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1" r:id="rId1"/>
  </p:sldMasterIdLst>
  <p:notesMasterIdLst>
    <p:notesMasterId r:id="rId27"/>
  </p:notesMasterIdLst>
  <p:sldIdLst>
    <p:sldId id="257" r:id="rId2"/>
    <p:sldId id="373" r:id="rId3"/>
    <p:sldId id="376" r:id="rId4"/>
    <p:sldId id="378" r:id="rId5"/>
    <p:sldId id="414" r:id="rId6"/>
    <p:sldId id="258" r:id="rId7"/>
    <p:sldId id="388" r:id="rId8"/>
    <p:sldId id="377" r:id="rId9"/>
    <p:sldId id="405" r:id="rId10"/>
    <p:sldId id="407" r:id="rId11"/>
    <p:sldId id="406" r:id="rId12"/>
    <p:sldId id="408" r:id="rId13"/>
    <p:sldId id="433" r:id="rId14"/>
    <p:sldId id="434" r:id="rId15"/>
    <p:sldId id="435" r:id="rId16"/>
    <p:sldId id="436" r:id="rId17"/>
    <p:sldId id="410" r:id="rId18"/>
    <p:sldId id="411" r:id="rId19"/>
    <p:sldId id="412" r:id="rId20"/>
    <p:sldId id="413" r:id="rId21"/>
    <p:sldId id="431" r:id="rId22"/>
    <p:sldId id="415" r:id="rId23"/>
    <p:sldId id="416" r:id="rId24"/>
    <p:sldId id="419" r:id="rId25"/>
    <p:sldId id="418" r:id="rId26"/>
  </p:sldIdLst>
  <p:sldSz cx="9144000" cy="6858000" type="screen4x3"/>
  <p:notesSz cx="6858000" cy="9144000"/>
  <p:embeddedFontLst>
    <p:embeddedFont>
      <p:font typeface="Verdana" panose="020B0604030504040204" pitchFamily="34" charset="0"/>
      <p:regular r:id="rId28"/>
      <p:bold r:id="rId29"/>
      <p:italic r:id="rId30"/>
      <p:boldItalic r:id="rId31"/>
    </p:embeddedFont>
    <p:embeddedFont>
      <p:font typeface="Arial Unicode MS" panose="020B0604020202020204" pitchFamily="34" charset="-128"/>
      <p:regular r:id="rId32"/>
    </p:embeddedFont>
  </p:embeddedFontLst>
  <p:defaultTextStyle>
    <a:defPPr>
      <a:defRPr lang="el-G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723C"/>
    <a:srgbClr val="E5661F"/>
    <a:srgbClr val="FFCC00"/>
    <a:srgbClr val="45331B"/>
    <a:srgbClr val="FF3300"/>
    <a:srgbClr val="FA3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2692" autoAdjust="0"/>
  </p:normalViewPr>
  <p:slideViewPr>
    <p:cSldViewPr>
      <p:cViewPr varScale="1">
        <p:scale>
          <a:sx n="65" d="100"/>
          <a:sy n="65" d="100"/>
        </p:scale>
        <p:origin x="1452" y="72"/>
      </p:cViewPr>
      <p:guideLst>
        <p:guide orient="horz" pos="2160"/>
        <p:guide pos="2880"/>
      </p:guideLst>
    </p:cSldViewPr>
  </p:slideViewPr>
  <p:outlineViewPr>
    <p:cViewPr>
      <p:scale>
        <a:sx n="33" d="100"/>
        <a:sy n="33" d="100"/>
      </p:scale>
      <p:origin x="48" y="107544"/>
    </p:cViewPr>
  </p:outlineViewPr>
  <p:notesTextViewPr>
    <p:cViewPr>
      <p:scale>
        <a:sx n="100" d="100"/>
        <a:sy n="100" d="100"/>
      </p:scale>
      <p:origin x="0" y="0"/>
    </p:cViewPr>
  </p:notesTextViewPr>
  <p:sorterViewPr>
    <p:cViewPr>
      <p:scale>
        <a:sx n="100" d="100"/>
        <a:sy n="100" d="100"/>
      </p:scale>
      <p:origin x="0" y="5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ltLang="el-G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ltLang="el-G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ltLang="el-G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EB4E716-E3DA-44FE-BA29-76CE38EB993A}" type="slidenum">
              <a:rPr lang="el-GR" altLang="el-GR"/>
              <a:pPr/>
              <a:t>‹#›</a:t>
            </a:fld>
            <a:endParaRPr lang="el-GR" altLang="el-GR"/>
          </a:p>
        </p:txBody>
      </p:sp>
    </p:spTree>
    <p:extLst>
      <p:ext uri="{BB962C8B-B14F-4D97-AF65-F5344CB8AC3E}">
        <p14:creationId xmlns:p14="http://schemas.microsoft.com/office/powerpoint/2010/main" val="16910241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264074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3950D-B9B9-47BF-B68F-487307FA069D}" type="slidenum">
              <a:rPr lang="el-GR" altLang="el-GR"/>
              <a:pPr/>
              <a:t>11</a:t>
            </a:fld>
            <a:endParaRPr lang="el-GR" altLang="el-G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dirty="0"/>
          </a:p>
        </p:txBody>
      </p:sp>
    </p:spTree>
    <p:extLst>
      <p:ext uri="{BB962C8B-B14F-4D97-AF65-F5344CB8AC3E}">
        <p14:creationId xmlns:p14="http://schemas.microsoft.com/office/powerpoint/2010/main" val="668636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9148763" cy="6851650"/>
            <a:chOff x="1" y="0"/>
            <a:chExt cx="5763" cy="4316"/>
          </a:xfrm>
        </p:grpSpPr>
        <p:sp>
          <p:nvSpPr>
            <p:cNvPr id="9421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4214" name="Group 6"/>
            <p:cNvGrpSpPr>
              <a:grpSpLocks/>
            </p:cNvGrpSpPr>
            <p:nvPr/>
          </p:nvGrpSpPr>
          <p:grpSpPr bwMode="auto">
            <a:xfrm>
              <a:off x="288" y="0"/>
              <a:ext cx="5098" cy="4316"/>
              <a:chOff x="288" y="0"/>
              <a:chExt cx="5098" cy="4316"/>
            </a:xfrm>
          </p:grpSpPr>
          <p:sp>
            <p:nvSpPr>
              <p:cNvPr id="9421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422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4239" name="Group 31"/>
            <p:cNvGrpSpPr>
              <a:grpSpLocks/>
            </p:cNvGrpSpPr>
            <p:nvPr/>
          </p:nvGrpSpPr>
          <p:grpSpPr bwMode="auto">
            <a:xfrm>
              <a:off x="1" y="392"/>
              <a:ext cx="5758" cy="1571"/>
              <a:chOff x="1" y="392"/>
              <a:chExt cx="5758" cy="1571"/>
            </a:xfrm>
          </p:grpSpPr>
          <p:sp>
            <p:nvSpPr>
              <p:cNvPr id="942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l-GR" altLang="el-GR" noProof="0" smtClean="0"/>
              <a:t>Click to edit Master title style</a:t>
            </a:r>
          </a:p>
        </p:txBody>
      </p:sp>
      <p:sp>
        <p:nvSpPr>
          <p:cNvPr id="942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altLang="el-GR" noProof="0" smtClean="0"/>
              <a:t>Click to edit Master subtitle style</a:t>
            </a:r>
          </a:p>
        </p:txBody>
      </p:sp>
      <p:sp>
        <p:nvSpPr>
          <p:cNvPr id="94249" name="Rectangle 41"/>
          <p:cNvSpPr>
            <a:spLocks noGrp="1" noChangeArrowheads="1"/>
          </p:cNvSpPr>
          <p:nvPr>
            <p:ph type="dt" sz="quarter" idx="2"/>
          </p:nvPr>
        </p:nvSpPr>
        <p:spPr/>
        <p:txBody>
          <a:bodyPr/>
          <a:lstStyle>
            <a:lvl1pPr>
              <a:defRPr/>
            </a:lvl1pPr>
          </a:lstStyle>
          <a:p>
            <a:endParaRPr lang="el-GR" altLang="el-GR"/>
          </a:p>
        </p:txBody>
      </p:sp>
      <p:sp>
        <p:nvSpPr>
          <p:cNvPr id="94250" name="Rectangle 42"/>
          <p:cNvSpPr>
            <a:spLocks noGrp="1" noChangeArrowheads="1"/>
          </p:cNvSpPr>
          <p:nvPr>
            <p:ph type="ftr" sz="quarter" idx="3"/>
          </p:nvPr>
        </p:nvSpPr>
        <p:spPr/>
        <p:txBody>
          <a:bodyPr/>
          <a:lstStyle>
            <a:lvl1pPr>
              <a:defRPr/>
            </a:lvl1pPr>
          </a:lstStyle>
          <a:p>
            <a:endParaRPr lang="el-GR" altLang="el-GR"/>
          </a:p>
        </p:txBody>
      </p:sp>
      <p:sp>
        <p:nvSpPr>
          <p:cNvPr id="94251" name="Rectangle 43"/>
          <p:cNvSpPr>
            <a:spLocks noGrp="1" noChangeArrowheads="1"/>
          </p:cNvSpPr>
          <p:nvPr>
            <p:ph type="sldNum" sz="quarter" idx="4"/>
          </p:nvPr>
        </p:nvSpPr>
        <p:spPr/>
        <p:txBody>
          <a:bodyPr/>
          <a:lstStyle>
            <a:lvl1pPr>
              <a:defRPr/>
            </a:lvl1pPr>
          </a:lstStyle>
          <a:p>
            <a:fld id="{A936E378-8A01-42C1-8537-9E25C4498F8B}" type="slidenum">
              <a:rPr lang="el-GR" altLang="el-GR"/>
              <a:pPr/>
              <a:t>‹#›</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47"/>
                                        </p:tgtEl>
                                        <p:attrNameLst>
                                          <p:attrName>style.visibility</p:attrName>
                                        </p:attrNameLst>
                                      </p:cBhvr>
                                      <p:to>
                                        <p:strVal val="visible"/>
                                      </p:to>
                                    </p:set>
                                    <p:animEffect transition="in" filter="fade">
                                      <p:cBhvr>
                                        <p:cTn id="7" dur="2000"/>
                                        <p:tgtEl>
                                          <p:spTgt spid="942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48"/>
                                        </p:tgtEl>
                                        <p:attrNameLst>
                                          <p:attrName>style.visibility</p:attrName>
                                        </p:attrNameLst>
                                      </p:cBhvr>
                                      <p:to>
                                        <p:strVal val="visible"/>
                                      </p:to>
                                    </p:set>
                                    <p:animEffect transition="in" filter="fade">
                                      <p:cBhvr>
                                        <p:cTn id="10" dur="2000"/>
                                        <p:tgtEl>
                                          <p:spTgt spid="94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47" grpId="0"/>
      <p:bldP spid="94248" grpId="0">
        <p:tmplLst>
          <p:tmpl>
            <p:tnLst>
              <p:par>
                <p:cTn presetID="10" presetClass="entr" presetSubtype="0" fill="hold" nodeType="withEffect">
                  <p:stCondLst>
                    <p:cond delay="0"/>
                  </p:stCondLst>
                  <p:childTnLst>
                    <p:set>
                      <p:cBhvr>
                        <p:cTn dur="1" fill="hold">
                          <p:stCondLst>
                            <p:cond delay="0"/>
                          </p:stCondLst>
                        </p:cTn>
                        <p:tgtEl>
                          <p:spTgt spid="94248"/>
                        </p:tgtEl>
                        <p:attrNameLst>
                          <p:attrName>style.visibility</p:attrName>
                        </p:attrNameLst>
                      </p:cBhvr>
                      <p:to>
                        <p:strVal val="visible"/>
                      </p:to>
                    </p:set>
                    <p:animEffect transition="in" filter="fade">
                      <p:cBhvr>
                        <p:cTn dur="2000"/>
                        <p:tgtEl>
                          <p:spTgt spid="942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14E2C9BA-0B5D-4B00-A56D-173C7F4217A1}" type="slidenum">
              <a:rPr lang="el-GR" altLang="el-GR"/>
              <a:pPr/>
              <a:t>‹#›</a:t>
            </a:fld>
            <a:endParaRPr lang="el-GR" altLang="el-GR"/>
          </a:p>
        </p:txBody>
      </p:sp>
    </p:spTree>
    <p:extLst>
      <p:ext uri="{BB962C8B-B14F-4D97-AF65-F5344CB8AC3E}">
        <p14:creationId xmlns:p14="http://schemas.microsoft.com/office/powerpoint/2010/main" val="4274272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ADDC1598-45E6-41B0-BBFE-549AF489720D}" type="slidenum">
              <a:rPr lang="el-GR" altLang="el-GR"/>
              <a:pPr/>
              <a:t>‹#›</a:t>
            </a:fld>
            <a:endParaRPr lang="el-GR" altLang="el-GR"/>
          </a:p>
        </p:txBody>
      </p:sp>
    </p:spTree>
    <p:extLst>
      <p:ext uri="{BB962C8B-B14F-4D97-AF65-F5344CB8AC3E}">
        <p14:creationId xmlns:p14="http://schemas.microsoft.com/office/powerpoint/2010/main" val="4745556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B15BEA56-7CC8-42D5-8A5A-32F1CDAA4975}" type="slidenum">
              <a:rPr lang="el-GR" altLang="el-GR"/>
              <a:pPr/>
              <a:t>‹#›</a:t>
            </a:fld>
            <a:endParaRPr lang="el-GR" altLang="el-GR"/>
          </a:p>
        </p:txBody>
      </p:sp>
    </p:spTree>
    <p:extLst>
      <p:ext uri="{BB962C8B-B14F-4D97-AF65-F5344CB8AC3E}">
        <p14:creationId xmlns:p14="http://schemas.microsoft.com/office/powerpoint/2010/main" val="21217306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F9112512-E934-4130-810E-08CBC0E5A737}" type="slidenum">
              <a:rPr lang="el-GR" altLang="el-GR"/>
              <a:pPr/>
              <a:t>‹#›</a:t>
            </a:fld>
            <a:endParaRPr lang="el-GR" altLang="el-GR"/>
          </a:p>
        </p:txBody>
      </p:sp>
    </p:spTree>
    <p:extLst>
      <p:ext uri="{BB962C8B-B14F-4D97-AF65-F5344CB8AC3E}">
        <p14:creationId xmlns:p14="http://schemas.microsoft.com/office/powerpoint/2010/main" val="34609185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FF55B226-9C89-48B6-B3B7-0B317C8E6DD7}" type="slidenum">
              <a:rPr lang="el-GR" altLang="el-GR"/>
              <a:pPr/>
              <a:t>‹#›</a:t>
            </a:fld>
            <a:endParaRPr lang="el-GR" altLang="el-GR"/>
          </a:p>
        </p:txBody>
      </p:sp>
    </p:spTree>
    <p:extLst>
      <p:ext uri="{BB962C8B-B14F-4D97-AF65-F5344CB8AC3E}">
        <p14:creationId xmlns:p14="http://schemas.microsoft.com/office/powerpoint/2010/main" val="127946437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ltLang="el-GR"/>
          </a:p>
        </p:txBody>
      </p:sp>
      <p:sp>
        <p:nvSpPr>
          <p:cNvPr id="8" name="Footer Placeholder 7"/>
          <p:cNvSpPr>
            <a:spLocks noGrp="1"/>
          </p:cNvSpPr>
          <p:nvPr>
            <p:ph type="ftr" sz="quarter" idx="11"/>
          </p:nvPr>
        </p:nvSpPr>
        <p:spPr/>
        <p:txBody>
          <a:bodyPr/>
          <a:lstStyle>
            <a:lvl1pPr>
              <a:defRPr/>
            </a:lvl1pPr>
          </a:lstStyle>
          <a:p>
            <a:endParaRPr lang="el-GR" altLang="el-GR"/>
          </a:p>
        </p:txBody>
      </p:sp>
      <p:sp>
        <p:nvSpPr>
          <p:cNvPr id="9" name="Slide Number Placeholder 8"/>
          <p:cNvSpPr>
            <a:spLocks noGrp="1"/>
          </p:cNvSpPr>
          <p:nvPr>
            <p:ph type="sldNum" sz="quarter" idx="12"/>
          </p:nvPr>
        </p:nvSpPr>
        <p:spPr/>
        <p:txBody>
          <a:bodyPr/>
          <a:lstStyle>
            <a:lvl1pPr>
              <a:defRPr/>
            </a:lvl1pPr>
          </a:lstStyle>
          <a:p>
            <a:fld id="{8DFE1652-8915-4CA0-9CE9-45D170FDEFB2}" type="slidenum">
              <a:rPr lang="el-GR" altLang="el-GR"/>
              <a:pPr/>
              <a:t>‹#›</a:t>
            </a:fld>
            <a:endParaRPr lang="el-GR" altLang="el-GR"/>
          </a:p>
        </p:txBody>
      </p:sp>
    </p:spTree>
    <p:extLst>
      <p:ext uri="{BB962C8B-B14F-4D97-AF65-F5344CB8AC3E}">
        <p14:creationId xmlns:p14="http://schemas.microsoft.com/office/powerpoint/2010/main" val="172109062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ltLang="el-GR"/>
          </a:p>
        </p:txBody>
      </p:sp>
      <p:sp>
        <p:nvSpPr>
          <p:cNvPr id="4" name="Footer Placeholder 3"/>
          <p:cNvSpPr>
            <a:spLocks noGrp="1"/>
          </p:cNvSpPr>
          <p:nvPr>
            <p:ph type="ftr" sz="quarter" idx="11"/>
          </p:nvPr>
        </p:nvSpPr>
        <p:spPr/>
        <p:txBody>
          <a:bodyPr/>
          <a:lstStyle>
            <a:lvl1pPr>
              <a:defRPr/>
            </a:lvl1pPr>
          </a:lstStyle>
          <a:p>
            <a:endParaRPr lang="el-GR" altLang="el-GR"/>
          </a:p>
        </p:txBody>
      </p:sp>
      <p:sp>
        <p:nvSpPr>
          <p:cNvPr id="5" name="Slide Number Placeholder 4"/>
          <p:cNvSpPr>
            <a:spLocks noGrp="1"/>
          </p:cNvSpPr>
          <p:nvPr>
            <p:ph type="sldNum" sz="quarter" idx="12"/>
          </p:nvPr>
        </p:nvSpPr>
        <p:spPr/>
        <p:txBody>
          <a:bodyPr/>
          <a:lstStyle>
            <a:lvl1pPr>
              <a:defRPr/>
            </a:lvl1pPr>
          </a:lstStyle>
          <a:p>
            <a:fld id="{6A050098-F787-4B1F-A424-969B79193B0A}" type="slidenum">
              <a:rPr lang="el-GR" altLang="el-GR"/>
              <a:pPr/>
              <a:t>‹#›</a:t>
            </a:fld>
            <a:endParaRPr lang="el-GR" altLang="el-GR"/>
          </a:p>
        </p:txBody>
      </p:sp>
    </p:spTree>
    <p:extLst>
      <p:ext uri="{BB962C8B-B14F-4D97-AF65-F5344CB8AC3E}">
        <p14:creationId xmlns:p14="http://schemas.microsoft.com/office/powerpoint/2010/main" val="395532189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ltLang="el-GR"/>
          </a:p>
        </p:txBody>
      </p:sp>
      <p:sp>
        <p:nvSpPr>
          <p:cNvPr id="3" name="Footer Placeholder 2"/>
          <p:cNvSpPr>
            <a:spLocks noGrp="1"/>
          </p:cNvSpPr>
          <p:nvPr>
            <p:ph type="ftr" sz="quarter" idx="11"/>
          </p:nvPr>
        </p:nvSpPr>
        <p:spPr/>
        <p:txBody>
          <a:bodyPr/>
          <a:lstStyle>
            <a:lvl1pPr>
              <a:defRPr/>
            </a:lvl1pPr>
          </a:lstStyle>
          <a:p>
            <a:endParaRPr lang="el-GR" altLang="el-GR"/>
          </a:p>
        </p:txBody>
      </p:sp>
      <p:sp>
        <p:nvSpPr>
          <p:cNvPr id="4" name="Slide Number Placeholder 3"/>
          <p:cNvSpPr>
            <a:spLocks noGrp="1"/>
          </p:cNvSpPr>
          <p:nvPr>
            <p:ph type="sldNum" sz="quarter" idx="12"/>
          </p:nvPr>
        </p:nvSpPr>
        <p:spPr/>
        <p:txBody>
          <a:bodyPr/>
          <a:lstStyle>
            <a:lvl1pPr>
              <a:defRPr/>
            </a:lvl1pPr>
          </a:lstStyle>
          <a:p>
            <a:fld id="{5376C56A-1E36-48FD-B601-C3F4D8830853}" type="slidenum">
              <a:rPr lang="el-GR" altLang="el-GR"/>
              <a:pPr/>
              <a:t>‹#›</a:t>
            </a:fld>
            <a:endParaRPr lang="el-GR" altLang="el-GR"/>
          </a:p>
        </p:txBody>
      </p:sp>
    </p:spTree>
    <p:extLst>
      <p:ext uri="{BB962C8B-B14F-4D97-AF65-F5344CB8AC3E}">
        <p14:creationId xmlns:p14="http://schemas.microsoft.com/office/powerpoint/2010/main" val="265526456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D4FF9921-4A87-44A8-ABA7-420BB42B634D}" type="slidenum">
              <a:rPr lang="el-GR" altLang="el-GR"/>
              <a:pPr/>
              <a:t>‹#›</a:t>
            </a:fld>
            <a:endParaRPr lang="el-GR" altLang="el-GR"/>
          </a:p>
        </p:txBody>
      </p:sp>
    </p:spTree>
    <p:extLst>
      <p:ext uri="{BB962C8B-B14F-4D97-AF65-F5344CB8AC3E}">
        <p14:creationId xmlns:p14="http://schemas.microsoft.com/office/powerpoint/2010/main" val="338968318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8D5BF467-268A-46F4-8107-74A775829A55}" type="slidenum">
              <a:rPr lang="el-GR" altLang="el-GR"/>
              <a:pPr/>
              <a:t>‹#›</a:t>
            </a:fld>
            <a:endParaRPr lang="el-GR" altLang="el-GR"/>
          </a:p>
        </p:txBody>
      </p:sp>
    </p:spTree>
    <p:extLst>
      <p:ext uri="{BB962C8B-B14F-4D97-AF65-F5344CB8AC3E}">
        <p14:creationId xmlns:p14="http://schemas.microsoft.com/office/powerpoint/2010/main" val="74483748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93186" name="Group 2"/>
          <p:cNvGrpSpPr>
            <a:grpSpLocks/>
          </p:cNvGrpSpPr>
          <p:nvPr/>
        </p:nvGrpSpPr>
        <p:grpSpPr bwMode="auto">
          <a:xfrm>
            <a:off x="1588" y="0"/>
            <a:ext cx="9148762" cy="6851650"/>
            <a:chOff x="1" y="0"/>
            <a:chExt cx="5763" cy="4316"/>
          </a:xfrm>
        </p:grpSpPr>
        <p:sp>
          <p:nvSpPr>
            <p:cNvPr id="9318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3190" name="Group 6"/>
            <p:cNvGrpSpPr>
              <a:grpSpLocks/>
            </p:cNvGrpSpPr>
            <p:nvPr/>
          </p:nvGrpSpPr>
          <p:grpSpPr bwMode="auto">
            <a:xfrm>
              <a:off x="288" y="0"/>
              <a:ext cx="5098" cy="4316"/>
              <a:chOff x="288" y="0"/>
              <a:chExt cx="5098" cy="4316"/>
            </a:xfrm>
          </p:grpSpPr>
          <p:sp>
            <p:nvSpPr>
              <p:cNvPr id="9319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320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3215" name="Group 31"/>
            <p:cNvGrpSpPr>
              <a:grpSpLocks/>
            </p:cNvGrpSpPr>
            <p:nvPr/>
          </p:nvGrpSpPr>
          <p:grpSpPr bwMode="auto">
            <a:xfrm>
              <a:off x="1" y="392"/>
              <a:ext cx="5758" cy="1571"/>
              <a:chOff x="1" y="392"/>
              <a:chExt cx="5758" cy="1571"/>
            </a:xfrm>
          </p:grpSpPr>
          <p:sp>
            <p:nvSpPr>
              <p:cNvPr id="932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l-GR" altLang="el-GR" smtClean="0"/>
              <a:t>Click to edit Master title style</a:t>
            </a:r>
          </a:p>
        </p:txBody>
      </p:sp>
      <p:sp>
        <p:nvSpPr>
          <p:cNvPr id="9322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l-GR" altLang="el-GR"/>
          </a:p>
        </p:txBody>
      </p:sp>
      <p:sp>
        <p:nvSpPr>
          <p:cNvPr id="9322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l-GR" altLang="el-GR"/>
          </a:p>
        </p:txBody>
      </p:sp>
      <p:sp>
        <p:nvSpPr>
          <p:cNvPr id="9322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367D86C-2142-494D-A1EF-5A4874A17FA6}" type="slidenum">
              <a:rPr lang="el-GR" altLang="el-GR"/>
              <a:pPr/>
              <a:t>‹#›</a:t>
            </a:fld>
            <a:endParaRPr lang="el-GR" altLang="el-GR"/>
          </a:p>
        </p:txBody>
      </p:sp>
      <p:sp>
        <p:nvSpPr>
          <p:cNvPr id="932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223"/>
                                        </p:tgtEl>
                                        <p:attrNameLst>
                                          <p:attrName>style.visibility</p:attrName>
                                        </p:attrNameLst>
                                      </p:cBhvr>
                                      <p:to>
                                        <p:strVal val="visible"/>
                                      </p:to>
                                    </p:set>
                                    <p:animEffect transition="in" filter="fade">
                                      <p:cBhvr>
                                        <p:cTn id="7" dur="2000"/>
                                        <p:tgtEl>
                                          <p:spTgt spid="932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227"/>
                                        </p:tgtEl>
                                        <p:attrNameLst>
                                          <p:attrName>style.visibility</p:attrName>
                                        </p:attrNameLst>
                                      </p:cBhvr>
                                      <p:to>
                                        <p:strVal val="visible"/>
                                      </p:to>
                                    </p:set>
                                    <p:animEffect transition="in" filter="fade">
                                      <p:cBhvr>
                                        <p:cTn id="10" dur="2000"/>
                                        <p:tgtEl>
                                          <p:spTgt spid="93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23" grpId="0"/>
      <p:bldP spid="93227" grpId="0">
        <p:tmplLst>
          <p:tmpl>
            <p:tnLst>
              <p:par>
                <p:cTn presetID="10"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2000"/>
                        <p:tgtEl>
                          <p:spTgt spid="932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520" y="188640"/>
            <a:ext cx="8784976" cy="1512168"/>
          </a:xfrm>
        </p:spPr>
        <p:txBody>
          <a:bodyPr>
            <a:normAutofit/>
          </a:bodyPr>
          <a:lstStyle/>
          <a:p>
            <a:r>
              <a:rPr lang="el-GR" sz="4000" dirty="0"/>
              <a:t>ΕΡΓΑΣΙΑΚΕΣ ΣΧΕΣΕΙΣ </a:t>
            </a:r>
            <a:r>
              <a:rPr lang="el-GR" sz="4000" dirty="0" smtClean="0"/>
              <a:t>ΣΤΗΝ </a:t>
            </a:r>
            <a:r>
              <a:rPr lang="el-GR" sz="4000" dirty="0"/>
              <a:t>ΑΘΛΗΤΙΚΗ ΔΡΑΣΤΗΡΙΟΤΗΤΑ</a:t>
            </a:r>
            <a:endParaRPr lang="el-GR" altLang="el-GR" sz="4000" dirty="0"/>
          </a:p>
        </p:txBody>
      </p:sp>
      <p:sp>
        <p:nvSpPr>
          <p:cNvPr id="3075" name="Rectangle 3"/>
          <p:cNvSpPr>
            <a:spLocks noGrp="1" noChangeArrowheads="1"/>
          </p:cNvSpPr>
          <p:nvPr>
            <p:ph type="subTitle" idx="1"/>
          </p:nvPr>
        </p:nvSpPr>
        <p:spPr>
          <a:xfrm>
            <a:off x="323528" y="1772816"/>
            <a:ext cx="8640960" cy="4896544"/>
          </a:xfrm>
        </p:spPr>
        <p:txBody>
          <a:bodyPr/>
          <a:lstStyle/>
          <a:p>
            <a:pPr marL="457200" indent="-457200" algn="l">
              <a:lnSpc>
                <a:spcPts val="3600"/>
              </a:lnSpc>
              <a:spcBef>
                <a:spcPts val="0"/>
              </a:spcBef>
              <a:buSzPct val="100000"/>
              <a:buFont typeface="Wingdings" pitchFamily="2" charset="2"/>
              <a:buChar char="§"/>
            </a:pPr>
            <a:r>
              <a:rPr lang="el-GR" altLang="el-GR" sz="2800" dirty="0">
                <a:solidFill>
                  <a:schemeClr val="folHlink"/>
                </a:solidFill>
              </a:rPr>
              <a:t>Ραγδαία</a:t>
            </a:r>
            <a:r>
              <a:rPr lang="el-GR" altLang="el-GR" sz="2800" dirty="0"/>
              <a:t> </a:t>
            </a:r>
            <a:r>
              <a:rPr lang="el-GR" altLang="el-GR" sz="2800" dirty="0">
                <a:solidFill>
                  <a:srgbClr val="FFCC00"/>
                </a:solidFill>
              </a:rPr>
              <a:t>ανάπτυξη</a:t>
            </a:r>
            <a:r>
              <a:rPr lang="el-GR" altLang="el-GR" sz="2800" dirty="0"/>
              <a:t> επαγγελματισμού </a:t>
            </a:r>
            <a:r>
              <a:rPr lang="el-GR" altLang="el-GR" sz="2800" dirty="0" smtClean="0"/>
              <a:t>και γενικά </a:t>
            </a:r>
            <a:r>
              <a:rPr lang="el-GR" altLang="el-GR" sz="2800" dirty="0" smtClean="0">
                <a:solidFill>
                  <a:srgbClr val="FFCC00"/>
                </a:solidFill>
              </a:rPr>
              <a:t>οικονομική δραστηριότητα </a:t>
            </a:r>
            <a:r>
              <a:rPr lang="el-GR" altLang="el-GR" sz="2800" dirty="0" smtClean="0"/>
              <a:t>στον αθλητισμό</a:t>
            </a:r>
          </a:p>
          <a:p>
            <a:pPr marL="457200" indent="-457200" algn="l">
              <a:lnSpc>
                <a:spcPts val="3600"/>
              </a:lnSpc>
              <a:spcBef>
                <a:spcPts val="0"/>
              </a:spcBef>
              <a:buSzPct val="100000"/>
              <a:buFont typeface="Wingdings" pitchFamily="2" charset="2"/>
              <a:buChar char="§"/>
            </a:pPr>
            <a:r>
              <a:rPr lang="el-GR" altLang="el-GR" sz="2800" dirty="0" smtClean="0"/>
              <a:t>Ο </a:t>
            </a:r>
            <a:r>
              <a:rPr lang="el-GR" altLang="el-GR" sz="2800" dirty="0"/>
              <a:t>αθλητισμός </a:t>
            </a:r>
            <a:r>
              <a:rPr lang="el-GR" altLang="el-GR" sz="2800" dirty="0" smtClean="0"/>
              <a:t>αποτελεί </a:t>
            </a:r>
            <a:r>
              <a:rPr lang="el-GR" altLang="el-GR" sz="2800" dirty="0" smtClean="0">
                <a:solidFill>
                  <a:srgbClr val="FFCC00"/>
                </a:solidFill>
              </a:rPr>
              <a:t>χώρο εργασίας</a:t>
            </a:r>
          </a:p>
          <a:p>
            <a:pPr marL="457200" indent="-457200" algn="l">
              <a:lnSpc>
                <a:spcPts val="3600"/>
              </a:lnSpc>
              <a:spcBef>
                <a:spcPts val="0"/>
              </a:spcBef>
              <a:buSzPct val="100000"/>
              <a:buFont typeface="Wingdings" pitchFamily="2" charset="2"/>
              <a:buChar char="§"/>
            </a:pPr>
            <a:r>
              <a:rPr lang="el-GR" altLang="el-GR" sz="2800" dirty="0" smtClean="0">
                <a:solidFill>
                  <a:srgbClr val="FFCC00"/>
                </a:solidFill>
              </a:rPr>
              <a:t>Υφίσταται</a:t>
            </a:r>
            <a:r>
              <a:rPr lang="el-GR" altLang="el-GR" sz="2800" dirty="0" smtClean="0"/>
              <a:t> </a:t>
            </a:r>
            <a:r>
              <a:rPr lang="el-GR" altLang="el-GR" sz="2800" dirty="0">
                <a:solidFill>
                  <a:srgbClr val="FFCC00"/>
                </a:solidFill>
              </a:rPr>
              <a:t>πα</a:t>
            </a:r>
            <a:r>
              <a:rPr lang="el-GR" altLang="el-GR" sz="2800" dirty="0" smtClean="0">
                <a:solidFill>
                  <a:srgbClr val="FFCC00"/>
                </a:solidFill>
              </a:rPr>
              <a:t>ροχή</a:t>
            </a:r>
            <a:r>
              <a:rPr lang="el-GR" altLang="el-GR" sz="2800" dirty="0" smtClean="0"/>
              <a:t> </a:t>
            </a:r>
            <a:r>
              <a:rPr lang="el-GR" altLang="el-GR" sz="2800" dirty="0"/>
              <a:t>και </a:t>
            </a:r>
            <a:r>
              <a:rPr lang="el-GR" altLang="el-GR" sz="2800" dirty="0">
                <a:solidFill>
                  <a:srgbClr val="FFCC00"/>
                </a:solidFill>
              </a:rPr>
              <a:t>προσφορά</a:t>
            </a:r>
            <a:r>
              <a:rPr lang="el-GR" altLang="el-GR" sz="2800" dirty="0"/>
              <a:t> </a:t>
            </a:r>
            <a:r>
              <a:rPr lang="el-GR" altLang="el-GR" sz="2800" dirty="0" smtClean="0"/>
              <a:t>υπηρεσιών </a:t>
            </a:r>
            <a:r>
              <a:rPr lang="el-GR" altLang="el-GR" sz="2800" dirty="0"/>
              <a:t>στον </a:t>
            </a:r>
            <a:r>
              <a:rPr lang="el-GR" altLang="el-GR" sz="2800" dirty="0" smtClean="0"/>
              <a:t>αθλητισμό</a:t>
            </a:r>
          </a:p>
          <a:p>
            <a:pPr marL="457200" indent="-457200" algn="l">
              <a:lnSpc>
                <a:spcPts val="3600"/>
              </a:lnSpc>
              <a:spcBef>
                <a:spcPts val="0"/>
              </a:spcBef>
              <a:buSzPct val="100000"/>
              <a:buFont typeface="Wingdings" pitchFamily="2" charset="2"/>
              <a:buChar char="§"/>
            </a:pPr>
            <a:r>
              <a:rPr lang="el-GR" altLang="el-GR" sz="2800" dirty="0" smtClean="0">
                <a:solidFill>
                  <a:srgbClr val="FFCC00"/>
                </a:solidFill>
              </a:rPr>
              <a:t>Υφίστανται ιδιαιτερότητες</a:t>
            </a:r>
            <a:r>
              <a:rPr lang="el-GR" altLang="el-GR" sz="2800" dirty="0" smtClean="0"/>
              <a:t> </a:t>
            </a:r>
            <a:r>
              <a:rPr lang="el-GR" altLang="el-GR" sz="2800" dirty="0"/>
              <a:t>στις αθλητικές εργασιακές </a:t>
            </a:r>
            <a:r>
              <a:rPr lang="el-GR" altLang="el-GR" sz="2800" dirty="0" smtClean="0"/>
              <a:t>σχέσεις</a:t>
            </a:r>
          </a:p>
          <a:p>
            <a:pPr marL="457200" indent="-457200" algn="l">
              <a:lnSpc>
                <a:spcPts val="3600"/>
              </a:lnSpc>
              <a:spcBef>
                <a:spcPts val="0"/>
              </a:spcBef>
              <a:buSzPct val="100000"/>
              <a:buFont typeface="Wingdings" pitchFamily="2" charset="2"/>
              <a:buChar char="§"/>
            </a:pPr>
            <a:r>
              <a:rPr lang="el-GR" altLang="el-GR" sz="2800" dirty="0" smtClean="0">
                <a:solidFill>
                  <a:srgbClr val="FFCC00"/>
                </a:solidFill>
              </a:rPr>
              <a:t>Υφίστανται Συλλογικές Συμβάσεις </a:t>
            </a:r>
            <a:r>
              <a:rPr lang="el-GR" altLang="el-GR" sz="2800" dirty="0" smtClean="0"/>
              <a:t>εργασίας στον αθλητισμό</a:t>
            </a:r>
            <a:endParaRPr lang="el-GR" altLang="el-GR" sz="28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79388" y="188913"/>
            <a:ext cx="8785225" cy="647799"/>
          </a:xfrm>
        </p:spPr>
        <p:txBody>
          <a:bodyPr/>
          <a:lstStyle/>
          <a:p>
            <a:r>
              <a:rPr lang="el-GR" altLang="el-GR" sz="3600" dirty="0"/>
              <a:t>ΕΓΓΡΑΦΕΣ – ΜΕΤΕΓΓΡΑΦΕΣ ΑΘΛΗΤΩΝ</a:t>
            </a:r>
          </a:p>
        </p:txBody>
      </p:sp>
      <p:sp>
        <p:nvSpPr>
          <p:cNvPr id="22531" name="Rectangle 3"/>
          <p:cNvSpPr>
            <a:spLocks noGrp="1" noChangeArrowheads="1"/>
          </p:cNvSpPr>
          <p:nvPr>
            <p:ph type="subTitle" idx="1"/>
          </p:nvPr>
        </p:nvSpPr>
        <p:spPr>
          <a:xfrm>
            <a:off x="251521" y="908720"/>
            <a:ext cx="8712968" cy="5112593"/>
          </a:xfrm>
        </p:spPr>
        <p:txBody>
          <a:bodyPr/>
          <a:lstStyle/>
          <a:p>
            <a:pPr algn="l">
              <a:buFont typeface="Wingdings" pitchFamily="2" charset="2"/>
              <a:buChar char="n"/>
            </a:pPr>
            <a:r>
              <a:rPr lang="el-GR" altLang="el-GR" dirty="0"/>
              <a:t> </a:t>
            </a:r>
            <a:r>
              <a:rPr lang="en-AU" altLang="el-GR" sz="2800" dirty="0">
                <a:latin typeface="Arial Unicode MS" pitchFamily="34" charset="-128"/>
              </a:rPr>
              <a:t>Η </a:t>
            </a:r>
            <a:r>
              <a:rPr lang="el-GR" altLang="el-GR" sz="2800" dirty="0">
                <a:solidFill>
                  <a:srgbClr val="FFCC00"/>
                </a:solidFill>
                <a:latin typeface="Arial Unicode MS" pitchFamily="34" charset="-128"/>
              </a:rPr>
              <a:t>συμμετοχή</a:t>
            </a:r>
            <a:r>
              <a:rPr lang="en-AU" altLang="el-GR" sz="2800" dirty="0">
                <a:latin typeface="Arial Unicode MS" pitchFamily="34" charset="-128"/>
              </a:rPr>
              <a:t> </a:t>
            </a:r>
            <a:r>
              <a:rPr lang="el-GR" altLang="el-GR" sz="2800" dirty="0">
                <a:latin typeface="Arial Unicode MS" pitchFamily="34" charset="-128"/>
              </a:rPr>
              <a:t>του αθλητή στον κύκλο της σωματικής</a:t>
            </a:r>
            <a:r>
              <a:rPr lang="en-AU" altLang="el-GR" sz="2800" dirty="0">
                <a:latin typeface="Arial Unicode MS" pitchFamily="34" charset="-128"/>
              </a:rPr>
              <a:t> </a:t>
            </a:r>
            <a:r>
              <a:rPr lang="el-GR" altLang="el-GR" sz="2800" dirty="0">
                <a:latin typeface="Arial Unicode MS" pitchFamily="34" charset="-128"/>
              </a:rPr>
              <a:t>αθλητικής</a:t>
            </a:r>
            <a:r>
              <a:rPr lang="en-AU" altLang="el-GR" sz="2800" dirty="0">
                <a:latin typeface="Arial Unicode MS" pitchFamily="34" charset="-128"/>
              </a:rPr>
              <a:t> </a:t>
            </a:r>
            <a:r>
              <a:rPr lang="el-GR" altLang="el-GR" sz="2800" dirty="0">
                <a:latin typeface="Arial Unicode MS" pitchFamily="34" charset="-128"/>
              </a:rPr>
              <a:t>δραστηριότητας με σκοπό τους αγώνες συνδέεται με:</a:t>
            </a:r>
          </a:p>
          <a:p>
            <a:pPr algn="l"/>
            <a:endParaRPr lang="el-GR" altLang="el-GR" sz="2400" dirty="0">
              <a:latin typeface="Arial Unicode MS" pitchFamily="34" charset="-128"/>
            </a:endParaRPr>
          </a:p>
          <a:p>
            <a:pPr algn="l"/>
            <a:endParaRPr lang="el-GR" altLang="el-GR" sz="2400" dirty="0">
              <a:latin typeface="Arial Unicode MS" pitchFamily="34" charset="-128"/>
            </a:endParaRPr>
          </a:p>
          <a:p>
            <a:pPr algn="l"/>
            <a:endParaRPr lang="el-GR" altLang="el-GR" sz="2400" dirty="0">
              <a:latin typeface="Arial Unicode MS" pitchFamily="34" charset="-128"/>
            </a:endParaRPr>
          </a:p>
          <a:p>
            <a:pPr algn="l"/>
            <a:endParaRPr lang="el-GR" altLang="el-GR" sz="2400" dirty="0">
              <a:latin typeface="Arial Unicode MS" pitchFamily="34" charset="-128"/>
            </a:endParaRPr>
          </a:p>
          <a:p>
            <a:pPr algn="l"/>
            <a:r>
              <a:rPr lang="el-GR" altLang="el-GR" sz="2800" dirty="0">
                <a:latin typeface="Arial Unicode MS" pitchFamily="34" charset="-128"/>
              </a:rPr>
              <a:t> </a:t>
            </a:r>
            <a:endParaRPr lang="en-US" altLang="el-GR" sz="2800" dirty="0" smtClean="0">
              <a:latin typeface="Arial Unicode MS" pitchFamily="34" charset="-128"/>
            </a:endParaRPr>
          </a:p>
          <a:p>
            <a:pPr algn="l">
              <a:buFont typeface="Wingdings" pitchFamily="2" charset="2"/>
              <a:buChar char="n"/>
            </a:pPr>
            <a:r>
              <a:rPr lang="en-US" altLang="el-GR" sz="2800" dirty="0" smtClean="0">
                <a:latin typeface="Arial Unicode MS" pitchFamily="34" charset="-128"/>
              </a:rPr>
              <a:t> </a:t>
            </a:r>
            <a:r>
              <a:rPr lang="el-GR" altLang="el-GR" sz="2800" dirty="0" smtClean="0">
                <a:latin typeface="Arial Unicode MS" pitchFamily="34" charset="-128"/>
              </a:rPr>
              <a:t>Η </a:t>
            </a:r>
            <a:r>
              <a:rPr lang="el-GR" altLang="el-GR" sz="2800" dirty="0">
                <a:latin typeface="Arial Unicode MS" pitchFamily="34" charset="-128"/>
              </a:rPr>
              <a:t>έκδοση </a:t>
            </a:r>
            <a:r>
              <a:rPr lang="el-GR" altLang="el-GR" sz="2800" dirty="0">
                <a:solidFill>
                  <a:srgbClr val="FFCC00"/>
                </a:solidFill>
                <a:latin typeface="Arial Unicode MS" pitchFamily="34" charset="-128"/>
              </a:rPr>
              <a:t>δελτίου αθλητή</a:t>
            </a:r>
            <a:r>
              <a:rPr lang="el-GR" altLang="el-GR" sz="2800" dirty="0">
                <a:latin typeface="Arial Unicode MS" pitchFamily="34" charset="-128"/>
              </a:rPr>
              <a:t>, αποτελεί </a:t>
            </a:r>
            <a:r>
              <a:rPr lang="el-GR" altLang="el-GR" sz="2800" dirty="0">
                <a:solidFill>
                  <a:srgbClr val="FFCC00"/>
                </a:solidFill>
                <a:latin typeface="Arial Unicode MS" pitchFamily="34" charset="-128"/>
              </a:rPr>
              <a:t>τεκμήριο</a:t>
            </a:r>
            <a:r>
              <a:rPr lang="el-GR" altLang="el-GR" sz="2800" dirty="0">
                <a:latin typeface="Arial Unicode MS" pitchFamily="34" charset="-128"/>
              </a:rPr>
              <a:t> σύναψης άμισθης συμφωνίας </a:t>
            </a:r>
            <a:r>
              <a:rPr lang="el-GR" altLang="el-GR" sz="2800" dirty="0">
                <a:solidFill>
                  <a:srgbClr val="FFCC00"/>
                </a:solidFill>
                <a:latin typeface="Arial Unicode MS" pitchFamily="34" charset="-128"/>
              </a:rPr>
              <a:t>προσφοράς</a:t>
            </a:r>
            <a:r>
              <a:rPr lang="el-GR" altLang="el-GR" sz="2800" dirty="0">
                <a:latin typeface="Arial Unicode MS" pitchFamily="34" charset="-128"/>
              </a:rPr>
              <a:t> αθλητικών </a:t>
            </a:r>
            <a:r>
              <a:rPr lang="el-GR" altLang="el-GR" sz="2800" dirty="0" smtClean="0">
                <a:latin typeface="Arial Unicode MS" pitchFamily="34" charset="-128"/>
              </a:rPr>
              <a:t>υπηρεσιών</a:t>
            </a:r>
            <a:endParaRPr lang="el-GR" altLang="el-GR" sz="2800" dirty="0">
              <a:latin typeface="Arial Unicode MS" pitchFamily="34" charset="-128"/>
            </a:endParaRPr>
          </a:p>
        </p:txBody>
      </p:sp>
      <p:graphicFrame>
        <p:nvGraphicFramePr>
          <p:cNvPr id="22547" name="Group 19"/>
          <p:cNvGraphicFramePr>
            <a:graphicFrameLocks noGrp="1"/>
          </p:cNvGraphicFramePr>
          <p:nvPr>
            <p:extLst>
              <p:ext uri="{D42A27DB-BD31-4B8C-83A1-F6EECF244321}">
                <p14:modId xmlns:p14="http://schemas.microsoft.com/office/powerpoint/2010/main" val="64084274"/>
              </p:ext>
            </p:extLst>
          </p:nvPr>
        </p:nvGraphicFramePr>
        <p:xfrm>
          <a:off x="251521" y="2804217"/>
          <a:ext cx="8640960" cy="1632895"/>
        </p:xfrm>
        <a:graphic>
          <a:graphicData uri="http://schemas.openxmlformats.org/drawingml/2006/table">
            <a:tbl>
              <a:tblPr>
                <a:effectLst>
                  <a:innerShdw blurRad="63500" dist="50800" dir="5400000">
                    <a:prstClr val="black">
                      <a:alpha val="50000"/>
                    </a:prstClr>
                  </a:innerShdw>
                </a:effectLst>
              </a:tblPr>
              <a:tblGrid>
                <a:gridCol w="4284526"/>
                <a:gridCol w="4356434"/>
              </a:tblGrid>
              <a:tr h="1632895">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l-GR" altLang="el-GR" sz="24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Προσφορά</a:t>
                      </a:r>
                      <a:r>
                        <a:rPr kumimoji="0" lang="el-GR" altLang="el-GR" sz="2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cs typeface="Arial" charset="0"/>
                        </a:rPr>
                        <a:t> αθλητικών υπηρεσιών στον ερασιτεχνικό αθλητισμό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l-GR" altLang="el-GR" sz="2400" b="0" i="0" u="none" strike="noStrike" cap="none" normalizeH="0" baseline="0" dirty="0" smtClean="0">
                          <a:ln>
                            <a:noFill/>
                          </a:ln>
                          <a:solidFill>
                            <a:srgbClr val="FFCC00"/>
                          </a:solidFill>
                          <a:effectLst>
                            <a:outerShdw blurRad="38100" dist="38100" dir="2700000" algn="tl">
                              <a:srgbClr val="000000"/>
                            </a:outerShdw>
                          </a:effectLst>
                          <a:latin typeface="Verdana" pitchFamily="34" charset="0"/>
                          <a:cs typeface="Arial" charset="0"/>
                        </a:rPr>
                        <a:t>Παροχή</a:t>
                      </a:r>
                      <a:r>
                        <a:rPr kumimoji="0" lang="el-GR" altLang="el-GR" sz="2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cs typeface="Arial" charset="0"/>
                        </a:rPr>
                        <a:t> εξαρτημένης εργασίας αθλητικών υπηρεσιών στον επαγγελματικό αθλητισμό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r>
            </a:tbl>
          </a:graphicData>
        </a:graphic>
      </p:graphicFrame>
      <p:sp>
        <p:nvSpPr>
          <p:cNvPr id="22544" name="Line 16"/>
          <p:cNvSpPr>
            <a:spLocks noChangeShapeType="1"/>
          </p:cNvSpPr>
          <p:nvPr/>
        </p:nvSpPr>
        <p:spPr bwMode="auto">
          <a:xfrm flipH="1">
            <a:off x="2281830" y="2130400"/>
            <a:ext cx="2160587" cy="55560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2545" name="Line 17"/>
          <p:cNvSpPr>
            <a:spLocks noChangeShapeType="1"/>
          </p:cNvSpPr>
          <p:nvPr/>
        </p:nvSpPr>
        <p:spPr bwMode="auto">
          <a:xfrm>
            <a:off x="4442418" y="2130401"/>
            <a:ext cx="2160588" cy="55560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extLst>
      <p:ext uri="{BB962C8B-B14F-4D97-AF65-F5344CB8AC3E}">
        <p14:creationId xmlns:p14="http://schemas.microsoft.com/office/powerpoint/2010/main" val="101778157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784976" cy="576064"/>
          </a:xfrm>
        </p:spPr>
        <p:txBody>
          <a:bodyPr/>
          <a:lstStyle/>
          <a:p>
            <a:r>
              <a:rPr lang="el-GR" altLang="el-GR" sz="3600" dirty="0" smtClean="0"/>
              <a:t>ΕΓΓΡΑΦΕΣ – ΜΕΤΕΓΓΡΑΦΕΣ ΑΘΛΗΤΩΝ</a:t>
            </a:r>
            <a:endParaRPr lang="el-GR" altLang="el-GR" sz="3600" dirty="0"/>
          </a:p>
        </p:txBody>
      </p:sp>
      <p:sp>
        <p:nvSpPr>
          <p:cNvPr id="16387" name="Rectangle 3"/>
          <p:cNvSpPr>
            <a:spLocks noGrp="1" noChangeArrowheads="1"/>
          </p:cNvSpPr>
          <p:nvPr>
            <p:ph type="subTitle" idx="1"/>
          </p:nvPr>
        </p:nvSpPr>
        <p:spPr>
          <a:xfrm>
            <a:off x="179512" y="908720"/>
            <a:ext cx="8784976" cy="5544616"/>
          </a:xfrm>
        </p:spPr>
        <p:txBody>
          <a:bodyPr/>
          <a:lstStyle/>
          <a:p>
            <a:pPr algn="l">
              <a:lnSpc>
                <a:spcPts val="3000"/>
              </a:lnSpc>
              <a:spcBef>
                <a:spcPts val="0"/>
              </a:spcBef>
              <a:buFont typeface="Wingdings" pitchFamily="2" charset="2"/>
              <a:buChar char="n"/>
            </a:pPr>
            <a:r>
              <a:rPr lang="el-GR" altLang="el-GR" sz="2400" dirty="0" smtClean="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Η </a:t>
            </a:r>
            <a:r>
              <a:rPr lang="el-GR" sz="2400" dirty="0">
                <a:solidFill>
                  <a:srgbClr val="FFCC00"/>
                </a:solidFill>
                <a:effectLst>
                  <a:outerShdw blurRad="38100" dist="38100" dir="2700000" algn="tl">
                    <a:srgbClr val="000000">
                      <a:alpha val="43137"/>
                    </a:srgbClr>
                  </a:outerShdw>
                </a:effectLst>
              </a:rPr>
              <a:t>έναρξη</a:t>
            </a:r>
            <a:r>
              <a:rPr lang="el-GR" sz="2400" dirty="0">
                <a:effectLst>
                  <a:outerShdw blurRad="38100" dist="38100" dir="2700000" algn="tl">
                    <a:srgbClr val="000000">
                      <a:alpha val="43137"/>
                    </a:srgbClr>
                  </a:outerShdw>
                </a:effectLst>
              </a:rPr>
              <a:t> της αθλητικής αγωνιστικής δραστηριότητας και ο χαρακτηρισμός κάποιου απλού ασκούμενου ως «αθλητή», προϋποθέτει την έκδοση </a:t>
            </a:r>
            <a:r>
              <a:rPr lang="el-GR" sz="2400" dirty="0">
                <a:solidFill>
                  <a:srgbClr val="FFCC00"/>
                </a:solidFill>
                <a:effectLst>
                  <a:outerShdw blurRad="38100" dist="38100" dir="2700000" algn="tl">
                    <a:srgbClr val="000000">
                      <a:alpha val="43137"/>
                    </a:srgbClr>
                  </a:outerShdw>
                </a:effectLst>
              </a:rPr>
              <a:t>«δελτίου αθλητικής ιδιότητας»</a:t>
            </a:r>
            <a:r>
              <a:rPr lang="el-GR" sz="2400" dirty="0">
                <a:effectLst>
                  <a:outerShdw blurRad="38100" dist="38100" dir="2700000" algn="tl">
                    <a:srgbClr val="000000">
                      <a:alpha val="43137"/>
                    </a:srgbClr>
                  </a:outerShdw>
                </a:effectLst>
              </a:rPr>
              <a:t> ή απλώς «δελτίου αθλητή», που αποκτάται από την οικεία ομοσπονδία και τη συνδρομή ορισμένων ακόμη προϋποθέσεων ανάλογα με τα προβλεπόμενα από τους οικείους κανονισμούς και το </a:t>
            </a:r>
            <a:r>
              <a:rPr lang="el-GR" sz="2400" dirty="0" smtClean="0">
                <a:effectLst>
                  <a:outerShdw blurRad="38100" dist="38100" dir="2700000" algn="tl">
                    <a:srgbClr val="000000">
                      <a:alpha val="43137"/>
                    </a:srgbClr>
                  </a:outerShdw>
                </a:effectLst>
              </a:rPr>
              <a:t>νόμο</a:t>
            </a:r>
          </a:p>
          <a:p>
            <a:pPr algn="l">
              <a:lnSpc>
                <a:spcPts val="3000"/>
              </a:lnSpc>
              <a:spcBef>
                <a:spcPts val="0"/>
              </a:spcBef>
              <a:buFont typeface="Wingdings" pitchFamily="2" charset="2"/>
              <a:buChar char="n"/>
            </a:pPr>
            <a:r>
              <a:rPr lang="el-GR" sz="2400" dirty="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Το </a:t>
            </a:r>
            <a:r>
              <a:rPr lang="el-GR" sz="2400" dirty="0">
                <a:effectLst>
                  <a:outerShdw blurRad="38100" dist="38100" dir="2700000" algn="tl">
                    <a:srgbClr val="000000">
                      <a:alpha val="43137"/>
                    </a:srgbClr>
                  </a:outerShdw>
                </a:effectLst>
              </a:rPr>
              <a:t>δελτίο αθλητή </a:t>
            </a:r>
            <a:r>
              <a:rPr lang="el-GR" sz="2400" dirty="0">
                <a:solidFill>
                  <a:srgbClr val="FFCC00"/>
                </a:solidFill>
                <a:effectLst>
                  <a:outerShdw blurRad="38100" dist="38100" dir="2700000" algn="tl">
                    <a:srgbClr val="000000">
                      <a:alpha val="43137"/>
                    </a:srgbClr>
                  </a:outerShdw>
                </a:effectLst>
              </a:rPr>
              <a:t>συνδέει και εντάσσει </a:t>
            </a:r>
            <a:r>
              <a:rPr lang="el-GR" sz="2400" dirty="0">
                <a:effectLst>
                  <a:outerShdw blurRad="38100" dist="38100" dir="2700000" algn="tl">
                    <a:srgbClr val="000000">
                      <a:alpha val="43137"/>
                    </a:srgbClr>
                  </a:outerShdw>
                </a:effectLst>
              </a:rPr>
              <a:t>τον απλό ασκούμενο στην </a:t>
            </a:r>
            <a:r>
              <a:rPr lang="el-GR" sz="2400" dirty="0">
                <a:solidFill>
                  <a:srgbClr val="FFCC00"/>
                </a:solidFill>
                <a:effectLst>
                  <a:outerShdw blurRad="38100" dist="38100" dir="2700000" algn="tl">
                    <a:srgbClr val="000000">
                      <a:alpha val="43137"/>
                    </a:srgbClr>
                  </a:outerShdw>
                </a:effectLst>
              </a:rPr>
              <a:t>αθλητική δραστηριότητα </a:t>
            </a:r>
            <a:r>
              <a:rPr lang="el-GR" sz="2400" dirty="0">
                <a:effectLst>
                  <a:outerShdw blurRad="38100" dist="38100" dir="2700000" algn="tl">
                    <a:srgbClr val="000000">
                      <a:alpha val="43137"/>
                    </a:srgbClr>
                  </a:outerShdw>
                </a:effectLst>
              </a:rPr>
              <a:t>υπό την </a:t>
            </a:r>
            <a:r>
              <a:rPr lang="el-GR" sz="2400" dirty="0">
                <a:solidFill>
                  <a:srgbClr val="FFCC00"/>
                </a:solidFill>
                <a:effectLst>
                  <a:outerShdw blurRad="38100" dist="38100" dir="2700000" algn="tl">
                    <a:srgbClr val="000000">
                      <a:alpha val="43137"/>
                    </a:srgbClr>
                  </a:outerShdw>
                </a:effectLst>
              </a:rPr>
              <a:t>αγωνιστική μορφή </a:t>
            </a:r>
            <a:r>
              <a:rPr lang="el-GR" sz="2400" dirty="0" smtClean="0">
                <a:effectLst>
                  <a:outerShdw blurRad="38100" dist="38100" dir="2700000" algn="tl">
                    <a:srgbClr val="000000">
                      <a:alpha val="43137"/>
                    </a:srgbClr>
                  </a:outerShdw>
                </a:effectLst>
              </a:rPr>
              <a:t>αυτής - </a:t>
            </a:r>
            <a:r>
              <a:rPr lang="el-GR" sz="2400" dirty="0">
                <a:effectLst>
                  <a:outerShdw blurRad="38100" dist="38100" dir="2700000" algn="tl">
                    <a:srgbClr val="000000">
                      <a:alpha val="43137"/>
                    </a:srgbClr>
                  </a:outerShdw>
                </a:effectLst>
              </a:rPr>
              <a:t>Η ένταξη αυτή λαμβάνει χώρα μετά την αρχική </a:t>
            </a:r>
            <a:r>
              <a:rPr lang="el-GR" sz="2400" dirty="0">
                <a:solidFill>
                  <a:srgbClr val="FFCC00"/>
                </a:solidFill>
                <a:effectLst>
                  <a:outerShdw blurRad="38100" dist="38100" dir="2700000" algn="tl">
                    <a:srgbClr val="000000">
                      <a:alpha val="43137"/>
                    </a:srgbClr>
                  </a:outerShdw>
                </a:effectLst>
              </a:rPr>
              <a:t>«εγγραφή» </a:t>
            </a:r>
            <a:r>
              <a:rPr lang="el-GR" sz="2400" dirty="0">
                <a:effectLst>
                  <a:outerShdw blurRad="38100" dist="38100" dir="2700000" algn="tl">
                    <a:srgbClr val="000000">
                      <a:alpha val="43137"/>
                    </a:srgbClr>
                  </a:outerShdw>
                </a:effectLst>
              </a:rPr>
              <a:t>του στη δύναμη κάποιου αθλητικού σωματείου, το οποίο επιλέγει καταρχήν ελεύθερα ο υποψήφιος αθλητής</a:t>
            </a:r>
            <a:endParaRPr lang="el-GR" alt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680160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51520" y="188640"/>
            <a:ext cx="8712968" cy="576064"/>
          </a:xfrm>
        </p:spPr>
        <p:txBody>
          <a:bodyPr/>
          <a:lstStyle/>
          <a:p>
            <a:r>
              <a:rPr lang="el-GR" altLang="el-GR" sz="3200" dirty="0" smtClean="0"/>
              <a:t>ΠΕΡΙΠΤΩΣΕΙΣ ΜΕΤΕΓΓΡΑΦΩΝ ΑΘΛΗΤΩΝ</a:t>
            </a:r>
            <a:endParaRPr lang="el-GR" altLang="el-GR" sz="3200" dirty="0"/>
          </a:p>
        </p:txBody>
      </p:sp>
      <p:sp>
        <p:nvSpPr>
          <p:cNvPr id="16387" name="Rectangle 3"/>
          <p:cNvSpPr>
            <a:spLocks noGrp="1" noChangeArrowheads="1"/>
          </p:cNvSpPr>
          <p:nvPr>
            <p:ph type="subTitle" idx="1"/>
          </p:nvPr>
        </p:nvSpPr>
        <p:spPr>
          <a:xfrm>
            <a:off x="179512" y="764704"/>
            <a:ext cx="8856984" cy="5976664"/>
          </a:xfrm>
        </p:spPr>
        <p:txBody>
          <a:bodyPr/>
          <a:lstStyle/>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Η </a:t>
            </a:r>
            <a:r>
              <a:rPr lang="el-GR" sz="2400" dirty="0" smtClean="0">
                <a:solidFill>
                  <a:srgbClr val="FFCC00"/>
                </a:solidFill>
                <a:effectLst>
                  <a:outerShdw blurRad="38100" dist="38100" dir="2700000" algn="tl">
                    <a:srgbClr val="000000">
                      <a:alpha val="43137"/>
                    </a:srgbClr>
                  </a:outerShdw>
                </a:effectLst>
              </a:rPr>
              <a:t>μετακίνηση</a:t>
            </a:r>
            <a:r>
              <a:rPr lang="el-GR" sz="2400" dirty="0" smtClean="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του ήδη εγγραφέντος </a:t>
            </a:r>
            <a:r>
              <a:rPr lang="el-GR" sz="2400" dirty="0" smtClean="0">
                <a:effectLst>
                  <a:outerShdw blurRad="38100" dist="38100" dir="2700000" algn="tl">
                    <a:srgbClr val="000000">
                      <a:alpha val="43137"/>
                    </a:srgbClr>
                  </a:outerShdw>
                </a:effectLst>
              </a:rPr>
              <a:t>σε </a:t>
            </a:r>
            <a:r>
              <a:rPr lang="el-GR" sz="2400" dirty="0">
                <a:effectLst>
                  <a:outerShdw blurRad="38100" dist="38100" dir="2700000" algn="tl">
                    <a:srgbClr val="000000">
                      <a:alpha val="43137"/>
                    </a:srgbClr>
                  </a:outerShdw>
                </a:effectLst>
              </a:rPr>
              <a:t>κάποιο σωματείο αθλητή </a:t>
            </a:r>
            <a:r>
              <a:rPr lang="el-GR" sz="2400" dirty="0" smtClean="0">
                <a:effectLst>
                  <a:outerShdw blurRad="38100" dist="38100" dir="2700000" algn="tl">
                    <a:srgbClr val="000000">
                      <a:alpha val="43137"/>
                    </a:srgbClr>
                  </a:outerShdw>
                </a:effectLst>
              </a:rPr>
              <a:t>και </a:t>
            </a:r>
            <a:r>
              <a:rPr lang="el-GR" sz="2400" dirty="0">
                <a:effectLst>
                  <a:outerShdw blurRad="38100" dist="38100" dir="2700000" algn="tl">
                    <a:srgbClr val="000000">
                      <a:alpha val="43137"/>
                    </a:srgbClr>
                  </a:outerShdw>
                </a:effectLst>
              </a:rPr>
              <a:t>η ένταξή του στη δύναμη των αθλητών άλλου αθλητικού σωματείου ή αθλητικής εταιρίας καλείται </a:t>
            </a:r>
            <a:r>
              <a:rPr lang="el-GR" sz="2400" dirty="0">
                <a:solidFill>
                  <a:srgbClr val="FFCC00"/>
                </a:solidFill>
                <a:effectLst>
                  <a:outerShdw blurRad="38100" dist="38100" dir="2700000" algn="tl">
                    <a:srgbClr val="000000">
                      <a:alpha val="43137"/>
                    </a:srgbClr>
                  </a:outerShdw>
                </a:effectLst>
              </a:rPr>
              <a:t>«μετεγγραφή», </a:t>
            </a:r>
            <a:r>
              <a:rPr lang="el-GR" sz="2400" dirty="0">
                <a:effectLst>
                  <a:outerShdw blurRad="38100" dist="38100" dir="2700000" algn="tl">
                    <a:srgbClr val="000000">
                      <a:alpha val="43137"/>
                    </a:srgbClr>
                  </a:outerShdw>
                </a:effectLst>
              </a:rPr>
              <a:t>πραγματοποιούμενη υπό διαφορετικές προϋποθέσεις και κατά τρόπο </a:t>
            </a:r>
            <a:r>
              <a:rPr lang="el-GR" sz="2400" dirty="0" smtClean="0">
                <a:effectLst>
                  <a:outerShdw blurRad="38100" dist="38100" dir="2700000" algn="tl">
                    <a:srgbClr val="000000">
                      <a:alpha val="43137"/>
                    </a:srgbClr>
                  </a:outerShdw>
                </a:effectLst>
              </a:rPr>
              <a:t>περισσότερο </a:t>
            </a:r>
            <a:r>
              <a:rPr lang="el-GR" sz="2400" dirty="0">
                <a:effectLst>
                  <a:outerShdw blurRad="38100" dist="38100" dir="2700000" algn="tl">
                    <a:srgbClr val="000000">
                      <a:alpha val="43137"/>
                    </a:srgbClr>
                  </a:outerShdw>
                </a:effectLst>
              </a:rPr>
              <a:t>δεσμευτικό από την αρχική </a:t>
            </a:r>
            <a:r>
              <a:rPr lang="el-GR" sz="2400" dirty="0" smtClean="0">
                <a:effectLst>
                  <a:outerShdw blurRad="38100" dist="38100" dir="2700000" algn="tl">
                    <a:srgbClr val="000000">
                      <a:alpha val="43137"/>
                    </a:srgbClr>
                  </a:outerShdw>
                </a:effectLst>
              </a:rPr>
              <a:t>εγγραφή</a:t>
            </a:r>
          </a:p>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Κατηγορίες </a:t>
            </a:r>
            <a:r>
              <a:rPr lang="el-GR" sz="2400" u="sng" dirty="0" smtClean="0">
                <a:effectLst>
                  <a:outerShdw blurRad="38100" dist="38100" dir="2700000" algn="tl">
                    <a:srgbClr val="000000">
                      <a:alpha val="43137"/>
                    </a:srgbClr>
                  </a:outerShdw>
                </a:effectLst>
              </a:rPr>
              <a:t>περιπτώσεων μετεγγραφής</a:t>
            </a:r>
            <a:r>
              <a:rPr lang="el-GR" sz="2400" dirty="0" smtClean="0">
                <a:effectLst>
                  <a:outerShdw blurRad="38100" dist="38100" dir="2700000" algn="tl">
                    <a:srgbClr val="000000">
                      <a:alpha val="43137"/>
                    </a:srgbClr>
                  </a:outerShdw>
                </a:effectLst>
              </a:rPr>
              <a:t> αθλητή:</a:t>
            </a:r>
          </a:p>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α</a:t>
            </a:r>
            <a:r>
              <a:rPr lang="el-GR" sz="2400" dirty="0">
                <a:effectLst>
                  <a:outerShdw blurRad="38100" dist="38100" dir="2700000" algn="tl">
                    <a:srgbClr val="000000">
                      <a:alpha val="43137"/>
                    </a:srgbClr>
                  </a:outerShdw>
                </a:effectLst>
              </a:rPr>
              <a:t>) </a:t>
            </a:r>
            <a:r>
              <a:rPr lang="el-GR" sz="2400" dirty="0">
                <a:solidFill>
                  <a:srgbClr val="FFCC00"/>
                </a:solidFill>
                <a:effectLst>
                  <a:outerShdw blurRad="38100" dist="38100" dir="2700000" algn="tl">
                    <a:srgbClr val="000000">
                      <a:alpha val="43137"/>
                    </a:srgbClr>
                  </a:outerShdw>
                </a:effectLst>
              </a:rPr>
              <a:t>ελεύθερη</a:t>
            </a:r>
            <a:r>
              <a:rPr lang="el-GR" sz="2400" dirty="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με </a:t>
            </a:r>
            <a:r>
              <a:rPr lang="el-GR" sz="2400" dirty="0">
                <a:effectLst>
                  <a:outerShdw blurRad="38100" dist="38100" dir="2700000" algn="tl">
                    <a:srgbClr val="000000">
                      <a:alpha val="43137"/>
                    </a:srgbClr>
                  </a:outerShdw>
                </a:effectLst>
              </a:rPr>
              <a:t>τη συγκατάθεση του σωματείου </a:t>
            </a:r>
            <a:r>
              <a:rPr lang="el-GR" sz="2400" dirty="0" smtClean="0">
                <a:effectLst>
                  <a:outerShdw blurRad="38100" dist="38100" dir="2700000" algn="tl">
                    <a:srgbClr val="000000">
                      <a:alpha val="43137"/>
                    </a:srgbClr>
                  </a:outerShdw>
                </a:effectLst>
              </a:rPr>
              <a:t>του</a:t>
            </a:r>
          </a:p>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β</a:t>
            </a:r>
            <a:r>
              <a:rPr lang="el-GR" sz="2400" dirty="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με </a:t>
            </a:r>
            <a:r>
              <a:rPr lang="el-GR" sz="2400" dirty="0" smtClean="0">
                <a:solidFill>
                  <a:srgbClr val="FFCC00"/>
                </a:solidFill>
                <a:effectLst>
                  <a:outerShdw blurRad="38100" dist="38100" dir="2700000" algn="tl">
                    <a:srgbClr val="000000">
                      <a:alpha val="43137"/>
                    </a:srgbClr>
                  </a:outerShdw>
                </a:effectLst>
              </a:rPr>
              <a:t>υποσχετική επιστολή</a:t>
            </a:r>
            <a:r>
              <a:rPr lang="el-GR" sz="2400" dirty="0" smtClean="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δηλαδή με υποχρέωση επιστροφής του αθλητή στο σωματείο από το οποίο προέρχεται μετά από κάποιο χρονικό </a:t>
            </a:r>
            <a:r>
              <a:rPr lang="el-GR" sz="2400" dirty="0" smtClean="0">
                <a:effectLst>
                  <a:outerShdw blurRad="38100" dist="38100" dir="2700000" algn="tl">
                    <a:srgbClr val="000000">
                      <a:alpha val="43137"/>
                    </a:srgbClr>
                  </a:outerShdw>
                </a:effectLst>
              </a:rPr>
              <a:t>διάστημα</a:t>
            </a:r>
          </a:p>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γ) </a:t>
            </a:r>
            <a:r>
              <a:rPr lang="el-GR" sz="2400" dirty="0" smtClean="0">
                <a:solidFill>
                  <a:srgbClr val="FFCC00"/>
                </a:solidFill>
                <a:effectLst>
                  <a:outerShdw blurRad="38100" dist="38100" dir="2700000" algn="tl">
                    <a:srgbClr val="000000">
                      <a:alpha val="43137"/>
                    </a:srgbClr>
                  </a:outerShdw>
                </a:effectLst>
              </a:rPr>
              <a:t>χωρίς </a:t>
            </a:r>
            <a:r>
              <a:rPr lang="el-GR" sz="2400" dirty="0">
                <a:solidFill>
                  <a:srgbClr val="FFCC00"/>
                </a:solidFill>
                <a:effectLst>
                  <a:outerShdw blurRad="38100" dist="38100" dir="2700000" algn="tl">
                    <a:srgbClr val="000000">
                      <a:alpha val="43137"/>
                    </a:srgbClr>
                  </a:outerShdw>
                </a:effectLst>
              </a:rPr>
              <a:t>τη συγκατάθεση </a:t>
            </a:r>
            <a:r>
              <a:rPr lang="el-GR" sz="2400" dirty="0">
                <a:effectLst>
                  <a:outerShdw blurRad="38100" dist="38100" dir="2700000" algn="tl">
                    <a:srgbClr val="000000">
                      <a:alpha val="43137"/>
                    </a:srgbClr>
                  </a:outerShdw>
                </a:effectLst>
              </a:rPr>
              <a:t>του σωματείου </a:t>
            </a:r>
            <a:r>
              <a:rPr lang="el-GR" sz="2400" dirty="0" smtClean="0">
                <a:effectLst>
                  <a:outerShdw blurRad="38100" dist="38100" dir="2700000" algn="tl">
                    <a:srgbClr val="000000">
                      <a:alpha val="43137"/>
                    </a:srgbClr>
                  </a:outerShdw>
                </a:effectLst>
              </a:rPr>
              <a:t>του, οπότε ο λόγος μετεγγραφής ανάγεται είτε στη σφαίρα δράσης του αθλητή είτε του σωματείου του</a:t>
            </a:r>
          </a:p>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δ) για </a:t>
            </a:r>
            <a:r>
              <a:rPr lang="el-GR" sz="2400" dirty="0" smtClean="0">
                <a:solidFill>
                  <a:srgbClr val="FFCC00"/>
                </a:solidFill>
                <a:effectLst>
                  <a:outerShdw blurRad="38100" dist="38100" dir="2700000" algn="tl">
                    <a:srgbClr val="000000">
                      <a:alpha val="43137"/>
                    </a:srgbClr>
                  </a:outerShdw>
                </a:effectLst>
              </a:rPr>
              <a:t>σπουδαίο λόγο</a:t>
            </a:r>
            <a:endParaRPr 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9250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l-GR" altLang="el-GR" sz="3200" dirty="0"/>
              <a:t>ΛΟΓΟΙ ΜΕΤΕΓΓΡΑΦΩΝ ΑΘΛΗΤΩΝ</a:t>
            </a:r>
            <a:br>
              <a:rPr lang="el-GR" altLang="el-GR" sz="3200" dirty="0"/>
            </a:br>
            <a:r>
              <a:rPr lang="el-GR" altLang="el-GR" sz="3200" dirty="0" smtClean="0"/>
              <a:t>Με σύμπραξη του Σωματείου</a:t>
            </a:r>
            <a:endParaRPr lang="en-GB" altLang="el-GR" sz="3200" dirty="0"/>
          </a:p>
        </p:txBody>
      </p:sp>
      <p:sp>
        <p:nvSpPr>
          <p:cNvPr id="2051" name="Rectangle 3"/>
          <p:cNvSpPr>
            <a:spLocks noGrp="1" noChangeArrowheads="1"/>
          </p:cNvSpPr>
          <p:nvPr>
            <p:ph type="body" idx="1"/>
          </p:nvPr>
        </p:nvSpPr>
        <p:spPr>
          <a:xfrm>
            <a:off x="971600" y="1916832"/>
            <a:ext cx="7272808" cy="1728192"/>
          </a:xfrm>
          <a:solidFill>
            <a:srgbClr val="FFFF00"/>
          </a:solidFill>
          <a:ln>
            <a:noFill/>
          </a:ln>
          <a:effectLst>
            <a:outerShdw blurRad="225425" dist="50800" dir="5220000" algn="ctr">
              <a:srgbClr val="000000">
                <a:alpha val="33000"/>
              </a:srgbClr>
            </a:outerShdw>
          </a:effectLst>
          <a:scene3d>
            <a:camera prst="perspectiveAbove"/>
            <a:lightRig rig="harsh" dir="t">
              <a:rot lat="0" lon="0" rev="3000000"/>
            </a:lightRig>
          </a:scene3d>
          <a:sp3d extrusionH="254000" contourW="19050">
            <a:bevelT w="82550" h="44450" prst="angle"/>
            <a:bevelB w="82550" h="44450" prst="angle"/>
            <a:contourClr>
              <a:srgbClr val="FFFFFF"/>
            </a:contourClr>
          </a:sp3d>
        </p:spPr>
        <p:txBody>
          <a:bodyPr/>
          <a:lstStyle/>
          <a:p>
            <a:r>
              <a:rPr lang="el-GR" altLang="el-GR" sz="3600" dirty="0">
                <a:solidFill>
                  <a:srgbClr val="C00000"/>
                </a:solidFill>
                <a:effectLst>
                  <a:outerShdw blurRad="38100" dist="38100" dir="2700000" algn="tl">
                    <a:srgbClr val="000000">
                      <a:alpha val="43137"/>
                    </a:srgbClr>
                  </a:outerShdw>
                </a:effectLst>
              </a:rPr>
              <a:t>Με συναίνεση σωματείου</a:t>
            </a:r>
          </a:p>
          <a:p>
            <a:r>
              <a:rPr lang="el-GR" altLang="el-GR" sz="3600" dirty="0">
                <a:solidFill>
                  <a:srgbClr val="C00000"/>
                </a:solidFill>
                <a:effectLst>
                  <a:outerShdw blurRad="38100" dist="38100" dir="2700000" algn="tl">
                    <a:srgbClr val="000000">
                      <a:alpha val="43137"/>
                    </a:srgbClr>
                  </a:outerShdw>
                </a:effectLst>
              </a:rPr>
              <a:t>Με υποσχετική επιστολή</a:t>
            </a:r>
          </a:p>
        </p:txBody>
      </p:sp>
    </p:spTree>
    <p:extLst>
      <p:ext uri="{BB962C8B-B14F-4D97-AF65-F5344CB8AC3E}">
        <p14:creationId xmlns:p14="http://schemas.microsoft.com/office/powerpoint/2010/main" val="258380835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anim to="" calcmode="lin" valueType="num">
                                      <p:cBhvr>
                                        <p:cTn id="7" dur="1" fill="hold"/>
                                        <p:tgtEl>
                                          <p:spTgt spid="20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051">
                                            <p:txEl>
                                              <p:pRg st="1" end="1"/>
                                            </p:txEl>
                                          </p:spTgt>
                                        </p:tgtEl>
                                        <p:attrNameLst>
                                          <p:attrName>style.visibility</p:attrName>
                                        </p:attrNameLst>
                                      </p:cBhvr>
                                      <p:to>
                                        <p:strVal val="visible"/>
                                      </p:to>
                                    </p:set>
                                    <p:anim to="" calcmode="lin" valueType="num">
                                      <p:cBhvr>
                                        <p:cTn id="12" dur="1" fill="hold"/>
                                        <p:tgtEl>
                                          <p:spTgt spid="205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p:spPr>
        <p:style>
          <a:lnRef idx="0">
            <a:schemeClr val="accent2"/>
          </a:lnRef>
          <a:fillRef idx="3">
            <a:schemeClr val="accent2"/>
          </a:fillRef>
          <a:effectRef idx="3">
            <a:schemeClr val="accent2"/>
          </a:effectRef>
          <a:fontRef idx="minor">
            <a:schemeClr val="lt1"/>
          </a:fontRef>
        </p:style>
        <p:txBody>
          <a:bodyPr/>
          <a:lstStyle/>
          <a:p>
            <a:r>
              <a:rPr lang="el-GR" altLang="el-GR" sz="3200" dirty="0"/>
              <a:t>ΛΟΓΟΙ ΜΕΤΕΓΓΡΑΦΩΝ ΑΘΛΗΤΩΝ</a:t>
            </a:r>
            <a:br>
              <a:rPr lang="el-GR" altLang="el-GR" sz="3200" dirty="0"/>
            </a:br>
            <a:r>
              <a:rPr lang="el-GR" altLang="el-GR" sz="3200" dirty="0"/>
              <a:t>Αφορούν τον Αθλητή (1)</a:t>
            </a:r>
            <a:endParaRPr lang="en-US" altLang="el-GR" sz="3200" dirty="0"/>
          </a:p>
        </p:txBody>
      </p:sp>
      <p:sp>
        <p:nvSpPr>
          <p:cNvPr id="6147" name="Rectangle 3"/>
          <p:cNvSpPr>
            <a:spLocks noGrp="1" noChangeArrowheads="1"/>
          </p:cNvSpPr>
          <p:nvPr>
            <p:ph type="body" idx="1"/>
          </p:nvPr>
        </p:nvSpPr>
        <p:spPr>
          <a:xfrm>
            <a:off x="611560" y="2060848"/>
            <a:ext cx="8064896" cy="3672408"/>
          </a:xfrm>
          <a:solidFill>
            <a:srgbClr val="9A723C"/>
          </a:solidFill>
          <a:ln>
            <a:noFill/>
          </a:ln>
          <a:effectLst>
            <a:outerShdw blurRad="184150" dist="241300" dir="11520000" sx="110000" sy="110000" algn="ctr">
              <a:srgbClr val="000000">
                <a:alpha val="18000"/>
              </a:srgbClr>
            </a:outerShdw>
          </a:effectLst>
          <a:scene3d>
            <a:camera prst="perspectiveAbove"/>
            <a:lightRig rig="threePt" dir="t"/>
          </a:scene3d>
          <a:sp3d>
            <a:bevelT prst="angle"/>
          </a:sp3d>
        </p:spPr>
        <p:txBody>
          <a:bodyPr/>
          <a:lstStyle/>
          <a:p>
            <a:r>
              <a:rPr lang="el-GR" altLang="el-GR" sz="3600" dirty="0">
                <a:effectLst>
                  <a:outerShdw blurRad="38100" dist="38100" dir="2700000" algn="tl">
                    <a:srgbClr val="000000">
                      <a:alpha val="43137"/>
                    </a:srgbClr>
                  </a:outerShdw>
                </a:effectLst>
              </a:rPr>
              <a:t>Αγωνιστική απραξία</a:t>
            </a:r>
          </a:p>
          <a:p>
            <a:r>
              <a:rPr lang="el-GR" altLang="el-GR" sz="3600" dirty="0">
                <a:effectLst>
                  <a:outerShdw blurRad="38100" dist="38100" dir="2700000" algn="tl">
                    <a:srgbClr val="000000">
                      <a:alpha val="43137"/>
                    </a:srgbClr>
                  </a:outerShdw>
                </a:effectLst>
              </a:rPr>
              <a:t>Συμπλήρωση ορίου ηλικίας</a:t>
            </a:r>
          </a:p>
          <a:p>
            <a:r>
              <a:rPr lang="el-GR" altLang="el-GR" sz="3600" dirty="0">
                <a:effectLst>
                  <a:outerShdw blurRad="38100" dist="38100" dir="2700000" algn="tl">
                    <a:srgbClr val="000000">
                      <a:alpha val="43137"/>
                    </a:srgbClr>
                  </a:outerShdw>
                </a:effectLst>
              </a:rPr>
              <a:t>Μικρή ηλικία</a:t>
            </a:r>
          </a:p>
          <a:p>
            <a:r>
              <a:rPr lang="el-GR" altLang="el-GR" sz="3600" dirty="0">
                <a:effectLst>
                  <a:outerShdw blurRad="38100" dist="38100" dir="2700000" algn="tl">
                    <a:srgbClr val="000000">
                      <a:alpha val="43137"/>
                    </a:srgbClr>
                  </a:outerShdw>
                </a:effectLst>
              </a:rPr>
              <a:t>Αποδέσμευση</a:t>
            </a:r>
          </a:p>
        </p:txBody>
      </p:sp>
    </p:spTree>
    <p:extLst>
      <p:ext uri="{BB962C8B-B14F-4D97-AF65-F5344CB8AC3E}">
        <p14:creationId xmlns:p14="http://schemas.microsoft.com/office/powerpoint/2010/main" val="173231732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randombar(horizont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randombar(horizontal)">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randombar(horizontal)">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randombar(horizontal)">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ln/>
        </p:spPr>
        <p:style>
          <a:lnRef idx="0">
            <a:schemeClr val="accent2"/>
          </a:lnRef>
          <a:fillRef idx="3">
            <a:schemeClr val="accent2"/>
          </a:fillRef>
          <a:effectRef idx="3">
            <a:schemeClr val="accent2"/>
          </a:effectRef>
          <a:fontRef idx="minor">
            <a:schemeClr val="lt1"/>
          </a:fontRef>
        </p:style>
        <p:txBody>
          <a:bodyPr/>
          <a:lstStyle/>
          <a:p>
            <a:r>
              <a:rPr lang="el-GR" altLang="el-GR" sz="3200" dirty="0"/>
              <a:t>ΛΟΓΟΙ ΜΕΤΕΓΓΡΑΦΩΝ ΑΘΛΗΤΩΝ Αφορούν τον Αθλητή (2)</a:t>
            </a:r>
            <a:endParaRPr lang="en-GB" altLang="el-GR" sz="3200" dirty="0"/>
          </a:p>
        </p:txBody>
      </p:sp>
      <p:sp>
        <p:nvSpPr>
          <p:cNvPr id="1027" name="Rectangle 3"/>
          <p:cNvSpPr>
            <a:spLocks noGrp="1" noChangeArrowheads="1"/>
          </p:cNvSpPr>
          <p:nvPr>
            <p:ph type="body" idx="1"/>
          </p:nvPr>
        </p:nvSpPr>
        <p:spPr>
          <a:xfrm>
            <a:off x="467544" y="1828800"/>
            <a:ext cx="8136904" cy="3904456"/>
          </a:xfrm>
          <a:solidFill>
            <a:srgbClr val="9A723C"/>
          </a:solidFill>
          <a:ln/>
          <a:scene3d>
            <a:camera prst="perspectiveAbove"/>
            <a:lightRig rig="threePt" dir="t"/>
          </a:scene3d>
          <a:sp3d>
            <a:bevelT prst="angle"/>
          </a:sp3d>
        </p:spPr>
        <p:txBody>
          <a:bodyPr/>
          <a:lstStyle/>
          <a:p>
            <a:r>
              <a:rPr lang="el-GR" altLang="el-GR" sz="3600" dirty="0">
                <a:effectLst>
                  <a:outerShdw blurRad="38100" dist="38100" dir="2700000" algn="tl">
                    <a:srgbClr val="000000">
                      <a:alpha val="43137"/>
                    </a:srgbClr>
                  </a:outerShdw>
                </a:effectLst>
              </a:rPr>
              <a:t>Μετοίκηση για σπουδές</a:t>
            </a:r>
          </a:p>
          <a:p>
            <a:r>
              <a:rPr lang="el-GR" altLang="el-GR" sz="3600" dirty="0">
                <a:effectLst>
                  <a:outerShdw blurRad="38100" dist="38100" dir="2700000" algn="tl">
                    <a:srgbClr val="000000">
                      <a:alpha val="43137"/>
                    </a:srgbClr>
                  </a:outerShdw>
                </a:effectLst>
              </a:rPr>
              <a:t>Μετοίκηση αθλητή για επαγγελματικούς λόγους</a:t>
            </a:r>
          </a:p>
          <a:p>
            <a:r>
              <a:rPr lang="el-GR" altLang="el-GR" sz="3600" dirty="0">
                <a:effectLst>
                  <a:outerShdw blurRad="38100" dist="38100" dir="2700000" algn="tl">
                    <a:srgbClr val="000000">
                      <a:alpha val="43137"/>
                    </a:srgbClr>
                  </a:outerShdw>
                </a:effectLst>
              </a:rPr>
              <a:t>Μετοίκηση για επαγγελματικούς λόγους των γονέων ανήλικου αθλητή</a:t>
            </a:r>
          </a:p>
        </p:txBody>
      </p:sp>
    </p:spTree>
    <p:extLst>
      <p:ext uri="{BB962C8B-B14F-4D97-AF65-F5344CB8AC3E}">
        <p14:creationId xmlns:p14="http://schemas.microsoft.com/office/powerpoint/2010/main" val="53987275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p:tgtEl>
                                          <p:spTgt spid="1027">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027">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p:tgtEl>
                                          <p:spTgt spid="1027">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027">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p:tgtEl>
                                          <p:spTgt spid="1027">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ln/>
        </p:spPr>
        <p:style>
          <a:lnRef idx="0">
            <a:schemeClr val="accent2"/>
          </a:lnRef>
          <a:fillRef idx="3">
            <a:schemeClr val="accent2"/>
          </a:fillRef>
          <a:effectRef idx="3">
            <a:schemeClr val="accent2"/>
          </a:effectRef>
          <a:fontRef idx="minor">
            <a:schemeClr val="lt1"/>
          </a:fontRef>
        </p:style>
        <p:txBody>
          <a:bodyPr/>
          <a:lstStyle/>
          <a:p>
            <a:r>
              <a:rPr lang="el-GR" altLang="el-GR" sz="3200" dirty="0"/>
              <a:t>ΛΟΓΟΙ ΜΕΤΕΓΓΡΑΦΩΝ ΑΘΛΗΤΩΝ Αφορούν το Σωματείο</a:t>
            </a:r>
            <a:endParaRPr lang="en-US" altLang="el-GR" sz="3200" dirty="0"/>
          </a:p>
        </p:txBody>
      </p:sp>
      <p:sp>
        <p:nvSpPr>
          <p:cNvPr id="7171" name="Rectangle 3"/>
          <p:cNvSpPr>
            <a:spLocks noGrp="1" noChangeArrowheads="1"/>
          </p:cNvSpPr>
          <p:nvPr>
            <p:ph type="body" idx="1"/>
          </p:nvPr>
        </p:nvSpPr>
        <p:spPr>
          <a:xfrm>
            <a:off x="395536" y="1700808"/>
            <a:ext cx="8219256" cy="3456384"/>
          </a:xfrm>
          <a:solidFill>
            <a:srgbClr val="E5661F"/>
          </a:solidFill>
          <a:ln/>
          <a:scene3d>
            <a:camera prst="perspectiveAbove"/>
            <a:lightRig rig="threePt" dir="t"/>
          </a:scene3d>
          <a:sp3d>
            <a:bevelT prst="angle"/>
          </a:sp3d>
        </p:spPr>
        <p:txBody>
          <a:bodyPr/>
          <a:lstStyle/>
          <a:p>
            <a:r>
              <a:rPr lang="el-GR" altLang="el-GR" sz="3600" dirty="0">
                <a:effectLst>
                  <a:outerShdw blurRad="38100" dist="38100" dir="2700000" algn="tl">
                    <a:srgbClr val="000000">
                      <a:alpha val="43137"/>
                    </a:srgbClr>
                  </a:outerShdw>
                </a:effectLst>
              </a:rPr>
              <a:t>Διάλυση σωματείου</a:t>
            </a:r>
          </a:p>
          <a:p>
            <a:r>
              <a:rPr lang="el-GR" altLang="el-GR" sz="3600" dirty="0">
                <a:effectLst>
                  <a:outerShdw blurRad="38100" dist="38100" dir="2700000" algn="tl">
                    <a:srgbClr val="000000">
                      <a:alpha val="43137"/>
                    </a:srgbClr>
                  </a:outerShdw>
                </a:effectLst>
              </a:rPr>
              <a:t>Αναστολή δραστηριότητας σωματείου</a:t>
            </a:r>
          </a:p>
          <a:p>
            <a:r>
              <a:rPr lang="el-GR" altLang="el-GR" sz="3600" dirty="0">
                <a:effectLst>
                  <a:outerShdw blurRad="38100" dist="38100" dir="2700000" algn="tl">
                    <a:srgbClr val="000000">
                      <a:alpha val="43137"/>
                    </a:srgbClr>
                  </a:outerShdw>
                </a:effectLst>
              </a:rPr>
              <a:t>Απώλεια ειδικής αθλητικής αναγνώρισης σωματείου</a:t>
            </a:r>
            <a:endParaRPr lang="en-GB" altLang="el-GR"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755725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332656"/>
            <a:ext cx="8784976" cy="1296144"/>
          </a:xfrm>
        </p:spPr>
        <p:txBody>
          <a:bodyPr/>
          <a:lstStyle/>
          <a:p>
            <a:r>
              <a:rPr lang="el-GR" altLang="el-GR" sz="3600" dirty="0" smtClean="0"/>
              <a:t>ΠΡΟΘΕΣΜΙΑ ΜΕΤΕΓΓΡΑΦΩΝ ΑΘΛΗΤΩΝ</a:t>
            </a:r>
            <a:endParaRPr lang="el-GR" altLang="el-GR" sz="3600" dirty="0"/>
          </a:p>
        </p:txBody>
      </p:sp>
      <p:sp>
        <p:nvSpPr>
          <p:cNvPr id="16387" name="Rectangle 3"/>
          <p:cNvSpPr>
            <a:spLocks noGrp="1" noChangeArrowheads="1"/>
          </p:cNvSpPr>
          <p:nvPr>
            <p:ph type="subTitle" idx="1"/>
          </p:nvPr>
        </p:nvSpPr>
        <p:spPr>
          <a:xfrm>
            <a:off x="179512" y="1700808"/>
            <a:ext cx="8856984" cy="4824536"/>
          </a:xfrm>
        </p:spPr>
        <p:txBody>
          <a:bodyPr/>
          <a:lstStyle/>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Ο </a:t>
            </a:r>
            <a:r>
              <a:rPr lang="el-GR" sz="2400" dirty="0">
                <a:effectLst>
                  <a:outerShdw blurRad="38100" dist="38100" dir="2700000" algn="tl">
                    <a:srgbClr val="000000">
                      <a:alpha val="43137"/>
                    </a:srgbClr>
                  </a:outerShdw>
                </a:effectLst>
              </a:rPr>
              <a:t>καθορισμός </a:t>
            </a:r>
            <a:r>
              <a:rPr lang="el-GR" sz="2400" dirty="0">
                <a:solidFill>
                  <a:srgbClr val="FFCC00"/>
                </a:solidFill>
                <a:effectLst>
                  <a:outerShdw blurRad="38100" dist="38100" dir="2700000" algn="tl">
                    <a:srgbClr val="000000">
                      <a:alpha val="43137"/>
                    </a:srgbClr>
                  </a:outerShdw>
                </a:effectLst>
              </a:rPr>
              <a:t>προθεσμίας</a:t>
            </a:r>
            <a:r>
              <a:rPr lang="el-GR" sz="2400" dirty="0">
                <a:effectLst>
                  <a:outerShdw blurRad="38100" dist="38100" dir="2700000" algn="tl">
                    <a:srgbClr val="000000">
                      <a:alpha val="43137"/>
                    </a:srgbClr>
                  </a:outerShdw>
                </a:effectLst>
              </a:rPr>
              <a:t> για τις μετεγγραφές </a:t>
            </a:r>
            <a:r>
              <a:rPr lang="el-GR" sz="2400" dirty="0" smtClean="0">
                <a:effectLst>
                  <a:outerShdw blurRad="38100" dist="38100" dir="2700000" algn="tl">
                    <a:srgbClr val="000000">
                      <a:alpha val="43137"/>
                    </a:srgbClr>
                  </a:outerShdw>
                </a:effectLst>
              </a:rPr>
              <a:t>αθλητών μπορεί </a:t>
            </a:r>
            <a:r>
              <a:rPr lang="el-GR" sz="2400" dirty="0">
                <a:effectLst>
                  <a:outerShdw blurRad="38100" dist="38100" dir="2700000" algn="tl">
                    <a:srgbClr val="000000">
                      <a:alpha val="43137"/>
                    </a:srgbClr>
                  </a:outerShdw>
                </a:effectLst>
              </a:rPr>
              <a:t>να εξυπηρετεί το στόχο της </a:t>
            </a:r>
            <a:r>
              <a:rPr lang="el-GR" sz="2400" dirty="0">
                <a:solidFill>
                  <a:srgbClr val="FFCC00"/>
                </a:solidFill>
                <a:effectLst>
                  <a:outerShdw blurRad="38100" dist="38100" dir="2700000" algn="tl">
                    <a:srgbClr val="000000">
                      <a:alpha val="43137"/>
                    </a:srgbClr>
                  </a:outerShdw>
                </a:effectLst>
              </a:rPr>
              <a:t>εξασφαλίσεως</a:t>
            </a:r>
            <a:r>
              <a:rPr lang="el-GR" sz="2400" dirty="0">
                <a:effectLst>
                  <a:outerShdw blurRad="38100" dist="38100" dir="2700000" algn="tl">
                    <a:srgbClr val="000000">
                      <a:alpha val="43137"/>
                    </a:srgbClr>
                  </a:outerShdw>
                </a:effectLst>
              </a:rPr>
              <a:t> της </a:t>
            </a:r>
            <a:r>
              <a:rPr lang="el-GR" sz="2400" dirty="0">
                <a:solidFill>
                  <a:srgbClr val="FFCC00"/>
                </a:solidFill>
                <a:effectLst>
                  <a:outerShdw blurRad="38100" dist="38100" dir="2700000" algn="tl">
                    <a:srgbClr val="000000">
                      <a:alpha val="43137"/>
                    </a:srgbClr>
                  </a:outerShdw>
                </a:effectLst>
              </a:rPr>
              <a:t>ομαλής διεξαγωγής </a:t>
            </a:r>
            <a:r>
              <a:rPr lang="el-GR" sz="2400" dirty="0">
                <a:effectLst>
                  <a:outerShdw blurRad="38100" dist="38100" dir="2700000" algn="tl">
                    <a:srgbClr val="000000">
                      <a:alpha val="43137"/>
                    </a:srgbClr>
                  </a:outerShdw>
                </a:effectLst>
              </a:rPr>
              <a:t>των αθλητικών </a:t>
            </a:r>
            <a:r>
              <a:rPr lang="el-GR" sz="2400" dirty="0" smtClean="0">
                <a:effectLst>
                  <a:outerShdw blurRad="38100" dist="38100" dir="2700000" algn="tl">
                    <a:srgbClr val="000000">
                      <a:alpha val="43137"/>
                    </a:srgbClr>
                  </a:outerShdw>
                </a:effectLst>
              </a:rPr>
              <a:t>αναμετρήσεων</a:t>
            </a:r>
          </a:p>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Οι </a:t>
            </a:r>
            <a:r>
              <a:rPr lang="el-GR" sz="2400" dirty="0">
                <a:solidFill>
                  <a:srgbClr val="FFCC00"/>
                </a:solidFill>
                <a:effectLst>
                  <a:outerShdw blurRad="38100" dist="38100" dir="2700000" algn="tl">
                    <a:srgbClr val="000000">
                      <a:alpha val="43137"/>
                    </a:srgbClr>
                  </a:outerShdw>
                </a:effectLst>
              </a:rPr>
              <a:t>εκπρόθεσμες μετεγγραφές </a:t>
            </a:r>
            <a:r>
              <a:rPr lang="el-GR" sz="2400" dirty="0">
                <a:effectLst>
                  <a:outerShdw blurRad="38100" dist="38100" dir="2700000" algn="tl">
                    <a:srgbClr val="000000">
                      <a:alpha val="43137"/>
                    </a:srgbClr>
                  </a:outerShdw>
                </a:effectLst>
              </a:rPr>
              <a:t>είναι ικανές να </a:t>
            </a:r>
            <a:r>
              <a:rPr lang="el-GR" sz="2400" dirty="0">
                <a:solidFill>
                  <a:srgbClr val="FFCC00"/>
                </a:solidFill>
                <a:effectLst>
                  <a:outerShdw blurRad="38100" dist="38100" dir="2700000" algn="tl">
                    <a:srgbClr val="000000">
                      <a:alpha val="43137"/>
                    </a:srgbClr>
                  </a:outerShdw>
                </a:effectLst>
              </a:rPr>
              <a:t>μεταβάλουν</a:t>
            </a:r>
            <a:r>
              <a:rPr lang="el-GR" sz="2400" dirty="0">
                <a:effectLst>
                  <a:outerShdw blurRad="38100" dist="38100" dir="2700000" algn="tl">
                    <a:srgbClr val="000000">
                      <a:alpha val="43137"/>
                    </a:srgbClr>
                  </a:outerShdw>
                </a:effectLst>
              </a:rPr>
              <a:t> αισθητά την </a:t>
            </a:r>
            <a:r>
              <a:rPr lang="el-GR" sz="2400" dirty="0">
                <a:solidFill>
                  <a:srgbClr val="FFCC00"/>
                </a:solidFill>
                <a:effectLst>
                  <a:outerShdw blurRad="38100" dist="38100" dir="2700000" algn="tl">
                    <a:srgbClr val="000000">
                      <a:alpha val="43137"/>
                    </a:srgbClr>
                  </a:outerShdw>
                </a:effectLst>
              </a:rPr>
              <a:t>αθλητική αξία </a:t>
            </a:r>
            <a:r>
              <a:rPr lang="el-GR" sz="2400" dirty="0">
                <a:effectLst>
                  <a:outerShdw blurRad="38100" dist="38100" dir="2700000" algn="tl">
                    <a:srgbClr val="000000">
                      <a:alpha val="43137"/>
                    </a:srgbClr>
                  </a:outerShdw>
                </a:effectLst>
              </a:rPr>
              <a:t>της μιας ή της άλλης </a:t>
            </a:r>
            <a:r>
              <a:rPr lang="el-GR" sz="2400" dirty="0">
                <a:solidFill>
                  <a:srgbClr val="FFCC00"/>
                </a:solidFill>
                <a:effectLst>
                  <a:outerShdw blurRad="38100" dist="38100" dir="2700000" algn="tl">
                    <a:srgbClr val="000000">
                      <a:alpha val="43137"/>
                    </a:srgbClr>
                  </a:outerShdw>
                </a:effectLst>
              </a:rPr>
              <a:t>ομάδας</a:t>
            </a:r>
            <a:r>
              <a:rPr lang="el-GR" sz="2400" dirty="0">
                <a:effectLst>
                  <a:outerShdw blurRad="38100" dist="38100" dir="2700000" algn="tl">
                    <a:srgbClr val="000000">
                      <a:alpha val="43137"/>
                    </a:srgbClr>
                  </a:outerShdw>
                </a:effectLst>
              </a:rPr>
              <a:t> κατά τη διάρκεια του πρωταθλήματος θίγοντας κατ' αυτόν τον τρόπο την ικανότητα συγκρίσεως των αποτελεσμάτων μεταξύ των διαφόρων ομάδων που μετέχουν στο οικείο πρωτάθλημα και κατά συνέπεια την </a:t>
            </a:r>
            <a:r>
              <a:rPr lang="el-GR" sz="2400" dirty="0">
                <a:solidFill>
                  <a:srgbClr val="FFCC00"/>
                </a:solidFill>
                <a:effectLst>
                  <a:outerShdw blurRad="38100" dist="38100" dir="2700000" algn="tl">
                    <a:srgbClr val="000000">
                      <a:alpha val="43137"/>
                    </a:srgbClr>
                  </a:outerShdw>
                </a:effectLst>
              </a:rPr>
              <a:t>ομαλή εξέλιξη </a:t>
            </a:r>
            <a:r>
              <a:rPr lang="el-GR" sz="2400" dirty="0">
                <a:effectLst>
                  <a:outerShdw blurRad="38100" dist="38100" dir="2700000" algn="tl">
                    <a:srgbClr val="000000">
                      <a:alpha val="43137"/>
                    </a:srgbClr>
                  </a:outerShdw>
                </a:effectLst>
              </a:rPr>
              <a:t>του πρωταθλήματος στο σύνολό </a:t>
            </a:r>
            <a:r>
              <a:rPr lang="el-GR" sz="2400" dirty="0" smtClean="0">
                <a:effectLst>
                  <a:outerShdw blurRad="38100" dist="38100" dir="2700000" algn="tl">
                    <a:srgbClr val="000000">
                      <a:alpha val="43137"/>
                    </a:srgbClr>
                  </a:outerShdw>
                </a:effectLst>
              </a:rPr>
              <a:t>του</a:t>
            </a:r>
            <a:endParaRPr lang="el-G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925736"/>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964488" cy="1008112"/>
          </a:xfrm>
        </p:spPr>
        <p:txBody>
          <a:bodyPr/>
          <a:lstStyle/>
          <a:p>
            <a:r>
              <a:rPr lang="el-GR" altLang="el-GR" sz="3600" dirty="0" smtClean="0"/>
              <a:t>ΥΠΟΚΡΥΠΤΟΜΕΝΗ ΣΥΜΒΑΣΗ ΕΡΑΣΙΤΕΧΝΗ ΑΘΛΗΤΗ</a:t>
            </a:r>
            <a:endParaRPr lang="el-GR" altLang="el-GR" sz="3600" dirty="0"/>
          </a:p>
        </p:txBody>
      </p:sp>
      <p:sp>
        <p:nvSpPr>
          <p:cNvPr id="16387" name="Rectangle 3"/>
          <p:cNvSpPr>
            <a:spLocks noGrp="1" noChangeArrowheads="1"/>
          </p:cNvSpPr>
          <p:nvPr>
            <p:ph type="subTitle" idx="1"/>
          </p:nvPr>
        </p:nvSpPr>
        <p:spPr>
          <a:xfrm>
            <a:off x="251520" y="1052736"/>
            <a:ext cx="8712968" cy="5688632"/>
          </a:xfrm>
        </p:spPr>
        <p:txBody>
          <a:bodyPr/>
          <a:lstStyle/>
          <a:p>
            <a:pPr marL="342900" indent="-342900" algn="l">
              <a:lnSpc>
                <a:spcPts val="2600"/>
              </a:lnSpc>
              <a:spcBef>
                <a:spcPts val="0"/>
              </a:spcBef>
              <a:buSzPct val="100000"/>
              <a:buFont typeface="Wingdings" pitchFamily="2" charset="2"/>
              <a:buChar char="§"/>
            </a:pPr>
            <a:r>
              <a:rPr lang="el-GR" sz="2400" dirty="0" smtClean="0">
                <a:effectLst>
                  <a:outerShdw blurRad="38100" dist="38100" dir="2700000" algn="tl">
                    <a:srgbClr val="000000">
                      <a:alpha val="43137"/>
                    </a:srgbClr>
                  </a:outerShdw>
                </a:effectLst>
              </a:rPr>
              <a:t>Οι </a:t>
            </a:r>
            <a:r>
              <a:rPr lang="el-GR" sz="2400" dirty="0" smtClean="0">
                <a:solidFill>
                  <a:srgbClr val="FFCC00"/>
                </a:solidFill>
                <a:effectLst>
                  <a:outerShdw blurRad="38100" dist="38100" dir="2700000" algn="tl">
                    <a:srgbClr val="000000">
                      <a:alpha val="43137"/>
                    </a:srgbClr>
                  </a:outerShdw>
                </a:effectLst>
              </a:rPr>
              <a:t>ερασιτέχνες </a:t>
            </a:r>
            <a:r>
              <a:rPr lang="el-GR" sz="2400" dirty="0">
                <a:solidFill>
                  <a:srgbClr val="FFCC00"/>
                </a:solidFill>
                <a:effectLst>
                  <a:outerShdw blurRad="38100" dist="38100" dir="2700000" algn="tl">
                    <a:srgbClr val="000000">
                      <a:alpha val="43137"/>
                    </a:srgbClr>
                  </a:outerShdw>
                </a:effectLst>
              </a:rPr>
              <a:t>αθλητές </a:t>
            </a:r>
            <a:r>
              <a:rPr lang="el-GR" sz="2400" dirty="0">
                <a:effectLst>
                  <a:outerShdw blurRad="38100" dist="38100" dir="2700000" algn="tl">
                    <a:srgbClr val="000000">
                      <a:alpha val="43137"/>
                    </a:srgbClr>
                  </a:outerShdw>
                </a:effectLst>
              </a:rPr>
              <a:t>συμβάλλονται με τα σωματεία τους έναντι ποσού, που </a:t>
            </a:r>
            <a:r>
              <a:rPr lang="el-GR" sz="2400" dirty="0" smtClean="0">
                <a:effectLst>
                  <a:outerShdw blurRad="38100" dist="38100" dir="2700000" algn="tl">
                    <a:srgbClr val="000000">
                      <a:alpha val="43137"/>
                    </a:srgbClr>
                  </a:outerShdw>
                </a:effectLst>
              </a:rPr>
              <a:t>πολλές φορές </a:t>
            </a:r>
            <a:r>
              <a:rPr lang="el-GR" sz="2400" dirty="0" err="1" smtClean="0">
                <a:effectLst>
                  <a:outerShdw blurRad="38100" dist="38100" dir="2700000" algn="tl">
                    <a:srgbClr val="000000">
                      <a:alpha val="43137"/>
                    </a:srgbClr>
                  </a:outerShdw>
                </a:effectLst>
              </a:rPr>
              <a:t>εκφεύγει</a:t>
            </a:r>
            <a:r>
              <a:rPr lang="el-GR" sz="2400" dirty="0" smtClean="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των ορίων των οδοιπορικών και των στοιχειωδών οικονομικών μέσων συντήρησης, </a:t>
            </a:r>
            <a:r>
              <a:rPr lang="el-GR" sz="2400" dirty="0" smtClean="0">
                <a:effectLst>
                  <a:outerShdw blurRad="38100" dist="38100" dir="2700000" algn="tl">
                    <a:srgbClr val="000000">
                      <a:alpha val="43137"/>
                    </a:srgbClr>
                  </a:outerShdw>
                </a:effectLst>
              </a:rPr>
              <a:t>λόγω της προπόνησης και </a:t>
            </a:r>
            <a:r>
              <a:rPr lang="el-GR" sz="2400" dirty="0">
                <a:effectLst>
                  <a:outerShdw blurRad="38100" dist="38100" dir="2700000" algn="tl">
                    <a:srgbClr val="000000">
                      <a:alpha val="43137"/>
                    </a:srgbClr>
                  </a:outerShdw>
                </a:effectLst>
              </a:rPr>
              <a:t>το οποίο μάλιστα συμφωνείται να καταβάλλεται σε ισόποσες μηνιαίες δόσεις, </a:t>
            </a:r>
            <a:r>
              <a:rPr lang="el-GR" sz="2400" dirty="0" smtClean="0">
                <a:effectLst>
                  <a:outerShdw blurRad="38100" dist="38100" dir="2700000" algn="tl">
                    <a:srgbClr val="000000">
                      <a:alpha val="43137"/>
                    </a:srgbClr>
                  </a:outerShdw>
                </a:effectLst>
              </a:rPr>
              <a:t>υπό τύπον μισθού</a:t>
            </a:r>
            <a:r>
              <a:rPr lang="el-GR" sz="2400" dirty="0">
                <a:effectLst>
                  <a:outerShdw blurRad="38100" dist="38100" dir="2700000" algn="tl">
                    <a:srgbClr val="000000">
                      <a:alpha val="43137"/>
                    </a:srgbClr>
                  </a:outerShdw>
                </a:effectLst>
              </a:rPr>
              <a:t>, στο τέλος κάθε </a:t>
            </a:r>
            <a:r>
              <a:rPr lang="el-GR" sz="2400" dirty="0" smtClean="0">
                <a:effectLst>
                  <a:outerShdw blurRad="38100" dist="38100" dir="2700000" algn="tl">
                    <a:srgbClr val="000000">
                      <a:alpha val="43137"/>
                    </a:srgbClr>
                  </a:outerShdw>
                </a:effectLst>
              </a:rPr>
              <a:t>μήνα – Οι συνθήκες αυτές </a:t>
            </a:r>
            <a:r>
              <a:rPr lang="el-GR" sz="2400" dirty="0" smtClean="0">
                <a:solidFill>
                  <a:srgbClr val="FFCC00"/>
                </a:solidFill>
                <a:effectLst>
                  <a:outerShdw blurRad="38100" dist="38100" dir="2700000" algn="tl">
                    <a:srgbClr val="000000">
                      <a:alpha val="43137"/>
                    </a:srgbClr>
                  </a:outerShdw>
                </a:effectLst>
              </a:rPr>
              <a:t>υποκρύπτουν</a:t>
            </a:r>
            <a:r>
              <a:rPr lang="el-GR" sz="2400" dirty="0" smtClean="0">
                <a:effectLst>
                  <a:outerShdw blurRad="38100" dist="38100" dir="2700000" algn="tl">
                    <a:srgbClr val="000000">
                      <a:alpha val="43137"/>
                    </a:srgbClr>
                  </a:outerShdw>
                </a:effectLst>
              </a:rPr>
              <a:t> </a:t>
            </a:r>
            <a:r>
              <a:rPr lang="el-GR" sz="2400" dirty="0" smtClean="0">
                <a:solidFill>
                  <a:srgbClr val="FFCC00"/>
                </a:solidFill>
                <a:effectLst>
                  <a:outerShdw blurRad="38100" dist="38100" dir="2700000" algn="tl">
                    <a:srgbClr val="000000">
                      <a:alpha val="43137"/>
                    </a:srgbClr>
                  </a:outerShdw>
                </a:effectLst>
              </a:rPr>
              <a:t>σύμβαση εργασίας</a:t>
            </a:r>
          </a:p>
          <a:p>
            <a:pPr marL="342900" indent="-342900" algn="l">
              <a:lnSpc>
                <a:spcPts val="2600"/>
              </a:lnSpc>
              <a:spcBef>
                <a:spcPts val="0"/>
              </a:spcBef>
              <a:buSzPct val="100000"/>
              <a:buFont typeface="Wingdings" pitchFamily="2" charset="2"/>
              <a:buChar char="§"/>
            </a:pPr>
            <a:r>
              <a:rPr lang="el-GR" sz="2400" dirty="0">
                <a:effectLst>
                  <a:outerShdw blurRad="38100" dist="38100" dir="2700000" algn="tl">
                    <a:srgbClr val="000000">
                      <a:alpha val="43137"/>
                    </a:srgbClr>
                  </a:outerShdw>
                </a:effectLst>
              </a:rPr>
              <a:t>Οι διατάξεις του Ευρωπαϊκού Δικαίου αναφορικά με τους επαγγελματίες </a:t>
            </a:r>
            <a:r>
              <a:rPr lang="el-GR" sz="2400" dirty="0" smtClean="0">
                <a:effectLst>
                  <a:outerShdw blurRad="38100" dist="38100" dir="2700000" algn="tl">
                    <a:srgbClr val="000000">
                      <a:alpha val="43137"/>
                    </a:srgbClr>
                  </a:outerShdw>
                </a:effectLst>
              </a:rPr>
              <a:t>αθλητές </a:t>
            </a:r>
            <a:r>
              <a:rPr lang="el-GR" sz="2400" dirty="0">
                <a:solidFill>
                  <a:srgbClr val="FFCC00"/>
                </a:solidFill>
                <a:effectLst>
                  <a:outerShdw blurRad="38100" dist="38100" dir="2700000" algn="tl">
                    <a:srgbClr val="000000">
                      <a:alpha val="43137"/>
                    </a:srgbClr>
                  </a:outerShdw>
                </a:effectLst>
              </a:rPr>
              <a:t>βρίσκουν εφαρμογή </a:t>
            </a:r>
            <a:r>
              <a:rPr lang="el-GR" sz="2400" dirty="0">
                <a:effectLst>
                  <a:outerShdw blurRad="38100" dist="38100" dir="2700000" algn="tl">
                    <a:srgbClr val="000000">
                      <a:alpha val="43137"/>
                    </a:srgbClr>
                  </a:outerShdw>
                </a:effectLst>
              </a:rPr>
              <a:t>και </a:t>
            </a:r>
            <a:r>
              <a:rPr lang="el-GR" sz="2400" dirty="0" smtClean="0">
                <a:effectLst>
                  <a:outerShdw blurRad="38100" dist="38100" dir="2700000" algn="tl">
                    <a:srgbClr val="000000">
                      <a:alpha val="43137"/>
                    </a:srgbClr>
                  </a:outerShdw>
                </a:effectLst>
              </a:rPr>
              <a:t>σε </a:t>
            </a:r>
            <a:r>
              <a:rPr lang="el-GR" sz="2400" dirty="0">
                <a:solidFill>
                  <a:srgbClr val="FFCC00"/>
                </a:solidFill>
                <a:effectLst>
                  <a:outerShdw blurRad="38100" dist="38100" dir="2700000" algn="tl">
                    <a:srgbClr val="000000">
                      <a:alpha val="43137"/>
                    </a:srgbClr>
                  </a:outerShdw>
                </a:effectLst>
              </a:rPr>
              <a:t>ερασιτέχνες</a:t>
            </a:r>
            <a:r>
              <a:rPr lang="el-GR" sz="2400" dirty="0">
                <a:effectLst>
                  <a:outerShdw blurRad="38100" dist="38100" dir="2700000" algn="tl">
                    <a:srgbClr val="000000">
                      <a:alpha val="43137"/>
                    </a:srgbClr>
                  </a:outerShdw>
                </a:effectLst>
              </a:rPr>
              <a:t> αθλητές, που η σχέση τους με το σωματείο αφορά σε σύμβαση </a:t>
            </a:r>
            <a:r>
              <a:rPr lang="el-GR" sz="2400" dirty="0">
                <a:solidFill>
                  <a:srgbClr val="FFCC00"/>
                </a:solidFill>
                <a:effectLst>
                  <a:outerShdw blurRad="38100" dist="38100" dir="2700000" algn="tl">
                    <a:srgbClr val="000000">
                      <a:alpha val="43137"/>
                    </a:srgbClr>
                  </a:outerShdw>
                </a:effectLst>
              </a:rPr>
              <a:t>οικονομικής </a:t>
            </a:r>
            <a:r>
              <a:rPr lang="el-GR" sz="2400" dirty="0" smtClean="0">
                <a:solidFill>
                  <a:srgbClr val="FFCC00"/>
                </a:solidFill>
                <a:effectLst>
                  <a:outerShdw blurRad="38100" dist="38100" dir="2700000" algn="tl">
                    <a:srgbClr val="000000">
                      <a:alpha val="43137"/>
                    </a:srgbClr>
                  </a:outerShdw>
                </a:effectLst>
              </a:rPr>
              <a:t>φύσεως</a:t>
            </a:r>
          </a:p>
          <a:p>
            <a:pPr marL="342900" indent="-342900" algn="l">
              <a:lnSpc>
                <a:spcPts val="2600"/>
              </a:lnSpc>
              <a:spcBef>
                <a:spcPts val="0"/>
              </a:spcBef>
              <a:buSzPct val="100000"/>
              <a:buFont typeface="Wingdings" pitchFamily="2" charset="2"/>
              <a:buChar char="§"/>
            </a:pPr>
            <a:r>
              <a:rPr lang="el-GR" sz="2400" dirty="0">
                <a:effectLst/>
              </a:rPr>
              <a:t>Το Ευρωπαϊκό Δίκαιο </a:t>
            </a:r>
            <a:r>
              <a:rPr lang="el-GR" sz="2400" dirty="0" smtClean="0">
                <a:effectLst/>
              </a:rPr>
              <a:t>τίθεται </a:t>
            </a:r>
            <a:r>
              <a:rPr lang="el-GR" sz="2400" dirty="0">
                <a:effectLst/>
              </a:rPr>
              <a:t>σε εφαρμογή μόνο όταν αποδειχθεί ότι σωματείο υποσχέθηκε </a:t>
            </a:r>
            <a:r>
              <a:rPr lang="el-GR" sz="2400" dirty="0">
                <a:solidFill>
                  <a:srgbClr val="FFCC00"/>
                </a:solidFill>
                <a:effectLst/>
              </a:rPr>
              <a:t>χρηματικό ποσό </a:t>
            </a:r>
            <a:r>
              <a:rPr lang="el-GR" sz="2400" dirty="0">
                <a:effectLst/>
              </a:rPr>
              <a:t>σε κάποιο </a:t>
            </a:r>
            <a:r>
              <a:rPr lang="el-GR" sz="2400" dirty="0" smtClean="0">
                <a:effectLst/>
              </a:rPr>
              <a:t>αθλητή κράτους μέλους, </a:t>
            </a:r>
            <a:r>
              <a:rPr lang="el-GR" sz="2400" dirty="0">
                <a:effectLst/>
              </a:rPr>
              <a:t>με το σκοπό αυτός να γίνει μέλος </a:t>
            </a:r>
            <a:r>
              <a:rPr lang="el-GR" sz="2400" dirty="0" smtClean="0">
                <a:effectLst/>
              </a:rPr>
              <a:t>του, </a:t>
            </a:r>
            <a:r>
              <a:rPr lang="el-GR" sz="2400" dirty="0" smtClean="0">
                <a:solidFill>
                  <a:srgbClr val="FFCC00"/>
                </a:solidFill>
                <a:effectLst/>
              </a:rPr>
              <a:t>ακόμα </a:t>
            </a:r>
            <a:r>
              <a:rPr lang="el-GR" sz="2400" dirty="0">
                <a:solidFill>
                  <a:srgbClr val="FFCC00"/>
                </a:solidFill>
                <a:effectLst/>
              </a:rPr>
              <a:t>κι αν ο αθλητής είναι </a:t>
            </a:r>
            <a:r>
              <a:rPr lang="el-GR" sz="2400" dirty="0" smtClean="0">
                <a:solidFill>
                  <a:srgbClr val="FFCC00"/>
                </a:solidFill>
                <a:effectLst/>
              </a:rPr>
              <a:t>ερασιτέχνης</a:t>
            </a:r>
            <a:endParaRPr 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334824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964488" cy="1080120"/>
          </a:xfrm>
        </p:spPr>
        <p:txBody>
          <a:bodyPr/>
          <a:lstStyle/>
          <a:p>
            <a:r>
              <a:rPr lang="el-GR" altLang="el-GR" sz="3600" dirty="0" smtClean="0"/>
              <a:t>ΥΠΟΚΡΥΠΤΟΜΕΝΗ ΣΥΜΒΑΣΗ ΕΡΑΣΙΤΕΧΝΗ ΑΘΛΗΤΗ</a:t>
            </a:r>
            <a:endParaRPr lang="el-GR" altLang="el-GR" sz="3600" dirty="0"/>
          </a:p>
        </p:txBody>
      </p:sp>
      <p:sp>
        <p:nvSpPr>
          <p:cNvPr id="16387" name="Rectangle 3"/>
          <p:cNvSpPr>
            <a:spLocks noGrp="1" noChangeArrowheads="1"/>
          </p:cNvSpPr>
          <p:nvPr>
            <p:ph type="subTitle" idx="1"/>
          </p:nvPr>
        </p:nvSpPr>
        <p:spPr>
          <a:xfrm>
            <a:off x="251520" y="1169368"/>
            <a:ext cx="8712968" cy="5499992"/>
          </a:xfrm>
        </p:spPr>
        <p:txBody>
          <a:bodyPr/>
          <a:lstStyle/>
          <a:p>
            <a:pPr marL="342900" indent="-342900" algn="l">
              <a:lnSpc>
                <a:spcPts val="3200"/>
              </a:lnSpc>
              <a:spcBef>
                <a:spcPts val="0"/>
              </a:spcBef>
              <a:buSzPct val="100000"/>
              <a:buFont typeface="Wingdings" pitchFamily="2" charset="2"/>
              <a:buChar char="§"/>
            </a:pPr>
            <a:r>
              <a:rPr lang="el-GR" sz="2600" dirty="0">
                <a:effectLst>
                  <a:outerShdw blurRad="38100" dist="38100" dir="2700000" algn="tl">
                    <a:srgbClr val="000000">
                      <a:alpha val="43137"/>
                    </a:srgbClr>
                  </a:outerShdw>
                </a:effectLst>
              </a:rPr>
              <a:t>Οι ερασιτέχνες αθλητές, απασχολούμενοι αθλητικά, </a:t>
            </a:r>
            <a:r>
              <a:rPr lang="el-GR" sz="2600" dirty="0" smtClean="0">
                <a:effectLst>
                  <a:outerShdw blurRad="38100" dist="38100" dir="2700000" algn="tl">
                    <a:srgbClr val="000000">
                      <a:alpha val="43137"/>
                    </a:srgbClr>
                  </a:outerShdw>
                </a:effectLst>
              </a:rPr>
              <a:t>συχνά ως </a:t>
            </a:r>
            <a:r>
              <a:rPr lang="el-GR" sz="2600" dirty="0">
                <a:effectLst>
                  <a:outerShdw blurRad="38100" dist="38100" dir="2700000" algn="tl">
                    <a:srgbClr val="000000">
                      <a:alpha val="43137"/>
                    </a:srgbClr>
                  </a:outerShdw>
                </a:effectLst>
              </a:rPr>
              <a:t>σκληρά εργαζόμενοι, με συνεχή προπόνηση και πολλαπλές συμμετοχές σε αγώνες, προκειμένου να αντεπεξέλθουν στις ανάγκες της καθημερινής ζωής, αφού πολλές φορές δεν έχουν άλλους πόρους, συμβάλλονται με τα σωματεία έναντι αμοιβής με </a:t>
            </a:r>
            <a:r>
              <a:rPr lang="el-GR" sz="2600" dirty="0">
                <a:solidFill>
                  <a:srgbClr val="FFCC00"/>
                </a:solidFill>
                <a:effectLst>
                  <a:outerShdw blurRad="38100" dist="38100" dir="2700000" algn="tl">
                    <a:srgbClr val="000000">
                      <a:alpha val="43137"/>
                    </a:srgbClr>
                  </a:outerShdw>
                </a:effectLst>
              </a:rPr>
              <a:t>υποκρυπτόμενη </a:t>
            </a:r>
            <a:r>
              <a:rPr lang="el-GR" sz="2600" dirty="0" smtClean="0">
                <a:solidFill>
                  <a:srgbClr val="FFCC00"/>
                </a:solidFill>
                <a:effectLst>
                  <a:outerShdw blurRad="38100" dist="38100" dir="2700000" algn="tl">
                    <a:srgbClr val="000000">
                      <a:alpha val="43137"/>
                    </a:srgbClr>
                  </a:outerShdw>
                </a:effectLst>
              </a:rPr>
              <a:t>σύμβαση</a:t>
            </a:r>
          </a:p>
          <a:p>
            <a:pPr marL="342900" indent="-342900" algn="l">
              <a:lnSpc>
                <a:spcPts val="3200"/>
              </a:lnSpc>
              <a:spcBef>
                <a:spcPts val="0"/>
              </a:spcBef>
              <a:buSzPct val="100000"/>
              <a:buFont typeface="Wingdings" pitchFamily="2" charset="2"/>
              <a:buChar char="§"/>
            </a:pPr>
            <a:r>
              <a:rPr lang="el-GR" sz="2600" dirty="0" smtClean="0">
                <a:effectLst>
                  <a:outerShdw blurRad="38100" dist="38100" dir="2700000" algn="tl">
                    <a:srgbClr val="000000">
                      <a:alpha val="43137"/>
                    </a:srgbClr>
                  </a:outerShdw>
                </a:effectLst>
              </a:rPr>
              <a:t>Τη </a:t>
            </a:r>
            <a:r>
              <a:rPr lang="el-GR" sz="2600" dirty="0">
                <a:effectLst>
                  <a:outerShdw blurRad="38100" dist="38100" dir="2700000" algn="tl">
                    <a:srgbClr val="000000">
                      <a:alpha val="43137"/>
                    </a:srgbClr>
                  </a:outerShdw>
                </a:effectLst>
              </a:rPr>
              <a:t>σύμβαση αυτή αθλητικών υπηρεσιών, χάριν της προστασίας των </a:t>
            </a:r>
            <a:r>
              <a:rPr lang="el-GR" sz="2600" dirty="0" smtClean="0">
                <a:effectLst>
                  <a:outerShdw blurRad="38100" dist="38100" dir="2700000" algn="tl">
                    <a:srgbClr val="000000">
                      <a:alpha val="43137"/>
                    </a:srgbClr>
                  </a:outerShdw>
                </a:effectLst>
              </a:rPr>
              <a:t>αθλητών, έχει </a:t>
            </a:r>
            <a:r>
              <a:rPr lang="el-GR" sz="2600" dirty="0">
                <a:effectLst>
                  <a:outerShdw blurRad="38100" dist="38100" dir="2700000" algn="tl">
                    <a:srgbClr val="000000">
                      <a:alpha val="43137"/>
                    </a:srgbClr>
                  </a:outerShdw>
                </a:effectLst>
              </a:rPr>
              <a:t>δεχθεί </a:t>
            </a:r>
            <a:r>
              <a:rPr lang="el-GR" sz="2600" dirty="0" smtClean="0">
                <a:effectLst>
                  <a:outerShdw blurRad="38100" dist="38100" dir="2700000" algn="tl">
                    <a:srgbClr val="000000">
                      <a:alpha val="43137"/>
                    </a:srgbClr>
                  </a:outerShdw>
                </a:effectLst>
              </a:rPr>
              <a:t>η </a:t>
            </a:r>
            <a:r>
              <a:rPr lang="el-GR" sz="2600" dirty="0">
                <a:effectLst>
                  <a:outerShdw blurRad="38100" dist="38100" dir="2700000" algn="tl">
                    <a:srgbClr val="000000">
                      <a:alpha val="43137"/>
                    </a:srgbClr>
                  </a:outerShdw>
                </a:effectLst>
              </a:rPr>
              <a:t>νομολογία ως </a:t>
            </a:r>
            <a:r>
              <a:rPr lang="el-GR" sz="2600" dirty="0" smtClean="0">
                <a:solidFill>
                  <a:srgbClr val="FFCC00"/>
                </a:solidFill>
                <a:effectLst>
                  <a:outerShdw blurRad="38100" dist="38100" dir="2700000" algn="tl">
                    <a:srgbClr val="000000">
                      <a:alpha val="43137"/>
                    </a:srgbClr>
                  </a:outerShdw>
                </a:effectLst>
              </a:rPr>
              <a:t>εξαρτημένη εργασία</a:t>
            </a:r>
            <a:r>
              <a:rPr lang="el-GR" sz="2600" dirty="0" smtClean="0">
                <a:effectLst>
                  <a:outerShdw blurRad="38100" dist="38100" dir="2700000" algn="tl">
                    <a:srgbClr val="000000">
                      <a:alpha val="43137"/>
                    </a:srgbClr>
                  </a:outerShdw>
                </a:effectLst>
              </a:rPr>
              <a:t>, </a:t>
            </a:r>
            <a:r>
              <a:rPr lang="el-GR" sz="2600" dirty="0">
                <a:effectLst>
                  <a:outerShdw blurRad="38100" dist="38100" dir="2700000" algn="tl">
                    <a:srgbClr val="000000">
                      <a:alpha val="43137"/>
                    </a:srgbClr>
                  </a:outerShdw>
                </a:effectLst>
              </a:rPr>
              <a:t>παρότι οι αθλητές αυτοί διέπονται από το νομικό καθεστώς της </a:t>
            </a:r>
            <a:r>
              <a:rPr lang="el-GR" sz="2600" dirty="0">
                <a:solidFill>
                  <a:srgbClr val="FFCC00"/>
                </a:solidFill>
                <a:effectLst>
                  <a:outerShdw blurRad="38100" dist="38100" dir="2700000" algn="tl">
                    <a:srgbClr val="000000">
                      <a:alpha val="43137"/>
                    </a:srgbClr>
                  </a:outerShdw>
                </a:effectLst>
              </a:rPr>
              <a:t>προσφοράς</a:t>
            </a:r>
            <a:r>
              <a:rPr lang="el-GR" sz="2600" dirty="0">
                <a:effectLst>
                  <a:outerShdw blurRad="38100" dist="38100" dir="2700000" algn="tl">
                    <a:srgbClr val="000000">
                      <a:alpha val="43137"/>
                    </a:srgbClr>
                  </a:outerShdw>
                </a:effectLst>
              </a:rPr>
              <a:t> αθλητικών υπηρεσιών</a:t>
            </a:r>
            <a:endParaRPr lang="el-GR" sz="26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33193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7"/>
            <a:ext cx="8784976" cy="1152129"/>
          </a:xfrm>
        </p:spPr>
        <p:txBody>
          <a:bodyPr>
            <a:normAutofit fontScale="90000"/>
          </a:bodyPr>
          <a:lstStyle/>
          <a:p>
            <a:r>
              <a:rPr lang="el-GR" sz="4000" dirty="0"/>
              <a:t>ΕΡΓΑΣΙΑΚΕΣ ΣΧΕΣΕΙΣ </a:t>
            </a:r>
            <a:r>
              <a:rPr lang="el-GR" sz="4000" dirty="0" smtClean="0"/>
              <a:t>ΣΤΗΝ </a:t>
            </a:r>
            <a:r>
              <a:rPr lang="el-GR" sz="4000" dirty="0"/>
              <a:t>ΑΘΛΗΤΙΚΗ ΔΡΑΣΤΗΡΙΟΤΗΤΑ</a:t>
            </a:r>
          </a:p>
        </p:txBody>
      </p:sp>
      <p:sp>
        <p:nvSpPr>
          <p:cNvPr id="3" name="Content Placeholder 2"/>
          <p:cNvSpPr>
            <a:spLocks noGrp="1"/>
          </p:cNvSpPr>
          <p:nvPr>
            <p:ph idx="1"/>
          </p:nvPr>
        </p:nvSpPr>
        <p:spPr>
          <a:xfrm>
            <a:off x="107504" y="1579287"/>
            <a:ext cx="8856984" cy="4730033"/>
          </a:xfrm>
        </p:spPr>
        <p:txBody>
          <a:bodyPr/>
          <a:lstStyle/>
          <a:p>
            <a:pPr>
              <a:lnSpc>
                <a:spcPts val="3200"/>
              </a:lnSpc>
              <a:spcBef>
                <a:spcPts val="0"/>
              </a:spcBef>
            </a:pPr>
            <a:r>
              <a:rPr lang="el-GR" sz="2800" dirty="0">
                <a:effectLst>
                  <a:outerShdw blurRad="38100" dist="38100" dir="2700000" algn="tl">
                    <a:srgbClr val="000000">
                      <a:alpha val="43137"/>
                    </a:srgbClr>
                  </a:outerShdw>
                </a:effectLst>
              </a:rPr>
              <a:t>Το ισχύον δίκαιο στον αθλητισμό προβαίνει ρητώς στο </a:t>
            </a:r>
            <a:r>
              <a:rPr lang="el-GR" sz="2800" dirty="0">
                <a:solidFill>
                  <a:srgbClr val="FFCC00"/>
                </a:solidFill>
                <a:effectLst>
                  <a:outerShdw blurRad="38100" dist="38100" dir="2700000" algn="tl">
                    <a:srgbClr val="000000">
                      <a:alpha val="43137"/>
                    </a:srgbClr>
                  </a:outerShdw>
                </a:effectLst>
              </a:rPr>
              <a:t>διαχωρισμό</a:t>
            </a:r>
            <a:r>
              <a:rPr lang="el-GR" sz="2800" dirty="0">
                <a:effectLst>
                  <a:outerShdw blurRad="38100" dist="38100" dir="2700000" algn="tl">
                    <a:srgbClr val="000000">
                      <a:alpha val="43137"/>
                    </a:srgbClr>
                  </a:outerShdw>
                </a:effectLst>
              </a:rPr>
              <a:t> του </a:t>
            </a:r>
            <a:r>
              <a:rPr lang="el-GR" sz="2800" dirty="0">
                <a:solidFill>
                  <a:srgbClr val="FFCC00"/>
                </a:solidFill>
                <a:effectLst>
                  <a:outerShdw blurRad="38100" dist="38100" dir="2700000" algn="tl">
                    <a:srgbClr val="000000">
                      <a:alpha val="43137"/>
                    </a:srgbClr>
                  </a:outerShdw>
                </a:effectLst>
              </a:rPr>
              <a:t>ερασιτεχνικού</a:t>
            </a:r>
            <a:r>
              <a:rPr lang="el-GR" sz="2800" dirty="0">
                <a:effectLst>
                  <a:outerShdw blurRad="38100" dist="38100" dir="2700000" algn="tl">
                    <a:srgbClr val="000000">
                      <a:alpha val="43137"/>
                    </a:srgbClr>
                  </a:outerShdw>
                </a:effectLst>
              </a:rPr>
              <a:t> αθλητισμού και της συμμετοχής στην </a:t>
            </a:r>
            <a:r>
              <a:rPr lang="el-GR" sz="2800" dirty="0">
                <a:solidFill>
                  <a:srgbClr val="FFCC00"/>
                </a:solidFill>
                <a:effectLst>
                  <a:outerShdw blurRad="38100" dist="38100" dir="2700000" algn="tl">
                    <a:srgbClr val="000000">
                      <a:alpha val="43137"/>
                    </a:srgbClr>
                  </a:outerShdw>
                </a:effectLst>
              </a:rPr>
              <a:t>αθλητική δράση</a:t>
            </a:r>
            <a:r>
              <a:rPr lang="el-GR" sz="2800" dirty="0">
                <a:effectLst>
                  <a:outerShdw blurRad="38100" dist="38100" dir="2700000" algn="tl">
                    <a:srgbClr val="000000">
                      <a:alpha val="43137"/>
                    </a:srgbClr>
                  </a:outerShdw>
                </a:effectLst>
              </a:rPr>
              <a:t>, από την αντίστοιχη </a:t>
            </a:r>
            <a:r>
              <a:rPr lang="el-GR" sz="2800" dirty="0" smtClean="0">
                <a:solidFill>
                  <a:srgbClr val="FFCC00"/>
                </a:solidFill>
                <a:effectLst>
                  <a:outerShdw blurRad="38100" dist="38100" dir="2700000" algn="tl">
                    <a:srgbClr val="000000">
                      <a:alpha val="43137"/>
                    </a:srgbClr>
                  </a:outerShdw>
                </a:effectLst>
              </a:rPr>
              <a:t>επαγγελματική</a:t>
            </a:r>
          </a:p>
          <a:p>
            <a:pPr>
              <a:lnSpc>
                <a:spcPts val="3200"/>
              </a:lnSpc>
              <a:spcBef>
                <a:spcPts val="0"/>
              </a:spcBef>
            </a:pPr>
            <a:r>
              <a:rPr lang="el-GR" sz="2800" dirty="0">
                <a:effectLst/>
              </a:rPr>
              <a:t>Α</a:t>
            </a:r>
            <a:r>
              <a:rPr lang="el-GR" sz="2800" dirty="0" smtClean="0">
                <a:effectLst/>
              </a:rPr>
              <a:t>ρχικά </a:t>
            </a:r>
            <a:r>
              <a:rPr lang="el-GR" sz="2800" dirty="0">
                <a:effectLst/>
              </a:rPr>
              <a:t>στο ποδόσφαιρο και μετά </a:t>
            </a:r>
            <a:r>
              <a:rPr lang="el-GR" sz="2800" dirty="0" smtClean="0">
                <a:effectLst/>
              </a:rPr>
              <a:t>στα </a:t>
            </a:r>
            <a:r>
              <a:rPr lang="el-GR" sz="2800" dirty="0">
                <a:effectLst/>
              </a:rPr>
              <a:t>άλλα δημοφιλή ομαδικά αθλήματα </a:t>
            </a:r>
            <a:r>
              <a:rPr lang="el-GR" sz="2800" dirty="0" smtClean="0">
                <a:effectLst/>
              </a:rPr>
              <a:t>(καλαθοσφαίριση – πετοσφαίριση) </a:t>
            </a:r>
            <a:r>
              <a:rPr lang="el-GR" sz="2800" dirty="0">
                <a:effectLst/>
              </a:rPr>
              <a:t>προβλέφθηκε η </a:t>
            </a:r>
            <a:r>
              <a:rPr lang="el-GR" sz="2800" dirty="0">
                <a:solidFill>
                  <a:srgbClr val="FFCC00"/>
                </a:solidFill>
                <a:effectLst/>
              </a:rPr>
              <a:t>αμειβόμενη</a:t>
            </a:r>
            <a:r>
              <a:rPr lang="el-GR" sz="2800" dirty="0">
                <a:effectLst/>
              </a:rPr>
              <a:t> και </a:t>
            </a:r>
            <a:r>
              <a:rPr lang="el-GR" sz="2800" dirty="0">
                <a:solidFill>
                  <a:srgbClr val="FFCC00"/>
                </a:solidFill>
                <a:effectLst/>
              </a:rPr>
              <a:t>επαγγελματική</a:t>
            </a:r>
            <a:r>
              <a:rPr lang="el-GR" sz="2800" dirty="0">
                <a:effectLst/>
              </a:rPr>
              <a:t> αθλητική δραστηριότητα, </a:t>
            </a:r>
            <a:r>
              <a:rPr lang="el-GR" sz="2800" dirty="0" smtClean="0">
                <a:effectLst/>
              </a:rPr>
              <a:t>που </a:t>
            </a:r>
            <a:r>
              <a:rPr lang="el-GR" sz="2800" dirty="0">
                <a:effectLst/>
              </a:rPr>
              <a:t>οργανώθηκε καλύτερα και συστηματικά με τις διατάξεις του ισχύοντος Αθλητικού </a:t>
            </a:r>
            <a:r>
              <a:rPr lang="el-GR" sz="2800" dirty="0" smtClean="0">
                <a:effectLst/>
              </a:rPr>
              <a:t>Νόμου 2725/1999</a:t>
            </a:r>
            <a:endParaRPr lang="el-GR" sz="28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8606246"/>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856984" cy="1152128"/>
          </a:xfrm>
        </p:spPr>
        <p:txBody>
          <a:bodyPr/>
          <a:lstStyle/>
          <a:p>
            <a:r>
              <a:rPr lang="el-GR" altLang="el-GR" sz="3600" dirty="0" smtClean="0"/>
              <a:t>ΥΠΟΚΡΥΠΤΟΜΕΝΗ ΣΥΜΒΑΣΗ ΕΡΑΣΙΤΕΧΝΗ ΑΘΛΗΤΗ</a:t>
            </a:r>
            <a:endParaRPr lang="el-GR" altLang="el-GR" sz="3600" dirty="0"/>
          </a:p>
        </p:txBody>
      </p:sp>
      <p:sp>
        <p:nvSpPr>
          <p:cNvPr id="16387" name="Rectangle 3"/>
          <p:cNvSpPr>
            <a:spLocks noGrp="1" noChangeArrowheads="1"/>
          </p:cNvSpPr>
          <p:nvPr>
            <p:ph type="subTitle" idx="1"/>
          </p:nvPr>
        </p:nvSpPr>
        <p:spPr>
          <a:xfrm>
            <a:off x="251520" y="1412776"/>
            <a:ext cx="8712968" cy="4176464"/>
          </a:xfrm>
        </p:spPr>
        <p:txBody>
          <a:bodyPr/>
          <a:lstStyle/>
          <a:p>
            <a:pPr marL="342900" indent="-342900" algn="l">
              <a:lnSpc>
                <a:spcPts val="3200"/>
              </a:lnSpc>
              <a:spcBef>
                <a:spcPts val="0"/>
              </a:spcBef>
              <a:buSzPct val="100000"/>
              <a:buFont typeface="Wingdings" pitchFamily="2" charset="2"/>
              <a:buChar char="§"/>
            </a:pPr>
            <a:r>
              <a:rPr lang="el-GR" sz="2600" dirty="0">
                <a:effectLst>
                  <a:outerShdw blurRad="38100" dist="38100" dir="2700000" algn="tl">
                    <a:srgbClr val="000000">
                      <a:alpha val="43137"/>
                    </a:srgbClr>
                  </a:outerShdw>
                </a:effectLst>
              </a:rPr>
              <a:t>Οι </a:t>
            </a:r>
            <a:r>
              <a:rPr lang="el-GR" sz="2600" dirty="0" smtClean="0">
                <a:effectLst>
                  <a:outerShdw blurRad="38100" dist="38100" dir="2700000" algn="tl">
                    <a:srgbClr val="000000">
                      <a:alpha val="43137"/>
                    </a:srgbClr>
                  </a:outerShdw>
                </a:effectLst>
              </a:rPr>
              <a:t>ερασιτέχνες αθλητές</a:t>
            </a:r>
            <a:r>
              <a:rPr lang="el-GR" sz="2800" dirty="0" smtClean="0">
                <a:effectLst>
                  <a:outerShdw blurRad="38100" dist="38100" dir="2700000" algn="tl">
                    <a:srgbClr val="000000">
                      <a:alpha val="43137"/>
                    </a:srgbClr>
                  </a:outerShdw>
                </a:effectLst>
              </a:rPr>
              <a:t> μπορούν κατά τον Αθλητικό Νόμο </a:t>
            </a:r>
            <a:r>
              <a:rPr lang="el-GR" sz="2800" dirty="0">
                <a:effectLst>
                  <a:outerShdw blurRad="38100" dist="38100" dir="2700000" algn="tl">
                    <a:srgbClr val="000000">
                      <a:alpha val="43137"/>
                    </a:srgbClr>
                  </a:outerShdw>
                </a:effectLst>
              </a:rPr>
              <a:t>να </a:t>
            </a:r>
            <a:r>
              <a:rPr lang="el-GR" sz="2800" dirty="0" smtClean="0">
                <a:effectLst>
                  <a:outerShdw blurRad="38100" dist="38100" dir="2700000" algn="tl">
                    <a:srgbClr val="000000">
                      <a:alpha val="43137"/>
                    </a:srgbClr>
                  </a:outerShdw>
                </a:effectLst>
              </a:rPr>
              <a:t>συνάπτουν </a:t>
            </a:r>
            <a:r>
              <a:rPr lang="el-GR" sz="2800" dirty="0" smtClean="0">
                <a:solidFill>
                  <a:srgbClr val="FFCC00"/>
                </a:solidFill>
                <a:effectLst>
                  <a:outerShdw blurRad="38100" dist="38100" dir="2700000" algn="tl">
                    <a:srgbClr val="000000">
                      <a:alpha val="43137"/>
                    </a:srgbClr>
                  </a:outerShdw>
                </a:effectLst>
              </a:rPr>
              <a:t>συμβάσεις </a:t>
            </a:r>
            <a:r>
              <a:rPr lang="el-GR" sz="2800" dirty="0">
                <a:solidFill>
                  <a:srgbClr val="FFCC00"/>
                </a:solidFill>
                <a:effectLst>
                  <a:outerShdw blurRad="38100" dist="38100" dir="2700000" algn="tl">
                    <a:srgbClr val="000000">
                      <a:alpha val="43137"/>
                    </a:srgbClr>
                  </a:outerShdw>
                </a:effectLst>
              </a:rPr>
              <a:t>χορηγίας ή διαφήμισης </a:t>
            </a:r>
            <a:r>
              <a:rPr lang="el-GR" sz="2800" dirty="0">
                <a:effectLst>
                  <a:outerShdw blurRad="38100" dist="38100" dir="2700000" algn="tl">
                    <a:srgbClr val="000000">
                      <a:alpha val="43137"/>
                    </a:srgbClr>
                  </a:outerShdw>
                </a:effectLst>
              </a:rPr>
              <a:t>προϊόντων ή υπηρεσιών με φυσικό ή νομικό πρόσωπο, </a:t>
            </a:r>
            <a:r>
              <a:rPr lang="el-GR" sz="2800" dirty="0">
                <a:solidFill>
                  <a:srgbClr val="FFCC00"/>
                </a:solidFill>
                <a:effectLst>
                  <a:outerShdw blurRad="38100" dist="38100" dir="2700000" algn="tl">
                    <a:srgbClr val="000000">
                      <a:alpha val="43137"/>
                    </a:srgbClr>
                  </a:outerShdw>
                </a:effectLst>
              </a:rPr>
              <a:t>εφόσον </a:t>
            </a:r>
            <a:r>
              <a:rPr lang="el-GR" sz="2800" dirty="0">
                <a:effectLst>
                  <a:outerShdw blurRad="38100" dist="38100" dir="2700000" algn="tl">
                    <a:srgbClr val="000000">
                      <a:alpha val="43137"/>
                    </a:srgbClr>
                  </a:outerShdw>
                </a:effectLst>
              </a:rPr>
              <a:t>τούτο </a:t>
            </a:r>
            <a:r>
              <a:rPr lang="el-GR" sz="2800" dirty="0">
                <a:solidFill>
                  <a:srgbClr val="FFCC00"/>
                </a:solidFill>
                <a:effectLst>
                  <a:outerShdw blurRad="38100" dist="38100" dir="2700000" algn="tl">
                    <a:srgbClr val="000000">
                      <a:alpha val="43137"/>
                    </a:srgbClr>
                  </a:outerShdw>
                </a:effectLst>
              </a:rPr>
              <a:t>δεν αντίκειται </a:t>
            </a:r>
            <a:r>
              <a:rPr lang="el-GR" sz="2800" dirty="0">
                <a:effectLst>
                  <a:outerShdw blurRad="38100" dist="38100" dir="2700000" algn="tl">
                    <a:srgbClr val="000000">
                      <a:alpha val="43137"/>
                    </a:srgbClr>
                  </a:outerShdw>
                </a:effectLst>
              </a:rPr>
              <a:t>στους τεχνικούς κανονισμούς του αθλήματος, στους κανονισμούς της οικείας αθλητικής ομοσπονδίας ή της Δ.Ο.Ε</a:t>
            </a:r>
            <a:r>
              <a:rPr lang="el-GR" sz="2800" dirty="0" smtClean="0">
                <a:effectLst>
                  <a:outerShdw blurRad="38100" dist="38100" dir="2700000" algn="tl">
                    <a:srgbClr val="000000">
                      <a:alpha val="43137"/>
                    </a:srgbClr>
                  </a:outerShdw>
                </a:effectLst>
              </a:rPr>
              <a:t>.</a:t>
            </a:r>
            <a:endParaRPr lang="el-GR" sz="26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537525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82852" y="124600"/>
            <a:ext cx="8691265" cy="1144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a:spcBef>
                <a:spcPct val="20000"/>
              </a:spcBef>
              <a:buClr>
                <a:srgbClr val="00FF99"/>
              </a:buClr>
            </a:pPr>
            <a:r>
              <a:rPr lang="el-GR" altLang="el-GR" sz="3600" b="0" dirty="0"/>
              <a:t>ΣΥΛΛΟΓΙΚΕΣ ΣΥΜΒΑΣΕΙΣ ΕΡΓΑΣΙΑΣ ΣΤΟΝ ΑΘΛΗΤΙΣΜΟ</a:t>
            </a:r>
          </a:p>
        </p:txBody>
      </p:sp>
      <p:sp>
        <p:nvSpPr>
          <p:cNvPr id="2" name="Ορθογώνιο 1"/>
          <p:cNvSpPr/>
          <p:nvPr/>
        </p:nvSpPr>
        <p:spPr>
          <a:xfrm>
            <a:off x="107504" y="1484784"/>
            <a:ext cx="8866613" cy="4755148"/>
          </a:xfrm>
          <a:prstGeom prst="rect">
            <a:avLst/>
          </a:prstGeom>
        </p:spPr>
        <p:txBody>
          <a:bodyPr wrap="square">
            <a:spAutoFit/>
          </a:bodyPr>
          <a:lstStyle/>
          <a:p>
            <a:pPr marL="457200" indent="-457200">
              <a:lnSpc>
                <a:spcPct val="150000"/>
              </a:lnSpc>
              <a:spcBef>
                <a:spcPts val="600"/>
              </a:spcBef>
              <a:spcAft>
                <a:spcPts val="600"/>
              </a:spcAft>
              <a:buFont typeface="Wingdings" panose="05000000000000000000" pitchFamily="2" charset="2"/>
              <a:buChar char="§"/>
            </a:pPr>
            <a:r>
              <a:rPr lang="el-GR" altLang="el-GR" sz="2400" dirty="0">
                <a:solidFill>
                  <a:srgbClr val="FFCC00"/>
                </a:solidFill>
                <a:effectLst>
                  <a:outerShdw blurRad="38100" dist="38100" dir="2700000" algn="tl">
                    <a:srgbClr val="000000">
                      <a:alpha val="43137"/>
                    </a:srgbClr>
                  </a:outerShdw>
                </a:effectLst>
                <a:latin typeface="+mn-lt"/>
                <a:cs typeface="+mn-cs"/>
              </a:rPr>
              <a:t>Κανονισμός Σχέσεων </a:t>
            </a:r>
            <a:r>
              <a:rPr lang="el-GR" altLang="el-GR" sz="2400" dirty="0">
                <a:effectLst>
                  <a:outerShdw blurRad="38100" dist="38100" dir="2700000" algn="tl">
                    <a:srgbClr val="000000">
                      <a:alpha val="43137"/>
                    </a:srgbClr>
                  </a:outerShdw>
                </a:effectLst>
                <a:latin typeface="+mn-lt"/>
                <a:cs typeface="+mn-cs"/>
              </a:rPr>
              <a:t>Σωματείων – Αθλητών </a:t>
            </a:r>
            <a:r>
              <a:rPr lang="el-GR" altLang="el-GR" dirty="0">
                <a:effectLst>
                  <a:outerShdw blurRad="38100" dist="38100" dir="2700000" algn="tl">
                    <a:srgbClr val="000000">
                      <a:alpha val="43137"/>
                    </a:srgbClr>
                  </a:outerShdw>
                </a:effectLst>
                <a:latin typeface="+mn-lt"/>
                <a:cs typeface="+mn-cs"/>
              </a:rPr>
              <a:t>(άρθρου 87 Ν. 2725/1999)</a:t>
            </a:r>
            <a:endParaRPr lang="el-GR" altLang="el-GR" sz="2400" dirty="0">
              <a:effectLst>
                <a:outerShdw blurRad="38100" dist="38100" dir="2700000" algn="tl">
                  <a:srgbClr val="000000">
                    <a:alpha val="43137"/>
                  </a:srgbClr>
                </a:outerShdw>
              </a:effectLst>
              <a:latin typeface="+mn-lt"/>
              <a:cs typeface="+mn-cs"/>
            </a:endParaRPr>
          </a:p>
          <a:p>
            <a:pPr marL="457200" indent="-457200">
              <a:lnSpc>
                <a:spcPct val="150000"/>
              </a:lnSpc>
              <a:spcBef>
                <a:spcPts val="600"/>
              </a:spcBef>
              <a:spcAft>
                <a:spcPts val="600"/>
              </a:spcAft>
              <a:buFont typeface="Wingdings" panose="05000000000000000000" pitchFamily="2" charset="2"/>
              <a:buChar char="§"/>
            </a:pPr>
            <a:r>
              <a:rPr lang="el-GR" altLang="el-GR" sz="2400" dirty="0">
                <a:solidFill>
                  <a:srgbClr val="FFCC00"/>
                </a:solidFill>
                <a:effectLst>
                  <a:outerShdw blurRad="38100" dist="38100" dir="2700000" algn="tl">
                    <a:srgbClr val="000000">
                      <a:alpha val="43137"/>
                    </a:srgbClr>
                  </a:outerShdw>
                </a:effectLst>
                <a:latin typeface="+mn-lt"/>
                <a:cs typeface="+mn-cs"/>
              </a:rPr>
              <a:t>Ειδικός Κανονισμός </a:t>
            </a:r>
            <a:r>
              <a:rPr lang="el-GR" altLang="el-GR" sz="2400" dirty="0">
                <a:effectLst>
                  <a:outerShdw blurRad="38100" dist="38100" dir="2700000" algn="tl">
                    <a:srgbClr val="000000">
                      <a:alpha val="43137"/>
                    </a:srgbClr>
                  </a:outerShdw>
                </a:effectLst>
                <a:latin typeface="+mn-lt"/>
                <a:cs typeface="+mn-cs"/>
              </a:rPr>
              <a:t>– Ζητήματα μετεγγραφών </a:t>
            </a:r>
            <a:r>
              <a:rPr lang="el-GR" altLang="el-GR" dirty="0">
                <a:effectLst>
                  <a:outerShdw blurRad="38100" dist="38100" dir="2700000" algn="tl">
                    <a:srgbClr val="000000">
                      <a:alpha val="43137"/>
                    </a:srgbClr>
                  </a:outerShdw>
                </a:effectLst>
                <a:latin typeface="+mn-lt"/>
                <a:cs typeface="+mn-cs"/>
              </a:rPr>
              <a:t>(άρθρου 88 Ν. 2725/1999)</a:t>
            </a:r>
          </a:p>
          <a:p>
            <a:pPr marL="457200" indent="-457200">
              <a:lnSpc>
                <a:spcPct val="150000"/>
              </a:lnSpc>
              <a:buFont typeface="Wingdings" panose="05000000000000000000" pitchFamily="2" charset="2"/>
              <a:buChar char="Ø"/>
            </a:pPr>
            <a:r>
              <a:rPr lang="el-GR" sz="2400" dirty="0">
                <a:effectLst>
                  <a:outerShdw blurRad="38100" dist="38100" dir="2700000" algn="tl">
                    <a:srgbClr val="000000">
                      <a:alpha val="43137"/>
                    </a:srgbClr>
                  </a:outerShdw>
                </a:effectLst>
                <a:latin typeface="+mn-lt"/>
                <a:cs typeface="+mn-cs"/>
              </a:rPr>
              <a:t>Έχουν θεσπισθεί για τη ρύθμιση συλλογικών εργασιακών θεμάτων στον επαγγελματικό αθλητισμό - Επομένως εκ του στόχου τους ομοιάζουν με </a:t>
            </a:r>
            <a:r>
              <a:rPr lang="el-GR" sz="2400" dirty="0" smtClean="0">
                <a:effectLst>
                  <a:outerShdw blurRad="38100" dist="38100" dir="2700000" algn="tl">
                    <a:srgbClr val="000000">
                      <a:alpha val="43137"/>
                    </a:srgbClr>
                  </a:outerShdw>
                </a:effectLst>
                <a:latin typeface="+mn-lt"/>
                <a:cs typeface="+mn-cs"/>
              </a:rPr>
              <a:t>Συλλογικές Συμβάσεις </a:t>
            </a:r>
            <a:r>
              <a:rPr lang="el-GR" sz="2400" dirty="0">
                <a:effectLst>
                  <a:outerShdw blurRad="38100" dist="38100" dir="2700000" algn="tl">
                    <a:srgbClr val="000000">
                      <a:alpha val="43137"/>
                    </a:srgbClr>
                  </a:outerShdw>
                </a:effectLst>
                <a:latin typeface="+mn-lt"/>
                <a:cs typeface="+mn-cs"/>
              </a:rPr>
              <a:t>Εργασίας</a:t>
            </a:r>
          </a:p>
        </p:txBody>
      </p:sp>
    </p:spTree>
    <p:extLst>
      <p:ext uri="{BB962C8B-B14F-4D97-AF65-F5344CB8AC3E}">
        <p14:creationId xmlns:p14="http://schemas.microsoft.com/office/powerpoint/2010/main" val="2018063318"/>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4294967295"/>
          </p:nvPr>
        </p:nvSpPr>
        <p:spPr>
          <a:xfrm>
            <a:off x="198775" y="1471216"/>
            <a:ext cx="8782734" cy="5054128"/>
          </a:xfrm>
        </p:spPr>
        <p:txBody>
          <a:bodyPr/>
          <a:lstStyle/>
          <a:p>
            <a:pPr>
              <a:lnSpc>
                <a:spcPts val="3200"/>
              </a:lnSpc>
              <a:spcBef>
                <a:spcPts val="0"/>
              </a:spcBef>
              <a:spcAft>
                <a:spcPts val="0"/>
              </a:spcAft>
              <a:buSzPct val="100000"/>
              <a:buFont typeface="Wingdings" panose="05000000000000000000" pitchFamily="2" charset="2"/>
              <a:buChar char="§"/>
            </a:pPr>
            <a:r>
              <a:rPr lang="el-GR" sz="2400" dirty="0">
                <a:effectLst>
                  <a:outerShdw blurRad="38100" dist="38100" dir="2700000" algn="tl">
                    <a:srgbClr val="000000">
                      <a:alpha val="43137"/>
                    </a:srgbClr>
                  </a:outerShdw>
                </a:effectLst>
              </a:rPr>
              <a:t>Υπάρχουν ειδικές διατάξεις για </a:t>
            </a:r>
            <a:r>
              <a:rPr lang="el-GR" sz="2400" dirty="0">
                <a:solidFill>
                  <a:srgbClr val="FFCC00"/>
                </a:solidFill>
                <a:effectLst>
                  <a:outerShdw blurRad="38100" dist="38100" dir="2700000" algn="tl">
                    <a:srgbClr val="000000">
                      <a:alpha val="43137"/>
                    </a:srgbClr>
                  </a:outerShdw>
                </a:effectLst>
              </a:rPr>
              <a:t>συλλογικές εργασιακές σχέσεις στον αθλητισμό </a:t>
            </a:r>
            <a:r>
              <a:rPr lang="el-GR" sz="1800" dirty="0">
                <a:effectLst>
                  <a:outerShdw blurRad="38100" dist="38100" dir="2700000" algn="tl">
                    <a:srgbClr val="000000">
                      <a:alpha val="43137"/>
                    </a:srgbClr>
                  </a:outerShdw>
                </a:effectLst>
              </a:rPr>
              <a:t>(άρθρα 85 – 90 Ν. 2725/1999)</a:t>
            </a:r>
            <a:r>
              <a:rPr lang="el-GR" sz="2400" dirty="0">
                <a:effectLst>
                  <a:outerShdw blurRad="38100" dist="38100" dir="2700000" algn="tl">
                    <a:srgbClr val="000000">
                      <a:alpha val="43137"/>
                    </a:srgbClr>
                  </a:outerShdw>
                </a:effectLst>
              </a:rPr>
              <a:t>, τις οποίες ελάχιστα τροποποίησε η νεώτερη νομοθετική ρύθμιση στον αθλητισμό </a:t>
            </a:r>
            <a:r>
              <a:rPr lang="el-GR" sz="1800" dirty="0">
                <a:effectLst>
                  <a:outerShdw blurRad="38100" dist="38100" dir="2700000" algn="tl">
                    <a:srgbClr val="000000">
                      <a:alpha val="43137"/>
                    </a:srgbClr>
                  </a:outerShdw>
                </a:effectLst>
              </a:rPr>
              <a:t>(Ν. 3057/2002</a:t>
            </a:r>
            <a:r>
              <a:rPr lang="el-GR" sz="1800" dirty="0" smtClean="0">
                <a:effectLst>
                  <a:outerShdw blurRad="38100" dist="38100" dir="2700000" algn="tl">
                    <a:srgbClr val="000000">
                      <a:alpha val="43137"/>
                    </a:srgbClr>
                  </a:outerShdw>
                </a:effectLst>
              </a:rPr>
              <a:t>)</a:t>
            </a:r>
          </a:p>
          <a:p>
            <a:pPr>
              <a:lnSpc>
                <a:spcPts val="3200"/>
              </a:lnSpc>
              <a:spcBef>
                <a:spcPts val="0"/>
              </a:spcBef>
              <a:spcAft>
                <a:spcPts val="0"/>
              </a:spcAft>
              <a:buSzPct val="100000"/>
              <a:buFont typeface="Wingdings" panose="05000000000000000000" pitchFamily="2" charset="2"/>
              <a:buChar char="§"/>
            </a:pPr>
            <a:r>
              <a:rPr lang="el-GR" sz="2400" dirty="0">
                <a:effectLst>
                  <a:outerShdw blurRad="38100" dist="38100" dir="2700000" algn="tl">
                    <a:srgbClr val="000000">
                      <a:alpha val="43137"/>
                    </a:srgbClr>
                  </a:outerShdw>
                </a:effectLst>
              </a:rPr>
              <a:t>Ο νομοθέτης αρκείται στην </a:t>
            </a:r>
            <a:r>
              <a:rPr lang="el-GR" sz="2400" dirty="0">
                <a:solidFill>
                  <a:srgbClr val="FFCC00"/>
                </a:solidFill>
                <a:effectLst>
                  <a:outerShdw blurRad="38100" dist="38100" dir="2700000" algn="tl">
                    <a:srgbClr val="000000">
                      <a:alpha val="43137"/>
                    </a:srgbClr>
                  </a:outerShdw>
                </a:effectLst>
              </a:rPr>
              <a:t>αποσπασματική</a:t>
            </a:r>
            <a:r>
              <a:rPr lang="el-GR" sz="2400" dirty="0">
                <a:effectLst>
                  <a:outerShdw blurRad="38100" dist="38100" dir="2700000" algn="tl">
                    <a:srgbClr val="000000">
                      <a:alpha val="43137"/>
                    </a:srgbClr>
                  </a:outerShdw>
                </a:effectLst>
              </a:rPr>
              <a:t> διατύπωση αρχών συλλογικής οργάνωσης στον αθλητισμό και ενός ελάχιστου υποχρεωτικού περιεχομένου των αντίστοιχων Κανονισμών, κατοχυρώνοντας την κρατική οικονομική στήριξη στα συνδικαλιστικά όργανα των αθλητών, όπως και στις ομοσπονδίες </a:t>
            </a:r>
            <a:r>
              <a:rPr lang="el-GR" sz="1800" dirty="0">
                <a:effectLst>
                  <a:outerShdw blurRad="38100" dist="38100" dir="2700000" algn="tl">
                    <a:srgbClr val="000000">
                      <a:alpha val="43137"/>
                    </a:srgbClr>
                  </a:outerShdw>
                </a:effectLst>
              </a:rPr>
              <a:t>(άρθρο 85 παρ. 5 Ν. 2725/1999)</a:t>
            </a:r>
          </a:p>
          <a:p>
            <a:pPr>
              <a:lnSpc>
                <a:spcPts val="3600"/>
              </a:lnSpc>
              <a:spcBef>
                <a:spcPts val="600"/>
              </a:spcBef>
              <a:spcAft>
                <a:spcPts val="600"/>
              </a:spcAft>
              <a:buSzPct val="100000"/>
              <a:buFont typeface="Wingdings" panose="05000000000000000000" pitchFamily="2" charset="2"/>
              <a:buChar char="§"/>
            </a:pPr>
            <a:endParaRPr lang="el-GR" sz="2000" dirty="0">
              <a:effectLst>
                <a:outerShdw blurRad="38100" dist="38100" dir="2700000" algn="tl">
                  <a:srgbClr val="000000">
                    <a:alpha val="43137"/>
                  </a:srgbClr>
                </a:outerShdw>
              </a:effectLst>
            </a:endParaRPr>
          </a:p>
        </p:txBody>
      </p:sp>
      <p:sp>
        <p:nvSpPr>
          <p:cNvPr id="6" name="Rectangle 2"/>
          <p:cNvSpPr txBox="1">
            <a:spLocks noChangeArrowheads="1"/>
          </p:cNvSpPr>
          <p:nvPr/>
        </p:nvSpPr>
        <p:spPr bwMode="auto">
          <a:xfrm>
            <a:off x="268416" y="124600"/>
            <a:ext cx="8713093" cy="1360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a:spcBef>
                <a:spcPct val="20000"/>
              </a:spcBef>
              <a:buClr>
                <a:srgbClr val="00FF99"/>
              </a:buClr>
            </a:pPr>
            <a:r>
              <a:rPr lang="el-GR" altLang="el-GR" sz="3600" b="0" dirty="0"/>
              <a:t>ΣΥΛΛΟΓΙΚΕΣ ΣΥΜΒΑΣΕΙΣ ΕΡΓΑΣΙΑΣ ΣΤΟΝ ΑΘΛΗΤΙΣΜΟ</a:t>
            </a:r>
          </a:p>
        </p:txBody>
      </p:sp>
    </p:spTree>
    <p:extLst>
      <p:ext uri="{BB962C8B-B14F-4D97-AF65-F5344CB8AC3E}">
        <p14:creationId xmlns:p14="http://schemas.microsoft.com/office/powerpoint/2010/main" val="477710753"/>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82852" y="116632"/>
            <a:ext cx="8691265"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a:spcBef>
                <a:spcPct val="20000"/>
              </a:spcBef>
              <a:buClr>
                <a:srgbClr val="00FF99"/>
              </a:buClr>
            </a:pPr>
            <a:r>
              <a:rPr lang="el-GR" altLang="el-GR" sz="3600" b="0" dirty="0"/>
              <a:t>ΣΥΛΛΟΓΙΚΕΣ ΣΥΜΒΑΣΕΙΣ ΕΡΓΑΣΙΑΣ ΣΤΟΝ ΑΘΛΗΤΙΣΜΟ</a:t>
            </a:r>
          </a:p>
        </p:txBody>
      </p:sp>
      <p:sp>
        <p:nvSpPr>
          <p:cNvPr id="2" name="Ορθογώνιο 1"/>
          <p:cNvSpPr/>
          <p:nvPr/>
        </p:nvSpPr>
        <p:spPr>
          <a:xfrm>
            <a:off x="107505" y="1484784"/>
            <a:ext cx="8866612" cy="3785652"/>
          </a:xfrm>
          <a:prstGeom prst="rect">
            <a:avLst/>
          </a:prstGeom>
        </p:spPr>
        <p:txBody>
          <a:bodyPr wrap="square">
            <a:spAutoFit/>
          </a:bodyPr>
          <a:lstStyle/>
          <a:p>
            <a:pPr marL="457200" indent="-457200">
              <a:lnSpc>
                <a:spcPts val="3600"/>
              </a:lnSpc>
              <a:spcBef>
                <a:spcPts val="600"/>
              </a:spcBef>
              <a:spcAft>
                <a:spcPts val="600"/>
              </a:spcAft>
              <a:buFont typeface="Wingdings" panose="05000000000000000000" pitchFamily="2" charset="2"/>
              <a:buChar char="§"/>
            </a:pPr>
            <a:r>
              <a:rPr lang="el-GR" sz="3200" dirty="0" smtClean="0">
                <a:effectLst>
                  <a:outerShdw blurRad="38100" dist="38100" dir="2700000" algn="tl">
                    <a:srgbClr val="000000">
                      <a:alpha val="43137"/>
                    </a:srgbClr>
                  </a:outerShdw>
                </a:effectLst>
                <a:latin typeface="+mn-lt"/>
                <a:cs typeface="+mn-cs"/>
              </a:rPr>
              <a:t>Ο </a:t>
            </a:r>
            <a:r>
              <a:rPr lang="el-GR" sz="3200" dirty="0">
                <a:effectLst>
                  <a:outerShdw blurRad="38100" dist="38100" dir="2700000" algn="tl">
                    <a:srgbClr val="000000">
                      <a:alpha val="43137"/>
                    </a:srgbClr>
                  </a:outerShdw>
                </a:effectLst>
                <a:latin typeface="+mn-lt"/>
                <a:cs typeface="+mn-cs"/>
              </a:rPr>
              <a:t>νομοθέτης </a:t>
            </a:r>
            <a:r>
              <a:rPr lang="el-GR" sz="3200" dirty="0">
                <a:solidFill>
                  <a:srgbClr val="FFCC00"/>
                </a:solidFill>
                <a:effectLst>
                  <a:outerShdw blurRad="38100" dist="38100" dir="2700000" algn="tl">
                    <a:srgbClr val="000000">
                      <a:alpha val="43137"/>
                    </a:srgbClr>
                  </a:outerShdw>
                </a:effectLst>
                <a:latin typeface="+mn-lt"/>
                <a:cs typeface="+mn-cs"/>
              </a:rPr>
              <a:t>αναφέρεται</a:t>
            </a:r>
            <a:r>
              <a:rPr lang="el-GR" sz="3200" dirty="0">
                <a:effectLst>
                  <a:outerShdw blurRad="38100" dist="38100" dir="2700000" algn="tl">
                    <a:srgbClr val="000000">
                      <a:alpha val="43137"/>
                    </a:srgbClr>
                  </a:outerShdw>
                </a:effectLst>
                <a:latin typeface="+mn-lt"/>
                <a:cs typeface="+mn-cs"/>
              </a:rPr>
              <a:t> στις </a:t>
            </a:r>
            <a:r>
              <a:rPr lang="el-GR" sz="3200" dirty="0">
                <a:solidFill>
                  <a:srgbClr val="FFCC00"/>
                </a:solidFill>
                <a:effectLst>
                  <a:outerShdw blurRad="38100" dist="38100" dir="2700000" algn="tl">
                    <a:srgbClr val="000000">
                      <a:alpha val="43137"/>
                    </a:srgbClr>
                  </a:outerShdw>
                </a:effectLst>
                <a:latin typeface="+mn-lt"/>
                <a:cs typeface="+mn-cs"/>
              </a:rPr>
              <a:t>αμοιβές</a:t>
            </a:r>
            <a:r>
              <a:rPr lang="el-GR" sz="3200" dirty="0">
                <a:effectLst>
                  <a:outerShdw blurRad="38100" dist="38100" dir="2700000" algn="tl">
                    <a:srgbClr val="000000">
                      <a:alpha val="43137"/>
                    </a:srgbClr>
                  </a:outerShdw>
                </a:effectLst>
                <a:latin typeface="+mn-lt"/>
                <a:cs typeface="+mn-cs"/>
              </a:rPr>
              <a:t> των αθλητών, την </a:t>
            </a:r>
            <a:r>
              <a:rPr lang="el-GR" sz="3200" dirty="0">
                <a:solidFill>
                  <a:srgbClr val="FFCC00"/>
                </a:solidFill>
                <a:effectLst>
                  <a:outerShdw blurRad="38100" dist="38100" dir="2700000" algn="tl">
                    <a:srgbClr val="000000">
                      <a:alpha val="43137"/>
                    </a:srgbClr>
                  </a:outerShdw>
                </a:effectLst>
                <a:latin typeface="+mn-lt"/>
                <a:cs typeface="+mn-cs"/>
              </a:rPr>
              <a:t>ασφάλισή</a:t>
            </a:r>
            <a:r>
              <a:rPr lang="el-GR" sz="3200" dirty="0">
                <a:effectLst>
                  <a:outerShdw blurRad="38100" dist="38100" dir="2700000" algn="tl">
                    <a:srgbClr val="000000">
                      <a:alpha val="43137"/>
                    </a:srgbClr>
                  </a:outerShdw>
                </a:effectLst>
                <a:latin typeface="+mn-lt"/>
                <a:cs typeface="+mn-cs"/>
              </a:rPr>
              <a:t> τους και τη χρονική </a:t>
            </a:r>
            <a:r>
              <a:rPr lang="el-GR" sz="3200" dirty="0">
                <a:solidFill>
                  <a:srgbClr val="FFCC00"/>
                </a:solidFill>
                <a:effectLst>
                  <a:outerShdw blurRad="38100" dist="38100" dir="2700000" algn="tl">
                    <a:srgbClr val="000000">
                      <a:alpha val="43137"/>
                    </a:srgbClr>
                  </a:outerShdw>
                </a:effectLst>
                <a:latin typeface="+mn-lt"/>
                <a:cs typeface="+mn-cs"/>
              </a:rPr>
              <a:t>διάρκεια</a:t>
            </a:r>
            <a:r>
              <a:rPr lang="el-GR" sz="3200" dirty="0">
                <a:effectLst>
                  <a:outerShdw blurRad="38100" dist="38100" dir="2700000" algn="tl">
                    <a:srgbClr val="000000">
                      <a:alpha val="43137"/>
                    </a:srgbClr>
                  </a:outerShdw>
                </a:effectLst>
                <a:latin typeface="+mn-lt"/>
                <a:cs typeface="+mn-cs"/>
              </a:rPr>
              <a:t> των </a:t>
            </a:r>
            <a:r>
              <a:rPr lang="el-GR" sz="3200" dirty="0">
                <a:solidFill>
                  <a:srgbClr val="FFCC00"/>
                </a:solidFill>
                <a:effectLst>
                  <a:outerShdw blurRad="38100" dist="38100" dir="2700000" algn="tl">
                    <a:srgbClr val="000000">
                      <a:alpha val="43137"/>
                    </a:srgbClr>
                  </a:outerShdw>
                </a:effectLst>
                <a:latin typeface="+mn-lt"/>
                <a:cs typeface="+mn-cs"/>
              </a:rPr>
              <a:t>συμβολαίων</a:t>
            </a:r>
            <a:r>
              <a:rPr lang="el-GR" sz="3200" dirty="0">
                <a:effectLst>
                  <a:outerShdw blurRad="38100" dist="38100" dir="2700000" algn="tl">
                    <a:srgbClr val="000000">
                      <a:alpha val="43137"/>
                    </a:srgbClr>
                  </a:outerShdw>
                </a:effectLst>
                <a:latin typeface="+mn-lt"/>
                <a:cs typeface="+mn-cs"/>
              </a:rPr>
              <a:t>, ενώ για τα υπόλοιπα θέματα αφήνει ελεύθερο το πεδίο για ρύθμιση μέσω ειδικού κανονισμού, απαριθμώντας απλώς ποια κυρίως ζητήματα πρέπει να </a:t>
            </a:r>
            <a:r>
              <a:rPr lang="el-GR" sz="3200" dirty="0" smtClean="0">
                <a:effectLst>
                  <a:outerShdw blurRad="38100" dist="38100" dir="2700000" algn="tl">
                    <a:srgbClr val="000000">
                      <a:alpha val="43137"/>
                    </a:srgbClr>
                  </a:outerShdw>
                </a:effectLst>
                <a:latin typeface="+mn-lt"/>
                <a:cs typeface="+mn-cs"/>
              </a:rPr>
              <a:t>ρυθμίζονται, τα οποία είναι:</a:t>
            </a:r>
            <a:endParaRPr lang="el-GR" sz="3200" dirty="0">
              <a:effectLst>
                <a:outerShdw blurRad="38100" dist="38100" dir="2700000" algn="tl">
                  <a:srgbClr val="000000">
                    <a:alpha val="43137"/>
                  </a:srgbClr>
                </a:outerShdw>
              </a:effectLst>
              <a:latin typeface="+mn-lt"/>
              <a:cs typeface="+mn-cs"/>
            </a:endParaRPr>
          </a:p>
        </p:txBody>
      </p:sp>
    </p:spTree>
    <p:extLst>
      <p:ext uri="{BB962C8B-B14F-4D97-AF65-F5344CB8AC3E}">
        <p14:creationId xmlns:p14="http://schemas.microsoft.com/office/powerpoint/2010/main" val="251937733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80101" y="116631"/>
            <a:ext cx="8691265" cy="691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a:spcBef>
                <a:spcPct val="20000"/>
              </a:spcBef>
              <a:buClr>
                <a:srgbClr val="00FF99"/>
              </a:buClr>
            </a:pPr>
            <a:r>
              <a:rPr lang="el-GR" altLang="el-GR" sz="2800" b="0" dirty="0"/>
              <a:t>ΣΥΛΛΟΓΙΚΕΣ ΣΥΜΒΑΣΕΙΣ ΕΡΓΑΣΙΑΣ ΣΤΟΝ ΑΘΛΗΤΙΣΜΟ</a:t>
            </a:r>
          </a:p>
        </p:txBody>
      </p:sp>
      <p:sp>
        <p:nvSpPr>
          <p:cNvPr id="2" name="Ορθογώνιο 1"/>
          <p:cNvSpPr/>
          <p:nvPr/>
        </p:nvSpPr>
        <p:spPr>
          <a:xfrm>
            <a:off x="192428" y="808513"/>
            <a:ext cx="8866613" cy="5991384"/>
          </a:xfrm>
          <a:prstGeom prst="rect">
            <a:avLst/>
          </a:prstGeom>
        </p:spPr>
        <p:txBody>
          <a:bodyPr wrap="square">
            <a:spAutoFit/>
          </a:bodyPr>
          <a:lstStyle/>
          <a:p>
            <a:pPr marL="342900" indent="-342900">
              <a:lnSpc>
                <a:spcPts val="2300"/>
              </a:lnSpc>
              <a:buFont typeface="Wingdings" pitchFamily="2" charset="2"/>
              <a:buChar char="§"/>
            </a:pPr>
            <a:r>
              <a:rPr lang="el-GR" sz="2300" dirty="0" smtClean="0"/>
              <a:t>Οι </a:t>
            </a:r>
            <a:r>
              <a:rPr lang="el-GR" sz="2300" dirty="0"/>
              <a:t>όροι και οι προϋποθέσεις απόκτησης της </a:t>
            </a:r>
            <a:r>
              <a:rPr lang="el-GR" sz="2300" dirty="0">
                <a:solidFill>
                  <a:srgbClr val="FFCC00"/>
                </a:solidFill>
              </a:rPr>
              <a:t>ιδιότητας του αθλητή με αμοιβή ή του επαγγελματία </a:t>
            </a:r>
            <a:r>
              <a:rPr lang="el-GR" sz="2300" dirty="0" smtClean="0">
                <a:solidFill>
                  <a:srgbClr val="FFCC00"/>
                </a:solidFill>
              </a:rPr>
              <a:t>αθλητή</a:t>
            </a:r>
            <a:endParaRPr lang="el-GR" sz="2300" dirty="0">
              <a:solidFill>
                <a:srgbClr val="FFCC00"/>
              </a:solidFill>
            </a:endParaRPr>
          </a:p>
          <a:p>
            <a:pPr marL="342900" indent="-342900">
              <a:lnSpc>
                <a:spcPts val="2300"/>
              </a:lnSpc>
              <a:buFont typeface="Wingdings" pitchFamily="2" charset="2"/>
              <a:buChar char="§"/>
            </a:pPr>
            <a:r>
              <a:rPr lang="el-GR" sz="2300" dirty="0" smtClean="0"/>
              <a:t>Ο </a:t>
            </a:r>
            <a:r>
              <a:rPr lang="el-GR" sz="2300" dirty="0">
                <a:solidFill>
                  <a:srgbClr val="FFCC00"/>
                </a:solidFill>
              </a:rPr>
              <a:t>τύπος</a:t>
            </a:r>
            <a:r>
              <a:rPr lang="el-GR" sz="2300" dirty="0"/>
              <a:t> του συναπτόμενου μεταξύ αθλητή και αθλητικού σωματείου ή Α.Α.Ε. </a:t>
            </a:r>
            <a:r>
              <a:rPr lang="el-GR" sz="2300" dirty="0">
                <a:solidFill>
                  <a:srgbClr val="FFCC00"/>
                </a:solidFill>
              </a:rPr>
              <a:t>συμβολαίου</a:t>
            </a:r>
            <a:r>
              <a:rPr lang="el-GR" sz="2300" dirty="0"/>
              <a:t>, η </a:t>
            </a:r>
            <a:r>
              <a:rPr lang="el-GR" sz="2300" dirty="0">
                <a:solidFill>
                  <a:srgbClr val="FFCC00"/>
                </a:solidFill>
              </a:rPr>
              <a:t>διαδικασία</a:t>
            </a:r>
            <a:r>
              <a:rPr lang="el-GR" sz="2300" dirty="0"/>
              <a:t> σύναψής του, καθώς και οι όροι, οι προϋποθέσεις και τη διαδικασία ανανέωσης, διακοπής και λύσης </a:t>
            </a:r>
            <a:r>
              <a:rPr lang="el-GR" sz="2300" dirty="0" smtClean="0"/>
              <a:t>του</a:t>
            </a:r>
            <a:endParaRPr lang="el-GR" sz="2300" dirty="0"/>
          </a:p>
          <a:p>
            <a:pPr marL="342900" indent="-342900">
              <a:lnSpc>
                <a:spcPts val="2300"/>
              </a:lnSpc>
              <a:buFont typeface="Wingdings" pitchFamily="2" charset="2"/>
              <a:buChar char="§"/>
            </a:pPr>
            <a:r>
              <a:rPr lang="el-GR" sz="2300" dirty="0" smtClean="0"/>
              <a:t>Τα </a:t>
            </a:r>
            <a:r>
              <a:rPr lang="el-GR" sz="2300" dirty="0">
                <a:solidFill>
                  <a:srgbClr val="FFCC00"/>
                </a:solidFill>
              </a:rPr>
              <a:t>κατώτερα όρια </a:t>
            </a:r>
            <a:r>
              <a:rPr lang="el-GR" sz="2300" dirty="0"/>
              <a:t>και οι κάθε είδους </a:t>
            </a:r>
            <a:r>
              <a:rPr lang="el-GR" sz="2300" dirty="0">
                <a:solidFill>
                  <a:srgbClr val="FFCC00"/>
                </a:solidFill>
              </a:rPr>
              <a:t>παροχές</a:t>
            </a:r>
            <a:r>
              <a:rPr lang="el-GR" sz="2300" dirty="0"/>
              <a:t> προς τους αθλητές και ο τρόπος καταβολής τους (τακτικές, έκτακτες, επιδόματα Χριστουγέννων και Πάσχα, επίδομα αδείας, ημέρα εβδομαδιαίας ανάπαυσης κ.λπ</a:t>
            </a:r>
            <a:r>
              <a:rPr lang="el-GR" sz="2300" dirty="0" smtClean="0"/>
              <a:t>.)</a:t>
            </a:r>
            <a:endParaRPr lang="el-GR" sz="2300" dirty="0"/>
          </a:p>
          <a:p>
            <a:pPr marL="342900" indent="-342900">
              <a:lnSpc>
                <a:spcPts val="2300"/>
              </a:lnSpc>
              <a:buFont typeface="Wingdings" pitchFamily="2" charset="2"/>
              <a:buChar char="§"/>
            </a:pPr>
            <a:r>
              <a:rPr lang="el-GR" sz="2300" dirty="0" smtClean="0"/>
              <a:t>Οι </a:t>
            </a:r>
            <a:r>
              <a:rPr lang="el-GR" sz="2300" dirty="0">
                <a:solidFill>
                  <a:srgbClr val="FFCC00"/>
                </a:solidFill>
              </a:rPr>
              <a:t>υποχρεώσεις των αθλητών </a:t>
            </a:r>
            <a:r>
              <a:rPr lang="el-GR" sz="2300" dirty="0"/>
              <a:t>απέναντι στα αθλητικά σωματεία ή τις Α.Α.Ε., καθώς και οι κυρώσεις σε περίπτωση παράβασής </a:t>
            </a:r>
            <a:r>
              <a:rPr lang="el-GR" sz="2300" dirty="0" smtClean="0"/>
              <a:t>τους</a:t>
            </a:r>
            <a:endParaRPr lang="el-GR" sz="2300" dirty="0"/>
          </a:p>
          <a:p>
            <a:pPr marL="342900" indent="-342900">
              <a:lnSpc>
                <a:spcPts val="2300"/>
              </a:lnSpc>
              <a:buFont typeface="Wingdings" pitchFamily="2" charset="2"/>
              <a:buChar char="§"/>
            </a:pPr>
            <a:r>
              <a:rPr lang="el-GR" sz="2300" dirty="0" smtClean="0"/>
              <a:t>Οι </a:t>
            </a:r>
            <a:r>
              <a:rPr lang="el-GR" sz="2300" dirty="0" smtClean="0">
                <a:solidFill>
                  <a:srgbClr val="FFCC00"/>
                </a:solidFill>
              </a:rPr>
              <a:t>συνέπειες</a:t>
            </a:r>
            <a:r>
              <a:rPr lang="el-GR" sz="2300" dirty="0" smtClean="0"/>
              <a:t> </a:t>
            </a:r>
            <a:r>
              <a:rPr lang="el-GR" sz="2300" dirty="0"/>
              <a:t>που επέρχονται σε βάρος ερασιτέχνη αθλητή που συμπληρώνει το δέκατο όγδοο έτος της ηλικίας του και </a:t>
            </a:r>
            <a:r>
              <a:rPr lang="el-GR" sz="2300" dirty="0">
                <a:solidFill>
                  <a:srgbClr val="FFCC00"/>
                </a:solidFill>
              </a:rPr>
              <a:t>δεν συμμορφώνεται </a:t>
            </a:r>
            <a:r>
              <a:rPr lang="el-GR" sz="2300" dirty="0"/>
              <a:t>στην υποχρέωση που ορίζεται στις διατάξεις της παρ. 6 του άρθρου </a:t>
            </a:r>
            <a:r>
              <a:rPr lang="el-GR" sz="2300" dirty="0" smtClean="0"/>
              <a:t>90</a:t>
            </a:r>
            <a:endParaRPr lang="el-GR" sz="2300" dirty="0"/>
          </a:p>
          <a:p>
            <a:pPr marL="342900" indent="-342900">
              <a:lnSpc>
                <a:spcPts val="2300"/>
              </a:lnSpc>
              <a:buFont typeface="Wingdings" pitchFamily="2" charset="2"/>
              <a:buChar char="§"/>
            </a:pPr>
            <a:r>
              <a:rPr lang="el-GR" sz="2300" dirty="0" smtClean="0"/>
              <a:t>Ο </a:t>
            </a:r>
            <a:r>
              <a:rPr lang="el-GR" sz="2300" dirty="0"/>
              <a:t>χρόνος </a:t>
            </a:r>
            <a:r>
              <a:rPr lang="el-GR" sz="2300" dirty="0">
                <a:solidFill>
                  <a:srgbClr val="FFCC00"/>
                </a:solidFill>
              </a:rPr>
              <a:t>ισχύος του κανονισμού</a:t>
            </a:r>
            <a:r>
              <a:rPr lang="el-GR" sz="2300" dirty="0"/>
              <a:t>, ο οποίος δεν μπορεί να είναι μικρότερος της </a:t>
            </a:r>
            <a:r>
              <a:rPr lang="el-GR" sz="2300" dirty="0" smtClean="0"/>
              <a:t>τριετίας</a:t>
            </a:r>
            <a:endParaRPr lang="el-GR" sz="2300" dirty="0"/>
          </a:p>
          <a:p>
            <a:pPr marL="342900" indent="-342900">
              <a:lnSpc>
                <a:spcPts val="2300"/>
              </a:lnSpc>
              <a:buFont typeface="Wingdings" pitchFamily="2" charset="2"/>
              <a:buChar char="§"/>
            </a:pPr>
            <a:r>
              <a:rPr lang="el-GR" sz="2300" dirty="0">
                <a:solidFill>
                  <a:srgbClr val="FFCC00"/>
                </a:solidFill>
              </a:rPr>
              <a:t>Κ</a:t>
            </a:r>
            <a:r>
              <a:rPr lang="el-GR" sz="2300" dirty="0" smtClean="0">
                <a:solidFill>
                  <a:srgbClr val="FFCC00"/>
                </a:solidFill>
              </a:rPr>
              <a:t>άθε </a:t>
            </a:r>
            <a:r>
              <a:rPr lang="el-GR" sz="2300" dirty="0">
                <a:solidFill>
                  <a:srgbClr val="FFCC00"/>
                </a:solidFill>
              </a:rPr>
              <a:t>άλλο </a:t>
            </a:r>
            <a:r>
              <a:rPr lang="el-GR" sz="2300" dirty="0"/>
              <a:t>συναφές θέμα</a:t>
            </a:r>
            <a:endParaRPr lang="el-GR" sz="2300" dirty="0">
              <a:effectLst>
                <a:outerShdw blurRad="38100" dist="38100" dir="2700000" algn="tl">
                  <a:srgbClr val="000000">
                    <a:alpha val="43137"/>
                  </a:srgbClr>
                </a:outerShdw>
              </a:effectLst>
              <a:latin typeface="+mn-lt"/>
              <a:cs typeface="+mn-cs"/>
            </a:endParaRPr>
          </a:p>
        </p:txBody>
      </p:sp>
    </p:spTree>
    <p:extLst>
      <p:ext uri="{BB962C8B-B14F-4D97-AF65-F5344CB8AC3E}">
        <p14:creationId xmlns:p14="http://schemas.microsoft.com/office/powerpoint/2010/main" val="1471674269"/>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9710" y="2564904"/>
            <a:ext cx="8784579" cy="3623940"/>
          </a:xfrm>
        </p:spPr>
        <p:txBody>
          <a:bodyPr/>
          <a:lstStyle/>
          <a:p>
            <a:pPr>
              <a:buFontTx/>
              <a:buNone/>
            </a:pPr>
            <a:r>
              <a:rPr lang="el-GR" altLang="el-GR" u="sng" kern="1200" dirty="0">
                <a:effectLst>
                  <a:outerShdw blurRad="38100" dist="38100" dir="2700000" algn="tl">
                    <a:srgbClr val="000000">
                      <a:alpha val="43137"/>
                    </a:srgbClr>
                  </a:outerShdw>
                </a:effectLst>
              </a:rPr>
              <a:t>Κατάρτιση</a:t>
            </a:r>
            <a:r>
              <a:rPr lang="el-GR" altLang="el-GR" kern="1200" dirty="0">
                <a:effectLst>
                  <a:outerShdw blurRad="38100" dist="38100" dir="2700000" algn="tl">
                    <a:srgbClr val="000000">
                      <a:alpha val="43137"/>
                    </a:srgbClr>
                  </a:outerShdw>
                </a:effectLst>
              </a:rPr>
              <a:t> </a:t>
            </a:r>
            <a:r>
              <a:rPr lang="el-GR" altLang="el-GR" kern="1200" dirty="0" smtClean="0">
                <a:effectLst>
                  <a:outerShdw blurRad="38100" dist="38100" dir="2700000" algn="tl">
                    <a:srgbClr val="000000">
                      <a:alpha val="43137"/>
                    </a:srgbClr>
                  </a:outerShdw>
                </a:effectLst>
              </a:rPr>
              <a:t>Κανονισμού με:</a:t>
            </a:r>
            <a:endParaRPr lang="el-GR" altLang="el-GR" kern="1200" dirty="0">
              <a:effectLst>
                <a:outerShdw blurRad="38100" dist="38100" dir="2700000" algn="tl">
                  <a:srgbClr val="000000">
                    <a:alpha val="43137"/>
                  </a:srgbClr>
                </a:outerShdw>
              </a:effectLst>
            </a:endParaRPr>
          </a:p>
          <a:p>
            <a:pPr algn="ctr">
              <a:buFontTx/>
              <a:buNone/>
            </a:pPr>
            <a:r>
              <a:rPr lang="el-GR" altLang="el-GR" u="sng" kern="1200" dirty="0">
                <a:effectLst>
                  <a:outerShdw blurRad="38100" dist="38100" dir="2700000" algn="tl">
                    <a:srgbClr val="000000">
                      <a:alpha val="43137"/>
                    </a:srgbClr>
                  </a:outerShdw>
                </a:effectLst>
              </a:rPr>
              <a:t>Κοινή συμφωνία</a:t>
            </a:r>
            <a:r>
              <a:rPr lang="el-GR" altLang="el-GR" kern="1200" dirty="0">
                <a:effectLst>
                  <a:outerShdw blurRad="38100" dist="38100" dir="2700000" algn="tl">
                    <a:srgbClr val="000000">
                      <a:alpha val="43137"/>
                    </a:srgbClr>
                  </a:outerShdw>
                </a:effectLst>
              </a:rPr>
              <a:t> των Δ.Σ.</a:t>
            </a:r>
          </a:p>
          <a:p>
            <a:pPr>
              <a:spcBef>
                <a:spcPct val="50000"/>
              </a:spcBef>
            </a:pPr>
            <a:r>
              <a:rPr lang="el-GR" altLang="el-GR" kern="1200" dirty="0" smtClean="0">
                <a:solidFill>
                  <a:srgbClr val="FFCC00"/>
                </a:solidFill>
                <a:effectLst>
                  <a:outerShdw blurRad="38100" dist="38100" dir="2700000" algn="tl">
                    <a:srgbClr val="000000">
                      <a:alpha val="43137"/>
                    </a:srgbClr>
                  </a:outerShdw>
                </a:effectLst>
              </a:rPr>
              <a:t>Ομοσπονδίας</a:t>
            </a:r>
            <a:endParaRPr lang="el-GR" altLang="el-GR" kern="1200" dirty="0">
              <a:solidFill>
                <a:srgbClr val="FFCC00"/>
              </a:solidFill>
              <a:effectLst>
                <a:outerShdw blurRad="38100" dist="38100" dir="2700000" algn="tl">
                  <a:srgbClr val="000000">
                    <a:alpha val="43137"/>
                  </a:srgbClr>
                </a:outerShdw>
              </a:effectLst>
            </a:endParaRPr>
          </a:p>
          <a:p>
            <a:pPr>
              <a:spcBef>
                <a:spcPct val="50000"/>
              </a:spcBef>
            </a:pPr>
            <a:r>
              <a:rPr lang="el-GR" altLang="el-GR" kern="1200" dirty="0">
                <a:solidFill>
                  <a:srgbClr val="FFCC00"/>
                </a:solidFill>
                <a:effectLst>
                  <a:outerShdw blurRad="38100" dist="38100" dir="2700000" algn="tl">
                    <a:srgbClr val="000000">
                      <a:alpha val="43137"/>
                    </a:srgbClr>
                  </a:outerShdw>
                </a:effectLst>
              </a:rPr>
              <a:t>Επαγγελματικού Συνδέσμου</a:t>
            </a:r>
          </a:p>
          <a:p>
            <a:pPr>
              <a:spcBef>
                <a:spcPct val="50000"/>
              </a:spcBef>
            </a:pPr>
            <a:r>
              <a:rPr lang="el-GR" altLang="el-GR" kern="1200" dirty="0">
                <a:solidFill>
                  <a:srgbClr val="FFCC00"/>
                </a:solidFill>
                <a:effectLst>
                  <a:outerShdw blurRad="38100" dist="38100" dir="2700000" algn="tl">
                    <a:srgbClr val="000000">
                      <a:alpha val="43137"/>
                    </a:srgbClr>
                  </a:outerShdw>
                </a:effectLst>
              </a:rPr>
              <a:t>Συνδικαλιστικού Οργάνου Αθλητών</a:t>
            </a:r>
            <a:endParaRPr lang="en-GB" altLang="el-GR" kern="1200" dirty="0">
              <a:solidFill>
                <a:srgbClr val="FFCC00"/>
              </a:solidFill>
              <a:effectLst>
                <a:outerShdw blurRad="38100" dist="38100" dir="2700000" algn="tl">
                  <a:srgbClr val="000000">
                    <a:alpha val="43137"/>
                  </a:srgbClr>
                </a:outerShdw>
              </a:effectLst>
            </a:endParaRPr>
          </a:p>
          <a:p>
            <a:pPr algn="ctr">
              <a:buFontTx/>
              <a:buNone/>
            </a:pPr>
            <a:r>
              <a:rPr lang="el-GR" altLang="el-GR" dirty="0" smtClean="0">
                <a:latin typeface="Arial" charset="0"/>
              </a:rPr>
              <a:t>     </a:t>
            </a:r>
            <a:endParaRPr lang="el-GR" altLang="el-GR" dirty="0">
              <a:latin typeface="Arial" charset="0"/>
            </a:endParaRPr>
          </a:p>
          <a:p>
            <a:pPr>
              <a:buFontTx/>
              <a:buNone/>
            </a:pPr>
            <a:endParaRPr lang="en-GB" altLang="el-GR" dirty="0">
              <a:latin typeface="Arial" charset="0"/>
            </a:endParaRPr>
          </a:p>
        </p:txBody>
      </p:sp>
      <p:sp>
        <p:nvSpPr>
          <p:cNvPr id="8197" name="Rectangle 5"/>
          <p:cNvSpPr>
            <a:spLocks noChangeArrowheads="1"/>
          </p:cNvSpPr>
          <p:nvPr/>
        </p:nvSpPr>
        <p:spPr bwMode="auto">
          <a:xfrm flipV="1">
            <a:off x="0" y="2771775"/>
            <a:ext cx="9144000" cy="238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l-GR"/>
          </a:p>
        </p:txBody>
      </p:sp>
      <p:sp>
        <p:nvSpPr>
          <p:cNvPr id="8205" name="AutoShape 13"/>
          <p:cNvSpPr>
            <a:spLocks/>
          </p:cNvSpPr>
          <p:nvPr/>
        </p:nvSpPr>
        <p:spPr bwMode="auto">
          <a:xfrm rot="10800000">
            <a:off x="7948056" y="4149080"/>
            <a:ext cx="814151" cy="1512169"/>
          </a:xfrm>
          <a:prstGeom prst="leftBrace">
            <a:avLst>
              <a:gd name="adj1" fmla="val 56046"/>
              <a:gd name="adj2" fmla="val 50000"/>
            </a:avLst>
          </a:prstGeom>
          <a:noFill/>
          <a:ln w="254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 name="Τίτλος 1"/>
          <p:cNvSpPr>
            <a:spLocks noGrp="1"/>
          </p:cNvSpPr>
          <p:nvPr>
            <p:ph type="title"/>
          </p:nvPr>
        </p:nvSpPr>
        <p:spPr>
          <a:xfrm>
            <a:off x="457200" y="260647"/>
            <a:ext cx="8229600" cy="2160241"/>
          </a:xfrm>
        </p:spPr>
        <p:txBody>
          <a:bodyPr/>
          <a:lstStyle/>
          <a:p>
            <a:pPr lvl="0">
              <a:lnSpc>
                <a:spcPts val="4800"/>
              </a:lnSpc>
            </a:pPr>
            <a:r>
              <a:rPr lang="el-GR" altLang="el-GR" sz="3600" dirty="0" smtClean="0"/>
              <a:t>ΦΟΡΕΙΣ ΚΑΤΑΡΤΙΣΗΣ ΣΥΛΛΟΓΙΚΩΝ ΣΥΜΒΑΣΕΩΝ (ΚΑΝΟΝΙΣΜΩΝ) ΣΤΟΝ ΑΘΛΗΤΙΣΜΟ</a:t>
            </a:r>
            <a:endParaRPr lang="el-GR" sz="3600" dirty="0"/>
          </a:p>
        </p:txBody>
      </p:sp>
    </p:spTree>
    <p:extLst>
      <p:ext uri="{BB962C8B-B14F-4D97-AF65-F5344CB8AC3E}">
        <p14:creationId xmlns:p14="http://schemas.microsoft.com/office/powerpoint/2010/main" val="3486844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3" y="116632"/>
            <a:ext cx="8784976" cy="1152128"/>
          </a:xfrm>
        </p:spPr>
        <p:txBody>
          <a:bodyPr/>
          <a:lstStyle/>
          <a:p>
            <a:r>
              <a:rPr lang="el-GR" altLang="el-GR" sz="3600" dirty="0" smtClean="0"/>
              <a:t>ΚΑΤΗΓΟΡΙΕΣ ΑΘΛΗΤΩΝ</a:t>
            </a:r>
            <a:endParaRPr lang="el-GR" altLang="el-GR" sz="3600" dirty="0"/>
          </a:p>
        </p:txBody>
      </p:sp>
      <p:sp>
        <p:nvSpPr>
          <p:cNvPr id="16387" name="Rectangle 3"/>
          <p:cNvSpPr>
            <a:spLocks noGrp="1" noChangeArrowheads="1"/>
          </p:cNvSpPr>
          <p:nvPr>
            <p:ph type="subTitle" idx="1"/>
          </p:nvPr>
        </p:nvSpPr>
        <p:spPr>
          <a:xfrm>
            <a:off x="179512" y="1429345"/>
            <a:ext cx="8768987" cy="5023991"/>
          </a:xfrm>
        </p:spPr>
        <p:txBody>
          <a:bodyPr/>
          <a:lstStyle/>
          <a:p>
            <a:pPr marL="342900" indent="-342900" algn="l">
              <a:buSzPct val="100000"/>
              <a:buFont typeface="Wingdings" pitchFamily="2" charset="2"/>
              <a:buChar char="§"/>
            </a:pPr>
            <a:r>
              <a:rPr lang="el-GR" sz="2400" dirty="0" smtClean="0">
                <a:effectLst>
                  <a:outerShdw blurRad="38100" dist="38100" dir="2700000" algn="tl">
                    <a:srgbClr val="000000">
                      <a:alpha val="43137"/>
                    </a:srgbClr>
                  </a:outerShdw>
                </a:effectLst>
              </a:rPr>
              <a:t>Ο Αθλητικός Νόμος προβλέπει </a:t>
            </a:r>
            <a:r>
              <a:rPr lang="el-GR" sz="2400" dirty="0" smtClean="0">
                <a:solidFill>
                  <a:srgbClr val="FFCC00"/>
                </a:solidFill>
                <a:effectLst>
                  <a:outerShdw blurRad="38100" dist="38100" dir="2700000" algn="tl">
                    <a:srgbClr val="000000">
                      <a:alpha val="43137"/>
                    </a:srgbClr>
                  </a:outerShdw>
                </a:effectLst>
              </a:rPr>
              <a:t>3 κατηγορίες </a:t>
            </a:r>
            <a:r>
              <a:rPr lang="el-GR" sz="2400" dirty="0" smtClean="0">
                <a:effectLst>
                  <a:outerShdw blurRad="38100" dist="38100" dir="2700000" algn="tl">
                    <a:srgbClr val="000000">
                      <a:alpha val="43137"/>
                    </a:srgbClr>
                  </a:outerShdw>
                </a:effectLst>
              </a:rPr>
              <a:t>αθλητών:</a:t>
            </a:r>
          </a:p>
          <a:p>
            <a:pPr marL="342900" indent="-342900" algn="l">
              <a:buSzPct val="100000"/>
              <a:buFont typeface="Wingdings" pitchFamily="2" charset="2"/>
              <a:buChar char="§"/>
            </a:pPr>
            <a:endParaRPr lang="el-GR" sz="2400" dirty="0" smtClean="0">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4131787609"/>
              </p:ext>
            </p:extLst>
          </p:nvPr>
        </p:nvGraphicFramePr>
        <p:xfrm>
          <a:off x="251519" y="2204864"/>
          <a:ext cx="8640960" cy="4032448"/>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2880320"/>
                <a:gridCol w="2880320"/>
                <a:gridCol w="2880320"/>
              </a:tblGrid>
              <a:tr h="4032448">
                <a:tc>
                  <a:txBody>
                    <a:bodyPr/>
                    <a:lstStyle/>
                    <a:p>
                      <a:pPr algn="ctr"/>
                      <a:r>
                        <a:rPr lang="el-GR" sz="2400" dirty="0" smtClean="0">
                          <a:solidFill>
                            <a:srgbClr val="FF0000"/>
                          </a:solidFill>
                          <a:effectLst>
                            <a:outerShdw blurRad="38100" dist="38100" dir="2700000" algn="tl">
                              <a:srgbClr val="000000">
                                <a:alpha val="43137"/>
                              </a:srgbClr>
                            </a:outerShdw>
                          </a:effectLst>
                        </a:rPr>
                        <a:t>Επαγγελματίες</a:t>
                      </a:r>
                    </a:p>
                    <a:p>
                      <a:pPr algn="ctr"/>
                      <a:endParaRPr lang="el-GR" dirty="0" smtClean="0">
                        <a:effectLst>
                          <a:outerShdw blurRad="38100" dist="38100" dir="2700000" algn="tl">
                            <a:srgbClr val="000000">
                              <a:alpha val="43137"/>
                            </a:srgbClr>
                          </a:outerShdw>
                        </a:effectLst>
                      </a:endParaRPr>
                    </a:p>
                    <a:p>
                      <a:pPr algn="ctr"/>
                      <a:r>
                        <a:rPr lang="el-GR" sz="1800" b="0" kern="1200" dirty="0" smtClean="0">
                          <a:solidFill>
                            <a:schemeClr val="tx2">
                              <a:lumMod val="10000"/>
                            </a:schemeClr>
                          </a:solidFill>
                          <a:effectLst>
                            <a:outerShdw blurRad="38100" dist="38100" dir="2700000" algn="tl">
                              <a:srgbClr val="000000">
                                <a:alpha val="43137"/>
                              </a:srgbClr>
                            </a:outerShdw>
                          </a:effectLst>
                          <a:latin typeface="+mn-lt"/>
                          <a:ea typeface="+mn-ea"/>
                          <a:cs typeface="+mn-cs"/>
                        </a:rPr>
                        <a:t>Συνάπτουν με Αθλητική Ανώνυμη Εταιρεία (ΑΑΕ) σύμβαση εργασίας για παροχή αθλητικών υπηρεσιών </a:t>
                      </a:r>
                      <a:endParaRPr lang="el-GR" sz="1800" b="0" kern="1200" dirty="0">
                        <a:solidFill>
                          <a:schemeClr val="tx2">
                            <a:lumMod val="10000"/>
                          </a:schemeClr>
                        </a:solidFill>
                        <a:effectLst>
                          <a:outerShdw blurRad="38100" dist="38100" dir="2700000" algn="tl">
                            <a:srgbClr val="000000">
                              <a:alpha val="43137"/>
                            </a:srgbClr>
                          </a:outerShdw>
                        </a:effectLst>
                        <a:latin typeface="+mn-lt"/>
                        <a:ea typeface="+mn-ea"/>
                        <a:cs typeface="+mn-cs"/>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gn="ctr"/>
                      <a:r>
                        <a:rPr lang="el-GR" sz="2400" b="1" kern="1200" dirty="0" smtClean="0">
                          <a:solidFill>
                            <a:schemeClr val="bg2">
                              <a:lumMod val="50000"/>
                            </a:schemeClr>
                          </a:solidFill>
                          <a:effectLst>
                            <a:outerShdw blurRad="38100" dist="38100" dir="2700000" algn="tl">
                              <a:srgbClr val="000000">
                                <a:alpha val="43137"/>
                              </a:srgbClr>
                            </a:outerShdw>
                          </a:effectLst>
                          <a:latin typeface="+mn-lt"/>
                          <a:ea typeface="+mn-ea"/>
                          <a:cs typeface="+mn-cs"/>
                        </a:rPr>
                        <a:t>Αμειβόμενοι</a:t>
                      </a:r>
                    </a:p>
                    <a:p>
                      <a:pPr marL="0" marR="0" indent="0" algn="ctr" defTabSz="914400" rtl="0" eaLnBrk="1" fontAlgn="auto" latinLnBrk="0" hangingPunct="1">
                        <a:lnSpc>
                          <a:spcPct val="100000"/>
                        </a:lnSpc>
                        <a:spcBef>
                          <a:spcPts val="0"/>
                        </a:spcBef>
                        <a:spcAft>
                          <a:spcPts val="0"/>
                        </a:spcAft>
                        <a:buClrTx/>
                        <a:buSzTx/>
                        <a:buFontTx/>
                        <a:buNone/>
                        <a:tabLst/>
                        <a:defRPr/>
                      </a:pPr>
                      <a:endParaRPr lang="el-GR" dirty="0" smtClean="0">
                        <a:effectLst>
                          <a:outerShdw blurRad="38100" dist="38100" dir="2700000" algn="tl">
                            <a:srgbClr val="000000">
                              <a:alpha val="43137"/>
                            </a:srgbClr>
                          </a:outerShdw>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b="0" dirty="0" smtClean="0">
                          <a:solidFill>
                            <a:schemeClr val="tx2">
                              <a:lumMod val="10000"/>
                            </a:schemeClr>
                          </a:solidFill>
                          <a:effectLst>
                            <a:outerShdw blurRad="38100" dist="38100" dir="2700000" algn="tl">
                              <a:srgbClr val="000000">
                                <a:alpha val="43137"/>
                              </a:srgbClr>
                            </a:outerShdw>
                          </a:effectLst>
                        </a:rPr>
                        <a:t>Συνάπτουν με Τμήμα Αμειβομένων Αθλητών (ΤΑΑ) αθλητικού σωματείου σύμβαση</a:t>
                      </a:r>
                      <a:r>
                        <a:rPr lang="el-GR" b="0" baseline="0" dirty="0" smtClean="0">
                          <a:solidFill>
                            <a:schemeClr val="tx2">
                              <a:lumMod val="10000"/>
                            </a:schemeClr>
                          </a:solidFill>
                          <a:effectLst>
                            <a:outerShdw blurRad="38100" dist="38100" dir="2700000" algn="tl">
                              <a:srgbClr val="000000">
                                <a:alpha val="43137"/>
                              </a:srgbClr>
                            </a:outerShdw>
                          </a:effectLst>
                        </a:rPr>
                        <a:t> εργασίας για παροχή αθλητικών υπηρεσιών</a:t>
                      </a:r>
                      <a:endParaRPr lang="el-GR" b="0" dirty="0">
                        <a:solidFill>
                          <a:schemeClr val="tx2">
                            <a:lumMod val="10000"/>
                          </a:schemeClr>
                        </a:solidFill>
                        <a:effectLst>
                          <a:outerShdw blurRad="38100" dist="38100" dir="2700000" algn="tl">
                            <a:srgbClr val="000000">
                              <a:alpha val="43137"/>
                            </a:srgbClr>
                          </a:outerShdw>
                        </a:effectLst>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marL="0" algn="ctr" defTabSz="914400" rtl="0" eaLnBrk="1" latinLnBrk="0" hangingPunct="1"/>
                      <a:r>
                        <a:rPr lang="el-GR" sz="2400" b="1" kern="1200" dirty="0" smtClean="0">
                          <a:solidFill>
                            <a:srgbClr val="FFCC00"/>
                          </a:solidFill>
                          <a:effectLst>
                            <a:outerShdw blurRad="38100" dist="38100" dir="2700000" algn="tl">
                              <a:srgbClr val="000000">
                                <a:alpha val="43137"/>
                              </a:srgbClr>
                            </a:outerShdw>
                          </a:effectLst>
                          <a:latin typeface="+mn-lt"/>
                          <a:ea typeface="+mn-ea"/>
                          <a:cs typeface="+mn-cs"/>
                        </a:rPr>
                        <a:t>Ερασιτέχνες</a:t>
                      </a:r>
                    </a:p>
                    <a:p>
                      <a:pPr algn="ctr"/>
                      <a:endParaRPr lang="el-GR" dirty="0" smtClean="0">
                        <a:effectLst>
                          <a:outerShdw blurRad="38100" dist="38100" dir="2700000" algn="tl">
                            <a:srgbClr val="000000">
                              <a:alpha val="43137"/>
                            </a:srgbClr>
                          </a:outerShdw>
                        </a:effectLst>
                      </a:endParaRPr>
                    </a:p>
                    <a:p>
                      <a:pPr marL="0" algn="ctr" defTabSz="914400" rtl="0" eaLnBrk="1" latinLnBrk="0" hangingPunct="1"/>
                      <a:r>
                        <a:rPr lang="el-GR" sz="1800" b="0" kern="1200" dirty="0" smtClean="0">
                          <a:solidFill>
                            <a:schemeClr val="tx2">
                              <a:lumMod val="10000"/>
                            </a:schemeClr>
                          </a:solidFill>
                          <a:effectLst>
                            <a:outerShdw blurRad="38100" dist="38100" dir="2700000" algn="tl">
                              <a:srgbClr val="000000">
                                <a:alpha val="43137"/>
                              </a:srgbClr>
                            </a:outerShdw>
                          </a:effectLst>
                          <a:latin typeface="+mn-lt"/>
                          <a:ea typeface="+mn-ea"/>
                          <a:cs typeface="+mn-cs"/>
                        </a:rPr>
                        <a:t>Δεν συνάπτουν σύμβαση εργασίας, αλλά προσφέρουν αθλητικές υπηρεσίες κατά κανόνα χωρίς αμοιβή, λαμβάνοντας απλώς οικονομική ενίσχυση για την άθληση</a:t>
                      </a:r>
                      <a:endParaRPr lang="el-GR" sz="1800" b="0" kern="1200" dirty="0">
                        <a:solidFill>
                          <a:schemeClr val="tx2">
                            <a:lumMod val="10000"/>
                          </a:schemeClr>
                        </a:solidFill>
                        <a:effectLst>
                          <a:outerShdw blurRad="38100" dist="38100" dir="2700000" algn="tl">
                            <a:srgbClr val="000000">
                              <a:alpha val="43137"/>
                            </a:srgbClr>
                          </a:outerShdw>
                        </a:effectLst>
                        <a:latin typeface="+mn-lt"/>
                        <a:ea typeface="+mn-ea"/>
                        <a:cs typeface="+mn-cs"/>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r>
            </a:tbl>
          </a:graphicData>
        </a:graphic>
      </p:graphicFrame>
    </p:spTree>
    <p:extLst>
      <p:ext uri="{BB962C8B-B14F-4D97-AF65-F5344CB8AC3E}">
        <p14:creationId xmlns:p14="http://schemas.microsoft.com/office/powerpoint/2010/main" val="45658053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88640"/>
            <a:ext cx="8785101" cy="1080120"/>
          </a:xfrm>
        </p:spPr>
        <p:txBody>
          <a:bodyPr/>
          <a:lstStyle/>
          <a:p>
            <a:r>
              <a:rPr lang="el-GR" altLang="el-GR" sz="3600" dirty="0" smtClean="0"/>
              <a:t>ΕΠΑΓΓΕΛΜΑΤΙΑΣ – ΑΜΕΙΒΟΜΕΝΟΣ – ΕΡΑΣΙΤΕΧΝΗΣ ΑΘΛΗΤΗΣ</a:t>
            </a:r>
            <a:endParaRPr lang="el-GR" altLang="el-GR" sz="3600" dirty="0"/>
          </a:p>
        </p:txBody>
      </p:sp>
      <p:sp>
        <p:nvSpPr>
          <p:cNvPr id="16387" name="Rectangle 3"/>
          <p:cNvSpPr>
            <a:spLocks noGrp="1" noChangeArrowheads="1"/>
          </p:cNvSpPr>
          <p:nvPr>
            <p:ph type="subTitle" idx="1"/>
          </p:nvPr>
        </p:nvSpPr>
        <p:spPr>
          <a:xfrm>
            <a:off x="179512" y="1196752"/>
            <a:ext cx="8784976" cy="5544616"/>
          </a:xfrm>
        </p:spPr>
        <p:txBody>
          <a:bodyPr/>
          <a:lstStyle/>
          <a:p>
            <a:pPr marL="342900" indent="-342900" algn="l">
              <a:lnSpc>
                <a:spcPts val="2600"/>
              </a:lnSpc>
              <a:buSzPct val="100000"/>
              <a:buFont typeface="Wingdings" pitchFamily="2" charset="2"/>
              <a:buChar char="§"/>
            </a:pPr>
            <a:r>
              <a:rPr lang="el-GR" sz="2200" dirty="0" smtClean="0">
                <a:effectLst>
                  <a:outerShdw blurRad="38100" dist="38100" dir="2700000" algn="tl">
                    <a:srgbClr val="000000">
                      <a:alpha val="43137"/>
                    </a:srgbClr>
                  </a:outerShdw>
                </a:effectLst>
              </a:rPr>
              <a:t>Ο </a:t>
            </a:r>
            <a:r>
              <a:rPr lang="el-GR" sz="2200" dirty="0">
                <a:solidFill>
                  <a:srgbClr val="FFCC00"/>
                </a:solidFill>
                <a:effectLst>
                  <a:outerShdw blurRad="38100" dist="38100" dir="2700000" algn="tl">
                    <a:srgbClr val="000000">
                      <a:alpha val="43137"/>
                    </a:srgbClr>
                  </a:outerShdw>
                </a:effectLst>
              </a:rPr>
              <a:t>αθλητής με αμοιβή </a:t>
            </a:r>
            <a:r>
              <a:rPr lang="el-GR" sz="2200" dirty="0">
                <a:effectLst>
                  <a:outerShdw blurRad="38100" dist="38100" dir="2700000" algn="tl">
                    <a:srgbClr val="000000">
                      <a:alpha val="43137"/>
                    </a:srgbClr>
                  </a:outerShdw>
                </a:effectLst>
              </a:rPr>
              <a:t>και ο </a:t>
            </a:r>
            <a:r>
              <a:rPr lang="el-GR" sz="2200" dirty="0">
                <a:solidFill>
                  <a:srgbClr val="FFCC00"/>
                </a:solidFill>
                <a:effectLst>
                  <a:outerShdw blurRad="38100" dist="38100" dir="2700000" algn="tl">
                    <a:srgbClr val="000000">
                      <a:alpha val="43137"/>
                    </a:srgbClr>
                  </a:outerShdw>
                </a:effectLst>
              </a:rPr>
              <a:t>επαγγελματίας</a:t>
            </a:r>
            <a:r>
              <a:rPr lang="el-GR" sz="2200" dirty="0">
                <a:effectLst>
                  <a:outerShdw blurRad="38100" dist="38100" dir="2700000" algn="tl">
                    <a:srgbClr val="000000">
                      <a:alpha val="43137"/>
                    </a:srgbClr>
                  </a:outerShdw>
                </a:effectLst>
              </a:rPr>
              <a:t> αθλητής διέπονται από τις διατάξεις της εργατικής νομοθεσίας, ενώ η συνήθης περίπτωση του </a:t>
            </a:r>
            <a:r>
              <a:rPr lang="el-GR" sz="2200" dirty="0">
                <a:solidFill>
                  <a:srgbClr val="FFCC00"/>
                </a:solidFill>
                <a:effectLst>
                  <a:outerShdw blurRad="38100" dist="38100" dir="2700000" algn="tl">
                    <a:srgbClr val="000000">
                      <a:alpha val="43137"/>
                    </a:srgbClr>
                  </a:outerShdw>
                </a:effectLst>
              </a:rPr>
              <a:t>ερασιτέχνη</a:t>
            </a:r>
            <a:r>
              <a:rPr lang="el-GR" sz="2200" dirty="0">
                <a:effectLst>
                  <a:outerShdw blurRad="38100" dist="38100" dir="2700000" algn="tl">
                    <a:srgbClr val="000000">
                      <a:alpha val="43137"/>
                    </a:srgbClr>
                  </a:outerShdw>
                </a:effectLst>
              </a:rPr>
              <a:t> αθλητή καθορίζεται από τις διατάξεις του καταστατικού ή του σχετικού ειδικού κανονισμού της οικείας αθλητικής ομοσπονδίας και μόνον η περίπτωση που απασχολείται ο ερασιτέχνης αθλητής αποκλειστικά στην αθλητική δραστηριότητα, πετυχαίνοντας υψηλές αθλητικές επιδόσεις, υπάγεται και αυτή στις εργατικές </a:t>
            </a:r>
            <a:r>
              <a:rPr lang="el-GR" sz="2200" dirty="0" smtClean="0">
                <a:effectLst>
                  <a:outerShdw blurRad="38100" dist="38100" dir="2700000" algn="tl">
                    <a:srgbClr val="000000">
                      <a:alpha val="43137"/>
                    </a:srgbClr>
                  </a:outerShdw>
                </a:effectLst>
              </a:rPr>
              <a:t>διατάξεις</a:t>
            </a:r>
          </a:p>
          <a:p>
            <a:pPr marL="342900" indent="-342900" algn="l">
              <a:lnSpc>
                <a:spcPts val="2600"/>
              </a:lnSpc>
              <a:buSzPct val="100000"/>
              <a:buFont typeface="Wingdings" pitchFamily="2" charset="2"/>
              <a:buChar char="§"/>
            </a:pPr>
            <a:r>
              <a:rPr lang="el-GR" altLang="el-GR" sz="2200" dirty="0" smtClean="0"/>
              <a:t>Οι </a:t>
            </a:r>
            <a:r>
              <a:rPr lang="el-GR" altLang="el-GR" sz="2200" dirty="0"/>
              <a:t>συμβάσεις των επαγγελματιών ή αμειβόμενων αθλητών είναι συμβάσεις</a:t>
            </a:r>
            <a:r>
              <a:rPr lang="el-GR" altLang="el-GR" sz="2200" dirty="0">
                <a:solidFill>
                  <a:srgbClr val="FFCC00"/>
                </a:solidFill>
              </a:rPr>
              <a:t> εξαρτημένης εργασίας για παροχή αθλητικών </a:t>
            </a:r>
            <a:r>
              <a:rPr lang="el-GR" altLang="el-GR" sz="2200" dirty="0" smtClean="0">
                <a:solidFill>
                  <a:srgbClr val="FFCC00"/>
                </a:solidFill>
              </a:rPr>
              <a:t>υπηρεσιών </a:t>
            </a:r>
            <a:r>
              <a:rPr lang="el-GR" altLang="el-GR" sz="2200" dirty="0"/>
              <a:t>- Το ισχύον δίκαιο προβλέπει εφαρμογή της εργατικής νομοθεσίας σε αντίθεση με το </a:t>
            </a:r>
            <a:r>
              <a:rPr lang="el-GR" altLang="el-GR" sz="2200" dirty="0" err="1" smtClean="0"/>
              <a:t>προϊσχύσαν</a:t>
            </a:r>
            <a:endParaRPr lang="el-GR" altLang="el-GR" sz="2200" dirty="0" smtClean="0"/>
          </a:p>
          <a:p>
            <a:pPr marL="342900" indent="-342900" algn="l">
              <a:lnSpc>
                <a:spcPts val="2600"/>
              </a:lnSpc>
              <a:buSzPct val="100000"/>
              <a:buFont typeface="Wingdings" pitchFamily="2" charset="2"/>
              <a:buChar char="§"/>
            </a:pPr>
            <a:r>
              <a:rPr lang="el-GR" altLang="el-GR" sz="2200" dirty="0" smtClean="0"/>
              <a:t>Η </a:t>
            </a:r>
            <a:r>
              <a:rPr lang="el-GR" altLang="el-GR" sz="2200" dirty="0"/>
              <a:t>νομολογία τις χαρακτηρίζει συμβάσεις </a:t>
            </a:r>
            <a:r>
              <a:rPr lang="el-GR" altLang="el-GR" sz="2200" dirty="0">
                <a:solidFill>
                  <a:srgbClr val="FFCC00"/>
                </a:solidFill>
              </a:rPr>
              <a:t>ιδιόμορφης εξαρτημένης εργασίας</a:t>
            </a:r>
            <a:endParaRPr lang="el-GR" sz="2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413390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07504" y="260648"/>
            <a:ext cx="8785101" cy="1080120"/>
          </a:xfrm>
        </p:spPr>
        <p:txBody>
          <a:bodyPr/>
          <a:lstStyle/>
          <a:p>
            <a:r>
              <a:rPr lang="el-GR" altLang="el-GR" sz="3600" dirty="0" smtClean="0"/>
              <a:t>ΕΠΑΓΓΕΛΜΑΤΙΑΣ – ΑΜΕΙΒΟΜΕΝΟΣ – ΕΡΑΣΙΤΕΧΝΗΣ ΑΘΛΗΤΗΣ</a:t>
            </a:r>
            <a:endParaRPr lang="el-GR" altLang="el-GR" sz="3600" dirty="0"/>
          </a:p>
        </p:txBody>
      </p:sp>
      <p:sp>
        <p:nvSpPr>
          <p:cNvPr id="16387" name="Rectangle 3"/>
          <p:cNvSpPr>
            <a:spLocks noGrp="1" noChangeArrowheads="1"/>
          </p:cNvSpPr>
          <p:nvPr>
            <p:ph type="subTitle" idx="1"/>
          </p:nvPr>
        </p:nvSpPr>
        <p:spPr>
          <a:xfrm>
            <a:off x="179512" y="1556792"/>
            <a:ext cx="8784976" cy="5040560"/>
          </a:xfrm>
        </p:spPr>
        <p:txBody>
          <a:bodyPr/>
          <a:lstStyle/>
          <a:p>
            <a:pPr algn="l">
              <a:buFont typeface="Wingdings" pitchFamily="2" charset="2"/>
              <a:buChar char="n"/>
            </a:pPr>
            <a:r>
              <a:rPr lang="el-GR" altLang="el-GR" sz="2400" dirty="0" smtClean="0">
                <a:effectLst>
                  <a:outerShdw blurRad="38100" dist="38100" dir="2700000" algn="tl">
                    <a:srgbClr val="000000">
                      <a:alpha val="43137"/>
                    </a:srgbClr>
                  </a:outerShdw>
                </a:effectLst>
                <a:latin typeface="Arial Unicode MS" pitchFamily="34" charset="-128"/>
              </a:rPr>
              <a:t> </a:t>
            </a:r>
            <a:r>
              <a:rPr lang="el-GR" altLang="el-GR" dirty="0">
                <a:effectLst>
                  <a:outerShdw blurRad="38100" dist="38100" dir="2700000" algn="tl">
                    <a:srgbClr val="000000">
                      <a:alpha val="43137"/>
                    </a:srgbClr>
                  </a:outerShdw>
                </a:effectLst>
              </a:rPr>
              <a:t>Οι </a:t>
            </a:r>
            <a:r>
              <a:rPr lang="el-GR" altLang="el-GR" dirty="0">
                <a:solidFill>
                  <a:srgbClr val="FFCC00"/>
                </a:solidFill>
                <a:effectLst>
                  <a:outerShdw blurRad="38100" dist="38100" dir="2700000" algn="tl">
                    <a:srgbClr val="000000">
                      <a:alpha val="43137"/>
                    </a:srgbClr>
                  </a:outerShdw>
                </a:effectLst>
              </a:rPr>
              <a:t>ερασιτέχνες αθλητές</a:t>
            </a:r>
            <a:r>
              <a:rPr lang="el-GR" altLang="el-GR" dirty="0">
                <a:effectLst>
                  <a:outerShdw blurRad="38100" dist="38100" dir="2700000" algn="tl">
                    <a:srgbClr val="000000">
                      <a:alpha val="43137"/>
                    </a:srgbClr>
                  </a:outerShdw>
                </a:effectLst>
              </a:rPr>
              <a:t>, στο πλαίσιο ανάπτυξης της προσωπικότητάς τους, επιδιώκουν την άσκηση </a:t>
            </a:r>
            <a:r>
              <a:rPr lang="el-GR" altLang="el-GR" dirty="0">
                <a:solidFill>
                  <a:srgbClr val="FFCC00"/>
                </a:solidFill>
                <a:effectLst>
                  <a:outerShdw blurRad="38100" dist="38100" dir="2700000" algn="tl">
                    <a:srgbClr val="000000">
                      <a:alpha val="43137"/>
                    </a:srgbClr>
                  </a:outerShdw>
                </a:effectLst>
              </a:rPr>
              <a:t>ανεμπόδιστης άθλησης</a:t>
            </a:r>
            <a:r>
              <a:rPr lang="el-GR" altLang="el-GR" dirty="0">
                <a:effectLst>
                  <a:outerShdw blurRad="38100" dist="38100" dir="2700000" algn="tl">
                    <a:srgbClr val="000000">
                      <a:alpha val="43137"/>
                    </a:srgbClr>
                  </a:outerShdw>
                </a:effectLst>
              </a:rPr>
              <a:t> δια των αγώνων</a:t>
            </a:r>
          </a:p>
          <a:p>
            <a:pPr algn="l">
              <a:buFont typeface="Wingdings" pitchFamily="2" charset="2"/>
              <a:buChar char="n"/>
            </a:pPr>
            <a:r>
              <a:rPr lang="el-GR" altLang="el-GR" dirty="0">
                <a:effectLst>
                  <a:outerShdw blurRad="38100" dist="38100" dir="2700000" algn="tl">
                    <a:srgbClr val="000000">
                      <a:alpha val="43137"/>
                    </a:srgbClr>
                  </a:outerShdw>
                </a:effectLst>
              </a:rPr>
              <a:t> Οι </a:t>
            </a:r>
            <a:r>
              <a:rPr lang="el-GR" altLang="el-GR" dirty="0">
                <a:solidFill>
                  <a:srgbClr val="FFCC00"/>
                </a:solidFill>
                <a:effectLst>
                  <a:outerShdw blurRad="38100" dist="38100" dir="2700000" algn="tl">
                    <a:srgbClr val="000000">
                      <a:alpha val="43137"/>
                    </a:srgbClr>
                  </a:outerShdw>
                </a:effectLst>
              </a:rPr>
              <a:t>επαγγελματίες και αμειβόμενοι αθλητές </a:t>
            </a:r>
            <a:r>
              <a:rPr lang="el-GR" altLang="el-GR" dirty="0">
                <a:effectLst>
                  <a:outerShdw blurRad="38100" dist="38100" dir="2700000" algn="tl">
                    <a:srgbClr val="000000">
                      <a:alpha val="43137"/>
                    </a:srgbClr>
                  </a:outerShdw>
                </a:effectLst>
              </a:rPr>
              <a:t>επιδιώκουν κυρίως μέσω της αθλητικής δραστηριότητας την κατοχύρωση της </a:t>
            </a:r>
            <a:r>
              <a:rPr lang="el-GR" altLang="el-GR" dirty="0">
                <a:solidFill>
                  <a:srgbClr val="FFCC00"/>
                </a:solidFill>
                <a:effectLst>
                  <a:outerShdw blurRad="38100" dist="38100" dir="2700000" algn="tl">
                    <a:srgbClr val="000000">
                      <a:alpha val="43137"/>
                    </a:srgbClr>
                  </a:outerShdw>
                </a:effectLst>
              </a:rPr>
              <a:t>επαγγελματικής</a:t>
            </a:r>
            <a:r>
              <a:rPr lang="el-GR" altLang="el-GR" dirty="0">
                <a:effectLst>
                  <a:outerShdw blurRad="38100" dist="38100" dir="2700000" algn="tl">
                    <a:srgbClr val="000000">
                      <a:alpha val="43137"/>
                    </a:srgbClr>
                  </a:outerShdw>
                </a:effectLst>
              </a:rPr>
              <a:t> και </a:t>
            </a:r>
            <a:r>
              <a:rPr lang="el-GR" altLang="el-GR" dirty="0">
                <a:solidFill>
                  <a:srgbClr val="FFCC00"/>
                </a:solidFill>
                <a:effectLst>
                  <a:outerShdw blurRad="38100" dist="38100" dir="2700000" algn="tl">
                    <a:srgbClr val="000000">
                      <a:alpha val="43137"/>
                    </a:srgbClr>
                  </a:outerShdw>
                </a:effectLst>
              </a:rPr>
              <a:t>οικονομικής</a:t>
            </a:r>
            <a:r>
              <a:rPr lang="el-GR" altLang="el-GR" dirty="0">
                <a:effectLst>
                  <a:outerShdw blurRad="38100" dist="38100" dir="2700000" algn="tl">
                    <a:srgbClr val="000000">
                      <a:alpha val="43137"/>
                    </a:srgbClr>
                  </a:outerShdw>
                </a:effectLst>
              </a:rPr>
              <a:t> ελευθερίας τους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802827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1883" y="188640"/>
            <a:ext cx="8782605" cy="1008112"/>
          </a:xfrm>
        </p:spPr>
        <p:txBody>
          <a:bodyPr>
            <a:normAutofit fontScale="90000"/>
          </a:bodyPr>
          <a:lstStyle/>
          <a:p>
            <a:r>
              <a:rPr lang="el-GR" altLang="el-GR" sz="3600" dirty="0" smtClean="0">
                <a:effectLst>
                  <a:outerShdw blurRad="38100" dist="38100" dir="2700000" algn="tl">
                    <a:srgbClr val="000000">
                      <a:alpha val="43137"/>
                    </a:srgbClr>
                  </a:outerShdw>
                </a:effectLst>
              </a:rPr>
              <a:t>ΤΟΜΕΙΣ ΠΑΡΟΧΗΣ ΕΡΓΑΣΙΑΣ ΣΤΟΝ ΑΘΛΗΤΙΣΜΟ</a:t>
            </a:r>
            <a:endParaRPr lang="el-GR" altLang="el-GR" sz="3600" dirty="0">
              <a:effectLst>
                <a:outerShdw blurRad="38100" dist="38100" dir="2700000" algn="tl">
                  <a:srgbClr val="000000">
                    <a:alpha val="43137"/>
                  </a:srgbClr>
                </a:outerShdw>
              </a:effectLst>
            </a:endParaRPr>
          </a:p>
        </p:txBody>
      </p:sp>
      <p:sp>
        <p:nvSpPr>
          <p:cNvPr id="4099" name="Rectangle 3"/>
          <p:cNvSpPr>
            <a:spLocks noGrp="1" noChangeArrowheads="1"/>
          </p:cNvSpPr>
          <p:nvPr>
            <p:ph type="subTitle" idx="1"/>
          </p:nvPr>
        </p:nvSpPr>
        <p:spPr>
          <a:xfrm>
            <a:off x="323528" y="1363765"/>
            <a:ext cx="8642672" cy="5161579"/>
          </a:xfrm>
        </p:spPr>
        <p:txBody>
          <a:bodyPr>
            <a:normAutofit fontScale="92500" lnSpcReduction="10000"/>
          </a:bodyPr>
          <a:lstStyle/>
          <a:p>
            <a:pPr algn="l">
              <a:lnSpc>
                <a:spcPct val="90000"/>
              </a:lnSpc>
              <a:buFont typeface="Wingdings" pitchFamily="2" charset="2"/>
              <a:buChar char="n"/>
            </a:pPr>
            <a:r>
              <a:rPr lang="el-GR" altLang="el-GR" sz="2800" dirty="0">
                <a:effectLst>
                  <a:outerShdw blurRad="38100" dist="38100" dir="2700000" algn="tl">
                    <a:srgbClr val="000000">
                      <a:alpha val="43137"/>
                    </a:srgbClr>
                  </a:outerShdw>
                </a:effectLst>
              </a:rPr>
              <a:t> </a:t>
            </a:r>
            <a:r>
              <a:rPr lang="el-GR" altLang="el-GR" sz="2800" dirty="0" smtClean="0">
                <a:effectLst>
                  <a:outerShdw blurRad="38100" dist="38100" dir="2700000" algn="tl">
                    <a:srgbClr val="000000">
                      <a:alpha val="43137"/>
                    </a:srgbClr>
                  </a:outerShdw>
                </a:effectLst>
              </a:rPr>
              <a:t>Στον </a:t>
            </a:r>
            <a:r>
              <a:rPr lang="el-GR" altLang="el-GR" sz="2800" dirty="0">
                <a:effectLst>
                  <a:outerShdw blurRad="38100" dist="38100" dir="2700000" algn="tl">
                    <a:srgbClr val="000000">
                      <a:alpha val="43137"/>
                    </a:srgbClr>
                  </a:outerShdw>
                </a:effectLst>
              </a:rPr>
              <a:t>κύκλο της αθλητικής δραστηριότητας απαντώνται εργασιακές σχέσεις </a:t>
            </a:r>
            <a:r>
              <a:rPr lang="el-GR" altLang="el-GR" sz="2800" dirty="0">
                <a:solidFill>
                  <a:srgbClr val="FFCC00"/>
                </a:solidFill>
                <a:effectLst>
                  <a:outerShdw blurRad="38100" dist="38100" dir="2700000" algn="tl">
                    <a:srgbClr val="000000">
                      <a:alpha val="43137"/>
                    </a:srgbClr>
                  </a:outerShdw>
                </a:effectLst>
              </a:rPr>
              <a:t>φυσικών και νομικών προσώπων</a:t>
            </a:r>
            <a:r>
              <a:rPr lang="el-GR" altLang="el-GR" sz="2800" dirty="0">
                <a:effectLst>
                  <a:outerShdw blurRad="38100" dist="38100" dir="2700000" algn="tl">
                    <a:srgbClr val="000000">
                      <a:alpha val="43137"/>
                    </a:srgbClr>
                  </a:outerShdw>
                </a:effectLst>
              </a:rPr>
              <a:t>, όπως αθλητών, </a:t>
            </a:r>
            <a:r>
              <a:rPr lang="el-GR" altLang="el-GR" sz="2800" dirty="0" smtClean="0">
                <a:effectLst>
                  <a:outerShdw blurRad="38100" dist="38100" dir="2700000" algn="tl">
                    <a:srgbClr val="000000">
                      <a:alpha val="43137"/>
                    </a:srgbClr>
                  </a:outerShdw>
                </a:effectLst>
              </a:rPr>
              <a:t>προπονητών κ.λπ</a:t>
            </a:r>
            <a:r>
              <a:rPr lang="el-GR" altLang="el-GR" sz="2800" dirty="0">
                <a:effectLst>
                  <a:outerShdw blurRad="38100" dist="38100" dir="2700000" algn="tl">
                    <a:srgbClr val="000000">
                      <a:alpha val="43137"/>
                    </a:srgbClr>
                  </a:outerShdw>
                </a:effectLst>
              </a:rPr>
              <a:t>.</a:t>
            </a:r>
          </a:p>
          <a:p>
            <a:pPr algn="l">
              <a:lnSpc>
                <a:spcPct val="90000"/>
              </a:lnSpc>
              <a:buFont typeface="Wingdings" pitchFamily="2" charset="2"/>
              <a:buChar char="n"/>
            </a:pPr>
            <a:r>
              <a:rPr lang="el-GR" altLang="el-GR" sz="2800" dirty="0">
                <a:effectLst>
                  <a:outerShdw blurRad="38100" dist="38100" dir="2700000" algn="tl">
                    <a:srgbClr val="000000">
                      <a:alpha val="43137"/>
                    </a:srgbClr>
                  </a:outerShdw>
                </a:effectLst>
              </a:rPr>
              <a:t> Οι σχέσεις μεταξύ αθλητών και σωματείων τοποθετούνται στη σφαίρα του </a:t>
            </a:r>
            <a:r>
              <a:rPr lang="el-GR" altLang="el-GR" sz="2800" dirty="0">
                <a:solidFill>
                  <a:srgbClr val="FFCC00"/>
                </a:solidFill>
                <a:effectLst>
                  <a:outerShdw blurRad="38100" dist="38100" dir="2700000" algn="tl">
                    <a:srgbClr val="000000">
                      <a:alpha val="43137"/>
                    </a:srgbClr>
                  </a:outerShdw>
                </a:effectLst>
              </a:rPr>
              <a:t>ιδιωτικού </a:t>
            </a:r>
            <a:r>
              <a:rPr lang="el-GR" altLang="el-GR" sz="2800" dirty="0" smtClean="0">
                <a:solidFill>
                  <a:srgbClr val="FFCC00"/>
                </a:solidFill>
                <a:effectLst>
                  <a:outerShdw blurRad="38100" dist="38100" dir="2700000" algn="tl">
                    <a:srgbClr val="000000">
                      <a:alpha val="43137"/>
                    </a:srgbClr>
                  </a:outerShdw>
                </a:effectLst>
              </a:rPr>
              <a:t>δικαίου</a:t>
            </a:r>
          </a:p>
          <a:p>
            <a:pPr algn="l">
              <a:buFont typeface="Wingdings" pitchFamily="2" charset="2"/>
              <a:buChar char="n"/>
            </a:pPr>
            <a:r>
              <a:rPr lang="el-GR" altLang="el-GR" sz="2800" dirty="0" smtClean="0"/>
              <a:t> Η </a:t>
            </a:r>
            <a:r>
              <a:rPr lang="el-GR" altLang="el-GR" sz="2800" dirty="0"/>
              <a:t>αγωνιστική δραστηριότητα των αθλητών </a:t>
            </a:r>
            <a:r>
              <a:rPr lang="el-GR" altLang="el-GR" sz="2800" dirty="0">
                <a:solidFill>
                  <a:srgbClr val="FFCC00"/>
                </a:solidFill>
              </a:rPr>
              <a:t>δεν αποτελεί</a:t>
            </a:r>
            <a:r>
              <a:rPr lang="el-GR" altLang="el-GR" sz="2800" dirty="0"/>
              <a:t> καταρχήν επαγγελματική δραστηριότητα</a:t>
            </a:r>
          </a:p>
          <a:p>
            <a:pPr algn="l">
              <a:buFont typeface="Wingdings" pitchFamily="2" charset="2"/>
              <a:buChar char="n"/>
            </a:pPr>
            <a:r>
              <a:rPr lang="el-GR" altLang="el-GR" sz="2800" dirty="0"/>
              <a:t> Για τον προσδιορισμό του είδους της σχέσης, εργασιακής ή άλλης, μεταξύ αθλητή και σωματείου ή </a:t>
            </a:r>
            <a:r>
              <a:rPr lang="el-GR" altLang="el-GR" sz="2800" dirty="0" smtClean="0"/>
              <a:t>εταιρείας </a:t>
            </a:r>
            <a:r>
              <a:rPr lang="el-GR" altLang="el-GR" sz="2800" dirty="0"/>
              <a:t>στην οποία αυτός απασχολείται, </a:t>
            </a:r>
            <a:r>
              <a:rPr lang="el-GR" altLang="el-GR" sz="2800" dirty="0">
                <a:solidFill>
                  <a:srgbClr val="FFCC00"/>
                </a:solidFill>
              </a:rPr>
              <a:t>ουσιώδες κριτήριο</a:t>
            </a:r>
            <a:r>
              <a:rPr lang="el-GR" altLang="el-GR" sz="2800" dirty="0"/>
              <a:t> αποτελεί η διάκριση που κάνει ο ίδιος ο νόμος, κατηγοριοποιώντας τους αθλητές σε </a:t>
            </a:r>
            <a:r>
              <a:rPr lang="el-GR" altLang="el-GR" sz="2800" dirty="0">
                <a:solidFill>
                  <a:srgbClr val="FFCC00"/>
                </a:solidFill>
              </a:rPr>
              <a:t>αμειβόμενους, επαγγελματίες ή ερασιτέχνες</a:t>
            </a:r>
          </a:p>
          <a:p>
            <a:pPr algn="l">
              <a:lnSpc>
                <a:spcPct val="90000"/>
              </a:lnSpc>
              <a:buFont typeface="Wingdings" pitchFamily="2" charset="2"/>
              <a:buChar char="n"/>
            </a:pPr>
            <a:endParaRPr lang="el-GR" altLang="el-GR" sz="2800" dirty="0">
              <a:solidFill>
                <a:srgbClr val="FFCC00"/>
              </a:solidFill>
              <a:effectLst>
                <a:outerShdw blurRad="38100" dist="38100" dir="2700000" algn="tl">
                  <a:srgbClr val="000000">
                    <a:alpha val="43137"/>
                  </a:srgbClr>
                </a:outerShdw>
              </a:effectLst>
            </a:endParaRPr>
          </a:p>
        </p:txBody>
      </p:sp>
      <p:sp>
        <p:nvSpPr>
          <p:cNvPr id="4112" name="Text Box 16"/>
          <p:cNvSpPr txBox="1">
            <a:spLocks noChangeArrowheads="1"/>
          </p:cNvSpPr>
          <p:nvPr/>
        </p:nvSpPr>
        <p:spPr bwMode="auto">
          <a:xfrm>
            <a:off x="179388" y="2205038"/>
            <a:ext cx="30241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effectLst>
                <a:outerShdw blurRad="38100" dist="38100" dir="2700000" algn="tl">
                  <a:srgbClr val="000000">
                    <a:alpha val="43137"/>
                  </a:srgbClr>
                </a:outerShdw>
              </a:effectLst>
              <a:latin typeface="Arial"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1883" y="188640"/>
            <a:ext cx="8782605" cy="1008112"/>
          </a:xfrm>
        </p:spPr>
        <p:txBody>
          <a:bodyPr>
            <a:normAutofit/>
          </a:bodyPr>
          <a:lstStyle/>
          <a:p>
            <a:pPr>
              <a:lnSpc>
                <a:spcPts val="3600"/>
              </a:lnSpc>
            </a:pPr>
            <a:r>
              <a:rPr lang="el-GR" altLang="el-GR" sz="3600" dirty="0" smtClean="0">
                <a:effectLst>
                  <a:outerShdw blurRad="38100" dist="38100" dir="2700000" algn="tl">
                    <a:srgbClr val="000000">
                      <a:alpha val="43137"/>
                    </a:srgbClr>
                  </a:outerShdw>
                </a:effectLst>
              </a:rPr>
              <a:t>ΦΥΣΗ ΚΑΙ ΚΑΤΗΓΟΡΙΕΣ ΣΥΜΒΑΣΕΩΝ ΕΡΓΑΣΙΑΣ ΣΤΟΝ ΑΘΛΗΤΙΣΜΟ</a:t>
            </a:r>
            <a:endParaRPr lang="el-GR" altLang="el-GR" sz="3600" dirty="0">
              <a:effectLst>
                <a:outerShdw blurRad="38100" dist="38100" dir="2700000" algn="tl">
                  <a:srgbClr val="000000">
                    <a:alpha val="43137"/>
                  </a:srgbClr>
                </a:outerShdw>
              </a:effectLst>
            </a:endParaRPr>
          </a:p>
        </p:txBody>
      </p:sp>
      <p:sp>
        <p:nvSpPr>
          <p:cNvPr id="4099" name="Rectangle 3"/>
          <p:cNvSpPr>
            <a:spLocks noGrp="1" noChangeArrowheads="1"/>
          </p:cNvSpPr>
          <p:nvPr>
            <p:ph type="subTitle" idx="1"/>
          </p:nvPr>
        </p:nvSpPr>
        <p:spPr>
          <a:xfrm>
            <a:off x="179512" y="1124744"/>
            <a:ext cx="8784976" cy="5616624"/>
          </a:xfrm>
        </p:spPr>
        <p:txBody>
          <a:bodyPr>
            <a:noAutofit/>
          </a:bodyPr>
          <a:lstStyle/>
          <a:p>
            <a:pPr marL="342900" indent="-342900" algn="l">
              <a:lnSpc>
                <a:spcPts val="3400"/>
              </a:lnSpc>
              <a:spcBef>
                <a:spcPts val="0"/>
              </a:spcBef>
              <a:buSzPct val="100000"/>
              <a:buFont typeface="Wingdings" pitchFamily="2" charset="2"/>
              <a:buChar char="§"/>
            </a:pPr>
            <a:r>
              <a:rPr lang="el-GR" sz="2800" dirty="0">
                <a:effectLst>
                  <a:outerShdw blurRad="38100" dist="38100" dir="2700000" algn="tl">
                    <a:srgbClr val="000000">
                      <a:alpha val="43137"/>
                    </a:srgbClr>
                  </a:outerShdw>
                </a:effectLst>
              </a:rPr>
              <a:t>Οι συμβάσεις στον αθλητισμό </a:t>
            </a:r>
            <a:r>
              <a:rPr lang="el-GR" sz="2800" dirty="0">
                <a:solidFill>
                  <a:srgbClr val="FFCC00"/>
                </a:solidFill>
                <a:effectLst>
                  <a:outerShdw blurRad="38100" dist="38100" dir="2700000" algn="tl">
                    <a:srgbClr val="000000">
                      <a:alpha val="43137"/>
                    </a:srgbClr>
                  </a:outerShdw>
                </a:effectLst>
              </a:rPr>
              <a:t>δεν</a:t>
            </a:r>
            <a:r>
              <a:rPr lang="el-GR" sz="2800" dirty="0">
                <a:effectLst>
                  <a:outerShdw blurRad="38100" dist="38100" dir="2700000" algn="tl">
                    <a:srgbClr val="000000">
                      <a:alpha val="43137"/>
                    </a:srgbClr>
                  </a:outerShdw>
                </a:effectLst>
              </a:rPr>
              <a:t> έχουν πάντοτε </a:t>
            </a:r>
            <a:r>
              <a:rPr lang="el-GR" sz="2800" dirty="0">
                <a:solidFill>
                  <a:srgbClr val="FFCC00"/>
                </a:solidFill>
                <a:effectLst>
                  <a:outerShdw blurRad="38100" dist="38100" dir="2700000" algn="tl">
                    <a:srgbClr val="000000">
                      <a:alpha val="43137"/>
                    </a:srgbClr>
                  </a:outerShdw>
                </a:effectLst>
              </a:rPr>
              <a:t>αμιγή</a:t>
            </a:r>
            <a:r>
              <a:rPr lang="el-GR" sz="2800" dirty="0">
                <a:effectLst>
                  <a:outerShdw blurRad="38100" dist="38100" dir="2700000" algn="tl">
                    <a:srgbClr val="000000">
                      <a:alpha val="43137"/>
                    </a:srgbClr>
                  </a:outerShdw>
                </a:effectLst>
              </a:rPr>
              <a:t> χαρακτήρα, αλλά ακριβώς λόγω της ιδιομορφίας τους </a:t>
            </a:r>
            <a:r>
              <a:rPr lang="el-GR" sz="2800" dirty="0">
                <a:solidFill>
                  <a:srgbClr val="FFCC00"/>
                </a:solidFill>
                <a:effectLst>
                  <a:outerShdw blurRad="38100" dist="38100" dir="2700000" algn="tl">
                    <a:srgbClr val="000000">
                      <a:alpha val="43137"/>
                    </a:srgbClr>
                  </a:outerShdw>
                </a:effectLst>
              </a:rPr>
              <a:t>δεν ρυθμίζονται ολοκληρωμένα</a:t>
            </a:r>
            <a:r>
              <a:rPr lang="el-GR" sz="2800" dirty="0">
                <a:effectLst>
                  <a:outerShdw blurRad="38100" dist="38100" dir="2700000" algn="tl">
                    <a:srgbClr val="000000">
                      <a:alpha val="43137"/>
                    </a:srgbClr>
                  </a:outerShdw>
                </a:effectLst>
              </a:rPr>
              <a:t> ως προς όλες τις πτυχές τους από διατάξεις ενός κλάδου </a:t>
            </a:r>
            <a:r>
              <a:rPr lang="el-GR" sz="2800" dirty="0" smtClean="0">
                <a:effectLst>
                  <a:outerShdw blurRad="38100" dist="38100" dir="2700000" algn="tl">
                    <a:srgbClr val="000000">
                      <a:alpha val="43137"/>
                    </a:srgbClr>
                  </a:outerShdw>
                </a:effectLst>
              </a:rPr>
              <a:t>δικαίου, του Αθλητικού Δικαίου (ενδεικτικά ρυθμίζονται και από τα Δίκαια: εργατικό, δημοσιοϋπαλληλικό, φορολογικό, αστικό, ποινικό, εμπορικό κ.λπ.)</a:t>
            </a:r>
          </a:p>
          <a:p>
            <a:pPr marL="342900" indent="-342900" algn="l">
              <a:lnSpc>
                <a:spcPts val="3400"/>
              </a:lnSpc>
              <a:spcBef>
                <a:spcPts val="0"/>
              </a:spcBef>
              <a:buSzPct val="100000"/>
              <a:buFont typeface="Wingdings" pitchFamily="2" charset="2"/>
              <a:buChar char="§"/>
            </a:pPr>
            <a:r>
              <a:rPr lang="el-GR" sz="2800" dirty="0">
                <a:solidFill>
                  <a:srgbClr val="FFCC00"/>
                </a:solidFill>
                <a:effectLst/>
              </a:rPr>
              <a:t>Ανάλογα</a:t>
            </a:r>
            <a:r>
              <a:rPr lang="el-GR" sz="2800" dirty="0">
                <a:effectLst/>
              </a:rPr>
              <a:t> λοιπόν με τις διατάξεις που ρυθμίζουν τις συμβατικές και ειδικότερα τις εργασιακές αθλητικές σχέσεις, </a:t>
            </a:r>
            <a:r>
              <a:rPr lang="el-GR" sz="2800" dirty="0" smtClean="0">
                <a:effectLst/>
              </a:rPr>
              <a:t>μπορούν </a:t>
            </a:r>
            <a:r>
              <a:rPr lang="el-GR" sz="2800" dirty="0">
                <a:effectLst/>
              </a:rPr>
              <a:t>να </a:t>
            </a:r>
            <a:r>
              <a:rPr lang="el-GR" sz="2800" dirty="0" smtClean="0">
                <a:effectLst/>
              </a:rPr>
              <a:t>προσδιορισθούν η </a:t>
            </a:r>
            <a:r>
              <a:rPr lang="el-GR" sz="2800" dirty="0">
                <a:solidFill>
                  <a:srgbClr val="FFCC00"/>
                </a:solidFill>
                <a:effectLst/>
              </a:rPr>
              <a:t>φύση</a:t>
            </a:r>
            <a:r>
              <a:rPr lang="el-GR" sz="2800" dirty="0">
                <a:effectLst/>
              </a:rPr>
              <a:t>, </a:t>
            </a:r>
            <a:r>
              <a:rPr lang="el-GR" sz="2800" dirty="0" smtClean="0">
                <a:effectLst/>
              </a:rPr>
              <a:t>η </a:t>
            </a:r>
            <a:r>
              <a:rPr lang="el-GR" sz="2800" dirty="0">
                <a:solidFill>
                  <a:srgbClr val="FFCC00"/>
                </a:solidFill>
                <a:effectLst/>
              </a:rPr>
              <a:t>μορφή</a:t>
            </a:r>
            <a:r>
              <a:rPr lang="el-GR" sz="2800" dirty="0">
                <a:effectLst/>
              </a:rPr>
              <a:t> και </a:t>
            </a:r>
            <a:r>
              <a:rPr lang="el-GR" sz="2800" dirty="0" smtClean="0">
                <a:effectLst/>
              </a:rPr>
              <a:t>οι </a:t>
            </a:r>
            <a:r>
              <a:rPr lang="el-GR" sz="2800" dirty="0" smtClean="0">
                <a:solidFill>
                  <a:srgbClr val="FFCC00"/>
                </a:solidFill>
                <a:effectLst/>
              </a:rPr>
              <a:t>κατηγορίες</a:t>
            </a:r>
            <a:r>
              <a:rPr lang="el-GR" sz="2800" dirty="0" smtClean="0">
                <a:effectLst/>
              </a:rPr>
              <a:t> </a:t>
            </a:r>
            <a:r>
              <a:rPr lang="el-GR" sz="2800" dirty="0">
                <a:effectLst/>
              </a:rPr>
              <a:t>τους</a:t>
            </a:r>
            <a:endParaRPr lang="el-GR" altLang="el-GR" sz="28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99172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856984" cy="1080120"/>
          </a:xfrm>
        </p:spPr>
        <p:txBody>
          <a:bodyPr/>
          <a:lstStyle/>
          <a:p>
            <a:r>
              <a:rPr lang="el-GR" altLang="el-GR" sz="3600" dirty="0" smtClean="0"/>
              <a:t>ΑΝΑΓΚΑΣΤΙΚΗ ΣΥΜΒΑΣΗ ΕΡΓΑΣΙΑΣ ΣΤΟΝ ΑΘΛΗΤΙΣΜΟ</a:t>
            </a:r>
            <a:endParaRPr lang="el-GR" altLang="el-GR" sz="3600" dirty="0"/>
          </a:p>
        </p:txBody>
      </p:sp>
      <p:sp>
        <p:nvSpPr>
          <p:cNvPr id="16387" name="Rectangle 3"/>
          <p:cNvSpPr>
            <a:spLocks noGrp="1" noChangeArrowheads="1"/>
          </p:cNvSpPr>
          <p:nvPr>
            <p:ph type="subTitle" idx="1"/>
          </p:nvPr>
        </p:nvSpPr>
        <p:spPr>
          <a:xfrm>
            <a:off x="179512" y="1124744"/>
            <a:ext cx="8784976" cy="5616624"/>
          </a:xfrm>
        </p:spPr>
        <p:txBody>
          <a:bodyPr/>
          <a:lstStyle/>
          <a:p>
            <a:pPr algn="l">
              <a:lnSpc>
                <a:spcPts val="2400"/>
              </a:lnSpc>
              <a:spcBef>
                <a:spcPts val="0"/>
              </a:spcBef>
              <a:buFont typeface="Wingdings" pitchFamily="2" charset="2"/>
              <a:buChar char="n"/>
            </a:pPr>
            <a:r>
              <a:rPr lang="el-GR" altLang="el-GR" sz="2400" dirty="0" smtClean="0">
                <a:effectLst/>
              </a:rPr>
              <a:t> </a:t>
            </a:r>
            <a:r>
              <a:rPr lang="el-GR" altLang="el-GR" sz="2400" dirty="0">
                <a:effectLst/>
              </a:rPr>
              <a:t>Υφίσταται </a:t>
            </a:r>
            <a:r>
              <a:rPr lang="el-GR" altLang="el-GR" sz="2400" dirty="0">
                <a:solidFill>
                  <a:srgbClr val="FFCC00"/>
                </a:solidFill>
                <a:effectLst/>
              </a:rPr>
              <a:t>αναγκαστική σύμβαση </a:t>
            </a:r>
            <a:r>
              <a:rPr lang="el-GR" altLang="el-GR" sz="2400" dirty="0">
                <a:effectLst/>
              </a:rPr>
              <a:t>εργασίας στον </a:t>
            </a:r>
            <a:r>
              <a:rPr lang="el-GR" altLang="el-GR" sz="2400" dirty="0" smtClean="0">
                <a:effectLst/>
              </a:rPr>
              <a:t>αθλητισμό - Σ</a:t>
            </a:r>
            <a:r>
              <a:rPr lang="el-GR" sz="2400" dirty="0" smtClean="0">
                <a:effectLst/>
              </a:rPr>
              <a:t>τη </a:t>
            </a:r>
            <a:r>
              <a:rPr lang="el-GR" sz="2400" dirty="0">
                <a:effectLst/>
              </a:rPr>
              <a:t>σύμβαση αυτή παρέχεται σε διακριθέντες αθλητές (ολυμπιονίκες κ.λπ.) το </a:t>
            </a:r>
            <a:r>
              <a:rPr lang="el-GR" sz="2400" dirty="0">
                <a:solidFill>
                  <a:srgbClr val="FFCC00"/>
                </a:solidFill>
                <a:effectLst/>
              </a:rPr>
              <a:t>δικαίωμα να προσληφθούν </a:t>
            </a:r>
            <a:r>
              <a:rPr lang="el-GR" sz="2400" dirty="0">
                <a:effectLst/>
              </a:rPr>
              <a:t>και δημιουργείται </a:t>
            </a:r>
            <a:r>
              <a:rPr lang="el-GR" sz="2400" dirty="0">
                <a:solidFill>
                  <a:srgbClr val="FFCC00"/>
                </a:solidFill>
                <a:effectLst/>
              </a:rPr>
              <a:t>αντίστοιχη υποχρέωση </a:t>
            </a:r>
            <a:r>
              <a:rPr lang="el-GR" sz="2400" dirty="0">
                <a:effectLst/>
              </a:rPr>
              <a:t>στις αρμόδιες για το άθλημά τους ομοσπονδίες να τους προσλάβουν ως </a:t>
            </a:r>
            <a:r>
              <a:rPr lang="el-GR" sz="2400" dirty="0">
                <a:solidFill>
                  <a:srgbClr val="FFCC00"/>
                </a:solidFill>
                <a:effectLst/>
              </a:rPr>
              <a:t>τεχνικούς συμβούλους</a:t>
            </a:r>
            <a:r>
              <a:rPr lang="el-GR" sz="2400" dirty="0">
                <a:effectLst/>
              </a:rPr>
              <a:t>, όταν οι αθλητές αυτοί τερματίσουν την αθλητική τους </a:t>
            </a:r>
            <a:r>
              <a:rPr lang="el-GR" sz="2400" dirty="0" smtClean="0">
                <a:effectLst/>
              </a:rPr>
              <a:t>δραστηριότητα</a:t>
            </a:r>
          </a:p>
          <a:p>
            <a:pPr algn="l">
              <a:lnSpc>
                <a:spcPts val="2400"/>
              </a:lnSpc>
              <a:spcBef>
                <a:spcPts val="0"/>
              </a:spcBef>
              <a:buFont typeface="Wingdings" pitchFamily="2" charset="2"/>
              <a:buChar char="n"/>
            </a:pPr>
            <a:r>
              <a:rPr lang="el-GR" sz="2400" dirty="0" smtClean="0">
                <a:effectLst/>
              </a:rPr>
              <a:t> Η </a:t>
            </a:r>
            <a:r>
              <a:rPr lang="el-GR" sz="2400" dirty="0">
                <a:effectLst/>
              </a:rPr>
              <a:t>σύμβαση </a:t>
            </a:r>
            <a:r>
              <a:rPr lang="el-GR" sz="2400" dirty="0">
                <a:solidFill>
                  <a:srgbClr val="FFCC00"/>
                </a:solidFill>
                <a:effectLst/>
              </a:rPr>
              <a:t>καταρτίζεται</a:t>
            </a:r>
            <a:r>
              <a:rPr lang="el-GR" sz="2400" dirty="0">
                <a:effectLst/>
              </a:rPr>
              <a:t> με την υποβολή από τον αθλητή της </a:t>
            </a:r>
            <a:r>
              <a:rPr lang="el-GR" sz="2400" dirty="0">
                <a:solidFill>
                  <a:srgbClr val="FFCC00"/>
                </a:solidFill>
                <a:effectLst/>
              </a:rPr>
              <a:t>αίτησής</a:t>
            </a:r>
            <a:r>
              <a:rPr lang="el-GR" sz="2400" dirty="0">
                <a:effectLst/>
              </a:rPr>
              <a:t> του </a:t>
            </a:r>
            <a:r>
              <a:rPr lang="el-GR" sz="2400" dirty="0" smtClean="0">
                <a:effectLst/>
              </a:rPr>
              <a:t>στην </a:t>
            </a:r>
            <a:r>
              <a:rPr lang="el-GR" sz="2400" dirty="0">
                <a:effectLst/>
              </a:rPr>
              <a:t>αντίστοιχη με το άθλημα του ομοσπονδία για να προσληφθεί από αυτήν ως τεχνικός σύμβουλος και ολοκληρώνεται με τη θέση των υπηρεσιών του στη διάθεση </a:t>
            </a:r>
            <a:r>
              <a:rPr lang="el-GR" sz="2400" dirty="0" smtClean="0">
                <a:effectLst/>
              </a:rPr>
              <a:t>αυτής</a:t>
            </a:r>
          </a:p>
          <a:p>
            <a:pPr algn="l">
              <a:lnSpc>
                <a:spcPts val="2400"/>
              </a:lnSpc>
              <a:spcBef>
                <a:spcPts val="0"/>
              </a:spcBef>
              <a:buFont typeface="Wingdings" pitchFamily="2" charset="2"/>
              <a:buChar char="n"/>
            </a:pPr>
            <a:r>
              <a:rPr lang="el-GR" sz="2400" dirty="0">
                <a:effectLst/>
              </a:rPr>
              <a:t> </a:t>
            </a:r>
            <a:r>
              <a:rPr lang="el-GR" sz="2400" dirty="0" smtClean="0">
                <a:effectLst/>
              </a:rPr>
              <a:t>Η </a:t>
            </a:r>
            <a:r>
              <a:rPr lang="el-GR" sz="2400" dirty="0">
                <a:solidFill>
                  <a:srgbClr val="FFCC00"/>
                </a:solidFill>
                <a:effectLst/>
              </a:rPr>
              <a:t>πρόσληψη</a:t>
            </a:r>
            <a:r>
              <a:rPr lang="el-GR" sz="2400" dirty="0">
                <a:effectLst/>
              </a:rPr>
              <a:t> αυτή του αθλητή από την αντίστοιχη ομοσπονδία </a:t>
            </a:r>
            <a:r>
              <a:rPr lang="el-GR" sz="2400" dirty="0">
                <a:solidFill>
                  <a:srgbClr val="FFCC00"/>
                </a:solidFill>
                <a:effectLst/>
              </a:rPr>
              <a:t>δεν εξαρτάται </a:t>
            </a:r>
            <a:r>
              <a:rPr lang="el-GR" sz="2400" dirty="0">
                <a:effectLst/>
              </a:rPr>
              <a:t>από την ύπαρξη ή μη σχετικής </a:t>
            </a:r>
            <a:r>
              <a:rPr lang="el-GR" sz="2400" dirty="0">
                <a:solidFill>
                  <a:srgbClr val="FFCC00"/>
                </a:solidFill>
                <a:effectLst/>
              </a:rPr>
              <a:t>κενής θέσης</a:t>
            </a:r>
            <a:r>
              <a:rPr lang="el-GR" sz="2400" dirty="0">
                <a:effectLst/>
              </a:rPr>
              <a:t>, ούτε τίθεται </a:t>
            </a:r>
            <a:r>
              <a:rPr lang="el-GR" sz="2400" dirty="0">
                <a:solidFill>
                  <a:srgbClr val="FFCC00"/>
                </a:solidFill>
                <a:effectLst/>
              </a:rPr>
              <a:t>χρονικός περιορισμός </a:t>
            </a:r>
            <a:r>
              <a:rPr lang="el-GR" sz="2400" dirty="0">
                <a:effectLst/>
              </a:rPr>
              <a:t>για την άσκηση από τον αθλητή του παραπάνω προνομίου του</a:t>
            </a:r>
            <a:endParaRPr lang="el-GR" altLang="el-GR" sz="2400" dirty="0">
              <a:effectLst/>
            </a:endParaRPr>
          </a:p>
        </p:txBody>
      </p:sp>
    </p:spTree>
    <p:extLst>
      <p:ext uri="{BB962C8B-B14F-4D97-AF65-F5344CB8AC3E}">
        <p14:creationId xmlns:p14="http://schemas.microsoft.com/office/powerpoint/2010/main" val="189576782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784976" cy="576064"/>
          </a:xfrm>
        </p:spPr>
        <p:txBody>
          <a:bodyPr/>
          <a:lstStyle/>
          <a:p>
            <a:r>
              <a:rPr lang="el-GR" altLang="el-GR" sz="3600" dirty="0" smtClean="0"/>
              <a:t>ΔΑΝΕΙΣΜΟΣ ΑΘΛΗΤΩΝ - ΥΠΟΣΧΕΤΙΚΗ</a:t>
            </a:r>
            <a:endParaRPr lang="el-GR" altLang="el-GR" sz="3600" dirty="0"/>
          </a:p>
        </p:txBody>
      </p:sp>
      <p:sp>
        <p:nvSpPr>
          <p:cNvPr id="16387" name="Rectangle 3"/>
          <p:cNvSpPr>
            <a:spLocks noGrp="1" noChangeArrowheads="1"/>
          </p:cNvSpPr>
          <p:nvPr>
            <p:ph type="subTitle" idx="1"/>
          </p:nvPr>
        </p:nvSpPr>
        <p:spPr>
          <a:xfrm>
            <a:off x="179512" y="692696"/>
            <a:ext cx="8784976" cy="6048672"/>
          </a:xfrm>
        </p:spPr>
        <p:txBody>
          <a:bodyPr/>
          <a:lstStyle/>
          <a:p>
            <a:pPr algn="l">
              <a:lnSpc>
                <a:spcPts val="2600"/>
              </a:lnSpc>
              <a:spcBef>
                <a:spcPts val="0"/>
              </a:spcBef>
              <a:buFont typeface="Wingdings" pitchFamily="2" charset="2"/>
              <a:buChar char="n"/>
            </a:pPr>
            <a:r>
              <a:rPr lang="el-GR" altLang="el-GR" sz="2400" dirty="0" smtClean="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Μορφή δανεισμού απαντάται και στον </a:t>
            </a:r>
            <a:r>
              <a:rPr lang="el-GR" sz="2400" dirty="0" smtClean="0">
                <a:effectLst>
                  <a:outerShdw blurRad="38100" dist="38100" dir="2700000" algn="tl">
                    <a:srgbClr val="000000">
                      <a:alpha val="43137"/>
                    </a:srgbClr>
                  </a:outerShdw>
                </a:effectLst>
              </a:rPr>
              <a:t>αθλητισμό με τη μορφή της </a:t>
            </a:r>
            <a:r>
              <a:rPr lang="el-GR" sz="2400" dirty="0" smtClean="0">
                <a:solidFill>
                  <a:srgbClr val="FFCC00"/>
                </a:solidFill>
                <a:effectLst>
                  <a:outerShdw blurRad="38100" dist="38100" dir="2700000" algn="tl">
                    <a:srgbClr val="000000">
                      <a:alpha val="43137"/>
                    </a:srgbClr>
                  </a:outerShdw>
                </a:effectLst>
              </a:rPr>
              <a:t>υποσχετικής επιστολής</a:t>
            </a:r>
          </a:p>
          <a:p>
            <a:pPr algn="l">
              <a:lnSpc>
                <a:spcPts val="2600"/>
              </a:lnSpc>
              <a:spcBef>
                <a:spcPts val="0"/>
              </a:spcBef>
              <a:buFont typeface="Wingdings" pitchFamily="2" charset="2"/>
              <a:buChar char="n"/>
            </a:pPr>
            <a:r>
              <a:rPr lang="el-GR" sz="2400" dirty="0" smtClean="0">
                <a:solidFill>
                  <a:srgbClr val="FFCC00"/>
                </a:solidFill>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Αθλητές </a:t>
            </a:r>
            <a:r>
              <a:rPr lang="el-GR" sz="2400" dirty="0">
                <a:effectLst>
                  <a:outerShdw blurRad="38100" dist="38100" dir="2700000" algn="tl">
                    <a:srgbClr val="000000">
                      <a:alpha val="43137"/>
                    </a:srgbClr>
                  </a:outerShdw>
                </a:effectLst>
              </a:rPr>
              <a:t>μέχρι συγκεκριμένου </a:t>
            </a:r>
            <a:r>
              <a:rPr lang="el-GR" sz="2400" dirty="0">
                <a:solidFill>
                  <a:srgbClr val="FFCC00"/>
                </a:solidFill>
                <a:effectLst>
                  <a:outerShdw blurRad="38100" dist="38100" dir="2700000" algn="tl">
                    <a:srgbClr val="000000">
                      <a:alpha val="43137"/>
                    </a:srgbClr>
                  </a:outerShdw>
                </a:effectLst>
              </a:rPr>
              <a:t>ορίου ηλικίας </a:t>
            </a:r>
            <a:r>
              <a:rPr lang="el-GR" sz="2400" dirty="0">
                <a:effectLst>
                  <a:outerShdw blurRad="38100" dist="38100" dir="2700000" algn="tl">
                    <a:srgbClr val="000000">
                      <a:alpha val="43137"/>
                    </a:srgbClr>
                  </a:outerShdw>
                </a:effectLst>
              </a:rPr>
              <a:t>έχουν το δικαίωμα να μετεγγραφούν με «υποσχετική επιστολή</a:t>
            </a:r>
            <a:r>
              <a:rPr lang="el-GR" sz="2400" dirty="0" smtClean="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σε άλλο </a:t>
            </a:r>
            <a:r>
              <a:rPr lang="el-GR" sz="2400" dirty="0" smtClean="0">
                <a:effectLst>
                  <a:outerShdw blurRad="38100" dist="38100" dir="2700000" algn="tl">
                    <a:srgbClr val="000000">
                      <a:alpha val="43137"/>
                    </a:srgbClr>
                  </a:outerShdw>
                </a:effectLst>
              </a:rPr>
              <a:t>σωματείο </a:t>
            </a:r>
            <a:r>
              <a:rPr lang="el-GR" sz="2400" dirty="0">
                <a:effectLst>
                  <a:outerShdw blurRad="38100" dist="38100" dir="2700000" algn="tl">
                    <a:srgbClr val="000000">
                      <a:alpha val="43137"/>
                    </a:srgbClr>
                  </a:outerShdw>
                </a:effectLst>
              </a:rPr>
              <a:t>μόνο για συγκεκριμένες αγωνιστικές περιόδους, μετά το τέλος των οποίων επιστρέφουν αυτοδίκαια στο σωματείο από το οποίο </a:t>
            </a:r>
            <a:r>
              <a:rPr lang="el-GR" sz="2400" dirty="0" smtClean="0">
                <a:effectLst>
                  <a:outerShdw blurRad="38100" dist="38100" dir="2700000" algn="tl">
                    <a:srgbClr val="000000">
                      <a:alpha val="43137"/>
                    </a:srgbClr>
                  </a:outerShdw>
                </a:effectLst>
              </a:rPr>
              <a:t>μετεγγράφηκαν</a:t>
            </a:r>
          </a:p>
          <a:p>
            <a:pPr algn="l">
              <a:lnSpc>
                <a:spcPts val="2600"/>
              </a:lnSpc>
              <a:spcBef>
                <a:spcPts val="0"/>
              </a:spcBef>
              <a:buFont typeface="Wingdings" pitchFamily="2" charset="2"/>
              <a:buChar char="n"/>
            </a:pPr>
            <a:r>
              <a:rPr lang="el-GR" sz="2400" dirty="0" smtClean="0">
                <a:effectLst>
                  <a:outerShdw blurRad="38100" dist="38100" dir="2700000" algn="tl">
                    <a:srgbClr val="000000">
                      <a:alpha val="43137"/>
                    </a:srgbClr>
                  </a:outerShdw>
                </a:effectLst>
              </a:rPr>
              <a:t> Το </a:t>
            </a:r>
            <a:r>
              <a:rPr lang="el-GR" sz="2400" dirty="0">
                <a:effectLst>
                  <a:outerShdw blurRad="38100" dist="38100" dir="2700000" algn="tl">
                    <a:srgbClr val="000000">
                      <a:alpha val="43137"/>
                    </a:srgbClr>
                  </a:outerShdw>
                </a:effectLst>
              </a:rPr>
              <a:t>σωματείο που έχει πάρει έναν ποδοσφαιριστή με δανεισμό, </a:t>
            </a:r>
            <a:r>
              <a:rPr lang="el-GR" sz="2400" dirty="0">
                <a:solidFill>
                  <a:srgbClr val="FFCC00"/>
                </a:solidFill>
                <a:effectLst>
                  <a:outerShdw blurRad="38100" dist="38100" dir="2700000" algn="tl">
                    <a:srgbClr val="000000">
                      <a:alpha val="43137"/>
                    </a:srgbClr>
                  </a:outerShdw>
                </a:effectLst>
              </a:rPr>
              <a:t>δεν δικαιούται να τον μετεγγράψει </a:t>
            </a:r>
            <a:r>
              <a:rPr lang="el-GR" sz="2400" dirty="0">
                <a:effectLst>
                  <a:outerShdw blurRad="38100" dist="38100" dir="2700000" algn="tl">
                    <a:srgbClr val="000000">
                      <a:alpha val="43137"/>
                    </a:srgbClr>
                  </a:outerShdw>
                </a:effectLst>
              </a:rPr>
              <a:t>σε ένα τρίτο σωματείο χωρίς την </a:t>
            </a:r>
            <a:r>
              <a:rPr lang="el-GR" sz="2400" dirty="0">
                <a:solidFill>
                  <a:srgbClr val="FFCC00"/>
                </a:solidFill>
                <a:effectLst>
                  <a:outerShdw blurRad="38100" dist="38100" dir="2700000" algn="tl">
                    <a:srgbClr val="000000">
                      <a:alpha val="43137"/>
                    </a:srgbClr>
                  </a:outerShdw>
                </a:effectLst>
              </a:rPr>
              <a:t>έγγραφη έγκριση </a:t>
            </a:r>
            <a:r>
              <a:rPr lang="el-GR" sz="2400" dirty="0">
                <a:effectLst>
                  <a:outerShdw blurRad="38100" dist="38100" dir="2700000" algn="tl">
                    <a:srgbClr val="000000">
                      <a:alpha val="43137"/>
                    </a:srgbClr>
                  </a:outerShdw>
                </a:effectLst>
              </a:rPr>
              <a:t>του </a:t>
            </a:r>
            <a:r>
              <a:rPr lang="el-GR" sz="2400" dirty="0" smtClean="0">
                <a:effectLst>
                  <a:outerShdw blurRad="38100" dist="38100" dir="2700000" algn="tl">
                    <a:srgbClr val="000000">
                      <a:alpha val="43137"/>
                    </a:srgbClr>
                  </a:outerShdw>
                </a:effectLst>
              </a:rPr>
              <a:t>σωματείου, </a:t>
            </a:r>
            <a:r>
              <a:rPr lang="el-GR" sz="2400" dirty="0">
                <a:effectLst>
                  <a:outerShdw blurRad="38100" dist="38100" dir="2700000" algn="tl">
                    <a:srgbClr val="000000">
                      <a:alpha val="43137"/>
                    </a:srgbClr>
                  </a:outerShdw>
                </a:effectLst>
              </a:rPr>
              <a:t>που τον παραχώρησε </a:t>
            </a:r>
            <a:r>
              <a:rPr lang="el-GR" sz="2400" dirty="0" smtClean="0">
                <a:effectLst>
                  <a:outerShdw blurRad="38100" dist="38100" dir="2700000" algn="tl">
                    <a:srgbClr val="000000">
                      <a:alpha val="43137"/>
                    </a:srgbClr>
                  </a:outerShdw>
                </a:effectLst>
              </a:rPr>
              <a:t>δανεικά, </a:t>
            </a:r>
            <a:r>
              <a:rPr lang="el-GR" sz="2400" dirty="0">
                <a:effectLst>
                  <a:outerShdw blurRad="38100" dist="38100" dir="2700000" algn="tl">
                    <a:srgbClr val="000000">
                      <a:alpha val="43137"/>
                    </a:srgbClr>
                  </a:outerShdw>
                </a:effectLst>
              </a:rPr>
              <a:t>και του </a:t>
            </a:r>
            <a:r>
              <a:rPr lang="el-GR" sz="2400" dirty="0" smtClean="0">
                <a:effectLst>
                  <a:outerShdw blurRad="38100" dist="38100" dir="2700000" algn="tl">
                    <a:srgbClr val="000000">
                      <a:alpha val="43137"/>
                    </a:srgbClr>
                  </a:outerShdw>
                </a:effectLst>
              </a:rPr>
              <a:t>ενδιαφερόμενου ποδοσφαιριστή</a:t>
            </a:r>
          </a:p>
          <a:p>
            <a:pPr algn="l">
              <a:lnSpc>
                <a:spcPts val="2600"/>
              </a:lnSpc>
              <a:spcBef>
                <a:spcPts val="0"/>
              </a:spcBef>
              <a:buFont typeface="Wingdings" pitchFamily="2" charset="2"/>
              <a:buChar char="n"/>
            </a:pPr>
            <a:r>
              <a:rPr lang="el-GR" sz="2400" dirty="0" smtClean="0">
                <a:effectLst>
                  <a:outerShdw blurRad="38100" dist="38100" dir="2700000" algn="tl">
                    <a:srgbClr val="000000">
                      <a:alpha val="43137"/>
                    </a:srgbClr>
                  </a:outerShdw>
                </a:effectLst>
              </a:rPr>
              <a:t> Το </a:t>
            </a:r>
            <a:r>
              <a:rPr lang="el-GR" sz="2400" dirty="0">
                <a:effectLst>
                  <a:outerShdw blurRad="38100" dist="38100" dir="2700000" algn="tl">
                    <a:srgbClr val="000000">
                      <a:alpha val="43137"/>
                    </a:srgbClr>
                  </a:outerShdw>
                </a:effectLst>
              </a:rPr>
              <a:t>σωματείο που αποκτά τον ποδοσφαιριστή με δανεισμό, δικαιούται να αξιώσει </a:t>
            </a:r>
            <a:r>
              <a:rPr lang="el-GR" sz="2400" dirty="0">
                <a:solidFill>
                  <a:srgbClr val="FFCC00"/>
                </a:solidFill>
                <a:effectLst>
                  <a:outerShdw blurRad="38100" dist="38100" dir="2700000" algn="tl">
                    <a:srgbClr val="000000">
                      <a:alpha val="43137"/>
                    </a:srgbClr>
                  </a:outerShdw>
                </a:effectLst>
              </a:rPr>
              <a:t>αποζημίωση κατάρτισης </a:t>
            </a:r>
            <a:r>
              <a:rPr lang="el-GR" sz="2400" dirty="0">
                <a:effectLst>
                  <a:outerShdw blurRad="38100" dist="38100" dir="2700000" algn="tl">
                    <a:srgbClr val="000000">
                      <a:alpha val="43137"/>
                    </a:srgbClr>
                  </a:outerShdw>
                </a:effectLst>
              </a:rPr>
              <a:t>και </a:t>
            </a:r>
            <a:r>
              <a:rPr lang="el-GR" sz="2400" dirty="0">
                <a:solidFill>
                  <a:srgbClr val="FFCC00"/>
                </a:solidFill>
                <a:effectLst>
                  <a:outerShdw blurRad="38100" dist="38100" dir="2700000" algn="tl">
                    <a:srgbClr val="000000">
                      <a:alpha val="43137"/>
                    </a:srgbClr>
                  </a:outerShdw>
                </a:effectLst>
              </a:rPr>
              <a:t>συνεισφορά αλληλεγγύης </a:t>
            </a:r>
            <a:r>
              <a:rPr lang="el-GR" sz="2400" dirty="0">
                <a:effectLst>
                  <a:outerShdw blurRad="38100" dist="38100" dir="2700000" algn="tl">
                    <a:srgbClr val="000000">
                      <a:alpha val="43137"/>
                    </a:srgbClr>
                  </a:outerShdw>
                </a:effectLst>
              </a:rPr>
              <a:t>για το διάστημα που ο ποδοσφαιριστής παρέμεινε σε αυτό και μπορεί να αξιώσει αποζημίωση κατάρτισης εάν ο ποδοσφαιριστής μετεγγράφεται σε ένα τρίτο σωματείο</a:t>
            </a:r>
            <a:endParaRPr lang="el-GR" altLang="el-GR" sz="24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082619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2524</TotalTime>
  <Words>1792</Words>
  <Application>Microsoft Office PowerPoint</Application>
  <PresentationFormat>On-screen Show (4:3)</PresentationFormat>
  <Paragraphs>117</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Verdana</vt:lpstr>
      <vt:lpstr>Wingdings</vt:lpstr>
      <vt:lpstr>Arial Unicode MS</vt:lpstr>
      <vt:lpstr>Arial</vt:lpstr>
      <vt:lpstr>Globe</vt:lpstr>
      <vt:lpstr>ΕΡΓΑΣΙΑΚΕΣ ΣΧΕΣΕΙΣ ΣΤΗΝ ΑΘΛΗΤΙΚΗ ΔΡΑΣΤΗΡΙΟΤΗΤΑ</vt:lpstr>
      <vt:lpstr>ΕΡΓΑΣΙΑΚΕΣ ΣΧΕΣΕΙΣ ΣΤΗΝ ΑΘΛΗΤΙΚΗ ΔΡΑΣΤΗΡΙΟΤΗΤΑ</vt:lpstr>
      <vt:lpstr>ΚΑΤΗΓΟΡΙΕΣ ΑΘΛΗΤΩΝ</vt:lpstr>
      <vt:lpstr>ΕΠΑΓΓΕΛΜΑΤΙΑΣ – ΑΜΕΙΒΟΜΕΝΟΣ – ΕΡΑΣΙΤΕΧΝΗΣ ΑΘΛΗΤΗΣ</vt:lpstr>
      <vt:lpstr>ΕΠΑΓΓΕΛΜΑΤΙΑΣ – ΑΜΕΙΒΟΜΕΝΟΣ – ΕΡΑΣΙΤΕΧΝΗΣ ΑΘΛΗΤΗΣ</vt:lpstr>
      <vt:lpstr>ΤΟΜΕΙΣ ΠΑΡΟΧΗΣ ΕΡΓΑΣΙΑΣ ΣΤΟΝ ΑΘΛΗΤΙΣΜΟ</vt:lpstr>
      <vt:lpstr>ΦΥΣΗ ΚΑΙ ΚΑΤΗΓΟΡΙΕΣ ΣΥΜΒΑΣΕΩΝ ΕΡΓΑΣΙΑΣ ΣΤΟΝ ΑΘΛΗΤΙΣΜΟ</vt:lpstr>
      <vt:lpstr>ΑΝΑΓΚΑΣΤΙΚΗ ΣΥΜΒΑΣΗ ΕΡΓΑΣΙΑΣ ΣΤΟΝ ΑΘΛΗΤΙΣΜΟ</vt:lpstr>
      <vt:lpstr>ΔΑΝΕΙΣΜΟΣ ΑΘΛΗΤΩΝ - ΥΠΟΣΧΕΤΙΚΗ</vt:lpstr>
      <vt:lpstr>ΕΓΓΡΑΦΕΣ – ΜΕΤΕΓΓΡΑΦΕΣ ΑΘΛΗΤΩΝ</vt:lpstr>
      <vt:lpstr>ΕΓΓΡΑΦΕΣ – ΜΕΤΕΓΓΡΑΦΕΣ ΑΘΛΗΤΩΝ</vt:lpstr>
      <vt:lpstr>ΠΕΡΙΠΤΩΣΕΙΣ ΜΕΤΕΓΓΡΑΦΩΝ ΑΘΛΗΤΩΝ</vt:lpstr>
      <vt:lpstr>ΛΟΓΟΙ ΜΕΤΕΓΓΡΑΦΩΝ ΑΘΛΗΤΩΝ Με σύμπραξη του Σωματείου</vt:lpstr>
      <vt:lpstr>ΛΟΓΟΙ ΜΕΤΕΓΓΡΑΦΩΝ ΑΘΛΗΤΩΝ Αφορούν τον Αθλητή (1)</vt:lpstr>
      <vt:lpstr>ΛΟΓΟΙ ΜΕΤΕΓΓΡΑΦΩΝ ΑΘΛΗΤΩΝ Αφορούν τον Αθλητή (2)</vt:lpstr>
      <vt:lpstr>ΛΟΓΟΙ ΜΕΤΕΓΓΡΑΦΩΝ ΑΘΛΗΤΩΝ Αφορούν το Σωματείο</vt:lpstr>
      <vt:lpstr>ΠΡΟΘΕΣΜΙΑ ΜΕΤΕΓΓΡΑΦΩΝ ΑΘΛΗΤΩΝ</vt:lpstr>
      <vt:lpstr>ΥΠΟΚΡΥΠΤΟΜΕΝΗ ΣΥΜΒΑΣΗ ΕΡΑΣΙΤΕΧΝΗ ΑΘΛΗΤΗ</vt:lpstr>
      <vt:lpstr>ΥΠΟΚΡΥΠΤΟΜΕΝΗ ΣΥΜΒΑΣΗ ΕΡΑΣΙΤΕΧΝΗ ΑΘΛΗΤΗ</vt:lpstr>
      <vt:lpstr>ΥΠΟΚΡΥΠΤΟΜΕΝΗ ΣΥΜΒΑΣΗ ΕΡΑΣΙΤΕΧΝΗ ΑΘΛΗΤΗ</vt:lpstr>
      <vt:lpstr>PowerPoint Presentation</vt:lpstr>
      <vt:lpstr>PowerPoint Presentation</vt:lpstr>
      <vt:lpstr>PowerPoint Presentation</vt:lpstr>
      <vt:lpstr>PowerPoint Presentation</vt:lpstr>
      <vt:lpstr>ΦΟΡΕΙΣ ΚΑΤΑΡΤΙΣΗΣ ΣΥΛΛΟΓΙΚΩΝ ΣΥΜΒΑΣΕΩΝ (ΚΑΝΟΝΙΣΜΩΝ) ΣΤΟΝ ΑΘΛΗΤΙΣΜΟ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2</dc:title>
  <dc:creator>ΙΩΑΝΝΗΣ Κ. ΑΝΑΓΝΩΣΤΟΠΟΥΛΟΣ</dc:creator>
  <cp:lastModifiedBy>User</cp:lastModifiedBy>
  <cp:revision>809</cp:revision>
  <dcterms:created xsi:type="dcterms:W3CDTF">2010-09-08T11:15:00Z</dcterms:created>
  <dcterms:modified xsi:type="dcterms:W3CDTF">2019-03-10T10:31:48Z</dcterms:modified>
</cp:coreProperties>
</file>