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16" r:id="rId1"/>
  </p:sldMasterIdLst>
  <p:notesMasterIdLst>
    <p:notesMasterId r:id="rId31"/>
  </p:notesMasterIdLst>
  <p:sldIdLst>
    <p:sldId id="256" r:id="rId2"/>
    <p:sldId id="257" r:id="rId3"/>
    <p:sldId id="258" r:id="rId4"/>
    <p:sldId id="259" r:id="rId5"/>
    <p:sldId id="260" r:id="rId6"/>
    <p:sldId id="285" r:id="rId7"/>
    <p:sldId id="282" r:id="rId8"/>
    <p:sldId id="286" r:id="rId9"/>
    <p:sldId id="265" r:id="rId10"/>
    <p:sldId id="261" r:id="rId11"/>
    <p:sldId id="263" r:id="rId12"/>
    <p:sldId id="264" r:id="rId13"/>
    <p:sldId id="281" r:id="rId14"/>
    <p:sldId id="266" r:id="rId15"/>
    <p:sldId id="267" r:id="rId16"/>
    <p:sldId id="268" r:id="rId17"/>
    <p:sldId id="276" r:id="rId18"/>
    <p:sldId id="277" r:id="rId19"/>
    <p:sldId id="278" r:id="rId20"/>
    <p:sldId id="279" r:id="rId21"/>
    <p:sldId id="280" r:id="rId22"/>
    <p:sldId id="270" r:id="rId23"/>
    <p:sldId id="272" r:id="rId24"/>
    <p:sldId id="273" r:id="rId25"/>
    <p:sldId id="283" r:id="rId26"/>
    <p:sldId id="284" r:id="rId27"/>
    <p:sldId id="269" r:id="rId28"/>
    <p:sldId id="287" r:id="rId29"/>
    <p:sldId id="262" r:id="rId30"/>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Μεσαίο στυλ 2 - Έμφαση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1165" autoAdjust="0"/>
    <p:restoredTop sz="86477" autoAdjust="0"/>
  </p:normalViewPr>
  <p:slideViewPr>
    <p:cSldViewPr>
      <p:cViewPr>
        <p:scale>
          <a:sx n="73" d="100"/>
          <a:sy n="73" d="100"/>
        </p:scale>
        <p:origin x="-1056" y="114"/>
      </p:cViewPr>
      <p:guideLst>
        <p:guide orient="horz" pos="2160"/>
        <p:guide pos="2880"/>
      </p:guideLst>
    </p:cSldViewPr>
  </p:slideViewPr>
  <p:outlineViewPr>
    <p:cViewPr>
      <p:scale>
        <a:sx n="33" d="100"/>
        <a:sy n="33" d="100"/>
      </p:scale>
      <p:origin x="48" y="1044"/>
    </p:cViewPr>
  </p:outlineViewPr>
  <p:notesTextViewPr>
    <p:cViewPr>
      <p:scale>
        <a:sx n="1" d="1"/>
        <a:sy n="1" d="1"/>
      </p:scale>
      <p:origin x="0" y="0"/>
    </p:cViewPr>
  </p:notesTextViewPr>
  <p:sorterViewPr>
    <p:cViewPr>
      <p:scale>
        <a:sx n="100" d="100"/>
        <a:sy n="100" d="100"/>
      </p:scale>
      <p:origin x="0" y="1716"/>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l-GR" dirty="0"/>
          </a:p>
        </p:txBody>
      </p:sp>
      <p:sp>
        <p:nvSpPr>
          <p:cNvPr id="3" name="Θέση ημερομηνίας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14155A1-3FA8-40A8-AC08-7995D148B482}" type="datetimeFigureOut">
              <a:rPr lang="el-GR" smtClean="0"/>
              <a:t>11/1/2017</a:t>
            </a:fld>
            <a:endParaRPr lang="el-GR" dirty="0"/>
          </a:p>
        </p:txBody>
      </p:sp>
      <p:sp>
        <p:nvSpPr>
          <p:cNvPr id="4" name="Θέση εικόνας διαφάνειας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l-GR" dirty="0"/>
          </a:p>
        </p:txBody>
      </p:sp>
      <p:sp>
        <p:nvSpPr>
          <p:cNvPr id="5" name="Θέση σημειώσεων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6" name="Θέση υποσέλιδου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l-GR" dirty="0"/>
          </a:p>
        </p:txBody>
      </p:sp>
      <p:sp>
        <p:nvSpPr>
          <p:cNvPr id="7" name="Θέση αριθμού διαφάνειας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86A4629-4C51-4980-9E7A-C9236950FF1D}" type="slidenum">
              <a:rPr lang="el-GR" smtClean="0"/>
              <a:t>‹#›</a:t>
            </a:fld>
            <a:endParaRPr lang="el-GR" dirty="0"/>
          </a:p>
        </p:txBody>
      </p:sp>
    </p:spTree>
    <p:extLst>
      <p:ext uri="{BB962C8B-B14F-4D97-AF65-F5344CB8AC3E}">
        <p14:creationId xmlns:p14="http://schemas.microsoft.com/office/powerpoint/2010/main" val="80545606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dirty="0"/>
          </a:p>
        </p:txBody>
      </p:sp>
      <p:sp>
        <p:nvSpPr>
          <p:cNvPr id="4" name="Θέση αριθμού διαφάνειας 3"/>
          <p:cNvSpPr>
            <a:spLocks noGrp="1"/>
          </p:cNvSpPr>
          <p:nvPr>
            <p:ph type="sldNum" sz="quarter" idx="10"/>
          </p:nvPr>
        </p:nvSpPr>
        <p:spPr/>
        <p:txBody>
          <a:bodyPr/>
          <a:lstStyle/>
          <a:p>
            <a:fld id="{886A4629-4C51-4980-9E7A-C9236950FF1D}" type="slidenum">
              <a:rPr lang="el-GR" smtClean="0"/>
              <a:t>9</a:t>
            </a:fld>
            <a:endParaRPr lang="el-GR" dirty="0"/>
          </a:p>
        </p:txBody>
      </p:sp>
    </p:spTree>
    <p:extLst>
      <p:ext uri="{BB962C8B-B14F-4D97-AF65-F5344CB8AC3E}">
        <p14:creationId xmlns:p14="http://schemas.microsoft.com/office/powerpoint/2010/main" val="297569246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dirty="0"/>
          </a:p>
        </p:txBody>
      </p:sp>
      <p:sp>
        <p:nvSpPr>
          <p:cNvPr id="4" name="Θέση αριθμού διαφάνειας 3"/>
          <p:cNvSpPr>
            <a:spLocks noGrp="1"/>
          </p:cNvSpPr>
          <p:nvPr>
            <p:ph type="sldNum" sz="quarter" idx="10"/>
          </p:nvPr>
        </p:nvSpPr>
        <p:spPr/>
        <p:txBody>
          <a:bodyPr/>
          <a:lstStyle/>
          <a:p>
            <a:fld id="{886A4629-4C51-4980-9E7A-C9236950FF1D}" type="slidenum">
              <a:rPr lang="el-GR" smtClean="0"/>
              <a:t>17</a:t>
            </a:fld>
            <a:endParaRPr lang="el-GR" dirty="0"/>
          </a:p>
        </p:txBody>
      </p:sp>
    </p:spTree>
    <p:extLst>
      <p:ext uri="{BB962C8B-B14F-4D97-AF65-F5344CB8AC3E}">
        <p14:creationId xmlns:p14="http://schemas.microsoft.com/office/powerpoint/2010/main" val="85306311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dirty="0"/>
          </a:p>
        </p:txBody>
      </p:sp>
      <p:sp>
        <p:nvSpPr>
          <p:cNvPr id="4" name="Θέση αριθμού διαφάνειας 3"/>
          <p:cNvSpPr>
            <a:spLocks noGrp="1"/>
          </p:cNvSpPr>
          <p:nvPr>
            <p:ph type="sldNum" sz="quarter" idx="10"/>
          </p:nvPr>
        </p:nvSpPr>
        <p:spPr/>
        <p:txBody>
          <a:bodyPr/>
          <a:lstStyle/>
          <a:p>
            <a:fld id="{886A4629-4C51-4980-9E7A-C9236950FF1D}" type="slidenum">
              <a:rPr lang="el-GR" smtClean="0"/>
              <a:t>18</a:t>
            </a:fld>
            <a:endParaRPr lang="el-GR" dirty="0"/>
          </a:p>
        </p:txBody>
      </p:sp>
    </p:spTree>
    <p:extLst>
      <p:ext uri="{BB962C8B-B14F-4D97-AF65-F5344CB8AC3E}">
        <p14:creationId xmlns:p14="http://schemas.microsoft.com/office/powerpoint/2010/main" val="251651184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Διαφάνεια τίτλου">
    <p:spTree>
      <p:nvGrpSpPr>
        <p:cNvPr id="1" name=""/>
        <p:cNvGrpSpPr/>
        <p:nvPr/>
      </p:nvGrpSpPr>
      <p:grpSpPr>
        <a:xfrm>
          <a:off x="0" y="0"/>
          <a:ext cx="0" cy="0"/>
          <a:chOff x="0" y="0"/>
          <a:chExt cx="0" cy="0"/>
        </a:xfrm>
      </p:grpSpPr>
      <p:grpSp>
        <p:nvGrpSpPr>
          <p:cNvPr id="43" name="Group 42"/>
          <p:cNvGrpSpPr/>
          <p:nvPr/>
        </p:nvGrpSpPr>
        <p:grpSpPr>
          <a:xfrm>
            <a:off x="-382404" y="0"/>
            <a:ext cx="9932332" cy="6858000"/>
            <a:chOff x="-382404" y="0"/>
            <a:chExt cx="9932332" cy="6858000"/>
          </a:xfrm>
        </p:grpSpPr>
        <p:grpSp>
          <p:nvGrpSpPr>
            <p:cNvPr id="44" name="Group 44"/>
            <p:cNvGrpSpPr/>
            <p:nvPr/>
          </p:nvGrpSpPr>
          <p:grpSpPr>
            <a:xfrm>
              <a:off x="0" y="0"/>
              <a:ext cx="9144000" cy="6858000"/>
              <a:chOff x="0" y="0"/>
              <a:chExt cx="9144000" cy="6858000"/>
            </a:xfrm>
          </p:grpSpPr>
          <p:grpSp>
            <p:nvGrpSpPr>
              <p:cNvPr id="70" name="Group 4"/>
              <p:cNvGrpSpPr/>
              <p:nvPr/>
            </p:nvGrpSpPr>
            <p:grpSpPr>
              <a:xfrm>
                <a:off x="0" y="0"/>
                <a:ext cx="2514600" cy="6858000"/>
                <a:chOff x="0" y="0"/>
                <a:chExt cx="2514600" cy="6858000"/>
              </a:xfrm>
            </p:grpSpPr>
            <p:sp>
              <p:nvSpPr>
                <p:cNvPr id="115" name="Rectangle 11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6"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7"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71" name="Group 5"/>
              <p:cNvGrpSpPr/>
              <p:nvPr/>
            </p:nvGrpSpPr>
            <p:grpSpPr>
              <a:xfrm>
                <a:off x="422910" y="0"/>
                <a:ext cx="2514600" cy="6858000"/>
                <a:chOff x="0" y="0"/>
                <a:chExt cx="2514600" cy="6858000"/>
              </a:xfrm>
            </p:grpSpPr>
            <p:sp>
              <p:nvSpPr>
                <p:cNvPr id="85" name="Rectangle 8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6" name="Rectangle 85"/>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4" name="Rectangle 11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73"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1" name="Rectangle 80"/>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45" name="Freeform 44"/>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51" name="Freeform 50"/>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52" name="Freeform 51"/>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53" name="Hexagon 52"/>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4" name="Hexagon 53"/>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5" name="Hexagon 54"/>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 name="Hexagon 55"/>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 name="Hexagon 56"/>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 name="Freeform 57"/>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 name="Hexagon 58"/>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 name="Hexagon 59"/>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1" name="Hexagon 60"/>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2" name="Hexagon 61"/>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3" name="Hexagon 62"/>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4" name="Hexagon 63"/>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5" name="Hexagon 64"/>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6" name="Hexagon 65"/>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7" name="Hexagon 66"/>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8" name="Freeform 67"/>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9" name="Freeform 68"/>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46" name="Rectangle 45"/>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7" name="Rectangle 46"/>
          <p:cNvSpPr/>
          <p:nvPr/>
        </p:nvSpPr>
        <p:spPr>
          <a:xfrm>
            <a:off x="4649096" y="-21511"/>
            <a:ext cx="3505200" cy="2312889"/>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ctrTitle"/>
          </p:nvPr>
        </p:nvSpPr>
        <p:spPr>
          <a:xfrm>
            <a:off x="4733365" y="2708476"/>
            <a:ext cx="3313355" cy="1702160"/>
          </a:xfrm>
        </p:spPr>
        <p:txBody>
          <a:bodyPr>
            <a:normAutofit/>
          </a:bodyPr>
          <a:lstStyle>
            <a:lvl1pPr>
              <a:defRPr sz="3600"/>
            </a:lvl1pPr>
          </a:lstStyle>
          <a:p>
            <a:r>
              <a:rPr lang="el-GR"/>
              <a:t>Στυλ κύριου τίτλου</a:t>
            </a:r>
            <a:endParaRPr lang="en-US" dirty="0"/>
          </a:p>
        </p:txBody>
      </p:sp>
      <p:sp>
        <p:nvSpPr>
          <p:cNvPr id="3" name="Subtitle 2"/>
          <p:cNvSpPr>
            <a:spLocks noGrp="1"/>
          </p:cNvSpPr>
          <p:nvPr>
            <p:ph type="subTitle" idx="1"/>
          </p:nvPr>
        </p:nvSpPr>
        <p:spPr>
          <a:xfrm>
            <a:off x="4733365" y="4421080"/>
            <a:ext cx="3309803" cy="1260629"/>
          </a:xfrm>
        </p:spPr>
        <p:txBody>
          <a:bodyPr>
            <a:normAutofit/>
          </a:bodyPr>
          <a:lstStyle>
            <a:lvl1pPr marL="0" indent="0" algn="l">
              <a:buNone/>
              <a:defRPr sz="1800">
                <a:solidFill>
                  <a:srgbClr val="42424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a:t>Στυλ κύριου υπότιτλου</a:t>
            </a:r>
            <a:endParaRPr lang="en-US" dirty="0"/>
          </a:p>
        </p:txBody>
      </p:sp>
      <p:sp>
        <p:nvSpPr>
          <p:cNvPr id="4" name="Date Placeholder 3"/>
          <p:cNvSpPr>
            <a:spLocks noGrp="1"/>
          </p:cNvSpPr>
          <p:nvPr>
            <p:ph type="dt" sz="half" idx="10"/>
          </p:nvPr>
        </p:nvSpPr>
        <p:spPr>
          <a:xfrm>
            <a:off x="4738744" y="1516828"/>
            <a:ext cx="2133600" cy="750981"/>
          </a:xfrm>
        </p:spPr>
        <p:txBody>
          <a:bodyPr anchor="b"/>
          <a:lstStyle>
            <a:lvl1pPr algn="l">
              <a:defRPr sz="2400"/>
            </a:lvl1pPr>
          </a:lstStyle>
          <a:p>
            <a:fld id="{E2862636-E3C6-444A-8BEB-022C076D1EA1}" type="datetimeFigureOut">
              <a:rPr lang="el-GR" smtClean="0"/>
              <a:t>11/1/2017</a:t>
            </a:fld>
            <a:endParaRPr lang="el-GR" dirty="0"/>
          </a:p>
        </p:txBody>
      </p:sp>
      <p:sp>
        <p:nvSpPr>
          <p:cNvPr id="50" name="Rectangle 49"/>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Footer Placeholder 4"/>
          <p:cNvSpPr>
            <a:spLocks noGrp="1"/>
          </p:cNvSpPr>
          <p:nvPr>
            <p:ph type="ftr" sz="quarter" idx="11"/>
          </p:nvPr>
        </p:nvSpPr>
        <p:spPr>
          <a:xfrm>
            <a:off x="5303520" y="5719966"/>
            <a:ext cx="2831592" cy="365125"/>
          </a:xfrm>
        </p:spPr>
        <p:txBody>
          <a:bodyPr>
            <a:normAutofit/>
          </a:bodyPr>
          <a:lstStyle>
            <a:lvl1pPr>
              <a:defRPr>
                <a:solidFill>
                  <a:schemeClr val="accent1"/>
                </a:solidFill>
              </a:defRPr>
            </a:lvl1pPr>
          </a:lstStyle>
          <a:p>
            <a:endParaRPr lang="el-GR" dirty="0"/>
          </a:p>
        </p:txBody>
      </p:sp>
      <p:sp>
        <p:nvSpPr>
          <p:cNvPr id="6" name="Slide Number Placeholder 5"/>
          <p:cNvSpPr>
            <a:spLocks noGrp="1"/>
          </p:cNvSpPr>
          <p:nvPr>
            <p:ph type="sldNum" sz="quarter" idx="12"/>
          </p:nvPr>
        </p:nvSpPr>
        <p:spPr>
          <a:xfrm>
            <a:off x="4649096" y="5719966"/>
            <a:ext cx="643666" cy="365125"/>
          </a:xfrm>
        </p:spPr>
        <p:txBody>
          <a:bodyPr/>
          <a:lstStyle>
            <a:lvl1pPr>
              <a:defRPr>
                <a:solidFill>
                  <a:schemeClr val="accent1"/>
                </a:solidFill>
              </a:defRPr>
            </a:lvl1pPr>
          </a:lstStyle>
          <a:p>
            <a:fld id="{D53A81C1-6FE1-4479-BA25-F1ED8AE51F63}" type="slidenum">
              <a:rPr lang="el-GR" smtClean="0"/>
              <a:t>‹#›</a:t>
            </a:fld>
            <a:endParaRPr lang="el-GR" dirty="0"/>
          </a:p>
        </p:txBody>
      </p:sp>
      <p:sp>
        <p:nvSpPr>
          <p:cNvPr id="89" name="Rectangle 88"/>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Στυλ κύριου τίτλου</a:t>
            </a:r>
            <a:endParaRPr lang="en-US"/>
          </a:p>
        </p:txBody>
      </p:sp>
      <p:sp>
        <p:nvSpPr>
          <p:cNvPr id="3" name="Vertical Text Placeholder 2"/>
          <p:cNvSpPr>
            <a:spLocks noGrp="1"/>
          </p:cNvSpPr>
          <p:nvPr>
            <p:ph type="body" orient="vert" idx="1"/>
          </p:nvPr>
        </p:nvSpPr>
        <p:spPr/>
        <p:txBody>
          <a:bodyPr vert="eaVert"/>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a:p>
        </p:txBody>
      </p:sp>
      <p:sp>
        <p:nvSpPr>
          <p:cNvPr id="4" name="Date Placeholder 3"/>
          <p:cNvSpPr>
            <a:spLocks noGrp="1"/>
          </p:cNvSpPr>
          <p:nvPr>
            <p:ph type="dt" sz="half" idx="10"/>
          </p:nvPr>
        </p:nvSpPr>
        <p:spPr/>
        <p:txBody>
          <a:bodyPr/>
          <a:lstStyle/>
          <a:p>
            <a:fld id="{E2862636-E3C6-444A-8BEB-022C076D1EA1}" type="datetimeFigureOut">
              <a:rPr lang="el-GR" smtClean="0"/>
              <a:t>11/1/2017</a:t>
            </a:fld>
            <a:endParaRPr lang="el-GR" dirty="0"/>
          </a:p>
        </p:txBody>
      </p:sp>
      <p:sp>
        <p:nvSpPr>
          <p:cNvPr id="5" name="Footer Placeholder 4"/>
          <p:cNvSpPr>
            <a:spLocks noGrp="1"/>
          </p:cNvSpPr>
          <p:nvPr>
            <p:ph type="ftr" sz="quarter" idx="11"/>
          </p:nvPr>
        </p:nvSpPr>
        <p:spPr/>
        <p:txBody>
          <a:bodyPr/>
          <a:lstStyle/>
          <a:p>
            <a:endParaRPr lang="el-GR" dirty="0"/>
          </a:p>
        </p:txBody>
      </p:sp>
      <p:sp>
        <p:nvSpPr>
          <p:cNvPr id="6" name="Slide Number Placeholder 5"/>
          <p:cNvSpPr>
            <a:spLocks noGrp="1"/>
          </p:cNvSpPr>
          <p:nvPr>
            <p:ph type="sldNum" sz="quarter" idx="12"/>
          </p:nvPr>
        </p:nvSpPr>
        <p:spPr/>
        <p:txBody>
          <a:bodyPr/>
          <a:lstStyle/>
          <a:p>
            <a:fld id="{D53A81C1-6FE1-4479-BA25-F1ED8AE51F63}" type="slidenum">
              <a:rPr lang="el-GR" smtClean="0"/>
              <a:t>‹#›</a:t>
            </a:fld>
            <a:endParaRPr lang="el-GR"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030147"/>
            <a:ext cx="1484453" cy="4780344"/>
          </a:xfrm>
        </p:spPr>
        <p:txBody>
          <a:bodyPr vert="eaVert" anchor="ctr"/>
          <a:lstStyle/>
          <a:p>
            <a:r>
              <a:rPr lang="el-GR"/>
              <a:t>Στυλ κύριου τίτλου</a:t>
            </a:r>
            <a:endParaRPr lang="en-US"/>
          </a:p>
        </p:txBody>
      </p:sp>
      <p:sp>
        <p:nvSpPr>
          <p:cNvPr id="3" name="Vertical Text Placeholder 2"/>
          <p:cNvSpPr>
            <a:spLocks noGrp="1"/>
          </p:cNvSpPr>
          <p:nvPr>
            <p:ph type="body" orient="vert" idx="1"/>
          </p:nvPr>
        </p:nvSpPr>
        <p:spPr>
          <a:xfrm>
            <a:off x="1053296" y="1030147"/>
            <a:ext cx="5423704" cy="4780344"/>
          </a:xfrm>
        </p:spPr>
        <p:txBody>
          <a:bodyPr vert="eaVert"/>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a:p>
        </p:txBody>
      </p:sp>
      <p:sp>
        <p:nvSpPr>
          <p:cNvPr id="4" name="Date Placeholder 3"/>
          <p:cNvSpPr>
            <a:spLocks noGrp="1"/>
          </p:cNvSpPr>
          <p:nvPr>
            <p:ph type="dt" sz="half" idx="10"/>
          </p:nvPr>
        </p:nvSpPr>
        <p:spPr/>
        <p:txBody>
          <a:bodyPr/>
          <a:lstStyle/>
          <a:p>
            <a:fld id="{E2862636-E3C6-444A-8BEB-022C076D1EA1}" type="datetimeFigureOut">
              <a:rPr lang="el-GR" smtClean="0"/>
              <a:t>11/1/2017</a:t>
            </a:fld>
            <a:endParaRPr lang="el-GR" dirty="0"/>
          </a:p>
        </p:txBody>
      </p:sp>
      <p:sp>
        <p:nvSpPr>
          <p:cNvPr id="5" name="Footer Placeholder 4"/>
          <p:cNvSpPr>
            <a:spLocks noGrp="1"/>
          </p:cNvSpPr>
          <p:nvPr>
            <p:ph type="ftr" sz="quarter" idx="11"/>
          </p:nvPr>
        </p:nvSpPr>
        <p:spPr/>
        <p:txBody>
          <a:bodyPr/>
          <a:lstStyle/>
          <a:p>
            <a:endParaRPr lang="el-GR" dirty="0"/>
          </a:p>
        </p:txBody>
      </p:sp>
      <p:sp>
        <p:nvSpPr>
          <p:cNvPr id="6" name="Slide Number Placeholder 5"/>
          <p:cNvSpPr>
            <a:spLocks noGrp="1"/>
          </p:cNvSpPr>
          <p:nvPr>
            <p:ph type="sldNum" sz="quarter" idx="12"/>
          </p:nvPr>
        </p:nvSpPr>
        <p:spPr/>
        <p:txBody>
          <a:bodyPr/>
          <a:lstStyle/>
          <a:p>
            <a:fld id="{D53A81C1-6FE1-4479-BA25-F1ED8AE51F63}" type="slidenum">
              <a:rPr lang="el-GR" smtClean="0"/>
              <a:t>‹#›</a:t>
            </a:fld>
            <a:endParaRPr lang="el-GR"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Στυλ κύριου τίτλου</a:t>
            </a:r>
            <a:endParaRPr lang="en-US"/>
          </a:p>
        </p:txBody>
      </p:sp>
      <p:sp>
        <p:nvSpPr>
          <p:cNvPr id="3" name="Content Placeholder 2"/>
          <p:cNvSpPr>
            <a:spLocks noGrp="1"/>
          </p:cNvSpPr>
          <p:nvPr>
            <p:ph idx="1"/>
          </p:nvPr>
        </p:nvSpPr>
        <p:spPr/>
        <p:txBody>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
        <p:nvSpPr>
          <p:cNvPr id="4" name="Date Placeholder 3"/>
          <p:cNvSpPr>
            <a:spLocks noGrp="1"/>
          </p:cNvSpPr>
          <p:nvPr>
            <p:ph type="dt" sz="half" idx="10"/>
          </p:nvPr>
        </p:nvSpPr>
        <p:spPr/>
        <p:txBody>
          <a:bodyPr/>
          <a:lstStyle/>
          <a:p>
            <a:fld id="{E2862636-E3C6-444A-8BEB-022C076D1EA1}" type="datetimeFigureOut">
              <a:rPr lang="el-GR" smtClean="0"/>
              <a:t>11/1/2017</a:t>
            </a:fld>
            <a:endParaRPr lang="el-GR" dirty="0"/>
          </a:p>
        </p:txBody>
      </p:sp>
      <p:sp>
        <p:nvSpPr>
          <p:cNvPr id="5" name="Footer Placeholder 4"/>
          <p:cNvSpPr>
            <a:spLocks noGrp="1"/>
          </p:cNvSpPr>
          <p:nvPr>
            <p:ph type="ftr" sz="quarter" idx="11"/>
          </p:nvPr>
        </p:nvSpPr>
        <p:spPr/>
        <p:txBody>
          <a:bodyPr/>
          <a:lstStyle/>
          <a:p>
            <a:endParaRPr lang="el-GR" dirty="0"/>
          </a:p>
        </p:txBody>
      </p:sp>
      <p:sp>
        <p:nvSpPr>
          <p:cNvPr id="6" name="Slide Number Placeholder 5"/>
          <p:cNvSpPr>
            <a:spLocks noGrp="1"/>
          </p:cNvSpPr>
          <p:nvPr>
            <p:ph type="sldNum" sz="quarter" idx="12"/>
          </p:nvPr>
        </p:nvSpPr>
        <p:spPr/>
        <p:txBody>
          <a:bodyPr/>
          <a:lstStyle/>
          <a:p>
            <a:fld id="{D53A81C1-6FE1-4479-BA25-F1ED8AE51F63}" type="slidenum">
              <a:rPr lang="el-GR" smtClean="0"/>
              <a:t>‹#›</a:t>
            </a:fld>
            <a:endParaRPr lang="el-GR"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Title 1"/>
          <p:cNvSpPr>
            <a:spLocks noGrp="1"/>
          </p:cNvSpPr>
          <p:nvPr>
            <p:ph type="title"/>
          </p:nvPr>
        </p:nvSpPr>
        <p:spPr>
          <a:xfrm>
            <a:off x="1258645" y="2900829"/>
            <a:ext cx="6637468" cy="1362075"/>
          </a:xfrm>
        </p:spPr>
        <p:txBody>
          <a:bodyPr anchor="b"/>
          <a:lstStyle>
            <a:lvl1pPr algn="l">
              <a:defRPr sz="4000" b="0" cap="none" baseline="0"/>
            </a:lvl1pPr>
          </a:lstStyle>
          <a:p>
            <a:r>
              <a:rPr lang="el-GR"/>
              <a:t>Στυλ κύριου τίτλου</a:t>
            </a:r>
            <a:endParaRPr lang="en-US" dirty="0"/>
          </a:p>
        </p:txBody>
      </p:sp>
      <p:sp>
        <p:nvSpPr>
          <p:cNvPr id="3" name="Text Placeholder 2"/>
          <p:cNvSpPr>
            <a:spLocks noGrp="1"/>
          </p:cNvSpPr>
          <p:nvPr>
            <p:ph type="body" idx="1"/>
          </p:nvPr>
        </p:nvSpPr>
        <p:spPr>
          <a:xfrm>
            <a:off x="1258645" y="4267200"/>
            <a:ext cx="6637467" cy="1520413"/>
          </a:xfrm>
        </p:spPr>
        <p:txBody>
          <a:bodyPr anchor="t"/>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a:t>Στυλ υποδείγματος κειμένου</a:t>
            </a:r>
          </a:p>
        </p:txBody>
      </p:sp>
      <p:sp>
        <p:nvSpPr>
          <p:cNvPr id="4" name="Date Placeholder 3"/>
          <p:cNvSpPr>
            <a:spLocks noGrp="1"/>
          </p:cNvSpPr>
          <p:nvPr>
            <p:ph type="dt" sz="half" idx="10"/>
          </p:nvPr>
        </p:nvSpPr>
        <p:spPr/>
        <p:txBody>
          <a:bodyPr/>
          <a:lstStyle/>
          <a:p>
            <a:fld id="{E2862636-E3C6-444A-8BEB-022C076D1EA1}" type="datetimeFigureOut">
              <a:rPr lang="el-GR" smtClean="0"/>
              <a:t>11/1/2017</a:t>
            </a:fld>
            <a:endParaRPr lang="el-GR" dirty="0"/>
          </a:p>
        </p:txBody>
      </p:sp>
      <p:sp>
        <p:nvSpPr>
          <p:cNvPr id="5" name="Footer Placeholder 4"/>
          <p:cNvSpPr>
            <a:spLocks noGrp="1"/>
          </p:cNvSpPr>
          <p:nvPr>
            <p:ph type="ftr" sz="quarter" idx="11"/>
          </p:nvPr>
        </p:nvSpPr>
        <p:spPr/>
        <p:txBody>
          <a:bodyPr/>
          <a:lstStyle/>
          <a:p>
            <a:endParaRPr lang="el-GR" dirty="0"/>
          </a:p>
        </p:txBody>
      </p:sp>
      <p:sp>
        <p:nvSpPr>
          <p:cNvPr id="6" name="Slide Number Placeholder 5"/>
          <p:cNvSpPr>
            <a:spLocks noGrp="1"/>
          </p:cNvSpPr>
          <p:nvPr>
            <p:ph type="sldNum" sz="quarter" idx="12"/>
          </p:nvPr>
        </p:nvSpPr>
        <p:spPr/>
        <p:txBody>
          <a:bodyPr/>
          <a:lstStyle/>
          <a:p>
            <a:fld id="{D53A81C1-6FE1-4479-BA25-F1ED8AE51F63}" type="slidenum">
              <a:rPr lang="el-GR" smtClean="0"/>
              <a:t>‹#›</a:t>
            </a:fld>
            <a:endParaRPr lang="el-GR"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Στυλ κύριου τίτλου</a:t>
            </a:r>
            <a:endParaRPr lang="en-US"/>
          </a:p>
        </p:txBody>
      </p:sp>
      <p:sp>
        <p:nvSpPr>
          <p:cNvPr id="5" name="Date Placeholder 4"/>
          <p:cNvSpPr>
            <a:spLocks noGrp="1"/>
          </p:cNvSpPr>
          <p:nvPr>
            <p:ph type="dt" sz="half" idx="10"/>
          </p:nvPr>
        </p:nvSpPr>
        <p:spPr/>
        <p:txBody>
          <a:bodyPr/>
          <a:lstStyle/>
          <a:p>
            <a:fld id="{E2862636-E3C6-444A-8BEB-022C076D1EA1}" type="datetimeFigureOut">
              <a:rPr lang="el-GR" smtClean="0"/>
              <a:t>11/1/2017</a:t>
            </a:fld>
            <a:endParaRPr lang="el-GR" dirty="0"/>
          </a:p>
        </p:txBody>
      </p:sp>
      <p:sp>
        <p:nvSpPr>
          <p:cNvPr id="6" name="Footer Placeholder 5"/>
          <p:cNvSpPr>
            <a:spLocks noGrp="1"/>
          </p:cNvSpPr>
          <p:nvPr>
            <p:ph type="ftr" sz="quarter" idx="11"/>
          </p:nvPr>
        </p:nvSpPr>
        <p:spPr/>
        <p:txBody>
          <a:bodyPr/>
          <a:lstStyle/>
          <a:p>
            <a:endParaRPr lang="el-GR" dirty="0"/>
          </a:p>
        </p:txBody>
      </p:sp>
      <p:sp>
        <p:nvSpPr>
          <p:cNvPr id="7" name="Slide Number Placeholder 6"/>
          <p:cNvSpPr>
            <a:spLocks noGrp="1"/>
          </p:cNvSpPr>
          <p:nvPr>
            <p:ph type="sldNum" sz="quarter" idx="12"/>
          </p:nvPr>
        </p:nvSpPr>
        <p:spPr/>
        <p:txBody>
          <a:bodyPr/>
          <a:lstStyle/>
          <a:p>
            <a:fld id="{D53A81C1-6FE1-4479-BA25-F1ED8AE51F63}" type="slidenum">
              <a:rPr lang="el-GR" smtClean="0"/>
              <a:t>‹#›</a:t>
            </a:fld>
            <a:endParaRPr lang="el-GR" dirty="0"/>
          </a:p>
        </p:txBody>
      </p:sp>
      <p:sp>
        <p:nvSpPr>
          <p:cNvPr id="9" name="Content Placeholder 8"/>
          <p:cNvSpPr>
            <a:spLocks noGrp="1"/>
          </p:cNvSpPr>
          <p:nvPr>
            <p:ph sz="quarter" idx="13"/>
          </p:nvPr>
        </p:nvSpPr>
        <p:spPr>
          <a:xfrm>
            <a:off x="1042416" y="2313432"/>
            <a:ext cx="3419856" cy="3493008"/>
          </a:xfrm>
        </p:spPr>
        <p:txBody>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
        <p:nvSpPr>
          <p:cNvPr id="11" name="Content Placeholder 10"/>
          <p:cNvSpPr>
            <a:spLocks noGrp="1"/>
          </p:cNvSpPr>
          <p:nvPr>
            <p:ph sz="quarter" idx="14"/>
          </p:nvPr>
        </p:nvSpPr>
        <p:spPr>
          <a:xfrm>
            <a:off x="4645152" y="2313431"/>
            <a:ext cx="3419856" cy="3493008"/>
          </a:xfrm>
        </p:spPr>
        <p:txBody>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l-GR"/>
              <a:t>Στυλ κύριου τίτλου</a:t>
            </a:r>
            <a:endParaRPr lang="en-US"/>
          </a:p>
        </p:txBody>
      </p:sp>
      <p:sp>
        <p:nvSpPr>
          <p:cNvPr id="3" name="Text Placeholder 2"/>
          <p:cNvSpPr>
            <a:spLocks noGrp="1"/>
          </p:cNvSpPr>
          <p:nvPr>
            <p:ph type="body" idx="1"/>
          </p:nvPr>
        </p:nvSpPr>
        <p:spPr>
          <a:xfrm>
            <a:off x="1412111" y="2316009"/>
            <a:ext cx="3057148"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υποδείγματος κειμένου</a:t>
            </a:r>
          </a:p>
        </p:txBody>
      </p:sp>
      <p:sp>
        <p:nvSpPr>
          <p:cNvPr id="4" name="Content Placeholder 3"/>
          <p:cNvSpPr>
            <a:spLocks noGrp="1"/>
          </p:cNvSpPr>
          <p:nvPr>
            <p:ph sz="half" idx="2"/>
          </p:nvPr>
        </p:nvSpPr>
        <p:spPr>
          <a:xfrm>
            <a:off x="1041721" y="2974694"/>
            <a:ext cx="3419856"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
        <p:nvSpPr>
          <p:cNvPr id="5" name="Text Placeholder 4"/>
          <p:cNvSpPr>
            <a:spLocks noGrp="1"/>
          </p:cNvSpPr>
          <p:nvPr>
            <p:ph type="body" sz="quarter" idx="3"/>
          </p:nvPr>
        </p:nvSpPr>
        <p:spPr>
          <a:xfrm>
            <a:off x="5011837" y="2316010"/>
            <a:ext cx="3055717"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υποδείγματος κειμένου</a:t>
            </a:r>
          </a:p>
        </p:txBody>
      </p:sp>
      <p:sp>
        <p:nvSpPr>
          <p:cNvPr id="6" name="Content Placeholder 5"/>
          <p:cNvSpPr>
            <a:spLocks noGrp="1"/>
          </p:cNvSpPr>
          <p:nvPr>
            <p:ph sz="quarter" idx="4"/>
          </p:nvPr>
        </p:nvSpPr>
        <p:spPr>
          <a:xfrm>
            <a:off x="4645152" y="2974694"/>
            <a:ext cx="3419856"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
        <p:nvSpPr>
          <p:cNvPr id="7" name="Date Placeholder 6"/>
          <p:cNvSpPr>
            <a:spLocks noGrp="1"/>
          </p:cNvSpPr>
          <p:nvPr>
            <p:ph type="dt" sz="half" idx="10"/>
          </p:nvPr>
        </p:nvSpPr>
        <p:spPr/>
        <p:txBody>
          <a:bodyPr/>
          <a:lstStyle/>
          <a:p>
            <a:fld id="{E2862636-E3C6-444A-8BEB-022C076D1EA1}" type="datetimeFigureOut">
              <a:rPr lang="el-GR" smtClean="0"/>
              <a:t>11/1/2017</a:t>
            </a:fld>
            <a:endParaRPr lang="el-GR" dirty="0"/>
          </a:p>
        </p:txBody>
      </p:sp>
      <p:sp>
        <p:nvSpPr>
          <p:cNvPr id="8" name="Footer Placeholder 7"/>
          <p:cNvSpPr>
            <a:spLocks noGrp="1"/>
          </p:cNvSpPr>
          <p:nvPr>
            <p:ph type="ftr" sz="quarter" idx="11"/>
          </p:nvPr>
        </p:nvSpPr>
        <p:spPr/>
        <p:txBody>
          <a:bodyPr/>
          <a:lstStyle/>
          <a:p>
            <a:endParaRPr lang="el-GR" dirty="0"/>
          </a:p>
        </p:txBody>
      </p:sp>
      <p:sp>
        <p:nvSpPr>
          <p:cNvPr id="9" name="Slide Number Placeholder 8"/>
          <p:cNvSpPr>
            <a:spLocks noGrp="1"/>
          </p:cNvSpPr>
          <p:nvPr>
            <p:ph type="sldNum" sz="quarter" idx="12"/>
          </p:nvPr>
        </p:nvSpPr>
        <p:spPr/>
        <p:txBody>
          <a:bodyPr/>
          <a:lstStyle/>
          <a:p>
            <a:fld id="{D53A81C1-6FE1-4479-BA25-F1ED8AE51F63}" type="slidenum">
              <a:rPr lang="el-GR" smtClean="0"/>
              <a:t>‹#›</a:t>
            </a:fld>
            <a:endParaRPr lang="el-GR"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Στυλ κύριου τίτλου</a:t>
            </a:r>
            <a:endParaRPr lang="en-US"/>
          </a:p>
        </p:txBody>
      </p:sp>
      <p:sp>
        <p:nvSpPr>
          <p:cNvPr id="3" name="Date Placeholder 2"/>
          <p:cNvSpPr>
            <a:spLocks noGrp="1"/>
          </p:cNvSpPr>
          <p:nvPr>
            <p:ph type="dt" sz="half" idx="10"/>
          </p:nvPr>
        </p:nvSpPr>
        <p:spPr/>
        <p:txBody>
          <a:bodyPr/>
          <a:lstStyle/>
          <a:p>
            <a:fld id="{E2862636-E3C6-444A-8BEB-022C076D1EA1}" type="datetimeFigureOut">
              <a:rPr lang="el-GR" smtClean="0"/>
              <a:t>11/1/2017</a:t>
            </a:fld>
            <a:endParaRPr lang="el-GR" dirty="0"/>
          </a:p>
        </p:txBody>
      </p:sp>
      <p:sp>
        <p:nvSpPr>
          <p:cNvPr id="4" name="Footer Placeholder 3"/>
          <p:cNvSpPr>
            <a:spLocks noGrp="1"/>
          </p:cNvSpPr>
          <p:nvPr>
            <p:ph type="ftr" sz="quarter" idx="11"/>
          </p:nvPr>
        </p:nvSpPr>
        <p:spPr/>
        <p:txBody>
          <a:bodyPr/>
          <a:lstStyle/>
          <a:p>
            <a:endParaRPr lang="el-GR" dirty="0"/>
          </a:p>
        </p:txBody>
      </p:sp>
      <p:sp>
        <p:nvSpPr>
          <p:cNvPr id="5" name="Slide Number Placeholder 4"/>
          <p:cNvSpPr>
            <a:spLocks noGrp="1"/>
          </p:cNvSpPr>
          <p:nvPr>
            <p:ph type="sldNum" sz="quarter" idx="12"/>
          </p:nvPr>
        </p:nvSpPr>
        <p:spPr/>
        <p:txBody>
          <a:bodyPr/>
          <a:lstStyle/>
          <a:p>
            <a:fld id="{D53A81C1-6FE1-4479-BA25-F1ED8AE51F63}" type="slidenum">
              <a:rPr lang="el-GR" smtClean="0"/>
              <a:t>‹#›</a:t>
            </a:fld>
            <a:endParaRPr lang="el-GR"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2862636-E3C6-444A-8BEB-022C076D1EA1}" type="datetimeFigureOut">
              <a:rPr lang="el-GR" smtClean="0"/>
              <a:t>11/1/2017</a:t>
            </a:fld>
            <a:endParaRPr lang="el-GR" dirty="0"/>
          </a:p>
        </p:txBody>
      </p:sp>
      <p:sp>
        <p:nvSpPr>
          <p:cNvPr id="3" name="Footer Placeholder 2"/>
          <p:cNvSpPr>
            <a:spLocks noGrp="1"/>
          </p:cNvSpPr>
          <p:nvPr>
            <p:ph type="ftr" sz="quarter" idx="11"/>
          </p:nvPr>
        </p:nvSpPr>
        <p:spPr/>
        <p:txBody>
          <a:bodyPr/>
          <a:lstStyle/>
          <a:p>
            <a:endParaRPr lang="el-GR" dirty="0"/>
          </a:p>
        </p:txBody>
      </p:sp>
      <p:sp>
        <p:nvSpPr>
          <p:cNvPr id="4" name="Slide Number Placeholder 3"/>
          <p:cNvSpPr>
            <a:spLocks noGrp="1"/>
          </p:cNvSpPr>
          <p:nvPr>
            <p:ph type="sldNum" sz="quarter" idx="12"/>
          </p:nvPr>
        </p:nvSpPr>
        <p:spPr/>
        <p:txBody>
          <a:bodyPr/>
          <a:lstStyle/>
          <a:p>
            <a:fld id="{D53A81C1-6FE1-4479-BA25-F1ED8AE51F63}" type="slidenum">
              <a:rPr lang="el-GR" smtClean="0"/>
              <a:t>‹#›</a:t>
            </a:fld>
            <a:endParaRPr lang="el-GR"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Περιεχόμενο με λεζάντα">
    <p:spTree>
      <p:nvGrpSpPr>
        <p:cNvPr id="1" name=""/>
        <p:cNvGrpSpPr/>
        <p:nvPr/>
      </p:nvGrpSpPr>
      <p:grpSpPr>
        <a:xfrm>
          <a:off x="0" y="0"/>
          <a:ext cx="0" cy="0"/>
          <a:chOff x="0" y="0"/>
          <a:chExt cx="0" cy="0"/>
        </a:xfrm>
      </p:grpSpPr>
      <p:grpSp>
        <p:nvGrpSpPr>
          <p:cNvPr id="44" name="Group 43"/>
          <p:cNvGrpSpPr/>
          <p:nvPr/>
        </p:nvGrpSpPr>
        <p:grpSpPr>
          <a:xfrm>
            <a:off x="-382404" y="0"/>
            <a:ext cx="9932332" cy="6858000"/>
            <a:chOff x="-382404" y="0"/>
            <a:chExt cx="9932332" cy="6858000"/>
          </a:xfrm>
        </p:grpSpPr>
        <p:grpSp>
          <p:nvGrpSpPr>
            <p:cNvPr id="45" name="Group 44"/>
            <p:cNvGrpSpPr/>
            <p:nvPr/>
          </p:nvGrpSpPr>
          <p:grpSpPr>
            <a:xfrm>
              <a:off x="0" y="0"/>
              <a:ext cx="9144000" cy="6858000"/>
              <a:chOff x="0" y="0"/>
              <a:chExt cx="9144000" cy="6858000"/>
            </a:xfrm>
          </p:grpSpPr>
          <p:grpSp>
            <p:nvGrpSpPr>
              <p:cNvPr id="72" name="Group 4"/>
              <p:cNvGrpSpPr/>
              <p:nvPr/>
            </p:nvGrpSpPr>
            <p:grpSpPr>
              <a:xfrm>
                <a:off x="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5"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6"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73" name="Group 5"/>
              <p:cNvGrpSpPr/>
              <p:nvPr/>
            </p:nvGrpSpPr>
            <p:grpSpPr>
              <a:xfrm>
                <a:off x="42291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74"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0" name="Rectangle 79"/>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47" name="Freeform 46"/>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50" name="Freeform 49"/>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51" name="Freeform 50"/>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52" name="Hexagon 51"/>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3" name="Hexagon 52"/>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4" name="Hexagon 53"/>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5" name="Hexagon 54"/>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 name="Hexagon 55"/>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 name="Freeform 58"/>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 name="Hexagon 59"/>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2" name="Hexagon 61"/>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3" name="Hexagon 62"/>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4" name="Hexagon 63"/>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5" name="Hexagon 64"/>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6" name="Hexagon 65"/>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7" name="Hexagon 66"/>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8" name="Hexagon 67"/>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9" name="Hexagon 68"/>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0" name="Freeform 69"/>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1" name="Freeform 70"/>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46" name="Rectangle 45"/>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 name="Rectangle 56"/>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Date Placeholder 4"/>
          <p:cNvSpPr>
            <a:spLocks noGrp="1"/>
          </p:cNvSpPr>
          <p:nvPr>
            <p:ph type="dt" sz="half" idx="10"/>
          </p:nvPr>
        </p:nvSpPr>
        <p:spPr/>
        <p:txBody>
          <a:bodyPr/>
          <a:lstStyle/>
          <a:p>
            <a:fld id="{E2862636-E3C6-444A-8BEB-022C076D1EA1}" type="datetimeFigureOut">
              <a:rPr lang="el-GR" smtClean="0"/>
              <a:t>11/1/2017</a:t>
            </a:fld>
            <a:endParaRPr lang="el-GR" dirty="0"/>
          </a:p>
        </p:txBody>
      </p:sp>
      <p:sp>
        <p:nvSpPr>
          <p:cNvPr id="7" name="Slide Number Placeholder 6"/>
          <p:cNvSpPr>
            <a:spLocks noGrp="1"/>
          </p:cNvSpPr>
          <p:nvPr>
            <p:ph type="sldNum" sz="quarter" idx="12"/>
          </p:nvPr>
        </p:nvSpPr>
        <p:spPr/>
        <p:txBody>
          <a:bodyPr/>
          <a:lstStyle/>
          <a:p>
            <a:fld id="{D53A81C1-6FE1-4479-BA25-F1ED8AE51F63}" type="slidenum">
              <a:rPr lang="el-GR" smtClean="0"/>
              <a:t>‹#›</a:t>
            </a:fld>
            <a:endParaRPr lang="el-GR" dirty="0"/>
          </a:p>
        </p:txBody>
      </p:sp>
      <p:sp>
        <p:nvSpPr>
          <p:cNvPr id="58" name="Rectangle 57"/>
          <p:cNvSpPr/>
          <p:nvPr/>
        </p:nvSpPr>
        <p:spPr>
          <a:xfrm>
            <a:off x="905571" y="601883"/>
            <a:ext cx="3562257" cy="5648445"/>
          </a:xfrm>
          <a:prstGeom prst="rect">
            <a:avLst/>
          </a:prstGeom>
          <a:solidFill>
            <a:schemeClr val="bg1"/>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Content Placeholder 2"/>
          <p:cNvSpPr>
            <a:spLocks noGrp="1"/>
          </p:cNvSpPr>
          <p:nvPr>
            <p:ph idx="1"/>
          </p:nvPr>
        </p:nvSpPr>
        <p:spPr>
          <a:xfrm>
            <a:off x="1145894" y="856527"/>
            <a:ext cx="3090440" cy="5150734"/>
          </a:xfrm>
        </p:spPr>
        <p:txBody>
          <a:bodyPr/>
          <a:lstStyle>
            <a:lvl1pPr>
              <a:defRPr sz="2400"/>
            </a:lvl1pPr>
            <a:lvl2pPr>
              <a:defRPr sz="2200"/>
            </a:lvl2pPr>
            <a:lvl3pPr>
              <a:defRPr sz="2000"/>
            </a:lvl3pPr>
            <a:lvl4pPr>
              <a:defRPr sz="1800"/>
            </a:lvl4pPr>
            <a:lvl5pPr>
              <a:defRPr sz="1600"/>
            </a:lvl5pPr>
            <a:lvl6pPr>
              <a:defRPr sz="2000"/>
            </a:lvl6pPr>
            <a:lvl7pPr>
              <a:defRPr sz="2000"/>
            </a:lvl7pPr>
            <a:lvl8pPr>
              <a:defRPr sz="2000"/>
            </a:lvl8pPr>
            <a:lvl9pPr>
              <a:defRPr sz="2000"/>
            </a:lvl9p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
        <p:nvSpPr>
          <p:cNvPr id="61" name="Rectangle 60"/>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Footer Placeholder 5"/>
          <p:cNvSpPr>
            <a:spLocks noGrp="1"/>
          </p:cNvSpPr>
          <p:nvPr>
            <p:ph type="ftr" sz="quarter" idx="11"/>
          </p:nvPr>
        </p:nvSpPr>
        <p:spPr>
          <a:xfrm>
            <a:off x="4641448" y="5724835"/>
            <a:ext cx="3493664" cy="365125"/>
          </a:xfrm>
        </p:spPr>
        <p:txBody>
          <a:bodyPr>
            <a:normAutofit/>
          </a:bodyPr>
          <a:lstStyle/>
          <a:p>
            <a:endParaRPr lang="el-GR" dirty="0"/>
          </a:p>
        </p:txBody>
      </p:sp>
      <p:sp>
        <p:nvSpPr>
          <p:cNvPr id="2" name="Title 1"/>
          <p:cNvSpPr>
            <a:spLocks noGrp="1"/>
          </p:cNvSpPr>
          <p:nvPr>
            <p:ph type="title"/>
          </p:nvPr>
        </p:nvSpPr>
        <p:spPr>
          <a:xfrm>
            <a:off x="4739833" y="2657434"/>
            <a:ext cx="3304572" cy="1463153"/>
          </a:xfrm>
        </p:spPr>
        <p:txBody>
          <a:bodyPr anchor="b">
            <a:normAutofit/>
          </a:bodyPr>
          <a:lstStyle>
            <a:lvl1pPr algn="l">
              <a:defRPr sz="2800" b="0"/>
            </a:lvl1pPr>
          </a:lstStyle>
          <a:p>
            <a:r>
              <a:rPr lang="el-GR"/>
              <a:t>Στυλ κύριου τίτλου</a:t>
            </a:r>
            <a:endParaRPr lang="en-US"/>
          </a:p>
        </p:txBody>
      </p:sp>
      <p:sp>
        <p:nvSpPr>
          <p:cNvPr id="4" name="Text Placeholder 3"/>
          <p:cNvSpPr>
            <a:spLocks noGrp="1"/>
          </p:cNvSpPr>
          <p:nvPr>
            <p:ph type="body" sz="half" idx="2"/>
          </p:nvPr>
        </p:nvSpPr>
        <p:spPr>
          <a:xfrm>
            <a:off x="4736592" y="4136994"/>
            <a:ext cx="3298784" cy="1517904"/>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υποδείγματος κειμένου</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Εικόνα με λεζάντα">
    <p:spTree>
      <p:nvGrpSpPr>
        <p:cNvPr id="1" name=""/>
        <p:cNvGrpSpPr/>
        <p:nvPr/>
      </p:nvGrpSpPr>
      <p:grpSpPr>
        <a:xfrm>
          <a:off x="0" y="0"/>
          <a:ext cx="0" cy="0"/>
          <a:chOff x="0" y="0"/>
          <a:chExt cx="0" cy="0"/>
        </a:xfrm>
      </p:grpSpPr>
      <p:grpSp>
        <p:nvGrpSpPr>
          <p:cNvPr id="44" name="Group 43"/>
          <p:cNvGrpSpPr/>
          <p:nvPr/>
        </p:nvGrpSpPr>
        <p:grpSpPr>
          <a:xfrm>
            <a:off x="-382404" y="0"/>
            <a:ext cx="9932332" cy="6858000"/>
            <a:chOff x="-382404" y="0"/>
            <a:chExt cx="9932332" cy="6858000"/>
          </a:xfrm>
        </p:grpSpPr>
        <p:grpSp>
          <p:nvGrpSpPr>
            <p:cNvPr id="45" name="Group 44"/>
            <p:cNvGrpSpPr/>
            <p:nvPr/>
          </p:nvGrpSpPr>
          <p:grpSpPr>
            <a:xfrm>
              <a:off x="0" y="0"/>
              <a:ext cx="9144000" cy="6858000"/>
              <a:chOff x="0" y="0"/>
              <a:chExt cx="9144000" cy="6858000"/>
            </a:xfrm>
          </p:grpSpPr>
          <p:grpSp>
            <p:nvGrpSpPr>
              <p:cNvPr id="75" name="Group 4"/>
              <p:cNvGrpSpPr/>
              <p:nvPr/>
            </p:nvGrpSpPr>
            <p:grpSpPr>
              <a:xfrm>
                <a:off x="0" y="0"/>
                <a:ext cx="2514600" cy="6858000"/>
                <a:chOff x="0" y="0"/>
                <a:chExt cx="2514600" cy="6858000"/>
              </a:xfrm>
            </p:grpSpPr>
            <p:sp>
              <p:nvSpPr>
                <p:cNvPr id="87" name="Rectangle 8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8"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9"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76" name="Group 5"/>
              <p:cNvGrpSpPr/>
              <p:nvPr/>
            </p:nvGrpSpPr>
            <p:grpSpPr>
              <a:xfrm>
                <a:off x="42291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5" name="Rectangle 84"/>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6" name="Rectangle 85"/>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77" name="Group 9"/>
              <p:cNvGrpSpPr/>
              <p:nvPr/>
            </p:nvGrpSpPr>
            <p:grpSpPr>
              <a:xfrm rot="10800000">
                <a:off x="662940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78" name="Rectangle 77"/>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9" name="Rectangle 78"/>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0" name="Rectangle 79"/>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46" name="Freeform 45"/>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47" name="Freeform 46"/>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48" name="Freeform 47"/>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49" name="Freeform 48"/>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50" name="Freeform 49"/>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51" name="Hexagon 50"/>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2" name="Hexagon 51"/>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 name="Hexagon 59"/>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1" name="Hexagon 60"/>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2" name="Hexagon 61"/>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3" name="Freeform 62"/>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4" name="Hexagon 63"/>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5" name="Hexagon 64"/>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6" name="Hexagon 65"/>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7" name="Hexagon 66"/>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8" name="Hexagon 67"/>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9" name="Hexagon 68"/>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0" name="Hexagon 69"/>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1" name="Hexagon 70"/>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2" name="Hexagon 71"/>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3" name="Freeform 72"/>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4" name="Freeform 73"/>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94" name="Rectangle 93"/>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1" name="Rectangle 100"/>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2" name="Rectangle 101"/>
          <p:cNvSpPr/>
          <p:nvPr/>
        </p:nvSpPr>
        <p:spPr>
          <a:xfrm>
            <a:off x="905571" y="601883"/>
            <a:ext cx="3562257" cy="5648445"/>
          </a:xfrm>
          <a:prstGeom prst="rect">
            <a:avLst/>
          </a:prstGeom>
          <a:solidFill>
            <a:srgbClr val="FFFFFF"/>
          </a:solidFill>
          <a:ln w="3175">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5" name="Rectangle 104"/>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4734424" y="2660904"/>
            <a:ext cx="3300984" cy="1463040"/>
          </a:xfrm>
        </p:spPr>
        <p:txBody>
          <a:bodyPr anchor="b">
            <a:normAutofit/>
          </a:bodyPr>
          <a:lstStyle>
            <a:lvl1pPr algn="l">
              <a:defRPr sz="2800" b="0"/>
            </a:lvl1pPr>
          </a:lstStyle>
          <a:p>
            <a:r>
              <a:rPr lang="el-GR"/>
              <a:t>Στυλ κύριου τίτλου</a:t>
            </a:r>
            <a:endParaRPr lang="en-US"/>
          </a:p>
        </p:txBody>
      </p:sp>
      <p:sp>
        <p:nvSpPr>
          <p:cNvPr id="3" name="Picture Placeholder 2"/>
          <p:cNvSpPr>
            <a:spLocks noGrp="1"/>
          </p:cNvSpPr>
          <p:nvPr>
            <p:ph type="pic" idx="1"/>
          </p:nvPr>
        </p:nvSpPr>
        <p:spPr>
          <a:xfrm>
            <a:off x="1005208" y="693795"/>
            <a:ext cx="3359623" cy="5468112"/>
          </a:xfrm>
        </p:spPr>
        <p:txBody>
          <a:bodyPr/>
          <a:lstStyle>
            <a:lvl1pPr marL="0" indent="0">
              <a:buNone/>
              <a:defRPr sz="3200">
                <a:solidFill>
                  <a:schemeClr val="accent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l-GR" dirty="0"/>
              <a:t>Κάντε κλικ στο εικονίδιο για να προσθέσετε μια εικόνα</a:t>
            </a:r>
            <a:endParaRPr lang="en-US" dirty="0"/>
          </a:p>
        </p:txBody>
      </p:sp>
      <p:sp>
        <p:nvSpPr>
          <p:cNvPr id="4" name="Text Placeholder 3"/>
          <p:cNvSpPr>
            <a:spLocks noGrp="1"/>
          </p:cNvSpPr>
          <p:nvPr>
            <p:ph type="body" sz="half" idx="2"/>
          </p:nvPr>
        </p:nvSpPr>
        <p:spPr>
          <a:xfrm>
            <a:off x="4734630" y="4133088"/>
            <a:ext cx="3300573" cy="1519561"/>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υποδείγματος κειμένου</a:t>
            </a:r>
          </a:p>
        </p:txBody>
      </p:sp>
      <p:sp>
        <p:nvSpPr>
          <p:cNvPr id="5" name="Date Placeholder 4"/>
          <p:cNvSpPr>
            <a:spLocks noGrp="1"/>
          </p:cNvSpPr>
          <p:nvPr>
            <p:ph type="dt" sz="half" idx="10"/>
          </p:nvPr>
        </p:nvSpPr>
        <p:spPr/>
        <p:txBody>
          <a:bodyPr/>
          <a:lstStyle/>
          <a:p>
            <a:fld id="{E2862636-E3C6-444A-8BEB-022C076D1EA1}" type="datetimeFigureOut">
              <a:rPr lang="el-GR" smtClean="0"/>
              <a:t>11/1/2017</a:t>
            </a:fld>
            <a:endParaRPr lang="el-GR" dirty="0"/>
          </a:p>
        </p:txBody>
      </p:sp>
      <p:sp>
        <p:nvSpPr>
          <p:cNvPr id="6" name="Footer Placeholder 5"/>
          <p:cNvSpPr>
            <a:spLocks noGrp="1"/>
          </p:cNvSpPr>
          <p:nvPr>
            <p:ph type="ftr" sz="quarter" idx="11"/>
          </p:nvPr>
        </p:nvSpPr>
        <p:spPr>
          <a:xfrm>
            <a:off x="4641448" y="5724835"/>
            <a:ext cx="3493664" cy="365125"/>
          </a:xfrm>
        </p:spPr>
        <p:txBody>
          <a:bodyPr>
            <a:normAutofit/>
          </a:bodyPr>
          <a:lstStyle/>
          <a:p>
            <a:endParaRPr lang="el-GR" dirty="0"/>
          </a:p>
        </p:txBody>
      </p:sp>
      <p:sp>
        <p:nvSpPr>
          <p:cNvPr id="7" name="Slide Number Placeholder 6"/>
          <p:cNvSpPr>
            <a:spLocks noGrp="1"/>
          </p:cNvSpPr>
          <p:nvPr>
            <p:ph type="sldNum" sz="quarter" idx="12"/>
          </p:nvPr>
        </p:nvSpPr>
        <p:spPr/>
        <p:txBody>
          <a:bodyPr/>
          <a:lstStyle/>
          <a:p>
            <a:fld id="{D53A81C1-6FE1-4479-BA25-F1ED8AE51F63}" type="slidenum">
              <a:rPr lang="el-GR" smtClean="0"/>
              <a:t>‹#›</a:t>
            </a:fld>
            <a:endParaRPr lang="el-GR"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42" name="Group 41"/>
          <p:cNvGrpSpPr/>
          <p:nvPr/>
        </p:nvGrpSpPr>
        <p:grpSpPr>
          <a:xfrm>
            <a:off x="-304800" y="0"/>
            <a:ext cx="9932332" cy="6858000"/>
            <a:chOff x="-382404" y="0"/>
            <a:chExt cx="9932332" cy="6858000"/>
          </a:xfrm>
        </p:grpSpPr>
        <p:grpSp>
          <p:nvGrpSpPr>
            <p:cNvPr id="43" name="Group 44"/>
            <p:cNvGrpSpPr/>
            <p:nvPr/>
          </p:nvGrpSpPr>
          <p:grpSpPr>
            <a:xfrm>
              <a:off x="0" y="0"/>
              <a:ext cx="9144000" cy="6858000"/>
              <a:chOff x="0" y="0"/>
              <a:chExt cx="9144000" cy="6858000"/>
            </a:xfrm>
          </p:grpSpPr>
          <p:grpSp>
            <p:nvGrpSpPr>
              <p:cNvPr id="101" name="Group 4"/>
              <p:cNvGrpSpPr/>
              <p:nvPr/>
            </p:nvGrpSpPr>
            <p:grpSpPr>
              <a:xfrm>
                <a:off x="0" y="0"/>
                <a:ext cx="2514600" cy="6858000"/>
                <a:chOff x="0" y="0"/>
                <a:chExt cx="2514600" cy="6858000"/>
              </a:xfrm>
            </p:grpSpPr>
            <p:sp>
              <p:nvSpPr>
                <p:cNvPr id="113" name="Rectangle 112"/>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4"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5"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02" name="Group 5"/>
              <p:cNvGrpSpPr/>
              <p:nvPr/>
            </p:nvGrpSpPr>
            <p:grpSpPr>
              <a:xfrm>
                <a:off x="422910" y="0"/>
                <a:ext cx="2514600" cy="6858000"/>
                <a:chOff x="0" y="0"/>
                <a:chExt cx="2514600" cy="6858000"/>
              </a:xfrm>
            </p:grpSpPr>
            <p:sp>
              <p:nvSpPr>
                <p:cNvPr id="110" name="Rectangle 109"/>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1" name="Rectangle 110"/>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2" name="Rectangle 111"/>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03" name="Group 9"/>
              <p:cNvGrpSpPr/>
              <p:nvPr/>
            </p:nvGrpSpPr>
            <p:grpSpPr>
              <a:xfrm rot="10800000">
                <a:off x="6629400" y="0"/>
                <a:ext cx="2514600" cy="6858000"/>
                <a:chOff x="0" y="0"/>
                <a:chExt cx="2514600" cy="6858000"/>
              </a:xfrm>
            </p:grpSpPr>
            <p:sp>
              <p:nvSpPr>
                <p:cNvPr id="107" name="Rectangle 10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8" name="Rectangle 107"/>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9" name="Rectangle 108"/>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104" name="Rectangle 103"/>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5" name="Rectangle 104"/>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6" name="Rectangle 105"/>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44" name="Freeform 43"/>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45" name="Freeform 44"/>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46" name="Freeform 45"/>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47" name="Freeform 46"/>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49" name="Freeform 48"/>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50" name="Hexagon 49"/>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1" name="Hexagon 50"/>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2" name="Hexagon 51"/>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3" name="Hexagon 52"/>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4" name="Hexagon 53"/>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5" name="Freeform 54"/>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 name="Hexagon 55"/>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 name="Hexagon 56"/>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 name="Hexagon 57"/>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 name="Hexagon 58"/>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 name="Hexagon 59"/>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5" name="Hexagon 94"/>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6" name="Hexagon 95"/>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7" name="Hexagon 96"/>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8" name="Hexagon 97"/>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9" name="Freeform 98"/>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0" name="Freeform 99"/>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66" name="Rectangle 65"/>
          <p:cNvSpPr/>
          <p:nvPr/>
        </p:nvSpPr>
        <p:spPr>
          <a:xfrm>
            <a:off x="457200" y="333487"/>
            <a:ext cx="8229600" cy="6185647"/>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0" name="Rectangle 69"/>
          <p:cNvSpPr/>
          <p:nvPr/>
        </p:nvSpPr>
        <p:spPr>
          <a:xfrm>
            <a:off x="4561242" y="-21511"/>
            <a:ext cx="3679116" cy="699244"/>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1" name="Rectangle 70"/>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Placeholder 1"/>
          <p:cNvSpPr>
            <a:spLocks noGrp="1"/>
          </p:cNvSpPr>
          <p:nvPr>
            <p:ph type="title"/>
          </p:nvPr>
        </p:nvSpPr>
        <p:spPr>
          <a:xfrm>
            <a:off x="1043490" y="1027664"/>
            <a:ext cx="7024744" cy="1143000"/>
          </a:xfrm>
          <a:prstGeom prst="rect">
            <a:avLst/>
          </a:prstGeom>
        </p:spPr>
        <p:txBody>
          <a:bodyPr vert="horz" lIns="91440" tIns="45720" rIns="91440" bIns="45720" rtlCol="0" anchor="b">
            <a:normAutofit/>
          </a:bodyPr>
          <a:lstStyle/>
          <a:p>
            <a:r>
              <a:rPr lang="el-GR"/>
              <a:t>Στυλ κύριου τίτλου</a:t>
            </a:r>
            <a:endParaRPr lang="en-US" dirty="0"/>
          </a:p>
        </p:txBody>
      </p:sp>
      <p:sp>
        <p:nvSpPr>
          <p:cNvPr id="3" name="Text Placeholder 2"/>
          <p:cNvSpPr>
            <a:spLocks noGrp="1"/>
          </p:cNvSpPr>
          <p:nvPr>
            <p:ph type="body" idx="1"/>
          </p:nvPr>
        </p:nvSpPr>
        <p:spPr>
          <a:xfrm>
            <a:off x="1043492" y="2323652"/>
            <a:ext cx="6777317" cy="3508977"/>
          </a:xfrm>
          <a:prstGeom prst="rect">
            <a:avLst/>
          </a:prstGeom>
        </p:spPr>
        <p:txBody>
          <a:bodyPr vert="horz" lIns="91440" tIns="45720" rIns="91440" bIns="45720" rtlCol="0">
            <a:normAutofit/>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
        <p:nvSpPr>
          <p:cNvPr id="4" name="Date Placeholder 3"/>
          <p:cNvSpPr>
            <a:spLocks noGrp="1"/>
          </p:cNvSpPr>
          <p:nvPr>
            <p:ph type="dt" sz="half" idx="2"/>
          </p:nvPr>
        </p:nvSpPr>
        <p:spPr>
          <a:xfrm>
            <a:off x="5997388" y="224492"/>
            <a:ext cx="2133600" cy="365125"/>
          </a:xfrm>
          <a:prstGeom prst="rect">
            <a:avLst/>
          </a:prstGeom>
        </p:spPr>
        <p:txBody>
          <a:bodyPr vert="horz" lIns="91440" tIns="45720" rIns="91440" bIns="45720" rtlCol="0" anchor="ctr"/>
          <a:lstStyle>
            <a:lvl1pPr algn="r">
              <a:defRPr sz="1200">
                <a:solidFill>
                  <a:srgbClr val="FEFEFE"/>
                </a:solidFill>
              </a:defRPr>
            </a:lvl1pPr>
          </a:lstStyle>
          <a:p>
            <a:fld id="{E2862636-E3C6-444A-8BEB-022C076D1EA1}" type="datetimeFigureOut">
              <a:rPr lang="el-GR" smtClean="0"/>
              <a:t>11/1/2017</a:t>
            </a:fld>
            <a:endParaRPr lang="el-GR" dirty="0"/>
          </a:p>
        </p:txBody>
      </p:sp>
      <p:sp>
        <p:nvSpPr>
          <p:cNvPr id="5" name="Footer Placeholder 4"/>
          <p:cNvSpPr>
            <a:spLocks noGrp="1"/>
          </p:cNvSpPr>
          <p:nvPr>
            <p:ph type="ftr" sz="quarter" idx="3"/>
          </p:nvPr>
        </p:nvSpPr>
        <p:spPr>
          <a:xfrm>
            <a:off x="4641448" y="5852160"/>
            <a:ext cx="3502152" cy="365125"/>
          </a:xfrm>
          <a:prstGeom prst="rect">
            <a:avLst/>
          </a:prstGeom>
        </p:spPr>
        <p:txBody>
          <a:bodyPr vert="horz" lIns="91440" tIns="45720" rIns="91440" bIns="45720" rtlCol="0" anchor="ctr"/>
          <a:lstStyle>
            <a:lvl1pPr algn="r">
              <a:defRPr sz="1200">
                <a:solidFill>
                  <a:schemeClr val="accent1"/>
                </a:solidFill>
              </a:defRPr>
            </a:lvl1pPr>
          </a:lstStyle>
          <a:p>
            <a:endParaRPr lang="el-GR" dirty="0"/>
          </a:p>
        </p:txBody>
      </p:sp>
      <p:sp>
        <p:nvSpPr>
          <p:cNvPr id="6" name="Slide Number Placeholder 5"/>
          <p:cNvSpPr>
            <a:spLocks noGrp="1"/>
          </p:cNvSpPr>
          <p:nvPr>
            <p:ph type="sldNum" sz="quarter" idx="4"/>
          </p:nvPr>
        </p:nvSpPr>
        <p:spPr>
          <a:xfrm>
            <a:off x="4649096" y="224491"/>
            <a:ext cx="1332156" cy="365125"/>
          </a:xfrm>
          <a:prstGeom prst="rect">
            <a:avLst/>
          </a:prstGeom>
        </p:spPr>
        <p:txBody>
          <a:bodyPr vert="horz" lIns="91440" tIns="45720" rIns="91440" bIns="45720" rtlCol="0" anchor="ctr"/>
          <a:lstStyle>
            <a:lvl1pPr algn="l">
              <a:defRPr sz="1200">
                <a:solidFill>
                  <a:srgbClr val="FEFEFE"/>
                </a:solidFill>
              </a:defRPr>
            </a:lvl1pPr>
          </a:lstStyle>
          <a:p>
            <a:fld id="{D53A81C1-6FE1-4479-BA25-F1ED8AE51F63}" type="slidenum">
              <a:rPr lang="el-GR" smtClean="0"/>
              <a:t>‹#›</a:t>
            </a:fld>
            <a:endParaRPr lang="el-GR" dirty="0"/>
          </a:p>
        </p:txBody>
      </p:sp>
    </p:spTree>
  </p:cSld>
  <p:clrMap bg1="lt1" tx1="dk1" bg2="lt2" tx2="dk2" accent1="accent1" accent2="accent2" accent3="accent3" accent4="accent4" accent5="accent5" accent6="accent6" hlink="hlink" folHlink="folHlink"/>
  <p:sldLayoutIdLst>
    <p:sldLayoutId id="2147483817" r:id="rId1"/>
    <p:sldLayoutId id="2147483818" r:id="rId2"/>
    <p:sldLayoutId id="2147483819" r:id="rId3"/>
    <p:sldLayoutId id="2147483820" r:id="rId4"/>
    <p:sldLayoutId id="2147483821" r:id="rId5"/>
    <p:sldLayoutId id="2147483822" r:id="rId6"/>
    <p:sldLayoutId id="2147483823" r:id="rId7"/>
    <p:sldLayoutId id="2147483824" r:id="rId8"/>
    <p:sldLayoutId id="2147483825" r:id="rId9"/>
    <p:sldLayoutId id="2147483826" r:id="rId10"/>
    <p:sldLayoutId id="2147483827" r:id="rId11"/>
  </p:sldLayoutIdLst>
  <p:txStyles>
    <p:titleStyle>
      <a:lvl1pPr algn="l" defTabSz="914400" rtl="0" eaLnBrk="1" latinLnBrk="0" hangingPunct="1">
        <a:spcBef>
          <a:spcPct val="0"/>
        </a:spcBef>
        <a:buNone/>
        <a:defRPr sz="40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274320" algn="l" defTabSz="914400" rtl="0" eaLnBrk="1" latinLnBrk="0" hangingPunct="1">
        <a:spcBef>
          <a:spcPct val="20000"/>
        </a:spcBef>
        <a:buClr>
          <a:schemeClr val="accent1"/>
        </a:buClr>
        <a:buSzPct val="76000"/>
        <a:buFont typeface="Wingdings 2" pitchFamily="18" charset="2"/>
        <a:buChar char=""/>
        <a:defRPr sz="2400" kern="1200">
          <a:solidFill>
            <a:schemeClr val="tx2"/>
          </a:solidFill>
          <a:latin typeface="+mn-lt"/>
          <a:ea typeface="+mn-ea"/>
          <a:cs typeface="+mn-cs"/>
        </a:defRPr>
      </a:lvl1pPr>
      <a:lvl2pPr marL="640080" indent="-274320" algn="l" defTabSz="914400" rtl="0" eaLnBrk="1" latinLnBrk="0" hangingPunct="1">
        <a:spcBef>
          <a:spcPct val="20000"/>
        </a:spcBef>
        <a:buClr>
          <a:schemeClr val="accent1"/>
        </a:buClr>
        <a:buSzPct val="76000"/>
        <a:buFont typeface="Wingdings 2" pitchFamily="18" charset="2"/>
        <a:buChar char=""/>
        <a:defRPr sz="2200" kern="1200">
          <a:solidFill>
            <a:schemeClr val="tx2"/>
          </a:solidFill>
          <a:latin typeface="+mn-lt"/>
          <a:ea typeface="+mn-ea"/>
          <a:cs typeface="+mn-cs"/>
        </a:defRPr>
      </a:lvl2pPr>
      <a:lvl3pPr marL="914400" indent="-228600" algn="l" defTabSz="914400" rtl="0" eaLnBrk="1" latinLnBrk="0" hangingPunct="1">
        <a:spcBef>
          <a:spcPct val="20000"/>
        </a:spcBef>
        <a:buClr>
          <a:schemeClr val="accent1"/>
        </a:buClr>
        <a:buSzPct val="76000"/>
        <a:buFont typeface="Wingdings 2" pitchFamily="18" charset="2"/>
        <a:buChar char=""/>
        <a:defRPr sz="2000" kern="1200">
          <a:solidFill>
            <a:schemeClr val="tx2"/>
          </a:solidFill>
          <a:latin typeface="+mn-lt"/>
          <a:ea typeface="+mn-ea"/>
          <a:cs typeface="+mn-cs"/>
        </a:defRPr>
      </a:lvl3pPr>
      <a:lvl4pPr marL="1124712" indent="-228600" algn="l" defTabSz="914400" rtl="0" eaLnBrk="1" latinLnBrk="0" hangingPunct="1">
        <a:spcBef>
          <a:spcPct val="20000"/>
        </a:spcBef>
        <a:buClr>
          <a:schemeClr val="accent1"/>
        </a:buClr>
        <a:buSzPct val="76000"/>
        <a:buFont typeface="Wingdings 2" pitchFamily="18" charset="2"/>
        <a:buChar char=""/>
        <a:defRPr sz="1800" kern="1200">
          <a:solidFill>
            <a:schemeClr val="tx2"/>
          </a:solidFill>
          <a:latin typeface="+mn-lt"/>
          <a:ea typeface="+mn-ea"/>
          <a:cs typeface="+mn-cs"/>
        </a:defRPr>
      </a:lvl4pPr>
      <a:lvl5pPr marL="1325880" indent="-228600" algn="l" defTabSz="914400" rtl="0" eaLnBrk="1" latinLnBrk="0" hangingPunct="1">
        <a:spcBef>
          <a:spcPct val="20000"/>
        </a:spcBef>
        <a:buClr>
          <a:schemeClr val="accent1"/>
        </a:buClr>
        <a:buSzPct val="76000"/>
        <a:buFont typeface="Wingdings 2" pitchFamily="18" charset="2"/>
        <a:buChar char=""/>
        <a:defRPr sz="1600" kern="1200" baseline="0">
          <a:solidFill>
            <a:schemeClr val="tx2"/>
          </a:solidFill>
          <a:latin typeface="+mn-lt"/>
          <a:ea typeface="+mn-ea"/>
          <a:cs typeface="+mn-cs"/>
        </a:defRPr>
      </a:lvl5pPr>
      <a:lvl6pPr marL="1517904"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6pPr>
      <a:lvl7pPr marL="1719072"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7pPr>
      <a:lvl8pPr marL="1920240"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8pPr>
      <a:lvl9pPr marL="2121408"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hyperlink" Target="http://health.in.gr/woman/news/article/?aid=1231089097" TargetMode="External"/><Relationship Id="rId2" Type="http://schemas.openxmlformats.org/officeDocument/2006/relationships/hyperlink" Target="http://www.bestrong.org.gr/el/living_with_cancer/physical/Lymphedema/" TargetMode="External"/><Relationship Id="rId1" Type="http://schemas.openxmlformats.org/officeDocument/2006/relationships/slideLayout" Target="../slideLayouts/slideLayout2.xml"/><Relationship Id="rId5" Type="http://schemas.openxmlformats.org/officeDocument/2006/relationships/hyperlink" Target="http://www.onedaysurgery.net/mualphasigmatauepsilonkappatauomicronmu942.html" TargetMode="External"/><Relationship Id="rId4" Type="http://schemas.openxmlformats.org/officeDocument/2006/relationships/hyperlink" Target="https://www.youtube.com/watch?v=yi7A-eZ8NUc"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a:xfrm>
            <a:off x="4572000" y="0"/>
            <a:ext cx="3600400" cy="2204864"/>
          </a:xfrm>
        </p:spPr>
        <p:txBody>
          <a:bodyPr>
            <a:normAutofit/>
          </a:bodyPr>
          <a:lstStyle/>
          <a:p>
            <a:pPr algn="ctr"/>
            <a:r>
              <a:rPr lang="el-GR" sz="2800" b="1" dirty="0">
                <a:latin typeface="Constantia" pitchFamily="18" charset="0"/>
                <a:cs typeface="Arial" pitchFamily="34" charset="0"/>
              </a:rPr>
              <a:t>ΟΜΑΔΙΚΗ ΕΡΓΑΣΙΑ ΣΤΟ ΜΑΘΗΜΑ ΒΑΣΙΚΗ ΝΟΣΗΛΕΥΤΙΚΗ ΙΙ</a:t>
            </a:r>
          </a:p>
        </p:txBody>
      </p:sp>
      <p:sp>
        <p:nvSpPr>
          <p:cNvPr id="3" name="Υπότιτλος 2"/>
          <p:cNvSpPr>
            <a:spLocks noGrp="1"/>
          </p:cNvSpPr>
          <p:nvPr>
            <p:ph type="subTitle" idx="1"/>
          </p:nvPr>
        </p:nvSpPr>
        <p:spPr/>
        <p:txBody>
          <a:bodyPr/>
          <a:lstStyle/>
          <a:p>
            <a:endParaRPr lang="el-GR" dirty="0"/>
          </a:p>
          <a:p>
            <a:endParaRPr lang="el-GR" dirty="0"/>
          </a:p>
          <a:p>
            <a:endParaRPr lang="el-GR" dirty="0"/>
          </a:p>
        </p:txBody>
      </p:sp>
      <p:sp>
        <p:nvSpPr>
          <p:cNvPr id="6" name="TextBox 5"/>
          <p:cNvSpPr txBox="1"/>
          <p:nvPr/>
        </p:nvSpPr>
        <p:spPr>
          <a:xfrm>
            <a:off x="4716016" y="2780928"/>
            <a:ext cx="3456384" cy="3139321"/>
          </a:xfrm>
          <a:prstGeom prst="rect">
            <a:avLst/>
          </a:prstGeom>
          <a:noFill/>
        </p:spPr>
        <p:txBody>
          <a:bodyPr wrap="square" rtlCol="0">
            <a:spAutoFit/>
          </a:bodyPr>
          <a:lstStyle/>
          <a:p>
            <a:pPr algn="ctr"/>
            <a:r>
              <a:rPr lang="el-GR" b="1" dirty="0">
                <a:latin typeface="Constantia" pitchFamily="18" charset="0"/>
              </a:rPr>
              <a:t>ΦΟΙΤΗΤΕΣ:</a:t>
            </a:r>
          </a:p>
          <a:p>
            <a:pPr algn="ctr"/>
            <a:r>
              <a:rPr lang="el-GR" b="1" dirty="0">
                <a:latin typeface="Constantia" pitchFamily="18" charset="0"/>
              </a:rPr>
              <a:t>ΣΤΕΛΑ  ΚΑΡΑΓΚΙΑΟΥΡΟΒΑ</a:t>
            </a:r>
          </a:p>
          <a:p>
            <a:pPr algn="ctr"/>
            <a:r>
              <a:rPr lang="el-GR" b="1" dirty="0">
                <a:latin typeface="Constantia" pitchFamily="18" charset="0"/>
              </a:rPr>
              <a:t>ΑΝΤΩΝΙΟΣ  ΜΑΛΕΡΟΣ</a:t>
            </a:r>
          </a:p>
          <a:p>
            <a:pPr algn="ctr"/>
            <a:r>
              <a:rPr lang="el-GR" b="1" dirty="0">
                <a:latin typeface="Constantia" pitchFamily="18" charset="0"/>
              </a:rPr>
              <a:t>ΔΗΜΗΤΡΑ   ΜΟΥΝΤΕ</a:t>
            </a:r>
          </a:p>
          <a:p>
            <a:pPr algn="ctr"/>
            <a:r>
              <a:rPr lang="el-GR" b="1" dirty="0">
                <a:latin typeface="Constantia" pitchFamily="18" charset="0"/>
              </a:rPr>
              <a:t>ΑΣΙΕ  ΣΕΛΗΜ  ΟΓΛΟΥ</a:t>
            </a:r>
          </a:p>
          <a:p>
            <a:pPr algn="ctr"/>
            <a:endParaRPr lang="el-GR" b="1" dirty="0">
              <a:latin typeface="Constantia" pitchFamily="18" charset="0"/>
            </a:endParaRPr>
          </a:p>
          <a:p>
            <a:pPr algn="ctr"/>
            <a:r>
              <a:rPr lang="el-GR" b="1" dirty="0">
                <a:latin typeface="Constantia" pitchFamily="18" charset="0"/>
              </a:rPr>
              <a:t>ΥΠΕΥΘΥΝΗ ΚΑΘΗΓΗΤΡΙΑ:</a:t>
            </a:r>
          </a:p>
          <a:p>
            <a:pPr algn="ctr"/>
            <a:r>
              <a:rPr lang="el-GR" b="1" dirty="0">
                <a:latin typeface="Constantia" pitchFamily="18" charset="0"/>
              </a:rPr>
              <a:t>ΣΟΦΙΑ   ΖΥΓΑ</a:t>
            </a:r>
          </a:p>
          <a:p>
            <a:pPr algn="ctr"/>
            <a:endParaRPr lang="el-GR" b="1" dirty="0">
              <a:latin typeface="Constantia" pitchFamily="18" charset="0"/>
            </a:endParaRPr>
          </a:p>
          <a:p>
            <a:pPr algn="ctr"/>
            <a:r>
              <a:rPr lang="el-GR" b="1" dirty="0">
                <a:latin typeface="Constantia" pitchFamily="18" charset="0"/>
              </a:rPr>
              <a:t>Γ’ΑΚΑΔΗΜΑΪΚΟ ΕΞΑΜΗΝΟ      2016-2017</a:t>
            </a:r>
          </a:p>
        </p:txBody>
      </p:sp>
      <p:pic>
        <p:nvPicPr>
          <p:cNvPr id="7" name="Εικόνα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167705" y="5920249"/>
            <a:ext cx="971600" cy="877575"/>
          </a:xfrm>
          <a:prstGeom prst="rect">
            <a:avLst/>
          </a:prstGeom>
        </p:spPr>
      </p:pic>
      <p:pic>
        <p:nvPicPr>
          <p:cNvPr id="8" name="Εικόνα 7"/>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4261" y="1408584"/>
            <a:ext cx="4622304" cy="3528392"/>
          </a:xfrm>
          <a:prstGeom prst="rect">
            <a:avLst/>
          </a:prstGeom>
          <a:scene3d>
            <a:camera prst="isometricOffAxis1Right"/>
            <a:lightRig rig="threePt" dir="t"/>
          </a:scene3d>
        </p:spPr>
      </p:pic>
    </p:spTree>
    <p:extLst>
      <p:ext uri="{BB962C8B-B14F-4D97-AF65-F5344CB8AC3E}">
        <p14:creationId xmlns:p14="http://schemas.microsoft.com/office/powerpoint/2010/main" val="24316392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pPr algn="ctr"/>
            <a:r>
              <a:rPr lang="el-GR" b="1" dirty="0"/>
              <a:t>ΖΩΤΙΚΑ ΣΗΜΕΙΑ</a:t>
            </a:r>
          </a:p>
        </p:txBody>
      </p:sp>
      <p:sp>
        <p:nvSpPr>
          <p:cNvPr id="3" name="Θέση περιεχομένου 2"/>
          <p:cNvSpPr>
            <a:spLocks noGrp="1"/>
          </p:cNvSpPr>
          <p:nvPr>
            <p:ph idx="1"/>
          </p:nvPr>
        </p:nvSpPr>
        <p:spPr/>
        <p:txBody>
          <a:bodyPr>
            <a:normAutofit fontScale="85000" lnSpcReduction="20000"/>
          </a:bodyPr>
          <a:lstStyle/>
          <a:p>
            <a:r>
              <a:rPr lang="el-GR" b="1" dirty="0">
                <a:solidFill>
                  <a:schemeClr val="accent1"/>
                </a:solidFill>
              </a:rPr>
              <a:t>ΑΡΤΗΡΙΑΚΗ ΠΙΕΣΗ</a:t>
            </a:r>
            <a:r>
              <a:rPr lang="el-GR" dirty="0"/>
              <a:t>: Λαμβάνουμε την αρτηριακή πίεση της ασθενούς από το δεξί άνω άκρο με χρήση μηχανικού σφυγμομανομέτρου, ακολουθώντας την τυπική διαδικασία.</a:t>
            </a:r>
          </a:p>
          <a:p>
            <a:pPr marL="68580" indent="0">
              <a:buNone/>
            </a:pPr>
            <a:endParaRPr lang="el-GR" dirty="0"/>
          </a:p>
          <a:p>
            <a:pPr marL="68580" indent="0">
              <a:buNone/>
            </a:pPr>
            <a:r>
              <a:rPr lang="el-GR" dirty="0"/>
              <a:t>  Αξίζει να σημειωθεί ότι δεν μπορούμε να     χρησιμοποιήσουμε το αριστερό χέρι λόγω της μαστεκτομής. Η αφαίρεση των λεμφαδένων στην περιοχή του στήθους δεν επιτρέπει την εύρυθμη κυκλοφορία της λέμφου, με αποτέλεσμα τη συσσώρευση άχρηστων ουσιών στο αίμα. Επίσης, η ασθενής έχει οίδημα, το οποίο θα ταλαιπωρήσει την ασθενή  και θα προκαλέσει βλάβη στο χέρι.</a:t>
            </a:r>
          </a:p>
        </p:txBody>
      </p:sp>
      <p:sp>
        <p:nvSpPr>
          <p:cNvPr id="10" name="Δεξιό βέλος 9"/>
          <p:cNvSpPr/>
          <p:nvPr/>
        </p:nvSpPr>
        <p:spPr>
          <a:xfrm>
            <a:off x="611560" y="3596922"/>
            <a:ext cx="720080" cy="408141"/>
          </a:xfrm>
          <a:prstGeom prst="rightArrow">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dirty="0">
              <a:solidFill>
                <a:srgbClr val="FF0000"/>
              </a:solidFill>
            </a:endParaRPr>
          </a:p>
        </p:txBody>
      </p:sp>
    </p:spTree>
    <p:extLst>
      <p:ext uri="{BB962C8B-B14F-4D97-AF65-F5344CB8AC3E}">
        <p14:creationId xmlns:p14="http://schemas.microsoft.com/office/powerpoint/2010/main" val="257842975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043490" y="692696"/>
            <a:ext cx="7024744" cy="864096"/>
          </a:xfrm>
        </p:spPr>
        <p:txBody>
          <a:bodyPr/>
          <a:lstStyle/>
          <a:p>
            <a:pPr algn="ctr"/>
            <a:r>
              <a:rPr lang="el-GR" b="1" dirty="0"/>
              <a:t>ΖΩΤΙΚΑ ΣΗΜΕΙΑ</a:t>
            </a:r>
          </a:p>
        </p:txBody>
      </p:sp>
      <p:sp>
        <p:nvSpPr>
          <p:cNvPr id="3" name="Θέση περιεχομένου 2"/>
          <p:cNvSpPr>
            <a:spLocks noGrp="1"/>
          </p:cNvSpPr>
          <p:nvPr>
            <p:ph idx="1"/>
          </p:nvPr>
        </p:nvSpPr>
        <p:spPr>
          <a:xfrm>
            <a:off x="467544" y="1844824"/>
            <a:ext cx="8208912" cy="4680520"/>
          </a:xfrm>
        </p:spPr>
        <p:txBody>
          <a:bodyPr>
            <a:normAutofit fontScale="85000" lnSpcReduction="20000"/>
          </a:bodyPr>
          <a:lstStyle/>
          <a:p>
            <a:r>
              <a:rPr lang="el-GR" b="1" dirty="0">
                <a:solidFill>
                  <a:schemeClr val="accent1"/>
                </a:solidFill>
              </a:rPr>
              <a:t>ΘΕΡΜΟΚΡΑΣΙΑ: </a:t>
            </a:r>
            <a:r>
              <a:rPr lang="el-GR" dirty="0">
                <a:solidFill>
                  <a:schemeClr val="tx1"/>
                </a:solidFill>
              </a:rPr>
              <a:t>Οι θέσεις από τις οποίες μπορεί να γίνει η εκτίμηση της θερμοκρασίας είναι οι εξής:</a:t>
            </a:r>
          </a:p>
          <a:p>
            <a:endParaRPr lang="el-GR" dirty="0">
              <a:solidFill>
                <a:schemeClr val="tx1"/>
              </a:solidFill>
            </a:endParaRPr>
          </a:p>
          <a:p>
            <a:pPr marL="525780" indent="-457200">
              <a:buFont typeface="+mj-lt"/>
              <a:buAutoNum type="arabicPeriod"/>
            </a:pPr>
            <a:r>
              <a:rPr lang="el-GR" dirty="0">
                <a:solidFill>
                  <a:schemeClr val="tx1"/>
                </a:solidFill>
              </a:rPr>
              <a:t>Στοματική κοιλότητα: είναι μια προσβάσιμη θέση, παρόλα αυτά το θερμόμετρο μπορεί να υποστεί δήγμα ή θραύση. Επίσης, η χημειοθεραπεία είναι πιθανό να προκαλεί τάση προς έμετο. Επιπλέον το θερμόμετρο αποτελεί πηγή μικροβίων και μπορεί να προκληθεί λοίμωξη.</a:t>
            </a:r>
          </a:p>
          <a:p>
            <a:pPr marL="525780" indent="-457200">
              <a:buFont typeface="+mj-lt"/>
              <a:buAutoNum type="arabicPeriod"/>
            </a:pPr>
            <a:r>
              <a:rPr lang="el-GR" dirty="0">
                <a:solidFill>
                  <a:schemeClr val="tx1"/>
                </a:solidFill>
              </a:rPr>
              <a:t>Τυμπανικός υμένας: αντανακλά τη θερμοκρασία  του πυρήνα, οπότε η μέτρηση είναι ταχεία. Εντούτοις, μπορεί να γίνει ρήξη του τυμπανικού υμένα, εάν ο αισθητήρας προωθηθεί πολύ βαθιά. </a:t>
            </a:r>
          </a:p>
          <a:p>
            <a:pPr marL="525780" indent="-457200">
              <a:buFont typeface="+mj-lt"/>
              <a:buAutoNum type="arabicPeriod"/>
            </a:pPr>
            <a:r>
              <a:rPr lang="el-GR" dirty="0">
                <a:solidFill>
                  <a:schemeClr val="tx1"/>
                </a:solidFill>
              </a:rPr>
              <a:t>Κροταφική αρτηρία: είναι μια ασφαλής και μη παρεμβατική θέση μέτρησης της θερμοκρασίας. Παρόλα αυτά, εάν η ασθενής παρουσιάζει εφίδρωση στο μέτωπο ή δεν διαθέτουμε τον κατάλληλο ηλεκτρονικό εξοπλισμό θα αποφύγουμε αυτή τη θέση.</a:t>
            </a:r>
          </a:p>
          <a:p>
            <a:pPr marL="525780" indent="-457200">
              <a:buFont typeface="+mj-lt"/>
              <a:buAutoNum type="arabicPeriod"/>
            </a:pPr>
            <a:endParaRPr lang="el-GR" b="1" dirty="0">
              <a:solidFill>
                <a:schemeClr val="accent1"/>
              </a:solidFill>
            </a:endParaRPr>
          </a:p>
        </p:txBody>
      </p:sp>
    </p:spTree>
    <p:extLst>
      <p:ext uri="{BB962C8B-B14F-4D97-AF65-F5344CB8AC3E}">
        <p14:creationId xmlns:p14="http://schemas.microsoft.com/office/powerpoint/2010/main" val="159666795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043490" y="692696"/>
            <a:ext cx="7024744" cy="792088"/>
          </a:xfrm>
        </p:spPr>
        <p:txBody>
          <a:bodyPr/>
          <a:lstStyle/>
          <a:p>
            <a:pPr algn="ctr"/>
            <a:r>
              <a:rPr lang="el-GR" b="1" dirty="0"/>
              <a:t>ΖΩΤΙΚΑ ΣΗΜΕΙΑ</a:t>
            </a:r>
          </a:p>
        </p:txBody>
      </p:sp>
      <p:sp>
        <p:nvSpPr>
          <p:cNvPr id="3" name="Θέση περιεχομένου 2"/>
          <p:cNvSpPr>
            <a:spLocks noGrp="1"/>
          </p:cNvSpPr>
          <p:nvPr>
            <p:ph idx="1"/>
          </p:nvPr>
        </p:nvSpPr>
        <p:spPr>
          <a:xfrm>
            <a:off x="539552" y="1844824"/>
            <a:ext cx="8136904" cy="4680520"/>
          </a:xfrm>
        </p:spPr>
        <p:txBody>
          <a:bodyPr>
            <a:noAutofit/>
          </a:bodyPr>
          <a:lstStyle/>
          <a:p>
            <a:pPr marL="525780" indent="-457200">
              <a:buFont typeface="+mj-lt"/>
              <a:buAutoNum type="arabicPeriod" startAt="4"/>
            </a:pPr>
            <a:r>
              <a:rPr lang="el-GR" sz="2000" dirty="0">
                <a:solidFill>
                  <a:schemeClr val="tx1"/>
                </a:solidFill>
              </a:rPr>
              <a:t>Ορθό: αν και αξιόπιστη θέση μέτρησης είναι άβολη και δυσάρεστη για τους ασθενείς. Ειδικά στην περίπτωση αυτή, είναι δύσκολη η μετακίνηση της ασθενούς σε πλαγιά κατακεκλισμένη θέση.</a:t>
            </a:r>
            <a:r>
              <a:rPr lang="en-GB" sz="2000" dirty="0">
                <a:solidFill>
                  <a:schemeClr val="tx1"/>
                </a:solidFill>
              </a:rPr>
              <a:t> </a:t>
            </a:r>
            <a:r>
              <a:rPr lang="el-GR" sz="2000" dirty="0">
                <a:solidFill>
                  <a:schemeClr val="tx1"/>
                </a:solidFill>
              </a:rPr>
              <a:t>Επιπλέον επειδή έχει χαμηλά αιμοπετάλια τυχόν τραυματισμός μπορεί να προκαλέσει έντονη αιμορραγία ενώ λόγω του χαμηλού αριθμού λευκών αιμοσφαιρίων μπορεί να προκληθεί λοίμωξη. </a:t>
            </a:r>
          </a:p>
          <a:p>
            <a:pPr marL="525780" indent="-457200">
              <a:buFont typeface="+mj-lt"/>
              <a:buAutoNum type="arabicPeriod" startAt="4"/>
            </a:pPr>
            <a:r>
              <a:rPr lang="el-GR" sz="2000" dirty="0">
                <a:solidFill>
                  <a:schemeClr val="tx1"/>
                </a:solidFill>
              </a:rPr>
              <a:t>Μασχαλιαία κοιλότητα: είναι ασφαλής και μη παρεμβατική θέση με ιδιαίτερη προσοχή να παραμείνει το θερμόμετρο στη θέση μέτρησης για το αναγκαίο χρονικό διάστημα. Στη συγκεκριμένη περίπτωση, μπορούμε να χρησιμοποιήσουμε ΜΟΝΟ τη δεξιά μασχαλιαία κοιλότητα λόγω της αριστερής μαστεκτομής.</a:t>
            </a:r>
          </a:p>
        </p:txBody>
      </p:sp>
    </p:spTree>
    <p:extLst>
      <p:ext uri="{BB962C8B-B14F-4D97-AF65-F5344CB8AC3E}">
        <p14:creationId xmlns:p14="http://schemas.microsoft.com/office/powerpoint/2010/main" val="266680818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endParaRPr lang="en-GB" dirty="0"/>
          </a:p>
        </p:txBody>
      </p:sp>
      <p:sp>
        <p:nvSpPr>
          <p:cNvPr id="3" name="Θέση περιεχομένου 2"/>
          <p:cNvSpPr>
            <a:spLocks noGrp="1"/>
          </p:cNvSpPr>
          <p:nvPr>
            <p:ph idx="1"/>
          </p:nvPr>
        </p:nvSpPr>
        <p:spPr>
          <a:xfrm>
            <a:off x="1302253" y="2420888"/>
            <a:ext cx="6777317" cy="3508977"/>
          </a:xfrm>
        </p:spPr>
        <p:txBody>
          <a:bodyPr>
            <a:normAutofit/>
          </a:bodyPr>
          <a:lstStyle/>
          <a:p>
            <a:pPr marL="68580" lvl="0" indent="0">
              <a:buClr>
                <a:srgbClr val="94C600"/>
              </a:buClr>
              <a:buNone/>
            </a:pPr>
            <a:r>
              <a:rPr lang="el-GR" sz="2000" b="1" dirty="0">
                <a:solidFill>
                  <a:srgbClr val="94C600"/>
                </a:solidFill>
              </a:rPr>
              <a:t>ΣΥΜΠΕΡΑΣΜΑ: </a:t>
            </a:r>
            <a:r>
              <a:rPr lang="el-GR" sz="2000" dirty="0">
                <a:solidFill>
                  <a:prstClr val="black"/>
                </a:solidFill>
              </a:rPr>
              <a:t>Αξιολογώντας την κατάσταση της ασθενούς, καταλήγουμε στο συμπέρασμα ότι καταλληλότερες θέσεις για τη μέτρηση της θερμοκρασίας είναι: </a:t>
            </a:r>
            <a:r>
              <a:rPr lang="el-GR" sz="2000" b="1" dirty="0">
                <a:solidFill>
                  <a:prstClr val="black"/>
                </a:solidFill>
              </a:rPr>
              <a:t>α. Κροταφική αρτηρία,               β. η δεξιά μασχαλιαία κοιλότητα</a:t>
            </a:r>
            <a:endParaRPr lang="en-GB" sz="2800" dirty="0"/>
          </a:p>
        </p:txBody>
      </p:sp>
    </p:spTree>
    <p:extLst>
      <p:ext uri="{BB962C8B-B14F-4D97-AF65-F5344CB8AC3E}">
        <p14:creationId xmlns:p14="http://schemas.microsoft.com/office/powerpoint/2010/main" val="181134419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043490" y="548680"/>
            <a:ext cx="7024744" cy="936104"/>
          </a:xfrm>
        </p:spPr>
        <p:txBody>
          <a:bodyPr/>
          <a:lstStyle/>
          <a:p>
            <a:pPr algn="ctr"/>
            <a:r>
              <a:rPr lang="el-GR" b="1" dirty="0"/>
              <a:t>ΖΩΤΙΚΑ ΣΗΜΕΙΑ </a:t>
            </a:r>
          </a:p>
        </p:txBody>
      </p:sp>
      <p:sp>
        <p:nvSpPr>
          <p:cNvPr id="3" name="Θέση περιεχομένου 2"/>
          <p:cNvSpPr>
            <a:spLocks noGrp="1"/>
          </p:cNvSpPr>
          <p:nvPr>
            <p:ph idx="1"/>
          </p:nvPr>
        </p:nvSpPr>
        <p:spPr>
          <a:xfrm>
            <a:off x="755576" y="1484784"/>
            <a:ext cx="7632848" cy="4752528"/>
          </a:xfrm>
        </p:spPr>
        <p:txBody>
          <a:bodyPr>
            <a:noAutofit/>
          </a:bodyPr>
          <a:lstStyle/>
          <a:p>
            <a:r>
              <a:rPr lang="el-GR" sz="1700" b="1" dirty="0">
                <a:solidFill>
                  <a:schemeClr val="accent1"/>
                </a:solidFill>
              </a:rPr>
              <a:t>ΣΦΥΞΕΙΣ</a:t>
            </a:r>
            <a:r>
              <a:rPr lang="el-GR" sz="1700" dirty="0"/>
              <a:t>: Μπορούμε να λάβουμε τις σφίξεις από τις εξής θέσεις:</a:t>
            </a:r>
          </a:p>
          <a:p>
            <a:pPr marL="525780" indent="-457200">
              <a:buFont typeface="+mj-lt"/>
              <a:buAutoNum type="arabicPeriod"/>
            </a:pPr>
            <a:r>
              <a:rPr lang="el-GR" sz="1700" dirty="0"/>
              <a:t>Κροταφική αρτηρία</a:t>
            </a:r>
          </a:p>
          <a:p>
            <a:pPr marL="525780" indent="-457200">
              <a:buFont typeface="+mj-lt"/>
              <a:buAutoNum type="arabicPeriod"/>
            </a:pPr>
            <a:r>
              <a:rPr lang="el-GR" sz="1700" dirty="0"/>
              <a:t>Καρωτίδα </a:t>
            </a:r>
          </a:p>
          <a:p>
            <a:pPr marL="525780" indent="-457200">
              <a:buFont typeface="+mj-lt"/>
              <a:buAutoNum type="arabicPeriod"/>
            </a:pPr>
            <a:r>
              <a:rPr lang="el-GR" sz="1700" dirty="0"/>
              <a:t>Θέση της κορυφής της καρδιάς</a:t>
            </a:r>
          </a:p>
          <a:p>
            <a:pPr marL="525780" indent="-457200">
              <a:buFont typeface="+mj-lt"/>
              <a:buAutoNum type="arabicPeriod"/>
            </a:pPr>
            <a:r>
              <a:rPr lang="el-GR" sz="1700" dirty="0"/>
              <a:t>Βραχιολιού αρτηρία</a:t>
            </a:r>
          </a:p>
          <a:p>
            <a:pPr marL="525780" indent="-457200">
              <a:buFont typeface="+mj-lt"/>
              <a:buAutoNum type="arabicPeriod"/>
            </a:pPr>
            <a:r>
              <a:rPr lang="el-GR" sz="1700" dirty="0"/>
              <a:t>Καρκινική αρτηρία</a:t>
            </a:r>
          </a:p>
          <a:p>
            <a:pPr marL="525780" indent="-457200">
              <a:buFont typeface="+mj-lt"/>
              <a:buAutoNum type="arabicPeriod"/>
            </a:pPr>
            <a:r>
              <a:rPr lang="el-GR" sz="1700" dirty="0"/>
              <a:t>Ωλένιος αρτηρία</a:t>
            </a:r>
          </a:p>
          <a:p>
            <a:pPr marL="525780" indent="-457200">
              <a:buFont typeface="+mj-lt"/>
              <a:buAutoNum type="arabicPeriod"/>
            </a:pPr>
            <a:r>
              <a:rPr lang="el-GR" sz="1700" dirty="0"/>
              <a:t>Μηριαία αρτηρία</a:t>
            </a:r>
          </a:p>
          <a:p>
            <a:pPr marL="525780" indent="-457200">
              <a:buFont typeface="+mj-lt"/>
              <a:buAutoNum type="arabicPeriod"/>
            </a:pPr>
            <a:r>
              <a:rPr lang="el-GR" sz="1700" dirty="0"/>
              <a:t>Ιγνυακή αρτηρία</a:t>
            </a:r>
          </a:p>
          <a:p>
            <a:pPr marL="525780" indent="-457200">
              <a:buFont typeface="+mj-lt"/>
              <a:buAutoNum type="arabicPeriod"/>
            </a:pPr>
            <a:r>
              <a:rPr lang="el-GR" sz="1700" dirty="0"/>
              <a:t>Οπισθοκνημιαία αρτηρία</a:t>
            </a:r>
          </a:p>
          <a:p>
            <a:pPr marL="525780" indent="-457200">
              <a:buFont typeface="+mj-lt"/>
              <a:buAutoNum type="arabicPeriod"/>
            </a:pPr>
            <a:r>
              <a:rPr lang="el-GR" sz="1700" dirty="0"/>
              <a:t>Ραχιαία αρτηρία του άκρου ποδός</a:t>
            </a:r>
          </a:p>
          <a:p>
            <a:pPr marL="525780" indent="-457200">
              <a:buFont typeface="+mj-lt"/>
              <a:buAutoNum type="arabicPeriod"/>
            </a:pPr>
            <a:endParaRPr lang="el-GR" sz="1700" dirty="0"/>
          </a:p>
          <a:p>
            <a:pPr marL="68580" indent="0">
              <a:buNone/>
            </a:pPr>
            <a:r>
              <a:rPr lang="el-GR" sz="1700" b="1" dirty="0">
                <a:solidFill>
                  <a:schemeClr val="tx1"/>
                </a:solidFill>
              </a:rPr>
              <a:t>Στη συγκεκριμένη περίπτωση, χρησιμοποιούμε την κερκιδική αρτηρία του δεξιού χεριού ,επειδή είναι εύκολα προσβάσιμη, ενώ αποφεύγουμε την αριστερή αρτηρία λόγω της μαστεκτομής. </a:t>
            </a:r>
          </a:p>
          <a:p>
            <a:pPr marL="525780" indent="-457200">
              <a:buFont typeface="+mj-lt"/>
              <a:buAutoNum type="arabicPeriod"/>
            </a:pPr>
            <a:endParaRPr lang="el-GR" sz="1700" b="1" dirty="0">
              <a:solidFill>
                <a:schemeClr val="tx1"/>
              </a:solidFill>
            </a:endParaRPr>
          </a:p>
          <a:p>
            <a:pPr marL="525780" indent="-457200">
              <a:buFont typeface="+mj-lt"/>
              <a:buAutoNum type="arabicPeriod"/>
            </a:pPr>
            <a:endParaRPr lang="el-GR" sz="1750" dirty="0"/>
          </a:p>
          <a:p>
            <a:pPr marL="525780" indent="-457200">
              <a:buFont typeface="+mj-lt"/>
              <a:buAutoNum type="arabicPeriod"/>
            </a:pPr>
            <a:endParaRPr lang="el-GR" sz="1750" dirty="0"/>
          </a:p>
          <a:p>
            <a:pPr marL="68580" indent="0">
              <a:buNone/>
            </a:pPr>
            <a:endParaRPr lang="el-GR" sz="1750" dirty="0"/>
          </a:p>
        </p:txBody>
      </p:sp>
    </p:spTree>
    <p:extLst>
      <p:ext uri="{BB962C8B-B14F-4D97-AF65-F5344CB8AC3E}">
        <p14:creationId xmlns:p14="http://schemas.microsoft.com/office/powerpoint/2010/main" val="65180082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pPr algn="ctr"/>
            <a:r>
              <a:rPr lang="el-GR" b="1" dirty="0"/>
              <a:t>ΖΩΤΙΚΑ ΣΗΜΕΙΑ</a:t>
            </a:r>
          </a:p>
        </p:txBody>
      </p:sp>
      <p:sp>
        <p:nvSpPr>
          <p:cNvPr id="3" name="Θέση περιεχομένου 2"/>
          <p:cNvSpPr>
            <a:spLocks noGrp="1"/>
          </p:cNvSpPr>
          <p:nvPr>
            <p:ph idx="1"/>
          </p:nvPr>
        </p:nvSpPr>
        <p:spPr/>
        <p:txBody>
          <a:bodyPr/>
          <a:lstStyle/>
          <a:p>
            <a:r>
              <a:rPr lang="el-GR" b="1" dirty="0">
                <a:solidFill>
                  <a:schemeClr val="accent1"/>
                </a:solidFill>
              </a:rPr>
              <a:t>ΚΟΡΕΣΜΟΣ ΟΞΥΓΟΝΟΥ:</a:t>
            </a:r>
            <a:r>
              <a:rPr lang="el-GR" dirty="0">
                <a:solidFill>
                  <a:schemeClr val="tx1"/>
                </a:solidFill>
              </a:rPr>
              <a:t> Χρησιμοποιώντας έναν αισθητήρα οξυμετρίας δακτύλου μετράμε τον κορεσμό της αιμοσφαιρίνης σε οξυγόνο.</a:t>
            </a:r>
          </a:p>
          <a:p>
            <a:pPr marL="68580" indent="0">
              <a:buNone/>
            </a:pPr>
            <a:endParaRPr lang="el-GR" dirty="0">
              <a:solidFill>
                <a:schemeClr val="accent1"/>
              </a:solidFill>
            </a:endParaRPr>
          </a:p>
        </p:txBody>
      </p:sp>
      <p:pic>
        <p:nvPicPr>
          <p:cNvPr id="6" name="Εικόνα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419872" y="3645024"/>
            <a:ext cx="4000500" cy="2477269"/>
          </a:xfrm>
          <a:prstGeom prst="rect">
            <a:avLst/>
          </a:prstGeom>
          <a:effectLst>
            <a:outerShdw blurRad="63500" sx="102000" sy="102000" algn="ctr" rotWithShape="0">
              <a:prstClr val="black">
                <a:alpha val="40000"/>
              </a:prstClr>
            </a:outerShdw>
          </a:effectLst>
        </p:spPr>
      </p:pic>
    </p:spTree>
    <p:extLst>
      <p:ext uri="{BB962C8B-B14F-4D97-AF65-F5344CB8AC3E}">
        <p14:creationId xmlns:p14="http://schemas.microsoft.com/office/powerpoint/2010/main" val="83460213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pPr algn="ctr"/>
            <a:r>
              <a:rPr lang="el-GR" b="1" dirty="0"/>
              <a:t>ΖΩΤΙΚΑ ΣΗΜΕΙΑ</a:t>
            </a:r>
          </a:p>
        </p:txBody>
      </p:sp>
      <p:sp>
        <p:nvSpPr>
          <p:cNvPr id="3" name="Θέση περιεχομένου 2"/>
          <p:cNvSpPr>
            <a:spLocks noGrp="1"/>
          </p:cNvSpPr>
          <p:nvPr>
            <p:ph idx="1"/>
          </p:nvPr>
        </p:nvSpPr>
        <p:spPr/>
        <p:txBody>
          <a:bodyPr/>
          <a:lstStyle/>
          <a:p>
            <a:r>
              <a:rPr lang="el-GR" b="1" dirty="0">
                <a:solidFill>
                  <a:schemeClr val="accent1"/>
                </a:solidFill>
              </a:rPr>
              <a:t>ΑΝΑΠΝΟΕΣ: </a:t>
            </a:r>
            <a:r>
              <a:rPr lang="el-GR" dirty="0">
                <a:solidFill>
                  <a:schemeClr val="tx1"/>
                </a:solidFill>
              </a:rPr>
              <a:t>Παρατηρούμε την ασθενή για ένα λεπτό και μετράμε τις αναπνοές της.</a:t>
            </a:r>
          </a:p>
          <a:p>
            <a:pPr marL="68580" indent="0">
              <a:buNone/>
            </a:pPr>
            <a:endParaRPr lang="el-GR" dirty="0">
              <a:solidFill>
                <a:schemeClr val="tx1"/>
              </a:solidFill>
            </a:endParaRPr>
          </a:p>
        </p:txBody>
      </p:sp>
      <p:sp>
        <p:nvSpPr>
          <p:cNvPr id="4" name="Δεξιό βέλος 3"/>
          <p:cNvSpPr/>
          <p:nvPr/>
        </p:nvSpPr>
        <p:spPr>
          <a:xfrm>
            <a:off x="899592" y="3284984"/>
            <a:ext cx="720080" cy="576064"/>
          </a:xfrm>
          <a:prstGeom prst="rightArrow">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dirty="0"/>
          </a:p>
        </p:txBody>
      </p:sp>
      <p:sp>
        <p:nvSpPr>
          <p:cNvPr id="5" name="TextBox 4"/>
          <p:cNvSpPr txBox="1"/>
          <p:nvPr/>
        </p:nvSpPr>
        <p:spPr>
          <a:xfrm>
            <a:off x="1619672" y="3284984"/>
            <a:ext cx="5976664" cy="923330"/>
          </a:xfrm>
          <a:prstGeom prst="rect">
            <a:avLst/>
          </a:prstGeom>
          <a:noFill/>
        </p:spPr>
        <p:txBody>
          <a:bodyPr wrap="square" rtlCol="0">
            <a:spAutoFit/>
          </a:bodyPr>
          <a:lstStyle/>
          <a:p>
            <a:r>
              <a:rPr lang="el-GR" b="1" dirty="0"/>
              <a:t>Δεν αναφέρουμε στην ασθενή ότι θα γίνει μέτρηση των αναπνοών της, γιατί θα αγχωθεί και θα έχει ταχύπνοια. </a:t>
            </a:r>
          </a:p>
        </p:txBody>
      </p:sp>
      <p:pic>
        <p:nvPicPr>
          <p:cNvPr id="6" name="Εικόνα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186688" y="4005064"/>
            <a:ext cx="4107337" cy="2310377"/>
          </a:xfrm>
          <a:prstGeom prst="rect">
            <a:avLst/>
          </a:prstGeom>
        </p:spPr>
      </p:pic>
    </p:spTree>
    <p:extLst>
      <p:ext uri="{BB962C8B-B14F-4D97-AF65-F5344CB8AC3E}">
        <p14:creationId xmlns:p14="http://schemas.microsoft.com/office/powerpoint/2010/main" val="425518049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043490" y="476672"/>
            <a:ext cx="7024744" cy="864096"/>
          </a:xfrm>
        </p:spPr>
        <p:txBody>
          <a:bodyPr>
            <a:normAutofit/>
          </a:bodyPr>
          <a:lstStyle/>
          <a:p>
            <a:pPr algn="ctr"/>
            <a:r>
              <a:rPr lang="el-GR" sz="3600" b="1" dirty="0"/>
              <a:t>ΑΛΛΑΓΗ ΕΠΙΚΑΛΥΜΑΤΟΣ</a:t>
            </a:r>
          </a:p>
        </p:txBody>
      </p:sp>
      <p:sp>
        <p:nvSpPr>
          <p:cNvPr id="3" name="Θέση περιεχομένου 2"/>
          <p:cNvSpPr>
            <a:spLocks noGrp="1"/>
          </p:cNvSpPr>
          <p:nvPr>
            <p:ph idx="1"/>
          </p:nvPr>
        </p:nvSpPr>
        <p:spPr>
          <a:xfrm>
            <a:off x="1043492" y="1412777"/>
            <a:ext cx="6777317" cy="1296144"/>
          </a:xfrm>
        </p:spPr>
        <p:txBody>
          <a:bodyPr>
            <a:noAutofit/>
          </a:bodyPr>
          <a:lstStyle/>
          <a:p>
            <a:pPr marL="68580" indent="0">
              <a:buNone/>
            </a:pPr>
            <a:r>
              <a:rPr lang="el-GR" sz="1800" dirty="0"/>
              <a:t>Αφού έχουμε ταυτοποιήσει τα στοιχεία του ασθενούς και έχουμε εξασφαλίσει την ιδιωτικότητά του, προετοιμαζόμαστε  για τη διαδικασία.  Έτσι, οφείλουμε να κάνουμε υγιεινή των χεριών , να φορέσουμε καθαρά γάντια, μάσκα και αδιάβροχη ποδιά. Έπειτα, προετοιμάζουμε τον εξοπλισμό.</a:t>
            </a:r>
          </a:p>
          <a:p>
            <a:pPr marL="68580" indent="0">
              <a:buNone/>
            </a:pPr>
            <a:endParaRPr lang="el-GR" sz="2000" dirty="0"/>
          </a:p>
        </p:txBody>
      </p:sp>
      <p:sp>
        <p:nvSpPr>
          <p:cNvPr id="5" name="Διπλωμένη γωνία 4"/>
          <p:cNvSpPr/>
          <p:nvPr/>
        </p:nvSpPr>
        <p:spPr>
          <a:xfrm>
            <a:off x="810671" y="2852936"/>
            <a:ext cx="7056784" cy="3568515"/>
          </a:xfrm>
          <a:prstGeom prst="foldedCorne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dirty="0"/>
          </a:p>
        </p:txBody>
      </p:sp>
      <p:sp>
        <p:nvSpPr>
          <p:cNvPr id="6" name="TextBox 5"/>
          <p:cNvSpPr txBox="1"/>
          <p:nvPr/>
        </p:nvSpPr>
        <p:spPr>
          <a:xfrm>
            <a:off x="780155" y="2852936"/>
            <a:ext cx="9793088" cy="4270400"/>
          </a:xfrm>
          <a:prstGeom prst="rect">
            <a:avLst/>
          </a:prstGeom>
          <a:noFill/>
        </p:spPr>
        <p:txBody>
          <a:bodyPr wrap="square" rtlCol="0">
            <a:spAutoFit/>
          </a:bodyPr>
          <a:lstStyle/>
          <a:p>
            <a:pPr marL="285750" indent="-285750">
              <a:buFont typeface="Wingdings" pitchFamily="2" charset="2"/>
              <a:buChar char="ü"/>
            </a:pPr>
            <a:r>
              <a:rPr lang="el-GR" sz="1450" dirty="0"/>
              <a:t>Σετ επίδεσης κεντρικής φλεβικής γραμμής</a:t>
            </a:r>
          </a:p>
          <a:p>
            <a:pPr marL="285750" indent="-285750">
              <a:buFont typeface="Wingdings" pitchFamily="2" charset="2"/>
              <a:buChar char="ü"/>
            </a:pPr>
            <a:r>
              <a:rPr lang="el-GR" sz="1450" dirty="0"/>
              <a:t>Δυο μάσκες</a:t>
            </a:r>
          </a:p>
          <a:p>
            <a:pPr marL="285750" indent="-285750">
              <a:buFont typeface="Wingdings" pitchFamily="2" charset="2"/>
              <a:buChar char="ü"/>
            </a:pPr>
            <a:r>
              <a:rPr lang="el-GR" sz="1450" dirty="0"/>
              <a:t>Τρία τολύπια εμποτισμένα με ισοπροπυλική αλκοόλη </a:t>
            </a:r>
          </a:p>
          <a:p>
            <a:pPr marL="285750" indent="-285750">
              <a:buFont typeface="Wingdings" pitchFamily="2" charset="2"/>
              <a:buChar char="ü"/>
            </a:pPr>
            <a:r>
              <a:rPr lang="el-GR" sz="1450" dirty="0"/>
              <a:t>Τρία τολυπια εμποτισμενα με αντισηπτικό διάλυμα </a:t>
            </a:r>
          </a:p>
          <a:p>
            <a:pPr marL="285750" indent="-285750">
              <a:buFont typeface="Wingdings" pitchFamily="2" charset="2"/>
              <a:buChar char="ü"/>
            </a:pPr>
            <a:r>
              <a:rPr lang="el-GR" sz="1450" dirty="0"/>
              <a:t>Καθαρά γάντια</a:t>
            </a:r>
          </a:p>
          <a:p>
            <a:pPr marL="285750" indent="-285750">
              <a:buFont typeface="Wingdings" pitchFamily="2" charset="2"/>
              <a:buChar char="ü"/>
            </a:pPr>
            <a:r>
              <a:rPr lang="el-GR" sz="1450" dirty="0"/>
              <a:t>Αποστειρωμένα γάντια</a:t>
            </a:r>
          </a:p>
          <a:p>
            <a:pPr marL="285750" indent="-285750">
              <a:buFont typeface="Wingdings" pitchFamily="2" charset="2"/>
              <a:buChar char="ü"/>
            </a:pPr>
            <a:r>
              <a:rPr lang="el-GR" sz="1450" dirty="0"/>
              <a:t>Τολυπία εμποτισμένα με βάμμα </a:t>
            </a:r>
            <a:r>
              <a:rPr lang="en-US" sz="1450" dirty="0"/>
              <a:t>benzoin </a:t>
            </a:r>
          </a:p>
          <a:p>
            <a:pPr marL="285750" indent="-285750">
              <a:buFont typeface="Wingdings" pitchFamily="2" charset="2"/>
              <a:buChar char="ü"/>
            </a:pPr>
            <a:r>
              <a:rPr lang="el-GR" sz="1450" dirty="0"/>
              <a:t>Γάζες 4</a:t>
            </a:r>
            <a:r>
              <a:rPr lang="en-US" sz="1450" dirty="0"/>
              <a:t>x</a:t>
            </a:r>
            <a:r>
              <a:rPr lang="el-GR" sz="1450" dirty="0"/>
              <a:t>4</a:t>
            </a:r>
          </a:p>
          <a:p>
            <a:pPr marL="285750" indent="-285750">
              <a:buFont typeface="Wingdings" pitchFamily="2" charset="2"/>
              <a:buChar char="ü"/>
            </a:pPr>
            <a:r>
              <a:rPr lang="el-GR" sz="1450" dirty="0"/>
              <a:t>Συσκευή σταθεροποίησης του καθετήρα </a:t>
            </a:r>
          </a:p>
          <a:p>
            <a:pPr marL="285750" indent="-285750">
              <a:buFont typeface="Wingdings" pitchFamily="2" charset="2"/>
              <a:buChar char="ü"/>
            </a:pPr>
            <a:r>
              <a:rPr lang="el-GR" sz="1450" dirty="0"/>
              <a:t>Αποστειρωμένες γάζες μικρού μεγέθους </a:t>
            </a:r>
          </a:p>
          <a:p>
            <a:pPr marL="285750" indent="-285750">
              <a:buFont typeface="Wingdings" pitchFamily="2" charset="2"/>
              <a:buChar char="ü"/>
            </a:pPr>
            <a:r>
              <a:rPr lang="el-GR" sz="1450" dirty="0"/>
              <a:t>Αποστειρωμένο ψαλίδι</a:t>
            </a:r>
          </a:p>
          <a:p>
            <a:pPr marL="285750" indent="-285750">
              <a:buFont typeface="Wingdings" pitchFamily="2" charset="2"/>
              <a:buChar char="ü"/>
            </a:pPr>
            <a:r>
              <a:rPr lang="el-GR" sz="1450" dirty="0"/>
              <a:t>Διάφανης ημιπερατή επιδεση πολυουρεθάνης</a:t>
            </a:r>
          </a:p>
          <a:p>
            <a:pPr marL="285750" indent="-285750">
              <a:buFont typeface="Wingdings" pitchFamily="2" charset="2"/>
              <a:buChar char="ü"/>
            </a:pPr>
            <a:r>
              <a:rPr lang="el-GR" sz="1450" dirty="0"/>
              <a:t>Υποαλλεργική ταινία</a:t>
            </a:r>
          </a:p>
          <a:p>
            <a:pPr marL="285750" indent="-285750">
              <a:buFont typeface="Wingdings" pitchFamily="2" charset="2"/>
              <a:buChar char="ü"/>
            </a:pPr>
            <a:r>
              <a:rPr lang="el-GR" sz="1450" dirty="0"/>
              <a:t>Ετικέτα επίδεσης </a:t>
            </a:r>
          </a:p>
          <a:p>
            <a:pPr marL="285750" indent="-285750">
              <a:buFont typeface="Wingdings" pitchFamily="2" charset="2"/>
              <a:buChar char="ü"/>
            </a:pPr>
            <a:r>
              <a:rPr lang="el-GR" sz="1450" dirty="0"/>
              <a:t>Αποστειρωμένο πεδίο</a:t>
            </a:r>
          </a:p>
          <a:p>
            <a:endParaRPr lang="el-GR" dirty="0"/>
          </a:p>
          <a:p>
            <a:pPr marL="285750" indent="-285750">
              <a:buFont typeface="Wingdings" pitchFamily="2" charset="2"/>
              <a:buChar char="ü"/>
            </a:pPr>
            <a:endParaRPr lang="el-GR" dirty="0"/>
          </a:p>
          <a:p>
            <a:endParaRPr lang="el-GR" dirty="0"/>
          </a:p>
        </p:txBody>
      </p:sp>
    </p:spTree>
    <p:extLst>
      <p:ext uri="{BB962C8B-B14F-4D97-AF65-F5344CB8AC3E}">
        <p14:creationId xmlns:p14="http://schemas.microsoft.com/office/powerpoint/2010/main" val="3951482029"/>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4" name="Θέση περιεχομένου 13"/>
          <p:cNvGraphicFramePr>
            <a:graphicFrameLocks noGrp="1"/>
          </p:cNvGraphicFramePr>
          <p:nvPr>
            <p:ph idx="1"/>
            <p:extLst>
              <p:ext uri="{D42A27DB-BD31-4B8C-83A1-F6EECF244321}">
                <p14:modId xmlns:p14="http://schemas.microsoft.com/office/powerpoint/2010/main" val="2453114938"/>
              </p:ext>
            </p:extLst>
          </p:nvPr>
        </p:nvGraphicFramePr>
        <p:xfrm>
          <a:off x="827584" y="1124745"/>
          <a:ext cx="7272808" cy="5270628"/>
        </p:xfrm>
        <a:graphic>
          <a:graphicData uri="http://schemas.openxmlformats.org/drawingml/2006/table">
            <a:tbl>
              <a:tblPr firstRow="1" bandRow="1">
                <a:tableStyleId>{5C22544A-7EE6-4342-B048-85BDC9FD1C3A}</a:tableStyleId>
              </a:tblPr>
              <a:tblGrid>
                <a:gridCol w="3631958">
                  <a:extLst>
                    <a:ext uri="{9D8B030D-6E8A-4147-A177-3AD203B41FA5}">
                      <a16:colId xmlns="" xmlns:a16="http://schemas.microsoft.com/office/drawing/2014/main" val="20000"/>
                    </a:ext>
                  </a:extLst>
                </a:gridCol>
                <a:gridCol w="3640850">
                  <a:extLst>
                    <a:ext uri="{9D8B030D-6E8A-4147-A177-3AD203B41FA5}">
                      <a16:colId xmlns="" xmlns:a16="http://schemas.microsoft.com/office/drawing/2014/main" val="20001"/>
                    </a:ext>
                  </a:extLst>
                </a:gridCol>
              </a:tblGrid>
              <a:tr h="365760">
                <a:tc>
                  <a:txBody>
                    <a:bodyPr/>
                    <a:lstStyle/>
                    <a:p>
                      <a:pPr algn="ctr"/>
                      <a:r>
                        <a:rPr lang="el-GR" dirty="0">
                          <a:solidFill>
                            <a:schemeClr val="tx2"/>
                          </a:solidFill>
                        </a:rPr>
                        <a:t>ΒΗΜΑΤΑ</a:t>
                      </a:r>
                    </a:p>
                  </a:txBody>
                  <a:tcPr/>
                </a:tc>
                <a:tc>
                  <a:txBody>
                    <a:bodyPr/>
                    <a:lstStyle/>
                    <a:p>
                      <a:pPr algn="ctr"/>
                      <a:r>
                        <a:rPr lang="el-GR" b="1" dirty="0">
                          <a:solidFill>
                            <a:schemeClr val="tx2"/>
                          </a:solidFill>
                        </a:rPr>
                        <a:t>ΑΙΤΙΟΛΟΓΗΣΗ</a:t>
                      </a:r>
                    </a:p>
                  </a:txBody>
                  <a:tcPr/>
                </a:tc>
                <a:extLst>
                  <a:ext uri="{0D108BD9-81ED-4DB2-BD59-A6C34878D82A}">
                    <a16:rowId xmlns="" xmlns:a16="http://schemas.microsoft.com/office/drawing/2014/main" val="10000"/>
                  </a:ext>
                </a:extLst>
              </a:tr>
              <a:tr h="640080">
                <a:tc>
                  <a:txBody>
                    <a:bodyPr/>
                    <a:lstStyle/>
                    <a:p>
                      <a:r>
                        <a:rPr lang="el-GR" dirty="0"/>
                        <a:t>Τοποθέτηση</a:t>
                      </a:r>
                      <a:r>
                        <a:rPr lang="el-GR" baseline="0" dirty="0"/>
                        <a:t> ασθενούς σε άνετη θέση,</a:t>
                      </a:r>
                      <a:r>
                        <a:rPr lang="en-GB" baseline="0" dirty="0"/>
                        <a:t> </a:t>
                      </a:r>
                      <a:r>
                        <a:rPr lang="el-GR" baseline="0" dirty="0"/>
                        <a:t>ύπτια ή καθιστή.</a:t>
                      </a:r>
                      <a:endParaRPr lang="el-GR" dirty="0"/>
                    </a:p>
                  </a:txBody>
                  <a:tcPr/>
                </a:tc>
                <a:tc>
                  <a:txBody>
                    <a:bodyPr/>
                    <a:lstStyle/>
                    <a:p>
                      <a:r>
                        <a:rPr lang="el-GR" sz="1650" dirty="0"/>
                        <a:t>Η καθιστή ή όρθια θέση οδηγεί σε εμβολή αέρα.</a:t>
                      </a:r>
                    </a:p>
                  </a:txBody>
                  <a:tcPr/>
                </a:tc>
                <a:extLst>
                  <a:ext uri="{0D108BD9-81ED-4DB2-BD59-A6C34878D82A}">
                    <a16:rowId xmlns="" xmlns:a16="http://schemas.microsoft.com/office/drawing/2014/main" val="10001"/>
                  </a:ext>
                </a:extLst>
              </a:tr>
              <a:tr h="1367476">
                <a:tc>
                  <a:txBody>
                    <a:bodyPr/>
                    <a:lstStyle/>
                    <a:p>
                      <a:r>
                        <a:rPr lang="el-GR" dirty="0"/>
                        <a:t>Εφαρμογή μάσκας στον ασθενή.</a:t>
                      </a:r>
                    </a:p>
                  </a:txBody>
                  <a:tcPr/>
                </a:tc>
                <a:tc>
                  <a:txBody>
                    <a:bodyPr/>
                    <a:lstStyle/>
                    <a:p>
                      <a:r>
                        <a:rPr lang="el-GR" sz="1650" dirty="0"/>
                        <a:t>Η μάσκα εξασφαλίζει την προστασία του σημείου εισόδου του καθετήρα από μικρόβια της ρινικής και στοματικής κοιλότητας.</a:t>
                      </a:r>
                    </a:p>
                  </a:txBody>
                  <a:tcPr/>
                </a:tc>
                <a:extLst>
                  <a:ext uri="{0D108BD9-81ED-4DB2-BD59-A6C34878D82A}">
                    <a16:rowId xmlns="" xmlns:a16="http://schemas.microsoft.com/office/drawing/2014/main" val="10002"/>
                  </a:ext>
                </a:extLst>
              </a:tr>
              <a:tr h="2897312">
                <a:tc>
                  <a:txBody>
                    <a:bodyPr/>
                    <a:lstStyle/>
                    <a:p>
                      <a:r>
                        <a:rPr lang="el-GR" dirty="0"/>
                        <a:t>Αφαίρεση</a:t>
                      </a:r>
                      <a:r>
                        <a:rPr lang="el-GR" baseline="0" dirty="0"/>
                        <a:t> του υλικού της προηγούμενης περίδεσης.</a:t>
                      </a:r>
                      <a:endParaRPr lang="el-GR" dirty="0"/>
                    </a:p>
                  </a:txBody>
                  <a:tcPr/>
                </a:tc>
                <a:tc>
                  <a:txBody>
                    <a:bodyPr/>
                    <a:lstStyle/>
                    <a:p>
                      <a:r>
                        <a:rPr lang="el-GR" sz="1650" dirty="0"/>
                        <a:t>Κρατάμε με το ένα χέρι τον καθετήρα, στερεώνοντάς τον και με το άλλο χέρι εμποτίζουμε με φυσιολογικό ορό, ώστε να γίνει ευκολότερα η αποκόλληση. Με το άλλο χέρι τραβάμε ήπια την ταινία προς την κατεύθυνση του καθετήρα. Έτσι, αποτρέπεται η μετατόπιση του καθετήρα κι ο ερεθισμός του δέρματος.</a:t>
                      </a:r>
                    </a:p>
                  </a:txBody>
                  <a:tcPr/>
                </a:tc>
                <a:extLst>
                  <a:ext uri="{0D108BD9-81ED-4DB2-BD59-A6C34878D82A}">
                    <a16:rowId xmlns="" xmlns:a16="http://schemas.microsoft.com/office/drawing/2014/main" val="10003"/>
                  </a:ext>
                </a:extLst>
              </a:tr>
            </a:tbl>
          </a:graphicData>
        </a:graphic>
      </p:graphicFrame>
      <p:sp>
        <p:nvSpPr>
          <p:cNvPr id="2" name="Τίτλος 1"/>
          <p:cNvSpPr>
            <a:spLocks noGrp="1"/>
          </p:cNvSpPr>
          <p:nvPr>
            <p:ph type="title"/>
          </p:nvPr>
        </p:nvSpPr>
        <p:spPr>
          <a:xfrm>
            <a:off x="1043608" y="0"/>
            <a:ext cx="7024744" cy="1052736"/>
          </a:xfrm>
        </p:spPr>
        <p:txBody>
          <a:bodyPr/>
          <a:lstStyle/>
          <a:p>
            <a:pPr algn="ctr"/>
            <a:r>
              <a:rPr lang="el-GR" b="1" dirty="0"/>
              <a:t>ΑΛΛΑΓΗ ΕΠΙΚΑΛΥΜΑΤΟΣ(1)</a:t>
            </a:r>
          </a:p>
        </p:txBody>
      </p:sp>
    </p:spTree>
    <p:extLst>
      <p:ext uri="{BB962C8B-B14F-4D97-AF65-F5344CB8AC3E}">
        <p14:creationId xmlns:p14="http://schemas.microsoft.com/office/powerpoint/2010/main" val="2337902474"/>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043490" y="116632"/>
            <a:ext cx="7024744" cy="1080120"/>
          </a:xfrm>
        </p:spPr>
        <p:txBody>
          <a:bodyPr>
            <a:normAutofit/>
          </a:bodyPr>
          <a:lstStyle/>
          <a:p>
            <a:pPr algn="ctr"/>
            <a:r>
              <a:rPr lang="el-GR" sz="3600" b="1" dirty="0"/>
              <a:t>ΑΛΛΑΓΗ ΕΠΙΚΑΛΥΜΑΤΟΣ(2)</a:t>
            </a:r>
          </a:p>
        </p:txBody>
      </p:sp>
      <p:graphicFrame>
        <p:nvGraphicFramePr>
          <p:cNvPr id="4" name="Θέση περιεχομένου 3"/>
          <p:cNvGraphicFramePr>
            <a:graphicFrameLocks noGrp="1"/>
          </p:cNvGraphicFramePr>
          <p:nvPr>
            <p:ph idx="1"/>
            <p:extLst>
              <p:ext uri="{D42A27DB-BD31-4B8C-83A1-F6EECF244321}">
                <p14:modId xmlns:p14="http://schemas.microsoft.com/office/powerpoint/2010/main" val="4174774814"/>
              </p:ext>
            </p:extLst>
          </p:nvPr>
        </p:nvGraphicFramePr>
        <p:xfrm>
          <a:off x="1043608" y="1196752"/>
          <a:ext cx="6777038" cy="4995363"/>
        </p:xfrm>
        <a:graphic>
          <a:graphicData uri="http://schemas.openxmlformats.org/drawingml/2006/table">
            <a:tbl>
              <a:tblPr firstRow="1" bandRow="1">
                <a:tableStyleId>{5C22544A-7EE6-4342-B048-85BDC9FD1C3A}</a:tableStyleId>
              </a:tblPr>
              <a:tblGrid>
                <a:gridCol w="3312368">
                  <a:extLst>
                    <a:ext uri="{9D8B030D-6E8A-4147-A177-3AD203B41FA5}">
                      <a16:colId xmlns="" xmlns:a16="http://schemas.microsoft.com/office/drawing/2014/main" val="20000"/>
                    </a:ext>
                  </a:extLst>
                </a:gridCol>
                <a:gridCol w="3464670">
                  <a:extLst>
                    <a:ext uri="{9D8B030D-6E8A-4147-A177-3AD203B41FA5}">
                      <a16:colId xmlns="" xmlns:a16="http://schemas.microsoft.com/office/drawing/2014/main" val="20001"/>
                    </a:ext>
                  </a:extLst>
                </a:gridCol>
              </a:tblGrid>
              <a:tr h="366536">
                <a:tc>
                  <a:txBody>
                    <a:bodyPr/>
                    <a:lstStyle/>
                    <a:p>
                      <a:pPr algn="ctr"/>
                      <a:r>
                        <a:rPr lang="el-GR" dirty="0">
                          <a:solidFill>
                            <a:schemeClr val="tx2"/>
                          </a:solidFill>
                        </a:rPr>
                        <a:t>ΒΗΜΑΤΑ</a:t>
                      </a:r>
                    </a:p>
                  </a:txBody>
                  <a:tcPr/>
                </a:tc>
                <a:tc>
                  <a:txBody>
                    <a:bodyPr/>
                    <a:lstStyle/>
                    <a:p>
                      <a:pPr algn="ctr"/>
                      <a:r>
                        <a:rPr lang="el-GR" dirty="0">
                          <a:solidFill>
                            <a:schemeClr val="tx2"/>
                          </a:solidFill>
                        </a:rPr>
                        <a:t>ΑΙΤΙΟΛΟΓΗΣΗ</a:t>
                      </a:r>
                    </a:p>
                  </a:txBody>
                  <a:tcPr/>
                </a:tc>
                <a:extLst>
                  <a:ext uri="{0D108BD9-81ED-4DB2-BD59-A6C34878D82A}">
                    <a16:rowId xmlns="" xmlns:a16="http://schemas.microsoft.com/office/drawing/2014/main" val="10000"/>
                  </a:ext>
                </a:extLst>
              </a:tr>
              <a:tr h="1802137">
                <a:tc>
                  <a:txBody>
                    <a:bodyPr/>
                    <a:lstStyle/>
                    <a:p>
                      <a:r>
                        <a:rPr lang="el-GR" dirty="0"/>
                        <a:t>Επιθεώρηση περιοχής.</a:t>
                      </a:r>
                    </a:p>
                  </a:txBody>
                  <a:tcPr/>
                </a:tc>
                <a:tc>
                  <a:txBody>
                    <a:bodyPr/>
                    <a:lstStyle/>
                    <a:p>
                      <a:r>
                        <a:rPr lang="el-GR" sz="1600" dirty="0"/>
                        <a:t>Επιθεωρούμε το δέρμα για σημεία ερεθισμού ή λοίμωξης.. Επιθεωρούμε τον καθετήρα για σημεία διαρροής ή άλλων προβλημάτων.</a:t>
                      </a:r>
                    </a:p>
                    <a:p>
                      <a:endParaRPr lang="el-GR" sz="1600" dirty="0"/>
                    </a:p>
                    <a:p>
                      <a:endParaRPr lang="el-GR" sz="1600" dirty="0"/>
                    </a:p>
                  </a:txBody>
                  <a:tcPr/>
                </a:tc>
                <a:extLst>
                  <a:ext uri="{0D108BD9-81ED-4DB2-BD59-A6C34878D82A}">
                    <a16:rowId xmlns="" xmlns:a16="http://schemas.microsoft.com/office/drawing/2014/main" val="10001"/>
                  </a:ext>
                </a:extLst>
              </a:tr>
              <a:tr h="1085643">
                <a:tc>
                  <a:txBody>
                    <a:bodyPr/>
                    <a:lstStyle/>
                    <a:p>
                      <a:r>
                        <a:rPr lang="el-GR" dirty="0"/>
                        <a:t>Αφαίρεση</a:t>
                      </a:r>
                      <a:r>
                        <a:rPr lang="el-GR" baseline="0" dirty="0"/>
                        <a:t> και απόρριψη γαντιών και πλύσιμο χεριών.</a:t>
                      </a:r>
                      <a:endParaRPr lang="el-GR" dirty="0"/>
                    </a:p>
                  </a:txBody>
                  <a:tcPr/>
                </a:tc>
                <a:tc>
                  <a:txBody>
                    <a:bodyPr/>
                    <a:lstStyle/>
                    <a:p>
                      <a:r>
                        <a:rPr lang="el-GR" sz="1600" dirty="0"/>
                        <a:t>Απορρίπτουμε τα καθαρά γάντια, καθώς θα προχωρήσουμε σε διαχείριση αποστειρωμένου υλικού.</a:t>
                      </a:r>
                    </a:p>
                  </a:txBody>
                  <a:tcPr/>
                </a:tc>
                <a:extLst>
                  <a:ext uri="{0D108BD9-81ED-4DB2-BD59-A6C34878D82A}">
                    <a16:rowId xmlns="" xmlns:a16="http://schemas.microsoft.com/office/drawing/2014/main" val="10002"/>
                  </a:ext>
                </a:extLst>
              </a:tr>
              <a:tr h="1741047">
                <a:tc>
                  <a:txBody>
                    <a:bodyPr/>
                    <a:lstStyle/>
                    <a:p>
                      <a:r>
                        <a:rPr lang="el-GR" dirty="0"/>
                        <a:t>Καθαρισμός</a:t>
                      </a:r>
                      <a:r>
                        <a:rPr lang="el-GR" baseline="0" dirty="0"/>
                        <a:t> της θέσης εισόδου του καθετήρα με </a:t>
                      </a:r>
                      <a:r>
                        <a:rPr lang="el-GR" u="sng" baseline="0" dirty="0"/>
                        <a:t>τρία τολύπια αλκοόλης</a:t>
                      </a:r>
                      <a:r>
                        <a:rPr lang="el-GR" baseline="0" dirty="0"/>
                        <a:t>, ακολουθώντας πορεία από το κέντρο προς την περιφέρεια.</a:t>
                      </a:r>
                      <a:endParaRPr lang="el-GR" dirty="0"/>
                    </a:p>
                  </a:txBody>
                  <a:tcPr/>
                </a:tc>
                <a:tc>
                  <a:txBody>
                    <a:bodyPr/>
                    <a:lstStyle/>
                    <a:p>
                      <a:r>
                        <a:rPr lang="el-GR" sz="1600" dirty="0"/>
                        <a:t>Ο καθαρισμός από το κέντρο</a:t>
                      </a:r>
                      <a:r>
                        <a:rPr lang="el-GR" sz="1600" baseline="0" dirty="0"/>
                        <a:t> προς την περιφέρεια κι η απόρριψη γαζών μετά από κάθε κίνηση καθαρισμού αποτρέπει τη μετακίνηση μικροβίων στη θέση εισόδου του καθετήρα.</a:t>
                      </a:r>
                      <a:endParaRPr lang="el-GR" sz="1600" dirty="0"/>
                    </a:p>
                  </a:txBody>
                  <a:tcPr/>
                </a:tc>
                <a:extLst>
                  <a:ext uri="{0D108BD9-81ED-4DB2-BD59-A6C34878D82A}">
                    <a16:rowId xmlns="" xmlns:a16="http://schemas.microsoft.com/office/drawing/2014/main" val="10003"/>
                  </a:ext>
                </a:extLst>
              </a:tr>
            </a:tbl>
          </a:graphicData>
        </a:graphic>
      </p:graphicFrame>
    </p:spTree>
    <p:extLst>
      <p:ext uri="{BB962C8B-B14F-4D97-AF65-F5344CB8AC3E}">
        <p14:creationId xmlns:p14="http://schemas.microsoft.com/office/powerpoint/2010/main" val="7612598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043490" y="1027664"/>
            <a:ext cx="7024744" cy="673144"/>
          </a:xfrm>
        </p:spPr>
        <p:txBody>
          <a:bodyPr>
            <a:noAutofit/>
          </a:bodyPr>
          <a:lstStyle/>
          <a:p>
            <a:pPr algn="ctr"/>
            <a:r>
              <a:rPr lang="el-GR" b="1" dirty="0">
                <a:latin typeface="Arial" pitchFamily="34" charset="0"/>
                <a:cs typeface="Arial" pitchFamily="34" charset="0"/>
              </a:rPr>
              <a:t>ΜΕΛΕΤΗ ΠΕΡΙΠΤΩΣΗΣ 5</a:t>
            </a:r>
          </a:p>
        </p:txBody>
      </p:sp>
      <p:sp>
        <p:nvSpPr>
          <p:cNvPr id="3" name="Θέση περιεχομένου 2"/>
          <p:cNvSpPr>
            <a:spLocks noGrp="1"/>
          </p:cNvSpPr>
          <p:nvPr>
            <p:ph idx="1"/>
          </p:nvPr>
        </p:nvSpPr>
        <p:spPr>
          <a:xfrm>
            <a:off x="467544" y="1988840"/>
            <a:ext cx="8208912" cy="4464496"/>
          </a:xfrm>
        </p:spPr>
        <p:txBody>
          <a:bodyPr>
            <a:normAutofit fontScale="25000" lnSpcReduction="20000"/>
          </a:bodyPr>
          <a:lstStyle/>
          <a:p>
            <a:pPr marL="68580" indent="0">
              <a:buNone/>
            </a:pPr>
            <a:r>
              <a:rPr lang="el-GR" sz="9200" dirty="0">
                <a:solidFill>
                  <a:schemeClr val="tx1"/>
                </a:solidFill>
              </a:rPr>
              <a:t>Η ΓΓ, 64 ετών, νοσηλεύεται 48 ώρες, έχει υποβληθεί σε </a:t>
            </a:r>
            <a:r>
              <a:rPr lang="el-GR" sz="9200" b="1" u="sng" dirty="0">
                <a:solidFill>
                  <a:schemeClr val="tx1"/>
                </a:solidFill>
              </a:rPr>
              <a:t>αριστερή μαστεκτομή </a:t>
            </a:r>
            <a:r>
              <a:rPr lang="el-GR" sz="9200" dirty="0">
                <a:solidFill>
                  <a:schemeClr val="tx1"/>
                </a:solidFill>
              </a:rPr>
              <a:t>και τώρα </a:t>
            </a:r>
            <a:r>
              <a:rPr lang="el-GR" sz="9200" b="1" u="sng" dirty="0">
                <a:solidFill>
                  <a:schemeClr val="tx1"/>
                </a:solidFill>
              </a:rPr>
              <a:t>λαμβάνει χημειοθεραπεία</a:t>
            </a:r>
            <a:r>
              <a:rPr lang="el-GR" sz="9200" dirty="0">
                <a:solidFill>
                  <a:schemeClr val="tx1"/>
                </a:solidFill>
              </a:rPr>
              <a:t> για υποτροπιάζοντα καρκίνο του μαστού με προσβολή των μασχαλιαίων λεμφαδένων. Αναφέρει </a:t>
            </a:r>
            <a:r>
              <a:rPr lang="el-GR" sz="9200" b="1" u="sng" dirty="0">
                <a:solidFill>
                  <a:schemeClr val="tx1"/>
                </a:solidFill>
              </a:rPr>
              <a:t>πόνο</a:t>
            </a:r>
            <a:r>
              <a:rPr lang="el-GR" sz="9200" dirty="0">
                <a:solidFill>
                  <a:schemeClr val="tx1"/>
                </a:solidFill>
              </a:rPr>
              <a:t> στην αριστερά της πλευρά και κάτω από τον αριστερό της βραχίονα. </a:t>
            </a:r>
            <a:r>
              <a:rPr lang="el-GR" sz="9200" b="1" u="sng" dirty="0">
                <a:solidFill>
                  <a:schemeClr val="tx1"/>
                </a:solidFill>
              </a:rPr>
              <a:t>Φέρει δίαυλο καθετήρα </a:t>
            </a:r>
            <a:r>
              <a:rPr lang="en-US" sz="9200" b="1" u="sng" dirty="0">
                <a:solidFill>
                  <a:schemeClr val="tx1"/>
                </a:solidFill>
              </a:rPr>
              <a:t>Hickman</a:t>
            </a:r>
            <a:r>
              <a:rPr lang="el-GR" sz="9200" b="1" u="sng" dirty="0">
                <a:solidFill>
                  <a:schemeClr val="tx1"/>
                </a:solidFill>
              </a:rPr>
              <a:t> δεξιά.</a:t>
            </a:r>
            <a:r>
              <a:rPr lang="el-GR" sz="9200" dirty="0">
                <a:solidFill>
                  <a:schemeClr val="tx1"/>
                </a:solidFill>
              </a:rPr>
              <a:t> Οι τελευταίες εργαστηριακές εξετάσεις δείχνουν </a:t>
            </a:r>
            <a:r>
              <a:rPr lang="el-GR" sz="9200" b="1" u="sng" dirty="0">
                <a:solidFill>
                  <a:schemeClr val="tx1"/>
                </a:solidFill>
              </a:rPr>
              <a:t>χαμηλό αριθμό λευκών αιμοσφαιρίων </a:t>
            </a:r>
            <a:r>
              <a:rPr lang="el-GR" sz="9200" dirty="0">
                <a:solidFill>
                  <a:schemeClr val="tx1"/>
                </a:solidFill>
              </a:rPr>
              <a:t>(1800/μ</a:t>
            </a:r>
            <a:r>
              <a:rPr lang="en-US" sz="9200" dirty="0">
                <a:solidFill>
                  <a:schemeClr val="tx1"/>
                </a:solidFill>
              </a:rPr>
              <a:t>L</a:t>
            </a:r>
            <a:r>
              <a:rPr lang="el-GR" sz="9200" dirty="0">
                <a:solidFill>
                  <a:schemeClr val="tx1"/>
                </a:solidFill>
              </a:rPr>
              <a:t>) </a:t>
            </a:r>
            <a:r>
              <a:rPr lang="el-GR" sz="9200" b="1" u="sng" dirty="0">
                <a:solidFill>
                  <a:schemeClr val="tx1"/>
                </a:solidFill>
              </a:rPr>
              <a:t>και αιμοπεταλίων </a:t>
            </a:r>
            <a:r>
              <a:rPr lang="el-GR" sz="9200" dirty="0">
                <a:solidFill>
                  <a:schemeClr val="tx1"/>
                </a:solidFill>
              </a:rPr>
              <a:t>(39000/ μ</a:t>
            </a:r>
            <a:r>
              <a:rPr lang="en-US" sz="9200" dirty="0">
                <a:solidFill>
                  <a:schemeClr val="tx1"/>
                </a:solidFill>
              </a:rPr>
              <a:t>L</a:t>
            </a:r>
            <a:r>
              <a:rPr lang="el-GR" sz="9200" dirty="0">
                <a:solidFill>
                  <a:schemeClr val="tx1"/>
                </a:solidFill>
              </a:rPr>
              <a:t>). Επίσης, </a:t>
            </a:r>
            <a:r>
              <a:rPr lang="el-GR" sz="9200" b="1" u="sng" dirty="0">
                <a:solidFill>
                  <a:schemeClr val="tx1"/>
                </a:solidFill>
              </a:rPr>
              <a:t>αιμορραγεί από την τομή </a:t>
            </a:r>
            <a:r>
              <a:rPr lang="el-GR" sz="9200" dirty="0">
                <a:solidFill>
                  <a:schemeClr val="tx1"/>
                </a:solidFill>
              </a:rPr>
              <a:t>και σχηματίζει εύκολα </a:t>
            </a:r>
            <a:r>
              <a:rPr lang="el-GR" sz="9200" b="1" u="sng" dirty="0">
                <a:solidFill>
                  <a:schemeClr val="tx1"/>
                </a:solidFill>
              </a:rPr>
              <a:t>αιματώματα</a:t>
            </a:r>
            <a:r>
              <a:rPr lang="el-GR" sz="9200" dirty="0">
                <a:solidFill>
                  <a:schemeClr val="tx1"/>
                </a:solidFill>
              </a:rPr>
              <a:t>. Πρέπει να μετρήσετε τα ζωτικά σημεία και να της χορηγήσετε την πρωινή της νοσηλεία. Επιπλέον, πρέπει να πραγματοποιήσετε αιμοληψία για γενική αίματος και να αλλάξετε το επίθεμα στην κεντρική γραμμή.</a:t>
            </a:r>
          </a:p>
          <a:p>
            <a:pPr marL="68580" indent="0">
              <a:buNone/>
            </a:pPr>
            <a:r>
              <a:rPr lang="el-GR" sz="4500" dirty="0">
                <a:solidFill>
                  <a:schemeClr val="tx1"/>
                </a:solidFill>
              </a:rPr>
              <a:t> </a:t>
            </a:r>
          </a:p>
          <a:p>
            <a:endParaRPr lang="el-GR" dirty="0"/>
          </a:p>
        </p:txBody>
      </p:sp>
    </p:spTree>
    <p:extLst>
      <p:ext uri="{BB962C8B-B14F-4D97-AF65-F5344CB8AC3E}">
        <p14:creationId xmlns:p14="http://schemas.microsoft.com/office/powerpoint/2010/main" val="1497966922"/>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043490" y="620688"/>
            <a:ext cx="7024744" cy="720080"/>
          </a:xfrm>
        </p:spPr>
        <p:txBody>
          <a:bodyPr/>
          <a:lstStyle/>
          <a:p>
            <a:r>
              <a:rPr lang="el-GR" b="1" dirty="0"/>
              <a:t>ΑΛΛΑΓΗ ΕΠΙΚΑΛΥΜΑΤΟΣ(3)</a:t>
            </a:r>
          </a:p>
        </p:txBody>
      </p:sp>
      <p:graphicFrame>
        <p:nvGraphicFramePr>
          <p:cNvPr id="5" name="Θέση περιεχομένου 4"/>
          <p:cNvGraphicFramePr>
            <a:graphicFrameLocks noGrp="1"/>
          </p:cNvGraphicFramePr>
          <p:nvPr>
            <p:ph idx="1"/>
            <p:extLst>
              <p:ext uri="{D42A27DB-BD31-4B8C-83A1-F6EECF244321}">
                <p14:modId xmlns:p14="http://schemas.microsoft.com/office/powerpoint/2010/main" val="500533865"/>
              </p:ext>
            </p:extLst>
          </p:nvPr>
        </p:nvGraphicFramePr>
        <p:xfrm>
          <a:off x="899592" y="1412776"/>
          <a:ext cx="6777038" cy="4891603"/>
        </p:xfrm>
        <a:graphic>
          <a:graphicData uri="http://schemas.openxmlformats.org/drawingml/2006/table">
            <a:tbl>
              <a:tblPr firstRow="1" bandRow="1">
                <a:tableStyleId>{5C22544A-7EE6-4342-B048-85BDC9FD1C3A}</a:tableStyleId>
              </a:tblPr>
              <a:tblGrid>
                <a:gridCol w="3457004">
                  <a:extLst>
                    <a:ext uri="{9D8B030D-6E8A-4147-A177-3AD203B41FA5}">
                      <a16:colId xmlns="" xmlns:a16="http://schemas.microsoft.com/office/drawing/2014/main" val="20000"/>
                    </a:ext>
                  </a:extLst>
                </a:gridCol>
                <a:gridCol w="3320034">
                  <a:extLst>
                    <a:ext uri="{9D8B030D-6E8A-4147-A177-3AD203B41FA5}">
                      <a16:colId xmlns="" xmlns:a16="http://schemas.microsoft.com/office/drawing/2014/main" val="20001"/>
                    </a:ext>
                  </a:extLst>
                </a:gridCol>
              </a:tblGrid>
              <a:tr h="434028">
                <a:tc>
                  <a:txBody>
                    <a:bodyPr/>
                    <a:lstStyle/>
                    <a:p>
                      <a:pPr algn="ctr"/>
                      <a:r>
                        <a:rPr lang="el-GR" dirty="0">
                          <a:solidFill>
                            <a:schemeClr val="tx1"/>
                          </a:solidFill>
                        </a:rPr>
                        <a:t>ΒΗΜΑΤΑ</a:t>
                      </a:r>
                    </a:p>
                  </a:txBody>
                  <a:tcPr/>
                </a:tc>
                <a:tc>
                  <a:txBody>
                    <a:bodyPr/>
                    <a:lstStyle/>
                    <a:p>
                      <a:pPr algn="ctr"/>
                      <a:r>
                        <a:rPr lang="el-GR" dirty="0">
                          <a:solidFill>
                            <a:schemeClr val="tx1"/>
                          </a:solidFill>
                        </a:rPr>
                        <a:t>ΑΙΤΙΟΛΟΓΗΣΗ</a:t>
                      </a:r>
                    </a:p>
                  </a:txBody>
                  <a:tcPr/>
                </a:tc>
                <a:extLst>
                  <a:ext uri="{0D108BD9-81ED-4DB2-BD59-A6C34878D82A}">
                    <a16:rowId xmlns="" xmlns:a16="http://schemas.microsoft.com/office/drawing/2014/main" val="10000"/>
                  </a:ext>
                </a:extLst>
              </a:tr>
              <a:tr h="2354455">
                <a:tc>
                  <a:txBody>
                    <a:bodyPr/>
                    <a:lstStyle/>
                    <a:p>
                      <a:r>
                        <a:rPr lang="el-GR" dirty="0"/>
                        <a:t>Καθαρισμός</a:t>
                      </a:r>
                      <a:r>
                        <a:rPr lang="el-GR" baseline="0" dirty="0"/>
                        <a:t> της εισόδου με </a:t>
                      </a:r>
                      <a:r>
                        <a:rPr lang="el-GR" u="sng" baseline="0" dirty="0"/>
                        <a:t>τρία τολύπια εμποτισμένα με αντισηπτικό διάλυμα.</a:t>
                      </a:r>
                      <a:r>
                        <a:rPr lang="el-GR" u="none" baseline="0" dirty="0"/>
                        <a:t> Χρησιμοποιώντας το ένα χέρι, σηκώνουμε τον καθετήρα, ώστε να καθαριστεί η περιοχή.</a:t>
                      </a:r>
                      <a:endParaRPr lang="el-GR" u="sng" dirty="0"/>
                    </a:p>
                  </a:txBody>
                  <a:tcPr/>
                </a:tc>
                <a:tc>
                  <a:txBody>
                    <a:bodyPr/>
                    <a:lstStyle/>
                    <a:p>
                      <a:r>
                        <a:rPr lang="el-GR" dirty="0"/>
                        <a:t>Ο διπλός καθαρισμός εφαρμόζεται για</a:t>
                      </a:r>
                      <a:r>
                        <a:rPr lang="el-GR" baseline="0" dirty="0"/>
                        <a:t> την απομάκρυνση υπολειμμάτων. </a:t>
                      </a:r>
                      <a:endParaRPr lang="el-GR" dirty="0"/>
                    </a:p>
                  </a:txBody>
                  <a:tcPr/>
                </a:tc>
                <a:extLst>
                  <a:ext uri="{0D108BD9-81ED-4DB2-BD59-A6C34878D82A}">
                    <a16:rowId xmlns="" xmlns:a16="http://schemas.microsoft.com/office/drawing/2014/main" val="10001"/>
                  </a:ext>
                </a:extLst>
              </a:tr>
              <a:tr h="914400">
                <a:tc>
                  <a:txBody>
                    <a:bodyPr/>
                    <a:lstStyle/>
                    <a:p>
                      <a:r>
                        <a:rPr lang="el-GR" dirty="0"/>
                        <a:t>Νέα</a:t>
                      </a:r>
                      <a:r>
                        <a:rPr lang="el-GR" baseline="0" dirty="0"/>
                        <a:t> επίδεση με βάμμα </a:t>
                      </a:r>
                      <a:r>
                        <a:rPr lang="en-US" baseline="0" dirty="0"/>
                        <a:t>benzoin</a:t>
                      </a:r>
                      <a:r>
                        <a:rPr lang="el-GR" baseline="0" dirty="0"/>
                        <a:t>.</a:t>
                      </a:r>
                      <a:endParaRPr lang="el-GR" dirty="0"/>
                    </a:p>
                  </a:txBody>
                  <a:tcPr/>
                </a:tc>
                <a:tc>
                  <a:txBody>
                    <a:bodyPr/>
                    <a:lstStyle/>
                    <a:p>
                      <a:r>
                        <a:rPr lang="el-GR" dirty="0"/>
                        <a:t>Προστατεύεται</a:t>
                      </a:r>
                      <a:r>
                        <a:rPr lang="el-GR" baseline="0" dirty="0"/>
                        <a:t> το δέρμα και διευκολύνεται η εφαρμογή των αυτοκόλλητων υλικών.</a:t>
                      </a:r>
                      <a:endParaRPr lang="el-GR" dirty="0"/>
                    </a:p>
                  </a:txBody>
                  <a:tcPr/>
                </a:tc>
                <a:extLst>
                  <a:ext uri="{0D108BD9-81ED-4DB2-BD59-A6C34878D82A}">
                    <a16:rowId xmlns="" xmlns:a16="http://schemas.microsoft.com/office/drawing/2014/main" val="10002"/>
                  </a:ext>
                </a:extLst>
              </a:tr>
              <a:tr h="1188720">
                <a:tc>
                  <a:txBody>
                    <a:bodyPr/>
                    <a:lstStyle/>
                    <a:p>
                      <a:r>
                        <a:rPr lang="el-GR" dirty="0"/>
                        <a:t>Σταθεροποίηση</a:t>
                      </a:r>
                      <a:r>
                        <a:rPr lang="el-GR" baseline="0" dirty="0"/>
                        <a:t> καθετήρα στο δέρμα και κάλυψη με γάζες 4</a:t>
                      </a:r>
                      <a:r>
                        <a:rPr lang="en-US" baseline="0" dirty="0"/>
                        <a:t>x4.</a:t>
                      </a:r>
                      <a:endParaRPr lang="el-GR" dirty="0"/>
                    </a:p>
                  </a:txBody>
                  <a:tcPr/>
                </a:tc>
                <a:tc>
                  <a:txBody>
                    <a:bodyPr/>
                    <a:lstStyle/>
                    <a:p>
                      <a:r>
                        <a:rPr lang="el-GR" dirty="0"/>
                        <a:t>Προστατεύεται</a:t>
                      </a:r>
                      <a:r>
                        <a:rPr lang="el-GR" baseline="0" dirty="0"/>
                        <a:t> ο καθετήρας και το δέρμα γύρω από τη θέση εισόδου του από επιμόλυνση.</a:t>
                      </a:r>
                      <a:endParaRPr lang="el-GR" dirty="0"/>
                    </a:p>
                  </a:txBody>
                  <a:tcPr/>
                </a:tc>
                <a:extLst>
                  <a:ext uri="{0D108BD9-81ED-4DB2-BD59-A6C34878D82A}">
                    <a16:rowId xmlns="" xmlns:a16="http://schemas.microsoft.com/office/drawing/2014/main" val="10003"/>
                  </a:ext>
                </a:extLst>
              </a:tr>
            </a:tbl>
          </a:graphicData>
        </a:graphic>
      </p:graphicFrame>
    </p:spTree>
    <p:extLst>
      <p:ext uri="{BB962C8B-B14F-4D97-AF65-F5344CB8AC3E}">
        <p14:creationId xmlns:p14="http://schemas.microsoft.com/office/powerpoint/2010/main" val="2735618343"/>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043490" y="548680"/>
            <a:ext cx="7024744" cy="936104"/>
          </a:xfrm>
        </p:spPr>
        <p:txBody>
          <a:bodyPr/>
          <a:lstStyle/>
          <a:p>
            <a:r>
              <a:rPr lang="el-GR" b="1" dirty="0"/>
              <a:t>ΑΛΛΑΓΗ ΕΠΙΚΑΛΥΜΑΤΟΣ(4)</a:t>
            </a:r>
          </a:p>
        </p:txBody>
      </p:sp>
      <p:graphicFrame>
        <p:nvGraphicFramePr>
          <p:cNvPr id="4" name="Θέση περιεχομένου 3"/>
          <p:cNvGraphicFramePr>
            <a:graphicFrameLocks noGrp="1"/>
          </p:cNvGraphicFramePr>
          <p:nvPr>
            <p:ph idx="1"/>
            <p:extLst>
              <p:ext uri="{D42A27DB-BD31-4B8C-83A1-F6EECF244321}">
                <p14:modId xmlns:p14="http://schemas.microsoft.com/office/powerpoint/2010/main" val="2026694683"/>
              </p:ext>
            </p:extLst>
          </p:nvPr>
        </p:nvGraphicFramePr>
        <p:xfrm>
          <a:off x="899592" y="1700808"/>
          <a:ext cx="6777038" cy="4334136"/>
        </p:xfrm>
        <a:graphic>
          <a:graphicData uri="http://schemas.openxmlformats.org/drawingml/2006/table">
            <a:tbl>
              <a:tblPr firstRow="1" bandRow="1">
                <a:tableStyleId>{5C22544A-7EE6-4342-B048-85BDC9FD1C3A}</a:tableStyleId>
              </a:tblPr>
              <a:tblGrid>
                <a:gridCol w="3388519">
                  <a:extLst>
                    <a:ext uri="{9D8B030D-6E8A-4147-A177-3AD203B41FA5}">
                      <a16:colId xmlns="" xmlns:a16="http://schemas.microsoft.com/office/drawing/2014/main" val="20000"/>
                    </a:ext>
                  </a:extLst>
                </a:gridCol>
                <a:gridCol w="3388519">
                  <a:extLst>
                    <a:ext uri="{9D8B030D-6E8A-4147-A177-3AD203B41FA5}">
                      <a16:colId xmlns="" xmlns:a16="http://schemas.microsoft.com/office/drawing/2014/main" val="20001"/>
                    </a:ext>
                  </a:extLst>
                </a:gridCol>
              </a:tblGrid>
              <a:tr h="475800">
                <a:tc>
                  <a:txBody>
                    <a:bodyPr/>
                    <a:lstStyle/>
                    <a:p>
                      <a:pPr algn="ctr"/>
                      <a:r>
                        <a:rPr lang="el-GR" dirty="0">
                          <a:solidFill>
                            <a:schemeClr val="tx1"/>
                          </a:solidFill>
                        </a:rPr>
                        <a:t>ΒΗΜΑΤΑ</a:t>
                      </a:r>
                    </a:p>
                  </a:txBody>
                  <a:tcPr/>
                </a:tc>
                <a:tc>
                  <a:txBody>
                    <a:bodyPr/>
                    <a:lstStyle/>
                    <a:p>
                      <a:pPr algn="ctr"/>
                      <a:r>
                        <a:rPr lang="el-GR" b="1" dirty="0">
                          <a:solidFill>
                            <a:schemeClr val="tx1"/>
                          </a:solidFill>
                        </a:rPr>
                        <a:t>ΑΙΤΙΟΛΟΓΗΣΗ </a:t>
                      </a:r>
                    </a:p>
                  </a:txBody>
                  <a:tcPr/>
                </a:tc>
                <a:extLst>
                  <a:ext uri="{0D108BD9-81ED-4DB2-BD59-A6C34878D82A}">
                    <a16:rowId xmlns="" xmlns:a16="http://schemas.microsoft.com/office/drawing/2014/main" val="10000"/>
                  </a:ext>
                </a:extLst>
              </a:tr>
              <a:tr h="1903199">
                <a:tc>
                  <a:txBody>
                    <a:bodyPr/>
                    <a:lstStyle/>
                    <a:p>
                      <a:r>
                        <a:rPr lang="el-GR" dirty="0"/>
                        <a:t>Σήμανση της επίδεσης με πληροφορίες</a:t>
                      </a:r>
                      <a:r>
                        <a:rPr lang="el-GR" baseline="0" dirty="0"/>
                        <a:t> σχετικές με τον καθετήρα, την ημερομηνία και την ώρα της αλλαγής και τα αρχικά του νοσηλευτή.</a:t>
                      </a:r>
                      <a:endParaRPr lang="el-GR" dirty="0"/>
                    </a:p>
                  </a:txBody>
                  <a:tcPr/>
                </a:tc>
                <a:tc>
                  <a:txBody>
                    <a:bodyPr/>
                    <a:lstStyle/>
                    <a:p>
                      <a:r>
                        <a:rPr lang="el-GR" dirty="0"/>
                        <a:t>Έτσι, κάθε νοσηλευτής γνωρίζει πότε και από</a:t>
                      </a:r>
                      <a:r>
                        <a:rPr lang="el-GR" baseline="0" dirty="0"/>
                        <a:t>  ποιον έγινε η αλλαγή και ποτέ θα προγραμματιστεί η επόμενη.</a:t>
                      </a:r>
                      <a:endParaRPr lang="el-GR" dirty="0"/>
                    </a:p>
                  </a:txBody>
                  <a:tcPr/>
                </a:tc>
                <a:extLst>
                  <a:ext uri="{0D108BD9-81ED-4DB2-BD59-A6C34878D82A}">
                    <a16:rowId xmlns="" xmlns:a16="http://schemas.microsoft.com/office/drawing/2014/main" val="10001"/>
                  </a:ext>
                </a:extLst>
              </a:tr>
              <a:tr h="832649">
                <a:tc>
                  <a:txBody>
                    <a:bodyPr/>
                    <a:lstStyle/>
                    <a:p>
                      <a:r>
                        <a:rPr lang="el-GR" dirty="0"/>
                        <a:t>Αφαίρεση και απόρριψη γαντιών</a:t>
                      </a:r>
                      <a:r>
                        <a:rPr lang="el-GR" baseline="0" dirty="0"/>
                        <a:t>. Υγιεινή  χεριών.</a:t>
                      </a:r>
                      <a:endParaRPr lang="el-GR" dirty="0"/>
                    </a:p>
                  </a:txBody>
                  <a:tcPr/>
                </a:tc>
                <a:tc>
                  <a:txBody>
                    <a:bodyPr/>
                    <a:lstStyle/>
                    <a:p>
                      <a:r>
                        <a:rPr lang="el-GR" dirty="0"/>
                        <a:t>Απορρίπτουμε στον κάδο των</a:t>
                      </a:r>
                      <a:r>
                        <a:rPr lang="el-GR" baseline="0" dirty="0"/>
                        <a:t> μολυσματικών.</a:t>
                      </a:r>
                      <a:endParaRPr lang="el-GR" dirty="0"/>
                    </a:p>
                  </a:txBody>
                  <a:tcPr/>
                </a:tc>
                <a:extLst>
                  <a:ext uri="{0D108BD9-81ED-4DB2-BD59-A6C34878D82A}">
                    <a16:rowId xmlns="" xmlns:a16="http://schemas.microsoft.com/office/drawing/2014/main" val="10002"/>
                  </a:ext>
                </a:extLst>
              </a:tr>
              <a:tr h="482408">
                <a:tc>
                  <a:txBody>
                    <a:bodyPr/>
                    <a:lstStyle/>
                    <a:p>
                      <a:r>
                        <a:rPr lang="el-GR" dirty="0"/>
                        <a:t>Διαχείριση εξοπλισμού.</a:t>
                      </a:r>
                    </a:p>
                  </a:txBody>
                  <a:tcPr/>
                </a:tc>
                <a:tc>
                  <a:txBody>
                    <a:bodyPr/>
                    <a:lstStyle/>
                    <a:p>
                      <a:endParaRPr lang="el-GR" dirty="0"/>
                    </a:p>
                  </a:txBody>
                  <a:tcPr/>
                </a:tc>
                <a:extLst>
                  <a:ext uri="{0D108BD9-81ED-4DB2-BD59-A6C34878D82A}">
                    <a16:rowId xmlns="" xmlns:a16="http://schemas.microsoft.com/office/drawing/2014/main" val="10003"/>
                  </a:ext>
                </a:extLst>
              </a:tr>
              <a:tr h="640080">
                <a:tc>
                  <a:txBody>
                    <a:bodyPr/>
                    <a:lstStyle/>
                    <a:p>
                      <a:r>
                        <a:rPr lang="el-GR" dirty="0"/>
                        <a:t>Τεκμηρίωση</a:t>
                      </a:r>
                      <a:r>
                        <a:rPr lang="el-GR" baseline="0" dirty="0"/>
                        <a:t> στην καρτέλα του ασθενούς.</a:t>
                      </a:r>
                      <a:endParaRPr lang="el-GR" dirty="0"/>
                    </a:p>
                  </a:txBody>
                  <a:tcPr/>
                </a:tc>
                <a:tc>
                  <a:txBody>
                    <a:bodyPr/>
                    <a:lstStyle/>
                    <a:p>
                      <a:endParaRPr lang="el-GR" dirty="0"/>
                    </a:p>
                  </a:txBody>
                  <a:tcPr/>
                </a:tc>
                <a:extLst>
                  <a:ext uri="{0D108BD9-81ED-4DB2-BD59-A6C34878D82A}">
                    <a16:rowId xmlns="" xmlns:a16="http://schemas.microsoft.com/office/drawing/2014/main" val="10004"/>
                  </a:ext>
                </a:extLst>
              </a:tr>
            </a:tbl>
          </a:graphicData>
        </a:graphic>
      </p:graphicFrame>
    </p:spTree>
    <p:extLst>
      <p:ext uri="{BB962C8B-B14F-4D97-AF65-F5344CB8AC3E}">
        <p14:creationId xmlns:p14="http://schemas.microsoft.com/office/powerpoint/2010/main" val="1238337439"/>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63588" y="476672"/>
            <a:ext cx="7024744" cy="1224136"/>
          </a:xfrm>
        </p:spPr>
        <p:txBody>
          <a:bodyPr>
            <a:normAutofit fontScale="90000"/>
          </a:bodyPr>
          <a:lstStyle/>
          <a:p>
            <a:pPr algn="ctr"/>
            <a:r>
              <a:rPr lang="el-GR" b="1" dirty="0"/>
              <a:t>ΠΡΟΦΥΛΑΞΕΙΣ ΚΑΤΑ ΤΗ ΛΗΨΗ ΑΙΜΑΤΟΣ</a:t>
            </a:r>
          </a:p>
        </p:txBody>
      </p:sp>
      <p:sp>
        <p:nvSpPr>
          <p:cNvPr id="3" name="Θέση περιεχομένου 2"/>
          <p:cNvSpPr>
            <a:spLocks noGrp="1"/>
          </p:cNvSpPr>
          <p:nvPr>
            <p:ph idx="1"/>
          </p:nvPr>
        </p:nvSpPr>
        <p:spPr>
          <a:xfrm>
            <a:off x="1113946" y="1484784"/>
            <a:ext cx="6849209" cy="4653136"/>
          </a:xfrm>
        </p:spPr>
        <p:txBody>
          <a:bodyPr>
            <a:normAutofit lnSpcReduction="10000"/>
          </a:bodyPr>
          <a:lstStyle/>
          <a:p>
            <a:pPr marL="68580" indent="0">
              <a:buNone/>
            </a:pPr>
            <a:r>
              <a:rPr lang="el-GR" dirty="0"/>
              <a:t>Δεδομένου ότι η λήψη αίματος αποτελεί παρεμβατική διαδικασία, ο νοσηλευτής οφείλει να είναι πιο σχολαστικός με τα μέτρα προφύλαξης. Συνεπώς, λαμβάνουμε τα εξής μέτρα προφύλαξης</a:t>
            </a:r>
            <a:r>
              <a:rPr lang="en-US" dirty="0"/>
              <a:t>:</a:t>
            </a:r>
          </a:p>
          <a:p>
            <a:pPr marL="525780" indent="-457200">
              <a:buFont typeface="+mj-lt"/>
              <a:buAutoNum type="arabicPeriod"/>
            </a:pPr>
            <a:r>
              <a:rPr lang="el-GR" dirty="0"/>
              <a:t>Καθαρά γάντια</a:t>
            </a:r>
          </a:p>
          <a:p>
            <a:pPr marL="525780" indent="-457200">
              <a:buFont typeface="+mj-lt"/>
              <a:buAutoNum type="arabicPeriod"/>
            </a:pPr>
            <a:r>
              <a:rPr lang="el-GR" dirty="0"/>
              <a:t>Αδιάβροχη ποδιά</a:t>
            </a:r>
          </a:p>
          <a:p>
            <a:pPr marL="525780" indent="-457200">
              <a:buFont typeface="+mj-lt"/>
              <a:buAutoNum type="arabicPeriod"/>
            </a:pPr>
            <a:r>
              <a:rPr lang="el-GR" dirty="0"/>
              <a:t>Προστατευτικά γυαλιά</a:t>
            </a:r>
          </a:p>
          <a:p>
            <a:pPr marL="525780" indent="-457200">
              <a:buFont typeface="+mj-lt"/>
              <a:buAutoNum type="arabicPeriod"/>
            </a:pPr>
            <a:r>
              <a:rPr lang="el-GR" dirty="0"/>
              <a:t>Μάσκα</a:t>
            </a:r>
          </a:p>
          <a:p>
            <a:pPr marL="68580" indent="0">
              <a:buNone/>
            </a:pPr>
            <a:r>
              <a:rPr lang="el-GR" dirty="0"/>
              <a:t>Ένας ασθενής που λαμβάνει χημειοθεραπεία συχνά κάνει εμέτους, επομένως πρέπει να είμαστε προστατευμένοι για κάθε ενδεχόμενο!</a:t>
            </a:r>
          </a:p>
          <a:p>
            <a:pPr marL="525780" indent="-457200">
              <a:buFont typeface="+mj-lt"/>
              <a:buAutoNum type="arabicPeriod"/>
            </a:pPr>
            <a:endParaRPr lang="el-GR" dirty="0"/>
          </a:p>
          <a:p>
            <a:pPr marL="525780" indent="-457200">
              <a:buFont typeface="+mj-lt"/>
              <a:buAutoNum type="arabicPeriod"/>
            </a:pPr>
            <a:endParaRPr lang="el-GR" dirty="0"/>
          </a:p>
          <a:p>
            <a:pPr marL="525780" indent="-457200">
              <a:buFont typeface="+mj-lt"/>
              <a:buAutoNum type="arabicPeriod"/>
            </a:pPr>
            <a:endParaRPr lang="en-US" dirty="0"/>
          </a:p>
          <a:p>
            <a:pPr marL="68580" indent="0">
              <a:buNone/>
            </a:pPr>
            <a:endParaRPr lang="el-GR" dirty="0"/>
          </a:p>
        </p:txBody>
      </p:sp>
      <p:sp>
        <p:nvSpPr>
          <p:cNvPr id="6" name="Δεξιό βέλος 5"/>
          <p:cNvSpPr/>
          <p:nvPr/>
        </p:nvSpPr>
        <p:spPr>
          <a:xfrm>
            <a:off x="712343" y="4933847"/>
            <a:ext cx="504056" cy="288032"/>
          </a:xfrm>
          <a:prstGeom prst="rightArrow">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dirty="0">
              <a:solidFill>
                <a:srgbClr val="FF0000"/>
              </a:solidFill>
            </a:endParaRPr>
          </a:p>
        </p:txBody>
      </p:sp>
      <p:sp>
        <p:nvSpPr>
          <p:cNvPr id="9" name="Κατακόρυφος πάπυρος 8"/>
          <p:cNvSpPr/>
          <p:nvPr/>
        </p:nvSpPr>
        <p:spPr>
          <a:xfrm>
            <a:off x="5652120" y="2924944"/>
            <a:ext cx="2232248" cy="1792879"/>
          </a:xfrm>
          <a:prstGeom prst="verticalScroll">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dirty="0"/>
          </a:p>
        </p:txBody>
      </p:sp>
      <p:sp>
        <p:nvSpPr>
          <p:cNvPr id="10" name="TextBox 9"/>
          <p:cNvSpPr txBox="1"/>
          <p:nvPr/>
        </p:nvSpPr>
        <p:spPr>
          <a:xfrm>
            <a:off x="6084168" y="3284984"/>
            <a:ext cx="1512168" cy="1384995"/>
          </a:xfrm>
          <a:prstGeom prst="rect">
            <a:avLst/>
          </a:prstGeom>
          <a:noFill/>
        </p:spPr>
        <p:txBody>
          <a:bodyPr wrap="square" rtlCol="0">
            <a:spAutoFit/>
          </a:bodyPr>
          <a:lstStyle/>
          <a:p>
            <a:pPr algn="ctr"/>
            <a:r>
              <a:rPr lang="el-GR" sz="1400" b="1" dirty="0"/>
              <a:t>ΠΡΙΝ ΚΑΙ ΜΕΤΑ ΤΗ ΔΙΑΔΙΚΑΣΙΑ ΠΡΕΠΕΙ ΝΑ ΕΞΑΣΦΑΛΙΣΟΥΜΕ ΤΗΝ ΥΓΙΕΙΝΗ ΤΩΝ ΧΕΡΙΩΝ!</a:t>
            </a:r>
          </a:p>
        </p:txBody>
      </p:sp>
    </p:spTree>
    <p:extLst>
      <p:ext uri="{BB962C8B-B14F-4D97-AF65-F5344CB8AC3E}">
        <p14:creationId xmlns:p14="http://schemas.microsoft.com/office/powerpoint/2010/main" val="2107178709"/>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043490" y="620688"/>
            <a:ext cx="7024744" cy="936104"/>
          </a:xfrm>
        </p:spPr>
        <p:txBody>
          <a:bodyPr/>
          <a:lstStyle/>
          <a:p>
            <a:pPr algn="ctr"/>
            <a:r>
              <a:rPr lang="el-GR" b="1" dirty="0"/>
              <a:t>ΦΛΕΒΟΚΕΝΤΗΣΗ(1)</a:t>
            </a:r>
          </a:p>
        </p:txBody>
      </p:sp>
      <p:sp>
        <p:nvSpPr>
          <p:cNvPr id="3" name="Θέση περιεχομένου 2"/>
          <p:cNvSpPr>
            <a:spLocks noGrp="1"/>
          </p:cNvSpPr>
          <p:nvPr>
            <p:ph idx="1"/>
          </p:nvPr>
        </p:nvSpPr>
        <p:spPr>
          <a:xfrm>
            <a:off x="1043608" y="1556792"/>
            <a:ext cx="6777317" cy="4608512"/>
          </a:xfrm>
        </p:spPr>
        <p:txBody>
          <a:bodyPr>
            <a:normAutofit/>
          </a:bodyPr>
          <a:lstStyle/>
          <a:p>
            <a:pPr>
              <a:buFont typeface="Wingdings" pitchFamily="2" charset="2"/>
              <a:buChar char="Ø"/>
            </a:pPr>
            <a:r>
              <a:rPr lang="el-GR" sz="1800" dirty="0"/>
              <a:t>Δεδομένου ότι η ασθενής φέρει κεντρικό φλεβικό καθετήρα </a:t>
            </a:r>
            <a:r>
              <a:rPr lang="en-US" sz="1800" dirty="0"/>
              <a:t>Hickman</a:t>
            </a:r>
            <a:r>
              <a:rPr lang="el-GR" sz="1800" dirty="0"/>
              <a:t>, θα μπορούσε να γίνει από εκεί η αιμοληψία. Βέβαια, λόγω χορήγησης υγρών, φαρμάκων και παρουσίας  αντιπηκτικών στο φλεβοκαθετήρα, αποφεύγουμε τη συγκεκριμένη θέση, καθώς μπορεί να αλλοιωθεί το εργαστηριακό αποτέλεσμα.</a:t>
            </a:r>
          </a:p>
          <a:p>
            <a:pPr>
              <a:buFont typeface="Wingdings" pitchFamily="2" charset="2"/>
              <a:buChar char="Ø"/>
            </a:pPr>
            <a:r>
              <a:rPr lang="el-GR" sz="1800" dirty="0"/>
              <a:t>Επίσης, αποφεύγουμε τη λήψη μέσω φλεβοκαθετήρα, γιατί υπάρχει ενδεχόμενο μόλυνσης της κεντρικής φλεβικής γραμμής.</a:t>
            </a:r>
          </a:p>
          <a:p>
            <a:pPr>
              <a:buFont typeface="Wingdings" pitchFamily="2" charset="2"/>
              <a:buChar char="Ø"/>
            </a:pPr>
            <a:r>
              <a:rPr lang="el-GR" sz="1800" dirty="0"/>
              <a:t>Δεδομένης της μαστεκτομής, αποφεύγεται η λήψη αίματος από το αριστερό χέρι, καθώς υπάρχει οίδημα και δεν γίνεται σωστή αιμάτωση. </a:t>
            </a:r>
          </a:p>
          <a:p>
            <a:pPr>
              <a:buFont typeface="Wingdings" pitchFamily="2" charset="2"/>
              <a:buChar char="Ø"/>
            </a:pPr>
            <a:r>
              <a:rPr lang="el-GR" sz="1800" dirty="0"/>
              <a:t>Συνηθίζουμε να αποφεύγουμε την παρακέντηση των κάτω άκρων, διότι μπορούμε εύκολα να προκαλέσουμε θρόμβους και πνευμονική εμβολή. </a:t>
            </a:r>
          </a:p>
          <a:p>
            <a:pPr>
              <a:buFont typeface="Wingdings" pitchFamily="2" charset="2"/>
              <a:buChar char="Ø"/>
            </a:pPr>
            <a:endParaRPr lang="el-GR" sz="1800" dirty="0"/>
          </a:p>
          <a:p>
            <a:pPr marL="68580" indent="0">
              <a:buNone/>
            </a:pPr>
            <a:endParaRPr lang="el-GR" sz="1800" dirty="0"/>
          </a:p>
        </p:txBody>
      </p:sp>
    </p:spTree>
    <p:extLst>
      <p:ext uri="{BB962C8B-B14F-4D97-AF65-F5344CB8AC3E}">
        <p14:creationId xmlns:p14="http://schemas.microsoft.com/office/powerpoint/2010/main" val="2934123931"/>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Ορθογώνιο 3"/>
          <p:cNvSpPr/>
          <p:nvPr/>
        </p:nvSpPr>
        <p:spPr>
          <a:xfrm>
            <a:off x="1048030" y="4797152"/>
            <a:ext cx="6696744" cy="151216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dirty="0"/>
              <a:t>Κατά την παρακέντηση της χείρας, επιλέγουμε ένα σημείο χαμηλά, διότι σε υψηλότερα μέρη του χεριού το φλεβικό αίμα έρχεται σε επαφή με τα στοιχεία που λαμβάνει η ασθενής από το </a:t>
            </a:r>
            <a:r>
              <a:rPr lang="el-GR" dirty="0" err="1"/>
              <a:t>φλεβοκαθετήρα</a:t>
            </a:r>
            <a:r>
              <a:rPr lang="el-GR" dirty="0"/>
              <a:t>.</a:t>
            </a:r>
            <a:endParaRPr lang="el-GR" dirty="0"/>
          </a:p>
        </p:txBody>
      </p:sp>
      <p:sp>
        <p:nvSpPr>
          <p:cNvPr id="2" name="Τίτλος 1"/>
          <p:cNvSpPr>
            <a:spLocks noGrp="1"/>
          </p:cNvSpPr>
          <p:nvPr>
            <p:ph type="title"/>
          </p:nvPr>
        </p:nvSpPr>
        <p:spPr>
          <a:xfrm>
            <a:off x="1043490" y="620688"/>
            <a:ext cx="7024744" cy="864096"/>
          </a:xfrm>
        </p:spPr>
        <p:txBody>
          <a:bodyPr/>
          <a:lstStyle/>
          <a:p>
            <a:pPr algn="ctr"/>
            <a:r>
              <a:rPr lang="el-GR" b="1" dirty="0"/>
              <a:t>ΦΛΕΒΟΚΕΝΤΗΣΗ(2)</a:t>
            </a:r>
          </a:p>
        </p:txBody>
      </p:sp>
      <p:sp>
        <p:nvSpPr>
          <p:cNvPr id="3" name="Θέση περιεχομένου 2"/>
          <p:cNvSpPr>
            <a:spLocks noGrp="1"/>
          </p:cNvSpPr>
          <p:nvPr>
            <p:ph idx="1"/>
          </p:nvPr>
        </p:nvSpPr>
        <p:spPr>
          <a:xfrm>
            <a:off x="1043492" y="1484784"/>
            <a:ext cx="6777317" cy="4824536"/>
          </a:xfrm>
        </p:spPr>
        <p:txBody>
          <a:bodyPr>
            <a:normAutofit/>
          </a:bodyPr>
          <a:lstStyle/>
          <a:p>
            <a:pPr marL="68580" indent="0">
              <a:buNone/>
            </a:pPr>
            <a:r>
              <a:rPr lang="el-GR" dirty="0"/>
              <a:t>Συνεπώς, μπορούμε να κάνουμε φλεβοκέντηση στις φλέβες του δεξιού αντιβραχίου και της άκρας χείρας. </a:t>
            </a:r>
            <a:endParaRPr lang="el-GR" dirty="0" smtClean="0"/>
          </a:p>
          <a:p>
            <a:pPr marL="68580" indent="0">
              <a:buNone/>
            </a:pPr>
            <a:endParaRPr lang="el-GR" dirty="0"/>
          </a:p>
          <a:p>
            <a:pPr marL="68580" indent="0">
              <a:buNone/>
            </a:pPr>
            <a:endParaRPr lang="el-GR" b="1" u="sng" dirty="0"/>
          </a:p>
          <a:p>
            <a:endParaRPr lang="el-GR" dirty="0"/>
          </a:p>
        </p:txBody>
      </p:sp>
      <p:pic>
        <p:nvPicPr>
          <p:cNvPr id="5" name="Εικόνα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721416" y="2708920"/>
            <a:ext cx="5349971" cy="1916832"/>
          </a:xfrm>
          <a:prstGeom prst="rect">
            <a:avLst/>
          </a:prstGeom>
        </p:spPr>
      </p:pic>
    </p:spTree>
    <p:extLst>
      <p:ext uri="{BB962C8B-B14F-4D97-AF65-F5344CB8AC3E}">
        <p14:creationId xmlns:p14="http://schemas.microsoft.com/office/powerpoint/2010/main" val="3698931082"/>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043492" y="332656"/>
            <a:ext cx="7024744" cy="1143000"/>
          </a:xfrm>
        </p:spPr>
        <p:txBody>
          <a:bodyPr/>
          <a:lstStyle/>
          <a:p>
            <a:pPr algn="ctr"/>
            <a:r>
              <a:rPr lang="el-GR" b="1" dirty="0"/>
              <a:t>Β’ τρόπος</a:t>
            </a:r>
            <a:endParaRPr lang="en-GB" b="1" dirty="0"/>
          </a:p>
        </p:txBody>
      </p:sp>
      <p:sp>
        <p:nvSpPr>
          <p:cNvPr id="3" name="Θέση περιεχομένου 2"/>
          <p:cNvSpPr>
            <a:spLocks noGrp="1"/>
          </p:cNvSpPr>
          <p:nvPr>
            <p:ph idx="1"/>
          </p:nvPr>
        </p:nvSpPr>
        <p:spPr/>
        <p:txBody>
          <a:bodyPr>
            <a:normAutofit fontScale="92500" lnSpcReduction="10000"/>
          </a:bodyPr>
          <a:lstStyle/>
          <a:p>
            <a:r>
              <a:rPr lang="el-GR" dirty="0"/>
              <a:t>Όμως λόγω των χαμηλών αιμοπεταλίων και λευκών αιμοσφαιρίων η ασθενής είναι επιρρεπής σε αιμορραγίες και λοιμώξεις αντίστοιχα.</a:t>
            </a:r>
          </a:p>
          <a:p>
            <a:r>
              <a:rPr lang="el-GR" dirty="0"/>
              <a:t>Κάθε παρεμβατική διαδικασία (φλεβοκέντηση) θεωρείται τραύμα για την ασθενή και μπορεί να προκαλέσει αιμορραγία και λοίμωξη</a:t>
            </a:r>
          </a:p>
          <a:p>
            <a:r>
              <a:rPr lang="el-GR" dirty="0"/>
              <a:t>Επομένως η λήψη αίματος από τον κεντρικό φλεβικό καθετήρα ίσως να είναι πιο ασφαλής μέθοδος.</a:t>
            </a:r>
            <a:endParaRPr lang="en-GB" dirty="0"/>
          </a:p>
        </p:txBody>
      </p:sp>
    </p:spTree>
    <p:extLst>
      <p:ext uri="{BB962C8B-B14F-4D97-AF65-F5344CB8AC3E}">
        <p14:creationId xmlns:p14="http://schemas.microsoft.com/office/powerpoint/2010/main" val="2578756117"/>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683568" y="836712"/>
            <a:ext cx="7137241" cy="4995917"/>
          </a:xfrm>
        </p:spPr>
        <p:txBody>
          <a:bodyPr>
            <a:normAutofit lnSpcReduction="10000"/>
          </a:bodyPr>
          <a:lstStyle/>
          <a:p>
            <a:r>
              <a:rPr lang="el-GR" dirty="0"/>
              <a:t>Λήψη αίματος από τον </a:t>
            </a:r>
            <a:r>
              <a:rPr lang="en-GB" dirty="0"/>
              <a:t>Hickman</a:t>
            </a:r>
            <a:r>
              <a:rPr lang="el-GR" dirty="0"/>
              <a:t>:</a:t>
            </a:r>
          </a:p>
          <a:p>
            <a:pPr marL="525780" indent="-457200">
              <a:buFont typeface="+mj-lt"/>
              <a:buAutoNum type="arabicPeriod"/>
            </a:pPr>
            <a:r>
              <a:rPr lang="el-GR" dirty="0"/>
              <a:t>Εφαρμόζουμε υγιεινή χεριών</a:t>
            </a:r>
          </a:p>
          <a:p>
            <a:pPr marL="525780" indent="-457200">
              <a:buFont typeface="+mj-lt"/>
              <a:buAutoNum type="arabicPeriod"/>
            </a:pPr>
            <a:r>
              <a:rPr lang="el-GR" dirty="0"/>
              <a:t>Απολυμαίνουμε καλά για 15 δευτερόλεπτα το στόμιο της θυρίδα διαλείπουσας έγχυσης.</a:t>
            </a:r>
          </a:p>
          <a:p>
            <a:pPr marL="525780" indent="-457200">
              <a:buFont typeface="+mj-lt"/>
              <a:buAutoNum type="arabicPeriod"/>
            </a:pPr>
            <a:r>
              <a:rPr lang="el-GR" dirty="0"/>
              <a:t>Ξεπλένουμε τον καθετήρα με 4-5 </a:t>
            </a:r>
            <a:r>
              <a:rPr lang="en-GB" dirty="0"/>
              <a:t>ml </a:t>
            </a:r>
            <a:r>
              <a:rPr lang="el-GR" dirty="0"/>
              <a:t>φυσιολογικό ορό 0,9%</a:t>
            </a:r>
          </a:p>
          <a:p>
            <a:pPr marL="525780" indent="-457200">
              <a:buFont typeface="+mj-lt"/>
              <a:buAutoNum type="arabicPeriod"/>
            </a:pPr>
            <a:r>
              <a:rPr lang="el-GR" dirty="0"/>
              <a:t>Αναρροφούμε μικρή ποσότητα αίματος το οποίο απορρίπτουμε.</a:t>
            </a:r>
          </a:p>
          <a:p>
            <a:pPr marL="525780" indent="-457200">
              <a:buFont typeface="+mj-lt"/>
              <a:buAutoNum type="arabicPeriod"/>
            </a:pPr>
            <a:r>
              <a:rPr lang="el-GR" dirty="0"/>
              <a:t>Με μία δεύτερη σύριγγα αναρροφούμε 6</a:t>
            </a:r>
            <a:r>
              <a:rPr lang="en-GB" dirty="0"/>
              <a:t>ml</a:t>
            </a:r>
            <a:r>
              <a:rPr lang="el-GR" dirty="0"/>
              <a:t> αίματος για γενική εξέταση αίματος</a:t>
            </a:r>
            <a:r>
              <a:rPr lang="el-GR" dirty="0" smtClean="0"/>
              <a:t>.</a:t>
            </a:r>
          </a:p>
          <a:p>
            <a:pPr marL="525780" indent="-457200">
              <a:buFont typeface="+mj-lt"/>
              <a:buAutoNum type="arabicPeriod"/>
            </a:pPr>
            <a:r>
              <a:rPr lang="el-GR" dirty="0" smtClean="0"/>
              <a:t>Χρησιμοποιώντας νέα σύριγγα, ξεπλένουμε ξανά τον καθετήρα με φυσιολογικό ορό.</a:t>
            </a:r>
            <a:endParaRPr lang="en-GB" dirty="0"/>
          </a:p>
        </p:txBody>
      </p:sp>
    </p:spTree>
    <p:extLst>
      <p:ext uri="{BB962C8B-B14F-4D97-AF65-F5344CB8AC3E}">
        <p14:creationId xmlns:p14="http://schemas.microsoft.com/office/powerpoint/2010/main" val="2237855632"/>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pPr algn="ctr"/>
            <a:r>
              <a:rPr lang="el-GR" b="1" dirty="0"/>
              <a:t>ΧΟΡΗΓΗΣΗ ΦΑΡΜΑΚΩΝ</a:t>
            </a:r>
          </a:p>
        </p:txBody>
      </p:sp>
      <p:sp>
        <p:nvSpPr>
          <p:cNvPr id="3" name="Θέση περιεχομένου 2"/>
          <p:cNvSpPr>
            <a:spLocks noGrp="1"/>
          </p:cNvSpPr>
          <p:nvPr>
            <p:ph idx="1"/>
          </p:nvPr>
        </p:nvSpPr>
        <p:spPr/>
        <p:txBody>
          <a:bodyPr/>
          <a:lstStyle/>
          <a:p>
            <a:r>
              <a:rPr lang="el-GR" dirty="0"/>
              <a:t>Σύμφωνα με την ιατρική οδηγία, τα φάρμακα που πρέπει να χορηγηθούν είναι:</a:t>
            </a:r>
          </a:p>
          <a:p>
            <a:pPr marL="525780" indent="-457200">
              <a:buFont typeface="+mj-lt"/>
              <a:buAutoNum type="arabicPeriod"/>
            </a:pPr>
            <a:r>
              <a:rPr lang="el-GR" dirty="0"/>
              <a:t>Αναλγητικά:</a:t>
            </a:r>
          </a:p>
          <a:p>
            <a:pPr marL="68580" indent="0">
              <a:buNone/>
            </a:pPr>
            <a:r>
              <a:rPr lang="en-US" dirty="0"/>
              <a:t>I.V. </a:t>
            </a:r>
            <a:r>
              <a:rPr lang="el-GR" dirty="0"/>
              <a:t>Θειική μορφίνη 6-8</a:t>
            </a:r>
            <a:r>
              <a:rPr lang="en-US" dirty="0"/>
              <a:t>mg amp 1x12 (bolus)</a:t>
            </a:r>
          </a:p>
          <a:p>
            <a:pPr marL="525780" indent="-457200">
              <a:buFont typeface="+mj-lt"/>
              <a:buAutoNum type="arabicPeriod" startAt="2"/>
            </a:pPr>
            <a:r>
              <a:rPr lang="el-GR" dirty="0"/>
              <a:t>Αντιβιοτικά:</a:t>
            </a:r>
          </a:p>
          <a:p>
            <a:pPr marL="68580" indent="0">
              <a:buNone/>
            </a:pPr>
            <a:r>
              <a:rPr lang="en-US" dirty="0"/>
              <a:t>I.V. Ancef 1gr fl 1x3 (bolus)</a:t>
            </a:r>
            <a:endParaRPr lang="el-GR" dirty="0"/>
          </a:p>
        </p:txBody>
      </p:sp>
    </p:spTree>
    <p:extLst>
      <p:ext uri="{BB962C8B-B14F-4D97-AF65-F5344CB8AC3E}">
        <p14:creationId xmlns:p14="http://schemas.microsoft.com/office/powerpoint/2010/main" val="1691647186"/>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pPr algn="ctr"/>
            <a:r>
              <a:rPr lang="el-GR" b="1" dirty="0" smtClean="0"/>
              <a:t>ΕΥΧΑΡΙΣΤΟΥΜΕ ΓΙΑ ΤΗΝ ΠΡΟΣΟΧΗ ΣΑΣ!</a:t>
            </a:r>
            <a:endParaRPr lang="el-GR" b="1"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331640" y="2276872"/>
            <a:ext cx="6286500" cy="2857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547836267"/>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971600" y="332656"/>
            <a:ext cx="7024744" cy="1151489"/>
          </a:xfrm>
        </p:spPr>
        <p:txBody>
          <a:bodyPr/>
          <a:lstStyle/>
          <a:p>
            <a:pPr algn="ctr"/>
            <a:r>
              <a:rPr lang="el-GR" b="1" dirty="0"/>
              <a:t>ΒΙΒΛΙΟΓΡΑΦΙΑ</a:t>
            </a:r>
          </a:p>
        </p:txBody>
      </p:sp>
      <p:sp>
        <p:nvSpPr>
          <p:cNvPr id="3" name="Θέση περιεχομένου 2"/>
          <p:cNvSpPr>
            <a:spLocks noGrp="1"/>
          </p:cNvSpPr>
          <p:nvPr>
            <p:ph idx="1"/>
          </p:nvPr>
        </p:nvSpPr>
        <p:spPr>
          <a:xfrm>
            <a:off x="451524" y="1700808"/>
            <a:ext cx="8224932" cy="4824536"/>
          </a:xfrm>
        </p:spPr>
        <p:txBody>
          <a:bodyPr>
            <a:normAutofit fontScale="92500" lnSpcReduction="10000"/>
          </a:bodyPr>
          <a:lstStyle/>
          <a:p>
            <a:r>
              <a:rPr lang="en-US" dirty="0">
                <a:hlinkClick r:id="rId2"/>
              </a:rPr>
              <a:t>http://www.bestrong.org.gr/el/living_with_cancer/physical/Lymphedema/</a:t>
            </a:r>
            <a:endParaRPr lang="el-GR" dirty="0"/>
          </a:p>
          <a:p>
            <a:r>
              <a:rPr lang="en-GB" dirty="0">
                <a:hlinkClick r:id="rId3"/>
              </a:rPr>
              <a:t>http://health.in.gr/woman/news/article/?aid=1231089097</a:t>
            </a:r>
            <a:endParaRPr lang="el-GR" dirty="0"/>
          </a:p>
          <a:p>
            <a:r>
              <a:rPr lang="en-GB" dirty="0">
                <a:hlinkClick r:id="rId4"/>
              </a:rPr>
              <a:t>https://www.youtube.com/watch?v=yi7A-eZ8NUc</a:t>
            </a:r>
            <a:endParaRPr lang="el-GR" dirty="0"/>
          </a:p>
          <a:p>
            <a:r>
              <a:rPr lang="en-GB" dirty="0">
                <a:hlinkClick r:id="rId5"/>
              </a:rPr>
              <a:t>http://www.onedaysurgery.net/mualphasigmatauepsilonkappatauomicronmu942.html</a:t>
            </a:r>
            <a:endParaRPr lang="el-GR" dirty="0"/>
          </a:p>
          <a:p>
            <a:r>
              <a:rPr lang="el-GR" dirty="0"/>
              <a:t>"Η νοσηλευτική στην κλινική πράξη“</a:t>
            </a:r>
            <a:r>
              <a:rPr lang="en-GB" dirty="0"/>
              <a:t> </a:t>
            </a:r>
            <a:r>
              <a:rPr lang="el-GR" dirty="0"/>
              <a:t>Σύγγραμμα, Α.Berman,</a:t>
            </a:r>
            <a:r>
              <a:rPr lang="en-GB" dirty="0"/>
              <a:t> </a:t>
            </a:r>
            <a:r>
              <a:rPr lang="el-GR" dirty="0"/>
              <a:t>S.Snyder,</a:t>
            </a:r>
            <a:r>
              <a:rPr lang="en-GB" dirty="0"/>
              <a:t> </a:t>
            </a:r>
            <a:r>
              <a:rPr lang="el-GR" dirty="0"/>
              <a:t>C.Jackson, 2010, Λαγός Δημήτριος</a:t>
            </a:r>
          </a:p>
          <a:p>
            <a:r>
              <a:rPr lang="el-GR" dirty="0"/>
              <a:t>"Φυσιολογία" Σύγγραμμα, Linda S. Costanzo, 2012, Λαγός Δημήτριος</a:t>
            </a:r>
          </a:p>
          <a:p>
            <a:r>
              <a:rPr lang="el-GR" dirty="0"/>
              <a:t>"Επείγουσες Νοσηλευτικές Διαδικασίες" Σύγγραμμα, Jean A.Proehl, 2012, Λαγός Δημήτριος</a:t>
            </a:r>
          </a:p>
          <a:p>
            <a:endParaRPr lang="el-GR" dirty="0"/>
          </a:p>
        </p:txBody>
      </p:sp>
    </p:spTree>
    <p:extLst>
      <p:ext uri="{BB962C8B-B14F-4D97-AF65-F5344CB8AC3E}">
        <p14:creationId xmlns:p14="http://schemas.microsoft.com/office/powerpoint/2010/main" val="30655501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pPr algn="ctr"/>
            <a:r>
              <a:rPr lang="el-GR" b="1" dirty="0"/>
              <a:t>ΙΑΤΡΙΚΕΣ ΟΔΗΓΙΕΣ </a:t>
            </a:r>
          </a:p>
        </p:txBody>
      </p:sp>
      <p:sp>
        <p:nvSpPr>
          <p:cNvPr id="3" name="Θέση περιεχομένου 2"/>
          <p:cNvSpPr>
            <a:spLocks noGrp="1"/>
          </p:cNvSpPr>
          <p:nvPr>
            <p:ph idx="1"/>
          </p:nvPr>
        </p:nvSpPr>
        <p:spPr/>
        <p:txBody>
          <a:bodyPr>
            <a:normAutofit/>
          </a:bodyPr>
          <a:lstStyle/>
          <a:p>
            <a:pPr lvl="0"/>
            <a:r>
              <a:rPr lang="el-GR" dirty="0"/>
              <a:t>Ζωτικά σημεία ανά 4ωρο.</a:t>
            </a:r>
          </a:p>
          <a:p>
            <a:pPr lvl="0"/>
            <a:r>
              <a:rPr lang="el-GR" dirty="0"/>
              <a:t>Γενική αίματος τώρα και κάθε πρωί.</a:t>
            </a:r>
          </a:p>
          <a:p>
            <a:pPr lvl="0"/>
            <a:r>
              <a:rPr lang="el-GR" dirty="0"/>
              <a:t>Θειική μορφίνη 6-8</a:t>
            </a:r>
            <a:r>
              <a:rPr lang="en-US" dirty="0"/>
              <a:t>mg</a:t>
            </a:r>
            <a:r>
              <a:rPr lang="el-GR" dirty="0"/>
              <a:t> ενδοφλέβια κάθε 2 ώρες επί πόνου.</a:t>
            </a:r>
          </a:p>
          <a:p>
            <a:pPr lvl="0"/>
            <a:r>
              <a:rPr lang="el-GR" dirty="0"/>
              <a:t>Νατριούχος κεφαζολίνη (</a:t>
            </a:r>
            <a:r>
              <a:rPr lang="en-US" dirty="0"/>
              <a:t>Ancef</a:t>
            </a:r>
            <a:r>
              <a:rPr lang="el-GR" dirty="0"/>
              <a:t>) 1</a:t>
            </a:r>
            <a:r>
              <a:rPr lang="en-US" dirty="0"/>
              <a:t>g IV</a:t>
            </a:r>
            <a:r>
              <a:rPr lang="el-GR" dirty="0"/>
              <a:t> ανά 8ωρο.</a:t>
            </a:r>
          </a:p>
          <a:p>
            <a:pPr lvl="0"/>
            <a:r>
              <a:rPr lang="el-GR" dirty="0"/>
              <a:t>Αλλαγή του επικαλύμματος της κεντρικής γραμμής κάθε 72 ώρες.</a:t>
            </a:r>
          </a:p>
          <a:p>
            <a:endParaRPr lang="el-GR" dirty="0"/>
          </a:p>
        </p:txBody>
      </p:sp>
    </p:spTree>
    <p:extLst>
      <p:ext uri="{BB962C8B-B14F-4D97-AF65-F5344CB8AC3E}">
        <p14:creationId xmlns:p14="http://schemas.microsoft.com/office/powerpoint/2010/main" val="32533886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Autofit/>
          </a:bodyPr>
          <a:lstStyle/>
          <a:p>
            <a:pPr algn="ctr"/>
            <a:r>
              <a:rPr lang="el-GR" sz="3200" b="1" dirty="0"/>
              <a:t>ΣΥΝΤΟΜΟ ΙΣΤΟΡΙΚΟ ΑΣΘΕΝΟΥΣ ΜΕ ΒΑΣΗ ΤΑ ΔΕΔΟΜΕΝΑ ΤΗΣ ΠΕΡΙΠΤΩΣΗΣ </a:t>
            </a:r>
          </a:p>
        </p:txBody>
      </p:sp>
      <p:sp>
        <p:nvSpPr>
          <p:cNvPr id="3" name="Θέση περιεχομένου 2"/>
          <p:cNvSpPr>
            <a:spLocks noGrp="1"/>
          </p:cNvSpPr>
          <p:nvPr>
            <p:ph idx="1"/>
          </p:nvPr>
        </p:nvSpPr>
        <p:spPr>
          <a:xfrm>
            <a:off x="827584" y="2323652"/>
            <a:ext cx="6993225" cy="3985668"/>
          </a:xfrm>
        </p:spPr>
        <p:txBody>
          <a:bodyPr>
            <a:normAutofit/>
          </a:bodyPr>
          <a:lstStyle/>
          <a:p>
            <a:r>
              <a:rPr lang="el-GR" dirty="0"/>
              <a:t>ΤΑΥΤΟΤΗΤΑ ΑΣΘΕΝΟΥΣ:   Γ.Γ. ,64 ετών</a:t>
            </a:r>
          </a:p>
          <a:p>
            <a:r>
              <a:rPr lang="el-GR" dirty="0"/>
              <a:t>ΚΥΡΙΟ ΕΝΟΧΛΗΜΑ/ΣΥΜΠΤΩΜΑ: υποτροπιάζων  καρκίνος του αριστερού μαστού με προσβολή των μασχαλιαίων λεμφαδένων που οδήγησε σε μαστεκτομή</a:t>
            </a:r>
          </a:p>
          <a:p>
            <a:r>
              <a:rPr lang="el-GR" dirty="0"/>
              <a:t>ΙΣΤΟΡΙΚΟ ΤΗΣ ΠΑΡΟΥΣΑΣ ΝΟΣΟΥ ΚΑΙ ΣΥΝΟΔΑ ΣΥΠΤΩΜΑΤΑ:  αριστερή μαστεκτομή, πόνο στην αριστερή πλευρά και κάτω από τον αριστερό βραχίονα, αιμορραγία, σχηματίζει εύκολα αιματώματα </a:t>
            </a:r>
            <a:endParaRPr lang="en-US" dirty="0"/>
          </a:p>
          <a:p>
            <a:endParaRPr lang="el-GR" dirty="0"/>
          </a:p>
        </p:txBody>
      </p:sp>
    </p:spTree>
    <p:extLst>
      <p:ext uri="{BB962C8B-B14F-4D97-AF65-F5344CB8AC3E}">
        <p14:creationId xmlns:p14="http://schemas.microsoft.com/office/powerpoint/2010/main" val="52127839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971600" y="404664"/>
            <a:ext cx="7024744" cy="1080120"/>
          </a:xfrm>
        </p:spPr>
        <p:txBody>
          <a:bodyPr>
            <a:normAutofit/>
          </a:bodyPr>
          <a:lstStyle/>
          <a:p>
            <a:pPr algn="ctr"/>
            <a:r>
              <a:rPr lang="el-GR" b="1" dirty="0"/>
              <a:t>ΚΛΙΝΙΚΗ </a:t>
            </a:r>
            <a:r>
              <a:rPr lang="el-GR" b="1" dirty="0" smtClean="0"/>
              <a:t>ΕΞΕΤΑΣΗ </a:t>
            </a:r>
            <a:endParaRPr lang="el-GR" b="1" dirty="0"/>
          </a:p>
        </p:txBody>
      </p:sp>
      <p:sp>
        <p:nvSpPr>
          <p:cNvPr id="3" name="Θέση περιεχομένου 2"/>
          <p:cNvSpPr>
            <a:spLocks noGrp="1"/>
          </p:cNvSpPr>
          <p:nvPr>
            <p:ph idx="1"/>
          </p:nvPr>
        </p:nvSpPr>
        <p:spPr>
          <a:xfrm>
            <a:off x="539552" y="1916832"/>
            <a:ext cx="7920880" cy="4536504"/>
          </a:xfrm>
        </p:spPr>
        <p:txBody>
          <a:bodyPr>
            <a:noAutofit/>
          </a:bodyPr>
          <a:lstStyle/>
          <a:p>
            <a:r>
              <a:rPr lang="el-GR" sz="2000" b="1" dirty="0">
                <a:solidFill>
                  <a:schemeClr val="accent1"/>
                </a:solidFill>
              </a:rPr>
              <a:t>ΕΠΙΣΚΟΠΗΣΗ: </a:t>
            </a:r>
            <a:r>
              <a:rPr lang="el-GR" sz="2000" dirty="0">
                <a:solidFill>
                  <a:schemeClr val="tx1"/>
                </a:solidFill>
              </a:rPr>
              <a:t>Παρατηρώντας προσεκτικά με γυμνό οφθαλμό την ασθενή, γίνεται αντιληπτό ότι αιμορραγεί από την τομή. Ακόμα, φέρει οίδημα στο αριστερό χέρι.</a:t>
            </a:r>
          </a:p>
          <a:p>
            <a:r>
              <a:rPr lang="el-GR" sz="2000" b="1" dirty="0">
                <a:solidFill>
                  <a:schemeClr val="accent1"/>
                </a:solidFill>
              </a:rPr>
              <a:t>ΨΗΛΑΦΗΣΗ: </a:t>
            </a:r>
            <a:r>
              <a:rPr lang="el-GR" sz="2000" dirty="0">
                <a:solidFill>
                  <a:schemeClr val="tx1"/>
                </a:solidFill>
              </a:rPr>
              <a:t>ψηλαφώντας την ασθενή, περιφερικά της τομής αναφέρει  ισχυρό πόνο στο σημείο τομής. Επίσης, αναφέρει πόνο  σε ολόκληρο το αριστερό άνω άκρο.</a:t>
            </a:r>
          </a:p>
          <a:p>
            <a:r>
              <a:rPr lang="el-GR" sz="2000" b="1" dirty="0">
                <a:solidFill>
                  <a:schemeClr val="accent1"/>
                </a:solidFill>
              </a:rPr>
              <a:t>ΑΚΡΟΑΣΗ: </a:t>
            </a:r>
            <a:r>
              <a:rPr lang="el-GR" sz="2000" dirty="0">
                <a:solidFill>
                  <a:schemeClr val="tx1"/>
                </a:solidFill>
              </a:rPr>
              <a:t>Καθώς ακροαζόμαστε την ασθενή με το στηθοσκόπιο, διαπιστώνουμε ότι η αναπνοή της είναι φυσιολογική.</a:t>
            </a:r>
          </a:p>
          <a:p>
            <a:r>
              <a:rPr lang="el-GR" sz="2000" b="1" dirty="0">
                <a:solidFill>
                  <a:schemeClr val="accent1"/>
                </a:solidFill>
              </a:rPr>
              <a:t>ΕΞΕΤΑΣΗ ΤΗΣ ΜΑΣΧΑΛΗΣ:</a:t>
            </a:r>
            <a:r>
              <a:rPr lang="el-GR" sz="2000" dirty="0">
                <a:solidFill>
                  <a:schemeClr val="tx1"/>
                </a:solidFill>
              </a:rPr>
              <a:t> Τοποθετούμε τα δάχτυλά μας στο εσωτερικό της μασχαλιαίας κοιλότητας και ψηλαφούμε τους λεμφαδένες, οι οποίοι στη συγκεκριμένη περίπτωση είναι διογκωμένοι.</a:t>
            </a:r>
            <a:endParaRPr lang="el-GR" sz="2000" b="1" dirty="0">
              <a:solidFill>
                <a:schemeClr val="accent1"/>
              </a:solidFill>
            </a:endParaRPr>
          </a:p>
          <a:p>
            <a:pPr marL="68580" indent="0">
              <a:buNone/>
            </a:pPr>
            <a:r>
              <a:rPr lang="el-GR" sz="1800" b="1" dirty="0">
                <a:solidFill>
                  <a:schemeClr val="accent1"/>
                </a:solidFill>
              </a:rPr>
              <a:t> </a:t>
            </a:r>
          </a:p>
        </p:txBody>
      </p:sp>
    </p:spTree>
    <p:extLst>
      <p:ext uri="{BB962C8B-B14F-4D97-AF65-F5344CB8AC3E}">
        <p14:creationId xmlns:p14="http://schemas.microsoft.com/office/powerpoint/2010/main" val="242093364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043492" y="332656"/>
            <a:ext cx="7024744" cy="1143000"/>
          </a:xfrm>
        </p:spPr>
        <p:txBody>
          <a:bodyPr>
            <a:normAutofit fontScale="90000"/>
          </a:bodyPr>
          <a:lstStyle/>
          <a:p>
            <a:r>
              <a:rPr lang="el-GR" b="1" dirty="0"/>
              <a:t>Τι θα ρωτούσαμε την </a:t>
            </a:r>
            <a:r>
              <a:rPr lang="el-GR" b="1" dirty="0" smtClean="0"/>
              <a:t>ασθενή:</a:t>
            </a:r>
            <a:endParaRPr lang="en-GB" b="1" dirty="0"/>
          </a:p>
        </p:txBody>
      </p:sp>
      <p:sp>
        <p:nvSpPr>
          <p:cNvPr id="3" name="Θέση περιεχομένου 2"/>
          <p:cNvSpPr>
            <a:spLocks noGrp="1"/>
          </p:cNvSpPr>
          <p:nvPr>
            <p:ph idx="1"/>
          </p:nvPr>
        </p:nvSpPr>
        <p:spPr>
          <a:xfrm>
            <a:off x="611560" y="1772816"/>
            <a:ext cx="7065349" cy="4608512"/>
          </a:xfrm>
        </p:spPr>
        <p:txBody>
          <a:bodyPr>
            <a:normAutofit/>
          </a:bodyPr>
          <a:lstStyle/>
          <a:p>
            <a:r>
              <a:rPr lang="el-GR" dirty="0"/>
              <a:t>Πότε ξεκίνησε ο πόνος σας;</a:t>
            </a:r>
          </a:p>
          <a:p>
            <a:pPr>
              <a:buFont typeface="Wingdings" panose="05000000000000000000" pitchFamily="2" charset="2"/>
              <a:buChar char="Ø"/>
            </a:pPr>
            <a:r>
              <a:rPr lang="el-GR" dirty="0"/>
              <a:t>Αν ο πόνος εμφανίστηκε μετά το χειρουργείο και δεν παρουσιάζει διαφοροποιήσεις τότε σχετίζεται με το χειρουργείο.</a:t>
            </a:r>
          </a:p>
          <a:p>
            <a:pPr>
              <a:buFont typeface="Wingdings" panose="05000000000000000000" pitchFamily="2" charset="2"/>
              <a:buChar char="Ø"/>
            </a:pPr>
            <a:r>
              <a:rPr lang="el-GR" dirty="0"/>
              <a:t>Αν εμφανίστηκε πρόσφατα τότε μπορεί να οφείλεται σε φλεγμονή του άκρου – φλεβίτιδα.</a:t>
            </a:r>
          </a:p>
          <a:p>
            <a:pPr>
              <a:buFont typeface="Wingdings" panose="05000000000000000000" pitchFamily="2" charset="2"/>
              <a:buChar char="Ø"/>
            </a:pPr>
            <a:r>
              <a:rPr lang="el-GR" dirty="0"/>
              <a:t>Οφείλουμε να ρωτήσουμε την ασθενή αν έχει υποστεί κάποια παρεμβατική ενέργεια η οποία μπορεί να προκάλεσε μόλυνση από απροσεξία όπως η φλεβοκέντηση.</a:t>
            </a:r>
            <a:endParaRPr lang="en-GB" dirty="0"/>
          </a:p>
        </p:txBody>
      </p:sp>
    </p:spTree>
    <p:extLst>
      <p:ext uri="{BB962C8B-B14F-4D97-AF65-F5344CB8AC3E}">
        <p14:creationId xmlns:p14="http://schemas.microsoft.com/office/powerpoint/2010/main" val="253402129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115616" y="332656"/>
            <a:ext cx="7024744" cy="1143000"/>
          </a:xfrm>
        </p:spPr>
        <p:txBody>
          <a:bodyPr/>
          <a:lstStyle/>
          <a:p>
            <a:r>
              <a:rPr lang="el-GR" b="1" dirty="0"/>
              <a:t>Νοσηλευτικές διαγνώσεις</a:t>
            </a:r>
            <a:endParaRPr lang="en-GB" b="1" dirty="0"/>
          </a:p>
        </p:txBody>
      </p:sp>
      <p:sp>
        <p:nvSpPr>
          <p:cNvPr id="3" name="Θέση περιεχομένου 2"/>
          <p:cNvSpPr>
            <a:spLocks noGrp="1"/>
          </p:cNvSpPr>
          <p:nvPr>
            <p:ph idx="1"/>
          </p:nvPr>
        </p:nvSpPr>
        <p:spPr>
          <a:xfrm>
            <a:off x="611560" y="1844824"/>
            <a:ext cx="8064896" cy="4608512"/>
          </a:xfrm>
        </p:spPr>
        <p:txBody>
          <a:bodyPr>
            <a:normAutofit lnSpcReduction="10000"/>
          </a:bodyPr>
          <a:lstStyle/>
          <a:p>
            <a:r>
              <a:rPr lang="el-GR" dirty="0">
                <a:solidFill>
                  <a:schemeClr val="tx1"/>
                </a:solidFill>
              </a:rPr>
              <a:t>Η ασθενείς έχει </a:t>
            </a:r>
            <a:r>
              <a:rPr lang="el-GR" b="1" dirty="0">
                <a:solidFill>
                  <a:schemeClr val="tx1"/>
                </a:solidFill>
              </a:rPr>
              <a:t>θρομβοπενία</a:t>
            </a:r>
            <a:r>
              <a:rPr lang="el-GR" dirty="0">
                <a:solidFill>
                  <a:schemeClr val="tx1"/>
                </a:solidFill>
              </a:rPr>
              <a:t>, δηλαδή χαμηλό αριθμός αιμοπεταλίων που οφείλεται στην χημειοθεραπεία. Γι’ αυτό το λόγο οποιαδήποτε παρεμβατική δραστηριότητα (π.χ. φλεβοκέντηση) μπορεί να βάλει σε κίνδυνο την υγεία της.</a:t>
            </a:r>
          </a:p>
          <a:p>
            <a:r>
              <a:rPr lang="el-GR" dirty="0">
                <a:solidFill>
                  <a:schemeClr val="tx1"/>
                </a:solidFill>
              </a:rPr>
              <a:t>Επιπλέον παρουσιάζει </a:t>
            </a:r>
            <a:r>
              <a:rPr lang="el-GR" b="1" dirty="0">
                <a:solidFill>
                  <a:schemeClr val="tx1"/>
                </a:solidFill>
              </a:rPr>
              <a:t>λευκοπενία</a:t>
            </a:r>
            <a:r>
              <a:rPr lang="el-GR" dirty="0">
                <a:solidFill>
                  <a:schemeClr val="tx1"/>
                </a:solidFill>
              </a:rPr>
              <a:t> δηλαδή χαμηλό αριθμό λευκών αιμοσφαιρίων που οφείλεται και αυτή στην χημειοθεραπεία. Επομένως είναι ανοσοκατεσταλμένη.</a:t>
            </a:r>
          </a:p>
          <a:p>
            <a:r>
              <a:rPr lang="el-GR" dirty="0">
                <a:solidFill>
                  <a:schemeClr val="tx1"/>
                </a:solidFill>
              </a:rPr>
              <a:t>Επίσης η ασθενής έχει </a:t>
            </a:r>
            <a:r>
              <a:rPr lang="el-GR" b="1" dirty="0">
                <a:solidFill>
                  <a:schemeClr val="tx1"/>
                </a:solidFill>
              </a:rPr>
              <a:t>λεμφοίδημα</a:t>
            </a:r>
            <a:r>
              <a:rPr lang="el-GR" dirty="0">
                <a:solidFill>
                  <a:schemeClr val="tx1"/>
                </a:solidFill>
              </a:rPr>
              <a:t> στο αριστερό άνω άκρο που οφείλεται στην χειρουργική αφαίρεση των λεμφαδένων του μαστού</a:t>
            </a:r>
            <a:r>
              <a:rPr lang="el-GR" dirty="0"/>
              <a:t>.</a:t>
            </a:r>
            <a:endParaRPr lang="en-GB" dirty="0"/>
          </a:p>
        </p:txBody>
      </p:sp>
    </p:spTree>
    <p:extLst>
      <p:ext uri="{BB962C8B-B14F-4D97-AF65-F5344CB8AC3E}">
        <p14:creationId xmlns:p14="http://schemas.microsoft.com/office/powerpoint/2010/main" val="168784574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056837" y="404664"/>
            <a:ext cx="7024744" cy="1143000"/>
          </a:xfrm>
        </p:spPr>
        <p:txBody>
          <a:bodyPr/>
          <a:lstStyle/>
          <a:p>
            <a:pPr algn="ctr"/>
            <a:r>
              <a:rPr lang="el-GR" b="1" dirty="0"/>
              <a:t>Αντιμετώπιση αιμορραγίας </a:t>
            </a:r>
            <a:endParaRPr lang="en-GB" b="1" dirty="0"/>
          </a:p>
        </p:txBody>
      </p:sp>
      <p:sp>
        <p:nvSpPr>
          <p:cNvPr id="3" name="Θέση περιεχομένου 2"/>
          <p:cNvSpPr>
            <a:spLocks noGrp="1"/>
          </p:cNvSpPr>
          <p:nvPr>
            <p:ph idx="1"/>
          </p:nvPr>
        </p:nvSpPr>
        <p:spPr/>
        <p:txBody>
          <a:bodyPr>
            <a:normAutofit fontScale="85000" lnSpcReduction="20000"/>
          </a:bodyPr>
          <a:lstStyle/>
          <a:p>
            <a:r>
              <a:rPr lang="el-GR" dirty="0">
                <a:solidFill>
                  <a:schemeClr val="tx1"/>
                </a:solidFill>
              </a:rPr>
              <a:t>Εκτιμάμε την ποσότητα αίματος και αν υπάρχει οίδημα. </a:t>
            </a:r>
          </a:p>
          <a:p>
            <a:r>
              <a:rPr lang="el-GR" dirty="0">
                <a:solidFill>
                  <a:schemeClr val="tx1"/>
                </a:solidFill>
              </a:rPr>
              <a:t>Συχνά η αιμορραγία σταματά με την πίεση ( με την εφαρμογή ελαστικής περίδεσης).</a:t>
            </a:r>
          </a:p>
          <a:p>
            <a:r>
              <a:rPr lang="el-GR" dirty="0">
                <a:solidFill>
                  <a:schemeClr val="tx1"/>
                </a:solidFill>
              </a:rPr>
              <a:t>Αν η αιμορραγία δεν σταματήσει, η ασθενής επανεισάγεται στο χειρουργείο για να ελεγχθεί πιο αγγείο αιμορραγεί και να το καυτηριάσει ή να το απολινώσει (δέσει) ο χειρουργός και έτσι να σταματήσει την αιμορραγία. </a:t>
            </a:r>
          </a:p>
          <a:p>
            <a:pPr marL="68580" indent="0">
              <a:buNone/>
            </a:pPr>
            <a:r>
              <a:rPr lang="el-GR" dirty="0">
                <a:solidFill>
                  <a:srgbClr val="FF0000"/>
                </a:solidFill>
              </a:rPr>
              <a:t>Σημείωση: </a:t>
            </a:r>
            <a:r>
              <a:rPr lang="el-GR" dirty="0">
                <a:solidFill>
                  <a:schemeClr val="tx1"/>
                </a:solidFill>
              </a:rPr>
              <a:t>Η αιμορραγία είναι η επείγουσα κατάσταση που καλούμαστε να αντιμετωπίσουμε πρώτα</a:t>
            </a:r>
            <a:endParaRPr lang="el-GR" dirty="0">
              <a:solidFill>
                <a:srgbClr val="FF0000"/>
              </a:solidFill>
            </a:endParaRPr>
          </a:p>
          <a:p>
            <a:endParaRPr lang="en-GB" dirty="0"/>
          </a:p>
        </p:txBody>
      </p:sp>
    </p:spTree>
    <p:extLst>
      <p:ext uri="{BB962C8B-B14F-4D97-AF65-F5344CB8AC3E}">
        <p14:creationId xmlns:p14="http://schemas.microsoft.com/office/powerpoint/2010/main" val="193859926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043490" y="404664"/>
            <a:ext cx="7024744" cy="1224136"/>
          </a:xfrm>
        </p:spPr>
        <p:txBody>
          <a:bodyPr>
            <a:normAutofit fontScale="90000"/>
          </a:bodyPr>
          <a:lstStyle/>
          <a:p>
            <a:pPr algn="ctr"/>
            <a:r>
              <a:rPr lang="el-GR" b="1" dirty="0"/>
              <a:t>ΠΡΟΦΥΛΑΞΕΙΣ ΚΑΤΑ ΤΗ ΛΗΨΗ ΤΩΝ ΖΩΤΙΚΩΝ ΣΗΜΕΙΩΝ</a:t>
            </a:r>
          </a:p>
        </p:txBody>
      </p:sp>
      <p:sp>
        <p:nvSpPr>
          <p:cNvPr id="3" name="Θέση περιεχομένου 2"/>
          <p:cNvSpPr>
            <a:spLocks noGrp="1"/>
          </p:cNvSpPr>
          <p:nvPr>
            <p:ph idx="1"/>
          </p:nvPr>
        </p:nvSpPr>
        <p:spPr>
          <a:xfrm>
            <a:off x="1043492" y="1484784"/>
            <a:ext cx="6777317" cy="4347845"/>
          </a:xfrm>
        </p:spPr>
        <p:txBody>
          <a:bodyPr>
            <a:normAutofit/>
          </a:bodyPr>
          <a:lstStyle/>
          <a:p>
            <a:r>
              <a:rPr lang="el-GR" sz="2000" dirty="0"/>
              <a:t>Κατά τη λήψη των ζωτικών σημείων, πρέπει να λάβουμε τις εξής προφυλάξεις:</a:t>
            </a:r>
          </a:p>
          <a:p>
            <a:pPr marL="525780" indent="-457200">
              <a:buFont typeface="+mj-lt"/>
              <a:buAutoNum type="arabicPeriod"/>
            </a:pPr>
            <a:r>
              <a:rPr lang="el-GR" sz="2000" dirty="0"/>
              <a:t>Καθαρά γάντια μιας χρήσεως, καθώς η ασθενής αιμορραγεί από την τομή. Επίσης, ο νοσηλευτής έρχεται σε επαφή με τον ασθενή και το άμεσο περιβάλλον του.</a:t>
            </a:r>
          </a:p>
          <a:p>
            <a:pPr marL="525780" indent="-457200">
              <a:buFont typeface="+mj-lt"/>
              <a:buAutoNum type="arabicPeriod"/>
            </a:pPr>
            <a:r>
              <a:rPr lang="el-GR" sz="2000" dirty="0"/>
              <a:t>Αδιάβροχη  ποδιά λόγω της αιμορραγίας και του ενδεχομένου  η ασθενής να έχει τάση προς έμετο. </a:t>
            </a:r>
            <a:endParaRPr lang="el-GR" sz="2000" dirty="0" smtClean="0"/>
          </a:p>
          <a:p>
            <a:pPr marL="525780" indent="-457200">
              <a:buFont typeface="+mj-lt"/>
              <a:buAutoNum type="arabicPeriod"/>
            </a:pPr>
            <a:r>
              <a:rPr lang="el-GR" sz="2000" dirty="0" smtClean="0"/>
              <a:t>Μάσκα, για να </a:t>
            </a:r>
            <a:r>
              <a:rPr lang="el-GR" sz="2000" dirty="0" err="1" smtClean="0"/>
              <a:t>προστατευσουμε</a:t>
            </a:r>
            <a:r>
              <a:rPr lang="el-GR" sz="2000" dirty="0" smtClean="0"/>
              <a:t> τον ασθενή από το δικό μας μικροβιακό φορτίο.</a:t>
            </a:r>
            <a:endParaRPr lang="el-GR" sz="2000" dirty="0"/>
          </a:p>
        </p:txBody>
      </p:sp>
      <p:sp>
        <p:nvSpPr>
          <p:cNvPr id="4" name="Ορθογώνιο 3"/>
          <p:cNvSpPr/>
          <p:nvPr/>
        </p:nvSpPr>
        <p:spPr>
          <a:xfrm>
            <a:off x="1403648" y="5085185"/>
            <a:ext cx="6120680" cy="121774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sz="2000" dirty="0"/>
          </a:p>
        </p:txBody>
      </p:sp>
      <p:sp>
        <p:nvSpPr>
          <p:cNvPr id="5" name="TextBox 4"/>
          <p:cNvSpPr txBox="1"/>
          <p:nvPr/>
        </p:nvSpPr>
        <p:spPr>
          <a:xfrm>
            <a:off x="1835696" y="5379603"/>
            <a:ext cx="5544616" cy="923330"/>
          </a:xfrm>
          <a:prstGeom prst="rect">
            <a:avLst/>
          </a:prstGeom>
          <a:noFill/>
        </p:spPr>
        <p:txBody>
          <a:bodyPr wrap="square" rtlCol="0">
            <a:spAutoFit/>
          </a:bodyPr>
          <a:lstStyle/>
          <a:p>
            <a:r>
              <a:rPr lang="el-GR" dirty="0"/>
              <a:t>Πριν την επαφή με τον ασθενή και τη λήψη των ζωτικών σημείων, είναι απαραίτητο να γίνει ταχεία αντισηψία ή πλύσιμο χεριών.</a:t>
            </a:r>
          </a:p>
        </p:txBody>
      </p:sp>
    </p:spTree>
    <p:extLst>
      <p:ext uri="{BB962C8B-B14F-4D97-AF65-F5344CB8AC3E}">
        <p14:creationId xmlns:p14="http://schemas.microsoft.com/office/powerpoint/2010/main" val="3333543802"/>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ustin">
  <a:themeElements>
    <a:clrScheme name="Austin">
      <a:dk1>
        <a:sysClr val="windowText" lastClr="000000"/>
      </a:dk1>
      <a:lt1>
        <a:sysClr val="window" lastClr="FFFFFF"/>
      </a:lt1>
      <a:dk2>
        <a:srgbClr val="3E3D2D"/>
      </a:dk2>
      <a:lt2>
        <a:srgbClr val="CAF278"/>
      </a:lt2>
      <a:accent1>
        <a:srgbClr val="94C600"/>
      </a:accent1>
      <a:accent2>
        <a:srgbClr val="71685A"/>
      </a:accent2>
      <a:accent3>
        <a:srgbClr val="FF6700"/>
      </a:accent3>
      <a:accent4>
        <a:srgbClr val="909465"/>
      </a:accent4>
      <a:accent5>
        <a:srgbClr val="956B43"/>
      </a:accent5>
      <a:accent6>
        <a:srgbClr val="FEA022"/>
      </a:accent6>
      <a:hlink>
        <a:srgbClr val="E68200"/>
      </a:hlink>
      <a:folHlink>
        <a:srgbClr val="FFA94A"/>
      </a:folHlink>
    </a:clrScheme>
    <a:fontScheme name="Austin">
      <a:maj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Austin">
      <a:fillStyleLst>
        <a:solidFill>
          <a:schemeClr val="phClr"/>
        </a:solidFill>
        <a:gradFill rotWithShape="1">
          <a:gsLst>
            <a:gs pos="0">
              <a:schemeClr val="phClr">
                <a:tint val="20000"/>
                <a:satMod val="180000"/>
                <a:lumMod val="98000"/>
              </a:schemeClr>
            </a:gs>
            <a:gs pos="40000">
              <a:schemeClr val="phClr">
                <a:tint val="30000"/>
                <a:satMod val="260000"/>
                <a:lumMod val="84000"/>
              </a:schemeClr>
            </a:gs>
            <a:gs pos="100000">
              <a:schemeClr val="phClr">
                <a:tint val="100000"/>
                <a:satMod val="110000"/>
                <a:lumMod val="100000"/>
              </a:schemeClr>
            </a:gs>
          </a:gsLst>
          <a:lin ang="5040000" scaled="1"/>
        </a:gradFill>
        <a:gradFill rotWithShape="1">
          <a:gsLst>
            <a:gs pos="0">
              <a:schemeClr val="phClr"/>
            </a:gs>
            <a:gs pos="100000">
              <a:schemeClr val="phClr">
                <a:shade val="75000"/>
                <a:satMod val="120000"/>
                <a:lumMod val="9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scene3d>
            <a:camera prst="orthographicFront">
              <a:rot lat="0" lon="0" rev="0"/>
            </a:camera>
            <a:lightRig rig="threePt" dir="tl">
              <a:rot lat="0" lon="0" rev="20400000"/>
            </a:lightRig>
          </a:scene3d>
          <a:sp3d>
            <a:bevelT w="50800" h="12700" prst="softRound"/>
          </a:sp3d>
        </a:effectStyle>
        <a:effectStyle>
          <a:effectLst>
            <a:outerShdw blurRad="44450" dist="50800" dir="5400000" sx="96000" rotWithShape="0">
              <a:srgbClr val="000000">
                <a:alpha val="34000"/>
              </a:srgbClr>
            </a:outerShdw>
          </a:effectLst>
          <a:scene3d>
            <a:camera prst="orthographicFront">
              <a:rot lat="0" lon="0" rev="0"/>
            </a:camera>
            <a:lightRig rig="threePt" dir="tl">
              <a:rot lat="0" lon="0" rev="20400000"/>
            </a:lightRig>
          </a:scene3d>
          <a:sp3d contourW="15875" prstMaterial="metal">
            <a:bevelT w="101600" h="25400" prst="softRound"/>
            <a:contourClr>
              <a:schemeClr val="phClr">
                <a:shade val="30000"/>
              </a:schemeClr>
            </a:contourClr>
          </a:sp3d>
        </a:effectStyle>
      </a:effectStyleLst>
      <a:bgFillStyleLst>
        <a:solidFill>
          <a:schemeClr val="phClr"/>
        </a:solidFill>
        <a:gradFill rotWithShape="1">
          <a:gsLst>
            <a:gs pos="0">
              <a:schemeClr val="phClr">
                <a:shade val="94000"/>
                <a:satMod val="114000"/>
                <a:lumMod val="96000"/>
              </a:schemeClr>
            </a:gs>
            <a:gs pos="62000">
              <a:schemeClr val="phClr">
                <a:tint val="92000"/>
                <a:shade val="66000"/>
                <a:satMod val="110000"/>
                <a:lumMod val="80000"/>
              </a:schemeClr>
            </a:gs>
            <a:gs pos="100000">
              <a:schemeClr val="phClr">
                <a:tint val="89000"/>
                <a:shade val="62000"/>
                <a:satMod val="110000"/>
                <a:lumMod val="72000"/>
              </a:schemeClr>
            </a:gs>
          </a:gsLst>
          <a:lin ang="5400000" scaled="0"/>
        </a:gradFill>
        <a:blipFill rotWithShape="1">
          <a:blip xmlns:r="http://schemas.openxmlformats.org/officeDocument/2006/relationships" r:embed="rId1">
            <a:duotone>
              <a:schemeClr val="phClr">
                <a:tint val="80000"/>
                <a:shade val="58000"/>
              </a:schemeClr>
              <a:schemeClr val="phClr">
                <a:tint val="73000"/>
                <a:shade val="68000"/>
                <a:satMod val="15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Austin</Template>
  <TotalTime>719</TotalTime>
  <Words>2055</Words>
  <Application>Microsoft Office PowerPoint</Application>
  <PresentationFormat>Προβολή στην οθόνη (4:3)</PresentationFormat>
  <Paragraphs>188</Paragraphs>
  <Slides>29</Slides>
  <Notes>3</Notes>
  <HiddenSlides>0</HiddenSlides>
  <MMClips>0</MMClips>
  <ScaleCrop>false</ScaleCrop>
  <HeadingPairs>
    <vt:vector size="4" baseType="variant">
      <vt:variant>
        <vt:lpstr>Θέμα</vt:lpstr>
      </vt:variant>
      <vt:variant>
        <vt:i4>1</vt:i4>
      </vt:variant>
      <vt:variant>
        <vt:lpstr>Τίτλοι διαφανειών</vt:lpstr>
      </vt:variant>
      <vt:variant>
        <vt:i4>29</vt:i4>
      </vt:variant>
    </vt:vector>
  </HeadingPairs>
  <TitlesOfParts>
    <vt:vector size="30" baseType="lpstr">
      <vt:lpstr>Austin</vt:lpstr>
      <vt:lpstr>ΟΜΑΔΙΚΗ ΕΡΓΑΣΙΑ ΣΤΟ ΜΑΘΗΜΑ ΒΑΣΙΚΗ ΝΟΣΗΛΕΥΤΙΚΗ ΙΙ</vt:lpstr>
      <vt:lpstr>ΜΕΛΕΤΗ ΠΕΡΙΠΤΩΣΗΣ 5</vt:lpstr>
      <vt:lpstr>ΙΑΤΡΙΚΕΣ ΟΔΗΓΙΕΣ </vt:lpstr>
      <vt:lpstr>ΣΥΝΤΟΜΟ ΙΣΤΟΡΙΚΟ ΑΣΘΕΝΟΥΣ ΜΕ ΒΑΣΗ ΤΑ ΔΕΔΟΜΕΝΑ ΤΗΣ ΠΕΡΙΠΤΩΣΗΣ </vt:lpstr>
      <vt:lpstr>ΚΛΙΝΙΚΗ ΕΞΕΤΑΣΗ </vt:lpstr>
      <vt:lpstr>Τι θα ρωτούσαμε την ασθενή:</vt:lpstr>
      <vt:lpstr>Νοσηλευτικές διαγνώσεις</vt:lpstr>
      <vt:lpstr>Αντιμετώπιση αιμορραγίας </vt:lpstr>
      <vt:lpstr>ΠΡΟΦΥΛΑΞΕΙΣ ΚΑΤΑ ΤΗ ΛΗΨΗ ΤΩΝ ΖΩΤΙΚΩΝ ΣΗΜΕΙΩΝ</vt:lpstr>
      <vt:lpstr>ΖΩΤΙΚΑ ΣΗΜΕΙΑ</vt:lpstr>
      <vt:lpstr>ΖΩΤΙΚΑ ΣΗΜΕΙΑ</vt:lpstr>
      <vt:lpstr>ΖΩΤΙΚΑ ΣΗΜΕΙΑ</vt:lpstr>
      <vt:lpstr>Παρουσίαση του PowerPoint</vt:lpstr>
      <vt:lpstr>ΖΩΤΙΚΑ ΣΗΜΕΙΑ </vt:lpstr>
      <vt:lpstr>ΖΩΤΙΚΑ ΣΗΜΕΙΑ</vt:lpstr>
      <vt:lpstr>ΖΩΤΙΚΑ ΣΗΜΕΙΑ</vt:lpstr>
      <vt:lpstr>ΑΛΛΑΓΗ ΕΠΙΚΑΛΥΜΑΤΟΣ</vt:lpstr>
      <vt:lpstr>ΑΛΛΑΓΗ ΕΠΙΚΑΛΥΜΑΤΟΣ(1)</vt:lpstr>
      <vt:lpstr>ΑΛΛΑΓΗ ΕΠΙΚΑΛΥΜΑΤΟΣ(2)</vt:lpstr>
      <vt:lpstr>ΑΛΛΑΓΗ ΕΠΙΚΑΛΥΜΑΤΟΣ(3)</vt:lpstr>
      <vt:lpstr>ΑΛΛΑΓΗ ΕΠΙΚΑΛΥΜΑΤΟΣ(4)</vt:lpstr>
      <vt:lpstr>ΠΡΟΦΥΛΑΞΕΙΣ ΚΑΤΑ ΤΗ ΛΗΨΗ ΑΙΜΑΤΟΣ</vt:lpstr>
      <vt:lpstr>ΦΛΕΒΟΚΕΝΤΗΣΗ(1)</vt:lpstr>
      <vt:lpstr>ΦΛΕΒΟΚΕΝΤΗΣΗ(2)</vt:lpstr>
      <vt:lpstr>Β’ τρόπος</vt:lpstr>
      <vt:lpstr>Παρουσίαση του PowerPoint</vt:lpstr>
      <vt:lpstr>ΧΟΡΗΓΗΣΗ ΦΑΡΜΑΚΩΝ</vt:lpstr>
      <vt:lpstr>ΕΥΧΑΡΙΣΤΟΥΜΕ ΓΙΑ ΤΗΝ ΠΡΟΣΟΧΗ ΣΑΣ!</vt:lpstr>
      <vt:lpstr>ΒΙΒΛΙΟΓΡΑΦΙΑ</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ΟΜΑΔΙΚΗ ΕΡΓΑΣΙΑ ΣΤΟ ΜΑΘΗΜΑ ΒΑΣΙΚΗ ΝΟΣΗΛΕΥΤΙΚΗ ΙΙ</dc:title>
  <dc:creator>user</dc:creator>
  <cp:lastModifiedBy>user</cp:lastModifiedBy>
  <cp:revision>88</cp:revision>
  <dcterms:created xsi:type="dcterms:W3CDTF">2016-12-11T12:50:45Z</dcterms:created>
  <dcterms:modified xsi:type="dcterms:W3CDTF">2017-01-11T19:38:48Z</dcterms:modified>
</cp:coreProperties>
</file>