
<file path=[Content_Types].xml><?xml version="1.0" encoding="utf-8"?>
<Types xmlns="http://schemas.openxmlformats.org/package/2006/content-types">
  <Default Extension="bin" ContentType="application/vnd.openxmlformats-officedocument.oleObject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3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4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5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6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7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8.xml" ContentType="application/vnd.openxmlformats-officedocument.drawingml.chart+xml"/>
  <Override PartName="/ppt/theme/themeOverride1.xml" ContentType="application/vnd.openxmlformats-officedocument.themeOverride+xml"/>
  <Override PartName="/ppt/charts/chart9.xml" ContentType="application/vnd.openxmlformats-officedocument.drawingml.chart+xml"/>
  <Override PartName="/ppt/theme/themeOverride2.xml" ContentType="application/vnd.openxmlformats-officedocument.themeOverride+xml"/>
  <Override PartName="/ppt/charts/chart10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32"/>
  </p:notesMasterIdLst>
  <p:sldIdLst>
    <p:sldId id="256" r:id="rId2"/>
    <p:sldId id="292" r:id="rId3"/>
    <p:sldId id="320" r:id="rId4"/>
    <p:sldId id="382" r:id="rId5"/>
    <p:sldId id="402" r:id="rId6"/>
    <p:sldId id="401" r:id="rId7"/>
    <p:sldId id="378" r:id="rId8"/>
    <p:sldId id="400" r:id="rId9"/>
    <p:sldId id="397" r:id="rId10"/>
    <p:sldId id="386" r:id="rId11"/>
    <p:sldId id="416" r:id="rId12"/>
    <p:sldId id="403" r:id="rId13"/>
    <p:sldId id="405" r:id="rId14"/>
    <p:sldId id="396" r:id="rId15"/>
    <p:sldId id="387" r:id="rId16"/>
    <p:sldId id="388" r:id="rId17"/>
    <p:sldId id="389" r:id="rId18"/>
    <p:sldId id="395" r:id="rId19"/>
    <p:sldId id="379" r:id="rId20"/>
    <p:sldId id="398" r:id="rId21"/>
    <p:sldId id="406" r:id="rId22"/>
    <p:sldId id="390" r:id="rId23"/>
    <p:sldId id="391" r:id="rId24"/>
    <p:sldId id="392" r:id="rId25"/>
    <p:sldId id="393" r:id="rId26"/>
    <p:sldId id="407" r:id="rId27"/>
    <p:sldId id="409" r:id="rId28"/>
    <p:sldId id="408" r:id="rId29"/>
    <p:sldId id="380" r:id="rId30"/>
    <p:sldId id="417" r:id="rId3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ristos koutsampelas" initials="ck" lastIdx="1" clrIdx="0">
    <p:extLst>
      <p:ext uri="{19B8F6BF-5375-455C-9EA6-DF929625EA0E}">
        <p15:presenceInfo xmlns:p15="http://schemas.microsoft.com/office/powerpoint/2012/main" userId="3a6b06193111f829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2924" autoAdjust="0"/>
  </p:normalViewPr>
  <p:slideViewPr>
    <p:cSldViewPr>
      <p:cViewPr varScale="1">
        <p:scale>
          <a:sx n="89" d="100"/>
          <a:sy n="89" d="100"/>
        </p:scale>
        <p:origin x="13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______________Microsoft_Excel1.xlsx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8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2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3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4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____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8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______________Microsoft_Excel6.xlsx"/><Relationship Id="rId1" Type="http://schemas.openxmlformats.org/officeDocument/2006/relationships/themeOverride" Target="../theme/themeOverride1.xml"/></Relationships>
</file>

<file path=ppt/charts/_rels/chart9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______________Microsoft_Excel7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1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1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BEC7-4FA5-AD5A-834771E981AD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2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2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BEC7-4FA5-AD5A-834771E981AD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3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3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BEC7-4FA5-AD5A-834771E981AD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3000"/>
                      <a:lumMod val="102000"/>
                      <a:tint val="94000"/>
                    </a:schemeClr>
                  </a:gs>
                  <a:gs pos="50000">
                    <a:schemeClr val="accent4">
                      <a:satMod val="110000"/>
                      <a:lumMod val="100000"/>
                      <a:shade val="100000"/>
                    </a:schemeClr>
                  </a:gs>
                  <a:gs pos="100000">
                    <a:schemeClr val="accent4">
                      <a:lumMod val="99000"/>
                      <a:satMod val="120000"/>
                      <a:shade val="78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BEC7-4FA5-AD5A-834771E981AD}"/>
              </c:ext>
            </c:extLst>
          </c:dPt>
          <c:dLbls>
            <c:dLbl>
              <c:idx val="2"/>
              <c:layout>
                <c:manualLayout>
                  <c:x val="6.9656014843463385E-2"/>
                  <c:y val="6.2549069121461853E-2"/>
                </c:manualLayout>
              </c:layout>
              <c:dLblPos val="bestFit"/>
              <c:showLegendKey val="0"/>
              <c:showVal val="1"/>
              <c:showCatName val="0"/>
              <c:showSerName val="0"/>
              <c:showPercent val="0"/>
              <c:showBubbleSize val="0"/>
              <c:extLst xmlns:c16r2="http://schemas.microsoft.com/office/drawing/2015/06/chart">
                <c:ext xmlns:c16="http://schemas.microsoft.com/office/drawing/2014/chart" uri="{C3380CC4-5D6E-409C-BE32-E72D297353CC}">
                  <c16:uniqueId val="{00000005-BEC7-4FA5-AD5A-834771E981AD}"/>
                </c:ext>
                <c:ext xmlns:c15="http://schemas.microsoft.com/office/drawing/2012/chart" uri="{CE6537A1-D6FC-4f65-9D91-7224C49458BB}"/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estFit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Sheet1!$A$2:$A$5</c:f>
              <c:strCache>
                <c:ptCount val="4"/>
                <c:pt idx="0">
                  <c:v>Τακτικός Προϋπολογισμός</c:v>
                </c:pt>
                <c:pt idx="1">
                  <c:v>Προϋπολογισμός Δημόσιων Επενδύσεων</c:v>
                </c:pt>
                <c:pt idx="2">
                  <c:v>Τοπική Αυτοδιοίκηση</c:v>
                </c:pt>
                <c:pt idx="3">
                  <c:v>Ευρωπαϊκοί πόροι</c:v>
                </c:pt>
              </c:strCache>
            </c:strRef>
          </c:cat>
          <c:val>
            <c:numRef>
              <c:f>Sheet1!$B$2:$B$5</c:f>
              <c:numCache>
                <c:formatCode>0.0%</c:formatCode>
                <c:ptCount val="4"/>
                <c:pt idx="0">
                  <c:v>0.71</c:v>
                </c:pt>
                <c:pt idx="1">
                  <c:v>9.5000000000000001E-2</c:v>
                </c:pt>
                <c:pt idx="2">
                  <c:v>7.0000000000000007E-2</c:v>
                </c:pt>
                <c:pt idx="3">
                  <c:v>0.125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C9F-4A55-A749-DC1DAF78C467}"/>
            </c:ext>
          </c:extLst>
        </c:ser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n-US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1600" dirty="0" smtClean="0"/>
              <a:t>Μέση</a:t>
            </a:r>
            <a:r>
              <a:rPr lang="el-GR" sz="1600" baseline="0" dirty="0" smtClean="0"/>
              <a:t> μηνιαία</a:t>
            </a:r>
            <a:r>
              <a:rPr lang="el-GR" sz="1600" dirty="0" smtClean="0"/>
              <a:t> </a:t>
            </a:r>
            <a:r>
              <a:rPr lang="el-GR" sz="1600" dirty="0"/>
              <a:t>δαπάνη (αγορές) για εκπαίδευση ως ποσοστό της συνολικής δαπάνης των νοικοκυριών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Sheet3!$C$111</c:f>
              <c:strCache>
                <c:ptCount val="1"/>
                <c:pt idx="0">
                  <c:v>Μέση µηνιαία δαπάνη (αγορές) για εκπαίδευση ως ποσοστό της συνολικής δαπάνης των νοικοκυριών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4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0"/>
            <c:spPr>
              <a:solidFill>
                <a:srgbClr val="FF0000"/>
              </a:solidFill>
              <a:ln>
                <a:noFill/>
              </a:ln>
              <a:effectLst/>
            </c:spPr>
          </c:dPt>
          <c:cat>
            <c:strRef>
              <c:f>Sheet3!$B$112:$B$125</c:f>
              <c:strCache>
                <c:ptCount val="14"/>
                <c:pt idx="0">
                  <c:v>Αυστρία</c:v>
                </c:pt>
                <c:pt idx="1">
                  <c:v>Γαλλία</c:v>
                </c:pt>
                <c:pt idx="2">
                  <c:v>Γερμανία</c:v>
                </c:pt>
                <c:pt idx="3">
                  <c:v>Δανία</c:v>
                </c:pt>
                <c:pt idx="4">
                  <c:v>Ελλάδα</c:v>
                </c:pt>
                <c:pt idx="5">
                  <c:v>Εσθονία</c:v>
                </c:pt>
                <c:pt idx="6">
                  <c:v>Ηνωμένο Βασίλειο</c:v>
                </c:pt>
                <c:pt idx="7">
                  <c:v>Ισπανία</c:v>
                </c:pt>
                <c:pt idx="8">
                  <c:v>Ιταλία</c:v>
                </c:pt>
                <c:pt idx="9">
                  <c:v>Κύπρος</c:v>
                </c:pt>
                <c:pt idx="10">
                  <c:v>Λετονία</c:v>
                </c:pt>
                <c:pt idx="11">
                  <c:v>Λιθουανία</c:v>
                </c:pt>
                <c:pt idx="12">
                  <c:v>Νορβηγία</c:v>
                </c:pt>
                <c:pt idx="13">
                  <c:v>Σλοβενία</c:v>
                </c:pt>
              </c:strCache>
            </c:strRef>
          </c:cat>
          <c:val>
            <c:numRef>
              <c:f>Sheet3!$C$112:$C$125</c:f>
              <c:numCache>
                <c:formatCode>#,##0.00</c:formatCode>
                <c:ptCount val="14"/>
                <c:pt idx="0">
                  <c:v>1</c:v>
                </c:pt>
                <c:pt idx="1">
                  <c:v>0.9</c:v>
                </c:pt>
                <c:pt idx="2">
                  <c:v>0.7</c:v>
                </c:pt>
                <c:pt idx="3">
                  <c:v>0.5</c:v>
                </c:pt>
                <c:pt idx="4">
                  <c:v>3.2</c:v>
                </c:pt>
                <c:pt idx="5">
                  <c:v>0.7</c:v>
                </c:pt>
                <c:pt idx="6">
                  <c:v>1</c:v>
                </c:pt>
                <c:pt idx="7">
                  <c:v>1.4</c:v>
                </c:pt>
                <c:pt idx="8">
                  <c:v>0.6</c:v>
                </c:pt>
                <c:pt idx="9">
                  <c:v>3.4</c:v>
                </c:pt>
                <c:pt idx="10">
                  <c:v>1.7</c:v>
                </c:pt>
                <c:pt idx="11">
                  <c:v>1.9</c:v>
                </c:pt>
                <c:pt idx="12">
                  <c:v>0.2</c:v>
                </c:pt>
                <c:pt idx="13">
                  <c:v>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02014560"/>
        <c:axId val="-1602011840"/>
      </c:barChart>
      <c:catAx>
        <c:axId val="-16020145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02011840"/>
        <c:crosses val="autoZero"/>
        <c:auto val="1"/>
        <c:lblAlgn val="ctr"/>
        <c:lblOffset val="100"/>
        <c:noMultiLvlLbl val="0"/>
      </c:catAx>
      <c:valAx>
        <c:axId val="-1602011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020145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baseline="0" dirty="0" smtClean="0"/>
              <a:t>Δημόσιες </a:t>
            </a:r>
            <a:r>
              <a:rPr lang="el-GR" sz="2000" b="1" baseline="0" dirty="0"/>
              <a:t>δαπάνες </a:t>
            </a:r>
            <a:r>
              <a:rPr lang="el-GR" sz="2000" b="1" baseline="0" dirty="0" smtClean="0"/>
              <a:t>εκπαίδευσης </a:t>
            </a:r>
            <a:r>
              <a:rPr lang="el-GR" sz="2000" b="1" baseline="0" dirty="0"/>
              <a:t>ως % του </a:t>
            </a:r>
            <a:r>
              <a:rPr lang="el-GR" sz="2000" b="1" baseline="0" dirty="0" smtClean="0"/>
              <a:t>ΑΕΠ, </a:t>
            </a:r>
            <a:r>
              <a:rPr lang="el-GR" sz="2000" b="1" baseline="0" dirty="0"/>
              <a:t>(2015)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2874401729195613E-2"/>
          <c:y val="0.19084781428183548"/>
          <c:w val="0.93915174206165408"/>
          <c:h val="0.5927373517965426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'[educ_uoe_fine06 (1).xls]Data'!$E$10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13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27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'[educ_uoe_fine06 (1).xls]Data'!$A$11:$A$39</c:f>
              <c:strCache>
                <c:ptCount val="29"/>
                <c:pt idx="0">
                  <c:v>Σουηδία</c:v>
                </c:pt>
                <c:pt idx="1">
                  <c:v>Ισλανδία</c:v>
                </c:pt>
                <c:pt idx="2">
                  <c:v>Φινλανδία</c:v>
                </c:pt>
                <c:pt idx="3">
                  <c:v>Νορβηγία</c:v>
                </c:pt>
                <c:pt idx="4">
                  <c:v>Βέλγιο</c:v>
                </c:pt>
                <c:pt idx="5">
                  <c:v>Κύπρος</c:v>
                </c:pt>
                <c:pt idx="6">
                  <c:v>Ηνωμένο Βασίλειο</c:v>
                </c:pt>
                <c:pt idx="7">
                  <c:v>Γαλλία</c:v>
                </c:pt>
                <c:pt idx="8">
                  <c:v>Αυστρία</c:v>
                </c:pt>
                <c:pt idx="9">
                  <c:v>Μάλτα</c:v>
                </c:pt>
                <c:pt idx="10">
                  <c:v>Ολλανδία</c:v>
                </c:pt>
                <c:pt idx="11">
                  <c:v>Λετονία</c:v>
                </c:pt>
                <c:pt idx="12">
                  <c:v>Ελβετία</c:v>
                </c:pt>
                <c:pt idx="13">
                  <c:v>ΕΕ28</c:v>
                </c:pt>
                <c:pt idx="14">
                  <c:v>Πολωνία</c:v>
                </c:pt>
                <c:pt idx="15">
                  <c:v>Πορτογαλία</c:v>
                </c:pt>
                <c:pt idx="16">
                  <c:v>Σλοβενία</c:v>
                </c:pt>
                <c:pt idx="17">
                  <c:v>Σλοβακία</c:v>
                </c:pt>
                <c:pt idx="18">
                  <c:v>Γερμανία</c:v>
                </c:pt>
                <c:pt idx="19">
                  <c:v>Ουγγαρία</c:v>
                </c:pt>
                <c:pt idx="20">
                  <c:v>Ισπανία</c:v>
                </c:pt>
                <c:pt idx="21">
                  <c:v>Λιθουανία</c:v>
                </c:pt>
                <c:pt idx="22">
                  <c:v>Ιταλία</c:v>
                </c:pt>
                <c:pt idx="23">
                  <c:v>Βουλγαρία</c:v>
                </c:pt>
                <c:pt idx="24">
                  <c:v>Λουξεμβούργο</c:v>
                </c:pt>
                <c:pt idx="25">
                  <c:v>Τσεχία</c:v>
                </c:pt>
                <c:pt idx="26">
                  <c:v>Ιρλανδία</c:v>
                </c:pt>
                <c:pt idx="27">
                  <c:v>Ελλάδα</c:v>
                </c:pt>
                <c:pt idx="28">
                  <c:v>Ρουμανία</c:v>
                </c:pt>
              </c:strCache>
            </c:strRef>
          </c:cat>
          <c:val>
            <c:numRef>
              <c:f>'[educ_uoe_fine06 (1).xls]Data'!$E$11:$E$39</c:f>
              <c:numCache>
                <c:formatCode>0.0</c:formatCode>
                <c:ptCount val="29"/>
                <c:pt idx="0">
                  <c:v>7.05</c:v>
                </c:pt>
                <c:pt idx="1">
                  <c:v>6.84</c:v>
                </c:pt>
                <c:pt idx="2">
                  <c:v>6.75</c:v>
                </c:pt>
                <c:pt idx="3">
                  <c:v>6.72</c:v>
                </c:pt>
                <c:pt idx="4">
                  <c:v>6.43</c:v>
                </c:pt>
                <c:pt idx="5">
                  <c:v>6.4</c:v>
                </c:pt>
                <c:pt idx="6">
                  <c:v>5.68</c:v>
                </c:pt>
                <c:pt idx="7">
                  <c:v>5.47</c:v>
                </c:pt>
                <c:pt idx="8">
                  <c:v>5.43</c:v>
                </c:pt>
                <c:pt idx="9">
                  <c:v>5.42</c:v>
                </c:pt>
                <c:pt idx="10">
                  <c:v>5.4</c:v>
                </c:pt>
                <c:pt idx="11">
                  <c:v>5.33</c:v>
                </c:pt>
                <c:pt idx="12">
                  <c:v>5.08</c:v>
                </c:pt>
                <c:pt idx="13">
                  <c:v>5.04</c:v>
                </c:pt>
                <c:pt idx="14">
                  <c:v>4.8099999999999996</c:v>
                </c:pt>
                <c:pt idx="15">
                  <c:v>4.79</c:v>
                </c:pt>
                <c:pt idx="16">
                  <c:v>4.6399999999999997</c:v>
                </c:pt>
                <c:pt idx="17">
                  <c:v>4.59</c:v>
                </c:pt>
                <c:pt idx="18">
                  <c:v>4.5199999999999996</c:v>
                </c:pt>
                <c:pt idx="19">
                  <c:v>4.26</c:v>
                </c:pt>
                <c:pt idx="20">
                  <c:v>4.16</c:v>
                </c:pt>
                <c:pt idx="21">
                  <c:v>4.12</c:v>
                </c:pt>
                <c:pt idx="22">
                  <c:v>4.0999999999999996</c:v>
                </c:pt>
                <c:pt idx="23">
                  <c:v>3.93</c:v>
                </c:pt>
                <c:pt idx="24">
                  <c:v>3.9</c:v>
                </c:pt>
                <c:pt idx="25">
                  <c:v>3.79</c:v>
                </c:pt>
                <c:pt idx="26">
                  <c:v>3.77</c:v>
                </c:pt>
                <c:pt idx="27">
                  <c:v>3.68</c:v>
                </c:pt>
                <c:pt idx="28">
                  <c:v>2.72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91961520"/>
        <c:axId val="-35747232"/>
      </c:barChart>
      <c:catAx>
        <c:axId val="-16919615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747232"/>
        <c:crosses val="autoZero"/>
        <c:auto val="1"/>
        <c:lblAlgn val="ctr"/>
        <c:lblOffset val="100"/>
        <c:noMultiLvlLbl val="0"/>
      </c:catAx>
      <c:valAx>
        <c:axId val="-3574723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9196152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i="0" dirty="0"/>
              <a:t>Δημόσια</a:t>
            </a:r>
            <a:r>
              <a:rPr lang="el-GR" sz="2000" b="1" i="0" baseline="0" dirty="0"/>
              <a:t> δ</a:t>
            </a:r>
            <a:r>
              <a:rPr lang="el-GR" sz="2000" b="1" i="0" dirty="0"/>
              <a:t>απάνη για</a:t>
            </a:r>
            <a:r>
              <a:rPr lang="el-GR" sz="2000" b="1" i="0" baseline="0" dirty="0"/>
              <a:t> π</a:t>
            </a:r>
            <a:r>
              <a:rPr lang="el-GR" sz="2000" b="1" i="0" dirty="0"/>
              <a:t>ρωτοβάθμια εκπαίδευση ως % του ΑΕΠ </a:t>
            </a:r>
            <a:r>
              <a:rPr lang="el-GR" sz="2000" b="1" i="0" dirty="0" smtClean="0"/>
              <a:t>(2015)</a:t>
            </a:r>
            <a:endParaRPr lang="el-GR" sz="2000" b="1" i="0" dirty="0"/>
          </a:p>
        </c:rich>
      </c:tx>
      <c:layout>
        <c:manualLayout>
          <c:xMode val="edge"/>
          <c:yMode val="edge"/>
          <c:x val="0.11251600796277277"/>
          <c:y val="1.851851851851851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2253033588192782E-2"/>
          <c:y val="0.20922043010752689"/>
          <c:w val="0.94003360087235477"/>
          <c:h val="0.606832825332317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Sheet3!$G$22</c:f>
              <c:strCache>
                <c:ptCount val="1"/>
                <c:pt idx="0">
                  <c:v>Πρωτοβάθμια εκπαίδευση 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13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0"/>
            <c:spPr>
              <a:solidFill>
                <a:schemeClr val="accent1">
                  <a:lumMod val="75000"/>
                </a:schemeClr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Sheet3!$F$23:$F$50</c:f>
              <c:strCache>
                <c:ptCount val="28"/>
                <c:pt idx="0">
                  <c:v>Δανία</c:v>
                </c:pt>
                <c:pt idx="1">
                  <c:v>Κύπρος</c:v>
                </c:pt>
                <c:pt idx="2">
                  <c:v>Ηνωμένο Βασίλειο</c:v>
                </c:pt>
                <c:pt idx="3">
                  <c:v>Ιρλανδία</c:v>
                </c:pt>
                <c:pt idx="4">
                  <c:v>Σουηδία</c:v>
                </c:pt>
                <c:pt idx="5">
                  <c:v>Λετονία</c:v>
                </c:pt>
                <c:pt idx="6">
                  <c:v>Μάλτα</c:v>
                </c:pt>
                <c:pt idx="7">
                  <c:v>Πορτογαλία</c:v>
                </c:pt>
                <c:pt idx="8">
                  <c:v>Βέλγιο</c:v>
                </c:pt>
                <c:pt idx="9">
                  <c:v>Πολωνία</c:v>
                </c:pt>
                <c:pt idx="10">
                  <c:v>Σλοβενία</c:v>
                </c:pt>
                <c:pt idx="11">
                  <c:v>Φινλανδία</c:v>
                </c:pt>
                <c:pt idx="12">
                  <c:v>Ολλανδία</c:v>
                </c:pt>
                <c:pt idx="13">
                  <c:v>EE28</c:v>
                </c:pt>
                <c:pt idx="14">
                  <c:v>Λουξεμβούργο</c:v>
                </c:pt>
                <c:pt idx="15">
                  <c:v>Ελλάδα</c:v>
                </c:pt>
                <c:pt idx="16">
                  <c:v>Εσθονία</c:v>
                </c:pt>
                <c:pt idx="17">
                  <c:v>Γαλλία</c:v>
                </c:pt>
                <c:pt idx="18">
                  <c:v>Ισπανία</c:v>
                </c:pt>
                <c:pt idx="19">
                  <c:v>Ιταλία</c:v>
                </c:pt>
                <c:pt idx="20">
                  <c:v>Αυστρία</c:v>
                </c:pt>
                <c:pt idx="21">
                  <c:v>Σλοβακία</c:v>
                </c:pt>
                <c:pt idx="22">
                  <c:v>Βουλγαρία</c:v>
                </c:pt>
                <c:pt idx="23">
                  <c:v>Λιθουανία</c:v>
                </c:pt>
                <c:pt idx="24">
                  <c:v>Τσεχία</c:v>
                </c:pt>
                <c:pt idx="25">
                  <c:v>Γερμανία</c:v>
                </c:pt>
                <c:pt idx="26">
                  <c:v>Ουγγαρία</c:v>
                </c:pt>
                <c:pt idx="27">
                  <c:v>Ρουμανία</c:v>
                </c:pt>
              </c:strCache>
            </c:strRef>
          </c:cat>
          <c:val>
            <c:numRef>
              <c:f>Sheet3!$G$23:$G$50</c:f>
              <c:numCache>
                <c:formatCode>General</c:formatCode>
                <c:ptCount val="28"/>
                <c:pt idx="0">
                  <c:v>2.1</c:v>
                </c:pt>
                <c:pt idx="1">
                  <c:v>2</c:v>
                </c:pt>
                <c:pt idx="2">
                  <c:v>1.9</c:v>
                </c:pt>
                <c:pt idx="3">
                  <c:v>1.8</c:v>
                </c:pt>
                <c:pt idx="4">
                  <c:v>1.8</c:v>
                </c:pt>
                <c:pt idx="5">
                  <c:v>1.6</c:v>
                </c:pt>
                <c:pt idx="6">
                  <c:v>1.5</c:v>
                </c:pt>
                <c:pt idx="7">
                  <c:v>1.5</c:v>
                </c:pt>
                <c:pt idx="8">
                  <c:v>1.5</c:v>
                </c:pt>
                <c:pt idx="9">
                  <c:v>1.5</c:v>
                </c:pt>
                <c:pt idx="10">
                  <c:v>1.5</c:v>
                </c:pt>
                <c:pt idx="11">
                  <c:v>1.4</c:v>
                </c:pt>
                <c:pt idx="12">
                  <c:v>1.2</c:v>
                </c:pt>
                <c:pt idx="13">
                  <c:v>1.2</c:v>
                </c:pt>
                <c:pt idx="14">
                  <c:v>1.2</c:v>
                </c:pt>
                <c:pt idx="15">
                  <c:v>1.2</c:v>
                </c:pt>
                <c:pt idx="16">
                  <c:v>1.2</c:v>
                </c:pt>
                <c:pt idx="17">
                  <c:v>1.1000000000000001</c:v>
                </c:pt>
                <c:pt idx="18">
                  <c:v>1.1000000000000001</c:v>
                </c:pt>
                <c:pt idx="19">
                  <c:v>1</c:v>
                </c:pt>
                <c:pt idx="20">
                  <c:v>0.9</c:v>
                </c:pt>
                <c:pt idx="21">
                  <c:v>0.8</c:v>
                </c:pt>
                <c:pt idx="22">
                  <c:v>0.8</c:v>
                </c:pt>
                <c:pt idx="23">
                  <c:v>0.7</c:v>
                </c:pt>
                <c:pt idx="24">
                  <c:v>0.7</c:v>
                </c:pt>
                <c:pt idx="25">
                  <c:v>0.6</c:v>
                </c:pt>
                <c:pt idx="26">
                  <c:v>0.6</c:v>
                </c:pt>
                <c:pt idx="27">
                  <c:v>0.4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35739616"/>
        <c:axId val="-35738528"/>
      </c:barChart>
      <c:catAx>
        <c:axId val="-3573961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738528"/>
        <c:crosses val="autoZero"/>
        <c:auto val="1"/>
        <c:lblAlgn val="ctr"/>
        <c:lblOffset val="100"/>
        <c:noMultiLvlLbl val="0"/>
      </c:catAx>
      <c:valAx>
        <c:axId val="-357385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73961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dirty="0" smtClean="0"/>
              <a:t>Δημόσια δαπάνη για κατώτερη </a:t>
            </a:r>
            <a:r>
              <a:rPr lang="el-GR" sz="2000" b="1" dirty="0"/>
              <a:t>δευτεροβάθμια </a:t>
            </a:r>
            <a:r>
              <a:rPr lang="el-GR" sz="2000" b="1" dirty="0" smtClean="0"/>
              <a:t>εκπαίδευση ως % του ΑΕΠ</a:t>
            </a:r>
            <a:endParaRPr lang="el-GR" sz="2000" b="1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5473645504456872E-2"/>
          <c:y val="0.24879670133911649"/>
          <c:w val="0.94003360087235477"/>
          <c:h val="0.53093679659442972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Sheet3!$G$55</c:f>
              <c:strCache>
                <c:ptCount val="1"/>
                <c:pt idx="0">
                  <c:v>Κατώτερη δευτεροβάθμια εκπαίδευση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11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Sheet3!$F$56:$F$83</c:f>
              <c:strCache>
                <c:ptCount val="28"/>
                <c:pt idx="0">
                  <c:v>Κύπρος</c:v>
                </c:pt>
                <c:pt idx="1">
                  <c:v>Δανία</c:v>
                </c:pt>
                <c:pt idx="2">
                  <c:v>Μάλτα</c:v>
                </c:pt>
                <c:pt idx="3">
                  <c:v>Πορτογαλία</c:v>
                </c:pt>
                <c:pt idx="4">
                  <c:v>Ολλανδία</c:v>
                </c:pt>
                <c:pt idx="5">
                  <c:v>Γαλλία</c:v>
                </c:pt>
                <c:pt idx="6">
                  <c:v>Αυστρία</c:v>
                </c:pt>
                <c:pt idx="7">
                  <c:v>Γερμανία</c:v>
                </c:pt>
                <c:pt idx="8">
                  <c:v>Φινλανδία</c:v>
                </c:pt>
                <c:pt idx="9">
                  <c:v>Λιθουανία</c:v>
                </c:pt>
                <c:pt idx="10">
                  <c:v>Ηνωμένο Βασίλειο</c:v>
                </c:pt>
                <c:pt idx="11">
                  <c:v>EE28</c:v>
                </c:pt>
                <c:pt idx="12">
                  <c:v>Βέλγιο</c:v>
                </c:pt>
                <c:pt idx="13">
                  <c:v>Σλοβακία</c:v>
                </c:pt>
                <c:pt idx="14">
                  <c:v>Τσεχία</c:v>
                </c:pt>
                <c:pt idx="15">
                  <c:v>Ιρλανδία</c:v>
                </c:pt>
                <c:pt idx="16">
                  <c:v>Σουηδία</c:v>
                </c:pt>
                <c:pt idx="17">
                  <c:v>Λετονία</c:v>
                </c:pt>
                <c:pt idx="18">
                  <c:v>Πολωνία</c:v>
                </c:pt>
                <c:pt idx="19">
                  <c:v>Σλοβενία</c:v>
                </c:pt>
                <c:pt idx="20">
                  <c:v>Λουξεμβούργο</c:v>
                </c:pt>
                <c:pt idx="21">
                  <c:v>Ισπανία</c:v>
                </c:pt>
                <c:pt idx="22">
                  <c:v>Βουλγαρία</c:v>
                </c:pt>
                <c:pt idx="23">
                  <c:v>Ελλάδα</c:v>
                </c:pt>
                <c:pt idx="24">
                  <c:v>Ιταλία</c:v>
                </c:pt>
                <c:pt idx="25">
                  <c:v>Εσθονία</c:v>
                </c:pt>
                <c:pt idx="26">
                  <c:v>Ουγγαρία</c:v>
                </c:pt>
                <c:pt idx="27">
                  <c:v>Ρουμανία</c:v>
                </c:pt>
              </c:strCache>
            </c:strRef>
          </c:cat>
          <c:val>
            <c:numRef>
              <c:f>Sheet3!$G$56:$G$83</c:f>
              <c:numCache>
                <c:formatCode>General</c:formatCode>
                <c:ptCount val="28"/>
                <c:pt idx="0">
                  <c:v>1.3</c:v>
                </c:pt>
                <c:pt idx="1">
                  <c:v>1.2</c:v>
                </c:pt>
                <c:pt idx="2">
                  <c:v>1.2</c:v>
                </c:pt>
                <c:pt idx="3">
                  <c:v>1.2</c:v>
                </c:pt>
                <c:pt idx="4">
                  <c:v>1.2</c:v>
                </c:pt>
                <c:pt idx="5">
                  <c:v>1.2</c:v>
                </c:pt>
                <c:pt idx="6">
                  <c:v>1.2</c:v>
                </c:pt>
                <c:pt idx="7">
                  <c:v>1.2</c:v>
                </c:pt>
                <c:pt idx="8">
                  <c:v>1.1000000000000001</c:v>
                </c:pt>
                <c:pt idx="9">
                  <c:v>1.1000000000000001</c:v>
                </c:pt>
                <c:pt idx="10" formatCode="0.0">
                  <c:v>1</c:v>
                </c:pt>
                <c:pt idx="11" formatCode="0.0">
                  <c:v>1</c:v>
                </c:pt>
                <c:pt idx="12">
                  <c:v>0.9</c:v>
                </c:pt>
                <c:pt idx="13">
                  <c:v>0.9</c:v>
                </c:pt>
                <c:pt idx="14">
                  <c:v>0.9</c:v>
                </c:pt>
                <c:pt idx="15">
                  <c:v>0.8</c:v>
                </c:pt>
                <c:pt idx="16">
                  <c:v>0.8</c:v>
                </c:pt>
                <c:pt idx="17">
                  <c:v>0.8</c:v>
                </c:pt>
                <c:pt idx="18">
                  <c:v>0.8</c:v>
                </c:pt>
                <c:pt idx="19">
                  <c:v>0.8</c:v>
                </c:pt>
                <c:pt idx="20">
                  <c:v>0.8</c:v>
                </c:pt>
                <c:pt idx="21">
                  <c:v>0.8</c:v>
                </c:pt>
                <c:pt idx="22">
                  <c:v>0.8</c:v>
                </c:pt>
                <c:pt idx="23">
                  <c:v>0.7</c:v>
                </c:pt>
                <c:pt idx="24">
                  <c:v>0.7</c:v>
                </c:pt>
                <c:pt idx="25">
                  <c:v>0.6</c:v>
                </c:pt>
                <c:pt idx="26">
                  <c:v>0.6</c:v>
                </c:pt>
                <c:pt idx="27">
                  <c:v>0.6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35001152"/>
        <c:axId val="-266062800"/>
      </c:barChart>
      <c:catAx>
        <c:axId val="-35001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266062800"/>
        <c:crosses val="autoZero"/>
        <c:auto val="1"/>
        <c:lblAlgn val="ctr"/>
        <c:lblOffset val="100"/>
        <c:noMultiLvlLbl val="0"/>
      </c:catAx>
      <c:valAx>
        <c:axId val="-266062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35001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ctr"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dirty="0"/>
              <a:t>Δημόσια</a:t>
            </a:r>
            <a:r>
              <a:rPr lang="el-GR" sz="2000" b="1" baseline="0" dirty="0"/>
              <a:t> δαπάνη για α</a:t>
            </a:r>
            <a:r>
              <a:rPr lang="el-GR" sz="2000" b="1" dirty="0"/>
              <a:t>νώτερη δευτεροβάθμια </a:t>
            </a:r>
            <a:r>
              <a:rPr lang="el-GR" sz="2000" b="1" dirty="0" smtClean="0"/>
              <a:t>εκπαίδευση ως % του ΑΕΠ</a:t>
            </a:r>
            <a:endParaRPr lang="en-US" sz="2000" b="1" dirty="0"/>
          </a:p>
        </c:rich>
      </c:tx>
      <c:layout>
        <c:manualLayout>
          <c:xMode val="edge"/>
          <c:yMode val="edge"/>
          <c:x val="0.18949586011893441"/>
          <c:y val="1.85185549438288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ctr"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Sheet3!$C$133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7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0"/>
            <c:spPr>
              <a:solidFill>
                <a:srgbClr val="0070C0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Sheet3!$B$134:$B$161</c:f>
              <c:strCache>
                <c:ptCount val="28"/>
                <c:pt idx="0">
                  <c:v>Βέλγιο</c:v>
                </c:pt>
                <c:pt idx="1">
                  <c:v>Δανία</c:v>
                </c:pt>
                <c:pt idx="2">
                  <c:v>Φινλανδία</c:v>
                </c:pt>
                <c:pt idx="3">
                  <c:v>Κύπρος</c:v>
                </c:pt>
                <c:pt idx="4">
                  <c:v>Ηνωμένο Βασίλειο</c:v>
                </c:pt>
                <c:pt idx="5">
                  <c:v>Σουηδία</c:v>
                </c:pt>
                <c:pt idx="6">
                  <c:v>Γαλλία</c:v>
                </c:pt>
                <c:pt idx="7">
                  <c:v>ΕΕ28</c:v>
                </c:pt>
                <c:pt idx="8">
                  <c:v>Ουγγαρία</c:v>
                </c:pt>
                <c:pt idx="9">
                  <c:v>Ιταλία</c:v>
                </c:pt>
                <c:pt idx="10">
                  <c:v>Ολλανδία</c:v>
                </c:pt>
                <c:pt idx="11">
                  <c:v>Αυστρία</c:v>
                </c:pt>
                <c:pt idx="12">
                  <c:v>Πορτογαλία</c:v>
                </c:pt>
                <c:pt idx="13">
                  <c:v>Μάλτα</c:v>
                </c:pt>
                <c:pt idx="14">
                  <c:v>Σλοβενία</c:v>
                </c:pt>
                <c:pt idx="15">
                  <c:v>Λετονία</c:v>
                </c:pt>
                <c:pt idx="16">
                  <c:v>Σλοβακία</c:v>
                </c:pt>
                <c:pt idx="17">
                  <c:v>Τσεχία</c:v>
                </c:pt>
                <c:pt idx="18">
                  <c:v>Γερμανία</c:v>
                </c:pt>
                <c:pt idx="19">
                  <c:v>Ισπανία</c:v>
                </c:pt>
                <c:pt idx="20">
                  <c:v>Λουξεμβούργο</c:v>
                </c:pt>
                <c:pt idx="21">
                  <c:v>Πολωνία</c:v>
                </c:pt>
                <c:pt idx="22">
                  <c:v>Βουλγαρία</c:v>
                </c:pt>
                <c:pt idx="23">
                  <c:v>Εσθονία</c:v>
                </c:pt>
                <c:pt idx="24">
                  <c:v>Ελλάδα</c:v>
                </c:pt>
                <c:pt idx="25">
                  <c:v>Ιρλανδία</c:v>
                </c:pt>
                <c:pt idx="26">
                  <c:v>Ρουμανία</c:v>
                </c:pt>
                <c:pt idx="27">
                  <c:v>Λιθουανία</c:v>
                </c:pt>
              </c:strCache>
            </c:strRef>
          </c:cat>
          <c:val>
            <c:numRef>
              <c:f>Sheet3!$C$134:$C$161</c:f>
              <c:numCache>
                <c:formatCode>General</c:formatCode>
                <c:ptCount val="28"/>
                <c:pt idx="0" formatCode="#,##0.00">
                  <c:v>1.85</c:v>
                </c:pt>
                <c:pt idx="1">
                  <c:v>1.84</c:v>
                </c:pt>
                <c:pt idx="2" formatCode="#,##0.00">
                  <c:v>1.53</c:v>
                </c:pt>
                <c:pt idx="3" formatCode="#,##0.00">
                  <c:v>1.41</c:v>
                </c:pt>
                <c:pt idx="4" formatCode="#,##0.00">
                  <c:v>1.28</c:v>
                </c:pt>
                <c:pt idx="5" formatCode="#,##0.00">
                  <c:v>1.22</c:v>
                </c:pt>
                <c:pt idx="6" formatCode="#,##0.00">
                  <c:v>1.1499999999999999</c:v>
                </c:pt>
                <c:pt idx="7">
                  <c:v>1.08</c:v>
                </c:pt>
                <c:pt idx="8" formatCode="#,##0.00">
                  <c:v>1.08</c:v>
                </c:pt>
                <c:pt idx="9" formatCode="#,##0.00">
                  <c:v>1.05</c:v>
                </c:pt>
                <c:pt idx="10" formatCode="#,##0.00">
                  <c:v>1.03</c:v>
                </c:pt>
                <c:pt idx="11" formatCode="#,##0.00">
                  <c:v>1</c:v>
                </c:pt>
                <c:pt idx="12" formatCode="#,##0.00">
                  <c:v>0.99</c:v>
                </c:pt>
                <c:pt idx="13" formatCode="#,##0.00">
                  <c:v>0.95</c:v>
                </c:pt>
                <c:pt idx="14" formatCode="#,##0.00">
                  <c:v>0.95</c:v>
                </c:pt>
                <c:pt idx="15" formatCode="#,##0.00">
                  <c:v>0.92</c:v>
                </c:pt>
                <c:pt idx="16" formatCode="#,##0.00">
                  <c:v>0.9</c:v>
                </c:pt>
                <c:pt idx="17" formatCode="#,##0.00">
                  <c:v>0.85</c:v>
                </c:pt>
                <c:pt idx="18" formatCode="#,##0.00">
                  <c:v>0.83</c:v>
                </c:pt>
                <c:pt idx="19" formatCode="#,##0.00">
                  <c:v>0.83</c:v>
                </c:pt>
                <c:pt idx="20" formatCode="#,##0.00">
                  <c:v>0.83</c:v>
                </c:pt>
                <c:pt idx="21" formatCode="#,##0.00">
                  <c:v>0.78</c:v>
                </c:pt>
                <c:pt idx="22" formatCode="#,##0.00">
                  <c:v>0.76</c:v>
                </c:pt>
                <c:pt idx="23" formatCode="#,##0.00">
                  <c:v>0.73</c:v>
                </c:pt>
                <c:pt idx="24" formatCode="#,##0.00">
                  <c:v>0.71</c:v>
                </c:pt>
                <c:pt idx="25" formatCode="#,##0.00">
                  <c:v>0.63</c:v>
                </c:pt>
                <c:pt idx="26" formatCode="#,##0.00">
                  <c:v>0.63</c:v>
                </c:pt>
                <c:pt idx="27" formatCode="#,##0.00">
                  <c:v>0.48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-1602018368"/>
        <c:axId val="-1602005312"/>
      </c:barChart>
      <c:catAx>
        <c:axId val="-16020183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02005312"/>
        <c:crosses val="autoZero"/>
        <c:auto val="1"/>
        <c:lblAlgn val="ctr"/>
        <c:lblOffset val="100"/>
        <c:noMultiLvlLbl val="0"/>
      </c:catAx>
      <c:valAx>
        <c:axId val="-160200531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020183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l-GR" sz="2000" b="1" dirty="0"/>
              <a:t>Δημόσια δαπάνη για τριτοβάθμια</a:t>
            </a:r>
            <a:r>
              <a:rPr lang="el-GR" sz="2000" b="1" baseline="0" dirty="0"/>
              <a:t> εκπαίδευση ως % του </a:t>
            </a:r>
            <a:r>
              <a:rPr lang="el-GR" sz="2000" b="1" baseline="0" dirty="0" smtClean="0"/>
              <a:t>ΑΕΠ, </a:t>
            </a:r>
            <a:r>
              <a:rPr lang="el-GR" sz="2000" b="1" baseline="0" dirty="0"/>
              <a:t>2015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4.4173626024019724E-2"/>
          <c:y val="0.21297814207650273"/>
          <c:w val="0.93730785545746176"/>
          <c:h val="0.5472709866184759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[educ_uoe_fine06.xls]Data!$E$10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Pt>
            <c:idx val="16"/>
            <c:invertIfNegative val="0"/>
            <c:bubble3D val="0"/>
            <c:spPr>
              <a:solidFill>
                <a:schemeClr val="tx1"/>
              </a:solidFill>
              <a:ln>
                <a:noFill/>
              </a:ln>
              <a:effectLst/>
            </c:spPr>
          </c:dPt>
          <c:dPt>
            <c:idx val="26"/>
            <c:invertIfNegative val="0"/>
            <c:bubble3D val="0"/>
            <c:spPr>
              <a:solidFill>
                <a:schemeClr val="accent5"/>
              </a:solidFill>
              <a:ln>
                <a:noFill/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[educ_uoe_fine06.xls]Data!$A$11:$A$41</c:f>
              <c:strCache>
                <c:ptCount val="31"/>
                <c:pt idx="0">
                  <c:v>Δανία</c:v>
                </c:pt>
                <c:pt idx="1">
                  <c:v>Νορβηγία</c:v>
                </c:pt>
                <c:pt idx="2">
                  <c:v>Φινλανδία</c:v>
                </c:pt>
                <c:pt idx="3">
                  <c:v>Σουηδία</c:v>
                </c:pt>
                <c:pt idx="4">
                  <c:v>Αυστρία</c:v>
                </c:pt>
                <c:pt idx="5">
                  <c:v>Ολλανδία</c:v>
                </c:pt>
                <c:pt idx="6">
                  <c:v>Ισλανδία</c:v>
                </c:pt>
                <c:pt idx="7">
                  <c:v>Βέλγιο</c:v>
                </c:pt>
                <c:pt idx="8">
                  <c:v>Εσθονία</c:v>
                </c:pt>
                <c:pt idx="9">
                  <c:v>Σλοβακία</c:v>
                </c:pt>
                <c:pt idx="10">
                  <c:v>Ηνωμένο Βασίλειο</c:v>
                </c:pt>
                <c:pt idx="11">
                  <c:v>Μάλτα</c:v>
                </c:pt>
                <c:pt idx="12">
                  <c:v>Ελβετία</c:v>
                </c:pt>
                <c:pt idx="13">
                  <c:v>Κύπρος</c:v>
                </c:pt>
                <c:pt idx="14">
                  <c:v>Γερμναία</c:v>
                </c:pt>
                <c:pt idx="15">
                  <c:v>Γαλλία</c:v>
                </c:pt>
                <c:pt idx="16">
                  <c:v>ΕΕ28</c:v>
                </c:pt>
                <c:pt idx="17">
                  <c:v>Πολωνία</c:v>
                </c:pt>
                <c:pt idx="18">
                  <c:v>Λετονία</c:v>
                </c:pt>
                <c:pt idx="19">
                  <c:v>Λιθουανία</c:v>
                </c:pt>
                <c:pt idx="20">
                  <c:v>Σλοβενία</c:v>
                </c:pt>
                <c:pt idx="21">
                  <c:v>Ισπανία</c:v>
                </c:pt>
                <c:pt idx="22">
                  <c:v>Πορτογαλία</c:v>
                </c:pt>
                <c:pt idx="23">
                  <c:v>Ιρλανδία</c:v>
                </c:pt>
                <c:pt idx="24">
                  <c:v>Τσεχία</c:v>
                </c:pt>
                <c:pt idx="25">
                  <c:v>Ιταλία</c:v>
                </c:pt>
                <c:pt idx="26">
                  <c:v>Ελλάδα</c:v>
                </c:pt>
                <c:pt idx="27">
                  <c:v>Ουγγαρία</c:v>
                </c:pt>
                <c:pt idx="28">
                  <c:v>Ρουμανία</c:v>
                </c:pt>
                <c:pt idx="29">
                  <c:v>Βουλγαρία</c:v>
                </c:pt>
                <c:pt idx="30">
                  <c:v>Λουξεμβούργο</c:v>
                </c:pt>
              </c:strCache>
            </c:strRef>
          </c:cat>
          <c:val>
            <c:numRef>
              <c:f>[educ_uoe_fine06.xls]Data!$E$11:$E$41</c:f>
              <c:numCache>
                <c:formatCode>0.0</c:formatCode>
                <c:ptCount val="31"/>
                <c:pt idx="0">
                  <c:v>2.35</c:v>
                </c:pt>
                <c:pt idx="1">
                  <c:v>1.96</c:v>
                </c:pt>
                <c:pt idx="2">
                  <c:v>1.89</c:v>
                </c:pt>
                <c:pt idx="3">
                  <c:v>1.89</c:v>
                </c:pt>
                <c:pt idx="4">
                  <c:v>1.8</c:v>
                </c:pt>
                <c:pt idx="5">
                  <c:v>1.63</c:v>
                </c:pt>
                <c:pt idx="6">
                  <c:v>1.47</c:v>
                </c:pt>
                <c:pt idx="7">
                  <c:v>1.45</c:v>
                </c:pt>
                <c:pt idx="8">
                  <c:v>1.42</c:v>
                </c:pt>
                <c:pt idx="9">
                  <c:v>1.39</c:v>
                </c:pt>
                <c:pt idx="10">
                  <c:v>1.38</c:v>
                </c:pt>
                <c:pt idx="11">
                  <c:v>1.37</c:v>
                </c:pt>
                <c:pt idx="12">
                  <c:v>1.36</c:v>
                </c:pt>
                <c:pt idx="13">
                  <c:v>1.33</c:v>
                </c:pt>
                <c:pt idx="14">
                  <c:v>1.25</c:v>
                </c:pt>
                <c:pt idx="15">
                  <c:v>1.25</c:v>
                </c:pt>
                <c:pt idx="16">
                  <c:v>1.24</c:v>
                </c:pt>
                <c:pt idx="17">
                  <c:v>1.22</c:v>
                </c:pt>
                <c:pt idx="18">
                  <c:v>1.18</c:v>
                </c:pt>
                <c:pt idx="19">
                  <c:v>1.18</c:v>
                </c:pt>
                <c:pt idx="20">
                  <c:v>0.98</c:v>
                </c:pt>
                <c:pt idx="21">
                  <c:v>0.96</c:v>
                </c:pt>
                <c:pt idx="22">
                  <c:v>0.9</c:v>
                </c:pt>
                <c:pt idx="23">
                  <c:v>0.88</c:v>
                </c:pt>
                <c:pt idx="24">
                  <c:v>0.77</c:v>
                </c:pt>
                <c:pt idx="25">
                  <c:v>0.76</c:v>
                </c:pt>
                <c:pt idx="26">
                  <c:v>0.73</c:v>
                </c:pt>
                <c:pt idx="27">
                  <c:v>0.66</c:v>
                </c:pt>
                <c:pt idx="28">
                  <c:v>0.66</c:v>
                </c:pt>
                <c:pt idx="29">
                  <c:v>0.65</c:v>
                </c:pt>
                <c:pt idx="30">
                  <c:v>0.51</c:v>
                </c:pt>
              </c:numCache>
            </c:numRef>
          </c:val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-1602015104"/>
        <c:axId val="-1602012928"/>
      </c:barChart>
      <c:catAx>
        <c:axId val="-16020151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3480000" spcFirstLastPara="1" vertOverflow="ellipsis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02012928"/>
        <c:crosses val="autoZero"/>
        <c:auto val="1"/>
        <c:lblAlgn val="ctr"/>
        <c:lblOffset val="100"/>
        <c:noMultiLvlLbl val="0"/>
      </c:catAx>
      <c:valAx>
        <c:axId val="-16020129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020151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9.4692038495188105E-2"/>
          <c:y val="0.12608834340150088"/>
          <c:w val="0.87753018372703417"/>
          <c:h val="0.66060898969466408"/>
        </c:manualLayout>
      </c:layout>
      <c:lineChart>
        <c:grouping val="standard"/>
        <c:varyColors val="0"/>
        <c:ser>
          <c:idx val="0"/>
          <c:order val="0"/>
          <c:tx>
            <c:strRef>
              <c:f>Sheet3!$B$93</c:f>
              <c:strCache>
                <c:ptCount val="1"/>
                <c:pt idx="0">
                  <c:v>Πρωτοβάθμια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1"/>
              </a:solidFill>
              <a:ln w="9525">
                <a:solidFill>
                  <a:schemeClr val="accent1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Sheet3!$C$92:$E$92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Sheet3!$C$93:$E$93</c:f>
              <c:numCache>
                <c:formatCode>General</c:formatCode>
                <c:ptCount val="3"/>
                <c:pt idx="0">
                  <c:v>893</c:v>
                </c:pt>
                <c:pt idx="1">
                  <c:v>521</c:v>
                </c:pt>
                <c:pt idx="2">
                  <c:v>484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Sheet3!$B$94</c:f>
              <c:strCache>
                <c:ptCount val="1"/>
                <c:pt idx="0">
                  <c:v>Δευτεροβάθμια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Sheet3!$C$92:$E$92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Sheet3!$C$94:$E$94</c:f>
              <c:numCache>
                <c:formatCode>General</c:formatCode>
                <c:ptCount val="3"/>
                <c:pt idx="0">
                  <c:v>2506</c:v>
                </c:pt>
                <c:pt idx="1">
                  <c:v>1903</c:v>
                </c:pt>
                <c:pt idx="2">
                  <c:v>1763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-1602016736"/>
        <c:axId val="-1602004224"/>
      </c:lineChart>
      <c:catAx>
        <c:axId val="-1602016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02004224"/>
        <c:crosses val="autoZero"/>
        <c:auto val="1"/>
        <c:lblAlgn val="ctr"/>
        <c:lblOffset val="100"/>
        <c:noMultiLvlLbl val="0"/>
      </c:catAx>
      <c:valAx>
        <c:axId val="-16020042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-1602016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200"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7.0542851032816975E-2"/>
          <c:y val="3.7914686798089771E-2"/>
          <c:w val="0.91222107465856961"/>
          <c:h val="0.74978559339605944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Results2!$B$48</c:f>
              <c:strCache>
                <c:ptCount val="1"/>
                <c:pt idx="0">
                  <c:v>Δίδακτρα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9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Results2!$C$47:$E$47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Results2!$G$48:$I$48</c:f>
              <c:numCache>
                <c:formatCode>0.0</c:formatCode>
                <c:ptCount val="3"/>
                <c:pt idx="0">
                  <c:v>41.56119248588346</c:v>
                </c:pt>
                <c:pt idx="1">
                  <c:v>43.784108333486806</c:v>
                </c:pt>
                <c:pt idx="2">
                  <c:v>34.839398622951236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96F8-46D0-85FB-61D5F63E67EE}"/>
            </c:ext>
          </c:extLst>
        </c:ser>
        <c:ser>
          <c:idx val="1"/>
          <c:order val="1"/>
          <c:tx>
            <c:strRef>
              <c:f>Results2!$B$49</c:f>
              <c:strCache>
                <c:ptCount val="1"/>
                <c:pt idx="0">
                  <c:v>Φροντιστήρια</c:v>
                </c:pt>
              </c:strCache>
            </c:strRef>
          </c:tx>
          <c:invertIfNegative val="0"/>
          <c:cat>
            <c:numRef>
              <c:f>Results2!$C$47:$E$47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Results2!$G$49:$I$49</c:f>
              <c:numCache>
                <c:formatCode>0.0</c:formatCode>
                <c:ptCount val="3"/>
                <c:pt idx="0">
                  <c:v>0.32853123592963812</c:v>
                </c:pt>
                <c:pt idx="1">
                  <c:v>1.3375844418717024</c:v>
                </c:pt>
                <c:pt idx="2">
                  <c:v>3.1125756271098881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96F8-46D0-85FB-61D5F63E67EE}"/>
            </c:ext>
          </c:extLst>
        </c:ser>
        <c:ser>
          <c:idx val="2"/>
          <c:order val="2"/>
          <c:tx>
            <c:strRef>
              <c:f>Results2!$B$50</c:f>
              <c:strCache>
                <c:ptCount val="1"/>
                <c:pt idx="0">
                  <c:v>Ιδιαίτερα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numRef>
              <c:f>Results2!$C$47:$E$47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Results2!$G$50:$I$50</c:f>
              <c:numCache>
                <c:formatCode>0.0</c:formatCode>
                <c:ptCount val="3"/>
                <c:pt idx="0">
                  <c:v>7.4812923881203464</c:v>
                </c:pt>
                <c:pt idx="1">
                  <c:v>2.0683019866938821</c:v>
                </c:pt>
                <c:pt idx="2">
                  <c:v>6.2701795933309121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96F8-46D0-85FB-61D5F63E67EE}"/>
            </c:ext>
          </c:extLst>
        </c:ser>
        <c:ser>
          <c:idx val="3"/>
          <c:order val="3"/>
          <c:tx>
            <c:strRef>
              <c:f>Results2!$B$51</c:f>
              <c:strCache>
                <c:ptCount val="1"/>
                <c:pt idx="0">
                  <c:v>Ξένες γλώσσες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Results2!$C$47:$E$47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Results2!$G$51:$I$51</c:f>
              <c:numCache>
                <c:formatCode>0.0</c:formatCode>
                <c:ptCount val="3"/>
                <c:pt idx="0">
                  <c:v>49.553729502399506</c:v>
                </c:pt>
                <c:pt idx="1">
                  <c:v>51.081459722401277</c:v>
                </c:pt>
                <c:pt idx="2">
                  <c:v>53.209263351416432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96F8-46D0-85FB-61D5F63E67EE}"/>
            </c:ext>
          </c:extLst>
        </c:ser>
        <c:ser>
          <c:idx val="4"/>
          <c:order val="4"/>
          <c:tx>
            <c:strRef>
              <c:f>Results2!$B$52</c:f>
              <c:strCache>
                <c:ptCount val="1"/>
                <c:pt idx="0">
                  <c:v>Εκπ. Εκδρομές</c:v>
                </c:pt>
              </c:strCache>
            </c:strRef>
          </c:tx>
          <c:invertIfNegative val="0"/>
          <c:cat>
            <c:numRef>
              <c:f>Results2!$C$47:$E$47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Results2!$G$52:$I$52</c:f>
              <c:numCache>
                <c:formatCode>0.0</c:formatCode>
                <c:ptCount val="3"/>
                <c:pt idx="0">
                  <c:v>1.075254387667042</c:v>
                </c:pt>
                <c:pt idx="1">
                  <c:v>1.7285455155463365</c:v>
                </c:pt>
                <c:pt idx="2">
                  <c:v>2.5685828051915403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96F8-46D0-85FB-61D5F63E67E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602005856"/>
        <c:axId val="-1602013472"/>
      </c:barChart>
      <c:catAx>
        <c:axId val="-16020058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50"/>
            </a:pPr>
            <a:endParaRPr lang="en-US"/>
          </a:p>
        </c:txPr>
        <c:crossAx val="-1602013472"/>
        <c:crosses val="autoZero"/>
        <c:auto val="1"/>
        <c:lblAlgn val="ctr"/>
        <c:lblOffset val="100"/>
        <c:noMultiLvlLbl val="0"/>
      </c:catAx>
      <c:valAx>
        <c:axId val="-1602013472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700"/>
            </a:pPr>
            <a:endParaRPr lang="en-US"/>
          </a:p>
        </c:txPr>
        <c:crossAx val="-16020058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5.2294007248587251E-2"/>
          <c:y val="0.86815432281709648"/>
          <c:w val="0.90361989897475403"/>
          <c:h val="0.10082456980264821"/>
        </c:manualLayout>
      </c:layout>
      <c:overlay val="0"/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2165080641489368"/>
          <c:y val="2.3894666106495488E-2"/>
          <c:w val="0.83006886881201303"/>
          <c:h val="0.75952019601648812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Results2!$B$57</c:f>
              <c:strCache>
                <c:ptCount val="1"/>
                <c:pt idx="0">
                  <c:v>Δίδακτρα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Results2!$G$56:$I$56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Results2!$G$57:$I$57</c:f>
              <c:numCache>
                <c:formatCode>0.0</c:formatCode>
                <c:ptCount val="3"/>
                <c:pt idx="0">
                  <c:v>16.413988535808553</c:v>
                </c:pt>
                <c:pt idx="1">
                  <c:v>12.489001850389583</c:v>
                </c:pt>
                <c:pt idx="2">
                  <c:v>12.186863344869716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2A48-48E0-B537-9D93E059C43E}"/>
            </c:ext>
          </c:extLst>
        </c:ser>
        <c:ser>
          <c:idx val="1"/>
          <c:order val="1"/>
          <c:tx>
            <c:strRef>
              <c:f>Results2!$B$58</c:f>
              <c:strCache>
                <c:ptCount val="1"/>
                <c:pt idx="0">
                  <c:v>Φροντιστήρια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7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Results2!$G$56:$I$56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Results2!$G$58:$I$58</c:f>
              <c:numCache>
                <c:formatCode>0.0</c:formatCode>
                <c:ptCount val="3"/>
                <c:pt idx="0">
                  <c:v>34.681169325660008</c:v>
                </c:pt>
                <c:pt idx="1">
                  <c:v>36.270728103361442</c:v>
                </c:pt>
                <c:pt idx="2">
                  <c:v>37.512579138049212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2A48-48E0-B537-9D93E059C43E}"/>
            </c:ext>
          </c:extLst>
        </c:ser>
        <c:ser>
          <c:idx val="2"/>
          <c:order val="2"/>
          <c:tx>
            <c:strRef>
              <c:f>Results2!$B$59</c:f>
              <c:strCache>
                <c:ptCount val="1"/>
                <c:pt idx="0">
                  <c:v>Ιδιαίτερα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Results2!$G$56:$I$56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Results2!$G$59:$I$59</c:f>
              <c:numCache>
                <c:formatCode>0.0</c:formatCode>
                <c:ptCount val="3"/>
                <c:pt idx="0">
                  <c:v>20.914598295627027</c:v>
                </c:pt>
                <c:pt idx="1">
                  <c:v>19.32673833244807</c:v>
                </c:pt>
                <c:pt idx="2">
                  <c:v>19.557840405307708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2-2A48-48E0-B537-9D93E059C43E}"/>
            </c:ext>
          </c:extLst>
        </c:ser>
        <c:ser>
          <c:idx val="3"/>
          <c:order val="3"/>
          <c:tx>
            <c:strRef>
              <c:f>Results2!$B$60</c:f>
              <c:strCache>
                <c:ptCount val="1"/>
                <c:pt idx="0">
                  <c:v>Ξένες γλώσσες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Results2!$G$56:$I$56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Results2!$G$60:$I$60</c:f>
              <c:numCache>
                <c:formatCode>0.0</c:formatCode>
                <c:ptCount val="3"/>
                <c:pt idx="0">
                  <c:v>26.275618744822562</c:v>
                </c:pt>
                <c:pt idx="1">
                  <c:v>30.799231406503999</c:v>
                </c:pt>
                <c:pt idx="2">
                  <c:v>29.603944220055929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3-2A48-48E0-B537-9D93E059C43E}"/>
            </c:ext>
          </c:extLst>
        </c:ser>
        <c:ser>
          <c:idx val="4"/>
          <c:order val="4"/>
          <c:tx>
            <c:strRef>
              <c:f>Results2!$B$61</c:f>
              <c:strCache>
                <c:ptCount val="1"/>
                <c:pt idx="0">
                  <c:v>Εκπ. Εκδρομές</c:v>
                </c:pt>
              </c:strCache>
            </c:strRef>
          </c:tx>
          <c:invertIfNegative val="0"/>
          <c:cat>
            <c:numRef>
              <c:f>Results2!$G$56:$I$56</c:f>
              <c:numCache>
                <c:formatCode>General</c:formatCode>
                <c:ptCount val="3"/>
                <c:pt idx="0">
                  <c:v>2009</c:v>
                </c:pt>
                <c:pt idx="1">
                  <c:v>2013</c:v>
                </c:pt>
                <c:pt idx="2">
                  <c:v>2016</c:v>
                </c:pt>
              </c:numCache>
            </c:numRef>
          </c:cat>
          <c:val>
            <c:numRef>
              <c:f>Results2!$G$61:$I$61</c:f>
              <c:numCache>
                <c:formatCode>0.0</c:formatCode>
                <c:ptCount val="3"/>
                <c:pt idx="0">
                  <c:v>1.7146250980818547</c:v>
                </c:pt>
                <c:pt idx="1">
                  <c:v>1.1143003072969044</c:v>
                </c:pt>
                <c:pt idx="2">
                  <c:v>1.1387728917174396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4-2A48-48E0-B537-9D93E059C4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-1602019456"/>
        <c:axId val="-1602012384"/>
      </c:barChart>
      <c:catAx>
        <c:axId val="-16020194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000"/>
            </a:pPr>
            <a:endParaRPr lang="en-US"/>
          </a:p>
        </c:txPr>
        <c:crossAx val="-1602012384"/>
        <c:crosses val="autoZero"/>
        <c:auto val="1"/>
        <c:lblAlgn val="ctr"/>
        <c:lblOffset val="100"/>
        <c:noMultiLvlLbl val="0"/>
      </c:catAx>
      <c:valAx>
        <c:axId val="-1602012384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  <a:endParaRPr lang="en-US"/>
          </a:p>
        </c:txPr>
        <c:crossAx val="-1602019456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"/>
          <c:y val="0.87072976819327708"/>
          <c:w val="1"/>
          <c:h val="8.6253985407820033E-2"/>
        </c:manualLayout>
      </c:layout>
      <c:overlay val="0"/>
      <c:txPr>
        <a:bodyPr/>
        <a:lstStyle/>
        <a:p>
          <a:pPr>
            <a:defRPr sz="1050"/>
          </a:pPr>
          <a:endParaRPr lang="en-US"/>
        </a:p>
      </c:txPr>
    </c:legend>
    <c:plotVisOnly val="1"/>
    <c:dispBlanksAs val="gap"/>
    <c:showDLblsOverMax val="0"/>
  </c:chart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E267AB3-767E-421C-9BB3-712B3A2FF6C7}" type="doc">
      <dgm:prSet loTypeId="urn:microsoft.com/office/officeart/2005/8/layout/hierarchy1" loCatId="hierarchy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F524E38-859C-4DC3-91B5-8DDDD459EB70}">
      <dgm:prSet phldrT="[Text]" custT="1"/>
      <dgm:spPr/>
      <dgm:t>
        <a:bodyPr/>
        <a:lstStyle/>
        <a:p>
          <a:pPr algn="ctr"/>
          <a:r>
            <a:rPr lang="el-GR" sz="1800" b="1" dirty="0" smtClean="0"/>
            <a:t>Συνολικές Δαπάνες Εκπαίδευσης</a:t>
          </a:r>
          <a:endParaRPr lang="en-GB" sz="1800" b="1" dirty="0"/>
        </a:p>
      </dgm:t>
    </dgm:pt>
    <dgm:pt modelId="{5E13FA82-ABEB-48C8-8201-27424F52C631}" type="parTrans" cxnId="{E073DF66-B948-41F0-88AC-BE9CC006016A}">
      <dgm:prSet/>
      <dgm:spPr/>
      <dgm:t>
        <a:bodyPr/>
        <a:lstStyle/>
        <a:p>
          <a:pPr algn="ctr"/>
          <a:endParaRPr lang="en-GB"/>
        </a:p>
      </dgm:t>
    </dgm:pt>
    <dgm:pt modelId="{D0A6B3EE-AC9A-41B1-8F55-CFF65593032C}" type="sibTrans" cxnId="{E073DF66-B948-41F0-88AC-BE9CC006016A}">
      <dgm:prSet/>
      <dgm:spPr/>
      <dgm:t>
        <a:bodyPr/>
        <a:lstStyle/>
        <a:p>
          <a:pPr algn="ctr"/>
          <a:endParaRPr lang="en-GB"/>
        </a:p>
      </dgm:t>
    </dgm:pt>
    <dgm:pt modelId="{A2C1839D-6655-4634-BEE8-3B04AB86D6FB}">
      <dgm:prSet phldrT="[Text]" custT="1"/>
      <dgm:spPr/>
      <dgm:t>
        <a:bodyPr/>
        <a:lstStyle/>
        <a:p>
          <a:pPr algn="ctr"/>
          <a:r>
            <a:rPr lang="el-GR" sz="1600" b="1" dirty="0" smtClean="0"/>
            <a:t>Ιδιωτικές Δαπάνες</a:t>
          </a:r>
          <a:endParaRPr lang="en-GB" sz="1600" b="1" dirty="0"/>
        </a:p>
      </dgm:t>
    </dgm:pt>
    <dgm:pt modelId="{E58A5E79-B7EC-469B-8E83-054770FD0B5A}" type="parTrans" cxnId="{97DF8796-8F5F-432F-83BF-F97F141DFA5B}">
      <dgm:prSet/>
      <dgm:spPr/>
      <dgm:t>
        <a:bodyPr/>
        <a:lstStyle/>
        <a:p>
          <a:pPr algn="ctr"/>
          <a:endParaRPr lang="en-GB" sz="3200"/>
        </a:p>
      </dgm:t>
    </dgm:pt>
    <dgm:pt modelId="{E084AFA3-6CFE-464C-B436-582872EE2D5D}" type="sibTrans" cxnId="{97DF8796-8F5F-432F-83BF-F97F141DFA5B}">
      <dgm:prSet/>
      <dgm:spPr/>
      <dgm:t>
        <a:bodyPr/>
        <a:lstStyle/>
        <a:p>
          <a:pPr algn="ctr"/>
          <a:endParaRPr lang="en-GB"/>
        </a:p>
      </dgm:t>
    </dgm:pt>
    <dgm:pt modelId="{932B0DE7-6661-445D-8289-9C3E56595E28}">
      <dgm:prSet custT="1"/>
      <dgm:spPr/>
      <dgm:t>
        <a:bodyPr/>
        <a:lstStyle/>
        <a:p>
          <a:pPr algn="ctr"/>
          <a:r>
            <a:rPr lang="el-GR" sz="1600" b="1" dirty="0" smtClean="0"/>
            <a:t>Δημόσιες Δαπάνες</a:t>
          </a:r>
          <a:endParaRPr lang="en-GB" sz="1600" b="1" dirty="0"/>
        </a:p>
      </dgm:t>
    </dgm:pt>
    <dgm:pt modelId="{2EE90347-2E6C-449B-AED0-1F54FDC1C83E}" type="parTrans" cxnId="{13AA0D37-C54C-4460-B1B8-821AF716B3D0}">
      <dgm:prSet/>
      <dgm:spPr/>
      <dgm:t>
        <a:bodyPr/>
        <a:lstStyle/>
        <a:p>
          <a:pPr algn="ctr"/>
          <a:endParaRPr lang="en-GB" sz="3200"/>
        </a:p>
      </dgm:t>
    </dgm:pt>
    <dgm:pt modelId="{BDB6D617-9A8E-4ED4-A8D4-F3A7A966D44A}" type="sibTrans" cxnId="{13AA0D37-C54C-4460-B1B8-821AF716B3D0}">
      <dgm:prSet/>
      <dgm:spPr/>
      <dgm:t>
        <a:bodyPr/>
        <a:lstStyle/>
        <a:p>
          <a:pPr algn="ctr"/>
          <a:endParaRPr lang="en-GB"/>
        </a:p>
      </dgm:t>
    </dgm:pt>
    <dgm:pt modelId="{E3A4D57B-7934-41D0-899E-FE79C0364F85}">
      <dgm:prSet custT="1"/>
      <dgm:spPr/>
      <dgm:t>
        <a:bodyPr/>
        <a:lstStyle/>
        <a:p>
          <a:pPr algn="ctr"/>
          <a:r>
            <a:rPr lang="el-GR" sz="1400" b="1" dirty="0" smtClean="0"/>
            <a:t>Παροχή δημόσιας εκπαίδευσης</a:t>
          </a:r>
          <a:endParaRPr lang="en-GB" sz="1400" b="1" dirty="0"/>
        </a:p>
      </dgm:t>
    </dgm:pt>
    <dgm:pt modelId="{5CA58DE5-F08B-4C6B-9D59-CC2F2DD0D700}" type="parTrans" cxnId="{5567953B-D408-451B-B60A-E35E604CC364}">
      <dgm:prSet/>
      <dgm:spPr/>
      <dgm:t>
        <a:bodyPr/>
        <a:lstStyle/>
        <a:p>
          <a:pPr algn="ctr"/>
          <a:endParaRPr lang="en-GB" sz="3200"/>
        </a:p>
      </dgm:t>
    </dgm:pt>
    <dgm:pt modelId="{2B9BBE1D-285A-4436-8F11-AFF4BF71261E}" type="sibTrans" cxnId="{5567953B-D408-451B-B60A-E35E604CC364}">
      <dgm:prSet/>
      <dgm:spPr/>
      <dgm:t>
        <a:bodyPr/>
        <a:lstStyle/>
        <a:p>
          <a:pPr algn="ctr"/>
          <a:endParaRPr lang="en-GB"/>
        </a:p>
      </dgm:t>
    </dgm:pt>
    <dgm:pt modelId="{706DBFB4-2A60-4B5C-8ECE-0446E4F52285}">
      <dgm:prSet custT="1"/>
      <dgm:spPr/>
      <dgm:t>
        <a:bodyPr/>
        <a:lstStyle/>
        <a:p>
          <a:pPr algn="ctr"/>
          <a:r>
            <a:rPr lang="el-GR" sz="1400" b="1" dirty="0" smtClean="0"/>
            <a:t>Χρηματικές παροχές και υποτροφίες</a:t>
          </a:r>
          <a:endParaRPr lang="en-GB" sz="1400" b="1" dirty="0"/>
        </a:p>
      </dgm:t>
    </dgm:pt>
    <dgm:pt modelId="{686AB576-F738-4946-B506-362BE11A80D8}" type="parTrans" cxnId="{B7BB01CD-0361-424C-9DED-204E6629FA49}">
      <dgm:prSet/>
      <dgm:spPr/>
      <dgm:t>
        <a:bodyPr/>
        <a:lstStyle/>
        <a:p>
          <a:pPr algn="ctr"/>
          <a:endParaRPr lang="en-GB" sz="3200"/>
        </a:p>
      </dgm:t>
    </dgm:pt>
    <dgm:pt modelId="{63578004-83AC-4368-8F4A-2E7A15F95D46}" type="sibTrans" cxnId="{B7BB01CD-0361-424C-9DED-204E6629FA49}">
      <dgm:prSet/>
      <dgm:spPr/>
      <dgm:t>
        <a:bodyPr/>
        <a:lstStyle/>
        <a:p>
          <a:pPr algn="ctr"/>
          <a:endParaRPr lang="en-GB"/>
        </a:p>
      </dgm:t>
    </dgm:pt>
    <dgm:pt modelId="{966BB770-700A-4182-ABF8-7BBB6ECBD52C}">
      <dgm:prSet custT="1"/>
      <dgm:spPr/>
      <dgm:t>
        <a:bodyPr/>
        <a:lstStyle/>
        <a:p>
          <a:pPr algn="ctr"/>
          <a:r>
            <a:rPr lang="el-GR" sz="1400" b="1" dirty="0" smtClean="0"/>
            <a:t>Δίδακτρα</a:t>
          </a:r>
          <a:endParaRPr lang="en-GB" sz="1400" b="1" dirty="0"/>
        </a:p>
      </dgm:t>
    </dgm:pt>
    <dgm:pt modelId="{95E96D73-7CEB-4554-8917-393F3B34D037}" type="parTrans" cxnId="{CEAD53AC-FE61-4899-BA37-9581DEA84B0A}">
      <dgm:prSet/>
      <dgm:spPr/>
      <dgm:t>
        <a:bodyPr/>
        <a:lstStyle/>
        <a:p>
          <a:pPr algn="ctr"/>
          <a:endParaRPr lang="en-GB" sz="3200"/>
        </a:p>
      </dgm:t>
    </dgm:pt>
    <dgm:pt modelId="{8C654F38-E83A-44BA-AF5E-FF88093EE6CB}" type="sibTrans" cxnId="{CEAD53AC-FE61-4899-BA37-9581DEA84B0A}">
      <dgm:prSet/>
      <dgm:spPr/>
      <dgm:t>
        <a:bodyPr/>
        <a:lstStyle/>
        <a:p>
          <a:pPr algn="ctr"/>
          <a:endParaRPr lang="en-GB"/>
        </a:p>
      </dgm:t>
    </dgm:pt>
    <dgm:pt modelId="{92B4837C-25AF-441C-97BF-AD33B3D6F343}">
      <dgm:prSet custT="1"/>
      <dgm:spPr/>
      <dgm:t>
        <a:bodyPr/>
        <a:lstStyle/>
        <a:p>
          <a:pPr algn="ctr"/>
          <a:r>
            <a:rPr lang="el-GR" sz="1300" b="1" dirty="0" smtClean="0"/>
            <a:t>Συμπληρωματική εκπαίδευση</a:t>
          </a:r>
          <a:endParaRPr lang="en-GB" sz="1300" b="1" dirty="0"/>
        </a:p>
      </dgm:t>
    </dgm:pt>
    <dgm:pt modelId="{1690D11A-08CE-4607-AE15-1BA0E879637E}" type="parTrans" cxnId="{EEB8CF07-3278-42F6-A970-5D81E8704ECF}">
      <dgm:prSet/>
      <dgm:spPr/>
      <dgm:t>
        <a:bodyPr/>
        <a:lstStyle/>
        <a:p>
          <a:pPr algn="ctr"/>
          <a:endParaRPr lang="en-GB" sz="3200"/>
        </a:p>
      </dgm:t>
    </dgm:pt>
    <dgm:pt modelId="{28FEE537-5514-499A-BE7C-4DCE4E18DBC8}" type="sibTrans" cxnId="{EEB8CF07-3278-42F6-A970-5D81E8704ECF}">
      <dgm:prSet/>
      <dgm:spPr/>
      <dgm:t>
        <a:bodyPr/>
        <a:lstStyle/>
        <a:p>
          <a:pPr algn="ctr"/>
          <a:endParaRPr lang="en-GB"/>
        </a:p>
      </dgm:t>
    </dgm:pt>
    <dgm:pt modelId="{34C677AD-6DF1-4A49-93F1-AFE17F3E3F25}">
      <dgm:prSet custT="1"/>
      <dgm:spPr/>
      <dgm:t>
        <a:bodyPr/>
        <a:lstStyle/>
        <a:p>
          <a:pPr algn="ctr"/>
          <a:r>
            <a:rPr lang="el-GR" sz="1400" b="1" i="0" dirty="0" smtClean="0"/>
            <a:t>Άλλες δαπάνες</a:t>
          </a:r>
          <a:endParaRPr lang="en-GB" sz="1400" b="1" i="0" dirty="0"/>
        </a:p>
      </dgm:t>
    </dgm:pt>
    <dgm:pt modelId="{CE3CDE7A-2341-40F0-9814-5D2146E70570}" type="parTrans" cxnId="{0C0168D9-FB9C-4242-A8F0-677C7061B2A9}">
      <dgm:prSet/>
      <dgm:spPr/>
      <dgm:t>
        <a:bodyPr/>
        <a:lstStyle/>
        <a:p>
          <a:pPr algn="ctr"/>
          <a:endParaRPr lang="en-GB" sz="3200"/>
        </a:p>
      </dgm:t>
    </dgm:pt>
    <dgm:pt modelId="{5A7E06FD-CA62-4AAD-8EFF-1D8D4951510C}" type="sibTrans" cxnId="{0C0168D9-FB9C-4242-A8F0-677C7061B2A9}">
      <dgm:prSet/>
      <dgm:spPr/>
      <dgm:t>
        <a:bodyPr/>
        <a:lstStyle/>
        <a:p>
          <a:pPr algn="ctr"/>
          <a:endParaRPr lang="en-GB"/>
        </a:p>
      </dgm:t>
    </dgm:pt>
    <dgm:pt modelId="{2FF29907-3F85-4908-8BF9-B83833323D79}" type="pres">
      <dgm:prSet presAssocID="{8E267AB3-767E-421C-9BB3-712B3A2FF6C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A85BC58F-5AC4-44F8-B228-AF4F2B2E560E}" type="pres">
      <dgm:prSet presAssocID="{5F524E38-859C-4DC3-91B5-8DDDD459EB70}" presName="hierRoot1" presStyleCnt="0"/>
      <dgm:spPr/>
      <dgm:t>
        <a:bodyPr/>
        <a:lstStyle/>
        <a:p>
          <a:endParaRPr lang="en-GB"/>
        </a:p>
      </dgm:t>
    </dgm:pt>
    <dgm:pt modelId="{4A96C1D2-D744-4763-A634-951DFC70322A}" type="pres">
      <dgm:prSet presAssocID="{5F524E38-859C-4DC3-91B5-8DDDD459EB70}" presName="composite" presStyleCnt="0"/>
      <dgm:spPr/>
      <dgm:t>
        <a:bodyPr/>
        <a:lstStyle/>
        <a:p>
          <a:endParaRPr lang="en-GB"/>
        </a:p>
      </dgm:t>
    </dgm:pt>
    <dgm:pt modelId="{5AE47C8D-59D0-4BB1-A2D1-C79A69710478}" type="pres">
      <dgm:prSet presAssocID="{5F524E38-859C-4DC3-91B5-8DDDD459EB70}" presName="background" presStyleLbl="node0" presStyleIdx="0" presStyleCnt="1"/>
      <dgm:spPr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2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</a:gradFill>
      </dgm:spPr>
      <dgm:t>
        <a:bodyPr/>
        <a:lstStyle/>
        <a:p>
          <a:endParaRPr lang="en-GB"/>
        </a:p>
      </dgm:t>
    </dgm:pt>
    <dgm:pt modelId="{89E44A4E-4323-40F0-A619-0EA9EB926287}" type="pres">
      <dgm:prSet presAssocID="{5F524E38-859C-4DC3-91B5-8DDDD459EB70}" presName="text" presStyleLbl="fgAcc0" presStyleIdx="0" presStyleCnt="1" custScaleX="219188" custLinFactNeighborX="-351" custLinFactNeighborY="-150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C2B7BF8-84FB-4FB1-8839-B2E7308B1458}" type="pres">
      <dgm:prSet presAssocID="{5F524E38-859C-4DC3-91B5-8DDDD459EB70}" presName="hierChild2" presStyleCnt="0"/>
      <dgm:spPr/>
      <dgm:t>
        <a:bodyPr/>
        <a:lstStyle/>
        <a:p>
          <a:endParaRPr lang="en-GB"/>
        </a:p>
      </dgm:t>
    </dgm:pt>
    <dgm:pt modelId="{A694A84E-9096-40DF-9CFD-1BBC25B9FDE9}" type="pres">
      <dgm:prSet presAssocID="{2EE90347-2E6C-449B-AED0-1F54FDC1C83E}" presName="Name10" presStyleLbl="parChTrans1D2" presStyleIdx="0" presStyleCnt="2"/>
      <dgm:spPr/>
      <dgm:t>
        <a:bodyPr/>
        <a:lstStyle/>
        <a:p>
          <a:endParaRPr lang="en-GB"/>
        </a:p>
      </dgm:t>
    </dgm:pt>
    <dgm:pt modelId="{4A85C5F8-D129-495A-9F20-5976E4838D3D}" type="pres">
      <dgm:prSet presAssocID="{932B0DE7-6661-445D-8289-9C3E56595E28}" presName="hierRoot2" presStyleCnt="0"/>
      <dgm:spPr/>
      <dgm:t>
        <a:bodyPr/>
        <a:lstStyle/>
        <a:p>
          <a:endParaRPr lang="en-GB"/>
        </a:p>
      </dgm:t>
    </dgm:pt>
    <dgm:pt modelId="{A066998A-E43C-4FF5-AE1E-3179D70C4498}" type="pres">
      <dgm:prSet presAssocID="{932B0DE7-6661-445D-8289-9C3E56595E28}" presName="composite2" presStyleCnt="0"/>
      <dgm:spPr/>
      <dgm:t>
        <a:bodyPr/>
        <a:lstStyle/>
        <a:p>
          <a:endParaRPr lang="en-GB"/>
        </a:p>
      </dgm:t>
    </dgm:pt>
    <dgm:pt modelId="{66590DB8-9B4B-4B01-98C3-F4E11FB26B36}" type="pres">
      <dgm:prSet presAssocID="{932B0DE7-6661-445D-8289-9C3E56595E28}" presName="background2" presStyleLbl="node2" presStyleIdx="0" presStyleCnt="2"/>
      <dgm:spPr/>
      <dgm:t>
        <a:bodyPr/>
        <a:lstStyle/>
        <a:p>
          <a:endParaRPr lang="en-GB"/>
        </a:p>
      </dgm:t>
    </dgm:pt>
    <dgm:pt modelId="{3E24DEC6-546B-47AF-BBB8-4464B73A2E51}" type="pres">
      <dgm:prSet presAssocID="{932B0DE7-6661-445D-8289-9C3E56595E28}" presName="text2" presStyleLbl="fgAcc2" presStyleIdx="0" presStyleCnt="2" custScaleX="14430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3F143064-006B-4982-BA07-271F2EE82009}" type="pres">
      <dgm:prSet presAssocID="{932B0DE7-6661-445D-8289-9C3E56595E28}" presName="hierChild3" presStyleCnt="0"/>
      <dgm:spPr/>
      <dgm:t>
        <a:bodyPr/>
        <a:lstStyle/>
        <a:p>
          <a:endParaRPr lang="en-GB"/>
        </a:p>
      </dgm:t>
    </dgm:pt>
    <dgm:pt modelId="{620227BA-9A65-47F9-903B-920C712D032B}" type="pres">
      <dgm:prSet presAssocID="{5CA58DE5-F08B-4C6B-9D59-CC2F2DD0D700}" presName="Name17" presStyleLbl="parChTrans1D3" presStyleIdx="0" presStyleCnt="5"/>
      <dgm:spPr/>
      <dgm:t>
        <a:bodyPr/>
        <a:lstStyle/>
        <a:p>
          <a:endParaRPr lang="en-GB"/>
        </a:p>
      </dgm:t>
    </dgm:pt>
    <dgm:pt modelId="{6559BB63-DDD8-4935-BD02-18DB79424739}" type="pres">
      <dgm:prSet presAssocID="{E3A4D57B-7934-41D0-899E-FE79C0364F85}" presName="hierRoot3" presStyleCnt="0"/>
      <dgm:spPr/>
      <dgm:t>
        <a:bodyPr/>
        <a:lstStyle/>
        <a:p>
          <a:endParaRPr lang="en-GB"/>
        </a:p>
      </dgm:t>
    </dgm:pt>
    <dgm:pt modelId="{9BE6C0EB-4CB4-4B96-B075-7CEEB578AD66}" type="pres">
      <dgm:prSet presAssocID="{E3A4D57B-7934-41D0-899E-FE79C0364F85}" presName="composite3" presStyleCnt="0"/>
      <dgm:spPr/>
      <dgm:t>
        <a:bodyPr/>
        <a:lstStyle/>
        <a:p>
          <a:endParaRPr lang="en-GB"/>
        </a:p>
      </dgm:t>
    </dgm:pt>
    <dgm:pt modelId="{9C9CBFAD-CF98-434E-A497-6F8FF1211B18}" type="pres">
      <dgm:prSet presAssocID="{E3A4D57B-7934-41D0-899E-FE79C0364F85}" presName="background3" presStyleLbl="node3" presStyleIdx="0" presStyleCnt="5"/>
      <dgm:spPr/>
      <dgm:t>
        <a:bodyPr/>
        <a:lstStyle/>
        <a:p>
          <a:endParaRPr lang="en-GB"/>
        </a:p>
      </dgm:t>
    </dgm:pt>
    <dgm:pt modelId="{1B7530F6-DDFA-48D7-ACEA-BFB12A641886}" type="pres">
      <dgm:prSet presAssocID="{E3A4D57B-7934-41D0-899E-FE79C0364F85}" presName="text3" presStyleLbl="fgAcc3" presStyleIdx="0" presStyleCnt="5" custScaleX="159652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EE9491F6-1C93-43A4-83CA-3B73D58108E9}" type="pres">
      <dgm:prSet presAssocID="{E3A4D57B-7934-41D0-899E-FE79C0364F85}" presName="hierChild4" presStyleCnt="0"/>
      <dgm:spPr/>
      <dgm:t>
        <a:bodyPr/>
        <a:lstStyle/>
        <a:p>
          <a:endParaRPr lang="en-GB"/>
        </a:p>
      </dgm:t>
    </dgm:pt>
    <dgm:pt modelId="{8D9E46F5-7C79-44E9-A961-0F292BF5F132}" type="pres">
      <dgm:prSet presAssocID="{686AB576-F738-4946-B506-362BE11A80D8}" presName="Name17" presStyleLbl="parChTrans1D3" presStyleIdx="1" presStyleCnt="5"/>
      <dgm:spPr/>
      <dgm:t>
        <a:bodyPr/>
        <a:lstStyle/>
        <a:p>
          <a:endParaRPr lang="en-GB"/>
        </a:p>
      </dgm:t>
    </dgm:pt>
    <dgm:pt modelId="{BDAA2194-BE71-40B9-B657-52E02FB8BEE3}" type="pres">
      <dgm:prSet presAssocID="{706DBFB4-2A60-4B5C-8ECE-0446E4F52285}" presName="hierRoot3" presStyleCnt="0"/>
      <dgm:spPr/>
      <dgm:t>
        <a:bodyPr/>
        <a:lstStyle/>
        <a:p>
          <a:endParaRPr lang="en-GB"/>
        </a:p>
      </dgm:t>
    </dgm:pt>
    <dgm:pt modelId="{B9CFB57B-EB90-4282-A2B9-B07A458F1EF9}" type="pres">
      <dgm:prSet presAssocID="{706DBFB4-2A60-4B5C-8ECE-0446E4F52285}" presName="composite3" presStyleCnt="0"/>
      <dgm:spPr/>
      <dgm:t>
        <a:bodyPr/>
        <a:lstStyle/>
        <a:p>
          <a:endParaRPr lang="en-GB"/>
        </a:p>
      </dgm:t>
    </dgm:pt>
    <dgm:pt modelId="{11A25CC7-4B51-41AA-9E31-0F4A7955FFDF}" type="pres">
      <dgm:prSet presAssocID="{706DBFB4-2A60-4B5C-8ECE-0446E4F52285}" presName="background3" presStyleLbl="node3" presStyleIdx="1" presStyleCnt="5"/>
      <dgm:spPr/>
      <dgm:t>
        <a:bodyPr/>
        <a:lstStyle/>
        <a:p>
          <a:endParaRPr lang="en-GB"/>
        </a:p>
      </dgm:t>
    </dgm:pt>
    <dgm:pt modelId="{4690AB60-B268-4225-B9F8-AFAF5D227D46}" type="pres">
      <dgm:prSet presAssocID="{706DBFB4-2A60-4B5C-8ECE-0446E4F52285}" presName="text3" presStyleLbl="fgAcc3" presStyleIdx="1" presStyleCnt="5" custScaleX="84679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38F7C50-9254-43FD-8989-97BA40F8A152}" type="pres">
      <dgm:prSet presAssocID="{706DBFB4-2A60-4B5C-8ECE-0446E4F52285}" presName="hierChild4" presStyleCnt="0"/>
      <dgm:spPr/>
      <dgm:t>
        <a:bodyPr/>
        <a:lstStyle/>
        <a:p>
          <a:endParaRPr lang="en-GB"/>
        </a:p>
      </dgm:t>
    </dgm:pt>
    <dgm:pt modelId="{56B24315-96D6-4E33-804D-B141E37AE490}" type="pres">
      <dgm:prSet presAssocID="{E58A5E79-B7EC-469B-8E83-054770FD0B5A}" presName="Name10" presStyleLbl="parChTrans1D2" presStyleIdx="1" presStyleCnt="2"/>
      <dgm:spPr/>
      <dgm:t>
        <a:bodyPr/>
        <a:lstStyle/>
        <a:p>
          <a:endParaRPr lang="en-GB"/>
        </a:p>
      </dgm:t>
    </dgm:pt>
    <dgm:pt modelId="{34B02D24-748F-429F-835B-A22839772405}" type="pres">
      <dgm:prSet presAssocID="{A2C1839D-6655-4634-BEE8-3B04AB86D6FB}" presName="hierRoot2" presStyleCnt="0"/>
      <dgm:spPr/>
      <dgm:t>
        <a:bodyPr/>
        <a:lstStyle/>
        <a:p>
          <a:endParaRPr lang="en-GB"/>
        </a:p>
      </dgm:t>
    </dgm:pt>
    <dgm:pt modelId="{91ED0255-F8CD-4F2F-B70B-0CC359C3175B}" type="pres">
      <dgm:prSet presAssocID="{A2C1839D-6655-4634-BEE8-3B04AB86D6FB}" presName="composite2" presStyleCnt="0"/>
      <dgm:spPr/>
      <dgm:t>
        <a:bodyPr/>
        <a:lstStyle/>
        <a:p>
          <a:endParaRPr lang="en-GB"/>
        </a:p>
      </dgm:t>
    </dgm:pt>
    <dgm:pt modelId="{575225D8-AE89-4A37-AFA8-3D195E2FC443}" type="pres">
      <dgm:prSet presAssocID="{A2C1839D-6655-4634-BEE8-3B04AB86D6FB}" presName="background2" presStyleLbl="node2" presStyleIdx="1" presStyleCnt="2"/>
      <dgm:spPr/>
      <dgm:t>
        <a:bodyPr/>
        <a:lstStyle/>
        <a:p>
          <a:endParaRPr lang="en-GB"/>
        </a:p>
      </dgm:t>
    </dgm:pt>
    <dgm:pt modelId="{0F7B5966-F469-4C8F-87CF-68C72FCF9920}" type="pres">
      <dgm:prSet presAssocID="{A2C1839D-6655-4634-BEE8-3B04AB86D6FB}" presName="text2" presStyleLbl="fgAcc2" presStyleIdx="1" presStyleCnt="2" custScaleX="143035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12D355E-36FE-4AF7-8592-EB913831B652}" type="pres">
      <dgm:prSet presAssocID="{A2C1839D-6655-4634-BEE8-3B04AB86D6FB}" presName="hierChild3" presStyleCnt="0"/>
      <dgm:spPr/>
      <dgm:t>
        <a:bodyPr/>
        <a:lstStyle/>
        <a:p>
          <a:endParaRPr lang="en-GB"/>
        </a:p>
      </dgm:t>
    </dgm:pt>
    <dgm:pt modelId="{DDDF54FE-28D9-4114-81DD-29F8C52828AA}" type="pres">
      <dgm:prSet presAssocID="{95E96D73-7CEB-4554-8917-393F3B34D037}" presName="Name17" presStyleLbl="parChTrans1D3" presStyleIdx="2" presStyleCnt="5"/>
      <dgm:spPr/>
      <dgm:t>
        <a:bodyPr/>
        <a:lstStyle/>
        <a:p>
          <a:endParaRPr lang="en-GB"/>
        </a:p>
      </dgm:t>
    </dgm:pt>
    <dgm:pt modelId="{E53E102A-DBBC-4B3F-916C-5297FB2E9DBE}" type="pres">
      <dgm:prSet presAssocID="{966BB770-700A-4182-ABF8-7BBB6ECBD52C}" presName="hierRoot3" presStyleCnt="0"/>
      <dgm:spPr/>
      <dgm:t>
        <a:bodyPr/>
        <a:lstStyle/>
        <a:p>
          <a:endParaRPr lang="en-GB"/>
        </a:p>
      </dgm:t>
    </dgm:pt>
    <dgm:pt modelId="{FEA9FBAF-94F9-4DE8-8456-A7AEFB4C9755}" type="pres">
      <dgm:prSet presAssocID="{966BB770-700A-4182-ABF8-7BBB6ECBD52C}" presName="composite3" presStyleCnt="0"/>
      <dgm:spPr/>
      <dgm:t>
        <a:bodyPr/>
        <a:lstStyle/>
        <a:p>
          <a:endParaRPr lang="en-GB"/>
        </a:p>
      </dgm:t>
    </dgm:pt>
    <dgm:pt modelId="{C43F93A2-D5D4-460C-BF1E-17970FED7621}" type="pres">
      <dgm:prSet presAssocID="{966BB770-700A-4182-ABF8-7BBB6ECBD52C}" presName="background3" presStyleLbl="node3" presStyleIdx="2" presStyleCnt="5"/>
      <dgm:spPr/>
      <dgm:t>
        <a:bodyPr/>
        <a:lstStyle/>
        <a:p>
          <a:endParaRPr lang="en-GB"/>
        </a:p>
      </dgm:t>
    </dgm:pt>
    <dgm:pt modelId="{B9890404-818D-40E2-A8F3-864E4BA95DFC}" type="pres">
      <dgm:prSet presAssocID="{966BB770-700A-4182-ABF8-7BBB6ECBD52C}" presName="text3" presStyleLbl="fgAcc3" presStyleIdx="2" presStyleCnt="5" custScaleX="70053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63574B7-68ED-4DEF-B6C7-90701F5CBC84}" type="pres">
      <dgm:prSet presAssocID="{966BB770-700A-4182-ABF8-7BBB6ECBD52C}" presName="hierChild4" presStyleCnt="0"/>
      <dgm:spPr/>
      <dgm:t>
        <a:bodyPr/>
        <a:lstStyle/>
        <a:p>
          <a:endParaRPr lang="en-GB"/>
        </a:p>
      </dgm:t>
    </dgm:pt>
    <dgm:pt modelId="{219BF90A-F65B-40C8-BC6A-61AC9C542121}" type="pres">
      <dgm:prSet presAssocID="{1690D11A-08CE-4607-AE15-1BA0E879637E}" presName="Name17" presStyleLbl="parChTrans1D3" presStyleIdx="3" presStyleCnt="5"/>
      <dgm:spPr/>
      <dgm:t>
        <a:bodyPr/>
        <a:lstStyle/>
        <a:p>
          <a:endParaRPr lang="en-GB"/>
        </a:p>
      </dgm:t>
    </dgm:pt>
    <dgm:pt modelId="{DBEF2D42-7C87-40EA-AB63-ECDF79F967D1}" type="pres">
      <dgm:prSet presAssocID="{92B4837C-25AF-441C-97BF-AD33B3D6F343}" presName="hierRoot3" presStyleCnt="0"/>
      <dgm:spPr/>
      <dgm:t>
        <a:bodyPr/>
        <a:lstStyle/>
        <a:p>
          <a:endParaRPr lang="en-GB"/>
        </a:p>
      </dgm:t>
    </dgm:pt>
    <dgm:pt modelId="{F8CACD13-16FC-4B8A-AFA2-B0B21D529307}" type="pres">
      <dgm:prSet presAssocID="{92B4837C-25AF-441C-97BF-AD33B3D6F343}" presName="composite3" presStyleCnt="0"/>
      <dgm:spPr/>
      <dgm:t>
        <a:bodyPr/>
        <a:lstStyle/>
        <a:p>
          <a:endParaRPr lang="en-GB"/>
        </a:p>
      </dgm:t>
    </dgm:pt>
    <dgm:pt modelId="{1E22B5C0-CCEC-4DAB-B543-0E85DC2912CB}" type="pres">
      <dgm:prSet presAssocID="{92B4837C-25AF-441C-97BF-AD33B3D6F343}" presName="background3" presStyleLbl="node3" presStyleIdx="3" presStyleCnt="5"/>
      <dgm:spPr/>
      <dgm:t>
        <a:bodyPr/>
        <a:lstStyle/>
        <a:p>
          <a:endParaRPr lang="en-GB"/>
        </a:p>
      </dgm:t>
    </dgm:pt>
    <dgm:pt modelId="{4DBD1801-7A1C-4459-B635-210F5129CF0E}" type="pres">
      <dgm:prSet presAssocID="{92B4837C-25AF-441C-97BF-AD33B3D6F343}" presName="text3" presStyleLbl="fgAcc3" presStyleIdx="3" presStyleCnt="5" custScaleX="79830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FA86673-4C97-4C81-A025-D8B0ACA6EE2F}" type="pres">
      <dgm:prSet presAssocID="{92B4837C-25AF-441C-97BF-AD33B3D6F343}" presName="hierChild4" presStyleCnt="0"/>
      <dgm:spPr/>
      <dgm:t>
        <a:bodyPr/>
        <a:lstStyle/>
        <a:p>
          <a:endParaRPr lang="en-GB"/>
        </a:p>
      </dgm:t>
    </dgm:pt>
    <dgm:pt modelId="{E6475E2F-7675-4F26-8578-DECC0257DEB6}" type="pres">
      <dgm:prSet presAssocID="{CE3CDE7A-2341-40F0-9814-5D2146E70570}" presName="Name17" presStyleLbl="parChTrans1D3" presStyleIdx="4" presStyleCnt="5"/>
      <dgm:spPr/>
      <dgm:t>
        <a:bodyPr/>
        <a:lstStyle/>
        <a:p>
          <a:endParaRPr lang="en-GB"/>
        </a:p>
      </dgm:t>
    </dgm:pt>
    <dgm:pt modelId="{DFD03D96-224F-4648-9DAA-F5C0AA8C293B}" type="pres">
      <dgm:prSet presAssocID="{34C677AD-6DF1-4A49-93F1-AFE17F3E3F25}" presName="hierRoot3" presStyleCnt="0"/>
      <dgm:spPr/>
      <dgm:t>
        <a:bodyPr/>
        <a:lstStyle/>
        <a:p>
          <a:endParaRPr lang="en-GB"/>
        </a:p>
      </dgm:t>
    </dgm:pt>
    <dgm:pt modelId="{1588337F-1842-4248-BFC0-BD940C9FB2FF}" type="pres">
      <dgm:prSet presAssocID="{34C677AD-6DF1-4A49-93F1-AFE17F3E3F25}" presName="composite3" presStyleCnt="0"/>
      <dgm:spPr/>
      <dgm:t>
        <a:bodyPr/>
        <a:lstStyle/>
        <a:p>
          <a:endParaRPr lang="en-GB"/>
        </a:p>
      </dgm:t>
    </dgm:pt>
    <dgm:pt modelId="{BFF3A388-B0E0-405E-A9B6-27F24F096E59}" type="pres">
      <dgm:prSet presAssocID="{34C677AD-6DF1-4A49-93F1-AFE17F3E3F25}" presName="background3" presStyleLbl="node3" presStyleIdx="4" presStyleCnt="5"/>
      <dgm:spPr/>
      <dgm:t>
        <a:bodyPr/>
        <a:lstStyle/>
        <a:p>
          <a:endParaRPr lang="en-GB"/>
        </a:p>
      </dgm:t>
    </dgm:pt>
    <dgm:pt modelId="{63DC0BC1-0961-4624-BB98-10CA9BC705B7}" type="pres">
      <dgm:prSet presAssocID="{34C677AD-6DF1-4A49-93F1-AFE17F3E3F25}" presName="text3" presStyleLbl="fgAcc3" presStyleIdx="4" presStyleCnt="5" custScaleX="76390" custLinFactNeighborX="2516" custLinFactNeighborY="1717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7120196E-FE9F-44AA-BEF5-C98F2DDA316D}" type="pres">
      <dgm:prSet presAssocID="{34C677AD-6DF1-4A49-93F1-AFE17F3E3F25}" presName="hierChild4" presStyleCnt="0"/>
      <dgm:spPr/>
      <dgm:t>
        <a:bodyPr/>
        <a:lstStyle/>
        <a:p>
          <a:endParaRPr lang="en-GB"/>
        </a:p>
      </dgm:t>
    </dgm:pt>
  </dgm:ptLst>
  <dgm:cxnLst>
    <dgm:cxn modelId="{2078FA63-ACC4-4FD5-AE88-EBBFA1931EC0}" type="presOf" srcId="{966BB770-700A-4182-ABF8-7BBB6ECBD52C}" destId="{B9890404-818D-40E2-A8F3-864E4BA95DFC}" srcOrd="0" destOrd="0" presId="urn:microsoft.com/office/officeart/2005/8/layout/hierarchy1"/>
    <dgm:cxn modelId="{46AA9720-26F2-4E9A-BAAD-1861F36E9E18}" type="presOf" srcId="{E3A4D57B-7934-41D0-899E-FE79C0364F85}" destId="{1B7530F6-DDFA-48D7-ACEA-BFB12A641886}" srcOrd="0" destOrd="0" presId="urn:microsoft.com/office/officeart/2005/8/layout/hierarchy1"/>
    <dgm:cxn modelId="{CEAD53AC-FE61-4899-BA37-9581DEA84B0A}" srcId="{A2C1839D-6655-4634-BEE8-3B04AB86D6FB}" destId="{966BB770-700A-4182-ABF8-7BBB6ECBD52C}" srcOrd="0" destOrd="0" parTransId="{95E96D73-7CEB-4554-8917-393F3B34D037}" sibTransId="{8C654F38-E83A-44BA-AF5E-FF88093EE6CB}"/>
    <dgm:cxn modelId="{5567953B-D408-451B-B60A-E35E604CC364}" srcId="{932B0DE7-6661-445D-8289-9C3E56595E28}" destId="{E3A4D57B-7934-41D0-899E-FE79C0364F85}" srcOrd="0" destOrd="0" parTransId="{5CA58DE5-F08B-4C6B-9D59-CC2F2DD0D700}" sibTransId="{2B9BBE1D-285A-4436-8F11-AFF4BF71261E}"/>
    <dgm:cxn modelId="{0C0168D9-FB9C-4242-A8F0-677C7061B2A9}" srcId="{A2C1839D-6655-4634-BEE8-3B04AB86D6FB}" destId="{34C677AD-6DF1-4A49-93F1-AFE17F3E3F25}" srcOrd="2" destOrd="0" parTransId="{CE3CDE7A-2341-40F0-9814-5D2146E70570}" sibTransId="{5A7E06FD-CA62-4AAD-8EFF-1D8D4951510C}"/>
    <dgm:cxn modelId="{273E5E10-1C17-4CD6-B324-B1B88ADBB2F1}" type="presOf" srcId="{2EE90347-2E6C-449B-AED0-1F54FDC1C83E}" destId="{A694A84E-9096-40DF-9CFD-1BBC25B9FDE9}" srcOrd="0" destOrd="0" presId="urn:microsoft.com/office/officeart/2005/8/layout/hierarchy1"/>
    <dgm:cxn modelId="{DC9DCB4E-6ECE-4A60-87DD-280824C35CDD}" type="presOf" srcId="{932B0DE7-6661-445D-8289-9C3E56595E28}" destId="{3E24DEC6-546B-47AF-BBB8-4464B73A2E51}" srcOrd="0" destOrd="0" presId="urn:microsoft.com/office/officeart/2005/8/layout/hierarchy1"/>
    <dgm:cxn modelId="{13AA0D37-C54C-4460-B1B8-821AF716B3D0}" srcId="{5F524E38-859C-4DC3-91B5-8DDDD459EB70}" destId="{932B0DE7-6661-445D-8289-9C3E56595E28}" srcOrd="0" destOrd="0" parTransId="{2EE90347-2E6C-449B-AED0-1F54FDC1C83E}" sibTransId="{BDB6D617-9A8E-4ED4-A8D4-F3A7A966D44A}"/>
    <dgm:cxn modelId="{6BD51320-E710-4B13-B749-60F037AB4C17}" type="presOf" srcId="{706DBFB4-2A60-4B5C-8ECE-0446E4F52285}" destId="{4690AB60-B268-4225-B9F8-AFAF5D227D46}" srcOrd="0" destOrd="0" presId="urn:microsoft.com/office/officeart/2005/8/layout/hierarchy1"/>
    <dgm:cxn modelId="{66501193-76A3-4403-B216-2A4EC2D434B4}" type="presOf" srcId="{E58A5E79-B7EC-469B-8E83-054770FD0B5A}" destId="{56B24315-96D6-4E33-804D-B141E37AE490}" srcOrd="0" destOrd="0" presId="urn:microsoft.com/office/officeart/2005/8/layout/hierarchy1"/>
    <dgm:cxn modelId="{D9097FB4-CF3C-4079-A977-59C4DBE4E818}" type="presOf" srcId="{92B4837C-25AF-441C-97BF-AD33B3D6F343}" destId="{4DBD1801-7A1C-4459-B635-210F5129CF0E}" srcOrd="0" destOrd="0" presId="urn:microsoft.com/office/officeart/2005/8/layout/hierarchy1"/>
    <dgm:cxn modelId="{EEB8CF07-3278-42F6-A970-5D81E8704ECF}" srcId="{A2C1839D-6655-4634-BEE8-3B04AB86D6FB}" destId="{92B4837C-25AF-441C-97BF-AD33B3D6F343}" srcOrd="1" destOrd="0" parTransId="{1690D11A-08CE-4607-AE15-1BA0E879637E}" sibTransId="{28FEE537-5514-499A-BE7C-4DCE4E18DBC8}"/>
    <dgm:cxn modelId="{4C7EE821-3B5C-454E-9D30-CF603F75DD3B}" type="presOf" srcId="{686AB576-F738-4946-B506-362BE11A80D8}" destId="{8D9E46F5-7C79-44E9-A961-0F292BF5F132}" srcOrd="0" destOrd="0" presId="urn:microsoft.com/office/officeart/2005/8/layout/hierarchy1"/>
    <dgm:cxn modelId="{97DF8796-8F5F-432F-83BF-F97F141DFA5B}" srcId="{5F524E38-859C-4DC3-91B5-8DDDD459EB70}" destId="{A2C1839D-6655-4634-BEE8-3B04AB86D6FB}" srcOrd="1" destOrd="0" parTransId="{E58A5E79-B7EC-469B-8E83-054770FD0B5A}" sibTransId="{E084AFA3-6CFE-464C-B436-582872EE2D5D}"/>
    <dgm:cxn modelId="{0EC6F521-DB06-49C9-8946-2C604C2924E2}" type="presOf" srcId="{5F524E38-859C-4DC3-91B5-8DDDD459EB70}" destId="{89E44A4E-4323-40F0-A619-0EA9EB926287}" srcOrd="0" destOrd="0" presId="urn:microsoft.com/office/officeart/2005/8/layout/hierarchy1"/>
    <dgm:cxn modelId="{C84EF09A-F833-4D1F-B45D-5421139B0720}" type="presOf" srcId="{5CA58DE5-F08B-4C6B-9D59-CC2F2DD0D700}" destId="{620227BA-9A65-47F9-903B-920C712D032B}" srcOrd="0" destOrd="0" presId="urn:microsoft.com/office/officeart/2005/8/layout/hierarchy1"/>
    <dgm:cxn modelId="{34124FD0-9DD0-420F-9199-E6AB083A92F6}" type="presOf" srcId="{34C677AD-6DF1-4A49-93F1-AFE17F3E3F25}" destId="{63DC0BC1-0961-4624-BB98-10CA9BC705B7}" srcOrd="0" destOrd="0" presId="urn:microsoft.com/office/officeart/2005/8/layout/hierarchy1"/>
    <dgm:cxn modelId="{5C659F14-51E9-4AE3-A926-5FEB6F23D600}" type="presOf" srcId="{CE3CDE7A-2341-40F0-9814-5D2146E70570}" destId="{E6475E2F-7675-4F26-8578-DECC0257DEB6}" srcOrd="0" destOrd="0" presId="urn:microsoft.com/office/officeart/2005/8/layout/hierarchy1"/>
    <dgm:cxn modelId="{E073DF66-B948-41F0-88AC-BE9CC006016A}" srcId="{8E267AB3-767E-421C-9BB3-712B3A2FF6C7}" destId="{5F524E38-859C-4DC3-91B5-8DDDD459EB70}" srcOrd="0" destOrd="0" parTransId="{5E13FA82-ABEB-48C8-8201-27424F52C631}" sibTransId="{D0A6B3EE-AC9A-41B1-8F55-CFF65593032C}"/>
    <dgm:cxn modelId="{6718DFDA-DA69-4534-8E5F-F3599A001439}" type="presOf" srcId="{1690D11A-08CE-4607-AE15-1BA0E879637E}" destId="{219BF90A-F65B-40C8-BC6A-61AC9C542121}" srcOrd="0" destOrd="0" presId="urn:microsoft.com/office/officeart/2005/8/layout/hierarchy1"/>
    <dgm:cxn modelId="{E3232E56-A540-4A95-B937-E73AD102631B}" type="presOf" srcId="{8E267AB3-767E-421C-9BB3-712B3A2FF6C7}" destId="{2FF29907-3F85-4908-8BF9-B83833323D79}" srcOrd="0" destOrd="0" presId="urn:microsoft.com/office/officeart/2005/8/layout/hierarchy1"/>
    <dgm:cxn modelId="{B7BB01CD-0361-424C-9DED-204E6629FA49}" srcId="{932B0DE7-6661-445D-8289-9C3E56595E28}" destId="{706DBFB4-2A60-4B5C-8ECE-0446E4F52285}" srcOrd="1" destOrd="0" parTransId="{686AB576-F738-4946-B506-362BE11A80D8}" sibTransId="{63578004-83AC-4368-8F4A-2E7A15F95D46}"/>
    <dgm:cxn modelId="{22EFC6AE-925B-4C9D-AEFE-2D4A1308F94F}" type="presOf" srcId="{95E96D73-7CEB-4554-8917-393F3B34D037}" destId="{DDDF54FE-28D9-4114-81DD-29F8C52828AA}" srcOrd="0" destOrd="0" presId="urn:microsoft.com/office/officeart/2005/8/layout/hierarchy1"/>
    <dgm:cxn modelId="{1BD93D24-E8E3-4E25-B5C5-FD800DCD6013}" type="presOf" srcId="{A2C1839D-6655-4634-BEE8-3B04AB86D6FB}" destId="{0F7B5966-F469-4C8F-87CF-68C72FCF9920}" srcOrd="0" destOrd="0" presId="urn:microsoft.com/office/officeart/2005/8/layout/hierarchy1"/>
    <dgm:cxn modelId="{9A848F76-C701-42ED-9AAA-6AC5B78ED3A2}" type="presParOf" srcId="{2FF29907-3F85-4908-8BF9-B83833323D79}" destId="{A85BC58F-5AC4-44F8-B228-AF4F2B2E560E}" srcOrd="0" destOrd="0" presId="urn:microsoft.com/office/officeart/2005/8/layout/hierarchy1"/>
    <dgm:cxn modelId="{43D2B647-BB1C-49CA-A4CC-1EE4D62D0C79}" type="presParOf" srcId="{A85BC58F-5AC4-44F8-B228-AF4F2B2E560E}" destId="{4A96C1D2-D744-4763-A634-951DFC70322A}" srcOrd="0" destOrd="0" presId="urn:microsoft.com/office/officeart/2005/8/layout/hierarchy1"/>
    <dgm:cxn modelId="{712C0BA5-C762-48C3-AE66-096902E681E3}" type="presParOf" srcId="{4A96C1D2-D744-4763-A634-951DFC70322A}" destId="{5AE47C8D-59D0-4BB1-A2D1-C79A69710478}" srcOrd="0" destOrd="0" presId="urn:microsoft.com/office/officeart/2005/8/layout/hierarchy1"/>
    <dgm:cxn modelId="{6029DF10-9D41-4102-90DF-03CF8E96B901}" type="presParOf" srcId="{4A96C1D2-D744-4763-A634-951DFC70322A}" destId="{89E44A4E-4323-40F0-A619-0EA9EB926287}" srcOrd="1" destOrd="0" presId="urn:microsoft.com/office/officeart/2005/8/layout/hierarchy1"/>
    <dgm:cxn modelId="{6954C8BE-B2E0-42B3-A4BC-762EEDC4D584}" type="presParOf" srcId="{A85BC58F-5AC4-44F8-B228-AF4F2B2E560E}" destId="{0C2B7BF8-84FB-4FB1-8839-B2E7308B1458}" srcOrd="1" destOrd="0" presId="urn:microsoft.com/office/officeart/2005/8/layout/hierarchy1"/>
    <dgm:cxn modelId="{8A85511E-FB56-47F1-B86D-5D3267C3C3B8}" type="presParOf" srcId="{0C2B7BF8-84FB-4FB1-8839-B2E7308B1458}" destId="{A694A84E-9096-40DF-9CFD-1BBC25B9FDE9}" srcOrd="0" destOrd="0" presId="urn:microsoft.com/office/officeart/2005/8/layout/hierarchy1"/>
    <dgm:cxn modelId="{1EDD0580-220F-4EF0-A181-B8F59465CE34}" type="presParOf" srcId="{0C2B7BF8-84FB-4FB1-8839-B2E7308B1458}" destId="{4A85C5F8-D129-495A-9F20-5976E4838D3D}" srcOrd="1" destOrd="0" presId="urn:microsoft.com/office/officeart/2005/8/layout/hierarchy1"/>
    <dgm:cxn modelId="{6D9A37E9-374B-4FCA-B455-78C800720C99}" type="presParOf" srcId="{4A85C5F8-D129-495A-9F20-5976E4838D3D}" destId="{A066998A-E43C-4FF5-AE1E-3179D70C4498}" srcOrd="0" destOrd="0" presId="urn:microsoft.com/office/officeart/2005/8/layout/hierarchy1"/>
    <dgm:cxn modelId="{36B2FEB2-A023-4398-8E7E-FB208D815343}" type="presParOf" srcId="{A066998A-E43C-4FF5-AE1E-3179D70C4498}" destId="{66590DB8-9B4B-4B01-98C3-F4E11FB26B36}" srcOrd="0" destOrd="0" presId="urn:microsoft.com/office/officeart/2005/8/layout/hierarchy1"/>
    <dgm:cxn modelId="{FCD471B4-00DD-4B1E-A0F4-7F51B58AE330}" type="presParOf" srcId="{A066998A-E43C-4FF5-AE1E-3179D70C4498}" destId="{3E24DEC6-546B-47AF-BBB8-4464B73A2E51}" srcOrd="1" destOrd="0" presId="urn:microsoft.com/office/officeart/2005/8/layout/hierarchy1"/>
    <dgm:cxn modelId="{F5CF17A7-F423-4D9F-8CCD-2EF22A66AACC}" type="presParOf" srcId="{4A85C5F8-D129-495A-9F20-5976E4838D3D}" destId="{3F143064-006B-4982-BA07-271F2EE82009}" srcOrd="1" destOrd="0" presId="urn:microsoft.com/office/officeart/2005/8/layout/hierarchy1"/>
    <dgm:cxn modelId="{A710447C-E598-4E47-86A1-7DC9758FD0B8}" type="presParOf" srcId="{3F143064-006B-4982-BA07-271F2EE82009}" destId="{620227BA-9A65-47F9-903B-920C712D032B}" srcOrd="0" destOrd="0" presId="urn:microsoft.com/office/officeart/2005/8/layout/hierarchy1"/>
    <dgm:cxn modelId="{B8C61AC3-ADEE-4E8F-93ED-80C894BB73BE}" type="presParOf" srcId="{3F143064-006B-4982-BA07-271F2EE82009}" destId="{6559BB63-DDD8-4935-BD02-18DB79424739}" srcOrd="1" destOrd="0" presId="urn:microsoft.com/office/officeart/2005/8/layout/hierarchy1"/>
    <dgm:cxn modelId="{D2988E82-88D2-4D2A-8E41-083304D5B5B6}" type="presParOf" srcId="{6559BB63-DDD8-4935-BD02-18DB79424739}" destId="{9BE6C0EB-4CB4-4B96-B075-7CEEB578AD66}" srcOrd="0" destOrd="0" presId="urn:microsoft.com/office/officeart/2005/8/layout/hierarchy1"/>
    <dgm:cxn modelId="{4A4543EB-4665-46E6-B334-36780FED3E89}" type="presParOf" srcId="{9BE6C0EB-4CB4-4B96-B075-7CEEB578AD66}" destId="{9C9CBFAD-CF98-434E-A497-6F8FF1211B18}" srcOrd="0" destOrd="0" presId="urn:microsoft.com/office/officeart/2005/8/layout/hierarchy1"/>
    <dgm:cxn modelId="{F5449D2F-77FE-48FB-8DE2-6B1DC31819AE}" type="presParOf" srcId="{9BE6C0EB-4CB4-4B96-B075-7CEEB578AD66}" destId="{1B7530F6-DDFA-48D7-ACEA-BFB12A641886}" srcOrd="1" destOrd="0" presId="urn:microsoft.com/office/officeart/2005/8/layout/hierarchy1"/>
    <dgm:cxn modelId="{B15C2450-7DDE-4972-94A9-A28CEBD0E01C}" type="presParOf" srcId="{6559BB63-DDD8-4935-BD02-18DB79424739}" destId="{EE9491F6-1C93-43A4-83CA-3B73D58108E9}" srcOrd="1" destOrd="0" presId="urn:microsoft.com/office/officeart/2005/8/layout/hierarchy1"/>
    <dgm:cxn modelId="{27FFCD66-EC1F-4E71-BFA3-D8BF8DB90010}" type="presParOf" srcId="{3F143064-006B-4982-BA07-271F2EE82009}" destId="{8D9E46F5-7C79-44E9-A961-0F292BF5F132}" srcOrd="2" destOrd="0" presId="urn:microsoft.com/office/officeart/2005/8/layout/hierarchy1"/>
    <dgm:cxn modelId="{31CFF53F-1949-4088-8012-47F6E2729CA6}" type="presParOf" srcId="{3F143064-006B-4982-BA07-271F2EE82009}" destId="{BDAA2194-BE71-40B9-B657-52E02FB8BEE3}" srcOrd="3" destOrd="0" presId="urn:microsoft.com/office/officeart/2005/8/layout/hierarchy1"/>
    <dgm:cxn modelId="{10CE6C6F-5058-4ED0-8C75-3A4433C0DA22}" type="presParOf" srcId="{BDAA2194-BE71-40B9-B657-52E02FB8BEE3}" destId="{B9CFB57B-EB90-4282-A2B9-B07A458F1EF9}" srcOrd="0" destOrd="0" presId="urn:microsoft.com/office/officeart/2005/8/layout/hierarchy1"/>
    <dgm:cxn modelId="{DA052045-CE84-4E86-BE1A-58B73219859B}" type="presParOf" srcId="{B9CFB57B-EB90-4282-A2B9-B07A458F1EF9}" destId="{11A25CC7-4B51-41AA-9E31-0F4A7955FFDF}" srcOrd="0" destOrd="0" presId="urn:microsoft.com/office/officeart/2005/8/layout/hierarchy1"/>
    <dgm:cxn modelId="{9DA6D905-B27A-44F3-8415-B6CB130CB3A7}" type="presParOf" srcId="{B9CFB57B-EB90-4282-A2B9-B07A458F1EF9}" destId="{4690AB60-B268-4225-B9F8-AFAF5D227D46}" srcOrd="1" destOrd="0" presId="urn:microsoft.com/office/officeart/2005/8/layout/hierarchy1"/>
    <dgm:cxn modelId="{15CDCF01-05B9-4941-B955-A0605312E5BD}" type="presParOf" srcId="{BDAA2194-BE71-40B9-B657-52E02FB8BEE3}" destId="{A38F7C50-9254-43FD-8989-97BA40F8A152}" srcOrd="1" destOrd="0" presId="urn:microsoft.com/office/officeart/2005/8/layout/hierarchy1"/>
    <dgm:cxn modelId="{FDD7B82C-AA2E-4EE5-8A87-9FA67E50942D}" type="presParOf" srcId="{0C2B7BF8-84FB-4FB1-8839-B2E7308B1458}" destId="{56B24315-96D6-4E33-804D-B141E37AE490}" srcOrd="2" destOrd="0" presId="urn:microsoft.com/office/officeart/2005/8/layout/hierarchy1"/>
    <dgm:cxn modelId="{4CB47D96-F0B2-474A-843A-175A5F633297}" type="presParOf" srcId="{0C2B7BF8-84FB-4FB1-8839-B2E7308B1458}" destId="{34B02D24-748F-429F-835B-A22839772405}" srcOrd="3" destOrd="0" presId="urn:microsoft.com/office/officeart/2005/8/layout/hierarchy1"/>
    <dgm:cxn modelId="{1562E57E-1904-4C7E-8DCC-C3CEE9B75927}" type="presParOf" srcId="{34B02D24-748F-429F-835B-A22839772405}" destId="{91ED0255-F8CD-4F2F-B70B-0CC359C3175B}" srcOrd="0" destOrd="0" presId="urn:microsoft.com/office/officeart/2005/8/layout/hierarchy1"/>
    <dgm:cxn modelId="{67AB7B8E-4E28-45F8-9838-DED57E482D11}" type="presParOf" srcId="{91ED0255-F8CD-4F2F-B70B-0CC359C3175B}" destId="{575225D8-AE89-4A37-AFA8-3D195E2FC443}" srcOrd="0" destOrd="0" presId="urn:microsoft.com/office/officeart/2005/8/layout/hierarchy1"/>
    <dgm:cxn modelId="{82EA41FB-3AE2-4CED-883F-B810A5C005ED}" type="presParOf" srcId="{91ED0255-F8CD-4F2F-B70B-0CC359C3175B}" destId="{0F7B5966-F469-4C8F-87CF-68C72FCF9920}" srcOrd="1" destOrd="0" presId="urn:microsoft.com/office/officeart/2005/8/layout/hierarchy1"/>
    <dgm:cxn modelId="{7C72F24C-CB11-49FF-AE4F-1D3385DAFC88}" type="presParOf" srcId="{34B02D24-748F-429F-835B-A22839772405}" destId="{B12D355E-36FE-4AF7-8592-EB913831B652}" srcOrd="1" destOrd="0" presId="urn:microsoft.com/office/officeart/2005/8/layout/hierarchy1"/>
    <dgm:cxn modelId="{9B8E2BBD-6D93-4E8F-9D45-56D6D51288C6}" type="presParOf" srcId="{B12D355E-36FE-4AF7-8592-EB913831B652}" destId="{DDDF54FE-28D9-4114-81DD-29F8C52828AA}" srcOrd="0" destOrd="0" presId="urn:microsoft.com/office/officeart/2005/8/layout/hierarchy1"/>
    <dgm:cxn modelId="{6EF27AD1-13B0-4ED7-BC60-81AF52C8D8E3}" type="presParOf" srcId="{B12D355E-36FE-4AF7-8592-EB913831B652}" destId="{E53E102A-DBBC-4B3F-916C-5297FB2E9DBE}" srcOrd="1" destOrd="0" presId="urn:microsoft.com/office/officeart/2005/8/layout/hierarchy1"/>
    <dgm:cxn modelId="{469FE368-6165-4214-83F1-B044D060E48D}" type="presParOf" srcId="{E53E102A-DBBC-4B3F-916C-5297FB2E9DBE}" destId="{FEA9FBAF-94F9-4DE8-8456-A7AEFB4C9755}" srcOrd="0" destOrd="0" presId="urn:microsoft.com/office/officeart/2005/8/layout/hierarchy1"/>
    <dgm:cxn modelId="{9108F00D-0A77-476C-971F-741E7E316EBC}" type="presParOf" srcId="{FEA9FBAF-94F9-4DE8-8456-A7AEFB4C9755}" destId="{C43F93A2-D5D4-460C-BF1E-17970FED7621}" srcOrd="0" destOrd="0" presId="urn:microsoft.com/office/officeart/2005/8/layout/hierarchy1"/>
    <dgm:cxn modelId="{048C961B-9933-428C-A848-0ECE0CF49207}" type="presParOf" srcId="{FEA9FBAF-94F9-4DE8-8456-A7AEFB4C9755}" destId="{B9890404-818D-40E2-A8F3-864E4BA95DFC}" srcOrd="1" destOrd="0" presId="urn:microsoft.com/office/officeart/2005/8/layout/hierarchy1"/>
    <dgm:cxn modelId="{A2D9B5AB-F366-4B32-B5E1-1CA52237267F}" type="presParOf" srcId="{E53E102A-DBBC-4B3F-916C-5297FB2E9DBE}" destId="{563574B7-68ED-4DEF-B6C7-90701F5CBC84}" srcOrd="1" destOrd="0" presId="urn:microsoft.com/office/officeart/2005/8/layout/hierarchy1"/>
    <dgm:cxn modelId="{84EBEB8D-0117-4F0A-9398-D1AB265B30D3}" type="presParOf" srcId="{B12D355E-36FE-4AF7-8592-EB913831B652}" destId="{219BF90A-F65B-40C8-BC6A-61AC9C542121}" srcOrd="2" destOrd="0" presId="urn:microsoft.com/office/officeart/2005/8/layout/hierarchy1"/>
    <dgm:cxn modelId="{1C04B2E6-1B63-40EA-8E5C-1B69E1617E55}" type="presParOf" srcId="{B12D355E-36FE-4AF7-8592-EB913831B652}" destId="{DBEF2D42-7C87-40EA-AB63-ECDF79F967D1}" srcOrd="3" destOrd="0" presId="urn:microsoft.com/office/officeart/2005/8/layout/hierarchy1"/>
    <dgm:cxn modelId="{5495E5F9-840B-423F-B84B-3FCB4A34FC4F}" type="presParOf" srcId="{DBEF2D42-7C87-40EA-AB63-ECDF79F967D1}" destId="{F8CACD13-16FC-4B8A-AFA2-B0B21D529307}" srcOrd="0" destOrd="0" presId="urn:microsoft.com/office/officeart/2005/8/layout/hierarchy1"/>
    <dgm:cxn modelId="{2C00B2F3-97A4-4948-A4E3-EC65D26B82B1}" type="presParOf" srcId="{F8CACD13-16FC-4B8A-AFA2-B0B21D529307}" destId="{1E22B5C0-CCEC-4DAB-B543-0E85DC2912CB}" srcOrd="0" destOrd="0" presId="urn:microsoft.com/office/officeart/2005/8/layout/hierarchy1"/>
    <dgm:cxn modelId="{45B5D079-6285-4700-85F2-6155A2E30490}" type="presParOf" srcId="{F8CACD13-16FC-4B8A-AFA2-B0B21D529307}" destId="{4DBD1801-7A1C-4459-B635-210F5129CF0E}" srcOrd="1" destOrd="0" presId="urn:microsoft.com/office/officeart/2005/8/layout/hierarchy1"/>
    <dgm:cxn modelId="{736598DB-66BA-4C7F-9FCC-A682CF2A384B}" type="presParOf" srcId="{DBEF2D42-7C87-40EA-AB63-ECDF79F967D1}" destId="{6FA86673-4C97-4C81-A025-D8B0ACA6EE2F}" srcOrd="1" destOrd="0" presId="urn:microsoft.com/office/officeart/2005/8/layout/hierarchy1"/>
    <dgm:cxn modelId="{4B216732-555C-494A-A094-2527F3297CE0}" type="presParOf" srcId="{B12D355E-36FE-4AF7-8592-EB913831B652}" destId="{E6475E2F-7675-4F26-8578-DECC0257DEB6}" srcOrd="4" destOrd="0" presId="urn:microsoft.com/office/officeart/2005/8/layout/hierarchy1"/>
    <dgm:cxn modelId="{B64683A9-4FB0-45F1-B21F-FD6F6AC6AC88}" type="presParOf" srcId="{B12D355E-36FE-4AF7-8592-EB913831B652}" destId="{DFD03D96-224F-4648-9DAA-F5C0AA8C293B}" srcOrd="5" destOrd="0" presId="urn:microsoft.com/office/officeart/2005/8/layout/hierarchy1"/>
    <dgm:cxn modelId="{2B5A7DBF-DB7B-4965-B8E3-D4E7BC864D6F}" type="presParOf" srcId="{DFD03D96-224F-4648-9DAA-F5C0AA8C293B}" destId="{1588337F-1842-4248-BFC0-BD940C9FB2FF}" srcOrd="0" destOrd="0" presId="urn:microsoft.com/office/officeart/2005/8/layout/hierarchy1"/>
    <dgm:cxn modelId="{2DA26408-5EF3-4096-88C2-8DBC15C09B92}" type="presParOf" srcId="{1588337F-1842-4248-BFC0-BD940C9FB2FF}" destId="{BFF3A388-B0E0-405E-A9B6-27F24F096E59}" srcOrd="0" destOrd="0" presId="urn:microsoft.com/office/officeart/2005/8/layout/hierarchy1"/>
    <dgm:cxn modelId="{251C7D9F-C114-451A-A6F6-7C82FEDA0F73}" type="presParOf" srcId="{1588337F-1842-4248-BFC0-BD940C9FB2FF}" destId="{63DC0BC1-0961-4624-BB98-10CA9BC705B7}" srcOrd="1" destOrd="0" presId="urn:microsoft.com/office/officeart/2005/8/layout/hierarchy1"/>
    <dgm:cxn modelId="{34B6465F-2056-4F08-AB82-4C85C0BFCC9C}" type="presParOf" srcId="{DFD03D96-224F-4648-9DAA-F5C0AA8C293B}" destId="{7120196E-FE9F-44AA-BEF5-C98F2DDA316D}" srcOrd="1" destOrd="0" presId="urn:microsoft.com/office/officeart/2005/8/layout/hierarchy1"/>
  </dgm:cxnLst>
  <dgm:bg>
    <a:solidFill>
      <a:schemeClr val="lt1">
        <a:hueOff val="0"/>
        <a:satOff val="0"/>
        <a:lumOff val="0"/>
      </a:schemeClr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F526C-FECF-4E7D-8100-E5342554725B}" type="datetimeFigureOut">
              <a:rPr lang="en-GB" smtClean="0"/>
              <a:t>12/12/2019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88305-C981-4661-A1C3-E3B70126F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2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271E6D-EB05-4AF9-81C6-71363407FC99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43693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F3F97-9767-44D8-BA0B-49CCED138928}" type="datetime1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3783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2F8925-65F7-47EE-A89A-1CD391FF648A}" type="datetime1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393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E547FA-94A6-4B3E-BA08-7E3B62A3EB89}" type="datetime1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359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104F5-B4E0-4246-80B2-C9FC2AC0C0FB}" type="datetime1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4180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032240-FF4E-4313-8AEC-7B373AAA19CD}" type="datetime1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56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B76A75-1719-4AE2-8D5F-5362A3958119}" type="datetime1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343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0BE189-0461-4D5B-8C89-6CC8E9DD3CF6}" type="datetime1">
              <a:rPr lang="en-US" smtClean="0"/>
              <a:t>12/12/2019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8830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33F1EC-489B-41E1-A47C-D783BB6AD15C}" type="datetime1">
              <a:rPr lang="en-US" smtClean="0"/>
              <a:t>12/12/2019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865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5878F-C09B-4DD1-B48D-BAC0D1DD20C5}" type="datetime1">
              <a:rPr lang="en-US" smtClean="0"/>
              <a:t>12/12/2019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298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963A0-00F0-42B4-B051-F3BD774AE861}" type="datetime1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1888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6C05C9-930F-4DBD-BFF7-103CB23A4E80}" type="datetime1">
              <a:rPr lang="en-US" smtClean="0"/>
              <a:t>12/12/2019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3588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4A1A34-E407-487C-98F9-B3557DD9F78B}" type="datetime1">
              <a:rPr lang="en-US" smtClean="0"/>
              <a:t>12/12/2019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99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www.minfin.gr/documents/20182/12041501/21-11-2019+++%CE%9A%CE%A1%CE%91%CE%A4%CE%99%CE%9A%CE%9F%CE%A3+%CE%A0%CE%A1%CE%9F%CE%A5%CE%A0%CE%9F%CE%9B%CE%9F%CE%93%CE%99%CE%A3%CE%9C%CE%9F%CE%A3+2020.pdf/6d9d7d27-cdc5-4c1f-9026-1b18d456d999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ttps://appsso.eurostat.ec.europa.eu/nui/show.do?query=BOOKMARK_DS-541195_QID_-75B4CF9B_UID_-3F171EB0&amp;layout=TIME,C,X,0;GEO,L,Y,0;UNIT,L,Z,0;ISCED11,L,Z,1;INDICATORS,C,Z,2;&amp;zSelection=DS-541195ISCED11,ED5-8;DS-541195UNIT,PC_GDP;DS-541195INDICATORS,OBS_FLAG;&amp;rankName1=ISCED11_1_2_-1_2&amp;rankName2=UNIT_1_2_-1_2&amp;rankName3=INDICATORS_1_2_-1_2&amp;rankName4=TIME_1_0_0_0&amp;rankName5=GEO_1_2_0_1&amp;sortC=ASC_-1_FIRST&amp;rStp=&amp;cStp=&amp;rDCh=&amp;cDCh=&amp;rDM=true&amp;cDM=true&amp;footnes=false&amp;empty=false&amp;wai=false&amp;time_mode=NONE&amp;time_most_recent=false&amp;lang=EN&amp;cfo=###,###.###" TargetMode="External"/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5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078037"/>
          </a:xfrm>
        </p:spPr>
        <p:txBody>
          <a:bodyPr>
            <a:normAutofit/>
          </a:bodyPr>
          <a:lstStyle/>
          <a:p>
            <a:r>
              <a:rPr lang="el-GR" b="1" dirty="0"/>
              <a:t>Ο</a:t>
            </a:r>
            <a:r>
              <a:rPr lang="el-GR" b="1" dirty="0" smtClean="0"/>
              <a:t>ικονομικά της </a:t>
            </a:r>
            <a:r>
              <a:rPr lang="el-GR" b="1" dirty="0" smtClean="0"/>
              <a:t>Εκπαίδευσης</a:t>
            </a: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b="1" dirty="0" smtClean="0"/>
              <a:t/>
            </a:r>
            <a:br>
              <a:rPr lang="el-GR" b="1" dirty="0" smtClean="0"/>
            </a:br>
            <a:r>
              <a:rPr lang="el-GR" sz="4000" dirty="0" smtClean="0"/>
              <a:t>10</a:t>
            </a:r>
            <a:r>
              <a:rPr lang="el-GR" sz="4000" baseline="30000" dirty="0"/>
              <a:t>η</a:t>
            </a:r>
            <a:r>
              <a:rPr lang="el-GR" sz="4000" dirty="0" smtClean="0"/>
              <a:t> διάλεξη</a:t>
            </a:r>
            <a:endParaRPr lang="en-GB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Τμήμα Κοινωνικής και Εκπαιδευτικής Πολιτικής</a:t>
            </a:r>
          </a:p>
          <a:p>
            <a:r>
              <a:rPr lang="el-GR" dirty="0" smtClean="0"/>
              <a:t>Ακαδημαϊκό έτος 2019-2020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93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57201"/>
            <a:ext cx="7886700" cy="1246358"/>
          </a:xfrm>
        </p:spPr>
        <p:txBody>
          <a:bodyPr>
            <a:normAutofit fontScale="90000"/>
          </a:bodyPr>
          <a:lstStyle/>
          <a:p>
            <a:pPr algn="ctr">
              <a:lnSpc>
                <a:spcPct val="100000"/>
              </a:lnSpc>
              <a:spcAft>
                <a:spcPts val="400"/>
              </a:spcAft>
            </a:pPr>
            <a:r>
              <a:rPr lang="el-GR" sz="3600" dirty="0" smtClean="0"/>
              <a:t>Πηγές δημόσιας χρηματοδότησης </a:t>
            </a:r>
            <a:br>
              <a:rPr lang="el-GR" sz="3600" dirty="0" smtClean="0"/>
            </a:br>
            <a:r>
              <a:rPr lang="el-GR" sz="2800" dirty="0" smtClean="0"/>
              <a:t>(πρωτοβάθμια και δευτεροβάθμια εκπαίδευση)</a:t>
            </a:r>
            <a:r>
              <a:rPr lang="en-GB" sz="2800" dirty="0" smtClean="0"/>
              <a:t>, </a:t>
            </a:r>
            <a:r>
              <a:rPr lang="el-GR" sz="2800" dirty="0" smtClean="0"/>
              <a:t>στοιχεία 2014</a:t>
            </a:r>
            <a:endParaRPr lang="en-GB" dirty="0"/>
          </a:p>
        </p:txBody>
      </p:sp>
      <p:graphicFrame>
        <p:nvGraphicFramePr>
          <p:cNvPr id="4" name="Chart 3"/>
          <p:cNvGraphicFramePr/>
          <p:nvPr>
            <p:extLst>
              <p:ext uri="{D42A27DB-BD31-4B8C-83A1-F6EECF244321}">
                <p14:modId xmlns:p14="http://schemas.microsoft.com/office/powerpoint/2010/main" val="3466264051"/>
              </p:ext>
            </p:extLst>
          </p:nvPr>
        </p:nvGraphicFramePr>
        <p:xfrm>
          <a:off x="628650" y="2133600"/>
          <a:ext cx="7677150" cy="3429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10</a:t>
            </a:fld>
            <a:endParaRPr lang="en-GB"/>
          </a:p>
        </p:txBody>
      </p:sp>
      <p:sp>
        <p:nvSpPr>
          <p:cNvPr id="3" name="TextBox 2"/>
          <p:cNvSpPr txBox="1"/>
          <p:nvPr/>
        </p:nvSpPr>
        <p:spPr>
          <a:xfrm>
            <a:off x="685800" y="5867400"/>
            <a:ext cx="7391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l-GR" sz="1600" dirty="0" smtClean="0"/>
              <a:t>Ο τακτικός προϋπολογισμός και ο προϋπολογισμός δημόσιων επενδύσεων συγκροτούν τον </a:t>
            </a:r>
            <a:r>
              <a:rPr lang="el-GR" sz="1600" dirty="0" smtClean="0">
                <a:hlinkClick r:id="rId4"/>
              </a:rPr>
              <a:t>κρατικό προϋπολογισμό</a:t>
            </a:r>
            <a:r>
              <a:rPr lang="el-GR" sz="1600" dirty="0" smtClean="0"/>
              <a:t> (δηλαδή τον νόμο που προσδιορίζει τα δημόσια έσοδα και καθορίζει τα όρια των εξόδων του κράτους κάθε οικονομικό έτος).  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578183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>
            <a:normAutofit/>
          </a:bodyPr>
          <a:lstStyle/>
          <a:p>
            <a:pPr algn="ctr"/>
            <a:r>
              <a:rPr lang="el-GR" sz="3600" dirty="0" smtClean="0">
                <a:latin typeface="+mn-lt"/>
              </a:rPr>
              <a:t>Η δημόσια δαπάνη για εκπαίδευση</a:t>
            </a:r>
            <a:endParaRPr lang="en-GB" sz="36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450056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1200"/>
              </a:spcAft>
            </a:pPr>
            <a:r>
              <a:rPr lang="el-GR" sz="3200" dirty="0" smtClean="0"/>
              <a:t>Η δαπάνη για εκπαίδευση συνήθως υπολογίζεται ως:</a:t>
            </a:r>
          </a:p>
          <a:p>
            <a:pPr lvl="1" algn="just">
              <a:lnSpc>
                <a:spcPct val="100000"/>
              </a:lnSpc>
              <a:spcAft>
                <a:spcPts val="400"/>
              </a:spcAft>
            </a:pPr>
            <a:r>
              <a:rPr lang="el-GR" sz="2900" dirty="0" smtClean="0"/>
              <a:t> απόλυτο μέγεθος (σε ευρώ)</a:t>
            </a:r>
          </a:p>
          <a:p>
            <a:pPr lvl="1" algn="just">
              <a:lnSpc>
                <a:spcPct val="100000"/>
              </a:lnSpc>
              <a:spcAft>
                <a:spcPts val="400"/>
              </a:spcAft>
            </a:pPr>
            <a:r>
              <a:rPr lang="el-GR" sz="2800" dirty="0" smtClean="0"/>
              <a:t> ποσοστό (%) της συνολικής κρατικής δαπάνης </a:t>
            </a:r>
          </a:p>
          <a:p>
            <a:pPr lvl="1" algn="just">
              <a:lnSpc>
                <a:spcPct val="100000"/>
              </a:lnSpc>
              <a:spcAft>
                <a:spcPts val="400"/>
              </a:spcAft>
            </a:pPr>
            <a:r>
              <a:rPr lang="el-GR" sz="2800" dirty="0" smtClean="0"/>
              <a:t> ποσοστό (%) του ΑΕΠ</a:t>
            </a:r>
          </a:p>
          <a:p>
            <a:pPr lvl="1" algn="just">
              <a:lnSpc>
                <a:spcPct val="100000"/>
              </a:lnSpc>
              <a:spcAft>
                <a:spcPts val="400"/>
              </a:spcAft>
            </a:pPr>
            <a:r>
              <a:rPr lang="el-GR" sz="2800" dirty="0" smtClean="0"/>
              <a:t> ανά μαθητή/φοιτητή ανά εκπαιδευτική βαθμίδα (σε ευρώ) 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36190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12</a:t>
            </a:fld>
            <a:endParaRPr lang="en-US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374980"/>
              </p:ext>
            </p:extLst>
          </p:nvPr>
        </p:nvGraphicFramePr>
        <p:xfrm>
          <a:off x="633682" y="1072563"/>
          <a:ext cx="7848600" cy="5466350"/>
        </p:xfrm>
        <a:graphic>
          <a:graphicData uri="http://schemas.openxmlformats.org/drawingml/2006/table">
            <a:tbl>
              <a:tblPr/>
              <a:tblGrid>
                <a:gridCol w="1569720"/>
                <a:gridCol w="1569720"/>
                <a:gridCol w="1569720"/>
                <a:gridCol w="1569720"/>
                <a:gridCol w="1569720"/>
              </a:tblGrid>
              <a:tr h="121753">
                <a:tc>
                  <a:txBody>
                    <a:bodyPr/>
                    <a:lstStyle/>
                    <a:p>
                      <a:pPr algn="l" fontAlgn="b"/>
                      <a:endParaRPr lang="en-GB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2012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2013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2014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2015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Βέλγιο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24,931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25,692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26,031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26,372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Βουλγαρία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1,469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1,706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1,804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1,779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598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Γερμανία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127,861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130,391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135,392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136,972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Εσθονία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842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916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: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effectLst/>
                          <a:latin typeface="Arial" panose="020B0604020202020204" pitchFamily="34" charset="0"/>
                        </a:rPr>
                        <a:t>: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Ιρλανδία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10,105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9,584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9,509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9,878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Ελλάδα</a:t>
                      </a:r>
                      <a:endParaRPr lang="en-GB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6,960</a:t>
                      </a:r>
                      <a:endParaRPr lang="en-GB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6,459</a:t>
                      </a:r>
                      <a:endParaRPr lang="en-GB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6,435</a:t>
                      </a:r>
                      <a:endParaRPr lang="en-GB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1" i="0" u="none" strike="noStrike" dirty="0" smtClean="0">
                          <a:effectLst/>
                          <a:latin typeface="Arial" panose="020B0604020202020204" pitchFamily="34" charset="0"/>
                        </a:rPr>
                        <a:t>6,457</a:t>
                      </a:r>
                      <a:endParaRPr lang="en-GB" sz="14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Ισπανία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44,690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42,913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43,010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44,732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Γαλλία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113,973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116,451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118,496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120,127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Ιταλία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65,884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66,827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66,093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67,433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Κύπρος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1,181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1,166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1,122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1,128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038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Λουξεμβούργο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1,884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: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1,996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2,040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Ουγγαρία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3,942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4,042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>
                          <a:effectLst/>
                          <a:latin typeface="Arial" panose="020B0604020202020204" pitchFamily="34" charset="0"/>
                        </a:rPr>
                        <a:t>: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4,667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Μάλτα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467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500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509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502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038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Ολλανδία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35,326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36,500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36,659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36,902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Αυστρία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17,242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17,709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17,836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18,456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Πολωνία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18,736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19,500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20,184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20,705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Πορτογαλία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effectLst/>
                          <a:latin typeface="Arial" panose="020B0604020202020204" pitchFamily="34" charset="0"/>
                        </a:rPr>
                        <a:t>: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8,848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8,714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8,598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Ρουμανία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3,476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3,846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4,137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4,346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Φινλανδία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13,695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13,856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13,990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14,153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Σουηδία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30,107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31,259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30,893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31,506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7038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Ηνωμένο</a:t>
                      </a:r>
                      <a:r>
                        <a:rPr lang="el-GR" sz="1400" b="0" i="0" u="none" strike="noStrike" baseline="0" dirty="0" smtClean="0">
                          <a:effectLst/>
                          <a:latin typeface="Arial" panose="020B0604020202020204" pitchFamily="34" charset="0"/>
                        </a:rPr>
                        <a:t> Βασίλειο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115,951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117,228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127,666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143,567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Ισλανδία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765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796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904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1,035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Νορβηγία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>
                          <a:effectLst/>
                          <a:latin typeface="Arial" panose="020B0604020202020204" pitchFamily="34" charset="0"/>
                        </a:rPr>
                        <a:t>:</a:t>
                      </a: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25,384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25,021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23,407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1753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Ελβετία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9CC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25,724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25,664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26,549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30,710</a:t>
                      </a:r>
                      <a:endParaRPr lang="en-GB" sz="14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5294" marR="5294" marT="529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1295400" y="381000"/>
            <a:ext cx="6997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/>
              <a:t>Δημόσιες δαπάνες εκπαίδευσης στις χώρες της ΕΕ (σε εκ. ευρώ)</a:t>
            </a:r>
            <a:endParaRPr lang="en-GB" sz="2000" b="1" dirty="0"/>
          </a:p>
        </p:txBody>
      </p:sp>
    </p:spTree>
    <p:extLst>
      <p:ext uri="{BB962C8B-B14F-4D97-AF65-F5344CB8AC3E}">
        <p14:creationId xmlns:p14="http://schemas.microsoft.com/office/powerpoint/2010/main" val="3681579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3810723"/>
              </p:ext>
            </p:extLst>
          </p:nvPr>
        </p:nvGraphicFramePr>
        <p:xfrm>
          <a:off x="609600" y="1447800"/>
          <a:ext cx="7829551" cy="42816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436291"/>
                <a:gridCol w="878652"/>
                <a:gridCol w="878652"/>
                <a:gridCol w="878652"/>
                <a:gridCol w="878652"/>
                <a:gridCol w="878652"/>
              </a:tblGrid>
              <a:tr h="6102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0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2009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2010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2011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2012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</a:rPr>
                        <a:t>2013</a:t>
                      </a:r>
                      <a:endParaRPr lang="en-GB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Δαπάνη (σε εκατομύρια ευρώ)</a:t>
                      </a:r>
                      <a:endParaRPr lang="en-GB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 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 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Πρωτοβάθμια εκπαίδευση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3.027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2.789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2.878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2.667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2.502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Δευτεροβάθμια εκπαίδευση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3.653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3.348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3.280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2.940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2.610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Τριτοβάθμια εκπαίδευση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2.128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1.937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1.894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1.856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1.632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   TEI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383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348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340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334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293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>
                          <a:effectLst/>
                        </a:rPr>
                        <a:t>   AEI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1.745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1.588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1.553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1.521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1.338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Συνολικός αριθμός μαθητών/φοιτητών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Πρωτοβάθμια</a:t>
                      </a:r>
                      <a:r>
                        <a:rPr lang="el-GR" sz="1600" baseline="0" dirty="0" smtClean="0">
                          <a:effectLst/>
                        </a:rPr>
                        <a:t> εκπαίδευση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741.604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746.054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749.804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749.786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747.442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Τριτοβάθμια εκπαίδευση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640.659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642.206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643.104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642.451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632.285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   TEI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101.334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103.278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110.096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109.411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108.236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   AEI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182.587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194.001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199.981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207.749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210.087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41071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</a:rPr>
                        <a:t>Δαπάνη ανά μαθητή/φοιτητή</a:t>
                      </a:r>
                      <a:endParaRPr lang="en-GB" sz="16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6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Πρωτοβάθμια εκπαίδευση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4.081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3.738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3.838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3.557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3.347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l-GR" sz="1600" dirty="0" smtClean="0">
                          <a:effectLst/>
                        </a:rPr>
                        <a:t>Δευτεροβάθμια εκπαίδευση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5.701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5.213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5.100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4.576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4.127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   TEI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3.780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3.375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3.096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3.053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2.714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  <a:tr h="19778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>
                          <a:effectLst/>
                        </a:rPr>
                        <a:t>   AEI</a:t>
                      </a:r>
                      <a:endParaRPr lang="en-GB" sz="16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9.556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8.187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7.766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7.325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600" dirty="0" smtClean="0">
                          <a:effectLst/>
                        </a:rPr>
                        <a:t>6.369</a:t>
                      </a:r>
                      <a:endParaRPr lang="en-GB" sz="16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7085" marR="37085" marT="0" marB="0" anchor="b"/>
                </a:tc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576532" y="765029"/>
            <a:ext cx="77476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b="1" dirty="0"/>
              <a:t>Δ</a:t>
            </a:r>
            <a:r>
              <a:rPr lang="el-GR" b="1" dirty="0" smtClean="0"/>
              <a:t>ημόσια δαπάνη ανά μαθητή/φοιτητή ανά βαθμίδα στην Ελλάδα (2009-2013)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003735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14</a:t>
            </a:fld>
            <a:endParaRPr lang="en-US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03021196"/>
              </p:ext>
            </p:extLst>
          </p:nvPr>
        </p:nvGraphicFramePr>
        <p:xfrm>
          <a:off x="761641" y="762000"/>
          <a:ext cx="77724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671904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9860595"/>
              </p:ext>
            </p:extLst>
          </p:nvPr>
        </p:nvGraphicFramePr>
        <p:xfrm>
          <a:off x="628650" y="838200"/>
          <a:ext cx="78867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022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5023137"/>
              </p:ext>
            </p:extLst>
          </p:nvPr>
        </p:nvGraphicFramePr>
        <p:xfrm>
          <a:off x="628650" y="838200"/>
          <a:ext cx="7886700" cy="4804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118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27961703"/>
              </p:ext>
            </p:extLst>
          </p:nvPr>
        </p:nvGraphicFramePr>
        <p:xfrm>
          <a:off x="628650" y="1066800"/>
          <a:ext cx="7886700" cy="45755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475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3" name="Chart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9474650"/>
              </p:ext>
            </p:extLst>
          </p:nvPr>
        </p:nvGraphicFramePr>
        <p:xfrm>
          <a:off x="838200" y="609600"/>
          <a:ext cx="7543800" cy="533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762000" y="6171685"/>
            <a:ext cx="56959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Πηγή: </a:t>
            </a:r>
            <a:r>
              <a:rPr lang="en-GB" dirty="0" smtClean="0"/>
              <a:t>Eurostat, </a:t>
            </a:r>
            <a:r>
              <a:rPr lang="el-GR" dirty="0" smtClean="0"/>
              <a:t>Στατιστικός κωδικός: [</a:t>
            </a:r>
            <a:r>
              <a:rPr lang="en-GB" dirty="0" smtClean="0">
                <a:hlinkClick r:id="rId3"/>
              </a:rPr>
              <a:t>educ_uoe_fine06</a:t>
            </a:r>
            <a:r>
              <a:rPr lang="en-GB" dirty="0" smtClean="0"/>
              <a:t>]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4660112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latin typeface="+mn-lt"/>
              </a:rPr>
              <a:t>Προσδιοριστικοί Παράγοντες Δημόσιων Δαπανών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4500563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Aft>
                <a:spcPts val="300"/>
              </a:spcAft>
            </a:pPr>
            <a:r>
              <a:rPr lang="el-GR" sz="2400" dirty="0" smtClean="0"/>
              <a:t>Πιο σημαντικοί προσδιοριστικοί παράγοντες:</a:t>
            </a:r>
          </a:p>
          <a:p>
            <a:pPr>
              <a:lnSpc>
                <a:spcPct val="100000"/>
              </a:lnSpc>
              <a:spcAft>
                <a:spcPts val="300"/>
              </a:spcAft>
            </a:pPr>
            <a:r>
              <a:rPr lang="el-GR" sz="2400" dirty="0" smtClean="0"/>
              <a:t>Οικονομικοί Παράγοντες</a:t>
            </a:r>
          </a:p>
          <a:p>
            <a:pPr lvl="1">
              <a:lnSpc>
                <a:spcPct val="100000"/>
              </a:lnSpc>
              <a:spcAft>
                <a:spcPts val="300"/>
              </a:spcAft>
            </a:pPr>
            <a:r>
              <a:rPr lang="el-GR" sz="2000" dirty="0" smtClean="0"/>
              <a:t>Μέγεθος του ΑΕΠ</a:t>
            </a:r>
          </a:p>
          <a:p>
            <a:pPr lvl="1">
              <a:lnSpc>
                <a:spcPct val="100000"/>
              </a:lnSpc>
              <a:spcAft>
                <a:spcPts val="300"/>
              </a:spcAft>
            </a:pPr>
            <a:r>
              <a:rPr lang="el-GR" sz="2000" dirty="0" smtClean="0"/>
              <a:t>Σύνθεση του ΑΕΠ</a:t>
            </a:r>
          </a:p>
          <a:p>
            <a:pPr lvl="1">
              <a:lnSpc>
                <a:spcPct val="100000"/>
              </a:lnSpc>
              <a:spcAft>
                <a:spcPts val="300"/>
              </a:spcAft>
            </a:pPr>
            <a:r>
              <a:rPr lang="el-GR" sz="2000" dirty="0" smtClean="0"/>
              <a:t>Οικονομικοί κύκλοι</a:t>
            </a:r>
          </a:p>
          <a:p>
            <a:pPr>
              <a:lnSpc>
                <a:spcPct val="100000"/>
              </a:lnSpc>
              <a:spcAft>
                <a:spcPts val="300"/>
              </a:spcAft>
            </a:pPr>
            <a:r>
              <a:rPr lang="el-GR" sz="2400" dirty="0" smtClean="0"/>
              <a:t>Δημογραφικοί Παράγοντες</a:t>
            </a:r>
          </a:p>
          <a:p>
            <a:pPr lvl="1">
              <a:lnSpc>
                <a:spcPct val="100000"/>
              </a:lnSpc>
              <a:spcAft>
                <a:spcPts val="300"/>
              </a:spcAft>
            </a:pPr>
            <a:r>
              <a:rPr lang="el-GR" sz="2000" dirty="0" smtClean="0">
                <a:solidFill>
                  <a:prstClr val="black"/>
                </a:solidFill>
              </a:rPr>
              <a:t>Ποσοστό νέων στο συνολικό πληθυσμό – γήρανση του πληθυσμού</a:t>
            </a:r>
            <a:endParaRPr lang="el-GR" sz="2000" dirty="0" smtClean="0"/>
          </a:p>
          <a:p>
            <a:pPr>
              <a:lnSpc>
                <a:spcPct val="100000"/>
              </a:lnSpc>
              <a:spcAft>
                <a:spcPts val="300"/>
              </a:spcAft>
            </a:pPr>
            <a:r>
              <a:rPr lang="el-GR" sz="2400" dirty="0" smtClean="0"/>
              <a:t>Θεσμικοί παράγοντες</a:t>
            </a:r>
          </a:p>
          <a:p>
            <a:pPr lvl="1">
              <a:lnSpc>
                <a:spcPct val="100000"/>
              </a:lnSpc>
              <a:spcAft>
                <a:spcPts val="300"/>
              </a:spcAft>
            </a:pPr>
            <a:r>
              <a:rPr lang="el-GR" sz="2000" dirty="0">
                <a:solidFill>
                  <a:prstClr val="black"/>
                </a:solidFill>
              </a:rPr>
              <a:t>Τύπος κ</a:t>
            </a:r>
            <a:r>
              <a:rPr lang="el-GR" sz="2000" dirty="0" smtClean="0">
                <a:solidFill>
                  <a:prstClr val="black"/>
                </a:solidFill>
              </a:rPr>
              <a:t>οινωνικού </a:t>
            </a:r>
            <a:r>
              <a:rPr lang="el-GR" sz="2000" dirty="0">
                <a:solidFill>
                  <a:prstClr val="black"/>
                </a:solidFill>
              </a:rPr>
              <a:t>κ</a:t>
            </a:r>
            <a:r>
              <a:rPr lang="el-GR" sz="2000" dirty="0" smtClean="0">
                <a:solidFill>
                  <a:prstClr val="black"/>
                </a:solidFill>
              </a:rPr>
              <a:t>ράτους</a:t>
            </a:r>
            <a:endParaRPr lang="en-GB" sz="2000" dirty="0" smtClean="0">
              <a:solidFill>
                <a:prstClr val="black"/>
              </a:solidFill>
            </a:endParaRPr>
          </a:p>
          <a:p>
            <a:pPr lvl="1">
              <a:lnSpc>
                <a:spcPct val="100000"/>
              </a:lnSpc>
              <a:spcAft>
                <a:spcPts val="300"/>
              </a:spcAft>
            </a:pPr>
            <a:r>
              <a:rPr lang="el-GR" sz="2000" dirty="0" smtClean="0">
                <a:solidFill>
                  <a:prstClr val="black"/>
                </a:solidFill>
              </a:rPr>
              <a:t>Βαθμός δημοσιονομικής αποκέντρωσης</a:t>
            </a:r>
          </a:p>
          <a:p>
            <a:pPr lvl="1">
              <a:lnSpc>
                <a:spcPct val="100000"/>
              </a:lnSpc>
              <a:spcAft>
                <a:spcPts val="300"/>
              </a:spcAft>
            </a:pPr>
            <a:r>
              <a:rPr lang="el-GR" sz="2000" dirty="0" smtClean="0">
                <a:solidFill>
                  <a:prstClr val="black"/>
                </a:solidFill>
              </a:rPr>
              <a:t>Πολιτικές προτιμήσεις</a:t>
            </a:r>
            <a:endParaRPr lang="el-GR" sz="20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14002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/>
          <a:lstStyle/>
          <a:p>
            <a:r>
              <a:rPr lang="el-GR" b="1" dirty="0" smtClean="0"/>
              <a:t>Τι συζητήσαμε στην προηγούμενη διάλεξη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371600"/>
            <a:ext cx="7886700" cy="4805363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endParaRPr lang="el-GR" dirty="0"/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l-GR" dirty="0" smtClean="0"/>
              <a:t>Τι συζητήσαμε στην προηγούμενη διάλεξη: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/>
              <a:t>Η σύνθεση της τάξης και οι διαμαθητικές επιδράσεις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/>
              <a:t>Η επίδραση του δασκάλου στις </a:t>
            </a:r>
            <a:r>
              <a:rPr lang="el-GR" dirty="0" smtClean="0"/>
              <a:t>σχολικέ; </a:t>
            </a:r>
            <a:r>
              <a:rPr lang="el-GR" dirty="0"/>
              <a:t>επιδόσεις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endParaRPr lang="el-GR" dirty="0"/>
          </a:p>
          <a:p>
            <a:pPr marL="0" indent="0" algn="just">
              <a:lnSpc>
                <a:spcPct val="100000"/>
              </a:lnSpc>
              <a:spcAft>
                <a:spcPts val="600"/>
              </a:spcAft>
              <a:buNone/>
            </a:pPr>
            <a:r>
              <a:rPr lang="el-GR" dirty="0" smtClean="0"/>
              <a:t>Σημερινή διάλεξη: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Δημόσιες δαπάνες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Ιδιωτικές δαπάνες</a:t>
            </a:r>
          </a:p>
          <a:p>
            <a:pPr algn="just">
              <a:lnSpc>
                <a:spcPct val="100000"/>
              </a:lnSpc>
              <a:spcAft>
                <a:spcPts val="600"/>
              </a:spcAft>
            </a:pPr>
            <a:r>
              <a:rPr lang="el-GR" dirty="0" smtClean="0"/>
              <a:t>Κουπόνια εκπαίδευσης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263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839" y="2209800"/>
            <a:ext cx="7886700" cy="2200276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el-GR" dirty="0" smtClean="0"/>
              <a:t>Ιδιωτικές δαπάνες εκπαίδευσης</a:t>
            </a:r>
            <a:br>
              <a:rPr lang="el-GR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7452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854074"/>
          </a:xfrm>
        </p:spPr>
        <p:txBody>
          <a:bodyPr/>
          <a:lstStyle/>
          <a:p>
            <a:pPr algn="ctr"/>
            <a:r>
              <a:rPr lang="el-GR" b="1" dirty="0" smtClean="0"/>
              <a:t>Ιδιωτικές δαπάνες εκπαίδευσης</a:t>
            </a:r>
            <a:endParaRPr lang="en-GB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447800"/>
            <a:ext cx="7886700" cy="4908551"/>
          </a:xfrm>
        </p:spPr>
        <p:txBody>
          <a:bodyPr>
            <a:normAutofit/>
          </a:bodyPr>
          <a:lstStyle/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Όπως συζητήσαμε στην προηγούμενη ενότητα, οι κυβερνήσεις συλλέγουν φόρους μέσω των οποίων χρηματοδοτούν τη δημόσια εκπαίδευση που στη συνέχεια προσφέρεται δωρεάν (ή με πολύ χαμηλό κόστος) στα νοικοκυριά.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Παρολαυτά, σχεδόν σε όλα τα εκπαιδευτικά συστήματα συνυπάρχουν η ιδιωτική εκπαίδευση με τη δημόσια εκπαίδευση.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Το κάθε νοικοκυριό εχει τη δυνατότητα να επιλέξει μεταξύ δημόσιας ή ιδιωτικής εκπαίδευσης.</a:t>
            </a:r>
          </a:p>
          <a:p>
            <a:pPr algn="just">
              <a:lnSpc>
                <a:spcPct val="120000"/>
              </a:lnSpc>
              <a:spcAft>
                <a:spcPts val="600"/>
              </a:spcAft>
            </a:pPr>
            <a:r>
              <a:rPr lang="el-GR" dirty="0" smtClean="0"/>
              <a:t>Όπως επίσης και να συμπληρώσει την εκπαίδευση των παιδιών με επιπρόσθετες υπηρεσίες από τον ιδιωτικό τομέα.</a:t>
            </a:r>
          </a:p>
          <a:p>
            <a:pPr algn="just">
              <a:spcAft>
                <a:spcPts val="600"/>
              </a:spcAft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454927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416870"/>
            <a:ext cx="7886700" cy="875489"/>
          </a:xfrm>
        </p:spPr>
        <p:txBody>
          <a:bodyPr/>
          <a:lstStyle/>
          <a:p>
            <a:pPr algn="ctr"/>
            <a:r>
              <a:rPr lang="el-GR" b="1" dirty="0" smtClean="0">
                <a:latin typeface="+mn-lt"/>
              </a:rPr>
              <a:t>Ιδιωτικές δαπάνες για εκπαίδευση</a:t>
            </a:r>
            <a:endParaRPr lang="en-GB" b="1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03351"/>
            <a:ext cx="8229600" cy="4953000"/>
          </a:xfrm>
        </p:spPr>
        <p:txBody>
          <a:bodyPr>
            <a:noAutofit/>
          </a:bodyPr>
          <a:lstStyle/>
          <a:p>
            <a:pPr algn="just">
              <a:lnSpc>
                <a:spcPct val="120000"/>
              </a:lnSpc>
              <a:spcAft>
                <a:spcPts val="450"/>
              </a:spcAft>
            </a:pPr>
            <a:r>
              <a:rPr lang="el-GR" sz="2200" dirty="0" smtClean="0"/>
              <a:t>Εννοούμε τις δαπάνες </a:t>
            </a:r>
            <a:r>
              <a:rPr lang="el-GR" sz="2200" dirty="0"/>
              <a:t>των νοικοκυριών για εκπαίδευση </a:t>
            </a:r>
            <a:r>
              <a:rPr lang="el-GR" sz="2200" dirty="0" smtClean="0"/>
              <a:t>που περιλαμβάνουν μια σειρά υπηρεσιών και αγαθών:</a:t>
            </a:r>
          </a:p>
          <a:p>
            <a:pPr lvl="1" algn="just">
              <a:lnSpc>
                <a:spcPct val="120000"/>
              </a:lnSpc>
              <a:spcAft>
                <a:spcPts val="450"/>
              </a:spcAft>
            </a:pPr>
            <a:r>
              <a:rPr lang="el-GR" sz="2200" dirty="0" smtClean="0"/>
              <a:t>Δίδακτρα </a:t>
            </a:r>
            <a:r>
              <a:rPr lang="el-GR" sz="2200" dirty="0"/>
              <a:t>ιδιωτικών σχολείων</a:t>
            </a:r>
          </a:p>
          <a:p>
            <a:pPr lvl="1" algn="just">
              <a:lnSpc>
                <a:spcPct val="120000"/>
              </a:lnSpc>
              <a:spcAft>
                <a:spcPts val="450"/>
              </a:spcAft>
            </a:pPr>
            <a:r>
              <a:rPr lang="el-GR" sz="2200" dirty="0"/>
              <a:t>Συμπληρωματική εκπαίδευση</a:t>
            </a:r>
          </a:p>
          <a:p>
            <a:pPr lvl="2" algn="just">
              <a:lnSpc>
                <a:spcPct val="120000"/>
              </a:lnSpc>
              <a:spcAft>
                <a:spcPts val="450"/>
              </a:spcAft>
            </a:pPr>
            <a:r>
              <a:rPr lang="el-GR" sz="2200" dirty="0" smtClean="0"/>
              <a:t>Φροντιστήρια</a:t>
            </a:r>
          </a:p>
          <a:p>
            <a:pPr lvl="2" algn="just">
              <a:lnSpc>
                <a:spcPct val="120000"/>
              </a:lnSpc>
              <a:spcAft>
                <a:spcPts val="450"/>
              </a:spcAft>
            </a:pPr>
            <a:r>
              <a:rPr lang="el-GR" sz="2200" dirty="0" smtClean="0"/>
              <a:t>Ιδιαίτερα</a:t>
            </a:r>
            <a:endParaRPr lang="el-GR" sz="2200" dirty="0"/>
          </a:p>
          <a:p>
            <a:pPr lvl="2" algn="just">
              <a:lnSpc>
                <a:spcPct val="120000"/>
              </a:lnSpc>
              <a:spcAft>
                <a:spcPts val="450"/>
              </a:spcAft>
            </a:pPr>
            <a:r>
              <a:rPr lang="el-GR" sz="2200" dirty="0"/>
              <a:t>Ξένες γλώσσες</a:t>
            </a:r>
          </a:p>
          <a:p>
            <a:pPr lvl="1" algn="just">
              <a:lnSpc>
                <a:spcPct val="120000"/>
              </a:lnSpc>
              <a:spcAft>
                <a:spcPts val="450"/>
              </a:spcAft>
            </a:pPr>
            <a:r>
              <a:rPr lang="el-GR" sz="2200" dirty="0"/>
              <a:t>Αγορά εκπαιδευτικού υλικού (βιβλία, γραφική ύλη)</a:t>
            </a:r>
          </a:p>
          <a:p>
            <a:pPr lvl="1" algn="just">
              <a:lnSpc>
                <a:spcPct val="120000"/>
              </a:lnSpc>
              <a:spcAft>
                <a:spcPts val="450"/>
              </a:spcAft>
            </a:pPr>
            <a:r>
              <a:rPr lang="el-GR" sz="2200" dirty="0" smtClean="0"/>
              <a:t>Άλλες δαπάνες (εκπαιδευτικές εκδρομές, μεταφορά μαθητών)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22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995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8058150" cy="1235074"/>
          </a:xfrm>
        </p:spPr>
        <p:txBody>
          <a:bodyPr>
            <a:normAutofit/>
          </a:bodyPr>
          <a:lstStyle/>
          <a:p>
            <a:pPr algn="ctr"/>
            <a:r>
              <a:rPr lang="el-GR" sz="3200" dirty="0" smtClean="0">
                <a:latin typeface="+mn-lt"/>
              </a:rPr>
              <a:t>Ετήσια ιδιωτική δαπάνη ανά μαθητή (σε ευρώ)</a:t>
            </a:r>
            <a:endParaRPr lang="en-GB" sz="2400" dirty="0">
              <a:latin typeface="+mn-lt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07257608"/>
              </p:ext>
            </p:extLst>
          </p:nvPr>
        </p:nvGraphicFramePr>
        <p:xfrm>
          <a:off x="628650" y="1981200"/>
          <a:ext cx="7886700" cy="35087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6918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09600"/>
            <a:ext cx="7886700" cy="754856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000" dirty="0" smtClean="0"/>
              <a:t>Επιμερισμός της ιδιωτικής δαπάνης </a:t>
            </a:r>
            <a:r>
              <a:rPr lang="el-GR" sz="3000" dirty="0"/>
              <a:t>ανά κατηγορία δαπάνης</a:t>
            </a:r>
            <a:endParaRPr lang="en-GB" sz="3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935083"/>
            <a:ext cx="3868340" cy="366079"/>
          </a:xfrm>
        </p:spPr>
        <p:txBody>
          <a:bodyPr/>
          <a:lstStyle/>
          <a:p>
            <a:r>
              <a:rPr lang="el-GR" dirty="0" smtClean="0"/>
              <a:t>Πρωτοβάθμια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939733"/>
            <a:ext cx="3887391" cy="366079"/>
          </a:xfrm>
        </p:spPr>
        <p:txBody>
          <a:bodyPr/>
          <a:lstStyle/>
          <a:p>
            <a:r>
              <a:rPr lang="el-GR" dirty="0" smtClean="0"/>
              <a:t>Δευτεροβάθμια</a:t>
            </a:r>
            <a:endParaRPr lang="en-GB" dirty="0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628650" y="6356351"/>
            <a:ext cx="3181350" cy="365125"/>
          </a:xfrm>
        </p:spPr>
        <p:txBody>
          <a:bodyPr/>
          <a:lstStyle/>
          <a:p>
            <a:r>
              <a:rPr lang="el-GR" dirty="0" smtClean="0"/>
              <a:t>Πηγή: Έρευνα Οικογενειακών Προϋπολογισμών, ΕΛΣΤΑΤ.</a:t>
            </a:r>
            <a:endParaRPr lang="en-GB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24</a:t>
            </a:fld>
            <a:endParaRPr lang="en-GB"/>
          </a:p>
        </p:txBody>
      </p:sp>
      <p:graphicFrame>
        <p:nvGraphicFramePr>
          <p:cNvPr id="13" name="Content Placeholder 12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68383233"/>
              </p:ext>
            </p:extLst>
          </p:nvPr>
        </p:nvGraphicFramePr>
        <p:xfrm>
          <a:off x="629842" y="2362200"/>
          <a:ext cx="3868340" cy="381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Content Placeholder 15"/>
          <p:cNvGraphicFramePr>
            <a:graphicFrameLocks noGrp="1"/>
          </p:cNvGraphicFramePr>
          <p:nvPr>
            <p:ph sz="quarter" idx="4"/>
            <p:extLst>
              <p:ext uri="{D42A27DB-BD31-4B8C-83A1-F6EECF244321}">
                <p14:modId xmlns:p14="http://schemas.microsoft.com/office/powerpoint/2010/main" val="2245981867"/>
              </p:ext>
            </p:extLst>
          </p:nvPr>
        </p:nvGraphicFramePr>
        <p:xfrm>
          <a:off x="4629150" y="2438400"/>
          <a:ext cx="3887391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236907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685800"/>
            <a:ext cx="7886700" cy="623532"/>
          </a:xfrm>
        </p:spPr>
        <p:txBody>
          <a:bodyPr/>
          <a:lstStyle/>
          <a:p>
            <a:pPr algn="ctr"/>
            <a:r>
              <a:rPr lang="el-GR" dirty="0" smtClean="0"/>
              <a:t>Διεθνείς συγκρίσεις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5442089"/>
              </p:ext>
            </p:extLst>
          </p:nvPr>
        </p:nvGraphicFramePr>
        <p:xfrm>
          <a:off x="628650" y="1524000"/>
          <a:ext cx="7886700" cy="4343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25</a:t>
            </a:fld>
            <a:endParaRPr lang="en-GB"/>
          </a:p>
        </p:txBody>
      </p:sp>
      <p:sp>
        <p:nvSpPr>
          <p:cNvPr id="5" name="Date Placeholder 8"/>
          <p:cNvSpPr>
            <a:spLocks noGrp="1"/>
          </p:cNvSpPr>
          <p:nvPr>
            <p:ph type="dt" sz="half" idx="10"/>
          </p:nvPr>
        </p:nvSpPr>
        <p:spPr>
          <a:xfrm>
            <a:off x="628650" y="6155218"/>
            <a:ext cx="3181350" cy="365125"/>
          </a:xfrm>
        </p:spPr>
        <p:txBody>
          <a:bodyPr/>
          <a:lstStyle/>
          <a:p>
            <a:r>
              <a:rPr lang="el-GR" dirty="0" smtClean="0"/>
              <a:t>Πηγή: Ελληνική Στατιστική Υπηρεσία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4684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</p:spPr>
        <p:txBody>
          <a:bodyPr/>
          <a:lstStyle/>
          <a:p>
            <a:pPr algn="ctr"/>
            <a:r>
              <a:rPr lang="el-GR" dirty="0" smtClean="0"/>
              <a:t>Συμπληρωματική εκπαίδευση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752600"/>
            <a:ext cx="7886700" cy="4424363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400"/>
              </a:spcAft>
            </a:pPr>
            <a:r>
              <a:rPr lang="el-GR" dirty="0"/>
              <a:t>Οι δαπάνες για εξωσχολική υποστήριξη (φροντιστήρια και ιδιαίτερα μαθήματα), αν και ως ένα βαθμό παρατηρούνται και στην πρωτοβάθμια εκπαίδευση, είναι </a:t>
            </a:r>
            <a:r>
              <a:rPr lang="el-GR" b="1" dirty="0"/>
              <a:t>αρκετά υψηλές στη δευτεροβάθμια εκπαίδευση και ειδικά στις τελευταίες τάξεις του Λυκείου</a:t>
            </a:r>
            <a:r>
              <a:rPr lang="el-GR" dirty="0"/>
              <a:t>. </a:t>
            </a:r>
            <a:endParaRPr lang="el-GR" dirty="0" smtClean="0"/>
          </a:p>
          <a:p>
            <a:pPr algn="just">
              <a:lnSpc>
                <a:spcPct val="110000"/>
              </a:lnSpc>
              <a:spcAft>
                <a:spcPts val="400"/>
              </a:spcAft>
            </a:pPr>
            <a:r>
              <a:rPr lang="el-GR" dirty="0" smtClean="0"/>
              <a:t>Αξίζει </a:t>
            </a:r>
            <a:r>
              <a:rPr lang="el-GR" dirty="0"/>
              <a:t>να σημειωθεί ότι το φαινόμενο αυτό είναι </a:t>
            </a:r>
            <a:r>
              <a:rPr lang="el-GR" dirty="0" smtClean="0"/>
              <a:t>διαδεδομένο </a:t>
            </a:r>
            <a:r>
              <a:rPr lang="el-GR" dirty="0"/>
              <a:t>σε πολλά κράτη μέλη της Ευρωπαϊκής Ένωσης </a:t>
            </a:r>
            <a:r>
              <a:rPr lang="el-GR" dirty="0" smtClean="0"/>
              <a:t>και δεν </a:t>
            </a:r>
            <a:r>
              <a:rPr lang="el-GR" dirty="0"/>
              <a:t>αποτελεί αποκλειστικό χαρακτηριστικό του ελληνικού εκπαιδευτικού συστήματος όπως πολλές φορές υποδηλώνεται στο δημόσιο διάλογο. </a:t>
            </a:r>
            <a:endParaRPr lang="el-GR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47776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</p:spPr>
        <p:txBody>
          <a:bodyPr/>
          <a:lstStyle/>
          <a:p>
            <a:pPr algn="ctr"/>
            <a:r>
              <a:rPr lang="el-GR" dirty="0" smtClean="0"/>
              <a:t>Συμπληρωματική εκπαίδευση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00200"/>
            <a:ext cx="7886700" cy="4576763"/>
          </a:xfrm>
        </p:spPr>
        <p:txBody>
          <a:bodyPr/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1900" dirty="0" smtClean="0"/>
              <a:t>Όπως </a:t>
            </a:r>
            <a:r>
              <a:rPr lang="el-GR" sz="1900" dirty="0"/>
              <a:t>προκύπτει και από τη μελέτη του </a:t>
            </a:r>
            <a:r>
              <a:rPr lang="en-US" sz="1900" dirty="0"/>
              <a:t>Bray</a:t>
            </a:r>
            <a:r>
              <a:rPr lang="el-GR" sz="1900" dirty="0"/>
              <a:t> (2012), η συμπληρωματική εκπαίδευση </a:t>
            </a:r>
            <a:r>
              <a:rPr lang="el-GR" sz="1900" dirty="0" smtClean="0"/>
              <a:t>είναι: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1900" dirty="0" smtClean="0"/>
              <a:t>πολύ </a:t>
            </a:r>
            <a:r>
              <a:rPr lang="el-GR" sz="1900" dirty="0"/>
              <a:t>συχνή στις χώρες της Ν.Α Μεσογείου (Ελλάδα, Κύπρος), </a:t>
            </a:r>
            <a:endParaRPr lang="el-GR" sz="1900" dirty="0" smtClean="0"/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1900" dirty="0" smtClean="0"/>
              <a:t>αρκετά </a:t>
            </a:r>
            <a:r>
              <a:rPr lang="el-GR" sz="1900" dirty="0"/>
              <a:t>συχνή σε χώρες της Αν. Ευρώπης και της πρώην Ε.Σ.Σ.Δ (λόγω κουλτούρας και χαμηλών μισθών των δασκάλων</a:t>
            </a:r>
            <a:r>
              <a:rPr lang="el-GR" sz="1900" dirty="0" smtClean="0"/>
              <a:t>),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1900" dirty="0" smtClean="0"/>
              <a:t>αυξανόμενη </a:t>
            </a:r>
            <a:r>
              <a:rPr lang="el-GR" sz="1900" dirty="0"/>
              <a:t>στη Δυτική Ευρώπη (λόγω του υψηλού επιπέδου ανταγωνισμού των εκπαιδευτικών συστημάτων) </a:t>
            </a:r>
            <a:r>
              <a:rPr lang="el-GR" sz="1900" dirty="0" smtClean="0"/>
              <a:t>και</a:t>
            </a:r>
          </a:p>
          <a:p>
            <a:pPr lvl="1" algn="just">
              <a:lnSpc>
                <a:spcPct val="110000"/>
              </a:lnSpc>
              <a:spcAft>
                <a:spcPts val="600"/>
              </a:spcAft>
            </a:pPr>
            <a:r>
              <a:rPr lang="el-GR" sz="1900" dirty="0" smtClean="0"/>
              <a:t> </a:t>
            </a:r>
            <a:r>
              <a:rPr lang="el-GR" sz="1900" dirty="0"/>
              <a:t>χαμηλή στη Βόρεια Ευρώπη (πιθανόν λόγω της αποτελεσματικότητας των σχολείων).</a:t>
            </a:r>
            <a:endParaRPr lang="en-GB" sz="1900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503617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82674"/>
          </a:xfrm>
        </p:spPr>
        <p:txBody>
          <a:bodyPr/>
          <a:lstStyle/>
          <a:p>
            <a:pPr algn="ctr"/>
            <a:r>
              <a:rPr lang="el-GR" dirty="0" smtClean="0"/>
              <a:t>Συμπληρωματική εκπαίδευση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57051"/>
            <a:ext cx="7886700" cy="4495800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Παρ</a:t>
            </a:r>
            <a:r>
              <a:rPr lang="el-GR" dirty="0"/>
              <a:t>’ όλα αυτά, το ύψος των εν λόγω δαπανών είναι πολύ </a:t>
            </a:r>
            <a:r>
              <a:rPr lang="el-GR" dirty="0" smtClean="0"/>
              <a:t>υψηλό </a:t>
            </a:r>
            <a:r>
              <a:rPr lang="el-GR" dirty="0"/>
              <a:t>στην Ελλάδα, επιβαρύνοντας σημαντικά τον οικογενειακό προϋπολογισμό, ακόμα και των οικονομικά ασθενέστερων νοικοκυριών.</a:t>
            </a:r>
          </a:p>
          <a:p>
            <a:pPr>
              <a:lnSpc>
                <a:spcPct val="100000"/>
              </a:lnSpc>
              <a:spcAft>
                <a:spcPts val="400"/>
              </a:spcAft>
            </a:pPr>
            <a:r>
              <a:rPr lang="el-GR" dirty="0" smtClean="0"/>
              <a:t>Δύο ερμηνείες του φαινομένου:</a:t>
            </a:r>
          </a:p>
          <a:p>
            <a:pPr lvl="1" algn="just">
              <a:lnSpc>
                <a:spcPct val="100000"/>
              </a:lnSpc>
              <a:spcAft>
                <a:spcPts val="400"/>
              </a:spcAft>
            </a:pPr>
            <a:r>
              <a:rPr lang="el-GR" sz="2000" dirty="0" smtClean="0"/>
              <a:t>Οι </a:t>
            </a:r>
            <a:r>
              <a:rPr lang="el-GR" sz="2000" dirty="0"/>
              <a:t>γονείς </a:t>
            </a:r>
            <a:r>
              <a:rPr lang="el-GR" sz="2000" b="1" dirty="0" smtClean="0"/>
              <a:t>δεν </a:t>
            </a:r>
            <a:r>
              <a:rPr lang="el-GR" sz="2000" b="1" dirty="0"/>
              <a:t>θεωρούν ικανοποιητική την  ποιότητα της δημόσιας εκπαίδευσης</a:t>
            </a:r>
            <a:r>
              <a:rPr lang="el-GR" sz="2000" dirty="0"/>
              <a:t> (συνεπώς είτε τη συμπληρώνουν με την αγορά επιπρόσθετων υπηρεσιών εκτός του τυπικού εκπαιδευτικού συστήματος, είτε την αντικαθιστούν πλήρως εγγράφοντας τα παιδιά τους σε ιδιωτικά σχολεία), </a:t>
            </a:r>
            <a:endParaRPr lang="el-GR" sz="2000" dirty="0" smtClean="0"/>
          </a:p>
          <a:p>
            <a:pPr lvl="1" algn="just">
              <a:lnSpc>
                <a:spcPct val="100000"/>
              </a:lnSpc>
              <a:spcAft>
                <a:spcPts val="400"/>
              </a:spcAft>
            </a:pPr>
            <a:r>
              <a:rPr lang="el-GR" sz="2000" dirty="0" smtClean="0"/>
              <a:t>Οι γονείς επιθυμούν </a:t>
            </a:r>
            <a:r>
              <a:rPr lang="el-GR" sz="2000" b="1" dirty="0"/>
              <a:t>να αυξήσουν το συγκριτικό πλεονέκτημα των παιδιών</a:t>
            </a:r>
            <a:r>
              <a:rPr lang="el-GR" sz="2000" dirty="0"/>
              <a:t> τους στο σχολείο και στις </a:t>
            </a:r>
            <a:r>
              <a:rPr lang="el-GR" sz="2000" dirty="0" smtClean="0"/>
              <a:t>εξετάσεις</a:t>
            </a:r>
            <a:r>
              <a:rPr lang="el-GR" sz="2000" dirty="0"/>
              <a:t>.</a:t>
            </a: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98906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701673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/>
              <a:t>Δίδακτρα ιδιωτικών σχολείων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886700" cy="52578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</a:pPr>
            <a:r>
              <a:rPr lang="el-GR" sz="2000" dirty="0" smtClean="0"/>
              <a:t>Η επιλογή δημόσιο ή ιδιωτικό σχολείο</a:t>
            </a:r>
            <a:r>
              <a:rPr lang="el-GR" sz="2000" dirty="0"/>
              <a:t> </a:t>
            </a:r>
            <a:r>
              <a:rPr lang="el-GR" sz="2000" dirty="0" smtClean="0"/>
              <a:t>εξαρτάται από σειρά παραγόντων:</a:t>
            </a:r>
          </a:p>
          <a:p>
            <a:pPr lvl="1" algn="just">
              <a:lnSpc>
                <a:spcPct val="110000"/>
              </a:lnSpc>
            </a:pPr>
            <a:r>
              <a:rPr lang="el-GR" dirty="0" smtClean="0"/>
              <a:t>Οικογενειακό εισόδημα</a:t>
            </a:r>
          </a:p>
          <a:p>
            <a:pPr lvl="1" algn="just">
              <a:lnSpc>
                <a:spcPct val="110000"/>
              </a:lnSpc>
            </a:pPr>
            <a:r>
              <a:rPr lang="el-GR" dirty="0" smtClean="0"/>
              <a:t>Αξία της εκπαίδευσης όπως γίνεται αντιληπτή από την οικογένεια</a:t>
            </a:r>
          </a:p>
          <a:p>
            <a:pPr lvl="1" algn="just">
              <a:lnSpc>
                <a:spcPct val="110000"/>
              </a:lnSpc>
            </a:pPr>
            <a:r>
              <a:rPr lang="el-GR" dirty="0" smtClean="0"/>
              <a:t>Κοινωνικο-οικονομικό υπόβαθρο της οικογένειας</a:t>
            </a:r>
          </a:p>
          <a:p>
            <a:pPr lvl="1" algn="just">
              <a:lnSpc>
                <a:spcPct val="110000"/>
              </a:lnSpc>
            </a:pPr>
            <a:r>
              <a:rPr lang="el-GR" dirty="0" smtClean="0"/>
              <a:t>Άλλες ανάγκες</a:t>
            </a:r>
          </a:p>
          <a:p>
            <a:pPr lvl="0">
              <a:lnSpc>
                <a:spcPct val="120000"/>
              </a:lnSpc>
            </a:pPr>
            <a:r>
              <a:rPr lang="el-GR" sz="2000" dirty="0" smtClean="0">
                <a:solidFill>
                  <a:prstClr val="black"/>
                </a:solidFill>
              </a:rPr>
              <a:t>Το ιδιωτικό σχολείο είναι συνδεδεμένο με ορισμένα πλεονεκτήματα: </a:t>
            </a:r>
          </a:p>
          <a:p>
            <a:pPr lvl="1" algn="just">
              <a:lnSpc>
                <a:spcPct val="110000"/>
              </a:lnSpc>
            </a:pPr>
            <a:r>
              <a:rPr lang="el-GR" sz="1900" dirty="0" smtClean="0">
                <a:solidFill>
                  <a:prstClr val="black"/>
                </a:solidFill>
              </a:rPr>
              <a:t>Σε ορισμένες περιπτώσεις προσφέρουν ένα πιο πειθαρχημένο περιβάλλον</a:t>
            </a:r>
          </a:p>
          <a:p>
            <a:pPr lvl="1" algn="just">
              <a:lnSpc>
                <a:spcPct val="110000"/>
              </a:lnSpc>
            </a:pPr>
            <a:r>
              <a:rPr lang="el-GR" sz="1900" dirty="0" smtClean="0">
                <a:solidFill>
                  <a:prstClr val="black"/>
                </a:solidFill>
              </a:rPr>
              <a:t>Περισσότερες ευκαιρίες για συμμετοχή σε εξωσχολικές δραστηριότητες (ενθάρρυνση των «ήπιων» ικανοτήτων)</a:t>
            </a:r>
          </a:p>
          <a:p>
            <a:pPr lvl="1" algn="just">
              <a:lnSpc>
                <a:spcPct val="110000"/>
              </a:lnSpc>
            </a:pPr>
            <a:r>
              <a:rPr lang="el-GR" sz="1900" dirty="0" smtClean="0">
                <a:solidFill>
                  <a:prstClr val="black"/>
                </a:solidFill>
              </a:rPr>
              <a:t>Ενθάρρυνση της συμμετοχής των γονέων στη σχολική διαδικασία</a:t>
            </a:r>
          </a:p>
          <a:p>
            <a:pPr lvl="1" algn="just">
              <a:lnSpc>
                <a:spcPct val="110000"/>
              </a:lnSpc>
            </a:pPr>
            <a:r>
              <a:rPr lang="el-GR" sz="1900" dirty="0" smtClean="0">
                <a:solidFill>
                  <a:prstClr val="black"/>
                </a:solidFill>
              </a:rPr>
              <a:t>Περισσότερο ομοιογενές κοινωνικο-οικονομικό περιβάλλον</a:t>
            </a:r>
          </a:p>
          <a:p>
            <a:pPr lvl="1" algn="just">
              <a:lnSpc>
                <a:spcPct val="110000"/>
              </a:lnSpc>
            </a:pPr>
            <a:r>
              <a:rPr lang="el-GR" sz="1900" dirty="0" smtClean="0">
                <a:solidFill>
                  <a:prstClr val="black"/>
                </a:solidFill>
              </a:rPr>
              <a:t>Ευελιξία στη διαμόρφωση των εκπαιδευτικών υπηρεσίων</a:t>
            </a:r>
            <a:endParaRPr lang="el-GR" sz="19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2036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839" y="2209800"/>
            <a:ext cx="7886700" cy="2200276"/>
          </a:xfrm>
          <a:solidFill>
            <a:schemeClr val="bg2">
              <a:lumMod val="75000"/>
            </a:schemeClr>
          </a:solidFill>
        </p:spPr>
        <p:txBody>
          <a:bodyPr/>
          <a:lstStyle/>
          <a:p>
            <a:pPr algn="ctr"/>
            <a:r>
              <a:rPr lang="el-GR" dirty="0" smtClean="0"/>
              <a:t>Δημόσιες δαπάνες εκπαίδευσης</a:t>
            </a:r>
            <a:br>
              <a:rPr lang="el-GR" dirty="0" smtClean="0"/>
            </a:b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64772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33400"/>
            <a:ext cx="7886700" cy="762000"/>
          </a:xfrm>
        </p:spPr>
        <p:txBody>
          <a:bodyPr>
            <a:noAutofit/>
          </a:bodyPr>
          <a:lstStyle/>
          <a:p>
            <a:pPr algn="ctr"/>
            <a:r>
              <a:rPr lang="el-GR" sz="3200" dirty="0" smtClean="0">
                <a:latin typeface="+mn-lt"/>
              </a:rPr>
              <a:t>Συμμετοχή σε δημόσια/ιδιωτική εκπαίδευση στην Ελλάδα</a:t>
            </a:r>
            <a:endParaRPr lang="en-GB" sz="3200" dirty="0">
              <a:latin typeface="+mn-lt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8914109"/>
              </p:ext>
            </p:extLst>
          </p:nvPr>
        </p:nvGraphicFramePr>
        <p:xfrm>
          <a:off x="609600" y="1828799"/>
          <a:ext cx="8001000" cy="398986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33500"/>
                <a:gridCol w="1333500"/>
                <a:gridCol w="1333500"/>
                <a:gridCol w="1333500"/>
                <a:gridCol w="1333500"/>
                <a:gridCol w="1333500"/>
              </a:tblGrid>
              <a:tr h="561537">
                <a:tc>
                  <a:txBody>
                    <a:bodyPr/>
                    <a:lstStyle/>
                    <a:p>
                      <a:pPr algn="l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2009/10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2010/11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2011/12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2012/13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2013/14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400" b="1" u="none" strike="noStrike" dirty="0" smtClean="0">
                          <a:effectLst/>
                        </a:rPr>
                        <a:t>Νηπιαγωγείο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 smtClean="0">
                          <a:effectLst/>
                        </a:rPr>
                        <a:t>Δημόσιο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92.4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92.5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92.9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93.4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92.4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 smtClean="0">
                          <a:effectLst/>
                        </a:rPr>
                        <a:t>Ιδιωτικό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7.6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7.5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7.1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6.6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7.6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1" u="none" strike="noStrike" dirty="0" smtClean="0">
                          <a:effectLst/>
                        </a:rPr>
                        <a:t>Δημοτικό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 smtClean="0">
                          <a:effectLst/>
                        </a:rPr>
                        <a:t>Δημόσιο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92.8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 smtClean="0">
                          <a:effectLst/>
                        </a:rPr>
                        <a:t>93</a:t>
                      </a:r>
                      <a:r>
                        <a:rPr lang="el-GR" sz="1400" u="none" strike="noStrike" dirty="0" smtClean="0">
                          <a:effectLst/>
                        </a:rPr>
                        <a:t>.0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93.3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93.6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93.5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Ιδιωτικό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7.2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 smtClean="0">
                          <a:effectLst/>
                        </a:rPr>
                        <a:t>7</a:t>
                      </a:r>
                      <a:r>
                        <a:rPr lang="el-GR" sz="1400" u="none" strike="noStrike" dirty="0" smtClean="0">
                          <a:effectLst/>
                        </a:rPr>
                        <a:t>.0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6.7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6.4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6.5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400" b="1" u="none" strike="noStrike" dirty="0" smtClean="0">
                          <a:effectLst/>
                        </a:rPr>
                        <a:t>Γυμνάσιο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Δημόσιο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94.4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94.8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94.8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95.2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95.5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 smtClean="0">
                          <a:effectLst/>
                        </a:rPr>
                        <a:t>Ιδιωτικό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5.6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5.2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5.2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4.8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4.5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l-GR" sz="1400" b="1" u="none" strike="noStrike" dirty="0" smtClean="0">
                          <a:effectLst/>
                        </a:rPr>
                        <a:t>Λύκειο</a:t>
                      </a:r>
                      <a:endParaRPr lang="en-GB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 smtClean="0">
                          <a:effectLst/>
                        </a:rPr>
                        <a:t>Δημόσιο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94.5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94.6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95.3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95.6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95.6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  <a:tr h="285694">
                <a:tc>
                  <a:txBody>
                    <a:bodyPr/>
                    <a:lstStyle/>
                    <a:p>
                      <a:pPr algn="l" fontAlgn="b"/>
                      <a:r>
                        <a:rPr lang="el-GR" sz="1400" u="none" strike="noStrike" dirty="0" smtClean="0">
                          <a:effectLst/>
                        </a:rPr>
                        <a:t>Ιδιωτικό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5.5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5.4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4.7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>
                          <a:effectLst/>
                        </a:rPr>
                        <a:t>4.4</a:t>
                      </a:r>
                      <a:endParaRPr lang="en-GB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GB" sz="1400" u="none" strike="noStrike" dirty="0">
                          <a:effectLst/>
                        </a:rPr>
                        <a:t>4.4</a:t>
                      </a:r>
                      <a:endParaRPr lang="en-GB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1719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3713"/>
            <a:ext cx="7886700" cy="659574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latin typeface="+mn-lt"/>
              </a:rPr>
              <a:t>Εισαγωγ</a:t>
            </a:r>
            <a:r>
              <a:rPr lang="el-GR" dirty="0">
                <a:latin typeface="+mn-lt"/>
              </a:rPr>
              <a:t>ή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447800"/>
            <a:ext cx="7886700" cy="44196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l-GR" sz="2400" dirty="0" smtClean="0"/>
              <a:t>Η καθιέρωση της υποχρεωτικής εκπαίδευσης τον τελευταίο αιώνα στις περισσότερες χώρες χρηματοδοτήθηκε με σημαντικού ύψους οικονομικούς πόρους, απαραίτητους για τη λειτουργία εκπαιδευτικών συστημάτων ευρείας κλίμακας.</a:t>
            </a:r>
          </a:p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l-GR" sz="2400" dirty="0" smtClean="0"/>
              <a:t>Η επέκταση των εκπαιδευτικών συστημάτων κρίθηκε απαραίτητη διότι η βασική εκπαίδευση θεωρείται ένα </a:t>
            </a:r>
            <a:r>
              <a:rPr lang="el-GR" sz="2400" b="1" dirty="0" smtClean="0"/>
              <a:t>κοινωνικό αγαθό (</a:t>
            </a:r>
            <a:r>
              <a:rPr lang="en-GB" sz="2400" b="1" dirty="0" smtClean="0"/>
              <a:t>merit good) </a:t>
            </a:r>
            <a:r>
              <a:rPr lang="el-GR" sz="2400" dirty="0" smtClean="0"/>
              <a:t>το οποίο θα πρέπει να είναι προσβάσιμο σε όλους ανεξάρτητα από την οικονομική τους δυνατότητα.</a:t>
            </a:r>
            <a:endParaRPr lang="en-GB" sz="24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562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3713"/>
            <a:ext cx="7886700" cy="659574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latin typeface="+mn-lt"/>
              </a:rPr>
              <a:t>Εισαγωγ</a:t>
            </a:r>
            <a:r>
              <a:rPr lang="el-GR" dirty="0">
                <a:latin typeface="+mn-lt"/>
              </a:rPr>
              <a:t>ή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777" y="1371600"/>
            <a:ext cx="7886700" cy="41910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l-GR" sz="2300" dirty="0" smtClean="0"/>
              <a:t>Ο όρος </a:t>
            </a:r>
            <a:r>
              <a:rPr lang="el-GR" sz="2300" b="1" dirty="0" smtClean="0"/>
              <a:t>κοινωνικό αγαθό (</a:t>
            </a:r>
            <a:r>
              <a:rPr lang="en-GB" sz="2300" b="1" dirty="0" smtClean="0"/>
              <a:t>merit good)</a:t>
            </a:r>
            <a:r>
              <a:rPr lang="en-GB" sz="2300" dirty="0" smtClean="0"/>
              <a:t> </a:t>
            </a:r>
            <a:r>
              <a:rPr lang="el-GR" sz="2300" dirty="0" smtClean="0"/>
              <a:t>χρησιμοποιήθηκε για πρώτη φορά από τον </a:t>
            </a:r>
            <a:r>
              <a:rPr lang="en-GB" sz="2300" dirty="0" smtClean="0"/>
              <a:t>R. Musgrave </a:t>
            </a:r>
            <a:r>
              <a:rPr lang="el-GR" sz="2300" dirty="0" smtClean="0"/>
              <a:t>(1959) για να περιγράψει αγαθά που ενώ είναι επωφελή για το άτομο και για την κοινωνία θα τείνουν να υπο-παράγονται και να υπο-καταναλώνονται σε περιβάλλον ελεύθερων αγορών.</a:t>
            </a:r>
          </a:p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l-GR" sz="2300" dirty="0" smtClean="0"/>
              <a:t>Συνεπάγεται ότι η παραγωγή τους θα πρέπει να χρηματοδοτείται από το κράτος. </a:t>
            </a:r>
          </a:p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l-GR" sz="2300" dirty="0" smtClean="0"/>
              <a:t>Ο</a:t>
            </a:r>
            <a:r>
              <a:rPr lang="en-GB" sz="2300" dirty="0" smtClean="0"/>
              <a:t> Musgrave </a:t>
            </a:r>
            <a:r>
              <a:rPr lang="el-GR" sz="2300" dirty="0" smtClean="0"/>
              <a:t>ταξινόμησε ως κοινωνικά αγαθά την εκπαίδευση, τα σχολικά γεύματα, τη φθηνή παροχή στέγασης και την παροχή υγείας ως αρχετυπικά παραδείγματα κοινωνικών αγαθών.</a:t>
            </a:r>
            <a:endParaRPr lang="en-GB" sz="2300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34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13713"/>
            <a:ext cx="7886700" cy="659574"/>
          </a:xfrm>
        </p:spPr>
        <p:txBody>
          <a:bodyPr>
            <a:normAutofit/>
          </a:bodyPr>
          <a:lstStyle/>
          <a:p>
            <a:pPr algn="ctr"/>
            <a:r>
              <a:rPr lang="el-GR" dirty="0" smtClean="0">
                <a:latin typeface="+mn-lt"/>
              </a:rPr>
              <a:t>Εισαγωγ</a:t>
            </a:r>
            <a:r>
              <a:rPr lang="el-GR" dirty="0">
                <a:latin typeface="+mn-lt"/>
              </a:rPr>
              <a:t>ή</a:t>
            </a:r>
            <a:endParaRPr lang="en-GB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7777" y="1371600"/>
            <a:ext cx="7886700" cy="45720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l-GR" sz="2200" dirty="0" smtClean="0"/>
              <a:t>Σήμερα στις περισσότερες χώρες του κόσμου, οι δαπάνες για εκπαίδευση αποτελούν σημαντική κατηγορία δαπανών του κρατικού προϋπολογισμού.</a:t>
            </a:r>
          </a:p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l-GR" sz="2200" dirty="0" smtClean="0"/>
              <a:t>Το ύψος αλλά και η δομή των δημόσιων δαπανών για εκπαίδευση εξαρτάται από πολλούς παράγοντες και σε σημαντικό βαθμό αντανακλά τις κυρίαρχες πολιτικές αντιλήψεις σε μια σειρά ζητημάτων όπως η σημασία της εκπαίδευσης, το εύρος της επιθυμητής αναδιανομής, ο ρόλος της αγοράς κ.α.</a:t>
            </a:r>
          </a:p>
          <a:p>
            <a:pPr algn="just">
              <a:lnSpc>
                <a:spcPct val="110000"/>
              </a:lnSpc>
              <a:spcAft>
                <a:spcPts val="450"/>
              </a:spcAft>
            </a:pPr>
            <a:r>
              <a:rPr lang="el-GR" sz="2200" dirty="0" smtClean="0"/>
              <a:t>Επίσης, δεν θα πρέπει να υποτιμηθεί ο ρόλος των ιδιωτικών δαπανών για εκπαίδευση που σε πολλές χώρες είναι αρκετά σημαντικός.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AC162C-9678-4C7F-9FDA-DF65D1B461A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6553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algn="ctr"/>
            <a:r>
              <a:rPr lang="el-GR" dirty="0" smtClean="0"/>
              <a:t>Δομή των Δαπανών Εκπαίδευσης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3513949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035494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943350" y="2710014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Κράτος</a:t>
            </a:r>
            <a:endParaRPr lang="en-GB" dirty="0"/>
          </a:p>
        </p:txBody>
      </p:sp>
      <p:sp>
        <p:nvSpPr>
          <p:cNvPr id="5" name="Rectangle 4"/>
          <p:cNvSpPr/>
          <p:nvPr/>
        </p:nvSpPr>
        <p:spPr>
          <a:xfrm>
            <a:off x="3954727" y="633678"/>
            <a:ext cx="1447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Δημόσια εκπαίδευση</a:t>
            </a:r>
            <a:endParaRPr lang="en-GB" dirty="0"/>
          </a:p>
        </p:txBody>
      </p:sp>
      <p:sp>
        <p:nvSpPr>
          <p:cNvPr id="6" name="Rectangle 5"/>
          <p:cNvSpPr/>
          <p:nvPr/>
        </p:nvSpPr>
        <p:spPr>
          <a:xfrm>
            <a:off x="2743200" y="4648200"/>
            <a:ext cx="13716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Νοικοκυριά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5105400" y="4619445"/>
            <a:ext cx="14478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Επιχειρήσεις</a:t>
            </a:r>
            <a:endParaRPr lang="en-GB" dirty="0"/>
          </a:p>
        </p:txBody>
      </p:sp>
      <p:cxnSp>
        <p:nvCxnSpPr>
          <p:cNvPr id="10" name="Straight Arrow Connector 9"/>
          <p:cNvCxnSpPr>
            <a:stCxn id="6" idx="0"/>
          </p:cNvCxnSpPr>
          <p:nvPr/>
        </p:nvCxnSpPr>
        <p:spPr>
          <a:xfrm flipV="1">
            <a:off x="3429000" y="3664969"/>
            <a:ext cx="990600" cy="98323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7" idx="0"/>
          </p:cNvCxnSpPr>
          <p:nvPr/>
        </p:nvCxnSpPr>
        <p:spPr>
          <a:xfrm flipH="1" flipV="1">
            <a:off x="4800600" y="3658829"/>
            <a:ext cx="1028700" cy="96061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4" idx="0"/>
          </p:cNvCxnSpPr>
          <p:nvPr/>
        </p:nvCxnSpPr>
        <p:spPr>
          <a:xfrm flipV="1">
            <a:off x="4629150" y="1600200"/>
            <a:ext cx="0" cy="1109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194583" y="3886200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φόροι</a:t>
            </a:r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5562600" y="3886200"/>
            <a:ext cx="7601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φόροι</a:t>
            </a:r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4653888" y="1911991"/>
            <a:ext cx="1530162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600" dirty="0" smtClean="0"/>
              <a:t>χρηματοδότηση</a:t>
            </a:r>
            <a:endParaRPr lang="en-GB" sz="1600" dirty="0"/>
          </a:p>
        </p:txBody>
      </p:sp>
      <p:sp>
        <p:nvSpPr>
          <p:cNvPr id="30" name="Cloud Callout 29"/>
          <p:cNvSpPr/>
          <p:nvPr/>
        </p:nvSpPr>
        <p:spPr>
          <a:xfrm>
            <a:off x="533400" y="1066800"/>
            <a:ext cx="2133600" cy="1349046"/>
          </a:xfrm>
          <a:prstGeom prst="cloudCallout">
            <a:avLst>
              <a:gd name="adj1" fmla="val 48222"/>
              <a:gd name="adj2" fmla="val 15287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Το κράτος με τη σειρά του χρηματοδοτείται από τα νοικοκυριά και τις επιχειρήσεις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590547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7"/>
            <a:ext cx="7886700" cy="1006474"/>
          </a:xfrm>
        </p:spPr>
        <p:txBody>
          <a:bodyPr/>
          <a:lstStyle/>
          <a:p>
            <a:pPr algn="ctr"/>
            <a:r>
              <a:rPr lang="el-GR" dirty="0" smtClean="0"/>
              <a:t>Η δημόσια δαπάνη για εκπαίδευση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1676400"/>
            <a:ext cx="7886700" cy="45005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dirty="0"/>
              <a:t>Με τον όρο δημόσια δαπάνη εννοούμε όσα το </a:t>
            </a:r>
            <a:r>
              <a:rPr lang="el-GR" dirty="0" smtClean="0"/>
              <a:t>κράτος δαπανά για την εκπαίδευση των μαθητών/φοιτητών και περιλαμβάνει κυρίως: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dirty="0" smtClean="0"/>
              <a:t>Μισθοδοσία του εκπαιδευτικού προσωπικού</a:t>
            </a:r>
          </a:p>
          <a:p>
            <a:pPr lvl="1" algn="just">
              <a:lnSpc>
                <a:spcPct val="110000"/>
              </a:lnSpc>
              <a:spcAft>
                <a:spcPts val="300"/>
              </a:spcAft>
            </a:pPr>
            <a:r>
              <a:rPr lang="el-GR" dirty="0" smtClean="0"/>
              <a:t> Μεγαλύτερη δαπάνη (περίπου 70% των συνολικών δαπανών στις περισσότερες χώρες)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dirty="0" smtClean="0"/>
              <a:t>Λειτουργικά αγαθά και υπηρεσίες</a:t>
            </a:r>
          </a:p>
          <a:p>
            <a:pPr lvl="1" algn="just">
              <a:lnSpc>
                <a:spcPct val="110000"/>
              </a:lnSpc>
              <a:spcAft>
                <a:spcPts val="300"/>
              </a:spcAft>
            </a:pPr>
            <a:r>
              <a:rPr lang="el-GR" dirty="0" smtClean="0"/>
              <a:t>Λειτουργικές δαπάνες σχολείων.</a:t>
            </a:r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dirty="0" smtClean="0"/>
              <a:t>Κεφαλαιουχικά αγαθά</a:t>
            </a:r>
          </a:p>
          <a:p>
            <a:pPr lvl="1" algn="just">
              <a:lnSpc>
                <a:spcPct val="110000"/>
              </a:lnSpc>
              <a:spcAft>
                <a:spcPts val="300"/>
              </a:spcAft>
            </a:pPr>
            <a:r>
              <a:rPr lang="el-GR" dirty="0" smtClean="0"/>
              <a:t>Αγορές - απαλλοτριώσεις ακινήτων, κατασκευές-επισκευές ακινήτων, προμήθειες εξοπλισμού εργαστηρίων.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9444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明朝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26291</TotalTime>
  <Words>1431</Words>
  <Application>Microsoft Office PowerPoint</Application>
  <PresentationFormat>On-screen Show (4:3)</PresentationFormat>
  <Paragraphs>428</Paragraphs>
  <Slides>30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Calibri</vt:lpstr>
      <vt:lpstr>Calibri Light</vt:lpstr>
      <vt:lpstr>Times New Roman</vt:lpstr>
      <vt:lpstr>Office Theme</vt:lpstr>
      <vt:lpstr>Οικονομικά της Εκπαίδευσης  10η διάλεξη</vt:lpstr>
      <vt:lpstr>Τι συζητήσαμε στην προηγούμενη διάλεξη</vt:lpstr>
      <vt:lpstr>Δημόσιες δαπάνες εκπαίδευσης </vt:lpstr>
      <vt:lpstr>Εισαγωγή</vt:lpstr>
      <vt:lpstr>Εισαγωγή</vt:lpstr>
      <vt:lpstr>Εισαγωγή</vt:lpstr>
      <vt:lpstr>Δομή των Δαπανών Εκπαίδευσης</vt:lpstr>
      <vt:lpstr>PowerPoint Presentation</vt:lpstr>
      <vt:lpstr>Η δημόσια δαπάνη για εκπαίδευση</vt:lpstr>
      <vt:lpstr>Πηγές δημόσιας χρηματοδότησης  (πρωτοβάθμια και δευτεροβάθμια εκπαίδευση), στοιχεία 2014</vt:lpstr>
      <vt:lpstr>Η δημόσια δαπάνη για εκπαίδευση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Προσδιοριστικοί Παράγοντες Δημόσιων Δαπανών</vt:lpstr>
      <vt:lpstr>Ιδιωτικές δαπάνες εκπαίδευσης </vt:lpstr>
      <vt:lpstr>Ιδιωτικές δαπάνες εκπαίδευσης</vt:lpstr>
      <vt:lpstr>Ιδιωτικές δαπάνες για εκπαίδευση</vt:lpstr>
      <vt:lpstr>Ετήσια ιδιωτική δαπάνη ανά μαθητή (σε ευρώ)</vt:lpstr>
      <vt:lpstr>Επιμερισμός της ιδιωτικής δαπάνης ανά κατηγορία δαπάνης</vt:lpstr>
      <vt:lpstr>Διεθνείς συγκρίσεις</vt:lpstr>
      <vt:lpstr>Συμπληρωματική εκπαίδευση</vt:lpstr>
      <vt:lpstr>Συμπληρωματική εκπαίδευση</vt:lpstr>
      <vt:lpstr>Συμπληρωματική εκπαίδευση</vt:lpstr>
      <vt:lpstr>Δίδακτρα ιδιωτικών σχολείων</vt:lpstr>
      <vt:lpstr>Συμμετοχή σε δημόσια/ιδιωτική εκπαίδευση στην Ελλάδα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οικονομικά της εκπαίδευσης</dc:title>
  <dc:creator>ck</dc:creator>
  <cp:lastModifiedBy>christos koutsampelas</cp:lastModifiedBy>
  <cp:revision>629</cp:revision>
  <dcterms:created xsi:type="dcterms:W3CDTF">2006-08-16T00:00:00Z</dcterms:created>
  <dcterms:modified xsi:type="dcterms:W3CDTF">2019-12-12T13:52:48Z</dcterms:modified>
</cp:coreProperties>
</file>