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1" r:id="rId1"/>
  </p:sldMasterIdLst>
  <p:notesMasterIdLst>
    <p:notesMasterId r:id="rId53"/>
  </p:notesMasterIdLst>
  <p:sldIdLst>
    <p:sldId id="309" r:id="rId2"/>
    <p:sldId id="310" r:id="rId3"/>
    <p:sldId id="317" r:id="rId4"/>
    <p:sldId id="321" r:id="rId5"/>
    <p:sldId id="318" r:id="rId6"/>
    <p:sldId id="320" r:id="rId7"/>
    <p:sldId id="319" r:id="rId8"/>
    <p:sldId id="323" r:id="rId9"/>
    <p:sldId id="324" r:id="rId10"/>
    <p:sldId id="326" r:id="rId11"/>
    <p:sldId id="327" r:id="rId12"/>
    <p:sldId id="329" r:id="rId13"/>
    <p:sldId id="325" r:id="rId14"/>
    <p:sldId id="328" r:id="rId15"/>
    <p:sldId id="330" r:id="rId16"/>
    <p:sldId id="331" r:id="rId17"/>
    <p:sldId id="332" r:id="rId18"/>
    <p:sldId id="333" r:id="rId19"/>
    <p:sldId id="334" r:id="rId20"/>
    <p:sldId id="335" r:id="rId21"/>
    <p:sldId id="336" r:id="rId22"/>
    <p:sldId id="337" r:id="rId23"/>
    <p:sldId id="339" r:id="rId24"/>
    <p:sldId id="338" r:id="rId25"/>
    <p:sldId id="340" r:id="rId26"/>
    <p:sldId id="341" r:id="rId27"/>
    <p:sldId id="342" r:id="rId28"/>
    <p:sldId id="343" r:id="rId29"/>
    <p:sldId id="346" r:id="rId30"/>
    <p:sldId id="347" r:id="rId31"/>
    <p:sldId id="348" r:id="rId32"/>
    <p:sldId id="349" r:id="rId33"/>
    <p:sldId id="350" r:id="rId34"/>
    <p:sldId id="351" r:id="rId35"/>
    <p:sldId id="352" r:id="rId36"/>
    <p:sldId id="344" r:id="rId37"/>
    <p:sldId id="353" r:id="rId38"/>
    <p:sldId id="345" r:id="rId39"/>
    <p:sldId id="354" r:id="rId40"/>
    <p:sldId id="355" r:id="rId41"/>
    <p:sldId id="356" r:id="rId42"/>
    <p:sldId id="357" r:id="rId43"/>
    <p:sldId id="358" r:id="rId44"/>
    <p:sldId id="362" r:id="rId45"/>
    <p:sldId id="363" r:id="rId46"/>
    <p:sldId id="365" r:id="rId47"/>
    <p:sldId id="366" r:id="rId48"/>
    <p:sldId id="367" r:id="rId49"/>
    <p:sldId id="368" r:id="rId50"/>
    <p:sldId id="369" r:id="rId51"/>
    <p:sldId id="371" r:id="rId52"/>
  </p:sldIdLst>
  <p:sldSz cx="9144000" cy="6858000" type="screen4x3"/>
  <p:notesSz cx="6858000" cy="9144000"/>
  <p:embeddedFontLst>
    <p:embeddedFont>
      <p:font typeface="Verdana" panose="020B0604030504040204" pitchFamily="34" charset="0"/>
      <p:regular r:id="rId54"/>
      <p:bold r:id="rId55"/>
      <p:italic r:id="rId56"/>
      <p:boldItalic r:id="rId57"/>
    </p:embeddedFont>
  </p:embeddedFontLst>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723C"/>
    <a:srgbClr val="E5661F"/>
    <a:srgbClr val="FFCC00"/>
    <a:srgbClr val="45331B"/>
    <a:srgbClr val="FF3300"/>
    <a:srgbClr val="FA32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autoAdjust="0"/>
    <p:restoredTop sz="92692" autoAdjust="0"/>
  </p:normalViewPr>
  <p:slideViewPr>
    <p:cSldViewPr>
      <p:cViewPr varScale="1">
        <p:scale>
          <a:sx n="65" d="100"/>
          <a:sy n="65" d="100"/>
        </p:scale>
        <p:origin x="1452" y="72"/>
      </p:cViewPr>
      <p:guideLst>
        <p:guide orient="horz" pos="2160"/>
        <p:guide pos="2880"/>
      </p:guideLst>
    </p:cSldViewPr>
  </p:slideViewPr>
  <p:outlineViewPr>
    <p:cViewPr>
      <p:scale>
        <a:sx n="33" d="100"/>
        <a:sy n="33" d="100"/>
      </p:scale>
      <p:origin x="48" y="107544"/>
    </p:cViewPr>
  </p:outlineViewPr>
  <p:notesTextViewPr>
    <p:cViewPr>
      <p:scale>
        <a:sx n="100" d="100"/>
        <a:sy n="100" d="100"/>
      </p:scale>
      <p:origin x="0" y="0"/>
    </p:cViewPr>
  </p:notesTextViewPr>
  <p:sorterViewPr>
    <p:cViewPr>
      <p:scale>
        <a:sx n="100" d="100"/>
        <a:sy n="100" d="100"/>
      </p:scale>
      <p:origin x="0" y="52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2.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4.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l-GR" altLang="el-GR"/>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l-GR" altLang="el-G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l-GR" altLang="el-G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EB4E716-E3DA-44FE-BA29-76CE38EB993A}" type="slidenum">
              <a:rPr lang="el-GR" altLang="el-GR"/>
              <a:pPr/>
              <a:t>‹#›</a:t>
            </a:fld>
            <a:endParaRPr lang="el-GR" altLang="el-GR"/>
          </a:p>
        </p:txBody>
      </p:sp>
    </p:spTree>
    <p:extLst>
      <p:ext uri="{BB962C8B-B14F-4D97-AF65-F5344CB8AC3E}">
        <p14:creationId xmlns:p14="http://schemas.microsoft.com/office/powerpoint/2010/main" val="16910241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4255932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3874567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3792838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1775569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2849014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2263107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119555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3331110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4266646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2123132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3197796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2862104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94210" name="Group 2"/>
          <p:cNvGrpSpPr>
            <a:grpSpLocks/>
          </p:cNvGrpSpPr>
          <p:nvPr/>
        </p:nvGrpSpPr>
        <p:grpSpPr bwMode="auto">
          <a:xfrm>
            <a:off x="0" y="0"/>
            <a:ext cx="9148763" cy="6851650"/>
            <a:chOff x="1" y="0"/>
            <a:chExt cx="5763" cy="4316"/>
          </a:xfrm>
        </p:grpSpPr>
        <p:sp>
          <p:nvSpPr>
            <p:cNvPr id="94211"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2"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3"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4214" name="Group 6"/>
            <p:cNvGrpSpPr>
              <a:grpSpLocks/>
            </p:cNvGrpSpPr>
            <p:nvPr/>
          </p:nvGrpSpPr>
          <p:grpSpPr bwMode="auto">
            <a:xfrm>
              <a:off x="288" y="0"/>
              <a:ext cx="5098" cy="4316"/>
              <a:chOff x="288" y="0"/>
              <a:chExt cx="5098" cy="4316"/>
            </a:xfrm>
          </p:grpSpPr>
          <p:sp>
            <p:nvSpPr>
              <p:cNvPr id="94215"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6"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7"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8"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9"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0"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1"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2"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3"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4"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5"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6"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7"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4228"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9"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0"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1"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2"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3"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4"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5"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6"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7"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8"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4239" name="Group 31"/>
            <p:cNvGrpSpPr>
              <a:grpSpLocks/>
            </p:cNvGrpSpPr>
            <p:nvPr/>
          </p:nvGrpSpPr>
          <p:grpSpPr bwMode="auto">
            <a:xfrm>
              <a:off x="1" y="392"/>
              <a:ext cx="5758" cy="1571"/>
              <a:chOff x="1" y="392"/>
              <a:chExt cx="5758" cy="1571"/>
            </a:xfrm>
          </p:grpSpPr>
          <p:sp>
            <p:nvSpPr>
              <p:cNvPr id="9424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5"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6"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l-GR" altLang="el-GR" noProof="0" smtClean="0"/>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l-GR" altLang="el-GR" noProof="0" smtClean="0"/>
              <a:t>Click to edit Master subtitle style</a:t>
            </a:r>
          </a:p>
        </p:txBody>
      </p:sp>
      <p:sp>
        <p:nvSpPr>
          <p:cNvPr id="94249" name="Rectangle 41"/>
          <p:cNvSpPr>
            <a:spLocks noGrp="1" noChangeArrowheads="1"/>
          </p:cNvSpPr>
          <p:nvPr>
            <p:ph type="dt" sz="quarter" idx="2"/>
          </p:nvPr>
        </p:nvSpPr>
        <p:spPr/>
        <p:txBody>
          <a:bodyPr/>
          <a:lstStyle>
            <a:lvl1pPr>
              <a:defRPr/>
            </a:lvl1pPr>
          </a:lstStyle>
          <a:p>
            <a:endParaRPr lang="el-GR" altLang="el-GR"/>
          </a:p>
        </p:txBody>
      </p:sp>
      <p:sp>
        <p:nvSpPr>
          <p:cNvPr id="94250" name="Rectangle 42"/>
          <p:cNvSpPr>
            <a:spLocks noGrp="1" noChangeArrowheads="1"/>
          </p:cNvSpPr>
          <p:nvPr>
            <p:ph type="ftr" sz="quarter" idx="3"/>
          </p:nvPr>
        </p:nvSpPr>
        <p:spPr/>
        <p:txBody>
          <a:bodyPr/>
          <a:lstStyle>
            <a:lvl1pPr>
              <a:defRPr/>
            </a:lvl1pPr>
          </a:lstStyle>
          <a:p>
            <a:endParaRPr lang="el-GR" altLang="el-GR"/>
          </a:p>
        </p:txBody>
      </p:sp>
      <p:sp>
        <p:nvSpPr>
          <p:cNvPr id="94251" name="Rectangle 43"/>
          <p:cNvSpPr>
            <a:spLocks noGrp="1" noChangeArrowheads="1"/>
          </p:cNvSpPr>
          <p:nvPr>
            <p:ph type="sldNum" sz="quarter" idx="4"/>
          </p:nvPr>
        </p:nvSpPr>
        <p:spPr/>
        <p:txBody>
          <a:bodyPr/>
          <a:lstStyle>
            <a:lvl1pPr>
              <a:defRPr/>
            </a:lvl1pPr>
          </a:lstStyle>
          <a:p>
            <a:fld id="{A936E378-8A01-42C1-8537-9E25C4498F8B}" type="slidenum">
              <a:rPr lang="el-GR" altLang="el-GR"/>
              <a:pPr/>
              <a:t>‹#›</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4247"/>
                                        </p:tgtEl>
                                        <p:attrNameLst>
                                          <p:attrName>style.visibility</p:attrName>
                                        </p:attrNameLst>
                                      </p:cBhvr>
                                      <p:to>
                                        <p:strVal val="visible"/>
                                      </p:to>
                                    </p:set>
                                    <p:animEffect transition="in" filter="fade">
                                      <p:cBhvr>
                                        <p:cTn id="7" dur="2000"/>
                                        <p:tgtEl>
                                          <p:spTgt spid="942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4248"/>
                                        </p:tgtEl>
                                        <p:attrNameLst>
                                          <p:attrName>style.visibility</p:attrName>
                                        </p:attrNameLst>
                                      </p:cBhvr>
                                      <p:to>
                                        <p:strVal val="visible"/>
                                      </p:to>
                                    </p:set>
                                    <p:animEffect transition="in" filter="fade">
                                      <p:cBhvr>
                                        <p:cTn id="10" dur="2000"/>
                                        <p:tgtEl>
                                          <p:spTgt spid="94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47" grpId="0"/>
      <p:bldP spid="94248" grpId="0">
        <p:tmplLst>
          <p:tmpl>
            <p:tnLst>
              <p:par>
                <p:cTn presetID="10" presetClass="entr" presetSubtype="0" fill="hold" nodeType="withEffect">
                  <p:stCondLst>
                    <p:cond delay="0"/>
                  </p:stCondLst>
                  <p:childTnLst>
                    <p:set>
                      <p:cBhvr>
                        <p:cTn dur="1" fill="hold">
                          <p:stCondLst>
                            <p:cond delay="0"/>
                          </p:stCondLst>
                        </p:cTn>
                        <p:tgtEl>
                          <p:spTgt spid="94248"/>
                        </p:tgtEl>
                        <p:attrNameLst>
                          <p:attrName>style.visibility</p:attrName>
                        </p:attrNameLst>
                      </p:cBhvr>
                      <p:to>
                        <p:strVal val="visible"/>
                      </p:to>
                    </p:set>
                    <p:animEffect transition="in" filter="fade">
                      <p:cBhvr>
                        <p:cTn dur="2000"/>
                        <p:tgtEl>
                          <p:spTgt spid="94248"/>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14E2C9BA-0B5D-4B00-A56D-173C7F4217A1}" type="slidenum">
              <a:rPr lang="el-GR" altLang="el-GR"/>
              <a:pPr/>
              <a:t>‹#›</a:t>
            </a:fld>
            <a:endParaRPr lang="el-GR" altLang="el-GR"/>
          </a:p>
        </p:txBody>
      </p:sp>
    </p:spTree>
    <p:extLst>
      <p:ext uri="{BB962C8B-B14F-4D97-AF65-F5344CB8AC3E}">
        <p14:creationId xmlns:p14="http://schemas.microsoft.com/office/powerpoint/2010/main" val="427427260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ADDC1598-45E6-41B0-BBFE-549AF489720D}" type="slidenum">
              <a:rPr lang="el-GR" altLang="el-GR"/>
              <a:pPr/>
              <a:t>‹#›</a:t>
            </a:fld>
            <a:endParaRPr lang="el-GR" altLang="el-GR"/>
          </a:p>
        </p:txBody>
      </p:sp>
    </p:spTree>
    <p:extLst>
      <p:ext uri="{BB962C8B-B14F-4D97-AF65-F5344CB8AC3E}">
        <p14:creationId xmlns:p14="http://schemas.microsoft.com/office/powerpoint/2010/main" val="4745556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B15BEA56-7CC8-42D5-8A5A-32F1CDAA4975}" type="slidenum">
              <a:rPr lang="el-GR" altLang="el-GR"/>
              <a:pPr/>
              <a:t>‹#›</a:t>
            </a:fld>
            <a:endParaRPr lang="el-GR" altLang="el-GR"/>
          </a:p>
        </p:txBody>
      </p:sp>
    </p:spTree>
    <p:extLst>
      <p:ext uri="{BB962C8B-B14F-4D97-AF65-F5344CB8AC3E}">
        <p14:creationId xmlns:p14="http://schemas.microsoft.com/office/powerpoint/2010/main" val="21217306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F9112512-E934-4130-810E-08CBC0E5A737}" type="slidenum">
              <a:rPr lang="el-GR" altLang="el-GR"/>
              <a:pPr/>
              <a:t>‹#›</a:t>
            </a:fld>
            <a:endParaRPr lang="el-GR" altLang="el-GR"/>
          </a:p>
        </p:txBody>
      </p:sp>
    </p:spTree>
    <p:extLst>
      <p:ext uri="{BB962C8B-B14F-4D97-AF65-F5344CB8AC3E}">
        <p14:creationId xmlns:p14="http://schemas.microsoft.com/office/powerpoint/2010/main" val="346091854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FF55B226-9C89-48B6-B3B7-0B317C8E6DD7}" type="slidenum">
              <a:rPr lang="el-GR" altLang="el-GR"/>
              <a:pPr/>
              <a:t>‹#›</a:t>
            </a:fld>
            <a:endParaRPr lang="el-GR" altLang="el-GR"/>
          </a:p>
        </p:txBody>
      </p:sp>
    </p:spTree>
    <p:extLst>
      <p:ext uri="{BB962C8B-B14F-4D97-AF65-F5344CB8AC3E}">
        <p14:creationId xmlns:p14="http://schemas.microsoft.com/office/powerpoint/2010/main" val="127946437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l-GR" altLang="el-GR"/>
          </a:p>
        </p:txBody>
      </p:sp>
      <p:sp>
        <p:nvSpPr>
          <p:cNvPr id="8" name="Footer Placeholder 7"/>
          <p:cNvSpPr>
            <a:spLocks noGrp="1"/>
          </p:cNvSpPr>
          <p:nvPr>
            <p:ph type="ftr" sz="quarter" idx="11"/>
          </p:nvPr>
        </p:nvSpPr>
        <p:spPr/>
        <p:txBody>
          <a:bodyPr/>
          <a:lstStyle>
            <a:lvl1pPr>
              <a:defRPr/>
            </a:lvl1pPr>
          </a:lstStyle>
          <a:p>
            <a:endParaRPr lang="el-GR" altLang="el-GR"/>
          </a:p>
        </p:txBody>
      </p:sp>
      <p:sp>
        <p:nvSpPr>
          <p:cNvPr id="9" name="Slide Number Placeholder 8"/>
          <p:cNvSpPr>
            <a:spLocks noGrp="1"/>
          </p:cNvSpPr>
          <p:nvPr>
            <p:ph type="sldNum" sz="quarter" idx="12"/>
          </p:nvPr>
        </p:nvSpPr>
        <p:spPr/>
        <p:txBody>
          <a:bodyPr/>
          <a:lstStyle>
            <a:lvl1pPr>
              <a:defRPr/>
            </a:lvl1pPr>
          </a:lstStyle>
          <a:p>
            <a:fld id="{8DFE1652-8915-4CA0-9CE9-45D170FDEFB2}" type="slidenum">
              <a:rPr lang="el-GR" altLang="el-GR"/>
              <a:pPr/>
              <a:t>‹#›</a:t>
            </a:fld>
            <a:endParaRPr lang="el-GR" altLang="el-GR"/>
          </a:p>
        </p:txBody>
      </p:sp>
    </p:spTree>
    <p:extLst>
      <p:ext uri="{BB962C8B-B14F-4D97-AF65-F5344CB8AC3E}">
        <p14:creationId xmlns:p14="http://schemas.microsoft.com/office/powerpoint/2010/main" val="172109062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l-GR" altLang="el-GR"/>
          </a:p>
        </p:txBody>
      </p:sp>
      <p:sp>
        <p:nvSpPr>
          <p:cNvPr id="4" name="Footer Placeholder 3"/>
          <p:cNvSpPr>
            <a:spLocks noGrp="1"/>
          </p:cNvSpPr>
          <p:nvPr>
            <p:ph type="ftr" sz="quarter" idx="11"/>
          </p:nvPr>
        </p:nvSpPr>
        <p:spPr/>
        <p:txBody>
          <a:bodyPr/>
          <a:lstStyle>
            <a:lvl1pPr>
              <a:defRPr/>
            </a:lvl1pPr>
          </a:lstStyle>
          <a:p>
            <a:endParaRPr lang="el-GR" altLang="el-GR"/>
          </a:p>
        </p:txBody>
      </p:sp>
      <p:sp>
        <p:nvSpPr>
          <p:cNvPr id="5" name="Slide Number Placeholder 4"/>
          <p:cNvSpPr>
            <a:spLocks noGrp="1"/>
          </p:cNvSpPr>
          <p:nvPr>
            <p:ph type="sldNum" sz="quarter" idx="12"/>
          </p:nvPr>
        </p:nvSpPr>
        <p:spPr/>
        <p:txBody>
          <a:bodyPr/>
          <a:lstStyle>
            <a:lvl1pPr>
              <a:defRPr/>
            </a:lvl1pPr>
          </a:lstStyle>
          <a:p>
            <a:fld id="{6A050098-F787-4B1F-A424-969B79193B0A}" type="slidenum">
              <a:rPr lang="el-GR" altLang="el-GR"/>
              <a:pPr/>
              <a:t>‹#›</a:t>
            </a:fld>
            <a:endParaRPr lang="el-GR" altLang="el-GR"/>
          </a:p>
        </p:txBody>
      </p:sp>
    </p:spTree>
    <p:extLst>
      <p:ext uri="{BB962C8B-B14F-4D97-AF65-F5344CB8AC3E}">
        <p14:creationId xmlns:p14="http://schemas.microsoft.com/office/powerpoint/2010/main" val="395532189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ltLang="el-GR"/>
          </a:p>
        </p:txBody>
      </p:sp>
      <p:sp>
        <p:nvSpPr>
          <p:cNvPr id="3" name="Footer Placeholder 2"/>
          <p:cNvSpPr>
            <a:spLocks noGrp="1"/>
          </p:cNvSpPr>
          <p:nvPr>
            <p:ph type="ftr" sz="quarter" idx="11"/>
          </p:nvPr>
        </p:nvSpPr>
        <p:spPr/>
        <p:txBody>
          <a:bodyPr/>
          <a:lstStyle>
            <a:lvl1pPr>
              <a:defRPr/>
            </a:lvl1pPr>
          </a:lstStyle>
          <a:p>
            <a:endParaRPr lang="el-GR" altLang="el-GR"/>
          </a:p>
        </p:txBody>
      </p:sp>
      <p:sp>
        <p:nvSpPr>
          <p:cNvPr id="4" name="Slide Number Placeholder 3"/>
          <p:cNvSpPr>
            <a:spLocks noGrp="1"/>
          </p:cNvSpPr>
          <p:nvPr>
            <p:ph type="sldNum" sz="quarter" idx="12"/>
          </p:nvPr>
        </p:nvSpPr>
        <p:spPr/>
        <p:txBody>
          <a:bodyPr/>
          <a:lstStyle>
            <a:lvl1pPr>
              <a:defRPr/>
            </a:lvl1pPr>
          </a:lstStyle>
          <a:p>
            <a:fld id="{5376C56A-1E36-48FD-B601-C3F4D8830853}" type="slidenum">
              <a:rPr lang="el-GR" altLang="el-GR"/>
              <a:pPr/>
              <a:t>‹#›</a:t>
            </a:fld>
            <a:endParaRPr lang="el-GR" altLang="el-GR"/>
          </a:p>
        </p:txBody>
      </p:sp>
    </p:spTree>
    <p:extLst>
      <p:ext uri="{BB962C8B-B14F-4D97-AF65-F5344CB8AC3E}">
        <p14:creationId xmlns:p14="http://schemas.microsoft.com/office/powerpoint/2010/main" val="265526456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D4FF9921-4A87-44A8-ABA7-420BB42B634D}" type="slidenum">
              <a:rPr lang="el-GR" altLang="el-GR"/>
              <a:pPr/>
              <a:t>‹#›</a:t>
            </a:fld>
            <a:endParaRPr lang="el-GR" altLang="el-GR"/>
          </a:p>
        </p:txBody>
      </p:sp>
    </p:spTree>
    <p:extLst>
      <p:ext uri="{BB962C8B-B14F-4D97-AF65-F5344CB8AC3E}">
        <p14:creationId xmlns:p14="http://schemas.microsoft.com/office/powerpoint/2010/main" val="338968318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8D5BF467-268A-46F4-8107-74A775829A55}" type="slidenum">
              <a:rPr lang="el-GR" altLang="el-GR"/>
              <a:pPr/>
              <a:t>‹#›</a:t>
            </a:fld>
            <a:endParaRPr lang="el-GR" altLang="el-GR"/>
          </a:p>
        </p:txBody>
      </p:sp>
    </p:spTree>
    <p:extLst>
      <p:ext uri="{BB962C8B-B14F-4D97-AF65-F5344CB8AC3E}">
        <p14:creationId xmlns:p14="http://schemas.microsoft.com/office/powerpoint/2010/main" val="74483748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9318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3190"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3"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3204"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2"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3"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4"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3215" name="Group 31"/>
            <p:cNvGrpSpPr>
              <a:grpSpLocks/>
            </p:cNvGrpSpPr>
            <p:nvPr/>
          </p:nvGrpSpPr>
          <p:grpSpPr bwMode="auto">
            <a:xfrm>
              <a:off x="1" y="392"/>
              <a:ext cx="5758" cy="1571"/>
              <a:chOff x="1" y="392"/>
              <a:chExt cx="5758" cy="1571"/>
            </a:xfrm>
          </p:grpSpPr>
          <p:sp>
            <p:nvSpPr>
              <p:cNvPr id="932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3"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l-GR" altLang="el-GR"/>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l-GR" altLang="el-GR"/>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0367D86C-2142-494D-A1EF-5A4874A17FA6}" type="slidenum">
              <a:rPr lang="el-GR" altLang="el-GR"/>
              <a:pPr/>
              <a:t>‹#›</a:t>
            </a:fld>
            <a:endParaRPr lang="el-GR" altLang="el-GR"/>
          </a:p>
        </p:txBody>
      </p:sp>
      <p:sp>
        <p:nvSpPr>
          <p:cNvPr id="93227"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3223"/>
                                        </p:tgtEl>
                                        <p:attrNameLst>
                                          <p:attrName>style.visibility</p:attrName>
                                        </p:attrNameLst>
                                      </p:cBhvr>
                                      <p:to>
                                        <p:strVal val="visible"/>
                                      </p:to>
                                    </p:set>
                                    <p:animEffect transition="in" filter="fade">
                                      <p:cBhvr>
                                        <p:cTn id="7" dur="2000"/>
                                        <p:tgtEl>
                                          <p:spTgt spid="932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3227"/>
                                        </p:tgtEl>
                                        <p:attrNameLst>
                                          <p:attrName>style.visibility</p:attrName>
                                        </p:attrNameLst>
                                      </p:cBhvr>
                                      <p:to>
                                        <p:strVal val="visible"/>
                                      </p:to>
                                    </p:set>
                                    <p:animEffect transition="in" filter="fade">
                                      <p:cBhvr>
                                        <p:cTn id="10" dur="2000"/>
                                        <p:tgtEl>
                                          <p:spTgt spid="93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23" grpId="0"/>
      <p:bldP spid="93227" grpId="0">
        <p:tmplLst>
          <p:tmpl>
            <p:tnLst>
              <p:par>
                <p:cTn presetID="10" presetClass="entr" presetSubtype="0" fill="hold" nodeType="withEffect">
                  <p:stCondLst>
                    <p:cond delay="0"/>
                  </p:stCondLst>
                  <p:childTnLst>
                    <p:set>
                      <p:cBhvr>
                        <p:cTn dur="1" fill="hold">
                          <p:stCondLst>
                            <p:cond delay="0"/>
                          </p:stCondLst>
                        </p:cTn>
                        <p:tgtEl>
                          <p:spTgt spid="93227"/>
                        </p:tgtEl>
                        <p:attrNameLst>
                          <p:attrName>style.visibility</p:attrName>
                        </p:attrNameLst>
                      </p:cBhvr>
                      <p:to>
                        <p:strVal val="visible"/>
                      </p:to>
                    </p:set>
                    <p:animEffect transition="in" filter="fade">
                      <p:cBhvr>
                        <p:cTn dur="2000"/>
                        <p:tgtEl>
                          <p:spTgt spid="93227"/>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40966"/>
          </a:xfrm>
        </p:spPr>
        <p:txBody>
          <a:bodyPr/>
          <a:lstStyle/>
          <a:p>
            <a:r>
              <a:rPr lang="el-GR" dirty="0" smtClean="0"/>
              <a:t>ΕΙΣΑΓΩΓΙΚΑ - ΤΟ ΔΙΚΑΙΟ</a:t>
            </a:r>
            <a:endParaRPr lang="el-GR" dirty="0"/>
          </a:p>
        </p:txBody>
      </p:sp>
      <p:sp>
        <p:nvSpPr>
          <p:cNvPr id="3" name="Content Placeholder 2"/>
          <p:cNvSpPr>
            <a:spLocks noGrp="1"/>
          </p:cNvSpPr>
          <p:nvPr>
            <p:ph idx="1"/>
          </p:nvPr>
        </p:nvSpPr>
        <p:spPr>
          <a:xfrm>
            <a:off x="179512" y="1412776"/>
            <a:ext cx="8784976" cy="5184576"/>
          </a:xfrm>
        </p:spPr>
        <p:txBody>
          <a:bodyPr/>
          <a:lstStyle/>
          <a:p>
            <a:r>
              <a:rPr lang="el-GR" dirty="0" smtClean="0"/>
              <a:t>Ανάγκη ρύθμισης ανθρωπίνων σχέσεων με κανόνες</a:t>
            </a:r>
          </a:p>
          <a:p>
            <a:r>
              <a:rPr lang="el-GR" u="sng" dirty="0" smtClean="0">
                <a:solidFill>
                  <a:srgbClr val="FFCC00"/>
                </a:solidFill>
              </a:rPr>
              <a:t>Δίκαιο</a:t>
            </a:r>
            <a:r>
              <a:rPr lang="el-GR" dirty="0" smtClean="0"/>
              <a:t>: σύνολο κανόνων </a:t>
            </a:r>
            <a:r>
              <a:rPr lang="el-GR" dirty="0"/>
              <a:t>κοινωνικής συμπεριφοράς μιας ανθρώπινης </a:t>
            </a:r>
            <a:r>
              <a:rPr lang="el-GR" dirty="0" smtClean="0"/>
              <a:t>ομάδας με γενικό </a:t>
            </a:r>
            <a:r>
              <a:rPr lang="el-GR" dirty="0"/>
              <a:t>και αφηρημένο </a:t>
            </a:r>
            <a:r>
              <a:rPr lang="el-GR" dirty="0" smtClean="0"/>
              <a:t>χαρακτήρα που θεσπίζονται </a:t>
            </a:r>
            <a:r>
              <a:rPr lang="el-GR" dirty="0"/>
              <a:t>από την ομάδα </a:t>
            </a:r>
            <a:r>
              <a:rPr lang="el-GR" dirty="0" smtClean="0"/>
              <a:t>αυτή και είναι </a:t>
            </a:r>
            <a:r>
              <a:rPr lang="el-GR" dirty="0"/>
              <a:t>υποχρεωτικοί μέσα στην </a:t>
            </a:r>
            <a:r>
              <a:rPr lang="el-GR" dirty="0" smtClean="0"/>
              <a:t>ομάδα</a:t>
            </a:r>
            <a:endParaRPr lang="el-GR" dirty="0"/>
          </a:p>
        </p:txBody>
      </p:sp>
    </p:spTree>
    <p:extLst>
      <p:ext uri="{BB962C8B-B14F-4D97-AF65-F5344CB8AC3E}">
        <p14:creationId xmlns:p14="http://schemas.microsoft.com/office/powerpoint/2010/main" val="486467210"/>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39"/>
            <a:ext cx="8229600" cy="720081"/>
          </a:xfrm>
        </p:spPr>
        <p:txBody>
          <a:bodyPr/>
          <a:lstStyle/>
          <a:p>
            <a:r>
              <a:rPr lang="el-GR" dirty="0"/>
              <a:t>ΕΛΕΥΘΕΡΙΑ ΤΗΣ ΕΡΓΑΣΙΑΣ</a:t>
            </a:r>
          </a:p>
        </p:txBody>
      </p:sp>
      <p:sp>
        <p:nvSpPr>
          <p:cNvPr id="3" name="Content Placeholder 2"/>
          <p:cNvSpPr>
            <a:spLocks noGrp="1"/>
          </p:cNvSpPr>
          <p:nvPr>
            <p:ph idx="1"/>
          </p:nvPr>
        </p:nvSpPr>
        <p:spPr>
          <a:xfrm>
            <a:off x="251520" y="980728"/>
            <a:ext cx="8640960" cy="5616624"/>
          </a:xfrm>
        </p:spPr>
        <p:txBody>
          <a:bodyPr/>
          <a:lstStyle/>
          <a:p>
            <a:r>
              <a:rPr lang="el-GR" u="sng" dirty="0" smtClean="0"/>
              <a:t>Έννοια</a:t>
            </a:r>
            <a:r>
              <a:rPr lang="el-GR" dirty="0" smtClean="0"/>
              <a:t>: </a:t>
            </a:r>
            <a:r>
              <a:rPr lang="el-GR" dirty="0" smtClean="0">
                <a:effectLst>
                  <a:outerShdw blurRad="38100" dist="38100" dir="2700000" algn="tl">
                    <a:srgbClr val="000000">
                      <a:alpha val="43137"/>
                    </a:srgbClr>
                  </a:outerShdw>
                </a:effectLst>
              </a:rPr>
              <a:t>Η </a:t>
            </a:r>
            <a:r>
              <a:rPr lang="el-GR" dirty="0">
                <a:effectLst>
                  <a:outerShdw blurRad="38100" dist="38100" dir="2700000" algn="tl">
                    <a:srgbClr val="000000">
                      <a:alpha val="43137"/>
                    </a:srgbClr>
                  </a:outerShdw>
                </a:effectLst>
              </a:rPr>
              <a:t>δυνατότητα καθενός να εργάζεται και να επιλέγει ελεύθερα το είδος, τον τόπο και το χρόνο </a:t>
            </a:r>
            <a:r>
              <a:rPr lang="el-GR" dirty="0" smtClean="0">
                <a:effectLst>
                  <a:outerShdw blurRad="38100" dist="38100" dir="2700000" algn="tl">
                    <a:srgbClr val="000000">
                      <a:alpha val="43137"/>
                    </a:srgbClr>
                  </a:outerShdw>
                </a:effectLst>
              </a:rPr>
              <a:t>εργασίας – προστατεύεται από το Σύνταγμα</a:t>
            </a:r>
          </a:p>
          <a:p>
            <a:r>
              <a:rPr lang="el-GR" u="sng" dirty="0" smtClean="0">
                <a:effectLst>
                  <a:outerShdw blurRad="38100" dist="38100" dir="2700000" algn="tl">
                    <a:srgbClr val="000000">
                      <a:alpha val="43137"/>
                    </a:srgbClr>
                  </a:outerShdw>
                </a:effectLst>
              </a:rPr>
              <a:t>Περιεχόμενο</a:t>
            </a:r>
            <a:r>
              <a:rPr lang="el-GR" dirty="0" smtClean="0">
                <a:effectLst>
                  <a:outerShdw blurRad="38100" dist="38100" dir="2700000" algn="tl">
                    <a:srgbClr val="000000">
                      <a:alpha val="43137"/>
                    </a:srgbClr>
                  </a:outerShdw>
                </a:effectLst>
              </a:rPr>
              <a:t>: Ελευθερία </a:t>
            </a:r>
            <a:r>
              <a:rPr lang="el-GR" dirty="0">
                <a:effectLst>
                  <a:outerShdw blurRad="38100" dist="38100" dir="2700000" algn="tl">
                    <a:srgbClr val="000000">
                      <a:alpha val="43137"/>
                    </a:srgbClr>
                  </a:outerShdw>
                </a:effectLst>
              </a:rPr>
              <a:t>των συμβάσεων, δηλαδή σύναψη και καταγγελία της σύμβασης, επιλογή του αντισυμβαλλομένου, διαμόρφωση του περιεχομένου της </a:t>
            </a:r>
            <a:r>
              <a:rPr lang="el-GR" dirty="0" smtClean="0">
                <a:effectLst>
                  <a:outerShdw blurRad="38100" dist="38100" dir="2700000" algn="tl">
                    <a:srgbClr val="000000">
                      <a:alpha val="43137"/>
                    </a:srgbClr>
                  </a:outerShdw>
                </a:effectLst>
              </a:rPr>
              <a:t>σύμβασης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90015396"/>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712968" cy="1440160"/>
          </a:xfrm>
        </p:spPr>
        <p:txBody>
          <a:bodyPr/>
          <a:lstStyle/>
          <a:p>
            <a:r>
              <a:rPr lang="el-GR" sz="4000" dirty="0" smtClean="0"/>
              <a:t>ΠΕΡΙΟΡΙΣΜΟΙ ΕΛΕΥΘΕΡΙΑΣ </a:t>
            </a:r>
            <a:r>
              <a:rPr lang="el-GR" sz="4000" dirty="0"/>
              <a:t>ΤΗΣ ΕΡΓΑΣΙΑΣ</a:t>
            </a:r>
          </a:p>
        </p:txBody>
      </p:sp>
      <p:sp>
        <p:nvSpPr>
          <p:cNvPr id="3" name="Content Placeholder 2"/>
          <p:cNvSpPr>
            <a:spLocks noGrp="1"/>
          </p:cNvSpPr>
          <p:nvPr>
            <p:ph idx="1"/>
          </p:nvPr>
        </p:nvSpPr>
        <p:spPr>
          <a:xfrm>
            <a:off x="251520" y="2060848"/>
            <a:ext cx="8784976" cy="4491880"/>
          </a:xfrm>
        </p:spPr>
        <p:txBody>
          <a:bodyPr/>
          <a:lstStyle/>
          <a:p>
            <a:r>
              <a:rPr lang="el-GR" sz="2800" u="sng" dirty="0" smtClean="0">
                <a:effectLst>
                  <a:outerShdw blurRad="38100" dist="38100" dir="2700000" algn="tl">
                    <a:srgbClr val="000000">
                      <a:alpha val="43137"/>
                    </a:srgbClr>
                  </a:outerShdw>
                </a:effectLst>
              </a:rPr>
              <a:t>Περιορίζεται</a:t>
            </a:r>
            <a:r>
              <a:rPr lang="el-GR" sz="2800" dirty="0" smtClean="0">
                <a:effectLst>
                  <a:outerShdw blurRad="38100" dist="38100" dir="2700000" algn="tl">
                    <a:srgbClr val="000000">
                      <a:alpha val="43137"/>
                    </a:srgbClr>
                  </a:outerShdw>
                </a:effectLst>
              </a:rPr>
              <a:t> η ελευθερία στην εργασία όταν:</a:t>
            </a:r>
          </a:p>
          <a:p>
            <a:pPr marL="0" indent="0">
              <a:buNone/>
            </a:pPr>
            <a:r>
              <a:rPr lang="el-GR" sz="2800" dirty="0" smtClean="0">
                <a:effectLst>
                  <a:outerShdw blurRad="38100" dist="38100" dir="2700000" algn="tl">
                    <a:srgbClr val="000000">
                      <a:alpha val="43137"/>
                    </a:srgbClr>
                  </a:outerShdw>
                </a:effectLst>
              </a:rPr>
              <a:t>α) </a:t>
            </a:r>
            <a:r>
              <a:rPr lang="el-GR" sz="2800" dirty="0" smtClean="0">
                <a:solidFill>
                  <a:srgbClr val="FFCC00"/>
                </a:solidFill>
                <a:effectLst>
                  <a:outerShdw blurRad="38100" dist="38100" dir="2700000" algn="tl">
                    <a:srgbClr val="000000">
                      <a:alpha val="43137"/>
                    </a:srgbClr>
                  </a:outerShdw>
                </a:effectLst>
              </a:rPr>
              <a:t>προσβάλλει</a:t>
            </a:r>
            <a:r>
              <a:rPr lang="el-GR" sz="28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τα </a:t>
            </a:r>
            <a:r>
              <a:rPr lang="el-GR" sz="2800" dirty="0">
                <a:solidFill>
                  <a:srgbClr val="FFCC00"/>
                </a:solidFill>
                <a:effectLst>
                  <a:outerShdw blurRad="38100" dist="38100" dir="2700000" algn="tl">
                    <a:srgbClr val="000000">
                      <a:alpha val="43137"/>
                    </a:srgbClr>
                  </a:outerShdw>
                </a:effectLst>
              </a:rPr>
              <a:t>δικαιώματα</a:t>
            </a:r>
            <a:r>
              <a:rPr lang="el-GR" sz="2800" dirty="0">
                <a:effectLst>
                  <a:outerShdw blurRad="38100" dist="38100" dir="2700000" algn="tl">
                    <a:srgbClr val="000000">
                      <a:alpha val="43137"/>
                    </a:srgbClr>
                  </a:outerShdw>
                </a:effectLst>
              </a:rPr>
              <a:t> των </a:t>
            </a:r>
            <a:r>
              <a:rPr lang="el-GR" sz="2800" dirty="0" smtClean="0">
                <a:effectLst>
                  <a:outerShdw blurRad="38100" dist="38100" dir="2700000" algn="tl">
                    <a:srgbClr val="000000">
                      <a:alpha val="43137"/>
                    </a:srgbClr>
                  </a:outerShdw>
                </a:effectLst>
              </a:rPr>
              <a:t>άλλων</a:t>
            </a:r>
          </a:p>
          <a:p>
            <a:pPr marL="0" indent="0">
              <a:buNone/>
            </a:pPr>
            <a:r>
              <a:rPr lang="el-GR" sz="2800" dirty="0" smtClean="0">
                <a:effectLst>
                  <a:outerShdw blurRad="38100" dist="38100" dir="2700000" algn="tl">
                    <a:srgbClr val="000000">
                      <a:alpha val="43137"/>
                    </a:srgbClr>
                  </a:outerShdw>
                </a:effectLst>
              </a:rPr>
              <a:t>β) ασκείται </a:t>
            </a:r>
            <a:r>
              <a:rPr lang="el-GR" sz="2800" dirty="0">
                <a:effectLst>
                  <a:outerShdw blurRad="38100" dist="38100" dir="2700000" algn="tl">
                    <a:srgbClr val="000000">
                      <a:alpha val="43137"/>
                    </a:srgbClr>
                  </a:outerShdw>
                </a:effectLst>
              </a:rPr>
              <a:t>κατά </a:t>
            </a:r>
            <a:r>
              <a:rPr lang="el-GR" sz="2800" dirty="0" smtClean="0">
                <a:solidFill>
                  <a:srgbClr val="FFCC00"/>
                </a:solidFill>
                <a:effectLst>
                  <a:outerShdw blurRad="38100" dist="38100" dir="2700000" algn="tl">
                    <a:srgbClr val="000000">
                      <a:alpha val="43137"/>
                    </a:srgbClr>
                  </a:outerShdw>
                </a:effectLst>
              </a:rPr>
              <a:t>παράβαση</a:t>
            </a:r>
            <a:r>
              <a:rPr lang="el-GR" sz="28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του </a:t>
            </a:r>
            <a:r>
              <a:rPr lang="el-GR" sz="2800" dirty="0" smtClean="0">
                <a:solidFill>
                  <a:srgbClr val="FFCC00"/>
                </a:solidFill>
                <a:effectLst>
                  <a:outerShdw blurRad="38100" dist="38100" dir="2700000" algn="tl">
                    <a:srgbClr val="000000">
                      <a:alpha val="43137"/>
                    </a:srgbClr>
                  </a:outerShdw>
                </a:effectLst>
              </a:rPr>
              <a:t>Συντάγματος</a:t>
            </a:r>
          </a:p>
          <a:p>
            <a:pPr marL="0" indent="0">
              <a:buNone/>
            </a:pPr>
            <a:r>
              <a:rPr lang="el-GR" sz="2800" dirty="0" smtClean="0">
                <a:effectLst>
                  <a:outerShdw blurRad="38100" dist="38100" dir="2700000" algn="tl">
                    <a:srgbClr val="000000">
                      <a:alpha val="43137"/>
                    </a:srgbClr>
                  </a:outerShdw>
                </a:effectLst>
              </a:rPr>
              <a:t>γ) ενέχει </a:t>
            </a:r>
            <a:r>
              <a:rPr lang="el-GR" sz="2800" dirty="0">
                <a:solidFill>
                  <a:srgbClr val="FFCC00"/>
                </a:solidFill>
                <a:effectLst>
                  <a:outerShdw blurRad="38100" dist="38100" dir="2700000" algn="tl">
                    <a:srgbClr val="000000">
                      <a:alpha val="43137"/>
                    </a:srgbClr>
                  </a:outerShdw>
                </a:effectLst>
              </a:rPr>
              <a:t>προσβολή</a:t>
            </a:r>
            <a:r>
              <a:rPr lang="el-GR" sz="2800" dirty="0">
                <a:effectLst>
                  <a:outerShdw blurRad="38100" dist="38100" dir="2700000" algn="tl">
                    <a:srgbClr val="000000">
                      <a:alpha val="43137"/>
                    </a:srgbClr>
                  </a:outerShdw>
                </a:effectLst>
              </a:rPr>
              <a:t> των </a:t>
            </a:r>
            <a:r>
              <a:rPr lang="el-GR" sz="2800" dirty="0">
                <a:solidFill>
                  <a:srgbClr val="FFCC00"/>
                </a:solidFill>
                <a:effectLst>
                  <a:outerShdw blurRad="38100" dist="38100" dir="2700000" algn="tl">
                    <a:srgbClr val="000000">
                      <a:alpha val="43137"/>
                    </a:srgbClr>
                  </a:outerShdw>
                </a:effectLst>
              </a:rPr>
              <a:t>χρηστών </a:t>
            </a:r>
            <a:r>
              <a:rPr lang="el-GR" sz="2800" dirty="0" smtClean="0">
                <a:solidFill>
                  <a:srgbClr val="FFCC00"/>
                </a:solidFill>
                <a:effectLst>
                  <a:outerShdw blurRad="38100" dist="38100" dir="2700000" algn="tl">
                    <a:srgbClr val="000000">
                      <a:alpha val="43137"/>
                    </a:srgbClr>
                  </a:outerShdw>
                </a:effectLst>
              </a:rPr>
              <a:t>ηθών</a:t>
            </a:r>
          </a:p>
          <a:p>
            <a:pPr marL="0" indent="0">
              <a:buNone/>
            </a:pPr>
            <a:r>
              <a:rPr lang="el-GR" sz="2800" dirty="0">
                <a:effectLst>
                  <a:outerShdw blurRad="38100" dist="38100" dir="2700000" algn="tl">
                    <a:srgbClr val="000000">
                      <a:alpha val="43137"/>
                    </a:srgbClr>
                  </a:outerShdw>
                </a:effectLst>
              </a:rPr>
              <a:t>δ</a:t>
            </a:r>
            <a:r>
              <a:rPr lang="el-GR" sz="28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ασκείται προς </a:t>
            </a:r>
            <a:r>
              <a:rPr lang="el-GR" sz="2800" dirty="0">
                <a:solidFill>
                  <a:srgbClr val="FFCC00"/>
                </a:solidFill>
                <a:effectLst>
                  <a:outerShdw blurRad="38100" dist="38100" dir="2700000" algn="tl">
                    <a:srgbClr val="000000">
                      <a:alpha val="43137"/>
                    </a:srgbClr>
                  </a:outerShdw>
                </a:effectLst>
              </a:rPr>
              <a:t>βλάβη της εθνικής </a:t>
            </a:r>
            <a:r>
              <a:rPr lang="el-GR" sz="2800" dirty="0" smtClean="0">
                <a:solidFill>
                  <a:srgbClr val="FFCC00"/>
                </a:solidFill>
                <a:effectLst>
                  <a:outerShdw blurRad="38100" dist="38100" dir="2700000" algn="tl">
                    <a:srgbClr val="000000">
                      <a:alpha val="43137"/>
                    </a:srgbClr>
                  </a:outerShdw>
                </a:effectLst>
              </a:rPr>
              <a:t>οικονομίας</a:t>
            </a:r>
          </a:p>
          <a:p>
            <a:pPr marL="0" indent="0">
              <a:buNone/>
            </a:pPr>
            <a:r>
              <a:rPr lang="el-GR" sz="2800" dirty="0" smtClean="0">
                <a:effectLst>
                  <a:outerShdw blurRad="38100" dist="38100" dir="2700000" algn="tl">
                    <a:srgbClr val="000000">
                      <a:alpha val="43137"/>
                    </a:srgbClr>
                  </a:outerShdw>
                </a:effectLst>
              </a:rPr>
              <a:t>ε) </a:t>
            </a:r>
            <a:r>
              <a:rPr lang="el-GR" sz="2800" dirty="0">
                <a:effectLst/>
              </a:rPr>
              <a:t>ασκείται κατά </a:t>
            </a:r>
            <a:r>
              <a:rPr lang="el-GR" sz="2800" dirty="0">
                <a:solidFill>
                  <a:srgbClr val="FFCC00"/>
                </a:solidFill>
                <a:effectLst/>
              </a:rPr>
              <a:t>κατάχρηση</a:t>
            </a:r>
            <a:r>
              <a:rPr lang="el-GR" sz="2800" dirty="0">
                <a:effectLst/>
              </a:rPr>
              <a:t> του οικείου ατομικού </a:t>
            </a:r>
            <a:r>
              <a:rPr lang="el-GR" sz="2800" dirty="0" smtClean="0">
                <a:effectLst/>
              </a:rPr>
              <a:t>δικαιώματος (</a:t>
            </a:r>
            <a:r>
              <a:rPr lang="el-GR" sz="2800" dirty="0">
                <a:effectLst/>
              </a:rPr>
              <a:t>όταν </a:t>
            </a:r>
            <a:r>
              <a:rPr lang="el-GR" sz="2800" dirty="0" smtClean="0">
                <a:effectLst/>
              </a:rPr>
              <a:t>θίγεται </a:t>
            </a:r>
            <a:r>
              <a:rPr lang="el-GR" sz="2800" dirty="0">
                <a:effectLst/>
              </a:rPr>
              <a:t>ή τίθεται σε πρόδηλο κίνδυνο γενικότερο κοινωνικό ή δημόσιο συμφέρον</a:t>
            </a:r>
            <a:r>
              <a:rPr lang="el-GR" sz="2800" dirty="0" smtClean="0">
                <a:effectLst/>
              </a:rPr>
              <a:t> </a:t>
            </a:r>
            <a:endParaRPr lang="el-G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032837"/>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648072"/>
          </a:xfrm>
        </p:spPr>
        <p:txBody>
          <a:bodyPr/>
          <a:lstStyle/>
          <a:p>
            <a:r>
              <a:rPr lang="el-GR" dirty="0" smtClean="0"/>
              <a:t>ΦΟΡΕΙΣ ΚΑΙ ΕΙΔΗ ΕΡΓΑΣΙΑΣ</a:t>
            </a:r>
            <a:endParaRPr lang="el-GR" dirty="0"/>
          </a:p>
        </p:txBody>
      </p:sp>
      <p:sp>
        <p:nvSpPr>
          <p:cNvPr id="3" name="Content Placeholder 2"/>
          <p:cNvSpPr>
            <a:spLocks noGrp="1"/>
          </p:cNvSpPr>
          <p:nvPr>
            <p:ph idx="1"/>
          </p:nvPr>
        </p:nvSpPr>
        <p:spPr>
          <a:xfrm>
            <a:off x="179512" y="692696"/>
            <a:ext cx="8784976" cy="6048672"/>
          </a:xfrm>
        </p:spPr>
        <p:txBody>
          <a:bodyPr/>
          <a:lstStyle/>
          <a:p>
            <a:pPr>
              <a:lnSpc>
                <a:spcPts val="3400"/>
              </a:lnSpc>
              <a:spcBef>
                <a:spcPts val="0"/>
              </a:spcBef>
            </a:pPr>
            <a:r>
              <a:rPr lang="el-GR" sz="3000" dirty="0" smtClean="0">
                <a:solidFill>
                  <a:srgbClr val="FFCC00"/>
                </a:solidFill>
                <a:effectLst>
                  <a:outerShdw blurRad="38100" dist="38100" dir="2700000" algn="tl">
                    <a:srgbClr val="000000">
                      <a:alpha val="43137"/>
                    </a:srgbClr>
                  </a:outerShdw>
                </a:effectLst>
              </a:rPr>
              <a:t>Μισθωτός </a:t>
            </a:r>
            <a:r>
              <a:rPr lang="el-GR" sz="3000" dirty="0">
                <a:solidFill>
                  <a:srgbClr val="FFCC00"/>
                </a:solidFill>
                <a:effectLst>
                  <a:outerShdw blurRad="38100" dist="38100" dir="2700000" algn="tl">
                    <a:srgbClr val="000000">
                      <a:alpha val="43137"/>
                    </a:srgbClr>
                  </a:outerShdw>
                </a:effectLst>
              </a:rPr>
              <a:t>(ή εργαζόμενος</a:t>
            </a:r>
            <a:r>
              <a:rPr lang="el-GR" sz="3000" dirty="0" smtClean="0">
                <a:solidFill>
                  <a:srgbClr val="FFCC00"/>
                </a:solidFill>
                <a:effectLst>
                  <a:outerShdw blurRad="38100" dist="38100" dir="2700000" algn="tl">
                    <a:srgbClr val="000000">
                      <a:alpha val="43137"/>
                    </a:srgbClr>
                  </a:outerShdw>
                </a:effectLst>
              </a:rPr>
              <a:t>)</a:t>
            </a:r>
            <a:r>
              <a:rPr lang="el-GR" sz="3000" dirty="0" smtClean="0">
                <a:effectLst>
                  <a:outerShdw blurRad="38100" dist="38100" dir="2700000" algn="tl">
                    <a:srgbClr val="000000">
                      <a:alpha val="43137"/>
                    </a:srgbClr>
                  </a:outerShdw>
                </a:effectLst>
              </a:rPr>
              <a:t>: Το </a:t>
            </a:r>
            <a:r>
              <a:rPr lang="el-GR" sz="3000" dirty="0">
                <a:effectLst>
                  <a:outerShdw blurRad="38100" dist="38100" dir="2700000" algn="tl">
                    <a:srgbClr val="000000">
                      <a:alpha val="43137"/>
                    </a:srgbClr>
                  </a:outerShdw>
                </a:effectLst>
              </a:rPr>
              <a:t>πρόσωπο, το οποίο με βάση σχέση εξαρτημένης εργασίας τελεί στην υπηρεσία τρίτου και υποχρεούται στην παροχή εργασίας προς </a:t>
            </a:r>
            <a:r>
              <a:rPr lang="el-GR" sz="3000" dirty="0" smtClean="0">
                <a:effectLst>
                  <a:outerShdw blurRad="38100" dist="38100" dir="2700000" algn="tl">
                    <a:srgbClr val="000000">
                      <a:alpha val="43137"/>
                    </a:srgbClr>
                  </a:outerShdw>
                </a:effectLst>
              </a:rPr>
              <a:t>αυτόν</a:t>
            </a:r>
          </a:p>
          <a:p>
            <a:pPr>
              <a:lnSpc>
                <a:spcPts val="3400"/>
              </a:lnSpc>
              <a:spcBef>
                <a:spcPts val="0"/>
              </a:spcBef>
            </a:pPr>
            <a:r>
              <a:rPr lang="el-GR" sz="3000" dirty="0" smtClean="0">
                <a:solidFill>
                  <a:srgbClr val="FFCC00"/>
                </a:solidFill>
                <a:effectLst>
                  <a:outerShdw blurRad="38100" dist="38100" dir="2700000" algn="tl">
                    <a:srgbClr val="000000">
                      <a:alpha val="43137"/>
                    </a:srgbClr>
                  </a:outerShdw>
                </a:effectLst>
              </a:rPr>
              <a:t>Ιδιωτικός υπάλληλος</a:t>
            </a:r>
            <a:r>
              <a:rPr lang="el-GR" sz="3000" dirty="0">
                <a:effectLst>
                  <a:outerShdw blurRad="38100" dist="38100" dir="2700000" algn="tl">
                    <a:srgbClr val="000000">
                      <a:alpha val="43137"/>
                    </a:srgbClr>
                  </a:outerShdw>
                </a:effectLst>
              </a:rPr>
              <a:t>: </a:t>
            </a:r>
            <a:r>
              <a:rPr lang="el-GR" sz="3000" dirty="0" smtClean="0">
                <a:effectLst>
                  <a:outerShdw blurRad="38100" dist="38100" dir="2700000" algn="tl">
                    <a:srgbClr val="000000">
                      <a:alpha val="43137"/>
                    </a:srgbClr>
                  </a:outerShdw>
                </a:effectLst>
              </a:rPr>
              <a:t>Το πρόσωπο </a:t>
            </a:r>
            <a:r>
              <a:rPr lang="el-GR" sz="3000" dirty="0">
                <a:effectLst>
                  <a:outerShdw blurRad="38100" dist="38100" dir="2700000" algn="tl">
                    <a:srgbClr val="000000">
                      <a:alpha val="43137"/>
                    </a:srgbClr>
                  </a:outerShdw>
                </a:effectLst>
              </a:rPr>
              <a:t>που κατά κύριο επάγγελμα απασχολείται επ’ αντιμισθία, ανεξαρτήτως τρόπου πληρωμής, σε υπηρεσία ιδιωτικού καταστήματος ή γραφείου ή </a:t>
            </a:r>
            <a:r>
              <a:rPr lang="el-GR" sz="3000" dirty="0" smtClean="0">
                <a:effectLst>
                  <a:outerShdw blurRad="38100" dist="38100" dir="2700000" algn="tl">
                    <a:srgbClr val="000000">
                      <a:alpha val="43137"/>
                    </a:srgbClr>
                  </a:outerShdw>
                </a:effectLst>
              </a:rPr>
              <a:t>επιχειρήσεως </a:t>
            </a:r>
            <a:r>
              <a:rPr lang="el-GR" sz="3000" dirty="0">
                <a:effectLst>
                  <a:outerShdw blurRad="38100" dist="38100" dir="2700000" algn="tl">
                    <a:srgbClr val="000000">
                      <a:alpha val="43137"/>
                    </a:srgbClr>
                  </a:outerShdw>
                </a:effectLst>
              </a:rPr>
              <a:t>ή σε οποιαδήποτε εργασία και παρέχει εργασία αποκλειστικώς ή κατά κύριο χαρακτήρα μη σωματική</a:t>
            </a:r>
          </a:p>
        </p:txBody>
      </p:sp>
    </p:spTree>
    <p:extLst>
      <p:ext uri="{BB962C8B-B14F-4D97-AF65-F5344CB8AC3E}">
        <p14:creationId xmlns:p14="http://schemas.microsoft.com/office/powerpoint/2010/main" val="2240137942"/>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864095"/>
          </a:xfrm>
        </p:spPr>
        <p:txBody>
          <a:bodyPr/>
          <a:lstStyle/>
          <a:p>
            <a:r>
              <a:rPr lang="el-GR" dirty="0"/>
              <a:t>ΦΟΡΕΙΣ ΚΑΙ ΕΙΔΗ ΕΡΓΑΣΙΑΣ</a:t>
            </a:r>
          </a:p>
        </p:txBody>
      </p:sp>
      <p:sp>
        <p:nvSpPr>
          <p:cNvPr id="3" name="Content Placeholder 2"/>
          <p:cNvSpPr>
            <a:spLocks noGrp="1"/>
          </p:cNvSpPr>
          <p:nvPr>
            <p:ph idx="1"/>
          </p:nvPr>
        </p:nvSpPr>
        <p:spPr>
          <a:xfrm>
            <a:off x="323528" y="980728"/>
            <a:ext cx="8568952" cy="5544616"/>
          </a:xfrm>
        </p:spPr>
        <p:txBody>
          <a:bodyPr/>
          <a:lstStyle/>
          <a:p>
            <a:r>
              <a:rPr lang="el-GR" dirty="0" smtClean="0">
                <a:solidFill>
                  <a:srgbClr val="FFCC00"/>
                </a:solidFill>
                <a:effectLst>
                  <a:outerShdw blurRad="38100" dist="38100" dir="2700000" algn="tl">
                    <a:srgbClr val="000000">
                      <a:alpha val="43137"/>
                    </a:srgbClr>
                  </a:outerShdw>
                </a:effectLst>
              </a:rPr>
              <a:t>Εργατοτεχνίτης ή εργάτης</a:t>
            </a:r>
            <a:r>
              <a:rPr lang="el-GR" dirty="0" smtClean="0">
                <a:effectLst>
                  <a:outerShdw blurRad="38100" dist="38100" dir="2700000" algn="tl">
                    <a:srgbClr val="000000">
                      <a:alpha val="43137"/>
                    </a:srgbClr>
                  </a:outerShdw>
                </a:effectLst>
              </a:rPr>
              <a:t>: Ο υπηρέτης </a:t>
            </a:r>
            <a:r>
              <a:rPr lang="el-GR" dirty="0">
                <a:effectLst>
                  <a:outerShdw blurRad="38100" dist="38100" dir="2700000" algn="tl">
                    <a:srgbClr val="000000">
                      <a:alpha val="43137"/>
                    </a:srgbClr>
                  </a:outerShdw>
                </a:effectLst>
              </a:rPr>
              <a:t>κάθε κατηγορίας καθώς και </a:t>
            </a:r>
            <a:r>
              <a:rPr lang="el-GR" dirty="0" smtClean="0">
                <a:effectLst>
                  <a:outerShdw blurRad="38100" dist="38100" dir="2700000" algn="tl">
                    <a:srgbClr val="000000">
                      <a:alpha val="43137"/>
                    </a:srgbClr>
                  </a:outerShdw>
                </a:effectLst>
              </a:rPr>
              <a:t>κάθε </a:t>
            </a:r>
            <a:r>
              <a:rPr lang="el-GR" dirty="0">
                <a:effectLst>
                  <a:outerShdw blurRad="38100" dist="38100" dir="2700000" algn="tl">
                    <a:srgbClr val="000000">
                      <a:alpha val="43137"/>
                    </a:srgbClr>
                  </a:outerShdw>
                </a:effectLst>
              </a:rPr>
              <a:t>πρόσωπο που χρησιμοποιείται στην παραγωγή αμέσως ως βιομηχανικός, βιοτεχνικός, μεταλλευτικός ή γεωργικός εργάτης ή ως βοηθός ή μαθητευόμενος των εν λόγω κατηγοριών ή παρέχει υπηρετικές εν γένει </a:t>
            </a:r>
            <a:r>
              <a:rPr lang="el-GR" dirty="0" smtClean="0">
                <a:effectLst>
                  <a:outerShdw blurRad="38100" dist="38100" dir="2700000" algn="tl">
                    <a:srgbClr val="000000">
                      <a:alpha val="43137"/>
                    </a:srgbClr>
                  </a:outerShdw>
                </a:effectLst>
              </a:rPr>
              <a:t>υπηρεσίες</a:t>
            </a:r>
          </a:p>
          <a:p>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1797355"/>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1"/>
            <a:ext cx="8712968" cy="576063"/>
          </a:xfrm>
        </p:spPr>
        <p:txBody>
          <a:bodyPr/>
          <a:lstStyle/>
          <a:p>
            <a:r>
              <a:rPr lang="el-GR" dirty="0"/>
              <a:t>ΦΟΡΕΙΣ ΚΑΙ ΕΙΔΗ ΕΡΓΑΣΙΑΣ</a:t>
            </a:r>
          </a:p>
        </p:txBody>
      </p:sp>
      <p:sp>
        <p:nvSpPr>
          <p:cNvPr id="3" name="Content Placeholder 2"/>
          <p:cNvSpPr>
            <a:spLocks noGrp="1"/>
          </p:cNvSpPr>
          <p:nvPr>
            <p:ph idx="1"/>
          </p:nvPr>
        </p:nvSpPr>
        <p:spPr>
          <a:xfrm>
            <a:off x="251520" y="836712"/>
            <a:ext cx="8784976" cy="5832648"/>
          </a:xfrm>
        </p:spPr>
        <p:txBody>
          <a:bodyPr/>
          <a:lstStyle/>
          <a:p>
            <a:r>
              <a:rPr lang="el-GR" u="sng" dirty="0" smtClean="0">
                <a:effectLst>
                  <a:outerShdw blurRad="38100" dist="38100" dir="2700000" algn="tl">
                    <a:srgbClr val="000000">
                      <a:alpha val="43137"/>
                    </a:srgbClr>
                  </a:outerShdw>
                </a:effectLst>
              </a:rPr>
              <a:t>Κριτήριο</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της διάκρισης μεταξύ </a:t>
            </a:r>
            <a:r>
              <a:rPr lang="el-GR" dirty="0" smtClean="0">
                <a:solidFill>
                  <a:srgbClr val="FFCC00"/>
                </a:solidFill>
                <a:effectLst>
                  <a:outerShdw blurRad="38100" dist="38100" dir="2700000" algn="tl">
                    <a:srgbClr val="000000">
                      <a:alpha val="43137"/>
                    </a:srgbClr>
                  </a:outerShdw>
                </a:effectLst>
              </a:rPr>
              <a:t>υπαλλήλου</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και </a:t>
            </a:r>
            <a:r>
              <a:rPr lang="el-GR" dirty="0" smtClean="0">
                <a:solidFill>
                  <a:srgbClr val="FFCC00"/>
                </a:solidFill>
                <a:effectLst>
                  <a:outerShdw blurRad="38100" dist="38100" dir="2700000" algn="tl">
                    <a:srgbClr val="000000">
                      <a:alpha val="43137"/>
                    </a:srgbClr>
                  </a:outerShdw>
                </a:effectLst>
              </a:rPr>
              <a:t>εργάτη</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είναι η παρεχομένη από αυτούς κατά κύριο χαρακτήρα, εργασία πνευματική ή </a:t>
            </a:r>
            <a:r>
              <a:rPr lang="el-GR" dirty="0" smtClean="0">
                <a:effectLst>
                  <a:outerShdw blurRad="38100" dist="38100" dir="2700000" algn="tl">
                    <a:srgbClr val="000000">
                      <a:alpha val="43137"/>
                    </a:srgbClr>
                  </a:outerShdw>
                </a:effectLst>
              </a:rPr>
              <a:t>σωματική - Για τον υπάλληλο προέχει το πνευματικό στοιχείο, ενώ για τον εργάτη το σωματικό</a:t>
            </a:r>
          </a:p>
          <a:p>
            <a:r>
              <a:rPr lang="el-GR" dirty="0" smtClean="0">
                <a:effectLst>
                  <a:outerShdw blurRad="38100" dist="38100" dir="2700000" algn="tl">
                    <a:srgbClr val="000000">
                      <a:alpha val="43137"/>
                    </a:srgbClr>
                  </a:outerShdw>
                </a:effectLst>
              </a:rPr>
              <a:t>Η </a:t>
            </a:r>
            <a:r>
              <a:rPr lang="el-GR" dirty="0">
                <a:effectLst>
                  <a:outerShdw blurRad="38100" dist="38100" dir="2700000" algn="tl">
                    <a:srgbClr val="000000">
                      <a:alpha val="43137"/>
                    </a:srgbClr>
                  </a:outerShdw>
                </a:effectLst>
              </a:rPr>
              <a:t>διάκριση </a:t>
            </a:r>
            <a:r>
              <a:rPr lang="el-GR" dirty="0" smtClean="0">
                <a:effectLst>
                  <a:outerShdw blurRad="38100" dist="38100" dir="2700000" algn="tl">
                    <a:srgbClr val="000000">
                      <a:alpha val="43137"/>
                    </a:srgbClr>
                  </a:outerShdw>
                </a:effectLst>
              </a:rPr>
              <a:t>εξαρτάται </a:t>
            </a:r>
            <a:r>
              <a:rPr lang="el-GR" dirty="0">
                <a:effectLst>
                  <a:outerShdw blurRad="38100" dist="38100" dir="2700000" algn="tl">
                    <a:srgbClr val="000000">
                      <a:alpha val="43137"/>
                    </a:srgbClr>
                  </a:outerShdw>
                </a:effectLst>
              </a:rPr>
              <a:t>από το </a:t>
            </a:r>
            <a:r>
              <a:rPr lang="el-GR" dirty="0">
                <a:solidFill>
                  <a:srgbClr val="FFCC00"/>
                </a:solidFill>
                <a:effectLst>
                  <a:outerShdw blurRad="38100" dist="38100" dir="2700000" algn="tl">
                    <a:srgbClr val="000000">
                      <a:alpha val="43137"/>
                    </a:srgbClr>
                  </a:outerShdw>
                </a:effectLst>
              </a:rPr>
              <a:t>είδος</a:t>
            </a:r>
            <a:r>
              <a:rPr lang="el-GR" dirty="0">
                <a:effectLst>
                  <a:outerShdw blurRad="38100" dist="38100" dir="2700000" algn="tl">
                    <a:srgbClr val="000000">
                      <a:alpha val="43137"/>
                    </a:srgbClr>
                  </a:outerShdw>
                </a:effectLst>
              </a:rPr>
              <a:t> της παρεχομένης εργασίας και όχι από τον περιεχόμενο στη σύμβαση </a:t>
            </a:r>
            <a:r>
              <a:rPr lang="el-GR" dirty="0">
                <a:solidFill>
                  <a:srgbClr val="FFCC00"/>
                </a:solidFill>
                <a:effectLst>
                  <a:outerShdw blurRad="38100" dist="38100" dir="2700000" algn="tl">
                    <a:srgbClr val="000000">
                      <a:alpha val="43137"/>
                    </a:srgbClr>
                  </a:outerShdw>
                </a:effectLst>
              </a:rPr>
              <a:t>χαρακτηρισμό</a:t>
            </a:r>
            <a:r>
              <a:rPr lang="el-GR" dirty="0">
                <a:effectLst>
                  <a:outerShdw blurRad="38100" dist="38100" dir="2700000" algn="tl">
                    <a:srgbClr val="000000">
                      <a:alpha val="43137"/>
                    </a:srgbClr>
                  </a:outerShdw>
                </a:effectLst>
              </a:rPr>
              <a:t> αυτού ή τον τρόπο της </a:t>
            </a:r>
            <a:r>
              <a:rPr lang="el-GR" dirty="0" smtClean="0">
                <a:effectLst>
                  <a:outerShdw blurRad="38100" dist="38100" dir="2700000" algn="tl">
                    <a:srgbClr val="000000">
                      <a:alpha val="43137"/>
                    </a:srgbClr>
                  </a:outerShdw>
                </a:effectLst>
              </a:rPr>
              <a:t>αμοιβής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0408528"/>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712968" cy="792087"/>
          </a:xfrm>
        </p:spPr>
        <p:txBody>
          <a:bodyPr/>
          <a:lstStyle/>
          <a:p>
            <a:r>
              <a:rPr lang="el-GR" dirty="0"/>
              <a:t>ΦΟΡΕΙΣ ΚΑΙ ΕΙΔΗ ΕΡΓΑΣΙΑΣ</a:t>
            </a:r>
          </a:p>
        </p:txBody>
      </p:sp>
      <p:sp>
        <p:nvSpPr>
          <p:cNvPr id="3" name="Content Placeholder 2"/>
          <p:cNvSpPr>
            <a:spLocks noGrp="1"/>
          </p:cNvSpPr>
          <p:nvPr>
            <p:ph idx="1"/>
          </p:nvPr>
        </p:nvSpPr>
        <p:spPr>
          <a:xfrm>
            <a:off x="457200" y="836712"/>
            <a:ext cx="8435280" cy="5832648"/>
          </a:xfrm>
        </p:spPr>
        <p:txBody>
          <a:bodyPr/>
          <a:lstStyle/>
          <a:p>
            <a:pPr>
              <a:lnSpc>
                <a:spcPts val="3500"/>
              </a:lnSpc>
              <a:spcBef>
                <a:spcPts val="0"/>
              </a:spcBef>
            </a:pPr>
            <a:r>
              <a:rPr lang="el-GR" dirty="0" smtClean="0">
                <a:solidFill>
                  <a:srgbClr val="FFCC00"/>
                </a:solidFill>
                <a:effectLst>
                  <a:outerShdw blurRad="38100" dist="38100" dir="2700000" algn="tl">
                    <a:srgbClr val="000000">
                      <a:alpha val="43137"/>
                    </a:srgbClr>
                  </a:outerShdw>
                </a:effectLst>
              </a:rPr>
              <a:t>Εργασία εργάτη</a:t>
            </a:r>
            <a:r>
              <a:rPr lang="el-GR"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Εκείνη </a:t>
            </a:r>
            <a:r>
              <a:rPr lang="el-GR" dirty="0">
                <a:effectLst>
                  <a:outerShdw blurRad="38100" dist="38100" dir="2700000" algn="tl">
                    <a:srgbClr val="000000">
                      <a:alpha val="43137"/>
                    </a:srgbClr>
                  </a:outerShdw>
                </a:effectLst>
              </a:rPr>
              <a:t>που προέρχεται αποκλειστικά ή κατά κύριο λόγο από την καταβολή σωματικής </a:t>
            </a:r>
            <a:r>
              <a:rPr lang="el-GR" dirty="0" smtClean="0">
                <a:effectLst>
                  <a:outerShdw blurRad="38100" dist="38100" dir="2700000" algn="tl">
                    <a:srgbClr val="000000">
                      <a:alpha val="43137"/>
                    </a:srgbClr>
                  </a:outerShdw>
                </a:effectLst>
              </a:rPr>
              <a:t>ενέργειας</a:t>
            </a:r>
          </a:p>
          <a:p>
            <a:pPr>
              <a:lnSpc>
                <a:spcPts val="3500"/>
              </a:lnSpc>
              <a:spcBef>
                <a:spcPts val="0"/>
              </a:spcBef>
            </a:pPr>
            <a:r>
              <a:rPr lang="el-GR" dirty="0" smtClean="0">
                <a:solidFill>
                  <a:srgbClr val="FFCC00"/>
                </a:solidFill>
                <a:effectLst>
                  <a:outerShdw blurRad="38100" dist="38100" dir="2700000" algn="tl">
                    <a:srgbClr val="000000">
                      <a:alpha val="43137"/>
                    </a:srgbClr>
                  </a:outerShdw>
                </a:effectLst>
              </a:rPr>
              <a:t>Εργασία υπαλλήλου:</a:t>
            </a:r>
            <a:r>
              <a:rPr lang="el-GR" dirty="0" smtClean="0">
                <a:effectLst>
                  <a:outerShdw blurRad="38100" dist="38100" dir="2700000" algn="tl">
                    <a:srgbClr val="000000">
                      <a:alpha val="43137"/>
                    </a:srgbClr>
                  </a:outerShdw>
                </a:effectLst>
              </a:rPr>
              <a:t> Εκείνη που είναι </a:t>
            </a:r>
            <a:r>
              <a:rPr lang="el-GR" dirty="0">
                <a:effectLst>
                  <a:outerShdw blurRad="38100" dist="38100" dir="2700000" algn="tl">
                    <a:srgbClr val="000000">
                      <a:alpha val="43137"/>
                    </a:srgbClr>
                  </a:outerShdw>
                </a:effectLst>
              </a:rPr>
              <a:t>προϊόν πνευματικής </a:t>
            </a:r>
            <a:r>
              <a:rPr lang="el-GR" dirty="0" smtClean="0">
                <a:effectLst>
                  <a:outerShdw blurRad="38100" dist="38100" dir="2700000" algn="tl">
                    <a:srgbClr val="000000">
                      <a:alpha val="43137"/>
                    </a:srgbClr>
                  </a:outerShdw>
                </a:effectLst>
              </a:rPr>
              <a:t>ενέργειας και επιπλέον ο </a:t>
            </a:r>
            <a:r>
              <a:rPr lang="el-GR" dirty="0">
                <a:effectLst>
                  <a:outerShdw blurRad="38100" dist="38100" dir="2700000" algn="tl">
                    <a:srgbClr val="000000">
                      <a:alpha val="43137"/>
                    </a:srgbClr>
                  </a:outerShdw>
                </a:effectLst>
              </a:rPr>
              <a:t>εργαζόμενος έχει την κατάρτιση και εμπειρία για αυτήν και την εκτελεί με </a:t>
            </a:r>
            <a:r>
              <a:rPr lang="el-GR" dirty="0" smtClean="0">
                <a:effectLst>
                  <a:outerShdw blurRad="38100" dist="38100" dir="2700000" algn="tl">
                    <a:srgbClr val="000000">
                      <a:alpha val="43137"/>
                    </a:srgbClr>
                  </a:outerShdw>
                </a:effectLst>
              </a:rPr>
              <a:t>υπευθυνότητα</a:t>
            </a:r>
          </a:p>
          <a:p>
            <a:pPr>
              <a:lnSpc>
                <a:spcPts val="3500"/>
              </a:lnSpc>
              <a:spcBef>
                <a:spcPts val="0"/>
              </a:spcBef>
            </a:pPr>
            <a:r>
              <a:rPr lang="el-GR" dirty="0" smtClean="0">
                <a:solidFill>
                  <a:srgbClr val="FFCC00"/>
                </a:solidFill>
                <a:effectLst>
                  <a:outerShdw blurRad="38100" dist="38100" dir="2700000" algn="tl">
                    <a:srgbClr val="000000">
                      <a:alpha val="43137"/>
                    </a:srgbClr>
                  </a:outerShdw>
                </a:effectLst>
              </a:rPr>
              <a:t>Κύρια απασχόληση</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λαμβάνεται υπόψη η κύρια </a:t>
            </a:r>
            <a:r>
              <a:rPr lang="el-GR" dirty="0" smtClean="0">
                <a:effectLst>
                  <a:outerShdw blurRad="38100" dist="38100" dir="2700000" algn="tl">
                    <a:srgbClr val="000000">
                      <a:alpha val="43137"/>
                    </a:srgbClr>
                  </a:outerShdw>
                </a:effectLst>
              </a:rPr>
              <a:t>και όχι η ευκαιριακή απασχόληση για να προσδώσει την ιδιότητα εργάτη ή υπαλλήλου</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45053427"/>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1"/>
            <a:ext cx="8229600" cy="792088"/>
          </a:xfrm>
        </p:spPr>
        <p:txBody>
          <a:bodyPr/>
          <a:lstStyle/>
          <a:p>
            <a:r>
              <a:rPr lang="el-GR" dirty="0"/>
              <a:t>ΦΟΡΕΙΣ ΚΑΙ ΕΙΔΗ ΕΡΓΑΣΙΑΣ</a:t>
            </a:r>
          </a:p>
        </p:txBody>
      </p:sp>
      <p:sp>
        <p:nvSpPr>
          <p:cNvPr id="3" name="Content Placeholder 2"/>
          <p:cNvSpPr>
            <a:spLocks noGrp="1"/>
          </p:cNvSpPr>
          <p:nvPr>
            <p:ph idx="1"/>
          </p:nvPr>
        </p:nvSpPr>
        <p:spPr>
          <a:xfrm>
            <a:off x="251520" y="980728"/>
            <a:ext cx="8640960" cy="5150197"/>
          </a:xfrm>
        </p:spPr>
        <p:txBody>
          <a:bodyPr/>
          <a:lstStyle/>
          <a:p>
            <a:r>
              <a:rPr lang="el-GR" dirty="0">
                <a:solidFill>
                  <a:srgbClr val="FFCC00"/>
                </a:solidFill>
                <a:effectLst>
                  <a:outerShdw blurRad="38100" dist="38100" dir="2700000" algn="tl">
                    <a:srgbClr val="000000">
                      <a:alpha val="43137"/>
                    </a:srgbClr>
                  </a:outerShdw>
                </a:effectLst>
              </a:rPr>
              <a:t>Εργοδότης</a:t>
            </a:r>
            <a:r>
              <a:rPr lang="el-GR" dirty="0" smtClean="0">
                <a:effectLst>
                  <a:outerShdw blurRad="38100" dist="38100" dir="2700000" algn="tl">
                    <a:srgbClr val="000000">
                      <a:alpha val="43137"/>
                    </a:srgbClr>
                  </a:outerShdw>
                </a:effectLst>
              </a:rPr>
              <a:t>: Το </a:t>
            </a:r>
            <a:r>
              <a:rPr lang="el-GR" dirty="0">
                <a:effectLst>
                  <a:outerShdw blurRad="38100" dist="38100" dir="2700000" algn="tl">
                    <a:srgbClr val="000000">
                      <a:alpha val="43137"/>
                    </a:srgbClr>
                  </a:outerShdw>
                </a:effectLst>
              </a:rPr>
              <a:t>φυσικό ή νομικό πρόσωπο δημοσίου ή ιδιωτικού δικαίου </a:t>
            </a:r>
            <a:r>
              <a:rPr lang="el-GR" dirty="0" smtClean="0">
                <a:effectLst>
                  <a:outerShdw blurRad="38100" dist="38100" dir="2700000" algn="tl">
                    <a:srgbClr val="000000">
                      <a:alpha val="43137"/>
                    </a:srgbClr>
                  </a:outerShdw>
                </a:effectLst>
              </a:rPr>
              <a:t>(ή </a:t>
            </a:r>
            <a:r>
              <a:rPr lang="el-GR" dirty="0">
                <a:effectLst>
                  <a:outerShdw blurRad="38100" dist="38100" dir="2700000" algn="tl">
                    <a:srgbClr val="000000">
                      <a:alpha val="43137"/>
                    </a:srgbClr>
                  </a:outerShdw>
                </a:effectLst>
              </a:rPr>
              <a:t>και το </a:t>
            </a:r>
            <a:r>
              <a:rPr lang="el-GR" dirty="0" smtClean="0">
                <a:effectLst>
                  <a:outerShdw blurRad="38100" dist="38100" dir="2700000" algn="tl">
                    <a:srgbClr val="000000">
                      <a:alpha val="43137"/>
                    </a:srgbClr>
                  </a:outerShdw>
                </a:effectLst>
              </a:rPr>
              <a:t>Δημόσιο) που </a:t>
            </a:r>
            <a:r>
              <a:rPr lang="el-GR" dirty="0">
                <a:effectLst>
                  <a:outerShdw blurRad="38100" dist="38100" dir="2700000" algn="tl">
                    <a:srgbClr val="000000">
                      <a:alpha val="43137"/>
                    </a:srgbClr>
                  </a:outerShdw>
                </a:effectLst>
              </a:rPr>
              <a:t>απασχολεί </a:t>
            </a:r>
            <a:r>
              <a:rPr lang="el-GR" dirty="0" smtClean="0">
                <a:effectLst>
                  <a:outerShdw blurRad="38100" dist="38100" dir="2700000" algn="tl">
                    <a:srgbClr val="000000">
                      <a:alpha val="43137"/>
                    </a:srgbClr>
                  </a:outerShdw>
                </a:effectLst>
              </a:rPr>
              <a:t>άλλον </a:t>
            </a:r>
            <a:r>
              <a:rPr lang="el-GR" dirty="0">
                <a:effectLst>
                  <a:outerShdw blurRad="38100" dist="38100" dir="2700000" algn="tl">
                    <a:srgbClr val="000000">
                      <a:alpha val="43137"/>
                    </a:srgbClr>
                  </a:outerShdw>
                </a:effectLst>
              </a:rPr>
              <a:t>ως </a:t>
            </a:r>
            <a:r>
              <a:rPr lang="el-GR" dirty="0" smtClean="0">
                <a:effectLst>
                  <a:outerShdw blurRad="38100" dist="38100" dir="2700000" algn="tl">
                    <a:srgbClr val="000000">
                      <a:alpha val="43137"/>
                    </a:srgbClr>
                  </a:outerShdw>
                </a:effectLst>
              </a:rPr>
              <a:t>μισθωτό</a:t>
            </a:r>
          </a:p>
          <a:p>
            <a:r>
              <a:rPr lang="el-GR" dirty="0">
                <a:solidFill>
                  <a:srgbClr val="FFCC00"/>
                </a:solidFill>
                <a:effectLst>
                  <a:outerShdw blurRad="38100" dist="38100" dir="2700000" algn="tl">
                    <a:srgbClr val="000000">
                      <a:alpha val="43137"/>
                    </a:srgbClr>
                  </a:outerShdw>
                </a:effectLst>
              </a:rPr>
              <a:t>Μισθός</a:t>
            </a:r>
            <a:r>
              <a:rPr lang="el-GR" dirty="0" smtClean="0">
                <a:effectLst>
                  <a:outerShdw blurRad="38100" dist="38100" dir="2700000" algn="tl">
                    <a:srgbClr val="000000">
                      <a:alpha val="43137"/>
                    </a:srgbClr>
                  </a:outerShdw>
                </a:effectLst>
              </a:rPr>
              <a:t>: Κάθε </a:t>
            </a:r>
            <a:r>
              <a:rPr lang="el-GR" dirty="0">
                <a:effectLst>
                  <a:outerShdw blurRad="38100" dist="38100" dir="2700000" algn="tl">
                    <a:srgbClr val="000000">
                      <a:alpha val="43137"/>
                    </a:srgbClr>
                  </a:outerShdw>
                </a:effectLst>
              </a:rPr>
              <a:t>παροχή του εργοδότη</a:t>
            </a:r>
            <a:r>
              <a:rPr lang="el-GR" dirty="0" smtClean="0">
                <a:effectLst>
                  <a:outerShdw blurRad="38100" dist="38100" dir="2700000" algn="tl">
                    <a:srgbClr val="000000">
                      <a:alpha val="43137"/>
                    </a:srgbClr>
                  </a:outerShdw>
                </a:effectLst>
              </a:rPr>
              <a:t>, τακτική ή έκτακτη, </a:t>
            </a:r>
            <a:r>
              <a:rPr lang="el-GR" dirty="0">
                <a:effectLst>
                  <a:outerShdw blurRad="38100" dist="38100" dir="2700000" algn="tl">
                    <a:srgbClr val="000000">
                      <a:alpha val="43137"/>
                    </a:srgbClr>
                  </a:outerShdw>
                </a:effectLst>
              </a:rPr>
              <a:t>οποιασδήποτε μορφής ή ονομασίας ή ειδικότερης αιτίας, που χορηγείται ως αντάλλαγμα για την εργασία που παρέχει ο </a:t>
            </a:r>
            <a:r>
              <a:rPr lang="el-GR" dirty="0" smtClean="0">
                <a:effectLst>
                  <a:outerShdw blurRad="38100" dist="38100" dir="2700000" algn="tl">
                    <a:srgbClr val="000000">
                      <a:alpha val="43137"/>
                    </a:srgbClr>
                  </a:outerShdw>
                </a:effectLst>
              </a:rPr>
              <a:t>μισθωτός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57335090"/>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74923"/>
          </a:xfrm>
        </p:spPr>
        <p:txBody>
          <a:bodyPr/>
          <a:lstStyle/>
          <a:p>
            <a:r>
              <a:rPr lang="el-GR" dirty="0"/>
              <a:t>ΦΟΡΕΙΣ ΚΑΙ ΕΙΔΗ ΕΡΓΑΣΙΑΣ</a:t>
            </a:r>
          </a:p>
        </p:txBody>
      </p:sp>
      <p:sp>
        <p:nvSpPr>
          <p:cNvPr id="3" name="Content Placeholder 2"/>
          <p:cNvSpPr>
            <a:spLocks noGrp="1"/>
          </p:cNvSpPr>
          <p:nvPr>
            <p:ph idx="1"/>
          </p:nvPr>
        </p:nvSpPr>
        <p:spPr>
          <a:xfrm>
            <a:off x="179512" y="908720"/>
            <a:ext cx="8856984" cy="5832648"/>
          </a:xfrm>
        </p:spPr>
        <p:txBody>
          <a:bodyPr/>
          <a:lstStyle/>
          <a:p>
            <a:pPr>
              <a:lnSpc>
                <a:spcPts val="3600"/>
              </a:lnSpc>
              <a:spcBef>
                <a:spcPts val="0"/>
              </a:spcBef>
            </a:pPr>
            <a:r>
              <a:rPr lang="el-GR" dirty="0">
                <a:solidFill>
                  <a:srgbClr val="FFCC00"/>
                </a:solidFill>
                <a:effectLst>
                  <a:outerShdw blurRad="38100" dist="38100" dir="2700000" algn="tl">
                    <a:srgbClr val="000000">
                      <a:alpha val="43137"/>
                    </a:srgbClr>
                  </a:outerShdw>
                </a:effectLst>
              </a:rPr>
              <a:t>Σύμβαση εργασίας</a:t>
            </a:r>
            <a:r>
              <a:rPr lang="el-GR" dirty="0" smtClean="0">
                <a:effectLst>
                  <a:outerShdw blurRad="38100" dist="38100" dir="2700000" algn="tl">
                    <a:srgbClr val="000000">
                      <a:alpha val="43137"/>
                    </a:srgbClr>
                  </a:outerShdw>
                </a:effectLst>
              </a:rPr>
              <a:t>: Η σύμβαση κατά την </a:t>
            </a:r>
            <a:r>
              <a:rPr lang="el-GR" dirty="0">
                <a:effectLst>
                  <a:outerShdw blurRad="38100" dist="38100" dir="2700000" algn="tl">
                    <a:srgbClr val="000000">
                      <a:alpha val="43137"/>
                    </a:srgbClr>
                  </a:outerShdw>
                </a:effectLst>
              </a:rPr>
              <a:t>οποία ο εργαζόμενος έχει υποχρέωση να παρέχει για ορισμένο ή αόριστο χρόνο την εργασία του στον εργοδότη και αυτός να του καταβάλει </a:t>
            </a:r>
            <a:r>
              <a:rPr lang="el-GR" dirty="0" smtClean="0">
                <a:effectLst>
                  <a:outerShdw blurRad="38100" dist="38100" dir="2700000" algn="tl">
                    <a:srgbClr val="000000">
                      <a:alpha val="43137"/>
                    </a:srgbClr>
                  </a:outerShdw>
                </a:effectLst>
              </a:rPr>
              <a:t>το </a:t>
            </a:r>
            <a:r>
              <a:rPr lang="el-GR" dirty="0">
                <a:effectLst>
                  <a:outerShdw blurRad="38100" dist="38100" dir="2700000" algn="tl">
                    <a:srgbClr val="000000">
                      <a:alpha val="43137"/>
                    </a:srgbClr>
                  </a:outerShdw>
                </a:effectLst>
              </a:rPr>
              <a:t>συμφωνημένο </a:t>
            </a:r>
            <a:r>
              <a:rPr lang="el-GR" dirty="0" smtClean="0">
                <a:effectLst>
                  <a:outerShdw blurRad="38100" dist="38100" dir="2700000" algn="tl">
                    <a:srgbClr val="000000">
                      <a:alpha val="43137"/>
                    </a:srgbClr>
                  </a:outerShdw>
                </a:effectLst>
              </a:rPr>
              <a:t>μισθό</a:t>
            </a:r>
          </a:p>
          <a:p>
            <a:pPr>
              <a:lnSpc>
                <a:spcPts val="3600"/>
              </a:lnSpc>
              <a:spcBef>
                <a:spcPts val="0"/>
              </a:spcBef>
            </a:pPr>
            <a:r>
              <a:rPr lang="el-GR" dirty="0" smtClean="0">
                <a:solidFill>
                  <a:srgbClr val="FFCC00"/>
                </a:solidFill>
                <a:effectLst>
                  <a:outerShdw blurRad="38100" dist="38100" dir="2700000" algn="tl">
                    <a:srgbClr val="000000">
                      <a:alpha val="43137"/>
                    </a:srgbClr>
                  </a:outerShdw>
                </a:effectLst>
              </a:rPr>
              <a:t>Εξαρτημένη εργασία</a:t>
            </a:r>
            <a:r>
              <a:rPr lang="el-GR" dirty="0" smtClean="0">
                <a:effectLst>
                  <a:outerShdw blurRad="38100" dist="38100" dir="2700000" algn="tl">
                    <a:srgbClr val="000000">
                      <a:alpha val="43137"/>
                    </a:srgbClr>
                  </a:outerShdw>
                </a:effectLst>
              </a:rPr>
              <a:t>: Η </a:t>
            </a:r>
            <a:r>
              <a:rPr lang="el-GR" dirty="0">
                <a:effectLst>
                  <a:outerShdw blurRad="38100" dist="38100" dir="2700000" algn="tl">
                    <a:srgbClr val="000000">
                      <a:alpha val="43137"/>
                    </a:srgbClr>
                  </a:outerShdw>
                </a:effectLst>
              </a:rPr>
              <a:t>παροχή της πνευματικής ή σωματικής δραστηριότητας του εργαζόμενου, που αναπτύσσεται υπό τον έλεγχο του εργοδότη και αποβλέπει στην επίτευξη ενός οικονομικού αποτελέσματος</a:t>
            </a:r>
          </a:p>
        </p:txBody>
      </p:sp>
    </p:spTree>
    <p:extLst>
      <p:ext uri="{BB962C8B-B14F-4D97-AF65-F5344CB8AC3E}">
        <p14:creationId xmlns:p14="http://schemas.microsoft.com/office/powerpoint/2010/main" val="709469710"/>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445624" cy="792087"/>
          </a:xfrm>
        </p:spPr>
        <p:txBody>
          <a:bodyPr/>
          <a:lstStyle/>
          <a:p>
            <a:r>
              <a:rPr lang="el-GR" dirty="0"/>
              <a:t>ΦΟΡΕΙΣ ΚΑΙ ΕΙΔΗ ΕΡΓΑΣΙΑΣ</a:t>
            </a:r>
          </a:p>
        </p:txBody>
      </p:sp>
      <p:sp>
        <p:nvSpPr>
          <p:cNvPr id="3" name="Content Placeholder 2"/>
          <p:cNvSpPr>
            <a:spLocks noGrp="1"/>
          </p:cNvSpPr>
          <p:nvPr>
            <p:ph idx="1"/>
          </p:nvPr>
        </p:nvSpPr>
        <p:spPr>
          <a:xfrm>
            <a:off x="179512" y="1016333"/>
            <a:ext cx="8784976" cy="5653027"/>
          </a:xfrm>
        </p:spPr>
        <p:txBody>
          <a:bodyPr/>
          <a:lstStyle/>
          <a:p>
            <a:pPr>
              <a:lnSpc>
                <a:spcPts val="3200"/>
              </a:lnSpc>
              <a:spcBef>
                <a:spcPts val="0"/>
              </a:spcBef>
            </a:pPr>
            <a:r>
              <a:rPr lang="el-GR" sz="2800" dirty="0">
                <a:solidFill>
                  <a:srgbClr val="FFCC00"/>
                </a:solidFill>
                <a:effectLst>
                  <a:outerShdw blurRad="38100" dist="38100" dir="2700000" algn="tl">
                    <a:srgbClr val="000000">
                      <a:alpha val="43137"/>
                    </a:srgbClr>
                  </a:outerShdw>
                </a:effectLst>
              </a:rPr>
              <a:t>Σύμβαση εξαρτημένης </a:t>
            </a:r>
            <a:r>
              <a:rPr lang="el-GR" sz="2800" dirty="0" smtClean="0">
                <a:solidFill>
                  <a:srgbClr val="FFCC00"/>
                </a:solidFill>
                <a:effectLst>
                  <a:outerShdw blurRad="38100" dist="38100" dir="2700000" algn="tl">
                    <a:srgbClr val="000000">
                      <a:alpha val="43137"/>
                    </a:srgbClr>
                  </a:outerShdw>
                </a:effectLst>
              </a:rPr>
              <a:t>εργασίας</a:t>
            </a:r>
            <a:r>
              <a:rPr lang="el-GR" sz="2800" dirty="0" smtClean="0">
                <a:effectLst>
                  <a:outerShdw blurRad="38100" dist="38100" dir="2700000" algn="tl">
                    <a:srgbClr val="000000">
                      <a:alpha val="43137"/>
                    </a:srgbClr>
                  </a:outerShdw>
                </a:effectLst>
              </a:rPr>
              <a:t>: Όταν </a:t>
            </a:r>
            <a:r>
              <a:rPr lang="el-GR" sz="2800" dirty="0">
                <a:effectLst>
                  <a:outerShdw blurRad="38100" dist="38100" dir="2700000" algn="tl">
                    <a:srgbClr val="000000">
                      <a:alpha val="43137"/>
                    </a:srgbClr>
                  </a:outerShdw>
                </a:effectLst>
              </a:rPr>
              <a:t>οι </a:t>
            </a:r>
            <a:r>
              <a:rPr lang="el-GR" sz="2800" dirty="0" smtClean="0">
                <a:effectLst>
                  <a:outerShdw blurRad="38100" dist="38100" dir="2700000" algn="tl">
                    <a:srgbClr val="000000">
                      <a:alpha val="43137"/>
                    </a:srgbClr>
                  </a:outerShdw>
                </a:effectLst>
              </a:rPr>
              <a:t>συμβαλλόμενοι αποβλέπουν </a:t>
            </a:r>
            <a:r>
              <a:rPr lang="el-GR" sz="2800" dirty="0">
                <a:effectLst>
                  <a:outerShdw blurRad="38100" dist="38100" dir="2700000" algn="tl">
                    <a:srgbClr val="000000">
                      <a:alpha val="43137"/>
                    </a:srgbClr>
                  </a:outerShdw>
                </a:effectLst>
              </a:rPr>
              <a:t>στην </a:t>
            </a:r>
            <a:r>
              <a:rPr lang="el-GR" sz="2800" dirty="0">
                <a:solidFill>
                  <a:srgbClr val="FFCC00"/>
                </a:solidFill>
                <a:effectLst>
                  <a:outerShdw blurRad="38100" dist="38100" dir="2700000" algn="tl">
                    <a:srgbClr val="000000">
                      <a:alpha val="43137"/>
                    </a:srgbClr>
                  </a:outerShdw>
                </a:effectLst>
              </a:rPr>
              <a:t>παροχή</a:t>
            </a:r>
            <a:r>
              <a:rPr lang="el-GR" sz="2800" dirty="0">
                <a:effectLst>
                  <a:outerShdw blurRad="38100" dist="38100" dir="2700000" algn="tl">
                    <a:srgbClr val="000000">
                      <a:alpha val="43137"/>
                    </a:srgbClr>
                  </a:outerShdw>
                </a:effectLst>
              </a:rPr>
              <a:t> της εργασίας που συμφωνήθηκε και στο </a:t>
            </a:r>
            <a:r>
              <a:rPr lang="el-GR" sz="2800" dirty="0">
                <a:solidFill>
                  <a:srgbClr val="FFCC00"/>
                </a:solidFill>
                <a:effectLst>
                  <a:outerShdw blurRad="38100" dist="38100" dir="2700000" algn="tl">
                    <a:srgbClr val="000000">
                      <a:alpha val="43137"/>
                    </a:srgbClr>
                  </a:outerShdw>
                </a:effectLst>
              </a:rPr>
              <a:t>μισθό</a:t>
            </a:r>
            <a:r>
              <a:rPr lang="el-GR" sz="2800" dirty="0">
                <a:effectLst>
                  <a:outerShdw blurRad="38100" dist="38100" dir="2700000" algn="tl">
                    <a:srgbClr val="000000">
                      <a:alpha val="43137"/>
                    </a:srgbClr>
                  </a:outerShdw>
                </a:effectLst>
              </a:rPr>
              <a:t>, ανεξάρτητα από τον τρόπο καθορισμού ή της καταβολής του και ο εργαζόμενος υπόκειται σε νομική και προσωπική </a:t>
            </a:r>
            <a:r>
              <a:rPr lang="el-GR" sz="2800" dirty="0">
                <a:solidFill>
                  <a:srgbClr val="FFCC00"/>
                </a:solidFill>
                <a:effectLst>
                  <a:outerShdw blurRad="38100" dist="38100" dir="2700000" algn="tl">
                    <a:srgbClr val="000000">
                      <a:alpha val="43137"/>
                    </a:srgbClr>
                  </a:outerShdw>
                </a:effectLst>
              </a:rPr>
              <a:t>εξάρτηση</a:t>
            </a:r>
            <a:r>
              <a:rPr lang="el-GR" sz="2800" dirty="0">
                <a:effectLst>
                  <a:outerShdw blurRad="38100" dist="38100" dir="2700000" algn="tl">
                    <a:srgbClr val="000000">
                      <a:alpha val="43137"/>
                    </a:srgbClr>
                  </a:outerShdw>
                </a:effectLst>
              </a:rPr>
              <a:t> από τον εργοδότη, η οποία εκδηλώνεται με το δικαίωμα του τελευταίου να δίνει </a:t>
            </a:r>
            <a:r>
              <a:rPr lang="el-GR" sz="2800" dirty="0">
                <a:solidFill>
                  <a:srgbClr val="FFCC00"/>
                </a:solidFill>
                <a:effectLst>
                  <a:outerShdw blurRad="38100" dist="38100" dir="2700000" algn="tl">
                    <a:srgbClr val="000000">
                      <a:alpha val="43137"/>
                    </a:srgbClr>
                  </a:outerShdw>
                </a:effectLst>
              </a:rPr>
              <a:t>δεσμευτικές</a:t>
            </a:r>
            <a:r>
              <a:rPr lang="el-GR" sz="2800" dirty="0">
                <a:effectLst>
                  <a:outerShdw blurRad="38100" dist="38100" dir="2700000" algn="tl">
                    <a:srgbClr val="000000">
                      <a:alpha val="43137"/>
                    </a:srgbClr>
                  </a:outerShdw>
                </a:effectLst>
              </a:rPr>
              <a:t> για τον εργαζόμενο οδηγίες, ως προς τον </a:t>
            </a:r>
            <a:r>
              <a:rPr lang="el-GR" sz="2800" dirty="0">
                <a:solidFill>
                  <a:srgbClr val="FFCC00"/>
                </a:solidFill>
                <a:effectLst>
                  <a:outerShdw blurRad="38100" dist="38100" dir="2700000" algn="tl">
                    <a:srgbClr val="000000">
                      <a:alpha val="43137"/>
                    </a:srgbClr>
                  </a:outerShdw>
                </a:effectLst>
              </a:rPr>
              <a:t>τρόπο, τόπο </a:t>
            </a:r>
            <a:r>
              <a:rPr lang="el-GR" sz="2800" dirty="0">
                <a:effectLst>
                  <a:outerShdw blurRad="38100" dist="38100" dir="2700000" algn="tl">
                    <a:srgbClr val="000000">
                      <a:alpha val="43137"/>
                    </a:srgbClr>
                  </a:outerShdw>
                </a:effectLst>
              </a:rPr>
              <a:t>και </a:t>
            </a:r>
            <a:r>
              <a:rPr lang="el-GR" sz="2800" dirty="0">
                <a:solidFill>
                  <a:srgbClr val="FFCC00"/>
                </a:solidFill>
                <a:effectLst>
                  <a:outerShdw blurRad="38100" dist="38100" dir="2700000" algn="tl">
                    <a:srgbClr val="000000">
                      <a:alpha val="43137"/>
                    </a:srgbClr>
                  </a:outerShdw>
                </a:effectLst>
              </a:rPr>
              <a:t>χρόνο</a:t>
            </a:r>
            <a:r>
              <a:rPr lang="el-GR" sz="2800" dirty="0">
                <a:effectLst>
                  <a:outerShdw blurRad="38100" dist="38100" dir="2700000" algn="tl">
                    <a:srgbClr val="000000">
                      <a:alpha val="43137"/>
                    </a:srgbClr>
                  </a:outerShdw>
                </a:effectLst>
              </a:rPr>
              <a:t> παροχής των υπηρεσιών του και να ασκεί </a:t>
            </a:r>
            <a:r>
              <a:rPr lang="el-GR" sz="2800" dirty="0">
                <a:solidFill>
                  <a:srgbClr val="FFCC00"/>
                </a:solidFill>
                <a:effectLst>
                  <a:outerShdw blurRad="38100" dist="38100" dir="2700000" algn="tl">
                    <a:srgbClr val="000000">
                      <a:alpha val="43137"/>
                    </a:srgbClr>
                  </a:outerShdw>
                </a:effectLst>
              </a:rPr>
              <a:t>εποπτεία</a:t>
            </a:r>
            <a:r>
              <a:rPr lang="el-GR" sz="2800" dirty="0">
                <a:effectLst>
                  <a:outerShdw blurRad="38100" dist="38100" dir="2700000" algn="tl">
                    <a:srgbClr val="000000">
                      <a:alpha val="43137"/>
                    </a:srgbClr>
                  </a:outerShdw>
                </a:effectLst>
              </a:rPr>
              <a:t> και </a:t>
            </a:r>
            <a:r>
              <a:rPr lang="el-GR" sz="2800" dirty="0">
                <a:solidFill>
                  <a:srgbClr val="FFCC00"/>
                </a:solidFill>
                <a:effectLst>
                  <a:outerShdw blurRad="38100" dist="38100" dir="2700000" algn="tl">
                    <a:srgbClr val="000000">
                      <a:alpha val="43137"/>
                    </a:srgbClr>
                  </a:outerShdw>
                </a:effectLst>
              </a:rPr>
              <a:t>έλεγχο</a:t>
            </a:r>
            <a:r>
              <a:rPr lang="el-GR" sz="2800" dirty="0">
                <a:effectLst>
                  <a:outerShdw blurRad="38100" dist="38100" dir="2700000" algn="tl">
                    <a:srgbClr val="000000">
                      <a:alpha val="43137"/>
                    </a:srgbClr>
                  </a:outerShdw>
                </a:effectLst>
              </a:rPr>
              <a:t> για τη διαπίστωση της </a:t>
            </a:r>
            <a:r>
              <a:rPr lang="el-GR" sz="2800" dirty="0" smtClean="0">
                <a:effectLst>
                  <a:outerShdw blurRad="38100" dist="38100" dir="2700000" algn="tl">
                    <a:srgbClr val="000000">
                      <a:alpha val="43137"/>
                    </a:srgbClr>
                  </a:outerShdw>
                </a:effectLst>
              </a:rPr>
              <a:t>συμμόρφωσής </a:t>
            </a:r>
            <a:r>
              <a:rPr lang="el-GR" sz="2800" dirty="0">
                <a:effectLst>
                  <a:outerShdw blurRad="38100" dist="38100" dir="2700000" algn="tl">
                    <a:srgbClr val="000000">
                      <a:alpha val="43137"/>
                    </a:srgbClr>
                  </a:outerShdw>
                </a:effectLst>
              </a:rPr>
              <a:t>του προς αυτές</a:t>
            </a:r>
          </a:p>
        </p:txBody>
      </p:sp>
    </p:spTree>
    <p:extLst>
      <p:ext uri="{BB962C8B-B14F-4D97-AF65-F5344CB8AC3E}">
        <p14:creationId xmlns:p14="http://schemas.microsoft.com/office/powerpoint/2010/main" val="4202021945"/>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3"/>
            <a:ext cx="8784976" cy="864095"/>
          </a:xfrm>
        </p:spPr>
        <p:txBody>
          <a:bodyPr/>
          <a:lstStyle/>
          <a:p>
            <a:r>
              <a:rPr lang="el-GR" sz="4000" dirty="0"/>
              <a:t>ΔΙΑΚΡΙΣΗ ΑΠΟ ΑΛΛΕΣ ΣΥΜΒΑΣΕΙΣ</a:t>
            </a:r>
          </a:p>
        </p:txBody>
      </p:sp>
      <p:sp>
        <p:nvSpPr>
          <p:cNvPr id="3" name="Content Placeholder 2"/>
          <p:cNvSpPr>
            <a:spLocks noGrp="1"/>
          </p:cNvSpPr>
          <p:nvPr>
            <p:ph idx="1"/>
          </p:nvPr>
        </p:nvSpPr>
        <p:spPr>
          <a:xfrm>
            <a:off x="179512" y="908720"/>
            <a:ext cx="8784976" cy="5832648"/>
          </a:xfrm>
        </p:spPr>
        <p:txBody>
          <a:bodyPr/>
          <a:lstStyle/>
          <a:p>
            <a:pPr>
              <a:lnSpc>
                <a:spcPts val="3000"/>
              </a:lnSpc>
              <a:spcBef>
                <a:spcPts val="0"/>
              </a:spcBef>
            </a:pPr>
            <a:r>
              <a:rPr lang="el-GR" sz="2800" dirty="0">
                <a:solidFill>
                  <a:srgbClr val="FFCC00"/>
                </a:solidFill>
                <a:effectLst>
                  <a:outerShdw blurRad="38100" dist="38100" dir="2700000" algn="tl">
                    <a:srgbClr val="000000">
                      <a:alpha val="43137"/>
                    </a:srgbClr>
                  </a:outerShdw>
                </a:effectLst>
              </a:rPr>
              <a:t>Σύμβαση ανεξάρτητων υπηρεσιών</a:t>
            </a:r>
            <a:r>
              <a:rPr lang="el-GR" sz="2800" dirty="0">
                <a:effectLst>
                  <a:outerShdw blurRad="38100" dist="38100" dir="2700000" algn="tl">
                    <a:srgbClr val="000000">
                      <a:alpha val="43137"/>
                    </a:srgbClr>
                  </a:outerShdw>
                </a:effectLst>
              </a:rPr>
              <a:t>: Όταν ο εργαζόμενος παρέχει αντί μισθού τις υπηρεσίες του, χωρίς να υπόκειται στον έλεγχο και την εποπτεία του εργοδότη ή να είναι υποχρεωμένος να συμμορφώνεται προς τις εντολές και οδηγίες αυτού, ιδίως ως προς τον τρόπο, τόπο και χρόνο παροχής των υπηρεσιών </a:t>
            </a:r>
            <a:r>
              <a:rPr lang="el-GR" sz="2800" dirty="0" smtClean="0">
                <a:effectLst>
                  <a:outerShdw blurRad="38100" dist="38100" dir="2700000" algn="tl">
                    <a:srgbClr val="000000">
                      <a:alpha val="43137"/>
                    </a:srgbClr>
                  </a:outerShdw>
                </a:effectLst>
              </a:rPr>
              <a:t>του</a:t>
            </a:r>
          </a:p>
          <a:p>
            <a:pPr>
              <a:lnSpc>
                <a:spcPts val="3000"/>
              </a:lnSpc>
              <a:spcBef>
                <a:spcPts val="0"/>
              </a:spcBef>
            </a:pPr>
            <a:r>
              <a:rPr lang="el-GR" sz="2800" dirty="0">
                <a:solidFill>
                  <a:srgbClr val="FFCC00"/>
                </a:solidFill>
                <a:effectLst>
                  <a:outerShdw blurRad="38100" dist="38100" dir="2700000" algn="tl">
                    <a:srgbClr val="000000">
                      <a:alpha val="43137"/>
                    </a:srgbClr>
                  </a:outerShdw>
                </a:effectLst>
              </a:rPr>
              <a:t>Σύμβαση έργου</a:t>
            </a:r>
            <a:r>
              <a:rPr lang="el-GR" sz="2800" dirty="0" smtClean="0">
                <a:effectLst/>
              </a:rPr>
              <a:t>: </a:t>
            </a:r>
            <a:r>
              <a:rPr lang="el-GR" sz="2800" dirty="0">
                <a:effectLst>
                  <a:outerShdw blurRad="38100" dist="38100" dir="2700000" algn="tl">
                    <a:srgbClr val="000000">
                      <a:alpha val="43137"/>
                    </a:srgbClr>
                  </a:outerShdw>
                </a:effectLst>
              </a:rPr>
              <a:t>Οι συμβαλλόμενοι (από τη μια πλευρά ο εργολάβος κι από την άλλη ο εργοδότης) αποβλέπουν στην επίτευξη του συμφωνηθέντος τελικού αποτελέσματος, η πραγμάτωση του οποίου συνεπάγεται την αυτόματη λύση της μεταξύ τους συμβατικής σχέσης</a:t>
            </a:r>
          </a:p>
        </p:txBody>
      </p:sp>
    </p:spTree>
    <p:extLst>
      <p:ext uri="{BB962C8B-B14F-4D97-AF65-F5344CB8AC3E}">
        <p14:creationId xmlns:p14="http://schemas.microsoft.com/office/powerpoint/2010/main" val="3733056544"/>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7"/>
            <a:ext cx="8712968" cy="648073"/>
          </a:xfrm>
        </p:spPr>
        <p:txBody>
          <a:bodyPr/>
          <a:lstStyle/>
          <a:p>
            <a:r>
              <a:rPr lang="el-GR" sz="3600" dirty="0" smtClean="0">
                <a:effectLst>
                  <a:outerShdw blurRad="38100" dist="38100" dir="2700000" algn="tl">
                    <a:srgbClr val="000000">
                      <a:alpha val="43137"/>
                    </a:srgbClr>
                  </a:outerShdw>
                </a:effectLst>
              </a:rPr>
              <a:t>ΧΑΡΑΚΤΗΡΙΣΤΙΚΑ ΚΑΝΟΝΩΝ ΔΙΚΑΙΟΥ </a:t>
            </a:r>
            <a:endParaRPr lang="el-GR"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022" y="908720"/>
            <a:ext cx="8945466" cy="5832648"/>
          </a:xfrm>
        </p:spPr>
        <p:txBody>
          <a:bodyPr/>
          <a:lstStyle/>
          <a:p>
            <a:pPr>
              <a:lnSpc>
                <a:spcPts val="3000"/>
              </a:lnSpc>
              <a:spcBef>
                <a:spcPts val="0"/>
              </a:spcBef>
            </a:pPr>
            <a:r>
              <a:rPr lang="el-GR" sz="2600" dirty="0" smtClean="0">
                <a:effectLst>
                  <a:outerShdw blurRad="38100" dist="38100" dir="2700000" algn="tl">
                    <a:srgbClr val="000000">
                      <a:alpha val="43137"/>
                    </a:srgbClr>
                  </a:outerShdw>
                </a:effectLst>
              </a:rPr>
              <a:t>Έχουν </a:t>
            </a:r>
            <a:r>
              <a:rPr lang="el-GR" sz="2600" dirty="0">
                <a:solidFill>
                  <a:srgbClr val="FFCC00"/>
                </a:solidFill>
                <a:effectLst>
                  <a:outerShdw blurRad="38100" dist="38100" dir="2700000" algn="tl">
                    <a:srgbClr val="000000">
                      <a:alpha val="43137"/>
                    </a:srgbClr>
                  </a:outerShdw>
                </a:effectLst>
              </a:rPr>
              <a:t>γενικό</a:t>
            </a:r>
            <a:r>
              <a:rPr lang="el-GR" sz="2600" dirty="0">
                <a:effectLst>
                  <a:outerShdw blurRad="38100" dist="38100" dir="2700000" algn="tl">
                    <a:srgbClr val="000000">
                      <a:alpha val="43137"/>
                    </a:srgbClr>
                  </a:outerShdw>
                </a:effectLst>
              </a:rPr>
              <a:t> και αφηρημένο χαρακτήρα, δηλαδή </a:t>
            </a:r>
            <a:r>
              <a:rPr lang="el-GR" sz="2600" dirty="0" smtClean="0">
                <a:effectLst>
                  <a:outerShdw blurRad="38100" dist="38100" dir="2700000" algn="tl">
                    <a:srgbClr val="000000">
                      <a:alpha val="43137"/>
                    </a:srgbClr>
                  </a:outerShdw>
                </a:effectLst>
              </a:rPr>
              <a:t>δεν απευθύνονται </a:t>
            </a:r>
            <a:r>
              <a:rPr lang="el-GR" sz="2600" dirty="0">
                <a:effectLst>
                  <a:outerShdw blurRad="38100" dist="38100" dir="2700000" algn="tl">
                    <a:srgbClr val="000000">
                      <a:alpha val="43137"/>
                    </a:srgbClr>
                  </a:outerShdw>
                </a:effectLst>
              </a:rPr>
              <a:t>σε συγκεκριμένα πρόσωπα, αλλά γενικά και αφηρημένα σε άγνωστο αριθμό </a:t>
            </a:r>
            <a:r>
              <a:rPr lang="el-GR" sz="2600" dirty="0" smtClean="0">
                <a:effectLst>
                  <a:outerShdw blurRad="38100" dist="38100" dir="2700000" algn="tl">
                    <a:srgbClr val="000000">
                      <a:alpha val="43137"/>
                    </a:srgbClr>
                  </a:outerShdw>
                </a:effectLst>
              </a:rPr>
              <a:t>προσώπων</a:t>
            </a:r>
            <a:endParaRPr lang="el-GR" sz="2600" dirty="0">
              <a:effectLst>
                <a:outerShdw blurRad="38100" dist="38100" dir="2700000" algn="tl">
                  <a:srgbClr val="000000">
                    <a:alpha val="43137"/>
                  </a:srgbClr>
                </a:outerShdw>
              </a:effectLst>
            </a:endParaRPr>
          </a:p>
          <a:p>
            <a:pPr>
              <a:lnSpc>
                <a:spcPts val="3000"/>
              </a:lnSpc>
              <a:spcBef>
                <a:spcPts val="0"/>
              </a:spcBef>
            </a:pPr>
            <a:r>
              <a:rPr lang="el-GR" sz="2600" dirty="0" smtClean="0">
                <a:effectLst>
                  <a:outerShdw blurRad="38100" dist="38100" dir="2700000" algn="tl">
                    <a:srgbClr val="000000">
                      <a:alpha val="43137"/>
                    </a:srgbClr>
                  </a:outerShdw>
                </a:effectLst>
              </a:rPr>
              <a:t>Θεσπίζονται </a:t>
            </a:r>
            <a:r>
              <a:rPr lang="el-GR" sz="2600" dirty="0">
                <a:effectLst>
                  <a:outerShdw blurRad="38100" dist="38100" dir="2700000" algn="tl">
                    <a:srgbClr val="000000">
                      <a:alpha val="43137"/>
                    </a:srgbClr>
                  </a:outerShdw>
                </a:effectLst>
              </a:rPr>
              <a:t>από </a:t>
            </a:r>
            <a:r>
              <a:rPr lang="el-GR" sz="2600" dirty="0">
                <a:solidFill>
                  <a:srgbClr val="FFCC00"/>
                </a:solidFill>
                <a:effectLst>
                  <a:outerShdw blurRad="38100" dist="38100" dir="2700000" algn="tl">
                    <a:srgbClr val="000000">
                      <a:alpha val="43137"/>
                    </a:srgbClr>
                  </a:outerShdw>
                </a:effectLst>
              </a:rPr>
              <a:t>τρίτα πρόσωπα </a:t>
            </a:r>
            <a:r>
              <a:rPr lang="el-GR" sz="2600" dirty="0">
                <a:effectLst>
                  <a:outerShdw blurRad="38100" dist="38100" dir="2700000" algn="tl">
                    <a:srgbClr val="000000">
                      <a:alpha val="43137"/>
                    </a:srgbClr>
                  </a:outerShdw>
                </a:effectLst>
              </a:rPr>
              <a:t>(τους νομοθέτες) και όχι από αυτούς στους οποίους απευθύνονται (φυσικά και νομικά πρόσωπα</a:t>
            </a:r>
            <a:r>
              <a:rPr lang="el-GR" sz="2600" dirty="0" smtClean="0">
                <a:effectLst>
                  <a:outerShdw blurRad="38100" dist="38100" dir="2700000" algn="tl">
                    <a:srgbClr val="000000">
                      <a:alpha val="43137"/>
                    </a:srgbClr>
                  </a:outerShdw>
                </a:effectLst>
              </a:rPr>
              <a:t>)</a:t>
            </a:r>
            <a:endParaRPr lang="el-GR" sz="2600" dirty="0">
              <a:effectLst>
                <a:outerShdw blurRad="38100" dist="38100" dir="2700000" algn="tl">
                  <a:srgbClr val="000000">
                    <a:alpha val="43137"/>
                  </a:srgbClr>
                </a:outerShdw>
              </a:effectLst>
            </a:endParaRPr>
          </a:p>
          <a:p>
            <a:pPr>
              <a:lnSpc>
                <a:spcPts val="3000"/>
              </a:lnSpc>
              <a:spcBef>
                <a:spcPts val="0"/>
              </a:spcBef>
            </a:pPr>
            <a:r>
              <a:rPr lang="el-GR" sz="2600" dirty="0" smtClean="0">
                <a:effectLst>
                  <a:outerShdw blurRad="38100" dist="38100" dir="2700000" algn="tl">
                    <a:srgbClr val="000000">
                      <a:alpha val="43137"/>
                    </a:srgbClr>
                  </a:outerShdw>
                </a:effectLst>
              </a:rPr>
              <a:t>Ρυθμίζουν </a:t>
            </a:r>
            <a:r>
              <a:rPr lang="el-GR" sz="2600" dirty="0">
                <a:effectLst>
                  <a:outerShdw blurRad="38100" dist="38100" dir="2700000" algn="tl">
                    <a:srgbClr val="000000">
                      <a:alpha val="43137"/>
                    </a:srgbClr>
                  </a:outerShdw>
                </a:effectLst>
              </a:rPr>
              <a:t>την </a:t>
            </a:r>
            <a:r>
              <a:rPr lang="el-GR" sz="2600" dirty="0">
                <a:solidFill>
                  <a:srgbClr val="FFCC00"/>
                </a:solidFill>
                <a:effectLst>
                  <a:outerShdw blurRad="38100" dist="38100" dir="2700000" algn="tl">
                    <a:srgbClr val="000000">
                      <a:alpha val="43137"/>
                    </a:srgbClr>
                  </a:outerShdw>
                </a:effectLst>
              </a:rPr>
              <a:t>εξωτερική συμπεριφορά </a:t>
            </a:r>
            <a:r>
              <a:rPr lang="el-GR" sz="2600" dirty="0">
                <a:effectLst>
                  <a:outerShdw blurRad="38100" dist="38100" dir="2700000" algn="tl">
                    <a:srgbClr val="000000">
                      <a:alpha val="43137"/>
                    </a:srgbClr>
                  </a:outerShdw>
                </a:effectLst>
              </a:rPr>
              <a:t>των ανθρώπων χωρίς να λαμβάνουν υπόψη τον εσωτερικό τους κόσμο, δεν ενδιαφέρονται δηλαδή για τις προθέσεις αλλά τα έργα αυτών στους οποίους </a:t>
            </a:r>
            <a:r>
              <a:rPr lang="el-GR" sz="2600" dirty="0" smtClean="0">
                <a:effectLst>
                  <a:outerShdw blurRad="38100" dist="38100" dir="2700000" algn="tl">
                    <a:srgbClr val="000000">
                      <a:alpha val="43137"/>
                    </a:srgbClr>
                  </a:outerShdw>
                </a:effectLst>
              </a:rPr>
              <a:t>απευθύνονται</a:t>
            </a:r>
            <a:endParaRPr lang="el-GR" sz="2600" dirty="0">
              <a:effectLst>
                <a:outerShdw blurRad="38100" dist="38100" dir="2700000" algn="tl">
                  <a:srgbClr val="000000">
                    <a:alpha val="43137"/>
                  </a:srgbClr>
                </a:outerShdw>
              </a:effectLst>
            </a:endParaRPr>
          </a:p>
          <a:p>
            <a:pPr>
              <a:lnSpc>
                <a:spcPts val="3000"/>
              </a:lnSpc>
              <a:spcBef>
                <a:spcPts val="0"/>
              </a:spcBef>
            </a:pPr>
            <a:r>
              <a:rPr lang="el-GR" sz="2600" dirty="0" smtClean="0">
                <a:effectLst>
                  <a:outerShdw blurRad="38100" dist="38100" dir="2700000" algn="tl">
                    <a:srgbClr val="000000">
                      <a:alpha val="43137"/>
                    </a:srgbClr>
                  </a:outerShdw>
                </a:effectLst>
              </a:rPr>
              <a:t>Έχουν </a:t>
            </a:r>
            <a:r>
              <a:rPr lang="el-GR" sz="2600" dirty="0">
                <a:solidFill>
                  <a:srgbClr val="FFCC00"/>
                </a:solidFill>
                <a:effectLst>
                  <a:outerShdw blurRad="38100" dist="38100" dir="2700000" algn="tl">
                    <a:srgbClr val="000000">
                      <a:alpha val="43137"/>
                    </a:srgbClr>
                  </a:outerShdw>
                </a:effectLst>
              </a:rPr>
              <a:t>καταναγκαστικό</a:t>
            </a:r>
            <a:r>
              <a:rPr lang="el-GR" sz="2600" dirty="0">
                <a:effectLst>
                  <a:outerShdw blurRad="38100" dist="38100" dir="2700000" algn="tl">
                    <a:srgbClr val="000000">
                      <a:alpha val="43137"/>
                    </a:srgbClr>
                  </a:outerShdw>
                </a:effectLst>
              </a:rPr>
              <a:t> χαρακτήρα, δηλαδή η συμμόρφωση στις επιταγές τους επιβάλλεται με τη δύναμη του </a:t>
            </a:r>
            <a:r>
              <a:rPr lang="el-GR" sz="2600" dirty="0" smtClean="0">
                <a:effectLst>
                  <a:outerShdw blurRad="38100" dist="38100" dir="2700000" algn="tl">
                    <a:srgbClr val="000000">
                      <a:alpha val="43137"/>
                    </a:srgbClr>
                  </a:outerShdw>
                </a:effectLst>
              </a:rPr>
              <a:t>κράτους</a:t>
            </a:r>
            <a:endParaRPr lang="el-GR" sz="2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27414125"/>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91264" cy="936103"/>
          </a:xfrm>
        </p:spPr>
        <p:txBody>
          <a:bodyPr/>
          <a:lstStyle/>
          <a:p>
            <a:r>
              <a:rPr lang="el-GR" sz="3600" dirty="0" smtClean="0"/>
              <a:t>ΚΡΙΤΗΡΙΑ ΧΑΡΑΚΤΗΡΙΣΜΟΥ ΕΞΑΡΤΗΜΕΝΗΣ ΕΡΓΑΣΙΑΣ</a:t>
            </a:r>
            <a:endParaRPr lang="el-GR" sz="3600" dirty="0"/>
          </a:p>
        </p:txBody>
      </p:sp>
      <p:sp>
        <p:nvSpPr>
          <p:cNvPr id="3" name="Content Placeholder 2"/>
          <p:cNvSpPr>
            <a:spLocks noGrp="1"/>
          </p:cNvSpPr>
          <p:nvPr>
            <p:ph idx="1"/>
          </p:nvPr>
        </p:nvSpPr>
        <p:spPr>
          <a:xfrm>
            <a:off x="251520" y="1052736"/>
            <a:ext cx="8640960" cy="5688632"/>
          </a:xfrm>
        </p:spPr>
        <p:txBody>
          <a:bodyPr/>
          <a:lstStyle/>
          <a:p>
            <a:pPr>
              <a:lnSpc>
                <a:spcPts val="3400"/>
              </a:lnSpc>
              <a:spcBef>
                <a:spcPts val="0"/>
              </a:spcBef>
            </a:pPr>
            <a:r>
              <a:rPr lang="el-GR" sz="3000" dirty="0">
                <a:effectLst>
                  <a:outerShdw blurRad="38100" dist="38100" dir="2700000" algn="tl">
                    <a:srgbClr val="000000">
                      <a:alpha val="43137"/>
                    </a:srgbClr>
                  </a:outerShdw>
                </a:effectLst>
              </a:rPr>
              <a:t>Η </a:t>
            </a:r>
            <a:r>
              <a:rPr lang="el-GR" sz="3000" dirty="0">
                <a:solidFill>
                  <a:srgbClr val="FFCC00"/>
                </a:solidFill>
                <a:effectLst>
                  <a:outerShdw blurRad="38100" dist="38100" dir="2700000" algn="tl">
                    <a:srgbClr val="000000">
                      <a:alpha val="43137"/>
                    </a:srgbClr>
                  </a:outerShdw>
                </a:effectLst>
              </a:rPr>
              <a:t>φύση</a:t>
            </a:r>
            <a:r>
              <a:rPr lang="el-GR" sz="3000" dirty="0">
                <a:effectLst>
                  <a:outerShdw blurRad="38100" dist="38100" dir="2700000" algn="tl">
                    <a:srgbClr val="000000">
                      <a:alpha val="43137"/>
                    </a:srgbClr>
                  </a:outerShdw>
                </a:effectLst>
              </a:rPr>
              <a:t> της σχέσης εργασίας ως εξαρτημένης ή ανεξάρτητης είναι </a:t>
            </a:r>
            <a:r>
              <a:rPr lang="el-GR" sz="3000" dirty="0" smtClean="0">
                <a:solidFill>
                  <a:srgbClr val="FFCC00"/>
                </a:solidFill>
                <a:effectLst>
                  <a:outerShdw blurRad="38100" dist="38100" dir="2700000" algn="tl">
                    <a:srgbClr val="000000">
                      <a:alpha val="43137"/>
                    </a:srgbClr>
                  </a:outerShdw>
                </a:effectLst>
              </a:rPr>
              <a:t>δυσδιάκριτη</a:t>
            </a:r>
          </a:p>
          <a:p>
            <a:pPr>
              <a:lnSpc>
                <a:spcPts val="3400"/>
              </a:lnSpc>
              <a:spcBef>
                <a:spcPts val="0"/>
              </a:spcBef>
            </a:pPr>
            <a:r>
              <a:rPr lang="el-GR" sz="3000" dirty="0">
                <a:effectLst>
                  <a:outerShdw blurRad="38100" dist="38100" dir="2700000" algn="tl">
                    <a:srgbClr val="000000">
                      <a:alpha val="43137"/>
                    </a:srgbClr>
                  </a:outerShdw>
                </a:effectLst>
              </a:rPr>
              <a:t>Ο χαρακτηρισμός μιας σχέσης ως σύμβασης έργου ή εξαρτημένης ή ανεξάρτητης εργασίας, ορισμένου ή αορίστου χρόνου, </a:t>
            </a:r>
            <a:r>
              <a:rPr lang="el-GR" sz="3000" dirty="0">
                <a:solidFill>
                  <a:srgbClr val="FFCC00"/>
                </a:solidFill>
                <a:effectLst>
                  <a:outerShdw blurRad="38100" dist="38100" dir="2700000" algn="tl">
                    <a:srgbClr val="000000">
                      <a:alpha val="43137"/>
                    </a:srgbClr>
                  </a:outerShdw>
                </a:effectLst>
              </a:rPr>
              <a:t>δεν εξαρτάται </a:t>
            </a:r>
            <a:r>
              <a:rPr lang="el-GR" sz="3000" dirty="0">
                <a:effectLst>
                  <a:outerShdw blurRad="38100" dist="38100" dir="2700000" algn="tl">
                    <a:srgbClr val="000000">
                      <a:alpha val="43137"/>
                    </a:srgbClr>
                  </a:outerShdw>
                </a:effectLst>
              </a:rPr>
              <a:t>από το </a:t>
            </a:r>
            <a:r>
              <a:rPr lang="el-GR" sz="3000" dirty="0">
                <a:solidFill>
                  <a:srgbClr val="FFCC00"/>
                </a:solidFill>
                <a:effectLst>
                  <a:outerShdw blurRad="38100" dist="38100" dir="2700000" algn="tl">
                    <a:srgbClr val="000000">
                      <a:alpha val="43137"/>
                    </a:srgbClr>
                  </a:outerShdw>
                </a:effectLst>
              </a:rPr>
              <a:t>χαρακτηρισμό</a:t>
            </a:r>
            <a:r>
              <a:rPr lang="el-GR" sz="3000" dirty="0">
                <a:effectLst>
                  <a:outerShdw blurRad="38100" dist="38100" dir="2700000" algn="tl">
                    <a:srgbClr val="000000">
                      <a:alpha val="43137"/>
                    </a:srgbClr>
                  </a:outerShdw>
                </a:effectLst>
              </a:rPr>
              <a:t> που δίνουν σ’ αυτήν οι </a:t>
            </a:r>
            <a:r>
              <a:rPr lang="el-GR" sz="3000" dirty="0">
                <a:solidFill>
                  <a:srgbClr val="FFCC00"/>
                </a:solidFill>
                <a:effectLst>
                  <a:outerShdw blurRad="38100" dist="38100" dir="2700000" algn="tl">
                    <a:srgbClr val="000000">
                      <a:alpha val="43137"/>
                    </a:srgbClr>
                  </a:outerShdw>
                </a:effectLst>
              </a:rPr>
              <a:t>συμβαλλόμενοι ή ο </a:t>
            </a:r>
            <a:r>
              <a:rPr lang="el-GR" sz="3000" dirty="0" smtClean="0">
                <a:solidFill>
                  <a:srgbClr val="FFCC00"/>
                </a:solidFill>
                <a:effectLst>
                  <a:outerShdw blurRad="38100" dist="38100" dir="2700000" algn="tl">
                    <a:srgbClr val="000000">
                      <a:alpha val="43137"/>
                    </a:srgbClr>
                  </a:outerShdw>
                </a:effectLst>
              </a:rPr>
              <a:t>νόμος </a:t>
            </a:r>
            <a:r>
              <a:rPr lang="el-GR" sz="3000" dirty="0" smtClean="0">
                <a:effectLst>
                  <a:outerShdw blurRad="38100" dist="38100" dir="2700000" algn="tl">
                    <a:srgbClr val="000000">
                      <a:alpha val="43137"/>
                    </a:srgbClr>
                  </a:outerShdw>
                </a:effectLst>
              </a:rPr>
              <a:t>αλλά από την ερμηνεία που θα προσδώσει ο </a:t>
            </a:r>
            <a:r>
              <a:rPr lang="el-GR" sz="3000" dirty="0" smtClean="0">
                <a:solidFill>
                  <a:srgbClr val="FFCC00"/>
                </a:solidFill>
                <a:effectLst>
                  <a:outerShdw blurRad="38100" dist="38100" dir="2700000" algn="tl">
                    <a:srgbClr val="000000">
                      <a:alpha val="43137"/>
                    </a:srgbClr>
                  </a:outerShdw>
                </a:effectLst>
              </a:rPr>
              <a:t>δικαστής</a:t>
            </a:r>
            <a:r>
              <a:rPr lang="el-GR" sz="3000" dirty="0" smtClean="0">
                <a:effectLst>
                  <a:outerShdw blurRad="38100" dist="38100" dir="2700000" algn="tl">
                    <a:srgbClr val="000000">
                      <a:alpha val="43137"/>
                    </a:srgbClr>
                  </a:outerShdw>
                </a:effectLst>
              </a:rPr>
              <a:t> αξιολογώντας τα </a:t>
            </a:r>
            <a:r>
              <a:rPr lang="el-GR" sz="3000" dirty="0" smtClean="0">
                <a:solidFill>
                  <a:srgbClr val="FFCC00"/>
                </a:solidFill>
                <a:effectLst>
                  <a:outerShdw blurRad="38100" dist="38100" dir="2700000" algn="tl">
                    <a:srgbClr val="000000">
                      <a:alpha val="43137"/>
                    </a:srgbClr>
                  </a:outerShdw>
                </a:effectLst>
              </a:rPr>
              <a:t>πραγματικά περιστατικά </a:t>
            </a:r>
            <a:r>
              <a:rPr lang="el-GR" sz="3000" dirty="0" smtClean="0">
                <a:effectLst>
                  <a:outerShdw blurRad="38100" dist="38100" dir="2700000" algn="tl">
                    <a:srgbClr val="000000">
                      <a:alpha val="43137"/>
                    </a:srgbClr>
                  </a:outerShdw>
                </a:effectLst>
              </a:rPr>
              <a:t>και τα </a:t>
            </a:r>
            <a:r>
              <a:rPr lang="el-GR" sz="3000" dirty="0" smtClean="0">
                <a:solidFill>
                  <a:srgbClr val="FFCC00"/>
                </a:solidFill>
                <a:effectLst>
                  <a:outerShdw blurRad="38100" dist="38100" dir="2700000" algn="tl">
                    <a:srgbClr val="000000">
                      <a:alpha val="43137"/>
                    </a:srgbClr>
                  </a:outerShdw>
                </a:effectLst>
              </a:rPr>
              <a:t>αποδεικτικά μέσα </a:t>
            </a:r>
            <a:r>
              <a:rPr lang="el-GR" sz="3000" dirty="0" smtClean="0">
                <a:effectLst>
                  <a:outerShdw blurRad="38100" dist="38100" dir="2700000" algn="tl">
                    <a:srgbClr val="000000">
                      <a:alpha val="43137"/>
                    </a:srgbClr>
                  </a:outerShdw>
                </a:effectLst>
              </a:rPr>
              <a:t>της κάθε περιπτώσεως</a:t>
            </a:r>
            <a:endParaRPr lang="el-GR" sz="3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31550007"/>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3"/>
            <a:ext cx="8712968" cy="1080120"/>
          </a:xfrm>
        </p:spPr>
        <p:txBody>
          <a:bodyPr/>
          <a:lstStyle/>
          <a:p>
            <a:r>
              <a:rPr lang="el-GR" sz="4000" dirty="0"/>
              <a:t>ΚΡΙΤΗΡΙΑ ΧΑΡΑΚΤΗΡΙΣΜΟΥ ΕΞΑΡΤΗΜΕΝΗΣ ΕΡΓΑΣΙΑΣ</a:t>
            </a:r>
          </a:p>
        </p:txBody>
      </p:sp>
      <p:sp>
        <p:nvSpPr>
          <p:cNvPr id="3" name="Content Placeholder 2"/>
          <p:cNvSpPr>
            <a:spLocks noGrp="1"/>
          </p:cNvSpPr>
          <p:nvPr>
            <p:ph idx="1"/>
          </p:nvPr>
        </p:nvSpPr>
        <p:spPr>
          <a:xfrm>
            <a:off x="251520" y="1268760"/>
            <a:ext cx="8640960" cy="5400600"/>
          </a:xfrm>
        </p:spPr>
        <p:txBody>
          <a:bodyPr/>
          <a:lstStyle/>
          <a:p>
            <a:pPr>
              <a:lnSpc>
                <a:spcPts val="3600"/>
              </a:lnSpc>
              <a:spcBef>
                <a:spcPts val="0"/>
              </a:spcBef>
            </a:pPr>
            <a:r>
              <a:rPr lang="el-GR" dirty="0" smtClean="0">
                <a:solidFill>
                  <a:srgbClr val="FFCC00"/>
                </a:solidFill>
                <a:effectLst>
                  <a:outerShdw blurRad="38100" dist="38100" dir="2700000" algn="tl">
                    <a:srgbClr val="000000">
                      <a:alpha val="43137"/>
                    </a:srgbClr>
                  </a:outerShdw>
                </a:effectLst>
              </a:rPr>
              <a:t>Δεν </a:t>
            </a:r>
            <a:r>
              <a:rPr lang="el-GR" dirty="0">
                <a:solidFill>
                  <a:srgbClr val="FFCC00"/>
                </a:solidFill>
                <a:effectLst>
                  <a:outerShdw blurRad="38100" dist="38100" dir="2700000" algn="tl">
                    <a:srgbClr val="000000">
                      <a:alpha val="43137"/>
                    </a:srgbClr>
                  </a:outerShdw>
                </a:effectLst>
              </a:rPr>
              <a:t>αποτελούν αποφασιστικά κριτήρια </a:t>
            </a:r>
            <a:r>
              <a:rPr lang="el-GR" dirty="0">
                <a:effectLst>
                  <a:outerShdw blurRad="38100" dist="38100" dir="2700000" algn="tl">
                    <a:srgbClr val="000000">
                      <a:alpha val="43137"/>
                    </a:srgbClr>
                  </a:outerShdw>
                </a:effectLst>
              </a:rPr>
              <a:t>υπέρ του χαρακτηρισμού της απασχόλησης ως σύμβασης παροχής ανεξαρτήτων υπηρεσιών, η μη ασφάλιση του εργαζομένου στο ΙΚΑ και η μη χορήγηση </a:t>
            </a:r>
            <a:r>
              <a:rPr lang="el-GR" dirty="0" smtClean="0">
                <a:effectLst>
                  <a:outerShdw blurRad="38100" dist="38100" dir="2700000" algn="tl">
                    <a:srgbClr val="000000">
                      <a:alpha val="43137"/>
                    </a:srgbClr>
                  </a:outerShdw>
                </a:effectLst>
              </a:rPr>
              <a:t>σ’ </a:t>
            </a:r>
            <a:r>
              <a:rPr lang="el-GR" dirty="0">
                <a:effectLst>
                  <a:outerShdw blurRad="38100" dist="38100" dir="2700000" algn="tl">
                    <a:srgbClr val="000000">
                      <a:alpha val="43137"/>
                    </a:srgbClr>
                  </a:outerShdw>
                </a:effectLst>
              </a:rPr>
              <a:t>αυτόν βεβαιώσεων μισθωτών υπηρεσιών, η ασφάλισή του </a:t>
            </a:r>
            <a:r>
              <a:rPr lang="el-GR" dirty="0" smtClean="0">
                <a:effectLst>
                  <a:outerShdw blurRad="38100" dist="38100" dir="2700000" algn="tl">
                    <a:srgbClr val="000000">
                      <a:alpha val="43137"/>
                    </a:srgbClr>
                  </a:outerShdw>
                </a:effectLst>
              </a:rPr>
              <a:t>στον ΟΑΕΕ </a:t>
            </a:r>
            <a:r>
              <a:rPr lang="el-GR" dirty="0">
                <a:effectLst>
                  <a:outerShdw blurRad="38100" dist="38100" dir="2700000" algn="tl">
                    <a:srgbClr val="000000">
                      <a:alpha val="43137"/>
                    </a:srgbClr>
                  </a:outerShdw>
                </a:effectLst>
              </a:rPr>
              <a:t>και η έκδοση δελτίου παροχής υπηρεσιών, η παρακράτηση από τον εργοδότη φόρου ελεύθερων επαγγελματιών</a:t>
            </a:r>
          </a:p>
        </p:txBody>
      </p:sp>
    </p:spTree>
    <p:extLst>
      <p:ext uri="{BB962C8B-B14F-4D97-AF65-F5344CB8AC3E}">
        <p14:creationId xmlns:p14="http://schemas.microsoft.com/office/powerpoint/2010/main" val="2453321956"/>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91264" cy="720080"/>
          </a:xfrm>
        </p:spPr>
        <p:txBody>
          <a:bodyPr/>
          <a:lstStyle/>
          <a:p>
            <a:r>
              <a:rPr lang="el-GR" sz="4000" dirty="0"/>
              <a:t>ΕΤΟΙΜΟΤΗΤΑ ΓΙΑ ΕΡΓΑΣΙΑ</a:t>
            </a:r>
          </a:p>
        </p:txBody>
      </p:sp>
      <p:sp>
        <p:nvSpPr>
          <p:cNvPr id="3" name="Content Placeholder 2"/>
          <p:cNvSpPr>
            <a:spLocks noGrp="1"/>
          </p:cNvSpPr>
          <p:nvPr>
            <p:ph idx="1"/>
          </p:nvPr>
        </p:nvSpPr>
        <p:spPr>
          <a:xfrm>
            <a:off x="179512" y="980728"/>
            <a:ext cx="8856984" cy="5760640"/>
          </a:xfrm>
        </p:spPr>
        <p:txBody>
          <a:bodyPr/>
          <a:lstStyle/>
          <a:p>
            <a:pPr>
              <a:lnSpc>
                <a:spcPts val="3600"/>
              </a:lnSpc>
              <a:spcBef>
                <a:spcPts val="0"/>
              </a:spcBef>
            </a:pPr>
            <a:r>
              <a:rPr lang="el-GR" dirty="0" smtClean="0">
                <a:solidFill>
                  <a:srgbClr val="FFCC00"/>
                </a:solidFill>
                <a:effectLst>
                  <a:outerShdw blurRad="38100" dist="38100" dir="2700000" algn="tl">
                    <a:srgbClr val="000000">
                      <a:alpha val="43137"/>
                    </a:srgbClr>
                  </a:outerShdw>
                </a:effectLst>
              </a:rPr>
              <a:t>Γνήσια ετοιμότητα</a:t>
            </a:r>
            <a:r>
              <a:rPr lang="el-GR" dirty="0" smtClean="0">
                <a:effectLst>
                  <a:outerShdw blurRad="38100" dist="38100" dir="2700000" algn="tl">
                    <a:srgbClr val="000000">
                      <a:alpha val="43137"/>
                    </a:srgbClr>
                  </a:outerShdw>
                </a:effectLst>
              </a:rPr>
              <a:t>: Ο </a:t>
            </a:r>
            <a:r>
              <a:rPr lang="el-GR" dirty="0">
                <a:effectLst>
                  <a:outerShdw blurRad="38100" dist="38100" dir="2700000" algn="tl">
                    <a:srgbClr val="000000">
                      <a:alpha val="43137"/>
                    </a:srgbClr>
                  </a:outerShdw>
                </a:effectLst>
              </a:rPr>
              <a:t>εργαζόμενος οφείλει να βρίσκεται σε ορισμένο τόπο (της επιχείρησης ή και εκτός αυτής, από όπου, πάντως, μόλις κληθεί, πρέπει να έχει τη δυνατότητα να προσέλθει άμεσα στον τόπο εργασίας) και </a:t>
            </a:r>
            <a:r>
              <a:rPr lang="el-GR" dirty="0" smtClean="0">
                <a:effectLst>
                  <a:outerShdw blurRad="38100" dist="38100" dir="2700000" algn="tl">
                    <a:srgbClr val="000000">
                      <a:alpha val="43137"/>
                    </a:srgbClr>
                  </a:outerShdw>
                </a:effectLst>
              </a:rPr>
              <a:t>για συγκεκριμένο </a:t>
            </a:r>
            <a:r>
              <a:rPr lang="el-GR" dirty="0">
                <a:effectLst>
                  <a:outerShdw blurRad="38100" dist="38100" dir="2700000" algn="tl">
                    <a:srgbClr val="000000">
                      <a:alpha val="43137"/>
                    </a:srgbClr>
                  </a:outerShdw>
                </a:effectLst>
              </a:rPr>
              <a:t>χρόνο, διατηρώντας τις πνευματικές και σωματικές του δυνάμεις σε </a:t>
            </a:r>
            <a:r>
              <a:rPr lang="el-GR" dirty="0">
                <a:solidFill>
                  <a:srgbClr val="FFCC00"/>
                </a:solidFill>
                <a:effectLst>
                  <a:outerShdw blurRad="38100" dist="38100" dir="2700000" algn="tl">
                    <a:srgbClr val="000000">
                      <a:alpha val="43137"/>
                    </a:srgbClr>
                  </a:outerShdw>
                </a:effectLst>
              </a:rPr>
              <a:t>ένταση</a:t>
            </a:r>
            <a:r>
              <a:rPr lang="el-GR" dirty="0">
                <a:effectLst>
                  <a:outerShdw blurRad="38100" dist="38100" dir="2700000" algn="tl">
                    <a:srgbClr val="000000">
                      <a:alpha val="43137"/>
                    </a:srgbClr>
                  </a:outerShdw>
                </a:effectLst>
              </a:rPr>
              <a:t>, ώστε να είναι σε θέση να προσφέρει τις υπηρεσίες του </a:t>
            </a:r>
            <a:r>
              <a:rPr lang="el-GR" dirty="0">
                <a:solidFill>
                  <a:srgbClr val="FFCC00"/>
                </a:solidFill>
                <a:effectLst>
                  <a:outerShdw blurRad="38100" dist="38100" dir="2700000" algn="tl">
                    <a:srgbClr val="000000">
                      <a:alpha val="43137"/>
                    </a:srgbClr>
                  </a:outerShdw>
                </a:effectLst>
              </a:rPr>
              <a:t>αμέσως</a:t>
            </a:r>
            <a:r>
              <a:rPr lang="el-GR" dirty="0">
                <a:effectLst>
                  <a:outerShdw blurRad="38100" dist="38100" dir="2700000" algn="tl">
                    <a:srgbClr val="000000">
                      <a:alpha val="43137"/>
                    </a:srgbClr>
                  </a:outerShdw>
                </a:effectLst>
              </a:rPr>
              <a:t> μόλις απαιτηθούν από τον εργοδότη ή τις </a:t>
            </a:r>
            <a:r>
              <a:rPr lang="el-GR" dirty="0" smtClean="0">
                <a:effectLst>
                  <a:outerShdw blurRad="38100" dist="38100" dir="2700000" algn="tl">
                    <a:srgbClr val="000000">
                      <a:alpha val="43137"/>
                    </a:srgbClr>
                  </a:outerShdw>
                </a:effectLst>
              </a:rPr>
              <a:t>περιστάσεις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06048945"/>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91264" cy="720080"/>
          </a:xfrm>
        </p:spPr>
        <p:txBody>
          <a:bodyPr/>
          <a:lstStyle/>
          <a:p>
            <a:r>
              <a:rPr lang="el-GR" sz="4000" dirty="0"/>
              <a:t>ΕΤΟΙΜΟΤΗΤΑ ΓΙΑ ΕΡΓΑΣΙΑ</a:t>
            </a:r>
          </a:p>
        </p:txBody>
      </p:sp>
      <p:sp>
        <p:nvSpPr>
          <p:cNvPr id="3" name="Content Placeholder 2"/>
          <p:cNvSpPr>
            <a:spLocks noGrp="1"/>
          </p:cNvSpPr>
          <p:nvPr>
            <p:ph idx="1"/>
          </p:nvPr>
        </p:nvSpPr>
        <p:spPr>
          <a:xfrm>
            <a:off x="179512" y="980728"/>
            <a:ext cx="8784976" cy="5760640"/>
          </a:xfrm>
        </p:spPr>
        <p:txBody>
          <a:bodyPr/>
          <a:lstStyle/>
          <a:p>
            <a:pPr>
              <a:lnSpc>
                <a:spcPts val="3600"/>
              </a:lnSpc>
              <a:spcBef>
                <a:spcPts val="0"/>
              </a:spcBef>
            </a:pPr>
            <a:r>
              <a:rPr lang="el-GR" dirty="0">
                <a:solidFill>
                  <a:srgbClr val="FFCC00"/>
                </a:solidFill>
                <a:effectLst>
                  <a:outerShdw blurRad="38100" dist="38100" dir="2700000" algn="tl">
                    <a:srgbClr val="000000">
                      <a:alpha val="43137"/>
                    </a:srgbClr>
                  </a:outerShdw>
                </a:effectLst>
              </a:rPr>
              <a:t>Μη γνήσια ή απλή ετοιμότητα ή ετοιμότητα </a:t>
            </a:r>
            <a:r>
              <a:rPr lang="el-GR" dirty="0" smtClean="0">
                <a:solidFill>
                  <a:srgbClr val="FFCC00"/>
                </a:solidFill>
                <a:effectLst>
                  <a:outerShdw blurRad="38100" dist="38100" dir="2700000" algn="tl">
                    <a:srgbClr val="000000">
                      <a:alpha val="43137"/>
                    </a:srgbClr>
                  </a:outerShdw>
                </a:effectLst>
              </a:rPr>
              <a:t>κλήσεως</a:t>
            </a:r>
            <a:r>
              <a:rPr lang="el-GR" dirty="0" smtClean="0">
                <a:effectLst>
                  <a:outerShdw blurRad="38100" dist="38100" dir="2700000" algn="tl">
                    <a:srgbClr val="000000">
                      <a:alpha val="43137"/>
                    </a:srgbClr>
                  </a:outerShdw>
                </a:effectLst>
              </a:rPr>
              <a:t>: </a:t>
            </a:r>
            <a:r>
              <a:rPr lang="el-GR" dirty="0" smtClean="0">
                <a:effectLst/>
              </a:rPr>
              <a:t>Ο </a:t>
            </a:r>
            <a:r>
              <a:rPr lang="el-GR" dirty="0">
                <a:effectLst/>
              </a:rPr>
              <a:t>εργαζόμενος αναλαμβάνει την υποχρέωση να περιορίσει μόνο κατά ένα μέρος την ελευθερία των κινήσεών του υπέρ του εργοδότη, ώστε να μπορεί να προσφέρει την εργασία του οποτεδήποτε του ζητηθεί, ενώ διατηρεί, παράλληλα, την ευχέρεια να αναπαύεται ή να βρίσκεται μακριά από τον τόπο εργασίας, επιδιδόμενος, ενδεχομένως, σε άλλες ασχολίες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3967327"/>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3"/>
            <a:ext cx="8784976" cy="1224136"/>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179512" y="1340768"/>
            <a:ext cx="8784976" cy="5328592"/>
          </a:xfrm>
        </p:spPr>
        <p:txBody>
          <a:bodyPr/>
          <a:lstStyle/>
          <a:p>
            <a:pPr lvl="0"/>
            <a:r>
              <a:rPr lang="el-GR" dirty="0" smtClean="0">
                <a:effectLst>
                  <a:outerShdw blurRad="38100" dist="38100" dir="2700000" algn="tl">
                    <a:srgbClr val="000000">
                      <a:alpha val="43137"/>
                    </a:srgbClr>
                  </a:outerShdw>
                </a:effectLst>
              </a:rPr>
              <a:t>αορίστου χρόνου </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ορισμένου χρόνου </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πλήρους απασχόλησης </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μερικής απασχόλησης </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εκ </a:t>
            </a:r>
            <a:r>
              <a:rPr lang="el-GR" dirty="0">
                <a:effectLst>
                  <a:outerShdw blurRad="38100" dist="38100" dir="2700000" algn="tl">
                    <a:srgbClr val="000000">
                      <a:alpha val="43137"/>
                    </a:srgbClr>
                  </a:outerShdw>
                </a:effectLst>
              </a:rPr>
              <a:t>περιτροπής </a:t>
            </a:r>
            <a:r>
              <a:rPr lang="el-GR" dirty="0" smtClean="0">
                <a:effectLst>
                  <a:outerShdw blurRad="38100" dist="38100" dir="2700000" algn="tl">
                    <a:srgbClr val="000000">
                      <a:alpha val="43137"/>
                    </a:srgbClr>
                  </a:outerShdw>
                </a:effectLst>
              </a:rPr>
              <a:t>απασχόλησης </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με δοκιμή</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με δανεισμό</a:t>
            </a:r>
            <a:endParaRPr lang="el-GR" dirty="0">
              <a:effectLst>
                <a:outerShdw blurRad="38100" dist="38100" dir="2700000" algn="tl">
                  <a:srgbClr val="000000">
                    <a:alpha val="43137"/>
                  </a:srgbClr>
                </a:outerShdw>
              </a:effectLst>
            </a:endParaRPr>
          </a:p>
          <a:p>
            <a:pPr lvl="0"/>
            <a:r>
              <a:rPr lang="el-GR" dirty="0" smtClean="0">
                <a:effectLst>
                  <a:outerShdw blurRad="38100" dist="38100" dir="2700000" algn="tl">
                    <a:srgbClr val="000000">
                      <a:alpha val="43137"/>
                    </a:srgbClr>
                  </a:outerShdw>
                </a:effectLst>
              </a:rPr>
              <a:t>μαθητευόμενου ή μαθητείας</a:t>
            </a:r>
            <a:endParaRPr lang="el-GR" dirty="0">
              <a:effectLst>
                <a:outerShdw blurRad="38100" dist="38100" dir="2700000" algn="tl">
                  <a:srgbClr val="000000">
                    <a:alpha val="43137"/>
                  </a:srgbClr>
                </a:outerShdw>
              </a:effectLst>
            </a:endParaRPr>
          </a:p>
          <a:p>
            <a:r>
              <a:rPr lang="el-GR" dirty="0" smtClean="0">
                <a:effectLst>
                  <a:outerShdw blurRad="38100" dist="38100" dir="2700000" algn="tl">
                    <a:srgbClr val="000000">
                      <a:alpha val="43137"/>
                    </a:srgbClr>
                  </a:outerShdw>
                </a:effectLst>
              </a:rPr>
              <a:t>ανηλίκου</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2759990"/>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5"/>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457200" y="1340768"/>
            <a:ext cx="8229600" cy="5184576"/>
          </a:xfrm>
        </p:spPr>
        <p:txBody>
          <a:bodyPr/>
          <a:lstStyle/>
          <a:p>
            <a:r>
              <a:rPr lang="el-GR" dirty="0">
                <a:solidFill>
                  <a:srgbClr val="FFCC00"/>
                </a:solidFill>
                <a:effectLst>
                  <a:outerShdw blurRad="38100" dist="38100" dir="2700000" algn="tl">
                    <a:srgbClr val="000000">
                      <a:alpha val="43137"/>
                    </a:srgbClr>
                  </a:outerShdw>
                </a:effectLst>
              </a:rPr>
              <a:t>Σύμβαση εξαρτημένης εργασίας αορίστου χρόνου</a:t>
            </a:r>
            <a:r>
              <a:rPr lang="el-GR" dirty="0">
                <a:effectLst>
                  <a:outerShdw blurRad="38100" dist="38100" dir="2700000" algn="tl">
                    <a:srgbClr val="000000">
                      <a:alpha val="43137"/>
                    </a:srgbClr>
                  </a:outerShdw>
                </a:effectLst>
              </a:rPr>
              <a:t>: Όταν τα μέρη (εργοδότης-εργαζόμενος) δεν έχουν ορίσει συγκεκριμένη διάρκειά </a:t>
            </a:r>
            <a:r>
              <a:rPr lang="el-GR" dirty="0" smtClean="0">
                <a:effectLst>
                  <a:outerShdw blurRad="38100" dist="38100" dir="2700000" algn="tl">
                    <a:srgbClr val="000000">
                      <a:alpha val="43137"/>
                    </a:srgbClr>
                  </a:outerShdw>
                </a:effectLst>
              </a:rPr>
              <a:t>της</a:t>
            </a:r>
          </a:p>
          <a:p>
            <a:r>
              <a:rPr lang="el-GR" dirty="0">
                <a:solidFill>
                  <a:srgbClr val="FFCC00"/>
                </a:solidFill>
                <a:effectLst>
                  <a:outerShdw blurRad="38100" dist="38100" dir="2700000" algn="tl">
                    <a:srgbClr val="000000">
                      <a:alpha val="43137"/>
                    </a:srgbClr>
                  </a:outerShdw>
                </a:effectLst>
              </a:rPr>
              <a:t>Σύμβαση εξαρτημένης εργασίας </a:t>
            </a:r>
            <a:r>
              <a:rPr lang="el-GR" dirty="0" smtClean="0">
                <a:solidFill>
                  <a:srgbClr val="FFCC00"/>
                </a:solidFill>
                <a:effectLst>
                  <a:outerShdw blurRad="38100" dist="38100" dir="2700000" algn="tl">
                    <a:srgbClr val="000000">
                      <a:alpha val="43137"/>
                    </a:srgbClr>
                  </a:outerShdw>
                </a:effectLst>
              </a:rPr>
              <a:t>ορισμένου χρόνου</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Όταν τα μέρη (εργοδότης-εργαζόμενος) καθορίζουν το χρονικό διάστημα, μέσα στο οποίο ο εργαζόμενος θα προσφέρει τις υπηρεσίες του</a:t>
            </a:r>
          </a:p>
        </p:txBody>
      </p:sp>
    </p:spTree>
    <p:extLst>
      <p:ext uri="{BB962C8B-B14F-4D97-AF65-F5344CB8AC3E}">
        <p14:creationId xmlns:p14="http://schemas.microsoft.com/office/powerpoint/2010/main" val="849082430"/>
      </p:ext>
    </p:extLst>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424936" cy="1152128"/>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251520" y="1628800"/>
            <a:ext cx="8640960" cy="4896544"/>
          </a:xfrm>
        </p:spPr>
        <p:txBody>
          <a:bodyPr/>
          <a:lstStyle/>
          <a:p>
            <a:r>
              <a:rPr lang="el-GR" dirty="0">
                <a:solidFill>
                  <a:srgbClr val="FFCC00"/>
                </a:solidFill>
                <a:effectLst>
                  <a:outerShdw blurRad="38100" dist="38100" dir="2700000" algn="tl">
                    <a:srgbClr val="000000">
                      <a:alpha val="43137"/>
                    </a:srgbClr>
                  </a:outerShdw>
                </a:effectLst>
              </a:rPr>
              <a:t>Σύμβαση εξαρτημένης εργασίας πλήρους απασχόλησης</a:t>
            </a:r>
            <a:r>
              <a:rPr lang="el-GR" dirty="0" smtClean="0">
                <a:effectLst>
                  <a:outerShdw blurRad="38100" dist="38100" dir="2700000" algn="tl">
                    <a:srgbClr val="000000">
                      <a:alpha val="43137"/>
                    </a:srgbClr>
                  </a:outerShdw>
                </a:effectLst>
              </a:rPr>
              <a:t>: Ο </a:t>
            </a:r>
            <a:r>
              <a:rPr lang="el-GR" dirty="0">
                <a:effectLst>
                  <a:outerShdw blurRad="38100" dist="38100" dir="2700000" algn="tl">
                    <a:srgbClr val="000000">
                      <a:alpha val="43137"/>
                    </a:srgbClr>
                  </a:outerShdw>
                </a:effectLst>
              </a:rPr>
              <a:t>εργαζόμενος παρέχει την εργασία του κατά πλήρες ωράριο </a:t>
            </a:r>
            <a:r>
              <a:rPr lang="el-GR" dirty="0" smtClean="0">
                <a:effectLst>
                  <a:outerShdw blurRad="38100" dist="38100" dir="2700000" algn="tl">
                    <a:srgbClr val="000000">
                      <a:alpha val="43137"/>
                    </a:srgbClr>
                  </a:outerShdw>
                </a:effectLst>
              </a:rPr>
              <a:t>απασχόλησης – Ο εργοδότης οφείλει μέσα σε 2 μήνες από την πρόσληψη του εργαζόμενου να του γνωστοποιήσει εγγράφως τους </a:t>
            </a:r>
            <a:r>
              <a:rPr lang="el-GR" dirty="0" smtClean="0">
                <a:effectLst/>
              </a:rPr>
              <a:t>ουσιώδεις </a:t>
            </a:r>
            <a:r>
              <a:rPr lang="el-GR" dirty="0">
                <a:effectLst/>
              </a:rPr>
              <a:t>όρους της εργασιακής του </a:t>
            </a:r>
            <a:r>
              <a:rPr lang="el-GR" dirty="0" smtClean="0">
                <a:effectLst/>
              </a:rPr>
              <a:t>σύμβασης</a:t>
            </a:r>
            <a:endParaRPr lang="el-GR" dirty="0">
              <a:effectLst/>
            </a:endParaRPr>
          </a:p>
        </p:txBody>
      </p:sp>
    </p:spTree>
    <p:extLst>
      <p:ext uri="{BB962C8B-B14F-4D97-AF65-F5344CB8AC3E}">
        <p14:creationId xmlns:p14="http://schemas.microsoft.com/office/powerpoint/2010/main" val="4286662237"/>
      </p:ext>
    </p:extLst>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5"/>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457200" y="1340768"/>
            <a:ext cx="8229600" cy="5184576"/>
          </a:xfrm>
        </p:spPr>
        <p:txBody>
          <a:bodyPr/>
          <a:lstStyle/>
          <a:p>
            <a:r>
              <a:rPr lang="el-GR" dirty="0" smtClean="0">
                <a:solidFill>
                  <a:srgbClr val="FFCC00"/>
                </a:solidFill>
                <a:effectLst>
                  <a:outerShdw blurRad="38100" dist="38100" dir="2700000" algn="tl">
                    <a:srgbClr val="000000">
                      <a:alpha val="43137"/>
                    </a:srgbClr>
                  </a:outerShdw>
                </a:effectLst>
              </a:rPr>
              <a:t>Ουσιώδεις όροι σύμβασης εργασίας πλήρους απασχόλησης</a:t>
            </a:r>
            <a:r>
              <a:rPr lang="el-GR" dirty="0" smtClean="0">
                <a:effectLst>
                  <a:outerShdw blurRad="38100" dist="38100" dir="2700000" algn="tl">
                    <a:srgbClr val="000000">
                      <a:alpha val="43137"/>
                    </a:srgbClr>
                  </a:outerShdw>
                </a:effectLst>
              </a:rPr>
              <a:t>:</a:t>
            </a:r>
          </a:p>
          <a:p>
            <a:r>
              <a:rPr lang="el-GR" dirty="0" smtClean="0">
                <a:effectLst/>
              </a:rPr>
              <a:t>Ημερομηνία </a:t>
            </a:r>
            <a:r>
              <a:rPr lang="el-GR" dirty="0">
                <a:effectLst/>
              </a:rPr>
              <a:t>πρόσληψης</a:t>
            </a:r>
          </a:p>
          <a:p>
            <a:pPr lvl="0"/>
            <a:r>
              <a:rPr lang="el-GR" dirty="0">
                <a:effectLst/>
              </a:rPr>
              <a:t>Ειδικότητα</a:t>
            </a:r>
          </a:p>
          <a:p>
            <a:pPr lvl="0"/>
            <a:r>
              <a:rPr lang="el-GR" dirty="0">
                <a:effectLst/>
              </a:rPr>
              <a:t>Τόπο εργασίας</a:t>
            </a:r>
          </a:p>
          <a:p>
            <a:pPr lvl="0"/>
            <a:r>
              <a:rPr lang="el-GR" dirty="0">
                <a:effectLst/>
              </a:rPr>
              <a:t>Ωράριο εργασίας</a:t>
            </a:r>
          </a:p>
          <a:p>
            <a:pPr lvl="0"/>
            <a:r>
              <a:rPr lang="el-GR" dirty="0">
                <a:effectLst/>
              </a:rPr>
              <a:t>Μικτές αποδοχές</a:t>
            </a:r>
          </a:p>
          <a:p>
            <a:pPr lvl="0"/>
            <a:r>
              <a:rPr lang="el-GR" dirty="0">
                <a:effectLst/>
              </a:rPr>
              <a:t>Ημερομηνία πληρωμής μισθού</a:t>
            </a:r>
          </a:p>
          <a:p>
            <a:pPr lvl="0"/>
            <a:r>
              <a:rPr lang="el-GR" dirty="0">
                <a:effectLst/>
              </a:rPr>
              <a:t>Οικεία Συλλογική Σύμβαση</a:t>
            </a:r>
          </a:p>
          <a:p>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27173993"/>
      </p:ext>
    </p:extLst>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5"/>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457200" y="1484784"/>
            <a:ext cx="8229600" cy="5040560"/>
          </a:xfrm>
        </p:spPr>
        <p:txBody>
          <a:bodyPr/>
          <a:lstStyle/>
          <a:p>
            <a:r>
              <a:rPr lang="el-GR" dirty="0">
                <a:solidFill>
                  <a:srgbClr val="FFCC00"/>
                </a:solidFill>
                <a:effectLst>
                  <a:outerShdw blurRad="38100" dist="38100" dir="2700000" algn="tl">
                    <a:srgbClr val="000000">
                      <a:alpha val="43137"/>
                    </a:srgbClr>
                  </a:outerShdw>
                </a:effectLst>
              </a:rPr>
              <a:t>Σύμβαση εξαρτημένης εργασίας μερικής απασχόλησης</a:t>
            </a:r>
            <a:r>
              <a:rPr lang="el-GR" dirty="0" smtClean="0">
                <a:effectLst>
                  <a:outerShdw blurRad="38100" dist="38100" dir="2700000" algn="tl">
                    <a:srgbClr val="000000">
                      <a:alpha val="43137"/>
                    </a:srgbClr>
                  </a:outerShdw>
                </a:effectLst>
              </a:rPr>
              <a:t>: Όταν </a:t>
            </a:r>
            <a:r>
              <a:rPr lang="el-GR" dirty="0">
                <a:effectLst>
                  <a:outerShdw blurRad="38100" dist="38100" dir="2700000" algn="tl">
                    <a:srgbClr val="000000">
                      <a:alpha val="43137"/>
                    </a:srgbClr>
                  </a:outerShdw>
                </a:effectLst>
              </a:rPr>
              <a:t>συμφωνείται ότι ο εργαζόμενος θα προσφέρει εργασία μικρότερης διάρκειας από την κανονική (δηλαδή </a:t>
            </a:r>
            <a:r>
              <a:rPr lang="el-GR" dirty="0" smtClean="0">
                <a:effectLst>
                  <a:outerShdw blurRad="38100" dist="38100" dir="2700000" algn="tl">
                    <a:srgbClr val="000000">
                      <a:alpha val="43137"/>
                    </a:srgbClr>
                  </a:outerShdw>
                </a:effectLst>
              </a:rPr>
              <a:t>μικρότερη από την </a:t>
            </a:r>
            <a:r>
              <a:rPr lang="el-GR" dirty="0">
                <a:effectLst>
                  <a:outerShdw blurRad="38100" dist="38100" dir="2700000" algn="tl">
                    <a:srgbClr val="000000">
                      <a:alpha val="43137"/>
                    </a:srgbClr>
                  </a:outerShdw>
                </a:effectLst>
              </a:rPr>
              <a:t>πλήρη απασχόληση) και θα λαμβάνει αντιστοίχως μικρότερη αμοιβή</a:t>
            </a:r>
          </a:p>
        </p:txBody>
      </p:sp>
    </p:spTree>
    <p:extLst>
      <p:ext uri="{BB962C8B-B14F-4D97-AF65-F5344CB8AC3E}">
        <p14:creationId xmlns:p14="http://schemas.microsoft.com/office/powerpoint/2010/main" val="1967081191"/>
      </p:ext>
    </p:extLst>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5"/>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251520" y="1340768"/>
            <a:ext cx="8712968" cy="5400600"/>
          </a:xfrm>
        </p:spPr>
        <p:txBody>
          <a:bodyPr/>
          <a:lstStyle/>
          <a:p>
            <a:pPr>
              <a:lnSpc>
                <a:spcPts val="3400"/>
              </a:lnSpc>
              <a:spcBef>
                <a:spcPts val="0"/>
              </a:spcBef>
            </a:pPr>
            <a:r>
              <a:rPr lang="el-GR" sz="2800" dirty="0">
                <a:solidFill>
                  <a:srgbClr val="FFCC00"/>
                </a:solidFill>
                <a:effectLst>
                  <a:outerShdw blurRad="38100" dist="38100" dir="2700000" algn="tl">
                    <a:srgbClr val="000000">
                      <a:alpha val="43137"/>
                    </a:srgbClr>
                  </a:outerShdw>
                </a:effectLst>
              </a:rPr>
              <a:t>Σύμβαση εξαρτημένης εργασίας </a:t>
            </a:r>
            <a:r>
              <a:rPr lang="el-GR" sz="2800" dirty="0" smtClean="0">
                <a:solidFill>
                  <a:srgbClr val="FFCC00"/>
                </a:solidFill>
                <a:effectLst>
                  <a:outerShdw blurRad="38100" dist="38100" dir="2700000" algn="tl">
                    <a:srgbClr val="000000">
                      <a:alpha val="43137"/>
                    </a:srgbClr>
                  </a:outerShdw>
                </a:effectLst>
              </a:rPr>
              <a:t>εκ περιτροπής </a:t>
            </a:r>
            <a:r>
              <a:rPr lang="el-GR" sz="2800" dirty="0">
                <a:solidFill>
                  <a:srgbClr val="FFCC00"/>
                </a:solidFill>
                <a:effectLst>
                  <a:outerShdw blurRad="38100" dist="38100" dir="2700000" algn="tl">
                    <a:srgbClr val="000000">
                      <a:alpha val="43137"/>
                    </a:srgbClr>
                  </a:outerShdw>
                </a:effectLst>
              </a:rPr>
              <a:t>απασχόλησης</a:t>
            </a:r>
            <a:r>
              <a:rPr lang="el-GR" sz="2800" dirty="0" smtClean="0">
                <a:effectLst>
                  <a:outerShdw blurRad="38100" dist="38100" dir="2700000" algn="tl">
                    <a:srgbClr val="000000">
                      <a:alpha val="43137"/>
                    </a:srgbClr>
                  </a:outerShdw>
                </a:effectLst>
              </a:rPr>
              <a:t>: Όταν </a:t>
            </a:r>
            <a:r>
              <a:rPr lang="el-GR" sz="2800" dirty="0">
                <a:effectLst>
                  <a:outerShdw blurRad="38100" dist="38100" dir="2700000" algn="tl">
                    <a:srgbClr val="000000">
                      <a:alpha val="43137"/>
                    </a:srgbClr>
                  </a:outerShdw>
                </a:effectLst>
              </a:rPr>
              <a:t>ο εργαζόμενος απασχολείται </a:t>
            </a:r>
            <a:r>
              <a:rPr lang="el-GR" sz="2800" dirty="0" smtClean="0">
                <a:effectLst>
                  <a:outerShdw blurRad="38100" dist="38100" dir="2700000" algn="tl">
                    <a:srgbClr val="000000">
                      <a:alpha val="43137"/>
                    </a:srgbClr>
                  </a:outerShdw>
                </a:effectLst>
              </a:rPr>
              <a:t>με </a:t>
            </a:r>
            <a:r>
              <a:rPr lang="el-GR" sz="2800" dirty="0">
                <a:solidFill>
                  <a:srgbClr val="FFCC00"/>
                </a:solidFill>
                <a:effectLst>
                  <a:outerShdw blurRad="38100" dist="38100" dir="2700000" algn="tl">
                    <a:srgbClr val="000000">
                      <a:alpha val="43137"/>
                    </a:srgbClr>
                  </a:outerShdw>
                </a:effectLst>
              </a:rPr>
              <a:t>πλήρες ωράριο</a:t>
            </a:r>
            <a:r>
              <a:rPr lang="el-GR" sz="2800" dirty="0">
                <a:effectLst>
                  <a:outerShdw blurRad="38100" dist="38100" dir="2700000" algn="tl">
                    <a:srgbClr val="000000">
                      <a:alpha val="43137"/>
                    </a:srgbClr>
                  </a:outerShdw>
                </a:effectLst>
              </a:rPr>
              <a:t>, αλλά κατά </a:t>
            </a:r>
            <a:r>
              <a:rPr lang="el-GR" sz="2800" dirty="0">
                <a:solidFill>
                  <a:srgbClr val="FFCC00"/>
                </a:solidFill>
                <a:effectLst>
                  <a:outerShdw blurRad="38100" dist="38100" dir="2700000" algn="tl">
                    <a:srgbClr val="000000">
                      <a:alpha val="43137"/>
                    </a:srgbClr>
                  </a:outerShdw>
                </a:effectLst>
              </a:rPr>
              <a:t>λιγότερες</a:t>
            </a:r>
            <a:r>
              <a:rPr lang="el-GR" sz="2800" dirty="0">
                <a:effectLst>
                  <a:outerShdw blurRad="38100" dist="38100" dir="2700000" algn="tl">
                    <a:srgbClr val="000000">
                      <a:alpha val="43137"/>
                    </a:srgbClr>
                  </a:outerShdw>
                </a:effectLst>
              </a:rPr>
              <a:t> ημέρες την εβδομάδα ή κατά λιγότερες εβδομάδες τον μήνα ή το </a:t>
            </a:r>
            <a:r>
              <a:rPr lang="el-GR" sz="2800" dirty="0" smtClean="0">
                <a:effectLst>
                  <a:outerShdw blurRad="38100" dist="38100" dir="2700000" algn="tl">
                    <a:srgbClr val="000000">
                      <a:alpha val="43137"/>
                    </a:srgbClr>
                  </a:outerShdw>
                </a:effectLst>
              </a:rPr>
              <a:t>έτος - </a:t>
            </a:r>
            <a:r>
              <a:rPr lang="el-GR" sz="2800" dirty="0">
                <a:effectLst>
                  <a:outerShdw blurRad="38100" dist="38100" dir="2700000" algn="tl">
                    <a:srgbClr val="000000">
                      <a:alpha val="43137"/>
                    </a:srgbClr>
                  </a:outerShdw>
                </a:effectLst>
              </a:rPr>
              <a:t>Ο εργοδότης έχει την ευχέρεια να επιβάλει </a:t>
            </a:r>
            <a:r>
              <a:rPr lang="el-GR" sz="2800" dirty="0">
                <a:solidFill>
                  <a:srgbClr val="FFCC00"/>
                </a:solidFill>
                <a:effectLst>
                  <a:outerShdw blurRad="38100" dist="38100" dir="2700000" algn="tl">
                    <a:srgbClr val="000000">
                      <a:alpha val="43137"/>
                    </a:srgbClr>
                  </a:outerShdw>
                </a:effectLst>
              </a:rPr>
              <a:t>μονομερώς</a:t>
            </a:r>
            <a:r>
              <a:rPr lang="el-GR" sz="2800" dirty="0">
                <a:effectLst>
                  <a:outerShdw blurRad="38100" dist="38100" dir="2700000" algn="tl">
                    <a:srgbClr val="000000">
                      <a:alpha val="43137"/>
                    </a:srgbClr>
                  </a:outerShdw>
                </a:effectLst>
              </a:rPr>
              <a:t> σύστημα εκ περιτροπής απασχόλησης το πολύ μέχρι </a:t>
            </a:r>
            <a:r>
              <a:rPr lang="el-GR" sz="2800" dirty="0" smtClean="0">
                <a:effectLst>
                  <a:outerShdw blurRad="38100" dist="38100" dir="2700000" algn="tl">
                    <a:srgbClr val="000000">
                      <a:alpha val="43137"/>
                    </a:srgbClr>
                  </a:outerShdw>
                </a:effectLst>
              </a:rPr>
              <a:t>9 μηνών </a:t>
            </a:r>
            <a:r>
              <a:rPr lang="el-GR" sz="2800" dirty="0">
                <a:effectLst>
                  <a:outerShdw blurRad="38100" dist="38100" dir="2700000" algn="tl">
                    <a:srgbClr val="000000">
                      <a:alpha val="43137"/>
                    </a:srgbClr>
                  </a:outerShdw>
                </a:effectLst>
              </a:rPr>
              <a:t>εντός του ίδιου έτους, εφόσον </a:t>
            </a:r>
            <a:r>
              <a:rPr lang="el-GR" sz="2800" dirty="0">
                <a:solidFill>
                  <a:srgbClr val="FFCC00"/>
                </a:solidFill>
                <a:effectLst>
                  <a:outerShdw blurRad="38100" dist="38100" dir="2700000" algn="tl">
                    <a:srgbClr val="000000">
                      <a:alpha val="43137"/>
                    </a:srgbClr>
                  </a:outerShdw>
                </a:effectLst>
              </a:rPr>
              <a:t>περιοριστούν</a:t>
            </a:r>
            <a:r>
              <a:rPr lang="el-GR" sz="2800" dirty="0">
                <a:effectLst>
                  <a:outerShdw blurRad="38100" dist="38100" dir="2700000" algn="tl">
                    <a:srgbClr val="000000">
                      <a:alpha val="43137"/>
                    </a:srgbClr>
                  </a:outerShdw>
                </a:effectLst>
              </a:rPr>
              <a:t> οι </a:t>
            </a:r>
            <a:r>
              <a:rPr lang="el-GR" sz="2800" dirty="0" smtClean="0">
                <a:effectLst>
                  <a:outerShdw blurRad="38100" dist="38100" dir="2700000" algn="tl">
                    <a:srgbClr val="000000">
                      <a:alpha val="43137"/>
                    </a:srgbClr>
                  </a:outerShdw>
                </a:effectLst>
              </a:rPr>
              <a:t>δραστηριότητες </a:t>
            </a:r>
            <a:r>
              <a:rPr lang="el-GR" sz="2800" dirty="0">
                <a:effectLst>
                  <a:outerShdw blurRad="38100" dist="38100" dir="2700000" algn="tl">
                    <a:srgbClr val="000000">
                      <a:alpha val="43137"/>
                    </a:srgbClr>
                  </a:outerShdw>
                </a:effectLst>
              </a:rPr>
              <a:t>της επιχείρησής του και προβεί σε προηγούμενη σχετική </a:t>
            </a:r>
            <a:r>
              <a:rPr lang="el-GR" sz="2800" dirty="0">
                <a:solidFill>
                  <a:srgbClr val="FFCC00"/>
                </a:solidFill>
                <a:effectLst>
                  <a:outerShdw blurRad="38100" dist="38100" dir="2700000" algn="tl">
                    <a:srgbClr val="000000">
                      <a:alpha val="43137"/>
                    </a:srgbClr>
                  </a:outerShdw>
                </a:effectLst>
              </a:rPr>
              <a:t>διαβούλευση</a:t>
            </a:r>
            <a:r>
              <a:rPr lang="el-GR" sz="2800" dirty="0">
                <a:effectLst>
                  <a:outerShdw blurRad="38100" dist="38100" dir="2700000" algn="tl">
                    <a:srgbClr val="000000">
                      <a:alpha val="43137"/>
                    </a:srgbClr>
                  </a:outerShdw>
                </a:effectLst>
              </a:rPr>
              <a:t> με τους εργαζόμενους</a:t>
            </a:r>
          </a:p>
        </p:txBody>
      </p:sp>
    </p:spTree>
    <p:extLst>
      <p:ext uri="{BB962C8B-B14F-4D97-AF65-F5344CB8AC3E}">
        <p14:creationId xmlns:p14="http://schemas.microsoft.com/office/powerpoint/2010/main" val="139522778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3"/>
            <a:ext cx="8784976" cy="648072"/>
          </a:xfrm>
        </p:spPr>
        <p:txBody>
          <a:bodyPr/>
          <a:lstStyle/>
          <a:p>
            <a:r>
              <a:rPr lang="el-GR" sz="3600" dirty="0" smtClean="0">
                <a:effectLst>
                  <a:outerShdw blurRad="38100" dist="38100" dir="2700000" algn="tl">
                    <a:srgbClr val="000000">
                      <a:alpha val="43137"/>
                    </a:srgbClr>
                  </a:outerShdw>
                </a:effectLst>
              </a:rPr>
              <a:t>ΕΡΜΗΝΕΙΑ ΤΩΝ ΚΑΝΟΝΩΝ ΔΙΚΑΙΟΥ</a:t>
            </a:r>
            <a:endParaRPr lang="el-GR"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51520" y="764704"/>
            <a:ext cx="8712968" cy="5976664"/>
          </a:xfrm>
        </p:spPr>
        <p:txBody>
          <a:bodyPr/>
          <a:lstStyle/>
          <a:p>
            <a:r>
              <a:rPr lang="el-GR" sz="2600" dirty="0">
                <a:solidFill>
                  <a:srgbClr val="FFCC00"/>
                </a:solidFill>
                <a:effectLst>
                  <a:outerShdw blurRad="38100" dist="38100" dir="2700000" algn="tl">
                    <a:srgbClr val="000000">
                      <a:alpha val="43137"/>
                    </a:srgbClr>
                  </a:outerShdw>
                </a:effectLst>
              </a:rPr>
              <a:t>Ερμηνεία</a:t>
            </a:r>
            <a:r>
              <a:rPr lang="el-GR" sz="2600" dirty="0"/>
              <a:t>: Η εργασία με σκοπό την ανεύρεση της έννοιας του </a:t>
            </a:r>
            <a:r>
              <a:rPr lang="el-GR" sz="2600" dirty="0" smtClean="0"/>
              <a:t>νόμου</a:t>
            </a:r>
          </a:p>
          <a:p>
            <a:r>
              <a:rPr lang="el-GR" sz="2600" u="sng" dirty="0" smtClean="0"/>
              <a:t>Είδη ερμηνείας</a:t>
            </a:r>
            <a:r>
              <a:rPr lang="el-GR" sz="2600" dirty="0" smtClean="0"/>
              <a:t>:</a:t>
            </a:r>
          </a:p>
          <a:p>
            <a:r>
              <a:rPr lang="el-GR" sz="2600" dirty="0">
                <a:solidFill>
                  <a:srgbClr val="FFCC00"/>
                </a:solidFill>
                <a:effectLst>
                  <a:outerShdw blurRad="38100" dist="38100" dir="2700000" algn="tl">
                    <a:srgbClr val="000000">
                      <a:alpha val="43137"/>
                    </a:srgbClr>
                  </a:outerShdw>
                </a:effectLst>
              </a:rPr>
              <a:t>Αυθεντική ερμηνεία</a:t>
            </a:r>
            <a:r>
              <a:rPr lang="el-GR" sz="2600" dirty="0"/>
              <a:t>: Η ερμηνεία που δίνεται από τον ίδιο το νόμο εξηγώντας την έννοιά </a:t>
            </a:r>
            <a:r>
              <a:rPr lang="el-GR" sz="2600" dirty="0" smtClean="0"/>
              <a:t>του</a:t>
            </a:r>
          </a:p>
          <a:p>
            <a:r>
              <a:rPr lang="el-GR" sz="2600" dirty="0">
                <a:solidFill>
                  <a:srgbClr val="FFCC00"/>
                </a:solidFill>
                <a:effectLst>
                  <a:outerShdw blurRad="38100" dist="38100" dir="2700000" algn="tl">
                    <a:srgbClr val="000000">
                      <a:alpha val="43137"/>
                    </a:srgbClr>
                  </a:outerShdw>
                </a:effectLst>
              </a:rPr>
              <a:t>Γραμματική </a:t>
            </a:r>
            <a:r>
              <a:rPr lang="el-GR" sz="2600" dirty="0" smtClean="0">
                <a:solidFill>
                  <a:srgbClr val="FFCC00"/>
                </a:solidFill>
                <a:effectLst>
                  <a:outerShdw blurRad="38100" dist="38100" dir="2700000" algn="tl">
                    <a:srgbClr val="000000">
                      <a:alpha val="43137"/>
                    </a:srgbClr>
                  </a:outerShdw>
                </a:effectLst>
              </a:rPr>
              <a:t>ερμηνεία</a:t>
            </a:r>
            <a:r>
              <a:rPr lang="el-GR" sz="2600" dirty="0"/>
              <a:t>:</a:t>
            </a:r>
            <a:r>
              <a:rPr lang="el-GR" sz="2600" dirty="0" smtClean="0">
                <a:effectLst/>
              </a:rPr>
              <a:t> Η </a:t>
            </a:r>
            <a:r>
              <a:rPr lang="el-GR" sz="2600" dirty="0">
                <a:effectLst/>
              </a:rPr>
              <a:t>ερμηνεία που γίνεται βάσει του </a:t>
            </a:r>
            <a:r>
              <a:rPr lang="el-GR" sz="2600" dirty="0" smtClean="0">
                <a:effectLst/>
              </a:rPr>
              <a:t>γράμματος του νόμου, δηλαδή βάσει του κειμένου </a:t>
            </a:r>
            <a:r>
              <a:rPr lang="el-GR" sz="2600" dirty="0">
                <a:effectLst/>
              </a:rPr>
              <a:t>του </a:t>
            </a:r>
            <a:r>
              <a:rPr lang="el-GR" sz="2600" dirty="0" smtClean="0">
                <a:effectLst/>
              </a:rPr>
              <a:t>νόμου</a:t>
            </a:r>
          </a:p>
          <a:p>
            <a:r>
              <a:rPr lang="el-GR" sz="2600" dirty="0">
                <a:solidFill>
                  <a:srgbClr val="FFCC00"/>
                </a:solidFill>
                <a:effectLst>
                  <a:outerShdw blurRad="38100" dist="38100" dir="2700000" algn="tl">
                    <a:srgbClr val="000000">
                      <a:alpha val="43137"/>
                    </a:srgbClr>
                  </a:outerShdw>
                </a:effectLst>
              </a:rPr>
              <a:t>Λογική </a:t>
            </a:r>
            <a:r>
              <a:rPr lang="el-GR" sz="2600" dirty="0" smtClean="0">
                <a:solidFill>
                  <a:srgbClr val="FFCC00"/>
                </a:solidFill>
                <a:effectLst>
                  <a:outerShdw blurRad="38100" dist="38100" dir="2700000" algn="tl">
                    <a:srgbClr val="000000">
                      <a:alpha val="43137"/>
                    </a:srgbClr>
                  </a:outerShdw>
                </a:effectLst>
              </a:rPr>
              <a:t>ερμηνεία</a:t>
            </a:r>
            <a:r>
              <a:rPr lang="el-GR" sz="2600" dirty="0" smtClean="0">
                <a:effectLst/>
              </a:rPr>
              <a:t>:</a:t>
            </a:r>
            <a:r>
              <a:rPr lang="el-GR" sz="2600" dirty="0" smtClean="0">
                <a:solidFill>
                  <a:srgbClr val="FFCC00"/>
                </a:solidFill>
                <a:effectLst>
                  <a:outerShdw blurRad="38100" dist="38100" dir="2700000" algn="tl">
                    <a:srgbClr val="000000">
                      <a:alpha val="43137"/>
                    </a:srgbClr>
                  </a:outerShdw>
                </a:effectLst>
              </a:rPr>
              <a:t> </a:t>
            </a:r>
            <a:r>
              <a:rPr lang="el-GR" sz="2600" dirty="0">
                <a:effectLst/>
              </a:rPr>
              <a:t>Η ερμηνεία </a:t>
            </a:r>
            <a:r>
              <a:rPr lang="el-GR" sz="2600" dirty="0" smtClean="0">
                <a:effectLst/>
              </a:rPr>
              <a:t>που </a:t>
            </a:r>
            <a:r>
              <a:rPr lang="el-GR" sz="2600" dirty="0">
                <a:effectLst/>
              </a:rPr>
              <a:t>γίνεται σύμφωνα με τους κανόνες της λογικής και με αυτή επιδιώκεται να συναχθούν όλα τα πορίσματα </a:t>
            </a:r>
            <a:r>
              <a:rPr lang="el-GR" sz="2600" dirty="0" smtClean="0">
                <a:effectLst/>
              </a:rPr>
              <a:t>που </a:t>
            </a:r>
            <a:r>
              <a:rPr lang="el-GR" sz="2600" dirty="0">
                <a:effectLst/>
              </a:rPr>
              <a:t>προκύπτουν από το νόμο βάσει της ορθής σκέψης και της εφαρμογής των γνωστών αρχών της </a:t>
            </a:r>
            <a:r>
              <a:rPr lang="el-GR" sz="2600" dirty="0" smtClean="0">
                <a:effectLst/>
              </a:rPr>
              <a:t>λογικής</a:t>
            </a:r>
          </a:p>
        </p:txBody>
      </p:sp>
    </p:spTree>
    <p:extLst>
      <p:ext uri="{BB962C8B-B14F-4D97-AF65-F5344CB8AC3E}">
        <p14:creationId xmlns:p14="http://schemas.microsoft.com/office/powerpoint/2010/main" val="3872183673"/>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352928" cy="1224136"/>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179512" y="1628800"/>
            <a:ext cx="8784976" cy="4824536"/>
          </a:xfrm>
        </p:spPr>
        <p:txBody>
          <a:bodyPr/>
          <a:lstStyle/>
          <a:p>
            <a:pPr>
              <a:lnSpc>
                <a:spcPts val="3600"/>
              </a:lnSpc>
              <a:spcBef>
                <a:spcPts val="0"/>
              </a:spcBef>
            </a:pPr>
            <a:r>
              <a:rPr lang="el-GR" dirty="0">
                <a:solidFill>
                  <a:srgbClr val="FFCC00"/>
                </a:solidFill>
                <a:effectLst>
                  <a:outerShdw blurRad="38100" dist="38100" dir="2700000" algn="tl">
                    <a:srgbClr val="000000">
                      <a:alpha val="43137"/>
                    </a:srgbClr>
                  </a:outerShdw>
                </a:effectLst>
              </a:rPr>
              <a:t>Σύμβαση εξαρτημένης εργασίας με </a:t>
            </a:r>
            <a:r>
              <a:rPr lang="el-GR" dirty="0" smtClean="0">
                <a:solidFill>
                  <a:srgbClr val="FFCC00"/>
                </a:solidFill>
                <a:effectLst>
                  <a:outerShdw blurRad="38100" dist="38100" dir="2700000" algn="tl">
                    <a:srgbClr val="000000">
                      <a:alpha val="43137"/>
                    </a:srgbClr>
                  </a:outerShdw>
                </a:effectLst>
              </a:rPr>
              <a:t>δοκιμή</a:t>
            </a:r>
            <a:r>
              <a:rPr lang="el-GR" dirty="0" smtClean="0">
                <a:effectLst>
                  <a:outerShdw blurRad="38100" dist="38100" dir="2700000" algn="tl">
                    <a:srgbClr val="000000">
                      <a:alpha val="43137"/>
                    </a:srgbClr>
                  </a:outerShdw>
                </a:effectLst>
              </a:rPr>
              <a:t>: Όταν ο </a:t>
            </a:r>
            <a:r>
              <a:rPr lang="el-GR" dirty="0">
                <a:effectLst>
                  <a:outerShdw blurRad="38100" dist="38100" dir="2700000" algn="tl">
                    <a:srgbClr val="000000">
                      <a:alpha val="43137"/>
                    </a:srgbClr>
                  </a:outerShdw>
                </a:effectLst>
              </a:rPr>
              <a:t>εργοδότης διατηρεί για ένα εύλογο χρονικό διάστημα (συνήθως 12 μηνών) το δικαίωμα να κρίνει αν ο εργαζόμενος διαθέτει τις απαιτούμενες ικανότητες για τη συγκεκριμένη </a:t>
            </a:r>
            <a:r>
              <a:rPr lang="el-GR" dirty="0" smtClean="0">
                <a:effectLst>
                  <a:outerShdw blurRad="38100" dist="38100" dir="2700000" algn="tl">
                    <a:srgbClr val="000000">
                      <a:alpha val="43137"/>
                    </a:srgbClr>
                  </a:outerShdw>
                </a:effectLst>
              </a:rPr>
              <a:t>θέση</a:t>
            </a:r>
          </a:p>
        </p:txBody>
      </p:sp>
    </p:spTree>
    <p:extLst>
      <p:ext uri="{BB962C8B-B14F-4D97-AF65-F5344CB8AC3E}">
        <p14:creationId xmlns:p14="http://schemas.microsoft.com/office/powerpoint/2010/main" val="988913944"/>
      </p:ext>
    </p:extLst>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91264" cy="1152128"/>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107504" y="1340768"/>
            <a:ext cx="8856984" cy="5400600"/>
          </a:xfrm>
        </p:spPr>
        <p:txBody>
          <a:bodyPr/>
          <a:lstStyle/>
          <a:p>
            <a:pPr>
              <a:lnSpc>
                <a:spcPts val="3400"/>
              </a:lnSpc>
              <a:spcBef>
                <a:spcPts val="0"/>
              </a:spcBef>
            </a:pPr>
            <a:r>
              <a:rPr lang="el-GR" sz="2800" dirty="0" smtClean="0">
                <a:solidFill>
                  <a:srgbClr val="FFCC00"/>
                </a:solidFill>
                <a:effectLst>
                  <a:outerShdw blurRad="38100" dist="38100" dir="2700000" algn="tl">
                    <a:srgbClr val="000000">
                      <a:alpha val="43137"/>
                    </a:srgbClr>
                  </a:outerShdw>
                </a:effectLst>
              </a:rPr>
              <a:t>Σύμβαση </a:t>
            </a:r>
            <a:r>
              <a:rPr lang="el-GR" sz="2800" dirty="0">
                <a:solidFill>
                  <a:srgbClr val="FFCC00"/>
                </a:solidFill>
                <a:effectLst>
                  <a:outerShdw blurRad="38100" dist="38100" dir="2700000" algn="tl">
                    <a:srgbClr val="000000">
                      <a:alpha val="43137"/>
                    </a:srgbClr>
                  </a:outerShdw>
                </a:effectLst>
              </a:rPr>
              <a:t>εξαρτημένης εργασίας με </a:t>
            </a:r>
            <a:r>
              <a:rPr lang="el-GR" sz="2800" dirty="0" smtClean="0">
                <a:solidFill>
                  <a:srgbClr val="FFCC00"/>
                </a:solidFill>
                <a:effectLst>
                  <a:outerShdw blurRad="38100" dist="38100" dir="2700000" algn="tl">
                    <a:srgbClr val="000000">
                      <a:alpha val="43137"/>
                    </a:srgbClr>
                  </a:outerShdw>
                </a:effectLst>
              </a:rPr>
              <a:t>δανεισμό</a:t>
            </a:r>
            <a:r>
              <a:rPr lang="el-GR" sz="2800" dirty="0" smtClean="0">
                <a:effectLst>
                  <a:outerShdw blurRad="38100" dist="38100" dir="2700000" algn="tl">
                    <a:srgbClr val="000000">
                      <a:alpha val="43137"/>
                    </a:srgbClr>
                  </a:outerShdw>
                </a:effectLst>
              </a:rPr>
              <a:t>: Συνάπτεται </a:t>
            </a:r>
            <a:r>
              <a:rPr lang="el-GR" sz="2800" dirty="0">
                <a:effectLst>
                  <a:outerShdw blurRad="38100" dist="38100" dir="2700000" algn="tl">
                    <a:srgbClr val="000000">
                      <a:alpha val="43137"/>
                    </a:srgbClr>
                  </a:outerShdw>
                </a:effectLst>
              </a:rPr>
              <a:t>μεταξύ εργοδότη (αρχικός εργοδότης) και τρίτου (</a:t>
            </a:r>
            <a:r>
              <a:rPr lang="el-GR" sz="2800" dirty="0" smtClean="0">
                <a:effectLst>
                  <a:outerShdw blurRad="38100" dist="38100" dir="2700000" algn="tl">
                    <a:srgbClr val="000000">
                      <a:alpha val="43137"/>
                    </a:srgbClr>
                  </a:outerShdw>
                </a:effectLst>
              </a:rPr>
              <a:t>δανειζόμενος εργοδότης</a:t>
            </a:r>
            <a:r>
              <a:rPr lang="el-GR" sz="2800" dirty="0">
                <a:effectLst>
                  <a:outerShdw blurRad="38100" dist="38100" dir="2700000" algn="tl">
                    <a:srgbClr val="000000">
                      <a:alpha val="43137"/>
                    </a:srgbClr>
                  </a:outerShdw>
                </a:effectLst>
              </a:rPr>
              <a:t>) και έχει ως περιεχόμενο ότι ο εργαζόμενος θα παραχωρείται, </a:t>
            </a:r>
            <a:r>
              <a:rPr lang="el-GR" sz="2800" dirty="0">
                <a:solidFill>
                  <a:srgbClr val="FFCC00"/>
                </a:solidFill>
                <a:effectLst>
                  <a:outerShdw blurRad="38100" dist="38100" dir="2700000" algn="tl">
                    <a:srgbClr val="000000">
                      <a:alpha val="43137"/>
                    </a:srgbClr>
                  </a:outerShdw>
                </a:effectLst>
              </a:rPr>
              <a:t>θα «δανείζεται»</a:t>
            </a:r>
            <a:r>
              <a:rPr lang="el-GR" sz="2800" dirty="0">
                <a:effectLst>
                  <a:outerShdw blurRad="38100" dist="38100" dir="2700000" algn="tl">
                    <a:srgbClr val="000000">
                      <a:alpha val="43137"/>
                    </a:srgbClr>
                  </a:outerShdw>
                </a:effectLst>
              </a:rPr>
              <a:t>, στον τρίτο, δηλαδή θα παρέχει την εργασιακή του δύναμη </a:t>
            </a:r>
            <a:r>
              <a:rPr lang="el-GR" sz="2800" dirty="0" smtClean="0">
                <a:effectLst>
                  <a:outerShdw blurRad="38100" dist="38100" dir="2700000" algn="tl">
                    <a:srgbClr val="000000">
                      <a:alpha val="43137"/>
                    </a:srgbClr>
                  </a:outerShdw>
                </a:effectLst>
              </a:rPr>
              <a:t>στη </a:t>
            </a:r>
            <a:r>
              <a:rPr lang="el-GR" sz="2800" dirty="0">
                <a:effectLst>
                  <a:outerShdw blurRad="38100" dist="38100" dir="2700000" algn="tl">
                    <a:srgbClr val="000000">
                      <a:alpha val="43137"/>
                    </a:srgbClr>
                  </a:outerShdw>
                </a:effectLst>
              </a:rPr>
              <a:t>διάθεση του τρίτου </a:t>
            </a:r>
            <a:r>
              <a:rPr lang="el-GR" sz="2800" dirty="0" smtClean="0">
                <a:effectLst>
                  <a:outerShdw blurRad="38100" dist="38100" dir="2700000" algn="tl">
                    <a:srgbClr val="000000">
                      <a:alpha val="43137"/>
                    </a:srgbClr>
                  </a:outerShdw>
                </a:effectLst>
              </a:rPr>
              <a:t>εργοδότη - </a:t>
            </a:r>
            <a:r>
              <a:rPr lang="el-GR" sz="2800" dirty="0">
                <a:effectLst>
                  <a:outerShdw blurRad="38100" dist="38100" dir="2700000" algn="tl">
                    <a:srgbClr val="000000">
                      <a:alpha val="43137"/>
                    </a:srgbClr>
                  </a:outerShdw>
                </a:effectLst>
              </a:rPr>
              <a:t>Ο εργαζόμενος, εντασσόμενος στην εκμετάλλευση του τρίτου </a:t>
            </a:r>
            <a:r>
              <a:rPr lang="el-GR" sz="2800" dirty="0">
                <a:solidFill>
                  <a:srgbClr val="FFCC00"/>
                </a:solidFill>
                <a:effectLst>
                  <a:outerShdw blurRad="38100" dist="38100" dir="2700000" algn="tl">
                    <a:srgbClr val="000000">
                      <a:alpha val="43137"/>
                    </a:srgbClr>
                  </a:outerShdw>
                </a:effectLst>
              </a:rPr>
              <a:t>δεσμεύεται</a:t>
            </a:r>
            <a:r>
              <a:rPr lang="el-GR" sz="2800" dirty="0">
                <a:effectLst>
                  <a:outerShdw blurRad="38100" dist="38100" dir="2700000" algn="tl">
                    <a:srgbClr val="000000">
                      <a:alpha val="43137"/>
                    </a:srgbClr>
                  </a:outerShdw>
                </a:effectLst>
              </a:rPr>
              <a:t> από τους όρους εργασίας που ισχύουν κατά τρόπο ενιαίο και υποχρεωτικό στο εσωτερικό της εκμεταλλεύσεως</a:t>
            </a:r>
          </a:p>
        </p:txBody>
      </p:sp>
    </p:spTree>
    <p:extLst>
      <p:ext uri="{BB962C8B-B14F-4D97-AF65-F5344CB8AC3E}">
        <p14:creationId xmlns:p14="http://schemas.microsoft.com/office/powerpoint/2010/main" val="2186614464"/>
      </p:ext>
    </p:extLst>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568952" cy="1152128"/>
          </a:xfrm>
        </p:spPr>
        <p:txBody>
          <a:bodyPr/>
          <a:lstStyle/>
          <a:p>
            <a:r>
              <a:rPr lang="el-GR" dirty="0"/>
              <a:t>ΕΙΔΗ </a:t>
            </a:r>
            <a:r>
              <a:rPr lang="el-GR" dirty="0" smtClean="0"/>
              <a:t>ΣΥΜΒΑΣΗΣ ΕΞΑΡΤΗΜΕΝΗΣ </a:t>
            </a:r>
            <a:r>
              <a:rPr lang="el-GR" dirty="0"/>
              <a:t>ΕΡΓΑΣΙΑΣ</a:t>
            </a:r>
          </a:p>
        </p:txBody>
      </p:sp>
      <p:sp>
        <p:nvSpPr>
          <p:cNvPr id="3" name="Content Placeholder 2"/>
          <p:cNvSpPr>
            <a:spLocks noGrp="1"/>
          </p:cNvSpPr>
          <p:nvPr>
            <p:ph idx="1"/>
          </p:nvPr>
        </p:nvSpPr>
        <p:spPr>
          <a:xfrm>
            <a:off x="107504" y="1457400"/>
            <a:ext cx="8774276" cy="5283968"/>
          </a:xfrm>
        </p:spPr>
        <p:txBody>
          <a:bodyPr/>
          <a:lstStyle/>
          <a:p>
            <a:pPr>
              <a:lnSpc>
                <a:spcPts val="3400"/>
              </a:lnSpc>
              <a:spcBef>
                <a:spcPts val="0"/>
              </a:spcBef>
            </a:pPr>
            <a:r>
              <a:rPr lang="el-GR" sz="2800" dirty="0" smtClean="0">
                <a:solidFill>
                  <a:srgbClr val="FFCC00"/>
                </a:solidFill>
                <a:effectLst/>
              </a:rPr>
              <a:t>Σύμβαση εξαρτημένης εργασίας με δανεισμό</a:t>
            </a:r>
          </a:p>
          <a:p>
            <a:pPr>
              <a:lnSpc>
                <a:spcPts val="3400"/>
              </a:lnSpc>
              <a:spcBef>
                <a:spcPts val="0"/>
              </a:spcBef>
            </a:pPr>
            <a:endParaRPr lang="el-GR" sz="2800" dirty="0" smtClean="0">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916154100"/>
              </p:ext>
            </p:extLst>
          </p:nvPr>
        </p:nvGraphicFramePr>
        <p:xfrm>
          <a:off x="251520" y="2132855"/>
          <a:ext cx="8640960" cy="4502657"/>
        </p:xfrm>
        <a:graphic>
          <a:graphicData uri="http://schemas.openxmlformats.org/drawingml/2006/table">
            <a:tbl>
              <a:tblPr firstRow="1" bandRow="1">
                <a:effectLst>
                  <a:innerShdw blurRad="63500" dist="50800" dir="5400000">
                    <a:prstClr val="black">
                      <a:alpha val="50000"/>
                    </a:prstClr>
                  </a:innerShdw>
                </a:effectLst>
                <a:tableStyleId>{5C22544A-7EE6-4342-B048-85BDC9FD1C3A}</a:tableStyleId>
              </a:tblPr>
              <a:tblGrid>
                <a:gridCol w="4320480"/>
                <a:gridCol w="4320480"/>
              </a:tblGrid>
              <a:tr h="4502657">
                <a:tc>
                  <a:txBody>
                    <a:bodyPr/>
                    <a:lstStyle/>
                    <a:p>
                      <a:pPr algn="ctr"/>
                      <a:r>
                        <a:rPr lang="el-GR" sz="2000" b="1" u="none" kern="1200" dirty="0" smtClean="0">
                          <a:solidFill>
                            <a:srgbClr val="C00000"/>
                          </a:solidFill>
                          <a:effectLst>
                            <a:outerShdw blurRad="38100" dist="38100" dir="2700000" algn="tl">
                              <a:srgbClr val="000000">
                                <a:alpha val="43137"/>
                              </a:srgbClr>
                            </a:outerShdw>
                          </a:effectLst>
                          <a:latin typeface="+mn-lt"/>
                          <a:ea typeface="+mn-ea"/>
                          <a:cs typeface="+mn-cs"/>
                        </a:rPr>
                        <a:t>Γνήσια σύμβαση δανεισμού</a:t>
                      </a:r>
                    </a:p>
                    <a:p>
                      <a:pPr algn="just"/>
                      <a:endParaRPr lang="el-GR" sz="2000" b="1" u="none" kern="1200" dirty="0" smtClean="0">
                        <a:solidFill>
                          <a:srgbClr val="002060"/>
                        </a:solidFill>
                        <a:effectLst>
                          <a:outerShdw blurRad="38100" dist="38100" dir="2700000" algn="tl">
                            <a:srgbClr val="000000">
                              <a:alpha val="43137"/>
                            </a:srgbClr>
                          </a:outerShdw>
                        </a:effectLst>
                        <a:latin typeface="+mn-lt"/>
                        <a:ea typeface="+mn-ea"/>
                        <a:cs typeface="+mn-cs"/>
                      </a:endParaRPr>
                    </a:p>
                    <a:p>
                      <a:pPr algn="just"/>
                      <a:r>
                        <a:rPr lang="el-GR" sz="2000" b="0" kern="1200" dirty="0" smtClean="0">
                          <a:solidFill>
                            <a:srgbClr val="002060"/>
                          </a:solidFill>
                          <a:effectLst>
                            <a:outerShdw blurRad="38100" dist="38100" dir="2700000" algn="tl">
                              <a:srgbClr val="000000">
                                <a:alpha val="43137"/>
                              </a:srgbClr>
                            </a:outerShdw>
                          </a:effectLst>
                          <a:latin typeface="+mn-lt"/>
                          <a:ea typeface="+mn-ea"/>
                          <a:cs typeface="+mn-cs"/>
                        </a:rPr>
                        <a:t>Συνάπτεται μεταξύ εργοδότη (αρχικός εργοδότης) και τρίτου (δανειζόμενος εργοδότης) και έχει ως περιεχόμενο ότι ο εργαζόμενος θα παραχωρείται, θα «δανείζεται», στον τρίτο για ένα χρονικό διάστημα</a:t>
                      </a:r>
                      <a:endParaRPr lang="el-GR" sz="2000" b="0" u="none" dirty="0">
                        <a:solidFill>
                          <a:srgbClr val="002060"/>
                        </a:solidFill>
                        <a:effectLst>
                          <a:outerShdw blurRad="38100" dist="38100" dir="2700000" algn="tl">
                            <a:srgbClr val="000000">
                              <a:alpha val="43137"/>
                            </a:srgbClr>
                          </a:outerShdw>
                        </a:effectLst>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blipFill>
                      <a:blip r:embed="rId3"/>
                      <a:tile tx="0" ty="0" sx="100000" sy="100000" flip="none" algn="tl"/>
                    </a:blipFill>
                  </a:tcPr>
                </a:tc>
                <a:tc>
                  <a:txBody>
                    <a:bodyPr/>
                    <a:lstStyle/>
                    <a:p>
                      <a:pPr algn="ctr"/>
                      <a:r>
                        <a:rPr lang="el-GR" sz="2000" b="1" u="none" kern="1200" dirty="0" smtClean="0">
                          <a:solidFill>
                            <a:srgbClr val="7030A0"/>
                          </a:solidFill>
                          <a:effectLst>
                            <a:outerShdw blurRad="38100" dist="38100" dir="2700000" algn="tl">
                              <a:srgbClr val="000000">
                                <a:alpha val="43137"/>
                              </a:srgbClr>
                            </a:outerShdw>
                          </a:effectLst>
                          <a:latin typeface="+mn-lt"/>
                          <a:ea typeface="+mn-ea"/>
                          <a:cs typeface="+mn-cs"/>
                        </a:rPr>
                        <a:t>Μη</a:t>
                      </a:r>
                      <a:r>
                        <a:rPr lang="el-GR" sz="2000" b="1" u="none" kern="1200" baseline="0" dirty="0" smtClean="0">
                          <a:solidFill>
                            <a:srgbClr val="7030A0"/>
                          </a:solidFill>
                          <a:effectLst>
                            <a:outerShdw blurRad="38100" dist="38100" dir="2700000" algn="tl">
                              <a:srgbClr val="000000">
                                <a:alpha val="43137"/>
                              </a:srgbClr>
                            </a:outerShdw>
                          </a:effectLst>
                          <a:latin typeface="+mn-lt"/>
                          <a:ea typeface="+mn-ea"/>
                          <a:cs typeface="+mn-cs"/>
                        </a:rPr>
                        <a:t> γ</a:t>
                      </a:r>
                      <a:r>
                        <a:rPr lang="el-GR" sz="2000" b="1" u="none" kern="1200" dirty="0" smtClean="0">
                          <a:solidFill>
                            <a:srgbClr val="7030A0"/>
                          </a:solidFill>
                          <a:effectLst>
                            <a:outerShdw blurRad="38100" dist="38100" dir="2700000" algn="tl">
                              <a:srgbClr val="000000">
                                <a:alpha val="43137"/>
                              </a:srgbClr>
                            </a:outerShdw>
                          </a:effectLst>
                          <a:latin typeface="+mn-lt"/>
                          <a:ea typeface="+mn-ea"/>
                          <a:cs typeface="+mn-cs"/>
                        </a:rPr>
                        <a:t>νήσια σύμβαση δανεισμού</a:t>
                      </a:r>
                    </a:p>
                    <a:p>
                      <a:pPr algn="just"/>
                      <a:r>
                        <a:rPr lang="el-GR" sz="2000" b="0" kern="1200" dirty="0" smtClean="0">
                          <a:solidFill>
                            <a:srgbClr val="002060"/>
                          </a:solidFill>
                          <a:effectLst>
                            <a:outerShdw blurRad="38100" dist="38100" dir="2700000" algn="tl">
                              <a:srgbClr val="000000">
                                <a:alpha val="43137"/>
                              </a:srgbClr>
                            </a:outerShdw>
                          </a:effectLst>
                          <a:latin typeface="+mn-lt"/>
                          <a:ea typeface="+mn-ea"/>
                          <a:cs typeface="+mn-cs"/>
                        </a:rPr>
                        <a:t>Συνάπτεται μεταξύ ενός εργοδότη και μιας εταιρείας δανεισμού εργαζομένων, με αποκλειστικό περιεχόμενο την παροχή της εργασιακής δύναμης των εργαζομένων σε εργοδότη, με τον οποίο η εταιρεία αυτή έχει συνάψει σύμβαση μη γνήσιου δανεισμού - Η συναίνεση του εργαζομένου ενυπάρχει στην αρχική σύμβαση εργασίας</a:t>
                      </a:r>
                      <a:endParaRPr lang="el-GR" sz="2000" b="0" kern="1200" dirty="0">
                        <a:solidFill>
                          <a:srgbClr val="002060"/>
                        </a:solidFill>
                        <a:effectLst>
                          <a:outerShdw blurRad="38100" dist="38100" dir="2700000" algn="tl">
                            <a:srgbClr val="000000">
                              <a:alpha val="43137"/>
                            </a:srgbClr>
                          </a:outerShdw>
                        </a:effectLst>
                        <a:latin typeface="+mn-lt"/>
                        <a:ea typeface="+mn-ea"/>
                        <a:cs typeface="+mn-cs"/>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blipFill>
                      <a:blip r:embed="rId3"/>
                      <a:tile tx="0" ty="0" sx="100000" sy="100000" flip="none" algn="tl"/>
                    </a:blipFill>
                  </a:tcPr>
                </a:tc>
              </a:tr>
            </a:tbl>
          </a:graphicData>
        </a:graphic>
      </p:graphicFrame>
    </p:spTree>
    <p:extLst>
      <p:ext uri="{BB962C8B-B14F-4D97-AF65-F5344CB8AC3E}">
        <p14:creationId xmlns:p14="http://schemas.microsoft.com/office/powerpoint/2010/main" val="1796967434"/>
      </p:ext>
    </p:extLst>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224136"/>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107504" y="1340768"/>
            <a:ext cx="8928992" cy="5400600"/>
          </a:xfrm>
        </p:spPr>
        <p:txBody>
          <a:bodyPr/>
          <a:lstStyle/>
          <a:p>
            <a:pPr>
              <a:lnSpc>
                <a:spcPts val="2800"/>
              </a:lnSpc>
              <a:spcBef>
                <a:spcPts val="0"/>
              </a:spcBef>
            </a:pPr>
            <a:r>
              <a:rPr lang="el-GR" sz="2600" dirty="0" smtClean="0">
                <a:solidFill>
                  <a:srgbClr val="FFCC00"/>
                </a:solidFill>
                <a:effectLst>
                  <a:outerShdw blurRad="38100" dist="38100" dir="2700000" algn="tl">
                    <a:srgbClr val="000000">
                      <a:alpha val="43137"/>
                    </a:srgbClr>
                  </a:outerShdw>
                </a:effectLst>
              </a:rPr>
              <a:t>Σύμβαση εργασίας μαθητευόμενου ή μαθητείας</a:t>
            </a:r>
            <a:r>
              <a:rPr lang="el-GR" sz="2600" dirty="0" smtClean="0">
                <a:effectLst>
                  <a:outerShdw blurRad="38100" dist="38100" dir="2700000" algn="tl">
                    <a:srgbClr val="000000">
                      <a:alpha val="43137"/>
                    </a:srgbClr>
                  </a:outerShdw>
                </a:effectLst>
              </a:rPr>
              <a:t>: Η έγγραφη συμφωνία </a:t>
            </a:r>
            <a:r>
              <a:rPr lang="el-GR" sz="2600" dirty="0">
                <a:effectLst>
                  <a:outerShdw blurRad="38100" dist="38100" dir="2700000" algn="tl">
                    <a:srgbClr val="000000">
                      <a:alpha val="43137"/>
                    </a:srgbClr>
                  </a:outerShdw>
                </a:effectLst>
              </a:rPr>
              <a:t>μεταξύ του διδάσκοντος και του μαθητή, όπου ο πρώτος αναλαμβάνει την υποχρέωση να παρέχει </a:t>
            </a:r>
            <a:r>
              <a:rPr lang="el-GR" sz="2600" dirty="0">
                <a:solidFill>
                  <a:srgbClr val="FFCC00"/>
                </a:solidFill>
                <a:effectLst>
                  <a:outerShdw blurRad="38100" dist="38100" dir="2700000" algn="tl">
                    <a:srgbClr val="000000">
                      <a:alpha val="43137"/>
                    </a:srgbClr>
                  </a:outerShdw>
                </a:effectLst>
              </a:rPr>
              <a:t>εκπαίδευση</a:t>
            </a:r>
            <a:r>
              <a:rPr lang="el-GR" sz="2600" dirty="0">
                <a:effectLst>
                  <a:outerShdw blurRad="38100" dist="38100" dir="2700000" algn="tl">
                    <a:srgbClr val="000000">
                      <a:alpha val="43137"/>
                    </a:srgbClr>
                  </a:outerShdw>
                </a:effectLst>
              </a:rPr>
              <a:t> </a:t>
            </a:r>
            <a:r>
              <a:rPr lang="el-GR" sz="2600" dirty="0" smtClean="0">
                <a:effectLst>
                  <a:outerShdw blurRad="38100" dist="38100" dir="2700000" algn="tl">
                    <a:srgbClr val="000000">
                      <a:alpha val="43137"/>
                    </a:srgbClr>
                  </a:outerShdw>
                </a:effectLst>
              </a:rPr>
              <a:t>στο δεύτερο (μαθητευόμενο)</a:t>
            </a:r>
          </a:p>
          <a:p>
            <a:pPr>
              <a:lnSpc>
                <a:spcPts val="2800"/>
              </a:lnSpc>
              <a:spcBef>
                <a:spcPts val="0"/>
              </a:spcBef>
            </a:pPr>
            <a:r>
              <a:rPr lang="el-GR" sz="2600" dirty="0" smtClean="0">
                <a:solidFill>
                  <a:srgbClr val="FFCC00"/>
                </a:solidFill>
                <a:effectLst>
                  <a:outerShdw blurRad="38100" dist="38100" dir="2700000" algn="tl">
                    <a:srgbClr val="000000">
                      <a:alpha val="43137"/>
                    </a:srgbClr>
                  </a:outerShdw>
                </a:effectLst>
              </a:rPr>
              <a:t>Πρωταρχικός</a:t>
            </a:r>
            <a:r>
              <a:rPr lang="el-GR" sz="2600" dirty="0" smtClean="0">
                <a:effectLst>
                  <a:outerShdw blurRad="38100" dist="38100" dir="2700000" algn="tl">
                    <a:srgbClr val="000000">
                      <a:alpha val="43137"/>
                    </a:srgbClr>
                  </a:outerShdw>
                </a:effectLst>
              </a:rPr>
              <a:t> </a:t>
            </a:r>
            <a:r>
              <a:rPr lang="el-GR" sz="2600" dirty="0">
                <a:effectLst>
                  <a:outerShdw blurRad="38100" dist="38100" dir="2700000" algn="tl">
                    <a:srgbClr val="000000">
                      <a:alpha val="43137"/>
                    </a:srgbClr>
                  </a:outerShdw>
                </a:effectLst>
              </a:rPr>
              <a:t>σκοπός </a:t>
            </a:r>
            <a:r>
              <a:rPr lang="el-GR" sz="2600" dirty="0" smtClean="0">
                <a:effectLst>
                  <a:outerShdw blurRad="38100" dist="38100" dir="2700000" algn="tl">
                    <a:srgbClr val="000000">
                      <a:alpha val="43137"/>
                    </a:srgbClr>
                  </a:outerShdw>
                </a:effectLst>
              </a:rPr>
              <a:t>στην παραπάνω περίπτωση είναι </a:t>
            </a:r>
            <a:r>
              <a:rPr lang="el-GR" sz="2600" dirty="0">
                <a:effectLst>
                  <a:outerShdw blurRad="38100" dist="38100" dir="2700000" algn="tl">
                    <a:srgbClr val="000000">
                      <a:alpha val="43137"/>
                    </a:srgbClr>
                  </a:outerShdw>
                </a:effectLst>
              </a:rPr>
              <a:t>η τεχνική και επαγγελματική </a:t>
            </a:r>
            <a:r>
              <a:rPr lang="el-GR" sz="2600" dirty="0">
                <a:solidFill>
                  <a:srgbClr val="FFCC00"/>
                </a:solidFill>
                <a:effectLst>
                  <a:outerShdw blurRad="38100" dist="38100" dir="2700000" algn="tl">
                    <a:srgbClr val="000000">
                      <a:alpha val="43137"/>
                    </a:srgbClr>
                  </a:outerShdw>
                </a:effectLst>
              </a:rPr>
              <a:t>εκπαίδευση</a:t>
            </a:r>
            <a:r>
              <a:rPr lang="el-GR" sz="2600" dirty="0">
                <a:effectLst>
                  <a:outerShdw blurRad="38100" dist="38100" dir="2700000" algn="tl">
                    <a:srgbClr val="000000">
                      <a:alpha val="43137"/>
                    </a:srgbClr>
                  </a:outerShdw>
                </a:effectLst>
              </a:rPr>
              <a:t> του </a:t>
            </a:r>
            <a:r>
              <a:rPr lang="el-GR" sz="2600" dirty="0" smtClean="0">
                <a:effectLst>
                  <a:outerShdw blurRad="38100" dist="38100" dir="2700000" algn="tl">
                    <a:srgbClr val="000000">
                      <a:alpha val="43137"/>
                    </a:srgbClr>
                  </a:outerShdw>
                </a:effectLst>
              </a:rPr>
              <a:t>μαθητευόμενου </a:t>
            </a:r>
            <a:r>
              <a:rPr lang="el-GR" sz="2600" dirty="0">
                <a:effectLst>
                  <a:outerShdw blurRad="38100" dist="38100" dir="2700000" algn="tl">
                    <a:srgbClr val="000000">
                      <a:alpha val="43137"/>
                    </a:srgbClr>
                  </a:outerShdw>
                </a:effectLst>
              </a:rPr>
              <a:t>και </a:t>
            </a:r>
            <a:r>
              <a:rPr lang="el-GR" sz="2600" dirty="0" smtClean="0">
                <a:effectLst>
                  <a:outerShdw blurRad="38100" dist="38100" dir="2700000" algn="tl">
                    <a:srgbClr val="000000">
                      <a:alpha val="43137"/>
                    </a:srgbClr>
                  </a:outerShdw>
                </a:effectLst>
              </a:rPr>
              <a:t>επικουρικός </a:t>
            </a:r>
            <a:r>
              <a:rPr lang="el-GR" sz="2600" dirty="0">
                <a:effectLst>
                  <a:outerShdw blurRad="38100" dist="38100" dir="2700000" algn="tl">
                    <a:srgbClr val="000000">
                      <a:alpha val="43137"/>
                    </a:srgbClr>
                  </a:outerShdw>
                </a:effectLst>
              </a:rPr>
              <a:t>η παροχή εργασίας για παραγωγικούς σκοπούς της επιχείρησης</a:t>
            </a:r>
          </a:p>
          <a:p>
            <a:pPr>
              <a:lnSpc>
                <a:spcPts val="2800"/>
              </a:lnSpc>
              <a:spcBef>
                <a:spcPts val="0"/>
              </a:spcBef>
            </a:pPr>
            <a:r>
              <a:rPr lang="el-GR" sz="2600" dirty="0" smtClean="0">
                <a:solidFill>
                  <a:srgbClr val="FFCC00"/>
                </a:solidFill>
                <a:effectLst>
                  <a:outerShdw blurRad="38100" dist="38100" dir="2700000" algn="tl">
                    <a:srgbClr val="000000">
                      <a:alpha val="43137"/>
                    </a:srgbClr>
                  </a:outerShdw>
                </a:effectLst>
              </a:rPr>
              <a:t>Μορφή</a:t>
            </a:r>
            <a:r>
              <a:rPr lang="el-GR" sz="2600" dirty="0" smtClean="0">
                <a:effectLst>
                  <a:outerShdw blurRad="38100" dist="38100" dir="2700000" algn="tl">
                    <a:srgbClr val="000000">
                      <a:alpha val="43137"/>
                    </a:srgbClr>
                  </a:outerShdw>
                </a:effectLst>
              </a:rPr>
              <a:t> της παραπάνω αποτελεί η σύμβαση </a:t>
            </a:r>
            <a:r>
              <a:rPr lang="el-GR" sz="2600" dirty="0" smtClean="0">
                <a:solidFill>
                  <a:srgbClr val="FFCC00"/>
                </a:solidFill>
                <a:effectLst>
                  <a:outerShdw blurRad="38100" dist="38100" dir="2700000" algn="tl">
                    <a:srgbClr val="000000">
                      <a:alpha val="43137"/>
                    </a:srgbClr>
                  </a:outerShdw>
                </a:effectLst>
              </a:rPr>
              <a:t>εξαρτημένης εργασίας μαθητευόμενου</a:t>
            </a:r>
            <a:r>
              <a:rPr lang="el-GR" sz="2600" dirty="0" smtClean="0">
                <a:effectLst>
                  <a:outerShdw blurRad="38100" dist="38100" dir="2700000" algn="tl">
                    <a:srgbClr val="000000">
                      <a:alpha val="43137"/>
                    </a:srgbClr>
                  </a:outerShdw>
                </a:effectLst>
              </a:rPr>
              <a:t>, της οποίας </a:t>
            </a:r>
            <a:r>
              <a:rPr lang="el-GR" sz="2600" dirty="0" smtClean="0">
                <a:solidFill>
                  <a:srgbClr val="FFCC00"/>
                </a:solidFill>
                <a:effectLst>
                  <a:outerShdw blurRad="38100" dist="38100" dir="2700000" algn="tl">
                    <a:srgbClr val="000000">
                      <a:alpha val="43137"/>
                    </a:srgbClr>
                  </a:outerShdw>
                </a:effectLst>
              </a:rPr>
              <a:t>πρωταρχικός</a:t>
            </a:r>
            <a:r>
              <a:rPr lang="el-GR" sz="2600" dirty="0" smtClean="0">
                <a:effectLst>
                  <a:outerShdw blurRad="38100" dist="38100" dir="2700000" algn="tl">
                    <a:srgbClr val="000000">
                      <a:alpha val="43137"/>
                    </a:srgbClr>
                  </a:outerShdw>
                </a:effectLst>
              </a:rPr>
              <a:t> σκοπός είναι η </a:t>
            </a:r>
            <a:r>
              <a:rPr lang="el-GR" sz="2600" dirty="0" smtClean="0">
                <a:solidFill>
                  <a:srgbClr val="FFCC00"/>
                </a:solidFill>
                <a:effectLst>
                  <a:outerShdw blurRad="38100" dist="38100" dir="2700000" algn="tl">
                    <a:srgbClr val="000000">
                      <a:alpha val="43137"/>
                    </a:srgbClr>
                  </a:outerShdw>
                </a:effectLst>
              </a:rPr>
              <a:t>εργασία</a:t>
            </a:r>
            <a:r>
              <a:rPr lang="el-GR" sz="2600" dirty="0" smtClean="0">
                <a:effectLst>
                  <a:outerShdw blurRad="38100" dist="38100" dir="2700000" algn="tl">
                    <a:srgbClr val="000000">
                      <a:alpha val="43137"/>
                    </a:srgbClr>
                  </a:outerShdw>
                </a:effectLst>
              </a:rPr>
              <a:t> έναντι αμοιβής και επικουρικός η εκπαίδευση του εργαζόμενου μαθητευόμενου</a:t>
            </a:r>
            <a:endParaRPr lang="el-GR" sz="2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95557908"/>
      </p:ext>
    </p:extLst>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60648"/>
            <a:ext cx="8856984" cy="1296144"/>
          </a:xfrm>
        </p:spPr>
        <p:txBody>
          <a:bodyPr/>
          <a:lstStyle/>
          <a:p>
            <a:r>
              <a:rPr lang="el-GR" dirty="0"/>
              <a:t>ΕΙΔΗ ΣΥΜΒΑΣΗΣ ΕΞΑΡΤΗΜΕΝΗΣ ΕΡΓΑΣΙΑΣ</a:t>
            </a:r>
          </a:p>
        </p:txBody>
      </p:sp>
      <p:sp>
        <p:nvSpPr>
          <p:cNvPr id="3" name="Content Placeholder 2"/>
          <p:cNvSpPr>
            <a:spLocks noGrp="1"/>
          </p:cNvSpPr>
          <p:nvPr>
            <p:ph idx="1"/>
          </p:nvPr>
        </p:nvSpPr>
        <p:spPr>
          <a:xfrm>
            <a:off x="251520" y="1700808"/>
            <a:ext cx="8640960" cy="4896544"/>
          </a:xfrm>
        </p:spPr>
        <p:txBody>
          <a:bodyPr/>
          <a:lstStyle/>
          <a:p>
            <a:pPr>
              <a:lnSpc>
                <a:spcPts val="4000"/>
              </a:lnSpc>
              <a:spcBef>
                <a:spcPts val="0"/>
              </a:spcBef>
            </a:pPr>
            <a:r>
              <a:rPr lang="el-GR" dirty="0" smtClean="0">
                <a:solidFill>
                  <a:srgbClr val="FFCC00"/>
                </a:solidFill>
                <a:effectLst>
                  <a:outerShdw blurRad="38100" dist="38100" dir="2700000" algn="tl">
                    <a:srgbClr val="000000">
                      <a:alpha val="43137"/>
                    </a:srgbClr>
                  </a:outerShdw>
                </a:effectLst>
              </a:rPr>
              <a:t>Σύμβαση εργασίας ανηλίκου</a:t>
            </a:r>
            <a:r>
              <a:rPr lang="el-GR" dirty="0" smtClean="0">
                <a:effectLst>
                  <a:outerShdw blurRad="38100" dist="38100" dir="2700000" algn="tl">
                    <a:srgbClr val="000000">
                      <a:alpha val="43137"/>
                    </a:srgbClr>
                  </a:outerShdw>
                </a:effectLst>
              </a:rPr>
              <a:t>: Η σύμβαση εξαρτημένης εργασίας που συνάπτεται με ανήλικο, δηλαδή άτομο που δεν συμπλήρωσε το </a:t>
            </a:r>
            <a:r>
              <a:rPr lang="el-GR" dirty="0" smtClean="0">
                <a:solidFill>
                  <a:srgbClr val="FFCC00"/>
                </a:solidFill>
                <a:effectLst>
                  <a:outerShdw blurRad="38100" dist="38100" dir="2700000" algn="tl">
                    <a:srgbClr val="000000">
                      <a:alpha val="43137"/>
                    </a:srgbClr>
                  </a:outerShdw>
                </a:effectLst>
              </a:rPr>
              <a:t>18</a:t>
            </a:r>
            <a:r>
              <a:rPr lang="el-GR" baseline="30000" dirty="0" smtClean="0">
                <a:solidFill>
                  <a:srgbClr val="FFCC00"/>
                </a:solidFill>
                <a:effectLst>
                  <a:outerShdw blurRad="38100" dist="38100" dir="2700000" algn="tl">
                    <a:srgbClr val="000000">
                      <a:alpha val="43137"/>
                    </a:srgbClr>
                  </a:outerShdw>
                </a:effectLst>
              </a:rPr>
              <a:t>ο</a:t>
            </a:r>
            <a:r>
              <a:rPr lang="el-GR" dirty="0" smtClean="0">
                <a:solidFill>
                  <a:srgbClr val="FFCC00"/>
                </a:solidFill>
                <a:effectLst>
                  <a:outerShdw blurRad="38100" dist="38100" dir="2700000" algn="tl">
                    <a:srgbClr val="000000">
                      <a:alpha val="43137"/>
                    </a:srgbClr>
                  </a:outerShdw>
                </a:effectLst>
              </a:rPr>
              <a:t> έτος </a:t>
            </a:r>
            <a:r>
              <a:rPr lang="el-GR" dirty="0" smtClean="0">
                <a:effectLst>
                  <a:outerShdw blurRad="38100" dist="38100" dir="2700000" algn="tl">
                    <a:srgbClr val="000000">
                      <a:alpha val="43137"/>
                    </a:srgbClr>
                  </a:outerShdw>
                </a:effectLst>
              </a:rPr>
              <a:t>της ηλικίας του – Πρέπει να είναι εφοδιασμένος με </a:t>
            </a:r>
            <a:r>
              <a:rPr lang="el-GR" dirty="0" smtClean="0">
                <a:solidFill>
                  <a:srgbClr val="FFCC00"/>
                </a:solidFill>
                <a:effectLst>
                  <a:outerShdw blurRad="38100" dist="38100" dir="2700000" algn="tl">
                    <a:srgbClr val="000000">
                      <a:alpha val="43137"/>
                    </a:srgbClr>
                  </a:outerShdw>
                </a:effectLst>
              </a:rPr>
              <a:t>βιβλιάριο εργασίας </a:t>
            </a:r>
            <a:r>
              <a:rPr lang="el-GR" dirty="0" smtClean="0">
                <a:effectLst>
                  <a:outerShdw blurRad="38100" dist="38100" dir="2700000" algn="tl">
                    <a:srgbClr val="000000">
                      <a:alpha val="43137"/>
                    </a:srgbClr>
                  </a:outerShdw>
                </a:effectLst>
              </a:rPr>
              <a:t>ανηλίκου για τη συγκεκριμένη απασχόληση</a:t>
            </a:r>
          </a:p>
        </p:txBody>
      </p:sp>
    </p:spTree>
    <p:extLst>
      <p:ext uri="{BB962C8B-B14F-4D97-AF65-F5344CB8AC3E}">
        <p14:creationId xmlns:p14="http://schemas.microsoft.com/office/powerpoint/2010/main" val="1717145991"/>
      </p:ext>
    </p:extLst>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6" y="188640"/>
            <a:ext cx="8856984" cy="576064"/>
          </a:xfrm>
        </p:spPr>
        <p:txBody>
          <a:bodyPr/>
          <a:lstStyle/>
          <a:p>
            <a:r>
              <a:rPr lang="el-GR" sz="3200" dirty="0"/>
              <a:t>ΕΙΔΗ ΣΥΜΒΑΣΗΣ ΕΞΑΡΤΗΜΕΝΗΣ ΕΡΓΑΣΙΑΣ</a:t>
            </a:r>
          </a:p>
        </p:txBody>
      </p:sp>
      <p:sp>
        <p:nvSpPr>
          <p:cNvPr id="3" name="Content Placeholder 2"/>
          <p:cNvSpPr>
            <a:spLocks noGrp="1"/>
          </p:cNvSpPr>
          <p:nvPr>
            <p:ph idx="1"/>
          </p:nvPr>
        </p:nvSpPr>
        <p:spPr>
          <a:xfrm>
            <a:off x="107504" y="836712"/>
            <a:ext cx="8928992" cy="5832648"/>
          </a:xfrm>
        </p:spPr>
        <p:txBody>
          <a:bodyPr/>
          <a:lstStyle/>
          <a:p>
            <a:pPr marL="0" indent="0" algn="ctr">
              <a:lnSpc>
                <a:spcPts val="2200"/>
              </a:lnSpc>
              <a:spcBef>
                <a:spcPts val="0"/>
              </a:spcBef>
              <a:buNone/>
            </a:pPr>
            <a:r>
              <a:rPr lang="el-GR" sz="2400" dirty="0" smtClean="0">
                <a:solidFill>
                  <a:srgbClr val="FFCC00"/>
                </a:solidFill>
                <a:effectLst>
                  <a:outerShdw blurRad="38100" dist="38100" dir="2700000" algn="tl">
                    <a:srgbClr val="000000">
                      <a:alpha val="43137"/>
                    </a:srgbClr>
                  </a:outerShdw>
                </a:effectLst>
              </a:rPr>
              <a:t>Κατηγορίες ανηλίκων</a:t>
            </a:r>
            <a:endParaRPr lang="el-GR" sz="2400" dirty="0" smtClean="0">
              <a:effectLst>
                <a:outerShdw blurRad="38100" dist="38100" dir="2700000" algn="tl">
                  <a:srgbClr val="000000">
                    <a:alpha val="43137"/>
                  </a:srgbClr>
                </a:outerShdw>
              </a:effectLst>
            </a:endParaRPr>
          </a:p>
          <a:p>
            <a:pPr>
              <a:lnSpc>
                <a:spcPts val="3000"/>
              </a:lnSpc>
              <a:spcBef>
                <a:spcPts val="0"/>
              </a:spcBef>
            </a:pPr>
            <a:endParaRPr lang="el-GR"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2119947673"/>
              </p:ext>
            </p:extLst>
          </p:nvPr>
        </p:nvGraphicFramePr>
        <p:xfrm>
          <a:off x="167251" y="1194174"/>
          <a:ext cx="8797237" cy="5394960"/>
        </p:xfrm>
        <a:graphic>
          <a:graphicData uri="http://schemas.openxmlformats.org/drawingml/2006/table">
            <a:tbl>
              <a:tblPr firstRow="1" bandRow="1">
                <a:effectLst>
                  <a:innerShdw blurRad="63500" dist="50800" dir="5400000">
                    <a:prstClr val="black">
                      <a:alpha val="50000"/>
                    </a:prstClr>
                  </a:innerShdw>
                </a:effectLst>
                <a:tableStyleId>{5C22544A-7EE6-4342-B048-85BDC9FD1C3A}</a:tableStyleId>
              </a:tblPr>
              <a:tblGrid>
                <a:gridCol w="2583403"/>
                <a:gridCol w="4356826"/>
                <a:gridCol w="1857008"/>
              </a:tblGrid>
              <a:tr h="5093216">
                <a:tc>
                  <a:txBody>
                    <a:bodyPr/>
                    <a:lstStyle/>
                    <a:p>
                      <a:pPr algn="ctr"/>
                      <a:r>
                        <a:rPr lang="el-GR" sz="2400" b="1" dirty="0" smtClean="0">
                          <a:solidFill>
                            <a:schemeClr val="tx1"/>
                          </a:solidFill>
                          <a:effectLst>
                            <a:outerShdw blurRad="38100" dist="38100" dir="2700000" algn="tl">
                              <a:srgbClr val="000000">
                                <a:alpha val="43137"/>
                              </a:srgbClr>
                            </a:outerShdw>
                          </a:effectLst>
                          <a:latin typeface="+mn-lt"/>
                          <a:ea typeface="+mn-ea"/>
                          <a:cs typeface="+mn-cs"/>
                        </a:rPr>
                        <a:t>Ανήλικος</a:t>
                      </a:r>
                      <a:endParaRPr lang="el-GR" sz="1800" b="0" kern="1200" dirty="0" smtClean="0">
                        <a:solidFill>
                          <a:schemeClr val="lt1"/>
                        </a:solidFill>
                        <a:effectLst>
                          <a:outerShdw blurRad="38100" dist="38100" dir="2700000" algn="tl">
                            <a:srgbClr val="000000">
                              <a:alpha val="43137"/>
                            </a:srgbClr>
                          </a:outerShdw>
                        </a:effectLst>
                        <a:latin typeface="+mn-lt"/>
                        <a:ea typeface="+mn-ea"/>
                        <a:cs typeface="+mn-cs"/>
                      </a:endParaRPr>
                    </a:p>
                    <a:p>
                      <a:pPr algn="ctr"/>
                      <a:r>
                        <a:rPr lang="el-GR" sz="1800" b="1" kern="1200" dirty="0" smtClean="0">
                          <a:solidFill>
                            <a:srgbClr val="FFFF00"/>
                          </a:solidFill>
                          <a:effectLst>
                            <a:outerShdw blurRad="38100" dist="38100" dir="2700000" algn="tl">
                              <a:srgbClr val="000000">
                                <a:alpha val="43137"/>
                              </a:srgbClr>
                            </a:outerShdw>
                          </a:effectLst>
                          <a:latin typeface="+mn-lt"/>
                          <a:ea typeface="+mn-ea"/>
                          <a:cs typeface="+mn-cs"/>
                        </a:rPr>
                        <a:t>Όποιος δεν έχει συμπληρώσει το 18ο έτος της ηλικίας του</a:t>
                      </a:r>
                    </a:p>
                    <a:p>
                      <a:pPr algn="ctr"/>
                      <a:endParaRPr lang="el-GR" sz="1800" b="0" kern="1200" dirty="0" smtClean="0">
                        <a:solidFill>
                          <a:srgbClr val="FFFF00"/>
                        </a:solidFill>
                        <a:effectLst>
                          <a:outerShdw blurRad="38100" dist="38100" dir="2700000" algn="tl">
                            <a:srgbClr val="000000">
                              <a:alpha val="43137"/>
                            </a:srgbClr>
                          </a:outerShdw>
                        </a:effectLst>
                        <a:latin typeface="+mn-lt"/>
                        <a:ea typeface="+mn-ea"/>
                        <a:cs typeface="+mn-cs"/>
                      </a:endParaRPr>
                    </a:p>
                    <a:p>
                      <a:pPr algn="ctr"/>
                      <a:r>
                        <a:rPr lang="el-GR" sz="1800" b="0" kern="1200" dirty="0" smtClean="0">
                          <a:solidFill>
                            <a:schemeClr val="lt1"/>
                          </a:solidFill>
                          <a:effectLst>
                            <a:outerShdw blurRad="38100" dist="38100" dir="2700000" algn="tl">
                              <a:srgbClr val="000000">
                                <a:alpha val="43137"/>
                              </a:srgbClr>
                            </a:outerShdw>
                          </a:effectLst>
                          <a:latin typeface="+mn-lt"/>
                          <a:ea typeface="+mn-ea"/>
                          <a:cs typeface="+mn-cs"/>
                        </a:rPr>
                        <a:t>Δεν επιτρέπεται απασχόληση σε εργασίες επικίνδυνες, βαριές ή ανθυγιεινές,</a:t>
                      </a:r>
                      <a:r>
                        <a:rPr lang="el-GR" sz="1800" b="0" kern="1200" baseline="0" dirty="0" smtClean="0">
                          <a:solidFill>
                            <a:schemeClr val="lt1"/>
                          </a:solidFill>
                          <a:effectLst>
                            <a:outerShdw blurRad="38100" dist="38100" dir="2700000" algn="tl">
                              <a:srgbClr val="000000">
                                <a:alpha val="43137"/>
                              </a:srgbClr>
                            </a:outerShdw>
                          </a:effectLst>
                          <a:latin typeface="+mn-lt"/>
                          <a:ea typeface="+mn-ea"/>
                          <a:cs typeface="+mn-cs"/>
                        </a:rPr>
                        <a:t> σε υπερωρίες και σε εργασίες που </a:t>
                      </a:r>
                      <a:r>
                        <a:rPr lang="el-GR" sz="1800" b="0" kern="1200" dirty="0" smtClean="0">
                          <a:solidFill>
                            <a:schemeClr val="lt1"/>
                          </a:solidFill>
                          <a:effectLst>
                            <a:outerShdw blurRad="38100" dist="38100" dir="2700000" algn="tl">
                              <a:srgbClr val="000000">
                                <a:alpha val="43137"/>
                              </a:srgbClr>
                            </a:outerShdw>
                          </a:effectLst>
                          <a:latin typeface="+mn-lt"/>
                          <a:ea typeface="+mn-ea"/>
                          <a:cs typeface="+mn-cs"/>
                        </a:rPr>
                        <a:t>βλάπτουν την ψυχική του υγεία και εμποδίζουν την ελεύθερη ανάπτυξη της προσωπικότητάς του</a:t>
                      </a:r>
                      <a:endParaRPr lang="el-GR" sz="2400" b="0" dirty="0">
                        <a:solidFill>
                          <a:srgbClr val="FFFF00"/>
                        </a:solidFill>
                        <a:effectLst>
                          <a:outerShdw blurRad="38100" dist="38100" dir="2700000" algn="tl">
                            <a:srgbClr val="000000">
                              <a:alpha val="43137"/>
                            </a:srgbClr>
                          </a:outerShdw>
                        </a:effectLst>
                        <a:latin typeface="+mn-lt"/>
                        <a:ea typeface="+mn-ea"/>
                        <a:cs typeface="+mn-cs"/>
                      </a:endParaRPr>
                    </a:p>
                  </a:txBody>
                  <a:tcPr>
                    <a:solidFill>
                      <a:schemeClr val="accent1">
                        <a:lumMod val="75000"/>
                      </a:schemeClr>
                    </a:solidFill>
                  </a:tcPr>
                </a:tc>
                <a:tc>
                  <a:txBody>
                    <a:bodyPr/>
                    <a:lstStyle/>
                    <a:p>
                      <a:pPr algn="ctr"/>
                      <a:r>
                        <a:rPr lang="el-GR" sz="2400" b="1" dirty="0" smtClean="0">
                          <a:solidFill>
                            <a:srgbClr val="FF0000"/>
                          </a:solidFill>
                          <a:effectLst>
                            <a:outerShdw blurRad="38100" dist="38100" dir="2700000" algn="tl">
                              <a:srgbClr val="000000">
                                <a:alpha val="43137"/>
                              </a:srgbClr>
                            </a:outerShdw>
                          </a:effectLst>
                          <a:latin typeface="+mn-lt"/>
                          <a:ea typeface="+mn-ea"/>
                          <a:cs typeface="+mn-cs"/>
                        </a:rPr>
                        <a:t>Παιδί</a:t>
                      </a:r>
                      <a:endParaRPr lang="el-GR" sz="1800" b="0" kern="1200" dirty="0" smtClean="0">
                        <a:solidFill>
                          <a:schemeClr val="lt1"/>
                        </a:solidFill>
                        <a:effectLst>
                          <a:outerShdw blurRad="38100" dist="38100" dir="2700000" algn="tl">
                            <a:srgbClr val="000000">
                              <a:alpha val="43137"/>
                            </a:srgbClr>
                          </a:outerShdw>
                        </a:effectLst>
                        <a:latin typeface="+mn-lt"/>
                        <a:ea typeface="+mn-ea"/>
                        <a:cs typeface="+mn-cs"/>
                      </a:endParaRPr>
                    </a:p>
                    <a:p>
                      <a:pPr algn="ctr"/>
                      <a:r>
                        <a:rPr lang="el-GR" sz="1800" b="1" kern="1200" dirty="0" smtClean="0">
                          <a:solidFill>
                            <a:srgbClr val="FFFF00"/>
                          </a:solidFill>
                          <a:effectLst>
                            <a:outerShdw blurRad="38100" dist="38100" dir="2700000" algn="tl">
                              <a:srgbClr val="000000">
                                <a:alpha val="43137"/>
                              </a:srgbClr>
                            </a:outerShdw>
                          </a:effectLst>
                          <a:latin typeface="+mn-lt"/>
                          <a:ea typeface="+mn-ea"/>
                          <a:cs typeface="+mn-cs"/>
                        </a:rPr>
                        <a:t>Όποιος δεν έχει συμπληρώσει το 15ο έτος ηλικίας του</a:t>
                      </a:r>
                    </a:p>
                    <a:p>
                      <a:pPr algn="ctr"/>
                      <a:endParaRPr lang="el-GR" sz="1800" b="1" kern="1200" dirty="0" smtClean="0">
                        <a:solidFill>
                          <a:srgbClr val="FFFF00"/>
                        </a:solidFill>
                        <a:effectLst>
                          <a:outerShdw blurRad="38100" dist="38100" dir="2700000" algn="tl">
                            <a:srgbClr val="000000">
                              <a:alpha val="43137"/>
                            </a:srgbClr>
                          </a:outerShdw>
                        </a:effectLst>
                        <a:latin typeface="+mn-lt"/>
                        <a:ea typeface="+mn-ea"/>
                        <a:cs typeface="+mn-cs"/>
                      </a:endParaRPr>
                    </a:p>
                    <a:p>
                      <a:pPr algn="ctr"/>
                      <a:r>
                        <a:rPr lang="el-GR" sz="1800" b="0" kern="1200" dirty="0" smtClean="0">
                          <a:solidFill>
                            <a:schemeClr val="tx1"/>
                          </a:solidFill>
                          <a:effectLst>
                            <a:outerShdw blurRad="38100" dist="38100" dir="2700000" algn="tl">
                              <a:srgbClr val="000000">
                                <a:alpha val="43137"/>
                              </a:srgbClr>
                            </a:outerShdw>
                          </a:effectLst>
                          <a:latin typeface="+mn-lt"/>
                          <a:ea typeface="+mn-ea"/>
                          <a:cs typeface="+mn-cs"/>
                        </a:rPr>
                        <a:t>Απαγορεύεται απασχόληση σε οποιαδήποτε εργασία, με εξαίρεση, μετά από άδεια Επιθεώρησης</a:t>
                      </a:r>
                      <a:r>
                        <a:rPr lang="el-GR" sz="1800" b="0" kern="1200" baseline="0" dirty="0" smtClean="0">
                          <a:solidFill>
                            <a:schemeClr val="tx1"/>
                          </a:solidFill>
                          <a:effectLst>
                            <a:outerShdw blurRad="38100" dist="38100" dir="2700000" algn="tl">
                              <a:srgbClr val="000000">
                                <a:alpha val="43137"/>
                              </a:srgbClr>
                            </a:outerShdw>
                          </a:effectLst>
                          <a:latin typeface="+mn-lt"/>
                          <a:ea typeface="+mn-ea"/>
                          <a:cs typeface="+mn-cs"/>
                        </a:rPr>
                        <a:t> </a:t>
                      </a:r>
                      <a:r>
                        <a:rPr lang="el-GR" sz="1800" b="0" kern="1200" dirty="0" smtClean="0">
                          <a:solidFill>
                            <a:schemeClr val="tx1"/>
                          </a:solidFill>
                          <a:effectLst>
                            <a:outerShdw blurRad="38100" dist="38100" dir="2700000" algn="tl">
                              <a:srgbClr val="000000">
                                <a:alpha val="43137"/>
                              </a:srgbClr>
                            </a:outerShdw>
                          </a:effectLst>
                          <a:latin typeface="+mn-lt"/>
                          <a:ea typeface="+mn-ea"/>
                          <a:cs typeface="+mn-cs"/>
                        </a:rPr>
                        <a:t>Εργασίας, μόνο σε θεατρικές παραστάσεις, μουσικές εκτελέσεις ή άλλες καλλιτεχνικές εκδηλώσεις, διαφημιστικά προγράμματα, επιδείξεις μόδας, ραδιοφωνικές ή τηλεοπτικές εγγραφές ή εκπομπές, εγγραφές σε βίντεο, κινηματογραφικές λήψεις, καθώς και στη χρησιμοποίησή του ως μοντέλου, εφόσον δεν βλάπτεται η σωματική και ψυχική του υγεία και η ηθική του</a:t>
                      </a:r>
                      <a:endParaRPr lang="el-GR" sz="1800" b="0" kern="1200" dirty="0">
                        <a:solidFill>
                          <a:schemeClr val="tx1"/>
                        </a:solidFill>
                        <a:effectLst>
                          <a:outerShdw blurRad="38100" dist="38100" dir="2700000" algn="tl">
                            <a:srgbClr val="000000">
                              <a:alpha val="43137"/>
                            </a:srgbClr>
                          </a:outerShdw>
                        </a:effectLst>
                        <a:latin typeface="+mn-lt"/>
                        <a:ea typeface="+mn-ea"/>
                        <a:cs typeface="+mn-cs"/>
                      </a:endParaRPr>
                    </a:p>
                  </a:txBody>
                  <a:tcPr>
                    <a:solidFill>
                      <a:schemeClr val="bg2">
                        <a:lumMod val="60000"/>
                        <a:lumOff val="40000"/>
                      </a:schemeClr>
                    </a:solidFill>
                  </a:tcPr>
                </a:tc>
                <a:tc>
                  <a:txBody>
                    <a:bodyPr/>
                    <a:lstStyle/>
                    <a:p>
                      <a:pPr algn="ctr"/>
                      <a:r>
                        <a:rPr lang="el-GR" sz="2400" b="1" dirty="0" smtClean="0">
                          <a:solidFill>
                            <a:srgbClr val="7030A0"/>
                          </a:solidFill>
                          <a:effectLst>
                            <a:outerShdw blurRad="38100" dist="38100" dir="2700000" algn="tl">
                              <a:srgbClr val="000000">
                                <a:alpha val="43137"/>
                              </a:srgbClr>
                            </a:outerShdw>
                          </a:effectLst>
                          <a:latin typeface="+mn-lt"/>
                          <a:ea typeface="+mn-ea"/>
                          <a:cs typeface="+mn-cs"/>
                        </a:rPr>
                        <a:t>Έφηβος</a:t>
                      </a:r>
                      <a:endParaRPr lang="el-GR" sz="1800" b="0" kern="1200" dirty="0" smtClean="0">
                        <a:solidFill>
                          <a:schemeClr val="lt1"/>
                        </a:solidFill>
                        <a:effectLst>
                          <a:outerShdw blurRad="38100" dist="38100" dir="2700000" algn="tl">
                            <a:srgbClr val="000000">
                              <a:alpha val="43137"/>
                            </a:srgbClr>
                          </a:outerShdw>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rgbClr val="FFFF00"/>
                          </a:solidFill>
                          <a:effectLst>
                            <a:outerShdw blurRad="38100" dist="38100" dir="2700000" algn="tl">
                              <a:srgbClr val="000000">
                                <a:alpha val="43137"/>
                              </a:srgbClr>
                            </a:outerShdw>
                          </a:effectLst>
                          <a:latin typeface="+mn-lt"/>
                          <a:ea typeface="+mn-ea"/>
                          <a:cs typeface="+mn-cs"/>
                        </a:rPr>
                        <a:t>Όποιος έχει ηλικία από 15 έως 18 ετών</a:t>
                      </a:r>
                    </a:p>
                    <a:p>
                      <a:pPr marL="0" marR="0" indent="0" algn="ctr" defTabSz="914400" rtl="0" eaLnBrk="1" fontAlgn="auto" latinLnBrk="0" hangingPunct="1">
                        <a:lnSpc>
                          <a:spcPct val="100000"/>
                        </a:lnSpc>
                        <a:spcBef>
                          <a:spcPts val="0"/>
                        </a:spcBef>
                        <a:spcAft>
                          <a:spcPts val="0"/>
                        </a:spcAft>
                        <a:buClrTx/>
                        <a:buSzTx/>
                        <a:buFontTx/>
                        <a:buNone/>
                        <a:tabLst/>
                        <a:defRPr/>
                      </a:pPr>
                      <a:endParaRPr lang="el-GR" sz="1800" b="1" kern="1200" dirty="0" smtClean="0">
                        <a:solidFill>
                          <a:srgbClr val="FFFF00"/>
                        </a:solidFill>
                        <a:effectLst>
                          <a:outerShdw blurRad="38100" dist="38100" dir="2700000" algn="tl">
                            <a:srgbClr val="000000">
                              <a:alpha val="43137"/>
                            </a:srgbClr>
                          </a:outerShdw>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sz="1800" b="0" kern="1200" dirty="0" smtClean="0">
                          <a:solidFill>
                            <a:srgbClr val="7030A0"/>
                          </a:solidFill>
                          <a:effectLst>
                            <a:outerShdw blurRad="38100" dist="38100" dir="2700000" algn="tl">
                              <a:srgbClr val="000000">
                                <a:alpha val="43137"/>
                              </a:srgbClr>
                            </a:outerShdw>
                          </a:effectLst>
                          <a:latin typeface="+mn-lt"/>
                          <a:ea typeface="+mn-ea"/>
                          <a:cs typeface="+mn-cs"/>
                        </a:rPr>
                        <a:t>Απαγορεύεται η νυχτερινή εργασία και ισχύουν όσα για τον ανήλικο κάτω των 18 ετών</a:t>
                      </a:r>
                      <a:endParaRPr lang="el-GR" sz="1800" b="0" kern="1200" dirty="0">
                        <a:solidFill>
                          <a:srgbClr val="7030A0"/>
                        </a:solidFill>
                        <a:effectLst>
                          <a:outerShdw blurRad="38100" dist="38100" dir="2700000" algn="tl">
                            <a:srgbClr val="000000">
                              <a:alpha val="43137"/>
                            </a:srgbClr>
                          </a:outerShdw>
                        </a:effectLst>
                        <a:latin typeface="+mn-lt"/>
                        <a:ea typeface="+mn-ea"/>
                        <a:cs typeface="+mn-cs"/>
                      </a:endParaRPr>
                    </a:p>
                  </a:txBody>
                  <a:tcPr>
                    <a:solidFill>
                      <a:schemeClr val="accent4">
                        <a:lumMod val="90000"/>
                      </a:schemeClr>
                    </a:solidFill>
                  </a:tcPr>
                </a:tc>
              </a:tr>
            </a:tbl>
          </a:graphicData>
        </a:graphic>
      </p:graphicFrame>
    </p:spTree>
    <p:extLst>
      <p:ext uri="{BB962C8B-B14F-4D97-AF65-F5344CB8AC3E}">
        <p14:creationId xmlns:p14="http://schemas.microsoft.com/office/powerpoint/2010/main" val="3232130193"/>
      </p:ext>
    </p:extLst>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ΕΙΔΗ ΣΥΜΒΑΣΗΣ ΕΞΑΡΤΗΜΕΝΗΣ ΕΡΓΑΣΙΑΣ</a:t>
            </a:r>
          </a:p>
        </p:txBody>
      </p:sp>
      <p:sp>
        <p:nvSpPr>
          <p:cNvPr id="3" name="Content Placeholder 2"/>
          <p:cNvSpPr>
            <a:spLocks noGrp="1"/>
          </p:cNvSpPr>
          <p:nvPr>
            <p:ph idx="1"/>
          </p:nvPr>
        </p:nvSpPr>
        <p:spPr/>
        <p:txBody>
          <a:bodyPr/>
          <a:lstStyle/>
          <a:p>
            <a:r>
              <a:rPr lang="el-GR" dirty="0" smtClean="0">
                <a:solidFill>
                  <a:srgbClr val="FFCC00"/>
                </a:solidFill>
                <a:effectLst>
                  <a:outerShdw blurRad="38100" dist="38100" dir="2700000" algn="tl">
                    <a:srgbClr val="000000">
                      <a:alpha val="43137"/>
                    </a:srgbClr>
                  </a:outerShdw>
                </a:effectLst>
              </a:rPr>
              <a:t>Απασχόληση ανηλίκων κάτω των 16 ετών και σπουδαστών </a:t>
            </a:r>
            <a:r>
              <a:rPr lang="el-GR" dirty="0">
                <a:solidFill>
                  <a:srgbClr val="FFCC00"/>
                </a:solidFill>
                <a:effectLst>
                  <a:outerShdw blurRad="38100" dist="38100" dir="2700000" algn="tl">
                    <a:srgbClr val="000000">
                      <a:alpha val="43137"/>
                    </a:srgbClr>
                  </a:outerShdw>
                </a:effectLst>
              </a:rPr>
              <a:t>σε γυμνάσια, λύκεια και δημόσιες ή ιδιωτικές τεχνικές σχολές</a:t>
            </a:r>
            <a:r>
              <a:rPr lang="el-GR" dirty="0" smtClean="0">
                <a:effectLst>
                  <a:outerShdw blurRad="38100" dist="38100" dir="2700000" algn="tl">
                    <a:srgbClr val="000000">
                      <a:alpha val="43137"/>
                    </a:srgbClr>
                  </a:outerShdw>
                </a:effectLst>
              </a:rPr>
              <a:t>:</a:t>
            </a:r>
          </a:p>
          <a:p>
            <a:r>
              <a:rPr lang="el-GR" dirty="0" smtClean="0">
                <a:effectLst>
                  <a:outerShdw blurRad="38100" dist="38100" dir="2700000" algn="tl">
                    <a:srgbClr val="000000">
                      <a:alpha val="43137"/>
                    </a:srgbClr>
                  </a:outerShdw>
                </a:effectLst>
              </a:rPr>
              <a:t>Δεν </a:t>
            </a:r>
            <a:r>
              <a:rPr lang="el-GR" dirty="0">
                <a:effectLst>
                  <a:outerShdw blurRad="38100" dist="38100" dir="2700000" algn="tl">
                    <a:srgbClr val="000000">
                      <a:alpha val="43137"/>
                    </a:srgbClr>
                  </a:outerShdw>
                </a:effectLst>
              </a:rPr>
              <a:t>επιτρέπεται να απασχολούνται περισσότερο από </a:t>
            </a:r>
            <a:r>
              <a:rPr lang="el-GR" dirty="0" smtClean="0">
                <a:solidFill>
                  <a:srgbClr val="FFCC00"/>
                </a:solidFill>
                <a:effectLst>
                  <a:outerShdw blurRad="38100" dist="38100" dir="2700000" algn="tl">
                    <a:srgbClr val="000000">
                      <a:alpha val="43137"/>
                    </a:srgbClr>
                  </a:outerShdw>
                </a:effectLst>
              </a:rPr>
              <a:t>6 </a:t>
            </a:r>
            <a:r>
              <a:rPr lang="el-GR" dirty="0">
                <a:solidFill>
                  <a:srgbClr val="FFCC00"/>
                </a:solidFill>
                <a:effectLst>
                  <a:outerShdw blurRad="38100" dist="38100" dir="2700000" algn="tl">
                    <a:srgbClr val="000000">
                      <a:alpha val="43137"/>
                    </a:srgbClr>
                  </a:outerShdw>
                </a:effectLst>
              </a:rPr>
              <a:t>ώρες </a:t>
            </a:r>
            <a:r>
              <a:rPr lang="el-GR" dirty="0">
                <a:effectLst>
                  <a:outerShdw blurRad="38100" dist="38100" dir="2700000" algn="tl">
                    <a:srgbClr val="000000">
                      <a:alpha val="43137"/>
                    </a:srgbClr>
                  </a:outerShdw>
                </a:effectLst>
              </a:rPr>
              <a:t>την </a:t>
            </a:r>
            <a:r>
              <a:rPr lang="el-GR" dirty="0">
                <a:solidFill>
                  <a:srgbClr val="FFCC00"/>
                </a:solidFill>
                <a:effectLst>
                  <a:outerShdw blurRad="38100" dist="38100" dir="2700000" algn="tl">
                    <a:srgbClr val="000000">
                      <a:alpha val="43137"/>
                    </a:srgbClr>
                  </a:outerShdw>
                </a:effectLst>
              </a:rPr>
              <a:t>ημέρα</a:t>
            </a:r>
            <a:r>
              <a:rPr lang="el-GR" dirty="0">
                <a:effectLst>
                  <a:outerShdw blurRad="38100" dist="38100" dir="2700000" algn="tl">
                    <a:srgbClr val="000000">
                      <a:alpha val="43137"/>
                    </a:srgbClr>
                  </a:outerShdw>
                </a:effectLst>
              </a:rPr>
              <a:t> και τριάντα </a:t>
            </a:r>
            <a:r>
              <a:rPr lang="el-GR" dirty="0" smtClean="0">
                <a:solidFill>
                  <a:srgbClr val="FFCC00"/>
                </a:solidFill>
                <a:effectLst>
                  <a:outerShdw blurRad="38100" dist="38100" dir="2700000" algn="tl">
                    <a:srgbClr val="000000">
                      <a:alpha val="43137"/>
                    </a:srgbClr>
                  </a:outerShdw>
                </a:effectLst>
              </a:rPr>
              <a:t>30 ώρες </a:t>
            </a:r>
            <a:r>
              <a:rPr lang="el-GR" dirty="0" smtClean="0">
                <a:effectLst>
                  <a:outerShdw blurRad="38100" dist="38100" dir="2700000" algn="tl">
                    <a:srgbClr val="000000">
                      <a:alpha val="43137"/>
                    </a:srgbClr>
                  </a:outerShdw>
                </a:effectLst>
              </a:rPr>
              <a:t>την </a:t>
            </a:r>
            <a:r>
              <a:rPr lang="el-GR" dirty="0">
                <a:solidFill>
                  <a:srgbClr val="FFCC00"/>
                </a:solidFill>
                <a:effectLst>
                  <a:outerShdw blurRad="38100" dist="38100" dir="2700000" algn="tl">
                    <a:srgbClr val="000000">
                      <a:alpha val="43137"/>
                    </a:srgbClr>
                  </a:outerShdw>
                </a:effectLst>
              </a:rPr>
              <a:t>εβδομάδα</a:t>
            </a:r>
          </a:p>
        </p:txBody>
      </p:sp>
    </p:spTree>
    <p:extLst>
      <p:ext uri="{BB962C8B-B14F-4D97-AF65-F5344CB8AC3E}">
        <p14:creationId xmlns:p14="http://schemas.microsoft.com/office/powerpoint/2010/main" val="671734675"/>
      </p:ext>
    </p:extLst>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ΕΙΔΗ ΣΥΜΒΑΣΗΣ ΕΞΑΡΤΗΜΕΝΗΣ ΕΡΓΑΣΙΑΣ</a:t>
            </a:r>
          </a:p>
        </p:txBody>
      </p:sp>
      <p:sp>
        <p:nvSpPr>
          <p:cNvPr id="3" name="Content Placeholder 2"/>
          <p:cNvSpPr>
            <a:spLocks noGrp="1"/>
          </p:cNvSpPr>
          <p:nvPr>
            <p:ph idx="1"/>
          </p:nvPr>
        </p:nvSpPr>
        <p:spPr/>
        <p:txBody>
          <a:bodyPr/>
          <a:lstStyle/>
          <a:p>
            <a:r>
              <a:rPr lang="el-GR" dirty="0" smtClean="0">
                <a:solidFill>
                  <a:srgbClr val="FFCC00"/>
                </a:solidFill>
                <a:effectLst>
                  <a:outerShdw blurRad="38100" dist="38100" dir="2700000" algn="tl">
                    <a:srgbClr val="000000">
                      <a:alpha val="43137"/>
                    </a:srgbClr>
                  </a:outerShdw>
                </a:effectLst>
              </a:rPr>
              <a:t>Αναγκαστική σύμβαση εργασίας</a:t>
            </a:r>
            <a:r>
              <a:rPr lang="el-GR" dirty="0" smtClean="0">
                <a:effectLst>
                  <a:outerShdw blurRad="38100" dist="38100" dir="2700000" algn="tl">
                    <a:srgbClr val="000000">
                      <a:alpha val="43137"/>
                    </a:srgbClr>
                  </a:outerShdw>
                </a:effectLst>
              </a:rPr>
              <a:t>: Η </a:t>
            </a:r>
            <a:r>
              <a:rPr lang="el-GR" dirty="0">
                <a:effectLst>
                  <a:outerShdw blurRad="38100" dist="38100" dir="2700000" algn="tl">
                    <a:srgbClr val="000000">
                      <a:alpha val="43137"/>
                    </a:srgbClr>
                  </a:outerShdw>
                </a:effectLst>
              </a:rPr>
              <a:t>σύμβαση, της οποίας η κατάρτιση επιτάσσεται από την έννομη </a:t>
            </a:r>
            <a:r>
              <a:rPr lang="el-GR" dirty="0" smtClean="0">
                <a:effectLst>
                  <a:outerShdw blurRad="38100" dist="38100" dir="2700000" algn="tl">
                    <a:srgbClr val="000000">
                      <a:alpha val="43137"/>
                    </a:srgbClr>
                  </a:outerShdw>
                </a:effectLst>
              </a:rPr>
              <a:t>τάξη – Κάμψη του κανόνα της ελευθερίας των συμβάσεων</a:t>
            </a:r>
          </a:p>
        </p:txBody>
      </p:sp>
    </p:spTree>
    <p:extLst>
      <p:ext uri="{BB962C8B-B14F-4D97-AF65-F5344CB8AC3E}">
        <p14:creationId xmlns:p14="http://schemas.microsoft.com/office/powerpoint/2010/main" val="3400036894"/>
      </p:ext>
    </p:extLst>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8856984" cy="720079"/>
          </a:xfrm>
        </p:spPr>
        <p:txBody>
          <a:bodyPr/>
          <a:lstStyle/>
          <a:p>
            <a:r>
              <a:rPr lang="el-GR" sz="4000" dirty="0" smtClean="0"/>
              <a:t>ΛΥΣΗ ΣΥΜΒΑΣΗΣ ΕΡΓΑΣΙΑΣ</a:t>
            </a:r>
            <a:endParaRPr lang="el-GR" sz="4000" dirty="0"/>
          </a:p>
        </p:txBody>
      </p:sp>
      <p:sp>
        <p:nvSpPr>
          <p:cNvPr id="3" name="Content Placeholder 2"/>
          <p:cNvSpPr>
            <a:spLocks noGrp="1"/>
          </p:cNvSpPr>
          <p:nvPr>
            <p:ph idx="1"/>
          </p:nvPr>
        </p:nvSpPr>
        <p:spPr>
          <a:xfrm>
            <a:off x="179512" y="836712"/>
            <a:ext cx="8784976" cy="5832648"/>
          </a:xfrm>
        </p:spPr>
        <p:txBody>
          <a:bodyPr/>
          <a:lstStyle/>
          <a:p>
            <a:pPr marL="0" indent="0">
              <a:buNone/>
            </a:pPr>
            <a:r>
              <a:rPr lang="el-GR" u="sng" dirty="0" smtClean="0">
                <a:effectLst>
                  <a:outerShdw blurRad="38100" dist="38100" dir="2700000" algn="tl">
                    <a:srgbClr val="000000">
                      <a:alpha val="43137"/>
                    </a:srgbClr>
                  </a:outerShdw>
                </a:effectLst>
              </a:rPr>
              <a:t>Τρόποι λύσης</a:t>
            </a:r>
            <a:r>
              <a:rPr lang="el-GR" dirty="0" smtClean="0">
                <a:effectLst>
                  <a:outerShdw blurRad="38100" dist="38100" dir="2700000" algn="tl">
                    <a:srgbClr val="000000">
                      <a:alpha val="43137"/>
                    </a:srgbClr>
                  </a:outerShdw>
                </a:effectLst>
              </a:rPr>
              <a:t>:</a:t>
            </a:r>
          </a:p>
          <a:p>
            <a:r>
              <a:rPr lang="el-GR" dirty="0" smtClean="0">
                <a:solidFill>
                  <a:srgbClr val="FFCC00"/>
                </a:solidFill>
                <a:effectLst>
                  <a:outerShdw blurRad="38100" dist="38100" dir="2700000" algn="tl">
                    <a:srgbClr val="000000">
                      <a:alpha val="43137"/>
                    </a:srgbClr>
                  </a:outerShdw>
                </a:effectLst>
              </a:rPr>
              <a:t>Καταγγελία</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(τακτική </a:t>
            </a:r>
            <a:r>
              <a:rPr lang="el-GR" dirty="0" smtClean="0">
                <a:effectLst>
                  <a:outerShdw blurRad="38100" dist="38100" dir="2700000" algn="tl">
                    <a:srgbClr val="000000">
                      <a:alpha val="43137"/>
                    </a:srgbClr>
                  </a:outerShdw>
                </a:effectLst>
              </a:rPr>
              <a:t>χωρίς λόγο ή έκτακτη για σπουδαίο λόγο) </a:t>
            </a:r>
            <a:r>
              <a:rPr lang="el-GR" dirty="0">
                <a:effectLst>
                  <a:outerShdw blurRad="38100" dist="38100" dir="2700000" algn="tl">
                    <a:srgbClr val="000000">
                      <a:alpha val="43137"/>
                    </a:srgbClr>
                  </a:outerShdw>
                </a:effectLst>
              </a:rPr>
              <a:t>και καταβολή </a:t>
            </a:r>
            <a:r>
              <a:rPr lang="el-GR" dirty="0">
                <a:solidFill>
                  <a:srgbClr val="FFCC00"/>
                </a:solidFill>
                <a:effectLst>
                  <a:outerShdw blurRad="38100" dist="38100" dir="2700000" algn="tl">
                    <a:srgbClr val="000000">
                      <a:alpha val="43137"/>
                    </a:srgbClr>
                  </a:outerShdw>
                </a:effectLst>
              </a:rPr>
              <a:t>αποζημίωσης</a:t>
            </a:r>
            <a:r>
              <a:rPr lang="el-GR" dirty="0">
                <a:effectLst>
                  <a:outerShdw blurRad="38100" dist="38100" dir="2700000" algn="tl">
                    <a:srgbClr val="000000">
                      <a:alpha val="43137"/>
                    </a:srgbClr>
                  </a:outerShdw>
                </a:effectLst>
              </a:rPr>
              <a:t> εξαρτώμενης από το χρόνο της απασχόλησης του </a:t>
            </a:r>
            <a:r>
              <a:rPr lang="el-GR" dirty="0" smtClean="0">
                <a:effectLst>
                  <a:outerShdw blurRad="38100" dist="38100" dir="2700000" algn="tl">
                    <a:srgbClr val="000000">
                      <a:alpha val="43137"/>
                    </a:srgbClr>
                  </a:outerShdw>
                </a:effectLst>
              </a:rPr>
              <a:t>εργαζομένου</a:t>
            </a:r>
          </a:p>
          <a:p>
            <a:r>
              <a:rPr lang="el-GR" dirty="0" smtClean="0">
                <a:solidFill>
                  <a:srgbClr val="FFCC00"/>
                </a:solidFill>
                <a:effectLst>
                  <a:outerShdw blurRad="38100" dist="38100" dir="2700000" algn="tl">
                    <a:srgbClr val="000000">
                      <a:alpha val="43137"/>
                    </a:srgbClr>
                  </a:outerShdw>
                </a:effectLst>
              </a:rPr>
              <a:t>Πάροδος</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του καθορισθέντος από τα μέρη χρόνου ισχύος </a:t>
            </a:r>
            <a:r>
              <a:rPr lang="el-GR" dirty="0" smtClean="0">
                <a:effectLst>
                  <a:outerShdw blurRad="38100" dist="38100" dir="2700000" algn="tl">
                    <a:srgbClr val="000000">
                      <a:alpha val="43137"/>
                    </a:srgbClr>
                  </a:outerShdw>
                </a:effectLst>
              </a:rPr>
              <a:t>της</a:t>
            </a:r>
          </a:p>
          <a:p>
            <a:r>
              <a:rPr lang="el-GR" dirty="0" smtClean="0">
                <a:solidFill>
                  <a:srgbClr val="FFCC00"/>
                </a:solidFill>
                <a:effectLst>
                  <a:outerShdw blurRad="38100" dist="38100" dir="2700000" algn="tl">
                    <a:srgbClr val="000000">
                      <a:alpha val="43137"/>
                    </a:srgbClr>
                  </a:outerShdw>
                </a:effectLst>
              </a:rPr>
              <a:t>Κοινή </a:t>
            </a:r>
            <a:r>
              <a:rPr lang="el-GR" dirty="0">
                <a:solidFill>
                  <a:srgbClr val="FFCC00"/>
                </a:solidFill>
                <a:effectLst>
                  <a:outerShdw blurRad="38100" dist="38100" dir="2700000" algn="tl">
                    <a:srgbClr val="000000">
                      <a:alpha val="43137"/>
                    </a:srgbClr>
                  </a:outerShdw>
                </a:effectLst>
              </a:rPr>
              <a:t>συναίνεση</a:t>
            </a:r>
            <a:r>
              <a:rPr lang="el-GR" dirty="0">
                <a:effectLst>
                  <a:outerShdw blurRad="38100" dist="38100" dir="2700000" algn="tl">
                    <a:srgbClr val="000000">
                      <a:alpha val="43137"/>
                    </a:srgbClr>
                  </a:outerShdw>
                </a:effectLst>
              </a:rPr>
              <a:t> των μερών</a:t>
            </a:r>
          </a:p>
        </p:txBody>
      </p:sp>
    </p:spTree>
    <p:extLst>
      <p:ext uri="{BB962C8B-B14F-4D97-AF65-F5344CB8AC3E}">
        <p14:creationId xmlns:p14="http://schemas.microsoft.com/office/powerpoint/2010/main" val="2521090228"/>
      </p:ext>
    </p:extLst>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9036496" cy="648071"/>
          </a:xfrm>
        </p:spPr>
        <p:txBody>
          <a:bodyPr/>
          <a:lstStyle/>
          <a:p>
            <a:r>
              <a:rPr lang="el-GR" sz="4000" dirty="0" smtClean="0"/>
              <a:t>ΛΥΣΗ ΣΥΜΒΑΣΗΣ ΕΡΓΑΣΙΑΣ</a:t>
            </a:r>
            <a:endParaRPr lang="el-GR" sz="4000" dirty="0"/>
          </a:p>
        </p:txBody>
      </p:sp>
      <p:sp>
        <p:nvSpPr>
          <p:cNvPr id="3" name="Content Placeholder 2"/>
          <p:cNvSpPr>
            <a:spLocks noGrp="1"/>
          </p:cNvSpPr>
          <p:nvPr>
            <p:ph idx="1"/>
          </p:nvPr>
        </p:nvSpPr>
        <p:spPr>
          <a:xfrm>
            <a:off x="107504" y="764704"/>
            <a:ext cx="8928992" cy="5976664"/>
          </a:xfrm>
        </p:spPr>
        <p:txBody>
          <a:bodyPr/>
          <a:lstStyle/>
          <a:p>
            <a:pPr>
              <a:lnSpc>
                <a:spcPts val="3600"/>
              </a:lnSpc>
              <a:spcBef>
                <a:spcPts val="0"/>
              </a:spcBef>
            </a:pPr>
            <a:r>
              <a:rPr lang="el-GR" dirty="0">
                <a:effectLst>
                  <a:outerShdw blurRad="38100" dist="38100" dir="2700000" algn="tl">
                    <a:srgbClr val="000000">
                      <a:alpha val="43137"/>
                    </a:srgbClr>
                  </a:outerShdw>
                </a:effectLst>
              </a:rPr>
              <a:t>Η σύμβαση </a:t>
            </a:r>
            <a:r>
              <a:rPr lang="el-GR" u="sng" dirty="0">
                <a:effectLst>
                  <a:outerShdw blurRad="38100" dist="38100" dir="2700000" algn="tl">
                    <a:srgbClr val="000000">
                      <a:alpha val="43137"/>
                    </a:srgbClr>
                  </a:outerShdw>
                </a:effectLst>
              </a:rPr>
              <a:t>ορισμένου χρόνου </a:t>
            </a:r>
            <a:r>
              <a:rPr lang="el-GR" dirty="0">
                <a:effectLst>
                  <a:outerShdw blurRad="38100" dist="38100" dir="2700000" algn="tl">
                    <a:srgbClr val="000000">
                      <a:alpha val="43137"/>
                    </a:srgbClr>
                  </a:outerShdw>
                </a:effectLst>
              </a:rPr>
              <a:t>παύει </a:t>
            </a:r>
            <a:r>
              <a:rPr lang="el-GR" dirty="0">
                <a:solidFill>
                  <a:srgbClr val="FFCC00"/>
                </a:solidFill>
                <a:effectLst>
                  <a:outerShdw blurRad="38100" dist="38100" dir="2700000" algn="tl">
                    <a:srgbClr val="000000">
                      <a:alpha val="43137"/>
                    </a:srgbClr>
                  </a:outerShdw>
                </a:effectLst>
              </a:rPr>
              <a:t>αυτοδικαίως</a:t>
            </a:r>
            <a:r>
              <a:rPr lang="el-GR" dirty="0">
                <a:effectLst>
                  <a:outerShdw blurRad="38100" dist="38100" dir="2700000" algn="tl">
                    <a:srgbClr val="000000">
                      <a:alpha val="43137"/>
                    </a:srgbClr>
                  </a:outerShdw>
                </a:effectLst>
              </a:rPr>
              <a:t> με την </a:t>
            </a:r>
            <a:r>
              <a:rPr lang="el-GR" dirty="0">
                <a:solidFill>
                  <a:srgbClr val="FFCC00"/>
                </a:solidFill>
                <a:effectLst>
                  <a:outerShdw blurRad="38100" dist="38100" dir="2700000" algn="tl">
                    <a:srgbClr val="000000">
                      <a:alpha val="43137"/>
                    </a:srgbClr>
                  </a:outerShdw>
                </a:effectLst>
              </a:rPr>
              <a:t>πάροδο</a:t>
            </a:r>
            <a:r>
              <a:rPr lang="el-GR" dirty="0">
                <a:effectLst>
                  <a:outerShdw blurRad="38100" dist="38100" dir="2700000" algn="tl">
                    <a:srgbClr val="000000">
                      <a:alpha val="43137"/>
                    </a:srgbClr>
                  </a:outerShdw>
                </a:effectLst>
              </a:rPr>
              <a:t> της συμφωνημένης διάρκειας, χωρίς να απαιτείται καμιά δήλωση ή άλλη ενέργεια από τα </a:t>
            </a:r>
            <a:r>
              <a:rPr lang="el-GR" dirty="0" smtClean="0">
                <a:effectLst>
                  <a:outerShdw blurRad="38100" dist="38100" dir="2700000" algn="tl">
                    <a:srgbClr val="000000">
                      <a:alpha val="43137"/>
                    </a:srgbClr>
                  </a:outerShdw>
                </a:effectLst>
              </a:rPr>
              <a:t>μέρη</a:t>
            </a:r>
          </a:p>
          <a:p>
            <a:pPr>
              <a:lnSpc>
                <a:spcPts val="3600"/>
              </a:lnSpc>
              <a:spcBef>
                <a:spcPts val="0"/>
              </a:spcBef>
            </a:pPr>
            <a:r>
              <a:rPr lang="el-GR" dirty="0" smtClean="0">
                <a:effectLst>
                  <a:outerShdw blurRad="38100" dist="38100" dir="2700000" algn="tl">
                    <a:srgbClr val="000000">
                      <a:alpha val="43137"/>
                    </a:srgbClr>
                  </a:outerShdw>
                </a:effectLst>
              </a:rPr>
              <a:t>Η σύμβαση </a:t>
            </a:r>
            <a:r>
              <a:rPr lang="el-GR" u="sng" dirty="0">
                <a:effectLst>
                  <a:outerShdw blurRad="38100" dist="38100" dir="2700000" algn="tl">
                    <a:srgbClr val="000000">
                      <a:alpha val="43137"/>
                    </a:srgbClr>
                  </a:outerShdw>
                </a:effectLst>
              </a:rPr>
              <a:t>αορίστου χρόνου</a:t>
            </a:r>
            <a:r>
              <a:rPr lang="el-GR" dirty="0">
                <a:effectLst>
                  <a:outerShdw blurRad="38100" dist="38100" dir="2700000" algn="tl">
                    <a:srgbClr val="000000">
                      <a:alpha val="43137"/>
                    </a:srgbClr>
                  </a:outerShdw>
                </a:effectLst>
              </a:rPr>
              <a:t> λύνεται με </a:t>
            </a:r>
            <a:r>
              <a:rPr lang="el-GR" dirty="0">
                <a:solidFill>
                  <a:srgbClr val="FFCC00"/>
                </a:solidFill>
                <a:effectLst>
                  <a:outerShdw blurRad="38100" dist="38100" dir="2700000" algn="tl">
                    <a:srgbClr val="000000">
                      <a:alpha val="43137"/>
                    </a:srgbClr>
                  </a:outerShdw>
                </a:effectLst>
              </a:rPr>
              <a:t>μονομερή</a:t>
            </a:r>
            <a:r>
              <a:rPr lang="el-GR" dirty="0">
                <a:effectLst>
                  <a:outerShdw blurRad="38100" dist="38100" dir="2700000" algn="tl">
                    <a:srgbClr val="000000">
                      <a:alpha val="43137"/>
                    </a:srgbClr>
                  </a:outerShdw>
                </a:effectLst>
              </a:rPr>
              <a:t> </a:t>
            </a:r>
            <a:r>
              <a:rPr lang="el-GR" dirty="0" err="1">
                <a:effectLst>
                  <a:outerShdw blurRad="38100" dist="38100" dir="2700000" algn="tl">
                    <a:srgbClr val="000000">
                      <a:alpha val="43137"/>
                    </a:srgbClr>
                  </a:outerShdw>
                </a:effectLst>
              </a:rPr>
              <a:t>απευθυντέα</a:t>
            </a:r>
            <a:r>
              <a:rPr lang="el-GR" dirty="0">
                <a:effectLst>
                  <a:outerShdw blurRad="38100" dist="38100" dir="2700000" algn="tl">
                    <a:srgbClr val="000000">
                      <a:alpha val="43137"/>
                    </a:srgbClr>
                  </a:outerShdw>
                </a:effectLst>
              </a:rPr>
              <a:t> δήλωση βούλησης (καταγγελία), στην οποία μπορεί να προβεί καθένα από τα μέρη της </a:t>
            </a:r>
            <a:r>
              <a:rPr lang="el-GR" dirty="0" smtClean="0">
                <a:effectLst>
                  <a:outerShdw blurRad="38100" dist="38100" dir="2700000" algn="tl">
                    <a:srgbClr val="000000">
                      <a:alpha val="43137"/>
                    </a:srgbClr>
                  </a:outerShdw>
                </a:effectLst>
              </a:rPr>
              <a:t>σύμβασης - </a:t>
            </a:r>
            <a:r>
              <a:rPr lang="el-GR" dirty="0">
                <a:effectLst>
                  <a:outerShdw blurRad="38100" dist="38100" dir="2700000" algn="tl">
                    <a:srgbClr val="000000">
                      <a:alpha val="43137"/>
                    </a:srgbClr>
                  </a:outerShdw>
                </a:effectLst>
              </a:rPr>
              <a:t>Κατά </a:t>
            </a:r>
            <a:r>
              <a:rPr lang="el-GR" dirty="0" smtClean="0">
                <a:effectLst>
                  <a:outerShdw blurRad="38100" dist="38100" dir="2700000" algn="tl">
                    <a:srgbClr val="000000">
                      <a:alpha val="43137"/>
                    </a:srgbClr>
                  </a:outerShdw>
                </a:effectLst>
              </a:rPr>
              <a:t>κανόνα, </a:t>
            </a:r>
            <a:r>
              <a:rPr lang="el-GR" dirty="0">
                <a:effectLst>
                  <a:outerShdw blurRad="38100" dist="38100" dir="2700000" algn="tl">
                    <a:srgbClr val="000000">
                      <a:alpha val="43137"/>
                    </a:srgbClr>
                  </a:outerShdw>
                </a:effectLst>
              </a:rPr>
              <a:t>η δήλωση αυτή επιφέρει τη </a:t>
            </a:r>
            <a:r>
              <a:rPr lang="el-GR" dirty="0">
                <a:solidFill>
                  <a:srgbClr val="FFCC00"/>
                </a:solidFill>
                <a:effectLst>
                  <a:outerShdw blurRad="38100" dist="38100" dir="2700000" algn="tl">
                    <a:srgbClr val="000000">
                      <a:alpha val="43137"/>
                    </a:srgbClr>
                  </a:outerShdw>
                </a:effectLst>
              </a:rPr>
              <a:t>λύση</a:t>
            </a:r>
            <a:r>
              <a:rPr lang="el-GR" dirty="0">
                <a:effectLst>
                  <a:outerShdw blurRad="38100" dist="38100" dir="2700000" algn="tl">
                    <a:srgbClr val="000000">
                      <a:alpha val="43137"/>
                    </a:srgbClr>
                  </a:outerShdw>
                </a:effectLst>
              </a:rPr>
              <a:t> της σύμβασης </a:t>
            </a:r>
            <a:r>
              <a:rPr lang="el-GR" dirty="0">
                <a:solidFill>
                  <a:srgbClr val="FFCC00"/>
                </a:solidFill>
                <a:effectLst>
                  <a:outerShdw blurRad="38100" dist="38100" dir="2700000" algn="tl">
                    <a:srgbClr val="000000">
                      <a:alpha val="43137"/>
                    </a:srgbClr>
                  </a:outerShdw>
                </a:effectLst>
              </a:rPr>
              <a:t>μετά την πάροδο ορισμένης προθεσμίας </a:t>
            </a:r>
            <a:r>
              <a:rPr lang="el-GR" dirty="0">
                <a:effectLst>
                  <a:outerShdw blurRad="38100" dist="38100" dir="2700000" algn="tl">
                    <a:srgbClr val="000000">
                      <a:alpha val="43137"/>
                    </a:srgbClr>
                  </a:outerShdw>
                </a:effectLst>
              </a:rPr>
              <a:t>από την </a:t>
            </a:r>
            <a:r>
              <a:rPr lang="el-GR" dirty="0" err="1">
                <a:solidFill>
                  <a:srgbClr val="FFCC00"/>
                </a:solidFill>
                <a:effectLst>
                  <a:outerShdw blurRad="38100" dist="38100" dir="2700000" algn="tl">
                    <a:srgbClr val="000000">
                      <a:alpha val="43137"/>
                    </a:srgbClr>
                  </a:outerShdw>
                </a:effectLst>
              </a:rPr>
              <a:t>περιέλευσή</a:t>
            </a:r>
            <a:r>
              <a:rPr lang="el-GR" dirty="0">
                <a:effectLst>
                  <a:outerShdw blurRad="38100" dist="38100" dir="2700000" algn="tl">
                    <a:srgbClr val="000000">
                      <a:alpha val="43137"/>
                    </a:srgbClr>
                  </a:outerShdw>
                </a:effectLst>
              </a:rPr>
              <a:t> της στο άλλο </a:t>
            </a:r>
            <a:r>
              <a:rPr lang="el-GR" dirty="0" smtClean="0">
                <a:effectLst>
                  <a:outerShdw blurRad="38100" dist="38100" dir="2700000" algn="tl">
                    <a:srgbClr val="000000">
                      <a:alpha val="43137"/>
                    </a:srgbClr>
                  </a:outerShdw>
                </a:effectLst>
              </a:rPr>
              <a:t>μέρος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7571145"/>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74923"/>
          </a:xfrm>
        </p:spPr>
        <p:txBody>
          <a:bodyPr/>
          <a:lstStyle/>
          <a:p>
            <a:r>
              <a:rPr lang="el-GR" sz="3600" dirty="0">
                <a:effectLst>
                  <a:outerShdw blurRad="38100" dist="38100" dir="2700000" algn="tl">
                    <a:srgbClr val="000000">
                      <a:alpha val="43137"/>
                    </a:srgbClr>
                  </a:outerShdw>
                </a:effectLst>
              </a:rPr>
              <a:t>ΕΡΜΗΝΕΙΑ ΤΩΝ ΚΑΝΟΝΩΝ ΔΙΚΑΙΟΥ</a:t>
            </a:r>
            <a:endParaRPr lang="el-GR" sz="3600" dirty="0"/>
          </a:p>
        </p:txBody>
      </p:sp>
      <p:sp>
        <p:nvSpPr>
          <p:cNvPr id="3" name="Content Placeholder 2"/>
          <p:cNvSpPr>
            <a:spLocks noGrp="1"/>
          </p:cNvSpPr>
          <p:nvPr>
            <p:ph idx="1"/>
          </p:nvPr>
        </p:nvSpPr>
        <p:spPr>
          <a:xfrm>
            <a:off x="251520" y="1052736"/>
            <a:ext cx="8640960" cy="5544616"/>
          </a:xfrm>
        </p:spPr>
        <p:txBody>
          <a:bodyPr/>
          <a:lstStyle/>
          <a:p>
            <a:pPr marL="0" indent="0" algn="ctr">
              <a:buNone/>
            </a:pPr>
            <a:r>
              <a:rPr lang="el-GR" sz="2400" dirty="0" smtClean="0">
                <a:solidFill>
                  <a:srgbClr val="FFCC00"/>
                </a:solidFill>
                <a:effectLst>
                  <a:outerShdw blurRad="38100" dist="38100" dir="2700000" algn="tl">
                    <a:srgbClr val="000000">
                      <a:alpha val="43137"/>
                    </a:srgbClr>
                  </a:outerShdw>
                </a:effectLst>
              </a:rPr>
              <a:t>Διορθωτική ερμηνεία</a:t>
            </a:r>
            <a:endParaRPr lang="el-GR" sz="2400" dirty="0">
              <a:effectLst/>
            </a:endParaRPr>
          </a:p>
          <a:p>
            <a:pPr lvl="0"/>
            <a:endParaRPr lang="el-GR" sz="2400" dirty="0" smtClean="0">
              <a:effectLst/>
            </a:endParaRPr>
          </a:p>
          <a:p>
            <a:pPr lvl="0"/>
            <a:endParaRPr lang="el-GR" sz="2400" dirty="0">
              <a:effectLst/>
            </a:endParaRPr>
          </a:p>
          <a:p>
            <a:pPr lvl="0"/>
            <a:endParaRPr lang="el-GR" sz="2400" dirty="0" smtClean="0">
              <a:effectLst/>
            </a:endParaRPr>
          </a:p>
          <a:p>
            <a:pPr lvl="0"/>
            <a:endParaRPr lang="el-GR" sz="2400" dirty="0">
              <a:effectLst/>
            </a:endParaRPr>
          </a:p>
          <a:p>
            <a:pPr lvl="0"/>
            <a:endParaRPr lang="el-GR" sz="2400" dirty="0" smtClean="0">
              <a:effectLst/>
            </a:endParaRPr>
          </a:p>
          <a:p>
            <a:pPr lvl="0"/>
            <a:endParaRPr lang="el-GR" sz="2400" dirty="0">
              <a:effectLst/>
            </a:endParaRPr>
          </a:p>
          <a:p>
            <a:endParaRPr lang="el-GR" sz="2400" dirty="0"/>
          </a:p>
        </p:txBody>
      </p:sp>
      <p:sp>
        <p:nvSpPr>
          <p:cNvPr id="4" name="Right Brace 3"/>
          <p:cNvSpPr/>
          <p:nvPr/>
        </p:nvSpPr>
        <p:spPr>
          <a:xfrm rot="16200000">
            <a:off x="4319972" y="1281444"/>
            <a:ext cx="720080" cy="1224136"/>
          </a:xfrm>
          <a:prstGeom prst="rightBrace">
            <a:avLst/>
          </a:pr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l-GR"/>
          </a:p>
        </p:txBody>
      </p:sp>
      <p:graphicFrame>
        <p:nvGraphicFramePr>
          <p:cNvPr id="5" name="Table 4"/>
          <p:cNvGraphicFramePr>
            <a:graphicFrameLocks noGrp="1"/>
          </p:cNvGraphicFramePr>
          <p:nvPr>
            <p:extLst>
              <p:ext uri="{D42A27DB-BD31-4B8C-83A1-F6EECF244321}">
                <p14:modId xmlns:p14="http://schemas.microsoft.com/office/powerpoint/2010/main" val="3368193550"/>
              </p:ext>
            </p:extLst>
          </p:nvPr>
        </p:nvGraphicFramePr>
        <p:xfrm>
          <a:off x="251520" y="2253552"/>
          <a:ext cx="8640960" cy="2560320"/>
        </p:xfrm>
        <a:graphic>
          <a:graphicData uri="http://schemas.openxmlformats.org/drawingml/2006/table">
            <a:tbl>
              <a:tblPr firstRow="1" bandRow="1">
                <a:effectLst>
                  <a:innerShdw blurRad="63500" dist="50800" dir="5400000">
                    <a:prstClr val="black">
                      <a:alpha val="50000"/>
                    </a:prstClr>
                  </a:innerShdw>
                </a:effectLst>
                <a:tableStyleId>{5C22544A-7EE6-4342-B048-85BDC9FD1C3A}</a:tableStyleId>
              </a:tblPr>
              <a:tblGrid>
                <a:gridCol w="4320480"/>
                <a:gridCol w="4320480"/>
              </a:tblGrid>
              <a:tr h="2471592">
                <a:tc>
                  <a:txBody>
                    <a:bodyPr/>
                    <a:lstStyle/>
                    <a:p>
                      <a:pPr algn="ctr"/>
                      <a:r>
                        <a:rPr lang="el-GR" sz="2400" dirty="0" smtClean="0">
                          <a:solidFill>
                            <a:srgbClr val="FF0000"/>
                          </a:solidFill>
                          <a:effectLst>
                            <a:outerShdw blurRad="38100" dist="38100" dir="2700000" algn="tl">
                              <a:srgbClr val="000000">
                                <a:alpha val="43137"/>
                              </a:srgbClr>
                            </a:outerShdw>
                          </a:effectLst>
                        </a:rPr>
                        <a:t>Διασταλτική ερμηνεία</a:t>
                      </a:r>
                    </a:p>
                    <a:p>
                      <a:pPr algn="ctr"/>
                      <a:r>
                        <a:rPr lang="el-GR" sz="2000" b="0" dirty="0" smtClean="0">
                          <a:solidFill>
                            <a:srgbClr val="002060"/>
                          </a:solidFill>
                          <a:effectLst>
                            <a:outerShdw blurRad="38100" dist="38100" dir="2700000" algn="tl">
                              <a:srgbClr val="000000">
                                <a:alpha val="43137"/>
                              </a:srgbClr>
                            </a:outerShdw>
                          </a:effectLst>
                        </a:rPr>
                        <a:t>Επεκτείνει την έννοια του νόμου σε θέματα που δεν περιλαμβάνονται στο γράμμα του νόμου, αλλά ανταποκρίνονται στο πνεύμα του νόμου </a:t>
                      </a:r>
                    </a:p>
                    <a:p>
                      <a:pPr algn="just"/>
                      <a:endParaRPr lang="el-GR" dirty="0">
                        <a:solidFill>
                          <a:srgbClr val="FF0000"/>
                        </a:solidFill>
                        <a:effectLst>
                          <a:outerShdw blurRad="38100" dist="38100" dir="2700000" algn="tl">
                            <a:srgbClr val="000000">
                              <a:alpha val="43137"/>
                            </a:srgbClr>
                          </a:outerShdw>
                        </a:effectLst>
                      </a:endParaRPr>
                    </a:p>
                  </a:txBody>
                  <a:tcPr>
                    <a:lnL w="38100" cap="flat" cmpd="sng" algn="ctr">
                      <a:solidFill>
                        <a:srgbClr val="45331B"/>
                      </a:solidFill>
                      <a:prstDash val="solid"/>
                      <a:round/>
                      <a:headEnd type="none" w="med" len="med"/>
                      <a:tailEnd type="none" w="med" len="med"/>
                    </a:lnL>
                    <a:lnR w="38100" cap="flat" cmpd="sng" algn="ctr">
                      <a:solidFill>
                        <a:srgbClr val="45331B"/>
                      </a:solidFill>
                      <a:prstDash val="solid"/>
                      <a:round/>
                      <a:headEnd type="none" w="med" len="med"/>
                      <a:tailEnd type="none" w="med" len="med"/>
                    </a:lnR>
                    <a:lnT w="38100" cap="flat" cmpd="sng" algn="ctr">
                      <a:solidFill>
                        <a:srgbClr val="45331B"/>
                      </a:solidFill>
                      <a:prstDash val="solid"/>
                      <a:round/>
                      <a:headEnd type="none" w="med" len="med"/>
                      <a:tailEnd type="none" w="med" len="med"/>
                    </a:lnT>
                    <a:lnB w="38100" cap="flat" cmpd="sng" algn="ctr">
                      <a:solidFill>
                        <a:srgbClr val="45331B"/>
                      </a:solidFill>
                      <a:prstDash val="solid"/>
                      <a:round/>
                      <a:headEnd type="none" w="med" len="med"/>
                      <a:tailEnd type="none" w="med" len="med"/>
                    </a:lnB>
                    <a:gradFill flip="none" rotWithShape="1">
                      <a:gsLst>
                        <a:gs pos="0">
                          <a:schemeClr val="accent1">
                            <a:tint val="66000"/>
                            <a:satMod val="160000"/>
                          </a:schemeClr>
                        </a:gs>
                        <a:gs pos="48000">
                          <a:schemeClr val="accent1">
                            <a:tint val="44500"/>
                            <a:satMod val="160000"/>
                          </a:schemeClr>
                        </a:gs>
                        <a:gs pos="100000">
                          <a:schemeClr val="accent1">
                            <a:tint val="23500"/>
                            <a:satMod val="160000"/>
                          </a:schemeClr>
                        </a:gs>
                      </a:gsLst>
                      <a:lin ang="5400000" scaled="0"/>
                      <a:tileRect/>
                    </a:gradFill>
                  </a:tcPr>
                </a:tc>
                <a:tc>
                  <a:txBody>
                    <a:bodyPr/>
                    <a:lstStyle/>
                    <a:p>
                      <a:pPr marL="0" algn="ctr" defTabSz="914400" rtl="0" eaLnBrk="1" latinLnBrk="0" hangingPunct="1"/>
                      <a:r>
                        <a:rPr lang="el-GR" sz="2400" b="1" kern="1200" dirty="0" smtClean="0">
                          <a:solidFill>
                            <a:srgbClr val="7030A0"/>
                          </a:solidFill>
                          <a:effectLst>
                            <a:outerShdw blurRad="38100" dist="38100" dir="2700000" algn="tl">
                              <a:srgbClr val="000000">
                                <a:alpha val="43137"/>
                              </a:srgbClr>
                            </a:outerShdw>
                          </a:effectLst>
                          <a:latin typeface="+mn-lt"/>
                          <a:ea typeface="+mn-ea"/>
                          <a:cs typeface="+mn-cs"/>
                        </a:rPr>
                        <a:t>Συσταλτική ερμηνεία</a:t>
                      </a:r>
                    </a:p>
                    <a:p>
                      <a:pPr marL="0" algn="ctr" defTabSz="914400" rtl="0" eaLnBrk="1" latinLnBrk="0" hangingPunct="1"/>
                      <a:r>
                        <a:rPr lang="el-GR" sz="2000" b="0" kern="1200" dirty="0" smtClean="0">
                          <a:solidFill>
                            <a:srgbClr val="002060"/>
                          </a:solidFill>
                          <a:effectLst>
                            <a:outerShdw blurRad="38100" dist="38100" dir="2700000" algn="tl">
                              <a:srgbClr val="000000">
                                <a:alpha val="43137"/>
                              </a:srgbClr>
                            </a:outerShdw>
                          </a:effectLst>
                          <a:latin typeface="+mn-lt"/>
                          <a:ea typeface="+mn-ea"/>
                          <a:cs typeface="+mn-cs"/>
                        </a:rPr>
                        <a:t>Περιορίζει την έννοια του νόμου σε θέματα που, ενώ περιλαμβάνονται στο γράμμα του νόμου, εντούτοις δεν ανταποκρίνονται στο πνεύμα του νόμου</a:t>
                      </a:r>
                      <a:endParaRPr lang="el-GR" sz="2000" b="0" kern="1200" dirty="0">
                        <a:solidFill>
                          <a:srgbClr val="002060"/>
                        </a:solidFill>
                        <a:effectLst>
                          <a:outerShdw blurRad="38100" dist="38100" dir="2700000" algn="tl">
                            <a:srgbClr val="000000">
                              <a:alpha val="43137"/>
                            </a:srgbClr>
                          </a:outerShdw>
                        </a:effectLst>
                        <a:latin typeface="+mn-lt"/>
                        <a:ea typeface="+mn-ea"/>
                        <a:cs typeface="+mn-cs"/>
                      </a:endParaRPr>
                    </a:p>
                  </a:txBody>
                  <a:tcPr>
                    <a:lnL w="38100" cap="flat" cmpd="sng" algn="ctr">
                      <a:solidFill>
                        <a:srgbClr val="45331B"/>
                      </a:solidFill>
                      <a:prstDash val="solid"/>
                      <a:round/>
                      <a:headEnd type="none" w="med" len="med"/>
                      <a:tailEnd type="none" w="med" len="med"/>
                    </a:lnL>
                    <a:lnR w="38100" cap="flat" cmpd="sng" algn="ctr">
                      <a:solidFill>
                        <a:srgbClr val="45331B"/>
                      </a:solidFill>
                      <a:prstDash val="solid"/>
                      <a:round/>
                      <a:headEnd type="none" w="med" len="med"/>
                      <a:tailEnd type="none" w="med" len="med"/>
                    </a:lnR>
                    <a:lnT w="38100" cap="flat" cmpd="sng" algn="ctr">
                      <a:solidFill>
                        <a:srgbClr val="45331B"/>
                      </a:solidFill>
                      <a:prstDash val="solid"/>
                      <a:round/>
                      <a:headEnd type="none" w="med" len="med"/>
                      <a:tailEnd type="none" w="med" len="med"/>
                    </a:lnT>
                    <a:lnB w="38100"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
        <p:nvSpPr>
          <p:cNvPr id="7" name="Rectangle 6"/>
          <p:cNvSpPr/>
          <p:nvPr/>
        </p:nvSpPr>
        <p:spPr>
          <a:xfrm>
            <a:off x="179512" y="4725144"/>
            <a:ext cx="8712968" cy="1938992"/>
          </a:xfrm>
          <a:prstGeom prst="rect">
            <a:avLst/>
          </a:prstGeom>
        </p:spPr>
        <p:txBody>
          <a:bodyPr wrap="square">
            <a:spAutoFit/>
          </a:bodyPr>
          <a:lstStyle/>
          <a:p>
            <a:r>
              <a:rPr lang="el-GR" sz="2400" dirty="0" smtClean="0">
                <a:solidFill>
                  <a:srgbClr val="FFCC00"/>
                </a:solidFill>
                <a:effectLst>
                  <a:outerShdw blurRad="38100" dist="38100" dir="2700000" algn="tl">
                    <a:srgbClr val="000000">
                      <a:alpha val="43137"/>
                    </a:srgbClr>
                  </a:outerShdw>
                </a:effectLst>
              </a:rPr>
              <a:t>Παραβλέπει </a:t>
            </a:r>
            <a:r>
              <a:rPr lang="el-GR" sz="2400" dirty="0">
                <a:solidFill>
                  <a:srgbClr val="FFCC00"/>
                </a:solidFill>
                <a:effectLst>
                  <a:outerShdw blurRad="38100" dist="38100" dir="2700000" algn="tl">
                    <a:srgbClr val="000000">
                      <a:alpha val="43137"/>
                    </a:srgbClr>
                  </a:outerShdw>
                </a:effectLst>
              </a:rPr>
              <a:t>εντελώς το γράμμα του νόμου</a:t>
            </a:r>
            <a:r>
              <a:rPr lang="el-GR" sz="2400" dirty="0">
                <a:effectLst>
                  <a:outerShdw blurRad="38100" dist="38100" dir="2700000" algn="tl">
                    <a:srgbClr val="000000">
                      <a:alpha val="43137"/>
                    </a:srgbClr>
                  </a:outerShdw>
                </a:effectLst>
              </a:rPr>
              <a:t>, όταν αυτό οδηγεί σε παράλογα αποτελέσματα και δε συμβιβάζεται με τη λογική του δικαίου, ούτε αποδίδει τη σκέψη του σώφρονα νομοθέτη με αποτέλεσμα να θεωρείται ότι δεν έχει ρυθμιστεί νομοθετικά το </a:t>
            </a:r>
            <a:r>
              <a:rPr lang="el-GR" sz="2400" dirty="0" smtClean="0">
                <a:effectLst>
                  <a:outerShdw blurRad="38100" dist="38100" dir="2700000" algn="tl">
                    <a:srgbClr val="000000">
                      <a:alpha val="43137"/>
                    </a:srgbClr>
                  </a:outerShdw>
                </a:effectLst>
              </a:rPr>
              <a:t>οικείο θέμα</a:t>
            </a:r>
            <a:endParaRPr 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9269450"/>
      </p:ext>
    </p:extLst>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8928992" cy="576063"/>
          </a:xfrm>
        </p:spPr>
        <p:txBody>
          <a:bodyPr/>
          <a:lstStyle/>
          <a:p>
            <a:r>
              <a:rPr lang="el-GR" sz="4000" dirty="0" smtClean="0"/>
              <a:t>ΣΥΛΛΟΓΙΚΕΣ ΣΥΜΒΑΣΕΙΣ ΕΡΓΑΣΙΑΣ</a:t>
            </a:r>
            <a:endParaRPr lang="el-GR" sz="4000" dirty="0"/>
          </a:p>
        </p:txBody>
      </p:sp>
      <p:sp>
        <p:nvSpPr>
          <p:cNvPr id="3" name="Content Placeholder 2"/>
          <p:cNvSpPr>
            <a:spLocks noGrp="1"/>
          </p:cNvSpPr>
          <p:nvPr>
            <p:ph idx="1"/>
          </p:nvPr>
        </p:nvSpPr>
        <p:spPr>
          <a:xfrm>
            <a:off x="107504" y="1052736"/>
            <a:ext cx="8856984" cy="5400600"/>
          </a:xfrm>
        </p:spPr>
        <p:txBody>
          <a:bodyPr/>
          <a:lstStyle/>
          <a:p>
            <a:pPr>
              <a:lnSpc>
                <a:spcPts val="3600"/>
              </a:lnSpc>
              <a:spcBef>
                <a:spcPts val="0"/>
              </a:spcBef>
            </a:pPr>
            <a:r>
              <a:rPr lang="el-GR" dirty="0">
                <a:effectLst>
                  <a:outerShdw blurRad="38100" dist="38100" dir="2700000" algn="tl">
                    <a:srgbClr val="000000">
                      <a:alpha val="43137"/>
                    </a:srgbClr>
                  </a:outerShdw>
                </a:effectLst>
              </a:rPr>
              <a:t>Συμφωνούνται </a:t>
            </a:r>
            <a:r>
              <a:rPr lang="el-GR" dirty="0">
                <a:solidFill>
                  <a:srgbClr val="FFCC00"/>
                </a:solidFill>
                <a:effectLst>
                  <a:outerShdw blurRad="38100" dist="38100" dir="2700000" algn="tl">
                    <a:srgbClr val="000000">
                      <a:alpha val="43137"/>
                    </a:srgbClr>
                  </a:outerShdw>
                </a:effectLst>
              </a:rPr>
              <a:t>εγγράφως</a:t>
            </a:r>
            <a:r>
              <a:rPr lang="el-GR" dirty="0">
                <a:effectLst>
                  <a:outerShdw blurRad="38100" dist="38100" dir="2700000" algn="tl">
                    <a:srgbClr val="000000">
                      <a:alpha val="43137"/>
                    </a:srgbClr>
                  </a:outerShdw>
                </a:effectLst>
              </a:rPr>
              <a:t> μεταξύ των συνδικαλιστικών οργανώσεων εργαζομένων και εργοδοτών ή μεταξύ συνδικαλιστικής οργάνωσης εργαζομένων και εργοδότη, με τις οποίες καθορίζονται οι </a:t>
            </a:r>
            <a:r>
              <a:rPr lang="el-GR" dirty="0">
                <a:solidFill>
                  <a:srgbClr val="FFCC00"/>
                </a:solidFill>
                <a:effectLst>
                  <a:outerShdw blurRad="38100" dist="38100" dir="2700000" algn="tl">
                    <a:srgbClr val="000000">
                      <a:alpha val="43137"/>
                    </a:srgbClr>
                  </a:outerShdw>
                </a:effectLst>
              </a:rPr>
              <a:t>όροι εργασίας </a:t>
            </a:r>
            <a:r>
              <a:rPr lang="el-GR" dirty="0">
                <a:effectLst>
                  <a:outerShdw blurRad="38100" dist="38100" dir="2700000" algn="tl">
                    <a:srgbClr val="000000">
                      <a:alpha val="43137"/>
                    </a:srgbClr>
                  </a:outerShdw>
                </a:effectLst>
              </a:rPr>
              <a:t>και οι μεταξύ των συμβαλλομένων </a:t>
            </a:r>
            <a:r>
              <a:rPr lang="el-GR" dirty="0">
                <a:solidFill>
                  <a:srgbClr val="FFCC00"/>
                </a:solidFill>
                <a:effectLst>
                  <a:outerShdw blurRad="38100" dist="38100" dir="2700000" algn="tl">
                    <a:srgbClr val="000000">
                      <a:alpha val="43137"/>
                    </a:srgbClr>
                  </a:outerShdw>
                </a:effectLst>
              </a:rPr>
              <a:t>αμοιβαίες</a:t>
            </a:r>
            <a:r>
              <a:rPr lang="el-GR" dirty="0">
                <a:effectLst>
                  <a:outerShdw blurRad="38100" dist="38100" dir="2700000" algn="tl">
                    <a:srgbClr val="000000">
                      <a:alpha val="43137"/>
                    </a:srgbClr>
                  </a:outerShdw>
                </a:effectLst>
              </a:rPr>
              <a:t> </a:t>
            </a:r>
            <a:r>
              <a:rPr lang="el-GR" dirty="0">
                <a:solidFill>
                  <a:srgbClr val="FFCC00"/>
                </a:solidFill>
                <a:effectLst>
                  <a:outerShdw blurRad="38100" dist="38100" dir="2700000" algn="tl">
                    <a:srgbClr val="000000">
                      <a:alpha val="43137"/>
                    </a:srgbClr>
                  </a:outerShdw>
                </a:effectLst>
              </a:rPr>
              <a:t>υποχρεώσεις</a:t>
            </a:r>
          </a:p>
        </p:txBody>
      </p:sp>
    </p:spTree>
    <p:extLst>
      <p:ext uri="{BB962C8B-B14F-4D97-AF65-F5344CB8AC3E}">
        <p14:creationId xmlns:p14="http://schemas.microsoft.com/office/powerpoint/2010/main" val="816744972"/>
      </p:ext>
    </p:extLst>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8928992" cy="576063"/>
          </a:xfrm>
        </p:spPr>
        <p:txBody>
          <a:bodyPr/>
          <a:lstStyle/>
          <a:p>
            <a:r>
              <a:rPr lang="el-GR" sz="4000" dirty="0" smtClean="0"/>
              <a:t>ΣΥΛΛΟΓΙΚΕΣ ΣΥΜΒΑΣΕΙΣ ΕΡΓΑΣΙΑΣ</a:t>
            </a:r>
            <a:endParaRPr lang="el-GR" sz="4000" dirty="0"/>
          </a:p>
        </p:txBody>
      </p:sp>
      <p:sp>
        <p:nvSpPr>
          <p:cNvPr id="3" name="Content Placeholder 2"/>
          <p:cNvSpPr>
            <a:spLocks noGrp="1"/>
          </p:cNvSpPr>
          <p:nvPr>
            <p:ph idx="1"/>
          </p:nvPr>
        </p:nvSpPr>
        <p:spPr>
          <a:xfrm>
            <a:off x="107504" y="764704"/>
            <a:ext cx="8856984" cy="5976664"/>
          </a:xfrm>
        </p:spPr>
        <p:txBody>
          <a:bodyPr/>
          <a:lstStyle/>
          <a:p>
            <a:pPr marL="0" indent="0">
              <a:lnSpc>
                <a:spcPts val="3600"/>
              </a:lnSpc>
              <a:spcBef>
                <a:spcPts val="0"/>
              </a:spcBef>
              <a:buNone/>
            </a:pPr>
            <a:r>
              <a:rPr lang="el-GR" u="sng" dirty="0" smtClean="0">
                <a:effectLst>
                  <a:outerShdw blurRad="38100" dist="38100" dir="2700000" algn="tl">
                    <a:srgbClr val="000000">
                      <a:alpha val="43137"/>
                    </a:srgbClr>
                  </a:outerShdw>
                </a:effectLst>
              </a:rPr>
              <a:t>Περιεχόμενο</a:t>
            </a:r>
            <a:r>
              <a:rPr lang="el-GR" dirty="0" smtClean="0">
                <a:effectLst>
                  <a:outerShdw blurRad="38100" dist="38100" dir="2700000" algn="tl">
                    <a:srgbClr val="000000">
                      <a:alpha val="43137"/>
                    </a:srgbClr>
                  </a:outerShdw>
                </a:effectLst>
              </a:rPr>
              <a:t>:</a:t>
            </a:r>
          </a:p>
          <a:p>
            <a:pPr lvl="0">
              <a:lnSpc>
                <a:spcPts val="3000"/>
              </a:lnSpc>
              <a:spcBef>
                <a:spcPts val="0"/>
              </a:spcBef>
            </a:pPr>
            <a:r>
              <a:rPr lang="el-GR" sz="2400" dirty="0">
                <a:effectLst>
                  <a:outerShdw blurRad="38100" dist="38100" dir="2700000" algn="tl">
                    <a:srgbClr val="000000">
                      <a:alpha val="43137"/>
                    </a:srgbClr>
                  </a:outerShdw>
                </a:effectLst>
              </a:rPr>
              <a:t>Ζητήματα σχετικά με τη </a:t>
            </a:r>
            <a:r>
              <a:rPr lang="el-GR" sz="2400" dirty="0">
                <a:solidFill>
                  <a:srgbClr val="FFCC00"/>
                </a:solidFill>
                <a:effectLst>
                  <a:outerShdw blurRad="38100" dist="38100" dir="2700000" algn="tl">
                    <a:srgbClr val="000000">
                      <a:alpha val="43137"/>
                    </a:srgbClr>
                  </a:outerShdw>
                </a:effectLst>
              </a:rPr>
              <a:t>σύναψη</a:t>
            </a:r>
            <a:r>
              <a:rPr lang="el-GR" sz="2400" dirty="0">
                <a:effectLst>
                  <a:outerShdw blurRad="38100" dist="38100" dir="2700000" algn="tl">
                    <a:srgbClr val="000000">
                      <a:alpha val="43137"/>
                    </a:srgbClr>
                  </a:outerShdw>
                </a:effectLst>
              </a:rPr>
              <a:t>, τους όρους </a:t>
            </a:r>
            <a:r>
              <a:rPr lang="el-GR" sz="2400" dirty="0">
                <a:solidFill>
                  <a:srgbClr val="FFCC00"/>
                </a:solidFill>
                <a:effectLst>
                  <a:outerShdw blurRad="38100" dist="38100" dir="2700000" algn="tl">
                    <a:srgbClr val="000000">
                      <a:alpha val="43137"/>
                    </a:srgbClr>
                  </a:outerShdw>
                </a:effectLst>
              </a:rPr>
              <a:t>λειτουργίας</a:t>
            </a:r>
            <a:r>
              <a:rPr lang="el-GR" sz="2400" dirty="0">
                <a:effectLst>
                  <a:outerShdw blurRad="38100" dist="38100" dir="2700000" algn="tl">
                    <a:srgbClr val="000000">
                      <a:alpha val="43137"/>
                    </a:srgbClr>
                  </a:outerShdw>
                </a:effectLst>
              </a:rPr>
              <a:t> και τη </a:t>
            </a:r>
            <a:r>
              <a:rPr lang="el-GR" sz="2400" dirty="0">
                <a:solidFill>
                  <a:srgbClr val="FFCC00"/>
                </a:solidFill>
                <a:effectLst>
                  <a:outerShdw blurRad="38100" dist="38100" dir="2700000" algn="tl">
                    <a:srgbClr val="000000">
                      <a:alpha val="43137"/>
                    </a:srgbClr>
                  </a:outerShdw>
                </a:effectLst>
              </a:rPr>
              <a:t>λήξη</a:t>
            </a:r>
            <a:r>
              <a:rPr lang="el-GR" sz="2400" dirty="0">
                <a:effectLst>
                  <a:outerShdw blurRad="38100" dist="38100" dir="2700000" algn="tl">
                    <a:srgbClr val="000000">
                      <a:alpha val="43137"/>
                    </a:srgbClr>
                  </a:outerShdw>
                </a:effectLst>
              </a:rPr>
              <a:t> των </a:t>
            </a:r>
            <a:r>
              <a:rPr lang="el-GR" sz="2400" dirty="0">
                <a:solidFill>
                  <a:srgbClr val="FFCC00"/>
                </a:solidFill>
                <a:effectLst>
                  <a:outerShdw blurRad="38100" dist="38100" dir="2700000" algn="tl">
                    <a:srgbClr val="000000">
                      <a:alpha val="43137"/>
                    </a:srgbClr>
                  </a:outerShdw>
                </a:effectLst>
              </a:rPr>
              <a:t>ατομικών συμβάσεων </a:t>
            </a:r>
            <a:r>
              <a:rPr lang="el-GR" sz="2400" dirty="0">
                <a:effectLst>
                  <a:outerShdw blurRad="38100" dist="38100" dir="2700000" algn="tl">
                    <a:srgbClr val="000000">
                      <a:alpha val="43137"/>
                    </a:srgbClr>
                  </a:outerShdw>
                </a:effectLst>
              </a:rPr>
              <a:t>που εμπίπτουν στο πεδίο ισχύος </a:t>
            </a:r>
            <a:r>
              <a:rPr lang="el-GR" sz="2400" dirty="0" smtClean="0">
                <a:effectLst>
                  <a:outerShdw blurRad="38100" dist="38100" dir="2700000" algn="tl">
                    <a:srgbClr val="000000">
                      <a:alpha val="43137"/>
                    </a:srgbClr>
                  </a:outerShdw>
                </a:effectLst>
              </a:rPr>
              <a:t>τους</a:t>
            </a:r>
            <a:endParaRPr lang="el-GR" sz="2400" dirty="0">
              <a:effectLst>
                <a:outerShdw blurRad="38100" dist="38100" dir="2700000" algn="tl">
                  <a:srgbClr val="000000">
                    <a:alpha val="43137"/>
                  </a:srgbClr>
                </a:outerShdw>
              </a:effectLst>
            </a:endParaRPr>
          </a:p>
          <a:p>
            <a:pPr lvl="0">
              <a:lnSpc>
                <a:spcPts val="3000"/>
              </a:lnSpc>
              <a:spcBef>
                <a:spcPts val="0"/>
              </a:spcBef>
            </a:pPr>
            <a:r>
              <a:rPr lang="el-GR" sz="2400" dirty="0">
                <a:effectLst>
                  <a:outerShdw blurRad="38100" dist="38100" dir="2700000" algn="tl">
                    <a:srgbClr val="000000">
                      <a:alpha val="43137"/>
                    </a:srgbClr>
                  </a:outerShdw>
                </a:effectLst>
              </a:rPr>
              <a:t>Ζητήματα που αφορούν την άσκηση του </a:t>
            </a:r>
            <a:r>
              <a:rPr lang="el-GR" sz="2400" dirty="0">
                <a:solidFill>
                  <a:srgbClr val="FFCC00"/>
                </a:solidFill>
                <a:effectLst>
                  <a:outerShdw blurRad="38100" dist="38100" dir="2700000" algn="tl">
                    <a:srgbClr val="000000">
                      <a:alpha val="43137"/>
                    </a:srgbClr>
                  </a:outerShdw>
                </a:effectLst>
              </a:rPr>
              <a:t>συνδικαλιστικού δικαιώματος</a:t>
            </a:r>
            <a:r>
              <a:rPr lang="el-GR" sz="2400" dirty="0">
                <a:effectLst>
                  <a:outerShdw blurRad="38100" dist="38100" dir="2700000" algn="tl">
                    <a:srgbClr val="000000">
                      <a:alpha val="43137"/>
                    </a:srgbClr>
                  </a:outerShdw>
                </a:effectLst>
              </a:rPr>
              <a:t> στην </a:t>
            </a:r>
            <a:r>
              <a:rPr lang="el-GR" sz="2400" dirty="0" smtClean="0">
                <a:effectLst>
                  <a:outerShdw blurRad="38100" dist="38100" dir="2700000" algn="tl">
                    <a:srgbClr val="000000">
                      <a:alpha val="43137"/>
                    </a:srgbClr>
                  </a:outerShdw>
                </a:effectLst>
              </a:rPr>
              <a:t>επιχείρηση</a:t>
            </a:r>
            <a:endParaRPr lang="el-GR" sz="2400" dirty="0">
              <a:effectLst>
                <a:outerShdw blurRad="38100" dist="38100" dir="2700000" algn="tl">
                  <a:srgbClr val="000000">
                    <a:alpha val="43137"/>
                  </a:srgbClr>
                </a:outerShdw>
              </a:effectLst>
            </a:endParaRPr>
          </a:p>
          <a:p>
            <a:pPr lvl="0">
              <a:lnSpc>
                <a:spcPts val="3000"/>
              </a:lnSpc>
              <a:spcBef>
                <a:spcPts val="0"/>
              </a:spcBef>
            </a:pPr>
            <a:r>
              <a:rPr lang="el-GR" sz="2400" dirty="0">
                <a:effectLst>
                  <a:outerShdw blurRad="38100" dist="38100" dir="2700000" algn="tl">
                    <a:srgbClr val="000000">
                      <a:alpha val="43137"/>
                    </a:srgbClr>
                  </a:outerShdw>
                </a:effectLst>
              </a:rPr>
              <a:t>Ζητήματα </a:t>
            </a:r>
            <a:r>
              <a:rPr lang="el-GR" sz="2400" dirty="0">
                <a:solidFill>
                  <a:srgbClr val="FFCC00"/>
                </a:solidFill>
                <a:effectLst>
                  <a:outerShdw blurRad="38100" dist="38100" dir="2700000" algn="tl">
                    <a:srgbClr val="000000">
                      <a:alpha val="43137"/>
                    </a:srgbClr>
                  </a:outerShdw>
                </a:effectLst>
              </a:rPr>
              <a:t>κοινωνικής </a:t>
            </a:r>
            <a:r>
              <a:rPr lang="el-GR" sz="2400" dirty="0" smtClean="0">
                <a:solidFill>
                  <a:srgbClr val="FFCC00"/>
                </a:solidFill>
                <a:effectLst>
                  <a:outerShdw blurRad="38100" dist="38100" dir="2700000" algn="tl">
                    <a:srgbClr val="000000">
                      <a:alpha val="43137"/>
                    </a:srgbClr>
                  </a:outerShdw>
                </a:effectLst>
              </a:rPr>
              <a:t>ασφάλισης</a:t>
            </a:r>
            <a:r>
              <a:rPr lang="el-GR" sz="2400" dirty="0" smtClean="0">
                <a:effectLst>
                  <a:outerShdw blurRad="38100" dist="38100" dir="2700000" algn="tl">
                    <a:srgbClr val="000000">
                      <a:alpha val="43137"/>
                    </a:srgbClr>
                  </a:outerShdw>
                </a:effectLst>
              </a:rPr>
              <a:t> (εκτός </a:t>
            </a:r>
            <a:r>
              <a:rPr lang="el-GR" sz="2400" dirty="0">
                <a:effectLst>
                  <a:outerShdw blurRad="38100" dist="38100" dir="2700000" algn="tl">
                    <a:srgbClr val="000000">
                      <a:alpha val="43137"/>
                    </a:srgbClr>
                  </a:outerShdw>
                </a:effectLst>
              </a:rPr>
              <a:t>από </a:t>
            </a:r>
            <a:r>
              <a:rPr lang="el-GR" sz="2400" dirty="0" smtClean="0">
                <a:effectLst>
                  <a:outerShdw blurRad="38100" dist="38100" dir="2700000" algn="tl">
                    <a:srgbClr val="000000">
                      <a:alpha val="43137"/>
                    </a:srgbClr>
                  </a:outerShdw>
                </a:effectLst>
              </a:rPr>
              <a:t>συνταξιοδοτικά)</a:t>
            </a:r>
            <a:endParaRPr lang="el-GR" sz="2400" dirty="0">
              <a:effectLst>
                <a:outerShdw blurRad="38100" dist="38100" dir="2700000" algn="tl">
                  <a:srgbClr val="000000">
                    <a:alpha val="43137"/>
                  </a:srgbClr>
                </a:outerShdw>
              </a:effectLst>
            </a:endParaRPr>
          </a:p>
          <a:p>
            <a:pPr lvl="0">
              <a:lnSpc>
                <a:spcPts val="3000"/>
              </a:lnSpc>
              <a:spcBef>
                <a:spcPts val="0"/>
              </a:spcBef>
            </a:pPr>
            <a:r>
              <a:rPr lang="el-GR" sz="2400" dirty="0">
                <a:effectLst>
                  <a:outerShdw blurRad="38100" dist="38100" dir="2700000" algn="tl">
                    <a:srgbClr val="000000">
                      <a:alpha val="43137"/>
                    </a:srgbClr>
                  </a:outerShdw>
                </a:effectLst>
              </a:rPr>
              <a:t>Ζητήματα σχετικά με την άσκηση </a:t>
            </a:r>
            <a:r>
              <a:rPr lang="el-GR" sz="2400" dirty="0">
                <a:solidFill>
                  <a:srgbClr val="FFCC00"/>
                </a:solidFill>
                <a:effectLst>
                  <a:outerShdw blurRad="38100" dist="38100" dir="2700000" algn="tl">
                    <a:srgbClr val="000000">
                      <a:alpha val="43137"/>
                    </a:srgbClr>
                  </a:outerShdw>
                </a:effectLst>
              </a:rPr>
              <a:t>επιχειρηματικής πολιτικής</a:t>
            </a:r>
            <a:r>
              <a:rPr lang="el-GR" sz="2400" dirty="0">
                <a:effectLst>
                  <a:outerShdw blurRad="38100" dist="38100" dir="2700000" algn="tl">
                    <a:srgbClr val="000000">
                      <a:alpha val="43137"/>
                    </a:srgbClr>
                  </a:outerShdw>
                </a:effectLst>
              </a:rPr>
              <a:t> στο μέτρο που αυτή επηρεάζει άμεσα τις εργασιακές </a:t>
            </a:r>
            <a:r>
              <a:rPr lang="el-GR" sz="2400" dirty="0" smtClean="0">
                <a:effectLst>
                  <a:outerShdw blurRad="38100" dist="38100" dir="2700000" algn="tl">
                    <a:srgbClr val="000000">
                      <a:alpha val="43137"/>
                    </a:srgbClr>
                  </a:outerShdw>
                </a:effectLst>
              </a:rPr>
              <a:t>σχέσεις</a:t>
            </a:r>
            <a:endParaRPr lang="el-GR" sz="2400" dirty="0">
              <a:effectLst>
                <a:outerShdw blurRad="38100" dist="38100" dir="2700000" algn="tl">
                  <a:srgbClr val="000000">
                    <a:alpha val="43137"/>
                  </a:srgbClr>
                </a:outerShdw>
              </a:effectLst>
            </a:endParaRPr>
          </a:p>
          <a:p>
            <a:pPr lvl="0">
              <a:lnSpc>
                <a:spcPts val="3000"/>
              </a:lnSpc>
              <a:spcBef>
                <a:spcPts val="0"/>
              </a:spcBef>
            </a:pPr>
            <a:r>
              <a:rPr lang="el-GR" sz="2400" dirty="0">
                <a:effectLst>
                  <a:outerShdw blurRad="38100" dist="38100" dir="2700000" algn="tl">
                    <a:srgbClr val="000000">
                      <a:alpha val="43137"/>
                    </a:srgbClr>
                  </a:outerShdw>
                </a:effectLst>
              </a:rPr>
              <a:t>Ζητήματα ερμηνείας των </a:t>
            </a:r>
            <a:r>
              <a:rPr lang="el-GR" sz="2400" dirty="0">
                <a:solidFill>
                  <a:srgbClr val="FFCC00"/>
                </a:solidFill>
                <a:effectLst>
                  <a:outerShdw blurRad="38100" dist="38100" dir="2700000" algn="tl">
                    <a:srgbClr val="000000">
                      <a:alpha val="43137"/>
                    </a:srgbClr>
                  </a:outerShdw>
                </a:effectLst>
              </a:rPr>
              <a:t>κανονιστικών όρων </a:t>
            </a:r>
            <a:r>
              <a:rPr lang="el-GR" sz="2400" dirty="0">
                <a:effectLst>
                  <a:outerShdw blurRad="38100" dist="38100" dir="2700000" algn="tl">
                    <a:srgbClr val="000000">
                      <a:alpha val="43137"/>
                    </a:srgbClr>
                  </a:outerShdw>
                </a:effectLst>
              </a:rPr>
              <a:t>των </a:t>
            </a:r>
            <a:r>
              <a:rPr lang="el-GR" sz="2400" dirty="0">
                <a:solidFill>
                  <a:srgbClr val="FFCC00"/>
                </a:solidFill>
                <a:effectLst>
                  <a:outerShdw blurRad="38100" dist="38100" dir="2700000" algn="tl">
                    <a:srgbClr val="000000">
                      <a:alpha val="43137"/>
                    </a:srgbClr>
                  </a:outerShdw>
                </a:effectLst>
              </a:rPr>
              <a:t>Σ.Σ.Ε.</a:t>
            </a:r>
          </a:p>
          <a:p>
            <a:pPr>
              <a:lnSpc>
                <a:spcPts val="3000"/>
              </a:lnSpc>
              <a:spcBef>
                <a:spcPts val="0"/>
              </a:spcBef>
            </a:pPr>
            <a:r>
              <a:rPr lang="el-GR" sz="2400" dirty="0">
                <a:effectLst>
                  <a:outerShdw blurRad="38100" dist="38100" dir="2700000" algn="tl">
                    <a:srgbClr val="000000">
                      <a:alpha val="43137"/>
                    </a:srgbClr>
                  </a:outerShdw>
                </a:effectLst>
              </a:rPr>
              <a:t>Τα </a:t>
            </a:r>
            <a:r>
              <a:rPr lang="el-GR" sz="2400" dirty="0">
                <a:solidFill>
                  <a:srgbClr val="FFCC00"/>
                </a:solidFill>
                <a:effectLst>
                  <a:outerShdw blurRad="38100" dist="38100" dir="2700000" algn="tl">
                    <a:srgbClr val="000000">
                      <a:alpha val="43137"/>
                    </a:srgbClr>
                  </a:outerShdw>
                </a:effectLst>
              </a:rPr>
              <a:t>δικαιώματα</a:t>
            </a:r>
            <a:r>
              <a:rPr lang="el-GR" sz="2400" dirty="0">
                <a:effectLst>
                  <a:outerShdw blurRad="38100" dist="38100" dir="2700000" algn="tl">
                    <a:srgbClr val="000000">
                      <a:alpha val="43137"/>
                    </a:srgbClr>
                  </a:outerShdw>
                </a:effectLst>
              </a:rPr>
              <a:t> και οι </a:t>
            </a:r>
            <a:r>
              <a:rPr lang="el-GR" sz="2400" dirty="0">
                <a:solidFill>
                  <a:srgbClr val="FFCC00"/>
                </a:solidFill>
                <a:effectLst>
                  <a:outerShdw blurRad="38100" dist="38100" dir="2700000" algn="tl">
                    <a:srgbClr val="000000">
                      <a:alpha val="43137"/>
                    </a:srgbClr>
                  </a:outerShdw>
                </a:effectLst>
              </a:rPr>
              <a:t>υποχρεώσεις</a:t>
            </a:r>
            <a:r>
              <a:rPr lang="el-GR" sz="2400" dirty="0">
                <a:effectLst>
                  <a:outerShdw blurRad="38100" dist="38100" dir="2700000" algn="tl">
                    <a:srgbClr val="000000">
                      <a:alpha val="43137"/>
                    </a:srgbClr>
                  </a:outerShdw>
                </a:effectLst>
              </a:rPr>
              <a:t> των συμβαλλομένων μερών</a:t>
            </a:r>
            <a:endParaRPr lang="el-GR" sz="24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0311938"/>
      </p:ext>
    </p:extLst>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8928992" cy="576063"/>
          </a:xfrm>
        </p:spPr>
        <p:txBody>
          <a:bodyPr/>
          <a:lstStyle/>
          <a:p>
            <a:r>
              <a:rPr lang="el-GR" sz="4000" dirty="0" smtClean="0"/>
              <a:t>ΣΥΛΛΟΓΙΚΕΣ ΣΥΜΒΑΣΕΙΣ ΕΡΓΑΣΙΑΣ</a:t>
            </a:r>
            <a:endParaRPr lang="el-GR" sz="4000" dirty="0"/>
          </a:p>
        </p:txBody>
      </p:sp>
      <p:sp>
        <p:nvSpPr>
          <p:cNvPr id="3" name="Content Placeholder 2"/>
          <p:cNvSpPr>
            <a:spLocks noGrp="1"/>
          </p:cNvSpPr>
          <p:nvPr>
            <p:ph idx="1"/>
          </p:nvPr>
        </p:nvSpPr>
        <p:spPr>
          <a:xfrm>
            <a:off x="107504" y="764704"/>
            <a:ext cx="8856984" cy="5976664"/>
          </a:xfrm>
        </p:spPr>
        <p:txBody>
          <a:bodyPr/>
          <a:lstStyle/>
          <a:p>
            <a:pPr marL="0" indent="0">
              <a:lnSpc>
                <a:spcPts val="3600"/>
              </a:lnSpc>
              <a:spcBef>
                <a:spcPts val="0"/>
              </a:spcBef>
              <a:buNone/>
            </a:pPr>
            <a:r>
              <a:rPr lang="el-GR" u="sng" dirty="0" smtClean="0">
                <a:effectLst>
                  <a:outerShdw blurRad="38100" dist="38100" dir="2700000" algn="tl">
                    <a:srgbClr val="000000">
                      <a:alpha val="43137"/>
                    </a:srgbClr>
                  </a:outerShdw>
                </a:effectLst>
              </a:rPr>
              <a:t>Ποιους αφορούν</a:t>
            </a:r>
            <a:r>
              <a:rPr lang="el-GR" dirty="0" smtClean="0">
                <a:effectLst>
                  <a:outerShdw blurRad="38100" dist="38100" dir="2700000" algn="tl">
                    <a:srgbClr val="000000">
                      <a:alpha val="43137"/>
                    </a:srgbClr>
                  </a:outerShdw>
                </a:effectLst>
              </a:rPr>
              <a:t>:</a:t>
            </a:r>
          </a:p>
          <a:p>
            <a:pPr lvl="0">
              <a:lnSpc>
                <a:spcPts val="3200"/>
              </a:lnSpc>
            </a:pPr>
            <a:r>
              <a:rPr lang="el-GR" sz="2800" dirty="0">
                <a:solidFill>
                  <a:srgbClr val="FFCC00"/>
                </a:solidFill>
                <a:effectLst/>
              </a:rPr>
              <a:t>Όλους τους εργαζόμενους </a:t>
            </a:r>
            <a:r>
              <a:rPr lang="el-GR" sz="2800" dirty="0">
                <a:effectLst/>
              </a:rPr>
              <a:t>της χώρας με σχέση εξαρτημένης εργασίας ιδιωτικού δικαίου σε ημεδαπό ή αλλοδαπό εργοδότη, επιχείρηση, εκμετάλλευση ή υπηρεσία δημοσίου ή ιδιωτικού </a:t>
            </a:r>
            <a:r>
              <a:rPr lang="el-GR" sz="2800" dirty="0" smtClean="0">
                <a:effectLst/>
              </a:rPr>
              <a:t>τομέα</a:t>
            </a:r>
            <a:endParaRPr lang="el-GR" sz="2800" dirty="0">
              <a:effectLst/>
            </a:endParaRPr>
          </a:p>
          <a:p>
            <a:pPr lvl="0">
              <a:lnSpc>
                <a:spcPts val="3200"/>
              </a:lnSpc>
            </a:pPr>
            <a:r>
              <a:rPr lang="el-GR" sz="2800" dirty="0">
                <a:effectLst/>
              </a:rPr>
              <a:t>Τους εργαζόμενους που αν και δεν συνδέονται με σχέση εξαρτημένης εργασίας, </a:t>
            </a:r>
            <a:r>
              <a:rPr lang="el-GR" sz="2800" dirty="0">
                <a:solidFill>
                  <a:srgbClr val="FFCC00"/>
                </a:solidFill>
                <a:effectLst/>
              </a:rPr>
              <a:t>εργάζονται κάτω από τις ίδιες ή αντίστοιχες συνθήκες </a:t>
            </a:r>
            <a:r>
              <a:rPr lang="el-GR" sz="2800" dirty="0">
                <a:effectLst/>
              </a:rPr>
              <a:t>με τους εργαζόμενους με σύμβαση εξαρτημένης εργασίας (</a:t>
            </a:r>
            <a:r>
              <a:rPr lang="el-GR" sz="2800" dirty="0" smtClean="0">
                <a:effectLst/>
              </a:rPr>
              <a:t>εποχιακοί, </a:t>
            </a:r>
            <a:r>
              <a:rPr lang="el-GR" sz="2800" dirty="0">
                <a:effectLst/>
              </a:rPr>
              <a:t>εργαζόμενοι φασόν, </a:t>
            </a:r>
            <a:r>
              <a:rPr lang="el-GR" sz="2800" dirty="0" smtClean="0">
                <a:effectLst/>
              </a:rPr>
              <a:t>κλπ)</a:t>
            </a:r>
            <a:endParaRPr lang="el-GR" sz="2800" dirty="0">
              <a:effectLst/>
            </a:endParaRPr>
          </a:p>
          <a:p>
            <a:pPr>
              <a:lnSpc>
                <a:spcPts val="3200"/>
              </a:lnSpc>
            </a:pPr>
            <a:r>
              <a:rPr lang="el-GR" sz="2800" dirty="0">
                <a:effectLst/>
              </a:rPr>
              <a:t>Όσους εργάζονται στη </a:t>
            </a:r>
            <a:r>
              <a:rPr lang="el-GR" sz="2800" dirty="0">
                <a:solidFill>
                  <a:srgbClr val="FFCC00"/>
                </a:solidFill>
                <a:effectLst/>
              </a:rPr>
              <a:t>γεωργία, κτηνοτροφία ή κατ' </a:t>
            </a:r>
            <a:r>
              <a:rPr lang="el-GR" sz="2800" dirty="0" smtClean="0">
                <a:solidFill>
                  <a:srgbClr val="FFCC00"/>
                </a:solidFill>
                <a:effectLst/>
              </a:rPr>
              <a:t>οίκον</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59293000"/>
      </p:ext>
    </p:extLst>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3"/>
            <a:ext cx="8928992" cy="576063"/>
          </a:xfrm>
        </p:spPr>
        <p:txBody>
          <a:bodyPr/>
          <a:lstStyle/>
          <a:p>
            <a:r>
              <a:rPr lang="el-GR" sz="4000" dirty="0" smtClean="0"/>
              <a:t>ΣΥΛΛΟΓΙΚΕΣ ΣΥΜΒΑΣΕΙΣ ΕΡΓΑΣΙΑΣ</a:t>
            </a:r>
            <a:endParaRPr lang="el-GR" sz="4000" dirty="0"/>
          </a:p>
        </p:txBody>
      </p:sp>
      <p:sp>
        <p:nvSpPr>
          <p:cNvPr id="3" name="Content Placeholder 2"/>
          <p:cNvSpPr>
            <a:spLocks noGrp="1"/>
          </p:cNvSpPr>
          <p:nvPr>
            <p:ph idx="1"/>
          </p:nvPr>
        </p:nvSpPr>
        <p:spPr>
          <a:xfrm>
            <a:off x="107504" y="764704"/>
            <a:ext cx="8856984" cy="5976664"/>
          </a:xfrm>
        </p:spPr>
        <p:txBody>
          <a:bodyPr/>
          <a:lstStyle/>
          <a:p>
            <a:pPr marL="0" indent="0">
              <a:lnSpc>
                <a:spcPts val="3600"/>
              </a:lnSpc>
              <a:spcBef>
                <a:spcPts val="0"/>
              </a:spcBef>
              <a:buNone/>
            </a:pPr>
            <a:r>
              <a:rPr lang="el-GR" u="sng" dirty="0" smtClean="0">
                <a:effectLst>
                  <a:outerShdw blurRad="38100" dist="38100" dir="2700000" algn="tl">
                    <a:srgbClr val="000000">
                      <a:alpha val="43137"/>
                    </a:srgbClr>
                  </a:outerShdw>
                </a:effectLst>
              </a:rPr>
              <a:t>Είδη</a:t>
            </a:r>
            <a:r>
              <a:rPr lang="el-GR" dirty="0" smtClean="0">
                <a:effectLst>
                  <a:outerShdw blurRad="38100" dist="38100" dir="2700000" algn="tl">
                    <a:srgbClr val="000000">
                      <a:alpha val="43137"/>
                    </a:srgbClr>
                  </a:outerShdw>
                </a:effectLst>
              </a:rPr>
              <a:t>:</a:t>
            </a: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Εθνικές </a:t>
            </a:r>
            <a:r>
              <a:rPr lang="el-GR" sz="2800" dirty="0">
                <a:solidFill>
                  <a:srgbClr val="FFCC00"/>
                </a:solidFill>
                <a:effectLst>
                  <a:outerShdw blurRad="38100" dist="38100" dir="2700000" algn="tl">
                    <a:srgbClr val="000000">
                      <a:alpha val="43137"/>
                    </a:srgbClr>
                  </a:outerShdw>
                </a:effectLst>
              </a:rPr>
              <a:t>γενικές</a:t>
            </a:r>
            <a:r>
              <a:rPr lang="el-GR" sz="2800" dirty="0">
                <a:effectLst>
                  <a:outerShdw blurRad="38100" dist="38100" dir="2700000" algn="tl">
                    <a:srgbClr val="000000">
                      <a:alpha val="43137"/>
                    </a:srgbClr>
                  </a:outerShdw>
                </a:effectLst>
              </a:rPr>
              <a:t>, που αφορούν τους εργαζόμενους όλης της </a:t>
            </a:r>
            <a:r>
              <a:rPr lang="el-GR" sz="2800" dirty="0" smtClean="0">
                <a:effectLst>
                  <a:outerShdw blurRad="38100" dist="38100" dir="2700000" algn="tl">
                    <a:srgbClr val="000000">
                      <a:alpha val="43137"/>
                    </a:srgbClr>
                  </a:outerShdw>
                </a:effectLst>
              </a:rPr>
              <a:t>χώρας</a:t>
            </a:r>
            <a:endParaRPr lang="el-GR" sz="2800" dirty="0">
              <a:effectLst>
                <a:outerShdw blurRad="38100" dist="38100" dir="2700000" algn="tl">
                  <a:srgbClr val="000000">
                    <a:alpha val="43137"/>
                  </a:srgbClr>
                </a:outerShdw>
              </a:effectLst>
            </a:endParaRP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Κλαδικές</a:t>
            </a:r>
            <a:r>
              <a:rPr lang="el-GR" sz="2800" dirty="0">
                <a:effectLst>
                  <a:outerShdw blurRad="38100" dist="38100" dir="2700000" algn="tl">
                    <a:srgbClr val="000000">
                      <a:alpha val="43137"/>
                    </a:srgbClr>
                  </a:outerShdw>
                </a:effectLst>
              </a:rPr>
              <a:t>, που αφορούν τους εργαζόμενους περισσότερων ομοειδών ή συναφών επιχειρήσεων ορισμένης πόλης ή περιφέρειας ή και όλης της </a:t>
            </a:r>
            <a:r>
              <a:rPr lang="el-GR" sz="2800" dirty="0" smtClean="0">
                <a:effectLst>
                  <a:outerShdw blurRad="38100" dist="38100" dir="2700000" algn="tl">
                    <a:srgbClr val="000000">
                      <a:alpha val="43137"/>
                    </a:srgbClr>
                  </a:outerShdw>
                </a:effectLst>
              </a:rPr>
              <a:t>χώρας</a:t>
            </a:r>
            <a:endParaRPr lang="el-GR" sz="2800" dirty="0">
              <a:effectLst>
                <a:outerShdw blurRad="38100" dist="38100" dir="2700000" algn="tl">
                  <a:srgbClr val="000000">
                    <a:alpha val="43137"/>
                  </a:srgbClr>
                </a:outerShdw>
              </a:effectLst>
            </a:endParaRP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Επιχειρησιακές</a:t>
            </a:r>
            <a:r>
              <a:rPr lang="el-GR" sz="2800" dirty="0">
                <a:effectLst>
                  <a:outerShdw blurRad="38100" dist="38100" dir="2700000" algn="tl">
                    <a:srgbClr val="000000">
                      <a:alpha val="43137"/>
                    </a:srgbClr>
                  </a:outerShdw>
                </a:effectLst>
              </a:rPr>
              <a:t>, που αφορούν τους εργαζόμενους μιας </a:t>
            </a:r>
            <a:r>
              <a:rPr lang="el-GR" sz="2800" dirty="0" smtClean="0">
                <a:effectLst>
                  <a:outerShdw blurRad="38100" dist="38100" dir="2700000" algn="tl">
                    <a:srgbClr val="000000">
                      <a:alpha val="43137"/>
                    </a:srgbClr>
                  </a:outerShdw>
                </a:effectLst>
              </a:rPr>
              <a:t>επιχείρησης</a:t>
            </a:r>
            <a:endParaRPr lang="el-GR" sz="2800" dirty="0">
              <a:effectLst>
                <a:outerShdw blurRad="38100" dist="38100" dir="2700000" algn="tl">
                  <a:srgbClr val="000000">
                    <a:alpha val="43137"/>
                  </a:srgbClr>
                </a:outerShdw>
              </a:effectLst>
            </a:endParaRP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Εθνικές </a:t>
            </a:r>
            <a:r>
              <a:rPr lang="el-GR" sz="2800" dirty="0" err="1">
                <a:solidFill>
                  <a:srgbClr val="FFCC00"/>
                </a:solidFill>
                <a:effectLst>
                  <a:outerShdw blurRad="38100" dist="38100" dir="2700000" algn="tl">
                    <a:srgbClr val="000000">
                      <a:alpha val="43137"/>
                    </a:srgbClr>
                  </a:outerShdw>
                </a:effectLst>
              </a:rPr>
              <a:t>ομοιοεπαγγελματικές</a:t>
            </a:r>
            <a:r>
              <a:rPr lang="el-GR" sz="2800" dirty="0">
                <a:effectLst>
                  <a:outerShdw blurRad="38100" dist="38100" dir="2700000" algn="tl">
                    <a:srgbClr val="000000">
                      <a:alpha val="43137"/>
                    </a:srgbClr>
                  </a:outerShdw>
                </a:effectLst>
              </a:rPr>
              <a:t>, που αφορούν τους εργαζόμενους ορισμένου επαγγέλματος ή και των συναφών ειδικοτήτων συγκεκριμένης πόλης ή περιφέρειας</a:t>
            </a:r>
            <a:endParaRPr lang="el-GR" sz="28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1669301"/>
      </p:ext>
    </p:extLst>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856984" cy="1152128"/>
          </a:xfrm>
        </p:spPr>
        <p:txBody>
          <a:bodyPr/>
          <a:lstStyle/>
          <a:p>
            <a:r>
              <a:rPr lang="el-GR" sz="4000" dirty="0" smtClean="0"/>
              <a:t>ΔΙΕΘΝΕΙΣ ΚΑΙ ΕΥΡΩΠΑΪΚΕΣ ΔΙΑΤΑΞΕΙΣ ΓΙΑ ΤΗΝ ΕΡΓΑΣΙΑ</a:t>
            </a:r>
            <a:endParaRPr lang="el-GR" sz="4000" dirty="0"/>
          </a:p>
        </p:txBody>
      </p:sp>
      <p:sp>
        <p:nvSpPr>
          <p:cNvPr id="3" name="Content Placeholder 2"/>
          <p:cNvSpPr>
            <a:spLocks noGrp="1"/>
          </p:cNvSpPr>
          <p:nvPr>
            <p:ph idx="1"/>
          </p:nvPr>
        </p:nvSpPr>
        <p:spPr>
          <a:xfrm>
            <a:off x="107504" y="1772816"/>
            <a:ext cx="8856984" cy="4968552"/>
          </a:xfrm>
        </p:spPr>
        <p:txBody>
          <a:bodyPr/>
          <a:lstStyle/>
          <a:p>
            <a:pPr marL="0" indent="0">
              <a:lnSpc>
                <a:spcPts val="3600"/>
              </a:lnSpc>
              <a:spcBef>
                <a:spcPts val="0"/>
              </a:spcBef>
              <a:buNone/>
            </a:pPr>
            <a:r>
              <a:rPr lang="el-GR" sz="2800" dirty="0">
                <a:effectLst>
                  <a:outerShdw blurRad="38100" dist="38100" dir="2700000" algn="tl">
                    <a:srgbClr val="000000">
                      <a:alpha val="43137"/>
                    </a:srgbClr>
                  </a:outerShdw>
                </a:effectLst>
              </a:rPr>
              <a:t>Ο</a:t>
            </a:r>
            <a:r>
              <a:rPr lang="el-GR" sz="2800" dirty="0" smtClean="0">
                <a:effectLst>
                  <a:outerShdw blurRad="38100" dist="38100" dir="2700000" algn="tl">
                    <a:srgbClr val="000000">
                      <a:alpha val="43137"/>
                    </a:srgbClr>
                  </a:outerShdw>
                </a:effectLst>
              </a:rPr>
              <a:t>ι </a:t>
            </a:r>
            <a:r>
              <a:rPr lang="el-GR" sz="2800" dirty="0">
                <a:effectLst>
                  <a:outerShdw blurRad="38100" dist="38100" dir="2700000" algn="tl">
                    <a:srgbClr val="000000">
                      <a:alpha val="43137"/>
                    </a:srgbClr>
                  </a:outerShdw>
                </a:effectLst>
              </a:rPr>
              <a:t>γενικά παραδεδεγμένοι κανόνες του διεθνούς δικαίου, καθώς και οι διεθνείς συμβάσεις, από την επικύρωσή τους με νόμο και τη θέση τους σε ισχύ σύμφωνα με τους όρους καθεμιάς, αποτελούν </a:t>
            </a:r>
            <a:r>
              <a:rPr lang="el-GR" sz="2800" dirty="0">
                <a:solidFill>
                  <a:srgbClr val="FFCC00"/>
                </a:solidFill>
                <a:effectLst>
                  <a:outerShdw blurRad="38100" dist="38100" dir="2700000" algn="tl">
                    <a:srgbClr val="000000">
                      <a:alpha val="43137"/>
                    </a:srgbClr>
                  </a:outerShdw>
                </a:effectLst>
              </a:rPr>
              <a:t>αναπόσπαστο μέρος του εσωτερικού ελληνικού δικαίου</a:t>
            </a:r>
            <a:r>
              <a:rPr lang="el-GR" sz="2800" dirty="0">
                <a:effectLst>
                  <a:outerShdw blurRad="38100" dist="38100" dir="2700000" algn="tl">
                    <a:srgbClr val="000000">
                      <a:alpha val="43137"/>
                    </a:srgbClr>
                  </a:outerShdw>
                </a:effectLst>
              </a:rPr>
              <a:t> και </a:t>
            </a:r>
            <a:r>
              <a:rPr lang="el-GR" sz="2800" dirty="0">
                <a:solidFill>
                  <a:srgbClr val="FFCC00"/>
                </a:solidFill>
                <a:effectLst>
                  <a:outerShdw blurRad="38100" dist="38100" dir="2700000" algn="tl">
                    <a:srgbClr val="000000">
                      <a:alpha val="43137"/>
                    </a:srgbClr>
                  </a:outerShdw>
                </a:effectLst>
              </a:rPr>
              <a:t>υπερισχύουν</a:t>
            </a:r>
            <a:r>
              <a:rPr lang="el-GR" sz="2800" dirty="0">
                <a:effectLst>
                  <a:outerShdw blurRad="38100" dist="38100" dir="2700000" algn="tl">
                    <a:srgbClr val="000000">
                      <a:alpha val="43137"/>
                    </a:srgbClr>
                  </a:outerShdw>
                </a:effectLst>
              </a:rPr>
              <a:t> κάθε άλλης αντίθετης διάταξης νόμου</a:t>
            </a:r>
            <a:endParaRPr lang="el-GR" sz="28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3546203"/>
      </p:ext>
    </p:extLst>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05" y="188640"/>
            <a:ext cx="8852991" cy="1152128"/>
          </a:xfrm>
        </p:spPr>
        <p:txBody>
          <a:bodyPr/>
          <a:lstStyle/>
          <a:p>
            <a:r>
              <a:rPr lang="el-GR" sz="4000" dirty="0" smtClean="0"/>
              <a:t>ΕΝΝΟΙΑ ΕΡΓΑΖΟΜΕΝΟΥ ΚΑΤΑ ΤΟ ΔΙΚΑΙΟ ΤΗΣ ΕΥΡΩΠΑΪΚΗΣ ΕΝΩΣΗΣ</a:t>
            </a:r>
            <a:endParaRPr lang="el-GR" sz="4000" dirty="0"/>
          </a:p>
        </p:txBody>
      </p:sp>
      <p:sp>
        <p:nvSpPr>
          <p:cNvPr id="3" name="Content Placeholder 2"/>
          <p:cNvSpPr>
            <a:spLocks noGrp="1"/>
          </p:cNvSpPr>
          <p:nvPr>
            <p:ph idx="1"/>
          </p:nvPr>
        </p:nvSpPr>
        <p:spPr>
          <a:xfrm>
            <a:off x="107504" y="1484784"/>
            <a:ext cx="8856984" cy="4824536"/>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Εργαζόμενος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effectLst>
                  <a:outerShdw blurRad="38100" dist="38100" dir="2700000" algn="tl">
                    <a:srgbClr val="000000">
                      <a:alpha val="43137"/>
                    </a:srgbClr>
                  </a:outerShdw>
                </a:effectLst>
              </a:rPr>
              <a:t>Οποιοσδήποτε </a:t>
            </a:r>
            <a:r>
              <a:rPr lang="el-GR" sz="2800" dirty="0">
                <a:effectLst>
                  <a:outerShdw blurRad="38100" dist="38100" dir="2700000" algn="tl">
                    <a:srgbClr val="000000">
                      <a:alpha val="43137"/>
                    </a:srgbClr>
                  </a:outerShdw>
                </a:effectLst>
              </a:rPr>
              <a:t>ασκεί </a:t>
            </a:r>
            <a:r>
              <a:rPr lang="el-GR" sz="2800" dirty="0">
                <a:solidFill>
                  <a:srgbClr val="FFCC00"/>
                </a:solidFill>
                <a:effectLst>
                  <a:outerShdw blurRad="38100" dist="38100" dir="2700000" algn="tl">
                    <a:srgbClr val="000000">
                      <a:alpha val="43137"/>
                    </a:srgbClr>
                  </a:outerShdw>
                </a:effectLst>
              </a:rPr>
              <a:t>πραγματικές</a:t>
            </a:r>
            <a:r>
              <a:rPr lang="el-GR" sz="2800" dirty="0">
                <a:effectLst>
                  <a:outerShdw blurRad="38100" dist="38100" dir="2700000" algn="tl">
                    <a:srgbClr val="000000">
                      <a:alpha val="43137"/>
                    </a:srgbClr>
                  </a:outerShdw>
                </a:effectLst>
              </a:rPr>
              <a:t>, γνήσιες και αποτελεσματικές </a:t>
            </a:r>
            <a:r>
              <a:rPr lang="el-GR" sz="2800" dirty="0">
                <a:solidFill>
                  <a:srgbClr val="FFCC00"/>
                </a:solidFill>
                <a:effectLst>
                  <a:outerShdw blurRad="38100" dist="38100" dir="2700000" algn="tl">
                    <a:srgbClr val="000000">
                      <a:alpha val="43137"/>
                    </a:srgbClr>
                  </a:outerShdw>
                </a:effectLst>
              </a:rPr>
              <a:t>δραστηριότητες</a:t>
            </a:r>
            <a:r>
              <a:rPr lang="el-GR" sz="2800" dirty="0">
                <a:effectLst>
                  <a:outerShdw blurRad="38100" dist="38100" dir="2700000" algn="tl">
                    <a:srgbClr val="000000">
                      <a:alpha val="43137"/>
                    </a:srgbClr>
                  </a:outerShdw>
                </a:effectLst>
              </a:rPr>
              <a:t> και όχι περιορισμένες, ώστε να εμφανίζονται ως καθαρά περιθωριακές και </a:t>
            </a:r>
            <a:r>
              <a:rPr lang="el-GR" sz="2800" dirty="0" err="1">
                <a:effectLst>
                  <a:outerShdw blurRad="38100" dist="38100" dir="2700000" algn="tl">
                    <a:srgbClr val="000000">
                      <a:alpha val="43137"/>
                    </a:srgbClr>
                  </a:outerShdw>
                </a:effectLst>
              </a:rPr>
              <a:t>παρακολουθηματικού</a:t>
            </a:r>
            <a:r>
              <a:rPr lang="el-GR" sz="2800" dirty="0">
                <a:effectLst>
                  <a:outerShdw blurRad="38100" dist="38100" dir="2700000" algn="tl">
                    <a:srgbClr val="000000">
                      <a:alpha val="43137"/>
                    </a:srgbClr>
                  </a:outerShdw>
                </a:effectLst>
              </a:rPr>
              <a:t> </a:t>
            </a:r>
            <a:r>
              <a:rPr lang="el-GR" sz="2800" dirty="0" smtClean="0">
                <a:effectLst>
                  <a:outerShdw blurRad="38100" dist="38100" dir="2700000" algn="tl">
                    <a:srgbClr val="000000">
                      <a:alpha val="43137"/>
                    </a:srgbClr>
                  </a:outerShdw>
                </a:effectLst>
              </a:rPr>
              <a:t>χαρακτήρα</a:t>
            </a:r>
          </a:p>
          <a:p>
            <a:pPr>
              <a:lnSpc>
                <a:spcPts val="3600"/>
              </a:lnSpc>
              <a:spcBef>
                <a:spcPts val="0"/>
              </a:spcBef>
            </a:pPr>
            <a:r>
              <a:rPr lang="el-GR" sz="2800" dirty="0" smtClean="0">
                <a:effectLst>
                  <a:outerShdw blurRad="38100" dist="38100" dir="2700000" algn="tl">
                    <a:srgbClr val="000000">
                      <a:alpha val="43137"/>
                    </a:srgbClr>
                  </a:outerShdw>
                </a:effectLst>
              </a:rPr>
              <a:t>Εκείνος </a:t>
            </a:r>
            <a:r>
              <a:rPr lang="el-GR" sz="2800" dirty="0">
                <a:effectLst>
                  <a:outerShdw blurRad="38100" dist="38100" dir="2700000" algn="tl">
                    <a:srgbClr val="000000">
                      <a:alpha val="43137"/>
                    </a:srgbClr>
                  </a:outerShdw>
                </a:effectLst>
              </a:rPr>
              <a:t>που κατέχει την ιδιότητα του </a:t>
            </a:r>
            <a:r>
              <a:rPr lang="el-GR" sz="2800" dirty="0">
                <a:solidFill>
                  <a:srgbClr val="FFCC00"/>
                </a:solidFill>
                <a:effectLst>
                  <a:outerShdw blurRad="38100" dist="38100" dir="2700000" algn="tl">
                    <a:srgbClr val="000000">
                      <a:alpha val="43137"/>
                    </a:srgbClr>
                  </a:outerShdw>
                </a:effectLst>
              </a:rPr>
              <a:t>ασφαλισμένου</a:t>
            </a:r>
            <a:r>
              <a:rPr lang="el-GR" sz="2800" dirty="0">
                <a:effectLst>
                  <a:outerShdw blurRad="38100" dist="38100" dir="2700000" algn="tl">
                    <a:srgbClr val="000000">
                      <a:alpha val="43137"/>
                    </a:srgbClr>
                  </a:outerShdw>
                </a:effectLst>
              </a:rPr>
              <a:t> βάσει της νομοθεσίας κοινωνικής ασφαλίσεως ενός ή περισσοτέρων κρατών </a:t>
            </a:r>
            <a:r>
              <a:rPr lang="el-GR" sz="2800" dirty="0" smtClean="0">
                <a:effectLst>
                  <a:outerShdw blurRad="38100" dist="38100" dir="2700000" algn="tl">
                    <a:srgbClr val="000000">
                      <a:alpha val="43137"/>
                    </a:srgbClr>
                  </a:outerShdw>
                </a:effectLst>
              </a:rPr>
              <a:t>μελών</a:t>
            </a:r>
          </a:p>
        </p:txBody>
      </p:sp>
    </p:spTree>
    <p:extLst>
      <p:ext uri="{BB962C8B-B14F-4D97-AF65-F5344CB8AC3E}">
        <p14:creationId xmlns:p14="http://schemas.microsoft.com/office/powerpoint/2010/main" val="240426259"/>
      </p:ext>
    </p:extLst>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1008111"/>
          </a:xfrm>
        </p:spPr>
        <p:txBody>
          <a:bodyPr/>
          <a:lstStyle/>
          <a:p>
            <a:r>
              <a:rPr lang="el-GR" sz="4000" dirty="0" smtClean="0"/>
              <a:t>ΕΝΝΟΙΑ ΕΡΓΑΖΟΜΕΝΟΥ ΚΑΤΑ ΤΟ ΔΙΚΑΙΟ ΤΗΣ ΕΥΡΩΠΑΪΚΗΣ ΕΝΩΣΗΣ</a:t>
            </a:r>
            <a:endParaRPr lang="el-GR" sz="4000" dirty="0"/>
          </a:p>
        </p:txBody>
      </p:sp>
      <p:sp>
        <p:nvSpPr>
          <p:cNvPr id="3" name="Content Placeholder 2"/>
          <p:cNvSpPr>
            <a:spLocks noGrp="1"/>
          </p:cNvSpPr>
          <p:nvPr>
            <p:ph idx="1"/>
          </p:nvPr>
        </p:nvSpPr>
        <p:spPr>
          <a:xfrm>
            <a:off x="107504" y="1268760"/>
            <a:ext cx="8856984" cy="5472608"/>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Εργαζόμενος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effectLst>
                  <a:outerShdw blurRad="38100" dist="38100" dir="2700000" algn="tl">
                    <a:srgbClr val="000000">
                      <a:alpha val="43137"/>
                    </a:srgbClr>
                  </a:outerShdw>
                </a:effectLst>
              </a:rPr>
              <a:t>Εκείνος </a:t>
            </a:r>
            <a:r>
              <a:rPr lang="el-GR" sz="2800" dirty="0">
                <a:effectLst>
                  <a:outerShdw blurRad="38100" dist="38100" dir="2700000" algn="tl">
                    <a:srgbClr val="000000">
                      <a:alpha val="43137"/>
                    </a:srgbClr>
                  </a:outerShdw>
                </a:effectLst>
              </a:rPr>
              <a:t>που διανύει περίοδο </a:t>
            </a:r>
            <a:r>
              <a:rPr lang="el-GR" sz="2800" dirty="0">
                <a:solidFill>
                  <a:srgbClr val="FFCC00"/>
                </a:solidFill>
                <a:effectLst>
                  <a:outerShdw blurRad="38100" dist="38100" dir="2700000" algn="tl">
                    <a:srgbClr val="000000">
                      <a:alpha val="43137"/>
                    </a:srgbClr>
                  </a:outerShdw>
                </a:effectLst>
              </a:rPr>
              <a:t>μαθητείας</a:t>
            </a:r>
            <a:r>
              <a:rPr lang="el-GR" sz="2800" dirty="0">
                <a:effectLst>
                  <a:outerShdw blurRad="38100" dist="38100" dir="2700000" algn="tl">
                    <a:srgbClr val="000000">
                      <a:alpha val="43137"/>
                    </a:srgbClr>
                  </a:outerShdw>
                </a:effectLst>
              </a:rPr>
              <a:t> ως πρακτική προετοιμασία για την άσκηση επαγγέλματος υπό συνθήκες πραγματικής και γνήσιας έμμισθης δραστηριότητας, </a:t>
            </a:r>
            <a:r>
              <a:rPr lang="el-GR" sz="2800" dirty="0">
                <a:solidFill>
                  <a:srgbClr val="FFCC00"/>
                </a:solidFill>
                <a:effectLst>
                  <a:outerShdw blurRad="38100" dist="38100" dir="2700000" algn="tl">
                    <a:srgbClr val="000000">
                      <a:alpha val="43137"/>
                    </a:srgbClr>
                  </a:outerShdw>
                </a:effectLst>
              </a:rPr>
              <a:t>ανεξαρτήτως</a:t>
            </a:r>
            <a:r>
              <a:rPr lang="el-GR" sz="2800" dirty="0">
                <a:effectLst>
                  <a:outerShdw blurRad="38100" dist="38100" dir="2700000" algn="tl">
                    <a:srgbClr val="000000">
                      <a:alpha val="43137"/>
                    </a:srgbClr>
                  </a:outerShdw>
                </a:effectLst>
              </a:rPr>
              <a:t> χαμηλής ή υψηλής </a:t>
            </a:r>
            <a:r>
              <a:rPr lang="el-GR" sz="2800" dirty="0" smtClean="0">
                <a:solidFill>
                  <a:srgbClr val="FFCC00"/>
                </a:solidFill>
                <a:effectLst>
                  <a:outerShdw blurRad="38100" dist="38100" dir="2700000" algn="tl">
                    <a:srgbClr val="000000">
                      <a:alpha val="43137"/>
                    </a:srgbClr>
                  </a:outerShdw>
                </a:effectLst>
              </a:rPr>
              <a:t>παραγωγικότητας</a:t>
            </a:r>
          </a:p>
          <a:p>
            <a:pPr>
              <a:lnSpc>
                <a:spcPts val="3600"/>
              </a:lnSpc>
              <a:spcBef>
                <a:spcPts val="0"/>
              </a:spcBef>
            </a:pPr>
            <a:r>
              <a:rPr lang="el-GR" sz="2800" dirty="0" smtClean="0">
                <a:effectLst>
                  <a:outerShdw blurRad="38100" dist="38100" dir="2700000" algn="tl">
                    <a:srgbClr val="000000">
                      <a:alpha val="43137"/>
                    </a:srgbClr>
                  </a:outerShdw>
                </a:effectLst>
              </a:rPr>
              <a:t>Εκείνος που παρέχει</a:t>
            </a:r>
            <a:r>
              <a:rPr lang="el-GR" sz="2800" dirty="0">
                <a:effectLst>
                  <a:outerShdw blurRad="38100" dist="38100" dir="2700000" algn="tl">
                    <a:srgbClr val="000000">
                      <a:alpha val="43137"/>
                    </a:srgbClr>
                  </a:outerShdw>
                </a:effectLst>
              </a:rPr>
              <a:t>, κατά τη διάρκεια ορισμένου χρόνου, προς άλλο, και υπό τη </a:t>
            </a:r>
            <a:r>
              <a:rPr lang="el-GR" sz="2800" dirty="0">
                <a:solidFill>
                  <a:srgbClr val="FFCC00"/>
                </a:solidFill>
                <a:effectLst>
                  <a:outerShdw blurRad="38100" dist="38100" dir="2700000" algn="tl">
                    <a:srgbClr val="000000">
                      <a:alpha val="43137"/>
                    </a:srgbClr>
                  </a:outerShdw>
                </a:effectLst>
              </a:rPr>
              <a:t>διεύθυνση</a:t>
            </a:r>
            <a:r>
              <a:rPr lang="el-GR" sz="2800" dirty="0">
                <a:effectLst>
                  <a:outerShdw blurRad="38100" dist="38100" dir="2700000" algn="tl">
                    <a:srgbClr val="000000">
                      <a:alpha val="43137"/>
                    </a:srgbClr>
                  </a:outerShdw>
                </a:effectLst>
              </a:rPr>
              <a:t> </a:t>
            </a:r>
            <a:r>
              <a:rPr lang="el-GR" sz="2800" dirty="0" smtClean="0">
                <a:effectLst>
                  <a:outerShdw blurRad="38100" dist="38100" dir="2700000" algn="tl">
                    <a:srgbClr val="000000">
                      <a:alpha val="43137"/>
                    </a:srgbClr>
                  </a:outerShdw>
                </a:effectLst>
              </a:rPr>
              <a:t>του τελευταίου </a:t>
            </a:r>
            <a:r>
              <a:rPr lang="el-GR" sz="2800" dirty="0">
                <a:solidFill>
                  <a:srgbClr val="FFCC00"/>
                </a:solidFill>
                <a:effectLst>
                  <a:outerShdw blurRad="38100" dist="38100" dir="2700000" algn="tl">
                    <a:srgbClr val="000000">
                      <a:alpha val="43137"/>
                    </a:srgbClr>
                  </a:outerShdw>
                </a:effectLst>
              </a:rPr>
              <a:t>υπηρεσίες</a:t>
            </a:r>
            <a:r>
              <a:rPr lang="el-GR" sz="2800" dirty="0">
                <a:effectLst>
                  <a:outerShdw blurRad="38100" dist="38100" dir="2700000" algn="tl">
                    <a:srgbClr val="000000">
                      <a:alpha val="43137"/>
                    </a:srgbClr>
                  </a:outerShdw>
                </a:effectLst>
              </a:rPr>
              <a:t> έναντι των οποίων λαμβάνει αμοιβή</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0244323"/>
      </p:ext>
    </p:extLst>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Νόμιμη αγορά εργασίας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Το </a:t>
            </a:r>
            <a:r>
              <a:rPr lang="el-GR" sz="2800" dirty="0">
                <a:solidFill>
                  <a:srgbClr val="FFCC00"/>
                </a:solidFill>
                <a:effectLst>
                  <a:outerShdw blurRad="38100" dist="38100" dir="2700000" algn="tl">
                    <a:srgbClr val="000000">
                      <a:alpha val="43137"/>
                    </a:srgbClr>
                  </a:outerShdw>
                </a:effectLst>
              </a:rPr>
              <a:t>σύνολο των εργαζομένων </a:t>
            </a:r>
            <a:r>
              <a:rPr lang="el-GR" sz="2800" dirty="0">
                <a:effectLst>
                  <a:outerShdw blurRad="38100" dist="38100" dir="2700000" algn="tl">
                    <a:srgbClr val="000000">
                      <a:alpha val="43137"/>
                    </a:srgbClr>
                  </a:outerShdw>
                </a:effectLst>
              </a:rPr>
              <a:t>που έχουν συμμορφωθεί προς τις νομοθετικές και κανονιστικές διατάξεις του κράτους μέλους υποδοχής, όσον αφορά την είσοδο στην επικράτεια, καθώς και την απασχόληση και έχουν επομένως το </a:t>
            </a:r>
            <a:r>
              <a:rPr lang="el-GR" sz="2800" dirty="0">
                <a:solidFill>
                  <a:srgbClr val="FFCC00"/>
                </a:solidFill>
                <a:effectLst>
                  <a:outerShdw blurRad="38100" dist="38100" dir="2700000" algn="tl">
                    <a:srgbClr val="000000">
                      <a:alpha val="43137"/>
                    </a:srgbClr>
                  </a:outerShdw>
                </a:effectLst>
              </a:rPr>
              <a:t>δικαίωμα ασκήσεως επαγγελματικής δραστηριότητας </a:t>
            </a:r>
            <a:r>
              <a:rPr lang="el-GR" sz="2800" dirty="0">
                <a:effectLst>
                  <a:outerShdw blurRad="38100" dist="38100" dir="2700000" algn="tl">
                    <a:srgbClr val="000000">
                      <a:alpha val="43137"/>
                    </a:srgbClr>
                  </a:outerShdw>
                </a:effectLst>
              </a:rPr>
              <a:t>σ' αυτό το κράτος</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6694969"/>
      </p:ext>
    </p:extLst>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a:lnSpc>
                <a:spcPts val="3600"/>
              </a:lnSpc>
              <a:spcBef>
                <a:spcPts val="0"/>
              </a:spcBef>
            </a:pPr>
            <a:r>
              <a:rPr lang="el-GR" sz="2800" dirty="0" smtClean="0">
                <a:effectLst>
                  <a:outerShdw blurRad="38100" dist="38100" dir="2700000" algn="tl">
                    <a:srgbClr val="000000">
                      <a:alpha val="43137"/>
                    </a:srgbClr>
                  </a:outerShdw>
                </a:effectLst>
              </a:rPr>
              <a:t>Εναπόκειται </a:t>
            </a:r>
            <a:r>
              <a:rPr lang="el-GR" sz="2800" dirty="0">
                <a:effectLst>
                  <a:outerShdw blurRad="38100" dist="38100" dir="2700000" algn="tl">
                    <a:srgbClr val="000000">
                      <a:alpha val="43137"/>
                    </a:srgbClr>
                  </a:outerShdw>
                </a:effectLst>
              </a:rPr>
              <a:t>στο </a:t>
            </a:r>
            <a:r>
              <a:rPr lang="el-GR" sz="2800" dirty="0">
                <a:solidFill>
                  <a:srgbClr val="FFCC00"/>
                </a:solidFill>
                <a:effectLst>
                  <a:outerShdw blurRad="38100" dist="38100" dir="2700000" algn="tl">
                    <a:srgbClr val="000000">
                      <a:alpha val="43137"/>
                    </a:srgbClr>
                  </a:outerShdw>
                </a:effectLst>
              </a:rPr>
              <a:t>εθνικό δικαστήριο</a:t>
            </a:r>
            <a:r>
              <a:rPr lang="el-GR" sz="2800" dirty="0">
                <a:effectLst>
                  <a:outerShdw blurRad="38100" dist="38100" dir="2700000" algn="tl">
                    <a:srgbClr val="000000">
                      <a:alpha val="43137"/>
                    </a:srgbClr>
                  </a:outerShdw>
                </a:effectLst>
              </a:rPr>
              <a:t> να κρίνει αν η σχέση εργασίας </a:t>
            </a:r>
            <a:r>
              <a:rPr lang="el-GR" sz="2800" dirty="0" smtClean="0">
                <a:effectLst>
                  <a:outerShdw blurRad="38100" dist="38100" dir="2700000" algn="tl">
                    <a:srgbClr val="000000">
                      <a:alpha val="43137"/>
                    </a:srgbClr>
                  </a:outerShdw>
                </a:effectLst>
              </a:rPr>
              <a:t>κάποιου εργαζομένου </a:t>
            </a:r>
            <a:r>
              <a:rPr lang="el-GR" sz="2800" dirty="0">
                <a:solidFill>
                  <a:srgbClr val="FFCC00"/>
                </a:solidFill>
                <a:effectLst>
                  <a:outerShdw blurRad="38100" dist="38100" dir="2700000" algn="tl">
                    <a:srgbClr val="000000">
                      <a:alpha val="43137"/>
                    </a:srgbClr>
                  </a:outerShdw>
                </a:effectLst>
              </a:rPr>
              <a:t>συνδέεται αρκετά στενά </a:t>
            </a:r>
            <a:r>
              <a:rPr lang="el-GR" sz="2800" dirty="0">
                <a:effectLst>
                  <a:outerShdw blurRad="38100" dist="38100" dir="2700000" algn="tl">
                    <a:srgbClr val="000000">
                      <a:alpha val="43137"/>
                    </a:srgbClr>
                  </a:outerShdw>
                </a:effectLst>
              </a:rPr>
              <a:t>με το έδαφος του κράτους μέλους, λαμβάνοντας ιδίως υπόψη τον τόπο προσλήψεως, το έδαφος από το οποίο ασκεί τη μισθωτή δραστηριότητα και την εθνική νομοθεσία που εφαρμόζεται στους τομείς του εργατικού δικαίου και του δικαίου κοινωνικής ασφαλίσεως</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36053302"/>
      </p:ext>
    </p:extLst>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a:lnSpc>
                <a:spcPts val="3000"/>
              </a:lnSpc>
              <a:spcBef>
                <a:spcPts val="0"/>
              </a:spcBef>
            </a:pPr>
            <a:r>
              <a:rPr lang="el-GR" sz="2400" dirty="0">
                <a:solidFill>
                  <a:srgbClr val="FFCC00"/>
                </a:solidFill>
                <a:effectLst>
                  <a:outerShdw blurRad="38100" dist="38100" dir="2700000" algn="tl">
                    <a:srgbClr val="000000">
                      <a:alpha val="43137"/>
                    </a:srgbClr>
                  </a:outerShdw>
                </a:effectLst>
              </a:rPr>
              <a:t>Σ</a:t>
            </a:r>
            <a:r>
              <a:rPr lang="el-GR" sz="2400" dirty="0" smtClean="0">
                <a:solidFill>
                  <a:srgbClr val="FFCC00"/>
                </a:solidFill>
                <a:effectLst>
                  <a:outerShdw blurRad="38100" dist="38100" dir="2700000" algn="tl">
                    <a:srgbClr val="000000">
                      <a:alpha val="43137"/>
                    </a:srgbClr>
                  </a:outerShdw>
                </a:effectLst>
              </a:rPr>
              <a:t>υνήθεις δεσμοί </a:t>
            </a:r>
            <a:r>
              <a:rPr lang="el-GR" sz="2400" dirty="0">
                <a:solidFill>
                  <a:srgbClr val="FFCC00"/>
                </a:solidFill>
                <a:effectLst>
                  <a:outerShdw blurRad="38100" dist="38100" dir="2700000" algn="tl">
                    <a:srgbClr val="000000">
                      <a:alpha val="43137"/>
                    </a:srgbClr>
                  </a:outerShdw>
                </a:effectLst>
              </a:rPr>
              <a:t>εργασιακής </a:t>
            </a:r>
            <a:r>
              <a:rPr lang="el-GR" sz="2400" dirty="0" smtClean="0">
                <a:solidFill>
                  <a:srgbClr val="FFCC00"/>
                </a:solidFill>
                <a:effectLst>
                  <a:outerShdw blurRad="38100" dist="38100" dir="2700000" algn="tl">
                    <a:srgbClr val="000000">
                      <a:alpha val="43137"/>
                    </a:srgbClr>
                  </a:outerShdw>
                </a:effectLst>
              </a:rPr>
              <a:t>σχέσεως:</a:t>
            </a: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Υφίστανται, αν κάποιος υπήκοος κράτους μέλους εργάζεται </a:t>
            </a:r>
            <a:r>
              <a:rPr lang="el-GR" sz="2400" dirty="0">
                <a:effectLst>
                  <a:outerShdw blurRad="38100" dist="38100" dir="2700000" algn="tl">
                    <a:srgbClr val="000000">
                      <a:alpha val="43137"/>
                    </a:srgbClr>
                  </a:outerShdw>
                </a:effectLst>
              </a:rPr>
              <a:t>ως μισθωτός με μοναδικό σκοπό την </a:t>
            </a:r>
            <a:r>
              <a:rPr lang="el-GR" sz="2400" dirty="0">
                <a:solidFill>
                  <a:srgbClr val="FFCC00"/>
                </a:solidFill>
                <a:effectLst>
                  <a:outerShdw blurRad="38100" dist="38100" dir="2700000" algn="tl">
                    <a:srgbClr val="000000">
                      <a:alpha val="43137"/>
                    </a:srgbClr>
                  </a:outerShdw>
                </a:effectLst>
              </a:rPr>
              <a:t>εξοικείωσή του </a:t>
            </a:r>
            <a:r>
              <a:rPr lang="el-GR" sz="2400" dirty="0">
                <a:effectLst>
                  <a:outerShdw blurRad="38100" dist="38100" dir="2700000" algn="tl">
                    <a:srgbClr val="000000">
                      <a:alpha val="43137"/>
                    </a:srgbClr>
                  </a:outerShdw>
                </a:effectLst>
              </a:rPr>
              <a:t>και την </a:t>
            </a:r>
            <a:r>
              <a:rPr lang="el-GR" sz="2400" dirty="0">
                <a:solidFill>
                  <a:srgbClr val="FFCC00"/>
                </a:solidFill>
                <a:effectLst>
                  <a:outerShdw blurRad="38100" dist="38100" dir="2700000" algn="tl">
                    <a:srgbClr val="000000">
                      <a:alpha val="43137"/>
                    </a:srgbClr>
                  </a:outerShdw>
                </a:effectLst>
              </a:rPr>
              <a:t>προετοιμασία</a:t>
            </a:r>
            <a:r>
              <a:rPr lang="el-GR" sz="2400" dirty="0">
                <a:effectLst>
                  <a:outerShdw blurRad="38100" dist="38100" dir="2700000" algn="tl">
                    <a:srgbClr val="000000">
                      <a:alpha val="43137"/>
                    </a:srgbClr>
                  </a:outerShdw>
                </a:effectLst>
              </a:rPr>
              <a:t> του για την ανάληψη διευθυντικών καθηκόντων σε θυγατρική της </a:t>
            </a:r>
            <a:r>
              <a:rPr lang="el-GR" sz="2400" dirty="0" smtClean="0">
                <a:effectLst>
                  <a:outerShdw blurRad="38100" dist="38100" dir="2700000" algn="tl">
                    <a:srgbClr val="000000">
                      <a:alpha val="43137"/>
                    </a:srgbClr>
                  </a:outerShdw>
                </a:effectLst>
              </a:rPr>
              <a:t>εταιρείας </a:t>
            </a:r>
            <a:r>
              <a:rPr lang="el-GR" sz="2400" dirty="0">
                <a:effectLst>
                  <a:outerShdw blurRad="38100" dist="38100" dir="2700000" algn="tl">
                    <a:srgbClr val="000000">
                      <a:alpha val="43137"/>
                    </a:srgbClr>
                  </a:outerShdw>
                </a:effectLst>
              </a:rPr>
              <a:t>που τον </a:t>
            </a:r>
            <a:r>
              <a:rPr lang="el-GR" sz="2400" dirty="0" smtClean="0">
                <a:effectLst>
                  <a:outerShdw blurRad="38100" dist="38100" dir="2700000" algn="tl">
                    <a:srgbClr val="000000">
                      <a:alpha val="43137"/>
                    </a:srgbClr>
                  </a:outerShdw>
                </a:effectLst>
              </a:rPr>
              <a:t>απασχολεί, </a:t>
            </a:r>
            <a:r>
              <a:rPr lang="el-GR" sz="2400" dirty="0">
                <a:effectLst>
                  <a:outerShdw blurRad="38100" dist="38100" dir="2700000" algn="tl">
                    <a:srgbClr val="000000">
                      <a:alpha val="43137"/>
                    </a:srgbClr>
                  </a:outerShdw>
                </a:effectLst>
              </a:rPr>
              <a:t>ασκώντας πραγματικά και ουσιαστικά τις οικονομικές δραστηριότητες προς όφελος και υπό την καθοδήγηση του εργοδότη του, διεπόμενος από τους ίδιους όρους εργασίας και αμοιβής με τους άλλους εργαζόμενους της ίδιας επιχείρησης που ασκούν εντός αυτής τις ίδιες ή παρόμοιες οικονομικές </a:t>
            </a:r>
            <a:r>
              <a:rPr lang="el-GR" sz="2400" dirty="0" smtClean="0">
                <a:effectLst>
                  <a:outerShdw blurRad="38100" dist="38100" dir="2700000" algn="tl">
                    <a:srgbClr val="000000">
                      <a:alpha val="43137"/>
                    </a:srgbClr>
                  </a:outerShdw>
                </a:effectLst>
              </a:rPr>
              <a:t>δραστηριότητες</a:t>
            </a:r>
            <a:endParaRPr lang="el-GR" sz="24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94499329"/>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1080119"/>
          </a:xfrm>
        </p:spPr>
        <p:txBody>
          <a:bodyPr/>
          <a:lstStyle/>
          <a:p>
            <a:r>
              <a:rPr lang="el-GR" sz="3600" dirty="0">
                <a:effectLst>
                  <a:outerShdw blurRad="38100" dist="38100" dir="2700000" algn="tl">
                    <a:srgbClr val="000000">
                      <a:alpha val="43137"/>
                    </a:srgbClr>
                  </a:outerShdw>
                </a:effectLst>
              </a:rPr>
              <a:t>ΕΡΜΗΝΕΙΑ ΤΩΝ </a:t>
            </a:r>
            <a:r>
              <a:rPr lang="el-GR" sz="3600" dirty="0" smtClean="0">
                <a:effectLst>
                  <a:outerShdw blurRad="38100" dist="38100" dir="2700000" algn="tl">
                    <a:srgbClr val="000000">
                      <a:alpha val="43137"/>
                    </a:srgbClr>
                  </a:outerShdw>
                </a:effectLst>
              </a:rPr>
              <a:t>ΚΑΝΟΝΩΝ ΔΙΚΑΙΟΥ</a:t>
            </a:r>
            <a:br>
              <a:rPr lang="el-GR" sz="3600" dirty="0" smtClean="0">
                <a:effectLst>
                  <a:outerShdw blurRad="38100" dist="38100" dir="2700000" algn="tl">
                    <a:srgbClr val="000000">
                      <a:alpha val="43137"/>
                    </a:srgbClr>
                  </a:outerShdw>
                </a:effectLst>
              </a:rPr>
            </a:br>
            <a:r>
              <a:rPr lang="el-GR" sz="3600" dirty="0" smtClean="0">
                <a:effectLst>
                  <a:outerShdw blurRad="38100" dist="38100" dir="2700000" algn="tl">
                    <a:srgbClr val="000000">
                      <a:alpha val="43137"/>
                    </a:srgbClr>
                  </a:outerShdw>
                </a:effectLst>
              </a:rPr>
              <a:t>Επιχειρήματα της λογικής ερμηνείας</a:t>
            </a:r>
            <a:endParaRPr lang="el-GR"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7504" y="1268760"/>
            <a:ext cx="8784976" cy="5472608"/>
          </a:xfrm>
        </p:spPr>
        <p:txBody>
          <a:bodyPr/>
          <a:lstStyle/>
          <a:p>
            <a:pPr>
              <a:spcBef>
                <a:spcPts val="0"/>
              </a:spcBef>
            </a:pPr>
            <a:r>
              <a:rPr lang="en-US" sz="2400" dirty="0">
                <a:solidFill>
                  <a:srgbClr val="FFCC00"/>
                </a:solidFill>
                <a:effectLst>
                  <a:outerShdw blurRad="38100" dist="38100" dir="2700000" algn="tl">
                    <a:srgbClr val="000000">
                      <a:alpha val="43137"/>
                    </a:srgbClr>
                  </a:outerShdw>
                </a:effectLst>
              </a:rPr>
              <a:t>Argumentum a </a:t>
            </a:r>
            <a:r>
              <a:rPr lang="en-US" sz="2400" dirty="0" err="1">
                <a:solidFill>
                  <a:srgbClr val="FFCC00"/>
                </a:solidFill>
                <a:effectLst>
                  <a:outerShdw blurRad="38100" dist="38100" dir="2700000" algn="tl">
                    <a:srgbClr val="000000">
                      <a:alpha val="43137"/>
                    </a:srgbClr>
                  </a:outerShdw>
                </a:effectLst>
              </a:rPr>
              <a:t>silentio</a:t>
            </a:r>
            <a:r>
              <a:rPr lang="el-GR" sz="2400" dirty="0">
                <a:effectLst/>
              </a:rPr>
              <a:t>: το επιχείρημα που προκύπτει από τη σιωπή του νόμου για ένα </a:t>
            </a:r>
            <a:r>
              <a:rPr lang="el-GR" sz="2400" dirty="0" smtClean="0">
                <a:effectLst/>
              </a:rPr>
              <a:t>θέμα</a:t>
            </a:r>
          </a:p>
          <a:p>
            <a:pPr>
              <a:spcBef>
                <a:spcPts val="0"/>
              </a:spcBef>
            </a:pPr>
            <a:r>
              <a:rPr lang="en-US" sz="2400" dirty="0">
                <a:solidFill>
                  <a:srgbClr val="FFCC00"/>
                </a:solidFill>
                <a:effectLst>
                  <a:outerShdw blurRad="38100" dist="38100" dir="2700000" algn="tl">
                    <a:srgbClr val="000000">
                      <a:alpha val="43137"/>
                    </a:srgbClr>
                  </a:outerShdw>
                </a:effectLst>
              </a:rPr>
              <a:t>Argumentum a </a:t>
            </a:r>
            <a:r>
              <a:rPr lang="en-US" sz="2400" dirty="0" err="1">
                <a:solidFill>
                  <a:srgbClr val="FFCC00"/>
                </a:solidFill>
                <a:effectLst>
                  <a:outerShdw blurRad="38100" dist="38100" dir="2700000" algn="tl">
                    <a:srgbClr val="000000">
                      <a:alpha val="43137"/>
                    </a:srgbClr>
                  </a:outerShdw>
                </a:effectLst>
              </a:rPr>
              <a:t>contrario</a:t>
            </a:r>
            <a:r>
              <a:rPr lang="el-GR" sz="2400" dirty="0" smtClean="0">
                <a:effectLst/>
              </a:rPr>
              <a:t>: το </a:t>
            </a:r>
            <a:r>
              <a:rPr lang="el-GR" sz="2400" dirty="0">
                <a:effectLst/>
              </a:rPr>
              <a:t>επιχείρημα εξ </a:t>
            </a:r>
            <a:r>
              <a:rPr lang="el-GR" sz="2400" dirty="0" smtClean="0">
                <a:effectLst/>
              </a:rPr>
              <a:t>αντιδιαστολής, δηλαδή </a:t>
            </a:r>
            <a:r>
              <a:rPr lang="el-GR" sz="2400" dirty="0">
                <a:effectLst/>
              </a:rPr>
              <a:t>όταν ο νόμος επιτρέπει ρητώς μια δραστηριότητα, τότε μπορεί να συνάγει κανείς ότι η αντίθετη </a:t>
            </a:r>
            <a:r>
              <a:rPr lang="el-GR" sz="2400" dirty="0" smtClean="0">
                <a:effectLst/>
              </a:rPr>
              <a:t>δραστηριότητα </a:t>
            </a:r>
            <a:r>
              <a:rPr lang="el-GR" sz="2400" dirty="0">
                <a:effectLst/>
              </a:rPr>
              <a:t>απαγορεύεται</a:t>
            </a:r>
            <a:endParaRPr lang="el-GR" sz="2400" dirty="0" smtClean="0">
              <a:effectLst/>
            </a:endParaRPr>
          </a:p>
          <a:p>
            <a:pPr>
              <a:spcBef>
                <a:spcPts val="0"/>
              </a:spcBef>
            </a:pPr>
            <a:r>
              <a:rPr lang="en-US" sz="2400" dirty="0">
                <a:solidFill>
                  <a:srgbClr val="FFCC00"/>
                </a:solidFill>
                <a:effectLst>
                  <a:outerShdw blurRad="38100" dist="38100" dir="2700000" algn="tl">
                    <a:srgbClr val="000000">
                      <a:alpha val="43137"/>
                    </a:srgbClr>
                  </a:outerShdw>
                </a:effectLst>
              </a:rPr>
              <a:t>Argumentum a </a:t>
            </a:r>
            <a:r>
              <a:rPr lang="en-US" sz="2400" dirty="0" err="1">
                <a:solidFill>
                  <a:srgbClr val="FFCC00"/>
                </a:solidFill>
                <a:effectLst>
                  <a:outerShdw blurRad="38100" dist="38100" dir="2700000" algn="tl">
                    <a:srgbClr val="000000">
                      <a:alpha val="43137"/>
                    </a:srgbClr>
                  </a:outerShdw>
                </a:effectLst>
              </a:rPr>
              <a:t>minori</a:t>
            </a:r>
            <a:r>
              <a:rPr lang="en-US" sz="2400" dirty="0">
                <a:solidFill>
                  <a:srgbClr val="FFCC00"/>
                </a:solidFill>
                <a:effectLst>
                  <a:outerShdw blurRad="38100" dist="38100" dir="2700000" algn="tl">
                    <a:srgbClr val="000000">
                      <a:alpha val="43137"/>
                    </a:srgbClr>
                  </a:outerShdw>
                </a:effectLst>
              </a:rPr>
              <a:t> ad </a:t>
            </a:r>
            <a:r>
              <a:rPr lang="en-US" sz="2400" dirty="0" err="1">
                <a:solidFill>
                  <a:srgbClr val="FFCC00"/>
                </a:solidFill>
                <a:effectLst>
                  <a:outerShdw blurRad="38100" dist="38100" dir="2700000" algn="tl">
                    <a:srgbClr val="000000">
                      <a:alpha val="43137"/>
                    </a:srgbClr>
                  </a:outerShdw>
                </a:effectLst>
              </a:rPr>
              <a:t>majus</a:t>
            </a:r>
            <a:r>
              <a:rPr lang="el-GR" sz="2400" dirty="0" smtClean="0">
                <a:effectLst/>
              </a:rPr>
              <a:t>: </a:t>
            </a:r>
            <a:r>
              <a:rPr lang="el-GR" sz="2400" dirty="0">
                <a:effectLst/>
              </a:rPr>
              <a:t>το επιχείρημα από το έλασσον στο </a:t>
            </a:r>
            <a:r>
              <a:rPr lang="el-GR" sz="2400" dirty="0" smtClean="0">
                <a:effectLst/>
              </a:rPr>
              <a:t>μείζον, δηλαδή </a:t>
            </a:r>
            <a:r>
              <a:rPr lang="el-GR" sz="2400" dirty="0">
                <a:effectLst/>
              </a:rPr>
              <a:t>όταν ο νόμος απαγορεύει το έλασσον είναι προφανές ότι απαγορεύει και το </a:t>
            </a:r>
            <a:r>
              <a:rPr lang="el-GR" sz="2400" dirty="0" smtClean="0">
                <a:effectLst/>
              </a:rPr>
              <a:t>μείζον</a:t>
            </a:r>
          </a:p>
          <a:p>
            <a:pPr>
              <a:spcBef>
                <a:spcPts val="0"/>
              </a:spcBef>
            </a:pPr>
            <a:r>
              <a:rPr lang="en-US" sz="2400" dirty="0">
                <a:solidFill>
                  <a:srgbClr val="FFCC00"/>
                </a:solidFill>
                <a:effectLst>
                  <a:outerShdw blurRad="38100" dist="38100" dir="2700000" algn="tl">
                    <a:srgbClr val="000000">
                      <a:alpha val="43137"/>
                    </a:srgbClr>
                  </a:outerShdw>
                </a:effectLst>
              </a:rPr>
              <a:t>Argumentum a </a:t>
            </a:r>
            <a:r>
              <a:rPr lang="en-US" sz="2400" dirty="0" err="1">
                <a:solidFill>
                  <a:srgbClr val="FFCC00"/>
                </a:solidFill>
                <a:effectLst>
                  <a:outerShdw blurRad="38100" dist="38100" dir="2700000" algn="tl">
                    <a:srgbClr val="000000">
                      <a:alpha val="43137"/>
                    </a:srgbClr>
                  </a:outerShdw>
                </a:effectLst>
              </a:rPr>
              <a:t>majori</a:t>
            </a:r>
            <a:r>
              <a:rPr lang="en-US" sz="2400" dirty="0">
                <a:solidFill>
                  <a:srgbClr val="FFCC00"/>
                </a:solidFill>
                <a:effectLst>
                  <a:outerShdw blurRad="38100" dist="38100" dir="2700000" algn="tl">
                    <a:srgbClr val="000000">
                      <a:alpha val="43137"/>
                    </a:srgbClr>
                  </a:outerShdw>
                </a:effectLst>
              </a:rPr>
              <a:t> ad minus</a:t>
            </a:r>
            <a:r>
              <a:rPr lang="el-GR" sz="2400" dirty="0" smtClean="0">
                <a:effectLst/>
              </a:rPr>
              <a:t>: το επιχείρημα από το μείζον στο έλασσον, δηλαδή όταν </a:t>
            </a:r>
            <a:r>
              <a:rPr lang="el-GR" sz="2400" dirty="0">
                <a:effectLst/>
              </a:rPr>
              <a:t>ο νόμος επιτρέπει το μείζον είναι προφανές ότι επιτρέπει και το έλασσον</a:t>
            </a:r>
          </a:p>
        </p:txBody>
      </p:sp>
    </p:spTree>
    <p:extLst>
      <p:ext uri="{BB962C8B-B14F-4D97-AF65-F5344CB8AC3E}">
        <p14:creationId xmlns:p14="http://schemas.microsoft.com/office/powerpoint/2010/main" val="4051083905"/>
      </p:ext>
    </p:extLst>
  </p:cSld>
  <p:clrMapOvr>
    <a:masterClrMapping/>
  </p:clrMapOvr>
  <p:transition spd="slow">
    <p:randomBar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1440160"/>
          </a:xfrm>
        </p:spPr>
        <p:txBody>
          <a:bodyPr/>
          <a:lstStyle/>
          <a:p>
            <a:pPr>
              <a:lnSpc>
                <a:spcPts val="4400"/>
              </a:lnSpc>
            </a:pPr>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30155" y="1700808"/>
            <a:ext cx="8928992" cy="5040560"/>
          </a:xfrm>
        </p:spPr>
        <p:txBody>
          <a:bodyPr/>
          <a:lstStyle/>
          <a:p>
            <a:pPr>
              <a:lnSpc>
                <a:spcPts val="2800"/>
              </a:lnSpc>
              <a:spcBef>
                <a:spcPts val="0"/>
              </a:spcBef>
            </a:pPr>
            <a:r>
              <a:rPr lang="el-GR" sz="2400" dirty="0" smtClean="0">
                <a:effectLst>
                  <a:outerShdw blurRad="38100" dist="38100" dir="2700000" algn="tl">
                    <a:srgbClr val="000000">
                      <a:alpha val="43137"/>
                    </a:srgbClr>
                  </a:outerShdw>
                </a:effectLst>
              </a:rPr>
              <a:t>Ο </a:t>
            </a:r>
            <a:r>
              <a:rPr lang="el-GR" sz="2400" dirty="0">
                <a:effectLst>
                  <a:outerShdw blurRad="38100" dist="38100" dir="2700000" algn="tl">
                    <a:srgbClr val="000000">
                      <a:alpha val="43137"/>
                    </a:srgbClr>
                  </a:outerShdw>
                </a:effectLst>
              </a:rPr>
              <a:t>νόμιμος χαρακτήρας της απασχολήσεως προϋποθέτει μια </a:t>
            </a:r>
            <a:r>
              <a:rPr lang="el-GR" sz="2400" dirty="0">
                <a:solidFill>
                  <a:srgbClr val="FFCC00"/>
                </a:solidFill>
                <a:effectLst>
                  <a:outerShdw blurRad="38100" dist="38100" dir="2700000" algn="tl">
                    <a:srgbClr val="000000">
                      <a:alpha val="43137"/>
                    </a:srgbClr>
                  </a:outerShdw>
                </a:effectLst>
              </a:rPr>
              <a:t>σταθερή</a:t>
            </a:r>
            <a:r>
              <a:rPr lang="el-GR" sz="2400" dirty="0">
                <a:effectLst>
                  <a:outerShdw blurRad="38100" dist="38100" dir="2700000" algn="tl">
                    <a:srgbClr val="000000">
                      <a:alpha val="43137"/>
                    </a:srgbClr>
                  </a:outerShdw>
                </a:effectLst>
              </a:rPr>
              <a:t> και όχι πρόσκαιρη κατάσταση στην αγορά εργασίας ενός κράτους μέλους της </a:t>
            </a:r>
            <a:r>
              <a:rPr lang="el-GR" sz="2400" dirty="0" smtClean="0">
                <a:effectLst>
                  <a:outerShdw blurRad="38100" dist="38100" dir="2700000" algn="tl">
                    <a:srgbClr val="000000">
                      <a:alpha val="43137"/>
                    </a:srgbClr>
                  </a:outerShdw>
                </a:effectLst>
              </a:rPr>
              <a:t>Ευρωπαϊκής Ένωσης </a:t>
            </a:r>
            <a:r>
              <a:rPr lang="el-GR" sz="2400" dirty="0" smtClean="0">
                <a:solidFill>
                  <a:srgbClr val="FFCC00"/>
                </a:solidFill>
                <a:effectLst>
                  <a:outerShdw blurRad="38100" dist="38100" dir="2700000" algn="tl">
                    <a:srgbClr val="000000">
                      <a:alpha val="43137"/>
                    </a:srgbClr>
                  </a:outerShdw>
                </a:effectLst>
              </a:rPr>
              <a:t>χωρίς </a:t>
            </a:r>
            <a:r>
              <a:rPr lang="el-GR" sz="2400" dirty="0">
                <a:solidFill>
                  <a:srgbClr val="FFCC00"/>
                </a:solidFill>
                <a:effectLst>
                  <a:outerShdw blurRad="38100" dist="38100" dir="2700000" algn="tl">
                    <a:srgbClr val="000000">
                      <a:alpha val="43137"/>
                    </a:srgbClr>
                  </a:outerShdw>
                </a:effectLst>
              </a:rPr>
              <a:t>να υπάρχει αμφισβητούμενο δικαίωμα </a:t>
            </a:r>
            <a:r>
              <a:rPr lang="el-GR" sz="2400" dirty="0" smtClean="0">
                <a:solidFill>
                  <a:srgbClr val="FFCC00"/>
                </a:solidFill>
                <a:effectLst>
                  <a:outerShdw blurRad="38100" dist="38100" dir="2700000" algn="tl">
                    <a:srgbClr val="000000">
                      <a:alpha val="43137"/>
                    </a:srgbClr>
                  </a:outerShdw>
                </a:effectLst>
              </a:rPr>
              <a:t>διαμονής </a:t>
            </a:r>
            <a:r>
              <a:rPr lang="el-GR" sz="2400" dirty="0" smtClean="0">
                <a:effectLst>
                  <a:outerShdw blurRad="38100" dist="38100" dir="2700000" algn="tl">
                    <a:srgbClr val="000000">
                      <a:alpha val="43137"/>
                    </a:srgbClr>
                  </a:outerShdw>
                </a:effectLst>
              </a:rPr>
              <a:t>(π.χ. όταν εκκρεμεί προσφυγή για ζήτημα νόμιμης παραμονής στο κράτος μέλος κ.λπ.)</a:t>
            </a:r>
          </a:p>
          <a:p>
            <a:pPr>
              <a:lnSpc>
                <a:spcPts val="2800"/>
              </a:lnSpc>
              <a:spcBef>
                <a:spcPts val="0"/>
              </a:spcBef>
            </a:pPr>
            <a:r>
              <a:rPr lang="el-GR" sz="2400" dirty="0" smtClean="0">
                <a:effectLst>
                  <a:outerShdw blurRad="38100" dist="38100" dir="2700000" algn="tl">
                    <a:srgbClr val="000000">
                      <a:alpha val="43137"/>
                    </a:srgbClr>
                  </a:outerShdw>
                </a:effectLst>
              </a:rPr>
              <a:t>Το δικαίωμα </a:t>
            </a:r>
            <a:r>
              <a:rPr lang="el-GR" sz="2400" dirty="0">
                <a:effectLst>
                  <a:outerShdw blurRad="38100" dist="38100" dir="2700000" algn="tl">
                    <a:srgbClr val="000000">
                      <a:alpha val="43137"/>
                    </a:srgbClr>
                  </a:outerShdw>
                </a:effectLst>
              </a:rPr>
              <a:t>διαμονής </a:t>
            </a:r>
            <a:r>
              <a:rPr lang="el-GR" sz="2400" dirty="0">
                <a:solidFill>
                  <a:srgbClr val="FFCC00"/>
                </a:solidFill>
                <a:effectLst>
                  <a:outerShdw blurRad="38100" dist="38100" dir="2700000" algn="tl">
                    <a:srgbClr val="000000">
                      <a:alpha val="43137"/>
                    </a:srgbClr>
                  </a:outerShdw>
                </a:effectLst>
              </a:rPr>
              <a:t>υπηκόου κράτους μη </a:t>
            </a:r>
            <a:r>
              <a:rPr lang="el-GR" sz="2400" dirty="0" smtClean="0">
                <a:solidFill>
                  <a:srgbClr val="FFCC00"/>
                </a:solidFill>
                <a:effectLst>
                  <a:outerShdw blurRad="38100" dist="38100" dir="2700000" algn="tl">
                    <a:srgbClr val="000000">
                      <a:alpha val="43137"/>
                    </a:srgbClr>
                  </a:outerShdw>
                </a:effectLst>
              </a:rPr>
              <a:t>μέλους </a:t>
            </a:r>
            <a:r>
              <a:rPr lang="el-GR" sz="2400" dirty="0" smtClean="0">
                <a:effectLst>
                  <a:outerShdw blurRad="38100" dist="38100" dir="2700000" algn="tl">
                    <a:srgbClr val="000000">
                      <a:alpha val="43137"/>
                    </a:srgbClr>
                  </a:outerShdw>
                </a:effectLst>
              </a:rPr>
              <a:t>θα πρέπει να του παρέχεται από το εθνικό δίκαιο ή εθνικό δικαστήριο για </a:t>
            </a:r>
            <a:r>
              <a:rPr lang="el-GR" sz="2400" dirty="0" smtClean="0">
                <a:solidFill>
                  <a:srgbClr val="FFCC00"/>
                </a:solidFill>
                <a:effectLst>
                  <a:outerShdw blurRad="38100" dist="38100" dir="2700000" algn="tl">
                    <a:srgbClr val="000000">
                      <a:alpha val="43137"/>
                    </a:srgbClr>
                  </a:outerShdw>
                </a:effectLst>
              </a:rPr>
              <a:t>επαρκή χρόνο </a:t>
            </a:r>
            <a:r>
              <a:rPr lang="el-GR" sz="2400" dirty="0">
                <a:effectLst>
                  <a:outerShdw blurRad="38100" dist="38100" dir="2700000" algn="tl">
                    <a:srgbClr val="000000">
                      <a:alpha val="43137"/>
                    </a:srgbClr>
                  </a:outerShdw>
                </a:effectLst>
              </a:rPr>
              <a:t>εφόσον εξακολουθεί να ανήκει στη νόμιμη αγορά εργασίας του οικείου κράτους μέλους, ώστε να μην επηρεάζει δυσμενώς τις πραγματικές πιθανότητες του ενδιαφερόμενου προς εύρεση νέας </a:t>
            </a:r>
            <a:r>
              <a:rPr lang="el-GR" sz="2400" dirty="0" smtClean="0">
                <a:effectLst>
                  <a:outerShdw blurRad="38100" dist="38100" dir="2700000" algn="tl">
                    <a:srgbClr val="000000">
                      <a:alpha val="43137"/>
                    </a:srgbClr>
                  </a:outerShdw>
                </a:effectLst>
              </a:rPr>
              <a:t>εργασίας</a:t>
            </a:r>
            <a:endParaRPr lang="el-GR" sz="24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17124778"/>
      </p:ext>
    </p:extLst>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1152128"/>
          </a:xfrm>
        </p:spPr>
        <p:txBody>
          <a:bodyPr/>
          <a:lstStyle/>
          <a:p>
            <a:r>
              <a:rPr lang="el-GR" sz="4000" dirty="0" smtClean="0"/>
              <a:t>ΚΡΙΤΗΡΙΑ ΔΙΑΚΡΙΣΗΣ ΕΡΓΑΣΙΑΚΩΝ ΣΧΕΣΕΩΝ</a:t>
            </a:r>
            <a:endParaRPr lang="el-GR" sz="4000" dirty="0"/>
          </a:p>
        </p:txBody>
      </p:sp>
      <p:graphicFrame>
        <p:nvGraphicFramePr>
          <p:cNvPr id="5" name="Table 4"/>
          <p:cNvGraphicFramePr>
            <a:graphicFrameLocks noGrp="1"/>
          </p:cNvGraphicFramePr>
          <p:nvPr>
            <p:extLst>
              <p:ext uri="{D42A27DB-BD31-4B8C-83A1-F6EECF244321}">
                <p14:modId xmlns:p14="http://schemas.microsoft.com/office/powerpoint/2010/main" val="2564667532"/>
              </p:ext>
            </p:extLst>
          </p:nvPr>
        </p:nvGraphicFramePr>
        <p:xfrm>
          <a:off x="251520" y="1484785"/>
          <a:ext cx="8568952" cy="4979370"/>
        </p:xfrm>
        <a:graphic>
          <a:graphicData uri="http://schemas.openxmlformats.org/drawingml/2006/table">
            <a:tbl>
              <a:tblPr firstRow="1" bandRow="1">
                <a:effectLst>
                  <a:innerShdw blurRad="63500" dist="50800" dir="5400000">
                    <a:prstClr val="black">
                      <a:alpha val="50000"/>
                    </a:prstClr>
                  </a:innerShdw>
                </a:effectLst>
                <a:tableStyleId>{5C22544A-7EE6-4342-B048-85BDC9FD1C3A}</a:tableStyleId>
              </a:tblPr>
              <a:tblGrid>
                <a:gridCol w="4284476"/>
                <a:gridCol w="4284476"/>
              </a:tblGrid>
              <a:tr h="1502342">
                <a:tc gridSpan="2">
                  <a:txBody>
                    <a:bodyPr/>
                    <a:lstStyle/>
                    <a:p>
                      <a:pPr algn="ctr"/>
                      <a:r>
                        <a:rPr lang="el-GR" sz="2400" b="1" kern="1200" dirty="0" smtClean="0">
                          <a:solidFill>
                            <a:srgbClr val="C00000"/>
                          </a:solidFill>
                          <a:effectLst>
                            <a:outerShdw blurRad="38100" dist="38100" dir="2700000" algn="tl">
                              <a:srgbClr val="000000">
                                <a:alpha val="43137"/>
                              </a:srgbClr>
                            </a:outerShdw>
                          </a:effectLst>
                          <a:latin typeface="+mn-lt"/>
                          <a:ea typeface="+mn-ea"/>
                          <a:cs typeface="+mn-cs"/>
                        </a:rPr>
                        <a:t>Με αντικείμενο την παροχή εργασίας </a:t>
                      </a:r>
                      <a:endParaRPr lang="el-GR" sz="2400" dirty="0">
                        <a:solidFill>
                          <a:srgbClr val="C00000"/>
                        </a:solidFill>
                        <a:effectLst>
                          <a:outerShdw blurRad="38100" dist="38100" dir="2700000" algn="tl">
                            <a:srgbClr val="000000">
                              <a:alpha val="43137"/>
                            </a:srgbClr>
                          </a:outerShdw>
                        </a:effectLst>
                      </a:endParaRPr>
                    </a:p>
                  </a:txBody>
                  <a:tcPr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c hMerge="1">
                  <a:txBody>
                    <a:bodyPr/>
                    <a:lstStyle/>
                    <a:p>
                      <a:pPr algn="ctr"/>
                      <a:endParaRPr lang="el-GR" dirty="0"/>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tcPr>
                </a:tc>
              </a:tr>
              <a:tr h="1233962">
                <a:tc>
                  <a:txBody>
                    <a:bodyPr/>
                    <a:lstStyle/>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Ιδιωτικού δικαίου</a:t>
                      </a:r>
                    </a:p>
                    <a:p>
                      <a:endParaRPr lang="el-GR" sz="2400" kern="1200" dirty="0" smtClean="0">
                        <a:solidFill>
                          <a:schemeClr val="dk1"/>
                        </a:solidFill>
                        <a:effectLst>
                          <a:outerShdw blurRad="38100" dist="38100" dir="2700000" algn="tl">
                            <a:srgbClr val="000000">
                              <a:alpha val="43137"/>
                            </a:srgbClr>
                          </a:outerShdw>
                        </a:effectLst>
                        <a:latin typeface="+mn-lt"/>
                        <a:ea typeface="+mn-ea"/>
                        <a:cs typeface="+mn-cs"/>
                      </a:endParaRPr>
                    </a:p>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Εξαρτημένης εργασίας</a:t>
                      </a:r>
                      <a:endParaRPr lang="el-GR" sz="2400" dirty="0">
                        <a:effectLst>
                          <a:outerShdw blurRad="38100" dist="38100" dir="2700000" algn="tl">
                            <a:srgbClr val="000000">
                              <a:alpha val="43137"/>
                            </a:srgbClr>
                          </a:outerShdw>
                        </a:effectLst>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c>
                  <a:txBody>
                    <a:bodyPr/>
                    <a:lstStyle/>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Δημοσίου δικαίου</a:t>
                      </a:r>
                    </a:p>
                    <a:p>
                      <a:endParaRPr lang="el-GR" sz="2400" kern="1200" dirty="0" smtClean="0">
                        <a:solidFill>
                          <a:schemeClr val="dk1"/>
                        </a:solidFill>
                        <a:effectLst>
                          <a:outerShdw blurRad="38100" dist="38100" dir="2700000" algn="tl">
                            <a:srgbClr val="000000">
                              <a:alpha val="43137"/>
                            </a:srgbClr>
                          </a:outerShdw>
                        </a:effectLst>
                        <a:latin typeface="+mn-lt"/>
                        <a:ea typeface="+mn-ea"/>
                        <a:cs typeface="+mn-cs"/>
                      </a:endParaRPr>
                    </a:p>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Ανεξάρτητων</a:t>
                      </a:r>
                      <a:r>
                        <a:rPr lang="el-GR" sz="2400" kern="1200" baseline="0" dirty="0" smtClean="0">
                          <a:solidFill>
                            <a:schemeClr val="dk1"/>
                          </a:solidFill>
                          <a:effectLst>
                            <a:outerShdw blurRad="38100" dist="38100" dir="2700000" algn="tl">
                              <a:srgbClr val="000000">
                                <a:alpha val="43137"/>
                              </a:srgbClr>
                            </a:outerShdw>
                          </a:effectLst>
                          <a:latin typeface="+mn-lt"/>
                          <a:ea typeface="+mn-ea"/>
                          <a:cs typeface="+mn-cs"/>
                        </a:rPr>
                        <a:t> υπηρεσιών</a:t>
                      </a:r>
                      <a:endParaRPr lang="el-GR" sz="2400" dirty="0">
                        <a:effectLst>
                          <a:outerShdw blurRad="38100" dist="38100" dir="2700000" algn="tl">
                            <a:srgbClr val="000000">
                              <a:alpha val="43137"/>
                            </a:srgbClr>
                          </a:outerShdw>
                        </a:effectLst>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r>
              <a:tr h="638628">
                <a:tc gridSpan="2">
                  <a:txBody>
                    <a:bodyPr/>
                    <a:lstStyle/>
                    <a:p>
                      <a:pPr algn="ctr"/>
                      <a:r>
                        <a:rPr lang="el-GR" sz="2400" b="1" kern="1200" dirty="0" smtClean="0">
                          <a:solidFill>
                            <a:schemeClr val="dk1"/>
                          </a:solidFill>
                          <a:effectLst>
                            <a:outerShdw blurRad="38100" dist="38100" dir="2700000" algn="tl">
                              <a:srgbClr val="000000">
                                <a:alpha val="43137"/>
                              </a:srgbClr>
                            </a:outerShdw>
                          </a:effectLst>
                          <a:latin typeface="+mn-lt"/>
                          <a:ea typeface="+mn-ea"/>
                          <a:cs typeface="+mn-cs"/>
                        </a:rPr>
                        <a:t>Με τη φύση του δικαίου που τις διέπει</a:t>
                      </a:r>
                      <a:endParaRPr lang="el-GR" sz="2400" b="1" dirty="0">
                        <a:effectLst>
                          <a:outerShdw blurRad="38100" dist="38100" dir="2700000" algn="tl">
                            <a:srgbClr val="000000">
                              <a:alpha val="43137"/>
                            </a:srgbClr>
                          </a:outerShdw>
                        </a:effectLst>
                      </a:endParaRPr>
                    </a:p>
                  </a:txBody>
                  <a:tcPr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c hMerge="1">
                  <a:txBody>
                    <a:bodyPr/>
                    <a:lstStyle/>
                    <a:p>
                      <a:pPr algn="ctr"/>
                      <a:endParaRPr lang="el-GR" sz="1800" b="1" kern="1200" dirty="0">
                        <a:solidFill>
                          <a:schemeClr val="lt1"/>
                        </a:solidFill>
                        <a:latin typeface="+mn-lt"/>
                        <a:ea typeface="+mn-ea"/>
                        <a:cs typeface="+mn-cs"/>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solidFill>
                      <a:schemeClr val="accent1">
                        <a:lumMod val="60000"/>
                        <a:lumOff val="40000"/>
                      </a:schemeClr>
                    </a:solidFill>
                  </a:tcPr>
                </a:tc>
              </a:tr>
              <a:tr h="1604438">
                <a:tc>
                  <a:txBody>
                    <a:bodyPr/>
                    <a:lstStyle/>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Ατομικές εργασιακές σχέσεις ιδιωτικού δικαίου</a:t>
                      </a:r>
                      <a:endParaRPr lang="el-GR" sz="2400" dirty="0">
                        <a:effectLst>
                          <a:outerShdw blurRad="38100" dist="38100" dir="2700000" algn="tl">
                            <a:srgbClr val="000000">
                              <a:alpha val="43137"/>
                            </a:srgbClr>
                          </a:outerShdw>
                        </a:effectLst>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c>
                  <a:txBody>
                    <a:bodyPr/>
                    <a:lstStyle/>
                    <a:p>
                      <a:pPr marL="285750" indent="-285750">
                        <a:buFont typeface="Arial" pitchFamily="34" charset="0"/>
                        <a:buChar char="•"/>
                      </a:pPr>
                      <a:r>
                        <a:rPr lang="el-GR" sz="2400" kern="1200" dirty="0" smtClean="0">
                          <a:solidFill>
                            <a:schemeClr val="dk1"/>
                          </a:solidFill>
                          <a:effectLst>
                            <a:outerShdw blurRad="38100" dist="38100" dir="2700000" algn="tl">
                              <a:srgbClr val="000000">
                                <a:alpha val="43137"/>
                              </a:srgbClr>
                            </a:outerShdw>
                          </a:effectLst>
                          <a:latin typeface="+mn-lt"/>
                          <a:ea typeface="+mn-ea"/>
                          <a:cs typeface="+mn-cs"/>
                        </a:rPr>
                        <a:t>Ατομικές εργασιακές σχέσεις δημοσίου δικαίου</a:t>
                      </a:r>
                      <a:endParaRPr lang="el-GR" sz="2400" dirty="0">
                        <a:effectLst>
                          <a:outerShdw blurRad="38100" dist="38100" dir="2700000" algn="tl">
                            <a:srgbClr val="000000">
                              <a:alpha val="43137"/>
                            </a:srgbClr>
                          </a:outerShdw>
                        </a:effectLst>
                      </a:endParaRPr>
                    </a:p>
                  </a:txBody>
                  <a:tcP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gradFill>
                  </a:tcPr>
                </a:tc>
              </a:tr>
            </a:tbl>
          </a:graphicData>
        </a:graphic>
      </p:graphicFrame>
    </p:spTree>
    <p:extLst>
      <p:ext uri="{BB962C8B-B14F-4D97-AF65-F5344CB8AC3E}">
        <p14:creationId xmlns:p14="http://schemas.microsoft.com/office/powerpoint/2010/main" val="11304393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3"/>
            <a:ext cx="8147248" cy="936103"/>
          </a:xfrm>
        </p:spPr>
        <p:txBody>
          <a:bodyPr/>
          <a:lstStyle/>
          <a:p>
            <a:pPr>
              <a:lnSpc>
                <a:spcPts val="3600"/>
              </a:lnSpc>
            </a:pPr>
            <a:r>
              <a:rPr lang="el-GR" sz="3600" dirty="0">
                <a:effectLst>
                  <a:outerShdw blurRad="38100" dist="38100" dir="2700000" algn="tl">
                    <a:srgbClr val="000000">
                      <a:alpha val="43137"/>
                    </a:srgbClr>
                  </a:outerShdw>
                </a:effectLst>
              </a:rPr>
              <a:t>ΕΡΜΗΝΕΙΑ ΤΩΝ </a:t>
            </a:r>
            <a:r>
              <a:rPr lang="el-GR" sz="3600" dirty="0" smtClean="0">
                <a:effectLst>
                  <a:outerShdw blurRad="38100" dist="38100" dir="2700000" algn="tl">
                    <a:srgbClr val="000000">
                      <a:alpha val="43137"/>
                    </a:srgbClr>
                  </a:outerShdw>
                </a:effectLst>
              </a:rPr>
              <a:t>ΚΑΝΟΝΩΝ ΔΙΚΑΙΟΥ</a:t>
            </a:r>
            <a:br>
              <a:rPr lang="el-GR" sz="3600" dirty="0" smtClean="0">
                <a:effectLst>
                  <a:outerShdw blurRad="38100" dist="38100" dir="2700000" algn="tl">
                    <a:srgbClr val="000000">
                      <a:alpha val="43137"/>
                    </a:srgbClr>
                  </a:outerShdw>
                </a:effectLst>
              </a:rPr>
            </a:br>
            <a:r>
              <a:rPr lang="el-GR" sz="3600" dirty="0" smtClean="0">
                <a:effectLst>
                  <a:outerShdw blurRad="38100" dist="38100" dir="2700000" algn="tl">
                    <a:srgbClr val="000000">
                      <a:alpha val="43137"/>
                    </a:srgbClr>
                  </a:outerShdw>
                </a:effectLst>
              </a:rPr>
              <a:t>Στοιχεία της λογικής ερμηνείας</a:t>
            </a:r>
            <a:endParaRPr lang="el-GR"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7504" y="1052736"/>
            <a:ext cx="8928992" cy="5688632"/>
          </a:xfrm>
        </p:spPr>
        <p:txBody>
          <a:bodyPr/>
          <a:lstStyle/>
          <a:p>
            <a:pPr lvl="0">
              <a:lnSpc>
                <a:spcPts val="2600"/>
              </a:lnSpc>
              <a:spcBef>
                <a:spcPts val="0"/>
              </a:spcBef>
            </a:pPr>
            <a:r>
              <a:rPr lang="el-GR" sz="2400" dirty="0">
                <a:effectLst>
                  <a:outerShdw blurRad="38100" dist="38100" dir="2700000" algn="tl">
                    <a:srgbClr val="000000">
                      <a:alpha val="43137"/>
                    </a:srgbClr>
                  </a:outerShdw>
                </a:effectLst>
              </a:rPr>
              <a:t>Το </a:t>
            </a:r>
            <a:r>
              <a:rPr lang="el-GR" sz="2400" b="1" dirty="0" smtClean="0">
                <a:solidFill>
                  <a:srgbClr val="FFCC00"/>
                </a:solidFill>
                <a:effectLst>
                  <a:outerShdw blurRad="38100" dist="38100" dir="2700000" algn="tl">
                    <a:srgbClr val="000000">
                      <a:alpha val="43137"/>
                    </a:srgbClr>
                  </a:outerShdw>
                </a:effectLst>
              </a:rPr>
              <a:t>ιστορικό</a:t>
            </a:r>
            <a:r>
              <a:rPr lang="el-GR" sz="2400" dirty="0" smtClean="0">
                <a:effectLst>
                  <a:outerShdw blurRad="38100" dist="38100" dir="2700000" algn="tl">
                    <a:srgbClr val="000000">
                      <a:alpha val="43137"/>
                    </a:srgbClr>
                  </a:outerShdw>
                </a:effectLst>
              </a:rPr>
              <a:t>: Ο </a:t>
            </a:r>
            <a:r>
              <a:rPr lang="el-GR" sz="2400" dirty="0">
                <a:effectLst>
                  <a:outerShdw blurRad="38100" dist="38100" dir="2700000" algn="tl">
                    <a:srgbClr val="000000">
                      <a:alpha val="43137"/>
                    </a:srgbClr>
                  </a:outerShdw>
                </a:effectLst>
              </a:rPr>
              <a:t>ερμηνευτής </a:t>
            </a:r>
            <a:r>
              <a:rPr lang="el-GR" sz="2400" dirty="0" smtClean="0">
                <a:effectLst>
                  <a:outerShdw blurRad="38100" dist="38100" dir="2700000" algn="tl">
                    <a:srgbClr val="000000">
                      <a:alpha val="43137"/>
                    </a:srgbClr>
                  </a:outerShdw>
                </a:effectLst>
              </a:rPr>
              <a:t>πρέπει να </a:t>
            </a:r>
            <a:r>
              <a:rPr lang="el-GR" sz="2400" dirty="0">
                <a:effectLst>
                  <a:outerShdw blurRad="38100" dist="38100" dir="2700000" algn="tl">
                    <a:srgbClr val="000000">
                      <a:alpha val="43137"/>
                    </a:srgbClr>
                  </a:outerShdw>
                </a:effectLst>
              </a:rPr>
              <a:t>ερευνά τα αίτια που προκάλεσαν τη θέσπιση του νόμου, την καταγωγή του νόμου και την ιστορική και ηθολογική εξέλιξη του κειμένου του, ακόμη και τις σκέψεις του νομοθέτη κατά τη σύνταξη του </a:t>
            </a:r>
            <a:r>
              <a:rPr lang="el-GR" sz="2400" dirty="0" smtClean="0">
                <a:effectLst>
                  <a:outerShdw blurRad="38100" dist="38100" dir="2700000" algn="tl">
                    <a:srgbClr val="000000">
                      <a:alpha val="43137"/>
                    </a:srgbClr>
                  </a:outerShdw>
                </a:effectLst>
              </a:rPr>
              <a:t>νόμου</a:t>
            </a:r>
            <a:endParaRPr lang="el-GR" sz="2400" dirty="0">
              <a:effectLst>
                <a:outerShdw blurRad="38100" dist="38100" dir="2700000" algn="tl">
                  <a:srgbClr val="000000">
                    <a:alpha val="43137"/>
                  </a:srgbClr>
                </a:outerShdw>
              </a:effectLst>
            </a:endParaRPr>
          </a:p>
          <a:p>
            <a:pPr lvl="0">
              <a:lnSpc>
                <a:spcPts val="2600"/>
              </a:lnSpc>
              <a:spcBef>
                <a:spcPts val="0"/>
              </a:spcBef>
            </a:pPr>
            <a:r>
              <a:rPr lang="el-GR" sz="2400" dirty="0">
                <a:effectLst>
                  <a:outerShdw blurRad="38100" dist="38100" dir="2700000" algn="tl">
                    <a:srgbClr val="000000">
                      <a:alpha val="43137"/>
                    </a:srgbClr>
                  </a:outerShdw>
                </a:effectLst>
              </a:rPr>
              <a:t>Το </a:t>
            </a:r>
            <a:r>
              <a:rPr lang="el-GR" sz="2400" b="1" dirty="0" smtClean="0">
                <a:solidFill>
                  <a:srgbClr val="FFCC00"/>
                </a:solidFill>
                <a:effectLst>
                  <a:outerShdw blurRad="38100" dist="38100" dir="2700000" algn="tl">
                    <a:srgbClr val="000000">
                      <a:alpha val="43137"/>
                    </a:srgbClr>
                  </a:outerShdw>
                </a:effectLst>
              </a:rPr>
              <a:t>τελολογικό</a:t>
            </a:r>
            <a:r>
              <a:rPr lang="el-GR" sz="2400" dirty="0" smtClean="0">
                <a:effectLst>
                  <a:outerShdw blurRad="38100" dist="38100" dir="2700000" algn="tl">
                    <a:srgbClr val="000000">
                      <a:alpha val="43137"/>
                    </a:srgbClr>
                  </a:outerShdw>
                </a:effectLst>
              </a:rPr>
              <a:t>: Ο ερμηνευτής πρέπει </a:t>
            </a:r>
            <a:r>
              <a:rPr lang="el-GR" sz="2400" dirty="0">
                <a:effectLst>
                  <a:outerShdw blurRad="38100" dist="38100" dir="2700000" algn="tl">
                    <a:srgbClr val="000000">
                      <a:alpha val="43137"/>
                    </a:srgbClr>
                  </a:outerShdw>
                </a:effectLst>
              </a:rPr>
              <a:t>να ερευνά τη σκοπιμότητα του νόμου και να αναζητά τους κοινωνικούς σκοπούς που επιδίωκε ο νομοθέτης, λαμβάνοντας υπόψη το </a:t>
            </a:r>
            <a:r>
              <a:rPr lang="el-GR" sz="2400" dirty="0" smtClean="0">
                <a:effectLst>
                  <a:outerShdw blurRad="38100" dist="38100" dir="2700000" algn="tl">
                    <a:srgbClr val="000000">
                      <a:alpha val="43137"/>
                    </a:srgbClr>
                  </a:outerShdw>
                </a:effectLst>
              </a:rPr>
              <a:t>γεγονός </a:t>
            </a:r>
            <a:r>
              <a:rPr lang="el-GR" sz="2400" dirty="0">
                <a:effectLst>
                  <a:outerShdw blurRad="38100" dist="38100" dir="2700000" algn="tl">
                    <a:srgbClr val="000000">
                      <a:alpha val="43137"/>
                    </a:srgbClr>
                  </a:outerShdw>
                </a:effectLst>
              </a:rPr>
              <a:t>ότι όλοι οι νόμοι θεσπίζονται για την εξυπηρέτηση κάποιου γενικού ή ειδικού </a:t>
            </a:r>
            <a:r>
              <a:rPr lang="el-GR" sz="2400" dirty="0" smtClean="0">
                <a:effectLst>
                  <a:outerShdw blurRad="38100" dist="38100" dir="2700000" algn="tl">
                    <a:srgbClr val="000000">
                      <a:alpha val="43137"/>
                    </a:srgbClr>
                  </a:outerShdw>
                </a:effectLst>
              </a:rPr>
              <a:t>σκοπού</a:t>
            </a:r>
            <a:endParaRPr lang="el-GR" sz="2400" dirty="0">
              <a:effectLst>
                <a:outerShdw blurRad="38100" dist="38100" dir="2700000" algn="tl">
                  <a:srgbClr val="000000">
                    <a:alpha val="43137"/>
                  </a:srgbClr>
                </a:outerShdw>
              </a:effectLst>
            </a:endParaRPr>
          </a:p>
          <a:p>
            <a:pPr>
              <a:lnSpc>
                <a:spcPts val="2600"/>
              </a:lnSpc>
              <a:spcBef>
                <a:spcPts val="0"/>
              </a:spcBef>
            </a:pPr>
            <a:r>
              <a:rPr lang="el-GR" sz="2400" dirty="0">
                <a:effectLst>
                  <a:outerShdw blurRad="38100" dist="38100" dir="2700000" algn="tl">
                    <a:srgbClr val="000000">
                      <a:alpha val="43137"/>
                    </a:srgbClr>
                  </a:outerShdw>
                </a:effectLst>
              </a:rPr>
              <a:t>Το </a:t>
            </a:r>
            <a:r>
              <a:rPr lang="el-GR" sz="2400" b="1" dirty="0" smtClean="0">
                <a:solidFill>
                  <a:srgbClr val="FFCC00"/>
                </a:solidFill>
                <a:effectLst>
                  <a:outerShdw blurRad="38100" dist="38100" dir="2700000" algn="tl">
                    <a:srgbClr val="000000">
                      <a:alpha val="43137"/>
                    </a:srgbClr>
                  </a:outerShdw>
                </a:effectLst>
              </a:rPr>
              <a:t>επιστημονικό</a:t>
            </a:r>
            <a:r>
              <a:rPr lang="el-GR" sz="2400" dirty="0" smtClean="0">
                <a:effectLst>
                  <a:outerShdw blurRad="38100" dist="38100" dir="2700000" algn="tl">
                    <a:srgbClr val="000000">
                      <a:alpha val="43137"/>
                    </a:srgbClr>
                  </a:outerShdw>
                </a:effectLst>
              </a:rPr>
              <a:t>: Ο ερμηνευτής πρέπει </a:t>
            </a:r>
            <a:r>
              <a:rPr lang="el-GR" sz="2400" dirty="0">
                <a:effectLst>
                  <a:outerShdw blurRad="38100" dist="38100" dir="2700000" algn="tl">
                    <a:srgbClr val="000000">
                      <a:alpha val="43137"/>
                    </a:srgbClr>
                  </a:outerShdw>
                </a:effectLst>
              </a:rPr>
              <a:t>να έχει γνώση της επιστήμης του δικαίου καθώς χωρίς αυτή, η εφαρμογή των κανόνων της λογικής και μόνο δεν </a:t>
            </a:r>
            <a:r>
              <a:rPr lang="el-GR" sz="2400" dirty="0" smtClean="0">
                <a:effectLst>
                  <a:outerShdw blurRad="38100" dist="38100" dir="2700000" algn="tl">
                    <a:srgbClr val="000000">
                      <a:alpha val="43137"/>
                    </a:srgbClr>
                  </a:outerShdw>
                </a:effectLst>
              </a:rPr>
              <a:t>αρκεί – π.χ. για </a:t>
            </a:r>
            <a:r>
              <a:rPr lang="el-GR" sz="2400" dirty="0">
                <a:effectLst>
                  <a:outerShdw blurRad="38100" dist="38100" dir="2700000" algn="tl">
                    <a:srgbClr val="000000">
                      <a:alpha val="43137"/>
                    </a:srgbClr>
                  </a:outerShdw>
                </a:effectLst>
              </a:rPr>
              <a:t>να εφαρμόσει κανείς </a:t>
            </a:r>
            <a:r>
              <a:rPr lang="el-GR" sz="2400" dirty="0" smtClean="0">
                <a:effectLst>
                  <a:outerShdw blurRad="38100" dist="38100" dir="2700000" algn="tl">
                    <a:srgbClr val="000000">
                      <a:alpha val="43137"/>
                    </a:srgbClr>
                  </a:outerShdw>
                </a:effectLst>
              </a:rPr>
              <a:t>το </a:t>
            </a:r>
            <a:r>
              <a:rPr lang="el-GR" sz="2400" dirty="0">
                <a:effectLst>
                  <a:outerShdw blurRad="38100" dist="38100" dir="2700000" algn="tl">
                    <a:srgbClr val="000000">
                      <a:alpha val="43137"/>
                    </a:srgbClr>
                  </a:outerShdw>
                </a:effectLst>
              </a:rPr>
              <a:t>επιχείρημα από το μείζον στο έλασσον, </a:t>
            </a:r>
            <a:r>
              <a:rPr lang="el-GR" sz="2400" dirty="0" smtClean="0">
                <a:effectLst>
                  <a:outerShdw blurRad="38100" dist="38100" dir="2700000" algn="tl">
                    <a:srgbClr val="000000">
                      <a:alpha val="43137"/>
                    </a:srgbClr>
                  </a:outerShdw>
                </a:effectLst>
              </a:rPr>
              <a:t>πρέπει </a:t>
            </a:r>
            <a:r>
              <a:rPr lang="el-GR" sz="2400" dirty="0">
                <a:effectLst>
                  <a:outerShdw blurRad="38100" dist="38100" dir="2700000" algn="tl">
                    <a:srgbClr val="000000">
                      <a:alpha val="43137"/>
                    </a:srgbClr>
                  </a:outerShdw>
                </a:effectLst>
              </a:rPr>
              <a:t>να γνωρίζει καταρχήν ποιό είναι το μείζον και ποιό το </a:t>
            </a:r>
            <a:r>
              <a:rPr lang="el-GR" sz="2400" dirty="0" smtClean="0">
                <a:effectLst>
                  <a:outerShdw blurRad="38100" dist="38100" dir="2700000" algn="tl">
                    <a:srgbClr val="000000">
                      <a:alpha val="43137"/>
                    </a:srgbClr>
                  </a:outerShdw>
                </a:effectLst>
              </a:rPr>
              <a:t>έλασσον</a:t>
            </a:r>
            <a:endParaRPr 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71468432"/>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864097"/>
          </a:xfrm>
        </p:spPr>
        <p:txBody>
          <a:bodyPr/>
          <a:lstStyle/>
          <a:p>
            <a:r>
              <a:rPr lang="el-GR" sz="3200" dirty="0" smtClean="0"/>
              <a:t>ΚΑΝΟΝΕΣ ΔΙΚΑΙΟΥ ΚΑΙ ΕΡΓΑΤΙΚΟ ΔΙΚΑΙΟ</a:t>
            </a:r>
            <a:endParaRPr lang="el-GR"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2596641"/>
              </p:ext>
            </p:extLst>
          </p:nvPr>
        </p:nvGraphicFramePr>
        <p:xfrm>
          <a:off x="251520" y="1124745"/>
          <a:ext cx="8640960" cy="5400599"/>
        </p:xfrm>
        <a:graphic>
          <a:graphicData uri="http://schemas.openxmlformats.org/drawingml/2006/table">
            <a:tbl>
              <a:tblPr firstRow="1" firstCol="1" bandRow="1">
                <a:effectLst>
                  <a:innerShdw blurRad="63500" dist="50800" dir="5400000">
                    <a:prstClr val="black">
                      <a:alpha val="50000"/>
                    </a:prstClr>
                  </a:innerShdw>
                </a:effectLst>
                <a:tableStyleId>{5C22544A-7EE6-4342-B048-85BDC9FD1C3A}</a:tableStyleId>
              </a:tblPr>
              <a:tblGrid>
                <a:gridCol w="4032448"/>
                <a:gridCol w="4608512"/>
              </a:tblGrid>
              <a:tr h="726365">
                <a:tc>
                  <a:txBody>
                    <a:bodyPr/>
                    <a:lstStyle/>
                    <a:p>
                      <a:pPr algn="ctr">
                        <a:lnSpc>
                          <a:spcPct val="100000"/>
                        </a:lnSpc>
                        <a:spcAft>
                          <a:spcPts val="0"/>
                        </a:spcAft>
                      </a:pPr>
                      <a:r>
                        <a:rPr lang="el-GR" sz="2200" u="none" dirty="0">
                          <a:solidFill>
                            <a:srgbClr val="002060"/>
                          </a:solidFill>
                          <a:effectLst>
                            <a:outerShdw blurRad="38100" dist="38100" dir="2700000" algn="tl">
                              <a:srgbClr val="000000">
                                <a:alpha val="43137"/>
                              </a:srgbClr>
                            </a:outerShdw>
                          </a:effectLst>
                        </a:rPr>
                        <a:t>1. ΔΗΜΟΣΙΟ </a:t>
                      </a:r>
                      <a:r>
                        <a:rPr lang="el-GR" sz="2200" u="none" dirty="0" smtClean="0">
                          <a:solidFill>
                            <a:srgbClr val="002060"/>
                          </a:solidFill>
                          <a:effectLst>
                            <a:outerShdw blurRad="38100" dist="38100" dir="2700000" algn="tl">
                              <a:srgbClr val="000000">
                                <a:alpha val="43137"/>
                              </a:srgbClr>
                            </a:outerShdw>
                          </a:effectLst>
                        </a:rPr>
                        <a:t>ΔΙΚΑΙΟ</a:t>
                      </a:r>
                      <a:endParaRPr lang="el-GR" sz="2200" u="none" dirty="0">
                        <a:solidFill>
                          <a:srgbClr val="002060"/>
                        </a:solidFill>
                        <a:effectLst>
                          <a:outerShdw blurRad="38100" dist="38100" dir="2700000" algn="tl">
                            <a:srgbClr val="000000">
                              <a:alpha val="43137"/>
                            </a:srgbClr>
                          </a:outerShdw>
                        </a:effectLst>
                        <a:latin typeface="Times New Roman"/>
                        <a:ea typeface="Times New Roman"/>
                      </a:endParaRPr>
                    </a:p>
                  </a:txBody>
                  <a:tcPr marL="68580" marR="68580" marT="0" marB="0"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solidFill>
                      <a:schemeClr val="accent3">
                        <a:lumMod val="60000"/>
                        <a:lumOff val="40000"/>
                      </a:schemeClr>
                    </a:solidFill>
                  </a:tcPr>
                </a:tc>
                <a:tc>
                  <a:txBody>
                    <a:bodyPr/>
                    <a:lstStyle/>
                    <a:p>
                      <a:pPr marL="270510" algn="ctr">
                        <a:lnSpc>
                          <a:spcPct val="100000"/>
                        </a:lnSpc>
                        <a:spcAft>
                          <a:spcPts val="0"/>
                        </a:spcAft>
                      </a:pPr>
                      <a:r>
                        <a:rPr lang="el-GR" sz="2200" u="none" dirty="0">
                          <a:solidFill>
                            <a:srgbClr val="002060"/>
                          </a:solidFill>
                          <a:effectLst>
                            <a:outerShdw blurRad="38100" dist="38100" dir="2700000" algn="tl">
                              <a:srgbClr val="000000">
                                <a:alpha val="43137"/>
                              </a:srgbClr>
                            </a:outerShdw>
                          </a:effectLst>
                        </a:rPr>
                        <a:t>2. ΙΔΙΩΤΙΚΟ </a:t>
                      </a:r>
                      <a:r>
                        <a:rPr lang="el-GR" sz="2200" u="none" dirty="0" smtClean="0">
                          <a:solidFill>
                            <a:srgbClr val="002060"/>
                          </a:solidFill>
                          <a:effectLst>
                            <a:outerShdw blurRad="38100" dist="38100" dir="2700000" algn="tl">
                              <a:srgbClr val="000000">
                                <a:alpha val="43137"/>
                              </a:srgbClr>
                            </a:outerShdw>
                          </a:effectLst>
                        </a:rPr>
                        <a:t>ΔΙΚΑΙΟ</a:t>
                      </a:r>
                      <a:endParaRPr lang="el-GR" sz="2200" u="none" dirty="0">
                        <a:solidFill>
                          <a:srgbClr val="002060"/>
                        </a:solidFill>
                        <a:effectLst>
                          <a:outerShdw blurRad="38100" dist="38100" dir="2700000" algn="tl">
                            <a:srgbClr val="000000">
                              <a:alpha val="43137"/>
                            </a:srgbClr>
                          </a:outerShdw>
                        </a:effectLst>
                        <a:latin typeface="Times New Roman"/>
                        <a:ea typeface="Times New Roman"/>
                      </a:endParaRPr>
                    </a:p>
                  </a:txBody>
                  <a:tcPr marL="68580" marR="68580" marT="0" marB="0"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solidFill>
                      <a:schemeClr val="accent3">
                        <a:lumMod val="60000"/>
                        <a:lumOff val="40000"/>
                      </a:schemeClr>
                    </a:solidFill>
                  </a:tcPr>
                </a:tc>
              </a:tr>
              <a:tr h="3155464">
                <a:tc>
                  <a:txBody>
                    <a:bodyPr/>
                    <a:lstStyle/>
                    <a:p>
                      <a:pPr algn="just">
                        <a:lnSpc>
                          <a:spcPct val="100000"/>
                        </a:lnSpc>
                        <a:spcAft>
                          <a:spcPts val="0"/>
                        </a:spcAft>
                      </a:pPr>
                      <a:r>
                        <a:rPr lang="el-GR" sz="2200" dirty="0">
                          <a:solidFill>
                            <a:srgbClr val="E5661F"/>
                          </a:solidFill>
                          <a:effectLst>
                            <a:outerShdw blurRad="38100" dist="38100" dir="2700000" algn="tl">
                              <a:srgbClr val="000000">
                                <a:alpha val="43137"/>
                              </a:srgbClr>
                            </a:outerShdw>
                          </a:effectLst>
                        </a:rPr>
                        <a:t>Α. ΕΣΩΤΕΡΙΚΟ </a:t>
                      </a:r>
                      <a:r>
                        <a:rPr lang="el-GR" sz="2200" dirty="0" smtClean="0">
                          <a:solidFill>
                            <a:srgbClr val="E5661F"/>
                          </a:solidFill>
                          <a:effectLst>
                            <a:outerShdw blurRad="38100" dist="38100" dir="2700000" algn="tl">
                              <a:srgbClr val="000000">
                                <a:alpha val="43137"/>
                              </a:srgbClr>
                            </a:outerShdw>
                          </a:effectLst>
                        </a:rPr>
                        <a:t>ΔΙΚΑΙΟ</a:t>
                      </a:r>
                    </a:p>
                    <a:p>
                      <a:pPr algn="just">
                        <a:lnSpc>
                          <a:spcPct val="100000"/>
                        </a:lnSpc>
                        <a:spcAft>
                          <a:spcPts val="0"/>
                        </a:spcAft>
                      </a:pPr>
                      <a:r>
                        <a:rPr lang="el-GR" sz="2200" b="0" dirty="0" smtClean="0">
                          <a:solidFill>
                            <a:srgbClr val="002060"/>
                          </a:solidFill>
                          <a:effectLst>
                            <a:outerShdw blurRad="38100" dist="38100" dir="2700000" algn="tl">
                              <a:srgbClr val="000000">
                                <a:alpha val="43137"/>
                              </a:srgbClr>
                            </a:outerShdw>
                          </a:effectLst>
                        </a:rPr>
                        <a:t>Συνταγματικό δίκαιο</a:t>
                      </a:r>
                    </a:p>
                    <a:p>
                      <a:pPr algn="just">
                        <a:lnSpc>
                          <a:spcPct val="100000"/>
                        </a:lnSpc>
                        <a:spcAft>
                          <a:spcPts val="0"/>
                        </a:spcAft>
                      </a:pPr>
                      <a:r>
                        <a:rPr lang="el-GR" sz="2200" b="0" dirty="0" smtClean="0">
                          <a:solidFill>
                            <a:srgbClr val="002060"/>
                          </a:solidFill>
                          <a:effectLst>
                            <a:outerShdw blurRad="38100" dist="38100" dir="2700000" algn="tl">
                              <a:srgbClr val="000000">
                                <a:alpha val="43137"/>
                              </a:srgbClr>
                            </a:outerShdw>
                          </a:effectLst>
                        </a:rPr>
                        <a:t>Διοικητικό </a:t>
                      </a:r>
                      <a:r>
                        <a:rPr lang="el-GR" sz="2200" b="0" dirty="0">
                          <a:solidFill>
                            <a:srgbClr val="002060"/>
                          </a:solidFill>
                          <a:effectLst>
                            <a:outerShdw blurRad="38100" dist="38100" dir="2700000" algn="tl">
                              <a:srgbClr val="000000">
                                <a:alpha val="43137"/>
                              </a:srgbClr>
                            </a:outerShdw>
                          </a:effectLst>
                        </a:rPr>
                        <a:t>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Ποινικό 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Δικονομικό 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Σωφρονιστικό 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Εκκλησιαστικό </a:t>
                      </a:r>
                      <a:r>
                        <a:rPr lang="el-GR" sz="2200" b="0" dirty="0" smtClean="0">
                          <a:solidFill>
                            <a:srgbClr val="002060"/>
                          </a:solidFill>
                          <a:effectLst>
                            <a:outerShdw blurRad="38100" dist="38100" dir="2700000" algn="tl">
                              <a:srgbClr val="000000">
                                <a:alpha val="43137"/>
                              </a:srgbClr>
                            </a:outerShdw>
                          </a:effectLst>
                        </a:rPr>
                        <a:t>δίκαιο</a:t>
                      </a:r>
                      <a:endParaRPr lang="el-GR" sz="2200" b="0" dirty="0">
                        <a:solidFill>
                          <a:srgbClr val="002060"/>
                        </a:solidFill>
                        <a:effectLst>
                          <a:outerShdw blurRad="38100" dist="38100" dir="2700000" algn="tl">
                            <a:srgbClr val="000000">
                              <a:alpha val="43137"/>
                            </a:srgbClr>
                          </a:outerShdw>
                        </a:effectLst>
                        <a:latin typeface="Times New Roman"/>
                        <a:ea typeface="Times New Roman"/>
                      </a:endParaRPr>
                    </a:p>
                  </a:txBody>
                  <a:tcPr marL="68580" marR="68580" marT="0" marB="0"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just">
                        <a:lnSpc>
                          <a:spcPct val="100000"/>
                        </a:lnSpc>
                        <a:spcAft>
                          <a:spcPts val="0"/>
                        </a:spcAft>
                      </a:pPr>
                      <a:r>
                        <a:rPr lang="el-GR" sz="2200" dirty="0" smtClean="0">
                          <a:effectLst>
                            <a:outerShdw blurRad="38100" dist="38100" dir="2700000" algn="tl">
                              <a:srgbClr val="000000">
                                <a:alpha val="43137"/>
                              </a:srgbClr>
                            </a:outerShdw>
                          </a:effectLst>
                        </a:rPr>
                        <a:t>Αστικό </a:t>
                      </a:r>
                      <a:r>
                        <a:rPr lang="el-GR" sz="2200" dirty="0">
                          <a:effectLst>
                            <a:outerShdw blurRad="38100" dist="38100" dir="2700000" algn="tl">
                              <a:srgbClr val="000000">
                                <a:alpha val="43137"/>
                              </a:srgbClr>
                            </a:outerShdw>
                          </a:effectLst>
                        </a:rPr>
                        <a:t>δίκαιο </a:t>
                      </a:r>
                    </a:p>
                    <a:p>
                      <a:pPr algn="just">
                        <a:lnSpc>
                          <a:spcPct val="100000"/>
                        </a:lnSpc>
                        <a:spcAft>
                          <a:spcPts val="0"/>
                        </a:spcAft>
                      </a:pPr>
                      <a:r>
                        <a:rPr lang="el-GR" sz="2200" dirty="0">
                          <a:effectLst>
                            <a:outerShdw blurRad="38100" dist="38100" dir="2700000" algn="tl">
                              <a:srgbClr val="000000">
                                <a:alpha val="43137"/>
                              </a:srgbClr>
                            </a:outerShdw>
                          </a:effectLst>
                        </a:rPr>
                        <a:t>Ιδιωτικό Διεθνές Δίκαιο</a:t>
                      </a:r>
                    </a:p>
                    <a:p>
                      <a:pPr algn="just">
                        <a:lnSpc>
                          <a:spcPct val="100000"/>
                        </a:lnSpc>
                        <a:spcAft>
                          <a:spcPts val="0"/>
                        </a:spcAft>
                      </a:pPr>
                      <a:r>
                        <a:rPr lang="el-GR" sz="2200" dirty="0">
                          <a:effectLst>
                            <a:outerShdw blurRad="38100" dist="38100" dir="2700000" algn="tl">
                              <a:srgbClr val="000000">
                                <a:alpha val="43137"/>
                              </a:srgbClr>
                            </a:outerShdw>
                          </a:effectLst>
                        </a:rPr>
                        <a:t>Εμπορικό δίκαιο</a:t>
                      </a:r>
                    </a:p>
                    <a:p>
                      <a:pPr algn="just">
                        <a:lnSpc>
                          <a:spcPct val="100000"/>
                        </a:lnSpc>
                        <a:spcAft>
                          <a:spcPts val="0"/>
                        </a:spcAft>
                      </a:pPr>
                      <a:r>
                        <a:rPr lang="el-GR" sz="2200" b="1" dirty="0">
                          <a:solidFill>
                            <a:srgbClr val="C00000"/>
                          </a:solidFill>
                          <a:effectLst>
                            <a:outerShdw blurRad="38100" dist="38100" dir="2700000" algn="tl">
                              <a:srgbClr val="000000">
                                <a:alpha val="43137"/>
                              </a:srgbClr>
                            </a:outerShdw>
                          </a:effectLst>
                        </a:rPr>
                        <a:t>Εργατικό δίκαιο</a:t>
                      </a:r>
                    </a:p>
                    <a:p>
                      <a:pPr algn="just">
                        <a:lnSpc>
                          <a:spcPct val="100000"/>
                        </a:lnSpc>
                        <a:spcAft>
                          <a:spcPts val="0"/>
                        </a:spcAft>
                      </a:pPr>
                      <a:r>
                        <a:rPr lang="el-GR" sz="2200" dirty="0" smtClean="0">
                          <a:effectLst>
                            <a:outerShdw blurRad="38100" dist="38100" dir="2700000" algn="tl">
                              <a:srgbClr val="000000">
                                <a:alpha val="43137"/>
                              </a:srgbClr>
                            </a:outerShdw>
                          </a:effectLst>
                        </a:rPr>
                        <a:t>Δίκαιο Πνευματικής </a:t>
                      </a:r>
                      <a:r>
                        <a:rPr lang="el-GR" sz="2200" dirty="0">
                          <a:effectLst>
                            <a:outerShdw blurRad="38100" dist="38100" dir="2700000" algn="tl">
                              <a:srgbClr val="000000">
                                <a:alpha val="43137"/>
                              </a:srgbClr>
                            </a:outerShdw>
                          </a:effectLst>
                        </a:rPr>
                        <a:t>Ιδιοκτησίας</a:t>
                      </a:r>
                      <a:endParaRPr lang="el-GR" sz="2200" dirty="0">
                        <a:effectLst>
                          <a:outerShdw blurRad="38100" dist="38100" dir="2700000" algn="tl">
                            <a:srgbClr val="000000">
                              <a:alpha val="43137"/>
                            </a:srgbClr>
                          </a:outerShdw>
                        </a:effectLst>
                        <a:latin typeface="Times New Roman"/>
                        <a:ea typeface="Times New Roman"/>
                      </a:endParaRPr>
                    </a:p>
                  </a:txBody>
                  <a:tcPr marL="68580" marR="68580" marT="0" marB="0"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no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518770">
                <a:tc>
                  <a:txBody>
                    <a:bodyPr/>
                    <a:lstStyle/>
                    <a:p>
                      <a:pPr algn="just">
                        <a:lnSpc>
                          <a:spcPct val="100000"/>
                        </a:lnSpc>
                        <a:spcAft>
                          <a:spcPts val="0"/>
                        </a:spcAft>
                      </a:pPr>
                      <a:r>
                        <a:rPr lang="el-GR" sz="2200" dirty="0">
                          <a:solidFill>
                            <a:srgbClr val="E5661F"/>
                          </a:solidFill>
                          <a:effectLst>
                            <a:outerShdw blurRad="38100" dist="38100" dir="2700000" algn="tl">
                              <a:srgbClr val="000000">
                                <a:alpha val="43137"/>
                              </a:srgbClr>
                            </a:outerShdw>
                          </a:effectLst>
                        </a:rPr>
                        <a:t>Β. ΔΙΕΘΝΕΣ </a:t>
                      </a:r>
                      <a:r>
                        <a:rPr lang="el-GR" sz="2200" dirty="0" smtClean="0">
                          <a:solidFill>
                            <a:srgbClr val="E5661F"/>
                          </a:solidFill>
                          <a:effectLst>
                            <a:outerShdw blurRad="38100" dist="38100" dir="2700000" algn="tl">
                              <a:srgbClr val="000000">
                                <a:alpha val="43137"/>
                              </a:srgbClr>
                            </a:outerShdw>
                          </a:effectLst>
                        </a:rPr>
                        <a:t>ΔΙΚΑΙΟ</a:t>
                      </a:r>
                    </a:p>
                    <a:p>
                      <a:pPr algn="just">
                        <a:lnSpc>
                          <a:spcPct val="100000"/>
                        </a:lnSpc>
                        <a:spcAft>
                          <a:spcPts val="0"/>
                        </a:spcAft>
                      </a:pPr>
                      <a:r>
                        <a:rPr lang="el-GR" sz="2200" b="0" dirty="0" smtClean="0">
                          <a:solidFill>
                            <a:srgbClr val="002060"/>
                          </a:solidFill>
                          <a:effectLst>
                            <a:outerShdw blurRad="38100" dist="38100" dir="2700000" algn="tl">
                              <a:srgbClr val="000000">
                                <a:alpha val="43137"/>
                              </a:srgbClr>
                            </a:outerShdw>
                          </a:effectLst>
                        </a:rPr>
                        <a:t>Δημόσιο </a:t>
                      </a:r>
                      <a:r>
                        <a:rPr lang="el-GR" sz="2200" b="0" dirty="0">
                          <a:solidFill>
                            <a:srgbClr val="002060"/>
                          </a:solidFill>
                          <a:effectLst>
                            <a:outerShdw blurRad="38100" dist="38100" dir="2700000" algn="tl">
                              <a:srgbClr val="000000">
                                <a:alpha val="43137"/>
                              </a:srgbClr>
                            </a:outerShdw>
                          </a:effectLst>
                        </a:rPr>
                        <a:t>διεθνές 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Ευρωπαϊκό δίκαιο</a:t>
                      </a:r>
                    </a:p>
                    <a:p>
                      <a:pPr algn="just">
                        <a:lnSpc>
                          <a:spcPct val="100000"/>
                        </a:lnSpc>
                        <a:spcAft>
                          <a:spcPts val="0"/>
                        </a:spcAft>
                      </a:pPr>
                      <a:r>
                        <a:rPr lang="el-GR" sz="2200" b="0" dirty="0">
                          <a:solidFill>
                            <a:srgbClr val="002060"/>
                          </a:solidFill>
                          <a:effectLst>
                            <a:outerShdw blurRad="38100" dist="38100" dir="2700000" algn="tl">
                              <a:srgbClr val="000000">
                                <a:alpha val="43137"/>
                              </a:srgbClr>
                            </a:outerShdw>
                          </a:effectLst>
                        </a:rPr>
                        <a:t>Διεθνές ποινικό δίκαιο</a:t>
                      </a:r>
                      <a:endParaRPr lang="el-GR" sz="2200" b="0" dirty="0">
                        <a:solidFill>
                          <a:srgbClr val="002060"/>
                        </a:solidFill>
                        <a:effectLst>
                          <a:outerShdw blurRad="38100" dist="38100" dir="2700000" algn="tl">
                            <a:srgbClr val="000000">
                              <a:alpha val="43137"/>
                            </a:srgbClr>
                          </a:outerShdw>
                        </a:effectLst>
                        <a:latin typeface="Times New Roman"/>
                        <a:ea typeface="Times New Roman"/>
                      </a:endParaRPr>
                    </a:p>
                  </a:txBody>
                  <a:tcPr marL="68580" marR="68580" marT="0" marB="0" anchor="ctr">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solidFill>
                        <a:srgbClr val="45331B"/>
                      </a:solid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just">
                        <a:lnSpc>
                          <a:spcPct val="100000"/>
                        </a:lnSpc>
                        <a:spcAft>
                          <a:spcPts val="0"/>
                        </a:spcAft>
                      </a:pPr>
                      <a:r>
                        <a:rPr lang="el-GR" sz="2200" dirty="0">
                          <a:effectLst/>
                        </a:rPr>
                        <a:t> </a:t>
                      </a:r>
                      <a:endParaRPr lang="el-GR" sz="2200" dirty="0">
                        <a:effectLst/>
                        <a:latin typeface="Times New Roman"/>
                        <a:ea typeface="Times New Roman"/>
                      </a:endParaRPr>
                    </a:p>
                  </a:txBody>
                  <a:tcPr marL="68580" marR="68580" marT="0" marB="0">
                    <a:lnL w="28575" cap="flat" cmpd="sng" algn="ctr">
                      <a:solidFill>
                        <a:srgbClr val="45331B"/>
                      </a:solidFill>
                      <a:prstDash val="solid"/>
                      <a:round/>
                      <a:headEnd type="none" w="med" len="med"/>
                      <a:tailEnd type="none" w="med" len="med"/>
                    </a:lnL>
                    <a:lnR w="28575" cap="flat" cmpd="sng" algn="ctr">
                      <a:solidFill>
                        <a:srgbClr val="45331B"/>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45331B"/>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extLst>
      <p:ext uri="{BB962C8B-B14F-4D97-AF65-F5344CB8AC3E}">
        <p14:creationId xmlns:p14="http://schemas.microsoft.com/office/powerpoint/2010/main" val="2593254075"/>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18939"/>
          </a:xfrm>
        </p:spPr>
        <p:txBody>
          <a:bodyPr/>
          <a:lstStyle/>
          <a:p>
            <a:r>
              <a:rPr lang="el-GR" sz="3600" dirty="0" smtClean="0"/>
              <a:t>ΕΡΓΑΤΙΚΟ ΔΙΚΑΙΟ - ΑΝΤΙΚΕΙΜΕΝΟ</a:t>
            </a:r>
            <a:endParaRPr lang="el-GR" sz="3600" dirty="0"/>
          </a:p>
        </p:txBody>
      </p:sp>
      <p:sp>
        <p:nvSpPr>
          <p:cNvPr id="3" name="Content Placeholder 2"/>
          <p:cNvSpPr>
            <a:spLocks noGrp="1"/>
          </p:cNvSpPr>
          <p:nvPr>
            <p:ph idx="1"/>
          </p:nvPr>
        </p:nvSpPr>
        <p:spPr>
          <a:xfrm>
            <a:off x="251520" y="908720"/>
            <a:ext cx="8712968" cy="5832648"/>
          </a:xfrm>
        </p:spPr>
        <p:txBody>
          <a:bodyPr/>
          <a:lstStyle/>
          <a:p>
            <a:r>
              <a:rPr lang="el-GR" dirty="0">
                <a:solidFill>
                  <a:srgbClr val="FFCC00"/>
                </a:solidFill>
              </a:rPr>
              <a:t>Αντικείμενο</a:t>
            </a:r>
            <a:r>
              <a:rPr lang="el-GR" dirty="0"/>
              <a:t>: </a:t>
            </a:r>
            <a:r>
              <a:rPr lang="el-GR" dirty="0" smtClean="0"/>
              <a:t>Η </a:t>
            </a:r>
            <a:r>
              <a:rPr lang="el-GR" dirty="0"/>
              <a:t>παροχή εργασίας, δηλαδή ενέργειας που προσφέρει ένα πρόσωπο (εργαζόμενος) σε άλλο (εργοδότη) για την εξυπηρέτηση σκοπών, ιδίως οικονομικών, του τελευταίου, με πρωτεύον στοιχείο την εξάρτηση του πρώτου από το δεύτερο</a:t>
            </a:r>
          </a:p>
          <a:p>
            <a:r>
              <a:rPr lang="el-GR" dirty="0" smtClean="0"/>
              <a:t>Ρυθμίζει επομένως την </a:t>
            </a:r>
            <a:r>
              <a:rPr lang="el-GR" dirty="0" smtClean="0">
                <a:solidFill>
                  <a:srgbClr val="FFCC00"/>
                </a:solidFill>
              </a:rPr>
              <a:t>«εξαρτημένη εργασία», </a:t>
            </a:r>
            <a:r>
              <a:rPr lang="el-GR" dirty="0">
                <a:effectLst/>
              </a:rPr>
              <a:t>ενώ η «</a:t>
            </a:r>
            <a:r>
              <a:rPr lang="el-GR" dirty="0" err="1">
                <a:effectLst/>
              </a:rPr>
              <a:t>αυτοαπασχόληση</a:t>
            </a:r>
            <a:r>
              <a:rPr lang="el-GR" dirty="0">
                <a:effectLst/>
              </a:rPr>
              <a:t>» </a:t>
            </a:r>
            <a:r>
              <a:rPr lang="el-GR" dirty="0" smtClean="0">
                <a:effectLst/>
              </a:rPr>
              <a:t>ρυθμίζεται από </a:t>
            </a:r>
            <a:r>
              <a:rPr lang="el-GR" dirty="0">
                <a:effectLst/>
              </a:rPr>
              <a:t>το Εμπορικό Δίκαιο και από το Γενικό Ενοχικό </a:t>
            </a:r>
            <a:r>
              <a:rPr lang="el-GR" dirty="0" smtClean="0">
                <a:effectLst/>
              </a:rPr>
              <a:t>Δίκαιο</a:t>
            </a:r>
            <a:endParaRPr lang="el-GR" dirty="0"/>
          </a:p>
        </p:txBody>
      </p:sp>
    </p:spTree>
    <p:extLst>
      <p:ext uri="{BB962C8B-B14F-4D97-AF65-F5344CB8AC3E}">
        <p14:creationId xmlns:p14="http://schemas.microsoft.com/office/powerpoint/2010/main" val="1591760053"/>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928992" cy="1008112"/>
          </a:xfrm>
        </p:spPr>
        <p:txBody>
          <a:bodyPr/>
          <a:lstStyle/>
          <a:p>
            <a:r>
              <a:rPr lang="el-GR" sz="3600" dirty="0"/>
              <a:t>ΕΡΓΑΤΙΚΟ </a:t>
            </a:r>
            <a:r>
              <a:rPr lang="el-GR" sz="3600" dirty="0" smtClean="0"/>
              <a:t>ΔΙΚΑΙΟ – ΤΟΜΕΙΣ ΡΥΘΜΙΣΗΣ</a:t>
            </a:r>
            <a:endParaRPr lang="el-GR" sz="3600" dirty="0"/>
          </a:p>
        </p:txBody>
      </p:sp>
      <p:sp>
        <p:nvSpPr>
          <p:cNvPr id="3" name="Content Placeholder 2"/>
          <p:cNvSpPr>
            <a:spLocks noGrp="1"/>
          </p:cNvSpPr>
          <p:nvPr>
            <p:ph idx="1"/>
          </p:nvPr>
        </p:nvSpPr>
        <p:spPr>
          <a:xfrm>
            <a:off x="251520" y="1268760"/>
            <a:ext cx="8712968" cy="5184576"/>
          </a:xfrm>
        </p:spPr>
        <p:txBody>
          <a:bodyPr/>
          <a:lstStyle/>
          <a:p>
            <a:r>
              <a:rPr lang="el-GR" sz="2800" dirty="0" smtClean="0">
                <a:solidFill>
                  <a:srgbClr val="FFCC00"/>
                </a:solidFill>
                <a:effectLst/>
              </a:rPr>
              <a:t>Ορίζει</a:t>
            </a:r>
            <a:r>
              <a:rPr lang="el-GR" sz="2800" dirty="0" smtClean="0">
                <a:effectLst/>
              </a:rPr>
              <a:t>: </a:t>
            </a:r>
            <a:r>
              <a:rPr lang="el-GR" sz="2800" dirty="0">
                <a:effectLst/>
              </a:rPr>
              <a:t>ποια είναι τα δικαιώματα και οι υποχρεώσεις των εργοδοτών και </a:t>
            </a:r>
            <a:r>
              <a:rPr lang="el-GR" sz="2800" dirty="0" smtClean="0">
                <a:effectLst/>
              </a:rPr>
              <a:t>εργαζομένων</a:t>
            </a:r>
          </a:p>
          <a:p>
            <a:r>
              <a:rPr lang="el-GR" sz="2800" dirty="0" smtClean="0">
                <a:solidFill>
                  <a:srgbClr val="FFCC00"/>
                </a:solidFill>
                <a:effectLst/>
              </a:rPr>
              <a:t>Καλύπτει </a:t>
            </a:r>
            <a:r>
              <a:rPr lang="el-GR" sz="2800" dirty="0">
                <a:solidFill>
                  <a:srgbClr val="FFCC00"/>
                </a:solidFill>
                <a:effectLst/>
              </a:rPr>
              <a:t>τομείς </a:t>
            </a:r>
            <a:r>
              <a:rPr lang="el-GR" sz="2800" dirty="0">
                <a:effectLst/>
              </a:rPr>
              <a:t>σχετικά </a:t>
            </a:r>
            <a:r>
              <a:rPr lang="el-GR" sz="2800" dirty="0" smtClean="0">
                <a:effectLst/>
              </a:rPr>
              <a:t>με:</a:t>
            </a:r>
          </a:p>
          <a:p>
            <a:r>
              <a:rPr lang="el-GR" sz="2800" dirty="0" smtClean="0">
                <a:effectLst/>
              </a:rPr>
              <a:t>α) </a:t>
            </a:r>
            <a:r>
              <a:rPr lang="el-GR" sz="2800" dirty="0" smtClean="0">
                <a:solidFill>
                  <a:srgbClr val="FFCC00"/>
                </a:solidFill>
                <a:effectLst/>
              </a:rPr>
              <a:t>συνθήκες</a:t>
            </a:r>
            <a:r>
              <a:rPr lang="el-GR" sz="2800" dirty="0" smtClean="0">
                <a:effectLst/>
              </a:rPr>
              <a:t> </a:t>
            </a:r>
            <a:r>
              <a:rPr lang="el-GR" sz="2800" dirty="0">
                <a:effectLst/>
              </a:rPr>
              <a:t>εργασίας </a:t>
            </a:r>
            <a:r>
              <a:rPr lang="el-GR" sz="2800" dirty="0" smtClean="0">
                <a:effectLst/>
              </a:rPr>
              <a:t>(ωράριο </a:t>
            </a:r>
            <a:r>
              <a:rPr lang="el-GR" sz="2800" dirty="0">
                <a:effectLst/>
              </a:rPr>
              <a:t>εργασίας, μερική </a:t>
            </a:r>
            <a:r>
              <a:rPr lang="el-GR" sz="2800" dirty="0" smtClean="0">
                <a:effectLst/>
              </a:rPr>
              <a:t>απασχόληση, </a:t>
            </a:r>
            <a:r>
              <a:rPr lang="el-GR" sz="2800" dirty="0">
                <a:effectLst/>
              </a:rPr>
              <a:t>εργασία ορισμένου χρόνου, απόσπαση </a:t>
            </a:r>
            <a:r>
              <a:rPr lang="el-GR" sz="2800" dirty="0" smtClean="0">
                <a:effectLst/>
              </a:rPr>
              <a:t>εργαζομένων κ.λπ.)</a:t>
            </a:r>
          </a:p>
          <a:p>
            <a:r>
              <a:rPr lang="el-GR" sz="2800" dirty="0" smtClean="0">
                <a:effectLst/>
              </a:rPr>
              <a:t>β) </a:t>
            </a:r>
            <a:r>
              <a:rPr lang="el-GR" sz="2800" dirty="0" smtClean="0">
                <a:solidFill>
                  <a:srgbClr val="FFCC00"/>
                </a:solidFill>
                <a:effectLst/>
              </a:rPr>
              <a:t>ενημέρωση</a:t>
            </a:r>
            <a:r>
              <a:rPr lang="el-GR" sz="2800" dirty="0" smtClean="0">
                <a:effectLst/>
              </a:rPr>
              <a:t> </a:t>
            </a:r>
            <a:r>
              <a:rPr lang="el-GR" sz="2800" dirty="0">
                <a:effectLst/>
              </a:rPr>
              <a:t>και </a:t>
            </a:r>
            <a:r>
              <a:rPr lang="el-GR" sz="2800" dirty="0">
                <a:solidFill>
                  <a:srgbClr val="FFCC00"/>
                </a:solidFill>
                <a:effectLst/>
              </a:rPr>
              <a:t>διαβούλευση</a:t>
            </a:r>
            <a:r>
              <a:rPr lang="el-GR" sz="2800" dirty="0">
                <a:effectLst/>
              </a:rPr>
              <a:t> με τους εργαζομένους (για ομαδικές απολύσεις, μεταβιβάσεις επιχειρήσεων κ.λπ</a:t>
            </a:r>
            <a:r>
              <a:rPr lang="el-GR" sz="2800" dirty="0" smtClean="0">
                <a:effectLst/>
              </a:rPr>
              <a:t>.)</a:t>
            </a:r>
            <a:endParaRPr lang="el-GR" sz="2800" dirty="0">
              <a:effectLst/>
            </a:endParaRPr>
          </a:p>
          <a:p>
            <a:endParaRPr lang="el-GR" dirty="0"/>
          </a:p>
        </p:txBody>
      </p:sp>
    </p:spTree>
    <p:extLst>
      <p:ext uri="{BB962C8B-B14F-4D97-AF65-F5344CB8AC3E}">
        <p14:creationId xmlns:p14="http://schemas.microsoft.com/office/powerpoint/2010/main" val="339674128"/>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2517</TotalTime>
  <Words>3332</Words>
  <Application>Microsoft Office PowerPoint</Application>
  <PresentationFormat>On-screen Show (4:3)</PresentationFormat>
  <Paragraphs>229</Paragraphs>
  <Slides>51</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Verdana</vt:lpstr>
      <vt:lpstr>Wingdings</vt:lpstr>
      <vt:lpstr>Times New Roman</vt:lpstr>
      <vt:lpstr>Arial</vt:lpstr>
      <vt:lpstr>Globe</vt:lpstr>
      <vt:lpstr>ΕΙΣΑΓΩΓΙΚΑ - ΤΟ ΔΙΚΑΙΟ</vt:lpstr>
      <vt:lpstr>ΧΑΡΑΚΤΗΡΙΣΤΙΚΑ ΚΑΝΟΝΩΝ ΔΙΚΑΙΟΥ </vt:lpstr>
      <vt:lpstr>ΕΡΜΗΝΕΙΑ ΤΩΝ ΚΑΝΟΝΩΝ ΔΙΚΑΙΟΥ</vt:lpstr>
      <vt:lpstr>ΕΡΜΗΝΕΙΑ ΤΩΝ ΚΑΝΟΝΩΝ ΔΙΚΑΙΟΥ</vt:lpstr>
      <vt:lpstr>ΕΡΜΗΝΕΙΑ ΤΩΝ ΚΑΝΟΝΩΝ ΔΙΚΑΙΟΥ Επιχειρήματα της λογικής ερμηνείας</vt:lpstr>
      <vt:lpstr>ΕΡΜΗΝΕΙΑ ΤΩΝ ΚΑΝΟΝΩΝ ΔΙΚΑΙΟΥ Στοιχεία της λογικής ερμηνείας</vt:lpstr>
      <vt:lpstr>ΚΑΝΟΝΕΣ ΔΙΚΑΙΟΥ ΚΑΙ ΕΡΓΑΤΙΚΟ ΔΙΚΑΙΟ</vt:lpstr>
      <vt:lpstr>ΕΡΓΑΤΙΚΟ ΔΙΚΑΙΟ - ΑΝΤΙΚΕΙΜΕΝΟ</vt:lpstr>
      <vt:lpstr>ΕΡΓΑΤΙΚΟ ΔΙΚΑΙΟ – ΤΟΜΕΙΣ ΡΥΘΜΙΣΗΣ</vt:lpstr>
      <vt:lpstr>ΕΛΕΥΘΕΡΙΑ ΤΗΣ ΕΡΓΑΣΙΑΣ</vt:lpstr>
      <vt:lpstr>ΠΕΡΙΟΡΙΣΜΟΙ ΕΛΕΥΘΕΡΙΑΣ ΤΗΣ ΕΡΓΑΣΙΑΣ</vt:lpstr>
      <vt:lpstr>ΦΟΡΕΙΣ ΚΑΙ ΕΙΔΗ ΕΡΓΑΣΙΑΣ</vt:lpstr>
      <vt:lpstr>ΦΟΡΕΙΣ ΚΑΙ ΕΙΔΗ ΕΡΓΑΣΙΑΣ</vt:lpstr>
      <vt:lpstr>ΦΟΡΕΙΣ ΚΑΙ ΕΙΔΗ ΕΡΓΑΣΙΑΣ</vt:lpstr>
      <vt:lpstr>ΦΟΡΕΙΣ ΚΑΙ ΕΙΔΗ ΕΡΓΑΣΙΑΣ</vt:lpstr>
      <vt:lpstr>ΦΟΡΕΙΣ ΚΑΙ ΕΙΔΗ ΕΡΓΑΣΙΑΣ</vt:lpstr>
      <vt:lpstr>ΦΟΡΕΙΣ ΚΑΙ ΕΙΔΗ ΕΡΓΑΣΙΑΣ</vt:lpstr>
      <vt:lpstr>ΦΟΡΕΙΣ ΚΑΙ ΕΙΔΗ ΕΡΓΑΣΙΑΣ</vt:lpstr>
      <vt:lpstr>ΔΙΑΚΡΙΣΗ ΑΠΟ ΑΛΛΕΣ ΣΥΜΒΑΣΕΙΣ</vt:lpstr>
      <vt:lpstr>ΚΡΙΤΗΡΙΑ ΧΑΡΑΚΤΗΡΙΣΜΟΥ ΕΞΑΡΤΗΜΕΝΗΣ ΕΡΓΑΣΙΑΣ</vt:lpstr>
      <vt:lpstr>ΚΡΙΤΗΡΙΑ ΧΑΡΑΚΤΗΡΙΣΜΟΥ ΕΞΑΡΤΗΜΕΝΗΣ ΕΡΓΑΣΙΑΣ</vt:lpstr>
      <vt:lpstr>ΕΤΟΙΜΟΤΗΤΑ ΓΙΑ ΕΡΓΑΣΙΑ</vt:lpstr>
      <vt:lpstr>ΕΤΟΙΜΟΤΗΤΑ ΓΙΑ ΕΡΓΑΣΙΑ</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ΕΙΔΗ ΣΥΜΒΑΣΗΣ ΕΞΑΡΤΗΜΕΝΗΣ ΕΡΓΑΣΙΑΣ</vt:lpstr>
      <vt:lpstr>ΛΥΣΗ ΣΥΜΒΑΣΗΣ ΕΡΓΑΣΙΑΣ</vt:lpstr>
      <vt:lpstr>ΛΥΣΗ ΣΥΜΒΑΣΗΣ ΕΡΓΑΣΙΑΣ</vt:lpstr>
      <vt:lpstr>ΣΥΛΛΟΓΙΚΕΣ ΣΥΜΒΑΣΕΙΣ ΕΡΓΑΣΙΑΣ</vt:lpstr>
      <vt:lpstr>ΣΥΛΛΟΓΙΚΕΣ ΣΥΜΒΑΣΕΙΣ ΕΡΓΑΣΙΑΣ</vt:lpstr>
      <vt:lpstr>ΣΥΛΛΟΓΙΚΕΣ ΣΥΜΒΑΣΕΙΣ ΕΡΓΑΣΙΑΣ</vt:lpstr>
      <vt:lpstr>ΣΥΛΛΟΓΙΚΕΣ ΣΥΜΒΑΣΕΙΣ ΕΡΓΑΣΙΑΣ</vt:lpstr>
      <vt:lpstr>ΔΙΕΘΝΕΙΣ ΚΑΙ ΕΥΡΩΠΑΪΚΕΣ ΔΙΑΤΑΞΕΙΣ ΓΙΑ ΤΗΝ ΕΡΓΑΣΙΑ</vt:lpstr>
      <vt:lpstr>ΕΝΝΟΙΑ ΕΡΓΑΖΟΜΕΝΟΥ ΚΑΤΑ ΤΟ ΔΙΚΑΙΟ ΤΗΣ ΕΥΡΩΠΑΪΚΗΣ ΕΝΩΣΗΣ</vt:lpstr>
      <vt:lpstr>ΕΝΝΟΙΑ ΕΡΓΑΖΟΜΕΝΟΥ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ΚΡΙΤΗΡΙΑ ΔΙΑΚΡΙΣΗΣ ΕΡΓΑΣΙΑΚΩΝ ΣΧΕΣΕΩΝ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ΙΩΑΝΝΗΣ Κ. ΑΝΑΓΝΩΣΤΟΠΟΥΛΟΣ</dc:creator>
  <cp:lastModifiedBy>User</cp:lastModifiedBy>
  <cp:revision>807</cp:revision>
  <dcterms:created xsi:type="dcterms:W3CDTF">2010-09-08T11:15:00Z</dcterms:created>
  <dcterms:modified xsi:type="dcterms:W3CDTF">2019-03-09T18:01:03Z</dcterms:modified>
</cp:coreProperties>
</file>