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308" r:id="rId2"/>
    <p:sldId id="309" r:id="rId3"/>
    <p:sldId id="304" r:id="rId4"/>
    <p:sldId id="310" r:id="rId5"/>
    <p:sldId id="311" r:id="rId6"/>
    <p:sldId id="312" r:id="rId7"/>
    <p:sldId id="313" r:id="rId8"/>
    <p:sldId id="314" r:id="rId9"/>
    <p:sldId id="315" r:id="rId10"/>
    <p:sldId id="316" r:id="rId11"/>
    <p:sldId id="317" r:id="rId12"/>
    <p:sldId id="318" r:id="rId13"/>
    <p:sldId id="319" r:id="rId14"/>
    <p:sldId id="320" r:id="rId15"/>
    <p:sldId id="321" r:id="rId16"/>
    <p:sldId id="322" r:id="rId17"/>
    <p:sldId id="323" r:id="rId18"/>
    <p:sldId id="324" r:id="rId19"/>
    <p:sldId id="32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1" autoAdjust="0"/>
    <p:restoredTop sz="94769" autoAdjust="0"/>
  </p:normalViewPr>
  <p:slideViewPr>
    <p:cSldViewPr snapToGrid="0" snapToObjects="1">
      <p:cViewPr>
        <p:scale>
          <a:sx n="100" d="100"/>
          <a:sy n="100" d="100"/>
        </p:scale>
        <p:origin x="-152" y="320"/>
      </p:cViewPr>
      <p:guideLst>
        <p:guide orient="horz" pos="2160"/>
        <p:guide pos="2880"/>
      </p:guideLst>
    </p:cSldViewPr>
  </p:slideViewPr>
  <p:outlineViewPr>
    <p:cViewPr>
      <p:scale>
        <a:sx n="33" d="100"/>
        <a:sy n="33" d="100"/>
      </p:scale>
      <p:origin x="0" y="1499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5" name="Footer Placeholder 4"/>
          <p:cNvSpPr>
            <a:spLocks noGrp="1"/>
          </p:cNvSpPr>
          <p:nvPr>
            <p:ph type="ftr" sz="quarter" idx="11"/>
          </p:nvPr>
        </p:nvSpPr>
        <p:spPr/>
        <p:txBody>
          <a:bodyPr/>
          <a:lstStyle/>
          <a:p>
            <a:endParaRPr kumimoji="0"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pPr algn="ctr" eaLnBrk="1" latinLnBrk="0" hangingPunct="1"/>
            <a:fld id="{2C6B1FF6-39B9-40F5-8B67-33C6354A3D4F}" type="slidenum">
              <a:rPr kumimoji="0" lang="en-US" smtClean="0"/>
              <a:pPr algn="ctr" eaLnBrk="1" latinLnBrk="0" hangingPunct="1"/>
              <a:t>‹#›</a:t>
            </a:fld>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5" name="Date Placeholder 4"/>
          <p:cNvSpPr>
            <a:spLocks noGrp="1"/>
          </p:cNvSpPr>
          <p:nvPr>
            <p:ph type="dt" sz="half" idx="10"/>
          </p:nvPr>
        </p:nvSpPr>
        <p:spPr/>
        <p:txBody>
          <a:bodyPr/>
          <a:lstStyle/>
          <a:p>
            <a:pPr eaLnBrk="1" latinLnBrk="0" hangingPunct="1"/>
            <a:fld id="{9D21D778-B565-4D7E-94D7-64010A445B68}" type="datetimeFigureOut">
              <a:rPr lang="en-US" smtClean="0"/>
              <a:pPr eaLnBrk="1" latinLnBrk="0" hangingPunct="1"/>
              <a:t>01/03/18</a:t>
            </a:fld>
            <a:endParaRPr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dirty="0"/>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kumimoji="0" lang="en-US" dirty="0"/>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pPr algn="r" eaLnBrk="1" latinLnBrk="0" hangingPunct="1"/>
            <a:fld id="{9D21D778-B565-4D7E-94D7-64010A445B68}" type="datetimeFigureOut">
              <a:rPr lang="en-US" smtClean="0"/>
              <a:pPr algn="r" eaLnBrk="1" latinLnBrk="0" hangingPunct="1"/>
              <a:t>01/03/18</a:t>
            </a:fld>
            <a:endParaRPr lang="en-US" sz="1400" dirty="0">
              <a:solidFill>
                <a:srgbClr val="FFFFFF"/>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pPr algn="l" eaLnBrk="1" latinLnBrk="0" hangingPunct="1"/>
            <a:endParaRPr kumimoji="0" lang="en-US" dirty="0">
              <a:solidFill>
                <a:srgbClr val="FFFFFF"/>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42938" y="4648200"/>
            <a:ext cx="6553200" cy="457200"/>
          </a:xfrm>
        </p:spPr>
        <p:txBody>
          <a:bodyPr rtlCol="0"/>
          <a:lstStyle/>
          <a:p>
            <a:pPr fontAlgn="auto">
              <a:spcAft>
                <a:spcPts val="0"/>
              </a:spcAft>
              <a:buFont typeface="Arial" pitchFamily="34" charset="0"/>
              <a:buNone/>
              <a:defRPr/>
            </a:pPr>
            <a:r>
              <a:rPr lang="el-GR" sz="2000" dirty="0" smtClean="0">
                <a:latin typeface="Cambria"/>
                <a:ea typeface="+mn-ea"/>
                <a:cs typeface="+mn-cs"/>
              </a:rPr>
              <a:t>ΜΑΘΗΜΑ </a:t>
            </a:r>
            <a:r>
              <a:rPr lang="en-US" sz="2000" dirty="0" smtClean="0">
                <a:latin typeface="Cambria"/>
                <a:ea typeface="+mn-ea"/>
                <a:cs typeface="+mn-cs"/>
              </a:rPr>
              <a:t>9</a:t>
            </a:r>
            <a:r>
              <a:rPr lang="el-GR" sz="2000" baseline="30000" dirty="0" smtClean="0">
                <a:latin typeface="Cambria"/>
                <a:ea typeface="+mn-ea"/>
                <a:cs typeface="+mn-cs"/>
              </a:rPr>
              <a:t>ο</a:t>
            </a:r>
            <a:r>
              <a:rPr lang="el-GR" sz="2000" dirty="0" smtClean="0">
                <a:latin typeface="Cambria"/>
                <a:ea typeface="+mn-ea"/>
                <a:cs typeface="+mn-cs"/>
              </a:rPr>
              <a:t> </a:t>
            </a:r>
            <a:endParaRPr lang="en-US" sz="2000" dirty="0">
              <a:latin typeface="Cambria"/>
              <a:ea typeface="+mn-ea"/>
              <a:cs typeface="+mn-cs"/>
            </a:endParaRPr>
          </a:p>
        </p:txBody>
      </p:sp>
      <p:sp>
        <p:nvSpPr>
          <p:cNvPr id="2" name="Title 1"/>
          <p:cNvSpPr>
            <a:spLocks noGrp="1"/>
          </p:cNvSpPr>
          <p:nvPr>
            <p:ph type="ctrTitle"/>
          </p:nvPr>
        </p:nvSpPr>
        <p:spPr>
          <a:xfrm>
            <a:off x="604838" y="3227388"/>
            <a:ext cx="6629400" cy="1219200"/>
          </a:xfrm>
        </p:spPr>
        <p:txBody>
          <a:bodyPr/>
          <a:lstStyle/>
          <a:p>
            <a:pPr fontAlgn="auto">
              <a:spcAft>
                <a:spcPts val="0"/>
              </a:spcAft>
              <a:defRPr/>
            </a:pPr>
            <a:r>
              <a:rPr lang="el-GR" dirty="0" smtClean="0">
                <a:latin typeface="Cambria"/>
                <a:ea typeface="+mj-ea"/>
                <a:cs typeface="+mj-cs"/>
              </a:rPr>
              <a:t>ΕΙΣΑΓΩΓΗ ΣΤΗΝ ΕΚΠΑΙΔΕΥΤΙΚΗ ΠΟΛΙΤΙΚΗ</a:t>
            </a:r>
            <a:endParaRPr lang="en-US" dirty="0">
              <a:latin typeface="Cambria"/>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a:latin typeface="Cambria"/>
              </a:rPr>
              <a:t>ΤΟ ΘΕΜΑ ΤΗΣ </a:t>
            </a:r>
            <a:r>
              <a:rPr lang="el-GR" sz="3600" dirty="0" smtClean="0">
                <a:latin typeface="Cambria"/>
              </a:rPr>
              <a:t>ΑΝΑΠΗΡΙΑΣ</a:t>
            </a:r>
            <a:endParaRPr lang="en-US" sz="3600" dirty="0">
              <a:latin typeface="Cambria"/>
            </a:endParaRPr>
          </a:p>
        </p:txBody>
      </p:sp>
      <p:sp>
        <p:nvSpPr>
          <p:cNvPr id="3" name="Content Placeholder 2"/>
          <p:cNvSpPr>
            <a:spLocks noGrp="1"/>
          </p:cNvSpPr>
          <p:nvPr>
            <p:ph idx="1"/>
          </p:nvPr>
        </p:nvSpPr>
        <p:spPr>
          <a:xfrm>
            <a:off x="301752" y="1689100"/>
            <a:ext cx="8503920" cy="4409948"/>
          </a:xfrm>
        </p:spPr>
        <p:txBody>
          <a:bodyPr/>
          <a:lstStyle/>
          <a:p>
            <a:pPr>
              <a:lnSpc>
                <a:spcPct val="80000"/>
              </a:lnSpc>
              <a:buFont typeface="Arial"/>
              <a:buChar char="•"/>
            </a:pPr>
            <a:r>
              <a:rPr lang="el-GR" sz="2800" dirty="0">
                <a:latin typeface="Cambria"/>
                <a:cs typeface="Cambria"/>
              </a:rPr>
              <a:t>Από  το  1990  έως  σήμερα  η  Ειδική  Αγωγή  μπαίνει  σε  μια  καινούργια  εποχή  έντονων  διεκδικήσεων  για  ριζοσπαστικές  αλλαγές , τόσο  στην  εκπαίδευση  όσο  και  στην  κοινωνία.</a:t>
            </a:r>
          </a:p>
          <a:p>
            <a:pPr>
              <a:lnSpc>
                <a:spcPct val="80000"/>
              </a:lnSpc>
              <a:buFont typeface="Arial"/>
              <a:buChar char="•"/>
            </a:pPr>
            <a:r>
              <a:rPr lang="el-GR" sz="2800" dirty="0">
                <a:latin typeface="Cambria"/>
                <a:cs typeface="Cambria"/>
              </a:rPr>
              <a:t>Το  βάρος  μετακινήθηκε  από  την  αντίληψη  της  ανεπάρκειας  του  μαθητή  στην  ανικανότητα  του  σχολείου  να  ανταποκριθεί  στις  διαφορετικές  ανάγκες  του  μαθητικού  πληθυσμού: </a:t>
            </a:r>
            <a:r>
              <a:rPr lang="el-GR" sz="2800" i="1" dirty="0">
                <a:latin typeface="Cambria"/>
                <a:cs typeface="Cambria"/>
              </a:rPr>
              <a:t>οι  μαθητές  αποτυγχάνουν  επειδή  τα  αναλυτικά  προγράμματα  δεν  πληρούν  τις  προϋποθέσεις  για  να  τους  </a:t>
            </a:r>
            <a:r>
              <a:rPr lang="el-GR" sz="2800" i="1" dirty="0" smtClean="0">
                <a:latin typeface="Cambria"/>
                <a:cs typeface="Cambria"/>
              </a:rPr>
              <a:t>ενσωματώσουν</a:t>
            </a:r>
            <a:r>
              <a:rPr lang="el-GR" sz="2800" i="1" dirty="0"/>
              <a:t>.</a:t>
            </a:r>
            <a:endParaRPr lang="el-GR" sz="2800" dirty="0"/>
          </a:p>
        </p:txBody>
      </p:sp>
    </p:spTree>
    <p:extLst>
      <p:ext uri="{BB962C8B-B14F-4D97-AF65-F5344CB8AC3E}">
        <p14:creationId xmlns:p14="http://schemas.microsoft.com/office/powerpoint/2010/main" val="1577760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l-GR" sz="2800" dirty="0">
                <a:latin typeface="Cambria"/>
                <a:cs typeface="Cambria"/>
              </a:rPr>
              <a:t>Η  ειδική  εκπαίδευση  ως  ξεχωριστή  δομή  του  εκπαιδευτικού  συστήματος  </a:t>
            </a:r>
            <a:r>
              <a:rPr lang="el-GR" sz="2800" u="sng" dirty="0">
                <a:latin typeface="Cambria"/>
                <a:cs typeface="Cambria"/>
              </a:rPr>
              <a:t>θα  πρέπει  να  καταργηθεί</a:t>
            </a:r>
            <a:r>
              <a:rPr lang="el-GR" sz="2800" dirty="0">
                <a:latin typeface="Cambria"/>
                <a:cs typeface="Cambria"/>
              </a:rPr>
              <a:t>  και  όλα  τα  παιδιά  με ειδικές  ανάγκες  θα  πρέπει  να  διδάσκονται  στη  γενική  εκπαίδευση (</a:t>
            </a:r>
            <a:r>
              <a:rPr lang="en-US" sz="2800" dirty="0" err="1">
                <a:latin typeface="Cambria"/>
                <a:cs typeface="Cambria"/>
              </a:rPr>
              <a:t>Stainback</a:t>
            </a:r>
            <a:r>
              <a:rPr lang="el-GR" sz="2800" dirty="0">
                <a:latin typeface="Cambria"/>
                <a:cs typeface="Cambria"/>
              </a:rPr>
              <a:t> ,1990, </a:t>
            </a:r>
            <a:r>
              <a:rPr lang="en-US" sz="2800" dirty="0">
                <a:latin typeface="Cambria"/>
                <a:cs typeface="Cambria"/>
              </a:rPr>
              <a:t>Fuchs</a:t>
            </a:r>
            <a:r>
              <a:rPr lang="el-GR" sz="2800" dirty="0">
                <a:latin typeface="Cambria"/>
                <a:cs typeface="Cambria"/>
              </a:rPr>
              <a:t> ,1994).   </a:t>
            </a:r>
          </a:p>
          <a:p>
            <a:r>
              <a:rPr lang="el-GR" sz="2800" dirty="0" smtClean="0">
                <a:latin typeface="Cambria"/>
                <a:cs typeface="Cambria"/>
              </a:rPr>
              <a:t>Τα ειδικά σχολεία θα πρέπει να μετατραπούν σε σημεία στήριξης και πληροφόρησης των γενικών σχολείων και των οικογενειών των παιδιών με αναπηρία.</a:t>
            </a:r>
            <a:endParaRPr lang="en-US" sz="2800" dirty="0">
              <a:latin typeface="Cambria"/>
              <a:cs typeface="Cambria"/>
            </a:endParaRPr>
          </a:p>
        </p:txBody>
      </p:sp>
      <p:sp>
        <p:nvSpPr>
          <p:cNvPr id="4" name="Title 1"/>
          <p:cNvSpPr>
            <a:spLocks noGrp="1"/>
          </p:cNvSpPr>
          <p:nvPr>
            <p:ph type="title"/>
          </p:nvPr>
        </p:nvSpPr>
        <p:spPr>
          <a:xfrm>
            <a:off x="426128" y="408372"/>
            <a:ext cx="8260672" cy="1039427"/>
          </a:xfrm>
        </p:spPr>
        <p:txBody>
          <a:bodyPr>
            <a:normAutofit/>
          </a:bodyPr>
          <a:lstStyle/>
          <a:p>
            <a:r>
              <a:rPr lang="el-GR" sz="3600" dirty="0">
                <a:latin typeface="Cambria"/>
              </a:rPr>
              <a:t>ΤΟ ΘΕΜΑ ΤΗΣ </a:t>
            </a:r>
            <a:r>
              <a:rPr lang="el-GR" sz="3600" dirty="0" smtClean="0">
                <a:latin typeface="Cambria"/>
              </a:rPr>
              <a:t>ΑΝΑΠΗΡΙΑΣ</a:t>
            </a:r>
            <a:endParaRPr lang="en-US" sz="3600" dirty="0">
              <a:latin typeface="Cambria"/>
            </a:endParaRPr>
          </a:p>
        </p:txBody>
      </p:sp>
    </p:spTree>
    <p:extLst>
      <p:ext uri="{BB962C8B-B14F-4D97-AF65-F5344CB8AC3E}">
        <p14:creationId xmlns:p14="http://schemas.microsoft.com/office/powerpoint/2010/main" val="3766231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smtClean="0">
                <a:latin typeface="Cambria"/>
              </a:rPr>
              <a:t>ΔΙΑΚΥΡΗΞΗ ΤΗΣ ΣΑΛΑΜΑΝΚΑ 1994</a:t>
            </a:r>
            <a:endParaRPr lang="en-US" sz="3200" dirty="0">
              <a:latin typeface="Cambria"/>
            </a:endParaRPr>
          </a:p>
        </p:txBody>
      </p:sp>
      <p:sp>
        <p:nvSpPr>
          <p:cNvPr id="3" name="Content Placeholder 2"/>
          <p:cNvSpPr>
            <a:spLocks noGrp="1"/>
          </p:cNvSpPr>
          <p:nvPr>
            <p:ph idx="1"/>
          </p:nvPr>
        </p:nvSpPr>
        <p:spPr/>
        <p:txBody>
          <a:bodyPr/>
          <a:lstStyle/>
          <a:p>
            <a:r>
              <a:rPr lang="el-GR" sz="2800" dirty="0">
                <a:latin typeface="Cambria"/>
                <a:cs typeface="Cambria"/>
              </a:rPr>
              <a:t>Ο προσανατολισμός για μια εκπαίδευση για όλους ήταν το κύριο χαρακτηριστικό των αρχών που διατυπώθηκαν στη Διακήρυξη της </a:t>
            </a:r>
            <a:r>
              <a:rPr lang="el-GR" sz="2800" dirty="0" smtClean="0">
                <a:latin typeface="Cambria"/>
                <a:cs typeface="Cambria"/>
              </a:rPr>
              <a:t>Σαλαμάνκα </a:t>
            </a:r>
            <a:r>
              <a:rPr lang="en-US" sz="2800" dirty="0" smtClean="0">
                <a:latin typeface="Cambria"/>
                <a:cs typeface="Cambria"/>
              </a:rPr>
              <a:t>–</a:t>
            </a:r>
            <a:r>
              <a:rPr lang="el-GR" sz="2800" dirty="0" smtClean="0">
                <a:latin typeface="Cambria"/>
                <a:cs typeface="Cambria"/>
              </a:rPr>
              <a:t> Κείμενο: </a:t>
            </a:r>
            <a:r>
              <a:rPr lang="el-GR" sz="2800" dirty="0">
                <a:latin typeface="Cambria"/>
                <a:cs typeface="Cambria"/>
              </a:rPr>
              <a:t>«Πολιτική και Πρακτικές στις Ειδικές Ανάγκες στην Εκπαίδευση» </a:t>
            </a:r>
            <a:endParaRPr lang="el-GR" sz="2800" dirty="0" smtClean="0">
              <a:latin typeface="Cambria"/>
              <a:cs typeface="Cambria"/>
            </a:endParaRPr>
          </a:p>
          <a:p>
            <a:r>
              <a:rPr lang="el-GR" sz="2800" dirty="0">
                <a:latin typeface="Cambria"/>
                <a:cs typeface="Cambria"/>
              </a:rPr>
              <a:t>Παγκόσμια  διάσκεψη  την  οποία  οργάνωσε  η  </a:t>
            </a:r>
            <a:r>
              <a:rPr lang="en-US" sz="2800" dirty="0">
                <a:latin typeface="Cambria"/>
                <a:cs typeface="Cambria"/>
              </a:rPr>
              <a:t>UNESCO</a:t>
            </a:r>
            <a:r>
              <a:rPr lang="el-GR" sz="2800" dirty="0">
                <a:latin typeface="Cambria"/>
                <a:cs typeface="Cambria"/>
              </a:rPr>
              <a:t>  στην  Σαλαμάνκα  της  Ισπανίας  και  τα  πορίσματά  της  αποτελούν  τη  </a:t>
            </a:r>
            <a:r>
              <a:rPr lang="el-GR" sz="2800" u="sng" dirty="0">
                <a:latin typeface="Cambria"/>
                <a:cs typeface="Cambria"/>
              </a:rPr>
              <a:t>βάση  της  φιλοσοφίας  της «ένταξης</a:t>
            </a:r>
            <a:r>
              <a:rPr lang="el-GR" sz="2800" dirty="0">
                <a:latin typeface="Cambria"/>
                <a:cs typeface="Cambria"/>
              </a:rPr>
              <a:t>»</a:t>
            </a:r>
            <a:r>
              <a:rPr lang="el-GR" sz="2800" dirty="0"/>
              <a:t>.</a:t>
            </a:r>
            <a:endParaRPr lang="en-US" sz="2800" dirty="0">
              <a:latin typeface="Cambria"/>
              <a:cs typeface="Cambria"/>
            </a:endParaRPr>
          </a:p>
        </p:txBody>
      </p:sp>
    </p:spTree>
    <p:extLst>
      <p:ext uri="{BB962C8B-B14F-4D97-AF65-F5344CB8AC3E}">
        <p14:creationId xmlns:p14="http://schemas.microsoft.com/office/powerpoint/2010/main" val="505970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lnSpc>
                <a:spcPct val="90000"/>
              </a:lnSpc>
              <a:buNone/>
            </a:pPr>
            <a:r>
              <a:rPr lang="el-GR" sz="2800" dirty="0">
                <a:latin typeface="Cambria"/>
                <a:cs typeface="Cambria"/>
              </a:rPr>
              <a:t>Οι  κυβερνήσεις  των  κρατών  καλούνται :</a:t>
            </a:r>
          </a:p>
          <a:p>
            <a:pPr>
              <a:lnSpc>
                <a:spcPct val="90000"/>
              </a:lnSpc>
            </a:pPr>
            <a:r>
              <a:rPr lang="el-GR" sz="2800" dirty="0">
                <a:latin typeface="Cambria"/>
                <a:cs typeface="Cambria"/>
              </a:rPr>
              <a:t> </a:t>
            </a:r>
            <a:r>
              <a:rPr lang="el-GR" sz="2800" dirty="0" smtClean="0">
                <a:latin typeface="Cambria"/>
                <a:cs typeface="Cambria"/>
              </a:rPr>
              <a:t>να  </a:t>
            </a:r>
            <a:r>
              <a:rPr lang="el-GR" sz="2800" dirty="0">
                <a:latin typeface="Cambria"/>
                <a:cs typeface="Cambria"/>
              </a:rPr>
              <a:t>δώσουν  πολιτική  και  οικονομική  προτεραιότητα  στη  βελτίωση  των  εκπαιδευτικών  συστημάτων </a:t>
            </a:r>
            <a:r>
              <a:rPr lang="el-GR" sz="2800" dirty="0" smtClean="0">
                <a:latin typeface="Cambria"/>
                <a:cs typeface="Cambria"/>
              </a:rPr>
              <a:t>τους, </a:t>
            </a:r>
            <a:r>
              <a:rPr lang="el-GR" sz="2800" dirty="0">
                <a:latin typeface="Cambria"/>
                <a:cs typeface="Cambria"/>
              </a:rPr>
              <a:t>ώστε  να  συμπεριλάβουν  όλα  τα  παιδιά. </a:t>
            </a:r>
          </a:p>
          <a:p>
            <a:pPr>
              <a:lnSpc>
                <a:spcPct val="90000"/>
              </a:lnSpc>
            </a:pPr>
            <a:r>
              <a:rPr lang="el-GR" sz="2800" dirty="0">
                <a:latin typeface="Cambria"/>
                <a:cs typeface="Cambria"/>
              </a:rPr>
              <a:t> </a:t>
            </a:r>
            <a:r>
              <a:rPr lang="el-GR" sz="2800" dirty="0" smtClean="0">
                <a:latin typeface="Cambria"/>
                <a:cs typeface="Cambria"/>
              </a:rPr>
              <a:t>να  </a:t>
            </a:r>
            <a:r>
              <a:rPr lang="el-GR" sz="2800" dirty="0">
                <a:latin typeface="Cambria"/>
                <a:cs typeface="Cambria"/>
              </a:rPr>
              <a:t>υιοθετήσουν  την  αρχή  </a:t>
            </a:r>
            <a:r>
              <a:rPr lang="el-GR" sz="2800" dirty="0" smtClean="0">
                <a:latin typeface="Cambria"/>
                <a:cs typeface="Cambria"/>
              </a:rPr>
              <a:t>της ισοτιμίας στην  εκπαίδευση με  </a:t>
            </a:r>
            <a:r>
              <a:rPr lang="el-GR" sz="2800" dirty="0">
                <a:latin typeface="Cambria"/>
                <a:cs typeface="Cambria"/>
              </a:rPr>
              <a:t>την  εγγραφή  όλων των  παιδιών  στα  «κανονικά  σχολεία».</a:t>
            </a:r>
          </a:p>
          <a:p>
            <a:pPr>
              <a:lnSpc>
                <a:spcPct val="90000"/>
              </a:lnSpc>
            </a:pPr>
            <a:r>
              <a:rPr lang="el-GR" sz="2800" dirty="0">
                <a:latin typeface="Cambria"/>
                <a:cs typeface="Cambria"/>
              </a:rPr>
              <a:t> </a:t>
            </a:r>
            <a:r>
              <a:rPr lang="el-GR" sz="2800" dirty="0" smtClean="0">
                <a:latin typeface="Cambria"/>
                <a:cs typeface="Cambria"/>
              </a:rPr>
              <a:t>να  </a:t>
            </a:r>
            <a:r>
              <a:rPr lang="el-GR" sz="2800" dirty="0">
                <a:latin typeface="Cambria"/>
                <a:cs typeface="Cambria"/>
              </a:rPr>
              <a:t>αναπτύξουν  πιλοτικά  προγράμματα  και  να  ευνοήσουν  την  ανταλλαγή  εμπειριών με  κράτη  που  εφάρμοσαν  την  «Εκπαίδευση  για  όλους».</a:t>
            </a:r>
            <a:endParaRPr lang="en-US" dirty="0">
              <a:latin typeface="Cambria"/>
              <a:cs typeface="Cambria"/>
            </a:endParaRPr>
          </a:p>
        </p:txBody>
      </p:sp>
      <p:sp>
        <p:nvSpPr>
          <p:cNvPr id="5" name="Title 1"/>
          <p:cNvSpPr>
            <a:spLocks noGrp="1"/>
          </p:cNvSpPr>
          <p:nvPr>
            <p:ph type="title"/>
          </p:nvPr>
        </p:nvSpPr>
        <p:spPr>
          <a:xfrm>
            <a:off x="426128" y="408372"/>
            <a:ext cx="8260672" cy="1039427"/>
          </a:xfrm>
        </p:spPr>
        <p:txBody>
          <a:bodyPr>
            <a:noAutofit/>
          </a:bodyPr>
          <a:lstStyle/>
          <a:p>
            <a:r>
              <a:rPr lang="el-GR" sz="3200" dirty="0" smtClean="0">
                <a:latin typeface="Cambria"/>
              </a:rPr>
              <a:t>ΔΙΑΚΥΡΗΞΗ ΤΗΣ ΣΑΛΑΜΑΝΚΑ 1994</a:t>
            </a:r>
            <a:endParaRPr lang="en-US" sz="3200" dirty="0">
              <a:latin typeface="Cambria"/>
            </a:endParaRPr>
          </a:p>
        </p:txBody>
      </p:sp>
    </p:spTree>
    <p:extLst>
      <p:ext uri="{BB962C8B-B14F-4D97-AF65-F5344CB8AC3E}">
        <p14:creationId xmlns:p14="http://schemas.microsoft.com/office/powerpoint/2010/main" val="842604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752" y="1527048"/>
            <a:ext cx="8503920" cy="4899152"/>
          </a:xfrm>
        </p:spPr>
        <p:txBody>
          <a:bodyPr>
            <a:normAutofit fontScale="92500" lnSpcReduction="20000"/>
          </a:bodyPr>
          <a:lstStyle/>
          <a:p>
            <a:pPr>
              <a:lnSpc>
                <a:spcPct val="90000"/>
              </a:lnSpc>
            </a:pPr>
            <a:r>
              <a:rPr lang="el-GR" sz="2800" dirty="0" smtClean="0">
                <a:latin typeface="Cambria"/>
                <a:cs typeface="Cambria"/>
              </a:rPr>
              <a:t>να  </a:t>
            </a:r>
            <a:r>
              <a:rPr lang="el-GR" sz="2800" dirty="0">
                <a:latin typeface="Cambria"/>
                <a:cs typeface="Cambria"/>
              </a:rPr>
              <a:t>καθιερώσουν  αποκεντρωμένους  και  συμμετοχικούς  μηχανισμούς  για  τον  σχεδιασμό,  την  παρακολούθηση  και  την  αξιολόγηση  της  εκπαιδευτικής  φροντίδας  των  παιδιών  και  ενηλίκων  με  ειδικές  εκπαιδευτικές  ανάγκες </a:t>
            </a:r>
            <a:r>
              <a:rPr lang="el-GR" sz="2800" dirty="0" smtClean="0">
                <a:latin typeface="Cambria"/>
                <a:cs typeface="Cambria"/>
              </a:rPr>
              <a:t>,  </a:t>
            </a:r>
          </a:p>
          <a:p>
            <a:pPr>
              <a:lnSpc>
                <a:spcPct val="90000"/>
              </a:lnSpc>
            </a:pPr>
            <a:r>
              <a:rPr lang="el-GR" sz="2800" dirty="0" smtClean="0">
                <a:latin typeface="Cambria"/>
                <a:cs typeface="Cambria"/>
              </a:rPr>
              <a:t>να  </a:t>
            </a:r>
            <a:r>
              <a:rPr lang="el-GR" sz="2800" dirty="0">
                <a:latin typeface="Cambria"/>
                <a:cs typeface="Cambria"/>
              </a:rPr>
              <a:t>ενθαρρύνουν  τη  συμμετοχή  των  γονέων,   των  Κοινοτήτων  και  των  Οργανώσεων  των  ατόμων  με  «αναπηρίες»  στον σχεδιασμό  και  στη  λήψη  αποφάσεων  που  αφορούν  στη  φροντίδα  για  ειδικές  εκπαιδευτικές  ανάγκες  </a:t>
            </a:r>
          </a:p>
          <a:p>
            <a:pPr>
              <a:lnSpc>
                <a:spcPct val="90000"/>
              </a:lnSpc>
            </a:pPr>
            <a:r>
              <a:rPr lang="el-GR" sz="2800" dirty="0" smtClean="0">
                <a:latin typeface="Cambria"/>
                <a:cs typeface="Cambria"/>
              </a:rPr>
              <a:t>να  </a:t>
            </a:r>
            <a:r>
              <a:rPr lang="el-GR" sz="2800" dirty="0">
                <a:latin typeface="Cambria"/>
                <a:cs typeface="Cambria"/>
              </a:rPr>
              <a:t>εντείνουν  την  προσπάθεια  σε  στρατηγικές  έγκαιρου  εντοπισμού  </a:t>
            </a:r>
            <a:r>
              <a:rPr lang="el-GR" sz="2800" dirty="0" smtClean="0">
                <a:latin typeface="Cambria"/>
                <a:cs typeface="Cambria"/>
              </a:rPr>
              <a:t>και</a:t>
            </a:r>
            <a:r>
              <a:rPr lang="en-US" sz="2800" dirty="0" smtClean="0">
                <a:latin typeface="Cambria"/>
                <a:cs typeface="Cambria"/>
              </a:rPr>
              <a:t> </a:t>
            </a:r>
            <a:r>
              <a:rPr lang="el-GR" sz="2800" dirty="0" smtClean="0">
                <a:latin typeface="Cambria"/>
                <a:cs typeface="Cambria"/>
              </a:rPr>
              <a:t>πρώϊμης  </a:t>
            </a:r>
            <a:r>
              <a:rPr lang="el-GR" sz="2800" dirty="0">
                <a:latin typeface="Cambria"/>
                <a:cs typeface="Cambria"/>
              </a:rPr>
              <a:t>παρέμβασης, </a:t>
            </a:r>
          </a:p>
          <a:p>
            <a:pPr>
              <a:lnSpc>
                <a:spcPct val="90000"/>
              </a:lnSpc>
            </a:pPr>
            <a:r>
              <a:rPr lang="el-GR" sz="2800" dirty="0" smtClean="0">
                <a:latin typeface="Cambria"/>
                <a:cs typeface="Cambria"/>
              </a:rPr>
              <a:t>να  </a:t>
            </a:r>
            <a:r>
              <a:rPr lang="el-GR" sz="2800" dirty="0">
                <a:latin typeface="Cambria"/>
                <a:cs typeface="Cambria"/>
              </a:rPr>
              <a:t>διασφαλίσουν  ότι  η  εκπαίδευση  των </a:t>
            </a:r>
            <a:r>
              <a:rPr lang="el-GR" sz="2800" dirty="0" smtClean="0">
                <a:latin typeface="Cambria"/>
                <a:cs typeface="Cambria"/>
              </a:rPr>
              <a:t>εκπαιδευτικών  </a:t>
            </a:r>
            <a:r>
              <a:rPr lang="el-GR" sz="2800" dirty="0">
                <a:latin typeface="Cambria"/>
                <a:cs typeface="Cambria"/>
              </a:rPr>
              <a:t>κατευθύνεται  και  στην  κάλυψη  των  ειδικών  εκπαιδευτικών  αναγκών  στα  «σχολεία  για  όλους». </a:t>
            </a:r>
          </a:p>
          <a:p>
            <a:endParaRPr lang="en-US" dirty="0"/>
          </a:p>
        </p:txBody>
      </p:sp>
      <p:sp>
        <p:nvSpPr>
          <p:cNvPr id="5" name="Title 1"/>
          <p:cNvSpPr>
            <a:spLocks noGrp="1"/>
          </p:cNvSpPr>
          <p:nvPr>
            <p:ph type="title"/>
          </p:nvPr>
        </p:nvSpPr>
        <p:spPr>
          <a:xfrm>
            <a:off x="426128" y="408372"/>
            <a:ext cx="8260672" cy="1039427"/>
          </a:xfrm>
        </p:spPr>
        <p:txBody>
          <a:bodyPr>
            <a:noAutofit/>
          </a:bodyPr>
          <a:lstStyle/>
          <a:p>
            <a:r>
              <a:rPr lang="el-GR" sz="3200" dirty="0" smtClean="0">
                <a:latin typeface="Cambria"/>
              </a:rPr>
              <a:t>ΔΙΑΚΥΡΗΞΗ ΤΗΣ ΣΑΛΑΜΑΝΚΑ 1994</a:t>
            </a:r>
            <a:endParaRPr lang="en-US" sz="3200" dirty="0">
              <a:latin typeface="Cambria"/>
            </a:endParaRPr>
          </a:p>
        </p:txBody>
      </p:sp>
    </p:spTree>
    <p:extLst>
      <p:ext uri="{BB962C8B-B14F-4D97-AF65-F5344CB8AC3E}">
        <p14:creationId xmlns:p14="http://schemas.microsoft.com/office/powerpoint/2010/main" val="3209236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57200"/>
            <a:ext cx="8534400" cy="990600"/>
          </a:xfrm>
        </p:spPr>
        <p:txBody>
          <a:bodyPr>
            <a:normAutofit fontScale="90000"/>
          </a:bodyPr>
          <a:lstStyle/>
          <a:p>
            <a:r>
              <a:rPr lang="el-GR" dirty="0" smtClean="0">
                <a:latin typeface="Cambria"/>
              </a:rPr>
              <a:t>ΝΤΑΚΑΡ </a:t>
            </a:r>
            <a:r>
              <a:rPr lang="en-US" dirty="0" smtClean="0">
                <a:latin typeface="Cambria"/>
              </a:rPr>
              <a:t>–</a:t>
            </a:r>
            <a:r>
              <a:rPr lang="el-GR" dirty="0" smtClean="0">
                <a:latin typeface="Cambria"/>
              </a:rPr>
              <a:t> ΕΚΠΑΙΔΕΥΣΗ ΓΙΑ ΟΛΟΥΣ</a:t>
            </a:r>
            <a:br>
              <a:rPr lang="el-GR" dirty="0" smtClean="0">
                <a:latin typeface="Cambria"/>
              </a:rPr>
            </a:br>
            <a:r>
              <a:rPr lang="el-GR" dirty="0" smtClean="0">
                <a:latin typeface="Cambria"/>
              </a:rPr>
              <a:t>Α</a:t>
            </a:r>
            <a:r>
              <a:rPr lang="en-US" dirty="0" smtClean="0">
                <a:latin typeface="Cambria"/>
              </a:rPr>
              <a:t>CTION PLAN -</a:t>
            </a:r>
            <a:r>
              <a:rPr lang="el-GR" dirty="0" smtClean="0">
                <a:latin typeface="Cambria"/>
              </a:rPr>
              <a:t>2000</a:t>
            </a:r>
            <a:endParaRPr lang="en-US" dirty="0">
              <a:latin typeface="Cambria"/>
            </a:endParaRPr>
          </a:p>
        </p:txBody>
      </p:sp>
      <p:sp>
        <p:nvSpPr>
          <p:cNvPr id="3" name="Content Placeholder 2"/>
          <p:cNvSpPr>
            <a:spLocks noGrp="1"/>
          </p:cNvSpPr>
          <p:nvPr>
            <p:ph idx="1"/>
          </p:nvPr>
        </p:nvSpPr>
        <p:spPr/>
        <p:txBody>
          <a:bodyPr>
            <a:normAutofit fontScale="92500"/>
          </a:bodyPr>
          <a:lstStyle/>
          <a:p>
            <a:pPr marL="0" indent="0">
              <a:buNone/>
            </a:pPr>
            <a:r>
              <a:rPr lang="el-GR" sz="2800" dirty="0">
                <a:latin typeface="Cambria"/>
                <a:cs typeface="Cambria"/>
              </a:rPr>
              <a:t>Στόχος  της  συγκεκριμένης   Έκθεσης  είναι  να  επιτευχθεί </a:t>
            </a:r>
            <a:r>
              <a:rPr lang="el-GR" sz="2800" u="sng" dirty="0">
                <a:latin typeface="Cambria"/>
                <a:cs typeface="Cambria"/>
              </a:rPr>
              <a:t>«η εκπαίδευση  για  όλους»  μέχρι  το  2015</a:t>
            </a:r>
            <a:r>
              <a:rPr lang="el-GR" sz="2800" dirty="0">
                <a:latin typeface="Cambria"/>
                <a:cs typeface="Cambria"/>
              </a:rPr>
              <a:t> . </a:t>
            </a:r>
          </a:p>
          <a:p>
            <a:pPr marL="0" indent="0">
              <a:buNone/>
            </a:pPr>
            <a:r>
              <a:rPr lang="el-GR" sz="2800" dirty="0">
                <a:latin typeface="Cambria"/>
                <a:cs typeface="Cambria"/>
              </a:rPr>
              <a:t>Ο  στόχος  αυτός  </a:t>
            </a:r>
            <a:r>
              <a:rPr lang="el-GR" sz="2800" dirty="0" smtClean="0">
                <a:latin typeface="Cambria"/>
                <a:cs typeface="Cambria"/>
              </a:rPr>
              <a:t>μπορεί  </a:t>
            </a:r>
            <a:r>
              <a:rPr lang="el-GR" sz="2800" dirty="0">
                <a:latin typeface="Cambria"/>
                <a:cs typeface="Cambria"/>
              </a:rPr>
              <a:t>να  επιτευχθεί  μόνο  όταν  όλα  τα  έθνη :</a:t>
            </a:r>
          </a:p>
          <a:p>
            <a:r>
              <a:rPr lang="el-GR" sz="2800" dirty="0" smtClean="0">
                <a:latin typeface="Cambria"/>
                <a:cs typeface="Cambria"/>
              </a:rPr>
              <a:t>αναγνωρίσουν  </a:t>
            </a:r>
            <a:r>
              <a:rPr lang="el-GR" sz="2800" dirty="0">
                <a:latin typeface="Cambria"/>
                <a:cs typeface="Cambria"/>
              </a:rPr>
              <a:t>το  παγκόσμιο  δικαίωμα  στην  εκπαίδευση  και  για  τα άτομα  με  αναπηρίες. </a:t>
            </a:r>
          </a:p>
          <a:p>
            <a:r>
              <a:rPr lang="el-GR" sz="2800" dirty="0" smtClean="0">
                <a:latin typeface="Cambria"/>
                <a:cs typeface="Cambria"/>
              </a:rPr>
              <a:t>διαμορφώσουν  </a:t>
            </a:r>
            <a:r>
              <a:rPr lang="el-GR" sz="2800" dirty="0">
                <a:latin typeface="Cambria"/>
                <a:cs typeface="Cambria"/>
              </a:rPr>
              <a:t>το  δημόσιο  εκπαιδευτικό  σύστημα,   έτσι  ώστε  να  είναι  προσβάσιμο  και  να  ανταποκρίνεται  στις  ανάγκες  των  ατόμων  με  </a:t>
            </a:r>
            <a:r>
              <a:rPr lang="el-GR" sz="2800" dirty="0" smtClean="0">
                <a:latin typeface="Cambria"/>
                <a:cs typeface="Cambria"/>
              </a:rPr>
              <a:t>αναπηρίες.</a:t>
            </a:r>
            <a:r>
              <a:rPr lang="el-GR" dirty="0" smtClean="0">
                <a:latin typeface="Cambria"/>
                <a:cs typeface="Cambria"/>
              </a:rPr>
              <a:t> </a:t>
            </a:r>
            <a:endParaRPr lang="el-GR" dirty="0">
              <a:latin typeface="Cambria"/>
              <a:cs typeface="Cambria"/>
            </a:endParaRPr>
          </a:p>
          <a:p>
            <a:endParaRPr lang="en-US" dirty="0"/>
          </a:p>
        </p:txBody>
      </p:sp>
    </p:spTree>
    <p:extLst>
      <p:ext uri="{BB962C8B-B14F-4D97-AF65-F5344CB8AC3E}">
        <p14:creationId xmlns:p14="http://schemas.microsoft.com/office/powerpoint/2010/main" val="42199018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244600"/>
          </a:xfrm>
        </p:spPr>
        <p:txBody>
          <a:bodyPr>
            <a:normAutofit/>
          </a:bodyPr>
          <a:lstStyle/>
          <a:p>
            <a:r>
              <a:rPr lang="el-GR" dirty="0" smtClean="0">
                <a:latin typeface="Cambria"/>
              </a:rPr>
              <a:t>ΕΝΤΑΞΗ &amp; ΣΥΝΕΚΠΑΙΔΕΥΣΗ</a:t>
            </a:r>
            <a:br>
              <a:rPr lang="el-GR" dirty="0" smtClean="0">
                <a:latin typeface="Cambria"/>
              </a:rPr>
            </a:br>
            <a:r>
              <a:rPr lang="en-US" dirty="0" smtClean="0">
                <a:latin typeface="Cambria"/>
              </a:rPr>
              <a:t>INCLUSIVE EDUCATION</a:t>
            </a:r>
            <a:endParaRPr lang="en-US" dirty="0">
              <a:latin typeface="Cambria"/>
            </a:endParaRPr>
          </a:p>
        </p:txBody>
      </p:sp>
      <p:sp>
        <p:nvSpPr>
          <p:cNvPr id="3" name="Content Placeholder 2"/>
          <p:cNvSpPr>
            <a:spLocks noGrp="1"/>
          </p:cNvSpPr>
          <p:nvPr>
            <p:ph idx="1"/>
          </p:nvPr>
        </p:nvSpPr>
        <p:spPr>
          <a:xfrm>
            <a:off x="457200" y="1943100"/>
            <a:ext cx="8229600" cy="4597400"/>
          </a:xfrm>
        </p:spPr>
        <p:txBody>
          <a:bodyPr>
            <a:normAutofit lnSpcReduction="10000"/>
          </a:bodyPr>
          <a:lstStyle/>
          <a:p>
            <a:pPr>
              <a:lnSpc>
                <a:spcPct val="80000"/>
              </a:lnSpc>
            </a:pPr>
            <a:r>
              <a:rPr lang="el-GR" sz="2800" dirty="0" smtClean="0">
                <a:latin typeface="Cambria"/>
                <a:cs typeface="Cambria"/>
              </a:rPr>
              <a:t>Στο χ</a:t>
            </a:r>
            <a:r>
              <a:rPr lang="el-GR" sz="2800" dirty="0" smtClean="0">
                <a:latin typeface="Cambria"/>
                <a:cs typeface="Cambria"/>
              </a:rPr>
              <a:t>ώρο της εκπαιδευτικής πολιτικής για την αναπηρία ο </a:t>
            </a:r>
            <a:r>
              <a:rPr lang="el-GR" sz="2800" dirty="0" smtClean="0">
                <a:latin typeface="Cambria"/>
                <a:cs typeface="Cambria"/>
              </a:rPr>
              <a:t> όρος  </a:t>
            </a:r>
            <a:r>
              <a:rPr lang="el-GR" sz="2800" dirty="0" smtClean="0">
                <a:latin typeface="Cambria"/>
                <a:cs typeface="Cambria"/>
              </a:rPr>
              <a:t>«συμπεριληπτική εκπαίδευση» </a:t>
            </a:r>
            <a:r>
              <a:rPr lang="el-GR" sz="2800" dirty="0" smtClean="0">
                <a:latin typeface="Cambria"/>
                <a:cs typeface="Cambria"/>
              </a:rPr>
              <a:t>, σταδιακ</a:t>
            </a:r>
            <a:r>
              <a:rPr lang="el-GR" sz="2800" dirty="0" smtClean="0">
                <a:latin typeface="Cambria"/>
                <a:cs typeface="Cambria"/>
              </a:rPr>
              <a:t>ά</a:t>
            </a:r>
            <a:r>
              <a:rPr lang="el-GR" sz="2800" dirty="0" smtClean="0">
                <a:latin typeface="Cambria"/>
                <a:cs typeface="Cambria"/>
              </a:rPr>
              <a:t>  αντικθιστ</a:t>
            </a:r>
            <a:r>
              <a:rPr lang="el-GR" sz="2800" dirty="0" smtClean="0">
                <a:latin typeface="Cambria"/>
                <a:cs typeface="Cambria"/>
              </a:rPr>
              <a:t>ά</a:t>
            </a:r>
            <a:r>
              <a:rPr lang="el-GR" sz="2800" dirty="0" smtClean="0">
                <a:latin typeface="Cambria"/>
                <a:cs typeface="Cambria"/>
              </a:rPr>
              <a:t>  </a:t>
            </a:r>
            <a:r>
              <a:rPr lang="el-GR" sz="2800" dirty="0">
                <a:latin typeface="Cambria"/>
                <a:cs typeface="Cambria"/>
              </a:rPr>
              <a:t>τον  όρο  «</a:t>
            </a:r>
            <a:r>
              <a:rPr lang="el-GR" sz="2800" dirty="0" smtClean="0">
                <a:latin typeface="Cambria"/>
                <a:cs typeface="Cambria"/>
              </a:rPr>
              <a:t>ένταξη</a:t>
            </a:r>
            <a:r>
              <a:rPr lang="el-GR" sz="2800" dirty="0" smtClean="0">
                <a:latin typeface="Cambria"/>
                <a:cs typeface="Cambria"/>
              </a:rPr>
              <a:t>»</a:t>
            </a:r>
            <a:r>
              <a:rPr lang="el-GR" sz="2800" dirty="0" smtClean="0">
                <a:latin typeface="Cambria"/>
                <a:cs typeface="Cambria"/>
              </a:rPr>
              <a:t> </a:t>
            </a:r>
            <a:r>
              <a:rPr lang="el-GR" sz="2800" dirty="0">
                <a:latin typeface="Cambria"/>
                <a:cs typeface="Cambria"/>
              </a:rPr>
              <a:t>. </a:t>
            </a:r>
            <a:r>
              <a:rPr lang="el-GR" sz="2800" dirty="0" smtClean="0">
                <a:latin typeface="Cambria"/>
                <a:cs typeface="Cambria"/>
              </a:rPr>
              <a:t>Χρησιμοποιε</a:t>
            </a:r>
            <a:r>
              <a:rPr lang="el-GR" sz="2800" dirty="0" smtClean="0">
                <a:latin typeface="Cambria"/>
                <a:cs typeface="Cambria"/>
              </a:rPr>
              <a:t>ίται για να αποδοθεί στα ελληνικά ο αγγλικός όρος </a:t>
            </a:r>
            <a:r>
              <a:rPr lang="en-US" sz="2800" dirty="0" smtClean="0">
                <a:latin typeface="Cambria"/>
                <a:cs typeface="Cambria"/>
              </a:rPr>
              <a:t>i</a:t>
            </a:r>
            <a:r>
              <a:rPr lang="en-US" sz="2800" dirty="0" smtClean="0">
                <a:latin typeface="Cambria"/>
                <a:cs typeface="Cambria"/>
              </a:rPr>
              <a:t>nclusive education</a:t>
            </a:r>
            <a:r>
              <a:rPr lang="el-GR" sz="2800" dirty="0" smtClean="0">
                <a:latin typeface="Cambria"/>
                <a:cs typeface="Cambria"/>
              </a:rPr>
              <a:t>, με τον οποίον εννοούμε την </a:t>
            </a:r>
            <a:r>
              <a:rPr lang="el-GR" sz="2800" dirty="0" smtClean="0">
                <a:latin typeface="Cambria"/>
                <a:cs typeface="Cambria"/>
              </a:rPr>
              <a:t> « εκπαίδευση  </a:t>
            </a:r>
            <a:r>
              <a:rPr lang="el-GR" sz="2800" dirty="0">
                <a:latin typeface="Cambria"/>
                <a:cs typeface="Cambria"/>
              </a:rPr>
              <a:t>που  συμπεριλαμβάνει  όλους , που  λαμβάνει  υπόψη  τις  ανάγκες  και  τη  διαφορετικότητα  όλων». </a:t>
            </a:r>
            <a:endParaRPr lang="en-US" sz="2800" dirty="0">
              <a:latin typeface="Cambria"/>
              <a:cs typeface="Cambria"/>
            </a:endParaRPr>
          </a:p>
          <a:p>
            <a:pPr>
              <a:lnSpc>
                <a:spcPct val="80000"/>
              </a:lnSpc>
            </a:pPr>
            <a:r>
              <a:rPr lang="el-GR" sz="2800" dirty="0">
                <a:latin typeface="Cambria"/>
                <a:cs typeface="Cambria"/>
              </a:rPr>
              <a:t>Το  επίθετο  «</a:t>
            </a:r>
            <a:r>
              <a:rPr lang="en-US" sz="2800" dirty="0">
                <a:latin typeface="Cambria"/>
                <a:cs typeface="Cambria"/>
              </a:rPr>
              <a:t>inclusive</a:t>
            </a:r>
            <a:r>
              <a:rPr lang="el-GR" sz="2800" dirty="0">
                <a:latin typeface="Cambria"/>
                <a:cs typeface="Cambria"/>
              </a:rPr>
              <a:t>»  προέρχεται  από  το  λατινικό  «</a:t>
            </a:r>
            <a:r>
              <a:rPr lang="en-US" sz="2800" dirty="0" err="1">
                <a:latin typeface="Cambria"/>
                <a:cs typeface="Cambria"/>
              </a:rPr>
              <a:t>includere</a:t>
            </a:r>
            <a:r>
              <a:rPr lang="el-GR" sz="2800" dirty="0">
                <a:latin typeface="Cambria"/>
                <a:cs typeface="Cambria"/>
              </a:rPr>
              <a:t>»  που  σημαίνει  «συμπεριλαμβάνω». </a:t>
            </a:r>
            <a:endParaRPr lang="en-US" sz="2800" dirty="0">
              <a:latin typeface="Cambria"/>
              <a:cs typeface="Cambria"/>
            </a:endParaRPr>
          </a:p>
          <a:p>
            <a:pPr>
              <a:lnSpc>
                <a:spcPct val="80000"/>
              </a:lnSpc>
            </a:pPr>
            <a:r>
              <a:rPr lang="el-GR" sz="2800" dirty="0">
                <a:latin typeface="Cambria"/>
                <a:cs typeface="Cambria"/>
              </a:rPr>
              <a:t> Ο  όρος  </a:t>
            </a:r>
            <a:r>
              <a:rPr lang="el-GR" sz="2800" dirty="0" smtClean="0">
                <a:latin typeface="Cambria"/>
                <a:cs typeface="Cambria"/>
              </a:rPr>
              <a:t>αποδ</a:t>
            </a:r>
            <a:r>
              <a:rPr lang="el-GR" sz="2800" dirty="0" smtClean="0">
                <a:latin typeface="Cambria"/>
                <a:cs typeface="Cambria"/>
              </a:rPr>
              <a:t>ίδεται </a:t>
            </a:r>
            <a:r>
              <a:rPr lang="el-GR" sz="2800" dirty="0" smtClean="0">
                <a:latin typeface="Cambria"/>
                <a:cs typeface="Cambria"/>
              </a:rPr>
              <a:t>στα ελληνικ</a:t>
            </a:r>
            <a:r>
              <a:rPr lang="el-GR" sz="2800" dirty="0" smtClean="0">
                <a:latin typeface="Cambria"/>
                <a:cs typeface="Cambria"/>
              </a:rPr>
              <a:t>ά και ως</a:t>
            </a:r>
            <a:r>
              <a:rPr lang="el-GR" sz="2800" dirty="0" smtClean="0">
                <a:latin typeface="Cambria"/>
                <a:cs typeface="Cambria"/>
              </a:rPr>
              <a:t> </a:t>
            </a:r>
            <a:r>
              <a:rPr lang="el-GR" sz="2800" dirty="0" smtClean="0">
                <a:latin typeface="Cambria"/>
                <a:cs typeface="Cambria"/>
              </a:rPr>
              <a:t>«συνεκπαίδευση» </a:t>
            </a:r>
            <a:r>
              <a:rPr lang="el-GR" sz="2800" dirty="0">
                <a:latin typeface="Cambria"/>
                <a:cs typeface="Cambria"/>
              </a:rPr>
              <a:t>ή  ως  «εκπαίδευση  του  μη  αποκλεισμού»</a:t>
            </a:r>
            <a:r>
              <a:rPr lang="el-GR" dirty="0">
                <a:latin typeface="Cambria"/>
                <a:cs typeface="Cambria"/>
              </a:rPr>
              <a:t> </a:t>
            </a:r>
            <a:endParaRPr lang="en-US" dirty="0">
              <a:latin typeface="Cambria"/>
              <a:cs typeface="Cambria"/>
            </a:endParaRPr>
          </a:p>
        </p:txBody>
      </p:sp>
    </p:spTree>
    <p:extLst>
      <p:ext uri="{BB962C8B-B14F-4D97-AF65-F5344CB8AC3E}">
        <p14:creationId xmlns:p14="http://schemas.microsoft.com/office/powerpoint/2010/main" val="26654884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latin typeface="Cambria"/>
              </a:rPr>
              <a:t>ΕΝΝΟΙΟΛΟΓΙΚΗ ΑΣΑΦΕΙΑ</a:t>
            </a:r>
            <a:endParaRPr lang="en-US" dirty="0">
              <a:latin typeface="Cambria"/>
            </a:endParaRPr>
          </a:p>
        </p:txBody>
      </p:sp>
      <p:sp>
        <p:nvSpPr>
          <p:cNvPr id="3" name="Content Placeholder 2"/>
          <p:cNvSpPr>
            <a:spLocks noGrp="1"/>
          </p:cNvSpPr>
          <p:nvPr>
            <p:ph idx="1"/>
          </p:nvPr>
        </p:nvSpPr>
        <p:spPr>
          <a:xfrm>
            <a:off x="457200" y="1752600"/>
            <a:ext cx="8432800" cy="4373563"/>
          </a:xfrm>
        </p:spPr>
        <p:txBody>
          <a:bodyPr>
            <a:normAutofit fontScale="92500"/>
          </a:bodyPr>
          <a:lstStyle/>
          <a:p>
            <a:pPr marL="114300" indent="0">
              <a:buNone/>
            </a:pPr>
            <a:r>
              <a:rPr lang="el-GR" sz="2800" dirty="0" smtClean="0">
                <a:latin typeface="Cambria"/>
                <a:cs typeface="Cambria"/>
              </a:rPr>
              <a:t>Ο όρος</a:t>
            </a:r>
            <a:r>
              <a:rPr lang="el-GR" sz="2800" dirty="0" smtClean="0">
                <a:latin typeface="Cambria"/>
                <a:cs typeface="Cambria"/>
              </a:rPr>
              <a:t>«</a:t>
            </a:r>
            <a:r>
              <a:rPr lang="el-GR" sz="2800" dirty="0">
                <a:latin typeface="Cambria"/>
                <a:cs typeface="Cambria"/>
              </a:rPr>
              <a:t>ενσωμάτωση» </a:t>
            </a:r>
            <a:r>
              <a:rPr lang="el-GR" sz="2800" dirty="0" smtClean="0">
                <a:latin typeface="Cambria"/>
                <a:cs typeface="Cambria"/>
              </a:rPr>
              <a:t>(</a:t>
            </a:r>
            <a:r>
              <a:rPr lang="el-GR" sz="2800" dirty="0" smtClean="0">
                <a:latin typeface="Cambria"/>
                <a:cs typeface="Cambria"/>
              </a:rPr>
              <a:t>απ</a:t>
            </a:r>
            <a:r>
              <a:rPr lang="el-GR" sz="2800" dirty="0" smtClean="0">
                <a:latin typeface="Cambria"/>
                <a:cs typeface="Cambria"/>
              </a:rPr>
              <a:t>όδοση του </a:t>
            </a:r>
            <a:r>
              <a:rPr lang="en-US" sz="2800" dirty="0" smtClean="0">
                <a:latin typeface="Cambria"/>
                <a:cs typeface="Cambria"/>
              </a:rPr>
              <a:t>mainstreaming</a:t>
            </a:r>
            <a:r>
              <a:rPr lang="el-GR" sz="2800" dirty="0" smtClean="0">
                <a:latin typeface="Cambria"/>
                <a:cs typeface="Cambria"/>
              </a:rPr>
              <a:t>) συναντ</a:t>
            </a:r>
            <a:r>
              <a:rPr lang="el-GR" sz="2800" dirty="0" smtClean="0">
                <a:latin typeface="Cambria"/>
                <a:cs typeface="Cambria"/>
              </a:rPr>
              <a:t>άται σε μεταφράσεις που αναφέρονται στην εκπαιδευτική πολιτική των </a:t>
            </a:r>
            <a:r>
              <a:rPr lang="el-GR" sz="2800" b="1" dirty="0" smtClean="0">
                <a:latin typeface="Cambria"/>
                <a:cs typeface="Cambria"/>
              </a:rPr>
              <a:t>Η.Π.Α</a:t>
            </a:r>
            <a:r>
              <a:rPr lang="el-GR" sz="2800" b="1" dirty="0">
                <a:latin typeface="Cambria"/>
                <a:cs typeface="Cambria"/>
              </a:rPr>
              <a:t>. , </a:t>
            </a:r>
            <a:r>
              <a:rPr lang="el-GR" sz="2800" dirty="0">
                <a:latin typeface="Cambria"/>
                <a:cs typeface="Cambria"/>
              </a:rPr>
              <a:t>(Ν. 94/142  του 1975  περί  Ειδικής  Αγωγής</a:t>
            </a:r>
            <a:r>
              <a:rPr lang="el-GR" sz="2800" dirty="0" smtClean="0">
                <a:latin typeface="Cambria"/>
                <a:cs typeface="Cambria"/>
              </a:rPr>
              <a:t>).</a:t>
            </a:r>
          </a:p>
          <a:p>
            <a:pPr marL="114300" indent="0">
              <a:buNone/>
            </a:pPr>
            <a:r>
              <a:rPr lang="el-GR" sz="2800" dirty="0" smtClean="0">
                <a:latin typeface="Cambria"/>
                <a:cs typeface="Cambria"/>
              </a:rPr>
              <a:t>Η αμερικανικ</a:t>
            </a:r>
            <a:r>
              <a:rPr lang="el-GR" sz="2800" dirty="0" smtClean="0">
                <a:latin typeface="Cambria"/>
                <a:cs typeface="Cambria"/>
              </a:rPr>
              <a:t>ή βιβλιογραφία έχει επηρεαστεί από το </a:t>
            </a:r>
            <a:r>
              <a:rPr lang="el-GR" sz="2800" dirty="0" smtClean="0">
                <a:latin typeface="Cambria"/>
                <a:cs typeface="Cambria"/>
              </a:rPr>
              <a:t>Σκανδιναβικό  </a:t>
            </a:r>
            <a:r>
              <a:rPr lang="el-GR" sz="2800" dirty="0">
                <a:latin typeface="Cambria"/>
                <a:cs typeface="Cambria"/>
              </a:rPr>
              <a:t>μοντέλο του  ελάχιστα περιοριστικού  περιβάλλοντος «</a:t>
            </a:r>
            <a:r>
              <a:rPr lang="el-GR" sz="2800" b="1" dirty="0">
                <a:latin typeface="Cambria"/>
                <a:cs typeface="Cambria"/>
              </a:rPr>
              <a:t>ομαλοποίησης» (</a:t>
            </a:r>
            <a:r>
              <a:rPr lang="en-US" sz="2800" b="1" dirty="0">
                <a:latin typeface="Cambria"/>
                <a:cs typeface="Cambria"/>
              </a:rPr>
              <a:t>normalization</a:t>
            </a:r>
            <a:r>
              <a:rPr lang="el-GR" sz="2800" b="1" dirty="0">
                <a:latin typeface="Cambria"/>
                <a:cs typeface="Cambria"/>
              </a:rPr>
              <a:t>)</a:t>
            </a:r>
            <a:r>
              <a:rPr lang="el-GR" sz="2800" dirty="0">
                <a:latin typeface="Cambria"/>
                <a:cs typeface="Cambria"/>
              </a:rPr>
              <a:t>  , </a:t>
            </a:r>
            <a:r>
              <a:rPr lang="el-GR" sz="2800" dirty="0" smtClean="0">
                <a:latin typeface="Cambria"/>
                <a:cs typeface="Cambria"/>
              </a:rPr>
              <a:t>που </a:t>
            </a:r>
            <a:r>
              <a:rPr lang="el-GR" sz="2800" dirty="0" smtClean="0">
                <a:latin typeface="Cambria"/>
                <a:cs typeface="Cambria"/>
              </a:rPr>
              <a:t>έχει σα στόχο την </a:t>
            </a:r>
            <a:r>
              <a:rPr lang="el-GR" sz="2800" dirty="0" smtClean="0">
                <a:latin typeface="Cambria"/>
                <a:cs typeface="Cambria"/>
              </a:rPr>
              <a:t>ένταξη  </a:t>
            </a:r>
            <a:r>
              <a:rPr lang="el-GR" sz="2800" dirty="0">
                <a:latin typeface="Cambria"/>
                <a:cs typeface="Cambria"/>
              </a:rPr>
              <a:t>όσο  το  δυνατόν  περισσότερων  παιδιών  σε  «κανονικό»  σχολικό  περιβάλλον  μαζί  με  τους  συνομηλίκους  </a:t>
            </a:r>
            <a:r>
              <a:rPr lang="el-GR" sz="2800" dirty="0" smtClean="0">
                <a:latin typeface="Cambria"/>
                <a:cs typeface="Cambria"/>
              </a:rPr>
              <a:t>τους.</a:t>
            </a:r>
            <a:endParaRPr lang="en-US" dirty="0">
              <a:latin typeface="Cambria"/>
              <a:cs typeface="Cambria"/>
            </a:endParaRPr>
          </a:p>
        </p:txBody>
      </p:sp>
    </p:spTree>
    <p:extLst>
      <p:ext uri="{BB962C8B-B14F-4D97-AF65-F5344CB8AC3E}">
        <p14:creationId xmlns:p14="http://schemas.microsoft.com/office/powerpoint/2010/main" val="3378654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752" y="1663700"/>
            <a:ext cx="8503920" cy="4435348"/>
          </a:xfrm>
        </p:spPr>
        <p:txBody>
          <a:bodyPr>
            <a:normAutofit lnSpcReduction="10000"/>
          </a:bodyPr>
          <a:lstStyle/>
          <a:p>
            <a:r>
              <a:rPr lang="el-GR" sz="3200" dirty="0" smtClean="0">
                <a:latin typeface="Cambria"/>
              </a:rPr>
              <a:t>Στο  </a:t>
            </a:r>
            <a:r>
              <a:rPr lang="el-GR" sz="3200" dirty="0">
                <a:latin typeface="Cambria"/>
              </a:rPr>
              <a:t>Ηνωμένο Βασίλειο επικράτησε  ο  </a:t>
            </a:r>
            <a:r>
              <a:rPr lang="el-GR" sz="3200" dirty="0" smtClean="0">
                <a:latin typeface="Cambria"/>
              </a:rPr>
              <a:t>όρος </a:t>
            </a:r>
            <a:r>
              <a:rPr lang="el-GR" sz="3200" dirty="0" smtClean="0">
                <a:latin typeface="Cambria"/>
              </a:rPr>
              <a:t>«</a:t>
            </a:r>
            <a:r>
              <a:rPr lang="en-US" sz="3200" dirty="0" smtClean="0">
                <a:latin typeface="Cambria"/>
              </a:rPr>
              <a:t>integration</a:t>
            </a:r>
            <a:r>
              <a:rPr lang="el-GR" sz="3200" dirty="0" smtClean="0">
                <a:latin typeface="Cambria"/>
              </a:rPr>
              <a:t>» </a:t>
            </a:r>
            <a:r>
              <a:rPr lang="el-GR" sz="3200" dirty="0">
                <a:latin typeface="Cambria"/>
              </a:rPr>
              <a:t>(</a:t>
            </a:r>
            <a:r>
              <a:rPr lang="en-US" sz="3200" dirty="0">
                <a:latin typeface="Cambria"/>
              </a:rPr>
              <a:t>Warnock Report</a:t>
            </a:r>
            <a:r>
              <a:rPr lang="el-GR" sz="3200" dirty="0">
                <a:latin typeface="Cambria"/>
              </a:rPr>
              <a:t>, 1978). </a:t>
            </a:r>
            <a:endParaRPr lang="el-GR" sz="3200" dirty="0" smtClean="0">
              <a:latin typeface="Cambria"/>
            </a:endParaRPr>
          </a:p>
          <a:p>
            <a:r>
              <a:rPr lang="el-GR" sz="3200" dirty="0" smtClean="0">
                <a:latin typeface="Cambria"/>
              </a:rPr>
              <a:t>Οι  </a:t>
            </a:r>
            <a:r>
              <a:rPr lang="el-GR" sz="3200" dirty="0">
                <a:latin typeface="Cambria"/>
              </a:rPr>
              <a:t>όροι  αυτοί  έχουν  γίνει  αντικείμενο  πολλών  συζητήσεων   από  τους  ειδικούς  και  έχουν  ερμηνευτεί  με  πολλούς  τρόπους. </a:t>
            </a:r>
            <a:endParaRPr lang="el-GR" sz="3200" dirty="0" smtClean="0">
              <a:latin typeface="Cambria"/>
            </a:endParaRPr>
          </a:p>
          <a:p>
            <a:r>
              <a:rPr lang="el-GR" sz="3200" dirty="0">
                <a:latin typeface="Cambria"/>
              </a:rPr>
              <a:t> </a:t>
            </a:r>
            <a:r>
              <a:rPr lang="el-GR" sz="3200" dirty="0" smtClean="0">
                <a:latin typeface="Cambria"/>
              </a:rPr>
              <a:t>Λ</a:t>
            </a:r>
            <a:r>
              <a:rPr lang="el-GR" sz="3200" dirty="0" smtClean="0">
                <a:latin typeface="Cambria"/>
              </a:rPr>
              <a:t>όγω της εννοιολογικής ασάφειας καλό είναι όταν αναφερόμαστε στη συνεκπαίδευση ή τη συμπεριληπτική εκπαίδευση να διευκρινίζουμε τους στόχους της πολιτικής.</a:t>
            </a:r>
            <a:endParaRPr lang="el-GR" sz="3200" dirty="0">
              <a:latin typeface="Cambria"/>
            </a:endParaRPr>
          </a:p>
          <a:p>
            <a:endParaRPr lang="en-US" dirty="0"/>
          </a:p>
        </p:txBody>
      </p:sp>
      <p:sp>
        <p:nvSpPr>
          <p:cNvPr id="5" name="Title 1"/>
          <p:cNvSpPr>
            <a:spLocks noGrp="1"/>
          </p:cNvSpPr>
          <p:nvPr>
            <p:ph type="title"/>
          </p:nvPr>
        </p:nvSpPr>
        <p:spPr>
          <a:xfrm>
            <a:off x="426128" y="408372"/>
            <a:ext cx="8260672" cy="1039427"/>
          </a:xfrm>
        </p:spPr>
        <p:txBody>
          <a:bodyPr>
            <a:normAutofit/>
          </a:bodyPr>
          <a:lstStyle/>
          <a:p>
            <a:r>
              <a:rPr lang="el-GR" dirty="0" smtClean="0">
                <a:latin typeface="Cambria"/>
              </a:rPr>
              <a:t>ΕΝΝΟΙΟΛΟΓΙΚΗ ΑΣΑΦΕΙΑ</a:t>
            </a:r>
            <a:endParaRPr lang="en-US" dirty="0">
              <a:latin typeface="Cambria"/>
            </a:endParaRPr>
          </a:p>
        </p:txBody>
      </p:sp>
    </p:spTree>
    <p:extLst>
      <p:ext uri="{BB962C8B-B14F-4D97-AF65-F5344CB8AC3E}">
        <p14:creationId xmlns:p14="http://schemas.microsoft.com/office/powerpoint/2010/main" val="4615685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latin typeface="Cambria"/>
              </a:rPr>
              <a:t>ΣΤΟΧΟΙ ΣΥΝΕΚΠΑΙΔΕΥΣΗΣ</a:t>
            </a:r>
            <a:endParaRPr lang="en-US" dirty="0">
              <a:latin typeface="Cambria"/>
            </a:endParaRPr>
          </a:p>
        </p:txBody>
      </p:sp>
      <p:sp>
        <p:nvSpPr>
          <p:cNvPr id="3" name="Content Placeholder 2"/>
          <p:cNvSpPr>
            <a:spLocks noGrp="1"/>
          </p:cNvSpPr>
          <p:nvPr>
            <p:ph idx="1"/>
          </p:nvPr>
        </p:nvSpPr>
        <p:spPr>
          <a:xfrm>
            <a:off x="301752" y="2095500"/>
            <a:ext cx="8503920" cy="4419600"/>
          </a:xfrm>
        </p:spPr>
        <p:txBody>
          <a:bodyPr>
            <a:normAutofit/>
          </a:bodyPr>
          <a:lstStyle/>
          <a:p>
            <a:pPr marL="0" indent="0">
              <a:lnSpc>
                <a:spcPct val="80000"/>
              </a:lnSpc>
              <a:buNone/>
            </a:pPr>
            <a:r>
              <a:rPr lang="el-GR" sz="2800" dirty="0">
                <a:latin typeface="Cambria"/>
              </a:rPr>
              <a:t>Η </a:t>
            </a:r>
            <a:r>
              <a:rPr lang="el-GR" sz="2800" dirty="0" smtClean="0">
                <a:latin typeface="Cambria"/>
              </a:rPr>
              <a:t>συνεκπαίδευση, στοχεύει:</a:t>
            </a:r>
            <a:endParaRPr lang="el-GR" sz="2800" dirty="0">
              <a:latin typeface="Cambria"/>
            </a:endParaRPr>
          </a:p>
          <a:p>
            <a:pPr>
              <a:lnSpc>
                <a:spcPct val="80000"/>
              </a:lnSpc>
            </a:pPr>
            <a:r>
              <a:rPr lang="el-GR" sz="2800" dirty="0" smtClean="0">
                <a:latin typeface="Cambria"/>
              </a:rPr>
              <a:t>Στην  </a:t>
            </a:r>
            <a:r>
              <a:rPr lang="el-GR" sz="2800" dirty="0">
                <a:latin typeface="Cambria"/>
              </a:rPr>
              <a:t>αλλαγή  </a:t>
            </a:r>
            <a:r>
              <a:rPr lang="el-GR" sz="2800" dirty="0" smtClean="0">
                <a:latin typeface="Cambria"/>
              </a:rPr>
              <a:t>των εκπαιδευτικών δομών </a:t>
            </a:r>
            <a:r>
              <a:rPr lang="el-GR" sz="2800" dirty="0">
                <a:latin typeface="Cambria"/>
              </a:rPr>
              <a:t>.</a:t>
            </a:r>
          </a:p>
          <a:p>
            <a:pPr>
              <a:lnSpc>
                <a:spcPct val="80000"/>
              </a:lnSpc>
            </a:pPr>
            <a:r>
              <a:rPr lang="el-GR" sz="2800" dirty="0" smtClean="0">
                <a:latin typeface="Cambria"/>
              </a:rPr>
              <a:t>Στη  </a:t>
            </a:r>
            <a:r>
              <a:rPr lang="el-GR" sz="2800" dirty="0">
                <a:latin typeface="Cambria"/>
              </a:rPr>
              <a:t>μετάβαση  από  ένα  μοντέλο  κοινωνικής  πρόνοιας  σε  ένα  μοντέλο  ίσων  ευκαιριών .</a:t>
            </a:r>
          </a:p>
          <a:p>
            <a:pPr>
              <a:lnSpc>
                <a:spcPct val="80000"/>
              </a:lnSpc>
            </a:pPr>
            <a:r>
              <a:rPr lang="el-GR" sz="2800" dirty="0" smtClean="0">
                <a:latin typeface="Cambria"/>
              </a:rPr>
              <a:t>Στην  </a:t>
            </a:r>
            <a:r>
              <a:rPr lang="el-GR" sz="2800" dirty="0">
                <a:latin typeface="Cambria"/>
              </a:rPr>
              <a:t>άρση  των  προκαταλήψεων </a:t>
            </a:r>
            <a:r>
              <a:rPr lang="el-GR" sz="2800" dirty="0" smtClean="0">
                <a:latin typeface="Cambria"/>
              </a:rPr>
              <a:t>και την αποδοχή  </a:t>
            </a:r>
            <a:r>
              <a:rPr lang="el-GR" sz="2800" dirty="0">
                <a:latin typeface="Cambria"/>
              </a:rPr>
              <a:t>της διαφορετικότητας .</a:t>
            </a:r>
          </a:p>
          <a:p>
            <a:pPr>
              <a:lnSpc>
                <a:spcPct val="80000"/>
              </a:lnSpc>
            </a:pPr>
            <a:r>
              <a:rPr lang="el-GR" sz="2800" dirty="0" smtClean="0">
                <a:latin typeface="Cambria"/>
              </a:rPr>
              <a:t>Στην  </a:t>
            </a:r>
            <a:r>
              <a:rPr lang="el-GR" sz="2800" dirty="0">
                <a:latin typeface="Cambria"/>
              </a:rPr>
              <a:t>ριζοσπαστική  εκπαιδευτική  μεταρρύθμιση .</a:t>
            </a:r>
          </a:p>
          <a:p>
            <a:pPr>
              <a:lnSpc>
                <a:spcPct val="80000"/>
              </a:lnSpc>
            </a:pPr>
            <a:r>
              <a:rPr lang="el-GR" sz="2800" dirty="0" smtClean="0">
                <a:latin typeface="Cambria"/>
              </a:rPr>
              <a:t>Στον  </a:t>
            </a:r>
            <a:r>
              <a:rPr lang="el-GR" sz="2800" dirty="0">
                <a:latin typeface="Cambria"/>
              </a:rPr>
              <a:t>σχεδιασμό  νέων  αναλυτικών  προγραμμάτων .</a:t>
            </a:r>
          </a:p>
          <a:p>
            <a:pPr>
              <a:lnSpc>
                <a:spcPct val="80000"/>
              </a:lnSpc>
            </a:pPr>
            <a:r>
              <a:rPr lang="el-GR" sz="2800" dirty="0" smtClean="0">
                <a:latin typeface="Cambria"/>
              </a:rPr>
              <a:t>Σε αλλαγή του τρόπου  εκπαίδευσης  </a:t>
            </a:r>
            <a:r>
              <a:rPr lang="el-GR" sz="2800" dirty="0">
                <a:latin typeface="Cambria"/>
              </a:rPr>
              <a:t>των  εκπαιδευτικών</a:t>
            </a:r>
          </a:p>
          <a:p>
            <a:endParaRPr lang="en-US" dirty="0">
              <a:latin typeface="Cambria"/>
            </a:endParaRPr>
          </a:p>
        </p:txBody>
      </p:sp>
    </p:spTree>
    <p:extLst>
      <p:ext uri="{BB962C8B-B14F-4D97-AF65-F5344CB8AC3E}">
        <p14:creationId xmlns:p14="http://schemas.microsoft.com/office/powerpoint/2010/main" val="1736218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Title 1"/>
          <p:cNvSpPr>
            <a:spLocks noGrp="1"/>
          </p:cNvSpPr>
          <p:nvPr>
            <p:ph type="title"/>
          </p:nvPr>
        </p:nvSpPr>
        <p:spPr bwMode="auto">
          <a:xfrm>
            <a:off x="304800" y="407988"/>
            <a:ext cx="8521700" cy="1039812"/>
          </a:xfrm>
        </p:spPr>
        <p:txBody>
          <a:bodyPr wrap="square" numCol="1" anchorCtr="0" compatLnSpc="1">
            <a:prstTxWarp prst="textNoShape">
              <a:avLst/>
            </a:prstTxWarp>
          </a:bodyPr>
          <a:lstStyle/>
          <a:p>
            <a:r>
              <a:rPr lang="el-GR" cap="none">
                <a:latin typeface="Cambria" charset="0"/>
                <a:cs typeface="Cambria" charset="0"/>
              </a:rPr>
              <a:t>Μαθησιακοί Στόχοι</a:t>
            </a:r>
            <a:endParaRPr lang="en-US" cap="none">
              <a:latin typeface="Cambria" charset="0"/>
              <a:cs typeface="Cambria" charset="0"/>
            </a:endParaRPr>
          </a:p>
        </p:txBody>
      </p:sp>
      <p:sp>
        <p:nvSpPr>
          <p:cNvPr id="3" name="Content Placeholder 2"/>
          <p:cNvSpPr>
            <a:spLocks noGrp="1"/>
          </p:cNvSpPr>
          <p:nvPr>
            <p:ph idx="1"/>
          </p:nvPr>
        </p:nvSpPr>
        <p:spPr>
          <a:xfrm>
            <a:off x="457200" y="1752600"/>
            <a:ext cx="8229600" cy="4700588"/>
          </a:xfrm>
        </p:spPr>
        <p:txBody>
          <a:bodyPr rtlCol="0">
            <a:normAutofit fontScale="92500" lnSpcReduction="10000"/>
          </a:bodyPr>
          <a:lstStyle/>
          <a:p>
            <a:pPr fontAlgn="auto">
              <a:spcAft>
                <a:spcPts val="0"/>
              </a:spcAft>
              <a:buFont typeface="Arial" pitchFamily="34" charset="0"/>
              <a:buChar char="•"/>
              <a:defRPr/>
            </a:pPr>
            <a:r>
              <a:rPr lang="el-GR" b="1" dirty="0" smtClean="0">
                <a:latin typeface="Cambria"/>
                <a:ea typeface="+mn-ea"/>
                <a:cs typeface="Cambria"/>
              </a:rPr>
              <a:t>Το μάθημα εισάγει βασικές έννοιες που χρησιμοποιούνται για τη διαχείριση της ετερότητας</a:t>
            </a:r>
            <a:endParaRPr lang="en-US" b="1" dirty="0" smtClean="0">
              <a:latin typeface="Cambria"/>
              <a:ea typeface="+mn-ea"/>
              <a:cs typeface="Cambria"/>
            </a:endParaRPr>
          </a:p>
          <a:p>
            <a:pPr fontAlgn="auto">
              <a:spcAft>
                <a:spcPts val="0"/>
              </a:spcAft>
              <a:buFont typeface="Arial" pitchFamily="34" charset="0"/>
              <a:buChar char="•"/>
              <a:defRPr/>
            </a:pPr>
            <a:r>
              <a:rPr lang="el-GR" b="1" dirty="0" smtClean="0">
                <a:latin typeface="Cambria"/>
                <a:ea typeface="+mn-ea"/>
                <a:cs typeface="Cambria"/>
              </a:rPr>
              <a:t>Στο τέλος της ενότητας οι φοιτητές θα πρέπει </a:t>
            </a:r>
          </a:p>
          <a:p>
            <a:pPr fontAlgn="auto">
              <a:spcAft>
                <a:spcPts val="0"/>
              </a:spcAft>
              <a:buFont typeface="Arial" pitchFamily="34" charset="0"/>
              <a:buChar char="•"/>
              <a:defRPr/>
            </a:pPr>
            <a:r>
              <a:rPr lang="el-GR" b="1" dirty="0" smtClean="0">
                <a:latin typeface="Cambria"/>
                <a:ea typeface="+mn-ea"/>
                <a:cs typeface="Cambria"/>
              </a:rPr>
              <a:t>Να γνωρίζουν τη χρήση  εννοιών όπως «αφομοίωση»</a:t>
            </a:r>
          </a:p>
          <a:p>
            <a:pPr fontAlgn="auto">
              <a:spcAft>
                <a:spcPts val="0"/>
              </a:spcAft>
              <a:buFont typeface="Arial" pitchFamily="34" charset="0"/>
              <a:buChar char="•"/>
              <a:defRPr/>
            </a:pPr>
            <a:r>
              <a:rPr lang="el-GR" b="1" dirty="0" smtClean="0">
                <a:latin typeface="Cambria"/>
                <a:ea typeface="+mn-ea"/>
                <a:cs typeface="Cambria"/>
              </a:rPr>
              <a:t>«ενσωμάτωση», «ένταξη», «διαπολιτισμικότητα» «πολυπολιτισμικότητα»</a:t>
            </a:r>
          </a:p>
          <a:p>
            <a:pPr fontAlgn="auto">
              <a:spcAft>
                <a:spcPts val="0"/>
              </a:spcAft>
              <a:buFont typeface="Arial" pitchFamily="34" charset="0"/>
              <a:buChar char="•"/>
              <a:defRPr/>
            </a:pPr>
            <a:r>
              <a:rPr lang="el-GR" b="1" dirty="0" smtClean="0">
                <a:latin typeface="Cambria"/>
                <a:ea typeface="+mn-ea"/>
                <a:cs typeface="Cambria"/>
              </a:rPr>
              <a:t>Να αναγνωρίζουν τις πολιτικές και τις πρακτικές που συνδέονται με αυτές τις έννοιες. </a:t>
            </a:r>
          </a:p>
          <a:p>
            <a:pPr fontAlgn="auto">
              <a:spcAft>
                <a:spcPts val="0"/>
              </a:spcAft>
              <a:buFont typeface="Arial" pitchFamily="34" charset="0"/>
              <a:buChar char="•"/>
              <a:defRPr/>
            </a:pPr>
            <a:r>
              <a:rPr lang="el-GR" b="1" dirty="0" smtClean="0">
                <a:latin typeface="Cambria"/>
                <a:ea typeface="+mn-ea"/>
                <a:cs typeface="Cambria"/>
              </a:rPr>
              <a:t>Να γνωρίζουν τη διεθνή πολιτική για την προώθηση ενός σχολείου για όλους</a:t>
            </a:r>
          </a:p>
          <a:p>
            <a:pPr fontAlgn="auto">
              <a:spcAft>
                <a:spcPts val="0"/>
              </a:spcAft>
              <a:buFont typeface="Arial" pitchFamily="34" charset="0"/>
              <a:buChar char="•"/>
              <a:defRPr/>
            </a:pPr>
            <a:r>
              <a:rPr lang="el-GR" b="1" dirty="0" smtClean="0">
                <a:latin typeface="Cambria"/>
                <a:ea typeface="+mn-ea"/>
                <a:cs typeface="Cambria"/>
              </a:rPr>
              <a:t>Να γνωρίζουν την ελληνική πολιτική και το βασικό μηχανισμό που χρησιμοποιούμε στο Ελληνικό εκπαιδευτικό σύστημα για τη διαχείριση της ετερότητας</a:t>
            </a:r>
            <a:endParaRPr lang="el-GR" dirty="0">
              <a:latin typeface="Cambria"/>
              <a:ea typeface="+mn-ea"/>
              <a:cs typeface="Cambr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Cambria"/>
              </a:rPr>
              <a:t>ANTIMET</a:t>
            </a:r>
            <a:r>
              <a:rPr lang="el-GR" dirty="0" smtClean="0">
                <a:latin typeface="Cambria"/>
              </a:rPr>
              <a:t>ΩΠΙΣΗ ΤΗΣ ΑΝΑΠΗΡΙΑΣ</a:t>
            </a:r>
            <a:endParaRPr lang="en-US" dirty="0">
              <a:latin typeface="Cambria"/>
            </a:endParaRPr>
          </a:p>
        </p:txBody>
      </p:sp>
      <p:sp>
        <p:nvSpPr>
          <p:cNvPr id="3" name="Content Placeholder 2"/>
          <p:cNvSpPr>
            <a:spLocks noGrp="1"/>
          </p:cNvSpPr>
          <p:nvPr>
            <p:ph idx="1"/>
          </p:nvPr>
        </p:nvSpPr>
        <p:spPr/>
        <p:txBody>
          <a:bodyPr>
            <a:normAutofit lnSpcReduction="10000"/>
          </a:bodyPr>
          <a:lstStyle/>
          <a:p>
            <a:pPr marL="0" indent="0">
              <a:lnSpc>
                <a:spcPct val="80000"/>
              </a:lnSpc>
              <a:buNone/>
            </a:pPr>
            <a:r>
              <a:rPr lang="el-GR" sz="2800" dirty="0" smtClean="0">
                <a:latin typeface="Cambria"/>
                <a:cs typeface="Cambria"/>
              </a:rPr>
              <a:t>Μπορούμε να διακρίνουμε 3 στάδια στην  </a:t>
            </a:r>
            <a:r>
              <a:rPr lang="el-GR" sz="2800" dirty="0">
                <a:latin typeface="Cambria"/>
                <a:cs typeface="Cambria"/>
              </a:rPr>
              <a:t>ιστορία  της  εκπαίδευσης  των  </a:t>
            </a:r>
            <a:r>
              <a:rPr lang="el-GR" sz="2800" dirty="0" smtClean="0">
                <a:latin typeface="Cambria"/>
                <a:cs typeface="Cambria"/>
              </a:rPr>
              <a:t>αναπήρων:</a:t>
            </a:r>
          </a:p>
          <a:p>
            <a:pPr>
              <a:lnSpc>
                <a:spcPct val="80000"/>
              </a:lnSpc>
              <a:buFont typeface="Wingdings" charset="2"/>
              <a:buChar char="Ø"/>
            </a:pPr>
            <a:r>
              <a:rPr lang="el-GR" sz="2800" dirty="0" smtClean="0">
                <a:latin typeface="Cambria"/>
                <a:cs typeface="Cambria"/>
              </a:rPr>
              <a:t>το  </a:t>
            </a:r>
            <a:r>
              <a:rPr lang="el-GR" sz="2800" dirty="0">
                <a:latin typeface="Cambria"/>
                <a:cs typeface="Cambria"/>
              </a:rPr>
              <a:t>στάδιο  της  απόρριψης  και  της  κακομεταχείρισης , </a:t>
            </a:r>
          </a:p>
          <a:p>
            <a:pPr>
              <a:lnSpc>
                <a:spcPct val="80000"/>
              </a:lnSpc>
              <a:buFont typeface="Wingdings" charset="2"/>
              <a:buChar char="Ø"/>
            </a:pPr>
            <a:r>
              <a:rPr lang="el-GR" sz="2800" dirty="0" smtClean="0">
                <a:latin typeface="Cambria"/>
                <a:cs typeface="Cambria"/>
              </a:rPr>
              <a:t>το  </a:t>
            </a:r>
            <a:r>
              <a:rPr lang="el-GR" sz="2800" dirty="0">
                <a:latin typeface="Cambria"/>
                <a:cs typeface="Cambria"/>
              </a:rPr>
              <a:t>στάδιο  του  </a:t>
            </a:r>
            <a:r>
              <a:rPr lang="el-GR" sz="2800" dirty="0" smtClean="0">
                <a:latin typeface="Cambria"/>
                <a:cs typeface="Cambria"/>
              </a:rPr>
              <a:t>οίκτου, </a:t>
            </a:r>
            <a:r>
              <a:rPr lang="el-GR" sz="2800" dirty="0">
                <a:latin typeface="Cambria"/>
                <a:cs typeface="Cambria"/>
              </a:rPr>
              <a:t>της  </a:t>
            </a:r>
            <a:r>
              <a:rPr lang="el-GR" sz="2800" dirty="0" smtClean="0">
                <a:latin typeface="Cambria"/>
                <a:cs typeface="Cambria"/>
              </a:rPr>
              <a:t>περίθαλψης, </a:t>
            </a:r>
            <a:r>
              <a:rPr lang="el-GR" sz="2800" dirty="0">
                <a:latin typeface="Cambria"/>
                <a:cs typeface="Cambria"/>
              </a:rPr>
              <a:t>της  προστασίας  και  της  </a:t>
            </a:r>
            <a:r>
              <a:rPr lang="el-GR" sz="2800" dirty="0" smtClean="0">
                <a:latin typeface="Cambria"/>
                <a:cs typeface="Cambria"/>
              </a:rPr>
              <a:t>διαχωρισμένης  </a:t>
            </a:r>
            <a:r>
              <a:rPr lang="el-GR" sz="2800" dirty="0">
                <a:latin typeface="Cambria"/>
                <a:cs typeface="Cambria"/>
              </a:rPr>
              <a:t>εκπαίδευσης  και </a:t>
            </a:r>
          </a:p>
          <a:p>
            <a:pPr>
              <a:lnSpc>
                <a:spcPct val="80000"/>
              </a:lnSpc>
              <a:buFont typeface="Wingdings" charset="2"/>
              <a:buChar char="Ø"/>
            </a:pPr>
            <a:r>
              <a:rPr lang="el-GR" sz="2800" dirty="0" smtClean="0">
                <a:latin typeface="Cambria"/>
                <a:cs typeface="Cambria"/>
              </a:rPr>
              <a:t>το  </a:t>
            </a:r>
            <a:r>
              <a:rPr lang="el-GR" sz="2800" dirty="0">
                <a:latin typeface="Cambria"/>
                <a:cs typeface="Cambria"/>
              </a:rPr>
              <a:t>σημερινό  στάδιο  </a:t>
            </a:r>
            <a:r>
              <a:rPr lang="el-GR" sz="2800" dirty="0" smtClean="0">
                <a:latin typeface="Cambria"/>
                <a:cs typeface="Cambria"/>
              </a:rPr>
              <a:t>της αναγνώρισης του δικαιώματος  </a:t>
            </a:r>
            <a:r>
              <a:rPr lang="el-GR" sz="2800" dirty="0">
                <a:latin typeface="Cambria"/>
                <a:cs typeface="Cambria"/>
              </a:rPr>
              <a:t>διεκδίκησης  ίσων  </a:t>
            </a:r>
            <a:r>
              <a:rPr lang="el-GR" sz="2800" dirty="0" smtClean="0">
                <a:latin typeface="Cambria"/>
                <a:cs typeface="Cambria"/>
              </a:rPr>
              <a:t>ευκαιριών στην εκπαίδευση  για τις ευάλωτες κοινωνικές ομάδες και το αίτημα </a:t>
            </a:r>
            <a:r>
              <a:rPr lang="el-GR" sz="2800" dirty="0">
                <a:latin typeface="Cambria"/>
                <a:cs typeface="Cambria"/>
              </a:rPr>
              <a:t>συνεκπαίδευσης  και  ισότιμης  συμμετοχής  των </a:t>
            </a:r>
            <a:r>
              <a:rPr lang="el-GR" sz="2800" dirty="0" smtClean="0">
                <a:latin typeface="Cambria"/>
                <a:cs typeface="Cambria"/>
              </a:rPr>
              <a:t>αναπήρων.</a:t>
            </a:r>
            <a:endParaRPr lang="en-US" dirty="0">
              <a:latin typeface="Cambria"/>
              <a:cs typeface="Cambria"/>
            </a:endParaRPr>
          </a:p>
        </p:txBody>
      </p:sp>
    </p:spTree>
    <p:extLst>
      <p:ext uri="{BB962C8B-B14F-4D97-AF65-F5344CB8AC3E}">
        <p14:creationId xmlns:p14="http://schemas.microsoft.com/office/powerpoint/2010/main" val="3147409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latin typeface="Cambria"/>
              </a:rPr>
              <a:t>Η ΠΟΛΙΤΙΚΗ ΓΙΑ ΤΗΝ ΑΝΑΠΗΡΙΑ</a:t>
            </a:r>
            <a:endParaRPr lang="en-US" dirty="0">
              <a:latin typeface="Cambria"/>
            </a:endParaRPr>
          </a:p>
        </p:txBody>
      </p:sp>
      <p:sp>
        <p:nvSpPr>
          <p:cNvPr id="3" name="Content Placeholder 2"/>
          <p:cNvSpPr>
            <a:spLocks noGrp="1"/>
          </p:cNvSpPr>
          <p:nvPr>
            <p:ph idx="1"/>
          </p:nvPr>
        </p:nvSpPr>
        <p:spPr>
          <a:xfrm>
            <a:off x="457200" y="1752600"/>
            <a:ext cx="8229600" cy="5105400"/>
          </a:xfrm>
        </p:spPr>
        <p:txBody>
          <a:bodyPr>
            <a:normAutofit fontScale="92500"/>
          </a:bodyPr>
          <a:lstStyle/>
          <a:p>
            <a:r>
              <a:rPr lang="el-GR" sz="2800" dirty="0" smtClean="0">
                <a:latin typeface="Cambria"/>
              </a:rPr>
              <a:t>Απ</a:t>
            </a:r>
            <a:r>
              <a:rPr lang="el-GR" sz="2800" dirty="0" smtClean="0">
                <a:latin typeface="Cambria"/>
              </a:rPr>
              <a:t>ό </a:t>
            </a:r>
            <a:r>
              <a:rPr lang="el-GR" sz="2800" dirty="0" smtClean="0">
                <a:latin typeface="Cambria"/>
              </a:rPr>
              <a:t>το  </a:t>
            </a:r>
            <a:r>
              <a:rPr lang="el-GR" sz="2800" dirty="0">
                <a:latin typeface="Cambria"/>
              </a:rPr>
              <a:t>1960  </a:t>
            </a:r>
            <a:r>
              <a:rPr lang="el-GR" sz="2800" dirty="0" smtClean="0">
                <a:latin typeface="Cambria"/>
              </a:rPr>
              <a:t>αμφισβητείται  η </a:t>
            </a:r>
            <a:r>
              <a:rPr lang="el-GR" sz="2800" dirty="0" smtClean="0">
                <a:latin typeface="Cambria"/>
              </a:rPr>
              <a:t>χρησιμοτητα της «ειδικ</a:t>
            </a:r>
            <a:r>
              <a:rPr lang="el-GR" sz="2800" dirty="0" smtClean="0">
                <a:latin typeface="Cambria"/>
              </a:rPr>
              <a:t>ής αγωγής» ή της</a:t>
            </a:r>
            <a:r>
              <a:rPr lang="el-GR" sz="2800" dirty="0" smtClean="0">
                <a:latin typeface="Cambria"/>
              </a:rPr>
              <a:t> </a:t>
            </a:r>
            <a:r>
              <a:rPr lang="el-GR" sz="2800" dirty="0" smtClean="0">
                <a:latin typeface="Cambria"/>
              </a:rPr>
              <a:t>ξεχωριστής  </a:t>
            </a:r>
            <a:r>
              <a:rPr lang="el-GR" sz="2800" dirty="0">
                <a:latin typeface="Cambria"/>
              </a:rPr>
              <a:t>εκπαίδευσης </a:t>
            </a:r>
            <a:r>
              <a:rPr lang="el-GR" sz="2800" dirty="0" smtClean="0">
                <a:latin typeface="Cambria"/>
              </a:rPr>
              <a:t>των παιδιών με αναπηρίες. </a:t>
            </a:r>
          </a:p>
          <a:p>
            <a:r>
              <a:rPr lang="el-GR" sz="2800" dirty="0" smtClean="0">
                <a:latin typeface="Cambria"/>
              </a:rPr>
              <a:t>Αρχικά η λογική αυτή αφορά  κυρίως  </a:t>
            </a:r>
            <a:r>
              <a:rPr lang="el-GR" sz="2800" dirty="0">
                <a:latin typeface="Cambria"/>
              </a:rPr>
              <a:t>τα  παιδιά  με  νοητική  </a:t>
            </a:r>
            <a:r>
              <a:rPr lang="el-GR" sz="2800" dirty="0" smtClean="0">
                <a:latin typeface="Cambria"/>
              </a:rPr>
              <a:t>καθυστέρηση και στη συνέχεια επεκτείνεται σε όλα τα παιδιά με αναπηρίες </a:t>
            </a:r>
            <a:r>
              <a:rPr lang="el-GR" sz="2800" dirty="0">
                <a:latin typeface="Cambria"/>
              </a:rPr>
              <a:t>(</a:t>
            </a:r>
            <a:r>
              <a:rPr lang="en-US" sz="2800" dirty="0">
                <a:latin typeface="Cambria"/>
              </a:rPr>
              <a:t>Dunn</a:t>
            </a:r>
            <a:r>
              <a:rPr lang="el-GR" sz="2800" dirty="0">
                <a:latin typeface="Cambria"/>
              </a:rPr>
              <a:t>, 1968). </a:t>
            </a:r>
            <a:endParaRPr lang="el-GR" sz="2800" dirty="0" smtClean="0">
              <a:latin typeface="Cambria"/>
            </a:endParaRPr>
          </a:p>
          <a:p>
            <a:r>
              <a:rPr lang="el-GR" sz="2800" dirty="0" smtClean="0">
                <a:latin typeface="Cambria"/>
              </a:rPr>
              <a:t>Έτσι  </a:t>
            </a:r>
            <a:r>
              <a:rPr lang="el-GR" sz="2800" dirty="0">
                <a:latin typeface="Cambria"/>
              </a:rPr>
              <a:t>δημιουργήθηκε  ένα  νέο  ρεύμα  υπέρ  της  ένταξης  των </a:t>
            </a:r>
            <a:r>
              <a:rPr lang="el-GR" sz="2800" dirty="0" smtClean="0">
                <a:latin typeface="Cambria"/>
              </a:rPr>
              <a:t>ανάπηρων </a:t>
            </a:r>
            <a:r>
              <a:rPr lang="el-GR" sz="2800" dirty="0">
                <a:latin typeface="Cambria"/>
              </a:rPr>
              <a:t>μαθητών </a:t>
            </a:r>
            <a:r>
              <a:rPr lang="el-GR" sz="2800" dirty="0" smtClean="0">
                <a:latin typeface="Cambria"/>
              </a:rPr>
              <a:t>στα  </a:t>
            </a:r>
            <a:r>
              <a:rPr lang="el-GR" sz="2800" dirty="0">
                <a:latin typeface="Cambria"/>
              </a:rPr>
              <a:t>σχολεία </a:t>
            </a:r>
            <a:r>
              <a:rPr lang="el-GR" sz="2800" dirty="0" smtClean="0">
                <a:latin typeface="Cambria"/>
              </a:rPr>
              <a:t>γενικής  </a:t>
            </a:r>
            <a:r>
              <a:rPr lang="el-GR" sz="2800" dirty="0">
                <a:latin typeface="Cambria"/>
              </a:rPr>
              <a:t>εκπαίδευσης. </a:t>
            </a:r>
            <a:endParaRPr lang="el-GR" sz="2800" dirty="0" smtClean="0">
              <a:latin typeface="Cambria"/>
            </a:endParaRPr>
          </a:p>
          <a:p>
            <a:r>
              <a:rPr lang="el-GR" sz="2800" dirty="0">
                <a:latin typeface="Cambria"/>
              </a:rPr>
              <a:t> </a:t>
            </a:r>
            <a:r>
              <a:rPr lang="el-GR" sz="2800" dirty="0" smtClean="0">
                <a:latin typeface="Cambria"/>
              </a:rPr>
              <a:t>Αυτ</a:t>
            </a:r>
            <a:r>
              <a:rPr lang="el-GR" sz="2800" dirty="0" smtClean="0">
                <a:latin typeface="Cambria"/>
              </a:rPr>
              <a:t>ή είναι μια προσέγγιση που βασίζεται στη λογική της εκπαίδευσης «ως ανθρώπινου δικαιώματος»</a:t>
            </a:r>
            <a:endParaRPr lang="el-GR" sz="2800" dirty="0" smtClean="0">
              <a:latin typeface="Cambria"/>
            </a:endParaRPr>
          </a:p>
          <a:p>
            <a:pPr marL="0" indent="0">
              <a:buNone/>
            </a:pPr>
            <a:endParaRPr lang="el-GR" sz="2800" dirty="0">
              <a:latin typeface="Cambria"/>
            </a:endParaRPr>
          </a:p>
        </p:txBody>
      </p:sp>
    </p:spTree>
    <p:extLst>
      <p:ext uri="{BB962C8B-B14F-4D97-AF65-F5344CB8AC3E}">
        <p14:creationId xmlns:p14="http://schemas.microsoft.com/office/powerpoint/2010/main" val="2783899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smtClean="0">
                <a:latin typeface="Cambria"/>
              </a:rPr>
              <a:t>ΟΗΕ </a:t>
            </a:r>
            <a:r>
              <a:rPr lang="en-US" sz="3600" dirty="0" smtClean="0">
                <a:latin typeface="Cambria"/>
              </a:rPr>
              <a:t>–</a:t>
            </a:r>
            <a:r>
              <a:rPr lang="el-GR" sz="3600" dirty="0" smtClean="0">
                <a:latin typeface="Cambria"/>
              </a:rPr>
              <a:t> ΔΙΚΑΙΩΜΑΤΑ ΑΝΑΠΗΡΩΝ</a:t>
            </a:r>
            <a:endParaRPr lang="en-US" sz="3600" dirty="0">
              <a:latin typeface="Cambria"/>
            </a:endParaRPr>
          </a:p>
        </p:txBody>
      </p:sp>
      <p:sp>
        <p:nvSpPr>
          <p:cNvPr id="3" name="Content Placeholder 2"/>
          <p:cNvSpPr>
            <a:spLocks noGrp="1"/>
          </p:cNvSpPr>
          <p:nvPr>
            <p:ph idx="1"/>
          </p:nvPr>
        </p:nvSpPr>
        <p:spPr/>
        <p:txBody>
          <a:bodyPr>
            <a:normAutofit/>
          </a:bodyPr>
          <a:lstStyle/>
          <a:p>
            <a:r>
              <a:rPr lang="el-GR" sz="2800" dirty="0">
                <a:latin typeface="Cambria"/>
              </a:rPr>
              <a:t>Διακήρυξη  των   δικαιωμάτων  των  αναπήρων  ατόμων  (Ο.Η.Ε., απόφ. 3447/9.12.75), σύμφωνα  με την  οποία  τα  πρόσωπα  αυτά  έχουν  τα  ίδια  </a:t>
            </a:r>
            <a:r>
              <a:rPr lang="el-GR" sz="2800" u="sng" dirty="0">
                <a:latin typeface="Cambria"/>
              </a:rPr>
              <a:t>αστικά  και  πολιτικά  δικαιώματα</a:t>
            </a:r>
            <a:r>
              <a:rPr lang="el-GR" sz="2800" dirty="0">
                <a:latin typeface="Cambria"/>
              </a:rPr>
              <a:t>  με  τους  άλλους  πολίτες  και  δικαιούνται  να  απολαμβάνουν  του  καθεστώτος  και  των  υπηρεσιών  εκείνων  που  θα  τους  επιτρέπουν  να αναπτύσσουν  στον  μέγιστο  δυνατό  βαθμό  τις  ικανότητές  τους</a:t>
            </a:r>
            <a:r>
              <a:rPr lang="el-GR" sz="2800" dirty="0" smtClean="0">
                <a:latin typeface="Cambria"/>
              </a:rPr>
              <a:t>.</a:t>
            </a:r>
            <a:endParaRPr lang="el-GR" sz="2800" dirty="0">
              <a:latin typeface="Cambria"/>
            </a:endParaRPr>
          </a:p>
        </p:txBody>
      </p:sp>
    </p:spTree>
    <p:extLst>
      <p:ext uri="{BB962C8B-B14F-4D97-AF65-F5344CB8AC3E}">
        <p14:creationId xmlns:p14="http://schemas.microsoft.com/office/powerpoint/2010/main" val="1457966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dirty="0" smtClean="0">
                <a:latin typeface="Cambria"/>
              </a:rPr>
              <a:t>Διακήρυξη </a:t>
            </a:r>
            <a:r>
              <a:rPr lang="en-US" sz="3600" dirty="0" err="1" smtClean="0">
                <a:latin typeface="Cambria"/>
              </a:rPr>
              <a:t>Sundberg</a:t>
            </a:r>
            <a:r>
              <a:rPr lang="en-US" sz="3600" dirty="0" smtClean="0">
                <a:latin typeface="Cambria"/>
              </a:rPr>
              <a:t> – UNESCO 1981</a:t>
            </a:r>
            <a:endParaRPr lang="en-US" sz="3600" dirty="0">
              <a:latin typeface="Cambria"/>
            </a:endParaRPr>
          </a:p>
        </p:txBody>
      </p:sp>
      <p:sp>
        <p:nvSpPr>
          <p:cNvPr id="3" name="Content Placeholder 2"/>
          <p:cNvSpPr>
            <a:spLocks noGrp="1"/>
          </p:cNvSpPr>
          <p:nvPr>
            <p:ph idx="1"/>
          </p:nvPr>
        </p:nvSpPr>
        <p:spPr>
          <a:xfrm>
            <a:off x="177800" y="1676400"/>
            <a:ext cx="8627872" cy="4422648"/>
          </a:xfrm>
        </p:spPr>
        <p:txBody>
          <a:bodyPr>
            <a:normAutofit fontScale="92500" lnSpcReduction="20000"/>
          </a:bodyPr>
          <a:lstStyle/>
          <a:p>
            <a:r>
              <a:rPr lang="el-GR" sz="2800" dirty="0" smtClean="0">
                <a:latin typeface="Cambria"/>
                <a:cs typeface="Cambria"/>
              </a:rPr>
              <a:t>Αποτελεί τελικό  </a:t>
            </a:r>
            <a:r>
              <a:rPr lang="el-GR" sz="2800" dirty="0">
                <a:latin typeface="Cambria"/>
                <a:cs typeface="Cambria"/>
              </a:rPr>
              <a:t>κείμενο  Διεθνούς  Διάσκεψης που  οργανώθηκε  από  την Ισπανική κυβέρνηση  και  την  Ουνέσκο  και  συμμετείχαν  103 χώρες  και  6  Διεθνείς  Οργανώσεις</a:t>
            </a:r>
            <a:r>
              <a:rPr lang="el-GR" sz="2800" dirty="0" smtClean="0">
                <a:latin typeface="Cambria"/>
                <a:cs typeface="Cambria"/>
              </a:rPr>
              <a:t>.</a:t>
            </a:r>
            <a:endParaRPr lang="el-GR" sz="2800" dirty="0">
              <a:latin typeface="Cambria"/>
              <a:cs typeface="Cambria"/>
            </a:endParaRPr>
          </a:p>
          <a:p>
            <a:r>
              <a:rPr lang="el-GR" sz="2800" dirty="0">
                <a:latin typeface="Cambria"/>
                <a:cs typeface="Cambria"/>
              </a:rPr>
              <a:t>Τ</a:t>
            </a:r>
            <a:r>
              <a:rPr lang="el-GR" sz="2800" dirty="0" smtClean="0">
                <a:latin typeface="Cambria"/>
                <a:cs typeface="Cambria"/>
              </a:rPr>
              <a:t>ονίζεται  </a:t>
            </a:r>
            <a:r>
              <a:rPr lang="el-GR" sz="2800" dirty="0">
                <a:latin typeface="Cambria"/>
                <a:cs typeface="Cambria"/>
              </a:rPr>
              <a:t>ότι </a:t>
            </a:r>
            <a:r>
              <a:rPr lang="el-GR" sz="2800" dirty="0" smtClean="0">
                <a:latin typeface="Cambria"/>
                <a:cs typeface="Cambria"/>
              </a:rPr>
              <a:t>στο σχεδιασμό κάθε πολιτικής  </a:t>
            </a:r>
            <a:r>
              <a:rPr lang="el-GR" sz="2800" dirty="0">
                <a:latin typeface="Cambria"/>
                <a:cs typeface="Cambria"/>
              </a:rPr>
              <a:t>για  τα  ανάπηρα  άτομα </a:t>
            </a:r>
            <a:r>
              <a:rPr lang="el-GR" sz="2800" dirty="0" smtClean="0">
                <a:latin typeface="Cambria"/>
                <a:cs typeface="Cambria"/>
              </a:rPr>
              <a:t>θα πρέπει να λαμβάνονται υπόψη οι βασικές  </a:t>
            </a:r>
            <a:r>
              <a:rPr lang="el-GR" sz="2800" dirty="0">
                <a:latin typeface="Cambria"/>
                <a:cs typeface="Cambria"/>
              </a:rPr>
              <a:t>αρχές  της : </a:t>
            </a:r>
            <a:endParaRPr lang="el-GR" sz="2800" dirty="0" smtClean="0">
              <a:latin typeface="Cambria"/>
              <a:cs typeface="Cambria"/>
            </a:endParaRPr>
          </a:p>
          <a:p>
            <a:pPr lvl="2"/>
            <a:r>
              <a:rPr lang="el-GR" sz="2600" dirty="0" smtClean="0">
                <a:latin typeface="Cambria"/>
                <a:cs typeface="Cambria"/>
              </a:rPr>
              <a:t>Συμμετοχής </a:t>
            </a:r>
            <a:r>
              <a:rPr lang="el-GR" sz="2600" dirty="0">
                <a:latin typeface="Cambria"/>
                <a:cs typeface="Cambria"/>
              </a:rPr>
              <a:t>, </a:t>
            </a:r>
            <a:endParaRPr lang="el-GR" sz="2600" dirty="0" smtClean="0">
              <a:latin typeface="Cambria"/>
              <a:cs typeface="Cambria"/>
            </a:endParaRPr>
          </a:p>
          <a:p>
            <a:pPr lvl="2"/>
            <a:r>
              <a:rPr lang="el-GR" sz="2600" dirty="0" smtClean="0">
                <a:latin typeface="Cambria"/>
                <a:cs typeface="Cambria"/>
              </a:rPr>
              <a:t>Ένταξης </a:t>
            </a:r>
            <a:r>
              <a:rPr lang="el-GR" sz="2600" dirty="0">
                <a:latin typeface="Cambria"/>
                <a:cs typeface="Cambria"/>
              </a:rPr>
              <a:t>,  </a:t>
            </a:r>
            <a:endParaRPr lang="el-GR" sz="2600" dirty="0" smtClean="0">
              <a:latin typeface="Cambria"/>
              <a:cs typeface="Cambria"/>
            </a:endParaRPr>
          </a:p>
          <a:p>
            <a:pPr lvl="2"/>
            <a:r>
              <a:rPr lang="el-GR" sz="2600" dirty="0" smtClean="0">
                <a:latin typeface="Cambria"/>
                <a:cs typeface="Cambria"/>
              </a:rPr>
              <a:t>Ανάπτυξης  </a:t>
            </a:r>
            <a:r>
              <a:rPr lang="el-GR" sz="2600" dirty="0">
                <a:latin typeface="Cambria"/>
                <a:cs typeface="Cambria"/>
              </a:rPr>
              <a:t>της  προσωπικότητας , </a:t>
            </a:r>
            <a:endParaRPr lang="el-GR" sz="2600" dirty="0" smtClean="0">
              <a:latin typeface="Cambria"/>
              <a:cs typeface="Cambria"/>
            </a:endParaRPr>
          </a:p>
          <a:p>
            <a:pPr lvl="2"/>
            <a:r>
              <a:rPr lang="el-GR" sz="2600" dirty="0" smtClean="0">
                <a:latin typeface="Cambria"/>
                <a:cs typeface="Cambria"/>
              </a:rPr>
              <a:t>Αποκέντρωσης</a:t>
            </a:r>
          </a:p>
          <a:p>
            <a:pPr lvl="2"/>
            <a:r>
              <a:rPr lang="el-GR" sz="2600" dirty="0" smtClean="0">
                <a:latin typeface="Cambria"/>
                <a:cs typeface="Cambria"/>
              </a:rPr>
              <a:t>Διεπαγγελματικού  Συντονισμού.</a:t>
            </a:r>
            <a:r>
              <a:rPr lang="el-GR" sz="2600" dirty="0" smtClean="0"/>
              <a:t> </a:t>
            </a:r>
            <a:endParaRPr lang="el-GR" sz="2600" dirty="0"/>
          </a:p>
          <a:p>
            <a:endParaRPr lang="en-US" dirty="0"/>
          </a:p>
        </p:txBody>
      </p:sp>
    </p:spTree>
    <p:extLst>
      <p:ext uri="{BB962C8B-B14F-4D97-AF65-F5344CB8AC3E}">
        <p14:creationId xmlns:p14="http://schemas.microsoft.com/office/powerpoint/2010/main" val="3947505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00" y="408372"/>
            <a:ext cx="8521700" cy="1039427"/>
          </a:xfrm>
        </p:spPr>
        <p:txBody>
          <a:bodyPr>
            <a:normAutofit fontScale="90000"/>
          </a:bodyPr>
          <a:lstStyle/>
          <a:p>
            <a:r>
              <a:rPr lang="en-US" dirty="0" smtClean="0">
                <a:latin typeface="Cambria"/>
              </a:rPr>
              <a:t>OHE – </a:t>
            </a:r>
            <a:r>
              <a:rPr lang="el-GR" dirty="0" smtClean="0">
                <a:latin typeface="Cambria"/>
              </a:rPr>
              <a:t>Σύμβαση για τα Δικαιώματα του Παιδιού</a:t>
            </a:r>
            <a:endParaRPr lang="en-US" dirty="0">
              <a:latin typeface="Cambria"/>
            </a:endParaRPr>
          </a:p>
        </p:txBody>
      </p:sp>
      <p:sp>
        <p:nvSpPr>
          <p:cNvPr id="3" name="Content Placeholder 2"/>
          <p:cNvSpPr>
            <a:spLocks noGrp="1"/>
          </p:cNvSpPr>
          <p:nvPr>
            <p:ph idx="1"/>
          </p:nvPr>
        </p:nvSpPr>
        <p:spPr/>
        <p:txBody>
          <a:bodyPr>
            <a:normAutofit fontScale="85000" lnSpcReduction="10000"/>
          </a:bodyPr>
          <a:lstStyle/>
          <a:p>
            <a:r>
              <a:rPr lang="el-GR" sz="2800" dirty="0">
                <a:latin typeface="Cambria"/>
                <a:cs typeface="Cambria"/>
              </a:rPr>
              <a:t>Υ</a:t>
            </a:r>
            <a:r>
              <a:rPr lang="el-GR" sz="2800" dirty="0" smtClean="0">
                <a:latin typeface="Cambria"/>
                <a:cs typeface="Cambria"/>
              </a:rPr>
              <a:t>ιοθετήθηκε </a:t>
            </a:r>
            <a:r>
              <a:rPr lang="el-GR" sz="2800" dirty="0">
                <a:latin typeface="Cambria"/>
                <a:cs typeface="Cambria"/>
              </a:rPr>
              <a:t>ομόφωνα από τη Γενική Συνέλευση των Ηνωμένων Εθνών στις </a:t>
            </a:r>
            <a:r>
              <a:rPr lang="el-GR" sz="2800" b="1" dirty="0">
                <a:latin typeface="Cambria"/>
                <a:cs typeface="Cambria"/>
              </a:rPr>
              <a:t>20 Νοεμβρίου του 1989</a:t>
            </a:r>
            <a:r>
              <a:rPr lang="el-GR" sz="2800" dirty="0">
                <a:latin typeface="Cambria"/>
                <a:cs typeface="Cambria"/>
              </a:rPr>
              <a:t>. Έως σήμερα έχει επικυρωθεί από 191 χώρες, ενώ δεν την έχουν επικυρώσει δύο. </a:t>
            </a:r>
            <a:endParaRPr lang="en-US" sz="2800" dirty="0" smtClean="0">
              <a:latin typeface="Cambria"/>
              <a:cs typeface="Cambria"/>
            </a:endParaRPr>
          </a:p>
          <a:p>
            <a:r>
              <a:rPr lang="el-GR" sz="2800" u="sng" dirty="0" smtClean="0">
                <a:latin typeface="Cambria"/>
                <a:cs typeface="Cambria"/>
              </a:rPr>
              <a:t>Η </a:t>
            </a:r>
            <a:r>
              <a:rPr lang="el-GR" sz="2800" u="sng" dirty="0">
                <a:latin typeface="Cambria"/>
                <a:cs typeface="Cambria"/>
              </a:rPr>
              <a:t>Ελλάδα την επικύρωσε στις 2 Δεκεμβρίου του 1992</a:t>
            </a:r>
            <a:r>
              <a:rPr lang="el-GR" sz="2800" dirty="0">
                <a:latin typeface="Cambria"/>
                <a:cs typeface="Cambria"/>
              </a:rPr>
              <a:t> ( </a:t>
            </a:r>
            <a:r>
              <a:rPr lang="el-GR" sz="2800" dirty="0" smtClean="0">
                <a:latin typeface="Cambria"/>
                <a:cs typeface="Cambria"/>
              </a:rPr>
              <a:t>Ν</a:t>
            </a:r>
            <a:r>
              <a:rPr lang="el-GR" sz="2800" dirty="0">
                <a:latin typeface="Cambria"/>
                <a:cs typeface="Cambria"/>
              </a:rPr>
              <a:t>.2101/</a:t>
            </a:r>
            <a:r>
              <a:rPr lang="el-GR" sz="2800" dirty="0" smtClean="0">
                <a:latin typeface="Cambria"/>
                <a:cs typeface="Cambria"/>
              </a:rPr>
              <a:t>1992)</a:t>
            </a:r>
            <a:r>
              <a:rPr lang="el-GR" sz="2800" dirty="0">
                <a:latin typeface="Cambria"/>
                <a:cs typeface="Cambria"/>
              </a:rPr>
              <a:t>. </a:t>
            </a:r>
          </a:p>
          <a:p>
            <a:r>
              <a:rPr lang="el-GR" sz="2800" dirty="0">
                <a:latin typeface="Cambria"/>
                <a:cs typeface="Cambria"/>
              </a:rPr>
              <a:t>Τα Συμβαλλόμενα Κράτη αναγνωρίζουν ότι</a:t>
            </a:r>
            <a:r>
              <a:rPr lang="el-GR" dirty="0">
                <a:latin typeface="Cambria"/>
                <a:cs typeface="Cambria"/>
              </a:rPr>
              <a:t> :</a:t>
            </a:r>
          </a:p>
          <a:p>
            <a:pPr marL="0" indent="0">
              <a:buNone/>
            </a:pPr>
            <a:r>
              <a:rPr lang="el-GR" sz="2800" dirty="0">
                <a:latin typeface="Cambria"/>
                <a:cs typeface="Cambria"/>
              </a:rPr>
              <a:t>	</a:t>
            </a:r>
            <a:r>
              <a:rPr lang="el-GR" sz="2800" dirty="0" smtClean="0">
                <a:latin typeface="Cambria"/>
                <a:cs typeface="Cambria"/>
              </a:rPr>
              <a:t>«</a:t>
            </a:r>
            <a:r>
              <a:rPr lang="el-GR" sz="2800" dirty="0">
                <a:latin typeface="Cambria"/>
                <a:cs typeface="Cambria"/>
              </a:rPr>
              <a:t>τα πνευματικώς ή σωματικώς ανάπηρα παιδιά </a:t>
            </a:r>
            <a:r>
              <a:rPr lang="el-GR" sz="2800" dirty="0" smtClean="0">
                <a:latin typeface="Cambria"/>
                <a:cs typeface="Cambria"/>
              </a:rPr>
              <a:t>	πρέπει </a:t>
            </a:r>
            <a:r>
              <a:rPr lang="el-GR" sz="2800" dirty="0">
                <a:latin typeface="Cambria"/>
                <a:cs typeface="Cambria"/>
              </a:rPr>
              <a:t>να διάγουν πλήρη και αξιοπρεπή ζωή, σε </a:t>
            </a:r>
            <a:r>
              <a:rPr lang="el-GR" sz="2800" dirty="0" smtClean="0">
                <a:latin typeface="Cambria"/>
                <a:cs typeface="Cambria"/>
              </a:rPr>
              <a:t>	συνθήκες </a:t>
            </a:r>
            <a:r>
              <a:rPr lang="el-GR" sz="2800" dirty="0">
                <a:latin typeface="Cambria"/>
                <a:cs typeface="Cambria"/>
              </a:rPr>
              <a:t>οι οποίες εγγυώνται την αξιοπρέπειά </a:t>
            </a:r>
            <a:r>
              <a:rPr lang="el-GR" sz="2800" dirty="0" smtClean="0">
                <a:latin typeface="Cambria"/>
                <a:cs typeface="Cambria"/>
              </a:rPr>
              <a:t>	τους</a:t>
            </a:r>
            <a:r>
              <a:rPr lang="el-GR" sz="2800" dirty="0">
                <a:latin typeface="Cambria"/>
                <a:cs typeface="Cambria"/>
              </a:rPr>
              <a:t>, </a:t>
            </a:r>
            <a:r>
              <a:rPr lang="el-GR" sz="2800" dirty="0" smtClean="0">
                <a:latin typeface="Cambria"/>
                <a:cs typeface="Cambria"/>
              </a:rPr>
              <a:t>	ευνοούν </a:t>
            </a:r>
            <a:r>
              <a:rPr lang="el-GR" sz="2800" dirty="0">
                <a:latin typeface="Cambria"/>
                <a:cs typeface="Cambria"/>
              </a:rPr>
              <a:t>την αυτονομία τους και </a:t>
            </a:r>
            <a:r>
              <a:rPr lang="el-GR" sz="2800" dirty="0" smtClean="0">
                <a:latin typeface="Cambria"/>
                <a:cs typeface="Cambria"/>
              </a:rPr>
              <a:t>διευκολύνουν </a:t>
            </a:r>
            <a:r>
              <a:rPr lang="el-GR" sz="2800" dirty="0">
                <a:latin typeface="Cambria"/>
                <a:cs typeface="Cambria"/>
              </a:rPr>
              <a:t>την </a:t>
            </a:r>
            <a:r>
              <a:rPr lang="el-GR" sz="2800" dirty="0" smtClean="0">
                <a:latin typeface="Cambria"/>
                <a:cs typeface="Cambria"/>
              </a:rPr>
              <a:t>	ενεργό </a:t>
            </a:r>
            <a:r>
              <a:rPr lang="el-GR" sz="2800" dirty="0">
                <a:latin typeface="Cambria"/>
                <a:cs typeface="Cambria"/>
              </a:rPr>
              <a:t>συμμετοχή τους στη ζωή </a:t>
            </a:r>
            <a:r>
              <a:rPr lang="el-GR" sz="2800" dirty="0" smtClean="0">
                <a:latin typeface="Cambria"/>
                <a:cs typeface="Cambria"/>
              </a:rPr>
              <a:t>του </a:t>
            </a:r>
            <a:r>
              <a:rPr lang="el-GR" sz="2800" dirty="0">
                <a:latin typeface="Cambria"/>
                <a:cs typeface="Cambria"/>
              </a:rPr>
              <a:t>συνόλου..»,  </a:t>
            </a:r>
          </a:p>
          <a:p>
            <a:endParaRPr lang="en-US" dirty="0">
              <a:latin typeface="Cambria"/>
              <a:cs typeface="Cambria"/>
            </a:endParaRPr>
          </a:p>
        </p:txBody>
      </p:sp>
    </p:spTree>
    <p:extLst>
      <p:ext uri="{BB962C8B-B14F-4D97-AF65-F5344CB8AC3E}">
        <p14:creationId xmlns:p14="http://schemas.microsoft.com/office/powerpoint/2010/main" val="2172159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752" y="1527048"/>
            <a:ext cx="8503920" cy="5153152"/>
          </a:xfrm>
        </p:spPr>
        <p:txBody>
          <a:bodyPr>
            <a:normAutofit fontScale="85000" lnSpcReduction="10000"/>
          </a:bodyPr>
          <a:lstStyle/>
          <a:p>
            <a:pPr>
              <a:lnSpc>
                <a:spcPct val="120000"/>
              </a:lnSpc>
              <a:spcBef>
                <a:spcPts val="0"/>
              </a:spcBef>
              <a:spcAft>
                <a:spcPts val="600"/>
              </a:spcAft>
            </a:pPr>
            <a:r>
              <a:rPr lang="el-GR" sz="2800" dirty="0" smtClean="0">
                <a:latin typeface="Cambria"/>
                <a:cs typeface="Cambria"/>
              </a:rPr>
              <a:t>«</a:t>
            </a:r>
            <a:r>
              <a:rPr lang="el-GR" sz="2800" dirty="0">
                <a:latin typeface="Cambria"/>
                <a:cs typeface="Cambria"/>
              </a:rPr>
              <a:t>το δικαίωμα των ανάπηρων παιδιών να τυγχάνουν ειδικής </a:t>
            </a:r>
            <a:r>
              <a:rPr lang="el-GR" sz="2800" dirty="0" smtClean="0">
                <a:latin typeface="Cambria"/>
                <a:cs typeface="Cambria"/>
              </a:rPr>
              <a:t>φροντίδας. Τα κράτη ενθαρρύνονται να εξασφαλίζουν</a:t>
            </a:r>
            <a:r>
              <a:rPr lang="el-GR" sz="2800" dirty="0">
                <a:latin typeface="Cambria"/>
                <a:cs typeface="Cambria"/>
              </a:rPr>
              <a:t>, στο μέτρο των διαθέσιμων πόρων, την </a:t>
            </a:r>
            <a:r>
              <a:rPr lang="el-GR" sz="2800" dirty="0" smtClean="0">
                <a:latin typeface="Cambria"/>
                <a:cs typeface="Cambria"/>
              </a:rPr>
              <a:t>παροχή της, </a:t>
            </a:r>
            <a:r>
              <a:rPr lang="el-GR" sz="2800" dirty="0">
                <a:latin typeface="Cambria"/>
                <a:cs typeface="Cambria"/>
              </a:rPr>
              <a:t>μετά από </a:t>
            </a:r>
            <a:r>
              <a:rPr lang="el-GR" sz="2800" dirty="0" smtClean="0">
                <a:latin typeface="Cambria"/>
                <a:cs typeface="Cambria"/>
              </a:rPr>
              <a:t>αίτηση.</a:t>
            </a:r>
            <a:r>
              <a:rPr lang="el-GR" sz="2800" dirty="0">
                <a:latin typeface="Cambria"/>
                <a:cs typeface="Cambria"/>
              </a:rPr>
              <a:t>.» ,</a:t>
            </a:r>
          </a:p>
          <a:p>
            <a:pPr>
              <a:lnSpc>
                <a:spcPct val="120000"/>
              </a:lnSpc>
              <a:spcBef>
                <a:spcPts val="0"/>
              </a:spcBef>
              <a:spcAft>
                <a:spcPts val="600"/>
              </a:spcAft>
            </a:pPr>
            <a:r>
              <a:rPr lang="el-GR" sz="2800" dirty="0" smtClean="0">
                <a:latin typeface="Cambria"/>
                <a:cs typeface="Cambria"/>
              </a:rPr>
              <a:t>« ότι η βοήθεια </a:t>
            </a:r>
            <a:r>
              <a:rPr lang="el-GR" sz="2800" dirty="0">
                <a:latin typeface="Cambria"/>
                <a:cs typeface="Cambria"/>
              </a:rPr>
              <a:t>παρέχεται δωρεάν… </a:t>
            </a:r>
            <a:r>
              <a:rPr lang="el-GR" sz="2800" dirty="0" smtClean="0">
                <a:latin typeface="Cambria"/>
                <a:cs typeface="Cambria"/>
              </a:rPr>
              <a:t>και να </a:t>
            </a:r>
            <a:r>
              <a:rPr lang="el-GR" sz="2800" dirty="0">
                <a:latin typeface="Cambria"/>
                <a:cs typeface="Cambria"/>
              </a:rPr>
              <a:t>σχεδιάζεται κατά τέτοιον τρόπο ώστε τα ανάπηρα παιδιά να έχουν αποκλειστική πρόσβαση στην εκπαίδευση, στην επιμόρφωση, στην περίθαλψη, στην αποκατάσταση αναπήρων, στην επαγγελματική εκπαίδευση και στις ψυχαγωγικές δραστηριότητες, έτσι που να επιτυγχάνεται η όσο το δυνατόν πληρέστερη κοινωνική ένταξη…» ,</a:t>
            </a:r>
          </a:p>
          <a:p>
            <a:pPr>
              <a:lnSpc>
                <a:spcPct val="120000"/>
              </a:lnSpc>
              <a:spcBef>
                <a:spcPts val="0"/>
              </a:spcBef>
              <a:spcAft>
                <a:spcPts val="600"/>
              </a:spcAft>
            </a:pPr>
            <a:r>
              <a:rPr lang="el-GR" sz="2800" dirty="0">
                <a:latin typeface="Cambria"/>
                <a:cs typeface="Cambria"/>
              </a:rPr>
              <a:t> </a:t>
            </a:r>
            <a:endParaRPr lang="en-US" dirty="0"/>
          </a:p>
        </p:txBody>
      </p:sp>
      <p:sp>
        <p:nvSpPr>
          <p:cNvPr id="5" name="Title 1"/>
          <p:cNvSpPr>
            <a:spLocks noGrp="1"/>
          </p:cNvSpPr>
          <p:nvPr>
            <p:ph type="title"/>
          </p:nvPr>
        </p:nvSpPr>
        <p:spPr>
          <a:xfrm>
            <a:off x="317500" y="408372"/>
            <a:ext cx="8521700" cy="1039427"/>
          </a:xfrm>
        </p:spPr>
        <p:txBody>
          <a:bodyPr>
            <a:normAutofit fontScale="90000"/>
          </a:bodyPr>
          <a:lstStyle/>
          <a:p>
            <a:r>
              <a:rPr lang="en-US" dirty="0" smtClean="0">
                <a:latin typeface="Cambria"/>
              </a:rPr>
              <a:t>OHE – </a:t>
            </a:r>
            <a:r>
              <a:rPr lang="el-GR" dirty="0" smtClean="0">
                <a:latin typeface="Cambria"/>
              </a:rPr>
              <a:t>Σύμβαση για τα Δικαιώματα του Παιδιού</a:t>
            </a:r>
            <a:endParaRPr lang="en-US" dirty="0">
              <a:latin typeface="Cambria"/>
            </a:endParaRPr>
          </a:p>
        </p:txBody>
      </p:sp>
    </p:spTree>
    <p:extLst>
      <p:ext uri="{BB962C8B-B14F-4D97-AF65-F5344CB8AC3E}">
        <p14:creationId xmlns:p14="http://schemas.microsoft.com/office/powerpoint/2010/main" val="550490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752" y="1828800"/>
            <a:ext cx="8503920" cy="4270248"/>
          </a:xfrm>
        </p:spPr>
        <p:txBody>
          <a:bodyPr/>
          <a:lstStyle/>
          <a:p>
            <a:r>
              <a:rPr lang="el-GR" dirty="0">
                <a:latin typeface="Cambria"/>
                <a:cs typeface="Cambria"/>
              </a:rPr>
              <a:t>«</a:t>
            </a:r>
            <a:r>
              <a:rPr lang="el-GR" dirty="0" smtClean="0">
                <a:latin typeface="Cambria"/>
                <a:cs typeface="Cambria"/>
              </a:rPr>
              <a:t>με </a:t>
            </a:r>
            <a:r>
              <a:rPr lang="el-GR" dirty="0">
                <a:latin typeface="Cambria"/>
                <a:cs typeface="Cambria"/>
              </a:rPr>
              <a:t>πνεύμα διεθνούς συνεργασίας, τα κράτη προωθούν την ανταλλαγή πληροφοριών στον τομέα της προληπτικής περίθαλψης και της ιατρικής, ψυχολογικής και λειτουργικής θεραπείας των ανάπηρων παιδιών..».</a:t>
            </a:r>
          </a:p>
          <a:p>
            <a:pPr marL="0" indent="0">
              <a:buNone/>
            </a:pPr>
            <a:endParaRPr lang="en-US" dirty="0"/>
          </a:p>
        </p:txBody>
      </p:sp>
      <p:sp>
        <p:nvSpPr>
          <p:cNvPr id="5" name="Title 1"/>
          <p:cNvSpPr>
            <a:spLocks noGrp="1"/>
          </p:cNvSpPr>
          <p:nvPr>
            <p:ph type="title"/>
          </p:nvPr>
        </p:nvSpPr>
        <p:spPr>
          <a:xfrm>
            <a:off x="317500" y="408372"/>
            <a:ext cx="8521700" cy="1039427"/>
          </a:xfrm>
        </p:spPr>
        <p:txBody>
          <a:bodyPr>
            <a:normAutofit fontScale="90000"/>
          </a:bodyPr>
          <a:lstStyle/>
          <a:p>
            <a:r>
              <a:rPr lang="en-US" dirty="0" smtClean="0">
                <a:latin typeface="Cambria"/>
              </a:rPr>
              <a:t>OHE – </a:t>
            </a:r>
            <a:r>
              <a:rPr lang="el-GR" dirty="0" smtClean="0">
                <a:latin typeface="Cambria"/>
              </a:rPr>
              <a:t>Σύμβαση για τα Δικαιώματα του Παιδιού</a:t>
            </a:r>
            <a:endParaRPr lang="en-US" dirty="0">
              <a:latin typeface="Cambria"/>
            </a:endParaRPr>
          </a:p>
        </p:txBody>
      </p:sp>
    </p:spTree>
    <p:extLst>
      <p:ext uri="{BB962C8B-B14F-4D97-AF65-F5344CB8AC3E}">
        <p14:creationId xmlns:p14="http://schemas.microsoft.com/office/powerpoint/2010/main" val="41695814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1237</TotalTime>
  <Words>1292</Words>
  <Application>Microsoft Macintosh PowerPoint</Application>
  <PresentationFormat>On-screen Show (4:3)</PresentationFormat>
  <Paragraphs>84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Apothecary</vt:lpstr>
      <vt:lpstr>ΕΙΣΑΓΩΓΗ ΣΤΗΝ ΕΚΠΑΙΔΕΥΤΙΚΗ ΠΟΛΙΤΙΚΗ</vt:lpstr>
      <vt:lpstr>Μαθησιακοί Στόχοι</vt:lpstr>
      <vt:lpstr>ANTIMETΩΠΙΣΗ ΤΗΣ ΑΝΑΠΗΡΙΑΣ</vt:lpstr>
      <vt:lpstr>Η ΠΟΛΙΤΙΚΗ ΓΙΑ ΤΗΝ ΑΝΑΠΗΡΙΑ</vt:lpstr>
      <vt:lpstr>ΟΗΕ – ΔΙΚΑΙΩΜΑΤΑ ΑΝΑΠΗΡΩΝ</vt:lpstr>
      <vt:lpstr>Διακήρυξη Sundberg – UNESCO 1981</vt:lpstr>
      <vt:lpstr>OHE – Σύμβαση για τα Δικαιώματα του Παιδιού</vt:lpstr>
      <vt:lpstr>OHE – Σύμβαση για τα Δικαιώματα του Παιδιού</vt:lpstr>
      <vt:lpstr>OHE – Σύμβαση για τα Δικαιώματα του Παιδιού</vt:lpstr>
      <vt:lpstr>ΤΟ ΘΕΜΑ ΤΗΣ ΑΝΑΠΗΡΙΑΣ</vt:lpstr>
      <vt:lpstr>ΤΟ ΘΕΜΑ ΤΗΣ ΑΝΑΠΗΡΙΑΣ</vt:lpstr>
      <vt:lpstr>ΔΙΑΚΥΡΗΞΗ ΤΗΣ ΣΑΛΑΜΑΝΚΑ 1994</vt:lpstr>
      <vt:lpstr>ΔΙΑΚΥΡΗΞΗ ΤΗΣ ΣΑΛΑΜΑΝΚΑ 1994</vt:lpstr>
      <vt:lpstr>ΔΙΑΚΥΡΗΞΗ ΤΗΣ ΣΑΛΑΜΑΝΚΑ 1994</vt:lpstr>
      <vt:lpstr>ΝΤΑΚΑΡ – ΕΚΠΑΙΔΕΥΣΗ ΓΙΑ ΟΛΟΥΣ ΑCTION PLAN -2000</vt:lpstr>
      <vt:lpstr>ΕΝΤΑΞΗ &amp; ΣΥΝΕΚΠΑΙΔΕΥΣΗ INCLUSIVE EDUCATION</vt:lpstr>
      <vt:lpstr>ΕΝΝΟΙΟΛΟΓΙΚΗ ΑΣΑΦΕΙΑ</vt:lpstr>
      <vt:lpstr>ΕΝΝΟΙΟΛΟΓΙΚΗ ΑΣΑΦΕΙΑ</vt:lpstr>
      <vt:lpstr>ΣΤΟΧΟΙ ΣΥΝΕΚΠΑΙΔΕΥΣΗΣ</vt:lpstr>
    </vt:vector>
  </TitlesOfParts>
  <Company>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Jimmy ΒΒ</dc:creator>
  <cp:lastModifiedBy>Jimmy ΒΒ</cp:lastModifiedBy>
  <cp:revision>109</cp:revision>
  <dcterms:created xsi:type="dcterms:W3CDTF">2016-09-26T04:40:36Z</dcterms:created>
  <dcterms:modified xsi:type="dcterms:W3CDTF">2018-03-01T09:44:08Z</dcterms:modified>
</cp:coreProperties>
</file>