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60" r:id="rId5"/>
    <p:sldId id="261" r:id="rId6"/>
    <p:sldId id="268" r:id="rId7"/>
    <p:sldId id="269" r:id="rId8"/>
    <p:sldId id="270" r:id="rId9"/>
    <p:sldId id="271" r:id="rId10"/>
    <p:sldId id="259" r:id="rId11"/>
    <p:sldId id="276" r:id="rId12"/>
    <p:sldId id="273" r:id="rId13"/>
    <p:sldId id="274" r:id="rId14"/>
    <p:sldId id="275" r:id="rId15"/>
    <p:sldId id="266" r:id="rId16"/>
    <p:sldId id="267"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9DC254D1-EAF8-4CAE-B0FF-D634759098EA}" type="datetimeFigureOut">
              <a:rPr lang="el-GR" smtClean="0"/>
              <a:t>17/6/2020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1775598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DC254D1-EAF8-4CAE-B0FF-D634759098EA}" type="datetimeFigureOut">
              <a:rPr lang="el-GR" smtClean="0"/>
              <a:t>17/6/2020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605834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DC254D1-EAF8-4CAE-B0FF-D634759098EA}" type="datetimeFigureOut">
              <a:rPr lang="el-GR" smtClean="0"/>
              <a:t>17/6/2020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798584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DC254D1-EAF8-4CAE-B0FF-D634759098EA}" type="datetimeFigureOut">
              <a:rPr lang="el-GR" smtClean="0"/>
              <a:t>17/6/2020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935951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9DC254D1-EAF8-4CAE-B0FF-D634759098EA}" type="datetimeFigureOut">
              <a:rPr lang="el-GR" smtClean="0"/>
              <a:t>17/6/2020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3610674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9DC254D1-EAF8-4CAE-B0FF-D634759098EA}" type="datetimeFigureOut">
              <a:rPr lang="el-GR" smtClean="0"/>
              <a:t>17/6/2020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1976737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9DC254D1-EAF8-4CAE-B0FF-D634759098EA}" type="datetimeFigureOut">
              <a:rPr lang="el-GR" smtClean="0"/>
              <a:t>17/6/2020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089255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9DC254D1-EAF8-4CAE-B0FF-D634759098EA}" type="datetimeFigureOut">
              <a:rPr lang="el-GR" smtClean="0"/>
              <a:t>17/6/2020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033081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DC254D1-EAF8-4CAE-B0FF-D634759098EA}" type="datetimeFigureOut">
              <a:rPr lang="el-GR" smtClean="0"/>
              <a:t>17/6/2020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1375162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DC254D1-EAF8-4CAE-B0FF-D634759098EA}" type="datetimeFigureOut">
              <a:rPr lang="el-GR" smtClean="0"/>
              <a:t>17/6/2020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2876462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DC254D1-EAF8-4CAE-B0FF-D634759098EA}" type="datetimeFigureOut">
              <a:rPr lang="el-GR" smtClean="0"/>
              <a:t>17/6/2020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F4C6911-ECD2-4406-A131-6CD660A7E930}" type="slidenum">
              <a:rPr lang="el-GR" smtClean="0"/>
              <a:t>‹#›</a:t>
            </a:fld>
            <a:endParaRPr lang="el-GR"/>
          </a:p>
        </p:txBody>
      </p:sp>
    </p:spTree>
    <p:extLst>
      <p:ext uri="{BB962C8B-B14F-4D97-AF65-F5344CB8AC3E}">
        <p14:creationId xmlns:p14="http://schemas.microsoft.com/office/powerpoint/2010/main" val="1283661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C254D1-EAF8-4CAE-B0FF-D634759098EA}" type="datetimeFigureOut">
              <a:rPr lang="el-GR" smtClean="0"/>
              <a:t>17/6/2020</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4C6911-ECD2-4406-A131-6CD660A7E930}" type="slidenum">
              <a:rPr lang="el-GR" smtClean="0"/>
              <a:t>‹#›</a:t>
            </a:fld>
            <a:endParaRPr lang="el-GR"/>
          </a:p>
        </p:txBody>
      </p:sp>
    </p:spTree>
    <p:extLst>
      <p:ext uri="{BB962C8B-B14F-4D97-AF65-F5344CB8AC3E}">
        <p14:creationId xmlns:p14="http://schemas.microsoft.com/office/powerpoint/2010/main" val="3355811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0" y="0"/>
            <a:ext cx="9144000" cy="620688"/>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l-GR" sz="2800" b="1" dirty="0" smtClean="0"/>
              <a:t>Β΄ Παγκόσμιος Πόλεμος και μεταπολεμικά χρόνια</a:t>
            </a:r>
            <a:endParaRPr lang="el-GR" sz="2800" b="1" dirty="0"/>
          </a:p>
        </p:txBody>
      </p:sp>
      <p:sp>
        <p:nvSpPr>
          <p:cNvPr id="5" name="Θέση περιεχομένου 4"/>
          <p:cNvSpPr>
            <a:spLocks noGrp="1"/>
          </p:cNvSpPr>
          <p:nvPr>
            <p:ph idx="1"/>
          </p:nvPr>
        </p:nvSpPr>
        <p:spPr>
          <a:xfrm>
            <a:off x="0" y="620688"/>
            <a:ext cx="9144000" cy="6237312"/>
          </a:xfrm>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r>
              <a:rPr lang="el-GR" dirty="0" smtClean="0"/>
              <a:t>Από το 1936 και μετά η βία των φασιστών είναι απροκάλυπτη σε Ιταλία και Γερμανία. Αρχίζει ο Ισπανικός εμφύλιος. Αρχίζουν οι προσαρτήσεις εδαφών με τη βία από τους Ιταλούς και Γερμανούς στην Ευρώπη και την Αφρική, από τους Ιάπωνες στην Ανατολική Ασία. </a:t>
            </a:r>
            <a:r>
              <a:rPr lang="el-GR" b="1" dirty="0" smtClean="0"/>
              <a:t>Οι φασισμοί απαλείφουν την ατομικότητα της ανθρώπινης ζωής μέσω της </a:t>
            </a:r>
            <a:r>
              <a:rPr lang="el-GR" b="1" dirty="0" err="1" smtClean="0"/>
              <a:t>κολλεκτιβοποίησης</a:t>
            </a:r>
            <a:r>
              <a:rPr lang="el-GR" b="1" dirty="0" smtClean="0"/>
              <a:t> της </a:t>
            </a:r>
            <a:r>
              <a:rPr lang="el-GR" b="1" dirty="0" err="1" smtClean="0"/>
              <a:t>ιδεολογικοποίησης</a:t>
            </a:r>
            <a:r>
              <a:rPr lang="el-GR" b="1" dirty="0" smtClean="0"/>
              <a:t> και της </a:t>
            </a:r>
            <a:r>
              <a:rPr lang="el-GR" b="1" dirty="0" err="1" smtClean="0"/>
              <a:t>μαζοποίησης</a:t>
            </a:r>
            <a:r>
              <a:rPr lang="el-GR" dirty="0" smtClean="0"/>
              <a:t>.</a:t>
            </a:r>
          </a:p>
          <a:p>
            <a:r>
              <a:rPr lang="el-GR" dirty="0" smtClean="0"/>
              <a:t>Β΄ Παγκόσμιος Πόλεμος. Η καταστροφή των πόλεων και της υπαίθρου σε Ευρώπη και Ασία και οι επιπτώσεις της στη σκέψη και την έκφραση των λαών των δύο ηπείρων. Μαζικός κοινωνικός πόνος. </a:t>
            </a:r>
            <a:r>
              <a:rPr lang="el-GR" b="1" dirty="0" smtClean="0"/>
              <a:t>Στο Άουσβιτς και στη Χιροσίμα διαλύεται και ο ανθρώπινος θάνατος. Το άτομο είχε πάψει να υπάρχει</a:t>
            </a:r>
            <a:r>
              <a:rPr lang="el-GR" dirty="0" smtClean="0"/>
              <a:t>.</a:t>
            </a:r>
          </a:p>
          <a:p>
            <a:r>
              <a:rPr lang="el-GR" dirty="0" smtClean="0"/>
              <a:t>Ο Ψυχρός πόλεμος και ο ρόλος της τηλεόρασης. </a:t>
            </a:r>
          </a:p>
          <a:p>
            <a:r>
              <a:rPr lang="el-GR" dirty="0" smtClean="0"/>
              <a:t>Στην Αμερική ο φόβος του Κομμουνισμού είχε γίνει εμμονή. </a:t>
            </a:r>
          </a:p>
          <a:p>
            <a:r>
              <a:rPr lang="el-GR" dirty="0" smtClean="0"/>
              <a:t>Στα μέσα του 1960 μειονότητες, φοιτητές και άλλοι απαιτούν να λάβουν τέλος: ο ρατσισμός, η αποικιοκρατία, η φτώχεια, ο σεξισμός, η βία, οι αυταρχικές πολιτικές που εφαρμόζονται στα πανεπιστήμια… Η κρίση του 1968.</a:t>
            </a:r>
          </a:p>
          <a:p>
            <a:endParaRPr lang="el-GR" dirty="0"/>
          </a:p>
        </p:txBody>
      </p:sp>
    </p:spTree>
    <p:extLst>
      <p:ext uri="{BB962C8B-B14F-4D97-AF65-F5344CB8AC3E}">
        <p14:creationId xmlns:p14="http://schemas.microsoft.com/office/powerpoint/2010/main" val="4122243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92696"/>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l-GR" sz="2800" b="1" dirty="0" smtClean="0"/>
              <a:t>Σάμιουελ </a:t>
            </a:r>
            <a:r>
              <a:rPr lang="el-GR" sz="2800" b="1" dirty="0" err="1" smtClean="0"/>
              <a:t>Μπέκετ</a:t>
            </a:r>
            <a:r>
              <a:rPr lang="el-GR" sz="2800" b="1" i="1" dirty="0" smtClean="0"/>
              <a:t>, Περιμένοντας τον </a:t>
            </a:r>
            <a:r>
              <a:rPr lang="el-GR" sz="2800" b="1" i="1" dirty="0" err="1" smtClean="0"/>
              <a:t>Γκοντό</a:t>
            </a:r>
            <a:endParaRPr lang="el-GR" sz="2800" b="1" i="1" dirty="0"/>
          </a:p>
        </p:txBody>
      </p:sp>
      <p:sp>
        <p:nvSpPr>
          <p:cNvPr id="3" name="Θέση περιεχομένου 2"/>
          <p:cNvSpPr>
            <a:spLocks noGrp="1"/>
          </p:cNvSpPr>
          <p:nvPr>
            <p:ph idx="1"/>
          </p:nvPr>
        </p:nvSpPr>
        <p:spPr>
          <a:xfrm>
            <a:off x="0" y="692696"/>
            <a:ext cx="9144000" cy="6165304"/>
          </a:xfrm>
        </p:spPr>
        <p:style>
          <a:lnRef idx="1">
            <a:schemeClr val="accent6"/>
          </a:lnRef>
          <a:fillRef idx="2">
            <a:schemeClr val="accent6"/>
          </a:fillRef>
          <a:effectRef idx="1">
            <a:schemeClr val="accent6"/>
          </a:effectRef>
          <a:fontRef idx="minor">
            <a:schemeClr val="dk1"/>
          </a:fontRef>
        </p:style>
        <p:txBody>
          <a:bodyPr>
            <a:normAutofit lnSpcReduction="10000"/>
          </a:bodyPr>
          <a:lstStyle/>
          <a:p>
            <a:r>
              <a:rPr lang="el-GR" dirty="0" smtClean="0"/>
              <a:t>Κάποια γενικά στοιχεία:</a:t>
            </a:r>
          </a:p>
          <a:p>
            <a:r>
              <a:rPr lang="el-GR" dirty="0" smtClean="0"/>
              <a:t>Γράφτηκε </a:t>
            </a:r>
            <a:r>
              <a:rPr lang="el-GR" dirty="0" smtClean="0"/>
              <a:t>στα γαλλικά μεταξύ του 1947 και του 1949 και δημοσιεύτηκε το 1952.</a:t>
            </a:r>
          </a:p>
          <a:p>
            <a:r>
              <a:rPr lang="el-GR" dirty="0" smtClean="0"/>
              <a:t>Η </a:t>
            </a:r>
            <a:r>
              <a:rPr lang="el-GR" b="1" dirty="0" smtClean="0"/>
              <a:t>γαλλική γλώσσα </a:t>
            </a:r>
            <a:r>
              <a:rPr lang="el-GR" dirty="0" smtClean="0"/>
              <a:t>βοήθησε στη χρήση ενός απλού λεξιλογίου.</a:t>
            </a:r>
          </a:p>
          <a:p>
            <a:r>
              <a:rPr lang="el-GR" dirty="0" smtClean="0"/>
              <a:t>Ο </a:t>
            </a:r>
            <a:r>
              <a:rPr lang="el-GR" dirty="0" err="1" smtClean="0"/>
              <a:t>Μπέκετ</a:t>
            </a:r>
            <a:r>
              <a:rPr lang="el-GR" dirty="0" smtClean="0"/>
              <a:t> εμπιστεύτηκε τη σκηνοθεσία του έργου στον </a:t>
            </a:r>
            <a:r>
              <a:rPr lang="en-US" dirty="0" smtClean="0"/>
              <a:t>Roger </a:t>
            </a:r>
            <a:r>
              <a:rPr lang="en-US" dirty="0" err="1" smtClean="0"/>
              <a:t>Blin</a:t>
            </a:r>
            <a:r>
              <a:rPr lang="en-US" dirty="0" smtClean="0"/>
              <a:t> (</a:t>
            </a:r>
            <a:r>
              <a:rPr lang="el-GR" dirty="0" smtClean="0"/>
              <a:t>βοηθός του </a:t>
            </a:r>
            <a:r>
              <a:rPr lang="el-GR" dirty="0" err="1" smtClean="0"/>
              <a:t>Αρτώ</a:t>
            </a:r>
            <a:r>
              <a:rPr lang="el-GR" dirty="0" smtClean="0"/>
              <a:t> στους </a:t>
            </a:r>
            <a:r>
              <a:rPr lang="en-US" i="1" dirty="0" smtClean="0"/>
              <a:t>Cenci</a:t>
            </a:r>
            <a:r>
              <a:rPr lang="el-GR" dirty="0" smtClean="0"/>
              <a:t>) που είχε σκηνοθετήσει τη </a:t>
            </a:r>
            <a:r>
              <a:rPr lang="el-GR" i="1" dirty="0" smtClean="0"/>
              <a:t>Σονάτα των φαντασμάτων </a:t>
            </a:r>
            <a:r>
              <a:rPr lang="el-GR" dirty="0" smtClean="0"/>
              <a:t>και άρεσε στον </a:t>
            </a:r>
            <a:r>
              <a:rPr lang="el-GR" dirty="0" err="1" smtClean="0"/>
              <a:t>Μπέκετ</a:t>
            </a:r>
            <a:r>
              <a:rPr lang="el-GR" dirty="0" smtClean="0"/>
              <a:t>. Ανέβηκε στο μικρό θέατρο της Βαβυλώνας. Ο </a:t>
            </a:r>
            <a:r>
              <a:rPr lang="el-GR" dirty="0" err="1" smtClean="0"/>
              <a:t>Ανούιγ</a:t>
            </a:r>
            <a:r>
              <a:rPr lang="el-GR" dirty="0" smtClean="0"/>
              <a:t> εντυπωσιάζεται και συγκρίνει τη σπουδαιότητα της πρεμιέρας του έργου με εκείνη των </a:t>
            </a:r>
            <a:r>
              <a:rPr lang="el-GR" i="1" dirty="0" smtClean="0"/>
              <a:t>Έξι προσώπων </a:t>
            </a:r>
            <a:r>
              <a:rPr lang="el-GR" dirty="0" smtClean="0"/>
              <a:t>του </a:t>
            </a:r>
            <a:r>
              <a:rPr lang="el-GR" dirty="0" err="1" smtClean="0"/>
              <a:t>Πιραντέλλο</a:t>
            </a:r>
            <a:r>
              <a:rPr lang="el-GR" dirty="0" smtClean="0"/>
              <a:t> το 1923.</a:t>
            </a:r>
          </a:p>
          <a:p>
            <a:endParaRPr lang="el-GR" dirty="0" smtClean="0"/>
          </a:p>
        </p:txBody>
      </p:sp>
    </p:spTree>
    <p:extLst>
      <p:ext uri="{BB962C8B-B14F-4D97-AF65-F5344CB8AC3E}">
        <p14:creationId xmlns:p14="http://schemas.microsoft.com/office/powerpoint/2010/main" val="26857729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92696"/>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el-GR" sz="2800" b="1" dirty="0" smtClean="0"/>
              <a:t>Σάμιουελ </a:t>
            </a:r>
            <a:r>
              <a:rPr lang="el-GR" sz="2800" b="1" dirty="0" err="1" smtClean="0"/>
              <a:t>Μπέκετ</a:t>
            </a:r>
            <a:r>
              <a:rPr lang="el-GR" sz="2800" b="1" i="1" dirty="0" smtClean="0"/>
              <a:t>, Περιμένοντας τον </a:t>
            </a:r>
            <a:r>
              <a:rPr lang="el-GR" sz="2800" b="1" i="1" dirty="0" err="1" smtClean="0"/>
              <a:t>Γκοντό</a:t>
            </a:r>
            <a:r>
              <a:rPr lang="el-GR" sz="2800" b="1" i="1" dirty="0" smtClean="0"/>
              <a:t>, </a:t>
            </a:r>
            <a:r>
              <a:rPr lang="el-GR" sz="1200" dirty="0" smtClean="0"/>
              <a:t>(</a:t>
            </a:r>
            <a:r>
              <a:rPr lang="el-GR" sz="1300" i="1" dirty="0" smtClean="0"/>
              <a:t>βλ.</a:t>
            </a:r>
            <a:r>
              <a:rPr lang="pt-BR" sz="1300" dirty="0" smtClean="0"/>
              <a:t>Πατσαλίδης</a:t>
            </a:r>
            <a:r>
              <a:rPr lang="pt-BR" sz="1300" dirty="0"/>
              <a:t>, Σ., </a:t>
            </a:r>
            <a:r>
              <a:rPr lang="el-GR" sz="1300" dirty="0"/>
              <a:t>(2019) </a:t>
            </a:r>
            <a:r>
              <a:rPr lang="pt-BR" sz="1300" i="1" dirty="0"/>
              <a:t>Θέατρο και Θεωρία ΙΙ. (Μετα) Μοντέρνες Διαδρομές σε Τόπους, Ουτοπίες και Ετεροτοπίες</a:t>
            </a:r>
            <a:r>
              <a:rPr lang="pt-BR" sz="1300" dirty="0"/>
              <a:t>, Θεσσαλονίκη</a:t>
            </a:r>
            <a:r>
              <a:rPr lang="el-GR" sz="1300" dirty="0"/>
              <a:t>: </a:t>
            </a:r>
            <a:r>
              <a:rPr lang="en-US" sz="1300" dirty="0"/>
              <a:t>University Studio </a:t>
            </a:r>
            <a:r>
              <a:rPr lang="en-US" sz="1300" dirty="0" smtClean="0"/>
              <a:t>Press</a:t>
            </a:r>
            <a:r>
              <a:rPr lang="el-GR" sz="1300" dirty="0" smtClean="0"/>
              <a:t>, σ. 376-391)</a:t>
            </a:r>
            <a:endParaRPr lang="el-GR" sz="1300" b="1" i="1" dirty="0"/>
          </a:p>
        </p:txBody>
      </p:sp>
      <p:sp>
        <p:nvSpPr>
          <p:cNvPr id="3" name="Θέση περιεχομένου 2"/>
          <p:cNvSpPr>
            <a:spLocks noGrp="1"/>
          </p:cNvSpPr>
          <p:nvPr>
            <p:ph idx="1"/>
          </p:nvPr>
        </p:nvSpPr>
        <p:spPr>
          <a:xfrm>
            <a:off x="0" y="692696"/>
            <a:ext cx="9144000" cy="6165304"/>
          </a:xfrm>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r>
              <a:rPr lang="el-GR" dirty="0"/>
              <a:t>Αν και τα πάντα μέσα στο έργο είναι εις διπλούν: ζευγάρια, ο ερχομός του παιδιού, της νύχτας, η παραμονή των Εστραγκόν και </a:t>
            </a:r>
            <a:r>
              <a:rPr lang="el-GR" dirty="0" smtClean="0"/>
              <a:t>Βλαδίμηρου, </a:t>
            </a:r>
            <a:r>
              <a:rPr lang="el-GR" b="1" dirty="0"/>
              <a:t>δεν </a:t>
            </a:r>
            <a:r>
              <a:rPr lang="el-GR" b="1" dirty="0" smtClean="0"/>
              <a:t>είναι όμως </a:t>
            </a:r>
            <a:r>
              <a:rPr lang="el-GR" b="1" dirty="0"/>
              <a:t>ταυτόσημα</a:t>
            </a:r>
            <a:r>
              <a:rPr lang="el-GR" dirty="0"/>
              <a:t>. Είναι πανομοιότυπα, </a:t>
            </a:r>
            <a:r>
              <a:rPr lang="el-GR" b="1" dirty="0"/>
              <a:t>τόσο λίγο διαφορετικά όσο για να υπογραμμίσουν την απελπισία, την αγανάκτηση</a:t>
            </a:r>
            <a:r>
              <a:rPr lang="el-GR" b="1" dirty="0" smtClean="0"/>
              <a:t>.</a:t>
            </a:r>
          </a:p>
          <a:p>
            <a:r>
              <a:rPr lang="el-GR" b="1" dirty="0" smtClean="0"/>
              <a:t>Η </a:t>
            </a:r>
            <a:r>
              <a:rPr lang="el-GR" b="1" dirty="0"/>
              <a:t>διαρκής επανάληψη </a:t>
            </a:r>
            <a:r>
              <a:rPr lang="el-GR" dirty="0"/>
              <a:t>την οποία ζουν οι ήρωες </a:t>
            </a:r>
            <a:r>
              <a:rPr lang="el-GR" b="1" dirty="0"/>
              <a:t>τους αποστερεί τη δυνατότητα ένταξής τους στον χρόνο</a:t>
            </a:r>
            <a:r>
              <a:rPr lang="el-GR" dirty="0"/>
              <a:t>: </a:t>
            </a:r>
            <a:r>
              <a:rPr lang="el-GR" b="1" dirty="0"/>
              <a:t>κατασκευάζουν και αφηγούνται την ιστορία τους</a:t>
            </a:r>
            <a:r>
              <a:rPr lang="el-GR" dirty="0"/>
              <a:t>, για να αποκτήσουν παρελθόν-παρόν-μέλλον. Όμως αποτυγχάνουν γιατί δεν ολοκληρώνουν την ιστορία τους και γιατί αρνείται να ακούσει ο ένας την ιστορία του άλλου.</a:t>
            </a:r>
          </a:p>
          <a:p>
            <a:r>
              <a:rPr lang="el-GR" dirty="0"/>
              <a:t>Το σύμπαν του έργου </a:t>
            </a:r>
            <a:r>
              <a:rPr lang="el-GR" dirty="0" smtClean="0"/>
              <a:t>δεν είναι μόνο </a:t>
            </a:r>
            <a:r>
              <a:rPr lang="el-GR" b="1" dirty="0"/>
              <a:t>α-χρονικό</a:t>
            </a:r>
            <a:r>
              <a:rPr lang="el-GR" dirty="0"/>
              <a:t> </a:t>
            </a:r>
            <a:r>
              <a:rPr lang="el-GR" dirty="0" smtClean="0"/>
              <a:t>αλλά και </a:t>
            </a:r>
            <a:r>
              <a:rPr lang="el-GR" b="1" dirty="0" err="1"/>
              <a:t>εκκεντρωμένο</a:t>
            </a:r>
            <a:r>
              <a:rPr lang="el-GR" dirty="0" smtClean="0"/>
              <a:t>.</a:t>
            </a:r>
          </a:p>
          <a:p>
            <a:r>
              <a:rPr lang="el-GR" b="1" dirty="0" smtClean="0"/>
              <a:t>Ερμηνεία στο πλαίσιο του θεάτρου του παραλόγου</a:t>
            </a:r>
            <a:r>
              <a:rPr lang="el-GR" dirty="0" smtClean="0"/>
              <a:t>: Μέσω </a:t>
            </a:r>
            <a:r>
              <a:rPr lang="el-GR" dirty="0"/>
              <a:t>μιας </a:t>
            </a:r>
            <a:r>
              <a:rPr lang="el-GR" dirty="0" err="1"/>
              <a:t>γκροτέσκας</a:t>
            </a:r>
            <a:r>
              <a:rPr lang="el-GR" dirty="0"/>
              <a:t> και απελπιστικής αναμονής ενός φανταστικού προσώπου (</a:t>
            </a:r>
            <a:r>
              <a:rPr lang="el-GR" dirty="0" err="1"/>
              <a:t>Γκοντό</a:t>
            </a:r>
            <a:r>
              <a:rPr lang="el-GR" dirty="0"/>
              <a:t>), ο </a:t>
            </a:r>
            <a:r>
              <a:rPr lang="el-GR" dirty="0" err="1"/>
              <a:t>Μπέκετ</a:t>
            </a:r>
            <a:r>
              <a:rPr lang="el-GR" dirty="0"/>
              <a:t> παρουσιάζει μια </a:t>
            </a:r>
            <a:r>
              <a:rPr lang="el-GR" b="1" dirty="0"/>
              <a:t>αλληγορία</a:t>
            </a:r>
            <a:r>
              <a:rPr lang="el-GR" dirty="0"/>
              <a:t> για την </a:t>
            </a:r>
            <a:r>
              <a:rPr lang="el-GR" b="1" dirty="0"/>
              <a:t>κατάσταση του σύγχρονου ανθρώπου</a:t>
            </a:r>
            <a:r>
              <a:rPr lang="el-GR" dirty="0"/>
              <a:t>, του κατασπαραγμένου από τη μάταιη αναζήτηση ενός λόγου που να εξηγεί την ύπαρξή του.</a:t>
            </a:r>
          </a:p>
          <a:p>
            <a:endParaRPr lang="el-GR" dirty="0"/>
          </a:p>
        </p:txBody>
      </p:sp>
    </p:spTree>
    <p:extLst>
      <p:ext uri="{BB962C8B-B14F-4D97-AF65-F5344CB8AC3E}">
        <p14:creationId xmlns:p14="http://schemas.microsoft.com/office/powerpoint/2010/main" val="31822224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92696"/>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l-GR" sz="2800" b="1" dirty="0" smtClean="0"/>
              <a:t>Σάμιουελ </a:t>
            </a:r>
            <a:r>
              <a:rPr lang="el-GR" sz="2800" b="1" dirty="0" err="1" smtClean="0"/>
              <a:t>Μπέκετ</a:t>
            </a:r>
            <a:r>
              <a:rPr lang="el-GR" sz="2800" b="1" i="1" dirty="0" smtClean="0"/>
              <a:t>, Περιμένοντας τον </a:t>
            </a:r>
            <a:r>
              <a:rPr lang="el-GR" sz="2800" b="1" i="1" dirty="0" err="1" smtClean="0"/>
              <a:t>Γκοντό</a:t>
            </a:r>
            <a:endParaRPr lang="el-GR" sz="2800" b="1" i="1" dirty="0"/>
          </a:p>
        </p:txBody>
      </p:sp>
      <p:sp>
        <p:nvSpPr>
          <p:cNvPr id="3" name="Θέση περιεχομένου 2"/>
          <p:cNvSpPr>
            <a:spLocks noGrp="1"/>
          </p:cNvSpPr>
          <p:nvPr>
            <p:ph idx="1"/>
          </p:nvPr>
        </p:nvSpPr>
        <p:spPr>
          <a:xfrm>
            <a:off x="0" y="692696"/>
            <a:ext cx="9144000" cy="6165304"/>
          </a:xfrm>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r>
              <a:rPr lang="el-GR" b="1" dirty="0" smtClean="0"/>
              <a:t>Σύγχρονες ερμηνείες: </a:t>
            </a:r>
            <a:r>
              <a:rPr lang="el-GR" dirty="0" smtClean="0"/>
              <a:t>Το </a:t>
            </a:r>
            <a:r>
              <a:rPr lang="el-GR" dirty="0"/>
              <a:t>έργο δείχνει τη μετάβαση του ανθρώπου από το λογικό σύμπαν της κληρονομιάς του Διαφωτισμού και της </a:t>
            </a:r>
            <a:r>
              <a:rPr lang="el-GR" dirty="0" smtClean="0"/>
              <a:t>Α’ </a:t>
            </a:r>
            <a:r>
              <a:rPr lang="el-GR" dirty="0"/>
              <a:t>Βιομηχανικής </a:t>
            </a:r>
            <a:r>
              <a:rPr lang="el-GR" dirty="0" smtClean="0"/>
              <a:t>Επανάστασης </a:t>
            </a:r>
            <a:r>
              <a:rPr lang="el-GR" dirty="0"/>
              <a:t>στο ρευστό και άπιαστο σύμπαν του μεταμοντερνισμού και της </a:t>
            </a:r>
            <a:r>
              <a:rPr lang="el-GR" dirty="0" smtClean="0"/>
              <a:t>Γ’ </a:t>
            </a:r>
            <a:r>
              <a:rPr lang="el-GR" dirty="0"/>
              <a:t>Βιομηχανικής Επανάστασης.</a:t>
            </a:r>
          </a:p>
          <a:p>
            <a:r>
              <a:rPr lang="el-GR" dirty="0"/>
              <a:t>Ο </a:t>
            </a:r>
            <a:r>
              <a:rPr lang="el-GR" b="1" dirty="0" err="1"/>
              <a:t>Γκοντό</a:t>
            </a:r>
            <a:r>
              <a:rPr lang="el-GR" dirty="0"/>
              <a:t> </a:t>
            </a:r>
            <a:r>
              <a:rPr lang="el-GR" dirty="0" smtClean="0"/>
              <a:t>μοιάζει να είναι ένα </a:t>
            </a:r>
            <a:r>
              <a:rPr lang="el-GR" b="1" dirty="0" err="1" smtClean="0"/>
              <a:t>υπερ</a:t>
            </a:r>
            <a:r>
              <a:rPr lang="el-GR" b="1" dirty="0" smtClean="0"/>
              <a:t>-αφήγημα </a:t>
            </a:r>
            <a:r>
              <a:rPr lang="el-GR" dirty="0" smtClean="0"/>
              <a:t>(Θεός, ιδεολογία…) </a:t>
            </a:r>
            <a:r>
              <a:rPr lang="el-GR" dirty="0"/>
              <a:t>που έχει εγκιβωτίσει την ύπαρξη του Εστραγκόν και του </a:t>
            </a:r>
            <a:r>
              <a:rPr lang="el-GR" dirty="0" smtClean="0"/>
              <a:t>Βλαδίμηρου</a:t>
            </a:r>
            <a:r>
              <a:rPr lang="el-GR" dirty="0" smtClean="0"/>
              <a:t>, ενώ το </a:t>
            </a:r>
            <a:r>
              <a:rPr lang="el-GR" dirty="0" err="1" smtClean="0"/>
              <a:t>υπερ</a:t>
            </a:r>
            <a:r>
              <a:rPr lang="el-GR" dirty="0" smtClean="0"/>
              <a:t>-αφήγημα αυτό είναι </a:t>
            </a:r>
            <a:r>
              <a:rPr lang="el-GR" dirty="0" smtClean="0"/>
              <a:t>ήδη </a:t>
            </a:r>
            <a:r>
              <a:rPr lang="el-GR" dirty="0" smtClean="0"/>
              <a:t>νεκρό. </a:t>
            </a:r>
          </a:p>
          <a:p>
            <a:r>
              <a:rPr lang="el-GR" dirty="0" smtClean="0"/>
              <a:t>Εκείνοι </a:t>
            </a:r>
            <a:r>
              <a:rPr lang="el-GR" b="1" dirty="0" smtClean="0"/>
              <a:t>επιστρέφουν </a:t>
            </a:r>
            <a:r>
              <a:rPr lang="el-GR" dirty="0" smtClean="0"/>
              <a:t>σε αυτό (στον νεκρό </a:t>
            </a:r>
            <a:r>
              <a:rPr lang="el-GR" dirty="0" err="1" smtClean="0"/>
              <a:t>Γκοντό</a:t>
            </a:r>
            <a:r>
              <a:rPr lang="el-GR" dirty="0" smtClean="0"/>
              <a:t>-</a:t>
            </a:r>
            <a:r>
              <a:rPr lang="el-GR" dirty="0" err="1" smtClean="0"/>
              <a:t>υπερ</a:t>
            </a:r>
            <a:r>
              <a:rPr lang="el-GR" dirty="0" smtClean="0"/>
              <a:t>-αφήγημα) όπως κάνουν όλοι όσοι έχουν μια </a:t>
            </a:r>
            <a:r>
              <a:rPr lang="el-GR" b="1" dirty="0" smtClean="0"/>
              <a:t>τραυματική εμπειρία </a:t>
            </a:r>
            <a:r>
              <a:rPr lang="el-GR" dirty="0" smtClean="0"/>
              <a:t>(απώλειας) που δεν συνειδητοποιήθηκε και έτσι δεν γιατρεύτηκε: αυτό σημαίνει </a:t>
            </a:r>
            <a:r>
              <a:rPr lang="el-GR" b="1" dirty="0" smtClean="0"/>
              <a:t>διαρκής επανάληψη</a:t>
            </a:r>
            <a:r>
              <a:rPr lang="el-GR" dirty="0"/>
              <a:t> </a:t>
            </a:r>
            <a:r>
              <a:rPr lang="el-GR" dirty="0" smtClean="0"/>
              <a:t>(σύμφωνα </a:t>
            </a:r>
            <a:r>
              <a:rPr lang="el-GR" dirty="0" smtClean="0"/>
              <a:t>με τον </a:t>
            </a:r>
            <a:r>
              <a:rPr lang="el-GR" dirty="0" smtClean="0"/>
              <a:t>Φρόυντ</a:t>
            </a:r>
            <a:r>
              <a:rPr lang="el-GR" dirty="0"/>
              <a:t>)</a:t>
            </a:r>
            <a:r>
              <a:rPr lang="el-GR" dirty="0" smtClean="0"/>
              <a:t>. </a:t>
            </a:r>
            <a:r>
              <a:rPr lang="el-GR" dirty="0" smtClean="0"/>
              <a:t>Ο </a:t>
            </a:r>
            <a:r>
              <a:rPr lang="el-GR" dirty="0" err="1" smtClean="0"/>
              <a:t>Γκοντό</a:t>
            </a:r>
            <a:r>
              <a:rPr lang="el-GR" dirty="0" smtClean="0"/>
              <a:t>, η ατέρμονη αναμονή του είναι ουσιαστικά για τους δύο λακέδες ήρωες η μόνη </a:t>
            </a:r>
            <a:r>
              <a:rPr lang="el-GR" dirty="0" smtClean="0"/>
              <a:t>ελπίδα </a:t>
            </a:r>
            <a:r>
              <a:rPr lang="el-GR" dirty="0" smtClean="0"/>
              <a:t>εύρεσης ενός νοήματος στην </a:t>
            </a:r>
            <a:r>
              <a:rPr lang="el-GR" dirty="0"/>
              <a:t>ύ</a:t>
            </a:r>
            <a:r>
              <a:rPr lang="el-GR" dirty="0" smtClean="0"/>
              <a:t>παρξή τους.</a:t>
            </a:r>
            <a:r>
              <a:rPr lang="el-GR" dirty="0"/>
              <a:t> </a:t>
            </a:r>
            <a:endParaRPr lang="el-GR" dirty="0" smtClean="0"/>
          </a:p>
          <a:p>
            <a:r>
              <a:rPr lang="el-GR" dirty="0" smtClean="0"/>
              <a:t>Ανάλογα περιμένουμε κι εμείς, </a:t>
            </a:r>
            <a:r>
              <a:rPr lang="el-GR" dirty="0"/>
              <a:t>όπως και οι </a:t>
            </a:r>
            <a:r>
              <a:rPr lang="el-GR" dirty="0" smtClean="0"/>
              <a:t>ήρωες του </a:t>
            </a:r>
            <a:r>
              <a:rPr lang="el-GR" i="1" dirty="0" smtClean="0"/>
              <a:t>Περιμένοντας τον </a:t>
            </a:r>
            <a:r>
              <a:rPr lang="el-GR" i="1" dirty="0" err="1" smtClean="0"/>
              <a:t>Γκοντό</a:t>
            </a:r>
            <a:r>
              <a:rPr lang="el-GR" dirty="0" smtClean="0"/>
              <a:t>, </a:t>
            </a:r>
            <a:r>
              <a:rPr lang="el-GR" dirty="0"/>
              <a:t>ένα νόημα (ένα </a:t>
            </a:r>
            <a:r>
              <a:rPr lang="el-GR" dirty="0" err="1" smtClean="0"/>
              <a:t>υπερ</a:t>
            </a:r>
            <a:r>
              <a:rPr lang="el-GR" dirty="0" smtClean="0"/>
              <a:t>-αφήγημα) σαν </a:t>
            </a:r>
            <a:r>
              <a:rPr lang="el-GR" dirty="0"/>
              <a:t>τον </a:t>
            </a:r>
            <a:r>
              <a:rPr lang="el-GR" dirty="0" err="1"/>
              <a:t>Γκοντό</a:t>
            </a:r>
            <a:r>
              <a:rPr lang="el-GR" dirty="0"/>
              <a:t> για να αποκτήσει η ύπαρξή μας νόημα στη «σκηνή του κόσμου». </a:t>
            </a:r>
            <a:r>
              <a:rPr lang="el-GR" dirty="0" smtClean="0"/>
              <a:t>Κι αυτό </a:t>
            </a:r>
            <a:r>
              <a:rPr lang="el-GR" dirty="0"/>
              <a:t>το </a:t>
            </a:r>
            <a:r>
              <a:rPr lang="el-GR" b="1" dirty="0" smtClean="0"/>
              <a:t>μυστηριώδες νόημα </a:t>
            </a:r>
            <a:r>
              <a:rPr lang="el-GR" dirty="0"/>
              <a:t>μας κρατά </a:t>
            </a:r>
            <a:r>
              <a:rPr lang="el-GR" b="1" dirty="0" smtClean="0"/>
              <a:t>δέσμιους</a:t>
            </a:r>
            <a:r>
              <a:rPr lang="el-GR" b="1" dirty="0"/>
              <a:t> </a:t>
            </a:r>
            <a:r>
              <a:rPr lang="el-GR" b="1" dirty="0" smtClean="0"/>
              <a:t>μιας αναμονής</a:t>
            </a:r>
            <a:r>
              <a:rPr lang="el-GR" dirty="0" smtClean="0"/>
              <a:t>.</a:t>
            </a:r>
          </a:p>
          <a:p>
            <a:endParaRPr lang="el-GR" dirty="0"/>
          </a:p>
          <a:p>
            <a:endParaRPr lang="el-GR" dirty="0" smtClean="0"/>
          </a:p>
          <a:p>
            <a:endParaRPr lang="el-GR" dirty="0"/>
          </a:p>
        </p:txBody>
      </p:sp>
    </p:spTree>
    <p:extLst>
      <p:ext uri="{BB962C8B-B14F-4D97-AF65-F5344CB8AC3E}">
        <p14:creationId xmlns:p14="http://schemas.microsoft.com/office/powerpoint/2010/main" val="308730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92696"/>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l-GR" sz="2800" b="1" dirty="0" smtClean="0"/>
              <a:t>Σάμιουελ </a:t>
            </a:r>
            <a:r>
              <a:rPr lang="el-GR" sz="2800" b="1" dirty="0" err="1" smtClean="0"/>
              <a:t>Μπέκετ</a:t>
            </a:r>
            <a:r>
              <a:rPr lang="el-GR" sz="2800" b="1" i="1" dirty="0" smtClean="0"/>
              <a:t>, Περιμένοντας τον </a:t>
            </a:r>
            <a:r>
              <a:rPr lang="el-GR" sz="2800" b="1" i="1" dirty="0" err="1" smtClean="0"/>
              <a:t>Γκοντό</a:t>
            </a:r>
            <a:endParaRPr lang="el-GR" sz="2800" b="1" i="1" dirty="0"/>
          </a:p>
        </p:txBody>
      </p:sp>
      <p:sp>
        <p:nvSpPr>
          <p:cNvPr id="3" name="Θέση περιεχομένου 2"/>
          <p:cNvSpPr>
            <a:spLocks noGrp="1"/>
          </p:cNvSpPr>
          <p:nvPr>
            <p:ph idx="1"/>
          </p:nvPr>
        </p:nvSpPr>
        <p:spPr>
          <a:xfrm>
            <a:off x="0" y="692696"/>
            <a:ext cx="9144000" cy="6165304"/>
          </a:xfrm>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pPr marL="0" indent="0">
              <a:buNone/>
            </a:pPr>
            <a:endParaRPr lang="el-GR" dirty="0" smtClean="0"/>
          </a:p>
          <a:p>
            <a:r>
              <a:rPr lang="el-GR" dirty="0" smtClean="0"/>
              <a:t>Η παρουσία, ωστόσο του </a:t>
            </a:r>
            <a:r>
              <a:rPr lang="el-GR" b="1" dirty="0" err="1" smtClean="0"/>
              <a:t>Λάκυ</a:t>
            </a:r>
            <a:r>
              <a:rPr lang="el-GR" dirty="0" smtClean="0"/>
              <a:t> και κυρίως ο μονόλογός του αποτελεί μια παρέκκλιση ικανή να αποτελέσει μια </a:t>
            </a:r>
            <a:r>
              <a:rPr lang="el-GR" b="1" dirty="0" smtClean="0"/>
              <a:t>διαφορετική θεώρηση των πραγμάτων έξω από τις ιεραρχήσεις του παρελθόντος</a:t>
            </a:r>
            <a:r>
              <a:rPr lang="el-GR" dirty="0" smtClean="0"/>
              <a:t>.</a:t>
            </a:r>
          </a:p>
          <a:p>
            <a:r>
              <a:rPr lang="el-GR" dirty="0"/>
              <a:t>«Η φαινομενικά άλογη και ασυνεχής ομιλία του </a:t>
            </a:r>
            <a:r>
              <a:rPr lang="el-GR" dirty="0" err="1"/>
              <a:t>Λάκυ</a:t>
            </a:r>
            <a:r>
              <a:rPr lang="el-GR" dirty="0"/>
              <a:t>» κάθε άλλο παρά τέτοια είναι. Πρόκειται για έναν «</a:t>
            </a:r>
            <a:r>
              <a:rPr lang="el-GR" dirty="0" smtClean="0"/>
              <a:t>μονόλογο</a:t>
            </a:r>
            <a:r>
              <a:rPr lang="el-GR" dirty="0" smtClean="0"/>
              <a:t>», </a:t>
            </a:r>
            <a:r>
              <a:rPr lang="el-GR" dirty="0"/>
              <a:t>με «ανακυκλούμενες εικόνες και φράσεις, την υπέρβαση των κανόνων της σύνταξης και της στίξης», που καταλύει κάθε είδους «</a:t>
            </a:r>
            <a:r>
              <a:rPr lang="el-GR" dirty="0" err="1"/>
              <a:t>Γκοντό</a:t>
            </a:r>
            <a:r>
              <a:rPr lang="el-GR" dirty="0"/>
              <a:t> (κάθε είδους </a:t>
            </a:r>
            <a:r>
              <a:rPr lang="el-GR" dirty="0" err="1" smtClean="0"/>
              <a:t>υπερ</a:t>
            </a:r>
            <a:r>
              <a:rPr lang="el-GR" dirty="0" smtClean="0"/>
              <a:t>-αφήγηση </a:t>
            </a:r>
            <a:r>
              <a:rPr lang="el-GR" dirty="0"/>
              <a:t>δηλαδή, πχ.  Θεό, ιδεολογία, φιλοσοφική θεώρηση…) και τη μεταφυσική τυραννία της σκέψης». Είναι δηλαδή μια «</a:t>
            </a:r>
            <a:r>
              <a:rPr lang="el-GR" b="1" dirty="0"/>
              <a:t>μεταμοντέρνα </a:t>
            </a:r>
            <a:r>
              <a:rPr lang="el-GR" dirty="0"/>
              <a:t>[…] </a:t>
            </a:r>
            <a:r>
              <a:rPr lang="el-GR" b="1" dirty="0"/>
              <a:t>απελευθερωτική ομιλία που σκέφτεται από την ‘άλλη πλευρά’ των ορίων</a:t>
            </a:r>
            <a:r>
              <a:rPr lang="el-GR" dirty="0"/>
              <a:t>. </a:t>
            </a:r>
            <a:r>
              <a:rPr lang="el-GR" b="1" dirty="0"/>
              <a:t>Δεν είναι ανόητη</a:t>
            </a:r>
            <a:r>
              <a:rPr lang="el-GR" dirty="0"/>
              <a:t> [αλλά] </a:t>
            </a:r>
            <a:r>
              <a:rPr lang="el-GR" b="1" dirty="0" err="1"/>
              <a:t>υπερ</a:t>
            </a:r>
            <a:r>
              <a:rPr lang="el-GR" b="1" dirty="0"/>
              <a:t>-λογική</a:t>
            </a:r>
            <a:r>
              <a:rPr lang="el-GR" dirty="0"/>
              <a:t>». Η χρήση της </a:t>
            </a:r>
            <a:r>
              <a:rPr lang="el-GR" b="1" dirty="0"/>
              <a:t>γλώσσας </a:t>
            </a:r>
            <a:r>
              <a:rPr lang="el-GR" dirty="0"/>
              <a:t>από τον </a:t>
            </a:r>
            <a:r>
              <a:rPr lang="el-GR" dirty="0" err="1"/>
              <a:t>Λάκυ</a:t>
            </a:r>
            <a:r>
              <a:rPr lang="el-GR" dirty="0"/>
              <a:t> γίνεται σε </a:t>
            </a:r>
            <a:r>
              <a:rPr lang="el-GR" b="1" dirty="0"/>
              <a:t>πολλαπλά επίπεδα </a:t>
            </a:r>
            <a:r>
              <a:rPr lang="el-GR" b="1" dirty="0" err="1"/>
              <a:t>εννοιολόγησης</a:t>
            </a:r>
            <a:r>
              <a:rPr lang="el-GR" b="1" dirty="0"/>
              <a:t> και δομής </a:t>
            </a:r>
            <a:r>
              <a:rPr lang="el-GR" dirty="0"/>
              <a:t>που στόχο έχουν τη </a:t>
            </a:r>
            <a:r>
              <a:rPr lang="el-GR" b="1" dirty="0"/>
              <a:t>διεύρυνση του πεδίου της σκέψης</a:t>
            </a:r>
            <a:r>
              <a:rPr lang="el-GR" dirty="0"/>
              <a:t>. Ο λόγος τους είναι μια μορφή παιχνιδιού που ανακατεύει και ανατρέπει τους κανόνες και δημιουργεί νέους. Λόγος χωρίς ταυτότητα (οι δείξεις </a:t>
            </a:r>
            <a:r>
              <a:rPr lang="el-GR" b="1" dirty="0"/>
              <a:t>εγώ – εσύ</a:t>
            </a:r>
            <a:r>
              <a:rPr lang="el-GR" dirty="0"/>
              <a:t> απουσιάζουν). </a:t>
            </a:r>
            <a:r>
              <a:rPr lang="el-GR" b="1" dirty="0"/>
              <a:t>Το υποκείμενο δεν είναι </a:t>
            </a:r>
            <a:r>
              <a:rPr lang="el-GR" b="1" dirty="0" smtClean="0"/>
              <a:t>συνειδητοποιημένο, </a:t>
            </a:r>
            <a:r>
              <a:rPr lang="el-GR" b="1" dirty="0"/>
              <a:t>οπότε χωρίς το εγώ δεν μπορεί να εννοηθεί και το εμείς. </a:t>
            </a:r>
            <a:r>
              <a:rPr lang="el-GR" dirty="0"/>
              <a:t>Το υπερβατικό, λοιπόν, χωρίς να υπάρχει ένα σταθερό υποκείμενο να το αρθρώσει, δεν μπορεί να υπάρξει</a:t>
            </a:r>
            <a:r>
              <a:rPr lang="el-GR" dirty="0" smtClean="0"/>
              <a:t>.</a:t>
            </a:r>
            <a:endParaRPr lang="el-GR" dirty="0"/>
          </a:p>
          <a:p>
            <a:endParaRPr lang="el-GR" dirty="0" smtClean="0"/>
          </a:p>
          <a:p>
            <a:endParaRPr lang="el-GR" dirty="0"/>
          </a:p>
          <a:p>
            <a:endParaRPr lang="el-GR" dirty="0" smtClean="0"/>
          </a:p>
          <a:p>
            <a:endParaRPr lang="el-GR" dirty="0"/>
          </a:p>
        </p:txBody>
      </p:sp>
    </p:spTree>
    <p:extLst>
      <p:ext uri="{BB962C8B-B14F-4D97-AF65-F5344CB8AC3E}">
        <p14:creationId xmlns:p14="http://schemas.microsoft.com/office/powerpoint/2010/main" val="26473295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92696"/>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el-GR" sz="2800" b="1" dirty="0" smtClean="0"/>
              <a:t>Σάμιουελ </a:t>
            </a:r>
            <a:r>
              <a:rPr lang="el-GR" sz="2800" b="1" dirty="0" err="1" smtClean="0"/>
              <a:t>Μπέκετ</a:t>
            </a:r>
            <a:r>
              <a:rPr lang="el-GR" sz="2800" b="1" i="1" dirty="0" smtClean="0"/>
              <a:t>, Περιμένοντας τον </a:t>
            </a:r>
            <a:r>
              <a:rPr lang="el-GR" sz="2800" b="1" i="1" dirty="0" err="1" smtClean="0"/>
              <a:t>Γκοντό</a:t>
            </a:r>
            <a:endParaRPr lang="el-GR" sz="2800" b="1" i="1" dirty="0"/>
          </a:p>
        </p:txBody>
      </p:sp>
      <p:sp>
        <p:nvSpPr>
          <p:cNvPr id="3" name="Θέση περιεχομένου 2"/>
          <p:cNvSpPr>
            <a:spLocks noGrp="1"/>
          </p:cNvSpPr>
          <p:nvPr>
            <p:ph idx="1"/>
          </p:nvPr>
        </p:nvSpPr>
        <p:spPr>
          <a:xfrm>
            <a:off x="0" y="692696"/>
            <a:ext cx="9144000" cy="6165304"/>
          </a:xfrm>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r>
              <a:rPr lang="el-GR" dirty="0" smtClean="0"/>
              <a:t>Όμως η </a:t>
            </a:r>
            <a:r>
              <a:rPr lang="el-GR" dirty="0" smtClean="0"/>
              <a:t>περίπτωση να καταφέρει ο </a:t>
            </a:r>
            <a:r>
              <a:rPr lang="el-GR" dirty="0" err="1" smtClean="0"/>
              <a:t>Λάκυ</a:t>
            </a:r>
            <a:r>
              <a:rPr lang="el-GR" dirty="0" smtClean="0"/>
              <a:t> και ο λόγος του να υπάρξουν </a:t>
            </a:r>
            <a:r>
              <a:rPr lang="el-GR" dirty="0"/>
              <a:t>«</a:t>
            </a:r>
            <a:r>
              <a:rPr lang="el-GR" dirty="0" smtClean="0"/>
              <a:t>σταθεροποιημένοι» </a:t>
            </a:r>
            <a:r>
              <a:rPr lang="el-GR" b="1" dirty="0"/>
              <a:t>φοβίζει</a:t>
            </a:r>
            <a:r>
              <a:rPr lang="el-GR" dirty="0"/>
              <a:t> και γι’ αυτό διαρκώς στο </a:t>
            </a:r>
            <a:r>
              <a:rPr lang="el-GR" dirty="0" smtClean="0"/>
              <a:t>έργο ο </a:t>
            </a:r>
            <a:r>
              <a:rPr lang="el-GR" dirty="0" err="1" smtClean="0"/>
              <a:t>Λάκυ</a:t>
            </a:r>
            <a:r>
              <a:rPr lang="el-GR" dirty="0" smtClean="0"/>
              <a:t> καταπιέζεται τόσο </a:t>
            </a:r>
            <a:r>
              <a:rPr lang="el-GR" dirty="0"/>
              <a:t>από τον </a:t>
            </a:r>
            <a:r>
              <a:rPr lang="el-GR" dirty="0" err="1"/>
              <a:t>Πότζο</a:t>
            </a:r>
            <a:r>
              <a:rPr lang="el-GR" dirty="0"/>
              <a:t> </a:t>
            </a:r>
            <a:r>
              <a:rPr lang="el-GR" dirty="0" smtClean="0"/>
              <a:t>όσο και από </a:t>
            </a:r>
            <a:r>
              <a:rPr lang="el-GR" dirty="0"/>
              <a:t>τους άλλους δύο Εστραγκόν και Βλαδίμηρο. </a:t>
            </a:r>
            <a:r>
              <a:rPr lang="el-GR" b="1" dirty="0"/>
              <a:t>Η αναμονή του </a:t>
            </a:r>
            <a:r>
              <a:rPr lang="el-GR" b="1" dirty="0" err="1"/>
              <a:t>Γκοντό</a:t>
            </a:r>
            <a:r>
              <a:rPr lang="el-GR" b="1" dirty="0"/>
              <a:t> αν τεθεί </a:t>
            </a:r>
            <a:r>
              <a:rPr lang="el-GR" b="1" dirty="0" smtClean="0"/>
              <a:t>‘υπό αμφισβήτηση’ </a:t>
            </a:r>
            <a:r>
              <a:rPr lang="el-GR" b="1" dirty="0"/>
              <a:t>θέτει σε κίνδυνο ολόκληρη την ύπαρξη των δύο </a:t>
            </a:r>
            <a:r>
              <a:rPr lang="el-GR" b="1" dirty="0" smtClean="0"/>
              <a:t>λακέδων και όχι μόνο</a:t>
            </a:r>
            <a:r>
              <a:rPr lang="el-GR" dirty="0" smtClean="0"/>
              <a:t>. </a:t>
            </a:r>
          </a:p>
          <a:p>
            <a:pPr marL="0" indent="0">
              <a:buNone/>
            </a:pPr>
            <a:endParaRPr lang="el-GR" dirty="0"/>
          </a:p>
          <a:p>
            <a:r>
              <a:rPr lang="el-GR" dirty="0" smtClean="0"/>
              <a:t>Στο έργο φαίνεται καθαρά πως αυτή </a:t>
            </a:r>
            <a:r>
              <a:rPr lang="el-GR" dirty="0"/>
              <a:t>η συνθήκη είναι στη βάση της δημιουργίας των </a:t>
            </a:r>
            <a:r>
              <a:rPr lang="el-GR" b="1" dirty="0"/>
              <a:t>εξουσιαστικών δομών</a:t>
            </a:r>
            <a:r>
              <a:rPr lang="el-GR" dirty="0"/>
              <a:t>. Η εξουσιαστική ομπρέλα του </a:t>
            </a:r>
            <a:r>
              <a:rPr lang="el-GR" dirty="0" err="1" smtClean="0"/>
              <a:t>υπερ</a:t>
            </a:r>
            <a:r>
              <a:rPr lang="el-GR" dirty="0" smtClean="0"/>
              <a:t>-κειμένου (</a:t>
            </a:r>
            <a:r>
              <a:rPr lang="el-GR" dirty="0" err="1" smtClean="0"/>
              <a:t>υπερ</a:t>
            </a:r>
            <a:r>
              <a:rPr lang="el-GR" dirty="0" smtClean="0"/>
              <a:t>-αφηγήματος/ </a:t>
            </a:r>
            <a:r>
              <a:rPr lang="el-GR" dirty="0" err="1" smtClean="0"/>
              <a:t>Γκοντό</a:t>
            </a:r>
            <a:r>
              <a:rPr lang="el-GR" dirty="0" smtClean="0"/>
              <a:t>) </a:t>
            </a:r>
            <a:r>
              <a:rPr lang="el-GR" dirty="0"/>
              <a:t>δίνει </a:t>
            </a:r>
            <a:r>
              <a:rPr lang="el-GR" b="1" dirty="0"/>
              <a:t>ταυτότητα </a:t>
            </a:r>
            <a:r>
              <a:rPr lang="el-GR" dirty="0"/>
              <a:t>σε αυτούς που την επικαλούνται. Γι’ αυτό οι δύο λακέδες δεν εγκαταλείπουν τη σκηνή, το σημείο της </a:t>
            </a:r>
            <a:r>
              <a:rPr lang="el-GR" dirty="0" smtClean="0"/>
              <a:t>συνάντησης, η αναχώρησή τους θα σήμαινε αυτόματα και την απώλεια της ταυτότητάς τους. </a:t>
            </a:r>
            <a:endParaRPr lang="el-GR" dirty="0" smtClean="0"/>
          </a:p>
          <a:p>
            <a:r>
              <a:rPr lang="el-GR" dirty="0" smtClean="0"/>
              <a:t>«Όμως ο </a:t>
            </a:r>
            <a:r>
              <a:rPr lang="el-GR" dirty="0" err="1" smtClean="0"/>
              <a:t>Γκοντό</a:t>
            </a:r>
            <a:r>
              <a:rPr lang="el-GR" dirty="0" smtClean="0"/>
              <a:t> [μας]», λέει ο </a:t>
            </a:r>
            <a:r>
              <a:rPr lang="el-GR" dirty="0" err="1" smtClean="0"/>
              <a:t>Πατσαλίδης</a:t>
            </a:r>
            <a:r>
              <a:rPr lang="el-GR" dirty="0" smtClean="0"/>
              <a:t>, «το ‘</a:t>
            </a:r>
            <a:r>
              <a:rPr lang="el-GR" dirty="0" err="1" smtClean="0"/>
              <a:t>υπερ</a:t>
            </a:r>
            <a:r>
              <a:rPr lang="el-GR" dirty="0" smtClean="0"/>
              <a:t>-κείμενο’, δεν πρόκειται να μας επισκεφτεί». Στο μεταξύ όμως «ροκανίζουμε το καρότο της ζωής, παίζουμε, φάσκουμε και αντιφάσκουμε, δοκιμάζουμε τα όρια μας, βλέπουμε τα έργα του </a:t>
            </a:r>
            <a:r>
              <a:rPr lang="el-GR" dirty="0" err="1" smtClean="0"/>
              <a:t>Μπέκετ</a:t>
            </a:r>
            <a:r>
              <a:rPr lang="el-GR" dirty="0" smtClean="0"/>
              <a:t>, τα σχολιάζουμε και περιμένουμε». Βρισκόμαστε στην αναμονή ενός νοήματος. «Υπό το φως […] της παρούσας απουσίας» όπως την διατυπώνει ο </a:t>
            </a:r>
            <a:r>
              <a:rPr lang="el-GR" dirty="0" err="1" smtClean="0"/>
              <a:t>Μπέκετ</a:t>
            </a:r>
            <a:r>
              <a:rPr lang="el-GR" dirty="0" smtClean="0"/>
              <a:t>, «το έργο του και η ζωή μας αποκτά ένα νόημα που αλλιώς δεν θα υπήρχε», καθώς «η ζωή μας το αρνείται».  Τελικά υπάρχει μια μορφή «κατάφασης» σε όλη αυτή τη </a:t>
            </a:r>
            <a:r>
              <a:rPr lang="el-GR" dirty="0" smtClean="0"/>
              <a:t>διαδικασία.</a:t>
            </a:r>
            <a:endParaRPr lang="el-GR" dirty="0"/>
          </a:p>
        </p:txBody>
      </p:sp>
    </p:spTree>
    <p:extLst>
      <p:ext uri="{BB962C8B-B14F-4D97-AF65-F5344CB8AC3E}">
        <p14:creationId xmlns:p14="http://schemas.microsoft.com/office/powerpoint/2010/main" val="41528001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476672"/>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el-GR" sz="2800" b="1" dirty="0" smtClean="0"/>
              <a:t>Η δραματουργία του Σάμιουελ </a:t>
            </a:r>
            <a:r>
              <a:rPr lang="el-GR" sz="2800" b="1" dirty="0" err="1" smtClean="0"/>
              <a:t>Μπέκετ</a:t>
            </a:r>
            <a:r>
              <a:rPr lang="el-GR" sz="2800" b="1" dirty="0" smtClean="0"/>
              <a:t> και </a:t>
            </a:r>
            <a:r>
              <a:rPr lang="el-GR" sz="2800" b="1" i="1" dirty="0" smtClean="0"/>
              <a:t>Το τέλος του παιχνιδιού</a:t>
            </a:r>
            <a:endParaRPr lang="el-GR" sz="2800" b="1" i="1" dirty="0"/>
          </a:p>
        </p:txBody>
      </p:sp>
      <p:sp>
        <p:nvSpPr>
          <p:cNvPr id="3" name="Θέση περιεχομένου 2"/>
          <p:cNvSpPr>
            <a:spLocks noGrp="1"/>
          </p:cNvSpPr>
          <p:nvPr>
            <p:ph idx="1"/>
          </p:nvPr>
        </p:nvSpPr>
        <p:spPr>
          <a:xfrm>
            <a:off x="0" y="476672"/>
            <a:ext cx="9144000" cy="6381328"/>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r>
              <a:rPr lang="el-GR" dirty="0" smtClean="0"/>
              <a:t>Συχνή η ακινησία των προσώπων: </a:t>
            </a:r>
            <a:r>
              <a:rPr lang="el-GR" i="1" dirty="0" smtClean="0"/>
              <a:t>Το τέλος του παιχνιδιού, Ευτυχισμένες μέρες, Η τελευταία μαγνητοταινία του </a:t>
            </a:r>
            <a:r>
              <a:rPr lang="el-GR" i="1" dirty="0" err="1" smtClean="0"/>
              <a:t>Κραπ</a:t>
            </a:r>
            <a:r>
              <a:rPr lang="el-GR" i="1" dirty="0" smtClean="0"/>
              <a:t>, </a:t>
            </a:r>
            <a:r>
              <a:rPr lang="en-US" i="1" dirty="0" smtClean="0"/>
              <a:t>Ohio impromptu</a:t>
            </a:r>
            <a:r>
              <a:rPr lang="el-GR" dirty="0" smtClean="0"/>
              <a:t>…</a:t>
            </a:r>
          </a:p>
          <a:p>
            <a:r>
              <a:rPr lang="el-GR" dirty="0" smtClean="0"/>
              <a:t>Τα έργα του με την πάροδο του χρόνου γινόντουσαν όλο και πιο σύντομα</a:t>
            </a:r>
            <a:r>
              <a:rPr lang="en-US" dirty="0" smtClean="0"/>
              <a:t>, </a:t>
            </a:r>
            <a:r>
              <a:rPr lang="en-US" i="1" dirty="0" smtClean="0"/>
              <a:t>Breath</a:t>
            </a:r>
            <a:r>
              <a:rPr lang="el-GR" dirty="0" smtClean="0"/>
              <a:t>.</a:t>
            </a:r>
          </a:p>
          <a:p>
            <a:r>
              <a:rPr lang="el-GR" dirty="0" smtClean="0"/>
              <a:t>Οι </a:t>
            </a:r>
            <a:r>
              <a:rPr lang="el-GR" dirty="0" err="1"/>
              <a:t>ή</a:t>
            </a:r>
            <a:r>
              <a:rPr lang="el-GR" dirty="0" err="1" smtClean="0"/>
              <a:t>ρωές</a:t>
            </a:r>
            <a:r>
              <a:rPr lang="el-GR" dirty="0" smtClean="0"/>
              <a:t> του όλο και πιο σιωπηλοί</a:t>
            </a:r>
            <a:r>
              <a:rPr lang="en-US" dirty="0" smtClean="0"/>
              <a:t> (</a:t>
            </a:r>
            <a:r>
              <a:rPr lang="en-US" i="1" dirty="0" smtClean="0"/>
              <a:t>Act without words II</a:t>
            </a:r>
            <a:r>
              <a:rPr lang="el-GR" dirty="0" smtClean="0"/>
              <a:t>, συχνά η φωνή τους ήταν μαγνητοφωνημένη (</a:t>
            </a:r>
            <a:r>
              <a:rPr lang="el-GR" i="1" dirty="0" smtClean="0"/>
              <a:t>Η τελευταία μαγνητοταινία του </a:t>
            </a:r>
            <a:r>
              <a:rPr lang="el-GR" i="1" dirty="0" err="1" smtClean="0"/>
              <a:t>Κραπ</a:t>
            </a:r>
            <a:r>
              <a:rPr lang="el-GR" dirty="0" smtClean="0"/>
              <a:t>).</a:t>
            </a:r>
          </a:p>
          <a:p>
            <a:r>
              <a:rPr lang="el-GR" dirty="0" smtClean="0"/>
              <a:t>Συχνά έχουμε και τον ‘τεμαχισμό’ του σώματος. Στο έργο του </a:t>
            </a:r>
            <a:r>
              <a:rPr lang="en-US" i="1" dirty="0" smtClean="0"/>
              <a:t>Not I</a:t>
            </a:r>
            <a:r>
              <a:rPr lang="en-US" dirty="0" smtClean="0"/>
              <a:t> </a:t>
            </a:r>
            <a:r>
              <a:rPr lang="el-GR" dirty="0" smtClean="0"/>
              <a:t>στη σκηνή εμφανίζεται το στόμα του ηθοποιού.</a:t>
            </a:r>
          </a:p>
          <a:p>
            <a:r>
              <a:rPr lang="el-GR" dirty="0" smtClean="0"/>
              <a:t>Τα έργα του </a:t>
            </a:r>
            <a:r>
              <a:rPr lang="el-GR" dirty="0" err="1" smtClean="0"/>
              <a:t>Μπέκετ</a:t>
            </a:r>
            <a:r>
              <a:rPr lang="el-GR" dirty="0" smtClean="0"/>
              <a:t> δεν αφήνουν τον θεατή να ξεχαστεί πως βρίσκεται στο θέατρο.</a:t>
            </a:r>
            <a:endParaRPr lang="en-US" dirty="0" smtClean="0"/>
          </a:p>
          <a:p>
            <a:r>
              <a:rPr lang="el-GR" dirty="0" smtClean="0"/>
              <a:t>Στα έργα του οι ηθοποιοί μοιάζουν συχνά με μαριονέττες και αυτό θυμίζει </a:t>
            </a:r>
            <a:r>
              <a:rPr lang="en-US" dirty="0" smtClean="0"/>
              <a:t>Craig </a:t>
            </a:r>
            <a:r>
              <a:rPr lang="el-GR" dirty="0" smtClean="0"/>
              <a:t>και </a:t>
            </a:r>
            <a:r>
              <a:rPr lang="en-US" dirty="0" smtClean="0"/>
              <a:t>Yeats.</a:t>
            </a:r>
          </a:p>
          <a:p>
            <a:r>
              <a:rPr lang="el-GR" dirty="0" smtClean="0"/>
              <a:t>Συχνά περιορίζει τις κινήσεις των ηρώων του: βαρέλια στο </a:t>
            </a:r>
            <a:r>
              <a:rPr lang="el-GR" i="1" dirty="0" smtClean="0"/>
              <a:t>Τέλος του παιχνιδιού</a:t>
            </a:r>
            <a:r>
              <a:rPr lang="el-GR" dirty="0" smtClean="0"/>
              <a:t>, αμμόλοφος στις </a:t>
            </a:r>
            <a:r>
              <a:rPr lang="el-GR" i="1" dirty="0" smtClean="0"/>
              <a:t>Ευτυχισμένες μέρες</a:t>
            </a:r>
            <a:r>
              <a:rPr lang="el-GR" dirty="0" smtClean="0"/>
              <a:t>.</a:t>
            </a:r>
          </a:p>
          <a:p>
            <a:r>
              <a:rPr lang="el-GR" dirty="0"/>
              <a:t>Έγραψε έργα για το </a:t>
            </a:r>
            <a:r>
              <a:rPr lang="el-GR" dirty="0" smtClean="0"/>
              <a:t>ράδιο, </a:t>
            </a:r>
            <a:r>
              <a:rPr lang="el-GR" dirty="0"/>
              <a:t>τον κινηματογράφο και την </a:t>
            </a:r>
            <a:r>
              <a:rPr lang="el-GR" dirty="0" smtClean="0"/>
              <a:t>τηλεόραση</a:t>
            </a:r>
            <a:r>
              <a:rPr lang="el-GR" dirty="0"/>
              <a:t>.</a:t>
            </a:r>
          </a:p>
        </p:txBody>
      </p:sp>
    </p:spTree>
    <p:extLst>
      <p:ext uri="{BB962C8B-B14F-4D97-AF65-F5344CB8AC3E}">
        <p14:creationId xmlns:p14="http://schemas.microsoft.com/office/powerpoint/2010/main" val="5536048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20688"/>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l-GR" sz="2800" dirty="0" smtClean="0"/>
              <a:t>Συνέχεια…</a:t>
            </a:r>
            <a:endParaRPr lang="el-GR" sz="2800" dirty="0"/>
          </a:p>
        </p:txBody>
      </p:sp>
      <p:sp>
        <p:nvSpPr>
          <p:cNvPr id="3" name="Θέση περιεχομένου 2"/>
          <p:cNvSpPr>
            <a:spLocks noGrp="1"/>
          </p:cNvSpPr>
          <p:nvPr>
            <p:ph idx="1"/>
          </p:nvPr>
        </p:nvSpPr>
        <p:spPr>
          <a:xfrm>
            <a:off x="0" y="620688"/>
            <a:ext cx="9144000" cy="6237312"/>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0" indent="0">
              <a:buNone/>
            </a:pPr>
            <a:r>
              <a:rPr lang="el-GR" b="1" i="1" dirty="0"/>
              <a:t>Το τέλος του παιχνιδιού </a:t>
            </a:r>
            <a:r>
              <a:rPr lang="el-GR" b="1" dirty="0"/>
              <a:t>(1957</a:t>
            </a:r>
            <a:r>
              <a:rPr lang="el-GR" b="1" dirty="0" smtClean="0"/>
              <a:t>):</a:t>
            </a:r>
            <a:endParaRPr lang="el-GR" b="1" dirty="0"/>
          </a:p>
          <a:p>
            <a:r>
              <a:rPr lang="el-GR" dirty="0"/>
              <a:t>Εσχατολογικό έργο όπως οι </a:t>
            </a:r>
            <a:r>
              <a:rPr lang="el-GR" i="1" dirty="0"/>
              <a:t>Βάκχες, ο Βασιλιάς </a:t>
            </a:r>
            <a:r>
              <a:rPr lang="el-GR" i="1" dirty="0" err="1"/>
              <a:t>Ληρ</a:t>
            </a:r>
            <a:r>
              <a:rPr lang="el-GR" i="1" dirty="0"/>
              <a:t> </a:t>
            </a:r>
            <a:r>
              <a:rPr lang="el-GR" dirty="0"/>
              <a:t>και</a:t>
            </a:r>
            <a:r>
              <a:rPr lang="el-GR" i="1" dirty="0"/>
              <a:t> ο Χορός των νεκρών.</a:t>
            </a:r>
          </a:p>
          <a:p>
            <a:r>
              <a:rPr lang="el-GR" dirty="0"/>
              <a:t>Κείμενο </a:t>
            </a:r>
            <a:r>
              <a:rPr lang="el-GR" dirty="0" smtClean="0"/>
              <a:t>κατακερματισμένο.</a:t>
            </a:r>
            <a:endParaRPr lang="el-GR" dirty="0"/>
          </a:p>
          <a:p>
            <a:r>
              <a:rPr lang="el-GR" dirty="0"/>
              <a:t>Η μόνη χρησιμότητα του διαλόγου είναι η διατήρηση του.</a:t>
            </a:r>
          </a:p>
          <a:p>
            <a:r>
              <a:rPr lang="el-GR" dirty="0"/>
              <a:t>Οι ήρωες εμφανίζονται ως υπολείμματα σωμάτων και ονομάτων.</a:t>
            </a:r>
          </a:p>
          <a:p>
            <a:r>
              <a:rPr lang="el-GR" dirty="0"/>
              <a:t>Το έργο στερείται πραγματικού τέλους. Τελειώνει σε </a:t>
            </a:r>
            <a:r>
              <a:rPr lang="el-GR" dirty="0" err="1"/>
              <a:t>κινησιολογική</a:t>
            </a:r>
            <a:r>
              <a:rPr lang="el-GR" dirty="0"/>
              <a:t> λούπα</a:t>
            </a:r>
            <a:r>
              <a:rPr lang="el-GR" dirty="0" smtClean="0"/>
              <a:t>.</a:t>
            </a:r>
          </a:p>
          <a:p>
            <a:r>
              <a:rPr lang="el-GR" dirty="0" smtClean="0"/>
              <a:t>Το </a:t>
            </a:r>
            <a:r>
              <a:rPr lang="el-GR" dirty="0"/>
              <a:t>τέλος εποχής δεν είναι ο τελικός εσχατολογικός χρόνος του </a:t>
            </a:r>
            <a:r>
              <a:rPr lang="el-GR" dirty="0" err="1"/>
              <a:t>ιουδοχριστιανικού</a:t>
            </a:r>
            <a:r>
              <a:rPr lang="el-GR" dirty="0"/>
              <a:t> πολιτισμού, αλλά το κενό παρόν, η </a:t>
            </a:r>
            <a:r>
              <a:rPr lang="el-GR" dirty="0" err="1"/>
              <a:t>αχρονία</a:t>
            </a:r>
            <a:r>
              <a:rPr lang="el-GR" dirty="0"/>
              <a:t> ενός αιώνιου ‘τώρα’. </a:t>
            </a:r>
          </a:p>
          <a:p>
            <a:r>
              <a:rPr lang="el-GR" dirty="0"/>
              <a:t>Η πραγματικότητα του Χαμ έχει γίνει αυτή της ιστορίας του, την οποία αφηγείται ξανά και ξανά. Υπάρχει η ιστορία του που από μόνη της εγγυάται την ύπαρξη του κόσμου και τη δική του. Πρόκειται για καταστατικό στοιχείο του θεάτρου του </a:t>
            </a:r>
            <a:r>
              <a:rPr lang="el-GR" dirty="0" err="1"/>
              <a:t>Μπέκετ</a:t>
            </a:r>
            <a:r>
              <a:rPr lang="el-GR" dirty="0"/>
              <a:t>. Η πλήρης επικέντρωση του </a:t>
            </a:r>
            <a:r>
              <a:rPr lang="el-GR" dirty="0" smtClean="0"/>
              <a:t>υποκειμένου </a:t>
            </a:r>
            <a:r>
              <a:rPr lang="el-GR" dirty="0"/>
              <a:t>στον εαυτό του, στην ιστορία της ζωής του. Συμβαίνει η διάλυση του σώματος καθώς ρευστοποιούνται τα όριά του. Κατακερματίζεται: κεφάλι, στόμα, φωνή έξω από το σώμα. </a:t>
            </a:r>
          </a:p>
          <a:p>
            <a:r>
              <a:rPr lang="el-GR" dirty="0"/>
              <a:t>Όσο και αν απομονώνεται το υποκείμενο δεν μπορεί να λειτουργήσει χωρίς την ύπαρξη του άλλου, ενός θεατή. Και αυτός ο θεατής ταυτόχρονα δεν αφήνει το υποκείμενο να πεθάνει, το κρατά στη ζωή. </a:t>
            </a:r>
          </a:p>
          <a:p>
            <a:pPr marL="0" indent="0">
              <a:buNone/>
            </a:pPr>
            <a:endParaRPr lang="en-US" dirty="0"/>
          </a:p>
        </p:txBody>
      </p:sp>
    </p:spTree>
    <p:extLst>
      <p:ext uri="{BB962C8B-B14F-4D97-AF65-F5344CB8AC3E}">
        <p14:creationId xmlns:p14="http://schemas.microsoft.com/office/powerpoint/2010/main" val="840851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0" y="0"/>
            <a:ext cx="9144000" cy="54868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sz="2800" b="1" dirty="0" smtClean="0"/>
              <a:t>Υπαρξισμός</a:t>
            </a:r>
            <a:endParaRPr lang="el-GR" sz="2800" b="1" dirty="0"/>
          </a:p>
        </p:txBody>
      </p:sp>
      <p:sp>
        <p:nvSpPr>
          <p:cNvPr id="5" name="Θέση περιεχομένου 4"/>
          <p:cNvSpPr>
            <a:spLocks noGrp="1"/>
          </p:cNvSpPr>
          <p:nvPr>
            <p:ph idx="1"/>
          </p:nvPr>
        </p:nvSpPr>
        <p:spPr>
          <a:xfrm>
            <a:off x="0" y="548680"/>
            <a:ext cx="9144000" cy="6309320"/>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r>
              <a:rPr lang="el-GR" dirty="0" smtClean="0"/>
              <a:t>Δύο είδη: </a:t>
            </a:r>
            <a:r>
              <a:rPr lang="el-GR" b="1" dirty="0" err="1" smtClean="0"/>
              <a:t>Θεϊστικός</a:t>
            </a:r>
            <a:r>
              <a:rPr lang="el-GR" b="1" dirty="0" smtClean="0"/>
              <a:t> υπαρξισμός</a:t>
            </a:r>
            <a:r>
              <a:rPr lang="el-GR" dirty="0" smtClean="0"/>
              <a:t> του </a:t>
            </a:r>
            <a:r>
              <a:rPr lang="el-GR" dirty="0" err="1" smtClean="0"/>
              <a:t>Γκάμπριελ</a:t>
            </a:r>
            <a:r>
              <a:rPr lang="el-GR" dirty="0" smtClean="0"/>
              <a:t> </a:t>
            </a:r>
            <a:r>
              <a:rPr lang="el-GR" dirty="0" err="1" smtClean="0"/>
              <a:t>Μάρσελ</a:t>
            </a:r>
            <a:r>
              <a:rPr lang="el-GR" dirty="0" smtClean="0"/>
              <a:t> και ο </a:t>
            </a:r>
            <a:r>
              <a:rPr lang="el-GR" b="1" dirty="0" smtClean="0"/>
              <a:t>Αθεϊστικός</a:t>
            </a:r>
            <a:r>
              <a:rPr lang="el-GR" dirty="0" smtClean="0"/>
              <a:t> υπαρξισμός του Ζαν Πωλ Σαρτρ.</a:t>
            </a:r>
          </a:p>
          <a:p>
            <a:r>
              <a:rPr lang="el-GR" b="1" dirty="0" smtClean="0"/>
              <a:t>Ο άνθρωπος αντιμετωπίζεται ως υπάρχον πρόσωπο </a:t>
            </a:r>
            <a:r>
              <a:rPr lang="el-GR" dirty="0" smtClean="0"/>
              <a:t>(Σ. </a:t>
            </a:r>
            <a:r>
              <a:rPr lang="el-GR" dirty="0" err="1" smtClean="0"/>
              <a:t>Κίρκεγκωρ</a:t>
            </a:r>
            <a:r>
              <a:rPr lang="el-GR" dirty="0" smtClean="0"/>
              <a:t>). </a:t>
            </a:r>
            <a:r>
              <a:rPr lang="el-GR" b="1" dirty="0" smtClean="0"/>
              <a:t>Η ύπαρξη προηγείται της ουσίας</a:t>
            </a:r>
            <a:r>
              <a:rPr lang="el-GR" dirty="0" smtClean="0"/>
              <a:t> (</a:t>
            </a:r>
            <a:r>
              <a:rPr lang="el-GR" dirty="0" err="1" smtClean="0"/>
              <a:t>Σάρτρ</a:t>
            </a:r>
            <a:r>
              <a:rPr lang="el-GR" dirty="0" smtClean="0"/>
              <a:t>).</a:t>
            </a:r>
          </a:p>
          <a:p>
            <a:r>
              <a:rPr lang="el-GR" b="1" dirty="0" smtClean="0"/>
              <a:t>Η ύπαρξη </a:t>
            </a:r>
            <a:r>
              <a:rPr lang="el-GR" dirty="0" smtClean="0"/>
              <a:t>ως μοναδικός τύπος ανθρώπου δεν έχει στατικές και έμφυτες ιδιότητες, αλλά </a:t>
            </a:r>
            <a:r>
              <a:rPr lang="el-GR" b="1" dirty="0" smtClean="0"/>
              <a:t>διαμορφώνεται αέναα με την προσωπική του δράση, οπότε ευθύνεται για αυτό που καταλήγει να είναι</a:t>
            </a:r>
            <a:r>
              <a:rPr lang="el-GR" dirty="0" smtClean="0"/>
              <a:t>. Κανείς δεν μπορεί να ισχυριστεί ότι υπάρχει αν δεν μπορεί να κάνει μια ελεύθερη και συνειδητή επιλογή πριν από κάθε πράξη (</a:t>
            </a:r>
            <a:r>
              <a:rPr lang="el-GR" dirty="0" err="1" smtClean="0"/>
              <a:t>Καμύ</a:t>
            </a:r>
            <a:r>
              <a:rPr lang="el-GR" dirty="0" smtClean="0"/>
              <a:t>).</a:t>
            </a:r>
          </a:p>
          <a:p>
            <a:r>
              <a:rPr lang="el-GR" dirty="0" smtClean="0"/>
              <a:t>Η ουσιαστικότερη αίσθηση είναι η </a:t>
            </a:r>
            <a:r>
              <a:rPr lang="el-GR" b="1" dirty="0" smtClean="0"/>
              <a:t>αφή</a:t>
            </a:r>
            <a:r>
              <a:rPr lang="el-GR" dirty="0" smtClean="0"/>
              <a:t>: «υπάρχω σημαίνει λερώνω τα χέρια μου».</a:t>
            </a:r>
          </a:p>
          <a:p>
            <a:pPr marL="0" indent="0">
              <a:buNone/>
            </a:pPr>
            <a:r>
              <a:rPr lang="el-GR" b="1" dirty="0" smtClean="0"/>
              <a:t>Ελευθερία και υπαρξισμός</a:t>
            </a:r>
          </a:p>
          <a:p>
            <a:r>
              <a:rPr lang="el-GR" dirty="0" smtClean="0"/>
              <a:t>Σύμφωνα με τον Σαρτρ «ο άνθρωπος είναι καταδικασμένος να είναι ελεύθερος. </a:t>
            </a:r>
            <a:r>
              <a:rPr lang="el-GR" b="1" dirty="0" smtClean="0"/>
              <a:t>Καταδικασμένος </a:t>
            </a:r>
            <a:r>
              <a:rPr lang="el-GR" dirty="0" smtClean="0"/>
              <a:t>γιατί δεν δημιούργησε/ έπλασε μόνος του τον εαυτό του κι ωστόσο είναι ελεύθερος γιατί από τη στιγμή που βγήκε στον κόσμο είναι υπεύθυνος για </a:t>
            </a:r>
            <a:r>
              <a:rPr lang="el-GR" dirty="0" err="1" smtClean="0"/>
              <a:t>ό,τι</a:t>
            </a:r>
            <a:r>
              <a:rPr lang="el-GR" dirty="0" smtClean="0"/>
              <a:t> κάνει». </a:t>
            </a:r>
          </a:p>
          <a:p>
            <a:r>
              <a:rPr lang="el-GR" dirty="0" smtClean="0"/>
              <a:t>Αλλά η </a:t>
            </a:r>
            <a:r>
              <a:rPr lang="el-GR" b="1" dirty="0" smtClean="0"/>
              <a:t>υπευθυνότητά</a:t>
            </a:r>
            <a:r>
              <a:rPr lang="el-GR" dirty="0" smtClean="0"/>
              <a:t> του δεν είναι τόσο ατομική και υποκειμενική. Ο άνθρωπος </a:t>
            </a:r>
            <a:r>
              <a:rPr lang="el-GR" b="1" dirty="0" smtClean="0"/>
              <a:t>επιλέγει τον εαυτό του μέσα από τις πράξεις του </a:t>
            </a:r>
            <a:r>
              <a:rPr lang="el-GR" dirty="0" smtClean="0"/>
              <a:t>και ταυτόχρονα </a:t>
            </a:r>
            <a:r>
              <a:rPr lang="el-GR" b="1" dirty="0" smtClean="0"/>
              <a:t>επιλέγει μια εικόνα για τον άνθρωπο</a:t>
            </a:r>
            <a:r>
              <a:rPr lang="el-GR" dirty="0" smtClean="0"/>
              <a:t> γενικά. Αυτή η αυτοδέσμευση μπορεί να μετατραπεί σε μια πιο αναβαθμισμένη πρόταση που προκρίνει την «</a:t>
            </a:r>
            <a:r>
              <a:rPr lang="el-GR" b="1" dirty="0" smtClean="0"/>
              <a:t>ανθρώπινη αξιοπρέπεια» </a:t>
            </a:r>
            <a:r>
              <a:rPr lang="el-GR" dirty="0" smtClean="0"/>
              <a:t>(</a:t>
            </a:r>
            <a:r>
              <a:rPr lang="el-GR" dirty="0" err="1" smtClean="0"/>
              <a:t>Καμύ</a:t>
            </a:r>
            <a:r>
              <a:rPr lang="el-GR" dirty="0" smtClean="0"/>
              <a:t>)  ή που συμπυκνώνεται στη διατύπωση του </a:t>
            </a:r>
            <a:r>
              <a:rPr lang="el-GR" dirty="0" err="1" smtClean="0"/>
              <a:t>Σάρτρ</a:t>
            </a:r>
            <a:r>
              <a:rPr lang="el-GR" dirty="0" smtClean="0"/>
              <a:t> «</a:t>
            </a:r>
            <a:r>
              <a:rPr lang="el-GR" b="1" dirty="0" smtClean="0"/>
              <a:t>πράξε όπως θα ήθελες όλη η ανθρωπότητα να πράττει</a:t>
            </a:r>
            <a:r>
              <a:rPr lang="el-GR" dirty="0" smtClean="0"/>
              <a:t>». </a:t>
            </a:r>
          </a:p>
          <a:p>
            <a:pPr marL="0" indent="0">
              <a:buNone/>
            </a:pPr>
            <a:r>
              <a:rPr lang="el-GR" dirty="0" smtClean="0"/>
              <a:t>Μετά τον Β΄ Παγκόσμιο Θέατρο οι θεωρίες των Σαρτρ και </a:t>
            </a:r>
            <a:r>
              <a:rPr lang="el-GR" dirty="0" err="1" smtClean="0"/>
              <a:t>Καμύ</a:t>
            </a:r>
            <a:r>
              <a:rPr lang="el-GR" dirty="0" smtClean="0"/>
              <a:t> κάνουν αίσθηση γιατί βάζουν τον άνθρωπο προ των ευθυνών του.</a:t>
            </a:r>
            <a:endParaRPr lang="el-GR" dirty="0"/>
          </a:p>
        </p:txBody>
      </p:sp>
    </p:spTree>
    <p:extLst>
      <p:ext uri="{BB962C8B-B14F-4D97-AF65-F5344CB8AC3E}">
        <p14:creationId xmlns:p14="http://schemas.microsoft.com/office/powerpoint/2010/main" val="360474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92696"/>
          </a:xfrm>
        </p:spPr>
        <p:style>
          <a:lnRef idx="3">
            <a:schemeClr val="lt1"/>
          </a:lnRef>
          <a:fillRef idx="1">
            <a:schemeClr val="accent5"/>
          </a:fillRef>
          <a:effectRef idx="1">
            <a:schemeClr val="accent5"/>
          </a:effectRef>
          <a:fontRef idx="minor">
            <a:schemeClr val="lt1"/>
          </a:fontRef>
        </p:style>
        <p:txBody>
          <a:bodyPr>
            <a:normAutofit/>
          </a:bodyPr>
          <a:lstStyle/>
          <a:p>
            <a:r>
              <a:rPr lang="el-GR" sz="2800" b="1" dirty="0" smtClean="0"/>
              <a:t>‘Το θέατρο του Παραλόγου’ όπως το ορίζει ο Μάρτιν </a:t>
            </a:r>
            <a:r>
              <a:rPr lang="el-GR" sz="2800" b="1" dirty="0" err="1" smtClean="0"/>
              <a:t>Έσσλιν</a:t>
            </a:r>
            <a:endParaRPr lang="el-GR" sz="2800" b="1" dirty="0"/>
          </a:p>
        </p:txBody>
      </p:sp>
      <p:sp>
        <p:nvSpPr>
          <p:cNvPr id="3" name="Θέση περιεχομένου 2"/>
          <p:cNvSpPr>
            <a:spLocks noGrp="1"/>
          </p:cNvSpPr>
          <p:nvPr>
            <p:ph idx="1"/>
          </p:nvPr>
        </p:nvSpPr>
        <p:spPr>
          <a:xfrm>
            <a:off x="0" y="620688"/>
            <a:ext cx="9144000" cy="6237312"/>
          </a:xfrm>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r>
              <a:rPr lang="el-GR" dirty="0" smtClean="0"/>
              <a:t>Οι Σαρτρ και </a:t>
            </a:r>
            <a:r>
              <a:rPr lang="el-GR" dirty="0" err="1" smtClean="0"/>
              <a:t>Καμύ</a:t>
            </a:r>
            <a:r>
              <a:rPr lang="el-GR" dirty="0" smtClean="0"/>
              <a:t> γράφουν (υπαρξιακό) θέατρο για να αποδώσουν τις δοξασίες της φιλοσοφίας τους. Μαζί με αυτούς και οι </a:t>
            </a:r>
            <a:r>
              <a:rPr lang="el-GR" dirty="0" err="1" smtClean="0"/>
              <a:t>Ζιρωντού</a:t>
            </a:r>
            <a:r>
              <a:rPr lang="el-GR" dirty="0" smtClean="0"/>
              <a:t>, </a:t>
            </a:r>
            <a:r>
              <a:rPr lang="el-GR" dirty="0" err="1" smtClean="0"/>
              <a:t>Ανούιγ</a:t>
            </a:r>
            <a:r>
              <a:rPr lang="el-GR" dirty="0" smtClean="0"/>
              <a:t> και </a:t>
            </a:r>
            <a:r>
              <a:rPr lang="el-GR" dirty="0" err="1" smtClean="0"/>
              <a:t>Σαλακρού</a:t>
            </a:r>
            <a:r>
              <a:rPr lang="el-GR" dirty="0" smtClean="0"/>
              <a:t> αποδίδουν τον παραλογισμό της ζωής. Επιλέγουν, ωστόσο, μια έλλογη φόρμα (</a:t>
            </a:r>
            <a:r>
              <a:rPr lang="el-GR" b="1" dirty="0" smtClean="0"/>
              <a:t>άλογο περιεχόμενο σε έλλογη φόρμα</a:t>
            </a:r>
            <a:r>
              <a:rPr lang="el-GR" dirty="0" smtClean="0"/>
              <a:t>). Με άλλα λόγια εκφράζουν το καινούργιο περιεχόμενο με την παλιά σύμβαση.</a:t>
            </a:r>
          </a:p>
          <a:p>
            <a:r>
              <a:rPr lang="el-GR" dirty="0" smtClean="0"/>
              <a:t>Οι συγγραφείς του </a:t>
            </a:r>
            <a:r>
              <a:rPr lang="el-GR" b="1" dirty="0" smtClean="0"/>
              <a:t>Θεάτρου του Παραλόγου </a:t>
            </a:r>
            <a:r>
              <a:rPr lang="el-GR" dirty="0" smtClean="0"/>
              <a:t>φτιάχνουν μια </a:t>
            </a:r>
            <a:r>
              <a:rPr lang="el-GR" b="1" dirty="0" smtClean="0"/>
              <a:t>νέα μορφή που καθρεφτίζει το άλογο περιεχόμενο</a:t>
            </a:r>
            <a:r>
              <a:rPr lang="el-GR" dirty="0" smtClean="0"/>
              <a:t>. Η περίοδος του θεάτρου αυτού ορίζεται από το </a:t>
            </a:r>
            <a:r>
              <a:rPr lang="el-GR" i="1" dirty="0" smtClean="0"/>
              <a:t>Περιμένοντας τον </a:t>
            </a:r>
            <a:r>
              <a:rPr lang="el-GR" i="1" dirty="0" err="1" smtClean="0"/>
              <a:t>Γκοντό</a:t>
            </a:r>
            <a:r>
              <a:rPr lang="el-GR" i="1" dirty="0" smtClean="0"/>
              <a:t> </a:t>
            </a:r>
            <a:r>
              <a:rPr lang="el-GR" dirty="0" smtClean="0"/>
              <a:t>(1947-1949/1952) του </a:t>
            </a:r>
            <a:r>
              <a:rPr lang="el-GR" dirty="0" err="1" smtClean="0"/>
              <a:t>Σάμουελ</a:t>
            </a:r>
            <a:r>
              <a:rPr lang="el-GR" dirty="0" smtClean="0"/>
              <a:t> </a:t>
            </a:r>
            <a:r>
              <a:rPr lang="el-GR" dirty="0" err="1" smtClean="0"/>
              <a:t>Μπέκετ</a:t>
            </a:r>
            <a:r>
              <a:rPr lang="el-GR" dirty="0" smtClean="0"/>
              <a:t> έως το </a:t>
            </a:r>
            <a:r>
              <a:rPr lang="el-GR" i="1" dirty="0" smtClean="0"/>
              <a:t>Ο βασιλιάς πεθαίνει</a:t>
            </a:r>
            <a:r>
              <a:rPr lang="el-GR" dirty="0" smtClean="0"/>
              <a:t> (1962) του Ευγένιου </a:t>
            </a:r>
            <a:r>
              <a:rPr lang="el-GR" dirty="0" err="1" smtClean="0"/>
              <a:t>Ιονέσκο</a:t>
            </a:r>
            <a:r>
              <a:rPr lang="el-GR" dirty="0" smtClean="0"/>
              <a:t>. Δηλαδή εν μέσω του Ψυχρού </a:t>
            </a:r>
            <a:r>
              <a:rPr lang="el-GR" dirty="0"/>
              <a:t>Π</a:t>
            </a:r>
            <a:r>
              <a:rPr lang="el-GR" dirty="0" smtClean="0"/>
              <a:t>ολέμου. Το θέατρο του παραλόγου μοιάζει να είναι η απάντηση στις φρικαλεότητες του πολέμου και αποκάλυψε την αρνητική πλευρά του Υπαρξισμού του Σαρτρ: ένας κόσμος χωρίς σκοπό και απελπιστικά αβοήθητος.</a:t>
            </a:r>
          </a:p>
          <a:p>
            <a:r>
              <a:rPr lang="el-GR" dirty="0" smtClean="0"/>
              <a:t>Οι συγγραφείς του θεάτρου του παραλόγου: </a:t>
            </a:r>
            <a:r>
              <a:rPr lang="el-GR" dirty="0" err="1" smtClean="0"/>
              <a:t>Μπέκετ</a:t>
            </a:r>
            <a:r>
              <a:rPr lang="el-GR" dirty="0" smtClean="0"/>
              <a:t>, </a:t>
            </a:r>
            <a:r>
              <a:rPr lang="el-GR" dirty="0" err="1" smtClean="0"/>
              <a:t>Ιονέσκο</a:t>
            </a:r>
            <a:r>
              <a:rPr lang="el-GR" dirty="0" smtClean="0"/>
              <a:t>, </a:t>
            </a:r>
            <a:r>
              <a:rPr lang="el-GR" dirty="0" err="1" smtClean="0"/>
              <a:t>Αντάμοβ</a:t>
            </a:r>
            <a:r>
              <a:rPr lang="el-GR" dirty="0" smtClean="0"/>
              <a:t>, </a:t>
            </a:r>
            <a:r>
              <a:rPr lang="el-GR" dirty="0" err="1" smtClean="0"/>
              <a:t>Αραμπάλ</a:t>
            </a:r>
            <a:r>
              <a:rPr lang="el-GR" dirty="0" smtClean="0"/>
              <a:t>, </a:t>
            </a:r>
            <a:r>
              <a:rPr lang="el-GR" dirty="0" err="1" smtClean="0"/>
              <a:t>Ζενέ</a:t>
            </a:r>
            <a:r>
              <a:rPr lang="el-GR" dirty="0" smtClean="0"/>
              <a:t>, </a:t>
            </a:r>
            <a:r>
              <a:rPr lang="el-GR" dirty="0" err="1" smtClean="0"/>
              <a:t>Πίντερ</a:t>
            </a:r>
            <a:r>
              <a:rPr lang="el-GR" dirty="0" smtClean="0"/>
              <a:t>, έχουν πολύ προσωπικό ύφος και τους ενώνει η θέλησή τους να καθρεφτίσουν με τον πιο ευαίσθητο τρόπο τις αγωνίες και τις προκαταλήψεις, τα αισθήματα και τη σκέψη του δυτικού ανθρώπου. </a:t>
            </a:r>
            <a:r>
              <a:rPr lang="el-GR" b="1" dirty="0" smtClean="0"/>
              <a:t>Η αίσθηση του μεταφυσικού άγχους για το παράλογο της ανθρώπινης ύπαρξης</a:t>
            </a:r>
            <a:r>
              <a:rPr lang="el-GR" dirty="0" smtClean="0"/>
              <a:t> είναι το θέμα των έργων του </a:t>
            </a:r>
            <a:r>
              <a:rPr lang="el-GR" dirty="0" err="1" smtClean="0"/>
              <a:t>Μπέκετ</a:t>
            </a:r>
            <a:r>
              <a:rPr lang="el-GR" dirty="0" smtClean="0"/>
              <a:t>, του </a:t>
            </a:r>
            <a:r>
              <a:rPr lang="el-GR" dirty="0" err="1" smtClean="0"/>
              <a:t>Αντάμοβ</a:t>
            </a:r>
            <a:r>
              <a:rPr lang="el-GR" dirty="0" smtClean="0"/>
              <a:t> και του </a:t>
            </a:r>
            <a:r>
              <a:rPr lang="el-GR" dirty="0" err="1" smtClean="0"/>
              <a:t>Ιονέσκο</a:t>
            </a:r>
            <a:r>
              <a:rPr lang="el-GR" dirty="0" smtClean="0"/>
              <a:t>.</a:t>
            </a:r>
          </a:p>
        </p:txBody>
      </p:sp>
    </p:spTree>
    <p:extLst>
      <p:ext uri="{BB962C8B-B14F-4D97-AF65-F5344CB8AC3E}">
        <p14:creationId xmlns:p14="http://schemas.microsoft.com/office/powerpoint/2010/main" val="4278416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20688"/>
          </a:xfrm>
        </p:spPr>
        <p:style>
          <a:lnRef idx="2">
            <a:schemeClr val="accent5">
              <a:shade val="50000"/>
            </a:schemeClr>
          </a:lnRef>
          <a:fillRef idx="1">
            <a:schemeClr val="accent5"/>
          </a:fillRef>
          <a:effectRef idx="0">
            <a:schemeClr val="accent5"/>
          </a:effectRef>
          <a:fontRef idx="minor">
            <a:schemeClr val="lt1"/>
          </a:fontRef>
        </p:style>
        <p:txBody>
          <a:bodyPr>
            <a:noAutofit/>
          </a:bodyPr>
          <a:lstStyle/>
          <a:p>
            <a:r>
              <a:rPr lang="el-GR" sz="2800" b="1" dirty="0" smtClean="0"/>
              <a:t>Χαρακτηριστικά των έργων του παραλόγου</a:t>
            </a:r>
            <a:endParaRPr lang="el-GR" sz="2800" b="1" dirty="0"/>
          </a:p>
        </p:txBody>
      </p:sp>
      <p:sp>
        <p:nvSpPr>
          <p:cNvPr id="3" name="Θέση περιεχομένου 2"/>
          <p:cNvSpPr>
            <a:spLocks noGrp="1"/>
          </p:cNvSpPr>
          <p:nvPr>
            <p:ph idx="1"/>
          </p:nvPr>
        </p:nvSpPr>
        <p:spPr>
          <a:xfrm>
            <a:off x="0" y="620688"/>
            <a:ext cx="9144000" cy="6237312"/>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r>
              <a:rPr lang="el-GR" dirty="0" smtClean="0"/>
              <a:t>Τα έργα του θεάτρου του παραλόγου δεν συζητούν την </a:t>
            </a:r>
            <a:r>
              <a:rPr lang="el-GR" b="1" dirty="0" smtClean="0"/>
              <a:t>ανθρώπινη κατάσταση, το παράλογο της ανθρώπινης ύπαρξης, </a:t>
            </a:r>
            <a:r>
              <a:rPr lang="el-GR" dirty="0" smtClean="0"/>
              <a:t>μόνο την απεικονίζουν εν τω γίγνεσθαι επιλέγοντας τις χειρότερες και πιο εξοργιστικές εκφάνσεις της. Είναι, εντούτοις, </a:t>
            </a:r>
            <a:r>
              <a:rPr lang="el-GR" b="1" dirty="0" smtClean="0"/>
              <a:t>δράματα εννοιολογικά</a:t>
            </a:r>
            <a:r>
              <a:rPr lang="el-GR" dirty="0" smtClean="0"/>
              <a:t>, καθώς προβάλλουν εντέλει με τον ιδιαίτερο δικό τους τρόπο μια αντίληψη με διανοητικό υπόβαθρο για την ανθρώπινη κατάσταση. </a:t>
            </a:r>
          </a:p>
          <a:p>
            <a:r>
              <a:rPr lang="el-GR" dirty="0" smtClean="0"/>
              <a:t>Τα </a:t>
            </a:r>
            <a:r>
              <a:rPr lang="el-GR" b="1" dirty="0" smtClean="0"/>
              <a:t>διλήμματα /προβλήματα </a:t>
            </a:r>
            <a:r>
              <a:rPr lang="el-GR" dirty="0" smtClean="0"/>
              <a:t>δεν έχουν αρχή μέση τέλος, δεν έχουν λύση. Τα σοβαρά ζητήματα διακωμωδούνται και τα ήσσονος σημασίας γίνονται σπουδαία και ικανά να επηρεάσουν. </a:t>
            </a:r>
          </a:p>
          <a:p>
            <a:r>
              <a:rPr lang="el-GR" dirty="0" smtClean="0"/>
              <a:t>Στους </a:t>
            </a:r>
            <a:r>
              <a:rPr lang="el-GR" b="1" dirty="0" smtClean="0"/>
              <a:t>χαρακτήρες</a:t>
            </a:r>
            <a:r>
              <a:rPr lang="el-GR" dirty="0" smtClean="0"/>
              <a:t> λείπει η συνοχή, το κίνητρο, που το βρίσκουμε στο ρεαλιστικό δράμα, και αυτό εντείνει το «χωρίς σκοπό». Οι χαρακτήρες δεν είναι ψυχολογικοί, τείνουν προς το τυπικό ή το αρχετυπικό κι όχι στο ειδικό και το ατομικό. Συχνά ανταλλάσσουν μεταξύ τους ρόλους ή μεταμορφώνονται σε άλλους χαρακτήρες. Μερικοί μάλιστα χαρακτήρες έχουν γενικά χαρακτηριστικά ή αριθμητικά ή ονόματα ή τίτλους. </a:t>
            </a:r>
          </a:p>
          <a:p>
            <a:r>
              <a:rPr lang="el-GR" dirty="0" smtClean="0"/>
              <a:t>Η απουσία</a:t>
            </a:r>
            <a:r>
              <a:rPr lang="el-GR" b="1" dirty="0" smtClean="0"/>
              <a:t> πλοκής </a:t>
            </a:r>
            <a:r>
              <a:rPr lang="el-GR" dirty="0" smtClean="0"/>
              <a:t>υπογραμμίζει τη μονοτονία και την επανάληψη του χρόνου εντός της ανθρώπινης ύπαρξης. Ο </a:t>
            </a:r>
            <a:r>
              <a:rPr lang="el-GR" b="1" dirty="0" smtClean="0"/>
              <a:t>χρόνος</a:t>
            </a:r>
            <a:r>
              <a:rPr lang="el-GR" dirty="0" smtClean="0"/>
              <a:t> τείνει να γίνει κυκλικός, τελετουργικός καθώς επικεντρώνεται στη διερεύνηση της υφής μιας στατικής κατάστασης ή συνθήκης. Ο χρόνος για τους χαρακτήρες είναι ρευστός όπως στα όνειρα.</a:t>
            </a:r>
          </a:p>
          <a:p>
            <a:r>
              <a:rPr lang="el-GR" dirty="0" smtClean="0"/>
              <a:t>Ο </a:t>
            </a:r>
            <a:r>
              <a:rPr lang="el-GR" b="1" dirty="0" smtClean="0"/>
              <a:t>τόπος</a:t>
            </a:r>
            <a:r>
              <a:rPr lang="el-GR" dirty="0" smtClean="0"/>
              <a:t> είναι γενικευμένος. Είναι συμβολικός ή κενός χώρος, αποκομμένος από τον συγκεκριμένο κόσμο (τον οποίο γνωρίζουμε με έναν συγκεκριμένο και περιορισμένο τρόπο).</a:t>
            </a:r>
          </a:p>
        </p:txBody>
      </p:sp>
    </p:spTree>
    <p:extLst>
      <p:ext uri="{BB962C8B-B14F-4D97-AF65-F5344CB8AC3E}">
        <p14:creationId xmlns:p14="http://schemas.microsoft.com/office/powerpoint/2010/main" val="3124343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6539"/>
            <a:ext cx="9144000" cy="548680"/>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548680"/>
            <a:ext cx="9144000" cy="6309320"/>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r>
              <a:rPr lang="el-GR" dirty="0"/>
              <a:t>Χώρος και χρόνος δημιουργούν ένα δραματικό </a:t>
            </a:r>
            <a:r>
              <a:rPr lang="en-US" dirty="0"/>
              <a:t>limbo</a:t>
            </a:r>
            <a:r>
              <a:rPr lang="el-GR" dirty="0"/>
              <a:t> όπου η </a:t>
            </a:r>
            <a:r>
              <a:rPr lang="el-GR" b="1" dirty="0"/>
              <a:t>γλώσσα</a:t>
            </a:r>
            <a:r>
              <a:rPr lang="el-GR" dirty="0"/>
              <a:t> έρχεται σε δεύτερη μοίρα</a:t>
            </a:r>
            <a:r>
              <a:rPr lang="el-GR" dirty="0" smtClean="0"/>
              <a:t>. Υπάρχει κατάλυση των εννοιών του λεκτικού κώδικα. </a:t>
            </a:r>
            <a:r>
              <a:rPr lang="el-GR" dirty="0"/>
              <a:t>Τα πρόσωπα μιλούν, συχνά πολύ, όπως και στο συμβατικό θέατρο και συχνά αναγνωρίζουν ότι ενδίδουν σε ένα παιχνίδι λέξεων που γελοιοποιεί αυτή καθ’ αυτή τη χρήση της γλώσσας με το να την παραμορφώνει ή να την κάνει μηχανική</a:t>
            </a:r>
            <a:r>
              <a:rPr lang="el-GR" dirty="0" smtClean="0"/>
              <a:t>. Για τους ήρωες ομιλία σημαίνει απάτη που είτε την υφίστανται είτε την ασκούν στους συνομιλητές τους. </a:t>
            </a:r>
            <a:endParaRPr lang="el-GR" dirty="0"/>
          </a:p>
          <a:p>
            <a:r>
              <a:rPr lang="el-GR" dirty="0"/>
              <a:t>Ο </a:t>
            </a:r>
            <a:r>
              <a:rPr lang="el-GR" b="1" dirty="0"/>
              <a:t>διάλογος</a:t>
            </a:r>
            <a:r>
              <a:rPr lang="el-GR" dirty="0"/>
              <a:t> </a:t>
            </a:r>
            <a:r>
              <a:rPr lang="el-GR" dirty="0" smtClean="0"/>
              <a:t>χωρίς οξύτητα και ευφυολογίες, αναλώνεται </a:t>
            </a:r>
            <a:r>
              <a:rPr lang="el-GR" dirty="0"/>
              <a:t>σε κλισέ χωρίς ειρμό που υποβαθμίζουν το ομιλούν πρόσωπο σε ομιλούσα μηχανή</a:t>
            </a:r>
            <a:r>
              <a:rPr lang="el-GR" dirty="0" smtClean="0"/>
              <a:t>. Έχει μια αυτονομία διότι δεν παράγει καμία φόρμα επικοινωνίας ανάμεσα στα πρόσωπα, ούτε αποτελεί έναυσμα για δράση. Αντί για διάλογο έχουμε ψελλίσματα.</a:t>
            </a:r>
            <a:endParaRPr lang="el-GR" dirty="0"/>
          </a:p>
          <a:p>
            <a:r>
              <a:rPr lang="el-GR" dirty="0"/>
              <a:t>Προκειμένου να στραφεί η προσοχή στη μειωμένη αξία της γλώσσας ως μέσον επικοινωνίας, τα έργα του παραλόγου δίνουν έμφαση στη μεταφορική όψη μέσα από τη </a:t>
            </a:r>
            <a:r>
              <a:rPr lang="el-GR" b="1" dirty="0"/>
              <a:t>σκηνογραφία</a:t>
            </a:r>
            <a:r>
              <a:rPr lang="el-GR" dirty="0"/>
              <a:t> τους. Η ποίησή τους ξεπηδά από τις εικόνες της σκηνής. </a:t>
            </a:r>
            <a:r>
              <a:rPr lang="el-GR" dirty="0" err="1"/>
              <a:t>Ό,τι</a:t>
            </a:r>
            <a:r>
              <a:rPr lang="el-GR" dirty="0"/>
              <a:t> συμβαίνει εκεί υπερβαίνει ή εναντιώνεται στις λέξεις του κειμένου.  Το σοβαρό μετακυλά στο γκροτέσκο και το κωμικό αποκτά δραματικούς τόνους. </a:t>
            </a:r>
          </a:p>
          <a:p>
            <a:r>
              <a:rPr lang="el-GR" dirty="0"/>
              <a:t>Η </a:t>
            </a:r>
            <a:r>
              <a:rPr lang="el-GR" b="1" dirty="0"/>
              <a:t>σκηνική μεταφορά </a:t>
            </a:r>
            <a:r>
              <a:rPr lang="el-GR" dirty="0"/>
              <a:t>των έργων αυτών είναι προβληματική καθώς εναντιώνεται σε κάθε σκηνική πρακτική. Έτσι επιλέχθηκε η φάρσα για να τα υποστηρίξει ως ύφος</a:t>
            </a:r>
          </a:p>
          <a:p>
            <a:r>
              <a:rPr lang="el-GR" dirty="0"/>
              <a:t>Επίσης </a:t>
            </a:r>
            <a:r>
              <a:rPr lang="el-GR" b="1" dirty="0"/>
              <a:t>υποκριτικά</a:t>
            </a:r>
            <a:r>
              <a:rPr lang="el-GR" dirty="0"/>
              <a:t> ακολουθείται η πρακτική της </a:t>
            </a:r>
            <a:r>
              <a:rPr lang="el-GR" dirty="0" err="1"/>
              <a:t>περφόρμανς</a:t>
            </a:r>
            <a:r>
              <a:rPr lang="el-GR" dirty="0"/>
              <a:t>, γιατί άλλου είδους υποκριτική μπορεί να υποστηριχθεί μόνο από την ψυχολογία των ηρώων κι εδώ δεν υπάρχει τέτοια.</a:t>
            </a:r>
          </a:p>
          <a:p>
            <a:endParaRPr lang="el-GR" dirty="0"/>
          </a:p>
        </p:txBody>
      </p:sp>
    </p:spTree>
    <p:extLst>
      <p:ext uri="{BB962C8B-B14F-4D97-AF65-F5344CB8AC3E}">
        <p14:creationId xmlns:p14="http://schemas.microsoft.com/office/powerpoint/2010/main" val="1670144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6539"/>
            <a:ext cx="9144000" cy="548680"/>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r>
              <a:rPr lang="el-GR" sz="2800" b="1" dirty="0" smtClean="0"/>
              <a:t>Η κριτική προσέγγιση του έργου του </a:t>
            </a:r>
            <a:r>
              <a:rPr lang="el-GR" sz="2800" b="1" dirty="0" err="1" smtClean="0"/>
              <a:t>Μπέκετ</a:t>
            </a:r>
            <a:endParaRPr lang="el-GR" sz="2800" b="1" dirty="0"/>
          </a:p>
        </p:txBody>
      </p:sp>
      <p:sp>
        <p:nvSpPr>
          <p:cNvPr id="3" name="Θέση περιεχομένου 2"/>
          <p:cNvSpPr>
            <a:spLocks noGrp="1"/>
          </p:cNvSpPr>
          <p:nvPr>
            <p:ph idx="1"/>
          </p:nvPr>
        </p:nvSpPr>
        <p:spPr>
          <a:xfrm>
            <a:off x="0" y="548680"/>
            <a:ext cx="9144000" cy="6309320"/>
          </a:xfrm>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r>
              <a:rPr lang="el-GR" dirty="0" smtClean="0"/>
              <a:t>Το θέατρο του </a:t>
            </a:r>
            <a:r>
              <a:rPr lang="el-GR" dirty="0" err="1" smtClean="0"/>
              <a:t>Μπέκετ</a:t>
            </a:r>
            <a:r>
              <a:rPr lang="el-GR" dirty="0" smtClean="0"/>
              <a:t> φαίνεται να υπερβαίνει τις κατηγοριοποιήσεις. Αμφισημία, παραδοξολογία, αντιθέσεις, γλωσσικό παιχνίδι όλα αυτά δεν διευκολύνουν να προσδιοριστεί η ταυτότητά του, αλλά θα ήταν επικίνδυνο να θεωρηθούν ενδείξεις απουσίας νοήματος.</a:t>
            </a:r>
          </a:p>
          <a:p>
            <a:pPr marL="0" indent="0">
              <a:buNone/>
            </a:pPr>
            <a:endParaRPr lang="el-GR" dirty="0" smtClean="0"/>
          </a:p>
          <a:p>
            <a:pPr marL="0" indent="0">
              <a:buNone/>
            </a:pPr>
            <a:r>
              <a:rPr lang="el-GR" dirty="0" smtClean="0"/>
              <a:t>Η κριτική προσέγγιση του έργου του </a:t>
            </a:r>
            <a:r>
              <a:rPr lang="el-GR" b="1" dirty="0" smtClean="0"/>
              <a:t>χωρίζεται σε δύο περιόδους</a:t>
            </a:r>
            <a:r>
              <a:rPr lang="el-GR" dirty="0" smtClean="0"/>
              <a:t>:</a:t>
            </a:r>
          </a:p>
          <a:p>
            <a:pPr marL="0" indent="0">
              <a:buNone/>
            </a:pPr>
            <a:endParaRPr lang="el-GR" dirty="0" smtClean="0"/>
          </a:p>
          <a:p>
            <a:r>
              <a:rPr lang="el-GR" dirty="0" smtClean="0"/>
              <a:t>1. Η προσέγγιση του Μάρτιν </a:t>
            </a:r>
            <a:r>
              <a:rPr lang="el-GR" dirty="0" err="1" smtClean="0"/>
              <a:t>Έσσλιν</a:t>
            </a:r>
            <a:r>
              <a:rPr lang="el-GR" dirty="0" smtClean="0"/>
              <a:t> που κατατάσσει το έργο του </a:t>
            </a:r>
            <a:r>
              <a:rPr lang="el-GR" dirty="0" err="1" smtClean="0"/>
              <a:t>Μπέκετ</a:t>
            </a:r>
            <a:r>
              <a:rPr lang="el-GR" dirty="0" smtClean="0"/>
              <a:t> στο </a:t>
            </a:r>
            <a:r>
              <a:rPr lang="el-GR" b="1" dirty="0" smtClean="0"/>
              <a:t>θέατρο του Παραλόγου </a:t>
            </a:r>
            <a:r>
              <a:rPr lang="el-GR" dirty="0" smtClean="0"/>
              <a:t>και που ήταν η επικρατούσα έως το 1980. Αποδεικνύεται αρκετά προβληματική γιατί </a:t>
            </a:r>
            <a:r>
              <a:rPr lang="el-GR" b="1" dirty="0" smtClean="0"/>
              <a:t>αμφιταλαντεύεται </a:t>
            </a:r>
            <a:r>
              <a:rPr lang="el-GR" dirty="0" smtClean="0"/>
              <a:t>ανάμεσα (α) </a:t>
            </a:r>
            <a:r>
              <a:rPr lang="el-GR" b="1" dirty="0" smtClean="0"/>
              <a:t>στην ιδέα πως ο άνθρωπος βρίσκεται αντιμέτωπος με την αδυναμία να βρει νόημα στην </a:t>
            </a:r>
            <a:r>
              <a:rPr lang="el-GR" b="1" dirty="0"/>
              <a:t>ύ</a:t>
            </a:r>
            <a:r>
              <a:rPr lang="el-GR" b="1" dirty="0" smtClean="0"/>
              <a:t>παρξή του εξαιτίας των γεγονότων του Β΄ </a:t>
            </a:r>
            <a:r>
              <a:rPr lang="el-GR" b="1" dirty="0" smtClean="0"/>
              <a:t>Παγκοσμίου </a:t>
            </a:r>
            <a:r>
              <a:rPr lang="el-GR" b="1" dirty="0"/>
              <a:t>Π</a:t>
            </a:r>
            <a:r>
              <a:rPr lang="el-GR" b="1" dirty="0" smtClean="0"/>
              <a:t>ολέμου</a:t>
            </a:r>
            <a:r>
              <a:rPr lang="el-GR" dirty="0" smtClean="0"/>
              <a:t> </a:t>
            </a:r>
            <a:r>
              <a:rPr lang="el-GR" dirty="0" smtClean="0"/>
              <a:t>που κλόνισαν την πίστη του στις ακλόνητες αλήθειες και (β) στην ιδέα πως η ίδια </a:t>
            </a:r>
            <a:r>
              <a:rPr lang="el-GR" b="1" dirty="0" smtClean="0"/>
              <a:t>η ‘ανθρώπινη κατάσταση’ δεν μπορεί να απαλλαγεί από τη μεταφυσική αγωνία που της δημιουργείται μπροστά στο παράλογο της ύπαρξης</a:t>
            </a:r>
            <a:r>
              <a:rPr lang="el-GR" dirty="0" smtClean="0"/>
              <a:t>, ενώ ταυτόχρονα </a:t>
            </a:r>
            <a:r>
              <a:rPr lang="el-GR" b="1" dirty="0" smtClean="0"/>
              <a:t>αποκόβει το έργο του δημιουργού από ιστορικά και πολιτισμικά συμφραζόμενα</a:t>
            </a:r>
            <a:r>
              <a:rPr lang="el-GR" dirty="0" smtClean="0"/>
              <a:t>. Δεν του αναγνωρίζεται, δηλαδή, ο </a:t>
            </a:r>
            <a:r>
              <a:rPr lang="el-GR" b="1" dirty="0" smtClean="0"/>
              <a:t>πολιτικός λόγος</a:t>
            </a:r>
            <a:r>
              <a:rPr lang="el-GR" dirty="0" smtClean="0"/>
              <a:t>, αλλά αντίθετα </a:t>
            </a:r>
            <a:r>
              <a:rPr lang="el-GR" b="1" dirty="0" smtClean="0"/>
              <a:t>μια μη-ρεαλιστική αισθητική στην ποιητική των έργων του, που οδήγησε στην επικράτηση της φορμαλιστικής σκηνικής τους απόδοσης</a:t>
            </a:r>
            <a:r>
              <a:rPr lang="el-GR" dirty="0" smtClean="0"/>
              <a:t>. </a:t>
            </a:r>
          </a:p>
        </p:txBody>
      </p:sp>
    </p:spTree>
    <p:extLst>
      <p:ext uri="{BB962C8B-B14F-4D97-AF65-F5344CB8AC3E}">
        <p14:creationId xmlns:p14="http://schemas.microsoft.com/office/powerpoint/2010/main" val="5489395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6539"/>
            <a:ext cx="9144000" cy="548680"/>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r>
              <a:rPr lang="el-GR" sz="2800" b="1" dirty="0" smtClean="0"/>
              <a:t>Η κριτική προσέγγιση του έργου του </a:t>
            </a:r>
            <a:r>
              <a:rPr lang="el-GR" sz="2800" b="1" dirty="0" err="1" smtClean="0"/>
              <a:t>Μπέκετ</a:t>
            </a:r>
            <a:endParaRPr lang="el-GR" sz="2800" b="1" dirty="0"/>
          </a:p>
        </p:txBody>
      </p:sp>
      <p:sp>
        <p:nvSpPr>
          <p:cNvPr id="3" name="Θέση περιεχομένου 2"/>
          <p:cNvSpPr>
            <a:spLocks noGrp="1"/>
          </p:cNvSpPr>
          <p:nvPr>
            <p:ph idx="1"/>
          </p:nvPr>
        </p:nvSpPr>
        <p:spPr>
          <a:xfrm>
            <a:off x="0" y="548680"/>
            <a:ext cx="9144000" cy="6309320"/>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r>
              <a:rPr lang="el-GR" dirty="0" smtClean="0"/>
              <a:t>2. Η προσέγγιση στο πλαίσιο της </a:t>
            </a:r>
            <a:r>
              <a:rPr lang="el-GR" b="1" dirty="0" err="1" smtClean="0"/>
              <a:t>μεταδομιστικής</a:t>
            </a:r>
            <a:r>
              <a:rPr lang="el-GR" b="1" dirty="0" smtClean="0"/>
              <a:t> </a:t>
            </a:r>
            <a:r>
              <a:rPr lang="el-GR" b="1" dirty="0" smtClean="0"/>
              <a:t>σκέψης (βλ. διαφάνειες 8 και 9) </a:t>
            </a:r>
            <a:r>
              <a:rPr lang="el-GR" dirty="0" smtClean="0"/>
              <a:t>από το 1980 και μετά. Δίνει νέες δυνατότητες στην ερμηνεία του έργου του, αλλά δεν πρόκειται για πανάκεια. Αναδεικνύει μεταξύ άλλων</a:t>
            </a:r>
          </a:p>
          <a:p>
            <a:r>
              <a:rPr lang="el-GR" dirty="0" smtClean="0"/>
              <a:t>(α) τον εννοιολογικό πλουραλισμό του έργου του, </a:t>
            </a:r>
          </a:p>
          <a:p>
            <a:r>
              <a:rPr lang="el-GR" dirty="0" smtClean="0"/>
              <a:t>(</a:t>
            </a:r>
            <a:r>
              <a:rPr lang="el-GR" dirty="0"/>
              <a:t>β</a:t>
            </a:r>
            <a:r>
              <a:rPr lang="el-GR" dirty="0" smtClean="0"/>
              <a:t>) την πολιτική του διάσταση, </a:t>
            </a:r>
          </a:p>
          <a:p>
            <a:r>
              <a:rPr lang="el-GR" dirty="0" smtClean="0"/>
              <a:t>(γ) τις πρωτοποριακές εκφάνσεις της θεατρικής του γλώσσας. </a:t>
            </a:r>
          </a:p>
          <a:p>
            <a:pPr marL="0" indent="0">
              <a:buNone/>
            </a:pPr>
            <a:r>
              <a:rPr lang="el-GR" dirty="0" smtClean="0"/>
              <a:t>Εδώ το ενδιαφέρον δεν έγκειται στο να δειχθεί η απουσία του νοήματος στα έργα του, αλλά αντίθετα η «</a:t>
            </a:r>
            <a:r>
              <a:rPr lang="el-GR" b="1" dirty="0" smtClean="0"/>
              <a:t>διαμάχη για το νόημα του νοήματος</a:t>
            </a:r>
            <a:r>
              <a:rPr lang="el-GR" dirty="0" smtClean="0"/>
              <a:t>». Αυτή  η διαμάχη, λέει η </a:t>
            </a:r>
            <a:r>
              <a:rPr lang="el-GR" dirty="0" err="1" smtClean="0"/>
              <a:t>Μάρω</a:t>
            </a:r>
            <a:r>
              <a:rPr lang="el-GR" dirty="0" smtClean="0"/>
              <a:t> Γερμανού, δεν επιτρέπει </a:t>
            </a:r>
            <a:r>
              <a:rPr lang="el-GR" b="1" dirty="0" smtClean="0"/>
              <a:t>ούτε την αποκατάσταση κάποιου νοήματος</a:t>
            </a:r>
            <a:r>
              <a:rPr lang="el-GR" dirty="0" smtClean="0"/>
              <a:t> </a:t>
            </a:r>
            <a:r>
              <a:rPr lang="el-GR" b="1" dirty="0" smtClean="0"/>
              <a:t>ούτε τη μεταφυσική παρηγοριά της ανυπαρξίας του νοήματος</a:t>
            </a:r>
            <a:r>
              <a:rPr lang="el-GR" dirty="0" smtClean="0"/>
              <a:t>. Ο </a:t>
            </a:r>
            <a:r>
              <a:rPr lang="el-GR" dirty="0" err="1" smtClean="0"/>
              <a:t>Μπέκετ</a:t>
            </a:r>
            <a:r>
              <a:rPr lang="el-GR" dirty="0" smtClean="0"/>
              <a:t> καθιστά αντικείμενο διερεύνησης και κριτικής την </a:t>
            </a:r>
            <a:r>
              <a:rPr lang="el-GR" b="1" dirty="0" smtClean="0"/>
              <a:t>υπερπαραγωγή νοημάτων στη σύγχρονη κοινωνία</a:t>
            </a:r>
            <a:r>
              <a:rPr lang="el-GR" dirty="0" smtClean="0"/>
              <a:t>, που οδηγούν κατά κανόνα στη διαμόρφωση </a:t>
            </a:r>
            <a:r>
              <a:rPr lang="el-GR" b="1" dirty="0" smtClean="0"/>
              <a:t>οικουμενικών, ολοκληρωτικών και λυτρωτικών αφηγήσεων</a:t>
            </a:r>
            <a:r>
              <a:rPr lang="el-GR" dirty="0" smtClean="0"/>
              <a:t>.  </a:t>
            </a:r>
          </a:p>
          <a:p>
            <a:endParaRPr lang="el-GR" dirty="0"/>
          </a:p>
        </p:txBody>
      </p:sp>
    </p:spTree>
    <p:extLst>
      <p:ext uri="{BB962C8B-B14F-4D97-AF65-F5344CB8AC3E}">
        <p14:creationId xmlns:p14="http://schemas.microsoft.com/office/powerpoint/2010/main" val="42360600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476672"/>
          </a:xfrm>
        </p:spPr>
        <p:txBody>
          <a:bodyPr>
            <a:normAutofit fontScale="90000"/>
          </a:bodyPr>
          <a:lstStyle/>
          <a:p>
            <a:r>
              <a:rPr lang="el-GR" sz="3200" b="1" dirty="0" smtClean="0"/>
              <a:t>Βασικές θέσεις του </a:t>
            </a:r>
            <a:r>
              <a:rPr lang="el-GR" sz="3200" b="1" dirty="0" err="1" smtClean="0"/>
              <a:t>Μεταδομισμού</a:t>
            </a:r>
            <a:endParaRPr lang="el-GR" sz="3200" b="1" dirty="0"/>
          </a:p>
        </p:txBody>
      </p:sp>
      <p:sp>
        <p:nvSpPr>
          <p:cNvPr id="3" name="Θέση περιεχομένου 2"/>
          <p:cNvSpPr>
            <a:spLocks noGrp="1"/>
          </p:cNvSpPr>
          <p:nvPr>
            <p:ph idx="1"/>
          </p:nvPr>
        </p:nvSpPr>
        <p:spPr>
          <a:xfrm>
            <a:off x="107504" y="548680"/>
            <a:ext cx="8928992" cy="6309320"/>
          </a:xfrm>
        </p:spPr>
        <p:txBody>
          <a:bodyPr>
            <a:normAutofit fontScale="55000" lnSpcReduction="20000"/>
          </a:bodyPr>
          <a:lstStyle/>
          <a:p>
            <a:r>
              <a:rPr lang="el-GR" dirty="0"/>
              <a:t>Ο </a:t>
            </a:r>
            <a:r>
              <a:rPr lang="en-US" dirty="0" smtClean="0">
                <a:solidFill>
                  <a:srgbClr val="FF0000"/>
                </a:solidFill>
              </a:rPr>
              <a:t>Jacques</a:t>
            </a:r>
            <a:r>
              <a:rPr lang="en-US" dirty="0" smtClean="0"/>
              <a:t> </a:t>
            </a:r>
            <a:r>
              <a:rPr lang="en-US" dirty="0" smtClean="0">
                <a:solidFill>
                  <a:srgbClr val="FF0000"/>
                </a:solidFill>
              </a:rPr>
              <a:t>Derrida</a:t>
            </a:r>
            <a:r>
              <a:rPr lang="en-US" dirty="0" smtClean="0"/>
              <a:t> </a:t>
            </a:r>
            <a:r>
              <a:rPr lang="el-GR" dirty="0"/>
              <a:t>μιλά για </a:t>
            </a:r>
            <a:endParaRPr lang="el-GR" dirty="0" smtClean="0"/>
          </a:p>
          <a:p>
            <a:r>
              <a:rPr lang="el-GR" dirty="0" smtClean="0"/>
              <a:t>μια </a:t>
            </a:r>
            <a:r>
              <a:rPr lang="el-GR" b="1" dirty="0"/>
              <a:t>γλώσσα που διαμορφώνει την ίδια τη σκέψη </a:t>
            </a:r>
            <a:r>
              <a:rPr lang="el-GR" dirty="0"/>
              <a:t>και τη συνείδηση του ατόμου. Η γλώσσα προϋπάρχει κι όχι το ανάποδο. </a:t>
            </a:r>
            <a:endParaRPr lang="el-GR" dirty="0" smtClean="0"/>
          </a:p>
          <a:p>
            <a:r>
              <a:rPr lang="el-GR" dirty="0" smtClean="0"/>
              <a:t>Η </a:t>
            </a:r>
            <a:r>
              <a:rPr lang="el-GR" dirty="0"/>
              <a:t>γλώσσα δεν είναι άψυχο εργαλείο, αλλά είναι αυτή που </a:t>
            </a:r>
            <a:r>
              <a:rPr lang="el-GR" b="1" dirty="0"/>
              <a:t>κάνει δυνατή την ύπαρξη της συνείδησης.</a:t>
            </a:r>
            <a:r>
              <a:rPr lang="el-GR" dirty="0"/>
              <a:t> </a:t>
            </a:r>
            <a:endParaRPr lang="el-GR" dirty="0" smtClean="0"/>
          </a:p>
          <a:p>
            <a:r>
              <a:rPr lang="el-GR" dirty="0" smtClean="0"/>
              <a:t>Η </a:t>
            </a:r>
            <a:r>
              <a:rPr lang="el-GR" dirty="0"/>
              <a:t>γλώσσα κάνει το άτομο να δει τον κόσμο με έναν τρόπο. Αυτό σημαίνει πως </a:t>
            </a:r>
            <a:r>
              <a:rPr lang="el-GR" b="1" dirty="0" smtClean="0"/>
              <a:t>κάθε </a:t>
            </a:r>
            <a:r>
              <a:rPr lang="el-GR" b="1" dirty="0"/>
              <a:t>γλώσσα συντονίζει τους χρήστες της </a:t>
            </a:r>
            <a:r>
              <a:rPr lang="el-GR" dirty="0"/>
              <a:t>να έχουν μια συγκεκριμένη οπτική να βλέπουν τον κόσμο. </a:t>
            </a:r>
            <a:endParaRPr lang="el-GR" dirty="0" smtClean="0"/>
          </a:p>
          <a:p>
            <a:r>
              <a:rPr lang="el-GR" dirty="0" smtClean="0"/>
              <a:t>Επιπλέον υποστηρίζει ο </a:t>
            </a:r>
            <a:r>
              <a:rPr lang="en-US" dirty="0" smtClean="0"/>
              <a:t>Derrida</a:t>
            </a:r>
            <a:r>
              <a:rPr lang="el-GR" dirty="0" smtClean="0"/>
              <a:t> </a:t>
            </a:r>
            <a:r>
              <a:rPr lang="el-GR" dirty="0"/>
              <a:t>πως </a:t>
            </a:r>
            <a:r>
              <a:rPr lang="el-GR" b="1" dirty="0"/>
              <a:t>το νόημα δεν μπορεί να παρουσιαστεί ολοκληρωμένο </a:t>
            </a:r>
            <a:r>
              <a:rPr lang="el-GR" dirty="0"/>
              <a:t>αφού διαμορφώνεται ανάλογα με το </a:t>
            </a:r>
            <a:r>
              <a:rPr lang="el-GR" dirty="0" err="1"/>
              <a:t>ό,τι</a:t>
            </a:r>
            <a:r>
              <a:rPr lang="el-GR" dirty="0"/>
              <a:t> έχει προηγηθεί και διαφοροποιείται σε σχέση με το </a:t>
            </a:r>
            <a:r>
              <a:rPr lang="el-GR" dirty="0" err="1"/>
              <a:t>ό,τι</a:t>
            </a:r>
            <a:r>
              <a:rPr lang="el-GR" dirty="0"/>
              <a:t> μέλλεται να συμβεί. </a:t>
            </a:r>
            <a:endParaRPr lang="en-US" dirty="0" smtClean="0"/>
          </a:p>
          <a:p>
            <a:r>
              <a:rPr lang="el-GR" b="1" dirty="0">
                <a:solidFill>
                  <a:srgbClr val="C00000"/>
                </a:solidFill>
              </a:rPr>
              <a:t>Ο δομισμός </a:t>
            </a:r>
            <a:r>
              <a:rPr lang="el-GR" dirty="0">
                <a:solidFill>
                  <a:srgbClr val="C00000"/>
                </a:solidFill>
              </a:rPr>
              <a:t>προσπάθησε να περιγράψει γλωσσικές σχέσεις σε </a:t>
            </a:r>
            <a:r>
              <a:rPr lang="el-GR" b="1" dirty="0">
                <a:solidFill>
                  <a:srgbClr val="C00000"/>
                </a:solidFill>
              </a:rPr>
              <a:t>διπολικές σχέσεις </a:t>
            </a:r>
            <a:r>
              <a:rPr lang="el-GR" dirty="0">
                <a:solidFill>
                  <a:srgbClr val="C00000"/>
                </a:solidFill>
              </a:rPr>
              <a:t>–παραλληλισμούς αντιθέσεις αντιστροφές- </a:t>
            </a:r>
            <a:endParaRPr lang="el-GR" dirty="0" smtClean="0">
              <a:solidFill>
                <a:srgbClr val="C00000"/>
              </a:solidFill>
            </a:endParaRPr>
          </a:p>
          <a:p>
            <a:r>
              <a:rPr lang="el-GR" dirty="0" smtClean="0">
                <a:solidFill>
                  <a:srgbClr val="C00000"/>
                </a:solidFill>
              </a:rPr>
              <a:t>αλλά </a:t>
            </a:r>
            <a:r>
              <a:rPr lang="el-GR" dirty="0">
                <a:solidFill>
                  <a:srgbClr val="C00000"/>
                </a:solidFill>
              </a:rPr>
              <a:t>ο </a:t>
            </a:r>
            <a:r>
              <a:rPr lang="en-US" dirty="0" smtClean="0">
                <a:solidFill>
                  <a:srgbClr val="C00000"/>
                </a:solidFill>
              </a:rPr>
              <a:t>Derrida</a:t>
            </a:r>
            <a:r>
              <a:rPr lang="el-GR" dirty="0" smtClean="0">
                <a:solidFill>
                  <a:srgbClr val="C00000"/>
                </a:solidFill>
              </a:rPr>
              <a:t> </a:t>
            </a:r>
            <a:r>
              <a:rPr lang="el-GR" dirty="0">
                <a:solidFill>
                  <a:srgbClr val="C00000"/>
                </a:solidFill>
              </a:rPr>
              <a:t>επεσήμανε πως στην </a:t>
            </a:r>
            <a:r>
              <a:rPr lang="el-GR" b="1" dirty="0">
                <a:solidFill>
                  <a:srgbClr val="C00000"/>
                </a:solidFill>
              </a:rPr>
              <a:t>αντιπαράθεση των ζευγών</a:t>
            </a:r>
            <a:r>
              <a:rPr lang="el-GR" dirty="0">
                <a:solidFill>
                  <a:srgbClr val="C00000"/>
                </a:solidFill>
              </a:rPr>
              <a:t> πάντα </a:t>
            </a:r>
            <a:r>
              <a:rPr lang="el-GR" b="1" dirty="0">
                <a:solidFill>
                  <a:srgbClr val="C00000"/>
                </a:solidFill>
              </a:rPr>
              <a:t>ένα από τα δύο υπερισχύει </a:t>
            </a:r>
            <a:r>
              <a:rPr lang="el-GR" dirty="0">
                <a:solidFill>
                  <a:srgbClr val="C00000"/>
                </a:solidFill>
              </a:rPr>
              <a:t>και αυτό περνάει ανεπεξέργαστο μέσα μας. Στην αντιπαράθεση </a:t>
            </a:r>
            <a:r>
              <a:rPr lang="el-GR" dirty="0" smtClean="0">
                <a:solidFill>
                  <a:srgbClr val="C00000"/>
                </a:solidFill>
              </a:rPr>
              <a:t>π</a:t>
            </a:r>
            <a:r>
              <a:rPr lang="en-US" dirty="0" smtClean="0">
                <a:solidFill>
                  <a:srgbClr val="C00000"/>
                </a:solidFill>
              </a:rPr>
              <a:t>.</a:t>
            </a:r>
            <a:r>
              <a:rPr lang="el-GR" dirty="0" smtClean="0">
                <a:solidFill>
                  <a:srgbClr val="C00000"/>
                </a:solidFill>
              </a:rPr>
              <a:t>χ</a:t>
            </a:r>
            <a:r>
              <a:rPr lang="en-US" dirty="0" smtClean="0">
                <a:solidFill>
                  <a:srgbClr val="C00000"/>
                </a:solidFill>
              </a:rPr>
              <a:t>.</a:t>
            </a:r>
            <a:r>
              <a:rPr lang="el-GR" dirty="0" smtClean="0">
                <a:solidFill>
                  <a:srgbClr val="C00000"/>
                </a:solidFill>
              </a:rPr>
              <a:t> </a:t>
            </a:r>
            <a:r>
              <a:rPr lang="el-GR" dirty="0">
                <a:solidFill>
                  <a:srgbClr val="C00000"/>
                </a:solidFill>
              </a:rPr>
              <a:t>ά</a:t>
            </a:r>
            <a:r>
              <a:rPr lang="el-GR" dirty="0" smtClean="0">
                <a:solidFill>
                  <a:srgbClr val="C00000"/>
                </a:solidFill>
              </a:rPr>
              <a:t>ντρας</a:t>
            </a:r>
            <a:r>
              <a:rPr lang="en-US" dirty="0" smtClean="0">
                <a:solidFill>
                  <a:srgbClr val="C00000"/>
                </a:solidFill>
              </a:rPr>
              <a:t>-</a:t>
            </a:r>
            <a:r>
              <a:rPr lang="el-GR" dirty="0" smtClean="0">
                <a:solidFill>
                  <a:srgbClr val="C00000"/>
                </a:solidFill>
              </a:rPr>
              <a:t>γυναίκα </a:t>
            </a:r>
            <a:r>
              <a:rPr lang="el-GR" dirty="0">
                <a:solidFill>
                  <a:srgbClr val="C00000"/>
                </a:solidFill>
              </a:rPr>
              <a:t>στον δυτικό πολιτισμό ο άντρας υπερέχει. Αυτό σημαίνει πως </a:t>
            </a:r>
            <a:r>
              <a:rPr lang="el-GR" b="1" dirty="0">
                <a:solidFill>
                  <a:srgbClr val="C00000"/>
                </a:solidFill>
              </a:rPr>
              <a:t>η γλώσσα  είναι στοιχειωμένη </a:t>
            </a:r>
            <a:r>
              <a:rPr lang="el-GR" dirty="0">
                <a:solidFill>
                  <a:srgbClr val="C00000"/>
                </a:solidFill>
              </a:rPr>
              <a:t>καθώς είτε  καταπιέζει είτε αγνοεί. Σε κάθε διατύπωση ένα συμπλήρωμα έννοιας μένει πίσω και καθώς το επεξεργαζόμαστε αυτό που αντιλαμβανόμαστε είναι το ανεπαρκές της πρώτης μας διατύπωσης. Αυτή η κατάσταση μας σπρώχνει να κάνουμε τροποποιήσεις και αυτό μας βάζει σε έναν φαύλο κύκλο. Αυτή η αναλυτική διαδικασία έχει επικρατήσει να λέγεται </a:t>
            </a:r>
            <a:r>
              <a:rPr lang="el-GR" b="1" dirty="0">
                <a:solidFill>
                  <a:srgbClr val="C00000"/>
                </a:solidFill>
              </a:rPr>
              <a:t>αποδόμηση.</a:t>
            </a:r>
            <a:r>
              <a:rPr lang="el-GR" dirty="0">
                <a:solidFill>
                  <a:srgbClr val="C00000"/>
                </a:solidFill>
              </a:rPr>
              <a:t> </a:t>
            </a:r>
            <a:endParaRPr lang="en-US" dirty="0" smtClean="0">
              <a:solidFill>
                <a:srgbClr val="C00000"/>
              </a:solidFill>
            </a:endParaRPr>
          </a:p>
          <a:p>
            <a:r>
              <a:rPr lang="el-GR" dirty="0" smtClean="0">
                <a:solidFill>
                  <a:srgbClr val="C00000"/>
                </a:solidFill>
              </a:rPr>
              <a:t>Από </a:t>
            </a:r>
            <a:r>
              <a:rPr lang="el-GR" dirty="0">
                <a:solidFill>
                  <a:srgbClr val="C00000"/>
                </a:solidFill>
              </a:rPr>
              <a:t>τη μια πλευρά </a:t>
            </a:r>
            <a:r>
              <a:rPr lang="el-GR" b="1" dirty="0">
                <a:solidFill>
                  <a:srgbClr val="C00000"/>
                </a:solidFill>
              </a:rPr>
              <a:t>η αποδόμηση </a:t>
            </a:r>
            <a:r>
              <a:rPr lang="el-GR" dirty="0" smtClean="0">
                <a:solidFill>
                  <a:srgbClr val="C00000"/>
                </a:solidFill>
              </a:rPr>
              <a:t>αποκαλύπτει ταυτόχρονα (α) την </a:t>
            </a:r>
            <a:r>
              <a:rPr lang="el-GR" dirty="0">
                <a:solidFill>
                  <a:srgbClr val="C00000"/>
                </a:solidFill>
              </a:rPr>
              <a:t>ιδεολογική αστάθεια που </a:t>
            </a:r>
            <a:r>
              <a:rPr lang="el-GR" dirty="0" smtClean="0">
                <a:solidFill>
                  <a:srgbClr val="C00000"/>
                </a:solidFill>
              </a:rPr>
              <a:t>δομεί τη </a:t>
            </a:r>
            <a:r>
              <a:rPr lang="el-GR" dirty="0">
                <a:solidFill>
                  <a:srgbClr val="C00000"/>
                </a:solidFill>
              </a:rPr>
              <a:t>διατύπωση </a:t>
            </a:r>
            <a:r>
              <a:rPr lang="el-GR" dirty="0" smtClean="0">
                <a:solidFill>
                  <a:srgbClr val="C00000"/>
                </a:solidFill>
              </a:rPr>
              <a:t>και (β) το </a:t>
            </a:r>
            <a:r>
              <a:rPr lang="el-GR" dirty="0">
                <a:solidFill>
                  <a:srgbClr val="C00000"/>
                </a:solidFill>
              </a:rPr>
              <a:t>τι είναι προνομιούχο και τι όχι τι αγνοήθηκε και τι προωθήθηκε. Από την άλλη μας δείχνει πως δεν υπάρχει κλειστό </a:t>
            </a:r>
            <a:r>
              <a:rPr lang="el-GR" dirty="0" smtClean="0">
                <a:solidFill>
                  <a:srgbClr val="C00000"/>
                </a:solidFill>
              </a:rPr>
              <a:t>νόημα, </a:t>
            </a:r>
            <a:r>
              <a:rPr lang="el-GR" dirty="0">
                <a:solidFill>
                  <a:srgbClr val="C00000"/>
                </a:solidFill>
              </a:rPr>
              <a:t>αφού κάθε διατύπωση επισύρει σειρά άλλων ερμηνειών συχνά τέτοιων που ο συγγραφέας δεν είχε καν σκεφτεί ή σκόπευε να υπονοήσει. </a:t>
            </a:r>
          </a:p>
        </p:txBody>
      </p:sp>
    </p:spTree>
    <p:extLst>
      <p:ext uri="{BB962C8B-B14F-4D97-AF65-F5344CB8AC3E}">
        <p14:creationId xmlns:p14="http://schemas.microsoft.com/office/powerpoint/2010/main" val="11180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346050"/>
          </a:xfrm>
        </p:spPr>
        <p:txBody>
          <a:bodyPr>
            <a:no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620688"/>
            <a:ext cx="9144000" cy="6237312"/>
          </a:xfrm>
        </p:spPr>
        <p:txBody>
          <a:bodyPr>
            <a:normAutofit fontScale="62500" lnSpcReduction="20000"/>
          </a:bodyPr>
          <a:lstStyle/>
          <a:p>
            <a:r>
              <a:rPr lang="el-GR" dirty="0"/>
              <a:t>Ο </a:t>
            </a:r>
            <a:r>
              <a:rPr lang="en-US" dirty="0" smtClean="0">
                <a:solidFill>
                  <a:srgbClr val="FF0000"/>
                </a:solidFill>
              </a:rPr>
              <a:t>Roland Barthes</a:t>
            </a:r>
            <a:r>
              <a:rPr lang="en-US" dirty="0" smtClean="0"/>
              <a:t> </a:t>
            </a:r>
            <a:r>
              <a:rPr lang="el-GR" dirty="0"/>
              <a:t>υποστήριξε πως </a:t>
            </a:r>
            <a:r>
              <a:rPr lang="el-GR" b="1" dirty="0"/>
              <a:t>ο συγγραφέας </a:t>
            </a:r>
            <a:r>
              <a:rPr lang="el-GR" dirty="0"/>
              <a:t>δεν μπορεί να έχει καμιά περισσότερη ισχύ στο κείμενό του </a:t>
            </a:r>
            <a:r>
              <a:rPr lang="el-GR" dirty="0" smtClean="0"/>
              <a:t>από οποιονδήποτε άλλο αναγνώστη. </a:t>
            </a:r>
            <a:r>
              <a:rPr lang="el-GR" dirty="0"/>
              <a:t>Αφού οι αναγνώστες είναι με έναν τρόπο και συγγραφείς του κειμένου. Αυτό απελευθερώνει τον σκηνοθέτη να δουλέψει ελεύθερα πάνω στο κείμενο.</a:t>
            </a:r>
          </a:p>
          <a:p>
            <a:r>
              <a:rPr lang="el-GR" dirty="0"/>
              <a:t>Η </a:t>
            </a:r>
            <a:r>
              <a:rPr lang="en-US" dirty="0" smtClean="0">
                <a:solidFill>
                  <a:srgbClr val="FF0000"/>
                </a:solidFill>
              </a:rPr>
              <a:t>Julia </a:t>
            </a:r>
            <a:r>
              <a:rPr lang="en-US" dirty="0" err="1" smtClean="0">
                <a:solidFill>
                  <a:srgbClr val="FF0000"/>
                </a:solidFill>
              </a:rPr>
              <a:t>Kristeva</a:t>
            </a:r>
            <a:r>
              <a:rPr lang="el-GR" dirty="0" smtClean="0">
                <a:solidFill>
                  <a:srgbClr val="FF0000"/>
                </a:solidFill>
              </a:rPr>
              <a:t> </a:t>
            </a:r>
            <a:r>
              <a:rPr lang="el-GR" dirty="0"/>
              <a:t>μίλησε για την </a:t>
            </a:r>
            <a:r>
              <a:rPr lang="el-GR" dirty="0">
                <a:solidFill>
                  <a:srgbClr val="C00000"/>
                </a:solidFill>
              </a:rPr>
              <a:t>ανυπαρξία της αυθεντικότητας στην τέχνη αφού τα πάντα είναι τροποποιήσεις, μεταμορφώσεις, αφομοιώσεις άλλων έργων </a:t>
            </a:r>
          </a:p>
          <a:p>
            <a:r>
              <a:rPr lang="el-GR" dirty="0"/>
              <a:t>Ο </a:t>
            </a:r>
            <a:r>
              <a:rPr lang="el-GR" b="1" dirty="0" err="1"/>
              <a:t>μεταδομισμός</a:t>
            </a:r>
            <a:r>
              <a:rPr lang="el-GR" dirty="0"/>
              <a:t> δίνει ώθηση και στον </a:t>
            </a:r>
            <a:r>
              <a:rPr lang="el-GR" b="1" dirty="0"/>
              <a:t>φεμινισμό</a:t>
            </a:r>
            <a:r>
              <a:rPr lang="el-GR" dirty="0"/>
              <a:t> που  ακμάζει στη δεκαετία του 1980. Τρία είδη φεμινισμών: ο φιλελεύθερος αρχικά που αποδεχόταν το σύστημα αλλά αγωνιζόταν για ισότητα φύλων, ο πολιτιστικός ή ριζοσπαστικός που έβλεπε τη γυναίκα ως ανώτερο ον από τον άνδρα, και τέλος ο υλιστικός που είδε τις γυναίκες ως άλλη μια καταπιεσμένη ομάδα αλλά όχι μόνο στη βάση του φύλου αλλά και της τάξης, της φυλής. Μια ομάδα που ενώνεται με άλλες καταπιεσμένες ανδρών και γυναικών. Ο φεμινισμός κατέφυγε στις θεωρίες των </a:t>
            </a:r>
            <a:r>
              <a:rPr lang="el-GR" dirty="0" err="1"/>
              <a:t>μεταδομιστών</a:t>
            </a:r>
            <a:r>
              <a:rPr lang="el-GR" dirty="0"/>
              <a:t> και έδειξε πως επικράτησαν αξίες που πάνω του στηρίχτηκε ο μηχανισμός της γλώσσας και πως τελικά όλο αυτό μετατράπηκε σε κοινωνικές δομές που πριμοδότησαν τον λευκό άνδρα, ετερόφυλο και καπιταλιστή.</a:t>
            </a:r>
          </a:p>
          <a:p>
            <a:r>
              <a:rPr lang="el-GR" dirty="0"/>
              <a:t>Ο </a:t>
            </a:r>
            <a:r>
              <a:rPr lang="el-GR" dirty="0" err="1"/>
              <a:t>μεταδομισμός</a:t>
            </a:r>
            <a:r>
              <a:rPr lang="el-GR" dirty="0"/>
              <a:t> βοήθησε και στον </a:t>
            </a:r>
            <a:r>
              <a:rPr lang="el-GR" b="1" dirty="0"/>
              <a:t>νέο Ιστορικισμό</a:t>
            </a:r>
            <a:r>
              <a:rPr lang="el-GR" dirty="0"/>
              <a:t>: αυτοί είδαν το έργο σε σχέση με το πολιτιστικό πλαίσιο μέσα στο οποίο γράφτηκε, προκειμένου να αποκαλυφθούν </a:t>
            </a:r>
            <a:r>
              <a:rPr lang="el-GR" dirty="0">
                <a:solidFill>
                  <a:srgbClr val="C00000"/>
                </a:solidFill>
              </a:rPr>
              <a:t>αδήλωτες σχέσεις ισχύος</a:t>
            </a:r>
            <a:r>
              <a:rPr lang="el-GR" dirty="0"/>
              <a:t> μέσα από την ανάλυση αυτών των ομάδων ή των αξιών που είτε περιθωριοποιήθηκαν ή ισχυροποιήθηκαν</a:t>
            </a:r>
            <a:r>
              <a:rPr lang="el-GR" dirty="0">
                <a:solidFill>
                  <a:srgbClr val="C00000"/>
                </a:solidFill>
              </a:rPr>
              <a:t>. Πως ένα έργο δηλαδή απηχεί την «κυρίαρχη τάξη» και πως τη στηρίζει ή το αντίθετο αν το έργο φέρει έναν </a:t>
            </a:r>
            <a:r>
              <a:rPr lang="el-GR" dirty="0" err="1">
                <a:solidFill>
                  <a:srgbClr val="C00000"/>
                </a:solidFill>
              </a:rPr>
              <a:t>παραβατικό</a:t>
            </a:r>
            <a:r>
              <a:rPr lang="el-GR" dirty="0">
                <a:solidFill>
                  <a:srgbClr val="C00000"/>
                </a:solidFill>
              </a:rPr>
              <a:t> λόγο. </a:t>
            </a:r>
            <a:r>
              <a:rPr lang="el-GR" dirty="0"/>
              <a:t>Ο νέος </a:t>
            </a:r>
            <a:r>
              <a:rPr lang="el-GR" dirty="0" err="1"/>
              <a:t>Ιστορικιστής</a:t>
            </a:r>
            <a:r>
              <a:rPr lang="el-GR" dirty="0"/>
              <a:t> ψάχνει να βρει τι καταπιέστηκε ή τι προωθήθηκε από τον πολιτισμό όπως αντίστοιχα είχε δουλέψει ο Φρόυντ με το ατομικό υποσυνείδητο του συγγραφέα.</a:t>
            </a:r>
          </a:p>
          <a:p>
            <a:endParaRPr lang="el-GR" dirty="0"/>
          </a:p>
        </p:txBody>
      </p:sp>
    </p:spTree>
    <p:extLst>
      <p:ext uri="{BB962C8B-B14F-4D97-AF65-F5344CB8AC3E}">
        <p14:creationId xmlns:p14="http://schemas.microsoft.com/office/powerpoint/2010/main" val="212600464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1370</TotalTime>
  <Words>3381</Words>
  <Application>Microsoft Office PowerPoint</Application>
  <PresentationFormat>Προβολή στην οθόνη (4:3)</PresentationFormat>
  <Paragraphs>103</Paragraphs>
  <Slides>16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Θέμα του Office</vt:lpstr>
      <vt:lpstr>Β΄ Παγκόσμιος Πόλεμος και μεταπολεμικά χρόνια</vt:lpstr>
      <vt:lpstr>Υπαρξισμός</vt:lpstr>
      <vt:lpstr>‘Το θέατρο του Παραλόγου’ όπως το ορίζει ο Μάρτιν Έσσλιν</vt:lpstr>
      <vt:lpstr>Χαρακτηριστικά των έργων του παραλόγου</vt:lpstr>
      <vt:lpstr>Συνέχεια…</vt:lpstr>
      <vt:lpstr>Η κριτική προσέγγιση του έργου του Μπέκετ</vt:lpstr>
      <vt:lpstr>Η κριτική προσέγγιση του έργου του Μπέκετ</vt:lpstr>
      <vt:lpstr>Βασικές θέσεις του Μεταδομισμού</vt:lpstr>
      <vt:lpstr>Συνέχεια…</vt:lpstr>
      <vt:lpstr>Σάμιουελ Μπέκετ, Περιμένοντας τον Γκοντό</vt:lpstr>
      <vt:lpstr>Σάμιουελ Μπέκετ, Περιμένοντας τον Γκοντό, (βλ.Πατσαλίδης, Σ., (2019) Θέατρο και Θεωρία ΙΙ. (Μετα) Μοντέρνες Διαδρομές σε Τόπους, Ουτοπίες και Ετεροτοπίες, Θεσσαλονίκη: University Studio Press, σ. 376-391)</vt:lpstr>
      <vt:lpstr>Σάμιουελ Μπέκετ, Περιμένοντας τον Γκοντό</vt:lpstr>
      <vt:lpstr>Σάμιουελ Μπέκετ, Περιμένοντας τον Γκοντό</vt:lpstr>
      <vt:lpstr>Σάμιουελ Μπέκετ, Περιμένοντας τον Γκοντό</vt:lpstr>
      <vt:lpstr>Η δραματουργία του Σάμιουελ Μπέκετ και Το τέλος του παιχνιδιού</vt:lpstr>
      <vt:lpstr>Συνέχεια…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Υπαρξισμός</dc:title>
  <dc:creator>NATALY</dc:creator>
  <cp:lastModifiedBy>NATALY</cp:lastModifiedBy>
  <cp:revision>88</cp:revision>
  <dcterms:created xsi:type="dcterms:W3CDTF">2019-06-06T08:48:38Z</dcterms:created>
  <dcterms:modified xsi:type="dcterms:W3CDTF">2020-06-17T07:28:37Z</dcterms:modified>
</cp:coreProperties>
</file>