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2" r:id="rId2"/>
    <p:sldId id="303" r:id="rId3"/>
    <p:sldId id="301" r:id="rId4"/>
    <p:sldId id="257" r:id="rId5"/>
    <p:sldId id="298" r:id="rId6"/>
    <p:sldId id="299" r:id="rId7"/>
    <p:sldId id="300" r:id="rId8"/>
    <p:sldId id="304" r:id="rId9"/>
    <p:sldId id="305" r:id="rId10"/>
    <p:sldId id="306" r:id="rId11"/>
    <p:sldId id="307" r:id="rId12"/>
    <p:sldId id="308" r:id="rId13"/>
    <p:sldId id="309" r:id="rId14"/>
    <p:sldId id="310" r:id="rId15"/>
    <p:sldId id="31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61" autoAdjust="0"/>
  </p:normalViewPr>
  <p:slideViewPr>
    <p:cSldViewPr snapToGrid="0" snapToObjects="1">
      <p:cViewPr>
        <p:scale>
          <a:sx n="100" d="100"/>
          <a:sy n="100" d="100"/>
        </p:scale>
        <p:origin x="-44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6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D21D778-B565-4D7E-94D7-64010A445B68}" type="datetimeFigureOut">
              <a:rPr lang="en-US" smtClean="0"/>
              <a:pPr eaLnBrk="1" latinLnBrk="0" hangingPunct="1"/>
              <a:t>01/03/18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9D21D778-B565-4D7E-94D7-64010A445B68}" type="datetimeFigureOut">
              <a:rPr lang="en-US" smtClean="0"/>
              <a:pPr algn="r" eaLnBrk="1" latinLnBrk="0" hangingPunct="1"/>
              <a:t>01/03/18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2C6B1FF6-39B9-40F5-8B67-33C6354A3D4F}" type="slidenum">
              <a:rPr kumimoji="0" lang="en-US" smtClean="0"/>
              <a:pPr algn="ctr" eaLnBrk="1" latinLnBrk="0" hangingPunct="1"/>
              <a:t>‹#›</a:t>
            </a:fld>
            <a:endParaRPr kumimoji="0" lang="en-US" sz="1600" dirty="0">
              <a:solidFill>
                <a:schemeClr val="accent3">
                  <a:shade val="75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bDvKnY0g6e4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938" y="4648200"/>
            <a:ext cx="6553200" cy="457200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l-GR" sz="2000" dirty="0" smtClean="0">
                <a:latin typeface="Cambria"/>
                <a:ea typeface="+mn-ea"/>
                <a:cs typeface="+mn-cs"/>
              </a:rPr>
              <a:t>ΜΑΘΗΜΑ 8</a:t>
            </a:r>
            <a:r>
              <a:rPr lang="el-GR" sz="2000" baseline="30000" dirty="0" smtClean="0">
                <a:latin typeface="Cambria"/>
                <a:ea typeface="+mn-ea"/>
                <a:cs typeface="+mn-cs"/>
              </a:rPr>
              <a:t>ο</a:t>
            </a:r>
            <a:r>
              <a:rPr lang="el-GR" sz="2000" dirty="0" smtClean="0">
                <a:latin typeface="Cambria"/>
                <a:ea typeface="+mn-ea"/>
                <a:cs typeface="+mn-cs"/>
              </a:rPr>
              <a:t> </a:t>
            </a:r>
            <a:endParaRPr lang="en-US" sz="2000" dirty="0">
              <a:latin typeface="Cambria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838" y="3227388"/>
            <a:ext cx="66294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l-GR" dirty="0" smtClean="0">
                <a:latin typeface="Cambria"/>
                <a:ea typeface="+mj-ea"/>
                <a:cs typeface="+mj-cs"/>
              </a:rPr>
              <a:t>ΕΙΣΑΓΩΓΗ ΣΤΗΝ ΕΚΠΑΙΔΕΥΤΙΚΗ ΠΟΛΙΤΙΚΗ</a:t>
            </a:r>
            <a:endParaRPr lang="en-US" dirty="0">
              <a:latin typeface="Cambria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mbria"/>
              </a:rPr>
              <a:t>ΤΡΟΠΟΙ ΕΝΣΩΜΑΤΩΣΗΣ</a:t>
            </a:r>
            <a:endParaRPr lang="en-US" dirty="0">
              <a:latin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2800" indent="-812800">
              <a:buClr>
                <a:schemeClr val="tx1"/>
              </a:buClr>
              <a:buFont typeface="Wingdings" charset="0"/>
              <a:buNone/>
            </a:pPr>
            <a:r>
              <a:rPr lang="el-GR" sz="2800" dirty="0">
                <a:latin typeface="Cambria"/>
                <a:cs typeface="Cambria"/>
              </a:rPr>
              <a:t>Η  ενσωμάτωση  μπορεί  να  λάβει  ποικίλες  μορφές,  από τις  οποίες  οι  πιο  σημαντικές  είναι </a:t>
            </a:r>
            <a:r>
              <a:rPr lang="el-GR" sz="2800" dirty="0" smtClean="0">
                <a:latin typeface="Cambria"/>
                <a:cs typeface="Cambria"/>
              </a:rPr>
              <a:t>:</a:t>
            </a:r>
            <a:endParaRPr lang="el-GR" sz="2800" dirty="0">
              <a:latin typeface="Cambria"/>
              <a:cs typeface="Cambria"/>
            </a:endParaRPr>
          </a:p>
          <a:p>
            <a:pPr>
              <a:buClr>
                <a:srgbClr val="FF6600"/>
              </a:buClr>
              <a:buFont typeface="Wingdings" charset="2"/>
              <a:buChar char="Ø"/>
            </a:pPr>
            <a:r>
              <a:rPr lang="el-GR" sz="2800" dirty="0">
                <a:latin typeface="Cambria"/>
                <a:cs typeface="Cambria"/>
              </a:rPr>
              <a:t>Η </a:t>
            </a:r>
            <a:r>
              <a:rPr lang="el-GR" sz="2800" u="sng" dirty="0">
                <a:latin typeface="Cambria"/>
                <a:cs typeface="Cambria"/>
              </a:rPr>
              <a:t>χωροταξική  ή  τοπική</a:t>
            </a:r>
            <a:r>
              <a:rPr lang="el-GR" sz="2800" dirty="0">
                <a:latin typeface="Cambria"/>
                <a:cs typeface="Cambria"/>
              </a:rPr>
              <a:t>  ενσωμάτωση που  αφορά  κυρίως  παιδιά  με σοβαρή  νοητική  υστέρηση , τα  οποία  βρίσκονται  απλώς  στον ίδιο  χώρο  με  τα  άλλα  παιδιά , αλλά  δεν  μπορούν  να  συμμετάσχουν  σε  καμία  σχολική  εκδήλωση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7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739900"/>
            <a:ext cx="8503920" cy="46228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Clr>
                <a:srgbClr val="FF6600"/>
              </a:buClr>
              <a:buFont typeface="Wingdings" charset="2"/>
              <a:buChar char="Ø"/>
            </a:pPr>
            <a:r>
              <a:rPr lang="el-GR" sz="2800" dirty="0">
                <a:latin typeface="Cambria"/>
                <a:cs typeface="Cambria"/>
              </a:rPr>
              <a:t>Η  </a:t>
            </a:r>
            <a:r>
              <a:rPr lang="el-GR" sz="2800" u="sng" dirty="0">
                <a:latin typeface="Cambria"/>
                <a:cs typeface="Cambria"/>
              </a:rPr>
              <a:t>κοινωνική  ενσωμάτωση</a:t>
            </a:r>
            <a:r>
              <a:rPr lang="el-GR" sz="2800" dirty="0">
                <a:latin typeface="Cambria"/>
                <a:cs typeface="Cambria"/>
              </a:rPr>
              <a:t>  που  ενδείκνυται  για  παιδιά  τα  οποία  δεν  είναι  μεν  ικανά  να  παρακολουθήσουν  το  εκπαιδευτικό  πρόγραμμα , συμμετέχουν  όμως  στις  διάφορες  δραστηριότητες  του  </a:t>
            </a:r>
            <a:r>
              <a:rPr lang="el-GR" sz="2800" dirty="0" smtClean="0">
                <a:latin typeface="Cambria"/>
                <a:cs typeface="Cambria"/>
              </a:rPr>
              <a:t>σχολείου</a:t>
            </a:r>
            <a:r>
              <a:rPr lang="el-GR" sz="2800" dirty="0" smtClean="0">
                <a:latin typeface="Cambria"/>
                <a:cs typeface="Cambria"/>
              </a:rPr>
              <a:t>.</a:t>
            </a:r>
            <a:endParaRPr lang="el-GR" sz="2800" dirty="0">
              <a:latin typeface="Cambria"/>
              <a:cs typeface="Cambria"/>
            </a:endParaRPr>
          </a:p>
          <a:p>
            <a:pPr>
              <a:lnSpc>
                <a:spcPct val="90000"/>
              </a:lnSpc>
              <a:buClr>
                <a:srgbClr val="FF6600"/>
              </a:buClr>
              <a:buFont typeface="Wingdings" charset="2"/>
              <a:buChar char="Ø"/>
            </a:pPr>
            <a:r>
              <a:rPr lang="el-GR" sz="2800" dirty="0">
                <a:latin typeface="Cambria"/>
                <a:cs typeface="Cambria"/>
              </a:rPr>
              <a:t> </a:t>
            </a:r>
            <a:r>
              <a:rPr lang="el-GR" sz="2800" dirty="0" smtClean="0">
                <a:latin typeface="Cambria"/>
                <a:cs typeface="Cambria"/>
              </a:rPr>
              <a:t>Η  </a:t>
            </a:r>
            <a:r>
              <a:rPr lang="el-GR" sz="2800" u="sng" dirty="0">
                <a:latin typeface="Cambria"/>
                <a:cs typeface="Cambria"/>
              </a:rPr>
              <a:t>λειτουργική / εκπαιδευτική</a:t>
            </a:r>
            <a:r>
              <a:rPr lang="el-GR" sz="2800" dirty="0">
                <a:latin typeface="Cambria"/>
                <a:cs typeface="Cambria"/>
              </a:rPr>
              <a:t>  ή  διδακτική  ενσωμάτωση  κατά  την  οποία  το  παιδί  εκπαιδεύεται  μέσα  στη  συνηθισμένη  τάξη , συμμετέχοντας  στην  ίδια  διδακτική  διαδικασία  με  τους  υπόλοιπους  μαθητές  της  τάξης  και  λαμβάνει  μέρος  σε  όλες  τις  δραστηριότητες  του  σχολείου . 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l-GR" dirty="0" smtClean="0">
                <a:latin typeface="Cambria"/>
              </a:rPr>
              <a:t>ΤΡΟΠΟΙ ΕΝΣΩΜΑΤΩΣΗΣ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3360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816100"/>
            <a:ext cx="8503920" cy="42829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charset="0"/>
              <a:buChar char="Ø"/>
            </a:pPr>
            <a:r>
              <a:rPr lang="el-GR" sz="2800" dirty="0">
                <a:latin typeface="Cambria"/>
                <a:cs typeface="Cambria"/>
              </a:rPr>
              <a:t>Σε  όλα  σχεδόν  τα  εκπαιδευτικά  συστήματα  της  Ευρώπης,  η  σχολική  ενσωμάτωση  σημαίνει  τη  </a:t>
            </a:r>
            <a:r>
              <a:rPr lang="el-GR" sz="2800" u="sng" dirty="0">
                <a:latin typeface="Cambria"/>
                <a:cs typeface="Cambria"/>
              </a:rPr>
              <a:t>λειτουργική/εκπαιδευτική</a:t>
            </a:r>
            <a:r>
              <a:rPr lang="el-GR" sz="2800" dirty="0">
                <a:latin typeface="Cambria"/>
                <a:cs typeface="Cambria"/>
              </a:rPr>
              <a:t>  ή  τουλάχιστον, την  </a:t>
            </a:r>
            <a:r>
              <a:rPr lang="el-GR" sz="2800" u="sng" dirty="0">
                <a:latin typeface="Cambria"/>
                <a:cs typeface="Cambria"/>
              </a:rPr>
              <a:t>κοινωνική</a:t>
            </a:r>
            <a:r>
              <a:rPr lang="el-GR" sz="2800" dirty="0" smtClean="0">
                <a:latin typeface="Cambria"/>
                <a:cs typeface="Cambria"/>
              </a:rPr>
              <a:t>.</a:t>
            </a:r>
            <a:endParaRPr lang="el-GR" sz="2800" dirty="0">
              <a:latin typeface="Cambria"/>
              <a:cs typeface="Cambria"/>
            </a:endParaRPr>
          </a:p>
          <a:p>
            <a:pPr>
              <a:lnSpc>
                <a:spcPct val="90000"/>
              </a:lnSpc>
              <a:buFont typeface="Wingdings" charset="0"/>
              <a:buChar char="Ø"/>
            </a:pPr>
            <a:r>
              <a:rPr lang="el-GR" sz="2800" dirty="0">
                <a:latin typeface="Cambria"/>
                <a:cs typeface="Cambria"/>
              </a:rPr>
              <a:t>Όταν  δεν  είναι  εφικτή  η  λειτουργική  ή  κοινωνική  </a:t>
            </a:r>
            <a:r>
              <a:rPr lang="el-GR" sz="2800" dirty="0" smtClean="0">
                <a:latin typeface="Cambria"/>
                <a:cs typeface="Cambria"/>
              </a:rPr>
              <a:t>ενσωμάτωση, </a:t>
            </a:r>
            <a:r>
              <a:rPr lang="el-GR" sz="2800" dirty="0">
                <a:latin typeface="Cambria"/>
                <a:cs typeface="Cambria"/>
              </a:rPr>
              <a:t>δεν  προτιμάται  αυτοτελώς  η </a:t>
            </a:r>
            <a:r>
              <a:rPr lang="el-GR" sz="2800" dirty="0" smtClean="0">
                <a:latin typeface="Cambria"/>
                <a:cs typeface="Cambria"/>
              </a:rPr>
              <a:t> χωροταξικ</a:t>
            </a:r>
            <a:r>
              <a:rPr lang="el-GR" sz="2800" dirty="0" smtClean="0">
                <a:latin typeface="Cambria"/>
                <a:cs typeface="Cambria"/>
              </a:rPr>
              <a:t>ή ή</a:t>
            </a:r>
            <a:r>
              <a:rPr lang="el-GR" sz="2800" dirty="0" smtClean="0">
                <a:latin typeface="Cambria"/>
                <a:cs typeface="Cambria"/>
              </a:rPr>
              <a:t> τοπική.</a:t>
            </a:r>
          </a:p>
          <a:p>
            <a:pPr>
              <a:lnSpc>
                <a:spcPct val="90000"/>
              </a:lnSpc>
              <a:buFont typeface="Wingdings" charset="0"/>
              <a:buChar char="Ø"/>
            </a:pPr>
            <a:r>
              <a:rPr lang="el-GR" sz="2800" dirty="0" smtClean="0">
                <a:latin typeface="Cambria"/>
                <a:cs typeface="Cambria"/>
              </a:rPr>
              <a:t> Για τα </a:t>
            </a:r>
            <a:r>
              <a:rPr lang="el-GR" sz="2800" dirty="0" smtClean="0">
                <a:latin typeface="Cambria"/>
                <a:cs typeface="Cambria"/>
              </a:rPr>
              <a:t>άτομα με αναπηρίες</a:t>
            </a:r>
            <a:r>
              <a:rPr lang="el-GR" sz="2800" dirty="0" smtClean="0">
                <a:latin typeface="Cambria"/>
                <a:cs typeface="Cambria"/>
              </a:rPr>
              <a:t>  </a:t>
            </a:r>
            <a:r>
              <a:rPr lang="el-GR" sz="2800" dirty="0">
                <a:latin typeface="Cambria"/>
                <a:cs typeface="Cambria"/>
              </a:rPr>
              <a:t>εξετάζεται  η  φοίτηση σε  σχολικές  μονάδες  ειδικής  αγωγής (Σ.Μ.Ε.Α.)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l-GR" dirty="0" smtClean="0">
                <a:latin typeface="Cambria"/>
              </a:rPr>
              <a:t>ΤΡΟΠΟΙ ΕΝΣΩΜΑΤΩΣΗΣ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50373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mbria"/>
              </a:rPr>
              <a:t>ΕΙΝΑΙ ΔΥΝΑΤΗ Η ΕΝΤΑΞΗ</a:t>
            </a:r>
            <a:r>
              <a:rPr lang="en-US" dirty="0" smtClean="0">
                <a:latin typeface="Cambria"/>
              </a:rPr>
              <a:t>;</a:t>
            </a:r>
            <a:endParaRPr lang="en-US" dirty="0">
              <a:latin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charset="2"/>
              <a:buChar char="Ø"/>
            </a:pPr>
            <a:r>
              <a:rPr lang="el-GR" sz="2800" dirty="0" smtClean="0">
                <a:latin typeface="Cambria"/>
                <a:cs typeface="Cambria"/>
              </a:rPr>
              <a:t>Η ένταξη/συμπερίληψη ευάλωτων ομάδων στα εκπαιδευτικά συστήματα είναι μια περίπλοκη υπόθεση. </a:t>
            </a:r>
            <a:endParaRPr lang="el-GR" sz="2800" dirty="0">
              <a:latin typeface="Cambria"/>
              <a:cs typeface="Cambria"/>
            </a:endParaRPr>
          </a:p>
          <a:p>
            <a:pPr>
              <a:buFont typeface="Wingdings" charset="2"/>
              <a:buChar char="Ø"/>
            </a:pPr>
            <a:r>
              <a:rPr lang="el-GR" sz="2800" dirty="0" smtClean="0">
                <a:latin typeface="Cambria"/>
                <a:cs typeface="Cambria"/>
              </a:rPr>
              <a:t>Οι καλές προθέσεις δεν αρκούν</a:t>
            </a:r>
          </a:p>
          <a:p>
            <a:pPr>
              <a:buFont typeface="Wingdings" charset="2"/>
              <a:buChar char="Ø"/>
            </a:pPr>
            <a:r>
              <a:rPr lang="el-GR" sz="2800" dirty="0" smtClean="0">
                <a:latin typeface="Cambria"/>
                <a:cs typeface="Cambria"/>
              </a:rPr>
              <a:t>Σήμερα </a:t>
            </a:r>
            <a:r>
              <a:rPr lang="en-US" sz="2800" dirty="0" smtClean="0">
                <a:latin typeface="Cambria"/>
                <a:cs typeface="Cambria"/>
              </a:rPr>
              <a:t>–</a:t>
            </a:r>
            <a:r>
              <a:rPr lang="el-GR" sz="2800" dirty="0" smtClean="0">
                <a:latin typeface="Cambria"/>
                <a:cs typeface="Cambria"/>
              </a:rPr>
              <a:t> με τη βοήθεια της τεχνολογίας - προτείνονται λύσεις που πιθανόν να λύσουν τα διαφαινόμενα αδιέξοδα, καθώς διευκολύνουν επί της ουσίας την «εξατομίκευση» της διδασκαλίας για μεγάλο αριθμό διδασκόμενων, χωρίς να καταφεύγουν σε απλοποίηση.</a:t>
            </a:r>
            <a:endParaRPr lang="en-US" sz="28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26700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latin typeface="Cambria"/>
                <a:cs typeface="Cambria"/>
              </a:rPr>
              <a:t>UNIVERSAL DESIGN</a:t>
            </a:r>
            <a:endParaRPr lang="en-US" sz="4000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2225548"/>
            <a:ext cx="8534400" cy="36545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mbria"/>
                <a:cs typeface="Cambria"/>
              </a:rPr>
              <a:t>O </a:t>
            </a:r>
            <a:r>
              <a:rPr lang="el-GR" sz="2800" dirty="0" smtClean="0">
                <a:latin typeface="Cambria"/>
                <a:cs typeface="Cambria"/>
              </a:rPr>
              <a:t>ενιαίος σχεδιασμός είναι μια ιδέα που προέρχεται από το χώρο της αρχιτεκτονικής .... </a:t>
            </a:r>
            <a:endParaRPr lang="el-GR" sz="2800" dirty="0">
              <a:latin typeface="Cambria"/>
              <a:cs typeface="Cambria"/>
            </a:endParaRPr>
          </a:p>
          <a:p>
            <a:r>
              <a:rPr lang="el-GR" sz="2800" dirty="0" smtClean="0">
                <a:latin typeface="Cambria"/>
                <a:cs typeface="Cambria"/>
              </a:rPr>
              <a:t>αλλά σήμερα πια έχει βρει εφαρμογές σε πολλούς άλλους χώρους και φυσικά και στο χώρο της εκπαίδευσης.</a:t>
            </a:r>
          </a:p>
        </p:txBody>
      </p:sp>
    </p:spTree>
    <p:extLst>
      <p:ext uri="{BB962C8B-B14F-4D97-AF65-F5344CB8AC3E}">
        <p14:creationId xmlns:p14="http://schemas.microsoft.com/office/powerpoint/2010/main" val="2016437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mbria"/>
                <a:cs typeface="Cambria"/>
              </a:rPr>
              <a:t>UNIVERSAL DESIGN FOR LEARNING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solidFill>
                  <a:schemeClr val="tx1"/>
                </a:solidFill>
                <a:latin typeface="Cambria"/>
                <a:cs typeface="Cambria"/>
                <a:hlinkClick r:id="rId2"/>
              </a:rPr>
              <a:t>https://www.youtube.com/watch?v=</a:t>
            </a:r>
            <a:r>
              <a:rPr lang="nl-NL" dirty="0" smtClean="0">
                <a:solidFill>
                  <a:schemeClr val="tx1"/>
                </a:solidFill>
                <a:latin typeface="Cambria"/>
                <a:cs typeface="Cambria"/>
                <a:hlinkClick r:id="rId2"/>
              </a:rPr>
              <a:t>bDvKnY0g6e4</a:t>
            </a:r>
            <a:endParaRPr lang="el-GR" dirty="0" smtClean="0">
              <a:solidFill>
                <a:schemeClr val="tx1"/>
              </a:solidFill>
              <a:latin typeface="Cambria"/>
              <a:cs typeface="Cambria"/>
            </a:endParaRPr>
          </a:p>
          <a:p>
            <a:endParaRPr lang="el-GR" dirty="0" smtClean="0">
              <a:solidFill>
                <a:schemeClr val="tx1"/>
              </a:solidFill>
              <a:latin typeface="Cambria"/>
              <a:cs typeface="Cambria"/>
            </a:endParaRPr>
          </a:p>
          <a:p>
            <a:r>
              <a:rPr lang="en-US" dirty="0">
                <a:solidFill>
                  <a:schemeClr val="tx1"/>
                </a:solidFill>
                <a:latin typeface="Cambria"/>
                <a:cs typeface="Cambria"/>
              </a:rPr>
              <a:t>https://</a:t>
            </a:r>
            <a:r>
              <a:rPr lang="en-US" dirty="0" err="1">
                <a:solidFill>
                  <a:schemeClr val="tx1"/>
                </a:solidFill>
                <a:latin typeface="Cambria"/>
                <a:cs typeface="Cambria"/>
              </a:rPr>
              <a:t>youtu.be</a:t>
            </a:r>
            <a:r>
              <a:rPr lang="en-US" dirty="0">
                <a:solidFill>
                  <a:schemeClr val="tx1"/>
                </a:solidFill>
                <a:latin typeface="Cambria"/>
                <a:cs typeface="Cambria"/>
              </a:rPr>
              <a:t>/4eBmyttcfU4</a:t>
            </a:r>
            <a:endParaRPr lang="el-GR" dirty="0" smtClean="0">
              <a:solidFill>
                <a:schemeClr val="tx1"/>
              </a:solidFill>
              <a:latin typeface="Cambria"/>
              <a:cs typeface="Cambria"/>
            </a:endParaRPr>
          </a:p>
          <a:p>
            <a:endParaRPr lang="el-GR" dirty="0">
              <a:solidFill>
                <a:schemeClr val="tx1"/>
              </a:solidFill>
              <a:latin typeface="Cambria"/>
              <a:cs typeface="Cambria"/>
            </a:endParaRPr>
          </a:p>
          <a:p>
            <a:r>
              <a:rPr lang="en-US" dirty="0">
                <a:solidFill>
                  <a:schemeClr val="tx1"/>
                </a:solidFill>
                <a:latin typeface="Cambria"/>
                <a:cs typeface="Cambria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mbria"/>
                <a:cs typeface="Cambria"/>
              </a:rPr>
              <a:t>CAST – Rose Lecture</a:t>
            </a:r>
          </a:p>
          <a:p>
            <a:r>
              <a:rPr lang="nl-NL" dirty="0" err="1">
                <a:solidFill>
                  <a:schemeClr val="tx1"/>
                </a:solidFill>
                <a:latin typeface="Cambria"/>
                <a:cs typeface="Cambria"/>
              </a:rPr>
              <a:t>https</a:t>
            </a:r>
            <a:r>
              <a:rPr lang="nl-NL" dirty="0">
                <a:solidFill>
                  <a:schemeClr val="tx1"/>
                </a:solidFill>
                <a:latin typeface="Cambria"/>
                <a:cs typeface="Cambria"/>
              </a:rPr>
              <a:t>://</a:t>
            </a:r>
            <a:r>
              <a:rPr lang="nl-NL" dirty="0" err="1">
                <a:solidFill>
                  <a:schemeClr val="tx1"/>
                </a:solidFill>
                <a:latin typeface="Cambria"/>
                <a:cs typeface="Cambria"/>
              </a:rPr>
              <a:t>www.youtube.com</a:t>
            </a:r>
            <a:r>
              <a:rPr lang="nl-NL" dirty="0">
                <a:solidFill>
                  <a:schemeClr val="tx1"/>
                </a:solidFill>
                <a:latin typeface="Cambria"/>
                <a:cs typeface="Cambria"/>
              </a:rPr>
              <a:t>/</a:t>
            </a:r>
            <a:r>
              <a:rPr lang="nl-NL" dirty="0" err="1">
                <a:solidFill>
                  <a:schemeClr val="tx1"/>
                </a:solidFill>
                <a:latin typeface="Cambria"/>
                <a:cs typeface="Cambria"/>
              </a:rPr>
              <a:t>watch?v</a:t>
            </a:r>
            <a:r>
              <a:rPr lang="nl-NL" dirty="0">
                <a:solidFill>
                  <a:schemeClr val="tx1"/>
                </a:solidFill>
                <a:latin typeface="Cambria"/>
                <a:cs typeface="Cambria"/>
              </a:rPr>
              <a:t>=yETe92mwoUE</a:t>
            </a:r>
            <a:endParaRPr lang="en-US" dirty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69181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title"/>
          </p:nvPr>
        </p:nvSpPr>
        <p:spPr bwMode="auto">
          <a:xfrm>
            <a:off x="304800" y="407988"/>
            <a:ext cx="852170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l-GR" cap="none">
                <a:latin typeface="Cambria" charset="0"/>
                <a:cs typeface="Cambria" charset="0"/>
              </a:rPr>
              <a:t>Μαθησιακοί Στόχοι</a:t>
            </a:r>
            <a:endParaRPr lang="en-US" cap="none">
              <a:latin typeface="Cambria" charset="0"/>
              <a:cs typeface="Cambri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00588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Το μάθημα εισάγει βασικές έννοιες που χρησιμοποιούνται για τη διαχείριση της ετερότητας</a:t>
            </a:r>
            <a:endParaRPr lang="en-US" b="1" dirty="0" smtClean="0">
              <a:latin typeface="Cambria"/>
              <a:ea typeface="+mn-ea"/>
              <a:cs typeface="Cambria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Στο τέλος της ενότητας οι φοιτητές θα πρέπει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Να γνωρίζουν τη χρήση  εννοιών όπως «αφομοίωση»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«ενσωμάτωση», «ένταξη», «διαπολιτισμικότητα» «πολυπολιτισμικότητα»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Να αναγνωρίζουν τις πολιτικές και τις πρακτικές που συνδέονται με αυτές τις έννοιες.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Να γνωρίζουν τη διεθνή πολιτική για την προώθηση ενός σχολείου για όλους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b="1" dirty="0" smtClean="0">
                <a:latin typeface="Cambria"/>
                <a:ea typeface="+mn-ea"/>
                <a:cs typeface="Cambria"/>
              </a:rPr>
              <a:t>Να γνωρίζουν την ελληνική πολιτική και το βασικό μηχανισμό που χρησιμοποιούμε στο Ελληνικό εκπαιδευτικό σύστημα για τη διαχείριση της ετερότητας</a:t>
            </a:r>
            <a:endParaRPr lang="el-GR" dirty="0">
              <a:latin typeface="Cambria"/>
              <a:ea typeface="+mn-ea"/>
              <a:cs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Disabling</a:t>
            </a:r>
            <a:r>
              <a:rPr lang="nl-NL" dirty="0" smtClean="0"/>
              <a:t> </a:t>
            </a:r>
            <a:r>
              <a:rPr lang="nl-NL" dirty="0" err="1" smtClean="0"/>
              <a:t>Segregation</a:t>
            </a:r>
            <a:endParaRPr lang="nl-NL" dirty="0" smtClean="0"/>
          </a:p>
          <a:p>
            <a:r>
              <a:rPr lang="nl-NL" dirty="0" err="1" smtClean="0"/>
              <a:t>https</a:t>
            </a:r>
            <a:r>
              <a:rPr lang="nl-NL" dirty="0"/>
              <a:t>://</a:t>
            </a:r>
            <a:r>
              <a:rPr lang="nl-NL" dirty="0" err="1"/>
              <a:t>youtu.be</a:t>
            </a:r>
            <a:r>
              <a:rPr lang="nl-NL" dirty="0"/>
              <a:t>/izkN5vLbnw8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164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mbria"/>
              </a:rPr>
              <a:t>E</a:t>
            </a:r>
            <a:r>
              <a:rPr lang="el-GR" dirty="0" smtClean="0">
                <a:latin typeface="Cambria"/>
              </a:rPr>
              <a:t>νΑ ΕΝΤΑΞΙΑΚΟ ΣΧΟΛΕΙΟ ΓΙΑ ΟΛΟΥΣ</a:t>
            </a:r>
            <a:endParaRPr lang="en-US" dirty="0">
              <a:latin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249" y="1714501"/>
            <a:ext cx="8664903" cy="495300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l-GR" sz="3000" dirty="0" smtClean="0">
                <a:latin typeface="Cambria"/>
                <a:cs typeface="Cambria"/>
              </a:rPr>
              <a:t>Η </a:t>
            </a:r>
            <a:r>
              <a:rPr lang="el-GR" sz="3000" dirty="0">
                <a:latin typeface="Cambria"/>
                <a:cs typeface="Cambria"/>
              </a:rPr>
              <a:t>σύγχρονη π</a:t>
            </a:r>
            <a:r>
              <a:rPr lang="el-GR" sz="3000" dirty="0" smtClean="0">
                <a:latin typeface="Cambria"/>
                <a:cs typeface="Cambria"/>
              </a:rPr>
              <a:t>αιδαγωγική υποστηρίζει τις αρχές </a:t>
            </a:r>
            <a:r>
              <a:rPr lang="el-GR" sz="3000" dirty="0">
                <a:latin typeface="Cambria"/>
                <a:cs typeface="Cambria"/>
              </a:rPr>
              <a:t>της ένταξης και </a:t>
            </a:r>
            <a:r>
              <a:rPr lang="el-GR" sz="3000" dirty="0" smtClean="0">
                <a:latin typeface="Cambria"/>
                <a:cs typeface="Cambria"/>
              </a:rPr>
              <a:t>της συμπεριληπτικ</a:t>
            </a:r>
            <a:r>
              <a:rPr lang="el-GR" sz="3000" dirty="0" smtClean="0">
                <a:latin typeface="Cambria"/>
                <a:cs typeface="Cambria"/>
              </a:rPr>
              <a:t>ής εκπαίδευσης </a:t>
            </a:r>
            <a:r>
              <a:rPr lang="el-GR" sz="3000" dirty="0" smtClean="0">
                <a:latin typeface="Cambria"/>
                <a:cs typeface="Cambria"/>
              </a:rPr>
              <a:t> </a:t>
            </a:r>
            <a:r>
              <a:rPr lang="el-GR" sz="3000" dirty="0" smtClean="0">
                <a:latin typeface="Cambria"/>
                <a:cs typeface="Cambria"/>
              </a:rPr>
              <a:t>ή της </a:t>
            </a:r>
            <a:r>
              <a:rPr lang="el-GR" sz="3000" dirty="0" smtClean="0">
                <a:latin typeface="Cambria"/>
                <a:cs typeface="Cambria"/>
              </a:rPr>
              <a:t>συνεκπαίδευσης </a:t>
            </a:r>
            <a:r>
              <a:rPr lang="el-GR" sz="3000" dirty="0" smtClean="0">
                <a:latin typeface="Cambria"/>
                <a:cs typeface="Cambria"/>
              </a:rPr>
              <a:t>όλων</a:t>
            </a:r>
            <a:r>
              <a:rPr lang="el-GR" sz="3000" dirty="0" smtClean="0">
                <a:latin typeface="Cambria"/>
                <a:cs typeface="Cambria"/>
              </a:rPr>
              <a:t> </a:t>
            </a:r>
            <a:r>
              <a:rPr lang="el-GR" sz="3000" dirty="0">
                <a:latin typeface="Cambria"/>
                <a:cs typeface="Cambria"/>
              </a:rPr>
              <a:t>των </a:t>
            </a:r>
            <a:r>
              <a:rPr lang="el-GR" sz="3000" dirty="0" smtClean="0">
                <a:latin typeface="Cambria"/>
                <a:cs typeface="Cambria"/>
              </a:rPr>
              <a:t>παιδιών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l-GR" sz="3000" dirty="0" smtClean="0">
                <a:latin typeface="Cambria"/>
                <a:cs typeface="Cambria"/>
              </a:rPr>
              <a:t>Τη </a:t>
            </a:r>
            <a:r>
              <a:rPr lang="el-GR" sz="3000" dirty="0">
                <a:latin typeface="Cambria"/>
                <a:cs typeface="Cambria"/>
              </a:rPr>
              <a:t>δημιουργία ενός «σχολείου για όλους», όπου θα εκπαιδεύονται όλα τα </a:t>
            </a:r>
            <a:r>
              <a:rPr lang="el-GR" sz="3000" dirty="0">
                <a:latin typeface="Cambria"/>
                <a:cs typeface="Cambria"/>
              </a:rPr>
              <a:t>παιδιά, με και χωρίς ειδικές ανάγκες, και </a:t>
            </a:r>
            <a:r>
              <a:rPr lang="el-GR" sz="3000" dirty="0" smtClean="0">
                <a:latin typeface="Cambria"/>
                <a:cs typeface="Cambria"/>
              </a:rPr>
              <a:t>χωρίς </a:t>
            </a:r>
            <a:r>
              <a:rPr lang="el-GR" sz="3000" dirty="0" smtClean="0">
                <a:latin typeface="Cambria"/>
                <a:cs typeface="Cambria"/>
              </a:rPr>
              <a:t>διαχωρισμούς εξαιτίας </a:t>
            </a:r>
            <a:r>
              <a:rPr lang="el-GR" sz="3000" dirty="0">
                <a:latin typeface="Cambria"/>
                <a:cs typeface="Cambria"/>
              </a:rPr>
              <a:t>της νοητικής, γλωσσικής, </a:t>
            </a:r>
            <a:r>
              <a:rPr lang="el-GR" sz="3000" dirty="0" smtClean="0">
                <a:latin typeface="Cambria"/>
                <a:cs typeface="Cambria"/>
              </a:rPr>
              <a:t>φυλετικ</a:t>
            </a:r>
            <a:r>
              <a:rPr lang="el-GR" sz="3000" dirty="0" smtClean="0">
                <a:latin typeface="Cambria"/>
                <a:cs typeface="Cambria"/>
              </a:rPr>
              <a:t>ής, </a:t>
            </a:r>
            <a:r>
              <a:rPr lang="el-GR" sz="3000" dirty="0" smtClean="0">
                <a:latin typeface="Cambria"/>
                <a:cs typeface="Cambria"/>
              </a:rPr>
              <a:t>σωματικής </a:t>
            </a:r>
            <a:r>
              <a:rPr lang="el-GR" sz="3000" dirty="0">
                <a:latin typeface="Cambria"/>
                <a:cs typeface="Cambria"/>
              </a:rPr>
              <a:t>ή συναισθηματικής τους ιδιαιτερότητας</a:t>
            </a:r>
            <a:r>
              <a:rPr lang="el-GR" sz="3000" dirty="0" smtClean="0">
                <a:latin typeface="Cambria"/>
                <a:cs typeface="Cambria"/>
              </a:rPr>
              <a:t>.</a:t>
            </a:r>
            <a:endParaRPr lang="el-GR" sz="3000" dirty="0">
              <a:latin typeface="Cambria"/>
              <a:cs typeface="Cambria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Arial"/>
              <a:buChar char="•"/>
            </a:pPr>
            <a:r>
              <a:rPr lang="el-GR" sz="3000" dirty="0" smtClean="0">
                <a:latin typeface="Cambria"/>
                <a:cs typeface="Cambria"/>
              </a:rPr>
              <a:t>Αναγνωρίζεται </a:t>
            </a:r>
            <a:r>
              <a:rPr lang="el-GR" sz="3000" dirty="0">
                <a:latin typeface="Cambria"/>
                <a:cs typeface="Cambria"/>
              </a:rPr>
              <a:t>το δικαίωμα </a:t>
            </a:r>
            <a:r>
              <a:rPr lang="el-GR" sz="3000" dirty="0" smtClean="0">
                <a:latin typeface="Cambria"/>
                <a:cs typeface="Cambria"/>
              </a:rPr>
              <a:t>όλων των παιδιών </a:t>
            </a:r>
            <a:r>
              <a:rPr lang="el-GR" sz="3000" dirty="0" smtClean="0">
                <a:latin typeface="Cambria"/>
                <a:cs typeface="Cambria"/>
              </a:rPr>
              <a:t>να διδάσκονται </a:t>
            </a:r>
            <a:r>
              <a:rPr lang="el-GR" sz="3000" dirty="0">
                <a:latin typeface="Cambria"/>
                <a:cs typeface="Cambria"/>
              </a:rPr>
              <a:t>στο </a:t>
            </a:r>
            <a:r>
              <a:rPr lang="el-GR" sz="3000" dirty="0" smtClean="0">
                <a:latin typeface="Cambria"/>
                <a:cs typeface="Cambria"/>
              </a:rPr>
              <a:t>γενικό σχολείο. </a:t>
            </a:r>
            <a:endParaRPr lang="el-GR" sz="3000" dirty="0" smtClean="0">
              <a:solidFill>
                <a:schemeClr val="tx1"/>
              </a:solidFill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3638298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latin typeface="Cambria"/>
              </a:rPr>
              <a:t>ΕΝΤΑΞΗ </a:t>
            </a:r>
            <a:r>
              <a:rPr lang="en-US" dirty="0" smtClean="0">
                <a:latin typeface="Cambria"/>
              </a:rPr>
              <a:t>–</a:t>
            </a:r>
            <a:r>
              <a:rPr lang="el-GR" dirty="0" smtClean="0">
                <a:latin typeface="Cambria"/>
              </a:rPr>
              <a:t> ΒΑΣΙΚΕΣ ΑΡΧΕΣ</a:t>
            </a:r>
            <a:endParaRPr lang="en-US" dirty="0">
              <a:latin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816100"/>
            <a:ext cx="8503920" cy="4572000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/>
              <a:buChar char="•"/>
            </a:pP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Οι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βασικές αρχές διέπουν τη φιλοσοφία της ένταξης και τη δημιουργία ενός διαφορετικού σχολικού συστήματος και κατά συνέπεια ενός σχολείου που προάγει την ισότιμη εκπαίδευση, ανεξάρτητα από τις εγγενείς δυσλειτουργίες/ δυσκολίες και τις αιτίες αυτών των δυσκολιών που αντιμετωπίζει το κάθε παιδί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Δικαίωμα όλων των παιδιών για ισότιμη πρόσβαση στην «κανονική» εκπαίδευση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Κατάργηση της διαχωριστικής εκπαίδευσης, της φιλοσοφίας του αποκλεισμού με στόχο την «καλύτερη» διαπαιδαγώγηση των παιδιών με «ειδικές εκπαιδευτικές ανάγκες»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Προαγωγή της συνύπαρξης και του μοντέλου αλληλεγγυής – συνεργασίας, ως μια από τις κύριες «ηθικές» αρχές που πρέπει να διέπουν τη σχολική πραγματικότητα.</a:t>
            </a:r>
          </a:p>
          <a:p>
            <a:pPr algn="just">
              <a:buFont typeface="Wingdings 2" charset="0"/>
              <a:buBlip>
                <a:blip r:embed="rId2"/>
              </a:buBlip>
            </a:pPr>
            <a:endParaRPr lang="el-GR" sz="28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29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Εκπαίδευση όλων των παιδιών με ή χωρίς ιδιαιτερότητες στο φυσικό κοινωνικό τους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περιβάλλον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Προσαρμογή του Αναλυτικού Προγράμματος που θα ανταποκρίνεται στις ιδιαιτερότητες όλων των παιδιών (με δυσκολίες ή όχι), ευέλικτα και πλούσια σε κοινωνικές δραστηριότητες προγράμματα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n-US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Η Ένταξη δεν αφορά μόνο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την παραδοσιακ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ή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«κατηγορία»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παιδιών με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αναπηρ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ίες.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Αφορ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ά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όλες τις «ευ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άλωτες κοινωνικές»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ομάδες παιδιών με κίνδυνο κοινωνικού και σχολικού αποκλεισμού εξαιτίας διαφόρων ατομικών και κοινωνικών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παραγόντων. Στ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όχος η δημιουργία ενός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σταθερο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ύ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και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δεκτικ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ού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ψυχοκοινωνικο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ύ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και 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μαθησιακο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ύ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 περιβάλλοντος.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Εξατομικευμένη και προσωποποιημένη διδασκαλία, χρήση εναλλακτικών ψυχοπαιδαγωγικών προγραμμάτων με σκοπό την ενίσχυση των κινήτρων για μάθηση σε όλα τα παιδιά.</a:t>
            </a:r>
          </a:p>
          <a:p>
            <a:pPr>
              <a:buFont typeface="Arial"/>
              <a:buChar char="•"/>
            </a:pPr>
            <a:endParaRPr lang="en-US" dirty="0">
              <a:latin typeface="Cambria"/>
              <a:cs typeface="Cambria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</a:rPr>
              <a:t>ΕΝΤΑΞΗ </a:t>
            </a:r>
            <a:r>
              <a:rPr lang="en-US" dirty="0" smtClean="0">
                <a:latin typeface="Cambria"/>
              </a:rPr>
              <a:t>–</a:t>
            </a:r>
            <a:r>
              <a:rPr lang="el-GR" dirty="0" smtClean="0">
                <a:latin typeface="Cambria"/>
              </a:rPr>
              <a:t> ΒΑΣΙΚΕΣ ΑΡΧΕΣ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397333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5000752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Η μ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ετεκπαίδευση </a:t>
            </a: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των δασκάλων πρέπει να εστιάζει σε ζητήματα ενταξιακής πολιτικής, πρακτικής και φιλοσοφίας και να αφορά ζητήματα της ενταξιακής πολιτικής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Χρήση δομών υποστήριξης με κοινωνικό χαρακτήρα επικεντρωμένες στο παιδί και στην οικογένεια, σε στενή συνεργασία με το σχολείο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Πεποίθηση ότι όλα τα παιδιά επωφελούνται από τη διαφορετικότητα και ότι η παρουσία, ακόμη και ενός παιδιού με σοβαρές σωματικές και νοητικές δυσλειτουργίες μέσα στην τάξη, μπορεί να αποτελέσει αλλαγή νοοτροπίας /στάσης για όλα τα υπόλοιπα παιδιά</a:t>
            </a:r>
            <a:r>
              <a:rPr lang="el-GR" sz="2800" dirty="0" smtClean="0">
                <a:solidFill>
                  <a:srgbClr val="000000"/>
                </a:solidFill>
                <a:latin typeface="Cambria"/>
                <a:cs typeface="Cambria"/>
              </a:rPr>
              <a:t>.</a:t>
            </a:r>
            <a:endParaRPr lang="el-GR" sz="2800" dirty="0">
              <a:solidFill>
                <a:srgbClr val="000000"/>
              </a:solidFill>
              <a:latin typeface="Cambria"/>
              <a:cs typeface="Cambria"/>
            </a:endParaRPr>
          </a:p>
          <a:p>
            <a:pPr algn="just"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mbria"/>
                <a:cs typeface="Cambria"/>
              </a:rPr>
              <a:t>Ένα ανοιχτό σε γονείς και κοινωνία σχολείο, με έμφαση στην ανάπτυξη σχέσεων αμοιβαίας υποστήριξης με την κοινότητα.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>
            <a:normAutofit/>
          </a:bodyPr>
          <a:lstStyle/>
          <a:p>
            <a:r>
              <a:rPr lang="el-GR" dirty="0" smtClean="0">
                <a:latin typeface="Cambria"/>
              </a:rPr>
              <a:t>ΕΝΤΑΞΗ </a:t>
            </a:r>
            <a:r>
              <a:rPr lang="en-US" dirty="0" smtClean="0">
                <a:latin typeface="Cambria"/>
              </a:rPr>
              <a:t>–</a:t>
            </a:r>
            <a:r>
              <a:rPr lang="el-GR" dirty="0" smtClean="0">
                <a:latin typeface="Cambria"/>
              </a:rPr>
              <a:t> ΒΑΣΙΚΕΣ ΑΡΧΕΣ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8405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latin typeface="Cambria"/>
              </a:rPr>
              <a:t>ΕΝΤΑΞΗ </a:t>
            </a:r>
            <a:r>
              <a:rPr lang="en-US" cap="none" dirty="0" err="1" smtClean="0">
                <a:latin typeface="Cambria"/>
              </a:rPr>
              <a:t>vs</a:t>
            </a:r>
            <a:r>
              <a:rPr lang="en-US" dirty="0" smtClean="0">
                <a:latin typeface="Cambria"/>
              </a:rPr>
              <a:t> </a:t>
            </a:r>
            <a:r>
              <a:rPr lang="el-GR" dirty="0" smtClean="0">
                <a:latin typeface="Cambria"/>
              </a:rPr>
              <a:t>ΕΝΣΩΜΑΤΩΣΗ</a:t>
            </a:r>
            <a:endParaRPr lang="en-US" dirty="0">
              <a:latin typeface="Cambri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latin typeface="Cambria"/>
              </a:rPr>
              <a:t>Αν και η επίτευξη της </a:t>
            </a:r>
            <a:r>
              <a:rPr lang="el-GR" sz="2800" dirty="0" smtClean="0">
                <a:latin typeface="Cambria"/>
              </a:rPr>
              <a:t>ένταξιακης </a:t>
            </a:r>
            <a:r>
              <a:rPr lang="el-GR" sz="2800" dirty="0" smtClean="0">
                <a:latin typeface="Cambria"/>
              </a:rPr>
              <a:t>ή συμπεριληπτικής </a:t>
            </a:r>
            <a:r>
              <a:rPr lang="el-GR" sz="2800" dirty="0" smtClean="0">
                <a:latin typeface="Cambria"/>
              </a:rPr>
              <a:t> </a:t>
            </a:r>
            <a:r>
              <a:rPr lang="el-GR" sz="2800" dirty="0" smtClean="0">
                <a:latin typeface="Cambria"/>
              </a:rPr>
              <a:t>εκπαίδευσης αποτελεί στόχο πολιτικής σήμερα αναγνωρίζονται οι δυσκολίες επίτευξής της, ιδιαίτερα λόγω των σημαντικών πόρων που απαιτούνται για την υλοποίησή της (χρήμα, χρόνο, κατάλληλα εκπαιδευμένο εργατικό δυναμικό) </a:t>
            </a:r>
          </a:p>
          <a:p>
            <a:r>
              <a:rPr lang="el-GR" sz="2800" dirty="0" smtClean="0">
                <a:latin typeface="Cambria"/>
              </a:rPr>
              <a:t>΄Ετσι πολύ συχνά ακόμα και στα επίσημα κείμενα πολιτικής αναφέρεται ως στόχος της πολιτικής η ενσωμάτωση των ευάλωτων ομάδων στο υφιστάμενο σύστημα</a:t>
            </a:r>
            <a:endParaRPr lang="en-US" sz="2800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825313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sz="2800" dirty="0" smtClean="0">
                <a:latin typeface="Cambria"/>
              </a:rPr>
              <a:t>Υπενθυμίζουμε ότι </a:t>
            </a:r>
          </a:p>
          <a:p>
            <a:r>
              <a:rPr lang="el-GR" sz="2800" dirty="0" smtClean="0">
                <a:latin typeface="Cambria"/>
              </a:rPr>
              <a:t> Η ενταξιακή/συμπεριληπτική εκπαίδευση προϋποθέτει συνολική αλλαγή του τρόπου λειτουργίας του εκπαιδευτικού συστήματος. Η ένταξη αφορά όλους, ευαίσθητες ομάδες και γενικό πληθυσμό</a:t>
            </a:r>
          </a:p>
          <a:p>
            <a:r>
              <a:rPr lang="el-GR" sz="2800" dirty="0">
                <a:latin typeface="Cambria"/>
              </a:rPr>
              <a:t>Η</a:t>
            </a:r>
            <a:r>
              <a:rPr lang="el-GR" sz="2800" dirty="0" smtClean="0">
                <a:latin typeface="Cambria"/>
              </a:rPr>
              <a:t> ενσωμάτωση προϋποθέτει τη διαμόρφωση συγκεκριμένων στοχευμένων πολιτικών που απευθύνονται κυρίως στις ευάλωτες ομάδες.</a:t>
            </a:r>
          </a:p>
          <a:p>
            <a:pPr marL="0" indent="0">
              <a:buNone/>
            </a:pPr>
            <a:r>
              <a:rPr lang="el-GR" sz="2800" dirty="0">
                <a:latin typeface="Cambria"/>
              </a:rPr>
              <a:t> </a:t>
            </a:r>
            <a:endParaRPr lang="el-GR" sz="2800" dirty="0" smtClean="0">
              <a:latin typeface="Cambria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l-GR" dirty="0" smtClean="0">
                <a:latin typeface="Cambria"/>
              </a:rPr>
              <a:t>ΕΝΤΑΞΗ </a:t>
            </a:r>
            <a:r>
              <a:rPr lang="en-US" cap="none" dirty="0" err="1" smtClean="0">
                <a:latin typeface="Cambria"/>
              </a:rPr>
              <a:t>vs</a:t>
            </a:r>
            <a:r>
              <a:rPr lang="en-US" dirty="0" smtClean="0">
                <a:latin typeface="Cambria"/>
              </a:rPr>
              <a:t> </a:t>
            </a:r>
            <a:r>
              <a:rPr lang="el-GR" dirty="0" smtClean="0">
                <a:latin typeface="Cambria"/>
              </a:rPr>
              <a:t>ΕΝΣΩΜΑΤΩΣΗ</a:t>
            </a:r>
            <a:endParaRPr lang="en-US" dirty="0"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510572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1040</TotalTime>
  <Words>951</Words>
  <Application>Microsoft Macintosh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Apothecary</vt:lpstr>
      <vt:lpstr>ΕΙΣΑΓΩΓΗ ΣΤΗΝ ΕΚΠΑΙΔΕΥΤΙΚΗ ΠΟΛΙΤΙΚΗ</vt:lpstr>
      <vt:lpstr>Μαθησιακοί Στόχοι</vt:lpstr>
      <vt:lpstr>PowerPoint Presentation</vt:lpstr>
      <vt:lpstr>EνΑ ΕΝΤΑΞΙΑΚΟ ΣΧΟΛΕΙΟ ΓΙΑ ΟΛΟΥΣ</vt:lpstr>
      <vt:lpstr>ΕΝΤΑΞΗ – ΒΑΣΙΚΕΣ ΑΡΧΕΣ</vt:lpstr>
      <vt:lpstr>ΕΝΤΑΞΗ – ΒΑΣΙΚΕΣ ΑΡΧΕΣ</vt:lpstr>
      <vt:lpstr>ΕΝΤΑΞΗ – ΒΑΣΙΚΕΣ ΑΡΧΕΣ</vt:lpstr>
      <vt:lpstr>ΕΝΤΑΞΗ vs ΕΝΣΩΜΑΤΩΣΗ</vt:lpstr>
      <vt:lpstr>ΕΝΤΑΞΗ vs ΕΝΣΩΜΑΤΩΣΗ</vt:lpstr>
      <vt:lpstr>ΤΡΟΠΟΙ ΕΝΣΩΜΑΤΩΣΗΣ</vt:lpstr>
      <vt:lpstr>ΤΡΟΠΟΙ ΕΝΣΩΜΑΤΩΣΗΣ</vt:lpstr>
      <vt:lpstr>ΤΡΟΠΟΙ ΕΝΣΩΜΑΤΩΣΗΣ</vt:lpstr>
      <vt:lpstr>ΕΙΝΑΙ ΔΥΝΑΤΗ Η ΕΝΤΑΞΗ;</vt:lpstr>
      <vt:lpstr>UNIVERSAL DESIGN</vt:lpstr>
      <vt:lpstr>UNIVERSAL DESIGN FOR LEARNING</vt:lpstr>
    </vt:vector>
  </TitlesOfParts>
  <Company>IO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Jimmy ΒΒ</dc:creator>
  <cp:lastModifiedBy>Jimmy ΒΒ</cp:lastModifiedBy>
  <cp:revision>114</cp:revision>
  <dcterms:created xsi:type="dcterms:W3CDTF">2016-09-26T04:40:36Z</dcterms:created>
  <dcterms:modified xsi:type="dcterms:W3CDTF">2018-03-01T09:44:02Z</dcterms:modified>
</cp:coreProperties>
</file>