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82" r:id="rId10"/>
    <p:sldId id="281"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3" r:id="rId29"/>
    <p:sldId id="284" r:id="rId30"/>
    <p:sldId id="285" r:id="rId31"/>
    <p:sldId id="286" r:id="rId3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432"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F5FD9B4E-B217-486A-A72A-40DB7DC59CF0}" type="datetimeFigureOut">
              <a:rPr lang="el-GR" smtClean="0"/>
              <a:t>13/4/2020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B1804F2-0A0F-46E8-8D31-11EED1285C24}" type="slidenum">
              <a:rPr lang="el-GR" smtClean="0"/>
              <a:t>‹#›</a:t>
            </a:fld>
            <a:endParaRPr lang="el-GR"/>
          </a:p>
        </p:txBody>
      </p:sp>
    </p:spTree>
    <p:extLst>
      <p:ext uri="{BB962C8B-B14F-4D97-AF65-F5344CB8AC3E}">
        <p14:creationId xmlns:p14="http://schemas.microsoft.com/office/powerpoint/2010/main" val="876965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5FD9B4E-B217-486A-A72A-40DB7DC59CF0}" type="datetimeFigureOut">
              <a:rPr lang="el-GR" smtClean="0"/>
              <a:t>13/4/2020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B1804F2-0A0F-46E8-8D31-11EED1285C24}" type="slidenum">
              <a:rPr lang="el-GR" smtClean="0"/>
              <a:t>‹#›</a:t>
            </a:fld>
            <a:endParaRPr lang="el-GR"/>
          </a:p>
        </p:txBody>
      </p:sp>
    </p:spTree>
    <p:extLst>
      <p:ext uri="{BB962C8B-B14F-4D97-AF65-F5344CB8AC3E}">
        <p14:creationId xmlns:p14="http://schemas.microsoft.com/office/powerpoint/2010/main" val="2493818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5FD9B4E-B217-486A-A72A-40DB7DC59CF0}" type="datetimeFigureOut">
              <a:rPr lang="el-GR" smtClean="0"/>
              <a:t>13/4/2020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B1804F2-0A0F-46E8-8D31-11EED1285C24}" type="slidenum">
              <a:rPr lang="el-GR" smtClean="0"/>
              <a:t>‹#›</a:t>
            </a:fld>
            <a:endParaRPr lang="el-GR"/>
          </a:p>
        </p:txBody>
      </p:sp>
    </p:spTree>
    <p:extLst>
      <p:ext uri="{BB962C8B-B14F-4D97-AF65-F5344CB8AC3E}">
        <p14:creationId xmlns:p14="http://schemas.microsoft.com/office/powerpoint/2010/main" val="2672118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5FD9B4E-B217-486A-A72A-40DB7DC59CF0}" type="datetimeFigureOut">
              <a:rPr lang="el-GR" smtClean="0"/>
              <a:t>13/4/2020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B1804F2-0A0F-46E8-8D31-11EED1285C24}" type="slidenum">
              <a:rPr lang="el-GR" smtClean="0"/>
              <a:t>‹#›</a:t>
            </a:fld>
            <a:endParaRPr lang="el-GR"/>
          </a:p>
        </p:txBody>
      </p:sp>
    </p:spTree>
    <p:extLst>
      <p:ext uri="{BB962C8B-B14F-4D97-AF65-F5344CB8AC3E}">
        <p14:creationId xmlns:p14="http://schemas.microsoft.com/office/powerpoint/2010/main" val="4228471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F5FD9B4E-B217-486A-A72A-40DB7DC59CF0}" type="datetimeFigureOut">
              <a:rPr lang="el-GR" smtClean="0"/>
              <a:t>13/4/2020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B1804F2-0A0F-46E8-8D31-11EED1285C24}" type="slidenum">
              <a:rPr lang="el-GR" smtClean="0"/>
              <a:t>‹#›</a:t>
            </a:fld>
            <a:endParaRPr lang="el-GR"/>
          </a:p>
        </p:txBody>
      </p:sp>
    </p:spTree>
    <p:extLst>
      <p:ext uri="{BB962C8B-B14F-4D97-AF65-F5344CB8AC3E}">
        <p14:creationId xmlns:p14="http://schemas.microsoft.com/office/powerpoint/2010/main" val="596155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F5FD9B4E-B217-486A-A72A-40DB7DC59CF0}" type="datetimeFigureOut">
              <a:rPr lang="el-GR" smtClean="0"/>
              <a:t>13/4/2020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B1804F2-0A0F-46E8-8D31-11EED1285C24}" type="slidenum">
              <a:rPr lang="el-GR" smtClean="0"/>
              <a:t>‹#›</a:t>
            </a:fld>
            <a:endParaRPr lang="el-GR"/>
          </a:p>
        </p:txBody>
      </p:sp>
    </p:spTree>
    <p:extLst>
      <p:ext uri="{BB962C8B-B14F-4D97-AF65-F5344CB8AC3E}">
        <p14:creationId xmlns:p14="http://schemas.microsoft.com/office/powerpoint/2010/main" val="1769219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F5FD9B4E-B217-486A-A72A-40DB7DC59CF0}" type="datetimeFigureOut">
              <a:rPr lang="el-GR" smtClean="0"/>
              <a:t>13/4/2020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0B1804F2-0A0F-46E8-8D31-11EED1285C24}" type="slidenum">
              <a:rPr lang="el-GR" smtClean="0"/>
              <a:t>‹#›</a:t>
            </a:fld>
            <a:endParaRPr lang="el-GR"/>
          </a:p>
        </p:txBody>
      </p:sp>
    </p:spTree>
    <p:extLst>
      <p:ext uri="{BB962C8B-B14F-4D97-AF65-F5344CB8AC3E}">
        <p14:creationId xmlns:p14="http://schemas.microsoft.com/office/powerpoint/2010/main" val="2349029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F5FD9B4E-B217-486A-A72A-40DB7DC59CF0}" type="datetimeFigureOut">
              <a:rPr lang="el-GR" smtClean="0"/>
              <a:t>13/4/2020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0B1804F2-0A0F-46E8-8D31-11EED1285C24}" type="slidenum">
              <a:rPr lang="el-GR" smtClean="0"/>
              <a:t>‹#›</a:t>
            </a:fld>
            <a:endParaRPr lang="el-GR"/>
          </a:p>
        </p:txBody>
      </p:sp>
    </p:spTree>
    <p:extLst>
      <p:ext uri="{BB962C8B-B14F-4D97-AF65-F5344CB8AC3E}">
        <p14:creationId xmlns:p14="http://schemas.microsoft.com/office/powerpoint/2010/main" val="268958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F5FD9B4E-B217-486A-A72A-40DB7DC59CF0}" type="datetimeFigureOut">
              <a:rPr lang="el-GR" smtClean="0"/>
              <a:t>13/4/2020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0B1804F2-0A0F-46E8-8D31-11EED1285C24}" type="slidenum">
              <a:rPr lang="el-GR" smtClean="0"/>
              <a:t>‹#›</a:t>
            </a:fld>
            <a:endParaRPr lang="el-GR"/>
          </a:p>
        </p:txBody>
      </p:sp>
    </p:spTree>
    <p:extLst>
      <p:ext uri="{BB962C8B-B14F-4D97-AF65-F5344CB8AC3E}">
        <p14:creationId xmlns:p14="http://schemas.microsoft.com/office/powerpoint/2010/main" val="4084054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F5FD9B4E-B217-486A-A72A-40DB7DC59CF0}" type="datetimeFigureOut">
              <a:rPr lang="el-GR" smtClean="0"/>
              <a:t>13/4/2020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B1804F2-0A0F-46E8-8D31-11EED1285C24}" type="slidenum">
              <a:rPr lang="el-GR" smtClean="0"/>
              <a:t>‹#›</a:t>
            </a:fld>
            <a:endParaRPr lang="el-GR"/>
          </a:p>
        </p:txBody>
      </p:sp>
    </p:spTree>
    <p:extLst>
      <p:ext uri="{BB962C8B-B14F-4D97-AF65-F5344CB8AC3E}">
        <p14:creationId xmlns:p14="http://schemas.microsoft.com/office/powerpoint/2010/main" val="40120174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F5FD9B4E-B217-486A-A72A-40DB7DC59CF0}" type="datetimeFigureOut">
              <a:rPr lang="el-GR" smtClean="0"/>
              <a:t>13/4/2020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B1804F2-0A0F-46E8-8D31-11EED1285C24}" type="slidenum">
              <a:rPr lang="el-GR" smtClean="0"/>
              <a:t>‹#›</a:t>
            </a:fld>
            <a:endParaRPr lang="el-GR"/>
          </a:p>
        </p:txBody>
      </p:sp>
    </p:spTree>
    <p:extLst>
      <p:ext uri="{BB962C8B-B14F-4D97-AF65-F5344CB8AC3E}">
        <p14:creationId xmlns:p14="http://schemas.microsoft.com/office/powerpoint/2010/main" val="1090663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FD9B4E-B217-486A-A72A-40DB7DC59CF0}" type="datetimeFigureOut">
              <a:rPr lang="el-GR" smtClean="0"/>
              <a:t>13/4/2020</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1804F2-0A0F-46E8-8D31-11EED1285C24}" type="slidenum">
              <a:rPr lang="el-GR" smtClean="0"/>
              <a:t>‹#›</a:t>
            </a:fld>
            <a:endParaRPr lang="el-GR"/>
          </a:p>
        </p:txBody>
      </p:sp>
    </p:spTree>
    <p:extLst>
      <p:ext uri="{BB962C8B-B14F-4D97-AF65-F5344CB8AC3E}">
        <p14:creationId xmlns:p14="http://schemas.microsoft.com/office/powerpoint/2010/main" val="6587425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Ρεύματα, κινήματα, τάσεις από το 1960 και μετά</a:t>
            </a:r>
            <a:endParaRPr lang="el-GR" dirty="0"/>
          </a:p>
        </p:txBody>
      </p:sp>
      <p:sp>
        <p:nvSpPr>
          <p:cNvPr id="3" name="Υπότιτλος 2"/>
          <p:cNvSpPr>
            <a:spLocks noGrp="1"/>
          </p:cNvSpPr>
          <p:nvPr>
            <p:ph type="subTitle" idx="1"/>
          </p:nvPr>
        </p:nvSpPr>
        <p:spPr/>
        <p:txBody>
          <a:bodyPr/>
          <a:lstStyle/>
          <a:p>
            <a:r>
              <a:rPr lang="el-GR" dirty="0" smtClean="0"/>
              <a:t>Τρόποι περιγραφής, ανάλυσης και ερμηνείας των δραματικών κειμένων</a:t>
            </a:r>
            <a:endParaRPr lang="el-GR" dirty="0"/>
          </a:p>
        </p:txBody>
      </p:sp>
    </p:spTree>
    <p:extLst>
      <p:ext uri="{BB962C8B-B14F-4D97-AF65-F5344CB8AC3E}">
        <p14:creationId xmlns:p14="http://schemas.microsoft.com/office/powerpoint/2010/main" val="3864109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6470"/>
            <a:ext cx="8229600" cy="781174"/>
          </a:xfrm>
        </p:spPr>
        <p:txBody>
          <a:bodyPr>
            <a:normAutofit fontScale="90000"/>
          </a:bodyPr>
          <a:lstStyle/>
          <a:p>
            <a:r>
              <a:rPr lang="el-GR" dirty="0" smtClean="0"/>
              <a:t>Φαινομενολογία και </a:t>
            </a:r>
            <a:r>
              <a:rPr lang="el-GR" dirty="0" err="1"/>
              <a:t>Μ</a:t>
            </a:r>
            <a:r>
              <a:rPr lang="el-GR" dirty="0" err="1" smtClean="0"/>
              <a:t>εταδομισμός</a:t>
            </a:r>
            <a:endParaRPr lang="el-GR" dirty="0"/>
          </a:p>
        </p:txBody>
      </p:sp>
      <p:sp>
        <p:nvSpPr>
          <p:cNvPr id="3" name="Θέση περιεχομένου 2"/>
          <p:cNvSpPr>
            <a:spLocks noGrp="1"/>
          </p:cNvSpPr>
          <p:nvPr>
            <p:ph idx="1"/>
          </p:nvPr>
        </p:nvSpPr>
        <p:spPr>
          <a:xfrm>
            <a:off x="0" y="908720"/>
            <a:ext cx="9144000" cy="5949280"/>
          </a:xfrm>
        </p:spPr>
        <p:txBody>
          <a:bodyPr>
            <a:normAutofit fontScale="70000" lnSpcReduction="20000"/>
          </a:bodyPr>
          <a:lstStyle/>
          <a:p>
            <a:r>
              <a:rPr lang="el-GR" dirty="0" smtClean="0"/>
              <a:t>Από τον </a:t>
            </a:r>
            <a:r>
              <a:rPr lang="en-US" dirty="0" smtClean="0"/>
              <a:t>Husserl</a:t>
            </a:r>
            <a:r>
              <a:rPr lang="el-GR" dirty="0" smtClean="0"/>
              <a:t> και την ‘</a:t>
            </a:r>
            <a:r>
              <a:rPr lang="el-GR" dirty="0" err="1" smtClean="0"/>
              <a:t>υπερβατολογική</a:t>
            </a:r>
            <a:r>
              <a:rPr lang="el-GR" dirty="0" smtClean="0"/>
              <a:t> φαινομενολογία’</a:t>
            </a:r>
            <a:r>
              <a:rPr lang="en-US" dirty="0" smtClean="0"/>
              <a:t> </a:t>
            </a:r>
            <a:r>
              <a:rPr lang="el-GR" dirty="0" smtClean="0"/>
              <a:t>στον </a:t>
            </a:r>
            <a:r>
              <a:rPr lang="en-US" dirty="0" smtClean="0"/>
              <a:t>Heidegger</a:t>
            </a:r>
            <a:r>
              <a:rPr lang="el-GR" dirty="0" smtClean="0"/>
              <a:t> που μιλά για </a:t>
            </a:r>
            <a:r>
              <a:rPr lang="el-GR" b="1" dirty="0" smtClean="0"/>
              <a:t>ανθρώπινα υποκείμενα που διαμορφώνονται από τις ιστορικές και πολιτισμικές συνθήκες της </a:t>
            </a:r>
            <a:r>
              <a:rPr lang="el-GR" b="1" dirty="0"/>
              <a:t>ύ</a:t>
            </a:r>
            <a:r>
              <a:rPr lang="el-GR" b="1" dirty="0" smtClean="0"/>
              <a:t>παρξής τους</a:t>
            </a:r>
            <a:r>
              <a:rPr lang="el-GR" dirty="0" smtClean="0"/>
              <a:t>. Αυτό σημαίνει πως τα ανθρώπινα υποκείμενα δεν μπορούν να έχουν έλεγχο/ πλήρη συνείδηση των συνθηκών της ύπαρξής τους. Με άλλα λόγια υπάρχει μια ‘προσχηματισμένη γνώση’ που το ανθρώπινο υποκείμενο αγνοεί, αλλά που προηγείται κάθε ενεργήματός του. Η φαινομενολογία του </a:t>
            </a:r>
            <a:r>
              <a:rPr lang="en-US" dirty="0" smtClean="0"/>
              <a:t>Heidegger </a:t>
            </a:r>
            <a:r>
              <a:rPr lang="el-GR" dirty="0" smtClean="0"/>
              <a:t>προσπαθεί να ερμηνεύσει την ‘προσχηματισμένη γνώση’. Η Ερμηνευτική για τον ίδιο στοχαστή είναι ακριβώς η προσπάθεια ερμηνείας της προσχηματισμένης γνώσης. Η αρχέγονη κατανόηση του υποκειμένου τείνει να καλύψει την έλλειψη θεμελίωσης που το χαρακτηρίζει: η συνείδησή μας θεμελιώνεται πάντα σε αθεμελίωτο έδαφος, οι κινήσεις του οποίου προσδιορίζονται από κάπου αλλού (ιστορικές δυνάμεις, γλωσσικές δυνάμεις, ασυνείδητο…).</a:t>
            </a:r>
          </a:p>
          <a:p>
            <a:r>
              <a:rPr lang="el-GR" dirty="0" smtClean="0"/>
              <a:t>Αυτός ο κλάδος της Φαινομενολογίας οδηγεί στον </a:t>
            </a:r>
            <a:r>
              <a:rPr lang="el-GR" dirty="0" err="1" smtClean="0"/>
              <a:t>Μεταδομισμό</a:t>
            </a:r>
            <a:r>
              <a:rPr lang="el-GR" dirty="0" smtClean="0"/>
              <a:t>: δηλαδή στην ετερογένεια και την απροσδιοριστία. </a:t>
            </a:r>
          </a:p>
          <a:p>
            <a:r>
              <a:rPr lang="el-GR" dirty="0" smtClean="0"/>
              <a:t>Η διαφορά όμως είναι ανάμεσα σε Φαινομενολογία και </a:t>
            </a:r>
            <a:r>
              <a:rPr lang="el-GR" dirty="0" err="1" smtClean="0"/>
              <a:t>Μεταδομισμό</a:t>
            </a:r>
            <a:r>
              <a:rPr lang="el-GR" dirty="0" smtClean="0"/>
              <a:t>, πως ο πρώτος επιστρέφει στη μυστικιστική ολότητα, ενώ ο δεύτερος «απολαμβάνει» τον διασκορπισμό, την απροσδιοριστία… </a:t>
            </a:r>
            <a:endParaRPr lang="en-US" dirty="0" smtClean="0"/>
          </a:p>
          <a:p>
            <a:pPr marL="0" indent="0">
              <a:buNone/>
            </a:pPr>
            <a:endParaRPr lang="el-GR" dirty="0"/>
          </a:p>
        </p:txBody>
      </p:sp>
    </p:spTree>
    <p:extLst>
      <p:ext uri="{BB962C8B-B14F-4D97-AF65-F5344CB8AC3E}">
        <p14:creationId xmlns:p14="http://schemas.microsoft.com/office/powerpoint/2010/main" val="24369104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b="1" dirty="0" smtClean="0"/>
              <a:t>Αναγνωστικό/ερμηνευτικό εργαλείο</a:t>
            </a:r>
            <a:endParaRPr lang="el-GR" b="1" dirty="0"/>
          </a:p>
        </p:txBody>
      </p:sp>
      <p:sp>
        <p:nvSpPr>
          <p:cNvPr id="3" name="Υπότιτλος 2"/>
          <p:cNvSpPr>
            <a:spLocks noGrp="1"/>
          </p:cNvSpPr>
          <p:nvPr>
            <p:ph type="subTitle" idx="1"/>
          </p:nvPr>
        </p:nvSpPr>
        <p:spPr>
          <a:xfrm>
            <a:off x="683568" y="3886200"/>
            <a:ext cx="7848872" cy="1752600"/>
          </a:xfrm>
        </p:spPr>
        <p:txBody>
          <a:bodyPr>
            <a:normAutofit/>
          </a:bodyPr>
          <a:lstStyle/>
          <a:p>
            <a:r>
              <a:rPr lang="en-US" dirty="0" err="1" smtClean="0"/>
              <a:t>Elinor</a:t>
            </a:r>
            <a:r>
              <a:rPr lang="en-US" dirty="0" smtClean="0"/>
              <a:t> Fuchs</a:t>
            </a:r>
          </a:p>
          <a:p>
            <a:r>
              <a:rPr lang="el-GR" dirty="0" smtClean="0"/>
              <a:t>στο Σάββας </a:t>
            </a:r>
            <a:r>
              <a:rPr lang="el-GR" dirty="0" err="1" smtClean="0"/>
              <a:t>Πατσαλίδης</a:t>
            </a:r>
            <a:endParaRPr lang="el-GR" dirty="0" smtClean="0"/>
          </a:p>
          <a:p>
            <a:r>
              <a:rPr lang="el-GR" i="1" dirty="0" smtClean="0"/>
              <a:t>Θέατρο και Παγκοσμιοποίηση </a:t>
            </a:r>
            <a:r>
              <a:rPr lang="el-GR" dirty="0" smtClean="0"/>
              <a:t>σ. 611-642.</a:t>
            </a:r>
            <a:endParaRPr lang="el-GR" dirty="0"/>
          </a:p>
        </p:txBody>
      </p:sp>
    </p:spTree>
    <p:extLst>
      <p:ext uri="{BB962C8B-B14F-4D97-AF65-F5344CB8AC3E}">
        <p14:creationId xmlns:p14="http://schemas.microsoft.com/office/powerpoint/2010/main" val="2403715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836712"/>
          </a:xfrm>
        </p:spPr>
        <p:txBody>
          <a:bodyPr>
            <a:noAutofit/>
          </a:bodyPr>
          <a:lstStyle/>
          <a:p>
            <a:r>
              <a:rPr lang="el-GR" sz="4000" b="1" dirty="0"/>
              <a:t>Στο βασίλειο του δραματικού </a:t>
            </a:r>
            <a:r>
              <a:rPr lang="el-GR" sz="4000" b="1" dirty="0" smtClean="0"/>
              <a:t>έργου</a:t>
            </a:r>
            <a:endParaRPr lang="el-GR" sz="4000" dirty="0"/>
          </a:p>
        </p:txBody>
      </p:sp>
      <p:sp>
        <p:nvSpPr>
          <p:cNvPr id="3" name="Θέση περιεχομένου 2"/>
          <p:cNvSpPr>
            <a:spLocks noGrp="1"/>
          </p:cNvSpPr>
          <p:nvPr>
            <p:ph idx="1"/>
          </p:nvPr>
        </p:nvSpPr>
        <p:spPr>
          <a:xfrm>
            <a:off x="179512" y="764704"/>
            <a:ext cx="8784976" cy="5904656"/>
          </a:xfrm>
        </p:spPr>
        <p:txBody>
          <a:bodyPr>
            <a:normAutofit fontScale="70000" lnSpcReduction="20000"/>
          </a:bodyPr>
          <a:lstStyle/>
          <a:p>
            <a:endParaRPr lang="el-GR" dirty="0" smtClean="0"/>
          </a:p>
          <a:p>
            <a:r>
              <a:rPr lang="el-GR" dirty="0" smtClean="0"/>
              <a:t>«Ο </a:t>
            </a:r>
            <a:r>
              <a:rPr lang="el-GR" b="1" dirty="0"/>
              <a:t>δραματικός </a:t>
            </a:r>
            <a:r>
              <a:rPr lang="el-GR" b="1" dirty="0" smtClean="0"/>
              <a:t>κόσμος </a:t>
            </a:r>
            <a:r>
              <a:rPr lang="el-GR" dirty="0"/>
              <a:t>είναι μια </a:t>
            </a:r>
            <a:r>
              <a:rPr lang="el-GR" b="1" dirty="0"/>
              <a:t>κατασκευή</a:t>
            </a:r>
            <a:r>
              <a:rPr lang="el-GR" dirty="0"/>
              <a:t>, της οποίας τα </a:t>
            </a:r>
            <a:r>
              <a:rPr lang="el-GR" b="1" dirty="0"/>
              <a:t>όρια</a:t>
            </a:r>
            <a:r>
              <a:rPr lang="el-GR" dirty="0"/>
              <a:t> σταματούν εκεί που σταματά </a:t>
            </a:r>
            <a:r>
              <a:rPr lang="el-GR" b="1" dirty="0"/>
              <a:t>η φαντασία του </a:t>
            </a:r>
            <a:r>
              <a:rPr lang="el-GR" dirty="0" smtClean="0"/>
              <a:t>δημιουργού […]» </a:t>
            </a:r>
            <a:r>
              <a:rPr lang="el-GR" dirty="0"/>
              <a:t>ή καλύτερα του </a:t>
            </a:r>
            <a:r>
              <a:rPr lang="el-GR" b="1" dirty="0"/>
              <a:t>δέκτη</a:t>
            </a:r>
            <a:r>
              <a:rPr lang="el-GR" dirty="0"/>
              <a:t>. </a:t>
            </a:r>
          </a:p>
          <a:p>
            <a:r>
              <a:rPr lang="el-GR" dirty="0"/>
              <a:t>Υπάρχουν </a:t>
            </a:r>
            <a:r>
              <a:rPr lang="el-GR" b="1" dirty="0"/>
              <a:t>πάντα κανόνες </a:t>
            </a:r>
            <a:r>
              <a:rPr lang="el-GR" dirty="0"/>
              <a:t>που ακολουθούνται για να δημιουργηθεί ένα δραματικό έργο, ακόμα και όταν έχουμε </a:t>
            </a:r>
            <a:r>
              <a:rPr lang="el-GR" dirty="0" smtClean="0"/>
              <a:t>«ακραίες περιπτώσεις», </a:t>
            </a:r>
            <a:r>
              <a:rPr lang="el-GR" dirty="0"/>
              <a:t>όπως </a:t>
            </a:r>
            <a:r>
              <a:rPr lang="el-GR" dirty="0" smtClean="0"/>
              <a:t>«του </a:t>
            </a:r>
            <a:r>
              <a:rPr lang="el-GR" dirty="0"/>
              <a:t>επινοημένου θεάτρου, της </a:t>
            </a:r>
            <a:r>
              <a:rPr lang="el-GR" dirty="0" err="1"/>
              <a:t>διαδραστικής</a:t>
            </a:r>
            <a:r>
              <a:rPr lang="el-GR" dirty="0"/>
              <a:t> </a:t>
            </a:r>
            <a:r>
              <a:rPr lang="el-GR" dirty="0" err="1"/>
              <a:t>περφόρμανς</a:t>
            </a:r>
            <a:r>
              <a:rPr lang="el-GR" dirty="0"/>
              <a:t>, των άλλων </a:t>
            </a:r>
            <a:r>
              <a:rPr lang="el-GR" dirty="0" err="1"/>
              <a:t>μεταδραματικών</a:t>
            </a:r>
            <a:r>
              <a:rPr lang="el-GR" dirty="0"/>
              <a:t> μορφών </a:t>
            </a:r>
            <a:r>
              <a:rPr lang="el-GR" dirty="0" smtClean="0"/>
              <a:t>έκφρασης». </a:t>
            </a:r>
            <a:endParaRPr lang="el-GR" dirty="0"/>
          </a:p>
          <a:p>
            <a:r>
              <a:rPr lang="el-GR" dirty="0"/>
              <a:t>Στον κόσμο εντός δραματικού </a:t>
            </a:r>
            <a:r>
              <a:rPr lang="el-GR" dirty="0" smtClean="0"/>
              <a:t>(ή </a:t>
            </a:r>
            <a:r>
              <a:rPr lang="el-GR" dirty="0" err="1"/>
              <a:t>μεταδραματικού</a:t>
            </a:r>
            <a:r>
              <a:rPr lang="el-GR" dirty="0"/>
              <a:t> </a:t>
            </a:r>
            <a:r>
              <a:rPr lang="el-GR" dirty="0" smtClean="0"/>
              <a:t>έργου) </a:t>
            </a:r>
            <a:r>
              <a:rPr lang="el-GR" b="1" dirty="0"/>
              <a:t>τίποτα δεν συμβαίνει </a:t>
            </a:r>
            <a:r>
              <a:rPr lang="el-GR" dirty="0" smtClean="0"/>
              <a:t>[ή </a:t>
            </a:r>
            <a:r>
              <a:rPr lang="el-GR" dirty="0"/>
              <a:t>δεν πρέπει να </a:t>
            </a:r>
            <a:r>
              <a:rPr lang="el-GR" dirty="0" smtClean="0"/>
              <a:t>συμβαίνει] </a:t>
            </a:r>
            <a:r>
              <a:rPr lang="el-GR" b="1" dirty="0"/>
              <a:t>τυχαία</a:t>
            </a:r>
            <a:r>
              <a:rPr lang="el-GR" dirty="0"/>
              <a:t>, ούτε καν το τυχαίο. </a:t>
            </a:r>
          </a:p>
          <a:p>
            <a:r>
              <a:rPr lang="el-GR" dirty="0" smtClean="0"/>
              <a:t>«Εκείνο που ζητούν τα </a:t>
            </a:r>
            <a:r>
              <a:rPr lang="el-GR" b="1" dirty="0"/>
              <a:t>δραματικά </a:t>
            </a:r>
            <a:r>
              <a:rPr lang="el-GR" b="1" dirty="0" smtClean="0"/>
              <a:t>σημεία </a:t>
            </a:r>
            <a:r>
              <a:rPr lang="el-GR" dirty="0" smtClean="0"/>
              <a:t>είναι τον </a:t>
            </a:r>
            <a:r>
              <a:rPr lang="el-GR" dirty="0"/>
              <a:t>απόλυτο σεβασμό μας. </a:t>
            </a:r>
            <a:endParaRPr lang="el-GR" dirty="0" smtClean="0"/>
          </a:p>
          <a:p>
            <a:r>
              <a:rPr lang="el-GR" dirty="0" smtClean="0"/>
              <a:t>Ένα </a:t>
            </a:r>
            <a:r>
              <a:rPr lang="el-GR" dirty="0"/>
              <a:t>δραματικό </a:t>
            </a:r>
            <a:r>
              <a:rPr lang="el-GR" dirty="0" smtClean="0"/>
              <a:t>έργο [είναι] </a:t>
            </a:r>
            <a:r>
              <a:rPr lang="el-GR" b="1" dirty="0" smtClean="0"/>
              <a:t>ένας άλλος </a:t>
            </a:r>
            <a:r>
              <a:rPr lang="el-GR" b="1" dirty="0"/>
              <a:t>κόσμος που ζωντανεύει </a:t>
            </a:r>
            <a:r>
              <a:rPr lang="el-GR" b="1" dirty="0" err="1" smtClean="0"/>
              <a:t>χωροχρονικά</a:t>
            </a:r>
            <a:r>
              <a:rPr lang="el-GR" dirty="0" smtClean="0"/>
              <a:t>» </a:t>
            </a:r>
            <a:r>
              <a:rPr lang="el-GR" dirty="0"/>
              <a:t>μπροστά </a:t>
            </a:r>
            <a:r>
              <a:rPr lang="el-GR" dirty="0" smtClean="0"/>
              <a:t>μας (αν </a:t>
            </a:r>
            <a:r>
              <a:rPr lang="el-GR" dirty="0"/>
              <a:t>παρασταθεί στο </a:t>
            </a:r>
            <a:r>
              <a:rPr lang="el-GR" dirty="0" smtClean="0"/>
              <a:t>θέατρο) </a:t>
            </a:r>
            <a:r>
              <a:rPr lang="el-GR" dirty="0"/>
              <a:t>ή στη φαντασία μας </a:t>
            </a:r>
            <a:r>
              <a:rPr lang="el-GR" dirty="0" smtClean="0"/>
              <a:t>(αν </a:t>
            </a:r>
            <a:r>
              <a:rPr lang="el-GR" dirty="0"/>
              <a:t>το </a:t>
            </a:r>
            <a:r>
              <a:rPr lang="el-GR" dirty="0" smtClean="0"/>
              <a:t>διαβάσουμε). «Σε </a:t>
            </a:r>
            <a:r>
              <a:rPr lang="el-GR" dirty="0"/>
              <a:t>ένα δραματικό ή θεατρικό σύμπαν υπάρχει μόνο το </a:t>
            </a:r>
            <a:r>
              <a:rPr lang="el-GR" dirty="0" smtClean="0"/>
              <a:t>‘</a:t>
            </a:r>
            <a:r>
              <a:rPr lang="el-GR" b="1" dirty="0" smtClean="0"/>
              <a:t>εδώ </a:t>
            </a:r>
            <a:r>
              <a:rPr lang="el-GR" b="1" dirty="0"/>
              <a:t>και το </a:t>
            </a:r>
            <a:r>
              <a:rPr lang="el-GR" b="1" dirty="0" smtClean="0"/>
              <a:t>τώρα</a:t>
            </a:r>
            <a:r>
              <a:rPr lang="el-GR" dirty="0" smtClean="0"/>
              <a:t>’. </a:t>
            </a:r>
            <a:r>
              <a:rPr lang="el-GR" dirty="0"/>
              <a:t>Το </a:t>
            </a:r>
            <a:r>
              <a:rPr lang="el-GR" dirty="0" smtClean="0"/>
              <a:t>‘εκεί </a:t>
            </a:r>
            <a:r>
              <a:rPr lang="el-GR" dirty="0"/>
              <a:t>και το </a:t>
            </a:r>
            <a:r>
              <a:rPr lang="el-GR" dirty="0" smtClean="0"/>
              <a:t>τότε’ </a:t>
            </a:r>
            <a:r>
              <a:rPr lang="el-GR" dirty="0"/>
              <a:t>υπάρχει αποκλειστικά στο επίπεδο της </a:t>
            </a:r>
            <a:r>
              <a:rPr lang="el-GR" b="1" dirty="0"/>
              <a:t>μυθιστορίας των δρώμενων</a:t>
            </a:r>
            <a:r>
              <a:rPr lang="el-GR" dirty="0"/>
              <a:t>. Η </a:t>
            </a:r>
            <a:r>
              <a:rPr lang="el-GR" b="1" dirty="0"/>
              <a:t>γλώσσα </a:t>
            </a:r>
            <a:r>
              <a:rPr lang="el-GR" dirty="0"/>
              <a:t>είναι ένα </a:t>
            </a:r>
            <a:r>
              <a:rPr lang="el-GR" b="1" dirty="0"/>
              <a:t>καίριο συστατικό </a:t>
            </a:r>
            <a:r>
              <a:rPr lang="el-GR" b="1" dirty="0" smtClean="0"/>
              <a:t>στοιχείο</a:t>
            </a:r>
            <a:r>
              <a:rPr lang="el-GR" dirty="0" smtClean="0"/>
              <a:t>» </a:t>
            </a:r>
            <a:r>
              <a:rPr lang="el-GR" dirty="0"/>
              <a:t>αλλά πρέπει να προσέχουμε να </a:t>
            </a:r>
            <a:r>
              <a:rPr lang="el-GR" b="1" dirty="0"/>
              <a:t>μην το κάνουμε και μοναδικό </a:t>
            </a:r>
            <a:r>
              <a:rPr lang="el-GR" dirty="0"/>
              <a:t>και αυτό να μας </a:t>
            </a:r>
            <a:r>
              <a:rPr lang="el-GR" dirty="0" smtClean="0"/>
              <a:t>εμποδίσει να εκτιμήσουμε «το </a:t>
            </a:r>
            <a:r>
              <a:rPr lang="el-GR" dirty="0"/>
              <a:t>σύνολο της </a:t>
            </a:r>
            <a:r>
              <a:rPr lang="el-GR" dirty="0" smtClean="0"/>
              <a:t>σύνθεσης». </a:t>
            </a:r>
            <a:endParaRPr lang="el-GR" dirty="0"/>
          </a:p>
          <a:p>
            <a:endParaRPr lang="el-GR" dirty="0"/>
          </a:p>
        </p:txBody>
      </p:sp>
    </p:spTree>
    <p:extLst>
      <p:ext uri="{BB962C8B-B14F-4D97-AF65-F5344CB8AC3E}">
        <p14:creationId xmlns:p14="http://schemas.microsoft.com/office/powerpoint/2010/main" val="31104290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562074"/>
          </a:xfrm>
        </p:spPr>
        <p:txBody>
          <a:bodyPr>
            <a:noAutofit/>
          </a:bodyPr>
          <a:lstStyle/>
          <a:p>
            <a:r>
              <a:rPr lang="el-GR" sz="3200" b="1" dirty="0" smtClean="0"/>
              <a:t>Συνέχεια…</a:t>
            </a:r>
            <a:endParaRPr lang="el-GR" sz="3200" b="1" dirty="0"/>
          </a:p>
        </p:txBody>
      </p:sp>
      <p:sp>
        <p:nvSpPr>
          <p:cNvPr id="3" name="Θέση περιεχομένου 2"/>
          <p:cNvSpPr>
            <a:spLocks noGrp="1"/>
          </p:cNvSpPr>
          <p:nvPr>
            <p:ph idx="1"/>
          </p:nvPr>
        </p:nvSpPr>
        <p:spPr>
          <a:xfrm>
            <a:off x="179512" y="1052736"/>
            <a:ext cx="8507288" cy="5616624"/>
          </a:xfrm>
        </p:spPr>
        <p:txBody>
          <a:bodyPr>
            <a:normAutofit fontScale="62500" lnSpcReduction="20000"/>
          </a:bodyPr>
          <a:lstStyle/>
          <a:p>
            <a:r>
              <a:rPr lang="el-GR" dirty="0" smtClean="0"/>
              <a:t>«Το </a:t>
            </a:r>
            <a:r>
              <a:rPr lang="el-GR" dirty="0"/>
              <a:t>να βλέπουμε </a:t>
            </a:r>
            <a:r>
              <a:rPr lang="el-GR" b="1" dirty="0"/>
              <a:t>το έργο μέσα από τους χαρακτήρες του μόνο</a:t>
            </a:r>
            <a:r>
              <a:rPr lang="el-GR" dirty="0"/>
              <a:t>, το εκβιάζουμε κατά κάποιον τρόπο να ενταχθεί στον κόσμο μας ή, αν προτιμάτε, το ζυγίζουμε με βάση τα δεδομένα του οικείου μας </a:t>
            </a:r>
            <a:r>
              <a:rPr lang="el-GR" dirty="0" smtClean="0"/>
              <a:t>κόσμου». Πράγμα […] </a:t>
            </a:r>
            <a:r>
              <a:rPr lang="el-GR" b="1" dirty="0"/>
              <a:t>φυσιολογικό </a:t>
            </a:r>
            <a:r>
              <a:rPr lang="el-GR" b="1" dirty="0" smtClean="0"/>
              <a:t>αλλά ταυτόχρονα </a:t>
            </a:r>
            <a:r>
              <a:rPr lang="el-GR" b="1" dirty="0"/>
              <a:t>και επικίνδυνο </a:t>
            </a:r>
            <a:r>
              <a:rPr lang="el-GR" dirty="0"/>
              <a:t>γιατί ξεχνούμε πως ο δραματικός κόσμος δεν υπακούει στους δικούς μας νόμους, διότι στον δικό του κόσμο τίποτε άλλο δεν είναι δυνατό παρά μόνο εκείνο που ανήκει στον κόσμο του, στη σφαίρα δράσης, επιρροής και λειτουργίας </a:t>
            </a:r>
            <a:r>
              <a:rPr lang="el-GR" dirty="0" smtClean="0"/>
              <a:t>του». </a:t>
            </a:r>
            <a:r>
              <a:rPr lang="el-GR" dirty="0"/>
              <a:t>Ακόμα και στο θέατρο της επινόησης δεν μπορεί να ισχύσει αυτό γιατί εκεί έχουμε διαδικασία περισσότερο </a:t>
            </a:r>
            <a:r>
              <a:rPr lang="el-GR" dirty="0" err="1"/>
              <a:t>περφόρμανς</a:t>
            </a:r>
            <a:r>
              <a:rPr lang="el-GR" dirty="0"/>
              <a:t> και όχι θεάτρου βασισμένου στην υποκριτική διαδικασία. </a:t>
            </a:r>
          </a:p>
          <a:p>
            <a:r>
              <a:rPr lang="el-GR" b="1" dirty="0"/>
              <a:t>Ένας τρόπος που προτείνει η </a:t>
            </a:r>
            <a:r>
              <a:rPr lang="en-US" b="1" dirty="0"/>
              <a:t>Fuchs</a:t>
            </a:r>
            <a:r>
              <a:rPr lang="el-GR" b="1" dirty="0"/>
              <a:t> για να συλλάβουμε το δραματικό σύμπαν είναι να το φανταστούμε ως μέρος ενός πλανήτη ούτε μεγάλου ούτε μικρού (ελέγξιμου από εμάς)</a:t>
            </a:r>
            <a:r>
              <a:rPr lang="el-GR" dirty="0"/>
              <a:t>. </a:t>
            </a:r>
          </a:p>
          <a:p>
            <a:r>
              <a:rPr lang="el-GR" dirty="0" smtClean="0"/>
              <a:t>«Για </a:t>
            </a:r>
            <a:r>
              <a:rPr lang="el-GR" dirty="0"/>
              <a:t>να μεταφέρουμε στους άλλους </a:t>
            </a:r>
            <a:r>
              <a:rPr lang="el-GR" b="1" dirty="0"/>
              <a:t>τις ουσίες, την αύρα, τις νευρώσεις, την ψυχή και τους παλμούς αυτού του σύμπαντος </a:t>
            </a:r>
            <a:r>
              <a:rPr lang="el-GR" dirty="0"/>
              <a:t>πρέπει να είμαστε σε θέσει να </a:t>
            </a:r>
            <a:r>
              <a:rPr lang="el-GR" b="1" dirty="0"/>
              <a:t>αναλύσουμε τα συστατικά του </a:t>
            </a:r>
            <a:r>
              <a:rPr lang="el-GR" b="1" dirty="0" smtClean="0"/>
              <a:t>μέρη</a:t>
            </a:r>
            <a:r>
              <a:rPr lang="el-GR" dirty="0" smtClean="0"/>
              <a:t>». </a:t>
            </a:r>
            <a:r>
              <a:rPr lang="el-GR" dirty="0"/>
              <a:t>Ή να θέτουμε κάποιες </a:t>
            </a:r>
            <a:r>
              <a:rPr lang="el-GR" dirty="0" smtClean="0"/>
              <a:t>ερωτήσεις, τουλάχιστον, </a:t>
            </a:r>
            <a:r>
              <a:rPr lang="el-GR" dirty="0"/>
              <a:t>που οι απαντήσεις τους να μας βοηθούν. </a:t>
            </a:r>
          </a:p>
          <a:p>
            <a:r>
              <a:rPr lang="el-GR" dirty="0" smtClean="0"/>
              <a:t>«Τα </a:t>
            </a:r>
            <a:r>
              <a:rPr lang="el-GR" dirty="0"/>
              <a:t>περισσότερα </a:t>
            </a:r>
            <a:r>
              <a:rPr lang="el-GR" dirty="0" smtClean="0"/>
              <a:t>έργα» ξεκινούν </a:t>
            </a:r>
            <a:r>
              <a:rPr lang="en-US" dirty="0"/>
              <a:t>in media res</a:t>
            </a:r>
            <a:r>
              <a:rPr lang="el-GR" dirty="0"/>
              <a:t> δηλαδή από ένα </a:t>
            </a:r>
            <a:r>
              <a:rPr lang="el-GR" b="1" dirty="0"/>
              <a:t>σημείο έντασης</a:t>
            </a:r>
            <a:r>
              <a:rPr lang="el-GR" dirty="0"/>
              <a:t>. Οι δάσκαλοι της δημιουργικής γραφής λένε: «μπες αργά, αλλά βγες γρήγορα».</a:t>
            </a:r>
          </a:p>
          <a:p>
            <a:pPr marL="0" indent="0">
              <a:buNone/>
            </a:pPr>
            <a:endParaRPr lang="el-GR" dirty="0"/>
          </a:p>
        </p:txBody>
      </p:sp>
    </p:spTree>
    <p:extLst>
      <p:ext uri="{BB962C8B-B14F-4D97-AF65-F5344CB8AC3E}">
        <p14:creationId xmlns:p14="http://schemas.microsoft.com/office/powerpoint/2010/main" val="37266477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836712"/>
          </a:xfrm>
        </p:spPr>
        <p:txBody>
          <a:bodyPr>
            <a:normAutofit/>
          </a:bodyPr>
          <a:lstStyle/>
          <a:p>
            <a:r>
              <a:rPr lang="el-GR" b="1" dirty="0"/>
              <a:t>Ο κόσμος του </a:t>
            </a:r>
            <a:r>
              <a:rPr lang="el-GR" b="1" dirty="0" smtClean="0"/>
              <a:t>έργου</a:t>
            </a:r>
            <a:endParaRPr lang="el-GR" dirty="0"/>
          </a:p>
        </p:txBody>
      </p:sp>
      <p:sp>
        <p:nvSpPr>
          <p:cNvPr id="3" name="Θέση περιεχομένου 2"/>
          <p:cNvSpPr>
            <a:spLocks noGrp="1"/>
          </p:cNvSpPr>
          <p:nvPr>
            <p:ph idx="1"/>
          </p:nvPr>
        </p:nvSpPr>
        <p:spPr>
          <a:xfrm>
            <a:off x="179512" y="836712"/>
            <a:ext cx="8507288" cy="5760640"/>
          </a:xfrm>
        </p:spPr>
        <p:txBody>
          <a:bodyPr>
            <a:normAutofit fontScale="62500" lnSpcReduction="20000"/>
          </a:bodyPr>
          <a:lstStyle/>
          <a:p>
            <a:endParaRPr lang="el-GR" b="1" dirty="0" smtClean="0"/>
          </a:p>
          <a:p>
            <a:r>
              <a:rPr lang="el-GR" b="1" dirty="0" smtClean="0"/>
              <a:t>Το δράμα […] </a:t>
            </a:r>
            <a:r>
              <a:rPr lang="el-GR" b="1" dirty="0"/>
              <a:t>είναι δράση</a:t>
            </a:r>
            <a:r>
              <a:rPr lang="el-GR" dirty="0"/>
              <a:t>. </a:t>
            </a:r>
            <a:r>
              <a:rPr lang="el-GR" dirty="0" smtClean="0"/>
              <a:t>[Η] </a:t>
            </a:r>
            <a:r>
              <a:rPr lang="el-GR" dirty="0"/>
              <a:t>δράση προκαλείται όταν κάποιος θέλει κάτι. </a:t>
            </a:r>
            <a:r>
              <a:rPr lang="el-GR" b="1" dirty="0"/>
              <a:t>Η δράση λοιπόν αυτή είναι </a:t>
            </a:r>
            <a:r>
              <a:rPr lang="el-GR" dirty="0" smtClean="0"/>
              <a:t>«άρρηκτα </a:t>
            </a:r>
            <a:r>
              <a:rPr lang="el-GR" dirty="0"/>
              <a:t>συνδεδεμένη με την </a:t>
            </a:r>
            <a:r>
              <a:rPr lang="el-GR" b="1" dirty="0"/>
              <a:t>επιθυμία</a:t>
            </a:r>
            <a:r>
              <a:rPr lang="el-GR" dirty="0"/>
              <a:t>. </a:t>
            </a:r>
            <a:r>
              <a:rPr lang="el-GR" b="1" dirty="0"/>
              <a:t>Οι (</a:t>
            </a:r>
            <a:r>
              <a:rPr lang="el-GR" b="1" dirty="0" err="1"/>
              <a:t>παρ)ενέργειες</a:t>
            </a:r>
            <a:r>
              <a:rPr lang="el-GR" b="1" dirty="0"/>
              <a:t> της δράσης εκφράζονται μέσα σε έναν </a:t>
            </a:r>
            <a:r>
              <a:rPr lang="el-GR" b="1" dirty="0" smtClean="0"/>
              <a:t>χώρο</a:t>
            </a:r>
            <a:r>
              <a:rPr lang="el-GR" dirty="0" smtClean="0"/>
              <a:t>» </a:t>
            </a:r>
            <a:r>
              <a:rPr lang="el-GR" dirty="0"/>
              <a:t>(γεωγραφικά συγκεκριμένος, μεταφορικός, αφηρημένος, του μυαλού </a:t>
            </a:r>
            <a:r>
              <a:rPr lang="el-GR" dirty="0" err="1"/>
              <a:t>κ.ο.κ</a:t>
            </a:r>
            <a:r>
              <a:rPr lang="el-GR" dirty="0"/>
              <a:t>.) Πρέπει να δούμε τι χώρος είναι αυτός: θάλασσα, στεριά…</a:t>
            </a:r>
          </a:p>
          <a:p>
            <a:r>
              <a:rPr lang="el-GR" b="1" dirty="0">
                <a:solidFill>
                  <a:srgbClr val="00B050"/>
                </a:solidFill>
              </a:rPr>
              <a:t>Ο χώρος επηρεάζει άμεσα τους χαρακτήρες, τις δράσεις τους, τις σκέψεις και τον λόγο τους</a:t>
            </a:r>
            <a:r>
              <a:rPr lang="el-GR" dirty="0">
                <a:solidFill>
                  <a:srgbClr val="00B050"/>
                </a:solidFill>
              </a:rPr>
              <a:t>… </a:t>
            </a:r>
            <a:r>
              <a:rPr lang="el-GR" dirty="0" smtClean="0">
                <a:solidFill>
                  <a:srgbClr val="00B050"/>
                </a:solidFill>
              </a:rPr>
              <a:t>π.χ. </a:t>
            </a:r>
            <a:r>
              <a:rPr lang="el-GR" dirty="0">
                <a:solidFill>
                  <a:srgbClr val="00B050"/>
                </a:solidFill>
              </a:rPr>
              <a:t>συγκρίνεται ένα αφαιρετικό έργο όπως το </a:t>
            </a:r>
            <a:r>
              <a:rPr lang="el-GR" i="1" dirty="0">
                <a:solidFill>
                  <a:srgbClr val="00B050"/>
                </a:solidFill>
              </a:rPr>
              <a:t>Τέλος του παιχνιδιού</a:t>
            </a:r>
            <a:r>
              <a:rPr lang="el-GR" dirty="0">
                <a:solidFill>
                  <a:srgbClr val="00B050"/>
                </a:solidFill>
              </a:rPr>
              <a:t> με ένα ρεαλιστικό. </a:t>
            </a:r>
            <a:r>
              <a:rPr lang="el-GR" dirty="0" smtClean="0">
                <a:solidFill>
                  <a:srgbClr val="00B050"/>
                </a:solidFill>
              </a:rPr>
              <a:t>«Πως </a:t>
            </a:r>
            <a:r>
              <a:rPr lang="el-GR" dirty="0">
                <a:solidFill>
                  <a:srgbClr val="00B050"/>
                </a:solidFill>
              </a:rPr>
              <a:t>κινούνται τα πρόσωπα μέσα σε αυτόν; Πως διαμορφώνονται οι σχέσεις χώρου </a:t>
            </a:r>
            <a:r>
              <a:rPr lang="el-GR" dirty="0" smtClean="0">
                <a:solidFill>
                  <a:srgbClr val="00B050"/>
                </a:solidFill>
              </a:rPr>
              <a:t>χαρακτήρα», </a:t>
            </a:r>
            <a:r>
              <a:rPr lang="el-GR" dirty="0">
                <a:solidFill>
                  <a:srgbClr val="00B050"/>
                </a:solidFill>
              </a:rPr>
              <a:t>ποιος επηρεάζει ποιόν… Στα νατουραλιστικά έργα </a:t>
            </a:r>
            <a:r>
              <a:rPr lang="el-GR" dirty="0" smtClean="0">
                <a:solidFill>
                  <a:srgbClr val="00B050"/>
                </a:solidFill>
              </a:rPr>
              <a:t>«ο </a:t>
            </a:r>
            <a:r>
              <a:rPr lang="el-GR" dirty="0">
                <a:solidFill>
                  <a:srgbClr val="00B050"/>
                </a:solidFill>
              </a:rPr>
              <a:t>χώρος είναι </a:t>
            </a:r>
            <a:r>
              <a:rPr lang="el-GR" dirty="0" smtClean="0">
                <a:solidFill>
                  <a:srgbClr val="00B050"/>
                </a:solidFill>
              </a:rPr>
              <a:t>καταλυτικός». </a:t>
            </a:r>
            <a:endParaRPr lang="el-GR" dirty="0">
              <a:solidFill>
                <a:srgbClr val="00B050"/>
              </a:solidFill>
            </a:endParaRPr>
          </a:p>
          <a:p>
            <a:r>
              <a:rPr lang="el-GR" dirty="0">
                <a:solidFill>
                  <a:srgbClr val="C00000"/>
                </a:solidFill>
              </a:rPr>
              <a:t>Αφού ενημερωθούμε για τον χώρο περνάμε στον </a:t>
            </a:r>
            <a:r>
              <a:rPr lang="el-GR" b="1" dirty="0">
                <a:solidFill>
                  <a:srgbClr val="C00000"/>
                </a:solidFill>
              </a:rPr>
              <a:t>χρόνο</a:t>
            </a:r>
            <a:r>
              <a:rPr lang="el-GR" dirty="0">
                <a:solidFill>
                  <a:srgbClr val="C00000"/>
                </a:solidFill>
              </a:rPr>
              <a:t>. «Πως κυλά, έχει ημερολογιακή τάξη; Είναι ο χρόνος του έργου, ο φανταστικός, ή ο χρόνος του θεατή». Υπάρχει μεγάλη ποικιλία. «Στο </a:t>
            </a:r>
            <a:r>
              <a:rPr lang="el-GR" i="1" dirty="0">
                <a:solidFill>
                  <a:srgbClr val="C00000"/>
                </a:solidFill>
              </a:rPr>
              <a:t>Ονειρόδραμα</a:t>
            </a:r>
            <a:r>
              <a:rPr lang="el-GR" dirty="0">
                <a:solidFill>
                  <a:srgbClr val="C00000"/>
                </a:solidFill>
              </a:rPr>
              <a:t> του </a:t>
            </a:r>
            <a:r>
              <a:rPr lang="el-GR" dirty="0" err="1">
                <a:solidFill>
                  <a:srgbClr val="C00000"/>
                </a:solidFill>
              </a:rPr>
              <a:t>Στρίντμπεργκ</a:t>
            </a:r>
            <a:r>
              <a:rPr lang="el-GR" dirty="0">
                <a:solidFill>
                  <a:srgbClr val="C00000"/>
                </a:solidFill>
              </a:rPr>
              <a:t> τον χρόνο τον καθορίζει η συνείδηση που ονειρεύεται». </a:t>
            </a:r>
          </a:p>
          <a:p>
            <a:r>
              <a:rPr lang="el-GR" dirty="0">
                <a:solidFill>
                  <a:srgbClr val="C00000"/>
                </a:solidFill>
              </a:rPr>
              <a:t>Σε έργα όπως το </a:t>
            </a:r>
            <a:r>
              <a:rPr lang="el-GR" i="1" dirty="0">
                <a:solidFill>
                  <a:srgbClr val="C00000"/>
                </a:solidFill>
              </a:rPr>
              <a:t>Περιμένοντας τον </a:t>
            </a:r>
            <a:r>
              <a:rPr lang="el-GR" i="1" dirty="0" err="1">
                <a:solidFill>
                  <a:srgbClr val="C00000"/>
                </a:solidFill>
              </a:rPr>
              <a:t>Γκοντό</a:t>
            </a:r>
            <a:r>
              <a:rPr lang="el-GR" dirty="0">
                <a:solidFill>
                  <a:srgbClr val="C00000"/>
                </a:solidFill>
              </a:rPr>
              <a:t> «χώροι και χρόνοι είναι πλεγμένα και μπλεγμένα, σε σημείο να αρνούνται την οποιαδήποτε τακτοποίηση, παραμένοντας σε μια κατάσταση διαρκούς αιώρησης</a:t>
            </a:r>
            <a:r>
              <a:rPr lang="el-GR" dirty="0" smtClean="0">
                <a:solidFill>
                  <a:srgbClr val="C00000"/>
                </a:solidFill>
              </a:rPr>
              <a:t>».</a:t>
            </a:r>
          </a:p>
          <a:p>
            <a:r>
              <a:rPr lang="el-GR" dirty="0">
                <a:solidFill>
                  <a:srgbClr val="C00000"/>
                </a:solidFill>
              </a:rPr>
              <a:t>Η έναρξη και το τελείωμα του χρόνου μπορεί να σηματοδοτηθεί ποικιλοτρόπως: τικ τακ ρολογιού, εποχές του χρόνου…</a:t>
            </a:r>
          </a:p>
          <a:p>
            <a:endParaRPr lang="el-GR" dirty="0">
              <a:solidFill>
                <a:srgbClr val="C00000"/>
              </a:solidFill>
            </a:endParaRPr>
          </a:p>
          <a:p>
            <a:endParaRPr lang="el-GR" dirty="0"/>
          </a:p>
        </p:txBody>
      </p:sp>
    </p:spTree>
    <p:extLst>
      <p:ext uri="{BB962C8B-B14F-4D97-AF65-F5344CB8AC3E}">
        <p14:creationId xmlns:p14="http://schemas.microsoft.com/office/powerpoint/2010/main" val="6327899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490066"/>
          </a:xfrm>
        </p:spPr>
        <p:txBody>
          <a:bodyPr>
            <a:noAutofit/>
          </a:bodyPr>
          <a:lstStyle/>
          <a:p>
            <a:r>
              <a:rPr lang="el-GR" sz="3200" b="1" dirty="0" smtClean="0"/>
              <a:t>Συνέχεια…</a:t>
            </a:r>
            <a:endParaRPr lang="el-GR" sz="3200" dirty="0"/>
          </a:p>
        </p:txBody>
      </p:sp>
      <p:sp>
        <p:nvSpPr>
          <p:cNvPr id="3" name="Θέση περιεχομένου 2"/>
          <p:cNvSpPr>
            <a:spLocks noGrp="1"/>
          </p:cNvSpPr>
          <p:nvPr>
            <p:ph idx="1"/>
          </p:nvPr>
        </p:nvSpPr>
        <p:spPr>
          <a:xfrm>
            <a:off x="179512" y="764704"/>
            <a:ext cx="8507288" cy="5904656"/>
          </a:xfrm>
        </p:spPr>
        <p:txBody>
          <a:bodyPr>
            <a:normAutofit fontScale="70000" lnSpcReduction="20000"/>
          </a:bodyPr>
          <a:lstStyle/>
          <a:p>
            <a:r>
              <a:rPr lang="el-GR" dirty="0" smtClean="0"/>
              <a:t>«</a:t>
            </a:r>
            <a:r>
              <a:rPr lang="el-GR" dirty="0"/>
              <a:t>Όταν μιλάμε για τις </a:t>
            </a:r>
            <a:r>
              <a:rPr lang="el-GR" b="1" dirty="0"/>
              <a:t>ατμοσφαιρικές συνθήκες</a:t>
            </a:r>
            <a:r>
              <a:rPr lang="el-GR" dirty="0"/>
              <a:t>, μιλάμε ταυτόχρονα για μια γενικότερη διάθεση που πολιορκεί τα δρώμενα».</a:t>
            </a:r>
          </a:p>
          <a:p>
            <a:r>
              <a:rPr lang="el-GR" dirty="0"/>
              <a:t>Οι διαθέσεις διαμορφώνονται με τη </a:t>
            </a:r>
            <a:r>
              <a:rPr lang="el-GR" b="1" dirty="0"/>
              <a:t>μουσική</a:t>
            </a:r>
            <a:r>
              <a:rPr lang="el-GR" dirty="0"/>
              <a:t>, τη βία, το φωτισμό, τα χρώματα, τα σχήματα, τους όγκους, τις μάσκες, τον χορό, το αλκοόλ…</a:t>
            </a:r>
          </a:p>
          <a:p>
            <a:r>
              <a:rPr lang="el-GR" dirty="0"/>
              <a:t>«Συμβουλή: αφουγκραστείτε τη </a:t>
            </a:r>
            <a:r>
              <a:rPr lang="el-GR" dirty="0" smtClean="0"/>
              <a:t>‘μουσική’ </a:t>
            </a:r>
            <a:r>
              <a:rPr lang="el-GR" dirty="0"/>
              <a:t>αυτού του φανταστικού πλανήτη-</a:t>
            </a:r>
            <a:r>
              <a:rPr lang="el-GR" dirty="0" err="1"/>
              <a:t>μικροκόσμου</a:t>
            </a:r>
            <a:r>
              <a:rPr lang="el-GR" dirty="0"/>
              <a:t>». Η μουσική επένδυση μπορεί να προέρχεται και από το μαγνητόφωνο αλλά και όχι μόνο. «Όλοι οι δραματικοί κόσμοι έχουν μουσική (είτε εσωτερική είτε εξωτερική) μπορεί να είναι ένα θρηνητικό τραγούδι,[…] μια απαγγελία, ένα νανούρισμα, μια περίεργη προφορά, […]το θρόισμα φύλλων, το φύσημα του αέρα, τα κύματα που σκάνε στην ακτή[… ]Και βεβαίως, δεν ξεχνάμε ποτέ τον «εκκωφαντικό» ήχο της σιωπής: ο ήχος με τα περισσότερα </a:t>
            </a:r>
            <a:r>
              <a:rPr lang="el-GR" dirty="0" err="1"/>
              <a:t>υπο</a:t>
            </a:r>
            <a:r>
              <a:rPr lang="el-GR" dirty="0"/>
              <a:t>- και συν-δηλούμενα» (π.χ. </a:t>
            </a:r>
            <a:r>
              <a:rPr lang="el-GR" dirty="0" err="1"/>
              <a:t>Μπέκετ</a:t>
            </a:r>
            <a:r>
              <a:rPr lang="el-GR" dirty="0"/>
              <a:t>, </a:t>
            </a:r>
            <a:r>
              <a:rPr lang="el-GR" dirty="0" err="1"/>
              <a:t>Πίντερ</a:t>
            </a:r>
            <a:r>
              <a:rPr lang="el-GR" dirty="0"/>
              <a:t>, </a:t>
            </a:r>
            <a:r>
              <a:rPr lang="el-GR" dirty="0" err="1"/>
              <a:t>Μύλλερ</a:t>
            </a:r>
            <a:r>
              <a:rPr lang="el-GR" dirty="0"/>
              <a:t>).</a:t>
            </a:r>
          </a:p>
          <a:p>
            <a:r>
              <a:rPr lang="el-GR" dirty="0"/>
              <a:t>«Πρέπει να εξετάσουμε τη θέση που </a:t>
            </a:r>
            <a:r>
              <a:rPr lang="el-GR" dirty="0" smtClean="0"/>
              <a:t>καταλαμβάνουν </a:t>
            </a:r>
            <a:r>
              <a:rPr lang="el-GR" dirty="0"/>
              <a:t>τα ηχοχρώματα σε μια δραματική κατάσταση και ο βαθμός που επηρεάζουν τη δράση και την ψυχολογία των δρώντων προσώπων».</a:t>
            </a:r>
          </a:p>
          <a:p>
            <a:r>
              <a:rPr lang="el-GR" dirty="0"/>
              <a:t>«</a:t>
            </a:r>
            <a:r>
              <a:rPr lang="el-GR" b="1" dirty="0"/>
              <a:t>Τίποτε από τα παραπάνω δεν το φανταζόμαστε</a:t>
            </a:r>
            <a:r>
              <a:rPr lang="el-GR" dirty="0"/>
              <a:t>. Για καθετί,  χρειαζόμαστε </a:t>
            </a:r>
            <a:r>
              <a:rPr lang="el-GR" b="1" dirty="0"/>
              <a:t>αποδείξεις</a:t>
            </a:r>
            <a:r>
              <a:rPr lang="el-GR" dirty="0"/>
              <a:t> προκειμένου να στηρίξουμε τη θέση μας».</a:t>
            </a:r>
          </a:p>
          <a:p>
            <a:endParaRPr lang="el-GR" dirty="0"/>
          </a:p>
        </p:txBody>
      </p:sp>
    </p:spTree>
    <p:extLst>
      <p:ext uri="{BB962C8B-B14F-4D97-AF65-F5344CB8AC3E}">
        <p14:creationId xmlns:p14="http://schemas.microsoft.com/office/powerpoint/2010/main" val="31787777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6632"/>
            <a:ext cx="8229600" cy="936104"/>
          </a:xfrm>
        </p:spPr>
        <p:txBody>
          <a:bodyPr>
            <a:normAutofit/>
          </a:bodyPr>
          <a:lstStyle/>
          <a:p>
            <a:r>
              <a:rPr lang="el-GR" b="1" dirty="0"/>
              <a:t>Η κοινωνική ταυτότητα του </a:t>
            </a:r>
            <a:r>
              <a:rPr lang="el-GR" b="1" dirty="0" smtClean="0"/>
              <a:t>έργου</a:t>
            </a:r>
            <a:endParaRPr lang="el-GR" dirty="0"/>
          </a:p>
        </p:txBody>
      </p:sp>
      <p:sp>
        <p:nvSpPr>
          <p:cNvPr id="3" name="Θέση περιεχομένου 2"/>
          <p:cNvSpPr>
            <a:spLocks noGrp="1"/>
          </p:cNvSpPr>
          <p:nvPr>
            <p:ph idx="1"/>
          </p:nvPr>
        </p:nvSpPr>
        <p:spPr>
          <a:xfrm>
            <a:off x="457200" y="1268760"/>
            <a:ext cx="8229600" cy="4857403"/>
          </a:xfrm>
        </p:spPr>
        <p:txBody>
          <a:bodyPr>
            <a:normAutofit fontScale="70000" lnSpcReduction="20000"/>
          </a:bodyPr>
          <a:lstStyle/>
          <a:p>
            <a:r>
              <a:rPr lang="el-GR" dirty="0">
                <a:solidFill>
                  <a:schemeClr val="accent6">
                    <a:lumMod val="75000"/>
                  </a:schemeClr>
                </a:solidFill>
              </a:rPr>
              <a:t>Ποια είναι η ταυτότητά του; </a:t>
            </a:r>
            <a:r>
              <a:rPr lang="el-GR" b="1" dirty="0" smtClean="0">
                <a:solidFill>
                  <a:schemeClr val="accent6">
                    <a:lumMod val="75000"/>
                  </a:schemeClr>
                </a:solidFill>
              </a:rPr>
              <a:t>Ιδιωτικός ή </a:t>
            </a:r>
            <a:r>
              <a:rPr lang="el-GR" b="1" dirty="0">
                <a:solidFill>
                  <a:schemeClr val="accent6">
                    <a:lumMod val="75000"/>
                  </a:schemeClr>
                </a:solidFill>
              </a:rPr>
              <a:t>δημόσιος</a:t>
            </a:r>
            <a:r>
              <a:rPr lang="el-GR" dirty="0">
                <a:solidFill>
                  <a:schemeClr val="accent6">
                    <a:lumMod val="75000"/>
                  </a:schemeClr>
                </a:solidFill>
              </a:rPr>
              <a:t>, σε γραφείο, σε σπίτι…. </a:t>
            </a:r>
            <a:r>
              <a:rPr lang="el-GR" b="1" dirty="0">
                <a:solidFill>
                  <a:schemeClr val="accent6">
                    <a:lumMod val="75000"/>
                  </a:schemeClr>
                </a:solidFill>
              </a:rPr>
              <a:t>Κοινωνική διαστρωμάτωση </a:t>
            </a:r>
            <a:r>
              <a:rPr lang="el-GR" dirty="0">
                <a:solidFill>
                  <a:schemeClr val="accent6">
                    <a:lumMod val="75000"/>
                  </a:schemeClr>
                </a:solidFill>
              </a:rPr>
              <a:t>λούμπεν, αριστοκρατία, εργατική…</a:t>
            </a:r>
          </a:p>
          <a:p>
            <a:r>
              <a:rPr lang="el-GR" dirty="0">
                <a:solidFill>
                  <a:schemeClr val="accent6">
                    <a:lumMod val="75000"/>
                  </a:schemeClr>
                </a:solidFill>
              </a:rPr>
              <a:t>Υπάρχουν </a:t>
            </a:r>
            <a:r>
              <a:rPr lang="el-GR" b="1" dirty="0">
                <a:solidFill>
                  <a:schemeClr val="accent6">
                    <a:lumMod val="75000"/>
                  </a:schemeClr>
                </a:solidFill>
              </a:rPr>
              <a:t>ομάδες</a:t>
            </a:r>
            <a:r>
              <a:rPr lang="el-GR" dirty="0">
                <a:solidFill>
                  <a:schemeClr val="accent6">
                    <a:lumMod val="75000"/>
                  </a:schemeClr>
                </a:solidFill>
              </a:rPr>
              <a:t> εν δράσει; Υπάρχουν </a:t>
            </a:r>
            <a:r>
              <a:rPr lang="el-GR" b="1" dirty="0">
                <a:solidFill>
                  <a:schemeClr val="accent6">
                    <a:lumMod val="75000"/>
                  </a:schemeClr>
                </a:solidFill>
              </a:rPr>
              <a:t>άτομα</a:t>
            </a:r>
            <a:r>
              <a:rPr lang="el-GR" dirty="0">
                <a:solidFill>
                  <a:schemeClr val="accent6">
                    <a:lumMod val="75000"/>
                  </a:schemeClr>
                </a:solidFill>
              </a:rPr>
              <a:t>; Και τα δύο; «Υπάρχει κάποιος κεντρικός χαρακτήρας; Ποιος είναι; Από πού είναι; Τι τον κάνει κεντρικό πρόσωπο; Οι </a:t>
            </a:r>
            <a:r>
              <a:rPr lang="el-GR" b="1" dirty="0">
                <a:solidFill>
                  <a:schemeClr val="accent6">
                    <a:lumMod val="75000"/>
                  </a:schemeClr>
                </a:solidFill>
              </a:rPr>
              <a:t>χαρακτήρες</a:t>
            </a:r>
            <a:r>
              <a:rPr lang="el-GR" dirty="0">
                <a:solidFill>
                  <a:schemeClr val="accent6">
                    <a:lumMod val="75000"/>
                  </a:schemeClr>
                </a:solidFill>
              </a:rPr>
              <a:t> είναι τακτοποιημένοι ώστε να υπάρχει </a:t>
            </a:r>
            <a:r>
              <a:rPr lang="el-GR" b="1" dirty="0">
                <a:solidFill>
                  <a:schemeClr val="accent6">
                    <a:lumMod val="75000"/>
                  </a:schemeClr>
                </a:solidFill>
              </a:rPr>
              <a:t>αντιπαράθεση</a:t>
            </a:r>
            <a:r>
              <a:rPr lang="el-GR" dirty="0">
                <a:solidFill>
                  <a:schemeClr val="accent6">
                    <a:lumMod val="75000"/>
                  </a:schemeClr>
                </a:solidFill>
              </a:rPr>
              <a:t>, σύγκρουση, ή κινούνται σε χώρους που </a:t>
            </a:r>
            <a:r>
              <a:rPr lang="el-GR" b="1" dirty="0">
                <a:solidFill>
                  <a:schemeClr val="accent6">
                    <a:lumMod val="75000"/>
                  </a:schemeClr>
                </a:solidFill>
              </a:rPr>
              <a:t>δεν τέμνονται</a:t>
            </a:r>
            <a:r>
              <a:rPr lang="el-GR" dirty="0">
                <a:solidFill>
                  <a:schemeClr val="accent6">
                    <a:lumMod val="75000"/>
                  </a:schemeClr>
                </a:solidFill>
              </a:rPr>
              <a:t>;». παρατηρείστε </a:t>
            </a:r>
            <a:r>
              <a:rPr lang="el-GR" b="1" dirty="0">
                <a:solidFill>
                  <a:schemeClr val="accent6">
                    <a:lumMod val="75000"/>
                  </a:schemeClr>
                </a:solidFill>
              </a:rPr>
              <a:t>πως επιλέγει ο συγγραφέας να κινήσει τα πρόσωπα </a:t>
            </a:r>
            <a:r>
              <a:rPr lang="el-GR" dirty="0">
                <a:solidFill>
                  <a:schemeClr val="accent6">
                    <a:lumMod val="75000"/>
                  </a:schemeClr>
                </a:solidFill>
              </a:rPr>
              <a:t>του και βγάλτε κάποια συμπεράσματα όπως συμβαίνει με το</a:t>
            </a:r>
            <a:r>
              <a:rPr lang="el-GR" i="1" dirty="0">
                <a:solidFill>
                  <a:schemeClr val="accent6">
                    <a:lumMod val="75000"/>
                  </a:schemeClr>
                </a:solidFill>
              </a:rPr>
              <a:t> Ξαφνικά πέρυσι το καλοκαίρι</a:t>
            </a:r>
            <a:r>
              <a:rPr lang="el-GR" dirty="0">
                <a:solidFill>
                  <a:schemeClr val="accent6">
                    <a:lumMod val="75000"/>
                  </a:schemeClr>
                </a:solidFill>
              </a:rPr>
              <a:t> (σχετικά με το ατομικό και το μαζικό στοιχείο).</a:t>
            </a:r>
          </a:p>
          <a:p>
            <a:r>
              <a:rPr lang="el-GR" dirty="0">
                <a:solidFill>
                  <a:schemeClr val="accent6">
                    <a:lumMod val="75000"/>
                  </a:schemeClr>
                </a:solidFill>
              </a:rPr>
              <a:t>Αναλύουμε πιο προσεκτικά τις «δρώσες μάζες». Πως φέρονται; Τι φορούν; Μας μοιάζουν… γενικά πως μας φαίνονται. «Προσέξτε τα έργα παρενδυσίας».</a:t>
            </a:r>
          </a:p>
          <a:p>
            <a:r>
              <a:rPr lang="el-GR" dirty="0">
                <a:solidFill>
                  <a:schemeClr val="accent6">
                    <a:lumMod val="75000"/>
                  </a:schemeClr>
                </a:solidFill>
              </a:rPr>
              <a:t>Βλέπουμε τις </a:t>
            </a:r>
            <a:r>
              <a:rPr lang="el-GR" b="1" dirty="0">
                <a:solidFill>
                  <a:schemeClr val="accent6">
                    <a:lumMod val="75000"/>
                  </a:schemeClr>
                </a:solidFill>
              </a:rPr>
              <a:t>σχέσεις επικοινωνίας </a:t>
            </a:r>
            <a:r>
              <a:rPr lang="el-GR" dirty="0">
                <a:solidFill>
                  <a:schemeClr val="accent6">
                    <a:lumMod val="75000"/>
                  </a:schemeClr>
                </a:solidFill>
              </a:rPr>
              <a:t>που αναπτύσσουν οι χαρακτήρες του έργου μεταξύ τους. </a:t>
            </a:r>
            <a:r>
              <a:rPr lang="el-GR" b="1" dirty="0">
                <a:solidFill>
                  <a:schemeClr val="accent6">
                    <a:lumMod val="75000"/>
                  </a:schemeClr>
                </a:solidFill>
              </a:rPr>
              <a:t>Τις σχέσεις εξουσίας </a:t>
            </a:r>
            <a:r>
              <a:rPr lang="el-GR" dirty="0">
                <a:solidFill>
                  <a:schemeClr val="accent6">
                    <a:lumMod val="75000"/>
                  </a:schemeClr>
                </a:solidFill>
              </a:rPr>
              <a:t>και πως έχουν αποκτηθεί…</a:t>
            </a:r>
          </a:p>
          <a:p>
            <a:endParaRPr lang="el-GR" dirty="0"/>
          </a:p>
        </p:txBody>
      </p:sp>
    </p:spTree>
    <p:extLst>
      <p:ext uri="{BB962C8B-B14F-4D97-AF65-F5344CB8AC3E}">
        <p14:creationId xmlns:p14="http://schemas.microsoft.com/office/powerpoint/2010/main" val="38723896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634082"/>
          </a:xfrm>
        </p:spPr>
        <p:txBody>
          <a:bodyPr>
            <a:normAutofit/>
          </a:bodyPr>
          <a:lstStyle/>
          <a:p>
            <a:r>
              <a:rPr lang="el-GR" sz="3200" b="1" dirty="0" smtClean="0"/>
              <a:t>Συνέχεια…</a:t>
            </a:r>
            <a:endParaRPr lang="el-GR" sz="3200" dirty="0"/>
          </a:p>
        </p:txBody>
      </p:sp>
      <p:sp>
        <p:nvSpPr>
          <p:cNvPr id="3" name="Θέση περιεχομένου 2"/>
          <p:cNvSpPr>
            <a:spLocks noGrp="1"/>
          </p:cNvSpPr>
          <p:nvPr>
            <p:ph idx="1"/>
          </p:nvPr>
        </p:nvSpPr>
        <p:spPr>
          <a:xfrm>
            <a:off x="251520" y="980728"/>
            <a:ext cx="8435280" cy="5616624"/>
          </a:xfrm>
        </p:spPr>
        <p:txBody>
          <a:bodyPr>
            <a:normAutofit fontScale="70000" lnSpcReduction="20000"/>
          </a:bodyPr>
          <a:lstStyle/>
          <a:p>
            <a:r>
              <a:rPr lang="el-GR" dirty="0">
                <a:solidFill>
                  <a:schemeClr val="accent1">
                    <a:lumMod val="75000"/>
                  </a:schemeClr>
                </a:solidFill>
              </a:rPr>
              <a:t>«Ποιες οι </a:t>
            </a:r>
            <a:r>
              <a:rPr lang="el-GR" b="1" dirty="0">
                <a:solidFill>
                  <a:schemeClr val="accent1">
                    <a:lumMod val="75000"/>
                  </a:schemeClr>
                </a:solidFill>
              </a:rPr>
              <a:t>γλωσσικές συνήθειες </a:t>
            </a:r>
            <a:r>
              <a:rPr lang="el-GR" dirty="0">
                <a:solidFill>
                  <a:schemeClr val="accent1">
                    <a:lumMod val="75000"/>
                  </a:schemeClr>
                </a:solidFill>
              </a:rPr>
              <a:t>αυτού του σκηνικού κόσμου. Επικρατεί η </a:t>
            </a:r>
            <a:r>
              <a:rPr lang="el-GR" b="1" dirty="0">
                <a:solidFill>
                  <a:schemeClr val="accent1">
                    <a:lumMod val="75000"/>
                  </a:schemeClr>
                </a:solidFill>
              </a:rPr>
              <a:t>ποίηση; Η πρόζα; Ο διάλογος; Ο μονόλογος; Η φιλοσοφία; Η διαλεκτική; Η σιωπή»; «Η γλώσσα είναι επίπεδη, άχρωμη, αργκό, μεταφορική, λογική, παράλογη, περιπλεγμένη, παλιομοδίτικη, ξύλινη, στεγνή….</a:t>
            </a:r>
            <a:r>
              <a:rPr lang="el-GR" dirty="0">
                <a:solidFill>
                  <a:schemeClr val="accent1">
                    <a:lumMod val="75000"/>
                  </a:schemeClr>
                </a:solidFill>
              </a:rPr>
              <a:t>» ένα καλό παράδειγμα είναι η γλώσσα του </a:t>
            </a:r>
            <a:r>
              <a:rPr lang="el-GR" dirty="0" err="1">
                <a:solidFill>
                  <a:schemeClr val="accent1">
                    <a:lumMod val="75000"/>
                  </a:schemeClr>
                </a:solidFill>
              </a:rPr>
              <a:t>Λάκυ</a:t>
            </a:r>
            <a:r>
              <a:rPr lang="el-GR" dirty="0">
                <a:solidFill>
                  <a:schemeClr val="accent1">
                    <a:lumMod val="75000"/>
                  </a:schemeClr>
                </a:solidFill>
              </a:rPr>
              <a:t> στο </a:t>
            </a:r>
            <a:r>
              <a:rPr lang="el-GR" i="1" dirty="0">
                <a:solidFill>
                  <a:schemeClr val="accent1">
                    <a:lumMod val="75000"/>
                  </a:schemeClr>
                </a:solidFill>
              </a:rPr>
              <a:t>Περιμένοντας τον </a:t>
            </a:r>
            <a:r>
              <a:rPr lang="el-GR" i="1" dirty="0" err="1">
                <a:solidFill>
                  <a:schemeClr val="accent1">
                    <a:lumMod val="75000"/>
                  </a:schemeClr>
                </a:solidFill>
              </a:rPr>
              <a:t>Γκοντό</a:t>
            </a:r>
            <a:r>
              <a:rPr lang="el-GR" dirty="0">
                <a:solidFill>
                  <a:schemeClr val="accent1">
                    <a:lumMod val="75000"/>
                  </a:schemeClr>
                </a:solidFill>
              </a:rPr>
              <a:t>, ή το </a:t>
            </a:r>
            <a:r>
              <a:rPr lang="el-GR" i="1" dirty="0">
                <a:solidFill>
                  <a:schemeClr val="accent1">
                    <a:lumMod val="75000"/>
                  </a:schemeClr>
                </a:solidFill>
              </a:rPr>
              <a:t>Βρίζοντας το κοινό</a:t>
            </a:r>
            <a:r>
              <a:rPr lang="el-GR" dirty="0">
                <a:solidFill>
                  <a:schemeClr val="accent1">
                    <a:lumMod val="75000"/>
                  </a:schemeClr>
                </a:solidFill>
              </a:rPr>
              <a:t>.</a:t>
            </a:r>
          </a:p>
          <a:p>
            <a:r>
              <a:rPr lang="el-GR" dirty="0" smtClean="0">
                <a:solidFill>
                  <a:schemeClr val="accent1">
                    <a:lumMod val="75000"/>
                  </a:schemeClr>
                </a:solidFill>
              </a:rPr>
              <a:t>«Η </a:t>
            </a:r>
            <a:r>
              <a:rPr lang="el-GR" dirty="0">
                <a:solidFill>
                  <a:schemeClr val="accent1">
                    <a:lumMod val="75000"/>
                  </a:schemeClr>
                </a:solidFill>
              </a:rPr>
              <a:t>απλή περιγραφή της </a:t>
            </a:r>
            <a:r>
              <a:rPr lang="el-GR" b="1" dirty="0">
                <a:solidFill>
                  <a:schemeClr val="accent1">
                    <a:lumMod val="75000"/>
                  </a:schemeClr>
                </a:solidFill>
              </a:rPr>
              <a:t>γλώσσας </a:t>
            </a:r>
            <a:r>
              <a:rPr lang="el-GR" dirty="0">
                <a:solidFill>
                  <a:schemeClr val="accent1">
                    <a:lumMod val="75000"/>
                  </a:schemeClr>
                </a:solidFill>
              </a:rPr>
              <a:t>δεν αρκεί. Πρέπει να δούμε ποια γλώσσα κυριαρχεί; Της καρδιάς, του μυαλού, της ακρότητας, του εφησυχασμού, […] της εξέγερσης; Γιατί ανάλογα με το ποια επικρατεί βλέπουμε </a:t>
            </a:r>
            <a:r>
              <a:rPr lang="el-GR" b="1" dirty="0">
                <a:solidFill>
                  <a:schemeClr val="accent1">
                    <a:lumMod val="75000"/>
                  </a:schemeClr>
                </a:solidFill>
              </a:rPr>
              <a:t>και</a:t>
            </a:r>
            <a:r>
              <a:rPr lang="el-GR" dirty="0">
                <a:solidFill>
                  <a:schemeClr val="accent1">
                    <a:lumMod val="75000"/>
                  </a:schemeClr>
                </a:solidFill>
              </a:rPr>
              <a:t> ποια </a:t>
            </a:r>
            <a:r>
              <a:rPr lang="el-GR" b="1" dirty="0">
                <a:solidFill>
                  <a:schemeClr val="accent1">
                    <a:lumMod val="75000"/>
                  </a:schemeClr>
                </a:solidFill>
              </a:rPr>
              <a:t>συναισθήματα </a:t>
            </a:r>
            <a:r>
              <a:rPr lang="el-GR" dirty="0">
                <a:solidFill>
                  <a:schemeClr val="accent1">
                    <a:lumMod val="75000"/>
                  </a:schemeClr>
                </a:solidFill>
              </a:rPr>
              <a:t>ξεχωρίζουν (και γιατί): οργής, λύπης, μετάνοιας, αλαζονείας, εκδίκησης, μίσους; Δείτε πόσο σκληρή αλλά και επικοινωνιακά πόσο αποτελεσματική είναι η γλώσσα στο </a:t>
            </a:r>
            <a:r>
              <a:rPr lang="el-GR" i="1" dirty="0">
                <a:solidFill>
                  <a:schemeClr val="accent1">
                    <a:lumMod val="75000"/>
                  </a:schemeClr>
                </a:solidFill>
              </a:rPr>
              <a:t>Οικόπεδα με θέα</a:t>
            </a:r>
            <a:r>
              <a:rPr lang="el-GR" dirty="0">
                <a:solidFill>
                  <a:schemeClr val="accent1">
                    <a:lumMod val="75000"/>
                  </a:schemeClr>
                </a:solidFill>
              </a:rPr>
              <a:t> του </a:t>
            </a:r>
            <a:r>
              <a:rPr lang="el-GR" dirty="0" err="1">
                <a:solidFill>
                  <a:schemeClr val="accent1">
                    <a:lumMod val="75000"/>
                  </a:schemeClr>
                </a:solidFill>
              </a:rPr>
              <a:t>Μάμετ</a:t>
            </a:r>
            <a:r>
              <a:rPr lang="el-GR" dirty="0">
                <a:solidFill>
                  <a:schemeClr val="accent1">
                    <a:lumMod val="75000"/>
                  </a:schemeClr>
                </a:solidFill>
              </a:rPr>
              <a:t>».</a:t>
            </a:r>
          </a:p>
          <a:p>
            <a:r>
              <a:rPr lang="el-GR" dirty="0">
                <a:solidFill>
                  <a:schemeClr val="accent1">
                    <a:lumMod val="75000"/>
                  </a:schemeClr>
                </a:solidFill>
              </a:rPr>
              <a:t>«Δεν ξεχνάμε τα έργα του </a:t>
            </a:r>
            <a:r>
              <a:rPr lang="el-GR" b="1" dirty="0">
                <a:solidFill>
                  <a:schemeClr val="accent1">
                    <a:lumMod val="75000"/>
                  </a:schemeClr>
                </a:solidFill>
              </a:rPr>
              <a:t>φεμινιστικού θεάτρου</a:t>
            </a:r>
            <a:r>
              <a:rPr lang="el-GR" dirty="0">
                <a:solidFill>
                  <a:schemeClr val="accent1">
                    <a:lumMod val="75000"/>
                  </a:schemeClr>
                </a:solidFill>
              </a:rPr>
              <a:t>, σε πολλά από τα οποία κυριαρχεί </a:t>
            </a:r>
            <a:r>
              <a:rPr lang="el-GR" b="1" dirty="0">
                <a:solidFill>
                  <a:schemeClr val="accent1">
                    <a:lumMod val="75000"/>
                  </a:schemeClr>
                </a:solidFill>
              </a:rPr>
              <a:t>η γλώσσα της αηδίας και της οργής</a:t>
            </a:r>
            <a:r>
              <a:rPr lang="el-GR" dirty="0">
                <a:solidFill>
                  <a:schemeClr val="accent1">
                    <a:lumMod val="75000"/>
                  </a:schemeClr>
                </a:solidFill>
              </a:rPr>
              <a:t>». </a:t>
            </a:r>
            <a:endParaRPr lang="el-GR" dirty="0" smtClean="0">
              <a:solidFill>
                <a:schemeClr val="accent1">
                  <a:lumMod val="75000"/>
                </a:schemeClr>
              </a:solidFill>
            </a:endParaRPr>
          </a:p>
          <a:p>
            <a:r>
              <a:rPr lang="el-GR" dirty="0" smtClean="0">
                <a:solidFill>
                  <a:schemeClr val="accent1">
                    <a:lumMod val="75000"/>
                  </a:schemeClr>
                </a:solidFill>
              </a:rPr>
              <a:t>Επίσης </a:t>
            </a:r>
            <a:r>
              <a:rPr lang="el-GR" dirty="0">
                <a:solidFill>
                  <a:schemeClr val="accent1">
                    <a:lumMod val="75000"/>
                  </a:schemeClr>
                </a:solidFill>
              </a:rPr>
              <a:t>δεν ξεχνάμε τις </a:t>
            </a:r>
            <a:r>
              <a:rPr lang="el-GR" b="1" dirty="0">
                <a:solidFill>
                  <a:schemeClr val="accent1">
                    <a:lumMod val="75000"/>
                  </a:schemeClr>
                </a:solidFill>
              </a:rPr>
              <a:t>σιωπές</a:t>
            </a:r>
            <a:r>
              <a:rPr lang="el-GR" dirty="0">
                <a:solidFill>
                  <a:schemeClr val="accent1">
                    <a:lumMod val="75000"/>
                  </a:schemeClr>
                </a:solidFill>
              </a:rPr>
              <a:t>. </a:t>
            </a:r>
          </a:p>
          <a:p>
            <a:endParaRPr lang="el-GR" dirty="0"/>
          </a:p>
        </p:txBody>
      </p:sp>
    </p:spTree>
    <p:extLst>
      <p:ext uri="{BB962C8B-B14F-4D97-AF65-F5344CB8AC3E}">
        <p14:creationId xmlns:p14="http://schemas.microsoft.com/office/powerpoint/2010/main" val="631690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980728"/>
          </a:xfrm>
        </p:spPr>
        <p:txBody>
          <a:bodyPr>
            <a:normAutofit/>
          </a:bodyPr>
          <a:lstStyle/>
          <a:p>
            <a:r>
              <a:rPr lang="el-GR" b="1" dirty="0"/>
              <a:t>Τι αλλάζει σε αυτόν τον κόσμο</a:t>
            </a:r>
            <a:r>
              <a:rPr lang="el-GR" b="1" dirty="0" smtClean="0"/>
              <a:t>;</a:t>
            </a:r>
            <a:endParaRPr lang="el-GR" dirty="0"/>
          </a:p>
        </p:txBody>
      </p:sp>
      <p:sp>
        <p:nvSpPr>
          <p:cNvPr id="3" name="Θέση περιεχομένου 2"/>
          <p:cNvSpPr>
            <a:spLocks noGrp="1"/>
          </p:cNvSpPr>
          <p:nvPr>
            <p:ph idx="1"/>
          </p:nvPr>
        </p:nvSpPr>
        <p:spPr>
          <a:xfrm>
            <a:off x="0" y="1124744"/>
            <a:ext cx="9144000" cy="5733256"/>
          </a:xfrm>
        </p:spPr>
        <p:txBody>
          <a:bodyPr>
            <a:normAutofit fontScale="55000" lnSpcReduction="20000"/>
          </a:bodyPr>
          <a:lstStyle/>
          <a:p>
            <a:r>
              <a:rPr lang="el-GR" dirty="0"/>
              <a:t>Ο </a:t>
            </a:r>
            <a:r>
              <a:rPr lang="el-GR" b="1" dirty="0"/>
              <a:t>σκηνικός κόσμος </a:t>
            </a:r>
            <a:r>
              <a:rPr lang="el-GR" dirty="0"/>
              <a:t>είναι ένας κόσμος ζωντανός που </a:t>
            </a:r>
            <a:r>
              <a:rPr lang="el-GR" b="1" dirty="0"/>
              <a:t>διαρκώς αλλάζει</a:t>
            </a:r>
            <a:r>
              <a:rPr lang="el-GR" dirty="0"/>
              <a:t>. Για να δούμε πως αυτό συμβαίνει αρκεί να δούμε και να συγκρίνουμε την πρώτη και την τελευταία σκηνή του έργου. Μετά εντοπίστε μια εικόνα στη μέση του έργου που να είναι δυνατή. Αυτό θα σας βοηθήσει να διαγράψετε την πορεία. </a:t>
            </a:r>
            <a:r>
              <a:rPr lang="el-GR" dirty="0" smtClean="0"/>
              <a:t>Πχ. η </a:t>
            </a:r>
            <a:r>
              <a:rPr lang="el-GR" dirty="0"/>
              <a:t>περίπτωση του Δέντρου </a:t>
            </a:r>
            <a:r>
              <a:rPr lang="el-GR" dirty="0" smtClean="0"/>
              <a:t>στο </a:t>
            </a:r>
            <a:r>
              <a:rPr lang="el-GR" i="1" dirty="0"/>
              <a:t>Περιμένοντας τον </a:t>
            </a:r>
            <a:r>
              <a:rPr lang="el-GR" i="1" dirty="0" err="1"/>
              <a:t>Γκοντό</a:t>
            </a:r>
            <a:r>
              <a:rPr lang="el-GR" dirty="0"/>
              <a:t>.</a:t>
            </a:r>
          </a:p>
          <a:p>
            <a:r>
              <a:rPr lang="el-GR" dirty="0">
                <a:solidFill>
                  <a:schemeClr val="accent6">
                    <a:lumMod val="75000"/>
                  </a:schemeClr>
                </a:solidFill>
              </a:rPr>
              <a:t>Βλέπουμε και την </a:t>
            </a:r>
            <a:r>
              <a:rPr lang="el-GR" b="1" dirty="0">
                <a:solidFill>
                  <a:schemeClr val="accent6">
                    <a:lumMod val="75000"/>
                  </a:schemeClr>
                </a:solidFill>
              </a:rPr>
              <a:t>εξέλιξη των χαρακτήρων </a:t>
            </a:r>
            <a:r>
              <a:rPr lang="el-GR" dirty="0">
                <a:solidFill>
                  <a:schemeClr val="accent6">
                    <a:lumMod val="75000"/>
                  </a:schemeClr>
                </a:solidFill>
              </a:rPr>
              <a:t>στο έργο. Του πρωταγωνιστή έστω.  Ενδέχεται να υπάρχουν και </a:t>
            </a:r>
            <a:r>
              <a:rPr lang="el-GR" b="1" dirty="0">
                <a:solidFill>
                  <a:schemeClr val="accent6">
                    <a:lumMod val="75000"/>
                  </a:schemeClr>
                </a:solidFill>
              </a:rPr>
              <a:t>χρονικές αλλαγές</a:t>
            </a:r>
            <a:r>
              <a:rPr lang="el-GR" dirty="0">
                <a:solidFill>
                  <a:schemeClr val="accent6">
                    <a:lumMod val="75000"/>
                  </a:schemeClr>
                </a:solidFill>
              </a:rPr>
              <a:t> (όπως στον </a:t>
            </a:r>
            <a:r>
              <a:rPr lang="el-GR" i="1" dirty="0">
                <a:solidFill>
                  <a:schemeClr val="accent6">
                    <a:lumMod val="75000"/>
                  </a:schemeClr>
                </a:solidFill>
              </a:rPr>
              <a:t>Θείο </a:t>
            </a:r>
            <a:r>
              <a:rPr lang="el-GR" i="1" dirty="0" err="1">
                <a:solidFill>
                  <a:schemeClr val="accent6">
                    <a:lumMod val="75000"/>
                  </a:schemeClr>
                </a:solidFill>
              </a:rPr>
              <a:t>Βάνια</a:t>
            </a:r>
            <a:r>
              <a:rPr lang="el-GR" i="1" dirty="0">
                <a:solidFill>
                  <a:schemeClr val="accent6">
                    <a:lumMod val="75000"/>
                  </a:schemeClr>
                </a:solidFill>
              </a:rPr>
              <a:t> </a:t>
            </a:r>
            <a:r>
              <a:rPr lang="el-GR" dirty="0">
                <a:solidFill>
                  <a:schemeClr val="accent6">
                    <a:lumMod val="75000"/>
                  </a:schemeClr>
                </a:solidFill>
              </a:rPr>
              <a:t>με τις εποχές).</a:t>
            </a:r>
          </a:p>
          <a:p>
            <a:r>
              <a:rPr lang="el-GR" dirty="0"/>
              <a:t>Μαζί με τις άλλες αλλαγές και </a:t>
            </a:r>
            <a:r>
              <a:rPr lang="el-GR" b="1" dirty="0"/>
              <a:t>η γλώσσα αλλάζει </a:t>
            </a:r>
            <a:r>
              <a:rPr lang="el-GR" dirty="0"/>
              <a:t>(βλ. </a:t>
            </a:r>
            <a:r>
              <a:rPr lang="el-GR" i="1" dirty="0"/>
              <a:t>Θείος </a:t>
            </a:r>
            <a:r>
              <a:rPr lang="el-GR" i="1" dirty="0" err="1"/>
              <a:t>Βάνιας</a:t>
            </a:r>
            <a:r>
              <a:rPr lang="el-GR" i="1" dirty="0"/>
              <a:t> </a:t>
            </a:r>
            <a:r>
              <a:rPr lang="el-GR" dirty="0"/>
              <a:t>που αλλάζουν τα ηχοχρώματα…).</a:t>
            </a:r>
          </a:p>
          <a:p>
            <a:r>
              <a:rPr lang="el-GR" dirty="0"/>
              <a:t>Υπάρχουν </a:t>
            </a:r>
            <a:r>
              <a:rPr lang="el-GR" b="1" dirty="0"/>
              <a:t>σωματικές αλλαγές </a:t>
            </a:r>
            <a:r>
              <a:rPr lang="el-GR" dirty="0"/>
              <a:t>(</a:t>
            </a:r>
            <a:r>
              <a:rPr lang="el-GR" i="1" dirty="0"/>
              <a:t>Όνειρο καλοκαιρινής νύχτας</a:t>
            </a:r>
            <a:r>
              <a:rPr lang="el-GR" dirty="0" smtClean="0"/>
              <a:t>)</a:t>
            </a:r>
          </a:p>
          <a:p>
            <a:r>
              <a:rPr lang="el-GR" dirty="0"/>
              <a:t>«Σημείωση: όλες οι αλλαγές έχουν να κάνουν με τον χαρακτήρα και το σύνολο της δράσης, όμως η τροχιά καθεμιάς πρέπει να αντιμετωπίζεται και ατομικά».</a:t>
            </a:r>
          </a:p>
          <a:p>
            <a:r>
              <a:rPr lang="el-GR" dirty="0"/>
              <a:t>«Πρέπει να δούμε και </a:t>
            </a:r>
            <a:r>
              <a:rPr lang="el-GR" b="1" dirty="0"/>
              <a:t>τι δεν αλλάζει</a:t>
            </a:r>
            <a:r>
              <a:rPr lang="el-GR" dirty="0"/>
              <a:t>; Υπάρχει κάτι σταθερό σε αυτόν τον άλλο κόσμο; Μια </a:t>
            </a:r>
            <a:r>
              <a:rPr lang="el-GR" b="1" dirty="0"/>
              <a:t>απόλυτη πραγματικότητα</a:t>
            </a:r>
            <a:r>
              <a:rPr lang="el-GR" dirty="0"/>
              <a:t>; Ο Θεός, ας πούμε; Ο θάνατος; […] Ο έρωτας»; </a:t>
            </a:r>
          </a:p>
          <a:p>
            <a:r>
              <a:rPr lang="el-GR" dirty="0">
                <a:solidFill>
                  <a:srgbClr val="FF0000"/>
                </a:solidFill>
              </a:rPr>
              <a:t>«Βάζοντας μαζί (</a:t>
            </a:r>
            <a:r>
              <a:rPr lang="el-GR" b="1" dirty="0">
                <a:solidFill>
                  <a:srgbClr val="FF0000"/>
                </a:solidFill>
              </a:rPr>
              <a:t>συνεξετάζοντας) τον χώρο, τον χρόνο, τη φύση, τη δράση και την κοινωνία, στοιχεία που αλλάζουν και στοιχεία που παραμένουν σταθερά </a:t>
            </a:r>
            <a:r>
              <a:rPr lang="el-GR" dirty="0">
                <a:solidFill>
                  <a:srgbClr val="FF0000"/>
                </a:solidFill>
              </a:rPr>
              <a:t>[…] </a:t>
            </a:r>
            <a:r>
              <a:rPr lang="el-GR" b="1" dirty="0">
                <a:solidFill>
                  <a:srgbClr val="FF0000"/>
                </a:solidFill>
              </a:rPr>
              <a:t>αποκαλύπτουμε τον μύθο του έργου</a:t>
            </a:r>
            <a:r>
              <a:rPr lang="el-GR" dirty="0">
                <a:solidFill>
                  <a:srgbClr val="FF0000"/>
                </a:solidFill>
              </a:rPr>
              <a:t>.  Ακόμη και σε </a:t>
            </a:r>
            <a:r>
              <a:rPr lang="el-GR" dirty="0" err="1">
                <a:solidFill>
                  <a:srgbClr val="FF0000"/>
                </a:solidFill>
              </a:rPr>
              <a:t>μεταδραματικές</a:t>
            </a:r>
            <a:r>
              <a:rPr lang="el-GR" dirty="0">
                <a:solidFill>
                  <a:srgbClr val="FF0000"/>
                </a:solidFill>
              </a:rPr>
              <a:t> εποχές, όπως η δική μας, όπου η ενότητα του μύθου αμφισβητείται, η παρουσία του εξακολουθεί να είναι, φυσικά με άλλον τρόπο αισθητή. Και σε μια κερματισμένη ιστορία ο μύθος, πάλι, δεν εξαφανίζεται». «Τα έργα εμφανώς ή μη κουβαλούν αρχέτυπα/σύμβολα/σημεία».</a:t>
            </a:r>
          </a:p>
          <a:p>
            <a:endParaRPr lang="el-GR" dirty="0"/>
          </a:p>
          <a:p>
            <a:endParaRPr lang="el-GR" dirty="0"/>
          </a:p>
        </p:txBody>
      </p:sp>
    </p:spTree>
    <p:extLst>
      <p:ext uri="{BB962C8B-B14F-4D97-AF65-F5344CB8AC3E}">
        <p14:creationId xmlns:p14="http://schemas.microsoft.com/office/powerpoint/2010/main" val="6641789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Και σε εμάς τι συμβαίνει</a:t>
            </a:r>
            <a:r>
              <a:rPr lang="el-GR" b="1" dirty="0" smtClean="0"/>
              <a:t>;</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«Καθώς αναζητάτε τις αλλαγές μέσα στο έργο, καλό είναι να κοιτάτε που και πως </a:t>
            </a:r>
            <a:r>
              <a:rPr lang="el-GR" b="1" dirty="0"/>
              <a:t>έχετε αλλάξει και εσείς οι ίδιοι </a:t>
            </a:r>
            <a:r>
              <a:rPr lang="el-GR" dirty="0"/>
              <a:t>(κριτικοί, απλοί αναγνώστες, μελετητές, ηθοποιοί). </a:t>
            </a:r>
            <a:r>
              <a:rPr lang="el-GR" b="1" dirty="0"/>
              <a:t>Δεν είστε αμέτοχοι</a:t>
            </a:r>
            <a:r>
              <a:rPr lang="el-GR" dirty="0"/>
              <a:t>. Εμπλέκεστε. Γιατί η δική σας φαντασία ενεργοποιεί τον κόσμο του έργου. Το έργο δεν είναι ούτε αυτοκινούμενο, ούτε αυτοτροφοδοτούμενο.  Μπορεί να κουβαλά το </a:t>
            </a:r>
            <a:r>
              <a:rPr lang="el-GR" dirty="0" smtClean="0"/>
              <a:t>νόημά </a:t>
            </a:r>
            <a:r>
              <a:rPr lang="el-GR" dirty="0"/>
              <a:t>του αλλά αν κάποιος δεν επιχειρήσει την εξόρυξή του, είναι σαν να μην υπάρχει. Και κάθε εξόρυξη είναι μια μορφή </a:t>
            </a:r>
            <a:r>
              <a:rPr lang="el-GR" b="1" dirty="0"/>
              <a:t>ιδιοποίησης</a:t>
            </a:r>
            <a:r>
              <a:rPr lang="el-GR" dirty="0"/>
              <a:t> (διάβαζε: </a:t>
            </a:r>
            <a:r>
              <a:rPr lang="el-GR" dirty="0" err="1"/>
              <a:t>παρανάγνωσης</a:t>
            </a:r>
            <a:r>
              <a:rPr lang="el-GR" dirty="0"/>
              <a:t> ) των σημαινόντων του έργου. Καμιά αλήθεια δεν είναι παγιωμένη και αμετακίνητη. </a:t>
            </a:r>
            <a:r>
              <a:rPr lang="el-GR" b="1" dirty="0"/>
              <a:t>Η αλήθεια που κρύβει το έργο είναι αντικείμενο διαπραγμάτευσης</a:t>
            </a:r>
            <a:r>
              <a:rPr lang="el-GR" dirty="0"/>
              <a:t>».</a:t>
            </a:r>
          </a:p>
          <a:p>
            <a:r>
              <a:rPr lang="el-GR" b="1" dirty="0"/>
              <a:t>Διερωτηθείτε τι ζήτησε το έργο από εσάς</a:t>
            </a:r>
            <a:r>
              <a:rPr lang="el-GR" dirty="0"/>
              <a:t>. Να αισθανθείτε </a:t>
            </a:r>
            <a:r>
              <a:rPr lang="el-GR" b="1" dirty="0"/>
              <a:t>έλεος, οργή, φόβο, ανακούφιση</a:t>
            </a:r>
            <a:r>
              <a:rPr lang="el-GR" dirty="0"/>
              <a:t>; Να </a:t>
            </a:r>
            <a:r>
              <a:rPr lang="el-GR" b="1" dirty="0"/>
              <a:t>εκλογικεύσετε τα πράγματα</a:t>
            </a:r>
            <a:r>
              <a:rPr lang="el-GR" dirty="0"/>
              <a:t>; […] ή μήπως ζήτησε να δείτε το εγχείρημα αυστηρώς </a:t>
            </a:r>
            <a:r>
              <a:rPr lang="el-GR" b="1" dirty="0"/>
              <a:t>ψυχαγωγικά</a:t>
            </a:r>
            <a:r>
              <a:rPr lang="el-GR" dirty="0"/>
              <a:t>;  […] Τα κατάφερε; Ή μήπως όλα ήταν δήθεν; Αιωρούμενες προθέσεις μόνο»;</a:t>
            </a:r>
          </a:p>
          <a:p>
            <a:endParaRPr lang="el-GR" dirty="0"/>
          </a:p>
        </p:txBody>
      </p:sp>
    </p:spTree>
    <p:extLst>
      <p:ext uri="{BB962C8B-B14F-4D97-AF65-F5344CB8AC3E}">
        <p14:creationId xmlns:p14="http://schemas.microsoft.com/office/powerpoint/2010/main" val="3139178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634082"/>
          </a:xfrm>
        </p:spPr>
        <p:txBody>
          <a:bodyPr>
            <a:noAutofit/>
          </a:bodyPr>
          <a:lstStyle/>
          <a:p>
            <a:r>
              <a:rPr lang="el-GR" sz="2800" b="1" dirty="0" smtClean="0"/>
              <a:t>Η Νέα Αριστερά: νέο-Μαρξιστές, νέο-Φροϋδιστές κ.ά.</a:t>
            </a:r>
            <a:endParaRPr lang="el-GR" sz="2800" b="1" dirty="0"/>
          </a:p>
        </p:txBody>
      </p:sp>
      <p:sp>
        <p:nvSpPr>
          <p:cNvPr id="3" name="Θέση περιεχομένου 2"/>
          <p:cNvSpPr>
            <a:spLocks noGrp="1"/>
          </p:cNvSpPr>
          <p:nvPr>
            <p:ph idx="1"/>
          </p:nvPr>
        </p:nvSpPr>
        <p:spPr>
          <a:xfrm>
            <a:off x="107504" y="836712"/>
            <a:ext cx="9036496" cy="6021288"/>
          </a:xfrm>
        </p:spPr>
        <p:txBody>
          <a:bodyPr>
            <a:normAutofit fontScale="77500" lnSpcReduction="20000"/>
          </a:bodyPr>
          <a:lstStyle/>
          <a:p>
            <a:pPr marL="0" indent="0">
              <a:buNone/>
            </a:pPr>
            <a:endParaRPr lang="el-GR" b="1" dirty="0" smtClean="0"/>
          </a:p>
          <a:p>
            <a:pPr marL="0" indent="0">
              <a:buNone/>
            </a:pPr>
            <a:r>
              <a:rPr lang="el-GR" dirty="0" smtClean="0"/>
              <a:t>Η </a:t>
            </a:r>
            <a:r>
              <a:rPr lang="el-GR" b="1" dirty="0" smtClean="0"/>
              <a:t>Νέα </a:t>
            </a:r>
            <a:r>
              <a:rPr lang="el-GR" b="1" dirty="0"/>
              <a:t>Α</a:t>
            </a:r>
            <a:r>
              <a:rPr lang="el-GR" b="1" dirty="0" smtClean="0"/>
              <a:t>ριστερά </a:t>
            </a:r>
            <a:r>
              <a:rPr lang="el-GR" dirty="0" smtClean="0"/>
              <a:t>διαμορφώνεται στα μέσα της δεκαετίας του 1950. </a:t>
            </a:r>
          </a:p>
          <a:p>
            <a:pPr marL="0" indent="0">
              <a:buNone/>
            </a:pPr>
            <a:r>
              <a:rPr lang="el-GR" dirty="0" smtClean="0"/>
              <a:t>Στους κόλπους της εντάσσονται οι </a:t>
            </a:r>
            <a:r>
              <a:rPr lang="el-GR" b="1" dirty="0" smtClean="0"/>
              <a:t>Νέο-Μαρξιστές</a:t>
            </a:r>
            <a:r>
              <a:rPr lang="el-GR" dirty="0" smtClean="0"/>
              <a:t> (στηρίζονται στα πρώτα έργα του Μαρξ που προκρίνει τη </a:t>
            </a:r>
            <a:r>
              <a:rPr lang="el-GR" b="1" dirty="0" smtClean="0"/>
              <a:t>διαλεκτική</a:t>
            </a:r>
            <a:r>
              <a:rPr lang="el-GR" dirty="0" smtClean="0"/>
              <a:t> και την </a:t>
            </a:r>
            <a:r>
              <a:rPr lang="el-GR" b="1" dirty="0" smtClean="0"/>
              <a:t>αυτοκριτική</a:t>
            </a:r>
            <a:r>
              <a:rPr lang="el-GR" dirty="0" smtClean="0"/>
              <a:t>), οι </a:t>
            </a:r>
            <a:r>
              <a:rPr lang="el-GR" b="1" dirty="0" smtClean="0"/>
              <a:t>Νέο-Φροϋδιστές</a:t>
            </a:r>
            <a:r>
              <a:rPr lang="el-GR" dirty="0" smtClean="0"/>
              <a:t> (ισχυρίζονται πως δεν επεμβαίνουν μόνο τα ένστικτα στο </a:t>
            </a:r>
            <a:r>
              <a:rPr lang="en-US" dirty="0" smtClean="0"/>
              <a:t>libido </a:t>
            </a:r>
            <a:r>
              <a:rPr lang="el-GR" dirty="0" smtClean="0"/>
              <a:t>αλλά και οι περιβαλλοντικές και κοινωνικές συνθήκες επιδρούν ισότιμα), κ.ά.</a:t>
            </a:r>
          </a:p>
          <a:p>
            <a:pPr marL="0" indent="0">
              <a:buNone/>
            </a:pPr>
            <a:r>
              <a:rPr lang="en-US" dirty="0" smtClean="0">
                <a:solidFill>
                  <a:schemeClr val="accent1"/>
                </a:solidFill>
              </a:rPr>
              <a:t>G</a:t>
            </a:r>
            <a:r>
              <a:rPr lang="cy-GB" dirty="0" smtClean="0">
                <a:solidFill>
                  <a:schemeClr val="accent1"/>
                </a:solidFill>
              </a:rPr>
              <a:t>ÿorgy </a:t>
            </a:r>
            <a:r>
              <a:rPr lang="en-US" dirty="0" err="1" smtClean="0">
                <a:solidFill>
                  <a:schemeClr val="accent1"/>
                </a:solidFill>
              </a:rPr>
              <a:t>Lukacs</a:t>
            </a:r>
            <a:r>
              <a:rPr lang="en-US" dirty="0" smtClean="0">
                <a:solidFill>
                  <a:schemeClr val="accent1"/>
                </a:solidFill>
              </a:rPr>
              <a:t>,</a:t>
            </a:r>
            <a:r>
              <a:rPr lang="el-GR" dirty="0" smtClean="0">
                <a:solidFill>
                  <a:schemeClr val="accent1"/>
                </a:solidFill>
              </a:rPr>
              <a:t> </a:t>
            </a:r>
            <a:r>
              <a:rPr lang="en-US" dirty="0" smtClean="0">
                <a:solidFill>
                  <a:schemeClr val="accent1"/>
                </a:solidFill>
              </a:rPr>
              <a:t>Jürgen </a:t>
            </a:r>
            <a:r>
              <a:rPr lang="en-US" dirty="0" err="1" smtClean="0">
                <a:solidFill>
                  <a:schemeClr val="accent1"/>
                </a:solidFill>
              </a:rPr>
              <a:t>Habermas</a:t>
            </a:r>
            <a:r>
              <a:rPr lang="en-US" dirty="0" smtClean="0">
                <a:solidFill>
                  <a:schemeClr val="accent1"/>
                </a:solidFill>
              </a:rPr>
              <a:t> : </a:t>
            </a:r>
            <a:r>
              <a:rPr lang="el-GR" dirty="0" smtClean="0">
                <a:solidFill>
                  <a:schemeClr val="accent1"/>
                </a:solidFill>
              </a:rPr>
              <a:t>επαναπροσδιορισμός του προλεταριάτου και κυρίως διεύρυνση της βάσης του: ένταξη ακόμα και των μηχανολόγων σε αυτό</a:t>
            </a:r>
            <a:r>
              <a:rPr lang="en-US" dirty="0" smtClean="0">
                <a:solidFill>
                  <a:schemeClr val="accent1"/>
                </a:solidFill>
              </a:rPr>
              <a:t>.</a:t>
            </a:r>
            <a:r>
              <a:rPr lang="el-GR" dirty="0" smtClean="0">
                <a:solidFill>
                  <a:schemeClr val="accent1"/>
                </a:solidFill>
              </a:rPr>
              <a:t> </a:t>
            </a:r>
          </a:p>
          <a:p>
            <a:pPr marL="0" indent="0">
              <a:buNone/>
            </a:pPr>
            <a:r>
              <a:rPr lang="el-GR" dirty="0" smtClean="0">
                <a:solidFill>
                  <a:schemeClr val="accent1"/>
                </a:solidFill>
              </a:rPr>
              <a:t>Ο </a:t>
            </a:r>
            <a:r>
              <a:rPr lang="en-US" dirty="0" smtClean="0">
                <a:solidFill>
                  <a:schemeClr val="accent1"/>
                </a:solidFill>
              </a:rPr>
              <a:t>Herbert Marcuse</a:t>
            </a:r>
            <a:r>
              <a:rPr lang="el-GR" dirty="0" smtClean="0">
                <a:solidFill>
                  <a:schemeClr val="accent1"/>
                </a:solidFill>
              </a:rPr>
              <a:t> (νεομαρξιστής) μίλησε για μικρές ομάδες διανοούμενων και φοιτητών που μπορούσαν να φέρουν την αριστερά στην εξουσία, στις ανεπτυγμένες χώρες όπως τις ΗΠΑ. </a:t>
            </a:r>
            <a:endParaRPr lang="en-US" dirty="0" smtClean="0">
              <a:solidFill>
                <a:schemeClr val="accent1"/>
              </a:solidFill>
            </a:endParaRPr>
          </a:p>
          <a:p>
            <a:pPr marL="0" indent="0">
              <a:buNone/>
            </a:pPr>
            <a:r>
              <a:rPr lang="el-GR" dirty="0" smtClean="0">
                <a:solidFill>
                  <a:schemeClr val="accent1"/>
                </a:solidFill>
              </a:rPr>
              <a:t>Ο </a:t>
            </a:r>
            <a:r>
              <a:rPr lang="el-GR" dirty="0" err="1" smtClean="0">
                <a:solidFill>
                  <a:schemeClr val="accent1"/>
                </a:solidFill>
              </a:rPr>
              <a:t>νεοφροϋδιστής</a:t>
            </a:r>
            <a:r>
              <a:rPr lang="el-GR" dirty="0" smtClean="0">
                <a:solidFill>
                  <a:schemeClr val="accent1"/>
                </a:solidFill>
              </a:rPr>
              <a:t> υπαρξιστής ψυχαναλυτής </a:t>
            </a:r>
            <a:r>
              <a:rPr lang="en-US" dirty="0" smtClean="0">
                <a:solidFill>
                  <a:schemeClr val="accent1"/>
                </a:solidFill>
              </a:rPr>
              <a:t>R.D. Laing</a:t>
            </a:r>
            <a:r>
              <a:rPr lang="en-US" dirty="0">
                <a:solidFill>
                  <a:schemeClr val="accent1"/>
                </a:solidFill>
              </a:rPr>
              <a:t> </a:t>
            </a:r>
            <a:r>
              <a:rPr lang="el-GR" dirty="0" smtClean="0">
                <a:solidFill>
                  <a:schemeClr val="accent1"/>
                </a:solidFill>
              </a:rPr>
              <a:t>ισχυρίστηκε πως αντί για  </a:t>
            </a:r>
            <a:r>
              <a:rPr lang="en-US" b="1" dirty="0" smtClean="0">
                <a:solidFill>
                  <a:schemeClr val="accent1"/>
                </a:solidFill>
              </a:rPr>
              <a:t>mental illness</a:t>
            </a:r>
            <a:r>
              <a:rPr lang="en-US" dirty="0" smtClean="0">
                <a:solidFill>
                  <a:schemeClr val="accent1"/>
                </a:solidFill>
              </a:rPr>
              <a:t> </a:t>
            </a:r>
            <a:r>
              <a:rPr lang="el-GR" dirty="0" smtClean="0">
                <a:solidFill>
                  <a:schemeClr val="accent1"/>
                </a:solidFill>
              </a:rPr>
              <a:t>έχουμε μάλλον ένα </a:t>
            </a:r>
            <a:r>
              <a:rPr lang="en-US" b="1" dirty="0" smtClean="0">
                <a:solidFill>
                  <a:schemeClr val="accent1"/>
                </a:solidFill>
              </a:rPr>
              <a:t>role playing</a:t>
            </a:r>
            <a:r>
              <a:rPr lang="el-GR" dirty="0" smtClean="0">
                <a:solidFill>
                  <a:schemeClr val="accent1"/>
                </a:solidFill>
              </a:rPr>
              <a:t>. Δηλαδή το υποκείμενο αναγκάζεται να υιοθετήσει έναν ρόλο προκειμένου να αντιμετωπίσει τις δυσκολίες στον κοινωνικό του χώρο. </a:t>
            </a:r>
          </a:p>
        </p:txBody>
      </p:sp>
    </p:spTree>
    <p:extLst>
      <p:ext uri="{BB962C8B-B14F-4D97-AF65-F5344CB8AC3E}">
        <p14:creationId xmlns:p14="http://schemas.microsoft.com/office/powerpoint/2010/main" val="1679531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Ο κόσμος του έργου και τα διακείμενά </a:t>
            </a:r>
            <a:r>
              <a:rPr lang="el-GR" b="1" dirty="0" smtClean="0"/>
              <a:t>του</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a:solidFill>
                  <a:srgbClr val="002060"/>
                </a:solidFill>
              </a:rPr>
              <a:t>«Κανένα έργο δεν είναι από μόνο του κάποιο ξεκομμένο απομονωμένο νησί. Γεννιέται μέσα σε μια δεξαμενή σημείων, τα οποία το μιλούν πολύ πριν τα ‘μιλήσει’. Το </a:t>
            </a:r>
            <a:r>
              <a:rPr lang="el-GR" dirty="0" smtClean="0">
                <a:solidFill>
                  <a:srgbClr val="002060"/>
                </a:solidFill>
              </a:rPr>
              <a:t>προϋπάρχον </a:t>
            </a:r>
            <a:r>
              <a:rPr lang="el-GR" dirty="0">
                <a:solidFill>
                  <a:srgbClr val="002060"/>
                </a:solidFill>
              </a:rPr>
              <a:t>πλανητικό σύστημα μπορεί να είναι λογοτεχνικό, φιλοσοφικό, πολιτικό </a:t>
            </a:r>
            <a:r>
              <a:rPr lang="el-GR" dirty="0" err="1">
                <a:solidFill>
                  <a:srgbClr val="002060"/>
                </a:solidFill>
              </a:rPr>
              <a:t>κ.ο.κ</a:t>
            </a:r>
            <a:r>
              <a:rPr lang="el-GR" dirty="0">
                <a:solidFill>
                  <a:srgbClr val="002060"/>
                </a:solidFill>
              </a:rPr>
              <a:t>. […] Η δουλειά μας είναι να σκεφτούμε αυτόν τον </a:t>
            </a:r>
            <a:r>
              <a:rPr lang="el-GR" dirty="0" err="1">
                <a:solidFill>
                  <a:srgbClr val="002060"/>
                </a:solidFill>
              </a:rPr>
              <a:t>ενδοκειμενικό</a:t>
            </a:r>
            <a:r>
              <a:rPr lang="el-GR" dirty="0">
                <a:solidFill>
                  <a:srgbClr val="002060"/>
                </a:solidFill>
              </a:rPr>
              <a:t> ή και διακειμενικό, διαπολιτισμικό διάλογο. Να δούμε πως επηρεάζει τις καταστάσεις; Πως καθορίζει την επικοινωνία αναγνώστη/ σελίδας ή σκηνής / πλατείας; Πως διευκολύνει τη δική μας προσέγγιση, ώστε να προσθέσουμε άλλο ένα στρώμα νοήματος ή άλλο ένα λιθαράκι ερμηνευτικό στο ερμηνευτικό μας </a:t>
            </a:r>
            <a:r>
              <a:rPr lang="el-GR" dirty="0" smtClean="0">
                <a:solidFill>
                  <a:srgbClr val="002060"/>
                </a:solidFill>
              </a:rPr>
              <a:t>οδοιπορικό»;</a:t>
            </a:r>
            <a:endParaRPr lang="el-GR" dirty="0">
              <a:solidFill>
                <a:srgbClr val="002060"/>
              </a:solidFill>
            </a:endParaRPr>
          </a:p>
          <a:p>
            <a:endParaRPr lang="el-GR" dirty="0"/>
          </a:p>
        </p:txBody>
      </p:sp>
    </p:spTree>
    <p:extLst>
      <p:ext uri="{BB962C8B-B14F-4D97-AF65-F5344CB8AC3E}">
        <p14:creationId xmlns:p14="http://schemas.microsoft.com/office/powerpoint/2010/main" val="6075788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Τα δραματικά πρόσωπα αυτού του </a:t>
            </a:r>
            <a:r>
              <a:rPr lang="el-GR" b="1" dirty="0" smtClean="0"/>
              <a:t>κόσμου</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solidFill>
                  <a:schemeClr val="accent6">
                    <a:lumMod val="75000"/>
                  </a:schemeClr>
                </a:solidFill>
              </a:rPr>
              <a:t>«</a:t>
            </a:r>
            <a:r>
              <a:rPr lang="el-GR" b="1" dirty="0">
                <a:solidFill>
                  <a:schemeClr val="accent6">
                    <a:lumMod val="75000"/>
                  </a:schemeClr>
                </a:solidFill>
              </a:rPr>
              <a:t>Οι χαρακτήρες σημαίνουν μόνο όταν κατοικούν κάπου</a:t>
            </a:r>
            <a:r>
              <a:rPr lang="el-GR" dirty="0">
                <a:solidFill>
                  <a:schemeClr val="accent6">
                    <a:lumMod val="75000"/>
                  </a:schemeClr>
                </a:solidFill>
              </a:rPr>
              <a:t>, όταν εμπλέκονται, ολοκληρώνουν δράσεις και πράγματα κάτω από συγκεκριμένες συνθήκες. Δηλαδή είναι </a:t>
            </a:r>
            <a:r>
              <a:rPr lang="el-GR" b="1" dirty="0">
                <a:solidFill>
                  <a:schemeClr val="accent6">
                    <a:lumMod val="75000"/>
                  </a:schemeClr>
                </a:solidFill>
              </a:rPr>
              <a:t>συστατικά στοιχεία ενός καλλιτεχνικού πλαισίου</a:t>
            </a:r>
            <a:r>
              <a:rPr lang="el-GR" dirty="0">
                <a:solidFill>
                  <a:schemeClr val="accent6">
                    <a:lumMod val="75000"/>
                  </a:schemeClr>
                </a:solidFill>
              </a:rPr>
              <a:t>».</a:t>
            </a:r>
          </a:p>
          <a:p>
            <a:r>
              <a:rPr lang="el-GR" dirty="0"/>
              <a:t>Οι ερμηνείες είναι πολλές και η </a:t>
            </a:r>
            <a:r>
              <a:rPr lang="el-GR" b="1" dirty="0"/>
              <a:t>μια νέα ερμηνεία δεν μπορεί να ακυρώσει όλες τις άλλες</a:t>
            </a:r>
            <a:r>
              <a:rPr lang="el-GR" dirty="0"/>
              <a:t>. Γιατί καμιά δεν μπορεί να είναι τόσο περιεκτική Καμιά άλλωστε ερμηνεία δεν μπορεί να είναι ούτε η μοναδική ούτε η σωστή</a:t>
            </a:r>
          </a:p>
          <a:p>
            <a:r>
              <a:rPr lang="el-GR" dirty="0"/>
              <a:t>«</a:t>
            </a:r>
            <a:r>
              <a:rPr lang="el-GR" b="1" dirty="0"/>
              <a:t>Μην μπαίνετε σε ένα κείμενο με ήδη διαμορφωμένες απόψεις</a:t>
            </a:r>
            <a:r>
              <a:rPr lang="el-GR" dirty="0"/>
              <a:t>»</a:t>
            </a:r>
          </a:p>
          <a:p>
            <a:r>
              <a:rPr lang="el-GR" dirty="0"/>
              <a:t>«Τίποτα απ’ όσα συζητούμε εδώ δεν μπορεί να λειτουργήσει σωστά χωρίς </a:t>
            </a:r>
            <a:r>
              <a:rPr lang="el-GR" b="1" dirty="0"/>
              <a:t>βαθιά γνώση του ευρύτερου κειμένου που τα φιλοξενεί</a:t>
            </a:r>
            <a:r>
              <a:rPr lang="el-GR" dirty="0"/>
              <a:t>. Και εννοώ </a:t>
            </a:r>
            <a:r>
              <a:rPr lang="el-GR" b="1" dirty="0"/>
              <a:t>του κοινωνικοπολιτικού κειμένου</a:t>
            </a:r>
            <a:r>
              <a:rPr lang="el-GR" dirty="0"/>
              <a:t>, μέσα στο οποίο γεννιούνται, σημαίνουν και επικοινωνούν όλα τα άλλα κείμενα, καλλιτεχνικά ή άλλης μορφής</a:t>
            </a:r>
            <a:r>
              <a:rPr lang="el-GR" dirty="0" smtClean="0"/>
              <a:t>».</a:t>
            </a:r>
            <a:endParaRPr lang="el-GR" dirty="0"/>
          </a:p>
        </p:txBody>
      </p:sp>
    </p:spTree>
    <p:extLst>
      <p:ext uri="{BB962C8B-B14F-4D97-AF65-F5344CB8AC3E}">
        <p14:creationId xmlns:p14="http://schemas.microsoft.com/office/powerpoint/2010/main" val="19929654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548680"/>
          </a:xfrm>
        </p:spPr>
        <p:txBody>
          <a:bodyPr>
            <a:normAutofit fontScale="90000"/>
          </a:bodyPr>
          <a:lstStyle/>
          <a:p>
            <a:r>
              <a:rPr lang="el-GR" b="1" dirty="0" smtClean="0"/>
              <a:t>Ανάλυση δραματικού κειμένου</a:t>
            </a:r>
            <a:endParaRPr lang="el-GR" b="1" dirty="0"/>
          </a:p>
        </p:txBody>
      </p:sp>
      <p:sp>
        <p:nvSpPr>
          <p:cNvPr id="5" name="Content Placeholder 4"/>
          <p:cNvSpPr>
            <a:spLocks noGrp="1"/>
          </p:cNvSpPr>
          <p:nvPr>
            <p:ph idx="1"/>
          </p:nvPr>
        </p:nvSpPr>
        <p:spPr>
          <a:xfrm>
            <a:off x="0" y="692696"/>
            <a:ext cx="9036496" cy="6165304"/>
          </a:xfrm>
        </p:spPr>
        <p:txBody>
          <a:bodyPr>
            <a:normAutofit fontScale="77500" lnSpcReduction="20000"/>
          </a:bodyPr>
          <a:lstStyle/>
          <a:p>
            <a:r>
              <a:rPr lang="el-GR" dirty="0" smtClean="0">
                <a:solidFill>
                  <a:srgbClr val="FF0000"/>
                </a:solidFill>
              </a:rPr>
              <a:t>Περιγραφή επιμέρους στοιχείων για την παραγωγή νοήματος (1</a:t>
            </a:r>
            <a:r>
              <a:rPr lang="el-GR" baseline="30000" dirty="0" smtClean="0">
                <a:solidFill>
                  <a:srgbClr val="FF0000"/>
                </a:solidFill>
              </a:rPr>
              <a:t>ο</a:t>
            </a:r>
            <a:r>
              <a:rPr lang="el-GR" dirty="0" smtClean="0">
                <a:solidFill>
                  <a:srgbClr val="FF0000"/>
                </a:solidFill>
              </a:rPr>
              <a:t> στάδιο)</a:t>
            </a:r>
          </a:p>
          <a:p>
            <a:r>
              <a:rPr lang="el-GR" dirty="0" smtClean="0">
                <a:solidFill>
                  <a:srgbClr val="FF0000"/>
                </a:solidFill>
              </a:rPr>
              <a:t>Ερμηνευτική διαδικασία που οδηγεί σε τελικά συμπεράσματα (υποθέσεις) που προσδιορίζουν τη φανταστική (αναγνώστη) πραγματική (σκηνοθέτη/ ηθοποιού) σκηνική πραγμάτωση του κειμένου (2</a:t>
            </a:r>
            <a:r>
              <a:rPr lang="el-GR" baseline="30000" dirty="0" smtClean="0">
                <a:solidFill>
                  <a:srgbClr val="FF0000"/>
                </a:solidFill>
              </a:rPr>
              <a:t>ο</a:t>
            </a:r>
            <a:r>
              <a:rPr lang="el-GR" dirty="0" smtClean="0">
                <a:solidFill>
                  <a:srgbClr val="FF0000"/>
                </a:solidFill>
              </a:rPr>
              <a:t> στάδιο).</a:t>
            </a:r>
          </a:p>
          <a:p>
            <a:pPr marL="0" indent="0">
              <a:buNone/>
            </a:pPr>
            <a:r>
              <a:rPr lang="el-GR" dirty="0" smtClean="0"/>
              <a:t>Η σχέση του δραματικού κειμένου και της παράστασης στο παρελθόν και σήμερα. Το κείμενο συνεργάζεται με όλα τα άλλα στην παραγωγή νοήματος και ορίζεται ως ένα ανοιχτό πεδίο προς κάθε υπόθεση ερμηνείας (δεν μεταδίδει το μήνυμα του συγγραφέα).</a:t>
            </a:r>
          </a:p>
          <a:p>
            <a:r>
              <a:rPr lang="el-GR" dirty="0" smtClean="0"/>
              <a:t>Θα μας απασχολήσουν:</a:t>
            </a:r>
          </a:p>
          <a:p>
            <a:r>
              <a:rPr lang="el-GR" dirty="0" smtClean="0"/>
              <a:t>1. Η ανάλυση και περιγραφή δραματικού κειμένου</a:t>
            </a:r>
          </a:p>
          <a:p>
            <a:r>
              <a:rPr lang="el-GR" dirty="0" smtClean="0"/>
              <a:t>2. Η οργάνωση του δραματικού μύθου</a:t>
            </a:r>
          </a:p>
          <a:p>
            <a:r>
              <a:rPr lang="el-GR" dirty="0" smtClean="0"/>
              <a:t>3. Ο χώρος και ο χρόνος </a:t>
            </a:r>
          </a:p>
          <a:p>
            <a:r>
              <a:rPr lang="el-GR" dirty="0" smtClean="0"/>
              <a:t>4. Ο δραματικός λόγος</a:t>
            </a:r>
          </a:p>
          <a:p>
            <a:r>
              <a:rPr lang="el-GR" dirty="0" smtClean="0"/>
              <a:t>5. Τα δραματικά πρόσωπα</a:t>
            </a:r>
            <a:endParaRPr lang="el-GR" dirty="0"/>
          </a:p>
        </p:txBody>
      </p:sp>
    </p:spTree>
    <p:extLst>
      <p:ext uri="{BB962C8B-B14F-4D97-AF65-F5344CB8AC3E}">
        <p14:creationId xmlns:p14="http://schemas.microsoft.com/office/powerpoint/2010/main" val="36953576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smtClean="0"/>
              <a:t>1. Ανάλυση και περιγραφή του δραματικού κειμένου</a:t>
            </a:r>
            <a:endParaRPr lang="el-GR" b="1" dirty="0"/>
          </a:p>
        </p:txBody>
      </p:sp>
      <p:sp>
        <p:nvSpPr>
          <p:cNvPr id="3" name="Content Placeholder 2"/>
          <p:cNvSpPr>
            <a:spLocks noGrp="1"/>
          </p:cNvSpPr>
          <p:nvPr>
            <p:ph idx="1"/>
          </p:nvPr>
        </p:nvSpPr>
        <p:spPr>
          <a:xfrm>
            <a:off x="0" y="1600200"/>
            <a:ext cx="9144000" cy="5069160"/>
          </a:xfrm>
        </p:spPr>
        <p:txBody>
          <a:bodyPr>
            <a:normAutofit fontScale="70000" lnSpcReduction="20000"/>
          </a:bodyPr>
          <a:lstStyle/>
          <a:p>
            <a:r>
              <a:rPr lang="el-GR" dirty="0" smtClean="0"/>
              <a:t>1. Ο τίτλος</a:t>
            </a:r>
          </a:p>
          <a:p>
            <a:r>
              <a:rPr lang="el-GR" dirty="0" smtClean="0"/>
              <a:t>2. Το είδος: κλασικό, ρεαλιστικό…</a:t>
            </a:r>
          </a:p>
          <a:p>
            <a:r>
              <a:rPr lang="el-GR" dirty="0" smtClean="0"/>
              <a:t>3. Τα μέρη: πράξεις, σκηνές/ στιγμές, πλάνα… </a:t>
            </a:r>
          </a:p>
          <a:p>
            <a:pPr marL="0" indent="0">
              <a:buNone/>
            </a:pPr>
            <a:r>
              <a:rPr lang="el-GR" dirty="0" smtClean="0"/>
              <a:t>Δύο κυρίαρχες αντιλήψεις για τη διάρθρωση των επιμέρους ενοτήτων: (α) της συνέχειας της δράσης, ενισχύει την αληθοφάνεια, και (β) της α-συνέχειας και της αποσπασματικότητας (σύγχρονη δραματουργία)</a:t>
            </a:r>
          </a:p>
          <a:p>
            <a:r>
              <a:rPr lang="el-GR" dirty="0" smtClean="0"/>
              <a:t>4. Το </a:t>
            </a:r>
            <a:r>
              <a:rPr lang="el-GR" dirty="0" err="1" smtClean="0"/>
              <a:t>κειμενικό</a:t>
            </a:r>
            <a:r>
              <a:rPr lang="el-GR" dirty="0" smtClean="0"/>
              <a:t> υλικό: διάλογοι, μονόλογοι, έμμετρος πεζός λόγος, σημεία στίξης, σκηνικές οδηγίες…</a:t>
            </a:r>
          </a:p>
          <a:p>
            <a:pPr marL="0" indent="0">
              <a:buNone/>
            </a:pPr>
            <a:endParaRPr lang="el-GR" dirty="0"/>
          </a:p>
          <a:p>
            <a:r>
              <a:rPr lang="el-GR" dirty="0" smtClean="0"/>
              <a:t>Σκηνικές οδηγίες ή διδασκαλίες: απευθύνονται στον σκηνοθέτη/ηθοποιό ή στον θεατή/ αναγνώστη. Διαφορές στα είδη θεάτρου. Το σύγχρονο θέατρο έχει σκηνικές οδηγίες που καλούν περισσότερο για συζήτηση τον αναγνώστη/θεατή</a:t>
            </a:r>
          </a:p>
          <a:p>
            <a:endParaRPr lang="el-GR" dirty="0" smtClean="0"/>
          </a:p>
          <a:p>
            <a:r>
              <a:rPr lang="el-GR" sz="2300" dirty="0" smtClean="0"/>
              <a:t>Οι θεατρολόγοι μιλούν για: κυρίως κείμενο (των δραματικών προσώπων) και για δευτερεύον ή </a:t>
            </a:r>
            <a:r>
              <a:rPr lang="el-GR" sz="2300" dirty="0" err="1" smtClean="0"/>
              <a:t>μετα</a:t>
            </a:r>
            <a:r>
              <a:rPr lang="el-GR" sz="2300" dirty="0" smtClean="0"/>
              <a:t>-κείμενο (που ο συγγραφέας αρθρώνει τη δική του φωνή). </a:t>
            </a:r>
          </a:p>
          <a:p>
            <a:r>
              <a:rPr lang="el-GR" sz="2300" dirty="0" smtClean="0"/>
              <a:t>Έξω-διαλογικές και </a:t>
            </a:r>
            <a:r>
              <a:rPr lang="el-GR" sz="2300" dirty="0" err="1" smtClean="0"/>
              <a:t>ενδο</a:t>
            </a:r>
            <a:r>
              <a:rPr lang="el-GR" sz="2300" dirty="0" smtClean="0"/>
              <a:t>-διαλογικές οδηγίες.</a:t>
            </a:r>
          </a:p>
          <a:p>
            <a:endParaRPr lang="el-GR" dirty="0"/>
          </a:p>
        </p:txBody>
      </p:sp>
    </p:spTree>
    <p:extLst>
      <p:ext uri="{BB962C8B-B14F-4D97-AF65-F5344CB8AC3E}">
        <p14:creationId xmlns:p14="http://schemas.microsoft.com/office/powerpoint/2010/main" val="18892567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l-GR" b="1" dirty="0" smtClean="0"/>
              <a:t>2. Οργάνωση δραματικού μύθου</a:t>
            </a:r>
            <a:endParaRPr lang="el-GR" b="1" dirty="0"/>
          </a:p>
        </p:txBody>
      </p:sp>
      <p:sp>
        <p:nvSpPr>
          <p:cNvPr id="3" name="Content Placeholder 2"/>
          <p:cNvSpPr>
            <a:spLocks noGrp="1"/>
          </p:cNvSpPr>
          <p:nvPr>
            <p:ph idx="1"/>
          </p:nvPr>
        </p:nvSpPr>
        <p:spPr>
          <a:xfrm>
            <a:off x="457200" y="980728"/>
            <a:ext cx="8229600" cy="5616624"/>
          </a:xfrm>
        </p:spPr>
        <p:txBody>
          <a:bodyPr>
            <a:normAutofit fontScale="70000" lnSpcReduction="20000"/>
          </a:bodyPr>
          <a:lstStyle/>
          <a:p>
            <a:r>
              <a:rPr lang="el-GR" b="1" dirty="0" smtClean="0">
                <a:solidFill>
                  <a:srgbClr val="002060"/>
                </a:solidFill>
              </a:rPr>
              <a:t>Δραματικός μύθος: </a:t>
            </a:r>
            <a:r>
              <a:rPr lang="el-GR" dirty="0" smtClean="0">
                <a:solidFill>
                  <a:srgbClr val="002060"/>
                </a:solidFill>
              </a:rPr>
              <a:t>γεγονότα επί σκηνής και γεγονότα που τα διηγούνται τα δραματικά πρόσωπα.</a:t>
            </a:r>
          </a:p>
          <a:p>
            <a:pPr marL="0" indent="0">
              <a:buNone/>
            </a:pPr>
            <a:r>
              <a:rPr lang="el-GR" b="1" dirty="0" smtClean="0">
                <a:solidFill>
                  <a:srgbClr val="002060"/>
                </a:solidFill>
              </a:rPr>
              <a:t>Πηγές του μύθου</a:t>
            </a:r>
            <a:r>
              <a:rPr lang="el-GR" dirty="0" smtClean="0">
                <a:solidFill>
                  <a:srgbClr val="002060"/>
                </a:solidFill>
              </a:rPr>
              <a:t>: </a:t>
            </a:r>
            <a:r>
              <a:rPr lang="el-GR" dirty="0" err="1" smtClean="0">
                <a:solidFill>
                  <a:srgbClr val="002060"/>
                </a:solidFill>
              </a:rPr>
              <a:t>εξωθεατρικές</a:t>
            </a:r>
            <a:r>
              <a:rPr lang="el-GR" dirty="0" smtClean="0">
                <a:solidFill>
                  <a:srgbClr val="002060"/>
                </a:solidFill>
              </a:rPr>
              <a:t> ή από προηγούμενα θεατρικά κείμενα (διακειμενικές αναφορές). Στη σύγχρονη δραματουργία συχνά έχουμε απουσία ειρμού, οπότε ο αναγνώστης ανασυνθέτει μια ‘υποθετική’ εκδοχή του μύθου.</a:t>
            </a:r>
          </a:p>
          <a:p>
            <a:pPr marL="0" indent="0">
              <a:buNone/>
            </a:pPr>
            <a:r>
              <a:rPr lang="el-GR" b="1" dirty="0" smtClean="0">
                <a:solidFill>
                  <a:srgbClr val="002060"/>
                </a:solidFill>
              </a:rPr>
              <a:t>Προτάσεις για αναλυτική προσέγγιση του μύθου</a:t>
            </a:r>
            <a:r>
              <a:rPr lang="el-GR" dirty="0" smtClean="0">
                <a:solidFill>
                  <a:srgbClr val="002060"/>
                </a:solidFill>
              </a:rPr>
              <a:t>: καταγραφή γεγονότων της ιστορίας, χρονολογική ταξινόμηση, αφαίρεση της οπτικής των δραματικών προσώπων, εντοπισμός της οπτικής του συγγραφέα, ερμηνεία του μύθου με βάση τα παραπάνω</a:t>
            </a:r>
          </a:p>
          <a:p>
            <a:r>
              <a:rPr lang="el-GR" b="1" dirty="0" smtClean="0"/>
              <a:t>Η πλοκή: </a:t>
            </a:r>
            <a:r>
              <a:rPr lang="el-GR" dirty="0" smtClean="0"/>
              <a:t>ο τρόπος που ο μύθος αποκτά δραματική πλοκή.</a:t>
            </a:r>
          </a:p>
          <a:p>
            <a:pPr marL="0" indent="0">
              <a:buNone/>
            </a:pPr>
            <a:r>
              <a:rPr lang="el-GR" dirty="0" smtClean="0"/>
              <a:t>Η πλοκή συμπυκνώνει τον μύθο με βάση τις κυρίαρχες για την κάθε εποχή συμβάσεις. Συχνά παρέχει αιτιοκρατική σύνδεση των γεγονότων. Σύμφωνα με την παραδοσιακή αντίληψη έχουμε πορεία σύγκρουσης με κορύφωση και τέλος λύση.  </a:t>
            </a:r>
          </a:p>
          <a:p>
            <a:r>
              <a:rPr lang="el-GR" b="1" dirty="0" smtClean="0"/>
              <a:t>Το μοντέλο δράσης </a:t>
            </a:r>
            <a:r>
              <a:rPr lang="el-GR" dirty="0" smtClean="0"/>
              <a:t>(γραμματική της αφήγησης).</a:t>
            </a:r>
          </a:p>
          <a:p>
            <a:pPr marL="0" indent="0">
              <a:buNone/>
            </a:pPr>
            <a:r>
              <a:rPr lang="el-GR" dirty="0" smtClean="0"/>
              <a:t>Δεν αφορά τα μεμονωμένα δραματικά πρόσωπα αλλά τους ευρύτερους φορείς που κατευθύνουν τα γεγονότα. Έτσι οι δυνάμεις της δράσης είναι πέρα από τα πρόσωπα</a:t>
            </a:r>
          </a:p>
        </p:txBody>
      </p:sp>
    </p:spTree>
    <p:extLst>
      <p:ext uri="{BB962C8B-B14F-4D97-AF65-F5344CB8AC3E}">
        <p14:creationId xmlns:p14="http://schemas.microsoft.com/office/powerpoint/2010/main" val="18053714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l-GR" b="1" dirty="0" smtClean="0"/>
              <a:t>3. Χώρος και χρόνος</a:t>
            </a:r>
            <a:endParaRPr lang="el-GR" b="1" dirty="0"/>
          </a:p>
        </p:txBody>
      </p:sp>
      <p:sp>
        <p:nvSpPr>
          <p:cNvPr id="3" name="Content Placeholder 2"/>
          <p:cNvSpPr>
            <a:spLocks noGrp="1"/>
          </p:cNvSpPr>
          <p:nvPr>
            <p:ph idx="1"/>
          </p:nvPr>
        </p:nvSpPr>
        <p:spPr>
          <a:xfrm>
            <a:off x="457200" y="908720"/>
            <a:ext cx="8229600" cy="5949280"/>
          </a:xfrm>
        </p:spPr>
        <p:txBody>
          <a:bodyPr>
            <a:normAutofit fontScale="70000" lnSpcReduction="20000"/>
          </a:bodyPr>
          <a:lstStyle/>
          <a:p>
            <a:r>
              <a:rPr lang="el-GR" dirty="0" smtClean="0"/>
              <a:t>Οι δομές του χώρου και του χρόνου είναι συνυφασμένες με την αισθητική του συγγραφέα, την αντίληψή του για την πραγματικότητα και τις θεατρικές συμβάσεις της εποχής.</a:t>
            </a:r>
          </a:p>
          <a:p>
            <a:r>
              <a:rPr lang="el-GR" dirty="0" smtClean="0">
                <a:solidFill>
                  <a:srgbClr val="FF0000"/>
                </a:solidFill>
              </a:rPr>
              <a:t>Ο χώρος και ο χρόνος ανήκουν στον φανταστικό κόσμο και έχουν και μια μεταφορική έκφανση (σχετίζονται με το βάθος του δραματικού μύθου) πβ. </a:t>
            </a:r>
            <a:r>
              <a:rPr lang="en-US" dirty="0" err="1" smtClean="0">
                <a:solidFill>
                  <a:srgbClr val="FF0000"/>
                </a:solidFill>
              </a:rPr>
              <a:t>Elinor</a:t>
            </a:r>
            <a:r>
              <a:rPr lang="en-US" dirty="0" smtClean="0">
                <a:solidFill>
                  <a:srgbClr val="FF0000"/>
                </a:solidFill>
              </a:rPr>
              <a:t> Fuchs.</a:t>
            </a:r>
            <a:endParaRPr lang="el-GR" dirty="0" smtClean="0">
              <a:solidFill>
                <a:srgbClr val="FF0000"/>
              </a:solidFill>
            </a:endParaRPr>
          </a:p>
          <a:p>
            <a:pPr marL="0" indent="0">
              <a:buNone/>
            </a:pPr>
            <a:r>
              <a:rPr lang="el-GR" b="1" dirty="0" smtClean="0">
                <a:solidFill>
                  <a:srgbClr val="00B050"/>
                </a:solidFill>
              </a:rPr>
              <a:t>Δομές χώρου</a:t>
            </a:r>
          </a:p>
          <a:p>
            <a:r>
              <a:rPr lang="el-GR" dirty="0" smtClean="0">
                <a:solidFill>
                  <a:srgbClr val="00B050"/>
                </a:solidFill>
              </a:rPr>
              <a:t>Σκηνικός μιμητικός χώρος</a:t>
            </a:r>
          </a:p>
          <a:p>
            <a:r>
              <a:rPr lang="el-GR" dirty="0" err="1" smtClean="0">
                <a:solidFill>
                  <a:srgbClr val="00B050"/>
                </a:solidFill>
              </a:rPr>
              <a:t>Εξω</a:t>
            </a:r>
            <a:r>
              <a:rPr lang="el-GR" dirty="0" smtClean="0">
                <a:solidFill>
                  <a:srgbClr val="00B050"/>
                </a:solidFill>
              </a:rPr>
              <a:t>-σκηνικός (διηγηματικός) χώρος</a:t>
            </a:r>
          </a:p>
          <a:p>
            <a:r>
              <a:rPr lang="el-GR" dirty="0" smtClean="0">
                <a:solidFill>
                  <a:srgbClr val="00B050"/>
                </a:solidFill>
              </a:rPr>
              <a:t>Μεταφορικός χώρος</a:t>
            </a:r>
          </a:p>
          <a:p>
            <a:pPr marL="0" indent="0">
              <a:buNone/>
            </a:pPr>
            <a:r>
              <a:rPr lang="el-GR" b="1" dirty="0" smtClean="0">
                <a:solidFill>
                  <a:srgbClr val="C00000"/>
                </a:solidFill>
              </a:rPr>
              <a:t>Δομές χρόνου</a:t>
            </a:r>
          </a:p>
          <a:p>
            <a:r>
              <a:rPr lang="el-GR" dirty="0" smtClean="0">
                <a:solidFill>
                  <a:srgbClr val="C00000"/>
                </a:solidFill>
              </a:rPr>
              <a:t>Χρονολογία δραματικού μύθου</a:t>
            </a:r>
          </a:p>
          <a:p>
            <a:r>
              <a:rPr lang="el-GR" dirty="0" smtClean="0">
                <a:solidFill>
                  <a:srgbClr val="C00000"/>
                </a:solidFill>
              </a:rPr>
              <a:t>Ο χρόνος που αναφέρεται στην ευθύγραμμη ανάπτυξη της πλοκής</a:t>
            </a:r>
          </a:p>
          <a:p>
            <a:r>
              <a:rPr lang="el-GR" dirty="0" smtClean="0">
                <a:solidFill>
                  <a:srgbClr val="C00000"/>
                </a:solidFill>
              </a:rPr>
              <a:t>Ο μεταφορικός χρόνος (υποκειμενική αντίληψη του χρόνου που έχουν τα δραματικά πρόσωπα)</a:t>
            </a:r>
          </a:p>
          <a:p>
            <a:r>
              <a:rPr lang="el-GR" dirty="0" smtClean="0">
                <a:solidFill>
                  <a:srgbClr val="C00000"/>
                </a:solidFill>
              </a:rPr>
              <a:t>Χρόνος της παράστασης / Διάρκεια παράστασης</a:t>
            </a:r>
          </a:p>
          <a:p>
            <a:r>
              <a:rPr lang="el-GR" dirty="0" smtClean="0">
                <a:solidFill>
                  <a:srgbClr val="C00000"/>
                </a:solidFill>
              </a:rPr>
              <a:t>Εντοπισμός χρονικών δεικτών εντός του κειμένου</a:t>
            </a:r>
          </a:p>
          <a:p>
            <a:r>
              <a:rPr lang="el-GR" dirty="0" smtClean="0">
                <a:solidFill>
                  <a:srgbClr val="C00000"/>
                </a:solidFill>
              </a:rPr>
              <a:t>Στη σύγχρονη δραματουργία τα επίπεδα του χρόνου συγχέονται</a:t>
            </a:r>
            <a:endParaRPr lang="el-GR" dirty="0">
              <a:solidFill>
                <a:srgbClr val="C00000"/>
              </a:solidFill>
            </a:endParaRPr>
          </a:p>
        </p:txBody>
      </p:sp>
    </p:spTree>
    <p:extLst>
      <p:ext uri="{BB962C8B-B14F-4D97-AF65-F5344CB8AC3E}">
        <p14:creationId xmlns:p14="http://schemas.microsoft.com/office/powerpoint/2010/main" val="28085004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76672"/>
          </a:xfrm>
        </p:spPr>
        <p:txBody>
          <a:bodyPr>
            <a:normAutofit fontScale="90000"/>
          </a:bodyPr>
          <a:lstStyle/>
          <a:p>
            <a:r>
              <a:rPr lang="el-GR" b="1" dirty="0" smtClean="0"/>
              <a:t>4. Δραματικός λόγος</a:t>
            </a:r>
            <a:endParaRPr lang="el-GR" b="1" dirty="0"/>
          </a:p>
        </p:txBody>
      </p:sp>
      <p:sp>
        <p:nvSpPr>
          <p:cNvPr id="3" name="Content Placeholder 2"/>
          <p:cNvSpPr>
            <a:spLocks noGrp="1"/>
          </p:cNvSpPr>
          <p:nvPr>
            <p:ph idx="1"/>
          </p:nvPr>
        </p:nvSpPr>
        <p:spPr>
          <a:xfrm>
            <a:off x="457200" y="548680"/>
            <a:ext cx="8229600" cy="6309320"/>
          </a:xfrm>
        </p:spPr>
        <p:txBody>
          <a:bodyPr>
            <a:normAutofit fontScale="62500" lnSpcReduction="20000"/>
          </a:bodyPr>
          <a:lstStyle/>
          <a:p>
            <a:pPr marL="0" indent="0">
              <a:buNone/>
            </a:pPr>
            <a:r>
              <a:rPr lang="el-GR" b="1" dirty="0" smtClean="0">
                <a:solidFill>
                  <a:schemeClr val="accent1">
                    <a:lumMod val="75000"/>
                  </a:schemeClr>
                </a:solidFill>
              </a:rPr>
              <a:t>Χαρακτηριστικά του δραματικού λόγου</a:t>
            </a:r>
          </a:p>
          <a:p>
            <a:r>
              <a:rPr lang="el-GR" dirty="0" smtClean="0">
                <a:solidFill>
                  <a:schemeClr val="accent1">
                    <a:lumMod val="75000"/>
                  </a:schemeClr>
                </a:solidFill>
              </a:rPr>
              <a:t>Εξωτερικά χαρακτηριστικά: διάλογοι, μονόλογοι βάσει της αισθητικής του συγγραφέα και τις συμβάσεις της εποχής</a:t>
            </a:r>
          </a:p>
          <a:p>
            <a:r>
              <a:rPr lang="el-GR" dirty="0" smtClean="0">
                <a:solidFill>
                  <a:schemeClr val="accent1">
                    <a:lumMod val="75000"/>
                  </a:schemeClr>
                </a:solidFill>
              </a:rPr>
              <a:t>Ο δραματικός λόγος μελετάται ως πράξη</a:t>
            </a:r>
          </a:p>
          <a:p>
            <a:r>
              <a:rPr lang="el-GR" dirty="0" smtClean="0">
                <a:solidFill>
                  <a:schemeClr val="accent1">
                    <a:lumMod val="75000"/>
                  </a:schemeClr>
                </a:solidFill>
              </a:rPr>
              <a:t>Ίσως υπάρχουν σκηνικές οδηγίες</a:t>
            </a:r>
          </a:p>
          <a:p>
            <a:pPr marL="0" indent="0">
              <a:buNone/>
            </a:pPr>
            <a:r>
              <a:rPr lang="el-GR" b="1" dirty="0" smtClean="0">
                <a:solidFill>
                  <a:schemeClr val="accent1">
                    <a:lumMod val="75000"/>
                  </a:schemeClr>
                </a:solidFill>
              </a:rPr>
              <a:t>Συνθήκες παραγωγής και πρόσληψης δραματικού λόγου</a:t>
            </a:r>
            <a:r>
              <a:rPr lang="el-GR" dirty="0" smtClean="0">
                <a:solidFill>
                  <a:schemeClr val="accent1">
                    <a:lumMod val="75000"/>
                  </a:schemeClr>
                </a:solidFill>
              </a:rPr>
              <a:t>:</a:t>
            </a:r>
          </a:p>
          <a:p>
            <a:r>
              <a:rPr lang="el-GR" dirty="0" smtClean="0">
                <a:solidFill>
                  <a:schemeClr val="accent1">
                    <a:lumMod val="75000"/>
                  </a:schemeClr>
                </a:solidFill>
              </a:rPr>
              <a:t>Πράξη επικοινωνίας: γλωσσική ανταλλαγή και κινησιολογία σχετική που ενισχύουν την κατανόηση του νοήματος</a:t>
            </a:r>
          </a:p>
          <a:p>
            <a:r>
              <a:rPr lang="el-GR" dirty="0" smtClean="0">
                <a:solidFill>
                  <a:schemeClr val="accent1">
                    <a:lumMod val="75000"/>
                  </a:schemeClr>
                </a:solidFill>
              </a:rPr>
              <a:t>Ανάλυση δραματικού διαλόγου βάσει της θεωρίας των γλωσσικών πράξεων του </a:t>
            </a:r>
            <a:r>
              <a:rPr lang="en-US" dirty="0" smtClean="0">
                <a:solidFill>
                  <a:schemeClr val="accent1">
                    <a:lumMod val="75000"/>
                  </a:schemeClr>
                </a:solidFill>
              </a:rPr>
              <a:t>Austin</a:t>
            </a:r>
            <a:r>
              <a:rPr lang="el-GR" dirty="0" smtClean="0">
                <a:solidFill>
                  <a:schemeClr val="accent1">
                    <a:lumMod val="75000"/>
                  </a:schemeClr>
                </a:solidFill>
              </a:rPr>
              <a:t> και του επικοινωνιακού μοντέλου του </a:t>
            </a:r>
            <a:r>
              <a:rPr lang="en-US" dirty="0" err="1" smtClean="0">
                <a:solidFill>
                  <a:schemeClr val="accent1">
                    <a:lumMod val="75000"/>
                  </a:schemeClr>
                </a:solidFill>
              </a:rPr>
              <a:t>Jakobson</a:t>
            </a:r>
            <a:endParaRPr lang="en-US" dirty="0" smtClean="0">
              <a:solidFill>
                <a:schemeClr val="accent1">
                  <a:lumMod val="75000"/>
                </a:schemeClr>
              </a:solidFill>
            </a:endParaRPr>
          </a:p>
          <a:p>
            <a:r>
              <a:rPr lang="el-GR" dirty="0" smtClean="0">
                <a:solidFill>
                  <a:schemeClr val="accent1">
                    <a:lumMod val="75000"/>
                  </a:schemeClr>
                </a:solidFill>
              </a:rPr>
              <a:t>Ο κριτικός οφείλει να συνυπολογίζει την απόκλιση της θεατρικής από την πραγματική ομιλία.</a:t>
            </a:r>
          </a:p>
          <a:p>
            <a:pPr marL="0" indent="0">
              <a:buNone/>
            </a:pPr>
            <a:r>
              <a:rPr lang="el-GR" b="1" dirty="0" smtClean="0">
                <a:solidFill>
                  <a:schemeClr val="accent1">
                    <a:lumMod val="75000"/>
                  </a:schemeClr>
                </a:solidFill>
              </a:rPr>
              <a:t>Η μελέτη του δραματικού λόγου</a:t>
            </a:r>
          </a:p>
          <a:p>
            <a:r>
              <a:rPr lang="el-GR" dirty="0" smtClean="0">
                <a:solidFill>
                  <a:schemeClr val="accent1">
                    <a:lumMod val="75000"/>
                  </a:schemeClr>
                </a:solidFill>
              </a:rPr>
              <a:t>Θέματα και ταξινόμηση για την εύρεση αξόνων στο έργο.</a:t>
            </a:r>
          </a:p>
          <a:p>
            <a:r>
              <a:rPr lang="el-GR" b="1" dirty="0" smtClean="0">
                <a:solidFill>
                  <a:schemeClr val="accent1">
                    <a:lumMod val="75000"/>
                  </a:schemeClr>
                </a:solidFill>
              </a:rPr>
              <a:t>Εξέταση λειτουργίας και υπονόμευσης των επικοινωνιακών κανόνων </a:t>
            </a:r>
            <a:r>
              <a:rPr lang="el-GR" dirty="0" smtClean="0">
                <a:solidFill>
                  <a:schemeClr val="accent1">
                    <a:lumMod val="75000"/>
                  </a:schemeClr>
                </a:solidFill>
              </a:rPr>
              <a:t>και </a:t>
            </a:r>
            <a:r>
              <a:rPr lang="el-GR" b="1" dirty="0" smtClean="0">
                <a:solidFill>
                  <a:schemeClr val="accent1">
                    <a:lumMod val="75000"/>
                  </a:schemeClr>
                </a:solidFill>
              </a:rPr>
              <a:t>γλωσσικής συμπεριφοράς </a:t>
            </a:r>
            <a:r>
              <a:rPr lang="el-GR" dirty="0" smtClean="0">
                <a:solidFill>
                  <a:schemeClr val="accent1">
                    <a:lumMod val="75000"/>
                  </a:schemeClr>
                </a:solidFill>
              </a:rPr>
              <a:t>των δραματικών προσώπων με κριτήρια: ευρύτερους κώδικες συμπεριφοράς, δυναμική των μεταξύ τους σχέσεων, παρεμβάσεις του συγγραφέα</a:t>
            </a:r>
          </a:p>
          <a:p>
            <a:r>
              <a:rPr lang="el-GR" b="1" dirty="0" smtClean="0">
                <a:solidFill>
                  <a:schemeClr val="accent1">
                    <a:lumMod val="75000"/>
                  </a:schemeClr>
                </a:solidFill>
              </a:rPr>
              <a:t>Μελέτη στρατηγικών πληροφόρησης του συγγραφέα</a:t>
            </a:r>
            <a:r>
              <a:rPr lang="el-GR" dirty="0" smtClean="0">
                <a:solidFill>
                  <a:schemeClr val="accent1">
                    <a:lumMod val="75000"/>
                  </a:schemeClr>
                </a:solidFill>
              </a:rPr>
              <a:t>, δηλαδή ο τρόπος που μεταδίδει τις πληροφορίες (αισθητικές, ιδεολογικές, καλλιτεχνικές επιλογές).</a:t>
            </a:r>
          </a:p>
          <a:p>
            <a:r>
              <a:rPr lang="el-GR" b="1" dirty="0" smtClean="0">
                <a:solidFill>
                  <a:schemeClr val="accent1">
                    <a:lumMod val="75000"/>
                  </a:schemeClr>
                </a:solidFill>
              </a:rPr>
              <a:t>Περιγραφή και αξιολόγηση της ποιητικής του κειμένου</a:t>
            </a:r>
          </a:p>
          <a:p>
            <a:endParaRPr lang="el-GR" dirty="0" smtClean="0"/>
          </a:p>
        </p:txBody>
      </p:sp>
    </p:spTree>
    <p:extLst>
      <p:ext uri="{BB962C8B-B14F-4D97-AF65-F5344CB8AC3E}">
        <p14:creationId xmlns:p14="http://schemas.microsoft.com/office/powerpoint/2010/main" val="13942213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48680"/>
          </a:xfrm>
        </p:spPr>
        <p:txBody>
          <a:bodyPr>
            <a:normAutofit fontScale="90000"/>
          </a:bodyPr>
          <a:lstStyle/>
          <a:p>
            <a:r>
              <a:rPr lang="el-GR" b="1" dirty="0" smtClean="0"/>
              <a:t>5. Τα δραματικά πρόσωπα</a:t>
            </a:r>
            <a:endParaRPr lang="el-GR" b="1" dirty="0"/>
          </a:p>
        </p:txBody>
      </p:sp>
      <p:sp>
        <p:nvSpPr>
          <p:cNvPr id="3" name="Content Placeholder 2"/>
          <p:cNvSpPr>
            <a:spLocks noGrp="1"/>
          </p:cNvSpPr>
          <p:nvPr>
            <p:ph idx="1"/>
          </p:nvPr>
        </p:nvSpPr>
        <p:spPr>
          <a:xfrm>
            <a:off x="251520" y="548680"/>
            <a:ext cx="8712968" cy="6309320"/>
          </a:xfrm>
        </p:spPr>
        <p:txBody>
          <a:bodyPr>
            <a:normAutofit fontScale="62500" lnSpcReduction="20000"/>
          </a:bodyPr>
          <a:lstStyle/>
          <a:p>
            <a:pPr marL="0" indent="0">
              <a:buNone/>
            </a:pPr>
            <a:endParaRPr lang="el-GR" b="1" dirty="0" smtClean="0"/>
          </a:p>
          <a:p>
            <a:pPr marL="0" indent="0">
              <a:buNone/>
            </a:pPr>
            <a:r>
              <a:rPr lang="el-GR" b="1" dirty="0" smtClean="0">
                <a:solidFill>
                  <a:schemeClr val="accent6">
                    <a:lumMod val="75000"/>
                  </a:schemeClr>
                </a:solidFill>
              </a:rPr>
              <a:t>Α. Οι κυρίαρχες αντιλήψεις για τα δραματικά πρόσωπα:</a:t>
            </a:r>
          </a:p>
          <a:p>
            <a:r>
              <a:rPr lang="el-GR" dirty="0" smtClean="0">
                <a:solidFill>
                  <a:schemeClr val="accent6">
                    <a:lumMod val="75000"/>
                  </a:schemeClr>
                </a:solidFill>
              </a:rPr>
              <a:t>1. Απρόσωπη μάσκα, εκφραστής υψηλών ηθικών, πολιτικών, φιλοσοφικών νοημάτων</a:t>
            </a:r>
          </a:p>
          <a:p>
            <a:r>
              <a:rPr lang="el-GR" dirty="0" smtClean="0">
                <a:solidFill>
                  <a:schemeClr val="accent6">
                    <a:lumMod val="75000"/>
                  </a:schemeClr>
                </a:solidFill>
              </a:rPr>
              <a:t>2. Φορέας της δράσης: αναπαριστά </a:t>
            </a:r>
            <a:r>
              <a:rPr lang="el-GR" dirty="0" err="1" smtClean="0">
                <a:solidFill>
                  <a:schemeClr val="accent6">
                    <a:lumMod val="75000"/>
                  </a:schemeClr>
                </a:solidFill>
              </a:rPr>
              <a:t>ό,τι</a:t>
            </a:r>
            <a:r>
              <a:rPr lang="el-GR" dirty="0" smtClean="0">
                <a:solidFill>
                  <a:schemeClr val="accent6">
                    <a:lumMod val="75000"/>
                  </a:schemeClr>
                </a:solidFill>
              </a:rPr>
              <a:t> το κείμενο αφηγείται</a:t>
            </a:r>
          </a:p>
          <a:p>
            <a:r>
              <a:rPr lang="el-GR" dirty="0" smtClean="0">
                <a:solidFill>
                  <a:schemeClr val="accent6">
                    <a:lumMod val="75000"/>
                  </a:schemeClr>
                </a:solidFill>
              </a:rPr>
              <a:t>3. Γνωρίσματα του προσώπου με ψυχολογική υπόσταση</a:t>
            </a:r>
          </a:p>
          <a:p>
            <a:r>
              <a:rPr lang="el-GR" dirty="0" smtClean="0">
                <a:solidFill>
                  <a:schemeClr val="accent6">
                    <a:lumMod val="75000"/>
                  </a:schemeClr>
                </a:solidFill>
              </a:rPr>
              <a:t>4. Η σύγχρονη εποχή </a:t>
            </a:r>
            <a:r>
              <a:rPr lang="el-GR" dirty="0" err="1" smtClean="0">
                <a:solidFill>
                  <a:schemeClr val="accent6">
                    <a:lumMod val="75000"/>
                  </a:schemeClr>
                </a:solidFill>
              </a:rPr>
              <a:t>αποδομεί</a:t>
            </a:r>
            <a:r>
              <a:rPr lang="el-GR" dirty="0" smtClean="0">
                <a:solidFill>
                  <a:schemeClr val="accent6">
                    <a:lumMod val="75000"/>
                  </a:schemeClr>
                </a:solidFill>
              </a:rPr>
              <a:t> το δραματικό πρόσωπο</a:t>
            </a:r>
          </a:p>
          <a:p>
            <a:pPr marL="0" indent="0">
              <a:buNone/>
            </a:pPr>
            <a:r>
              <a:rPr lang="el-GR" b="1" dirty="0" smtClean="0">
                <a:solidFill>
                  <a:schemeClr val="accent6">
                    <a:lumMod val="75000"/>
                  </a:schemeClr>
                </a:solidFill>
              </a:rPr>
              <a:t>Β. Το δραματικό πρόσωπο στο σταυροδρόμι του νοήματος του κειμένου</a:t>
            </a:r>
            <a:r>
              <a:rPr lang="el-GR" dirty="0" smtClean="0">
                <a:solidFill>
                  <a:schemeClr val="accent6">
                    <a:lumMod val="75000"/>
                  </a:schemeClr>
                </a:solidFill>
              </a:rPr>
              <a:t>: δεν είναι σωστό να αντιπαραβάλουμε ένα δραματικό με ένα πραγματικό πρόσωπο. Τα δραματικά πρόσωπα είναι ένα σύνολο σημαινόντων αλλά το σημαινόμενο διαμορφώνεται μέσα από την ερμηνευτική διαδικασία του αναγνώστη/σκηνοθέτη/ηθοποιού/θεατή. </a:t>
            </a:r>
          </a:p>
          <a:p>
            <a:pPr marL="0" indent="0">
              <a:buNone/>
            </a:pPr>
            <a:r>
              <a:rPr lang="el-GR" b="1" dirty="0" smtClean="0">
                <a:solidFill>
                  <a:schemeClr val="accent6">
                    <a:lumMod val="75000"/>
                  </a:schemeClr>
                </a:solidFill>
              </a:rPr>
              <a:t>Γ. Η μελέτη των δραματικών προσώπων:</a:t>
            </a:r>
          </a:p>
          <a:p>
            <a:r>
              <a:rPr lang="el-GR" dirty="0" smtClean="0">
                <a:solidFill>
                  <a:schemeClr val="accent6">
                    <a:lumMod val="75000"/>
                  </a:schemeClr>
                </a:solidFill>
              </a:rPr>
              <a:t>Ταυτότητα δραματικού προσώπου (βιογραφικά στοιχεία, πράξεις)…</a:t>
            </a:r>
          </a:p>
          <a:p>
            <a:r>
              <a:rPr lang="el-GR" dirty="0" smtClean="0">
                <a:solidFill>
                  <a:schemeClr val="accent6">
                    <a:lumMod val="75000"/>
                  </a:schemeClr>
                </a:solidFill>
              </a:rPr>
              <a:t>Τα δραματικά πρόσωπα ως δρώσες δυνάμεις που προωθούν την πλοκή</a:t>
            </a:r>
          </a:p>
          <a:p>
            <a:r>
              <a:rPr lang="el-GR" dirty="0" smtClean="0">
                <a:solidFill>
                  <a:schemeClr val="accent6">
                    <a:lumMod val="75000"/>
                  </a:schemeClr>
                </a:solidFill>
              </a:rPr>
              <a:t>Τα δραματικά πρόσωπα ως υποκείμενα ή αντικείμενα λόγου. Ανάλυση της γλωσσικής τους συμπεριφοράς και των σχέσεων που αναπτύσσουν μεταξύ τους αλλά και του τρόπου που επιλέγει ο συγγραφέας να μεταδώσει τις πληροφορίες για τον δραματικό μύθο.</a:t>
            </a:r>
          </a:p>
          <a:p>
            <a:r>
              <a:rPr lang="el-GR" dirty="0" smtClean="0">
                <a:solidFill>
                  <a:schemeClr val="accent6">
                    <a:lumMod val="75000"/>
                  </a:schemeClr>
                </a:solidFill>
              </a:rPr>
              <a:t>Ο προσδιορισμός του δραματικού προσώπου στο πλαίσιο των συγκεκριμένων δραματουργικών συμβάσεων: για περιπτώσεις που η συμμετοχή στον μύθο είναι ‘κωδικοποιημένη’ </a:t>
            </a:r>
            <a:endParaRPr lang="el-GR" dirty="0">
              <a:solidFill>
                <a:schemeClr val="accent6">
                  <a:lumMod val="75000"/>
                </a:schemeClr>
              </a:solidFill>
            </a:endParaRPr>
          </a:p>
        </p:txBody>
      </p:sp>
    </p:spTree>
    <p:extLst>
      <p:ext uri="{BB962C8B-B14F-4D97-AF65-F5344CB8AC3E}">
        <p14:creationId xmlns:p14="http://schemas.microsoft.com/office/powerpoint/2010/main" val="9219359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0" y="0"/>
            <a:ext cx="9144000" cy="548680"/>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l-GR" sz="2800" b="1" dirty="0" smtClean="0"/>
              <a:t>Υπαρξισμός</a:t>
            </a:r>
            <a:endParaRPr lang="el-GR" sz="2800" b="1" dirty="0"/>
          </a:p>
        </p:txBody>
      </p:sp>
      <p:sp>
        <p:nvSpPr>
          <p:cNvPr id="5" name="Θέση περιεχομένου 4"/>
          <p:cNvSpPr>
            <a:spLocks noGrp="1"/>
          </p:cNvSpPr>
          <p:nvPr>
            <p:ph idx="1"/>
          </p:nvPr>
        </p:nvSpPr>
        <p:spPr>
          <a:xfrm>
            <a:off x="0" y="548680"/>
            <a:ext cx="9144000" cy="6309320"/>
          </a:xfrm>
        </p:spPr>
        <p:style>
          <a:lnRef idx="1">
            <a:schemeClr val="accent1"/>
          </a:lnRef>
          <a:fillRef idx="2">
            <a:schemeClr val="accent1"/>
          </a:fillRef>
          <a:effectRef idx="1">
            <a:schemeClr val="accent1"/>
          </a:effectRef>
          <a:fontRef idx="minor">
            <a:schemeClr val="dk1"/>
          </a:fontRef>
        </p:style>
        <p:txBody>
          <a:bodyPr>
            <a:normAutofit fontScale="62500" lnSpcReduction="20000"/>
          </a:bodyPr>
          <a:lstStyle/>
          <a:p>
            <a:r>
              <a:rPr lang="el-GR" dirty="0" smtClean="0"/>
              <a:t>Δύο είδη: </a:t>
            </a:r>
            <a:r>
              <a:rPr lang="el-GR" b="1" dirty="0" err="1" smtClean="0"/>
              <a:t>Θεϊστικός</a:t>
            </a:r>
            <a:r>
              <a:rPr lang="el-GR" b="1" dirty="0" smtClean="0"/>
              <a:t> υπαρξισμός</a:t>
            </a:r>
            <a:r>
              <a:rPr lang="el-GR" dirty="0" smtClean="0"/>
              <a:t> του </a:t>
            </a:r>
            <a:r>
              <a:rPr lang="el-GR" dirty="0" err="1" smtClean="0"/>
              <a:t>Γκάμπριελ</a:t>
            </a:r>
            <a:r>
              <a:rPr lang="el-GR" dirty="0" smtClean="0"/>
              <a:t> </a:t>
            </a:r>
            <a:r>
              <a:rPr lang="el-GR" dirty="0" err="1" smtClean="0"/>
              <a:t>Μάρσελ</a:t>
            </a:r>
            <a:r>
              <a:rPr lang="el-GR" dirty="0" smtClean="0"/>
              <a:t> και ο </a:t>
            </a:r>
            <a:r>
              <a:rPr lang="el-GR" b="1" dirty="0" smtClean="0"/>
              <a:t>Αθεϊστικός</a:t>
            </a:r>
            <a:r>
              <a:rPr lang="el-GR" dirty="0" smtClean="0"/>
              <a:t> υπαρξισμός του Ζαν Πωλ Σαρτρ.</a:t>
            </a:r>
          </a:p>
          <a:p>
            <a:r>
              <a:rPr lang="el-GR" b="1" dirty="0" smtClean="0"/>
              <a:t>Ο άνθρωπος αντιμετωπίζεται ως υπάρχον πρόσωπο </a:t>
            </a:r>
            <a:r>
              <a:rPr lang="el-GR" dirty="0" smtClean="0"/>
              <a:t>(Σ. </a:t>
            </a:r>
            <a:r>
              <a:rPr lang="el-GR" dirty="0" err="1" smtClean="0"/>
              <a:t>Κίρκεγκωρ</a:t>
            </a:r>
            <a:r>
              <a:rPr lang="el-GR" dirty="0" smtClean="0"/>
              <a:t>). </a:t>
            </a:r>
            <a:r>
              <a:rPr lang="el-GR" b="1" dirty="0" smtClean="0"/>
              <a:t>Η ύπαρξη προηγείται της ουσίας</a:t>
            </a:r>
            <a:r>
              <a:rPr lang="el-GR" dirty="0" smtClean="0"/>
              <a:t> ( </a:t>
            </a:r>
            <a:r>
              <a:rPr lang="el-GR" dirty="0" err="1" smtClean="0"/>
              <a:t>Σάρτρ</a:t>
            </a:r>
            <a:r>
              <a:rPr lang="el-GR" dirty="0" smtClean="0"/>
              <a:t>).</a:t>
            </a:r>
          </a:p>
          <a:p>
            <a:r>
              <a:rPr lang="el-GR" b="1" dirty="0" smtClean="0"/>
              <a:t>Η ύπαρξη </a:t>
            </a:r>
            <a:r>
              <a:rPr lang="el-GR" dirty="0" smtClean="0"/>
              <a:t>ως μοναδικός τύπος ανθρώπου δεν έχει στατικές και έμφυτες ιδιότητες, αλλά </a:t>
            </a:r>
            <a:r>
              <a:rPr lang="el-GR" b="1" dirty="0" smtClean="0"/>
              <a:t>διαμορφώνεται αέναα με την προσωπική του δράση, οπότε ευθύνεται για αυτό που καταλήγει να είναι</a:t>
            </a:r>
            <a:r>
              <a:rPr lang="el-GR" dirty="0" smtClean="0"/>
              <a:t>. Κανείς δεν μπορεί να ισχυριστεί ότι υπάρχει αν δεν μπορεί να κάνει μια ελεύθερη και συνειδητή επιλογή πριν από κάθε πράξη (</a:t>
            </a:r>
            <a:r>
              <a:rPr lang="el-GR" dirty="0" err="1" smtClean="0"/>
              <a:t>Καμύ</a:t>
            </a:r>
            <a:r>
              <a:rPr lang="el-GR" dirty="0" smtClean="0"/>
              <a:t>).</a:t>
            </a:r>
          </a:p>
          <a:p>
            <a:r>
              <a:rPr lang="el-GR" dirty="0" smtClean="0"/>
              <a:t>Η ουσιαστικότερη αίσθηση είναι η </a:t>
            </a:r>
            <a:r>
              <a:rPr lang="el-GR" b="1" dirty="0" smtClean="0"/>
              <a:t>αφή</a:t>
            </a:r>
            <a:r>
              <a:rPr lang="el-GR" dirty="0" smtClean="0"/>
              <a:t>: «υπάρχω σημαίνει λερώνω τα χέρια μου».</a:t>
            </a:r>
          </a:p>
          <a:p>
            <a:pPr marL="0" indent="0">
              <a:buNone/>
            </a:pPr>
            <a:r>
              <a:rPr lang="el-GR" b="1" dirty="0" smtClean="0"/>
              <a:t>Ελευθερία και υπαρξισμός</a:t>
            </a:r>
          </a:p>
          <a:p>
            <a:r>
              <a:rPr lang="el-GR" dirty="0" smtClean="0"/>
              <a:t>Σύμφωνα με τον Σαρτρ «ο άνθρωπος είναι καταδικασμένος να είναι ελεύθερος. </a:t>
            </a:r>
            <a:r>
              <a:rPr lang="el-GR" b="1" dirty="0" smtClean="0"/>
              <a:t>Καταδικασμένος </a:t>
            </a:r>
            <a:r>
              <a:rPr lang="el-GR" dirty="0" smtClean="0"/>
              <a:t>γιατί δεν δημιούργησε/ έπλασε μόνος του τον εαυτό του κι ωστόσο είναι ελεύθερος γιατί από τη στιγμή που βγήκε στον κόσμο είναι υπεύθυνος για </a:t>
            </a:r>
            <a:r>
              <a:rPr lang="el-GR" dirty="0" err="1" smtClean="0"/>
              <a:t>ό,τι</a:t>
            </a:r>
            <a:r>
              <a:rPr lang="el-GR" dirty="0" smtClean="0"/>
              <a:t> κάνει». </a:t>
            </a:r>
          </a:p>
          <a:p>
            <a:r>
              <a:rPr lang="el-GR" dirty="0" smtClean="0"/>
              <a:t>Αλλά η </a:t>
            </a:r>
            <a:r>
              <a:rPr lang="el-GR" b="1" dirty="0" smtClean="0"/>
              <a:t>υπευθυνότητά</a:t>
            </a:r>
            <a:r>
              <a:rPr lang="el-GR" dirty="0" smtClean="0"/>
              <a:t> του δεν είναι τόσο ατομική και υποκειμενική. Ο άνθρωπος </a:t>
            </a:r>
            <a:r>
              <a:rPr lang="el-GR" b="1" dirty="0" smtClean="0"/>
              <a:t>επιλέγει τον εαυτό του μέσα από τις πράξεις του </a:t>
            </a:r>
            <a:r>
              <a:rPr lang="el-GR" dirty="0" smtClean="0"/>
              <a:t>και ταυτόχρονα </a:t>
            </a:r>
            <a:r>
              <a:rPr lang="el-GR" b="1" dirty="0" smtClean="0"/>
              <a:t>επιλέγει μια εικόνα για τον άνθρωπο</a:t>
            </a:r>
            <a:r>
              <a:rPr lang="el-GR" dirty="0" smtClean="0"/>
              <a:t> γενικά. Αυτή η αυτοδέσμευση μπορεί να μετατραπεί σε μια πιο αναβαθμισμένη πρόταση που προκρίνει την «</a:t>
            </a:r>
            <a:r>
              <a:rPr lang="el-GR" b="1" dirty="0" smtClean="0"/>
              <a:t>ανθρώπινη αξιοπρέπεια» </a:t>
            </a:r>
            <a:r>
              <a:rPr lang="el-GR" dirty="0" smtClean="0"/>
              <a:t>(</a:t>
            </a:r>
            <a:r>
              <a:rPr lang="el-GR" dirty="0" err="1" smtClean="0"/>
              <a:t>Καμύ</a:t>
            </a:r>
            <a:r>
              <a:rPr lang="el-GR" dirty="0" smtClean="0"/>
              <a:t>)  ή που συμπυκνώνεται στη διατύπωση του </a:t>
            </a:r>
            <a:r>
              <a:rPr lang="el-GR" dirty="0" err="1" smtClean="0"/>
              <a:t>Σάρτρ</a:t>
            </a:r>
            <a:r>
              <a:rPr lang="el-GR" dirty="0" smtClean="0"/>
              <a:t> «</a:t>
            </a:r>
            <a:r>
              <a:rPr lang="el-GR" b="1" dirty="0" smtClean="0"/>
              <a:t>πράξε όπως θα ήθελες όλη η ανθρωπότητα να πράττει</a:t>
            </a:r>
            <a:r>
              <a:rPr lang="el-GR" dirty="0" smtClean="0"/>
              <a:t>». </a:t>
            </a:r>
          </a:p>
          <a:p>
            <a:pPr marL="0" indent="0">
              <a:buNone/>
            </a:pPr>
            <a:r>
              <a:rPr lang="el-GR" dirty="0" smtClean="0"/>
              <a:t>Μετά τον Β΄ Παγκόσμιο Θέατρο οι θεωρίες των Σαρτρ και </a:t>
            </a:r>
            <a:r>
              <a:rPr lang="el-GR" dirty="0" err="1" smtClean="0"/>
              <a:t>Καμύ</a:t>
            </a:r>
            <a:r>
              <a:rPr lang="el-GR" dirty="0" smtClean="0"/>
              <a:t> κάνουν αίσθηση γιατί βάζουν τον άνθρωπο προ των ευθυνών του.</a:t>
            </a:r>
            <a:endParaRPr lang="el-GR" dirty="0"/>
          </a:p>
        </p:txBody>
      </p:sp>
    </p:spTree>
    <p:extLst>
      <p:ext uri="{BB962C8B-B14F-4D97-AF65-F5344CB8AC3E}">
        <p14:creationId xmlns:p14="http://schemas.microsoft.com/office/powerpoint/2010/main" val="42580997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692696"/>
          </a:xfrm>
        </p:spPr>
        <p:style>
          <a:lnRef idx="3">
            <a:schemeClr val="lt1"/>
          </a:lnRef>
          <a:fillRef idx="1">
            <a:schemeClr val="accent5"/>
          </a:fillRef>
          <a:effectRef idx="1">
            <a:schemeClr val="accent5"/>
          </a:effectRef>
          <a:fontRef idx="minor">
            <a:schemeClr val="lt1"/>
          </a:fontRef>
        </p:style>
        <p:txBody>
          <a:bodyPr>
            <a:normAutofit/>
          </a:bodyPr>
          <a:lstStyle/>
          <a:p>
            <a:r>
              <a:rPr lang="el-GR" sz="2800" b="1" dirty="0" smtClean="0"/>
              <a:t>Το θέατρο του Παραλόγου</a:t>
            </a:r>
            <a:endParaRPr lang="el-GR" sz="2800" b="1" dirty="0"/>
          </a:p>
        </p:txBody>
      </p:sp>
      <p:sp>
        <p:nvSpPr>
          <p:cNvPr id="3" name="Θέση περιεχομένου 2"/>
          <p:cNvSpPr>
            <a:spLocks noGrp="1"/>
          </p:cNvSpPr>
          <p:nvPr>
            <p:ph idx="1"/>
          </p:nvPr>
        </p:nvSpPr>
        <p:spPr>
          <a:xfrm>
            <a:off x="0" y="620688"/>
            <a:ext cx="9144000" cy="6237312"/>
          </a:xfrm>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r>
              <a:rPr lang="el-GR" dirty="0" smtClean="0"/>
              <a:t>Οι Σαρτρ και </a:t>
            </a:r>
            <a:r>
              <a:rPr lang="el-GR" dirty="0" err="1" smtClean="0"/>
              <a:t>Καμύ</a:t>
            </a:r>
            <a:r>
              <a:rPr lang="el-GR" dirty="0" smtClean="0"/>
              <a:t> γράφουν (υπαρξιακό) θέατρο για να αποδώσουν τις δοξασίες της φιλοσοφίας τους. Μαζί με αυτούς και οι </a:t>
            </a:r>
            <a:r>
              <a:rPr lang="el-GR" dirty="0" err="1" smtClean="0"/>
              <a:t>Ζιρωντού</a:t>
            </a:r>
            <a:r>
              <a:rPr lang="el-GR" dirty="0" smtClean="0"/>
              <a:t>, </a:t>
            </a:r>
            <a:r>
              <a:rPr lang="el-GR" dirty="0" err="1" smtClean="0"/>
              <a:t>Ανούιγ</a:t>
            </a:r>
            <a:r>
              <a:rPr lang="el-GR" dirty="0" smtClean="0"/>
              <a:t> και </a:t>
            </a:r>
            <a:r>
              <a:rPr lang="el-GR" dirty="0" err="1" smtClean="0"/>
              <a:t>Σαλακρού</a:t>
            </a:r>
            <a:r>
              <a:rPr lang="el-GR" dirty="0" smtClean="0"/>
              <a:t> αποδίδουν τον παραλογισμό της ζωής όμως επιλέγοντας μια έλλογη φόρμα (</a:t>
            </a:r>
            <a:r>
              <a:rPr lang="el-GR" b="1" dirty="0" smtClean="0"/>
              <a:t>άλογο περιεχόμενο σε έλλογη φόρμα</a:t>
            </a:r>
            <a:r>
              <a:rPr lang="el-GR" dirty="0" smtClean="0"/>
              <a:t>). Με άλλα λόγια εκφράζουν το καινούργιο περιεχόμενο με την παλιά σύμβαση.</a:t>
            </a:r>
          </a:p>
          <a:p>
            <a:r>
              <a:rPr lang="el-GR" dirty="0" smtClean="0"/>
              <a:t>Οι συγγραφείς του </a:t>
            </a:r>
            <a:r>
              <a:rPr lang="el-GR" b="1" dirty="0" smtClean="0"/>
              <a:t>Θεάτρου του Παραλόγου </a:t>
            </a:r>
            <a:r>
              <a:rPr lang="el-GR" dirty="0" smtClean="0"/>
              <a:t>φτιάχνουν μια </a:t>
            </a:r>
            <a:r>
              <a:rPr lang="el-GR" b="1" dirty="0" smtClean="0"/>
              <a:t>νέα μορφή που καθρεφτίζει το άλογο περιεχόμενο</a:t>
            </a:r>
            <a:r>
              <a:rPr lang="el-GR" dirty="0" smtClean="0"/>
              <a:t>. Η περίοδος του θεάτρου αυτού ορίζεται από το </a:t>
            </a:r>
            <a:r>
              <a:rPr lang="el-GR" i="1" dirty="0" smtClean="0"/>
              <a:t>Περιμένοντας τον </a:t>
            </a:r>
            <a:r>
              <a:rPr lang="el-GR" i="1" dirty="0" err="1" smtClean="0"/>
              <a:t>Γκοντό</a:t>
            </a:r>
            <a:r>
              <a:rPr lang="el-GR" i="1" dirty="0" smtClean="0"/>
              <a:t> </a:t>
            </a:r>
            <a:r>
              <a:rPr lang="el-GR" dirty="0" smtClean="0"/>
              <a:t>(1947-1949/1952) του </a:t>
            </a:r>
            <a:r>
              <a:rPr lang="el-GR" dirty="0" err="1" smtClean="0"/>
              <a:t>Μπέκετ</a:t>
            </a:r>
            <a:r>
              <a:rPr lang="el-GR" dirty="0" smtClean="0"/>
              <a:t> έως το </a:t>
            </a:r>
            <a:r>
              <a:rPr lang="el-GR" i="1" dirty="0" smtClean="0"/>
              <a:t>Ο βασιλιάς πεθαίνει</a:t>
            </a:r>
            <a:r>
              <a:rPr lang="el-GR" dirty="0" smtClean="0"/>
              <a:t> (1962) του </a:t>
            </a:r>
            <a:r>
              <a:rPr lang="el-GR" dirty="0" err="1" smtClean="0"/>
              <a:t>Ιονέσκο</a:t>
            </a:r>
            <a:r>
              <a:rPr lang="el-GR" dirty="0" smtClean="0"/>
              <a:t>. Δηλαδή εν μέσω ψυχρού πολέμου. Το θέατρο του παραλόγου μοιάζει να είναι η απάντηση στις φρικαλεότητες του πολέμου και αποκάλυψε την αρνητική πλευρά του Υπαρξισμού του Σαρτρ: ένας κόσμος χωρίς σκοπό και απελπιστικά αβοήθητος.</a:t>
            </a:r>
          </a:p>
          <a:p>
            <a:r>
              <a:rPr lang="el-GR" dirty="0" smtClean="0"/>
              <a:t>Οι συγγραφείς του θεάτρου του παραλόγου: </a:t>
            </a:r>
            <a:r>
              <a:rPr lang="el-GR" dirty="0" err="1" smtClean="0"/>
              <a:t>Μπέκετ</a:t>
            </a:r>
            <a:r>
              <a:rPr lang="el-GR" dirty="0" smtClean="0"/>
              <a:t>, </a:t>
            </a:r>
            <a:r>
              <a:rPr lang="el-GR" dirty="0" err="1" smtClean="0"/>
              <a:t>Ιονέσκο</a:t>
            </a:r>
            <a:r>
              <a:rPr lang="el-GR" dirty="0" smtClean="0"/>
              <a:t>, </a:t>
            </a:r>
            <a:r>
              <a:rPr lang="el-GR" dirty="0" err="1" smtClean="0"/>
              <a:t>Αντάμοβ</a:t>
            </a:r>
            <a:r>
              <a:rPr lang="el-GR" dirty="0" smtClean="0"/>
              <a:t>, </a:t>
            </a:r>
            <a:r>
              <a:rPr lang="el-GR" dirty="0" err="1" smtClean="0"/>
              <a:t>Αραμπάλ</a:t>
            </a:r>
            <a:r>
              <a:rPr lang="el-GR" dirty="0" smtClean="0"/>
              <a:t>, </a:t>
            </a:r>
            <a:r>
              <a:rPr lang="el-GR" dirty="0" err="1" smtClean="0"/>
              <a:t>Ζενέ</a:t>
            </a:r>
            <a:r>
              <a:rPr lang="el-GR" dirty="0" smtClean="0"/>
              <a:t>, </a:t>
            </a:r>
            <a:r>
              <a:rPr lang="el-GR" dirty="0" err="1" smtClean="0"/>
              <a:t>Πίντερ</a:t>
            </a:r>
            <a:r>
              <a:rPr lang="el-GR" dirty="0" smtClean="0"/>
              <a:t>, έχουν πολύ προσωπικό ύφος και τους ενώνει η θέλησή τους να καθρεφτίσουν με τον πιο ευαίσθητο τρόπο τις αγωνίες και τις προκαταλήψεις, τα αισθήματα και τη σκέψη του δυτικού ανθρώπου. </a:t>
            </a:r>
            <a:r>
              <a:rPr lang="el-GR" b="1" dirty="0" smtClean="0"/>
              <a:t>Η αίσθηση του μεταφυσικού άγχους για το παράλογο της ανθρώπινης ύπαρξης</a:t>
            </a:r>
            <a:r>
              <a:rPr lang="el-GR" dirty="0" smtClean="0"/>
              <a:t> είναι το θέμα των έργων του </a:t>
            </a:r>
            <a:r>
              <a:rPr lang="el-GR" dirty="0" err="1" smtClean="0"/>
              <a:t>Μπέκετ</a:t>
            </a:r>
            <a:r>
              <a:rPr lang="el-GR" dirty="0" smtClean="0"/>
              <a:t>, του </a:t>
            </a:r>
            <a:r>
              <a:rPr lang="el-GR" dirty="0" err="1" smtClean="0"/>
              <a:t>Αντάμοβ</a:t>
            </a:r>
            <a:r>
              <a:rPr lang="el-GR" dirty="0" smtClean="0"/>
              <a:t> και του </a:t>
            </a:r>
            <a:r>
              <a:rPr lang="el-GR" dirty="0" err="1" smtClean="0"/>
              <a:t>Ιονέσκο</a:t>
            </a:r>
            <a:r>
              <a:rPr lang="el-GR" dirty="0" smtClean="0"/>
              <a:t>.</a:t>
            </a:r>
          </a:p>
          <a:p>
            <a:r>
              <a:rPr lang="el-GR" dirty="0" smtClean="0"/>
              <a:t>Ο </a:t>
            </a:r>
            <a:r>
              <a:rPr lang="el-GR" dirty="0" err="1" smtClean="0"/>
              <a:t>Σάμουελ</a:t>
            </a:r>
            <a:r>
              <a:rPr lang="el-GR" dirty="0" smtClean="0"/>
              <a:t> </a:t>
            </a:r>
            <a:r>
              <a:rPr lang="el-GR" dirty="0" err="1" smtClean="0"/>
              <a:t>Μπέκετ</a:t>
            </a:r>
            <a:r>
              <a:rPr lang="el-GR" dirty="0" smtClean="0"/>
              <a:t> βρίσκεται ανάμεσα στον προπολεμικό μοντερνισμό και την εποχή του Παράλογου μετά τον πόλεμο.  </a:t>
            </a:r>
          </a:p>
          <a:p>
            <a:endParaRPr lang="el-GR" dirty="0"/>
          </a:p>
        </p:txBody>
      </p:sp>
    </p:spTree>
    <p:extLst>
      <p:ext uri="{BB962C8B-B14F-4D97-AF65-F5344CB8AC3E}">
        <p14:creationId xmlns:p14="http://schemas.microsoft.com/office/powerpoint/2010/main" val="25327573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346050"/>
          </a:xfrm>
        </p:spPr>
        <p:txBody>
          <a:bodyPr>
            <a:noAutofit/>
          </a:bodyPr>
          <a:lstStyle/>
          <a:p>
            <a:r>
              <a:rPr lang="el-GR" sz="3200" b="1" dirty="0" smtClean="0"/>
              <a:t>Συνέχεια…</a:t>
            </a:r>
            <a:endParaRPr lang="el-GR" sz="3200" b="1" dirty="0"/>
          </a:p>
        </p:txBody>
      </p:sp>
      <p:sp>
        <p:nvSpPr>
          <p:cNvPr id="3" name="Θέση περιεχομένου 2"/>
          <p:cNvSpPr>
            <a:spLocks noGrp="1"/>
          </p:cNvSpPr>
          <p:nvPr>
            <p:ph idx="1"/>
          </p:nvPr>
        </p:nvSpPr>
        <p:spPr>
          <a:xfrm>
            <a:off x="179512" y="692696"/>
            <a:ext cx="8856984" cy="6048672"/>
          </a:xfrm>
        </p:spPr>
        <p:txBody>
          <a:bodyPr>
            <a:normAutofit fontScale="77500" lnSpcReduction="20000"/>
          </a:bodyPr>
          <a:lstStyle/>
          <a:p>
            <a:pPr marL="0" indent="0">
              <a:buNone/>
            </a:pPr>
            <a:r>
              <a:rPr lang="el-GR" dirty="0">
                <a:solidFill>
                  <a:schemeClr val="accent1">
                    <a:lumMod val="75000"/>
                  </a:schemeClr>
                </a:solidFill>
              </a:rPr>
              <a:t>Ο </a:t>
            </a:r>
            <a:r>
              <a:rPr lang="en-US" dirty="0">
                <a:solidFill>
                  <a:schemeClr val="accent1">
                    <a:lumMod val="75000"/>
                  </a:schemeClr>
                </a:solidFill>
              </a:rPr>
              <a:t>Norman O. Brown</a:t>
            </a:r>
            <a:r>
              <a:rPr lang="el-GR" dirty="0">
                <a:solidFill>
                  <a:schemeClr val="accent1">
                    <a:lumMod val="75000"/>
                  </a:schemeClr>
                </a:solidFill>
              </a:rPr>
              <a:t> απορρίπτει την επιβολή περιορισμών ως μέθοδο προσέγγισης της ευτυχίας και της ευζωίας. Η απελευθέρωση από τους περιορισμούς οδηγεί στην ευτυχία. </a:t>
            </a:r>
            <a:r>
              <a:rPr lang="el-GR" dirty="0" smtClean="0">
                <a:solidFill>
                  <a:schemeClr val="accent1">
                    <a:lumMod val="75000"/>
                  </a:schemeClr>
                </a:solidFill>
              </a:rPr>
              <a:t>Κατά συνέπεια </a:t>
            </a:r>
            <a:r>
              <a:rPr lang="el-GR" dirty="0" err="1">
                <a:solidFill>
                  <a:schemeClr val="accent1">
                    <a:lumMod val="75000"/>
                  </a:schemeClr>
                </a:solidFill>
              </a:rPr>
              <a:t>στοχοποιεί</a:t>
            </a:r>
            <a:r>
              <a:rPr lang="el-GR" dirty="0">
                <a:solidFill>
                  <a:schemeClr val="accent1">
                    <a:lumMod val="75000"/>
                  </a:schemeClr>
                </a:solidFill>
              </a:rPr>
              <a:t> τη μονογαμία, την οικογένεια, την </a:t>
            </a:r>
            <a:r>
              <a:rPr lang="el-GR" b="1" dirty="0">
                <a:solidFill>
                  <a:schemeClr val="accent1">
                    <a:lumMod val="75000"/>
                  </a:schemeClr>
                </a:solidFill>
              </a:rPr>
              <a:t>ανταγωνιστικότητα</a:t>
            </a:r>
            <a:r>
              <a:rPr lang="el-GR" dirty="0">
                <a:solidFill>
                  <a:schemeClr val="accent1">
                    <a:lumMod val="75000"/>
                  </a:schemeClr>
                </a:solidFill>
              </a:rPr>
              <a:t>. </a:t>
            </a:r>
            <a:r>
              <a:rPr lang="en-US" dirty="0">
                <a:solidFill>
                  <a:schemeClr val="accent1">
                    <a:lumMod val="75000"/>
                  </a:schemeClr>
                </a:solidFill>
              </a:rPr>
              <a:t> </a:t>
            </a:r>
            <a:r>
              <a:rPr lang="el-GR" dirty="0">
                <a:solidFill>
                  <a:schemeClr val="accent1">
                    <a:lumMod val="75000"/>
                  </a:schemeClr>
                </a:solidFill>
              </a:rPr>
              <a:t>Στον </a:t>
            </a:r>
            <a:r>
              <a:rPr lang="en-US" dirty="0">
                <a:solidFill>
                  <a:schemeClr val="accent1">
                    <a:lumMod val="75000"/>
                  </a:schemeClr>
                </a:solidFill>
              </a:rPr>
              <a:t>Brown</a:t>
            </a:r>
            <a:r>
              <a:rPr lang="el-GR" dirty="0">
                <a:solidFill>
                  <a:schemeClr val="accent1">
                    <a:lumMod val="75000"/>
                  </a:schemeClr>
                </a:solidFill>
              </a:rPr>
              <a:t> στηρίζεται και ο </a:t>
            </a:r>
            <a:r>
              <a:rPr lang="el-GR" b="1" dirty="0">
                <a:solidFill>
                  <a:schemeClr val="accent1">
                    <a:lumMod val="75000"/>
                  </a:schemeClr>
                </a:solidFill>
              </a:rPr>
              <a:t>σύγχρονος τρόπος της ψυχανάλυσης  </a:t>
            </a:r>
            <a:r>
              <a:rPr lang="el-GR" dirty="0">
                <a:solidFill>
                  <a:schemeClr val="accent1">
                    <a:lumMod val="75000"/>
                  </a:schemeClr>
                </a:solidFill>
              </a:rPr>
              <a:t>που προϋποθέτει άνοιγμα των μύχιων της ψυχής προκειμένου να θεραπευτείς. Εκεί στηρίζεται και ο </a:t>
            </a:r>
            <a:r>
              <a:rPr lang="el-GR" b="1" dirty="0">
                <a:solidFill>
                  <a:schemeClr val="accent1">
                    <a:lumMod val="75000"/>
                  </a:schemeClr>
                </a:solidFill>
              </a:rPr>
              <a:t>σύγχρονος τρόπος της υποκριτικής διδασκαλίας</a:t>
            </a:r>
            <a:r>
              <a:rPr lang="el-GR" dirty="0">
                <a:solidFill>
                  <a:schemeClr val="accent1">
                    <a:lumMod val="75000"/>
                  </a:schemeClr>
                </a:solidFill>
              </a:rPr>
              <a:t>. </a:t>
            </a:r>
            <a:r>
              <a:rPr lang="en-US" dirty="0">
                <a:solidFill>
                  <a:schemeClr val="accent1">
                    <a:lumMod val="75000"/>
                  </a:schemeClr>
                </a:solidFill>
              </a:rPr>
              <a:t> </a:t>
            </a:r>
            <a:endParaRPr lang="el-GR" dirty="0">
              <a:solidFill>
                <a:schemeClr val="accent1">
                  <a:lumMod val="75000"/>
                </a:schemeClr>
              </a:solidFill>
            </a:endParaRPr>
          </a:p>
          <a:p>
            <a:pPr marL="0" indent="0">
              <a:buNone/>
            </a:pPr>
            <a:endParaRPr lang="el-GR" dirty="0" smtClean="0"/>
          </a:p>
          <a:p>
            <a:pPr marL="0" indent="0">
              <a:buNone/>
            </a:pPr>
            <a:r>
              <a:rPr lang="en-US" dirty="0" smtClean="0"/>
              <a:t>O </a:t>
            </a:r>
            <a:r>
              <a:rPr lang="el-GR" dirty="0"/>
              <a:t>κοινωνιολόγος και ανθρωπολόγος </a:t>
            </a:r>
            <a:r>
              <a:rPr lang="en-US" dirty="0">
                <a:solidFill>
                  <a:srgbClr val="FF0000"/>
                </a:solidFill>
              </a:rPr>
              <a:t>Erving </a:t>
            </a:r>
            <a:r>
              <a:rPr lang="en-US" dirty="0" err="1">
                <a:solidFill>
                  <a:srgbClr val="FF0000"/>
                </a:solidFill>
              </a:rPr>
              <a:t>Goffman</a:t>
            </a:r>
            <a:r>
              <a:rPr lang="el-GR" dirty="0">
                <a:solidFill>
                  <a:srgbClr val="FF0000"/>
                </a:solidFill>
              </a:rPr>
              <a:t> </a:t>
            </a:r>
            <a:r>
              <a:rPr lang="el-GR" dirty="0"/>
              <a:t>στηρίχθηκε στην κοινωνική ψυχολογία και έγραψε την </a:t>
            </a:r>
            <a:r>
              <a:rPr lang="el-GR" i="1" dirty="0"/>
              <a:t>Παρουσίαση του εαυτού στην καθημερινή ζωή</a:t>
            </a:r>
            <a:r>
              <a:rPr lang="el-GR" dirty="0"/>
              <a:t>: </a:t>
            </a:r>
            <a:r>
              <a:rPr lang="el-GR" b="1" dirty="0"/>
              <a:t>είδε το άτομο να «παίζει» τον κοινωνικό του ρόλο μπροστά </a:t>
            </a:r>
            <a:r>
              <a:rPr lang="el-GR" b="1" dirty="0" smtClean="0"/>
              <a:t>σε </a:t>
            </a:r>
            <a:r>
              <a:rPr lang="el-GR" b="1" dirty="0"/>
              <a:t>κοινό. </a:t>
            </a:r>
            <a:r>
              <a:rPr lang="el-GR" dirty="0" smtClean="0"/>
              <a:t>[Δεν είναι λοιπόν ‘συμπεριφορά’ αλλά ‘ρόλος’]. Να </a:t>
            </a:r>
            <a:r>
              <a:rPr lang="el-GR" dirty="0"/>
              <a:t>εκτελεί πράξεις χωρίς να αισθάνεται το ηθικό τους βάρος. </a:t>
            </a:r>
          </a:p>
          <a:p>
            <a:pPr marL="0" indent="0">
              <a:buNone/>
            </a:pPr>
            <a:r>
              <a:rPr lang="el-GR" dirty="0">
                <a:solidFill>
                  <a:schemeClr val="accent1">
                    <a:lumMod val="75000"/>
                  </a:schemeClr>
                </a:solidFill>
              </a:rPr>
              <a:t>Στη συνέχεια </a:t>
            </a:r>
            <a:r>
              <a:rPr lang="el-GR" dirty="0" smtClean="0">
                <a:solidFill>
                  <a:schemeClr val="accent1">
                    <a:lumMod val="75000"/>
                  </a:schemeClr>
                </a:solidFill>
              </a:rPr>
              <a:t>η</a:t>
            </a:r>
            <a:r>
              <a:rPr lang="en-US" dirty="0" smtClean="0">
                <a:solidFill>
                  <a:schemeClr val="accent1">
                    <a:lumMod val="75000"/>
                  </a:schemeClr>
                </a:solidFill>
              </a:rPr>
              <a:t> </a:t>
            </a:r>
            <a:r>
              <a:rPr lang="el-GR" dirty="0" smtClean="0">
                <a:solidFill>
                  <a:schemeClr val="accent1">
                    <a:lumMod val="75000"/>
                  </a:schemeClr>
                </a:solidFill>
              </a:rPr>
              <a:t>δασκάλα υποκριτικής </a:t>
            </a:r>
            <a:r>
              <a:rPr lang="en-US" dirty="0">
                <a:solidFill>
                  <a:schemeClr val="accent1">
                    <a:lumMod val="75000"/>
                  </a:schemeClr>
                </a:solidFill>
              </a:rPr>
              <a:t>Viola </a:t>
            </a:r>
            <a:r>
              <a:rPr lang="en-US" dirty="0" err="1">
                <a:solidFill>
                  <a:schemeClr val="accent1">
                    <a:lumMod val="75000"/>
                  </a:schemeClr>
                </a:solidFill>
              </a:rPr>
              <a:t>Spolin</a:t>
            </a:r>
            <a:r>
              <a:rPr lang="el-GR" dirty="0">
                <a:solidFill>
                  <a:schemeClr val="accent1">
                    <a:lumMod val="75000"/>
                  </a:schemeClr>
                </a:solidFill>
              </a:rPr>
              <a:t> ασχολήθηκε με τα </a:t>
            </a:r>
            <a:r>
              <a:rPr lang="el-GR" b="1" dirty="0">
                <a:solidFill>
                  <a:schemeClr val="accent1">
                    <a:lumMod val="75000"/>
                  </a:schemeClr>
                </a:solidFill>
              </a:rPr>
              <a:t>θεατρικά παιχνίδια </a:t>
            </a:r>
            <a:r>
              <a:rPr lang="el-GR" dirty="0">
                <a:solidFill>
                  <a:schemeClr val="accent1">
                    <a:lumMod val="75000"/>
                  </a:schemeClr>
                </a:solidFill>
              </a:rPr>
              <a:t>και το μεταμορφωτικό </a:t>
            </a:r>
            <a:r>
              <a:rPr lang="en-US" dirty="0">
                <a:solidFill>
                  <a:schemeClr val="accent1">
                    <a:lumMod val="75000"/>
                  </a:schemeClr>
                </a:solidFill>
              </a:rPr>
              <a:t>role playing </a:t>
            </a:r>
            <a:r>
              <a:rPr lang="el-GR" dirty="0">
                <a:solidFill>
                  <a:schemeClr val="accent1">
                    <a:lumMod val="75000"/>
                  </a:schemeClr>
                </a:solidFill>
              </a:rPr>
              <a:t>στην εκπαίδευση του ηθοποιού (</a:t>
            </a:r>
            <a:r>
              <a:rPr lang="en-US" i="1" dirty="0">
                <a:solidFill>
                  <a:schemeClr val="accent1">
                    <a:lumMod val="75000"/>
                  </a:schemeClr>
                </a:solidFill>
              </a:rPr>
              <a:t>Improvisation for the Theatre</a:t>
            </a:r>
            <a:r>
              <a:rPr lang="en-US" dirty="0">
                <a:solidFill>
                  <a:schemeClr val="accent1">
                    <a:lumMod val="75000"/>
                  </a:schemeClr>
                </a:solidFill>
              </a:rPr>
              <a:t>, 1963).</a:t>
            </a:r>
            <a:endParaRPr lang="el-GR" dirty="0">
              <a:solidFill>
                <a:schemeClr val="accent1">
                  <a:lumMod val="75000"/>
                </a:schemeClr>
              </a:solidFill>
            </a:endParaRPr>
          </a:p>
          <a:p>
            <a:endParaRPr lang="el-GR" dirty="0">
              <a:solidFill>
                <a:schemeClr val="accent1">
                  <a:lumMod val="75000"/>
                </a:schemeClr>
              </a:solidFill>
            </a:endParaRPr>
          </a:p>
        </p:txBody>
      </p:sp>
    </p:spTree>
    <p:extLst>
      <p:ext uri="{BB962C8B-B14F-4D97-AF65-F5344CB8AC3E}">
        <p14:creationId xmlns:p14="http://schemas.microsoft.com/office/powerpoint/2010/main" val="7789978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620688"/>
          </a:xfrm>
        </p:spPr>
        <p:style>
          <a:lnRef idx="2">
            <a:schemeClr val="accent5">
              <a:shade val="50000"/>
            </a:schemeClr>
          </a:lnRef>
          <a:fillRef idx="1">
            <a:schemeClr val="accent5"/>
          </a:fillRef>
          <a:effectRef idx="0">
            <a:schemeClr val="accent5"/>
          </a:effectRef>
          <a:fontRef idx="minor">
            <a:schemeClr val="lt1"/>
          </a:fontRef>
        </p:style>
        <p:txBody>
          <a:bodyPr>
            <a:noAutofit/>
          </a:bodyPr>
          <a:lstStyle/>
          <a:p>
            <a:r>
              <a:rPr lang="el-GR" sz="2800" b="1" dirty="0" smtClean="0"/>
              <a:t>Χαρακτηριστικά των έργων του παραλόγου</a:t>
            </a:r>
            <a:endParaRPr lang="el-GR" sz="2800" b="1" dirty="0"/>
          </a:p>
        </p:txBody>
      </p:sp>
      <p:sp>
        <p:nvSpPr>
          <p:cNvPr id="3" name="Θέση περιεχομένου 2"/>
          <p:cNvSpPr>
            <a:spLocks noGrp="1"/>
          </p:cNvSpPr>
          <p:nvPr>
            <p:ph idx="1"/>
          </p:nvPr>
        </p:nvSpPr>
        <p:spPr>
          <a:xfrm>
            <a:off x="0" y="620688"/>
            <a:ext cx="9144000" cy="6237312"/>
          </a:xfrm>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r>
              <a:rPr lang="el-GR" dirty="0" smtClean="0"/>
              <a:t>Τα έργα του θεάτρου του παραλόγου δεν συζητούν την </a:t>
            </a:r>
            <a:r>
              <a:rPr lang="el-GR" b="1" dirty="0" smtClean="0"/>
              <a:t>ανθρώπινη κατάσταση, το παράλογο της ανθρώπινης ύπαρξης, </a:t>
            </a:r>
            <a:r>
              <a:rPr lang="el-GR" dirty="0" smtClean="0"/>
              <a:t>μόνο την απεικονίζουν εν τω γίγνεσθαι επιλέγοντας τις χειρότερες και πιο εξοργιστικές εκφάνσεις της. Είναι, εντούτοις, </a:t>
            </a:r>
            <a:r>
              <a:rPr lang="el-GR" b="1" dirty="0" smtClean="0"/>
              <a:t>δράματα εννοιολογικά</a:t>
            </a:r>
            <a:r>
              <a:rPr lang="el-GR" dirty="0" smtClean="0"/>
              <a:t>, καθώς προβάλλουν εντέλει με τον ιδιαίτερο δικό τους τρόπο μια αντίληψη με διανοητικό υπόβαθρο για την ανθρώπινη κατάσταση. </a:t>
            </a:r>
          </a:p>
          <a:p>
            <a:r>
              <a:rPr lang="el-GR" dirty="0" smtClean="0"/>
              <a:t>Τα </a:t>
            </a:r>
            <a:r>
              <a:rPr lang="el-GR" b="1" dirty="0" smtClean="0"/>
              <a:t>διλήμματα /προβλήματα </a:t>
            </a:r>
            <a:r>
              <a:rPr lang="el-GR" dirty="0" smtClean="0"/>
              <a:t>δεν έχουν αρχή μέση τέλος δεν έχουν λύση. Τα σοβαρά ζητήματα διακωμωδούνται και τα ήσσονος σημασίας γίνονται σπουδαία και ικανά να επηρεάσουν. </a:t>
            </a:r>
          </a:p>
          <a:p>
            <a:r>
              <a:rPr lang="el-GR" dirty="0" smtClean="0"/>
              <a:t>Στους </a:t>
            </a:r>
            <a:r>
              <a:rPr lang="el-GR" b="1" dirty="0" smtClean="0"/>
              <a:t>χαρακτήρες</a:t>
            </a:r>
            <a:r>
              <a:rPr lang="el-GR" dirty="0" smtClean="0"/>
              <a:t> λείπει η συνοχή, το κίνητρο, που το βρίσκουμε στο ρεαλιστικό δράμα, και αυτό εντείνει το «χωρίς σκοπό». Οι χαρακτήρες δεν είναι ψυχολογικοί, τείνουν προς το τυπικό ή το αρχετυπικό κι όχι στο ειδικό και το ατομικό. Συχνά ανταλλάσσουν μεταξύ τους ρόλους ή μεταμορφώνονται σε άλλους χαρακτήρες. Μερικοί μάλιστα χαρακτήρες έχουν γενικά χαρακτηριστικά ή αριθμητικά ή ονόματα ή τίτλους. </a:t>
            </a:r>
          </a:p>
          <a:p>
            <a:r>
              <a:rPr lang="el-GR" dirty="0" smtClean="0"/>
              <a:t>Η απουσία</a:t>
            </a:r>
            <a:r>
              <a:rPr lang="el-GR" b="1" dirty="0" smtClean="0"/>
              <a:t> πλοκής </a:t>
            </a:r>
            <a:r>
              <a:rPr lang="el-GR" dirty="0" smtClean="0"/>
              <a:t>υπογραμμίζει τη μονοτονία και την επανάληψη του χρόνου εντός της ανθρώπινης ύπαρξης. Ο </a:t>
            </a:r>
            <a:r>
              <a:rPr lang="el-GR" b="1" dirty="0" smtClean="0"/>
              <a:t>χρόνος</a:t>
            </a:r>
            <a:r>
              <a:rPr lang="el-GR" dirty="0" smtClean="0"/>
              <a:t> τείνει να γίνει κυκλικός, τελετουργικός καθώς επικεντρώνεται στη διερεύνηση της υφής μιας στατικής κατάστασης ή συνθήκης. Ο χρόνος για τους χαρακτήρες είναι ρευστός όπως στα όνειρα.</a:t>
            </a:r>
          </a:p>
          <a:p>
            <a:r>
              <a:rPr lang="el-GR" dirty="0" smtClean="0"/>
              <a:t>Ο </a:t>
            </a:r>
            <a:r>
              <a:rPr lang="el-GR" b="1" dirty="0" smtClean="0"/>
              <a:t>τόπος</a:t>
            </a:r>
            <a:r>
              <a:rPr lang="el-GR" dirty="0" smtClean="0"/>
              <a:t> είναι γενικευμένος. Είναι συμβολικός ή κενός χώρος, αποκομμένος από τον συγκεκριμένο κόσμο (τον οποίο γνωρίζουμε με έναν συγκεκριμένο και περιορισμένο τρόπο).</a:t>
            </a:r>
          </a:p>
        </p:txBody>
      </p:sp>
    </p:spTree>
    <p:extLst>
      <p:ext uri="{BB962C8B-B14F-4D97-AF65-F5344CB8AC3E}">
        <p14:creationId xmlns:p14="http://schemas.microsoft.com/office/powerpoint/2010/main" val="386827576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6539"/>
            <a:ext cx="9144000" cy="548680"/>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r>
              <a:rPr lang="el-GR" sz="2800" b="1" dirty="0" smtClean="0"/>
              <a:t>Συνέχεια…</a:t>
            </a:r>
            <a:endParaRPr lang="el-GR" sz="2800" b="1" dirty="0"/>
          </a:p>
        </p:txBody>
      </p:sp>
      <p:sp>
        <p:nvSpPr>
          <p:cNvPr id="3" name="Θέση περιεχομένου 2"/>
          <p:cNvSpPr>
            <a:spLocks noGrp="1"/>
          </p:cNvSpPr>
          <p:nvPr>
            <p:ph idx="1"/>
          </p:nvPr>
        </p:nvSpPr>
        <p:spPr>
          <a:xfrm>
            <a:off x="0" y="548680"/>
            <a:ext cx="9144000" cy="6309320"/>
          </a:xfrm>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r>
              <a:rPr lang="el-GR" dirty="0"/>
              <a:t>Χώρος και χρόνος δημιουργούν ένα δραματικό </a:t>
            </a:r>
            <a:r>
              <a:rPr lang="en-US" dirty="0"/>
              <a:t>limbo</a:t>
            </a:r>
            <a:r>
              <a:rPr lang="el-GR" dirty="0"/>
              <a:t> όπου η </a:t>
            </a:r>
            <a:r>
              <a:rPr lang="el-GR" b="1" dirty="0"/>
              <a:t>γλώσσα</a:t>
            </a:r>
            <a:r>
              <a:rPr lang="el-GR" dirty="0"/>
              <a:t> έρχεται σε δεύτερη μοίρα</a:t>
            </a:r>
            <a:r>
              <a:rPr lang="el-GR" dirty="0" smtClean="0"/>
              <a:t>. Υπάρχει κατάλυση των εννοιών του λεκτικού κώδικα. </a:t>
            </a:r>
            <a:r>
              <a:rPr lang="el-GR" dirty="0"/>
              <a:t>Τα πρόσωπα μιλούν, συχνά πολύ, όπως και στο συμβατικό θέατρο και συχνά αναγνωρίζουν ότι ενδίδουν σε ένα παιχνίδι λέξεων που γελοιοποιεί αυτή καθ’ αυτή τη χρήση της γλώσσας με το να την παραμορφώνει ή να την κάνει μηχανική</a:t>
            </a:r>
            <a:r>
              <a:rPr lang="el-GR" dirty="0" smtClean="0"/>
              <a:t>. Για τους ήρωες ομιλία σημαίνει απάτη που είτε την υφίστανται είτε την ασκούν στους συνομιλητές τους. </a:t>
            </a:r>
            <a:endParaRPr lang="el-GR" dirty="0"/>
          </a:p>
          <a:p>
            <a:r>
              <a:rPr lang="el-GR" dirty="0"/>
              <a:t>Ο </a:t>
            </a:r>
            <a:r>
              <a:rPr lang="el-GR" b="1" dirty="0"/>
              <a:t>διάλογος</a:t>
            </a:r>
            <a:r>
              <a:rPr lang="el-GR" dirty="0"/>
              <a:t> </a:t>
            </a:r>
            <a:r>
              <a:rPr lang="el-GR" dirty="0" smtClean="0"/>
              <a:t>χωρίς οξύτητα και ευφυολογίες, αναλώνεται </a:t>
            </a:r>
            <a:r>
              <a:rPr lang="el-GR" dirty="0"/>
              <a:t>σε κλισέ χωρίς ειρμό που υποβαθμίζουν το ομιλούν πρόσωπο σε ομιλούσα μηχανή</a:t>
            </a:r>
            <a:r>
              <a:rPr lang="el-GR" dirty="0" smtClean="0"/>
              <a:t>. Έχει μια αυτονομία διότι δεν παράγει καμία φόρμα επικοινωνίας ανάμεσα στα πρόσωπα, ούτε αποτελεί έναυσμα για δράση. Αντί για διάλογο έχουμε ψελλίσματα.</a:t>
            </a:r>
            <a:endParaRPr lang="el-GR" dirty="0"/>
          </a:p>
          <a:p>
            <a:r>
              <a:rPr lang="el-GR" dirty="0"/>
              <a:t>Προκειμένου να στραφεί η προσοχή στη μειωμένη αξία της γλώσσας ως μέσον επικοινωνίας, τα έργα του παραλόγου δίνουν έμφαση στη μεταφορική όψη μέσα από τη </a:t>
            </a:r>
            <a:r>
              <a:rPr lang="el-GR" b="1" dirty="0"/>
              <a:t>σκηνογραφία</a:t>
            </a:r>
            <a:r>
              <a:rPr lang="el-GR" dirty="0"/>
              <a:t> τους. Η ποίησή τους ξεπηδά από τις εικόνες της σκηνής. </a:t>
            </a:r>
            <a:r>
              <a:rPr lang="el-GR" dirty="0" err="1"/>
              <a:t>Ό,τι</a:t>
            </a:r>
            <a:r>
              <a:rPr lang="el-GR" dirty="0"/>
              <a:t> συμβαίνει εκεί υπερβαίνει ή εναντιώνεται στις λέξεις του κειμένου.  Το σοβαρό μετακυλά στο γκροτέσκο και το κωμικό αποκτά δραματικούς τόνους. </a:t>
            </a:r>
          </a:p>
          <a:p>
            <a:r>
              <a:rPr lang="el-GR" dirty="0"/>
              <a:t>Η </a:t>
            </a:r>
            <a:r>
              <a:rPr lang="el-GR" b="1" dirty="0"/>
              <a:t>σκηνική μεταφορά </a:t>
            </a:r>
            <a:r>
              <a:rPr lang="el-GR" dirty="0"/>
              <a:t>των έργων αυτών είναι προβληματική καθώς εναντιώνεται σε κάθε σκηνική πρακτική. Έτσι επιλέχθηκε η φάρσα για να τα υποστηρίξει ως ύφος</a:t>
            </a:r>
          </a:p>
          <a:p>
            <a:r>
              <a:rPr lang="el-GR" dirty="0"/>
              <a:t>Επίσης </a:t>
            </a:r>
            <a:r>
              <a:rPr lang="el-GR" b="1" dirty="0"/>
              <a:t>υποκριτικά</a:t>
            </a:r>
            <a:r>
              <a:rPr lang="el-GR" dirty="0"/>
              <a:t> ακολουθείται η πρακτική της </a:t>
            </a:r>
            <a:r>
              <a:rPr lang="el-GR" dirty="0" err="1"/>
              <a:t>περφόρμανς</a:t>
            </a:r>
            <a:r>
              <a:rPr lang="el-GR" dirty="0"/>
              <a:t>, γιατί άλλου είδους υποκριτική μπορεί να υποστηριχθεί μόνο από την ψυχολογία των ηρώων κι εδώ δεν υπάρχει τέτοια.</a:t>
            </a:r>
          </a:p>
          <a:p>
            <a:endParaRPr lang="el-GR" dirty="0"/>
          </a:p>
        </p:txBody>
      </p:sp>
    </p:spTree>
    <p:extLst>
      <p:ext uri="{BB962C8B-B14F-4D97-AF65-F5344CB8AC3E}">
        <p14:creationId xmlns:p14="http://schemas.microsoft.com/office/powerpoint/2010/main" val="15454533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404664"/>
          </a:xfrm>
        </p:spPr>
        <p:txBody>
          <a:bodyPr>
            <a:normAutofit fontScale="90000"/>
          </a:bodyPr>
          <a:lstStyle/>
          <a:p>
            <a:r>
              <a:rPr lang="el-GR" sz="2800" b="1" dirty="0" smtClean="0"/>
              <a:t>Στρουκτουραλισμός: ένας δρόμος παράλληλος </a:t>
            </a:r>
            <a:endParaRPr lang="el-GR" sz="2800" b="1" dirty="0"/>
          </a:p>
        </p:txBody>
      </p:sp>
      <p:sp>
        <p:nvSpPr>
          <p:cNvPr id="3" name="Θέση περιεχομένου 2"/>
          <p:cNvSpPr>
            <a:spLocks noGrp="1"/>
          </p:cNvSpPr>
          <p:nvPr>
            <p:ph idx="1"/>
          </p:nvPr>
        </p:nvSpPr>
        <p:spPr>
          <a:xfrm>
            <a:off x="34584" y="332656"/>
            <a:ext cx="9109415" cy="6525344"/>
          </a:xfrm>
        </p:spPr>
        <p:txBody>
          <a:bodyPr>
            <a:normAutofit fontScale="40000" lnSpcReduction="20000"/>
          </a:bodyPr>
          <a:lstStyle/>
          <a:p>
            <a:pPr marL="0" indent="0">
              <a:buNone/>
            </a:pPr>
            <a:endParaRPr lang="el-GR" dirty="0" smtClean="0">
              <a:solidFill>
                <a:srgbClr val="FF0000"/>
              </a:solidFill>
            </a:endParaRPr>
          </a:p>
          <a:p>
            <a:pPr marL="0" indent="0">
              <a:buNone/>
            </a:pPr>
            <a:r>
              <a:rPr lang="en-US" sz="4000" dirty="0" smtClean="0">
                <a:solidFill>
                  <a:srgbClr val="FF0000"/>
                </a:solidFill>
              </a:rPr>
              <a:t>Saussure:</a:t>
            </a:r>
            <a:r>
              <a:rPr lang="en-US" sz="4000" b="1" dirty="0" smtClean="0"/>
              <a:t> </a:t>
            </a:r>
            <a:r>
              <a:rPr lang="el-GR" sz="4000" dirty="0" smtClean="0"/>
              <a:t>το σημείο αντιπροσωπεύει εξ ορισμού μια αρχική και θεμελιώδη αλλά απούσα πραγματικότητα. </a:t>
            </a:r>
            <a:r>
              <a:rPr lang="en-US" sz="4000" dirty="0" smtClean="0">
                <a:solidFill>
                  <a:srgbClr val="FF0000"/>
                </a:solidFill>
              </a:rPr>
              <a:t>Roman</a:t>
            </a:r>
            <a:r>
              <a:rPr lang="en-US" sz="4000" dirty="0" smtClean="0"/>
              <a:t> </a:t>
            </a:r>
            <a:r>
              <a:rPr lang="en-US" sz="4000" dirty="0" err="1" smtClean="0">
                <a:solidFill>
                  <a:srgbClr val="FF0000"/>
                </a:solidFill>
              </a:rPr>
              <a:t>Jakobson</a:t>
            </a:r>
            <a:r>
              <a:rPr lang="el-GR" sz="4000" dirty="0" smtClean="0">
                <a:solidFill>
                  <a:srgbClr val="FF0000"/>
                </a:solidFill>
              </a:rPr>
              <a:t>: </a:t>
            </a:r>
            <a:r>
              <a:rPr lang="el-GR" sz="4000" dirty="0" smtClean="0"/>
              <a:t>τα έξι στοιχεία του λεκτικού γεγονότος: πομπός/επικοινωνιακός κώδικας/ μήνυμα/μεταφορά μηνύματος (δίαυλος) /δέκτης/ πεδίο αναφοράς.</a:t>
            </a:r>
          </a:p>
          <a:p>
            <a:pPr marL="0" indent="0">
              <a:buNone/>
            </a:pPr>
            <a:endParaRPr lang="el-GR" sz="4000" dirty="0" smtClean="0"/>
          </a:p>
          <a:p>
            <a:pPr marL="0" indent="0">
              <a:buNone/>
            </a:pPr>
            <a:r>
              <a:rPr lang="el-GR" sz="4000" b="1" dirty="0" smtClean="0"/>
              <a:t>Στρουκτουραλιστική γλωσσολογία</a:t>
            </a:r>
            <a:r>
              <a:rPr lang="el-GR" sz="4000" dirty="0" smtClean="0"/>
              <a:t>: Μια ασυνείδητη φόρμα γλώσσας δημιουργείται κάτω από το επιφανειακά εκφερόμενο, στο οποίο υπάρχει η επίδραση της λογικής και της συνείδησης. Κάτω από το </a:t>
            </a:r>
            <a:r>
              <a:rPr lang="en-US" sz="4000" b="1" dirty="0" smtClean="0"/>
              <a:t>parole</a:t>
            </a:r>
            <a:r>
              <a:rPr lang="en-US" sz="4000" dirty="0" smtClean="0"/>
              <a:t> </a:t>
            </a:r>
            <a:r>
              <a:rPr lang="el-GR" sz="4000" dirty="0" smtClean="0"/>
              <a:t>υπάρχει το </a:t>
            </a:r>
            <a:r>
              <a:rPr lang="en-US" sz="4000" b="1" dirty="0" smtClean="0"/>
              <a:t>langue</a:t>
            </a:r>
            <a:r>
              <a:rPr lang="el-GR" sz="4000" b="1" dirty="0" smtClean="0"/>
              <a:t> </a:t>
            </a:r>
            <a:r>
              <a:rPr lang="el-GR" sz="4000" dirty="0" smtClean="0"/>
              <a:t>(</a:t>
            </a:r>
            <a:r>
              <a:rPr lang="en-US" sz="4000" dirty="0" smtClean="0">
                <a:solidFill>
                  <a:srgbClr val="FF0000"/>
                </a:solidFill>
              </a:rPr>
              <a:t>Noam Chomsky</a:t>
            </a:r>
            <a:r>
              <a:rPr lang="en-US" sz="4000" dirty="0" smtClean="0"/>
              <a:t>).</a:t>
            </a:r>
            <a:endParaRPr lang="el-GR" sz="4000" dirty="0" smtClean="0"/>
          </a:p>
          <a:p>
            <a:pPr marL="0" indent="0">
              <a:buNone/>
            </a:pPr>
            <a:endParaRPr lang="el-GR" sz="4000" dirty="0"/>
          </a:p>
          <a:p>
            <a:pPr marL="0" indent="0">
              <a:buNone/>
            </a:pPr>
            <a:r>
              <a:rPr lang="el-GR" sz="4000" b="1" dirty="0"/>
              <a:t>Μ</a:t>
            </a:r>
            <a:r>
              <a:rPr lang="el-GR" sz="4000" b="1" dirty="0" smtClean="0"/>
              <a:t>ορφολογία</a:t>
            </a:r>
            <a:r>
              <a:rPr lang="el-GR" sz="4000" dirty="0" smtClean="0"/>
              <a:t>: Τα ρώσικα παραμύθια δομημένα σε λειτουργίες (Βλαδίμηρος </a:t>
            </a:r>
            <a:r>
              <a:rPr lang="el-GR" sz="4000" dirty="0" err="1" smtClean="0"/>
              <a:t>Προπ</a:t>
            </a:r>
            <a:r>
              <a:rPr lang="el-GR" sz="4000" dirty="0" smtClean="0"/>
              <a:t> ), </a:t>
            </a:r>
            <a:r>
              <a:rPr lang="en-US" sz="4000" dirty="0" smtClean="0"/>
              <a:t>[</a:t>
            </a:r>
            <a:r>
              <a:rPr lang="el-GR" sz="4000" dirty="0" smtClean="0"/>
              <a:t>ο προάγγελος της </a:t>
            </a:r>
            <a:r>
              <a:rPr lang="el-GR" sz="4000" b="1" dirty="0" err="1" smtClean="0"/>
              <a:t>αφηγηματολογίας</a:t>
            </a:r>
            <a:r>
              <a:rPr lang="en-US" sz="4000" b="1" dirty="0" smtClean="0"/>
              <a:t>]</a:t>
            </a:r>
            <a:r>
              <a:rPr lang="el-GR" sz="4000" dirty="0" smtClean="0"/>
              <a:t>. Η επέκτασή της από τον </a:t>
            </a:r>
            <a:r>
              <a:rPr lang="en-US" sz="4000" dirty="0" smtClean="0"/>
              <a:t>A.J. </a:t>
            </a:r>
            <a:r>
              <a:rPr lang="en-US" sz="4000" dirty="0" err="1" smtClean="0"/>
              <a:t>Greimas</a:t>
            </a:r>
            <a:r>
              <a:rPr lang="el-GR" sz="4000" dirty="0" smtClean="0"/>
              <a:t> (δομική σημασιολογία) [πβ. Μοντέλο δράσης]</a:t>
            </a:r>
          </a:p>
          <a:p>
            <a:pPr marL="0" indent="0">
              <a:buNone/>
            </a:pPr>
            <a:endParaRPr lang="el-GR" sz="4000" dirty="0"/>
          </a:p>
          <a:p>
            <a:pPr marL="0" indent="0">
              <a:buNone/>
            </a:pPr>
            <a:r>
              <a:rPr lang="el-GR" sz="4000" b="1" dirty="0"/>
              <a:t>Στρουκτουραλιστική </a:t>
            </a:r>
            <a:r>
              <a:rPr lang="el-GR" sz="4000" b="1" dirty="0" smtClean="0"/>
              <a:t>ανθρωπολογία</a:t>
            </a:r>
            <a:r>
              <a:rPr lang="el-GR" sz="4000" dirty="0" smtClean="0"/>
              <a:t>, </a:t>
            </a:r>
            <a:r>
              <a:rPr lang="en-US" sz="4000" dirty="0">
                <a:solidFill>
                  <a:srgbClr val="FF0000"/>
                </a:solidFill>
              </a:rPr>
              <a:t>Claude </a:t>
            </a:r>
            <a:r>
              <a:rPr lang="en-US" sz="4000" dirty="0" smtClean="0">
                <a:solidFill>
                  <a:srgbClr val="FF0000"/>
                </a:solidFill>
              </a:rPr>
              <a:t>Lévi-Strauss</a:t>
            </a:r>
            <a:r>
              <a:rPr lang="el-GR" sz="4000" dirty="0" smtClean="0">
                <a:solidFill>
                  <a:srgbClr val="FF0000"/>
                </a:solidFill>
              </a:rPr>
              <a:t>:</a:t>
            </a:r>
            <a:r>
              <a:rPr lang="el-GR" sz="4000" dirty="0" smtClean="0"/>
              <a:t> οι μύθοι συσχετιζόμενοι με τη γλώσσα και ως εκ τούτου με τους τρόπους επικοινωνίας.</a:t>
            </a:r>
            <a:r>
              <a:rPr lang="en-US" sz="4000" dirty="0" smtClean="0"/>
              <a:t> </a:t>
            </a:r>
            <a:endParaRPr lang="el-GR" sz="4000" dirty="0" smtClean="0"/>
          </a:p>
          <a:p>
            <a:pPr marL="0" indent="0">
              <a:buNone/>
            </a:pPr>
            <a:r>
              <a:rPr lang="el-GR" sz="4000" dirty="0" smtClean="0"/>
              <a:t>Με βάση τις ασυνείδητες λειτουργίες η </a:t>
            </a:r>
            <a:r>
              <a:rPr lang="el-GR" sz="4000" b="1" dirty="0" smtClean="0"/>
              <a:t>μελέτη των μύθων </a:t>
            </a:r>
            <a:r>
              <a:rPr lang="el-GR" sz="4000" dirty="0" smtClean="0"/>
              <a:t>οδηγεί στην αποδοχή ενός ‘</a:t>
            </a:r>
            <a:r>
              <a:rPr lang="el-GR" sz="4000" b="1" dirty="0" smtClean="0"/>
              <a:t>πλέγματος</a:t>
            </a:r>
            <a:r>
              <a:rPr lang="el-GR" sz="4000" dirty="0" smtClean="0"/>
              <a:t>’ (</a:t>
            </a:r>
            <a:r>
              <a:rPr lang="en-US" sz="4000" dirty="0" smtClean="0"/>
              <a:t>grid) </a:t>
            </a:r>
            <a:r>
              <a:rPr lang="el-GR" sz="4000" dirty="0" smtClean="0"/>
              <a:t>που προσδιορίζει το πώς μια κοινωνία αντιλαμβάνεται τον κόσμο και πως τα μέλη της επικοινωνούν μεταξύ τους. Πρωτόγονες κοινωνίες έχουν διαφορετικό ‘πλέγμα’ αλλά όχι λιγότερο πολύπλοκο ή ασαφή σε σχέση με τον δικό μας. Σε αυτό το πλέγμα ενσωματώνονται κάποιες βασικές </a:t>
            </a:r>
            <a:r>
              <a:rPr lang="el-GR" sz="4000" b="1" dirty="0" smtClean="0"/>
              <a:t>υποθέσεις</a:t>
            </a:r>
            <a:r>
              <a:rPr lang="el-GR" sz="4000" dirty="0" smtClean="0"/>
              <a:t> που επίσης επιδρούν στον τρόπο που οι χρήστες αντιλαμβάνονται τον κόσμο. Προσπαθώντας να αλλάξει κανείς το πλέγμα πρέπει να έχει στο νου του να αλλάξει και αυτές τις υποθέσεις.</a:t>
            </a:r>
          </a:p>
          <a:p>
            <a:pPr marL="0" indent="0">
              <a:buNone/>
            </a:pPr>
            <a:endParaRPr lang="el-GR" sz="4000" dirty="0" smtClean="0"/>
          </a:p>
          <a:p>
            <a:pPr marL="0" indent="0">
              <a:buNone/>
            </a:pPr>
            <a:r>
              <a:rPr lang="el-GR" sz="4000" b="1" dirty="0" smtClean="0"/>
              <a:t>Κοινό σημείο </a:t>
            </a:r>
            <a:r>
              <a:rPr lang="el-GR" sz="4000" dirty="0" smtClean="0"/>
              <a:t>του στρουκτουραλισμού και του νεομαρξισμού: και οι δύο θεωρίες αντιλαμβάνονται την </a:t>
            </a:r>
            <a:r>
              <a:rPr lang="el-GR" sz="4000" b="1" dirty="0" smtClean="0"/>
              <a:t>αλλαγή στην κοινωνία μέσα από μια αλλαγή και στις βασικές υποθέσεις</a:t>
            </a:r>
            <a:r>
              <a:rPr lang="el-GR" sz="4000" dirty="0" smtClean="0"/>
              <a:t>, πάνω στις οποίες στηρίζεται η κοινωνία.</a:t>
            </a:r>
          </a:p>
          <a:p>
            <a:endParaRPr lang="el-GR" dirty="0"/>
          </a:p>
        </p:txBody>
      </p:sp>
    </p:spTree>
    <p:extLst>
      <p:ext uri="{BB962C8B-B14F-4D97-AF65-F5344CB8AC3E}">
        <p14:creationId xmlns:p14="http://schemas.microsoft.com/office/powerpoint/2010/main" val="4198664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562074"/>
          </a:xfrm>
        </p:spPr>
        <p:txBody>
          <a:bodyPr>
            <a:noAutofit/>
          </a:bodyPr>
          <a:lstStyle/>
          <a:p>
            <a:r>
              <a:rPr lang="el-GR" sz="3200" b="1" dirty="0" smtClean="0"/>
              <a:t>Συνέχεια…</a:t>
            </a:r>
            <a:endParaRPr lang="el-GR" sz="3200" b="1" dirty="0"/>
          </a:p>
        </p:txBody>
      </p:sp>
      <p:sp>
        <p:nvSpPr>
          <p:cNvPr id="3" name="Θέση περιεχομένου 2"/>
          <p:cNvSpPr>
            <a:spLocks noGrp="1"/>
          </p:cNvSpPr>
          <p:nvPr>
            <p:ph idx="1"/>
          </p:nvPr>
        </p:nvSpPr>
        <p:spPr>
          <a:xfrm>
            <a:off x="0" y="908720"/>
            <a:ext cx="9144000" cy="5949280"/>
          </a:xfrm>
        </p:spPr>
        <p:txBody>
          <a:bodyPr>
            <a:normAutofit fontScale="55000" lnSpcReduction="20000"/>
          </a:bodyPr>
          <a:lstStyle/>
          <a:p>
            <a:pPr marL="0" indent="0">
              <a:buNone/>
            </a:pPr>
            <a:r>
              <a:rPr lang="el-GR" sz="4200" b="1" dirty="0"/>
              <a:t>Ο στρουκτουραλισμός επιδρά στο θέατρο </a:t>
            </a:r>
            <a:r>
              <a:rPr lang="el-GR" sz="4200" dirty="0"/>
              <a:t>αφού προτείνει την ανάγνωση σε βάθος των θεατρικών κειμένων ώστε να φανεί το αρχετυπικό </a:t>
            </a:r>
            <a:r>
              <a:rPr lang="el-GR" sz="4200" dirty="0" smtClean="0"/>
              <a:t>μοντέλο</a:t>
            </a:r>
            <a:r>
              <a:rPr lang="el-GR" sz="4200" dirty="0"/>
              <a:t> </a:t>
            </a:r>
            <a:r>
              <a:rPr lang="el-GR" sz="4200" dirty="0" smtClean="0"/>
              <a:t>που πρέπει να αναλυθεί. </a:t>
            </a:r>
          </a:p>
          <a:p>
            <a:pPr marL="0" indent="0">
              <a:buNone/>
            </a:pPr>
            <a:r>
              <a:rPr lang="el-GR" sz="4200" dirty="0" smtClean="0"/>
              <a:t>Έτσι δούλεψε ο </a:t>
            </a:r>
            <a:r>
              <a:rPr lang="en-US" sz="4200" b="1" dirty="0" smtClean="0">
                <a:solidFill>
                  <a:srgbClr val="FF0000"/>
                </a:solidFill>
              </a:rPr>
              <a:t>Jan </a:t>
            </a:r>
            <a:r>
              <a:rPr lang="en-US" sz="4200" b="1" dirty="0" err="1" smtClean="0">
                <a:solidFill>
                  <a:srgbClr val="FF0000"/>
                </a:solidFill>
              </a:rPr>
              <a:t>Kott</a:t>
            </a:r>
            <a:r>
              <a:rPr lang="en-US" sz="4200" b="1" dirty="0" smtClean="0">
                <a:solidFill>
                  <a:srgbClr val="FF0000"/>
                </a:solidFill>
              </a:rPr>
              <a:t> </a:t>
            </a:r>
            <a:r>
              <a:rPr lang="el-GR" sz="4200" dirty="0" smtClean="0"/>
              <a:t>τον Σαίξπηρ το 1962. Αντί να επικεντρωθεί στην επιφανειακή ιστορία και τους χαρακτήρες, δούλεψε πάνω στο </a:t>
            </a:r>
            <a:r>
              <a:rPr lang="el-GR" sz="4200" b="1" dirty="0" smtClean="0"/>
              <a:t>μοντέλο, τις ιδέες, τα θέματα, τα μοτίβα </a:t>
            </a:r>
            <a:r>
              <a:rPr lang="el-GR" sz="4200" dirty="0" smtClean="0"/>
              <a:t>που βρίσκονται κρυμμένα από κάτω και </a:t>
            </a:r>
            <a:r>
              <a:rPr lang="el-GR" sz="4200" b="1" dirty="0" smtClean="0"/>
              <a:t>συσχετίζονται με τα δικά μας </a:t>
            </a:r>
            <a:r>
              <a:rPr lang="el-GR" sz="4200" dirty="0" smtClean="0"/>
              <a:t>αντίστοιχα σήμερα. Από τότε και στο εξής αυτός είναι ο πιο διαδεδομένος τρόπος ανάλυσης κειμένων. </a:t>
            </a:r>
          </a:p>
          <a:p>
            <a:pPr marL="0" indent="0">
              <a:buNone/>
            </a:pPr>
            <a:r>
              <a:rPr lang="el-GR" sz="4200" dirty="0" smtClean="0"/>
              <a:t>Αυτή η </a:t>
            </a:r>
            <a:r>
              <a:rPr lang="el-GR" sz="4200" b="1" dirty="0" smtClean="0"/>
              <a:t>προσέγγιση</a:t>
            </a:r>
            <a:r>
              <a:rPr lang="el-GR" sz="4200" dirty="0" smtClean="0"/>
              <a:t> είναι ουσιαστικά </a:t>
            </a:r>
            <a:r>
              <a:rPr lang="el-GR" sz="4200" b="1" dirty="0" err="1" smtClean="0"/>
              <a:t>ανιστορική</a:t>
            </a:r>
            <a:r>
              <a:rPr lang="el-GR" sz="4200" dirty="0" smtClean="0"/>
              <a:t> και μετατοπίζει το ενδιαφέρον από την έγνοια για το τότε της ιστορίας στην </a:t>
            </a:r>
            <a:r>
              <a:rPr lang="el-GR" sz="4200" b="1" dirty="0" smtClean="0"/>
              <a:t>ιστορία που είναι ανεξάρτητη από χρόνο και χώρο</a:t>
            </a:r>
            <a:r>
              <a:rPr lang="el-GR" sz="4200" dirty="0" smtClean="0"/>
              <a:t>. </a:t>
            </a:r>
          </a:p>
          <a:p>
            <a:pPr marL="0" indent="0">
              <a:buNone/>
            </a:pPr>
            <a:r>
              <a:rPr lang="el-GR" sz="4200" dirty="0" smtClean="0"/>
              <a:t>Μια ακόμη σημαντική επίδραση προέρχεται από τους θεωρητικούς των ηλεκτρονικών μέσων και τον </a:t>
            </a:r>
            <a:r>
              <a:rPr lang="en-US" sz="4200" b="1" dirty="0" smtClean="0">
                <a:solidFill>
                  <a:srgbClr val="FF0000"/>
                </a:solidFill>
              </a:rPr>
              <a:t>McLuhan</a:t>
            </a:r>
            <a:r>
              <a:rPr lang="en-US" sz="4200" dirty="0" smtClean="0"/>
              <a:t>: </a:t>
            </a:r>
            <a:r>
              <a:rPr lang="el-GR" sz="4200" dirty="0" smtClean="0"/>
              <a:t>η τυπογραφία επέβαλε διαμέσου της </a:t>
            </a:r>
            <a:r>
              <a:rPr lang="el-GR" sz="4200" b="1" dirty="0" smtClean="0"/>
              <a:t>γραμμικής εκτύπωσης </a:t>
            </a:r>
            <a:r>
              <a:rPr lang="el-GR" sz="4200" dirty="0" smtClean="0"/>
              <a:t>μια αντίστοιχη </a:t>
            </a:r>
            <a:r>
              <a:rPr lang="el-GR" sz="4200" b="1" dirty="0" smtClean="0"/>
              <a:t>γραμμική δομή επικοινωνίας και σκέψης</a:t>
            </a:r>
            <a:r>
              <a:rPr lang="el-GR" sz="4200" dirty="0" smtClean="0"/>
              <a:t>. Σήμερα η </a:t>
            </a:r>
            <a:r>
              <a:rPr lang="el-GR" sz="4200" b="1" dirty="0" err="1" smtClean="0"/>
              <a:t>πολυαισθητική</a:t>
            </a:r>
            <a:r>
              <a:rPr lang="el-GR" sz="4200" b="1" dirty="0" smtClean="0"/>
              <a:t> επικοινωνία </a:t>
            </a:r>
            <a:r>
              <a:rPr lang="el-GR" sz="4200" dirty="0" smtClean="0"/>
              <a:t>ανατρέπει τη γραμμικότητα και μετατρέπει τον κόσμο σε ένα </a:t>
            </a:r>
            <a:r>
              <a:rPr lang="el-GR" sz="4200" b="1" dirty="0" smtClean="0"/>
              <a:t>παγκόσμιο χωριό</a:t>
            </a:r>
            <a:r>
              <a:rPr lang="el-GR" sz="4200" dirty="0" smtClean="0"/>
              <a:t>, όπου όλα </a:t>
            </a:r>
            <a:r>
              <a:rPr lang="el-GR" sz="4200" b="1" dirty="0" smtClean="0"/>
              <a:t>διασταυρώνονται άναρχα</a:t>
            </a:r>
            <a:r>
              <a:rPr lang="el-GR" sz="4200" dirty="0" smtClean="0"/>
              <a:t> χωρίς την ιεράρχηση του παρελθόντος. </a:t>
            </a:r>
          </a:p>
          <a:p>
            <a:pPr marL="0" indent="0">
              <a:buNone/>
            </a:pPr>
            <a:endParaRPr lang="el-GR" dirty="0"/>
          </a:p>
          <a:p>
            <a:pPr marL="0" indent="0">
              <a:buNone/>
            </a:pPr>
            <a:endParaRPr lang="el-GR" dirty="0" smtClean="0"/>
          </a:p>
          <a:p>
            <a:pPr marL="0" indent="0">
              <a:buNone/>
            </a:pPr>
            <a:endParaRPr lang="el-GR" dirty="0"/>
          </a:p>
          <a:p>
            <a:endParaRPr lang="el-GR" dirty="0"/>
          </a:p>
        </p:txBody>
      </p:sp>
    </p:spTree>
    <p:extLst>
      <p:ext uri="{BB962C8B-B14F-4D97-AF65-F5344CB8AC3E}">
        <p14:creationId xmlns:p14="http://schemas.microsoft.com/office/powerpoint/2010/main" val="1464605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7504" y="274638"/>
            <a:ext cx="8856984" cy="418058"/>
          </a:xfrm>
        </p:spPr>
        <p:txBody>
          <a:bodyPr>
            <a:noAutofit/>
          </a:bodyPr>
          <a:lstStyle/>
          <a:p>
            <a:r>
              <a:rPr lang="el-GR" sz="2800" b="1" dirty="0" smtClean="0"/>
              <a:t>Μεταμοντερνισμός </a:t>
            </a:r>
            <a:r>
              <a:rPr lang="el-GR" sz="2800" b="1" dirty="0" err="1"/>
              <a:t>Μ</a:t>
            </a:r>
            <a:r>
              <a:rPr lang="el-GR" sz="2800" b="1" dirty="0" err="1" smtClean="0"/>
              <a:t>εταδομισμός</a:t>
            </a:r>
            <a:r>
              <a:rPr lang="el-GR" sz="2800" b="1" dirty="0" smtClean="0"/>
              <a:t> και Νέο-</a:t>
            </a:r>
            <a:r>
              <a:rPr lang="el-GR" sz="2800" b="1" dirty="0" err="1" smtClean="0"/>
              <a:t>Ιστορικιστές</a:t>
            </a:r>
            <a:endParaRPr lang="el-GR" sz="2800" b="1" dirty="0"/>
          </a:p>
        </p:txBody>
      </p:sp>
      <p:sp>
        <p:nvSpPr>
          <p:cNvPr id="3" name="Θέση περιεχομένου 2"/>
          <p:cNvSpPr>
            <a:spLocks noGrp="1"/>
          </p:cNvSpPr>
          <p:nvPr>
            <p:ph idx="1"/>
          </p:nvPr>
        </p:nvSpPr>
        <p:spPr>
          <a:xfrm>
            <a:off x="179512" y="692696"/>
            <a:ext cx="8856984" cy="6048672"/>
          </a:xfrm>
        </p:spPr>
        <p:txBody>
          <a:bodyPr>
            <a:normAutofit fontScale="62500" lnSpcReduction="20000"/>
          </a:bodyPr>
          <a:lstStyle/>
          <a:p>
            <a:r>
              <a:rPr lang="el-GR" dirty="0">
                <a:solidFill>
                  <a:schemeClr val="accent1">
                    <a:lumMod val="75000"/>
                  </a:schemeClr>
                </a:solidFill>
              </a:rPr>
              <a:t>Αυτό που χαρακτηρίζει τη θεατρική δραστηριότητα </a:t>
            </a:r>
            <a:r>
              <a:rPr lang="el-GR" b="1" dirty="0">
                <a:solidFill>
                  <a:schemeClr val="accent1">
                    <a:lumMod val="75000"/>
                  </a:schemeClr>
                </a:solidFill>
              </a:rPr>
              <a:t>μετά το 1968 </a:t>
            </a:r>
            <a:r>
              <a:rPr lang="el-GR" dirty="0">
                <a:solidFill>
                  <a:schemeClr val="accent1">
                    <a:lumMod val="75000"/>
                  </a:schemeClr>
                </a:solidFill>
              </a:rPr>
              <a:t>σχετίζεται εν μέρει από την </a:t>
            </a:r>
            <a:r>
              <a:rPr lang="el-GR" b="1" dirty="0">
                <a:solidFill>
                  <a:schemeClr val="accent1">
                    <a:lumMod val="75000"/>
                  </a:schemeClr>
                </a:solidFill>
              </a:rPr>
              <a:t>αισιόδοξη αίσθηση </a:t>
            </a:r>
            <a:r>
              <a:rPr lang="el-GR" dirty="0">
                <a:solidFill>
                  <a:schemeClr val="accent1">
                    <a:lumMod val="75000"/>
                  </a:schemeClr>
                </a:solidFill>
              </a:rPr>
              <a:t>της απαλλαγής από τις υποκριτικές αξίες που οδηγούσαν την τέχνη σε συμβιβασμούς και με την επίσης αισιόδοξη αίσθηση πως η θεατρική τέχνη πια θα μπορέσει να δημιουργήσει μια περισσότερο δίκαιη κοινωνία και ένα θέατρο αντάξιό της. Η βασική αίσθηση να υλοποιηθούν τα σχέδια προήλθε από τον παραμερισμό των ταμπού και την δημιουργία νέων καλλιτεχνικών μορφών έκφρασης. Αυτά έδωσαν την αισιόδοξη αίσθηση των απεριόριστων δυνατοτήτων. Στα χρόνια της δεκαετίας του </a:t>
            </a:r>
            <a:r>
              <a:rPr lang="el-GR" b="1" dirty="0">
                <a:solidFill>
                  <a:schemeClr val="accent1">
                    <a:lumMod val="75000"/>
                  </a:schemeClr>
                </a:solidFill>
              </a:rPr>
              <a:t>1980</a:t>
            </a:r>
            <a:r>
              <a:rPr lang="el-GR" dirty="0">
                <a:solidFill>
                  <a:schemeClr val="accent1">
                    <a:lumMod val="75000"/>
                  </a:schemeClr>
                </a:solidFill>
              </a:rPr>
              <a:t> αυτές </a:t>
            </a:r>
            <a:r>
              <a:rPr lang="el-GR" b="1" dirty="0">
                <a:solidFill>
                  <a:schemeClr val="accent1">
                    <a:lumMod val="75000"/>
                  </a:schemeClr>
                </a:solidFill>
              </a:rPr>
              <a:t>οι αυταπάτες έσβησαν </a:t>
            </a:r>
            <a:r>
              <a:rPr lang="el-GR" dirty="0">
                <a:solidFill>
                  <a:schemeClr val="accent1">
                    <a:lumMod val="75000"/>
                  </a:schemeClr>
                </a:solidFill>
              </a:rPr>
              <a:t>ενώ άλλες θεωρητικές σκέψεις ήδη διατυπωμένες από τα χρόνια του ’60, που τις εξέταζαν μόνο οι διανοούμενοι, τώρα γίνονται κτήμα των πολλών και κυρίως επηρεάζουν τον θεατρικό χώρο.</a:t>
            </a:r>
            <a:r>
              <a:rPr lang="el-GR" dirty="0"/>
              <a:t> </a:t>
            </a:r>
            <a:r>
              <a:rPr lang="el-GR" dirty="0">
                <a:solidFill>
                  <a:schemeClr val="accent1">
                    <a:lumMod val="75000"/>
                  </a:schemeClr>
                </a:solidFill>
              </a:rPr>
              <a:t>Αυτές οι σκέψεις βρίσκουμε να εφαρμόζονται στον </a:t>
            </a:r>
            <a:r>
              <a:rPr lang="el-GR" b="1" dirty="0">
                <a:solidFill>
                  <a:schemeClr val="accent1">
                    <a:lumMod val="75000"/>
                  </a:schemeClr>
                </a:solidFill>
              </a:rPr>
              <a:t>μεταμοντερνισμό</a:t>
            </a:r>
            <a:r>
              <a:rPr lang="el-GR" dirty="0">
                <a:solidFill>
                  <a:schemeClr val="accent1">
                    <a:lumMod val="75000"/>
                  </a:schemeClr>
                </a:solidFill>
              </a:rPr>
              <a:t>, τον </a:t>
            </a:r>
            <a:r>
              <a:rPr lang="el-GR" b="1" dirty="0" err="1">
                <a:solidFill>
                  <a:schemeClr val="accent1">
                    <a:lumMod val="75000"/>
                  </a:schemeClr>
                </a:solidFill>
              </a:rPr>
              <a:t>μεταδομισμό</a:t>
            </a:r>
            <a:r>
              <a:rPr lang="el-GR" dirty="0">
                <a:solidFill>
                  <a:schemeClr val="accent1">
                    <a:lumMod val="75000"/>
                  </a:schemeClr>
                </a:solidFill>
              </a:rPr>
              <a:t> (ή τον </a:t>
            </a:r>
            <a:r>
              <a:rPr lang="el-GR" dirty="0" err="1">
                <a:solidFill>
                  <a:schemeClr val="accent1">
                    <a:lumMod val="75000"/>
                  </a:schemeClr>
                </a:solidFill>
              </a:rPr>
              <a:t>αποδομισμό</a:t>
            </a:r>
            <a:r>
              <a:rPr lang="el-GR" dirty="0">
                <a:solidFill>
                  <a:schemeClr val="accent1">
                    <a:lumMod val="75000"/>
                  </a:schemeClr>
                </a:solidFill>
              </a:rPr>
              <a:t>) παράλληλα με τις διαρκώς ενισχυόμενες φωνές άλλων ομάδων όπως οι υποστηρικτές του  </a:t>
            </a:r>
            <a:r>
              <a:rPr lang="el-GR" b="1" dirty="0">
                <a:solidFill>
                  <a:schemeClr val="accent1">
                    <a:lumMod val="75000"/>
                  </a:schemeClr>
                </a:solidFill>
              </a:rPr>
              <a:t>φεμινισμού</a:t>
            </a:r>
            <a:r>
              <a:rPr lang="el-GR" dirty="0">
                <a:solidFill>
                  <a:schemeClr val="accent1">
                    <a:lumMod val="75000"/>
                  </a:schemeClr>
                </a:solidFill>
              </a:rPr>
              <a:t> και οι </a:t>
            </a:r>
            <a:r>
              <a:rPr lang="el-GR" b="1" dirty="0">
                <a:solidFill>
                  <a:schemeClr val="accent1">
                    <a:lumMod val="75000"/>
                  </a:schemeClr>
                </a:solidFill>
              </a:rPr>
              <a:t>Νέο-</a:t>
            </a:r>
            <a:r>
              <a:rPr lang="el-GR" b="1" dirty="0" err="1">
                <a:solidFill>
                  <a:schemeClr val="accent1">
                    <a:lumMod val="75000"/>
                  </a:schemeClr>
                </a:solidFill>
              </a:rPr>
              <a:t>Ιστορικιστές</a:t>
            </a:r>
            <a:r>
              <a:rPr lang="el-GR" dirty="0">
                <a:solidFill>
                  <a:schemeClr val="accent1">
                    <a:lumMod val="75000"/>
                  </a:schemeClr>
                </a:solidFill>
              </a:rPr>
              <a:t>.</a:t>
            </a:r>
          </a:p>
          <a:p>
            <a:r>
              <a:rPr lang="el-GR" dirty="0">
                <a:solidFill>
                  <a:schemeClr val="accent1">
                    <a:lumMod val="75000"/>
                  </a:schemeClr>
                </a:solidFill>
              </a:rPr>
              <a:t>Στα χρόνια του 1980 μπαίνουμε σε μια εποχή </a:t>
            </a:r>
            <a:r>
              <a:rPr lang="el-GR" dirty="0" err="1">
                <a:solidFill>
                  <a:schemeClr val="accent1">
                    <a:lumMod val="75000"/>
                  </a:schemeClr>
                </a:solidFill>
              </a:rPr>
              <a:t>μετα</a:t>
            </a:r>
            <a:r>
              <a:rPr lang="el-GR" dirty="0">
                <a:solidFill>
                  <a:schemeClr val="accent1">
                    <a:lumMod val="75000"/>
                  </a:schemeClr>
                </a:solidFill>
              </a:rPr>
              <a:t>-βιομηχανική και </a:t>
            </a:r>
            <a:r>
              <a:rPr lang="el-GR" dirty="0" err="1">
                <a:solidFill>
                  <a:schemeClr val="accent1">
                    <a:lumMod val="75000"/>
                  </a:schemeClr>
                </a:solidFill>
              </a:rPr>
              <a:t>μεταουμανιστική</a:t>
            </a:r>
            <a:r>
              <a:rPr lang="el-GR" dirty="0">
                <a:solidFill>
                  <a:schemeClr val="accent1">
                    <a:lumMod val="75000"/>
                  </a:schemeClr>
                </a:solidFill>
              </a:rPr>
              <a:t>. Βρισκόμαστε στην περίοδο του μεταμοντερνισμού</a:t>
            </a:r>
            <a:r>
              <a:rPr lang="el-GR" dirty="0" smtClean="0">
                <a:solidFill>
                  <a:schemeClr val="accent1">
                    <a:lumMod val="75000"/>
                  </a:schemeClr>
                </a:solidFill>
              </a:rPr>
              <a:t>.</a:t>
            </a:r>
            <a:r>
              <a:rPr lang="el-GR" dirty="0">
                <a:solidFill>
                  <a:schemeClr val="accent1">
                    <a:lumMod val="75000"/>
                  </a:schemeClr>
                </a:solidFill>
              </a:rPr>
              <a:t> στον μεταμοντερνισμό οι καλλιτέχνες δεν ανησυχούν για την ασυνέχεια και την ανακολουθία των επιλογών τους. Ο μεταμοντερνισμός δεν γνωρίζει στεγανά αλλά ούτε και μεθόδους συγκάλυψης. Οι τέχνες γίνονται ρευστές το ίδιο και τα στιλ. Ενδιαφέρει το γεγονός που συμβαίνει και ο τρόπος που συμβαίνει. Αφήνει να φανεί το ανακάτεμα ακόμα και αν έχουμε συνύπαρξη υψηλής και λαϊκής τέχνης</a:t>
            </a:r>
            <a:r>
              <a:rPr lang="el-GR" dirty="0" smtClean="0">
                <a:solidFill>
                  <a:schemeClr val="accent1">
                    <a:lumMod val="75000"/>
                  </a:schemeClr>
                </a:solidFill>
              </a:rPr>
              <a:t>.</a:t>
            </a:r>
          </a:p>
          <a:p>
            <a:r>
              <a:rPr lang="el-GR" dirty="0" smtClean="0">
                <a:solidFill>
                  <a:schemeClr val="accent1">
                    <a:lumMod val="75000"/>
                  </a:schemeClr>
                </a:solidFill>
              </a:rPr>
              <a:t> </a:t>
            </a:r>
            <a:r>
              <a:rPr lang="el-GR" dirty="0">
                <a:solidFill>
                  <a:schemeClr val="accent1">
                    <a:lumMod val="75000"/>
                  </a:schemeClr>
                </a:solidFill>
              </a:rPr>
              <a:t>Πολλά στοιχεία ο μεταμοντερνισμός τα παίρνει από τον </a:t>
            </a:r>
            <a:r>
              <a:rPr lang="el-GR" dirty="0" err="1">
                <a:solidFill>
                  <a:schemeClr val="accent1">
                    <a:lumMod val="75000"/>
                  </a:schemeClr>
                </a:solidFill>
              </a:rPr>
              <a:t>μεταδομισμό</a:t>
            </a:r>
            <a:r>
              <a:rPr lang="el-GR" dirty="0">
                <a:solidFill>
                  <a:schemeClr val="accent1">
                    <a:lumMod val="75000"/>
                  </a:schemeClr>
                </a:solidFill>
              </a:rPr>
              <a:t>. </a:t>
            </a:r>
          </a:p>
          <a:p>
            <a:endParaRPr lang="el-GR" dirty="0"/>
          </a:p>
        </p:txBody>
      </p:sp>
    </p:spTree>
    <p:extLst>
      <p:ext uri="{BB962C8B-B14F-4D97-AF65-F5344CB8AC3E}">
        <p14:creationId xmlns:p14="http://schemas.microsoft.com/office/powerpoint/2010/main" val="1019509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476672"/>
          </a:xfrm>
        </p:spPr>
        <p:txBody>
          <a:bodyPr>
            <a:normAutofit fontScale="90000"/>
          </a:bodyPr>
          <a:lstStyle/>
          <a:p>
            <a:r>
              <a:rPr lang="el-GR" sz="3200" b="1" dirty="0" err="1" smtClean="0"/>
              <a:t>Μεταδομισμός</a:t>
            </a:r>
            <a:endParaRPr lang="el-GR" sz="3200" b="1" dirty="0"/>
          </a:p>
        </p:txBody>
      </p:sp>
      <p:sp>
        <p:nvSpPr>
          <p:cNvPr id="3" name="Θέση περιεχομένου 2"/>
          <p:cNvSpPr>
            <a:spLocks noGrp="1"/>
          </p:cNvSpPr>
          <p:nvPr>
            <p:ph idx="1"/>
          </p:nvPr>
        </p:nvSpPr>
        <p:spPr>
          <a:xfrm>
            <a:off x="107504" y="548680"/>
            <a:ext cx="8928992" cy="6309320"/>
          </a:xfrm>
        </p:spPr>
        <p:txBody>
          <a:bodyPr>
            <a:normAutofit fontScale="55000" lnSpcReduction="20000"/>
          </a:bodyPr>
          <a:lstStyle/>
          <a:p>
            <a:r>
              <a:rPr lang="el-GR" dirty="0"/>
              <a:t>Ο </a:t>
            </a:r>
            <a:r>
              <a:rPr lang="en-US" dirty="0" smtClean="0">
                <a:solidFill>
                  <a:srgbClr val="FF0000"/>
                </a:solidFill>
              </a:rPr>
              <a:t>Jacques</a:t>
            </a:r>
            <a:r>
              <a:rPr lang="en-US" dirty="0" smtClean="0"/>
              <a:t> </a:t>
            </a:r>
            <a:r>
              <a:rPr lang="en-US" dirty="0" smtClean="0">
                <a:solidFill>
                  <a:srgbClr val="FF0000"/>
                </a:solidFill>
              </a:rPr>
              <a:t>Derrida</a:t>
            </a:r>
            <a:r>
              <a:rPr lang="en-US" dirty="0" smtClean="0"/>
              <a:t> </a:t>
            </a:r>
            <a:r>
              <a:rPr lang="el-GR" dirty="0"/>
              <a:t>μιλά για </a:t>
            </a:r>
            <a:endParaRPr lang="el-GR" dirty="0" smtClean="0"/>
          </a:p>
          <a:p>
            <a:r>
              <a:rPr lang="el-GR" dirty="0" smtClean="0"/>
              <a:t>μια </a:t>
            </a:r>
            <a:r>
              <a:rPr lang="el-GR" b="1" dirty="0"/>
              <a:t>γλώσσα που διαμορφώνει την ίδια τη σκέψη </a:t>
            </a:r>
            <a:r>
              <a:rPr lang="el-GR" dirty="0"/>
              <a:t>και τη συνείδηση του ατόμου. Η γλώσσα προϋπάρχει κι όχι το ανάποδο. </a:t>
            </a:r>
            <a:endParaRPr lang="el-GR" dirty="0" smtClean="0"/>
          </a:p>
          <a:p>
            <a:r>
              <a:rPr lang="el-GR" dirty="0" smtClean="0"/>
              <a:t>Η </a:t>
            </a:r>
            <a:r>
              <a:rPr lang="el-GR" dirty="0"/>
              <a:t>γλώσσα δεν είναι άψυχο εργαλείο, αλλά είναι αυτή που </a:t>
            </a:r>
            <a:r>
              <a:rPr lang="el-GR" b="1" dirty="0"/>
              <a:t>κάνει δυνατή την ύπαρξη της συνείδησης.</a:t>
            </a:r>
            <a:r>
              <a:rPr lang="el-GR" dirty="0"/>
              <a:t> </a:t>
            </a:r>
            <a:endParaRPr lang="el-GR" dirty="0" smtClean="0"/>
          </a:p>
          <a:p>
            <a:r>
              <a:rPr lang="el-GR" dirty="0" smtClean="0"/>
              <a:t>Η </a:t>
            </a:r>
            <a:r>
              <a:rPr lang="el-GR" dirty="0"/>
              <a:t>γλώσσα κάνει το άτομο να δει τον κόσμο με έναν τρόπο. Αυτό σημαίνει πως </a:t>
            </a:r>
            <a:r>
              <a:rPr lang="el-GR" b="1" dirty="0" smtClean="0"/>
              <a:t>κάθε </a:t>
            </a:r>
            <a:r>
              <a:rPr lang="el-GR" b="1" dirty="0"/>
              <a:t>γλώσσα συντονίζει τους χρήστες της </a:t>
            </a:r>
            <a:r>
              <a:rPr lang="el-GR" dirty="0"/>
              <a:t>να έχουν μια συγκεκριμένη οπτική να βλέπουν τον κόσμο. </a:t>
            </a:r>
            <a:endParaRPr lang="el-GR" dirty="0" smtClean="0"/>
          </a:p>
          <a:p>
            <a:r>
              <a:rPr lang="el-GR" dirty="0" smtClean="0"/>
              <a:t>Επιπλέον υποστηρίζει ο </a:t>
            </a:r>
            <a:r>
              <a:rPr lang="en-US" dirty="0" smtClean="0"/>
              <a:t>Derrida</a:t>
            </a:r>
            <a:r>
              <a:rPr lang="el-GR" dirty="0" smtClean="0"/>
              <a:t> </a:t>
            </a:r>
            <a:r>
              <a:rPr lang="el-GR" dirty="0"/>
              <a:t>πως </a:t>
            </a:r>
            <a:r>
              <a:rPr lang="el-GR" b="1" dirty="0"/>
              <a:t>το νόημα δεν μπορεί να παρουσιαστεί ολοκληρωμένο </a:t>
            </a:r>
            <a:r>
              <a:rPr lang="el-GR" dirty="0"/>
              <a:t>αφού διαμορφώνεται ανάλογα με το </a:t>
            </a:r>
            <a:r>
              <a:rPr lang="el-GR" dirty="0" err="1"/>
              <a:t>ό,τι</a:t>
            </a:r>
            <a:r>
              <a:rPr lang="el-GR" dirty="0"/>
              <a:t> έχει προηγηθεί και διαφοροποιείται σε σχέση με το </a:t>
            </a:r>
            <a:r>
              <a:rPr lang="el-GR" dirty="0" err="1"/>
              <a:t>ό,τι</a:t>
            </a:r>
            <a:r>
              <a:rPr lang="el-GR" dirty="0"/>
              <a:t> μέλλεται να συμβεί. </a:t>
            </a:r>
            <a:endParaRPr lang="en-US" dirty="0" smtClean="0"/>
          </a:p>
          <a:p>
            <a:r>
              <a:rPr lang="el-GR" b="1" dirty="0"/>
              <a:t>Ο δομισμός </a:t>
            </a:r>
            <a:r>
              <a:rPr lang="el-GR" dirty="0"/>
              <a:t>προσπάθησε να περιγράψει γλωσσικές σχέσεις σε </a:t>
            </a:r>
            <a:r>
              <a:rPr lang="el-GR" b="1" dirty="0"/>
              <a:t>διπολικές σχέσεις </a:t>
            </a:r>
            <a:r>
              <a:rPr lang="el-GR" dirty="0"/>
              <a:t>–παραλληλισμούς αντιθέσεις αντιστροφές- </a:t>
            </a:r>
            <a:endParaRPr lang="el-GR" dirty="0" smtClean="0"/>
          </a:p>
          <a:p>
            <a:r>
              <a:rPr lang="el-GR" dirty="0" smtClean="0"/>
              <a:t>αλλά </a:t>
            </a:r>
            <a:r>
              <a:rPr lang="el-GR" dirty="0"/>
              <a:t>ο </a:t>
            </a:r>
            <a:r>
              <a:rPr lang="en-US" dirty="0" smtClean="0"/>
              <a:t>Derrida</a:t>
            </a:r>
            <a:r>
              <a:rPr lang="el-GR" dirty="0" smtClean="0"/>
              <a:t> </a:t>
            </a:r>
            <a:r>
              <a:rPr lang="el-GR" dirty="0"/>
              <a:t>επεσήμανε πως στην </a:t>
            </a:r>
            <a:r>
              <a:rPr lang="el-GR" b="1" dirty="0"/>
              <a:t>αντιπαράθεση των ζευγών</a:t>
            </a:r>
            <a:r>
              <a:rPr lang="el-GR" dirty="0"/>
              <a:t> πάντα </a:t>
            </a:r>
            <a:r>
              <a:rPr lang="el-GR" b="1" dirty="0"/>
              <a:t>ένα από τα δύο υπερισχύει </a:t>
            </a:r>
            <a:r>
              <a:rPr lang="el-GR" dirty="0"/>
              <a:t>και αυτό περνάει ανεπεξέργαστο μέσα μας. Στην αντιπαράθεση </a:t>
            </a:r>
            <a:r>
              <a:rPr lang="el-GR" dirty="0" smtClean="0"/>
              <a:t>π</a:t>
            </a:r>
            <a:r>
              <a:rPr lang="en-US" dirty="0" smtClean="0"/>
              <a:t>.</a:t>
            </a:r>
            <a:r>
              <a:rPr lang="el-GR" dirty="0" smtClean="0"/>
              <a:t>χ</a:t>
            </a:r>
            <a:r>
              <a:rPr lang="en-US" dirty="0" smtClean="0"/>
              <a:t>.</a:t>
            </a:r>
            <a:r>
              <a:rPr lang="el-GR" dirty="0" smtClean="0"/>
              <a:t> </a:t>
            </a:r>
            <a:r>
              <a:rPr lang="el-GR" dirty="0"/>
              <a:t>ά</a:t>
            </a:r>
            <a:r>
              <a:rPr lang="el-GR" dirty="0" smtClean="0"/>
              <a:t>ντρας</a:t>
            </a:r>
            <a:r>
              <a:rPr lang="en-US" dirty="0" smtClean="0"/>
              <a:t>-</a:t>
            </a:r>
            <a:r>
              <a:rPr lang="el-GR" dirty="0" smtClean="0"/>
              <a:t>γυναίκα </a:t>
            </a:r>
            <a:r>
              <a:rPr lang="el-GR" dirty="0"/>
              <a:t>στον δυτικό πολιτισμό ο άντρας υπερέχει. Αυτό σημαίνει πως </a:t>
            </a:r>
            <a:r>
              <a:rPr lang="el-GR" b="1" dirty="0"/>
              <a:t>η γλώσσα  είναι στοιχειωμένη </a:t>
            </a:r>
            <a:r>
              <a:rPr lang="el-GR" dirty="0"/>
              <a:t>καθώς είτε  καταπιέζει είτε αγνοεί. Σε κάθε διατύπωση ένα συμπλήρωμα έννοιας μένει πίσω και καθώς το επεξεργαζόμαστε αυτό που αντιλαμβανόμαστε είναι το ανεπαρκές της πρώτης μας διατύπωσης. Αυτή η κατάσταση μας σπρώχνει να κάνουμε τροποποιήσεις και αυτό μας βάζει σε έναν φαύλο κύκλο. Αυτή η αναλυτική διαδικασία έχει επικρατήσει να λέγεται </a:t>
            </a:r>
            <a:r>
              <a:rPr lang="el-GR" b="1" dirty="0"/>
              <a:t>αποδόμηση.</a:t>
            </a:r>
            <a:r>
              <a:rPr lang="el-GR" dirty="0"/>
              <a:t> </a:t>
            </a:r>
            <a:endParaRPr lang="en-US" dirty="0" smtClean="0"/>
          </a:p>
          <a:p>
            <a:r>
              <a:rPr lang="el-GR" dirty="0" smtClean="0"/>
              <a:t>Από </a:t>
            </a:r>
            <a:r>
              <a:rPr lang="el-GR" dirty="0"/>
              <a:t>τη μια πλευρά </a:t>
            </a:r>
            <a:r>
              <a:rPr lang="el-GR" b="1" dirty="0"/>
              <a:t>η αποδόμηση </a:t>
            </a:r>
            <a:r>
              <a:rPr lang="el-GR" dirty="0" smtClean="0"/>
              <a:t>αποκαλύπτει ταυτόχρονα (α) την </a:t>
            </a:r>
            <a:r>
              <a:rPr lang="el-GR" dirty="0"/>
              <a:t>ιδεολογική αστάθεια που </a:t>
            </a:r>
            <a:r>
              <a:rPr lang="el-GR" dirty="0" smtClean="0"/>
              <a:t>δομεί τη </a:t>
            </a:r>
            <a:r>
              <a:rPr lang="el-GR" dirty="0"/>
              <a:t>διατύπωση </a:t>
            </a:r>
            <a:r>
              <a:rPr lang="el-GR" dirty="0" smtClean="0"/>
              <a:t>και (β) το </a:t>
            </a:r>
            <a:r>
              <a:rPr lang="el-GR" dirty="0"/>
              <a:t>τι είναι προνομιούχο και τι όχι τι αγνοήθηκε και τι προωθήθηκε. Από την άλλη μας δείχνει πως δεν υπάρχει κλειστό </a:t>
            </a:r>
            <a:r>
              <a:rPr lang="el-GR" dirty="0" smtClean="0"/>
              <a:t>νόημα, </a:t>
            </a:r>
            <a:r>
              <a:rPr lang="el-GR" dirty="0"/>
              <a:t>αφού κάθε διατύπωση επισύρει σειρά άλλων ερμηνειών συχνά τέτοιων που ο συγγραφέας δεν είχε καν σκεφτεί ή σκόπευε να υπονοήσει. </a:t>
            </a:r>
          </a:p>
        </p:txBody>
      </p:sp>
    </p:spTree>
    <p:extLst>
      <p:ext uri="{BB962C8B-B14F-4D97-AF65-F5344CB8AC3E}">
        <p14:creationId xmlns:p14="http://schemas.microsoft.com/office/powerpoint/2010/main" val="214249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346050"/>
          </a:xfrm>
        </p:spPr>
        <p:txBody>
          <a:bodyPr>
            <a:noAutofit/>
          </a:bodyPr>
          <a:lstStyle/>
          <a:p>
            <a:r>
              <a:rPr lang="el-GR" sz="2800" b="1" dirty="0" smtClean="0"/>
              <a:t>Συνέχεια…</a:t>
            </a:r>
            <a:endParaRPr lang="el-GR" sz="2800" b="1" dirty="0"/>
          </a:p>
        </p:txBody>
      </p:sp>
      <p:sp>
        <p:nvSpPr>
          <p:cNvPr id="3" name="Θέση περιεχομένου 2"/>
          <p:cNvSpPr>
            <a:spLocks noGrp="1"/>
          </p:cNvSpPr>
          <p:nvPr>
            <p:ph idx="1"/>
          </p:nvPr>
        </p:nvSpPr>
        <p:spPr>
          <a:xfrm>
            <a:off x="0" y="620688"/>
            <a:ext cx="9144000" cy="6237312"/>
          </a:xfrm>
        </p:spPr>
        <p:txBody>
          <a:bodyPr>
            <a:normAutofit fontScale="62500" lnSpcReduction="20000"/>
          </a:bodyPr>
          <a:lstStyle/>
          <a:p>
            <a:r>
              <a:rPr lang="el-GR" dirty="0"/>
              <a:t>Ο </a:t>
            </a:r>
            <a:r>
              <a:rPr lang="en-US" dirty="0" smtClean="0">
                <a:solidFill>
                  <a:srgbClr val="FF0000"/>
                </a:solidFill>
              </a:rPr>
              <a:t>Roland Barthes</a:t>
            </a:r>
            <a:r>
              <a:rPr lang="en-US" dirty="0" smtClean="0"/>
              <a:t> </a:t>
            </a:r>
            <a:r>
              <a:rPr lang="el-GR" dirty="0"/>
              <a:t>υποστήριξε πως </a:t>
            </a:r>
            <a:r>
              <a:rPr lang="el-GR" b="1" dirty="0"/>
              <a:t>ο συγγραφέας </a:t>
            </a:r>
            <a:r>
              <a:rPr lang="el-GR" dirty="0"/>
              <a:t>δεν μπορεί να έχει καμιά περισσότερη ισχύ στο κείμενό του </a:t>
            </a:r>
            <a:r>
              <a:rPr lang="el-GR" dirty="0" smtClean="0"/>
              <a:t>από οποιονδήποτε άλλο αναγνώστη. </a:t>
            </a:r>
            <a:r>
              <a:rPr lang="el-GR" dirty="0"/>
              <a:t>Αφού οι αναγνώστες είναι με έναν τρόπο και συγγραφείς του κειμένου. Αυτό απελευθερώνει τον σκηνοθέτη να δουλέψει ελεύθερα πάνω στο κείμενο.</a:t>
            </a:r>
          </a:p>
          <a:p>
            <a:r>
              <a:rPr lang="el-GR" dirty="0"/>
              <a:t>Η </a:t>
            </a:r>
            <a:r>
              <a:rPr lang="en-US" dirty="0" smtClean="0">
                <a:solidFill>
                  <a:srgbClr val="FF0000"/>
                </a:solidFill>
              </a:rPr>
              <a:t>Julia </a:t>
            </a:r>
            <a:r>
              <a:rPr lang="en-US" dirty="0" err="1" smtClean="0">
                <a:solidFill>
                  <a:srgbClr val="FF0000"/>
                </a:solidFill>
              </a:rPr>
              <a:t>Kristeva</a:t>
            </a:r>
            <a:r>
              <a:rPr lang="el-GR" dirty="0" smtClean="0">
                <a:solidFill>
                  <a:srgbClr val="FF0000"/>
                </a:solidFill>
              </a:rPr>
              <a:t> </a:t>
            </a:r>
            <a:r>
              <a:rPr lang="el-GR" dirty="0"/>
              <a:t>μίλησε για την ανυπαρξία της αυθεντικότητας στην τέχνη αφού τα πάντα είναι τροποποιήσεις, μεταμορφώσεις, αφομοιώσεις άλλων έργων </a:t>
            </a:r>
          </a:p>
          <a:p>
            <a:r>
              <a:rPr lang="el-GR" dirty="0"/>
              <a:t>Ο </a:t>
            </a:r>
            <a:r>
              <a:rPr lang="el-GR" b="1" dirty="0" err="1"/>
              <a:t>μεταδομισμός</a:t>
            </a:r>
            <a:r>
              <a:rPr lang="el-GR" dirty="0"/>
              <a:t> δίνει ώθηση και στον </a:t>
            </a:r>
            <a:r>
              <a:rPr lang="el-GR" b="1" dirty="0"/>
              <a:t>φεμινισμό</a:t>
            </a:r>
            <a:r>
              <a:rPr lang="el-GR" dirty="0"/>
              <a:t> που  ακμάζει στη δεκαετία του 1980. Τρία είδη φεμινισμών: ο φιλελεύθερος αρχικά που αποδεχόταν το σύστημα αλλά αγωνιζόταν για ισότητα φύλων, ο πολιτιστικός ή ριζοσπαστικός που έβλεπε τη γυναίκα ως ανώτερο ον από τον άνδρα, και τέλος ο υλιστικός που είδε τις γυναίκες ως άλλη μια καταπιεσμένη ομάδα αλλά όχι μόνο στη βάση του φύλου αλλά και της τάξης, της φυλής. Μια ομάδα που ενώνεται με άλλες καταπιεσμένες ανδρών και γυναικών. Ο φεμινισμός κατέφυγε στις θεωρίες των </a:t>
            </a:r>
            <a:r>
              <a:rPr lang="el-GR" dirty="0" err="1"/>
              <a:t>μεταδομιστών</a:t>
            </a:r>
            <a:r>
              <a:rPr lang="el-GR" dirty="0"/>
              <a:t> και έδειξε πως επικράτησαν αξίες που πάνω του στηρίχτηκε ο μηχανισμός της γλώσσας και πως τελικά όλο αυτό μετατράπηκε σε κοινωνικές δομές που πριμοδότησαν τον λευκό άνδρα, ετερόφυλο και καπιταλιστή.</a:t>
            </a:r>
          </a:p>
          <a:p>
            <a:r>
              <a:rPr lang="el-GR" dirty="0"/>
              <a:t>Ο </a:t>
            </a:r>
            <a:r>
              <a:rPr lang="el-GR" dirty="0" err="1"/>
              <a:t>μεταδομισμός</a:t>
            </a:r>
            <a:r>
              <a:rPr lang="el-GR" dirty="0"/>
              <a:t> βοήθησε και στον </a:t>
            </a:r>
            <a:r>
              <a:rPr lang="el-GR" b="1" dirty="0"/>
              <a:t>νέο Ιστορικισμό</a:t>
            </a:r>
            <a:r>
              <a:rPr lang="el-GR" dirty="0"/>
              <a:t>: αυτοί είδαν το έργο σε σχέση με το </a:t>
            </a:r>
            <a:r>
              <a:rPr lang="el-GR" b="1" dirty="0"/>
              <a:t>πολιτιστικό πλαίσιο μέσα στο οποίο γράφτηκε</a:t>
            </a:r>
            <a:r>
              <a:rPr lang="el-GR" dirty="0"/>
              <a:t>, προκειμένου να αποκαλυφθούν αδήλωτες σχέσεις ισχύος μέσα από την ανάλυση αυτών των ομάδων ή των αξιών που είτε περιθωριοποιήθηκαν ή ισχυροποιήθηκαν. Πως ένα έργο δηλαδή απηχεί την «κυρίαρχη τάξη» και πως τη στηρίζει ή το αντίθετο αν το έργο φέρει έναν </a:t>
            </a:r>
            <a:r>
              <a:rPr lang="el-GR" dirty="0" err="1"/>
              <a:t>παραβατικό</a:t>
            </a:r>
            <a:r>
              <a:rPr lang="el-GR" dirty="0"/>
              <a:t> λόγο. Ο νέος </a:t>
            </a:r>
            <a:r>
              <a:rPr lang="el-GR" dirty="0" err="1"/>
              <a:t>Ιστορικιστής</a:t>
            </a:r>
            <a:r>
              <a:rPr lang="el-GR" dirty="0"/>
              <a:t> ψάχνει να βρει τι καταπιέστηκε ή τι προωθήθηκε από τον πολιτισμό όπως αντίστοιχα είχε δουλέψει ο Φρόυντ με το ατομικό υποσυνείδητο του συγγραφέα.</a:t>
            </a:r>
          </a:p>
          <a:p>
            <a:endParaRPr lang="el-GR" dirty="0"/>
          </a:p>
        </p:txBody>
      </p:sp>
    </p:spTree>
    <p:extLst>
      <p:ext uri="{BB962C8B-B14F-4D97-AF65-F5344CB8AC3E}">
        <p14:creationId xmlns:p14="http://schemas.microsoft.com/office/powerpoint/2010/main" val="1067765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Η νέα μορφή του πολιτικού θεάτρου</a:t>
            </a:r>
            <a:endParaRPr lang="el-GR" b="1" dirty="0"/>
          </a:p>
        </p:txBody>
      </p:sp>
      <p:sp>
        <p:nvSpPr>
          <p:cNvPr id="3" name="Θέση περιεχομένου 2"/>
          <p:cNvSpPr>
            <a:spLocks noGrp="1"/>
          </p:cNvSpPr>
          <p:nvPr>
            <p:ph idx="1"/>
          </p:nvPr>
        </p:nvSpPr>
        <p:spPr/>
        <p:txBody>
          <a:bodyPr>
            <a:normAutofit fontScale="92500"/>
          </a:bodyPr>
          <a:lstStyle/>
          <a:p>
            <a:r>
              <a:rPr lang="el-GR" dirty="0" smtClean="0"/>
              <a:t>Ο α-πολιτικός δομισμός με την ενσωμάτωση της Διαφοράς αποκτά πολιτική θέση αλλά όχι από το βάθρο της Δογματικής Αλήθειας</a:t>
            </a:r>
          </a:p>
          <a:p>
            <a:r>
              <a:rPr lang="el-GR" dirty="0" smtClean="0"/>
              <a:t>Ο </a:t>
            </a:r>
            <a:r>
              <a:rPr lang="en-US" dirty="0" smtClean="0"/>
              <a:t>Derrida </a:t>
            </a:r>
            <a:r>
              <a:rPr lang="el-GR" dirty="0" smtClean="0"/>
              <a:t>με τη Διαφορά μιλά για την πολλαπλότητα των ερμηνειών</a:t>
            </a:r>
          </a:p>
          <a:p>
            <a:r>
              <a:rPr lang="el-GR" dirty="0" smtClean="0"/>
              <a:t>Στην Αμερική η Νέα </a:t>
            </a:r>
            <a:r>
              <a:rPr lang="el-GR" dirty="0"/>
              <a:t>Κ</a:t>
            </a:r>
            <a:r>
              <a:rPr lang="el-GR" dirty="0" smtClean="0"/>
              <a:t>ριτική μπαίνει στη λογική να συσσωρεύσει της πολλαπλές ερμηνείες, ενώ στην Ευρώπη το βάρος πέφτει στην εξήγηση της πολλαπλότητας των ερμηνειών.</a:t>
            </a:r>
            <a:endParaRPr lang="el-GR" dirty="0"/>
          </a:p>
        </p:txBody>
      </p:sp>
    </p:spTree>
    <p:extLst>
      <p:ext uri="{BB962C8B-B14F-4D97-AF65-F5344CB8AC3E}">
        <p14:creationId xmlns:p14="http://schemas.microsoft.com/office/powerpoint/2010/main" val="22086540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5635</Words>
  <Application>Microsoft Office PowerPoint</Application>
  <PresentationFormat>Προβολή στην οθόνη (4:3)</PresentationFormat>
  <Paragraphs>212</Paragraphs>
  <Slides>31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31</vt:i4>
      </vt:variant>
    </vt:vector>
  </HeadingPairs>
  <TitlesOfParts>
    <vt:vector size="32" baseType="lpstr">
      <vt:lpstr>Θέμα του Office</vt:lpstr>
      <vt:lpstr>Ρεύματα, κινήματα, τάσεις από το 1960 και μετά</vt:lpstr>
      <vt:lpstr>Η Νέα Αριστερά: νέο-Μαρξιστές, νέο-Φροϋδιστές κ.ά.</vt:lpstr>
      <vt:lpstr>Συνέχεια…</vt:lpstr>
      <vt:lpstr>Στρουκτουραλισμός: ένας δρόμος παράλληλος </vt:lpstr>
      <vt:lpstr>Συνέχεια…</vt:lpstr>
      <vt:lpstr>Μεταμοντερνισμός Μεταδομισμός και Νέο-Ιστορικιστές</vt:lpstr>
      <vt:lpstr>Μεταδομισμός</vt:lpstr>
      <vt:lpstr>Συνέχεια…</vt:lpstr>
      <vt:lpstr>Η νέα μορφή του πολιτικού θεάτρου</vt:lpstr>
      <vt:lpstr>Φαινομενολογία και Μεταδομισμός</vt:lpstr>
      <vt:lpstr>Αναγνωστικό/ερμηνευτικό εργαλείο</vt:lpstr>
      <vt:lpstr>Στο βασίλειο του δραματικού έργου</vt:lpstr>
      <vt:lpstr>Συνέχεια…</vt:lpstr>
      <vt:lpstr>Ο κόσμος του έργου</vt:lpstr>
      <vt:lpstr>Συνέχεια…</vt:lpstr>
      <vt:lpstr>Η κοινωνική ταυτότητα του έργου</vt:lpstr>
      <vt:lpstr>Συνέχεια…</vt:lpstr>
      <vt:lpstr>Τι αλλάζει σε αυτόν τον κόσμο;</vt:lpstr>
      <vt:lpstr>Και σε εμάς τι συμβαίνει;</vt:lpstr>
      <vt:lpstr>Ο κόσμος του έργου και τα διακείμενά του</vt:lpstr>
      <vt:lpstr>Τα δραματικά πρόσωπα αυτού του κόσμου</vt:lpstr>
      <vt:lpstr>Ανάλυση δραματικού κειμένου</vt:lpstr>
      <vt:lpstr>1. Ανάλυση και περιγραφή του δραματικού κειμένου</vt:lpstr>
      <vt:lpstr>2. Οργάνωση δραματικού μύθου</vt:lpstr>
      <vt:lpstr>3. Χώρος και χρόνος</vt:lpstr>
      <vt:lpstr>4. Δραματικός λόγος</vt:lpstr>
      <vt:lpstr>5. Τα δραματικά πρόσωπα</vt:lpstr>
      <vt:lpstr>Υπαρξισμός</vt:lpstr>
      <vt:lpstr>Το θέατρο του Παραλόγου</vt:lpstr>
      <vt:lpstr>Χαρακτηριστικά των έργων του παραλόγου</vt:lpstr>
      <vt:lpstr>Συνέχεια…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NATALY</dc:creator>
  <cp:lastModifiedBy>NATALY</cp:lastModifiedBy>
  <cp:revision>10</cp:revision>
  <dcterms:created xsi:type="dcterms:W3CDTF">2020-04-10T12:49:57Z</dcterms:created>
  <dcterms:modified xsi:type="dcterms:W3CDTF">2020-04-13T04:44:00Z</dcterms:modified>
</cp:coreProperties>
</file>