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77" d="100"/>
          <a:sy n="77" d="100"/>
        </p:scale>
        <p:origin x="88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9B2A1D-C29E-A247-A9B4-08D36C05B6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AC6F09-CDCC-5F40-ACD0-B900703868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C70269-99BF-624E-86FB-20EE4EEA7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FFEB5-5D58-F544-8537-99AC2257EE22}" type="datetimeFigureOut">
              <a:rPr lang="en-US" smtClean="0"/>
              <a:t>10/9/2020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3A53DC-0F51-8246-8746-5C8692D0A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2519D0-FB3F-0640-A870-F514A50F0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F95DA-58D9-6F4A-8531-115A1DC47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424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23001-073E-4242-AA92-54AD00D0F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4BE0FA-4DEA-8142-A1A1-15F7DC18E1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A94F5E-CC6D-AC44-8B04-8AEA69BB1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FFEB5-5D58-F544-8537-99AC2257EE22}" type="datetimeFigureOut">
              <a:rPr lang="en-US" smtClean="0"/>
              <a:t>10/9/2020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41DBF3-9DDA-6A47-A09E-967ABE822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940167-66B9-294E-8529-F1BB0654C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F95DA-58D9-6F4A-8531-115A1DC47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00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61E0CB-4E83-F744-8F4F-5A1A8E25C2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C4C46C-AA87-064B-AF53-B962759921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28096C-F026-BB4C-98E6-98FD228FC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FFEB5-5D58-F544-8537-99AC2257EE22}" type="datetimeFigureOut">
              <a:rPr lang="en-US" smtClean="0"/>
              <a:t>10/9/2020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74CC3C-3DC0-D442-A218-A7E07760F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3001B8-B35F-B84B-A091-1631150FD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F95DA-58D9-6F4A-8531-115A1DC47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142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63EE0-54E1-A241-A6F6-3F2E63DB3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F78D37-74A7-8441-AB98-7E4DFFE7DF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9D8E2D-19B9-B049-B2D0-193427280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FFEB5-5D58-F544-8537-99AC2257EE22}" type="datetimeFigureOut">
              <a:rPr lang="en-US" smtClean="0"/>
              <a:t>10/9/2020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BCB652-3B5E-9144-BFCE-1B97FF538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ACDDDD-A7A0-8941-AF42-164A50164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F95DA-58D9-6F4A-8531-115A1DC47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812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DF817-E61A-AA41-9A65-46104181C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8AE692-554F-4643-B79E-3AD589252E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482AEB-EF8F-F84B-8F29-BBD6FA07E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FFEB5-5D58-F544-8537-99AC2257EE22}" type="datetimeFigureOut">
              <a:rPr lang="en-US" smtClean="0"/>
              <a:t>10/9/2020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92BA2D-AC45-7A49-87C8-13FC2F49B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394C7A-ED1B-914A-B42F-7630D5233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F95DA-58D9-6F4A-8531-115A1DC47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41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7D355-F139-6240-B1A1-E99089AF8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3634E9-FF02-524A-A604-F94412502A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3143F5-EAF9-4245-BA97-98AD8AD6B3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E40FC1-9DC4-5147-B29B-262B302F3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FFEB5-5D58-F544-8537-99AC2257EE22}" type="datetimeFigureOut">
              <a:rPr lang="en-US" smtClean="0"/>
              <a:t>10/9/2020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6BF508-4D09-BD44-AA89-DB6CCCBE0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E0D84A-4912-074E-B566-73C9D903C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F95DA-58D9-6F4A-8531-115A1DC47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626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ADF856-57A4-634F-AAB5-EAAD22B64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C3A03C-D1DE-C64A-B38F-0FFBD7AD6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7F260C-DDAE-8948-A7FF-A04760495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571F4F-DBBF-7B4E-8671-C36F1DB422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4F4D912-0CB8-5A4A-8F86-64C98F361C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354FAF-3DD6-8C46-8FD3-EB544F194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FFEB5-5D58-F544-8537-99AC2257EE22}" type="datetimeFigureOut">
              <a:rPr lang="en-US" smtClean="0"/>
              <a:t>10/9/2020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E0375A1-C5F8-DB41-BCF1-8D33B8A43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346187-4D91-A440-8C24-8A74B9B10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F95DA-58D9-6F4A-8531-115A1DC47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501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CA4D0-920E-2040-A003-C30683739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867B6B-D1CA-1E47-AC09-548D5114C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FFEB5-5D58-F544-8537-99AC2257EE22}" type="datetimeFigureOut">
              <a:rPr lang="en-US" smtClean="0"/>
              <a:t>10/9/2020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93B039-4C14-5545-93F0-8032DD36E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A488FA-9A03-9E4E-8630-C20495231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F95DA-58D9-6F4A-8531-115A1DC47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149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5106FE-6466-B24F-BBB4-795B17299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FFEB5-5D58-F544-8537-99AC2257EE22}" type="datetimeFigureOut">
              <a:rPr lang="en-US" smtClean="0"/>
              <a:t>10/9/2020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308F96-477C-B842-90DB-318127AEC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F9D5A7-0AD2-2B4F-9C2C-F33DD084F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F95DA-58D9-6F4A-8531-115A1DC47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835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2C9EC-7824-1345-92CC-5F73946E8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7AA2D7-F3AF-C545-B42B-92908ECDA5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D915AD-1489-9C47-9452-CFD3B14CD6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68B616-8988-0742-8C47-85EA0E3F9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FFEB5-5D58-F544-8537-99AC2257EE22}" type="datetimeFigureOut">
              <a:rPr lang="en-US" smtClean="0"/>
              <a:t>10/9/2020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EE96CE-ABFE-A74B-A426-2FE3581C9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16ED8E-6AB0-BA4B-A6DF-4A24AC319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F95DA-58D9-6F4A-8531-115A1DC47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818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74174-AF03-994D-802E-D193E7AFA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839DEE-7F87-CA40-9964-BEB7671F58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809B31-A341-0F44-BE5F-45715C2E83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160B04-909F-2A47-AD7A-75629E4B5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FFEB5-5D58-F544-8537-99AC2257EE22}" type="datetimeFigureOut">
              <a:rPr lang="en-US" smtClean="0"/>
              <a:t>10/9/2020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D98378-52BF-F640-97CA-C25D7EE97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D79B47-66AB-3142-B83C-5D6338A75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F95DA-58D9-6F4A-8531-115A1DC47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296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44B463-E68F-8C4C-A5B8-60D830337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9BE169-6400-FD43-A256-3966AF3F30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138665-4453-364D-8C9E-0161CCDB85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4FFEB5-5D58-F544-8537-99AC2257EE22}" type="datetimeFigureOut">
              <a:rPr lang="en-US" smtClean="0"/>
              <a:t>10/9/2020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42CDD6-FE67-F444-A781-22CF152C29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16D695-8B85-C346-83C0-3983EDC6E9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0F95DA-58D9-6F4A-8531-115A1DC47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702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84AF0B-367D-8D4C-971B-9703DEA05E6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b="1" dirty="0"/>
              <a:t>ΑΡΧΑΪΚΗ ΛΥΡΙΚΗ ΠΟΙΗΣΗ</a:t>
            </a:r>
            <a:endParaRPr lang="en-US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F7E216-45CD-6641-9EE4-7C55D81A764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8242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8BAC19B-4507-4868-AEC7-13D7402601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/>
              <a:t>διαφορές έπους – λυρικής ποίησης</a:t>
            </a:r>
          </a:p>
        </p:txBody>
      </p:sp>
      <p:sp>
        <p:nvSpPr>
          <p:cNvPr id="5" name="Θέση περιεχομένου 4">
            <a:extLst>
              <a:ext uri="{FF2B5EF4-FFF2-40B4-BE49-F238E27FC236}">
                <a16:creationId xmlns:a16="http://schemas.microsoft.com/office/drawing/2014/main" id="{67299B48-93EB-4BE3-8CE2-B503A23865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Α. ΤΕΧΝΙΚΕΣ</a:t>
            </a:r>
          </a:p>
          <a:p>
            <a:pPr lvl="1"/>
            <a:r>
              <a:rPr lang="el-GR" dirty="0"/>
              <a:t>Αφήγηση – Περιγραφή</a:t>
            </a:r>
          </a:p>
          <a:p>
            <a:pPr lvl="1"/>
            <a:r>
              <a:rPr lang="el-GR" dirty="0"/>
              <a:t>Απαγγελία – Τραγούδι</a:t>
            </a:r>
          </a:p>
          <a:p>
            <a:pPr lvl="1"/>
            <a:r>
              <a:rPr lang="el-GR" dirty="0"/>
              <a:t>Μεγάλη έκταση </a:t>
            </a:r>
            <a:r>
              <a:rPr lang="el-GR"/>
              <a:t>– Μικρή </a:t>
            </a:r>
            <a:r>
              <a:rPr lang="el-GR" dirty="0"/>
              <a:t>έκταση</a:t>
            </a:r>
          </a:p>
          <a:p>
            <a:pPr lvl="1"/>
            <a:r>
              <a:rPr lang="el-GR" dirty="0"/>
              <a:t>Γ’ ενικό – Α’ ενικό</a:t>
            </a:r>
          </a:p>
          <a:p>
            <a:pPr lvl="1"/>
            <a:r>
              <a:rPr lang="el-GR" dirty="0" err="1"/>
              <a:t>Προφορικότητα</a:t>
            </a:r>
            <a:r>
              <a:rPr lang="el-GR" dirty="0"/>
              <a:t> - Γραφή</a:t>
            </a:r>
          </a:p>
          <a:p>
            <a:endParaRPr lang="el-GR" dirty="0"/>
          </a:p>
          <a:p>
            <a:r>
              <a:rPr lang="el-GR" dirty="0"/>
              <a:t>Β. ΙΔΕΟΛΟΓΙΚΕΣ</a:t>
            </a:r>
          </a:p>
          <a:p>
            <a:pPr lvl="1"/>
            <a:r>
              <a:rPr lang="el-GR" dirty="0"/>
              <a:t>Παρελθόν – Παρόν</a:t>
            </a:r>
          </a:p>
          <a:p>
            <a:pPr lvl="1"/>
            <a:r>
              <a:rPr lang="el-GR" dirty="0"/>
              <a:t>Σταθερές αξίες – Μεταβαλλόμενες αξίες</a:t>
            </a:r>
          </a:p>
          <a:p>
            <a:pPr lvl="1"/>
            <a:r>
              <a:rPr lang="el-GR" dirty="0"/>
              <a:t>Τα </a:t>
            </a:r>
            <a:r>
              <a:rPr lang="el-GR" dirty="0" err="1"/>
              <a:t>κλέα</a:t>
            </a:r>
            <a:r>
              <a:rPr lang="el-GR" dirty="0"/>
              <a:t> – Το εφήμερο</a:t>
            </a:r>
          </a:p>
        </p:txBody>
      </p:sp>
    </p:spTree>
    <p:extLst>
      <p:ext uri="{BB962C8B-B14F-4D97-AF65-F5344CB8AC3E}">
        <p14:creationId xmlns:p14="http://schemas.microsoft.com/office/powerpoint/2010/main" val="30844817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7EFD464-F198-42A2-A9E1-CAFBFDDF4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/>
              <a:t>το τέλος της λυρικής ποίησης… [?]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7830C55-8E94-4B0E-8EEE-937655A1DF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el-GR" dirty="0"/>
          </a:p>
          <a:p>
            <a:pPr algn="just"/>
            <a:endParaRPr lang="el-GR" dirty="0"/>
          </a:p>
          <a:p>
            <a:pPr algn="just"/>
            <a:endParaRPr lang="el-GR" dirty="0"/>
          </a:p>
          <a:p>
            <a:pPr algn="just">
              <a:lnSpc>
                <a:spcPct val="200000"/>
              </a:lnSpc>
            </a:pPr>
            <a:r>
              <a:rPr lang="el-GR" dirty="0"/>
              <a:t>Η λυρική ποίηση </a:t>
            </a:r>
            <a:r>
              <a:rPr lang="el-GR" u="sng" dirty="0"/>
              <a:t>εξαφανίζεται τον 5</a:t>
            </a:r>
            <a:r>
              <a:rPr lang="el-GR" u="sng" baseline="30000" dirty="0"/>
              <a:t>ο</a:t>
            </a:r>
            <a:r>
              <a:rPr lang="el-GR" u="sng" dirty="0"/>
              <a:t> αι. π.Χ</a:t>
            </a:r>
            <a:r>
              <a:rPr lang="el-GR" dirty="0"/>
              <a:t>. με την εμφάνιση του δράματος στο οποίο ενσωματώνεται με τη μορφή του </a:t>
            </a:r>
            <a:r>
              <a:rPr lang="el-GR" u="sng" dirty="0"/>
              <a:t>χορικού</a:t>
            </a:r>
            <a:r>
              <a:rPr lang="el-GR" dirty="0"/>
              <a:t> </a:t>
            </a:r>
            <a:r>
              <a:rPr lang="el-GR" u="sng" dirty="0"/>
              <a:t>άσματος</a:t>
            </a:r>
          </a:p>
        </p:txBody>
      </p:sp>
    </p:spTree>
    <p:extLst>
      <p:ext uri="{BB962C8B-B14F-4D97-AF65-F5344CB8AC3E}">
        <p14:creationId xmlns:p14="http://schemas.microsoft.com/office/powerpoint/2010/main" val="41537109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0666EDF-5D69-4B4D-B088-49EBA41B18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/>
              <a:t>ΔΙΑΛΕΚΤΟΙ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11C4658-5D5F-4C6B-8094-1A8E018818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150000"/>
              </a:lnSpc>
            </a:pPr>
            <a:r>
              <a:rPr lang="el-GR" b="1" dirty="0"/>
              <a:t>Ιωνική</a:t>
            </a:r>
            <a:r>
              <a:rPr lang="el-GR" dirty="0"/>
              <a:t> (επικό ιδίωμα + αιολικά στοιχεία) – Αττική και όλος ο ιωνικός κόσμος</a:t>
            </a:r>
          </a:p>
          <a:p>
            <a:pPr algn="ctr">
              <a:lnSpc>
                <a:spcPct val="150000"/>
              </a:lnSpc>
            </a:pPr>
            <a:r>
              <a:rPr lang="el-GR" b="1" dirty="0"/>
              <a:t>Λεσβιακή</a:t>
            </a:r>
            <a:r>
              <a:rPr lang="el-GR" dirty="0"/>
              <a:t> (λίγα αιολικά στοιχεία) – Νησιά Ανατ. Αιγαίου</a:t>
            </a:r>
          </a:p>
          <a:p>
            <a:pPr algn="ctr">
              <a:lnSpc>
                <a:spcPct val="150000"/>
              </a:lnSpc>
            </a:pPr>
            <a:r>
              <a:rPr lang="el-GR" b="1" dirty="0"/>
              <a:t>Δωρική</a:t>
            </a:r>
            <a:r>
              <a:rPr lang="el-GR" dirty="0"/>
              <a:t> (παραλλαγές από ποιητή σε ποιητή + τοπικά ιδιώματα = </a:t>
            </a:r>
            <a:r>
              <a:rPr lang="el-GR" u="sng" dirty="0"/>
              <a:t>λογοτεχνική – τεχνητή δωρική</a:t>
            </a:r>
            <a:r>
              <a:rPr lang="el-GR" dirty="0"/>
              <a:t>) – Πελοπόννησος, αποικίες της Δύσης</a:t>
            </a:r>
          </a:p>
        </p:txBody>
      </p:sp>
    </p:spTree>
    <p:extLst>
      <p:ext uri="{BB962C8B-B14F-4D97-AF65-F5344CB8AC3E}">
        <p14:creationId xmlns:p14="http://schemas.microsoft.com/office/powerpoint/2010/main" val="20219959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1A25DDB-4865-426B-8FBD-CECD376B5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/>
              <a:t>ΜΕΤΡΟ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F378A7D-E48C-4042-B138-097705F238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l-GR" b="1" dirty="0"/>
              <a:t>Ελεγεία και Ίαμβος: </a:t>
            </a:r>
            <a:r>
              <a:rPr lang="el-GR" u="sng" dirty="0"/>
              <a:t>μέτρα κατά </a:t>
            </a:r>
            <a:r>
              <a:rPr lang="el-GR" u="sng" dirty="0" err="1"/>
              <a:t>στίχον</a:t>
            </a:r>
            <a:r>
              <a:rPr lang="el-GR" u="sng" dirty="0"/>
              <a:t> </a:t>
            </a:r>
            <a:r>
              <a:rPr lang="el-GR" dirty="0"/>
              <a:t>(ιαμβικά τρίμετρα, τροχαϊκά τετράμετρα, ελεγειακά δίστιχα)</a:t>
            </a:r>
          </a:p>
          <a:p>
            <a:pPr algn="just"/>
            <a:endParaRPr lang="el-GR" dirty="0"/>
          </a:p>
          <a:p>
            <a:pPr algn="just"/>
            <a:r>
              <a:rPr lang="el-GR" b="1" dirty="0"/>
              <a:t>Λεσβιακή ποίηση: </a:t>
            </a:r>
            <a:r>
              <a:rPr lang="el-GR" dirty="0"/>
              <a:t>λυρικά μέτρα, ως ασύμμετροι μετρικοί τύποι και με μεγάλη ποικιλία σε στροφές (2στιχη, 3στιχη, 4στιχη), χωρίς αναλύσεις. </a:t>
            </a:r>
          </a:p>
          <a:p>
            <a:pPr algn="just"/>
            <a:endParaRPr lang="el-GR" dirty="0"/>
          </a:p>
          <a:p>
            <a:pPr lvl="1" algn="just"/>
            <a:r>
              <a:rPr lang="el-GR" u="sng" dirty="0"/>
              <a:t>αιολική βάση</a:t>
            </a:r>
            <a:r>
              <a:rPr lang="el-GR" dirty="0"/>
              <a:t>: δύο πρώτες συλλαβές του στίχου με ασταθή ποσότητα</a:t>
            </a:r>
          </a:p>
          <a:p>
            <a:pPr lvl="1" algn="just"/>
            <a:endParaRPr lang="el-GR" dirty="0"/>
          </a:p>
          <a:p>
            <a:pPr algn="just"/>
            <a:r>
              <a:rPr lang="el-GR" b="1" dirty="0"/>
              <a:t>Δωρική Ποίηση: </a:t>
            </a:r>
            <a:r>
              <a:rPr lang="el-GR" dirty="0"/>
              <a:t>κατά </a:t>
            </a:r>
            <a:r>
              <a:rPr lang="el-GR" dirty="0" err="1"/>
              <a:t>στίχον</a:t>
            </a:r>
            <a:r>
              <a:rPr lang="el-GR" dirty="0"/>
              <a:t> ή σύντομη τρίστιχη στροφή (ή και πολύ μεγάλη στροφή με μετρική ποικιλία) – </a:t>
            </a:r>
            <a:r>
              <a:rPr lang="el-GR" u="sng" dirty="0" err="1"/>
              <a:t>δακτυλο-επίτριτοι</a:t>
            </a:r>
            <a:r>
              <a:rPr lang="el-GR" dirty="0"/>
              <a:t> (δάκτυλοι + τροχαίοι)</a:t>
            </a:r>
          </a:p>
          <a:p>
            <a:pPr marL="0" indent="0" algn="just">
              <a:buNone/>
            </a:pPr>
            <a:r>
              <a:rPr lang="el-GR" dirty="0"/>
              <a:t>	</a:t>
            </a:r>
          </a:p>
          <a:p>
            <a:pPr marL="0" indent="0" algn="just">
              <a:buNone/>
            </a:pPr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540412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F12E0D8-8A44-4200-A9AC-5122014E4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/>
              <a:t>ΤΑΞΙΝΟΜΗΣΗ ΤΗΣ ΛΥΡΙΚΗΣ ΠΟΙΗΣΗΣ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B5C8793-0737-4EC0-A512-F7571A118E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>
              <a:lnSpc>
                <a:spcPct val="150000"/>
              </a:lnSpc>
            </a:pPr>
            <a:r>
              <a:rPr lang="el-GR" dirty="0"/>
              <a:t>Μονωδία</a:t>
            </a:r>
          </a:p>
          <a:p>
            <a:pPr algn="ctr">
              <a:lnSpc>
                <a:spcPct val="150000"/>
              </a:lnSpc>
            </a:pPr>
            <a:r>
              <a:rPr lang="el-GR" dirty="0"/>
              <a:t>Χορικό Άσμα</a:t>
            </a:r>
          </a:p>
          <a:p>
            <a:pPr algn="ctr">
              <a:lnSpc>
                <a:spcPct val="150000"/>
              </a:lnSpc>
            </a:pPr>
            <a:r>
              <a:rPr lang="el-GR" dirty="0"/>
              <a:t>Ελεγεία και ‘</a:t>
            </a:r>
            <a:r>
              <a:rPr lang="el-GR" dirty="0" err="1"/>
              <a:t>Ιαμβος</a:t>
            </a:r>
            <a:r>
              <a:rPr lang="el-GR" dirty="0"/>
              <a:t> (αργότερα)</a:t>
            </a:r>
          </a:p>
        </p:txBody>
      </p:sp>
    </p:spTree>
    <p:extLst>
      <p:ext uri="{BB962C8B-B14F-4D97-AF65-F5344CB8AC3E}">
        <p14:creationId xmlns:p14="http://schemas.microsoft.com/office/powerpoint/2010/main" val="23197625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314BAE0-EE2C-47AA-9DD1-23EDFD2CF0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/>
              <a:t>ΚΑΤΑΒΟΛΕΣ (ΡΙΖΕΣ)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B15A790-ACC3-45A1-95A9-CBF15C31E4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150000"/>
              </a:lnSpc>
            </a:pPr>
            <a:r>
              <a:rPr lang="el-GR" dirty="0"/>
              <a:t>1. Λατρεία</a:t>
            </a:r>
          </a:p>
          <a:p>
            <a:pPr algn="ctr">
              <a:lnSpc>
                <a:spcPct val="150000"/>
              </a:lnSpc>
            </a:pPr>
            <a:r>
              <a:rPr lang="el-GR" dirty="0"/>
              <a:t>2. Τραγούδια δουλειάς</a:t>
            </a:r>
          </a:p>
          <a:p>
            <a:pPr algn="ctr">
              <a:lnSpc>
                <a:spcPct val="150000"/>
              </a:lnSpc>
            </a:pPr>
            <a:r>
              <a:rPr lang="el-GR" dirty="0"/>
              <a:t>3. Λαϊκά τραγούδια</a:t>
            </a:r>
          </a:p>
        </p:txBody>
      </p:sp>
    </p:spTree>
    <p:extLst>
      <p:ext uri="{BB962C8B-B14F-4D97-AF65-F5344CB8AC3E}">
        <p14:creationId xmlns:p14="http://schemas.microsoft.com/office/powerpoint/2010/main" val="977857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D82B267-2E12-4A9A-8D06-CFB44A7DA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/>
              <a:t>Η ΠΑΡΑΔΟΣΗ ΤΩΝ ΚΕΙΜΕΝΩΝ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2444951-6649-42E0-B4B2-2143D24763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l-GR" i="1" dirty="0"/>
              <a:t>Χρηστομάθεια Γραμματική </a:t>
            </a:r>
            <a:r>
              <a:rPr lang="el-GR" dirty="0"/>
              <a:t>του </a:t>
            </a:r>
            <a:r>
              <a:rPr lang="el-GR" dirty="0" err="1"/>
              <a:t>Πρόκλου</a:t>
            </a:r>
            <a:r>
              <a:rPr lang="el-GR" dirty="0"/>
              <a:t> (2</a:t>
            </a:r>
            <a:r>
              <a:rPr lang="el-GR" baseline="30000" dirty="0"/>
              <a:t>ος</a:t>
            </a:r>
            <a:r>
              <a:rPr lang="el-GR" dirty="0"/>
              <a:t> αι. μ.Χ.)</a:t>
            </a:r>
          </a:p>
          <a:p>
            <a:pPr>
              <a:lnSpc>
                <a:spcPct val="150000"/>
              </a:lnSpc>
            </a:pPr>
            <a:r>
              <a:rPr lang="el-GR" dirty="0"/>
              <a:t>Πρωτογενείς μαρτυρίες (άμεση παράδοση)</a:t>
            </a:r>
          </a:p>
          <a:p>
            <a:pPr>
              <a:lnSpc>
                <a:spcPct val="150000"/>
              </a:lnSpc>
            </a:pPr>
            <a:r>
              <a:rPr lang="el-GR" dirty="0"/>
              <a:t>Δευτερογενείς μαρτυρίες (έμμεση παράδοση)</a:t>
            </a:r>
          </a:p>
          <a:p>
            <a:pPr>
              <a:lnSpc>
                <a:spcPct val="150000"/>
              </a:lnSpc>
            </a:pPr>
            <a:r>
              <a:rPr lang="el-GR" i="1" dirty="0" err="1"/>
              <a:t>Παλατινή</a:t>
            </a:r>
            <a:r>
              <a:rPr lang="el-GR" i="1" dirty="0"/>
              <a:t> Ανθολογία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229313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C674DAA-0039-47DE-AA01-D31341674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/>
              <a:t>ΜΟΝΩΔΙΑ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011E074-FEEA-4CDB-90CD-74538A2AFB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Το τραγούδι </a:t>
            </a:r>
            <a:r>
              <a:rPr lang="el-GR" u="sng" dirty="0"/>
              <a:t>ενός</a:t>
            </a:r>
            <a:r>
              <a:rPr lang="el-GR" dirty="0"/>
              <a:t> προσώπου – Προσωπική ποίηση</a:t>
            </a:r>
          </a:p>
          <a:p>
            <a:r>
              <a:rPr lang="el-GR" dirty="0"/>
              <a:t>8</a:t>
            </a:r>
            <a:r>
              <a:rPr lang="el-GR" baseline="30000" dirty="0"/>
              <a:t>ος</a:t>
            </a:r>
            <a:r>
              <a:rPr lang="el-GR" dirty="0"/>
              <a:t> – 7</a:t>
            </a:r>
            <a:r>
              <a:rPr lang="el-GR" baseline="30000" dirty="0"/>
              <a:t>ος</a:t>
            </a:r>
            <a:r>
              <a:rPr lang="el-GR" dirty="0"/>
              <a:t> αι. π.Χ. αοιδοί – Μ. Ασία. Στον Όμηρο τα πρώτα ίχνη της. – 650-600 π.Χ. η ακμή της.</a:t>
            </a:r>
          </a:p>
          <a:p>
            <a:r>
              <a:rPr lang="el-GR" dirty="0"/>
              <a:t>Καταβολές: λαϊκά τραγούδια σε διάφορες λατρευτικές τελετές.</a:t>
            </a:r>
          </a:p>
          <a:p>
            <a:r>
              <a:rPr lang="el-GR" u="sng" dirty="0"/>
              <a:t>Ωδές</a:t>
            </a:r>
            <a:r>
              <a:rPr lang="el-GR" dirty="0"/>
              <a:t> στα αιολικά και ιωνικά νησιά του Α. Αιγαίου.</a:t>
            </a:r>
          </a:p>
          <a:p>
            <a:r>
              <a:rPr lang="el-GR" dirty="0"/>
              <a:t>Ποίηση της περίστασης.</a:t>
            </a:r>
          </a:p>
          <a:p>
            <a:r>
              <a:rPr lang="el-GR" dirty="0"/>
              <a:t>Ολιγόστιχες στροφές με τακτική επανάληψη.</a:t>
            </a:r>
          </a:p>
          <a:p>
            <a:r>
              <a:rPr lang="el-GR" dirty="0"/>
              <a:t>Απλή γλώσσα (τοπικό ιδίωμα + έπος)</a:t>
            </a:r>
          </a:p>
          <a:p>
            <a:r>
              <a:rPr lang="el-GR" dirty="0"/>
              <a:t>Καθημερινά θέματα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701151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7117E4E-10E2-4142-AFAB-852F73652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/>
              <a:t>ΧΟΡΙΚΗ ΠΟΙΗΣΗ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64F1642-61EF-4EA1-8490-BCCA5C3A31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Ομαδικό τραγούδι</a:t>
            </a:r>
          </a:p>
          <a:p>
            <a:r>
              <a:rPr lang="el-GR" dirty="0"/>
              <a:t>7</a:t>
            </a:r>
            <a:r>
              <a:rPr lang="el-GR" baseline="30000" dirty="0"/>
              <a:t>ος</a:t>
            </a:r>
            <a:r>
              <a:rPr lang="el-GR" dirty="0"/>
              <a:t> – 5</a:t>
            </a:r>
            <a:r>
              <a:rPr lang="el-GR" baseline="30000" dirty="0"/>
              <a:t>ος</a:t>
            </a:r>
            <a:r>
              <a:rPr lang="el-GR" dirty="0"/>
              <a:t> αι. π.Χ. από τον Αλκμάνα (</a:t>
            </a:r>
            <a:r>
              <a:rPr lang="el-GR" i="1" dirty="0" err="1"/>
              <a:t>παρθένεια</a:t>
            </a:r>
            <a:r>
              <a:rPr lang="el-GR" dirty="0"/>
              <a:t> στη Σπάρτη) έως τον Πίνδαρο και τον Βακχυλίδη (</a:t>
            </a:r>
            <a:r>
              <a:rPr lang="el-GR" i="1" dirty="0"/>
              <a:t>επινίκια ποίηση</a:t>
            </a:r>
            <a:r>
              <a:rPr lang="el-GR" dirty="0"/>
              <a:t>)</a:t>
            </a:r>
          </a:p>
          <a:p>
            <a:r>
              <a:rPr lang="el-GR" dirty="0"/>
              <a:t>Ρυθμικές και χορευτικές κινήσεις</a:t>
            </a:r>
          </a:p>
          <a:p>
            <a:r>
              <a:rPr lang="el-GR" dirty="0"/>
              <a:t>Εκτενείς στροφές</a:t>
            </a:r>
          </a:p>
          <a:p>
            <a:r>
              <a:rPr lang="el-GR" dirty="0"/>
              <a:t>Περίπλοκα μέτρα</a:t>
            </a:r>
          </a:p>
          <a:p>
            <a:r>
              <a:rPr lang="el-GR" dirty="0"/>
              <a:t>Τεχνητή δωρική διάλεκτος + αιολικά + επικά στοιχεία</a:t>
            </a:r>
          </a:p>
        </p:txBody>
      </p:sp>
    </p:spTree>
    <p:extLst>
      <p:ext uri="{BB962C8B-B14F-4D97-AF65-F5344CB8AC3E}">
        <p14:creationId xmlns:p14="http://schemas.microsoft.com/office/powerpoint/2010/main" val="22224311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75972ED-7B02-4216-9B7C-3FAFF08BE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/>
              <a:t>ΙΑΜΒΟΣ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18A8BC0-E8A1-4C97-92E5-8AA1993DF4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 όρος αναφέρεται στη μετρική σύνθεση (μορφή): 	</a:t>
            </a:r>
          </a:p>
          <a:p>
            <a:pPr lvl="1"/>
            <a:r>
              <a:rPr lang="el-GR" u="sng" dirty="0"/>
              <a:t>ιαμβικός τρίμετρος στίχος (</a:t>
            </a:r>
            <a:r>
              <a:rPr lang="el-GR" i="1" u="sng" dirty="0" err="1"/>
              <a:t>ἰαμβεῖον</a:t>
            </a:r>
            <a:r>
              <a:rPr lang="el-GR" u="sng" dirty="0"/>
              <a:t>)</a:t>
            </a:r>
          </a:p>
          <a:p>
            <a:pPr marL="457200" lvl="1" indent="0">
              <a:buNone/>
            </a:pPr>
            <a:endParaRPr lang="el-GR" u="sng" dirty="0"/>
          </a:p>
          <a:p>
            <a:r>
              <a:rPr lang="el-GR" dirty="0"/>
              <a:t>Ποίηση προς απαγγελία – ιωνική διάλεκτος</a:t>
            </a:r>
          </a:p>
          <a:p>
            <a:pPr marL="0" indent="0">
              <a:buNone/>
            </a:pPr>
            <a:endParaRPr lang="el-GR" dirty="0"/>
          </a:p>
          <a:p>
            <a:r>
              <a:rPr lang="el-GR" dirty="0"/>
              <a:t>αρχέγονες λατρείας γονιμότητας</a:t>
            </a:r>
          </a:p>
          <a:p>
            <a:endParaRPr lang="el-GR" dirty="0"/>
          </a:p>
          <a:p>
            <a:r>
              <a:rPr lang="el-GR" i="1" dirty="0" err="1"/>
              <a:t>Μαργίτης</a:t>
            </a:r>
            <a:r>
              <a:rPr lang="el-GR" dirty="0"/>
              <a:t> (Όμηρος)</a:t>
            </a:r>
          </a:p>
          <a:p>
            <a:endParaRPr lang="el-GR" i="1" dirty="0"/>
          </a:p>
          <a:p>
            <a:endParaRPr lang="el-GR" i="1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32756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62FA2D0-D040-4DDD-8C1A-DC2EEFF00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/>
              <a:t>Πότε?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B894DCF-3BDC-4A1F-9E8F-73D0ED5FC5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800" dirty="0"/>
              <a:t>8</a:t>
            </a:r>
            <a:r>
              <a:rPr lang="el-GR" sz="2800" baseline="30000" dirty="0"/>
              <a:t>ος</a:t>
            </a:r>
            <a:r>
              <a:rPr lang="el-GR" sz="2800" dirty="0"/>
              <a:t> – 5</a:t>
            </a:r>
            <a:r>
              <a:rPr lang="el-GR" sz="2800" baseline="30000" dirty="0"/>
              <a:t>ος</a:t>
            </a:r>
            <a:r>
              <a:rPr lang="el-GR" sz="2800" dirty="0"/>
              <a:t> αι. π.Χ.</a:t>
            </a:r>
          </a:p>
          <a:p>
            <a:pPr marL="0" indent="0">
              <a:buNone/>
            </a:pPr>
            <a:endParaRPr lang="el-GR" sz="2800" dirty="0"/>
          </a:p>
          <a:p>
            <a:r>
              <a:rPr lang="el-GR" sz="2800" dirty="0"/>
              <a:t> η πρώτη της Ευρώπης </a:t>
            </a:r>
          </a:p>
          <a:p>
            <a:endParaRPr lang="el-GR" sz="2800" dirty="0"/>
          </a:p>
          <a:p>
            <a:r>
              <a:rPr lang="el-GR" sz="2800" dirty="0"/>
              <a:t>μέρος της ινδοευρωπαϊκής ποιητικής παράδοσης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551582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7DA80C8-C099-4D74-BF6C-7109FF5B3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/>
              <a:t>ΕΛΕΓΕΙΑ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6590B5B-02B3-4656-A8D8-C624834404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i="1" dirty="0" err="1"/>
              <a:t>ἔλεγος</a:t>
            </a:r>
            <a:r>
              <a:rPr lang="el-GR" dirty="0"/>
              <a:t> = θρήνος, μοιρολόι  (βλ. τον όρο </a:t>
            </a:r>
            <a:r>
              <a:rPr lang="el-GR" i="1" dirty="0" err="1"/>
              <a:t>ἐλελεῦ</a:t>
            </a:r>
            <a:r>
              <a:rPr lang="el-GR" dirty="0"/>
              <a:t>)</a:t>
            </a:r>
          </a:p>
          <a:p>
            <a:r>
              <a:rPr lang="el-GR" dirty="0"/>
              <a:t>Μ. Ασία (ίσως Φρυγία ή Λυδία)</a:t>
            </a:r>
          </a:p>
          <a:p>
            <a:r>
              <a:rPr lang="el-GR" dirty="0" err="1"/>
              <a:t>Ελεγειον</a:t>
            </a:r>
            <a:r>
              <a:rPr lang="el-GR" dirty="0"/>
              <a:t> = ελεγειακό δίστιχο</a:t>
            </a:r>
          </a:p>
          <a:p>
            <a:r>
              <a:rPr lang="el-GR" dirty="0"/>
              <a:t>Θεματική ποικιλία – λειτουργική ποικιλία – ποικιλία στην εκφορά της (</a:t>
            </a:r>
            <a:r>
              <a:rPr lang="el-GR" dirty="0" err="1"/>
              <a:t>αρχι</a:t>
            </a:r>
            <a:r>
              <a:rPr lang="el-GR" dirty="0"/>
              <a:t>-τραγουδιστής </a:t>
            </a:r>
            <a:r>
              <a:rPr lang="el-GR"/>
              <a:t>+ Χορός</a:t>
            </a:r>
            <a:r>
              <a:rPr lang="el-GR" dirty="0"/>
              <a:t>)</a:t>
            </a:r>
          </a:p>
          <a:p>
            <a:r>
              <a:rPr lang="el-GR" dirty="0"/>
              <a:t>Αυλός</a:t>
            </a:r>
          </a:p>
          <a:p>
            <a:r>
              <a:rPr lang="el-GR" dirty="0"/>
              <a:t>Διδακτικός χαρακτήρας</a:t>
            </a:r>
          </a:p>
          <a:p>
            <a:r>
              <a:rPr lang="el-GR" dirty="0"/>
              <a:t>Ιωνική διάλεκτος – επικά στοιχεία (κυρίως στις πολεμικές ελεγείες)</a:t>
            </a:r>
          </a:p>
        </p:txBody>
      </p:sp>
    </p:spTree>
    <p:extLst>
      <p:ext uri="{BB962C8B-B14F-4D97-AF65-F5344CB8AC3E}">
        <p14:creationId xmlns:p14="http://schemas.microsoft.com/office/powerpoint/2010/main" val="22314469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B03E14D-09D5-4D21-8073-A05CC3667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/>
              <a:t>τα γένη της ποίησης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1C2E63B-E418-4503-918C-FB08DA096C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r>
              <a:rPr lang="el-GR" dirty="0"/>
              <a:t>Έπος</a:t>
            </a:r>
          </a:p>
          <a:p>
            <a:pPr algn="ctr"/>
            <a:r>
              <a:rPr lang="el-GR" dirty="0"/>
              <a:t>Λυρική ποίηση</a:t>
            </a:r>
          </a:p>
          <a:p>
            <a:pPr algn="ctr"/>
            <a:r>
              <a:rPr lang="el-GR" dirty="0"/>
              <a:t>δράμα</a:t>
            </a:r>
          </a:p>
        </p:txBody>
      </p:sp>
    </p:spTree>
    <p:extLst>
      <p:ext uri="{BB962C8B-B14F-4D97-AF65-F5344CB8AC3E}">
        <p14:creationId xmlns:p14="http://schemas.microsoft.com/office/powerpoint/2010/main" val="1301043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2D94917-CD28-43A1-BC11-36027801A0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/>
              <a:t>υποκατηγορίες της λυρικής ποίησης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FA8B187-FE27-45F0-A5D7-9231E5F0B6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dirty="0"/>
          </a:p>
          <a:p>
            <a:pPr algn="ctr"/>
            <a:r>
              <a:rPr lang="el-GR" dirty="0"/>
              <a:t>Μελική ποίηση</a:t>
            </a:r>
          </a:p>
          <a:p>
            <a:pPr algn="ctr"/>
            <a:endParaRPr lang="el-GR" dirty="0"/>
          </a:p>
          <a:p>
            <a:pPr algn="ctr"/>
            <a:r>
              <a:rPr lang="el-GR" dirty="0"/>
              <a:t>Ελεγεία</a:t>
            </a:r>
          </a:p>
          <a:p>
            <a:pPr algn="ctr"/>
            <a:endParaRPr lang="el-GR" dirty="0"/>
          </a:p>
          <a:p>
            <a:pPr algn="ctr"/>
            <a:r>
              <a:rPr lang="el-GR" dirty="0"/>
              <a:t>Ίαμβος </a:t>
            </a:r>
          </a:p>
        </p:txBody>
      </p:sp>
    </p:spTree>
    <p:extLst>
      <p:ext uri="{BB962C8B-B14F-4D97-AF65-F5344CB8AC3E}">
        <p14:creationId xmlns:p14="http://schemas.microsoft.com/office/powerpoint/2010/main" val="8606097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6F8D3AE-FD47-416D-8C63-45A8CC148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/>
              <a:t>τι σημαίνει ο όρος ‘λυρικός’ σήμερα?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A4BF879-8C7A-4833-BBEA-65254AC522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r>
              <a:rPr lang="el-GR" dirty="0"/>
              <a:t>αυτόν που εκφράζει προσωπικά συναισθήματα </a:t>
            </a:r>
          </a:p>
          <a:p>
            <a:pPr algn="ctr"/>
            <a:endParaRPr lang="el-GR" dirty="0"/>
          </a:p>
          <a:p>
            <a:pPr algn="ctr"/>
            <a:r>
              <a:rPr lang="el-GR" dirty="0"/>
              <a:t> αυτόν που έχει χαρακτηριστικά ποίησης</a:t>
            </a:r>
          </a:p>
          <a:p>
            <a:pPr algn="ctr"/>
            <a:endParaRPr lang="el-GR" dirty="0"/>
          </a:p>
          <a:p>
            <a:pPr algn="ctr"/>
            <a:r>
              <a:rPr lang="el-GR" dirty="0" err="1"/>
              <a:t>Οράτιος</a:t>
            </a:r>
            <a:r>
              <a:rPr lang="el-GR" dirty="0"/>
              <a:t>, </a:t>
            </a:r>
            <a:r>
              <a:rPr lang="en-US" i="1" dirty="0"/>
              <a:t>Carmina</a:t>
            </a:r>
            <a:endParaRPr lang="el-GR" i="1" dirty="0"/>
          </a:p>
          <a:p>
            <a:pPr algn="ctr"/>
            <a:endParaRPr lang="el-GR" dirty="0"/>
          </a:p>
          <a:p>
            <a:pPr algn="ctr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79991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6F12244-9FDD-4890-BC1A-B1E003BD7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l-GR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615ECB6-A972-4538-BF78-98716FEA41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algn="ctr"/>
            <a:r>
              <a:rPr lang="el-GR" b="1" dirty="0"/>
              <a:t>από τον </a:t>
            </a:r>
            <a:r>
              <a:rPr lang="en-US" b="1" dirty="0" err="1"/>
              <a:t>melicus</a:t>
            </a:r>
            <a:r>
              <a:rPr lang="en-US" b="1" dirty="0"/>
              <a:t> (</a:t>
            </a:r>
            <a:r>
              <a:rPr lang="el-GR" b="1" dirty="0" err="1"/>
              <a:t>Κικέρων</a:t>
            </a:r>
            <a:r>
              <a:rPr lang="el-GR" b="1" dirty="0"/>
              <a:t>) στον </a:t>
            </a:r>
            <a:r>
              <a:rPr lang="en-US" b="1" dirty="0" err="1"/>
              <a:t>lyricus</a:t>
            </a:r>
            <a:r>
              <a:rPr lang="el-GR" b="1" dirty="0"/>
              <a:t> (</a:t>
            </a:r>
            <a:r>
              <a:rPr lang="el-GR" b="1" dirty="0" err="1"/>
              <a:t>Οράτιος</a:t>
            </a:r>
            <a:r>
              <a:rPr lang="el-GR" b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798318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47988B1-7095-4E08-BE4B-5A375FBD7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/>
              <a:t>τι σήμαινε ο όρος ‘λυρικός’ στην αρχαιότητα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32F4F3B-8A2B-4DCE-939C-EA401287CD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el-GR" dirty="0"/>
              <a:t>απλό τραγούδι</a:t>
            </a:r>
          </a:p>
          <a:p>
            <a:pPr algn="ctr"/>
            <a:endParaRPr lang="el-GR" dirty="0"/>
          </a:p>
          <a:p>
            <a:pPr algn="ctr"/>
            <a:r>
              <a:rPr lang="el-GR" dirty="0"/>
              <a:t>διαθέτει μελωδία</a:t>
            </a:r>
          </a:p>
          <a:p>
            <a:pPr algn="ctr"/>
            <a:endParaRPr lang="el-GR" dirty="0"/>
          </a:p>
          <a:p>
            <a:pPr algn="ctr"/>
            <a:r>
              <a:rPr lang="el-GR" dirty="0"/>
              <a:t>έχει προσωπικό τόνο</a:t>
            </a:r>
          </a:p>
          <a:p>
            <a:pPr algn="ctr"/>
            <a:endParaRPr lang="el-GR" dirty="0"/>
          </a:p>
          <a:p>
            <a:pPr algn="ctr"/>
            <a:r>
              <a:rPr lang="el-GR" dirty="0"/>
              <a:t>δεν έχει μύθο</a:t>
            </a:r>
          </a:p>
          <a:p>
            <a:pPr algn="ctr"/>
            <a:endParaRPr lang="el-GR" dirty="0"/>
          </a:p>
          <a:p>
            <a:pPr algn="ctr"/>
            <a:r>
              <a:rPr lang="el-GR" dirty="0"/>
              <a:t>κινείται στο πλαίσιο της απλής και καθημερινής θεματικής</a:t>
            </a:r>
          </a:p>
        </p:txBody>
      </p:sp>
    </p:spTree>
    <p:extLst>
      <p:ext uri="{BB962C8B-B14F-4D97-AF65-F5344CB8AC3E}">
        <p14:creationId xmlns:p14="http://schemas.microsoft.com/office/powerpoint/2010/main" val="23192369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42A7198-3A5C-4E8D-88C9-ACE818812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/>
              <a:t>Αλεξανδρινοί Φιλόλογοι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6DB6527-DAB4-48BA-ACE3-8C96377CB7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συστηματική χρήση του όρου ‘λυρικός’</a:t>
            </a:r>
          </a:p>
          <a:p>
            <a:endParaRPr lang="el-GR" dirty="0"/>
          </a:p>
          <a:p>
            <a:r>
              <a:rPr lang="el-GR" i="1" dirty="0"/>
              <a:t>Κανόνας των 9 λυρικών</a:t>
            </a:r>
          </a:p>
          <a:p>
            <a:pPr lvl="1"/>
            <a:r>
              <a:rPr lang="el-GR" dirty="0"/>
              <a:t>Κριτήριο ένταξης στον κατάλογο </a:t>
            </a:r>
            <a:r>
              <a:rPr lang="el-GR" u="sng" dirty="0"/>
              <a:t>η χρήση της λύρας   </a:t>
            </a:r>
          </a:p>
          <a:p>
            <a:endParaRPr lang="el-GR" dirty="0"/>
          </a:p>
          <a:p>
            <a:pPr marL="0" indent="0">
              <a:buNone/>
            </a:pPr>
            <a:endParaRPr lang="el-GR" dirty="0"/>
          </a:p>
          <a:p>
            <a:r>
              <a:rPr lang="el-GR" dirty="0"/>
              <a:t>Δίδυμος ο Χαλκέντερος</a:t>
            </a:r>
          </a:p>
          <a:p>
            <a:r>
              <a:rPr lang="el-GR" dirty="0"/>
              <a:t>Σέλευκος ο Αλεξανδρεύς</a:t>
            </a:r>
          </a:p>
          <a:p>
            <a:r>
              <a:rPr lang="el-GR" dirty="0"/>
              <a:t>Αριστοφάνης ο Βυζάντιος  </a:t>
            </a:r>
          </a:p>
        </p:txBody>
      </p:sp>
    </p:spTree>
    <p:extLst>
      <p:ext uri="{BB962C8B-B14F-4D97-AF65-F5344CB8AC3E}">
        <p14:creationId xmlns:p14="http://schemas.microsoft.com/office/powerpoint/2010/main" val="27132820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8BB9BF2-29A8-4873-9CE1-2EE185916A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/>
              <a:t>συνθήκες εμφάνισης της λυρικής ποίησης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EF07378-E448-465D-B5AA-058FA5C07B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l-GR" dirty="0"/>
              <a:t>ο θεσμός της πόλης-κράτους</a:t>
            </a:r>
          </a:p>
          <a:p>
            <a:pPr algn="ctr"/>
            <a:endParaRPr lang="el-GR" dirty="0"/>
          </a:p>
          <a:p>
            <a:pPr algn="ctr"/>
            <a:r>
              <a:rPr lang="el-GR" dirty="0"/>
              <a:t>αποικιοκρατία</a:t>
            </a:r>
          </a:p>
          <a:p>
            <a:pPr algn="ctr"/>
            <a:endParaRPr lang="el-GR" dirty="0"/>
          </a:p>
          <a:p>
            <a:pPr algn="ctr"/>
            <a:r>
              <a:rPr lang="el-GR" dirty="0"/>
              <a:t> βασιλεία → αριστοκρατία → τυραννία →δημοκρατία</a:t>
            </a:r>
          </a:p>
        </p:txBody>
      </p:sp>
    </p:spTree>
    <p:extLst>
      <p:ext uri="{BB962C8B-B14F-4D97-AF65-F5344CB8AC3E}">
        <p14:creationId xmlns:p14="http://schemas.microsoft.com/office/powerpoint/2010/main" val="3183800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629</Words>
  <Application>Microsoft Office PowerPoint</Application>
  <PresentationFormat>Ευρεία οθόνη</PresentationFormat>
  <Paragraphs>146</Paragraphs>
  <Slides>20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Office Theme</vt:lpstr>
      <vt:lpstr>ΑΡΧΑΪΚΗ ΛΥΡΙΚΗ ΠΟΙΗΣΗ</vt:lpstr>
      <vt:lpstr>Πότε?</vt:lpstr>
      <vt:lpstr>τα γένη της ποίησης</vt:lpstr>
      <vt:lpstr>υποκατηγορίες της λυρικής ποίησης</vt:lpstr>
      <vt:lpstr>τι σημαίνει ο όρος ‘λυρικός’ σήμερα?</vt:lpstr>
      <vt:lpstr>Παρουσίαση του PowerPoint</vt:lpstr>
      <vt:lpstr>τι σήμαινε ο όρος ‘λυρικός’ στην αρχαιότητα</vt:lpstr>
      <vt:lpstr>Αλεξανδρινοί Φιλόλογοι</vt:lpstr>
      <vt:lpstr>συνθήκες εμφάνισης της λυρικής ποίησης</vt:lpstr>
      <vt:lpstr>διαφορές έπους – λυρικής ποίησης</vt:lpstr>
      <vt:lpstr>το τέλος της λυρικής ποίησης… [?]</vt:lpstr>
      <vt:lpstr>ΔΙΑΛΕΚΤΟΙ</vt:lpstr>
      <vt:lpstr>ΜΕΤΡΟ</vt:lpstr>
      <vt:lpstr>ΤΑΞΙΝΟΜΗΣΗ ΤΗΣ ΛΥΡΙΚΗΣ ΠΟΙΗΣΗΣ</vt:lpstr>
      <vt:lpstr>ΚΑΤΑΒΟΛΕΣ (ΡΙΖΕΣ) </vt:lpstr>
      <vt:lpstr>Η ΠΑΡΑΔΟΣΗ ΤΩΝ ΚΕΙΜΕΝΩΝ</vt:lpstr>
      <vt:lpstr>ΜΟΝΩΔΙΑ</vt:lpstr>
      <vt:lpstr>ΧΟΡΙΚΗ ΠΟΙΗΣΗ</vt:lpstr>
      <vt:lpstr>ΙΑΜΒΟΣ</vt:lpstr>
      <vt:lpstr>ΕΛΕΓΕΙΑ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Pantelis christogeorgis</cp:lastModifiedBy>
  <cp:revision>16</cp:revision>
  <dcterms:created xsi:type="dcterms:W3CDTF">2018-09-06T23:30:20Z</dcterms:created>
  <dcterms:modified xsi:type="dcterms:W3CDTF">2020-10-09T05:25:01Z</dcterms:modified>
</cp:coreProperties>
</file>