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98" r:id="rId5"/>
    <p:sldId id="259" r:id="rId6"/>
    <p:sldId id="302" r:id="rId7"/>
    <p:sldId id="300" r:id="rId8"/>
    <p:sldId id="313" r:id="rId9"/>
    <p:sldId id="301" r:id="rId10"/>
    <p:sldId id="309" r:id="rId11"/>
    <p:sldId id="314" r:id="rId12"/>
    <p:sldId id="311" r:id="rId13"/>
    <p:sldId id="310" r:id="rId14"/>
    <p:sldId id="303" r:id="rId15"/>
    <p:sldId id="304" r:id="rId16"/>
    <p:sldId id="305" r:id="rId17"/>
    <p:sldId id="307" r:id="rId18"/>
    <p:sldId id="306" r:id="rId19"/>
    <p:sldId id="291" r:id="rId20"/>
    <p:sldId id="312" r:id="rId21"/>
    <p:sldId id="281" r:id="rId22"/>
    <p:sldId id="294" r:id="rId23"/>
    <p:sldId id="295" r:id="rId24"/>
    <p:sldId id="283" r:id="rId25"/>
    <p:sldId id="282" r:id="rId26"/>
    <p:sldId id="315" r:id="rId27"/>
  </p:sldIdLst>
  <p:sldSz cx="12192000" cy="6858000"/>
  <p:notesSz cx="6794500" cy="9931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5" d="100"/>
          <a:sy n="155" d="100"/>
        </p:scale>
        <p:origin x="-408"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17779-DFF4-45AF-B264-B04CF0AACB08}"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l-GR"/>
        </a:p>
      </dgm:t>
    </dgm:pt>
    <dgm:pt modelId="{227F6652-88C6-4B22-8249-F80BBCA513F7}">
      <dgm:prSet custT="1"/>
      <dgm:spPr/>
      <dgm:t>
        <a:bodyPr/>
        <a:lstStyle/>
        <a:p>
          <a:pPr rtl="0" eaLnBrk="1" latinLnBrk="0" hangingPunct="1">
            <a:buClr>
              <a:schemeClr val="accent1"/>
            </a:buClr>
            <a:buSzPct val="80000"/>
            <a:buFont typeface="Wingdings 3" panose="05040102010807070707" pitchFamily="18" charset="2"/>
            <a:buChar char="u"/>
          </a:pPr>
          <a:r>
            <a:rPr lang="el-GR" sz="1800" dirty="0"/>
            <a:t>Η δημιουργία μάρκας αποτελεί ένα από τα σημαντικότερα εργαλεία προώθησης, με το οποίο οι </a:t>
          </a:r>
          <a:r>
            <a:rPr lang="el-GR" sz="1800" dirty="0" smtClean="0"/>
            <a:t>εταιρείες/ επιχειρήσεις /οργανισμοί επιθυμούν </a:t>
          </a:r>
          <a:r>
            <a:rPr lang="el-GR" sz="1800" dirty="0"/>
            <a:t>να ενημερώσουν, να πείσουν, και να υπενθυμίσουν στους πελάτες, είτε άμεσα είτε έμμεσα, σχετικά με τα προϊόντα/υπηρεσίες </a:t>
          </a:r>
          <a:r>
            <a:rPr lang="el-GR" sz="1800" dirty="0" smtClean="0"/>
            <a:t>τους</a:t>
          </a:r>
          <a:r>
            <a:rPr lang="en-US" sz="1800" dirty="0" smtClean="0"/>
            <a:t> </a:t>
          </a:r>
          <a:r>
            <a:rPr lang="el-GR" sz="1800" dirty="0" smtClean="0"/>
            <a:t>(</a:t>
          </a:r>
          <a:r>
            <a:rPr lang="en-US" sz="1600" dirty="0" smtClean="0"/>
            <a:t>Kotler</a:t>
          </a:r>
          <a:r>
            <a:rPr lang="el-GR" sz="1600" dirty="0" smtClean="0"/>
            <a:t> και </a:t>
          </a:r>
          <a:r>
            <a:rPr lang="en-US" sz="1600" dirty="0" smtClean="0"/>
            <a:t>Keller</a:t>
          </a:r>
          <a:r>
            <a:rPr lang="el-GR" sz="1600" dirty="0" smtClean="0"/>
            <a:t>, 2006</a:t>
          </a:r>
          <a:r>
            <a:rPr lang="el-GR" sz="1800" dirty="0" smtClean="0"/>
            <a:t>). </a:t>
          </a:r>
          <a:endParaRPr lang="el-GR" sz="1800" dirty="0"/>
        </a:p>
      </dgm:t>
    </dgm:pt>
    <dgm:pt modelId="{C67506DA-969B-49B4-B4F3-406D153FFEB9}" type="parTrans" cxnId="{54644DDB-F675-41CD-9ADD-18EE8734422A}">
      <dgm:prSet/>
      <dgm:spPr/>
      <dgm:t>
        <a:bodyPr/>
        <a:lstStyle/>
        <a:p>
          <a:endParaRPr lang="el-GR"/>
        </a:p>
      </dgm:t>
    </dgm:pt>
    <dgm:pt modelId="{17E23297-A347-4A1D-BB4A-E72AE24BE5CF}" type="sibTrans" cxnId="{54644DDB-F675-41CD-9ADD-18EE8734422A}">
      <dgm:prSet/>
      <dgm:spPr/>
      <dgm:t>
        <a:bodyPr/>
        <a:lstStyle/>
        <a:p>
          <a:endParaRPr lang="el-GR"/>
        </a:p>
      </dgm:t>
    </dgm:pt>
    <dgm:pt modelId="{86591D9B-1D0E-432B-86D9-465B347AA544}">
      <dgm:prSet custT="1"/>
      <dgm:spPr/>
      <dgm:t>
        <a:bodyPr/>
        <a:lstStyle/>
        <a:p>
          <a:pPr rtl="0" eaLnBrk="1" latinLnBrk="0" hangingPunct="1"/>
          <a:r>
            <a:rPr lang="el-GR" sz="1800" dirty="0"/>
            <a:t>Επίσης ορίζεται ως η αντίληψη των καταναλωτών σχετικά με το προσφερόμενο αγαθό – τον τρόπο λειτουργίας του και εμφάνισής του, τα συναισθήματα που προκαλεί σε κάποιον, και το μήνυμα που </a:t>
          </a:r>
          <a:r>
            <a:rPr lang="el-GR" sz="1800" dirty="0" smtClean="0"/>
            <a:t>εκπέμπει</a:t>
          </a:r>
          <a:r>
            <a:rPr lang="en-US" sz="1800" dirty="0" smtClean="0"/>
            <a:t> </a:t>
          </a:r>
          <a:r>
            <a:rPr lang="el-GR" sz="1600" dirty="0" smtClean="0"/>
            <a:t>(</a:t>
          </a:r>
          <a:r>
            <a:rPr lang="en-US" sz="1600" dirty="0" smtClean="0"/>
            <a:t>Walton</a:t>
          </a:r>
          <a:r>
            <a:rPr lang="el-GR" sz="1600" dirty="0" smtClean="0"/>
            <a:t>, 2008</a:t>
          </a:r>
          <a:r>
            <a:rPr lang="el-GR" sz="1800" dirty="0" smtClean="0"/>
            <a:t>)</a:t>
          </a:r>
          <a:r>
            <a:rPr lang="en-US" sz="1800" dirty="0" smtClean="0"/>
            <a:t>.</a:t>
          </a:r>
          <a:r>
            <a:rPr lang="el-GR" sz="1800" dirty="0" smtClean="0"/>
            <a:t> </a:t>
          </a:r>
          <a:endParaRPr lang="el-GR" sz="1800" dirty="0"/>
        </a:p>
      </dgm:t>
    </dgm:pt>
    <dgm:pt modelId="{241068B1-3758-4DD9-8485-32E84F7C66F2}" type="parTrans" cxnId="{3195B858-312E-46CE-9E74-D86BE7FCB45F}">
      <dgm:prSet/>
      <dgm:spPr/>
      <dgm:t>
        <a:bodyPr/>
        <a:lstStyle/>
        <a:p>
          <a:endParaRPr lang="el-GR"/>
        </a:p>
      </dgm:t>
    </dgm:pt>
    <dgm:pt modelId="{871ED824-5089-4FC1-B77B-1FEED60B7290}" type="sibTrans" cxnId="{3195B858-312E-46CE-9E74-D86BE7FCB45F}">
      <dgm:prSet/>
      <dgm:spPr/>
      <dgm:t>
        <a:bodyPr/>
        <a:lstStyle/>
        <a:p>
          <a:endParaRPr lang="el-GR"/>
        </a:p>
      </dgm:t>
    </dgm:pt>
    <dgm:pt modelId="{C78282CD-7740-4F91-8E9E-22593276DF37}">
      <dgm:prSet custT="1"/>
      <dgm:spPr/>
      <dgm:t>
        <a:bodyPr/>
        <a:lstStyle/>
        <a:p>
          <a:pPr rtl="0" eaLnBrk="1" latinLnBrk="0" hangingPunct="1"/>
          <a:r>
            <a:rPr lang="el-GR" sz="1800" dirty="0"/>
            <a:t>Οι μάρκες είναι το αποτέλεσμα ποικίλων επαγγελματικών δραστηριοτήτων, συμπεριλαμβανομένου του μάρκετινγκ, του γραφικού σχεδιασμού και του σχεδιασμού προϊόντος, της λογιστικής, των μέσων επικοινωνίας, του λιανεμπορίου, της διοίκησης, και της </a:t>
          </a:r>
          <a:r>
            <a:rPr lang="el-GR" sz="1800" dirty="0" smtClean="0"/>
            <a:t>νομικής</a:t>
          </a:r>
          <a:r>
            <a:rPr lang="en-US" sz="1800" dirty="0" smtClean="0"/>
            <a:t> </a:t>
          </a:r>
          <a:r>
            <a:rPr lang="en-US" sz="1600" dirty="0" smtClean="0"/>
            <a:t>(Lury</a:t>
          </a:r>
          <a:r>
            <a:rPr lang="el-GR" sz="1600" dirty="0" smtClean="0"/>
            <a:t> </a:t>
          </a:r>
          <a:r>
            <a:rPr lang="en-US" sz="1600" dirty="0" smtClean="0"/>
            <a:t>,</a:t>
          </a:r>
          <a:r>
            <a:rPr lang="el-GR" sz="1600" dirty="0" smtClean="0"/>
            <a:t>2009</a:t>
          </a:r>
          <a:r>
            <a:rPr lang="el-GR" sz="1800" dirty="0" smtClean="0"/>
            <a:t>)</a:t>
          </a:r>
          <a:r>
            <a:rPr lang="en-US" sz="1800" dirty="0" smtClean="0"/>
            <a:t>.</a:t>
          </a:r>
          <a:endParaRPr lang="el-GR" sz="1800" dirty="0"/>
        </a:p>
      </dgm:t>
    </dgm:pt>
    <dgm:pt modelId="{D4DCEB11-C078-46F4-9AD4-C0D5C4FBBDA3}" type="parTrans" cxnId="{4DF6D7E0-DFA1-4387-8A58-41816382B37E}">
      <dgm:prSet/>
      <dgm:spPr/>
      <dgm:t>
        <a:bodyPr/>
        <a:lstStyle/>
        <a:p>
          <a:endParaRPr lang="el-GR"/>
        </a:p>
      </dgm:t>
    </dgm:pt>
    <dgm:pt modelId="{7CFC58C8-C062-4538-8B0F-EB02465EF272}" type="sibTrans" cxnId="{4DF6D7E0-DFA1-4387-8A58-41816382B37E}">
      <dgm:prSet/>
      <dgm:spPr/>
      <dgm:t>
        <a:bodyPr/>
        <a:lstStyle/>
        <a:p>
          <a:endParaRPr lang="el-GR"/>
        </a:p>
      </dgm:t>
    </dgm:pt>
    <dgm:pt modelId="{25D7919A-C2EE-4629-9037-E10F1D4355A6}" type="pres">
      <dgm:prSet presAssocID="{B3917779-DFF4-45AF-B264-B04CF0AACB08}" presName="linear" presStyleCnt="0">
        <dgm:presLayoutVars>
          <dgm:animLvl val="lvl"/>
          <dgm:resizeHandles val="exact"/>
        </dgm:presLayoutVars>
      </dgm:prSet>
      <dgm:spPr/>
      <dgm:t>
        <a:bodyPr/>
        <a:lstStyle/>
        <a:p>
          <a:endParaRPr lang="en-US"/>
        </a:p>
      </dgm:t>
    </dgm:pt>
    <dgm:pt modelId="{DB9466CB-1E63-4E22-8498-206E8EFB37BF}" type="pres">
      <dgm:prSet presAssocID="{227F6652-88C6-4B22-8249-F80BBCA513F7}" presName="parentText" presStyleLbl="node1" presStyleIdx="0" presStyleCnt="3">
        <dgm:presLayoutVars>
          <dgm:chMax val="0"/>
          <dgm:bulletEnabled val="1"/>
        </dgm:presLayoutVars>
      </dgm:prSet>
      <dgm:spPr/>
      <dgm:t>
        <a:bodyPr/>
        <a:lstStyle/>
        <a:p>
          <a:endParaRPr lang="en-US"/>
        </a:p>
      </dgm:t>
    </dgm:pt>
    <dgm:pt modelId="{052D7E43-9D71-44DC-B985-FB81D7084991}" type="pres">
      <dgm:prSet presAssocID="{17E23297-A347-4A1D-BB4A-E72AE24BE5CF}" presName="spacer" presStyleCnt="0"/>
      <dgm:spPr/>
    </dgm:pt>
    <dgm:pt modelId="{E79B9C9E-5F76-48A7-B756-D8B33FDE0C9F}" type="pres">
      <dgm:prSet presAssocID="{86591D9B-1D0E-432B-86D9-465B347AA544}" presName="parentText" presStyleLbl="node1" presStyleIdx="1" presStyleCnt="3">
        <dgm:presLayoutVars>
          <dgm:chMax val="0"/>
          <dgm:bulletEnabled val="1"/>
        </dgm:presLayoutVars>
      </dgm:prSet>
      <dgm:spPr/>
      <dgm:t>
        <a:bodyPr/>
        <a:lstStyle/>
        <a:p>
          <a:endParaRPr lang="en-US"/>
        </a:p>
      </dgm:t>
    </dgm:pt>
    <dgm:pt modelId="{8DE7503C-648E-45EF-ADE7-241FD64D088B}" type="pres">
      <dgm:prSet presAssocID="{871ED824-5089-4FC1-B77B-1FEED60B7290}" presName="spacer" presStyleCnt="0"/>
      <dgm:spPr/>
    </dgm:pt>
    <dgm:pt modelId="{4FCC7E72-F22A-4BB0-89B4-688073303BDE}" type="pres">
      <dgm:prSet presAssocID="{C78282CD-7740-4F91-8E9E-22593276DF37}" presName="parentText" presStyleLbl="node1" presStyleIdx="2" presStyleCnt="3">
        <dgm:presLayoutVars>
          <dgm:chMax val="0"/>
          <dgm:bulletEnabled val="1"/>
        </dgm:presLayoutVars>
      </dgm:prSet>
      <dgm:spPr/>
      <dgm:t>
        <a:bodyPr/>
        <a:lstStyle/>
        <a:p>
          <a:endParaRPr lang="en-US"/>
        </a:p>
      </dgm:t>
    </dgm:pt>
  </dgm:ptLst>
  <dgm:cxnLst>
    <dgm:cxn modelId="{4318EFC4-7D59-4750-81F3-8A5B7D62C7C5}" type="presOf" srcId="{C78282CD-7740-4F91-8E9E-22593276DF37}" destId="{4FCC7E72-F22A-4BB0-89B4-688073303BDE}" srcOrd="0" destOrd="0" presId="urn:microsoft.com/office/officeart/2005/8/layout/vList2"/>
    <dgm:cxn modelId="{4DF6D7E0-DFA1-4387-8A58-41816382B37E}" srcId="{B3917779-DFF4-45AF-B264-B04CF0AACB08}" destId="{C78282CD-7740-4F91-8E9E-22593276DF37}" srcOrd="2" destOrd="0" parTransId="{D4DCEB11-C078-46F4-9AD4-C0D5C4FBBDA3}" sibTransId="{7CFC58C8-C062-4538-8B0F-EB02465EF272}"/>
    <dgm:cxn modelId="{3195B858-312E-46CE-9E74-D86BE7FCB45F}" srcId="{B3917779-DFF4-45AF-B264-B04CF0AACB08}" destId="{86591D9B-1D0E-432B-86D9-465B347AA544}" srcOrd="1" destOrd="0" parTransId="{241068B1-3758-4DD9-8485-32E84F7C66F2}" sibTransId="{871ED824-5089-4FC1-B77B-1FEED60B7290}"/>
    <dgm:cxn modelId="{6F4A5090-14C7-44DA-8C16-9A1651B0F79E}" type="presOf" srcId="{227F6652-88C6-4B22-8249-F80BBCA513F7}" destId="{DB9466CB-1E63-4E22-8498-206E8EFB37BF}" srcOrd="0" destOrd="0" presId="urn:microsoft.com/office/officeart/2005/8/layout/vList2"/>
    <dgm:cxn modelId="{DF16C448-5A0C-4C45-B651-E10F3BC54163}" type="presOf" srcId="{B3917779-DFF4-45AF-B264-B04CF0AACB08}" destId="{25D7919A-C2EE-4629-9037-E10F1D4355A6}" srcOrd="0" destOrd="0" presId="urn:microsoft.com/office/officeart/2005/8/layout/vList2"/>
    <dgm:cxn modelId="{B35E641C-7345-4B97-A035-B3DA8C018437}" type="presOf" srcId="{86591D9B-1D0E-432B-86D9-465B347AA544}" destId="{E79B9C9E-5F76-48A7-B756-D8B33FDE0C9F}" srcOrd="0" destOrd="0" presId="urn:microsoft.com/office/officeart/2005/8/layout/vList2"/>
    <dgm:cxn modelId="{54644DDB-F675-41CD-9ADD-18EE8734422A}" srcId="{B3917779-DFF4-45AF-B264-B04CF0AACB08}" destId="{227F6652-88C6-4B22-8249-F80BBCA513F7}" srcOrd="0" destOrd="0" parTransId="{C67506DA-969B-49B4-B4F3-406D153FFEB9}" sibTransId="{17E23297-A347-4A1D-BB4A-E72AE24BE5CF}"/>
    <dgm:cxn modelId="{7190D345-CAA4-473A-968D-C430A440718A}" type="presParOf" srcId="{25D7919A-C2EE-4629-9037-E10F1D4355A6}" destId="{DB9466CB-1E63-4E22-8498-206E8EFB37BF}" srcOrd="0" destOrd="0" presId="urn:microsoft.com/office/officeart/2005/8/layout/vList2"/>
    <dgm:cxn modelId="{D0FE82ED-CBB7-4434-A8C5-DA918CDEA1CE}" type="presParOf" srcId="{25D7919A-C2EE-4629-9037-E10F1D4355A6}" destId="{052D7E43-9D71-44DC-B985-FB81D7084991}" srcOrd="1" destOrd="0" presId="urn:microsoft.com/office/officeart/2005/8/layout/vList2"/>
    <dgm:cxn modelId="{F1CFC55B-070E-4104-ADF7-B2CC79522985}" type="presParOf" srcId="{25D7919A-C2EE-4629-9037-E10F1D4355A6}" destId="{E79B9C9E-5F76-48A7-B756-D8B33FDE0C9F}" srcOrd="2" destOrd="0" presId="urn:microsoft.com/office/officeart/2005/8/layout/vList2"/>
    <dgm:cxn modelId="{BE38EBA3-0886-4A82-848C-DE7FF590FF18}" type="presParOf" srcId="{25D7919A-C2EE-4629-9037-E10F1D4355A6}" destId="{8DE7503C-648E-45EF-ADE7-241FD64D088B}" srcOrd="3" destOrd="0" presId="urn:microsoft.com/office/officeart/2005/8/layout/vList2"/>
    <dgm:cxn modelId="{0DD7B0C7-9E7B-4F0E-ABEF-F94D83D7C5E1}" type="presParOf" srcId="{25D7919A-C2EE-4629-9037-E10F1D4355A6}" destId="{4FCC7E72-F22A-4BB0-89B4-688073303B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2DFB5-88A9-462A-B4A1-DA62D936DB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8363B0-1519-40F5-BF79-C911320BA0CA}">
      <dgm:prSet>
        <dgm:style>
          <a:lnRef idx="2">
            <a:schemeClr val="accent5"/>
          </a:lnRef>
          <a:fillRef idx="1">
            <a:schemeClr val="lt1"/>
          </a:fillRef>
          <a:effectRef idx="0">
            <a:schemeClr val="accent5"/>
          </a:effectRef>
          <a:fontRef idx="minor">
            <a:schemeClr val="dk1"/>
          </a:fontRef>
        </dgm:style>
      </dgm:prSet>
      <dgm:spPr>
        <a:ln>
          <a:noFill/>
        </a:ln>
      </dgm:spPr>
      <dgm:t>
        <a:bodyPr/>
        <a:lstStyle/>
        <a:p>
          <a:pPr rtl="0"/>
          <a:endParaRPr lang="en-US" dirty="0"/>
        </a:p>
      </dgm:t>
    </dgm:pt>
    <dgm:pt modelId="{88B58D40-E9AA-4866-B7EF-16C732ADA7AE}" type="parTrans" cxnId="{D4DEB694-0E7E-4549-9539-21121A54159F}">
      <dgm:prSet/>
      <dgm:spPr/>
      <dgm:t>
        <a:bodyPr/>
        <a:lstStyle/>
        <a:p>
          <a:endParaRPr lang="en-US"/>
        </a:p>
      </dgm:t>
    </dgm:pt>
    <dgm:pt modelId="{0E765767-65A9-408E-AC80-2180A5F90566}" type="sibTrans" cxnId="{D4DEB694-0E7E-4549-9539-21121A54159F}">
      <dgm:prSet/>
      <dgm:spPr/>
      <dgm:t>
        <a:bodyPr/>
        <a:lstStyle/>
        <a:p>
          <a:endParaRPr lang="en-US"/>
        </a:p>
      </dgm:t>
    </dgm:pt>
    <dgm:pt modelId="{38C1A730-34E9-4D9C-86B5-D642DE323FA3}">
      <dgm:prSet>
        <dgm:style>
          <a:lnRef idx="1">
            <a:schemeClr val="accent5"/>
          </a:lnRef>
          <a:fillRef idx="2">
            <a:schemeClr val="accent5"/>
          </a:fillRef>
          <a:effectRef idx="1">
            <a:schemeClr val="accent5"/>
          </a:effectRef>
          <a:fontRef idx="minor">
            <a:schemeClr val="dk1"/>
          </a:fontRef>
        </dgm:style>
      </dgm:prSet>
      <dgm:spPr/>
      <dgm:t>
        <a:bodyPr/>
        <a:lstStyle/>
        <a:p>
          <a:pPr rtl="0"/>
          <a:r>
            <a:rPr lang="el-GR" dirty="0" smtClean="0"/>
            <a:t>Λιμάνι το οποίο σε πολύ περιορισμένη έκταση μπορεί να φιλοξενήσει τουρισμό κουραζιέρας για τον οποίο προσφέρονται οι Λειψοί</a:t>
          </a:r>
          <a:endParaRPr lang="en-US" dirty="0"/>
        </a:p>
      </dgm:t>
    </dgm:pt>
    <dgm:pt modelId="{5FAA463E-E098-4BBE-BEDF-1C3C62BACA09}" type="parTrans" cxnId="{156B1977-3BFD-4FE5-8A2F-5890F401AAF6}">
      <dgm:prSet/>
      <dgm:spPr/>
      <dgm:t>
        <a:bodyPr/>
        <a:lstStyle/>
        <a:p>
          <a:endParaRPr lang="en-US"/>
        </a:p>
      </dgm:t>
    </dgm:pt>
    <dgm:pt modelId="{3E17CD56-B0F3-4309-A639-00DFAFE5A1CC}" type="sibTrans" cxnId="{156B1977-3BFD-4FE5-8A2F-5890F401AAF6}">
      <dgm:prSet/>
      <dgm:spPr/>
      <dgm:t>
        <a:bodyPr/>
        <a:lstStyle/>
        <a:p>
          <a:endParaRPr lang="en-US"/>
        </a:p>
      </dgm:t>
    </dgm:pt>
    <dgm:pt modelId="{02D8F55F-F712-44F6-8579-60B5205A1CA4}">
      <dgm:prSet>
        <dgm:style>
          <a:lnRef idx="1">
            <a:schemeClr val="accent3"/>
          </a:lnRef>
          <a:fillRef idx="2">
            <a:schemeClr val="accent3"/>
          </a:fillRef>
          <a:effectRef idx="1">
            <a:schemeClr val="accent3"/>
          </a:effectRef>
          <a:fontRef idx="minor">
            <a:schemeClr val="dk1"/>
          </a:fontRef>
        </dgm:style>
      </dgm:prSet>
      <dgm:spPr/>
      <dgm:t>
        <a:bodyPr/>
        <a:lstStyle/>
        <a:p>
          <a:pPr rtl="0"/>
          <a:r>
            <a:rPr lang="el-GR" b="1" dirty="0" smtClean="0"/>
            <a:t> Η έλλειψη πολιτικής βούλησης από την κεντρική εξουσία για την ανάπτυξη του νησιού  </a:t>
          </a:r>
          <a:endParaRPr lang="en-US" dirty="0"/>
        </a:p>
      </dgm:t>
    </dgm:pt>
    <dgm:pt modelId="{94A468CB-0ACD-4CE0-B4E4-755E3EF2323B}" type="parTrans" cxnId="{57FC6064-6C3C-466D-AB3B-45ADC98424D5}">
      <dgm:prSet/>
      <dgm:spPr/>
      <dgm:t>
        <a:bodyPr/>
        <a:lstStyle/>
        <a:p>
          <a:endParaRPr lang="en-US"/>
        </a:p>
      </dgm:t>
    </dgm:pt>
    <dgm:pt modelId="{7731A571-43FF-4C9B-99AE-70933140DD72}" type="sibTrans" cxnId="{57FC6064-6C3C-466D-AB3B-45ADC98424D5}">
      <dgm:prSet/>
      <dgm:spPr/>
      <dgm:t>
        <a:bodyPr/>
        <a:lstStyle/>
        <a:p>
          <a:endParaRPr lang="en-US"/>
        </a:p>
      </dgm:t>
    </dgm:pt>
    <dgm:pt modelId="{18B7AD19-7919-4DBF-8336-0C519CD6B556}">
      <dgm:prSet>
        <dgm:style>
          <a:lnRef idx="1">
            <a:schemeClr val="accent1"/>
          </a:lnRef>
          <a:fillRef idx="2">
            <a:schemeClr val="accent1"/>
          </a:fillRef>
          <a:effectRef idx="1">
            <a:schemeClr val="accent1"/>
          </a:effectRef>
          <a:fontRef idx="minor">
            <a:schemeClr val="dk1"/>
          </a:fontRef>
        </dgm:style>
      </dgm:prSet>
      <dgm:spPr/>
      <dgm:t>
        <a:bodyPr/>
        <a:lstStyle/>
        <a:p>
          <a:pPr rtl="0"/>
          <a:r>
            <a:rPr lang="el-GR" b="1" dirty="0" smtClean="0"/>
            <a:t>Η έλλειψη κονδυλίων (πρόβλημα που έχει επιδεινωθεί την περίοδο της κρίσης )</a:t>
          </a:r>
          <a:endParaRPr lang="en-US" dirty="0"/>
        </a:p>
      </dgm:t>
    </dgm:pt>
    <dgm:pt modelId="{C78FB201-E148-4C58-B6A9-79404B039F79}" type="parTrans" cxnId="{FF0E7D68-FE02-42F8-A3A4-47D4E8DF6C8F}">
      <dgm:prSet/>
      <dgm:spPr/>
      <dgm:t>
        <a:bodyPr/>
        <a:lstStyle/>
        <a:p>
          <a:endParaRPr lang="en-US"/>
        </a:p>
      </dgm:t>
    </dgm:pt>
    <dgm:pt modelId="{78240811-6FBB-44FC-8E10-1B9E633C2E0D}" type="sibTrans" cxnId="{FF0E7D68-FE02-42F8-A3A4-47D4E8DF6C8F}">
      <dgm:prSet/>
      <dgm:spPr/>
      <dgm:t>
        <a:bodyPr/>
        <a:lstStyle/>
        <a:p>
          <a:endParaRPr lang="en-US"/>
        </a:p>
      </dgm:t>
    </dgm:pt>
    <dgm:pt modelId="{513002A7-5604-45BB-981F-C8567FF03D17}">
      <dgm:prSet>
        <dgm:style>
          <a:lnRef idx="1">
            <a:schemeClr val="accent1"/>
          </a:lnRef>
          <a:fillRef idx="2">
            <a:schemeClr val="accent1"/>
          </a:fillRef>
          <a:effectRef idx="1">
            <a:schemeClr val="accent1"/>
          </a:effectRef>
          <a:fontRef idx="minor">
            <a:schemeClr val="dk1"/>
          </a:fontRef>
        </dgm:style>
      </dgm:prSet>
      <dgm:spPr/>
      <dgm:t>
        <a:bodyPr/>
        <a:lstStyle/>
        <a:p>
          <a:pPr rtl="0"/>
          <a:r>
            <a:rPr lang="el-GR" dirty="0" smtClean="0"/>
            <a:t>Οι περιορισμένες υποδομές και η δυστοκία επενδύσεων συνεπεία των ανωτέρω προβλημάτων </a:t>
          </a:r>
        </a:p>
        <a:p>
          <a:pPr rtl="0"/>
          <a:endParaRPr lang="en-US" dirty="0"/>
        </a:p>
      </dgm:t>
    </dgm:pt>
    <dgm:pt modelId="{DE141011-1AFA-4ED5-AE81-00B498865B63}" type="parTrans" cxnId="{9BB71519-904E-477E-BCBA-D0C9E1A6D0F0}">
      <dgm:prSet/>
      <dgm:spPr/>
      <dgm:t>
        <a:bodyPr/>
        <a:lstStyle/>
        <a:p>
          <a:endParaRPr lang="en-US"/>
        </a:p>
      </dgm:t>
    </dgm:pt>
    <dgm:pt modelId="{FAC4F90E-9A71-43D7-A16C-5B106AC82C81}" type="sibTrans" cxnId="{9BB71519-904E-477E-BCBA-D0C9E1A6D0F0}">
      <dgm:prSet/>
      <dgm:spPr/>
      <dgm:t>
        <a:bodyPr/>
        <a:lstStyle/>
        <a:p>
          <a:endParaRPr lang="en-US"/>
        </a:p>
      </dgm:t>
    </dgm:pt>
    <dgm:pt modelId="{3FEE26C1-C6AC-544B-827E-7C1C792B2AFB}">
      <dgm:prSet/>
      <dgm:spPr/>
      <dgm:t>
        <a:bodyPr/>
        <a:lstStyle/>
        <a:p>
          <a:pPr rtl="0"/>
          <a:endParaRPr lang="el-GR" b="1" dirty="0" smtClean="0"/>
        </a:p>
        <a:p>
          <a:pPr rtl="0"/>
          <a:r>
            <a:rPr lang="el-GR" dirty="0" smtClean="0"/>
            <a:t>Η έλλειψη συνεργασίας μεταξύ της τοπικής επιχειρηματικότητας και της Κεντρικής Διοίκησης  </a:t>
          </a:r>
          <a:endParaRPr lang="en-US" dirty="0"/>
        </a:p>
      </dgm:t>
    </dgm:pt>
    <dgm:pt modelId="{B3B5C100-AD4A-CE41-9367-C78760BB6579}" type="parTrans" cxnId="{12D20D53-0AEE-2C4E-B7B8-514A561BCD01}">
      <dgm:prSet/>
      <dgm:spPr/>
      <dgm:t>
        <a:bodyPr/>
        <a:lstStyle/>
        <a:p>
          <a:endParaRPr lang="en-US"/>
        </a:p>
      </dgm:t>
    </dgm:pt>
    <dgm:pt modelId="{646016D7-99DC-104C-8F2D-22B4E69C9665}" type="sibTrans" cxnId="{12D20D53-0AEE-2C4E-B7B8-514A561BCD01}">
      <dgm:prSet/>
      <dgm:spPr/>
      <dgm:t>
        <a:bodyPr/>
        <a:lstStyle/>
        <a:p>
          <a:endParaRPr lang="en-US"/>
        </a:p>
      </dgm:t>
    </dgm:pt>
    <dgm:pt modelId="{1D29176B-153C-8C41-9DF5-9BAF907932D1}">
      <dgm:prSet/>
      <dgm:spPr/>
      <dgm:t>
        <a:bodyPr/>
        <a:lstStyle/>
        <a:p>
          <a:pPr rtl="0"/>
          <a:r>
            <a:rPr lang="el-GR" dirty="0" smtClean="0"/>
            <a:t>Η δυσκολία στην πρόσβαση και η συνακόλουθη δαπάνη για τον τουρίστα σε χρόνο και κόστος ταξιδίου </a:t>
          </a:r>
          <a:endParaRPr lang="en-US" dirty="0"/>
        </a:p>
      </dgm:t>
    </dgm:pt>
    <dgm:pt modelId="{DAF80DE3-D064-5243-8EB7-949F3F58E54C}" type="parTrans" cxnId="{9D4BCFFB-4935-1241-A7A2-7B31A0EC9D06}">
      <dgm:prSet/>
      <dgm:spPr/>
      <dgm:t>
        <a:bodyPr/>
        <a:lstStyle/>
        <a:p>
          <a:endParaRPr lang="en-US"/>
        </a:p>
      </dgm:t>
    </dgm:pt>
    <dgm:pt modelId="{FA201738-1EFB-A14B-981B-90DD789C9013}" type="sibTrans" cxnId="{9D4BCFFB-4935-1241-A7A2-7B31A0EC9D06}">
      <dgm:prSet/>
      <dgm:spPr/>
      <dgm:t>
        <a:bodyPr/>
        <a:lstStyle/>
        <a:p>
          <a:endParaRPr lang="en-US"/>
        </a:p>
      </dgm:t>
    </dgm:pt>
    <dgm:pt modelId="{97AAA553-D2B8-47F1-8813-1903FDBEE48D}" type="pres">
      <dgm:prSet presAssocID="{48F2DFB5-88A9-462A-B4A1-DA62D936DB4A}" presName="linear" presStyleCnt="0">
        <dgm:presLayoutVars>
          <dgm:animLvl val="lvl"/>
          <dgm:resizeHandles val="exact"/>
        </dgm:presLayoutVars>
      </dgm:prSet>
      <dgm:spPr/>
      <dgm:t>
        <a:bodyPr/>
        <a:lstStyle/>
        <a:p>
          <a:endParaRPr lang="en-US"/>
        </a:p>
      </dgm:t>
    </dgm:pt>
    <dgm:pt modelId="{3628F8A6-2189-45D8-A5A0-9C794AF2152A}" type="pres">
      <dgm:prSet presAssocID="{B98363B0-1519-40F5-BF79-C911320BA0CA}" presName="parentText" presStyleLbl="node1" presStyleIdx="0" presStyleCnt="7" custScaleY="127301">
        <dgm:presLayoutVars>
          <dgm:chMax val="0"/>
          <dgm:bulletEnabled val="1"/>
        </dgm:presLayoutVars>
      </dgm:prSet>
      <dgm:spPr/>
      <dgm:t>
        <a:bodyPr/>
        <a:lstStyle/>
        <a:p>
          <a:endParaRPr lang="en-US"/>
        </a:p>
      </dgm:t>
    </dgm:pt>
    <dgm:pt modelId="{71F40D55-A97C-4BFF-B0F3-DE6517FE718F}" type="pres">
      <dgm:prSet presAssocID="{0E765767-65A9-408E-AC80-2180A5F90566}" presName="spacer" presStyleCnt="0"/>
      <dgm:spPr/>
    </dgm:pt>
    <dgm:pt modelId="{3667FDB9-AA07-504A-A8CF-153855726A39}" type="pres">
      <dgm:prSet presAssocID="{1D29176B-153C-8C41-9DF5-9BAF907932D1}" presName="parentText" presStyleLbl="node1" presStyleIdx="1" presStyleCnt="7">
        <dgm:presLayoutVars>
          <dgm:chMax val="0"/>
          <dgm:bulletEnabled val="1"/>
        </dgm:presLayoutVars>
      </dgm:prSet>
      <dgm:spPr/>
      <dgm:t>
        <a:bodyPr/>
        <a:lstStyle/>
        <a:p>
          <a:endParaRPr lang="en-US"/>
        </a:p>
      </dgm:t>
    </dgm:pt>
    <dgm:pt modelId="{C5A06FCD-802D-1F47-BC37-9073DD618BDD}" type="pres">
      <dgm:prSet presAssocID="{FA201738-1EFB-A14B-981B-90DD789C9013}" presName="spacer" presStyleCnt="0"/>
      <dgm:spPr/>
    </dgm:pt>
    <dgm:pt modelId="{904A7A42-C38B-4499-A191-73667E5D9A9C}" type="pres">
      <dgm:prSet presAssocID="{38C1A730-34E9-4D9C-86B5-D642DE323FA3}" presName="parentText" presStyleLbl="node1" presStyleIdx="2" presStyleCnt="7" custLinFactY="8329" custLinFactNeighborX="425" custLinFactNeighborY="100000">
        <dgm:presLayoutVars>
          <dgm:chMax val="0"/>
          <dgm:bulletEnabled val="1"/>
        </dgm:presLayoutVars>
      </dgm:prSet>
      <dgm:spPr/>
      <dgm:t>
        <a:bodyPr/>
        <a:lstStyle/>
        <a:p>
          <a:endParaRPr lang="en-US"/>
        </a:p>
      </dgm:t>
    </dgm:pt>
    <dgm:pt modelId="{29FFABE4-39C4-44CA-B1F1-DC79456E2A31}" type="pres">
      <dgm:prSet presAssocID="{3E17CD56-B0F3-4309-A639-00DFAFE5A1CC}" presName="spacer" presStyleCnt="0"/>
      <dgm:spPr/>
    </dgm:pt>
    <dgm:pt modelId="{CB0D3AE1-364D-4F80-8113-6C1AD589515D}" type="pres">
      <dgm:prSet presAssocID="{02D8F55F-F712-44F6-8579-60B5205A1CA4}" presName="parentText" presStyleLbl="node1" presStyleIdx="3" presStyleCnt="7">
        <dgm:presLayoutVars>
          <dgm:chMax val="0"/>
          <dgm:bulletEnabled val="1"/>
        </dgm:presLayoutVars>
      </dgm:prSet>
      <dgm:spPr/>
      <dgm:t>
        <a:bodyPr/>
        <a:lstStyle/>
        <a:p>
          <a:endParaRPr lang="en-US"/>
        </a:p>
      </dgm:t>
    </dgm:pt>
    <dgm:pt modelId="{3FE7D686-EA15-41A4-8BBE-0C54BFB2B301}" type="pres">
      <dgm:prSet presAssocID="{7731A571-43FF-4C9B-99AE-70933140DD72}" presName="spacer" presStyleCnt="0"/>
      <dgm:spPr/>
    </dgm:pt>
    <dgm:pt modelId="{C5818513-66C6-4622-B421-13B1BDA6E7FE}" type="pres">
      <dgm:prSet presAssocID="{18B7AD19-7919-4DBF-8336-0C519CD6B556}" presName="parentText" presStyleLbl="node1" presStyleIdx="4" presStyleCnt="7">
        <dgm:presLayoutVars>
          <dgm:chMax val="0"/>
          <dgm:bulletEnabled val="1"/>
        </dgm:presLayoutVars>
      </dgm:prSet>
      <dgm:spPr/>
      <dgm:t>
        <a:bodyPr/>
        <a:lstStyle/>
        <a:p>
          <a:endParaRPr lang="en-US"/>
        </a:p>
      </dgm:t>
    </dgm:pt>
    <dgm:pt modelId="{D23ECDBA-C9F9-4ABB-A478-F1FCE5E4890B}" type="pres">
      <dgm:prSet presAssocID="{78240811-6FBB-44FC-8E10-1B9E633C2E0D}" presName="spacer" presStyleCnt="0"/>
      <dgm:spPr/>
    </dgm:pt>
    <dgm:pt modelId="{3DEDFC74-35C1-1C43-9BCF-3A9C0D3F89DD}" type="pres">
      <dgm:prSet presAssocID="{3FEE26C1-C6AC-544B-827E-7C1C792B2AFB}" presName="parentText" presStyleLbl="node1" presStyleIdx="5" presStyleCnt="7">
        <dgm:presLayoutVars>
          <dgm:chMax val="0"/>
          <dgm:bulletEnabled val="1"/>
        </dgm:presLayoutVars>
      </dgm:prSet>
      <dgm:spPr/>
      <dgm:t>
        <a:bodyPr/>
        <a:lstStyle/>
        <a:p>
          <a:endParaRPr lang="en-US"/>
        </a:p>
      </dgm:t>
    </dgm:pt>
    <dgm:pt modelId="{E3562490-34CA-614F-85D2-729376F84971}" type="pres">
      <dgm:prSet presAssocID="{646016D7-99DC-104C-8F2D-22B4E69C9665}" presName="spacer" presStyleCnt="0"/>
      <dgm:spPr/>
    </dgm:pt>
    <dgm:pt modelId="{232A0FFE-51D8-4F11-BF7F-AC7DDD123C51}" type="pres">
      <dgm:prSet presAssocID="{513002A7-5604-45BB-981F-C8567FF03D17}" presName="parentText" presStyleLbl="node1" presStyleIdx="6" presStyleCnt="7">
        <dgm:presLayoutVars>
          <dgm:chMax val="0"/>
          <dgm:bulletEnabled val="1"/>
        </dgm:presLayoutVars>
      </dgm:prSet>
      <dgm:spPr/>
      <dgm:t>
        <a:bodyPr/>
        <a:lstStyle/>
        <a:p>
          <a:endParaRPr lang="en-US"/>
        </a:p>
      </dgm:t>
    </dgm:pt>
  </dgm:ptLst>
  <dgm:cxnLst>
    <dgm:cxn modelId="{A27BC784-8AD3-422F-9965-086C1B6A1F8D}" type="presOf" srcId="{48F2DFB5-88A9-462A-B4A1-DA62D936DB4A}" destId="{97AAA553-D2B8-47F1-8813-1903FDBEE48D}" srcOrd="0" destOrd="0" presId="urn:microsoft.com/office/officeart/2005/8/layout/vList2"/>
    <dgm:cxn modelId="{57FC6064-6C3C-466D-AB3B-45ADC98424D5}" srcId="{48F2DFB5-88A9-462A-B4A1-DA62D936DB4A}" destId="{02D8F55F-F712-44F6-8579-60B5205A1CA4}" srcOrd="3" destOrd="0" parTransId="{94A468CB-0ACD-4CE0-B4E4-755E3EF2323B}" sibTransId="{7731A571-43FF-4C9B-99AE-70933140DD72}"/>
    <dgm:cxn modelId="{D4DEB694-0E7E-4549-9539-21121A54159F}" srcId="{48F2DFB5-88A9-462A-B4A1-DA62D936DB4A}" destId="{B98363B0-1519-40F5-BF79-C911320BA0CA}" srcOrd="0" destOrd="0" parTransId="{88B58D40-E9AA-4866-B7EF-16C732ADA7AE}" sibTransId="{0E765767-65A9-408E-AC80-2180A5F90566}"/>
    <dgm:cxn modelId="{54DC1970-A261-234F-A27C-66AE49E702A4}" type="presOf" srcId="{3FEE26C1-C6AC-544B-827E-7C1C792B2AFB}" destId="{3DEDFC74-35C1-1C43-9BCF-3A9C0D3F89DD}" srcOrd="0" destOrd="0" presId="urn:microsoft.com/office/officeart/2005/8/layout/vList2"/>
    <dgm:cxn modelId="{66B92DB7-D0F5-4266-8B35-9FBF6ECAA7C0}" type="presOf" srcId="{02D8F55F-F712-44F6-8579-60B5205A1CA4}" destId="{CB0D3AE1-364D-4F80-8113-6C1AD589515D}" srcOrd="0" destOrd="0" presId="urn:microsoft.com/office/officeart/2005/8/layout/vList2"/>
    <dgm:cxn modelId="{531CA09F-201E-4FC1-B7AC-929DF7ED6034}" type="presOf" srcId="{513002A7-5604-45BB-981F-C8567FF03D17}" destId="{232A0FFE-51D8-4F11-BF7F-AC7DDD123C51}" srcOrd="0" destOrd="0" presId="urn:microsoft.com/office/officeart/2005/8/layout/vList2"/>
    <dgm:cxn modelId="{E004EA72-BB6D-47FB-B9C9-75F1A1EF1D48}" type="presOf" srcId="{18B7AD19-7919-4DBF-8336-0C519CD6B556}" destId="{C5818513-66C6-4622-B421-13B1BDA6E7FE}" srcOrd="0" destOrd="0" presId="urn:microsoft.com/office/officeart/2005/8/layout/vList2"/>
    <dgm:cxn modelId="{FF0E7D68-FE02-42F8-A3A4-47D4E8DF6C8F}" srcId="{48F2DFB5-88A9-462A-B4A1-DA62D936DB4A}" destId="{18B7AD19-7919-4DBF-8336-0C519CD6B556}" srcOrd="4" destOrd="0" parTransId="{C78FB201-E148-4C58-B6A9-79404B039F79}" sibTransId="{78240811-6FBB-44FC-8E10-1B9E633C2E0D}"/>
    <dgm:cxn modelId="{12D20D53-0AEE-2C4E-B7B8-514A561BCD01}" srcId="{48F2DFB5-88A9-462A-B4A1-DA62D936DB4A}" destId="{3FEE26C1-C6AC-544B-827E-7C1C792B2AFB}" srcOrd="5" destOrd="0" parTransId="{B3B5C100-AD4A-CE41-9367-C78760BB6579}" sibTransId="{646016D7-99DC-104C-8F2D-22B4E69C9665}"/>
    <dgm:cxn modelId="{156B1977-3BFD-4FE5-8A2F-5890F401AAF6}" srcId="{48F2DFB5-88A9-462A-B4A1-DA62D936DB4A}" destId="{38C1A730-34E9-4D9C-86B5-D642DE323FA3}" srcOrd="2" destOrd="0" parTransId="{5FAA463E-E098-4BBE-BEDF-1C3C62BACA09}" sibTransId="{3E17CD56-B0F3-4309-A639-00DFAFE5A1CC}"/>
    <dgm:cxn modelId="{416F97ED-74EA-496F-91B2-0C9466ED30CA}" type="presOf" srcId="{38C1A730-34E9-4D9C-86B5-D642DE323FA3}" destId="{904A7A42-C38B-4499-A191-73667E5D9A9C}" srcOrd="0" destOrd="0" presId="urn:microsoft.com/office/officeart/2005/8/layout/vList2"/>
    <dgm:cxn modelId="{FD339C39-2601-4378-A28C-9AA81BBC97B2}" type="presOf" srcId="{B98363B0-1519-40F5-BF79-C911320BA0CA}" destId="{3628F8A6-2189-45D8-A5A0-9C794AF2152A}" srcOrd="0" destOrd="0" presId="urn:microsoft.com/office/officeart/2005/8/layout/vList2"/>
    <dgm:cxn modelId="{9BB71519-904E-477E-BCBA-D0C9E1A6D0F0}" srcId="{48F2DFB5-88A9-462A-B4A1-DA62D936DB4A}" destId="{513002A7-5604-45BB-981F-C8567FF03D17}" srcOrd="6" destOrd="0" parTransId="{DE141011-1AFA-4ED5-AE81-00B498865B63}" sibTransId="{FAC4F90E-9A71-43D7-A16C-5B106AC82C81}"/>
    <dgm:cxn modelId="{1686DFFD-83D8-CB4A-85EC-BD8D1A79A510}" type="presOf" srcId="{1D29176B-153C-8C41-9DF5-9BAF907932D1}" destId="{3667FDB9-AA07-504A-A8CF-153855726A39}" srcOrd="0" destOrd="0" presId="urn:microsoft.com/office/officeart/2005/8/layout/vList2"/>
    <dgm:cxn modelId="{9D4BCFFB-4935-1241-A7A2-7B31A0EC9D06}" srcId="{48F2DFB5-88A9-462A-B4A1-DA62D936DB4A}" destId="{1D29176B-153C-8C41-9DF5-9BAF907932D1}" srcOrd="1" destOrd="0" parTransId="{DAF80DE3-D064-5243-8EB7-949F3F58E54C}" sibTransId="{FA201738-1EFB-A14B-981B-90DD789C9013}"/>
    <dgm:cxn modelId="{E3368724-26A5-4087-856F-49D24B933944}" type="presParOf" srcId="{97AAA553-D2B8-47F1-8813-1903FDBEE48D}" destId="{3628F8A6-2189-45D8-A5A0-9C794AF2152A}" srcOrd="0" destOrd="0" presId="urn:microsoft.com/office/officeart/2005/8/layout/vList2"/>
    <dgm:cxn modelId="{4C821C07-55C9-49FB-BC19-374C196FF03C}" type="presParOf" srcId="{97AAA553-D2B8-47F1-8813-1903FDBEE48D}" destId="{71F40D55-A97C-4BFF-B0F3-DE6517FE718F}" srcOrd="1" destOrd="0" presId="urn:microsoft.com/office/officeart/2005/8/layout/vList2"/>
    <dgm:cxn modelId="{A92D3DF6-9715-3742-88B2-414A8E717E76}" type="presParOf" srcId="{97AAA553-D2B8-47F1-8813-1903FDBEE48D}" destId="{3667FDB9-AA07-504A-A8CF-153855726A39}" srcOrd="2" destOrd="0" presId="urn:microsoft.com/office/officeart/2005/8/layout/vList2"/>
    <dgm:cxn modelId="{764DD331-DE13-5B4E-800D-A74C7020AAF8}" type="presParOf" srcId="{97AAA553-D2B8-47F1-8813-1903FDBEE48D}" destId="{C5A06FCD-802D-1F47-BC37-9073DD618BDD}" srcOrd="3" destOrd="0" presId="urn:microsoft.com/office/officeart/2005/8/layout/vList2"/>
    <dgm:cxn modelId="{5B168AD5-003B-4E0E-9612-041B530D2732}" type="presParOf" srcId="{97AAA553-D2B8-47F1-8813-1903FDBEE48D}" destId="{904A7A42-C38B-4499-A191-73667E5D9A9C}" srcOrd="4" destOrd="0" presId="urn:microsoft.com/office/officeart/2005/8/layout/vList2"/>
    <dgm:cxn modelId="{CDBBA076-37C1-44CE-93F2-033F8DFD0E78}" type="presParOf" srcId="{97AAA553-D2B8-47F1-8813-1903FDBEE48D}" destId="{29FFABE4-39C4-44CA-B1F1-DC79456E2A31}" srcOrd="5" destOrd="0" presId="urn:microsoft.com/office/officeart/2005/8/layout/vList2"/>
    <dgm:cxn modelId="{480DFED7-6C20-4D42-A56C-61F9831C842C}" type="presParOf" srcId="{97AAA553-D2B8-47F1-8813-1903FDBEE48D}" destId="{CB0D3AE1-364D-4F80-8113-6C1AD589515D}" srcOrd="6" destOrd="0" presId="urn:microsoft.com/office/officeart/2005/8/layout/vList2"/>
    <dgm:cxn modelId="{623A68A6-D59B-4582-96E0-D82B2E4100B7}" type="presParOf" srcId="{97AAA553-D2B8-47F1-8813-1903FDBEE48D}" destId="{3FE7D686-EA15-41A4-8BBE-0C54BFB2B301}" srcOrd="7" destOrd="0" presId="urn:microsoft.com/office/officeart/2005/8/layout/vList2"/>
    <dgm:cxn modelId="{4BCB9239-02CE-49A5-BC38-5F29AEDDF78A}" type="presParOf" srcId="{97AAA553-D2B8-47F1-8813-1903FDBEE48D}" destId="{C5818513-66C6-4622-B421-13B1BDA6E7FE}" srcOrd="8" destOrd="0" presId="urn:microsoft.com/office/officeart/2005/8/layout/vList2"/>
    <dgm:cxn modelId="{C7DE7615-19D5-4DD5-97D0-3369920C0D6B}" type="presParOf" srcId="{97AAA553-D2B8-47F1-8813-1903FDBEE48D}" destId="{D23ECDBA-C9F9-4ABB-A478-F1FCE5E4890B}" srcOrd="9" destOrd="0" presId="urn:microsoft.com/office/officeart/2005/8/layout/vList2"/>
    <dgm:cxn modelId="{B1315BBE-F0CC-314F-9B7C-6D57291C5278}" type="presParOf" srcId="{97AAA553-D2B8-47F1-8813-1903FDBEE48D}" destId="{3DEDFC74-35C1-1C43-9BCF-3A9C0D3F89DD}" srcOrd="10" destOrd="0" presId="urn:microsoft.com/office/officeart/2005/8/layout/vList2"/>
    <dgm:cxn modelId="{D2D9692C-55B9-4241-9051-12F7CF2A702B}" type="presParOf" srcId="{97AAA553-D2B8-47F1-8813-1903FDBEE48D}" destId="{E3562490-34CA-614F-85D2-729376F84971}" srcOrd="11" destOrd="0" presId="urn:microsoft.com/office/officeart/2005/8/layout/vList2"/>
    <dgm:cxn modelId="{625EA6AE-2014-4E55-AC4A-2470271C7AAA}" type="presParOf" srcId="{97AAA553-D2B8-47F1-8813-1903FDBEE48D}" destId="{232A0FFE-51D8-4F11-BF7F-AC7DDD123C5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984D8-36BE-4F08-8803-F55973AF8DCD}" type="doc">
      <dgm:prSet loTypeId="urn:microsoft.com/office/officeart/2005/8/layout/hList6" loCatId="list" qsTypeId="urn:microsoft.com/office/officeart/2005/8/quickstyle/simple1#9" qsCatId="simple" csTypeId="urn:microsoft.com/office/officeart/2005/8/colors/accent1_2#9" csCatId="accent1" phldr="1"/>
      <dgm:spPr/>
      <dgm:t>
        <a:bodyPr/>
        <a:lstStyle/>
        <a:p>
          <a:endParaRPr lang="el-GR"/>
        </a:p>
      </dgm:t>
    </dgm:pt>
    <dgm:pt modelId="{28AB498F-5D3C-4334-8A20-07FA4A4F5562}">
      <dgm:prSet>
        <dgm:style>
          <a:lnRef idx="1">
            <a:schemeClr val="accent5"/>
          </a:lnRef>
          <a:fillRef idx="2">
            <a:schemeClr val="accent5"/>
          </a:fillRef>
          <a:effectRef idx="1">
            <a:schemeClr val="accent5"/>
          </a:effectRef>
          <a:fontRef idx="minor">
            <a:schemeClr val="dk1"/>
          </a:fontRef>
        </dgm:style>
      </dgm:prSet>
      <dgm:spPr/>
      <dgm:t>
        <a:bodyPr/>
        <a:lstStyle/>
        <a:p>
          <a:pPr rtl="0" eaLnBrk="1" latinLnBrk="0" hangingPunct="1">
            <a:buClr>
              <a:schemeClr val="accent1"/>
            </a:buClr>
            <a:buSzPct val="80000"/>
            <a:buFont typeface="Wingdings 3" panose="05040102010807070707" pitchFamily="18" charset="2"/>
            <a:buChar char="u"/>
          </a:pPr>
          <a:r>
            <a:rPr lang="el-GR" dirty="0" smtClean="0"/>
            <a:t>Φυσικό τοπίο (μοντέλο ήλιος &amp; θάλασσα)  </a:t>
          </a:r>
          <a:endParaRPr lang="el-GR" dirty="0"/>
        </a:p>
      </dgm:t>
    </dgm:pt>
    <dgm:pt modelId="{50F0261E-2BDF-4BB9-957E-C68FCDFAA9E3}" type="parTrans" cxnId="{A0DF21E2-0736-4D23-A82A-532622AE6890}">
      <dgm:prSet/>
      <dgm:spPr/>
      <dgm:t>
        <a:bodyPr/>
        <a:lstStyle/>
        <a:p>
          <a:endParaRPr lang="el-GR"/>
        </a:p>
      </dgm:t>
    </dgm:pt>
    <dgm:pt modelId="{2FD5F335-D096-472D-B84A-0ED7831DA39B}" type="sibTrans" cxnId="{A0DF21E2-0736-4D23-A82A-532622AE6890}">
      <dgm:prSet/>
      <dgm:spPr/>
      <dgm:t>
        <a:bodyPr/>
        <a:lstStyle/>
        <a:p>
          <a:endParaRPr lang="el-GR"/>
        </a:p>
      </dgm:t>
    </dgm:pt>
    <dgm:pt modelId="{73E47FB0-C88E-4558-BA59-6D9D01EA2474}">
      <dgm:prSet>
        <dgm:style>
          <a:lnRef idx="1">
            <a:schemeClr val="accent5"/>
          </a:lnRef>
          <a:fillRef idx="2">
            <a:schemeClr val="accent5"/>
          </a:fillRef>
          <a:effectRef idx="1">
            <a:schemeClr val="accent5"/>
          </a:effectRef>
          <a:fontRef idx="minor">
            <a:schemeClr val="dk1"/>
          </a:fontRef>
        </dgm:style>
      </dgm:prSet>
      <dgm:spPr/>
      <dgm:t>
        <a:bodyPr/>
        <a:lstStyle/>
        <a:p>
          <a:pPr rtl="0" eaLnBrk="1" latinLnBrk="0" hangingPunct="1"/>
          <a:r>
            <a:rPr lang="el-GR" dirty="0" smtClean="0"/>
            <a:t>Μυθολογία, Ιστορία, προσκυνήματα  </a:t>
          </a:r>
        </a:p>
        <a:p>
          <a:pPr rtl="0" eaLnBrk="1" latinLnBrk="0" hangingPunct="1"/>
          <a:r>
            <a:rPr lang="el-GR" dirty="0" smtClean="0"/>
            <a:t>(Πολιτιστικός τουρισμός,  τουρισμός Βιβλίου, προσκυνηματικός τουρισμός) </a:t>
          </a:r>
        </a:p>
        <a:p>
          <a:pPr rtl="0" eaLnBrk="1" latinLnBrk="0" hangingPunct="1"/>
          <a:endParaRPr lang="el-GR" dirty="0"/>
        </a:p>
      </dgm:t>
    </dgm:pt>
    <dgm:pt modelId="{7E5F2D3A-9C1C-4386-B138-89597C8560A7}" type="parTrans" cxnId="{9FB379C5-8E1D-4AA4-BAC1-5A3B7E3FA7DE}">
      <dgm:prSet/>
      <dgm:spPr/>
      <dgm:t>
        <a:bodyPr/>
        <a:lstStyle/>
        <a:p>
          <a:endParaRPr lang="el-GR"/>
        </a:p>
      </dgm:t>
    </dgm:pt>
    <dgm:pt modelId="{F3A800CD-9FD0-41C4-A22C-28CD4E1465E7}" type="sibTrans" cxnId="{9FB379C5-8E1D-4AA4-BAC1-5A3B7E3FA7DE}">
      <dgm:prSet/>
      <dgm:spPr/>
      <dgm:t>
        <a:bodyPr/>
        <a:lstStyle/>
        <a:p>
          <a:endParaRPr lang="el-GR"/>
        </a:p>
      </dgm:t>
    </dgm:pt>
    <dgm:pt modelId="{49C6BD2D-685F-404B-92D6-E05AF3515216}">
      <dgm:prSet>
        <dgm:style>
          <a:lnRef idx="1">
            <a:schemeClr val="accent5"/>
          </a:lnRef>
          <a:fillRef idx="2">
            <a:schemeClr val="accent5"/>
          </a:fillRef>
          <a:effectRef idx="1">
            <a:schemeClr val="accent5"/>
          </a:effectRef>
          <a:fontRef idx="minor">
            <a:schemeClr val="dk1"/>
          </a:fontRef>
        </dgm:style>
      </dgm:prSet>
      <dgm:spPr/>
      <dgm:t>
        <a:bodyPr/>
        <a:lstStyle/>
        <a:p>
          <a:pPr rtl="0" eaLnBrk="1" latinLnBrk="0" hangingPunct="1"/>
          <a:r>
            <a:rPr lang="el-GR" dirty="0" smtClean="0"/>
            <a:t>Προδιαγραφές για ανάπτυξη αθλητικού Τουρισμού, κυρίως σε </a:t>
          </a:r>
          <a:r>
            <a:rPr lang="en-US" dirty="0" smtClean="0"/>
            <a:t>extreme sports</a:t>
          </a:r>
          <a:r>
            <a:rPr lang="el-GR" dirty="0" smtClean="0"/>
            <a:t>.</a:t>
          </a:r>
          <a:endParaRPr lang="el-GR" dirty="0"/>
        </a:p>
      </dgm:t>
    </dgm:pt>
    <dgm:pt modelId="{871251EA-29CC-47E8-97E6-85602DCFD53B}" type="parTrans" cxnId="{0E743635-ECB9-45FB-BD4A-DED711949A01}">
      <dgm:prSet/>
      <dgm:spPr/>
      <dgm:t>
        <a:bodyPr/>
        <a:lstStyle/>
        <a:p>
          <a:endParaRPr lang="el-GR"/>
        </a:p>
      </dgm:t>
    </dgm:pt>
    <dgm:pt modelId="{4E0D2357-5B2B-4044-A026-D0BE0F8747B5}" type="sibTrans" cxnId="{0E743635-ECB9-45FB-BD4A-DED711949A01}">
      <dgm:prSet/>
      <dgm:spPr/>
      <dgm:t>
        <a:bodyPr/>
        <a:lstStyle/>
        <a:p>
          <a:endParaRPr lang="el-GR"/>
        </a:p>
      </dgm:t>
    </dgm:pt>
    <dgm:pt modelId="{AD5E3031-0C79-406F-8B9A-C9F3B586254F}">
      <dgm:prSet>
        <dgm:style>
          <a:lnRef idx="1">
            <a:schemeClr val="accent5"/>
          </a:lnRef>
          <a:fillRef idx="2">
            <a:schemeClr val="accent5"/>
          </a:fillRef>
          <a:effectRef idx="1">
            <a:schemeClr val="accent5"/>
          </a:effectRef>
          <a:fontRef idx="minor">
            <a:schemeClr val="dk1"/>
          </a:fontRef>
        </dgm:style>
      </dgm:prSet>
      <dgm:spPr/>
      <dgm:t>
        <a:bodyPr/>
        <a:lstStyle/>
        <a:p>
          <a:pPr rtl="0" eaLnBrk="1" latinLnBrk="0" hangingPunct="1"/>
          <a:r>
            <a:rPr lang="el-GR" dirty="0" smtClean="0"/>
            <a:t>Δυνατότητες ανάπτυξης τουρισμού κρουαζιέρας </a:t>
          </a:r>
          <a:endParaRPr lang="el-GR" dirty="0"/>
        </a:p>
      </dgm:t>
    </dgm:pt>
    <dgm:pt modelId="{EB492D58-131D-43F2-9DEC-049FAA408031}" type="parTrans" cxnId="{86706B23-BCF9-4E27-A91D-F27E9A0906DB}">
      <dgm:prSet/>
      <dgm:spPr/>
      <dgm:t>
        <a:bodyPr/>
        <a:lstStyle/>
        <a:p>
          <a:endParaRPr lang="el-GR"/>
        </a:p>
      </dgm:t>
    </dgm:pt>
    <dgm:pt modelId="{221762B3-8EDD-4BFE-8C36-BECCCCDE03FB}" type="sibTrans" cxnId="{86706B23-BCF9-4E27-A91D-F27E9A0906DB}">
      <dgm:prSet/>
      <dgm:spPr/>
      <dgm:t>
        <a:bodyPr/>
        <a:lstStyle/>
        <a:p>
          <a:endParaRPr lang="el-GR"/>
        </a:p>
      </dgm:t>
    </dgm:pt>
    <dgm:pt modelId="{92C49103-CEE4-40DF-BBE2-1C30C4F1D345}" type="pres">
      <dgm:prSet presAssocID="{E28984D8-36BE-4F08-8803-F55973AF8DCD}" presName="Name0" presStyleCnt="0">
        <dgm:presLayoutVars>
          <dgm:dir/>
          <dgm:resizeHandles val="exact"/>
        </dgm:presLayoutVars>
      </dgm:prSet>
      <dgm:spPr/>
      <dgm:t>
        <a:bodyPr/>
        <a:lstStyle/>
        <a:p>
          <a:endParaRPr lang="en-US"/>
        </a:p>
      </dgm:t>
    </dgm:pt>
    <dgm:pt modelId="{1E4B9977-3EEB-4C2B-9F28-55B88411CF86}" type="pres">
      <dgm:prSet presAssocID="{28AB498F-5D3C-4334-8A20-07FA4A4F5562}" presName="node" presStyleLbl="node1" presStyleIdx="0" presStyleCnt="4">
        <dgm:presLayoutVars>
          <dgm:bulletEnabled val="1"/>
        </dgm:presLayoutVars>
      </dgm:prSet>
      <dgm:spPr/>
      <dgm:t>
        <a:bodyPr/>
        <a:lstStyle/>
        <a:p>
          <a:endParaRPr lang="en-US"/>
        </a:p>
      </dgm:t>
    </dgm:pt>
    <dgm:pt modelId="{654614DD-E2D4-47A3-AF02-06CACAFEBC90}" type="pres">
      <dgm:prSet presAssocID="{2FD5F335-D096-472D-B84A-0ED7831DA39B}" presName="sibTrans" presStyleCnt="0"/>
      <dgm:spPr/>
    </dgm:pt>
    <dgm:pt modelId="{7238508D-4C2D-418D-B41E-88676EB2131D}" type="pres">
      <dgm:prSet presAssocID="{73E47FB0-C88E-4558-BA59-6D9D01EA2474}" presName="node" presStyleLbl="node1" presStyleIdx="1" presStyleCnt="4" custScaleX="100478" custLinFactNeighborX="52770" custLinFactNeighborY="1152">
        <dgm:presLayoutVars>
          <dgm:bulletEnabled val="1"/>
        </dgm:presLayoutVars>
      </dgm:prSet>
      <dgm:spPr/>
      <dgm:t>
        <a:bodyPr/>
        <a:lstStyle/>
        <a:p>
          <a:endParaRPr lang="en-US"/>
        </a:p>
      </dgm:t>
    </dgm:pt>
    <dgm:pt modelId="{D68170F0-EF34-4567-8288-E80ADAD866D9}" type="pres">
      <dgm:prSet presAssocID="{F3A800CD-9FD0-41C4-A22C-28CD4E1465E7}" presName="sibTrans" presStyleCnt="0"/>
      <dgm:spPr/>
    </dgm:pt>
    <dgm:pt modelId="{EC4CF61C-0E03-48B1-BBF8-81AD8079BFBF}" type="pres">
      <dgm:prSet presAssocID="{49C6BD2D-685F-404B-92D6-E05AF3515216}" presName="node" presStyleLbl="node1" presStyleIdx="2" presStyleCnt="4">
        <dgm:presLayoutVars>
          <dgm:bulletEnabled val="1"/>
        </dgm:presLayoutVars>
      </dgm:prSet>
      <dgm:spPr/>
      <dgm:t>
        <a:bodyPr/>
        <a:lstStyle/>
        <a:p>
          <a:endParaRPr lang="en-US"/>
        </a:p>
      </dgm:t>
    </dgm:pt>
    <dgm:pt modelId="{2A0059A0-DD39-47BF-B4EB-86E110827A59}" type="pres">
      <dgm:prSet presAssocID="{4E0D2357-5B2B-4044-A026-D0BE0F8747B5}" presName="sibTrans" presStyleCnt="0"/>
      <dgm:spPr/>
    </dgm:pt>
    <dgm:pt modelId="{CA96A5DF-640C-4D93-9C00-AD7F28E0F512}" type="pres">
      <dgm:prSet presAssocID="{AD5E3031-0C79-406F-8B9A-C9F3B586254F}" presName="node" presStyleLbl="node1" presStyleIdx="3" presStyleCnt="4">
        <dgm:presLayoutVars>
          <dgm:bulletEnabled val="1"/>
        </dgm:presLayoutVars>
      </dgm:prSet>
      <dgm:spPr/>
      <dgm:t>
        <a:bodyPr/>
        <a:lstStyle/>
        <a:p>
          <a:endParaRPr lang="en-US"/>
        </a:p>
      </dgm:t>
    </dgm:pt>
  </dgm:ptLst>
  <dgm:cxnLst>
    <dgm:cxn modelId="{48C594EE-0F26-4253-A8F4-A7E113925DC4}" type="presOf" srcId="{73E47FB0-C88E-4558-BA59-6D9D01EA2474}" destId="{7238508D-4C2D-418D-B41E-88676EB2131D}" srcOrd="0" destOrd="0" presId="urn:microsoft.com/office/officeart/2005/8/layout/hList6"/>
    <dgm:cxn modelId="{0E743635-ECB9-45FB-BD4A-DED711949A01}" srcId="{E28984D8-36BE-4F08-8803-F55973AF8DCD}" destId="{49C6BD2D-685F-404B-92D6-E05AF3515216}" srcOrd="2" destOrd="0" parTransId="{871251EA-29CC-47E8-97E6-85602DCFD53B}" sibTransId="{4E0D2357-5B2B-4044-A026-D0BE0F8747B5}"/>
    <dgm:cxn modelId="{ED5EAD2D-3E3D-4F17-8A2D-B6F1907CC8F8}" type="presOf" srcId="{AD5E3031-0C79-406F-8B9A-C9F3B586254F}" destId="{CA96A5DF-640C-4D93-9C00-AD7F28E0F512}" srcOrd="0" destOrd="0" presId="urn:microsoft.com/office/officeart/2005/8/layout/hList6"/>
    <dgm:cxn modelId="{145B5ABD-51FA-4234-8ACE-F2429E46B7B2}" type="presOf" srcId="{49C6BD2D-685F-404B-92D6-E05AF3515216}" destId="{EC4CF61C-0E03-48B1-BBF8-81AD8079BFBF}" srcOrd="0" destOrd="0" presId="urn:microsoft.com/office/officeart/2005/8/layout/hList6"/>
    <dgm:cxn modelId="{F5095D1B-BA07-4EDA-B692-F2A5D078E572}" type="presOf" srcId="{E28984D8-36BE-4F08-8803-F55973AF8DCD}" destId="{92C49103-CEE4-40DF-BBE2-1C30C4F1D345}" srcOrd="0" destOrd="0" presId="urn:microsoft.com/office/officeart/2005/8/layout/hList6"/>
    <dgm:cxn modelId="{A0DF21E2-0736-4D23-A82A-532622AE6890}" srcId="{E28984D8-36BE-4F08-8803-F55973AF8DCD}" destId="{28AB498F-5D3C-4334-8A20-07FA4A4F5562}" srcOrd="0" destOrd="0" parTransId="{50F0261E-2BDF-4BB9-957E-C68FCDFAA9E3}" sibTransId="{2FD5F335-D096-472D-B84A-0ED7831DA39B}"/>
    <dgm:cxn modelId="{86706B23-BCF9-4E27-A91D-F27E9A0906DB}" srcId="{E28984D8-36BE-4F08-8803-F55973AF8DCD}" destId="{AD5E3031-0C79-406F-8B9A-C9F3B586254F}" srcOrd="3" destOrd="0" parTransId="{EB492D58-131D-43F2-9DEC-049FAA408031}" sibTransId="{221762B3-8EDD-4BFE-8C36-BECCCCDE03FB}"/>
    <dgm:cxn modelId="{ADA4B88B-223C-435F-8B95-026B802F5A4D}" type="presOf" srcId="{28AB498F-5D3C-4334-8A20-07FA4A4F5562}" destId="{1E4B9977-3EEB-4C2B-9F28-55B88411CF86}" srcOrd="0" destOrd="0" presId="urn:microsoft.com/office/officeart/2005/8/layout/hList6"/>
    <dgm:cxn modelId="{9FB379C5-8E1D-4AA4-BAC1-5A3B7E3FA7DE}" srcId="{E28984D8-36BE-4F08-8803-F55973AF8DCD}" destId="{73E47FB0-C88E-4558-BA59-6D9D01EA2474}" srcOrd="1" destOrd="0" parTransId="{7E5F2D3A-9C1C-4386-B138-89597C8560A7}" sibTransId="{F3A800CD-9FD0-41C4-A22C-28CD4E1465E7}"/>
    <dgm:cxn modelId="{4D47B89A-F245-4DE5-AADC-E4AFFAFE6225}" type="presParOf" srcId="{92C49103-CEE4-40DF-BBE2-1C30C4F1D345}" destId="{1E4B9977-3EEB-4C2B-9F28-55B88411CF86}" srcOrd="0" destOrd="0" presId="urn:microsoft.com/office/officeart/2005/8/layout/hList6"/>
    <dgm:cxn modelId="{29EACE4D-D15B-4D89-8B5C-E065641EF047}" type="presParOf" srcId="{92C49103-CEE4-40DF-BBE2-1C30C4F1D345}" destId="{654614DD-E2D4-47A3-AF02-06CACAFEBC90}" srcOrd="1" destOrd="0" presId="urn:microsoft.com/office/officeart/2005/8/layout/hList6"/>
    <dgm:cxn modelId="{06F1E8B7-6BB2-467A-ACF7-95A83B371DFA}" type="presParOf" srcId="{92C49103-CEE4-40DF-BBE2-1C30C4F1D345}" destId="{7238508D-4C2D-418D-B41E-88676EB2131D}" srcOrd="2" destOrd="0" presId="urn:microsoft.com/office/officeart/2005/8/layout/hList6"/>
    <dgm:cxn modelId="{76E63A9D-3DCC-4E4D-A2F1-0956068BA148}" type="presParOf" srcId="{92C49103-CEE4-40DF-BBE2-1C30C4F1D345}" destId="{D68170F0-EF34-4567-8288-E80ADAD866D9}" srcOrd="3" destOrd="0" presId="urn:microsoft.com/office/officeart/2005/8/layout/hList6"/>
    <dgm:cxn modelId="{15DF086B-4ABE-44E7-89C6-F88BDFDE5E5A}" type="presParOf" srcId="{92C49103-CEE4-40DF-BBE2-1C30C4F1D345}" destId="{EC4CF61C-0E03-48B1-BBF8-81AD8079BFBF}" srcOrd="4" destOrd="0" presId="urn:microsoft.com/office/officeart/2005/8/layout/hList6"/>
    <dgm:cxn modelId="{5BB2F8E6-24F7-41C4-9356-F62E12530385}" type="presParOf" srcId="{92C49103-CEE4-40DF-BBE2-1C30C4F1D345}" destId="{2A0059A0-DD39-47BF-B4EB-86E110827A59}" srcOrd="5" destOrd="0" presId="urn:microsoft.com/office/officeart/2005/8/layout/hList6"/>
    <dgm:cxn modelId="{84B1E8B3-0827-49A2-8E8E-43AD0870EF74}" type="presParOf" srcId="{92C49103-CEE4-40DF-BBE2-1C30C4F1D345}" destId="{CA96A5DF-640C-4D93-9C00-AD7F28E0F51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028C6-774B-43A6-809F-FAB945D25AFB}" type="doc">
      <dgm:prSet loTypeId="urn:microsoft.com/office/officeart/2005/8/layout/hList7#1" loCatId="list" qsTypeId="urn:microsoft.com/office/officeart/2005/8/quickstyle/simple1#10" qsCatId="simple" csTypeId="urn:microsoft.com/office/officeart/2005/8/colors/accent1_2#10" csCatId="accent1" phldr="1"/>
      <dgm:spPr/>
    </dgm:pt>
    <dgm:pt modelId="{9CCFB151-1858-47C7-A948-991516E5AD3B}">
      <dgm:prSet phldrT="[Κείμενο]" custT="1"/>
      <dgm:spPr/>
      <dgm:t>
        <a:bodyPr/>
        <a:lstStyle/>
        <a:p>
          <a:r>
            <a:rPr lang="el-GR" sz="1800" dirty="0" smtClean="0"/>
            <a:t>Το νησιωτικό σύμπλεγμα των Λειψών πληροί τις προϋποθέσεις για την δημιουργία </a:t>
          </a:r>
          <a:r>
            <a:rPr lang="en-US" sz="1800" dirty="0" smtClean="0"/>
            <a:t>Brand </a:t>
          </a:r>
          <a:r>
            <a:rPr lang="el-GR" sz="1800" dirty="0" smtClean="0"/>
            <a:t>και μπορεί να συνδεθεί με διάφορες μορφές τουρισμού απευθυνόμενο σε δυναμικές αγορές του εσωτερικού και του εξωτερικού. </a:t>
          </a:r>
          <a:endParaRPr lang="el-GR" sz="1800" dirty="0"/>
        </a:p>
      </dgm:t>
    </dgm:pt>
    <dgm:pt modelId="{AF112192-0DC7-4FCA-9E03-CA482D2A2E7F}" type="parTrans" cxnId="{3C34055C-21B9-40D9-8B49-A967CE503717}">
      <dgm:prSet/>
      <dgm:spPr/>
      <dgm:t>
        <a:bodyPr/>
        <a:lstStyle/>
        <a:p>
          <a:endParaRPr lang="el-GR"/>
        </a:p>
      </dgm:t>
    </dgm:pt>
    <dgm:pt modelId="{90855293-7A63-41CE-9B8F-89FC326F163D}" type="sibTrans" cxnId="{3C34055C-21B9-40D9-8B49-A967CE503717}">
      <dgm:prSet/>
      <dgm:spPr/>
      <dgm:t>
        <a:bodyPr/>
        <a:lstStyle/>
        <a:p>
          <a:endParaRPr lang="el-GR"/>
        </a:p>
      </dgm:t>
    </dgm:pt>
    <dgm:pt modelId="{99EF6D26-73B6-4EFF-8818-A17E2E39CB2E}">
      <dgm:prSet phldrT="[Κείμενο]" custT="1"/>
      <dgm:spPr/>
      <dgm:t>
        <a:bodyPr/>
        <a:lstStyle/>
        <a:p>
          <a:r>
            <a:rPr lang="el-GR" sz="1800" dirty="0" smtClean="0"/>
            <a:t>Ως προς το σκέλος του αθλητικού τουρισμού και της  Αθλητικής Αναψυχής, οι Λειψοί μπορούν να αναδειχτούν σε σημαντικό προορισμό λόγω των φυσικών χαρακτηριστικών τους, επεκτείνοντας έτσι, την τουριστική περίοδο. </a:t>
          </a:r>
          <a:endParaRPr lang="el-GR" sz="1500" dirty="0"/>
        </a:p>
      </dgm:t>
    </dgm:pt>
    <dgm:pt modelId="{A0E50A96-4B86-4F63-A2EA-E2FC319CF834}" type="parTrans" cxnId="{06E198A6-9844-4CE1-91CC-A82EF1B53132}">
      <dgm:prSet/>
      <dgm:spPr/>
      <dgm:t>
        <a:bodyPr/>
        <a:lstStyle/>
        <a:p>
          <a:endParaRPr lang="el-GR"/>
        </a:p>
      </dgm:t>
    </dgm:pt>
    <dgm:pt modelId="{B364E28E-9DAB-4935-9E52-358C0C570436}" type="sibTrans" cxnId="{06E198A6-9844-4CE1-91CC-A82EF1B53132}">
      <dgm:prSet/>
      <dgm:spPr/>
      <dgm:t>
        <a:bodyPr/>
        <a:lstStyle/>
        <a:p>
          <a:endParaRPr lang="el-GR"/>
        </a:p>
      </dgm:t>
    </dgm:pt>
    <dgm:pt modelId="{29B4FEDD-4F1F-4F60-BF77-4128A3738C54}">
      <dgm:prSet phldrT="[Κείμενο]" custT="1"/>
      <dgm:spPr/>
      <dgm:t>
        <a:bodyPr/>
        <a:lstStyle/>
        <a:p>
          <a:r>
            <a:rPr lang="el-GR" sz="1800" dirty="0" smtClean="0"/>
            <a:t>Δεδομένου ότι στην διαδικασία του </a:t>
          </a:r>
          <a:r>
            <a:rPr lang="en-US" sz="1800" dirty="0" smtClean="0"/>
            <a:t>Branding </a:t>
          </a:r>
          <a:r>
            <a:rPr lang="el-GR" sz="1800" dirty="0" smtClean="0"/>
            <a:t>καθοριστικό ρόλο παίζουν τόσο τα «επίσημα» όσο και τα «ανεπίσημα» δίκτυα διάδοσης του τουριστικού προϊόντος, αναγκαία προϋπόθεση αποτελεί το </a:t>
          </a:r>
          <a:r>
            <a:rPr lang="en-US" sz="1800" dirty="0" smtClean="0"/>
            <a:t>value for money . </a:t>
          </a:r>
          <a:r>
            <a:rPr lang="el-GR" sz="1800" dirty="0" smtClean="0"/>
            <a:t> </a:t>
          </a:r>
          <a:endParaRPr lang="el-GR" sz="1500" dirty="0"/>
        </a:p>
      </dgm:t>
    </dgm:pt>
    <dgm:pt modelId="{DBC02E89-97EA-4190-90E4-79EA162811CC}" type="parTrans" cxnId="{76841364-3441-40F6-8232-947FBE99E729}">
      <dgm:prSet/>
      <dgm:spPr/>
      <dgm:t>
        <a:bodyPr/>
        <a:lstStyle/>
        <a:p>
          <a:endParaRPr lang="el-GR"/>
        </a:p>
      </dgm:t>
    </dgm:pt>
    <dgm:pt modelId="{1E8140B9-A531-4F02-B141-03FF251ECF6F}" type="sibTrans" cxnId="{76841364-3441-40F6-8232-947FBE99E729}">
      <dgm:prSet/>
      <dgm:spPr/>
      <dgm:t>
        <a:bodyPr/>
        <a:lstStyle/>
        <a:p>
          <a:endParaRPr lang="el-GR"/>
        </a:p>
      </dgm:t>
    </dgm:pt>
    <dgm:pt modelId="{C107B0A3-1C0F-4C56-AC57-D1CEFBFCB67C}" type="pres">
      <dgm:prSet presAssocID="{19E028C6-774B-43A6-809F-FAB945D25AFB}" presName="Name0" presStyleCnt="0">
        <dgm:presLayoutVars>
          <dgm:dir/>
          <dgm:resizeHandles val="exact"/>
        </dgm:presLayoutVars>
      </dgm:prSet>
      <dgm:spPr/>
    </dgm:pt>
    <dgm:pt modelId="{ECFC7AA7-CE50-4FE1-88DD-535A3251B65A}" type="pres">
      <dgm:prSet presAssocID="{19E028C6-774B-43A6-809F-FAB945D25AFB}" presName="fgShape" presStyleLbl="fgShp" presStyleIdx="0" presStyleCnt="1" custLinFactNeighborX="-1238" custLinFactNeighborY="49795">
        <dgm:style>
          <a:lnRef idx="1">
            <a:schemeClr val="accent5"/>
          </a:lnRef>
          <a:fillRef idx="2">
            <a:schemeClr val="accent5"/>
          </a:fillRef>
          <a:effectRef idx="1">
            <a:schemeClr val="accent5"/>
          </a:effectRef>
          <a:fontRef idx="minor">
            <a:schemeClr val="dk1"/>
          </a:fontRef>
        </dgm:style>
      </dgm:prSet>
      <dgm:spPr/>
    </dgm:pt>
    <dgm:pt modelId="{B6608FAB-6887-4881-ACBD-CCE0F07F3DB9}" type="pres">
      <dgm:prSet presAssocID="{19E028C6-774B-43A6-809F-FAB945D25AFB}" presName="linComp" presStyleCnt="0"/>
      <dgm:spPr/>
    </dgm:pt>
    <dgm:pt modelId="{E1F62F44-2010-454B-BCD9-CBC947C03E97}" type="pres">
      <dgm:prSet presAssocID="{9CCFB151-1858-47C7-A948-991516E5AD3B}" presName="compNode" presStyleCnt="0"/>
      <dgm:spPr/>
    </dgm:pt>
    <dgm:pt modelId="{44D6EB9F-CF2E-4383-9396-F8F76F493E94}" type="pres">
      <dgm:prSet presAssocID="{9CCFB151-1858-47C7-A948-991516E5AD3B}" presName="bkgdShape" presStyleLbl="node1" presStyleIdx="0" presStyleCnt="3" custLinFactNeighborX="-2093" custLinFactNeighborY="309"/>
      <dgm:spPr/>
      <dgm:t>
        <a:bodyPr/>
        <a:lstStyle/>
        <a:p>
          <a:endParaRPr lang="en-US"/>
        </a:p>
      </dgm:t>
    </dgm:pt>
    <dgm:pt modelId="{648D0E67-8B28-4E75-A989-15A6A8813F51}" type="pres">
      <dgm:prSet presAssocID="{9CCFB151-1858-47C7-A948-991516E5AD3B}" presName="nodeTx" presStyleLbl="node1" presStyleIdx="0" presStyleCnt="3">
        <dgm:presLayoutVars>
          <dgm:bulletEnabled val="1"/>
        </dgm:presLayoutVars>
      </dgm:prSet>
      <dgm:spPr/>
      <dgm:t>
        <a:bodyPr/>
        <a:lstStyle/>
        <a:p>
          <a:endParaRPr lang="en-US"/>
        </a:p>
      </dgm:t>
    </dgm:pt>
    <dgm:pt modelId="{977126DE-B4E9-4AF1-92BC-4898D9AA08B7}" type="pres">
      <dgm:prSet presAssocID="{9CCFB151-1858-47C7-A948-991516E5AD3B}" presName="invisiNode" presStyleLbl="node1" presStyleIdx="0" presStyleCnt="3"/>
      <dgm:spPr/>
    </dgm:pt>
    <dgm:pt modelId="{44D22D39-ED48-4962-9E2D-67492F6E9BAB}" type="pres">
      <dgm:prSet presAssocID="{9CCFB151-1858-47C7-A948-991516E5AD3B}" presName="imagNode" presStyleLbl="fgImgPlace1" presStyleIdx="0" presStyleCnt="3" custLinFactX="100000" custLinFactY="-38111" custLinFactNeighborX="160464" custLinFactNeighborY="-100000"/>
      <dgm:spPr>
        <a:solidFill>
          <a:schemeClr val="accent1">
            <a:lumMod val="75000"/>
          </a:schemeClr>
        </a:solidFill>
      </dgm:spPr>
    </dgm:pt>
    <dgm:pt modelId="{2C3F626B-82D3-4F04-B5B6-D63350F163F4}" type="pres">
      <dgm:prSet presAssocID="{90855293-7A63-41CE-9B8F-89FC326F163D}" presName="sibTrans" presStyleLbl="sibTrans2D1" presStyleIdx="0" presStyleCnt="0"/>
      <dgm:spPr/>
      <dgm:t>
        <a:bodyPr/>
        <a:lstStyle/>
        <a:p>
          <a:endParaRPr lang="en-US"/>
        </a:p>
      </dgm:t>
    </dgm:pt>
    <dgm:pt modelId="{82137C72-427C-483A-B042-4D67B5F9C421}" type="pres">
      <dgm:prSet presAssocID="{99EF6D26-73B6-4EFF-8818-A17E2E39CB2E}" presName="compNode" presStyleCnt="0"/>
      <dgm:spPr/>
    </dgm:pt>
    <dgm:pt modelId="{19B8C654-80C2-43B1-9444-43CE0CE8D404}" type="pres">
      <dgm:prSet presAssocID="{99EF6D26-73B6-4EFF-8818-A17E2E39CB2E}" presName="bkgdShape" presStyleLbl="node1" presStyleIdx="1" presStyleCnt="3"/>
      <dgm:spPr/>
      <dgm:t>
        <a:bodyPr/>
        <a:lstStyle/>
        <a:p>
          <a:endParaRPr lang="en-US"/>
        </a:p>
      </dgm:t>
    </dgm:pt>
    <dgm:pt modelId="{96C05FE7-1E5D-4BD5-9B33-E338CF6D84B3}" type="pres">
      <dgm:prSet presAssocID="{99EF6D26-73B6-4EFF-8818-A17E2E39CB2E}" presName="nodeTx" presStyleLbl="node1" presStyleIdx="1" presStyleCnt="3">
        <dgm:presLayoutVars>
          <dgm:bulletEnabled val="1"/>
        </dgm:presLayoutVars>
      </dgm:prSet>
      <dgm:spPr/>
      <dgm:t>
        <a:bodyPr/>
        <a:lstStyle/>
        <a:p>
          <a:endParaRPr lang="en-US"/>
        </a:p>
      </dgm:t>
    </dgm:pt>
    <dgm:pt modelId="{A04EA344-25EA-496F-81C4-718D89E11DD9}" type="pres">
      <dgm:prSet presAssocID="{99EF6D26-73B6-4EFF-8818-A17E2E39CB2E}" presName="invisiNode" presStyleLbl="node1" presStyleIdx="1" presStyleCnt="3"/>
      <dgm:spPr/>
    </dgm:pt>
    <dgm:pt modelId="{50A27787-32CA-4360-8D7D-CB41FCA02763}" type="pres">
      <dgm:prSet presAssocID="{99EF6D26-73B6-4EFF-8818-A17E2E39CB2E}" presName="imagNode" presStyleLbl="fgImgPlace1" presStyleIdx="1" presStyleCnt="3" custScaleX="58332" custScaleY="49301" custLinFactX="-52942" custLinFactNeighborX="-100000" custLinFactNeighborY="-16859"/>
      <dgm:spPr>
        <a:prstGeom prst="leftArrow">
          <a:avLst/>
        </a:prstGeom>
        <a:solidFill>
          <a:schemeClr val="accent6">
            <a:lumMod val="40000"/>
            <a:lumOff val="60000"/>
          </a:schemeClr>
        </a:solidFill>
      </dgm:spPr>
      <dgm:t>
        <a:bodyPr/>
        <a:lstStyle/>
        <a:p>
          <a:endParaRPr lang="en-US"/>
        </a:p>
      </dgm:t>
    </dgm:pt>
    <dgm:pt modelId="{16797D2D-D8E8-49F0-9695-EEB06ADF5318}" type="pres">
      <dgm:prSet presAssocID="{B364E28E-9DAB-4935-9E52-358C0C570436}" presName="sibTrans" presStyleLbl="sibTrans2D1" presStyleIdx="0" presStyleCnt="0"/>
      <dgm:spPr/>
      <dgm:t>
        <a:bodyPr/>
        <a:lstStyle/>
        <a:p>
          <a:endParaRPr lang="en-US"/>
        </a:p>
      </dgm:t>
    </dgm:pt>
    <dgm:pt modelId="{E62C2E34-172D-45AD-880D-97C97BD7DEC4}" type="pres">
      <dgm:prSet presAssocID="{29B4FEDD-4F1F-4F60-BF77-4128A3738C54}" presName="compNode" presStyleCnt="0"/>
      <dgm:spPr/>
    </dgm:pt>
    <dgm:pt modelId="{D43B62C4-A607-48FD-9749-CB7E8C8EF2D6}" type="pres">
      <dgm:prSet presAssocID="{29B4FEDD-4F1F-4F60-BF77-4128A3738C54}" presName="bkgdShape" presStyleLbl="node1" presStyleIdx="2" presStyleCnt="3"/>
      <dgm:spPr/>
      <dgm:t>
        <a:bodyPr/>
        <a:lstStyle/>
        <a:p>
          <a:endParaRPr lang="en-US"/>
        </a:p>
      </dgm:t>
    </dgm:pt>
    <dgm:pt modelId="{287AAC66-4CFF-4216-BF5C-39248E4A0576}" type="pres">
      <dgm:prSet presAssocID="{29B4FEDD-4F1F-4F60-BF77-4128A3738C54}" presName="nodeTx" presStyleLbl="node1" presStyleIdx="2" presStyleCnt="3">
        <dgm:presLayoutVars>
          <dgm:bulletEnabled val="1"/>
        </dgm:presLayoutVars>
      </dgm:prSet>
      <dgm:spPr/>
      <dgm:t>
        <a:bodyPr/>
        <a:lstStyle/>
        <a:p>
          <a:endParaRPr lang="en-US"/>
        </a:p>
      </dgm:t>
    </dgm:pt>
    <dgm:pt modelId="{6C9209AD-20A4-42B6-A9F8-1CC2E523E2B5}" type="pres">
      <dgm:prSet presAssocID="{29B4FEDD-4F1F-4F60-BF77-4128A3738C54}" presName="invisiNode" presStyleLbl="node1" presStyleIdx="2" presStyleCnt="3"/>
      <dgm:spPr/>
    </dgm:pt>
    <dgm:pt modelId="{AB89A3F0-079A-4CBB-A3B7-8695C598180C}" type="pres">
      <dgm:prSet presAssocID="{29B4FEDD-4F1F-4F60-BF77-4128A3738C54}" presName="imagNode" presStyleLbl="fgImgPlace1" presStyleIdx="2" presStyleCnt="3" custScaleX="54152" custScaleY="54118" custLinFactX="-38110" custLinFactNeighborX="-100000" custLinFactNeighborY="-18341"/>
      <dgm:spPr>
        <a:prstGeom prst="rightArrow">
          <a:avLst/>
        </a:prstGeom>
        <a:solidFill>
          <a:schemeClr val="accent6">
            <a:lumMod val="40000"/>
            <a:lumOff val="60000"/>
          </a:schemeClr>
        </a:solidFill>
      </dgm:spPr>
    </dgm:pt>
  </dgm:ptLst>
  <dgm:cxnLst>
    <dgm:cxn modelId="{A903ECD6-E8B2-43DA-B203-8B65BC6CD285}" type="presOf" srcId="{9CCFB151-1858-47C7-A948-991516E5AD3B}" destId="{648D0E67-8B28-4E75-A989-15A6A8813F51}" srcOrd="1" destOrd="0" presId="urn:microsoft.com/office/officeart/2005/8/layout/hList7#1"/>
    <dgm:cxn modelId="{3C34055C-21B9-40D9-8B49-A967CE503717}" srcId="{19E028C6-774B-43A6-809F-FAB945D25AFB}" destId="{9CCFB151-1858-47C7-A948-991516E5AD3B}" srcOrd="0" destOrd="0" parTransId="{AF112192-0DC7-4FCA-9E03-CA482D2A2E7F}" sibTransId="{90855293-7A63-41CE-9B8F-89FC326F163D}"/>
    <dgm:cxn modelId="{7634CA0B-40F0-4A00-9503-6AEB34BC2FAB}" type="presOf" srcId="{B364E28E-9DAB-4935-9E52-358C0C570436}" destId="{16797D2D-D8E8-49F0-9695-EEB06ADF5318}" srcOrd="0" destOrd="0" presId="urn:microsoft.com/office/officeart/2005/8/layout/hList7#1"/>
    <dgm:cxn modelId="{76841364-3441-40F6-8232-947FBE99E729}" srcId="{19E028C6-774B-43A6-809F-FAB945D25AFB}" destId="{29B4FEDD-4F1F-4F60-BF77-4128A3738C54}" srcOrd="2" destOrd="0" parTransId="{DBC02E89-97EA-4190-90E4-79EA162811CC}" sibTransId="{1E8140B9-A531-4F02-B141-03FF251ECF6F}"/>
    <dgm:cxn modelId="{D9E00F47-206C-4001-8091-A602C7A06D08}" type="presOf" srcId="{29B4FEDD-4F1F-4F60-BF77-4128A3738C54}" destId="{D43B62C4-A607-48FD-9749-CB7E8C8EF2D6}" srcOrd="0" destOrd="0" presId="urn:microsoft.com/office/officeart/2005/8/layout/hList7#1"/>
    <dgm:cxn modelId="{ED563600-67BD-4C05-93DE-F768CC1F3F50}" type="presOf" srcId="{99EF6D26-73B6-4EFF-8818-A17E2E39CB2E}" destId="{96C05FE7-1E5D-4BD5-9B33-E338CF6D84B3}" srcOrd="1" destOrd="0" presId="urn:microsoft.com/office/officeart/2005/8/layout/hList7#1"/>
    <dgm:cxn modelId="{1E66583C-DDCD-44D9-95D2-67152ED4B6DE}" type="presOf" srcId="{19E028C6-774B-43A6-809F-FAB945D25AFB}" destId="{C107B0A3-1C0F-4C56-AC57-D1CEFBFCB67C}" srcOrd="0" destOrd="0" presId="urn:microsoft.com/office/officeart/2005/8/layout/hList7#1"/>
    <dgm:cxn modelId="{198F7874-3A00-4B61-B984-96A70A3F18C9}" type="presOf" srcId="{90855293-7A63-41CE-9B8F-89FC326F163D}" destId="{2C3F626B-82D3-4F04-B5B6-D63350F163F4}" srcOrd="0" destOrd="0" presId="urn:microsoft.com/office/officeart/2005/8/layout/hList7#1"/>
    <dgm:cxn modelId="{06E198A6-9844-4CE1-91CC-A82EF1B53132}" srcId="{19E028C6-774B-43A6-809F-FAB945D25AFB}" destId="{99EF6D26-73B6-4EFF-8818-A17E2E39CB2E}" srcOrd="1" destOrd="0" parTransId="{A0E50A96-4B86-4F63-A2EA-E2FC319CF834}" sibTransId="{B364E28E-9DAB-4935-9E52-358C0C570436}"/>
    <dgm:cxn modelId="{C68C34A1-3472-4883-ACD9-EB130542CA12}" type="presOf" srcId="{99EF6D26-73B6-4EFF-8818-A17E2E39CB2E}" destId="{19B8C654-80C2-43B1-9444-43CE0CE8D404}" srcOrd="0" destOrd="0" presId="urn:microsoft.com/office/officeart/2005/8/layout/hList7#1"/>
    <dgm:cxn modelId="{57DC1D07-839F-4CD4-90C2-2D07B153D1E0}" type="presOf" srcId="{9CCFB151-1858-47C7-A948-991516E5AD3B}" destId="{44D6EB9F-CF2E-4383-9396-F8F76F493E94}" srcOrd="0" destOrd="0" presId="urn:microsoft.com/office/officeart/2005/8/layout/hList7#1"/>
    <dgm:cxn modelId="{E31B4270-1A8F-48FD-9DA6-5B61B5EC233C}" type="presOf" srcId="{29B4FEDD-4F1F-4F60-BF77-4128A3738C54}" destId="{287AAC66-4CFF-4216-BF5C-39248E4A0576}" srcOrd="1" destOrd="0" presId="urn:microsoft.com/office/officeart/2005/8/layout/hList7#1"/>
    <dgm:cxn modelId="{5F357B2A-BD7A-4783-A65C-198B90C57627}" type="presParOf" srcId="{C107B0A3-1C0F-4C56-AC57-D1CEFBFCB67C}" destId="{ECFC7AA7-CE50-4FE1-88DD-535A3251B65A}" srcOrd="0" destOrd="0" presId="urn:microsoft.com/office/officeart/2005/8/layout/hList7#1"/>
    <dgm:cxn modelId="{2A59254A-8DD7-4544-BC61-352D1E21C7B0}" type="presParOf" srcId="{C107B0A3-1C0F-4C56-AC57-D1CEFBFCB67C}" destId="{B6608FAB-6887-4881-ACBD-CCE0F07F3DB9}" srcOrd="1" destOrd="0" presId="urn:microsoft.com/office/officeart/2005/8/layout/hList7#1"/>
    <dgm:cxn modelId="{923A24A6-3050-4C4C-9BD2-CE151E52D86F}" type="presParOf" srcId="{B6608FAB-6887-4881-ACBD-CCE0F07F3DB9}" destId="{E1F62F44-2010-454B-BCD9-CBC947C03E97}" srcOrd="0" destOrd="0" presId="urn:microsoft.com/office/officeart/2005/8/layout/hList7#1"/>
    <dgm:cxn modelId="{620827AC-BABA-4150-8D96-DA1174215F29}" type="presParOf" srcId="{E1F62F44-2010-454B-BCD9-CBC947C03E97}" destId="{44D6EB9F-CF2E-4383-9396-F8F76F493E94}" srcOrd="0" destOrd="0" presId="urn:microsoft.com/office/officeart/2005/8/layout/hList7#1"/>
    <dgm:cxn modelId="{0185348F-20BA-4A16-8294-90984B57BFAF}" type="presParOf" srcId="{E1F62F44-2010-454B-BCD9-CBC947C03E97}" destId="{648D0E67-8B28-4E75-A989-15A6A8813F51}" srcOrd="1" destOrd="0" presId="urn:microsoft.com/office/officeart/2005/8/layout/hList7#1"/>
    <dgm:cxn modelId="{E8CBA13D-57F0-4ABF-AD65-BE7FA8D757AB}" type="presParOf" srcId="{E1F62F44-2010-454B-BCD9-CBC947C03E97}" destId="{977126DE-B4E9-4AF1-92BC-4898D9AA08B7}" srcOrd="2" destOrd="0" presId="urn:microsoft.com/office/officeart/2005/8/layout/hList7#1"/>
    <dgm:cxn modelId="{C6F83BE7-3D28-4460-9C72-81C668BBDC2F}" type="presParOf" srcId="{E1F62F44-2010-454B-BCD9-CBC947C03E97}" destId="{44D22D39-ED48-4962-9E2D-67492F6E9BAB}" srcOrd="3" destOrd="0" presId="urn:microsoft.com/office/officeart/2005/8/layout/hList7#1"/>
    <dgm:cxn modelId="{A484A203-23BB-42D2-9015-84C0C4495B1A}" type="presParOf" srcId="{B6608FAB-6887-4881-ACBD-CCE0F07F3DB9}" destId="{2C3F626B-82D3-4F04-B5B6-D63350F163F4}" srcOrd="1" destOrd="0" presId="urn:microsoft.com/office/officeart/2005/8/layout/hList7#1"/>
    <dgm:cxn modelId="{51D24D56-7C59-47CF-9344-83A522FF3E0C}" type="presParOf" srcId="{B6608FAB-6887-4881-ACBD-CCE0F07F3DB9}" destId="{82137C72-427C-483A-B042-4D67B5F9C421}" srcOrd="2" destOrd="0" presId="urn:microsoft.com/office/officeart/2005/8/layout/hList7#1"/>
    <dgm:cxn modelId="{F7C633EA-7419-45CA-92B7-F53F7C80CCA7}" type="presParOf" srcId="{82137C72-427C-483A-B042-4D67B5F9C421}" destId="{19B8C654-80C2-43B1-9444-43CE0CE8D404}" srcOrd="0" destOrd="0" presId="urn:microsoft.com/office/officeart/2005/8/layout/hList7#1"/>
    <dgm:cxn modelId="{81154FB0-2DA6-4592-A83B-8D866207167F}" type="presParOf" srcId="{82137C72-427C-483A-B042-4D67B5F9C421}" destId="{96C05FE7-1E5D-4BD5-9B33-E338CF6D84B3}" srcOrd="1" destOrd="0" presId="urn:microsoft.com/office/officeart/2005/8/layout/hList7#1"/>
    <dgm:cxn modelId="{23981466-B022-4DFD-A833-D0A372E3C643}" type="presParOf" srcId="{82137C72-427C-483A-B042-4D67B5F9C421}" destId="{A04EA344-25EA-496F-81C4-718D89E11DD9}" srcOrd="2" destOrd="0" presId="urn:microsoft.com/office/officeart/2005/8/layout/hList7#1"/>
    <dgm:cxn modelId="{70B89158-60E4-400F-9DF0-182C022B2973}" type="presParOf" srcId="{82137C72-427C-483A-B042-4D67B5F9C421}" destId="{50A27787-32CA-4360-8D7D-CB41FCA02763}" srcOrd="3" destOrd="0" presId="urn:microsoft.com/office/officeart/2005/8/layout/hList7#1"/>
    <dgm:cxn modelId="{4313C449-4DA7-4AEE-8269-2232B36EAB72}" type="presParOf" srcId="{B6608FAB-6887-4881-ACBD-CCE0F07F3DB9}" destId="{16797D2D-D8E8-49F0-9695-EEB06ADF5318}" srcOrd="3" destOrd="0" presId="urn:microsoft.com/office/officeart/2005/8/layout/hList7#1"/>
    <dgm:cxn modelId="{AFA09CB2-BEB2-4893-9776-8B8DD6DDDC65}" type="presParOf" srcId="{B6608FAB-6887-4881-ACBD-CCE0F07F3DB9}" destId="{E62C2E34-172D-45AD-880D-97C97BD7DEC4}" srcOrd="4" destOrd="0" presId="urn:microsoft.com/office/officeart/2005/8/layout/hList7#1"/>
    <dgm:cxn modelId="{FB42C83F-5BA2-436E-A0AC-2991FE4FF036}" type="presParOf" srcId="{E62C2E34-172D-45AD-880D-97C97BD7DEC4}" destId="{D43B62C4-A607-48FD-9749-CB7E8C8EF2D6}" srcOrd="0" destOrd="0" presId="urn:microsoft.com/office/officeart/2005/8/layout/hList7#1"/>
    <dgm:cxn modelId="{E4DC50E0-108D-412A-9DE7-1099D0D8878C}" type="presParOf" srcId="{E62C2E34-172D-45AD-880D-97C97BD7DEC4}" destId="{287AAC66-4CFF-4216-BF5C-39248E4A0576}" srcOrd="1" destOrd="0" presId="urn:microsoft.com/office/officeart/2005/8/layout/hList7#1"/>
    <dgm:cxn modelId="{866A3C49-203D-4E13-8DD4-A006BE745278}" type="presParOf" srcId="{E62C2E34-172D-45AD-880D-97C97BD7DEC4}" destId="{6C9209AD-20A4-42B6-A9F8-1CC2E523E2B5}" srcOrd="2" destOrd="0" presId="urn:microsoft.com/office/officeart/2005/8/layout/hList7#1"/>
    <dgm:cxn modelId="{B6527FDB-23C8-4C1C-80CC-C374AFD5D94B}" type="presParOf" srcId="{E62C2E34-172D-45AD-880D-97C97BD7DEC4}" destId="{AB89A3F0-079A-4CBB-A3B7-8695C598180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13187-A7D4-400C-9A6E-8F1A66549B6C}" type="doc">
      <dgm:prSet loTypeId="urn:microsoft.com/office/officeart/2005/8/layout/target3" loCatId="list" qsTypeId="urn:microsoft.com/office/officeart/2005/8/quickstyle/simple1#11" qsCatId="simple" csTypeId="urn:microsoft.com/office/officeart/2005/8/colors/accent1_2#11" csCatId="accent1" phldr="1"/>
      <dgm:spPr/>
      <dgm:t>
        <a:bodyPr/>
        <a:lstStyle/>
        <a:p>
          <a:endParaRPr lang="el-GR"/>
        </a:p>
      </dgm:t>
    </dgm:pt>
    <dgm:pt modelId="{38130221-D8A4-4EF6-BC5B-E46044101715}">
      <dgm:prSet phldrT="[Κείμενο]"/>
      <dgm:spPr/>
      <dgm:t>
        <a:bodyPr/>
        <a:lstStyle/>
        <a:p>
          <a:r>
            <a:rPr lang="el-GR" dirty="0" smtClean="0"/>
            <a:t>Το κατάλληλο «προϊόν» υπάρχει, τα συστατικά του «</a:t>
          </a:r>
          <a:r>
            <a:rPr lang="en-US" dirty="0" smtClean="0"/>
            <a:t>Brand</a:t>
          </a:r>
          <a:r>
            <a:rPr lang="el-GR" dirty="0" smtClean="0"/>
            <a:t>» υπάρχουν, η βούληση των τοπικών αρχών και των δημοτών των Λειψών υπάρχει. </a:t>
          </a:r>
        </a:p>
        <a:p>
          <a:r>
            <a:rPr lang="el-GR" dirty="0" smtClean="0"/>
            <a:t>Τι απομένει ;  </a:t>
          </a:r>
          <a:endParaRPr lang="el-GR" dirty="0"/>
        </a:p>
      </dgm:t>
    </dgm:pt>
    <dgm:pt modelId="{9F76429F-F5FA-4744-AC8B-4C96424B2F8B}" type="parTrans" cxnId="{F3AC810F-4B00-4103-9D45-5A6CB6F78507}">
      <dgm:prSet/>
      <dgm:spPr/>
      <dgm:t>
        <a:bodyPr/>
        <a:lstStyle/>
        <a:p>
          <a:endParaRPr lang="el-GR"/>
        </a:p>
      </dgm:t>
    </dgm:pt>
    <dgm:pt modelId="{CC81A54B-60A1-40F0-A547-351BF0E0430C}" type="sibTrans" cxnId="{F3AC810F-4B00-4103-9D45-5A6CB6F78507}">
      <dgm:prSet/>
      <dgm:spPr/>
      <dgm:t>
        <a:bodyPr/>
        <a:lstStyle/>
        <a:p>
          <a:endParaRPr lang="el-GR"/>
        </a:p>
      </dgm:t>
    </dgm:pt>
    <dgm:pt modelId="{823C477A-6B3B-4F32-8958-14553A28BCDF}">
      <dgm:prSet phldrT="[Κείμενο]"/>
      <dgm:spPr/>
      <dgm:t>
        <a:bodyPr/>
        <a:lstStyle/>
        <a:p>
          <a:r>
            <a:rPr lang="en-US" dirty="0" smtClean="0"/>
            <a:t>Δεν χωρεί αμφιβολία πως ο εξαιρετικός συνδυασμός της ιστορίας, του πολιτισμού, των αναμνήσεων, των συναισθημάτων, των φυσικών καλλονών και αλλά και των μοναδικών δυνατοτήτων που προσφέρ</a:t>
          </a:r>
          <a:r>
            <a:rPr lang="el-GR" dirty="0" smtClean="0"/>
            <a:t>ουν οι Λειψοί </a:t>
          </a:r>
          <a:r>
            <a:rPr lang="en-US" dirty="0" smtClean="0"/>
            <a:t>, αποτελεί ένα ανεκτίμητο άϋλο κεφάλαιο, το οποίο μπορεί να παράξει σημαντικές υπεραξίες στο οικονομικό, κοινωνικό, πολιτιστικό, ακόμη και στο πολιτικό επίπεδο. </a:t>
          </a:r>
          <a:r>
            <a:rPr lang="el-GR" dirty="0" smtClean="0"/>
            <a:t>Οι Λειψοί έχουν κάνει εξαιρετικά βήματα στην κατεύθυνση της προώθησης της εικόνας τους και για τον λόγο αυτό μπορούν εύκολα να ενσωματώσουν τα νέα εργαλεία </a:t>
          </a:r>
          <a:r>
            <a:rPr lang="en-US" dirty="0" smtClean="0"/>
            <a:t>Branding</a:t>
          </a:r>
          <a:r>
            <a:rPr lang="el-GR" dirty="0" smtClean="0"/>
            <a:t>.  </a:t>
          </a:r>
          <a:endParaRPr lang="el-GR" dirty="0"/>
        </a:p>
      </dgm:t>
    </dgm:pt>
    <dgm:pt modelId="{FC4A0286-5249-4373-B016-43400D2E40A4}" type="parTrans" cxnId="{F5F2FB50-CCA3-45A5-89D0-60C08C011426}">
      <dgm:prSet/>
      <dgm:spPr/>
      <dgm:t>
        <a:bodyPr/>
        <a:lstStyle/>
        <a:p>
          <a:endParaRPr lang="el-GR"/>
        </a:p>
      </dgm:t>
    </dgm:pt>
    <dgm:pt modelId="{DA2B6E24-7605-496A-A54A-3003528F0D0F}" type="sibTrans" cxnId="{F5F2FB50-CCA3-45A5-89D0-60C08C011426}">
      <dgm:prSet/>
      <dgm:spPr/>
      <dgm:t>
        <a:bodyPr/>
        <a:lstStyle/>
        <a:p>
          <a:endParaRPr lang="el-GR"/>
        </a:p>
      </dgm:t>
    </dgm:pt>
    <dgm:pt modelId="{B4A51E2D-FE2D-4C40-8B74-6A872061D73A}">
      <dgm:prSet phldrT="[Κείμενο]"/>
      <dgm:spPr/>
      <dgm:t>
        <a:bodyPr/>
        <a:lstStyle/>
        <a:p>
          <a:r>
            <a:rPr lang="el-GR" dirty="0" smtClean="0"/>
            <a:t>Πως σχετίζεται το Στρατηγικό Σχέδιο για την διαμόρφωση του </a:t>
          </a:r>
          <a:r>
            <a:rPr lang="en-US" dirty="0" smtClean="0"/>
            <a:t>Branding </a:t>
          </a:r>
          <a:r>
            <a:rPr lang="el-GR" dirty="0" smtClean="0"/>
            <a:t>Τόπου με τον ειδικότερο τομέα του Αθλητικού Τουρισμού και του Τουρισμού Αθλητικής Αναψυχής;  </a:t>
          </a:r>
          <a:endParaRPr lang="el-GR" dirty="0"/>
        </a:p>
      </dgm:t>
    </dgm:pt>
    <dgm:pt modelId="{1D2140BB-7BCC-47CE-AF1C-AE745C3CEDCB}" type="parTrans" cxnId="{E6459E8A-C8BF-4326-ACD2-4B00D27A0E53}">
      <dgm:prSet/>
      <dgm:spPr/>
      <dgm:t>
        <a:bodyPr/>
        <a:lstStyle/>
        <a:p>
          <a:endParaRPr lang="el-GR"/>
        </a:p>
      </dgm:t>
    </dgm:pt>
    <dgm:pt modelId="{0BB617D5-975F-43AB-AFA8-4EB8DDF297B2}" type="sibTrans" cxnId="{E6459E8A-C8BF-4326-ACD2-4B00D27A0E53}">
      <dgm:prSet/>
      <dgm:spPr/>
      <dgm:t>
        <a:bodyPr/>
        <a:lstStyle/>
        <a:p>
          <a:endParaRPr lang="el-GR"/>
        </a:p>
      </dgm:t>
    </dgm:pt>
    <dgm:pt modelId="{F9AE8137-F28F-4F4B-BA3F-3DC916B6C42A}">
      <dgm:prSet phldrT="[Κείμενο]"/>
      <dgm:spPr/>
      <dgm:t>
        <a:bodyPr/>
        <a:lstStyle/>
        <a:p>
          <a:r>
            <a:rPr lang="en-US" dirty="0" smtClean="0"/>
            <a:t>Η διεθνής βιβλιογραφία υποδεικνύει </a:t>
          </a:r>
          <a:r>
            <a:rPr lang="el-GR" dirty="0" smtClean="0"/>
            <a:t>μια σειρά εργαλείων </a:t>
          </a:r>
          <a:r>
            <a:rPr lang="en-US" dirty="0" smtClean="0"/>
            <a:t>για την διαμόρφωση </a:t>
          </a:r>
          <a:r>
            <a:rPr lang="el-GR" dirty="0" smtClean="0"/>
            <a:t>ενός </a:t>
          </a:r>
          <a:r>
            <a:rPr lang="en-US" dirty="0" smtClean="0"/>
            <a:t>Brand Τόπου, αναδεικνύοντας μεταξύ αυτών, τον σημαντικό ρόλο που διαδραμματίζουν οι </a:t>
          </a:r>
          <a:r>
            <a:rPr lang="el-GR" dirty="0" smtClean="0"/>
            <a:t>ειδικές μορφές το όσο και οι </a:t>
          </a:r>
          <a:r>
            <a:rPr lang="en-US" dirty="0" smtClean="0"/>
            <a:t>διοργανώσεις </a:t>
          </a:r>
          <a:r>
            <a:rPr lang="el-GR" dirty="0" smtClean="0"/>
            <a:t>εκδηλώσεων για την ανάδειξη της τοπικής ταυτότητας (</a:t>
          </a:r>
          <a:r>
            <a:rPr lang="en-US" dirty="0" smtClean="0"/>
            <a:t>Festivalization of culture)</a:t>
          </a:r>
          <a:r>
            <a:rPr lang="el-GR" dirty="0" smtClean="0"/>
            <a:t>. Στο πλαίσιο αυτό, πολλοί συγγραφείς μελετούν την ειδικότερη σχέση μεταξύ του </a:t>
          </a:r>
          <a:r>
            <a:rPr lang="en-US" dirty="0" smtClean="0"/>
            <a:t>Place Branding </a:t>
          </a:r>
          <a:r>
            <a:rPr lang="el-GR" dirty="0" smtClean="0"/>
            <a:t>και των αθλητικών εκδηλώσεων, αναδεικνύοντας τα πολλαπλά οφέλη που επιφέρουν οι  αθλητικές διοργανώσεις στους τόπους υποδοχής – οφέλη οικονομικά, κοινωνικά, πολιτισμικά, περιβαλλοντικά, ακόμη και πολιτικά. </a:t>
          </a:r>
          <a:endParaRPr lang="el-GR" dirty="0"/>
        </a:p>
      </dgm:t>
    </dgm:pt>
    <dgm:pt modelId="{BBF679A1-B0D5-4CBD-BD56-ED36DDDCB7EE}" type="parTrans" cxnId="{BDCC29DC-4944-488F-A290-1F8E54560125}">
      <dgm:prSet/>
      <dgm:spPr/>
      <dgm:t>
        <a:bodyPr/>
        <a:lstStyle/>
        <a:p>
          <a:endParaRPr lang="el-GR"/>
        </a:p>
      </dgm:t>
    </dgm:pt>
    <dgm:pt modelId="{35AC7123-124B-45A7-BEAC-1C4B8592BEF7}" type="sibTrans" cxnId="{BDCC29DC-4944-488F-A290-1F8E54560125}">
      <dgm:prSet/>
      <dgm:spPr/>
      <dgm:t>
        <a:bodyPr/>
        <a:lstStyle/>
        <a:p>
          <a:endParaRPr lang="el-GR"/>
        </a:p>
      </dgm:t>
    </dgm:pt>
    <dgm:pt modelId="{E56D0A22-21D6-4D1E-8E6A-72FAF1F852CF}" type="pres">
      <dgm:prSet presAssocID="{11D13187-A7D4-400C-9A6E-8F1A66549B6C}" presName="Name0" presStyleCnt="0">
        <dgm:presLayoutVars>
          <dgm:chMax val="7"/>
          <dgm:dir/>
          <dgm:animLvl val="lvl"/>
          <dgm:resizeHandles val="exact"/>
        </dgm:presLayoutVars>
      </dgm:prSet>
      <dgm:spPr/>
      <dgm:t>
        <a:bodyPr/>
        <a:lstStyle/>
        <a:p>
          <a:endParaRPr lang="en-US"/>
        </a:p>
      </dgm:t>
    </dgm:pt>
    <dgm:pt modelId="{20B1AFC2-DBFE-4EFD-AAA9-F3B2952FBA7D}" type="pres">
      <dgm:prSet presAssocID="{38130221-D8A4-4EF6-BC5B-E46044101715}" presName="circle1" presStyleLbl="node1" presStyleIdx="0" presStyleCnt="2"/>
      <dgm:spPr/>
    </dgm:pt>
    <dgm:pt modelId="{0361CED4-74B6-4DE1-9DCB-B32EB1221252}" type="pres">
      <dgm:prSet presAssocID="{38130221-D8A4-4EF6-BC5B-E46044101715}" presName="space" presStyleCnt="0"/>
      <dgm:spPr/>
    </dgm:pt>
    <dgm:pt modelId="{52C577A0-A9EC-4541-B0D0-5365AA45CADE}" type="pres">
      <dgm:prSet presAssocID="{38130221-D8A4-4EF6-BC5B-E46044101715}" presName="rect1" presStyleLbl="alignAcc1" presStyleIdx="0" presStyleCnt="2" custLinFactNeighborY="-223"/>
      <dgm:spPr/>
      <dgm:t>
        <a:bodyPr/>
        <a:lstStyle/>
        <a:p>
          <a:endParaRPr lang="en-US"/>
        </a:p>
      </dgm:t>
    </dgm:pt>
    <dgm:pt modelId="{60FB57AF-2C81-49D9-8C31-C67B3917F316}" type="pres">
      <dgm:prSet presAssocID="{B4A51E2D-FE2D-4C40-8B74-6A872061D73A}" presName="vertSpace2" presStyleLbl="node1" presStyleIdx="0" presStyleCnt="2"/>
      <dgm:spPr/>
    </dgm:pt>
    <dgm:pt modelId="{AF74C3D0-4037-479F-A042-E407CFF1D1ED}" type="pres">
      <dgm:prSet presAssocID="{B4A51E2D-FE2D-4C40-8B74-6A872061D73A}" presName="circle2" presStyleLbl="node1" presStyleIdx="1" presStyleCnt="2"/>
      <dgm:spPr/>
    </dgm:pt>
    <dgm:pt modelId="{BE7D185D-B43B-4189-942A-3F75494388C9}" type="pres">
      <dgm:prSet presAssocID="{B4A51E2D-FE2D-4C40-8B74-6A872061D73A}" presName="rect2" presStyleLbl="alignAcc1" presStyleIdx="1" presStyleCnt="2"/>
      <dgm:spPr/>
      <dgm:t>
        <a:bodyPr/>
        <a:lstStyle/>
        <a:p>
          <a:endParaRPr lang="en-US"/>
        </a:p>
      </dgm:t>
    </dgm:pt>
    <dgm:pt modelId="{8291C283-F106-4809-A944-C45539D427D2}" type="pres">
      <dgm:prSet presAssocID="{38130221-D8A4-4EF6-BC5B-E46044101715}" presName="rect1ParTx" presStyleLbl="alignAcc1" presStyleIdx="1" presStyleCnt="2">
        <dgm:presLayoutVars>
          <dgm:chMax val="1"/>
          <dgm:bulletEnabled val="1"/>
        </dgm:presLayoutVars>
      </dgm:prSet>
      <dgm:spPr/>
      <dgm:t>
        <a:bodyPr/>
        <a:lstStyle/>
        <a:p>
          <a:endParaRPr lang="en-US"/>
        </a:p>
      </dgm:t>
    </dgm:pt>
    <dgm:pt modelId="{C12F62D4-D118-461E-B225-5BEEB881F1ED}" type="pres">
      <dgm:prSet presAssocID="{38130221-D8A4-4EF6-BC5B-E46044101715}" presName="rect1ChTx" presStyleLbl="alignAcc1" presStyleIdx="1" presStyleCnt="2">
        <dgm:presLayoutVars>
          <dgm:bulletEnabled val="1"/>
        </dgm:presLayoutVars>
      </dgm:prSet>
      <dgm:spPr/>
      <dgm:t>
        <a:bodyPr/>
        <a:lstStyle/>
        <a:p>
          <a:endParaRPr lang="en-US"/>
        </a:p>
      </dgm:t>
    </dgm:pt>
    <dgm:pt modelId="{63B699D5-0C11-4DFA-A1A6-00353A2FA0E5}" type="pres">
      <dgm:prSet presAssocID="{B4A51E2D-FE2D-4C40-8B74-6A872061D73A}" presName="rect2ParTx" presStyleLbl="alignAcc1" presStyleIdx="1" presStyleCnt="2">
        <dgm:presLayoutVars>
          <dgm:chMax val="1"/>
          <dgm:bulletEnabled val="1"/>
        </dgm:presLayoutVars>
      </dgm:prSet>
      <dgm:spPr/>
      <dgm:t>
        <a:bodyPr/>
        <a:lstStyle/>
        <a:p>
          <a:endParaRPr lang="en-US"/>
        </a:p>
      </dgm:t>
    </dgm:pt>
    <dgm:pt modelId="{5E3FD8A5-F8F0-48D9-80D9-002AB0419F24}" type="pres">
      <dgm:prSet presAssocID="{B4A51E2D-FE2D-4C40-8B74-6A872061D73A}" presName="rect2ChTx" presStyleLbl="alignAcc1" presStyleIdx="1" presStyleCnt="2">
        <dgm:presLayoutVars>
          <dgm:bulletEnabled val="1"/>
        </dgm:presLayoutVars>
      </dgm:prSet>
      <dgm:spPr/>
      <dgm:t>
        <a:bodyPr/>
        <a:lstStyle/>
        <a:p>
          <a:endParaRPr lang="en-US"/>
        </a:p>
      </dgm:t>
    </dgm:pt>
  </dgm:ptLst>
  <dgm:cxnLst>
    <dgm:cxn modelId="{BDCC29DC-4944-488F-A290-1F8E54560125}" srcId="{B4A51E2D-FE2D-4C40-8B74-6A872061D73A}" destId="{F9AE8137-F28F-4F4B-BA3F-3DC916B6C42A}" srcOrd="0" destOrd="0" parTransId="{BBF679A1-B0D5-4CBD-BD56-ED36DDDCB7EE}" sibTransId="{35AC7123-124B-45A7-BEAC-1C4B8592BEF7}"/>
    <dgm:cxn modelId="{F5F2FB50-CCA3-45A5-89D0-60C08C011426}" srcId="{38130221-D8A4-4EF6-BC5B-E46044101715}" destId="{823C477A-6B3B-4F32-8958-14553A28BCDF}" srcOrd="0" destOrd="0" parTransId="{FC4A0286-5249-4373-B016-43400D2E40A4}" sibTransId="{DA2B6E24-7605-496A-A54A-3003528F0D0F}"/>
    <dgm:cxn modelId="{536E9388-6F22-46B5-9D43-6B2EB358BD2B}" type="presOf" srcId="{11D13187-A7D4-400C-9A6E-8F1A66549B6C}" destId="{E56D0A22-21D6-4D1E-8E6A-72FAF1F852CF}" srcOrd="0" destOrd="0" presId="urn:microsoft.com/office/officeart/2005/8/layout/target3"/>
    <dgm:cxn modelId="{F3AC810F-4B00-4103-9D45-5A6CB6F78507}" srcId="{11D13187-A7D4-400C-9A6E-8F1A66549B6C}" destId="{38130221-D8A4-4EF6-BC5B-E46044101715}" srcOrd="0" destOrd="0" parTransId="{9F76429F-F5FA-4744-AC8B-4C96424B2F8B}" sibTransId="{CC81A54B-60A1-40F0-A547-351BF0E0430C}"/>
    <dgm:cxn modelId="{D7D4296A-642B-4015-BA41-8FA0C0E0068B}" type="presOf" srcId="{38130221-D8A4-4EF6-BC5B-E46044101715}" destId="{52C577A0-A9EC-4541-B0D0-5365AA45CADE}" srcOrd="0" destOrd="0" presId="urn:microsoft.com/office/officeart/2005/8/layout/target3"/>
    <dgm:cxn modelId="{E6459E8A-C8BF-4326-ACD2-4B00D27A0E53}" srcId="{11D13187-A7D4-400C-9A6E-8F1A66549B6C}" destId="{B4A51E2D-FE2D-4C40-8B74-6A872061D73A}" srcOrd="1" destOrd="0" parTransId="{1D2140BB-7BCC-47CE-AF1C-AE745C3CEDCB}" sibTransId="{0BB617D5-975F-43AB-AFA8-4EB8DDF297B2}"/>
    <dgm:cxn modelId="{C6CE2B8C-67E1-45EB-BF0A-DCC6AA7E9EAC}" type="presOf" srcId="{38130221-D8A4-4EF6-BC5B-E46044101715}" destId="{8291C283-F106-4809-A944-C45539D427D2}" srcOrd="1" destOrd="0" presId="urn:microsoft.com/office/officeart/2005/8/layout/target3"/>
    <dgm:cxn modelId="{4142F2D0-9E7A-485F-AF7F-EA1FAF859F7E}" type="presOf" srcId="{B4A51E2D-FE2D-4C40-8B74-6A872061D73A}" destId="{BE7D185D-B43B-4189-942A-3F75494388C9}" srcOrd="0" destOrd="0" presId="urn:microsoft.com/office/officeart/2005/8/layout/target3"/>
    <dgm:cxn modelId="{85D92B61-19B6-473F-895A-4614895166B5}" type="presOf" srcId="{B4A51E2D-FE2D-4C40-8B74-6A872061D73A}" destId="{63B699D5-0C11-4DFA-A1A6-00353A2FA0E5}" srcOrd="1" destOrd="0" presId="urn:microsoft.com/office/officeart/2005/8/layout/target3"/>
    <dgm:cxn modelId="{1B6C1BA9-CDD9-4BEC-86F6-D473A6DB3E2E}" type="presOf" srcId="{F9AE8137-F28F-4F4B-BA3F-3DC916B6C42A}" destId="{5E3FD8A5-F8F0-48D9-80D9-002AB0419F24}" srcOrd="0" destOrd="0" presId="urn:microsoft.com/office/officeart/2005/8/layout/target3"/>
    <dgm:cxn modelId="{A925BE76-270F-4F37-8612-DD4ED22D439C}" type="presOf" srcId="{823C477A-6B3B-4F32-8958-14553A28BCDF}" destId="{C12F62D4-D118-461E-B225-5BEEB881F1ED}" srcOrd="0" destOrd="0" presId="urn:microsoft.com/office/officeart/2005/8/layout/target3"/>
    <dgm:cxn modelId="{8B50A6BC-E787-4CA6-91C1-24884F5052BD}" type="presParOf" srcId="{E56D0A22-21D6-4D1E-8E6A-72FAF1F852CF}" destId="{20B1AFC2-DBFE-4EFD-AAA9-F3B2952FBA7D}" srcOrd="0" destOrd="0" presId="urn:microsoft.com/office/officeart/2005/8/layout/target3"/>
    <dgm:cxn modelId="{9677C34A-C0FD-4268-81F2-3B666D68C45F}" type="presParOf" srcId="{E56D0A22-21D6-4D1E-8E6A-72FAF1F852CF}" destId="{0361CED4-74B6-4DE1-9DCB-B32EB1221252}" srcOrd="1" destOrd="0" presId="urn:microsoft.com/office/officeart/2005/8/layout/target3"/>
    <dgm:cxn modelId="{695DD535-0C32-45EC-A393-968546A17087}" type="presParOf" srcId="{E56D0A22-21D6-4D1E-8E6A-72FAF1F852CF}" destId="{52C577A0-A9EC-4541-B0D0-5365AA45CADE}" srcOrd="2" destOrd="0" presId="urn:microsoft.com/office/officeart/2005/8/layout/target3"/>
    <dgm:cxn modelId="{9EF61FA8-6DD6-4A1D-A73D-4E01D94E6B15}" type="presParOf" srcId="{E56D0A22-21D6-4D1E-8E6A-72FAF1F852CF}" destId="{60FB57AF-2C81-49D9-8C31-C67B3917F316}" srcOrd="3" destOrd="0" presId="urn:microsoft.com/office/officeart/2005/8/layout/target3"/>
    <dgm:cxn modelId="{D8068B7F-CB19-440E-9533-3E64926F285F}" type="presParOf" srcId="{E56D0A22-21D6-4D1E-8E6A-72FAF1F852CF}" destId="{AF74C3D0-4037-479F-A042-E407CFF1D1ED}" srcOrd="4" destOrd="0" presId="urn:microsoft.com/office/officeart/2005/8/layout/target3"/>
    <dgm:cxn modelId="{E257C637-FCD7-41DF-BE6A-146356401DA1}" type="presParOf" srcId="{E56D0A22-21D6-4D1E-8E6A-72FAF1F852CF}" destId="{BE7D185D-B43B-4189-942A-3F75494388C9}" srcOrd="5" destOrd="0" presId="urn:microsoft.com/office/officeart/2005/8/layout/target3"/>
    <dgm:cxn modelId="{66AC5B18-0716-45AA-993A-314D33708169}" type="presParOf" srcId="{E56D0A22-21D6-4D1E-8E6A-72FAF1F852CF}" destId="{8291C283-F106-4809-A944-C45539D427D2}" srcOrd="6" destOrd="0" presId="urn:microsoft.com/office/officeart/2005/8/layout/target3"/>
    <dgm:cxn modelId="{CCFFC367-A660-4D97-8FD0-B0A60FA0149B}" type="presParOf" srcId="{E56D0A22-21D6-4D1E-8E6A-72FAF1F852CF}" destId="{C12F62D4-D118-461E-B225-5BEEB881F1ED}" srcOrd="7" destOrd="0" presId="urn:microsoft.com/office/officeart/2005/8/layout/target3"/>
    <dgm:cxn modelId="{0CE0E63D-23A3-4136-AD11-FF8D08AA5779}" type="presParOf" srcId="{E56D0A22-21D6-4D1E-8E6A-72FAF1F852CF}" destId="{63B699D5-0C11-4DFA-A1A6-00353A2FA0E5}" srcOrd="8" destOrd="0" presId="urn:microsoft.com/office/officeart/2005/8/layout/target3"/>
    <dgm:cxn modelId="{28773073-0178-4811-84A0-FBE5D63C82E9}" type="presParOf" srcId="{E56D0A22-21D6-4D1E-8E6A-72FAF1F852CF}" destId="{5E3FD8A5-F8F0-48D9-80D9-002AB0419F2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F9776-7482-4D05-B9EC-551F959537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4DCA62-B60B-4ADC-BD98-AF1C72D5605A}">
      <dgm:prSet>
        <dgm:style>
          <a:lnRef idx="2">
            <a:schemeClr val="accent5"/>
          </a:lnRef>
          <a:fillRef idx="1">
            <a:schemeClr val="lt1"/>
          </a:fillRef>
          <a:effectRef idx="0">
            <a:schemeClr val="accent5"/>
          </a:effectRef>
          <a:fontRef idx="minor">
            <a:schemeClr val="dk1"/>
          </a:fontRef>
        </dgm:style>
      </dgm:prSet>
      <dgm:spPr/>
      <dgm:t>
        <a:bodyPr/>
        <a:lstStyle/>
        <a:p>
          <a:pPr rtl="0"/>
          <a:endParaRPr lang="en-US" dirty="0"/>
        </a:p>
      </dgm:t>
    </dgm:pt>
    <dgm:pt modelId="{F695428F-6F6C-4257-93EB-E3659517A723}" type="parTrans" cxnId="{F957A261-EA7C-40FE-AE43-4B8DC3E3256F}">
      <dgm:prSet/>
      <dgm:spPr/>
      <dgm:t>
        <a:bodyPr/>
        <a:lstStyle/>
        <a:p>
          <a:endParaRPr lang="en-US"/>
        </a:p>
      </dgm:t>
    </dgm:pt>
    <dgm:pt modelId="{A1022170-BE89-4ED4-B6B4-B1601F50FB7A}" type="sibTrans" cxnId="{F957A261-EA7C-40FE-AE43-4B8DC3E3256F}">
      <dgm:prSet/>
      <dgm:spPr/>
      <dgm:t>
        <a:bodyPr/>
        <a:lstStyle/>
        <a:p>
          <a:endParaRPr lang="en-US"/>
        </a:p>
      </dgm:t>
    </dgm:pt>
    <dgm:pt modelId="{90E37766-BFBD-41DA-8E19-1588F4B4BAF5}">
      <dgm:prSet>
        <dgm:style>
          <a:lnRef idx="2">
            <a:schemeClr val="accent1"/>
          </a:lnRef>
          <a:fillRef idx="1">
            <a:schemeClr val="lt1"/>
          </a:fillRef>
          <a:effectRef idx="0">
            <a:schemeClr val="accent1"/>
          </a:effectRef>
          <a:fontRef idx="minor">
            <a:schemeClr val="dk1"/>
          </a:fontRef>
        </dgm:style>
      </dgm:prSet>
      <dgm:spPr/>
      <dgm:t>
        <a:bodyPr/>
        <a:lstStyle/>
        <a:p>
          <a:pPr rtl="0"/>
          <a:r>
            <a:rPr lang="el-GR" dirty="0" smtClean="0"/>
            <a:t>Με βάση τα ανωτέρω, θα διερευνηθούν, μεταξύ άλλων οι τρόποι με τους οποίους η τοπική κοινωνία και επιχειρηματικότητα θα συνεισφέρει στην κατεύθυνση αυτή, εφόσον , όπως ανωτέρω αναφέρεται, το C</a:t>
          </a:r>
          <a:r>
            <a:rPr lang="en-US" dirty="0" smtClean="0"/>
            <a:t>ity Branding και  Place Branding  </a:t>
          </a:r>
          <a:r>
            <a:rPr lang="el-GR" dirty="0" smtClean="0"/>
            <a:t>μελετώνται πάντα σε συνάρτηση με τους κατοίκους της περιοχής.</a:t>
          </a:r>
          <a:endParaRPr lang="en-US" dirty="0"/>
        </a:p>
      </dgm:t>
    </dgm:pt>
    <dgm:pt modelId="{4F92A352-1433-4B64-9421-5131BEE85D55}" type="parTrans" cxnId="{8152AFD8-5CF6-49DA-9888-597F7BD706CC}">
      <dgm:prSet/>
      <dgm:spPr/>
      <dgm:t>
        <a:bodyPr/>
        <a:lstStyle/>
        <a:p>
          <a:endParaRPr lang="en-US"/>
        </a:p>
      </dgm:t>
    </dgm:pt>
    <dgm:pt modelId="{F1EBDEA8-B0FD-44D1-910F-35450B43F80D}" type="sibTrans" cxnId="{8152AFD8-5CF6-49DA-9888-597F7BD706CC}">
      <dgm:prSet/>
      <dgm:spPr/>
      <dgm:t>
        <a:bodyPr/>
        <a:lstStyle/>
        <a:p>
          <a:endParaRPr lang="en-US"/>
        </a:p>
      </dgm:t>
    </dgm:pt>
    <dgm:pt modelId="{AF48AB4E-43A3-428B-B84A-92A252802802}">
      <dgm:prSet>
        <dgm:style>
          <a:lnRef idx="2">
            <a:schemeClr val="accent5"/>
          </a:lnRef>
          <a:fillRef idx="1">
            <a:schemeClr val="lt1"/>
          </a:fillRef>
          <a:effectRef idx="0">
            <a:schemeClr val="accent5"/>
          </a:effectRef>
          <a:fontRef idx="minor">
            <a:schemeClr val="dk1"/>
          </a:fontRef>
        </dgm:style>
      </dgm:prSet>
      <dgm:spPr/>
      <dgm:t>
        <a:bodyPr/>
        <a:lstStyle/>
        <a:p>
          <a:pPr rtl="0"/>
          <a:r>
            <a:rPr lang="el-GR" dirty="0" smtClean="0"/>
            <a:t>Αναγκαία, επίσης, είναι η εκπαίδευση της τοπικής επιχειρηματικότητας στα πολλαπλά εργαλεία τα οποία προσφέρουν τα Νέα Μέσα (</a:t>
          </a:r>
          <a:r>
            <a:rPr lang="en-US" dirty="0" smtClean="0"/>
            <a:t>New Media</a:t>
          </a:r>
          <a:r>
            <a:rPr lang="el-GR" dirty="0" smtClean="0"/>
            <a:t> και </a:t>
          </a:r>
          <a:r>
            <a:rPr lang="en-US" dirty="0" smtClean="0"/>
            <a:t>Social Media) </a:t>
          </a:r>
          <a:r>
            <a:rPr lang="el-GR" dirty="0" smtClean="0"/>
            <a:t>για την προώθηση της εικόνας και της φήμης των Λειψών.</a:t>
          </a:r>
          <a:endParaRPr lang="en-US" dirty="0"/>
        </a:p>
      </dgm:t>
    </dgm:pt>
    <dgm:pt modelId="{50283C53-2F70-480B-8087-F07A5DE7894C}" type="parTrans" cxnId="{773D08C5-ABE7-4CA3-A354-0DD94F23A9F6}">
      <dgm:prSet/>
      <dgm:spPr/>
      <dgm:t>
        <a:bodyPr/>
        <a:lstStyle/>
        <a:p>
          <a:endParaRPr lang="en-US"/>
        </a:p>
      </dgm:t>
    </dgm:pt>
    <dgm:pt modelId="{8250440E-CA39-4F91-A32E-40159BE49ECF}" type="sibTrans" cxnId="{773D08C5-ABE7-4CA3-A354-0DD94F23A9F6}">
      <dgm:prSet/>
      <dgm:spPr/>
      <dgm:t>
        <a:bodyPr/>
        <a:lstStyle/>
        <a:p>
          <a:endParaRPr lang="en-US"/>
        </a:p>
      </dgm:t>
    </dgm:pt>
    <dgm:pt modelId="{22AED37C-C995-4D20-9494-E4E102E6D4C0}">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                           </a:t>
          </a:r>
          <a:r>
            <a:rPr lang="el-GR" dirty="0" smtClean="0"/>
            <a:t>Και ας μην ξεχνάμε τον χρυσό κανόνα : </a:t>
          </a:r>
          <a:r>
            <a:rPr lang="en-US" dirty="0" smtClean="0"/>
            <a:t>VALUE FOR MONEY  </a:t>
          </a:r>
          <a:endParaRPr lang="en-US" dirty="0"/>
        </a:p>
      </dgm:t>
    </dgm:pt>
    <dgm:pt modelId="{4A8C9465-32BB-462E-A321-B048CF63522C}" type="parTrans" cxnId="{11D6D84C-029D-40C4-B764-239D073F6AA6}">
      <dgm:prSet/>
      <dgm:spPr/>
      <dgm:t>
        <a:bodyPr/>
        <a:lstStyle/>
        <a:p>
          <a:endParaRPr lang="en-US"/>
        </a:p>
      </dgm:t>
    </dgm:pt>
    <dgm:pt modelId="{8479A1A3-61AB-4D3F-8F5C-D6E5AC2B8D48}" type="sibTrans" cxnId="{11D6D84C-029D-40C4-B764-239D073F6AA6}">
      <dgm:prSet/>
      <dgm:spPr/>
      <dgm:t>
        <a:bodyPr/>
        <a:lstStyle/>
        <a:p>
          <a:endParaRPr lang="en-US"/>
        </a:p>
      </dgm:t>
    </dgm:pt>
    <dgm:pt modelId="{9F922D1C-5E34-7749-95FA-52ED444E5BCF}">
      <dgm:prSet/>
      <dgm:spPr/>
      <dgm:t>
        <a:bodyPr/>
        <a:lstStyle/>
        <a:p>
          <a:r>
            <a:rPr lang="el-GR" dirty="0" smtClean="0"/>
            <a:t>Σ</a:t>
          </a:r>
          <a:r>
            <a:rPr lang="en-US" dirty="0" smtClean="0"/>
            <a:t>τόχος του place branding είναι να δημιουργήσει συναισθηματικούς, διανοητικούς και ψυχολογικούς δεσμούς με την πόλη και για τον λόγο αυτό, το χτίσιμο του Brand είναι σημαντικό να στηρίζεται στις υπάρχουσες δυνάμεις τ</a:t>
          </a:r>
          <a:r>
            <a:rPr lang="el-GR" dirty="0" smtClean="0"/>
            <a:t>ου Τόπου</a:t>
          </a:r>
          <a:r>
            <a:rPr lang="en-US" dirty="0" smtClean="0"/>
            <a:t>. </a:t>
          </a:r>
          <a:endParaRPr lang="en-US" dirty="0"/>
        </a:p>
      </dgm:t>
    </dgm:pt>
    <dgm:pt modelId="{216EF8DA-E423-B048-B92F-191F0E9BF576}" type="parTrans" cxnId="{B01F44A9-D5AD-D744-83DC-98ED030443ED}">
      <dgm:prSet/>
      <dgm:spPr/>
      <dgm:t>
        <a:bodyPr/>
        <a:lstStyle/>
        <a:p>
          <a:endParaRPr lang="en-US"/>
        </a:p>
      </dgm:t>
    </dgm:pt>
    <dgm:pt modelId="{648C6931-B555-0945-8A04-43F69B11E5FA}" type="sibTrans" cxnId="{B01F44A9-D5AD-D744-83DC-98ED030443ED}">
      <dgm:prSet/>
      <dgm:spPr/>
      <dgm:t>
        <a:bodyPr/>
        <a:lstStyle/>
        <a:p>
          <a:endParaRPr lang="en-US"/>
        </a:p>
      </dgm:t>
    </dgm:pt>
    <dgm:pt modelId="{C74E494E-F45F-4693-B1F1-14B3CC1FC688}" type="pres">
      <dgm:prSet presAssocID="{B0CF9776-7482-4D05-B9EC-551F9595376A}" presName="linear" presStyleCnt="0">
        <dgm:presLayoutVars>
          <dgm:animLvl val="lvl"/>
          <dgm:resizeHandles val="exact"/>
        </dgm:presLayoutVars>
      </dgm:prSet>
      <dgm:spPr/>
      <dgm:t>
        <a:bodyPr/>
        <a:lstStyle/>
        <a:p>
          <a:endParaRPr lang="en-US"/>
        </a:p>
      </dgm:t>
    </dgm:pt>
    <dgm:pt modelId="{438A8C35-90CC-4133-93FB-498A9FAC1D9D}" type="pres">
      <dgm:prSet presAssocID="{F64DCA62-B60B-4ADC-BD98-AF1C72D5605A}" presName="parentText" presStyleLbl="node1" presStyleIdx="0" presStyleCnt="5">
        <dgm:presLayoutVars>
          <dgm:chMax val="0"/>
          <dgm:bulletEnabled val="1"/>
        </dgm:presLayoutVars>
      </dgm:prSet>
      <dgm:spPr/>
      <dgm:t>
        <a:bodyPr/>
        <a:lstStyle/>
        <a:p>
          <a:endParaRPr lang="en-US"/>
        </a:p>
      </dgm:t>
    </dgm:pt>
    <dgm:pt modelId="{CB7BEA40-5202-4054-989A-CA6678E6EBEF}" type="pres">
      <dgm:prSet presAssocID="{A1022170-BE89-4ED4-B6B4-B1601F50FB7A}" presName="spacer" presStyleCnt="0"/>
      <dgm:spPr/>
    </dgm:pt>
    <dgm:pt modelId="{EE8A7B86-0437-CF48-86C4-5C0895470EE7}" type="pres">
      <dgm:prSet presAssocID="{9F922D1C-5E34-7749-95FA-52ED444E5BCF}" presName="parentText" presStyleLbl="node1" presStyleIdx="1" presStyleCnt="5">
        <dgm:presLayoutVars>
          <dgm:chMax val="0"/>
          <dgm:bulletEnabled val="1"/>
        </dgm:presLayoutVars>
      </dgm:prSet>
      <dgm:spPr/>
      <dgm:t>
        <a:bodyPr/>
        <a:lstStyle/>
        <a:p>
          <a:endParaRPr lang="en-US"/>
        </a:p>
      </dgm:t>
    </dgm:pt>
    <dgm:pt modelId="{3A7B037C-D951-484E-9442-478B6B8AFB33}" type="pres">
      <dgm:prSet presAssocID="{648C6931-B555-0945-8A04-43F69B11E5FA}" presName="spacer" presStyleCnt="0"/>
      <dgm:spPr/>
    </dgm:pt>
    <dgm:pt modelId="{D6AA8C86-5F1B-4E86-929B-7D9BF8AA4B14}" type="pres">
      <dgm:prSet presAssocID="{90E37766-BFBD-41DA-8E19-1588F4B4BAF5}" presName="parentText" presStyleLbl="node1" presStyleIdx="2" presStyleCnt="5">
        <dgm:presLayoutVars>
          <dgm:chMax val="0"/>
          <dgm:bulletEnabled val="1"/>
        </dgm:presLayoutVars>
      </dgm:prSet>
      <dgm:spPr/>
      <dgm:t>
        <a:bodyPr/>
        <a:lstStyle/>
        <a:p>
          <a:endParaRPr lang="en-US"/>
        </a:p>
      </dgm:t>
    </dgm:pt>
    <dgm:pt modelId="{D1B91570-959A-4C93-AE25-0091C93F28FB}" type="pres">
      <dgm:prSet presAssocID="{F1EBDEA8-B0FD-44D1-910F-35450B43F80D}" presName="spacer" presStyleCnt="0"/>
      <dgm:spPr/>
    </dgm:pt>
    <dgm:pt modelId="{87ECAC62-DEBE-47A4-AE9D-141931516D0E}" type="pres">
      <dgm:prSet presAssocID="{AF48AB4E-43A3-428B-B84A-92A252802802}" presName="parentText" presStyleLbl="node1" presStyleIdx="3" presStyleCnt="5">
        <dgm:presLayoutVars>
          <dgm:chMax val="0"/>
          <dgm:bulletEnabled val="1"/>
        </dgm:presLayoutVars>
      </dgm:prSet>
      <dgm:spPr/>
      <dgm:t>
        <a:bodyPr/>
        <a:lstStyle/>
        <a:p>
          <a:endParaRPr lang="en-US"/>
        </a:p>
      </dgm:t>
    </dgm:pt>
    <dgm:pt modelId="{A8194883-880B-4A32-B982-C95317D9BC52}" type="pres">
      <dgm:prSet presAssocID="{8250440E-CA39-4F91-A32E-40159BE49ECF}" presName="spacer" presStyleCnt="0"/>
      <dgm:spPr/>
    </dgm:pt>
    <dgm:pt modelId="{1D3F7358-49B9-4698-87BE-786DA2F4EA33}" type="pres">
      <dgm:prSet presAssocID="{22AED37C-C995-4D20-9494-E4E102E6D4C0}" presName="parentText" presStyleLbl="node1" presStyleIdx="4" presStyleCnt="5">
        <dgm:presLayoutVars>
          <dgm:chMax val="0"/>
          <dgm:bulletEnabled val="1"/>
        </dgm:presLayoutVars>
      </dgm:prSet>
      <dgm:spPr/>
      <dgm:t>
        <a:bodyPr/>
        <a:lstStyle/>
        <a:p>
          <a:endParaRPr lang="en-US"/>
        </a:p>
      </dgm:t>
    </dgm:pt>
  </dgm:ptLst>
  <dgm:cxnLst>
    <dgm:cxn modelId="{97F89D90-8784-6E44-8FE2-EEDD4CF800A5}" type="presOf" srcId="{9F922D1C-5E34-7749-95FA-52ED444E5BCF}" destId="{EE8A7B86-0437-CF48-86C4-5C0895470EE7}" srcOrd="0" destOrd="0" presId="urn:microsoft.com/office/officeart/2005/8/layout/vList2"/>
    <dgm:cxn modelId="{3F4C0E3E-1D57-40E1-9ABB-8A43F843C181}" type="presOf" srcId="{AF48AB4E-43A3-428B-B84A-92A252802802}" destId="{87ECAC62-DEBE-47A4-AE9D-141931516D0E}" srcOrd="0" destOrd="0" presId="urn:microsoft.com/office/officeart/2005/8/layout/vList2"/>
    <dgm:cxn modelId="{D1554717-4D91-494E-BAFD-F570462DC4EE}" type="presOf" srcId="{F64DCA62-B60B-4ADC-BD98-AF1C72D5605A}" destId="{438A8C35-90CC-4133-93FB-498A9FAC1D9D}" srcOrd="0" destOrd="0" presId="urn:microsoft.com/office/officeart/2005/8/layout/vList2"/>
    <dgm:cxn modelId="{B3DBCDF7-DF7B-4187-91D0-B9033D4E15DC}" type="presOf" srcId="{90E37766-BFBD-41DA-8E19-1588F4B4BAF5}" destId="{D6AA8C86-5F1B-4E86-929B-7D9BF8AA4B14}" srcOrd="0" destOrd="0" presId="urn:microsoft.com/office/officeart/2005/8/layout/vList2"/>
    <dgm:cxn modelId="{2FC1D45A-E6F0-4D14-8E3A-7607303CA012}" type="presOf" srcId="{22AED37C-C995-4D20-9494-E4E102E6D4C0}" destId="{1D3F7358-49B9-4698-87BE-786DA2F4EA33}" srcOrd="0" destOrd="0" presId="urn:microsoft.com/office/officeart/2005/8/layout/vList2"/>
    <dgm:cxn modelId="{11D6D84C-029D-40C4-B764-239D073F6AA6}" srcId="{B0CF9776-7482-4D05-B9EC-551F9595376A}" destId="{22AED37C-C995-4D20-9494-E4E102E6D4C0}" srcOrd="4" destOrd="0" parTransId="{4A8C9465-32BB-462E-A321-B048CF63522C}" sibTransId="{8479A1A3-61AB-4D3F-8F5C-D6E5AC2B8D48}"/>
    <dgm:cxn modelId="{F957A261-EA7C-40FE-AE43-4B8DC3E3256F}" srcId="{B0CF9776-7482-4D05-B9EC-551F9595376A}" destId="{F64DCA62-B60B-4ADC-BD98-AF1C72D5605A}" srcOrd="0" destOrd="0" parTransId="{F695428F-6F6C-4257-93EB-E3659517A723}" sibTransId="{A1022170-BE89-4ED4-B6B4-B1601F50FB7A}"/>
    <dgm:cxn modelId="{8152AFD8-5CF6-49DA-9888-597F7BD706CC}" srcId="{B0CF9776-7482-4D05-B9EC-551F9595376A}" destId="{90E37766-BFBD-41DA-8E19-1588F4B4BAF5}" srcOrd="2" destOrd="0" parTransId="{4F92A352-1433-4B64-9421-5131BEE85D55}" sibTransId="{F1EBDEA8-B0FD-44D1-910F-35450B43F80D}"/>
    <dgm:cxn modelId="{773D08C5-ABE7-4CA3-A354-0DD94F23A9F6}" srcId="{B0CF9776-7482-4D05-B9EC-551F9595376A}" destId="{AF48AB4E-43A3-428B-B84A-92A252802802}" srcOrd="3" destOrd="0" parTransId="{50283C53-2F70-480B-8087-F07A5DE7894C}" sibTransId="{8250440E-CA39-4F91-A32E-40159BE49ECF}"/>
    <dgm:cxn modelId="{AA68129C-2676-47B7-B450-03E985767AE6}" type="presOf" srcId="{B0CF9776-7482-4D05-B9EC-551F9595376A}" destId="{C74E494E-F45F-4693-B1F1-14B3CC1FC688}" srcOrd="0" destOrd="0" presId="urn:microsoft.com/office/officeart/2005/8/layout/vList2"/>
    <dgm:cxn modelId="{B01F44A9-D5AD-D744-83DC-98ED030443ED}" srcId="{B0CF9776-7482-4D05-B9EC-551F9595376A}" destId="{9F922D1C-5E34-7749-95FA-52ED444E5BCF}" srcOrd="1" destOrd="0" parTransId="{216EF8DA-E423-B048-B92F-191F0E9BF576}" sibTransId="{648C6931-B555-0945-8A04-43F69B11E5FA}"/>
    <dgm:cxn modelId="{0E47954C-D593-4339-BD18-A7C7B7897B65}" type="presParOf" srcId="{C74E494E-F45F-4693-B1F1-14B3CC1FC688}" destId="{438A8C35-90CC-4133-93FB-498A9FAC1D9D}" srcOrd="0" destOrd="0" presId="urn:microsoft.com/office/officeart/2005/8/layout/vList2"/>
    <dgm:cxn modelId="{E07FC0C9-1E5E-47C8-B2B8-FBB1E248A77B}" type="presParOf" srcId="{C74E494E-F45F-4693-B1F1-14B3CC1FC688}" destId="{CB7BEA40-5202-4054-989A-CA6678E6EBEF}" srcOrd="1" destOrd="0" presId="urn:microsoft.com/office/officeart/2005/8/layout/vList2"/>
    <dgm:cxn modelId="{D80A712A-B268-4C46-AC98-18C9425C9AF9}" type="presParOf" srcId="{C74E494E-F45F-4693-B1F1-14B3CC1FC688}" destId="{EE8A7B86-0437-CF48-86C4-5C0895470EE7}" srcOrd="2" destOrd="0" presId="urn:microsoft.com/office/officeart/2005/8/layout/vList2"/>
    <dgm:cxn modelId="{B5BB9784-8AB0-EE47-8CB7-DD385B02ACA6}" type="presParOf" srcId="{C74E494E-F45F-4693-B1F1-14B3CC1FC688}" destId="{3A7B037C-D951-484E-9442-478B6B8AFB33}" srcOrd="3" destOrd="0" presId="urn:microsoft.com/office/officeart/2005/8/layout/vList2"/>
    <dgm:cxn modelId="{E8D731AB-D299-49A3-B784-8271628BE197}" type="presParOf" srcId="{C74E494E-F45F-4693-B1F1-14B3CC1FC688}" destId="{D6AA8C86-5F1B-4E86-929B-7D9BF8AA4B14}" srcOrd="4" destOrd="0" presId="urn:microsoft.com/office/officeart/2005/8/layout/vList2"/>
    <dgm:cxn modelId="{81D747D2-FD54-4182-A12C-618DEE26ADC2}" type="presParOf" srcId="{C74E494E-F45F-4693-B1F1-14B3CC1FC688}" destId="{D1B91570-959A-4C93-AE25-0091C93F28FB}" srcOrd="5" destOrd="0" presId="urn:microsoft.com/office/officeart/2005/8/layout/vList2"/>
    <dgm:cxn modelId="{A7601F72-9B40-435B-AC1E-CC21DDC9F1FD}" type="presParOf" srcId="{C74E494E-F45F-4693-B1F1-14B3CC1FC688}" destId="{87ECAC62-DEBE-47A4-AE9D-141931516D0E}" srcOrd="6" destOrd="0" presId="urn:microsoft.com/office/officeart/2005/8/layout/vList2"/>
    <dgm:cxn modelId="{1ED2FAAD-A618-45AF-A8C1-29E36F8854E9}" type="presParOf" srcId="{C74E494E-F45F-4693-B1F1-14B3CC1FC688}" destId="{A8194883-880B-4A32-B982-C95317D9BC52}" srcOrd="7" destOrd="0" presId="urn:microsoft.com/office/officeart/2005/8/layout/vList2"/>
    <dgm:cxn modelId="{55DAA43C-9040-4189-A738-FA479D642AC4}" type="presParOf" srcId="{C74E494E-F45F-4693-B1F1-14B3CC1FC688}" destId="{1D3F7358-49B9-4698-87BE-786DA2F4EA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466CB-1E63-4E22-8498-206E8EFB37BF}">
      <dsp:nvSpPr>
        <dsp:cNvPr id="0" name=""/>
        <dsp:cNvSpPr/>
      </dsp:nvSpPr>
      <dsp:spPr>
        <a:xfrm>
          <a:off x="0" y="18555"/>
          <a:ext cx="8596668"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eaLnBrk="1" latinLnBrk="0" hangingPunct="1">
            <a:lnSpc>
              <a:spcPct val="90000"/>
            </a:lnSpc>
            <a:spcBef>
              <a:spcPct val="0"/>
            </a:spcBef>
            <a:spcAft>
              <a:spcPct val="35000"/>
            </a:spcAft>
            <a:buClr>
              <a:schemeClr val="accent1"/>
            </a:buClr>
            <a:buSzPct val="80000"/>
            <a:buFont typeface="Wingdings 3" panose="05040102010807070707" pitchFamily="18" charset="2"/>
            <a:buChar char="u"/>
          </a:pPr>
          <a:r>
            <a:rPr lang="el-GR" sz="1800" kern="1200" dirty="0"/>
            <a:t>Η δημιουργία μάρκας αποτελεί ένα από τα σημαντικότερα εργαλεία προώθησης, με το οποίο οι </a:t>
          </a:r>
          <a:r>
            <a:rPr lang="el-GR" sz="1800" kern="1200" dirty="0" smtClean="0"/>
            <a:t>εταιρείες/ επιχειρήσεις /οργανισμοί επιθυμούν </a:t>
          </a:r>
          <a:r>
            <a:rPr lang="el-GR" sz="1800" kern="1200" dirty="0"/>
            <a:t>να ενημερώσουν, να πείσουν, και να υπενθυμίσουν στους πελάτες, είτε άμεσα είτε έμμεσα, σχετικά με τα προϊόντα/υπηρεσίες </a:t>
          </a:r>
          <a:r>
            <a:rPr lang="el-GR" sz="1800" kern="1200" dirty="0" smtClean="0"/>
            <a:t>τους</a:t>
          </a:r>
          <a:r>
            <a:rPr lang="en-US" sz="1800" kern="1200" dirty="0" smtClean="0"/>
            <a:t> </a:t>
          </a:r>
          <a:r>
            <a:rPr lang="el-GR" sz="1800" kern="1200" dirty="0" smtClean="0"/>
            <a:t>(</a:t>
          </a:r>
          <a:r>
            <a:rPr lang="en-US" sz="1600" kern="1200" dirty="0" smtClean="0"/>
            <a:t>Kotler</a:t>
          </a:r>
          <a:r>
            <a:rPr lang="el-GR" sz="1600" kern="1200" dirty="0" smtClean="0"/>
            <a:t> και </a:t>
          </a:r>
          <a:r>
            <a:rPr lang="en-US" sz="1600" kern="1200" dirty="0" smtClean="0"/>
            <a:t>Keller</a:t>
          </a:r>
          <a:r>
            <a:rPr lang="el-GR" sz="1600" kern="1200" dirty="0" smtClean="0"/>
            <a:t>, 2006</a:t>
          </a:r>
          <a:r>
            <a:rPr lang="el-GR" sz="1800" kern="1200" dirty="0" smtClean="0"/>
            <a:t>). </a:t>
          </a:r>
          <a:endParaRPr lang="el-GR" sz="1800" kern="1200" dirty="0"/>
        </a:p>
      </dsp:txBody>
      <dsp:txXfrm>
        <a:off x="61256" y="79811"/>
        <a:ext cx="8474156" cy="1132313"/>
      </dsp:txXfrm>
    </dsp:sp>
    <dsp:sp modelId="{E79B9C9E-5F76-48A7-B756-D8B33FDE0C9F}">
      <dsp:nvSpPr>
        <dsp:cNvPr id="0" name=""/>
        <dsp:cNvSpPr/>
      </dsp:nvSpPr>
      <dsp:spPr>
        <a:xfrm>
          <a:off x="0" y="1460580"/>
          <a:ext cx="8596668"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eaLnBrk="1" latinLnBrk="0" hangingPunct="1">
            <a:lnSpc>
              <a:spcPct val="90000"/>
            </a:lnSpc>
            <a:spcBef>
              <a:spcPct val="0"/>
            </a:spcBef>
            <a:spcAft>
              <a:spcPct val="35000"/>
            </a:spcAft>
          </a:pPr>
          <a:r>
            <a:rPr lang="el-GR" sz="1800" kern="1200" dirty="0"/>
            <a:t>Επίσης ορίζεται ως η αντίληψη των καταναλωτών σχετικά με το προσφερόμενο αγαθό – τον τρόπο λειτουργίας του και εμφάνισής του, τα συναισθήματα που προκαλεί σε κάποιον, και το μήνυμα που </a:t>
          </a:r>
          <a:r>
            <a:rPr lang="el-GR" sz="1800" kern="1200" dirty="0" smtClean="0"/>
            <a:t>εκπέμπει</a:t>
          </a:r>
          <a:r>
            <a:rPr lang="en-US" sz="1800" kern="1200" dirty="0" smtClean="0"/>
            <a:t> </a:t>
          </a:r>
          <a:r>
            <a:rPr lang="el-GR" sz="1600" kern="1200" dirty="0" smtClean="0"/>
            <a:t>(</a:t>
          </a:r>
          <a:r>
            <a:rPr lang="en-US" sz="1600" kern="1200" dirty="0" smtClean="0"/>
            <a:t>Walton</a:t>
          </a:r>
          <a:r>
            <a:rPr lang="el-GR" sz="1600" kern="1200" dirty="0" smtClean="0"/>
            <a:t>, 2008</a:t>
          </a:r>
          <a:r>
            <a:rPr lang="el-GR" sz="1800" kern="1200" dirty="0" smtClean="0"/>
            <a:t>)</a:t>
          </a:r>
          <a:r>
            <a:rPr lang="en-US" sz="1800" kern="1200" dirty="0" smtClean="0"/>
            <a:t>.</a:t>
          </a:r>
          <a:r>
            <a:rPr lang="el-GR" sz="1800" kern="1200" dirty="0" smtClean="0"/>
            <a:t> </a:t>
          </a:r>
          <a:endParaRPr lang="el-GR" sz="1800" kern="1200" dirty="0"/>
        </a:p>
      </dsp:txBody>
      <dsp:txXfrm>
        <a:off x="61256" y="1521836"/>
        <a:ext cx="8474156" cy="1132313"/>
      </dsp:txXfrm>
    </dsp:sp>
    <dsp:sp modelId="{4FCC7E72-F22A-4BB0-89B4-688073303BDE}">
      <dsp:nvSpPr>
        <dsp:cNvPr id="0" name=""/>
        <dsp:cNvSpPr/>
      </dsp:nvSpPr>
      <dsp:spPr>
        <a:xfrm>
          <a:off x="0" y="2902605"/>
          <a:ext cx="8596668" cy="12548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eaLnBrk="1" latinLnBrk="0" hangingPunct="1">
            <a:lnSpc>
              <a:spcPct val="90000"/>
            </a:lnSpc>
            <a:spcBef>
              <a:spcPct val="0"/>
            </a:spcBef>
            <a:spcAft>
              <a:spcPct val="35000"/>
            </a:spcAft>
          </a:pPr>
          <a:r>
            <a:rPr lang="el-GR" sz="1800" kern="1200" dirty="0"/>
            <a:t>Οι μάρκες είναι το αποτέλεσμα ποικίλων επαγγελματικών δραστηριοτήτων, συμπεριλαμβανομένου του μάρκετινγκ, του γραφικού σχεδιασμού και του σχεδιασμού προϊόντος, της λογιστικής, των μέσων επικοινωνίας, του λιανεμπορίου, της διοίκησης, και της </a:t>
          </a:r>
          <a:r>
            <a:rPr lang="el-GR" sz="1800" kern="1200" dirty="0" smtClean="0"/>
            <a:t>νομικής</a:t>
          </a:r>
          <a:r>
            <a:rPr lang="en-US" sz="1800" kern="1200" dirty="0" smtClean="0"/>
            <a:t> </a:t>
          </a:r>
          <a:r>
            <a:rPr lang="en-US" sz="1600" kern="1200" dirty="0" smtClean="0"/>
            <a:t>(Lury</a:t>
          </a:r>
          <a:r>
            <a:rPr lang="el-GR" sz="1600" kern="1200" dirty="0" smtClean="0"/>
            <a:t> </a:t>
          </a:r>
          <a:r>
            <a:rPr lang="en-US" sz="1600" kern="1200" dirty="0" smtClean="0"/>
            <a:t>,</a:t>
          </a:r>
          <a:r>
            <a:rPr lang="el-GR" sz="1600" kern="1200" dirty="0" smtClean="0"/>
            <a:t>2009</a:t>
          </a:r>
          <a:r>
            <a:rPr lang="el-GR" sz="1800" kern="1200" dirty="0" smtClean="0"/>
            <a:t>)</a:t>
          </a:r>
          <a:r>
            <a:rPr lang="en-US" sz="1800" kern="1200" dirty="0" smtClean="0"/>
            <a:t>.</a:t>
          </a:r>
          <a:endParaRPr lang="el-GR" sz="1800" kern="1200" dirty="0"/>
        </a:p>
      </dsp:txBody>
      <dsp:txXfrm>
        <a:off x="61256" y="2963861"/>
        <a:ext cx="8474156" cy="1132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8F8A6-2189-45D8-A5A0-9C794AF2152A}">
      <dsp:nvSpPr>
        <dsp:cNvPr id="0" name=""/>
        <dsp:cNvSpPr/>
      </dsp:nvSpPr>
      <dsp:spPr>
        <a:xfrm>
          <a:off x="0" y="4795"/>
          <a:ext cx="8596312" cy="760138"/>
        </a:xfrm>
        <a:prstGeom prst="roundRect">
          <a:avLst/>
        </a:prstGeom>
        <a:solidFill>
          <a:schemeClr val="lt1"/>
        </a:solidFill>
        <a:ln w="19050" cap="rnd" cmpd="sng" algn="ctr">
          <a:no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endParaRPr lang="en-US" sz="1300" kern="1200" dirty="0"/>
        </a:p>
      </dsp:txBody>
      <dsp:txXfrm>
        <a:off x="37107" y="41902"/>
        <a:ext cx="8522098" cy="685924"/>
      </dsp:txXfrm>
    </dsp:sp>
    <dsp:sp modelId="{3667FDB9-AA07-504A-A8CF-153855726A39}">
      <dsp:nvSpPr>
        <dsp:cNvPr id="0" name=""/>
        <dsp:cNvSpPr/>
      </dsp:nvSpPr>
      <dsp:spPr>
        <a:xfrm>
          <a:off x="0" y="802373"/>
          <a:ext cx="8596312" cy="5971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t>Η δυσκολία στην πρόσβαση και η συνακόλουθη δαπάνη για τον τουρίστα σε χρόνο και κόστος ταξιδίου </a:t>
          </a:r>
          <a:endParaRPr lang="en-US" sz="1300" kern="1200" dirty="0"/>
        </a:p>
      </dsp:txBody>
      <dsp:txXfrm>
        <a:off x="29149" y="831522"/>
        <a:ext cx="8538014" cy="538820"/>
      </dsp:txXfrm>
    </dsp:sp>
    <dsp:sp modelId="{904A7A42-C38B-4499-A191-73667E5D9A9C}">
      <dsp:nvSpPr>
        <dsp:cNvPr id="0" name=""/>
        <dsp:cNvSpPr/>
      </dsp:nvSpPr>
      <dsp:spPr>
        <a:xfrm>
          <a:off x="0" y="1524106"/>
          <a:ext cx="8596312" cy="597118"/>
        </a:xfrm>
        <a:prstGeom prst="roundRect">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t>Λιμάνι το οποίο σε πολύ περιορισμένη έκταση μπορεί να φιλοξενήσει τουρισμό κουραζιέρας για τον οποίο προσφέρονται οι Λειψοί</a:t>
          </a:r>
          <a:endParaRPr lang="en-US" sz="1300" kern="1200" dirty="0"/>
        </a:p>
      </dsp:txBody>
      <dsp:txXfrm>
        <a:off x="29149" y="1553255"/>
        <a:ext cx="8538014" cy="538820"/>
      </dsp:txXfrm>
    </dsp:sp>
    <dsp:sp modelId="{CB0D3AE1-364D-4F80-8113-6C1AD589515D}">
      <dsp:nvSpPr>
        <dsp:cNvPr id="0" name=""/>
        <dsp:cNvSpPr/>
      </dsp:nvSpPr>
      <dsp:spPr>
        <a:xfrm>
          <a:off x="0" y="2071490"/>
          <a:ext cx="8596312" cy="597118"/>
        </a:xfrm>
        <a:prstGeom prst="roundRect">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b="1" kern="1200" dirty="0" smtClean="0"/>
            <a:t> Η έλλειψη πολιτικής βούλησης από την κεντρική εξουσία για την ανάπτυξη του νησιού  </a:t>
          </a:r>
          <a:endParaRPr lang="en-US" sz="1300" kern="1200" dirty="0"/>
        </a:p>
      </dsp:txBody>
      <dsp:txXfrm>
        <a:off x="29149" y="2100639"/>
        <a:ext cx="8538014" cy="538820"/>
      </dsp:txXfrm>
    </dsp:sp>
    <dsp:sp modelId="{C5818513-66C6-4622-B421-13B1BDA6E7FE}">
      <dsp:nvSpPr>
        <dsp:cNvPr id="0" name=""/>
        <dsp:cNvSpPr/>
      </dsp:nvSpPr>
      <dsp:spPr>
        <a:xfrm>
          <a:off x="0" y="2706049"/>
          <a:ext cx="8596312" cy="597118"/>
        </a:xfrm>
        <a:prstGeom prst="roundRect">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b="1" kern="1200" dirty="0" smtClean="0"/>
            <a:t>Η έλλειψη κονδυλίων (πρόβλημα που έχει επιδεινωθεί την περίοδο της κρίσης )</a:t>
          </a:r>
          <a:endParaRPr lang="en-US" sz="1300" kern="1200" dirty="0"/>
        </a:p>
      </dsp:txBody>
      <dsp:txXfrm>
        <a:off x="29149" y="2735198"/>
        <a:ext cx="8538014" cy="538820"/>
      </dsp:txXfrm>
    </dsp:sp>
    <dsp:sp modelId="{3DEDFC74-35C1-1C43-9BCF-3A9C0D3F89DD}">
      <dsp:nvSpPr>
        <dsp:cNvPr id="0" name=""/>
        <dsp:cNvSpPr/>
      </dsp:nvSpPr>
      <dsp:spPr>
        <a:xfrm>
          <a:off x="0" y="3340608"/>
          <a:ext cx="8596312" cy="5971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endParaRPr lang="el-GR" sz="1300" b="1" kern="1200" dirty="0" smtClean="0"/>
        </a:p>
        <a:p>
          <a:pPr lvl="0" algn="l" defTabSz="577850" rtl="0">
            <a:lnSpc>
              <a:spcPct val="90000"/>
            </a:lnSpc>
            <a:spcBef>
              <a:spcPct val="0"/>
            </a:spcBef>
            <a:spcAft>
              <a:spcPct val="35000"/>
            </a:spcAft>
          </a:pPr>
          <a:r>
            <a:rPr lang="el-GR" sz="1300" kern="1200" dirty="0" smtClean="0"/>
            <a:t>Η έλλειψη συνεργασίας μεταξύ της τοπικής επιχειρηματικότητας και της Κεντρικής Διοίκησης  </a:t>
          </a:r>
          <a:endParaRPr lang="en-US" sz="1300" kern="1200" dirty="0"/>
        </a:p>
      </dsp:txBody>
      <dsp:txXfrm>
        <a:off x="29149" y="3369757"/>
        <a:ext cx="8538014" cy="538820"/>
      </dsp:txXfrm>
    </dsp:sp>
    <dsp:sp modelId="{232A0FFE-51D8-4F11-BF7F-AC7DDD123C51}">
      <dsp:nvSpPr>
        <dsp:cNvPr id="0" name=""/>
        <dsp:cNvSpPr/>
      </dsp:nvSpPr>
      <dsp:spPr>
        <a:xfrm>
          <a:off x="0" y="3975167"/>
          <a:ext cx="8596312" cy="597118"/>
        </a:xfrm>
        <a:prstGeom prst="roundRect">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t>Οι περιορισμένες υποδομές και η δυστοκία επενδύσεων συνεπεία των ανωτέρω προβλημάτων </a:t>
          </a:r>
        </a:p>
        <a:p>
          <a:pPr lvl="0" algn="l" defTabSz="577850" rtl="0">
            <a:lnSpc>
              <a:spcPct val="90000"/>
            </a:lnSpc>
            <a:spcBef>
              <a:spcPct val="0"/>
            </a:spcBef>
            <a:spcAft>
              <a:spcPct val="35000"/>
            </a:spcAft>
          </a:pPr>
          <a:endParaRPr lang="en-US" sz="1300" kern="1200" dirty="0"/>
        </a:p>
      </dsp:txBody>
      <dsp:txXfrm>
        <a:off x="29149" y="4004316"/>
        <a:ext cx="8538014" cy="538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9977-3EEB-4C2B-9F28-55B88411CF86}">
      <dsp:nvSpPr>
        <dsp:cNvPr id="0" name=""/>
        <dsp:cNvSpPr/>
      </dsp:nvSpPr>
      <dsp:spPr>
        <a:xfrm rot="16200000">
          <a:off x="-922918" y="924569"/>
          <a:ext cx="3880773" cy="2031634"/>
        </a:xfrm>
        <a:prstGeom prst="flowChartManualOperation">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7950" tIns="0" rIns="107241" bIns="0" numCol="1" spcCol="1270" anchor="ctr" anchorCtr="0">
          <a:noAutofit/>
        </a:bodyPr>
        <a:lstStyle/>
        <a:p>
          <a:pPr lvl="0" algn="ctr" defTabSz="755650" rtl="0" eaLnBrk="1" latinLnBrk="0" hangingPunct="1">
            <a:lnSpc>
              <a:spcPct val="90000"/>
            </a:lnSpc>
            <a:spcBef>
              <a:spcPct val="0"/>
            </a:spcBef>
            <a:spcAft>
              <a:spcPct val="35000"/>
            </a:spcAft>
            <a:buClr>
              <a:schemeClr val="accent1"/>
            </a:buClr>
            <a:buSzPct val="80000"/>
            <a:buFont typeface="Wingdings 3" panose="05040102010807070707" pitchFamily="18" charset="2"/>
            <a:buChar char="u"/>
          </a:pPr>
          <a:r>
            <a:rPr lang="el-GR" sz="1700" kern="1200" dirty="0" smtClean="0"/>
            <a:t>Φυσικό τοπίο (μοντέλο ήλιος &amp; θάλασσα)  </a:t>
          </a:r>
          <a:endParaRPr lang="el-GR" sz="1700" kern="1200" dirty="0"/>
        </a:p>
      </dsp:txBody>
      <dsp:txXfrm rot="5400000">
        <a:off x="1651" y="776155"/>
        <a:ext cx="2031634" cy="2328463"/>
      </dsp:txXfrm>
    </dsp:sp>
    <dsp:sp modelId="{7238508D-4C2D-418D-B41E-88676EB2131D}">
      <dsp:nvSpPr>
        <dsp:cNvPr id="0" name=""/>
        <dsp:cNvSpPr/>
      </dsp:nvSpPr>
      <dsp:spPr>
        <a:xfrm rot="16200000">
          <a:off x="1346351" y="919713"/>
          <a:ext cx="3880773" cy="2041345"/>
        </a:xfrm>
        <a:prstGeom prst="flowChartManualOperation">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7950" tIns="0" rIns="107241" bIns="0" numCol="1" spcCol="1270" anchor="ctr" anchorCtr="0">
          <a:noAutofit/>
        </a:bodyPr>
        <a:lstStyle/>
        <a:p>
          <a:pPr lvl="0" algn="ctr" defTabSz="755650" rtl="0" eaLnBrk="1" latinLnBrk="0" hangingPunct="1">
            <a:lnSpc>
              <a:spcPct val="90000"/>
            </a:lnSpc>
            <a:spcBef>
              <a:spcPct val="0"/>
            </a:spcBef>
            <a:spcAft>
              <a:spcPct val="35000"/>
            </a:spcAft>
          </a:pPr>
          <a:r>
            <a:rPr lang="el-GR" sz="1700" kern="1200" dirty="0" smtClean="0"/>
            <a:t>Μυθολογία, Ιστορία, προσκυνήματα  </a:t>
          </a:r>
        </a:p>
        <a:p>
          <a:pPr lvl="0" algn="ctr" defTabSz="755650" rtl="0" eaLnBrk="1" latinLnBrk="0" hangingPunct="1">
            <a:lnSpc>
              <a:spcPct val="90000"/>
            </a:lnSpc>
            <a:spcBef>
              <a:spcPct val="0"/>
            </a:spcBef>
            <a:spcAft>
              <a:spcPct val="35000"/>
            </a:spcAft>
          </a:pPr>
          <a:r>
            <a:rPr lang="el-GR" sz="1700" kern="1200" dirty="0" smtClean="0"/>
            <a:t>(Πολιτιστικός τουρισμός,  τουρισμός Βιβλίου, προσκυνηματικός τουρισμός) </a:t>
          </a:r>
        </a:p>
        <a:p>
          <a:pPr lvl="0" algn="ctr" defTabSz="755650" rtl="0" eaLnBrk="1" latinLnBrk="0" hangingPunct="1">
            <a:lnSpc>
              <a:spcPct val="90000"/>
            </a:lnSpc>
            <a:spcBef>
              <a:spcPct val="0"/>
            </a:spcBef>
            <a:spcAft>
              <a:spcPct val="35000"/>
            </a:spcAft>
          </a:pPr>
          <a:endParaRPr lang="el-GR" sz="1700" kern="1200" dirty="0"/>
        </a:p>
      </dsp:txBody>
      <dsp:txXfrm rot="5400000">
        <a:off x="2266065" y="776154"/>
        <a:ext cx="2041345" cy="2328463"/>
      </dsp:txXfrm>
    </dsp:sp>
    <dsp:sp modelId="{EC4CF61C-0E03-48B1-BBF8-81AD8079BFBF}">
      <dsp:nvSpPr>
        <dsp:cNvPr id="0" name=""/>
        <dsp:cNvSpPr/>
      </dsp:nvSpPr>
      <dsp:spPr>
        <a:xfrm rot="16200000">
          <a:off x="3454806" y="924569"/>
          <a:ext cx="3880773" cy="2031634"/>
        </a:xfrm>
        <a:prstGeom prst="flowChartManualOperation">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7950" tIns="0" rIns="107241" bIns="0" numCol="1" spcCol="1270" anchor="ctr" anchorCtr="0">
          <a:noAutofit/>
        </a:bodyPr>
        <a:lstStyle/>
        <a:p>
          <a:pPr lvl="0" algn="ctr" defTabSz="755650" rtl="0" eaLnBrk="1" latinLnBrk="0" hangingPunct="1">
            <a:lnSpc>
              <a:spcPct val="90000"/>
            </a:lnSpc>
            <a:spcBef>
              <a:spcPct val="0"/>
            </a:spcBef>
            <a:spcAft>
              <a:spcPct val="35000"/>
            </a:spcAft>
          </a:pPr>
          <a:r>
            <a:rPr lang="el-GR" sz="1700" kern="1200" dirty="0" smtClean="0"/>
            <a:t>Προδιαγραφές για ανάπτυξη αθλητικού Τουρισμού, κυρίως σε </a:t>
          </a:r>
          <a:r>
            <a:rPr lang="en-US" sz="1700" kern="1200" dirty="0" smtClean="0"/>
            <a:t>extreme sports</a:t>
          </a:r>
          <a:r>
            <a:rPr lang="el-GR" sz="1700" kern="1200" dirty="0" smtClean="0"/>
            <a:t>.</a:t>
          </a:r>
          <a:endParaRPr lang="el-GR" sz="1700" kern="1200" dirty="0"/>
        </a:p>
      </dsp:txBody>
      <dsp:txXfrm rot="5400000">
        <a:off x="4379375" y="776155"/>
        <a:ext cx="2031634" cy="2328463"/>
      </dsp:txXfrm>
    </dsp:sp>
    <dsp:sp modelId="{CA96A5DF-640C-4D93-9C00-AD7F28E0F512}">
      <dsp:nvSpPr>
        <dsp:cNvPr id="0" name=""/>
        <dsp:cNvSpPr/>
      </dsp:nvSpPr>
      <dsp:spPr>
        <a:xfrm rot="16200000">
          <a:off x="5638813" y="924569"/>
          <a:ext cx="3880773" cy="2031634"/>
        </a:xfrm>
        <a:prstGeom prst="flowChartManualOperation">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7950" tIns="0" rIns="107241" bIns="0" numCol="1" spcCol="1270" anchor="ctr" anchorCtr="0">
          <a:noAutofit/>
        </a:bodyPr>
        <a:lstStyle/>
        <a:p>
          <a:pPr lvl="0" algn="ctr" defTabSz="755650" rtl="0" eaLnBrk="1" latinLnBrk="0" hangingPunct="1">
            <a:lnSpc>
              <a:spcPct val="90000"/>
            </a:lnSpc>
            <a:spcBef>
              <a:spcPct val="0"/>
            </a:spcBef>
            <a:spcAft>
              <a:spcPct val="35000"/>
            </a:spcAft>
          </a:pPr>
          <a:r>
            <a:rPr lang="el-GR" sz="1700" kern="1200" dirty="0" smtClean="0"/>
            <a:t>Δυνατότητες ανάπτυξης τουρισμού κρουαζιέρας </a:t>
          </a:r>
          <a:endParaRPr lang="el-GR" sz="1700" kern="1200" dirty="0"/>
        </a:p>
      </dsp:txBody>
      <dsp:txXfrm rot="5400000">
        <a:off x="6563382" y="776155"/>
        <a:ext cx="2031634" cy="2328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6EB9F-CF2E-4383-9396-F8F76F493E94}">
      <dsp:nvSpPr>
        <dsp:cNvPr id="0" name=""/>
        <dsp:cNvSpPr/>
      </dsp:nvSpPr>
      <dsp:spPr>
        <a:xfrm>
          <a:off x="0" y="0"/>
          <a:ext cx="3495700" cy="39499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Το νησιωτικό σύμπλεγμα των Λειψών πληροί τις προϋποθέσεις για την δημιουργία </a:t>
          </a:r>
          <a:r>
            <a:rPr lang="en-US" sz="1800" kern="1200" dirty="0" smtClean="0"/>
            <a:t>Brand </a:t>
          </a:r>
          <a:r>
            <a:rPr lang="el-GR" sz="1800" kern="1200" dirty="0" smtClean="0"/>
            <a:t>και μπορεί να συνδεθεί με διάφορες μορφές τουρισμού απευθυνόμενο σε δυναμικές αγορές του εσωτερικού και του εξωτερικού. </a:t>
          </a:r>
          <a:endParaRPr lang="el-GR" sz="1800" kern="1200" dirty="0"/>
        </a:p>
      </dsp:txBody>
      <dsp:txXfrm>
        <a:off x="0" y="1579970"/>
        <a:ext cx="3495700" cy="1579970"/>
      </dsp:txXfrm>
    </dsp:sp>
    <dsp:sp modelId="{44D22D39-ED48-4962-9E2D-67492F6E9BAB}">
      <dsp:nvSpPr>
        <dsp:cNvPr id="0" name=""/>
        <dsp:cNvSpPr/>
      </dsp:nvSpPr>
      <dsp:spPr>
        <a:xfrm>
          <a:off x="4518383" y="0"/>
          <a:ext cx="1315325" cy="1315325"/>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B8C654-80C2-43B1-9444-43CE0CE8D404}">
      <dsp:nvSpPr>
        <dsp:cNvPr id="0" name=""/>
        <dsp:cNvSpPr/>
      </dsp:nvSpPr>
      <dsp:spPr>
        <a:xfrm>
          <a:off x="3602818" y="0"/>
          <a:ext cx="3495700" cy="39499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Ως προς το σκέλος του αθλητικού τουρισμού και της  Αθλητικής Αναψυχής, οι Λειψοί μπορούν να αναδειχτούν σε σημαντικό προορισμό λόγω των φυσικών χαρακτηριστικών τους, επεκτείνοντας έτσι, την τουριστική περίοδο. </a:t>
          </a:r>
          <a:endParaRPr lang="el-GR" sz="1500" kern="1200" dirty="0"/>
        </a:p>
      </dsp:txBody>
      <dsp:txXfrm>
        <a:off x="3602818" y="1579970"/>
        <a:ext cx="3495700" cy="1579970"/>
      </dsp:txXfrm>
    </dsp:sp>
    <dsp:sp modelId="{50A27787-32CA-4360-8D7D-CB41FCA02763}">
      <dsp:nvSpPr>
        <dsp:cNvPr id="0" name=""/>
        <dsp:cNvSpPr/>
      </dsp:nvSpPr>
      <dsp:spPr>
        <a:xfrm>
          <a:off x="2955355" y="348673"/>
          <a:ext cx="767255" cy="648468"/>
        </a:xfrm>
        <a:prstGeom prst="leftArrow">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B62C4-A607-48FD-9749-CB7E8C8EF2D6}">
      <dsp:nvSpPr>
        <dsp:cNvPr id="0" name=""/>
        <dsp:cNvSpPr/>
      </dsp:nvSpPr>
      <dsp:spPr>
        <a:xfrm>
          <a:off x="7203389" y="0"/>
          <a:ext cx="3495700" cy="39499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kern="1200" dirty="0" smtClean="0"/>
            <a:t>Δεδομένου ότι στην διαδικασία του </a:t>
          </a:r>
          <a:r>
            <a:rPr lang="en-US" sz="1800" kern="1200" dirty="0" smtClean="0"/>
            <a:t>Branding </a:t>
          </a:r>
          <a:r>
            <a:rPr lang="el-GR" sz="1800" kern="1200" dirty="0" smtClean="0"/>
            <a:t>καθοριστικό ρόλο παίζουν τόσο τα «επίσημα» όσο και τα «ανεπίσημα» δίκτυα διάδοσης του τουριστικού προϊόντος, αναγκαία προϋπόθεση αποτελεί το </a:t>
          </a:r>
          <a:r>
            <a:rPr lang="en-US" sz="1800" kern="1200" dirty="0" smtClean="0"/>
            <a:t>value for money . </a:t>
          </a:r>
          <a:r>
            <a:rPr lang="el-GR" sz="1800" kern="1200" dirty="0" smtClean="0"/>
            <a:t> </a:t>
          </a:r>
          <a:endParaRPr lang="el-GR" sz="1500" kern="1200" dirty="0"/>
        </a:p>
      </dsp:txBody>
      <dsp:txXfrm>
        <a:off x="7203389" y="1579970"/>
        <a:ext cx="3495700" cy="1579970"/>
      </dsp:txXfrm>
    </dsp:sp>
    <dsp:sp modelId="{AB89A3F0-079A-4CBB-A3B7-8695C598180C}">
      <dsp:nvSpPr>
        <dsp:cNvPr id="0" name=""/>
        <dsp:cNvSpPr/>
      </dsp:nvSpPr>
      <dsp:spPr>
        <a:xfrm>
          <a:off x="6778506" y="297500"/>
          <a:ext cx="712274" cy="711827"/>
        </a:xfrm>
        <a:prstGeom prst="rightArrow">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C7AA7-CE50-4FE1-88DD-535A3251B65A}">
      <dsp:nvSpPr>
        <dsp:cNvPr id="0" name=""/>
        <dsp:cNvSpPr/>
      </dsp:nvSpPr>
      <dsp:spPr>
        <a:xfrm>
          <a:off x="306169" y="3357437"/>
          <a:ext cx="9845230" cy="592488"/>
        </a:xfrm>
        <a:prstGeom prst="leftRightArrow">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AFC2-DBFE-4EFD-AAA9-F3B2952FBA7D}">
      <dsp:nvSpPr>
        <dsp:cNvPr id="0" name=""/>
        <dsp:cNvSpPr/>
      </dsp:nvSpPr>
      <dsp:spPr>
        <a:xfrm>
          <a:off x="0" y="0"/>
          <a:ext cx="5479142" cy="547914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577A0-A9EC-4541-B0D0-5365AA45CADE}">
      <dsp:nvSpPr>
        <dsp:cNvPr id="0" name=""/>
        <dsp:cNvSpPr/>
      </dsp:nvSpPr>
      <dsp:spPr>
        <a:xfrm>
          <a:off x="2739571" y="0"/>
          <a:ext cx="8886371" cy="547914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Το κατάλληλο «προϊόν» υπάρχει, τα συστατικά του «</a:t>
          </a:r>
          <a:r>
            <a:rPr lang="en-US" sz="2400" kern="1200" dirty="0" smtClean="0"/>
            <a:t>Brand</a:t>
          </a:r>
          <a:r>
            <a:rPr lang="el-GR" sz="2400" kern="1200" dirty="0" smtClean="0"/>
            <a:t>» υπάρχουν, η βούληση των τοπικών αρχών και των δημοτών των Λειψών υπάρχει. </a:t>
          </a:r>
        </a:p>
        <a:p>
          <a:pPr lvl="0" algn="ctr" defTabSz="1066800">
            <a:lnSpc>
              <a:spcPct val="90000"/>
            </a:lnSpc>
            <a:spcBef>
              <a:spcPct val="0"/>
            </a:spcBef>
            <a:spcAft>
              <a:spcPct val="35000"/>
            </a:spcAft>
          </a:pPr>
          <a:r>
            <a:rPr lang="el-GR" sz="2400" kern="1200" dirty="0" smtClean="0"/>
            <a:t>Τι απομένει ;  </a:t>
          </a:r>
          <a:endParaRPr lang="el-GR" sz="2400" kern="1200" dirty="0"/>
        </a:p>
      </dsp:txBody>
      <dsp:txXfrm>
        <a:off x="2739571" y="0"/>
        <a:ext cx="4443185" cy="2602592"/>
      </dsp:txXfrm>
    </dsp:sp>
    <dsp:sp modelId="{AF74C3D0-4037-479F-A042-E407CFF1D1ED}">
      <dsp:nvSpPr>
        <dsp:cNvPr id="0" name=""/>
        <dsp:cNvSpPr/>
      </dsp:nvSpPr>
      <dsp:spPr>
        <a:xfrm>
          <a:off x="1438275" y="2602592"/>
          <a:ext cx="2602592" cy="260259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D185D-B43B-4189-942A-3F75494388C9}">
      <dsp:nvSpPr>
        <dsp:cNvPr id="0" name=""/>
        <dsp:cNvSpPr/>
      </dsp:nvSpPr>
      <dsp:spPr>
        <a:xfrm>
          <a:off x="2739571" y="2602592"/>
          <a:ext cx="8886371" cy="260259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t>Πως σχετίζεται το Στρατηγικό Σχέδιο για την διαμόρφωση του </a:t>
          </a:r>
          <a:r>
            <a:rPr lang="en-US" sz="2400" kern="1200" dirty="0" smtClean="0"/>
            <a:t>Branding </a:t>
          </a:r>
          <a:r>
            <a:rPr lang="el-GR" sz="2400" kern="1200" dirty="0" smtClean="0"/>
            <a:t>Τόπου με τον ειδικότερο τομέα του Αθλητικού Τουρισμού και του Τουρισμού Αθλητικής Αναψυχής;  </a:t>
          </a:r>
          <a:endParaRPr lang="el-GR" sz="2400" kern="1200" dirty="0"/>
        </a:p>
      </dsp:txBody>
      <dsp:txXfrm>
        <a:off x="2739571" y="2602592"/>
        <a:ext cx="4443185" cy="2602592"/>
      </dsp:txXfrm>
    </dsp:sp>
    <dsp:sp modelId="{C12F62D4-D118-461E-B225-5BEEB881F1ED}">
      <dsp:nvSpPr>
        <dsp:cNvPr id="0" name=""/>
        <dsp:cNvSpPr/>
      </dsp:nvSpPr>
      <dsp:spPr>
        <a:xfrm>
          <a:off x="7182757" y="0"/>
          <a:ext cx="4443185" cy="26025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Δεν χωρεί αμφιβολία πως ο εξαιρετικός συνδυασμός της ιστορίας, του πολιτισμού, των αναμνήσεων, των συναισθημάτων, των φυσικών καλλονών και αλλά και των μοναδικών δυνατοτήτων που προσφέρ</a:t>
          </a:r>
          <a:r>
            <a:rPr lang="el-GR" sz="1300" kern="1200" dirty="0" smtClean="0"/>
            <a:t>ουν οι Λειψοί </a:t>
          </a:r>
          <a:r>
            <a:rPr lang="en-US" sz="1300" kern="1200" dirty="0" smtClean="0"/>
            <a:t>, αποτελεί ένα ανεκτίμητο άϋλο κεφάλαιο, το οποίο μπορεί να παράξει σημαντικές υπεραξίες στο οικονομικό, κοινωνικό, πολιτιστικό, ακόμη και στο πολιτικό επίπεδο. </a:t>
          </a:r>
          <a:r>
            <a:rPr lang="el-GR" sz="1300" kern="1200" dirty="0" smtClean="0"/>
            <a:t>Οι Λειψοί έχουν κάνει εξαιρετικά βήματα στην κατεύθυνση της προώθησης της εικόνας τους και για τον λόγο αυτό μπορούν εύκολα να ενσωματώσουν τα νέα εργαλεία </a:t>
          </a:r>
          <a:r>
            <a:rPr lang="en-US" sz="1300" kern="1200" dirty="0" smtClean="0"/>
            <a:t>Branding</a:t>
          </a:r>
          <a:r>
            <a:rPr lang="el-GR" sz="1300" kern="1200" dirty="0" smtClean="0"/>
            <a:t>.  </a:t>
          </a:r>
          <a:endParaRPr lang="el-GR" sz="1300" kern="1200" dirty="0"/>
        </a:p>
      </dsp:txBody>
      <dsp:txXfrm>
        <a:off x="7182757" y="0"/>
        <a:ext cx="4443185" cy="2602592"/>
      </dsp:txXfrm>
    </dsp:sp>
    <dsp:sp modelId="{5E3FD8A5-F8F0-48D9-80D9-002AB0419F24}">
      <dsp:nvSpPr>
        <dsp:cNvPr id="0" name=""/>
        <dsp:cNvSpPr/>
      </dsp:nvSpPr>
      <dsp:spPr>
        <a:xfrm>
          <a:off x="7182757" y="2602592"/>
          <a:ext cx="4443185" cy="26025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Η διεθνής βιβλιογραφία υποδεικνύει </a:t>
          </a:r>
          <a:r>
            <a:rPr lang="el-GR" sz="1300" kern="1200" dirty="0" smtClean="0"/>
            <a:t>μια σειρά εργαλείων </a:t>
          </a:r>
          <a:r>
            <a:rPr lang="en-US" sz="1300" kern="1200" dirty="0" smtClean="0"/>
            <a:t>για την διαμόρφωση </a:t>
          </a:r>
          <a:r>
            <a:rPr lang="el-GR" sz="1300" kern="1200" dirty="0" smtClean="0"/>
            <a:t>ενός </a:t>
          </a:r>
          <a:r>
            <a:rPr lang="en-US" sz="1300" kern="1200" dirty="0" smtClean="0"/>
            <a:t>Brand Τόπου, αναδεικνύοντας μεταξύ αυτών, τον σημαντικό ρόλο που διαδραμματίζουν οι </a:t>
          </a:r>
          <a:r>
            <a:rPr lang="el-GR" sz="1300" kern="1200" dirty="0" smtClean="0"/>
            <a:t>ειδικές μορφές το όσο και οι </a:t>
          </a:r>
          <a:r>
            <a:rPr lang="en-US" sz="1300" kern="1200" dirty="0" smtClean="0"/>
            <a:t>διοργανώσεις </a:t>
          </a:r>
          <a:r>
            <a:rPr lang="el-GR" sz="1300" kern="1200" dirty="0" smtClean="0"/>
            <a:t>εκδηλώσεων για την ανάδειξη της τοπικής ταυτότητας (</a:t>
          </a:r>
          <a:r>
            <a:rPr lang="en-US" sz="1300" kern="1200" dirty="0" smtClean="0"/>
            <a:t>Festivalization of culture)</a:t>
          </a:r>
          <a:r>
            <a:rPr lang="el-GR" sz="1300" kern="1200" dirty="0" smtClean="0"/>
            <a:t>. Στο πλαίσιο αυτό, πολλοί συγγραφείς μελετούν την ειδικότερη σχέση μεταξύ του </a:t>
          </a:r>
          <a:r>
            <a:rPr lang="en-US" sz="1300" kern="1200" dirty="0" smtClean="0"/>
            <a:t>Place Branding </a:t>
          </a:r>
          <a:r>
            <a:rPr lang="el-GR" sz="1300" kern="1200" dirty="0" smtClean="0"/>
            <a:t>και των αθλητικών εκδηλώσεων, αναδεικνύοντας τα πολλαπλά οφέλη που επιφέρουν οι  αθλητικές διοργανώσεις στους τόπους υποδοχής – οφέλη οικονομικά, κοινωνικά, πολιτισμικά, περιβαλλοντικά, ακόμη και πολιτικά. </a:t>
          </a:r>
          <a:endParaRPr lang="el-GR" sz="1300" kern="1200" dirty="0"/>
        </a:p>
      </dsp:txBody>
      <dsp:txXfrm>
        <a:off x="7182757" y="2602592"/>
        <a:ext cx="4443185" cy="2602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8C35-90CC-4133-93FB-498A9FAC1D9D}">
      <dsp:nvSpPr>
        <dsp:cNvPr id="0" name=""/>
        <dsp:cNvSpPr/>
      </dsp:nvSpPr>
      <dsp:spPr>
        <a:xfrm>
          <a:off x="0" y="78663"/>
          <a:ext cx="8596312" cy="714870"/>
        </a:xfrm>
        <a:prstGeom prst="round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endParaRPr lang="en-US" sz="1300" kern="1200" dirty="0"/>
        </a:p>
      </dsp:txBody>
      <dsp:txXfrm>
        <a:off x="34897" y="113560"/>
        <a:ext cx="8526518" cy="645076"/>
      </dsp:txXfrm>
    </dsp:sp>
    <dsp:sp modelId="{EE8A7B86-0437-CF48-86C4-5C0895470EE7}">
      <dsp:nvSpPr>
        <dsp:cNvPr id="0" name=""/>
        <dsp:cNvSpPr/>
      </dsp:nvSpPr>
      <dsp:spPr>
        <a:xfrm>
          <a:off x="0" y="830973"/>
          <a:ext cx="8596312" cy="7148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smtClean="0"/>
            <a:t>Σ</a:t>
          </a:r>
          <a:r>
            <a:rPr lang="en-US" sz="1300" kern="1200" dirty="0" smtClean="0"/>
            <a:t>τόχος του place branding είναι να δημιουργήσει συναισθηματικούς, διανοητικούς και ψυχολογικούς δεσμούς με την πόλη και για τον λόγο αυτό, το χτίσιμο του Brand είναι σημαντικό να στηρίζεται στις υπάρχουσες δυνάμεις τ</a:t>
          </a:r>
          <a:r>
            <a:rPr lang="el-GR" sz="1300" kern="1200" dirty="0" smtClean="0"/>
            <a:t>ου Τόπου</a:t>
          </a:r>
          <a:r>
            <a:rPr lang="en-US" sz="1300" kern="1200" dirty="0" smtClean="0"/>
            <a:t>. </a:t>
          </a:r>
          <a:endParaRPr lang="en-US" sz="1300" kern="1200" dirty="0"/>
        </a:p>
      </dsp:txBody>
      <dsp:txXfrm>
        <a:off x="34897" y="865870"/>
        <a:ext cx="8526518" cy="645076"/>
      </dsp:txXfrm>
    </dsp:sp>
    <dsp:sp modelId="{D6AA8C86-5F1B-4E86-929B-7D9BF8AA4B14}">
      <dsp:nvSpPr>
        <dsp:cNvPr id="0" name=""/>
        <dsp:cNvSpPr/>
      </dsp:nvSpPr>
      <dsp:spPr>
        <a:xfrm>
          <a:off x="0" y="1583283"/>
          <a:ext cx="8596312" cy="714870"/>
        </a:xfrm>
        <a:prstGeom prst="roundRect">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t>Με βάση τα ανωτέρω, θα διερευνηθούν, μεταξύ άλλων οι τρόποι με τους οποίους η τοπική κοινωνία και επιχειρηματικότητα θα συνεισφέρει στην κατεύθυνση αυτή, εφόσον , όπως ανωτέρω αναφέρεται, το C</a:t>
          </a:r>
          <a:r>
            <a:rPr lang="en-US" sz="1300" kern="1200" dirty="0" smtClean="0"/>
            <a:t>ity Branding και  Place Branding  </a:t>
          </a:r>
          <a:r>
            <a:rPr lang="el-GR" sz="1300" kern="1200" dirty="0" smtClean="0"/>
            <a:t>μελετώνται πάντα σε συνάρτηση με τους κατοίκους της περιοχής.</a:t>
          </a:r>
          <a:endParaRPr lang="en-US" sz="1300" kern="1200" dirty="0"/>
        </a:p>
      </dsp:txBody>
      <dsp:txXfrm>
        <a:off x="34897" y="1618180"/>
        <a:ext cx="8526518" cy="645076"/>
      </dsp:txXfrm>
    </dsp:sp>
    <dsp:sp modelId="{87ECAC62-DEBE-47A4-AE9D-141931516D0E}">
      <dsp:nvSpPr>
        <dsp:cNvPr id="0" name=""/>
        <dsp:cNvSpPr/>
      </dsp:nvSpPr>
      <dsp:spPr>
        <a:xfrm>
          <a:off x="0" y="2335593"/>
          <a:ext cx="8596312" cy="714870"/>
        </a:xfrm>
        <a:prstGeom prst="round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t>Αναγκαία, επίσης, είναι η εκπαίδευση της τοπικής επιχειρηματικότητας στα πολλαπλά εργαλεία τα οποία προσφέρουν τα Νέα Μέσα (</a:t>
          </a:r>
          <a:r>
            <a:rPr lang="en-US" sz="1300" kern="1200" dirty="0" smtClean="0"/>
            <a:t>New Media</a:t>
          </a:r>
          <a:r>
            <a:rPr lang="el-GR" sz="1300" kern="1200" dirty="0" smtClean="0"/>
            <a:t> και </a:t>
          </a:r>
          <a:r>
            <a:rPr lang="en-US" sz="1300" kern="1200" dirty="0" smtClean="0"/>
            <a:t>Social Media) </a:t>
          </a:r>
          <a:r>
            <a:rPr lang="el-GR" sz="1300" kern="1200" dirty="0" smtClean="0"/>
            <a:t>για την προώθηση της εικόνας και της φήμης των Λειψών.</a:t>
          </a:r>
          <a:endParaRPr lang="en-US" sz="1300" kern="1200" dirty="0"/>
        </a:p>
      </dsp:txBody>
      <dsp:txXfrm>
        <a:off x="34897" y="2370490"/>
        <a:ext cx="8526518" cy="645076"/>
      </dsp:txXfrm>
    </dsp:sp>
    <dsp:sp modelId="{1D3F7358-49B9-4698-87BE-786DA2F4EA33}">
      <dsp:nvSpPr>
        <dsp:cNvPr id="0" name=""/>
        <dsp:cNvSpPr/>
      </dsp:nvSpPr>
      <dsp:spPr>
        <a:xfrm>
          <a:off x="0" y="3087903"/>
          <a:ext cx="8596312" cy="714870"/>
        </a:xfrm>
        <a:prstGeom prst="roundRect">
          <a:avLst/>
        </a:prstGeom>
        <a:solidFill>
          <a:schemeClr val="lt1"/>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                           </a:t>
          </a:r>
          <a:r>
            <a:rPr lang="el-GR" sz="1300" kern="1200" dirty="0" smtClean="0"/>
            <a:t>Και ας μην ξεχνάμε τον χρυσό κανόνα : </a:t>
          </a:r>
          <a:r>
            <a:rPr lang="en-US" sz="1300" kern="1200" dirty="0" smtClean="0"/>
            <a:t>VALUE FOR MONEY  </a:t>
          </a:r>
          <a:endParaRPr lang="en-US" sz="1300" kern="1200" dirty="0"/>
        </a:p>
      </dsp:txBody>
      <dsp:txXfrm>
        <a:off x="34897" y="3122800"/>
        <a:ext cx="8526518" cy="645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15" name="Date Placeholder 3"/>
          <p:cNvSpPr>
            <a:spLocks noGrp="1"/>
          </p:cNvSpPr>
          <p:nvPr>
            <p:ph type="dt" sz="half" idx="10"/>
          </p:nvPr>
        </p:nvSpPr>
        <p:spPr/>
        <p:txBody>
          <a:bodyPr/>
          <a:lstStyle>
            <a:lvl1pPr>
              <a:defRPr/>
            </a:lvl1pPr>
          </a:lstStyle>
          <a:p>
            <a:pPr>
              <a:defRPr/>
            </a:pPr>
            <a:fld id="{F696DA88-7DB8-48FF-88BA-736446762AD2}" type="datetimeFigureOut">
              <a:rPr lang="en-US"/>
              <a:pPr>
                <a:defRPr/>
              </a:pPr>
              <a:t>22/06/20</a:t>
            </a:fld>
            <a:endParaRPr lang="en-US" dirty="0"/>
          </a:p>
        </p:txBody>
      </p:sp>
      <p:sp>
        <p:nvSpPr>
          <p:cNvPr id="16" name="Footer Placeholder 4"/>
          <p:cNvSpPr>
            <a:spLocks noGrp="1"/>
          </p:cNvSpPr>
          <p:nvPr>
            <p:ph type="ftr" sz="quarter" idx="11"/>
          </p:nvPr>
        </p:nvSpPr>
        <p:spPr/>
        <p:txBody>
          <a:bodyPr/>
          <a:lstStyle>
            <a:lvl1pPr>
              <a:defRPr/>
            </a:lvl1pPr>
          </a:lstStyle>
          <a:p>
            <a:pPr>
              <a:defRPr/>
            </a:pPr>
            <a:endParaRPr lang="en-US" dirty="0"/>
          </a:p>
        </p:txBody>
      </p:sp>
      <p:sp>
        <p:nvSpPr>
          <p:cNvPr id="17" name="Slide Number Placeholder 5"/>
          <p:cNvSpPr>
            <a:spLocks noGrp="1"/>
          </p:cNvSpPr>
          <p:nvPr>
            <p:ph type="sldNum" sz="quarter" idx="12"/>
          </p:nvPr>
        </p:nvSpPr>
        <p:spPr/>
        <p:txBody>
          <a:bodyPr/>
          <a:lstStyle>
            <a:lvl1pPr>
              <a:defRPr/>
            </a:lvl1pPr>
          </a:lstStyle>
          <a:p>
            <a:pPr>
              <a:defRPr/>
            </a:pPr>
            <a:fld id="{0EAF279D-19E6-43F1-A043-3F62CE9A11E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B4EB3791-5797-4A37-8485-CF16F0DC5E1D}"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48D766-21FA-47DF-8DB7-B00123813E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89DA2E13-57A0-4467-B31A-1ABDE1F83119}" type="datetimeFigureOut">
              <a:rPr lang="en-US"/>
              <a:pPr>
                <a:defRPr/>
              </a:pPr>
              <a:t>22/06/20</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F7B526E9-32E2-4D23-BA30-CD3E96AFDD9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99039560-9833-4805-8511-8431694BCAB7}"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CEABD6-AB91-4DF0-A79C-1C613EB8890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2FA77CAC-DEBC-4D0E-8CCB-F7C212F6A90C}" type="datetimeFigureOut">
              <a:rPr lang="en-US"/>
              <a:pPr>
                <a:defRPr/>
              </a:pPr>
              <a:t>22/06/20</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9F4FEABA-8B9B-4405-A12D-B21E7D2CE9E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4E85516D-BC0E-41A0-947B-A239F9CE64C8}" type="datetimeFigureOut">
              <a:rPr lang="en-US"/>
              <a:pPr>
                <a:defRPr/>
              </a:pPr>
              <a:t>22/06/20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1AF6BF35-6B18-4D93-A4A3-2285F8619A9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471F2F61-77EF-41AC-B63D-A02D012913CB}"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7068D3-37B3-4642-A64D-DAB8EB5F363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7BD98AF3-8E28-4CB1-88BF-E98754A61D83}"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4DC60C-DD7C-4499-A39A-1E07806AED1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6C707BBE-C253-4DA6-991A-465518349B6C}"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935986-C9CF-43AB-9AD3-67BEC7D092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F6859549-C05B-417A-956B-2B3DAA09BCFB}" type="datetimeFigureOut">
              <a:rPr lang="en-US"/>
              <a:pPr>
                <a:defRPr/>
              </a:pPr>
              <a:t>22/06/20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E7841B-687E-4306-80FE-4C3EAE9E10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74983590-30FC-48B5-B101-3C8C98F63125}" type="datetimeFigureOut">
              <a:rPr lang="en-US"/>
              <a:pPr>
                <a:defRPr/>
              </a:pPr>
              <a:t>22/06/20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23C2B2-6155-42DB-8B70-D09F8E24332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E37EC0DE-B940-4964-95A0-C44300B5C7A3}" type="datetimeFigureOut">
              <a:rPr lang="en-US"/>
              <a:pPr>
                <a:defRPr/>
              </a:pPr>
              <a:t>22/06/20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EAC1FF6-8ACE-4484-9E30-19306098B1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57C6ED4F-DDF3-4F4E-AA24-5368FF92F20D}" type="datetimeFigureOut">
              <a:rPr lang="en-US"/>
              <a:pPr>
                <a:defRPr/>
              </a:pPr>
              <a:t>22/06/20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DAA444C-7DCF-49C4-9A6F-514F787F36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A1CFF-DF0E-4E25-8808-A330EDD0CB98}" type="datetimeFigureOut">
              <a:rPr lang="en-US"/>
              <a:pPr>
                <a:defRPr/>
              </a:pPr>
              <a:t>22/06/20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94E5DF-E235-4F74-B333-5A967D89F0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29951E62-275E-41D7-97AD-F02EE12B901B}" type="datetimeFigureOut">
              <a:rPr lang="en-US"/>
              <a:pPr>
                <a:defRPr/>
              </a:pPr>
              <a:t>22/06/20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7D434C-BCD7-4195-A8EF-06B368764E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dirty="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27F535C3-EFB6-4D2E-B679-925AE0CCD91D}" type="datetimeFigureOut">
              <a:rPr lang="en-US"/>
              <a:pPr>
                <a:defRPr/>
              </a:pPr>
              <a:t>22/06/20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5E35F5F-D87C-4243-92A2-E9F98F5A814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κύριου τίτλου</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E4238960-5D28-4FA4-9BA1-7340EE90D07B}" type="datetimeFigureOut">
              <a:rPr lang="en-US"/>
              <a:pPr>
                <a:defRPr/>
              </a:pPr>
              <a:t>22/06/20</a:t>
            </a:fld>
            <a:endParaRPr lang="en-US"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accent1"/>
                </a:solidFill>
                <a:latin typeface="+mn-lt"/>
                <a:cs typeface="+mn-cs"/>
              </a:defRPr>
            </a:lvl1pPr>
          </a:lstStyle>
          <a:p>
            <a:pPr>
              <a:defRPr/>
            </a:pPr>
            <a:fld id="{0B9869C3-9BA1-4874-BDB2-AB243F1560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66" r:id="rId11"/>
    <p:sldLayoutId id="2147483655" r:id="rId12"/>
    <p:sldLayoutId id="2147483667" r:id="rId13"/>
    <p:sldLayoutId id="2147483654" r:id="rId14"/>
    <p:sldLayoutId id="2147483653" r:id="rId15"/>
    <p:sldLayoutId id="2147483652"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nsanbilimleri.com/en" TargetMode="External"/><Relationship Id="rId3" Type="http://schemas.openxmlformats.org/officeDocument/2006/relationships/hyperlink" Target="http://www.feem.it/Feem/Pub/Publications/WPapers/default.ht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ctrTitle"/>
          </p:nvPr>
        </p:nvSpPr>
        <p:spPr>
          <a:xfrm>
            <a:off x="1439863" y="3621088"/>
            <a:ext cx="7767637" cy="1646237"/>
          </a:xfrm>
        </p:spPr>
        <p:txBody>
          <a:bodyPr/>
          <a:lstStyle/>
          <a:p>
            <a:r>
              <a:rPr lang="el-GR" sz="4800" b="1" dirty="0" smtClean="0"/>
              <a:t> ΜΕΣΟΓΕΙΑΚΟΙ ΠΑΡΑΚΤΙΟΙ ΑΓΩΝΕΣ 2019 </a:t>
            </a:r>
            <a:r>
              <a:rPr lang="el-GR" sz="4800" b="1" dirty="0"/>
              <a:t/>
            </a:r>
            <a:br>
              <a:rPr lang="el-GR" sz="4800" b="1" dirty="0"/>
            </a:br>
            <a:r>
              <a:rPr lang="el-GR" sz="3600" b="1" dirty="0" smtClean="0"/>
              <a:t>Όψεις και Στρατηγικές διαμόρφωσης </a:t>
            </a:r>
            <a:r>
              <a:rPr lang="en-US" sz="3600" b="1" dirty="0" smtClean="0"/>
              <a:t>BRAND </a:t>
            </a:r>
            <a:r>
              <a:rPr lang="el-GR" sz="3600" b="1" dirty="0" smtClean="0"/>
              <a:t>για την Πάτρα στον τομέα του ΑΘΛΗΤΙΚΟΥ ΤΟΥΡΙΣΜΟΥ</a:t>
            </a:r>
            <a:r>
              <a:rPr lang="el-GR" sz="3600" dirty="0" smtClean="0"/>
              <a:t/>
            </a:r>
            <a:br>
              <a:rPr lang="el-GR" sz="3600" dirty="0" smtClean="0"/>
            </a:br>
            <a:endParaRPr lang="el-GR" sz="3600" dirty="0" smtClean="0"/>
          </a:p>
        </p:txBody>
      </p:sp>
      <p:sp>
        <p:nvSpPr>
          <p:cNvPr id="3" name="Υπότιτλος 2"/>
          <p:cNvSpPr>
            <a:spLocks noGrp="1"/>
          </p:cNvSpPr>
          <p:nvPr>
            <p:ph type="subTitle" idx="1"/>
          </p:nvPr>
        </p:nvSpPr>
        <p:spPr>
          <a:xfrm>
            <a:off x="1506538" y="5359400"/>
            <a:ext cx="7767637" cy="1096963"/>
          </a:xfrm>
        </p:spPr>
        <p:txBody>
          <a:bodyPr rtlCol="0">
            <a:normAutofit lnSpcReduction="10000"/>
          </a:bodyPr>
          <a:lstStyle/>
          <a:p>
            <a:pPr fontAlgn="auto">
              <a:spcAft>
                <a:spcPts val="0"/>
              </a:spcAft>
              <a:buFont typeface="Wingdings 3" charset="2"/>
              <a:buNone/>
              <a:defRPr/>
            </a:pPr>
            <a:r>
              <a:rPr lang="el-GR" dirty="0" smtClean="0">
                <a:solidFill>
                  <a:schemeClr val="accent1"/>
                </a:solidFill>
              </a:rPr>
              <a:t>Παναγιώτα Ι. Αντωνοπούλου, </a:t>
            </a:r>
          </a:p>
          <a:p>
            <a:pPr fontAlgn="auto">
              <a:spcAft>
                <a:spcPts val="0"/>
              </a:spcAft>
              <a:buFont typeface="Wingdings 3" charset="2"/>
              <a:buNone/>
              <a:defRPr/>
            </a:pPr>
            <a:r>
              <a:rPr lang="el-GR" dirty="0" smtClean="0">
                <a:solidFill>
                  <a:schemeClr val="accent1"/>
                </a:solidFill>
              </a:rPr>
              <a:t>Αν. Καθηγήτρια Πανεπιστημίου Πελοποννήσου</a:t>
            </a:r>
          </a:p>
          <a:p>
            <a:pPr fontAlgn="auto">
              <a:spcAft>
                <a:spcPts val="0"/>
              </a:spcAft>
              <a:buFont typeface="Wingdings 3" charset="2"/>
              <a:buNone/>
              <a:defRPr/>
            </a:pPr>
            <a:r>
              <a:rPr lang="el-GR" dirty="0" smtClean="0">
                <a:solidFill>
                  <a:schemeClr val="accent1"/>
                </a:solidFill>
              </a:rPr>
              <a:t> </a:t>
            </a:r>
            <a:endParaRPr lang="el-GR"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l-GR" dirty="0" smtClean="0"/>
              <a:t>ΣΤΡΑΤΗΓΙΚΕΣ </a:t>
            </a:r>
            <a:r>
              <a:rPr lang="en-US" dirty="0" smtClean="0"/>
              <a:t>BRANDING </a:t>
            </a:r>
            <a:endParaRPr lang="en-US" dirty="0"/>
          </a:p>
        </p:txBody>
      </p:sp>
      <p:sp>
        <p:nvSpPr>
          <p:cNvPr id="3" name="Content Placeholder 2"/>
          <p:cNvSpPr>
            <a:spLocks noGrp="1"/>
          </p:cNvSpPr>
          <p:nvPr>
            <p:ph idx="1"/>
          </p:nvPr>
        </p:nvSpPr>
        <p:spPr/>
        <p:txBody>
          <a:bodyPr/>
          <a:lstStyle/>
          <a:p>
            <a:r>
              <a:rPr lang="en-US" sz="2400" dirty="0" smtClean="0"/>
              <a:t>STANDARDIZARION</a:t>
            </a:r>
            <a:r>
              <a:rPr lang="el-GR" sz="2400" dirty="0" smtClean="0"/>
              <a:t> (ΤΥΠΟΠΟΙΗΣΗ) </a:t>
            </a:r>
          </a:p>
          <a:p>
            <a:pPr marL="0" indent="0">
              <a:buNone/>
            </a:pPr>
            <a:r>
              <a:rPr lang="en-US" dirty="0" smtClean="0"/>
              <a:t> </a:t>
            </a:r>
            <a:r>
              <a:rPr lang="el-GR" i="1" dirty="0" smtClean="0"/>
              <a:t>Στις </a:t>
            </a:r>
            <a:r>
              <a:rPr lang="el-GR" i="1" dirty="0"/>
              <a:t>διεθνείς αγορές χρησιμοποιείται το ίδιο προϊόν, διαφήμιση, κανάλια διανομής και άλλα στοιχεία του μείγματος </a:t>
            </a:r>
            <a:r>
              <a:rPr lang="el-GR" i="1" dirty="0" smtClean="0"/>
              <a:t>μάρκετινγκ</a:t>
            </a:r>
            <a:r>
              <a:rPr lang="el-GR" dirty="0" smtClean="0"/>
              <a:t> </a:t>
            </a:r>
            <a:r>
              <a:rPr lang="el-GR" dirty="0">
                <a:solidFill>
                  <a:schemeClr val="hlink"/>
                </a:solidFill>
              </a:rPr>
              <a:t>(</a:t>
            </a:r>
            <a:r>
              <a:rPr lang="en-US" dirty="0">
                <a:solidFill>
                  <a:schemeClr val="hlink"/>
                </a:solidFill>
              </a:rPr>
              <a:t>Kotler</a:t>
            </a:r>
            <a:r>
              <a:rPr lang="el-GR" dirty="0">
                <a:solidFill>
                  <a:schemeClr val="hlink"/>
                </a:solidFill>
              </a:rPr>
              <a:t> &amp; </a:t>
            </a:r>
            <a:r>
              <a:rPr lang="en-US" dirty="0">
                <a:solidFill>
                  <a:schemeClr val="hlink"/>
                </a:solidFill>
              </a:rPr>
              <a:t>Armstrong</a:t>
            </a:r>
            <a:r>
              <a:rPr lang="el-GR" dirty="0">
                <a:solidFill>
                  <a:schemeClr val="hlink"/>
                </a:solidFill>
              </a:rPr>
              <a:t>, 2006</a:t>
            </a:r>
            <a:r>
              <a:rPr lang="el-GR" dirty="0" smtClean="0">
                <a:solidFill>
                  <a:schemeClr val="hlink"/>
                </a:solidFill>
              </a:rPr>
              <a:t>)</a:t>
            </a:r>
          </a:p>
          <a:p>
            <a:pPr marL="0" indent="0">
              <a:buNone/>
            </a:pPr>
            <a:endParaRPr lang="el-GR" dirty="0">
              <a:solidFill>
                <a:schemeClr val="hlink"/>
              </a:solidFill>
            </a:endParaRPr>
          </a:p>
          <a:p>
            <a:r>
              <a:rPr lang="el-GR" dirty="0" smtClean="0"/>
              <a:t> </a:t>
            </a:r>
            <a:r>
              <a:rPr lang="en-US" sz="2400" dirty="0" smtClean="0"/>
              <a:t>ADAPTATION </a:t>
            </a:r>
            <a:r>
              <a:rPr lang="el-GR" sz="2400" dirty="0" smtClean="0"/>
              <a:t>(ΠΡΟΣΑΡΜΟΓΗ) </a:t>
            </a:r>
            <a:endParaRPr lang="el-GR" sz="2400" dirty="0"/>
          </a:p>
          <a:p>
            <a:pPr marL="0" indent="0">
              <a:buNone/>
            </a:pPr>
            <a:r>
              <a:rPr lang="el-GR" i="1" dirty="0"/>
              <a:t>Δημιουργία </a:t>
            </a:r>
            <a:r>
              <a:rPr lang="el-GR" i="1" dirty="0" smtClean="0"/>
              <a:t>μηνυμάτων </a:t>
            </a:r>
            <a:r>
              <a:rPr lang="el-GR" i="1" dirty="0"/>
              <a:t>προσαρμοσμένων στον πολιτισμό, τη γλώσσα, την οικονομική ανάπτυξη, το πολιτικό και νομικό σύστημα, τις υποδομές μάρκετινγκ, τη συμπεριφορά των δυνητικών </a:t>
            </a:r>
            <a:r>
              <a:rPr lang="el-GR" i="1" dirty="0" smtClean="0"/>
              <a:t>επισκεπτών. Κάθε </a:t>
            </a:r>
            <a:r>
              <a:rPr lang="el-GR" i="1" dirty="0"/>
              <a:t>χώρα προσεγγίζεται ως διαφορετική αγορά»           </a:t>
            </a:r>
          </a:p>
          <a:p>
            <a:pPr>
              <a:lnSpc>
                <a:spcPct val="80000"/>
              </a:lnSpc>
              <a:buFont typeface="Wingdings" charset="0"/>
              <a:buNone/>
            </a:pPr>
            <a:r>
              <a:rPr lang="el-GR" dirty="0">
                <a:solidFill>
                  <a:schemeClr val="hlink"/>
                </a:solidFill>
              </a:rPr>
              <a:t>                                                                           (</a:t>
            </a:r>
            <a:r>
              <a:rPr lang="en-GB" dirty="0">
                <a:solidFill>
                  <a:schemeClr val="hlink"/>
                </a:solidFill>
              </a:rPr>
              <a:t>Herbig</a:t>
            </a:r>
            <a:r>
              <a:rPr lang="el-GR" dirty="0">
                <a:solidFill>
                  <a:schemeClr val="hlink"/>
                </a:solidFill>
              </a:rPr>
              <a:t>, 1998)</a:t>
            </a:r>
          </a:p>
          <a:p>
            <a:pPr marL="0" indent="0">
              <a:buNone/>
            </a:pPr>
            <a:endParaRPr lang="en-US" dirty="0">
              <a:solidFill>
                <a:schemeClr val="hlink"/>
              </a:solidFill>
            </a:endParaRPr>
          </a:p>
          <a:p>
            <a:endParaRPr lang="el-GR" dirty="0">
              <a:solidFill>
                <a:schemeClr val="hlink"/>
              </a:solidFill>
            </a:endParaRPr>
          </a:p>
          <a:p>
            <a:endParaRPr lang="en-US" dirty="0"/>
          </a:p>
        </p:txBody>
      </p:sp>
    </p:spTree>
    <p:extLst>
      <p:ext uri="{BB962C8B-B14F-4D97-AF65-F5344CB8AC3E}">
        <p14:creationId xmlns:p14="http://schemas.microsoft.com/office/powerpoint/2010/main" val="253339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ΕΛΞΗ ΚΑΙ ΩΘΗΣΗ </a:t>
            </a:r>
            <a:endParaRPr lang="en-US" dirty="0"/>
          </a:p>
        </p:txBody>
      </p:sp>
      <p:sp>
        <p:nvSpPr>
          <p:cNvPr id="3" name="Content Placeholder 2"/>
          <p:cNvSpPr>
            <a:spLocks noGrp="1"/>
          </p:cNvSpPr>
          <p:nvPr>
            <p:ph idx="1"/>
          </p:nvPr>
        </p:nvSpPr>
        <p:spPr/>
        <p:txBody>
          <a:bodyPr/>
          <a:lstStyle/>
          <a:p>
            <a:pPr marL="0" indent="0">
              <a:buNone/>
            </a:pPr>
            <a:r>
              <a:rPr lang="el-GR" b="1" u="sng" dirty="0" smtClean="0"/>
              <a:t>ΕΛΞΗ (</a:t>
            </a:r>
            <a:r>
              <a:rPr lang="en-US" b="1" u="sng" dirty="0" smtClean="0"/>
              <a:t>PULL) </a:t>
            </a:r>
            <a:r>
              <a:rPr lang="el-GR" dirty="0" smtClean="0"/>
              <a:t>: Απευθύνεται στο τουρίστα- καταναλωτή</a:t>
            </a:r>
            <a:r>
              <a:rPr lang="en-US" dirty="0" smtClean="0"/>
              <a:t>,</a:t>
            </a:r>
            <a:r>
              <a:rPr lang="el-GR" dirty="0" smtClean="0"/>
              <a:t> κυρίως μέσω της διαφήμισης, με στόχο :  </a:t>
            </a:r>
          </a:p>
          <a:p>
            <a:pPr marL="0" indent="0">
              <a:buNone/>
            </a:pPr>
            <a:r>
              <a:rPr lang="el-GR" dirty="0" smtClean="0">
                <a:latin typeface="Times New Roman" charset="0"/>
              </a:rPr>
              <a:t>     </a:t>
            </a:r>
            <a:r>
              <a:rPr lang="el-GR" dirty="0" smtClean="0"/>
              <a:t> Αυτός να ανακαλύψει </a:t>
            </a:r>
            <a:r>
              <a:rPr lang="el-GR" dirty="0"/>
              <a:t>τουριστικά προϊόντα τα οποία καλύπτουν τις ανάγκες </a:t>
            </a:r>
            <a:r>
              <a:rPr lang="el-GR" dirty="0" smtClean="0"/>
              <a:t>του</a:t>
            </a:r>
            <a:endParaRPr lang="el-GR" dirty="0"/>
          </a:p>
          <a:p>
            <a:pPr marL="0" indent="0">
              <a:buNone/>
            </a:pPr>
            <a:r>
              <a:rPr lang="el-GR" dirty="0" smtClean="0"/>
              <a:t>      Να διαπιστώνει </a:t>
            </a:r>
            <a:r>
              <a:rPr lang="el-GR" dirty="0"/>
              <a:t>ανάγκες προσωπικές ή συλλογικές την ύπαρξη των οποίων μέχρι τότε </a:t>
            </a:r>
            <a:r>
              <a:rPr lang="el-GR" dirty="0" smtClean="0"/>
              <a:t>  αγνοούσε </a:t>
            </a:r>
            <a:r>
              <a:rPr lang="el-GR" dirty="0"/>
              <a:t>ή </a:t>
            </a:r>
            <a:r>
              <a:rPr lang="el-GR" dirty="0" smtClean="0"/>
              <a:t>υποτιμούσε.</a:t>
            </a:r>
          </a:p>
          <a:p>
            <a:pPr marL="0" indent="0">
              <a:buNone/>
            </a:pPr>
            <a:endParaRPr lang="el-GR" dirty="0"/>
          </a:p>
          <a:p>
            <a:pPr marL="0" indent="0">
              <a:buNone/>
            </a:pPr>
            <a:r>
              <a:rPr lang="el-GR" b="1" u="sng" dirty="0" smtClean="0"/>
              <a:t>ΩΘΗΣΗ (</a:t>
            </a:r>
            <a:r>
              <a:rPr lang="en-US" b="1" u="sng" dirty="0" smtClean="0"/>
              <a:t>PUSH) </a:t>
            </a:r>
            <a:r>
              <a:rPr lang="el-GR" dirty="0"/>
              <a:t>: Απευθύνεται </a:t>
            </a:r>
            <a:r>
              <a:rPr lang="el-GR" dirty="0" smtClean="0"/>
              <a:t>στους ενδιάμεσους (</a:t>
            </a:r>
            <a:r>
              <a:rPr lang="en-US" dirty="0" smtClean="0"/>
              <a:t> tour operators,</a:t>
            </a:r>
            <a:r>
              <a:rPr lang="el-GR" dirty="0" smtClean="0"/>
              <a:t> συλλογικούς φορείς κλπ), κυρίως μέσω της προσωπικής πώλησης , </a:t>
            </a:r>
            <a:r>
              <a:rPr lang="el-GR" dirty="0"/>
              <a:t>με στόχο </a:t>
            </a:r>
            <a:r>
              <a:rPr lang="el-GR" dirty="0" smtClean="0"/>
              <a:t>να κατευθύνουν τους υποψήφιους ταξιδιώτες (πελάτες, μέλη κλπ) στον συγκεκριμένο τόπο. </a:t>
            </a:r>
          </a:p>
          <a:p>
            <a:pPr marL="0" indent="0">
              <a:buNone/>
            </a:pPr>
            <a:r>
              <a:rPr lang="el-GR" dirty="0" smtClean="0"/>
              <a:t>ΕΛΞΗ &amp; ΩΘΗΣΗ ΔΕΝ ΕΙΝΑΙ ΑΝΤΑΓΩΝΙΣΤΙΚΕΣ ΔΙΑΔΙΚΑΣΙΕΣ ΑΛΛΑ ΣΥΜΠΛΗΡΩΜΑΤΙΚΕΣ</a:t>
            </a:r>
            <a:endParaRPr lang="el-GR" dirty="0"/>
          </a:p>
          <a:p>
            <a:pPr marL="0" indent="0">
              <a:buNone/>
            </a:pPr>
            <a:endParaRPr lang="el-GR" dirty="0" smtClean="0"/>
          </a:p>
          <a:p>
            <a:pPr marL="0" indent="0">
              <a:buNone/>
            </a:pPr>
            <a:r>
              <a:rPr lang="el-GR" dirty="0" smtClean="0"/>
              <a:t>   </a:t>
            </a:r>
            <a:endParaRPr lang="el-GR" dirty="0"/>
          </a:p>
          <a:p>
            <a:pPr marL="0" indent="0">
              <a:buNone/>
            </a:pPr>
            <a:endParaRPr lang="en-US" dirty="0"/>
          </a:p>
        </p:txBody>
      </p:sp>
    </p:spTree>
    <p:extLst>
      <p:ext uri="{BB962C8B-B14F-4D97-AF65-F5344CB8AC3E}">
        <p14:creationId xmlns:p14="http://schemas.microsoft.com/office/powerpoint/2010/main" val="17969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ΒΑΣΙΚΕΣ ΜΕΤΑΒΛΗΤΕΣ ΣΤΗΝ ΔΙΑΔΙΚΑΣΙΑ ΠΡΟΩΘΗΣΗΣ ΤΟΠΟΥ </a:t>
            </a:r>
            <a:r>
              <a:rPr lang="en-US" dirty="0" smtClean="0"/>
              <a:t> </a:t>
            </a:r>
            <a:endParaRPr lang="en-US" dirty="0"/>
          </a:p>
        </p:txBody>
      </p:sp>
      <p:sp>
        <p:nvSpPr>
          <p:cNvPr id="3" name="Content Placeholder 2"/>
          <p:cNvSpPr>
            <a:spLocks noGrp="1"/>
          </p:cNvSpPr>
          <p:nvPr>
            <p:ph idx="1"/>
          </p:nvPr>
        </p:nvSpPr>
        <p:spPr/>
        <p:txBody>
          <a:bodyPr/>
          <a:lstStyle/>
          <a:p>
            <a:r>
              <a:rPr lang="el-GR" b="1" u="sng" dirty="0" smtClean="0"/>
              <a:t>Το </a:t>
            </a:r>
            <a:r>
              <a:rPr lang="el-GR" b="1" u="sng" dirty="0"/>
              <a:t>είδος του μηνύματος </a:t>
            </a:r>
            <a:r>
              <a:rPr lang="el-GR" dirty="0"/>
              <a:t>: </a:t>
            </a:r>
            <a:r>
              <a:rPr lang="el-GR" dirty="0" smtClean="0"/>
              <a:t>Επιλογή από την εργαλειοθήκη του </a:t>
            </a:r>
            <a:r>
              <a:rPr lang="en-US" dirty="0" smtClean="0"/>
              <a:t>Branding </a:t>
            </a:r>
          </a:p>
          <a:p>
            <a:pPr marL="0" indent="0">
              <a:buNone/>
            </a:pPr>
            <a:endParaRPr lang="el-GR" dirty="0"/>
          </a:p>
          <a:p>
            <a:r>
              <a:rPr lang="el-GR" b="1" u="sng" dirty="0">
                <a:solidFill>
                  <a:schemeClr val="tx1"/>
                </a:solidFill>
              </a:rPr>
              <a:t>Το </a:t>
            </a:r>
            <a:r>
              <a:rPr lang="en-US" b="1" u="sng" dirty="0">
                <a:solidFill>
                  <a:schemeClr val="tx1"/>
                </a:solidFill>
              </a:rPr>
              <a:t>slogan</a:t>
            </a:r>
            <a:r>
              <a:rPr lang="el-GR" b="1" u="sng" dirty="0">
                <a:solidFill>
                  <a:schemeClr val="tx1"/>
                </a:solidFill>
              </a:rPr>
              <a:t> </a:t>
            </a:r>
            <a:r>
              <a:rPr lang="el-GR" dirty="0"/>
              <a:t>: Ποιο είναι το κεντρικό μήνυμα που θέλουμε να εκπέμψουμε.</a:t>
            </a:r>
          </a:p>
          <a:p>
            <a:endParaRPr lang="en-US" dirty="0" smtClean="0"/>
          </a:p>
          <a:p>
            <a:r>
              <a:rPr lang="el-GR" b="1" u="sng" dirty="0" smtClean="0"/>
              <a:t>Το </a:t>
            </a:r>
            <a:r>
              <a:rPr lang="en-US" b="1" u="sng" dirty="0"/>
              <a:t>target </a:t>
            </a:r>
            <a:r>
              <a:rPr lang="en-US" b="1" u="sng" dirty="0" smtClean="0"/>
              <a:t>group</a:t>
            </a:r>
            <a:r>
              <a:rPr lang="el-GR" dirty="0" smtClean="0"/>
              <a:t>: Σε ποιες κατηγορίες τουριστών απευθυνόμαστε  </a:t>
            </a:r>
            <a:endParaRPr lang="el-GR" dirty="0"/>
          </a:p>
          <a:p>
            <a:endParaRPr lang="en-US" dirty="0"/>
          </a:p>
          <a:p>
            <a:r>
              <a:rPr lang="el-GR" b="1" u="sng" dirty="0"/>
              <a:t>Τ</a:t>
            </a:r>
            <a:r>
              <a:rPr lang="el-GR" b="1" u="sng" dirty="0" smtClean="0"/>
              <a:t>ο </a:t>
            </a:r>
            <a:r>
              <a:rPr lang="el-GR" b="1" u="sng" dirty="0"/>
              <a:t>εύρος της θεματολογίας </a:t>
            </a:r>
            <a:r>
              <a:rPr lang="el-GR" dirty="0" smtClean="0"/>
              <a:t>: Στοχευμένη επιλογή ακροατηρίων   </a:t>
            </a:r>
            <a:endParaRPr lang="el-GR" dirty="0"/>
          </a:p>
          <a:p>
            <a:pPr>
              <a:buFont typeface="Wingdings" charset="0"/>
              <a:buNone/>
            </a:pPr>
            <a:endParaRPr lang="en-US" dirty="0"/>
          </a:p>
          <a:p>
            <a:r>
              <a:rPr lang="el-GR" b="1" u="sng" dirty="0" smtClean="0"/>
              <a:t>Το </a:t>
            </a:r>
            <a:r>
              <a:rPr lang="el-GR" b="1" u="sng" dirty="0"/>
              <a:t>προωθούμενο τουριστικό </a:t>
            </a:r>
            <a:r>
              <a:rPr lang="el-GR" b="1" u="sng" dirty="0" smtClean="0"/>
              <a:t>μοντέλο </a:t>
            </a:r>
            <a:r>
              <a:rPr lang="el-GR" dirty="0" smtClean="0"/>
              <a:t>:</a:t>
            </a:r>
            <a:r>
              <a:rPr lang="en-US" dirty="0" smtClean="0"/>
              <a:t> </a:t>
            </a:r>
            <a:r>
              <a:rPr lang="el-GR" dirty="0" smtClean="0"/>
              <a:t>Μονοδιάστατο ή πολυδιάστατο</a:t>
            </a:r>
            <a:endParaRPr lang="el-GR" dirty="0"/>
          </a:p>
          <a:p>
            <a:endParaRPr lang="en-US" dirty="0"/>
          </a:p>
        </p:txBody>
      </p:sp>
    </p:spTree>
    <p:extLst>
      <p:ext uri="{BB962C8B-B14F-4D97-AF65-F5344CB8AC3E}">
        <p14:creationId xmlns:p14="http://schemas.microsoft.com/office/powerpoint/2010/main" val="427350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ΕΙΔΗ </a:t>
            </a:r>
            <a:r>
              <a:rPr lang="en-US" dirty="0" smtClean="0"/>
              <a:t>SLOGAN </a:t>
            </a:r>
            <a:r>
              <a:rPr lang="el-GR" dirty="0" smtClean="0"/>
              <a:t>ΓΙΑ ΤΟ </a:t>
            </a:r>
            <a:r>
              <a:rPr lang="en-US" dirty="0" smtClean="0"/>
              <a:t>BRAND </a:t>
            </a:r>
            <a:r>
              <a:rPr lang="el-GR" dirty="0" smtClean="0"/>
              <a:t>  </a:t>
            </a:r>
            <a:endParaRPr lang="en-US" dirty="0"/>
          </a:p>
        </p:txBody>
      </p:sp>
      <p:sp>
        <p:nvSpPr>
          <p:cNvPr id="3" name="Content Placeholder 2"/>
          <p:cNvSpPr>
            <a:spLocks noGrp="1"/>
          </p:cNvSpPr>
          <p:nvPr>
            <p:ph idx="1"/>
          </p:nvPr>
        </p:nvSpPr>
        <p:spPr/>
        <p:txBody>
          <a:bodyPr/>
          <a:lstStyle/>
          <a:p>
            <a:pPr>
              <a:buFont typeface="Wingdings" charset="2"/>
              <a:buChar char="Ø"/>
            </a:pPr>
            <a:r>
              <a:rPr lang="el-GR" b="1" dirty="0">
                <a:cs typeface="Times New Roman"/>
              </a:rPr>
              <a:t>Μήνυμα Σκληρού Περιβλήματος</a:t>
            </a:r>
            <a:r>
              <a:rPr lang="el-GR" dirty="0">
                <a:cs typeface="Times New Roman"/>
              </a:rPr>
              <a:t> </a:t>
            </a:r>
            <a:r>
              <a:rPr lang="el-GR" dirty="0">
                <a:solidFill>
                  <a:srgbClr val="990000"/>
                </a:solidFill>
                <a:cs typeface="Times New Roman"/>
              </a:rPr>
              <a:t>(</a:t>
            </a:r>
            <a:r>
              <a:rPr lang="en-US" dirty="0">
                <a:solidFill>
                  <a:srgbClr val="990000"/>
                </a:solidFill>
                <a:cs typeface="Times New Roman"/>
              </a:rPr>
              <a:t>Hard Shell Message</a:t>
            </a:r>
            <a:r>
              <a:rPr lang="el-GR" dirty="0">
                <a:solidFill>
                  <a:srgbClr val="990000"/>
                </a:solidFill>
                <a:cs typeface="Times New Roman"/>
              </a:rPr>
              <a:t>) </a:t>
            </a:r>
          </a:p>
          <a:p>
            <a:pPr>
              <a:buFont typeface="Wingdings" charset="2"/>
              <a:buChar char="Ø"/>
            </a:pPr>
            <a:r>
              <a:rPr lang="el-GR" b="1" dirty="0">
                <a:cs typeface="Times New Roman"/>
              </a:rPr>
              <a:t>Μήνυμα Γνωστικής Συνέπειας</a:t>
            </a:r>
            <a:r>
              <a:rPr lang="el-GR" dirty="0">
                <a:cs typeface="Times New Roman"/>
              </a:rPr>
              <a:t> </a:t>
            </a:r>
            <a:r>
              <a:rPr lang="el-GR" dirty="0">
                <a:solidFill>
                  <a:srgbClr val="990000"/>
                </a:solidFill>
                <a:cs typeface="Times New Roman"/>
              </a:rPr>
              <a:t>(</a:t>
            </a:r>
            <a:r>
              <a:rPr lang="en-US" dirty="0">
                <a:solidFill>
                  <a:srgbClr val="990000"/>
                </a:solidFill>
                <a:cs typeface="Times New Roman"/>
              </a:rPr>
              <a:t>Cognitive Consistency</a:t>
            </a:r>
            <a:r>
              <a:rPr lang="el-GR" dirty="0">
                <a:solidFill>
                  <a:srgbClr val="990000"/>
                </a:solidFill>
                <a:cs typeface="Times New Roman"/>
              </a:rPr>
              <a:t>)</a:t>
            </a:r>
            <a:endParaRPr lang="en-US" dirty="0">
              <a:solidFill>
                <a:srgbClr val="990000"/>
              </a:solidFill>
              <a:cs typeface="Times New Roman"/>
            </a:endParaRPr>
          </a:p>
          <a:p>
            <a:pPr>
              <a:buFont typeface="Wingdings" charset="2"/>
              <a:buChar char="Ø"/>
            </a:pPr>
            <a:r>
              <a:rPr lang="el-GR" b="1" dirty="0">
                <a:cs typeface="Times New Roman"/>
              </a:rPr>
              <a:t>Πρόταση αγοράς</a:t>
            </a:r>
            <a:r>
              <a:rPr lang="el-GR" dirty="0">
                <a:cs typeface="Times New Roman"/>
              </a:rPr>
              <a:t> </a:t>
            </a:r>
            <a:r>
              <a:rPr lang="el-GR" dirty="0">
                <a:solidFill>
                  <a:srgbClr val="990000"/>
                </a:solidFill>
                <a:cs typeface="Times New Roman"/>
              </a:rPr>
              <a:t>(</a:t>
            </a:r>
            <a:r>
              <a:rPr lang="en-US" dirty="0">
                <a:solidFill>
                  <a:srgbClr val="990000"/>
                </a:solidFill>
                <a:cs typeface="Times New Roman"/>
              </a:rPr>
              <a:t>Reason</a:t>
            </a:r>
            <a:r>
              <a:rPr lang="el-GR" dirty="0">
                <a:solidFill>
                  <a:srgbClr val="990000"/>
                </a:solidFill>
                <a:cs typeface="Times New Roman"/>
              </a:rPr>
              <a:t>- </a:t>
            </a:r>
            <a:r>
              <a:rPr lang="en-US" dirty="0">
                <a:solidFill>
                  <a:srgbClr val="990000"/>
                </a:solidFill>
                <a:cs typeface="Times New Roman"/>
              </a:rPr>
              <a:t>Why</a:t>
            </a:r>
            <a:r>
              <a:rPr lang="el-GR" dirty="0">
                <a:solidFill>
                  <a:srgbClr val="990000"/>
                </a:solidFill>
                <a:cs typeface="Times New Roman"/>
              </a:rPr>
              <a:t>)</a:t>
            </a:r>
            <a:endParaRPr lang="en-US" dirty="0">
              <a:solidFill>
                <a:srgbClr val="990000"/>
              </a:solidFill>
              <a:cs typeface="Times New Roman"/>
            </a:endParaRPr>
          </a:p>
          <a:p>
            <a:pPr>
              <a:buFont typeface="Wingdings" charset="2"/>
              <a:buChar char="Ø"/>
            </a:pPr>
            <a:r>
              <a:rPr lang="el-GR" b="1" dirty="0">
                <a:cs typeface="Times New Roman"/>
              </a:rPr>
              <a:t>Μήνυμα Μαλακού Περιβλήματος</a:t>
            </a:r>
            <a:r>
              <a:rPr lang="el-GR" dirty="0">
                <a:cs typeface="Times New Roman"/>
              </a:rPr>
              <a:t>  </a:t>
            </a:r>
            <a:r>
              <a:rPr lang="el-GR" dirty="0">
                <a:solidFill>
                  <a:srgbClr val="990000"/>
                </a:solidFill>
                <a:cs typeface="Times New Roman"/>
              </a:rPr>
              <a:t>(</a:t>
            </a:r>
            <a:r>
              <a:rPr lang="en-US" dirty="0">
                <a:solidFill>
                  <a:srgbClr val="990000"/>
                </a:solidFill>
                <a:cs typeface="Times New Roman"/>
              </a:rPr>
              <a:t>Soft</a:t>
            </a:r>
            <a:r>
              <a:rPr lang="el-GR" dirty="0">
                <a:solidFill>
                  <a:srgbClr val="990000"/>
                </a:solidFill>
                <a:cs typeface="Times New Roman"/>
              </a:rPr>
              <a:t>-</a:t>
            </a:r>
            <a:r>
              <a:rPr lang="en-US" dirty="0">
                <a:solidFill>
                  <a:srgbClr val="990000"/>
                </a:solidFill>
                <a:cs typeface="Times New Roman"/>
              </a:rPr>
              <a:t>Shell Message</a:t>
            </a:r>
            <a:r>
              <a:rPr lang="el-GR" dirty="0">
                <a:solidFill>
                  <a:srgbClr val="990000"/>
                </a:solidFill>
                <a:cs typeface="Times New Roman"/>
              </a:rPr>
              <a:t>)</a:t>
            </a:r>
            <a:endParaRPr lang="en-US" dirty="0">
              <a:solidFill>
                <a:srgbClr val="990000"/>
              </a:solidFill>
              <a:cs typeface="Times New Roman"/>
            </a:endParaRPr>
          </a:p>
          <a:p>
            <a:pPr>
              <a:buFont typeface="Wingdings" charset="2"/>
              <a:buChar char="Ø"/>
            </a:pPr>
            <a:r>
              <a:rPr lang="el-GR" b="1" dirty="0" smtClean="0">
                <a:cs typeface="Times New Roman"/>
              </a:rPr>
              <a:t>Μονόπλευρο </a:t>
            </a:r>
            <a:r>
              <a:rPr lang="el-GR" b="1" dirty="0">
                <a:cs typeface="Times New Roman"/>
              </a:rPr>
              <a:t>μήνυμα </a:t>
            </a:r>
            <a:r>
              <a:rPr lang="el-GR" b="1" dirty="0">
                <a:solidFill>
                  <a:srgbClr val="990000"/>
                </a:solidFill>
                <a:cs typeface="Times New Roman"/>
              </a:rPr>
              <a:t>(</a:t>
            </a:r>
            <a:r>
              <a:rPr lang="en-US" dirty="0">
                <a:solidFill>
                  <a:srgbClr val="990000"/>
                </a:solidFill>
                <a:cs typeface="Times New Roman"/>
              </a:rPr>
              <a:t>One</a:t>
            </a:r>
            <a:r>
              <a:rPr lang="en-GB" dirty="0">
                <a:solidFill>
                  <a:srgbClr val="990000"/>
                </a:solidFill>
                <a:cs typeface="Times New Roman"/>
              </a:rPr>
              <a:t> – </a:t>
            </a:r>
            <a:r>
              <a:rPr lang="en-US" dirty="0">
                <a:solidFill>
                  <a:srgbClr val="990000"/>
                </a:solidFill>
                <a:cs typeface="Times New Roman"/>
              </a:rPr>
              <a:t>Sided Message</a:t>
            </a:r>
            <a:r>
              <a:rPr lang="en-GB" dirty="0">
                <a:solidFill>
                  <a:srgbClr val="990000"/>
                </a:solidFill>
                <a:cs typeface="Times New Roman"/>
              </a:rPr>
              <a:t>)</a:t>
            </a:r>
            <a:endParaRPr lang="en-US" dirty="0">
              <a:solidFill>
                <a:srgbClr val="990000"/>
              </a:solidFill>
              <a:cs typeface="Times New Roman"/>
            </a:endParaRPr>
          </a:p>
          <a:p>
            <a:pPr>
              <a:buFont typeface="Wingdings" charset="2"/>
              <a:buChar char="Ø"/>
            </a:pPr>
            <a:r>
              <a:rPr lang="el-GR" b="1" dirty="0">
                <a:cs typeface="Times New Roman"/>
              </a:rPr>
              <a:t>Αμφίπλευρο μήνυμα </a:t>
            </a:r>
            <a:r>
              <a:rPr lang="el-GR" dirty="0">
                <a:solidFill>
                  <a:srgbClr val="990000"/>
                </a:solidFill>
                <a:cs typeface="Times New Roman"/>
              </a:rPr>
              <a:t>(</a:t>
            </a:r>
            <a:r>
              <a:rPr lang="en-US" dirty="0">
                <a:solidFill>
                  <a:srgbClr val="990000"/>
                </a:solidFill>
                <a:cs typeface="Times New Roman"/>
              </a:rPr>
              <a:t>Two</a:t>
            </a:r>
            <a:r>
              <a:rPr lang="el-GR" dirty="0">
                <a:solidFill>
                  <a:srgbClr val="990000"/>
                </a:solidFill>
                <a:cs typeface="Times New Roman"/>
              </a:rPr>
              <a:t>-</a:t>
            </a:r>
            <a:r>
              <a:rPr lang="en-US" dirty="0">
                <a:solidFill>
                  <a:srgbClr val="990000"/>
                </a:solidFill>
                <a:cs typeface="Times New Roman"/>
              </a:rPr>
              <a:t>Sided Message</a:t>
            </a:r>
            <a:r>
              <a:rPr lang="el-GR" dirty="0">
                <a:solidFill>
                  <a:srgbClr val="990000"/>
                </a:solidFill>
                <a:cs typeface="Times New Roman"/>
              </a:rPr>
              <a:t>)</a:t>
            </a:r>
            <a:endParaRPr lang="en-US" dirty="0">
              <a:solidFill>
                <a:srgbClr val="990000"/>
              </a:solidFill>
              <a:cs typeface="Times New Roman"/>
            </a:endParaRPr>
          </a:p>
          <a:p>
            <a:pPr>
              <a:buFont typeface="Wingdings" charset="2"/>
              <a:buChar char="Ø"/>
            </a:pPr>
            <a:r>
              <a:rPr lang="el-GR" b="1" dirty="0">
                <a:cs typeface="Times New Roman"/>
              </a:rPr>
              <a:t>Μήνυμα Αναίρεσης </a:t>
            </a:r>
            <a:endParaRPr lang="en-US" dirty="0">
              <a:cs typeface="Times New Roman"/>
            </a:endParaRPr>
          </a:p>
          <a:p>
            <a:pPr>
              <a:buFont typeface="Wingdings" charset="2"/>
              <a:buChar char="Ø"/>
            </a:pPr>
            <a:r>
              <a:rPr lang="el-GR" b="1" dirty="0">
                <a:cs typeface="Times New Roman"/>
              </a:rPr>
              <a:t>Μηνύματα </a:t>
            </a:r>
            <a:r>
              <a:rPr lang="el-GR" b="1" dirty="0" smtClean="0">
                <a:cs typeface="Times New Roman"/>
              </a:rPr>
              <a:t>θετικού </a:t>
            </a:r>
            <a:r>
              <a:rPr lang="el-GR" b="1" dirty="0">
                <a:cs typeface="Times New Roman"/>
              </a:rPr>
              <a:t>πλαισίου </a:t>
            </a:r>
            <a:endParaRPr lang="en-US" dirty="0">
              <a:cs typeface="Times New Roman"/>
            </a:endParaRPr>
          </a:p>
          <a:p>
            <a:endParaRPr lang="en-US" dirty="0"/>
          </a:p>
        </p:txBody>
      </p:sp>
    </p:spTree>
    <p:extLst>
      <p:ext uri="{BB962C8B-B14F-4D97-AF65-F5344CB8AC3E}">
        <p14:creationId xmlns:p14="http://schemas.microsoft.com/office/powerpoint/2010/main" val="155140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solidFill>
                  <a:schemeClr val="tx1"/>
                </a:solidFill>
              </a:rPr>
              <a:t> </a:t>
            </a:r>
            <a:r>
              <a:rPr lang="en-US" dirty="0" smtClean="0">
                <a:solidFill>
                  <a:schemeClr val="tx1"/>
                </a:solidFill>
              </a:rPr>
              <a:t>     </a:t>
            </a:r>
            <a:r>
              <a:rPr lang="en-US" dirty="0" smtClean="0"/>
              <a:t> </a:t>
            </a:r>
            <a:r>
              <a:rPr lang="el-GR" dirty="0" smtClean="0"/>
              <a:t>2005 </a:t>
            </a:r>
            <a:r>
              <a:rPr lang="en-US" i="1" dirty="0" smtClean="0">
                <a:solidFill>
                  <a:srgbClr val="0000FF"/>
                </a:solidFill>
              </a:rPr>
              <a:t>Live your myth in Greece </a:t>
            </a:r>
            <a:endParaRPr lang="en-US" i="1" dirty="0">
              <a:solidFill>
                <a:srgbClr val="0000FF"/>
              </a:solidFill>
            </a:endParaRPr>
          </a:p>
        </p:txBody>
      </p:sp>
      <p:sp>
        <p:nvSpPr>
          <p:cNvPr id="3" name="Content Placeholder 2"/>
          <p:cNvSpPr>
            <a:spLocks noGrp="1"/>
          </p:cNvSpPr>
          <p:nvPr>
            <p:ph idx="1"/>
          </p:nvPr>
        </p:nvSpPr>
        <p:spPr/>
        <p:txBody>
          <a:bodyPr/>
          <a:lstStyle/>
          <a:p>
            <a:endParaRPr lang="en-US" dirty="0"/>
          </a:p>
        </p:txBody>
      </p:sp>
      <p:pic>
        <p:nvPicPr>
          <p:cNvPr id="7" name="Picture 3" descr="live your myth in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35" y="2143756"/>
            <a:ext cx="4695342" cy="31615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 name="Picture 4" descr="campain7_b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75855" y="2141431"/>
            <a:ext cx="4193311" cy="31459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061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 </a:t>
            </a:r>
            <a:r>
              <a:rPr lang="en-US" dirty="0" smtClean="0">
                <a:solidFill>
                  <a:srgbClr val="000000"/>
                </a:solidFill>
              </a:rPr>
              <a:t>     </a:t>
            </a:r>
            <a:r>
              <a:rPr lang="el-GR" dirty="0" smtClean="0">
                <a:solidFill>
                  <a:srgbClr val="000000"/>
                </a:solidFill>
              </a:rPr>
              <a:t>2006</a:t>
            </a:r>
            <a:r>
              <a:rPr lang="en-US" dirty="0" smtClean="0">
                <a:solidFill>
                  <a:srgbClr val="000000"/>
                </a:solidFill>
              </a:rPr>
              <a:t> </a:t>
            </a:r>
            <a:r>
              <a:rPr lang="en-US" dirty="0" smtClean="0"/>
              <a:t> </a:t>
            </a:r>
            <a:r>
              <a:rPr lang="en-US" i="1" dirty="0" smtClean="0">
                <a:solidFill>
                  <a:srgbClr val="0000FF"/>
                </a:solidFill>
              </a:rPr>
              <a:t>GREECE Explore your senses</a:t>
            </a:r>
            <a:endParaRPr lang="en-US" i="1" dirty="0">
              <a:solidFill>
                <a:srgbClr val="0000FF"/>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explore-your-senses-sou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1981200"/>
            <a:ext cx="3084512" cy="411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4" descr="21x28_my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91125" y="1981200"/>
            <a:ext cx="30845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05567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a:t>
            </a:r>
            <a:r>
              <a:rPr lang="en-US" dirty="0" smtClean="0">
                <a:solidFill>
                  <a:schemeClr val="tx1"/>
                </a:solidFill>
              </a:rPr>
              <a:t>  </a:t>
            </a:r>
            <a:r>
              <a:rPr lang="el-GR" dirty="0" smtClean="0"/>
              <a:t> 2007 </a:t>
            </a:r>
            <a:r>
              <a:rPr lang="en-US" i="1" dirty="0" smtClean="0">
                <a:solidFill>
                  <a:srgbClr val="3366FF"/>
                </a:solidFill>
              </a:rPr>
              <a:t>GREECE The True Experience </a:t>
            </a:r>
            <a:endParaRPr lang="en-US" i="1" dirty="0">
              <a:solidFill>
                <a:srgbClr val="3366FF"/>
              </a:solidFill>
            </a:endParaRPr>
          </a:p>
        </p:txBody>
      </p:sp>
      <p:sp>
        <p:nvSpPr>
          <p:cNvPr id="3" name="Content Placeholder 2"/>
          <p:cNvSpPr>
            <a:spLocks noGrp="1"/>
          </p:cNvSpPr>
          <p:nvPr>
            <p:ph idx="1"/>
          </p:nvPr>
        </p:nvSpPr>
        <p:spPr/>
        <p:txBody>
          <a:bodyPr/>
          <a:lstStyle/>
          <a:p>
            <a:endParaRPr lang="en-US" dirty="0"/>
          </a:p>
        </p:txBody>
      </p:sp>
      <p:pic>
        <p:nvPicPr>
          <p:cNvPr id="4" name="Picture 3" descr="greece_tourism-campaign_the-true-experienc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05" y="1304652"/>
            <a:ext cx="3818936" cy="24131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4" descr="greece_tourism-campaign_the-true-experienc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83601" y="1190893"/>
            <a:ext cx="3749194" cy="250213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greece-the-true-exper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800692" y="3860796"/>
            <a:ext cx="3623336" cy="26190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 name="Picture 6" descr="greece_tourism-campaign_the-true-experienc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49189" y="3855280"/>
            <a:ext cx="3766976" cy="2570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8223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i="1" dirty="0" smtClean="0"/>
              <a:t>2008</a:t>
            </a:r>
            <a:r>
              <a:rPr lang="el-GR" i="1" dirty="0" smtClean="0">
                <a:solidFill>
                  <a:srgbClr val="0000FF"/>
                </a:solidFill>
              </a:rPr>
              <a:t> </a:t>
            </a:r>
            <a:r>
              <a:rPr lang="en-US" i="1" dirty="0" smtClean="0">
                <a:solidFill>
                  <a:srgbClr val="0000FF"/>
                </a:solidFill>
              </a:rPr>
              <a:t>GREECE 5000 years old. </a:t>
            </a:r>
            <a:br>
              <a:rPr lang="en-US" i="1" dirty="0" smtClean="0">
                <a:solidFill>
                  <a:srgbClr val="0000FF"/>
                </a:solidFill>
              </a:rPr>
            </a:br>
            <a:r>
              <a:rPr lang="en-US" i="1" dirty="0" smtClean="0">
                <a:solidFill>
                  <a:srgbClr val="0000FF"/>
                </a:solidFill>
              </a:rPr>
              <a:t>A MASTERPIECE YOU CAN AFFORD</a:t>
            </a:r>
            <a:endParaRPr lang="en-US" i="1" dirty="0">
              <a:solidFill>
                <a:srgbClr val="0000FF"/>
              </a:solidFill>
            </a:endParaRPr>
          </a:p>
        </p:txBody>
      </p:sp>
      <p:sp>
        <p:nvSpPr>
          <p:cNvPr id="3" name="Content Placeholder 2"/>
          <p:cNvSpPr>
            <a:spLocks noGrp="1"/>
          </p:cNvSpPr>
          <p:nvPr>
            <p:ph idx="1"/>
          </p:nvPr>
        </p:nvSpPr>
        <p:spPr/>
        <p:txBody>
          <a:bodyPr/>
          <a:lstStyle/>
          <a:p>
            <a:endParaRPr lang="en-US" dirty="0"/>
          </a:p>
        </p:txBody>
      </p:sp>
      <p:pic>
        <p:nvPicPr>
          <p:cNvPr id="8" name="Picture 3" descr="greece_tourism-campaign-2009_a-masterpiece-you-can-afford_tourismos_poleon_city_br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3168650" cy="2105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 name="Picture 4" descr="greece_tourism-campaign-2009_a-masterpiece-you-can-afford_periigitikos_tourismos_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3800" y="1866900"/>
            <a:ext cx="3192463" cy="2125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 name="Picture 5" descr="greece_tourism-campaign-2009_a-masterpiece-you-can-afford-_gastronomia_gastron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03800" y="4149725"/>
            <a:ext cx="3240088" cy="2157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 name="Picture 6" descr="greece_tourism-campaign-2009_a-masterpiece-you-can-afford_thriskeytikos_tourismos_relig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335088" y="4114800"/>
            <a:ext cx="3165475" cy="21034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68243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l-GR" dirty="0" smtClean="0"/>
              <a:t> 2011 </a:t>
            </a:r>
            <a:r>
              <a:rPr lang="en-US" i="1" dirty="0" smtClean="0">
                <a:solidFill>
                  <a:srgbClr val="0000FF"/>
                </a:solidFill>
              </a:rPr>
              <a:t>You in Gre</a:t>
            </a:r>
            <a:r>
              <a:rPr lang="en-US" dirty="0" smtClean="0">
                <a:solidFill>
                  <a:srgbClr val="0000FF"/>
                </a:solidFill>
              </a:rPr>
              <a:t>ece </a:t>
            </a:r>
            <a:endParaRPr lang="en-US" dirty="0">
              <a:solidFill>
                <a:srgbClr val="0000FF"/>
              </a:solidFill>
            </a:endParaRPr>
          </a:p>
        </p:txBody>
      </p:sp>
      <p:sp>
        <p:nvSpPr>
          <p:cNvPr id="3" name="Content Placeholder 2"/>
          <p:cNvSpPr>
            <a:spLocks noGrp="1"/>
          </p:cNvSpPr>
          <p:nvPr>
            <p:ph idx="1"/>
          </p:nvPr>
        </p:nvSpPr>
        <p:spPr>
          <a:xfrm>
            <a:off x="657507" y="1594308"/>
            <a:ext cx="8583600" cy="4719871"/>
          </a:xfrm>
        </p:spPr>
        <p:txBody>
          <a:bodyPr/>
          <a:lstStyle/>
          <a:p>
            <a:pPr marL="0" indent="0">
              <a:buNone/>
            </a:pPr>
            <a:endParaRPr lang="en-US" dirty="0"/>
          </a:p>
        </p:txBody>
      </p:sp>
      <p:pic>
        <p:nvPicPr>
          <p:cNvPr id="4" name="Picture 3" descr="you_in_greece__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2916238"/>
            <a:ext cx="3754438" cy="2244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4" descr="you-in-greec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64163" y="1989138"/>
            <a:ext cx="2714625" cy="2035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5" descr="you-in-greec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64163" y="4149725"/>
            <a:ext cx="2714625" cy="2035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93464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4439" y="414528"/>
            <a:ext cx="8596312" cy="1267968"/>
          </a:xfrm>
        </p:spPr>
        <p:style>
          <a:lnRef idx="2">
            <a:schemeClr val="accent5"/>
          </a:lnRef>
          <a:fillRef idx="1">
            <a:schemeClr val="lt1"/>
          </a:fillRef>
          <a:effectRef idx="0">
            <a:schemeClr val="accent5"/>
          </a:effectRef>
          <a:fontRef idx="minor">
            <a:schemeClr val="dk1"/>
          </a:fontRef>
        </p:style>
        <p:txBody>
          <a:bodyPr rtlCol="0">
            <a:normAutofit fontScale="90000"/>
          </a:bodyPr>
          <a:lstStyle/>
          <a:p>
            <a:pPr fontAlgn="auto">
              <a:spcAft>
                <a:spcPts val="0"/>
              </a:spcAft>
              <a:defRPr/>
            </a:pPr>
            <a:r>
              <a:rPr lang="el-GR" sz="2800" b="1" dirty="0"/>
              <a:t>Περιγραφικά μέτρα απόψεων </a:t>
            </a:r>
            <a:r>
              <a:rPr lang="el-GR" sz="2800" b="1" dirty="0" smtClean="0"/>
              <a:t>σχετικά </a:t>
            </a:r>
            <a:r>
              <a:rPr lang="el-GR" sz="2800" b="1" dirty="0"/>
              <a:t>με τους παράγοντες που </a:t>
            </a:r>
            <a:r>
              <a:rPr lang="el-GR" sz="2800" b="1" dirty="0" smtClean="0"/>
              <a:t>λειτουργούν ανασταλτικά προς την κατεύθυνση της δημιουργίας </a:t>
            </a:r>
            <a:r>
              <a:rPr lang="en-US" sz="2800" b="1" dirty="0" smtClean="0"/>
              <a:t>Brand</a:t>
            </a:r>
            <a:r>
              <a:rPr lang="el-GR" sz="2800" b="1" dirty="0" smtClean="0"/>
              <a:t> για τους Λειψούς</a:t>
            </a:r>
            <a:r>
              <a:rPr lang="en-US" sz="2800" b="1" dirty="0" smtClean="0"/>
              <a:t>. </a:t>
            </a:r>
            <a:endParaRPr lang="el-GR" sz="2800"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102097165"/>
              </p:ext>
            </p:extLst>
          </p:nvPr>
        </p:nvGraphicFramePr>
        <p:xfrm>
          <a:off x="659976" y="1932832"/>
          <a:ext cx="8596312" cy="4577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677863" y="609600"/>
            <a:ext cx="8596312" cy="97536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b="1" dirty="0" smtClean="0"/>
              <a:t>Στόχος και ερευνητικά ερωτήματα</a:t>
            </a:r>
            <a:br>
              <a:rPr lang="el-GR" b="1" dirty="0" smtClean="0"/>
            </a:br>
            <a:endParaRPr lang="el-GR" dirty="0" smtClean="0"/>
          </a:p>
        </p:txBody>
      </p:sp>
      <p:sp>
        <p:nvSpPr>
          <p:cNvPr id="19458" name="Θέση περιεχομένου 2"/>
          <p:cNvSpPr>
            <a:spLocks noGrp="1"/>
          </p:cNvSpPr>
          <p:nvPr>
            <p:ph idx="1"/>
          </p:nvPr>
        </p:nvSpPr>
        <p:spPr>
          <a:xfrm>
            <a:off x="677863" y="1774825"/>
            <a:ext cx="8596312" cy="4702175"/>
          </a:xfrm>
        </p:spPr>
        <p:style>
          <a:lnRef idx="2">
            <a:schemeClr val="accent5"/>
          </a:lnRef>
          <a:fillRef idx="1">
            <a:schemeClr val="lt1"/>
          </a:fillRef>
          <a:effectRef idx="0">
            <a:schemeClr val="accent5"/>
          </a:effectRef>
          <a:fontRef idx="minor">
            <a:schemeClr val="dk1"/>
          </a:fontRef>
        </p:style>
        <p:txBody>
          <a:bodyPr/>
          <a:lstStyle/>
          <a:p>
            <a:r>
              <a:rPr lang="el-GR" dirty="0"/>
              <a:t>Στόχος της παρούσας </a:t>
            </a:r>
            <a:r>
              <a:rPr lang="el-GR" dirty="0" smtClean="0"/>
              <a:t>μελέτης είναι </a:t>
            </a:r>
            <a:r>
              <a:rPr lang="el-GR" dirty="0"/>
              <a:t>να διερευνηθεί το ζήτημα της διαμόρφωσης ενός </a:t>
            </a:r>
            <a:r>
              <a:rPr lang="en-US" dirty="0"/>
              <a:t>branding</a:t>
            </a:r>
            <a:r>
              <a:rPr lang="el-GR" dirty="0"/>
              <a:t> </a:t>
            </a:r>
            <a:r>
              <a:rPr lang="el-GR" dirty="0" smtClean="0"/>
              <a:t>των αθλητικ</a:t>
            </a:r>
            <a:r>
              <a:rPr lang="el-GR" dirty="0" smtClean="0"/>
              <a:t>ών </a:t>
            </a:r>
            <a:r>
              <a:rPr lang="el-GR" dirty="0" smtClean="0"/>
              <a:t>διοργανώσεων. </a:t>
            </a:r>
            <a:r>
              <a:rPr lang="el-GR" dirty="0" smtClean="0"/>
              <a:t>Ως μελέτη περίπτωσης τίθενται οι Μεσογειακοί Παράκτιοι Αγώνες 2019 που </a:t>
            </a:r>
            <a:r>
              <a:rPr lang="el-GR" dirty="0" smtClean="0"/>
              <a:t>διεξ</a:t>
            </a:r>
            <a:r>
              <a:rPr lang="el-GR" dirty="0" smtClean="0"/>
              <a:t>ήχθησαν </a:t>
            </a:r>
            <a:r>
              <a:rPr lang="el-GR" dirty="0" smtClean="0"/>
              <a:t> </a:t>
            </a:r>
            <a:r>
              <a:rPr lang="el-GR" dirty="0" smtClean="0"/>
              <a:t>στην Πάτρα. </a:t>
            </a:r>
            <a:endParaRPr lang="el-GR" dirty="0"/>
          </a:p>
          <a:p>
            <a:r>
              <a:rPr lang="el-GR" dirty="0" smtClean="0"/>
              <a:t>Τα βασικά ερωτήματα τα οποία τίθενται είναι τα εξής :</a:t>
            </a:r>
          </a:p>
          <a:p>
            <a:pPr>
              <a:buFont typeface="Wingdings" pitchFamily="2" charset="2"/>
              <a:buChar char="q"/>
            </a:pPr>
            <a:r>
              <a:rPr lang="el-GR" dirty="0" smtClean="0"/>
              <a:t>Ποια είναι η υφιστάμενη κατάσταση όσον αφορά στη στρατηγική δημιουργίας μάρκας για την Πάτρα μέσω των Παράκτιων Μεσογειακών Αγώνων ;</a:t>
            </a:r>
          </a:p>
          <a:p>
            <a:pPr>
              <a:buFont typeface="Wingdings" pitchFamily="2" charset="2"/>
              <a:buChar char="q"/>
            </a:pPr>
            <a:r>
              <a:rPr lang="el-GR" dirty="0" smtClean="0"/>
              <a:t>Ποια είναι τα ανταγωνιστικά πλεονεκτήματα της Πάτρας ώστε, με αφορμή τους Αγώνες, να καταστεί  ανταγωνιστικός προορισμός στον τομέα του Αθλητικού Τουρισμού;</a:t>
            </a:r>
          </a:p>
          <a:p>
            <a:pPr>
              <a:buFont typeface="Wingdings" pitchFamily="2" charset="2"/>
              <a:buChar char="q"/>
            </a:pPr>
            <a:r>
              <a:rPr lang="el-GR" dirty="0" smtClean="0"/>
              <a:t>Ποια είναι τα εμπόδια στην προβολή και προώθηση της Πάτρας ως μίας ανταγωνιστικής πόλης στον Τομέα του Αθλητικού Τουρισμού;</a:t>
            </a:r>
          </a:p>
          <a:p>
            <a:pPr>
              <a:buFont typeface="Wingdings" pitchFamily="2" charset="2"/>
              <a:buChar char="q"/>
            </a:pPr>
            <a:r>
              <a:rPr lang="el-GR" dirty="0" smtClean="0"/>
              <a:t>Ποια στοιχεία θα πρέπει να ληφθούν υπόψη για την επαρκή προβολή της Πάτρας ως δυναμικού προορισμού στο τομέα του Αθλητικού Τουρισμού;</a:t>
            </a:r>
          </a:p>
          <a:p>
            <a:endParaRPr lang="el-G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ΕΛΛΕΙΨΗ ΚΕΝΤΡΙΚΗΣ ΠΟΛΙΤΙΚΗΣ </a:t>
            </a:r>
            <a:br>
              <a:rPr lang="el-GR" dirty="0" smtClean="0"/>
            </a:br>
            <a:r>
              <a:rPr lang="el-GR" dirty="0" smtClean="0"/>
              <a:t>ΠΡΟΩΘΗΣΗΣ ΤΟΥ ΑΘΛΗΤΙΚΟΥ ΤΟΥΡΙΣΜΟΥ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11" descr="greece_tourism-campaign_the-true-experienc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76825" y="1989138"/>
            <a:ext cx="3113088" cy="198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 name="Picture 14" descr="greece_tourism-campaign-2009_a-masterpiece-you-can-afford_thalassios_tourismos_d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76825" y="4149725"/>
            <a:ext cx="3117850" cy="1981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 name="Picture 15" descr="naut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60848"/>
            <a:ext cx="2921000" cy="411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8129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089630470"/>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l-GR" dirty="0" smtClean="0"/>
              <a:t>Παράγοντες που ενισχύουν την διαδικασία </a:t>
            </a:r>
            <a:r>
              <a:rPr lang="en-US" dirty="0" smtClean="0"/>
              <a:t>Branding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677863" y="609600"/>
            <a:ext cx="8596312" cy="1085088"/>
          </a:xfrm>
        </p:spPr>
        <p:txBody>
          <a:bodyPr/>
          <a:lstStyle/>
          <a:p>
            <a:r>
              <a:rPr lang="el-GR" b="1" dirty="0" smtClean="0"/>
              <a:t>Συμπεράσματα</a:t>
            </a:r>
            <a:endParaRPr lang="el-GR" dirty="0" smtClean="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062488637"/>
              </p:ext>
            </p:extLst>
          </p:nvPr>
        </p:nvGraphicFramePr>
        <p:xfrm>
          <a:off x="677862" y="2160588"/>
          <a:ext cx="10701337" cy="394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dirty="0" smtClean="0"/>
              <a:t>Ζητούμενα και προτάσεις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40907797"/>
              </p:ext>
            </p:extLst>
          </p:nvPr>
        </p:nvGraphicFramePr>
        <p:xfrm>
          <a:off x="0" y="1378857"/>
          <a:ext cx="11625943" cy="547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677863" y="597408"/>
            <a:ext cx="8596312" cy="1320800"/>
          </a:xfrm>
        </p:spPr>
        <p:style>
          <a:lnRef idx="1">
            <a:schemeClr val="accent5"/>
          </a:lnRef>
          <a:fillRef idx="2">
            <a:schemeClr val="accent5"/>
          </a:fillRef>
          <a:effectRef idx="1">
            <a:schemeClr val="accent5"/>
          </a:effectRef>
          <a:fontRef idx="minor">
            <a:schemeClr val="dk1"/>
          </a:fontRef>
        </p:style>
        <p:txBody>
          <a:bodyPr>
            <a:normAutofit/>
          </a:bodyPr>
          <a:lstStyle/>
          <a:p>
            <a:r>
              <a:rPr lang="el-GR" b="1" dirty="0" smtClean="0"/>
              <a:t>       ΧΡΗΣΙΜΕΣ ΕΠΙΣΗΜΑΝΣΕΙΣ </a:t>
            </a:r>
            <a:endParaRPr lang="el-GR" dirty="0" smtClean="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1355450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1"/>
          <p:cNvSpPr>
            <a:spLocks noGrp="1"/>
          </p:cNvSpPr>
          <p:nvPr>
            <p:ph type="title"/>
          </p:nvPr>
        </p:nvSpPr>
        <p:spPr>
          <a:xfrm>
            <a:off x="677863" y="609600"/>
            <a:ext cx="8596312" cy="1320800"/>
          </a:xfrm>
        </p:spPr>
        <p:txBody>
          <a:bodyPr/>
          <a:lstStyle/>
          <a:p>
            <a:r>
              <a:rPr lang="el-GR" b="1" dirty="0" smtClean="0"/>
              <a:t>Ευχαριστώ για την προσοχή σας!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1800" dirty="0" smtClean="0"/>
              <a:t>ΒΙΒΛΙΟΓΡΑΦΙΑ</a:t>
            </a:r>
            <a:br>
              <a:rPr lang="el-GR" sz="1800" dirty="0" smtClean="0"/>
            </a:br>
            <a:r>
              <a:rPr lang="el-GR" sz="1800" dirty="0" smtClean="0"/>
              <a:t>-</a:t>
            </a:r>
            <a:r>
              <a:rPr lang="en-US" sz="1200" dirty="0" smtClean="0">
                <a:solidFill>
                  <a:schemeClr val="tx1"/>
                </a:solidFill>
              </a:rPr>
              <a:t>Aitken</a:t>
            </a:r>
            <a:r>
              <a:rPr lang="en-US" sz="1200" dirty="0">
                <a:solidFill>
                  <a:schemeClr val="tx1"/>
                </a:solidFill>
              </a:rPr>
              <a:t>, R., Campelo, A. (2011). The four Rs of place branding. </a:t>
            </a:r>
            <a:r>
              <a:rPr lang="en-US" sz="1200" i="1" dirty="0">
                <a:solidFill>
                  <a:schemeClr val="tx1"/>
                </a:solidFill>
              </a:rPr>
              <a:t>Journal of Marketing Management,</a:t>
            </a:r>
            <a:r>
              <a:rPr lang="en-US" sz="1200" dirty="0">
                <a:solidFill>
                  <a:schemeClr val="tx1"/>
                </a:solidFill>
              </a:rPr>
              <a:t> 27(9-10), 913-933.</a:t>
            </a:r>
            <a:br>
              <a:rPr lang="en-US" sz="1200" dirty="0">
                <a:solidFill>
                  <a:schemeClr val="tx1"/>
                </a:solidFill>
              </a:rPr>
            </a:br>
            <a:r>
              <a:rPr lang="el-GR" sz="1200" dirty="0" smtClean="0">
                <a:solidFill>
                  <a:schemeClr val="tx1"/>
                </a:solidFill>
              </a:rPr>
              <a:t>-</a:t>
            </a:r>
            <a:r>
              <a:rPr lang="en-US" sz="1200" dirty="0" smtClean="0">
                <a:solidFill>
                  <a:schemeClr val="tx1"/>
                </a:solidFill>
              </a:rPr>
              <a:t>Anholt</a:t>
            </a:r>
            <a:r>
              <a:rPr lang="en-US" sz="1200" dirty="0">
                <a:solidFill>
                  <a:schemeClr val="tx1"/>
                </a:solidFill>
              </a:rPr>
              <a:t>, S. (2010). Definitions of Place Branding- Working towards a resolution. </a:t>
            </a:r>
            <a:r>
              <a:rPr lang="en-US" sz="1200" i="1" dirty="0">
                <a:solidFill>
                  <a:schemeClr val="tx1"/>
                </a:solidFill>
              </a:rPr>
              <a:t>Place Branding and Public Diplomacy, </a:t>
            </a:r>
            <a:r>
              <a:rPr lang="en-US" sz="1200" dirty="0">
                <a:solidFill>
                  <a:schemeClr val="tx1"/>
                </a:solidFill>
              </a:rPr>
              <a:t>6(1), 1-10.</a:t>
            </a:r>
            <a:br>
              <a:rPr lang="en-US" sz="1200" dirty="0">
                <a:solidFill>
                  <a:schemeClr val="tx1"/>
                </a:solidFill>
              </a:rPr>
            </a:br>
            <a:r>
              <a:rPr lang="el-GR" sz="1200" dirty="0" smtClean="0">
                <a:solidFill>
                  <a:schemeClr val="tx1"/>
                </a:solidFill>
              </a:rPr>
              <a:t>-</a:t>
            </a:r>
            <a:r>
              <a:rPr lang="en-US" sz="1200" dirty="0" smtClean="0">
                <a:solidFill>
                  <a:schemeClr val="tx1"/>
                </a:solidFill>
              </a:rPr>
              <a:t>Bıçakçı</a:t>
            </a:r>
            <a:r>
              <a:rPr lang="en-US" sz="1200" dirty="0">
                <a:solidFill>
                  <a:schemeClr val="tx1"/>
                </a:solidFill>
              </a:rPr>
              <a:t>, A.B. (2012). Branding the city through culture: Istanbul, European Capital of Culture, 2010. </a:t>
            </a:r>
            <a:r>
              <a:rPr lang="en-US" sz="1200" i="1" dirty="0">
                <a:solidFill>
                  <a:schemeClr val="tx1"/>
                </a:solidFill>
              </a:rPr>
              <a:t>International Journal of Human Sciences</a:t>
            </a:r>
            <a:r>
              <a:rPr lang="en-US" sz="1200" dirty="0">
                <a:solidFill>
                  <a:schemeClr val="tx1"/>
                </a:solidFill>
              </a:rPr>
              <a:t>, Recovered by </a:t>
            </a:r>
            <a:r>
              <a:rPr lang="en-US" sz="1200" u="sng" dirty="0">
                <a:solidFill>
                  <a:schemeClr val="tx1"/>
                </a:solidFill>
                <a:hlinkClick r:id="rId2"/>
              </a:rPr>
              <a:t>http://www.insanbilimleri.com/en</a:t>
            </a:r>
            <a:r>
              <a:rPr lang="en-US" sz="1200" dirty="0">
                <a:solidFill>
                  <a:schemeClr val="tx1"/>
                </a:solidFill>
              </a:rPr>
              <a:t/>
            </a:r>
            <a:br>
              <a:rPr lang="en-US" sz="1200" dirty="0">
                <a:solidFill>
                  <a:schemeClr val="tx1"/>
                </a:solidFill>
              </a:rPr>
            </a:br>
            <a:r>
              <a:rPr lang="el-GR" sz="1200" dirty="0" smtClean="0">
                <a:solidFill>
                  <a:schemeClr val="tx1"/>
                </a:solidFill>
              </a:rPr>
              <a:t>-</a:t>
            </a:r>
            <a:r>
              <a:rPr lang="en-US" sz="1200" dirty="0" smtClean="0">
                <a:solidFill>
                  <a:schemeClr val="tx1"/>
                </a:solidFill>
              </a:rPr>
              <a:t>Bodwin</a:t>
            </a:r>
            <a:r>
              <a:rPr lang="en-US" sz="1200" dirty="0">
                <a:solidFill>
                  <a:schemeClr val="tx1"/>
                </a:solidFill>
              </a:rPr>
              <a:t>, G.A.J., et.al, (2011). </a:t>
            </a:r>
            <a:r>
              <a:rPr lang="en-US" sz="1200" i="1" dirty="0">
                <a:solidFill>
                  <a:schemeClr val="tx1"/>
                </a:solidFill>
              </a:rPr>
              <a:t>Events Management</a:t>
            </a:r>
            <a:r>
              <a:rPr lang="en-US" sz="1200" dirty="0">
                <a:solidFill>
                  <a:schemeClr val="tx1"/>
                </a:solidFill>
              </a:rPr>
              <a:t>. 3d edition. Oxford: Butterworth-Heineman</a:t>
            </a:r>
            <a:br>
              <a:rPr lang="en-US" sz="1200" dirty="0">
                <a:solidFill>
                  <a:schemeClr val="tx1"/>
                </a:solidFill>
              </a:rPr>
            </a:br>
            <a:r>
              <a:rPr lang="el-GR" sz="1200" dirty="0" smtClean="0">
                <a:solidFill>
                  <a:schemeClr val="tx1"/>
                </a:solidFill>
              </a:rPr>
              <a:t>-</a:t>
            </a:r>
            <a:r>
              <a:rPr lang="en-US" sz="1200" u="sng" dirty="0" smtClean="0">
                <a:solidFill>
                  <a:schemeClr val="tx1"/>
                </a:solidFill>
              </a:rPr>
              <a:t>Deffner</a:t>
            </a:r>
            <a:r>
              <a:rPr lang="en-US" sz="1200" u="sng" dirty="0">
                <a:solidFill>
                  <a:schemeClr val="tx1"/>
                </a:solidFill>
              </a:rPr>
              <a:t>,A., Labrianidis,L.(2005). Planning Culture and Time in a Mega Event. </a:t>
            </a:r>
            <a:r>
              <a:rPr lang="en-US" sz="1200" i="1" u="sng" dirty="0">
                <a:solidFill>
                  <a:schemeClr val="tx1"/>
                </a:solidFill>
              </a:rPr>
              <a:t>International Planning Studies</a:t>
            </a:r>
            <a:r>
              <a:rPr lang="en-US" sz="1200" u="sng" dirty="0">
                <a:solidFill>
                  <a:schemeClr val="tx1"/>
                </a:solidFill>
              </a:rPr>
              <a:t> 10(3-4)</a:t>
            </a:r>
            <a:r>
              <a:rPr lang="el-GR" sz="1200" u="sng" dirty="0">
                <a:solidFill>
                  <a:schemeClr val="tx1"/>
                </a:solidFill>
              </a:rPr>
              <a:t>:</a:t>
            </a:r>
            <a:r>
              <a:rPr lang="en-US" sz="1200" u="sng" dirty="0">
                <a:solidFill>
                  <a:schemeClr val="tx1"/>
                </a:solidFill>
              </a:rPr>
              <a:t>241-264 </a:t>
            </a:r>
            <a:r>
              <a:rPr lang="en-US" sz="1200" dirty="0">
                <a:solidFill>
                  <a:schemeClr val="tx1"/>
                </a:solidFill>
              </a:rPr>
              <a:t/>
            </a:r>
            <a:br>
              <a:rPr lang="en-US" sz="1200" dirty="0">
                <a:solidFill>
                  <a:schemeClr val="tx1"/>
                </a:solidFill>
              </a:rPr>
            </a:br>
            <a:r>
              <a:rPr lang="el-GR" sz="1200" dirty="0" smtClean="0">
                <a:solidFill>
                  <a:schemeClr val="tx1"/>
                </a:solidFill>
              </a:rPr>
              <a:t>-</a:t>
            </a:r>
            <a:r>
              <a:rPr lang="en-US" sz="1200" dirty="0" smtClean="0">
                <a:solidFill>
                  <a:schemeClr val="tx1"/>
                </a:solidFill>
              </a:rPr>
              <a:t>De </a:t>
            </a:r>
            <a:r>
              <a:rPr lang="en-US" sz="1200" dirty="0">
                <a:solidFill>
                  <a:schemeClr val="tx1"/>
                </a:solidFill>
              </a:rPr>
              <a:t>Villiers, D.J. (2001). Sport and tourism to stimulate development. </a:t>
            </a:r>
            <a:r>
              <a:rPr lang="en-US" sz="1200" i="1" dirty="0">
                <a:solidFill>
                  <a:schemeClr val="tx1"/>
                </a:solidFill>
              </a:rPr>
              <a:t>Olympic Review, April-May</a:t>
            </a:r>
            <a:r>
              <a:rPr lang="en-US" sz="1200" dirty="0">
                <a:solidFill>
                  <a:schemeClr val="tx1"/>
                </a:solidFill>
              </a:rPr>
              <a:t>, Lausanne.</a:t>
            </a:r>
            <a:br>
              <a:rPr lang="en-US" sz="1200" dirty="0">
                <a:solidFill>
                  <a:schemeClr val="tx1"/>
                </a:solidFill>
              </a:rPr>
            </a:br>
            <a:r>
              <a:rPr lang="el-GR" sz="1200" dirty="0" smtClean="0">
                <a:solidFill>
                  <a:schemeClr val="tx1"/>
                </a:solidFill>
              </a:rPr>
              <a:t>-</a:t>
            </a:r>
            <a:r>
              <a:rPr lang="en-US" sz="1200" dirty="0" smtClean="0">
                <a:solidFill>
                  <a:srgbClr val="000000"/>
                </a:solidFill>
              </a:rPr>
              <a:t>Hall</a:t>
            </a:r>
            <a:r>
              <a:rPr lang="en-US" sz="1200" dirty="0">
                <a:solidFill>
                  <a:srgbClr val="000000"/>
                </a:solidFill>
              </a:rPr>
              <a:t>, M.C. (2001). Trends in ocean and coastal tourism: the end of the last frontier? </a:t>
            </a:r>
            <a:r>
              <a:rPr lang="en-US" sz="1200" i="1" dirty="0">
                <a:solidFill>
                  <a:srgbClr val="000000"/>
                </a:solidFill>
              </a:rPr>
              <a:t>Ocean &amp; Coastal Management</a:t>
            </a:r>
            <a:r>
              <a:rPr lang="en-US" sz="1200" dirty="0">
                <a:solidFill>
                  <a:srgbClr val="000000"/>
                </a:solidFill>
              </a:rPr>
              <a:t>, 44, 601 – 618. </a:t>
            </a:r>
            <a:br>
              <a:rPr lang="en-US" sz="1200" dirty="0">
                <a:solidFill>
                  <a:srgbClr val="000000"/>
                </a:solidFill>
              </a:rPr>
            </a:br>
            <a:r>
              <a:rPr lang="el-GR" sz="1200" dirty="0" smtClean="0">
                <a:solidFill>
                  <a:srgbClr val="000000"/>
                </a:solidFill>
              </a:rPr>
              <a:t>-</a:t>
            </a:r>
            <a:r>
              <a:rPr lang="en-US" sz="1200" dirty="0" smtClean="0">
                <a:solidFill>
                  <a:srgbClr val="000000"/>
                </a:solidFill>
              </a:rPr>
              <a:t>Hinch</a:t>
            </a:r>
            <a:r>
              <a:rPr lang="en-US" sz="1200" dirty="0">
                <a:solidFill>
                  <a:srgbClr val="000000"/>
                </a:solidFill>
              </a:rPr>
              <a:t>, T.D. &amp; Higman J.E. (2001). Sport tourism framework for research. </a:t>
            </a:r>
            <a:r>
              <a:rPr lang="en-US" sz="1200" i="1" dirty="0">
                <a:solidFill>
                  <a:srgbClr val="000000"/>
                </a:solidFill>
              </a:rPr>
              <a:t>International Journal of Tourism Research, 3</a:t>
            </a:r>
            <a:r>
              <a:rPr lang="en-US" sz="1200" dirty="0">
                <a:solidFill>
                  <a:srgbClr val="000000"/>
                </a:solidFill>
              </a:rPr>
              <a:t>, 45-58. </a:t>
            </a:r>
            <a:br>
              <a:rPr lang="en-US" sz="1200" dirty="0">
                <a:solidFill>
                  <a:srgbClr val="000000"/>
                </a:solidFill>
              </a:rPr>
            </a:br>
            <a:r>
              <a:rPr lang="el-GR" sz="1200" dirty="0" smtClean="0">
                <a:solidFill>
                  <a:srgbClr val="000000"/>
                </a:solidFill>
              </a:rPr>
              <a:t>-</a:t>
            </a:r>
            <a:r>
              <a:rPr lang="en-US" sz="1200" dirty="0" smtClean="0">
                <a:solidFill>
                  <a:srgbClr val="000000"/>
                </a:solidFill>
              </a:rPr>
              <a:t>Huescar</a:t>
            </a:r>
            <a:r>
              <a:rPr lang="en-US" sz="1200" dirty="0">
                <a:solidFill>
                  <a:srgbClr val="000000"/>
                </a:solidFill>
              </a:rPr>
              <a:t>, A. (2001). Sport and leisure. </a:t>
            </a:r>
            <a:r>
              <a:rPr lang="en-US" sz="1200" i="1" dirty="0">
                <a:solidFill>
                  <a:srgbClr val="000000"/>
                </a:solidFill>
              </a:rPr>
              <a:t>Olympic Review, April-May</a:t>
            </a:r>
            <a:r>
              <a:rPr lang="en-US" sz="1200" dirty="0">
                <a:solidFill>
                  <a:srgbClr val="000000"/>
                </a:solidFill>
              </a:rPr>
              <a:t>, Lausanne.</a:t>
            </a:r>
            <a:br>
              <a:rPr lang="en-US" sz="1200" dirty="0">
                <a:solidFill>
                  <a:srgbClr val="000000"/>
                </a:solidFill>
              </a:rPr>
            </a:br>
            <a:r>
              <a:rPr lang="el-GR" sz="1200" dirty="0" smtClean="0">
                <a:solidFill>
                  <a:srgbClr val="000000"/>
                </a:solidFill>
              </a:rPr>
              <a:t>-</a:t>
            </a:r>
            <a:r>
              <a:rPr lang="en-US" sz="1200" dirty="0" smtClean="0">
                <a:solidFill>
                  <a:srgbClr val="000000"/>
                </a:solidFill>
              </a:rPr>
              <a:t>Kaplan</a:t>
            </a:r>
            <a:r>
              <a:rPr lang="en-GB" sz="1200" dirty="0">
                <a:solidFill>
                  <a:srgbClr val="000000"/>
                </a:solidFill>
              </a:rPr>
              <a:t>, </a:t>
            </a:r>
            <a:r>
              <a:rPr lang="en-US" sz="1200" dirty="0">
                <a:solidFill>
                  <a:srgbClr val="000000"/>
                </a:solidFill>
              </a:rPr>
              <a:t>M</a:t>
            </a:r>
            <a:r>
              <a:rPr lang="en-GB" sz="1200" dirty="0">
                <a:solidFill>
                  <a:srgbClr val="000000"/>
                </a:solidFill>
              </a:rPr>
              <a:t>. </a:t>
            </a:r>
            <a:r>
              <a:rPr lang="en-US" sz="1200" dirty="0">
                <a:solidFill>
                  <a:srgbClr val="000000"/>
                </a:solidFill>
              </a:rPr>
              <a:t>D</a:t>
            </a:r>
            <a:r>
              <a:rPr lang="en-GB" sz="1200" dirty="0">
                <a:solidFill>
                  <a:srgbClr val="000000"/>
                </a:solidFill>
              </a:rPr>
              <a:t>., </a:t>
            </a:r>
            <a:r>
              <a:rPr lang="en-US" sz="1200" dirty="0">
                <a:solidFill>
                  <a:srgbClr val="000000"/>
                </a:solidFill>
              </a:rPr>
              <a:t>Yurt</a:t>
            </a:r>
            <a:r>
              <a:rPr lang="en-GB" sz="1200" dirty="0">
                <a:solidFill>
                  <a:srgbClr val="000000"/>
                </a:solidFill>
              </a:rPr>
              <a:t>, </a:t>
            </a:r>
            <a:r>
              <a:rPr lang="en-US" sz="1200" dirty="0">
                <a:solidFill>
                  <a:srgbClr val="000000"/>
                </a:solidFill>
              </a:rPr>
              <a:t>O</a:t>
            </a:r>
            <a:r>
              <a:rPr lang="en-GB" sz="1200" dirty="0">
                <a:solidFill>
                  <a:srgbClr val="000000"/>
                </a:solidFill>
              </a:rPr>
              <a:t>., </a:t>
            </a:r>
            <a:r>
              <a:rPr lang="en-US" sz="1200" dirty="0">
                <a:solidFill>
                  <a:srgbClr val="000000"/>
                </a:solidFill>
              </a:rPr>
              <a:t>Guneri</a:t>
            </a:r>
            <a:r>
              <a:rPr lang="en-GB" sz="1200" dirty="0">
                <a:solidFill>
                  <a:srgbClr val="000000"/>
                </a:solidFill>
              </a:rPr>
              <a:t>, </a:t>
            </a:r>
            <a:r>
              <a:rPr lang="en-US" sz="1200" dirty="0">
                <a:solidFill>
                  <a:srgbClr val="000000"/>
                </a:solidFill>
              </a:rPr>
              <a:t>B</a:t>
            </a:r>
            <a:r>
              <a:rPr lang="en-GB" sz="1200" dirty="0">
                <a:solidFill>
                  <a:srgbClr val="000000"/>
                </a:solidFill>
              </a:rPr>
              <a:t>., &amp; </a:t>
            </a:r>
            <a:r>
              <a:rPr lang="en-US" sz="1200" dirty="0">
                <a:solidFill>
                  <a:srgbClr val="000000"/>
                </a:solidFill>
              </a:rPr>
              <a:t>Kurtulus</a:t>
            </a:r>
            <a:r>
              <a:rPr lang="en-GB" sz="1200" dirty="0">
                <a:solidFill>
                  <a:srgbClr val="000000"/>
                </a:solidFill>
              </a:rPr>
              <a:t>, </a:t>
            </a:r>
            <a:r>
              <a:rPr lang="en-US" sz="1200" dirty="0">
                <a:solidFill>
                  <a:srgbClr val="000000"/>
                </a:solidFill>
              </a:rPr>
              <a:t>K</a:t>
            </a:r>
            <a:r>
              <a:rPr lang="en-GB" sz="1200" dirty="0">
                <a:solidFill>
                  <a:srgbClr val="000000"/>
                </a:solidFill>
              </a:rPr>
              <a:t>. (2010). </a:t>
            </a:r>
            <a:r>
              <a:rPr lang="en-US" sz="1200" dirty="0">
                <a:solidFill>
                  <a:srgbClr val="000000"/>
                </a:solidFill>
              </a:rPr>
              <a:t>Branding places: applying brand personality concept to cities. European Journal of Marketing, 44(9/10), 1286-1304</a:t>
            </a:r>
            <a:br>
              <a:rPr lang="en-US" sz="1200" dirty="0">
                <a:solidFill>
                  <a:srgbClr val="000000"/>
                </a:solidFill>
              </a:rPr>
            </a:br>
            <a:r>
              <a:rPr lang="el-GR" sz="1200" dirty="0" smtClean="0">
                <a:solidFill>
                  <a:srgbClr val="000000"/>
                </a:solidFill>
              </a:rPr>
              <a:t>-</a:t>
            </a:r>
            <a:r>
              <a:rPr lang="en-US" sz="1200" dirty="0" smtClean="0">
                <a:solidFill>
                  <a:srgbClr val="000000"/>
                </a:solidFill>
              </a:rPr>
              <a:t>Kavaratzis</a:t>
            </a:r>
            <a:r>
              <a:rPr lang="en-US" sz="1200" dirty="0">
                <a:solidFill>
                  <a:srgbClr val="000000"/>
                </a:solidFill>
              </a:rPr>
              <a:t>, M. (2008). From city marketing to city branding . An interdisciplinary analysis with reference to Amsterdam / </a:t>
            </a:r>
            <a:r>
              <a:rPr lang="el-GR" sz="1200" dirty="0" smtClean="0">
                <a:solidFill>
                  <a:srgbClr val="000000"/>
                </a:solidFill>
              </a:rPr>
              <a:t>-</a:t>
            </a:r>
            <a:r>
              <a:rPr lang="en-US" sz="1200" dirty="0" smtClean="0">
                <a:solidFill>
                  <a:srgbClr val="000000"/>
                </a:solidFill>
              </a:rPr>
              <a:t>Budapest </a:t>
            </a:r>
            <a:r>
              <a:rPr lang="en-US" sz="1200" dirty="0">
                <a:solidFill>
                  <a:srgbClr val="000000"/>
                </a:solidFill>
              </a:rPr>
              <a:t>and Athens.</a:t>
            </a:r>
            <a:r>
              <a:rPr lang="en-US" sz="1200" i="1" dirty="0">
                <a:solidFill>
                  <a:srgbClr val="000000"/>
                </a:solidFill>
              </a:rPr>
              <a:t> </a:t>
            </a:r>
            <a:r>
              <a:rPr lang="en-US" sz="1200" dirty="0">
                <a:solidFill>
                  <a:srgbClr val="000000"/>
                </a:solidFill>
              </a:rPr>
              <a:t>PhD Thesis University of Groningen.   </a:t>
            </a:r>
            <a:br>
              <a:rPr lang="en-US" sz="1200" dirty="0">
                <a:solidFill>
                  <a:srgbClr val="000000"/>
                </a:solidFill>
              </a:rPr>
            </a:br>
            <a:r>
              <a:rPr lang="el-GR" sz="1200" dirty="0" smtClean="0">
                <a:solidFill>
                  <a:srgbClr val="000000"/>
                </a:solidFill>
              </a:rPr>
              <a:t>-</a:t>
            </a:r>
            <a:r>
              <a:rPr lang="en-US" sz="1200" dirty="0" smtClean="0">
                <a:solidFill>
                  <a:srgbClr val="000000"/>
                </a:solidFill>
              </a:rPr>
              <a:t>Kavaratzis</a:t>
            </a:r>
            <a:r>
              <a:rPr lang="en-US" sz="1200" dirty="0">
                <a:solidFill>
                  <a:srgbClr val="000000"/>
                </a:solidFill>
              </a:rPr>
              <a:t>, M., Warnaby, G. (2015). </a:t>
            </a:r>
            <a:r>
              <a:rPr lang="en-US" sz="1200" i="1" dirty="0">
                <a:solidFill>
                  <a:srgbClr val="000000"/>
                </a:solidFill>
              </a:rPr>
              <a:t>Rethinking Place Branding</a:t>
            </a:r>
            <a:r>
              <a:rPr lang="en-US" sz="1200" dirty="0">
                <a:solidFill>
                  <a:srgbClr val="000000"/>
                </a:solidFill>
              </a:rPr>
              <a:t>. London: Springer. </a:t>
            </a:r>
            <a:br>
              <a:rPr lang="en-US" sz="1200" dirty="0">
                <a:solidFill>
                  <a:srgbClr val="000000"/>
                </a:solidFill>
              </a:rPr>
            </a:br>
            <a:r>
              <a:rPr lang="el-GR" sz="1200" dirty="0" smtClean="0">
                <a:solidFill>
                  <a:srgbClr val="000000"/>
                </a:solidFill>
              </a:rPr>
              <a:t>-</a:t>
            </a:r>
            <a:r>
              <a:rPr lang="en-US" sz="1200" dirty="0" smtClean="0">
                <a:solidFill>
                  <a:srgbClr val="000000"/>
                </a:solidFill>
              </a:rPr>
              <a:t>Manera</a:t>
            </a:r>
            <a:r>
              <a:rPr lang="en-US" sz="1200" dirty="0">
                <a:solidFill>
                  <a:srgbClr val="000000"/>
                </a:solidFill>
              </a:rPr>
              <a:t>, C., Taberner, J.G. (2006). The Recent Evolution and Impact of Tourism in the Mediterranean: The Case of Island </a:t>
            </a:r>
            <a:r>
              <a:rPr lang="el-GR" sz="1200" dirty="0" smtClean="0">
                <a:solidFill>
                  <a:srgbClr val="000000"/>
                </a:solidFill>
              </a:rPr>
              <a:t>--</a:t>
            </a:r>
            <a:r>
              <a:rPr lang="en-US" sz="1200" dirty="0" smtClean="0">
                <a:solidFill>
                  <a:srgbClr val="000000"/>
                </a:solidFill>
              </a:rPr>
              <a:t>Regions</a:t>
            </a:r>
            <a:r>
              <a:rPr lang="en-US" sz="1200" dirty="0">
                <a:solidFill>
                  <a:srgbClr val="000000"/>
                </a:solidFill>
              </a:rPr>
              <a:t>, 1990-2002. Recovered </a:t>
            </a:r>
            <a:r>
              <a:rPr lang="en-US" sz="1200" u="sng" dirty="0">
                <a:solidFill>
                  <a:srgbClr val="000000"/>
                </a:solidFill>
                <a:hlinkClick r:id="rId3"/>
              </a:rPr>
              <a:t>http://www.feem.it/Feem/Pub/Publications/WPapers/default.htm</a:t>
            </a:r>
            <a:r>
              <a:rPr lang="en-US" sz="1200" dirty="0">
                <a:solidFill>
                  <a:srgbClr val="000000"/>
                </a:solidFill>
              </a:rPr>
              <a:t> </a:t>
            </a:r>
            <a:r>
              <a:rPr lang="el-GR" sz="1200" dirty="0" smtClean="0">
                <a:solidFill>
                  <a:srgbClr val="000000"/>
                </a:solidFill>
              </a:rPr>
              <a:t>.</a:t>
            </a:r>
            <a:r>
              <a:rPr lang="en-US" sz="1200" dirty="0"/>
              <a:t> </a:t>
            </a:r>
            <a:r>
              <a:rPr lang="el-GR" sz="1200" dirty="0" smtClean="0"/>
              <a:t/>
            </a:r>
            <a:br>
              <a:rPr lang="el-GR" sz="1200" dirty="0" smtClean="0"/>
            </a:br>
            <a:r>
              <a:rPr lang="el-GR" sz="1200" dirty="0" smtClean="0"/>
              <a:t>-</a:t>
            </a:r>
            <a:r>
              <a:rPr lang="en-US" sz="1200" dirty="0" smtClean="0">
                <a:solidFill>
                  <a:srgbClr val="000000"/>
                </a:solidFill>
              </a:rPr>
              <a:t>Robinson</a:t>
            </a:r>
            <a:r>
              <a:rPr lang="en-US" sz="1200" dirty="0">
                <a:solidFill>
                  <a:srgbClr val="000000"/>
                </a:solidFill>
              </a:rPr>
              <a:t>, P., et.al. (2010). </a:t>
            </a:r>
            <a:r>
              <a:rPr lang="en-US" sz="1200" i="1" dirty="0">
                <a:solidFill>
                  <a:srgbClr val="000000"/>
                </a:solidFill>
              </a:rPr>
              <a:t>Events Management</a:t>
            </a:r>
            <a:r>
              <a:rPr lang="en-US" sz="1200" dirty="0">
                <a:solidFill>
                  <a:srgbClr val="000000"/>
                </a:solidFill>
              </a:rPr>
              <a:t>. Oxfordshire: CAB International. </a:t>
            </a:r>
            <a:br>
              <a:rPr lang="en-US" sz="1200" dirty="0">
                <a:solidFill>
                  <a:srgbClr val="000000"/>
                </a:solidFill>
              </a:rPr>
            </a:br>
            <a:r>
              <a:rPr lang="el-GR" sz="1200" dirty="0" smtClean="0">
                <a:solidFill>
                  <a:srgbClr val="000000"/>
                </a:solidFill>
              </a:rPr>
              <a:t>-</a:t>
            </a:r>
            <a:r>
              <a:rPr lang="en-US" sz="1200" dirty="0" smtClean="0">
                <a:solidFill>
                  <a:srgbClr val="000000"/>
                </a:solidFill>
              </a:rPr>
              <a:t>Seisdedos</a:t>
            </a:r>
            <a:r>
              <a:rPr lang="en-US" sz="1200" dirty="0">
                <a:solidFill>
                  <a:srgbClr val="000000"/>
                </a:solidFill>
              </a:rPr>
              <a:t>, G., &amp; Vaggione, P. (2005). The City Branding Processes: The case of Madrid. Paper presented at 41st ISoCaRP Congress; 17 October, Bilbao, Spain</a:t>
            </a:r>
            <a:br>
              <a:rPr lang="en-US" sz="1200" dirty="0">
                <a:solidFill>
                  <a:srgbClr val="000000"/>
                </a:solidFill>
              </a:rPr>
            </a:br>
            <a:r>
              <a:rPr lang="el-GR" sz="1200" dirty="0" smtClean="0">
                <a:solidFill>
                  <a:srgbClr val="000000"/>
                </a:solidFill>
              </a:rPr>
              <a:t>-</a:t>
            </a:r>
            <a:r>
              <a:rPr lang="en-US" sz="1200" dirty="0" smtClean="0">
                <a:solidFill>
                  <a:srgbClr val="000000"/>
                </a:solidFill>
              </a:rPr>
              <a:t>Shone</a:t>
            </a:r>
            <a:r>
              <a:rPr lang="en-US" sz="1200" dirty="0">
                <a:solidFill>
                  <a:srgbClr val="000000"/>
                </a:solidFill>
              </a:rPr>
              <a:t>, A., Parry, B., (2004). </a:t>
            </a:r>
            <a:r>
              <a:rPr lang="en-US" sz="1200" i="1" dirty="0">
                <a:solidFill>
                  <a:srgbClr val="000000"/>
                </a:solidFill>
              </a:rPr>
              <a:t>Successful event management. A practical handbook</a:t>
            </a:r>
            <a:r>
              <a:rPr lang="en-US" sz="1200" dirty="0">
                <a:solidFill>
                  <a:srgbClr val="000000"/>
                </a:solidFill>
              </a:rPr>
              <a:t>. London: Thomson</a:t>
            </a:r>
            <a:br>
              <a:rPr lang="en-US" sz="1200" dirty="0">
                <a:solidFill>
                  <a:srgbClr val="000000"/>
                </a:solidFill>
              </a:rPr>
            </a:br>
            <a:r>
              <a:rPr lang="el-GR" sz="1200" dirty="0" smtClean="0">
                <a:solidFill>
                  <a:srgbClr val="000000"/>
                </a:solidFill>
              </a:rPr>
              <a:t>-</a:t>
            </a:r>
            <a:r>
              <a:rPr lang="en-US" sz="1200" dirty="0" smtClean="0">
                <a:solidFill>
                  <a:srgbClr val="000000"/>
                </a:solidFill>
              </a:rPr>
              <a:t>Waller</a:t>
            </a:r>
            <a:r>
              <a:rPr lang="en-US" sz="1200" dirty="0">
                <a:solidFill>
                  <a:srgbClr val="000000"/>
                </a:solidFill>
              </a:rPr>
              <a:t>, K. (1996). </a:t>
            </a:r>
            <a:r>
              <a:rPr lang="en-US" sz="1200" i="1" dirty="0">
                <a:solidFill>
                  <a:srgbClr val="000000"/>
                </a:solidFill>
              </a:rPr>
              <a:t>Improving food and beverage performance</a:t>
            </a:r>
            <a:r>
              <a:rPr lang="en-US" sz="1200" dirty="0">
                <a:solidFill>
                  <a:srgbClr val="000000"/>
                </a:solidFill>
              </a:rPr>
              <a:t>. Oxford: Butterworth – Heinemann </a:t>
            </a:r>
            <a:br>
              <a:rPr lang="en-US" sz="1200" dirty="0">
                <a:solidFill>
                  <a:srgbClr val="000000"/>
                </a:solidFill>
              </a:rPr>
            </a:br>
            <a:r>
              <a:rPr lang="en-US" sz="1200" dirty="0">
                <a:solidFill>
                  <a:srgbClr val="000000"/>
                </a:solidFill>
              </a:rPr>
              <a:t> </a:t>
            </a:r>
            <a:br>
              <a:rPr lang="en-US" sz="1200" dirty="0">
                <a:solidFill>
                  <a:srgbClr val="000000"/>
                </a:solidFill>
              </a:rPr>
            </a:br>
            <a:r>
              <a:rPr lang="en-US" sz="1200" u="sng" dirty="0">
                <a:solidFill>
                  <a:srgbClr val="000000"/>
                </a:solidFill>
              </a:rPr>
              <a:t>Βιβλιογραφία ελληνόγλωσση</a:t>
            </a:r>
            <a:r>
              <a:rPr lang="en-US" sz="1200" dirty="0">
                <a:solidFill>
                  <a:srgbClr val="000000"/>
                </a:solidFill>
              </a:rPr>
              <a:t/>
            </a:r>
            <a:br>
              <a:rPr lang="en-US" sz="1200" dirty="0">
                <a:solidFill>
                  <a:srgbClr val="000000"/>
                </a:solidFill>
              </a:rPr>
            </a:br>
            <a:r>
              <a:rPr lang="el-GR" sz="1200" dirty="0" smtClean="0">
                <a:solidFill>
                  <a:srgbClr val="000000"/>
                </a:solidFill>
              </a:rPr>
              <a:t>-</a:t>
            </a:r>
            <a:r>
              <a:rPr lang="en-US" sz="1200" dirty="0" smtClean="0">
                <a:solidFill>
                  <a:srgbClr val="000000"/>
                </a:solidFill>
              </a:rPr>
              <a:t>Αντωνοπούλου </a:t>
            </a:r>
            <a:r>
              <a:rPr lang="en-US" sz="1200" dirty="0">
                <a:solidFill>
                  <a:srgbClr val="000000"/>
                </a:solidFill>
              </a:rPr>
              <a:t>Π., (2008),  </a:t>
            </a:r>
            <a:r>
              <a:rPr lang="en-US" sz="1200" i="1" dirty="0">
                <a:solidFill>
                  <a:srgbClr val="000000"/>
                </a:solidFill>
              </a:rPr>
              <a:t>Αθλητισμός, Πολιτική και ΜΜΕ</a:t>
            </a:r>
            <a:r>
              <a:rPr lang="en-US" sz="1200" dirty="0">
                <a:solidFill>
                  <a:srgbClr val="000000"/>
                </a:solidFill>
              </a:rPr>
              <a:t>, Αθήνα, εκδόσεις ΔΡΑΚΟΠΟΥΛΟΥ</a:t>
            </a:r>
            <a:br>
              <a:rPr lang="en-US" sz="1200" dirty="0">
                <a:solidFill>
                  <a:srgbClr val="000000"/>
                </a:solidFill>
              </a:rPr>
            </a:br>
            <a:r>
              <a:rPr lang="el-GR" sz="1200" dirty="0" smtClean="0">
                <a:solidFill>
                  <a:srgbClr val="000000"/>
                </a:solidFill>
              </a:rPr>
              <a:t>-Αντωνοπούλου Π., </a:t>
            </a:r>
            <a:r>
              <a:rPr lang="en-US" sz="1200" i="1" dirty="0" smtClean="0">
                <a:solidFill>
                  <a:srgbClr val="000000"/>
                </a:solidFill>
              </a:rPr>
              <a:t>Η </a:t>
            </a:r>
            <a:r>
              <a:rPr lang="en-US" sz="1200" i="1" dirty="0">
                <a:solidFill>
                  <a:srgbClr val="000000"/>
                </a:solidFill>
              </a:rPr>
              <a:t>διοργάνωση αθλητικών εκδηλώσεων ως εργαλείο προώθησης εναλλακτικών μορφών Τουρισμού. </a:t>
            </a:r>
            <a:r>
              <a:rPr lang="en-US" sz="1200" dirty="0">
                <a:solidFill>
                  <a:srgbClr val="000000"/>
                </a:solidFill>
              </a:rPr>
              <a:t/>
            </a:r>
            <a:br>
              <a:rPr lang="en-US" sz="1200" dirty="0">
                <a:solidFill>
                  <a:srgbClr val="000000"/>
                </a:solidFill>
              </a:rPr>
            </a:br>
            <a:r>
              <a:rPr lang="el-GR" sz="1200" dirty="0" smtClean="0">
                <a:solidFill>
                  <a:srgbClr val="000000"/>
                </a:solidFill>
              </a:rPr>
              <a:t>-Σύρρου Στ., Αντωνοπούλου Π., (2016), </a:t>
            </a:r>
            <a:r>
              <a:rPr lang="el-GR" sz="1200" i="1" dirty="0" smtClean="0">
                <a:solidFill>
                  <a:srgbClr val="000000"/>
                </a:solidFill>
              </a:rPr>
              <a:t>Οψεις και στρατηγικές για την προώθηση του</a:t>
            </a:r>
            <a:r>
              <a:rPr lang="en-US" sz="1200" i="1" dirty="0" smtClean="0">
                <a:solidFill>
                  <a:srgbClr val="000000"/>
                </a:solidFill>
              </a:rPr>
              <a:t> Brand </a:t>
            </a:r>
            <a:r>
              <a:rPr lang="el-GR" sz="1200" i="1" dirty="0" smtClean="0">
                <a:solidFill>
                  <a:srgbClr val="000000"/>
                </a:solidFill>
              </a:rPr>
              <a:t>Πειραιάς στον τομέα της κρουαζιέρας,</a:t>
            </a:r>
            <a:r>
              <a:rPr lang="el-GR" sz="1200" dirty="0" smtClean="0">
                <a:solidFill>
                  <a:srgbClr val="000000"/>
                </a:solidFill>
              </a:rPr>
              <a:t> μεταπτυχιακή διατριβή, Πανεπιστήμιο Πελοποννήσου.  </a:t>
            </a:r>
            <a:r>
              <a:rPr lang="en-US" sz="1200" dirty="0">
                <a:solidFill>
                  <a:srgbClr val="000000"/>
                </a:solidFill>
              </a:rPr>
              <a:t/>
            </a:r>
            <a:br>
              <a:rPr lang="en-US" sz="1200" dirty="0">
                <a:solidFill>
                  <a:srgbClr val="000000"/>
                </a:solidFill>
              </a:rPr>
            </a:br>
            <a:r>
              <a:rPr lang="el-GR" sz="1200" dirty="0" smtClean="0">
                <a:solidFill>
                  <a:srgbClr val="000000"/>
                </a:solidFill>
              </a:rPr>
              <a:t/>
            </a:r>
            <a:br>
              <a:rPr lang="el-GR" sz="1200" dirty="0" smtClean="0">
                <a:solidFill>
                  <a:srgbClr val="000000"/>
                </a:solidFill>
              </a:rPr>
            </a:br>
            <a:r>
              <a:rPr lang="en-US" sz="1200" dirty="0" smtClean="0">
                <a:solidFill>
                  <a:schemeClr val="tx1"/>
                </a:solidFill>
              </a:rPr>
              <a:t> </a:t>
            </a:r>
            <a:r>
              <a:rPr lang="en-US" dirty="0"/>
              <a:t/>
            </a:r>
            <a:br>
              <a:rPr lang="en-US" dirty="0"/>
            </a:br>
            <a:endParaRPr lang="en-US" dirty="0"/>
          </a:p>
        </p:txBody>
      </p:sp>
    </p:spTree>
    <p:extLst>
      <p:ext uri="{BB962C8B-B14F-4D97-AF65-F5344CB8AC3E}">
        <p14:creationId xmlns:p14="http://schemas.microsoft.com/office/powerpoint/2010/main" val="271230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a:xfrm>
            <a:off x="677863" y="621792"/>
            <a:ext cx="8596312" cy="93878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sz="4000" b="1" dirty="0" smtClean="0"/>
              <a:t>Δημιουργία μάρκας</a:t>
            </a:r>
            <a:r>
              <a:rPr lang="el-GR" b="1" dirty="0" smtClean="0"/>
              <a:t/>
            </a:r>
            <a:br>
              <a:rPr lang="el-GR" b="1" dirty="0" smtClean="0"/>
            </a:br>
            <a:endParaRPr lang="el-GR" dirty="0" smtClean="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95551718"/>
              </p:ext>
            </p:extLst>
          </p:nvPr>
        </p:nvGraphicFramePr>
        <p:xfrm>
          <a:off x="677334" y="1865377"/>
          <a:ext cx="8596668" cy="4175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863" y="609600"/>
            <a:ext cx="8596312" cy="987552"/>
          </a:xfrm>
        </p:spPr>
        <p:style>
          <a:lnRef idx="1">
            <a:schemeClr val="accent5"/>
          </a:lnRef>
          <a:fillRef idx="2">
            <a:schemeClr val="accent5"/>
          </a:fillRef>
          <a:effectRef idx="1">
            <a:schemeClr val="accent5"/>
          </a:effectRef>
          <a:fontRef idx="minor">
            <a:schemeClr val="dk1"/>
          </a:fontRef>
        </p:style>
        <p:txBody>
          <a:bodyPr>
            <a:normAutofit/>
          </a:bodyPr>
          <a:lstStyle/>
          <a:p>
            <a:r>
              <a:rPr lang="el-GR" b="1" dirty="0" smtClean="0"/>
              <a:t>Δημιουργία μάρκας </a:t>
            </a:r>
            <a:endParaRPr lang="en-US" dirty="0"/>
          </a:p>
        </p:txBody>
      </p:sp>
      <p:sp>
        <p:nvSpPr>
          <p:cNvPr id="3" name="2 - Θέση περιεχομένου"/>
          <p:cNvSpPr>
            <a:spLocks noGrp="1"/>
          </p:cNvSpPr>
          <p:nvPr>
            <p:ph idx="1"/>
          </p:nvPr>
        </p:nvSpPr>
        <p:spPr>
          <a:xfrm>
            <a:off x="677863" y="1548384"/>
            <a:ext cx="8596312" cy="4493641"/>
          </a:xfrm>
        </p:spPr>
        <p:txBody>
          <a:bodyPr/>
          <a:lstStyle/>
          <a:p>
            <a:r>
              <a:rPr lang="el-GR" sz="2000" dirty="0" smtClean="0">
                <a:solidFill>
                  <a:schemeClr val="accent1"/>
                </a:solidFill>
              </a:rPr>
              <a:t>Σχήμα 1. </a:t>
            </a:r>
            <a:r>
              <a:rPr lang="el-GR" sz="2000" b="1" dirty="0" smtClean="0">
                <a:solidFill>
                  <a:schemeClr val="accent1"/>
                </a:solidFill>
              </a:rPr>
              <a:t>Τα στοιχεία από τα οποία απαρτίζεται η δημιουργία μάρκας ,</a:t>
            </a:r>
            <a:r>
              <a:rPr lang="en-US" sz="2000" b="1" dirty="0" smtClean="0">
                <a:solidFill>
                  <a:schemeClr val="accent1"/>
                </a:solidFill>
              </a:rPr>
              <a:t> </a:t>
            </a:r>
            <a:r>
              <a:rPr lang="en-US" sz="1400" dirty="0" smtClean="0">
                <a:solidFill>
                  <a:schemeClr val="accent1"/>
                </a:solidFill>
              </a:rPr>
              <a:t>(</a:t>
            </a:r>
            <a:r>
              <a:rPr lang="el-GR" sz="1400" dirty="0" smtClean="0">
                <a:solidFill>
                  <a:schemeClr val="accent1"/>
                </a:solidFill>
              </a:rPr>
              <a:t>Πηγή: </a:t>
            </a:r>
            <a:r>
              <a:rPr lang="en-US" sz="1400" dirty="0" smtClean="0">
                <a:solidFill>
                  <a:schemeClr val="accent1"/>
                </a:solidFill>
              </a:rPr>
              <a:t>Meenagham,1995)</a:t>
            </a:r>
            <a:endParaRPr lang="en-US" sz="1400" dirty="0">
              <a:solidFill>
                <a:schemeClr val="accent1"/>
              </a:solidFill>
            </a:endParaRPr>
          </a:p>
        </p:txBody>
      </p:sp>
      <p:pic>
        <p:nvPicPr>
          <p:cNvPr id="4" name="Picture 7"/>
          <p:cNvPicPr/>
          <p:nvPr/>
        </p:nvPicPr>
        <p:blipFill>
          <a:blip r:embed="rId2">
            <a:duotone>
              <a:prstClr val="black"/>
              <a:schemeClr val="accent5">
                <a:lumMod val="20000"/>
                <a:lumOff val="80000"/>
                <a:tint val="45000"/>
                <a:satMod val="400000"/>
              </a:schemeClr>
            </a:duotone>
          </a:blip>
          <a:srcRect l="44023" t="18501" r="10532" b="23228"/>
          <a:stretch>
            <a:fillRect/>
          </a:stretch>
        </p:blipFill>
        <p:spPr bwMode="auto">
          <a:xfrm>
            <a:off x="1584960" y="2340864"/>
            <a:ext cx="7242047" cy="3450336"/>
          </a:xfrm>
          <a:prstGeom prst="rect">
            <a:avLst/>
          </a:prstGeom>
          <a:noFill/>
          <a:ln w="9525" cmpd="sng">
            <a:solidFill>
              <a:srgbClr val="4F81BD"/>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a:xfrm>
            <a:off x="677863" y="609600"/>
            <a:ext cx="8596312" cy="1011936"/>
          </a:xfrm>
        </p:spPr>
        <p:style>
          <a:lnRef idx="1">
            <a:schemeClr val="accent5"/>
          </a:lnRef>
          <a:fillRef idx="3">
            <a:schemeClr val="accent5"/>
          </a:fillRef>
          <a:effectRef idx="2">
            <a:schemeClr val="accent5"/>
          </a:effectRef>
          <a:fontRef idx="minor">
            <a:schemeClr val="lt1"/>
          </a:fontRef>
        </p:style>
        <p:txBody>
          <a:bodyPr/>
          <a:lstStyle/>
          <a:p>
            <a:r>
              <a:rPr lang="el-GR" b="1" dirty="0" smtClean="0">
                <a:solidFill>
                  <a:schemeClr val="tx1"/>
                </a:solidFill>
              </a:rPr>
              <a:t>Το </a:t>
            </a:r>
            <a:r>
              <a:rPr lang="en-US" b="1" dirty="0" smtClean="0">
                <a:solidFill>
                  <a:schemeClr val="tx1"/>
                </a:solidFill>
              </a:rPr>
              <a:t>branding </a:t>
            </a:r>
            <a:r>
              <a:rPr lang="el-GR" b="1" dirty="0" smtClean="0">
                <a:solidFill>
                  <a:schemeClr val="tx1"/>
                </a:solidFill>
              </a:rPr>
              <a:t>Τόπου </a:t>
            </a:r>
          </a:p>
        </p:txBody>
      </p:sp>
      <p:sp>
        <p:nvSpPr>
          <p:cNvPr id="21506" name="Θέση περιεχομένου 2"/>
          <p:cNvSpPr>
            <a:spLocks noGrp="1"/>
          </p:cNvSpPr>
          <p:nvPr>
            <p:ph idx="1"/>
          </p:nvPr>
        </p:nvSpPr>
        <p:spPr>
          <a:xfrm>
            <a:off x="677863" y="2023872"/>
            <a:ext cx="8596312" cy="4018153"/>
          </a:xfrm>
        </p:spPr>
        <p:style>
          <a:lnRef idx="2">
            <a:schemeClr val="accent3"/>
          </a:lnRef>
          <a:fillRef idx="1">
            <a:schemeClr val="lt1"/>
          </a:fillRef>
          <a:effectRef idx="0">
            <a:schemeClr val="accent3"/>
          </a:effectRef>
          <a:fontRef idx="minor">
            <a:schemeClr val="dk1"/>
          </a:fontRef>
        </p:style>
        <p:txBody>
          <a:bodyPr/>
          <a:lstStyle/>
          <a:p>
            <a:r>
              <a:rPr lang="el-GR" dirty="0" smtClean="0"/>
              <a:t>Το branding Τόπου αναφέρεται στην εφαρμογή των τεχνικών επωνυμίας  σε γεωγραφικές περιοχές  με την ευρύτερη έννοια της λέξης</a:t>
            </a:r>
            <a:r>
              <a:rPr lang="en-US" dirty="0" smtClean="0"/>
              <a:t> </a:t>
            </a:r>
            <a:r>
              <a:rPr lang="el-GR" dirty="0" smtClean="0"/>
              <a:t>(</a:t>
            </a:r>
            <a:r>
              <a:rPr lang="el-GR" sz="1600" dirty="0" smtClean="0"/>
              <a:t>Bıçakçı, 2012). </a:t>
            </a:r>
          </a:p>
          <a:p>
            <a:r>
              <a:rPr lang="el-GR" dirty="0" smtClean="0"/>
              <a:t>Το branding Τόπου διαδραματίζει σημαντικό ρόλο στην προβολή και προώθηση των Τόπων, καθώς η ταυτότητα ενός Τόπου δημιουργείται επί μακρό χρονικό διάστημα</a:t>
            </a:r>
            <a:r>
              <a:rPr lang="en-US" dirty="0" smtClean="0"/>
              <a:t> </a:t>
            </a:r>
            <a:r>
              <a:rPr lang="en-US" sz="1600" dirty="0" smtClean="0"/>
              <a:t>(</a:t>
            </a:r>
            <a:r>
              <a:rPr lang="el-GR" sz="1600" dirty="0" smtClean="0"/>
              <a:t>Cvijic και Guzijan </a:t>
            </a:r>
            <a:r>
              <a:rPr lang="en-US" sz="1600" dirty="0" smtClean="0"/>
              <a:t>,</a:t>
            </a:r>
            <a:r>
              <a:rPr lang="el-GR" sz="1600" dirty="0" smtClean="0"/>
              <a:t>2013</a:t>
            </a:r>
            <a:r>
              <a:rPr lang="el-GR" dirty="0" smtClean="0"/>
              <a:t>).</a:t>
            </a:r>
          </a:p>
          <a:p>
            <a:r>
              <a:rPr lang="el-GR" dirty="0" smtClean="0"/>
              <a:t>Ο τελικός στόχος δεν είναι άλλος από την αύξηση της ελκυστικότητας των Τόπων στις διάφορες ομάδες-στόχους, ξεκινώντας από τους σημερινούς και μελλοντικούς τους κατοίκους, συνεχίζοντας με τους τουρίστες και τελειώνοντας με πιθανούς επενδυτές</a:t>
            </a:r>
            <a:r>
              <a:rPr lang="en-US" dirty="0" smtClean="0"/>
              <a:t> (</a:t>
            </a:r>
            <a:r>
              <a:rPr lang="el-GR" sz="1600" dirty="0" smtClean="0"/>
              <a:t>Alexa </a:t>
            </a:r>
            <a:r>
              <a:rPr lang="en-US" sz="1600" dirty="0" smtClean="0"/>
              <a:t>,</a:t>
            </a:r>
            <a:r>
              <a:rPr lang="el-GR" sz="1600" dirty="0" smtClean="0"/>
              <a:t>2010</a:t>
            </a:r>
            <a:r>
              <a:rPr lang="el-GR" dirty="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a:t>
            </a:r>
            <a:r>
              <a:rPr lang="el-GR" dirty="0" smtClean="0"/>
              <a:t> Τόπου: επίπεδα επικοινωνίας </a:t>
            </a:r>
            <a:endParaRPr lang="en-US" dirty="0"/>
          </a:p>
        </p:txBody>
      </p:sp>
      <p:sp>
        <p:nvSpPr>
          <p:cNvPr id="3" name="Content Placeholder 2"/>
          <p:cNvSpPr>
            <a:spLocks noGrp="1"/>
          </p:cNvSpPr>
          <p:nvPr>
            <p:ph idx="1"/>
          </p:nvPr>
        </p:nvSpPr>
        <p:spPr/>
        <p:txBody>
          <a:bodyPr/>
          <a:lstStyle/>
          <a:p>
            <a:pPr marL="0" indent="0">
              <a:buNone/>
            </a:pPr>
            <a:r>
              <a:rPr lang="el-GR" dirty="0" smtClean="0"/>
              <a:t>Η διεθνής βιβλιογραφία εντοπίζει τ</a:t>
            </a:r>
            <a:r>
              <a:rPr lang="en-US" dirty="0" smtClean="0"/>
              <a:t>ρία </a:t>
            </a:r>
            <a:r>
              <a:rPr lang="en-US" dirty="0"/>
              <a:t>επίπεδα επικοινωνίας μέσω των οποίων οι Τόποι μπορούν να προωθούν  τις μάρκες τους στο κοινό-στόχο: </a:t>
            </a:r>
          </a:p>
          <a:p>
            <a:r>
              <a:rPr lang="en-US" dirty="0"/>
              <a:t>1. </a:t>
            </a:r>
            <a:r>
              <a:rPr lang="el-GR" dirty="0" smtClean="0"/>
              <a:t>Την </a:t>
            </a:r>
            <a:r>
              <a:rPr lang="en-US" dirty="0" smtClean="0"/>
              <a:t>πρωτογενή </a:t>
            </a:r>
            <a:r>
              <a:rPr lang="en-US" dirty="0"/>
              <a:t>επικοινωνία η οποία δίνει έμφαση στο αστικό τοπίο,  τις υποδομές, την οργανωτική και διοικητική δομή της πόλης, την  ανάπτυξη της συνεργασίας μεταξύ ιδιωτικού και δημόσιου τομέα και τη «συμπεριφορά» της πόλης (όραμα της διοίκησης, υπηρεσίες, διοργανώσεις που φιλοξενεί).</a:t>
            </a:r>
          </a:p>
          <a:p>
            <a:r>
              <a:rPr lang="en-US" dirty="0"/>
              <a:t>2. </a:t>
            </a:r>
            <a:r>
              <a:rPr lang="el-GR" dirty="0" smtClean="0"/>
              <a:t>Την </a:t>
            </a:r>
            <a:r>
              <a:rPr lang="en-US" dirty="0" smtClean="0"/>
              <a:t>δευτερογενή </a:t>
            </a:r>
            <a:r>
              <a:rPr lang="en-US" dirty="0"/>
              <a:t>επικοινωνία η οποία αφορά τις δράσεις προώθησης που υλοποιούνται, όπως η διαφήμιση, οι δημόσιες σχέσεις, η χρήση λογοτύπου κ.α.</a:t>
            </a:r>
          </a:p>
          <a:p>
            <a:r>
              <a:rPr lang="en-US" dirty="0"/>
              <a:t>3. </a:t>
            </a:r>
            <a:r>
              <a:rPr lang="el-GR" dirty="0" smtClean="0"/>
              <a:t>Την </a:t>
            </a:r>
            <a:r>
              <a:rPr lang="en-US" dirty="0" smtClean="0"/>
              <a:t>τριτογενή </a:t>
            </a:r>
            <a:r>
              <a:rPr lang="en-US" dirty="0"/>
              <a:t>επικοινωνία η οποία αφορά τη «φήμη» της πόλης όπως αυτή διαμορφώνεται από τους κατοίκους και τους επισκέπτες της και διαδίδεται μέσα απο ανεπίσημα δίκτυα.</a:t>
            </a:r>
          </a:p>
          <a:p>
            <a:endParaRPr lang="en-US" dirty="0"/>
          </a:p>
        </p:txBody>
      </p:sp>
    </p:spTree>
    <p:extLst>
      <p:ext uri="{BB962C8B-B14F-4D97-AF65-F5344CB8AC3E}">
        <p14:creationId xmlns:p14="http://schemas.microsoft.com/office/powerpoint/2010/main" val="83284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σχέση Τόπου- τουρίστα </a:t>
            </a:r>
            <a:endParaRPr lang="en-US" dirty="0"/>
          </a:p>
        </p:txBody>
      </p:sp>
      <p:sp>
        <p:nvSpPr>
          <p:cNvPr id="3" name="Content Placeholder 2"/>
          <p:cNvSpPr>
            <a:spLocks noGrp="1"/>
          </p:cNvSpPr>
          <p:nvPr>
            <p:ph idx="1"/>
          </p:nvPr>
        </p:nvSpPr>
        <p:spPr/>
        <p:txBody>
          <a:bodyPr/>
          <a:lstStyle/>
          <a:p>
            <a:r>
              <a:rPr lang="el-GR" dirty="0">
                <a:cs typeface="Times New Roman"/>
              </a:rPr>
              <a:t>Η στρατηγική δημιουργίας </a:t>
            </a:r>
            <a:r>
              <a:rPr lang="en-US" dirty="0">
                <a:cs typeface="Times New Roman"/>
              </a:rPr>
              <a:t>BRAND</a:t>
            </a:r>
            <a:r>
              <a:rPr lang="el-GR" dirty="0">
                <a:cs typeface="Times New Roman"/>
              </a:rPr>
              <a:t> στοχεύει να προκαλέσει τη </a:t>
            </a:r>
            <a:r>
              <a:rPr lang="el-GR" i="1" dirty="0">
                <a:cs typeface="Times New Roman"/>
              </a:rPr>
              <a:t>γνωστική (</a:t>
            </a:r>
            <a:r>
              <a:rPr lang="en-US" i="1" dirty="0">
                <a:cs typeface="Times New Roman"/>
              </a:rPr>
              <a:t>Cognitive</a:t>
            </a:r>
            <a:r>
              <a:rPr lang="el-GR" i="1" dirty="0">
                <a:cs typeface="Times New Roman"/>
              </a:rPr>
              <a:t>)  </a:t>
            </a:r>
            <a:r>
              <a:rPr lang="el-GR" dirty="0">
                <a:cs typeface="Times New Roman"/>
              </a:rPr>
              <a:t>και τη </a:t>
            </a:r>
            <a:r>
              <a:rPr lang="el-GR" i="1" dirty="0">
                <a:cs typeface="Times New Roman"/>
              </a:rPr>
              <a:t>συγκινησιακή (</a:t>
            </a:r>
            <a:r>
              <a:rPr lang="en-US" i="1" dirty="0">
                <a:cs typeface="Times New Roman"/>
              </a:rPr>
              <a:t>Affective</a:t>
            </a:r>
            <a:r>
              <a:rPr lang="el-GR" i="1" dirty="0">
                <a:cs typeface="Times New Roman"/>
              </a:rPr>
              <a:t>)</a:t>
            </a:r>
            <a:r>
              <a:rPr lang="el-GR" dirty="0">
                <a:cs typeface="Times New Roman"/>
              </a:rPr>
              <a:t> αντίδραση του καταναλωτή- τουρίστα, που θα οδηγήσει </a:t>
            </a:r>
            <a:r>
              <a:rPr lang="el-GR" i="1" dirty="0">
                <a:cs typeface="Times New Roman"/>
              </a:rPr>
              <a:t>στη συγκεκριμένη συμπεριφορά (</a:t>
            </a:r>
            <a:r>
              <a:rPr lang="en-US" i="1" dirty="0">
                <a:cs typeface="Times New Roman"/>
              </a:rPr>
              <a:t>Behavioral Response</a:t>
            </a:r>
            <a:r>
              <a:rPr lang="el-GR" i="1" dirty="0">
                <a:cs typeface="Times New Roman"/>
              </a:rPr>
              <a:t>).</a:t>
            </a:r>
          </a:p>
          <a:p>
            <a:r>
              <a:rPr lang="el-GR" dirty="0" smtClean="0">
                <a:cs typeface="Times New Roman"/>
              </a:rPr>
              <a:t>H  </a:t>
            </a:r>
            <a:r>
              <a:rPr lang="el-GR" dirty="0">
                <a:cs typeface="Times New Roman"/>
              </a:rPr>
              <a:t>σύγχρονη αντίληψη είναι πως </a:t>
            </a:r>
            <a:r>
              <a:rPr lang="el-GR" dirty="0" smtClean="0">
                <a:cs typeface="Times New Roman"/>
              </a:rPr>
              <a:t>«η </a:t>
            </a:r>
            <a:r>
              <a:rPr lang="el-GR" dirty="0">
                <a:cs typeface="Times New Roman"/>
              </a:rPr>
              <a:t>πώληση ενός προϊόντος αρχίζει ουσιαστικά μετά την πώληση» ( </a:t>
            </a:r>
            <a:r>
              <a:rPr lang="en-US" dirty="0">
                <a:cs typeface="Times New Roman"/>
              </a:rPr>
              <a:t>S</a:t>
            </a:r>
            <a:r>
              <a:rPr lang="el-GR" dirty="0">
                <a:cs typeface="Times New Roman"/>
              </a:rPr>
              <a:t>.</a:t>
            </a:r>
            <a:r>
              <a:rPr lang="en-US" dirty="0">
                <a:cs typeface="Times New Roman"/>
              </a:rPr>
              <a:t>Rapp and T</a:t>
            </a:r>
            <a:r>
              <a:rPr lang="el-GR" dirty="0">
                <a:cs typeface="Times New Roman"/>
              </a:rPr>
              <a:t>. </a:t>
            </a:r>
            <a:r>
              <a:rPr lang="en-US" dirty="0">
                <a:cs typeface="Times New Roman"/>
              </a:rPr>
              <a:t>Collins</a:t>
            </a:r>
            <a:r>
              <a:rPr lang="el-GR" dirty="0">
                <a:cs typeface="Times New Roman"/>
              </a:rPr>
              <a:t> , </a:t>
            </a:r>
            <a:r>
              <a:rPr lang="en-US" dirty="0">
                <a:cs typeface="Times New Roman"/>
              </a:rPr>
              <a:t>Maximarketing</a:t>
            </a:r>
            <a:r>
              <a:rPr lang="el-GR" dirty="0">
                <a:cs typeface="Times New Roman"/>
              </a:rPr>
              <a:t> , </a:t>
            </a:r>
            <a:r>
              <a:rPr lang="en-US" dirty="0">
                <a:cs typeface="Times New Roman"/>
              </a:rPr>
              <a:t>New York</a:t>
            </a:r>
            <a:r>
              <a:rPr lang="el-GR" dirty="0">
                <a:cs typeface="Times New Roman"/>
              </a:rPr>
              <a:t>,   </a:t>
            </a:r>
            <a:r>
              <a:rPr lang="en-US" dirty="0">
                <a:cs typeface="Times New Roman"/>
              </a:rPr>
              <a:t>Mc Gr</a:t>
            </a:r>
            <a:r>
              <a:rPr lang="el-GR" dirty="0">
                <a:cs typeface="Times New Roman"/>
              </a:rPr>
              <a:t>ο</a:t>
            </a:r>
            <a:r>
              <a:rPr lang="en-US" dirty="0">
                <a:cs typeface="Times New Roman"/>
              </a:rPr>
              <a:t>w Hill Co</a:t>
            </a:r>
            <a:r>
              <a:rPr lang="el-GR" dirty="0">
                <a:cs typeface="Times New Roman"/>
              </a:rPr>
              <a:t>, 1987). </a:t>
            </a:r>
          </a:p>
          <a:p>
            <a:r>
              <a:rPr lang="el-GR" dirty="0">
                <a:cs typeface="Times New Roman"/>
              </a:rPr>
              <a:t>Αυτό σημαίνει ότι η </a:t>
            </a:r>
            <a:r>
              <a:rPr lang="el-GR" dirty="0" smtClean="0">
                <a:cs typeface="Times New Roman"/>
              </a:rPr>
              <a:t>έμφαση πλέον δίνεται στην </a:t>
            </a:r>
            <a:r>
              <a:rPr lang="el-GR" dirty="0">
                <a:cs typeface="Times New Roman"/>
              </a:rPr>
              <a:t>προσέγγιση του καταναλωτή, </a:t>
            </a:r>
            <a:r>
              <a:rPr lang="el-GR" dirty="0" smtClean="0">
                <a:cs typeface="Times New Roman"/>
              </a:rPr>
              <a:t>στην </a:t>
            </a:r>
            <a:r>
              <a:rPr lang="el-GR" dirty="0">
                <a:cs typeface="Times New Roman"/>
              </a:rPr>
              <a:t>ανάπτυξη σχέσεων επικοινωνίας μαζί </a:t>
            </a:r>
            <a:r>
              <a:rPr lang="el-GR" dirty="0" smtClean="0">
                <a:cs typeface="Times New Roman"/>
              </a:rPr>
              <a:t>του. Ο </a:t>
            </a:r>
            <a:r>
              <a:rPr lang="el-GR" dirty="0">
                <a:cs typeface="Times New Roman"/>
              </a:rPr>
              <a:t>προσανατολισμός, δηλαδή είναι , η ανάπτυξη στενών σχέσεων με τον </a:t>
            </a:r>
            <a:r>
              <a:rPr lang="el-GR" dirty="0" smtClean="0">
                <a:cs typeface="Times New Roman"/>
              </a:rPr>
              <a:t>καταναλωτή- τουρίστα.</a:t>
            </a:r>
          </a:p>
          <a:p>
            <a:r>
              <a:rPr lang="el-GR" dirty="0" smtClean="0"/>
              <a:t>Ο τελικός στόχος είναι η </a:t>
            </a:r>
            <a:r>
              <a:rPr lang="el-GR" dirty="0"/>
              <a:t>κ</a:t>
            </a:r>
            <a:r>
              <a:rPr lang="el-GR" dirty="0" smtClean="0"/>
              <a:t>αλλιέργεια </a:t>
            </a:r>
            <a:r>
              <a:rPr lang="el-GR" i="1" dirty="0"/>
              <a:t>σχέσης προσήλωσης</a:t>
            </a:r>
            <a:r>
              <a:rPr lang="el-GR" dirty="0"/>
              <a:t> του </a:t>
            </a:r>
            <a:r>
              <a:rPr lang="el-GR" dirty="0" smtClean="0"/>
              <a:t>τουρίστα </a:t>
            </a:r>
            <a:r>
              <a:rPr lang="el-GR" dirty="0"/>
              <a:t>προς την </a:t>
            </a:r>
            <a:r>
              <a:rPr lang="el-GR" dirty="0" smtClean="0"/>
              <a:t>περιοχή, τους ανθρώπους της, τις υποδομές της. </a:t>
            </a:r>
            <a:r>
              <a:rPr lang="el-GR" i="1" dirty="0" smtClean="0">
                <a:cs typeface="Times New Roman"/>
              </a:rPr>
              <a:t> </a:t>
            </a:r>
            <a:endParaRPr lang="en-US" dirty="0">
              <a:cs typeface="Times New Roman"/>
            </a:endParaRPr>
          </a:p>
          <a:p>
            <a:pPr marL="0" indent="0">
              <a:buNone/>
            </a:pP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21885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Ο οποιοσδήποτε Τόπος έχει την δυνατότητα της διαμόρφωσης του δικού του </a:t>
            </a:r>
            <a:r>
              <a:rPr lang="en-US" dirty="0" smtClean="0"/>
              <a:t>BRAND</a:t>
            </a:r>
            <a:r>
              <a:rPr lang="el-GR" dirty="0" smtClean="0"/>
              <a:t>; </a:t>
            </a:r>
            <a:endParaRPr lang="en-US" dirty="0" smtClean="0"/>
          </a:p>
          <a:p>
            <a:r>
              <a:rPr lang="el-GR" dirty="0" smtClean="0"/>
              <a:t>Οι Λειψοί διαθέτουν πρωτογενώς το αναγκαίο «υλικό» για την διαμόρφωση </a:t>
            </a:r>
            <a:r>
              <a:rPr lang="en-US" dirty="0" smtClean="0"/>
              <a:t>BRAND</a:t>
            </a:r>
            <a:r>
              <a:rPr lang="el-GR" dirty="0" smtClean="0"/>
              <a:t>;  </a:t>
            </a:r>
            <a:endParaRPr lang="el-GR" dirty="0"/>
          </a:p>
          <a:p>
            <a:r>
              <a:rPr lang="el-GR" dirty="0" smtClean="0"/>
              <a:t>Πόσος χρόνος απαιτείται για την διαμόρφωση ενός </a:t>
            </a:r>
            <a:r>
              <a:rPr lang="en-US" dirty="0" smtClean="0"/>
              <a:t>Brand </a:t>
            </a:r>
            <a:r>
              <a:rPr lang="el-GR" dirty="0" smtClean="0"/>
              <a:t>Τόπου; </a:t>
            </a:r>
          </a:p>
          <a:p>
            <a:r>
              <a:rPr lang="el-GR" dirty="0" smtClean="0"/>
              <a:t>Υπάρχουν επικοινωνιακά εργαλεία για την διαμόρφωση ενός </a:t>
            </a:r>
            <a:r>
              <a:rPr lang="en-US" dirty="0" smtClean="0"/>
              <a:t>Brand </a:t>
            </a:r>
            <a:r>
              <a:rPr lang="el-GR" dirty="0" smtClean="0"/>
              <a:t>για τους Λειψούς; </a:t>
            </a:r>
            <a:endParaRPr lang="el-GR" dirty="0"/>
          </a:p>
          <a:p>
            <a:pPr>
              <a:buFont typeface="Wingdings" pitchFamily="2" charset="2"/>
              <a:buChar char="q"/>
            </a:pPr>
            <a:r>
              <a:rPr lang="el-GR" dirty="0" smtClean="0"/>
              <a:t>Ποια </a:t>
            </a:r>
            <a:r>
              <a:rPr lang="el-GR" dirty="0"/>
              <a:t>είναι τα εμπόδια στην προβολή και προώθηση των Λειψών ως μίας τουριστικά ανταγωνιστικής νησιωτικής περιοχής ;</a:t>
            </a:r>
          </a:p>
          <a:p>
            <a:pPr>
              <a:buFont typeface="Wingdings" pitchFamily="2" charset="2"/>
              <a:buChar char="q"/>
            </a:pPr>
            <a:r>
              <a:rPr lang="el-GR" dirty="0"/>
              <a:t>Ποια στοιχεία θα πρέπει να ληφθούν υπόψη για την επαρκή προβολή των Λειψών ως δυναμικού προορισμού;</a:t>
            </a:r>
          </a:p>
          <a:p>
            <a:endParaRPr lang="el-GR" dirty="0"/>
          </a:p>
          <a:p>
            <a:endParaRPr lang="en-US" dirty="0"/>
          </a:p>
        </p:txBody>
      </p:sp>
      <p:sp>
        <p:nvSpPr>
          <p:cNvPr id="4" name="Τίτλο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b="1" dirty="0" smtClean="0"/>
              <a:t/>
            </a:r>
            <a:br>
              <a:rPr lang="el-GR" b="1" dirty="0" smtClean="0"/>
            </a:br>
            <a:r>
              <a:rPr lang="el-GR" b="1" dirty="0" smtClean="0"/>
              <a:t>ΕΡΩΤΗΜΑΤΑ ΓΙΑ ΤΟ </a:t>
            </a:r>
            <a:r>
              <a:rPr lang="en-US" b="1" dirty="0" smtClean="0"/>
              <a:t>BRAND</a:t>
            </a:r>
            <a:r>
              <a:rPr lang="el-GR" b="1" dirty="0" smtClean="0"/>
              <a:t> «ΛΕΙΨΟΙ»   </a:t>
            </a:r>
            <a:endParaRPr lang="el-GR" dirty="0" smtClean="0"/>
          </a:p>
        </p:txBody>
      </p:sp>
    </p:spTree>
    <p:extLst>
      <p:ext uri="{BB962C8B-B14F-4D97-AF65-F5344CB8AC3E}">
        <p14:creationId xmlns:p14="http://schemas.microsoft.com/office/powerpoint/2010/main" val="219415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r>
            <a:br>
              <a:rPr lang="el-GR" dirty="0" smtClean="0"/>
            </a:br>
            <a:r>
              <a:rPr lang="el-GR" dirty="0" smtClean="0"/>
              <a:t>Η επιλεκτικότητα </a:t>
            </a:r>
            <a:endParaRPr lang="en-US" dirty="0"/>
          </a:p>
        </p:txBody>
      </p:sp>
      <p:sp>
        <p:nvSpPr>
          <p:cNvPr id="3" name="Content Placeholder 2"/>
          <p:cNvSpPr>
            <a:spLocks noGrp="1"/>
          </p:cNvSpPr>
          <p:nvPr>
            <p:ph idx="1"/>
          </p:nvPr>
        </p:nvSpPr>
        <p:spPr/>
        <p:txBody>
          <a:bodyPr/>
          <a:lstStyle/>
          <a:p>
            <a:r>
              <a:rPr lang="el-GR" dirty="0" smtClean="0">
                <a:cs typeface="Times New Roman"/>
              </a:rPr>
              <a:t>Κατά την διαδικασία της διαμόρφωσης </a:t>
            </a:r>
            <a:r>
              <a:rPr lang="en-US" dirty="0" smtClean="0">
                <a:cs typeface="Times New Roman"/>
              </a:rPr>
              <a:t>BRAND </a:t>
            </a:r>
            <a:r>
              <a:rPr lang="el-GR" dirty="0" smtClean="0">
                <a:cs typeface="Times New Roman"/>
              </a:rPr>
              <a:t>Τόπου ο </a:t>
            </a:r>
            <a:r>
              <a:rPr lang="el-GR" dirty="0">
                <a:cs typeface="Times New Roman"/>
              </a:rPr>
              <a:t>πομπός του μηνύματος </a:t>
            </a:r>
            <a:r>
              <a:rPr lang="el-GR" dirty="0" smtClean="0">
                <a:cs typeface="Times New Roman"/>
              </a:rPr>
              <a:t>(Υπουργείο, αυτοδιοίκηση, ιδιωτικοί φορείς κλπ.) απευθύνονται στην </a:t>
            </a:r>
            <a:r>
              <a:rPr lang="el-GR" dirty="0">
                <a:cs typeface="Times New Roman"/>
              </a:rPr>
              <a:t>αγορά - στόχο , η οποία είναι διευρυμένη,  αποτελείται δηλαδή από άτομα που έχουν διαφορετικό οικονομικό και κοινωνικό επίπεδο, διαφορετικές προσλαμβάνουσες , διαφορετική κουλτούρα , κι ως εκ τούτου ιεραρχούν κατά διαφορετικό τρόπο τα ανάγκες τους αλλά και τις δυνατότητες τους να ανταποκριθούν στην προσφορά ενός </a:t>
            </a:r>
            <a:r>
              <a:rPr lang="el-GR" dirty="0" smtClean="0">
                <a:cs typeface="Times New Roman"/>
              </a:rPr>
              <a:t>τουριστικού προϊόντος </a:t>
            </a:r>
            <a:r>
              <a:rPr lang="el-GR" dirty="0">
                <a:cs typeface="Times New Roman"/>
              </a:rPr>
              <a:t>. Όπως είναι φυσικό το μήνυμα </a:t>
            </a:r>
            <a:r>
              <a:rPr lang="el-GR" dirty="0" smtClean="0">
                <a:cs typeface="Times New Roman"/>
              </a:rPr>
              <a:t>θα </a:t>
            </a:r>
            <a:r>
              <a:rPr lang="el-GR" dirty="0">
                <a:cs typeface="Times New Roman"/>
              </a:rPr>
              <a:t>περάσει από το κριτήριο της «προσωπικής επιλογής», αλλιώς δηλαδή θα το αντιληφθεί ο α΄η ο β΄ δυνητικός καταναλωτής. Επειδή όμως ένα προϊόν πρέπει να απευθύνεται σε μια μεγάλη στοχευόμενη αγορά , </a:t>
            </a:r>
            <a:r>
              <a:rPr lang="el-GR" dirty="0" smtClean="0">
                <a:cs typeface="Times New Roman"/>
              </a:rPr>
              <a:t>ο «πομπός» </a:t>
            </a:r>
            <a:r>
              <a:rPr lang="el-GR" dirty="0">
                <a:cs typeface="Times New Roman"/>
              </a:rPr>
              <a:t>σκοπεύει ακριβώς μέσω </a:t>
            </a:r>
            <a:r>
              <a:rPr lang="el-GR" dirty="0" smtClean="0">
                <a:cs typeface="Times New Roman"/>
              </a:rPr>
              <a:t>του μηνύματος </a:t>
            </a:r>
            <a:r>
              <a:rPr lang="el-GR" b="1" dirty="0" smtClean="0">
                <a:cs typeface="Times New Roman"/>
              </a:rPr>
              <a:t>να </a:t>
            </a:r>
            <a:r>
              <a:rPr lang="el-GR" b="1" dirty="0">
                <a:cs typeface="Times New Roman"/>
              </a:rPr>
              <a:t>μειώσει το στοιχείο της «επιλεκτικότητας». </a:t>
            </a:r>
            <a:r>
              <a:rPr lang="el-GR" dirty="0">
                <a:cs typeface="Times New Roman"/>
              </a:rPr>
              <a:t>Περισσότεροι δηλαδή καταναλωτές να πειστούν για το μήνυμα </a:t>
            </a:r>
            <a:r>
              <a:rPr lang="el-GR" dirty="0" smtClean="0">
                <a:cs typeface="Times New Roman"/>
              </a:rPr>
              <a:t>με </a:t>
            </a:r>
            <a:r>
              <a:rPr lang="el-GR" dirty="0">
                <a:cs typeface="Times New Roman"/>
              </a:rPr>
              <a:t>βάση τις προσωπικές τους αξιολογήσεις </a:t>
            </a:r>
            <a:endParaRPr lang="en-US" dirty="0">
              <a:cs typeface="Times New Roman"/>
            </a:endParaRPr>
          </a:p>
          <a:p>
            <a:endParaRPr lang="en-US" dirty="0"/>
          </a:p>
        </p:txBody>
      </p:sp>
    </p:spTree>
    <p:extLst>
      <p:ext uri="{BB962C8B-B14F-4D97-AF65-F5344CB8AC3E}">
        <p14:creationId xmlns:p14="http://schemas.microsoft.com/office/powerpoint/2010/main" val="1225357611"/>
      </p:ext>
    </p:extLst>
  </p:cSld>
  <p:clrMapOvr>
    <a:masterClrMapping/>
  </p:clrMapOvr>
</p:sld>
</file>

<file path=ppt/theme/theme1.xml><?xml version="1.0" encoding="utf-8"?>
<a:theme xmlns:a="http://schemas.openxmlformats.org/drawingml/2006/main" name="Όψη">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1708</TotalTime>
  <Words>1579</Words>
  <Application>Microsoft Macintosh PowerPoint</Application>
  <PresentationFormat>Custom</PresentationFormat>
  <Paragraphs>113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Όψη</vt:lpstr>
      <vt:lpstr> ΜΕΣΟΓΕΙΑΚΟΙ ΠΑΡΑΚΤΙΟΙ ΑΓΩΝΕΣ 2019  Όψεις και Στρατηγικές διαμόρφωσης BRAND για την Πάτρα στον τομέα του ΑΘΛΗΤΙΚΟΥ ΤΟΥΡΙΣΜΟΥ </vt:lpstr>
      <vt:lpstr>Στόχος και ερευνητικά ερωτήματα </vt:lpstr>
      <vt:lpstr>Δημιουργία μάρκας </vt:lpstr>
      <vt:lpstr>Δημιουργία μάρκας </vt:lpstr>
      <vt:lpstr>Το branding Τόπου </vt:lpstr>
      <vt:lpstr>BRANDING Τόπου: επίπεδα επικοινωνίας </vt:lpstr>
      <vt:lpstr>Η σχέση Τόπου- τουρίστα </vt:lpstr>
      <vt:lpstr> ΕΡΩΤΗΜΑΤΑ ΓΙΑ ΤΟ BRAND «ΛΕΙΨΟΙ»   </vt:lpstr>
      <vt:lpstr> Η επιλεκτικότητα </vt:lpstr>
      <vt:lpstr>         ΣΤΡΑΤΗΓΙΚΕΣ BRANDING </vt:lpstr>
      <vt:lpstr>                ΕΛΞΗ ΚΑΙ ΩΘΗΣΗ </vt:lpstr>
      <vt:lpstr>ΒΑΣΙΚΕΣ ΜΕΤΑΒΛΗΤΕΣ ΣΤΗΝ ΔΙΑΔΙΚΑΣΙΑ ΠΡΟΩΘΗΣΗΣ ΤΟΠΟΥ  </vt:lpstr>
      <vt:lpstr>ΕΙΔΗ SLOGAN ΓΙΑ ΤΟ BRAND   </vt:lpstr>
      <vt:lpstr>         2005 Live your myth in Greece </vt:lpstr>
      <vt:lpstr>      2006  GREECE Explore your senses</vt:lpstr>
      <vt:lpstr>    2007 GREECE The True Experience </vt:lpstr>
      <vt:lpstr>2008 GREECE 5000 years old.  A MASTERPIECE YOU CAN AFFORD</vt:lpstr>
      <vt:lpstr>               2011 You in Greece </vt:lpstr>
      <vt:lpstr>Περιγραφικά μέτρα απόψεων σχετικά με τους παράγοντες που λειτουργούν ανασταλτικά προς την κατεύθυνση της δημιουργίας Brand για τους Λειψούς. </vt:lpstr>
      <vt:lpstr>ΕΛΛΕΙΨΗ ΚΕΝΤΡΙΚΗΣ ΠΟΛΙΤΙΚΗΣ  ΠΡΟΩΘΗΣΗΣ ΤΟΥ ΑΘΛΗΤΙΚΟΥ ΤΟΥΡΙΣΜΟΥ </vt:lpstr>
      <vt:lpstr>Παράγοντες που ενισχύουν την διαδικασία Branding </vt:lpstr>
      <vt:lpstr>Συμπεράσματα</vt:lpstr>
      <vt:lpstr>Ζητούμενα και προτάσεις</vt:lpstr>
      <vt:lpstr>       ΧΡΗΣΙΜΕΣ ΕΠΙΣΗΜΑΝΣΕΙΣ </vt:lpstr>
      <vt:lpstr>Ευχαριστώ για την προσοχή σας!</vt:lpstr>
      <vt:lpstr>ΒΙΒΛΙΟΓΡΑΦΙΑ -Aitken, R., Campelo, A. (2011). The four Rs of place branding. Journal of Marketing Management, 27(9-10), 913-933. -Anholt, S. (2010). Definitions of Place Branding- Working towards a resolution. Place Branding and Public Diplomacy, 6(1), 1-10. -Bıçakçı, A.B. (2012). Branding the city through culture: Istanbul, European Capital of Culture, 2010. International Journal of Human Sciences, Recovered by http://www.insanbilimleri.com/en -Bodwin, G.A.J., et.al, (2011). Events Management. 3d edition. Oxford: Butterworth-Heineman -Deffner,A., Labrianidis,L.(2005). Planning Culture and Time in a Mega Event. International Planning Studies 10(3-4):241-264  -De Villiers, D.J. (2001). Sport and tourism to stimulate development. Olympic Review, April-May, Lausanne. -Hall, M.C. (2001). Trends in ocean and coastal tourism: the end of the last frontier? Ocean &amp; Coastal Management, 44, 601 – 618.  -Hinch, T.D. &amp; Higman J.E. (2001). Sport tourism framework for research. International Journal of Tourism Research, 3, 45-58.  -Huescar, A. (2001). Sport and leisure. Olympic Review, April-May, Lausanne. -Kaplan, M. D., Yurt, O., Guneri, B., &amp; Kurtulus, K. (2010). Branding places: applying brand personality concept to cities. European Journal of Marketing, 44(9/10), 1286-1304 -Kavaratzis, M. (2008). From city marketing to city branding . An interdisciplinary analysis with reference to Amsterdam / -Budapest and Athens. PhD Thesis University of Groningen.    -Kavaratzis, M., Warnaby, G. (2015). Rethinking Place Branding. London: Springer.  -Manera, C., Taberner, J.G. (2006). The Recent Evolution and Impact of Tourism in the Mediterranean: The Case of Island --Regions, 1990-2002. Recovered http://www.feem.it/Feem/Pub/Publications/WPapers/default.htm .  -Robinson, P., et.al. (2010). Events Management. Oxfordshire: CAB International.  -Seisdedos, G., &amp; Vaggione, P. (2005). The City Branding Processes: The case of Madrid. Paper presented at 41st ISoCaRP Congress; 17 October, Bilbao, Spain -Shone, A., Parry, B., (2004). Successful event management. A practical handbook. London: Thomson -Waller, K. (1996). Improving food and beverage performance. Oxford: Butterworth – Heinemann    Βιβλιογραφία ελληνόγλωσση -Αντωνοπούλου Π., (2008),  Αθλητισμός, Πολιτική και ΜΜΕ, Αθήνα, εκδόσεις ΔΡΑΚΟΠΟΥΛΟΥ -Αντωνοπούλου Π., Η διοργάνωση αθλητικών εκδηλώσεων ως εργαλείο προώθησης εναλλακτικών μορφών Τουρισμού.  -Σύρρου Στ., Αντωνοπούλου Π., (2016), Οψεις και στρατηγικές για την προώθηση του Brand Πειραιάς στον τομέα της κρουαζιέρας, μεταπτυχιακή διατριβή, Πανεπιστήμιο Πελοποννήσου.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PENA</dc:creator>
  <cp:lastModifiedBy>imac1</cp:lastModifiedBy>
  <cp:revision>286</cp:revision>
  <dcterms:created xsi:type="dcterms:W3CDTF">2016-06-03T08:10:11Z</dcterms:created>
  <dcterms:modified xsi:type="dcterms:W3CDTF">2020-06-22T13:56:22Z</dcterms:modified>
</cp:coreProperties>
</file>