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18" r:id="rId2"/>
    <p:sldId id="319" r:id="rId3"/>
    <p:sldId id="288" r:id="rId4"/>
    <p:sldId id="256"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3" r:id="rId19"/>
    <p:sldId id="302" r:id="rId20"/>
    <p:sldId id="304" r:id="rId21"/>
    <p:sldId id="305" r:id="rId22"/>
    <p:sldId id="306" r:id="rId23"/>
    <p:sldId id="307" r:id="rId24"/>
    <p:sldId id="309" r:id="rId25"/>
    <p:sldId id="310" r:id="rId26"/>
    <p:sldId id="311" r:id="rId27"/>
    <p:sldId id="316" r:id="rId28"/>
    <p:sldId id="314" r:id="rId29"/>
    <p:sldId id="31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B"/>
    <a:srgbClr val="D7553C"/>
    <a:srgbClr val="D25F14"/>
    <a:srgbClr val="5A73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84571" autoAdjust="0"/>
  </p:normalViewPr>
  <p:slideViewPr>
    <p:cSldViewPr>
      <p:cViewPr>
        <p:scale>
          <a:sx n="75" d="100"/>
          <a:sy n="75" d="100"/>
        </p:scale>
        <p:origin x="-1104"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498" y="3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34CCFE7-3376-40A4-9D29-2F0380E379A3}" type="datetimeFigureOut">
              <a:rPr lang="en-US"/>
              <a:pPr>
                <a:defRPr/>
              </a:pPr>
              <a:t>2/5/2014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72E154-762C-47D3-9676-4AD6688009D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843D45-41A9-4885-A522-002FCD4F6B33}" type="datetimeFigureOut">
              <a:rPr lang="en-US"/>
              <a:pPr>
                <a:defRPr/>
              </a:pPr>
              <a:t>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6D6A20-1204-45E1-8A07-D23DEC6FEAC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συνεργασία και η ομαδική εργασία ενισχύονται σημαντικά από καινοτόμα πληροφοριακά συστήματα που επιτρέπουν στους ανθρώπους να συνεργάζονται οποιαδήποτε ώρα και οποιουδήποτε και αν βρίσκονται. Άτομα γεωγραφικά διασκορπισμένα, λόγου χάρη, έχουν τη δυνατότητα να συνεδριάσουν μέσω δικτύου, να μοιραστούν έγγραφα και εφαρμογές και γενικά να αλληλεπιδράσουν χρησιμοποιώντας μικρόφωνα, κάμερες και </a:t>
            </a:r>
            <a:r>
              <a:rPr lang="el-GR" dirty="0" err="1" smtClean="0">
                <a:latin typeface="Arial" charset="0"/>
                <a:cs typeface="Arial" charset="0"/>
              </a:rPr>
              <a:t>διαδραστικούς</a:t>
            </a:r>
            <a:r>
              <a:rPr lang="el-GR" dirty="0" smtClean="0">
                <a:latin typeface="Arial" charset="0"/>
                <a:cs typeface="Arial" charset="0"/>
              </a:rPr>
              <a:t> πίνακες. Οι ιστοσελίδες κοινωνικής δικτύωσης (</a:t>
            </a:r>
            <a:r>
              <a:rPr lang="el-GR" dirty="0" err="1" smtClean="0">
                <a:latin typeface="Arial" charset="0"/>
                <a:cs typeface="Arial" charset="0"/>
              </a:rPr>
              <a:t>social</a:t>
            </a:r>
            <a:r>
              <a:rPr lang="el-GR" dirty="0" smtClean="0">
                <a:latin typeface="Arial" charset="0"/>
                <a:cs typeface="Arial" charset="0"/>
              </a:rPr>
              <a:t> </a:t>
            </a:r>
            <a:r>
              <a:rPr lang="el-GR" dirty="0" err="1" smtClean="0">
                <a:latin typeface="Arial" charset="0"/>
                <a:cs typeface="Arial" charset="0"/>
              </a:rPr>
              <a:t>networking</a:t>
            </a:r>
            <a:r>
              <a:rPr lang="el-GR" dirty="0" smtClean="0">
                <a:latin typeface="Arial" charset="0"/>
                <a:cs typeface="Arial" charset="0"/>
              </a:rPr>
              <a:t> </a:t>
            </a:r>
            <a:r>
              <a:rPr lang="el-GR" dirty="0" err="1" smtClean="0">
                <a:latin typeface="Arial" charset="0"/>
                <a:cs typeface="Arial" charset="0"/>
              </a:rPr>
              <a:t>sites</a:t>
            </a:r>
            <a:r>
              <a:rPr lang="el-GR" dirty="0" smtClean="0">
                <a:latin typeface="Arial" charset="0"/>
                <a:cs typeface="Arial" charset="0"/>
              </a:rPr>
              <a:t>) υποστηρίζουν διαδικτυακές κοινότητες ανθρώπων, οι οποίοι δημιουργούν προσωπικά προφίλ, αναπτύσσουν δεσμούς με άλλους ανθρώπους με κοινά ενδιαφέροντα, και συνδέονται με νέα άτομα, μέσω των ήδη υφισταμένων δεσμών τους. Η τεράστια επιτυχία των κοινωνικών δικτύων ωθεί πολλές εταιρείες να τα υιοθετήσουν.</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Για την ανάπτυξη συστημάτων υποστήριξης των συνεργατικών δραστηριοτήτων των ανθρώπων χρειάζεται επινοητικότητα και εστίαση της προσοχής στο πως πραγματικά συνεργάζονται οι άνθρωποι. Τα πληροφοριακά συστήματα υποστήριξης της ομαδικής εργασίας και της συνεργασίας παρουσιάζονται</a:t>
            </a:r>
            <a:r>
              <a:rPr lang="el-GR" baseline="0" dirty="0" smtClean="0">
                <a:latin typeface="Arial" charset="0"/>
                <a:cs typeface="Arial" charset="0"/>
              </a:rPr>
              <a:t> στο </a:t>
            </a:r>
            <a:r>
              <a:rPr lang="el-GR" dirty="0" smtClean="0">
                <a:latin typeface="Arial" charset="0"/>
                <a:cs typeface="Arial" charset="0"/>
              </a:rPr>
              <a:t>Κεφάλαιο 8.</a:t>
            </a:r>
            <a:endParaRPr lang="en-US" dirty="0" smtClean="0">
              <a:latin typeface="Arial" charset="0"/>
              <a:cs typeface="Arial" charset="0"/>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F4548-D6BD-412E-9166-AFD7C834B895}"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Τα πληροφοριακά συστήματα επιφέρουν τα βέλτιστα αποτελέσματα όταν ευθυγραμμιστούν πλήρως με τη στρατηγική της επιχείρησης και συνδεθούν με τις βασικές πρωτοβουλίες που βοηθούν στην επίτευξη των στρατηγικών στόχων (βλ. Κεφάλαιο 2).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Ανταγωνιστικό πλεονέκτημα (</a:t>
            </a:r>
            <a:r>
              <a:rPr lang="el-GR" dirty="0" err="1" smtClean="0">
                <a:latin typeface="Arial" charset="0"/>
                <a:cs typeface="Arial" charset="0"/>
              </a:rPr>
              <a:t>competitive</a:t>
            </a:r>
            <a:r>
              <a:rPr lang="el-GR" dirty="0" smtClean="0">
                <a:latin typeface="Arial" charset="0"/>
                <a:cs typeface="Arial" charset="0"/>
              </a:rPr>
              <a:t> </a:t>
            </a:r>
            <a:r>
              <a:rPr lang="el-GR" dirty="0" err="1" smtClean="0">
                <a:latin typeface="Arial" charset="0"/>
                <a:cs typeface="Arial" charset="0"/>
              </a:rPr>
              <a:t>advantage</a:t>
            </a:r>
            <a:r>
              <a:rPr lang="el-GR" dirty="0" smtClean="0">
                <a:latin typeface="Arial" charset="0"/>
                <a:cs typeface="Arial" charset="0"/>
              </a:rPr>
              <a:t>) αποτελεί οτιδήποτε προσφέρει στην επιχείρηση προβάδισμα έναντι των ανταγωνιστών της, και μπορεί να επιτευχθεί μέσω της ανάπτυξης και εφαρμογής καινοτόμων πληροφοριακών συστημάτων. Ολοένα και περισσότερο, τα συστήματα αυτά καθίστανται βασικό συστατικό του πυρήνα του στρατηγικού οράματος των εταιρειών. </a:t>
            </a:r>
          </a:p>
          <a:p>
            <a:pPr eaLnBrk="1" hangingPunct="1">
              <a:spcBef>
                <a:spcPct val="0"/>
              </a:spcBef>
            </a:pPr>
            <a:endParaRPr lang="el-GR" dirty="0" smtClean="0">
              <a:latin typeface="Arial" charset="0"/>
              <a:cs typeface="Arial" charset="0"/>
            </a:endParaRPr>
          </a:p>
          <a:p>
            <a:pPr eaLnBrk="1" hangingPunct="1">
              <a:spcBef>
                <a:spcPct val="0"/>
              </a:spcBef>
            </a:pPr>
            <a:r>
              <a:rPr lang="en-US" sz="1400" b="1" dirty="0" smtClean="0">
                <a:solidFill>
                  <a:srgbClr val="FFFF00"/>
                </a:solidFill>
                <a:latin typeface="Arial" charset="0"/>
                <a:cs typeface="Arial" charset="0"/>
              </a:rPr>
              <a:t>Indeed, that vision must be shaped to some extent by what information systems can achieve today and what is possible for the future.</a:t>
            </a:r>
            <a:endParaRPr lang="en-US" b="1" dirty="0" smtClean="0">
              <a:solidFill>
                <a:srgbClr val="FFFF00"/>
              </a:solidFill>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Η στρατηγική είναι εξίσου σημαντική για τους μη-κερδοσκοπικούς οργανισμούς και τις υπηρεσίες του δημοσίου. Τα πληροφοριακά συστήματα αυτών των οργανισμών ανοίγουν καινούριους δρόμους, προσφέροντας νέες υπηρεσίες στο κοινό, διευρύνοντας τη δυνατότητα πρόσβασης σε όλους τους πολίτες, </a:t>
            </a:r>
            <a:r>
              <a:rPr lang="el-GR" dirty="0" err="1" smtClean="0">
                <a:latin typeface="Arial" charset="0"/>
                <a:cs typeface="Arial" charset="0"/>
              </a:rPr>
              <a:t>εξορθολογίζοντας</a:t>
            </a:r>
            <a:r>
              <a:rPr lang="el-GR" dirty="0" smtClean="0">
                <a:latin typeface="Arial" charset="0"/>
                <a:cs typeface="Arial" charset="0"/>
              </a:rPr>
              <a:t> τις λειτουργίες, μειώνοντας τα έξοδα και βελτιώνοντας τη λήψη αποφάσεων.</a:t>
            </a:r>
            <a:endParaRPr lang="en-US" dirty="0" smtClean="0">
              <a:latin typeface="Arial" charset="0"/>
              <a:cs typeface="Arial"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B75CA4-496D-46F1-885D-1609102A0092}"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Υπάρχουν άφθονα εργαλεία που συνεισφέρουν στη βελτίωση της παραγωγικότητας των ατόμων, τόσο στην εργασία τους όσο και στην καθημερινότητά τους, από τα έξυπνα κινητά τηλέφωνα με ενσωματωμένες λειτουργίες φωνητικής κλήσης, πλοήγηση στο διαδίκτυο, βάσεις δεδομένων με τις επαφές, ηλεκτρονικό ταχυδρομείο, μουσική και παιχνίδια, έως τις εφαρμογές που εξαλείφουν μονότονες εργασίες. Ακόμα και οι επεξεργαστές κειμένου άλλαξαν τον τρόπο εργασίας μέσα στους οργανισμούς. Προσφέρουν μάλιστα πολλές εφαρμογές και πρόσθετα, άγνωστα σε αρκετούς, τα οποία μπορούν να επιφέρουν περεταίρω βελτίωση στην ατομική παραγωγικότητα.</a:t>
            </a: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Υπάρχει τεράστια ποικιλία λογισμικών και ηλεκτρονικών συσκευών για τη βελτίωση της εργασιακής παραγωγικότητας, από την οποία μπορεί κανείς να επιλέξει. Είναι προτιμότερο ένα σύστημα να επιλέγεται προσεκτικά, βάσει της χρησιμότητας των λειτουργιών, της δυνατότητας σύνδεσης με άλλες εφαρμογές, της ευκολίας και γρήγορης εκμάθησης της χρήσης του κλπ.</a:t>
            </a:r>
            <a:endParaRPr lang="en-US" dirty="0" smtClean="0">
              <a:latin typeface="Arial" charset="0"/>
              <a:cs typeface="Arial" charset="0"/>
            </a:endParaRP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28F12-3A56-45D3-91A6-5F69A5C19511}"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Ο όρος δεδομένα αναφέρεται σε μεμονωμένα στοιχεία ή μέρη μιας πληροφορίας, ενώ ο όρος πληροφορίες αφορά σε δεδομένα ή στοιχεία που συγκεντρώνονται και αναλύονται προκειμένου να τους προσδοθεί κάποιο νόημα και να είναι χρήσιμα. </a:t>
            </a: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Μεμονωμένο στοιχείο είναι, λόγου χάρη, ο υψηλός πυρετός που μετρήθηκε σε έναν ασθενή που μόλις εισήχθη στην κλινική </a:t>
            </a:r>
            <a:r>
              <a:rPr lang="el-GR" dirty="0" err="1" smtClean="0">
                <a:latin typeface="Arial" charset="0"/>
                <a:cs typeface="Arial" charset="0"/>
              </a:rPr>
              <a:t>Patient</a:t>
            </a:r>
            <a:r>
              <a:rPr lang="el-GR" dirty="0" smtClean="0">
                <a:latin typeface="Arial" charset="0"/>
                <a:cs typeface="Arial" charset="0"/>
              </a:rPr>
              <a:t> </a:t>
            </a:r>
            <a:r>
              <a:rPr lang="el-GR" dirty="0" err="1" smtClean="0">
                <a:latin typeface="Arial" charset="0"/>
                <a:cs typeface="Arial" charset="0"/>
              </a:rPr>
              <a:t>First</a:t>
            </a:r>
            <a:r>
              <a:rPr lang="el-GR" dirty="0" smtClean="0">
                <a:latin typeface="Arial" charset="0"/>
                <a:cs typeface="Arial" charset="0"/>
              </a:rPr>
              <a:t>, η οποία λειτουργεί επί εικοσιτετραώρου βάσεως στην πόλη </a:t>
            </a:r>
            <a:r>
              <a:rPr lang="el-GR" dirty="0" err="1" smtClean="0">
                <a:latin typeface="Arial" charset="0"/>
                <a:cs typeface="Arial" charset="0"/>
              </a:rPr>
              <a:t>Laurel</a:t>
            </a:r>
            <a:r>
              <a:rPr lang="el-GR" dirty="0" smtClean="0">
                <a:latin typeface="Arial" charset="0"/>
                <a:cs typeface="Arial" charset="0"/>
              </a:rPr>
              <a:t> του </a:t>
            </a:r>
            <a:r>
              <a:rPr lang="el-GR" dirty="0" err="1" smtClean="0">
                <a:latin typeface="Arial" charset="0"/>
                <a:cs typeface="Arial" charset="0"/>
              </a:rPr>
              <a:t>Maryland</a:t>
            </a:r>
            <a:r>
              <a:rPr lang="el-GR" dirty="0" smtClean="0">
                <a:latin typeface="Arial" charset="0"/>
                <a:cs typeface="Arial" charset="0"/>
              </a:rPr>
              <a:t>. Όταν όμως αυτό το δεδομένο καταγραφεί στο πληροφοριακό σύστημα διαχείρισης φακέλου του ασθενή (</a:t>
            </a:r>
            <a:r>
              <a:rPr lang="el-GR" dirty="0" err="1" smtClean="0">
                <a:latin typeface="Arial" charset="0"/>
                <a:cs typeface="Arial" charset="0"/>
              </a:rPr>
              <a:t>patient</a:t>
            </a:r>
            <a:r>
              <a:rPr lang="el-GR" dirty="0" smtClean="0">
                <a:latin typeface="Arial" charset="0"/>
                <a:cs typeface="Arial" charset="0"/>
              </a:rPr>
              <a:t> </a:t>
            </a:r>
            <a:r>
              <a:rPr lang="el-GR" dirty="0" err="1" smtClean="0">
                <a:latin typeface="Arial" charset="0"/>
                <a:cs typeface="Arial" charset="0"/>
              </a:rPr>
              <a:t>records</a:t>
            </a:r>
            <a:r>
              <a:rPr lang="el-GR" dirty="0" smtClean="0">
                <a:latin typeface="Arial" charset="0"/>
                <a:cs typeface="Arial" charset="0"/>
              </a:rPr>
              <a:t> </a:t>
            </a:r>
            <a:r>
              <a:rPr lang="el-GR" dirty="0" err="1" smtClean="0">
                <a:latin typeface="Arial" charset="0"/>
                <a:cs typeface="Arial" charset="0"/>
              </a:rPr>
              <a:t>information</a:t>
            </a:r>
            <a:r>
              <a:rPr lang="el-GR" dirty="0" smtClean="0">
                <a:latin typeface="Arial" charset="0"/>
                <a:cs typeface="Arial" charset="0"/>
              </a:rPr>
              <a:t> </a:t>
            </a:r>
            <a:r>
              <a:rPr lang="el-GR" dirty="0" err="1" smtClean="0">
                <a:latin typeface="Arial" charset="0"/>
                <a:cs typeface="Arial" charset="0"/>
              </a:rPr>
              <a:t>system</a:t>
            </a:r>
            <a:r>
              <a:rPr lang="el-GR" dirty="0" smtClean="0">
                <a:latin typeface="Arial" charset="0"/>
                <a:cs typeface="Arial" charset="0"/>
              </a:rPr>
              <a:t>) και συνδυαστεί με τα υπόλοιπα συμπτώματά του καθώς και παλαιότερα ιατρικά στοιχεία, μετασχηματίζεται σε κάτι πολύ πιο χρήσιμο, από διαγνωστικής άποψης. Ακόμα μεγαλύτερη αξία μπορεί να αποκτηθεί από μια μοναδική μέτρηση της θερμοκρασίας τους σώματος ενός ασθενή, εφόσον συνδυαστεί με δεδομένα που συγκεντρώθηκαν από τους υπόλοιπους ασθενείς που εισήχθησαν την ίδια εβδομάδα στη συγκεκριμένη κλινική. Πίνακες και διαγράμματα κατασκευασμένα από αυτά τα δεδομένα, αναλυμένα βάσει γεωγραφικής περιοχής, ίσως να αποτελέσουν ένδειξη ξεσπάσματος κάποιας επιδημίας ιώσεων ή να είναι τα πρώτα σημάδια κάποιας πανδημίας, που χρήζει λήψης μέτρων έκτακτης ανάγκης. Καθώς συγκεντρώνονται πληροφορίες από πολλά νοσοκομεία, από τα επείγοντα, καθώς και ιδιωτικά ιατρεία, οι ερευνητές στο τμήμα δημόσιας υγείας του Κέντρου Ελέγχου Νοσημάτων της Ατλάντα αναλύουν χάρτες, διαγνώσεις ασθενών και πολλά άλλα δεδομένα, μπορεί να προκύψει κάτι (π.χ. επιδημία) που απαιτεί την ανάληψη άμεσης δράσης.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Οι πληροφορίες μπορούν να φιλτραριστούν περεταίρω, να αναλυθούν και να συνδυαστούν, ούτως ώστε να καταστούν ακόμα πιο χρήσιμες – και εξαιρετικά πολύτιμες – λαμβάνοντας πλέον τη μορφή γνώσης, με βάση την οποία μπορεί κανείς να δράσει.</a:t>
            </a:r>
            <a:endParaRPr lang="en-US" dirty="0" smtClean="0">
              <a:latin typeface="Arial" charset="0"/>
              <a:cs typeface="Arial" charset="0"/>
            </a:endParaRP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186665-8A30-4902-9E38-786FBE18C562}"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Υπάρχουν τρία βασικά χαρακτηριστικά που συνεισφέρουν στην αύξηση της  χρησιμότητας των πληροφοριών:</a:t>
            </a:r>
          </a:p>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a:t>
            </a:r>
            <a:r>
              <a:rPr lang="el-GR" baseline="0" dirty="0" smtClean="0">
                <a:latin typeface="Arial" pitchFamily="34" charset="0"/>
                <a:cs typeface="Arial" pitchFamily="34" charset="0"/>
              </a:rPr>
              <a:t> </a:t>
            </a:r>
            <a:r>
              <a:rPr lang="el-GR" dirty="0" smtClean="0">
                <a:latin typeface="Arial" pitchFamily="34" charset="0"/>
                <a:cs typeface="Arial" pitchFamily="34" charset="0"/>
              </a:rPr>
              <a:t>Η έγκαιρη πληροφόρηση έχει μεγάλη σημασία σε ορισμένους τομείς. Οι πληροφορίες που παρέχονται σε σχεδόν πραγματικό χρόνο είναι συνήθως και ακριβότερες. Για παράδειγμα, ορισμένα άτομα πληρώνουν μηνιαία συνδρομή σε εταιρείες παροχής χρηματοοικονομικών υπηρεσιών προκειμένου να λαμβάνουν τις τιμές των μετοχών ανά λεπτό, αντί να περιμένουν τις δωρεάν αναφορές τιμών που είναι διαθέσιμες στο Διαδίκτυο. </a:t>
            </a: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buFont typeface="Arial" pitchFamily="34" charset="0"/>
              <a:buChar char="•"/>
              <a:defRPr/>
            </a:pPr>
            <a:r>
              <a:rPr lang="en-US" baseline="0" dirty="0" smtClean="0">
                <a:latin typeface="Arial" pitchFamily="34" charset="0"/>
                <a:cs typeface="Arial" pitchFamily="34" charset="0"/>
              </a:rPr>
              <a:t> </a:t>
            </a:r>
            <a:r>
              <a:rPr lang="el-GR" dirty="0" smtClean="0">
                <a:latin typeface="Arial" pitchFamily="34" charset="0"/>
                <a:cs typeface="Arial" pitchFamily="34" charset="0"/>
              </a:rPr>
              <a:t>Η ακρίβεια</a:t>
            </a:r>
            <a:r>
              <a:rPr lang="en-US" dirty="0" smtClean="0">
                <a:latin typeface="Arial" pitchFamily="34" charset="0"/>
                <a:cs typeface="Arial" pitchFamily="34" charset="0"/>
              </a:rPr>
              <a:t> </a:t>
            </a:r>
            <a:r>
              <a:rPr lang="el-GR" dirty="0" smtClean="0">
                <a:latin typeface="Arial" pitchFamily="34" charset="0"/>
                <a:cs typeface="Arial" pitchFamily="34" charset="0"/>
              </a:rPr>
              <a:t>μπορεί να φαντάζει ως αυτονόητο γνώρισμα των πολύτιμων πληροφοριών. Στην πραγματικότητα, όμως, υπάρχουν διαβαθμίσεις ακρίβειας. Όσο μεγαλώνει ο βαθμός ακρίβειας της πληροφορίας, τόσο αυξάνεται ο χρόνος που απαιτείται για να αποκτηθεί, δημιουργώντας έτσι μια αντίστροφη σχέση μεταξύ εξαιρετικής ακρίβειας και επικαιρότητας. </a:t>
            </a: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a:t>
            </a:r>
            <a:r>
              <a:rPr lang="en-US" baseline="0" dirty="0" smtClean="0">
                <a:latin typeface="Arial" pitchFamily="34" charset="0"/>
                <a:cs typeface="Arial" pitchFamily="34" charset="0"/>
              </a:rPr>
              <a:t> </a:t>
            </a:r>
            <a:r>
              <a:rPr lang="el-GR" sz="1200" kern="1200" dirty="0" smtClean="0">
                <a:solidFill>
                  <a:schemeClr val="tx1"/>
                </a:solidFill>
                <a:latin typeface="+mn-lt"/>
                <a:ea typeface="+mn-ea"/>
                <a:cs typeface="+mn-cs"/>
              </a:rPr>
              <a:t>Η πληρότητα προσδίδει στην πληροφορία σημαντική αξία. Ο αγώνας για πλήρεις πληροφορίες, παρόλα αυτά, μπορεί να προκαλέσει καθυστερήσεις και να επηρεάσει την επικαιρότητα των πληροφοριών.</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D49DF4-BB1A-4E3E-92F9-8C8D870C3D66}"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Ένα πληροφοριακό σύστημα συνδυάζει τέσσερα κρίσιμα συστατικά στοιχεία, προκειμένου να συλλέξει, να επεξεργαστεί, να διαχειριστεί, να αναλύσει και να διανείμει τις πληροφορίες:</a:t>
            </a:r>
            <a:endParaRPr lang="en-US" dirty="0" smtClean="0">
              <a:latin typeface="Arial" pitchFamily="34" charset="0"/>
              <a:cs typeface="Arial" pitchFamily="34" charset="0"/>
            </a:endParaRP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Οι άνθρωποι</a:t>
            </a: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Η τεχνολογία</a:t>
            </a: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Οι διαδικασίες </a:t>
            </a:r>
          </a:p>
          <a:p>
            <a:pPr marL="228600" indent="-228600" eaLnBrk="1" fontAlgn="auto" hangingPunct="1">
              <a:spcBef>
                <a:spcPts val="0"/>
              </a:spcBef>
              <a:spcAft>
                <a:spcPts val="0"/>
              </a:spcAft>
              <a:buFontTx/>
              <a:buAutoNum type="arabicPeriod"/>
              <a:defRPr/>
            </a:pPr>
            <a:r>
              <a:rPr lang="el-GR" dirty="0" smtClean="0">
                <a:latin typeface="Arial" pitchFamily="34" charset="0"/>
                <a:cs typeface="Arial" pitchFamily="34" charset="0"/>
              </a:rPr>
              <a:t>Τα δεδομένα</a:t>
            </a:r>
          </a:p>
          <a:p>
            <a:pPr marL="228600" indent="-228600" eaLnBrk="1" fontAlgn="auto" hangingPunct="1">
              <a:spcBef>
                <a:spcPts val="0"/>
              </a:spcBef>
              <a:spcAft>
                <a:spcPts val="0"/>
              </a:spcAft>
              <a:buFontTx/>
              <a:buAutoNum type="arabicPeriod"/>
              <a:defRPr/>
            </a:pPr>
            <a:endParaRPr lang="en-US" dirty="0" smtClean="0">
              <a:latin typeface="Arial" pitchFamily="34" charset="0"/>
              <a:cs typeface="Arial" pitchFamily="34" charset="0"/>
            </a:endParaRPr>
          </a:p>
          <a:p>
            <a:pPr marL="228600" indent="-228600" eaLnBrk="1" fontAlgn="auto" hangingPunct="1">
              <a:spcBef>
                <a:spcPts val="0"/>
              </a:spcBef>
              <a:spcAft>
                <a:spcPts val="0"/>
              </a:spcAft>
              <a:defRPr/>
            </a:pPr>
            <a:r>
              <a:rPr lang="en-US" b="1" dirty="0" smtClean="0">
                <a:solidFill>
                  <a:srgbClr val="FF0000"/>
                </a:solidFill>
                <a:latin typeface="Arial" pitchFamily="34" charset="0"/>
                <a:cs typeface="Arial" pitchFamily="34" charset="0"/>
              </a:rPr>
              <a:t>We will now discuss each of these components.</a:t>
            </a:r>
            <a:endParaRPr lang="en-US" b="1" dirty="0">
              <a:solidFill>
                <a:srgbClr val="FF0000"/>
              </a:solidFill>
              <a:latin typeface="Arial" pitchFamily="34" charset="0"/>
              <a:cs typeface="Arial" pitchFamily="34" charset="0"/>
            </a:endParaRP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34B5E-0DC6-489C-91A8-8373DE7DDDFB}"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Ο σχεδιασμός, η ανάπτυξη, η εισαγωγή και η συντήρηση οπουδήποτε πληροφοριακού συστήματος συνεπάγονται την ύπαρξη ομάδων ανθρώπων. Ο ανθρώπινος παράγοντας παίζει καθοριστικό ρόλο στην επιτυχία ή την αποτυχία των περισσοτέρων πληροφοριακών συστημάτων. </a:t>
            </a:r>
          </a:p>
          <a:p>
            <a:pPr eaLnBrk="1" hangingPunct="1">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ηγέτες ενός οργανισμού ίσως είναι οι πρώτοι, οι οποίοι θα εμπνευστούν τους στρατηγικούς στόχους που θα πρέπει να επιτευχθούν από ένα σύστημα, θα αξιολογήσουν τα πλεονεκτήματα και τα μειονεκτήματά του, και θα προβούν σε ανάλυση κόστους-ωφέλειας. Οι μάνατζερ και το προσωπικό από σχεδόν όλα τα τμήματα του οργανισμού συμμετέχουν σε ομάδες με ειδικούς στην τεχνολογία, με σκοπό να σχεδιάσουν τις λεπτομέρειες ενός συστήματος ή να αξιολογήσουν εμπορικά διαθέσιμα συστήματα που θα μπορούσαν να αγοραστούν. Από την άλλη μεριά, η ομάδα ειδικών στην πληροφορική, με τη σε βάθος γνώση που διαθέτει επάνω σε θέματα προγραμματισμού, λογισμικού, </a:t>
            </a:r>
            <a:r>
              <a:rPr lang="el-GR" sz="1200" kern="1200" dirty="0" err="1" smtClean="0">
                <a:solidFill>
                  <a:schemeClr val="tx1"/>
                </a:solidFill>
                <a:latin typeface="+mn-lt"/>
                <a:ea typeface="+mn-ea"/>
                <a:cs typeface="+mn-cs"/>
              </a:rPr>
              <a:t>διακομιστών</a:t>
            </a:r>
            <a:r>
              <a:rPr lang="el-GR" sz="1200" kern="1200" dirty="0" smtClean="0">
                <a:solidFill>
                  <a:schemeClr val="tx1"/>
                </a:solidFill>
                <a:latin typeface="+mn-lt"/>
                <a:ea typeface="+mn-ea"/>
                <a:cs typeface="+mn-cs"/>
              </a:rPr>
              <a:t>, επικοινωνιών και υλικού (</a:t>
            </a:r>
            <a:r>
              <a:rPr lang="en-US" sz="1200" kern="1200" dirty="0" smtClean="0">
                <a:solidFill>
                  <a:schemeClr val="tx1"/>
                </a:solidFill>
                <a:latin typeface="+mn-lt"/>
                <a:ea typeface="+mn-ea"/>
                <a:cs typeface="+mn-cs"/>
              </a:rPr>
              <a:t>hardware</a:t>
            </a:r>
            <a:r>
              <a:rPr lang="el-GR" sz="1200" kern="1200" dirty="0" smtClean="0">
                <a:solidFill>
                  <a:schemeClr val="tx1"/>
                </a:solidFill>
                <a:latin typeface="+mn-lt"/>
                <a:ea typeface="+mn-ea"/>
                <a:cs typeface="+mn-cs"/>
              </a:rPr>
              <a:t>), συνεργάζεται στενά με το προσωπικό για άλλα λειτουργικά ζητήματα, με στόχο τη δημιουργία συστημάτων φιλικών στο χρήστη και με επίκεντρο τους ανθρώπους.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Πολλά συστήματα βασίζονται σε ακόμα πιο ευρείες κατηγορίες ανθρώπων, εμπλέκοντας τους χρήστες στη διαδικασία σχεδιασμού και ανάπτυξης, επιτελώντας έτσι πιο διευρυμένο ρόλο από αυτόν του πελάτη. Για παράδειγμα, το </a:t>
            </a:r>
            <a:r>
              <a:rPr lang="el-GR" sz="1200" b="0" kern="1200" dirty="0" smtClean="0">
                <a:solidFill>
                  <a:schemeClr val="tx1"/>
                </a:solidFill>
                <a:latin typeface="+mn-lt"/>
                <a:ea typeface="+mn-ea"/>
                <a:cs typeface="+mn-cs"/>
              </a:rPr>
              <a:t>περιεχόμενο που δημιουργεί ο χρήστης (</a:t>
            </a:r>
            <a:r>
              <a:rPr lang="en-US" sz="1200" b="0" kern="1200" dirty="0" smtClean="0">
                <a:solidFill>
                  <a:schemeClr val="tx1"/>
                </a:solidFill>
                <a:latin typeface="+mn-lt"/>
                <a:ea typeface="+mn-ea"/>
                <a:cs typeface="+mn-cs"/>
              </a:rPr>
              <a:t>User</a:t>
            </a:r>
            <a:r>
              <a:rPr lang="el-GR" sz="1200" b="0"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generated content</a:t>
            </a:r>
            <a:r>
              <a:rPr lang="el-GR" sz="1200" b="0" kern="1200" dirty="0" smtClean="0">
                <a:solidFill>
                  <a:schemeClr val="tx1"/>
                </a:solidFill>
                <a:latin typeface="+mn-lt"/>
                <a:ea typeface="+mn-ea"/>
                <a:cs typeface="+mn-cs"/>
              </a:rPr>
              <a:t>  - UGC) </a:t>
            </a:r>
            <a:r>
              <a:rPr lang="el-GR" sz="1200" kern="1200" dirty="0" smtClean="0">
                <a:solidFill>
                  <a:schemeClr val="tx1"/>
                </a:solidFill>
                <a:latin typeface="+mn-lt"/>
                <a:ea typeface="+mn-ea"/>
                <a:cs typeface="+mn-cs"/>
              </a:rPr>
              <a:t>που υπάρχει την πλειοψηφία των πληροφοριών που παρέχονται στο χρήστη από συστήματα όπως το </a:t>
            </a:r>
            <a:r>
              <a:rPr lang="en-US" sz="1200" kern="1200" dirty="0" smtClean="0">
                <a:solidFill>
                  <a:schemeClr val="tx1"/>
                </a:solidFill>
                <a:latin typeface="+mn-lt"/>
                <a:ea typeface="+mn-ea"/>
                <a:cs typeface="+mn-cs"/>
              </a:rPr>
              <a:t>eBay</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Craigslist</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YouTube</a:t>
            </a:r>
            <a:r>
              <a:rPr lang="el-GR"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Facebook</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Wikipedia</a:t>
            </a:r>
            <a:r>
              <a:rPr lang="el-GR" sz="1200" kern="1200" dirty="0" smtClean="0">
                <a:solidFill>
                  <a:schemeClr val="tx1"/>
                </a:solidFill>
                <a:latin typeface="+mn-lt"/>
                <a:ea typeface="+mn-ea"/>
                <a:cs typeface="+mn-cs"/>
              </a:rPr>
              <a:t> και πολλά άλλα. Ορισμένες</a:t>
            </a:r>
            <a:r>
              <a:rPr lang="el-GR" sz="1200" kern="1200" baseline="0" dirty="0" smtClean="0">
                <a:solidFill>
                  <a:schemeClr val="tx1"/>
                </a:solidFill>
                <a:latin typeface="+mn-lt"/>
                <a:ea typeface="+mn-ea"/>
                <a:cs typeface="+mn-cs"/>
              </a:rPr>
              <a:t> επιχειρήσεις, όπως η </a:t>
            </a:r>
            <a:r>
              <a:rPr lang="en-US" sz="1200" kern="1200" baseline="0" dirty="0" smtClean="0">
                <a:solidFill>
                  <a:schemeClr val="tx1"/>
                </a:solidFill>
                <a:latin typeface="+mn-lt"/>
                <a:ea typeface="+mn-ea"/>
                <a:cs typeface="+mn-cs"/>
              </a:rPr>
              <a:t>Intuit </a:t>
            </a:r>
            <a:r>
              <a:rPr lang="el-GR" sz="1200" kern="1200" baseline="0" dirty="0" smtClean="0">
                <a:solidFill>
                  <a:schemeClr val="tx1"/>
                </a:solidFill>
                <a:latin typeface="+mn-lt"/>
                <a:ea typeface="+mn-ea"/>
                <a:cs typeface="+mn-cs"/>
              </a:rPr>
              <a:t>που </a:t>
            </a:r>
            <a:r>
              <a:rPr lang="el-GR" sz="1200" kern="1200" dirty="0" smtClean="0">
                <a:solidFill>
                  <a:schemeClr val="tx1"/>
                </a:solidFill>
                <a:latin typeface="+mn-lt"/>
                <a:ea typeface="+mn-ea"/>
                <a:cs typeface="+mn-cs"/>
              </a:rPr>
              <a:t>παράγει το λογισμικό </a:t>
            </a:r>
            <a:r>
              <a:rPr lang="en-US" sz="1200" kern="1200" dirty="0" smtClean="0">
                <a:solidFill>
                  <a:schemeClr val="tx1"/>
                </a:solidFill>
                <a:latin typeface="+mn-lt"/>
                <a:ea typeface="+mn-ea"/>
                <a:cs typeface="+mn-cs"/>
              </a:rPr>
              <a:t>TurboTax</a:t>
            </a:r>
            <a:r>
              <a:rPr lang="el-GR" sz="1200" kern="120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εμπλέκει και τους χρήστες μέσω διαδικτυακών φόρα που αφορούν το εν λόγω προϊόν.</a:t>
            </a:r>
            <a:endParaRPr lang="en-US" dirty="0" smtClean="0">
              <a:latin typeface="Arial" charset="0"/>
              <a:cs typeface="Arial" charset="0"/>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7BCC6D-6103-4359-897D-5587F626CE47}"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fontAlgn="auto" hangingPunct="1">
              <a:spcBef>
                <a:spcPts val="0"/>
              </a:spcBef>
              <a:spcAft>
                <a:spcPts val="0"/>
              </a:spcAft>
              <a:defRPr/>
            </a:pPr>
            <a:r>
              <a:rPr lang="el-GR" dirty="0" smtClean="0">
                <a:latin typeface="Arial" pitchFamily="34" charset="0"/>
                <a:cs typeface="Arial" pitchFamily="34" charset="0"/>
              </a:rPr>
              <a:t>Η τεχνολογία πληροφοριών (</a:t>
            </a:r>
            <a:r>
              <a:rPr lang="en-US" noProof="0" dirty="0" smtClean="0">
                <a:latin typeface="Arial" pitchFamily="34" charset="0"/>
                <a:cs typeface="Arial" pitchFamily="34" charset="0"/>
              </a:rPr>
              <a:t>Information Technology</a:t>
            </a:r>
            <a:r>
              <a:rPr lang="el-GR" dirty="0" smtClean="0">
                <a:latin typeface="Arial" pitchFamily="34" charset="0"/>
                <a:cs typeface="Arial" pitchFamily="34" charset="0"/>
              </a:rPr>
              <a:t>  - IT), περιλαμβάνει το υλικό, το λογισμικό και τις τηλεπικοινωνίες (βλ. Κεφάλαιο 3). </a:t>
            </a:r>
          </a:p>
          <a:p>
            <a:pPr eaLnBrk="1" fontAlgn="auto" hangingPunct="1">
              <a:spcBef>
                <a:spcPts val="0"/>
              </a:spcBef>
              <a:spcAft>
                <a:spcPts val="0"/>
              </a:spcAft>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sz="1200" kern="1200" dirty="0" smtClean="0">
                <a:solidFill>
                  <a:schemeClr val="tx1"/>
                </a:solidFill>
                <a:latin typeface="+mn-lt"/>
                <a:ea typeface="+mn-ea"/>
                <a:cs typeface="+mn-cs"/>
              </a:rPr>
              <a:t>Παράδειγμα αυτού του συστατικού στοιχείου των πληροφοριακών συστημάτων αποτελεί η σειρά </a:t>
            </a:r>
            <a:r>
              <a:rPr lang="el-GR" sz="1200" kern="1200" dirty="0" err="1" smtClean="0">
                <a:solidFill>
                  <a:schemeClr val="tx1"/>
                </a:solidFill>
                <a:latin typeface="+mn-lt"/>
                <a:ea typeface="+mn-ea"/>
                <a:cs typeface="+mn-cs"/>
              </a:rPr>
              <a:t>διακομιστών</a:t>
            </a:r>
            <a:r>
              <a:rPr lang="el-GR" sz="1200" kern="1200" dirty="0" smtClean="0">
                <a:solidFill>
                  <a:schemeClr val="tx1"/>
                </a:solidFill>
                <a:latin typeface="+mn-lt"/>
                <a:ea typeface="+mn-ea"/>
                <a:cs typeface="+mn-cs"/>
              </a:rPr>
              <a:t> στα χωρίς παράθυρα κέντρα δεδομένων της </a:t>
            </a:r>
            <a:r>
              <a:rPr lang="en-US" sz="1200" kern="1200" dirty="0" smtClean="0">
                <a:solidFill>
                  <a:schemeClr val="tx1"/>
                </a:solidFill>
                <a:latin typeface="+mn-lt"/>
                <a:ea typeface="+mn-ea"/>
                <a:cs typeface="+mn-cs"/>
              </a:rPr>
              <a:t>Google</a:t>
            </a:r>
            <a:r>
              <a:rPr lang="el-GR" sz="1200" kern="1200" dirty="0" smtClean="0">
                <a:solidFill>
                  <a:schemeClr val="tx1"/>
                </a:solidFill>
                <a:latin typeface="+mn-lt"/>
                <a:ea typeface="+mn-ea"/>
                <a:cs typeface="+mn-cs"/>
              </a:rPr>
              <a:t>, συμπεριλαμβανομένων των υπολογιστών - επιτραπέζιων, φορητών (</a:t>
            </a:r>
            <a:r>
              <a:rPr lang="en-US" sz="1200" kern="1200" dirty="0" smtClean="0">
                <a:solidFill>
                  <a:schemeClr val="tx1"/>
                </a:solidFill>
                <a:latin typeface="+mn-lt"/>
                <a:ea typeface="+mn-ea"/>
                <a:cs typeface="+mn-cs"/>
              </a:rPr>
              <a:t>laptop </a:t>
            </a:r>
            <a:r>
              <a:rPr lang="el-GR" sz="1200" kern="1200" dirty="0" smtClean="0">
                <a:solidFill>
                  <a:schemeClr val="tx1"/>
                </a:solidFill>
                <a:latin typeface="+mn-lt"/>
                <a:ea typeface="+mn-ea"/>
                <a:cs typeface="+mn-cs"/>
              </a:rPr>
              <a:t>και </a:t>
            </a:r>
            <a:r>
              <a:rPr lang="en-US" sz="1200" kern="1200" dirty="0" err="1" smtClean="0">
                <a:solidFill>
                  <a:schemeClr val="tx1"/>
                </a:solidFill>
                <a:latin typeface="+mn-lt"/>
                <a:ea typeface="+mn-ea"/>
                <a:cs typeface="+mn-cs"/>
              </a:rPr>
              <a:t>netbooks</a:t>
            </a:r>
            <a:r>
              <a:rPr lang="el-GR" sz="1200" kern="1200" dirty="0" smtClean="0">
                <a:solidFill>
                  <a:schemeClr val="tx1"/>
                </a:solidFill>
                <a:latin typeface="+mn-lt"/>
                <a:ea typeface="+mn-ea"/>
                <a:cs typeface="+mn-cs"/>
              </a:rPr>
              <a:t>)  - των  κινητών τηλεφώνων, των συσκευών πλοήγησης, των ψηφιακών φωτογραφικών μηχανών και καμερών, των προσωπικών ψηφιακών βοηθών (</a:t>
            </a:r>
            <a:r>
              <a:rPr lang="en-US" sz="1200" kern="1200" dirty="0" smtClean="0">
                <a:solidFill>
                  <a:schemeClr val="tx1"/>
                </a:solidFill>
                <a:latin typeface="+mn-lt"/>
                <a:ea typeface="+mn-ea"/>
                <a:cs typeface="+mn-cs"/>
              </a:rPr>
              <a:t>PDA</a:t>
            </a:r>
            <a:r>
              <a:rPr lang="el-GR" sz="1200" kern="1200" dirty="0" smtClean="0">
                <a:solidFill>
                  <a:schemeClr val="tx1"/>
                </a:solidFill>
                <a:latin typeface="+mn-lt"/>
                <a:ea typeface="+mn-ea"/>
                <a:cs typeface="+mn-cs"/>
              </a:rPr>
              <a:t>) και τον σαρωτών γραμμωτών κωδίκων (</a:t>
            </a:r>
            <a:r>
              <a:rPr lang="en-US" sz="1200" kern="1200" dirty="0" smtClean="0">
                <a:solidFill>
                  <a:schemeClr val="tx1"/>
                </a:solidFill>
                <a:latin typeface="+mn-lt"/>
                <a:ea typeface="+mn-ea"/>
                <a:cs typeface="+mn-cs"/>
              </a:rPr>
              <a:t>bar</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code scanners</a:t>
            </a:r>
            <a:r>
              <a:rPr lang="el-GR" sz="1200" kern="1200" dirty="0" smtClean="0">
                <a:solidFill>
                  <a:schemeClr val="tx1"/>
                </a:solidFill>
                <a:latin typeface="+mn-lt"/>
                <a:ea typeface="+mn-ea"/>
                <a:cs typeface="+mn-cs"/>
              </a:rPr>
              <a:t>).</a:t>
            </a:r>
          </a:p>
          <a:p>
            <a:pPr marL="234950" indent="-234950" eaLnBrk="1" fontAlgn="auto" hangingPunct="1">
              <a:spcBef>
                <a:spcPts val="0"/>
              </a:spcBef>
              <a:spcAft>
                <a:spcPts val="0"/>
              </a:spcAft>
              <a:buFont typeface="Arial" pitchFamily="34" charset="0"/>
              <a:buChar char="•"/>
              <a:defRPr/>
            </a:pPr>
            <a:endParaRPr lang="el-GR" sz="1200" kern="1200" dirty="0" smtClean="0">
              <a:solidFill>
                <a:schemeClr val="tx1"/>
              </a:solidFill>
              <a:latin typeface="+mn-lt"/>
              <a:ea typeface="+mn-ea"/>
              <a:cs typeface="+mn-cs"/>
            </a:endParaRPr>
          </a:p>
          <a:p>
            <a:pPr marL="234950" marR="0" indent="-2349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kern="1200" dirty="0" smtClean="0">
                <a:solidFill>
                  <a:schemeClr val="tx1"/>
                </a:solidFill>
                <a:latin typeface="+mn-lt"/>
                <a:ea typeface="+mn-ea"/>
                <a:cs typeface="+mn-cs"/>
              </a:rPr>
              <a:t>Το λογισμικό ποικίλει σημαντικά, από τον κώδικα που είναι αναγκαίος για την εκκίνηση ενός υπολογιστή έως τα προγράμματα με τεχνητή νοημοσύνη που διαθέτουν ικανότητες να μαθαίνουν από μόνα τους. Το Διαδίκτυο και ο Παγκόσμιος Ιστός προκάλεσαν μία έκρηξη δημιουργικότητας γύρω από το λογισμικό, μεταμορφώνοντας τις επιχειρήσεις παγκοσμίως. Οι οργανισμοί έχουν τη δυνατότητα δημιουργίας εφαρμογών, στις οποίες οι συνεργάτες, οι προμηθευτές και οι πελάτες τους μπορούν να έχουν πρόσβαση από οποιοδήποτε σημείο, ξεπερνώντας τα όρια που υπήρχαν παλαιότερα. </a:t>
            </a:r>
          </a:p>
          <a:p>
            <a:pPr marL="234950" marR="0" indent="-2349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sz="1200" kern="1200" dirty="0" smtClean="0">
                <a:solidFill>
                  <a:schemeClr val="tx1"/>
                </a:solidFill>
                <a:latin typeface="+mn-lt"/>
                <a:ea typeface="+mn-ea"/>
                <a:cs typeface="+mn-cs"/>
              </a:rPr>
              <a:t>Ο βασικός ρόλος των τηλεπικοινωνιακών στοιχείων είναι η μεταφορά ηλεκτρονικών σημάτων από το ένα μέρος στο άλλο, η σωστή δρομολόγηση της κυκλοφορίας, και η παροχή διαφόρων υπηρεσιών για τη βελτίωση της ταχύτητας μετάδοσης, της εξάλειψης του θορύβου, την αύξηση της ασφάλειας, ή την ανάλυση των μοντέλων κυκλοφορίας. Πολλά είδη καλωδίωσης εμφανίζονται σε μεγάλο μέρος της υποδομής, συμπεριλαμβανομένων των πορτοκαλί καλωδίων οπτικών ινών, των ομοαξονικών καλωδίων που χρησιμοποιούνται από εταιρείες καλωδιακής τηλεόρασης, καθώς και του λεπτού χάλκινου τηλεφωνικού καλωδίου τοποθετημένου στα περισσότερα σπίτια. Συνεχώς αυξανόμενη είναι η προτίμηση της ασύρματης μετάδοσης σήματος, εξαιτίας της ευελιξίας και του χαμηλού της κόστους, παρότι υστερεί ακόμα σε ταχύτητα. </a:t>
            </a: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a:latin typeface="Arial" pitchFamily="34" charset="0"/>
              <a:cs typeface="Arial" pitchFamily="34" charset="0"/>
            </a:endParaRP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183C19-F611-4408-BCC9-EA2449019A99}"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b="0" kern="1200" dirty="0" smtClean="0">
                <a:solidFill>
                  <a:schemeClr val="tx1"/>
                </a:solidFill>
                <a:latin typeface="+mn-lt"/>
                <a:ea typeface="+mn-ea"/>
                <a:cs typeface="+mn-cs"/>
              </a:rPr>
              <a:t>Μία επιχειρηματική διαδικασία (</a:t>
            </a:r>
            <a:r>
              <a:rPr lang="en-US" sz="1200" b="0" kern="1200" dirty="0" smtClean="0">
                <a:solidFill>
                  <a:schemeClr val="tx1"/>
                </a:solidFill>
                <a:latin typeface="+mn-lt"/>
                <a:ea typeface="+mn-ea"/>
                <a:cs typeface="+mn-cs"/>
              </a:rPr>
              <a:t>business process</a:t>
            </a:r>
            <a:r>
              <a:rPr lang="el-GR" sz="1200" b="0" kern="1200" dirty="0" smtClean="0">
                <a:solidFill>
                  <a:schemeClr val="tx1"/>
                </a:solidFill>
                <a:latin typeface="+mn-lt"/>
                <a:ea typeface="+mn-ea"/>
                <a:cs typeface="+mn-cs"/>
              </a:rPr>
              <a:t>) συμπεριλαμβάνει όλες εκείνες τις εργασίες, οι οποίες έχουν σχεδιαστεί για την επιτυχή ολοκλήρωση ενός έργου. </a:t>
            </a:r>
            <a:r>
              <a:rPr lang="el-GR" sz="1200" kern="1200" dirty="0" smtClean="0">
                <a:solidFill>
                  <a:schemeClr val="tx1"/>
                </a:solidFill>
                <a:latin typeface="+mn-lt"/>
                <a:ea typeface="+mn-ea"/>
                <a:cs typeface="+mn-cs"/>
              </a:rPr>
              <a:t>Οι οργανισμοί εφαρμόζουν τα πληροφοριακά συστήματα προκειμένου να υποστηρίξουν, να απλουστεύσουν και, ορισμένες φορές, να εξαλείψουν επιχειρηματικές διαδικασίες. </a:t>
            </a:r>
          </a:p>
          <a:p>
            <a:pPr eaLnBrk="1" hangingPunct="1">
              <a:spcBef>
                <a:spcPct val="0"/>
              </a:spcBef>
            </a:pPr>
            <a:endParaRPr lang="en-US" dirty="0" smtClean="0">
              <a:latin typeface="Arial" charset="0"/>
              <a:cs typeface="Arial" charset="0"/>
            </a:endParaRPr>
          </a:p>
          <a:p>
            <a:r>
              <a:rPr lang="el-GR" sz="1200" kern="1200" dirty="0" smtClean="0">
                <a:solidFill>
                  <a:schemeClr val="tx1"/>
                </a:solidFill>
                <a:latin typeface="+mn-lt"/>
                <a:ea typeface="+mn-ea"/>
                <a:cs typeface="+mn-cs"/>
              </a:rPr>
              <a:t>Οι λεπτές διαφορές ανάμεσα σε πολλές διαδικασίες, καθώς και σε όλα τα επιμέρους βήματά τους, επηρεάζονται από χιλιάδες αποφάσεις που λαμβάνονται από τους ανθρώπους. Οι αποφάσεις αυτές, με τη σειρά τους, επηρεάζονται από τα κίνητρα των ανθρώπων και τον τρόπο που αυτοί αξιολογούν τις βελτιώσεις των διαδικασιών. Για παράδειγμα, ορισμένοι οργανισμοί προσπαθούν να σχεδιάσουν συστήματα τα οποία αναπαράγουν ακριβώς αυτό που κάνουν οι εργαζόμενοι, ούτως ώστε να μειωθεί η ανάγκη σε ανθρώπινο δυναμικό.</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a:t>
            </a:r>
            <a:r>
              <a:rPr lang="el-GR" sz="1200" b="0" kern="1200" dirty="0" smtClean="0">
                <a:solidFill>
                  <a:schemeClr val="tx1"/>
                </a:solidFill>
                <a:latin typeface="+mn-lt"/>
                <a:ea typeface="+mn-ea"/>
                <a:cs typeface="+mn-cs"/>
              </a:rPr>
              <a:t>διαχείριση επιχειρηματικών διαδικασιών (</a:t>
            </a:r>
            <a:r>
              <a:rPr lang="en-US" sz="1200" b="0" kern="1200" dirty="0" smtClean="0">
                <a:solidFill>
                  <a:schemeClr val="tx1"/>
                </a:solidFill>
                <a:latin typeface="+mn-lt"/>
                <a:ea typeface="+mn-ea"/>
                <a:cs typeface="+mn-cs"/>
              </a:rPr>
              <a:t>business process management </a:t>
            </a:r>
            <a:r>
              <a:rPr lang="el-GR"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BPM</a:t>
            </a:r>
            <a:r>
              <a:rPr lang="el-GR" sz="1200" b="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είναι ένας κλάδος που ασχολείται με το σχεδιασμό, τη βελτιστοποίηση, και τον </a:t>
            </a:r>
            <a:r>
              <a:rPr lang="el-GR" sz="1200" kern="1200" dirty="0" err="1" smtClean="0">
                <a:solidFill>
                  <a:schemeClr val="tx1"/>
                </a:solidFill>
                <a:latin typeface="+mn-lt"/>
                <a:ea typeface="+mn-ea"/>
                <a:cs typeface="+mn-cs"/>
              </a:rPr>
              <a:t>εξορθολογισμό</a:t>
            </a:r>
            <a:r>
              <a:rPr lang="el-GR" sz="1200" kern="1200" dirty="0" smtClean="0">
                <a:solidFill>
                  <a:schemeClr val="tx1"/>
                </a:solidFill>
                <a:latin typeface="+mn-lt"/>
                <a:ea typeface="+mn-ea"/>
                <a:cs typeface="+mn-cs"/>
              </a:rPr>
              <a:t> των διαδικασιών, λαμβάνοντας υπόψη τον ανθρώπινο παράγοντα. </a:t>
            </a:r>
            <a:r>
              <a:rPr lang="en-US" dirty="0" smtClean="0">
                <a:latin typeface="Arial" charset="0"/>
                <a:cs typeface="Arial" charset="0"/>
              </a:rPr>
              <a:t>Business process management (BPM) is the field that focuses on designing, optimizing, and streamlining processes, taking into account the human element. </a:t>
            </a:r>
            <a:r>
              <a:rPr lang="el-GR" sz="1200" kern="1200" dirty="0" smtClean="0">
                <a:solidFill>
                  <a:schemeClr val="tx1"/>
                </a:solidFill>
                <a:latin typeface="+mn-lt"/>
                <a:ea typeface="+mn-ea"/>
                <a:cs typeface="+mn-cs"/>
              </a:rPr>
              <a:t>Οι αναλυτές εξετάζουν τις διαδικασίες από κάθε πλευρά, ούτως ώστε να συνυπολογιστούν οι απόψεις όλων των ενδιαφερομένων μερών, να προωθηθούν καινοτόμες προσεγγίσεις που εκμεταλλεύονται στο μέγιστο τη δύναμη των πληροφοριακών συστημάτων, καθώς και να προταθούν τροποποιήσεις σε κάθε βήμα της διαδικασίας.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Οι προσπάθειες διαχείρισης των επιχειρηματικών διαδικασιών λαμβάνουν υπόψη και την </a:t>
            </a:r>
            <a:r>
              <a:rPr lang="el-GR" sz="1200" kern="1200" dirty="0" err="1" smtClean="0">
                <a:solidFill>
                  <a:schemeClr val="tx1"/>
                </a:solidFill>
                <a:latin typeface="+mn-lt"/>
                <a:ea typeface="+mn-ea"/>
                <a:cs typeface="+mn-cs"/>
              </a:rPr>
              <a:t>οργανωσιακή</a:t>
            </a:r>
            <a:r>
              <a:rPr lang="el-GR" sz="1200" kern="1200" dirty="0" smtClean="0">
                <a:solidFill>
                  <a:schemeClr val="tx1"/>
                </a:solidFill>
                <a:latin typeface="+mn-lt"/>
                <a:ea typeface="+mn-ea"/>
                <a:cs typeface="+mn-cs"/>
              </a:rPr>
              <a:t> κουλτούρα και την προσέγγισή της αναφορικά με τα πληροφοριακά συστήματα. Οι επιχειρηματικές διαδικασίες και οι </a:t>
            </a:r>
            <a:r>
              <a:rPr lang="el-GR" sz="1200" kern="1200" dirty="0" err="1" smtClean="0">
                <a:solidFill>
                  <a:schemeClr val="tx1"/>
                </a:solidFill>
                <a:latin typeface="+mn-lt"/>
                <a:ea typeface="+mn-ea"/>
                <a:cs typeface="+mn-cs"/>
              </a:rPr>
              <a:t>οργανωσιακές</a:t>
            </a:r>
            <a:r>
              <a:rPr lang="el-GR" sz="1200" kern="1200" dirty="0" smtClean="0">
                <a:solidFill>
                  <a:schemeClr val="tx1"/>
                </a:solidFill>
                <a:latin typeface="+mn-lt"/>
                <a:ea typeface="+mn-ea"/>
                <a:cs typeface="+mn-cs"/>
              </a:rPr>
              <a:t> πολιτικές θα πρέπει να υπόκεινται σε συχνές αναθεωρήσεις, καθότι οι συνθήκες μεταβάλλονται γρήγορα. </a:t>
            </a:r>
            <a:endParaRPr lang="en-US" dirty="0" smtClean="0">
              <a:latin typeface="Arial" charset="0"/>
              <a:cs typeface="Arial" charset="0"/>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0E2A51-B36D-4D77-A8DA-8582E64B05F1}"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Τα δεδομένα αποτελούν την πρώτη ύλη κάθε πληροφοριακού συστήματος. Τα ακατέργαστα αυτά στοιχεία παρουσιάζονται με μια τεράστια ποικιλία σχημάτων και μορφών. Ανεξάρτητα από την αρχική τους μορφή, τα δεδομένα που εισέρχονται σε ένα σύστημα μετατρέπονται σε ψηφιακή μορφή, η οποία επιτρέπει την ενσωμάτωσή τους στο πληροφοριακό σύστημα, την ανάγνωσή τους από τα προγράμματα των υπολογιστών και την ανταλλαγή τους ανάμεσα στα συστήματα. </a:t>
            </a:r>
            <a:endParaRPr lang="en-US" dirty="0" smtClean="0">
              <a:latin typeface="Arial" charset="0"/>
              <a:cs typeface="Arial" charset="0"/>
            </a:endParaRP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BB98F-4E38-4EF1-813C-5AAF55DFE505}"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Εισερχόμενος κανείς στον κόσμο των πληροφοριακών συστημάτων, ίσως αναρωτηθεί τι θα πρέπει να γνωρίζει και ποια στοιχεία είναι σημαντικά για να επιτύχει σε αυτόν. Οι περισσότεροι από εσάς γνωρίζετε πολλά για τους υπολογιστές, τα κινητά τηλέφωνα, την πρόσβαση στο Διαδίκτυο. Διαθέτετε επομένως το υπόβαθρο να κατανοήσετε για ποιους λόγους συστήματα σαν αυτά είναι ζωτικής σημασίας για κάθε οργανισμό. Αυτό που όμως πιθανώς να μη γνωρίζετε είναι τι υπάρχει στο παρασκήνιο – όχι τα ηλεκτρονικά συστήματα ή οι κώδικες προγραμματισμού, αλλά το πώς πραγματικά γεννάται ένα πληροφοριακό σύστημα, με ποιο τρόπο τα πληροφοριακά συστήματα μπορούν να αξιοποιηθούν πλήρως και πού μπορούν στο μέλλον να φτάσουν.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Στο εισαγωγικό αυτό κεφάλαιο παρουσιάζονται τα πληροφοριακά συστήματα εν δράσει, η φύση της πληροφορίας και τα τέσσερα συστατικά στοιχεία κάθε πληροφοριακού συστήματος. Μελετάται, επίσης, ο τρόπος εξέλιξης της επιστήμης των πληροφοριακών συστημάτων και οι λόγοι για τους οποίους η βαθιά γνώση του θέματος αυτού παρέχει ιδιαίτερο πλεονέκτημα, ανεξάρτητα από το βασικό πτυχίο που έχει κανείς ή την επιλογή καριέρας που κάνει.</a:t>
            </a:r>
            <a:endParaRPr lang="en-US" dirty="0" smtClean="0">
              <a:latin typeface="Arial" charset="0"/>
              <a:cs typeface="Arial" charset="0"/>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421DC-7991-49F2-B5DD-E0A76BF11C04}"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sz="1200" kern="1200" dirty="0" smtClean="0">
                <a:solidFill>
                  <a:schemeClr val="tx1"/>
                </a:solidFill>
                <a:latin typeface="+mn-lt"/>
                <a:ea typeface="+mn-ea"/>
                <a:cs typeface="+mn-cs"/>
              </a:rPr>
              <a:t>Η μελέτη των πληροφοριακών συστημάτων (δηλαδή της σύμπραξης μεταξύ ανθρώπων, τεχνολογίας, διαδικασιών και δεδομένων) είναι ένας επιστημονικός κλάδος στον οποίο δραστηριοποιούνται πανεπιστημιακοί, αναλυτές από τον ιδιωτικό τομέα, κρατικοί ερευνητές κ.α. </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Τα πέντε θέματα που προσελκύουν το μεγαλύτερο ενδιαφέρον είναι:</a:t>
            </a:r>
          </a:p>
          <a:p>
            <a:pPr eaLnBrk="1" fontAlgn="auto" hangingPunct="1">
              <a:spcBef>
                <a:spcPts val="0"/>
              </a:spcBef>
              <a:spcAft>
                <a:spcPts val="0"/>
              </a:spcAft>
              <a:defRPr/>
            </a:pPr>
            <a:endParaRPr lang="el-GR" sz="1200" kern="1200" dirty="0" smtClean="0">
              <a:solidFill>
                <a:schemeClr val="tx1"/>
              </a:solidFill>
              <a:latin typeface="+mn-lt"/>
              <a:ea typeface="+mn-ea"/>
              <a:cs typeface="+mn-cs"/>
            </a:endParaRPr>
          </a:p>
          <a:p>
            <a:pPr lvl="0">
              <a:buFont typeface="Arial" pitchFamily="34" charset="0"/>
              <a:buChar char="•"/>
            </a:pPr>
            <a:r>
              <a:rPr lang="el-GR" sz="1200" kern="1200" dirty="0" smtClean="0">
                <a:solidFill>
                  <a:schemeClr val="tx1"/>
                </a:solidFill>
                <a:latin typeface="+mn-lt"/>
                <a:ea typeface="+mn-ea"/>
                <a:cs typeface="+mn-cs"/>
              </a:rPr>
              <a:t> Η ανάπτυξη των πληροφοριακών συστημάτων </a:t>
            </a:r>
          </a:p>
          <a:p>
            <a:pPr lvl="0">
              <a:buFont typeface="Arial" pitchFamily="34" charset="0"/>
              <a:buChar char="•"/>
            </a:pPr>
            <a:r>
              <a:rPr lang="el-GR" sz="1200" kern="1200" dirty="0" smtClean="0">
                <a:solidFill>
                  <a:schemeClr val="tx1"/>
                </a:solidFill>
                <a:latin typeface="+mn-lt"/>
                <a:ea typeface="+mn-ea"/>
                <a:cs typeface="+mn-cs"/>
              </a:rPr>
              <a:t> Η τεχνολογία πληροφοριών στους οργανισμούς </a:t>
            </a:r>
          </a:p>
          <a:p>
            <a:pPr lvl="0">
              <a:buFont typeface="Arial" pitchFamily="34" charset="0"/>
              <a:buChar char="•"/>
            </a:pPr>
            <a:r>
              <a:rPr lang="el-GR" sz="1200" kern="1200" dirty="0" smtClean="0">
                <a:solidFill>
                  <a:schemeClr val="tx1"/>
                </a:solidFill>
                <a:latin typeface="+mn-lt"/>
                <a:ea typeface="+mn-ea"/>
                <a:cs typeface="+mn-cs"/>
              </a:rPr>
              <a:t> Η τεχνολογία πληροφοριών και τα άτομα</a:t>
            </a:r>
          </a:p>
          <a:p>
            <a:pPr lvl="0">
              <a:buFont typeface="Arial" pitchFamily="34" charset="0"/>
              <a:buChar char="•"/>
            </a:pPr>
            <a:r>
              <a:rPr lang="el-GR" sz="1200" kern="1200" dirty="0" smtClean="0">
                <a:solidFill>
                  <a:schemeClr val="tx1"/>
                </a:solidFill>
                <a:latin typeface="+mn-lt"/>
                <a:ea typeface="+mn-ea"/>
                <a:cs typeface="+mn-cs"/>
              </a:rPr>
              <a:t> Η τεχνολογία πληροφοριών και οι ομάδες</a:t>
            </a:r>
          </a:p>
          <a:p>
            <a:pPr lvl="0">
              <a:buFont typeface="Arial" pitchFamily="34" charset="0"/>
              <a:buChar char="•"/>
            </a:pPr>
            <a:r>
              <a:rPr lang="el-GR" sz="1200" kern="1200" dirty="0" smtClean="0">
                <a:solidFill>
                  <a:schemeClr val="tx1"/>
                </a:solidFill>
                <a:latin typeface="+mn-lt"/>
                <a:ea typeface="+mn-ea"/>
                <a:cs typeface="+mn-cs"/>
              </a:rPr>
              <a:t> Η τεχνολογία πληροφοριών και οι αγορές</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l-GR" sz="1200" kern="1200" dirty="0" smtClean="0">
                <a:solidFill>
                  <a:schemeClr val="tx1"/>
                </a:solidFill>
                <a:latin typeface="+mn-lt"/>
                <a:ea typeface="+mn-ea"/>
                <a:cs typeface="+mn-cs"/>
              </a:rPr>
              <a:t>Η μελέτη των πληροφοριακών συστημάτων είναι νέος επιστημονικός κλάδος, μόλις 25 – 30 ετών, ο οποίος αλλάζει συνεχώς δραματικά. Η μελέτη της συνεργασίας σε επίπεδο ομάδας, ειδικότερα όταν μέλη των ομάδων βρίσκονται διασκορπισμένα σε όλο τον κόσμο, είναι σήμερα ακόμα πιο σημαντική, εξαιτίας των εικονικών ομάδων και της παγκοσμιοποίησης. Η βαρύτητα του «ανθρώπινου» συστατικού στοιχείου των πληροφοριακών συστημάτων ξεκάθαρα ενισχύεται, πράγμα που τονίζεται ιδιαίτερα μέσα σε αυτό το βιβλίο. </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EF6670-91FD-4FF0-9EE3-3344354D9213}"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Τα πληροφοριακά συστήματα βρίσκονται πίσω από όλες τις επιχειρηματικές δραστηριότητες και διαδικασίες που λαμβάνουν χώρα εντός των λειτουργικών μονάδων των επιχειρήσεων. Στρατηγικές πρωτοβουλίες που σχετίζονται με τα συστήματα αυτά μπορούν και θα πρέπει να προέρχονται από κάθε σημείο του οργανισμού, στοχεύοντας στον </a:t>
            </a:r>
            <a:r>
              <a:rPr lang="el-GR" sz="1200" kern="1200" dirty="0" err="1" smtClean="0">
                <a:solidFill>
                  <a:schemeClr val="tx1"/>
                </a:solidFill>
                <a:latin typeface="+mn-lt"/>
                <a:ea typeface="+mn-ea"/>
                <a:cs typeface="+mn-cs"/>
              </a:rPr>
              <a:t>εξορθολογισμό</a:t>
            </a:r>
            <a:r>
              <a:rPr lang="el-GR" sz="1200" kern="1200" dirty="0" smtClean="0">
                <a:solidFill>
                  <a:schemeClr val="tx1"/>
                </a:solidFill>
                <a:latin typeface="+mn-lt"/>
                <a:ea typeface="+mn-ea"/>
                <a:cs typeface="+mn-cs"/>
              </a:rPr>
              <a:t> των διαδικασιών, τη μείωση του κόστους</a:t>
            </a:r>
            <a:r>
              <a:rPr lang="el-GR" sz="1200" kern="1200" baseline="0" dirty="0" smtClean="0">
                <a:solidFill>
                  <a:schemeClr val="tx1"/>
                </a:solidFill>
                <a:latin typeface="+mn-lt"/>
                <a:ea typeface="+mn-ea"/>
                <a:cs typeface="+mn-cs"/>
              </a:rPr>
              <a:t> και </a:t>
            </a:r>
            <a:r>
              <a:rPr lang="el-GR" sz="1200" kern="1200" dirty="0" smtClean="0">
                <a:solidFill>
                  <a:schemeClr val="tx1"/>
                </a:solidFill>
                <a:latin typeface="+mn-lt"/>
                <a:ea typeface="+mn-ea"/>
                <a:cs typeface="+mn-cs"/>
              </a:rPr>
              <a:t>την αύξηση των εσόδων.</a:t>
            </a:r>
          </a:p>
          <a:p>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Ανεξάρτητα από τον κλάδο στον οποίο επιλέγει κανείς να σταδιοδρομήσει, όπως διαφήμιση, χρηματοοικονομικά, διοίκηση, ανθρώπινο δυναμικό, έρευνα, πωλήσεις, νομική, ιατρική, παραγωγή, ή ως επιχειρηματίας, τα πληροφοριακά συστήματα είναι θεμελιώδους σημασίας για μια επιτυχημένη πορεία. </a:t>
            </a:r>
            <a:endParaRPr lang="en-US" dirty="0" smtClean="0">
              <a:latin typeface="Arial" charset="0"/>
              <a:cs typeface="Arial" charset="0"/>
            </a:endParaRP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A7B1DE-D2AB-409E-8140-C3CB36C6F2D0}"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Εάν η σταδιοδρομία κάποιου τον οδηγήσει σε μία κρατική υπηρεσία, στην εκπαίδευση, την αστυνομία, σε φιλανθρωπικά ιδρύματα ή άλλους μη-κερδοσκοπικούς κλάδους, τα πληροφοριακά συστήματα θα είναι και σε αυτές τις περιπτώσει βαρύνουσας σημασίας. Τα πληροφοριακά</a:t>
            </a:r>
            <a:r>
              <a:rPr lang="el-GR" sz="1200" kern="1200" baseline="0" dirty="0" smtClean="0">
                <a:solidFill>
                  <a:schemeClr val="tx1"/>
                </a:solidFill>
                <a:latin typeface="+mn-lt"/>
                <a:ea typeface="+mn-ea"/>
                <a:cs typeface="+mn-cs"/>
              </a:rPr>
              <a:t> συστήματα μπορούν να προσφέρουν σημαντικά στους μη-κερδοσκοπικούς οργανισμούς, όπως η ανάλυση των προτιμήσεων και των κινήτρων πιθανών χρηματοδοτών, μέσω διανομής </a:t>
            </a:r>
            <a:r>
              <a:rPr lang="el-GR" sz="1200" kern="1200" dirty="0" smtClean="0">
                <a:solidFill>
                  <a:schemeClr val="tx1"/>
                </a:solidFill>
                <a:latin typeface="+mn-lt"/>
                <a:ea typeface="+mn-ea"/>
                <a:cs typeface="+mn-cs"/>
              </a:rPr>
              <a:t>μηνυμάτων βίντεο στα κινητά τηλέφωνα των υποστηρικτών του σκοπού της οργάνωσης,</a:t>
            </a:r>
            <a:r>
              <a:rPr lang="el-GR" sz="1200" kern="1200" baseline="0" dirty="0" smtClean="0">
                <a:solidFill>
                  <a:schemeClr val="tx1"/>
                </a:solidFill>
                <a:latin typeface="+mn-lt"/>
                <a:ea typeface="+mn-ea"/>
                <a:cs typeface="+mn-cs"/>
              </a:rPr>
              <a:t> ή της δημιουργίας ευκαιριών «</a:t>
            </a:r>
            <a:r>
              <a:rPr lang="el-GR" sz="1200" kern="1200" baseline="0" dirty="0" err="1" smtClean="0">
                <a:solidFill>
                  <a:schemeClr val="tx1"/>
                </a:solidFill>
                <a:latin typeface="+mn-lt"/>
                <a:ea typeface="+mn-ea"/>
                <a:cs typeface="+mn-cs"/>
              </a:rPr>
              <a:t>μικρο</a:t>
            </a:r>
            <a:r>
              <a:rPr lang="el-GR" sz="1200" kern="1200" baseline="0" dirty="0" smtClean="0">
                <a:solidFill>
                  <a:schemeClr val="tx1"/>
                </a:solidFill>
                <a:latin typeface="+mn-lt"/>
                <a:ea typeface="+mn-ea"/>
                <a:cs typeface="+mn-cs"/>
              </a:rPr>
              <a:t>-εθελοντισμού» </a:t>
            </a:r>
            <a:r>
              <a:rPr lang="el-GR" sz="1200" kern="1200" dirty="0" smtClean="0">
                <a:solidFill>
                  <a:schemeClr val="tx1"/>
                </a:solidFill>
                <a:latin typeface="+mn-lt"/>
                <a:ea typeface="+mn-ea"/>
                <a:cs typeface="+mn-cs"/>
              </a:rPr>
              <a:t>για ανθρώπους που μπορούν να διαθέσουν μονάχα λίγα λεπτά από το χρόνο τους για να ενισχύσουν διάφορους σκοπούς μέσα από τα κινητά τους τηλέφωνα.</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5999F-6DF4-49CC-944D-995210D3898A}"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λειτουργική μονάδα της επιχείρησης που είναι υπεύθυνη για το σχεδιασμό, τη διαχείριση και την υποστήριξη των πληροφοριακών συστημάτων αποκαλείται συχνά  «Τεχνολογία Πληροφοριών», «Τμήμα Πληροφοριακών Συστημάτων», «Εταιρικά Πληροφοριακά Συστήματα» ή κάτι παρόμοιο. Ο επικεφαλής του τμήματος αποκαλείται </a:t>
            </a:r>
            <a:r>
              <a:rPr lang="el-GR" sz="1200" b="0" kern="1200" dirty="0" smtClean="0">
                <a:solidFill>
                  <a:schemeClr val="tx1"/>
                </a:solidFill>
                <a:latin typeface="+mn-lt"/>
                <a:ea typeface="+mn-ea"/>
                <a:cs typeface="+mn-cs"/>
              </a:rPr>
              <a:t>Διευθυντής Πληροφοριακών Συστημάτων (</a:t>
            </a:r>
            <a:r>
              <a:rPr lang="en-US" sz="1200" b="0" kern="1200" dirty="0" smtClean="0">
                <a:solidFill>
                  <a:schemeClr val="tx1"/>
                </a:solidFill>
                <a:latin typeface="+mn-lt"/>
                <a:ea typeface="+mn-ea"/>
                <a:cs typeface="+mn-cs"/>
              </a:rPr>
              <a:t>chief information officer</a:t>
            </a:r>
            <a:r>
              <a:rPr lang="el-GR" sz="1200" b="0" kern="1200" dirty="0" smtClean="0">
                <a:solidFill>
                  <a:schemeClr val="tx1"/>
                </a:solidFill>
                <a:latin typeface="+mn-lt"/>
                <a:ea typeface="+mn-ea"/>
                <a:cs typeface="+mn-cs"/>
              </a:rPr>
              <a:t> - CIO).</a:t>
            </a:r>
            <a:r>
              <a:rPr lang="el-GR" sz="1200" b="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Ο Διευθυντής συνήθως αναφέρεται κατευθείαν στο Διευθύνοντα Σύμβουλο ή σε κάποιον άλλο αντιπρόεδρο, συχνά σε αυτόν που είναι υπεύθυνος για τα χρηματοοικονομικά και τη διαχείριση της εταιρείας. Ως στέλεχος της ανώτατης διοίκησης, δουλειά του Διευθυντής Πληροφοριακών Συστημάτων δεν είναι μόνο να επιβλέπει το τμήμα, αλλά και να βοηθά στη διαμόρφωση των στρατηγικών στόχων του οργανισμού και να διασφαλίζει την υποστήριξη των στόχων αυτών από τα πληροφοριακά συστήματα.</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5EC7D3-A786-483B-BE22-330C3E6956FB}"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smtClean="0">
                <a:solidFill>
                  <a:schemeClr val="tx1"/>
                </a:solidFill>
                <a:latin typeface="+mn-lt"/>
                <a:ea typeface="+mn-ea"/>
                <a:cs typeface="+mn-cs"/>
              </a:rPr>
              <a:t>Η Microsoft διεξήγαγε μία έρευνα σε 38.000 ανθρώπους από 200 χώρες με σκοπό να μελετήσει την παραγωγικότητα στο χώρο εργασίας και το ρόλο που διαδραματίζει σε αυτήν η τεχνολογία. Παρότι εργάζονται 45 ώρες εβδομαδιαίως, οι ερωτηθέντες θεωρούν ότι τις 17 ώρες η εργασία τους είναι μη-παραγωγική. Αφιερώνουν περίπου 5,6 ώρες την εβδομάδα σε συναντήσεις, αλλά πάνω</a:t>
            </a:r>
            <a:r>
              <a:rPr lang="el-GR" sz="1200" kern="1200" baseline="0" dirty="0" smtClean="0">
                <a:solidFill>
                  <a:schemeClr val="tx1"/>
                </a:solidFill>
                <a:latin typeface="+mn-lt"/>
                <a:ea typeface="+mn-ea"/>
                <a:cs typeface="+mn-cs"/>
              </a:rPr>
              <a:t> από τ</a:t>
            </a:r>
            <a:r>
              <a:rPr lang="el-GR" sz="1200" kern="1200" dirty="0" smtClean="0">
                <a:solidFill>
                  <a:schemeClr val="tx1"/>
                </a:solidFill>
                <a:latin typeface="+mn-lt"/>
                <a:ea typeface="+mn-ea"/>
                <a:cs typeface="+mn-cs"/>
              </a:rPr>
              <a:t>α δύο τρίτα των ερωτηθέντων θεωρούν τις συναντήσεις μη-παραγωγικές. Αρκετοί από τους ερωτηθέντες αποδίδουν το παραγωγικό κομμάτι της δουλειάς τους στην τεχνολογία την οποία χρησιμοποιούν. Αντίστοιχα, οι μη-παραγωγικές τους ώρες πιστεύουν ότι οφείλονται στην αδυναμία τους να χρησιμοποιήσουν λογισμικά που θα τους βοηθούσαν να προγραμματίσουν το χρόνο τους, να οργανώσουν τις εργασίες τους, να επικοινωνήσουν αποτελεσματικά και να θέσουν προτεραιότητες. </a:t>
            </a:r>
          </a:p>
          <a:p>
            <a:pPr lvl="0"/>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τεχνολογία πληροφοριών αποτελεί καταλύτη για τη δημιουργία καινοτόμων πληροφοριακών συστημάτων, καθώς και για την επίτευξη εκπληκτικών αποτελεσμάτων στον τομέα της παραγωγικότητας στις επιχειρήσεις. Μπορεί επίσης να βοηθήσει στην επίτευξη προσωπικών στόχων – στο πανεπιστήμιο, την εργασία και την καριέρα. H άριστη γνώση χρήσης ορισμένων εφαρμογών της τεχνολογίας είναι απαραίτητη για την ενίσχυση της ατομικής παραγωγικότητας. Εφαρμόζοντάς τες σωστά, οι δεξιότητες αυτές μπορούν να βοηθήσουν κάποιον να διακριθεί κανείς στο πανεπιστήμιο ή στο χώρο εργασίας. Συνεισφέρουν παράλληλα στη διατήρηση της ισορροπίας μεταξύ εργασίας και προσωπικής ζωής, εξασφαλίζοντάς σας περισσότερο χρόνο για την οικογένεια, τους φίλους και αναψυχή.</a:t>
            </a:r>
            <a:r>
              <a:rPr lang="en-US" dirty="0" smtClean="0">
                <a:latin typeface="Arial" charset="0"/>
                <a:cs typeface="Arial" charset="0"/>
              </a:rPr>
              <a:t>.</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A90979-D1EA-4A63-A002-97286F1C15BF}"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Τα πληροφοριακά συστήματα έχουν τόσο μεγάλη δύναμη, και τα δεδομένα που περιέχουν είναι τόσο τεράστια σε όγκο αλλά και προσωπικής υφής, ώστε θα πρέπει να πάντα να συνεκτιμούνται τα ζητήματα ηθικής και δεοντολογίας που σχετίζονται με την ανάπτυξη και τη χρήση τους. Οι παραβιάσεις απορρήτου ενέχουν σοβαρούς κινδύνους. Στο Ηνωμένο Βασίλειο, για παράδειγμα, κρατικοί υπάλληλοι έχασαν δύο ψηφιακούς δίσκους. Αυτά τα μικροσκοπικά δισκάκια περιείχαν δεδομένα προσωπικού χαρακτήρα, όπως πληροφορίες για τους τραπεζικούς λογαριασμούς 25 εκατομμυρίων κατοίκων. Η αξία των δίσκων αυτών στη μαύρη αγορά υπολογίστηκε στα 2,5 δισεκατομμύρια δολάρια. </a:t>
            </a:r>
          </a:p>
          <a:p>
            <a:pPr eaLnBrk="1" hangingPunct="1">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φήμη καθίσταται πλέον εξαιρετικά πιο ευάλωτη, με δεδομένη τη δύναμη των ατόμων να διασπείρουν επιζήμιες πληροφορίες με ταχύτητα φωτός. Ορισμένοι οργανισμοί έχουν εξοπλισθεί κατάλληλα για να αντιμετωπίσουν τέτοιους είδους ξαφνικές επιθέσεις – είτε είναι ορθές είτε όχι – οι οποίες γίνονται μέσω καναλιών όπως το </a:t>
            </a:r>
            <a:r>
              <a:rPr lang="el-GR" sz="1200" kern="1200" dirty="0" err="1" smtClean="0">
                <a:solidFill>
                  <a:schemeClr val="tx1"/>
                </a:solidFill>
                <a:latin typeface="+mn-lt"/>
                <a:ea typeface="+mn-ea"/>
                <a:cs typeface="+mn-cs"/>
              </a:rPr>
              <a:t>YouTube</a:t>
            </a:r>
            <a:r>
              <a:rPr lang="el-GR" sz="1200" kern="1200" dirty="0" smtClean="0">
                <a:solidFill>
                  <a:schemeClr val="tx1"/>
                </a:solidFill>
                <a:latin typeface="+mn-lt"/>
                <a:ea typeface="+mn-ea"/>
                <a:cs typeface="+mn-cs"/>
              </a:rPr>
              <a:t>. Η </a:t>
            </a:r>
            <a:r>
              <a:rPr lang="el-GR" sz="1200" b="0" kern="1200" dirty="0" smtClean="0">
                <a:solidFill>
                  <a:schemeClr val="tx1"/>
                </a:solidFill>
                <a:latin typeface="+mn-lt"/>
                <a:ea typeface="+mn-ea"/>
                <a:cs typeface="+mn-cs"/>
              </a:rPr>
              <a:t>ομάδα διαχείρισης κρίσεων (</a:t>
            </a:r>
            <a:r>
              <a:rPr lang="en-US" sz="1200" b="0" kern="1200" dirty="0" smtClean="0">
                <a:solidFill>
                  <a:schemeClr val="tx1"/>
                </a:solidFill>
                <a:latin typeface="+mn-lt"/>
                <a:ea typeface="+mn-ea"/>
                <a:cs typeface="+mn-cs"/>
              </a:rPr>
              <a:t>crisis management team</a:t>
            </a:r>
            <a:r>
              <a:rPr lang="el-GR" sz="1200" b="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κάθε οργανισμού είναι υπεύθυνη για την αναγνώριση, την αξιολόγηση και την αντιμετώπιση απειλών από απρόβλεπτες καταστάσεις. Οι ομάδες αυτές πρέπει να βρίσκεται πάντοτε σε επιφυλακή για σημάδια επερχόμενων θυελλών στο διαδίκτυο, έχοντας στη διάθεσή τους ελάχιστο χρόνο να αντιδράσουν.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Καθώς τα σύγχρονα πληροφοριακά συστήματα ενισχύουν την επικοινωνία, αποτελούν δυνητικά παράγοντα κινδύνου για τη φήμη και την εργασία των ιδιωτών.  Κάθε μήνυμα ηλεκτρονικού ταχυδρομείου που στέλνεται και κάθε φωτογραφία που ανεβάζεται στο διαδίκτυο είναι δυνατόν να προωθηθεί ή να αναρτηθεί σε κάποια ιστοσελίδα. Με αυτό τον τρόπο γίνονται </a:t>
            </a:r>
            <a:r>
              <a:rPr lang="el-GR" sz="1200" kern="1200" dirty="0" err="1" smtClean="0">
                <a:solidFill>
                  <a:schemeClr val="tx1"/>
                </a:solidFill>
                <a:latin typeface="+mn-lt"/>
                <a:ea typeface="+mn-ea"/>
                <a:cs typeface="+mn-cs"/>
              </a:rPr>
              <a:t>προσβάσιμα</a:t>
            </a:r>
            <a:r>
              <a:rPr lang="el-GR" sz="1200" kern="1200" dirty="0" smtClean="0">
                <a:solidFill>
                  <a:schemeClr val="tx1"/>
                </a:solidFill>
                <a:latin typeface="+mn-lt"/>
                <a:ea typeface="+mn-ea"/>
                <a:cs typeface="+mn-cs"/>
              </a:rPr>
              <a:t> σε εκατομμύρια χρήστες του Διαδικτύου, αλλά και σε δικηγόρους που μπορούν να τα χρησιμοποιήσουν ως αποδεικτικά στοιχεία στο δικαστήριο. Κείμενα, φωτογραφίες και βίντεο αναρτημένα στα κοινωνικά δίκτυα μπορούν εύκολα να διανεμηθούν σε πολύ ευρύτερο κοινό, πέρα από τον κύκλο των ατόμων αυτού που έκανε την αρχική ανάρτηση. Είναι επίσης εξαιρετικά εύκολο να διαπράξει κανείς μόνος του σφάλμα, απλά στέλνοντας ένα μήνυμα ηλεκτρονικού ταχυδρομείου σε πολλούς περισσότερους παραλήπτες από ότι αρχικά σκόπευε.</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DAE5A-9F55-401B-898F-12FD292B2900}"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lvl="0" indent="-228600">
              <a:buFont typeface="+mj-lt"/>
              <a:buAutoNum type="arabicPeriod"/>
            </a:pPr>
            <a:r>
              <a:rPr lang="el-GR" sz="1200" kern="1200" dirty="0" smtClean="0">
                <a:solidFill>
                  <a:schemeClr val="tx1"/>
                </a:solidFill>
                <a:latin typeface="+mn-lt"/>
                <a:ea typeface="+mn-ea"/>
                <a:cs typeface="+mn-cs"/>
              </a:rPr>
              <a:t>Οι οργανισμοί βασίζονται επάνω στα πληροφοριακά συστήματα για μια πλειάδα λόγων. Τα πληροφοριακά συστήματα παίζουν σημαίνοντα ρόλο σε πολλά περιβάλλοντα, όπως: διαχείριση λειτουργιών, αλληλεπίδραση με τους πελάτες, λήψη αποφάσεων, συνεργασία και ομαδική εργασία, στρατηγικές πρωτοβουλίες και ατομική παραγωγικότητα.</a:t>
            </a:r>
          </a:p>
          <a:p>
            <a:pPr marL="234950" indent="-234950" eaLnBrk="1" hangingPunct="1">
              <a:spcBef>
                <a:spcPct val="0"/>
              </a:spcBef>
              <a:buFont typeface="Calibri" pitchFamily="34" charset="0"/>
              <a:buAutoNum type="arabicPeriod"/>
            </a:pPr>
            <a:endParaRPr lang="en-US" dirty="0" smtClean="0">
              <a:latin typeface="Arial" charset="0"/>
              <a:cs typeface="Arial" charset="0"/>
            </a:endParaRPr>
          </a:p>
          <a:p>
            <a:pPr marL="234950" marR="0" lvl="0" indent="-234950" algn="l" defTabSz="914400" rtl="0" eaLnBrk="1" fontAlgn="base" latinLnBrk="0" hangingPunct="1">
              <a:lnSpc>
                <a:spcPct val="100000"/>
              </a:lnSpc>
              <a:spcBef>
                <a:spcPct val="0"/>
              </a:spcBef>
              <a:spcAft>
                <a:spcPct val="0"/>
              </a:spcAft>
              <a:buClrTx/>
              <a:buSzTx/>
              <a:buFont typeface="Calibri" pitchFamily="34" charset="0"/>
              <a:buAutoNum type="arabicPeriod"/>
              <a:tabLst/>
              <a:defRPr/>
            </a:pPr>
            <a:r>
              <a:rPr lang="el-GR" sz="1200" kern="1200" dirty="0" smtClean="0">
                <a:solidFill>
                  <a:schemeClr val="tx1"/>
                </a:solidFill>
                <a:latin typeface="+mn-lt"/>
                <a:ea typeface="+mn-ea"/>
                <a:cs typeface="+mn-cs"/>
              </a:rPr>
              <a:t>Οι όροι </a:t>
            </a:r>
            <a:r>
              <a:rPr lang="el-GR" sz="1200" i="1" kern="1200" dirty="0" smtClean="0">
                <a:solidFill>
                  <a:schemeClr val="tx1"/>
                </a:solidFill>
                <a:latin typeface="+mn-lt"/>
                <a:ea typeface="+mn-ea"/>
                <a:cs typeface="+mn-cs"/>
              </a:rPr>
              <a:t>δεδομένα</a:t>
            </a:r>
            <a:r>
              <a:rPr lang="el-GR" sz="1200" kern="1200" dirty="0" smtClean="0">
                <a:solidFill>
                  <a:schemeClr val="tx1"/>
                </a:solidFill>
                <a:latin typeface="+mn-lt"/>
                <a:ea typeface="+mn-ea"/>
                <a:cs typeface="+mn-cs"/>
              </a:rPr>
              <a:t>, </a:t>
            </a:r>
            <a:r>
              <a:rPr lang="el-GR" sz="1200" i="1" kern="1200" dirty="0" smtClean="0">
                <a:solidFill>
                  <a:schemeClr val="tx1"/>
                </a:solidFill>
                <a:latin typeface="+mn-lt"/>
                <a:ea typeface="+mn-ea"/>
                <a:cs typeface="+mn-cs"/>
              </a:rPr>
              <a:t>πληροφορίες</a:t>
            </a:r>
            <a:r>
              <a:rPr lang="el-GR" sz="1200" kern="1200" dirty="0" smtClean="0">
                <a:solidFill>
                  <a:schemeClr val="tx1"/>
                </a:solidFill>
                <a:latin typeface="+mn-lt"/>
                <a:ea typeface="+mn-ea"/>
                <a:cs typeface="+mn-cs"/>
              </a:rPr>
              <a:t> και </a:t>
            </a:r>
            <a:r>
              <a:rPr lang="el-GR" sz="1200" i="1" kern="1200" dirty="0" smtClean="0">
                <a:solidFill>
                  <a:schemeClr val="tx1"/>
                </a:solidFill>
                <a:latin typeface="+mn-lt"/>
                <a:ea typeface="+mn-ea"/>
                <a:cs typeface="+mn-cs"/>
              </a:rPr>
              <a:t>γνώση</a:t>
            </a:r>
            <a:r>
              <a:rPr lang="el-GR" sz="1200" kern="1200" dirty="0" smtClean="0">
                <a:solidFill>
                  <a:schemeClr val="tx1"/>
                </a:solidFill>
                <a:latin typeface="+mn-lt"/>
                <a:ea typeface="+mn-ea"/>
                <a:cs typeface="+mn-cs"/>
              </a:rPr>
              <a:t> εκτείνονται σε ένα συνεχές και καταδεικνύουν τον τρόπο με τον οποίο μπορούν να συνδυαστούν, να συγκεντρωθούν και να αναλυθούν ώστε να τους προσδοθεί νόημα και αξία. Τα χαρακτηριστικά των πληροφοριών που τους προσδίδουν αξία είναι, εκτός των άλλων, η επικαιρότητα, η ακρίβεια και η πληρότητα.</a:t>
            </a:r>
          </a:p>
          <a:p>
            <a:pPr marL="234950" indent="-234950" eaLnBrk="1" hangingPunct="1">
              <a:spcBef>
                <a:spcPct val="0"/>
              </a:spcBef>
              <a:buFont typeface="Calibri" pitchFamily="34" charset="0"/>
              <a:buAutoNum type="arabicPeriod"/>
            </a:pPr>
            <a:endParaRPr lang="en-US" dirty="0" smtClean="0">
              <a:latin typeface="Arial" charset="0"/>
              <a:cs typeface="Arial" charset="0"/>
            </a:endParaRPr>
          </a:p>
          <a:p>
            <a:pPr marL="234950" indent="-234950" eaLnBrk="1" hangingPunct="1">
              <a:spcBef>
                <a:spcPct val="0"/>
              </a:spcBef>
              <a:buFont typeface="Calibri" pitchFamily="34" charset="0"/>
              <a:buAutoNum type="arabicPeriod"/>
            </a:pPr>
            <a:r>
              <a:rPr lang="el-GR" sz="1200" kern="1200" dirty="0" smtClean="0">
                <a:solidFill>
                  <a:schemeClr val="tx1"/>
                </a:solidFill>
                <a:latin typeface="+mn-lt"/>
                <a:ea typeface="+mn-ea"/>
                <a:cs typeface="+mn-cs"/>
              </a:rPr>
              <a:t>Τα τέσσερα συστατικά στοιχεία κάθε πληροφοριακού συστήματος είναι (1) οι άνθρωποι, (2) η τεχνολογία, (3) οι διαδικασίες και (4) τα δεδομένα. </a:t>
            </a:r>
          </a:p>
          <a:p>
            <a:pPr marL="234950" indent="-234950" eaLnBrk="1" hangingPunct="1">
              <a:spcBef>
                <a:spcPct val="0"/>
              </a:spcBef>
              <a:buFont typeface="Calibri" pitchFamily="34" charset="0"/>
              <a:buAutoNum type="arabicPeriod"/>
            </a:pPr>
            <a:endParaRPr lang="en-US" dirty="0" smtClean="0">
              <a:latin typeface="Arial" charset="0"/>
              <a:cs typeface="Arial" charset="0"/>
            </a:endParaRPr>
          </a:p>
          <a:p>
            <a:pPr marL="234950" indent="-234950" eaLnBrk="1" hangingPunct="1">
              <a:spcBef>
                <a:spcPct val="0"/>
              </a:spcBef>
              <a:buFont typeface="Calibri" pitchFamily="34" charset="0"/>
              <a:buAutoNum type="arabicPeriod"/>
            </a:pPr>
            <a:r>
              <a:rPr lang="el-GR" sz="1200" kern="1200" dirty="0" smtClean="0">
                <a:solidFill>
                  <a:schemeClr val="tx1"/>
                </a:solidFill>
                <a:latin typeface="+mn-lt"/>
                <a:ea typeface="+mn-ea"/>
                <a:cs typeface="+mn-cs"/>
              </a:rPr>
              <a:t>Το ερευνητικό ενδιαφέρον για θέματα όπως η επίδραση της τεχνολογίας πληροφοριών στις αγορές και στην ομαδική εργασία έχει σημειώσει σημαντική αύξηση.</a:t>
            </a:r>
          </a:p>
          <a:p>
            <a:pPr marL="234950" indent="-234950" eaLnBrk="1" hangingPunct="1">
              <a:spcBef>
                <a:spcPct val="0"/>
              </a:spcBef>
              <a:buFont typeface="Calibri" pitchFamily="34" charset="0"/>
              <a:buAutoNum type="arabicPeriod"/>
            </a:pPr>
            <a:endParaRPr lang="en-US" dirty="0" smtClean="0">
              <a:latin typeface="Arial" charset="0"/>
              <a:cs typeface="Arial" charset="0"/>
            </a:endParaRPr>
          </a:p>
          <a:p>
            <a:pPr marL="234950" indent="-234950" eaLnBrk="1" hangingPunct="1">
              <a:spcBef>
                <a:spcPct val="0"/>
              </a:spcBef>
              <a:buFont typeface="Calibri" pitchFamily="34" charset="0"/>
              <a:buAutoNum type="arabicPeriod"/>
            </a:pPr>
            <a:r>
              <a:rPr lang="el-GR" sz="1200" kern="1200" dirty="0" smtClean="0">
                <a:solidFill>
                  <a:schemeClr val="tx1"/>
                </a:solidFill>
                <a:latin typeface="+mn-lt"/>
                <a:ea typeface="+mn-ea"/>
                <a:cs typeface="+mn-cs"/>
              </a:rPr>
              <a:t>Τα πληροφοριακά συστήματα συνεισφέρουν στην επιτυχία κάθε λειτουργικού τομέα ανεξαρτήτως της φύσης του οργανισμού στον οποίο ανήκουν. </a:t>
            </a:r>
          </a:p>
          <a:p>
            <a:pPr marL="234950" indent="-234950" eaLnBrk="1" hangingPunct="1">
              <a:spcBef>
                <a:spcPct val="0"/>
              </a:spcBef>
              <a:buFont typeface="Calibri" pitchFamily="34" charset="0"/>
              <a:buAutoNum type="arabicPeriod"/>
            </a:pPr>
            <a:endParaRPr lang="el-GR" sz="1200" kern="1200" dirty="0" smtClean="0">
              <a:solidFill>
                <a:schemeClr val="tx1"/>
              </a:solidFill>
              <a:latin typeface="+mn-lt"/>
              <a:ea typeface="+mn-ea"/>
              <a:cs typeface="+mn-cs"/>
            </a:endParaRPr>
          </a:p>
          <a:p>
            <a:pPr marL="234950" indent="-234950" eaLnBrk="1" hangingPunct="1">
              <a:spcBef>
                <a:spcPct val="0"/>
              </a:spcBef>
              <a:buFont typeface="Calibri" pitchFamily="34" charset="0"/>
              <a:buAutoNum type="arabicPeriod"/>
            </a:pPr>
            <a:r>
              <a:rPr lang="el-GR" sz="1200" kern="1200" dirty="0" smtClean="0">
                <a:solidFill>
                  <a:schemeClr val="tx1"/>
                </a:solidFill>
                <a:latin typeface="+mn-lt"/>
                <a:ea typeface="+mn-ea"/>
                <a:cs typeface="+mn-cs"/>
              </a:rPr>
              <a:t>Τα πληροφοριακά συστήματα προσφέρουν εξαιρετικές προοπτικές. Παράλληλα, όμως ενέχουν κινδύνους και συχνά εγείρουν ζητήματα ηθικής και δεοντολογίας, εξαιτίας κυρίως της δυνατότητάς τους να ενισχύουν σημαντικά τις επιδράσεις των γεγονότων.</a:t>
            </a:r>
            <a:endParaRPr lang="en-US" dirty="0" smtClean="0">
              <a:latin typeface="Arial" charset="0"/>
              <a:cs typeface="Arial" charset="0"/>
            </a:endParaRP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3D9522-BF0C-4CBD-9706-ABA7A25954DA}"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Με ετήσιες καθαρές πωλήσεις αξίας άνω των 3 δισεκατομμυρίων δολαρίων, η μεγαλύτερη εταιρεία συναλλαγών «χωρίς αίθουσα» διαχειρίζεται εκατοντάδες εκατομμύρια συναλλαγές σε καθημερινή βάση. Οι αγορές και οι πωλήσεις γίνονται τόσο γρήγορα, ώστε κάθε συναλλαγή </a:t>
            </a:r>
            <a:r>
              <a:rPr lang="el-GR" dirty="0" err="1" smtClean="0">
                <a:latin typeface="Arial" charset="0"/>
                <a:cs typeface="Arial" charset="0"/>
              </a:rPr>
              <a:t>χρονοσημαίνεται</a:t>
            </a:r>
            <a:r>
              <a:rPr lang="el-GR" dirty="0" smtClean="0">
                <a:latin typeface="Arial" charset="0"/>
                <a:cs typeface="Arial" charset="0"/>
              </a:rPr>
              <a:t> σε επίπεδο </a:t>
            </a:r>
            <a:r>
              <a:rPr lang="el-GR" dirty="0" err="1" smtClean="0">
                <a:latin typeface="Arial" charset="0"/>
                <a:cs typeface="Arial" charset="0"/>
              </a:rPr>
              <a:t>νανοδευτερολέπτου</a:t>
            </a:r>
            <a:r>
              <a:rPr lang="el-GR" dirty="0" smtClean="0">
                <a:latin typeface="Arial" charset="0"/>
                <a:cs typeface="Arial" charset="0"/>
              </a:rPr>
              <a:t>. Η </a:t>
            </a:r>
            <a:r>
              <a:rPr lang="el-GR" dirty="0" err="1" smtClean="0">
                <a:latin typeface="Arial" charset="0"/>
                <a:cs typeface="Arial" charset="0"/>
              </a:rPr>
              <a:t>Nasdaq</a:t>
            </a:r>
            <a:r>
              <a:rPr lang="el-GR" dirty="0" smtClean="0">
                <a:latin typeface="Arial" charset="0"/>
                <a:cs typeface="Arial" charset="0"/>
              </a:rPr>
              <a:t> OMX, που ξεκίνησε τη λειτουργία της το 2000, είναι πάνω από όλα μια εταιρεία τεχνολογίας, η οποία ανταγωνίζεται επιτυχώς το χρηματιστήριο της Νέας Υόρκης (NYSE) στην αστραπιαία ταχύτητα με την οποία γίνονται οι συναλλαγές του.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Όπως συμβαίνει και με άλλες επιχειρήσεις, η βελτίωση των πληροφοριακών συστημάτων και της τεχνολογικής υποδομής μειώνει το κόστος. Στις αρχές τις δεκαετίας του 2000, το χρηματιστήριο της Νέας Υόρκης και η </a:t>
            </a:r>
            <a:r>
              <a:rPr lang="el-GR" sz="1200" kern="1200" dirty="0" err="1" smtClean="0">
                <a:solidFill>
                  <a:schemeClr val="tx1"/>
                </a:solidFill>
                <a:latin typeface="+mn-lt"/>
                <a:ea typeface="+mn-ea"/>
                <a:cs typeface="+mn-cs"/>
              </a:rPr>
              <a:t>Nasdaq</a:t>
            </a:r>
            <a:r>
              <a:rPr lang="el-GR" sz="1200" kern="1200" dirty="0" smtClean="0">
                <a:solidFill>
                  <a:schemeClr val="tx1"/>
                </a:solidFill>
                <a:latin typeface="+mn-lt"/>
                <a:ea typeface="+mn-ea"/>
                <a:cs typeface="+mn-cs"/>
              </a:rPr>
              <a:t> OMX κατείχαν το 90% του μεριδίου αγοράς, αλλά ο ανταγωνισμός κατέβασε το ποσοστό τους στο 45%. Η </a:t>
            </a:r>
            <a:r>
              <a:rPr lang="en-US" sz="1200" kern="1200" dirty="0" smtClean="0">
                <a:solidFill>
                  <a:schemeClr val="tx1"/>
                </a:solidFill>
                <a:latin typeface="+mn-lt"/>
                <a:ea typeface="+mn-ea"/>
                <a:cs typeface="+mn-cs"/>
              </a:rPr>
              <a:t>Anna Ewing</a:t>
            </a:r>
            <a:r>
              <a:rPr lang="el-GR" sz="1200" kern="1200" dirty="0" smtClean="0">
                <a:solidFill>
                  <a:schemeClr val="tx1"/>
                </a:solidFill>
                <a:latin typeface="+mn-lt"/>
                <a:ea typeface="+mn-ea"/>
                <a:cs typeface="+mn-cs"/>
              </a:rPr>
              <a:t>, η Διευθύντρια Πληροφοριακών Συστημάτων της </a:t>
            </a:r>
            <a:r>
              <a:rPr lang="en-US" sz="1200" kern="1200" dirty="0" err="1" smtClean="0">
                <a:solidFill>
                  <a:schemeClr val="tx1"/>
                </a:solidFill>
                <a:latin typeface="+mn-lt"/>
                <a:ea typeface="+mn-ea"/>
                <a:cs typeface="+mn-cs"/>
              </a:rPr>
              <a:t>Nasdaq</a:t>
            </a:r>
            <a:r>
              <a:rPr lang="en-US" sz="1200" kern="1200" dirty="0" smtClean="0">
                <a:solidFill>
                  <a:schemeClr val="tx1"/>
                </a:solidFill>
                <a:latin typeface="+mn-lt"/>
                <a:ea typeface="+mn-ea"/>
                <a:cs typeface="+mn-cs"/>
              </a:rPr>
              <a:t> OMX</a:t>
            </a:r>
            <a:r>
              <a:rPr lang="el-GR" sz="1200" kern="1200" dirty="0" smtClean="0">
                <a:solidFill>
                  <a:schemeClr val="tx1"/>
                </a:solidFill>
                <a:latin typeface="+mn-lt"/>
                <a:ea typeface="+mn-ea"/>
                <a:cs typeface="+mn-cs"/>
              </a:rPr>
              <a:t>, τονίζει την ανάγκη να εξευρεθούν νέες πηγές εσόδων και βασίζεται στο τμήμα πληροφορικής για την υποστήριξη των νέων επιχειρηματικών στρατηγικών της εταιρείας. Η ίδια ηγήθηκε του εγχειρήματος πώλησης της τεχνολογίας της </a:t>
            </a:r>
            <a:r>
              <a:rPr lang="en-US" sz="1200" kern="1200" dirty="0" err="1" smtClean="0">
                <a:solidFill>
                  <a:schemeClr val="tx1"/>
                </a:solidFill>
                <a:latin typeface="+mn-lt"/>
                <a:ea typeface="+mn-ea"/>
                <a:cs typeface="+mn-cs"/>
              </a:rPr>
              <a:t>Nasdaq</a:t>
            </a:r>
            <a:r>
              <a:rPr lang="el-GR" sz="1200" kern="1200" dirty="0" smtClean="0">
                <a:solidFill>
                  <a:schemeClr val="tx1"/>
                </a:solidFill>
                <a:latin typeface="+mn-lt"/>
                <a:ea typeface="+mn-ea"/>
                <a:cs typeface="+mn-cs"/>
              </a:rPr>
              <a:t> σε άλλες χώρες, ώστε να μπορέσουν και σε αυτές να αναπτύξουν τις δικές τους Διαδικτυακές εταιρείες συναλλαγών. </a:t>
            </a:r>
          </a:p>
          <a:p>
            <a:pPr eaLnBrk="1" hangingPunct="1">
              <a:spcBef>
                <a:spcPct val="0"/>
              </a:spcBef>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Ένα δυνητικά απειλητικό πρόβλημα για τη </a:t>
            </a:r>
            <a:r>
              <a:rPr lang="en-US" sz="1200" kern="1200" dirty="0" err="1" smtClean="0">
                <a:solidFill>
                  <a:schemeClr val="tx1"/>
                </a:solidFill>
                <a:latin typeface="+mn-lt"/>
                <a:ea typeface="+mn-ea"/>
                <a:cs typeface="+mn-cs"/>
              </a:rPr>
              <a:t>Nasdaq</a:t>
            </a:r>
            <a:r>
              <a:rPr lang="el-GR" sz="1200" kern="1200" dirty="0" smtClean="0">
                <a:solidFill>
                  <a:schemeClr val="tx1"/>
                </a:solidFill>
                <a:latin typeface="+mn-lt"/>
                <a:ea typeface="+mn-ea"/>
                <a:cs typeface="+mn-cs"/>
              </a:rPr>
              <a:t> OMX και  τα χρηματιστήρια αποτελούν οι συναλλαγές μέσω ηλεκτρονικού υπολογιστή που βασίζονται σε αλγόριθμους, ή αλλιώς «αλγοριθμικές συναλλαγές» (“</a:t>
            </a:r>
            <a:r>
              <a:rPr lang="en-US" sz="1200" kern="1200" dirty="0" err="1" smtClean="0">
                <a:solidFill>
                  <a:schemeClr val="tx1"/>
                </a:solidFill>
                <a:latin typeface="+mn-lt"/>
                <a:ea typeface="+mn-ea"/>
                <a:cs typeface="+mn-cs"/>
              </a:rPr>
              <a:t>algo</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trading</a:t>
            </a:r>
            <a:r>
              <a:rPr lang="el-GR" sz="1200" kern="1200" dirty="0" smtClean="0">
                <a:solidFill>
                  <a:schemeClr val="tx1"/>
                </a:solidFill>
                <a:latin typeface="+mn-lt"/>
                <a:ea typeface="+mn-ea"/>
                <a:cs typeface="+mn-cs"/>
              </a:rPr>
              <a:t>”). Ενώ οι εταιρείες σαν τη </a:t>
            </a:r>
            <a:r>
              <a:rPr lang="en-US" sz="1200" kern="1200" dirty="0" err="1" smtClean="0">
                <a:solidFill>
                  <a:schemeClr val="tx1"/>
                </a:solidFill>
                <a:latin typeface="+mn-lt"/>
                <a:ea typeface="+mn-ea"/>
                <a:cs typeface="+mn-cs"/>
              </a:rPr>
              <a:t>Nasdaq</a:t>
            </a:r>
            <a:r>
              <a:rPr lang="el-GR" sz="1200" kern="1200" dirty="0" smtClean="0">
                <a:solidFill>
                  <a:schemeClr val="tx1"/>
                </a:solidFill>
                <a:latin typeface="+mn-lt"/>
                <a:ea typeface="+mn-ea"/>
                <a:cs typeface="+mn-cs"/>
              </a:rPr>
              <a:t> OMX ανταγωνίζονται για να κερδίσουν τον ολοένα αυξανόμενο αριθμό των χρηματιστών που βασίζονται σε αλγοριθμικές συναλλαγές, οι αναλυτές ανησυχούν ότι η τεράστια τεχνολογική ταχύτητα ενέχει σοβαρούς κινδύνους. Όταν οι αγορές έπεσαν κατά 9% - ποσοστό ικανό να προκαλέσει μεγάλη ταραχή- ένα απόγευμα του 2010, ορισμένοι υποπτεύθηκαν ότι κάποιος απρόσεκτος χρηματιστής που εκτελούσε αλγοριθμικές συναλλαγές προκάλεσε το γεγονός αυτό.</a:t>
            </a:r>
            <a:endParaRPr lang="en-US" dirty="0" smtClean="0">
              <a:latin typeface="Arial" charset="0"/>
              <a:cs typeface="Arial" charset="0"/>
            </a:endParaRP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EF5DF1-B41B-474E-887F-744329CBCDF6}"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Το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είναι μια υπηρεσία </a:t>
            </a:r>
            <a:r>
              <a:rPr lang="el-GR" sz="1200" kern="1200" dirty="0" err="1" smtClean="0">
                <a:solidFill>
                  <a:schemeClr val="tx1"/>
                </a:solidFill>
                <a:latin typeface="+mn-lt"/>
                <a:ea typeface="+mn-ea"/>
                <a:cs typeface="+mn-cs"/>
              </a:rPr>
              <a:t>μικρο</a:t>
            </a:r>
            <a:r>
              <a:rPr lang="el-GR" sz="1200" kern="1200" dirty="0" smtClean="0">
                <a:solidFill>
                  <a:schemeClr val="tx1"/>
                </a:solidFill>
                <a:latin typeface="+mn-lt"/>
                <a:ea typeface="+mn-ea"/>
                <a:cs typeface="+mn-cs"/>
              </a:rPr>
              <a:t>-</a:t>
            </a:r>
            <a:r>
              <a:rPr lang="el-GR" sz="1200" kern="1200" dirty="0" err="1" smtClean="0">
                <a:solidFill>
                  <a:schemeClr val="tx1"/>
                </a:solidFill>
                <a:latin typeface="+mn-lt"/>
                <a:ea typeface="+mn-ea"/>
                <a:cs typeface="+mn-cs"/>
              </a:rPr>
              <a:t>ιστολογίου</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micro</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blogging</a:t>
            </a:r>
            <a:r>
              <a:rPr lang="el-GR" sz="1200" kern="1200" dirty="0" smtClean="0">
                <a:solidFill>
                  <a:schemeClr val="tx1"/>
                </a:solidFill>
                <a:latin typeface="+mn-lt"/>
                <a:ea typeface="+mn-ea"/>
                <a:cs typeface="+mn-cs"/>
              </a:rPr>
              <a:t>), η οποία είναι περισσότερο γνωστή για τις ασήμαντες, άλλοτε διασκεδαστικές και άλλοτε ανιαρές, ενημερώσεις που αναρτώνται γύρω από θέματα της καθημερινότητας. Το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όμως, αποκτά συνεχώς σημαντικότερο ρόλο στην αντιμετώπιση καταστάσεων έκτακτης ανάγκης. Η υπηρεσία αυτή δίνει τη δυνατότητα στους χρήστες της να συγκεντρώνουν και να διανέμουν πληροφορίες για έκτακτα περιστατικά και καταστροφές. Οι πληροφορίες αυτές είναι συχνά πολύ πιο επίκαιρες σε σύγκριση με αυτές που μπορούν να προσφέρουν οι κρατικές υπηρεσίες ή οργανισμοί, όπως ο Ερυθρός Σταυρός. </a:t>
            </a:r>
          </a:p>
          <a:p>
            <a:pPr eaLnBrk="1" hangingPunct="1">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Στον απόηχο του σεισμού στην Αϊτή το 2010, μία μεταπτυχιακή φοιτήτρια στο Πανεπιστήμιο του </a:t>
            </a:r>
            <a:r>
              <a:rPr lang="en-US" sz="1200" kern="1200" dirty="0" smtClean="0">
                <a:solidFill>
                  <a:schemeClr val="tx1"/>
                </a:solidFill>
                <a:latin typeface="+mn-lt"/>
                <a:ea typeface="+mn-ea"/>
                <a:cs typeface="+mn-cs"/>
              </a:rPr>
              <a:t>Colorado </a:t>
            </a:r>
            <a:r>
              <a:rPr lang="el-GR" sz="1200" kern="1200" dirty="0" smtClean="0">
                <a:solidFill>
                  <a:schemeClr val="tx1"/>
                </a:solidFill>
                <a:latin typeface="+mn-lt"/>
                <a:ea typeface="+mn-ea"/>
                <a:cs typeface="+mn-cs"/>
              </a:rPr>
              <a:t>ξεκίνησε ένα έργο για τη βελτίωση της χρησιμότητας του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το οποίο ονόμασε “</a:t>
            </a:r>
            <a:r>
              <a:rPr lang="en-US" sz="1200" kern="1200" dirty="0" smtClean="0">
                <a:solidFill>
                  <a:schemeClr val="tx1"/>
                </a:solidFill>
                <a:latin typeface="+mn-lt"/>
                <a:ea typeface="+mn-ea"/>
                <a:cs typeface="+mn-cs"/>
              </a:rPr>
              <a:t>Tweak the Tweet</a:t>
            </a:r>
            <a:r>
              <a:rPr lang="el-GR" sz="1200" kern="1200" dirty="0" smtClean="0">
                <a:solidFill>
                  <a:schemeClr val="tx1"/>
                </a:solidFill>
                <a:latin typeface="+mn-lt"/>
                <a:ea typeface="+mn-ea"/>
                <a:cs typeface="+mn-cs"/>
              </a:rPr>
              <a:t>” («Πιάσε το μήνυμα»). Τα αδόμητα μηνύματα στο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που αναφέρονταν σε θύματα που χρειάζονται βοήθεια απέκτησαν πιο δομημένη μορφή, με τη χρήση “ </a:t>
            </a:r>
            <a:r>
              <a:rPr lang="en-US" sz="1200" kern="1200" dirty="0" smtClean="0">
                <a:solidFill>
                  <a:schemeClr val="tx1"/>
                </a:solidFill>
                <a:latin typeface="+mn-lt"/>
                <a:ea typeface="+mn-ea"/>
                <a:cs typeface="+mn-cs"/>
              </a:rPr>
              <a:t>hash tags</a:t>
            </a:r>
            <a:r>
              <a:rPr lang="el-GR" sz="1200" kern="1200" dirty="0" smtClean="0">
                <a:solidFill>
                  <a:schemeClr val="tx1"/>
                </a:solidFill>
                <a:latin typeface="+mn-lt"/>
                <a:ea typeface="+mn-ea"/>
                <a:cs typeface="+mn-cs"/>
              </a:rPr>
              <a:t>” – δηλαδή πριν από κάθε λέξη-κλειδί τοποθετούνταν το σήμα της δίεσης (#). Ειδικά προγράμματα υπολογιστών είναι σε θέση να διαβάσουν τα μηνύματα αυτής της μορφής και να ταξινομήσουν τις πληροφορίες που περιέχουν, σχετικά με ποιος εμπλέκεται στο γεγονός, τι ανάγκες υπάρχουν, που ακριβώς είναι το πρόβλημα, και τι άλλο μπορεί παράλληλα να συμβαίνει. Με τη χρήση αυτής της σύνταξης, τα μηνύματα από το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μπορούν να προωθούνται σε συστήματα αντιμετώπισης καταστροφών, που έχουν τη δυνατότητα να συγκεντρώνουν πληροφορίες από πολλές πηγές, να χαρτογραφούν τις περιοχές που έχουν ανάγκης βοήθειας, να εντοπίζουν τα θύματα, να συγκεντρώνουν προμήθειες κ.α. </a:t>
            </a: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οργανισμοί αντιμετώπισης εκτάκτων αναγκών άρχισαν να αναγνωρίζουν το γεγονός ότι οι άνθρωποι βασίζονται πλέον πολύ περισσότερο στα μέσα κοινωνικής δικτύωσης, όπως το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για υποστήριξη σε περίπτωση ανάγκης. Η επικράτηση των μέσων κοινωνικής δικτύωσης αποτυπώνεται σε μία μελέτη, τα ευρήματα της οποίας έδειξαν ότι περισσότεροι από το 25% των ερωτηθέντων δήλωσαν ότι θα έστελναν κατευθείαν μήνυμα στο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κάποιου κέντρου άμεση βοήθειας. Δεν έχουν όμως συνειδητοποιήσει ότι οι οργανισμοί παροχής βοήθειας δεν είναι κατάλληλα προετοιμασμένοι να ελέγχουν τη ροή μηνυμάτων από υπηρεσίες, όπως το </a:t>
            </a:r>
            <a:r>
              <a:rPr lang="en-US" sz="1200" kern="1200" dirty="0" smtClean="0">
                <a:solidFill>
                  <a:schemeClr val="tx1"/>
                </a:solidFill>
                <a:latin typeface="+mn-lt"/>
                <a:ea typeface="+mn-ea"/>
                <a:cs typeface="+mn-cs"/>
              </a:rPr>
              <a:t>Twitter</a:t>
            </a:r>
            <a:r>
              <a:rPr lang="el-GR" sz="1200" kern="1200" dirty="0" smtClean="0">
                <a:solidFill>
                  <a:schemeClr val="tx1"/>
                </a:solidFill>
                <a:latin typeface="+mn-lt"/>
                <a:ea typeface="+mn-ea"/>
                <a:cs typeface="+mn-cs"/>
              </a:rPr>
              <a:t>. Παράλληλα, οι οργανισμοί αυτοί δεν είναι σε θέση να αξιολογούν τις πληροφορίες που λαμβάνουν μέσω των εν λόγω υπηρεσιών.</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19D50-07A7-4E70-BD1E-5DDFBB34D2BE}"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Το υλικό του κεφαλαίου θα σας</a:t>
            </a:r>
            <a:r>
              <a:rPr lang="el-GR" baseline="0" dirty="0" smtClean="0">
                <a:latin typeface="Arial" pitchFamily="34" charset="0"/>
                <a:cs typeface="Arial" pitchFamily="34" charset="0"/>
              </a:rPr>
              <a:t> βοηθήσει να</a:t>
            </a:r>
            <a:r>
              <a:rPr lang="en-US" dirty="0" smtClean="0">
                <a:latin typeface="Arial" pitchFamily="34" charset="0"/>
                <a:cs typeface="Arial" pitchFamily="34" charset="0"/>
              </a:rPr>
              <a:t>:</a:t>
            </a:r>
          </a:p>
          <a:p>
            <a:pPr eaLnBrk="1" fontAlgn="auto" hangingPunct="1">
              <a:spcBef>
                <a:spcPts val="0"/>
              </a:spcBef>
              <a:spcAft>
                <a:spcPts val="0"/>
              </a:spcAft>
              <a:defRPr/>
            </a:pPr>
            <a:endParaRPr lang="en-US" dirty="0" smtClean="0">
              <a:latin typeface="Arial" pitchFamily="34" charset="0"/>
              <a:cs typeface="Arial" pitchFamily="34" charset="0"/>
            </a:endParaRPr>
          </a:p>
          <a:p>
            <a:pPr marL="457200" indent="-457200" eaLnBrk="1" fontAlgn="auto" hangingPunct="1">
              <a:spcBef>
                <a:spcPts val="0"/>
              </a:spcBef>
              <a:spcAft>
                <a:spcPts val="0"/>
              </a:spcAft>
              <a:buFontTx/>
              <a:buAutoNum type="arabicPeriod"/>
              <a:defRPr/>
            </a:pPr>
            <a:r>
              <a:rPr lang="el-GR" dirty="0" smtClean="0">
                <a:latin typeface="Arial" pitchFamily="34" charset="0"/>
                <a:cs typeface="Arial" pitchFamily="34" charset="0"/>
              </a:rPr>
              <a:t>Περιγράψετε</a:t>
            </a:r>
            <a:r>
              <a:rPr lang="el-GR" baseline="0" dirty="0" smtClean="0">
                <a:latin typeface="Arial" pitchFamily="34" charset="0"/>
                <a:cs typeface="Arial" pitchFamily="34" charset="0"/>
              </a:rPr>
              <a:t> τους βασικούς ρόλους </a:t>
            </a:r>
            <a:r>
              <a:rPr lang="el-GR" dirty="0" smtClean="0">
                <a:latin typeface="Arial" pitchFamily="34" charset="0"/>
                <a:cs typeface="Arial" pitchFamily="34" charset="0"/>
              </a:rPr>
              <a:t>των πληροφοριακών συστημάτων στους οργανισμούς</a:t>
            </a:r>
            <a:r>
              <a:rPr lang="en-US" dirty="0" smtClean="0">
                <a:latin typeface="Arial" pitchFamily="34" charset="0"/>
                <a:cs typeface="Arial" pitchFamily="34" charset="0"/>
              </a:rPr>
              <a:t>.</a:t>
            </a:r>
          </a:p>
          <a:p>
            <a:pPr marL="457200" indent="-457200" eaLnBrk="1" fontAlgn="auto" hangingPunct="1">
              <a:spcBef>
                <a:spcPts val="0"/>
              </a:spcBef>
              <a:spcAft>
                <a:spcPts val="0"/>
              </a:spcAft>
              <a:buFontTx/>
              <a:buAutoNum type="arabicPeriod"/>
              <a:defRPr/>
            </a:pPr>
            <a:endParaRPr lang="en-US" dirty="0" smtClean="0">
              <a:latin typeface="Arial" pitchFamily="34" charset="0"/>
              <a:cs typeface="Arial" pitchFamily="34" charset="0"/>
            </a:endParaRPr>
          </a:p>
          <a:p>
            <a:pPr marL="457200" indent="-457200" eaLnBrk="1" fontAlgn="auto" hangingPunct="1">
              <a:spcBef>
                <a:spcPts val="0"/>
              </a:spcBef>
              <a:spcAft>
                <a:spcPts val="0"/>
              </a:spcAft>
              <a:buFontTx/>
              <a:buAutoNum type="arabicPeriod" startAt="2"/>
              <a:defRPr/>
            </a:pPr>
            <a:r>
              <a:rPr lang="el-GR" dirty="0" smtClean="0">
                <a:latin typeface="Arial" pitchFamily="34" charset="0"/>
                <a:cs typeface="Arial" pitchFamily="34" charset="0"/>
              </a:rPr>
              <a:t>Συγκρίνετε</a:t>
            </a:r>
            <a:r>
              <a:rPr lang="el-GR" baseline="0" dirty="0" smtClean="0">
                <a:latin typeface="Arial" pitchFamily="34" charset="0"/>
                <a:cs typeface="Arial" pitchFamily="34" charset="0"/>
              </a:rPr>
              <a:t> τους όρους </a:t>
            </a:r>
            <a:r>
              <a:rPr lang="el-GR" sz="1200" i="1" kern="1200" dirty="0" smtClean="0">
                <a:solidFill>
                  <a:schemeClr val="tx1"/>
                </a:solidFill>
                <a:latin typeface="Arial" pitchFamily="34" charset="0"/>
                <a:ea typeface="+mn-ea"/>
                <a:cs typeface="Arial" pitchFamily="34" charset="0"/>
              </a:rPr>
              <a:t>δεδομένα</a:t>
            </a:r>
            <a:r>
              <a:rPr lang="el-GR" sz="1200" kern="1200" dirty="0" smtClean="0">
                <a:solidFill>
                  <a:schemeClr val="tx1"/>
                </a:solidFill>
                <a:latin typeface="Arial" pitchFamily="34" charset="0"/>
                <a:ea typeface="+mn-ea"/>
                <a:cs typeface="Arial" pitchFamily="34" charset="0"/>
              </a:rPr>
              <a:t>, </a:t>
            </a:r>
            <a:r>
              <a:rPr lang="el-GR" sz="1200" i="1" kern="1200" dirty="0" smtClean="0">
                <a:solidFill>
                  <a:schemeClr val="tx1"/>
                </a:solidFill>
                <a:latin typeface="Arial" pitchFamily="34" charset="0"/>
                <a:ea typeface="+mn-ea"/>
                <a:cs typeface="Arial" pitchFamily="34" charset="0"/>
              </a:rPr>
              <a:t>πληροφορίες</a:t>
            </a:r>
            <a:r>
              <a:rPr lang="el-GR" sz="1200" kern="1200" dirty="0" smtClean="0">
                <a:solidFill>
                  <a:schemeClr val="tx1"/>
                </a:solidFill>
                <a:latin typeface="Arial" pitchFamily="34" charset="0"/>
                <a:ea typeface="+mn-ea"/>
                <a:cs typeface="Arial" pitchFamily="34" charset="0"/>
              </a:rPr>
              <a:t>, και </a:t>
            </a:r>
            <a:r>
              <a:rPr lang="el-GR" sz="1200" i="1" kern="1200" dirty="0" smtClean="0">
                <a:solidFill>
                  <a:schemeClr val="tx1"/>
                </a:solidFill>
                <a:latin typeface="Arial" pitchFamily="34" charset="0"/>
                <a:ea typeface="+mn-ea"/>
                <a:cs typeface="Arial" pitchFamily="34" charset="0"/>
              </a:rPr>
              <a:t>γνώση</a:t>
            </a:r>
            <a:r>
              <a:rPr lang="el-GR" sz="1200" kern="1200" dirty="0" smtClean="0">
                <a:solidFill>
                  <a:schemeClr val="tx1"/>
                </a:solidFill>
                <a:latin typeface="Arial" pitchFamily="34" charset="0"/>
                <a:ea typeface="+mn-ea"/>
                <a:cs typeface="Arial" pitchFamily="34" charset="0"/>
              </a:rPr>
              <a:t>, καθώς και περιγράψετε τα τρία χαρακτηριστικά</a:t>
            </a:r>
            <a:r>
              <a:rPr lang="el-GR" sz="1200" kern="1200" baseline="0" dirty="0" smtClean="0">
                <a:solidFill>
                  <a:schemeClr val="tx1"/>
                </a:solidFill>
                <a:latin typeface="Arial" pitchFamily="34" charset="0"/>
                <a:ea typeface="+mn-ea"/>
                <a:cs typeface="Arial" pitchFamily="34" charset="0"/>
              </a:rPr>
              <a:t> π</a:t>
            </a:r>
            <a:r>
              <a:rPr lang="el-GR" sz="1200" kern="1200" dirty="0" smtClean="0">
                <a:solidFill>
                  <a:schemeClr val="tx1"/>
                </a:solidFill>
                <a:latin typeface="Arial" pitchFamily="34" charset="0"/>
                <a:ea typeface="+mn-ea"/>
                <a:cs typeface="Arial" pitchFamily="34" charset="0"/>
              </a:rPr>
              <a:t>ου καθιστούν χρήσιμες τις πληροφορίες</a:t>
            </a:r>
            <a:r>
              <a:rPr lang="el-GR" dirty="0" smtClean="0">
                <a:latin typeface="Arial" pitchFamily="34" charset="0"/>
                <a:cs typeface="Arial" pitchFamily="34" charset="0"/>
              </a:rPr>
              <a:t>.</a:t>
            </a:r>
            <a:endParaRPr lang="en-US" dirty="0" smtClean="0">
              <a:latin typeface="Arial" pitchFamily="34" charset="0"/>
              <a:cs typeface="Arial" pitchFamily="34" charset="0"/>
            </a:endParaRPr>
          </a:p>
          <a:p>
            <a:pPr marL="457200" indent="-457200" eaLnBrk="1" fontAlgn="auto" hangingPunct="1">
              <a:spcBef>
                <a:spcPts val="0"/>
              </a:spcBef>
              <a:spcAft>
                <a:spcPts val="0"/>
              </a:spcAft>
              <a:buFontTx/>
              <a:buAutoNum type="arabicPeriod" startAt="2"/>
              <a:defRPr/>
            </a:pPr>
            <a:endParaRPr lang="en-US" dirty="0" smtClean="0">
              <a:latin typeface="Arial" pitchFamily="34" charset="0"/>
              <a:cs typeface="Arial" pitchFamily="34" charset="0"/>
            </a:endParaRPr>
          </a:p>
          <a:p>
            <a:pPr marL="457200" indent="-457200" eaLnBrk="1" fontAlgn="auto" hangingPunct="1">
              <a:spcBef>
                <a:spcPts val="0"/>
              </a:spcBef>
              <a:spcAft>
                <a:spcPts val="0"/>
              </a:spcAft>
              <a:buFontTx/>
              <a:buAutoNum type="arabicPeriod" startAt="3"/>
              <a:defRPr/>
            </a:pPr>
            <a:r>
              <a:rPr lang="el-GR" sz="1200" kern="1200" dirty="0" smtClean="0">
                <a:solidFill>
                  <a:schemeClr val="tx1"/>
                </a:solidFill>
                <a:latin typeface="Arial" pitchFamily="34" charset="0"/>
                <a:ea typeface="+mn-ea"/>
                <a:cs typeface="Arial" pitchFamily="34" charset="0"/>
              </a:rPr>
              <a:t>Περιγράψετε</a:t>
            </a:r>
            <a:r>
              <a:rPr lang="el-GR" sz="1200" kern="1200" baseline="0" dirty="0" smtClean="0">
                <a:solidFill>
                  <a:schemeClr val="tx1"/>
                </a:solidFill>
                <a:latin typeface="Arial" pitchFamily="34" charset="0"/>
                <a:ea typeface="+mn-ea"/>
                <a:cs typeface="Arial" pitchFamily="34" charset="0"/>
              </a:rPr>
              <a:t> τα τέσσερα</a:t>
            </a:r>
            <a:r>
              <a:rPr lang="el-GR" sz="1200" kern="1200" dirty="0" smtClean="0">
                <a:solidFill>
                  <a:schemeClr val="tx1"/>
                </a:solidFill>
                <a:latin typeface="Arial" pitchFamily="34" charset="0"/>
                <a:ea typeface="+mn-ea"/>
                <a:cs typeface="Arial" pitchFamily="34" charset="0"/>
              </a:rPr>
              <a:t> βασικά συστατικά στοιχεία ενός πληροφοριακού συστήματος και του ρόλου καθενός από αυτά.</a:t>
            </a:r>
            <a:endParaRPr lang="en-US" dirty="0" smtClean="0">
              <a:latin typeface="Arial" pitchFamily="34" charset="0"/>
              <a:cs typeface="Arial" pitchFamily="34" charset="0"/>
            </a:endParaRPr>
          </a:p>
          <a:p>
            <a:pPr marL="457200" indent="-457200" eaLnBrk="1" fontAlgn="auto" hangingPunct="1">
              <a:spcBef>
                <a:spcPts val="0"/>
              </a:spcBef>
              <a:spcAft>
                <a:spcPts val="0"/>
              </a:spcAft>
              <a:buFontTx/>
              <a:buAutoNum type="arabicPeriod" startAt="3"/>
              <a:defRPr/>
            </a:pPr>
            <a:endParaRPr lang="en-US" dirty="0" smtClean="0">
              <a:latin typeface="Arial" pitchFamily="34" charset="0"/>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4"/>
              <a:tabLst/>
              <a:defRPr/>
            </a:pPr>
            <a:r>
              <a:rPr lang="el-GR" sz="1200" kern="1200" dirty="0" smtClean="0">
                <a:solidFill>
                  <a:schemeClr val="tx1"/>
                </a:solidFill>
                <a:latin typeface="Arial" pitchFamily="34" charset="0"/>
                <a:ea typeface="+mn-ea"/>
                <a:cs typeface="Arial" pitchFamily="34" charset="0"/>
              </a:rPr>
              <a:t>Εντοπίσετε</a:t>
            </a:r>
            <a:r>
              <a:rPr lang="el-GR" sz="1200" kern="1200" baseline="0" dirty="0" smtClean="0">
                <a:solidFill>
                  <a:schemeClr val="tx1"/>
                </a:solidFill>
                <a:latin typeface="Arial" pitchFamily="34" charset="0"/>
                <a:ea typeface="+mn-ea"/>
                <a:cs typeface="Arial" pitchFamily="34" charset="0"/>
              </a:rPr>
              <a:t> αρκετά π</a:t>
            </a:r>
            <a:r>
              <a:rPr lang="el-GR" sz="1200" kern="1200" dirty="0" smtClean="0">
                <a:solidFill>
                  <a:schemeClr val="tx1"/>
                </a:solidFill>
                <a:latin typeface="Arial" pitchFamily="34" charset="0"/>
                <a:ea typeface="+mn-ea"/>
                <a:cs typeface="Arial" pitchFamily="34" charset="0"/>
              </a:rPr>
              <a:t>εδία έρευνας στον κλάδο των Πληροφοριακών Συστημάτων Διοίκησης</a:t>
            </a:r>
          </a:p>
          <a:p>
            <a:pPr marL="457200" indent="-457200" eaLnBrk="1" fontAlgn="auto" hangingPunct="1">
              <a:spcBef>
                <a:spcPts val="0"/>
              </a:spcBef>
              <a:spcAft>
                <a:spcPts val="0"/>
              </a:spcAft>
              <a:buFontTx/>
              <a:buAutoNum type="arabicPeriod" startAt="4"/>
              <a:defRPr/>
            </a:pPr>
            <a:endParaRPr lang="en-US" dirty="0" smtClean="0">
              <a:latin typeface="Arial" pitchFamily="34" charset="0"/>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5"/>
              <a:tabLst/>
              <a:defRPr/>
            </a:pPr>
            <a:r>
              <a:rPr lang="el-GR" sz="1200" kern="1200" dirty="0" smtClean="0">
                <a:solidFill>
                  <a:schemeClr val="tx1"/>
                </a:solidFill>
                <a:latin typeface="Arial" pitchFamily="34" charset="0"/>
                <a:ea typeface="+mn-ea"/>
                <a:cs typeface="Arial" pitchFamily="34" charset="0"/>
              </a:rPr>
              <a:t>Παραδείγματα του τρόπου με τον οποίο μάνατζερ επιχειρήσεων, μη-κερδοσκοπικών οργανισμών και τμημάτων πληροφορικής βασίζονται στη γνώση περί πληροφοριακών συστημάτων. </a:t>
            </a:r>
          </a:p>
          <a:p>
            <a:pPr marL="457200" marR="0" lvl="0" indent="-457200" algn="l" defTabSz="914400" rtl="0" eaLnBrk="1" fontAlgn="auto" latinLnBrk="0" hangingPunct="1">
              <a:lnSpc>
                <a:spcPct val="100000"/>
              </a:lnSpc>
              <a:spcBef>
                <a:spcPts val="0"/>
              </a:spcBef>
              <a:spcAft>
                <a:spcPts val="0"/>
              </a:spcAft>
              <a:buClrTx/>
              <a:buSzTx/>
              <a:buFontTx/>
              <a:buAutoNum type="arabicPeriod" startAt="6"/>
              <a:tabLst/>
              <a:defRPr/>
            </a:pPr>
            <a:endParaRPr lang="el-GR" sz="1200" kern="1200" dirty="0" smtClean="0">
              <a:solidFill>
                <a:schemeClr val="tx1"/>
              </a:solidFill>
              <a:latin typeface="Arial" pitchFamily="34" charset="0"/>
              <a:ea typeface="+mn-ea"/>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6"/>
              <a:tabLst/>
              <a:defRPr/>
            </a:pPr>
            <a:r>
              <a:rPr lang="el-GR" sz="1200" kern="1200" dirty="0" smtClean="0">
                <a:solidFill>
                  <a:schemeClr val="tx1"/>
                </a:solidFill>
                <a:latin typeface="Arial" pitchFamily="34" charset="0"/>
                <a:ea typeface="+mn-ea"/>
                <a:cs typeface="Arial" pitchFamily="34" charset="0"/>
              </a:rPr>
              <a:t>Αναλύσετε γιατί τα πληροφοριακά συστήματα ενέχουν τόσο προοπτικές όσο και κινδύνους, καθώς και γιατί εγείρουν ηθικά ζητήματα. </a:t>
            </a:r>
            <a:r>
              <a:rPr lang="en-US" dirty="0" smtClean="0">
                <a:latin typeface="Arial" pitchFamily="34" charset="0"/>
                <a:cs typeface="Arial" pitchFamily="34" charset="0"/>
              </a:rPr>
              <a:t>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C32F83-4320-4210-997C-0DF9CA54D97D}"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fontAlgn="auto" hangingPunct="1">
              <a:spcBef>
                <a:spcPts val="0"/>
              </a:spcBef>
              <a:spcAft>
                <a:spcPts val="0"/>
              </a:spcAft>
              <a:defRPr/>
            </a:pPr>
            <a:r>
              <a:rPr lang="el-GR" sz="1200" kern="1200" dirty="0" smtClean="0">
                <a:solidFill>
                  <a:schemeClr val="tx1"/>
                </a:solidFill>
                <a:latin typeface="Arial" pitchFamily="34" charset="0"/>
                <a:ea typeface="+mn-ea"/>
                <a:cs typeface="Arial" pitchFamily="34" charset="0"/>
              </a:rPr>
              <a:t>Οι πληροφορίες, είτε είναι </a:t>
            </a:r>
            <a:r>
              <a:rPr lang="el-GR" sz="1200" kern="1200" dirty="0" err="1" smtClean="0">
                <a:solidFill>
                  <a:schemeClr val="tx1"/>
                </a:solidFill>
                <a:latin typeface="Arial" pitchFamily="34" charset="0"/>
                <a:ea typeface="+mn-ea"/>
                <a:cs typeface="Arial" pitchFamily="34" charset="0"/>
              </a:rPr>
              <a:t>προσβάσιμες</a:t>
            </a:r>
            <a:r>
              <a:rPr lang="el-GR" sz="1200" kern="1200" dirty="0" smtClean="0">
                <a:solidFill>
                  <a:schemeClr val="tx1"/>
                </a:solidFill>
                <a:latin typeface="Arial" pitchFamily="34" charset="0"/>
                <a:ea typeface="+mn-ea"/>
                <a:cs typeface="Arial" pitchFamily="34" charset="0"/>
              </a:rPr>
              <a:t> μέσω </a:t>
            </a:r>
            <a:r>
              <a:rPr lang="en-US" sz="1200" kern="1200" dirty="0" smtClean="0">
                <a:solidFill>
                  <a:schemeClr val="tx1"/>
                </a:solidFill>
                <a:latin typeface="Arial" pitchFamily="34" charset="0"/>
                <a:ea typeface="+mn-ea"/>
                <a:cs typeface="Arial" pitchFamily="34" charset="0"/>
              </a:rPr>
              <a:t>Google </a:t>
            </a:r>
            <a:r>
              <a:rPr lang="el-GR" sz="1200" kern="1200" dirty="0" smtClean="0">
                <a:solidFill>
                  <a:schemeClr val="tx1"/>
                </a:solidFill>
                <a:latin typeface="Arial" pitchFamily="34" charset="0"/>
                <a:ea typeface="+mn-ea"/>
                <a:cs typeface="Arial" pitchFamily="34" charset="0"/>
              </a:rPr>
              <a:t>είτε όχι, αποτελούν για τις επιχειρήσεις το πιο σημαντικό περιουσιακό τους στοιχείο. Η δημιουργία, η συλλογή, η οργάνωση, η αποθήκευση, η ανάκτηση, και η ανάλυση των πληροφοριών, καθώς επίσης και η ανάληψη δράσης βάσει των πληροφοριών, είναι βασικές δραστηριότητες για κάθε οργανισμό. Η επιδεξιότητα με την οποία εκτελεί κανείς τις δραστηριότητες αυτές είναι καθοριστικής σημασίας όχι μόνο για την επιτυχία της εταιρείας στην οποία εργάζεται αλλά και για τον ίδιο προσωπικά. Όπως ακριβώς συμβαίνει με τις πληροφορίες τις οποίες διαχειρίζονται, τα πληροφοριακά συστήματα έχουν ευρύτατο πεδίο εφαρμογής και συνεισφέρουν σε πολλές διαφορετικές δραστηριότητες μέσα στους οργανισμούς. Για παράδειγμα:</a:t>
            </a:r>
            <a:endParaRPr lang="en-US" dirty="0" smtClean="0">
              <a:latin typeface="Arial" pitchFamily="34" charset="0"/>
              <a:cs typeface="Arial" pitchFamily="34" charset="0"/>
            </a:endParaRPr>
          </a:p>
          <a:p>
            <a:pPr marL="457200" indent="-457200" eaLnBrk="1" fontAlgn="auto" hangingPunct="1">
              <a:spcBef>
                <a:spcPts val="0"/>
              </a:spcBef>
              <a:spcAft>
                <a:spcPts val="0"/>
              </a:spcAft>
              <a:defRPr/>
            </a:pPr>
            <a:endParaRPr lang="en-US" dirty="0" smtClean="0">
              <a:latin typeface="Arial" pitchFamily="34" charset="0"/>
              <a:cs typeface="Arial" pitchFamily="34" charset="0"/>
            </a:endParaRPr>
          </a:p>
          <a:p>
            <a:pPr marL="234950" indent="-234950" eaLnBrk="1" fontAlgn="auto" hangingPunct="1">
              <a:spcBef>
                <a:spcPts val="0"/>
              </a:spcBef>
              <a:spcAft>
                <a:spcPts val="0"/>
              </a:spcAft>
              <a:defRPr/>
            </a:pPr>
            <a:r>
              <a:rPr lang="en-US" dirty="0" smtClean="0">
                <a:latin typeface="Arial" pitchFamily="34" charset="0"/>
                <a:cs typeface="Arial" pitchFamily="34" charset="0"/>
              </a:rPr>
              <a:t>•	</a:t>
            </a:r>
            <a:r>
              <a:rPr lang="el-GR" sz="1200" kern="1200" dirty="0" smtClean="0">
                <a:solidFill>
                  <a:schemeClr val="tx1"/>
                </a:solidFill>
                <a:latin typeface="Arial" pitchFamily="34" charset="0"/>
                <a:ea typeface="+mn-ea"/>
                <a:cs typeface="Arial" pitchFamily="34" charset="0"/>
              </a:rPr>
              <a:t>Η τηλεοπτική εκπομπή </a:t>
            </a:r>
            <a:r>
              <a:rPr lang="en-US" sz="1200" i="1" kern="1200" dirty="0" smtClean="0">
                <a:solidFill>
                  <a:schemeClr val="tx1"/>
                </a:solidFill>
                <a:latin typeface="Arial" pitchFamily="34" charset="0"/>
                <a:ea typeface="+mn-ea"/>
                <a:cs typeface="Arial" pitchFamily="34" charset="0"/>
              </a:rPr>
              <a:t>American Idol</a:t>
            </a:r>
            <a:r>
              <a:rPr lang="el-GR" sz="1200" kern="1200" dirty="0" smtClean="0">
                <a:solidFill>
                  <a:schemeClr val="tx1"/>
                </a:solidFill>
                <a:latin typeface="Arial" pitchFamily="34" charset="0"/>
                <a:ea typeface="+mn-ea"/>
                <a:cs typeface="Arial" pitchFamily="34" charset="0"/>
              </a:rPr>
              <a:t> έκανε τεράστια επιτυχία, εμπλέκοντας περισσότερους από 100 εκατομμύρια τηλεθεατές σε όλο τον κόσμο σε μία ασυνήθιστη διαδικασία λήψης απόφασης. Επίδοξοι τραγουδιστές διαγωνίζονται κάθε εβδομάδα και το κοινό ψηφίζει τον αγαπημένο του, μέσω τηλεφωνικής κλήσης ή μηνύματος στο τηλεφωνικό κέντρο της εκπομπής. Στο παρασκήνιο, ένα πληροφοριακό σύστημα υπολογίζει τα αποτελέσματα της ψηφοφορίας. </a:t>
            </a:r>
          </a:p>
          <a:p>
            <a:pPr marL="234950" indent="-234950" eaLnBrk="1" fontAlgn="auto" hangingPunct="1">
              <a:spcBef>
                <a:spcPts val="0"/>
              </a:spcBef>
              <a:spcAft>
                <a:spcPts val="0"/>
              </a:spcAft>
              <a:defRPr/>
            </a:pPr>
            <a:endParaRPr lang="en-US" dirty="0" smtClean="0">
              <a:latin typeface="Arial" pitchFamily="34" charset="0"/>
              <a:cs typeface="Arial" pitchFamily="34" charset="0"/>
            </a:endParaRPr>
          </a:p>
          <a:p>
            <a:pPr marL="234950" marR="0" lvl="0" indent="-23495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	</a:t>
            </a:r>
            <a:r>
              <a:rPr lang="el-GR" sz="1200" kern="1200" dirty="0" smtClean="0">
                <a:solidFill>
                  <a:schemeClr val="tx1"/>
                </a:solidFill>
                <a:latin typeface="Arial" pitchFamily="34" charset="0"/>
                <a:ea typeface="+mn-ea"/>
                <a:cs typeface="Arial" pitchFamily="34" charset="0"/>
              </a:rPr>
              <a:t>Το </a:t>
            </a:r>
            <a:r>
              <a:rPr lang="el-GR" sz="1200" i="1" kern="1200" dirty="0" smtClean="0">
                <a:solidFill>
                  <a:schemeClr val="tx1"/>
                </a:solidFill>
                <a:latin typeface="Arial" pitchFamily="34" charset="0"/>
                <a:ea typeface="+mn-ea"/>
                <a:cs typeface="Arial" pitchFamily="34" charset="0"/>
              </a:rPr>
              <a:t>Τμήμα Οχημάτων της Καλιφόρνια </a:t>
            </a:r>
            <a:r>
              <a:rPr lang="el-GR" sz="1200" kern="1200" dirty="0" smtClean="0">
                <a:solidFill>
                  <a:schemeClr val="tx1"/>
                </a:solidFill>
                <a:latin typeface="Arial" pitchFamily="34" charset="0"/>
                <a:ea typeface="+mn-ea"/>
                <a:cs typeface="Arial" pitchFamily="34" charset="0"/>
              </a:rPr>
              <a:t>μελετά τη χρήση συστημάτων αναγνώρισης προσώπου, με σκοπό να αναλύσει τις φωτογραφίες των 25 εκατομμυρίων οδηγών της περιφέρειάς του. Η πολιτεία ελπίζει να καταπολεμήσει την πλαστοπροσωπία, διασφαλίζοντας ότι το ίδιο άτομο προσέρχεται κάθε φορά για την ανανέωση του διπλώματος οδήγησης.</a:t>
            </a:r>
          </a:p>
          <a:p>
            <a:pPr marL="234950" indent="-234950" eaLnBrk="1" fontAlgn="auto" hangingPunct="1">
              <a:spcBef>
                <a:spcPts val="0"/>
              </a:spcBef>
              <a:spcAft>
                <a:spcPts val="0"/>
              </a:spcAft>
              <a:defRPr/>
            </a:pPr>
            <a:endParaRPr lang="en-US" dirty="0" smtClean="0">
              <a:latin typeface="Arial" pitchFamily="34" charset="0"/>
              <a:cs typeface="Arial" pitchFamily="34" charset="0"/>
            </a:endParaRPr>
          </a:p>
          <a:p>
            <a:pPr marL="234950" indent="-234950" eaLnBrk="1" fontAlgn="auto" hangingPunct="1">
              <a:spcBef>
                <a:spcPts val="0"/>
              </a:spcBef>
              <a:spcAft>
                <a:spcPts val="0"/>
              </a:spcAft>
              <a:defRPr/>
            </a:pPr>
            <a:r>
              <a:rPr lang="en-US" dirty="0" smtClean="0">
                <a:latin typeface="Arial" pitchFamily="34" charset="0"/>
                <a:cs typeface="Arial" pitchFamily="34" charset="0"/>
              </a:rPr>
              <a:t>•	</a:t>
            </a:r>
            <a:r>
              <a:rPr lang="el-GR" sz="1200" kern="1200" dirty="0" smtClean="0">
                <a:solidFill>
                  <a:schemeClr val="tx1"/>
                </a:solidFill>
                <a:latin typeface="Arial" pitchFamily="34" charset="0"/>
                <a:ea typeface="+mn-ea"/>
                <a:cs typeface="Arial" pitchFamily="34" charset="0"/>
              </a:rPr>
              <a:t>Η </a:t>
            </a:r>
            <a:r>
              <a:rPr lang="en-US" sz="1200" i="1" kern="1200" dirty="0" err="1" smtClean="0">
                <a:solidFill>
                  <a:schemeClr val="tx1"/>
                </a:solidFill>
                <a:latin typeface="Arial" pitchFamily="34" charset="0"/>
                <a:ea typeface="+mn-ea"/>
                <a:cs typeface="Arial" pitchFamily="34" charset="0"/>
              </a:rPr>
              <a:t>Walmart</a:t>
            </a:r>
            <a:r>
              <a:rPr lang="el-GR" sz="1200" kern="1200" dirty="0" smtClean="0">
                <a:solidFill>
                  <a:schemeClr val="tx1"/>
                </a:solidFill>
                <a:latin typeface="Arial" pitchFamily="34" charset="0"/>
                <a:ea typeface="+mn-ea"/>
                <a:cs typeface="Arial" pitchFamily="34" charset="0"/>
              </a:rPr>
              <a:t>, μία από τις μεγαλύτερες εταιρείες στον κόσμο, καινοτόμησε δημιουργώντας το αποτελεσματικότερο πληροφοριακό σύστημα παγκοσμίως, με σκοπό να εντοπίζει τις αποστολές εμπορευμάτων, καθώς αυτές μετακινούνται από τους προμηθευτές στις αποθήκες και από εκεί στα καταστήματα λιανικής πώλησης. Ειδικές ετικέτες τοποθετημένες στις παλέτες με τα εμπορεύματα μεταδίδουν ασύρματα πληροφορίες. Με τον τρόπο αυτό οι διευθυντές γνωρίζουν σε ποιο ακριβώς σημείο της εφοδιαστικής αλυσίδας βρίσκονται τα εμπορεύματα και είναι σε θέση να εντοπίζουν άμεσα τα προβλήματα.</a:t>
            </a:r>
            <a:endParaRPr lang="en-US" dirty="0" smtClean="0">
              <a:latin typeface="Arial" pitchFamily="34" charset="0"/>
              <a:cs typeface="Arial" pitchFamily="34" charset="0"/>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132E8B-E9F3-41BF-9F8C-3B2596FA647D}"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Arial" pitchFamily="34" charset="0"/>
                <a:ea typeface="+mn-ea"/>
                <a:cs typeface="Arial" pitchFamily="34" charset="0"/>
              </a:rPr>
              <a:t> «</a:t>
            </a:r>
            <a:r>
              <a:rPr lang="el-GR" sz="1200" i="1" kern="1200" dirty="0" smtClean="0">
                <a:solidFill>
                  <a:schemeClr val="tx1"/>
                </a:solidFill>
                <a:latin typeface="Arial" pitchFamily="34" charset="0"/>
                <a:ea typeface="+mn-ea"/>
                <a:cs typeface="Arial" pitchFamily="34" charset="0"/>
              </a:rPr>
              <a:t>Αποστολή της </a:t>
            </a:r>
            <a:r>
              <a:rPr lang="en-US" sz="1200" i="1" kern="1200" dirty="0" smtClean="0">
                <a:solidFill>
                  <a:schemeClr val="tx1"/>
                </a:solidFill>
                <a:latin typeface="Arial" pitchFamily="34" charset="0"/>
                <a:ea typeface="+mn-ea"/>
                <a:cs typeface="Arial" pitchFamily="34" charset="0"/>
              </a:rPr>
              <a:t>Google</a:t>
            </a:r>
            <a:r>
              <a:rPr lang="el-GR" sz="1200" i="1" kern="1200" dirty="0" smtClean="0">
                <a:solidFill>
                  <a:schemeClr val="tx1"/>
                </a:solidFill>
                <a:latin typeface="Arial" pitchFamily="34" charset="0"/>
                <a:ea typeface="+mn-ea"/>
                <a:cs typeface="Arial" pitchFamily="34" charset="0"/>
              </a:rPr>
              <a:t> είναι να οργανώσει τις παγκοσμίως διαθέσιμες πληροφορίες και να τις καταστήσει καθολικά </a:t>
            </a:r>
            <a:r>
              <a:rPr lang="el-GR" sz="1200" i="1" kern="1200" dirty="0" err="1" smtClean="0">
                <a:solidFill>
                  <a:schemeClr val="tx1"/>
                </a:solidFill>
                <a:latin typeface="Arial" pitchFamily="34" charset="0"/>
                <a:ea typeface="+mn-ea"/>
                <a:cs typeface="Arial" pitchFamily="34" charset="0"/>
              </a:rPr>
              <a:t>προσβάσιμες</a:t>
            </a:r>
            <a:r>
              <a:rPr lang="el-GR" sz="1200" i="1" kern="1200" dirty="0" smtClean="0">
                <a:solidFill>
                  <a:schemeClr val="tx1"/>
                </a:solidFill>
                <a:latin typeface="Arial" pitchFamily="34" charset="0"/>
                <a:ea typeface="+mn-ea"/>
                <a:cs typeface="Arial" pitchFamily="34" charset="0"/>
              </a:rPr>
              <a:t> και χρήσιμες.</a:t>
            </a:r>
            <a:r>
              <a:rPr lang="el-GR" sz="1200" kern="1200" dirty="0" smtClean="0">
                <a:solidFill>
                  <a:schemeClr val="tx1"/>
                </a:solidFill>
                <a:latin typeface="Arial" pitchFamily="34" charset="0"/>
                <a:ea typeface="+mn-ea"/>
                <a:cs typeface="Arial" pitchFamily="34" charset="0"/>
              </a:rPr>
              <a:t>» </a:t>
            </a:r>
          </a:p>
          <a:p>
            <a:pPr eaLnBrk="1" hangingPunct="1">
              <a:spcBef>
                <a:spcPct val="0"/>
              </a:spcBef>
            </a:pPr>
            <a:endParaRPr lang="el-GR" dirty="0" smtClean="0">
              <a:latin typeface="Arial" pitchFamily="34" charset="0"/>
              <a:cs typeface="Arial" pitchFamily="34" charset="0"/>
            </a:endParaRPr>
          </a:p>
          <a:p>
            <a:pPr eaLnBrk="1" hangingPunct="1">
              <a:spcBef>
                <a:spcPct val="0"/>
              </a:spcBef>
            </a:pPr>
            <a:r>
              <a:rPr lang="el-GR" sz="1200" kern="1200" dirty="0" smtClean="0">
                <a:solidFill>
                  <a:schemeClr val="tx1"/>
                </a:solidFill>
                <a:latin typeface="Arial" pitchFamily="34" charset="0"/>
                <a:ea typeface="+mn-ea"/>
                <a:cs typeface="Arial" pitchFamily="34" charset="0"/>
              </a:rPr>
              <a:t>Η </a:t>
            </a:r>
            <a:r>
              <a:rPr lang="en-US" sz="1200" kern="1200" dirty="0" smtClean="0">
                <a:solidFill>
                  <a:schemeClr val="tx1"/>
                </a:solidFill>
                <a:latin typeface="Arial" pitchFamily="34" charset="0"/>
                <a:ea typeface="+mn-ea"/>
                <a:cs typeface="Arial" pitchFamily="34" charset="0"/>
              </a:rPr>
              <a:t>Google</a:t>
            </a:r>
            <a:r>
              <a:rPr lang="el-GR" sz="1200" kern="1200" dirty="0" smtClean="0">
                <a:solidFill>
                  <a:schemeClr val="tx1"/>
                </a:solidFill>
                <a:latin typeface="Arial" pitchFamily="34" charset="0"/>
                <a:ea typeface="+mn-ea"/>
                <a:cs typeface="Arial" pitchFamily="34" charset="0"/>
              </a:rPr>
              <a:t> κάνει καταπληκτική δουλειά στην οργάνωση του συνεχώς αυξανόμενου όγκου κειμένων, εικόνων, βίντεο, χαρτών, και δεδομένων. Όλες αυτές οι πληροφορίες καθίστανται </a:t>
            </a:r>
            <a:r>
              <a:rPr lang="el-GR" sz="1200" kern="1200" dirty="0" err="1" smtClean="0">
                <a:solidFill>
                  <a:schemeClr val="tx1"/>
                </a:solidFill>
                <a:latin typeface="Arial" pitchFamily="34" charset="0"/>
                <a:ea typeface="+mn-ea"/>
                <a:cs typeface="Arial" pitchFamily="34" charset="0"/>
              </a:rPr>
              <a:t>προσβάσιμες</a:t>
            </a:r>
            <a:r>
              <a:rPr lang="el-GR" sz="1200" kern="1200" dirty="0" smtClean="0">
                <a:solidFill>
                  <a:schemeClr val="tx1"/>
                </a:solidFill>
                <a:latin typeface="Arial" pitchFamily="34" charset="0"/>
                <a:ea typeface="+mn-ea"/>
                <a:cs typeface="Arial" pitchFamily="34" charset="0"/>
              </a:rPr>
              <a:t> σε χρόνο ρεκόρ· το μόνο που χρειάζεται είναι μερικά κλικ με το ποντίκι του υπολογιστή.</a:t>
            </a:r>
          </a:p>
          <a:p>
            <a:pPr eaLnBrk="1" hangingPunct="1">
              <a:spcBef>
                <a:spcPct val="0"/>
              </a:spcBef>
            </a:pPr>
            <a:endParaRPr lang="el-GR" sz="1200" kern="1200" dirty="0" smtClean="0">
              <a:solidFill>
                <a:schemeClr val="tx1"/>
              </a:solidFill>
              <a:latin typeface="Arial" pitchFamily="34" charset="0"/>
              <a:ea typeface="+mn-ea"/>
              <a:cs typeface="Arial" pitchFamily="34" charset="0"/>
            </a:endParaRPr>
          </a:p>
          <a:p>
            <a:pPr eaLnBrk="1" hangingPunct="1">
              <a:spcBef>
                <a:spcPct val="0"/>
              </a:spcBef>
            </a:pPr>
            <a:r>
              <a:rPr lang="el-GR" sz="1200" kern="1200" dirty="0" smtClean="0">
                <a:solidFill>
                  <a:schemeClr val="tx1"/>
                </a:solidFill>
                <a:latin typeface="Arial" pitchFamily="34" charset="0"/>
                <a:ea typeface="+mn-ea"/>
                <a:cs typeface="Arial" pitchFamily="34" charset="0"/>
              </a:rPr>
              <a:t>Η ευκολία με την οποία μπορούν να εντοπιστούν πληροφορίες στο Διαδίκτυο έχει κυριολεκτικά μεταμορφώσει τον τρόπο εργασίας και μελέτης, τις καθημερινές δραστηριότητες και το τι μπορεί κανείς να επιτύχει. Οι μηχανές αναζήτησης έδωσαν ώθηση σε μια </a:t>
            </a:r>
            <a:r>
              <a:rPr lang="el-GR" sz="1200" kern="1200" dirty="0" err="1" smtClean="0">
                <a:solidFill>
                  <a:schemeClr val="tx1"/>
                </a:solidFill>
                <a:latin typeface="Arial" pitchFamily="34" charset="0"/>
                <a:ea typeface="+mn-ea"/>
                <a:cs typeface="Arial" pitchFamily="34" charset="0"/>
              </a:rPr>
              <a:t>παγκοσμιοποιημένη</a:t>
            </a:r>
            <a:r>
              <a:rPr lang="el-GR" sz="1200" kern="1200" dirty="0" smtClean="0">
                <a:solidFill>
                  <a:schemeClr val="tx1"/>
                </a:solidFill>
                <a:latin typeface="Arial" pitchFamily="34" charset="0"/>
                <a:ea typeface="+mn-ea"/>
                <a:cs typeface="Arial" pitchFamily="34" charset="0"/>
              </a:rPr>
              <a:t> αγορά, όπου πολύ μικρά μαγαζιά στην Ινδία, στη Βραζιλία και οπουδήποτε αλλού είναι πλέον σε θέση να προωθούν τις υπηρεσίες τους παγκοσμίως. Παράλληλα, δίνουν τη δυνατότητα ανεύρεσης πηγών για κάθε πιθανό θέμα, ακόμα και το πιο περίεργο ή ακραίο.</a:t>
            </a:r>
          </a:p>
          <a:p>
            <a:pPr eaLnBrk="1" hangingPunct="1">
              <a:spcBef>
                <a:spcPct val="0"/>
              </a:spcBef>
            </a:pPr>
            <a:endParaRPr lang="el-GR" dirty="0" smtClean="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Arial" pitchFamily="34" charset="0"/>
                <a:ea typeface="+mn-ea"/>
                <a:cs typeface="Arial" pitchFamily="34" charset="0"/>
              </a:rPr>
              <a:t>Βέβαια, η καθολική προσβασιμότητα δεν ενδείκνυται για όλες πληροφορίες. Ορισμένες κατηγορίες πρέπει να μείνουν απόρρητες και ασφαλείς, ξεκινώντας από τα ιατρικά ή τα οικονομικά αρχεία. Το ίδιο ισχύει τόσο για κυβερνητικά έγγραφα που περιέχουν ευαίσθητες πληροφορίες όσο και για τα μυστικά των εμπορικών εταιρειών. Η εύκολη</a:t>
            </a:r>
            <a:r>
              <a:rPr lang="el-GR" sz="1200" kern="1200" baseline="0" dirty="0" smtClean="0">
                <a:solidFill>
                  <a:schemeClr val="tx1"/>
                </a:solidFill>
                <a:latin typeface="Arial" pitchFamily="34" charset="0"/>
                <a:ea typeface="+mn-ea"/>
                <a:cs typeface="Arial" pitchFamily="34" charset="0"/>
              </a:rPr>
              <a:t> πρόσβαση μπορεί να μην είναι ενδεδειγμένη στην περίπτωση των προσωπικών πληροφοριών που τα άτομα θέλουν να παραμείνουν απόρρητες. </a:t>
            </a:r>
            <a:endParaRPr lang="en-US" dirty="0" smtClean="0">
              <a:latin typeface="Arial" pitchFamily="34" charset="0"/>
              <a:cs typeface="Arial" pitchFamily="34" charset="0"/>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72A4D-8852-418E-8FD2-69FF122D8332}"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Arial" pitchFamily="34" charset="0"/>
                <a:ea typeface="+mn-ea"/>
                <a:cs typeface="Arial" pitchFamily="34" charset="0"/>
              </a:rPr>
              <a:t>Πολυεθνικές εταιρείες, μικρές επιχειρήσεις, μη-κερδοσκοπικοί οργανισμοί, κυβερνήσεις, εθελοντικές οργανώσεις, επιχειρηματίες, πανεπιστήμια και οργανισμοί κάθε μορφής βασίζονται για διάφορους λόγους στα πληροφοριακά συστήματα. Τα συστήματα αυτά υπόκεινται συνεχώς σε μετατροπές, επεκτάσεις και αλληλοσυνδέσεις, προκειμένου να επιτευχθούν οι στρατηγικοί στόχοι των οργανισμών. Τα πληροφοριακά συστήματα αυτά διαδραματίζουν βασικό ρόλο σε τομείς, όπως: </a:t>
            </a:r>
          </a:p>
          <a:p>
            <a:pPr eaLnBrk="1" fontAlgn="auto" hangingPunct="1">
              <a:spcBef>
                <a:spcPts val="0"/>
              </a:spcBef>
              <a:spcAft>
                <a:spcPts val="0"/>
              </a:spcAft>
              <a:defRPr/>
            </a:pPr>
            <a:endParaRPr lang="el-GR" dirty="0" smtClean="0">
              <a:latin typeface="Arial" pitchFamily="34" charset="0"/>
              <a:cs typeface="Arial" pitchFamily="34" charset="0"/>
            </a:endParaRPr>
          </a:p>
          <a:p>
            <a:pPr marL="228600" lvl="0" indent="-228600">
              <a:buFont typeface="+mj-lt"/>
              <a:buAutoNum type="arabicPeriod"/>
            </a:pPr>
            <a:r>
              <a:rPr lang="el-GR" sz="1200" kern="1200" dirty="0" smtClean="0">
                <a:solidFill>
                  <a:schemeClr val="tx1"/>
                </a:solidFill>
                <a:latin typeface="Arial" pitchFamily="34" charset="0"/>
                <a:ea typeface="+mn-ea"/>
                <a:cs typeface="Arial" pitchFamily="34" charset="0"/>
              </a:rPr>
              <a:t>Διοίκηση λειτουργιών</a:t>
            </a:r>
          </a:p>
          <a:p>
            <a:pPr marL="228600" lvl="0" indent="-228600">
              <a:buFont typeface="+mj-lt"/>
              <a:buAutoNum type="arabicPeriod"/>
            </a:pPr>
            <a:r>
              <a:rPr lang="el-GR" sz="1200" kern="1200" dirty="0" smtClean="0">
                <a:solidFill>
                  <a:schemeClr val="tx1"/>
                </a:solidFill>
                <a:latin typeface="Arial" pitchFamily="34" charset="0"/>
                <a:ea typeface="+mn-ea"/>
                <a:cs typeface="Arial" pitchFamily="34" charset="0"/>
              </a:rPr>
              <a:t>Αλληλεπίδραση με τους πελάτες</a:t>
            </a:r>
          </a:p>
          <a:p>
            <a:pPr marL="228600" lvl="0" indent="-228600">
              <a:buFont typeface="+mj-lt"/>
              <a:buAutoNum type="arabicPeriod"/>
            </a:pPr>
            <a:r>
              <a:rPr lang="el-GR" sz="1200" kern="1200" dirty="0" smtClean="0">
                <a:solidFill>
                  <a:schemeClr val="tx1"/>
                </a:solidFill>
                <a:latin typeface="Arial" pitchFamily="34" charset="0"/>
                <a:ea typeface="+mn-ea"/>
                <a:cs typeface="Arial" pitchFamily="34" charset="0"/>
              </a:rPr>
              <a:t>Λήψη αποφάσεων</a:t>
            </a:r>
          </a:p>
          <a:p>
            <a:pPr marL="228600" lvl="0" indent="-228600">
              <a:buFont typeface="+mj-lt"/>
              <a:buAutoNum type="arabicPeriod"/>
            </a:pPr>
            <a:r>
              <a:rPr lang="el-GR" sz="1200" kern="1200" dirty="0" smtClean="0">
                <a:solidFill>
                  <a:schemeClr val="tx1"/>
                </a:solidFill>
                <a:latin typeface="Arial" pitchFamily="34" charset="0"/>
                <a:ea typeface="+mn-ea"/>
                <a:cs typeface="Arial" pitchFamily="34" charset="0"/>
              </a:rPr>
              <a:t>Συνεργασία και ομαδική εργασία</a:t>
            </a:r>
          </a:p>
          <a:p>
            <a:pPr marL="228600" lvl="0" indent="-228600">
              <a:buFont typeface="+mj-lt"/>
              <a:buAutoNum type="arabicPeriod"/>
            </a:pPr>
            <a:r>
              <a:rPr lang="el-GR" sz="1200" kern="1200" dirty="0" smtClean="0">
                <a:solidFill>
                  <a:schemeClr val="tx1"/>
                </a:solidFill>
                <a:latin typeface="Arial" pitchFamily="34" charset="0"/>
                <a:ea typeface="+mn-ea"/>
                <a:cs typeface="Arial" pitchFamily="34" charset="0"/>
              </a:rPr>
              <a:t>Στρατηγικές πρωτοβουλίες και ανταγωνιστικό πλεονέκτημα</a:t>
            </a:r>
          </a:p>
          <a:p>
            <a:pPr marL="228600" lvl="0" indent="-228600">
              <a:buFont typeface="+mj-lt"/>
              <a:buAutoNum type="arabicPeriod"/>
            </a:pPr>
            <a:r>
              <a:rPr lang="el-GR" sz="1200" kern="1200" dirty="0" smtClean="0">
                <a:solidFill>
                  <a:schemeClr val="tx1"/>
                </a:solidFill>
                <a:latin typeface="Arial" pitchFamily="34" charset="0"/>
                <a:ea typeface="+mn-ea"/>
                <a:cs typeface="Arial" pitchFamily="34" charset="0"/>
              </a:rPr>
              <a:t>Ατομική παραγωγικότητα</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3E855-7A87-4A24-9CF6-3877C32065CB}"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Arial" pitchFamily="34" charset="0"/>
                <a:ea typeface="+mn-ea"/>
                <a:cs typeface="Arial" pitchFamily="34" charset="0"/>
              </a:rPr>
              <a:t>Κάθε επιτυχημένος οργανισμός θα πρέπει να διαπρέπει στη </a:t>
            </a:r>
            <a:r>
              <a:rPr lang="el-GR" sz="1200" b="0" kern="1200" dirty="0" smtClean="0">
                <a:solidFill>
                  <a:schemeClr val="tx1"/>
                </a:solidFill>
                <a:latin typeface="Arial" pitchFamily="34" charset="0"/>
                <a:ea typeface="+mn-ea"/>
                <a:cs typeface="Arial" pitchFamily="34" charset="0"/>
              </a:rPr>
              <a:t>διοίκηση των λειτουργιών του (</a:t>
            </a:r>
            <a:r>
              <a:rPr lang="en-US" sz="1200" b="0" kern="1200" dirty="0" smtClean="0">
                <a:solidFill>
                  <a:schemeClr val="tx1"/>
                </a:solidFill>
                <a:latin typeface="Arial" pitchFamily="34" charset="0"/>
                <a:ea typeface="+mn-ea"/>
                <a:cs typeface="Arial" pitchFamily="34" charset="0"/>
              </a:rPr>
              <a:t>operations management</a:t>
            </a:r>
            <a:r>
              <a:rPr lang="el-GR" sz="1200" b="0" kern="1200" dirty="0" smtClean="0">
                <a:solidFill>
                  <a:schemeClr val="tx1"/>
                </a:solidFill>
                <a:latin typeface="Arial" pitchFamily="34" charset="0"/>
                <a:ea typeface="+mn-ea"/>
                <a:cs typeface="Arial" pitchFamily="34" charset="0"/>
              </a:rPr>
              <a:t>), </a:t>
            </a:r>
            <a:r>
              <a:rPr lang="el-GR" sz="1200" kern="1200" dirty="0" smtClean="0">
                <a:solidFill>
                  <a:schemeClr val="tx1"/>
                </a:solidFill>
                <a:latin typeface="Arial" pitchFamily="34" charset="0"/>
                <a:ea typeface="+mn-ea"/>
                <a:cs typeface="Arial" pitchFamily="34" charset="0"/>
              </a:rPr>
              <a:t>η</a:t>
            </a:r>
            <a:r>
              <a:rPr lang="el-GR" sz="1200" b="1" kern="1200" dirty="0" smtClean="0">
                <a:solidFill>
                  <a:schemeClr val="tx1"/>
                </a:solidFill>
                <a:latin typeface="Arial" pitchFamily="34" charset="0"/>
                <a:ea typeface="+mn-ea"/>
                <a:cs typeface="Arial" pitchFamily="34" charset="0"/>
              </a:rPr>
              <a:t> </a:t>
            </a:r>
            <a:r>
              <a:rPr lang="el-GR" sz="1200" kern="1200" dirty="0" smtClean="0">
                <a:solidFill>
                  <a:schemeClr val="tx1"/>
                </a:solidFill>
                <a:latin typeface="Arial" pitchFamily="34" charset="0"/>
                <a:ea typeface="+mn-ea"/>
                <a:cs typeface="Arial" pitchFamily="34" charset="0"/>
              </a:rPr>
              <a:t>οποία</a:t>
            </a:r>
            <a:r>
              <a:rPr lang="el-GR" sz="1200" b="1" kern="1200" dirty="0" smtClean="0">
                <a:solidFill>
                  <a:schemeClr val="tx1"/>
                </a:solidFill>
                <a:latin typeface="Arial" pitchFamily="34" charset="0"/>
                <a:ea typeface="+mn-ea"/>
                <a:cs typeface="Arial" pitchFamily="34" charset="0"/>
              </a:rPr>
              <a:t> </a:t>
            </a:r>
            <a:r>
              <a:rPr lang="el-GR" sz="1200" kern="1200" dirty="0" smtClean="0">
                <a:solidFill>
                  <a:schemeClr val="tx1"/>
                </a:solidFill>
                <a:latin typeface="Arial" pitchFamily="34" charset="0"/>
                <a:ea typeface="+mn-ea"/>
                <a:cs typeface="Arial" pitchFamily="34" charset="0"/>
              </a:rPr>
              <a:t>περιλαμβάνει το σχεδιασμό, τη λειτουργία και</a:t>
            </a:r>
            <a:r>
              <a:rPr lang="el-GR" sz="1200" b="1" kern="1200" dirty="0" smtClean="0">
                <a:solidFill>
                  <a:schemeClr val="tx1"/>
                </a:solidFill>
                <a:latin typeface="Arial" pitchFamily="34" charset="0"/>
                <a:ea typeface="+mn-ea"/>
                <a:cs typeface="Arial" pitchFamily="34" charset="0"/>
              </a:rPr>
              <a:t> </a:t>
            </a:r>
            <a:r>
              <a:rPr lang="el-GR" sz="1200" kern="1200" dirty="0" smtClean="0">
                <a:solidFill>
                  <a:schemeClr val="tx1"/>
                </a:solidFill>
                <a:latin typeface="Arial" pitchFamily="34" charset="0"/>
                <a:ea typeface="+mn-ea"/>
                <a:cs typeface="Arial" pitchFamily="34" charset="0"/>
              </a:rPr>
              <a:t>τη βελτίωση των συστημάτων και των διαδικασιών για την παραγωγή προϊόντων και υπηρεσιών. Ορισμένες από αυτές τις λειτουργίες αφορούν πολύ βασικές δραστηριότητες κάθε επιχείρησης. Τα πληροφοριακά συστήματα είναι ζωτικής σημασίας για την παρακολούθηση της μισθοδοσίας</a:t>
            </a:r>
            <a:r>
              <a:rPr lang="el-GR" sz="1200" kern="1200" baseline="0" dirty="0" smtClean="0">
                <a:solidFill>
                  <a:schemeClr val="tx1"/>
                </a:solidFill>
                <a:latin typeface="Arial" pitchFamily="34" charset="0"/>
                <a:ea typeface="+mn-ea"/>
                <a:cs typeface="Arial" pitchFamily="34" charset="0"/>
              </a:rPr>
              <a:t> </a:t>
            </a:r>
            <a:r>
              <a:rPr lang="el-GR" sz="1200" kern="1200" dirty="0" smtClean="0">
                <a:solidFill>
                  <a:schemeClr val="tx1"/>
                </a:solidFill>
                <a:latin typeface="Arial" pitchFamily="34" charset="0"/>
                <a:ea typeface="+mn-ea"/>
                <a:cs typeface="Arial" pitchFamily="34" charset="0"/>
              </a:rPr>
              <a:t>των εργαζομένων και συγκεκριμένα των φόρων, των παροχών και των δελτίων παρουσίας τους. </a:t>
            </a:r>
            <a:r>
              <a:rPr lang="el-GR" sz="1200" kern="1200" dirty="0" smtClean="0">
                <a:solidFill>
                  <a:schemeClr val="tx1"/>
                </a:solidFill>
                <a:latin typeface="+mn-lt"/>
                <a:ea typeface="+mn-ea"/>
                <a:cs typeface="+mn-cs"/>
              </a:rPr>
              <a:t>Τα λογιστικά πληροφοριακά συστήματα χρησιμεύουν στον εντοπισμό των οφειλών των πελατών (εισπρακτέοι λογαριασμοί), στην επεξεργασία συναλλαγών, στην προμήθεια προϊόντων και αγαθών, και στην πληρωμή των προμηθευτών. Οι οργανισμοί πρέπει επίσης να διαχειρίζονται το ενεργητικό και τα αποθέματά τους. </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l-GR" dirty="0" smtClean="0">
                <a:latin typeface="Arial" pitchFamily="34" charset="0"/>
                <a:cs typeface="Arial" pitchFamily="34" charset="0"/>
              </a:rPr>
              <a:t>Τα πληροφοριακά συστήματα που είναι σχεδιασμένα για το χειρισμό των διαδικασιών της διοίκησης λειτουργιών πρέπει επιπλέον να πληρούν τα πρότυπα κανονιστικής συμμόρφωσης που τίθενται από το κράτος και άλλες ρυθμιστικές αρχές. </a:t>
            </a:r>
            <a:r>
              <a:rPr lang="el-GR" sz="1200" kern="1200" dirty="0" smtClean="0">
                <a:solidFill>
                  <a:schemeClr val="tx1"/>
                </a:solidFill>
                <a:latin typeface="+mn-lt"/>
                <a:ea typeface="+mn-ea"/>
                <a:cs typeface="+mn-cs"/>
              </a:rPr>
              <a:t>Τα πρότυπα αυτά πιθανόν να τροποποιούνται κατά καιρούς ή να ποικίλουν ανάλογα με την χώρα ή την πολιτεία. Οι οργανισμοί έχουν υποχρέωση να συντάσσουν αναφορές, να υποβάλλονται σε λογιστικούς έλεγχους και να ακολουθούν τους συνεχώς μεταβαλλόμενους κανόνες.</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l-GR" dirty="0" smtClean="0">
                <a:latin typeface="Arial" pitchFamily="34" charset="0"/>
                <a:cs typeface="Arial" pitchFamily="34" charset="0"/>
              </a:rPr>
              <a:t>Οι οργανισμοί, ανάλογα με την αποστολή τους και τον κλάδο στον οποίο δραστηριοποιούνται, χρειάζονται τα πληροφοριακά συστήματα για τη διαχείριση συγκεκριμένων λειτουργιών. </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επίτευξη αριστείας στη διαχείριση λειτουργιών επιφέρει τεράστια εξοικονόμηση χρημάτων και ανταγωνιστικό πλεονέκτημα, καθώς οι επιχειρήσεις προσπαθούν εναγωνίως να μειώσουν το κόστος, χωρίς όμως να κάνουν εκπτώσεις στην ποιότητα. Συστήματα υποστήριξης της λειτουργίας των επιχειρήσεων παρουσιάζονται στο Κεφάλαιο 5.</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CACA94-303C-4E4D-BAFA-BE1008439A48}"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b="0" kern="1200" dirty="0" smtClean="0">
                <a:solidFill>
                  <a:schemeClr val="tx1"/>
                </a:solidFill>
                <a:latin typeface="Arial" pitchFamily="34" charset="0"/>
                <a:ea typeface="+mn-ea"/>
                <a:cs typeface="Arial" pitchFamily="34" charset="0"/>
              </a:rPr>
              <a:t>Η αλληλεπίδραση με τους πελάτες – αγοραστές, φοιτητές, ασθενείς, φορολογούμενους, πολίτες και γενικά όσους αναζητούν κάποιο προϊόν ή υπηρεσία – είναι καθοριστική για την επιτυχία ενός οργανισμού. Τα Συστήματα Διαχείρισης Πελατειακών Σχέσεων (</a:t>
            </a:r>
            <a:r>
              <a:rPr lang="en-US" sz="1200" b="0" kern="1200" dirty="0" smtClean="0">
                <a:solidFill>
                  <a:schemeClr val="tx1"/>
                </a:solidFill>
                <a:latin typeface="Arial" pitchFamily="34" charset="0"/>
                <a:ea typeface="+mn-ea"/>
                <a:cs typeface="Arial" pitchFamily="34" charset="0"/>
              </a:rPr>
              <a:t>Customer Relationship Management</a:t>
            </a:r>
            <a:r>
              <a:rPr lang="el-GR" sz="1200" b="0" kern="1200" dirty="0" smtClean="0">
                <a:solidFill>
                  <a:schemeClr val="tx1"/>
                </a:solidFill>
                <a:latin typeface="Arial" pitchFamily="34" charset="0"/>
                <a:ea typeface="+mn-ea"/>
                <a:cs typeface="Arial" pitchFamily="34" charset="0"/>
              </a:rPr>
              <a:t> (CRM) </a:t>
            </a:r>
            <a:r>
              <a:rPr lang="en-US" sz="1200" b="0" kern="1200" dirty="0" smtClean="0">
                <a:solidFill>
                  <a:schemeClr val="tx1"/>
                </a:solidFill>
                <a:latin typeface="Arial" pitchFamily="34" charset="0"/>
                <a:ea typeface="+mn-ea"/>
                <a:cs typeface="Arial" pitchFamily="34" charset="0"/>
              </a:rPr>
              <a:t>Systems</a:t>
            </a:r>
            <a:r>
              <a:rPr lang="el-GR" sz="1200" b="0" kern="1200" dirty="0" smtClean="0">
                <a:solidFill>
                  <a:schemeClr val="tx1"/>
                </a:solidFill>
                <a:latin typeface="Arial" pitchFamily="34" charset="0"/>
                <a:ea typeface="+mn-ea"/>
                <a:cs typeface="Arial" pitchFamily="34" charset="0"/>
              </a:rPr>
              <a:t>) (παρουσιάζονται αναλυτικά στο Κεφάλαιο 5) βοηθούν στη δημιουργία και τη διατήρηση των καλών σχέσεων με τους πελάτες και προσφέρουν υποστήριξη σε όλες τις διαδικασίες που διέπουν τις σχέσεις οργανισμού-πελατών. </a:t>
            </a:r>
            <a:endParaRPr lang="en-US" b="0" dirty="0" smtClean="0">
              <a:latin typeface="Arial" pitchFamily="34" charset="0"/>
              <a:cs typeface="Arial" pitchFamily="34"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Ένα συμβατικό κατάστημα λιανικής πώλησης (</a:t>
            </a:r>
            <a:r>
              <a:rPr lang="en-US" noProof="0" dirty="0" smtClean="0">
                <a:latin typeface="Arial" charset="0"/>
                <a:cs typeface="Arial" charset="0"/>
              </a:rPr>
              <a:t>brick-and-mortar retail store</a:t>
            </a:r>
            <a:r>
              <a:rPr lang="el-GR" dirty="0" smtClean="0">
                <a:latin typeface="Arial" charset="0"/>
                <a:cs typeface="Arial" charset="0"/>
              </a:rPr>
              <a:t>), </a:t>
            </a:r>
            <a:r>
              <a:rPr lang="el-GR" dirty="0" err="1" smtClean="0">
                <a:latin typeface="Arial" charset="0"/>
                <a:cs typeface="Arial" charset="0"/>
              </a:rPr>
              <a:t>φερ</a:t>
            </a:r>
            <a:r>
              <a:rPr lang="el-GR" dirty="0" smtClean="0">
                <a:latin typeface="Arial" charset="0"/>
                <a:cs typeface="Arial" charset="0"/>
              </a:rPr>
              <a:t>’ ειπείν, χρειάζεται ένα σύστημα υποστήριξης πωλήσεων με δυνατότητα να αναγνωρίζει καθένα από τα προϊόντα στο καλάθι του πελάτη, να υπολογίζει το συνολικό τους κόστος, να ενημερώνει την αποθήκη για τα προϊόντα που πωλήθηκαν και να δέχεται διάφορους τρόπους πληρωμής. Οι εφαρμογές διαδικτυακής εξυπηρέτησης πελατών (</a:t>
            </a:r>
            <a:r>
              <a:rPr lang="el-GR" dirty="0" err="1" smtClean="0">
                <a:latin typeface="Arial" charset="0"/>
                <a:cs typeface="Arial" charset="0"/>
              </a:rPr>
              <a:t>front</a:t>
            </a:r>
            <a:r>
              <a:rPr lang="el-GR" dirty="0" smtClean="0">
                <a:latin typeface="Arial" charset="0"/>
                <a:cs typeface="Arial" charset="0"/>
              </a:rPr>
              <a:t> </a:t>
            </a:r>
            <a:r>
              <a:rPr lang="el-GR" dirty="0" err="1" smtClean="0">
                <a:latin typeface="Arial" charset="0"/>
                <a:cs typeface="Arial" charset="0"/>
              </a:rPr>
              <a:t>office</a:t>
            </a:r>
            <a:r>
              <a:rPr lang="el-GR" dirty="0" smtClean="0">
                <a:latin typeface="Arial" charset="0"/>
                <a:cs typeface="Arial" charset="0"/>
              </a:rPr>
              <a:t> και </a:t>
            </a:r>
            <a:r>
              <a:rPr lang="el-GR" dirty="0" err="1" smtClean="0">
                <a:latin typeface="Arial" charset="0"/>
                <a:cs typeface="Arial" charset="0"/>
              </a:rPr>
              <a:t>self</a:t>
            </a:r>
            <a:r>
              <a:rPr lang="el-GR" dirty="0" smtClean="0">
                <a:latin typeface="Arial" charset="0"/>
                <a:cs typeface="Arial" charset="0"/>
              </a:rPr>
              <a:t>-</a:t>
            </a:r>
            <a:r>
              <a:rPr lang="el-GR" dirty="0" err="1" smtClean="0">
                <a:latin typeface="Arial" charset="0"/>
                <a:cs typeface="Arial" charset="0"/>
              </a:rPr>
              <a:t>service</a:t>
            </a:r>
            <a:r>
              <a:rPr lang="el-GR" dirty="0" smtClean="0">
                <a:latin typeface="Arial" charset="0"/>
                <a:cs typeface="Arial" charset="0"/>
              </a:rPr>
              <a:t>) αλλάζουν άρδην τις σχέσεις ενός οργανισμού με τους πελάτες του, εφόσον τους απελευθερώνουν από σχεδόν κάθε μορφής άμεση επαφή. Οι διαδικασίες που πραγματοποιούνται μέσω πληροφοριακών συστημάτων συχνά μιμούνται αυτές των συμβατικών καταστημάτων. Υπάρχουν, λόγου χάρη, «καλάθια αγορών» και «ταμεία». </a:t>
            </a: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Στην ιστοσελίδα της </a:t>
            </a:r>
            <a:r>
              <a:rPr lang="el-GR" sz="1200" kern="1200" dirty="0" err="1" smtClean="0">
                <a:solidFill>
                  <a:schemeClr val="tx1"/>
                </a:solidFill>
                <a:latin typeface="+mn-lt"/>
                <a:ea typeface="+mn-ea"/>
                <a:cs typeface="+mn-cs"/>
              </a:rPr>
              <a:t>Amazon.com</a:t>
            </a:r>
            <a:r>
              <a:rPr lang="el-GR" sz="1200" kern="1200" dirty="0" smtClean="0">
                <a:solidFill>
                  <a:schemeClr val="tx1"/>
                </a:solidFill>
                <a:latin typeface="+mn-lt"/>
                <a:ea typeface="+mn-ea"/>
                <a:cs typeface="+mn-cs"/>
              </a:rPr>
              <a:t>, για παράδειγμα, υπάρχουν διάσπαρτες προτάσεις αγορών, βασισμένες σε παλαιότερες επιλογές του πελάτη. Παράλληλα, οι επισκέπτες ενθαρρύνονται να υποβάλλουν κριτικές και αξιολογήσεις βιβλίων, ενώ διατίθενται προσφορές, εκπτωτικά κουπόνια, προτάσεις για δώρα, χώρος «αποθήκευσης» προϊόντων για μελλοντικές αγορές (</a:t>
            </a:r>
            <a:r>
              <a:rPr lang="en-US" sz="1200" kern="1200" dirty="0" smtClean="0">
                <a:solidFill>
                  <a:schemeClr val="tx1"/>
                </a:solidFill>
                <a:latin typeface="+mn-lt"/>
                <a:ea typeface="+mn-ea"/>
                <a:cs typeface="+mn-cs"/>
              </a:rPr>
              <a:t>wish list</a:t>
            </a:r>
            <a:r>
              <a:rPr lang="el-GR" sz="1200" kern="1200" dirty="0" smtClean="0">
                <a:solidFill>
                  <a:schemeClr val="tx1"/>
                </a:solidFill>
                <a:latin typeface="+mn-lt"/>
                <a:ea typeface="+mn-ea"/>
                <a:cs typeface="+mn-cs"/>
              </a:rPr>
              <a:t>) και πολλά ακόμα καινοτόμα χαρακτηριστικά. Όλα αυτά έχουν ως στόχο να χαρτογραφήσουν τις προτιμήσεις των πελατών και να ενδυναμώσουν τις μεταξύ τους σχέσεις. Τα δεδομένα που συγκεντρώνει η </a:t>
            </a:r>
            <a:r>
              <a:rPr lang="en-US" sz="1200" kern="1200" dirty="0" smtClean="0">
                <a:solidFill>
                  <a:schemeClr val="tx1"/>
                </a:solidFill>
                <a:latin typeface="+mn-lt"/>
                <a:ea typeface="+mn-ea"/>
                <a:cs typeface="+mn-cs"/>
              </a:rPr>
              <a:t>Amazon</a:t>
            </a:r>
            <a:r>
              <a:rPr lang="el-GR" sz="1200" kern="1200" dirty="0" smtClean="0">
                <a:solidFill>
                  <a:schemeClr val="tx1"/>
                </a:solidFill>
                <a:latin typeface="+mn-lt"/>
                <a:ea typeface="+mn-ea"/>
                <a:cs typeface="+mn-cs"/>
              </a:rPr>
              <a:t> τη βοηθούν να αποκτήσει υπεροχή στη διαχείριση πελατειακών σχέσεων, παρέχοντάς της τεράστια δυνατότητα να κατανοεί κάθε άτομα ξεχωριστά, να του κάνει προτάσεις αγοράς και να προβλέπει τη συμπεριφορά του.</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3E6D0E-B047-4D62-82F8-9A4E361AF906}"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Τα πληροφοριακά συστήματα βοηθούν στη λήψη αποφάσεων που βασίζεται σε δεδομένα (</a:t>
            </a:r>
            <a:r>
              <a:rPr lang="en-US" noProof="0" dirty="0" smtClean="0">
                <a:latin typeface="Arial" charset="0"/>
                <a:cs typeface="Arial" charset="0"/>
              </a:rPr>
              <a:t>data-driven decision making</a:t>
            </a:r>
            <a:r>
              <a:rPr lang="el-GR" dirty="0" smtClean="0">
                <a:latin typeface="Arial" charset="0"/>
                <a:cs typeface="Arial" charset="0"/>
              </a:rPr>
              <a:t>), η οποία βασίζεται σε δισεκατομμύρια δεδομένα. Τα δεδομένα αυτά όταν συνδυαστούν κατάλληλα είναι σε θέση να αποκαλύψουν σημαντικές τάσεις, σχέσεις και μοτίβα. Η επιχειρηματική ευφυΐα (</a:t>
            </a:r>
            <a:r>
              <a:rPr lang="el-GR" dirty="0" err="1" smtClean="0">
                <a:latin typeface="Arial" charset="0"/>
                <a:cs typeface="Arial" charset="0"/>
              </a:rPr>
              <a:t>business</a:t>
            </a:r>
            <a:r>
              <a:rPr lang="el-GR" dirty="0" smtClean="0">
                <a:latin typeface="Arial" charset="0"/>
                <a:cs typeface="Arial" charset="0"/>
              </a:rPr>
              <a:t> </a:t>
            </a:r>
            <a:r>
              <a:rPr lang="el-GR" dirty="0" err="1" smtClean="0">
                <a:latin typeface="Arial" charset="0"/>
                <a:cs typeface="Arial" charset="0"/>
              </a:rPr>
              <a:t>intelligence</a:t>
            </a:r>
            <a:r>
              <a:rPr lang="el-GR" dirty="0" smtClean="0">
                <a:latin typeface="Arial" charset="0"/>
                <a:cs typeface="Arial" charset="0"/>
              </a:rPr>
              <a:t>), όρος ο οποίος αναφέρεται σε όλες συνολικά τις πληροφορίες που χρησιμοποιούνται από τους μάνατζερ για τη λήψη αποφάσεων, μπορεί να προέλθει και από πηγές πέρα των λειτουργικών συστημάτων του οργανισμού. Τα συστήματα στήριξης αποφάσεων και επιχειρηματικής ευφυΐας παρουσιάζονται αναλυτικά στο Κεφάλαιο 7. </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F6A6C-F673-4C93-AA7A-04D87D10A563}"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F891E7-E93B-4B78-9E8B-A38317A55466}"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486BA2-AD45-4556-9AE7-39C36E70926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9D8C56-0852-4D67-998E-7CABB8777CF3}"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F77BEE-9361-497E-A0AB-E38F864D148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7EB753-F633-45AA-BB7B-F4EB10335DBA}"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B7BF79-74A1-4282-999B-B2984469278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AC087-9FFF-4313-B716-3691E3036904}"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D75341-84B9-4740-B799-269EED402BA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36E58E-239A-47DF-AE7C-C1C45AE23F6D}"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13FB44-AC40-4100-99AC-AFDCF732517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73D8D4-DC59-4C5D-A644-150333BB55A5}" type="datetimeFigureOut">
              <a:rPr lang="en-US"/>
              <a:pPr>
                <a:defRPr/>
              </a:pPr>
              <a:t>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475F7D-EA55-42EF-A98C-D20D81E4FEF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15BD93-B28B-4B50-9F28-4171D8AC8DF5}" type="datetimeFigureOut">
              <a:rPr lang="en-US"/>
              <a:pPr>
                <a:defRPr/>
              </a:pPr>
              <a:t>2/5/2014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70ADFA-BC52-4F85-8FCA-5A2B7CD27F2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440F5E-0375-48CF-88E6-C352FA22D35D}" type="datetimeFigureOut">
              <a:rPr lang="en-US"/>
              <a:pPr>
                <a:defRPr/>
              </a:pPr>
              <a:t>2/5/2014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4C6371-1AD1-4F6C-B481-5C9B426A70D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7E60BD-2E7A-4C5A-A66C-618F96742D9B}" type="datetimeFigureOut">
              <a:rPr lang="en-US"/>
              <a:pPr>
                <a:defRPr/>
              </a:pPr>
              <a:t>2/5/2014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C84054-4D4A-423D-97FB-073747B096C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874CDB-6A60-4BF4-B769-0E1B11213A21}" type="datetimeFigureOut">
              <a:rPr lang="en-US"/>
              <a:pPr>
                <a:defRPr/>
              </a:pPr>
              <a:t>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C7517F-4685-41B7-9FEB-BB8B960118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151695-1247-431C-881B-5A12AEC4782E}" type="datetimeFigureOut">
              <a:rPr lang="en-US"/>
              <a:pPr>
                <a:defRPr/>
              </a:pPr>
              <a:t>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54FDCC-B218-41BD-A5CE-B7626B5128D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1D0423-4A41-4C26-8600-D38D76913C7A}" type="datetimeFigureOut">
              <a:rPr lang="en-US"/>
              <a:pPr>
                <a:defRPr/>
              </a:pPr>
              <a:t>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A5583B-C4B8-4DDC-AC7E-0A146B6475C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endParaRPr lang="el-GR" sz="4000" b="1" dirty="0" smtClean="0">
              <a:solidFill>
                <a:schemeClr val="accent1">
                  <a:lumMod val="75000"/>
                </a:schemeClr>
              </a:solidFill>
            </a:endParaRP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457200" y="274638"/>
            <a:ext cx="8229600" cy="1325562"/>
          </a:xfrm>
          <a:solidFill>
            <a:srgbClr val="D25F14"/>
          </a:solidFill>
        </p:spPr>
        <p:txBody>
          <a:bodyPr/>
          <a:lstStyle/>
          <a:p>
            <a:pPr eaLnBrk="1" hangingPunct="1"/>
            <a:r>
              <a:rPr lang="en-US" sz="3200" dirty="0" smtClean="0">
                <a:solidFill>
                  <a:schemeClr val="bg1"/>
                </a:solidFill>
                <a:latin typeface="Arial" charset="0"/>
                <a:cs typeface="Arial" charset="0"/>
              </a:rPr>
              <a:t>4. </a:t>
            </a:r>
            <a:r>
              <a:rPr lang="el-GR" sz="3200" dirty="0" smtClean="0">
                <a:solidFill>
                  <a:schemeClr val="bg1"/>
                </a:solidFill>
                <a:latin typeface="Arial" charset="0"/>
                <a:cs typeface="Arial" charset="0"/>
              </a:rPr>
              <a:t>Συνεργασία στο </a:t>
            </a:r>
            <a:r>
              <a:rPr lang="el-GR" sz="3200" dirty="0" smtClean="0">
                <a:solidFill>
                  <a:schemeClr val="bg1"/>
                </a:solidFill>
                <a:latin typeface="Arial" charset="0"/>
                <a:cs typeface="Arial" charset="0"/>
              </a:rPr>
              <a:t>πλαίσιο </a:t>
            </a:r>
            <a:r>
              <a:rPr lang="el-GR" sz="3200" dirty="0" smtClean="0">
                <a:solidFill>
                  <a:schemeClr val="bg1"/>
                </a:solidFill>
                <a:latin typeface="Arial" charset="0"/>
                <a:cs typeface="Arial" charset="0"/>
              </a:rPr>
              <a:t/>
            </a:r>
            <a:br>
              <a:rPr lang="el-GR" sz="3200" dirty="0" smtClean="0">
                <a:solidFill>
                  <a:schemeClr val="bg1"/>
                </a:solidFill>
                <a:latin typeface="Arial" charset="0"/>
                <a:cs typeface="Arial" charset="0"/>
              </a:rPr>
            </a:br>
            <a:r>
              <a:rPr lang="el-GR" sz="3200" dirty="0" smtClean="0">
                <a:solidFill>
                  <a:schemeClr val="bg1"/>
                </a:solidFill>
                <a:latin typeface="Arial" charset="0"/>
                <a:cs typeface="Arial" charset="0"/>
              </a:rPr>
              <a:t>της </a:t>
            </a:r>
            <a:r>
              <a:rPr lang="el-GR" sz="3200" dirty="0" smtClean="0">
                <a:solidFill>
                  <a:schemeClr val="bg1"/>
                </a:solidFill>
                <a:latin typeface="Arial" charset="0"/>
                <a:cs typeface="Arial" charset="0"/>
              </a:rPr>
              <a:t>ομάδας</a:t>
            </a:r>
            <a:endParaRPr lang="en-US" sz="3200" dirty="0" smtClean="0">
              <a:solidFill>
                <a:schemeClr val="bg1"/>
              </a:solidFill>
              <a:latin typeface="Arial" charset="0"/>
              <a:cs typeface="Arial" charset="0"/>
            </a:endParaRPr>
          </a:p>
        </p:txBody>
      </p:sp>
      <p:sp>
        <p:nvSpPr>
          <p:cNvPr id="31746"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Κοινωνικά δίκτυα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Διαδικτυακές κοινότητες ανθρώπων</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457200" y="274638"/>
            <a:ext cx="8229600" cy="1325562"/>
          </a:xfrm>
          <a:solidFill>
            <a:srgbClr val="D25F14"/>
          </a:solidFill>
        </p:spPr>
        <p:txBody>
          <a:bodyPr/>
          <a:lstStyle/>
          <a:p>
            <a:pPr eaLnBrk="1" hangingPunct="1"/>
            <a:r>
              <a:rPr lang="en-US" dirty="0" smtClean="0">
                <a:solidFill>
                  <a:schemeClr val="bg1"/>
                </a:solidFill>
                <a:latin typeface="Arial" charset="0"/>
                <a:cs typeface="Arial" charset="0"/>
              </a:rPr>
              <a:t>5. </a:t>
            </a:r>
            <a:r>
              <a:rPr lang="el-GR" dirty="0" smtClean="0">
                <a:solidFill>
                  <a:schemeClr val="bg1"/>
                </a:solidFill>
                <a:latin typeface="Arial" charset="0"/>
                <a:cs typeface="Arial" charset="0"/>
              </a:rPr>
              <a:t>Στρατηγικοί </a:t>
            </a:r>
            <a:r>
              <a:rPr lang="el-GR" dirty="0" smtClean="0">
                <a:solidFill>
                  <a:schemeClr val="bg1"/>
                </a:solidFill>
                <a:latin typeface="Arial" charset="0"/>
                <a:cs typeface="Arial" charset="0"/>
              </a:rPr>
              <a:t>στόχοι</a:t>
            </a:r>
            <a:endParaRPr lang="en-US" dirty="0" smtClean="0">
              <a:solidFill>
                <a:schemeClr val="bg1"/>
              </a:solidFill>
              <a:latin typeface="Arial" charset="0"/>
              <a:cs typeface="Arial" charset="0"/>
            </a:endParaRPr>
          </a:p>
        </p:txBody>
      </p:sp>
      <p:sp>
        <p:nvSpPr>
          <p:cNvPr id="33794"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Ανταγωνιστικό πλεονέκτημα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Επιχειρήσεις και μη-κερδοσκοπικοί οργανισμοί</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457200" y="274638"/>
            <a:ext cx="8229600" cy="1325562"/>
          </a:xfrm>
          <a:solidFill>
            <a:srgbClr val="D25F14"/>
          </a:solidFill>
        </p:spPr>
        <p:txBody>
          <a:bodyPr/>
          <a:lstStyle/>
          <a:p>
            <a:pPr eaLnBrk="1" hangingPunct="1"/>
            <a:r>
              <a:rPr lang="en-US" dirty="0" smtClean="0">
                <a:solidFill>
                  <a:schemeClr val="bg1"/>
                </a:solidFill>
                <a:latin typeface="Arial" charset="0"/>
                <a:cs typeface="Arial" charset="0"/>
              </a:rPr>
              <a:t>6. </a:t>
            </a:r>
            <a:r>
              <a:rPr lang="el-GR" sz="4000" dirty="0" smtClean="0">
                <a:solidFill>
                  <a:schemeClr val="bg1"/>
                </a:solidFill>
                <a:latin typeface="Arial" charset="0"/>
                <a:cs typeface="Arial" charset="0"/>
              </a:rPr>
              <a:t>Ατομική</a:t>
            </a:r>
            <a:r>
              <a:rPr lang="el-GR" dirty="0" smtClean="0">
                <a:solidFill>
                  <a:schemeClr val="bg1"/>
                </a:solidFill>
                <a:latin typeface="Arial" charset="0"/>
                <a:cs typeface="Arial" charset="0"/>
              </a:rPr>
              <a:t> </a:t>
            </a:r>
            <a:r>
              <a:rPr lang="el-GR" dirty="0" smtClean="0">
                <a:solidFill>
                  <a:schemeClr val="bg1"/>
                </a:solidFill>
                <a:latin typeface="Arial" charset="0"/>
                <a:cs typeface="Arial" charset="0"/>
              </a:rPr>
              <a:t>παραγωγικότητα</a:t>
            </a:r>
            <a:endParaRPr lang="en-US" dirty="0" smtClean="0">
              <a:solidFill>
                <a:schemeClr val="bg1"/>
              </a:solidFill>
              <a:latin typeface="Arial" charset="0"/>
              <a:cs typeface="Arial" charset="0"/>
            </a:endParaRPr>
          </a:p>
        </p:txBody>
      </p:sp>
      <p:sp>
        <p:nvSpPr>
          <p:cNvPr id="35842"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Λογισμικό υπολογιστών</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Ηλεκτρονικές συσκευές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457200" y="274638"/>
            <a:ext cx="8229600" cy="1325562"/>
          </a:xfrm>
          <a:solidFill>
            <a:srgbClr val="5A7396"/>
          </a:solidFill>
        </p:spPr>
        <p:txBody>
          <a:bodyPr/>
          <a:lstStyle/>
          <a:p>
            <a:pPr eaLnBrk="1" hangingPunct="1"/>
            <a:r>
              <a:rPr lang="el-GR" sz="4000" dirty="0" smtClean="0">
                <a:solidFill>
                  <a:schemeClr val="bg1"/>
                </a:solidFill>
                <a:latin typeface="Arial" charset="0"/>
                <a:cs typeface="Arial" charset="0"/>
              </a:rPr>
              <a:t>Η </a:t>
            </a:r>
            <a:r>
              <a:rPr lang="el-GR" sz="4000" dirty="0" smtClean="0">
                <a:solidFill>
                  <a:schemeClr val="bg1"/>
                </a:solidFill>
                <a:latin typeface="Arial" charset="0"/>
                <a:cs typeface="Arial" charset="0"/>
              </a:rPr>
              <a:t>φύση </a:t>
            </a:r>
            <a:r>
              <a:rPr lang="el-GR" sz="4000" dirty="0" smtClean="0">
                <a:solidFill>
                  <a:schemeClr val="bg1"/>
                </a:solidFill>
                <a:latin typeface="Arial" charset="0"/>
                <a:cs typeface="Arial" charset="0"/>
              </a:rPr>
              <a:t>των </a:t>
            </a:r>
            <a:r>
              <a:rPr lang="el-GR" sz="4000" dirty="0" smtClean="0">
                <a:solidFill>
                  <a:schemeClr val="bg1"/>
                </a:solidFill>
                <a:latin typeface="Arial" charset="0"/>
                <a:cs typeface="Arial" charset="0"/>
              </a:rPr>
              <a:t>πληροφοριών</a:t>
            </a:r>
            <a:endParaRPr lang="en-US" sz="4000" dirty="0" smtClean="0">
              <a:solidFill>
                <a:schemeClr val="bg1"/>
              </a:solidFill>
              <a:latin typeface="Arial" charset="0"/>
              <a:cs typeface="Arial" charset="0"/>
            </a:endParaRPr>
          </a:p>
        </p:txBody>
      </p:sp>
      <p:sp>
        <p:nvSpPr>
          <p:cNvPr id="37890"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Δεδομένα </a:t>
            </a:r>
          </a:p>
          <a:p>
            <a:pPr marL="465138" indent="-465138" eaLnBrk="1" hangingPunct="1">
              <a:lnSpc>
                <a:spcPct val="125000"/>
              </a:lnSpc>
              <a:spcBef>
                <a:spcPct val="0"/>
              </a:spcBef>
            </a:pPr>
            <a:r>
              <a:rPr lang="el-GR" sz="3000" dirty="0" smtClean="0">
                <a:latin typeface="Arial" charset="0"/>
                <a:cs typeface="Arial" charset="0"/>
              </a:rPr>
              <a:t>Πληροφορίες </a:t>
            </a:r>
          </a:p>
          <a:p>
            <a:pPr marL="465138" indent="-465138" eaLnBrk="1" hangingPunct="1">
              <a:lnSpc>
                <a:spcPct val="125000"/>
              </a:lnSpc>
              <a:spcBef>
                <a:spcPct val="0"/>
              </a:spcBef>
            </a:pPr>
            <a:r>
              <a:rPr lang="el-GR" sz="3000" dirty="0" smtClean="0">
                <a:latin typeface="Arial" charset="0"/>
                <a:cs typeface="Arial" charset="0"/>
              </a:rPr>
              <a:t>Γνώση</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Η </a:t>
            </a:r>
            <a:r>
              <a:rPr lang="el-GR" dirty="0" smtClean="0">
                <a:solidFill>
                  <a:schemeClr val="bg1"/>
                </a:solidFill>
                <a:latin typeface="Arial" charset="0"/>
                <a:cs typeface="Arial" charset="0"/>
              </a:rPr>
              <a:t>αξία </a:t>
            </a:r>
            <a:r>
              <a:rPr lang="el-GR" dirty="0" smtClean="0">
                <a:solidFill>
                  <a:schemeClr val="bg1"/>
                </a:solidFill>
                <a:latin typeface="Arial" charset="0"/>
                <a:cs typeface="Arial" charset="0"/>
              </a:rPr>
              <a:t>των </a:t>
            </a:r>
            <a:r>
              <a:rPr lang="el-GR" dirty="0" smtClean="0">
                <a:solidFill>
                  <a:schemeClr val="bg1"/>
                </a:solidFill>
                <a:latin typeface="Arial" charset="0"/>
                <a:cs typeface="Arial" charset="0"/>
              </a:rPr>
              <a:t>πληροφοριών</a:t>
            </a:r>
            <a:endParaRPr lang="en-US" dirty="0" smtClean="0">
              <a:solidFill>
                <a:schemeClr val="bg1"/>
              </a:solidFill>
              <a:latin typeface="Arial" charset="0"/>
              <a:cs typeface="Arial" charset="0"/>
            </a:endParaRPr>
          </a:p>
        </p:txBody>
      </p:sp>
      <p:sp>
        <p:nvSpPr>
          <p:cNvPr id="39938"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Επικαιρότητα (</a:t>
            </a:r>
            <a:r>
              <a:rPr lang="el-GR" sz="3000" dirty="0" err="1" smtClean="0">
                <a:latin typeface="Arial" charset="0"/>
                <a:cs typeface="Arial" charset="0"/>
              </a:rPr>
              <a:t>timeliness</a:t>
            </a:r>
            <a:r>
              <a:rPr lang="el-GR" sz="3000" dirty="0" smtClean="0">
                <a:latin typeface="Arial" charset="0"/>
                <a:cs typeface="Arial" charset="0"/>
              </a:rPr>
              <a:t>)</a:t>
            </a:r>
          </a:p>
          <a:p>
            <a:pPr marL="465138" indent="-465138" eaLnBrk="1" hangingPunct="1">
              <a:lnSpc>
                <a:spcPct val="125000"/>
              </a:lnSpc>
              <a:spcBef>
                <a:spcPct val="0"/>
              </a:spcBef>
            </a:pPr>
            <a:r>
              <a:rPr lang="el-GR" sz="3000" dirty="0" smtClean="0">
                <a:latin typeface="Arial" charset="0"/>
                <a:cs typeface="Arial" charset="0"/>
              </a:rPr>
              <a:t>Ακρίβεια (</a:t>
            </a:r>
            <a:r>
              <a:rPr lang="el-GR" sz="3000" dirty="0" err="1" smtClean="0">
                <a:latin typeface="Arial" charset="0"/>
                <a:cs typeface="Arial" charset="0"/>
              </a:rPr>
              <a:t>accuracy</a:t>
            </a:r>
            <a:r>
              <a:rPr lang="el-GR" sz="3000" dirty="0" smtClean="0">
                <a:latin typeface="Arial" charset="0"/>
                <a:cs typeface="Arial" charset="0"/>
              </a:rPr>
              <a:t>)</a:t>
            </a:r>
          </a:p>
          <a:p>
            <a:pPr marL="465138" indent="-465138" eaLnBrk="1" hangingPunct="1">
              <a:lnSpc>
                <a:spcPct val="125000"/>
              </a:lnSpc>
              <a:spcBef>
                <a:spcPct val="0"/>
              </a:spcBef>
            </a:pPr>
            <a:r>
              <a:rPr lang="el-GR" sz="3000" dirty="0" smtClean="0">
                <a:latin typeface="Arial" charset="0"/>
                <a:cs typeface="Arial" charset="0"/>
              </a:rPr>
              <a:t>Πληρότητα (</a:t>
            </a:r>
            <a:r>
              <a:rPr lang="el-GR" sz="3000" dirty="0" err="1" smtClean="0">
                <a:latin typeface="Arial" charset="0"/>
                <a:cs typeface="Arial" charset="0"/>
              </a:rPr>
              <a:t>completeness</a:t>
            </a:r>
            <a:r>
              <a:rPr lang="el-GR" sz="3000" dirty="0" smtClean="0">
                <a:latin typeface="Arial" charset="0"/>
                <a:cs typeface="Arial" charset="0"/>
              </a:rPr>
              <a:t>)</a:t>
            </a: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457200" y="274638"/>
            <a:ext cx="8229600" cy="1325562"/>
          </a:xfrm>
          <a:solidFill>
            <a:srgbClr val="5A7396"/>
          </a:solidFill>
        </p:spPr>
        <p:txBody>
          <a:bodyPr/>
          <a:lstStyle/>
          <a:p>
            <a:pPr eaLnBrk="1" hangingPunct="1"/>
            <a:r>
              <a:rPr lang="el-GR" sz="4000" dirty="0" smtClean="0">
                <a:solidFill>
                  <a:schemeClr val="bg1"/>
                </a:solidFill>
                <a:latin typeface="Arial" charset="0"/>
                <a:cs typeface="Arial" charset="0"/>
              </a:rPr>
              <a:t>Τα συστατικά στοιχεία των</a:t>
            </a:r>
            <a:r>
              <a:rPr lang="en-US" sz="4000" dirty="0" smtClean="0">
                <a:solidFill>
                  <a:schemeClr val="bg1"/>
                </a:solidFill>
                <a:latin typeface="Arial" charset="0"/>
                <a:cs typeface="Arial" charset="0"/>
              </a:rPr>
              <a:t> </a:t>
            </a:r>
            <a:r>
              <a:rPr lang="el-GR" sz="4000" dirty="0" smtClean="0">
                <a:solidFill>
                  <a:schemeClr val="bg1"/>
                </a:solidFill>
                <a:latin typeface="Arial" charset="0"/>
                <a:cs typeface="Arial" charset="0"/>
              </a:rPr>
              <a:t>πληροφοριακών συστημάτων</a:t>
            </a:r>
            <a:endParaRPr lang="en-US" sz="4000" dirty="0" smtClean="0">
              <a:solidFill>
                <a:schemeClr val="bg1"/>
              </a:solidFill>
              <a:latin typeface="Arial" charset="0"/>
              <a:cs typeface="Arial" charset="0"/>
            </a:endParaRPr>
          </a:p>
        </p:txBody>
      </p:sp>
      <p:sp>
        <p:nvSpPr>
          <p:cNvPr id="41986"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Οι άνθρωποι</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Η τεχνολογία</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Οι διαδικασίες </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Τα δεδομένα</a:t>
            </a: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457200" y="274638"/>
            <a:ext cx="8229600" cy="1325562"/>
          </a:xfrm>
          <a:solidFill>
            <a:srgbClr val="D25F14"/>
          </a:solidFill>
        </p:spPr>
        <p:txBody>
          <a:bodyPr/>
          <a:lstStyle/>
          <a:p>
            <a:pPr eaLnBrk="1" hangingPunct="1"/>
            <a:r>
              <a:rPr lang="en-US" dirty="0" smtClean="0">
                <a:solidFill>
                  <a:schemeClr val="bg1"/>
                </a:solidFill>
                <a:latin typeface="Arial" charset="0"/>
                <a:cs typeface="Arial" charset="0"/>
              </a:rPr>
              <a:t>1. </a:t>
            </a:r>
            <a:r>
              <a:rPr lang="el-GR" dirty="0" smtClean="0">
                <a:solidFill>
                  <a:schemeClr val="bg1"/>
                </a:solidFill>
                <a:latin typeface="Arial" charset="0"/>
                <a:cs typeface="Arial" charset="0"/>
              </a:rPr>
              <a:t>Οι άνθρωποι</a:t>
            </a:r>
            <a:endParaRPr lang="en-US" dirty="0" smtClean="0">
              <a:solidFill>
                <a:schemeClr val="bg1"/>
              </a:solidFill>
              <a:latin typeface="Arial" charset="0"/>
              <a:cs typeface="Arial" charset="0"/>
            </a:endParaRPr>
          </a:p>
        </p:txBody>
      </p:sp>
      <p:sp>
        <p:nvSpPr>
          <p:cNvPr id="44034"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Οι ηγέτες</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Οι μάνατζερ και το προσωπικό </a:t>
            </a:r>
          </a:p>
          <a:p>
            <a:pPr marL="465138" indent="-465138" eaLnBrk="1" hangingPunct="1">
              <a:lnSpc>
                <a:spcPct val="125000"/>
              </a:lnSpc>
              <a:spcBef>
                <a:spcPct val="0"/>
              </a:spcBef>
            </a:pPr>
            <a:r>
              <a:rPr lang="el-GR" sz="3000" dirty="0" smtClean="0">
                <a:latin typeface="Arial" charset="0"/>
                <a:cs typeface="Arial" charset="0"/>
              </a:rPr>
              <a:t>Η ομάδα ειδικών στην πληροφορική</a:t>
            </a:r>
          </a:p>
          <a:p>
            <a:pPr marL="465138" indent="-465138" eaLnBrk="1" hangingPunct="1">
              <a:lnSpc>
                <a:spcPct val="125000"/>
              </a:lnSpc>
              <a:spcBef>
                <a:spcPct val="0"/>
              </a:spcBef>
            </a:pPr>
            <a:r>
              <a:rPr lang="el-GR" sz="3000" dirty="0" smtClean="0">
                <a:latin typeface="Arial" charset="0"/>
                <a:cs typeface="Arial" charset="0"/>
              </a:rPr>
              <a:t>Το περιεχόμενο που δημιουργεί ο χρήστης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457200" y="274638"/>
            <a:ext cx="8229600" cy="1325562"/>
          </a:xfrm>
          <a:solidFill>
            <a:srgbClr val="D25F14"/>
          </a:solidFill>
        </p:spPr>
        <p:txBody>
          <a:bodyPr/>
          <a:lstStyle/>
          <a:p>
            <a:pPr eaLnBrk="1" hangingPunct="1"/>
            <a:r>
              <a:rPr lang="en-US" dirty="0" smtClean="0">
                <a:solidFill>
                  <a:schemeClr val="bg1"/>
                </a:solidFill>
                <a:latin typeface="Arial" charset="0"/>
                <a:cs typeface="Arial" charset="0"/>
              </a:rPr>
              <a:t>2. </a:t>
            </a:r>
            <a:r>
              <a:rPr lang="el-GR" dirty="0" smtClean="0">
                <a:solidFill>
                  <a:schemeClr val="bg1"/>
                </a:solidFill>
                <a:latin typeface="Arial" charset="0"/>
                <a:cs typeface="Arial" charset="0"/>
              </a:rPr>
              <a:t>Η τεχνολογία</a:t>
            </a:r>
            <a:endParaRPr lang="en-US" dirty="0" smtClean="0">
              <a:solidFill>
                <a:schemeClr val="bg1"/>
              </a:solidFill>
              <a:latin typeface="Arial" charset="0"/>
              <a:cs typeface="Arial" charset="0"/>
            </a:endParaRPr>
          </a:p>
        </p:txBody>
      </p:sp>
      <p:sp>
        <p:nvSpPr>
          <p:cNvPr id="46082"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Το υλικό</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Το λογισμικό</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Οι τηλεπικοινωνίες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7"/>
          <p:cNvSpPr>
            <a:spLocks noGrp="1"/>
          </p:cNvSpPr>
          <p:nvPr>
            <p:ph sz="half" idx="2"/>
          </p:nvPr>
        </p:nvSpPr>
        <p:spPr>
          <a:xfrm>
            <a:off x="457200" y="1600200"/>
            <a:ext cx="8229600" cy="19050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Ομάδα εργασιών για την επιτυχή ολοκλήρωση ενός έργου</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Διαχείριση επιχειρηματικών διαδικασιών </a:t>
            </a:r>
            <a:endParaRPr lang="en-US" sz="3000" dirty="0" smtClean="0">
              <a:latin typeface="Arial" charset="0"/>
              <a:cs typeface="Arial" charset="0"/>
            </a:endParaRPr>
          </a:p>
        </p:txBody>
      </p:sp>
      <p:sp>
        <p:nvSpPr>
          <p:cNvPr id="14" name="Rectangle 13"/>
          <p:cNvSpPr/>
          <p:nvPr/>
        </p:nvSpPr>
        <p:spPr>
          <a:xfrm>
            <a:off x="457200" y="3505200"/>
            <a:ext cx="8229600" cy="2611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3" name="Title 14"/>
          <p:cNvSpPr>
            <a:spLocks noGrp="1"/>
          </p:cNvSpPr>
          <p:nvPr>
            <p:ph type="title"/>
          </p:nvPr>
        </p:nvSpPr>
        <p:spPr/>
        <p:txBody>
          <a:bodyPr/>
          <a:lstStyle/>
          <a:p>
            <a:pPr eaLnBrk="1" hangingPunct="1"/>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n-US" sz="4400" dirty="0">
                <a:solidFill>
                  <a:schemeClr val="bg1"/>
                </a:solidFill>
                <a:latin typeface="Arial" pitchFamily="34" charset="0"/>
                <a:ea typeface="+mj-ea"/>
                <a:cs typeface="Arial" pitchFamily="34" charset="0"/>
              </a:rPr>
              <a:t>3. </a:t>
            </a:r>
            <a:r>
              <a:rPr lang="el-GR" sz="4400" dirty="0" smtClean="0">
                <a:solidFill>
                  <a:schemeClr val="bg1"/>
                </a:solidFill>
                <a:latin typeface="Arial" pitchFamily="34" charset="0"/>
                <a:ea typeface="+mj-ea"/>
                <a:cs typeface="Arial" pitchFamily="34" charset="0"/>
              </a:rPr>
              <a:t>Οι διαδικασίες</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76400" y="3540000"/>
            <a:ext cx="5929505" cy="25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8229600" cy="1325562"/>
          </a:xfrm>
          <a:solidFill>
            <a:srgbClr val="D25F14"/>
          </a:solidFill>
        </p:spPr>
        <p:txBody>
          <a:bodyPr/>
          <a:lstStyle/>
          <a:p>
            <a:pPr eaLnBrk="1" hangingPunct="1"/>
            <a:r>
              <a:rPr lang="en-US" dirty="0" smtClean="0">
                <a:solidFill>
                  <a:schemeClr val="bg1"/>
                </a:solidFill>
                <a:latin typeface="Arial" charset="0"/>
                <a:cs typeface="Arial" charset="0"/>
              </a:rPr>
              <a:t>4. </a:t>
            </a:r>
            <a:r>
              <a:rPr lang="el-GR" dirty="0" smtClean="0">
                <a:solidFill>
                  <a:schemeClr val="bg1"/>
                </a:solidFill>
                <a:latin typeface="Arial" charset="0"/>
                <a:cs typeface="Arial" charset="0"/>
              </a:rPr>
              <a:t>Τα </a:t>
            </a:r>
            <a:r>
              <a:rPr lang="el-GR" dirty="0" smtClean="0">
                <a:solidFill>
                  <a:schemeClr val="bg1"/>
                </a:solidFill>
                <a:latin typeface="Arial" charset="0"/>
                <a:cs typeface="Arial" charset="0"/>
              </a:rPr>
              <a:t>δεδομένα</a:t>
            </a:r>
            <a:endParaRPr lang="en-US" dirty="0" smtClean="0">
              <a:solidFill>
                <a:schemeClr val="bg1"/>
              </a:solidFill>
              <a:latin typeface="Arial" charset="0"/>
              <a:cs typeface="Arial" charset="0"/>
            </a:endParaRPr>
          </a:p>
        </p:txBody>
      </p:sp>
      <p:sp>
        <p:nvSpPr>
          <p:cNvPr id="5" name="Content Placeholder 4"/>
          <p:cNvSpPr>
            <a:spLocks noGrp="1"/>
          </p:cNvSpPr>
          <p:nvPr>
            <p:ph idx="1"/>
          </p:nvPr>
        </p:nvSpPr>
        <p:spPr>
          <a:xfrm>
            <a:off x="457200" y="1600200"/>
            <a:ext cx="8229600" cy="4516438"/>
          </a:xfrm>
          <a:ln>
            <a:solidFill>
              <a:schemeClr val="tx1"/>
            </a:solidFill>
          </a:ln>
        </p:spPr>
        <p:txBody>
          <a:bodyPr rtlCol="0">
            <a:normAutofit/>
          </a:bodyPr>
          <a:lstStyle/>
          <a:p>
            <a:pPr marL="465138" indent="-465138" eaLnBrk="1" fontAlgn="auto" hangingPunct="1">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Η πρώτη ύλη κάθε πληροφοριακού συστήματος</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Μετατροπή σε ψηφιακή μορφή, ανάγνωση και ανταλλαγή ανάμεσα στα συστήματα. </a:t>
            </a:r>
            <a:endParaRPr lang="en-US" sz="3000" dirty="0">
              <a:latin typeface="Arial" pitchFamily="34" charset="0"/>
              <a:cs typeface="Arial" pitchFamily="34"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685800" y="2265363"/>
            <a:ext cx="7772400" cy="1754326"/>
          </a:xfrm>
          <a:solidFill>
            <a:srgbClr val="D7553C"/>
          </a:solidFill>
          <a:ln>
            <a:solidFill>
              <a:schemeClr val="tx1"/>
            </a:solidFill>
          </a:ln>
        </p:spPr>
        <p:txBody>
          <a:bodyPr>
            <a:spAutoFit/>
          </a:bodyPr>
          <a:lstStyle/>
          <a:p>
            <a:pPr eaLnBrk="1" hangingPunct="1"/>
            <a:r>
              <a:rPr lang="el-GR" sz="3600" dirty="0" smtClean="0">
                <a:solidFill>
                  <a:schemeClr val="bg1"/>
                </a:solidFill>
                <a:latin typeface="Arial" charset="0"/>
                <a:cs typeface="Arial" charset="0"/>
              </a:rPr>
              <a:t>Κεφάλαιο 1</a:t>
            </a:r>
            <a:r>
              <a:rPr lang="en-US" sz="3600" dirty="0" smtClean="0">
                <a:solidFill>
                  <a:schemeClr val="bg1"/>
                </a:solidFill>
                <a:latin typeface="Arial" charset="0"/>
                <a:cs typeface="Arial" charset="0"/>
              </a:rPr>
              <a:t>:</a:t>
            </a:r>
            <a:br>
              <a:rPr lang="en-US" sz="3600" dirty="0" smtClean="0">
                <a:solidFill>
                  <a:schemeClr val="bg1"/>
                </a:solidFill>
                <a:latin typeface="Arial" charset="0"/>
                <a:cs typeface="Arial" charset="0"/>
              </a:rPr>
            </a:br>
            <a:r>
              <a:rPr lang="el-GR" sz="3600" dirty="0" smtClean="0">
                <a:solidFill>
                  <a:schemeClr val="bg1"/>
                </a:solidFill>
                <a:latin typeface="Arial" charset="0"/>
                <a:cs typeface="Arial" charset="0"/>
              </a:rPr>
              <a:t>Πληροφοριακά Συστήματα και Άνθρωποι</a:t>
            </a:r>
            <a:endParaRPr lang="en-US" sz="36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a:xfrm>
            <a:off x="457200" y="274638"/>
            <a:ext cx="8229600" cy="1325562"/>
          </a:xfrm>
          <a:solidFill>
            <a:srgbClr val="5A7396"/>
          </a:solidFill>
        </p:spPr>
        <p:txBody>
          <a:bodyPr/>
          <a:lstStyle/>
          <a:p>
            <a:pPr eaLnBrk="1" hangingPunct="1"/>
            <a:r>
              <a:rPr lang="el-GR" sz="3600" dirty="0" smtClean="0">
                <a:solidFill>
                  <a:schemeClr val="bg1"/>
                </a:solidFill>
                <a:latin typeface="Arial" charset="0"/>
                <a:cs typeface="Arial" charset="0"/>
              </a:rPr>
              <a:t>Η </a:t>
            </a:r>
            <a:r>
              <a:rPr lang="el-GR" sz="3600" dirty="0" smtClean="0">
                <a:solidFill>
                  <a:schemeClr val="bg1"/>
                </a:solidFill>
                <a:latin typeface="Arial" charset="0"/>
                <a:cs typeface="Arial" charset="0"/>
              </a:rPr>
              <a:t>επιστήμη </a:t>
            </a:r>
            <a:r>
              <a:rPr lang="el-GR" sz="3600" dirty="0" smtClean="0">
                <a:solidFill>
                  <a:schemeClr val="bg1"/>
                </a:solidFill>
                <a:latin typeface="Arial" charset="0"/>
                <a:cs typeface="Arial" charset="0"/>
              </a:rPr>
              <a:t>των </a:t>
            </a:r>
            <a:r>
              <a:rPr lang="el-GR" sz="3600" dirty="0" smtClean="0">
                <a:solidFill>
                  <a:schemeClr val="bg1"/>
                </a:solidFill>
                <a:latin typeface="Arial" charset="0"/>
                <a:cs typeface="Arial" charset="0"/>
              </a:rPr>
              <a:t>πληροφοριακών </a:t>
            </a:r>
            <a:r>
              <a:rPr lang="el-GR" sz="3600" dirty="0" smtClean="0">
                <a:solidFill>
                  <a:schemeClr val="bg1"/>
                </a:solidFill>
                <a:latin typeface="Arial" charset="0"/>
                <a:cs typeface="Arial" charset="0"/>
              </a:rPr>
              <a:t>σ</a:t>
            </a:r>
            <a:r>
              <a:rPr lang="el-GR" sz="3600" dirty="0" smtClean="0">
                <a:solidFill>
                  <a:schemeClr val="bg1"/>
                </a:solidFill>
                <a:latin typeface="Arial" charset="0"/>
                <a:cs typeface="Arial" charset="0"/>
              </a:rPr>
              <a:t>υστημάτων</a:t>
            </a:r>
            <a:endParaRPr lang="en-US" sz="3600" dirty="0" smtClean="0">
              <a:solidFill>
                <a:schemeClr val="bg1"/>
              </a:solidFill>
              <a:latin typeface="Arial" charset="0"/>
              <a:cs typeface="Arial" charset="0"/>
            </a:endParaRPr>
          </a:p>
        </p:txBody>
      </p:sp>
      <p:sp>
        <p:nvSpPr>
          <p:cNvPr id="52226" name="Content Placeholder 7"/>
          <p:cNvSpPr>
            <a:spLocks noGrp="1"/>
          </p:cNvSpPr>
          <p:nvPr>
            <p:ph sz="half" idx="2"/>
          </p:nvPr>
        </p:nvSpPr>
        <p:spPr>
          <a:xfrm>
            <a:off x="4572000" y="1600200"/>
            <a:ext cx="4114800" cy="4525963"/>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Η ανάπτυξη</a:t>
            </a:r>
          </a:p>
          <a:p>
            <a:pPr marL="465138" indent="-465138" eaLnBrk="1" hangingPunct="1">
              <a:lnSpc>
                <a:spcPct val="125000"/>
              </a:lnSpc>
              <a:spcBef>
                <a:spcPct val="0"/>
              </a:spcBef>
            </a:pPr>
            <a:r>
              <a:rPr lang="el-GR" sz="3000" dirty="0" smtClean="0">
                <a:latin typeface="Arial" charset="0"/>
                <a:cs typeface="Arial" charset="0"/>
              </a:rPr>
              <a:t>Οι οργανισμοί </a:t>
            </a:r>
          </a:p>
          <a:p>
            <a:pPr marL="465138" indent="-465138" eaLnBrk="1" hangingPunct="1">
              <a:lnSpc>
                <a:spcPct val="125000"/>
              </a:lnSpc>
              <a:spcBef>
                <a:spcPct val="0"/>
              </a:spcBef>
            </a:pPr>
            <a:r>
              <a:rPr lang="el-GR" sz="3000" dirty="0" smtClean="0">
                <a:latin typeface="Arial" charset="0"/>
                <a:cs typeface="Arial" charset="0"/>
              </a:rPr>
              <a:t>Τα άτομα</a:t>
            </a:r>
          </a:p>
          <a:p>
            <a:pPr marL="465138" indent="-465138" eaLnBrk="1" hangingPunct="1">
              <a:lnSpc>
                <a:spcPct val="125000"/>
              </a:lnSpc>
              <a:spcBef>
                <a:spcPct val="0"/>
              </a:spcBef>
            </a:pPr>
            <a:r>
              <a:rPr lang="el-GR" sz="3000" dirty="0" smtClean="0">
                <a:latin typeface="Arial" charset="0"/>
                <a:cs typeface="Arial" charset="0"/>
              </a:rPr>
              <a:t>Οι ομάδες</a:t>
            </a:r>
          </a:p>
          <a:p>
            <a:pPr marL="465138" indent="-465138" eaLnBrk="1" hangingPunct="1">
              <a:lnSpc>
                <a:spcPct val="125000"/>
              </a:lnSpc>
              <a:spcBef>
                <a:spcPct val="0"/>
              </a:spcBef>
            </a:pPr>
            <a:r>
              <a:rPr lang="el-GR" sz="3000" dirty="0" smtClean="0">
                <a:latin typeface="Arial" charset="0"/>
                <a:cs typeface="Arial" charset="0"/>
              </a:rPr>
              <a:t>Οι αγορές</a:t>
            </a:r>
          </a:p>
          <a:p>
            <a:pPr marL="465138" indent="-465138" eaLnBrk="1" hangingPunct="1">
              <a:lnSpc>
                <a:spcPct val="125000"/>
              </a:lnSpc>
              <a:spcBef>
                <a:spcPct val="0"/>
              </a:spcBef>
            </a:pPr>
            <a:endParaRPr lang="en-US" sz="3000" dirty="0" smtClean="0">
              <a:latin typeface="Arial" charset="0"/>
              <a:cs typeface="Arial" charset="0"/>
            </a:endParaRPr>
          </a:p>
        </p:txBody>
      </p:sp>
      <p:sp>
        <p:nvSpPr>
          <p:cNvPr id="12" name="Rectangle 11"/>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4" name="Picture 2"/>
          <p:cNvPicPr>
            <a:picLocks noChangeAspect="1" noChangeArrowheads="1"/>
          </p:cNvPicPr>
          <p:nvPr/>
        </p:nvPicPr>
        <p:blipFill>
          <a:blip r:embed="rId3" cstate="print"/>
          <a:srcRect l="742" t="15653"/>
          <a:stretch>
            <a:fillRect/>
          </a:stretch>
        </p:blipFill>
        <p:spPr bwMode="auto">
          <a:xfrm>
            <a:off x="533400" y="2528400"/>
            <a:ext cx="4002068" cy="201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457200" y="274638"/>
            <a:ext cx="8229600" cy="1325562"/>
          </a:xfrm>
          <a:solidFill>
            <a:srgbClr val="5A7396"/>
          </a:solidFill>
        </p:spPr>
        <p:txBody>
          <a:bodyPr/>
          <a:lstStyle/>
          <a:p>
            <a:pPr eaLnBrk="1" hangingPunct="1"/>
            <a:r>
              <a:rPr lang="el-GR" sz="3200" dirty="0" smtClean="0">
                <a:solidFill>
                  <a:schemeClr val="bg1"/>
                </a:solidFill>
                <a:latin typeface="Arial" charset="0"/>
                <a:cs typeface="Arial" charset="0"/>
              </a:rPr>
              <a:t>Τα πληροφοριακά συστήματα στους οργανισμούς</a:t>
            </a:r>
            <a:endParaRPr lang="en-US" sz="3200" dirty="0" smtClean="0">
              <a:solidFill>
                <a:schemeClr val="bg1"/>
              </a:solidFill>
              <a:latin typeface="Arial" charset="0"/>
              <a:cs typeface="Arial" charset="0"/>
            </a:endParaRPr>
          </a:p>
        </p:txBody>
      </p:sp>
      <p:sp>
        <p:nvSpPr>
          <p:cNvPr id="54274"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Μάρκετινγκ</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Χρηματοοικονομικά</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Ανθρώπινο δυναμικό</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Πωλήσεις</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Παραγωγή</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Επιχειρηματικότητα</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457200" y="274638"/>
            <a:ext cx="8229600" cy="1325562"/>
          </a:xfrm>
          <a:solidFill>
            <a:srgbClr val="5A7396"/>
          </a:solidFill>
        </p:spPr>
        <p:txBody>
          <a:bodyPr/>
          <a:lstStyle/>
          <a:p>
            <a:pPr eaLnBrk="1" hangingPunct="1"/>
            <a:r>
              <a:rPr lang="el-GR" sz="2800" dirty="0" smtClean="0">
                <a:solidFill>
                  <a:schemeClr val="bg1"/>
                </a:solidFill>
                <a:latin typeface="Arial" charset="0"/>
                <a:cs typeface="Arial" charset="0"/>
              </a:rPr>
              <a:t>Τα </a:t>
            </a:r>
            <a:r>
              <a:rPr lang="el-GR" sz="2800" dirty="0" smtClean="0">
                <a:solidFill>
                  <a:schemeClr val="bg1"/>
                </a:solidFill>
                <a:latin typeface="Arial" charset="0"/>
                <a:cs typeface="Arial" charset="0"/>
              </a:rPr>
              <a:t>πληροφοριακά </a:t>
            </a:r>
            <a:r>
              <a:rPr lang="el-GR" sz="2800" dirty="0" smtClean="0">
                <a:solidFill>
                  <a:schemeClr val="bg1"/>
                </a:solidFill>
                <a:latin typeface="Arial" charset="0"/>
                <a:cs typeface="Arial" charset="0"/>
              </a:rPr>
              <a:t>σ</a:t>
            </a:r>
            <a:r>
              <a:rPr lang="el-GR" sz="2800" dirty="0" smtClean="0">
                <a:solidFill>
                  <a:schemeClr val="bg1"/>
                </a:solidFill>
                <a:latin typeface="Arial" charset="0"/>
                <a:cs typeface="Arial" charset="0"/>
              </a:rPr>
              <a:t>υστήματα </a:t>
            </a:r>
            <a:r>
              <a:rPr lang="el-GR" sz="2800" dirty="0" smtClean="0">
                <a:solidFill>
                  <a:schemeClr val="bg1"/>
                </a:solidFill>
                <a:latin typeface="Arial" charset="0"/>
                <a:cs typeface="Arial" charset="0"/>
              </a:rPr>
              <a:t/>
            </a:r>
            <a:br>
              <a:rPr lang="el-GR" sz="2800" dirty="0" smtClean="0">
                <a:solidFill>
                  <a:schemeClr val="bg1"/>
                </a:solidFill>
                <a:latin typeface="Arial" charset="0"/>
                <a:cs typeface="Arial" charset="0"/>
              </a:rPr>
            </a:br>
            <a:r>
              <a:rPr lang="el-GR" sz="2800" dirty="0" smtClean="0">
                <a:solidFill>
                  <a:schemeClr val="bg1"/>
                </a:solidFill>
                <a:latin typeface="Arial" charset="0"/>
                <a:cs typeface="Arial" charset="0"/>
              </a:rPr>
              <a:t>σε </a:t>
            </a:r>
            <a:r>
              <a:rPr lang="el-GR" sz="2800" dirty="0" smtClean="0">
                <a:solidFill>
                  <a:schemeClr val="bg1"/>
                </a:solidFill>
                <a:latin typeface="Arial" charset="0"/>
                <a:cs typeface="Arial" charset="0"/>
              </a:rPr>
              <a:t>μη-κερδοσκοπικούς </a:t>
            </a:r>
            <a:r>
              <a:rPr lang="el-GR" sz="2800" dirty="0" smtClean="0">
                <a:solidFill>
                  <a:schemeClr val="bg1"/>
                </a:solidFill>
                <a:latin typeface="Arial" charset="0"/>
                <a:cs typeface="Arial" charset="0"/>
              </a:rPr>
              <a:t/>
            </a:r>
            <a:br>
              <a:rPr lang="el-GR" sz="2800" dirty="0" smtClean="0">
                <a:solidFill>
                  <a:schemeClr val="bg1"/>
                </a:solidFill>
                <a:latin typeface="Arial" charset="0"/>
                <a:cs typeface="Arial" charset="0"/>
              </a:rPr>
            </a:br>
            <a:r>
              <a:rPr lang="el-GR" sz="2800" dirty="0" smtClean="0">
                <a:solidFill>
                  <a:schemeClr val="bg1"/>
                </a:solidFill>
                <a:latin typeface="Arial" charset="0"/>
                <a:cs typeface="Arial" charset="0"/>
              </a:rPr>
              <a:t>ή </a:t>
            </a:r>
            <a:r>
              <a:rPr lang="el-GR" sz="2800" dirty="0" smtClean="0">
                <a:solidFill>
                  <a:schemeClr val="bg1"/>
                </a:solidFill>
                <a:latin typeface="Arial" charset="0"/>
                <a:cs typeface="Arial" charset="0"/>
              </a:rPr>
              <a:t>δημόσιους </a:t>
            </a:r>
            <a:r>
              <a:rPr lang="el-GR" sz="2800" dirty="0" smtClean="0">
                <a:solidFill>
                  <a:schemeClr val="bg1"/>
                </a:solidFill>
                <a:latin typeface="Arial" charset="0"/>
                <a:cs typeface="Arial" charset="0"/>
              </a:rPr>
              <a:t>ο</a:t>
            </a:r>
            <a:r>
              <a:rPr lang="el-GR" sz="2800" dirty="0" smtClean="0">
                <a:solidFill>
                  <a:schemeClr val="bg1"/>
                </a:solidFill>
                <a:latin typeface="Arial" charset="0"/>
                <a:cs typeface="Arial" charset="0"/>
              </a:rPr>
              <a:t>ργανισμούς </a:t>
            </a:r>
            <a:endParaRPr lang="en-US" sz="2800" dirty="0" smtClean="0">
              <a:solidFill>
                <a:schemeClr val="bg1"/>
              </a:solidFill>
              <a:latin typeface="Arial" charset="0"/>
              <a:cs typeface="Arial" charset="0"/>
            </a:endParaRPr>
          </a:p>
        </p:txBody>
      </p:sp>
      <p:sp>
        <p:nvSpPr>
          <p:cNvPr id="56322"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Συγκέντρωση χρημάτων</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Ενημερώσεις</a:t>
            </a:r>
          </a:p>
          <a:p>
            <a:pPr marL="465138" indent="-465138" eaLnBrk="1" hangingPunct="1">
              <a:lnSpc>
                <a:spcPct val="125000"/>
              </a:lnSpc>
              <a:spcBef>
                <a:spcPct val="0"/>
              </a:spcBef>
            </a:pPr>
            <a:r>
              <a:rPr lang="el-GR" sz="3000" dirty="0" err="1" smtClean="0">
                <a:latin typeface="Arial" charset="0"/>
                <a:cs typeface="Arial" charset="0"/>
              </a:rPr>
              <a:t>Μικρο</a:t>
            </a:r>
            <a:r>
              <a:rPr lang="el-GR" sz="3000" dirty="0" smtClean="0">
                <a:latin typeface="Arial" charset="0"/>
                <a:cs typeface="Arial" charset="0"/>
              </a:rPr>
              <a:t>-εθελοντισμός</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a:xfrm>
            <a:off x="457200" y="274638"/>
            <a:ext cx="8229600" cy="1325562"/>
          </a:xfrm>
          <a:solidFill>
            <a:srgbClr val="5A7396"/>
          </a:solidFill>
        </p:spPr>
        <p:txBody>
          <a:bodyPr/>
          <a:lstStyle/>
          <a:p>
            <a:pPr eaLnBrk="1" hangingPunct="1"/>
            <a:r>
              <a:rPr lang="el-GR" sz="4000" dirty="0" smtClean="0">
                <a:solidFill>
                  <a:schemeClr val="bg1"/>
                </a:solidFill>
                <a:latin typeface="Arial" charset="0"/>
                <a:cs typeface="Arial" charset="0"/>
              </a:rPr>
              <a:t>Η </a:t>
            </a:r>
            <a:r>
              <a:rPr lang="el-GR" sz="4000" dirty="0" smtClean="0">
                <a:solidFill>
                  <a:schemeClr val="bg1"/>
                </a:solidFill>
                <a:latin typeface="Arial" charset="0"/>
                <a:cs typeface="Arial" charset="0"/>
              </a:rPr>
              <a:t>διεύθυνση </a:t>
            </a:r>
            <a:r>
              <a:rPr lang="el-GR" sz="4000" dirty="0" smtClean="0">
                <a:solidFill>
                  <a:schemeClr val="bg1"/>
                </a:solidFill>
                <a:latin typeface="Arial" charset="0"/>
                <a:cs typeface="Arial" charset="0"/>
              </a:rPr>
              <a:t>π</a:t>
            </a:r>
            <a:r>
              <a:rPr lang="el-GR" sz="4000" dirty="0" smtClean="0">
                <a:solidFill>
                  <a:schemeClr val="bg1"/>
                </a:solidFill>
                <a:latin typeface="Arial" charset="0"/>
                <a:cs typeface="Arial" charset="0"/>
              </a:rPr>
              <a:t>ληροφοριακών </a:t>
            </a:r>
            <a:r>
              <a:rPr lang="el-GR" sz="4000" dirty="0" smtClean="0">
                <a:solidFill>
                  <a:schemeClr val="bg1"/>
                </a:solidFill>
                <a:latin typeface="Arial" charset="0"/>
                <a:cs typeface="Arial" charset="0"/>
              </a:rPr>
              <a:t>σ</a:t>
            </a:r>
            <a:r>
              <a:rPr lang="el-GR" sz="4000" dirty="0" smtClean="0">
                <a:solidFill>
                  <a:schemeClr val="bg1"/>
                </a:solidFill>
                <a:latin typeface="Arial" charset="0"/>
                <a:cs typeface="Arial" charset="0"/>
              </a:rPr>
              <a:t>υστημάτων</a:t>
            </a:r>
            <a:endParaRPr lang="en-US" sz="4000" dirty="0" smtClean="0">
              <a:solidFill>
                <a:schemeClr val="bg1"/>
              </a:solidFill>
              <a:latin typeface="Arial" charset="0"/>
              <a:cs typeface="Arial" charset="0"/>
            </a:endParaRPr>
          </a:p>
        </p:txBody>
      </p:sp>
      <p:sp>
        <p:nvSpPr>
          <p:cNvPr id="58370" name="Content Placeholder 7"/>
          <p:cNvSpPr>
            <a:spLocks noGrp="1"/>
          </p:cNvSpPr>
          <p:nvPr>
            <p:ph sz="half" idx="2"/>
          </p:nvPr>
        </p:nvSpPr>
        <p:spPr>
          <a:xfrm>
            <a:off x="457200" y="1600200"/>
            <a:ext cx="4114800" cy="4525963"/>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Διευθυντής Πληροφοριακών Συστημάτων</a:t>
            </a:r>
            <a:endParaRPr lang="en-US" sz="3000" dirty="0" smtClean="0">
              <a:latin typeface="Arial" charset="0"/>
              <a:cs typeface="Arial" charset="0"/>
            </a:endParaRPr>
          </a:p>
        </p:txBody>
      </p:sp>
      <p:sp>
        <p:nvSpPr>
          <p:cNvPr id="12" name="Rectangle 11"/>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648200" y="2133600"/>
            <a:ext cx="3920921" cy="3200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Παραγωγικότητα</a:t>
            </a:r>
            <a:endParaRPr lang="en-US" dirty="0" smtClean="0">
              <a:solidFill>
                <a:schemeClr val="bg1"/>
              </a:solidFill>
              <a:latin typeface="Arial" charset="0"/>
              <a:cs typeface="Arial" charset="0"/>
            </a:endParaRPr>
          </a:p>
        </p:txBody>
      </p:sp>
      <p:sp>
        <p:nvSpPr>
          <p:cNvPr id="62466"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Η έρευνα της </a:t>
            </a:r>
            <a:r>
              <a:rPr lang="en-US" sz="3000" dirty="0" smtClean="0">
                <a:latin typeface="Arial" charset="0"/>
                <a:cs typeface="Arial" charset="0"/>
              </a:rPr>
              <a:t>Microsoft </a:t>
            </a:r>
            <a:r>
              <a:rPr lang="el-GR" sz="3000" dirty="0" smtClean="0">
                <a:latin typeface="Arial" charset="0"/>
                <a:cs typeface="Arial" charset="0"/>
              </a:rPr>
              <a:t>για την παραγωγικότητα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O ρόλος της τεχνολογίας των πληροφοριών</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457200" y="274638"/>
            <a:ext cx="8229600" cy="1325562"/>
          </a:xfrm>
          <a:solidFill>
            <a:srgbClr val="5A7396"/>
          </a:solidFill>
        </p:spPr>
        <p:txBody>
          <a:bodyPr/>
          <a:lstStyle/>
          <a:p>
            <a:pPr eaLnBrk="1" hangingPunct="1"/>
            <a:r>
              <a:rPr lang="el-GR" sz="3600" dirty="0" smtClean="0">
                <a:solidFill>
                  <a:schemeClr val="bg1"/>
                </a:solidFill>
                <a:latin typeface="Arial" charset="0"/>
                <a:cs typeface="Arial" charset="0"/>
              </a:rPr>
              <a:t>Ζητήματα ηθικής &amp; δεοντολογίας</a:t>
            </a:r>
            <a:endParaRPr lang="en-US" sz="3600" dirty="0" smtClean="0">
              <a:solidFill>
                <a:schemeClr val="bg1"/>
              </a:solidFill>
              <a:latin typeface="Arial" charset="0"/>
              <a:cs typeface="Arial" charset="0"/>
            </a:endParaRPr>
          </a:p>
        </p:txBody>
      </p:sp>
      <p:sp>
        <p:nvSpPr>
          <p:cNvPr id="64514"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Απόρρητο</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Διαχείριση κρίσεων</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Φήμη</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Date Placeholder 3"/>
          <p:cNvSpPr>
            <a:spLocks noGrp="1"/>
          </p:cNvSpPr>
          <p:nvPr>
            <p:ph type="dt" sz="quarter" idx="10"/>
          </p:nvPr>
        </p:nvSpPr>
        <p:spPr>
          <a:xfrm>
            <a:off x="457200" y="6356350"/>
            <a:ext cx="50292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smtClean="0"/>
              <a:t>Copyright © 2013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r>
              <a:rPr lang="en-US" dirty="0" smtClean="0"/>
              <a:t> Chapter 1 - </a:t>
            </a:r>
            <a:fld id="{54A31FA3-C37D-41C7-96B5-31F74C324649}" type="slidenum">
              <a:rPr lang="en-US" smtClean="0"/>
              <a:pPr>
                <a:defRPr/>
              </a:pPr>
              <a:t>25</a:t>
            </a:fld>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Περίληψη</a:t>
            </a:r>
            <a:endParaRPr lang="en-US" dirty="0" smtClean="0">
              <a:solidFill>
                <a:schemeClr val="bg1"/>
              </a:solidFill>
              <a:latin typeface="Arial" charset="0"/>
              <a:cs typeface="Arial" charset="0"/>
            </a:endParaRPr>
          </a:p>
        </p:txBody>
      </p:sp>
      <p:sp>
        <p:nvSpPr>
          <p:cNvPr id="66562" name="Content Placeholder 4"/>
          <p:cNvSpPr>
            <a:spLocks noGrp="1"/>
          </p:cNvSpPr>
          <p:nvPr>
            <p:ph idx="1"/>
          </p:nvPr>
        </p:nvSpPr>
        <p:spPr>
          <a:xfrm>
            <a:off x="457200" y="1600200"/>
            <a:ext cx="8229600" cy="4800600"/>
          </a:xfrm>
          <a:ln>
            <a:solidFill>
              <a:schemeClr val="tx1"/>
            </a:solidFill>
          </a:ln>
        </p:spPr>
        <p:txBody>
          <a:bodyPr/>
          <a:lstStyle/>
          <a:p>
            <a:pPr marL="514350" indent="-514350" eaLnBrk="1" hangingPunct="1">
              <a:lnSpc>
                <a:spcPct val="120000"/>
              </a:lnSpc>
              <a:spcBef>
                <a:spcPct val="0"/>
              </a:spcBef>
              <a:buFont typeface="Calibri" pitchFamily="34" charset="0"/>
              <a:buAutoNum type="arabicPeriod"/>
            </a:pPr>
            <a:r>
              <a:rPr lang="el-GR" sz="2400" dirty="0" smtClean="0">
                <a:latin typeface="Arial" charset="0"/>
                <a:cs typeface="Arial" charset="0"/>
              </a:rPr>
              <a:t>Ο ρόλος των πληροφοριακών συστημάτων στους οργανισμούς</a:t>
            </a:r>
            <a:endParaRPr lang="en-US" sz="2400" dirty="0" smtClean="0">
              <a:latin typeface="Arial" charset="0"/>
              <a:cs typeface="Arial" charset="0"/>
            </a:endParaRPr>
          </a:p>
          <a:p>
            <a:pPr marL="514350" indent="-514350" eaLnBrk="1" hangingPunct="1">
              <a:lnSpc>
                <a:spcPct val="120000"/>
              </a:lnSpc>
              <a:spcBef>
                <a:spcPct val="0"/>
              </a:spcBef>
              <a:buFont typeface="Calibri" pitchFamily="34" charset="0"/>
              <a:buAutoNum type="arabicPeriod"/>
            </a:pPr>
            <a:r>
              <a:rPr lang="el-GR" sz="2400" dirty="0" smtClean="0">
                <a:latin typeface="Arial" charset="0"/>
                <a:cs typeface="Arial" charset="0"/>
              </a:rPr>
              <a:t>Τα τρία χαρακτηριστικά των πολύτιμων πληροφοριών </a:t>
            </a:r>
            <a:endParaRPr lang="en-US" sz="2400" dirty="0" smtClean="0">
              <a:latin typeface="Arial" charset="0"/>
              <a:cs typeface="Arial" charset="0"/>
            </a:endParaRPr>
          </a:p>
          <a:p>
            <a:pPr marL="514350" indent="-514350" eaLnBrk="1" hangingPunct="1">
              <a:lnSpc>
                <a:spcPct val="120000"/>
              </a:lnSpc>
              <a:spcBef>
                <a:spcPct val="0"/>
              </a:spcBef>
              <a:buFont typeface="Calibri" pitchFamily="34" charset="0"/>
              <a:buAutoNum type="arabicPeriod"/>
            </a:pPr>
            <a:r>
              <a:rPr lang="el-GR" sz="2400" dirty="0" smtClean="0">
                <a:latin typeface="Arial" charset="0"/>
                <a:cs typeface="Arial" charset="0"/>
              </a:rPr>
              <a:t>Τα τέσσερα συστατικά στοιχεία των πληροφοριακών συστημάτων</a:t>
            </a:r>
            <a:endParaRPr lang="en-US" sz="2400" dirty="0" smtClean="0">
              <a:latin typeface="Arial" charset="0"/>
              <a:cs typeface="Arial" charset="0"/>
            </a:endParaRPr>
          </a:p>
          <a:p>
            <a:pPr marL="514350" indent="-514350" eaLnBrk="1" hangingPunct="1">
              <a:lnSpc>
                <a:spcPct val="120000"/>
              </a:lnSpc>
              <a:spcBef>
                <a:spcPct val="0"/>
              </a:spcBef>
              <a:buFont typeface="Calibri" pitchFamily="34" charset="0"/>
              <a:buAutoNum type="arabicPeriod"/>
            </a:pPr>
            <a:r>
              <a:rPr lang="el-GR" sz="2400" dirty="0" smtClean="0">
                <a:latin typeface="Arial" charset="0"/>
                <a:cs typeface="Arial" charset="0"/>
              </a:rPr>
              <a:t>Πεδία έρευνας στον κλάδο των Πληροφοριακών Συστημάτων Διοίκησης</a:t>
            </a:r>
          </a:p>
          <a:p>
            <a:pPr marL="514350" indent="-514350" eaLnBrk="1" hangingPunct="1">
              <a:lnSpc>
                <a:spcPct val="120000"/>
              </a:lnSpc>
              <a:spcBef>
                <a:spcPct val="0"/>
              </a:spcBef>
              <a:buFont typeface="Calibri" pitchFamily="34" charset="0"/>
              <a:buAutoNum type="arabicPeriod"/>
            </a:pPr>
            <a:r>
              <a:rPr lang="el-GR" sz="2400" dirty="0" smtClean="0">
                <a:latin typeface="Arial" charset="0"/>
                <a:cs typeface="Arial" charset="0"/>
              </a:rPr>
              <a:t>Παραδείγματα</a:t>
            </a:r>
            <a:endParaRPr lang="en-US" sz="2400" dirty="0" smtClean="0">
              <a:latin typeface="Arial" charset="0"/>
              <a:cs typeface="Arial" charset="0"/>
            </a:endParaRPr>
          </a:p>
          <a:p>
            <a:pPr marL="514350" indent="-514350" eaLnBrk="1" hangingPunct="1">
              <a:lnSpc>
                <a:spcPct val="120000"/>
              </a:lnSpc>
              <a:spcBef>
                <a:spcPct val="0"/>
              </a:spcBef>
              <a:buFont typeface="Calibri" pitchFamily="34" charset="0"/>
              <a:buAutoNum type="arabicPeriod"/>
            </a:pPr>
            <a:r>
              <a:rPr lang="el-GR" sz="2400" dirty="0" smtClean="0">
                <a:latin typeface="Arial" charset="0"/>
                <a:cs typeface="Arial" charset="0"/>
              </a:rPr>
              <a:t>Προοπτικές, κίνδυνοι και ζητήματα ηθικής &amp; δεοντολογίας</a:t>
            </a:r>
            <a:endParaRPr lang="en-US" sz="24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3"/>
          <p:cNvSpPr>
            <a:spLocks noGrp="1"/>
          </p:cNvSpPr>
          <p:nvPr>
            <p:ph type="title"/>
          </p:nvPr>
        </p:nvSpPr>
        <p:spPr>
          <a:xfrm>
            <a:off x="457200" y="274638"/>
            <a:ext cx="8229600" cy="1325562"/>
          </a:xfrm>
          <a:solidFill>
            <a:srgbClr val="D7553C"/>
          </a:solidFill>
        </p:spPr>
        <p:txBody>
          <a:bodyPr/>
          <a:lstStyle/>
          <a:p>
            <a:pPr eaLnBrk="1" hangingPunct="1"/>
            <a:r>
              <a:rPr lang="el-GR" dirty="0" smtClean="0">
                <a:solidFill>
                  <a:schemeClr val="bg1"/>
                </a:solidFill>
                <a:latin typeface="Arial" charset="0"/>
                <a:cs typeface="Arial" charset="0"/>
              </a:rPr>
              <a:t>Μελέτη </a:t>
            </a:r>
            <a:r>
              <a:rPr lang="el-GR" dirty="0" smtClean="0">
                <a:solidFill>
                  <a:schemeClr val="bg1"/>
                </a:solidFill>
                <a:latin typeface="Arial" charset="0"/>
                <a:cs typeface="Arial" charset="0"/>
              </a:rPr>
              <a:t>περίπτωσης</a:t>
            </a:r>
            <a:r>
              <a:rPr lang="el-GR" dirty="0" smtClean="0">
                <a:solidFill>
                  <a:schemeClr val="bg1"/>
                </a:solidFill>
                <a:latin typeface="Arial" charset="0"/>
                <a:cs typeface="Arial" charset="0"/>
              </a:rPr>
              <a:t>:</a:t>
            </a:r>
            <a:br>
              <a:rPr lang="el-GR" dirty="0" smtClean="0">
                <a:solidFill>
                  <a:schemeClr val="bg1"/>
                </a:solidFill>
                <a:latin typeface="Arial" charset="0"/>
                <a:cs typeface="Arial" charset="0"/>
              </a:rPr>
            </a:br>
            <a:r>
              <a:rPr lang="el-GR" dirty="0" err="1" smtClean="0">
                <a:solidFill>
                  <a:schemeClr val="bg1"/>
                </a:solidFill>
                <a:latin typeface="Arial" charset="0"/>
                <a:cs typeface="Arial" charset="0"/>
              </a:rPr>
              <a:t>Nasdaq</a:t>
            </a:r>
            <a:r>
              <a:rPr lang="el-GR" dirty="0" smtClean="0">
                <a:solidFill>
                  <a:schemeClr val="bg1"/>
                </a:solidFill>
                <a:latin typeface="Arial" charset="0"/>
                <a:cs typeface="Arial" charset="0"/>
              </a:rPr>
              <a:t> OMX</a:t>
            </a:r>
          </a:p>
        </p:txBody>
      </p:sp>
      <p:sp>
        <p:nvSpPr>
          <p:cNvPr id="68610" name="Content Placeholder 6"/>
          <p:cNvSpPr>
            <a:spLocks noGrp="1"/>
          </p:cNvSpPr>
          <p:nvPr>
            <p:ph sz="half" idx="1"/>
          </p:nvPr>
        </p:nvSpPr>
        <p:spPr>
          <a:xfrm>
            <a:off x="457200" y="1600200"/>
            <a:ext cx="4114800" cy="4525963"/>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Χρηματιστήριο ηλεκτρονικών συναλλαγών</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Ανταγωνίζεται στην ταχύτητα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Κίνδυνοι</a:t>
            </a:r>
            <a:endParaRPr lang="en-US" sz="3000" dirty="0" smtClean="0">
              <a:latin typeface="Arial" charset="0"/>
              <a:cs typeface="Arial" charset="0"/>
            </a:endParaRPr>
          </a:p>
        </p:txBody>
      </p:sp>
      <p:sp>
        <p:nvSpPr>
          <p:cNvPr id="12" name="Rectangle 11"/>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648200" y="2286000"/>
            <a:ext cx="3995466" cy="277276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1600200"/>
            <a:ext cx="8229600" cy="2362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666" name="Title 14"/>
          <p:cNvSpPr>
            <a:spLocks noGrp="1"/>
          </p:cNvSpPr>
          <p:nvPr>
            <p:ph type="title"/>
          </p:nvPr>
        </p:nvSpPr>
        <p:spPr/>
        <p:txBody>
          <a:bodyPr/>
          <a:lstStyle/>
          <a:p>
            <a:pPr eaLnBrk="1" hangingPunct="1"/>
            <a:endParaRPr lang="en-US" smtClean="0"/>
          </a:p>
        </p:txBody>
      </p:sp>
      <p:sp>
        <p:nvSpPr>
          <p:cNvPr id="16" name="Title 3"/>
          <p:cNvSpPr txBox="1">
            <a:spLocks/>
          </p:cNvSpPr>
          <p:nvPr/>
        </p:nvSpPr>
        <p:spPr>
          <a:xfrm>
            <a:off x="457200" y="274638"/>
            <a:ext cx="8229600" cy="1325562"/>
          </a:xfrm>
          <a:prstGeom prst="rect">
            <a:avLst/>
          </a:prstGeom>
          <a:solidFill>
            <a:srgbClr val="D7553C"/>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Μελέτη </a:t>
            </a:r>
            <a:r>
              <a:rPr lang="el-GR" sz="4400" dirty="0" smtClean="0">
                <a:solidFill>
                  <a:schemeClr val="bg1"/>
                </a:solidFill>
                <a:latin typeface="Arial" pitchFamily="34" charset="0"/>
                <a:ea typeface="+mj-ea"/>
                <a:cs typeface="Arial" pitchFamily="34" charset="0"/>
              </a:rPr>
              <a:t>περίπτωσης</a:t>
            </a:r>
            <a:r>
              <a:rPr lang="el-GR" sz="4400" dirty="0" smtClean="0">
                <a:solidFill>
                  <a:schemeClr val="bg1"/>
                </a:solidFill>
                <a:latin typeface="Arial" pitchFamily="34" charset="0"/>
                <a:ea typeface="+mj-ea"/>
                <a:cs typeface="Arial" pitchFamily="34" charset="0"/>
              </a:rPr>
              <a:t>: </a:t>
            </a:r>
          </a:p>
          <a:p>
            <a:pPr algn="ctr" fontAlgn="auto">
              <a:spcAft>
                <a:spcPts val="0"/>
              </a:spcAft>
              <a:defRPr/>
            </a:pPr>
            <a:r>
              <a:rPr lang="en-US" sz="4400" dirty="0" smtClean="0">
                <a:solidFill>
                  <a:schemeClr val="bg1"/>
                </a:solidFill>
                <a:latin typeface="Arial" pitchFamily="34" charset="0"/>
                <a:ea typeface="+mj-ea"/>
                <a:cs typeface="Arial" pitchFamily="34" charset="0"/>
              </a:rPr>
              <a:t>Twitter</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10 - Ορθογώνιο"/>
          <p:cNvSpPr/>
          <p:nvPr/>
        </p:nvSpPr>
        <p:spPr>
          <a:xfrm>
            <a:off x="609600" y="1676400"/>
            <a:ext cx="6781800" cy="2246769"/>
          </a:xfrm>
          <a:prstGeom prst="rect">
            <a:avLst/>
          </a:prstGeom>
        </p:spPr>
        <p:txBody>
          <a:bodyPr wrap="square">
            <a:spAutoFit/>
          </a:bodyPr>
          <a:lstStyle/>
          <a:p>
            <a:pPr marL="465138" indent="-465138">
              <a:lnSpc>
                <a:spcPct val="125000"/>
              </a:lnSpc>
              <a:spcBef>
                <a:spcPts val="0"/>
              </a:spcBef>
              <a:buFont typeface="Arial" pitchFamily="34" charset="0"/>
              <a:buChar char="•"/>
            </a:pPr>
            <a:r>
              <a:rPr lang="el-GR" sz="2800" dirty="0" smtClean="0">
                <a:latin typeface="Arial" pitchFamily="34" charset="0"/>
                <a:cs typeface="Arial" pitchFamily="34" charset="0"/>
              </a:rPr>
              <a:t>Αντιμετώπιση καταστάσεων έκτακτης ανάγκης</a:t>
            </a:r>
          </a:p>
          <a:p>
            <a:pPr marL="465138" indent="-465138">
              <a:lnSpc>
                <a:spcPct val="125000"/>
              </a:lnSpc>
              <a:spcBef>
                <a:spcPts val="0"/>
              </a:spcBef>
              <a:buFont typeface="Arial" pitchFamily="34" charset="0"/>
              <a:buChar char="•"/>
            </a:pPr>
            <a:r>
              <a:rPr lang="el-GR" sz="2800" dirty="0" smtClean="0">
                <a:latin typeface="Arial" pitchFamily="34" charset="0"/>
                <a:cs typeface="Arial" pitchFamily="34" charset="0"/>
              </a:rPr>
              <a:t>Χρήση και βελτιώσεις</a:t>
            </a:r>
            <a:endParaRPr lang="en-US" sz="2800" dirty="0" smtClean="0">
              <a:latin typeface="Arial" pitchFamily="34" charset="0"/>
              <a:cs typeface="Arial" pitchFamily="34" charset="0"/>
            </a:endParaRPr>
          </a:p>
          <a:p>
            <a:pPr marL="465138" indent="-465138">
              <a:lnSpc>
                <a:spcPct val="125000"/>
              </a:lnSpc>
              <a:spcBef>
                <a:spcPts val="0"/>
              </a:spcBef>
              <a:buFont typeface="Arial" pitchFamily="34" charset="0"/>
              <a:buChar char="•"/>
            </a:pPr>
            <a:r>
              <a:rPr lang="el-GR" sz="2800" smtClean="0">
                <a:latin typeface="Arial" pitchFamily="34" charset="0"/>
                <a:cs typeface="Arial" pitchFamily="34" charset="0"/>
              </a:rPr>
              <a:t>Προκλήσεις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Μαθησιακοί </a:t>
            </a:r>
            <a:r>
              <a:rPr lang="el-GR" dirty="0" smtClean="0">
                <a:solidFill>
                  <a:schemeClr val="bg1"/>
                </a:solidFill>
                <a:latin typeface="Arial" charset="0"/>
                <a:cs typeface="Arial" charset="0"/>
              </a:rPr>
              <a:t>στόχοι</a:t>
            </a:r>
            <a:endParaRPr lang="en-US" dirty="0" smtClean="0">
              <a:solidFill>
                <a:schemeClr val="bg1"/>
              </a:solidFill>
              <a:latin typeface="Arial" charset="0"/>
              <a:cs typeface="Arial" charset="0"/>
            </a:endParaRPr>
          </a:p>
        </p:txBody>
      </p:sp>
      <p:sp>
        <p:nvSpPr>
          <p:cNvPr id="17410" name="Content Placeholder 4"/>
          <p:cNvSpPr>
            <a:spLocks noGrp="1"/>
          </p:cNvSpPr>
          <p:nvPr>
            <p:ph idx="1"/>
          </p:nvPr>
        </p:nvSpPr>
        <p:spPr>
          <a:ln>
            <a:solidFill>
              <a:schemeClr val="tx1"/>
            </a:solidFill>
          </a:ln>
        </p:spPr>
        <p:txBody>
          <a:bodyPr/>
          <a:lstStyle/>
          <a:p>
            <a:pPr marL="514350" indent="-514350" eaLnBrk="1" hangingPunct="1">
              <a:lnSpc>
                <a:spcPct val="125000"/>
              </a:lnSpc>
              <a:spcBef>
                <a:spcPct val="0"/>
              </a:spcBef>
              <a:buFont typeface="Calibri" pitchFamily="34" charset="0"/>
              <a:buAutoNum type="arabicPeriod"/>
            </a:pPr>
            <a:r>
              <a:rPr lang="el-GR" sz="2600" dirty="0" smtClean="0">
                <a:latin typeface="Arial" charset="0"/>
                <a:cs typeface="Arial" charset="0"/>
              </a:rPr>
              <a:t>Ο ρόλος των πληροφοριακών συστημάτων στους οργανισμούς</a:t>
            </a:r>
          </a:p>
          <a:p>
            <a:pPr marL="514350" indent="-514350" eaLnBrk="1" hangingPunct="1">
              <a:lnSpc>
                <a:spcPct val="125000"/>
              </a:lnSpc>
              <a:spcBef>
                <a:spcPct val="0"/>
              </a:spcBef>
              <a:buFont typeface="Calibri" pitchFamily="34" charset="0"/>
              <a:buAutoNum type="arabicPeriod"/>
            </a:pPr>
            <a:r>
              <a:rPr lang="el-GR" sz="2600" dirty="0" smtClean="0">
                <a:latin typeface="Arial" charset="0"/>
                <a:cs typeface="Arial" charset="0"/>
              </a:rPr>
              <a:t>Τρία χαρακτηριστικά των πολύτιμων πληροφοριών </a:t>
            </a:r>
            <a:endParaRPr lang="en-US" sz="2600" dirty="0" smtClean="0">
              <a:latin typeface="Arial" charset="0"/>
              <a:cs typeface="Arial" charset="0"/>
            </a:endParaRPr>
          </a:p>
          <a:p>
            <a:pPr marL="514350" indent="-514350" eaLnBrk="1" hangingPunct="1">
              <a:lnSpc>
                <a:spcPct val="125000"/>
              </a:lnSpc>
              <a:spcBef>
                <a:spcPct val="0"/>
              </a:spcBef>
              <a:buFont typeface="Calibri" pitchFamily="34" charset="0"/>
              <a:buAutoNum type="arabicPeriod"/>
            </a:pPr>
            <a:r>
              <a:rPr lang="el-GR" sz="2600" dirty="0" smtClean="0">
                <a:latin typeface="Arial" charset="0"/>
                <a:cs typeface="Arial" charset="0"/>
              </a:rPr>
              <a:t>Τα τεσσάρα βασικά συστατικά στοιχεία ενός πληροφοριακού συστήματος</a:t>
            </a:r>
          </a:p>
          <a:p>
            <a:pPr marL="514350" indent="-514350" eaLnBrk="1" hangingPunct="1">
              <a:lnSpc>
                <a:spcPct val="125000"/>
              </a:lnSpc>
              <a:spcBef>
                <a:spcPct val="0"/>
              </a:spcBef>
              <a:buFont typeface="Calibri" pitchFamily="34" charset="0"/>
              <a:buAutoNum type="arabicPeriod"/>
            </a:pPr>
            <a:r>
              <a:rPr lang="el-GR" sz="2600" dirty="0" smtClean="0">
                <a:latin typeface="Arial" charset="0"/>
                <a:cs typeface="Arial" charset="0"/>
              </a:rPr>
              <a:t>Πεδία έρευνας στον κλάδο των Πληροφοριακών Συστημάτων Διοίκησης</a:t>
            </a:r>
          </a:p>
          <a:p>
            <a:pPr marL="514350" indent="-514350" eaLnBrk="1" hangingPunct="1">
              <a:lnSpc>
                <a:spcPct val="125000"/>
              </a:lnSpc>
              <a:spcBef>
                <a:spcPct val="0"/>
              </a:spcBef>
              <a:buFont typeface="Calibri" pitchFamily="34" charset="0"/>
              <a:buAutoNum type="arabicPeriod"/>
            </a:pPr>
            <a:r>
              <a:rPr lang="el-GR" sz="2600" dirty="0" smtClean="0">
                <a:latin typeface="Arial" charset="0"/>
                <a:cs typeface="Arial" charset="0"/>
              </a:rPr>
              <a:t>Παραδείγματα</a:t>
            </a:r>
            <a:endParaRPr lang="en-US" sz="2600" dirty="0" smtClean="0">
              <a:latin typeface="Arial" charset="0"/>
              <a:cs typeface="Arial" charset="0"/>
            </a:endParaRPr>
          </a:p>
          <a:p>
            <a:pPr marL="514350" indent="-514350" eaLnBrk="1" hangingPunct="1">
              <a:lnSpc>
                <a:spcPct val="125000"/>
              </a:lnSpc>
              <a:spcBef>
                <a:spcPct val="0"/>
              </a:spcBef>
              <a:buFont typeface="Calibri" pitchFamily="34" charset="0"/>
              <a:buAutoNum type="arabicPeriod"/>
            </a:pPr>
            <a:r>
              <a:rPr lang="el-GR" sz="2600" dirty="0" smtClean="0">
                <a:latin typeface="Arial" charset="0"/>
                <a:cs typeface="Arial" charset="0"/>
              </a:rPr>
              <a:t>Ηθικές προεκτάσεις</a:t>
            </a:r>
            <a:endParaRPr lang="en-US" sz="2600" dirty="0" smtClean="0">
              <a:latin typeface="Arial" charset="0"/>
              <a:cs typeface="Arial" charset="0"/>
            </a:endParaRPr>
          </a:p>
          <a:p>
            <a:pPr marL="514350" indent="-514350" eaLnBrk="1" hangingPunct="1">
              <a:lnSpc>
                <a:spcPct val="125000"/>
              </a:lnSpc>
              <a:spcBef>
                <a:spcPct val="0"/>
              </a:spcBef>
              <a:buFont typeface="Calibri" pitchFamily="34" charset="0"/>
              <a:buAutoNum type="arabicPeriod"/>
            </a:pPr>
            <a:endParaRPr lang="en-US" sz="26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457200" y="274638"/>
            <a:ext cx="8229600" cy="1325562"/>
          </a:xfrm>
          <a:solidFill>
            <a:srgbClr val="5A7396"/>
          </a:solidFill>
        </p:spPr>
        <p:txBody>
          <a:bodyPr/>
          <a:lstStyle/>
          <a:p>
            <a:pPr eaLnBrk="1" hangingPunct="1"/>
            <a:r>
              <a:rPr lang="el-GR" sz="4000" dirty="0" smtClean="0">
                <a:solidFill>
                  <a:schemeClr val="bg1"/>
                </a:solidFill>
                <a:latin typeface="Arial" charset="0"/>
                <a:cs typeface="Arial" charset="0"/>
              </a:rPr>
              <a:t>Πληροφοριακά συστήματα </a:t>
            </a:r>
            <a:r>
              <a:rPr lang="el-GR" sz="4000" dirty="0" smtClean="0">
                <a:solidFill>
                  <a:schemeClr val="bg1"/>
                </a:solidFill>
                <a:latin typeface="Arial" charset="0"/>
                <a:cs typeface="Arial" charset="0"/>
              </a:rPr>
              <a:t/>
            </a:r>
            <a:br>
              <a:rPr lang="el-GR" sz="4000" dirty="0" smtClean="0">
                <a:solidFill>
                  <a:schemeClr val="bg1"/>
                </a:solidFill>
                <a:latin typeface="Arial" charset="0"/>
                <a:cs typeface="Arial" charset="0"/>
              </a:rPr>
            </a:br>
            <a:r>
              <a:rPr lang="el-GR" sz="4000" dirty="0" smtClean="0">
                <a:solidFill>
                  <a:schemeClr val="bg1"/>
                </a:solidFill>
                <a:latin typeface="Arial" charset="0"/>
                <a:cs typeface="Arial" charset="0"/>
              </a:rPr>
              <a:t>εν </a:t>
            </a:r>
            <a:r>
              <a:rPr lang="el-GR" sz="4000" dirty="0" smtClean="0">
                <a:solidFill>
                  <a:schemeClr val="bg1"/>
                </a:solidFill>
                <a:latin typeface="Arial" charset="0"/>
                <a:cs typeface="Arial" charset="0"/>
              </a:rPr>
              <a:t>δράσει</a:t>
            </a:r>
            <a:endParaRPr lang="en-US" sz="4000" dirty="0" smtClean="0">
              <a:solidFill>
                <a:schemeClr val="bg1"/>
              </a:solidFill>
              <a:latin typeface="Arial" charset="0"/>
              <a:cs typeface="Arial" charset="0"/>
            </a:endParaRPr>
          </a:p>
        </p:txBody>
      </p:sp>
      <p:sp>
        <p:nvSpPr>
          <p:cNvPr id="21506"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n-US" sz="3000" dirty="0" smtClean="0">
                <a:latin typeface="Arial" charset="0"/>
                <a:cs typeface="Arial" charset="0"/>
              </a:rPr>
              <a:t>American Idol</a:t>
            </a:r>
          </a:p>
          <a:p>
            <a:pPr marL="465138" indent="-465138" eaLnBrk="1" hangingPunct="1">
              <a:lnSpc>
                <a:spcPct val="125000"/>
              </a:lnSpc>
              <a:spcBef>
                <a:spcPct val="0"/>
              </a:spcBef>
            </a:pPr>
            <a:r>
              <a:rPr lang="el-GR" sz="3000" dirty="0" smtClean="0">
                <a:latin typeface="Arial" charset="0"/>
                <a:cs typeface="Arial" charset="0"/>
              </a:rPr>
              <a:t>Τμήμα Οχημάτων της Καλιφόρνια </a:t>
            </a:r>
            <a:endParaRPr lang="en-US" sz="3000" dirty="0" smtClean="0">
              <a:latin typeface="Arial" charset="0"/>
              <a:cs typeface="Arial" charset="0"/>
            </a:endParaRPr>
          </a:p>
          <a:p>
            <a:pPr marL="465138" indent="-465138" eaLnBrk="1" hangingPunct="1">
              <a:lnSpc>
                <a:spcPct val="125000"/>
              </a:lnSpc>
              <a:spcBef>
                <a:spcPct val="0"/>
              </a:spcBef>
            </a:pPr>
            <a:r>
              <a:rPr lang="en-US" sz="3000" dirty="0" err="1" smtClean="0">
                <a:latin typeface="Arial" charset="0"/>
                <a:cs typeface="Arial" charset="0"/>
              </a:rPr>
              <a:t>Walmart</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274638"/>
            <a:ext cx="8229600" cy="1325562"/>
          </a:xfrm>
          <a:solidFill>
            <a:srgbClr val="5A7396"/>
          </a:solidFill>
        </p:spPr>
        <p:txBody>
          <a:bodyPr/>
          <a:lstStyle/>
          <a:p>
            <a:pPr eaLnBrk="1" hangingPunct="1"/>
            <a:r>
              <a:rPr lang="en-US" smtClean="0">
                <a:solidFill>
                  <a:schemeClr val="bg1"/>
                </a:solidFill>
                <a:latin typeface="Arial" charset="0"/>
                <a:cs typeface="Arial" charset="0"/>
              </a:rPr>
              <a:t>Google</a:t>
            </a:r>
          </a:p>
        </p:txBody>
      </p:sp>
      <p:sp>
        <p:nvSpPr>
          <p:cNvPr id="19458"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2800" i="1" dirty="0" smtClean="0">
                <a:latin typeface="Arial" charset="0"/>
                <a:cs typeface="Arial" charset="0"/>
              </a:rPr>
              <a:t>«Αποστολή της </a:t>
            </a:r>
            <a:r>
              <a:rPr lang="el-GR" sz="2800" i="1" dirty="0" err="1" smtClean="0">
                <a:latin typeface="Arial" charset="0"/>
                <a:cs typeface="Arial" charset="0"/>
              </a:rPr>
              <a:t>Google</a:t>
            </a:r>
            <a:r>
              <a:rPr lang="el-GR" sz="2800" i="1" dirty="0" smtClean="0">
                <a:latin typeface="Arial" charset="0"/>
                <a:cs typeface="Arial" charset="0"/>
              </a:rPr>
              <a:t> είναι να οργανώσει τις παγκοσμίως διαθέσιμες πληροφορίες …». </a:t>
            </a:r>
            <a:endParaRPr lang="en-US" sz="2800" i="1" dirty="0" smtClean="0">
              <a:latin typeface="Arial" charset="0"/>
              <a:cs typeface="Arial" charset="0"/>
            </a:endParaRPr>
          </a:p>
          <a:p>
            <a:pPr marL="465138" indent="-465138" eaLnBrk="1" hangingPunct="1">
              <a:lnSpc>
                <a:spcPct val="125000"/>
              </a:lnSpc>
              <a:spcBef>
                <a:spcPct val="0"/>
              </a:spcBef>
            </a:pPr>
            <a:r>
              <a:rPr lang="el-GR" sz="2800" dirty="0" smtClean="0">
                <a:latin typeface="Arial" charset="0"/>
                <a:cs typeface="Arial" charset="0"/>
              </a:rPr>
              <a:t>Η πρόσβαση στις πληροφορίες έχει μεταμορφώσει τον τρόπο εργασίας και μελέτης, τις καθημερινές δραστηριότητες και το τι μπορεί κανείς να επιτύχει</a:t>
            </a:r>
            <a:endParaRPr lang="en-US" sz="2800" dirty="0" smtClean="0">
              <a:latin typeface="Arial" charset="0"/>
              <a:cs typeface="Arial" charset="0"/>
            </a:endParaRPr>
          </a:p>
          <a:p>
            <a:pPr marL="465138" indent="-465138" eaLnBrk="1" hangingPunct="1">
              <a:lnSpc>
                <a:spcPct val="125000"/>
              </a:lnSpc>
              <a:spcBef>
                <a:spcPct val="0"/>
              </a:spcBef>
            </a:pPr>
            <a:r>
              <a:rPr lang="el-GR" sz="2800" dirty="0" smtClean="0">
                <a:latin typeface="Arial" charset="0"/>
                <a:cs typeface="Arial" charset="0"/>
              </a:rPr>
              <a:t>η καθολική προσβασιμότητα δεν ενδείκνυται για όλες πληροφορίες</a:t>
            </a:r>
            <a:endParaRPr lang="en-US" sz="28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457200" y="274638"/>
            <a:ext cx="8229600" cy="1325562"/>
          </a:xfrm>
          <a:solidFill>
            <a:srgbClr val="5A7396"/>
          </a:solidFill>
        </p:spPr>
        <p:txBody>
          <a:bodyPr/>
          <a:lstStyle/>
          <a:p>
            <a:pPr eaLnBrk="1" hangingPunct="1"/>
            <a:r>
              <a:rPr lang="el-GR" sz="4000" dirty="0" smtClean="0">
                <a:solidFill>
                  <a:schemeClr val="bg1"/>
                </a:solidFill>
                <a:latin typeface="Arial" charset="0"/>
                <a:cs typeface="Arial" charset="0"/>
              </a:rPr>
              <a:t>Πληροφοριακά </a:t>
            </a:r>
            <a:r>
              <a:rPr lang="el-GR" sz="4000" dirty="0" smtClean="0">
                <a:solidFill>
                  <a:schemeClr val="bg1"/>
                </a:solidFill>
                <a:latin typeface="Arial" charset="0"/>
                <a:cs typeface="Arial" charset="0"/>
              </a:rPr>
              <a:t>συστήματα </a:t>
            </a:r>
            <a:r>
              <a:rPr lang="el-GR" sz="4000" dirty="0" smtClean="0">
                <a:solidFill>
                  <a:schemeClr val="bg1"/>
                </a:solidFill>
                <a:latin typeface="Arial" charset="0"/>
                <a:cs typeface="Arial" charset="0"/>
              </a:rPr>
              <a:t>&amp; </a:t>
            </a:r>
            <a:r>
              <a:rPr lang="el-GR" sz="4000" dirty="0" smtClean="0">
                <a:solidFill>
                  <a:schemeClr val="bg1"/>
                </a:solidFill>
                <a:latin typeface="Arial" charset="0"/>
                <a:cs typeface="Arial" charset="0"/>
              </a:rPr>
              <a:t>οργανισμοί</a:t>
            </a:r>
            <a:endParaRPr lang="en-US" sz="4000" dirty="0" smtClean="0">
              <a:solidFill>
                <a:schemeClr val="bg1"/>
              </a:solidFill>
              <a:latin typeface="Arial" charset="0"/>
              <a:cs typeface="Arial" charset="0"/>
            </a:endParaRPr>
          </a:p>
        </p:txBody>
      </p:sp>
      <p:sp>
        <p:nvSpPr>
          <p:cNvPr id="23554"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Διοίκηση λειτουργιών</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Αλληλεπίδραση με τους πελάτες</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Λήψη αποφάσεων</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Συνεργασία και ομαδική εργασία</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Στρατηγικές πρωτοβουλίες και ανταγωνιστικό πλεονέκτημα</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Ατομική παραγωγικότητα</a:t>
            </a: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274638"/>
            <a:ext cx="8229600" cy="1325562"/>
          </a:xfrm>
          <a:solidFill>
            <a:srgbClr val="D25F14"/>
          </a:solidFill>
        </p:spPr>
        <p:txBody>
          <a:bodyPr/>
          <a:lstStyle/>
          <a:p>
            <a:pPr eaLnBrk="1" hangingPunct="1"/>
            <a:r>
              <a:rPr lang="en-US" dirty="0" smtClean="0">
                <a:solidFill>
                  <a:schemeClr val="bg1"/>
                </a:solidFill>
                <a:latin typeface="Arial" charset="0"/>
                <a:cs typeface="Arial" charset="0"/>
              </a:rPr>
              <a:t>1. </a:t>
            </a:r>
            <a:r>
              <a:rPr lang="el-GR" dirty="0" smtClean="0">
                <a:solidFill>
                  <a:schemeClr val="bg1"/>
                </a:solidFill>
                <a:latin typeface="Arial" charset="0"/>
                <a:cs typeface="Arial" charset="0"/>
              </a:rPr>
              <a:t>Διοίκηση </a:t>
            </a:r>
            <a:r>
              <a:rPr lang="el-GR" dirty="0" smtClean="0">
                <a:solidFill>
                  <a:schemeClr val="bg1"/>
                </a:solidFill>
                <a:latin typeface="Arial" charset="0"/>
                <a:cs typeface="Arial" charset="0"/>
              </a:rPr>
              <a:t>λειτουργιών</a:t>
            </a:r>
            <a:endParaRPr lang="en-US" dirty="0" smtClean="0">
              <a:solidFill>
                <a:schemeClr val="bg1"/>
              </a:solidFill>
              <a:latin typeface="Arial" charset="0"/>
              <a:cs typeface="Arial" charset="0"/>
            </a:endParaRPr>
          </a:p>
        </p:txBody>
      </p:sp>
      <p:sp>
        <p:nvSpPr>
          <p:cNvPr id="25602" name="Content Placeholder 4"/>
          <p:cNvSpPr>
            <a:spLocks noGrp="1"/>
          </p:cNvSpPr>
          <p:nvPr>
            <p:ph idx="1"/>
          </p:nvPr>
        </p:nvSpPr>
        <p:spPr>
          <a:xfrm>
            <a:off x="457200" y="1600200"/>
            <a:ext cx="8229600" cy="1828800"/>
          </a:xfrm>
          <a:ln>
            <a:solidFill>
              <a:schemeClr val="tx1"/>
            </a:solidFill>
          </a:ln>
        </p:spPr>
        <p:txBody>
          <a:bodyPr/>
          <a:lstStyle/>
          <a:p>
            <a:pPr marL="465138" indent="-465138" eaLnBrk="1" hangingPunct="1">
              <a:lnSpc>
                <a:spcPct val="125000"/>
              </a:lnSpc>
              <a:spcBef>
                <a:spcPct val="0"/>
              </a:spcBef>
            </a:pPr>
            <a:r>
              <a:rPr lang="el-GR" sz="2200" dirty="0" smtClean="0">
                <a:latin typeface="Arial" charset="0"/>
                <a:cs typeface="Arial" charset="0"/>
              </a:rPr>
              <a:t>Λειτουργίες για την παροχή αγαθών και υπηρεσιών</a:t>
            </a:r>
            <a:endParaRPr lang="en-US" sz="2200" dirty="0" smtClean="0">
              <a:latin typeface="Arial" charset="0"/>
              <a:cs typeface="Arial" charset="0"/>
            </a:endParaRPr>
          </a:p>
          <a:p>
            <a:pPr marL="465138" indent="-465138" eaLnBrk="1" hangingPunct="1">
              <a:lnSpc>
                <a:spcPct val="125000"/>
              </a:lnSpc>
              <a:spcBef>
                <a:spcPct val="0"/>
              </a:spcBef>
            </a:pPr>
            <a:r>
              <a:rPr lang="el-GR" sz="2200" dirty="0" smtClean="0">
                <a:latin typeface="Arial" charset="0"/>
                <a:cs typeface="Arial" charset="0"/>
              </a:rPr>
              <a:t>Κανονιστική συμμόρφωση</a:t>
            </a:r>
            <a:endParaRPr lang="en-US" sz="2200" dirty="0" smtClean="0">
              <a:latin typeface="Arial" charset="0"/>
              <a:cs typeface="Arial" charset="0"/>
            </a:endParaRPr>
          </a:p>
          <a:p>
            <a:pPr marL="465138" indent="-465138" eaLnBrk="1" hangingPunct="1">
              <a:lnSpc>
                <a:spcPct val="125000"/>
              </a:lnSpc>
              <a:spcBef>
                <a:spcPct val="0"/>
              </a:spcBef>
            </a:pPr>
            <a:r>
              <a:rPr lang="el-GR" sz="2200" dirty="0" smtClean="0">
                <a:latin typeface="Arial" charset="0"/>
                <a:cs typeface="Arial" charset="0"/>
              </a:rPr>
              <a:t>Κλαδικές λειτουργίες</a:t>
            </a:r>
            <a:endParaRPr lang="en-US" sz="22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57200" y="3429000"/>
            <a:ext cx="8229600" cy="27003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3" cstate="print"/>
          <a:srcRect t="15091"/>
          <a:stretch>
            <a:fillRect/>
          </a:stretch>
        </p:blipFill>
        <p:spPr bwMode="auto">
          <a:xfrm>
            <a:off x="2191285" y="3429000"/>
            <a:ext cx="4618038" cy="27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a:xfrm>
            <a:off x="457200" y="274638"/>
            <a:ext cx="8229600" cy="1325562"/>
          </a:xfrm>
          <a:solidFill>
            <a:srgbClr val="D25F14"/>
          </a:solidFill>
        </p:spPr>
        <p:txBody>
          <a:bodyPr/>
          <a:lstStyle/>
          <a:p>
            <a:pPr eaLnBrk="1" hangingPunct="1"/>
            <a:r>
              <a:rPr lang="en-US" sz="4200" dirty="0" smtClean="0">
                <a:solidFill>
                  <a:schemeClr val="bg1"/>
                </a:solidFill>
                <a:latin typeface="Arial" charset="0"/>
                <a:cs typeface="Arial" charset="0"/>
              </a:rPr>
              <a:t>2. </a:t>
            </a:r>
            <a:r>
              <a:rPr lang="el-GR" sz="4200" dirty="0" smtClean="0">
                <a:solidFill>
                  <a:schemeClr val="bg1"/>
                </a:solidFill>
                <a:latin typeface="Arial" charset="0"/>
                <a:cs typeface="Arial" charset="0"/>
              </a:rPr>
              <a:t>Αλληλεπίδραση με τους </a:t>
            </a:r>
            <a:r>
              <a:rPr lang="el-GR" sz="4200" dirty="0" smtClean="0">
                <a:solidFill>
                  <a:schemeClr val="bg1"/>
                </a:solidFill>
                <a:latin typeface="Arial" charset="0"/>
                <a:cs typeface="Arial" charset="0"/>
              </a:rPr>
              <a:t>πελάτες </a:t>
            </a:r>
            <a:endParaRPr lang="en-US" sz="4200" dirty="0" smtClean="0">
              <a:solidFill>
                <a:schemeClr val="bg1"/>
              </a:solidFill>
              <a:latin typeface="Arial" charset="0"/>
              <a:cs typeface="Arial" charset="0"/>
            </a:endParaRPr>
          </a:p>
        </p:txBody>
      </p:sp>
      <p:sp>
        <p:nvSpPr>
          <p:cNvPr id="27650"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Τα Συστήματα Διαχείρισης Πελατειακών Σχέσεων βοηθούν στη δημιουργία και τη διατήρηση των καλών σχέσεων με τους πελάτες</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Εφαρμογές διαδικτυακής εξυπηρέτησης πελατών (</a:t>
            </a:r>
            <a:r>
              <a:rPr lang="en-US" sz="3000" dirty="0" smtClean="0">
                <a:latin typeface="Arial" charset="0"/>
                <a:cs typeface="Arial" charset="0"/>
              </a:rPr>
              <a:t>Web-based </a:t>
            </a:r>
            <a:r>
              <a:rPr lang="el-GR" sz="3000" dirty="0" err="1" smtClean="0">
                <a:latin typeface="Arial" charset="0"/>
                <a:cs typeface="Arial" charset="0"/>
              </a:rPr>
              <a:t>front</a:t>
            </a:r>
            <a:r>
              <a:rPr lang="el-GR" sz="3000" dirty="0" smtClean="0">
                <a:latin typeface="Arial" charset="0"/>
                <a:cs typeface="Arial" charset="0"/>
              </a:rPr>
              <a:t> </a:t>
            </a:r>
            <a:r>
              <a:rPr lang="en-US" sz="3000" dirty="0" smtClean="0">
                <a:latin typeface="Arial" charset="0"/>
                <a:cs typeface="Arial" charset="0"/>
              </a:rPr>
              <a:t>office &amp; self-service</a:t>
            </a:r>
            <a:r>
              <a:rPr lang="el-GR" sz="3000" dirty="0" smtClean="0">
                <a:latin typeface="Arial" charset="0"/>
                <a:cs typeface="Arial" charset="0"/>
              </a:rPr>
              <a:t>)</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a:xfrm>
            <a:off x="457200" y="274638"/>
            <a:ext cx="8229600" cy="1325562"/>
          </a:xfrm>
          <a:solidFill>
            <a:srgbClr val="D25F14"/>
          </a:solidFill>
        </p:spPr>
        <p:txBody>
          <a:bodyPr/>
          <a:lstStyle/>
          <a:p>
            <a:pPr eaLnBrk="1" hangingPunct="1"/>
            <a:r>
              <a:rPr lang="en-US" dirty="0" smtClean="0">
                <a:solidFill>
                  <a:schemeClr val="bg1"/>
                </a:solidFill>
                <a:latin typeface="Arial" charset="0"/>
                <a:cs typeface="Arial" charset="0"/>
              </a:rPr>
              <a:t>3. </a:t>
            </a:r>
            <a:r>
              <a:rPr lang="el-GR" dirty="0" smtClean="0">
                <a:solidFill>
                  <a:schemeClr val="bg1"/>
                </a:solidFill>
                <a:latin typeface="Arial" charset="0"/>
                <a:cs typeface="Arial" charset="0"/>
              </a:rPr>
              <a:t>Λήψη </a:t>
            </a:r>
            <a:r>
              <a:rPr lang="el-GR" dirty="0" smtClean="0">
                <a:solidFill>
                  <a:schemeClr val="bg1"/>
                </a:solidFill>
                <a:latin typeface="Arial" charset="0"/>
                <a:cs typeface="Arial" charset="0"/>
              </a:rPr>
              <a:t>αποφάσεων</a:t>
            </a:r>
            <a:endParaRPr lang="en-US" dirty="0" smtClean="0">
              <a:solidFill>
                <a:schemeClr val="bg1"/>
              </a:solidFill>
              <a:latin typeface="Arial" charset="0"/>
              <a:cs typeface="Arial" charset="0"/>
            </a:endParaRPr>
          </a:p>
        </p:txBody>
      </p:sp>
      <p:sp>
        <p:nvSpPr>
          <p:cNvPr id="29698"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Λήψη αποφάσεων που βασίζεται σε δεδομένα</a:t>
            </a:r>
          </a:p>
          <a:p>
            <a:pPr marL="465138" indent="-465138" eaLnBrk="1" hangingPunct="1">
              <a:lnSpc>
                <a:spcPct val="125000"/>
              </a:lnSpc>
              <a:spcBef>
                <a:spcPct val="0"/>
              </a:spcBef>
            </a:pPr>
            <a:r>
              <a:rPr lang="el-GR" sz="3000" dirty="0" smtClean="0">
                <a:latin typeface="Arial" charset="0"/>
                <a:cs typeface="Arial" charset="0"/>
              </a:rPr>
              <a:t>Επιχειρηματική ευφυΐα </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5490</Words>
  <Application>Microsoft Office PowerPoint</Application>
  <PresentationFormat>Προβολή στην οθόνη (4:3)</PresentationFormat>
  <Paragraphs>295</Paragraphs>
  <Slides>29</Slides>
  <Notes>28</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Office Theme</vt:lpstr>
      <vt:lpstr>Διαφάνεια 1</vt:lpstr>
      <vt:lpstr>Κεφάλαιο 1: Πληροφοριακά Συστήματα και Άνθρωποι</vt:lpstr>
      <vt:lpstr>Μαθησιακοί στόχοι</vt:lpstr>
      <vt:lpstr>Πληροφοριακά συστήματα  εν δράσει</vt:lpstr>
      <vt:lpstr>Google</vt:lpstr>
      <vt:lpstr>Πληροφοριακά συστήματα &amp; οργανισμοί</vt:lpstr>
      <vt:lpstr>1. Διοίκηση λειτουργιών</vt:lpstr>
      <vt:lpstr>2. Αλληλεπίδραση με τους πελάτες </vt:lpstr>
      <vt:lpstr>3. Λήψη αποφάσεων</vt:lpstr>
      <vt:lpstr>4. Συνεργασία στο πλαίσιο  της ομάδας</vt:lpstr>
      <vt:lpstr>5. Στρατηγικοί στόχοι</vt:lpstr>
      <vt:lpstr>6. Ατομική παραγωγικότητα</vt:lpstr>
      <vt:lpstr>Η φύση των πληροφοριών</vt:lpstr>
      <vt:lpstr>Η αξία των πληροφοριών</vt:lpstr>
      <vt:lpstr>Τα συστατικά στοιχεία των πληροφοριακών συστημάτων</vt:lpstr>
      <vt:lpstr>1. Οι άνθρωποι</vt:lpstr>
      <vt:lpstr>2. Η τεχνολογία</vt:lpstr>
      <vt:lpstr>Διαφάνεια 18</vt:lpstr>
      <vt:lpstr>4. Τα δεδομένα</vt:lpstr>
      <vt:lpstr>Η επιστήμη των πληροφοριακών συστημάτων</vt:lpstr>
      <vt:lpstr>Τα πληροφοριακά συστήματα στους οργανισμούς</vt:lpstr>
      <vt:lpstr>Τα πληροφοριακά συστήματα  σε μη-κερδοσκοπικούς  ή δημόσιους οργανισμούς </vt:lpstr>
      <vt:lpstr>Η διεύθυνση πληροφοριακών συστημάτων</vt:lpstr>
      <vt:lpstr>Παραγωγικότητα</vt:lpstr>
      <vt:lpstr>Ζητήματα ηθικής &amp; δεοντολογίας</vt:lpstr>
      <vt:lpstr>Περίληψη</vt:lpstr>
      <vt:lpstr>Μελέτη περίπτωσης: Nasdaq OMX</vt:lpstr>
      <vt:lpstr>Διαφάνεια 28</vt:lpstr>
      <vt:lpstr>Διαφάνεια 29</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Information Systems and People</dc:title>
  <dc:creator>Information Services</dc:creator>
  <cp:lastModifiedBy>EPIMELEIA</cp:lastModifiedBy>
  <cp:revision>233</cp:revision>
  <dcterms:created xsi:type="dcterms:W3CDTF">2011-05-06T21:38:06Z</dcterms:created>
  <dcterms:modified xsi:type="dcterms:W3CDTF">2014-02-05T13:18:51Z</dcterms:modified>
</cp:coreProperties>
</file>