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318" r:id="rId3"/>
    <p:sldId id="336" r:id="rId4"/>
    <p:sldId id="328" r:id="rId5"/>
    <p:sldId id="329" r:id="rId6"/>
    <p:sldId id="322" r:id="rId7"/>
    <p:sldId id="320" r:id="rId8"/>
    <p:sldId id="319" r:id="rId9"/>
    <p:sldId id="321" r:id="rId10"/>
    <p:sldId id="323" r:id="rId11"/>
    <p:sldId id="324" r:id="rId12"/>
    <p:sldId id="325" r:id="rId13"/>
    <p:sldId id="326" r:id="rId14"/>
    <p:sldId id="327" r:id="rId15"/>
    <p:sldId id="332" r:id="rId16"/>
    <p:sldId id="333" r:id="rId17"/>
    <p:sldId id="334" r:id="rId18"/>
    <p:sldId id="335" r:id="rId19"/>
    <p:sldId id="33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1" autoAdjust="0"/>
    <p:restoredTop sz="94769" autoAdjust="0"/>
  </p:normalViewPr>
  <p:slideViewPr>
    <p:cSldViewPr snapToGrid="0" snapToObjects="1">
      <p:cViewPr>
        <p:scale>
          <a:sx n="100" d="100"/>
          <a:sy n="100" d="100"/>
        </p:scale>
        <p:origin x="-1504" y="-80"/>
      </p:cViewPr>
      <p:guideLst>
        <p:guide orient="horz" pos="2160"/>
        <p:guide pos="2880"/>
      </p:guideLst>
    </p:cSldViewPr>
  </p:slideViewPr>
  <p:outlineViewPr>
    <p:cViewPr>
      <p:scale>
        <a:sx n="33" d="100"/>
        <a:sy n="33" d="100"/>
      </p:scale>
      <p:origin x="0" y="149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4B7AB8-1A22-904F-B91A-DEA75453DF91}" type="datetimeFigureOut">
              <a:rPr lang="en-US" smtClean="0"/>
              <a:t>18/05/18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C9DEB9-0C48-9945-9789-F3FFFBAE2ABB}" type="slidenum">
              <a:rPr lang="en-US" smtClean="0"/>
              <a:t>‹#›</a:t>
            </a:fld>
            <a:endParaRPr lang="en-US"/>
          </a:p>
        </p:txBody>
      </p:sp>
    </p:spTree>
    <p:extLst>
      <p:ext uri="{BB962C8B-B14F-4D97-AF65-F5344CB8AC3E}">
        <p14:creationId xmlns:p14="http://schemas.microsoft.com/office/powerpoint/2010/main" val="41968473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kumimoji="0"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lgn="r" eaLnBrk="1" latinLnBrk="0" hangingPunct="1"/>
            <a:fld id="{9D21D778-B565-4D7E-94D7-64010A445B68}" type="datetimeFigureOut">
              <a:rPr lang="en-US" smtClean="0"/>
              <a:pPr algn="r" eaLnBrk="1" latinLnBrk="0" hangingPunct="1"/>
              <a:t>18/05/18</a:t>
            </a:fld>
            <a:endParaRPr lang="en-US" sz="1400"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lgn="l" eaLnBrk="1" latinLnBrk="0" hangingPunct="1"/>
            <a:endParaRPr kumimoji="0"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rOS-9yuyomI"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17500" y="4559301"/>
            <a:ext cx="8407400" cy="596900"/>
          </a:xfrm>
        </p:spPr>
        <p:txBody>
          <a:bodyPr>
            <a:noAutofit/>
          </a:bodyPr>
          <a:lstStyle/>
          <a:p>
            <a:r>
              <a:rPr lang="el-GR" sz="2200" dirty="0" smtClean="0">
                <a:latin typeface="Cambria"/>
                <a:cs typeface="Cambria"/>
              </a:rPr>
              <a:t>ΜΑΘΗΜΑ 11ο</a:t>
            </a:r>
            <a:endParaRPr lang="el-GR" sz="2200" dirty="0" smtClean="0">
              <a:latin typeface="Cambria"/>
              <a:cs typeface="Cambria"/>
            </a:endParaRPr>
          </a:p>
        </p:txBody>
      </p:sp>
      <p:sp>
        <p:nvSpPr>
          <p:cNvPr id="6" name="Title 5"/>
          <p:cNvSpPr>
            <a:spLocks noGrp="1"/>
          </p:cNvSpPr>
          <p:nvPr>
            <p:ph type="ctrTitle"/>
          </p:nvPr>
        </p:nvSpPr>
        <p:spPr/>
        <p:txBody>
          <a:bodyPr>
            <a:normAutofit/>
          </a:bodyPr>
          <a:lstStyle/>
          <a:p>
            <a:r>
              <a:rPr lang="el-GR" sz="3200" smtClean="0"/>
              <a:t>ΕΙΣΑΓΩΓΗ ΣΤΗΝ </a:t>
            </a:r>
            <a:br>
              <a:rPr lang="el-GR" sz="3200" smtClean="0"/>
            </a:br>
            <a:r>
              <a:rPr lang="el-GR" sz="3200" smtClean="0"/>
              <a:t>ΕΚΠΑΙΔΕΥΤΙΚΗ ΠΟΛΙΤΙΚΗ</a:t>
            </a:r>
            <a:endParaRPr lang="en-US" sz="3200" dirty="0"/>
          </a:p>
        </p:txBody>
      </p:sp>
    </p:spTree>
    <p:extLst>
      <p:ext uri="{BB962C8B-B14F-4D97-AF65-F5344CB8AC3E}">
        <p14:creationId xmlns:p14="http://schemas.microsoft.com/office/powerpoint/2010/main" val="263140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Παρεμβατικά Προγράμματα για τους Ρομά</a:t>
            </a:r>
            <a:endParaRPr lang="en-US" dirty="0"/>
          </a:p>
        </p:txBody>
      </p:sp>
      <p:sp>
        <p:nvSpPr>
          <p:cNvPr id="3" name="Content Placeholder 2"/>
          <p:cNvSpPr>
            <a:spLocks noGrp="1"/>
          </p:cNvSpPr>
          <p:nvPr>
            <p:ph idx="1"/>
          </p:nvPr>
        </p:nvSpPr>
        <p:spPr>
          <a:xfrm>
            <a:off x="301752" y="1527048"/>
            <a:ext cx="8503920" cy="5102352"/>
          </a:xfrm>
        </p:spPr>
        <p:txBody>
          <a:bodyPr>
            <a:noAutofit/>
          </a:bodyPr>
          <a:lstStyle/>
          <a:p>
            <a:pPr marL="0" indent="0">
              <a:spcBef>
                <a:spcPts val="0"/>
              </a:spcBef>
              <a:buNone/>
            </a:pPr>
            <a:r>
              <a:rPr lang="el-GR" sz="2400" dirty="0"/>
              <a:t>Τα πανεπιστήμια που επωμίστηκαν τα προγράμματα αυτά είναι με χρονολογική σειρά: </a:t>
            </a:r>
            <a:endParaRPr lang="el-GR" sz="2400" dirty="0" smtClean="0"/>
          </a:p>
          <a:p>
            <a:pPr>
              <a:spcBef>
                <a:spcPts val="0"/>
              </a:spcBef>
            </a:pPr>
            <a:r>
              <a:rPr lang="el-GR" sz="2400" dirty="0" smtClean="0"/>
              <a:t>α</a:t>
            </a:r>
            <a:r>
              <a:rPr lang="el-GR" sz="2400" dirty="0"/>
              <a:t>) το </a:t>
            </a:r>
            <a:r>
              <a:rPr lang="el-GR" sz="2400" dirty="0" smtClean="0"/>
              <a:t>Πανεπιστήμιο Ιωαννίνων </a:t>
            </a:r>
            <a:r>
              <a:rPr lang="el-GR" sz="2400" dirty="0"/>
              <a:t>για το διάστημα 1997-2001 (πρόγραμμα «Εκπαίδευση Τσιγγανοπαίδων» με επιστημονικό υπεύθυ</a:t>
            </a:r>
            <a:r>
              <a:rPr lang="el-GR" sz="2400" dirty="0" smtClean="0"/>
              <a:t>-νο </a:t>
            </a:r>
            <a:r>
              <a:rPr lang="el-GR" sz="2400" dirty="0"/>
              <a:t>τον Α. Γκότοβο), </a:t>
            </a:r>
            <a:endParaRPr lang="el-GR" sz="2400" dirty="0" smtClean="0"/>
          </a:p>
          <a:p>
            <a:pPr>
              <a:spcBef>
                <a:spcPts val="0"/>
              </a:spcBef>
            </a:pPr>
            <a:r>
              <a:rPr lang="el-GR" sz="2400" dirty="0" smtClean="0"/>
              <a:t>β</a:t>
            </a:r>
            <a:r>
              <a:rPr lang="el-GR" sz="2400" dirty="0"/>
              <a:t>) </a:t>
            </a:r>
            <a:r>
              <a:rPr lang="el-GR" sz="2400" dirty="0" smtClean="0"/>
              <a:t>το </a:t>
            </a:r>
            <a:r>
              <a:rPr lang="el-GR" sz="2400" dirty="0"/>
              <a:t>Πανεπιστήμιο Ιωαννίνων για το διάστημα 2001-2004 (πρόγραμμα «</a:t>
            </a:r>
            <a:r>
              <a:rPr lang="el-GR" sz="2400" dirty="0" smtClean="0"/>
              <a:t>Ένταξη Τσιγγανοπαίδων </a:t>
            </a:r>
            <a:r>
              <a:rPr lang="el-GR" sz="2400" dirty="0"/>
              <a:t>στο σχολείο» με επιστημονικό υπεύθυνο τον Π. Παπακωνσταντίνου)</a:t>
            </a:r>
            <a:r>
              <a:rPr lang="el-GR" sz="2400" dirty="0" smtClean="0"/>
              <a:t>,</a:t>
            </a:r>
          </a:p>
          <a:p>
            <a:pPr>
              <a:spcBef>
                <a:spcPts val="0"/>
              </a:spcBef>
            </a:pPr>
            <a:r>
              <a:rPr lang="el-GR" sz="2400" dirty="0" smtClean="0"/>
              <a:t> </a:t>
            </a:r>
            <a:r>
              <a:rPr lang="el-GR" sz="2400" dirty="0"/>
              <a:t>γ) το </a:t>
            </a:r>
            <a:r>
              <a:rPr lang="el-GR" sz="2400" dirty="0" smtClean="0"/>
              <a:t>Πανεπιστήμιο Θεσσαλίας </a:t>
            </a:r>
            <a:r>
              <a:rPr lang="el-GR" sz="2400" dirty="0"/>
              <a:t>(πρόγραμμα «Ένταξη Τσιγγανοπαίδων στο σχολείο» με επιστημονικά υπεύθυνο τον Ν. Μήτση</a:t>
            </a:r>
            <a:r>
              <a:rPr lang="el-GR" sz="2400" dirty="0" smtClean="0"/>
              <a:t>) για </a:t>
            </a:r>
            <a:r>
              <a:rPr lang="el-GR" sz="2400" dirty="0"/>
              <a:t>το διάστημα 2006-</a:t>
            </a:r>
            <a:r>
              <a:rPr lang="el-GR" sz="2400" dirty="0" smtClean="0"/>
              <a:t>2008</a:t>
            </a:r>
            <a:r>
              <a:rPr lang="el-GR" sz="2400" dirty="0"/>
              <a:t>.</a:t>
            </a:r>
            <a:r>
              <a:rPr lang="el-GR" sz="2400" dirty="0" smtClean="0"/>
              <a:t> </a:t>
            </a:r>
            <a:endParaRPr lang="en-US" sz="2400" dirty="0"/>
          </a:p>
        </p:txBody>
      </p:sp>
    </p:spTree>
    <p:extLst>
      <p:ext uri="{BB962C8B-B14F-4D97-AF65-F5344CB8AC3E}">
        <p14:creationId xmlns:p14="http://schemas.microsoft.com/office/powerpoint/2010/main" val="2080557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Παρεμβατικά Προγράμματα για τους Ρομά</a:t>
            </a:r>
            <a:endParaRPr lang="en-US" dirty="0"/>
          </a:p>
        </p:txBody>
      </p:sp>
      <p:sp>
        <p:nvSpPr>
          <p:cNvPr id="3" name="Content Placeholder 2"/>
          <p:cNvSpPr>
            <a:spLocks noGrp="1"/>
          </p:cNvSpPr>
          <p:nvPr>
            <p:ph idx="1"/>
          </p:nvPr>
        </p:nvSpPr>
        <p:spPr/>
        <p:txBody>
          <a:bodyPr>
            <a:normAutofit fontScale="85000" lnSpcReduction="10000"/>
          </a:bodyPr>
          <a:lstStyle/>
          <a:p>
            <a:pPr>
              <a:spcBef>
                <a:spcPts val="0"/>
              </a:spcBef>
            </a:pPr>
            <a:r>
              <a:rPr lang="el-GR" sz="2800" dirty="0"/>
              <a:t>δ) για το διάστημα 2010-2013 (με παρατάσεις μέχρι το 2015) το Εθνικό και Καποδιστριακό Πανεπιστήμιο Αθηνών ανέλαβε να υλοποιήσει το πρόγραμμα στις περιφέρειες Αττικής, Πελοποννήσου, Στερεάς Ελλάδας, Θεσσαλίας, Ηπείρου, Κρήτης, Β. &amp; Ν. Αιγαίου (πρόγραμμα «Εκπαίδευση παιδιών Ρομά» με επιστημονικό υπεύθυνο αρχικά τον Γ. Παπακωνσταντίνου, στη συνέχεια τον Γ. Μάρκου και στη συνέχεια τον Χ. Παρθένη) και </a:t>
            </a:r>
          </a:p>
          <a:p>
            <a:pPr>
              <a:spcBef>
                <a:spcPts val="0"/>
              </a:spcBef>
            </a:pPr>
            <a:r>
              <a:rPr lang="el-GR" sz="2800" dirty="0"/>
              <a:t>ε) το Αριστοτέλειο Πανεπιστήμιο Θεσσαλονίκης για τις περιφέρειες Κεντρικής Μακεδονίας, Δυτικής Μακεδονίας, Ανατολικής Μακεδονίας και Θράκη (πρόγραμμα «Εκπαίδευση παιδιών Ρομά» με επιστημονική υπεύθυνη την Ε. Τρέσσου).</a:t>
            </a:r>
            <a:endParaRPr lang="en-US" sz="2800" dirty="0"/>
          </a:p>
          <a:p>
            <a:endParaRPr lang="en-US" dirty="0"/>
          </a:p>
        </p:txBody>
      </p:sp>
    </p:spTree>
    <p:extLst>
      <p:ext uri="{BB962C8B-B14F-4D97-AF65-F5344CB8AC3E}">
        <p14:creationId xmlns:p14="http://schemas.microsoft.com/office/powerpoint/2010/main" val="231794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Παρεμβατικά Προγράμματα για τους Ρομά</a:t>
            </a:r>
            <a:endParaRPr lang="en-US" dirty="0"/>
          </a:p>
        </p:txBody>
      </p:sp>
      <p:sp>
        <p:nvSpPr>
          <p:cNvPr id="3" name="Content Placeholder 2"/>
          <p:cNvSpPr>
            <a:spLocks noGrp="1"/>
          </p:cNvSpPr>
          <p:nvPr>
            <p:ph idx="1"/>
          </p:nvPr>
        </p:nvSpPr>
        <p:spPr/>
        <p:txBody>
          <a:bodyPr>
            <a:normAutofit fontScale="92500" lnSpcReduction="20000"/>
          </a:bodyPr>
          <a:lstStyle/>
          <a:p>
            <a:r>
              <a:rPr lang="el-GR" dirty="0"/>
              <a:t>i) αρχικά τα προγράμματα απευθύνονται </a:t>
            </a:r>
            <a:r>
              <a:rPr lang="el-GR" dirty="0" smtClean="0"/>
              <a:t>σε Τσιγγανόπαιδες </a:t>
            </a:r>
            <a:r>
              <a:rPr lang="el-GR" dirty="0"/>
              <a:t>και στη συνέχεια σε παιδιά Ρομά, ακολουθώντας στην ονοματοθεσία το πολιτικά ορθό </a:t>
            </a:r>
            <a:r>
              <a:rPr lang="el-GR" dirty="0" smtClean="0"/>
              <a:t>και ευθυγραμμιζόμενα </a:t>
            </a:r>
            <a:r>
              <a:rPr lang="el-GR" dirty="0"/>
              <a:t>με την ευρωπαϊκή πολιτική, </a:t>
            </a:r>
            <a:endParaRPr lang="el-GR" dirty="0" smtClean="0"/>
          </a:p>
          <a:p>
            <a:r>
              <a:rPr lang="el-GR" dirty="0" smtClean="0"/>
              <a:t>ii</a:t>
            </a:r>
            <a:r>
              <a:rPr lang="el-GR" dirty="0"/>
              <a:t>) ανάμεσα στις περιόδους υλοποίησης υπάρχουν </a:t>
            </a:r>
            <a:r>
              <a:rPr lang="el-GR" dirty="0" smtClean="0"/>
              <a:t>χρονικά κενά </a:t>
            </a:r>
            <a:r>
              <a:rPr lang="el-GR" dirty="0"/>
              <a:t>μέχρι δύο χρόνων (2004-2006 και 2008-2010), καθυστέρηση η οποία προφανώς επιβραδύνει τα </a:t>
            </a:r>
            <a:r>
              <a:rPr lang="el-GR" dirty="0" smtClean="0"/>
              <a:t>όποια αναμενόμενα </a:t>
            </a:r>
            <a:r>
              <a:rPr lang="el-GR" dirty="0"/>
              <a:t>θετικά αποτελέσματα</a:t>
            </a:r>
            <a:r>
              <a:rPr lang="el-GR" dirty="0" smtClean="0"/>
              <a:t>,</a:t>
            </a:r>
          </a:p>
          <a:p>
            <a:r>
              <a:rPr lang="el-GR" dirty="0" smtClean="0"/>
              <a:t> </a:t>
            </a:r>
            <a:r>
              <a:rPr lang="el-GR" dirty="0"/>
              <a:t>iii) οι κεντρικοί πανεπιστημιακοί φορείς αλλάζουν, πράγμα που θα </a:t>
            </a:r>
            <a:r>
              <a:rPr lang="el-GR" dirty="0" smtClean="0"/>
              <a:t>μπορούσε </a:t>
            </a:r>
            <a:r>
              <a:rPr lang="el-GR" dirty="0"/>
              <a:t>να δημιουργήσει ζητήματα συνέχειας/ασυνέχειας στη δημιουργία και χρήση του εκπαιδευτικού υλικού</a:t>
            </a:r>
            <a:r>
              <a:rPr lang="el-GR" dirty="0" smtClean="0"/>
              <a:t>, διαφοροποιήσεις </a:t>
            </a:r>
            <a:r>
              <a:rPr lang="el-GR" dirty="0"/>
              <a:t>στις κυρίαρχες επιστημονικές παραδοχές αλλά και στις ειδικότερες θεωρητικές αφετηρίες</a:t>
            </a:r>
            <a:r>
              <a:rPr lang="el-GR" dirty="0" smtClean="0"/>
              <a:t>,σχετικά </a:t>
            </a:r>
            <a:r>
              <a:rPr lang="el-GR" dirty="0"/>
              <a:t>με τη γλώσσα, τη διγλωσσία των μαθητών και τη διδασκαλία της ελληνικής ως δεύτερης γλώσσας.</a:t>
            </a:r>
            <a:endParaRPr lang="en-US" dirty="0"/>
          </a:p>
        </p:txBody>
      </p:sp>
    </p:spTree>
    <p:extLst>
      <p:ext uri="{BB962C8B-B14F-4D97-AF65-F5344CB8AC3E}">
        <p14:creationId xmlns:p14="http://schemas.microsoft.com/office/powerpoint/2010/main" val="147183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Το Πρόγραμμα του Πανεπιστημίου Αθηνών</a:t>
            </a:r>
            <a:endParaRPr lang="en-US" dirty="0"/>
          </a:p>
        </p:txBody>
      </p:sp>
      <p:sp>
        <p:nvSpPr>
          <p:cNvPr id="3" name="Content Placeholder 2"/>
          <p:cNvSpPr>
            <a:spLocks noGrp="1"/>
          </p:cNvSpPr>
          <p:nvPr>
            <p:ph idx="1"/>
          </p:nvPr>
        </p:nvSpPr>
        <p:spPr/>
        <p:txBody>
          <a:bodyPr>
            <a:normAutofit fontScale="92500"/>
          </a:bodyPr>
          <a:lstStyle/>
          <a:p>
            <a:pPr marL="0" indent="0">
              <a:buNone/>
            </a:pPr>
            <a:r>
              <a:rPr lang="el-GR" dirty="0"/>
              <a:t>Η βασική θεωρητική αφετηρία του προγράμματος στο Πανεπιστήμιο Αθηνών διαμορφώνεται από </a:t>
            </a:r>
            <a:r>
              <a:rPr lang="el-GR" dirty="0" smtClean="0"/>
              <a:t>θεωρητικές </a:t>
            </a:r>
            <a:r>
              <a:rPr lang="el-GR" dirty="0"/>
              <a:t>παραδοχές σχετικές με:</a:t>
            </a:r>
          </a:p>
          <a:p>
            <a:r>
              <a:rPr lang="el-GR" dirty="0" smtClean="0"/>
              <a:t>την </a:t>
            </a:r>
            <a:r>
              <a:rPr lang="el-GR" dirty="0"/>
              <a:t>έννοια του πολίτη και των πολιτικών δικαιωμάτων (Παρθένης, 2013, 2015)</a:t>
            </a:r>
            <a:r>
              <a:rPr lang="el-GR" dirty="0" smtClean="0"/>
              <a:t>,</a:t>
            </a:r>
          </a:p>
          <a:p>
            <a:r>
              <a:rPr lang="el-GR" dirty="0" smtClean="0"/>
              <a:t>την </a:t>
            </a:r>
            <a:r>
              <a:rPr lang="el-GR" dirty="0"/>
              <a:t>πολιτική και ατομική vs πολιτισμική και συλλογική/εθνοτική ταυτότητα (Γκότοβος, 2002, 2013),</a:t>
            </a:r>
          </a:p>
          <a:p>
            <a:r>
              <a:rPr lang="el-GR" dirty="0" smtClean="0"/>
              <a:t>τη </a:t>
            </a:r>
            <a:r>
              <a:rPr lang="el-GR" dirty="0"/>
              <a:t>δημοκρατική και διαπολιτισμική εκπαίδευση (Μάρκου, 2013),</a:t>
            </a:r>
          </a:p>
          <a:p>
            <a:r>
              <a:rPr lang="el-GR" dirty="0" smtClean="0"/>
              <a:t>τον </a:t>
            </a:r>
            <a:r>
              <a:rPr lang="el-GR" dirty="0"/>
              <a:t>ομογενοποιητικό και συγχρόνως διαφοροποιητικό/επιλεκτικό ρόλο της εκπαίδευσης, σε </a:t>
            </a:r>
            <a:r>
              <a:rPr lang="el-GR" dirty="0" smtClean="0"/>
              <a:t>σχέση με </a:t>
            </a:r>
            <a:r>
              <a:rPr lang="el-GR" dirty="0"/>
              <a:t>τον μαθητικό πληθυσμό και τους παρεχόμενους σχολικούς τίτλους σπουδών (Γκότοβος, </a:t>
            </a:r>
            <a:r>
              <a:rPr lang="el-GR" dirty="0" smtClean="0"/>
              <a:t>2002, </a:t>
            </a:r>
            <a:r>
              <a:rPr lang="en-US" dirty="0" smtClean="0"/>
              <a:t>2013</a:t>
            </a:r>
            <a:r>
              <a:rPr lang="en-US" dirty="0"/>
              <a:t>)</a:t>
            </a:r>
            <a:r>
              <a:rPr lang="en-US" dirty="0" smtClean="0"/>
              <a:t>,</a:t>
            </a:r>
            <a:endParaRPr lang="en-US" dirty="0"/>
          </a:p>
        </p:txBody>
      </p:sp>
    </p:spTree>
    <p:extLst>
      <p:ext uri="{BB962C8B-B14F-4D97-AF65-F5344CB8AC3E}">
        <p14:creationId xmlns:p14="http://schemas.microsoft.com/office/powerpoint/2010/main" val="74299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Πρόγραμμα του Πανεπιστημίου Αθηνών</a:t>
            </a:r>
            <a:endParaRPr lang="en-US" dirty="0"/>
          </a:p>
        </p:txBody>
      </p:sp>
      <p:sp>
        <p:nvSpPr>
          <p:cNvPr id="3" name="Content Placeholder 2"/>
          <p:cNvSpPr>
            <a:spLocks noGrp="1"/>
          </p:cNvSpPr>
          <p:nvPr>
            <p:ph idx="1"/>
          </p:nvPr>
        </p:nvSpPr>
        <p:spPr>
          <a:xfrm>
            <a:off x="139700" y="1527048"/>
            <a:ext cx="9004300" cy="4572000"/>
          </a:xfrm>
        </p:spPr>
        <p:txBody>
          <a:bodyPr>
            <a:noAutofit/>
          </a:bodyPr>
          <a:lstStyle/>
          <a:p>
            <a:r>
              <a:rPr lang="el-GR" sz="2200" dirty="0"/>
              <a:t>τον υποστηρικτικό (μέσω εξατομικευμένης διδασκαλίας) ρόλο του σχολείου στην προσπάθεια του παιδιού Ρομά να κατακτήσει την ακαδημαϊκή γλώσσα / τη νόρμα στην ελληνική (Γκότοβος, 2013b) σε μία σύγχρονη κοινωνία, η οποία, εκ των πραγμάτων, είναι πλέον πολυπολιτισμική,</a:t>
            </a:r>
          </a:p>
          <a:p>
            <a:r>
              <a:rPr lang="el-GR" sz="2200" dirty="0"/>
              <a:t>την άρση του χωρικού και του κοινωνικού αποκλεισμού των Ρομά,</a:t>
            </a:r>
          </a:p>
          <a:p>
            <a:r>
              <a:rPr lang="el-GR" sz="2200" dirty="0"/>
              <a:t>τη δημιουργία και διατήρηση ενός «ενιαίου χώρου» ως «πλαίσιο κοινών αξιών, εντός του οποίου διάφοροι πολιτισμοί συνυπάρχουν και επικοινωνούν ειρηνικά μεταξύ τους» (Μάρκου, 2010 στο Παρθένης, 2013, σσ. 150-151), δηλαδή τη δημιουργία και διατήρηση ενός ενιαίου χώρου (Γκότοβος, 2004), όπου οι κοινωνικές σχέσεις ανάμεσα σε υποκείμενα με διαφορετικό πολιτισμικό υπόβαθρο δεν οδηγούν σε συγκρούσεις που να υποσκάπτουν την κοινωνική συνοχή (Μάρκου, 2010),</a:t>
            </a:r>
            <a:endParaRPr lang="en-US" sz="2200" dirty="0"/>
          </a:p>
          <a:p>
            <a:endParaRPr lang="en-US" sz="2200" dirty="0"/>
          </a:p>
        </p:txBody>
      </p:sp>
    </p:spTree>
    <p:extLst>
      <p:ext uri="{BB962C8B-B14F-4D97-AF65-F5344CB8AC3E}">
        <p14:creationId xmlns:p14="http://schemas.microsoft.com/office/powerpoint/2010/main" val="1773129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Πρόγραμμα του Πανεπιστημίου Αθηνών</a:t>
            </a:r>
            <a:endParaRPr lang="en-US" dirty="0"/>
          </a:p>
        </p:txBody>
      </p:sp>
      <p:sp>
        <p:nvSpPr>
          <p:cNvPr id="3" name="Content Placeholder 2"/>
          <p:cNvSpPr>
            <a:spLocks noGrp="1"/>
          </p:cNvSpPr>
          <p:nvPr>
            <p:ph idx="1"/>
          </p:nvPr>
        </p:nvSpPr>
        <p:spPr/>
        <p:txBody>
          <a:bodyPr>
            <a:noAutofit/>
          </a:bodyPr>
          <a:lstStyle/>
          <a:p>
            <a:r>
              <a:rPr lang="el-GR" sz="2000" dirty="0"/>
              <a:t>Οι μαθητές Ρομά παρουσιάζουν πολύ διαφορετική </a:t>
            </a:r>
            <a:r>
              <a:rPr lang="el-GR" sz="2000" dirty="0" smtClean="0"/>
              <a:t>συγκέντρωση </a:t>
            </a:r>
            <a:r>
              <a:rPr lang="el-GR" sz="2000" dirty="0"/>
              <a:t>ανά περιοχές, ανάλογα με τις κοινότητες Ρομά από τις οποίες προέρχονται, ανάλογα με τα </a:t>
            </a:r>
            <a:r>
              <a:rPr lang="el-GR" sz="2000" dirty="0" smtClean="0"/>
              <a:t>επαγγέλματα των </a:t>
            </a:r>
            <a:r>
              <a:rPr lang="el-GR" sz="2000" dirty="0"/>
              <a:t>γονιών τους και τις συνθήκες διαβίωσης και της συχνής / λιγότερο συχνής μετακίνησης. Θα λέγαμε ότι </a:t>
            </a:r>
            <a:r>
              <a:rPr lang="el-GR" sz="2000" dirty="0" smtClean="0"/>
              <a:t>το πρόγραμμα </a:t>
            </a:r>
            <a:r>
              <a:rPr lang="el-GR" sz="2000" dirty="0"/>
              <a:t>λειτούργησε/λειτουργεί ως πλαίσιο μέσα στο οποίο οι στόχοι του μπορούν να εξυπηρετηθούν και </a:t>
            </a:r>
            <a:r>
              <a:rPr lang="el-GR" sz="2000" dirty="0" smtClean="0"/>
              <a:t>με αποκλίνοντες </a:t>
            </a:r>
            <a:r>
              <a:rPr lang="el-GR" sz="2000" dirty="0"/>
              <a:t>τρόπους, ενώ οι σχετικές εμπειρίες γίνονται ή μπορούν να γίνουν αντικείμενο </a:t>
            </a:r>
            <a:r>
              <a:rPr lang="el-GR" sz="2000" dirty="0" smtClean="0"/>
              <a:t>διαπραγμάτευσης για </a:t>
            </a:r>
            <a:r>
              <a:rPr lang="el-GR" sz="2000" dirty="0"/>
              <a:t>ένα εναλλακτικό ή συμπληρωματικό μοντέλο στην εκπαίδευση των παιδιών Ρομά</a:t>
            </a:r>
            <a:r>
              <a:rPr lang="el-GR" sz="2000" dirty="0" smtClean="0"/>
              <a:t>.</a:t>
            </a:r>
          </a:p>
          <a:p>
            <a:r>
              <a:rPr lang="el-GR" sz="2000" dirty="0" smtClean="0"/>
              <a:t> </a:t>
            </a:r>
            <a:r>
              <a:rPr lang="el-GR" sz="2000" dirty="0"/>
              <a:t>Αυτά που είναι </a:t>
            </a:r>
            <a:r>
              <a:rPr lang="el-GR" sz="2000" dirty="0" smtClean="0"/>
              <a:t>δυνατόν να </a:t>
            </a:r>
            <a:r>
              <a:rPr lang="el-GR" sz="2000" dirty="0"/>
              <a:t>γίνουν σε μικρή κλίμακα (π.χ. στη νησιωτική Ελλάδα) μπορεί να φαντάζουν ανέφικτα στις μεγάλες </a:t>
            </a:r>
            <a:r>
              <a:rPr lang="el-GR" sz="2000" dirty="0" smtClean="0"/>
              <a:t>κλίμακες (</a:t>
            </a:r>
            <a:r>
              <a:rPr lang="el-GR" sz="2000" dirty="0"/>
              <a:t>π.χ. στην Αττική, στην Πελοπόννησο, στη Θεσσαλία)</a:t>
            </a:r>
            <a:r>
              <a:rPr lang="el-GR" sz="2000" dirty="0" smtClean="0"/>
              <a:t>.</a:t>
            </a:r>
          </a:p>
          <a:p>
            <a:r>
              <a:rPr lang="el-GR" sz="2000" dirty="0" smtClean="0"/>
              <a:t> </a:t>
            </a:r>
            <a:r>
              <a:rPr lang="el-GR" sz="2000" dirty="0"/>
              <a:t>Επίσης, έχουμε διαφορετική πύκνωση μαθητικού </a:t>
            </a:r>
            <a:r>
              <a:rPr lang="el-GR" sz="2000" dirty="0" smtClean="0"/>
              <a:t>πληθυσμού </a:t>
            </a:r>
            <a:r>
              <a:rPr lang="el-GR" sz="2000" dirty="0"/>
              <a:t>Ρομά εντός των σχολείων. Αλλού έχουμε πλήρη ένταξη σε κανονικές τάξεις με παράλληλη βοήθεια, </a:t>
            </a:r>
            <a:r>
              <a:rPr lang="el-GR" sz="2000" dirty="0" smtClean="0"/>
              <a:t>όπου χρειάζεται</a:t>
            </a:r>
            <a:r>
              <a:rPr lang="el-GR" sz="2000" dirty="0"/>
              <a:t>, αλλού πρακτικά έχουμε αμιγή τμήματα, παρόλο που αυτό δεν είναι επιδίωξη του προγράμματος.</a:t>
            </a:r>
            <a:endParaRPr lang="en-US" sz="2000" dirty="0"/>
          </a:p>
        </p:txBody>
      </p:sp>
    </p:spTree>
    <p:extLst>
      <p:ext uri="{BB962C8B-B14F-4D97-AF65-F5344CB8AC3E}">
        <p14:creationId xmlns:p14="http://schemas.microsoft.com/office/powerpoint/2010/main" val="1488070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Περίπτωση του Ν. Αιγαίου</a:t>
            </a:r>
            <a:endParaRPr lang="en-US" dirty="0"/>
          </a:p>
        </p:txBody>
      </p:sp>
      <p:sp>
        <p:nvSpPr>
          <p:cNvPr id="3" name="Content Placeholder 2"/>
          <p:cNvSpPr>
            <a:spLocks noGrp="1"/>
          </p:cNvSpPr>
          <p:nvPr>
            <p:ph idx="1"/>
          </p:nvPr>
        </p:nvSpPr>
        <p:spPr/>
        <p:txBody>
          <a:bodyPr>
            <a:normAutofit fontScale="92500"/>
          </a:bodyPr>
          <a:lstStyle/>
          <a:p>
            <a:r>
              <a:rPr lang="el-GR" dirty="0"/>
              <a:t>έχουμε μικρή κλίμακα, παιδιά που ζουν σε καταυλισμούς σε συνθήκες φτώχειας, με </a:t>
            </a:r>
            <a:r>
              <a:rPr lang="el-GR" dirty="0" smtClean="0"/>
              <a:t>σποραδική κινητικότητα </a:t>
            </a:r>
            <a:r>
              <a:rPr lang="el-GR" dirty="0"/>
              <a:t>της οικογένειας, που παρακολουθούν τις κανονικές τάξεις με παράλληλη στήριξη</a:t>
            </a:r>
            <a:r>
              <a:rPr lang="el-GR" dirty="0" smtClean="0"/>
              <a:t>.</a:t>
            </a:r>
          </a:p>
          <a:p>
            <a:r>
              <a:rPr lang="el-GR" dirty="0" smtClean="0"/>
              <a:t>Το πρόγραμμα προσπάθησε να εξυπηρετήση το στόχο της ένταξης των παιδιών </a:t>
            </a:r>
            <a:r>
              <a:rPr lang="el-GR" dirty="0"/>
              <a:t>στο σχολείο, </a:t>
            </a:r>
            <a:r>
              <a:rPr lang="el-GR" dirty="0" smtClean="0"/>
              <a:t>αξιοποιώντας τη διγλωσσία </a:t>
            </a:r>
            <a:r>
              <a:rPr lang="el-GR" dirty="0"/>
              <a:t>τους, τις εμπειρίες προφορικότητας/γραμματισμού τους στην κοινότητα και στο σχολείο</a:t>
            </a:r>
            <a:r>
              <a:rPr lang="el-GR" dirty="0" smtClean="0"/>
              <a:t>.</a:t>
            </a:r>
            <a:endParaRPr lang="en-US" dirty="0"/>
          </a:p>
          <a:p>
            <a:r>
              <a:rPr lang="el-GR" dirty="0"/>
              <a:t>Ως παράδειγμα αξιοποίησης της διγλωσσίας αναφέρουμε εδώ τη δημιουργία ενός μικρού ψηφιακού </a:t>
            </a:r>
            <a:r>
              <a:rPr lang="el-GR" dirty="0" smtClean="0"/>
              <a:t>ελληνο</a:t>
            </a:r>
            <a:r>
              <a:rPr lang="el-GR" dirty="0"/>
              <a:t>-τσιγγανικού λεξικού με εικόνες, ήχο και γραπτό λόγο από τα ίδια τα παιδιά, στο πλαίσιο της </a:t>
            </a:r>
            <a:r>
              <a:rPr lang="el-GR" dirty="0" smtClean="0"/>
              <a:t>ενισχυτικής διδασκαλίας </a:t>
            </a:r>
            <a:r>
              <a:rPr lang="el-GR" dirty="0"/>
              <a:t>(Βρατσάλη, 2013).</a:t>
            </a:r>
            <a:endParaRPr lang="en-US" dirty="0"/>
          </a:p>
        </p:txBody>
      </p:sp>
    </p:spTree>
    <p:extLst>
      <p:ext uri="{BB962C8B-B14F-4D97-AF65-F5344CB8AC3E}">
        <p14:creationId xmlns:p14="http://schemas.microsoft.com/office/powerpoint/2010/main" val="2317619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l-GR" dirty="0"/>
              <a:t>Η δράση πραγματοποιήθηκε σε τμήμα υποστήριξης δημοτικού σχολείου με παιδιά διαφορετικής τάξης</a:t>
            </a:r>
            <a:r>
              <a:rPr lang="el-GR" dirty="0" smtClean="0"/>
              <a:t>, ηλικίας</a:t>
            </a:r>
            <a:r>
              <a:rPr lang="el-GR" dirty="0"/>
              <a:t>, διαφορετικού επιπέδου γλωσσομάθειας και διαφορετικού βαθμού γενικότερης εξοικείωσης με </a:t>
            </a:r>
            <a:r>
              <a:rPr lang="el-GR" dirty="0" smtClean="0"/>
              <a:t>τον σχολικό </a:t>
            </a:r>
            <a:r>
              <a:rPr lang="el-GR" dirty="0"/>
              <a:t>γραμματισμό και ειδικότερα σε σχέση με την κατανόηση και την παραγωγή γραπτού λόγου. </a:t>
            </a:r>
          </a:p>
          <a:p>
            <a:r>
              <a:rPr lang="el-GR" dirty="0"/>
              <a:t>Το </a:t>
            </a:r>
            <a:r>
              <a:rPr lang="el-GR" dirty="0" smtClean="0"/>
              <a:t>εγχείρημα </a:t>
            </a:r>
            <a:r>
              <a:rPr lang="el-GR" dirty="0"/>
              <a:t>στηρίχτηκε στις εξής θεωρητικές προσεγγίσεις: γραμματισμός στη γλώσσα-στόχο με </a:t>
            </a:r>
            <a:r>
              <a:rPr lang="el-GR" dirty="0" smtClean="0"/>
              <a:t>αξιοποίηση της </a:t>
            </a:r>
            <a:r>
              <a:rPr lang="el-GR" dirty="0"/>
              <a:t>πρώτης γλώσσας, ενδυνάμωση των μαθητών μέσω της αναγνώρισης της γλώσσας τους ως </a:t>
            </a:r>
            <a:r>
              <a:rPr lang="el-GR" dirty="0" smtClean="0"/>
              <a:t>χρήσιμης (</a:t>
            </a:r>
            <a:r>
              <a:rPr lang="el-GR" dirty="0"/>
              <a:t>Cummins, 2000, 2005, 2015), χρήση διαφορετικών περιβαλλόντων μάθησης, δημιουργία πολυτροπικών </a:t>
            </a:r>
            <a:r>
              <a:rPr lang="el-GR" dirty="0" smtClean="0"/>
              <a:t>κειμένων </a:t>
            </a:r>
            <a:r>
              <a:rPr lang="el-GR" dirty="0"/>
              <a:t>(Cope &amp; Kalantzis, 2000).</a:t>
            </a:r>
            <a:endParaRPr lang="en-US" dirty="0"/>
          </a:p>
        </p:txBody>
      </p:sp>
    </p:spTree>
    <p:extLst>
      <p:ext uri="{BB962C8B-B14F-4D97-AF65-F5344CB8AC3E}">
        <p14:creationId xmlns:p14="http://schemas.microsoft.com/office/powerpoint/2010/main" val="1249079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l-GR" dirty="0"/>
              <a:t>Οι επιμέρους στόχοι ήταν:</a:t>
            </a:r>
          </a:p>
          <a:p>
            <a:r>
              <a:rPr lang="el-GR" dirty="0" smtClean="0"/>
              <a:t>η </a:t>
            </a:r>
            <a:r>
              <a:rPr lang="el-GR" dirty="0"/>
              <a:t>ενδυνάμωση των παιδιών και της πρώτης γλώσσας τους,</a:t>
            </a:r>
          </a:p>
          <a:p>
            <a:r>
              <a:rPr lang="el-GR" dirty="0" smtClean="0"/>
              <a:t>η </a:t>
            </a:r>
            <a:r>
              <a:rPr lang="el-GR" dirty="0"/>
              <a:t>καλλιέργεια κινήτρων για γραφή και ανάγνωση στην ελληνική,</a:t>
            </a:r>
          </a:p>
          <a:p>
            <a:r>
              <a:rPr lang="el-GR" dirty="0" smtClean="0"/>
              <a:t>η </a:t>
            </a:r>
            <a:r>
              <a:rPr lang="el-GR" dirty="0"/>
              <a:t>σύνδεση των λέξεων στην ελληνική με αντίστοιχες στη ρομανί σε εννοιολογικό επίπεδο αλλά </a:t>
            </a:r>
            <a:r>
              <a:rPr lang="el-GR" dirty="0" smtClean="0"/>
              <a:t>και σε </a:t>
            </a:r>
            <a:r>
              <a:rPr lang="el-GR" dirty="0"/>
              <a:t>επίπεδο δομής,</a:t>
            </a:r>
          </a:p>
          <a:p>
            <a:r>
              <a:rPr lang="el-GR" dirty="0" smtClean="0"/>
              <a:t>η </a:t>
            </a:r>
            <a:r>
              <a:rPr lang="el-GR" dirty="0"/>
              <a:t>ανάπτυξη γλωσσικής συνειδητοποίησης,</a:t>
            </a:r>
          </a:p>
          <a:p>
            <a:r>
              <a:rPr lang="el-GR" dirty="0" smtClean="0"/>
              <a:t>η </a:t>
            </a:r>
            <a:r>
              <a:rPr lang="el-GR" dirty="0"/>
              <a:t>παραγωγή από τα ίδια τα παιδιά υλικού που θα μπορούσε να παρουσιαστεί στη σχολική </a:t>
            </a:r>
            <a:r>
              <a:rPr lang="el-GR" dirty="0" smtClean="0"/>
              <a:t>κοινότητα και </a:t>
            </a:r>
            <a:r>
              <a:rPr lang="el-GR" dirty="0"/>
              <a:t>ακόμα να χρησιμοποιηθεί από άλλους ενδιαφερόμενους,</a:t>
            </a:r>
          </a:p>
          <a:p>
            <a:r>
              <a:rPr lang="el-GR" dirty="0" smtClean="0"/>
              <a:t>η </a:t>
            </a:r>
            <a:r>
              <a:rPr lang="el-GR" dirty="0"/>
              <a:t>δυνατότητα συμμετοχής όλων των παιδιών ανεξάρτητα από το επίπεδο ελληνομάθειας.</a:t>
            </a:r>
            <a:endParaRPr lang="en-US" dirty="0"/>
          </a:p>
        </p:txBody>
      </p:sp>
    </p:spTree>
    <p:extLst>
      <p:ext uri="{BB962C8B-B14F-4D97-AF65-F5344CB8AC3E}">
        <p14:creationId xmlns:p14="http://schemas.microsoft.com/office/powerpoint/2010/main" val="583643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a:t>στην περίπτωση των παιδιών Ρομά συνυφαίνονται, κατά τρόπο ιδιαίτερα </a:t>
            </a:r>
            <a:r>
              <a:rPr lang="el-GR" dirty="0" smtClean="0"/>
              <a:t>περίπλοκο</a:t>
            </a:r>
            <a:r>
              <a:rPr lang="el-GR" dirty="0"/>
              <a:t>, η κοινωνική περιθωριοποίηση, η διγλωσσία, η προφορικά οργανωμένη κοινοτική ζωή και μάθηση και </a:t>
            </a:r>
            <a:r>
              <a:rPr lang="el-GR" dirty="0" smtClean="0"/>
              <a:t>ο σχολικός </a:t>
            </a:r>
            <a:r>
              <a:rPr lang="el-GR" dirty="0"/>
              <a:t>γραμματισμός</a:t>
            </a:r>
            <a:endParaRPr lang="en-US" dirty="0"/>
          </a:p>
        </p:txBody>
      </p:sp>
    </p:spTree>
    <p:extLst>
      <p:ext uri="{BB962C8B-B14F-4D97-AF65-F5344CB8AC3E}">
        <p14:creationId xmlns:p14="http://schemas.microsoft.com/office/powerpoint/2010/main" val="3782291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27100"/>
          </a:xfrm>
        </p:spPr>
        <p:txBody>
          <a:bodyPr>
            <a:normAutofit fontScale="90000"/>
          </a:bodyPr>
          <a:lstStyle/>
          <a:p>
            <a:r>
              <a:rPr lang="el-GR" dirty="0" smtClean="0"/>
              <a:t>Εκπαίδευση μειονοτήτων  </a:t>
            </a:r>
            <a:br>
              <a:rPr lang="el-GR" dirty="0" smtClean="0"/>
            </a:br>
            <a:r>
              <a:rPr lang="el-GR" dirty="0" smtClean="0"/>
              <a:t>Παρεμβατικά προγράμματα</a:t>
            </a:r>
            <a:endParaRPr lang="en-US" dirty="0"/>
          </a:p>
        </p:txBody>
      </p:sp>
      <p:sp>
        <p:nvSpPr>
          <p:cNvPr id="3" name="Content Placeholder 2"/>
          <p:cNvSpPr>
            <a:spLocks noGrp="1"/>
          </p:cNvSpPr>
          <p:nvPr>
            <p:ph idx="1"/>
          </p:nvPr>
        </p:nvSpPr>
        <p:spPr>
          <a:xfrm>
            <a:off x="301752" y="1803400"/>
            <a:ext cx="8503920" cy="4295648"/>
          </a:xfrm>
        </p:spPr>
        <p:txBody>
          <a:bodyPr>
            <a:normAutofit/>
          </a:bodyPr>
          <a:lstStyle/>
          <a:p>
            <a:r>
              <a:rPr lang="el-GR" dirty="0" smtClean="0"/>
              <a:t>Στην Ελλάδα έχουμε 2 σημαντικές μειονότητες για τις οποίες ασκείται εκπαιδευτική πολιτική</a:t>
            </a:r>
          </a:p>
          <a:p>
            <a:pPr lvl="1">
              <a:buClr>
                <a:srgbClr val="FF6600"/>
              </a:buClr>
            </a:pPr>
            <a:r>
              <a:rPr lang="el-GR" dirty="0" smtClean="0">
                <a:solidFill>
                  <a:schemeClr val="tx1"/>
                </a:solidFill>
              </a:rPr>
              <a:t>τους Ρομά</a:t>
            </a:r>
          </a:p>
          <a:p>
            <a:pPr lvl="1">
              <a:buClr>
                <a:srgbClr val="FF6600"/>
              </a:buClr>
            </a:pPr>
            <a:r>
              <a:rPr lang="el-GR" dirty="0" smtClean="0">
                <a:solidFill>
                  <a:schemeClr val="tx1"/>
                </a:solidFill>
              </a:rPr>
              <a:t>τους Μουσουλμανόπαιδες</a:t>
            </a:r>
          </a:p>
          <a:p>
            <a:r>
              <a:rPr lang="el-GR" dirty="0" smtClean="0"/>
              <a:t>Η πολιτική αυτή ασκείται μέσω μεγάλων παρεμβατικών προγραμμάτων με τη συγχρηματοδότηση της Ευρωπαϊκής Ένωσης. </a:t>
            </a:r>
          </a:p>
          <a:p>
            <a:r>
              <a:rPr lang="el-GR" dirty="0"/>
              <a:t> </a:t>
            </a:r>
            <a:r>
              <a:rPr lang="el-GR" dirty="0" smtClean="0"/>
              <a:t>Ένα τρίτο μεγάλο πρόγραμμα αφορά την εκπαίδευση μεταναστών και παλλινοστούντων</a:t>
            </a:r>
          </a:p>
          <a:p>
            <a:endParaRPr lang="en-US" dirty="0"/>
          </a:p>
        </p:txBody>
      </p:sp>
    </p:spTree>
    <p:extLst>
      <p:ext uri="{BB962C8B-B14F-4D97-AF65-F5344CB8AC3E}">
        <p14:creationId xmlns:p14="http://schemas.microsoft.com/office/powerpoint/2010/main" val="249737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1752" y="2022348"/>
            <a:ext cx="8503920" cy="4175252"/>
          </a:xfrm>
        </p:spPr>
        <p:txBody>
          <a:bodyPr/>
          <a:lstStyle/>
          <a:p>
            <a:r>
              <a:rPr lang="en-US" dirty="0" smtClean="0"/>
              <a:t>Roma in Europe</a:t>
            </a:r>
          </a:p>
          <a:p>
            <a:r>
              <a:rPr lang="en-US" dirty="0" smtClean="0">
                <a:hlinkClick r:id="rId2"/>
              </a:rPr>
              <a:t>https</a:t>
            </a:r>
            <a:r>
              <a:rPr lang="en-US" dirty="0">
                <a:hlinkClick r:id="rId2"/>
              </a:rPr>
              <a:t>://youtu.be/rOS-</a:t>
            </a:r>
            <a:r>
              <a:rPr lang="en-US" dirty="0" smtClean="0">
                <a:hlinkClick r:id="rId2"/>
              </a:rPr>
              <a:t>9yuyomI</a:t>
            </a:r>
            <a:endParaRPr lang="en-US" dirty="0" smtClean="0"/>
          </a:p>
          <a:p>
            <a:r>
              <a:rPr lang="en-US" dirty="0"/>
              <a:t>https://</a:t>
            </a:r>
            <a:r>
              <a:rPr lang="en-US" dirty="0" err="1"/>
              <a:t>youtu.be</a:t>
            </a:r>
            <a:r>
              <a:rPr lang="en-US" dirty="0"/>
              <a:t>/vEZ5ds79kdM</a:t>
            </a:r>
            <a:endParaRPr lang="en-US" dirty="0" smtClean="0"/>
          </a:p>
          <a:p>
            <a:endParaRPr lang="en-US" dirty="0"/>
          </a:p>
          <a:p>
            <a:r>
              <a:rPr lang="en-US" dirty="0" smtClean="0"/>
              <a:t>Roma Education</a:t>
            </a:r>
          </a:p>
          <a:p>
            <a:r>
              <a:rPr lang="en-US" dirty="0" smtClean="0"/>
              <a:t>https</a:t>
            </a:r>
            <a:r>
              <a:rPr lang="en-US" dirty="0"/>
              <a:t>://</a:t>
            </a:r>
            <a:r>
              <a:rPr lang="en-US" dirty="0" err="1"/>
              <a:t>youtu.be</a:t>
            </a:r>
            <a:r>
              <a:rPr lang="en-US" dirty="0"/>
              <a:t>/6uLW8L6NnHM</a:t>
            </a:r>
          </a:p>
        </p:txBody>
      </p:sp>
    </p:spTree>
    <p:extLst>
      <p:ext uri="{BB962C8B-B14F-4D97-AF65-F5344CB8AC3E}">
        <p14:creationId xmlns:p14="http://schemas.microsoft.com/office/powerpoint/2010/main" val="412403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l-GR" dirty="0"/>
              <a:t>Το συμπέρασμα ότι για τα όποια εκπαιδευτικά προβλήματα (ισχνή παρουσία στο σχολείο, διαρροή, </a:t>
            </a:r>
            <a:r>
              <a:rPr lang="el-GR" dirty="0" smtClean="0"/>
              <a:t>χαμηλές </a:t>
            </a:r>
            <a:r>
              <a:rPr lang="el-GR" dirty="0"/>
              <a:t>επιδόσεις) των παιδιών Ρομά ευθύνονται πρωτίστως κοινωνικοί και όχι πολιτισμικοί λόγοι έχει </a:t>
            </a:r>
            <a:r>
              <a:rPr lang="el-GR" dirty="0" smtClean="0"/>
              <a:t>στέρεα θεωρητικά </a:t>
            </a:r>
            <a:r>
              <a:rPr lang="el-GR" dirty="0"/>
              <a:t>θεμέλια στο πλαίσιο της Κοινωνιολογίας της Εκπαίδευσης τόσο διεθνώς όσο και στην Ελλάδα (</a:t>
            </a:r>
            <a:r>
              <a:rPr lang="el-GR" dirty="0" smtClean="0"/>
              <a:t>π.χ.Φραγκουδάκη</a:t>
            </a:r>
            <a:r>
              <a:rPr lang="el-GR" dirty="0"/>
              <a:t>, 2001) αλλά και στο πλαίσιο εθνογραφικών ερευνών (π.χ. Μαγκλάρα, 2008) και άλλων </a:t>
            </a:r>
            <a:r>
              <a:rPr lang="el-GR" dirty="0" smtClean="0"/>
              <a:t>ποιοτικών </a:t>
            </a:r>
            <a:r>
              <a:rPr lang="el-GR" dirty="0"/>
              <a:t>ερευνών με βάση τη βιογραφική </a:t>
            </a:r>
            <a:r>
              <a:rPr lang="el-GR" dirty="0" smtClean="0"/>
              <a:t>μέθοδο.</a:t>
            </a:r>
          </a:p>
          <a:p>
            <a:r>
              <a:rPr lang="el-GR" dirty="0" smtClean="0"/>
              <a:t>Παιδιά </a:t>
            </a:r>
            <a:r>
              <a:rPr lang="el-GR" dirty="0"/>
              <a:t>προερχόμενα από μη </a:t>
            </a:r>
            <a:r>
              <a:rPr lang="el-GR" dirty="0" smtClean="0"/>
              <a:t>προνομιούχα </a:t>
            </a:r>
            <a:r>
              <a:rPr lang="el-GR" dirty="0"/>
              <a:t>κοινωνικά περιβάλλοντα, οι φτωχοί και οι αποκλεισμένοι έχουν αναμενόμενα χαμηλότερες </a:t>
            </a:r>
            <a:r>
              <a:rPr lang="el-GR" dirty="0" smtClean="0"/>
              <a:t>σχολικές επιδόσεις </a:t>
            </a:r>
            <a:r>
              <a:rPr lang="el-GR" dirty="0"/>
              <a:t>και υψηλά ποσοστά σχολικής διαρροής, όχι τόσο επειδή διαφέρουν πολιτισμικά αλλά επειδή </a:t>
            </a:r>
            <a:r>
              <a:rPr lang="el-GR" dirty="0" smtClean="0"/>
              <a:t>είναι κοινωνικά </a:t>
            </a:r>
            <a:r>
              <a:rPr lang="el-GR" dirty="0"/>
              <a:t>ανισότιμοι.</a:t>
            </a:r>
            <a:endParaRPr lang="en-US" dirty="0"/>
          </a:p>
        </p:txBody>
      </p:sp>
    </p:spTree>
    <p:extLst>
      <p:ext uri="{BB962C8B-B14F-4D97-AF65-F5344CB8AC3E}">
        <p14:creationId xmlns:p14="http://schemas.microsoft.com/office/powerpoint/2010/main" val="3474196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l-GR" dirty="0"/>
              <a:t>Επιπλέον, οι ανά τριετία επαναλαμβανόμενες εκθέσεις του Οργανισμού </a:t>
            </a:r>
            <a:r>
              <a:rPr lang="el-GR" dirty="0" smtClean="0"/>
              <a:t>Οικονομικής Συνεργασίας </a:t>
            </a:r>
            <a:r>
              <a:rPr lang="el-GR" dirty="0"/>
              <a:t>και Ανάπτυξης (ΟΟΣΑ/OECD) στις χώρες-μέλη του για τις επιδόσεις των μαθητών στο </a:t>
            </a:r>
            <a:r>
              <a:rPr lang="el-GR" dirty="0" smtClean="0"/>
              <a:t>τέλος της </a:t>
            </a:r>
            <a:r>
              <a:rPr lang="el-GR" dirty="0"/>
              <a:t>υποχρεωτικής εκπαίδευσης επιβεβαιώνουν ότι το κοινωνικό-οικονομικό υπόβαθρο των μαθητών του </a:t>
            </a:r>
            <a:r>
              <a:rPr lang="el-GR" dirty="0" smtClean="0"/>
              <a:t>δείγματος </a:t>
            </a:r>
            <a:r>
              <a:rPr lang="el-GR" dirty="0"/>
              <a:t>ανά χώρα αποτελεί ισχυρό παράγοντα στη διαμόρφωση της σχολικής επίδοσής τους (βλ. π.χ. OECD</a:t>
            </a:r>
            <a:r>
              <a:rPr lang="el-GR" dirty="0" smtClean="0"/>
              <a:t>, 2010</a:t>
            </a:r>
            <a:r>
              <a:rPr lang="el-GR" dirty="0"/>
              <a:t>) </a:t>
            </a:r>
            <a:endParaRPr lang="el-GR" dirty="0" smtClean="0"/>
          </a:p>
          <a:p>
            <a:r>
              <a:rPr lang="el-GR" dirty="0" smtClean="0"/>
              <a:t>Συνοπτικά</a:t>
            </a:r>
            <a:r>
              <a:rPr lang="el-GR" dirty="0"/>
              <a:t>: οι υψηλές επιδόσεις συναρτώνται με το κοινωνικό-οικονομικό υπόβαθρο της οικογένειας</a:t>
            </a:r>
            <a:r>
              <a:rPr lang="el-GR" dirty="0" smtClean="0"/>
              <a:t>, προϋποθέτουν </a:t>
            </a:r>
            <a:r>
              <a:rPr lang="el-GR" dirty="0"/>
              <a:t>εξοικείωση των παιδιών με το πολιτισμικό κεφάλαιο του σχολείου και την κοινωνική </a:t>
            </a:r>
            <a:r>
              <a:rPr lang="el-GR" dirty="0" smtClean="0"/>
              <a:t>εγγύτητα σχολείου</a:t>
            </a:r>
            <a:r>
              <a:rPr lang="el-GR" dirty="0"/>
              <a:t>/οικογένειας. Αντίστροφα, οι χαμηλές επιδόσεις εξηγούνται από την κοινωνική απόσταση </a:t>
            </a:r>
            <a:r>
              <a:rPr lang="el-GR" dirty="0" smtClean="0"/>
              <a:t>ανάμεσα στο </a:t>
            </a:r>
            <a:r>
              <a:rPr lang="el-GR" dirty="0"/>
              <a:t>σχολείο και στην οικογένεια που ευθύνεται για τη μη έγκαιρη εξοικείωση των παιδιών με την </a:t>
            </a:r>
            <a:r>
              <a:rPr lang="el-GR" dirty="0" smtClean="0"/>
              <a:t>κουλτούρα του </a:t>
            </a:r>
            <a:r>
              <a:rPr lang="el-GR" dirty="0"/>
              <a:t>σχολείου (Φραγκουδάκη, 2001).</a:t>
            </a:r>
            <a:endParaRPr lang="en-US" dirty="0"/>
          </a:p>
        </p:txBody>
      </p:sp>
    </p:spTree>
    <p:extLst>
      <p:ext uri="{BB962C8B-B14F-4D97-AF65-F5344CB8AC3E}">
        <p14:creationId xmlns:p14="http://schemas.microsoft.com/office/powerpoint/2010/main" val="300343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ΟΙ ΡΟΜΑ</a:t>
            </a:r>
            <a:endParaRPr lang="en-US" dirty="0"/>
          </a:p>
        </p:txBody>
      </p:sp>
      <p:sp>
        <p:nvSpPr>
          <p:cNvPr id="3" name="Content Placeholder 2"/>
          <p:cNvSpPr>
            <a:spLocks noGrp="1"/>
          </p:cNvSpPr>
          <p:nvPr>
            <p:ph idx="1"/>
          </p:nvPr>
        </p:nvSpPr>
        <p:spPr/>
        <p:txBody>
          <a:bodyPr>
            <a:normAutofit/>
          </a:bodyPr>
          <a:lstStyle/>
          <a:p>
            <a:r>
              <a:rPr lang="el-GR" dirty="0" smtClean="0"/>
              <a:t>Αναφορές για την ύπαρξη των Ρομά στην Ελλάδα έχουμε από το 14</a:t>
            </a:r>
            <a:r>
              <a:rPr lang="el-GR" baseline="30000" dirty="0" smtClean="0"/>
              <a:t>ο</a:t>
            </a:r>
            <a:r>
              <a:rPr lang="el-GR" dirty="0" smtClean="0"/>
              <a:t> αιώνα. </a:t>
            </a:r>
          </a:p>
          <a:p>
            <a:r>
              <a:rPr lang="el-GR" dirty="0" smtClean="0"/>
              <a:t>Παρά </a:t>
            </a:r>
            <a:r>
              <a:rPr lang="el-GR" dirty="0"/>
              <a:t>τη μακροχρόνια παρουσία </a:t>
            </a:r>
            <a:r>
              <a:rPr lang="el-GR" dirty="0" smtClean="0"/>
              <a:t>τουςστην </a:t>
            </a:r>
            <a:r>
              <a:rPr lang="el-GR" dirty="0"/>
              <a:t>Ελλάδα, οι Ρομά </a:t>
            </a:r>
            <a:r>
              <a:rPr lang="el-GR" dirty="0" smtClean="0"/>
              <a:t>απέκτησαν </a:t>
            </a:r>
            <a:r>
              <a:rPr lang="el-GR" dirty="0"/>
              <a:t>πολιτικά δικαιώματα </a:t>
            </a:r>
            <a:r>
              <a:rPr lang="el-GR" dirty="0" smtClean="0"/>
              <a:t>τη δεκαετία του 1970</a:t>
            </a:r>
          </a:p>
          <a:p>
            <a:r>
              <a:rPr lang="el-GR" dirty="0" smtClean="0"/>
              <a:t>Η </a:t>
            </a:r>
            <a:r>
              <a:rPr lang="el-GR" dirty="0"/>
              <a:t>πρώτη χαρτογράφηση της εγκατάστασης τσιγγάνικων </a:t>
            </a:r>
            <a:r>
              <a:rPr lang="el-GR" dirty="0" smtClean="0"/>
              <a:t>πληθυσμών στην </a:t>
            </a:r>
            <a:r>
              <a:rPr lang="el-GR" dirty="0"/>
              <a:t>Ελλάδα έγινε μόλις το </a:t>
            </a:r>
            <a:r>
              <a:rPr lang="el-GR" dirty="0" smtClean="0"/>
              <a:t>1996.</a:t>
            </a:r>
          </a:p>
          <a:p>
            <a:r>
              <a:rPr lang="el-GR" dirty="0"/>
              <a:t>Ο αριθμός των </a:t>
            </a:r>
            <a:r>
              <a:rPr lang="el-GR" dirty="0" smtClean="0"/>
              <a:t>καταγεγραμμένων </a:t>
            </a:r>
            <a:r>
              <a:rPr lang="el-GR" dirty="0"/>
              <a:t>Τσιγγάνων δεν είναι σταθερός, αλλά ήδη από το 2008 στην εξωτερική αξιολόγηση του </a:t>
            </a:r>
            <a:r>
              <a:rPr lang="el-GR" dirty="0" smtClean="0"/>
              <a:t>προγράμματος </a:t>
            </a:r>
            <a:r>
              <a:rPr lang="el-GR" dirty="0"/>
              <a:t>στο Πανεπιστήμιο Θεσσαλίας γίνεται αναφορά σε 180.000-200.000 </a:t>
            </a:r>
            <a:r>
              <a:rPr lang="el-GR" dirty="0" smtClean="0"/>
              <a:t>τουλάχιστον.</a:t>
            </a:r>
            <a:endParaRPr lang="en-US" dirty="0"/>
          </a:p>
        </p:txBody>
      </p:sp>
    </p:spTree>
    <p:extLst>
      <p:ext uri="{BB962C8B-B14F-4D97-AF65-F5344CB8AC3E}">
        <p14:creationId xmlns:p14="http://schemas.microsoft.com/office/powerpoint/2010/main" val="2512373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 ΡΟΜΑ</a:t>
            </a:r>
            <a:endParaRPr lang="en-US" dirty="0"/>
          </a:p>
        </p:txBody>
      </p:sp>
      <p:sp>
        <p:nvSpPr>
          <p:cNvPr id="3" name="Content Placeholder 2"/>
          <p:cNvSpPr>
            <a:spLocks noGrp="1"/>
          </p:cNvSpPr>
          <p:nvPr>
            <p:ph idx="1"/>
          </p:nvPr>
        </p:nvSpPr>
        <p:spPr/>
        <p:txBody>
          <a:bodyPr>
            <a:normAutofit fontScale="92500" lnSpcReduction="10000"/>
          </a:bodyPr>
          <a:lstStyle/>
          <a:p>
            <a:r>
              <a:rPr lang="el-GR" dirty="0"/>
              <a:t>Στο επίπεδο της εκπαίδευσης έχουμε συστηματική ενασχόληση με τους Ρομά αρχικά στη δεκαετία </a:t>
            </a:r>
            <a:r>
              <a:rPr lang="el-GR" dirty="0" smtClean="0"/>
              <a:t>του 1980</a:t>
            </a:r>
            <a:r>
              <a:rPr lang="el-GR" dirty="0"/>
              <a:t>, όταν το Υπουργείο Παιδείας συγκροτεί σειρά ομάδων εργασίας / επιτροπών για να μελετήσουν το </a:t>
            </a:r>
            <a:r>
              <a:rPr lang="el-GR" dirty="0" smtClean="0"/>
              <a:t>θέμα της </a:t>
            </a:r>
            <a:r>
              <a:rPr lang="el-GR" dirty="0"/>
              <a:t>εκπαίδευσης των Τσιγγάνων, ενώ τα κατά τόπους παραρτήματα της τότε Γενικής Γραμματείας </a:t>
            </a:r>
            <a:r>
              <a:rPr lang="el-GR" dirty="0" smtClean="0"/>
              <a:t>Λαϊκής Επιμόρφωσης </a:t>
            </a:r>
            <a:r>
              <a:rPr lang="el-GR" dirty="0"/>
              <a:t>(ΓΓΛΕ) καλούνται να αποτυπώσουν την κατάσταση των Τσιγγάνων στην περιοχή τους (</a:t>
            </a:r>
            <a:r>
              <a:rPr lang="el-GR" dirty="0" smtClean="0"/>
              <a:t>Βασιλειάδου </a:t>
            </a:r>
            <a:r>
              <a:rPr lang="el-GR" dirty="0"/>
              <a:t>&amp; Παυλή-Κορρέ, 2011). Γενικά, φαίνεται ότι τη συγκεκριμένη περίοδο, η ενασχόληση με </a:t>
            </a:r>
            <a:r>
              <a:rPr lang="el-GR" dirty="0" smtClean="0"/>
              <a:t>τους Τσιγγάνους </a:t>
            </a:r>
            <a:r>
              <a:rPr lang="el-GR" dirty="0"/>
              <a:t>περνά κυρίως μέσα από τη Γενική Γραμματεία Λαϊκής Επιμόρφωσης (ΓΓΛΕ) που </a:t>
            </a:r>
            <a:r>
              <a:rPr lang="el-GR" dirty="0" smtClean="0"/>
              <a:t>αντιπροσωπεύει την </a:t>
            </a:r>
            <a:r>
              <a:rPr lang="el-GR" dirty="0"/>
              <a:t>κεντρική μονάδα εκπαίδευσης ενηλίκων στην Ελλάδα. Παράλληλα, αρχίζουν οι εκπαιδευτικές δράσεις </a:t>
            </a:r>
            <a:r>
              <a:rPr lang="el-GR" dirty="0" smtClean="0"/>
              <a:t>για τους </a:t>
            </a:r>
            <a:r>
              <a:rPr lang="el-GR" dirty="0"/>
              <a:t>Ρομά, πάλι κυρίως μέσω της ΓΓΛΕ.</a:t>
            </a:r>
            <a:endParaRPr lang="en-US" dirty="0"/>
          </a:p>
        </p:txBody>
      </p:sp>
    </p:spTree>
    <p:extLst>
      <p:ext uri="{BB962C8B-B14F-4D97-AF65-F5344CB8AC3E}">
        <p14:creationId xmlns:p14="http://schemas.microsoft.com/office/powerpoint/2010/main" val="552935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l-GR" dirty="0" smtClean="0"/>
              <a:t>Από το </a:t>
            </a:r>
            <a:r>
              <a:rPr lang="el-GR" dirty="0"/>
              <a:t>δεύτερο </a:t>
            </a:r>
            <a:r>
              <a:rPr lang="el-GR" dirty="0" smtClean="0"/>
              <a:t>μισό της δεκαετίας </a:t>
            </a:r>
            <a:r>
              <a:rPr lang="el-GR" dirty="0"/>
              <a:t>του 1990 </a:t>
            </a:r>
            <a:r>
              <a:rPr lang="el-GR" dirty="0" smtClean="0"/>
              <a:t>συγκεκριμενοποιούνται </a:t>
            </a:r>
            <a:r>
              <a:rPr lang="el-GR" dirty="0"/>
              <a:t>και ανατίθενται σε πανεπιστήμια τα μεγάλης κλίμακας παρεμβατικά προγράμματα, τα οποία, με </a:t>
            </a:r>
            <a:r>
              <a:rPr lang="el-GR" dirty="0" smtClean="0"/>
              <a:t>κάποια ενδιάμεσα </a:t>
            </a:r>
            <a:r>
              <a:rPr lang="el-GR" dirty="0"/>
              <a:t>διαχειριστικά κενά στη χρηματοδότηση και προσαρμογές στους άξονες τους, συνεχίζονται </a:t>
            </a:r>
            <a:r>
              <a:rPr lang="el-GR" dirty="0" smtClean="0"/>
              <a:t>μέχρι σήμερα</a:t>
            </a:r>
            <a:r>
              <a:rPr lang="el-GR" dirty="0"/>
              <a:t>. </a:t>
            </a:r>
            <a:endParaRPr lang="el-GR" dirty="0" smtClean="0"/>
          </a:p>
          <a:p>
            <a:r>
              <a:rPr lang="el-GR" dirty="0" smtClean="0"/>
              <a:t>Τα προγράμματα αυτά, διαμόρφωσαν νέα ερευνητικά πεδία στο χώρο της εκπαιδευτικης πολιτικής, και οδήγησαν σε μια </a:t>
            </a:r>
            <a:r>
              <a:rPr lang="el-GR" dirty="0"/>
              <a:t>συνεχώς </a:t>
            </a:r>
            <a:r>
              <a:rPr lang="el-GR" dirty="0" smtClean="0"/>
              <a:t>αυξανόμενη </a:t>
            </a:r>
            <a:r>
              <a:rPr lang="el-GR" dirty="0"/>
              <a:t>παραγωγή σχετικών μελετών, εκθέσεων ερευνητικών πορισμάτων και εκπαιδευτικών παρεμβάσεων </a:t>
            </a:r>
            <a:r>
              <a:rPr lang="el-GR" dirty="0" smtClean="0"/>
              <a:t>σε σχέση </a:t>
            </a:r>
            <a:r>
              <a:rPr lang="el-GR" dirty="0"/>
              <a:t>με τη γλώσσα και τα μαθηματικά</a:t>
            </a:r>
            <a:r>
              <a:rPr lang="el-GR" dirty="0" smtClean="0"/>
              <a:t>, αλλά και σε σειρά διπλωματικών εργασιών και διδακτορικών διατριβών.</a:t>
            </a:r>
            <a:endParaRPr lang="en-US" dirty="0"/>
          </a:p>
        </p:txBody>
      </p:sp>
    </p:spTree>
    <p:extLst>
      <p:ext uri="{BB962C8B-B14F-4D97-AF65-F5344CB8AC3E}">
        <p14:creationId xmlns:p14="http://schemas.microsoft.com/office/powerpoint/2010/main" val="130044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Παρεμβατικά Προγράμματα για τους Ρομά</a:t>
            </a:r>
            <a:endParaRPr lang="en-US" dirty="0"/>
          </a:p>
        </p:txBody>
      </p:sp>
      <p:sp>
        <p:nvSpPr>
          <p:cNvPr id="3" name="Content Placeholder 2"/>
          <p:cNvSpPr>
            <a:spLocks noGrp="1"/>
          </p:cNvSpPr>
          <p:nvPr>
            <p:ph idx="1"/>
          </p:nvPr>
        </p:nvSpPr>
        <p:spPr/>
        <p:txBody>
          <a:bodyPr>
            <a:normAutofit fontScale="92500" lnSpcReduction="10000"/>
          </a:bodyPr>
          <a:lstStyle/>
          <a:p>
            <a:r>
              <a:rPr lang="el-GR" dirty="0"/>
              <a:t>Όλα τα παρεμβατικά προγράμματα, σε όλα τα πανεπιστήμια, προσπάθησαν από την αρχή και </a:t>
            </a:r>
            <a:r>
              <a:rPr lang="el-GR" dirty="0" smtClean="0"/>
              <a:t>συνεχίζουν μέχρι </a:t>
            </a:r>
            <a:r>
              <a:rPr lang="el-GR" dirty="0"/>
              <a:t>σήμερα να κάνουν το εξής: να φέρουν τα παιδιά Ρομά από τους δρόμους στα σχολεία και από </a:t>
            </a:r>
            <a:r>
              <a:rPr lang="el-GR" dirty="0" smtClean="0"/>
              <a:t>την παιδική </a:t>
            </a:r>
            <a:r>
              <a:rPr lang="el-GR" dirty="0"/>
              <a:t>εργασία στην εκπαίδευση. Επιπλέον, προσπάθησαν να κρατήσουν τα παιδιά στο σχολείο και να </a:t>
            </a:r>
            <a:r>
              <a:rPr lang="el-GR" dirty="0" smtClean="0"/>
              <a:t>τα υποστηρίξουν </a:t>
            </a:r>
            <a:r>
              <a:rPr lang="el-GR" dirty="0"/>
              <a:t>στις σχολικές δραστηριότητές τους: εγγραφή, συστηματική φοίτηση και καλή επίδοση στο </a:t>
            </a:r>
            <a:r>
              <a:rPr lang="el-GR" dirty="0" smtClean="0"/>
              <a:t>σχολείο </a:t>
            </a:r>
            <a:r>
              <a:rPr lang="el-GR" dirty="0"/>
              <a:t>(υποχρεωτική εκπαίδευση) είναι οι τρεις αλληλένδετοι στόχοι όλων των παρεμβατικών προγραμμάτων.</a:t>
            </a:r>
          </a:p>
          <a:p>
            <a:r>
              <a:rPr lang="el-GR" dirty="0" smtClean="0"/>
              <a:t>Κατά τη Σκούρτου όλα </a:t>
            </a:r>
            <a:r>
              <a:rPr lang="el-GR" dirty="0"/>
              <a:t>τα προγράμματα είχαν/έχουν σαφή ενταξιακό χαρακτήρα και γι’ αυτό προσβλέπουν σε </a:t>
            </a:r>
            <a:r>
              <a:rPr lang="el-GR" dirty="0" smtClean="0"/>
              <a:t>συνεκπαίδευση </a:t>
            </a:r>
            <a:r>
              <a:rPr lang="el-GR" dirty="0"/>
              <a:t>μεικτών μαθητικών πληθυσμών (μαθητές γενικού πληθυσμού / μαθητές Ρομά).</a:t>
            </a:r>
            <a:endParaRPr lang="en-US" dirty="0"/>
          </a:p>
        </p:txBody>
      </p:sp>
    </p:spTree>
    <p:extLst>
      <p:ext uri="{BB962C8B-B14F-4D97-AF65-F5344CB8AC3E}">
        <p14:creationId xmlns:p14="http://schemas.microsoft.com/office/powerpoint/2010/main" val="34189267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1345</TotalTime>
  <Words>1795</Words>
  <Application>Microsoft Macintosh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Apothecary</vt:lpstr>
      <vt:lpstr>ΕΙΣΑΓΩΓΗ ΣΤΗΝ  ΕΚΠΑΙΔΕΥΤΙΚΗ ΠΟΛΙΤΙΚΗ</vt:lpstr>
      <vt:lpstr>Εκπαίδευση μειονοτήτων   Παρεμβατικά προγράμματα</vt:lpstr>
      <vt:lpstr>PowerPoint Presentation</vt:lpstr>
      <vt:lpstr>PowerPoint Presentation</vt:lpstr>
      <vt:lpstr>PowerPoint Presentation</vt:lpstr>
      <vt:lpstr>ΟΙ ΡΟΜΑ</vt:lpstr>
      <vt:lpstr>ΟΙ ΡΟΜΑ</vt:lpstr>
      <vt:lpstr>PowerPoint Presentation</vt:lpstr>
      <vt:lpstr>Παρεμβατικά Προγράμματα για τους Ρομά</vt:lpstr>
      <vt:lpstr>Παρεμβατικά Προγράμματα για τους Ρομά</vt:lpstr>
      <vt:lpstr>Παρεμβατικά Προγράμματα για τους Ρομά</vt:lpstr>
      <vt:lpstr>Παρεμβατικά Προγράμματα για τους Ρομά</vt:lpstr>
      <vt:lpstr>Το Πρόγραμμα του Πανεπιστημίου Αθηνών</vt:lpstr>
      <vt:lpstr>Το Πρόγραμμα του Πανεπιστημίου Αθηνών</vt:lpstr>
      <vt:lpstr>Το Πρόγραμμα του Πανεπιστημίου Αθηνών</vt:lpstr>
      <vt:lpstr>Η Περίπτωση του Ν. Αιγαίου</vt:lpstr>
      <vt:lpstr>PowerPoint Presentation</vt:lpstr>
      <vt:lpstr>PowerPoint Presentation</vt:lpstr>
      <vt:lpstr>PowerPoint Presentation</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Jimmy ΒΒ</dc:creator>
  <cp:lastModifiedBy>Jimmy ΒΒ</cp:lastModifiedBy>
  <cp:revision>156</cp:revision>
  <dcterms:created xsi:type="dcterms:W3CDTF">2016-09-26T04:40:36Z</dcterms:created>
  <dcterms:modified xsi:type="dcterms:W3CDTF">2018-05-18T11:47:56Z</dcterms:modified>
</cp:coreProperties>
</file>