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1"/>
  </p:notesMasterIdLst>
  <p:handoutMasterIdLst>
    <p:handoutMasterId r:id="rId42"/>
  </p:handoutMasterIdLst>
  <p:sldIdLst>
    <p:sldId id="257" r:id="rId2"/>
    <p:sldId id="264" r:id="rId3"/>
    <p:sldId id="265" r:id="rId4"/>
    <p:sldId id="259" r:id="rId5"/>
    <p:sldId id="258" r:id="rId6"/>
    <p:sldId id="260" r:id="rId7"/>
    <p:sldId id="261" r:id="rId8"/>
    <p:sldId id="267" r:id="rId9"/>
    <p:sldId id="268" r:id="rId10"/>
    <p:sldId id="269" r:id="rId11"/>
    <p:sldId id="270" r:id="rId12"/>
    <p:sldId id="277" r:id="rId13"/>
    <p:sldId id="271" r:id="rId14"/>
    <p:sldId id="279" r:id="rId15"/>
    <p:sldId id="272" r:id="rId16"/>
    <p:sldId id="278" r:id="rId17"/>
    <p:sldId id="273" r:id="rId18"/>
    <p:sldId id="274" r:id="rId19"/>
    <p:sldId id="275" r:id="rId20"/>
    <p:sldId id="280" r:id="rId21"/>
    <p:sldId id="296" r:id="rId22"/>
    <p:sldId id="281" r:id="rId23"/>
    <p:sldId id="262" r:id="rId24"/>
    <p:sldId id="263"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7" r:id="rId40"/>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24" autoAdjust="0"/>
  </p:normalViewPr>
  <p:slideViewPr>
    <p:cSldViewPr>
      <p:cViewPr>
        <p:scale>
          <a:sx n="48" d="100"/>
          <a:sy n="48" d="100"/>
        </p:scale>
        <p:origin x="-1134" y="-552"/>
      </p:cViewPr>
      <p:guideLst>
        <p:guide orient="horz" pos="2160"/>
        <p:guide pos="2880"/>
      </p:guideLst>
    </p:cSldViewPr>
  </p:slideViewPr>
  <p:outlineViewPr>
    <p:cViewPr>
      <p:scale>
        <a:sx n="33" d="100"/>
        <a:sy n="33" d="100"/>
      </p:scale>
      <p:origin x="12" y="937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0" d="100"/>
          <a:sy n="70" d="100"/>
        </p:scale>
        <p:origin x="-1944" y="-102"/>
      </p:cViewPr>
      <p:guideLst>
        <p:guide orient="horz" pos="2160"/>
        <p:guide pos="288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GB"/>
          </a:p>
        </p:txBody>
      </p:sp>
      <p:sp>
        <p:nvSpPr>
          <p:cNvPr id="3" name="Дата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D51CD16A-CC09-495C-9AE7-8DCF4CE460CF}" type="datetimeFigureOut">
              <a:rPr lang="en-GB" smtClean="0"/>
              <a:pPr/>
              <a:t>14/01/2016</a:t>
            </a:fld>
            <a:endParaRPr lang="en-GB"/>
          </a:p>
        </p:txBody>
      </p:sp>
      <p:sp>
        <p:nvSpPr>
          <p:cNvPr id="4" name="Нижний колонтитул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GB"/>
          </a:p>
        </p:txBody>
      </p:sp>
      <p:sp>
        <p:nvSpPr>
          <p:cNvPr id="5" name="Номер слайда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7A1C7739-0B91-4330-B6C4-705560EC2419}" type="slidenum">
              <a:rPr lang="en-GB" smtClean="0"/>
              <a:pPr/>
              <a:t>‹#›</a:t>
            </a:fld>
            <a:endParaRPr lang="en-GB"/>
          </a:p>
        </p:txBody>
      </p:sp>
    </p:spTree>
    <p:extLst>
      <p:ext uri="{BB962C8B-B14F-4D97-AF65-F5344CB8AC3E}">
        <p14:creationId xmlns:p14="http://schemas.microsoft.com/office/powerpoint/2010/main" xmlns="" val="40131836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GB" dirty="0"/>
          </a:p>
        </p:txBody>
      </p:sp>
      <p:sp>
        <p:nvSpPr>
          <p:cNvPr id="3" name="Дата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F562B92E-4284-4D3B-B8B9-D39313466A47}" type="datetimeFigureOut">
              <a:rPr lang="en-GB" smtClean="0"/>
              <a:pPr/>
              <a:t>14/01/2016</a:t>
            </a:fld>
            <a:endParaRPr lang="en-GB" dirty="0"/>
          </a:p>
        </p:txBody>
      </p:sp>
      <p:sp>
        <p:nvSpPr>
          <p:cNvPr id="4" name="Образ слайда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Заметки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GB"/>
          </a:p>
        </p:txBody>
      </p:sp>
      <p:sp>
        <p:nvSpPr>
          <p:cNvPr id="6" name="Нижний колонтитул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GB" dirty="0"/>
          </a:p>
        </p:txBody>
      </p:sp>
      <p:sp>
        <p:nvSpPr>
          <p:cNvPr id="7" name="Номер слайда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FD5CB1E1-E9A2-4F37-86DD-3266D3EFDB2A}" type="slidenum">
              <a:rPr lang="en-GB" smtClean="0"/>
              <a:pPr/>
              <a:t>‹#›</a:t>
            </a:fld>
            <a:endParaRPr lang="en-GB" dirty="0"/>
          </a:p>
        </p:txBody>
      </p:sp>
    </p:spTree>
    <p:extLst>
      <p:ext uri="{BB962C8B-B14F-4D97-AF65-F5344CB8AC3E}">
        <p14:creationId xmlns:p14="http://schemas.microsoft.com/office/powerpoint/2010/main" xmlns="" val="454950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en-GB" dirty="0"/>
          </a:p>
        </p:txBody>
      </p:sp>
      <p:sp>
        <p:nvSpPr>
          <p:cNvPr id="4" name="Номер слайда 3"/>
          <p:cNvSpPr>
            <a:spLocks noGrp="1"/>
          </p:cNvSpPr>
          <p:nvPr>
            <p:ph type="sldNum" sz="quarter" idx="10"/>
          </p:nvPr>
        </p:nvSpPr>
        <p:spPr/>
        <p:txBody>
          <a:bodyPr/>
          <a:lstStyle/>
          <a:p>
            <a:fld id="{FD5CB1E1-E9A2-4F37-86DD-3266D3EFDB2A}" type="slidenum">
              <a:rPr lang="en-GB" smtClean="0"/>
              <a:pPr/>
              <a:t>24</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ru-RU" smtClean="0"/>
              <a:t>Образец заголовка</a:t>
            </a:r>
            <a:endParaRPr kumimoji="0" lang="en-US"/>
          </a:p>
        </p:txBody>
      </p:sp>
      <p:sp>
        <p:nvSpPr>
          <p:cNvPr id="3" name="Подзаголовок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ru-RU" smtClean="0"/>
              <a:t>Образец подзаголовка</a:t>
            </a:r>
            <a:endParaRPr kumimoji="0" lang="en-US"/>
          </a:p>
        </p:txBody>
      </p:sp>
      <p:sp>
        <p:nvSpPr>
          <p:cNvPr id="4" name="Дата 3"/>
          <p:cNvSpPr>
            <a:spLocks noGrp="1"/>
          </p:cNvSpPr>
          <p:nvPr>
            <p:ph type="dt" sz="half" idx="10"/>
          </p:nvPr>
        </p:nvSpPr>
        <p:spPr/>
        <p:txBody>
          <a:bodyPr/>
          <a:lstStyle/>
          <a:p>
            <a:fld id="{16232AB6-0887-4C46-9505-5A6A62E1EF41}" type="datetimeFigureOut">
              <a:rPr lang="en-GB" smtClean="0"/>
              <a:pPr/>
              <a:t>14/01/2016</a:t>
            </a:fld>
            <a:endParaRPr lang="en-GB" dirty="0"/>
          </a:p>
        </p:txBody>
      </p:sp>
      <p:sp>
        <p:nvSpPr>
          <p:cNvPr id="5" name="Нижний колонтитул 4"/>
          <p:cNvSpPr>
            <a:spLocks noGrp="1"/>
          </p:cNvSpPr>
          <p:nvPr>
            <p:ph type="ftr" sz="quarter" idx="11"/>
          </p:nvPr>
        </p:nvSpPr>
        <p:spPr/>
        <p:txBody>
          <a:bodyPr/>
          <a:lstStyle/>
          <a:p>
            <a:endParaRPr lang="en-GB" dirty="0"/>
          </a:p>
        </p:txBody>
      </p:sp>
      <p:sp>
        <p:nvSpPr>
          <p:cNvPr id="6" name="Номер слайда 5"/>
          <p:cNvSpPr>
            <a:spLocks noGrp="1"/>
          </p:cNvSpPr>
          <p:nvPr>
            <p:ph type="sldNum" sz="quarter" idx="12"/>
          </p:nvPr>
        </p:nvSpPr>
        <p:spPr/>
        <p:txBody>
          <a:bodyPr/>
          <a:lstStyle/>
          <a:p>
            <a:fld id="{8EEBADF9-607C-4DBC-ADCA-599097501B2D}" type="slidenum">
              <a:rPr lang="en-GB" smtClean="0"/>
              <a:pPr/>
              <a:t>‹#›</a:t>
            </a:fld>
            <a:endParaRPr lang="en-GB" dirty="0"/>
          </a:p>
        </p:txBody>
      </p:sp>
      <p:sp>
        <p:nvSpPr>
          <p:cNvPr id="10" name="Прямоугольник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6232AB6-0887-4C46-9505-5A6A62E1EF41}" type="datetimeFigureOut">
              <a:rPr lang="en-GB" smtClean="0"/>
              <a:pPr/>
              <a:t>14/01/2016</a:t>
            </a:fld>
            <a:endParaRPr lang="en-GB" dirty="0"/>
          </a:p>
        </p:txBody>
      </p:sp>
      <p:sp>
        <p:nvSpPr>
          <p:cNvPr id="5" name="Нижний колонтитул 4"/>
          <p:cNvSpPr>
            <a:spLocks noGrp="1"/>
          </p:cNvSpPr>
          <p:nvPr>
            <p:ph type="ftr" sz="quarter" idx="11"/>
          </p:nvPr>
        </p:nvSpPr>
        <p:spPr/>
        <p:txBody>
          <a:bodyPr/>
          <a:lstStyle/>
          <a:p>
            <a:endParaRPr lang="en-GB" dirty="0"/>
          </a:p>
        </p:txBody>
      </p:sp>
      <p:sp>
        <p:nvSpPr>
          <p:cNvPr id="6" name="Номер слайда 5"/>
          <p:cNvSpPr>
            <a:spLocks noGrp="1"/>
          </p:cNvSpPr>
          <p:nvPr>
            <p:ph type="sldNum" sz="quarter" idx="12"/>
          </p:nvPr>
        </p:nvSpPr>
        <p:spPr/>
        <p:txBody>
          <a:bodyPr/>
          <a:lstStyle/>
          <a:p>
            <a:fld id="{8EEBADF9-607C-4DBC-ADCA-599097501B2D}"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9" name="Прямоугольник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Прямоугольник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Вертикальный заголовок 1"/>
          <p:cNvSpPr>
            <a:spLocks noGrp="1"/>
          </p:cNvSpPr>
          <p:nvPr>
            <p:ph type="title" orient="vert"/>
          </p:nvPr>
        </p:nvSpPr>
        <p:spPr>
          <a:xfrm>
            <a:off x="6781800" y="274640"/>
            <a:ext cx="19050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04800"/>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6232AB6-0887-4C46-9505-5A6A62E1EF41}" type="datetimeFigureOut">
              <a:rPr lang="en-GB" smtClean="0"/>
              <a:pPr/>
              <a:t>14/01/2016</a:t>
            </a:fld>
            <a:endParaRPr lang="en-GB" dirty="0"/>
          </a:p>
        </p:txBody>
      </p:sp>
      <p:sp>
        <p:nvSpPr>
          <p:cNvPr id="5" name="Нижний колонтитул 4"/>
          <p:cNvSpPr>
            <a:spLocks noGrp="1"/>
          </p:cNvSpPr>
          <p:nvPr>
            <p:ph type="ftr" sz="quarter" idx="11"/>
          </p:nvPr>
        </p:nvSpPr>
        <p:spPr>
          <a:xfrm>
            <a:off x="2640597" y="6377459"/>
            <a:ext cx="3836404" cy="365125"/>
          </a:xfrm>
        </p:spPr>
        <p:txBody>
          <a:bodyPr/>
          <a:lstStyle/>
          <a:p>
            <a:endParaRPr lang="en-GB" dirty="0"/>
          </a:p>
        </p:txBody>
      </p:sp>
      <p:sp>
        <p:nvSpPr>
          <p:cNvPr id="6" name="Номер слайда 5"/>
          <p:cNvSpPr>
            <a:spLocks noGrp="1"/>
          </p:cNvSpPr>
          <p:nvPr>
            <p:ph type="sldNum" sz="quarter" idx="12"/>
          </p:nvPr>
        </p:nvSpPr>
        <p:spPr/>
        <p:txBody>
          <a:bodyPr/>
          <a:lstStyle/>
          <a:p>
            <a:fld id="{8EEBADF9-607C-4DBC-ADCA-599097501B2D}"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5448"/>
            <a:ext cx="8229600" cy="1252728"/>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6232AB6-0887-4C46-9505-5A6A62E1EF41}" type="datetimeFigureOut">
              <a:rPr lang="en-GB" smtClean="0"/>
              <a:pPr/>
              <a:t>14/01/2016</a:t>
            </a:fld>
            <a:endParaRPr lang="en-GB" dirty="0"/>
          </a:p>
        </p:txBody>
      </p:sp>
      <p:sp>
        <p:nvSpPr>
          <p:cNvPr id="5" name="Нижний колонтитул 4"/>
          <p:cNvSpPr>
            <a:spLocks noGrp="1"/>
          </p:cNvSpPr>
          <p:nvPr>
            <p:ph type="ftr" sz="quarter" idx="11"/>
          </p:nvPr>
        </p:nvSpPr>
        <p:spPr/>
        <p:txBody>
          <a:bodyPr/>
          <a:lstStyle/>
          <a:p>
            <a:endParaRPr lang="en-GB" dirty="0"/>
          </a:p>
        </p:txBody>
      </p:sp>
      <p:sp>
        <p:nvSpPr>
          <p:cNvPr id="6" name="Номер слайда 5"/>
          <p:cNvSpPr>
            <a:spLocks noGrp="1"/>
          </p:cNvSpPr>
          <p:nvPr>
            <p:ph type="sldNum" sz="quarter" idx="12"/>
          </p:nvPr>
        </p:nvSpPr>
        <p:spPr/>
        <p:txBody>
          <a:bodyPr/>
          <a:lstStyle/>
          <a:p>
            <a:fld id="{8EEBADF9-607C-4DBC-ADCA-599097501B2D}"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Прямоугольник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16232AB6-0887-4C46-9505-5A6A62E1EF41}" type="datetimeFigureOut">
              <a:rPr lang="en-GB" smtClean="0"/>
              <a:pPr/>
              <a:t>14/01/2016</a:t>
            </a:fld>
            <a:endParaRPr lang="en-GB" dirty="0"/>
          </a:p>
        </p:txBody>
      </p:sp>
      <p:sp>
        <p:nvSpPr>
          <p:cNvPr id="5" name="Нижний колонтитул 4"/>
          <p:cNvSpPr>
            <a:spLocks noGrp="1"/>
          </p:cNvSpPr>
          <p:nvPr>
            <p:ph type="ftr" sz="quarter" idx="11"/>
          </p:nvPr>
        </p:nvSpPr>
        <p:spPr/>
        <p:txBody>
          <a:bodyPr/>
          <a:lstStyle/>
          <a:p>
            <a:endParaRPr lang="en-GB" dirty="0"/>
          </a:p>
        </p:txBody>
      </p:sp>
      <p:sp>
        <p:nvSpPr>
          <p:cNvPr id="6" name="Номер слайда 5"/>
          <p:cNvSpPr>
            <a:spLocks noGrp="1"/>
          </p:cNvSpPr>
          <p:nvPr>
            <p:ph type="sldNum" sz="quarter" idx="12"/>
          </p:nvPr>
        </p:nvSpPr>
        <p:spPr/>
        <p:txBody>
          <a:bodyPr/>
          <a:lstStyle/>
          <a:p>
            <a:fld id="{8EEBADF9-607C-4DBC-ADCA-599097501B2D}" type="slidenum">
              <a:rPr lang="en-GB" smtClean="0"/>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16232AB6-0887-4C46-9505-5A6A62E1EF41}" type="datetimeFigureOut">
              <a:rPr lang="en-GB" smtClean="0"/>
              <a:pPr/>
              <a:t>14/01/2016</a:t>
            </a:fld>
            <a:endParaRPr lang="en-GB" dirty="0"/>
          </a:p>
        </p:txBody>
      </p:sp>
      <p:sp>
        <p:nvSpPr>
          <p:cNvPr id="6" name="Нижний колонтитул 5"/>
          <p:cNvSpPr>
            <a:spLocks noGrp="1"/>
          </p:cNvSpPr>
          <p:nvPr>
            <p:ph type="ftr" sz="quarter" idx="11"/>
          </p:nvPr>
        </p:nvSpPr>
        <p:spPr/>
        <p:txBody>
          <a:bodyPr/>
          <a:lstStyle/>
          <a:p>
            <a:endParaRPr lang="en-GB" dirty="0"/>
          </a:p>
        </p:txBody>
      </p:sp>
      <p:sp>
        <p:nvSpPr>
          <p:cNvPr id="7" name="Номер слайда 6"/>
          <p:cNvSpPr>
            <a:spLocks noGrp="1"/>
          </p:cNvSpPr>
          <p:nvPr>
            <p:ph type="sldNum" sz="quarter" idx="12"/>
          </p:nvPr>
        </p:nvSpPr>
        <p:spPr/>
        <p:txBody>
          <a:bodyPr/>
          <a:lstStyle/>
          <a:p>
            <a:fld id="{8EEBADF9-607C-4DBC-ADCA-599097501B2D}"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ru-RU" smtClean="0"/>
              <a:t>Образец текста</a:t>
            </a:r>
          </a:p>
        </p:txBody>
      </p:sp>
      <p:sp>
        <p:nvSpPr>
          <p:cNvPr id="4" name="Содержимое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Текст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ru-RU" smtClean="0"/>
              <a:t>Образец текста</a:t>
            </a:r>
          </a:p>
        </p:txBody>
      </p:sp>
      <p:sp>
        <p:nvSpPr>
          <p:cNvPr id="6" name="Содержимое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16232AB6-0887-4C46-9505-5A6A62E1EF41}" type="datetimeFigureOut">
              <a:rPr lang="en-GB" smtClean="0"/>
              <a:pPr/>
              <a:t>14/01/2016</a:t>
            </a:fld>
            <a:endParaRPr lang="en-GB" dirty="0"/>
          </a:p>
        </p:txBody>
      </p:sp>
      <p:sp>
        <p:nvSpPr>
          <p:cNvPr id="8" name="Нижний колонтитул 7"/>
          <p:cNvSpPr>
            <a:spLocks noGrp="1"/>
          </p:cNvSpPr>
          <p:nvPr>
            <p:ph type="ftr" sz="quarter" idx="11"/>
          </p:nvPr>
        </p:nvSpPr>
        <p:spPr/>
        <p:txBody>
          <a:bodyPr/>
          <a:lstStyle/>
          <a:p>
            <a:endParaRPr lang="en-GB" dirty="0"/>
          </a:p>
        </p:txBody>
      </p:sp>
      <p:sp>
        <p:nvSpPr>
          <p:cNvPr id="9" name="Номер слайда 8"/>
          <p:cNvSpPr>
            <a:spLocks noGrp="1"/>
          </p:cNvSpPr>
          <p:nvPr>
            <p:ph type="sldNum" sz="quarter" idx="12"/>
          </p:nvPr>
        </p:nvSpPr>
        <p:spPr/>
        <p:txBody>
          <a:bodyPr/>
          <a:lstStyle/>
          <a:p>
            <a:fld id="{8EEBADF9-607C-4DBC-ADCA-599097501B2D}"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16232AB6-0887-4C46-9505-5A6A62E1EF41}" type="datetimeFigureOut">
              <a:rPr lang="en-GB" smtClean="0"/>
              <a:pPr/>
              <a:t>14/01/2016</a:t>
            </a:fld>
            <a:endParaRPr lang="en-GB" dirty="0"/>
          </a:p>
        </p:txBody>
      </p:sp>
      <p:sp>
        <p:nvSpPr>
          <p:cNvPr id="4" name="Нижний колонтитул 3"/>
          <p:cNvSpPr>
            <a:spLocks noGrp="1"/>
          </p:cNvSpPr>
          <p:nvPr>
            <p:ph type="ftr" sz="quarter" idx="11"/>
          </p:nvPr>
        </p:nvSpPr>
        <p:spPr/>
        <p:txBody>
          <a:bodyPr/>
          <a:lstStyle/>
          <a:p>
            <a:endParaRPr lang="en-GB" dirty="0"/>
          </a:p>
        </p:txBody>
      </p:sp>
      <p:sp>
        <p:nvSpPr>
          <p:cNvPr id="5" name="Номер слайда 4"/>
          <p:cNvSpPr>
            <a:spLocks noGrp="1"/>
          </p:cNvSpPr>
          <p:nvPr>
            <p:ph type="sldNum" sz="quarter" idx="12"/>
          </p:nvPr>
        </p:nvSpPr>
        <p:spPr/>
        <p:txBody>
          <a:bodyPr/>
          <a:lstStyle/>
          <a:p>
            <a:fld id="{8EEBADF9-607C-4DBC-ADCA-599097501B2D}"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6232AB6-0887-4C46-9505-5A6A62E1EF41}" type="datetimeFigureOut">
              <a:rPr lang="en-GB" smtClean="0"/>
              <a:pPr/>
              <a:t>14/01/2016</a:t>
            </a:fld>
            <a:endParaRPr lang="en-GB" dirty="0"/>
          </a:p>
        </p:txBody>
      </p:sp>
      <p:sp>
        <p:nvSpPr>
          <p:cNvPr id="3" name="Нижний колонтитул 2"/>
          <p:cNvSpPr>
            <a:spLocks noGrp="1"/>
          </p:cNvSpPr>
          <p:nvPr>
            <p:ph type="ftr" sz="quarter" idx="11"/>
          </p:nvPr>
        </p:nvSpPr>
        <p:spPr/>
        <p:txBody>
          <a:bodyPr/>
          <a:lstStyle/>
          <a:p>
            <a:endParaRPr lang="en-GB" dirty="0"/>
          </a:p>
        </p:txBody>
      </p:sp>
      <p:sp>
        <p:nvSpPr>
          <p:cNvPr id="4" name="Номер слайда 3"/>
          <p:cNvSpPr>
            <a:spLocks noGrp="1"/>
          </p:cNvSpPr>
          <p:nvPr>
            <p:ph type="sldNum" sz="quarter" idx="12"/>
          </p:nvPr>
        </p:nvSpPr>
        <p:spPr/>
        <p:txBody>
          <a:bodyPr/>
          <a:lstStyle/>
          <a:p>
            <a:fld id="{8EEBADF9-607C-4DBC-ADCA-599097501B2D}"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ru-RU" smtClean="0"/>
              <a:t>Образец заголовка</a:t>
            </a:r>
            <a:endParaRPr kumimoji="0" lang="en-US"/>
          </a:p>
        </p:txBody>
      </p:sp>
      <p:sp>
        <p:nvSpPr>
          <p:cNvPr id="3" name="Содержимое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Текст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16232AB6-0887-4C46-9505-5A6A62E1EF41}" type="datetimeFigureOut">
              <a:rPr lang="en-GB" smtClean="0"/>
              <a:pPr/>
              <a:t>14/01/2016</a:t>
            </a:fld>
            <a:endParaRPr lang="en-GB" dirty="0"/>
          </a:p>
        </p:txBody>
      </p:sp>
      <p:sp>
        <p:nvSpPr>
          <p:cNvPr id="6" name="Нижний колонтитул 5"/>
          <p:cNvSpPr>
            <a:spLocks noGrp="1"/>
          </p:cNvSpPr>
          <p:nvPr>
            <p:ph type="ftr" sz="quarter" idx="11"/>
          </p:nvPr>
        </p:nvSpPr>
        <p:spPr/>
        <p:txBody>
          <a:bodyPr/>
          <a:lstStyle/>
          <a:p>
            <a:endParaRPr lang="en-GB" dirty="0"/>
          </a:p>
        </p:txBody>
      </p:sp>
      <p:sp>
        <p:nvSpPr>
          <p:cNvPr id="7" name="Номер слайда 6"/>
          <p:cNvSpPr>
            <a:spLocks noGrp="1"/>
          </p:cNvSpPr>
          <p:nvPr>
            <p:ph type="sldNum" sz="quarter" idx="12"/>
          </p:nvPr>
        </p:nvSpPr>
        <p:spPr/>
        <p:txBody>
          <a:bodyPr/>
          <a:lstStyle/>
          <a:p>
            <a:fld id="{8EEBADF9-607C-4DBC-ADCA-599097501B2D}" type="slidenum">
              <a:rPr lang="en-GB" smtClean="0"/>
              <a:pPr/>
              <a:t>‹#›</a:t>
            </a:fld>
            <a:endParaRPr lang="en-GB" dirty="0"/>
          </a:p>
        </p:txBody>
      </p:sp>
      <p:sp>
        <p:nvSpPr>
          <p:cNvPr id="12" name="Прямоугольник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ru-RU" smtClean="0"/>
              <a:t>Вставка рисунка</a:t>
            </a:r>
            <a:endParaRPr kumimoji="0" lang="en-US" dirty="0"/>
          </a:p>
        </p:txBody>
      </p:sp>
      <p:sp>
        <p:nvSpPr>
          <p:cNvPr id="4" name="Текст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164592" y="1170432"/>
            <a:ext cx="2523744" cy="201168"/>
          </a:xfrm>
        </p:spPr>
        <p:txBody>
          <a:bodyPr/>
          <a:lstStyle/>
          <a:p>
            <a:fld id="{16232AB6-0887-4C46-9505-5A6A62E1EF41}" type="datetimeFigureOut">
              <a:rPr lang="en-GB" smtClean="0"/>
              <a:pPr/>
              <a:t>14/01/2016</a:t>
            </a:fld>
            <a:endParaRPr lang="en-GB" dirty="0"/>
          </a:p>
        </p:txBody>
      </p:sp>
      <p:sp>
        <p:nvSpPr>
          <p:cNvPr id="11" name="Прямоугольник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Нижний колонтитул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GB" dirty="0"/>
          </a:p>
        </p:txBody>
      </p:sp>
      <p:sp>
        <p:nvSpPr>
          <p:cNvPr id="7" name="Номер слайда 6"/>
          <p:cNvSpPr>
            <a:spLocks noGrp="1"/>
          </p:cNvSpPr>
          <p:nvPr>
            <p:ph type="sldNum" sz="quarter" idx="12"/>
          </p:nvPr>
        </p:nvSpPr>
        <p:spPr>
          <a:xfrm>
            <a:off x="8339328" y="1170432"/>
            <a:ext cx="733864" cy="201168"/>
          </a:xfrm>
        </p:spPr>
        <p:txBody>
          <a:bodyPr/>
          <a:lstStyle/>
          <a:p>
            <a:fld id="{8EEBADF9-607C-4DBC-ADCA-599097501B2D}" type="slidenum">
              <a:rPr lang="en-GB" smtClean="0"/>
              <a:pPr/>
              <a:t>‹#›</a:t>
            </a:fld>
            <a:endParaRPr lang="en-GB"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Прямоугольник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Прямоугольник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4" name="Дата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6232AB6-0887-4C46-9505-5A6A62E1EF41}" type="datetimeFigureOut">
              <a:rPr lang="en-GB" smtClean="0"/>
              <a:pPr/>
              <a:t>14/01/2016</a:t>
            </a:fld>
            <a:endParaRPr lang="en-GB" dirty="0"/>
          </a:p>
        </p:txBody>
      </p:sp>
      <p:sp>
        <p:nvSpPr>
          <p:cNvPr id="5" name="Нижний колонтитул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GB" dirty="0"/>
          </a:p>
        </p:txBody>
      </p:sp>
      <p:sp>
        <p:nvSpPr>
          <p:cNvPr id="6" name="Номер слайда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8EEBADF9-607C-4DBC-ADCA-599097501B2D}"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cybersitter.com/" TargetMode="External"/><Relationship Id="rId2" Type="http://schemas.openxmlformats.org/officeDocument/2006/relationships/hyperlink" Target="http://www.cyberpatrol.com/" TargetMode="External"/><Relationship Id="rId1" Type="http://schemas.openxmlformats.org/officeDocument/2006/relationships/slideLayout" Target="../slideLayouts/slideLayout2.xml"/><Relationship Id="rId4" Type="http://schemas.openxmlformats.org/officeDocument/2006/relationships/hyperlink" Target="http://www1.k9webprotection.com/"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426170"/>
          </a:xfrm>
        </p:spPr>
        <p:txBody>
          <a:bodyPr>
            <a:normAutofit/>
          </a:bodyPr>
          <a:lstStyle/>
          <a:p>
            <a:pPr algn="ctr"/>
            <a:r>
              <a:rPr lang="el-GR" sz="2400" dirty="0" smtClean="0"/>
              <a:t>Υπεύθυνο παιχνίδι</a:t>
            </a:r>
            <a:br>
              <a:rPr lang="el-GR" sz="2400" dirty="0" smtClean="0"/>
            </a:br>
            <a:r>
              <a:rPr lang="el-GR" sz="2400" dirty="0" smtClean="0"/>
              <a:t>Οι προδιαγραφές και οι τρόποι ανάπτυξης τους</a:t>
            </a:r>
            <a:endParaRPr lang="en-GB" sz="2400" dirty="0"/>
          </a:p>
        </p:txBody>
      </p:sp>
      <p:sp>
        <p:nvSpPr>
          <p:cNvPr id="3" name="Содержимое 2"/>
          <p:cNvSpPr>
            <a:spLocks noGrp="1"/>
          </p:cNvSpPr>
          <p:nvPr>
            <p:ph idx="1"/>
          </p:nvPr>
        </p:nvSpPr>
        <p:spPr/>
        <p:txBody>
          <a:bodyPr>
            <a:normAutofit/>
          </a:bodyPr>
          <a:lstStyle/>
          <a:p>
            <a:endParaRPr lang="el-GR" dirty="0" smtClean="0"/>
          </a:p>
          <a:p>
            <a:endParaRPr lang="el-GR" dirty="0" smtClean="0"/>
          </a:p>
          <a:p>
            <a:pPr algn="ctr">
              <a:buNone/>
            </a:pPr>
            <a:r>
              <a:rPr lang="el-GR" sz="2400" dirty="0" smtClean="0"/>
              <a:t>   Πανεπιστήμιο Πελοποννήσου</a:t>
            </a:r>
          </a:p>
          <a:p>
            <a:pPr algn="ctr">
              <a:buNone/>
            </a:pPr>
            <a:r>
              <a:rPr lang="el-GR" dirty="0" smtClean="0"/>
              <a:t> </a:t>
            </a:r>
            <a:endParaRPr lang="el-GR" dirty="0" smtClean="0"/>
          </a:p>
          <a:p>
            <a:pPr algn="ctr"/>
            <a:r>
              <a:rPr lang="el-GR" sz="2400" dirty="0" smtClean="0"/>
              <a:t>Δρ. Παναγιώτης Αλεξόπουλος</a:t>
            </a:r>
          </a:p>
          <a:p>
            <a:pPr algn="ctr"/>
            <a:r>
              <a:rPr lang="el-GR" sz="2400" dirty="0" smtClean="0"/>
              <a:t>Δρ. </a:t>
            </a:r>
            <a:r>
              <a:rPr lang="el-GR" sz="2400" dirty="0" err="1" smtClean="0"/>
              <a:t>Ιρίνα</a:t>
            </a:r>
            <a:r>
              <a:rPr lang="el-GR" sz="2400" dirty="0" smtClean="0"/>
              <a:t> </a:t>
            </a:r>
            <a:r>
              <a:rPr lang="el-GR" sz="2400" dirty="0" smtClean="0"/>
              <a:t>Ζουραβλιόβα</a:t>
            </a:r>
          </a:p>
          <a:p>
            <a:pPr algn="ctr"/>
            <a:r>
              <a:rPr lang="el-GR" sz="2400" dirty="0" smtClean="0"/>
              <a:t>Δρ. Κατερίνα </a:t>
            </a:r>
            <a:r>
              <a:rPr lang="el-GR" sz="2400" dirty="0" err="1" smtClean="0"/>
              <a:t>Χαρωνιτάκη</a:t>
            </a:r>
            <a:endParaRPr lang="en-GB"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l-GR" sz="3200" dirty="0" smtClean="0"/>
              <a:t>4. Σχεδιασμός Παιχνιδιού</a:t>
            </a:r>
            <a:r>
              <a:rPr lang="en-GB" sz="3200" dirty="0" smtClean="0"/>
              <a:t/>
            </a:r>
            <a:br>
              <a:rPr lang="en-GB" sz="3200" dirty="0" smtClean="0"/>
            </a:br>
            <a:endParaRPr lang="en-GB" sz="3200" dirty="0"/>
          </a:p>
        </p:txBody>
      </p:sp>
      <p:sp>
        <p:nvSpPr>
          <p:cNvPr id="3" name="Содержимое 2"/>
          <p:cNvSpPr>
            <a:spLocks noGrp="1"/>
          </p:cNvSpPr>
          <p:nvPr>
            <p:ph idx="1"/>
          </p:nvPr>
        </p:nvSpPr>
        <p:spPr>
          <a:xfrm>
            <a:off x="457200" y="1124745"/>
            <a:ext cx="8229600" cy="5001419"/>
          </a:xfrm>
        </p:spPr>
        <p:txBody>
          <a:bodyPr>
            <a:normAutofit fontScale="70000" lnSpcReduction="20000"/>
          </a:bodyPr>
          <a:lstStyle/>
          <a:p>
            <a:r>
              <a:rPr lang="el-GR" dirty="0" smtClean="0"/>
              <a:t>Πριν από την εισαγωγή των νέων τύπων προϊόντων / υπηρεσιών στην αγορά, η εταιρεία  θα πρέπει να αξιολογήσει τον κοινωνικό αντίκτυπο του παιχνιδιού και να γίνει η  </a:t>
            </a:r>
            <a:r>
              <a:rPr lang="el-GR" b="1" dirty="0" smtClean="0"/>
              <a:t>αξιολόγηση των σχετικών παραγόντων κινδύνου. </a:t>
            </a:r>
          </a:p>
          <a:p>
            <a:endParaRPr lang="en-GB" dirty="0" smtClean="0"/>
          </a:p>
          <a:p>
            <a:r>
              <a:rPr lang="el-GR" dirty="0" smtClean="0"/>
              <a:t>Οι παράγοντες κινδύνου θα πρέπει να καταγράφονται και να εφαρμόζονται οι αποτελεσματικές στρατηγικές για την </a:t>
            </a:r>
            <a:r>
              <a:rPr lang="el-GR" b="1" dirty="0" smtClean="0"/>
              <a:t>ελαχιστοποίηση των αρνητικών επιπτώσεων </a:t>
            </a:r>
            <a:r>
              <a:rPr lang="el-GR" dirty="0" smtClean="0"/>
              <a:t>αυτών των παραγόντων κινδύνου.</a:t>
            </a:r>
          </a:p>
          <a:p>
            <a:endParaRPr lang="en-GB" dirty="0" smtClean="0"/>
          </a:p>
          <a:p>
            <a:r>
              <a:rPr lang="el-GR" b="1" dirty="0" smtClean="0"/>
              <a:t>Παράγοντες κινδύνου:</a:t>
            </a:r>
            <a:endParaRPr lang="en-GB" b="1" dirty="0" smtClean="0"/>
          </a:p>
          <a:p>
            <a:pPr>
              <a:buNone/>
            </a:pPr>
            <a:r>
              <a:rPr lang="el-GR" dirty="0" smtClean="0"/>
              <a:t>1. Στο επίπεδο του προϊόντος/ παιχνιδιού (για παράδειγμα, η συχνότητα των γεγονότων, η πιθανότητα του κέρδους))</a:t>
            </a:r>
            <a:endParaRPr lang="en-GB" dirty="0" smtClean="0"/>
          </a:p>
          <a:p>
            <a:pPr>
              <a:buNone/>
            </a:pPr>
            <a:r>
              <a:rPr lang="el-GR" dirty="0" smtClean="0"/>
              <a:t>2.Στο επίπεδο  γεωγραφικής και διαδικτυακής τοποθέτησης(π.χ. θέση και τον αριθμό των σημείων πώλησης)</a:t>
            </a:r>
            <a:endParaRPr lang="en-GB" dirty="0" smtClean="0"/>
          </a:p>
          <a:p>
            <a:pPr>
              <a:buNone/>
            </a:pPr>
            <a:r>
              <a:rPr lang="el-GR" dirty="0" smtClean="0"/>
              <a:t>3. Σε οργανωτικό επίπεδο (π.χ. μάρκετινγκ και διαφήμιση).</a:t>
            </a:r>
            <a:endParaRPr lang="en-GB" dirty="0" smtClean="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l-GR" sz="3600" dirty="0" smtClean="0"/>
              <a:t>5. Διαδικτυακά  κανάλια τυχερών παιχνιδιών </a:t>
            </a:r>
            <a:r>
              <a:rPr lang="en-GB" dirty="0" smtClean="0"/>
              <a:t/>
            </a:r>
            <a:br>
              <a:rPr lang="en-GB" dirty="0" smtClean="0"/>
            </a:br>
            <a:endParaRPr lang="en-GB" dirty="0"/>
          </a:p>
        </p:txBody>
      </p:sp>
      <p:sp>
        <p:nvSpPr>
          <p:cNvPr id="3" name="Содержимое 2"/>
          <p:cNvSpPr>
            <a:spLocks noGrp="1"/>
          </p:cNvSpPr>
          <p:nvPr>
            <p:ph idx="1"/>
          </p:nvPr>
        </p:nvSpPr>
        <p:spPr>
          <a:xfrm>
            <a:off x="457200" y="1412776"/>
            <a:ext cx="8229600" cy="4713388"/>
          </a:xfrm>
        </p:spPr>
        <p:txBody>
          <a:bodyPr>
            <a:normAutofit fontScale="70000" lnSpcReduction="20000"/>
          </a:bodyPr>
          <a:lstStyle/>
          <a:p>
            <a:r>
              <a:rPr lang="el-GR" b="1" dirty="0" smtClean="0"/>
              <a:t>Ανήλικοι παίκτες</a:t>
            </a:r>
            <a:endParaRPr lang="en-GB" b="1" dirty="0" smtClean="0"/>
          </a:p>
          <a:p>
            <a:pPr>
              <a:buNone/>
            </a:pPr>
            <a:r>
              <a:rPr lang="el-GR" dirty="0" smtClean="0"/>
              <a:t>     Η εταιρεία οφείλει να λάβει τα αναγκαία μέτρα για να μην επιτρέπεται η πρόσβαση στο </a:t>
            </a:r>
            <a:r>
              <a:rPr lang="ru-RU" dirty="0" err="1" smtClean="0"/>
              <a:t>online</a:t>
            </a:r>
            <a:r>
              <a:rPr lang="el-GR" dirty="0" smtClean="0"/>
              <a:t> παιχνίδι και την χρήση του λογισμικού από ανήλικους. </a:t>
            </a:r>
          </a:p>
          <a:p>
            <a:pPr>
              <a:buNone/>
            </a:pPr>
            <a:endParaRPr lang="en-GB" dirty="0" smtClean="0"/>
          </a:p>
          <a:p>
            <a:r>
              <a:rPr lang="el-GR" b="1" dirty="0" smtClean="0"/>
              <a:t>Μέτρα για την πρόληψη παρόμοιων καταστάσεων:</a:t>
            </a:r>
            <a:endParaRPr lang="en-GB" b="1" dirty="0" smtClean="0"/>
          </a:p>
          <a:p>
            <a:pPr lvl="0">
              <a:buNone/>
            </a:pPr>
            <a:r>
              <a:rPr lang="el-GR" dirty="0" smtClean="0"/>
              <a:t>1)Κάθε νέος εγγεγραμμένος παίκτης πρέπει να συμφωνεί με τους όρους και τις προϋποθέσεις για να συμμετάσχει στο παιχνίδι ή στην κλήρωση, καθώς να ελέγχονται  και στοιχεία που αποδεικνύουν ότι </a:t>
            </a:r>
            <a:r>
              <a:rPr lang="el-GR" b="1" dirty="0" smtClean="0"/>
              <a:t>ο παίκτης έχει συμπληρώσει το 18ο έτος </a:t>
            </a:r>
            <a:r>
              <a:rPr lang="el-GR" dirty="0" smtClean="0"/>
              <a:t>κατά τη στιγμή της εγγραφής</a:t>
            </a:r>
          </a:p>
          <a:p>
            <a:pPr lvl="0">
              <a:buNone/>
            </a:pPr>
            <a:r>
              <a:rPr lang="el-GR" dirty="0" smtClean="0"/>
              <a:t>2</a:t>
            </a:r>
            <a:r>
              <a:rPr lang="el-GR" b="1" dirty="0" smtClean="0"/>
              <a:t>) Αίτηση για προσωπικά στοιχεία </a:t>
            </a:r>
            <a:r>
              <a:rPr lang="el-GR" dirty="0" smtClean="0"/>
              <a:t>- όνομα, διεύθυνση, ημερομηνία γέννησης - για περαιτέρω εξέταση</a:t>
            </a:r>
            <a:endParaRPr lang="en-GB" dirty="0" smtClean="0"/>
          </a:p>
          <a:p>
            <a:pPr>
              <a:buNone/>
            </a:pPr>
            <a:r>
              <a:rPr lang="el-GR" dirty="0" smtClean="0"/>
              <a:t>3)Ενημέρωση των όλων ενήλικων παικτών να προσέχουν  ότι οι </a:t>
            </a:r>
            <a:r>
              <a:rPr lang="el-GR" b="1" dirty="0" smtClean="0"/>
              <a:t>ανήλικοι  μέλη των οικογενειών τους  δεν έχουν πρόσβαση στο παιχνίδι μέσω</a:t>
            </a:r>
            <a:r>
              <a:rPr lang="el-GR" dirty="0" smtClean="0"/>
              <a:t> του υπολογιστή και του λογαριασμού του παίκτη.</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l-GR" sz="2400" dirty="0" smtClean="0"/>
              <a:t>Στο </a:t>
            </a:r>
            <a:r>
              <a:rPr lang="ru-RU" sz="2400" dirty="0" err="1" smtClean="0"/>
              <a:t>Web</a:t>
            </a:r>
            <a:r>
              <a:rPr lang="ru-RU" sz="2400" dirty="0" smtClean="0"/>
              <a:t> </a:t>
            </a:r>
            <a:r>
              <a:rPr lang="ru-RU" sz="2400" dirty="0" err="1" smtClean="0"/>
              <a:t>site</a:t>
            </a:r>
            <a:r>
              <a:rPr lang="el-GR" sz="2400" dirty="0" smtClean="0"/>
              <a:t> της, η εταιρεία πρέπει να συμβουλεύει  τους παίκτες που περιβάλλονται από ανηλίκους:</a:t>
            </a:r>
            <a:r>
              <a:rPr lang="en-GB" sz="2400" dirty="0" smtClean="0"/>
              <a:t/>
            </a:r>
            <a:br>
              <a:rPr lang="en-GB" sz="2400" dirty="0" smtClean="0"/>
            </a:br>
            <a:endParaRPr lang="en-GB" sz="2400" dirty="0"/>
          </a:p>
        </p:txBody>
      </p:sp>
      <p:sp>
        <p:nvSpPr>
          <p:cNvPr id="3" name="Содержимое 2"/>
          <p:cNvSpPr>
            <a:spLocks noGrp="1"/>
          </p:cNvSpPr>
          <p:nvPr>
            <p:ph idx="1"/>
          </p:nvPr>
        </p:nvSpPr>
        <p:spPr>
          <a:xfrm>
            <a:off x="457200" y="1484783"/>
            <a:ext cx="8229600" cy="4641381"/>
          </a:xfrm>
        </p:spPr>
        <p:txBody>
          <a:bodyPr>
            <a:normAutofit fontScale="62500" lnSpcReduction="20000"/>
          </a:bodyPr>
          <a:lstStyle/>
          <a:p>
            <a:pPr>
              <a:buNone/>
            </a:pPr>
            <a:r>
              <a:rPr lang="el-GR" dirty="0" smtClean="0"/>
              <a:t>• Ποτέ μην αφήνετε τον υπολογιστή σας σε εκείνες τις στιγμές, όταν εκτελείται το πρόγραμμα.</a:t>
            </a:r>
          </a:p>
          <a:p>
            <a:pPr>
              <a:buNone/>
            </a:pPr>
            <a:endParaRPr lang="en-GB" dirty="0" smtClean="0"/>
          </a:p>
          <a:p>
            <a:pPr>
              <a:buNone/>
            </a:pPr>
            <a:r>
              <a:rPr lang="el-GR" dirty="0" smtClean="0"/>
              <a:t>•Να κλείσετε την πρόσβαση στο λογαριασμό υπολογιστή σας χρησιμοποιώντας τον προσωπικό κωδικό πρόσβασης.</a:t>
            </a:r>
          </a:p>
          <a:p>
            <a:pPr>
              <a:buNone/>
            </a:pPr>
            <a:endParaRPr lang="en-GB" dirty="0" smtClean="0"/>
          </a:p>
          <a:p>
            <a:pPr>
              <a:buNone/>
            </a:pPr>
            <a:r>
              <a:rPr lang="el-GR" dirty="0" smtClean="0"/>
              <a:t>•Να  αποθηκεύεται το όνομα χρήστη και τον κωδικό πρόσβασης από το πρόγραμμα  του τυχερού παιχνιδιού σε ένα ασφαλές μέρος.</a:t>
            </a:r>
          </a:p>
          <a:p>
            <a:pPr>
              <a:buNone/>
            </a:pPr>
            <a:endParaRPr lang="en-GB" dirty="0" smtClean="0"/>
          </a:p>
          <a:p>
            <a:pPr>
              <a:buNone/>
            </a:pPr>
            <a:r>
              <a:rPr lang="el-GR" dirty="0" smtClean="0"/>
              <a:t>• Μην χρησιμοποιείτε το "Απομνημόνευση κωδικού πρόσβασης" στην αυτόματη λειτουργία.</a:t>
            </a:r>
          </a:p>
          <a:p>
            <a:pPr>
              <a:buNone/>
            </a:pPr>
            <a:endParaRPr lang="en-GB" dirty="0" smtClean="0"/>
          </a:p>
          <a:p>
            <a:pPr>
              <a:buNone/>
            </a:pPr>
            <a:r>
              <a:rPr lang="el-GR" dirty="0" smtClean="0"/>
              <a:t>• Να αποφύγετε την επαφή των ανηλίκων με τις πληροφορίες σχετικά με τραπεζικούς λογαριασμούς και πιστωτικές κάρτες.</a:t>
            </a:r>
          </a:p>
          <a:p>
            <a:pPr>
              <a:buNone/>
            </a:pPr>
            <a:endParaRPr lang="en-GB" dirty="0" smtClean="0"/>
          </a:p>
          <a:p>
            <a:pPr>
              <a:buNone/>
            </a:pPr>
            <a:r>
              <a:rPr lang="el-GR" dirty="0" smtClean="0"/>
              <a:t>• Χρησιμοποιείτε το λογισμικό γονικού ελέγχου  να περιορίσετε την πρόσβαση σε ορισμένα προγράμματα και ιστοσελίδες (</a:t>
            </a:r>
            <a:r>
              <a:rPr lang="el-GR" dirty="0" err="1" smtClean="0">
                <a:hlinkClick r:id="rId2"/>
              </a:rPr>
              <a:t>Cyberpatrol</a:t>
            </a:r>
            <a:r>
              <a:rPr lang="el-GR" dirty="0" smtClean="0"/>
              <a:t>, </a:t>
            </a:r>
            <a:r>
              <a:rPr lang="el-GR" dirty="0" err="1" smtClean="0">
                <a:hlinkClick r:id="rId3"/>
              </a:rPr>
              <a:t>Cybersitter</a:t>
            </a:r>
            <a:r>
              <a:rPr lang="el-GR" dirty="0" smtClean="0"/>
              <a:t>, </a:t>
            </a:r>
            <a:r>
              <a:rPr lang="el-GR" dirty="0" smtClean="0">
                <a:hlinkClick r:id="rId4"/>
              </a:rPr>
              <a:t>K9 Web </a:t>
            </a:r>
            <a:r>
              <a:rPr lang="el-GR" dirty="0" err="1" smtClean="0">
                <a:hlinkClick r:id="rId4"/>
              </a:rPr>
              <a:t>Protection</a:t>
            </a:r>
            <a:r>
              <a:rPr lang="el-GR" dirty="0" smtClean="0"/>
              <a:t>).</a:t>
            </a:r>
            <a:endParaRPr lang="en-GB" dirty="0" smtClean="0"/>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l-GR" sz="2400" dirty="0" smtClean="0"/>
              <a:t>6. Η διαφήμιση και η εφαρμογή των πολιτικών υπεύθυνου </a:t>
            </a:r>
            <a:r>
              <a:rPr lang="en-GB" sz="2400" dirty="0" smtClean="0"/>
              <a:t>marketing</a:t>
            </a:r>
            <a:r>
              <a:rPr lang="el-GR" sz="2400" dirty="0" smtClean="0"/>
              <a:t> και επικοινωνίας</a:t>
            </a:r>
            <a:r>
              <a:rPr lang="en-GB" sz="2400" dirty="0" smtClean="0"/>
              <a:t/>
            </a:r>
            <a:br>
              <a:rPr lang="en-GB" sz="2400" dirty="0" smtClean="0"/>
            </a:br>
            <a:endParaRPr lang="en-GB" sz="2400" dirty="0"/>
          </a:p>
        </p:txBody>
      </p:sp>
      <p:sp>
        <p:nvSpPr>
          <p:cNvPr id="3" name="Содержимое 2"/>
          <p:cNvSpPr>
            <a:spLocks noGrp="1"/>
          </p:cNvSpPr>
          <p:nvPr>
            <p:ph idx="1"/>
          </p:nvPr>
        </p:nvSpPr>
        <p:spPr>
          <a:xfrm>
            <a:off x="457200" y="1268761"/>
            <a:ext cx="8229600" cy="4857403"/>
          </a:xfrm>
        </p:spPr>
        <p:txBody>
          <a:bodyPr>
            <a:normAutofit fontScale="62500" lnSpcReduction="20000"/>
          </a:bodyPr>
          <a:lstStyle/>
          <a:p>
            <a:endParaRPr lang="el-GR" dirty="0" smtClean="0"/>
          </a:p>
          <a:p>
            <a:pPr>
              <a:buNone/>
            </a:pPr>
            <a:r>
              <a:rPr lang="el-GR" dirty="0" smtClean="0"/>
              <a:t>      Η διαφήμιση πρέπει να διασφαλίζει αυστηρό επίπεδο </a:t>
            </a:r>
            <a:r>
              <a:rPr lang="el-GR" b="1" dirty="0" smtClean="0"/>
              <a:t>προστασίας των καταναλωτών </a:t>
            </a:r>
            <a:r>
              <a:rPr lang="el-GR" dirty="0" smtClean="0"/>
              <a:t>στον τομέα των τυχερών  παιχνιδιών και σε κάθε περίπτωση πρέπει να είναι εύλογη και να περιορίζεται αυστηρά όπου είναι αναγκαίο.</a:t>
            </a:r>
          </a:p>
          <a:p>
            <a:endParaRPr lang="el-GR" dirty="0" smtClean="0"/>
          </a:p>
          <a:p>
            <a:r>
              <a:rPr lang="el-GR" dirty="0" smtClean="0"/>
              <a:t>Να μην είναι παραπλανητικές σχετικά με τις πιθανότητες και τα ποσά του κέρδους.</a:t>
            </a:r>
            <a:endParaRPr lang="en-GB" dirty="0" smtClean="0"/>
          </a:p>
          <a:p>
            <a:r>
              <a:rPr lang="el-GR" dirty="0" smtClean="0"/>
              <a:t>Να μην προσφέρουν υπερβολικά κίνητρα με σκοπό να προσελκύσουν περισσότερους παίκτες με την υπόσχεση ότι θα κερδίσουν από τη συμμετοχή τους στα τυχερά παιχνίδια.</a:t>
            </a:r>
            <a:endParaRPr lang="en-GB" dirty="0" smtClean="0"/>
          </a:p>
          <a:p>
            <a:r>
              <a:rPr lang="el-GR" dirty="0" smtClean="0"/>
              <a:t>Να μην περνάνε το μήνυμα ότι τα τυχερά παιχνίδια είναι μέσο πλουτισμού ή τρόπος διαφυγής από τις οικονομικές δυσκολίες.</a:t>
            </a:r>
            <a:endParaRPr lang="en-GB" dirty="0" smtClean="0"/>
          </a:p>
          <a:p>
            <a:r>
              <a:rPr lang="el-GR" dirty="0" smtClean="0"/>
              <a:t>Να μην προσβάλλουν ήθη και έθιμα και να μην ενθαρρύνουν τη φυλετική διάκριση ή τη διάκριση που σχετίζεται με την εθνικότητα, τη θρησκεία, το γένος ή την ηλικία.</a:t>
            </a:r>
            <a:endParaRPr lang="en-GB" dirty="0" smtClean="0"/>
          </a:p>
          <a:p>
            <a:r>
              <a:rPr lang="el-GR" dirty="0" smtClean="0"/>
              <a:t>Να μη συνδέουν τα τυχερά παιχνίδια με τη χρήση ουσιών, να μην υποκρύπτουν βία, σεξουαλική εκμετάλλευση ή παράνομη συμπεριφορά.</a:t>
            </a:r>
            <a:endParaRPr lang="en-GB" dirty="0" smtClean="0"/>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l-GR" sz="3200" dirty="0" smtClean="0"/>
              <a:t>7. Εκπαίδευση Παικτών</a:t>
            </a:r>
            <a:endParaRPr lang="en-GB" sz="3200" dirty="0"/>
          </a:p>
        </p:txBody>
      </p:sp>
      <p:sp>
        <p:nvSpPr>
          <p:cNvPr id="3" name="Содержимое 2"/>
          <p:cNvSpPr>
            <a:spLocks noGrp="1"/>
          </p:cNvSpPr>
          <p:nvPr>
            <p:ph idx="1"/>
          </p:nvPr>
        </p:nvSpPr>
        <p:spPr/>
        <p:txBody>
          <a:bodyPr>
            <a:normAutofit fontScale="70000" lnSpcReduction="20000"/>
          </a:bodyPr>
          <a:lstStyle/>
          <a:p>
            <a:r>
              <a:rPr lang="el-GR" dirty="0" smtClean="0"/>
              <a:t> Οι κανόνες του παιχνιδιού πρέπει να είναι διαθέσιμοι στον παίκτη όλες τις φορές </a:t>
            </a:r>
            <a:endParaRPr lang="en-GB" dirty="0" smtClean="0"/>
          </a:p>
          <a:p>
            <a:r>
              <a:rPr lang="el-GR" dirty="0" smtClean="0"/>
              <a:t> Σε περίπτωση που το παιχνίδι είναι διαθέσιμο σε πολλές γλώσσες, οι κανόνες και υπεύθυνη ενημέρωση πρέπει να είναι διαθέσιμα στις ίδιες γλώσσες </a:t>
            </a:r>
            <a:endParaRPr lang="en-GB" dirty="0" smtClean="0"/>
          </a:p>
          <a:p>
            <a:r>
              <a:rPr lang="el-GR" dirty="0" smtClean="0"/>
              <a:t>Λεπτομερείς πληροφορίες σχετικά με τις πιθανότητες νίκης σε κάθε παιχνίδι που επιτρέπουν στους παίκτες να εκτιμήσουν τους κινδύνους και τα οφέλη του παιχνιδιού</a:t>
            </a:r>
            <a:endParaRPr lang="en-GB" dirty="0" smtClean="0"/>
          </a:p>
          <a:p>
            <a:r>
              <a:rPr lang="el-GR" dirty="0" smtClean="0"/>
              <a:t>Η αρχική σελίδα του δικτυακού τόπου των τυχερών παιχνιδιών πρέπει να επιδείξει εμφανώς μέτρα περιορισμού ηλικίας </a:t>
            </a:r>
            <a:endParaRPr lang="en-GB" dirty="0" smtClean="0"/>
          </a:p>
          <a:p>
            <a:pPr>
              <a:buNone/>
            </a:pPr>
            <a:r>
              <a:rPr lang="el-GR" dirty="0" smtClean="0"/>
              <a:t> </a:t>
            </a:r>
            <a:endParaRPr lang="en-GB" dirty="0" smtClean="0"/>
          </a:p>
          <a:p>
            <a:r>
              <a:rPr lang="el-GR" dirty="0" smtClean="0"/>
              <a:t>Πληροφορίες σχετικά με τον υπεύθυνο παιχνίδι και την προστασία των καταναλωτών πρέπει να παρέχονται στον δικτυακό τόπο </a:t>
            </a:r>
            <a:endParaRPr lang="en-GB" dirty="0" smtClean="0"/>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l-GR" sz="3200" dirty="0" smtClean="0"/>
              <a:t>Συμβουλές για υπεύθυνο παιχνίδι</a:t>
            </a:r>
            <a:r>
              <a:rPr lang="en-GB" sz="3200" dirty="0" smtClean="0"/>
              <a:t/>
            </a:r>
            <a:br>
              <a:rPr lang="en-GB" sz="3200" dirty="0" smtClean="0"/>
            </a:br>
            <a:endParaRPr lang="en-GB" sz="3200" dirty="0"/>
          </a:p>
        </p:txBody>
      </p:sp>
      <p:sp>
        <p:nvSpPr>
          <p:cNvPr id="3" name="Содержимое 2"/>
          <p:cNvSpPr>
            <a:spLocks noGrp="1"/>
          </p:cNvSpPr>
          <p:nvPr>
            <p:ph idx="1"/>
          </p:nvPr>
        </p:nvSpPr>
        <p:spPr/>
        <p:txBody>
          <a:bodyPr>
            <a:normAutofit fontScale="70000" lnSpcReduction="20000"/>
          </a:bodyPr>
          <a:lstStyle/>
          <a:p>
            <a:pPr lvl="0"/>
            <a:r>
              <a:rPr lang="el-GR" dirty="0" smtClean="0"/>
              <a:t>Όταν παίζετε τυχερά παιχνίδια </a:t>
            </a:r>
            <a:r>
              <a:rPr lang="el-GR" b="1" dirty="0" smtClean="0"/>
              <a:t>ορίζετε από την αρχή ένα το χρηματικό ποσό</a:t>
            </a:r>
            <a:r>
              <a:rPr lang="el-GR" dirty="0" smtClean="0"/>
              <a:t> που μπορείτε να διαθέσετε  κι όταν το ξεπερνάτε, να σταματάτε </a:t>
            </a:r>
            <a:endParaRPr lang="en-GB" dirty="0" smtClean="0"/>
          </a:p>
          <a:p>
            <a:pPr lvl="0"/>
            <a:r>
              <a:rPr lang="el-GR" dirty="0" smtClean="0"/>
              <a:t>Πάντα να βάζετε </a:t>
            </a:r>
            <a:r>
              <a:rPr lang="el-GR" b="1" dirty="0" smtClean="0"/>
              <a:t>όρια</a:t>
            </a:r>
            <a:r>
              <a:rPr lang="el-GR" dirty="0" smtClean="0"/>
              <a:t> στο παιχνίδι</a:t>
            </a:r>
            <a:endParaRPr lang="en-GB" dirty="0" smtClean="0"/>
          </a:p>
          <a:p>
            <a:pPr lvl="0"/>
            <a:r>
              <a:rPr lang="el-GR" b="1" dirty="0" smtClean="0"/>
              <a:t>Μην δανείζεστε </a:t>
            </a:r>
            <a:r>
              <a:rPr lang="el-GR" dirty="0" smtClean="0"/>
              <a:t>χρήματα για να παίξετε.</a:t>
            </a:r>
            <a:endParaRPr lang="en-GB" dirty="0" smtClean="0"/>
          </a:p>
          <a:p>
            <a:pPr lvl="0"/>
            <a:r>
              <a:rPr lang="el-GR" b="1" dirty="0" smtClean="0"/>
              <a:t>Μην προσπαθήσετε να «</a:t>
            </a:r>
            <a:r>
              <a:rPr lang="el-GR" b="1" dirty="0" err="1" smtClean="0"/>
              <a:t>ρεφάρετε</a:t>
            </a:r>
            <a:r>
              <a:rPr lang="el-GR" dirty="0" smtClean="0"/>
              <a:t>» δαπανώντας επιπλέον χρήματα.</a:t>
            </a:r>
            <a:endParaRPr lang="en-GB" dirty="0" smtClean="0"/>
          </a:p>
          <a:p>
            <a:pPr lvl="0"/>
            <a:r>
              <a:rPr lang="el-GR" dirty="0" smtClean="0"/>
              <a:t>Να θυμάστε ότι</a:t>
            </a:r>
            <a:r>
              <a:rPr lang="en-GB" dirty="0" smtClean="0"/>
              <a:t> </a:t>
            </a:r>
            <a:r>
              <a:rPr lang="el-GR" b="1" dirty="0" smtClean="0"/>
              <a:t> το αποτέλεσμα </a:t>
            </a:r>
            <a:r>
              <a:rPr lang="el-GR" dirty="0" smtClean="0"/>
              <a:t>του </a:t>
            </a:r>
            <a:r>
              <a:rPr lang="el-GR" b="1" dirty="0" smtClean="0"/>
              <a:t>παιχνιδιού είναι τυχαίο</a:t>
            </a:r>
            <a:r>
              <a:rPr lang="el-GR" dirty="0" smtClean="0"/>
              <a:t>.</a:t>
            </a:r>
            <a:endParaRPr lang="en-GB" dirty="0" smtClean="0"/>
          </a:p>
          <a:p>
            <a:pPr lvl="0"/>
            <a:r>
              <a:rPr lang="el-GR" dirty="0" smtClean="0"/>
              <a:t>Κάντε </a:t>
            </a:r>
            <a:r>
              <a:rPr lang="el-GR" b="1" dirty="0" smtClean="0"/>
              <a:t>συχνά διαλείμματα</a:t>
            </a:r>
            <a:r>
              <a:rPr lang="el-GR" dirty="0" smtClean="0"/>
              <a:t>, ανεξάρτητα αν χάνετε ή κερδίζετε. </a:t>
            </a:r>
          </a:p>
          <a:p>
            <a:pPr lvl="0"/>
            <a:r>
              <a:rPr lang="el-GR" dirty="0" smtClean="0"/>
              <a:t>Μην παίζετε αν έχετε  </a:t>
            </a:r>
            <a:r>
              <a:rPr lang="el-GR" b="1" dirty="0" smtClean="0"/>
              <a:t>κάνει χρήση </a:t>
            </a:r>
            <a:r>
              <a:rPr lang="el-GR" dirty="0" smtClean="0"/>
              <a:t>χημικών ουσιών, π.χ. αλκοόλ, ψυχοφάρμακα κτλ. γιατί </a:t>
            </a:r>
            <a:r>
              <a:rPr lang="el-GR" b="1" dirty="0" smtClean="0"/>
              <a:t>σίγουρα επηρεάζουν την αντίληψή σας και τις αντιδράσεις σας.</a:t>
            </a:r>
          </a:p>
          <a:p>
            <a:r>
              <a:rPr lang="el-GR" dirty="0" smtClean="0"/>
              <a:t>Αν χρειάζεστε ένα διάλειμμα από τα τυχερά παιχνίδια, χρησιμοποιήστε την υπηρεσία </a:t>
            </a:r>
            <a:r>
              <a:rPr lang="el-GR" b="1" dirty="0" smtClean="0"/>
              <a:t>αυτό-αποκλεισμού</a:t>
            </a:r>
            <a:r>
              <a:rPr lang="el-GR" dirty="0" smtClean="0"/>
              <a:t>.</a:t>
            </a:r>
            <a:endParaRPr lang="en-GB" dirty="0" smtClean="0"/>
          </a:p>
          <a:p>
            <a:pPr lvl="0"/>
            <a:endParaRPr lang="en-GB" dirty="0" smtClean="0"/>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l-GR" sz="3600" dirty="0" smtClean="0"/>
              <a:t>Αυτό-αποκλεισμός</a:t>
            </a:r>
            <a:r>
              <a:rPr lang="en-GB" dirty="0" smtClean="0"/>
              <a:t/>
            </a:r>
            <a:br>
              <a:rPr lang="en-GB" dirty="0" smtClean="0"/>
            </a:br>
            <a:endParaRPr lang="en-GB" dirty="0"/>
          </a:p>
        </p:txBody>
      </p:sp>
      <p:sp>
        <p:nvSpPr>
          <p:cNvPr id="3" name="Содержимое 2"/>
          <p:cNvSpPr>
            <a:spLocks noGrp="1"/>
          </p:cNvSpPr>
          <p:nvPr>
            <p:ph idx="1"/>
          </p:nvPr>
        </p:nvSpPr>
        <p:spPr/>
        <p:txBody>
          <a:bodyPr>
            <a:normAutofit fontScale="62500" lnSpcReduction="20000"/>
          </a:bodyPr>
          <a:lstStyle/>
          <a:p>
            <a:r>
              <a:rPr lang="el-GR" dirty="0" smtClean="0"/>
              <a:t>Οι παίκτες που έχουν δυσκολίες με την αξιολόγηση των κινδύνων, με τον  καθορισμό των ορίων ή πάσχουν από εθισμό στα τυχερά παιχνίδια, πρέπει να έχουν δυνατότητα να ζητήσουν τον αυτό- </a:t>
            </a:r>
            <a:r>
              <a:rPr lang="el-GR" dirty="0" err="1" smtClean="0"/>
              <a:t>αποκλεισμο</a:t>
            </a:r>
            <a:r>
              <a:rPr lang="el-GR" dirty="0" smtClean="0"/>
              <a:t>  για χάρη της δικής τους ασφάλειας.</a:t>
            </a:r>
          </a:p>
          <a:p>
            <a:endParaRPr lang="en-GB" dirty="0" smtClean="0"/>
          </a:p>
          <a:p>
            <a:r>
              <a:rPr lang="el-GR" dirty="0" smtClean="0"/>
              <a:t>Σε όλες τις αγορές των τυχερών παιχνιδιών θα πρέπει να σχεδιαστεί υπηρεσία </a:t>
            </a:r>
            <a:r>
              <a:rPr lang="el-GR" dirty="0" err="1" smtClean="0"/>
              <a:t>αυτο</a:t>
            </a:r>
            <a:r>
              <a:rPr lang="el-GR" dirty="0" smtClean="0"/>
              <a:t>-αποκλεισμού:</a:t>
            </a:r>
            <a:endParaRPr lang="en-GB" dirty="0" smtClean="0"/>
          </a:p>
          <a:p>
            <a:pPr>
              <a:buNone/>
            </a:pPr>
            <a:r>
              <a:rPr lang="el-GR" dirty="0" smtClean="0"/>
              <a:t>"Εάν δεν είστε σε θέση να σταματήσετε το παιχνίδι, μπορείτε να μας στείλετε ένα αίτημα να κλείσει την πρόσβαση στο </a:t>
            </a:r>
            <a:r>
              <a:rPr lang="el-GR" dirty="0" err="1" smtClean="0"/>
              <a:t>site</a:t>
            </a:r>
            <a:r>
              <a:rPr lang="el-GR" dirty="0" smtClean="0"/>
              <a:t> μας για μία περίοδο από 12 ώρες έως 7 ημέρες, και στις 30, 60 και 90 ημερών.</a:t>
            </a:r>
          </a:p>
          <a:p>
            <a:pPr>
              <a:buNone/>
            </a:pPr>
            <a:endParaRPr lang="en-GB" dirty="0" smtClean="0"/>
          </a:p>
          <a:p>
            <a:r>
              <a:rPr lang="el-GR" dirty="0" smtClean="0"/>
              <a:t>Μπορείτε επίσης να πάρετε μια απόφαση σχετικά με το</a:t>
            </a:r>
          </a:p>
          <a:p>
            <a:pPr>
              <a:buNone/>
            </a:pPr>
            <a:r>
              <a:rPr lang="el-GR" dirty="0" smtClean="0"/>
              <a:t> </a:t>
            </a:r>
            <a:r>
              <a:rPr lang="el-GR" dirty="0" err="1" smtClean="0"/>
              <a:t>επ</a:t>
            </a:r>
            <a:r>
              <a:rPr lang="el-GR" dirty="0" smtClean="0"/>
              <a:t> 'αόριστον κλείσιμο του λογαριασμού σας. Η απόφαση αυτή είναι αμετάκλητη. Οι αιτήσεις για το κλείσιμο της πρόσβασης στο παιχνίδι θα πρέπει να αντιμετωπιστούν  μετά την παραλαβή του αιτήματος.</a:t>
            </a:r>
            <a:endParaRPr lang="en-GB" dirty="0" smtClean="0"/>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l-GR" sz="3200" dirty="0" smtClean="0"/>
              <a:t>8.  Παραπομπή στην  θεραπεία</a:t>
            </a:r>
            <a:r>
              <a:rPr lang="en-GB" sz="3200" dirty="0" smtClean="0"/>
              <a:t/>
            </a:r>
            <a:br>
              <a:rPr lang="en-GB" sz="3200" dirty="0" smtClean="0"/>
            </a:br>
            <a:endParaRPr lang="en-GB" sz="3200" dirty="0"/>
          </a:p>
        </p:txBody>
      </p:sp>
      <p:sp>
        <p:nvSpPr>
          <p:cNvPr id="3" name="Содержимое 2"/>
          <p:cNvSpPr>
            <a:spLocks noGrp="1"/>
          </p:cNvSpPr>
          <p:nvPr>
            <p:ph idx="1"/>
          </p:nvPr>
        </p:nvSpPr>
        <p:spPr>
          <a:xfrm>
            <a:off x="457200" y="1196753"/>
            <a:ext cx="8229600" cy="4929411"/>
          </a:xfrm>
        </p:spPr>
        <p:txBody>
          <a:bodyPr>
            <a:normAutofit fontScale="70000" lnSpcReduction="20000"/>
          </a:bodyPr>
          <a:lstStyle/>
          <a:p>
            <a:r>
              <a:rPr lang="el-GR" dirty="0" smtClean="0"/>
              <a:t>Πρέπει να υπάρχει η συνεργασία με τους φορείς που ασχολούνται με την μελέτη του υπεύθυνου και προβληματικού παιχνιδιού, με </a:t>
            </a:r>
            <a:r>
              <a:rPr lang="el-GR" b="1" dirty="0" smtClean="0"/>
              <a:t>κέντρα θεραπείας και τους επαγγελματίες της υγείας</a:t>
            </a:r>
            <a:r>
              <a:rPr lang="el-GR" dirty="0" smtClean="0"/>
              <a:t>, για την καλύτερη κατανόηση των αρνητικών συνεπειών του εθισμού στον τζόγο.</a:t>
            </a:r>
          </a:p>
          <a:p>
            <a:endParaRPr lang="en-GB" dirty="0" smtClean="0"/>
          </a:p>
          <a:p>
            <a:r>
              <a:rPr lang="el-GR" dirty="0" smtClean="0"/>
              <a:t>Να περεχούνται  οι </a:t>
            </a:r>
            <a:r>
              <a:rPr lang="el-GR" b="1" dirty="0" smtClean="0"/>
              <a:t>σχετικές πληροφορίες για τους παίκτες </a:t>
            </a:r>
            <a:r>
              <a:rPr lang="el-GR" dirty="0" smtClean="0"/>
              <a:t>και τους πράκτορες πωλήσεων (στοιχεία επικοινωνίας / τηλεφωνικές γραμμές) σε έντυπη μορφή και</a:t>
            </a:r>
            <a:endParaRPr lang="en-GB" dirty="0" smtClean="0"/>
          </a:p>
          <a:p>
            <a:pPr>
              <a:buNone/>
            </a:pPr>
            <a:r>
              <a:rPr lang="el-GR" dirty="0" smtClean="0"/>
              <a:t>     θα πρέπει να είναι σαφώς </a:t>
            </a:r>
            <a:r>
              <a:rPr lang="el-GR" b="1" dirty="0" smtClean="0"/>
              <a:t>ορατές σε χώρους τυχερών παιχνιδιών</a:t>
            </a:r>
            <a:r>
              <a:rPr lang="el-GR" dirty="0" smtClean="0"/>
              <a:t>, καθώς και να είναι </a:t>
            </a:r>
            <a:r>
              <a:rPr lang="el-GR" b="1" dirty="0" smtClean="0"/>
              <a:t>διαθέσιμα στις ιστοσελίδες </a:t>
            </a:r>
            <a:r>
              <a:rPr lang="el-GR" dirty="0" smtClean="0"/>
              <a:t>των εταιριών. </a:t>
            </a:r>
          </a:p>
          <a:p>
            <a:pPr>
              <a:buNone/>
            </a:pPr>
            <a:endParaRPr lang="en-GB" dirty="0" smtClean="0"/>
          </a:p>
          <a:p>
            <a:r>
              <a:rPr lang="el-GR" dirty="0" smtClean="0"/>
              <a:t>Η εφαρμογή, η επάρκεια και   η αποτελεσματικότητα των ρυθμίσεων αυτών πρέπει να </a:t>
            </a:r>
            <a:r>
              <a:rPr lang="el-GR" b="1" dirty="0" smtClean="0"/>
              <a:t>αναθεωρείται τουλάχιστον κάθε χρόνο.</a:t>
            </a:r>
            <a:endParaRPr lang="en-GB" b="1" dirty="0" smtClean="0"/>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8640"/>
            <a:ext cx="8229600" cy="1143000"/>
          </a:xfrm>
        </p:spPr>
        <p:txBody>
          <a:bodyPr>
            <a:normAutofit/>
          </a:bodyPr>
          <a:lstStyle/>
          <a:p>
            <a:r>
              <a:rPr lang="el-GR" sz="3200" dirty="0" smtClean="0"/>
              <a:t>9. Ενημέρωση των ενδιαφερόμενων φορέων</a:t>
            </a:r>
            <a:r>
              <a:rPr lang="en-GB" sz="3200" dirty="0" smtClean="0"/>
              <a:t/>
            </a:r>
            <a:br>
              <a:rPr lang="en-GB" sz="3200" dirty="0" smtClean="0"/>
            </a:br>
            <a:endParaRPr lang="en-GB" sz="3200" dirty="0"/>
          </a:p>
        </p:txBody>
      </p:sp>
      <p:sp>
        <p:nvSpPr>
          <p:cNvPr id="3" name="Содержимое 2"/>
          <p:cNvSpPr>
            <a:spLocks noGrp="1"/>
          </p:cNvSpPr>
          <p:nvPr>
            <p:ph idx="1"/>
          </p:nvPr>
        </p:nvSpPr>
        <p:spPr/>
        <p:txBody>
          <a:bodyPr>
            <a:normAutofit/>
          </a:bodyPr>
          <a:lstStyle/>
          <a:p>
            <a:r>
              <a:rPr lang="el-GR" sz="2200" dirty="0" smtClean="0"/>
              <a:t>Οι εταιρίες σε τακτά διαστήματα πρέπει να συνεργάζονται με τους κύριους ενδιαφερόμενους φορείς (όπως θρησκευτικές ομάδες, με τις σχετικές φιλανθρωπικές οργανώσεις, με τους ειδικούς θεραπευτές, κοινωνικούς λειτουργούς και ακαδημαϊκούς ερευνητές), επίσημα και ανεπίσημα και να περιλαμβάνουν αυτό στους απολογισμούς.</a:t>
            </a:r>
          </a:p>
          <a:p>
            <a:endParaRPr lang="en-GB" sz="2200" dirty="0" smtClean="0"/>
          </a:p>
          <a:p>
            <a:r>
              <a:rPr lang="el-GR" sz="2200" dirty="0" smtClean="0"/>
              <a:t>Οι εταιρίες ενσωματώνουν τα αποτελέσματα της συμμετοχής των ενδιαφερομένων μερών στις διαδικασίες λήψης αποφάσεων, εκπόνησης  στρατηγικής για συνεχόμενη βελτίωση  και ανάπτυξη των πολιτικών του Υπεύθυνου Παιχνιδιού.</a:t>
            </a:r>
            <a:endParaRPr lang="en-GB" sz="2200" dirty="0" smtClean="0"/>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GB" sz="3200" dirty="0" smtClean="0"/>
              <a:t/>
            </a:r>
            <a:br>
              <a:rPr lang="en-GB" sz="3200" dirty="0" smtClean="0"/>
            </a:br>
            <a:r>
              <a:rPr lang="el-GR" sz="3200" dirty="0" smtClean="0"/>
              <a:t>10. Υποβολή εκθέσεων και  των αναφορών </a:t>
            </a:r>
            <a:endParaRPr lang="en-GB" sz="3200" dirty="0"/>
          </a:p>
        </p:txBody>
      </p:sp>
      <p:sp>
        <p:nvSpPr>
          <p:cNvPr id="3" name="Содержимое 2"/>
          <p:cNvSpPr>
            <a:spLocks noGrp="1"/>
          </p:cNvSpPr>
          <p:nvPr>
            <p:ph idx="1"/>
          </p:nvPr>
        </p:nvSpPr>
        <p:spPr/>
        <p:txBody>
          <a:bodyPr>
            <a:normAutofit fontScale="62500" lnSpcReduction="20000"/>
          </a:bodyPr>
          <a:lstStyle/>
          <a:p>
            <a:r>
              <a:rPr lang="el-GR" dirty="0" smtClean="0"/>
              <a:t>Η διοίκηση πρέπει να ενημερώνει τους μετόχους μέσα από σχετικές εκθέσεις και αναφορές για τον αντίκτυπο και το εύρος των προγραμμάτων για Υπεύθυνο  παιχνίδι.</a:t>
            </a:r>
          </a:p>
          <a:p>
            <a:endParaRPr lang="en-GB" dirty="0" smtClean="0"/>
          </a:p>
          <a:p>
            <a:r>
              <a:rPr lang="el-GR" dirty="0" smtClean="0"/>
              <a:t> Η αναφορά πρέπει να περιλαμβάνει πολιτικές για το υπεύθυνο παιχνίδι, τους  στόχους, τις δεσμεύσεις και η μέτρηση και παρακολούθηση δεικτών πραγματοποιούνται σε τακτά χρονικά διαστήματα. </a:t>
            </a:r>
          </a:p>
          <a:p>
            <a:endParaRPr lang="en-GB" dirty="0" smtClean="0"/>
          </a:p>
          <a:p>
            <a:r>
              <a:rPr lang="el-GR" dirty="0" smtClean="0"/>
              <a:t>Οι εκθέσεις πρέπει να είναι διαφανής, χρησιμοποιώντας κανάλια που είναι πιο κατάλληλα και προσιτά για τους ενδιαφερομένους φορείς. </a:t>
            </a:r>
          </a:p>
          <a:p>
            <a:endParaRPr lang="en-GB" dirty="0" smtClean="0"/>
          </a:p>
          <a:p>
            <a:r>
              <a:rPr lang="el-GR" dirty="0" smtClean="0"/>
              <a:t>Οι εταιρίες  που έχουν πιστοποιηθεί για τις προδιαγραφές του Υπεύθυνου Παιχνιδιού πριν, θα πρέπει να περάσουν από  αξιολόγηση εντός της περιόδου των τριών χρόνων από την πιστοποίηση τους.</a:t>
            </a:r>
            <a:endParaRPr lang="en-GB" dirty="0" smtClean="0"/>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l-GR" sz="2800" dirty="0" smtClean="0"/>
              <a:t>Ευρωπαϊκές και Παγκόσμιες Προδιαγραφές για Υπεύθυνο Παιχνίδι</a:t>
            </a:r>
            <a:endParaRPr lang="en-GB" sz="2800" dirty="0"/>
          </a:p>
        </p:txBody>
      </p:sp>
      <p:sp>
        <p:nvSpPr>
          <p:cNvPr id="3" name="Содержимое 2"/>
          <p:cNvSpPr>
            <a:spLocks noGrp="1"/>
          </p:cNvSpPr>
          <p:nvPr>
            <p:ph idx="1"/>
          </p:nvPr>
        </p:nvSpPr>
        <p:spPr/>
        <p:txBody>
          <a:bodyPr/>
          <a:lstStyle/>
          <a:p>
            <a:pPr>
              <a:buNone/>
            </a:pPr>
            <a:r>
              <a:rPr lang="en-GB" dirty="0" smtClean="0"/>
              <a:t>European Lotteries (EL)</a:t>
            </a:r>
          </a:p>
          <a:p>
            <a:r>
              <a:rPr lang="en-US" b="1" dirty="0" smtClean="0"/>
              <a:t>European Responsible Gaming Standards</a:t>
            </a:r>
            <a:endParaRPr lang="en-GB" dirty="0" smtClean="0"/>
          </a:p>
          <a:p>
            <a:pPr>
              <a:buNone/>
            </a:pPr>
            <a:endParaRPr lang="en-GB" dirty="0" smtClean="0"/>
          </a:p>
          <a:p>
            <a:pPr>
              <a:buNone/>
            </a:pPr>
            <a:r>
              <a:rPr lang="en-GB" dirty="0" smtClean="0"/>
              <a:t>WLA (World Lotteries Association</a:t>
            </a:r>
            <a:r>
              <a:rPr lang="el-GR" dirty="0" smtClean="0"/>
              <a:t>)</a:t>
            </a:r>
            <a:endParaRPr lang="en-GB" dirty="0" smtClean="0"/>
          </a:p>
          <a:p>
            <a:r>
              <a:rPr lang="en-GB" b="1" dirty="0" smtClean="0"/>
              <a:t>Responsible Gaming Framework Submission Guide </a:t>
            </a:r>
            <a:endParaRPr lang="en-GB" dirty="0" smtClean="0"/>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l-GR" sz="1800" b="1" dirty="0" smtClean="0"/>
              <a:t>Η ενασχόληση με τα τυχερά παιχνίδια</a:t>
            </a:r>
            <a:r>
              <a:rPr lang="en-GB" sz="1800" dirty="0" smtClean="0"/>
              <a:t/>
            </a:r>
            <a:br>
              <a:rPr lang="en-GB" sz="1800" dirty="0" smtClean="0"/>
            </a:br>
            <a:r>
              <a:rPr lang="el-GR" sz="1800" b="1" dirty="0" smtClean="0"/>
              <a:t> ως μια δυναμική ψυχοκοινωνική διαδικασία </a:t>
            </a:r>
            <a:r>
              <a:rPr lang="en-GB" sz="1800" dirty="0" smtClean="0"/>
              <a:t/>
            </a:r>
            <a:br>
              <a:rPr lang="en-GB" sz="1800" dirty="0" smtClean="0"/>
            </a:br>
            <a:r>
              <a:rPr lang="el-GR" sz="1800" b="1" dirty="0" smtClean="0"/>
              <a:t>στο πλαίσιο των σύγχρονων κοινωνιών: </a:t>
            </a:r>
            <a:r>
              <a:rPr lang="en-GB" sz="1800" dirty="0" smtClean="0"/>
              <a:t/>
            </a:r>
            <a:br>
              <a:rPr lang="en-GB" sz="1800" dirty="0" smtClean="0"/>
            </a:br>
            <a:r>
              <a:rPr lang="el-GR" sz="1800" b="1" dirty="0" smtClean="0"/>
              <a:t>το παράδειγμα της Ελληνικής Κοινωνίας</a:t>
            </a:r>
            <a:endParaRPr lang="en-GB" sz="1800" dirty="0"/>
          </a:p>
        </p:txBody>
      </p:sp>
      <p:sp>
        <p:nvSpPr>
          <p:cNvPr id="3" name="Содержимое 2"/>
          <p:cNvSpPr>
            <a:spLocks noGrp="1"/>
          </p:cNvSpPr>
          <p:nvPr>
            <p:ph idx="1"/>
          </p:nvPr>
        </p:nvSpPr>
        <p:spPr/>
        <p:txBody>
          <a:bodyPr>
            <a:normAutofit fontScale="62500" lnSpcReduction="20000"/>
          </a:bodyPr>
          <a:lstStyle/>
          <a:p>
            <a:r>
              <a:rPr lang="el-GR" dirty="0" smtClean="0"/>
              <a:t>Συγκεκριμένα διερευνήθηκαν οι εξής παράμετροι: </a:t>
            </a:r>
          </a:p>
          <a:p>
            <a:pPr>
              <a:buNone/>
            </a:pPr>
            <a:r>
              <a:rPr lang="el-GR" dirty="0" smtClean="0"/>
              <a:t>α) η δομή και λειτουργία  της οικογένειας, </a:t>
            </a:r>
          </a:p>
          <a:p>
            <a:pPr>
              <a:buNone/>
            </a:pPr>
            <a:r>
              <a:rPr lang="el-GR" dirty="0" smtClean="0"/>
              <a:t>β) η δομή σχέσεων με τους άλλους εκπροσώπους του άμεσου κοινωνικού περιβάλλοντος, </a:t>
            </a:r>
          </a:p>
          <a:p>
            <a:pPr>
              <a:buNone/>
            </a:pPr>
            <a:r>
              <a:rPr lang="el-GR" dirty="0" smtClean="0"/>
              <a:t>γ) ο βαθμός συμφωνίας των υποκειμένων με τις παραδοσιακές  οικογενειακές αξίες, </a:t>
            </a:r>
          </a:p>
          <a:p>
            <a:pPr>
              <a:buNone/>
            </a:pPr>
            <a:r>
              <a:rPr lang="el-GR" dirty="0" smtClean="0"/>
              <a:t>δ) η αυτοεκτίμηση των υποκειμένων, </a:t>
            </a:r>
          </a:p>
          <a:p>
            <a:pPr>
              <a:buNone/>
            </a:pPr>
            <a:r>
              <a:rPr lang="el-GR" dirty="0" smtClean="0"/>
              <a:t>ε) στάσεις σχετικές με την έννοια χρημάτων, </a:t>
            </a:r>
          </a:p>
          <a:p>
            <a:pPr>
              <a:buNone/>
            </a:pPr>
            <a:r>
              <a:rPr lang="el-GR" dirty="0" smtClean="0"/>
              <a:t>ζ) η ύπαρξη πιθανής προβληματικής  συμπεριφοράς κατά την ΕΤΠ, </a:t>
            </a:r>
          </a:p>
          <a:p>
            <a:pPr>
              <a:buNone/>
            </a:pPr>
            <a:r>
              <a:rPr lang="el-GR" dirty="0" smtClean="0"/>
              <a:t>η) αναπαραστάσεις των χαρακτηριστικών τυχερού παιχνιδιού, τύχης, και των   χαρακτηριστικών  της ενασχόλησης με τυχερά παιχνίδια, </a:t>
            </a:r>
          </a:p>
          <a:p>
            <a:pPr>
              <a:buNone/>
            </a:pPr>
            <a:r>
              <a:rPr lang="el-GR" dirty="0" smtClean="0"/>
              <a:t>θ) ο βαθμός συμφωνίας με λανθασμένες απόψεις σχετικές με το τυχερό παιχνίδι, </a:t>
            </a:r>
          </a:p>
          <a:p>
            <a:pPr>
              <a:buNone/>
            </a:pPr>
            <a:r>
              <a:rPr lang="el-GR" dirty="0" smtClean="0"/>
              <a:t>ι) η αποτελεσματικότητα των μέσων προστασίας από την υπερβολική ΕΤΠ, </a:t>
            </a:r>
          </a:p>
          <a:p>
            <a:pPr>
              <a:buNone/>
            </a:pPr>
            <a:r>
              <a:rPr lang="el-GR" dirty="0" smtClean="0"/>
              <a:t>κ) η συμπεριφορά  των ευκαιριακών και συστηματικών παιχτών  κατά την ΕΤΠ</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l-GR" sz="1800" dirty="0" smtClean="0"/>
              <a:t>Η ενασχόληση με τα τυχερά παιχνίδια</a:t>
            </a:r>
            <a:r>
              <a:rPr lang="en-GB" sz="1800" dirty="0" smtClean="0"/>
              <a:t/>
            </a:r>
            <a:br>
              <a:rPr lang="en-GB" sz="1800" dirty="0" smtClean="0"/>
            </a:br>
            <a:r>
              <a:rPr lang="el-GR" sz="1800" dirty="0" smtClean="0"/>
              <a:t> ως μια δυναμική ψυχοκοινωνική διαδικασία </a:t>
            </a:r>
            <a:r>
              <a:rPr lang="en-GB" sz="1800" dirty="0" smtClean="0"/>
              <a:t/>
            </a:r>
            <a:br>
              <a:rPr lang="en-GB" sz="1800" dirty="0" smtClean="0"/>
            </a:br>
            <a:r>
              <a:rPr lang="el-GR" sz="1800" dirty="0" smtClean="0"/>
              <a:t>στο πλαίσιο των σύγχρονων κοινωνιών: </a:t>
            </a:r>
            <a:r>
              <a:rPr lang="en-GB" sz="1800" dirty="0" smtClean="0"/>
              <a:t/>
            </a:r>
            <a:br>
              <a:rPr lang="en-GB" sz="1800" dirty="0" smtClean="0"/>
            </a:br>
            <a:r>
              <a:rPr lang="el-GR" sz="1800" dirty="0" smtClean="0"/>
              <a:t>το παράδειγμα της Ελληνικής Κοινωνίας</a:t>
            </a:r>
            <a:endParaRPr lang="en-GB" sz="1800" dirty="0"/>
          </a:p>
        </p:txBody>
      </p:sp>
      <p:sp>
        <p:nvSpPr>
          <p:cNvPr id="3" name="Содержимое 2"/>
          <p:cNvSpPr>
            <a:spLocks noGrp="1"/>
          </p:cNvSpPr>
          <p:nvPr>
            <p:ph idx="1"/>
          </p:nvPr>
        </p:nvSpPr>
        <p:spPr/>
        <p:txBody>
          <a:bodyPr>
            <a:normAutofit fontScale="70000" lnSpcReduction="20000"/>
          </a:bodyPr>
          <a:lstStyle/>
          <a:p>
            <a:r>
              <a:rPr lang="el-GR" dirty="0" smtClean="0"/>
              <a:t>Στην παρούσα μελέτη (2010)  έγινε η συσχέτιση των αποτελεσμάτων από την ανασκόπηση της βιβλιογραφίας με τα ευρήματα της παρούσας έρευνας. </a:t>
            </a:r>
          </a:p>
          <a:p>
            <a:r>
              <a:rPr lang="el-GR" dirty="0" smtClean="0"/>
              <a:t> Ως αποτέλεσμα προτείνεται μια βάση δεδομένων η οποία  θα μπορούσε να αποτελέσει το θεωρητικό-ερευνητικό μοντέλο (Παράγοντες γνώσης)  για της διευκόλυνση της περαιτέρω διερεύνησης του θέματος.</a:t>
            </a:r>
            <a:endParaRPr lang="en-GB" dirty="0" smtClean="0"/>
          </a:p>
          <a:p>
            <a:pPr>
              <a:buNone/>
            </a:pPr>
            <a:r>
              <a:rPr lang="el-GR" dirty="0" smtClean="0"/>
              <a:t> </a:t>
            </a:r>
            <a:endParaRPr lang="en-GB" dirty="0" smtClean="0"/>
          </a:p>
          <a:p>
            <a:r>
              <a:rPr lang="el-GR" dirty="0" smtClean="0"/>
              <a:t>Οι μεταβλητές οι οποίες παίζουν  κάποιο ρόλο στην εμφάνιση και διατήρηση του φαινομένου της προβληματικής ενασχόλησης με τα τυχερά παιχνίδια μπορούν να συστηματοποιηθούν με βάση τις παρακάτω τρεις κατηγορίες των παραμέτρων: </a:t>
            </a:r>
            <a:endParaRPr lang="en-GB" dirty="0" smtClean="0"/>
          </a:p>
          <a:p>
            <a:pPr lvl="0"/>
            <a:r>
              <a:rPr lang="el-GR" dirty="0" smtClean="0"/>
              <a:t>Βιολογικοί παράγοντες,</a:t>
            </a:r>
            <a:endParaRPr lang="en-GB" dirty="0" smtClean="0"/>
          </a:p>
          <a:p>
            <a:pPr lvl="0"/>
            <a:r>
              <a:rPr lang="el-GR" dirty="0" smtClean="0"/>
              <a:t>Ψυχολογικοί παράγοντες</a:t>
            </a:r>
            <a:endParaRPr lang="en-GB" dirty="0" smtClean="0"/>
          </a:p>
          <a:p>
            <a:pPr lvl="0"/>
            <a:r>
              <a:rPr lang="el-GR" dirty="0" smtClean="0"/>
              <a:t>Κοινωνικοί παράγοντες</a:t>
            </a:r>
            <a:endParaRPr lang="en-GB" dirty="0" smtClean="0"/>
          </a:p>
          <a:p>
            <a:endParaRPr lang="en-GB" dirty="0" smtClean="0"/>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l-GR" sz="3600" b="1" dirty="0" smtClean="0"/>
              <a:t>Ορισμός συστατικών στοιχείων του μοντέλου:</a:t>
            </a:r>
            <a:r>
              <a:rPr lang="en-GB" dirty="0" smtClean="0"/>
              <a:t/>
            </a:r>
            <a:br>
              <a:rPr lang="en-GB" dirty="0" smtClean="0"/>
            </a:br>
            <a:endParaRPr lang="en-GB" dirty="0"/>
          </a:p>
        </p:txBody>
      </p:sp>
      <p:sp>
        <p:nvSpPr>
          <p:cNvPr id="3" name="Содержимое 2"/>
          <p:cNvSpPr>
            <a:spLocks noGrp="1"/>
          </p:cNvSpPr>
          <p:nvPr>
            <p:ph idx="1"/>
          </p:nvPr>
        </p:nvSpPr>
        <p:spPr/>
        <p:txBody>
          <a:bodyPr>
            <a:normAutofit fontScale="62500" lnSpcReduction="20000"/>
          </a:bodyPr>
          <a:lstStyle/>
          <a:p>
            <a:pPr>
              <a:buNone/>
            </a:pPr>
            <a:r>
              <a:rPr lang="el-GR" b="1" dirty="0" smtClean="0"/>
              <a:t>Παράγοντες ρίσκου:</a:t>
            </a:r>
            <a:endParaRPr lang="en-GB" dirty="0" smtClean="0"/>
          </a:p>
          <a:p>
            <a:r>
              <a:rPr lang="el-GR" dirty="0" smtClean="0"/>
              <a:t>Σε αυτούς τους παράγοντες περιλαμβάνονται οι μεταβλητές οι οποίες ποιοτικά εκφράζουν την απόκλιση από την κανονική υποκειμενική ιδιότητα, απόκλιση από το νόρμα, πχ.</a:t>
            </a:r>
            <a:endParaRPr lang="en-US" dirty="0" smtClean="0"/>
          </a:p>
          <a:p>
            <a:pPr>
              <a:buNone/>
            </a:pPr>
            <a:r>
              <a:rPr lang="el-GR" dirty="0" smtClean="0"/>
              <a:t> Η φαντασία για το τυχερό παιχνίδι “καμία φορά” έχει την ίδια πιθανότητα εμφάνισης  περίπου ίδια για όλους, επειδή είναι γύρω μας οι πληροφορίες πάνω σε αυτό. Αλλά όταν η φαντασία αυτή γίνεται συνεχόμενη, συχνή, και με μεγάλη διάρκεια, εμφανίζεται σε βαθμό που αρχίζει να προκαλεί την  ενόχληση και την ανησυχία από λίγο έως πάρα πολύ, τότε  αποτελεί έναν από τους παράγοντες ρίσκου. </a:t>
            </a:r>
            <a:endParaRPr lang="en-US" dirty="0" smtClean="0"/>
          </a:p>
          <a:p>
            <a:pPr>
              <a:buNone/>
            </a:pPr>
            <a:r>
              <a:rPr lang="el-GR" b="1" dirty="0" smtClean="0"/>
              <a:t>Παράγοντες προστασίας:</a:t>
            </a:r>
            <a:endParaRPr lang="en-GB" dirty="0" smtClean="0"/>
          </a:p>
          <a:p>
            <a:r>
              <a:rPr lang="el-GR" dirty="0" smtClean="0"/>
              <a:t>Οι παράγοντες προστασίας είναι οι ίδιες μεταβλητές όμως με άλλο ποιοτικό νόημα δηλαδή </a:t>
            </a:r>
            <a:r>
              <a:rPr lang="el-GR" b="1" dirty="0" smtClean="0"/>
              <a:t>είναι λειτουργικές έτσι ώστε να μη δημιουργηθεί η προβληματική ΕΤΠ. </a:t>
            </a:r>
            <a:endParaRPr lang="en-GB" b="1" dirty="0" smtClean="0"/>
          </a:p>
          <a:p>
            <a:pPr>
              <a:buNone/>
            </a:pPr>
            <a:r>
              <a:rPr lang="en-US" dirty="0" smtClean="0"/>
              <a:t>       </a:t>
            </a:r>
            <a:r>
              <a:rPr lang="el-GR" dirty="0" smtClean="0"/>
              <a:t>Γραφικά θα μπορούσε να αποτυπωθεί το μοντέλο ως μια σφαίρα (360</a:t>
            </a:r>
            <a:r>
              <a:rPr lang="el-GR" baseline="30000" dirty="0" smtClean="0"/>
              <a:t>0</a:t>
            </a:r>
            <a:r>
              <a:rPr lang="el-GR" dirty="0" smtClean="0"/>
              <a:t>) η οποία</a:t>
            </a:r>
            <a:r>
              <a:rPr lang="en-US" dirty="0" smtClean="0"/>
              <a:t> </a:t>
            </a:r>
            <a:r>
              <a:rPr lang="el-GR" dirty="0" smtClean="0"/>
              <a:t>αποτελείται από διάφορες μεταβλητές (βιολογικές, ψυχολογικές, κοινωνικές) οι οποίες όλες αλληλεπιδρούν μεταξύ τους  </a:t>
            </a:r>
            <a:r>
              <a:rPr lang="el-GR" b="1" dirty="0" smtClean="0"/>
              <a:t>και ο συνδυασμός των οποίων για κάθε άνθρωπο είναι μοναδικός.</a:t>
            </a:r>
            <a:endParaRPr lang="en-GB"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000" b="1" dirty="0" smtClean="0"/>
              <a:t/>
            </a:r>
            <a:br>
              <a:rPr lang="en-US" sz="2000" b="1" dirty="0" smtClean="0"/>
            </a:br>
            <a:r>
              <a:rPr lang="en-US" sz="2000" b="1" dirty="0" smtClean="0"/>
              <a:t> </a:t>
            </a:r>
            <a:r>
              <a:rPr lang="el-GR" sz="2000" b="1" dirty="0" smtClean="0"/>
              <a:t>Κοινωνικοί  παράγοντες</a:t>
            </a:r>
            <a:r>
              <a:rPr lang="en-US" sz="2000" b="1" dirty="0" smtClean="0"/>
              <a:t> </a:t>
            </a:r>
            <a:r>
              <a:rPr lang="el-GR" sz="2000" dirty="0" smtClean="0"/>
              <a:t/>
            </a:r>
            <a:br>
              <a:rPr lang="el-GR" sz="2000" dirty="0" smtClean="0"/>
            </a:br>
            <a:r>
              <a:rPr lang="el-GR" sz="2000" b="1" dirty="0" smtClean="0"/>
              <a:t>Ψυχολογικοί παράγοντες</a:t>
            </a:r>
            <a:r>
              <a:rPr lang="el-GR" sz="2000" dirty="0" smtClean="0"/>
              <a:t/>
            </a:r>
            <a:br>
              <a:rPr lang="el-GR" sz="2000" dirty="0" smtClean="0"/>
            </a:br>
            <a:r>
              <a:rPr lang="el-GR" sz="2000" b="1" dirty="0" smtClean="0"/>
              <a:t>Βιολογικοί  παράγοντες</a:t>
            </a:r>
            <a:r>
              <a:rPr lang="el-GR" dirty="0" smtClean="0"/>
              <a:t/>
            </a:r>
            <a:br>
              <a:rPr lang="el-GR" dirty="0" smtClean="0"/>
            </a:br>
            <a:endParaRPr lang="en-GB" dirty="0"/>
          </a:p>
        </p:txBody>
      </p:sp>
      <p:sp>
        <p:nvSpPr>
          <p:cNvPr id="3" name="Содержимое 2"/>
          <p:cNvSpPr>
            <a:spLocks noGrp="1"/>
          </p:cNvSpPr>
          <p:nvPr>
            <p:ph idx="1"/>
          </p:nvPr>
        </p:nvSpPr>
        <p:spPr/>
        <p:txBody>
          <a:bodyPr/>
          <a:lstStyle/>
          <a:p>
            <a:pPr>
              <a:buNone/>
            </a:pPr>
            <a:endParaRPr lang="en-GB" dirty="0"/>
          </a:p>
        </p:txBody>
      </p:sp>
      <p:grpSp>
        <p:nvGrpSpPr>
          <p:cNvPr id="2051" name="Group 3"/>
          <p:cNvGrpSpPr>
            <a:grpSpLocks/>
          </p:cNvGrpSpPr>
          <p:nvPr/>
        </p:nvGrpSpPr>
        <p:grpSpPr bwMode="auto">
          <a:xfrm>
            <a:off x="2051721" y="1412776"/>
            <a:ext cx="5143500" cy="4542284"/>
            <a:chOff x="1620" y="3792"/>
            <a:chExt cx="8100" cy="7380"/>
          </a:xfrm>
        </p:grpSpPr>
        <p:sp>
          <p:nvSpPr>
            <p:cNvPr id="2052" name="AutoShape 4"/>
            <p:cNvSpPr>
              <a:spLocks noChangeArrowheads="1"/>
            </p:cNvSpPr>
            <p:nvPr/>
          </p:nvSpPr>
          <p:spPr bwMode="auto">
            <a:xfrm>
              <a:off x="4860" y="5952"/>
              <a:ext cx="360" cy="180"/>
            </a:xfrm>
            <a:prstGeom prst="flowChartConnector">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53" name="AutoShape 5"/>
            <p:cNvSpPr>
              <a:spLocks noChangeArrowheads="1"/>
            </p:cNvSpPr>
            <p:nvPr/>
          </p:nvSpPr>
          <p:spPr bwMode="auto">
            <a:xfrm>
              <a:off x="5760" y="5952"/>
              <a:ext cx="359" cy="180"/>
            </a:xfrm>
            <a:prstGeom prst="flowChartConnector">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54" name="AutoShape 6"/>
            <p:cNvSpPr>
              <a:spLocks noChangeArrowheads="1"/>
            </p:cNvSpPr>
            <p:nvPr/>
          </p:nvSpPr>
          <p:spPr bwMode="auto">
            <a:xfrm>
              <a:off x="3600" y="7032"/>
              <a:ext cx="360" cy="180"/>
            </a:xfrm>
            <a:prstGeom prst="flowChartConnector">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55" name="AutoShape 7"/>
            <p:cNvSpPr>
              <a:spLocks noChangeArrowheads="1"/>
            </p:cNvSpPr>
            <p:nvPr/>
          </p:nvSpPr>
          <p:spPr bwMode="auto">
            <a:xfrm>
              <a:off x="2340" y="6852"/>
              <a:ext cx="360" cy="180"/>
            </a:xfrm>
            <a:prstGeom prst="flowChartConnector">
              <a:avLst/>
            </a:prstGeom>
            <a:solidFill>
              <a:srgbClr val="3366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56" name="AutoShape 8"/>
            <p:cNvSpPr>
              <a:spLocks noChangeArrowheads="1"/>
            </p:cNvSpPr>
            <p:nvPr/>
          </p:nvSpPr>
          <p:spPr bwMode="auto">
            <a:xfrm>
              <a:off x="6660" y="6312"/>
              <a:ext cx="360" cy="180"/>
            </a:xfrm>
            <a:prstGeom prst="flowChartConnector">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57" name="AutoShape 9"/>
            <p:cNvSpPr>
              <a:spLocks noChangeArrowheads="1"/>
            </p:cNvSpPr>
            <p:nvPr/>
          </p:nvSpPr>
          <p:spPr bwMode="auto">
            <a:xfrm>
              <a:off x="6840" y="7032"/>
              <a:ext cx="360" cy="180"/>
            </a:xfrm>
            <a:prstGeom prst="flowChartConnector">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58" name="AutoShape 10"/>
            <p:cNvSpPr>
              <a:spLocks noChangeArrowheads="1"/>
            </p:cNvSpPr>
            <p:nvPr/>
          </p:nvSpPr>
          <p:spPr bwMode="auto">
            <a:xfrm>
              <a:off x="2340" y="10092"/>
              <a:ext cx="360" cy="180"/>
            </a:xfrm>
            <a:prstGeom prst="flowChartConnector">
              <a:avLst/>
            </a:prstGeom>
            <a:solidFill>
              <a:srgbClr val="00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59" name="AutoShape 11"/>
            <p:cNvSpPr>
              <a:spLocks noChangeArrowheads="1"/>
            </p:cNvSpPr>
            <p:nvPr/>
          </p:nvSpPr>
          <p:spPr bwMode="auto">
            <a:xfrm>
              <a:off x="4140" y="7752"/>
              <a:ext cx="360" cy="180"/>
            </a:xfrm>
            <a:prstGeom prst="flowChartConnector">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60" name="AutoShape 12"/>
            <p:cNvSpPr>
              <a:spLocks noChangeArrowheads="1"/>
            </p:cNvSpPr>
            <p:nvPr/>
          </p:nvSpPr>
          <p:spPr bwMode="auto">
            <a:xfrm>
              <a:off x="4320" y="9372"/>
              <a:ext cx="360" cy="180"/>
            </a:xfrm>
            <a:prstGeom prst="flowChartConnector">
              <a:avLst/>
            </a:prstGeom>
            <a:solidFill>
              <a:srgbClr val="3366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61" name="AutoShape 13"/>
            <p:cNvSpPr>
              <a:spLocks noChangeArrowheads="1"/>
            </p:cNvSpPr>
            <p:nvPr/>
          </p:nvSpPr>
          <p:spPr bwMode="auto">
            <a:xfrm>
              <a:off x="5040" y="8292"/>
              <a:ext cx="360" cy="180"/>
            </a:xfrm>
            <a:prstGeom prst="flowChartConnector">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62" name="AutoShape 14"/>
            <p:cNvSpPr>
              <a:spLocks noChangeArrowheads="1"/>
            </p:cNvSpPr>
            <p:nvPr/>
          </p:nvSpPr>
          <p:spPr bwMode="auto">
            <a:xfrm>
              <a:off x="1980" y="4872"/>
              <a:ext cx="360" cy="180"/>
            </a:xfrm>
            <a:prstGeom prst="flowChartConnector">
              <a:avLst/>
            </a:prstGeom>
            <a:solidFill>
              <a:srgbClr val="00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63" name="AutoShape 15"/>
            <p:cNvSpPr>
              <a:spLocks noChangeArrowheads="1"/>
            </p:cNvSpPr>
            <p:nvPr/>
          </p:nvSpPr>
          <p:spPr bwMode="auto">
            <a:xfrm>
              <a:off x="2880" y="4332"/>
              <a:ext cx="360" cy="180"/>
            </a:xfrm>
            <a:prstGeom prst="flowChartConnector">
              <a:avLst/>
            </a:prstGeom>
            <a:solidFill>
              <a:srgbClr val="00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64" name="AutoShape 16"/>
            <p:cNvSpPr>
              <a:spLocks noChangeArrowheads="1"/>
            </p:cNvSpPr>
            <p:nvPr/>
          </p:nvSpPr>
          <p:spPr bwMode="auto">
            <a:xfrm>
              <a:off x="4140" y="6312"/>
              <a:ext cx="360" cy="180"/>
            </a:xfrm>
            <a:prstGeom prst="flowChartConnector">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65" name="AutoShape 17"/>
            <p:cNvSpPr>
              <a:spLocks noChangeArrowheads="1"/>
            </p:cNvSpPr>
            <p:nvPr/>
          </p:nvSpPr>
          <p:spPr bwMode="auto">
            <a:xfrm>
              <a:off x="3960" y="5052"/>
              <a:ext cx="360" cy="180"/>
            </a:xfrm>
            <a:prstGeom prst="flowChartConnector">
              <a:avLst/>
            </a:prstGeom>
            <a:solidFill>
              <a:srgbClr val="3366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66" name="AutoShape 18"/>
            <p:cNvSpPr>
              <a:spLocks noChangeArrowheads="1"/>
            </p:cNvSpPr>
            <p:nvPr/>
          </p:nvSpPr>
          <p:spPr bwMode="auto">
            <a:xfrm>
              <a:off x="5940" y="4692"/>
              <a:ext cx="360" cy="180"/>
            </a:xfrm>
            <a:prstGeom prst="flowChartConnector">
              <a:avLst/>
            </a:prstGeom>
            <a:solidFill>
              <a:srgbClr val="3366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67" name="AutoShape 19"/>
            <p:cNvSpPr>
              <a:spLocks noChangeArrowheads="1"/>
            </p:cNvSpPr>
            <p:nvPr/>
          </p:nvSpPr>
          <p:spPr bwMode="auto">
            <a:xfrm>
              <a:off x="3240" y="8832"/>
              <a:ext cx="360" cy="180"/>
            </a:xfrm>
            <a:prstGeom prst="flowChartConnector">
              <a:avLst/>
            </a:prstGeom>
            <a:solidFill>
              <a:srgbClr val="3366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68" name="AutoShape 20"/>
            <p:cNvSpPr>
              <a:spLocks noChangeArrowheads="1"/>
            </p:cNvSpPr>
            <p:nvPr/>
          </p:nvSpPr>
          <p:spPr bwMode="auto">
            <a:xfrm rot="120000">
              <a:off x="2700" y="5952"/>
              <a:ext cx="360" cy="180"/>
            </a:xfrm>
            <a:prstGeom prst="flowChartConnector">
              <a:avLst/>
            </a:prstGeom>
            <a:solidFill>
              <a:srgbClr val="3366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69" name="AutoShape 21"/>
            <p:cNvSpPr>
              <a:spLocks noChangeArrowheads="1"/>
            </p:cNvSpPr>
            <p:nvPr/>
          </p:nvSpPr>
          <p:spPr bwMode="auto">
            <a:xfrm>
              <a:off x="7560" y="10632"/>
              <a:ext cx="360" cy="180"/>
            </a:xfrm>
            <a:prstGeom prst="flowChartConnector">
              <a:avLst/>
            </a:prstGeom>
            <a:solidFill>
              <a:srgbClr val="00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70" name="AutoShape 22"/>
            <p:cNvSpPr>
              <a:spLocks noChangeArrowheads="1"/>
            </p:cNvSpPr>
            <p:nvPr/>
          </p:nvSpPr>
          <p:spPr bwMode="auto">
            <a:xfrm>
              <a:off x="8100" y="7932"/>
              <a:ext cx="360" cy="180"/>
            </a:xfrm>
            <a:prstGeom prst="flowChartConnector">
              <a:avLst/>
            </a:prstGeom>
            <a:solidFill>
              <a:srgbClr val="3366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71" name="AutoShape 23"/>
            <p:cNvSpPr>
              <a:spLocks noChangeArrowheads="1"/>
            </p:cNvSpPr>
            <p:nvPr/>
          </p:nvSpPr>
          <p:spPr bwMode="auto">
            <a:xfrm>
              <a:off x="6660" y="7932"/>
              <a:ext cx="360" cy="180"/>
            </a:xfrm>
            <a:prstGeom prst="flowChartConnector">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72" name="AutoShape 24"/>
            <p:cNvSpPr>
              <a:spLocks noChangeArrowheads="1"/>
            </p:cNvSpPr>
            <p:nvPr/>
          </p:nvSpPr>
          <p:spPr bwMode="auto">
            <a:xfrm>
              <a:off x="6300" y="9552"/>
              <a:ext cx="360" cy="180"/>
            </a:xfrm>
            <a:prstGeom prst="flowChartConnector">
              <a:avLst/>
            </a:prstGeom>
            <a:solidFill>
              <a:srgbClr val="3366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73" name="AutoShape 25"/>
            <p:cNvSpPr>
              <a:spLocks noChangeArrowheads="1"/>
            </p:cNvSpPr>
            <p:nvPr/>
          </p:nvSpPr>
          <p:spPr bwMode="auto">
            <a:xfrm>
              <a:off x="2520" y="7932"/>
              <a:ext cx="360" cy="180"/>
            </a:xfrm>
            <a:prstGeom prst="flowChartConnector">
              <a:avLst/>
            </a:prstGeom>
            <a:solidFill>
              <a:srgbClr val="3366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74" name="AutoShape 26"/>
            <p:cNvSpPr>
              <a:spLocks noChangeArrowheads="1"/>
            </p:cNvSpPr>
            <p:nvPr/>
          </p:nvSpPr>
          <p:spPr bwMode="auto">
            <a:xfrm>
              <a:off x="4680" y="10992"/>
              <a:ext cx="360" cy="180"/>
            </a:xfrm>
            <a:prstGeom prst="flowChartConnector">
              <a:avLst/>
            </a:prstGeom>
            <a:solidFill>
              <a:srgbClr val="00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75" name="AutoShape 27"/>
            <p:cNvSpPr>
              <a:spLocks noChangeArrowheads="1"/>
            </p:cNvSpPr>
            <p:nvPr/>
          </p:nvSpPr>
          <p:spPr bwMode="auto">
            <a:xfrm>
              <a:off x="8280" y="7032"/>
              <a:ext cx="360" cy="180"/>
            </a:xfrm>
            <a:prstGeom prst="flowChartConnector">
              <a:avLst/>
            </a:prstGeom>
            <a:solidFill>
              <a:srgbClr val="3366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76" name="AutoShape 28"/>
            <p:cNvSpPr>
              <a:spLocks noChangeArrowheads="1"/>
            </p:cNvSpPr>
            <p:nvPr/>
          </p:nvSpPr>
          <p:spPr bwMode="auto">
            <a:xfrm>
              <a:off x="5400" y="6852"/>
              <a:ext cx="540" cy="360"/>
            </a:xfrm>
            <a:prstGeom prst="flowChartConnector">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77" name="AutoShape 29"/>
            <p:cNvSpPr>
              <a:spLocks noChangeArrowheads="1"/>
            </p:cNvSpPr>
            <p:nvPr/>
          </p:nvSpPr>
          <p:spPr bwMode="auto">
            <a:xfrm>
              <a:off x="9360" y="5772"/>
              <a:ext cx="360" cy="180"/>
            </a:xfrm>
            <a:prstGeom prst="flowChartConnector">
              <a:avLst/>
            </a:prstGeom>
            <a:solidFill>
              <a:srgbClr val="00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78" name="AutoShape 30"/>
            <p:cNvSpPr>
              <a:spLocks noChangeArrowheads="1"/>
            </p:cNvSpPr>
            <p:nvPr/>
          </p:nvSpPr>
          <p:spPr bwMode="auto">
            <a:xfrm>
              <a:off x="9180" y="9372"/>
              <a:ext cx="360" cy="180"/>
            </a:xfrm>
            <a:prstGeom prst="flowChartConnector">
              <a:avLst/>
            </a:prstGeom>
            <a:solidFill>
              <a:srgbClr val="00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79" name="AutoShape 31"/>
            <p:cNvSpPr>
              <a:spLocks noChangeArrowheads="1"/>
            </p:cNvSpPr>
            <p:nvPr/>
          </p:nvSpPr>
          <p:spPr bwMode="auto">
            <a:xfrm>
              <a:off x="7200" y="9372"/>
              <a:ext cx="360" cy="180"/>
            </a:xfrm>
            <a:prstGeom prst="flowChartConnector">
              <a:avLst/>
            </a:prstGeom>
            <a:solidFill>
              <a:srgbClr val="3366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80" name="AutoShape 32"/>
            <p:cNvSpPr>
              <a:spLocks noChangeArrowheads="1"/>
            </p:cNvSpPr>
            <p:nvPr/>
          </p:nvSpPr>
          <p:spPr bwMode="auto">
            <a:xfrm>
              <a:off x="8820" y="4692"/>
              <a:ext cx="360" cy="180"/>
            </a:xfrm>
            <a:prstGeom prst="flowChartConnector">
              <a:avLst/>
            </a:prstGeom>
            <a:solidFill>
              <a:srgbClr val="00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81" name="AutoShape 33"/>
            <p:cNvSpPr>
              <a:spLocks noChangeArrowheads="1"/>
            </p:cNvSpPr>
            <p:nvPr/>
          </p:nvSpPr>
          <p:spPr bwMode="auto">
            <a:xfrm>
              <a:off x="7200" y="5232"/>
              <a:ext cx="360" cy="180"/>
            </a:xfrm>
            <a:prstGeom prst="flowChartConnector">
              <a:avLst/>
            </a:prstGeom>
            <a:solidFill>
              <a:srgbClr val="3366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82" name="AutoShape 34"/>
            <p:cNvSpPr>
              <a:spLocks noChangeArrowheads="1"/>
            </p:cNvSpPr>
            <p:nvPr/>
          </p:nvSpPr>
          <p:spPr bwMode="auto">
            <a:xfrm>
              <a:off x="8280" y="6492"/>
              <a:ext cx="360" cy="180"/>
            </a:xfrm>
            <a:prstGeom prst="flowChartConnector">
              <a:avLst/>
            </a:prstGeom>
            <a:solidFill>
              <a:srgbClr val="3366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83" name="AutoShape 35"/>
            <p:cNvSpPr>
              <a:spLocks noChangeArrowheads="1"/>
            </p:cNvSpPr>
            <p:nvPr/>
          </p:nvSpPr>
          <p:spPr bwMode="auto">
            <a:xfrm>
              <a:off x="6120" y="8292"/>
              <a:ext cx="360" cy="180"/>
            </a:xfrm>
            <a:prstGeom prst="flowChartConnector">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84" name="AutoShape 36"/>
            <p:cNvSpPr>
              <a:spLocks noChangeArrowheads="1"/>
            </p:cNvSpPr>
            <p:nvPr/>
          </p:nvSpPr>
          <p:spPr bwMode="auto">
            <a:xfrm>
              <a:off x="5940" y="10992"/>
              <a:ext cx="360" cy="180"/>
            </a:xfrm>
            <a:prstGeom prst="flowChartConnector">
              <a:avLst/>
            </a:prstGeom>
            <a:solidFill>
              <a:srgbClr val="00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85" name="AutoShape 37"/>
            <p:cNvSpPr>
              <a:spLocks noChangeArrowheads="1"/>
            </p:cNvSpPr>
            <p:nvPr/>
          </p:nvSpPr>
          <p:spPr bwMode="auto">
            <a:xfrm>
              <a:off x="3240" y="10452"/>
              <a:ext cx="360" cy="180"/>
            </a:xfrm>
            <a:prstGeom prst="flowChartConnector">
              <a:avLst/>
            </a:prstGeom>
            <a:solidFill>
              <a:srgbClr val="00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86" name="Line 38"/>
            <p:cNvSpPr>
              <a:spLocks noChangeShapeType="1"/>
            </p:cNvSpPr>
            <p:nvPr/>
          </p:nvSpPr>
          <p:spPr bwMode="auto">
            <a:xfrm flipH="1">
              <a:off x="3960" y="7032"/>
              <a:ext cx="144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087" name="Line 39"/>
            <p:cNvSpPr>
              <a:spLocks noChangeShapeType="1"/>
            </p:cNvSpPr>
            <p:nvPr/>
          </p:nvSpPr>
          <p:spPr bwMode="auto">
            <a:xfrm flipV="1">
              <a:off x="5760" y="6492"/>
              <a:ext cx="900" cy="5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088" name="Line 40"/>
            <p:cNvSpPr>
              <a:spLocks noChangeShapeType="1"/>
            </p:cNvSpPr>
            <p:nvPr/>
          </p:nvSpPr>
          <p:spPr bwMode="auto">
            <a:xfrm>
              <a:off x="5760" y="7032"/>
              <a:ext cx="108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089" name="Line 41"/>
            <p:cNvSpPr>
              <a:spLocks noChangeShapeType="1"/>
            </p:cNvSpPr>
            <p:nvPr/>
          </p:nvSpPr>
          <p:spPr bwMode="auto">
            <a:xfrm flipV="1">
              <a:off x="5580" y="6132"/>
              <a:ext cx="360" cy="9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090" name="Line 42"/>
            <p:cNvSpPr>
              <a:spLocks noChangeShapeType="1"/>
            </p:cNvSpPr>
            <p:nvPr/>
          </p:nvSpPr>
          <p:spPr bwMode="auto">
            <a:xfrm flipH="1" flipV="1">
              <a:off x="5040" y="6132"/>
              <a:ext cx="36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091" name="Line 43"/>
            <p:cNvSpPr>
              <a:spLocks noChangeShapeType="1"/>
            </p:cNvSpPr>
            <p:nvPr/>
          </p:nvSpPr>
          <p:spPr bwMode="auto">
            <a:xfrm flipH="1" flipV="1">
              <a:off x="4500" y="6492"/>
              <a:ext cx="900" cy="5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092" name="Line 44"/>
            <p:cNvSpPr>
              <a:spLocks noChangeShapeType="1"/>
            </p:cNvSpPr>
            <p:nvPr/>
          </p:nvSpPr>
          <p:spPr bwMode="auto">
            <a:xfrm flipH="1">
              <a:off x="5220" y="7212"/>
              <a:ext cx="360" cy="9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093" name="Line 45"/>
            <p:cNvSpPr>
              <a:spLocks noChangeShapeType="1"/>
            </p:cNvSpPr>
            <p:nvPr/>
          </p:nvSpPr>
          <p:spPr bwMode="auto">
            <a:xfrm>
              <a:off x="5760" y="7032"/>
              <a:ext cx="2340" cy="9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094" name="Line 46"/>
            <p:cNvSpPr>
              <a:spLocks noChangeShapeType="1"/>
            </p:cNvSpPr>
            <p:nvPr/>
          </p:nvSpPr>
          <p:spPr bwMode="auto">
            <a:xfrm flipV="1">
              <a:off x="5580" y="5412"/>
              <a:ext cx="1620" cy="16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095" name="Line 47"/>
            <p:cNvSpPr>
              <a:spLocks noChangeShapeType="1"/>
            </p:cNvSpPr>
            <p:nvPr/>
          </p:nvSpPr>
          <p:spPr bwMode="auto">
            <a:xfrm flipV="1">
              <a:off x="5580" y="4872"/>
              <a:ext cx="3240" cy="216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096" name="Line 48"/>
            <p:cNvSpPr>
              <a:spLocks noChangeShapeType="1"/>
            </p:cNvSpPr>
            <p:nvPr/>
          </p:nvSpPr>
          <p:spPr bwMode="auto">
            <a:xfrm>
              <a:off x="5760" y="7212"/>
              <a:ext cx="1620" cy="216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097" name="Line 49"/>
            <p:cNvSpPr>
              <a:spLocks noChangeShapeType="1"/>
            </p:cNvSpPr>
            <p:nvPr/>
          </p:nvSpPr>
          <p:spPr bwMode="auto">
            <a:xfrm flipH="1">
              <a:off x="3600" y="7212"/>
              <a:ext cx="1800" cy="16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098" name="Line 50"/>
            <p:cNvSpPr>
              <a:spLocks noChangeShapeType="1"/>
            </p:cNvSpPr>
            <p:nvPr/>
          </p:nvSpPr>
          <p:spPr bwMode="auto">
            <a:xfrm flipH="1" flipV="1">
              <a:off x="3060" y="6132"/>
              <a:ext cx="2340" cy="9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099" name="Line 51"/>
            <p:cNvSpPr>
              <a:spLocks noChangeShapeType="1"/>
            </p:cNvSpPr>
            <p:nvPr/>
          </p:nvSpPr>
          <p:spPr bwMode="auto">
            <a:xfrm flipV="1">
              <a:off x="5760" y="3792"/>
              <a:ext cx="1620" cy="306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00" name="Line 52"/>
            <p:cNvSpPr>
              <a:spLocks noChangeShapeType="1"/>
            </p:cNvSpPr>
            <p:nvPr/>
          </p:nvSpPr>
          <p:spPr bwMode="auto">
            <a:xfrm flipV="1">
              <a:off x="5580" y="5952"/>
              <a:ext cx="3780" cy="108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01" name="Line 53"/>
            <p:cNvSpPr>
              <a:spLocks noChangeShapeType="1"/>
            </p:cNvSpPr>
            <p:nvPr/>
          </p:nvSpPr>
          <p:spPr bwMode="auto">
            <a:xfrm flipH="1" flipV="1">
              <a:off x="4500" y="3792"/>
              <a:ext cx="1080" cy="32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02" name="Line 54"/>
            <p:cNvSpPr>
              <a:spLocks noChangeShapeType="1"/>
            </p:cNvSpPr>
            <p:nvPr/>
          </p:nvSpPr>
          <p:spPr bwMode="auto">
            <a:xfrm flipH="1" flipV="1">
              <a:off x="3060" y="4512"/>
              <a:ext cx="2340" cy="25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03" name="Line 55"/>
            <p:cNvSpPr>
              <a:spLocks noChangeShapeType="1"/>
            </p:cNvSpPr>
            <p:nvPr/>
          </p:nvSpPr>
          <p:spPr bwMode="auto">
            <a:xfrm flipH="1" flipV="1">
              <a:off x="1620" y="6132"/>
              <a:ext cx="3780" cy="9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04" name="Line 56"/>
            <p:cNvSpPr>
              <a:spLocks noChangeShapeType="1"/>
            </p:cNvSpPr>
            <p:nvPr/>
          </p:nvSpPr>
          <p:spPr bwMode="auto">
            <a:xfrm flipH="1" flipV="1">
              <a:off x="2700" y="6852"/>
              <a:ext cx="2700" cy="18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05" name="Line 57"/>
            <p:cNvSpPr>
              <a:spLocks noChangeShapeType="1"/>
            </p:cNvSpPr>
            <p:nvPr/>
          </p:nvSpPr>
          <p:spPr bwMode="auto">
            <a:xfrm flipH="1" flipV="1">
              <a:off x="4140" y="5232"/>
              <a:ext cx="1260" cy="18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06" name="Line 58"/>
            <p:cNvSpPr>
              <a:spLocks noChangeShapeType="1"/>
            </p:cNvSpPr>
            <p:nvPr/>
          </p:nvSpPr>
          <p:spPr bwMode="auto">
            <a:xfrm>
              <a:off x="5400" y="7032"/>
              <a:ext cx="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07" name="Line 59"/>
            <p:cNvSpPr>
              <a:spLocks noChangeShapeType="1"/>
            </p:cNvSpPr>
            <p:nvPr/>
          </p:nvSpPr>
          <p:spPr bwMode="auto">
            <a:xfrm flipH="1">
              <a:off x="1620" y="7032"/>
              <a:ext cx="3780" cy="5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08" name="Line 60"/>
            <p:cNvSpPr>
              <a:spLocks noChangeShapeType="1"/>
            </p:cNvSpPr>
            <p:nvPr/>
          </p:nvSpPr>
          <p:spPr bwMode="auto">
            <a:xfrm flipV="1">
              <a:off x="5580" y="4872"/>
              <a:ext cx="540" cy="18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09" name="Line 61"/>
            <p:cNvSpPr>
              <a:spLocks noChangeShapeType="1"/>
            </p:cNvSpPr>
            <p:nvPr/>
          </p:nvSpPr>
          <p:spPr bwMode="auto">
            <a:xfrm flipV="1">
              <a:off x="5760" y="6672"/>
              <a:ext cx="3960" cy="36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10" name="Line 62"/>
            <p:cNvSpPr>
              <a:spLocks noChangeShapeType="1"/>
            </p:cNvSpPr>
            <p:nvPr/>
          </p:nvSpPr>
          <p:spPr bwMode="auto">
            <a:xfrm flipV="1">
              <a:off x="5580" y="6492"/>
              <a:ext cx="2700" cy="5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11" name="Line 63"/>
            <p:cNvSpPr>
              <a:spLocks noChangeShapeType="1"/>
            </p:cNvSpPr>
            <p:nvPr/>
          </p:nvSpPr>
          <p:spPr bwMode="auto">
            <a:xfrm>
              <a:off x="5760" y="7032"/>
              <a:ext cx="396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12" name="Line 64"/>
            <p:cNvSpPr>
              <a:spLocks noChangeShapeType="1"/>
            </p:cNvSpPr>
            <p:nvPr/>
          </p:nvSpPr>
          <p:spPr bwMode="auto">
            <a:xfrm flipH="1">
              <a:off x="4860" y="7212"/>
              <a:ext cx="720" cy="36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13" name="Line 65"/>
            <p:cNvSpPr>
              <a:spLocks noChangeShapeType="1"/>
            </p:cNvSpPr>
            <p:nvPr/>
          </p:nvSpPr>
          <p:spPr bwMode="auto">
            <a:xfrm flipH="1" flipV="1">
              <a:off x="2340" y="5052"/>
              <a:ext cx="3060" cy="198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14" name="Line 66"/>
            <p:cNvSpPr>
              <a:spLocks noChangeShapeType="1"/>
            </p:cNvSpPr>
            <p:nvPr/>
          </p:nvSpPr>
          <p:spPr bwMode="auto">
            <a:xfrm flipH="1">
              <a:off x="2880" y="7032"/>
              <a:ext cx="2520" cy="9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15" name="Line 67"/>
            <p:cNvSpPr>
              <a:spLocks noChangeShapeType="1"/>
            </p:cNvSpPr>
            <p:nvPr/>
          </p:nvSpPr>
          <p:spPr bwMode="auto">
            <a:xfrm flipH="1">
              <a:off x="1620" y="7032"/>
              <a:ext cx="3780" cy="18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16" name="Line 68"/>
            <p:cNvSpPr>
              <a:spLocks noChangeShapeType="1"/>
            </p:cNvSpPr>
            <p:nvPr/>
          </p:nvSpPr>
          <p:spPr bwMode="auto">
            <a:xfrm flipH="1">
              <a:off x="4500" y="7032"/>
              <a:ext cx="90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17" name="Line 69"/>
            <p:cNvSpPr>
              <a:spLocks noChangeShapeType="1"/>
            </p:cNvSpPr>
            <p:nvPr/>
          </p:nvSpPr>
          <p:spPr bwMode="auto">
            <a:xfrm flipH="1">
              <a:off x="2700" y="7212"/>
              <a:ext cx="2700" cy="2880"/>
            </a:xfrm>
            <a:prstGeom prst="line">
              <a:avLst/>
            </a:prstGeom>
            <a:noFill/>
            <a:ln w="9525">
              <a:solidFill>
                <a:srgbClr val="1F497D"/>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18" name="Line 70"/>
            <p:cNvSpPr>
              <a:spLocks noChangeShapeType="1"/>
            </p:cNvSpPr>
            <p:nvPr/>
          </p:nvSpPr>
          <p:spPr bwMode="auto">
            <a:xfrm flipH="1">
              <a:off x="3420" y="7212"/>
              <a:ext cx="1980" cy="32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19" name="Line 71"/>
            <p:cNvSpPr>
              <a:spLocks noChangeShapeType="1"/>
            </p:cNvSpPr>
            <p:nvPr/>
          </p:nvSpPr>
          <p:spPr bwMode="auto">
            <a:xfrm flipH="1">
              <a:off x="4500" y="7212"/>
              <a:ext cx="1080" cy="216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20" name="Line 72"/>
            <p:cNvSpPr>
              <a:spLocks noChangeShapeType="1"/>
            </p:cNvSpPr>
            <p:nvPr/>
          </p:nvSpPr>
          <p:spPr bwMode="auto">
            <a:xfrm>
              <a:off x="5580" y="7212"/>
              <a:ext cx="360" cy="36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21" name="Line 73"/>
            <p:cNvSpPr>
              <a:spLocks noChangeShapeType="1"/>
            </p:cNvSpPr>
            <p:nvPr/>
          </p:nvSpPr>
          <p:spPr bwMode="auto">
            <a:xfrm>
              <a:off x="5580" y="7212"/>
              <a:ext cx="1980" cy="34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22" name="Line 74"/>
            <p:cNvSpPr>
              <a:spLocks noChangeShapeType="1"/>
            </p:cNvSpPr>
            <p:nvPr/>
          </p:nvSpPr>
          <p:spPr bwMode="auto">
            <a:xfrm>
              <a:off x="5760" y="7212"/>
              <a:ext cx="540" cy="23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23" name="Line 75"/>
            <p:cNvSpPr>
              <a:spLocks noChangeShapeType="1"/>
            </p:cNvSpPr>
            <p:nvPr/>
          </p:nvSpPr>
          <p:spPr bwMode="auto">
            <a:xfrm>
              <a:off x="5940" y="7032"/>
              <a:ext cx="3240" cy="23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24" name="Line 76"/>
            <p:cNvSpPr>
              <a:spLocks noChangeShapeType="1"/>
            </p:cNvSpPr>
            <p:nvPr/>
          </p:nvSpPr>
          <p:spPr bwMode="auto">
            <a:xfrm>
              <a:off x="5940" y="7212"/>
              <a:ext cx="720" cy="7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25" name="Line 77"/>
            <p:cNvSpPr>
              <a:spLocks noChangeShapeType="1"/>
            </p:cNvSpPr>
            <p:nvPr/>
          </p:nvSpPr>
          <p:spPr bwMode="auto">
            <a:xfrm>
              <a:off x="5940" y="7032"/>
              <a:ext cx="3600" cy="126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26" name="Line 78"/>
            <p:cNvSpPr>
              <a:spLocks noChangeShapeType="1"/>
            </p:cNvSpPr>
            <p:nvPr/>
          </p:nvSpPr>
          <p:spPr bwMode="auto">
            <a:xfrm>
              <a:off x="5760" y="7212"/>
              <a:ext cx="360" cy="9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sp>
          <p:nvSpPr>
            <p:cNvPr id="2127" name="Line 79"/>
            <p:cNvSpPr>
              <a:spLocks noChangeShapeType="1"/>
            </p:cNvSpPr>
            <p:nvPr/>
          </p:nvSpPr>
          <p:spPr bwMode="auto">
            <a:xfrm>
              <a:off x="5940" y="7032"/>
              <a:ext cx="2340" cy="18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GB" dirty="0"/>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l-GR" smtClean="0"/>
              <a:t>Παράγοντες ρίσκου και προστασίας για την ΕΤΠ</a:t>
            </a:r>
            <a:endParaRPr lang="en-GB" dirty="0"/>
          </a:p>
        </p:txBody>
      </p:sp>
      <p:sp>
        <p:nvSpPr>
          <p:cNvPr id="8" name="Содержимое 7"/>
          <p:cNvSpPr>
            <a:spLocks noGrp="1"/>
          </p:cNvSpPr>
          <p:nvPr>
            <p:ph idx="1"/>
          </p:nvPr>
        </p:nvSpPr>
        <p:spPr>
          <a:xfrm>
            <a:off x="457200" y="1124745"/>
            <a:ext cx="8229600" cy="5001420"/>
          </a:xfrm>
        </p:spPr>
        <p:txBody>
          <a:bodyPr>
            <a:normAutofit fontScale="25000" lnSpcReduction="20000"/>
          </a:bodyPr>
          <a:lstStyle/>
          <a:p>
            <a:endParaRPr lang="en-GB" sz="7200" dirty="0" smtClean="0"/>
          </a:p>
          <a:p>
            <a:pPr>
              <a:buNone/>
            </a:pPr>
            <a:r>
              <a:rPr lang="el-GR" sz="7200" b="1" dirty="0" smtClean="0"/>
              <a:t> </a:t>
            </a:r>
            <a:endParaRPr lang="en-GB" sz="7200" dirty="0" smtClean="0"/>
          </a:p>
          <a:p>
            <a:pPr>
              <a:buNone/>
            </a:pPr>
            <a:r>
              <a:rPr lang="el-GR" sz="7200" b="1" dirty="0" smtClean="0"/>
              <a:t>ΒΙΟΛΟΓΙΚΟΙ ΠΑΡΑΓΟΝΤΕΣ</a:t>
            </a:r>
            <a:endParaRPr lang="en-GB" sz="7200" dirty="0" smtClean="0"/>
          </a:p>
          <a:p>
            <a:pPr>
              <a:buNone/>
            </a:pPr>
            <a:r>
              <a:rPr lang="el-GR" sz="7200" b="1" dirty="0" smtClean="0"/>
              <a:t> </a:t>
            </a:r>
            <a:endParaRPr lang="en-GB" sz="7200" dirty="0" smtClean="0"/>
          </a:p>
          <a:p>
            <a:pPr>
              <a:buNone/>
            </a:pPr>
            <a:r>
              <a:rPr lang="el-GR" sz="7200" b="1" dirty="0" smtClean="0"/>
              <a:t>Ρίσκου/κινδύνου</a:t>
            </a:r>
            <a:endParaRPr lang="en-GB" sz="7200" dirty="0" smtClean="0"/>
          </a:p>
          <a:p>
            <a:pPr>
              <a:buNone/>
            </a:pPr>
            <a:endParaRPr lang="en-GB" sz="7200" dirty="0" smtClean="0"/>
          </a:p>
          <a:p>
            <a:pPr lvl="0"/>
            <a:r>
              <a:rPr lang="el-GR" sz="7200" dirty="0" smtClean="0"/>
              <a:t>Υπάρχουν κληρονομικές ρίζες εθισμού.</a:t>
            </a:r>
            <a:endParaRPr lang="en-GB" sz="7200" dirty="0" smtClean="0"/>
          </a:p>
          <a:p>
            <a:pPr lvl="0"/>
            <a:r>
              <a:rPr lang="el-GR" sz="7200" dirty="0" smtClean="0"/>
              <a:t>Υπάρχει οικογενειακό ιστορικό εθισμού. </a:t>
            </a:r>
            <a:endParaRPr lang="en-GB" sz="7200" dirty="0" smtClean="0"/>
          </a:p>
          <a:p>
            <a:pPr lvl="0"/>
            <a:r>
              <a:rPr lang="el-GR" sz="7200" dirty="0" smtClean="0"/>
              <a:t>Υπάρχει η εκδοχή του γονιδίου της  </a:t>
            </a:r>
            <a:r>
              <a:rPr lang="el-GR" sz="7200" dirty="0" err="1" smtClean="0"/>
              <a:t>ντοπαμίνης</a:t>
            </a:r>
            <a:r>
              <a:rPr lang="el-GR" sz="7200" dirty="0" smtClean="0"/>
              <a:t> (</a:t>
            </a:r>
            <a:r>
              <a:rPr lang="el-GR" sz="7200" dirty="0" err="1" smtClean="0"/>
              <a:t>dopamine</a:t>
            </a:r>
            <a:r>
              <a:rPr lang="el-GR" sz="7200" dirty="0" smtClean="0"/>
              <a:t> D2 </a:t>
            </a:r>
            <a:r>
              <a:rPr lang="el-GR" sz="7200" dirty="0" err="1" smtClean="0"/>
              <a:t>receptor</a:t>
            </a:r>
            <a:r>
              <a:rPr lang="el-GR" sz="7200" dirty="0" smtClean="0"/>
              <a:t> </a:t>
            </a:r>
            <a:r>
              <a:rPr lang="el-GR" sz="7200" dirty="0" err="1" smtClean="0"/>
              <a:t>gene</a:t>
            </a:r>
            <a:r>
              <a:rPr lang="el-GR" sz="7200" dirty="0" smtClean="0"/>
              <a:t> (DRD2).</a:t>
            </a:r>
            <a:endParaRPr lang="en-GB" sz="7200" dirty="0" smtClean="0"/>
          </a:p>
          <a:p>
            <a:pPr lvl="0"/>
            <a:r>
              <a:rPr lang="el-GR" sz="7200" dirty="0" smtClean="0"/>
              <a:t>Αυξημένα  επίπεδα </a:t>
            </a:r>
            <a:r>
              <a:rPr lang="el-GR" sz="7200" dirty="0" err="1" smtClean="0"/>
              <a:t>ενδορφίνης</a:t>
            </a:r>
            <a:r>
              <a:rPr lang="el-GR" sz="7200" dirty="0" smtClean="0"/>
              <a:t> του πλάσματος (</a:t>
            </a:r>
            <a:r>
              <a:rPr lang="el-GR" sz="7200" dirty="0" err="1" smtClean="0"/>
              <a:t>endorphin</a:t>
            </a:r>
            <a:r>
              <a:rPr lang="el-GR" sz="7200" dirty="0" smtClean="0"/>
              <a:t>), αυξημένη διέγερση.</a:t>
            </a:r>
            <a:endParaRPr lang="en-GB" sz="7200" dirty="0" smtClean="0"/>
          </a:p>
          <a:p>
            <a:pPr lvl="0"/>
            <a:r>
              <a:rPr lang="el-GR" sz="7200" dirty="0" smtClean="0"/>
              <a:t>Ύπαρξη μονόπλευρης φυσιολογικής κατάστασης χρόνιας υπέρ- ή υπό- διέγερσης.</a:t>
            </a:r>
            <a:endParaRPr lang="en-GB" sz="7200" dirty="0" smtClean="0"/>
          </a:p>
          <a:p>
            <a:pPr lvl="0"/>
            <a:r>
              <a:rPr lang="el-GR" sz="7200" dirty="0" smtClean="0"/>
              <a:t>Υπολειτουργία των συστημάτων </a:t>
            </a:r>
            <a:r>
              <a:rPr lang="el-GR" sz="7200" dirty="0" err="1" smtClean="0"/>
              <a:t>σεροτονίνης</a:t>
            </a:r>
            <a:r>
              <a:rPr lang="el-GR" sz="7200" dirty="0" smtClean="0"/>
              <a:t> (5-HT) του εγκεφάλου.</a:t>
            </a:r>
            <a:endParaRPr lang="en-GB" sz="7200" dirty="0" smtClean="0"/>
          </a:p>
          <a:p>
            <a:pPr lvl="0"/>
            <a:r>
              <a:rPr lang="el-GR" sz="7200" dirty="0" smtClean="0"/>
              <a:t>Υπάρχουν χαμηλότερα επίπεδα ημισφαιρικής διαφοροποίησης.</a:t>
            </a:r>
            <a:endParaRPr lang="en-GB" sz="7200" dirty="0" smtClean="0"/>
          </a:p>
          <a:p>
            <a:pPr lvl="0"/>
            <a:r>
              <a:rPr lang="el-GR" sz="7200" dirty="0" smtClean="0"/>
              <a:t>Γένος: Οι άνδρες παίζουν περισσότερο και πιο συχνά. Βάζουν μεγαλύτερα στοιχήματα και έχουν τάση λήψης μεγαλύτερου ρίσκου. </a:t>
            </a:r>
            <a:endParaRPr lang="en-GB" sz="7200" dirty="0" smtClean="0"/>
          </a:p>
          <a:p>
            <a:pPr>
              <a:buNone/>
            </a:pPr>
            <a:r>
              <a:rPr lang="el-GR" sz="7200" dirty="0" smtClean="0"/>
              <a:t> </a:t>
            </a:r>
            <a:endParaRPr lang="en-GB" sz="7200" dirty="0" smtClean="0"/>
          </a:p>
          <a:p>
            <a:pPr>
              <a:buNone/>
            </a:pPr>
            <a:r>
              <a:rPr lang="el-GR" sz="7200" dirty="0" smtClean="0"/>
              <a:t> </a:t>
            </a:r>
            <a:endParaRPr lang="en-GB" sz="7200" dirty="0" smtClean="0"/>
          </a:p>
          <a:p>
            <a:r>
              <a:rPr lang="el-GR" dirty="0" smtClean="0"/>
              <a:t> </a:t>
            </a:r>
            <a:endParaRPr lang="en-GB"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l-GR" sz="2400" b="1" dirty="0" smtClean="0"/>
              <a:t>ΒΙΟΛΟΓΙΚΟΙ ΠΑΡΑΓΟΝΤΕΣ</a:t>
            </a:r>
            <a:br>
              <a:rPr lang="el-GR" sz="2400" b="1" dirty="0" smtClean="0"/>
            </a:br>
            <a:r>
              <a:rPr lang="el-GR" sz="2400" b="1" dirty="0" smtClean="0"/>
              <a:t>Παράγοντες προστασίας </a:t>
            </a:r>
            <a:endParaRPr lang="en-GB" sz="2400" b="1" dirty="0"/>
          </a:p>
        </p:txBody>
      </p:sp>
      <p:sp>
        <p:nvSpPr>
          <p:cNvPr id="3" name="Содержимое 2"/>
          <p:cNvSpPr>
            <a:spLocks noGrp="1"/>
          </p:cNvSpPr>
          <p:nvPr>
            <p:ph idx="1"/>
          </p:nvPr>
        </p:nvSpPr>
        <p:spPr/>
        <p:txBody>
          <a:bodyPr>
            <a:normAutofit fontScale="70000" lnSpcReduction="20000"/>
          </a:bodyPr>
          <a:lstStyle/>
          <a:p>
            <a:pPr lvl="0"/>
            <a:r>
              <a:rPr lang="el-GR" dirty="0" smtClean="0"/>
              <a:t>Δεν υπάρχουν κληρονομικές ρίζες εθισμού.</a:t>
            </a:r>
            <a:endParaRPr lang="en-GB" dirty="0" smtClean="0"/>
          </a:p>
          <a:p>
            <a:pPr lvl="0"/>
            <a:r>
              <a:rPr lang="el-GR" dirty="0" smtClean="0"/>
              <a:t>Δεν υπάρχει οικογενειακό ιστορικό εθισμού. </a:t>
            </a:r>
            <a:endParaRPr lang="en-GB" dirty="0" smtClean="0"/>
          </a:p>
          <a:p>
            <a:pPr lvl="0"/>
            <a:r>
              <a:rPr lang="el-GR" dirty="0" smtClean="0"/>
              <a:t>Δεν υπάρχει η εκδοχή του γονιδίου της  </a:t>
            </a:r>
            <a:r>
              <a:rPr lang="el-GR" dirty="0" err="1" smtClean="0"/>
              <a:t>ντοπαμίνης</a:t>
            </a:r>
            <a:r>
              <a:rPr lang="el-GR" dirty="0" smtClean="0"/>
              <a:t> (</a:t>
            </a:r>
            <a:r>
              <a:rPr lang="el-GR" dirty="0" err="1" smtClean="0"/>
              <a:t>dopamine</a:t>
            </a:r>
            <a:r>
              <a:rPr lang="el-GR" dirty="0" smtClean="0"/>
              <a:t> D2 </a:t>
            </a:r>
            <a:r>
              <a:rPr lang="el-GR" dirty="0" err="1" smtClean="0"/>
              <a:t>receptor</a:t>
            </a:r>
            <a:r>
              <a:rPr lang="el-GR" dirty="0" smtClean="0"/>
              <a:t> </a:t>
            </a:r>
            <a:r>
              <a:rPr lang="el-GR" dirty="0" err="1" smtClean="0"/>
              <a:t>gene</a:t>
            </a:r>
            <a:r>
              <a:rPr lang="el-GR" dirty="0" smtClean="0"/>
              <a:t> (DRD2).</a:t>
            </a:r>
            <a:endParaRPr lang="en-GB" dirty="0" smtClean="0"/>
          </a:p>
          <a:p>
            <a:pPr lvl="0"/>
            <a:r>
              <a:rPr lang="el-GR" dirty="0" smtClean="0"/>
              <a:t>Κανονικά επίπεδα </a:t>
            </a:r>
            <a:r>
              <a:rPr lang="el-GR" dirty="0" err="1" smtClean="0"/>
              <a:t>ενδορφίνης</a:t>
            </a:r>
            <a:r>
              <a:rPr lang="el-GR" dirty="0" smtClean="0"/>
              <a:t> του πλάσματος (</a:t>
            </a:r>
            <a:r>
              <a:rPr lang="el-GR" dirty="0" err="1" smtClean="0"/>
              <a:t>endorphin</a:t>
            </a:r>
            <a:r>
              <a:rPr lang="el-GR" dirty="0" smtClean="0"/>
              <a:t>), κανονικά επίπεδα διέγερσης.</a:t>
            </a:r>
            <a:endParaRPr lang="en-GB" dirty="0" smtClean="0"/>
          </a:p>
          <a:p>
            <a:pPr lvl="0"/>
            <a:r>
              <a:rPr lang="el-GR" dirty="0" smtClean="0"/>
              <a:t>Μη ύπαρξη μονόπλευρης φυσιολογικής κατάστασης χρόνιας υπέρ- ή υπό- διέγερσης.</a:t>
            </a:r>
            <a:endParaRPr lang="en-GB" dirty="0" smtClean="0"/>
          </a:p>
          <a:p>
            <a:pPr lvl="0"/>
            <a:r>
              <a:rPr lang="el-GR" dirty="0" smtClean="0"/>
              <a:t>Κανονική λειτουργία των συστημάτων </a:t>
            </a:r>
            <a:r>
              <a:rPr lang="el-GR" dirty="0" err="1" smtClean="0"/>
              <a:t>σεροτονίνης</a:t>
            </a:r>
            <a:r>
              <a:rPr lang="el-GR" dirty="0" smtClean="0"/>
              <a:t> (5-HT) του εγκεφάλου.</a:t>
            </a:r>
            <a:endParaRPr lang="en-GB" dirty="0" smtClean="0"/>
          </a:p>
          <a:p>
            <a:pPr lvl="0"/>
            <a:r>
              <a:rPr lang="el-GR" dirty="0" smtClean="0"/>
              <a:t>Υπάρχουν κανονικά επίπεδα ημισφαιρικής διαφοροποίησης.</a:t>
            </a:r>
            <a:endParaRPr lang="en-GB" dirty="0" smtClean="0"/>
          </a:p>
          <a:p>
            <a:pPr lvl="0"/>
            <a:r>
              <a:rPr lang="el-GR" dirty="0" smtClean="0"/>
              <a:t>Γένος: Οι γυναίκες  παίζουν λιγότερο και πιο σπάνια. Δεν βάζουν μεγάλα στοιχήματα και δεν έχουν τάση λήψης μεγάλου ρίσκου. </a:t>
            </a:r>
            <a:endParaRPr lang="en-GB" dirty="0" smtClean="0"/>
          </a:p>
          <a:p>
            <a:pPr>
              <a:buNone/>
            </a:pPr>
            <a:r>
              <a:rPr lang="el-GR" dirty="0" smtClean="0"/>
              <a:t> </a:t>
            </a:r>
            <a:endParaRPr lang="en-GB" dirty="0" smtClean="0"/>
          </a:p>
          <a:p>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l-GR" sz="3100" b="1" dirty="0" smtClean="0"/>
              <a:t>ΨΥΧΟΛΟΓΙΚΟΙ</a:t>
            </a:r>
            <a:r>
              <a:rPr lang="el-GR" b="1" dirty="0" smtClean="0"/>
              <a:t> </a:t>
            </a:r>
            <a:r>
              <a:rPr lang="el-GR" sz="3100" b="1" dirty="0" smtClean="0"/>
              <a:t>ΠΑΡΑΓΟΝΤΕΣ</a:t>
            </a:r>
            <a:r>
              <a:rPr lang="en-GB" dirty="0" smtClean="0"/>
              <a:t/>
            </a:r>
            <a:br>
              <a:rPr lang="en-GB" dirty="0" smtClean="0"/>
            </a:br>
            <a:endParaRPr lang="en-GB" dirty="0"/>
          </a:p>
        </p:txBody>
      </p:sp>
      <p:sp>
        <p:nvSpPr>
          <p:cNvPr id="3" name="Содержимое 2"/>
          <p:cNvSpPr>
            <a:spLocks noGrp="1"/>
          </p:cNvSpPr>
          <p:nvPr>
            <p:ph idx="1"/>
          </p:nvPr>
        </p:nvSpPr>
        <p:spPr/>
        <p:txBody>
          <a:bodyPr>
            <a:normAutofit fontScale="92500" lnSpcReduction="10000"/>
          </a:bodyPr>
          <a:lstStyle/>
          <a:p>
            <a:r>
              <a:rPr lang="el-GR" b="1" dirty="0" smtClean="0"/>
              <a:t> Συναισθήματα</a:t>
            </a:r>
            <a:endParaRPr lang="en-GB" dirty="0" smtClean="0"/>
          </a:p>
          <a:p>
            <a:pPr>
              <a:buNone/>
            </a:pPr>
            <a:r>
              <a:rPr lang="el-GR" b="1" dirty="0" smtClean="0"/>
              <a:t>ΠΑΡΑΓΟΝΤΕΣ</a:t>
            </a:r>
            <a:r>
              <a:rPr lang="el-GR" dirty="0" smtClean="0"/>
              <a:t>   </a:t>
            </a:r>
            <a:r>
              <a:rPr lang="el-GR" b="1" dirty="0" smtClean="0"/>
              <a:t>Ρίσκου/κινδύνου</a:t>
            </a:r>
            <a:endParaRPr lang="en-GB" dirty="0" smtClean="0"/>
          </a:p>
          <a:p>
            <a:pPr lvl="0"/>
            <a:r>
              <a:rPr lang="el-GR" dirty="0" smtClean="0"/>
              <a:t>Ύπαρξη κάποιου ψυχολογικού προβλήματος, που προκαλεί μεγάλο πόνο (λ.χ. απόρριψη, αβεβαιότητα, χωρισμός).</a:t>
            </a:r>
            <a:endParaRPr lang="en-GB" dirty="0" smtClean="0"/>
          </a:p>
          <a:p>
            <a:pPr lvl="0"/>
            <a:r>
              <a:rPr lang="el-GR" dirty="0" smtClean="0"/>
              <a:t>Υπάρχουν υψηλά επίπεδα κατάθλιψης.</a:t>
            </a:r>
            <a:endParaRPr lang="en-GB" dirty="0" smtClean="0"/>
          </a:p>
          <a:p>
            <a:pPr lvl="0"/>
            <a:r>
              <a:rPr lang="el-GR" dirty="0" smtClean="0"/>
              <a:t>Υπάρχουν υψηλά επίπεδα θυμού.</a:t>
            </a:r>
            <a:endParaRPr lang="en-GB" dirty="0" smtClean="0"/>
          </a:p>
          <a:p>
            <a:pPr lvl="0"/>
            <a:r>
              <a:rPr lang="el-GR" dirty="0" smtClean="0"/>
              <a:t>Υπάρχει υψηλό άγχος*.</a:t>
            </a:r>
            <a:endParaRPr lang="en-GB" dirty="0" smtClean="0"/>
          </a:p>
          <a:p>
            <a:pPr lvl="0"/>
            <a:r>
              <a:rPr lang="el-GR" dirty="0" smtClean="0"/>
              <a:t>Βιώνουν πλήξη.</a:t>
            </a:r>
            <a:endParaRPr lang="en-GB" dirty="0" smtClean="0"/>
          </a:p>
          <a:p>
            <a:pPr lvl="0"/>
            <a:r>
              <a:rPr lang="el-GR" dirty="0" smtClean="0"/>
              <a:t>Η ΕΤΠ επηρεάζει αρνητικά προσωπική ζωή*.</a:t>
            </a:r>
          </a:p>
          <a:p>
            <a:pPr lvl="0"/>
            <a:endParaRPr lang="en-GB" dirty="0" smtClean="0"/>
          </a:p>
          <a:p>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l-GR" sz="2800" b="1" dirty="0" smtClean="0"/>
              <a:t>ΨΥΧΟΛΟΓΙΚΟΙ ΠΑΡΑΓΟΝΤΕΣ</a:t>
            </a:r>
            <a:r>
              <a:rPr lang="el-GR" sz="2800" dirty="0" smtClean="0"/>
              <a:t> </a:t>
            </a:r>
            <a:r>
              <a:rPr lang="el-GR" sz="2800" b="1" dirty="0" smtClean="0"/>
              <a:t>Προστασίας - Συναισθήματα</a:t>
            </a:r>
            <a:endParaRPr lang="en-GB" sz="2800" dirty="0"/>
          </a:p>
        </p:txBody>
      </p:sp>
      <p:sp>
        <p:nvSpPr>
          <p:cNvPr id="3" name="Содержимое 2"/>
          <p:cNvSpPr>
            <a:spLocks noGrp="1"/>
          </p:cNvSpPr>
          <p:nvPr>
            <p:ph idx="1"/>
          </p:nvPr>
        </p:nvSpPr>
        <p:spPr/>
        <p:txBody>
          <a:bodyPr>
            <a:normAutofit/>
          </a:bodyPr>
          <a:lstStyle/>
          <a:p>
            <a:pPr>
              <a:buNone/>
            </a:pPr>
            <a:r>
              <a:rPr lang="el-GR" sz="2600" b="1" dirty="0" smtClean="0"/>
              <a:t> </a:t>
            </a:r>
            <a:endParaRPr lang="en-GB" sz="2600" dirty="0" smtClean="0"/>
          </a:p>
          <a:p>
            <a:pPr lvl="0"/>
            <a:r>
              <a:rPr lang="el-GR" sz="2600" dirty="0" smtClean="0"/>
              <a:t>Μη ύπαρξη κάποιου ψυχολογικού προβλήματος, που προκαλεί μεγάλο πόνο (λ.χ. απόρριψη, αβεβαιότητα, χωρισμός).</a:t>
            </a:r>
            <a:endParaRPr lang="en-GB" sz="2600" dirty="0" smtClean="0"/>
          </a:p>
          <a:p>
            <a:pPr lvl="0"/>
            <a:r>
              <a:rPr lang="el-GR" sz="2600" dirty="0" smtClean="0"/>
              <a:t>Δεν υπάρχουν υψηλά επίπεδα κατάθλιψης.</a:t>
            </a:r>
            <a:endParaRPr lang="en-GB" sz="2600" dirty="0" smtClean="0"/>
          </a:p>
          <a:p>
            <a:pPr lvl="0"/>
            <a:r>
              <a:rPr lang="el-GR" sz="2600" dirty="0" smtClean="0"/>
              <a:t>Δεν υπάρχουν υψηλά επίπεδα θυμού.</a:t>
            </a:r>
            <a:endParaRPr lang="en-GB" sz="2600" dirty="0" smtClean="0"/>
          </a:p>
          <a:p>
            <a:pPr lvl="0"/>
            <a:r>
              <a:rPr lang="el-GR" sz="2600" dirty="0" smtClean="0"/>
              <a:t>Δεν υπάρχει υψηλό άγχος</a:t>
            </a:r>
            <a:endParaRPr lang="en-GB" sz="2600" dirty="0" smtClean="0"/>
          </a:p>
          <a:p>
            <a:pPr lvl="0"/>
            <a:r>
              <a:rPr lang="el-GR" sz="2600" dirty="0" smtClean="0"/>
              <a:t>Δε βιώνουν πλήξη. </a:t>
            </a:r>
            <a:endParaRPr lang="en-GB" sz="2600" dirty="0" smtClean="0"/>
          </a:p>
          <a:p>
            <a:pPr lvl="0"/>
            <a:r>
              <a:rPr lang="el-GR" sz="2600" dirty="0" smtClean="0"/>
              <a:t>Η ΕΤΠ δεν επηρεάζει αρνητικά προσωπική ζωή.</a:t>
            </a:r>
            <a:endParaRPr lang="en-GB" sz="2600" dirty="0" smtClean="0"/>
          </a:p>
          <a:p>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l-GR" sz="2800" b="1" dirty="0" smtClean="0"/>
              <a:t>Γνωστικά στοιχεία</a:t>
            </a:r>
            <a:br>
              <a:rPr lang="el-GR" sz="2800" b="1" dirty="0" smtClean="0"/>
            </a:br>
            <a:r>
              <a:rPr lang="el-GR" sz="2800" b="1" dirty="0" smtClean="0"/>
              <a:t>ΠΑΡΑΓΟΝΤΕΣ</a:t>
            </a:r>
            <a:r>
              <a:rPr lang="el-GR" sz="2800" dirty="0" smtClean="0"/>
              <a:t>   </a:t>
            </a:r>
            <a:r>
              <a:rPr lang="el-GR" sz="2800" b="1" dirty="0" smtClean="0"/>
              <a:t>Ρίσκου/κινδύνου</a:t>
            </a:r>
            <a:r>
              <a:rPr lang="en-GB" sz="2800" dirty="0" smtClean="0"/>
              <a:t/>
            </a:r>
            <a:br>
              <a:rPr lang="en-GB" sz="2800" dirty="0" smtClean="0"/>
            </a:br>
            <a:r>
              <a:rPr lang="el-GR" sz="2800" b="1" dirty="0" smtClean="0"/>
              <a:t> </a:t>
            </a:r>
            <a:endParaRPr lang="en-GB" sz="2800" dirty="0"/>
          </a:p>
        </p:txBody>
      </p:sp>
      <p:sp>
        <p:nvSpPr>
          <p:cNvPr id="3" name="Содержимое 2"/>
          <p:cNvSpPr>
            <a:spLocks noGrp="1"/>
          </p:cNvSpPr>
          <p:nvPr>
            <p:ph idx="1"/>
          </p:nvPr>
        </p:nvSpPr>
        <p:spPr/>
        <p:txBody>
          <a:bodyPr>
            <a:normAutofit fontScale="62500" lnSpcReduction="20000"/>
          </a:bodyPr>
          <a:lstStyle/>
          <a:p>
            <a:pPr lvl="0"/>
            <a:r>
              <a:rPr lang="el-GR" dirty="0" smtClean="0"/>
              <a:t>Αναζήτηση της διαφοροποιημένης κατάστασης της συνείδησης.</a:t>
            </a:r>
            <a:endParaRPr lang="en-GB" dirty="0" smtClean="0"/>
          </a:p>
          <a:p>
            <a:pPr lvl="0"/>
            <a:r>
              <a:rPr lang="el-GR" dirty="0" smtClean="0"/>
              <a:t>Υπάρχουν προβλήματα διάσπασης  της προσοχής.</a:t>
            </a:r>
            <a:endParaRPr lang="en-GB" dirty="0" smtClean="0"/>
          </a:p>
          <a:p>
            <a:pPr lvl="0"/>
            <a:r>
              <a:rPr lang="el-GR" dirty="0" smtClean="0"/>
              <a:t>Ιδέες για αυτοκτονία και απόπειρες αυτοκτονίας. </a:t>
            </a:r>
            <a:endParaRPr lang="en-GB" dirty="0" smtClean="0"/>
          </a:p>
          <a:p>
            <a:pPr lvl="0"/>
            <a:r>
              <a:rPr lang="el-GR" dirty="0" smtClean="0"/>
              <a:t>Γνωστικές προκαταλήψεις (παραίσθηση  ελέγχου και λανθασμένες αξιολογήσεις).  </a:t>
            </a:r>
            <a:endParaRPr lang="en-GB" dirty="0" smtClean="0"/>
          </a:p>
          <a:p>
            <a:pPr lvl="0"/>
            <a:r>
              <a:rPr lang="el-GR" dirty="0" smtClean="0"/>
              <a:t>Η πιθανότητα κέρδους τείνει να υπερεκτιμάται και η πιθανότητα απώλειας να υποτιμάται στην αντίληψη ατόμου.  </a:t>
            </a:r>
            <a:endParaRPr lang="en-GB" dirty="0" smtClean="0"/>
          </a:p>
          <a:p>
            <a:pPr lvl="0"/>
            <a:r>
              <a:rPr lang="el-GR" dirty="0" smtClean="0"/>
              <a:t>Τυχερό παιχνίδι είναι μια πηγή χρηματοδότησης*</a:t>
            </a:r>
            <a:endParaRPr lang="en-GB" dirty="0" smtClean="0"/>
          </a:p>
          <a:p>
            <a:pPr lvl="0"/>
            <a:r>
              <a:rPr lang="el-GR" dirty="0" smtClean="0"/>
              <a:t>Ακραία πολύ θετική στάση απέναντι στα χρήματα*. </a:t>
            </a:r>
            <a:endParaRPr lang="en-GB" dirty="0" smtClean="0"/>
          </a:p>
          <a:p>
            <a:pPr lvl="0"/>
            <a:r>
              <a:rPr lang="el-GR" dirty="0" smtClean="0"/>
              <a:t>Θετική στάση προς τυχερά παιχνίδια*.</a:t>
            </a:r>
            <a:endParaRPr lang="en-GB" dirty="0" smtClean="0"/>
          </a:p>
          <a:p>
            <a:r>
              <a:rPr lang="el-GR" dirty="0" smtClean="0"/>
              <a:t> </a:t>
            </a:r>
            <a:endParaRPr lang="en-GB" dirty="0" smtClean="0"/>
          </a:p>
          <a:p>
            <a:pPr lvl="0"/>
            <a:r>
              <a:rPr lang="el-GR" dirty="0" smtClean="0"/>
              <a:t>Συνεχόμενες σκέψεις για την ΕΤΠ*. </a:t>
            </a:r>
            <a:endParaRPr lang="en-GB" dirty="0" smtClean="0"/>
          </a:p>
          <a:p>
            <a:r>
              <a:rPr lang="el-GR" dirty="0" smtClean="0"/>
              <a:t> </a:t>
            </a:r>
            <a:endParaRPr lang="en-GB" dirty="0" smtClean="0"/>
          </a:p>
          <a:p>
            <a:pPr lvl="0"/>
            <a:r>
              <a:rPr lang="el-GR" dirty="0" smtClean="0"/>
              <a:t>Πιστεύουν και χρησιμοποιούν γούρια*.</a:t>
            </a:r>
            <a:endParaRPr lang="en-GB" dirty="0" smtClean="0"/>
          </a:p>
          <a:p>
            <a:r>
              <a:rPr lang="el-GR" dirty="0" smtClean="0"/>
              <a:t> </a:t>
            </a:r>
            <a:endParaRPr lang="en-GB" dirty="0" smtClean="0"/>
          </a:p>
          <a:p>
            <a:pPr lvl="0"/>
            <a:r>
              <a:rPr lang="el-GR" dirty="0" smtClean="0"/>
              <a:t>Πιστεύουν σε ειδικά συστήματα για να κερδίζουν και τα χρησιμοποιούν*. </a:t>
            </a:r>
            <a:endParaRPr lang="en-GB" dirty="0" smtClean="0"/>
          </a:p>
          <a:p>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l-GR" sz="3200" b="1" dirty="0" smtClean="0"/>
              <a:t>Γνωστικά στοιχεία</a:t>
            </a:r>
            <a:br>
              <a:rPr lang="el-GR" sz="3200" b="1" dirty="0" smtClean="0"/>
            </a:br>
            <a:r>
              <a:rPr lang="el-GR" sz="3200" b="1" dirty="0" smtClean="0"/>
              <a:t>ΠΑΡΑΓΟΝΤΕΣ</a:t>
            </a:r>
            <a:r>
              <a:rPr lang="el-GR" sz="3200" dirty="0" smtClean="0"/>
              <a:t>   </a:t>
            </a:r>
            <a:r>
              <a:rPr lang="el-GR" sz="3200" b="1" dirty="0" smtClean="0"/>
              <a:t>προστασίας</a:t>
            </a:r>
            <a:r>
              <a:rPr lang="en-GB" sz="3200" dirty="0" smtClean="0"/>
              <a:t/>
            </a:r>
            <a:br>
              <a:rPr lang="en-GB" sz="3200" dirty="0" smtClean="0"/>
            </a:br>
            <a:endParaRPr lang="en-GB" sz="3200" dirty="0"/>
          </a:p>
        </p:txBody>
      </p:sp>
      <p:sp>
        <p:nvSpPr>
          <p:cNvPr id="3" name="Содержимое 2"/>
          <p:cNvSpPr>
            <a:spLocks noGrp="1"/>
          </p:cNvSpPr>
          <p:nvPr>
            <p:ph idx="1"/>
          </p:nvPr>
        </p:nvSpPr>
        <p:spPr/>
        <p:txBody>
          <a:bodyPr>
            <a:normAutofit fontScale="70000" lnSpcReduction="20000"/>
          </a:bodyPr>
          <a:lstStyle/>
          <a:p>
            <a:pPr lvl="0"/>
            <a:r>
              <a:rPr lang="el-GR" dirty="0" smtClean="0"/>
              <a:t>Μη αναζήτηση της διαφοροποιημένης κατάστασης της συνείδησης</a:t>
            </a:r>
            <a:endParaRPr lang="en-GB" dirty="0" smtClean="0"/>
          </a:p>
          <a:p>
            <a:pPr lvl="0"/>
            <a:r>
              <a:rPr lang="el-GR" dirty="0" smtClean="0"/>
              <a:t>Δεν υπάρχουν προβλήματα διάσπασης  της προσοχής.</a:t>
            </a:r>
            <a:endParaRPr lang="en-GB" dirty="0" smtClean="0"/>
          </a:p>
          <a:p>
            <a:pPr lvl="0"/>
            <a:r>
              <a:rPr lang="el-GR" dirty="0" smtClean="0"/>
              <a:t>Δεν υπάρχουν ιδέες για αυτοκτονία και απόπειρες αυτοκτονίας. </a:t>
            </a:r>
            <a:endParaRPr lang="en-GB" dirty="0" smtClean="0"/>
          </a:p>
          <a:p>
            <a:pPr lvl="0"/>
            <a:r>
              <a:rPr lang="el-GR" dirty="0" smtClean="0"/>
              <a:t>Δεν υπάρχουν γνωστικές προκαταλήψεις.</a:t>
            </a:r>
            <a:endParaRPr lang="en-GB" dirty="0" smtClean="0"/>
          </a:p>
          <a:p>
            <a:endParaRPr lang="en-GB" dirty="0" smtClean="0"/>
          </a:p>
          <a:p>
            <a:pPr lvl="0"/>
            <a:r>
              <a:rPr lang="el-GR" b="1" dirty="0" smtClean="0"/>
              <a:t>Οι πιθανότητες κέρδους και απώλειας έχουν ισορροπία στην αντίληψη ατόμου. </a:t>
            </a:r>
            <a:endParaRPr lang="en-GB" b="1" dirty="0" smtClean="0"/>
          </a:p>
          <a:p>
            <a:pPr>
              <a:buNone/>
            </a:pPr>
            <a:r>
              <a:rPr lang="el-GR" dirty="0" smtClean="0"/>
              <a:t> </a:t>
            </a:r>
            <a:endParaRPr lang="en-GB" dirty="0" smtClean="0"/>
          </a:p>
          <a:p>
            <a:pPr lvl="0"/>
            <a:r>
              <a:rPr lang="el-GR" dirty="0" smtClean="0"/>
              <a:t>Τυχερό παιχνίδι δεν αποτελεί την πηγή χρηματοδότησης. </a:t>
            </a:r>
            <a:endParaRPr lang="en-GB" dirty="0" smtClean="0"/>
          </a:p>
          <a:p>
            <a:pPr lvl="0"/>
            <a:r>
              <a:rPr lang="el-GR" dirty="0" smtClean="0"/>
              <a:t>Μη επιλογή ακραίας θετικής στάσης απέναντι στα χρήματα. </a:t>
            </a:r>
            <a:endParaRPr lang="en-GB" dirty="0" smtClean="0"/>
          </a:p>
          <a:p>
            <a:pPr lvl="0"/>
            <a:r>
              <a:rPr lang="el-GR" dirty="0" smtClean="0"/>
              <a:t>Ουδέτερη και αρνητική στάση προς τυχερά παιχνίδια.</a:t>
            </a:r>
            <a:endParaRPr lang="en-GB" dirty="0" smtClean="0"/>
          </a:p>
          <a:p>
            <a:pPr lvl="0"/>
            <a:r>
              <a:rPr lang="el-GR" dirty="0" smtClean="0"/>
              <a:t>Δεν έχουν συνεχόμενες σκέψεις για την ΕΤΠ.  </a:t>
            </a:r>
            <a:endParaRPr lang="en-GB" dirty="0" smtClean="0"/>
          </a:p>
          <a:p>
            <a:pPr lvl="0"/>
            <a:r>
              <a:rPr lang="el-GR" dirty="0" smtClean="0"/>
              <a:t>Δεν πιστεύουν και δε χρησιμοποιούν γούρια. </a:t>
            </a:r>
            <a:endParaRPr lang="en-GB" dirty="0" smtClean="0"/>
          </a:p>
          <a:p>
            <a:r>
              <a:rPr lang="el-GR" dirty="0" smtClean="0"/>
              <a:t>Δεν πιστεύουν σε ειδικά συστήματα για να κερδίζουν και δεν τα χρησιμοποιούν.</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l-GR" sz="3600" dirty="0" smtClean="0"/>
              <a:t>Ευρωπαϊκές και παγκόσμιες προδιαγραφές για Υπεύθυνο παιχνίδι</a:t>
            </a:r>
            <a:endParaRPr lang="en-GB" dirty="0"/>
          </a:p>
        </p:txBody>
      </p:sp>
      <p:sp>
        <p:nvSpPr>
          <p:cNvPr id="3" name="Содержимое 2"/>
          <p:cNvSpPr>
            <a:spLocks noGrp="1"/>
          </p:cNvSpPr>
          <p:nvPr>
            <p:ph idx="1"/>
          </p:nvPr>
        </p:nvSpPr>
        <p:spPr/>
        <p:txBody>
          <a:bodyPr>
            <a:normAutofit lnSpcReduction="10000"/>
          </a:bodyPr>
          <a:lstStyle/>
          <a:p>
            <a:r>
              <a:rPr lang="el-GR" sz="2000" dirty="0" smtClean="0"/>
              <a:t>1. Η διασφάλιση της ασφάλειας και </a:t>
            </a:r>
            <a:r>
              <a:rPr lang="el-GR" sz="2000" b="1" dirty="0" smtClean="0"/>
              <a:t>της προστασίας </a:t>
            </a:r>
            <a:r>
              <a:rPr lang="el-GR" sz="2000" dirty="0" smtClean="0"/>
              <a:t>των συμφερόντων των </a:t>
            </a:r>
            <a:r>
              <a:rPr lang="el-GR" sz="2000" b="1" dirty="0" smtClean="0"/>
              <a:t>παικτών και των ευάλωτων ομάδων</a:t>
            </a:r>
            <a:r>
              <a:rPr lang="el-GR" sz="2000" dirty="0" smtClean="0"/>
              <a:t>.</a:t>
            </a:r>
          </a:p>
          <a:p>
            <a:endParaRPr lang="en-GB" sz="2000" dirty="0" smtClean="0"/>
          </a:p>
          <a:p>
            <a:r>
              <a:rPr lang="el-GR" sz="2000" dirty="0" smtClean="0"/>
              <a:t>2. </a:t>
            </a:r>
            <a:r>
              <a:rPr lang="el-GR" sz="2000" b="1" dirty="0" smtClean="0"/>
              <a:t>Διασφάλιση της συνέπειας με τους σχετικούς νόμους</a:t>
            </a:r>
            <a:r>
              <a:rPr lang="el-GR" sz="2000" dirty="0" smtClean="0"/>
              <a:t>, τις κατευθυντήριες γραμμές και τις υπεύθυνες πολιτικές.</a:t>
            </a:r>
          </a:p>
          <a:p>
            <a:endParaRPr lang="en-GB" sz="2000" dirty="0" smtClean="0"/>
          </a:p>
          <a:p>
            <a:r>
              <a:rPr lang="el-GR" sz="2000" dirty="0" smtClean="0"/>
              <a:t>3. </a:t>
            </a:r>
            <a:r>
              <a:rPr lang="el-GR" sz="2000" b="1" dirty="0" smtClean="0"/>
              <a:t>Ανάπτυξη των κατάλληλων μεθόδων </a:t>
            </a:r>
            <a:r>
              <a:rPr lang="el-GR" sz="2000" dirty="0" smtClean="0"/>
              <a:t>που θα λαμβάνουν υπόψη τις πληροφορίες που προέρχονται </a:t>
            </a:r>
            <a:r>
              <a:rPr lang="el-GR" sz="2000" b="1" dirty="0" smtClean="0"/>
              <a:t>από την έρευνα.</a:t>
            </a:r>
          </a:p>
          <a:p>
            <a:endParaRPr lang="en-GB" sz="2000" dirty="0" smtClean="0"/>
          </a:p>
          <a:p>
            <a:r>
              <a:rPr lang="el-GR" sz="2000" dirty="0" smtClean="0"/>
              <a:t>4. Ανάπτυξη </a:t>
            </a:r>
            <a:r>
              <a:rPr lang="el-GR" sz="2000" b="1" dirty="0" smtClean="0"/>
              <a:t>της καλύτερης κατανόησης του κοινωνικού αντίκτυπου </a:t>
            </a:r>
            <a:r>
              <a:rPr lang="el-GR" sz="2000" dirty="0" smtClean="0"/>
              <a:t>των τυχερών παιχνιδιών.</a:t>
            </a:r>
          </a:p>
          <a:p>
            <a:endParaRPr lang="en-GB" sz="2000" dirty="0" smtClean="0"/>
          </a:p>
          <a:p>
            <a:r>
              <a:rPr lang="el-GR" sz="2000" dirty="0" smtClean="0"/>
              <a:t>5. Προώθηση υπεύθυνων πρακτικών διοργάνωσης τυχερών παιχνιδιών</a:t>
            </a:r>
            <a:r>
              <a:rPr lang="el-GR" sz="2000" b="1" dirty="0" smtClean="0"/>
              <a:t> σε όλες τις δραστηριότητες</a:t>
            </a:r>
            <a:r>
              <a:rPr lang="el-GR" sz="2000" dirty="0" smtClean="0"/>
              <a:t> των εταιριών που παράγουν τυχερά παιχνίδια και τις δραστηριότητες των πρακτόρων τους.</a:t>
            </a:r>
            <a:endParaRPr lang="en-GB" sz="2000" dirty="0" smtClean="0"/>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l-GR" sz="3200" b="1" dirty="0" smtClean="0"/>
              <a:t>Συμπεριφορά </a:t>
            </a:r>
            <a:br>
              <a:rPr lang="el-GR" sz="3200" b="1" dirty="0" smtClean="0"/>
            </a:br>
            <a:r>
              <a:rPr lang="el-GR" sz="3200" b="1" dirty="0" smtClean="0"/>
              <a:t>ΠΑΡΑΓΟΝΤΕΣ</a:t>
            </a:r>
            <a:r>
              <a:rPr lang="el-GR" sz="3200" dirty="0" smtClean="0"/>
              <a:t>   </a:t>
            </a:r>
            <a:r>
              <a:rPr lang="el-GR" sz="3200" b="1" dirty="0" smtClean="0"/>
              <a:t>Ρίσκου/κινδύνου</a:t>
            </a:r>
            <a:r>
              <a:rPr lang="en-GB" sz="3200" dirty="0" smtClean="0"/>
              <a:t/>
            </a:r>
            <a:br>
              <a:rPr lang="en-GB" sz="3200" dirty="0" smtClean="0"/>
            </a:br>
            <a:endParaRPr lang="en-GB" sz="3200" dirty="0"/>
          </a:p>
        </p:txBody>
      </p:sp>
      <p:sp>
        <p:nvSpPr>
          <p:cNvPr id="3" name="Содержимое 2"/>
          <p:cNvSpPr>
            <a:spLocks noGrp="1"/>
          </p:cNvSpPr>
          <p:nvPr>
            <p:ph idx="1"/>
          </p:nvPr>
        </p:nvSpPr>
        <p:spPr/>
        <p:txBody>
          <a:bodyPr>
            <a:normAutofit fontScale="85000" lnSpcReduction="20000"/>
          </a:bodyPr>
          <a:lstStyle/>
          <a:p>
            <a:pPr lvl="0"/>
            <a:r>
              <a:rPr lang="el-GR" dirty="0" smtClean="0"/>
              <a:t>Ελλειμματικός έλεγχος παρόρμησης και αναζήτηση έντονης συγκίνησης.</a:t>
            </a:r>
            <a:endParaRPr lang="en-GB" dirty="0" smtClean="0"/>
          </a:p>
          <a:p>
            <a:pPr lvl="0"/>
            <a:r>
              <a:rPr lang="el-GR" dirty="0" smtClean="0"/>
              <a:t>Χαμηλός αυτοέλεγχος και αυτοπειθαρχία</a:t>
            </a:r>
            <a:endParaRPr lang="en-GB" dirty="0" smtClean="0"/>
          </a:p>
          <a:p>
            <a:pPr lvl="0"/>
            <a:r>
              <a:rPr lang="el-GR" dirty="0" smtClean="0"/>
              <a:t>Χαμηλή προσαρμοστικότητα.</a:t>
            </a:r>
            <a:endParaRPr lang="en-GB" dirty="0" smtClean="0"/>
          </a:p>
          <a:p>
            <a:pPr lvl="0"/>
            <a:r>
              <a:rPr lang="el-GR" dirty="0" smtClean="0"/>
              <a:t>Φτωχές δεξιότητες γενικού χειρισμού συμπεριφοράς (</a:t>
            </a:r>
            <a:r>
              <a:rPr lang="el-GR" dirty="0" err="1" smtClean="0"/>
              <a:t>Poor</a:t>
            </a:r>
            <a:r>
              <a:rPr lang="el-GR" dirty="0" smtClean="0"/>
              <a:t> </a:t>
            </a:r>
            <a:r>
              <a:rPr lang="el-GR" dirty="0" err="1" smtClean="0"/>
              <a:t>Coping</a:t>
            </a:r>
            <a:r>
              <a:rPr lang="el-GR" dirty="0" smtClean="0"/>
              <a:t> </a:t>
            </a:r>
            <a:r>
              <a:rPr lang="el-GR" dirty="0" err="1" smtClean="0"/>
              <a:t>Skills</a:t>
            </a:r>
            <a:r>
              <a:rPr lang="el-GR" dirty="0" smtClean="0"/>
              <a:t>). </a:t>
            </a:r>
            <a:endParaRPr lang="en-GB" dirty="0" smtClean="0"/>
          </a:p>
          <a:p>
            <a:pPr lvl="0"/>
            <a:r>
              <a:rPr lang="el-GR" dirty="0" smtClean="0"/>
              <a:t>Δεν βάζουν όρια στο χρόνο και στο χρηματικό ποσό κατά την ΕΤΠ*.</a:t>
            </a:r>
            <a:endParaRPr lang="en-GB" dirty="0" smtClean="0"/>
          </a:p>
          <a:p>
            <a:pPr lvl="0"/>
            <a:r>
              <a:rPr lang="el-GR" dirty="0" smtClean="0"/>
              <a:t>Μην προτίμηση της υποστήριξης από ειδικούς*. </a:t>
            </a:r>
            <a:endParaRPr lang="en-GB" dirty="0" smtClean="0"/>
          </a:p>
          <a:p>
            <a:pPr lvl="0"/>
            <a:r>
              <a:rPr lang="el-GR" dirty="0" smtClean="0"/>
              <a:t>Τα ποσά που χάνουν είναι σημαντικά για αυτούς*.</a:t>
            </a:r>
            <a:endParaRPr lang="en-GB" dirty="0" smtClean="0"/>
          </a:p>
          <a:p>
            <a:pPr lvl="0"/>
            <a:r>
              <a:rPr lang="el-GR" dirty="0" smtClean="0"/>
              <a:t>Λένε ψέματα σχετικά με την ΕΤΠ*.</a:t>
            </a:r>
            <a:endParaRPr lang="en-GB" dirty="0" smtClean="0"/>
          </a:p>
          <a:p>
            <a:r>
              <a:rPr lang="el-GR" dirty="0" smtClean="0"/>
              <a:t>Ξοδεύουν περισσότερο ελεύθερο χρόνο για την ΕΤΠ*.</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l-GR" sz="3200" b="1" dirty="0" smtClean="0"/>
              <a:t>Συμπεριφορά </a:t>
            </a:r>
            <a:br>
              <a:rPr lang="el-GR" sz="3200" b="1" dirty="0" smtClean="0"/>
            </a:br>
            <a:r>
              <a:rPr lang="el-GR" sz="3200" b="1" dirty="0" smtClean="0"/>
              <a:t> ΠΑΡΑΓΟΝΤΕΣ</a:t>
            </a:r>
            <a:r>
              <a:rPr lang="el-GR" sz="3200" dirty="0" smtClean="0"/>
              <a:t>   </a:t>
            </a:r>
            <a:r>
              <a:rPr lang="el-GR" sz="3200" b="1" dirty="0" smtClean="0"/>
              <a:t>προστασίας</a:t>
            </a:r>
            <a:endParaRPr lang="en-GB" sz="3200" dirty="0"/>
          </a:p>
        </p:txBody>
      </p:sp>
      <p:sp>
        <p:nvSpPr>
          <p:cNvPr id="3" name="Содержимое 2"/>
          <p:cNvSpPr>
            <a:spLocks noGrp="1"/>
          </p:cNvSpPr>
          <p:nvPr>
            <p:ph idx="1"/>
          </p:nvPr>
        </p:nvSpPr>
        <p:spPr/>
        <p:txBody>
          <a:bodyPr>
            <a:normAutofit fontScale="85000" lnSpcReduction="20000"/>
          </a:bodyPr>
          <a:lstStyle/>
          <a:p>
            <a:pPr lvl="0"/>
            <a:r>
              <a:rPr lang="el-GR" dirty="0" smtClean="0"/>
              <a:t>Ισχυρός  έλεγχος παρόρμησης και μην αναζήτηση έντονης συγκίνησης.</a:t>
            </a:r>
            <a:endParaRPr lang="en-GB" dirty="0" smtClean="0"/>
          </a:p>
          <a:p>
            <a:pPr lvl="0"/>
            <a:r>
              <a:rPr lang="el-GR" dirty="0" smtClean="0"/>
              <a:t>Ισχυρός  αυτοέλεγχος και αυτοπειθαρχία.</a:t>
            </a:r>
            <a:endParaRPr lang="en-GB" dirty="0" smtClean="0"/>
          </a:p>
          <a:p>
            <a:pPr lvl="0"/>
            <a:r>
              <a:rPr lang="el-GR" dirty="0" smtClean="0"/>
              <a:t>Ισχυρή προσαρμοστικότητα. </a:t>
            </a:r>
            <a:endParaRPr lang="en-GB" dirty="0" smtClean="0"/>
          </a:p>
          <a:p>
            <a:pPr lvl="0"/>
            <a:r>
              <a:rPr lang="el-GR" dirty="0" smtClean="0"/>
              <a:t>Λειτουργικές δεξιότητες γενικού χειρισμού συμπεριφοράς.</a:t>
            </a:r>
            <a:endParaRPr lang="en-GB" dirty="0" smtClean="0"/>
          </a:p>
          <a:p>
            <a:pPr lvl="0"/>
            <a:r>
              <a:rPr lang="el-GR" dirty="0" smtClean="0"/>
              <a:t>Βάζουν και τηρούν όρια στο χρόνο και στο χρηματικό ποσό κατά την ΕΤΠ.</a:t>
            </a:r>
            <a:endParaRPr lang="en-GB" dirty="0" smtClean="0"/>
          </a:p>
          <a:p>
            <a:pPr lvl="0"/>
            <a:r>
              <a:rPr lang="el-GR" dirty="0" smtClean="0"/>
              <a:t>Προτίμηση της υποστήριξης από ειδικούς.</a:t>
            </a:r>
            <a:endParaRPr lang="en-GB" dirty="0" smtClean="0"/>
          </a:p>
          <a:p>
            <a:pPr lvl="0"/>
            <a:r>
              <a:rPr lang="el-GR" dirty="0" smtClean="0"/>
              <a:t>Τα ποσά που χάνουν δεν είναι σημαντικά για αυτούς.</a:t>
            </a:r>
            <a:endParaRPr lang="en-GB" dirty="0" smtClean="0"/>
          </a:p>
          <a:p>
            <a:pPr lvl="0"/>
            <a:r>
              <a:rPr lang="el-GR" dirty="0" smtClean="0"/>
              <a:t>Δεν λένε ψέματα σχετικά με την ΕΤΠ. </a:t>
            </a:r>
            <a:endParaRPr lang="en-GB" dirty="0" smtClean="0"/>
          </a:p>
          <a:p>
            <a:pPr lvl="0"/>
            <a:r>
              <a:rPr lang="el-GR" dirty="0" smtClean="0"/>
              <a:t>Δεν ξοδεύουν περισσότερο ελεύθερο χρόνο για την ΕΤΠ.</a:t>
            </a:r>
            <a:endParaRPr lang="en-GB" dirty="0" smtClean="0"/>
          </a:p>
          <a:p>
            <a:endParaRPr lang="en-GB"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l-GR" b="1" dirty="0" smtClean="0"/>
              <a:t>Στοιχεία προσωπικότητας</a:t>
            </a:r>
            <a:r>
              <a:rPr lang="en-GB" dirty="0" smtClean="0"/>
              <a:t/>
            </a:r>
            <a:br>
              <a:rPr lang="en-GB" dirty="0" smtClean="0"/>
            </a:br>
            <a:endParaRPr lang="en-GB" dirty="0"/>
          </a:p>
        </p:txBody>
      </p:sp>
      <p:sp>
        <p:nvSpPr>
          <p:cNvPr id="3" name="Содержимое 2"/>
          <p:cNvSpPr>
            <a:spLocks noGrp="1"/>
          </p:cNvSpPr>
          <p:nvPr>
            <p:ph idx="1"/>
          </p:nvPr>
        </p:nvSpPr>
        <p:spPr/>
        <p:txBody>
          <a:bodyPr>
            <a:normAutofit fontScale="77500" lnSpcReduction="20000"/>
          </a:bodyPr>
          <a:lstStyle/>
          <a:p>
            <a:pPr>
              <a:buNone/>
            </a:pPr>
            <a:r>
              <a:rPr lang="el-GR" b="1" dirty="0" smtClean="0"/>
              <a:t>ΠΑΡΑΓΟΝΤΕΣ</a:t>
            </a:r>
            <a:r>
              <a:rPr lang="el-GR" dirty="0" smtClean="0"/>
              <a:t>   </a:t>
            </a:r>
            <a:r>
              <a:rPr lang="el-GR" b="1" dirty="0" smtClean="0"/>
              <a:t>Ρίσκου/κινδύνου</a:t>
            </a:r>
          </a:p>
          <a:p>
            <a:r>
              <a:rPr lang="el-GR" dirty="0" smtClean="0"/>
              <a:t>Χαμηλή  αυτοεκτίμηση*.</a:t>
            </a:r>
            <a:endParaRPr lang="en-GB" dirty="0" smtClean="0"/>
          </a:p>
          <a:p>
            <a:pPr lvl="0"/>
            <a:r>
              <a:rPr lang="el-GR" dirty="0" smtClean="0"/>
              <a:t>Υψηλός ανταγωνισμός*. </a:t>
            </a:r>
            <a:endParaRPr lang="en-GB" dirty="0" smtClean="0"/>
          </a:p>
          <a:p>
            <a:pPr lvl="0"/>
            <a:r>
              <a:rPr lang="el-GR" dirty="0" smtClean="0"/>
              <a:t>Επιρρεπής στα διάφορα είδη εθισμού και εξαρτήσεων* (αλκοολισμός, ναρκωτικά, διατροφικές διαταραχές κλπ). </a:t>
            </a:r>
            <a:endParaRPr lang="en-GB" dirty="0" smtClean="0"/>
          </a:p>
          <a:p>
            <a:pPr>
              <a:buNone/>
            </a:pPr>
            <a:endParaRPr lang="el-GR" b="1" dirty="0" smtClean="0"/>
          </a:p>
          <a:p>
            <a:pPr>
              <a:buNone/>
            </a:pPr>
            <a:r>
              <a:rPr lang="el-GR" b="1" dirty="0" smtClean="0"/>
              <a:t>ΠΑΡΑΓΟΝΤΕΣ</a:t>
            </a:r>
            <a:r>
              <a:rPr lang="el-GR" dirty="0" smtClean="0"/>
              <a:t>   </a:t>
            </a:r>
            <a:r>
              <a:rPr lang="el-GR" b="1" dirty="0" smtClean="0"/>
              <a:t>προστασίας</a:t>
            </a:r>
          </a:p>
          <a:p>
            <a:r>
              <a:rPr lang="el-GR" dirty="0" smtClean="0"/>
              <a:t>Υψηλή αυτοεκτίμηση.</a:t>
            </a:r>
            <a:endParaRPr lang="en-GB" dirty="0" smtClean="0"/>
          </a:p>
          <a:p>
            <a:pPr lvl="0"/>
            <a:r>
              <a:rPr lang="el-GR" dirty="0" smtClean="0"/>
              <a:t>Κανονικός ανταγωνισμός.</a:t>
            </a:r>
            <a:endParaRPr lang="en-GB" dirty="0" smtClean="0"/>
          </a:p>
          <a:p>
            <a:pPr lvl="0"/>
            <a:r>
              <a:rPr lang="el-GR" dirty="0" smtClean="0"/>
              <a:t>Δεν είναι επιρρεπής στα διάφορα είδη εθισμού και εξαρτήσεων.</a:t>
            </a:r>
            <a:endParaRPr lang="en-GB" dirty="0" smtClean="0"/>
          </a:p>
          <a:p>
            <a:endParaRPr lang="el-GR" dirty="0" smtClean="0"/>
          </a:p>
          <a:p>
            <a:pPr>
              <a:buNone/>
            </a:pPr>
            <a:r>
              <a:rPr lang="el-GR" dirty="0" smtClean="0"/>
              <a:t> </a:t>
            </a:r>
          </a:p>
          <a:p>
            <a:endParaRPr lang="en-GB" dirty="0" smtClean="0"/>
          </a:p>
          <a:p>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l-GR" b="1" dirty="0" smtClean="0"/>
              <a:t>Ψυχοπαθολογία</a:t>
            </a:r>
            <a:endParaRPr lang="en-GB" dirty="0"/>
          </a:p>
        </p:txBody>
      </p:sp>
      <p:sp>
        <p:nvSpPr>
          <p:cNvPr id="3" name="Содержимое 2"/>
          <p:cNvSpPr>
            <a:spLocks noGrp="1"/>
          </p:cNvSpPr>
          <p:nvPr>
            <p:ph idx="1"/>
          </p:nvPr>
        </p:nvSpPr>
        <p:spPr/>
        <p:txBody>
          <a:bodyPr>
            <a:normAutofit fontScale="85000" lnSpcReduction="10000"/>
          </a:bodyPr>
          <a:lstStyle/>
          <a:p>
            <a:pPr>
              <a:buNone/>
            </a:pPr>
            <a:r>
              <a:rPr lang="el-GR" b="1" dirty="0" smtClean="0"/>
              <a:t>ΠΑΡΑΓΟΝΤΕΣ</a:t>
            </a:r>
            <a:r>
              <a:rPr lang="el-GR" dirty="0" smtClean="0"/>
              <a:t>   </a:t>
            </a:r>
            <a:r>
              <a:rPr lang="el-GR" b="1" dirty="0" smtClean="0"/>
              <a:t>Ρίσκου/κινδύνου</a:t>
            </a:r>
            <a:endParaRPr lang="en-GB" dirty="0" smtClean="0"/>
          </a:p>
          <a:p>
            <a:pPr lvl="0"/>
            <a:r>
              <a:rPr lang="el-GR" dirty="0" smtClean="0"/>
              <a:t>Αυξημένες μετρήσεις της ψυχοπαθητικής απόκλισης (MMPI). </a:t>
            </a:r>
            <a:endParaRPr lang="en-GB" dirty="0" smtClean="0"/>
          </a:p>
          <a:p>
            <a:pPr lvl="0"/>
            <a:r>
              <a:rPr lang="el-GR" dirty="0" smtClean="0"/>
              <a:t>Νεύρωση. </a:t>
            </a:r>
            <a:endParaRPr lang="en-GB" dirty="0" smtClean="0"/>
          </a:p>
          <a:p>
            <a:pPr lvl="0"/>
            <a:r>
              <a:rPr lang="el-GR" dirty="0" smtClean="0"/>
              <a:t>DMS-ΙΙΙ κριτήρια της αντικοινωνικής προσωπικότητας</a:t>
            </a:r>
            <a:endParaRPr lang="en-GB" dirty="0" smtClean="0"/>
          </a:p>
          <a:p>
            <a:pPr lvl="0"/>
            <a:r>
              <a:rPr lang="el-GR" dirty="0" err="1" smtClean="0"/>
              <a:t>Κοινωνιοπαθολογία</a:t>
            </a:r>
            <a:r>
              <a:rPr lang="el-GR" dirty="0" smtClean="0"/>
              <a:t>.</a:t>
            </a:r>
            <a:endParaRPr lang="en-GB" dirty="0" smtClean="0"/>
          </a:p>
          <a:p>
            <a:pPr lvl="0"/>
            <a:r>
              <a:rPr lang="el-GR" dirty="0" smtClean="0"/>
              <a:t>Διαταραχή της ναρκισσιστικής προσωπικότητας.</a:t>
            </a:r>
          </a:p>
          <a:p>
            <a:pPr lvl="0"/>
            <a:endParaRPr lang="en-GB" dirty="0" smtClean="0"/>
          </a:p>
          <a:p>
            <a:pPr>
              <a:buNone/>
            </a:pPr>
            <a:r>
              <a:rPr lang="el-GR" dirty="0" smtClean="0"/>
              <a:t> </a:t>
            </a:r>
            <a:r>
              <a:rPr lang="el-GR" b="1" dirty="0" smtClean="0"/>
              <a:t> ΠΑΡΑΓΟΝΤΕΣ προστασίας</a:t>
            </a:r>
            <a:endParaRPr lang="en-GB" b="1" dirty="0" smtClean="0"/>
          </a:p>
          <a:p>
            <a:pPr lvl="0"/>
            <a:r>
              <a:rPr lang="el-GR" dirty="0" smtClean="0"/>
              <a:t>Μη ύπαρξη ψυχοπαθητικών αποκλίσεων. </a:t>
            </a:r>
            <a:endParaRPr lang="en-GB" dirty="0" smtClean="0"/>
          </a:p>
          <a:p>
            <a:pPr>
              <a:buNone/>
            </a:pPr>
            <a:r>
              <a:rPr lang="el-GR" dirty="0" smtClean="0"/>
              <a:t> </a:t>
            </a:r>
            <a:endParaRPr lang="en-GB" dirty="0" smtClean="0"/>
          </a:p>
          <a:p>
            <a:endParaRPr lang="el-GR" dirty="0" smtClean="0"/>
          </a:p>
          <a:p>
            <a:endParaRPr lang="el-GR" dirty="0" smtClean="0"/>
          </a:p>
          <a:p>
            <a:endParaRPr lang="el-GR" dirty="0" smtClean="0"/>
          </a:p>
          <a:p>
            <a:pPr>
              <a:buNone/>
            </a:pPr>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l-GR" sz="3200" b="1" dirty="0" smtClean="0"/>
              <a:t>ΚΟΙΝΩΝΙΚΟΙ  ΠΑΡΑΓΟΝΤΕΣ</a:t>
            </a:r>
            <a:r>
              <a:rPr lang="en-GB" sz="3200" dirty="0" smtClean="0"/>
              <a:t/>
            </a:r>
            <a:br>
              <a:rPr lang="en-GB" sz="3200" dirty="0" smtClean="0"/>
            </a:br>
            <a:r>
              <a:rPr lang="el-GR" sz="3200" b="1" dirty="0" smtClean="0"/>
              <a:t>Οικογένεια </a:t>
            </a:r>
            <a:r>
              <a:rPr lang="en-GB" sz="3200" dirty="0" smtClean="0"/>
              <a:t/>
            </a:r>
            <a:br>
              <a:rPr lang="en-GB" sz="3200" dirty="0" smtClean="0"/>
            </a:br>
            <a:endParaRPr lang="en-GB" sz="3200" dirty="0"/>
          </a:p>
        </p:txBody>
      </p:sp>
      <p:sp>
        <p:nvSpPr>
          <p:cNvPr id="3" name="Содержимое 2"/>
          <p:cNvSpPr>
            <a:spLocks noGrp="1"/>
          </p:cNvSpPr>
          <p:nvPr>
            <p:ph idx="1"/>
          </p:nvPr>
        </p:nvSpPr>
        <p:spPr/>
        <p:txBody>
          <a:bodyPr>
            <a:normAutofit fontScale="62500" lnSpcReduction="20000"/>
          </a:bodyPr>
          <a:lstStyle/>
          <a:p>
            <a:pPr>
              <a:buNone/>
            </a:pPr>
            <a:r>
              <a:rPr lang="el-GR" b="1" dirty="0" smtClean="0"/>
              <a:t>ΠΑΡΑΓΟΝΤΕΣ Ρίσκου/κινδύνου </a:t>
            </a:r>
            <a:endParaRPr lang="en-GB" dirty="0" smtClean="0"/>
          </a:p>
          <a:p>
            <a:pPr lvl="0"/>
            <a:r>
              <a:rPr lang="el-GR" dirty="0" smtClean="0"/>
              <a:t>Τα μέλη της οικογένειας  δεν γνωρίζουν  για τους κινδύνους της  ΕΤΠ. </a:t>
            </a:r>
            <a:endParaRPr lang="en-GB" dirty="0" smtClean="0"/>
          </a:p>
          <a:p>
            <a:pPr lvl="0"/>
            <a:r>
              <a:rPr lang="el-GR" dirty="0" smtClean="0"/>
              <a:t>Η ΕΤΠ νωρίς με τα μέλη της οικογένειας τους.</a:t>
            </a:r>
            <a:endParaRPr lang="en-GB" dirty="0" smtClean="0"/>
          </a:p>
          <a:p>
            <a:pPr lvl="0"/>
            <a:r>
              <a:rPr lang="el-GR" dirty="0" smtClean="0"/>
              <a:t>Δυσκολίες στις συζυγικές σχέσεις*</a:t>
            </a:r>
            <a:endParaRPr lang="en-GB" dirty="0" smtClean="0"/>
          </a:p>
          <a:p>
            <a:pPr lvl="0"/>
            <a:r>
              <a:rPr lang="el-GR" dirty="0" smtClean="0"/>
              <a:t>Απομακρυσμένες σχέσεις με τα μέλη ευρύτερης οικογένειας*.</a:t>
            </a:r>
            <a:endParaRPr lang="en-GB" dirty="0" smtClean="0"/>
          </a:p>
          <a:p>
            <a:pPr lvl="0"/>
            <a:r>
              <a:rPr lang="el-GR" dirty="0" smtClean="0"/>
              <a:t>Αμφισβήτηση των οικογενειακών παραδοσιακών αξιών σχετικών με θετικές σχέσεις στην οικογένεια και τις υποχρεώσεις των παιδιών*.</a:t>
            </a:r>
          </a:p>
          <a:p>
            <a:pPr lvl="0"/>
            <a:endParaRPr lang="en-GB" dirty="0" smtClean="0"/>
          </a:p>
          <a:p>
            <a:pPr>
              <a:buNone/>
            </a:pPr>
            <a:r>
              <a:rPr lang="el-GR" b="1" dirty="0" smtClean="0"/>
              <a:t>ΠΑΡΑΓΟΝΤΕΣ προστασίας</a:t>
            </a:r>
            <a:endParaRPr lang="en-GB" dirty="0" smtClean="0"/>
          </a:p>
          <a:p>
            <a:pPr lvl="0"/>
            <a:r>
              <a:rPr lang="el-GR" dirty="0" smtClean="0"/>
              <a:t>Τα μέλη της οικογένειας  γνωρίζουν  για τους κινδύνους της  ΕΤΠ. </a:t>
            </a:r>
            <a:endParaRPr lang="en-GB" dirty="0" smtClean="0"/>
          </a:p>
          <a:p>
            <a:pPr lvl="0"/>
            <a:r>
              <a:rPr lang="el-GR" dirty="0" smtClean="0"/>
              <a:t>Τα μέλη της οικογένειας δεν παίζουν τυχερά παιχνίδια.</a:t>
            </a:r>
            <a:endParaRPr lang="en-GB" dirty="0" smtClean="0"/>
          </a:p>
          <a:p>
            <a:pPr lvl="0"/>
            <a:r>
              <a:rPr lang="el-GR" dirty="0" smtClean="0"/>
              <a:t>Λειτουργικές συζυγικές σχέσεις.</a:t>
            </a:r>
            <a:endParaRPr lang="en-GB" dirty="0" smtClean="0"/>
          </a:p>
          <a:p>
            <a:pPr lvl="0"/>
            <a:r>
              <a:rPr lang="el-GR" i="1" dirty="0" smtClean="0"/>
              <a:t>Στενές σχέσεις με τα μέλη ευρύτερης οικογένειας.</a:t>
            </a:r>
            <a:endParaRPr lang="en-GB" i="1" dirty="0" smtClean="0"/>
          </a:p>
          <a:p>
            <a:pPr lvl="0"/>
            <a:r>
              <a:rPr lang="el-GR" i="1" dirty="0" smtClean="0"/>
              <a:t>Συμφωνία με τις οικογενειακές παραδοσιακές αξίες*. </a:t>
            </a:r>
            <a:endParaRPr lang="en-GB" i="1" dirty="0" smtClean="0"/>
          </a:p>
          <a:p>
            <a:pPr>
              <a:buNone/>
            </a:pPr>
            <a:r>
              <a:rPr lang="el-GR" i="1" dirty="0" smtClean="0"/>
              <a:t> </a:t>
            </a:r>
            <a:endParaRPr lang="en-GB" i="1" dirty="0" smtClean="0"/>
          </a:p>
          <a:p>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l-GR" sz="2800" b="1" dirty="0" smtClean="0"/>
              <a:t>ΚΟΙΝΩΝΙΚΟΙ ΠΑΡΑΓΟΝΤΕΣ</a:t>
            </a:r>
            <a:r>
              <a:rPr lang="el-GR" sz="2800" dirty="0" smtClean="0"/>
              <a:t> </a:t>
            </a:r>
            <a:br>
              <a:rPr lang="el-GR" sz="2800" dirty="0" smtClean="0"/>
            </a:br>
            <a:r>
              <a:rPr lang="el-GR" sz="2800" b="1" dirty="0" smtClean="0"/>
              <a:t>Σχέσεις με άμεσο κοινωνικό περιβάλλον </a:t>
            </a:r>
            <a:r>
              <a:rPr lang="en-GB" sz="2800" dirty="0" smtClean="0"/>
              <a:t/>
            </a:r>
            <a:br>
              <a:rPr lang="en-GB" sz="2800" dirty="0" smtClean="0"/>
            </a:br>
            <a:r>
              <a:rPr lang="el-GR" sz="2800" dirty="0" smtClean="0"/>
              <a:t>  </a:t>
            </a:r>
            <a:endParaRPr lang="en-GB" sz="2800" dirty="0"/>
          </a:p>
        </p:txBody>
      </p:sp>
      <p:sp>
        <p:nvSpPr>
          <p:cNvPr id="3" name="Содержимое 2"/>
          <p:cNvSpPr>
            <a:spLocks noGrp="1"/>
          </p:cNvSpPr>
          <p:nvPr>
            <p:ph idx="1"/>
          </p:nvPr>
        </p:nvSpPr>
        <p:spPr/>
        <p:txBody>
          <a:bodyPr>
            <a:normAutofit fontScale="77500" lnSpcReduction="20000"/>
          </a:bodyPr>
          <a:lstStyle/>
          <a:p>
            <a:pPr>
              <a:buNone/>
            </a:pPr>
            <a:r>
              <a:rPr lang="el-GR" b="1" dirty="0" smtClean="0"/>
              <a:t>ΠΑΡΑΓΟΝΤΕΣ Ρίσκου/κινδύνου </a:t>
            </a:r>
            <a:endParaRPr lang="en-GB" dirty="0" smtClean="0"/>
          </a:p>
          <a:p>
            <a:pPr lvl="0"/>
            <a:r>
              <a:rPr lang="el-GR" dirty="0" smtClean="0"/>
              <a:t>Η κοινωνική </a:t>
            </a:r>
            <a:r>
              <a:rPr lang="el-GR" dirty="0" err="1" smtClean="0"/>
              <a:t>υπο</a:t>
            </a:r>
            <a:r>
              <a:rPr lang="el-GR" dirty="0" smtClean="0"/>
              <a:t>-ομάδα όπου ανήκει το άτομο ασχολείται με τυχερά παιχνίδια (φίλοι, συνεργάτες, συγγενείς).</a:t>
            </a:r>
            <a:endParaRPr lang="en-GB" dirty="0" smtClean="0"/>
          </a:p>
          <a:p>
            <a:pPr lvl="0"/>
            <a:r>
              <a:rPr lang="el-GR" dirty="0" smtClean="0"/>
              <a:t>Το είδος του επαγγέλματος έχει ευκαιρίες για την ΕΤΠ. </a:t>
            </a:r>
            <a:r>
              <a:rPr lang="el-GR" b="1" dirty="0" smtClean="0"/>
              <a:t> </a:t>
            </a:r>
          </a:p>
          <a:p>
            <a:pPr lvl="0"/>
            <a:endParaRPr lang="el-GR" b="1" dirty="0" smtClean="0"/>
          </a:p>
          <a:p>
            <a:pPr lvl="0">
              <a:buNone/>
            </a:pPr>
            <a:r>
              <a:rPr lang="el-GR" b="1" dirty="0" smtClean="0"/>
              <a:t>ΠΑΡΑΓΟΝΤΕΣ προστασίας</a:t>
            </a:r>
            <a:endParaRPr lang="en-GB" dirty="0" smtClean="0"/>
          </a:p>
          <a:p>
            <a:pPr lvl="0"/>
            <a:r>
              <a:rPr lang="el-GR" dirty="0" smtClean="0"/>
              <a:t>Η κοινωνική </a:t>
            </a:r>
            <a:r>
              <a:rPr lang="el-GR" dirty="0" err="1" smtClean="0"/>
              <a:t>υπο</a:t>
            </a:r>
            <a:r>
              <a:rPr lang="el-GR" dirty="0" smtClean="0"/>
              <a:t>-ομάδα όπου ανήκει το άτομο δεν ασχολείται με τυχερά παιχνίδια (φίλοι, συνεργάτες, συγγενείς). </a:t>
            </a:r>
            <a:endParaRPr lang="en-GB" dirty="0" smtClean="0"/>
          </a:p>
          <a:p>
            <a:pPr lvl="0"/>
            <a:r>
              <a:rPr lang="el-GR" dirty="0" smtClean="0"/>
              <a:t>Το είδος του επαγγέλματος έχει ευκαιρίες για την ΕΤΠ. </a:t>
            </a:r>
            <a:endParaRPr lang="en-GB" dirty="0" smtClean="0"/>
          </a:p>
          <a:p>
            <a:pPr>
              <a:buNone/>
            </a:pPr>
            <a:r>
              <a:rPr lang="el-GR" dirty="0" smtClean="0"/>
              <a:t> </a:t>
            </a:r>
            <a:endParaRPr lang="en-GB" dirty="0" smtClean="0"/>
          </a:p>
          <a:p>
            <a:pPr>
              <a:buNone/>
            </a:pPr>
            <a:r>
              <a:rPr lang="el-GR" b="1" dirty="0" smtClean="0"/>
              <a:t> </a:t>
            </a:r>
            <a:endParaRPr lang="en-GB" dirty="0" smtClean="0"/>
          </a:p>
          <a:p>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l-GR" b="1" dirty="0" smtClean="0"/>
              <a:t>Στοιχεία κοινωνικού πλαισίου</a:t>
            </a:r>
            <a:r>
              <a:rPr lang="en-GB" dirty="0" smtClean="0"/>
              <a:t/>
            </a:r>
            <a:br>
              <a:rPr lang="en-GB" dirty="0" smtClean="0"/>
            </a:br>
            <a:endParaRPr lang="en-GB" dirty="0"/>
          </a:p>
        </p:txBody>
      </p:sp>
      <p:sp>
        <p:nvSpPr>
          <p:cNvPr id="3" name="Содержимое 2"/>
          <p:cNvSpPr>
            <a:spLocks noGrp="1"/>
          </p:cNvSpPr>
          <p:nvPr>
            <p:ph idx="1"/>
          </p:nvPr>
        </p:nvSpPr>
        <p:spPr>
          <a:xfrm>
            <a:off x="457200" y="836712"/>
            <a:ext cx="8229600" cy="5289453"/>
          </a:xfrm>
        </p:spPr>
        <p:txBody>
          <a:bodyPr>
            <a:normAutofit fontScale="62500" lnSpcReduction="20000"/>
          </a:bodyPr>
          <a:lstStyle/>
          <a:p>
            <a:r>
              <a:rPr lang="el-GR" b="1" dirty="0" smtClean="0"/>
              <a:t>ΠΑΡΑΓΟΝΤΕΣ Ρίσκου/κινδύνου </a:t>
            </a:r>
            <a:endParaRPr lang="en-GB" dirty="0" smtClean="0"/>
          </a:p>
          <a:p>
            <a:endParaRPr lang="en-GB" dirty="0" smtClean="0"/>
          </a:p>
          <a:p>
            <a:pPr lvl="0"/>
            <a:r>
              <a:rPr lang="el-GR" dirty="0" smtClean="0"/>
              <a:t>Η ΕΤΠ διαφημίζεται ευρέως και είναι διαθέσιμη στους νέους. </a:t>
            </a:r>
            <a:endParaRPr lang="en-GB" dirty="0" smtClean="0"/>
          </a:p>
          <a:p>
            <a:pPr lvl="0"/>
            <a:r>
              <a:rPr lang="el-GR" dirty="0" smtClean="0"/>
              <a:t>Όσο περισσότερη διαφήμιση της ΕΤΠ τόσο πιθανότερη είναι η αύξηση της ΕΤΠ. </a:t>
            </a:r>
            <a:endParaRPr lang="en-GB" dirty="0" smtClean="0"/>
          </a:p>
          <a:p>
            <a:pPr lvl="0"/>
            <a:r>
              <a:rPr lang="el-GR" dirty="0" smtClean="0"/>
              <a:t>Η μεγάλη διαθεσιμότητα της ΕΤΠ και η κοινωνική αποδοχή.</a:t>
            </a:r>
            <a:endParaRPr lang="en-GB" dirty="0" smtClean="0"/>
          </a:p>
          <a:p>
            <a:pPr lvl="0"/>
            <a:r>
              <a:rPr lang="el-GR" dirty="0" smtClean="0"/>
              <a:t>Οι εκπαιδευτικοί δεν γνωρίζουν τον αριθμό των παιδιών που παίζουν τυχερά παιχνίδια σε τακτική βάση.</a:t>
            </a:r>
            <a:endParaRPr lang="en-GB" dirty="0" smtClean="0"/>
          </a:p>
          <a:p>
            <a:pPr lvl="0"/>
            <a:r>
              <a:rPr lang="el-GR" dirty="0" smtClean="0"/>
              <a:t>Η ΕΤΠ στο χώρο εργασίας μέσα  από το Διαδίκτυο. </a:t>
            </a:r>
            <a:endParaRPr lang="en-GB" dirty="0" smtClean="0"/>
          </a:p>
          <a:p>
            <a:pPr>
              <a:buNone/>
            </a:pPr>
            <a:r>
              <a:rPr lang="el-GR" dirty="0" smtClean="0"/>
              <a:t> </a:t>
            </a:r>
            <a:endParaRPr lang="en-GB" dirty="0" smtClean="0"/>
          </a:p>
          <a:p>
            <a:r>
              <a:rPr lang="el-GR" b="1" dirty="0" smtClean="0"/>
              <a:t>ΠΑΡΑΓΟΝΤΕΣ  προστασίας </a:t>
            </a:r>
            <a:endParaRPr lang="en-GB" dirty="0" smtClean="0"/>
          </a:p>
          <a:p>
            <a:pPr>
              <a:buNone/>
            </a:pPr>
            <a:r>
              <a:rPr lang="el-GR" dirty="0" smtClean="0"/>
              <a:t> </a:t>
            </a:r>
            <a:endParaRPr lang="en-GB" dirty="0" smtClean="0"/>
          </a:p>
          <a:p>
            <a:pPr lvl="0"/>
            <a:r>
              <a:rPr lang="el-GR" dirty="0" smtClean="0"/>
              <a:t>Η ΕΤΠ δεν διαφημίζεται ευρέως και δεν είναι διαθέσιμη στους νέους. </a:t>
            </a:r>
            <a:endParaRPr lang="en-GB" dirty="0" smtClean="0"/>
          </a:p>
          <a:p>
            <a:pPr lvl="0"/>
            <a:r>
              <a:rPr lang="el-GR" dirty="0" smtClean="0"/>
              <a:t>Όσο λιγότερη διαφήμιση της ΕΤΠ τόσο μικρότερη είναι η ΕΤΠ. </a:t>
            </a:r>
            <a:endParaRPr lang="en-GB" dirty="0" smtClean="0"/>
          </a:p>
          <a:p>
            <a:pPr lvl="0"/>
            <a:r>
              <a:rPr lang="el-GR" dirty="0" smtClean="0"/>
              <a:t>Η μη διαθεσιμότητα της ΕΤΠ και η κοινωνική μην αποδοχή.</a:t>
            </a:r>
            <a:endParaRPr lang="en-GB" dirty="0" smtClean="0"/>
          </a:p>
          <a:p>
            <a:pPr lvl="0"/>
            <a:r>
              <a:rPr lang="el-GR" dirty="0" smtClean="0"/>
              <a:t>Οι εκπαιδευτικοί γνωρίζουν τον αριθμό των παιδιών που παίζουν τυχερά παιχνίδια σε τακτική βάση.</a:t>
            </a:r>
            <a:endParaRPr lang="en-GB" dirty="0" smtClean="0"/>
          </a:p>
          <a:p>
            <a:pPr lvl="0"/>
            <a:r>
              <a:rPr lang="el-GR" dirty="0" smtClean="0"/>
              <a:t>Μη ύπαρξη της δυνατότητας για την ΕΤΠ στο χώρο εργασίας μέσα  από το Διαδίκτυο.</a:t>
            </a:r>
            <a:endParaRPr lang="en-GB" dirty="0" smtClean="0"/>
          </a:p>
          <a:p>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l-GR" sz="3200" b="1" dirty="0" smtClean="0"/>
              <a:t>ΚΟΙΝΩΝΙΚΟΙ ΠΑΡΑΓΟΝΤΕΣ</a:t>
            </a:r>
            <a:r>
              <a:rPr lang="el-GR" sz="3200" dirty="0" smtClean="0"/>
              <a:t>   </a:t>
            </a:r>
            <a:br>
              <a:rPr lang="el-GR" sz="3200" dirty="0" smtClean="0"/>
            </a:br>
            <a:r>
              <a:rPr lang="el-GR" sz="3200" b="1" dirty="0" smtClean="0"/>
              <a:t>Πολιτισμός </a:t>
            </a:r>
            <a:r>
              <a:rPr lang="en-GB" sz="3200" dirty="0" smtClean="0"/>
              <a:t/>
            </a:r>
            <a:br>
              <a:rPr lang="en-GB" sz="3200" dirty="0" smtClean="0"/>
            </a:br>
            <a:endParaRPr lang="en-GB" sz="3200" dirty="0"/>
          </a:p>
        </p:txBody>
      </p:sp>
      <p:sp>
        <p:nvSpPr>
          <p:cNvPr id="3" name="Содержимое 2"/>
          <p:cNvSpPr>
            <a:spLocks noGrp="1"/>
          </p:cNvSpPr>
          <p:nvPr>
            <p:ph idx="1"/>
          </p:nvPr>
        </p:nvSpPr>
        <p:spPr/>
        <p:txBody>
          <a:bodyPr>
            <a:normAutofit/>
          </a:bodyPr>
          <a:lstStyle/>
          <a:p>
            <a:pPr lvl="0"/>
            <a:r>
              <a:rPr lang="el-GR" sz="2400" dirty="0" smtClean="0"/>
              <a:t>Πολιτιστικές συνθήκες, όπως η επικρατούσα θετική στάση απέναντι στην ΕΤΠ και οι κυρίαρχες αξίες, στάσεις, παραδόσεις των κοινωνικών ομάδων του πλαισίου  αναφοράς των παικτών να υποστηρίζουν την ΕΤΠ.</a:t>
            </a:r>
            <a:endParaRPr lang="en-GB" sz="2400" dirty="0" smtClean="0"/>
          </a:p>
          <a:p>
            <a:pPr>
              <a:buNone/>
            </a:pPr>
            <a:r>
              <a:rPr lang="el-GR" sz="2400" dirty="0" smtClean="0"/>
              <a:t> </a:t>
            </a:r>
            <a:endParaRPr lang="en-GB" sz="2400" dirty="0" smtClean="0"/>
          </a:p>
          <a:p>
            <a:r>
              <a:rPr lang="el-GR" sz="2400" dirty="0" smtClean="0"/>
              <a:t> Πολιτιστικές συνθήκες, όπως η επικρατούσα αρνητική  στάση απέναντι στην ΕΤΠ και οι κυρίαρχες αξίες, στάσεις, παραδόσεις των κοινωνικών ομάδων του πλαισίου  αναφοράς των παικτών να μην υποστηρίζουν την ΕΤΠ.</a:t>
            </a:r>
            <a:endParaRPr lang="en-GB" sz="2400" dirty="0" smtClean="0"/>
          </a:p>
          <a:p>
            <a:endParaRPr lang="en-GB" sz="2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GB" dirty="0"/>
          </a:p>
        </p:txBody>
      </p:sp>
      <p:sp>
        <p:nvSpPr>
          <p:cNvPr id="3" name="Содержимое 2"/>
          <p:cNvSpPr>
            <a:spLocks noGrp="1"/>
          </p:cNvSpPr>
          <p:nvPr>
            <p:ph idx="1"/>
          </p:nvPr>
        </p:nvSpPr>
        <p:spPr/>
        <p:txBody>
          <a:bodyPr>
            <a:normAutofit fontScale="92500" lnSpcReduction="20000"/>
          </a:bodyPr>
          <a:lstStyle/>
          <a:p>
            <a:r>
              <a:rPr lang="el-GR" dirty="0" smtClean="0"/>
              <a:t>Τα ευρήματα της έρευνας δείχνουν ότι υπάρχει συσχέτιση μεταξύ των υπό μελέτη παραμέτρων.</a:t>
            </a:r>
          </a:p>
          <a:p>
            <a:pPr>
              <a:buNone/>
            </a:pPr>
            <a:r>
              <a:rPr lang="el-GR" dirty="0" smtClean="0"/>
              <a:t> </a:t>
            </a:r>
            <a:endParaRPr lang="en-GB" dirty="0" smtClean="0"/>
          </a:p>
          <a:p>
            <a:r>
              <a:rPr lang="el-GR" dirty="0" smtClean="0"/>
              <a:t>Βρέθηκε ότι οι συστηματικοί παίκτες χωρίς προβλήματα διατηρούν  παραδοσιακές οικογενειακές αξίες σε μεγαλύτερο βαθμό στη σύγκριση με τους παίκτες που παίζουν συστηματικά και έχουν προβλήματα λόγω της ΕΤΠ. Επίσης ότι οι πιθανώς παθολογικοί παίκτες έχουν προβλήματα με συζύγους, αρκετά χαμηλή αυτοεκτίμηση και άγχος.  </a:t>
            </a:r>
            <a:endParaRPr lang="en-GB" dirty="0" smtClean="0"/>
          </a:p>
          <a:p>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GB"/>
          </a:p>
        </p:txBody>
      </p:sp>
      <p:sp>
        <p:nvSpPr>
          <p:cNvPr id="3" name="Содержимое 2"/>
          <p:cNvSpPr>
            <a:spLocks noGrp="1"/>
          </p:cNvSpPr>
          <p:nvPr>
            <p:ph idx="1"/>
          </p:nvPr>
        </p:nvSpPr>
        <p:spPr/>
        <p:txBody>
          <a:bodyPr>
            <a:normAutofit fontScale="77500" lnSpcReduction="20000"/>
          </a:bodyPr>
          <a:lstStyle/>
          <a:p>
            <a:r>
              <a:rPr lang="el-GR" dirty="0" smtClean="0"/>
              <a:t>Τα προβλήματα της εξάρτησης από τα τυχερά παιχνίδια και των παθολογικών διαστάσεων της εμπλοκής με αυτά αναζητούν ως εκ τούτου νέες προσεγγίσεις, καθώς και νέες προτάσεις και τρόπους για την αντιμετώπισή τους. </a:t>
            </a:r>
          </a:p>
          <a:p>
            <a:endParaRPr lang="el-GR" dirty="0" smtClean="0"/>
          </a:p>
          <a:p>
            <a:r>
              <a:rPr lang="el-GR" dirty="0" smtClean="0"/>
              <a:t> Το κλειδί για τη διασφάλιση της υπεύθυνης </a:t>
            </a:r>
            <a:r>
              <a:rPr lang="el-GR" dirty="0" err="1" smtClean="0"/>
              <a:t>παικτικής</a:t>
            </a:r>
            <a:r>
              <a:rPr lang="el-GR" dirty="0" smtClean="0"/>
              <a:t> συμπεριφοράς βρίσκεται ανάμεσα στο παιχνίδι και τον παίκτη,</a:t>
            </a:r>
          </a:p>
          <a:p>
            <a:endParaRPr lang="el-GR" dirty="0" smtClean="0"/>
          </a:p>
          <a:p>
            <a:r>
              <a:rPr lang="el-GR" dirty="0" smtClean="0"/>
              <a:t> στην κοινωνική ευθύνη που πρέπει να μοιράζονται εταιρίες και παίκτες για να εγγυηθούν ένα ασφαλές περιβάλλον υπεύθυνης συμπεριφοράς </a:t>
            </a:r>
          </a:p>
          <a:p>
            <a:r>
              <a:rPr lang="el-GR" dirty="0" smtClean="0"/>
              <a:t>ως άτομα και επαγγελματίες πέρα από τις απαιτήσεις ρυθμιστικών πλαισίων.</a:t>
            </a:r>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l-GR" dirty="0" smtClean="0"/>
              <a:t>10 προγράμματα για Υπεύθυνο παιχνίδι</a:t>
            </a:r>
            <a:endParaRPr lang="en-GB" dirty="0"/>
          </a:p>
        </p:txBody>
      </p:sp>
      <p:sp>
        <p:nvSpPr>
          <p:cNvPr id="3" name="Содержимое 2"/>
          <p:cNvSpPr>
            <a:spLocks noGrp="1"/>
          </p:cNvSpPr>
          <p:nvPr>
            <p:ph idx="1"/>
          </p:nvPr>
        </p:nvSpPr>
        <p:spPr/>
        <p:txBody>
          <a:bodyPr/>
          <a:lstStyle/>
          <a:p>
            <a:r>
              <a:rPr lang="el-GR" dirty="0" smtClean="0"/>
              <a:t>1. Έρευνα </a:t>
            </a:r>
            <a:endParaRPr lang="en-GB" dirty="0" smtClean="0"/>
          </a:p>
          <a:p>
            <a:r>
              <a:rPr lang="el-GR" dirty="0" smtClean="0"/>
              <a:t>2. Πρόγραμμα για τους  εργαζομένους </a:t>
            </a:r>
            <a:endParaRPr lang="en-GB" dirty="0" smtClean="0"/>
          </a:p>
          <a:p>
            <a:r>
              <a:rPr lang="el-GR" dirty="0" smtClean="0"/>
              <a:t>3. Πρόγραμμα για τους πωλητές και πράκτορες   </a:t>
            </a:r>
            <a:endParaRPr lang="en-GB" dirty="0" smtClean="0"/>
          </a:p>
          <a:p>
            <a:r>
              <a:rPr lang="el-GR" dirty="0" smtClean="0"/>
              <a:t>4. Σχεδιασμός Παιχνιδιού</a:t>
            </a:r>
            <a:endParaRPr lang="en-GB" dirty="0" smtClean="0"/>
          </a:p>
          <a:p>
            <a:r>
              <a:rPr lang="el-GR" dirty="0" smtClean="0"/>
              <a:t>5. Διαδικτυακά  κανάλια τυχερών παιχνιδιών </a:t>
            </a:r>
            <a:endParaRPr lang="en-GB" dirty="0" smtClean="0"/>
          </a:p>
          <a:p>
            <a:endParaRPr lang="en-GB" dirty="0" smtClean="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GB" dirty="0"/>
          </a:p>
        </p:txBody>
      </p:sp>
      <p:sp>
        <p:nvSpPr>
          <p:cNvPr id="3" name="Содержимое 2"/>
          <p:cNvSpPr>
            <a:spLocks noGrp="1"/>
          </p:cNvSpPr>
          <p:nvPr>
            <p:ph idx="1"/>
          </p:nvPr>
        </p:nvSpPr>
        <p:spPr/>
        <p:txBody>
          <a:bodyPr>
            <a:normAutofit/>
          </a:bodyPr>
          <a:lstStyle/>
          <a:p>
            <a:endParaRPr lang="en-GB" dirty="0"/>
          </a:p>
          <a:p>
            <a:r>
              <a:rPr lang="el-GR" dirty="0"/>
              <a:t>6. Η διαφήμιση και η</a:t>
            </a:r>
            <a:r>
              <a:rPr lang="el-GR" dirty="0" smtClean="0"/>
              <a:t> </a:t>
            </a:r>
            <a:r>
              <a:rPr lang="el-GR" dirty="0"/>
              <a:t>εφαρμογή των πολιτικών υπεύθυνου </a:t>
            </a:r>
            <a:r>
              <a:rPr lang="en-GB" dirty="0"/>
              <a:t>marketing</a:t>
            </a:r>
            <a:r>
              <a:rPr lang="el-GR" dirty="0"/>
              <a:t> και επικοινωνίας</a:t>
            </a:r>
            <a:endParaRPr lang="en-GB" dirty="0"/>
          </a:p>
          <a:p>
            <a:r>
              <a:rPr lang="el-GR" dirty="0"/>
              <a:t>7. Εκπαίδευση Παικτών  </a:t>
            </a:r>
            <a:endParaRPr lang="en-GB" dirty="0"/>
          </a:p>
          <a:p>
            <a:r>
              <a:rPr lang="el-GR" dirty="0"/>
              <a:t>8.  Παραπομπή στην  θεραπεία</a:t>
            </a:r>
            <a:endParaRPr lang="en-GB" dirty="0"/>
          </a:p>
          <a:p>
            <a:r>
              <a:rPr lang="el-GR" dirty="0"/>
              <a:t>9. Ενημέρωση των επιχειρηματιών  </a:t>
            </a:r>
            <a:endParaRPr lang="en-GB" dirty="0"/>
          </a:p>
          <a:p>
            <a:r>
              <a:rPr lang="el-GR" dirty="0"/>
              <a:t>10. Υποβολή εκθέσεων και των μετρήσεων </a:t>
            </a:r>
            <a:endParaRPr lang="en-GB" dirty="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l-GR" dirty="0" smtClean="0"/>
              <a:t>1. Έρευνα </a:t>
            </a:r>
            <a:r>
              <a:rPr lang="en-GB" dirty="0" smtClean="0"/>
              <a:t/>
            </a:r>
            <a:br>
              <a:rPr lang="en-GB" dirty="0" smtClean="0"/>
            </a:br>
            <a:endParaRPr lang="en-GB" dirty="0"/>
          </a:p>
        </p:txBody>
      </p:sp>
      <p:sp>
        <p:nvSpPr>
          <p:cNvPr id="3" name="Содержимое 2"/>
          <p:cNvSpPr>
            <a:spLocks noGrp="1"/>
          </p:cNvSpPr>
          <p:nvPr>
            <p:ph idx="1"/>
          </p:nvPr>
        </p:nvSpPr>
        <p:spPr/>
        <p:txBody>
          <a:bodyPr>
            <a:normAutofit fontScale="92500"/>
          </a:bodyPr>
          <a:lstStyle/>
          <a:p>
            <a:r>
              <a:rPr lang="el-GR" sz="2200" dirty="0" smtClean="0"/>
              <a:t>Οι εταιρίες, σε συνεργασία με τους κατάλληλους ενδιαφερόμενους φορείς </a:t>
            </a:r>
            <a:r>
              <a:rPr lang="el-GR" sz="2200" b="1" dirty="0" smtClean="0"/>
              <a:t>πρέπει να προωθούν και να διεξάγουν την έρευνα ή / και μελέτες</a:t>
            </a:r>
            <a:r>
              <a:rPr lang="el-GR" sz="2200" dirty="0" smtClean="0"/>
              <a:t>, προκειμένου να συμβάλουν στην  καλύτερη κατανόηση της κοινωνίας για το πρόβλημα των τυχερών παιχνιδιών. </a:t>
            </a:r>
          </a:p>
          <a:p>
            <a:endParaRPr lang="en-GB" sz="2200" dirty="0" smtClean="0"/>
          </a:p>
          <a:p>
            <a:r>
              <a:rPr lang="el-GR" sz="2200" dirty="0" smtClean="0"/>
              <a:t>Αυτό μπορεί να </a:t>
            </a:r>
            <a:r>
              <a:rPr lang="el-GR" sz="2200" b="1" dirty="0" smtClean="0"/>
              <a:t>περιλαμβάνει τη χρηματοδότηση</a:t>
            </a:r>
            <a:r>
              <a:rPr lang="el-GR" sz="2200" dirty="0" smtClean="0"/>
              <a:t> της έρευνας ή / και μελετών καθώς και </a:t>
            </a:r>
            <a:r>
              <a:rPr lang="el-GR" sz="2200" b="1" dirty="0" smtClean="0"/>
              <a:t>την οργάνωση ή συμμετοχή σε σεμινάρια, συνέδρια και την υποστήριξη του έργου για την εκπόνηση πρωτοβουλιών</a:t>
            </a:r>
            <a:r>
              <a:rPr lang="el-GR" sz="2200" dirty="0" smtClean="0"/>
              <a:t> για την υπεύθυνη ενασχόληση με  τυχερά παιχνίδια.</a:t>
            </a:r>
          </a:p>
          <a:p>
            <a:endParaRPr lang="en-GB" sz="2200" dirty="0" smtClean="0"/>
          </a:p>
          <a:p>
            <a:r>
              <a:rPr lang="el-GR" sz="2200" b="1" dirty="0" smtClean="0"/>
              <a:t>Τα αποτελέσματα </a:t>
            </a:r>
            <a:r>
              <a:rPr lang="el-GR" sz="2200" dirty="0" smtClean="0"/>
              <a:t>από τις έρευνες και μελέτες πρέπει επίσης να χρησιμοποιούνται για </a:t>
            </a:r>
            <a:r>
              <a:rPr lang="el-GR" sz="2200" b="1" dirty="0" smtClean="0"/>
              <a:t>τη διαμόρφωση των μελλοντικών μέτρων υπεύθυνου παιχνιδιού.</a:t>
            </a:r>
            <a:endParaRPr lang="en-GB" sz="2200" b="1"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l-GR" sz="3200" dirty="0" smtClean="0"/>
              <a:t>Προτάσεις</a:t>
            </a:r>
            <a:endParaRPr lang="en-GB" sz="3200" dirty="0"/>
          </a:p>
        </p:txBody>
      </p:sp>
      <p:sp>
        <p:nvSpPr>
          <p:cNvPr id="3" name="Содержимое 2"/>
          <p:cNvSpPr>
            <a:spLocks noGrp="1"/>
          </p:cNvSpPr>
          <p:nvPr>
            <p:ph idx="1"/>
          </p:nvPr>
        </p:nvSpPr>
        <p:spPr/>
        <p:txBody>
          <a:bodyPr>
            <a:normAutofit fontScale="92500" lnSpcReduction="10000"/>
          </a:bodyPr>
          <a:lstStyle/>
          <a:p>
            <a:r>
              <a:rPr lang="el-GR" sz="2200" dirty="0" smtClean="0"/>
              <a:t>Δημιουργία του πανεπιστημιακού κέντρου μελέτης  του εθισμού στα τυχερά παιχνίδια και της θεραπείας των παθολογικών παικτών.</a:t>
            </a:r>
          </a:p>
          <a:p>
            <a:endParaRPr lang="el-GR" sz="2200" dirty="0" smtClean="0"/>
          </a:p>
          <a:p>
            <a:r>
              <a:rPr lang="el-GR" sz="2200" dirty="0" smtClean="0"/>
              <a:t>Εκπόνηση προγράμματος  για εκπαίδευση ειδικών στο  υπεύθυνο και προβληματικό παιχνίδι.</a:t>
            </a:r>
          </a:p>
          <a:p>
            <a:endParaRPr lang="en-GB" sz="2200" dirty="0" smtClean="0"/>
          </a:p>
          <a:p>
            <a:r>
              <a:rPr lang="el-GR" sz="2200" dirty="0" smtClean="0"/>
              <a:t>Δημιουργία βάσης δεδομένων από παγκόσμια επιστημονική βιβλιογραφία - Ηλεκτρονική βιβλιοθήκη</a:t>
            </a:r>
          </a:p>
          <a:p>
            <a:endParaRPr lang="en-GB" sz="2200" dirty="0" smtClean="0"/>
          </a:p>
          <a:p>
            <a:r>
              <a:rPr lang="el-GR" sz="2200" dirty="0" smtClean="0"/>
              <a:t>Συντονισμός και συνεργασία μεταξύ των  φορέων που μελετούν το φαινόμενο της προβληματικής και παθολογικής   ενασχόλησης με τυχερά παιχνίδια </a:t>
            </a:r>
          </a:p>
          <a:p>
            <a:endParaRPr lang="en-GB" sz="2200" dirty="0" smtClean="0"/>
          </a:p>
          <a:p>
            <a:r>
              <a:rPr lang="el-GR" sz="2200" dirty="0" smtClean="0"/>
              <a:t>Συλλογή και υλοποίηση των καλύτερων πρακτικών στην πρόληψη και προστασία του κοινού από τις αρνητικές συνέπειες του τζόγου.</a:t>
            </a:r>
            <a:endParaRPr lang="en-GB" sz="2200" dirty="0" smtClean="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l-GR" sz="3200" dirty="0" smtClean="0"/>
              <a:t>2. Πρόγραμμα για τους  Εργαζομένους </a:t>
            </a:r>
            <a:r>
              <a:rPr lang="en-GB" sz="3200" dirty="0" smtClean="0"/>
              <a:t/>
            </a:r>
            <a:br>
              <a:rPr lang="en-GB" sz="3200" dirty="0" smtClean="0"/>
            </a:br>
            <a:endParaRPr lang="en-GB" sz="3200" dirty="0"/>
          </a:p>
        </p:txBody>
      </p:sp>
      <p:sp>
        <p:nvSpPr>
          <p:cNvPr id="3" name="Содержимое 2"/>
          <p:cNvSpPr>
            <a:spLocks noGrp="1"/>
          </p:cNvSpPr>
          <p:nvPr>
            <p:ph idx="1"/>
          </p:nvPr>
        </p:nvSpPr>
        <p:spPr>
          <a:xfrm>
            <a:off x="457200" y="1484784"/>
            <a:ext cx="8229600" cy="4641380"/>
          </a:xfrm>
        </p:spPr>
        <p:txBody>
          <a:bodyPr>
            <a:normAutofit fontScale="55000" lnSpcReduction="20000"/>
          </a:bodyPr>
          <a:lstStyle/>
          <a:p>
            <a:r>
              <a:rPr lang="el-GR" dirty="0" smtClean="0"/>
              <a:t>Οι εργαζόμενοι πρέπει να εκπαιδεύονται σχετικά με το υπεύθυνο παιχνίδι και να είναι εφοδιασμένοι με την εικόνα </a:t>
            </a:r>
            <a:r>
              <a:rPr lang="el-GR" b="1" dirty="0" smtClean="0"/>
              <a:t>για το τι θα μπορούσε να οδηγήσει σε προβληματική ενασχόληση </a:t>
            </a:r>
            <a:r>
              <a:rPr lang="el-GR" dirty="0" smtClean="0"/>
              <a:t>με τυχερά  παιχνίδια. </a:t>
            </a:r>
          </a:p>
          <a:p>
            <a:endParaRPr lang="en-GB" dirty="0" smtClean="0"/>
          </a:p>
          <a:p>
            <a:r>
              <a:rPr lang="el-GR" b="1" dirty="0" smtClean="0"/>
              <a:t>Η κατάλληλη ενημέρωση </a:t>
            </a:r>
            <a:r>
              <a:rPr lang="el-GR" dirty="0" smtClean="0"/>
              <a:t>για τα τρέχοντα προγράμματα  πρέπει να γίνεται τουλάχιστον </a:t>
            </a:r>
            <a:r>
              <a:rPr lang="el-GR" b="1" dirty="0" smtClean="0"/>
              <a:t>μία φορά ετησίως</a:t>
            </a:r>
            <a:r>
              <a:rPr lang="el-GR" dirty="0" smtClean="0"/>
              <a:t>. </a:t>
            </a:r>
          </a:p>
          <a:p>
            <a:endParaRPr lang="en-GB" dirty="0" smtClean="0"/>
          </a:p>
          <a:p>
            <a:r>
              <a:rPr lang="el-GR" b="1" dirty="0" smtClean="0"/>
              <a:t>Οι πληροφορίες πρέπει να είναι πρόσφατες </a:t>
            </a:r>
            <a:r>
              <a:rPr lang="el-GR" dirty="0" smtClean="0"/>
              <a:t>και αναθεωρούνται σε τακτά χρονικά διαστήματα, δηλαδή σε ετήσια βάση. </a:t>
            </a:r>
          </a:p>
          <a:p>
            <a:endParaRPr lang="en-GB" dirty="0" smtClean="0"/>
          </a:p>
          <a:p>
            <a:r>
              <a:rPr lang="el-GR" dirty="0" smtClean="0"/>
              <a:t>Ένα κατάλληλο επίπεδο ευαισθητοποίησης σχετικά με το υπεύθυνο παιχνίδι πρέπει να διατηρείται σε όλη την οργάνωση, έτσι ώστε </a:t>
            </a:r>
            <a:r>
              <a:rPr lang="el-GR" b="1" dirty="0" smtClean="0"/>
              <a:t>προδιαγραφές υπεύθυνου παιχνιδιού να είναι αναπόσπαστο μέρος των καθημερινών εργασιών</a:t>
            </a:r>
            <a:r>
              <a:rPr lang="el-GR" dirty="0" smtClean="0"/>
              <a:t>. </a:t>
            </a:r>
          </a:p>
          <a:p>
            <a:endParaRPr lang="en-GB" dirty="0" smtClean="0"/>
          </a:p>
          <a:p>
            <a:r>
              <a:rPr lang="el-GR" dirty="0" smtClean="0"/>
              <a:t>Ακόμα και </a:t>
            </a:r>
            <a:r>
              <a:rPr lang="el-GR" b="1" dirty="0" smtClean="0"/>
              <a:t>προσωρινοί υπάλληλοι πρέπει  να περνάνε από την εκπαίδευση </a:t>
            </a:r>
            <a:r>
              <a:rPr lang="el-GR" dirty="0" smtClean="0"/>
              <a:t>ανάλογα με τις απαιτήσεις της θέσης εργασίας.</a:t>
            </a:r>
          </a:p>
          <a:p>
            <a:endParaRPr lang="en-GB" dirty="0" smtClean="0"/>
          </a:p>
          <a:p>
            <a:r>
              <a:rPr lang="el-GR" dirty="0" smtClean="0"/>
              <a:t>Η εκπαίδευση πρέπει να παρέχεται </a:t>
            </a:r>
            <a:r>
              <a:rPr lang="el-GR" b="1" dirty="0" smtClean="0"/>
              <a:t>από κατάλληλα καταρτισμένους ειδικούς. </a:t>
            </a:r>
            <a:endParaRPr lang="en-GB" b="1" dirty="0" smtClean="0"/>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l-GR" sz="3200" dirty="0" smtClean="0"/>
              <a:t>3. Πρόγραμμα για τους πωλητές και πράκτορες</a:t>
            </a:r>
            <a:endParaRPr lang="en-GB" sz="3200" dirty="0"/>
          </a:p>
        </p:txBody>
      </p:sp>
      <p:sp>
        <p:nvSpPr>
          <p:cNvPr id="3" name="Содержимое 2"/>
          <p:cNvSpPr>
            <a:spLocks noGrp="1"/>
          </p:cNvSpPr>
          <p:nvPr>
            <p:ph idx="1"/>
          </p:nvPr>
        </p:nvSpPr>
        <p:spPr/>
        <p:txBody>
          <a:bodyPr>
            <a:normAutofit fontScale="62500" lnSpcReduction="20000"/>
          </a:bodyPr>
          <a:lstStyle/>
          <a:p>
            <a:r>
              <a:rPr lang="el-GR" dirty="0" smtClean="0"/>
              <a:t>Όλοι οι εργαζόμενοι οι οποίοι πωλούν τα προϊόντα λαχειοφόρων αγορών πρέπει να λάβουν εκπαίδευση που θα τους επιτρέψει </a:t>
            </a:r>
            <a:r>
              <a:rPr lang="el-GR" b="1" dirty="0" smtClean="0"/>
              <a:t>να κάνουν τον έλεγχο της ηλικίας ενός ατόμου με τα κατάλληλα μέσα (</a:t>
            </a:r>
            <a:r>
              <a:rPr lang="el-GR" dirty="0" smtClean="0"/>
              <a:t>για παράδειγμα, ταυτότητα ή δευτεροβάθμιες μορφές αναγνώρισης).</a:t>
            </a:r>
          </a:p>
          <a:p>
            <a:endParaRPr lang="en-GB" dirty="0" smtClean="0"/>
          </a:p>
          <a:p>
            <a:r>
              <a:rPr lang="el-GR" dirty="0" smtClean="0"/>
              <a:t>Όλοι οι πράκτορες πωλήσεων θα πρέπει να υποχρεούνται να μελετούν πληροφοριακό υλικό (π.χ. </a:t>
            </a:r>
            <a:r>
              <a:rPr lang="el-GR" b="1" dirty="0" smtClean="0"/>
              <a:t>ενημερωτικά φυλλάδια, διαφημιστικά φυλλάδια, αφίσες</a:t>
            </a:r>
            <a:r>
              <a:rPr lang="el-GR" dirty="0" smtClean="0"/>
              <a:t>, κλπ) ώστε να αυξήσουν την κατανόησή τους για το πρόγραμμα του υπεύθυνου παιχνιδιού και να έχουν γνώση των χαρακτηριστικών της προβληματικής και της παθολογικής ΕΤΠ.</a:t>
            </a:r>
            <a:endParaRPr lang="en-GB" dirty="0" smtClean="0"/>
          </a:p>
          <a:p>
            <a:pPr>
              <a:buNone/>
            </a:pPr>
            <a:r>
              <a:rPr lang="el-GR" dirty="0" smtClean="0"/>
              <a:t> </a:t>
            </a:r>
            <a:endParaRPr lang="en-GB" dirty="0" smtClean="0"/>
          </a:p>
          <a:p>
            <a:r>
              <a:rPr lang="el-GR" dirty="0" smtClean="0"/>
              <a:t> Η εκπαίδευση των πωλητών μπορεί να εξειδικεύεται  ανάλογα </a:t>
            </a:r>
            <a:r>
              <a:rPr lang="el-GR" b="1" dirty="0" smtClean="0"/>
              <a:t>με το εύρος των προϊόντων που πωλούν.</a:t>
            </a:r>
            <a:endParaRPr lang="en-GB" b="1" dirty="0" smtClean="0"/>
          </a:p>
          <a:p>
            <a:pPr>
              <a:buNone/>
            </a:pPr>
            <a:r>
              <a:rPr lang="el-GR" b="1" dirty="0" smtClean="0"/>
              <a:t> </a:t>
            </a:r>
            <a:endParaRPr lang="en-GB" b="1" dirty="0" smtClean="0"/>
          </a:p>
          <a:p>
            <a:r>
              <a:rPr lang="el-GR" dirty="0" smtClean="0"/>
              <a:t>Οι εργαζόμενοι πρέπει να  έχουν γνώση </a:t>
            </a:r>
            <a:r>
              <a:rPr lang="el-GR" b="1" dirty="0" smtClean="0"/>
              <a:t>που και πότε πρέπει να κάνουν παραπομπή των προβληματικών παικτών για θεραπεία ή συμβουλευτική υποστήριξη </a:t>
            </a:r>
            <a:r>
              <a:rPr lang="el-GR" dirty="0" smtClean="0"/>
              <a:t>των ίδιων αλλά και των οικογενειών τους.</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одульная">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Модульная">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Моду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1139</TotalTime>
  <Words>2732</Words>
  <Application>Microsoft Office PowerPoint</Application>
  <PresentationFormat>Προβολή στην οθόνη (4:3)</PresentationFormat>
  <Paragraphs>355</Paragraphs>
  <Slides>39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39</vt:i4>
      </vt:variant>
    </vt:vector>
  </HeadingPairs>
  <TitlesOfParts>
    <vt:vector size="40" baseType="lpstr">
      <vt:lpstr>Модульная</vt:lpstr>
      <vt:lpstr>Υπεύθυνο παιχνίδι Οι προδιαγραφές και οι τρόποι ανάπτυξης τους</vt:lpstr>
      <vt:lpstr>Ευρωπαϊκές και Παγκόσμιες Προδιαγραφές για Υπεύθυνο Παιχνίδι</vt:lpstr>
      <vt:lpstr>Ευρωπαϊκές και παγκόσμιες προδιαγραφές για Υπεύθυνο παιχνίδι</vt:lpstr>
      <vt:lpstr>10 προγράμματα για Υπεύθυνο παιχνίδι</vt:lpstr>
      <vt:lpstr>Διαφάνεια 5</vt:lpstr>
      <vt:lpstr>1. Έρευνα  </vt:lpstr>
      <vt:lpstr>Προτάσεις</vt:lpstr>
      <vt:lpstr>2. Πρόγραμμα για τους  Εργαζομένους  </vt:lpstr>
      <vt:lpstr>3. Πρόγραμμα για τους πωλητές και πράκτορες</vt:lpstr>
      <vt:lpstr>4. Σχεδιασμός Παιχνιδιού </vt:lpstr>
      <vt:lpstr>5. Διαδικτυακά  κανάλια τυχερών παιχνιδιών  </vt:lpstr>
      <vt:lpstr>Στο Web site της, η εταιρεία πρέπει να συμβουλεύει  τους παίκτες που περιβάλλονται από ανηλίκους: </vt:lpstr>
      <vt:lpstr>6. Η διαφήμιση και η εφαρμογή των πολιτικών υπεύθυνου marketing και επικοινωνίας </vt:lpstr>
      <vt:lpstr>7. Εκπαίδευση Παικτών</vt:lpstr>
      <vt:lpstr>Συμβουλές για υπεύθυνο παιχνίδι </vt:lpstr>
      <vt:lpstr>Αυτό-αποκλεισμός </vt:lpstr>
      <vt:lpstr>8.  Παραπομπή στην  θεραπεία </vt:lpstr>
      <vt:lpstr>9. Ενημέρωση των ενδιαφερόμενων φορέων </vt:lpstr>
      <vt:lpstr> 10. Υποβολή εκθέσεων και  των αναφορών </vt:lpstr>
      <vt:lpstr>Η ενασχόληση με τα τυχερά παιχνίδια  ως μια δυναμική ψυχοκοινωνική διαδικασία  στο πλαίσιο των σύγχρονων κοινωνιών:  το παράδειγμα της Ελληνικής Κοινωνίας</vt:lpstr>
      <vt:lpstr>Η ενασχόληση με τα τυχερά παιχνίδια  ως μια δυναμική ψυχοκοινωνική διαδικασία  στο πλαίσιο των σύγχρονων κοινωνιών:  το παράδειγμα της Ελληνικής Κοινωνίας</vt:lpstr>
      <vt:lpstr>Ορισμός συστατικών στοιχείων του μοντέλου: </vt:lpstr>
      <vt:lpstr>  Κοινωνικοί  παράγοντες  Ψυχολογικοί παράγοντες Βιολογικοί  παράγοντες </vt:lpstr>
      <vt:lpstr>Παράγοντες ρίσκου και προστασίας για την ΕΤΠ</vt:lpstr>
      <vt:lpstr>ΒΙΟΛΟΓΙΚΟΙ ΠΑΡΑΓΟΝΤΕΣ Παράγοντες προστασίας </vt:lpstr>
      <vt:lpstr>ΨΥΧΟΛΟΓΙΚΟΙ ΠΑΡΑΓΟΝΤΕΣ </vt:lpstr>
      <vt:lpstr>ΨΥΧΟΛΟΓΙΚΟΙ ΠΑΡΑΓΟΝΤΕΣ Προστασίας - Συναισθήματα</vt:lpstr>
      <vt:lpstr>Γνωστικά στοιχεία ΠΑΡΑΓΟΝΤΕΣ   Ρίσκου/κινδύνου  </vt:lpstr>
      <vt:lpstr>Γνωστικά στοιχεία ΠΑΡΑΓΟΝΤΕΣ   προστασίας </vt:lpstr>
      <vt:lpstr>Συμπεριφορά  ΠΑΡΑΓΟΝΤΕΣ   Ρίσκου/κινδύνου </vt:lpstr>
      <vt:lpstr>Συμπεριφορά   ΠΑΡΑΓΟΝΤΕΣ   προστασίας</vt:lpstr>
      <vt:lpstr>Στοιχεία προσωπικότητας </vt:lpstr>
      <vt:lpstr>Ψυχοπαθολογία</vt:lpstr>
      <vt:lpstr>ΚΟΙΝΩΝΙΚΟΙ  ΠΑΡΑΓΟΝΤΕΣ Οικογένεια  </vt:lpstr>
      <vt:lpstr>ΚΟΙΝΩΝΙΚΟΙ ΠΑΡΑΓΟΝΤΕΣ  Σχέσεις με άμεσο κοινωνικό περιβάλλον    </vt:lpstr>
      <vt:lpstr>Στοιχεία κοινωνικού πλαισίου </vt:lpstr>
      <vt:lpstr>ΚΟΙΝΩΝΙΚΟΙ ΠΑΡΑΓΟΝΤΕΣ    Πολιτισμός  </vt:lpstr>
      <vt:lpstr>Διαφάνεια 38</vt:lpstr>
      <vt:lpstr>Διαφάνεια 39</vt:lpstr>
    </vt:vector>
  </TitlesOfParts>
  <Company>DG Win&amp;Soft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Рая</dc:creator>
  <cp:lastModifiedBy>Alexop</cp:lastModifiedBy>
  <cp:revision>135</cp:revision>
  <dcterms:created xsi:type="dcterms:W3CDTF">2016-01-12T19:33:09Z</dcterms:created>
  <dcterms:modified xsi:type="dcterms:W3CDTF">2016-01-14T07:29:19Z</dcterms:modified>
</cp:coreProperties>
</file>