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sldIdLst>
    <p:sldId id="256" r:id="rId2"/>
    <p:sldId id="257" r:id="rId3"/>
    <p:sldId id="258" r:id="rId4"/>
    <p:sldId id="260" r:id="rId5"/>
    <p:sldId id="261" r:id="rId6"/>
    <p:sldId id="262" r:id="rId7"/>
    <p:sldId id="263" r:id="rId8"/>
    <p:sldId id="264" r:id="rId9"/>
    <p:sldId id="265" r:id="rId10"/>
    <p:sldId id="266" r:id="rId11"/>
    <p:sldId id="267" r:id="rId12"/>
    <p:sldId id="268" r:id="rId13"/>
    <p:sldId id="271" r:id="rId14"/>
    <p:sldId id="270" r:id="rId15"/>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14" name="13 - Τίτλος"/>
          <p:cNvSpPr>
            <a:spLocks noGrp="1"/>
          </p:cNvSpPr>
          <p:nvPr>
            <p:ph type="ctrTitle"/>
          </p:nvPr>
        </p:nvSpPr>
        <p:spPr>
          <a:xfrm>
            <a:off x="1432560" y="359898"/>
            <a:ext cx="7406640" cy="1472184"/>
          </a:xfrm>
        </p:spPr>
        <p:txBody>
          <a:bodyPr anchor="b"/>
          <a:lstStyle>
            <a:lvl1pPr algn="l">
              <a:defRPr/>
            </a:lvl1pPr>
            <a:extLst/>
          </a:lstStyle>
          <a:p>
            <a:r>
              <a:rPr kumimoji="0" lang="el-GR" smtClean="0"/>
              <a:t>Kλικ για επεξεργασία του τίτλου</a:t>
            </a:r>
            <a:endParaRPr kumimoji="0" lang="en-US"/>
          </a:p>
        </p:txBody>
      </p:sp>
      <p:sp>
        <p:nvSpPr>
          <p:cNvPr id="22" name="21 - Υπότιτλος"/>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l-GR" smtClean="0"/>
              <a:t>Κάντε κλικ για να επεξεργαστείτε τον υπότιτλο του υποδείγματος</a:t>
            </a:r>
            <a:endParaRPr kumimoji="0" lang="en-US"/>
          </a:p>
        </p:txBody>
      </p:sp>
      <p:sp>
        <p:nvSpPr>
          <p:cNvPr id="7" name="6 - Θέση ημερομηνίας"/>
          <p:cNvSpPr>
            <a:spLocks noGrp="1"/>
          </p:cNvSpPr>
          <p:nvPr>
            <p:ph type="dt" sz="half" idx="10"/>
          </p:nvPr>
        </p:nvSpPr>
        <p:spPr/>
        <p:txBody>
          <a:bodyPr/>
          <a:lstStyle>
            <a:extLst/>
          </a:lstStyle>
          <a:p>
            <a:fld id="{3773939F-A469-4C2B-830C-C32FBE50B1CC}" type="datetimeFigureOut">
              <a:rPr lang="el-GR" smtClean="0"/>
              <a:t>14/12/2016</a:t>
            </a:fld>
            <a:endParaRPr lang="el-GR"/>
          </a:p>
        </p:txBody>
      </p:sp>
      <p:sp>
        <p:nvSpPr>
          <p:cNvPr id="20" name="19 - Θέση υποσέλιδου"/>
          <p:cNvSpPr>
            <a:spLocks noGrp="1"/>
          </p:cNvSpPr>
          <p:nvPr>
            <p:ph type="ftr" sz="quarter" idx="11"/>
          </p:nvPr>
        </p:nvSpPr>
        <p:spPr/>
        <p:txBody>
          <a:bodyPr/>
          <a:lstStyle>
            <a:extLst/>
          </a:lstStyle>
          <a:p>
            <a:endParaRPr lang="el-GR"/>
          </a:p>
        </p:txBody>
      </p:sp>
      <p:sp>
        <p:nvSpPr>
          <p:cNvPr id="10" name="9 - Θέση αριθμού διαφάνειας"/>
          <p:cNvSpPr>
            <a:spLocks noGrp="1"/>
          </p:cNvSpPr>
          <p:nvPr>
            <p:ph type="sldNum" sz="quarter" idx="12"/>
          </p:nvPr>
        </p:nvSpPr>
        <p:spPr/>
        <p:txBody>
          <a:bodyPr/>
          <a:lstStyle>
            <a:extLst/>
          </a:lstStyle>
          <a:p>
            <a:fld id="{2C8D9952-5649-498C-83FC-30FA306CB0C7}" type="slidenum">
              <a:rPr lang="el-GR" smtClean="0"/>
              <a:t>‹#›</a:t>
            </a:fld>
            <a:endParaRPr lang="el-GR"/>
          </a:p>
        </p:txBody>
      </p:sp>
      <p:sp>
        <p:nvSpPr>
          <p:cNvPr id="8" name="7 - Έλλειψη"/>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8 - Έλλειψη"/>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extLst/>
          </a:lstStyle>
          <a:p>
            <a:r>
              <a:rPr kumimoji="0" lang="el-GR" smtClean="0"/>
              <a:t>Kλικ για επεξεργασία του τίτλου</a:t>
            </a:r>
            <a:endParaRPr kumimoji="0" lang="en-US"/>
          </a:p>
        </p:txBody>
      </p:sp>
      <p:sp>
        <p:nvSpPr>
          <p:cNvPr id="3" name="2 - Θέση κατακόρυφου κειμένου"/>
          <p:cNvSpPr>
            <a:spLocks noGrp="1"/>
          </p:cNvSpPr>
          <p:nvPr>
            <p:ph type="body" orient="vert" idx="1"/>
          </p:nvPr>
        </p:nvSpPr>
        <p:spPr/>
        <p:txBody>
          <a:bodyPr vert="eaVert"/>
          <a:lstStyle>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extLst/>
          </a:lstStyle>
          <a:p>
            <a:fld id="{3773939F-A469-4C2B-830C-C32FBE50B1CC}" type="datetimeFigureOut">
              <a:rPr lang="el-GR" smtClean="0"/>
              <a:t>14/12/2016</a:t>
            </a:fld>
            <a:endParaRPr lang="el-GR"/>
          </a:p>
        </p:txBody>
      </p:sp>
      <p:sp>
        <p:nvSpPr>
          <p:cNvPr id="5" name="4 - Θέση υποσέλιδου"/>
          <p:cNvSpPr>
            <a:spLocks noGrp="1"/>
          </p:cNvSpPr>
          <p:nvPr>
            <p:ph type="ftr" sz="quarter" idx="11"/>
          </p:nvPr>
        </p:nvSpPr>
        <p:spPr/>
        <p:txBody>
          <a:bodyPr/>
          <a:lstStyle>
            <a:extLst/>
          </a:lstStyle>
          <a:p>
            <a:endParaRPr lang="el-GR"/>
          </a:p>
        </p:txBody>
      </p:sp>
      <p:sp>
        <p:nvSpPr>
          <p:cNvPr id="6" name="5 - Θέση αριθμού διαφάνειας"/>
          <p:cNvSpPr>
            <a:spLocks noGrp="1"/>
          </p:cNvSpPr>
          <p:nvPr>
            <p:ph type="sldNum" sz="quarter" idx="12"/>
          </p:nvPr>
        </p:nvSpPr>
        <p:spPr/>
        <p:txBody>
          <a:bodyPr/>
          <a:lstStyle>
            <a:extLst/>
          </a:lstStyle>
          <a:p>
            <a:fld id="{2C8D9952-5649-498C-83FC-30FA306CB0C7}" type="slidenum">
              <a:rPr lang="el-GR" smtClean="0"/>
              <a:t>‹#›</a:t>
            </a:fld>
            <a:endParaRPr lang="el-G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858000" y="274639"/>
            <a:ext cx="1828800" cy="5851525"/>
          </a:xfrm>
        </p:spPr>
        <p:txBody>
          <a:bodyPr vert="eaVert"/>
          <a:lstStyle>
            <a:extLst/>
          </a:lstStyle>
          <a:p>
            <a:r>
              <a:rPr kumimoji="0" lang="el-GR" smtClean="0"/>
              <a:t>Kλικ για επεξεργασία του τίτλου</a:t>
            </a:r>
            <a:endParaRPr kumimoji="0" lang="en-US"/>
          </a:p>
        </p:txBody>
      </p:sp>
      <p:sp>
        <p:nvSpPr>
          <p:cNvPr id="3" name="2 - Θέση κατακόρυφου κειμένου"/>
          <p:cNvSpPr>
            <a:spLocks noGrp="1"/>
          </p:cNvSpPr>
          <p:nvPr>
            <p:ph type="body" orient="vert" idx="1"/>
          </p:nvPr>
        </p:nvSpPr>
        <p:spPr>
          <a:xfrm>
            <a:off x="1143000" y="274640"/>
            <a:ext cx="5562600" cy="5851525"/>
          </a:xfrm>
        </p:spPr>
        <p:txBody>
          <a:bodyPr vert="eaVert"/>
          <a:lstStyle>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extLst/>
          </a:lstStyle>
          <a:p>
            <a:fld id="{3773939F-A469-4C2B-830C-C32FBE50B1CC}" type="datetimeFigureOut">
              <a:rPr lang="el-GR" smtClean="0"/>
              <a:t>14/12/2016</a:t>
            </a:fld>
            <a:endParaRPr lang="el-GR"/>
          </a:p>
        </p:txBody>
      </p:sp>
      <p:sp>
        <p:nvSpPr>
          <p:cNvPr id="5" name="4 - Θέση υποσέλιδου"/>
          <p:cNvSpPr>
            <a:spLocks noGrp="1"/>
          </p:cNvSpPr>
          <p:nvPr>
            <p:ph type="ftr" sz="quarter" idx="11"/>
          </p:nvPr>
        </p:nvSpPr>
        <p:spPr/>
        <p:txBody>
          <a:bodyPr/>
          <a:lstStyle>
            <a:extLst/>
          </a:lstStyle>
          <a:p>
            <a:endParaRPr lang="el-GR"/>
          </a:p>
        </p:txBody>
      </p:sp>
      <p:sp>
        <p:nvSpPr>
          <p:cNvPr id="6" name="5 - Θέση αριθμού διαφάνειας"/>
          <p:cNvSpPr>
            <a:spLocks noGrp="1"/>
          </p:cNvSpPr>
          <p:nvPr>
            <p:ph type="sldNum" sz="quarter" idx="12"/>
          </p:nvPr>
        </p:nvSpPr>
        <p:spPr/>
        <p:txBody>
          <a:bodyPr/>
          <a:lstStyle>
            <a:extLst/>
          </a:lstStyle>
          <a:p>
            <a:fld id="{2C8D9952-5649-498C-83FC-30FA306CB0C7}" type="slidenum">
              <a:rPr lang="el-GR" smtClean="0"/>
              <a:t>‹#›</a:t>
            </a:fld>
            <a:endParaRPr lang="el-G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extLst/>
          </a:lstStyle>
          <a:p>
            <a:r>
              <a:rPr kumimoji="0" lang="el-GR" smtClean="0"/>
              <a:t>Kλικ για επεξεργασία του τίτλου</a:t>
            </a:r>
            <a:endParaRPr kumimoji="0" lang="en-US"/>
          </a:p>
        </p:txBody>
      </p:sp>
      <p:sp>
        <p:nvSpPr>
          <p:cNvPr id="3" name="2 - Θέση περιεχομένου"/>
          <p:cNvSpPr>
            <a:spLocks noGrp="1"/>
          </p:cNvSpPr>
          <p:nvPr>
            <p:ph idx="1"/>
          </p:nvPr>
        </p:nvSpPr>
        <p:spPr/>
        <p:txBody>
          <a:bodyPr/>
          <a:lstStyle>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extLst/>
          </a:lstStyle>
          <a:p>
            <a:fld id="{3773939F-A469-4C2B-830C-C32FBE50B1CC}" type="datetimeFigureOut">
              <a:rPr lang="el-GR" smtClean="0"/>
              <a:t>14/12/2016</a:t>
            </a:fld>
            <a:endParaRPr lang="el-GR"/>
          </a:p>
        </p:txBody>
      </p:sp>
      <p:sp>
        <p:nvSpPr>
          <p:cNvPr id="5" name="4 - Θέση υποσέλιδου"/>
          <p:cNvSpPr>
            <a:spLocks noGrp="1"/>
          </p:cNvSpPr>
          <p:nvPr>
            <p:ph type="ftr" sz="quarter" idx="11"/>
          </p:nvPr>
        </p:nvSpPr>
        <p:spPr/>
        <p:txBody>
          <a:bodyPr/>
          <a:lstStyle>
            <a:extLst/>
          </a:lstStyle>
          <a:p>
            <a:endParaRPr lang="el-GR"/>
          </a:p>
        </p:txBody>
      </p:sp>
      <p:sp>
        <p:nvSpPr>
          <p:cNvPr id="6" name="5 - Θέση αριθμού διαφάνειας"/>
          <p:cNvSpPr>
            <a:spLocks noGrp="1"/>
          </p:cNvSpPr>
          <p:nvPr>
            <p:ph type="sldNum" sz="quarter" idx="12"/>
          </p:nvPr>
        </p:nvSpPr>
        <p:spPr/>
        <p:txBody>
          <a:bodyPr/>
          <a:lstStyle>
            <a:extLst/>
          </a:lstStyle>
          <a:p>
            <a:fld id="{2C8D9952-5649-498C-83FC-30FA306CB0C7}" type="slidenum">
              <a:rPr lang="el-GR" smtClean="0"/>
              <a:t>‹#›</a:t>
            </a:fld>
            <a:endParaRPr lang="el-G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Κεφαλίδα ενότητας">
    <p:spTree>
      <p:nvGrpSpPr>
        <p:cNvPr id="1" name=""/>
        <p:cNvGrpSpPr/>
        <p:nvPr/>
      </p:nvGrpSpPr>
      <p:grpSpPr>
        <a:xfrm>
          <a:off x="0" y="0"/>
          <a:ext cx="0" cy="0"/>
          <a:chOff x="0" y="0"/>
          <a:chExt cx="0" cy="0"/>
        </a:xfrm>
      </p:grpSpPr>
      <p:sp>
        <p:nvSpPr>
          <p:cNvPr id="7" name="6 - Ορθογώνιο"/>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 Τίτλος"/>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l-GR" smtClean="0"/>
              <a:t>Kλικ για επεξεργασία του τίτλου</a:t>
            </a:r>
            <a:endParaRPr kumimoji="0" lang="en-US"/>
          </a:p>
        </p:txBody>
      </p:sp>
      <p:sp>
        <p:nvSpPr>
          <p:cNvPr id="3" name="2 - Θέση κειμένου"/>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l-GR" smtClean="0"/>
              <a:t>Kλικ για επεξεργασία των στυλ του υποδείγματος</a:t>
            </a:r>
          </a:p>
        </p:txBody>
      </p:sp>
      <p:sp>
        <p:nvSpPr>
          <p:cNvPr id="4" name="3 - Θέση ημερομηνίας"/>
          <p:cNvSpPr>
            <a:spLocks noGrp="1"/>
          </p:cNvSpPr>
          <p:nvPr>
            <p:ph type="dt" sz="half" idx="10"/>
          </p:nvPr>
        </p:nvSpPr>
        <p:spPr/>
        <p:txBody>
          <a:bodyPr/>
          <a:lstStyle>
            <a:extLst/>
          </a:lstStyle>
          <a:p>
            <a:fld id="{3773939F-A469-4C2B-830C-C32FBE50B1CC}" type="datetimeFigureOut">
              <a:rPr lang="el-GR" smtClean="0"/>
              <a:t>14/12/2016</a:t>
            </a:fld>
            <a:endParaRPr lang="el-GR"/>
          </a:p>
        </p:txBody>
      </p:sp>
      <p:sp>
        <p:nvSpPr>
          <p:cNvPr id="5" name="4 - Θέση υποσέλιδου"/>
          <p:cNvSpPr>
            <a:spLocks noGrp="1"/>
          </p:cNvSpPr>
          <p:nvPr>
            <p:ph type="ftr" sz="quarter" idx="11"/>
          </p:nvPr>
        </p:nvSpPr>
        <p:spPr/>
        <p:txBody>
          <a:bodyPr/>
          <a:lstStyle>
            <a:extLst/>
          </a:lstStyle>
          <a:p>
            <a:endParaRPr lang="el-GR"/>
          </a:p>
        </p:txBody>
      </p:sp>
      <p:sp>
        <p:nvSpPr>
          <p:cNvPr id="6" name="5 - Θέση αριθμού διαφάνειας"/>
          <p:cNvSpPr>
            <a:spLocks noGrp="1"/>
          </p:cNvSpPr>
          <p:nvPr>
            <p:ph type="sldNum" sz="quarter" idx="12"/>
          </p:nvPr>
        </p:nvSpPr>
        <p:spPr/>
        <p:txBody>
          <a:bodyPr/>
          <a:lstStyle>
            <a:extLst/>
          </a:lstStyle>
          <a:p>
            <a:fld id="{2C8D9952-5649-498C-83FC-30FA306CB0C7}" type="slidenum">
              <a:rPr lang="el-GR" smtClean="0"/>
              <a:t>‹#›</a:t>
            </a:fld>
            <a:endParaRPr lang="el-GR"/>
          </a:p>
        </p:txBody>
      </p:sp>
      <p:sp>
        <p:nvSpPr>
          <p:cNvPr id="10" name="9 - Ορθογώνιο"/>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 Έλλειψη"/>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8 - Έλλειψη"/>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a:xfrm>
            <a:off x="1435608" y="274320"/>
            <a:ext cx="7498080" cy="1143000"/>
          </a:xfrm>
        </p:spPr>
        <p:txBody>
          <a:bodyPr/>
          <a:lstStyle>
            <a:extLst/>
          </a:lstStyle>
          <a:p>
            <a:r>
              <a:rPr kumimoji="0" lang="el-GR" smtClean="0"/>
              <a:t>Kλικ για επεξεργασία του τίτλου</a:t>
            </a:r>
            <a:endParaRPr kumimoji="0" lang="en-US"/>
          </a:p>
        </p:txBody>
      </p:sp>
      <p:sp>
        <p:nvSpPr>
          <p:cNvPr id="3" name="2 - Θέση περιεχομένου"/>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περιεχομένου"/>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5" name="4 - Θέση ημερομηνίας"/>
          <p:cNvSpPr>
            <a:spLocks noGrp="1"/>
          </p:cNvSpPr>
          <p:nvPr>
            <p:ph type="dt" sz="half" idx="10"/>
          </p:nvPr>
        </p:nvSpPr>
        <p:spPr/>
        <p:txBody>
          <a:bodyPr/>
          <a:lstStyle>
            <a:extLst/>
          </a:lstStyle>
          <a:p>
            <a:fld id="{3773939F-A469-4C2B-830C-C32FBE50B1CC}" type="datetimeFigureOut">
              <a:rPr lang="el-GR" smtClean="0"/>
              <a:t>14/12/2016</a:t>
            </a:fld>
            <a:endParaRPr lang="el-GR"/>
          </a:p>
        </p:txBody>
      </p:sp>
      <p:sp>
        <p:nvSpPr>
          <p:cNvPr id="6" name="5 - Θέση υποσέλιδου"/>
          <p:cNvSpPr>
            <a:spLocks noGrp="1"/>
          </p:cNvSpPr>
          <p:nvPr>
            <p:ph type="ftr" sz="quarter" idx="11"/>
          </p:nvPr>
        </p:nvSpPr>
        <p:spPr/>
        <p:txBody>
          <a:bodyPr/>
          <a:lstStyle>
            <a:extLst/>
          </a:lstStyle>
          <a:p>
            <a:endParaRPr lang="el-GR"/>
          </a:p>
        </p:txBody>
      </p:sp>
      <p:sp>
        <p:nvSpPr>
          <p:cNvPr id="7" name="6 - Θέση αριθμού διαφάνειας"/>
          <p:cNvSpPr>
            <a:spLocks noGrp="1"/>
          </p:cNvSpPr>
          <p:nvPr>
            <p:ph type="sldNum" sz="quarter" idx="12"/>
          </p:nvPr>
        </p:nvSpPr>
        <p:spPr/>
        <p:txBody>
          <a:bodyPr/>
          <a:lstStyle>
            <a:extLst/>
          </a:lstStyle>
          <a:p>
            <a:fld id="{2C8D9952-5649-498C-83FC-30FA306CB0C7}" type="slidenum">
              <a:rPr lang="el-GR" smtClean="0"/>
              <a:t>‹#›</a:t>
            </a:fld>
            <a:endParaRPr lang="el-G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Σύγκριση">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l-GR" smtClean="0"/>
              <a:t>Kλικ για επεξεργασία του τίτλου</a:t>
            </a:r>
            <a:endParaRPr kumimoji="0" lang="en-US"/>
          </a:p>
        </p:txBody>
      </p:sp>
      <p:sp>
        <p:nvSpPr>
          <p:cNvPr id="3" name="2 - Θέση κειμένου"/>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l-GR" smtClean="0"/>
              <a:t>Kλικ για επεξεργασία των στυλ του υποδείγματος</a:t>
            </a:r>
          </a:p>
        </p:txBody>
      </p:sp>
      <p:sp>
        <p:nvSpPr>
          <p:cNvPr id="4" name="3 - Θέση κειμένου"/>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l-GR" smtClean="0"/>
              <a:t>Kλικ για επεξεργασία των στυλ του υποδείγματος</a:t>
            </a:r>
          </a:p>
        </p:txBody>
      </p:sp>
      <p:sp>
        <p:nvSpPr>
          <p:cNvPr id="5" name="4 - Θέση περιεχομένου"/>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6" name="5 - Θέση περιεχομένου"/>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7" name="6 - Θέση ημερομηνίας"/>
          <p:cNvSpPr>
            <a:spLocks noGrp="1"/>
          </p:cNvSpPr>
          <p:nvPr>
            <p:ph type="dt" sz="half" idx="10"/>
          </p:nvPr>
        </p:nvSpPr>
        <p:spPr/>
        <p:txBody>
          <a:bodyPr/>
          <a:lstStyle>
            <a:extLst/>
          </a:lstStyle>
          <a:p>
            <a:fld id="{3773939F-A469-4C2B-830C-C32FBE50B1CC}" type="datetimeFigureOut">
              <a:rPr lang="el-GR" smtClean="0"/>
              <a:t>14/12/2016</a:t>
            </a:fld>
            <a:endParaRPr lang="el-GR"/>
          </a:p>
        </p:txBody>
      </p:sp>
      <p:sp>
        <p:nvSpPr>
          <p:cNvPr id="8" name="7 - Θέση υποσέλιδου"/>
          <p:cNvSpPr>
            <a:spLocks noGrp="1"/>
          </p:cNvSpPr>
          <p:nvPr>
            <p:ph type="ftr" sz="quarter" idx="11"/>
          </p:nvPr>
        </p:nvSpPr>
        <p:spPr/>
        <p:txBody>
          <a:bodyPr/>
          <a:lstStyle>
            <a:extLst/>
          </a:lstStyle>
          <a:p>
            <a:endParaRPr lang="el-GR"/>
          </a:p>
        </p:txBody>
      </p:sp>
      <p:sp>
        <p:nvSpPr>
          <p:cNvPr id="9" name="8 - Θέση αριθμού διαφάνειας"/>
          <p:cNvSpPr>
            <a:spLocks noGrp="1"/>
          </p:cNvSpPr>
          <p:nvPr>
            <p:ph type="sldNum" sz="quarter" idx="12"/>
          </p:nvPr>
        </p:nvSpPr>
        <p:spPr/>
        <p:txBody>
          <a:bodyPr/>
          <a:lstStyle>
            <a:extLst/>
          </a:lstStyle>
          <a:p>
            <a:fld id="{2C8D9952-5649-498C-83FC-30FA306CB0C7}" type="slidenum">
              <a:rPr lang="el-GR" smtClean="0"/>
              <a:t>‹#›</a:t>
            </a:fld>
            <a:endParaRPr lang="el-G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a:xfrm>
            <a:off x="1435608" y="274320"/>
            <a:ext cx="7498080" cy="1143000"/>
          </a:xfrm>
        </p:spPr>
        <p:txBody>
          <a:bodyPr anchor="ctr"/>
          <a:lstStyle>
            <a:extLst/>
          </a:lstStyle>
          <a:p>
            <a:r>
              <a:rPr kumimoji="0" lang="el-GR" smtClean="0"/>
              <a:t>Kλικ για επεξεργασία του τίτλου</a:t>
            </a:r>
            <a:endParaRPr kumimoji="0" lang="en-US"/>
          </a:p>
        </p:txBody>
      </p:sp>
      <p:sp>
        <p:nvSpPr>
          <p:cNvPr id="3" name="2 - Θέση ημερομηνίας"/>
          <p:cNvSpPr>
            <a:spLocks noGrp="1"/>
          </p:cNvSpPr>
          <p:nvPr>
            <p:ph type="dt" sz="half" idx="10"/>
          </p:nvPr>
        </p:nvSpPr>
        <p:spPr/>
        <p:txBody>
          <a:bodyPr/>
          <a:lstStyle>
            <a:extLst/>
          </a:lstStyle>
          <a:p>
            <a:fld id="{3773939F-A469-4C2B-830C-C32FBE50B1CC}" type="datetimeFigureOut">
              <a:rPr lang="el-GR" smtClean="0"/>
              <a:t>14/12/2016</a:t>
            </a:fld>
            <a:endParaRPr lang="el-GR"/>
          </a:p>
        </p:txBody>
      </p:sp>
      <p:sp>
        <p:nvSpPr>
          <p:cNvPr id="4" name="3 - Θέση υποσέλιδου"/>
          <p:cNvSpPr>
            <a:spLocks noGrp="1"/>
          </p:cNvSpPr>
          <p:nvPr>
            <p:ph type="ftr" sz="quarter" idx="11"/>
          </p:nvPr>
        </p:nvSpPr>
        <p:spPr/>
        <p:txBody>
          <a:bodyPr/>
          <a:lstStyle>
            <a:extLst/>
          </a:lstStyle>
          <a:p>
            <a:endParaRPr lang="el-GR"/>
          </a:p>
        </p:txBody>
      </p:sp>
      <p:sp>
        <p:nvSpPr>
          <p:cNvPr id="5" name="4 - Θέση αριθμού διαφάνειας"/>
          <p:cNvSpPr>
            <a:spLocks noGrp="1"/>
          </p:cNvSpPr>
          <p:nvPr>
            <p:ph type="sldNum" sz="quarter" idx="12"/>
          </p:nvPr>
        </p:nvSpPr>
        <p:spPr/>
        <p:txBody>
          <a:bodyPr/>
          <a:lstStyle>
            <a:extLst/>
          </a:lstStyle>
          <a:p>
            <a:fld id="{2C8D9952-5649-498C-83FC-30FA306CB0C7}" type="slidenum">
              <a:rPr lang="el-GR" smtClean="0"/>
              <a:t>‹#›</a:t>
            </a:fld>
            <a:endParaRPr lang="el-G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Κενή">
    <p:spTree>
      <p:nvGrpSpPr>
        <p:cNvPr id="1" name=""/>
        <p:cNvGrpSpPr/>
        <p:nvPr/>
      </p:nvGrpSpPr>
      <p:grpSpPr>
        <a:xfrm>
          <a:off x="0" y="0"/>
          <a:ext cx="0" cy="0"/>
          <a:chOff x="0" y="0"/>
          <a:chExt cx="0" cy="0"/>
        </a:xfrm>
      </p:grpSpPr>
      <p:sp>
        <p:nvSpPr>
          <p:cNvPr id="5" name="4 - Ορθογώνιο"/>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 Θέση ημερομηνίας"/>
          <p:cNvSpPr>
            <a:spLocks noGrp="1"/>
          </p:cNvSpPr>
          <p:nvPr>
            <p:ph type="dt" sz="half" idx="10"/>
          </p:nvPr>
        </p:nvSpPr>
        <p:spPr/>
        <p:txBody>
          <a:bodyPr/>
          <a:lstStyle>
            <a:extLst/>
          </a:lstStyle>
          <a:p>
            <a:fld id="{3773939F-A469-4C2B-830C-C32FBE50B1CC}" type="datetimeFigureOut">
              <a:rPr lang="el-GR" smtClean="0"/>
              <a:t>14/12/2016</a:t>
            </a:fld>
            <a:endParaRPr lang="el-GR"/>
          </a:p>
        </p:txBody>
      </p:sp>
      <p:sp>
        <p:nvSpPr>
          <p:cNvPr id="3" name="2 - Θέση υποσέλιδου"/>
          <p:cNvSpPr>
            <a:spLocks noGrp="1"/>
          </p:cNvSpPr>
          <p:nvPr>
            <p:ph type="ftr" sz="quarter" idx="11"/>
          </p:nvPr>
        </p:nvSpPr>
        <p:spPr/>
        <p:txBody>
          <a:bodyPr/>
          <a:lstStyle>
            <a:extLst/>
          </a:lstStyle>
          <a:p>
            <a:endParaRPr lang="el-GR"/>
          </a:p>
        </p:txBody>
      </p:sp>
      <p:sp>
        <p:nvSpPr>
          <p:cNvPr id="4" name="3 - Θέση αριθμού διαφάνειας"/>
          <p:cNvSpPr>
            <a:spLocks noGrp="1"/>
          </p:cNvSpPr>
          <p:nvPr>
            <p:ph type="sldNum" sz="quarter" idx="12"/>
          </p:nvPr>
        </p:nvSpPr>
        <p:spPr/>
        <p:txBody>
          <a:bodyPr/>
          <a:lstStyle>
            <a:extLst/>
          </a:lstStyle>
          <a:p>
            <a:fld id="{2C8D9952-5649-498C-83FC-30FA306CB0C7}" type="slidenum">
              <a:rPr lang="el-GR" smtClean="0"/>
              <a:t>‹#›</a:t>
            </a:fld>
            <a:endParaRPr lang="el-GR"/>
          </a:p>
        </p:txBody>
      </p:sp>
      <p:sp>
        <p:nvSpPr>
          <p:cNvPr id="6" name="5 - Ορθογώνιο"/>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Περιεχόμενο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l-GR" smtClean="0"/>
              <a:t>Kλικ για επεξεργασία του τίτλου</a:t>
            </a:r>
            <a:endParaRPr kumimoji="0" lang="en-US"/>
          </a:p>
        </p:txBody>
      </p:sp>
      <p:sp>
        <p:nvSpPr>
          <p:cNvPr id="3" name="2 - Θέση κειμένου"/>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l-GR" smtClean="0"/>
              <a:t>Kλικ για επεξεργασία των στυλ του υποδείγματος</a:t>
            </a:r>
          </a:p>
        </p:txBody>
      </p:sp>
      <p:sp>
        <p:nvSpPr>
          <p:cNvPr id="4" name="3 - Θέση περιεχομένου"/>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5" name="4 - Θέση ημερομηνίας"/>
          <p:cNvSpPr>
            <a:spLocks noGrp="1"/>
          </p:cNvSpPr>
          <p:nvPr>
            <p:ph type="dt" sz="half" idx="10"/>
          </p:nvPr>
        </p:nvSpPr>
        <p:spPr/>
        <p:txBody>
          <a:bodyPr/>
          <a:lstStyle>
            <a:extLst/>
          </a:lstStyle>
          <a:p>
            <a:fld id="{3773939F-A469-4C2B-830C-C32FBE50B1CC}" type="datetimeFigureOut">
              <a:rPr lang="el-GR" smtClean="0"/>
              <a:t>14/12/2016</a:t>
            </a:fld>
            <a:endParaRPr lang="el-GR"/>
          </a:p>
        </p:txBody>
      </p:sp>
      <p:sp>
        <p:nvSpPr>
          <p:cNvPr id="6" name="5 - Θέση υποσέλιδου"/>
          <p:cNvSpPr>
            <a:spLocks noGrp="1"/>
          </p:cNvSpPr>
          <p:nvPr>
            <p:ph type="ftr" sz="quarter" idx="11"/>
          </p:nvPr>
        </p:nvSpPr>
        <p:spPr/>
        <p:txBody>
          <a:bodyPr/>
          <a:lstStyle>
            <a:extLst/>
          </a:lstStyle>
          <a:p>
            <a:endParaRPr lang="el-GR"/>
          </a:p>
        </p:txBody>
      </p:sp>
      <p:sp>
        <p:nvSpPr>
          <p:cNvPr id="7" name="6 - Θέση αριθμού διαφάνειας"/>
          <p:cNvSpPr>
            <a:spLocks noGrp="1"/>
          </p:cNvSpPr>
          <p:nvPr>
            <p:ph type="sldNum" sz="quarter" idx="12"/>
          </p:nvPr>
        </p:nvSpPr>
        <p:spPr/>
        <p:txBody>
          <a:bodyPr/>
          <a:lstStyle>
            <a:extLst/>
          </a:lstStyle>
          <a:p>
            <a:fld id="{2C8D9952-5649-498C-83FC-30FA306CB0C7}" type="slidenum">
              <a:rPr lang="el-GR" smtClean="0"/>
              <a:t>‹#›</a:t>
            </a:fld>
            <a:endParaRPr lang="el-G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Εικόνα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l-GR" smtClean="0"/>
              <a:t>Kλικ για επεξεργασία του τίτλου</a:t>
            </a:r>
            <a:endParaRPr kumimoji="0" lang="en-US"/>
          </a:p>
        </p:txBody>
      </p:sp>
      <p:sp>
        <p:nvSpPr>
          <p:cNvPr id="5" name="4 - Θέση ημερομηνίας"/>
          <p:cNvSpPr>
            <a:spLocks noGrp="1"/>
          </p:cNvSpPr>
          <p:nvPr>
            <p:ph type="dt" sz="half" idx="10"/>
          </p:nvPr>
        </p:nvSpPr>
        <p:spPr/>
        <p:txBody>
          <a:bodyPr/>
          <a:lstStyle>
            <a:extLst/>
          </a:lstStyle>
          <a:p>
            <a:fld id="{3773939F-A469-4C2B-830C-C32FBE50B1CC}" type="datetimeFigureOut">
              <a:rPr lang="el-GR" smtClean="0"/>
              <a:t>14/12/2016</a:t>
            </a:fld>
            <a:endParaRPr lang="el-GR"/>
          </a:p>
        </p:txBody>
      </p:sp>
      <p:sp>
        <p:nvSpPr>
          <p:cNvPr id="6" name="5 - Θέση υποσέλιδου"/>
          <p:cNvSpPr>
            <a:spLocks noGrp="1"/>
          </p:cNvSpPr>
          <p:nvPr>
            <p:ph type="ftr" sz="quarter" idx="11"/>
          </p:nvPr>
        </p:nvSpPr>
        <p:spPr/>
        <p:txBody>
          <a:bodyPr/>
          <a:lstStyle>
            <a:extLst/>
          </a:lstStyle>
          <a:p>
            <a:endParaRPr lang="el-GR"/>
          </a:p>
        </p:txBody>
      </p:sp>
      <p:sp>
        <p:nvSpPr>
          <p:cNvPr id="7" name="6 - Θέση αριθμού διαφάνειας"/>
          <p:cNvSpPr>
            <a:spLocks noGrp="1"/>
          </p:cNvSpPr>
          <p:nvPr>
            <p:ph type="sldNum" sz="quarter" idx="12"/>
          </p:nvPr>
        </p:nvSpPr>
        <p:spPr/>
        <p:txBody>
          <a:bodyPr/>
          <a:lstStyle>
            <a:extLst/>
          </a:lstStyle>
          <a:p>
            <a:fld id="{2C8D9952-5649-498C-83FC-30FA306CB0C7}" type="slidenum">
              <a:rPr lang="el-GR" smtClean="0"/>
              <a:t>‹#›</a:t>
            </a:fld>
            <a:endParaRPr lang="el-GR"/>
          </a:p>
        </p:txBody>
      </p:sp>
      <p:sp>
        <p:nvSpPr>
          <p:cNvPr id="8" name="7 - Ορθογώνιο"/>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2 - Θέση εικόνας"/>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l-GR" smtClean="0"/>
              <a:t>Κάντε κλικ στο εικονίδιο για να προσθέσετε μια εικόνα</a:t>
            </a:r>
            <a:endParaRPr kumimoji="0" lang="en-US" dirty="0"/>
          </a:p>
        </p:txBody>
      </p:sp>
      <p:sp>
        <p:nvSpPr>
          <p:cNvPr id="9" name="8 - Διάγραμμα ροής: Διεργασία"/>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9 - Διάγραμμα ροής: Διεργασία"/>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3 - Θέση κειμένου"/>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l-GR" smtClean="0"/>
              <a:t>Kλικ για επεξεργασία των στυλ του υποδείγματος</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 Πίτα"/>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 Έλλειψη"/>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10 - Κουλούρα"/>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11 - Ορθογώνιο"/>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4 - Θέση τίτλου"/>
          <p:cNvSpPr>
            <a:spLocks noGrp="1"/>
          </p:cNvSpPr>
          <p:nvPr>
            <p:ph type="title"/>
          </p:nvPr>
        </p:nvSpPr>
        <p:spPr>
          <a:xfrm>
            <a:off x="1435608" y="274638"/>
            <a:ext cx="7498080" cy="1143000"/>
          </a:xfrm>
          <a:prstGeom prst="rect">
            <a:avLst/>
          </a:prstGeom>
        </p:spPr>
        <p:txBody>
          <a:bodyPr anchor="ctr">
            <a:normAutofit/>
          </a:bodyPr>
          <a:lstStyle>
            <a:extLst/>
          </a:lstStyle>
          <a:p>
            <a:r>
              <a:rPr kumimoji="0" lang="el-GR" smtClean="0"/>
              <a:t>Kλικ για επεξεργασία του τίτλου</a:t>
            </a:r>
            <a:endParaRPr kumimoji="0" lang="en-US"/>
          </a:p>
        </p:txBody>
      </p:sp>
      <p:sp>
        <p:nvSpPr>
          <p:cNvPr id="9" name="8 - Θέση κειμένου"/>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l-GR" smtClean="0"/>
              <a:t>Kλικ για επεξεργασία των στυλ του υποδείγματος</a:t>
            </a:r>
          </a:p>
          <a:p>
            <a:pPr lvl="1" eaLnBrk="1" latinLnBrk="0" hangingPunct="1"/>
            <a:r>
              <a:rPr kumimoji="0" lang="el-GR" smtClean="0"/>
              <a:t>Δεύτερου επιπέδου</a:t>
            </a:r>
          </a:p>
          <a:p>
            <a:pPr lvl="2" eaLnBrk="1" latinLnBrk="0" hangingPunct="1"/>
            <a:r>
              <a:rPr kumimoji="0" lang="el-GR" smtClean="0"/>
              <a:t>Τρίτου επιπέδου</a:t>
            </a:r>
          </a:p>
          <a:p>
            <a:pPr lvl="3" eaLnBrk="1" latinLnBrk="0" hangingPunct="1"/>
            <a:r>
              <a:rPr kumimoji="0" lang="el-GR" smtClean="0"/>
              <a:t>Τέταρτου επιπέδου</a:t>
            </a:r>
          </a:p>
          <a:p>
            <a:pPr lvl="4" eaLnBrk="1" latinLnBrk="0" hangingPunct="1"/>
            <a:r>
              <a:rPr kumimoji="0" lang="el-GR" smtClean="0"/>
              <a:t>Πέμπτου επιπέδου</a:t>
            </a:r>
            <a:endParaRPr kumimoji="0" lang="en-US"/>
          </a:p>
        </p:txBody>
      </p:sp>
      <p:sp>
        <p:nvSpPr>
          <p:cNvPr id="24" name="23 - Θέση ημερομηνίας"/>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3773939F-A469-4C2B-830C-C32FBE50B1CC}" type="datetimeFigureOut">
              <a:rPr lang="el-GR" smtClean="0"/>
              <a:t>14/12/2016</a:t>
            </a:fld>
            <a:endParaRPr lang="el-GR"/>
          </a:p>
        </p:txBody>
      </p:sp>
      <p:sp>
        <p:nvSpPr>
          <p:cNvPr id="10" name="9 - Θέση υποσέλιδου"/>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l-GR"/>
          </a:p>
        </p:txBody>
      </p:sp>
      <p:sp>
        <p:nvSpPr>
          <p:cNvPr id="22" name="21 - Θέση αριθμού διαφάνειας"/>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2C8D9952-5649-498C-83FC-30FA306CB0C7}" type="slidenum">
              <a:rPr lang="el-GR" smtClean="0"/>
              <a:t>‹#›</a:t>
            </a:fld>
            <a:endParaRPr lang="el-GR"/>
          </a:p>
        </p:txBody>
      </p:sp>
      <p:sp>
        <p:nvSpPr>
          <p:cNvPr id="15" name="14 - Ορθογώνιο"/>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hyperlink" Target="http://www.4ype.gr/uploads/e_paper/beltiosi/nos-prot/Xorigisi_oksygonou_me_syskeves_xamilis_kai_ypsilis_rois.pdf" TargetMode="External"/><Relationship Id="rId2" Type="http://schemas.openxmlformats.org/officeDocument/2006/relationships/hyperlink" Target="http://eureka.lib.teithe.gr:8080/bitstream/handle/10184/4896/Theodoraki_Siamata.pdf?sequence=3" TargetMode="External"/><Relationship Id="rId1" Type="http://schemas.openxmlformats.org/officeDocument/2006/relationships/slideLayout" Target="../slideLayouts/slideLayout2.xml"/><Relationship Id="rId4" Type="http://schemas.openxmlformats.org/officeDocument/2006/relationships/hyperlink" Target="http://www.hts.org.gr/assets/files/entypa_koinou/COPD%20Q&amp;A.Patients.pdf"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Τίτλος"/>
          <p:cNvSpPr>
            <a:spLocks noGrp="1"/>
          </p:cNvSpPr>
          <p:nvPr>
            <p:ph type="ctrTitle"/>
          </p:nvPr>
        </p:nvSpPr>
        <p:spPr>
          <a:xfrm>
            <a:off x="1357290" y="285728"/>
            <a:ext cx="7406640" cy="1214446"/>
          </a:xfrm>
        </p:spPr>
        <p:txBody>
          <a:bodyPr>
            <a:normAutofit fontScale="90000"/>
          </a:bodyPr>
          <a:lstStyle/>
          <a:p>
            <a:pPr algn="ctr"/>
            <a:r>
              <a:rPr lang="el-GR" sz="3200" dirty="0" smtClean="0"/>
              <a:t>ΠΑΝΕΠΙΣΤΗΜΙΟ ΠΕΛΟΠΟΝΝΗΣΟΥ</a:t>
            </a:r>
            <a:br>
              <a:rPr lang="el-GR" sz="3200" dirty="0" smtClean="0"/>
            </a:br>
            <a:r>
              <a:rPr lang="el-GR" sz="2200" dirty="0" smtClean="0"/>
              <a:t>ΣΧΟΛΗ ΑΝΘΡΩΠΙΝΗΣ ΚΙΝΗΣΗΣ ΚΑΙ ΠΟΙΟΤΗΤΑ ΖΩΗΣ</a:t>
            </a:r>
            <a:br>
              <a:rPr lang="el-GR" sz="2200" dirty="0" smtClean="0"/>
            </a:br>
            <a:r>
              <a:rPr lang="el-GR" sz="2200" dirty="0" smtClean="0"/>
              <a:t>ΤΜΗΜΑ</a:t>
            </a:r>
            <a:r>
              <a:rPr lang="en-US" sz="2200" dirty="0" smtClean="0"/>
              <a:t>:</a:t>
            </a:r>
            <a:r>
              <a:rPr lang="el-GR" sz="2200" dirty="0" smtClean="0"/>
              <a:t>ΝΟΣΗΛΕΥΤΙΚΗΣ</a:t>
            </a:r>
            <a:endParaRPr lang="el-GR" sz="2200" dirty="0"/>
          </a:p>
        </p:txBody>
      </p:sp>
      <p:sp>
        <p:nvSpPr>
          <p:cNvPr id="5" name="4 - Υπότιτλος"/>
          <p:cNvSpPr>
            <a:spLocks noGrp="1"/>
          </p:cNvSpPr>
          <p:nvPr>
            <p:ph type="subTitle" idx="1"/>
          </p:nvPr>
        </p:nvSpPr>
        <p:spPr>
          <a:xfrm>
            <a:off x="1428728" y="3643314"/>
            <a:ext cx="7406640" cy="3000396"/>
          </a:xfrm>
        </p:spPr>
        <p:txBody>
          <a:bodyPr>
            <a:normAutofit/>
          </a:bodyPr>
          <a:lstStyle/>
          <a:p>
            <a:r>
              <a:rPr lang="el-GR" dirty="0" smtClean="0"/>
              <a:t>ΟΜΑΔΙΚΗ ΕΡΓΑΣΙΑ ΣΤΟ ΜΑΘΗΜΑ </a:t>
            </a:r>
            <a:r>
              <a:rPr lang="en-US" dirty="0" smtClean="0"/>
              <a:t>:</a:t>
            </a:r>
            <a:r>
              <a:rPr lang="el-GR" dirty="0" smtClean="0"/>
              <a:t> </a:t>
            </a:r>
            <a:r>
              <a:rPr lang="el-GR" dirty="0" smtClean="0"/>
              <a:t>«ΒΑΣΙΚΗ ΝΟΣΗΛΕΥΤΙΚΗ ΙΙ» </a:t>
            </a:r>
          </a:p>
          <a:p>
            <a:endParaRPr lang="el-GR" sz="2200" dirty="0" smtClean="0"/>
          </a:p>
          <a:p>
            <a:r>
              <a:rPr lang="el-GR" sz="1800" dirty="0" smtClean="0"/>
              <a:t>ΦΟΙΤΗΤΡΙΕΣ</a:t>
            </a:r>
            <a:r>
              <a:rPr lang="en-US" sz="1600" dirty="0" smtClean="0"/>
              <a:t>:</a:t>
            </a:r>
            <a:r>
              <a:rPr lang="el-GR" sz="1600" dirty="0" smtClean="0"/>
              <a:t>  </a:t>
            </a:r>
          </a:p>
          <a:p>
            <a:r>
              <a:rPr lang="el-GR" sz="1600" dirty="0" err="1" smtClean="0"/>
              <a:t>Σαντίκου</a:t>
            </a:r>
            <a:r>
              <a:rPr lang="el-GR" sz="1600" dirty="0" smtClean="0"/>
              <a:t> </a:t>
            </a:r>
            <a:r>
              <a:rPr lang="el-GR" sz="1600" dirty="0" err="1" smtClean="0"/>
              <a:t>Χέρβω</a:t>
            </a:r>
            <a:r>
              <a:rPr lang="el-GR" sz="1600" dirty="0" smtClean="0"/>
              <a:t> </a:t>
            </a:r>
            <a:r>
              <a:rPr lang="el-GR" sz="1600" dirty="0" smtClean="0"/>
              <a:t>,</a:t>
            </a:r>
          </a:p>
          <a:p>
            <a:r>
              <a:rPr lang="el-GR" sz="1600" dirty="0" err="1" smtClean="0"/>
              <a:t>Σταματάκη</a:t>
            </a:r>
            <a:r>
              <a:rPr lang="el-GR" sz="1600" dirty="0" smtClean="0"/>
              <a:t> Μαργαρίτα-Σπυριδούλα</a:t>
            </a:r>
          </a:p>
          <a:p>
            <a:r>
              <a:rPr lang="el-GR" sz="1600" dirty="0" smtClean="0"/>
              <a:t>ΚΑΘΗΓΗΤΡΙΑ </a:t>
            </a:r>
            <a:r>
              <a:rPr lang="en-US" sz="1600" dirty="0" smtClean="0"/>
              <a:t>:</a:t>
            </a:r>
            <a:r>
              <a:rPr lang="el-GR" sz="1600" dirty="0" smtClean="0"/>
              <a:t>Ζυγά Σοφία</a:t>
            </a:r>
            <a:endParaRPr lang="el-GR" sz="1600" dirty="0"/>
          </a:p>
        </p:txBody>
      </p:sp>
      <p:pic>
        <p:nvPicPr>
          <p:cNvPr id="6" name="5 - Εικόνα" descr="κατάλογος.png"/>
          <p:cNvPicPr>
            <a:picLocks noChangeAspect="1"/>
          </p:cNvPicPr>
          <p:nvPr/>
        </p:nvPicPr>
        <p:blipFill>
          <a:blip r:embed="rId2"/>
          <a:stretch>
            <a:fillRect/>
          </a:stretch>
        </p:blipFill>
        <p:spPr>
          <a:xfrm>
            <a:off x="3929058" y="1428736"/>
            <a:ext cx="2133600" cy="2071702"/>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1428728" y="357166"/>
            <a:ext cx="7498080" cy="1143000"/>
          </a:xfrm>
        </p:spPr>
        <p:txBody>
          <a:bodyPr>
            <a:normAutofit fontScale="90000"/>
          </a:bodyPr>
          <a:lstStyle/>
          <a:p>
            <a:pPr lvl="0"/>
            <a:r>
              <a:rPr lang="el-GR" sz="2200" dirty="0" smtClean="0"/>
              <a:t/>
            </a:r>
            <a:br>
              <a:rPr lang="el-GR" sz="2200" dirty="0" smtClean="0"/>
            </a:br>
            <a:r>
              <a:rPr lang="el-GR" sz="2200" dirty="0" smtClean="0"/>
              <a:t>Με </a:t>
            </a:r>
            <a:r>
              <a:rPr lang="el-GR" sz="2200" dirty="0" smtClean="0"/>
              <a:t>δεδομένη τη ΧΑΠ της ασθενούς ποιες επιπλοκές μπορούν να συμβούν και ποιες νοσηλευτικές παρεμβάσεις μπορούν να μειώσουν τις επιπλοκές αυτές;</a:t>
            </a:r>
            <a:r>
              <a:rPr lang="el-GR" dirty="0" smtClean="0"/>
              <a:t/>
            </a:r>
            <a:br>
              <a:rPr lang="el-GR" dirty="0" smtClean="0"/>
            </a:br>
            <a:endParaRPr lang="el-GR" dirty="0"/>
          </a:p>
        </p:txBody>
      </p:sp>
      <p:sp>
        <p:nvSpPr>
          <p:cNvPr id="3" name="2 - Θέση περιεχομένου"/>
          <p:cNvSpPr>
            <a:spLocks noGrp="1"/>
          </p:cNvSpPr>
          <p:nvPr>
            <p:ph idx="1"/>
          </p:nvPr>
        </p:nvSpPr>
        <p:spPr/>
        <p:txBody>
          <a:bodyPr/>
          <a:lstStyle/>
          <a:p>
            <a:pPr>
              <a:buNone/>
            </a:pPr>
            <a:endParaRPr lang="el-GR" i="1" dirty="0" smtClean="0"/>
          </a:p>
          <a:p>
            <a:pPr>
              <a:buNone/>
            </a:pPr>
            <a:r>
              <a:rPr lang="el-GR" i="1" dirty="0" smtClean="0"/>
              <a:t>Επιπλοκές:</a:t>
            </a:r>
          </a:p>
          <a:p>
            <a:r>
              <a:rPr lang="el-GR" i="1" dirty="0" smtClean="0"/>
              <a:t> </a:t>
            </a:r>
            <a:r>
              <a:rPr lang="el-GR" dirty="0" smtClean="0"/>
              <a:t>Αναπνευστική ανεπάρκεια</a:t>
            </a:r>
          </a:p>
          <a:p>
            <a:r>
              <a:rPr lang="el-GR" dirty="0" smtClean="0"/>
              <a:t>Καρδιακή ανεπάρκεια</a:t>
            </a:r>
          </a:p>
          <a:p>
            <a:r>
              <a:rPr lang="el-GR" dirty="0" smtClean="0"/>
              <a:t>Λοιμώξεις του αναπνευστικού</a:t>
            </a:r>
          </a:p>
          <a:p>
            <a:r>
              <a:rPr lang="el-GR" dirty="0" smtClean="0"/>
              <a:t>Μόνιμη αναπηρία</a:t>
            </a:r>
          </a:p>
          <a:p>
            <a:r>
              <a:rPr lang="el-GR" dirty="0" smtClean="0"/>
              <a:t>Θάνατος</a:t>
            </a:r>
            <a:endParaRPr lang="el-GR"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1435608" y="274638"/>
            <a:ext cx="7498080" cy="439718"/>
          </a:xfrm>
        </p:spPr>
        <p:txBody>
          <a:bodyPr>
            <a:normAutofit fontScale="90000"/>
          </a:bodyPr>
          <a:lstStyle/>
          <a:p>
            <a:endParaRPr lang="el-GR" dirty="0"/>
          </a:p>
        </p:txBody>
      </p:sp>
      <p:sp>
        <p:nvSpPr>
          <p:cNvPr id="3" name="2 - Θέση περιεχομένου"/>
          <p:cNvSpPr>
            <a:spLocks noGrp="1"/>
          </p:cNvSpPr>
          <p:nvPr>
            <p:ph idx="1"/>
          </p:nvPr>
        </p:nvSpPr>
        <p:spPr>
          <a:xfrm>
            <a:off x="1435608" y="1071546"/>
            <a:ext cx="7498080" cy="5176854"/>
          </a:xfrm>
        </p:spPr>
        <p:txBody>
          <a:bodyPr/>
          <a:lstStyle/>
          <a:p>
            <a:pPr>
              <a:buNone/>
            </a:pPr>
            <a:r>
              <a:rPr lang="el-GR" i="1" dirty="0" smtClean="0"/>
              <a:t>Νοσηλευτικές παρεμβάσεις:</a:t>
            </a:r>
          </a:p>
          <a:p>
            <a:r>
              <a:rPr lang="el-GR" dirty="0" smtClean="0"/>
              <a:t>Έλεγχο για ύπαρξη διαρροών</a:t>
            </a:r>
          </a:p>
          <a:p>
            <a:r>
              <a:rPr lang="el-GR" dirty="0" smtClean="0"/>
              <a:t>Διατήρηση θετικής πίεσης στους αεραγωγούς</a:t>
            </a:r>
          </a:p>
          <a:p>
            <a:r>
              <a:rPr lang="el-GR" dirty="0" smtClean="0"/>
              <a:t>Διαρκή παροχέτευση οξυγόνου</a:t>
            </a:r>
          </a:p>
          <a:p>
            <a:r>
              <a:rPr lang="el-GR" dirty="0" smtClean="0"/>
              <a:t>Οπτικός έλεγχος κάθε μισή ώρα</a:t>
            </a:r>
          </a:p>
          <a:p>
            <a:r>
              <a:rPr lang="el-GR" dirty="0" smtClean="0"/>
              <a:t>Μέτρηση </a:t>
            </a:r>
            <a:r>
              <a:rPr lang="en-US" dirty="0" smtClean="0"/>
              <a:t>SpO2 </a:t>
            </a:r>
            <a:endParaRPr lang="el-GR" dirty="0" smtClean="0"/>
          </a:p>
          <a:p>
            <a:r>
              <a:rPr lang="el-GR" dirty="0" smtClean="0"/>
              <a:t>Παρακολούθηση καρδιακών παλμών και αρτηριακής πίεσης</a:t>
            </a:r>
          </a:p>
          <a:p>
            <a:pPr>
              <a:buNone/>
            </a:pPr>
            <a:endParaRPr lang="el-GR" dirty="0" smtClean="0"/>
          </a:p>
          <a:p>
            <a:pPr>
              <a:buNone/>
            </a:pPr>
            <a:endParaRPr lang="el-GR" dirty="0" smtClean="0"/>
          </a:p>
          <a:p>
            <a:pPr>
              <a:buNone/>
            </a:pPr>
            <a:endParaRPr lang="el-GR" dirty="0" smtClean="0"/>
          </a:p>
          <a:p>
            <a:pPr>
              <a:buNone/>
            </a:pPr>
            <a:endParaRPr lang="el-GR" dirty="0" smtClean="0"/>
          </a:p>
          <a:p>
            <a:pPr>
              <a:buNone/>
            </a:pPr>
            <a:endParaRPr lang="el-GR" dirty="0" smtClean="0"/>
          </a:p>
          <a:p>
            <a:pPr>
              <a:buNone/>
            </a:pPr>
            <a:endParaRPr lang="el-GR"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1435608" y="274638"/>
            <a:ext cx="7498080" cy="153966"/>
          </a:xfrm>
        </p:spPr>
        <p:txBody>
          <a:bodyPr>
            <a:normAutofit fontScale="90000"/>
          </a:bodyPr>
          <a:lstStyle/>
          <a:p>
            <a:endParaRPr lang="el-GR" dirty="0"/>
          </a:p>
        </p:txBody>
      </p:sp>
      <p:sp>
        <p:nvSpPr>
          <p:cNvPr id="3" name="2 - Θέση περιεχομένου"/>
          <p:cNvSpPr>
            <a:spLocks noGrp="1"/>
          </p:cNvSpPr>
          <p:nvPr>
            <p:ph idx="1"/>
          </p:nvPr>
        </p:nvSpPr>
        <p:spPr>
          <a:xfrm>
            <a:off x="1435608" y="500042"/>
            <a:ext cx="7498080" cy="5748358"/>
          </a:xfrm>
        </p:spPr>
        <p:txBody>
          <a:bodyPr>
            <a:normAutofit lnSpcReduction="10000"/>
          </a:bodyPr>
          <a:lstStyle/>
          <a:p>
            <a:r>
              <a:rPr lang="el-GR" sz="2800" dirty="0" smtClean="0"/>
              <a:t>Έλεγχος της περιοχής της συσκευής του οξυγόνου</a:t>
            </a:r>
          </a:p>
          <a:p>
            <a:r>
              <a:rPr lang="el-GR" sz="2800" dirty="0" smtClean="0"/>
              <a:t>Ακρόαση των πνευμόνων για ίση είσοδο αέρα και αίσθημα παλμών την κοιλίας κατά την διάταση κάθε 4 ώρες.</a:t>
            </a:r>
          </a:p>
          <a:p>
            <a:r>
              <a:rPr lang="el-GR" sz="2800" dirty="0" smtClean="0"/>
              <a:t>Σωστό πλύσιμο χεριών, αλλαγή γαντιών για την αποφυγή μόλυνσης των αναπνευστικών συσκευών</a:t>
            </a:r>
          </a:p>
          <a:p>
            <a:r>
              <a:rPr lang="el-GR" sz="2800" dirty="0" smtClean="0"/>
              <a:t>Σωστή στοματική και ρινική φροντίδα των ασθενών για την αποφυγή βακτηριακής λοίμωξης.</a:t>
            </a:r>
          </a:p>
          <a:p>
            <a:r>
              <a:rPr lang="el-GR" sz="2800" dirty="0" smtClean="0"/>
              <a:t>Περιποίηση και φροντίδα της εγκάρσιας τομής.</a:t>
            </a:r>
          </a:p>
          <a:p>
            <a:endParaRPr lang="el-GR"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 Εικόνα" descr="15497831_1459296054095626_1735058897_n.jpg"/>
          <p:cNvPicPr>
            <a:picLocks noChangeAspect="1"/>
          </p:cNvPicPr>
          <p:nvPr/>
        </p:nvPicPr>
        <p:blipFill>
          <a:blip r:embed="rId2"/>
          <a:stretch>
            <a:fillRect/>
          </a:stretch>
        </p:blipFill>
        <p:spPr>
          <a:xfrm>
            <a:off x="1428728" y="571480"/>
            <a:ext cx="7324997" cy="5500726"/>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dirty="0" smtClean="0"/>
              <a:t>Βιβλιογραφία</a:t>
            </a:r>
            <a:endParaRPr lang="el-GR" dirty="0"/>
          </a:p>
        </p:txBody>
      </p:sp>
      <p:sp>
        <p:nvSpPr>
          <p:cNvPr id="3" name="2 - Θέση περιεχομένου"/>
          <p:cNvSpPr>
            <a:spLocks noGrp="1"/>
          </p:cNvSpPr>
          <p:nvPr>
            <p:ph idx="1"/>
          </p:nvPr>
        </p:nvSpPr>
        <p:spPr/>
        <p:txBody>
          <a:bodyPr>
            <a:normAutofit/>
          </a:bodyPr>
          <a:lstStyle/>
          <a:p>
            <a:r>
              <a:rPr lang="en-US" sz="2400" dirty="0" smtClean="0">
                <a:hlinkClick r:id="rId2"/>
              </a:rPr>
              <a:t>http</a:t>
            </a:r>
            <a:r>
              <a:rPr lang="en-US" sz="2400" dirty="0" smtClean="0">
                <a:hlinkClick r:id="rId2"/>
              </a:rPr>
              <a:t>://</a:t>
            </a:r>
            <a:r>
              <a:rPr lang="en-US" sz="2400" dirty="0" smtClean="0">
                <a:hlinkClick r:id="rId2"/>
              </a:rPr>
              <a:t>eureka.lib.teithe.gr:8080/bitstream/handle/10184/4896/Theodoraki_Siamata.pdf?sequence=3</a:t>
            </a:r>
            <a:endParaRPr lang="en-US" sz="2400" dirty="0" smtClean="0"/>
          </a:p>
          <a:p>
            <a:r>
              <a:rPr lang="en-US" sz="2400" dirty="0" smtClean="0">
                <a:hlinkClick r:id="rId3"/>
              </a:rPr>
              <a:t>http://</a:t>
            </a:r>
            <a:r>
              <a:rPr lang="en-US" sz="2400" dirty="0" smtClean="0">
                <a:hlinkClick r:id="rId3"/>
              </a:rPr>
              <a:t>www.4ype.gr/uploads/e_paper/beltiosi/nos-prot/Xorigisi_oksygonou_me_syskeves_xamilis_kai_ypsilis_rois.pdf</a:t>
            </a:r>
            <a:endParaRPr lang="en-US" sz="2400" dirty="0" smtClean="0"/>
          </a:p>
          <a:p>
            <a:r>
              <a:rPr lang="en-US" sz="2400" dirty="0" smtClean="0">
                <a:hlinkClick r:id="rId4"/>
              </a:rPr>
              <a:t>http://</a:t>
            </a:r>
            <a:r>
              <a:rPr lang="en-US" sz="2400" dirty="0" smtClean="0">
                <a:hlinkClick r:id="rId4"/>
              </a:rPr>
              <a:t>www.hts.org.gr/assets/files/entypa_koinou/COPD%20Q&amp;A.Patients.pdf</a:t>
            </a:r>
            <a:endParaRPr lang="el-GR" sz="2400" dirty="0" smtClean="0"/>
          </a:p>
          <a:p>
            <a:r>
              <a:rPr lang="el-GR" sz="2400" dirty="0" smtClean="0"/>
              <a:t>Επείγουσες νοσηλευτικές διαδικασίες, </a:t>
            </a:r>
            <a:r>
              <a:rPr lang="en-US" sz="2400" dirty="0" smtClean="0"/>
              <a:t>Jean A. </a:t>
            </a:r>
            <a:r>
              <a:rPr lang="en-US" sz="2400" dirty="0" err="1" smtClean="0"/>
              <a:t>Proehl</a:t>
            </a:r>
            <a:r>
              <a:rPr lang="en-US" sz="2400" dirty="0" smtClean="0"/>
              <a:t> </a:t>
            </a:r>
            <a:r>
              <a:rPr lang="el-GR" sz="2400" dirty="0" smtClean="0"/>
              <a:t>εκδόσεις Λαγός Δημήτριος</a:t>
            </a:r>
          </a:p>
          <a:p>
            <a:r>
              <a:rPr lang="el-GR" sz="2400" dirty="0" smtClean="0"/>
              <a:t>Η νοσηλευτική στην κλινική πράξη, </a:t>
            </a:r>
            <a:r>
              <a:rPr lang="en-US" sz="2400" dirty="0" smtClean="0"/>
              <a:t>Berman </a:t>
            </a:r>
            <a:r>
              <a:rPr lang="el-GR" sz="2400" dirty="0" smtClean="0"/>
              <a:t>εκδόσεις Λαγός Δημήτριος</a:t>
            </a:r>
          </a:p>
          <a:p>
            <a:pPr>
              <a:buNone/>
            </a:pPr>
            <a:endParaRPr lang="en-US" sz="2400" dirty="0" smtClean="0"/>
          </a:p>
          <a:p>
            <a:pPr>
              <a:buNone/>
            </a:pPr>
            <a:endParaRPr lang="el-GR" sz="24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rmAutofit/>
          </a:bodyPr>
          <a:lstStyle/>
          <a:p>
            <a:pPr algn="ctr"/>
            <a:r>
              <a:rPr lang="el-GR" sz="3200" dirty="0" smtClean="0">
                <a:latin typeface="Arial" pitchFamily="34" charset="0"/>
                <a:cs typeface="Arial" pitchFamily="34" charset="0"/>
              </a:rPr>
              <a:t>Κλινική Περίπτωση</a:t>
            </a:r>
            <a:endParaRPr lang="el-GR" sz="3200" dirty="0">
              <a:latin typeface="Arial" pitchFamily="34" charset="0"/>
              <a:cs typeface="Arial" pitchFamily="34" charset="0"/>
            </a:endParaRPr>
          </a:p>
        </p:txBody>
      </p:sp>
      <p:sp>
        <p:nvSpPr>
          <p:cNvPr id="3" name="2 - Θέση περιεχομένου"/>
          <p:cNvSpPr>
            <a:spLocks noGrp="1"/>
          </p:cNvSpPr>
          <p:nvPr>
            <p:ph idx="1"/>
          </p:nvPr>
        </p:nvSpPr>
        <p:spPr>
          <a:xfrm>
            <a:off x="1000100" y="1447800"/>
            <a:ext cx="7786742" cy="4800600"/>
          </a:xfrm>
        </p:spPr>
        <p:txBody>
          <a:bodyPr>
            <a:normAutofit fontScale="32500" lnSpcReduction="20000"/>
          </a:bodyPr>
          <a:lstStyle/>
          <a:p>
            <a:pPr>
              <a:buNone/>
            </a:pPr>
            <a:r>
              <a:rPr lang="en-US" sz="5800" i="1" dirty="0" smtClean="0"/>
              <a:t>   </a:t>
            </a:r>
            <a:r>
              <a:rPr lang="el-GR" sz="5800" i="1" dirty="0" smtClean="0"/>
              <a:t>  </a:t>
            </a:r>
            <a:r>
              <a:rPr lang="el-GR" sz="5800" b="1" dirty="0" smtClean="0">
                <a:latin typeface="Arial" pitchFamily="34" charset="0"/>
                <a:cs typeface="Arial" pitchFamily="34" charset="0"/>
              </a:rPr>
              <a:t>Η </a:t>
            </a:r>
            <a:r>
              <a:rPr lang="el-GR" sz="5800" b="1" dirty="0" smtClean="0">
                <a:latin typeface="Arial" pitchFamily="34" charset="0"/>
                <a:cs typeface="Arial" pitchFamily="34" charset="0"/>
              </a:rPr>
              <a:t>ΚΤ, μια ασθενής 70 ετών με χρόνια </a:t>
            </a:r>
            <a:r>
              <a:rPr lang="el-GR" sz="5800" b="1" dirty="0" smtClean="0">
                <a:latin typeface="Arial" pitchFamily="34" charset="0"/>
                <a:cs typeface="Arial" pitchFamily="34" charset="0"/>
              </a:rPr>
              <a:t>αποφρακτική</a:t>
            </a:r>
            <a:r>
              <a:rPr lang="en-US" sz="5800" b="1" dirty="0" smtClean="0">
                <a:latin typeface="Arial" pitchFamily="34" charset="0"/>
                <a:cs typeface="Arial" pitchFamily="34" charset="0"/>
              </a:rPr>
              <a:t> </a:t>
            </a:r>
            <a:r>
              <a:rPr lang="el-GR" sz="5800" b="1" dirty="0" smtClean="0">
                <a:latin typeface="Arial" pitchFamily="34" charset="0"/>
                <a:cs typeface="Arial" pitchFamily="34" charset="0"/>
              </a:rPr>
              <a:t> πνευμονοπάθεια </a:t>
            </a:r>
            <a:r>
              <a:rPr lang="el-GR" sz="5800" b="1" dirty="0" smtClean="0">
                <a:latin typeface="Arial" pitchFamily="34" charset="0"/>
                <a:cs typeface="Arial" pitchFamily="34" charset="0"/>
              </a:rPr>
              <a:t>(ΧΑΠ), μόλις έχει επιστρέψει στην κλινική σας μετά από χειρουργική επέμβαση αφαίρεσης μη κακοήθους πολύποδα. Έχει μια εγκάρσια τομή στη μέση γραμμή στην κοιλιακή χώρα στερεωμένη με ράμματα και καλυμμένη με στεγνά αποστειρωμένα επιθέματα. Έχει περιφερικό </a:t>
            </a:r>
            <a:r>
              <a:rPr lang="el-GR" sz="5800" b="1" dirty="0" err="1" smtClean="0">
                <a:latin typeface="Arial" pitchFamily="34" charset="0"/>
                <a:cs typeface="Arial" pitchFamily="34" charset="0"/>
              </a:rPr>
              <a:t>φλεβοκαθετήρα</a:t>
            </a:r>
            <a:r>
              <a:rPr lang="el-GR" sz="5800" b="1" dirty="0" smtClean="0">
                <a:latin typeface="Arial" pitchFamily="34" charset="0"/>
                <a:cs typeface="Arial" pitchFamily="34" charset="0"/>
              </a:rPr>
              <a:t> στο δεξιό της χέρι και λαμβάνει </a:t>
            </a:r>
            <a:r>
              <a:rPr lang="en-US" sz="5800" b="1" dirty="0" smtClean="0">
                <a:latin typeface="Arial" pitchFamily="34" charset="0"/>
                <a:cs typeface="Arial" pitchFamily="34" charset="0"/>
              </a:rPr>
              <a:t>D</a:t>
            </a:r>
            <a:r>
              <a:rPr lang="el-GR" sz="5800" b="1" dirty="0" smtClean="0">
                <a:latin typeface="Arial" pitchFamily="34" charset="0"/>
                <a:cs typeface="Arial" pitchFamily="34" charset="0"/>
              </a:rPr>
              <a:t>/</a:t>
            </a:r>
            <a:r>
              <a:rPr lang="en-US" sz="5800" b="1" dirty="0" smtClean="0">
                <a:latin typeface="Arial" pitchFamily="34" charset="0"/>
                <a:cs typeface="Arial" pitchFamily="34" charset="0"/>
              </a:rPr>
              <a:t>W</a:t>
            </a:r>
            <a:r>
              <a:rPr lang="el-GR" sz="5800" b="1" dirty="0" smtClean="0">
                <a:latin typeface="Arial" pitchFamily="34" charset="0"/>
                <a:cs typeface="Arial" pitchFamily="34" charset="0"/>
              </a:rPr>
              <a:t>5% &amp; </a:t>
            </a:r>
            <a:r>
              <a:rPr lang="en-US" sz="5800" b="1" dirty="0" smtClean="0">
                <a:latin typeface="Arial" pitchFamily="34" charset="0"/>
                <a:cs typeface="Arial" pitchFamily="34" charset="0"/>
              </a:rPr>
              <a:t>N</a:t>
            </a:r>
            <a:r>
              <a:rPr lang="el-GR" sz="5800" b="1" dirty="0" smtClean="0">
                <a:latin typeface="Arial" pitchFamily="34" charset="0"/>
                <a:cs typeface="Arial" pitchFamily="34" charset="0"/>
              </a:rPr>
              <a:t>/</a:t>
            </a:r>
            <a:r>
              <a:rPr lang="en-US" sz="5800" b="1" dirty="0" smtClean="0">
                <a:latin typeface="Arial" pitchFamily="34" charset="0"/>
                <a:cs typeface="Arial" pitchFamily="34" charset="0"/>
              </a:rPr>
              <a:t>S</a:t>
            </a:r>
            <a:r>
              <a:rPr lang="el-GR" sz="5800" b="1" dirty="0" smtClean="0">
                <a:latin typeface="Arial" pitchFamily="34" charset="0"/>
                <a:cs typeface="Arial" pitchFamily="34" charset="0"/>
              </a:rPr>
              <a:t>0.9% με ροή 75</a:t>
            </a:r>
            <a:r>
              <a:rPr lang="en-US" sz="5800" b="1" dirty="0" smtClean="0">
                <a:latin typeface="Arial" pitchFamily="34" charset="0"/>
                <a:cs typeface="Arial" pitchFamily="34" charset="0"/>
              </a:rPr>
              <a:t>ml</a:t>
            </a:r>
            <a:r>
              <a:rPr lang="el-GR" sz="5800" b="1" dirty="0" smtClean="0">
                <a:latin typeface="Arial" pitchFamily="34" charset="0"/>
                <a:cs typeface="Arial" pitchFamily="34" charset="0"/>
              </a:rPr>
              <a:t>/</a:t>
            </a:r>
            <a:r>
              <a:rPr lang="en-US" sz="5800" b="1" dirty="0" smtClean="0">
                <a:latin typeface="Arial" pitchFamily="34" charset="0"/>
                <a:cs typeface="Arial" pitchFamily="34" charset="0"/>
              </a:rPr>
              <a:t>h</a:t>
            </a:r>
            <a:r>
              <a:rPr lang="el-GR" sz="5800" b="1" dirty="0" smtClean="0">
                <a:latin typeface="Arial" pitchFamily="34" charset="0"/>
                <a:cs typeface="Arial" pitchFamily="34" charset="0"/>
              </a:rPr>
              <a:t>. Έχει </a:t>
            </a:r>
            <a:r>
              <a:rPr lang="el-GR" sz="5800" b="1" dirty="0" err="1" smtClean="0">
                <a:latin typeface="Arial" pitchFamily="34" charset="0"/>
                <a:cs typeface="Arial" pitchFamily="34" charset="0"/>
              </a:rPr>
              <a:t>ρινογαστρικό</a:t>
            </a:r>
            <a:r>
              <a:rPr lang="el-GR" sz="5800" b="1" dirty="0" smtClean="0">
                <a:latin typeface="Arial" pitchFamily="34" charset="0"/>
                <a:cs typeface="Arial" pitchFamily="34" charset="0"/>
              </a:rPr>
              <a:t> σωλήνα σίτισης στο δεξιό ρώθωνα, ο οποίος είναι κλειστός αυτή τη στιγμή. Ο γιατρός έχει δώσει οδηγία για </a:t>
            </a:r>
            <a:r>
              <a:rPr lang="el-GR" sz="5800" b="1" dirty="0" smtClean="0">
                <a:latin typeface="Arial" pitchFamily="34" charset="0"/>
                <a:cs typeface="Arial" pitchFamily="34" charset="0"/>
              </a:rPr>
              <a:t>  χορήγηση </a:t>
            </a:r>
            <a:r>
              <a:rPr lang="el-GR" sz="5800" b="1" dirty="0" smtClean="0">
                <a:latin typeface="Arial" pitchFamily="34" charset="0"/>
                <a:cs typeface="Arial" pitchFamily="34" charset="0"/>
              </a:rPr>
              <a:t>οξυγόνου μέσω ρινικής κάνουλας με ροή 2 </a:t>
            </a:r>
            <a:r>
              <a:rPr lang="en-US" sz="5800" b="1" dirty="0" smtClean="0">
                <a:latin typeface="Arial" pitchFamily="34" charset="0"/>
                <a:cs typeface="Arial" pitchFamily="34" charset="0"/>
              </a:rPr>
              <a:t>l</a:t>
            </a:r>
            <a:r>
              <a:rPr lang="el-GR" sz="5800" b="1" dirty="0" smtClean="0">
                <a:latin typeface="Arial" pitchFamily="34" charset="0"/>
                <a:cs typeface="Arial" pitchFamily="34" charset="0"/>
              </a:rPr>
              <a:t>/</a:t>
            </a:r>
            <a:r>
              <a:rPr lang="en-US" sz="5800" b="1" dirty="0" smtClean="0">
                <a:latin typeface="Arial" pitchFamily="34" charset="0"/>
                <a:cs typeface="Arial" pitchFamily="34" charset="0"/>
              </a:rPr>
              <a:t>min</a:t>
            </a:r>
            <a:r>
              <a:rPr lang="el-GR" sz="5800" b="1" dirty="0" smtClean="0">
                <a:latin typeface="Arial" pitchFamily="34" charset="0"/>
                <a:cs typeface="Arial" pitchFamily="34" charset="0"/>
              </a:rPr>
              <a:t>. Ο πρωτοβάθμιος νοσηλευτής σας δίνει οδηγία να χορηγήσετε το οξυγόνο στην ασθενή. Όταν προσπαθείτε να βάλετε την κάνουλα στον ρώθωνα της ασθενούς με τον </a:t>
            </a:r>
            <a:r>
              <a:rPr lang="el-GR" sz="5800" b="1" dirty="0" err="1" smtClean="0">
                <a:latin typeface="Arial" pitchFamily="34" charset="0"/>
                <a:cs typeface="Arial" pitchFamily="34" charset="0"/>
              </a:rPr>
              <a:t>ρινογαστρικό</a:t>
            </a:r>
            <a:r>
              <a:rPr lang="el-GR" sz="5800" b="1" dirty="0" smtClean="0">
                <a:latin typeface="Arial" pitchFamily="34" charset="0"/>
                <a:cs typeface="Arial" pitchFamily="34" charset="0"/>
              </a:rPr>
              <a:t> σωλήνα, θεωρείται ότι είναι άβολο για την ασθενή και λίγο περίεργο. Για λόγους άνεσης, αποφασίζεται τελικά να βάλετε μια απλή μάσκα οξυγόνου </a:t>
            </a:r>
            <a:r>
              <a:rPr lang="el-GR" sz="5800" b="1" dirty="0" smtClean="0">
                <a:latin typeface="Arial" pitchFamily="34" charset="0"/>
                <a:cs typeface="Arial" pitchFamily="34" charset="0"/>
              </a:rPr>
              <a:t>στην ασθενή</a:t>
            </a:r>
            <a:r>
              <a:rPr lang="el-GR" sz="5800" b="1" dirty="0" smtClean="0">
                <a:latin typeface="Arial" pitchFamily="34" charset="0"/>
                <a:cs typeface="Arial" pitchFamily="34" charset="0"/>
              </a:rPr>
              <a:t>. Τα ζωτικά της σημεία είναι ως εξής: θερμοκρασία 37,5</a:t>
            </a:r>
            <a:r>
              <a:rPr lang="en-US" sz="5800" b="1" baseline="30000" dirty="0" err="1" smtClean="0">
                <a:latin typeface="Arial" pitchFamily="34" charset="0"/>
                <a:cs typeface="Arial" pitchFamily="34" charset="0"/>
              </a:rPr>
              <a:t>o</a:t>
            </a:r>
            <a:r>
              <a:rPr lang="en-US" sz="5800" b="1" dirty="0" err="1" smtClean="0">
                <a:latin typeface="Arial" pitchFamily="34" charset="0"/>
                <a:cs typeface="Arial" pitchFamily="34" charset="0"/>
              </a:rPr>
              <a:t>C</a:t>
            </a:r>
            <a:r>
              <a:rPr lang="el-GR" sz="5800" b="1" dirty="0" smtClean="0">
                <a:latin typeface="Arial" pitchFamily="34" charset="0"/>
                <a:cs typeface="Arial" pitchFamily="34" charset="0"/>
              </a:rPr>
              <a:t>, </a:t>
            </a:r>
            <a:r>
              <a:rPr lang="el-GR" sz="5800" b="1" dirty="0" err="1" smtClean="0">
                <a:latin typeface="Arial" pitchFamily="34" charset="0"/>
                <a:cs typeface="Arial" pitchFamily="34" charset="0"/>
              </a:rPr>
              <a:t>σφύξεις</a:t>
            </a:r>
            <a:r>
              <a:rPr lang="el-GR" sz="5800" b="1" dirty="0" smtClean="0">
                <a:latin typeface="Arial" pitchFamily="34" charset="0"/>
                <a:cs typeface="Arial" pitchFamily="34" charset="0"/>
              </a:rPr>
              <a:t> 76/λεπτό, αναπνοές 24/λεπτό, αρτηριακή πίεση 110/70 </a:t>
            </a:r>
            <a:r>
              <a:rPr lang="en-US" sz="5800" b="1" dirty="0" smtClean="0">
                <a:latin typeface="Arial" pitchFamily="34" charset="0"/>
                <a:cs typeface="Arial" pitchFamily="34" charset="0"/>
              </a:rPr>
              <a:t>mmHg</a:t>
            </a:r>
            <a:r>
              <a:rPr lang="el-GR" sz="5800" b="1" dirty="0" smtClean="0">
                <a:latin typeface="Arial" pitchFamily="34" charset="0"/>
                <a:cs typeface="Arial" pitchFamily="34" charset="0"/>
              </a:rPr>
              <a:t>, κορεσμός οξυγόνου 92%.</a:t>
            </a:r>
          </a:p>
          <a:p>
            <a:endParaRPr lang="el-GR"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1000100" y="274638"/>
            <a:ext cx="8143900" cy="1654164"/>
          </a:xfrm>
        </p:spPr>
        <p:txBody>
          <a:bodyPr>
            <a:normAutofit/>
          </a:bodyPr>
          <a:lstStyle/>
          <a:p>
            <a:r>
              <a:rPr lang="el-GR" sz="3600" dirty="0" smtClean="0">
                <a:latin typeface="Arial" pitchFamily="34" charset="0"/>
                <a:cs typeface="Arial" pitchFamily="34" charset="0"/>
              </a:rPr>
              <a:t>Χρόνια Αποφρακτική Πνευμονοπάθεια</a:t>
            </a:r>
            <a:endParaRPr lang="el-GR" sz="3600" dirty="0">
              <a:latin typeface="Arial" pitchFamily="34" charset="0"/>
              <a:cs typeface="Arial" pitchFamily="34" charset="0"/>
            </a:endParaRPr>
          </a:p>
        </p:txBody>
      </p:sp>
      <p:sp>
        <p:nvSpPr>
          <p:cNvPr id="3" name="2 - Θέση περιεχομένου"/>
          <p:cNvSpPr>
            <a:spLocks noGrp="1"/>
          </p:cNvSpPr>
          <p:nvPr>
            <p:ph idx="1"/>
          </p:nvPr>
        </p:nvSpPr>
        <p:spPr>
          <a:xfrm>
            <a:off x="1435608" y="1714488"/>
            <a:ext cx="7351234" cy="3929090"/>
          </a:xfrm>
        </p:spPr>
        <p:txBody>
          <a:bodyPr>
            <a:normAutofit/>
          </a:bodyPr>
          <a:lstStyle/>
          <a:p>
            <a:pPr>
              <a:buNone/>
            </a:pPr>
            <a:r>
              <a:rPr lang="el-GR" sz="3400" dirty="0" smtClean="0">
                <a:latin typeface="Arial" pitchFamily="34" charset="0"/>
                <a:cs typeface="Arial" pitchFamily="34" charset="0"/>
              </a:rPr>
              <a:t>   Μία ομάδα πνευμονικών παθήσεων οι οποίες έχουν κοινό χαρακτηριστικό την στένωση των βρόγχων ,με αποτέλεσμα να αδειάζουν δύσκολα οι πνεύμονες από τον αέρα που περιέχουν (δύσκολη εκπνοή ).</a:t>
            </a:r>
            <a:endParaRPr lang="el-GR" sz="34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1357290" y="142852"/>
            <a:ext cx="7576398" cy="1214446"/>
          </a:xfrm>
        </p:spPr>
        <p:txBody>
          <a:bodyPr>
            <a:noAutofit/>
          </a:bodyPr>
          <a:lstStyle/>
          <a:p>
            <a:pPr lvl="0"/>
            <a:r>
              <a:rPr lang="el-GR" sz="2400" dirty="0" smtClean="0"/>
              <a:t/>
            </a:r>
            <a:br>
              <a:rPr lang="el-GR" sz="2400" dirty="0" smtClean="0"/>
            </a:br>
            <a:r>
              <a:rPr lang="el-GR" sz="2400" dirty="0" smtClean="0"/>
              <a:t>Ποια </a:t>
            </a:r>
            <a:r>
              <a:rPr lang="el-GR" sz="2400" dirty="0" smtClean="0"/>
              <a:t>είναι η διαφορά ανάμεσα στη χορήγηση οξυγόνου με ρινική κάνουλα και στη χορήγηση οξυγόνου μέσω απλής μάσκα οξυγόνου;</a:t>
            </a:r>
            <a:br>
              <a:rPr lang="el-GR" sz="2400" dirty="0" smtClean="0"/>
            </a:br>
            <a:endParaRPr lang="el-GR" sz="2400" dirty="0"/>
          </a:p>
        </p:txBody>
      </p:sp>
      <p:sp>
        <p:nvSpPr>
          <p:cNvPr id="3" name="2 - Θέση περιεχομένου"/>
          <p:cNvSpPr>
            <a:spLocks noGrp="1"/>
          </p:cNvSpPr>
          <p:nvPr>
            <p:ph idx="1"/>
          </p:nvPr>
        </p:nvSpPr>
        <p:spPr/>
        <p:txBody>
          <a:bodyPr>
            <a:normAutofit lnSpcReduction="10000"/>
          </a:bodyPr>
          <a:lstStyle/>
          <a:p>
            <a:pPr>
              <a:buNone/>
            </a:pPr>
            <a:r>
              <a:rPr lang="el-GR" sz="3600" b="1" i="1" dirty="0" smtClean="0"/>
              <a:t>ΡΙΝΙΚΗ ΚΑΝΟΥΛΑ </a:t>
            </a:r>
          </a:p>
          <a:p>
            <a:pPr>
              <a:buNone/>
            </a:pPr>
            <a:r>
              <a:rPr lang="el-GR" sz="3600" dirty="0" smtClean="0"/>
              <a:t>Ρ</a:t>
            </a:r>
            <a:r>
              <a:rPr lang="en-US" sz="3600" dirty="0" smtClean="0"/>
              <a:t>o</a:t>
            </a:r>
            <a:r>
              <a:rPr lang="el-GR" sz="3600" dirty="0" smtClean="0"/>
              <a:t>ή </a:t>
            </a:r>
            <a:r>
              <a:rPr lang="en-US" sz="3600" dirty="0" smtClean="0"/>
              <a:t>:</a:t>
            </a:r>
            <a:r>
              <a:rPr lang="el-GR" sz="3600" dirty="0" smtClean="0"/>
              <a:t>1-6</a:t>
            </a:r>
            <a:r>
              <a:rPr lang="en-US" sz="3600" dirty="0" smtClean="0"/>
              <a:t>l</a:t>
            </a:r>
            <a:r>
              <a:rPr lang="el-GR" sz="3600" dirty="0" smtClean="0"/>
              <a:t>/</a:t>
            </a:r>
            <a:r>
              <a:rPr lang="en-US" sz="3600" dirty="0" smtClean="0"/>
              <a:t>min O</a:t>
            </a:r>
            <a:r>
              <a:rPr lang="el-GR" sz="3600" dirty="0" smtClean="0"/>
              <a:t>2     </a:t>
            </a:r>
            <a:r>
              <a:rPr lang="en-US" sz="3600" dirty="0" err="1" smtClean="0"/>
              <a:t>FiO</a:t>
            </a:r>
            <a:r>
              <a:rPr lang="el-GR" sz="3600" dirty="0" smtClean="0"/>
              <a:t>2</a:t>
            </a:r>
            <a:r>
              <a:rPr lang="en-US" sz="3600" dirty="0" smtClean="0"/>
              <a:t> : 24-44%</a:t>
            </a:r>
            <a:endParaRPr lang="el-GR" sz="3600" dirty="0" smtClean="0"/>
          </a:p>
          <a:p>
            <a:pPr>
              <a:buNone/>
            </a:pPr>
            <a:r>
              <a:rPr lang="el-GR" sz="3600" dirty="0" smtClean="0"/>
              <a:t>Πλεονεκτήματα</a:t>
            </a:r>
            <a:r>
              <a:rPr lang="en-US" sz="3600" dirty="0" smtClean="0"/>
              <a:t>:</a:t>
            </a:r>
          </a:p>
          <a:p>
            <a:pPr>
              <a:buFont typeface="Arial" pitchFamily="34" charset="0"/>
              <a:buChar char="•"/>
            </a:pPr>
            <a:r>
              <a:rPr lang="el-GR" sz="3600" dirty="0" smtClean="0"/>
              <a:t>Καλώς ανεκτή και άνετη στη χρήση.</a:t>
            </a:r>
          </a:p>
          <a:p>
            <a:pPr>
              <a:buFont typeface="Arial" pitchFamily="34" charset="0"/>
              <a:buChar char="•"/>
            </a:pPr>
            <a:r>
              <a:rPr lang="el-GR" sz="3600" dirty="0" smtClean="0"/>
              <a:t>Ο ασθενής μπορεί να φάει και να πιεί χωρίς να την αφαιρέσει.</a:t>
            </a:r>
          </a:p>
          <a:p>
            <a:pPr>
              <a:buFont typeface="Arial" pitchFamily="34" charset="0"/>
              <a:buChar char="•"/>
            </a:pPr>
            <a:r>
              <a:rPr lang="el-GR" sz="3600" dirty="0" smtClean="0"/>
              <a:t>Μπορεί να χρησιμοποιηθεί με υγραντήρα.</a:t>
            </a:r>
          </a:p>
        </p:txBody>
      </p:sp>
      <p:sp>
        <p:nvSpPr>
          <p:cNvPr id="1025" name="Rectangle 1"/>
          <p:cNvSpPr>
            <a:spLocks noChangeArrowheads="1"/>
          </p:cNvSpPr>
          <p:nvPr/>
        </p:nvSpPr>
        <p:spPr bwMode="auto">
          <a:xfrm>
            <a:off x="0" y="0"/>
            <a:ext cx="184731"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l-GR"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l-GR"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1214414" y="285728"/>
            <a:ext cx="7498080" cy="1143000"/>
          </a:xfrm>
        </p:spPr>
        <p:txBody>
          <a:bodyPr>
            <a:normAutofit/>
          </a:bodyPr>
          <a:lstStyle/>
          <a:p>
            <a:pPr algn="ctr"/>
            <a:r>
              <a:rPr lang="el-GR" sz="4400" dirty="0" smtClean="0"/>
              <a:t>ΡΙΝΙΚΗ ΚΑΝΟΥΛΑ</a:t>
            </a:r>
            <a:endParaRPr lang="el-GR" sz="4400" dirty="0"/>
          </a:p>
        </p:txBody>
      </p:sp>
      <p:sp>
        <p:nvSpPr>
          <p:cNvPr id="3" name="2 - Θέση περιεχομένου"/>
          <p:cNvSpPr>
            <a:spLocks noGrp="1"/>
          </p:cNvSpPr>
          <p:nvPr>
            <p:ph idx="1"/>
          </p:nvPr>
        </p:nvSpPr>
        <p:spPr/>
        <p:txBody>
          <a:bodyPr/>
          <a:lstStyle/>
          <a:p>
            <a:pPr>
              <a:buNone/>
            </a:pPr>
            <a:r>
              <a:rPr lang="el-GR" dirty="0" smtClean="0"/>
              <a:t>Μειονεκτήματα </a:t>
            </a:r>
            <a:r>
              <a:rPr lang="en-US" dirty="0" smtClean="0"/>
              <a:t>:</a:t>
            </a:r>
            <a:endParaRPr lang="el-GR" dirty="0" smtClean="0"/>
          </a:p>
          <a:p>
            <a:r>
              <a:rPr lang="el-GR" dirty="0" smtClean="0"/>
              <a:t>Μπορεί να προκαλέσει έλκη εκ πιέσεως γύρω από την μύτη και τα αυτιά.</a:t>
            </a:r>
          </a:p>
          <a:p>
            <a:r>
              <a:rPr lang="el-GR" dirty="0" smtClean="0"/>
              <a:t>Μειωμένη αποτελεσματικότητα όταν η αναπνοή γίνεται μέσω του στόματος.</a:t>
            </a:r>
          </a:p>
          <a:p>
            <a:r>
              <a:rPr lang="el-GR" dirty="0" smtClean="0"/>
              <a:t>Μπορεί να ξηράνει και να ερεθίσει τον ρινικό βλεννογόνο.</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rmAutofit/>
          </a:bodyPr>
          <a:lstStyle/>
          <a:p>
            <a:pPr algn="ctr"/>
            <a:r>
              <a:rPr lang="el-GR" sz="4400" dirty="0" smtClean="0"/>
              <a:t>ΑΠΛΗ ΜΑΣΚΑ </a:t>
            </a:r>
            <a:endParaRPr lang="el-GR" sz="4400" dirty="0"/>
          </a:p>
        </p:txBody>
      </p:sp>
      <p:sp>
        <p:nvSpPr>
          <p:cNvPr id="3" name="2 - Θέση περιεχομένου"/>
          <p:cNvSpPr>
            <a:spLocks noGrp="1"/>
          </p:cNvSpPr>
          <p:nvPr>
            <p:ph idx="1"/>
          </p:nvPr>
        </p:nvSpPr>
        <p:spPr/>
        <p:txBody>
          <a:bodyPr>
            <a:normAutofit/>
          </a:bodyPr>
          <a:lstStyle/>
          <a:p>
            <a:pPr>
              <a:buNone/>
            </a:pPr>
            <a:r>
              <a:rPr lang="el-GR" dirty="0" smtClean="0"/>
              <a:t>Ρ</a:t>
            </a:r>
            <a:r>
              <a:rPr lang="en-US" dirty="0" smtClean="0"/>
              <a:t>o</a:t>
            </a:r>
            <a:r>
              <a:rPr lang="el-GR" dirty="0" smtClean="0"/>
              <a:t>ή</a:t>
            </a:r>
            <a:r>
              <a:rPr lang="el-GR" dirty="0" smtClean="0"/>
              <a:t> </a:t>
            </a:r>
            <a:r>
              <a:rPr lang="en-US" dirty="0" smtClean="0"/>
              <a:t>:5-8l</a:t>
            </a:r>
            <a:r>
              <a:rPr lang="el-GR" dirty="0" smtClean="0"/>
              <a:t>/</a:t>
            </a:r>
            <a:r>
              <a:rPr lang="en-US" dirty="0" smtClean="0"/>
              <a:t>min O</a:t>
            </a:r>
            <a:r>
              <a:rPr lang="el-GR" dirty="0" smtClean="0"/>
              <a:t>2     </a:t>
            </a:r>
            <a:r>
              <a:rPr lang="en-US" dirty="0" err="1" smtClean="0"/>
              <a:t>FiO</a:t>
            </a:r>
            <a:r>
              <a:rPr lang="el-GR" dirty="0" smtClean="0"/>
              <a:t>2</a:t>
            </a:r>
            <a:r>
              <a:rPr lang="en-US" dirty="0" smtClean="0"/>
              <a:t> : 40-60%</a:t>
            </a:r>
            <a:endParaRPr lang="el-GR" dirty="0" smtClean="0"/>
          </a:p>
          <a:p>
            <a:pPr>
              <a:buNone/>
            </a:pPr>
            <a:r>
              <a:rPr lang="el-GR" dirty="0" smtClean="0"/>
              <a:t>Πλεονεκτήματα </a:t>
            </a:r>
            <a:r>
              <a:rPr lang="en-US" dirty="0" smtClean="0"/>
              <a:t>:</a:t>
            </a:r>
          </a:p>
          <a:p>
            <a:r>
              <a:rPr lang="el-GR" dirty="0" smtClean="0"/>
              <a:t>Απλή και ελαφριά.</a:t>
            </a:r>
          </a:p>
          <a:p>
            <a:r>
              <a:rPr lang="el-GR" dirty="0" smtClean="0"/>
              <a:t>Μπορεί να χρησιμοποιηθεί με υγραντήρα.</a:t>
            </a:r>
          </a:p>
          <a:p>
            <a:r>
              <a:rPr lang="el-GR" dirty="0" smtClean="0"/>
              <a:t>Αποτελεσματική για όσους αναπνέουν από το στόμα ή πάσχον από ρινική απόφραξη.</a:t>
            </a:r>
            <a:endParaRPr lang="el-GR"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rmAutofit/>
          </a:bodyPr>
          <a:lstStyle/>
          <a:p>
            <a:pPr algn="ctr"/>
            <a:r>
              <a:rPr lang="el-GR" sz="4400" dirty="0" smtClean="0"/>
              <a:t>ΑΠΛΗ ΜΑΣΚΑ </a:t>
            </a:r>
            <a:endParaRPr lang="el-GR" sz="4400" dirty="0"/>
          </a:p>
        </p:txBody>
      </p:sp>
      <p:sp>
        <p:nvSpPr>
          <p:cNvPr id="3" name="2 - Θέση περιεχομένου"/>
          <p:cNvSpPr>
            <a:spLocks noGrp="1"/>
          </p:cNvSpPr>
          <p:nvPr>
            <p:ph idx="1"/>
          </p:nvPr>
        </p:nvSpPr>
        <p:spPr/>
        <p:txBody>
          <a:bodyPr>
            <a:normAutofit fontScale="85000" lnSpcReduction="20000"/>
          </a:bodyPr>
          <a:lstStyle/>
          <a:p>
            <a:pPr>
              <a:buNone/>
            </a:pPr>
            <a:r>
              <a:rPr lang="el-GR" dirty="0" smtClean="0"/>
              <a:t>Μειονεκτήματα </a:t>
            </a:r>
            <a:r>
              <a:rPr lang="en-US" dirty="0" smtClean="0"/>
              <a:t>: </a:t>
            </a:r>
            <a:endParaRPr lang="el-GR" dirty="0" smtClean="0"/>
          </a:p>
          <a:p>
            <a:r>
              <a:rPr lang="el-GR" dirty="0" smtClean="0"/>
              <a:t>Η ανεπαρκής ροή του </a:t>
            </a:r>
            <a:r>
              <a:rPr lang="en-US" dirty="0" smtClean="0"/>
              <a:t>O2 </a:t>
            </a:r>
            <a:r>
              <a:rPr lang="el-GR" dirty="0" smtClean="0"/>
              <a:t>μπορεί να οδηγήσει σε </a:t>
            </a:r>
            <a:r>
              <a:rPr lang="el-GR" dirty="0" err="1" smtClean="0"/>
              <a:t>επανεισπνοή</a:t>
            </a:r>
            <a:r>
              <a:rPr lang="el-GR" dirty="0" smtClean="0"/>
              <a:t> </a:t>
            </a:r>
            <a:r>
              <a:rPr lang="en-US" dirty="0" smtClean="0"/>
              <a:t>CO2</a:t>
            </a:r>
            <a:r>
              <a:rPr lang="el-GR" dirty="0" smtClean="0"/>
              <a:t> χρησιμοποιήστε ροή τουλάχιστον  5-6 </a:t>
            </a:r>
            <a:r>
              <a:rPr lang="en-US" dirty="0" smtClean="0"/>
              <a:t>l/min</a:t>
            </a:r>
            <a:r>
              <a:rPr lang="el-GR" dirty="0" smtClean="0"/>
              <a:t>.</a:t>
            </a:r>
          </a:p>
          <a:p>
            <a:r>
              <a:rPr lang="el-GR" dirty="0" smtClean="0"/>
              <a:t>Θεωρείται περιοριστική από κάποιους ασθενείς.</a:t>
            </a:r>
          </a:p>
          <a:p>
            <a:r>
              <a:rPr lang="el-GR" dirty="0" smtClean="0"/>
              <a:t>Περιορίζει την πρόσβαση στο πρόσωπο προκειμένου ο ασθενής να βήξει να φάει να πιεί να λάβει νοσηλευτική φροντίδα σχετική με το πρόσωπο.</a:t>
            </a:r>
          </a:p>
          <a:p>
            <a:r>
              <a:rPr lang="el-GR" dirty="0" smtClean="0"/>
              <a:t>Προβληματική επαφή </a:t>
            </a:r>
            <a:r>
              <a:rPr lang="el-GR" dirty="0" err="1" smtClean="0"/>
              <a:t>επι</a:t>
            </a:r>
            <a:r>
              <a:rPr lang="el-GR" dirty="0" smtClean="0"/>
              <a:t> παρουσίας </a:t>
            </a:r>
            <a:r>
              <a:rPr lang="el-GR" dirty="0" err="1" smtClean="0"/>
              <a:t>ρινογαστρικού</a:t>
            </a:r>
            <a:r>
              <a:rPr lang="el-GR" dirty="0" smtClean="0"/>
              <a:t> σωλήνα.</a:t>
            </a:r>
          </a:p>
          <a:p>
            <a:r>
              <a:rPr lang="el-GR" dirty="0" smtClean="0"/>
              <a:t>Μπορεί να προκαλέσει </a:t>
            </a:r>
            <a:r>
              <a:rPr lang="el-GR" dirty="0" err="1" smtClean="0"/>
              <a:t>ξηροφθαλμία</a:t>
            </a:r>
            <a:r>
              <a:rPr lang="el-GR" dirty="0" smtClean="0"/>
              <a:t>.</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rmAutofit fontScale="90000"/>
          </a:bodyPr>
          <a:lstStyle/>
          <a:p>
            <a:pPr lvl="0"/>
            <a:r>
              <a:rPr lang="el-GR" sz="2200" dirty="0" smtClean="0"/>
              <a:t/>
            </a:r>
            <a:br>
              <a:rPr lang="el-GR" sz="2200" dirty="0" smtClean="0"/>
            </a:br>
            <a:r>
              <a:rPr lang="el-GR" sz="2200" dirty="0" smtClean="0"/>
              <a:t/>
            </a:r>
            <a:br>
              <a:rPr lang="el-GR" sz="2200" dirty="0" smtClean="0"/>
            </a:br>
            <a:r>
              <a:rPr lang="el-GR" sz="2700" dirty="0" smtClean="0"/>
              <a:t>Ποια  επιπλοκή </a:t>
            </a:r>
            <a:r>
              <a:rPr lang="el-GR" sz="2700" dirty="0" smtClean="0"/>
              <a:t>μπορεί να συμβεί στην ασθενή με την αλλαγή στον τρόπο χορήγησης οξυγόνου (από τη ρινική κάνουλα στην απλή μάσκα);</a:t>
            </a:r>
            <a:r>
              <a:rPr lang="el-GR" dirty="0" smtClean="0"/>
              <a:t/>
            </a:r>
            <a:br>
              <a:rPr lang="el-GR" dirty="0" smtClean="0"/>
            </a:br>
            <a:endParaRPr lang="el-GR" dirty="0"/>
          </a:p>
        </p:txBody>
      </p:sp>
      <p:sp>
        <p:nvSpPr>
          <p:cNvPr id="3" name="2 - Θέση περιεχομένου"/>
          <p:cNvSpPr>
            <a:spLocks noGrp="1"/>
          </p:cNvSpPr>
          <p:nvPr>
            <p:ph idx="1"/>
          </p:nvPr>
        </p:nvSpPr>
        <p:spPr/>
        <p:txBody>
          <a:bodyPr/>
          <a:lstStyle/>
          <a:p>
            <a:r>
              <a:rPr lang="el-GR" dirty="0" smtClean="0"/>
              <a:t>Μέτρηση των αναπνοών είναι πάνω από τις φυσιολογικές τιμές και για αυτό οι ιατρικές οδηγίες ήταν η χορήγηση</a:t>
            </a:r>
            <a:r>
              <a:rPr lang="en-US" dirty="0" smtClean="0"/>
              <a:t> O</a:t>
            </a:r>
            <a:r>
              <a:rPr lang="el-GR" dirty="0" smtClean="0"/>
              <a:t>2  με ρινική κάνουλα .</a:t>
            </a:r>
          </a:p>
          <a:p>
            <a:r>
              <a:rPr lang="el-GR" dirty="0" smtClean="0"/>
              <a:t>Οι ασθενείς με ΧΑΠ θα διατηρούν τον κορεσμό του οξυγόνου τους από 90-92%.</a:t>
            </a:r>
          </a:p>
          <a:p>
            <a:r>
              <a:rPr lang="el-GR" dirty="0" smtClean="0"/>
              <a:t>Επιπλέον χορήγηση οξυγόνου προκαλεί μεταβολές του κορεσμού.</a:t>
            </a:r>
            <a:endParaRPr lang="el-GR"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pPr algn="ctr"/>
            <a:r>
              <a:rPr lang="el-GR" dirty="0" smtClean="0"/>
              <a:t>ΣΥΜΠΕΡΑΣΜΑ </a:t>
            </a:r>
            <a:endParaRPr lang="el-GR" dirty="0"/>
          </a:p>
        </p:txBody>
      </p:sp>
      <p:sp>
        <p:nvSpPr>
          <p:cNvPr id="3" name="2 - Θέση περιεχομένου"/>
          <p:cNvSpPr>
            <a:spLocks noGrp="1"/>
          </p:cNvSpPr>
          <p:nvPr>
            <p:ph idx="1"/>
          </p:nvPr>
        </p:nvSpPr>
        <p:spPr/>
        <p:txBody>
          <a:bodyPr>
            <a:normAutofit fontScale="92500" lnSpcReduction="20000"/>
          </a:bodyPr>
          <a:lstStyle/>
          <a:p>
            <a:pPr>
              <a:buNone/>
            </a:pPr>
            <a:r>
              <a:rPr lang="el-GR" dirty="0" smtClean="0"/>
              <a:t>    Με την αλλαγή του τρόπου χορήγησης από ρινική κάνουλα σε απλή μάσκα </a:t>
            </a:r>
          </a:p>
          <a:p>
            <a:r>
              <a:rPr lang="el-GR" dirty="0" smtClean="0"/>
              <a:t>Η</a:t>
            </a:r>
            <a:r>
              <a:rPr lang="el-GR" dirty="0" smtClean="0"/>
              <a:t> ροή του οξυγόνου είναι πολύ μεγαλύτερη  </a:t>
            </a:r>
          </a:p>
          <a:p>
            <a:r>
              <a:rPr lang="el-GR" dirty="0" smtClean="0"/>
              <a:t>Μπορεί να δημιουργήσει επιπλοκή στον κορεσμό του οξυγόνου το οποίο πρέπει να διατηρήσουμε σταθερό. </a:t>
            </a:r>
          </a:p>
          <a:p>
            <a:r>
              <a:rPr lang="el-GR" dirty="0" smtClean="0"/>
              <a:t>Επίσης με τι υψηλές συγκεντρώσεις του Ο2 τα τοιχώματα των κυψελίδων μπορεί να συμπέσουν και να επηρεάσουν αρνητικά τη δυνατότητα οξυγόνωσης και αερισμού του ασθενούς.</a:t>
            </a:r>
            <a:endParaRPr lang="el-GR"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Ηλιοστάσιο">
  <a:themeElements>
    <a:clrScheme name="Ηλιοστάσιο">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Ηλιοστάσιο">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Ηλιοστάσιο">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212</TotalTime>
  <Words>676</Words>
  <Application>Microsoft Office PowerPoint</Application>
  <PresentationFormat>Προβολή στην οθόνη (4:3)</PresentationFormat>
  <Paragraphs>75</Paragraphs>
  <Slides>14</Slides>
  <Notes>0</Notes>
  <HiddenSlides>0</HiddenSlides>
  <MMClips>0</MMClips>
  <ScaleCrop>false</ScaleCrop>
  <HeadingPairs>
    <vt:vector size="4" baseType="variant">
      <vt:variant>
        <vt:lpstr>Θέμα</vt:lpstr>
      </vt:variant>
      <vt:variant>
        <vt:i4>1</vt:i4>
      </vt:variant>
      <vt:variant>
        <vt:lpstr>Τίτλοι διαφανειών</vt:lpstr>
      </vt:variant>
      <vt:variant>
        <vt:i4>14</vt:i4>
      </vt:variant>
    </vt:vector>
  </HeadingPairs>
  <TitlesOfParts>
    <vt:vector size="15" baseType="lpstr">
      <vt:lpstr>Ηλιοστάσιο</vt:lpstr>
      <vt:lpstr>ΠΑΝΕΠΙΣΤΗΜΙΟ ΠΕΛΟΠΟΝΝΗΣΟΥ ΣΧΟΛΗ ΑΝΘΡΩΠΙΝΗΣ ΚΙΝΗΣΗΣ ΚΑΙ ΠΟΙΟΤΗΤΑ ΖΩΗΣ ΤΜΗΜΑ:ΝΟΣΗΛΕΥΤΙΚΗΣ</vt:lpstr>
      <vt:lpstr>Κλινική Περίπτωση</vt:lpstr>
      <vt:lpstr>Χρόνια Αποφρακτική Πνευμονοπάθεια</vt:lpstr>
      <vt:lpstr> Ποια είναι η διαφορά ανάμεσα στη χορήγηση οξυγόνου με ρινική κάνουλα και στη χορήγηση οξυγόνου μέσω απλής μάσκα οξυγόνου; </vt:lpstr>
      <vt:lpstr>ΡΙΝΙΚΗ ΚΑΝΟΥΛΑ</vt:lpstr>
      <vt:lpstr>ΑΠΛΗ ΜΑΣΚΑ </vt:lpstr>
      <vt:lpstr>ΑΠΛΗ ΜΑΣΚΑ </vt:lpstr>
      <vt:lpstr>  Ποια  επιπλοκή μπορεί να συμβεί στην ασθενή με την αλλαγή στον τρόπο χορήγησης οξυγόνου (από τη ρινική κάνουλα στην απλή μάσκα); </vt:lpstr>
      <vt:lpstr>ΣΥΜΠΕΡΑΣΜΑ </vt:lpstr>
      <vt:lpstr> Με δεδομένη τη ΧΑΠ της ασθενούς ποιες επιπλοκές μπορούν να συμβούν και ποιες νοσηλευτικές παρεμβάσεις μπορούν να μειώσουν τις επιπλοκές αυτές; </vt:lpstr>
      <vt:lpstr>Διαφάνεια 11</vt:lpstr>
      <vt:lpstr>Διαφάνεια 12</vt:lpstr>
      <vt:lpstr>Διαφάνεια 13</vt:lpstr>
      <vt:lpstr>Βιβλιογραφία</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ΠΑΝΕΠΙΣΤΗΜΙΟ ΠΕΛΟΠΟΝΝΗΣΟΥ ΣΧΟΛΗ ΑΝΘΡΩΠΙΝΗΣ ΚΙΝΗΣΗΣ ΚΑΙ ΠΟΙΟΤΗΤΑ ΖΩΗΣ ΤΜΗΜΑ:ΝΟΣΗΛΕΥΤΙΚΗΣ</dc:title>
  <dc:creator>Μαργαριτα Σταμ</dc:creator>
  <cp:lastModifiedBy>Μαργαριτα Σταμ</cp:lastModifiedBy>
  <cp:revision>3</cp:revision>
  <dcterms:created xsi:type="dcterms:W3CDTF">2016-12-14T16:35:06Z</dcterms:created>
  <dcterms:modified xsi:type="dcterms:W3CDTF">2016-12-14T20:07:31Z</dcterms:modified>
</cp:coreProperties>
</file>