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notesSlides/notesSlide1.xml" ContentType="application/vnd.openxmlformats-officedocument.presentationml.notesSl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notesSlides/notesSlide2.xml" ContentType="application/vnd.openxmlformats-officedocument.presentationml.notesSlide+xml"/>
  <Override PartName="/ppt/theme/themeOverride17.xml" ContentType="application/vnd.openxmlformats-officedocument.themeOverride+xml"/>
  <Override PartName="/ppt/notesSlides/notesSlide3.xml" ContentType="application/vnd.openxmlformats-officedocument.presentationml.notesSl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Lst>
  <p:notesMasterIdLst>
    <p:notesMasterId r:id="rId58"/>
  </p:notesMasterIdLst>
  <p:sldIdLst>
    <p:sldId id="296" r:id="rId3"/>
    <p:sldId id="258" r:id="rId4"/>
    <p:sldId id="319" r:id="rId5"/>
    <p:sldId id="259" r:id="rId6"/>
    <p:sldId id="260" r:id="rId7"/>
    <p:sldId id="304" r:id="rId8"/>
    <p:sldId id="261" r:id="rId9"/>
    <p:sldId id="262" r:id="rId10"/>
    <p:sldId id="263" r:id="rId11"/>
    <p:sldId id="264" r:id="rId12"/>
    <p:sldId id="310" r:id="rId13"/>
    <p:sldId id="266" r:id="rId14"/>
    <p:sldId id="308" r:id="rId15"/>
    <p:sldId id="318" r:id="rId16"/>
    <p:sldId id="309" r:id="rId17"/>
    <p:sldId id="267" r:id="rId18"/>
    <p:sldId id="268" r:id="rId19"/>
    <p:sldId id="269" r:id="rId20"/>
    <p:sldId id="311" r:id="rId21"/>
    <p:sldId id="270" r:id="rId22"/>
    <p:sldId id="271" r:id="rId23"/>
    <p:sldId id="274" r:id="rId24"/>
    <p:sldId id="272" r:id="rId25"/>
    <p:sldId id="320" r:id="rId26"/>
    <p:sldId id="275" r:id="rId27"/>
    <p:sldId id="276" r:id="rId28"/>
    <p:sldId id="313" r:id="rId29"/>
    <p:sldId id="302" r:id="rId30"/>
    <p:sldId id="315" r:id="rId31"/>
    <p:sldId id="307" r:id="rId32"/>
    <p:sldId id="281" r:id="rId33"/>
    <p:sldId id="283" r:id="rId34"/>
    <p:sldId id="282" r:id="rId35"/>
    <p:sldId id="278" r:id="rId36"/>
    <p:sldId id="279" r:id="rId37"/>
    <p:sldId id="305" r:id="rId38"/>
    <p:sldId id="306" r:id="rId39"/>
    <p:sldId id="280" r:id="rId40"/>
    <p:sldId id="284" r:id="rId41"/>
    <p:sldId id="285" r:id="rId42"/>
    <p:sldId id="286" r:id="rId43"/>
    <p:sldId id="316" r:id="rId44"/>
    <p:sldId id="287" r:id="rId45"/>
    <p:sldId id="288" r:id="rId46"/>
    <p:sldId id="289" r:id="rId47"/>
    <p:sldId id="290" r:id="rId48"/>
    <p:sldId id="317" r:id="rId49"/>
    <p:sldId id="292" r:id="rId50"/>
    <p:sldId id="298" r:id="rId51"/>
    <p:sldId id="299" r:id="rId52"/>
    <p:sldId id="300" r:id="rId53"/>
    <p:sldId id="301" r:id="rId54"/>
    <p:sldId id="293" r:id="rId55"/>
    <p:sldId id="294" r:id="rId56"/>
    <p:sldId id="295" r:id="rId5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497205-D1F7-4F76-8917-CD8AA0463FBA}" type="datetimeFigureOut">
              <a:rPr lang="en-US" smtClean="0"/>
              <a:t>5/26/2020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8F9A7A-DBBB-4DBE-B5A1-5D16A3E20F06}" type="slidenum">
              <a:rPr lang="en-US" smtClean="0"/>
              <a:t>‹#›</a:t>
            </a:fld>
            <a:endParaRPr lang="en-US"/>
          </a:p>
        </p:txBody>
      </p:sp>
    </p:spTree>
    <p:extLst>
      <p:ext uri="{BB962C8B-B14F-4D97-AF65-F5344CB8AC3E}">
        <p14:creationId xmlns:p14="http://schemas.microsoft.com/office/powerpoint/2010/main" val="1307782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8CAC34-4FC3-4F7F-8B89-D528A45F7F6F}" type="slidenum">
              <a:rPr lang="fr-FR" altLang="en-US"/>
              <a:pPr/>
              <a:t>23</a:t>
            </a:fld>
            <a:endParaRPr lang="fr-FR" altLang="en-US"/>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527138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9BBA6B47-0DED-4E38-A9E4-B78B35D196BD}" type="slidenum">
              <a:rPr lang="el-GR" smtClean="0"/>
              <a:pPr/>
              <a:t>36</a:t>
            </a:fld>
            <a:endParaRPr lang="el-GR"/>
          </a:p>
        </p:txBody>
      </p:sp>
    </p:spTree>
    <p:extLst>
      <p:ext uri="{BB962C8B-B14F-4D97-AF65-F5344CB8AC3E}">
        <p14:creationId xmlns:p14="http://schemas.microsoft.com/office/powerpoint/2010/main" val="377105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9BBA6B47-0DED-4E38-A9E4-B78B35D196BD}" type="slidenum">
              <a:rPr lang="el-GR" smtClean="0"/>
              <a:pPr/>
              <a:t>38</a:t>
            </a:fld>
            <a:endParaRPr lang="el-GR"/>
          </a:p>
        </p:txBody>
      </p:sp>
    </p:spTree>
    <p:extLst>
      <p:ext uri="{BB962C8B-B14F-4D97-AF65-F5344CB8AC3E}">
        <p14:creationId xmlns:p14="http://schemas.microsoft.com/office/powerpoint/2010/main" val="1851605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5/26/2020</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5/26/2020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5/26/2020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smtClean="0"/>
              <a:pPr/>
              <a:t>5/26/2020</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smtClean="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101993797"/>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5/26/2020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9774397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smtClean="0"/>
              <a:pPr/>
              <a:t>5/26/2020</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smtClean="0"/>
              <a:pPr/>
              <a:t>‹#›</a:t>
            </a:fld>
            <a:endParaRPr lang="en-US" dirty="0"/>
          </a:p>
        </p:txBody>
      </p:sp>
      <p:sp>
        <p:nvSpPr>
          <p:cNvPr id="7" name="Freeform 6"/>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811257257"/>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smtClean="0"/>
              <a:t>5/26/2020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865895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t>5/26/2020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6267000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smtClean="0"/>
              <a:t>5/26/2020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661831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smtClean="0"/>
              <a:t>5/26/2020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3003009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smtClean="0"/>
              <a:pPr/>
              <a:t>5/26/2020</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smtClean="0"/>
              <a:pPr/>
              <a:t>‹#›</a:t>
            </a:fld>
            <a:endParaRPr lang="en-US" dirty="0"/>
          </a:p>
        </p:txBody>
      </p:sp>
      <p:sp>
        <p:nvSpPr>
          <p:cNvPr id="9" name="Rectangle 8"/>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76018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5/26/2020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smtClean="0"/>
              <a:pPr/>
              <a:t>5/26/2020</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smtClean="0"/>
              <a:pPr/>
              <a:t>‹#›</a:t>
            </a:fld>
            <a:endParaRPr lang="en-US" dirty="0"/>
          </a:p>
        </p:txBody>
      </p:sp>
      <p:sp>
        <p:nvSpPr>
          <p:cNvPr id="9" name="Rectangle 8"/>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220605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5/26/2020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0814076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5/26/2020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173581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5/26/2020</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5/26/2020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5/26/2020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5/26/2020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5/26/2020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5/26/2020</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5/26/2020</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5/26/2020</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smtClean="0"/>
              <a:pPr/>
              <a:t>5/26/2020</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smtClean="0"/>
              <a:pPr/>
              <a:t>‹#›</a:t>
            </a:fld>
            <a:endParaRPr lang="en-US" dirty="0"/>
          </a:p>
        </p:txBody>
      </p:sp>
      <p:sp>
        <p:nvSpPr>
          <p:cNvPr id="9" name="Rectangle 8"/>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881837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8.xml"/><Relationship Id="rId1" Type="http://schemas.openxmlformats.org/officeDocument/2006/relationships/themeOverride" Target="../theme/themeOverride4.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8.xml"/><Relationship Id="rId1" Type="http://schemas.openxmlformats.org/officeDocument/2006/relationships/themeOverride" Target="../theme/themeOverride5.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8.xml"/><Relationship Id="rId1" Type="http://schemas.openxmlformats.org/officeDocument/2006/relationships/themeOverride" Target="../theme/themeOverride6.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8.xml"/><Relationship Id="rId1" Type="http://schemas.openxmlformats.org/officeDocument/2006/relationships/themeOverride" Target="../theme/themeOverride7.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8.xml"/><Relationship Id="rId1" Type="http://schemas.openxmlformats.org/officeDocument/2006/relationships/themeOverride" Target="../theme/themeOverride8.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8.xml"/><Relationship Id="rId1" Type="http://schemas.openxmlformats.org/officeDocument/2006/relationships/themeOverride" Target="../theme/themeOverride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8.xml"/><Relationship Id="rId1" Type="http://schemas.openxmlformats.org/officeDocument/2006/relationships/themeOverride" Target="../theme/themeOverride1.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themeOverride" Target="../theme/themeOverride10.xml"/><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8.xml"/><Relationship Id="rId1" Type="http://schemas.openxmlformats.org/officeDocument/2006/relationships/themeOverride" Target="../theme/themeOverride11.xml"/></Relationships>
</file>

<file path=ppt/slides/_rels/slide26.xml.rels><?xml version="1.0" encoding="UTF-8" standalone="yes"?>
<Relationships xmlns="http://schemas.openxmlformats.org/package/2006/relationships"><Relationship Id="rId2" Type="http://schemas.openxmlformats.org/officeDocument/2006/relationships/hyperlink" Target="https://www.youtube.com/watch?v=Ca3M2feqJk8&amp;list=PLOKwmkf8l31T8BjmHVk1sUsK2n6PVgDkD"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8.xml"/><Relationship Id="rId1" Type="http://schemas.openxmlformats.org/officeDocument/2006/relationships/themeOverride" Target="../theme/themeOverride12.xml"/><Relationship Id="rId5" Type="http://schemas.openxmlformats.org/officeDocument/2006/relationships/image" Target="../media/image18.pn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8.xml"/><Relationship Id="rId1" Type="http://schemas.openxmlformats.org/officeDocument/2006/relationships/themeOverride" Target="../theme/themeOverride13.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8.xml"/><Relationship Id="rId1" Type="http://schemas.openxmlformats.org/officeDocument/2006/relationships/themeOverride" Target="../theme/themeOverride14.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8.xml"/><Relationship Id="rId1" Type="http://schemas.openxmlformats.org/officeDocument/2006/relationships/themeOverride" Target="../theme/themeOverride15.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8.xml"/><Relationship Id="rId1" Type="http://schemas.openxmlformats.org/officeDocument/2006/relationships/themeOverride" Target="../theme/themeOverride16.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xml"/><Relationship Id="rId1" Type="http://schemas.openxmlformats.org/officeDocument/2006/relationships/themeOverride" Target="../theme/themeOverride1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hyperlink" Target="http://frantzfanonfoundation-fondationfrantzfanon.com/?attachment_id=1967"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8.xml"/><Relationship Id="rId1" Type="http://schemas.openxmlformats.org/officeDocument/2006/relationships/themeOverride" Target="../theme/themeOverride18.xml"/><Relationship Id="rId4" Type="http://schemas.openxmlformats.org/officeDocument/2006/relationships/hyperlink" Target="https://www.youtube.com/watch?v=WEwI7-4tr3I"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8.xml"/><Relationship Id="rId1" Type="http://schemas.openxmlformats.org/officeDocument/2006/relationships/themeOverride" Target="../theme/themeOverride19.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8.xml"/><Relationship Id="rId1" Type="http://schemas.openxmlformats.org/officeDocument/2006/relationships/themeOverride" Target="../theme/themeOverride20.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2" Type="http://schemas.openxmlformats.org/officeDocument/2006/relationships/hyperlink" Target="http://fresques.ina.fr/de-gaulle/fiche-media/Gaulle00071/discours-du-23-avril-1961.html"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18.xml"/><Relationship Id="rId1" Type="http://schemas.openxmlformats.org/officeDocument/2006/relationships/themeOverride" Target="../theme/themeOverride21.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8.xml"/><Relationship Id="rId1" Type="http://schemas.openxmlformats.org/officeDocument/2006/relationships/themeOverride" Target="../theme/themeOverride22.xml"/><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8.xml"/><Relationship Id="rId1" Type="http://schemas.openxmlformats.org/officeDocument/2006/relationships/themeOverride" Target="../theme/themeOverride23.xml"/><Relationship Id="rId5" Type="http://schemas.openxmlformats.org/officeDocument/2006/relationships/image" Target="../media/image42.png"/><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18.xml"/><Relationship Id="rId1" Type="http://schemas.openxmlformats.org/officeDocument/2006/relationships/themeOverride" Target="../theme/themeOverride24.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13.xml"/><Relationship Id="rId1" Type="http://schemas.openxmlformats.org/officeDocument/2006/relationships/themeOverride" Target="../theme/themeOverride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18.xml"/><Relationship Id="rId1" Type="http://schemas.openxmlformats.org/officeDocument/2006/relationships/themeOverride" Target="../theme/themeOverride26.xml"/><Relationship Id="rId4" Type="http://schemas.openxmlformats.org/officeDocument/2006/relationships/image" Target="../media/image46.png"/></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18.xml"/><Relationship Id="rId1" Type="http://schemas.openxmlformats.org/officeDocument/2006/relationships/themeOverride" Target="../theme/themeOverride27.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18.xml"/><Relationship Id="rId1" Type="http://schemas.openxmlformats.org/officeDocument/2006/relationships/themeOverride" Target="../theme/themeOverride28.xml"/></Relationships>
</file>

<file path=ppt/slides/_rels/slide53.xml.rels><?xml version="1.0" encoding="UTF-8" standalone="yes"?>
<Relationships xmlns="http://schemas.openxmlformats.org/package/2006/relationships"><Relationship Id="rId3" Type="http://schemas.openxmlformats.org/officeDocument/2006/relationships/hyperlink" Target="http://www.imdb.com/title/tt1229381/combined" TargetMode="External"/><Relationship Id="rId2" Type="http://schemas.openxmlformats.org/officeDocument/2006/relationships/hyperlink" Target="http://www.pierre-vidal-naquet.net/spip.php?rubrique7"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18.xml"/><Relationship Id="rId1" Type="http://schemas.openxmlformats.org/officeDocument/2006/relationships/themeOverride" Target="../theme/themeOverride29.xml"/><Relationship Id="rId5" Type="http://schemas.openxmlformats.org/officeDocument/2006/relationships/image" Target="../media/image51.png"/><Relationship Id="rId4" Type="http://schemas.openxmlformats.org/officeDocument/2006/relationships/image" Target="../media/image50.png"/></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18.xml"/><Relationship Id="rId1" Type="http://schemas.openxmlformats.org/officeDocument/2006/relationships/themeOverride" Target="../theme/themeOverride30.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8.xml"/><Relationship Id="rId1" Type="http://schemas.openxmlformats.org/officeDocument/2006/relationships/themeOverride" Target="../theme/themeOverride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8.xml"/><Relationship Id="rId1" Type="http://schemas.openxmlformats.org/officeDocument/2006/relationships/themeOverride" Target="../theme/themeOverr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smtClean="0"/>
              <a:t>ΑΛΓΕΡΙΑ</a:t>
            </a:r>
            <a:endParaRPr lang="en-US" dirty="0"/>
          </a:p>
        </p:txBody>
      </p:sp>
      <p:sp>
        <p:nvSpPr>
          <p:cNvPr id="3" name="Subtitle 2"/>
          <p:cNvSpPr>
            <a:spLocks noGrp="1"/>
          </p:cNvSpPr>
          <p:nvPr>
            <p:ph type="subTitle" idx="1"/>
          </p:nvPr>
        </p:nvSpPr>
        <p:spPr/>
        <p:txBody>
          <a:bodyPr>
            <a:normAutofit/>
          </a:bodyPr>
          <a:lstStyle/>
          <a:p>
            <a:r>
              <a:rPr lang="el-GR" sz="3900" dirty="0"/>
              <a:t>19</a:t>
            </a:r>
            <a:r>
              <a:rPr lang="el-GR" sz="3900" baseline="30000" dirty="0"/>
              <a:t>ος</a:t>
            </a:r>
            <a:r>
              <a:rPr lang="el-GR" sz="3900" dirty="0"/>
              <a:t>-20</a:t>
            </a:r>
            <a:r>
              <a:rPr lang="el-GR" sz="3900" baseline="30000" dirty="0"/>
              <a:t>ος</a:t>
            </a:r>
            <a:r>
              <a:rPr lang="el-GR" sz="3900" dirty="0"/>
              <a:t> αιώνας</a:t>
            </a:r>
          </a:p>
          <a:p>
            <a:endParaRPr lang="el-GR" dirty="0"/>
          </a:p>
        </p:txBody>
      </p:sp>
    </p:spTree>
    <p:extLst>
      <p:ext uri="{BB962C8B-B14F-4D97-AF65-F5344CB8AC3E}">
        <p14:creationId xmlns:p14="http://schemas.microsoft.com/office/powerpoint/2010/main" val="23462720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Αλγερινές κινητοποιήσεις</a:t>
            </a:r>
            <a:endParaRPr lang="en-US" dirty="0"/>
          </a:p>
        </p:txBody>
      </p:sp>
      <p:sp>
        <p:nvSpPr>
          <p:cNvPr id="3" name="Content Placeholder 2"/>
          <p:cNvSpPr>
            <a:spLocks noGrp="1"/>
          </p:cNvSpPr>
          <p:nvPr>
            <p:ph idx="1"/>
          </p:nvPr>
        </p:nvSpPr>
        <p:spPr>
          <a:xfrm>
            <a:off x="1371600" y="2640330"/>
            <a:ext cx="9601200" cy="3234690"/>
          </a:xfrm>
        </p:spPr>
        <p:txBody>
          <a:bodyPr>
            <a:normAutofit/>
          </a:bodyPr>
          <a:lstStyle/>
          <a:p>
            <a:r>
              <a:rPr lang="en-US" dirty="0"/>
              <a:t>1931, </a:t>
            </a:r>
            <a:r>
              <a:rPr lang="el-GR" dirty="0"/>
              <a:t>ίδρυση της Ένωσης Αλγερινών Μουσουλμάνων Κληρικών από τον </a:t>
            </a:r>
            <a:r>
              <a:rPr lang="en-US" dirty="0" err="1"/>
              <a:t>Abd</a:t>
            </a:r>
            <a:r>
              <a:rPr lang="en-US" dirty="0"/>
              <a:t> al-Hamid Ben </a:t>
            </a:r>
            <a:r>
              <a:rPr lang="en-US" dirty="0" err="1"/>
              <a:t>Badis</a:t>
            </a:r>
            <a:r>
              <a:rPr lang="el-GR" dirty="0"/>
              <a:t>. Επιδίωξη ανάπτυξης ισλαμικού </a:t>
            </a:r>
            <a:r>
              <a:rPr lang="el-GR" dirty="0" err="1"/>
              <a:t>αλγερινού</a:t>
            </a:r>
            <a:r>
              <a:rPr lang="el-GR" dirty="0"/>
              <a:t> εθνικισμού</a:t>
            </a:r>
            <a:endParaRPr lang="en-US" dirty="0"/>
          </a:p>
          <a:p>
            <a:r>
              <a:rPr lang="el-GR" dirty="0"/>
              <a:t>1931, </a:t>
            </a:r>
            <a:r>
              <a:rPr lang="en-US" dirty="0"/>
              <a:t>Ferhat Abbas</a:t>
            </a:r>
            <a:r>
              <a:rPr lang="el-GR" dirty="0"/>
              <a:t> εκδίδει </a:t>
            </a:r>
            <a:r>
              <a:rPr lang="en-US" i="1" dirty="0"/>
              <a:t>Le </a:t>
            </a:r>
            <a:r>
              <a:rPr lang="en-US" i="1" dirty="0" err="1"/>
              <a:t>Jeune</a:t>
            </a:r>
            <a:r>
              <a:rPr lang="en-US" i="1" dirty="0"/>
              <a:t> </a:t>
            </a:r>
            <a:r>
              <a:rPr lang="en-US" i="1" dirty="0" err="1"/>
              <a:t>Algérien</a:t>
            </a:r>
            <a:r>
              <a:rPr lang="el-GR" i="1" dirty="0"/>
              <a:t> με τα άρθρα του κατά της γαλλικής αποικιοκρατίας, </a:t>
            </a:r>
            <a:r>
              <a:rPr lang="en-US" dirty="0"/>
              <a:t>« </a:t>
            </a:r>
            <a:r>
              <a:rPr lang="en-US" dirty="0" err="1"/>
              <a:t>algérianité</a:t>
            </a:r>
            <a:r>
              <a:rPr lang="en-US" dirty="0"/>
              <a:t> »</a:t>
            </a:r>
            <a:endParaRPr lang="el-GR" dirty="0"/>
          </a:p>
          <a:p>
            <a:r>
              <a:rPr lang="el-GR" dirty="0"/>
              <a:t>1937, </a:t>
            </a:r>
            <a:r>
              <a:rPr lang="en-US" dirty="0" err="1"/>
              <a:t>Messali</a:t>
            </a:r>
            <a:r>
              <a:rPr lang="en-US" dirty="0"/>
              <a:t> </a:t>
            </a:r>
            <a:r>
              <a:rPr lang="en-US" dirty="0" err="1"/>
              <a:t>Hadj</a:t>
            </a:r>
            <a:r>
              <a:rPr lang="en-US" dirty="0"/>
              <a:t> </a:t>
            </a:r>
            <a:r>
              <a:rPr lang="el-GR" dirty="0"/>
              <a:t>ιδρύει </a:t>
            </a:r>
            <a:r>
              <a:rPr lang="en-US" dirty="0" err="1"/>
              <a:t>Parti</a:t>
            </a:r>
            <a:r>
              <a:rPr lang="en-US" dirty="0"/>
              <a:t> du </a:t>
            </a:r>
            <a:r>
              <a:rPr lang="en-US" dirty="0" err="1"/>
              <a:t>peuple</a:t>
            </a:r>
            <a:r>
              <a:rPr lang="en-US" dirty="0"/>
              <a:t> </a:t>
            </a:r>
            <a:r>
              <a:rPr lang="en-US" dirty="0" err="1"/>
              <a:t>algérien</a:t>
            </a:r>
            <a:r>
              <a:rPr lang="el-GR" dirty="0"/>
              <a:t>, που τίθεται εκτός νόμου</a:t>
            </a:r>
          </a:p>
          <a:p>
            <a:r>
              <a:rPr lang="en-US" dirty="0"/>
              <a:t>1938, Mohammed Bendjelloul </a:t>
            </a:r>
            <a:r>
              <a:rPr lang="el-GR" dirty="0"/>
              <a:t>ιδρύει </a:t>
            </a:r>
            <a:r>
              <a:rPr lang="en-US" i="1" dirty="0"/>
              <a:t>Union </a:t>
            </a:r>
            <a:r>
              <a:rPr lang="en-US" i="1" dirty="0" err="1"/>
              <a:t>populaire</a:t>
            </a:r>
            <a:r>
              <a:rPr lang="en-US" i="1" dirty="0"/>
              <a:t> </a:t>
            </a:r>
            <a:r>
              <a:rPr lang="en-US" i="1" dirty="0" err="1"/>
              <a:t>algérienne</a:t>
            </a:r>
            <a:endParaRPr lang="el-GR" i="1" dirty="0"/>
          </a:p>
        </p:txBody>
      </p:sp>
    </p:spTree>
    <p:extLst>
      <p:ext uri="{BB962C8B-B14F-4D97-AF65-F5344CB8AC3E}">
        <p14:creationId xmlns:p14="http://schemas.microsoft.com/office/powerpoint/2010/main" val="31935583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59873" y="384465"/>
            <a:ext cx="6465472" cy="4302478"/>
          </a:xfrm>
          <a:prstGeom prst="rect">
            <a:avLst/>
          </a:prstGeom>
        </p:spPr>
      </p:pic>
      <p:sp>
        <p:nvSpPr>
          <p:cNvPr id="3" name="TextBox 2"/>
          <p:cNvSpPr txBox="1"/>
          <p:nvPr/>
        </p:nvSpPr>
        <p:spPr>
          <a:xfrm>
            <a:off x="2566554" y="4852555"/>
            <a:ext cx="2847109" cy="707886"/>
          </a:xfrm>
          <a:prstGeom prst="rect">
            <a:avLst/>
          </a:prstGeom>
          <a:noFill/>
        </p:spPr>
        <p:txBody>
          <a:bodyPr wrap="square" rtlCol="0">
            <a:spAutoFit/>
          </a:bodyPr>
          <a:lstStyle/>
          <a:p>
            <a:pPr algn="ctr"/>
            <a:r>
              <a:rPr lang="en-US" sz="2000" dirty="0" err="1">
                <a:solidFill>
                  <a:schemeClr val="bg1"/>
                </a:solidFill>
              </a:rPr>
              <a:t>Messali</a:t>
            </a:r>
            <a:r>
              <a:rPr lang="en-US" sz="2000" dirty="0">
                <a:solidFill>
                  <a:schemeClr val="bg1"/>
                </a:solidFill>
              </a:rPr>
              <a:t> </a:t>
            </a:r>
            <a:r>
              <a:rPr lang="en-US" sz="2000" dirty="0" err="1">
                <a:solidFill>
                  <a:schemeClr val="bg1"/>
                </a:solidFill>
              </a:rPr>
              <a:t>Hadj</a:t>
            </a:r>
            <a:endParaRPr lang="en-US" sz="2000" dirty="0">
              <a:solidFill>
                <a:schemeClr val="bg1"/>
              </a:solidFill>
            </a:endParaRPr>
          </a:p>
          <a:p>
            <a:pPr algn="ctr"/>
            <a:r>
              <a:rPr lang="en-US" sz="2000" dirty="0">
                <a:solidFill>
                  <a:schemeClr val="bg1"/>
                </a:solidFill>
              </a:rPr>
              <a:t>1898-1974</a:t>
            </a:r>
          </a:p>
        </p:txBody>
      </p:sp>
      <p:pic>
        <p:nvPicPr>
          <p:cNvPr id="4" name="Picture 3"/>
          <p:cNvPicPr>
            <a:picLocks noChangeAspect="1"/>
          </p:cNvPicPr>
          <p:nvPr/>
        </p:nvPicPr>
        <p:blipFill>
          <a:blip r:embed="rId4"/>
          <a:stretch>
            <a:fillRect/>
          </a:stretch>
        </p:blipFill>
        <p:spPr>
          <a:xfrm>
            <a:off x="7703820" y="1463040"/>
            <a:ext cx="4278629" cy="4278629"/>
          </a:xfrm>
          <a:prstGeom prst="rect">
            <a:avLst/>
          </a:prstGeom>
        </p:spPr>
      </p:pic>
      <p:sp>
        <p:nvSpPr>
          <p:cNvPr id="5" name="TextBox 4"/>
          <p:cNvSpPr txBox="1"/>
          <p:nvPr/>
        </p:nvSpPr>
        <p:spPr>
          <a:xfrm>
            <a:off x="8035290" y="5863590"/>
            <a:ext cx="3851910" cy="707886"/>
          </a:xfrm>
          <a:prstGeom prst="rect">
            <a:avLst/>
          </a:prstGeom>
          <a:noFill/>
        </p:spPr>
        <p:txBody>
          <a:bodyPr wrap="square" rtlCol="0">
            <a:spAutoFit/>
          </a:bodyPr>
          <a:lstStyle/>
          <a:p>
            <a:pPr algn="ctr"/>
            <a:r>
              <a:rPr lang="en-US" sz="2000" dirty="0">
                <a:solidFill>
                  <a:schemeClr val="bg1"/>
                </a:solidFill>
              </a:rPr>
              <a:t>Amis du </a:t>
            </a:r>
            <a:r>
              <a:rPr lang="en-US" sz="2000" dirty="0" err="1">
                <a:solidFill>
                  <a:schemeClr val="bg1"/>
                </a:solidFill>
              </a:rPr>
              <a:t>Manifeste</a:t>
            </a:r>
            <a:r>
              <a:rPr lang="en-US" sz="2000" dirty="0">
                <a:solidFill>
                  <a:schemeClr val="bg1"/>
                </a:solidFill>
              </a:rPr>
              <a:t> de la </a:t>
            </a:r>
            <a:r>
              <a:rPr lang="en-US" sz="2000" dirty="0" err="1">
                <a:solidFill>
                  <a:schemeClr val="bg1"/>
                </a:solidFill>
              </a:rPr>
              <a:t>Libert</a:t>
            </a:r>
            <a:r>
              <a:rPr lang="fr-FR" sz="2000" dirty="0">
                <a:solidFill>
                  <a:schemeClr val="bg1"/>
                </a:solidFill>
              </a:rPr>
              <a:t>é </a:t>
            </a:r>
            <a:r>
              <a:rPr lang="el-GR" sz="2000" dirty="0">
                <a:solidFill>
                  <a:schemeClr val="bg1"/>
                </a:solidFill>
              </a:rPr>
              <a:t>(1944)</a:t>
            </a:r>
            <a:endParaRPr lang="en-US" sz="2000" dirty="0">
              <a:solidFill>
                <a:schemeClr val="bg1"/>
              </a:solidFill>
            </a:endParaRPr>
          </a:p>
        </p:txBody>
      </p:sp>
    </p:spTree>
    <p:extLst>
      <p:ext uri="{BB962C8B-B14F-4D97-AF65-F5344CB8AC3E}">
        <p14:creationId xmlns:p14="http://schemas.microsoft.com/office/powerpoint/2010/main" val="6154005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Κατά τον Β΄ Παγκόσμιο Πόλεμο</a:t>
            </a:r>
            <a:endParaRPr lang="en-US" dirty="0"/>
          </a:p>
        </p:txBody>
      </p:sp>
      <p:sp>
        <p:nvSpPr>
          <p:cNvPr id="3" name="Content Placeholder 2"/>
          <p:cNvSpPr>
            <a:spLocks noGrp="1"/>
          </p:cNvSpPr>
          <p:nvPr>
            <p:ph idx="1"/>
          </p:nvPr>
        </p:nvSpPr>
        <p:spPr>
          <a:xfrm>
            <a:off x="1360714" y="2090056"/>
            <a:ext cx="9601200" cy="4288971"/>
          </a:xfrm>
        </p:spPr>
        <p:txBody>
          <a:bodyPr>
            <a:normAutofit fontScale="92500" lnSpcReduction="20000"/>
          </a:bodyPr>
          <a:lstStyle/>
          <a:p>
            <a:r>
              <a:rPr lang="el-GR" dirty="0"/>
              <a:t>Β΄ Π.Π. = διάψευση ελπίδων για ισότητα εντός της Γαλλικής Αυτοκρατορίας</a:t>
            </a:r>
          </a:p>
          <a:p>
            <a:r>
              <a:rPr lang="el-GR" dirty="0"/>
              <a:t>Οικονομικές δυσκολίες, δυσαρέσκεια </a:t>
            </a:r>
            <a:r>
              <a:rPr lang="el-GR" dirty="0" err="1"/>
              <a:t>αποικιοκρατούμενων</a:t>
            </a:r>
            <a:r>
              <a:rPr lang="el-GR" dirty="0"/>
              <a:t>, διαπίστωση αδυναμίας Γαλλίας</a:t>
            </a:r>
          </a:p>
          <a:p>
            <a:r>
              <a:rPr lang="el-GR" dirty="0"/>
              <a:t>8 Νοεμβρίου 1942, απόβαση Συμμάχων σε Β. Αφρική</a:t>
            </a:r>
          </a:p>
          <a:p>
            <a:r>
              <a:rPr lang="el-GR" dirty="0"/>
              <a:t>10 Φεβρουαρίου 1943, </a:t>
            </a:r>
            <a:r>
              <a:rPr lang="en-US" dirty="0"/>
              <a:t>Ferhat Abbas</a:t>
            </a:r>
            <a:r>
              <a:rPr lang="el-GR" dirty="0"/>
              <a:t> δημοσιεύει </a:t>
            </a:r>
            <a:r>
              <a:rPr lang="en-US" dirty="0" err="1"/>
              <a:t>Manifeste</a:t>
            </a:r>
            <a:r>
              <a:rPr lang="en-US" dirty="0"/>
              <a:t> du </a:t>
            </a:r>
            <a:r>
              <a:rPr lang="en-US" dirty="0" err="1"/>
              <a:t>peuple</a:t>
            </a:r>
            <a:r>
              <a:rPr lang="en-US" dirty="0"/>
              <a:t> </a:t>
            </a:r>
            <a:r>
              <a:rPr lang="en-US" dirty="0" err="1"/>
              <a:t>algérien</a:t>
            </a:r>
            <a:endParaRPr lang="el-GR" dirty="0"/>
          </a:p>
          <a:p>
            <a:pPr lvl="1"/>
            <a:r>
              <a:rPr lang="el-GR" dirty="0"/>
              <a:t>Ζητά Σύνταγμα που θα εγγυάται ισότητα, αγροτική μεταρρύθμιση, την αναγνώριση της αραβικής ως επίσημης γλώσσας</a:t>
            </a:r>
          </a:p>
          <a:p>
            <a:r>
              <a:rPr lang="el-GR" dirty="0"/>
              <a:t>3 Ιουνίου 1943, </a:t>
            </a:r>
            <a:r>
              <a:rPr lang="en-US" dirty="0"/>
              <a:t>de Gaulle </a:t>
            </a:r>
            <a:r>
              <a:rPr lang="el-GR" dirty="0"/>
              <a:t>ιδρύει σε Αλγέρι την </a:t>
            </a:r>
            <a:r>
              <a:rPr lang="fr-FR" dirty="0"/>
              <a:t>Comité Français de la Libération Nationale </a:t>
            </a:r>
            <a:endParaRPr lang="el-GR" dirty="0"/>
          </a:p>
          <a:p>
            <a:r>
              <a:rPr lang="el-GR" dirty="0"/>
              <a:t>12 Δεκεμβρίου 1943, </a:t>
            </a:r>
            <a:r>
              <a:rPr lang="en-US" dirty="0" err="1"/>
              <a:t>Discours</a:t>
            </a:r>
            <a:r>
              <a:rPr lang="en-US" dirty="0"/>
              <a:t> de Constantine = de Gaulle </a:t>
            </a:r>
            <a:r>
              <a:rPr lang="el-GR" dirty="0"/>
              <a:t>υπόσχεται μεταρρυθμίσεις υπέρ Μουσουλμάνων</a:t>
            </a:r>
          </a:p>
          <a:p>
            <a:pPr lvl="1"/>
            <a:r>
              <a:rPr lang="el-GR" dirty="0"/>
              <a:t>Πολιτογράφηση δεκάδων χιλιάδων, αύξηση αντιπροσώπευσης σε τοπικές συνελεύσεις, πρόσβαση σε διοικητικές θέσεις, βελτίωση συνθηκών διαβίωσης</a:t>
            </a:r>
            <a:r>
              <a:rPr lang="fr-FR" dirty="0"/>
              <a:t> </a:t>
            </a:r>
            <a:endParaRPr lang="el-GR" dirty="0"/>
          </a:p>
        </p:txBody>
      </p:sp>
    </p:spTree>
    <p:extLst>
      <p:ext uri="{BB962C8B-B14F-4D97-AF65-F5344CB8AC3E}">
        <p14:creationId xmlns:p14="http://schemas.microsoft.com/office/powerpoint/2010/main" val="1782714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Συνδιάσκεψη της </a:t>
            </a:r>
            <a:r>
              <a:rPr lang="en-US" dirty="0"/>
              <a:t>Brazzaville (1944)</a:t>
            </a:r>
          </a:p>
        </p:txBody>
      </p:sp>
      <p:sp>
        <p:nvSpPr>
          <p:cNvPr id="3" name="Content Placeholder 2"/>
          <p:cNvSpPr>
            <a:spLocks noGrp="1"/>
          </p:cNvSpPr>
          <p:nvPr>
            <p:ph idx="1"/>
          </p:nvPr>
        </p:nvSpPr>
        <p:spPr/>
        <p:txBody>
          <a:bodyPr>
            <a:normAutofit lnSpcReduction="10000"/>
          </a:bodyPr>
          <a:lstStyle/>
          <a:p>
            <a:r>
              <a:rPr lang="en-US" dirty="0"/>
              <a:t>30 </a:t>
            </a:r>
            <a:r>
              <a:rPr lang="el-GR" dirty="0"/>
              <a:t>Ιαν.-8 </a:t>
            </a:r>
            <a:r>
              <a:rPr lang="el-GR" dirty="0" err="1"/>
              <a:t>Φεβρ</a:t>
            </a:r>
            <a:r>
              <a:rPr lang="el-GR" dirty="0"/>
              <a:t>. 1944</a:t>
            </a:r>
          </a:p>
          <a:p>
            <a:r>
              <a:rPr lang="el-GR" dirty="0"/>
              <a:t>Εξέταση του ρόλου της Γαλλικής Αυτοκρατορίας σε Β΄ Παγκόσμιο Πόλεμο </a:t>
            </a:r>
          </a:p>
          <a:p>
            <a:r>
              <a:rPr lang="el-GR" dirty="0"/>
              <a:t>Επανεμφάνιση της ιδέας της ομοσπονδίας</a:t>
            </a:r>
          </a:p>
          <a:p>
            <a:pPr lvl="1"/>
            <a:r>
              <a:rPr lang="el-GR" dirty="0"/>
              <a:t>Αυγ. 1941, Χάρτα Ατλαντικού υπέρ αυτοδιάθεσης των λαών</a:t>
            </a:r>
            <a:endParaRPr lang="en-US" dirty="0"/>
          </a:p>
          <a:p>
            <a:r>
              <a:rPr lang="el-GR" dirty="0"/>
              <a:t>Κατάργηση του </a:t>
            </a:r>
            <a:r>
              <a:rPr lang="fr-FR" dirty="0"/>
              <a:t>Code de l’Indigénat</a:t>
            </a:r>
            <a:r>
              <a:rPr lang="el-GR" dirty="0"/>
              <a:t>, ισότητα αμοιβών, ελευθερία μεικτών γάμων</a:t>
            </a:r>
          </a:p>
          <a:p>
            <a:r>
              <a:rPr lang="el-GR" dirty="0"/>
              <a:t>Διακήρυξη ενότητας γαλλικής επικράτειας, το ιδεώδες παραμένει </a:t>
            </a:r>
            <a:r>
              <a:rPr lang="fr-FR" dirty="0"/>
              <a:t>« qu’un Africain français devînt un jour un Français africain </a:t>
            </a:r>
            <a:r>
              <a:rPr lang="el-GR" dirty="0"/>
              <a:t>»</a:t>
            </a:r>
          </a:p>
          <a:p>
            <a:pPr lvl="1"/>
            <a:r>
              <a:rPr lang="el-GR" dirty="0"/>
              <a:t>«Ένας Αφρικανός Γάλλος να γίνει μια μέρα ένας Γάλλος Αφρικανός»</a:t>
            </a:r>
            <a:endParaRPr lang="en-US" dirty="0"/>
          </a:p>
        </p:txBody>
      </p:sp>
    </p:spTree>
    <p:extLst>
      <p:ext uri="{BB962C8B-B14F-4D97-AF65-F5344CB8AC3E}">
        <p14:creationId xmlns:p14="http://schemas.microsoft.com/office/powerpoint/2010/main" val="22034743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C388889-71E8-4FDF-98F0-BDBA1A710C06}"/>
              </a:ext>
            </a:extLst>
          </p:cNvPr>
          <p:cNvPicPr>
            <a:picLocks noChangeAspect="1"/>
          </p:cNvPicPr>
          <p:nvPr/>
        </p:nvPicPr>
        <p:blipFill>
          <a:blip r:embed="rId3"/>
          <a:stretch>
            <a:fillRect/>
          </a:stretch>
        </p:blipFill>
        <p:spPr>
          <a:xfrm>
            <a:off x="547175" y="0"/>
            <a:ext cx="11097649" cy="6858000"/>
          </a:xfrm>
          <a:prstGeom prst="rect">
            <a:avLst/>
          </a:prstGeom>
        </p:spPr>
      </p:pic>
    </p:spTree>
    <p:extLst>
      <p:ext uri="{BB962C8B-B14F-4D97-AF65-F5344CB8AC3E}">
        <p14:creationId xmlns:p14="http://schemas.microsoft.com/office/powerpoint/2010/main" val="311477504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913054" y="664027"/>
            <a:ext cx="7841839" cy="5301343"/>
          </a:xfrm>
          <a:prstGeom prst="rect">
            <a:avLst/>
          </a:prstGeom>
        </p:spPr>
      </p:pic>
      <p:pic>
        <p:nvPicPr>
          <p:cNvPr id="3" name="Picture 2"/>
          <p:cNvPicPr>
            <a:picLocks noChangeAspect="1"/>
          </p:cNvPicPr>
          <p:nvPr/>
        </p:nvPicPr>
        <p:blipFill>
          <a:blip r:embed="rId4"/>
          <a:stretch>
            <a:fillRect/>
          </a:stretch>
        </p:blipFill>
        <p:spPr>
          <a:xfrm>
            <a:off x="902153" y="1933573"/>
            <a:ext cx="3786725" cy="2877911"/>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1284514" y="5344886"/>
            <a:ext cx="2046515" cy="369332"/>
          </a:xfrm>
          <a:prstGeom prst="rect">
            <a:avLst/>
          </a:prstGeom>
          <a:noFill/>
        </p:spPr>
        <p:txBody>
          <a:bodyPr wrap="square" rtlCol="0">
            <a:spAutoFit/>
          </a:bodyPr>
          <a:lstStyle/>
          <a:p>
            <a:r>
              <a:rPr lang="fr-FR" dirty="0">
                <a:solidFill>
                  <a:schemeClr val="bg1"/>
                </a:solidFill>
              </a:rPr>
              <a:t>Brazzaville, 1944</a:t>
            </a:r>
            <a:endParaRPr lang="en-US" dirty="0">
              <a:solidFill>
                <a:schemeClr val="bg1"/>
              </a:solidFill>
            </a:endParaRPr>
          </a:p>
        </p:txBody>
      </p:sp>
    </p:spTree>
    <p:extLst>
      <p:ext uri="{BB962C8B-B14F-4D97-AF65-F5344CB8AC3E}">
        <p14:creationId xmlns:p14="http://schemas.microsoft.com/office/powerpoint/2010/main" val="159981986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02111984F565}" type="slidenum">
              <a:rPr lang="en-US" smtClean="0"/>
              <a:pPr/>
              <a:t>16</a:t>
            </a:fld>
            <a:endParaRPr lang="en-US" dirty="0"/>
          </a:p>
        </p:txBody>
      </p:sp>
      <p:sp>
        <p:nvSpPr>
          <p:cNvPr id="4" name="TextBox 3"/>
          <p:cNvSpPr txBox="1"/>
          <p:nvPr/>
        </p:nvSpPr>
        <p:spPr>
          <a:xfrm>
            <a:off x="2044931" y="4760076"/>
            <a:ext cx="3709555" cy="707886"/>
          </a:xfrm>
          <a:prstGeom prst="rect">
            <a:avLst/>
          </a:prstGeom>
          <a:noFill/>
        </p:spPr>
        <p:txBody>
          <a:bodyPr wrap="square" rtlCol="0">
            <a:spAutoFit/>
          </a:bodyPr>
          <a:lstStyle/>
          <a:p>
            <a:pPr algn="ctr"/>
            <a:r>
              <a:rPr lang="en-US" sz="2000" dirty="0">
                <a:solidFill>
                  <a:schemeClr val="bg1"/>
                </a:solidFill>
              </a:rPr>
              <a:t>Ferhat Abbas</a:t>
            </a:r>
          </a:p>
          <a:p>
            <a:pPr algn="ctr"/>
            <a:r>
              <a:rPr lang="en-US" sz="2000" dirty="0">
                <a:solidFill>
                  <a:schemeClr val="bg1"/>
                </a:solidFill>
              </a:rPr>
              <a:t>1899-1985</a:t>
            </a:r>
          </a:p>
        </p:txBody>
      </p:sp>
      <p:pic>
        <p:nvPicPr>
          <p:cNvPr id="5" name="Picture 4"/>
          <p:cNvPicPr>
            <a:picLocks noChangeAspect="1"/>
          </p:cNvPicPr>
          <p:nvPr/>
        </p:nvPicPr>
        <p:blipFill>
          <a:blip r:embed="rId3"/>
          <a:stretch>
            <a:fillRect/>
          </a:stretch>
        </p:blipFill>
        <p:spPr>
          <a:xfrm>
            <a:off x="7509510" y="118242"/>
            <a:ext cx="4246765" cy="5595113"/>
          </a:xfrm>
          <a:prstGeom prst="rect">
            <a:avLst/>
          </a:prstGeom>
        </p:spPr>
      </p:pic>
      <p:sp>
        <p:nvSpPr>
          <p:cNvPr id="6" name="TextBox 5"/>
          <p:cNvSpPr txBox="1"/>
          <p:nvPr/>
        </p:nvSpPr>
        <p:spPr>
          <a:xfrm>
            <a:off x="8435341" y="5827222"/>
            <a:ext cx="2554086" cy="400110"/>
          </a:xfrm>
          <a:prstGeom prst="rect">
            <a:avLst/>
          </a:prstGeom>
          <a:noFill/>
        </p:spPr>
        <p:txBody>
          <a:bodyPr wrap="square" rtlCol="0">
            <a:spAutoFit/>
          </a:bodyPr>
          <a:lstStyle/>
          <a:p>
            <a:pPr algn="ctr"/>
            <a:r>
              <a:rPr lang="el-GR" sz="2000" dirty="0">
                <a:solidFill>
                  <a:schemeClr val="bg1"/>
                </a:solidFill>
              </a:rPr>
              <a:t>13 Οκτωβρίου </a:t>
            </a:r>
            <a:r>
              <a:rPr lang="en-US" sz="2000" dirty="0">
                <a:solidFill>
                  <a:schemeClr val="bg1"/>
                </a:solidFill>
              </a:rPr>
              <a:t>1958</a:t>
            </a:r>
          </a:p>
        </p:txBody>
      </p:sp>
      <p:pic>
        <p:nvPicPr>
          <p:cNvPr id="7" name="Picture 6"/>
          <p:cNvPicPr>
            <a:picLocks noChangeAspect="1"/>
          </p:cNvPicPr>
          <p:nvPr/>
        </p:nvPicPr>
        <p:blipFill>
          <a:blip r:embed="rId4"/>
          <a:stretch>
            <a:fillRect/>
          </a:stretch>
        </p:blipFill>
        <p:spPr>
          <a:xfrm>
            <a:off x="912064" y="196463"/>
            <a:ext cx="6254545" cy="4471999"/>
          </a:xfrm>
          <a:prstGeom prst="rect">
            <a:avLst/>
          </a:prstGeom>
        </p:spPr>
      </p:pic>
    </p:spTree>
    <p:extLst>
      <p:ext uri="{BB962C8B-B14F-4D97-AF65-F5344CB8AC3E}">
        <p14:creationId xmlns:p14="http://schemas.microsoft.com/office/powerpoint/2010/main" val="391461043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Προς τον Πόλεμο της Ανεξαρτησίας</a:t>
            </a:r>
            <a:endParaRPr lang="en-US" dirty="0"/>
          </a:p>
        </p:txBody>
      </p:sp>
      <p:sp>
        <p:nvSpPr>
          <p:cNvPr id="3" name="Content Placeholder 2"/>
          <p:cNvSpPr>
            <a:spLocks noGrp="1"/>
          </p:cNvSpPr>
          <p:nvPr>
            <p:ph idx="1"/>
          </p:nvPr>
        </p:nvSpPr>
        <p:spPr/>
        <p:txBody>
          <a:bodyPr/>
          <a:lstStyle/>
          <a:p>
            <a:r>
              <a:rPr lang="el-GR" dirty="0"/>
              <a:t>7 Μαρτίου 1944, χορήγηση γαλλικής υπηκοότητας σε </a:t>
            </a:r>
            <a:r>
              <a:rPr lang="el-GR" dirty="0" err="1"/>
              <a:t>παρασημοφορημένους</a:t>
            </a:r>
            <a:r>
              <a:rPr lang="el-GR" dirty="0"/>
              <a:t> ή διπλωματούχους Αλγερινούς (62.000 άτομα)</a:t>
            </a:r>
          </a:p>
          <a:p>
            <a:r>
              <a:rPr lang="el-GR" dirty="0"/>
              <a:t>Μάρτιος 1944, </a:t>
            </a:r>
            <a:r>
              <a:rPr lang="fr-FR" dirty="0"/>
              <a:t>Amis du Manifeste de la Liberté (AML)</a:t>
            </a:r>
            <a:endParaRPr lang="el-GR" dirty="0"/>
          </a:p>
          <a:p>
            <a:r>
              <a:rPr lang="el-GR" dirty="0"/>
              <a:t>Διαδήλωση 8</a:t>
            </a:r>
            <a:r>
              <a:rPr lang="el-GR" baseline="30000" dirty="0"/>
              <a:t>ης</a:t>
            </a:r>
            <a:r>
              <a:rPr lang="el-GR" dirty="0"/>
              <a:t> Μαΐου 1945</a:t>
            </a:r>
          </a:p>
          <a:p>
            <a:r>
              <a:rPr lang="el-GR" dirty="0"/>
              <a:t>Φόνος από την αστυνομία νεαρού με </a:t>
            </a:r>
            <a:r>
              <a:rPr lang="el-GR" dirty="0" err="1"/>
              <a:t>αλγερινή</a:t>
            </a:r>
            <a:r>
              <a:rPr lang="el-GR" dirty="0"/>
              <a:t> σημαία στο </a:t>
            </a:r>
            <a:r>
              <a:rPr lang="fr-FR" dirty="0"/>
              <a:t>Sétif</a:t>
            </a:r>
            <a:endParaRPr lang="el-GR" dirty="0"/>
          </a:p>
          <a:p>
            <a:r>
              <a:rPr lang="el-GR" dirty="0"/>
              <a:t>Εξέγερση γενικεύεται και διαρκεί μέχρι 22 Μαΐου</a:t>
            </a:r>
          </a:p>
          <a:p>
            <a:pPr lvl="1"/>
            <a:r>
              <a:rPr lang="el-GR" dirty="0"/>
              <a:t>Νεκροί 102 Ευρωπαίοι και </a:t>
            </a:r>
            <a:r>
              <a:rPr lang="en-US" dirty="0"/>
              <a:t>6</a:t>
            </a:r>
            <a:r>
              <a:rPr lang="el-GR" dirty="0"/>
              <a:t>.000-</a:t>
            </a:r>
            <a:r>
              <a:rPr lang="en-US" dirty="0"/>
              <a:t>40</a:t>
            </a:r>
            <a:r>
              <a:rPr lang="el-GR" dirty="0"/>
              <a:t>.000 Αλγερινοί</a:t>
            </a:r>
          </a:p>
          <a:p>
            <a:r>
              <a:rPr lang="el-GR" dirty="0"/>
              <a:t>1946, </a:t>
            </a:r>
            <a:r>
              <a:rPr lang="fr-FR" dirty="0"/>
              <a:t>Union démocratique du manifeste algérien (UDMA)</a:t>
            </a:r>
            <a:r>
              <a:rPr lang="el-GR" dirty="0"/>
              <a:t> για τη δημιουργία μιας ανεξάρτητης Αλγερίας</a:t>
            </a:r>
            <a:endParaRPr lang="en-US" dirty="0"/>
          </a:p>
        </p:txBody>
      </p:sp>
    </p:spTree>
    <p:extLst>
      <p:ext uri="{BB962C8B-B14F-4D97-AF65-F5344CB8AC3E}">
        <p14:creationId xmlns:p14="http://schemas.microsoft.com/office/powerpoint/2010/main" val="3896630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38484" y="164895"/>
            <a:ext cx="8685726" cy="6521655"/>
          </a:xfrm>
          <a:prstGeom prst="rect">
            <a:avLst/>
          </a:prstGeom>
        </p:spPr>
      </p:pic>
    </p:spTree>
    <p:extLst>
      <p:ext uri="{BB962C8B-B14F-4D97-AF65-F5344CB8AC3E}">
        <p14:creationId xmlns:p14="http://schemas.microsoft.com/office/powerpoint/2010/main" val="3609683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81763" y="263647"/>
            <a:ext cx="11073860" cy="6262883"/>
          </a:xfrm>
          <a:prstGeom prst="rect">
            <a:avLst/>
          </a:prstGeom>
        </p:spPr>
      </p:pic>
    </p:spTree>
    <p:extLst>
      <p:ext uri="{BB962C8B-B14F-4D97-AF65-F5344CB8AC3E}">
        <p14:creationId xmlns:p14="http://schemas.microsoft.com/office/powerpoint/2010/main" val="304158496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95407" y="1642717"/>
            <a:ext cx="7401185" cy="3572566"/>
          </a:xfrm>
          <a:prstGeom prst="rect">
            <a:avLst/>
          </a:prstGeom>
        </p:spPr>
      </p:pic>
      <p:pic>
        <p:nvPicPr>
          <p:cNvPr id="3" name="Picture 2" descr="chronologie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95537" y="1643062"/>
            <a:ext cx="7400925" cy="35718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1040130" y="925830"/>
            <a:ext cx="10709739" cy="5169611"/>
          </a:xfrm>
          <a:prstGeom prst="rect">
            <a:avLst/>
          </a:prstGeom>
        </p:spPr>
      </p:pic>
    </p:spTree>
    <p:extLst>
      <p:ext uri="{BB962C8B-B14F-4D97-AF65-F5344CB8AC3E}">
        <p14:creationId xmlns:p14="http://schemas.microsoft.com/office/powerpoint/2010/main" val="2887686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1" y="685800"/>
            <a:ext cx="10259626" cy="1485900"/>
          </a:xfrm>
        </p:spPr>
        <p:txBody>
          <a:bodyPr/>
          <a:lstStyle/>
          <a:p>
            <a:r>
              <a:rPr lang="el-GR" dirty="0"/>
              <a:t>Ο Πόλεμος της Ανεξαρτησίας</a:t>
            </a:r>
            <a:r>
              <a:rPr lang="en-US" dirty="0"/>
              <a:t> (1954-1962)</a:t>
            </a:r>
          </a:p>
        </p:txBody>
      </p:sp>
      <p:sp>
        <p:nvSpPr>
          <p:cNvPr id="3" name="Content Placeholder 2"/>
          <p:cNvSpPr>
            <a:spLocks noGrp="1"/>
          </p:cNvSpPr>
          <p:nvPr>
            <p:ph idx="1"/>
          </p:nvPr>
        </p:nvSpPr>
        <p:spPr>
          <a:xfrm>
            <a:off x="1371600" y="1953088"/>
            <a:ext cx="9601200" cy="4904912"/>
          </a:xfrm>
        </p:spPr>
        <p:txBody>
          <a:bodyPr>
            <a:normAutofit/>
          </a:bodyPr>
          <a:lstStyle/>
          <a:p>
            <a:r>
              <a:rPr lang="en-US" dirty="0"/>
              <a:t>20 </a:t>
            </a:r>
            <a:r>
              <a:rPr lang="el-GR" dirty="0"/>
              <a:t>Σεπτεμβρίου </a:t>
            </a:r>
            <a:r>
              <a:rPr lang="en-US" dirty="0"/>
              <a:t>1947, </a:t>
            </a:r>
            <a:r>
              <a:rPr lang="el-GR" dirty="0"/>
              <a:t>νέο Σύνταγμα για Αλγερία</a:t>
            </a:r>
            <a:endParaRPr lang="en-US" dirty="0"/>
          </a:p>
          <a:p>
            <a:pPr lvl="1"/>
            <a:r>
              <a:rPr lang="el-GR" dirty="0"/>
              <a:t>Προσφορά γαλλικής υπηκοότητας σε όλους τους Αλγερινούς</a:t>
            </a:r>
          </a:p>
          <a:p>
            <a:pPr lvl="1"/>
            <a:r>
              <a:rPr lang="el-GR" dirty="0"/>
              <a:t>Δημιουργία Αλγερινού Κοινοβουλίου, ευνοϊκού για Ευρωπαίους</a:t>
            </a:r>
          </a:p>
          <a:p>
            <a:pPr lvl="2"/>
            <a:r>
              <a:rPr lang="el-GR" dirty="0"/>
              <a:t>Δύο Σώματα με 60 μέλη το καθένα, ένα για τους Ευρωπαίους αποίκους (1,5 εκατ.) και ένα για τα 9 εκατ. Αράβων</a:t>
            </a:r>
            <a:endParaRPr lang="en-US" dirty="0"/>
          </a:p>
          <a:p>
            <a:r>
              <a:rPr lang="en-US" dirty="0">
                <a:solidFill>
                  <a:srgbClr val="FF0000"/>
                </a:solidFill>
              </a:rPr>
              <a:t>1947, Albert Camus, </a:t>
            </a:r>
            <a:r>
              <a:rPr lang="en-US" i="1" dirty="0">
                <a:solidFill>
                  <a:srgbClr val="FF0000"/>
                </a:solidFill>
              </a:rPr>
              <a:t>La </a:t>
            </a:r>
            <a:r>
              <a:rPr lang="en-US" i="1" dirty="0" err="1">
                <a:solidFill>
                  <a:srgbClr val="FF0000"/>
                </a:solidFill>
              </a:rPr>
              <a:t>Peste</a:t>
            </a:r>
            <a:r>
              <a:rPr lang="en-US" i="1" dirty="0">
                <a:solidFill>
                  <a:srgbClr val="FF0000"/>
                </a:solidFill>
              </a:rPr>
              <a:t> </a:t>
            </a:r>
            <a:r>
              <a:rPr lang="el-GR" dirty="0">
                <a:solidFill>
                  <a:schemeClr val="tx1"/>
                </a:solidFill>
              </a:rPr>
              <a:t>[Η πανούκλα]: διαδραματίζεται στο </a:t>
            </a:r>
            <a:r>
              <a:rPr lang="el-GR" dirty="0" err="1">
                <a:solidFill>
                  <a:schemeClr val="tx1"/>
                </a:solidFill>
              </a:rPr>
              <a:t>Οράν</a:t>
            </a:r>
            <a:r>
              <a:rPr lang="el-GR" dirty="0">
                <a:solidFill>
                  <a:schemeClr val="tx1"/>
                </a:solidFill>
              </a:rPr>
              <a:t> χωρίς ούτε έναν</a:t>
            </a:r>
            <a:r>
              <a:rPr lang="en-US" dirty="0">
                <a:solidFill>
                  <a:schemeClr val="tx1"/>
                </a:solidFill>
              </a:rPr>
              <a:t> </a:t>
            </a:r>
            <a:r>
              <a:rPr lang="el-GR" dirty="0">
                <a:solidFill>
                  <a:schemeClr val="tx1"/>
                </a:solidFill>
              </a:rPr>
              <a:t>χαρακτήρα Άραβα</a:t>
            </a:r>
            <a:endParaRPr lang="el-GR" dirty="0">
              <a:solidFill>
                <a:srgbClr val="FF0000"/>
              </a:solidFill>
            </a:endParaRPr>
          </a:p>
          <a:p>
            <a:r>
              <a:rPr lang="en-US" dirty="0"/>
              <a:t>1949, </a:t>
            </a:r>
            <a:r>
              <a:rPr lang="el-GR" dirty="0"/>
              <a:t>η</a:t>
            </a:r>
            <a:r>
              <a:rPr lang="en-US" dirty="0"/>
              <a:t> OS </a:t>
            </a:r>
            <a:r>
              <a:rPr lang="el-GR" dirty="0"/>
              <a:t>επιτίθεται στο κεντρικό ταχυδρομείο του </a:t>
            </a:r>
            <a:r>
              <a:rPr lang="el-GR" dirty="0" err="1"/>
              <a:t>Οράν</a:t>
            </a:r>
            <a:endParaRPr lang="el-GR" dirty="0"/>
          </a:p>
          <a:p>
            <a:pPr lvl="1"/>
            <a:r>
              <a:rPr lang="en-US" sz="1800" dirty="0" err="1"/>
              <a:t>Organisation</a:t>
            </a:r>
            <a:r>
              <a:rPr lang="en-US" sz="1800" dirty="0"/>
              <a:t> </a:t>
            </a:r>
            <a:r>
              <a:rPr lang="en-US" sz="1800" dirty="0" err="1"/>
              <a:t>Spéciale</a:t>
            </a:r>
            <a:r>
              <a:rPr lang="el-GR" sz="1800" dirty="0"/>
              <a:t> = ένοπλος κλάδος του </a:t>
            </a:r>
            <a:r>
              <a:rPr lang="fr-FR" sz="1800" dirty="0"/>
              <a:t>Mouvement pour le triomphe des libertés démocratiques</a:t>
            </a:r>
            <a:r>
              <a:rPr lang="el-GR" sz="1800" dirty="0"/>
              <a:t> </a:t>
            </a:r>
            <a:r>
              <a:rPr lang="en-US" sz="1800" dirty="0"/>
              <a:t>(MTLD) </a:t>
            </a:r>
            <a:r>
              <a:rPr lang="el-GR" sz="1800" dirty="0"/>
              <a:t>του </a:t>
            </a:r>
            <a:r>
              <a:rPr lang="en-US" sz="1800" dirty="0" err="1"/>
              <a:t>Messali</a:t>
            </a:r>
            <a:r>
              <a:rPr lang="en-US" sz="1800" dirty="0"/>
              <a:t> </a:t>
            </a:r>
            <a:r>
              <a:rPr lang="en-US" sz="1800" dirty="0" err="1"/>
              <a:t>Hadj</a:t>
            </a:r>
            <a:endParaRPr lang="en-US" sz="1800" dirty="0"/>
          </a:p>
          <a:p>
            <a:r>
              <a:rPr lang="en-US" dirty="0"/>
              <a:t>1952, </a:t>
            </a:r>
            <a:r>
              <a:rPr lang="el-GR" dirty="0"/>
              <a:t>πολλοί ηγέτες της </a:t>
            </a:r>
            <a:r>
              <a:rPr lang="en-US" dirty="0"/>
              <a:t>OS </a:t>
            </a:r>
            <a:r>
              <a:rPr lang="el-GR" dirty="0"/>
              <a:t>συλλαμβάνονται, ο</a:t>
            </a:r>
            <a:r>
              <a:rPr lang="en-US" dirty="0"/>
              <a:t> Ahmed Ben Bella </a:t>
            </a:r>
            <a:r>
              <a:rPr lang="el-GR" dirty="0"/>
              <a:t>διαφεύγει στο </a:t>
            </a:r>
            <a:r>
              <a:rPr lang="el-GR" dirty="0" err="1"/>
              <a:t>Κάιρο</a:t>
            </a:r>
            <a:endParaRPr lang="fr-FR" dirty="0"/>
          </a:p>
          <a:p>
            <a:r>
              <a:rPr lang="el-GR" dirty="0">
                <a:solidFill>
                  <a:srgbClr val="FF0000"/>
                </a:solidFill>
              </a:rPr>
              <a:t>Ιούλιος </a:t>
            </a:r>
            <a:r>
              <a:rPr lang="fr-FR" dirty="0">
                <a:solidFill>
                  <a:srgbClr val="FF0000"/>
                </a:solidFill>
              </a:rPr>
              <a:t>1954, </a:t>
            </a:r>
            <a:r>
              <a:rPr lang="el-GR" dirty="0">
                <a:solidFill>
                  <a:srgbClr val="FF0000"/>
                </a:solidFill>
              </a:rPr>
              <a:t>ανεξαρτησία Ινδοκίνας (Συμφωνίες Γενεύης)</a:t>
            </a:r>
          </a:p>
        </p:txBody>
      </p:sp>
      <p:sp>
        <p:nvSpPr>
          <p:cNvPr id="4" name="Slide Number Placeholder 3"/>
          <p:cNvSpPr>
            <a:spLocks noGrp="1"/>
          </p:cNvSpPr>
          <p:nvPr>
            <p:ph type="sldNum" sz="quarter" idx="12"/>
          </p:nvPr>
        </p:nvSpPr>
        <p:spPr/>
        <p:txBody>
          <a:bodyPr/>
          <a:lstStyle/>
          <a:p>
            <a:fld id="{D57F1E4F-1CFF-5643-939E-02111984F565}" type="slidenum">
              <a:rPr lang="en-US" smtClean="0"/>
              <a:pPr/>
              <a:t>20</a:t>
            </a:fld>
            <a:endParaRPr lang="en-US" dirty="0"/>
          </a:p>
        </p:txBody>
      </p:sp>
    </p:spTree>
    <p:extLst>
      <p:ext uri="{BB962C8B-B14F-4D97-AF65-F5344CB8AC3E}">
        <p14:creationId xmlns:p14="http://schemas.microsoft.com/office/powerpoint/2010/main" val="39192037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xmlns="" id="{3362DFFC-4DCC-48EE-B781-94D04B95F1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76"/>
            <a:ext cx="5303520"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0081" y="791570"/>
            <a:ext cx="4018839" cy="5262390"/>
          </a:xfrm>
        </p:spPr>
        <p:txBody>
          <a:bodyPr anchor="ctr">
            <a:normAutofit/>
          </a:bodyPr>
          <a:lstStyle/>
          <a:p>
            <a:pPr algn="r"/>
            <a:r>
              <a:rPr lang="el-GR" sz="5400">
                <a:solidFill>
                  <a:schemeClr val="bg2"/>
                </a:solidFill>
              </a:rPr>
              <a:t>Ο Πόλεμος της Αλγερίας</a:t>
            </a:r>
            <a:endParaRPr lang="en-US" sz="5400">
              <a:solidFill>
                <a:schemeClr val="bg2"/>
              </a:solidFill>
            </a:endParaRPr>
          </a:p>
        </p:txBody>
      </p:sp>
      <p:sp>
        <p:nvSpPr>
          <p:cNvPr id="16" name="Rectangle 10">
            <a:extLst>
              <a:ext uri="{FF2B5EF4-FFF2-40B4-BE49-F238E27FC236}">
                <a16:creationId xmlns:a16="http://schemas.microsoft.com/office/drawing/2014/main" xmlns="" id="{18B8B265-E68C-4B64-9238-781F0102C5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303520" y="376"/>
            <a:ext cx="22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6176720" y="791570"/>
            <a:ext cx="4892308" cy="5262390"/>
          </a:xfrm>
        </p:spPr>
        <p:txBody>
          <a:bodyPr anchor="ctr">
            <a:normAutofit fontScale="92500" lnSpcReduction="10000"/>
          </a:bodyPr>
          <a:lstStyle/>
          <a:p>
            <a:r>
              <a:rPr lang="el-GR" sz="1800" dirty="0"/>
              <a:t>Σημαντικός αντιαποικιοκρατικός πόλεμος, περίπλοκη σύγκρουση</a:t>
            </a:r>
            <a:r>
              <a:rPr lang="en-US" sz="1800" dirty="0"/>
              <a:t> </a:t>
            </a:r>
          </a:p>
          <a:p>
            <a:pPr lvl="1">
              <a:buFont typeface="Wingdings" panose="05000000000000000000" pitchFamily="2" charset="2"/>
              <a:buChar char="v"/>
            </a:pPr>
            <a:r>
              <a:rPr lang="el-GR" sz="1800" dirty="0"/>
              <a:t>Ανταρτοπόλεμος</a:t>
            </a:r>
            <a:endParaRPr lang="en-US" sz="1800" dirty="0"/>
          </a:p>
          <a:p>
            <a:pPr lvl="1">
              <a:buFont typeface="Wingdings" panose="05000000000000000000" pitchFamily="2" charset="2"/>
              <a:buChar char="v"/>
            </a:pPr>
            <a:r>
              <a:rPr lang="el-GR" sz="1800" dirty="0"/>
              <a:t>Τρομοκρατικές επιθέσεις κατά πολιτών</a:t>
            </a:r>
            <a:endParaRPr lang="en-US" sz="1800" dirty="0"/>
          </a:p>
          <a:p>
            <a:pPr lvl="1">
              <a:buFont typeface="Wingdings" panose="05000000000000000000" pitchFamily="2" charset="2"/>
              <a:buChar char="v"/>
            </a:pPr>
            <a:r>
              <a:rPr lang="el-GR" sz="1800" dirty="0"/>
              <a:t>Χρήση βασανιστηρίων</a:t>
            </a:r>
            <a:endParaRPr lang="en-US" sz="1800" dirty="0"/>
          </a:p>
          <a:p>
            <a:pPr lvl="1">
              <a:buFont typeface="Wingdings" panose="05000000000000000000" pitchFamily="2" charset="2"/>
              <a:buChar char="v"/>
            </a:pPr>
            <a:r>
              <a:rPr lang="el-GR" sz="1800" dirty="0"/>
              <a:t>Αντιτρομοκρατικές επιχειρήσεις του γαλλικού στρατού</a:t>
            </a:r>
            <a:endParaRPr lang="en-US" sz="1800" dirty="0"/>
          </a:p>
          <a:p>
            <a:r>
              <a:rPr lang="el-GR" sz="1800" dirty="0"/>
              <a:t>Ακόμη, εμφύλιος πόλεμος μεταξύ «νομιμοφρόνων» Αλγερινών και επαναστατημένων εθνικιστών</a:t>
            </a:r>
            <a:endParaRPr lang="en-US" sz="1800" dirty="0"/>
          </a:p>
          <a:p>
            <a:r>
              <a:rPr lang="el-GR" sz="1800" dirty="0"/>
              <a:t>Μεγάλος αριθμός ανταγωνιστικών κινημάτων</a:t>
            </a:r>
            <a:endParaRPr lang="en-US" sz="1800" dirty="0"/>
          </a:p>
          <a:p>
            <a:r>
              <a:rPr lang="el-GR" sz="1800" dirty="0"/>
              <a:t>Έγκριση από γαλλική κυβέρνηση σε δυνάμεις κατοχής στην Αλγερία για τη χρήση βασανιστηρίων</a:t>
            </a:r>
            <a:endParaRPr lang="en-US" sz="1800" dirty="0"/>
          </a:p>
          <a:p>
            <a:r>
              <a:rPr lang="el-GR" sz="1800" dirty="0"/>
              <a:t>«Επιχείρηση δημόσιας τάξης» και «ειρηνευτική εκστρατεία» σε γαλλική περιφέρεια</a:t>
            </a:r>
            <a:endParaRPr lang="en-US" sz="1800" dirty="0"/>
          </a:p>
        </p:txBody>
      </p:sp>
      <p:sp>
        <p:nvSpPr>
          <p:cNvPr id="4" name="Slide Number Placeholder 3"/>
          <p:cNvSpPr>
            <a:spLocks noGrp="1"/>
          </p:cNvSpPr>
          <p:nvPr>
            <p:ph type="sldNum" sz="quarter" idx="12"/>
          </p:nvPr>
        </p:nvSpPr>
        <p:spPr>
          <a:xfrm>
            <a:off x="9472736" y="6453386"/>
            <a:ext cx="1596292" cy="404614"/>
          </a:xfrm>
        </p:spPr>
        <p:txBody>
          <a:bodyPr>
            <a:normAutofit/>
          </a:bodyPr>
          <a:lstStyle/>
          <a:p>
            <a:pPr>
              <a:spcAft>
                <a:spcPts val="600"/>
              </a:spcAft>
            </a:pPr>
            <a:fld id="{D57F1E4F-1CFF-5643-939E-02111984F565}" type="slidenum">
              <a:rPr lang="en-US" smtClean="0"/>
              <a:pPr>
                <a:spcAft>
                  <a:spcPts val="600"/>
                </a:spcAft>
              </a:pPr>
              <a:t>21</a:t>
            </a:fld>
            <a:endParaRPr lang="en-US"/>
          </a:p>
        </p:txBody>
      </p:sp>
    </p:spTree>
    <p:extLst>
      <p:ext uri="{BB962C8B-B14F-4D97-AF65-F5344CB8AC3E}">
        <p14:creationId xmlns:p14="http://schemas.microsoft.com/office/powerpoint/2010/main" val="37590037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7C159B63-C56D-4E4E-8B07-40A1346DC9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7902" y="1194180"/>
            <a:ext cx="3523938" cy="5020353"/>
          </a:xfrm>
        </p:spPr>
        <p:txBody>
          <a:bodyPr>
            <a:normAutofit/>
          </a:bodyPr>
          <a:lstStyle/>
          <a:p>
            <a:r>
              <a:rPr lang="el-GR" dirty="0"/>
              <a:t>Ο Πόλεμος της Αλγερίας</a:t>
            </a:r>
            <a:endParaRPr lang="en-US" dirty="0"/>
          </a:p>
        </p:txBody>
      </p:sp>
      <p:sp>
        <p:nvSpPr>
          <p:cNvPr id="11" name="Rectangle 10">
            <a:extLst>
              <a:ext uri="{FF2B5EF4-FFF2-40B4-BE49-F238E27FC236}">
                <a16:creationId xmlns:a16="http://schemas.microsoft.com/office/drawing/2014/main" xmlns="" id="{27DEF201-077E-444A-A3F0-66E1425357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5056541" y="1194179"/>
            <a:ext cx="6114847" cy="5020353"/>
          </a:xfrm>
        </p:spPr>
        <p:txBody>
          <a:bodyPr>
            <a:normAutofit/>
          </a:bodyPr>
          <a:lstStyle/>
          <a:p>
            <a:r>
              <a:rPr lang="en-US" sz="1700"/>
              <a:t>1954, </a:t>
            </a:r>
            <a:r>
              <a:rPr lang="el-GR" sz="1700"/>
              <a:t>πρώην μέλη της </a:t>
            </a:r>
            <a:r>
              <a:rPr lang="fr-FR" sz="1700"/>
              <a:t>OS </a:t>
            </a:r>
            <a:r>
              <a:rPr lang="el-GR" sz="1700"/>
              <a:t>ιδρύουν την </a:t>
            </a:r>
            <a:r>
              <a:rPr lang="fr-FR" sz="1700" i="1"/>
              <a:t>Comité Révolutionnaire d'Unité et d'Action</a:t>
            </a:r>
            <a:r>
              <a:rPr lang="el-GR" sz="1700" i="1"/>
              <a:t> </a:t>
            </a:r>
            <a:r>
              <a:rPr lang="en-US" sz="1700"/>
              <a:t>(CRUA) </a:t>
            </a:r>
            <a:r>
              <a:rPr lang="el-GR" sz="1700"/>
              <a:t>για να αναλάβει ηγεσία του αγώνα κατά της Γαλλίας</a:t>
            </a:r>
            <a:endParaRPr lang="en-US" sz="1700"/>
          </a:p>
          <a:p>
            <a:r>
              <a:rPr lang="en-US" sz="1700"/>
              <a:t>1</a:t>
            </a:r>
            <a:r>
              <a:rPr lang="el-GR" sz="1700" baseline="30000"/>
              <a:t>η</a:t>
            </a:r>
            <a:r>
              <a:rPr lang="el-GR" sz="1700"/>
              <a:t> Νοεμβρίου </a:t>
            </a:r>
            <a:r>
              <a:rPr lang="en-US" sz="1700"/>
              <a:t>1954, </a:t>
            </a:r>
            <a:r>
              <a:rPr lang="el-GR" sz="1700"/>
              <a:t>η </a:t>
            </a:r>
            <a:r>
              <a:rPr lang="en-US" sz="1700"/>
              <a:t>CRUA </a:t>
            </a:r>
            <a:r>
              <a:rPr lang="el-GR" sz="1700"/>
              <a:t>μετονομάζεται σε </a:t>
            </a:r>
            <a:r>
              <a:rPr lang="en-US" sz="1700" i="1"/>
              <a:t>Front de </a:t>
            </a:r>
            <a:r>
              <a:rPr lang="en-US" sz="1700" i="1" err="1"/>
              <a:t>Libération</a:t>
            </a:r>
            <a:r>
              <a:rPr lang="en-US" sz="1700" i="1"/>
              <a:t> </a:t>
            </a:r>
            <a:r>
              <a:rPr lang="en-US" sz="1700" i="1" err="1"/>
              <a:t>Nationale</a:t>
            </a:r>
            <a:r>
              <a:rPr lang="en-US" sz="1700"/>
              <a:t> (FLN)</a:t>
            </a:r>
            <a:r>
              <a:rPr lang="el-GR" sz="1700"/>
              <a:t>. Απόρριψη κάθε διαπραγμάτευσης από γαλλική κυβέρνηση</a:t>
            </a:r>
            <a:endParaRPr lang="en-US" sz="1700"/>
          </a:p>
          <a:p>
            <a:r>
              <a:rPr lang="en-US" sz="1700" err="1"/>
              <a:t>Messali</a:t>
            </a:r>
            <a:r>
              <a:rPr lang="en-US" sz="1700"/>
              <a:t> </a:t>
            </a:r>
            <a:r>
              <a:rPr lang="en-US" sz="1700" err="1"/>
              <a:t>Hadj</a:t>
            </a:r>
            <a:r>
              <a:rPr lang="en-US" sz="1700"/>
              <a:t>, </a:t>
            </a:r>
            <a:r>
              <a:rPr lang="el-GR" sz="1700"/>
              <a:t>σε κατ’ </a:t>
            </a:r>
            <a:r>
              <a:rPr lang="el-GR" sz="1700" err="1"/>
              <a:t>οίκον</a:t>
            </a:r>
            <a:r>
              <a:rPr lang="el-GR" sz="1700"/>
              <a:t> περιορισμό στη Βρετάνη</a:t>
            </a:r>
            <a:r>
              <a:rPr lang="en-US" sz="1700"/>
              <a:t>, </a:t>
            </a:r>
            <a:r>
              <a:rPr lang="el-GR" sz="1700"/>
              <a:t>ιδρύει το </a:t>
            </a:r>
            <a:r>
              <a:rPr lang="en-US" sz="1700" i="1" err="1"/>
              <a:t>Mouvement</a:t>
            </a:r>
            <a:r>
              <a:rPr lang="en-US" sz="1700" i="1"/>
              <a:t> National </a:t>
            </a:r>
            <a:r>
              <a:rPr lang="en-US" sz="1700" i="1" err="1"/>
              <a:t>Algérien</a:t>
            </a:r>
            <a:r>
              <a:rPr lang="en-US" sz="1700"/>
              <a:t> (MNA) </a:t>
            </a:r>
            <a:r>
              <a:rPr lang="el-GR" sz="1700"/>
              <a:t>ως μετριοπαθή εναλλακτική σε </a:t>
            </a:r>
            <a:r>
              <a:rPr lang="en-US" sz="1700"/>
              <a:t>FLN</a:t>
            </a:r>
          </a:p>
          <a:p>
            <a:r>
              <a:rPr lang="el-GR" sz="1700"/>
              <a:t>Νοέμβριος </a:t>
            </a:r>
            <a:r>
              <a:rPr lang="en-US" sz="1700"/>
              <a:t>1954, </a:t>
            </a:r>
            <a:r>
              <a:rPr lang="el-GR" sz="1700"/>
              <a:t>έναρξη επιθέσεων ανταρτών στα βουνά του </a:t>
            </a:r>
            <a:r>
              <a:rPr lang="en-US" sz="1700" err="1"/>
              <a:t>Aurès</a:t>
            </a:r>
            <a:r>
              <a:rPr lang="en-US" sz="1700"/>
              <a:t>. </a:t>
            </a:r>
            <a:r>
              <a:rPr lang="el-GR" sz="1700"/>
              <a:t>Αποστολή </a:t>
            </a:r>
            <a:r>
              <a:rPr lang="en-US" sz="1700"/>
              <a:t>450</a:t>
            </a:r>
            <a:r>
              <a:rPr lang="el-GR" sz="1700"/>
              <a:t>.</a:t>
            </a:r>
            <a:r>
              <a:rPr lang="en-US" sz="1700"/>
              <a:t>000 </a:t>
            </a:r>
            <a:r>
              <a:rPr lang="el-GR" sz="1700"/>
              <a:t>Γάλλων στρατιωτών, </a:t>
            </a:r>
            <a:r>
              <a:rPr lang="el-GR" sz="1700" u="sng"/>
              <a:t>κληρωτών</a:t>
            </a:r>
            <a:r>
              <a:rPr lang="el-GR" sz="1700"/>
              <a:t> που υπηρετούν τη θητεία τους (σε αντίθεση με αποστολή μισθοφορικού επαγγελματικού στρατού σε Ινδοκίνα)</a:t>
            </a:r>
            <a:endParaRPr lang="en-US" sz="1700"/>
          </a:p>
          <a:p>
            <a:r>
              <a:rPr lang="en-US" sz="1700"/>
              <a:t>1955, </a:t>
            </a:r>
            <a:r>
              <a:rPr lang="el-GR" sz="1700"/>
              <a:t>οι μάχες επεκτείνονται στην </a:t>
            </a:r>
            <a:r>
              <a:rPr lang="el-GR" sz="1700" err="1"/>
              <a:t>Κωνσταντίνη</a:t>
            </a:r>
            <a:r>
              <a:rPr lang="el-GR" sz="1700"/>
              <a:t>, την </a:t>
            </a:r>
            <a:r>
              <a:rPr lang="el-GR" sz="1700" err="1"/>
              <a:t>Καβυλία</a:t>
            </a:r>
            <a:r>
              <a:rPr lang="el-GR" sz="1700"/>
              <a:t> και τα σύνορα με το Μαρόκο</a:t>
            </a:r>
            <a:endParaRPr lang="en-US" sz="1700"/>
          </a:p>
        </p:txBody>
      </p:sp>
      <p:sp>
        <p:nvSpPr>
          <p:cNvPr id="4" name="Slide Number Placeholder 3"/>
          <p:cNvSpPr>
            <a:spLocks noGrp="1"/>
          </p:cNvSpPr>
          <p:nvPr>
            <p:ph type="sldNum" sz="quarter" idx="12"/>
          </p:nvPr>
        </p:nvSpPr>
        <p:spPr>
          <a:xfrm>
            <a:off x="9472736" y="6453386"/>
            <a:ext cx="1596292" cy="404614"/>
          </a:xfrm>
        </p:spPr>
        <p:txBody>
          <a:bodyPr>
            <a:normAutofit/>
          </a:bodyPr>
          <a:lstStyle/>
          <a:p>
            <a:pPr>
              <a:spcAft>
                <a:spcPts val="600"/>
              </a:spcAft>
            </a:pPr>
            <a:fld id="{D57F1E4F-1CFF-5643-939E-02111984F565}" type="slidenum">
              <a:rPr lang="en-US" smtClean="0"/>
              <a:pPr>
                <a:spcAft>
                  <a:spcPts val="600"/>
                </a:spcAft>
              </a:pPr>
              <a:t>22</a:t>
            </a:fld>
            <a:endParaRPr lang="en-US"/>
          </a:p>
        </p:txBody>
      </p:sp>
    </p:spTree>
    <p:extLst>
      <p:ext uri="{BB962C8B-B14F-4D97-AF65-F5344CB8AC3E}">
        <p14:creationId xmlns:p14="http://schemas.microsoft.com/office/powerpoint/2010/main" val="1431481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chemeClr val="accent1">
            <a:lumMod val="75000"/>
          </a:schemeClr>
        </a:solidFill>
        <a:effectLst/>
      </p:bgPr>
    </p:bg>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767443" y="179716"/>
            <a:ext cx="40439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l-GR" altLang="en-US" sz="2800" dirty="0">
                <a:solidFill>
                  <a:srgbClr val="FFFF00"/>
                </a:solidFill>
              </a:rPr>
              <a:t>Ο Πόλεμος της Αλγερίας</a:t>
            </a:r>
            <a:endParaRPr lang="fr-FR" altLang="en-US" sz="2800" dirty="0">
              <a:solidFill>
                <a:srgbClr val="FFFF00"/>
              </a:solidFill>
            </a:endParaRPr>
          </a:p>
        </p:txBody>
      </p:sp>
      <p:pic>
        <p:nvPicPr>
          <p:cNvPr id="43014" name="Picture 6" descr="chronologie 2 54 62 "/>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42370" y="1028700"/>
            <a:ext cx="10417299" cy="5612130"/>
          </a:xfrm>
          <a:prstGeom prst="rect">
            <a:avLst/>
          </a:prstGeom>
          <a:noFill/>
          <a:extLst>
            <a:ext uri="{909E8E84-426E-40DD-AFC4-6F175D3DCCD1}">
              <a14:hiddenFill xmlns:a14="http://schemas.microsoft.com/office/drawing/2010/main">
                <a:solidFill>
                  <a:srgbClr val="FFFFFF"/>
                </a:solidFill>
              </a14:hiddenFill>
            </a:ext>
          </a:extLst>
        </p:spPr>
      </p:pic>
      <p:sp>
        <p:nvSpPr>
          <p:cNvPr id="43015" name="Text Box 7"/>
          <p:cNvSpPr txBox="1">
            <a:spLocks noChangeArrowheads="1"/>
          </p:cNvSpPr>
          <p:nvPr/>
        </p:nvSpPr>
        <p:spPr bwMode="auto">
          <a:xfrm>
            <a:off x="4257675" y="506413"/>
            <a:ext cx="5543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en-US" sz="2400" b="1" i="1" dirty="0">
                <a:solidFill>
                  <a:srgbClr val="FFFF00"/>
                </a:solidFill>
              </a:rPr>
              <a:t>1954 - 1962</a:t>
            </a:r>
          </a:p>
        </p:txBody>
      </p:sp>
      <p:sp>
        <p:nvSpPr>
          <p:cNvPr id="43016" name="Text Box 8"/>
          <p:cNvSpPr txBox="1">
            <a:spLocks noChangeArrowheads="1"/>
          </p:cNvSpPr>
          <p:nvPr/>
        </p:nvSpPr>
        <p:spPr bwMode="auto">
          <a:xfrm>
            <a:off x="767443" y="1796098"/>
            <a:ext cx="9496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l-GR" altLang="en-US" sz="1400" b="1" dirty="0">
                <a:solidFill>
                  <a:srgbClr val="FFFF00"/>
                </a:solidFill>
              </a:rPr>
              <a:t>Στην Αλγερία</a:t>
            </a:r>
            <a:endParaRPr lang="fr-FR" altLang="en-US" sz="1400" b="1" dirty="0">
              <a:solidFill>
                <a:srgbClr val="FFFF00"/>
              </a:solidFill>
            </a:endParaRPr>
          </a:p>
        </p:txBody>
      </p:sp>
      <p:sp>
        <p:nvSpPr>
          <p:cNvPr id="43017" name="Text Box 9"/>
          <p:cNvSpPr txBox="1">
            <a:spLocks noChangeArrowheads="1"/>
          </p:cNvSpPr>
          <p:nvPr/>
        </p:nvSpPr>
        <p:spPr bwMode="auto">
          <a:xfrm>
            <a:off x="733696" y="4564063"/>
            <a:ext cx="9753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l-GR" altLang="en-US" sz="1400" b="1" dirty="0">
                <a:solidFill>
                  <a:srgbClr val="FFFF00"/>
                </a:solidFill>
              </a:rPr>
              <a:t>Εκτός Αλγερίας</a:t>
            </a:r>
            <a:endParaRPr lang="fr-FR" altLang="en-US" sz="1400" b="1" dirty="0">
              <a:solidFill>
                <a:srgbClr val="FFFF00"/>
              </a:solidFill>
            </a:endParaRPr>
          </a:p>
        </p:txBody>
      </p:sp>
    </p:spTree>
    <p:extLst>
      <p:ext uri="{BB962C8B-B14F-4D97-AF65-F5344CB8AC3E}">
        <p14:creationId xmlns:p14="http://schemas.microsoft.com/office/powerpoint/2010/main" val="34647013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xmlns="" id="{833C07A6-3288-4BA6-8221-68BE29765395}"/>
              </a:ext>
            </a:extLst>
          </p:cNvPr>
          <p:cNvSpPr>
            <a:spLocks noGrp="1"/>
          </p:cNvSpPr>
          <p:nvPr>
            <p:ph type="title"/>
          </p:nvPr>
        </p:nvSpPr>
        <p:spPr>
          <a:xfrm>
            <a:off x="1371600" y="685800"/>
            <a:ext cx="9601200" cy="1485900"/>
          </a:xfrm>
        </p:spPr>
        <p:txBody>
          <a:bodyPr>
            <a:normAutofit/>
          </a:bodyPr>
          <a:lstStyle/>
          <a:p>
            <a:r>
              <a:rPr lang="el-GR" dirty="0"/>
              <a:t>Γεγονότα 1954-1962</a:t>
            </a:r>
          </a:p>
        </p:txBody>
      </p:sp>
      <p:graphicFrame>
        <p:nvGraphicFramePr>
          <p:cNvPr id="29" name="Content Placeholder 3">
            <a:extLst>
              <a:ext uri="{FF2B5EF4-FFF2-40B4-BE49-F238E27FC236}">
                <a16:creationId xmlns:a16="http://schemas.microsoft.com/office/drawing/2014/main" xmlns="" id="{236057E6-E3FF-4175-AFC9-4E7C83A5DE9A}"/>
              </a:ext>
            </a:extLst>
          </p:cNvPr>
          <p:cNvGraphicFramePr>
            <a:graphicFrameLocks noGrp="1"/>
          </p:cNvGraphicFramePr>
          <p:nvPr>
            <p:ph idx="1"/>
          </p:nvPr>
        </p:nvGraphicFramePr>
        <p:xfrm>
          <a:off x="1326472" y="2237174"/>
          <a:ext cx="9539055" cy="4279589"/>
        </p:xfrm>
        <a:graphic>
          <a:graphicData uri="http://schemas.openxmlformats.org/drawingml/2006/table">
            <a:tbl>
              <a:tblPr firstRow="1" firstCol="1" bandRow="1">
                <a:noFill/>
                <a:tableStyleId>{5C22544A-7EE6-4342-B048-85BDC9FD1C3A}</a:tableStyleId>
              </a:tblPr>
              <a:tblGrid>
                <a:gridCol w="1186172">
                  <a:extLst>
                    <a:ext uri="{9D8B030D-6E8A-4147-A177-3AD203B41FA5}">
                      <a16:colId xmlns:a16="http://schemas.microsoft.com/office/drawing/2014/main" xmlns="" val="811536725"/>
                    </a:ext>
                  </a:extLst>
                </a:gridCol>
                <a:gridCol w="3253722">
                  <a:extLst>
                    <a:ext uri="{9D8B030D-6E8A-4147-A177-3AD203B41FA5}">
                      <a16:colId xmlns:a16="http://schemas.microsoft.com/office/drawing/2014/main" xmlns="" val="883146959"/>
                    </a:ext>
                  </a:extLst>
                </a:gridCol>
                <a:gridCol w="1233604">
                  <a:extLst>
                    <a:ext uri="{9D8B030D-6E8A-4147-A177-3AD203B41FA5}">
                      <a16:colId xmlns:a16="http://schemas.microsoft.com/office/drawing/2014/main" xmlns="" val="3206006317"/>
                    </a:ext>
                  </a:extLst>
                </a:gridCol>
                <a:gridCol w="3865557">
                  <a:extLst>
                    <a:ext uri="{9D8B030D-6E8A-4147-A177-3AD203B41FA5}">
                      <a16:colId xmlns:a16="http://schemas.microsoft.com/office/drawing/2014/main" xmlns="" val="1139207399"/>
                    </a:ext>
                  </a:extLst>
                </a:gridCol>
              </a:tblGrid>
              <a:tr h="380059">
                <a:tc gridSpan="2">
                  <a:txBody>
                    <a:bodyPr/>
                    <a:lstStyle/>
                    <a:p>
                      <a:pPr algn="ctr">
                        <a:lnSpc>
                          <a:spcPct val="107000"/>
                        </a:lnSpc>
                        <a:spcAft>
                          <a:spcPts val="0"/>
                        </a:spcAft>
                      </a:pPr>
                      <a:r>
                        <a:rPr lang="el-GR" sz="1400" b="0" cap="all" spc="150" dirty="0" err="1">
                          <a:solidFill>
                            <a:schemeClr val="lt1"/>
                          </a:solidFill>
                          <a:effectLst/>
                        </a:rPr>
                        <a:t>Εντος</a:t>
                      </a:r>
                      <a:r>
                        <a:rPr lang="el-GR" sz="1400" b="0" cap="all" spc="150" dirty="0">
                          <a:solidFill>
                            <a:schemeClr val="lt1"/>
                          </a:solidFill>
                          <a:effectLst/>
                        </a:rPr>
                        <a:t> </a:t>
                      </a:r>
                      <a:r>
                        <a:rPr lang="el-GR" sz="1400" b="0" cap="all" spc="150" dirty="0" err="1">
                          <a:solidFill>
                            <a:schemeClr val="lt1"/>
                          </a:solidFill>
                          <a:effectLst/>
                        </a:rPr>
                        <a:t>Αλγεριας</a:t>
                      </a:r>
                      <a:endParaRPr lang="el-GR" sz="1400" b="0" cap="all" spc="150" dirty="0">
                        <a:solidFill>
                          <a:schemeClr val="lt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72" marR="93672" marT="93672" marB="93672">
                    <a:lnL w="12700" cmpd="sng">
                      <a:noFill/>
                    </a:lnL>
                    <a:lnR w="12700" cmpd="sng">
                      <a:noFill/>
                    </a:lnR>
                    <a:lnT w="12700" cmpd="sng">
                      <a:noFill/>
                    </a:lnT>
                    <a:lnB w="38100" cmpd="sng">
                      <a:noFill/>
                    </a:lnB>
                    <a:solidFill>
                      <a:srgbClr val="505356"/>
                    </a:solidFill>
                  </a:tcPr>
                </a:tc>
                <a:tc hMerge="1">
                  <a:txBody>
                    <a:bodyPr/>
                    <a:lstStyle/>
                    <a:p>
                      <a:endParaRPr lang="el-GR"/>
                    </a:p>
                  </a:txBody>
                  <a:tcPr/>
                </a:tc>
                <a:tc gridSpan="2">
                  <a:txBody>
                    <a:bodyPr/>
                    <a:lstStyle/>
                    <a:p>
                      <a:pPr marL="0" algn="ctr" defTabSz="914400" rtl="0" eaLnBrk="1" latinLnBrk="0" hangingPunct="1">
                        <a:lnSpc>
                          <a:spcPct val="107000"/>
                        </a:lnSpc>
                        <a:spcAft>
                          <a:spcPts val="0"/>
                        </a:spcAft>
                      </a:pPr>
                      <a:r>
                        <a:rPr lang="el-GR" sz="1400" b="0" kern="1200" cap="all" spc="150" dirty="0" err="1">
                          <a:solidFill>
                            <a:schemeClr val="lt1"/>
                          </a:solidFill>
                          <a:effectLst/>
                          <a:latin typeface="+mn-lt"/>
                          <a:ea typeface="+mn-ea"/>
                          <a:cs typeface="+mn-cs"/>
                        </a:rPr>
                        <a:t>Εκτος</a:t>
                      </a:r>
                      <a:r>
                        <a:rPr lang="el-GR" sz="1400" b="0" kern="1200" cap="all" spc="150" dirty="0">
                          <a:solidFill>
                            <a:schemeClr val="lt1"/>
                          </a:solidFill>
                          <a:effectLst/>
                          <a:latin typeface="+mn-lt"/>
                          <a:ea typeface="+mn-ea"/>
                          <a:cs typeface="+mn-cs"/>
                        </a:rPr>
                        <a:t> </a:t>
                      </a:r>
                      <a:r>
                        <a:rPr lang="el-GR" sz="1400" b="0" kern="1200" cap="all" spc="150" dirty="0" err="1">
                          <a:solidFill>
                            <a:schemeClr val="lt1"/>
                          </a:solidFill>
                          <a:effectLst/>
                          <a:latin typeface="+mn-lt"/>
                          <a:ea typeface="+mn-ea"/>
                          <a:cs typeface="+mn-cs"/>
                        </a:rPr>
                        <a:t>Αλγεριας</a:t>
                      </a:r>
                      <a:endParaRPr lang="el-GR" sz="1400" b="0" kern="1200" cap="all" spc="150" dirty="0">
                        <a:solidFill>
                          <a:schemeClr val="lt1"/>
                        </a:solidFill>
                        <a:effectLst/>
                        <a:latin typeface="+mn-lt"/>
                        <a:ea typeface="+mn-ea"/>
                        <a:cs typeface="+mn-cs"/>
                      </a:endParaRPr>
                    </a:p>
                  </a:txBody>
                  <a:tcPr marL="93672" marR="93672" marT="93672" marB="93672">
                    <a:lnL w="12700" cmpd="sng">
                      <a:noFill/>
                    </a:lnL>
                    <a:lnR w="12700" cmpd="sng">
                      <a:noFill/>
                    </a:lnR>
                    <a:lnT w="12700" cmpd="sng">
                      <a:noFill/>
                    </a:lnT>
                    <a:lnB w="38100" cmpd="sng">
                      <a:noFill/>
                    </a:lnB>
                    <a:solidFill>
                      <a:srgbClr val="505356"/>
                    </a:solidFill>
                  </a:tcPr>
                </a:tc>
                <a:tc hMerge="1">
                  <a:txBody>
                    <a:bodyPr/>
                    <a:lstStyle/>
                    <a:p>
                      <a:endParaRPr lang="el-GR"/>
                    </a:p>
                  </a:txBody>
                  <a:tcPr/>
                </a:tc>
                <a:extLst>
                  <a:ext uri="{0D108BD9-81ED-4DB2-BD59-A6C34878D82A}">
                    <a16:rowId xmlns:a16="http://schemas.microsoft.com/office/drawing/2014/main" xmlns="" val="1829202139"/>
                  </a:ext>
                </a:extLst>
              </a:tr>
              <a:tr h="572770">
                <a:tc>
                  <a:txBody>
                    <a:bodyPr/>
                    <a:lstStyle/>
                    <a:p>
                      <a:pPr>
                        <a:lnSpc>
                          <a:spcPct val="107000"/>
                        </a:lnSpc>
                        <a:spcAft>
                          <a:spcPts val="0"/>
                        </a:spcAft>
                      </a:pPr>
                      <a:r>
                        <a:rPr lang="el-GR" sz="1200" b="1" cap="none" spc="0" dirty="0">
                          <a:solidFill>
                            <a:schemeClr val="tx1"/>
                          </a:solidFill>
                          <a:effectLst/>
                        </a:rPr>
                        <a:t>Ιαν.-</a:t>
                      </a:r>
                      <a:r>
                        <a:rPr lang="el-GR" sz="1200" b="1" cap="none" spc="0" dirty="0" err="1">
                          <a:solidFill>
                            <a:schemeClr val="tx1"/>
                          </a:solidFill>
                          <a:effectLst/>
                        </a:rPr>
                        <a:t>Φεβρ</a:t>
                      </a:r>
                      <a:r>
                        <a:rPr lang="el-GR" sz="1200" b="1" cap="none" spc="0" dirty="0">
                          <a:solidFill>
                            <a:schemeClr val="tx1"/>
                          </a:solidFill>
                          <a:effectLst/>
                        </a:rPr>
                        <a:t>. 1957</a:t>
                      </a:r>
                      <a:endParaRPr lang="el-GR" sz="12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72" marR="93672" marT="93672" marB="93672">
                    <a:lnL w="12700" cmpd="sng">
                      <a:noFill/>
                      <a:prstDash val="solid"/>
                    </a:lnL>
                    <a:lnR w="12700" cmpd="sng">
                      <a:noFill/>
                      <a:prstDash val="solid"/>
                    </a:lnR>
                    <a:lnT w="38100" cmpd="sng">
                      <a:noFill/>
                    </a:lnT>
                    <a:lnB w="12700" cmpd="sng">
                      <a:noFill/>
                      <a:prstDash val="solid"/>
                    </a:lnB>
                    <a:noFill/>
                  </a:tcPr>
                </a:tc>
                <a:tc>
                  <a:txBody>
                    <a:bodyPr/>
                    <a:lstStyle/>
                    <a:p>
                      <a:pPr>
                        <a:lnSpc>
                          <a:spcPct val="107000"/>
                        </a:lnSpc>
                        <a:spcAft>
                          <a:spcPts val="0"/>
                        </a:spcAft>
                      </a:pPr>
                      <a:r>
                        <a:rPr lang="el-GR" sz="1200" cap="none" spc="0">
                          <a:solidFill>
                            <a:schemeClr val="tx1"/>
                          </a:solidFill>
                          <a:effectLst/>
                        </a:rPr>
                        <a:t>Μάχη του Αλγερίου κατά αλεξιπτωτιστών στρατηγού </a:t>
                      </a:r>
                      <a:r>
                        <a:rPr lang="en-US" sz="1200" cap="none" spc="0">
                          <a:solidFill>
                            <a:schemeClr val="tx1"/>
                          </a:solidFill>
                          <a:effectLst/>
                        </a:rPr>
                        <a:t>Massu</a:t>
                      </a:r>
                      <a:endParaRPr lang="el-GR" sz="12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72" marR="93672" marT="93672" marB="93672">
                    <a:lnL w="12700" cmpd="sng">
                      <a:noFill/>
                      <a:prstDash val="solid"/>
                    </a:lnL>
                    <a:lnR w="12700" cmpd="sng">
                      <a:noFill/>
                      <a:prstDash val="solid"/>
                    </a:lnR>
                    <a:lnT w="38100" cmpd="sng">
                      <a:noFill/>
                    </a:lnT>
                    <a:lnB w="12700" cmpd="sng">
                      <a:noFill/>
                      <a:prstDash val="solid"/>
                    </a:lnB>
                    <a:noFill/>
                  </a:tcPr>
                </a:tc>
                <a:tc>
                  <a:txBody>
                    <a:bodyPr/>
                    <a:lstStyle/>
                    <a:p>
                      <a:pPr marL="0" algn="l" defTabSz="914400" rtl="0" eaLnBrk="1" latinLnBrk="0" hangingPunct="1">
                        <a:lnSpc>
                          <a:spcPct val="107000"/>
                        </a:lnSpc>
                        <a:spcAft>
                          <a:spcPts val="0"/>
                        </a:spcAft>
                      </a:pPr>
                      <a:r>
                        <a:rPr lang="el-GR" sz="1200" b="1" kern="1200" cap="none" spc="0">
                          <a:solidFill>
                            <a:schemeClr val="tx1"/>
                          </a:solidFill>
                          <a:effectLst/>
                          <a:latin typeface="+mn-lt"/>
                          <a:ea typeface="+mn-ea"/>
                          <a:cs typeface="+mn-cs"/>
                        </a:rPr>
                        <a:t>Απρίλιος 1955</a:t>
                      </a:r>
                    </a:p>
                  </a:txBody>
                  <a:tcPr marL="93672" marR="93672" marT="93672" marB="93672">
                    <a:lnL w="12700" cmpd="sng">
                      <a:noFill/>
                      <a:prstDash val="solid"/>
                    </a:lnL>
                    <a:lnR w="12700" cmpd="sng">
                      <a:noFill/>
                      <a:prstDash val="solid"/>
                    </a:lnR>
                    <a:lnT w="38100" cmpd="sng">
                      <a:noFill/>
                    </a:lnT>
                    <a:lnB w="12700" cmpd="sng">
                      <a:noFill/>
                      <a:prstDash val="solid"/>
                    </a:lnB>
                    <a:noFill/>
                  </a:tcPr>
                </a:tc>
                <a:tc>
                  <a:txBody>
                    <a:bodyPr/>
                    <a:lstStyle/>
                    <a:p>
                      <a:pPr>
                        <a:lnSpc>
                          <a:spcPct val="107000"/>
                        </a:lnSpc>
                        <a:spcAft>
                          <a:spcPts val="0"/>
                        </a:spcAft>
                      </a:pPr>
                      <a:r>
                        <a:rPr lang="el-GR" sz="1200" cap="none" spc="0">
                          <a:solidFill>
                            <a:schemeClr val="tx1"/>
                          </a:solidFill>
                          <a:effectLst/>
                        </a:rPr>
                        <a:t>Συνδιάσκεψη Αδεσμεύτων σε </a:t>
                      </a:r>
                      <a:r>
                        <a:rPr lang="en-US" sz="1200" cap="none" spc="0">
                          <a:solidFill>
                            <a:schemeClr val="tx1"/>
                          </a:solidFill>
                          <a:effectLst/>
                        </a:rPr>
                        <a:t>Bandung </a:t>
                      </a:r>
                      <a:r>
                        <a:rPr lang="el-GR" sz="1200" cap="none" spc="0">
                          <a:solidFill>
                            <a:schemeClr val="tx1"/>
                          </a:solidFill>
                          <a:effectLst/>
                        </a:rPr>
                        <a:t>στηρίζει </a:t>
                      </a:r>
                      <a:r>
                        <a:rPr lang="en-US" sz="1200" cap="none" spc="0">
                          <a:solidFill>
                            <a:schemeClr val="tx1"/>
                          </a:solidFill>
                          <a:effectLst/>
                        </a:rPr>
                        <a:t>FLN</a:t>
                      </a:r>
                      <a:endParaRPr lang="el-GR" sz="12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72" marR="93672" marT="93672" marB="93672">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xmlns="" val="2350888467"/>
                  </a:ext>
                </a:extLst>
              </a:tr>
              <a:tr h="572770">
                <a:tc>
                  <a:txBody>
                    <a:bodyPr/>
                    <a:lstStyle/>
                    <a:p>
                      <a:pPr>
                        <a:lnSpc>
                          <a:spcPct val="107000"/>
                        </a:lnSpc>
                        <a:spcAft>
                          <a:spcPts val="0"/>
                        </a:spcAft>
                      </a:pPr>
                      <a:r>
                        <a:rPr lang="el-GR" sz="1200" b="1" cap="none" spc="0" dirty="0">
                          <a:solidFill>
                            <a:schemeClr val="tx1"/>
                          </a:solidFill>
                          <a:effectLst/>
                        </a:rPr>
                        <a:t>Ιαν. 1958</a:t>
                      </a:r>
                      <a:endParaRPr lang="el-GR" sz="12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72" marR="93672" marT="93672" marB="93672">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nSpc>
                          <a:spcPct val="107000"/>
                        </a:lnSpc>
                        <a:spcAft>
                          <a:spcPts val="0"/>
                        </a:spcAft>
                      </a:pPr>
                      <a:r>
                        <a:rPr lang="el-GR" sz="1200" cap="none" spc="0" dirty="0">
                          <a:solidFill>
                            <a:schemeClr val="tx1"/>
                          </a:solidFill>
                          <a:effectLst/>
                        </a:rPr>
                        <a:t>Έναρξη εκμετάλλευσης </a:t>
                      </a:r>
                      <a:r>
                        <a:rPr lang="el-GR" sz="1200" cap="none" spc="0" dirty="0" err="1">
                          <a:solidFill>
                            <a:schemeClr val="tx1"/>
                          </a:solidFill>
                          <a:effectLst/>
                        </a:rPr>
                        <a:t>αλγερινού</a:t>
                      </a:r>
                      <a:r>
                        <a:rPr lang="el-GR" sz="1200" cap="none" spc="0" dirty="0">
                          <a:solidFill>
                            <a:schemeClr val="tx1"/>
                          </a:solidFill>
                          <a:effectLst/>
                        </a:rPr>
                        <a:t> πετρελαίου</a:t>
                      </a:r>
                      <a:endParaRPr lang="el-GR" sz="12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72" marR="93672" marT="93672" marB="93672">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algn="l" defTabSz="914400" rtl="0" eaLnBrk="1" latinLnBrk="0" hangingPunct="1">
                        <a:lnSpc>
                          <a:spcPct val="107000"/>
                        </a:lnSpc>
                        <a:spcAft>
                          <a:spcPts val="0"/>
                        </a:spcAft>
                      </a:pPr>
                      <a:r>
                        <a:rPr lang="el-GR" sz="1200" b="1" kern="1200" cap="none" spc="0">
                          <a:solidFill>
                            <a:schemeClr val="tx1"/>
                          </a:solidFill>
                          <a:effectLst/>
                          <a:latin typeface="+mn-lt"/>
                          <a:ea typeface="+mn-ea"/>
                          <a:cs typeface="+mn-cs"/>
                        </a:rPr>
                        <a:t>Απρίλιος 1956</a:t>
                      </a:r>
                    </a:p>
                  </a:txBody>
                  <a:tcPr marL="93672" marR="93672" marT="93672" marB="93672">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nSpc>
                          <a:spcPct val="107000"/>
                        </a:lnSpc>
                        <a:spcAft>
                          <a:spcPts val="0"/>
                        </a:spcAft>
                      </a:pPr>
                      <a:r>
                        <a:rPr lang="el-GR" sz="1200" cap="none" spc="0">
                          <a:solidFill>
                            <a:schemeClr val="tx1"/>
                          </a:solidFill>
                          <a:effectLst/>
                        </a:rPr>
                        <a:t>Διάρκεια στρατιωτικής θητείας σε Γαλλία αυξάνεται στους 27 μήνες</a:t>
                      </a:r>
                      <a:endParaRPr lang="el-GR" sz="12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72" marR="93672" marT="93672" marB="93672">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xmlns="" val="503275638"/>
                  </a:ext>
                </a:extLst>
              </a:tr>
              <a:tr h="966791">
                <a:tc>
                  <a:txBody>
                    <a:bodyPr/>
                    <a:lstStyle/>
                    <a:p>
                      <a:pPr>
                        <a:lnSpc>
                          <a:spcPct val="107000"/>
                        </a:lnSpc>
                        <a:spcAft>
                          <a:spcPts val="0"/>
                        </a:spcAft>
                      </a:pPr>
                      <a:r>
                        <a:rPr lang="el-GR" sz="1200" b="1" cap="none" spc="0" dirty="0">
                          <a:solidFill>
                            <a:schemeClr val="tx1"/>
                          </a:solidFill>
                          <a:effectLst/>
                        </a:rPr>
                        <a:t>13.5.1958</a:t>
                      </a:r>
                      <a:endParaRPr lang="el-GR" sz="12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72" marR="93672" marT="93672" marB="93672">
                    <a:lnL w="12700" cmpd="sng">
                      <a:noFill/>
                      <a:prstDash val="solid"/>
                    </a:lnL>
                    <a:lnR w="12700" cmpd="sng">
                      <a:noFill/>
                      <a:prstDash val="solid"/>
                    </a:lnR>
                    <a:lnT w="12700" cmpd="sng">
                      <a:noFill/>
                      <a:prstDash val="solid"/>
                    </a:lnT>
                    <a:lnB w="12700" cmpd="sng">
                      <a:noFill/>
                      <a:prstDash val="solid"/>
                    </a:lnB>
                    <a:noFill/>
                  </a:tcPr>
                </a:tc>
                <a:tc>
                  <a:txBody>
                    <a:bodyPr/>
                    <a:lstStyle/>
                    <a:p>
                      <a:pPr>
                        <a:lnSpc>
                          <a:spcPct val="107000"/>
                        </a:lnSpc>
                        <a:spcAft>
                          <a:spcPts val="0"/>
                        </a:spcAft>
                      </a:pPr>
                      <a:r>
                        <a:rPr lang="el-GR" sz="1200" cap="none" spc="0">
                          <a:solidFill>
                            <a:schemeClr val="tx1"/>
                          </a:solidFill>
                          <a:effectLst/>
                        </a:rPr>
                        <a:t>Οι Ευρωπαίοι καταλαμβάνουν την εξουσία στο Αλγέρι</a:t>
                      </a:r>
                    </a:p>
                    <a:p>
                      <a:pPr>
                        <a:lnSpc>
                          <a:spcPct val="107000"/>
                        </a:lnSpc>
                        <a:spcAft>
                          <a:spcPts val="0"/>
                        </a:spcAft>
                      </a:pPr>
                      <a:r>
                        <a:rPr lang="el-GR" sz="1200" cap="none" spc="0">
                          <a:solidFill>
                            <a:schemeClr val="tx1"/>
                          </a:solidFill>
                          <a:effectLst/>
                        </a:rPr>
                        <a:t>Επιτροπή Κοινής Σωτηρίας</a:t>
                      </a:r>
                    </a:p>
                    <a:p>
                      <a:pPr>
                        <a:lnSpc>
                          <a:spcPct val="107000"/>
                        </a:lnSpc>
                        <a:spcAft>
                          <a:spcPts val="0"/>
                        </a:spcAft>
                      </a:pPr>
                      <a:r>
                        <a:rPr lang="el-GR" sz="1200" cap="none" spc="0">
                          <a:solidFill>
                            <a:schemeClr val="tx1"/>
                          </a:solidFill>
                          <a:effectLst/>
                        </a:rPr>
                        <a:t>Έκκληση σε </a:t>
                      </a:r>
                      <a:r>
                        <a:rPr lang="en-US" sz="1200" cap="none" spc="0">
                          <a:solidFill>
                            <a:schemeClr val="tx1"/>
                          </a:solidFill>
                          <a:effectLst/>
                        </a:rPr>
                        <a:t>de Gaulle</a:t>
                      </a:r>
                      <a:endParaRPr lang="el-GR" sz="12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72" marR="93672" marT="93672" marB="93672">
                    <a:lnL w="12700" cmpd="sng">
                      <a:noFill/>
                      <a:prstDash val="solid"/>
                    </a:lnL>
                    <a:lnR w="12700" cmpd="sng">
                      <a:noFill/>
                      <a:prstDash val="solid"/>
                    </a:lnR>
                    <a:lnT w="12700" cmpd="sng">
                      <a:noFill/>
                      <a:prstDash val="solid"/>
                    </a:lnT>
                    <a:lnB w="12700" cmpd="sng">
                      <a:noFill/>
                      <a:prstDash val="solid"/>
                    </a:lnB>
                    <a:noFill/>
                  </a:tcPr>
                </a:tc>
                <a:tc>
                  <a:txBody>
                    <a:bodyPr/>
                    <a:lstStyle/>
                    <a:p>
                      <a:pPr marL="0" algn="l" defTabSz="914400" rtl="0" eaLnBrk="1" latinLnBrk="0" hangingPunct="1">
                        <a:lnSpc>
                          <a:spcPct val="107000"/>
                        </a:lnSpc>
                        <a:spcAft>
                          <a:spcPts val="0"/>
                        </a:spcAft>
                      </a:pPr>
                      <a:r>
                        <a:rPr lang="el-GR" sz="1200" b="1" kern="1200" cap="none" spc="0">
                          <a:solidFill>
                            <a:schemeClr val="tx1"/>
                          </a:solidFill>
                          <a:effectLst/>
                          <a:latin typeface="+mn-lt"/>
                          <a:ea typeface="+mn-ea"/>
                          <a:cs typeface="+mn-cs"/>
                        </a:rPr>
                        <a:t>1.6.1958</a:t>
                      </a:r>
                    </a:p>
                  </a:txBody>
                  <a:tcPr marL="93672" marR="93672" marT="93672" marB="93672">
                    <a:lnL w="12700" cmpd="sng">
                      <a:noFill/>
                      <a:prstDash val="solid"/>
                    </a:lnL>
                    <a:lnR w="12700" cmpd="sng">
                      <a:noFill/>
                      <a:prstDash val="solid"/>
                    </a:lnR>
                    <a:lnT w="12700" cmpd="sng">
                      <a:noFill/>
                      <a:prstDash val="solid"/>
                    </a:lnT>
                    <a:lnB w="12700" cmpd="sng">
                      <a:noFill/>
                      <a:prstDash val="solid"/>
                    </a:lnB>
                    <a:noFill/>
                  </a:tcPr>
                </a:tc>
                <a:tc>
                  <a:txBody>
                    <a:bodyPr/>
                    <a:lstStyle/>
                    <a:p>
                      <a:pPr>
                        <a:lnSpc>
                          <a:spcPct val="107000"/>
                        </a:lnSpc>
                        <a:spcAft>
                          <a:spcPts val="0"/>
                        </a:spcAft>
                      </a:pPr>
                      <a:r>
                        <a:rPr lang="el-GR" sz="1200" cap="none" spc="0">
                          <a:solidFill>
                            <a:schemeClr val="tx1"/>
                          </a:solidFill>
                          <a:effectLst/>
                        </a:rPr>
                        <a:t>Γαλλική εθνοσυνέλευση αναθέτει διακυβέρνηση σε </a:t>
                      </a:r>
                      <a:r>
                        <a:rPr lang="en-US" sz="1200" cap="none" spc="0">
                          <a:solidFill>
                            <a:schemeClr val="tx1"/>
                          </a:solidFill>
                          <a:effectLst/>
                        </a:rPr>
                        <a:t>de Gaulle</a:t>
                      </a:r>
                      <a:endParaRPr lang="el-GR" sz="12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72" marR="93672" marT="93672" marB="93672">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xmlns="" val="1300710296"/>
                  </a:ext>
                </a:extLst>
              </a:tr>
              <a:tr h="572770">
                <a:tc>
                  <a:txBody>
                    <a:bodyPr/>
                    <a:lstStyle/>
                    <a:p>
                      <a:pPr>
                        <a:lnSpc>
                          <a:spcPct val="107000"/>
                        </a:lnSpc>
                        <a:spcAft>
                          <a:spcPts val="0"/>
                        </a:spcAft>
                      </a:pPr>
                      <a:r>
                        <a:rPr lang="el-GR" sz="1200" b="1" cap="none" spc="0" dirty="0">
                          <a:solidFill>
                            <a:schemeClr val="tx1"/>
                          </a:solidFill>
                          <a:effectLst/>
                        </a:rPr>
                        <a:t>4.6.1958</a:t>
                      </a:r>
                      <a:endParaRPr lang="el-GR" sz="12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72" marR="93672" marT="93672" marB="93672">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nSpc>
                          <a:spcPct val="107000"/>
                        </a:lnSpc>
                        <a:spcAft>
                          <a:spcPts val="0"/>
                        </a:spcAft>
                      </a:pPr>
                      <a:r>
                        <a:rPr lang="el-GR" sz="1200" cap="none" spc="0">
                          <a:solidFill>
                            <a:schemeClr val="tx1"/>
                          </a:solidFill>
                          <a:effectLst/>
                        </a:rPr>
                        <a:t>Ταξίδι </a:t>
                      </a:r>
                      <a:r>
                        <a:rPr lang="en-US" sz="1200" cap="none" spc="0">
                          <a:solidFill>
                            <a:schemeClr val="tx1"/>
                          </a:solidFill>
                          <a:effectLst/>
                        </a:rPr>
                        <a:t>de Gaulle</a:t>
                      </a:r>
                      <a:r>
                        <a:rPr lang="el-GR" sz="1200" cap="none" spc="0">
                          <a:solidFill>
                            <a:schemeClr val="tx1"/>
                          </a:solidFill>
                          <a:effectLst/>
                        </a:rPr>
                        <a:t> σε Αλγερία: «Σας κατάλαβα!»</a:t>
                      </a:r>
                      <a:endParaRPr lang="el-GR" sz="12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72" marR="93672" marT="93672" marB="93672">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algn="l" defTabSz="914400" rtl="0" eaLnBrk="1" latinLnBrk="0" hangingPunct="1">
                        <a:lnSpc>
                          <a:spcPct val="107000"/>
                        </a:lnSpc>
                        <a:spcAft>
                          <a:spcPts val="0"/>
                        </a:spcAft>
                      </a:pPr>
                      <a:r>
                        <a:rPr lang="en-US" sz="1200" b="1" kern="1200" cap="none" spc="0">
                          <a:solidFill>
                            <a:schemeClr val="tx1"/>
                          </a:solidFill>
                          <a:effectLst/>
                          <a:latin typeface="+mn-lt"/>
                          <a:ea typeface="+mn-ea"/>
                          <a:cs typeface="+mn-cs"/>
                        </a:rPr>
                        <a:t>17</a:t>
                      </a:r>
                      <a:r>
                        <a:rPr lang="el-GR" sz="1200" b="1" kern="1200" cap="none" spc="0">
                          <a:solidFill>
                            <a:schemeClr val="tx1"/>
                          </a:solidFill>
                          <a:effectLst/>
                          <a:latin typeface="+mn-lt"/>
                          <a:ea typeface="+mn-ea"/>
                          <a:cs typeface="+mn-cs"/>
                        </a:rPr>
                        <a:t>.10.1961</a:t>
                      </a:r>
                    </a:p>
                  </a:txBody>
                  <a:tcPr marL="93672" marR="93672" marT="93672" marB="93672">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nSpc>
                          <a:spcPct val="107000"/>
                        </a:lnSpc>
                        <a:spcAft>
                          <a:spcPts val="0"/>
                        </a:spcAft>
                      </a:pPr>
                      <a:r>
                        <a:rPr lang="el-GR" sz="1200" cap="none" spc="0">
                          <a:solidFill>
                            <a:schemeClr val="tx1"/>
                          </a:solidFill>
                          <a:effectLst/>
                        </a:rPr>
                        <a:t>Ειρηνική διαδήλωση Αλγερινών σε Παρίσι. Πολλοί νεκροί και τραυματίες</a:t>
                      </a:r>
                      <a:endParaRPr lang="el-GR" sz="12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72" marR="93672" marT="93672" marB="93672">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xmlns="" val="2600787703"/>
                  </a:ext>
                </a:extLst>
              </a:tr>
              <a:tr h="572770">
                <a:tc>
                  <a:txBody>
                    <a:bodyPr/>
                    <a:lstStyle/>
                    <a:p>
                      <a:pPr>
                        <a:lnSpc>
                          <a:spcPct val="107000"/>
                        </a:lnSpc>
                        <a:spcAft>
                          <a:spcPts val="0"/>
                        </a:spcAft>
                      </a:pPr>
                      <a:r>
                        <a:rPr lang="el-GR" sz="1200" b="1" cap="none" spc="0" dirty="0">
                          <a:solidFill>
                            <a:schemeClr val="tx1"/>
                          </a:solidFill>
                          <a:effectLst/>
                        </a:rPr>
                        <a:t>Απρίλιος 1959</a:t>
                      </a:r>
                      <a:endParaRPr lang="el-GR" sz="12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72" marR="93672" marT="93672" marB="93672">
                    <a:lnL w="12700" cmpd="sng">
                      <a:noFill/>
                      <a:prstDash val="solid"/>
                    </a:lnL>
                    <a:lnR w="12700" cmpd="sng">
                      <a:noFill/>
                      <a:prstDash val="solid"/>
                    </a:lnR>
                    <a:lnT w="12700" cmpd="sng">
                      <a:noFill/>
                      <a:prstDash val="solid"/>
                    </a:lnT>
                    <a:lnB w="12700" cmpd="sng">
                      <a:noFill/>
                      <a:prstDash val="solid"/>
                    </a:lnB>
                    <a:noFill/>
                  </a:tcPr>
                </a:tc>
                <a:tc>
                  <a:txBody>
                    <a:bodyPr/>
                    <a:lstStyle/>
                    <a:p>
                      <a:pPr>
                        <a:lnSpc>
                          <a:spcPct val="107000"/>
                        </a:lnSpc>
                        <a:spcAft>
                          <a:spcPts val="0"/>
                        </a:spcAft>
                      </a:pPr>
                      <a:r>
                        <a:rPr lang="el-GR" sz="1200" cap="none" spc="0">
                          <a:solidFill>
                            <a:schemeClr val="tx1"/>
                          </a:solidFill>
                          <a:effectLst/>
                        </a:rPr>
                        <a:t>«Πραξικόπημα των στρατηγών»</a:t>
                      </a:r>
                      <a:endParaRPr lang="el-GR" sz="12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72" marR="93672" marT="93672" marB="93672">
                    <a:lnL w="12700" cmpd="sng">
                      <a:noFill/>
                      <a:prstDash val="solid"/>
                    </a:lnL>
                    <a:lnR w="12700" cmpd="sng">
                      <a:noFill/>
                      <a:prstDash val="solid"/>
                    </a:lnR>
                    <a:lnT w="12700" cmpd="sng">
                      <a:noFill/>
                      <a:prstDash val="solid"/>
                    </a:lnT>
                    <a:lnB w="12700" cmpd="sng">
                      <a:noFill/>
                      <a:prstDash val="solid"/>
                    </a:lnB>
                    <a:noFill/>
                  </a:tcPr>
                </a:tc>
                <a:tc>
                  <a:txBody>
                    <a:bodyPr/>
                    <a:lstStyle/>
                    <a:p>
                      <a:pPr marL="0" algn="l" defTabSz="914400" rtl="0" eaLnBrk="1" latinLnBrk="0" hangingPunct="1">
                        <a:lnSpc>
                          <a:spcPct val="107000"/>
                        </a:lnSpc>
                        <a:spcAft>
                          <a:spcPts val="0"/>
                        </a:spcAft>
                      </a:pPr>
                      <a:r>
                        <a:rPr lang="el-GR" sz="1200" b="1" kern="1200" cap="none" spc="0">
                          <a:solidFill>
                            <a:schemeClr val="tx1"/>
                          </a:solidFill>
                          <a:effectLst/>
                          <a:latin typeface="+mn-lt"/>
                          <a:ea typeface="+mn-ea"/>
                          <a:cs typeface="+mn-cs"/>
                        </a:rPr>
                        <a:t>16.3.1962</a:t>
                      </a:r>
                    </a:p>
                  </a:txBody>
                  <a:tcPr marL="93672" marR="93672" marT="93672" marB="93672">
                    <a:lnL w="12700" cmpd="sng">
                      <a:noFill/>
                      <a:prstDash val="solid"/>
                    </a:lnL>
                    <a:lnR w="12700" cmpd="sng">
                      <a:noFill/>
                      <a:prstDash val="solid"/>
                    </a:lnR>
                    <a:lnT w="12700" cmpd="sng">
                      <a:noFill/>
                      <a:prstDash val="solid"/>
                    </a:lnT>
                    <a:lnB w="12700" cmpd="sng">
                      <a:noFill/>
                      <a:prstDash val="solid"/>
                    </a:lnB>
                    <a:noFill/>
                  </a:tcPr>
                </a:tc>
                <a:tc>
                  <a:txBody>
                    <a:bodyPr/>
                    <a:lstStyle/>
                    <a:p>
                      <a:pPr>
                        <a:lnSpc>
                          <a:spcPct val="107000"/>
                        </a:lnSpc>
                        <a:spcAft>
                          <a:spcPts val="0"/>
                        </a:spcAft>
                      </a:pPr>
                      <a:r>
                        <a:rPr lang="el-GR" sz="1200" cap="none" spc="0">
                          <a:solidFill>
                            <a:schemeClr val="tx1"/>
                          </a:solidFill>
                          <a:effectLst/>
                        </a:rPr>
                        <a:t>Συμφωνίες του Εβιάν (19/3, κατάπαυση πυρός σε Αλγερία)</a:t>
                      </a:r>
                      <a:endParaRPr lang="el-GR" sz="12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72" marR="93672" marT="93672" marB="93672">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xmlns="" val="822713274"/>
                  </a:ext>
                </a:extLst>
              </a:tr>
              <a:tr h="375759">
                <a:tc>
                  <a:txBody>
                    <a:bodyPr/>
                    <a:lstStyle/>
                    <a:p>
                      <a:pPr>
                        <a:lnSpc>
                          <a:spcPct val="107000"/>
                        </a:lnSpc>
                        <a:spcAft>
                          <a:spcPts val="0"/>
                        </a:spcAft>
                      </a:pPr>
                      <a:r>
                        <a:rPr lang="el-GR" sz="1200" b="1" cap="none" spc="0" dirty="0">
                          <a:solidFill>
                            <a:schemeClr val="tx1"/>
                          </a:solidFill>
                          <a:effectLst/>
                        </a:rPr>
                        <a:t>5.7.1962</a:t>
                      </a:r>
                      <a:endParaRPr lang="el-GR" sz="12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72" marR="93672" marT="93672" marB="93672">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nSpc>
                          <a:spcPct val="107000"/>
                        </a:lnSpc>
                        <a:spcAft>
                          <a:spcPts val="0"/>
                        </a:spcAft>
                      </a:pPr>
                      <a:r>
                        <a:rPr lang="el-GR" sz="1200" cap="none" spc="0" dirty="0">
                          <a:solidFill>
                            <a:schemeClr val="tx1"/>
                          </a:solidFill>
                          <a:effectLst/>
                        </a:rPr>
                        <a:t>Ανεξαρτησία της Αλγερίας</a:t>
                      </a:r>
                      <a:endParaRPr lang="el-GR" sz="12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72" marR="93672" marT="93672" marB="93672">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marL="0" algn="l" defTabSz="914400" rtl="0" eaLnBrk="1" latinLnBrk="0" hangingPunct="1">
                        <a:lnSpc>
                          <a:spcPct val="107000"/>
                        </a:lnSpc>
                        <a:spcAft>
                          <a:spcPts val="0"/>
                        </a:spcAft>
                      </a:pPr>
                      <a:r>
                        <a:rPr lang="el-GR" sz="1200" b="1" kern="1200" cap="none" spc="0" dirty="0">
                          <a:solidFill>
                            <a:schemeClr val="tx1"/>
                          </a:solidFill>
                          <a:effectLst/>
                          <a:latin typeface="+mn-lt"/>
                          <a:ea typeface="+mn-ea"/>
                          <a:cs typeface="+mn-cs"/>
                        </a:rPr>
                        <a:t>Απρίλιος 1962</a:t>
                      </a:r>
                    </a:p>
                  </a:txBody>
                  <a:tcPr marL="93672" marR="93672" marT="93672" marB="93672">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nSpc>
                          <a:spcPct val="107000"/>
                        </a:lnSpc>
                        <a:spcAft>
                          <a:spcPts val="0"/>
                        </a:spcAft>
                      </a:pPr>
                      <a:r>
                        <a:rPr lang="el-GR" sz="1200" cap="none" spc="0" dirty="0">
                          <a:solidFill>
                            <a:schemeClr val="tx1"/>
                          </a:solidFill>
                          <a:effectLst/>
                        </a:rPr>
                        <a:t>Έγκριση Συμφωνιών </a:t>
                      </a:r>
                      <a:r>
                        <a:rPr lang="el-GR" sz="1200" cap="none" spc="0" dirty="0" err="1">
                          <a:solidFill>
                            <a:schemeClr val="tx1"/>
                          </a:solidFill>
                          <a:effectLst/>
                        </a:rPr>
                        <a:t>Εβιάν</a:t>
                      </a:r>
                      <a:r>
                        <a:rPr lang="el-GR" sz="1200" cap="none" spc="0" dirty="0">
                          <a:solidFill>
                            <a:schemeClr val="tx1"/>
                          </a:solidFill>
                          <a:effectLst/>
                        </a:rPr>
                        <a:t> με δημοψήφισμα</a:t>
                      </a:r>
                      <a:endParaRPr lang="el-GR" sz="12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72" marR="93672" marT="93672" marB="93672">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xmlns="" val="4042596421"/>
                  </a:ext>
                </a:extLst>
              </a:tr>
            </a:tbl>
          </a:graphicData>
        </a:graphic>
      </p:graphicFrame>
    </p:spTree>
    <p:extLst>
      <p:ext uri="{BB962C8B-B14F-4D97-AF65-F5344CB8AC3E}">
        <p14:creationId xmlns:p14="http://schemas.microsoft.com/office/powerpoint/2010/main" val="33819859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8620"/>
            <a:ext cx="12194279" cy="6109334"/>
          </a:xfrm>
          <a:prstGeom prst="rect">
            <a:avLst/>
          </a:prstGeom>
        </p:spPr>
      </p:pic>
    </p:spTree>
    <p:extLst>
      <p:ext uri="{BB962C8B-B14F-4D97-AF65-F5344CB8AC3E}">
        <p14:creationId xmlns:p14="http://schemas.microsoft.com/office/powerpoint/2010/main" val="40266936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 Πόλεμος της Αλγερίας</a:t>
            </a:r>
            <a:endParaRPr lang="en-US" dirty="0"/>
          </a:p>
        </p:txBody>
      </p:sp>
      <p:sp>
        <p:nvSpPr>
          <p:cNvPr id="3" name="Content Placeholder 2"/>
          <p:cNvSpPr>
            <a:spLocks noGrp="1"/>
          </p:cNvSpPr>
          <p:nvPr>
            <p:ph idx="1"/>
          </p:nvPr>
        </p:nvSpPr>
        <p:spPr>
          <a:xfrm>
            <a:off x="1371600" y="2285999"/>
            <a:ext cx="9601200" cy="4245429"/>
          </a:xfrm>
        </p:spPr>
        <p:txBody>
          <a:bodyPr>
            <a:normAutofit/>
          </a:bodyPr>
          <a:lstStyle/>
          <a:p>
            <a:r>
              <a:rPr lang="el-GR" dirty="0"/>
              <a:t>Απρίλιος </a:t>
            </a:r>
            <a:r>
              <a:rPr lang="en-US" dirty="0"/>
              <a:t>1956, </a:t>
            </a:r>
            <a:r>
              <a:rPr lang="el-GR" dirty="0"/>
              <a:t>το </a:t>
            </a:r>
            <a:r>
              <a:rPr lang="en-US" dirty="0"/>
              <a:t>FLN </a:t>
            </a:r>
            <a:r>
              <a:rPr lang="el-GR" dirty="0"/>
              <a:t>συσπειρώνει όλες τις εθνικιστικές ομάδες της Αλγερίας εκτός από το </a:t>
            </a:r>
            <a:r>
              <a:rPr lang="en-US" dirty="0"/>
              <a:t>MNA</a:t>
            </a:r>
            <a:r>
              <a:rPr lang="el-GR" dirty="0"/>
              <a:t> του </a:t>
            </a:r>
            <a:r>
              <a:rPr lang="en-US" dirty="0" err="1"/>
              <a:t>Messali</a:t>
            </a:r>
            <a:r>
              <a:rPr lang="en-US" dirty="0"/>
              <a:t> </a:t>
            </a:r>
            <a:r>
              <a:rPr lang="en-US" dirty="0" err="1"/>
              <a:t>Hadj</a:t>
            </a:r>
            <a:endParaRPr lang="el-GR" dirty="0"/>
          </a:p>
          <a:p>
            <a:pPr lvl="1"/>
            <a:r>
              <a:rPr lang="el-GR" dirty="0">
                <a:solidFill>
                  <a:srgbClr val="FF0000"/>
                </a:solidFill>
              </a:rPr>
              <a:t>Ιούλιος 1956, Κρίση του Σουέζ</a:t>
            </a:r>
          </a:p>
          <a:p>
            <a:r>
              <a:rPr lang="el-GR" dirty="0"/>
              <a:t>Σεπτέμβριος </a:t>
            </a:r>
            <a:r>
              <a:rPr lang="en-US" dirty="0"/>
              <a:t>1956, </a:t>
            </a:r>
            <a:r>
              <a:rPr lang="el-GR" dirty="0"/>
              <a:t>ξεκινά η «Μάχη του Αλγερίου» </a:t>
            </a:r>
            <a:r>
              <a:rPr lang="en-US" dirty="0"/>
              <a:t>(</a:t>
            </a:r>
            <a:r>
              <a:rPr lang="en-US" dirty="0">
                <a:hlinkClick r:id="rId2"/>
              </a:rPr>
              <a:t>1968 film</a:t>
            </a:r>
            <a:r>
              <a:rPr lang="en-US" dirty="0"/>
              <a:t>)</a:t>
            </a:r>
          </a:p>
          <a:p>
            <a:r>
              <a:rPr lang="el-GR" dirty="0"/>
              <a:t>Αρχίζουν οι βομβιστικές επιθέσεις του </a:t>
            </a:r>
            <a:r>
              <a:rPr lang="en-US" dirty="0"/>
              <a:t>FLN. </a:t>
            </a:r>
            <a:r>
              <a:rPr lang="el-GR" dirty="0"/>
              <a:t>Η Γαλλία κατασκευάζει ηλεκτροφόρους φράκτες στα σύνορα με Μαρόκο και Τυνησία</a:t>
            </a:r>
            <a:endParaRPr lang="en-US" dirty="0"/>
          </a:p>
          <a:p>
            <a:r>
              <a:rPr lang="en-US" dirty="0"/>
              <a:t>22 </a:t>
            </a:r>
            <a:r>
              <a:rPr lang="el-GR" dirty="0"/>
              <a:t>Οκτωβρίου </a:t>
            </a:r>
            <a:r>
              <a:rPr lang="en-US" dirty="0"/>
              <a:t>1957, </a:t>
            </a:r>
            <a:r>
              <a:rPr lang="el-GR" dirty="0"/>
              <a:t>ο </a:t>
            </a:r>
            <a:r>
              <a:rPr lang="en-US" dirty="0"/>
              <a:t>Ahmed Ben Bella </a:t>
            </a:r>
            <a:r>
              <a:rPr lang="el-GR" dirty="0"/>
              <a:t>και τρεις σύντροφοί του συλλαμβάνονται και φυλακίζονται στη Γαλλία μέχρι το τέλος του πολέμου</a:t>
            </a:r>
          </a:p>
        </p:txBody>
      </p:sp>
      <p:sp>
        <p:nvSpPr>
          <p:cNvPr id="4" name="Slide Number Placeholder 3"/>
          <p:cNvSpPr>
            <a:spLocks noGrp="1"/>
          </p:cNvSpPr>
          <p:nvPr>
            <p:ph type="sldNum" sz="quarter" idx="12"/>
          </p:nvPr>
        </p:nvSpPr>
        <p:spPr/>
        <p:txBody>
          <a:bodyPr/>
          <a:lstStyle/>
          <a:p>
            <a:fld id="{D57F1E4F-1CFF-5643-939E-02111984F565}" type="slidenum">
              <a:rPr lang="en-US" smtClean="0"/>
              <a:pPr/>
              <a:t>26</a:t>
            </a:fld>
            <a:endParaRPr lang="en-US" dirty="0"/>
          </a:p>
        </p:txBody>
      </p:sp>
    </p:spTree>
    <p:extLst>
      <p:ext uri="{BB962C8B-B14F-4D97-AF65-F5344CB8AC3E}">
        <p14:creationId xmlns:p14="http://schemas.microsoft.com/office/powerpoint/2010/main" val="25753076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1274" y="1531620"/>
            <a:ext cx="3288723" cy="4329033"/>
          </a:xfrm>
          <a:prstGeom prst="rect">
            <a:avLst/>
          </a:prstGeom>
        </p:spPr>
      </p:pic>
      <p:pic>
        <p:nvPicPr>
          <p:cNvPr id="3" name="Picture 2"/>
          <p:cNvPicPr>
            <a:picLocks noChangeAspect="1"/>
          </p:cNvPicPr>
          <p:nvPr/>
        </p:nvPicPr>
        <p:blipFill>
          <a:blip r:embed="rId4"/>
          <a:stretch>
            <a:fillRect/>
          </a:stretch>
        </p:blipFill>
        <p:spPr>
          <a:xfrm>
            <a:off x="4329199" y="285750"/>
            <a:ext cx="3328326" cy="4364182"/>
          </a:xfrm>
          <a:prstGeom prst="rect">
            <a:avLst/>
          </a:prstGeom>
        </p:spPr>
      </p:pic>
      <p:pic>
        <p:nvPicPr>
          <p:cNvPr id="4" name="Picture 3"/>
          <p:cNvPicPr>
            <a:picLocks noChangeAspect="1"/>
          </p:cNvPicPr>
          <p:nvPr/>
        </p:nvPicPr>
        <p:blipFill>
          <a:blip r:embed="rId5"/>
          <a:stretch>
            <a:fillRect/>
          </a:stretch>
        </p:blipFill>
        <p:spPr>
          <a:xfrm>
            <a:off x="7857605" y="552796"/>
            <a:ext cx="3815311" cy="5538355"/>
          </a:xfrm>
          <a:prstGeom prst="rect">
            <a:avLst/>
          </a:prstGeom>
        </p:spPr>
      </p:pic>
      <p:sp>
        <p:nvSpPr>
          <p:cNvPr id="5" name="TextBox 4"/>
          <p:cNvSpPr txBox="1"/>
          <p:nvPr/>
        </p:nvSpPr>
        <p:spPr>
          <a:xfrm>
            <a:off x="10595610" y="6183630"/>
            <a:ext cx="1211580" cy="400110"/>
          </a:xfrm>
          <a:prstGeom prst="rect">
            <a:avLst/>
          </a:prstGeom>
          <a:noFill/>
        </p:spPr>
        <p:txBody>
          <a:bodyPr wrap="square" rtlCol="0">
            <a:spAutoFit/>
          </a:bodyPr>
          <a:lstStyle/>
          <a:p>
            <a:r>
              <a:rPr lang="en-US" sz="2000" dirty="0"/>
              <a:t>(1956)</a:t>
            </a:r>
          </a:p>
        </p:txBody>
      </p:sp>
    </p:spTree>
    <p:extLst>
      <p:ext uri="{BB962C8B-B14F-4D97-AF65-F5344CB8AC3E}">
        <p14:creationId xmlns:p14="http://schemas.microsoft.com/office/powerpoint/2010/main" val="335687388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76412" y="0"/>
            <a:ext cx="4839176" cy="6858000"/>
          </a:xfrm>
          <a:prstGeom prst="rect">
            <a:avLst/>
          </a:prstGeom>
        </p:spPr>
      </p:pic>
    </p:spTree>
    <p:extLst>
      <p:ext uri="{BB962C8B-B14F-4D97-AF65-F5344CB8AC3E}">
        <p14:creationId xmlns:p14="http://schemas.microsoft.com/office/powerpoint/2010/main" val="34371683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02111984F565}" type="slidenum">
              <a:rPr lang="en-US" smtClean="0"/>
              <a:pPr/>
              <a:t>29</a:t>
            </a:fld>
            <a:endParaRPr lang="en-US" dirty="0"/>
          </a:p>
        </p:txBody>
      </p:sp>
      <p:pic>
        <p:nvPicPr>
          <p:cNvPr id="3" name="Picture 2"/>
          <p:cNvPicPr>
            <a:picLocks noChangeAspect="1"/>
          </p:cNvPicPr>
          <p:nvPr/>
        </p:nvPicPr>
        <p:blipFill>
          <a:blip r:embed="rId3"/>
          <a:stretch>
            <a:fillRect/>
          </a:stretch>
        </p:blipFill>
        <p:spPr>
          <a:xfrm>
            <a:off x="1175211" y="285576"/>
            <a:ext cx="5231327" cy="3661929"/>
          </a:xfrm>
          <a:prstGeom prst="rect">
            <a:avLst/>
          </a:prstGeom>
        </p:spPr>
      </p:pic>
      <p:sp>
        <p:nvSpPr>
          <p:cNvPr id="4" name="TextBox 3"/>
          <p:cNvSpPr txBox="1"/>
          <p:nvPr/>
        </p:nvSpPr>
        <p:spPr>
          <a:xfrm>
            <a:off x="1265613" y="4069080"/>
            <a:ext cx="5180907" cy="707886"/>
          </a:xfrm>
          <a:prstGeom prst="rect">
            <a:avLst/>
          </a:prstGeom>
          <a:noFill/>
        </p:spPr>
        <p:txBody>
          <a:bodyPr wrap="square" rtlCol="0">
            <a:spAutoFit/>
          </a:bodyPr>
          <a:lstStyle/>
          <a:p>
            <a:pPr algn="ctr"/>
            <a:r>
              <a:rPr lang="el-GR" sz="2000" dirty="0">
                <a:solidFill>
                  <a:schemeClr val="bg1"/>
                </a:solidFill>
              </a:rPr>
              <a:t>Ο </a:t>
            </a:r>
            <a:r>
              <a:rPr lang="it-IT" sz="2000" dirty="0">
                <a:solidFill>
                  <a:schemeClr val="bg1"/>
                </a:solidFill>
              </a:rPr>
              <a:t>Ben Bella </a:t>
            </a:r>
            <a:r>
              <a:rPr lang="el-GR" sz="2000" dirty="0">
                <a:solidFill>
                  <a:schemeClr val="bg1"/>
                </a:solidFill>
              </a:rPr>
              <a:t>με τον </a:t>
            </a:r>
            <a:r>
              <a:rPr lang="it-IT" sz="2000" dirty="0">
                <a:solidFill>
                  <a:schemeClr val="bg1"/>
                </a:solidFill>
              </a:rPr>
              <a:t>Fidel Castro </a:t>
            </a:r>
            <a:r>
              <a:rPr lang="el-GR" sz="2000" dirty="0">
                <a:solidFill>
                  <a:schemeClr val="bg1"/>
                </a:solidFill>
              </a:rPr>
              <a:t>και τον </a:t>
            </a:r>
            <a:r>
              <a:rPr lang="it-IT" sz="2000" dirty="0">
                <a:solidFill>
                  <a:schemeClr val="bg1"/>
                </a:solidFill>
              </a:rPr>
              <a:t>Che Guevara, </a:t>
            </a:r>
            <a:r>
              <a:rPr lang="el-GR" sz="2000" dirty="0">
                <a:solidFill>
                  <a:schemeClr val="bg1"/>
                </a:solidFill>
              </a:rPr>
              <a:t>Κούβα</a:t>
            </a:r>
            <a:r>
              <a:rPr lang="it-IT" sz="2000" dirty="0">
                <a:solidFill>
                  <a:schemeClr val="bg1"/>
                </a:solidFill>
              </a:rPr>
              <a:t>, 1962</a:t>
            </a:r>
            <a:endParaRPr lang="en-US" sz="2000" dirty="0">
              <a:solidFill>
                <a:schemeClr val="bg1"/>
              </a:solidFill>
            </a:endParaRPr>
          </a:p>
        </p:txBody>
      </p:sp>
      <p:pic>
        <p:nvPicPr>
          <p:cNvPr id="5" name="Picture 4"/>
          <p:cNvPicPr>
            <a:picLocks noChangeAspect="1"/>
          </p:cNvPicPr>
          <p:nvPr/>
        </p:nvPicPr>
        <p:blipFill>
          <a:blip r:embed="rId4"/>
          <a:stretch>
            <a:fillRect/>
          </a:stretch>
        </p:blipFill>
        <p:spPr>
          <a:xfrm>
            <a:off x="6977668" y="1484861"/>
            <a:ext cx="5097607" cy="4349958"/>
          </a:xfrm>
          <a:prstGeom prst="rect">
            <a:avLst/>
          </a:prstGeom>
        </p:spPr>
      </p:pic>
      <p:sp>
        <p:nvSpPr>
          <p:cNvPr id="6" name="TextBox 5"/>
          <p:cNvSpPr txBox="1"/>
          <p:nvPr/>
        </p:nvSpPr>
        <p:spPr>
          <a:xfrm>
            <a:off x="7272597" y="5905154"/>
            <a:ext cx="4779819" cy="707886"/>
          </a:xfrm>
          <a:prstGeom prst="rect">
            <a:avLst/>
          </a:prstGeom>
          <a:noFill/>
        </p:spPr>
        <p:txBody>
          <a:bodyPr wrap="square" rtlCol="0">
            <a:spAutoFit/>
          </a:bodyPr>
          <a:lstStyle/>
          <a:p>
            <a:pPr algn="ctr"/>
            <a:r>
              <a:rPr lang="el-GR" sz="2000" dirty="0">
                <a:solidFill>
                  <a:schemeClr val="bg1"/>
                </a:solidFill>
              </a:rPr>
              <a:t>Ο </a:t>
            </a:r>
            <a:r>
              <a:rPr lang="el-GR" sz="2000" dirty="0" err="1">
                <a:solidFill>
                  <a:schemeClr val="bg1"/>
                </a:solidFill>
              </a:rPr>
              <a:t>Νάσερ</a:t>
            </a:r>
            <a:r>
              <a:rPr lang="el-GR" sz="2000" dirty="0">
                <a:solidFill>
                  <a:schemeClr val="bg1"/>
                </a:solidFill>
              </a:rPr>
              <a:t> με τον </a:t>
            </a:r>
            <a:r>
              <a:rPr lang="en-US" sz="2000" dirty="0" err="1">
                <a:solidFill>
                  <a:schemeClr val="bg1"/>
                </a:solidFill>
              </a:rPr>
              <a:t>Bourkiba</a:t>
            </a:r>
            <a:r>
              <a:rPr lang="en-US" sz="2000" dirty="0">
                <a:solidFill>
                  <a:schemeClr val="bg1"/>
                </a:solidFill>
              </a:rPr>
              <a:t> </a:t>
            </a:r>
            <a:r>
              <a:rPr lang="el-GR" sz="2000" dirty="0">
                <a:solidFill>
                  <a:schemeClr val="bg1"/>
                </a:solidFill>
              </a:rPr>
              <a:t>και τον </a:t>
            </a:r>
            <a:r>
              <a:rPr lang="en-US" sz="2000" dirty="0">
                <a:solidFill>
                  <a:schemeClr val="bg1"/>
                </a:solidFill>
              </a:rPr>
              <a:t>Ben Bella, 1963</a:t>
            </a:r>
          </a:p>
        </p:txBody>
      </p:sp>
    </p:spTree>
    <p:extLst>
      <p:ext uri="{BB962C8B-B14F-4D97-AF65-F5344CB8AC3E}">
        <p14:creationId xmlns:p14="http://schemas.microsoft.com/office/powerpoint/2010/main" val="7081898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42" name="Group 20">
            <a:extLst>
              <a:ext uri="{FF2B5EF4-FFF2-40B4-BE49-F238E27FC236}">
                <a16:creationId xmlns:a16="http://schemas.microsoft.com/office/drawing/2014/main" xmlns="" id="{449BC34D-9C23-4D6D-8213-1F471AF85B3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52858" y="744469"/>
            <a:ext cx="10674117" cy="5349671"/>
            <a:chOff x="752858" y="744469"/>
            <a:chExt cx="10674117" cy="5349671"/>
          </a:xfrm>
        </p:grpSpPr>
        <p:sp>
          <p:nvSpPr>
            <p:cNvPr id="22" name="Freeform 6">
              <a:extLst>
                <a:ext uri="{FF2B5EF4-FFF2-40B4-BE49-F238E27FC236}">
                  <a16:creationId xmlns:a16="http://schemas.microsoft.com/office/drawing/2014/main" xmlns="" id="{FA0F5D6C-5025-4D7E-82DD-C2C6FDA1E75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23" name="Freeform 6">
              <a:extLst>
                <a:ext uri="{FF2B5EF4-FFF2-40B4-BE49-F238E27FC236}">
                  <a16:creationId xmlns:a16="http://schemas.microsoft.com/office/drawing/2014/main" xmlns="" id="{E2AF2C17-4AB4-4402-B84B-129EF95D161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43" name="Rectangle 24">
            <a:extLst>
              <a:ext uri="{FF2B5EF4-FFF2-40B4-BE49-F238E27FC236}">
                <a16:creationId xmlns:a16="http://schemas.microsoft.com/office/drawing/2014/main" xmlns="" id="{CB73C468-D875-4A8E-A540-E43BF8232D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4" name="Title 3">
            <a:extLst>
              <a:ext uri="{FF2B5EF4-FFF2-40B4-BE49-F238E27FC236}">
                <a16:creationId xmlns:a16="http://schemas.microsoft.com/office/drawing/2014/main" xmlns="" id="{839A63AD-E8C7-49DD-970F-16C56EFC97CC}"/>
              </a:ext>
            </a:extLst>
          </p:cNvPr>
          <p:cNvSpPr>
            <a:spLocks noGrp="1"/>
          </p:cNvSpPr>
          <p:nvPr>
            <p:ph type="title"/>
          </p:nvPr>
        </p:nvSpPr>
        <p:spPr>
          <a:xfrm>
            <a:off x="6711885" y="634028"/>
            <a:ext cx="4798243" cy="3732835"/>
          </a:xfrm>
        </p:spPr>
        <p:txBody>
          <a:bodyPr vert="horz" lIns="91440" tIns="45720" rIns="91440" bIns="45720" rtlCol="0" anchor="b">
            <a:normAutofit/>
          </a:bodyPr>
          <a:lstStyle/>
          <a:p>
            <a:pPr algn="ctr"/>
            <a:r>
              <a:rPr lang="en-US" sz="4800" cap="all" dirty="0" err="1"/>
              <a:t>χρονολογιο</a:t>
            </a:r>
            <a:endParaRPr lang="en-US" sz="4800" cap="all" dirty="0"/>
          </a:p>
        </p:txBody>
      </p:sp>
      <p:sp>
        <p:nvSpPr>
          <p:cNvPr id="44" name="Freeform 6">
            <a:extLst>
              <a:ext uri="{FF2B5EF4-FFF2-40B4-BE49-F238E27FC236}">
                <a16:creationId xmlns:a16="http://schemas.microsoft.com/office/drawing/2014/main" xmlns="" id="{B4734F2F-19FC-4D35-9BDE-5CEAD57D9B5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3027878" y="2016617"/>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45" name="Freeform 6">
            <a:extLst>
              <a:ext uri="{FF2B5EF4-FFF2-40B4-BE49-F238E27FC236}">
                <a16:creationId xmlns:a16="http://schemas.microsoft.com/office/drawing/2014/main" xmlns="" id="{D97A8A26-FD96-4968-A34A-727382AC7E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flipV="1">
            <a:off x="649163" y="634028"/>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aphicFrame>
        <p:nvGraphicFramePr>
          <p:cNvPr id="5" name="Table 4">
            <a:extLst>
              <a:ext uri="{FF2B5EF4-FFF2-40B4-BE49-F238E27FC236}">
                <a16:creationId xmlns:a16="http://schemas.microsoft.com/office/drawing/2014/main" xmlns="" id="{1F934D2A-14D3-4A09-810F-6281597B170A}"/>
              </a:ext>
            </a:extLst>
          </p:cNvPr>
          <p:cNvGraphicFramePr>
            <a:graphicFrameLocks noGrp="1"/>
          </p:cNvGraphicFramePr>
          <p:nvPr/>
        </p:nvGraphicFramePr>
        <p:xfrm>
          <a:off x="1371403" y="1566610"/>
          <a:ext cx="4207670" cy="3924801"/>
        </p:xfrm>
        <a:graphic>
          <a:graphicData uri="http://schemas.openxmlformats.org/drawingml/2006/table">
            <a:tbl>
              <a:tblPr firstRow="1" firstCol="1" bandRow="1"/>
              <a:tblGrid>
                <a:gridCol w="1020865">
                  <a:extLst>
                    <a:ext uri="{9D8B030D-6E8A-4147-A177-3AD203B41FA5}">
                      <a16:colId xmlns:a16="http://schemas.microsoft.com/office/drawing/2014/main" xmlns="" val="4172517446"/>
                    </a:ext>
                  </a:extLst>
                </a:gridCol>
                <a:gridCol w="3186805">
                  <a:extLst>
                    <a:ext uri="{9D8B030D-6E8A-4147-A177-3AD203B41FA5}">
                      <a16:colId xmlns:a16="http://schemas.microsoft.com/office/drawing/2014/main" xmlns="" val="4145972131"/>
                    </a:ext>
                  </a:extLst>
                </a:gridCol>
              </a:tblGrid>
              <a:tr h="515619">
                <a:tc>
                  <a:txBody>
                    <a:bodyPr/>
                    <a:lstStyle/>
                    <a:p>
                      <a:pPr algn="l" fontAlgn="t">
                        <a:lnSpc>
                          <a:spcPct val="107000"/>
                        </a:lnSpc>
                        <a:spcBef>
                          <a:spcPts val="0"/>
                        </a:spcBef>
                        <a:spcAft>
                          <a:spcPts val="0"/>
                        </a:spcAft>
                      </a:pPr>
                      <a:r>
                        <a:rPr lang="el-GR" sz="1500" b="0" i="0" u="none" strike="noStrike">
                          <a:effectLst/>
                          <a:latin typeface="Calibri" panose="020F0502020204030204" pitchFamily="34" charset="0"/>
                          <a:ea typeface="Calibri" panose="020F0502020204030204" pitchFamily="34" charset="0"/>
                          <a:cs typeface="Times New Roman" panose="02020603050405020304" pitchFamily="18" charset="0"/>
                        </a:rPr>
                        <a:t>1830</a:t>
                      </a:r>
                      <a:endParaRPr lang="el-GR" sz="2200" b="0" i="0" u="none" strike="noStrike">
                        <a:effectLst/>
                        <a:latin typeface="Arial" panose="020B0604020202020204" pitchFamily="34" charset="0"/>
                      </a:endParaRPr>
                    </a:p>
                  </a:txBody>
                  <a:tcPr marL="84096" marR="84096" marT="116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0"/>
                        </a:spcAft>
                      </a:pPr>
                      <a:r>
                        <a:rPr lang="el-GR" sz="1500" b="0" i="0" u="none" strike="noStrike">
                          <a:effectLst/>
                          <a:latin typeface="Calibri" panose="020F0502020204030204" pitchFamily="34" charset="0"/>
                          <a:ea typeface="Calibri" panose="020F0502020204030204" pitchFamily="34" charset="0"/>
                          <a:cs typeface="Times New Roman" panose="02020603050405020304" pitchFamily="18" charset="0"/>
                        </a:rPr>
                        <a:t>Έναρξη γαλλικής κατάκτησης της Αλγερίας</a:t>
                      </a:r>
                      <a:endParaRPr lang="el-GR" sz="2200" b="0" i="0" u="none" strike="noStrike">
                        <a:effectLst/>
                        <a:latin typeface="Arial" panose="020B0604020202020204" pitchFamily="34" charset="0"/>
                      </a:endParaRPr>
                    </a:p>
                  </a:txBody>
                  <a:tcPr marL="84096" marR="84096" marT="116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17517503"/>
                  </a:ext>
                </a:extLst>
              </a:tr>
              <a:tr h="277029">
                <a:tc>
                  <a:txBody>
                    <a:bodyPr/>
                    <a:lstStyle/>
                    <a:p>
                      <a:pPr algn="l" fontAlgn="t">
                        <a:lnSpc>
                          <a:spcPct val="107000"/>
                        </a:lnSpc>
                        <a:spcBef>
                          <a:spcPts val="0"/>
                        </a:spcBef>
                        <a:spcAft>
                          <a:spcPts val="0"/>
                        </a:spcAft>
                      </a:pPr>
                      <a:r>
                        <a:rPr lang="el-GR" sz="1500" b="0" i="0" u="none" strike="noStrike">
                          <a:effectLst/>
                          <a:latin typeface="Calibri" panose="020F0502020204030204" pitchFamily="34" charset="0"/>
                          <a:ea typeface="Calibri" panose="020F0502020204030204" pitchFamily="34" charset="0"/>
                          <a:cs typeface="Times New Roman" panose="02020603050405020304" pitchFamily="18" charset="0"/>
                        </a:rPr>
                        <a:t>1887</a:t>
                      </a:r>
                      <a:endParaRPr lang="el-GR" sz="2200" b="0" i="0" u="none" strike="noStrike">
                        <a:effectLst/>
                        <a:latin typeface="Arial" panose="020B0604020202020204" pitchFamily="34" charset="0"/>
                      </a:endParaRPr>
                    </a:p>
                  </a:txBody>
                  <a:tcPr marL="84096" marR="84096" marT="116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0"/>
                        </a:spcAft>
                      </a:pPr>
                      <a:r>
                        <a:rPr lang="el-GR" sz="1500" b="0" i="0" u="none" strike="noStrike">
                          <a:effectLst/>
                          <a:latin typeface="Calibri" panose="020F0502020204030204" pitchFamily="34" charset="0"/>
                          <a:ea typeface="Calibri" panose="020F0502020204030204" pitchFamily="34" charset="0"/>
                          <a:cs typeface="Times New Roman" panose="02020603050405020304" pitchFamily="18" charset="0"/>
                        </a:rPr>
                        <a:t>Ολοκλήρωση κατάκτησης Ινδοκίνας</a:t>
                      </a:r>
                      <a:endParaRPr lang="el-GR" sz="2200" b="0" i="0" u="none" strike="noStrike">
                        <a:effectLst/>
                        <a:latin typeface="Arial" panose="020B0604020202020204" pitchFamily="34" charset="0"/>
                      </a:endParaRPr>
                    </a:p>
                  </a:txBody>
                  <a:tcPr marL="84096" marR="84096" marT="116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4641143"/>
                  </a:ext>
                </a:extLst>
              </a:tr>
              <a:tr h="754209">
                <a:tc>
                  <a:txBody>
                    <a:bodyPr/>
                    <a:lstStyle/>
                    <a:p>
                      <a:pPr algn="l" fontAlgn="t">
                        <a:lnSpc>
                          <a:spcPct val="107000"/>
                        </a:lnSpc>
                        <a:spcBef>
                          <a:spcPts val="0"/>
                        </a:spcBef>
                        <a:spcAft>
                          <a:spcPts val="0"/>
                        </a:spcAft>
                      </a:pPr>
                      <a:r>
                        <a:rPr lang="el-GR" sz="1500" b="0" i="0" u="none" strike="noStrike">
                          <a:effectLst/>
                          <a:latin typeface="Calibri" panose="020F0502020204030204" pitchFamily="34" charset="0"/>
                          <a:ea typeface="Calibri" panose="020F0502020204030204" pitchFamily="34" charset="0"/>
                          <a:cs typeface="Times New Roman" panose="02020603050405020304" pitchFamily="18" charset="0"/>
                        </a:rPr>
                        <a:t>1936</a:t>
                      </a:r>
                      <a:endParaRPr lang="el-GR" sz="2200" b="0" i="0" u="none" strike="noStrike">
                        <a:effectLst/>
                        <a:latin typeface="Arial" panose="020B0604020202020204" pitchFamily="34" charset="0"/>
                      </a:endParaRPr>
                    </a:p>
                  </a:txBody>
                  <a:tcPr marL="84096" marR="84096" marT="116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0"/>
                        </a:spcAft>
                      </a:pPr>
                      <a:r>
                        <a:rPr lang="el-GR" sz="1500" b="0" i="0" u="none" strike="noStrike">
                          <a:effectLst/>
                          <a:latin typeface="Calibri" panose="020F0502020204030204" pitchFamily="34" charset="0"/>
                          <a:ea typeface="Calibri" panose="020F0502020204030204" pitchFamily="34" charset="0"/>
                          <a:cs typeface="Times New Roman" panose="02020603050405020304" pitchFamily="18" charset="0"/>
                        </a:rPr>
                        <a:t>Σχέδιο για μερική εκχώρηση υπηκοότητας σε Αλγερινούς (καταψηφίστηκε) </a:t>
                      </a:r>
                      <a:endParaRPr lang="el-GR" sz="2200" b="0" i="0" u="none" strike="noStrike">
                        <a:effectLst/>
                        <a:latin typeface="Arial" panose="020B0604020202020204" pitchFamily="34" charset="0"/>
                      </a:endParaRPr>
                    </a:p>
                  </a:txBody>
                  <a:tcPr marL="84096" marR="84096" marT="116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5379612"/>
                  </a:ext>
                </a:extLst>
              </a:tr>
              <a:tr h="277029">
                <a:tc>
                  <a:txBody>
                    <a:bodyPr/>
                    <a:lstStyle/>
                    <a:p>
                      <a:pPr algn="l" fontAlgn="t">
                        <a:lnSpc>
                          <a:spcPct val="107000"/>
                        </a:lnSpc>
                        <a:spcBef>
                          <a:spcPts val="0"/>
                        </a:spcBef>
                        <a:spcAft>
                          <a:spcPts val="0"/>
                        </a:spcAft>
                      </a:pPr>
                      <a:r>
                        <a:rPr lang="el-GR" sz="1500" b="0" i="0" u="none" strike="noStrike">
                          <a:effectLst/>
                          <a:latin typeface="Calibri" panose="020F0502020204030204" pitchFamily="34" charset="0"/>
                          <a:ea typeface="Calibri" panose="020F0502020204030204" pitchFamily="34" charset="0"/>
                          <a:cs typeface="Times New Roman" panose="02020603050405020304" pitchFamily="18" charset="0"/>
                        </a:rPr>
                        <a:t>1939-1945</a:t>
                      </a:r>
                      <a:endParaRPr lang="el-GR" sz="2200" b="0" i="0" u="none" strike="noStrike">
                        <a:effectLst/>
                        <a:latin typeface="Arial" panose="020B0604020202020204" pitchFamily="34" charset="0"/>
                      </a:endParaRPr>
                    </a:p>
                  </a:txBody>
                  <a:tcPr marL="84096" marR="84096" marT="116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0"/>
                        </a:spcAft>
                      </a:pPr>
                      <a:r>
                        <a:rPr lang="el-GR" sz="1500" b="0" i="0" u="none" strike="noStrike">
                          <a:effectLst/>
                          <a:latin typeface="Calibri" panose="020F0502020204030204" pitchFamily="34" charset="0"/>
                          <a:ea typeface="Calibri" panose="020F0502020204030204" pitchFamily="34" charset="0"/>
                          <a:cs typeface="Times New Roman" panose="02020603050405020304" pitchFamily="18" charset="0"/>
                        </a:rPr>
                        <a:t>Άνοδος αλγερινού εθνικισμού</a:t>
                      </a:r>
                      <a:endParaRPr lang="el-GR" sz="2200" b="0" i="0" u="none" strike="noStrike">
                        <a:effectLst/>
                        <a:latin typeface="Arial" panose="020B0604020202020204" pitchFamily="34" charset="0"/>
                      </a:endParaRPr>
                    </a:p>
                  </a:txBody>
                  <a:tcPr marL="84096" marR="84096" marT="116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86492486"/>
                  </a:ext>
                </a:extLst>
              </a:tr>
              <a:tr h="515619">
                <a:tc>
                  <a:txBody>
                    <a:bodyPr/>
                    <a:lstStyle/>
                    <a:p>
                      <a:pPr algn="l" fontAlgn="t">
                        <a:lnSpc>
                          <a:spcPct val="107000"/>
                        </a:lnSpc>
                        <a:spcBef>
                          <a:spcPts val="0"/>
                        </a:spcBef>
                        <a:spcAft>
                          <a:spcPts val="0"/>
                        </a:spcAft>
                      </a:pPr>
                      <a:r>
                        <a:rPr lang="el-GR" sz="1500" b="0" i="0" u="none" strike="noStrike">
                          <a:effectLst/>
                          <a:latin typeface="Calibri" panose="020F0502020204030204" pitchFamily="34" charset="0"/>
                          <a:ea typeface="Calibri" panose="020F0502020204030204" pitchFamily="34" charset="0"/>
                          <a:cs typeface="Times New Roman" panose="02020603050405020304" pitchFamily="18" charset="0"/>
                        </a:rPr>
                        <a:t>8.5.1945</a:t>
                      </a:r>
                      <a:endParaRPr lang="el-GR" sz="2200" b="0" i="0" u="none" strike="noStrike">
                        <a:effectLst/>
                        <a:latin typeface="Arial" panose="020B0604020202020204" pitchFamily="34" charset="0"/>
                      </a:endParaRPr>
                    </a:p>
                  </a:txBody>
                  <a:tcPr marL="84096" marR="84096" marT="116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0"/>
                        </a:spcAft>
                      </a:pPr>
                      <a:r>
                        <a:rPr lang="el-GR" sz="1500" b="0" i="0" u="none" strike="noStrike">
                          <a:effectLst/>
                          <a:latin typeface="Calibri" panose="020F0502020204030204" pitchFamily="34" charset="0"/>
                          <a:ea typeface="Calibri" panose="020F0502020204030204" pitchFamily="34" charset="0"/>
                          <a:cs typeface="Times New Roman" panose="02020603050405020304" pitchFamily="18" charset="0"/>
                        </a:rPr>
                        <a:t>Αιματηρή καταστολή διαδηλώσεων σε Σετίφ και Κωνσταντίνη</a:t>
                      </a:r>
                      <a:endParaRPr lang="el-GR" sz="2200" b="0" i="0" u="none" strike="noStrike">
                        <a:effectLst/>
                        <a:latin typeface="Arial" panose="020B0604020202020204" pitchFamily="34" charset="0"/>
                      </a:endParaRPr>
                    </a:p>
                  </a:txBody>
                  <a:tcPr marL="84096" marR="84096" marT="116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63482752"/>
                  </a:ext>
                </a:extLst>
              </a:tr>
              <a:tr h="277029">
                <a:tc>
                  <a:txBody>
                    <a:bodyPr/>
                    <a:lstStyle/>
                    <a:p>
                      <a:pPr algn="l" fontAlgn="t">
                        <a:lnSpc>
                          <a:spcPct val="107000"/>
                        </a:lnSpc>
                        <a:spcBef>
                          <a:spcPts val="0"/>
                        </a:spcBef>
                        <a:spcAft>
                          <a:spcPts val="0"/>
                        </a:spcAft>
                      </a:pPr>
                      <a:r>
                        <a:rPr lang="el-GR" sz="1500" b="0" i="0" u="none" strike="noStrike">
                          <a:effectLst/>
                          <a:latin typeface="Calibri" panose="020F0502020204030204" pitchFamily="34" charset="0"/>
                          <a:ea typeface="Calibri" panose="020F0502020204030204" pitchFamily="34" charset="0"/>
                          <a:cs typeface="Times New Roman" panose="02020603050405020304" pitchFamily="18" charset="0"/>
                        </a:rPr>
                        <a:t>1946</a:t>
                      </a:r>
                      <a:endParaRPr lang="el-GR" sz="2200" b="0" i="0" u="none" strike="noStrike">
                        <a:effectLst/>
                        <a:latin typeface="Arial" panose="020B0604020202020204" pitchFamily="34" charset="0"/>
                      </a:endParaRPr>
                    </a:p>
                  </a:txBody>
                  <a:tcPr marL="84096" marR="84096" marT="116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0"/>
                        </a:spcAft>
                      </a:pPr>
                      <a:r>
                        <a:rPr lang="el-GR" sz="1500" b="0" i="0" u="none" strike="noStrike">
                          <a:effectLst/>
                          <a:latin typeface="Calibri" panose="020F0502020204030204" pitchFamily="34" charset="0"/>
                          <a:ea typeface="Calibri" panose="020F0502020204030204" pitchFamily="34" charset="0"/>
                          <a:cs typeface="Times New Roman" panose="02020603050405020304" pitchFamily="18" charset="0"/>
                        </a:rPr>
                        <a:t>Έναρξη Πολέμου της Ινδοκίνας</a:t>
                      </a:r>
                      <a:endParaRPr lang="el-GR" sz="2200" b="0" i="0" u="none" strike="noStrike">
                        <a:effectLst/>
                        <a:latin typeface="Arial" panose="020B0604020202020204" pitchFamily="34" charset="0"/>
                      </a:endParaRPr>
                    </a:p>
                  </a:txBody>
                  <a:tcPr marL="84096" marR="84096" marT="116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78832565"/>
                  </a:ext>
                </a:extLst>
              </a:tr>
              <a:tr h="277029">
                <a:tc>
                  <a:txBody>
                    <a:bodyPr/>
                    <a:lstStyle/>
                    <a:p>
                      <a:pPr algn="l" fontAlgn="t">
                        <a:lnSpc>
                          <a:spcPct val="107000"/>
                        </a:lnSpc>
                        <a:spcBef>
                          <a:spcPts val="0"/>
                        </a:spcBef>
                        <a:spcAft>
                          <a:spcPts val="0"/>
                        </a:spcAft>
                      </a:pPr>
                      <a:r>
                        <a:rPr lang="el-GR" sz="1500" b="0" i="0" u="none" strike="noStrike">
                          <a:effectLst/>
                          <a:latin typeface="Calibri" panose="020F0502020204030204" pitchFamily="34" charset="0"/>
                          <a:ea typeface="Calibri" panose="020F0502020204030204" pitchFamily="34" charset="0"/>
                          <a:cs typeface="Times New Roman" panose="02020603050405020304" pitchFamily="18" charset="0"/>
                        </a:rPr>
                        <a:t>1947</a:t>
                      </a:r>
                      <a:endParaRPr lang="el-GR" sz="2200" b="0" i="0" u="none" strike="noStrike">
                        <a:effectLst/>
                        <a:latin typeface="Arial" panose="020B0604020202020204" pitchFamily="34" charset="0"/>
                      </a:endParaRPr>
                    </a:p>
                  </a:txBody>
                  <a:tcPr marL="84096" marR="84096" marT="116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0"/>
                        </a:spcAft>
                      </a:pPr>
                      <a:r>
                        <a:rPr lang="el-GR" sz="1500" b="0" i="0" u="none" strike="noStrike">
                          <a:effectLst/>
                          <a:latin typeface="Calibri" panose="020F0502020204030204" pitchFamily="34" charset="0"/>
                          <a:ea typeface="Calibri" panose="020F0502020204030204" pitchFamily="34" charset="0"/>
                          <a:cs typeface="Times New Roman" panose="02020603050405020304" pitchFamily="18" charset="0"/>
                        </a:rPr>
                        <a:t>Ανεξαρτησία της Ινδίας</a:t>
                      </a:r>
                      <a:endParaRPr lang="el-GR" sz="2200" b="0" i="0" u="none" strike="noStrike">
                        <a:effectLst/>
                        <a:latin typeface="Arial" panose="020B0604020202020204" pitchFamily="34" charset="0"/>
                      </a:endParaRPr>
                    </a:p>
                  </a:txBody>
                  <a:tcPr marL="84096" marR="84096" marT="116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82962610"/>
                  </a:ext>
                </a:extLst>
              </a:tr>
              <a:tr h="515619">
                <a:tc>
                  <a:txBody>
                    <a:bodyPr/>
                    <a:lstStyle/>
                    <a:p>
                      <a:pPr algn="l" fontAlgn="t">
                        <a:lnSpc>
                          <a:spcPct val="107000"/>
                        </a:lnSpc>
                        <a:spcBef>
                          <a:spcPts val="0"/>
                        </a:spcBef>
                        <a:spcAft>
                          <a:spcPts val="0"/>
                        </a:spcAft>
                      </a:pPr>
                      <a:r>
                        <a:rPr lang="el-GR" sz="1500" b="0" i="0" u="none" strike="noStrike">
                          <a:effectLst/>
                          <a:latin typeface="Calibri" panose="020F0502020204030204" pitchFamily="34" charset="0"/>
                          <a:ea typeface="Calibri" panose="020F0502020204030204" pitchFamily="34" charset="0"/>
                          <a:cs typeface="Times New Roman" panose="02020603050405020304" pitchFamily="18" charset="0"/>
                        </a:rPr>
                        <a:t>7.5.1954</a:t>
                      </a:r>
                      <a:endParaRPr lang="el-GR" sz="2200" b="0" i="0" u="none" strike="noStrike">
                        <a:effectLst/>
                        <a:latin typeface="Arial" panose="020B0604020202020204" pitchFamily="34" charset="0"/>
                      </a:endParaRPr>
                    </a:p>
                  </a:txBody>
                  <a:tcPr marL="84096" marR="84096" marT="116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0"/>
                        </a:spcAft>
                      </a:pPr>
                      <a:r>
                        <a:rPr lang="el-GR" sz="1500" b="0" i="0" u="none" strike="noStrike">
                          <a:effectLst/>
                          <a:latin typeface="Calibri" panose="020F0502020204030204" pitchFamily="34" charset="0"/>
                          <a:ea typeface="Calibri" panose="020F0502020204030204" pitchFamily="34" charset="0"/>
                          <a:cs typeface="Times New Roman" panose="02020603050405020304" pitchFamily="18" charset="0"/>
                        </a:rPr>
                        <a:t>Ήττα σε Ντιεν Μπιεν Φου – Τέλος Πολέμου της Ινδοκίνας</a:t>
                      </a:r>
                      <a:endParaRPr lang="el-GR" sz="2200" b="0" i="0" u="none" strike="noStrike">
                        <a:effectLst/>
                        <a:latin typeface="Arial" panose="020B0604020202020204" pitchFamily="34" charset="0"/>
                      </a:endParaRPr>
                    </a:p>
                  </a:txBody>
                  <a:tcPr marL="84096" marR="84096" marT="116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74085394"/>
                  </a:ext>
                </a:extLst>
              </a:tr>
              <a:tr h="515619">
                <a:tc>
                  <a:txBody>
                    <a:bodyPr/>
                    <a:lstStyle/>
                    <a:p>
                      <a:pPr algn="l" fontAlgn="t">
                        <a:lnSpc>
                          <a:spcPct val="107000"/>
                        </a:lnSpc>
                        <a:spcBef>
                          <a:spcPts val="0"/>
                        </a:spcBef>
                        <a:spcAft>
                          <a:spcPts val="0"/>
                        </a:spcAft>
                      </a:pPr>
                      <a:r>
                        <a:rPr lang="el-GR" sz="1500" b="0" i="0" u="none" strike="noStrike">
                          <a:effectLst/>
                          <a:latin typeface="Calibri" panose="020F0502020204030204" pitchFamily="34" charset="0"/>
                          <a:ea typeface="Calibri" panose="020F0502020204030204" pitchFamily="34" charset="0"/>
                          <a:cs typeface="Times New Roman" panose="02020603050405020304" pitchFamily="18" charset="0"/>
                        </a:rPr>
                        <a:t>1.11.1954</a:t>
                      </a:r>
                      <a:endParaRPr lang="el-GR" sz="2200" b="0" i="0" u="none" strike="noStrike">
                        <a:effectLst/>
                        <a:latin typeface="Arial" panose="020B0604020202020204" pitchFamily="34" charset="0"/>
                      </a:endParaRPr>
                    </a:p>
                  </a:txBody>
                  <a:tcPr marL="84096" marR="84096" marT="116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0"/>
                        </a:spcAft>
                      </a:pPr>
                      <a:r>
                        <a:rPr lang="el-GR" sz="1500" b="0" i="0" u="none" strike="noStrike">
                          <a:effectLst/>
                          <a:latin typeface="Calibri" panose="020F0502020204030204" pitchFamily="34" charset="0"/>
                          <a:ea typeface="Calibri" panose="020F0502020204030204" pitchFamily="34" charset="0"/>
                          <a:cs typeface="Times New Roman" panose="02020603050405020304" pitchFamily="18" charset="0"/>
                        </a:rPr>
                        <a:t>Βομβιστικές επιθέσεις σε Αλγερία – Έναρξη ένοπλης εξέγερσης </a:t>
                      </a:r>
                      <a:r>
                        <a:rPr lang="en-US" sz="1500" b="0" i="0" u="none" strike="noStrike">
                          <a:effectLst/>
                          <a:latin typeface="Calibri" panose="020F0502020204030204" pitchFamily="34" charset="0"/>
                          <a:ea typeface="Calibri" panose="020F0502020204030204" pitchFamily="34" charset="0"/>
                          <a:cs typeface="Times New Roman" panose="02020603050405020304" pitchFamily="18" charset="0"/>
                        </a:rPr>
                        <a:t>FLN</a:t>
                      </a:r>
                      <a:endParaRPr lang="en-US" sz="2200" b="0" i="0" u="none" strike="noStrike">
                        <a:effectLst/>
                        <a:latin typeface="Arial" panose="020B0604020202020204" pitchFamily="34" charset="0"/>
                      </a:endParaRPr>
                    </a:p>
                  </a:txBody>
                  <a:tcPr marL="84096" marR="84096" marT="116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26390068"/>
                  </a:ext>
                </a:extLst>
              </a:tr>
            </a:tbl>
          </a:graphicData>
        </a:graphic>
      </p:graphicFrame>
    </p:spTree>
    <p:extLst>
      <p:ext uri="{BB962C8B-B14F-4D97-AF65-F5344CB8AC3E}">
        <p14:creationId xmlns:p14="http://schemas.microsoft.com/office/powerpoint/2010/main" val="22407064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Albert Camus (1913-1960)</a:t>
            </a:r>
          </a:p>
        </p:txBody>
      </p:sp>
      <p:sp>
        <p:nvSpPr>
          <p:cNvPr id="4" name="Rectangle 1"/>
          <p:cNvSpPr>
            <a:spLocks noGrp="1" noChangeArrowheads="1"/>
          </p:cNvSpPr>
          <p:nvPr>
            <p:ph idx="1"/>
          </p:nvPr>
        </p:nvSpPr>
        <p:spPr bwMode="auto">
          <a:xfrm>
            <a:off x="1349829" y="2105442"/>
            <a:ext cx="10472057"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1" u="none" strike="noStrike" cap="none" normalizeH="0" baseline="0" dirty="0">
                <a:ln>
                  <a:noFill/>
                </a:ln>
                <a:solidFill>
                  <a:schemeClr val="tx1"/>
                </a:solidFill>
                <a:effectLst/>
                <a:latin typeface="Arial" panose="020B0604020202020204" pitchFamily="34" charset="0"/>
              </a:rPr>
              <a:t>Je me </a:t>
            </a:r>
            <a:r>
              <a:rPr kumimoji="0" lang="en-US" altLang="en-US" sz="1800" b="0" i="1" u="none" strike="noStrike" cap="none" normalizeH="0" baseline="0" dirty="0" err="1">
                <a:ln>
                  <a:noFill/>
                </a:ln>
                <a:solidFill>
                  <a:schemeClr val="tx1"/>
                </a:solidFill>
                <a:effectLst/>
                <a:latin typeface="Arial" panose="020B0604020202020204" pitchFamily="34" charset="0"/>
              </a:rPr>
              <a:t>suis</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tu</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depuis</a:t>
            </a:r>
            <a:r>
              <a:rPr kumimoji="0" lang="en-US" altLang="en-US" sz="1800" b="0" i="1" u="none" strike="noStrike" cap="none" normalizeH="0" baseline="0" dirty="0">
                <a:ln>
                  <a:noFill/>
                </a:ln>
                <a:solidFill>
                  <a:schemeClr val="tx1"/>
                </a:solidFill>
                <a:effectLst/>
                <a:latin typeface="Arial" panose="020B0604020202020204" pitchFamily="34" charset="0"/>
              </a:rPr>
              <a:t> un an et </a:t>
            </a:r>
            <a:r>
              <a:rPr kumimoji="0" lang="en-US" altLang="en-US" sz="1800" b="0" i="1" u="none" strike="noStrike" cap="none" normalizeH="0" baseline="0" dirty="0" err="1">
                <a:ln>
                  <a:noFill/>
                </a:ln>
                <a:solidFill>
                  <a:schemeClr val="tx1"/>
                </a:solidFill>
                <a:effectLst/>
                <a:latin typeface="Arial" panose="020B0604020202020204" pitchFamily="34" charset="0"/>
              </a:rPr>
              <a:t>huit</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mois</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ce</a:t>
            </a:r>
            <a:r>
              <a:rPr kumimoji="0" lang="en-US" altLang="en-US" sz="1800" b="0" i="1" u="none" strike="noStrike" cap="none" normalizeH="0" baseline="0" dirty="0">
                <a:ln>
                  <a:noFill/>
                </a:ln>
                <a:solidFill>
                  <a:schemeClr val="tx1"/>
                </a:solidFill>
                <a:effectLst/>
                <a:latin typeface="Arial" panose="020B0604020202020204" pitchFamily="34" charset="0"/>
              </a:rPr>
              <a:t> qui ne </a:t>
            </a:r>
            <a:r>
              <a:rPr kumimoji="0" lang="en-US" altLang="en-US" sz="1800" b="0" i="1" u="none" strike="noStrike" cap="none" normalizeH="0" baseline="0" dirty="0" err="1">
                <a:ln>
                  <a:noFill/>
                </a:ln>
                <a:solidFill>
                  <a:schemeClr val="tx1"/>
                </a:solidFill>
                <a:effectLst/>
                <a:latin typeface="Arial" panose="020B0604020202020204" pitchFamily="34" charset="0"/>
              </a:rPr>
              <a:t>signifie</a:t>
            </a:r>
            <a:r>
              <a:rPr kumimoji="0" lang="en-US" altLang="en-US" sz="1800" b="0" i="1" u="none" strike="noStrike" cap="none" normalizeH="0" baseline="0" dirty="0">
                <a:ln>
                  <a:noFill/>
                </a:ln>
                <a:solidFill>
                  <a:schemeClr val="tx1"/>
                </a:solidFill>
                <a:effectLst/>
                <a:latin typeface="Arial" panose="020B0604020202020204" pitchFamily="34" charset="0"/>
              </a:rPr>
              <a:t> pas que </a:t>
            </a:r>
            <a:r>
              <a:rPr kumimoji="0" lang="en-US" altLang="en-US" sz="1800" b="0" i="1" u="none" strike="noStrike" cap="none" normalizeH="0" baseline="0" dirty="0" err="1">
                <a:ln>
                  <a:noFill/>
                </a:ln>
                <a:solidFill>
                  <a:schemeClr val="tx1"/>
                </a:solidFill>
                <a:effectLst/>
                <a:latin typeface="Arial" panose="020B0604020202020204" pitchFamily="34" charset="0"/>
              </a:rPr>
              <a:t>j’ai</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cessé</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d’agir</a:t>
            </a:r>
            <a:r>
              <a:rPr kumimoji="0" lang="en-US" altLang="en-US" sz="1800" b="0" i="1"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1" u="none" strike="noStrike" cap="none" normalizeH="0" baseline="0" dirty="0" err="1">
                <a:ln>
                  <a:noFill/>
                </a:ln>
                <a:solidFill>
                  <a:schemeClr val="tx1"/>
                </a:solidFill>
                <a:effectLst/>
                <a:latin typeface="Arial" panose="020B0604020202020204" pitchFamily="34" charset="0"/>
              </a:rPr>
              <a:t>J’ai</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été</a:t>
            </a:r>
            <a:r>
              <a:rPr kumimoji="0" lang="en-US" altLang="en-US" sz="1800" b="0" i="1" u="none" strike="noStrike" cap="none" normalizeH="0" baseline="0" dirty="0">
                <a:ln>
                  <a:noFill/>
                </a:ln>
                <a:solidFill>
                  <a:schemeClr val="tx1"/>
                </a:solidFill>
                <a:effectLst/>
                <a:latin typeface="Arial" panose="020B0604020202020204" pitchFamily="34" charset="0"/>
              </a:rPr>
              <a:t> et je </a:t>
            </a:r>
            <a:r>
              <a:rPr kumimoji="0" lang="en-US" altLang="en-US" sz="1800" b="0" i="1" u="none" strike="noStrike" cap="none" normalizeH="0" baseline="0" dirty="0" err="1">
                <a:ln>
                  <a:noFill/>
                </a:ln>
                <a:solidFill>
                  <a:schemeClr val="tx1"/>
                </a:solidFill>
                <a:effectLst/>
                <a:latin typeface="Arial" panose="020B0604020202020204" pitchFamily="34" charset="0"/>
              </a:rPr>
              <a:t>suis</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toujours</a:t>
            </a:r>
            <a:r>
              <a:rPr kumimoji="0" lang="en-US" altLang="en-US" sz="1800" b="0" i="1" u="none" strike="noStrike" cap="none" normalizeH="0" baseline="0" dirty="0">
                <a:ln>
                  <a:noFill/>
                </a:ln>
                <a:solidFill>
                  <a:schemeClr val="tx1"/>
                </a:solidFill>
                <a:effectLst/>
                <a:latin typeface="Arial" panose="020B0604020202020204" pitchFamily="34" charset="0"/>
              </a:rPr>
              <a:t> partisan </a:t>
            </a:r>
            <a:r>
              <a:rPr kumimoji="0" lang="en-US" altLang="en-US" sz="1800" b="0" i="1" u="none" strike="noStrike" cap="none" normalizeH="0" baseline="0" dirty="0" err="1">
                <a:ln>
                  <a:noFill/>
                </a:ln>
                <a:solidFill>
                  <a:schemeClr val="tx1"/>
                </a:solidFill>
                <a:effectLst/>
                <a:latin typeface="Arial" panose="020B0604020202020204" pitchFamily="34" charset="0"/>
              </a:rPr>
              <a:t>d’une</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Algérie</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juste</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où</a:t>
            </a:r>
            <a:r>
              <a:rPr kumimoji="0" lang="en-US" altLang="en-US" sz="1800" b="0" i="1" u="none" strike="noStrike" cap="none" normalizeH="0" baseline="0" dirty="0">
                <a:ln>
                  <a:noFill/>
                </a:ln>
                <a:solidFill>
                  <a:schemeClr val="tx1"/>
                </a:solidFill>
                <a:effectLst/>
                <a:latin typeface="Arial" panose="020B0604020202020204" pitchFamily="34" charset="0"/>
              </a:rPr>
              <a:t> les </a:t>
            </a:r>
            <a:r>
              <a:rPr kumimoji="0" lang="en-US" altLang="en-US" sz="1800" b="0" i="1" u="none" strike="noStrike" cap="none" normalizeH="0" baseline="0" dirty="0" err="1">
                <a:ln>
                  <a:noFill/>
                </a:ln>
                <a:solidFill>
                  <a:schemeClr val="tx1"/>
                </a:solidFill>
                <a:effectLst/>
                <a:latin typeface="Arial" panose="020B0604020202020204" pitchFamily="34" charset="0"/>
              </a:rPr>
              <a:t>deux</a:t>
            </a:r>
            <a:r>
              <a:rPr kumimoji="0" lang="en-US" altLang="en-US" sz="1800" b="0" i="1" u="none" strike="noStrike" cap="none" normalizeH="0" baseline="0" dirty="0">
                <a:ln>
                  <a:noFill/>
                </a:ln>
                <a:solidFill>
                  <a:schemeClr val="tx1"/>
                </a:solidFill>
                <a:effectLst/>
                <a:latin typeface="Arial" panose="020B0604020202020204" pitchFamily="34" charset="0"/>
              </a:rPr>
              <a:t> populations </a:t>
            </a:r>
            <a:r>
              <a:rPr kumimoji="0" lang="en-US" altLang="en-US" sz="1800" b="0" i="1" u="none" strike="noStrike" cap="none" normalizeH="0" baseline="0" dirty="0" err="1">
                <a:ln>
                  <a:noFill/>
                </a:ln>
                <a:solidFill>
                  <a:schemeClr val="tx1"/>
                </a:solidFill>
                <a:effectLst/>
                <a:latin typeface="Arial" panose="020B0604020202020204" pitchFamily="34" charset="0"/>
              </a:rPr>
              <a:t>doivent</a:t>
            </a:r>
            <a:r>
              <a:rPr kumimoji="0" lang="en-US" altLang="en-US" sz="1800" b="0" i="1" u="none" strike="noStrike" cap="none" normalizeH="0" baseline="0" dirty="0">
                <a:ln>
                  <a:noFill/>
                </a:ln>
                <a:solidFill>
                  <a:schemeClr val="tx1"/>
                </a:solidFill>
                <a:effectLst/>
                <a:latin typeface="Arial" panose="020B0604020202020204" pitchFamily="34" charset="0"/>
              </a:rPr>
              <a:t> vivre </a:t>
            </a:r>
            <a:endParaRPr kumimoji="0" lang="el-GR" altLang="en-US" sz="1800" b="0" i="1"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1" u="none" strike="noStrike" cap="none" normalizeH="0" baseline="0" dirty="0" err="1">
                <a:ln>
                  <a:noFill/>
                </a:ln>
                <a:solidFill>
                  <a:schemeClr val="tx1"/>
                </a:solidFill>
                <a:effectLst/>
                <a:latin typeface="Arial" panose="020B0604020202020204" pitchFamily="34" charset="0"/>
              </a:rPr>
              <a:t>en</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paix</a:t>
            </a:r>
            <a:r>
              <a:rPr kumimoji="0" lang="en-US" altLang="en-US" sz="1800" b="0" i="1" u="none" strike="noStrike" cap="none" normalizeH="0" baseline="0" dirty="0">
                <a:ln>
                  <a:noFill/>
                </a:ln>
                <a:solidFill>
                  <a:schemeClr val="tx1"/>
                </a:solidFill>
                <a:effectLst/>
                <a:latin typeface="Arial" panose="020B0604020202020204" pitchFamily="34" charset="0"/>
              </a:rPr>
              <a:t> et </a:t>
            </a:r>
            <a:r>
              <a:rPr kumimoji="0" lang="en-US" altLang="en-US" sz="1800" b="0" i="1" u="none" strike="noStrike" cap="none" normalizeH="0" baseline="0" dirty="0" err="1">
                <a:ln>
                  <a:noFill/>
                </a:ln>
                <a:solidFill>
                  <a:schemeClr val="tx1"/>
                </a:solidFill>
                <a:effectLst/>
                <a:latin typeface="Arial" panose="020B0604020202020204" pitchFamily="34" charset="0"/>
              </a:rPr>
              <a:t>dans</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l’égalité</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J’ai</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dit</a:t>
            </a:r>
            <a:r>
              <a:rPr kumimoji="0" lang="en-US" altLang="en-US" sz="1800" b="0" i="1" u="none" strike="noStrike" cap="none" normalizeH="0" baseline="0" dirty="0">
                <a:ln>
                  <a:noFill/>
                </a:ln>
                <a:solidFill>
                  <a:schemeClr val="tx1"/>
                </a:solidFill>
                <a:effectLst/>
                <a:latin typeface="Arial" panose="020B0604020202020204" pitchFamily="34" charset="0"/>
              </a:rPr>
              <a:t> et </a:t>
            </a:r>
            <a:r>
              <a:rPr kumimoji="0" lang="en-US" altLang="en-US" sz="1800" b="0" i="1" u="none" strike="noStrike" cap="none" normalizeH="0" baseline="0" dirty="0" err="1">
                <a:ln>
                  <a:noFill/>
                </a:ln>
                <a:solidFill>
                  <a:schemeClr val="tx1"/>
                </a:solidFill>
                <a:effectLst/>
                <a:latin typeface="Arial" panose="020B0604020202020204" pitchFamily="34" charset="0"/>
              </a:rPr>
              <a:t>répété</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qu’il</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fallait</a:t>
            </a:r>
            <a:r>
              <a:rPr kumimoji="0" lang="en-US" altLang="en-US" sz="1800" b="0" i="1" u="none" strike="noStrike" cap="none" normalizeH="0" baseline="0" dirty="0">
                <a:ln>
                  <a:noFill/>
                </a:ln>
                <a:solidFill>
                  <a:schemeClr val="tx1"/>
                </a:solidFill>
                <a:effectLst/>
                <a:latin typeface="Arial" panose="020B0604020202020204" pitchFamily="34" charset="0"/>
              </a:rPr>
              <a:t> faire justice au </a:t>
            </a:r>
            <a:r>
              <a:rPr kumimoji="0" lang="en-US" altLang="en-US" sz="1800" b="0" i="1" u="none" strike="noStrike" cap="none" normalizeH="0" baseline="0" dirty="0" err="1">
                <a:ln>
                  <a:noFill/>
                </a:ln>
                <a:solidFill>
                  <a:schemeClr val="tx1"/>
                </a:solidFill>
                <a:effectLst/>
                <a:latin typeface="Arial" panose="020B0604020202020204" pitchFamily="34" charset="0"/>
              </a:rPr>
              <a:t>peuple</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algérien</a:t>
            </a:r>
            <a:r>
              <a:rPr kumimoji="0" lang="en-US" altLang="en-US" sz="1800" b="0" i="1" u="none" strike="noStrike" cap="none" normalizeH="0" baseline="0" dirty="0">
                <a:ln>
                  <a:noFill/>
                </a:ln>
                <a:solidFill>
                  <a:schemeClr val="tx1"/>
                </a:solidFill>
                <a:effectLst/>
                <a:latin typeface="Arial" panose="020B0604020202020204" pitchFamily="34" charset="0"/>
              </a:rPr>
              <a:t> et </a:t>
            </a:r>
            <a:r>
              <a:rPr kumimoji="0" lang="en-US" altLang="en-US" sz="1800" b="0" i="1" u="none" strike="noStrike" cap="none" normalizeH="0" baseline="0" dirty="0" err="1">
                <a:ln>
                  <a:noFill/>
                </a:ln>
                <a:solidFill>
                  <a:schemeClr val="tx1"/>
                </a:solidFill>
                <a:effectLst/>
                <a:latin typeface="Arial" panose="020B0604020202020204" pitchFamily="34" charset="0"/>
              </a:rPr>
              <a:t>lui</a:t>
            </a:r>
            <a:r>
              <a:rPr kumimoji="0" lang="en-US" altLang="en-US" sz="1800" b="0" i="1" u="none" strike="noStrike" cap="none" normalizeH="0" baseline="0" dirty="0">
                <a:ln>
                  <a:noFill/>
                </a:ln>
                <a:solidFill>
                  <a:schemeClr val="tx1"/>
                </a:solidFill>
                <a:effectLst/>
                <a:latin typeface="Arial" panose="020B0604020202020204" pitchFamily="34" charset="0"/>
              </a:rPr>
              <a:t> accorder </a:t>
            </a:r>
            <a:endParaRPr kumimoji="0" lang="el-GR" altLang="en-US" sz="1800" b="0" i="1"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1" u="none" strike="noStrike" cap="none" normalizeH="0" baseline="0" dirty="0">
                <a:ln>
                  <a:noFill/>
                </a:ln>
                <a:solidFill>
                  <a:schemeClr val="tx1"/>
                </a:solidFill>
                <a:effectLst/>
                <a:latin typeface="Arial" panose="020B0604020202020204" pitchFamily="34" charset="0"/>
              </a:rPr>
              <a:t>un régime </a:t>
            </a:r>
            <a:r>
              <a:rPr kumimoji="0" lang="en-US" altLang="en-US" sz="1800" b="0" i="1" u="none" strike="noStrike" cap="none" normalizeH="0" baseline="0" dirty="0" err="1">
                <a:ln>
                  <a:noFill/>
                </a:ln>
                <a:solidFill>
                  <a:schemeClr val="tx1"/>
                </a:solidFill>
                <a:effectLst/>
                <a:latin typeface="Arial" panose="020B0604020202020204" pitchFamily="34" charset="0"/>
              </a:rPr>
              <a:t>pleinement</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démocratique</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jusqu’à</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ce</a:t>
            </a:r>
            <a:r>
              <a:rPr kumimoji="0" lang="en-US" altLang="en-US" sz="1800" b="0" i="1" u="none" strike="noStrike" cap="none" normalizeH="0" baseline="0" dirty="0">
                <a:ln>
                  <a:noFill/>
                </a:ln>
                <a:solidFill>
                  <a:schemeClr val="tx1"/>
                </a:solidFill>
                <a:effectLst/>
                <a:latin typeface="Arial" panose="020B0604020202020204" pitchFamily="34" charset="0"/>
              </a:rPr>
              <a:t> que la </a:t>
            </a:r>
            <a:r>
              <a:rPr kumimoji="0" lang="en-US" altLang="en-US" sz="1800" b="0" i="1" u="none" strike="noStrike" cap="none" normalizeH="0" baseline="0" dirty="0" err="1">
                <a:ln>
                  <a:noFill/>
                </a:ln>
                <a:solidFill>
                  <a:schemeClr val="tx1"/>
                </a:solidFill>
                <a:effectLst/>
                <a:latin typeface="Arial" panose="020B0604020202020204" pitchFamily="34" charset="0"/>
              </a:rPr>
              <a:t>haine</a:t>
            </a:r>
            <a:r>
              <a:rPr kumimoji="0" lang="en-US" altLang="en-US" sz="1800" b="0" i="1" u="none" strike="noStrike" cap="none" normalizeH="0" baseline="0" dirty="0">
                <a:ln>
                  <a:noFill/>
                </a:ln>
                <a:solidFill>
                  <a:schemeClr val="tx1"/>
                </a:solidFill>
                <a:effectLst/>
                <a:latin typeface="Arial" panose="020B0604020202020204" pitchFamily="34" charset="0"/>
              </a:rPr>
              <a:t> de part et </a:t>
            </a:r>
            <a:r>
              <a:rPr kumimoji="0" lang="en-US" altLang="en-US" sz="1800" b="0" i="1" u="none" strike="noStrike" cap="none" normalizeH="0" baseline="0" dirty="0" err="1">
                <a:ln>
                  <a:noFill/>
                </a:ln>
                <a:solidFill>
                  <a:schemeClr val="tx1"/>
                </a:solidFill>
                <a:effectLst/>
                <a:latin typeface="Arial" panose="020B0604020202020204" pitchFamily="34" charset="0"/>
              </a:rPr>
              <a:t>d’autre</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soit</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devenue</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telle</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qu’il</a:t>
            </a:r>
            <a:r>
              <a:rPr kumimoji="0" lang="en-US" altLang="en-US" sz="1800" b="0" i="1" u="none" strike="noStrike" cap="none" normalizeH="0" baseline="0" dirty="0">
                <a:ln>
                  <a:noFill/>
                </a:ln>
                <a:solidFill>
                  <a:schemeClr val="tx1"/>
                </a:solidFill>
                <a:effectLst/>
                <a:latin typeface="Arial" panose="020B0604020202020204" pitchFamily="34" charset="0"/>
              </a:rPr>
              <a:t/>
            </a:r>
            <a:br>
              <a:rPr kumimoji="0" lang="en-US" altLang="en-US" sz="1800" b="0" i="1" u="none" strike="noStrike" cap="none" normalizeH="0" baseline="0" dirty="0">
                <a:ln>
                  <a:noFill/>
                </a:ln>
                <a:solidFill>
                  <a:schemeClr val="tx1"/>
                </a:solidFill>
                <a:effectLst/>
                <a:latin typeface="Arial" panose="020B0604020202020204" pitchFamily="34" charset="0"/>
              </a:rPr>
            </a:br>
            <a:r>
              <a:rPr kumimoji="0" lang="en-US" altLang="en-US" sz="1800" b="0" i="1" u="none" strike="noStrike" cap="none" normalizeH="0" baseline="0" dirty="0" err="1">
                <a:ln>
                  <a:noFill/>
                </a:ln>
                <a:solidFill>
                  <a:schemeClr val="tx1"/>
                </a:solidFill>
                <a:effectLst/>
                <a:latin typeface="Arial" panose="020B0604020202020204" pitchFamily="34" charset="0"/>
              </a:rPr>
              <a:t>n’appartenait</a:t>
            </a:r>
            <a:r>
              <a:rPr kumimoji="0" lang="en-US" altLang="en-US" sz="1800" b="0" i="1" u="none" strike="noStrike" cap="none" normalizeH="0" baseline="0" dirty="0">
                <a:ln>
                  <a:noFill/>
                </a:ln>
                <a:solidFill>
                  <a:schemeClr val="tx1"/>
                </a:solidFill>
                <a:effectLst/>
                <a:latin typeface="Arial" panose="020B0604020202020204" pitchFamily="34" charset="0"/>
              </a:rPr>
              <a:t> plus à un </a:t>
            </a:r>
            <a:r>
              <a:rPr kumimoji="0" lang="en-US" altLang="en-US" sz="1800" b="0" i="1" u="none" strike="noStrike" cap="none" normalizeH="0" baseline="0" dirty="0" err="1">
                <a:ln>
                  <a:noFill/>
                </a:ln>
                <a:solidFill>
                  <a:schemeClr val="tx1"/>
                </a:solidFill>
                <a:effectLst/>
                <a:latin typeface="Arial" panose="020B0604020202020204" pitchFamily="34" charset="0"/>
              </a:rPr>
              <a:t>intellectuel</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d’intervenir</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ses</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déclarations</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risquant</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d’aggraver</a:t>
            </a:r>
            <a:r>
              <a:rPr kumimoji="0" lang="en-US" altLang="en-US" sz="1800" b="0" i="1" u="none" strike="noStrike" cap="none" normalizeH="0" baseline="0" dirty="0">
                <a:ln>
                  <a:noFill/>
                </a:ln>
                <a:solidFill>
                  <a:schemeClr val="tx1"/>
                </a:solidFill>
                <a:effectLst/>
                <a:latin typeface="Arial" panose="020B0604020202020204" pitchFamily="34" charset="0"/>
              </a:rPr>
              <a:t> la </a:t>
            </a:r>
            <a:r>
              <a:rPr kumimoji="0" lang="en-US" altLang="en-US" sz="1800" b="0" i="1" u="none" strike="noStrike" cap="none" normalizeH="0" baseline="0" dirty="0" err="1">
                <a:ln>
                  <a:noFill/>
                </a:ln>
                <a:solidFill>
                  <a:schemeClr val="tx1"/>
                </a:solidFill>
                <a:effectLst/>
                <a:latin typeface="Arial" panose="020B0604020202020204" pitchFamily="34" charset="0"/>
              </a:rPr>
              <a:t>terreur</a:t>
            </a:r>
            <a:r>
              <a:rPr kumimoji="0" lang="en-US" altLang="en-US" sz="1800" b="0" i="1"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1" u="none" strike="noStrike" cap="none" normalizeH="0" baseline="0" dirty="0">
                <a:ln>
                  <a:noFill/>
                </a:ln>
                <a:solidFill>
                  <a:schemeClr val="tx1"/>
                </a:solidFill>
                <a:effectLst/>
                <a:latin typeface="Arial" panose="020B0604020202020204" pitchFamily="34" charset="0"/>
              </a:rPr>
              <a:t>Il </a:t>
            </a:r>
            <a:r>
              <a:rPr kumimoji="0" lang="en-US" altLang="en-US" sz="1800" b="0" i="1" u="none" strike="noStrike" cap="none" normalizeH="0" baseline="0" dirty="0" err="1">
                <a:ln>
                  <a:noFill/>
                </a:ln>
                <a:solidFill>
                  <a:schemeClr val="tx1"/>
                </a:solidFill>
                <a:effectLst/>
                <a:latin typeface="Arial" panose="020B0604020202020204" pitchFamily="34" charset="0"/>
              </a:rPr>
              <a:t>m’a</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semblé</a:t>
            </a:r>
            <a:r>
              <a:rPr kumimoji="0" lang="en-US" altLang="en-US" sz="1800" b="0" i="1" u="none" strike="noStrike" cap="none" normalizeH="0" baseline="0" dirty="0">
                <a:ln>
                  <a:noFill/>
                </a:ln>
                <a:solidFill>
                  <a:schemeClr val="tx1"/>
                </a:solidFill>
                <a:effectLst/>
                <a:latin typeface="Arial" panose="020B0604020202020204" pitchFamily="34" charset="0"/>
              </a:rPr>
              <a:t> que </a:t>
            </a:r>
            <a:r>
              <a:rPr kumimoji="0" lang="en-US" altLang="en-US" sz="1800" b="0" i="1" u="none" strike="noStrike" cap="none" normalizeH="0" baseline="0" dirty="0" err="1">
                <a:ln>
                  <a:noFill/>
                </a:ln>
                <a:solidFill>
                  <a:schemeClr val="tx1"/>
                </a:solidFill>
                <a:effectLst/>
                <a:latin typeface="Arial" panose="020B0604020202020204" pitchFamily="34" charset="0"/>
              </a:rPr>
              <a:t>mieux</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vaut</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attendre</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jusqu’au</a:t>
            </a:r>
            <a:r>
              <a:rPr kumimoji="0" lang="en-US" altLang="en-US" sz="1800" b="0" i="1" u="none" strike="noStrike" cap="none" normalizeH="0" baseline="0" dirty="0">
                <a:ln>
                  <a:noFill/>
                </a:ln>
                <a:solidFill>
                  <a:schemeClr val="tx1"/>
                </a:solidFill>
                <a:effectLst/>
                <a:latin typeface="Arial" panose="020B0604020202020204" pitchFamily="34" charset="0"/>
              </a:rPr>
              <a:t> moment </a:t>
            </a:r>
            <a:r>
              <a:rPr kumimoji="0" lang="en-US" altLang="en-US" sz="1800" b="0" i="1" u="none" strike="noStrike" cap="none" normalizeH="0" baseline="0" dirty="0" err="1">
                <a:ln>
                  <a:noFill/>
                </a:ln>
                <a:solidFill>
                  <a:schemeClr val="tx1"/>
                </a:solidFill>
                <a:effectLst/>
                <a:latin typeface="Arial" panose="020B0604020202020204" pitchFamily="34" charset="0"/>
              </a:rPr>
              <a:t>propice</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d’unir</a:t>
            </a:r>
            <a:r>
              <a:rPr kumimoji="0" lang="en-US" altLang="en-US" sz="1800" b="0" i="1" u="none" strike="noStrike" cap="none" normalizeH="0" baseline="0" dirty="0">
                <a:ln>
                  <a:noFill/>
                </a:ln>
                <a:solidFill>
                  <a:schemeClr val="tx1"/>
                </a:solidFill>
                <a:effectLst/>
                <a:latin typeface="Arial" panose="020B0604020202020204" pitchFamily="34" charset="0"/>
              </a:rPr>
              <a:t> au lieu de </a:t>
            </a:r>
            <a:r>
              <a:rPr kumimoji="0" lang="en-US" altLang="en-US" sz="1800" b="0" i="1" u="none" strike="noStrike" cap="none" normalizeH="0" baseline="0" dirty="0" err="1">
                <a:ln>
                  <a:noFill/>
                </a:ln>
                <a:solidFill>
                  <a:schemeClr val="tx1"/>
                </a:solidFill>
                <a:effectLst/>
                <a:latin typeface="Arial" panose="020B0604020202020204" pitchFamily="34" charset="0"/>
              </a:rPr>
              <a:t>diviser</a:t>
            </a:r>
            <a:r>
              <a:rPr kumimoji="0" lang="en-US" altLang="en-US" sz="1800" b="0" i="1"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1" u="none" strike="noStrike" cap="none" normalizeH="0" baseline="0" dirty="0">
                <a:ln>
                  <a:noFill/>
                </a:ln>
                <a:solidFill>
                  <a:schemeClr val="tx1"/>
                </a:solidFill>
                <a:effectLst/>
                <a:latin typeface="Arial" panose="020B0604020202020204" pitchFamily="34" charset="0"/>
              </a:rPr>
              <a:t>Je </a:t>
            </a:r>
            <a:r>
              <a:rPr kumimoji="0" lang="en-US" altLang="en-US" sz="1800" b="0" i="1" u="none" strike="noStrike" cap="none" normalizeH="0" baseline="0" dirty="0" err="1">
                <a:ln>
                  <a:noFill/>
                </a:ln>
                <a:solidFill>
                  <a:schemeClr val="tx1"/>
                </a:solidFill>
                <a:effectLst/>
                <a:latin typeface="Arial" panose="020B0604020202020204" pitchFamily="34" charset="0"/>
              </a:rPr>
              <a:t>puis</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vous</a:t>
            </a:r>
            <a:r>
              <a:rPr kumimoji="0" lang="en-US" altLang="en-US" sz="1800" b="0" i="1" u="none" strike="noStrike" cap="none" normalizeH="0" baseline="0" dirty="0">
                <a:ln>
                  <a:noFill/>
                </a:ln>
                <a:solidFill>
                  <a:schemeClr val="tx1"/>
                </a:solidFill>
                <a:effectLst/>
                <a:latin typeface="Arial" panose="020B0604020202020204" pitchFamily="34" charset="0"/>
              </a:rPr>
              <a:t> assurer </a:t>
            </a:r>
            <a:r>
              <a:rPr kumimoji="0" lang="en-US" altLang="en-US" sz="1800" b="0" i="1" u="none" strike="noStrike" cap="none" normalizeH="0" baseline="0" dirty="0" err="1">
                <a:ln>
                  <a:noFill/>
                </a:ln>
                <a:solidFill>
                  <a:schemeClr val="tx1"/>
                </a:solidFill>
                <a:effectLst/>
                <a:latin typeface="Arial" panose="020B0604020202020204" pitchFamily="34" charset="0"/>
              </a:rPr>
              <a:t>cependant</a:t>
            </a:r>
            <a:r>
              <a:rPr kumimoji="0" lang="en-US" altLang="en-US" sz="1800" b="0" i="1" u="none" strike="noStrike" cap="none" normalizeH="0" baseline="0" dirty="0">
                <a:ln>
                  <a:noFill/>
                </a:ln>
                <a:solidFill>
                  <a:schemeClr val="tx1"/>
                </a:solidFill>
                <a:effectLst/>
                <a:latin typeface="Arial" panose="020B0604020202020204" pitchFamily="34" charset="0"/>
              </a:rPr>
              <a:t> que </a:t>
            </a:r>
            <a:r>
              <a:rPr kumimoji="0" lang="en-US" altLang="en-US" sz="1800" b="0" i="1" u="none" strike="noStrike" cap="none" normalizeH="0" baseline="0" dirty="0" err="1">
                <a:ln>
                  <a:noFill/>
                </a:ln>
                <a:solidFill>
                  <a:schemeClr val="tx1"/>
                </a:solidFill>
                <a:effectLst/>
                <a:latin typeface="Arial" panose="020B0604020202020204" pitchFamily="34" charset="0"/>
              </a:rPr>
              <a:t>vous</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avez</a:t>
            </a:r>
            <a:r>
              <a:rPr kumimoji="0" lang="en-US" altLang="en-US" sz="1800" b="0" i="1" u="none" strike="noStrike" cap="none" normalizeH="0" baseline="0" dirty="0">
                <a:ln>
                  <a:noFill/>
                </a:ln>
                <a:solidFill>
                  <a:schemeClr val="tx1"/>
                </a:solidFill>
                <a:effectLst/>
                <a:latin typeface="Arial" panose="020B0604020202020204" pitchFamily="34" charset="0"/>
              </a:rPr>
              <a:t> des </a:t>
            </a:r>
            <a:r>
              <a:rPr kumimoji="0" lang="en-US" altLang="en-US" sz="1800" b="0" i="1" u="none" strike="noStrike" cap="none" normalizeH="0" baseline="0" dirty="0" err="1">
                <a:ln>
                  <a:noFill/>
                </a:ln>
                <a:solidFill>
                  <a:schemeClr val="tx1"/>
                </a:solidFill>
                <a:effectLst/>
                <a:latin typeface="Arial" panose="020B0604020202020204" pitchFamily="34" charset="0"/>
              </a:rPr>
              <a:t>camarades</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en</a:t>
            </a:r>
            <a:r>
              <a:rPr kumimoji="0" lang="en-US" altLang="en-US" sz="1800" b="0" i="1" u="none" strike="noStrike" cap="none" normalizeH="0" baseline="0" dirty="0">
                <a:ln>
                  <a:noFill/>
                </a:ln>
                <a:solidFill>
                  <a:schemeClr val="tx1"/>
                </a:solidFill>
                <a:effectLst/>
                <a:latin typeface="Arial" panose="020B0604020202020204" pitchFamily="34" charset="0"/>
              </a:rPr>
              <a:t> vie </a:t>
            </a:r>
            <a:r>
              <a:rPr kumimoji="0" lang="en-US" altLang="en-US" sz="1800" b="0" i="1" u="none" strike="noStrike" cap="none" normalizeH="0" baseline="0" dirty="0" err="1">
                <a:ln>
                  <a:noFill/>
                </a:ln>
                <a:solidFill>
                  <a:schemeClr val="tx1"/>
                </a:solidFill>
                <a:effectLst/>
                <a:latin typeface="Arial" panose="020B0604020202020204" pitchFamily="34" charset="0"/>
              </a:rPr>
              <a:t>aujourd’hui</a:t>
            </a:r>
            <a:r>
              <a:rPr kumimoji="0" lang="en-US" altLang="en-US" sz="1800" b="0" i="1" u="none" strike="noStrike" cap="none" normalizeH="0" baseline="0" dirty="0">
                <a:ln>
                  <a:noFill/>
                </a:ln>
                <a:solidFill>
                  <a:schemeClr val="tx1"/>
                </a:solidFill>
                <a:effectLst/>
                <a:latin typeface="Arial" panose="020B0604020202020204" pitchFamily="34" charset="0"/>
              </a:rPr>
              <a:t> grâce à des actions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1" u="none" strike="noStrike" cap="none" normalizeH="0" baseline="0" dirty="0">
                <a:ln>
                  <a:noFill/>
                </a:ln>
                <a:solidFill>
                  <a:schemeClr val="tx1"/>
                </a:solidFill>
                <a:effectLst/>
                <a:latin typeface="Arial" panose="020B0604020202020204" pitchFamily="34" charset="0"/>
              </a:rPr>
              <a:t>que </a:t>
            </a:r>
            <a:r>
              <a:rPr kumimoji="0" lang="en-US" altLang="en-US" sz="1800" b="0" i="1" u="none" strike="noStrike" cap="none" normalizeH="0" baseline="0" dirty="0" err="1">
                <a:ln>
                  <a:noFill/>
                </a:ln>
                <a:solidFill>
                  <a:schemeClr val="tx1"/>
                </a:solidFill>
                <a:effectLst/>
                <a:latin typeface="Arial" panose="020B0604020202020204" pitchFamily="34" charset="0"/>
              </a:rPr>
              <a:t>vous</a:t>
            </a:r>
            <a:r>
              <a:rPr kumimoji="0" lang="en-US" altLang="en-US" sz="1800" b="0" i="1" u="none" strike="noStrike" cap="none" normalizeH="0" baseline="0" dirty="0">
                <a:ln>
                  <a:noFill/>
                </a:ln>
                <a:solidFill>
                  <a:schemeClr val="tx1"/>
                </a:solidFill>
                <a:effectLst/>
                <a:latin typeface="Arial" panose="020B0604020202020204" pitchFamily="34" charset="0"/>
              </a:rPr>
              <a:t> ne </a:t>
            </a:r>
            <a:r>
              <a:rPr kumimoji="0" lang="en-US" altLang="en-US" sz="1800" b="0" i="1" u="none" strike="noStrike" cap="none" normalizeH="0" baseline="0" dirty="0" err="1">
                <a:ln>
                  <a:noFill/>
                </a:ln>
                <a:solidFill>
                  <a:schemeClr val="tx1"/>
                </a:solidFill>
                <a:effectLst/>
                <a:latin typeface="Arial" panose="020B0604020202020204" pitchFamily="34" charset="0"/>
              </a:rPr>
              <a:t>connaissez</a:t>
            </a:r>
            <a:r>
              <a:rPr kumimoji="0" lang="en-US" altLang="en-US" sz="1800" b="0" i="1" u="none" strike="noStrike" cap="none" normalizeH="0" baseline="0" dirty="0">
                <a:ln>
                  <a:noFill/>
                </a:ln>
                <a:solidFill>
                  <a:schemeClr val="tx1"/>
                </a:solidFill>
                <a:effectLst/>
                <a:latin typeface="Arial" panose="020B0604020202020204" pitchFamily="34" charset="0"/>
              </a:rPr>
              <a:t> pas.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n-US" sz="1800" b="0" i="1"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1" u="none" strike="noStrike" cap="none" normalizeH="0" baseline="0" dirty="0" err="1">
                <a:ln>
                  <a:noFill/>
                </a:ln>
                <a:solidFill>
                  <a:schemeClr val="tx1"/>
                </a:solidFill>
                <a:effectLst/>
                <a:latin typeface="Arial" panose="020B0604020202020204" pitchFamily="34" charset="0"/>
              </a:rPr>
              <a:t>C’est</a:t>
            </a:r>
            <a:r>
              <a:rPr kumimoji="0" lang="en-US" altLang="en-US" sz="1800" b="0" i="1" u="none" strike="noStrike" cap="none" normalizeH="0" baseline="0" dirty="0">
                <a:ln>
                  <a:noFill/>
                </a:ln>
                <a:solidFill>
                  <a:schemeClr val="tx1"/>
                </a:solidFill>
                <a:effectLst/>
                <a:latin typeface="Arial" panose="020B0604020202020204" pitchFamily="34" charset="0"/>
              </a:rPr>
              <a:t> avec </a:t>
            </a:r>
            <a:r>
              <a:rPr kumimoji="0" lang="en-US" altLang="en-US" sz="1800" b="0" i="1" u="none" strike="noStrike" cap="none" normalizeH="0" baseline="0" dirty="0" err="1">
                <a:ln>
                  <a:noFill/>
                </a:ln>
                <a:solidFill>
                  <a:schemeClr val="tx1"/>
                </a:solidFill>
                <a:effectLst/>
                <a:latin typeface="Arial" panose="020B0604020202020204" pitchFamily="34" charset="0"/>
              </a:rPr>
              <a:t>une</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certaine</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répugnance</a:t>
            </a:r>
            <a:r>
              <a:rPr kumimoji="0" lang="en-US" altLang="en-US" sz="1800" b="0" i="1" u="none" strike="noStrike" cap="none" normalizeH="0" baseline="0" dirty="0">
                <a:ln>
                  <a:noFill/>
                </a:ln>
                <a:solidFill>
                  <a:schemeClr val="tx1"/>
                </a:solidFill>
                <a:effectLst/>
                <a:latin typeface="Arial" panose="020B0604020202020204" pitchFamily="34" charset="0"/>
              </a:rPr>
              <a:t> que je </a:t>
            </a:r>
            <a:r>
              <a:rPr kumimoji="0" lang="en-US" altLang="en-US" sz="1800" b="0" i="1" u="none" strike="noStrike" cap="none" normalizeH="0" baseline="0" dirty="0" err="1">
                <a:ln>
                  <a:noFill/>
                </a:ln>
                <a:solidFill>
                  <a:schemeClr val="tx1"/>
                </a:solidFill>
                <a:effectLst/>
                <a:latin typeface="Arial" panose="020B0604020202020204" pitchFamily="34" charset="0"/>
              </a:rPr>
              <a:t>donne</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ainsi</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mes</a:t>
            </a:r>
            <a:r>
              <a:rPr kumimoji="0" lang="en-US" altLang="en-US" sz="1800" b="0" i="1" u="none" strike="noStrike" cap="none" normalizeH="0" baseline="0" dirty="0">
                <a:ln>
                  <a:noFill/>
                </a:ln>
                <a:solidFill>
                  <a:schemeClr val="tx1"/>
                </a:solidFill>
                <a:effectLst/>
                <a:latin typeface="Arial" panose="020B0604020202020204" pitchFamily="34" charset="0"/>
              </a:rPr>
              <a:t> raisons </a:t>
            </a:r>
            <a:r>
              <a:rPr kumimoji="0" lang="en-US" altLang="en-US" sz="1800" b="0" i="1" u="none" strike="noStrike" cap="none" normalizeH="0" baseline="0" dirty="0" err="1">
                <a:ln>
                  <a:noFill/>
                </a:ln>
                <a:solidFill>
                  <a:schemeClr val="tx1"/>
                </a:solidFill>
                <a:effectLst/>
                <a:latin typeface="Arial" panose="020B0604020202020204" pitchFamily="34" charset="0"/>
              </a:rPr>
              <a:t>en</a:t>
            </a:r>
            <a:r>
              <a:rPr kumimoji="0" lang="el-GR"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a:ln>
                  <a:noFill/>
                </a:ln>
                <a:solidFill>
                  <a:schemeClr val="tx1"/>
                </a:solidFill>
                <a:effectLst/>
                <a:latin typeface="Arial" panose="020B0604020202020204" pitchFamily="34" charset="0"/>
              </a:rPr>
              <a:t>public. </a:t>
            </a:r>
            <a:r>
              <a:rPr kumimoji="0" lang="en-US" altLang="en-US" sz="1800" b="0" i="1" u="none" strike="noStrike" cap="none" normalizeH="0" baseline="0" dirty="0" err="1">
                <a:ln>
                  <a:noFill/>
                </a:ln>
                <a:solidFill>
                  <a:schemeClr val="tx1"/>
                </a:solidFill>
                <a:effectLst/>
                <a:latin typeface="Arial" panose="020B0604020202020204" pitchFamily="34" charset="0"/>
              </a:rPr>
              <a:t>J’ai</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toujours</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condamné</a:t>
            </a:r>
            <a:r>
              <a:rPr kumimoji="0" lang="en-US" altLang="en-US" sz="1800" b="0" i="1" u="none" strike="noStrike" cap="none" normalizeH="0" baseline="0" dirty="0">
                <a:ln>
                  <a:noFill/>
                </a:ln>
                <a:solidFill>
                  <a:schemeClr val="tx1"/>
                </a:solidFill>
                <a:effectLst/>
                <a:latin typeface="Arial" panose="020B0604020202020204" pitchFamily="34" charset="0"/>
              </a:rPr>
              <a:t> la </a:t>
            </a:r>
            <a:r>
              <a:rPr kumimoji="0" lang="en-US" altLang="en-US" sz="1800" b="0" i="1" u="none" strike="noStrike" cap="none" normalizeH="0" baseline="0" dirty="0" err="1">
                <a:ln>
                  <a:noFill/>
                </a:ln>
                <a:solidFill>
                  <a:schemeClr val="tx1"/>
                </a:solidFill>
                <a:effectLst/>
                <a:latin typeface="Arial" panose="020B0604020202020204" pitchFamily="34" charset="0"/>
              </a:rPr>
              <a:t>terreur</a:t>
            </a:r>
            <a:r>
              <a:rPr kumimoji="0" lang="en-US" altLang="en-US" sz="1800" b="0" i="1" u="none" strike="noStrike" cap="none" normalizeH="0" baseline="0" dirty="0">
                <a:ln>
                  <a:noFill/>
                </a:ln>
                <a:solidFill>
                  <a:schemeClr val="tx1"/>
                </a:solidFill>
                <a:effectLst/>
                <a:latin typeface="Arial" panose="020B0604020202020204" pitchFamily="34" charset="0"/>
              </a:rPr>
              <a:t>. Je </a:t>
            </a:r>
            <a:r>
              <a:rPr kumimoji="0" lang="en-US" altLang="en-US" sz="1800" b="0" i="1" u="none" strike="noStrike" cap="none" normalizeH="0" baseline="0" dirty="0" err="1">
                <a:ln>
                  <a:noFill/>
                </a:ln>
                <a:solidFill>
                  <a:schemeClr val="tx1"/>
                </a:solidFill>
                <a:effectLst/>
                <a:latin typeface="Arial" panose="020B0604020202020204" pitchFamily="34" charset="0"/>
              </a:rPr>
              <a:t>dois</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condamner</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aussi</a:t>
            </a:r>
            <a:r>
              <a:rPr kumimoji="0" lang="en-US" altLang="en-US" sz="1800" b="0" i="1" u="none" strike="noStrike" cap="none" normalizeH="0" baseline="0" dirty="0">
                <a:ln>
                  <a:noFill/>
                </a:ln>
                <a:solidFill>
                  <a:schemeClr val="tx1"/>
                </a:solidFill>
                <a:effectLst/>
                <a:latin typeface="Arial" panose="020B0604020202020204" pitchFamily="34" charset="0"/>
              </a:rPr>
              <a:t> un </a:t>
            </a:r>
            <a:r>
              <a:rPr kumimoji="0" lang="en-US" altLang="en-US" sz="1800" b="0" i="1" u="none" strike="noStrike" cap="none" normalizeH="0" baseline="0" dirty="0" err="1">
                <a:ln>
                  <a:noFill/>
                </a:ln>
                <a:solidFill>
                  <a:schemeClr val="tx1"/>
                </a:solidFill>
                <a:effectLst/>
                <a:latin typeface="Arial" panose="020B0604020202020204" pitchFamily="34" charset="0"/>
              </a:rPr>
              <a:t>terrorisme</a:t>
            </a:r>
            <a:r>
              <a:rPr kumimoji="0" lang="en-US" altLang="en-US" sz="1800" b="0" i="1" u="none" strike="noStrike" cap="none" normalizeH="0" baseline="0" dirty="0">
                <a:ln>
                  <a:noFill/>
                </a:ln>
                <a:solidFill>
                  <a:schemeClr val="tx1"/>
                </a:solidFill>
                <a:effectLst/>
                <a:latin typeface="Arial" panose="020B0604020202020204" pitchFamily="34" charset="0"/>
              </a:rPr>
              <a:t> qui </a:t>
            </a:r>
            <a:r>
              <a:rPr kumimoji="0" lang="en-US" altLang="en-US" sz="1800" b="0" i="1" u="none" strike="noStrike" cap="none" normalizeH="0" baseline="0" dirty="0" err="1">
                <a:ln>
                  <a:noFill/>
                </a:ln>
                <a:solidFill>
                  <a:schemeClr val="tx1"/>
                </a:solidFill>
                <a:effectLst/>
                <a:latin typeface="Arial" panose="020B0604020202020204" pitchFamily="34" charset="0"/>
              </a:rPr>
              <a:t>s’exerce</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aveuglément</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dans</a:t>
            </a:r>
            <a:r>
              <a:rPr kumimoji="0" lang="en-US" altLang="en-US" sz="1800" b="0" i="1" u="none" strike="noStrike" cap="none" normalizeH="0" baseline="0" dirty="0">
                <a:ln>
                  <a:noFill/>
                </a:ln>
                <a:solidFill>
                  <a:schemeClr val="tx1"/>
                </a:solidFill>
                <a:effectLst/>
                <a:latin typeface="Arial" panose="020B0604020202020204" pitchFamily="34" charset="0"/>
              </a:rPr>
              <a:t> les rues </a:t>
            </a:r>
            <a:r>
              <a:rPr kumimoji="0" lang="en-US" altLang="en-US" sz="1800" b="0" i="1" u="none" strike="noStrike" cap="none" normalizeH="0" baseline="0" dirty="0" err="1">
                <a:ln>
                  <a:noFill/>
                </a:ln>
                <a:solidFill>
                  <a:schemeClr val="tx1"/>
                </a:solidFill>
                <a:effectLst/>
                <a:latin typeface="Arial" panose="020B0604020202020204" pitchFamily="34" charset="0"/>
              </a:rPr>
              <a:t>d’Alger</a:t>
            </a:r>
            <a:r>
              <a:rPr kumimoji="0" lang="en-US" altLang="en-US" sz="1800" b="0" i="1" u="none" strike="noStrike" cap="none" normalizeH="0" baseline="0" dirty="0">
                <a:ln>
                  <a:noFill/>
                </a:ln>
                <a:solidFill>
                  <a:schemeClr val="tx1"/>
                </a:solidFill>
                <a:effectLst/>
                <a:latin typeface="Arial" panose="020B0604020202020204" pitchFamily="34" charset="0"/>
              </a:rPr>
              <a:t> par </a:t>
            </a:r>
            <a:r>
              <a:rPr kumimoji="0" lang="en-US" altLang="en-US" sz="1800" b="0" i="1" u="none" strike="noStrike" cap="none" normalizeH="0" baseline="0" dirty="0" err="1">
                <a:ln>
                  <a:noFill/>
                </a:ln>
                <a:solidFill>
                  <a:schemeClr val="tx1"/>
                </a:solidFill>
                <a:effectLst/>
                <a:latin typeface="Arial" panose="020B0604020202020204" pitchFamily="34" charset="0"/>
              </a:rPr>
              <a:t>exemple</a:t>
            </a:r>
            <a:r>
              <a:rPr kumimoji="0" lang="en-US" altLang="en-US" sz="1800" b="0" i="1" u="none" strike="noStrike" cap="none" normalizeH="0" baseline="0" dirty="0">
                <a:ln>
                  <a:noFill/>
                </a:ln>
                <a:solidFill>
                  <a:schemeClr val="tx1"/>
                </a:solidFill>
                <a:effectLst/>
                <a:latin typeface="Arial" panose="020B0604020202020204" pitchFamily="34" charset="0"/>
              </a:rPr>
              <a:t>, et qui un jour </a:t>
            </a:r>
            <a:r>
              <a:rPr kumimoji="0" lang="en-US" altLang="en-US" sz="1800" b="0" i="1" u="none" strike="noStrike" cap="none" normalizeH="0" baseline="0" dirty="0" err="1">
                <a:ln>
                  <a:noFill/>
                </a:ln>
                <a:solidFill>
                  <a:schemeClr val="tx1"/>
                </a:solidFill>
                <a:effectLst/>
                <a:latin typeface="Arial" panose="020B0604020202020204" pitchFamily="34" charset="0"/>
              </a:rPr>
              <a:t>peut</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frapper</a:t>
            </a:r>
            <a:r>
              <a:rPr kumimoji="0" lang="en-US" altLang="en-US" sz="1800" b="0" i="1" u="none" strike="noStrike" cap="none" normalizeH="0" baseline="0" dirty="0">
                <a:ln>
                  <a:noFill/>
                </a:ln>
                <a:solidFill>
                  <a:schemeClr val="tx1"/>
                </a:solidFill>
                <a:effectLst/>
                <a:latin typeface="Arial" panose="020B0604020202020204" pitchFamily="34" charset="0"/>
              </a:rPr>
              <a:t> ma </a:t>
            </a:r>
            <a:r>
              <a:rPr kumimoji="0" lang="en-US" altLang="en-US" sz="1800" b="0" i="1" u="none" strike="noStrike" cap="none" normalizeH="0" baseline="0" dirty="0" err="1">
                <a:ln>
                  <a:noFill/>
                </a:ln>
                <a:solidFill>
                  <a:schemeClr val="tx1"/>
                </a:solidFill>
                <a:effectLst/>
                <a:latin typeface="Arial" panose="020B0604020202020204" pitchFamily="34" charset="0"/>
              </a:rPr>
              <a:t>mère</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ou</a:t>
            </a:r>
            <a:r>
              <a:rPr kumimoji="0" lang="en-US" altLang="en-US" sz="1800" b="0" i="1" u="none" strike="noStrike" cap="none" normalizeH="0" baseline="0" dirty="0">
                <a:ln>
                  <a:noFill/>
                </a:ln>
                <a:solidFill>
                  <a:schemeClr val="tx1"/>
                </a:solidFill>
                <a:effectLst/>
                <a:latin typeface="Arial" panose="020B0604020202020204" pitchFamily="34" charset="0"/>
              </a:rPr>
              <a:t> ma </a:t>
            </a:r>
            <a:r>
              <a:rPr kumimoji="0" lang="en-US" altLang="en-US" sz="1800" b="0" i="1" u="none" strike="noStrike" cap="none" normalizeH="0" baseline="0" dirty="0" err="1">
                <a:ln>
                  <a:noFill/>
                </a:ln>
                <a:solidFill>
                  <a:schemeClr val="tx1"/>
                </a:solidFill>
                <a:effectLst/>
                <a:latin typeface="Arial" panose="020B0604020202020204" pitchFamily="34" charset="0"/>
              </a:rPr>
              <a:t>famille</a:t>
            </a:r>
            <a:r>
              <a:rPr kumimoji="0" lang="en-US" altLang="en-US" sz="1800" b="0" i="1" u="none" strike="noStrike" cap="none" normalizeH="0" baseline="0" dirty="0">
                <a:ln>
                  <a:noFill/>
                </a:ln>
                <a:solidFill>
                  <a:schemeClr val="tx1"/>
                </a:solidFill>
                <a:effectLst/>
                <a:latin typeface="Arial" panose="020B0604020202020204" pitchFamily="34" charset="0"/>
              </a:rPr>
              <a:t>. Je </a:t>
            </a:r>
            <a:r>
              <a:rPr kumimoji="0" lang="en-US" altLang="en-US" sz="1800" b="0" i="1" u="none" strike="noStrike" cap="none" normalizeH="0" baseline="0" dirty="0" err="1">
                <a:ln>
                  <a:noFill/>
                </a:ln>
                <a:solidFill>
                  <a:schemeClr val="tx1"/>
                </a:solidFill>
                <a:effectLst/>
                <a:latin typeface="Arial" panose="020B0604020202020204" pitchFamily="34" charset="0"/>
              </a:rPr>
              <a:t>crois</a:t>
            </a:r>
            <a:r>
              <a:rPr kumimoji="0" lang="en-US" altLang="en-US" sz="1800" b="0" i="1" u="none" strike="noStrike" cap="none" normalizeH="0" baseline="0" dirty="0">
                <a:ln>
                  <a:noFill/>
                </a:ln>
                <a:solidFill>
                  <a:schemeClr val="tx1"/>
                </a:solidFill>
                <a:effectLst/>
                <a:latin typeface="Arial" panose="020B0604020202020204" pitchFamily="34" charset="0"/>
              </a:rPr>
              <a:t> à la justice, </a:t>
            </a:r>
            <a:r>
              <a:rPr kumimoji="0" lang="en-US" altLang="en-US" sz="1800" b="0" i="1" u="none" strike="noStrike" cap="none" normalizeH="0" baseline="0" dirty="0" err="1">
                <a:ln>
                  <a:noFill/>
                </a:ln>
                <a:solidFill>
                  <a:schemeClr val="tx1"/>
                </a:solidFill>
                <a:effectLst/>
                <a:latin typeface="Arial" panose="020B0604020202020204" pitchFamily="34" charset="0"/>
              </a:rPr>
              <a:t>mais</a:t>
            </a:r>
            <a:r>
              <a:rPr kumimoji="0" lang="en-US" altLang="en-US" sz="1800" b="0" i="1" u="none" strike="noStrike" cap="none" normalizeH="0" baseline="0" dirty="0">
                <a:ln>
                  <a:noFill/>
                </a:ln>
                <a:solidFill>
                  <a:schemeClr val="tx1"/>
                </a:solidFill>
                <a:effectLst/>
                <a:latin typeface="Arial" panose="020B0604020202020204" pitchFamily="34" charset="0"/>
              </a:rPr>
              <a:t> je </a:t>
            </a:r>
            <a:r>
              <a:rPr kumimoji="0" lang="en-US" altLang="en-US" sz="1800" b="0" i="1" u="none" strike="noStrike" cap="none" normalizeH="0" baseline="0" dirty="0" err="1">
                <a:ln>
                  <a:noFill/>
                </a:ln>
                <a:solidFill>
                  <a:schemeClr val="tx1"/>
                </a:solidFill>
                <a:effectLst/>
                <a:latin typeface="Arial" panose="020B0604020202020204" pitchFamily="34" charset="0"/>
              </a:rPr>
              <a:t>défendrai</a:t>
            </a:r>
            <a:r>
              <a:rPr kumimoji="0" lang="en-US" altLang="en-US" sz="1800" b="0" i="1" u="none" strike="noStrike" cap="none" normalizeH="0" baseline="0" dirty="0">
                <a:ln>
                  <a:noFill/>
                </a:ln>
                <a:solidFill>
                  <a:schemeClr val="tx1"/>
                </a:solidFill>
                <a:effectLst/>
                <a:latin typeface="Arial" panose="020B0604020202020204" pitchFamily="34" charset="0"/>
              </a:rPr>
              <a:t> ma </a:t>
            </a:r>
            <a:r>
              <a:rPr kumimoji="0" lang="en-US" altLang="en-US" sz="1800" b="0" i="1" u="none" strike="noStrike" cap="none" normalizeH="0" baseline="0" dirty="0" err="1">
                <a:ln>
                  <a:noFill/>
                </a:ln>
                <a:solidFill>
                  <a:schemeClr val="tx1"/>
                </a:solidFill>
                <a:effectLst/>
                <a:latin typeface="Arial" panose="020B0604020202020204" pitchFamily="34" charset="0"/>
              </a:rPr>
              <a:t>mère</a:t>
            </a:r>
            <a:r>
              <a:rPr kumimoji="0" lang="en-US" altLang="en-US" sz="1800" b="0" i="1" u="none" strike="noStrike" cap="none" normalizeH="0" baseline="0" dirty="0">
                <a:ln>
                  <a:noFill/>
                </a:ln>
                <a:solidFill>
                  <a:schemeClr val="tx1"/>
                </a:solidFill>
                <a:effectLst/>
                <a:latin typeface="Arial" panose="020B0604020202020204" pitchFamily="34" charset="0"/>
              </a:rPr>
              <a:t> </a:t>
            </a:r>
            <a:r>
              <a:rPr kumimoji="0" lang="en-US" altLang="en-US" sz="1800" b="0" i="1" u="none" strike="noStrike" cap="none" normalizeH="0" baseline="0" dirty="0" err="1">
                <a:ln>
                  <a:noFill/>
                </a:ln>
                <a:solidFill>
                  <a:schemeClr val="tx1"/>
                </a:solidFill>
                <a:effectLst/>
                <a:latin typeface="Arial" panose="020B0604020202020204" pitchFamily="34" charset="0"/>
              </a:rPr>
              <a:t>avant</a:t>
            </a:r>
            <a:r>
              <a:rPr kumimoji="0" lang="en-US" altLang="en-US" sz="1800" b="0" i="1" u="none" strike="noStrike" cap="none" normalizeH="0" baseline="0" dirty="0">
                <a:ln>
                  <a:noFill/>
                </a:ln>
                <a:solidFill>
                  <a:schemeClr val="tx1"/>
                </a:solidFill>
                <a:effectLst/>
                <a:latin typeface="Arial" panose="020B0604020202020204" pitchFamily="34" charset="0"/>
              </a:rPr>
              <a:t> la justice.</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800" dirty="0">
              <a:solidFill>
                <a:schemeClr val="tx1"/>
              </a:solidFill>
              <a:latin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l-GR" altLang="en-US" sz="1800" b="0" i="0" u="none" strike="noStrike" cap="none" normalizeH="0" baseline="0" dirty="0">
                <a:ln>
                  <a:noFill/>
                </a:ln>
                <a:solidFill>
                  <a:schemeClr val="tx1"/>
                </a:solidFill>
                <a:effectLst/>
                <a:latin typeface="Arial" panose="020B0604020202020204" pitchFamily="34" charset="0"/>
              </a:rPr>
              <a:t>Στοκχόλμη</a:t>
            </a:r>
            <a:r>
              <a:rPr kumimoji="0" lang="en-US" altLang="en-US" sz="1800" b="0" i="0" u="none" strike="noStrike" cap="none" normalizeH="0" baseline="0" dirty="0">
                <a:ln>
                  <a:noFill/>
                </a:ln>
                <a:solidFill>
                  <a:schemeClr val="tx1"/>
                </a:solidFill>
                <a:effectLst/>
                <a:latin typeface="Arial" panose="020B0604020202020204" pitchFamily="34" charset="0"/>
              </a:rPr>
              <a:t>,</a:t>
            </a:r>
            <a:r>
              <a:rPr kumimoji="0" lang="el-GR" altLang="en-US" sz="1800" b="0" i="0" u="none" strike="noStrike" cap="none" normalizeH="0" baseline="0" dirty="0">
                <a:ln>
                  <a:noFill/>
                </a:ln>
                <a:solidFill>
                  <a:schemeClr val="tx1"/>
                </a:solidFill>
                <a:effectLst/>
                <a:latin typeface="Arial" panose="020B0604020202020204" pitchFamily="34" charset="0"/>
              </a:rPr>
              <a:t> Δεκ.</a:t>
            </a:r>
            <a:r>
              <a:rPr kumimoji="0" lang="el-GR" altLang="en-US" sz="1800" b="0" i="0" u="none" strike="noStrike" cap="none" normalizeH="0" dirty="0">
                <a:ln>
                  <a:noFill/>
                </a:ln>
                <a:solidFill>
                  <a:schemeClr val="tx1"/>
                </a:solidFill>
                <a:effectLst/>
                <a:latin typeface="Arial" panose="020B0604020202020204" pitchFamily="34" charset="0"/>
              </a:rPr>
              <a:t> </a:t>
            </a:r>
            <a:r>
              <a:rPr kumimoji="0" lang="el-GR" altLang="en-US" sz="1800" b="0" i="0" u="none" strike="noStrike" cap="none" normalizeH="0" baseline="0" dirty="0">
                <a:ln>
                  <a:noFill/>
                </a:ln>
                <a:solidFill>
                  <a:schemeClr val="tx1"/>
                </a:solidFill>
                <a:effectLst/>
                <a:latin typeface="Arial" panose="020B0604020202020204" pitchFamily="34" charset="0"/>
              </a:rPr>
              <a:t>1957</a:t>
            </a: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pic>
        <p:nvPicPr>
          <p:cNvPr id="9" name="Picture 8"/>
          <p:cNvPicPr>
            <a:picLocks noChangeAspect="1"/>
          </p:cNvPicPr>
          <p:nvPr/>
        </p:nvPicPr>
        <p:blipFill>
          <a:blip r:embed="rId2"/>
          <a:stretch>
            <a:fillRect/>
          </a:stretch>
        </p:blipFill>
        <p:spPr>
          <a:xfrm>
            <a:off x="9209314" y="0"/>
            <a:ext cx="2982686" cy="1999566"/>
          </a:xfrm>
          <a:prstGeom prst="rect">
            <a:avLst/>
          </a:prstGeom>
        </p:spPr>
      </p:pic>
    </p:spTree>
    <p:extLst>
      <p:ext uri="{BB962C8B-B14F-4D97-AF65-F5344CB8AC3E}">
        <p14:creationId xmlns:p14="http://schemas.microsoft.com/office/powerpoint/2010/main" val="16993954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Charles de Gaulle</a:t>
            </a:r>
          </a:p>
        </p:txBody>
      </p:sp>
      <p:sp>
        <p:nvSpPr>
          <p:cNvPr id="3" name="Content Placeholder 2"/>
          <p:cNvSpPr>
            <a:spLocks noGrp="1"/>
          </p:cNvSpPr>
          <p:nvPr>
            <p:ph idx="1"/>
          </p:nvPr>
        </p:nvSpPr>
        <p:spPr>
          <a:xfrm>
            <a:off x="1371600" y="2285999"/>
            <a:ext cx="9601200" cy="4283477"/>
          </a:xfrm>
        </p:spPr>
        <p:txBody>
          <a:bodyPr>
            <a:normAutofit lnSpcReduction="10000"/>
          </a:bodyPr>
          <a:lstStyle/>
          <a:p>
            <a:r>
              <a:rPr lang="el-GR" dirty="0"/>
              <a:t>Μάιος </a:t>
            </a:r>
            <a:r>
              <a:rPr lang="en-US" dirty="0"/>
              <a:t>1958, </a:t>
            </a:r>
            <a:r>
              <a:rPr lang="el-GR" dirty="0"/>
              <a:t>φοβούμενοι ότι η Γαλλία θα αρχίσει διαπραγματεύσεις με το </a:t>
            </a:r>
            <a:r>
              <a:rPr lang="en-US" dirty="0"/>
              <a:t>FNL, </a:t>
            </a:r>
            <a:r>
              <a:rPr lang="el-GR" dirty="0"/>
              <a:t>Γάλλοι στρατηγοί υπό την ηγεσία του </a:t>
            </a:r>
            <a:r>
              <a:rPr lang="en-US" dirty="0"/>
              <a:t>Jacques Émile </a:t>
            </a:r>
            <a:r>
              <a:rPr lang="en-US" dirty="0" err="1"/>
              <a:t>Massu</a:t>
            </a:r>
            <a:r>
              <a:rPr lang="en-US" dirty="0"/>
              <a:t> </a:t>
            </a:r>
            <a:r>
              <a:rPr lang="el-GR" dirty="0"/>
              <a:t>επιχειρούν πραξικόπημα </a:t>
            </a:r>
            <a:r>
              <a:rPr lang="en-US" dirty="0"/>
              <a:t>(‘putsch </a:t>
            </a:r>
            <a:r>
              <a:rPr lang="en-US" dirty="0" err="1"/>
              <a:t>d’Alger</a:t>
            </a:r>
            <a:r>
              <a:rPr lang="en-US" dirty="0"/>
              <a:t>’).</a:t>
            </a:r>
            <a:r>
              <a:rPr lang="el-GR" dirty="0"/>
              <a:t>  Οι αλεξιπτωτιστές του </a:t>
            </a:r>
            <a:r>
              <a:rPr lang="en-US" dirty="0" err="1"/>
              <a:t>Massu</a:t>
            </a:r>
            <a:r>
              <a:rPr lang="en-US" dirty="0"/>
              <a:t> </a:t>
            </a:r>
            <a:r>
              <a:rPr lang="el-GR" dirty="0"/>
              <a:t>καταλαμβάνουν Κορσική, έκκληση σε </a:t>
            </a:r>
            <a:r>
              <a:rPr lang="en-US" dirty="0"/>
              <a:t>Charles de Gaulle </a:t>
            </a:r>
          </a:p>
          <a:p>
            <a:pPr lvl="1">
              <a:buFont typeface="Wingdings" panose="05000000000000000000" pitchFamily="2" charset="2"/>
              <a:buChar char="v"/>
            </a:pPr>
            <a:r>
              <a:rPr lang="fr-FR" dirty="0"/>
              <a:t>Comité de Salut Public</a:t>
            </a:r>
            <a:endParaRPr lang="en-US" dirty="0"/>
          </a:p>
          <a:p>
            <a:r>
              <a:rPr lang="en-US" dirty="0"/>
              <a:t>O de Gaulle </a:t>
            </a:r>
            <a:r>
              <a:rPr lang="el-GR" dirty="0"/>
              <a:t>σχηματίζει κυβέρνηση Εθνικής Ενότητας με ειδική εντολή να αποτρέψει την απώλεια της Αλγερίας</a:t>
            </a:r>
            <a:endParaRPr lang="en-US" dirty="0"/>
          </a:p>
          <a:p>
            <a:r>
              <a:rPr lang="el-GR" dirty="0"/>
              <a:t>Εκλέγεται πανηγυρικά Πρόεδρος της Δημοκρατίας (78%)</a:t>
            </a:r>
          </a:p>
          <a:p>
            <a:r>
              <a:rPr lang="el-GR" dirty="0"/>
              <a:t>Κήρυξη της Ε΄ Δημοκρατίας μετά από δημοψήφισμα στη Γαλλία και τις αποικίες της με πρόεδρο τον </a:t>
            </a:r>
            <a:r>
              <a:rPr lang="en-US" dirty="0"/>
              <a:t>de Gaulle</a:t>
            </a:r>
          </a:p>
          <a:p>
            <a:r>
              <a:rPr lang="en-US" dirty="0"/>
              <a:t>4-7 </a:t>
            </a:r>
            <a:r>
              <a:rPr lang="el-GR" dirty="0"/>
              <a:t>Ιουνίου </a:t>
            </a:r>
            <a:r>
              <a:rPr lang="en-US" dirty="0"/>
              <a:t>1958, </a:t>
            </a:r>
            <a:r>
              <a:rPr lang="el-GR" dirty="0"/>
              <a:t>πρώτο ταξίδι του </a:t>
            </a:r>
            <a:r>
              <a:rPr lang="en-US" dirty="0"/>
              <a:t>de Gaulle </a:t>
            </a:r>
            <a:r>
              <a:rPr lang="el-GR" dirty="0"/>
              <a:t>στην Αλγερία</a:t>
            </a:r>
            <a:endParaRPr lang="en-US" dirty="0"/>
          </a:p>
          <a:p>
            <a:r>
              <a:rPr lang="en-US" dirty="0"/>
              <a:t>19 </a:t>
            </a:r>
            <a:r>
              <a:rPr lang="el-GR" dirty="0"/>
              <a:t>Σεπτεμβρίου </a:t>
            </a:r>
            <a:r>
              <a:rPr lang="en-US" dirty="0"/>
              <a:t>1958, </a:t>
            </a:r>
            <a:r>
              <a:rPr lang="el-GR" dirty="0"/>
              <a:t>δημιουργία μιας «ελεύθερης </a:t>
            </a:r>
            <a:r>
              <a:rPr lang="el-GR" dirty="0" err="1"/>
              <a:t>αλγερινής</a:t>
            </a:r>
            <a:r>
              <a:rPr lang="el-GR" dirty="0"/>
              <a:t> κυβέρνησης» στο </a:t>
            </a:r>
            <a:r>
              <a:rPr lang="el-GR" dirty="0" err="1"/>
              <a:t>Κάιρο</a:t>
            </a:r>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pPr/>
              <a:t>31</a:t>
            </a:fld>
            <a:endParaRPr lang="en-US" dirty="0"/>
          </a:p>
        </p:txBody>
      </p:sp>
    </p:spTree>
    <p:extLst>
      <p:ext uri="{BB962C8B-B14F-4D97-AF65-F5344CB8AC3E}">
        <p14:creationId xmlns:p14="http://schemas.microsoft.com/office/powerpoint/2010/main" val="1134873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02111984F565}" type="slidenum">
              <a:rPr lang="en-US" smtClean="0"/>
              <a:pPr/>
              <a:t>32</a:t>
            </a:fld>
            <a:endParaRPr lang="en-US" dirty="0"/>
          </a:p>
        </p:txBody>
      </p:sp>
      <p:pic>
        <p:nvPicPr>
          <p:cNvPr id="5" name="Picture 4"/>
          <p:cNvPicPr>
            <a:picLocks noChangeAspect="1"/>
          </p:cNvPicPr>
          <p:nvPr/>
        </p:nvPicPr>
        <p:blipFill>
          <a:blip r:embed="rId3"/>
          <a:stretch>
            <a:fillRect/>
          </a:stretch>
        </p:blipFill>
        <p:spPr>
          <a:xfrm>
            <a:off x="238215" y="135082"/>
            <a:ext cx="5120939" cy="6639791"/>
          </a:xfrm>
          <a:prstGeom prst="rect">
            <a:avLst/>
          </a:prstGeom>
        </p:spPr>
      </p:pic>
      <p:pic>
        <p:nvPicPr>
          <p:cNvPr id="7" name="Picture 6"/>
          <p:cNvPicPr>
            <a:picLocks noChangeAspect="1"/>
          </p:cNvPicPr>
          <p:nvPr/>
        </p:nvPicPr>
        <p:blipFill>
          <a:blip r:embed="rId4"/>
          <a:stretch>
            <a:fillRect/>
          </a:stretch>
        </p:blipFill>
        <p:spPr>
          <a:xfrm>
            <a:off x="6073919" y="556651"/>
            <a:ext cx="4192300" cy="5707075"/>
          </a:xfrm>
          <a:prstGeom prst="rect">
            <a:avLst/>
          </a:prstGeom>
        </p:spPr>
      </p:pic>
    </p:spTree>
    <p:extLst>
      <p:ext uri="{BB962C8B-B14F-4D97-AF65-F5344CB8AC3E}">
        <p14:creationId xmlns:p14="http://schemas.microsoft.com/office/powerpoint/2010/main" val="229383376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02111984F565}" type="slidenum">
              <a:rPr lang="en-US" smtClean="0"/>
              <a:pPr/>
              <a:t>33</a:t>
            </a:fld>
            <a:endParaRPr lang="en-US" dirty="0"/>
          </a:p>
        </p:txBody>
      </p:sp>
      <p:pic>
        <p:nvPicPr>
          <p:cNvPr id="3" name="Picture 2"/>
          <p:cNvPicPr>
            <a:picLocks noChangeAspect="1"/>
          </p:cNvPicPr>
          <p:nvPr/>
        </p:nvPicPr>
        <p:blipFill>
          <a:blip r:embed="rId3"/>
          <a:stretch>
            <a:fillRect/>
          </a:stretch>
        </p:blipFill>
        <p:spPr>
          <a:xfrm>
            <a:off x="140683" y="205740"/>
            <a:ext cx="4305587" cy="5704903"/>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89382" y="685800"/>
            <a:ext cx="7421371" cy="5978842"/>
          </a:xfrm>
          <a:prstGeom prst="rect">
            <a:avLst/>
          </a:prstGeom>
        </p:spPr>
      </p:pic>
    </p:spTree>
    <p:extLst>
      <p:ext uri="{BB962C8B-B14F-4D97-AF65-F5344CB8AC3E}">
        <p14:creationId xmlns:p14="http://schemas.microsoft.com/office/powerpoint/2010/main" val="10173240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 Πόλεμος της Αλγερίας</a:t>
            </a:r>
            <a:endParaRPr lang="en-US" dirty="0"/>
          </a:p>
        </p:txBody>
      </p:sp>
      <p:sp>
        <p:nvSpPr>
          <p:cNvPr id="3" name="Content Placeholder 2"/>
          <p:cNvSpPr>
            <a:spLocks noGrp="1"/>
          </p:cNvSpPr>
          <p:nvPr>
            <p:ph idx="1"/>
          </p:nvPr>
        </p:nvSpPr>
        <p:spPr>
          <a:xfrm>
            <a:off x="1371600" y="2286000"/>
            <a:ext cx="6720840" cy="3581400"/>
          </a:xfrm>
        </p:spPr>
        <p:txBody>
          <a:bodyPr>
            <a:normAutofit/>
          </a:bodyPr>
          <a:lstStyle/>
          <a:p>
            <a:pPr>
              <a:lnSpc>
                <a:spcPct val="104000"/>
              </a:lnSpc>
            </a:pPr>
            <a:r>
              <a:rPr lang="el-GR" dirty="0"/>
              <a:t>Μεγάλος αριθμός αντίπαλων κινημάτων που πολεμούσαν κατά των Γάλλων αλλά και μεταξύ τους</a:t>
            </a:r>
            <a:endParaRPr lang="en-US" dirty="0"/>
          </a:p>
          <a:p>
            <a:pPr>
              <a:lnSpc>
                <a:spcPct val="104000"/>
              </a:lnSpc>
            </a:pPr>
            <a:r>
              <a:rPr lang="el-GR" dirty="0"/>
              <a:t>Ελευθερία σε χρήση βασανιστηρίων από την κυβέρνηση του </a:t>
            </a:r>
            <a:r>
              <a:rPr lang="en-US" dirty="0"/>
              <a:t>Guy </a:t>
            </a:r>
            <a:r>
              <a:rPr lang="en-US" dirty="0" err="1"/>
              <a:t>Mollet</a:t>
            </a:r>
            <a:r>
              <a:rPr lang="el-GR" dirty="0"/>
              <a:t> (</a:t>
            </a:r>
            <a:r>
              <a:rPr lang="en-US" dirty="0"/>
              <a:t>SFIO</a:t>
            </a:r>
            <a:r>
              <a:rPr lang="el-GR" dirty="0"/>
              <a:t>) και τον </a:t>
            </a:r>
            <a:r>
              <a:rPr lang="en-US" dirty="0"/>
              <a:t>François Mitterrand, </a:t>
            </a:r>
            <a:r>
              <a:rPr lang="el-GR" dirty="0"/>
              <a:t>τότε Υπουργό Δικαιοσύνης</a:t>
            </a:r>
            <a:endParaRPr lang="en-US" dirty="0"/>
          </a:p>
          <a:p>
            <a:pPr>
              <a:lnSpc>
                <a:spcPct val="104000"/>
              </a:lnSpc>
            </a:pPr>
            <a:r>
              <a:rPr lang="el-GR" dirty="0"/>
              <a:t>«Επιχείρηση δημόσιας τάξης» και εκστρατεία «ειρήνευσης»</a:t>
            </a:r>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34</a:t>
            </a:fld>
            <a:endParaRPr lang="en-US" dirty="0"/>
          </a:p>
        </p:txBody>
      </p:sp>
      <p:pic>
        <p:nvPicPr>
          <p:cNvPr id="6" name="Picture 5"/>
          <p:cNvPicPr>
            <a:picLocks noChangeAspect="1"/>
          </p:cNvPicPr>
          <p:nvPr/>
        </p:nvPicPr>
        <p:blipFill rotWithShape="1">
          <a:blip r:embed="rId2"/>
          <a:srcRect l="16910" r="17200"/>
          <a:stretch/>
        </p:blipFill>
        <p:spPr>
          <a:xfrm>
            <a:off x="8252460" y="49314"/>
            <a:ext cx="3856413" cy="5852722"/>
          </a:xfrm>
          <a:prstGeom prst="rect">
            <a:avLst/>
          </a:prstGeom>
        </p:spPr>
      </p:pic>
      <p:sp>
        <p:nvSpPr>
          <p:cNvPr id="7" name="TextBox 6"/>
          <p:cNvSpPr txBox="1"/>
          <p:nvPr/>
        </p:nvSpPr>
        <p:spPr>
          <a:xfrm>
            <a:off x="9721735" y="6075564"/>
            <a:ext cx="1111827" cy="400110"/>
          </a:xfrm>
          <a:prstGeom prst="rect">
            <a:avLst/>
          </a:prstGeom>
          <a:noFill/>
        </p:spPr>
        <p:txBody>
          <a:bodyPr wrap="square" rtlCol="0">
            <a:spAutoFit/>
          </a:bodyPr>
          <a:lstStyle/>
          <a:p>
            <a:pPr algn="ctr"/>
            <a:r>
              <a:rPr lang="en-US" sz="2000" dirty="0"/>
              <a:t>(2010)</a:t>
            </a:r>
          </a:p>
        </p:txBody>
      </p:sp>
    </p:spTree>
    <p:extLst>
      <p:ext uri="{BB962C8B-B14F-4D97-AF65-F5344CB8AC3E}">
        <p14:creationId xmlns:p14="http://schemas.microsoft.com/office/powerpoint/2010/main" val="7496994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Frantz Fanon (1925-1961</a:t>
            </a:r>
            <a:r>
              <a:rPr lang="el-GR" dirty="0"/>
              <a:t>)</a:t>
            </a:r>
            <a:endParaRPr lang="en-US" dirty="0"/>
          </a:p>
        </p:txBody>
      </p:sp>
      <p:sp>
        <p:nvSpPr>
          <p:cNvPr id="3" name="Content Placeholder 2"/>
          <p:cNvSpPr>
            <a:spLocks noGrp="1"/>
          </p:cNvSpPr>
          <p:nvPr>
            <p:ph idx="1"/>
          </p:nvPr>
        </p:nvSpPr>
        <p:spPr>
          <a:xfrm>
            <a:off x="1371600" y="2286000"/>
            <a:ext cx="9601200" cy="3810000"/>
          </a:xfrm>
        </p:spPr>
        <p:txBody>
          <a:bodyPr>
            <a:normAutofit/>
          </a:bodyPr>
          <a:lstStyle/>
          <a:p>
            <a:r>
              <a:rPr lang="el-GR" dirty="0"/>
              <a:t>Ψυχίατρος, μέλος </a:t>
            </a:r>
            <a:r>
              <a:rPr lang="en-US" dirty="0"/>
              <a:t>FLN</a:t>
            </a:r>
          </a:p>
          <a:p>
            <a:r>
              <a:rPr lang="fr-FR" i="1" dirty="0"/>
              <a:t>Peau noire, masques blancs</a:t>
            </a:r>
            <a:r>
              <a:rPr lang="fr-FR" dirty="0"/>
              <a:t> </a:t>
            </a:r>
            <a:r>
              <a:rPr lang="el-GR" dirty="0"/>
              <a:t>(1952)</a:t>
            </a:r>
            <a:endParaRPr lang="en-US" dirty="0"/>
          </a:p>
          <a:p>
            <a:r>
              <a:rPr lang="el-GR" i="1" dirty="0"/>
              <a:t>195</a:t>
            </a:r>
            <a:r>
              <a:rPr lang="en-US" i="1" dirty="0"/>
              <a:t>7</a:t>
            </a:r>
            <a:r>
              <a:rPr lang="el-GR" i="1" dirty="0"/>
              <a:t>, απέλαση από Αλγερία</a:t>
            </a:r>
          </a:p>
          <a:p>
            <a:r>
              <a:rPr lang="en-US" i="1" dirty="0"/>
              <a:t>L’ An V de la </a:t>
            </a:r>
            <a:r>
              <a:rPr lang="fr-FR" i="1" dirty="0"/>
              <a:t>révolution algérienne </a:t>
            </a:r>
            <a:r>
              <a:rPr lang="fr-FR" dirty="0"/>
              <a:t>(1959)</a:t>
            </a:r>
          </a:p>
          <a:p>
            <a:r>
              <a:rPr lang="fr-FR" i="1" dirty="0"/>
              <a:t>Les damnés de la terre </a:t>
            </a:r>
            <a:r>
              <a:rPr lang="fr-FR" dirty="0"/>
              <a:t>(1961)</a:t>
            </a:r>
            <a:r>
              <a:rPr lang="el-GR" dirty="0"/>
              <a:t>, πρόλογος </a:t>
            </a:r>
            <a:r>
              <a:rPr lang="en-US" dirty="0"/>
              <a:t>Jean-Paul Sartre</a:t>
            </a:r>
            <a:r>
              <a:rPr lang="el-GR" dirty="0"/>
              <a:t>. Ευρύτερο κίνημα ανανέωσης επαναστατικής σκέψης</a:t>
            </a:r>
            <a:endParaRPr lang="fr-FR" dirty="0"/>
          </a:p>
          <a:p>
            <a:r>
              <a:rPr lang="el-GR" dirty="0"/>
              <a:t>Υπέρ ένοπλης πάλης, νομιμοποίηση βίας για απελευθερωτικό αγώνα</a:t>
            </a:r>
            <a:endParaRPr lang="en-US" dirty="0"/>
          </a:p>
          <a:p>
            <a:r>
              <a:rPr lang="el-GR" dirty="0"/>
              <a:t>Θεμελίωση αντίληψης ‘Τρίτου Κόσμου’</a:t>
            </a:r>
          </a:p>
          <a:p>
            <a:r>
              <a:rPr lang="el-GR" dirty="0"/>
              <a:t>Απόρριψη μιμητισμού δυτικού μοντέλου, κατά αποικιακής αλλοτρίωσης</a:t>
            </a:r>
          </a:p>
        </p:txBody>
      </p:sp>
    </p:spTree>
    <p:extLst>
      <p:ext uri="{BB962C8B-B14F-4D97-AF65-F5344CB8AC3E}">
        <p14:creationId xmlns:p14="http://schemas.microsoft.com/office/powerpoint/2010/main" val="42021421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Frantz Fanon (1925-1961)</a:t>
            </a:r>
            <a:endParaRPr lang="el-GR" dirty="0"/>
          </a:p>
        </p:txBody>
      </p:sp>
      <p:sp>
        <p:nvSpPr>
          <p:cNvPr id="3" name="Content Placeholder 2"/>
          <p:cNvSpPr>
            <a:spLocks noGrp="1"/>
          </p:cNvSpPr>
          <p:nvPr>
            <p:ph idx="1"/>
          </p:nvPr>
        </p:nvSpPr>
        <p:spPr>
          <a:xfrm>
            <a:off x="1371600" y="2285999"/>
            <a:ext cx="8665029" cy="4082143"/>
          </a:xfrm>
        </p:spPr>
        <p:txBody>
          <a:bodyPr>
            <a:normAutofit/>
          </a:bodyPr>
          <a:lstStyle/>
          <a:p>
            <a:r>
              <a:rPr lang="el-GR" dirty="0"/>
              <a:t>Ανάλυση των αρνητικών ψυχολογικών επιπτώσεων από την αποικιακή υποταγή</a:t>
            </a:r>
          </a:p>
          <a:p>
            <a:r>
              <a:rPr lang="el-GR" dirty="0"/>
              <a:t>Καθαρτήρια βία που επιτρέπει στους </a:t>
            </a:r>
            <a:r>
              <a:rPr lang="el-GR" dirty="0" err="1"/>
              <a:t>αποικιοκρατούμενους</a:t>
            </a:r>
            <a:r>
              <a:rPr lang="el-GR" dirty="0"/>
              <a:t> να ανακτήσουν τον ανθρώπινο χαρακτήρα τους</a:t>
            </a:r>
          </a:p>
          <a:p>
            <a:r>
              <a:rPr lang="el-GR" dirty="0"/>
              <a:t>Όχι μόνο πολιτική ανεξαρτησία αλλά και αποτίναξη των πολιτισμικών και ψυχολογικών σχέσεων εξουσίας</a:t>
            </a:r>
            <a:endParaRPr lang="en-US" dirty="0"/>
          </a:p>
          <a:p>
            <a:r>
              <a:rPr lang="el-GR" dirty="0"/>
              <a:t>Ενέπνευσε κινήματα σε Παλαιστίνη, Σρι Λάνκα, ΗΠΑ και τη Νότια Αφρική</a:t>
            </a:r>
          </a:p>
        </p:txBody>
      </p:sp>
      <p:pic>
        <p:nvPicPr>
          <p:cNvPr id="4" name="Picture 3"/>
          <p:cNvPicPr>
            <a:picLocks noChangeAspect="1"/>
          </p:cNvPicPr>
          <p:nvPr/>
        </p:nvPicPr>
        <p:blipFill>
          <a:blip r:embed="rId3"/>
          <a:stretch>
            <a:fillRect/>
          </a:stretch>
        </p:blipFill>
        <p:spPr>
          <a:xfrm>
            <a:off x="9991078" y="0"/>
            <a:ext cx="2200921" cy="3766457"/>
          </a:xfrm>
          <a:prstGeom prst="rect">
            <a:avLst/>
          </a:prstGeom>
        </p:spPr>
      </p:pic>
    </p:spTree>
    <p:extLst>
      <p:ext uri="{BB962C8B-B14F-4D97-AF65-F5344CB8AC3E}">
        <p14:creationId xmlns:p14="http://schemas.microsoft.com/office/powerpoint/2010/main" val="26360110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Frantz Fanon </a:t>
            </a:r>
            <a:r>
              <a:rPr lang="el-GR" dirty="0"/>
              <a:t>περί Βίας</a:t>
            </a:r>
            <a:endParaRPr lang="en-US" dirty="0"/>
          </a:p>
        </p:txBody>
      </p:sp>
      <p:sp>
        <p:nvSpPr>
          <p:cNvPr id="3" name="Content Placeholder 2"/>
          <p:cNvSpPr>
            <a:spLocks noGrp="1"/>
          </p:cNvSpPr>
          <p:nvPr>
            <p:ph idx="1"/>
          </p:nvPr>
        </p:nvSpPr>
        <p:spPr>
          <a:xfrm>
            <a:off x="1219200" y="1785258"/>
            <a:ext cx="7576457" cy="4789714"/>
          </a:xfrm>
        </p:spPr>
        <p:txBody>
          <a:bodyPr>
            <a:normAutofit fontScale="92500" lnSpcReduction="20000"/>
          </a:bodyPr>
          <a:lstStyle/>
          <a:p>
            <a:r>
              <a:rPr lang="en-US" i="1" dirty="0"/>
              <a:t>Decolonization is the veritable creation of new men. But this creation owes nothing of its legitimacy to any supernatural power; the “thing” which has been colonized becomes man during the same process by which it frees itself </a:t>
            </a:r>
            <a:r>
              <a:rPr lang="en-US" dirty="0"/>
              <a:t>(1963: 36-37).</a:t>
            </a:r>
          </a:p>
          <a:p>
            <a:r>
              <a:rPr lang="en-US" i="1" dirty="0"/>
              <a:t>Decolonization is the meeting of two forces, opposed to each other by their very nature…Their first encounter was marked by violence and their existence together – that is to say the exploitation of the native by the settler – was carried on by dint of a great array of bayonets and cannons </a:t>
            </a:r>
            <a:r>
              <a:rPr lang="en-US" dirty="0"/>
              <a:t>(1963: 36).</a:t>
            </a:r>
          </a:p>
          <a:p>
            <a:r>
              <a:rPr lang="en-US" i="1" dirty="0"/>
              <a:t>Thus the native discovers that his life, his breath, his beating heart are the same as those of the settler. He finds out that the settler’s skin is not of any more value than a native’s skin; and it must be said that this discovery shakes the world in a very necessary manner…for if, in fact, my life is worth as much as the settler’s, his glance no longer shrivels me up nor freezes me, and his voice no longer turns me into stone </a:t>
            </a:r>
            <a:r>
              <a:rPr lang="en-US" dirty="0"/>
              <a:t>(1963: 45).</a:t>
            </a:r>
          </a:p>
        </p:txBody>
      </p:sp>
      <p:sp>
        <p:nvSpPr>
          <p:cNvPr id="4" name="Slide Number Placeholder 3"/>
          <p:cNvSpPr>
            <a:spLocks noGrp="1"/>
          </p:cNvSpPr>
          <p:nvPr>
            <p:ph type="sldNum" sz="quarter" idx="12"/>
          </p:nvPr>
        </p:nvSpPr>
        <p:spPr/>
        <p:txBody>
          <a:bodyPr/>
          <a:lstStyle/>
          <a:p>
            <a:fld id="{D57F1E4F-1CFF-5643-939E-02111984F565}" type="slidenum">
              <a:rPr lang="en-US" smtClean="0"/>
              <a:t>37</a:t>
            </a:fld>
            <a:endParaRPr lang="en-US" dirty="0"/>
          </a:p>
        </p:txBody>
      </p:sp>
      <p:pic>
        <p:nvPicPr>
          <p:cNvPr id="5" name="Picture 4"/>
          <p:cNvPicPr>
            <a:picLocks noChangeAspect="1"/>
          </p:cNvPicPr>
          <p:nvPr/>
        </p:nvPicPr>
        <p:blipFill>
          <a:blip r:embed="rId2"/>
          <a:stretch>
            <a:fillRect/>
          </a:stretch>
        </p:blipFill>
        <p:spPr>
          <a:xfrm>
            <a:off x="8795657" y="0"/>
            <a:ext cx="3396343" cy="2541596"/>
          </a:xfrm>
          <a:prstGeom prst="rect">
            <a:avLst/>
          </a:prstGeom>
        </p:spPr>
      </p:pic>
    </p:spTree>
    <p:extLst>
      <p:ext uri="{BB962C8B-B14F-4D97-AF65-F5344CB8AC3E}">
        <p14:creationId xmlns:p14="http://schemas.microsoft.com/office/powerpoint/2010/main" val="31777738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80898" name="Picture 2" descr="fanon_cartell-33239">
            <a:hlinkClick r:id="rId4"/>
          </p:cNvPr>
          <p:cNvPicPr>
            <a:picLocks noChangeAspect="1" noChangeArrowheads="1"/>
          </p:cNvPicPr>
          <p:nvPr/>
        </p:nvPicPr>
        <p:blipFill>
          <a:blip r:embed="rId5" cstate="print">
            <a:lum bright="-10000" contrast="20000"/>
          </a:blip>
          <a:srcRect/>
          <a:stretch>
            <a:fillRect/>
          </a:stretch>
        </p:blipFill>
        <p:spPr bwMode="auto">
          <a:xfrm>
            <a:off x="280463" y="188640"/>
            <a:ext cx="6727155" cy="6525344"/>
          </a:xfrm>
          <a:prstGeom prst="rect">
            <a:avLst/>
          </a:prstGeom>
          <a:noFill/>
        </p:spPr>
      </p:pic>
      <p:pic>
        <p:nvPicPr>
          <p:cNvPr id="2" name="Picture 1"/>
          <p:cNvPicPr>
            <a:picLocks noChangeAspect="1"/>
          </p:cNvPicPr>
          <p:nvPr/>
        </p:nvPicPr>
        <p:blipFill>
          <a:blip r:embed="rId6"/>
          <a:stretch>
            <a:fillRect/>
          </a:stretch>
        </p:blipFill>
        <p:spPr>
          <a:xfrm>
            <a:off x="7173298" y="248190"/>
            <a:ext cx="3926164" cy="5127180"/>
          </a:xfrm>
          <a:prstGeom prst="rect">
            <a:avLst/>
          </a:prstGeom>
        </p:spPr>
      </p:pic>
      <p:sp>
        <p:nvSpPr>
          <p:cNvPr id="4" name="TextBox 3"/>
          <p:cNvSpPr txBox="1"/>
          <p:nvPr/>
        </p:nvSpPr>
        <p:spPr>
          <a:xfrm>
            <a:off x="7628746" y="5048603"/>
            <a:ext cx="2875424" cy="707886"/>
          </a:xfrm>
          <a:prstGeom prst="rect">
            <a:avLst/>
          </a:prstGeom>
          <a:noFill/>
        </p:spPr>
        <p:txBody>
          <a:bodyPr wrap="square" rtlCol="0">
            <a:spAutoFit/>
          </a:bodyPr>
          <a:lstStyle/>
          <a:p>
            <a:pPr algn="ctr"/>
            <a:r>
              <a:rPr lang="en-US" sz="2000" dirty="0"/>
              <a:t>Frantz Omar Fanon</a:t>
            </a:r>
          </a:p>
          <a:p>
            <a:pPr algn="ctr"/>
            <a:r>
              <a:rPr lang="en-US" sz="2000" dirty="0"/>
              <a:t>1925-1961</a:t>
            </a:r>
            <a:endParaRPr lang="el-GR" sz="2000" dirty="0"/>
          </a:p>
        </p:txBody>
      </p:sp>
    </p:spTree>
    <p:extLst>
      <p:ext uri="{BB962C8B-B14F-4D97-AF65-F5344CB8AC3E}">
        <p14:creationId xmlns:p14="http://schemas.microsoft.com/office/powerpoint/2010/main" val="36982231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02111984F565}" type="slidenum">
              <a:rPr lang="en-US" smtClean="0"/>
              <a:pPr/>
              <a:t>39</a:t>
            </a:fld>
            <a:endParaRPr lang="en-US" dirty="0"/>
          </a:p>
        </p:txBody>
      </p:sp>
      <p:pic>
        <p:nvPicPr>
          <p:cNvPr id="3" name="Picture 2"/>
          <p:cNvPicPr>
            <a:picLocks noChangeAspect="1"/>
          </p:cNvPicPr>
          <p:nvPr/>
        </p:nvPicPr>
        <p:blipFill>
          <a:blip r:embed="rId3"/>
          <a:stretch>
            <a:fillRect/>
          </a:stretch>
        </p:blipFill>
        <p:spPr>
          <a:xfrm>
            <a:off x="62346" y="110797"/>
            <a:ext cx="12022282" cy="5715385"/>
          </a:xfrm>
          <a:prstGeom prst="rect">
            <a:avLst/>
          </a:prstGeom>
        </p:spPr>
      </p:pic>
      <p:sp>
        <p:nvSpPr>
          <p:cNvPr id="4" name="TextBox 3"/>
          <p:cNvSpPr txBox="1"/>
          <p:nvPr/>
        </p:nvSpPr>
        <p:spPr>
          <a:xfrm>
            <a:off x="2005446" y="5957530"/>
            <a:ext cx="8239990" cy="707886"/>
          </a:xfrm>
          <a:prstGeom prst="rect">
            <a:avLst/>
          </a:prstGeom>
          <a:noFill/>
        </p:spPr>
        <p:txBody>
          <a:bodyPr wrap="square" rtlCol="0">
            <a:spAutoFit/>
          </a:bodyPr>
          <a:lstStyle/>
          <a:p>
            <a:pPr algn="ctr"/>
            <a:r>
              <a:rPr lang="el-GR" sz="2000" dirty="0"/>
              <a:t>Ο </a:t>
            </a:r>
            <a:r>
              <a:rPr lang="en-US" sz="2000" dirty="0"/>
              <a:t>Charles de Gaulle</a:t>
            </a:r>
            <a:r>
              <a:rPr lang="el-GR" sz="2000" dirty="0"/>
              <a:t> επευφημείται από το πλήθος στο Αλγέρι </a:t>
            </a:r>
            <a:r>
              <a:rPr lang="en-US" sz="2000" dirty="0"/>
              <a:t>(1958)</a:t>
            </a:r>
          </a:p>
          <a:p>
            <a:pPr algn="ctr"/>
            <a:r>
              <a:rPr lang="fr-FR" sz="2000" dirty="0">
                <a:hlinkClick r:id="rId4"/>
              </a:rPr>
              <a:t>4 </a:t>
            </a:r>
            <a:r>
              <a:rPr lang="el-GR" sz="2000" dirty="0">
                <a:hlinkClick r:id="rId4"/>
              </a:rPr>
              <a:t>Ιουνίου </a:t>
            </a:r>
            <a:r>
              <a:rPr lang="fr-FR" sz="2000" dirty="0">
                <a:hlinkClick r:id="rId4"/>
              </a:rPr>
              <a:t>1958: "Je vous ai compris"</a:t>
            </a:r>
            <a:endParaRPr lang="en-US" sz="2000" dirty="0"/>
          </a:p>
        </p:txBody>
      </p:sp>
    </p:spTree>
    <p:extLst>
      <p:ext uri="{BB962C8B-B14F-4D97-AF65-F5344CB8AC3E}">
        <p14:creationId xmlns:p14="http://schemas.microsoft.com/office/powerpoint/2010/main" val="26098500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Αποικισμός Αλγερίας</a:t>
            </a:r>
            <a:endParaRPr lang="en-US" dirty="0"/>
          </a:p>
        </p:txBody>
      </p:sp>
      <p:sp>
        <p:nvSpPr>
          <p:cNvPr id="3" name="Content Placeholder 2"/>
          <p:cNvSpPr>
            <a:spLocks noGrp="1"/>
          </p:cNvSpPr>
          <p:nvPr>
            <p:ph idx="1"/>
          </p:nvPr>
        </p:nvSpPr>
        <p:spPr>
          <a:xfrm>
            <a:off x="1183322" y="2474075"/>
            <a:ext cx="8946541" cy="4894119"/>
          </a:xfrm>
        </p:spPr>
        <p:txBody>
          <a:bodyPr>
            <a:normAutofit/>
          </a:bodyPr>
          <a:lstStyle/>
          <a:p>
            <a:r>
              <a:rPr lang="en-US" dirty="0"/>
              <a:t>1830, </a:t>
            </a:r>
            <a:r>
              <a:rPr lang="el-GR" dirty="0"/>
              <a:t>γαλλική εισβολή στην Αλγερία από Κάρολο Ι΄</a:t>
            </a:r>
            <a:endParaRPr lang="en-US" dirty="0"/>
          </a:p>
          <a:p>
            <a:r>
              <a:rPr lang="el-GR" dirty="0"/>
              <a:t>50 χρόνια πολέμου κατά του μουσουλμανικού πληθυσμού </a:t>
            </a:r>
            <a:r>
              <a:rPr lang="en-US" dirty="0"/>
              <a:t>(</a:t>
            </a:r>
            <a:r>
              <a:rPr lang="el-GR" dirty="0"/>
              <a:t>«ειρηνευτική εκστρατεία»</a:t>
            </a:r>
            <a:r>
              <a:rPr lang="en-US" dirty="0"/>
              <a:t>). </a:t>
            </a:r>
            <a:r>
              <a:rPr lang="el-GR" dirty="0"/>
              <a:t>Ηγέτης της αραβικής αντίστασης, ο </a:t>
            </a:r>
            <a:r>
              <a:rPr lang="en-US" dirty="0" err="1"/>
              <a:t>Abd</a:t>
            </a:r>
            <a:r>
              <a:rPr lang="en-US" dirty="0"/>
              <a:t> el-Kader</a:t>
            </a:r>
          </a:p>
          <a:p>
            <a:r>
              <a:rPr lang="el-GR" dirty="0"/>
              <a:t>Προοίμιο της «</a:t>
            </a:r>
            <a:r>
              <a:rPr lang="el-GR" dirty="0" err="1"/>
              <a:t>κλωτσοπατινάδας</a:t>
            </a:r>
            <a:r>
              <a:rPr lang="el-GR" dirty="0"/>
              <a:t> για την Αφρική»</a:t>
            </a:r>
            <a:endParaRPr lang="en-US" dirty="0"/>
          </a:p>
          <a:p>
            <a:r>
              <a:rPr lang="el-GR" dirty="0"/>
              <a:t>Για την προστασία της </a:t>
            </a:r>
            <a:r>
              <a:rPr lang="en-US" i="1" dirty="0" err="1"/>
              <a:t>Algérie</a:t>
            </a:r>
            <a:r>
              <a:rPr lang="en-US" i="1" dirty="0"/>
              <a:t> </a:t>
            </a:r>
            <a:r>
              <a:rPr lang="en-US" i="1" dirty="0" err="1"/>
              <a:t>Française</a:t>
            </a:r>
            <a:r>
              <a:rPr lang="en-US" dirty="0"/>
              <a:t>, </a:t>
            </a:r>
            <a:r>
              <a:rPr lang="el-GR" dirty="0"/>
              <a:t>κατάκτηση Τυνησίας (</a:t>
            </a:r>
            <a:r>
              <a:rPr lang="en-US" dirty="0"/>
              <a:t>1881</a:t>
            </a:r>
            <a:r>
              <a:rPr lang="el-GR" dirty="0"/>
              <a:t>) και Μαρόκου (1912)</a:t>
            </a:r>
            <a:endParaRPr lang="en-US" dirty="0"/>
          </a:p>
          <a:p>
            <a:r>
              <a:rPr lang="el-GR" dirty="0"/>
              <a:t>Τόπος εκτοπισμού Γάλλων επαναστατών </a:t>
            </a:r>
            <a:r>
              <a:rPr lang="en-US" dirty="0"/>
              <a:t>1848 </a:t>
            </a:r>
            <a:r>
              <a:rPr lang="el-GR" dirty="0"/>
              <a:t>και </a:t>
            </a:r>
            <a:r>
              <a:rPr lang="en-US" dirty="0"/>
              <a:t>1870</a:t>
            </a:r>
          </a:p>
          <a:p>
            <a:r>
              <a:rPr lang="el-GR" dirty="0"/>
              <a:t>Εγκατάσταση Γάλλων προσφύγων από Αλσατία και </a:t>
            </a:r>
            <a:r>
              <a:rPr lang="el-GR" dirty="0" err="1"/>
              <a:t>Λωρραίνη</a:t>
            </a:r>
            <a:r>
              <a:rPr lang="el-GR" dirty="0"/>
              <a:t> μετά 1870</a:t>
            </a:r>
            <a:endParaRPr lang="en-US" dirty="0"/>
          </a:p>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pPr/>
              <a:t>4</a:t>
            </a:fld>
            <a:endParaRPr lang="en-US" dirty="0"/>
          </a:p>
        </p:txBody>
      </p:sp>
    </p:spTree>
    <p:extLst>
      <p:ext uri="{BB962C8B-B14F-4D97-AF65-F5344CB8AC3E}">
        <p14:creationId xmlns:p14="http://schemas.microsoft.com/office/powerpoint/2010/main" val="11406751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Charles de Gaulle</a:t>
            </a:r>
          </a:p>
        </p:txBody>
      </p:sp>
      <p:sp>
        <p:nvSpPr>
          <p:cNvPr id="3" name="Content Placeholder 2"/>
          <p:cNvSpPr>
            <a:spLocks noGrp="1"/>
          </p:cNvSpPr>
          <p:nvPr>
            <p:ph idx="1"/>
          </p:nvPr>
        </p:nvSpPr>
        <p:spPr>
          <a:xfrm>
            <a:off x="1240472" y="2571750"/>
            <a:ext cx="9080817" cy="3737610"/>
          </a:xfrm>
        </p:spPr>
        <p:txBody>
          <a:bodyPr>
            <a:normAutofit fontScale="92500" lnSpcReduction="10000"/>
          </a:bodyPr>
          <a:lstStyle/>
          <a:p>
            <a:r>
              <a:rPr lang="el-GR" dirty="0"/>
              <a:t>Σταδιακή στροφή του </a:t>
            </a:r>
            <a:r>
              <a:rPr lang="en-US" dirty="0"/>
              <a:t>de Gaulle </a:t>
            </a:r>
            <a:r>
              <a:rPr lang="el-GR" dirty="0"/>
              <a:t>υπέρ της ανεξαρτησίας της Αλγερίας</a:t>
            </a:r>
          </a:p>
          <a:p>
            <a:r>
              <a:rPr lang="el-GR" dirty="0"/>
              <a:t>19 Σεπτεμβρίου 1959, «δικαίωμα των Αλγερινών στην αυτοδιάθεση»</a:t>
            </a:r>
            <a:endParaRPr lang="en-US" dirty="0"/>
          </a:p>
          <a:p>
            <a:r>
              <a:rPr lang="el-GR" dirty="0"/>
              <a:t>Πρόταση δημοψηφίσματος για την ανεξαρτησία μπροστά στον συνεχιζόμενο ανταρτοπόλεμο</a:t>
            </a:r>
            <a:endParaRPr lang="en-US" dirty="0"/>
          </a:p>
          <a:p>
            <a:r>
              <a:rPr lang="el-GR" dirty="0"/>
              <a:t>Αντίθεση Γάλλων αποίκων και στρατιωτικών που υπηρετούν σε Αλγερία</a:t>
            </a:r>
            <a:endParaRPr lang="en-US" dirty="0"/>
          </a:p>
          <a:p>
            <a:r>
              <a:rPr lang="el-GR" dirty="0"/>
              <a:t>24 Ιανουαρίου-1</a:t>
            </a:r>
            <a:r>
              <a:rPr lang="el-GR" baseline="30000" dirty="0"/>
              <a:t>η</a:t>
            </a:r>
            <a:r>
              <a:rPr lang="el-GR" dirty="0"/>
              <a:t> Φεβρουαρίου </a:t>
            </a:r>
            <a:r>
              <a:rPr lang="en-US" dirty="0"/>
              <a:t>1960, </a:t>
            </a:r>
            <a:r>
              <a:rPr lang="el-GR" dirty="0"/>
              <a:t>«</a:t>
            </a:r>
            <a:r>
              <a:rPr lang="en-US" dirty="0" err="1"/>
              <a:t>Semaine</a:t>
            </a:r>
            <a:r>
              <a:rPr lang="en-US" dirty="0"/>
              <a:t> des barricades</a:t>
            </a:r>
            <a:r>
              <a:rPr lang="el-GR" dirty="0"/>
              <a:t>»</a:t>
            </a:r>
          </a:p>
          <a:p>
            <a:pPr lvl="1"/>
            <a:r>
              <a:rPr lang="el-GR" dirty="0"/>
              <a:t>Εξέγερση Γάλλων Αλγερίου, διαμαρτυρία για μετάθεση σε Γαλλία στρατηγού </a:t>
            </a:r>
            <a:r>
              <a:rPr lang="en-US" dirty="0" err="1"/>
              <a:t>Massu</a:t>
            </a:r>
            <a:endParaRPr lang="el-GR" dirty="0"/>
          </a:p>
          <a:p>
            <a:pPr lvl="1"/>
            <a:r>
              <a:rPr lang="el-GR" dirty="0"/>
              <a:t>29 Ιανουαρίου, τηλεοπτικό διάγγελμα </a:t>
            </a:r>
            <a:r>
              <a:rPr lang="en-US" dirty="0"/>
              <a:t>de Gaulle</a:t>
            </a:r>
            <a:r>
              <a:rPr lang="el-GR" dirty="0"/>
              <a:t> με στρατιωτική στολή</a:t>
            </a:r>
          </a:p>
        </p:txBody>
      </p:sp>
      <p:sp>
        <p:nvSpPr>
          <p:cNvPr id="4" name="Slide Number Placeholder 3"/>
          <p:cNvSpPr>
            <a:spLocks noGrp="1"/>
          </p:cNvSpPr>
          <p:nvPr>
            <p:ph type="sldNum" sz="quarter" idx="12"/>
          </p:nvPr>
        </p:nvSpPr>
        <p:spPr/>
        <p:txBody>
          <a:bodyPr/>
          <a:lstStyle/>
          <a:p>
            <a:fld id="{D57F1E4F-1CFF-5643-939E-02111984F565}" type="slidenum">
              <a:rPr lang="en-US" smtClean="0"/>
              <a:pPr/>
              <a:t>40</a:t>
            </a:fld>
            <a:endParaRPr lang="en-US" dirty="0"/>
          </a:p>
        </p:txBody>
      </p:sp>
    </p:spTree>
    <p:extLst>
      <p:ext uri="{BB962C8B-B14F-4D97-AF65-F5344CB8AC3E}">
        <p14:creationId xmlns:p14="http://schemas.microsoft.com/office/powerpoint/2010/main" val="17716875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63040" y="0"/>
            <a:ext cx="10115550" cy="6843801"/>
          </a:xfrm>
          <a:prstGeom prst="rect">
            <a:avLst/>
          </a:prstGeom>
        </p:spPr>
      </p:pic>
    </p:spTree>
    <p:extLst>
      <p:ext uri="{BB962C8B-B14F-4D97-AF65-F5344CB8AC3E}">
        <p14:creationId xmlns:p14="http://schemas.microsoft.com/office/powerpoint/2010/main" val="30203218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61901" y="0"/>
            <a:ext cx="4362375" cy="6845307"/>
          </a:xfrm>
          <a:prstGeom prst="rect">
            <a:avLst/>
          </a:prstGeom>
        </p:spPr>
      </p:pic>
      <p:pic>
        <p:nvPicPr>
          <p:cNvPr id="3" name="Picture 2"/>
          <p:cNvPicPr>
            <a:picLocks noChangeAspect="1"/>
          </p:cNvPicPr>
          <p:nvPr/>
        </p:nvPicPr>
        <p:blipFill>
          <a:blip r:embed="rId4"/>
          <a:stretch>
            <a:fillRect/>
          </a:stretch>
        </p:blipFill>
        <p:spPr>
          <a:xfrm>
            <a:off x="6484546" y="322247"/>
            <a:ext cx="4797012" cy="6126054"/>
          </a:xfrm>
          <a:prstGeom prst="rect">
            <a:avLst/>
          </a:prstGeom>
        </p:spPr>
      </p:pic>
    </p:spTree>
    <p:extLst>
      <p:ext uri="{BB962C8B-B14F-4D97-AF65-F5344CB8AC3E}">
        <p14:creationId xmlns:p14="http://schemas.microsoft.com/office/powerpoint/2010/main" val="16101514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Charles de Gaulle</a:t>
            </a:r>
          </a:p>
        </p:txBody>
      </p:sp>
      <p:sp>
        <p:nvSpPr>
          <p:cNvPr id="3" name="Content Placeholder 2"/>
          <p:cNvSpPr>
            <a:spLocks noGrp="1"/>
          </p:cNvSpPr>
          <p:nvPr>
            <p:ph idx="1"/>
          </p:nvPr>
        </p:nvSpPr>
        <p:spPr>
          <a:xfrm>
            <a:off x="1371600" y="2066306"/>
            <a:ext cx="9601200" cy="4607625"/>
          </a:xfrm>
        </p:spPr>
        <p:txBody>
          <a:bodyPr>
            <a:normAutofit fontScale="92500" lnSpcReduction="10000"/>
          </a:bodyPr>
          <a:lstStyle/>
          <a:p>
            <a:r>
              <a:rPr lang="el-GR" dirty="0"/>
              <a:t>11 Φεβρουαρίου 1961, ίδρυση </a:t>
            </a:r>
            <a:r>
              <a:rPr lang="en-US" i="1" dirty="0" err="1"/>
              <a:t>Organisation</a:t>
            </a:r>
            <a:r>
              <a:rPr lang="en-US" i="1" dirty="0"/>
              <a:t> de </a:t>
            </a:r>
            <a:r>
              <a:rPr lang="en-US" i="1" dirty="0" err="1"/>
              <a:t>l'armée</a:t>
            </a:r>
            <a:r>
              <a:rPr lang="en-US" i="1" dirty="0"/>
              <a:t> </a:t>
            </a:r>
            <a:r>
              <a:rPr lang="en-US" i="1" dirty="0" err="1"/>
              <a:t>secrète</a:t>
            </a:r>
            <a:r>
              <a:rPr lang="el-GR" i="1" dirty="0"/>
              <a:t> </a:t>
            </a:r>
            <a:r>
              <a:rPr lang="en-US" dirty="0"/>
              <a:t>(OAS) </a:t>
            </a:r>
            <a:endParaRPr lang="el-GR" dirty="0"/>
          </a:p>
          <a:p>
            <a:r>
              <a:rPr lang="el-GR" dirty="0"/>
              <a:t>22 Απριλίου 1961, στρατιωτικό πραξικόπημα σε Αλγέρι (‘</a:t>
            </a:r>
            <a:r>
              <a:rPr lang="fr-FR" dirty="0"/>
              <a:t>putsch des généraux</a:t>
            </a:r>
            <a:r>
              <a:rPr lang="el-GR" dirty="0"/>
              <a:t>’)</a:t>
            </a:r>
          </a:p>
          <a:p>
            <a:pPr lvl="1"/>
            <a:r>
              <a:rPr lang="fr-FR" dirty="0"/>
              <a:t>Raoul Salan</a:t>
            </a:r>
            <a:r>
              <a:rPr lang="el-GR" dirty="0"/>
              <a:t>,</a:t>
            </a:r>
            <a:r>
              <a:rPr lang="fr-FR" dirty="0"/>
              <a:t> Maurice Challe, André Zeller</a:t>
            </a:r>
            <a:r>
              <a:rPr lang="el-GR" dirty="0"/>
              <a:t>,</a:t>
            </a:r>
            <a:r>
              <a:rPr lang="fr-FR" dirty="0"/>
              <a:t> Edmond </a:t>
            </a:r>
            <a:r>
              <a:rPr lang="fr-FR" dirty="0" err="1"/>
              <a:t>Jouhaud</a:t>
            </a:r>
            <a:r>
              <a:rPr lang="fr-FR" dirty="0"/>
              <a:t> </a:t>
            </a:r>
            <a:endParaRPr lang="el-GR" dirty="0"/>
          </a:p>
          <a:p>
            <a:r>
              <a:rPr lang="el-GR" dirty="0"/>
              <a:t>Απόπειρα αποτυγχάνει μετά από 4 ημέρες</a:t>
            </a:r>
            <a:r>
              <a:rPr lang="en-US" dirty="0"/>
              <a:t>. </a:t>
            </a:r>
            <a:r>
              <a:rPr lang="el-GR" dirty="0">
                <a:hlinkClick r:id="rId2"/>
              </a:rPr>
              <a:t>Διάγγελμα </a:t>
            </a:r>
            <a:r>
              <a:rPr lang="da-DK" dirty="0">
                <a:hlinkClick r:id="rId2"/>
              </a:rPr>
              <a:t>de Gaulle, 23 </a:t>
            </a:r>
            <a:r>
              <a:rPr lang="el-GR" dirty="0">
                <a:hlinkClick r:id="rId2"/>
              </a:rPr>
              <a:t>Απριλίου 1961</a:t>
            </a:r>
            <a:endParaRPr lang="da-DK" dirty="0"/>
          </a:p>
          <a:p>
            <a:r>
              <a:rPr lang="el-GR" dirty="0"/>
              <a:t>28 Απριλίου, </a:t>
            </a:r>
            <a:r>
              <a:rPr lang="fr-FR" dirty="0"/>
              <a:t>200 </a:t>
            </a:r>
            <a:r>
              <a:rPr lang="el-GR" dirty="0"/>
              <a:t>αξιωματικοί και </a:t>
            </a:r>
            <a:r>
              <a:rPr lang="fr-FR" dirty="0"/>
              <a:t>400 </a:t>
            </a:r>
            <a:r>
              <a:rPr lang="el-GR" dirty="0"/>
              <a:t>πολίτες συλλαμβάνονται στη Γαλλία, τρία συντάγματα στρατού διαλύονται</a:t>
            </a:r>
          </a:p>
          <a:p>
            <a:r>
              <a:rPr lang="el-GR" dirty="0"/>
              <a:t>Στρατιωτική νίκη αλλά διπλωματική ήττα για Γαλλία, απομόνωση χώρας σε ΟΗΕ </a:t>
            </a:r>
          </a:p>
          <a:p>
            <a:r>
              <a:rPr lang="el-GR" dirty="0"/>
              <a:t>Συμφωνία για έναρξη διαπραγματεύσεων με </a:t>
            </a:r>
            <a:r>
              <a:rPr lang="en-US" dirty="0"/>
              <a:t>FLN</a:t>
            </a:r>
            <a:endParaRPr lang="el-GR" dirty="0"/>
          </a:p>
          <a:p>
            <a:r>
              <a:rPr lang="en-US" b="1" dirty="0"/>
              <a:t>17 </a:t>
            </a:r>
            <a:r>
              <a:rPr lang="el-GR" b="1" dirty="0"/>
              <a:t>Οκτωβρίου </a:t>
            </a:r>
            <a:r>
              <a:rPr lang="en-US" b="1" dirty="0"/>
              <a:t>1961</a:t>
            </a:r>
            <a:r>
              <a:rPr lang="en-US" dirty="0"/>
              <a:t>, </a:t>
            </a:r>
            <a:r>
              <a:rPr lang="el-GR" dirty="0"/>
              <a:t>δημόσια συγκέντρωση Αλγερινών σε Παρίσι</a:t>
            </a:r>
          </a:p>
          <a:p>
            <a:pPr lvl="1"/>
            <a:r>
              <a:rPr lang="el-GR" dirty="0"/>
              <a:t>Μετά από 37 χρόνια σιωπής, η γαλλική κυβέρνηση αναγνώρισε, το 1998, </a:t>
            </a:r>
            <a:r>
              <a:rPr lang="en-US" dirty="0"/>
              <a:t>40 </a:t>
            </a:r>
            <a:r>
              <a:rPr lang="el-GR" dirty="0"/>
              <a:t>νεκρούς αν και οι εκτιμήσεις ξεπερνούν τους </a:t>
            </a:r>
            <a:r>
              <a:rPr lang="en-US" dirty="0"/>
              <a:t>200</a:t>
            </a:r>
          </a:p>
        </p:txBody>
      </p:sp>
      <p:sp>
        <p:nvSpPr>
          <p:cNvPr id="4" name="Slide Number Placeholder 3"/>
          <p:cNvSpPr>
            <a:spLocks noGrp="1"/>
          </p:cNvSpPr>
          <p:nvPr>
            <p:ph type="sldNum" sz="quarter" idx="12"/>
          </p:nvPr>
        </p:nvSpPr>
        <p:spPr/>
        <p:txBody>
          <a:bodyPr/>
          <a:lstStyle/>
          <a:p>
            <a:fld id="{D57F1E4F-1CFF-5643-939E-02111984F565}" type="slidenum">
              <a:rPr lang="en-US" smtClean="0"/>
              <a:pPr/>
              <a:t>43</a:t>
            </a:fld>
            <a:endParaRPr lang="en-US" dirty="0"/>
          </a:p>
        </p:txBody>
      </p:sp>
    </p:spTree>
    <p:extLst>
      <p:ext uri="{BB962C8B-B14F-4D97-AF65-F5344CB8AC3E}">
        <p14:creationId xmlns:p14="http://schemas.microsoft.com/office/powerpoint/2010/main" val="308354449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02111984F565}" type="slidenum">
              <a:rPr lang="en-US" smtClean="0"/>
              <a:pPr/>
              <a:t>44</a:t>
            </a:fld>
            <a:endParaRPr lang="en-US" dirty="0"/>
          </a:p>
        </p:txBody>
      </p:sp>
      <p:pic>
        <p:nvPicPr>
          <p:cNvPr id="3" name="Picture 2"/>
          <p:cNvPicPr>
            <a:picLocks noChangeAspect="1"/>
          </p:cNvPicPr>
          <p:nvPr/>
        </p:nvPicPr>
        <p:blipFill>
          <a:blip r:embed="rId3"/>
          <a:stretch>
            <a:fillRect/>
          </a:stretch>
        </p:blipFill>
        <p:spPr>
          <a:xfrm>
            <a:off x="2320290" y="171450"/>
            <a:ext cx="7545111" cy="5585789"/>
          </a:xfrm>
          <a:prstGeom prst="rect">
            <a:avLst/>
          </a:prstGeom>
        </p:spPr>
      </p:pic>
      <p:sp>
        <p:nvSpPr>
          <p:cNvPr id="4" name="TextBox 3"/>
          <p:cNvSpPr txBox="1"/>
          <p:nvPr/>
        </p:nvSpPr>
        <p:spPr>
          <a:xfrm>
            <a:off x="2237173" y="5886450"/>
            <a:ext cx="7776840" cy="400110"/>
          </a:xfrm>
          <a:prstGeom prst="rect">
            <a:avLst/>
          </a:prstGeom>
          <a:noFill/>
        </p:spPr>
        <p:txBody>
          <a:bodyPr wrap="square" rtlCol="0">
            <a:spAutoFit/>
          </a:bodyPr>
          <a:lstStyle/>
          <a:p>
            <a:pPr algn="ctr"/>
            <a:r>
              <a:rPr lang="en-US" sz="2000" dirty="0">
                <a:solidFill>
                  <a:schemeClr val="bg1"/>
                </a:solidFill>
              </a:rPr>
              <a:t>André Zeller, Edmond </a:t>
            </a:r>
            <a:r>
              <a:rPr lang="en-US" sz="2000" dirty="0" err="1">
                <a:solidFill>
                  <a:schemeClr val="bg1"/>
                </a:solidFill>
              </a:rPr>
              <a:t>Jouhaud</a:t>
            </a:r>
            <a:r>
              <a:rPr lang="en-US" sz="2000" dirty="0">
                <a:solidFill>
                  <a:schemeClr val="bg1"/>
                </a:solidFill>
              </a:rPr>
              <a:t>, Raoul </a:t>
            </a:r>
            <a:r>
              <a:rPr lang="en-US" sz="2000" dirty="0" err="1">
                <a:solidFill>
                  <a:schemeClr val="bg1"/>
                </a:solidFill>
              </a:rPr>
              <a:t>Salan</a:t>
            </a:r>
            <a:r>
              <a:rPr lang="en-US" sz="2000" dirty="0">
                <a:solidFill>
                  <a:schemeClr val="bg1"/>
                </a:solidFill>
              </a:rPr>
              <a:t> </a:t>
            </a:r>
            <a:r>
              <a:rPr lang="el-GR" sz="2000" dirty="0">
                <a:solidFill>
                  <a:schemeClr val="bg1"/>
                </a:solidFill>
              </a:rPr>
              <a:t>και</a:t>
            </a:r>
            <a:r>
              <a:rPr lang="en-US" sz="2000" dirty="0">
                <a:solidFill>
                  <a:schemeClr val="bg1"/>
                </a:solidFill>
              </a:rPr>
              <a:t> Maurice </a:t>
            </a:r>
            <a:r>
              <a:rPr lang="en-US" sz="2000" dirty="0" err="1">
                <a:solidFill>
                  <a:schemeClr val="bg1"/>
                </a:solidFill>
              </a:rPr>
              <a:t>Challe</a:t>
            </a:r>
            <a:endParaRPr lang="en-US" sz="2000" dirty="0">
              <a:solidFill>
                <a:schemeClr val="bg1"/>
              </a:solidFill>
            </a:endParaRPr>
          </a:p>
        </p:txBody>
      </p:sp>
    </p:spTree>
    <p:extLst>
      <p:ext uri="{BB962C8B-B14F-4D97-AF65-F5344CB8AC3E}">
        <p14:creationId xmlns:p14="http://schemas.microsoft.com/office/powerpoint/2010/main" val="344282138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02111984F565}" type="slidenum">
              <a:rPr lang="en-US" smtClean="0"/>
              <a:pPr/>
              <a:t>45</a:t>
            </a:fld>
            <a:endParaRPr lang="en-US" dirty="0"/>
          </a:p>
        </p:txBody>
      </p:sp>
      <p:pic>
        <p:nvPicPr>
          <p:cNvPr id="3" name="Picture 2"/>
          <p:cNvPicPr>
            <a:picLocks noChangeAspect="1"/>
          </p:cNvPicPr>
          <p:nvPr/>
        </p:nvPicPr>
        <p:blipFill>
          <a:blip r:embed="rId3"/>
          <a:stretch>
            <a:fillRect/>
          </a:stretch>
        </p:blipFill>
        <p:spPr>
          <a:xfrm>
            <a:off x="91440" y="134737"/>
            <a:ext cx="5222557" cy="3786706"/>
          </a:xfrm>
          <a:prstGeom prst="rect">
            <a:avLst/>
          </a:prstGeom>
        </p:spPr>
      </p:pic>
      <p:sp>
        <p:nvSpPr>
          <p:cNvPr id="4" name="TextBox 3"/>
          <p:cNvSpPr txBox="1"/>
          <p:nvPr/>
        </p:nvSpPr>
        <p:spPr>
          <a:xfrm>
            <a:off x="251460" y="3977640"/>
            <a:ext cx="4697730" cy="707886"/>
          </a:xfrm>
          <a:prstGeom prst="rect">
            <a:avLst/>
          </a:prstGeom>
          <a:noFill/>
        </p:spPr>
        <p:txBody>
          <a:bodyPr wrap="square" rtlCol="0">
            <a:spAutoFit/>
          </a:bodyPr>
          <a:lstStyle/>
          <a:p>
            <a:pPr algn="ctr"/>
            <a:r>
              <a:rPr lang="el-GR" sz="2000" dirty="0">
                <a:solidFill>
                  <a:schemeClr val="bg1"/>
                </a:solidFill>
              </a:rPr>
              <a:t>Γέφυρα </a:t>
            </a:r>
            <a:r>
              <a:rPr lang="en-US" sz="2000" dirty="0">
                <a:solidFill>
                  <a:schemeClr val="bg1"/>
                </a:solidFill>
              </a:rPr>
              <a:t>Saint-Michel</a:t>
            </a:r>
            <a:r>
              <a:rPr lang="el-GR" sz="2000" dirty="0">
                <a:solidFill>
                  <a:schemeClr val="bg1"/>
                </a:solidFill>
              </a:rPr>
              <a:t>,</a:t>
            </a:r>
            <a:r>
              <a:rPr lang="en-US" sz="2000" dirty="0">
                <a:solidFill>
                  <a:schemeClr val="bg1"/>
                </a:solidFill>
              </a:rPr>
              <a:t> 1961 </a:t>
            </a:r>
            <a:endParaRPr lang="el-GR" sz="2000" dirty="0">
              <a:solidFill>
                <a:schemeClr val="bg1"/>
              </a:solidFill>
            </a:endParaRPr>
          </a:p>
          <a:p>
            <a:pPr algn="ctr"/>
            <a:r>
              <a:rPr lang="en-US" sz="2000" dirty="0">
                <a:solidFill>
                  <a:schemeClr val="bg1"/>
                </a:solidFill>
              </a:rPr>
              <a:t>"</a:t>
            </a:r>
            <a:r>
              <a:rPr lang="en-US" sz="2000" dirty="0" err="1">
                <a:solidFill>
                  <a:schemeClr val="bg1"/>
                </a:solidFill>
              </a:rPr>
              <a:t>Ici</a:t>
            </a:r>
            <a:r>
              <a:rPr lang="en-US" sz="2000" dirty="0">
                <a:solidFill>
                  <a:schemeClr val="bg1"/>
                </a:solidFill>
              </a:rPr>
              <a:t> on </a:t>
            </a:r>
            <a:r>
              <a:rPr lang="en-US" sz="2000" dirty="0" err="1">
                <a:solidFill>
                  <a:schemeClr val="bg1"/>
                </a:solidFill>
              </a:rPr>
              <a:t>noie</a:t>
            </a:r>
            <a:r>
              <a:rPr lang="en-US" sz="2000" dirty="0">
                <a:solidFill>
                  <a:schemeClr val="bg1"/>
                </a:solidFill>
              </a:rPr>
              <a:t> les </a:t>
            </a:r>
            <a:r>
              <a:rPr lang="en-US" sz="2000" dirty="0" err="1">
                <a:solidFill>
                  <a:schemeClr val="bg1"/>
                </a:solidFill>
              </a:rPr>
              <a:t>Algériens</a:t>
            </a:r>
            <a:r>
              <a:rPr lang="en-US" sz="2000" dirty="0">
                <a:solidFill>
                  <a:schemeClr val="bg1"/>
                </a:solidFill>
              </a:rPr>
              <a:t>"</a:t>
            </a:r>
          </a:p>
        </p:txBody>
      </p:sp>
      <p:pic>
        <p:nvPicPr>
          <p:cNvPr id="5" name="Picture 4"/>
          <p:cNvPicPr>
            <a:picLocks noChangeAspect="1"/>
          </p:cNvPicPr>
          <p:nvPr/>
        </p:nvPicPr>
        <p:blipFill>
          <a:blip r:embed="rId4"/>
          <a:stretch>
            <a:fillRect/>
          </a:stretch>
        </p:blipFill>
        <p:spPr>
          <a:xfrm>
            <a:off x="5577839" y="1325881"/>
            <a:ext cx="6073822" cy="4537710"/>
          </a:xfrm>
          <a:prstGeom prst="rect">
            <a:avLst/>
          </a:prstGeom>
        </p:spPr>
      </p:pic>
      <p:sp>
        <p:nvSpPr>
          <p:cNvPr id="6" name="TextBox 5"/>
          <p:cNvSpPr txBox="1"/>
          <p:nvPr/>
        </p:nvSpPr>
        <p:spPr>
          <a:xfrm>
            <a:off x="7086600" y="6000750"/>
            <a:ext cx="3486150" cy="400110"/>
          </a:xfrm>
          <a:prstGeom prst="rect">
            <a:avLst/>
          </a:prstGeom>
          <a:noFill/>
        </p:spPr>
        <p:txBody>
          <a:bodyPr wrap="square" rtlCol="0">
            <a:spAutoFit/>
          </a:bodyPr>
          <a:lstStyle/>
          <a:p>
            <a:pPr algn="ctr"/>
            <a:r>
              <a:rPr lang="el-GR" sz="2000" dirty="0">
                <a:solidFill>
                  <a:schemeClr val="bg1"/>
                </a:solidFill>
              </a:rPr>
              <a:t>Παρίσι</a:t>
            </a:r>
            <a:r>
              <a:rPr lang="en-US" sz="2000" dirty="0">
                <a:solidFill>
                  <a:schemeClr val="bg1"/>
                </a:solidFill>
              </a:rPr>
              <a:t>, 17 </a:t>
            </a:r>
            <a:r>
              <a:rPr lang="el-GR" sz="2000" dirty="0">
                <a:solidFill>
                  <a:schemeClr val="bg1"/>
                </a:solidFill>
              </a:rPr>
              <a:t>Οκτωβρίου </a:t>
            </a:r>
            <a:r>
              <a:rPr lang="en-US" sz="2000" dirty="0">
                <a:solidFill>
                  <a:schemeClr val="bg1"/>
                </a:solidFill>
              </a:rPr>
              <a:t>1961</a:t>
            </a:r>
          </a:p>
        </p:txBody>
      </p:sp>
    </p:spTree>
    <p:extLst>
      <p:ext uri="{BB962C8B-B14F-4D97-AF65-F5344CB8AC3E}">
        <p14:creationId xmlns:p14="http://schemas.microsoft.com/office/powerpoint/2010/main" val="369621339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Το τέλος του πολέμου</a:t>
            </a:r>
            <a:endParaRPr lang="en-US" dirty="0"/>
          </a:p>
        </p:txBody>
      </p:sp>
      <p:sp>
        <p:nvSpPr>
          <p:cNvPr id="3" name="Content Placeholder 2"/>
          <p:cNvSpPr>
            <a:spLocks noGrp="1"/>
          </p:cNvSpPr>
          <p:nvPr>
            <p:ph idx="1"/>
          </p:nvPr>
        </p:nvSpPr>
        <p:spPr>
          <a:xfrm>
            <a:off x="1371600" y="2286000"/>
            <a:ext cx="9601200" cy="3973286"/>
          </a:xfrm>
        </p:spPr>
        <p:txBody>
          <a:bodyPr>
            <a:normAutofit lnSpcReduction="10000"/>
          </a:bodyPr>
          <a:lstStyle/>
          <a:p>
            <a:r>
              <a:rPr lang="el-GR" dirty="0"/>
              <a:t>1962, μεταξύ ειρήνης και εμφυλίου πολέμου</a:t>
            </a:r>
          </a:p>
          <a:p>
            <a:r>
              <a:rPr lang="en-US" dirty="0"/>
              <a:t>18 </a:t>
            </a:r>
            <a:r>
              <a:rPr lang="el-GR" dirty="0"/>
              <a:t>Μαρτίου </a:t>
            </a:r>
            <a:r>
              <a:rPr lang="en-US" dirty="0"/>
              <a:t>1962, </a:t>
            </a:r>
            <a:r>
              <a:rPr lang="el-GR" dirty="0"/>
              <a:t>επίσημη συμφωνία κατάπαυσης πυρός</a:t>
            </a:r>
          </a:p>
          <a:p>
            <a:r>
              <a:rPr lang="el-GR" dirty="0"/>
              <a:t>Υπογραφή Συμφωνιών </a:t>
            </a:r>
            <a:r>
              <a:rPr lang="en-US" dirty="0">
                <a:solidFill>
                  <a:schemeClr val="tx1"/>
                </a:solidFill>
              </a:rPr>
              <a:t>Evian</a:t>
            </a:r>
            <a:r>
              <a:rPr lang="en-US" dirty="0"/>
              <a:t>, </a:t>
            </a:r>
            <a:r>
              <a:rPr lang="el-GR" dirty="0"/>
              <a:t>με πρόβλεψη διεξαγωγής δημοψηφίσματος. Υπερψήφιση ανεξαρτησίας με 91,2 %</a:t>
            </a:r>
          </a:p>
          <a:p>
            <a:r>
              <a:rPr lang="en-US" dirty="0"/>
              <a:t>3 </a:t>
            </a:r>
            <a:r>
              <a:rPr lang="el-GR" dirty="0"/>
              <a:t>Ιουλίου</a:t>
            </a:r>
            <a:r>
              <a:rPr lang="en-US" dirty="0"/>
              <a:t>1962, </a:t>
            </a:r>
            <a:r>
              <a:rPr lang="el-GR" dirty="0"/>
              <a:t>ανακήρυξη ανεξαρτησίας</a:t>
            </a:r>
            <a:r>
              <a:rPr lang="en-US" dirty="0"/>
              <a:t>. Ben Bella </a:t>
            </a:r>
            <a:r>
              <a:rPr lang="el-GR" dirty="0"/>
              <a:t>εκλέγεται πρωθυπουργός</a:t>
            </a:r>
            <a:endParaRPr lang="en-US" dirty="0"/>
          </a:p>
          <a:p>
            <a:r>
              <a:rPr lang="el-GR" dirty="0"/>
              <a:t>Επαναπατρισμός στη Γαλλία για 1 εκατ. </a:t>
            </a:r>
            <a:r>
              <a:rPr lang="el-GR" dirty="0" err="1"/>
              <a:t>Γαλλοαλγερινούς</a:t>
            </a:r>
            <a:r>
              <a:rPr lang="el-GR" dirty="0"/>
              <a:t> </a:t>
            </a:r>
            <a:r>
              <a:rPr lang="en-US" dirty="0"/>
              <a:t>(</a:t>
            </a:r>
            <a:r>
              <a:rPr lang="en-US" i="1" dirty="0" err="1"/>
              <a:t>Pieds</a:t>
            </a:r>
            <a:r>
              <a:rPr lang="en-US" i="1" dirty="0"/>
              <a:t>-Noirs</a:t>
            </a:r>
            <a:r>
              <a:rPr lang="en-US" dirty="0"/>
              <a:t> </a:t>
            </a:r>
            <a:r>
              <a:rPr lang="el-GR" dirty="0"/>
              <a:t>και </a:t>
            </a:r>
            <a:r>
              <a:rPr lang="en-US" i="1" dirty="0" err="1"/>
              <a:t>harkis</a:t>
            </a:r>
            <a:r>
              <a:rPr lang="el-GR" i="1" dirty="0"/>
              <a:t>)</a:t>
            </a:r>
          </a:p>
          <a:p>
            <a:r>
              <a:rPr lang="el-GR" dirty="0"/>
              <a:t>Διατήρηση γαλλικών στρατιωτικών βάσεων στην Αλγερία, πολιτική συνεργασίας (</a:t>
            </a:r>
            <a:r>
              <a:rPr lang="fr-FR" dirty="0"/>
              <a:t>Coopération</a:t>
            </a:r>
            <a:r>
              <a:rPr lang="el-GR" dirty="0"/>
              <a:t>)</a:t>
            </a:r>
          </a:p>
          <a:p>
            <a:r>
              <a:rPr lang="el-GR" dirty="0"/>
              <a:t>Τέλος γαλλικής αποικιακής αυτοκρατορίας</a:t>
            </a:r>
            <a:endParaRPr lang="en-US" dirty="0"/>
          </a:p>
        </p:txBody>
      </p:sp>
      <p:pic>
        <p:nvPicPr>
          <p:cNvPr id="4" name="Picture 3"/>
          <p:cNvPicPr>
            <a:picLocks noChangeAspect="1"/>
          </p:cNvPicPr>
          <p:nvPr/>
        </p:nvPicPr>
        <p:blipFill rotWithShape="1">
          <a:blip r:embed="rId2"/>
          <a:srcRect l="17619" r="16666"/>
          <a:stretch/>
        </p:blipFill>
        <p:spPr>
          <a:xfrm>
            <a:off x="10031767" y="0"/>
            <a:ext cx="2160233" cy="3287313"/>
          </a:xfrm>
          <a:prstGeom prst="rect">
            <a:avLst/>
          </a:prstGeom>
        </p:spPr>
      </p:pic>
    </p:spTree>
    <p:extLst>
      <p:ext uri="{BB962C8B-B14F-4D97-AF65-F5344CB8AC3E}">
        <p14:creationId xmlns:p14="http://schemas.microsoft.com/office/powerpoint/2010/main" val="8314451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66851" y="183571"/>
            <a:ext cx="5143500" cy="2895600"/>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20174" y="155864"/>
            <a:ext cx="3759458" cy="6567054"/>
          </a:xfrm>
          <a:prstGeom prst="rect">
            <a:avLst/>
          </a:prstGeom>
        </p:spPr>
      </p:pic>
      <p:pic>
        <p:nvPicPr>
          <p:cNvPr id="6" name="Picture 5"/>
          <p:cNvPicPr>
            <a:picLocks noChangeAspect="1"/>
          </p:cNvPicPr>
          <p:nvPr/>
        </p:nvPicPr>
        <p:blipFill>
          <a:blip r:embed="rId5"/>
          <a:stretch>
            <a:fillRect/>
          </a:stretch>
        </p:blipFill>
        <p:spPr>
          <a:xfrm>
            <a:off x="1995054" y="3375534"/>
            <a:ext cx="4374573" cy="3289153"/>
          </a:xfrm>
          <a:prstGeom prst="rect">
            <a:avLst/>
          </a:prstGeom>
        </p:spPr>
      </p:pic>
    </p:spTree>
    <p:extLst>
      <p:ext uri="{BB962C8B-B14F-4D97-AF65-F5344CB8AC3E}">
        <p14:creationId xmlns:p14="http://schemas.microsoft.com/office/powerpoint/2010/main" val="136119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75360" y="733425"/>
            <a:ext cx="10946130" cy="5473065"/>
          </a:xfrm>
          <a:prstGeom prst="rect">
            <a:avLst/>
          </a:prstGeom>
        </p:spPr>
      </p:pic>
    </p:spTree>
    <p:extLst>
      <p:ext uri="{BB962C8B-B14F-4D97-AF65-F5344CB8AC3E}">
        <p14:creationId xmlns:p14="http://schemas.microsoft.com/office/powerpoint/2010/main" val="995937752"/>
      </p:ext>
    </p:extLst>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Jean </a:t>
            </a:r>
            <a:r>
              <a:rPr lang="fr-FR" dirty="0" err="1">
                <a:solidFill>
                  <a:schemeClr val="bg1"/>
                </a:solidFill>
              </a:rPr>
              <a:t>Génet</a:t>
            </a:r>
            <a:r>
              <a:rPr lang="fr-FR" dirty="0">
                <a:solidFill>
                  <a:schemeClr val="bg1"/>
                </a:solidFill>
              </a:rPr>
              <a:t>, </a:t>
            </a:r>
            <a:r>
              <a:rPr lang="fr-FR" i="1" dirty="0">
                <a:solidFill>
                  <a:schemeClr val="bg1"/>
                </a:solidFill>
              </a:rPr>
              <a:t>Les Paravents</a:t>
            </a:r>
            <a:endParaRPr lang="en-US" dirty="0">
              <a:solidFill>
                <a:schemeClr val="bg1"/>
              </a:solidFill>
            </a:endParaRPr>
          </a:p>
        </p:txBody>
      </p:sp>
      <p:sp>
        <p:nvSpPr>
          <p:cNvPr id="3" name="Content Placeholder 2"/>
          <p:cNvSpPr>
            <a:spLocks noGrp="1"/>
          </p:cNvSpPr>
          <p:nvPr>
            <p:ph idx="1"/>
          </p:nvPr>
        </p:nvSpPr>
        <p:spPr>
          <a:xfrm>
            <a:off x="1371600" y="2286000"/>
            <a:ext cx="3337560" cy="3581400"/>
          </a:xfrm>
        </p:spPr>
        <p:txBody>
          <a:bodyPr/>
          <a:lstStyle/>
          <a:p>
            <a:r>
              <a:rPr lang="el-GR" dirty="0">
                <a:solidFill>
                  <a:schemeClr val="bg1"/>
                </a:solidFill>
              </a:rPr>
              <a:t>Έργο του 1961, ανεβαίνει στις 16.4.1966, στο </a:t>
            </a:r>
            <a:r>
              <a:rPr lang="fr-FR" dirty="0">
                <a:solidFill>
                  <a:schemeClr val="bg1"/>
                </a:solidFill>
              </a:rPr>
              <a:t>Théâtre de l'Odéon </a:t>
            </a:r>
            <a:r>
              <a:rPr lang="el-GR" dirty="0">
                <a:solidFill>
                  <a:schemeClr val="bg1"/>
                </a:solidFill>
              </a:rPr>
              <a:t>από τον θίασο </a:t>
            </a:r>
            <a:r>
              <a:rPr lang="fr-FR" dirty="0">
                <a:solidFill>
                  <a:schemeClr val="bg1"/>
                </a:solidFill>
              </a:rPr>
              <a:t>Renaud-Barrault</a:t>
            </a:r>
            <a:endParaRPr lang="el-GR" dirty="0">
              <a:solidFill>
                <a:schemeClr val="bg1"/>
              </a:solidFill>
            </a:endParaRPr>
          </a:p>
          <a:p>
            <a:r>
              <a:rPr lang="el-GR" dirty="0">
                <a:solidFill>
                  <a:schemeClr val="bg1"/>
                </a:solidFill>
              </a:rPr>
              <a:t>Σκάνδαλο και βίαιες διαμαρτυρίες</a:t>
            </a:r>
            <a:endParaRPr lang="en-US" dirty="0">
              <a:solidFill>
                <a:schemeClr val="bg1"/>
              </a:solidFill>
            </a:endParaRPr>
          </a:p>
        </p:txBody>
      </p:sp>
      <p:pic>
        <p:nvPicPr>
          <p:cNvPr id="4" name="Picture 3"/>
          <p:cNvPicPr>
            <a:picLocks noChangeAspect="1"/>
          </p:cNvPicPr>
          <p:nvPr/>
        </p:nvPicPr>
        <p:blipFill>
          <a:blip r:embed="rId3"/>
          <a:stretch>
            <a:fillRect/>
          </a:stretch>
        </p:blipFill>
        <p:spPr>
          <a:xfrm>
            <a:off x="4790489" y="1921192"/>
            <a:ext cx="7401511" cy="4936808"/>
          </a:xfrm>
          <a:prstGeom prst="rect">
            <a:avLst/>
          </a:prstGeom>
        </p:spPr>
      </p:pic>
      <p:sp>
        <p:nvSpPr>
          <p:cNvPr id="5" name="TextBox 4"/>
          <p:cNvSpPr txBox="1"/>
          <p:nvPr/>
        </p:nvSpPr>
        <p:spPr>
          <a:xfrm>
            <a:off x="1210244" y="5758790"/>
            <a:ext cx="3486150" cy="646331"/>
          </a:xfrm>
          <a:prstGeom prst="rect">
            <a:avLst/>
          </a:prstGeom>
          <a:noFill/>
        </p:spPr>
        <p:txBody>
          <a:bodyPr wrap="square" rtlCol="0">
            <a:spAutoFit/>
          </a:bodyPr>
          <a:lstStyle/>
          <a:p>
            <a:r>
              <a:rPr lang="el-GR" dirty="0">
                <a:solidFill>
                  <a:schemeClr val="bg1"/>
                </a:solidFill>
              </a:rPr>
              <a:t>Φεστιβάλ Αθηνών, Ιούνιος 2016</a:t>
            </a:r>
          </a:p>
          <a:p>
            <a:r>
              <a:rPr lang="el-GR" dirty="0" err="1">
                <a:solidFill>
                  <a:schemeClr val="bg1"/>
                </a:solidFill>
              </a:rPr>
              <a:t>σκην</a:t>
            </a:r>
            <a:r>
              <a:rPr lang="el-GR" dirty="0">
                <a:solidFill>
                  <a:schemeClr val="bg1"/>
                </a:solidFill>
              </a:rPr>
              <a:t>. Δαμιανός Κωνσταντινίδης</a:t>
            </a:r>
            <a:endParaRPr lang="en-US" dirty="0">
              <a:solidFill>
                <a:schemeClr val="bg1"/>
              </a:solidFill>
            </a:endParaRPr>
          </a:p>
        </p:txBody>
      </p:sp>
    </p:spTree>
    <p:extLst>
      <p:ext uri="{BB962C8B-B14F-4D97-AF65-F5344CB8AC3E}">
        <p14:creationId xmlns:p14="http://schemas.microsoft.com/office/powerpoint/2010/main" val="13631040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Η γαλλική κυριαρχία στην Αλγερία</a:t>
            </a:r>
            <a:endParaRPr lang="en-US" dirty="0"/>
          </a:p>
        </p:txBody>
      </p:sp>
      <p:sp>
        <p:nvSpPr>
          <p:cNvPr id="3" name="Content Placeholder 2"/>
          <p:cNvSpPr>
            <a:spLocks noGrp="1"/>
          </p:cNvSpPr>
          <p:nvPr>
            <p:ph idx="1"/>
          </p:nvPr>
        </p:nvSpPr>
        <p:spPr/>
        <p:txBody>
          <a:bodyPr>
            <a:normAutofit/>
          </a:bodyPr>
          <a:lstStyle/>
          <a:p>
            <a:r>
              <a:rPr lang="el-GR" dirty="0"/>
              <a:t>1847, διάταγμα που επιτρέπει τη διάθεση «μη χρησιμοποιούμενης» γης σε Γάλλους</a:t>
            </a:r>
          </a:p>
          <a:p>
            <a:r>
              <a:rPr lang="el-GR" dirty="0"/>
              <a:t>1848, Αλγερία ανακηρύσσεται γαλλικό έδαφος. Ανοίγει ο δρόμος για τον εποικισμό</a:t>
            </a:r>
          </a:p>
          <a:p>
            <a:r>
              <a:rPr lang="en-US" dirty="0"/>
              <a:t>1881, </a:t>
            </a:r>
            <a:r>
              <a:rPr lang="el-GR" dirty="0"/>
              <a:t>τα τρία διαμερίσματα </a:t>
            </a:r>
            <a:r>
              <a:rPr lang="en-US" dirty="0"/>
              <a:t>Alger, Oran, </a:t>
            </a:r>
            <a:r>
              <a:rPr lang="el-GR" dirty="0"/>
              <a:t>και </a:t>
            </a:r>
            <a:r>
              <a:rPr lang="en-US" dirty="0"/>
              <a:t>Constantine </a:t>
            </a:r>
            <a:r>
              <a:rPr lang="el-GR" dirty="0"/>
              <a:t>εντάσσονται σε μητροπολιτική Γαλλία</a:t>
            </a:r>
            <a:endParaRPr lang="en-US" dirty="0"/>
          </a:p>
          <a:p>
            <a:r>
              <a:rPr lang="el-GR" dirty="0"/>
              <a:t>περ</a:t>
            </a:r>
            <a:r>
              <a:rPr lang="en-US" dirty="0"/>
              <a:t>. 1920, </a:t>
            </a:r>
            <a:r>
              <a:rPr lang="el-GR" dirty="0"/>
              <a:t>ο </a:t>
            </a:r>
            <a:r>
              <a:rPr lang="en-US" dirty="0"/>
              <a:t>Khaled Ben </a:t>
            </a:r>
            <a:r>
              <a:rPr lang="en-US" dirty="0" err="1"/>
              <a:t>Hachemi</a:t>
            </a:r>
            <a:r>
              <a:rPr lang="en-US" dirty="0"/>
              <a:t>, </a:t>
            </a:r>
            <a:r>
              <a:rPr lang="el-GR" dirty="0"/>
              <a:t>εγγονός του </a:t>
            </a:r>
            <a:r>
              <a:rPr lang="en-US" dirty="0" err="1"/>
              <a:t>Abd</a:t>
            </a:r>
            <a:r>
              <a:rPr lang="en-US" dirty="0"/>
              <a:t> el-Kader, </a:t>
            </a:r>
            <a:r>
              <a:rPr lang="el-GR" dirty="0"/>
              <a:t>αναλαμβάνει ηγεσία των «Νέων Αλγερινών», εθνικιστικό κίνημα με αίτημα την ισότητα των Αλγερινών με τους Ευρωπαίους εποίκους</a:t>
            </a:r>
            <a:endParaRPr lang="en-US" dirty="0"/>
          </a:p>
        </p:txBody>
      </p:sp>
    </p:spTree>
    <p:extLst>
      <p:ext uri="{BB962C8B-B14F-4D97-AF65-F5344CB8AC3E}">
        <p14:creationId xmlns:p14="http://schemas.microsoft.com/office/powerpoint/2010/main" val="31579138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786" t="152" r="-1346" b="-152"/>
          <a:stretch/>
        </p:blipFill>
        <p:spPr>
          <a:xfrm>
            <a:off x="0" y="4377"/>
            <a:ext cx="6708197" cy="6853623"/>
          </a:xfrm>
          <a:prstGeom prst="rect">
            <a:avLst/>
          </a:prstGeom>
        </p:spPr>
      </p:pic>
      <p:pic>
        <p:nvPicPr>
          <p:cNvPr id="3" name="Picture 2"/>
          <p:cNvPicPr>
            <a:picLocks noChangeAspect="1"/>
          </p:cNvPicPr>
          <p:nvPr/>
        </p:nvPicPr>
        <p:blipFill rotWithShape="1">
          <a:blip r:embed="rId4"/>
          <a:srcRect t="12682" b="19635"/>
          <a:stretch/>
        </p:blipFill>
        <p:spPr>
          <a:xfrm>
            <a:off x="6477000" y="0"/>
            <a:ext cx="5715000" cy="6878782"/>
          </a:xfrm>
          <a:prstGeom prst="rect">
            <a:avLst/>
          </a:prstGeom>
        </p:spPr>
      </p:pic>
    </p:spTree>
    <p:extLst>
      <p:ext uri="{BB962C8B-B14F-4D97-AF65-F5344CB8AC3E}">
        <p14:creationId xmlns:p14="http://schemas.microsoft.com/office/powerpoint/2010/main" val="3750360452"/>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202477" y="83889"/>
            <a:ext cx="8853055" cy="4957711"/>
          </a:xfrm>
          <a:prstGeom prst="rect">
            <a:avLst/>
          </a:prstGeom>
        </p:spPr>
      </p:pic>
      <p:sp>
        <p:nvSpPr>
          <p:cNvPr id="3" name="TextBox 2"/>
          <p:cNvSpPr txBox="1"/>
          <p:nvPr/>
        </p:nvSpPr>
        <p:spPr>
          <a:xfrm>
            <a:off x="6389370" y="5132070"/>
            <a:ext cx="5657850" cy="369332"/>
          </a:xfrm>
          <a:prstGeom prst="rect">
            <a:avLst/>
          </a:prstGeom>
          <a:noFill/>
        </p:spPr>
        <p:txBody>
          <a:bodyPr wrap="square" rtlCol="0">
            <a:spAutoFit/>
          </a:bodyPr>
          <a:lstStyle/>
          <a:p>
            <a:pPr algn="r"/>
            <a:r>
              <a:rPr lang="fr-FR" dirty="0">
                <a:solidFill>
                  <a:schemeClr val="bg1"/>
                </a:solidFill>
              </a:rPr>
              <a:t>Théâtre de l’Odéon, Roger Blin, </a:t>
            </a:r>
            <a:r>
              <a:rPr lang="el-GR" dirty="0">
                <a:solidFill>
                  <a:schemeClr val="bg1"/>
                </a:solidFill>
              </a:rPr>
              <a:t>16 Απριλίου 1966</a:t>
            </a:r>
            <a:endParaRPr lang="en-US" dirty="0">
              <a:solidFill>
                <a:schemeClr val="bg1"/>
              </a:solidFill>
            </a:endParaRPr>
          </a:p>
        </p:txBody>
      </p:sp>
      <p:sp>
        <p:nvSpPr>
          <p:cNvPr id="4" name="TextBox 3"/>
          <p:cNvSpPr txBox="1"/>
          <p:nvPr/>
        </p:nvSpPr>
        <p:spPr>
          <a:xfrm>
            <a:off x="1005840" y="5795010"/>
            <a:ext cx="8023860" cy="923330"/>
          </a:xfrm>
          <a:prstGeom prst="rect">
            <a:avLst/>
          </a:prstGeom>
          <a:noFill/>
        </p:spPr>
        <p:txBody>
          <a:bodyPr wrap="square" rtlCol="0">
            <a:spAutoFit/>
          </a:bodyPr>
          <a:lstStyle/>
          <a:p>
            <a:r>
              <a:rPr lang="fr-FR" dirty="0">
                <a:solidFill>
                  <a:schemeClr val="bg1"/>
                </a:solidFill>
              </a:rPr>
              <a:t>André Malraux</a:t>
            </a:r>
            <a:r>
              <a:rPr lang="el-GR" dirty="0">
                <a:solidFill>
                  <a:schemeClr val="bg1"/>
                </a:solidFill>
              </a:rPr>
              <a:t>: « </a:t>
            </a:r>
            <a:r>
              <a:rPr lang="fr-FR" dirty="0">
                <a:solidFill>
                  <a:schemeClr val="bg1"/>
                </a:solidFill>
              </a:rPr>
              <a:t>En fait, nous n'autorisons pas </a:t>
            </a:r>
            <a:r>
              <a:rPr lang="fr-FR" i="1" dirty="0">
                <a:solidFill>
                  <a:schemeClr val="bg1"/>
                </a:solidFill>
              </a:rPr>
              <a:t>Les Paravents</a:t>
            </a:r>
            <a:r>
              <a:rPr lang="fr-FR" dirty="0">
                <a:solidFill>
                  <a:schemeClr val="bg1"/>
                </a:solidFill>
              </a:rPr>
              <a:t> pour ce que vous leur reprochez et qui peut être légitime ; nous les autorisons malgré ce que vous leur reprochez. »</a:t>
            </a:r>
            <a:r>
              <a:rPr lang="el-GR" dirty="0">
                <a:solidFill>
                  <a:schemeClr val="bg1"/>
                </a:solidFill>
              </a:rPr>
              <a:t> (</a:t>
            </a:r>
            <a:r>
              <a:rPr lang="fr-FR" dirty="0">
                <a:solidFill>
                  <a:schemeClr val="bg1"/>
                </a:solidFill>
              </a:rPr>
              <a:t>Assemblée Nationale, </a:t>
            </a:r>
            <a:r>
              <a:rPr lang="el-GR" dirty="0">
                <a:solidFill>
                  <a:schemeClr val="bg1"/>
                </a:solidFill>
              </a:rPr>
              <a:t>26 Οκτωβρίου 1966)</a:t>
            </a:r>
            <a:endParaRPr lang="en-US" dirty="0">
              <a:solidFill>
                <a:schemeClr val="bg1"/>
              </a:solidFill>
            </a:endParaRPr>
          </a:p>
        </p:txBody>
      </p:sp>
    </p:spTree>
    <p:extLst>
      <p:ext uri="{BB962C8B-B14F-4D97-AF65-F5344CB8AC3E}">
        <p14:creationId xmlns:p14="http://schemas.microsoft.com/office/powerpoint/2010/main" val="2128706704"/>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19200" y="123825"/>
            <a:ext cx="9753600" cy="6610350"/>
          </a:xfrm>
          <a:prstGeom prst="rect">
            <a:avLst/>
          </a:prstGeom>
        </p:spPr>
      </p:pic>
    </p:spTree>
    <p:extLst>
      <p:ext uri="{BB962C8B-B14F-4D97-AF65-F5344CB8AC3E}">
        <p14:creationId xmlns:p14="http://schemas.microsoft.com/office/powerpoint/2010/main" val="438462070"/>
      </p:ext>
    </p:extLst>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Απολογισμός</a:t>
            </a:r>
            <a:endParaRPr lang="en-US" dirty="0"/>
          </a:p>
        </p:txBody>
      </p:sp>
      <p:sp>
        <p:nvSpPr>
          <p:cNvPr id="3" name="Content Placeholder 2"/>
          <p:cNvSpPr>
            <a:spLocks noGrp="1"/>
          </p:cNvSpPr>
          <p:nvPr>
            <p:ph idx="1"/>
          </p:nvPr>
        </p:nvSpPr>
        <p:spPr>
          <a:xfrm>
            <a:off x="1371600" y="2286000"/>
            <a:ext cx="9601200" cy="4320540"/>
          </a:xfrm>
        </p:spPr>
        <p:txBody>
          <a:bodyPr>
            <a:normAutofit lnSpcReduction="10000"/>
          </a:bodyPr>
          <a:lstStyle/>
          <a:p>
            <a:r>
              <a:rPr lang="en-US" dirty="0"/>
              <a:t>1</a:t>
            </a:r>
            <a:r>
              <a:rPr lang="el-GR" dirty="0"/>
              <a:t>,</a:t>
            </a:r>
            <a:r>
              <a:rPr lang="en-US" dirty="0"/>
              <a:t>7 </a:t>
            </a:r>
            <a:r>
              <a:rPr lang="el-GR" dirty="0"/>
              <a:t>εκατ. Γάλλοι στρατιώτες πολέμησαν στον Πόλεμο της Αλγερίας</a:t>
            </a:r>
          </a:p>
          <a:p>
            <a:pPr lvl="1"/>
            <a:r>
              <a:rPr lang="el-GR" dirty="0"/>
              <a:t>Πάνω από 25.000 νεκροί και 60.000 τραυματίες</a:t>
            </a:r>
          </a:p>
          <a:p>
            <a:pPr lvl="1"/>
            <a:r>
              <a:rPr lang="el-GR" dirty="0"/>
              <a:t>Πάνω από 500.000 νεκροί Αλγερινοί</a:t>
            </a:r>
          </a:p>
          <a:p>
            <a:r>
              <a:rPr lang="el-GR" i="1" dirty="0"/>
              <a:t>« </a:t>
            </a:r>
            <a:r>
              <a:rPr lang="fr-FR" i="1" dirty="0"/>
              <a:t>Les Evénements »</a:t>
            </a:r>
            <a:endParaRPr lang="el-GR" i="1" dirty="0"/>
          </a:p>
          <a:p>
            <a:r>
              <a:rPr lang="fr-FR" i="1" dirty="0"/>
              <a:t> </a:t>
            </a:r>
            <a:r>
              <a:rPr lang="el-GR" dirty="0"/>
              <a:t>Συστηματική χρήση βασανιστηρίων από γαλλικό στρατό</a:t>
            </a:r>
          </a:p>
          <a:p>
            <a:r>
              <a:rPr lang="el-GR" dirty="0"/>
              <a:t>Θέμα ταμπού, χορήγηση γενικής αμνηστίας (1962)</a:t>
            </a:r>
          </a:p>
          <a:p>
            <a:r>
              <a:rPr lang="el-GR" dirty="0"/>
              <a:t>Οκτώβριος 1999, Γαλλική Εθνοσυνέλευση εγκρίνει επίσημα τον όρο «Πόλεμος της Αλγερίας»</a:t>
            </a:r>
          </a:p>
          <a:p>
            <a:r>
              <a:rPr lang="fr-FR" dirty="0">
                <a:hlinkClick r:id="rId2"/>
              </a:rPr>
              <a:t>Pierre Vidal-</a:t>
            </a:r>
            <a:r>
              <a:rPr lang="fr-FR" dirty="0" err="1">
                <a:hlinkClick r:id="rId2"/>
              </a:rPr>
              <a:t>Naquet</a:t>
            </a:r>
            <a:r>
              <a:rPr lang="fr-FR" dirty="0">
                <a:hlinkClick r:id="rId2"/>
              </a:rPr>
              <a:t>, </a:t>
            </a:r>
            <a:r>
              <a:rPr lang="fr-FR" i="1" dirty="0">
                <a:hlinkClick r:id="rId2"/>
              </a:rPr>
              <a:t>Les crimes de l’armée française: Algérie 1954-1962</a:t>
            </a:r>
            <a:r>
              <a:rPr lang="fr-FR" dirty="0">
                <a:hlinkClick r:id="rId2"/>
              </a:rPr>
              <a:t>, Maspero, 1975 </a:t>
            </a:r>
            <a:endParaRPr lang="fr-FR" dirty="0"/>
          </a:p>
          <a:p>
            <a:r>
              <a:rPr lang="fr-FR" dirty="0">
                <a:hlinkClick r:id="rId3"/>
              </a:rPr>
              <a:t>Rachid </a:t>
            </a:r>
            <a:r>
              <a:rPr lang="fr-FR" dirty="0" err="1">
                <a:hlinkClick r:id="rId3"/>
              </a:rPr>
              <a:t>Bouchareb</a:t>
            </a:r>
            <a:r>
              <a:rPr lang="fr-FR" dirty="0">
                <a:hlinkClick r:id="rId3"/>
              </a:rPr>
              <a:t>, Hors la loi (2010)</a:t>
            </a:r>
            <a:endParaRPr lang="en-US" dirty="0"/>
          </a:p>
        </p:txBody>
      </p:sp>
    </p:spTree>
    <p:extLst>
      <p:ext uri="{BB962C8B-B14F-4D97-AF65-F5344CB8AC3E}">
        <p14:creationId xmlns:p14="http://schemas.microsoft.com/office/powerpoint/2010/main" val="2212925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02111984F565}" type="slidenum">
              <a:rPr lang="en-US" smtClean="0"/>
              <a:pPr/>
              <a:t>54</a:t>
            </a:fld>
            <a:endParaRPr lang="en-US" dirty="0"/>
          </a:p>
        </p:txBody>
      </p:sp>
      <p:pic>
        <p:nvPicPr>
          <p:cNvPr id="3" name="Picture 2"/>
          <p:cNvPicPr>
            <a:picLocks noChangeAspect="1"/>
          </p:cNvPicPr>
          <p:nvPr/>
        </p:nvPicPr>
        <p:blipFill>
          <a:blip r:embed="rId3"/>
          <a:stretch>
            <a:fillRect/>
          </a:stretch>
        </p:blipFill>
        <p:spPr>
          <a:xfrm>
            <a:off x="1097280" y="194310"/>
            <a:ext cx="5852160" cy="3752697"/>
          </a:xfrm>
          <a:prstGeom prst="rect">
            <a:avLst/>
          </a:prstGeom>
        </p:spPr>
      </p:pic>
      <p:pic>
        <p:nvPicPr>
          <p:cNvPr id="4" name="Picture 3"/>
          <p:cNvPicPr>
            <a:picLocks noChangeAspect="1"/>
          </p:cNvPicPr>
          <p:nvPr/>
        </p:nvPicPr>
        <p:blipFill>
          <a:blip r:embed="rId4"/>
          <a:stretch>
            <a:fillRect/>
          </a:stretch>
        </p:blipFill>
        <p:spPr>
          <a:xfrm>
            <a:off x="7422718" y="640080"/>
            <a:ext cx="4609262" cy="5349240"/>
          </a:xfrm>
          <a:prstGeom prst="rect">
            <a:avLst/>
          </a:prstGeom>
        </p:spPr>
      </p:pic>
      <p:sp>
        <p:nvSpPr>
          <p:cNvPr id="5" name="TextBox 4"/>
          <p:cNvSpPr txBox="1"/>
          <p:nvPr/>
        </p:nvSpPr>
        <p:spPr>
          <a:xfrm>
            <a:off x="7795260" y="6001524"/>
            <a:ext cx="3989070" cy="707886"/>
          </a:xfrm>
          <a:prstGeom prst="rect">
            <a:avLst/>
          </a:prstGeom>
          <a:noFill/>
        </p:spPr>
        <p:txBody>
          <a:bodyPr wrap="square" rtlCol="0">
            <a:spAutoFit/>
          </a:bodyPr>
          <a:lstStyle/>
          <a:p>
            <a:pPr algn="ctr"/>
            <a:r>
              <a:rPr lang="en-US" sz="2000" dirty="0"/>
              <a:t>Pierre Vidal-</a:t>
            </a:r>
            <a:r>
              <a:rPr lang="en-US" sz="2000" dirty="0" err="1"/>
              <a:t>Naquet</a:t>
            </a:r>
            <a:endParaRPr lang="en-US" sz="2000" dirty="0"/>
          </a:p>
          <a:p>
            <a:pPr algn="ctr"/>
            <a:r>
              <a:rPr lang="en-US" sz="2000" dirty="0"/>
              <a:t>1930-2006</a:t>
            </a:r>
          </a:p>
        </p:txBody>
      </p:sp>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l="14453" t="13593" r="17813" b="20000"/>
          <a:stretch/>
        </p:blipFill>
        <p:spPr>
          <a:xfrm>
            <a:off x="1143000" y="4137660"/>
            <a:ext cx="3559759" cy="2617470"/>
          </a:xfrm>
          <a:prstGeom prst="rect">
            <a:avLst/>
          </a:prstGeom>
        </p:spPr>
      </p:pic>
    </p:spTree>
    <p:extLst>
      <p:ext uri="{BB962C8B-B14F-4D97-AF65-F5344CB8AC3E}">
        <p14:creationId xmlns:p14="http://schemas.microsoft.com/office/powerpoint/2010/main" val="546967895"/>
      </p:ext>
    </p:extLst>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02111984F565}" type="slidenum">
              <a:rPr lang="en-US" smtClean="0"/>
              <a:pPr/>
              <a:t>55</a:t>
            </a:fld>
            <a:endParaRPr lang="en-US" dirty="0"/>
          </a:p>
        </p:txBody>
      </p:sp>
      <p:pic>
        <p:nvPicPr>
          <p:cNvPr id="3" name="Picture 2"/>
          <p:cNvPicPr>
            <a:picLocks noChangeAspect="1"/>
          </p:cNvPicPr>
          <p:nvPr/>
        </p:nvPicPr>
        <p:blipFill>
          <a:blip r:embed="rId3"/>
          <a:stretch>
            <a:fillRect/>
          </a:stretch>
        </p:blipFill>
        <p:spPr>
          <a:xfrm>
            <a:off x="1809750" y="571500"/>
            <a:ext cx="8572500" cy="5715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86774933"/>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286000" y="71437"/>
            <a:ext cx="7620000" cy="6715125"/>
          </a:xfrm>
          <a:prstGeom prst="rect">
            <a:avLst/>
          </a:prstGeom>
        </p:spPr>
      </p:pic>
      <p:sp>
        <p:nvSpPr>
          <p:cNvPr id="4" name="TextBox 3"/>
          <p:cNvSpPr txBox="1"/>
          <p:nvPr/>
        </p:nvSpPr>
        <p:spPr>
          <a:xfrm>
            <a:off x="10197296" y="5752618"/>
            <a:ext cx="1643605" cy="461665"/>
          </a:xfrm>
          <a:prstGeom prst="rect">
            <a:avLst/>
          </a:prstGeom>
          <a:noFill/>
        </p:spPr>
        <p:txBody>
          <a:bodyPr wrap="square" rtlCol="0">
            <a:spAutoFit/>
          </a:bodyPr>
          <a:lstStyle/>
          <a:p>
            <a:r>
              <a:rPr lang="en-US" sz="2400" dirty="0"/>
              <a:t>1870</a:t>
            </a:r>
          </a:p>
        </p:txBody>
      </p:sp>
    </p:spTree>
    <p:extLst>
      <p:ext uri="{BB962C8B-B14F-4D97-AF65-F5344CB8AC3E}">
        <p14:creationId xmlns:p14="http://schemas.microsoft.com/office/powerpoint/2010/main" val="4499250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02111984F565}" type="slidenum">
              <a:rPr lang="en-US" smtClean="0"/>
              <a:pPr/>
              <a:t>7</a:t>
            </a:fld>
            <a:endParaRPr lang="en-US" dirty="0"/>
          </a:p>
        </p:txBody>
      </p:sp>
      <p:pic>
        <p:nvPicPr>
          <p:cNvPr id="3" name="Picture 2"/>
          <p:cNvPicPr>
            <a:picLocks noChangeAspect="1"/>
          </p:cNvPicPr>
          <p:nvPr/>
        </p:nvPicPr>
        <p:blipFill>
          <a:blip r:embed="rId3"/>
          <a:stretch>
            <a:fillRect/>
          </a:stretch>
        </p:blipFill>
        <p:spPr>
          <a:xfrm>
            <a:off x="2660072" y="22279"/>
            <a:ext cx="6868391" cy="6816879"/>
          </a:xfrm>
          <a:prstGeom prst="rect">
            <a:avLst/>
          </a:prstGeom>
        </p:spPr>
      </p:pic>
    </p:spTree>
    <p:extLst>
      <p:ext uri="{BB962C8B-B14F-4D97-AF65-F5344CB8AC3E}">
        <p14:creationId xmlns:p14="http://schemas.microsoft.com/office/powerpoint/2010/main" val="19331169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Η Αλγερία υπό γαλλική κυριαρχία</a:t>
            </a:r>
            <a:endParaRPr lang="en-US" dirty="0"/>
          </a:p>
        </p:txBody>
      </p:sp>
      <p:sp>
        <p:nvSpPr>
          <p:cNvPr id="3" name="Content Placeholder 2"/>
          <p:cNvSpPr>
            <a:spLocks noGrp="1"/>
          </p:cNvSpPr>
          <p:nvPr>
            <p:ph idx="1"/>
          </p:nvPr>
        </p:nvSpPr>
        <p:spPr>
          <a:xfrm>
            <a:off x="1126172" y="2154035"/>
            <a:ext cx="9423718" cy="4578235"/>
          </a:xfrm>
        </p:spPr>
        <p:txBody>
          <a:bodyPr>
            <a:normAutofit/>
          </a:bodyPr>
          <a:lstStyle/>
          <a:p>
            <a:r>
              <a:rPr lang="el-GR" dirty="0"/>
              <a:t>Πλήρης διοικητική ένταξη σε γαλλική επικράτεια</a:t>
            </a:r>
            <a:endParaRPr lang="en-US" dirty="0"/>
          </a:p>
          <a:p>
            <a:pPr lvl="1">
              <a:buFont typeface="Wingdings" panose="05000000000000000000" pitchFamily="2" charset="2"/>
              <a:buChar char="v"/>
            </a:pPr>
            <a:r>
              <a:rPr lang="en-US" b="1" dirty="0">
                <a:sym typeface="Symbol" panose="05050102010706020507" pitchFamily="18" charset="2"/>
              </a:rPr>
              <a:t></a:t>
            </a:r>
            <a:r>
              <a:rPr lang="en-US" dirty="0">
                <a:sym typeface="Symbol" panose="05050102010706020507" pitchFamily="18" charset="2"/>
              </a:rPr>
              <a:t> </a:t>
            </a:r>
            <a:r>
              <a:rPr lang="el-GR" dirty="0"/>
              <a:t>Μαρόκο &amp; Τυνησία = προτεκτοράτα</a:t>
            </a:r>
            <a:endParaRPr lang="en-US" dirty="0"/>
          </a:p>
          <a:p>
            <a:r>
              <a:rPr lang="el-GR" dirty="0"/>
              <a:t>Γαλλία ελέγχει οικονομικά, δημόσια έργα, εκπαίδευση, άμυνα &amp; ασφάλεια, γεωργία</a:t>
            </a:r>
            <a:endParaRPr lang="en-US" dirty="0"/>
          </a:p>
          <a:p>
            <a:r>
              <a:rPr lang="el-GR" dirty="0"/>
              <a:t>Σημαντική μετανάστευση Ευρωπαίων που αποσπούν γη από γηγενή πληθυσμό, περ. 1 εκατ. Γάλλοι (</a:t>
            </a:r>
            <a:r>
              <a:rPr lang="en-US" i="1" dirty="0" err="1"/>
              <a:t>Pieds</a:t>
            </a:r>
            <a:r>
              <a:rPr lang="en-US" i="1" dirty="0"/>
              <a:t>-noirs</a:t>
            </a:r>
            <a:r>
              <a:rPr lang="en-US" dirty="0"/>
              <a:t>)</a:t>
            </a:r>
          </a:p>
          <a:p>
            <a:r>
              <a:rPr lang="el-GR" dirty="0"/>
              <a:t>Νομικό σύστημα και δικαστήρια υπό αποικιακή επίβλεψη</a:t>
            </a:r>
            <a:endParaRPr lang="en-US" dirty="0"/>
          </a:p>
          <a:p>
            <a:pPr lvl="1">
              <a:buFont typeface="Wingdings" panose="05000000000000000000" pitchFamily="2" charset="2"/>
              <a:buChar char="v"/>
            </a:pPr>
            <a:r>
              <a:rPr lang="el-GR" dirty="0"/>
              <a:t>Σουνίτες Μουσουλμάνοι (πλειοψηφία) και Εβραίοι διατηρούν θρησκευτικά δικαστήρια για υποθέσεις Αστικού Δικαίου (γάμοι, διαζύγια</a:t>
            </a:r>
            <a:r>
              <a:rPr lang="en-US" dirty="0"/>
              <a:t>, </a:t>
            </a:r>
            <a:r>
              <a:rPr lang="el-GR" dirty="0"/>
              <a:t>κληρονομικά)</a:t>
            </a:r>
            <a:endParaRPr lang="en-US" dirty="0"/>
          </a:p>
          <a:p>
            <a:pPr lvl="1">
              <a:buFont typeface="Wingdings" panose="05000000000000000000" pitchFamily="2" charset="2"/>
              <a:buChar char="v"/>
            </a:pPr>
            <a:r>
              <a:rPr lang="el-GR" dirty="0"/>
              <a:t>Σε </a:t>
            </a:r>
            <a:r>
              <a:rPr lang="el-GR" dirty="0" err="1"/>
              <a:t>Βερβέρους</a:t>
            </a:r>
            <a:r>
              <a:rPr lang="el-GR" dirty="0"/>
              <a:t> Μουσουλμάνους οι γαλλικές αποικιακές αρχές επεμβαίνουν άμεσα σε παραδοσιακό εθιμικό δίκαιο</a:t>
            </a:r>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pPr/>
              <a:t>8</a:t>
            </a:fld>
            <a:endParaRPr lang="en-US" dirty="0"/>
          </a:p>
        </p:txBody>
      </p:sp>
    </p:spTree>
    <p:extLst>
      <p:ext uri="{BB962C8B-B14F-4D97-AF65-F5344CB8AC3E}">
        <p14:creationId xmlns:p14="http://schemas.microsoft.com/office/powerpoint/2010/main" val="15928883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Η Αλγερία υπό γαλλική κυριαρχία</a:t>
            </a:r>
            <a:endParaRPr lang="en-US" dirty="0"/>
          </a:p>
        </p:txBody>
      </p:sp>
      <p:sp>
        <p:nvSpPr>
          <p:cNvPr id="3" name="Content Placeholder 2"/>
          <p:cNvSpPr>
            <a:spLocks noGrp="1"/>
          </p:cNvSpPr>
          <p:nvPr>
            <p:ph idx="1"/>
          </p:nvPr>
        </p:nvSpPr>
        <p:spPr>
          <a:xfrm>
            <a:off x="1371600" y="2286000"/>
            <a:ext cx="9932670" cy="4183380"/>
          </a:xfrm>
        </p:spPr>
        <p:txBody>
          <a:bodyPr>
            <a:normAutofit/>
          </a:bodyPr>
          <a:lstStyle/>
          <a:p>
            <a:r>
              <a:rPr lang="en-US" i="1" dirty="0">
                <a:solidFill>
                  <a:schemeClr val="tx1"/>
                </a:solidFill>
              </a:rPr>
              <a:t>Code de </a:t>
            </a:r>
            <a:r>
              <a:rPr lang="en-US" i="1" dirty="0" err="1">
                <a:solidFill>
                  <a:schemeClr val="tx1"/>
                </a:solidFill>
              </a:rPr>
              <a:t>l'indigénat</a:t>
            </a:r>
            <a:r>
              <a:rPr lang="en-US" i="1" dirty="0">
                <a:solidFill>
                  <a:schemeClr val="tx1"/>
                </a:solidFill>
              </a:rPr>
              <a:t> </a:t>
            </a:r>
            <a:r>
              <a:rPr lang="en-US" dirty="0"/>
              <a:t>= </a:t>
            </a:r>
            <a:r>
              <a:rPr lang="el-GR" dirty="0"/>
              <a:t>σώμα νόμων που εγκαθιδρύουν δυσμενέστερο νομικό καθεστώς για γηγενείς</a:t>
            </a:r>
            <a:endParaRPr lang="en-US" dirty="0"/>
          </a:p>
          <a:p>
            <a:pPr lvl="1">
              <a:buFont typeface="Wingdings" panose="05000000000000000000" pitchFamily="2" charset="2"/>
              <a:buChar char="v"/>
            </a:pPr>
            <a:r>
              <a:rPr lang="el-GR" dirty="0"/>
              <a:t>Φορολογικά βάρη, καταναγκαστική εργασία, αυθαιρεσίες εξουσίας, συνοπτικές ποινές από στρατιωτικές αρχές</a:t>
            </a:r>
            <a:endParaRPr lang="en-US" dirty="0"/>
          </a:p>
          <a:p>
            <a:pPr lvl="1">
              <a:buFont typeface="Wingdings" panose="05000000000000000000" pitchFamily="2" charset="2"/>
              <a:buChar char="v"/>
            </a:pPr>
            <a:r>
              <a:rPr lang="el-GR" dirty="0"/>
              <a:t>Ειδικές ποινές για </a:t>
            </a:r>
            <a:r>
              <a:rPr lang="en-US" i="1" dirty="0" err="1"/>
              <a:t>indigènes</a:t>
            </a:r>
            <a:r>
              <a:rPr lang="en-US" i="1" dirty="0"/>
              <a:t>,</a:t>
            </a:r>
            <a:r>
              <a:rPr lang="en-US" dirty="0"/>
              <a:t> </a:t>
            </a:r>
            <a:r>
              <a:rPr lang="el-GR" dirty="0"/>
              <a:t>απαλλοτρίωση γαιών τους</a:t>
            </a:r>
            <a:endParaRPr lang="en-US" dirty="0"/>
          </a:p>
          <a:p>
            <a:pPr lvl="1">
              <a:buFont typeface="Wingdings" panose="05000000000000000000" pitchFamily="2" charset="2"/>
              <a:buChar char="v"/>
            </a:pPr>
            <a:r>
              <a:rPr lang="el-GR" dirty="0"/>
              <a:t>Μεταξύ</a:t>
            </a:r>
            <a:r>
              <a:rPr lang="en-US" dirty="0"/>
              <a:t> 1865 </a:t>
            </a:r>
            <a:r>
              <a:rPr lang="el-GR" dirty="0"/>
              <a:t>και </a:t>
            </a:r>
            <a:r>
              <a:rPr lang="en-US" dirty="0"/>
              <a:t>1962, </a:t>
            </a:r>
            <a:r>
              <a:rPr lang="el-GR" dirty="0"/>
              <a:t>μόνον </a:t>
            </a:r>
            <a:r>
              <a:rPr lang="en-US" dirty="0"/>
              <a:t>7</a:t>
            </a:r>
            <a:r>
              <a:rPr lang="el-GR" dirty="0"/>
              <a:t>.</a:t>
            </a:r>
            <a:r>
              <a:rPr lang="en-US" dirty="0"/>
              <a:t>000 </a:t>
            </a:r>
            <a:r>
              <a:rPr lang="el-GR" dirty="0"/>
              <a:t>Αλγερινοί έγιναν Γάλλοι πολίτες</a:t>
            </a:r>
          </a:p>
          <a:p>
            <a:pPr lvl="2">
              <a:buFont typeface="Arial" panose="020B0604020202020204" pitchFamily="34" charset="0"/>
              <a:buChar char="•"/>
            </a:pPr>
            <a:r>
              <a:rPr lang="el-GR" dirty="0"/>
              <a:t>Πληθυσμός Γαλλικής Αυτοκρατορίας το 1939, περίπου 69 εκατ.</a:t>
            </a:r>
            <a:endParaRPr lang="en-US" dirty="0"/>
          </a:p>
          <a:p>
            <a:r>
              <a:rPr lang="en-US" i="1" dirty="0" err="1">
                <a:solidFill>
                  <a:schemeClr val="tx1"/>
                </a:solidFill>
              </a:rPr>
              <a:t>Evolué</a:t>
            </a:r>
            <a:r>
              <a:rPr lang="en-US" dirty="0">
                <a:solidFill>
                  <a:schemeClr val="tx1"/>
                </a:solidFill>
              </a:rPr>
              <a:t> </a:t>
            </a:r>
            <a:r>
              <a:rPr lang="en-US" dirty="0"/>
              <a:t>(</a:t>
            </a:r>
            <a:r>
              <a:rPr lang="el-GR" dirty="0"/>
              <a:t>«εξελιγμένος»</a:t>
            </a:r>
            <a:r>
              <a:rPr lang="en-US" dirty="0"/>
              <a:t>) = </a:t>
            </a:r>
            <a:r>
              <a:rPr lang="el-GR" dirty="0"/>
              <a:t>ιθαγενής Ασιάτης ή Αφρικανός που «εξελίχθηκε» και εξευρωπαΐστηκε μέσω της εκπαίδευσης ή της αφομοίωσης και αποδέχθηκε τις ευρωπαϊκές αξίες και πρότυπα συμπεριφοράς</a:t>
            </a:r>
          </a:p>
          <a:p>
            <a:r>
              <a:rPr lang="en-US" i="1" dirty="0">
                <a:solidFill>
                  <a:schemeClr val="tx1"/>
                </a:solidFill>
              </a:rPr>
              <a:t>Assimilation</a:t>
            </a:r>
            <a:r>
              <a:rPr lang="en-US" dirty="0">
                <a:solidFill>
                  <a:schemeClr val="tx1"/>
                </a:solidFill>
              </a:rPr>
              <a:t> </a:t>
            </a:r>
            <a:r>
              <a:rPr lang="en-US" dirty="0">
                <a:sym typeface="Symbol" panose="05050102010706020507" pitchFamily="18" charset="2"/>
              </a:rPr>
              <a:t> </a:t>
            </a:r>
            <a:r>
              <a:rPr lang="en-US" i="1" dirty="0">
                <a:solidFill>
                  <a:schemeClr val="tx1"/>
                </a:solidFill>
                <a:sym typeface="Symbol" panose="05050102010706020507" pitchFamily="18" charset="2"/>
              </a:rPr>
              <a:t>indirect rule</a:t>
            </a:r>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pPr/>
              <a:t>9</a:t>
            </a:fld>
            <a:endParaRPr lang="en-US" dirty="0"/>
          </a:p>
        </p:txBody>
      </p:sp>
    </p:spTree>
    <p:extLst>
      <p:ext uri="{BB962C8B-B14F-4D97-AF65-F5344CB8AC3E}">
        <p14:creationId xmlns:p14="http://schemas.microsoft.com/office/powerpoint/2010/main" val="1588038896"/>
      </p:ext>
    </p:extLst>
  </p:cSld>
  <p:clrMapOvr>
    <a:masterClrMapping/>
  </p:clrMapOvr>
  <p:timing>
    <p:tnLst>
      <p:par>
        <p:cTn id="1" dur="indefinite" restart="never" nodeType="tmRoot"/>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1_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themeOverride>
</file>

<file path=ppt/theme/themeOverride10.xml><?xml version="1.0" encoding="utf-8"?>
<a:themeOverride xmlns:a="http://schemas.openxmlformats.org/drawingml/2006/main">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themeOverride>
</file>

<file path=ppt/theme/themeOverride11.xml><?xml version="1.0" encoding="utf-8"?>
<a:themeOverride xmlns:a="http://schemas.openxmlformats.org/drawingml/2006/main">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themeOverride>
</file>

<file path=ppt/theme/themeOverride12.xml><?xml version="1.0" encoding="utf-8"?>
<a:themeOverride xmlns:a="http://schemas.openxmlformats.org/drawingml/2006/main">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themeOverride>
</file>

<file path=ppt/theme/themeOverride13.xml><?xml version="1.0" encoding="utf-8"?>
<a:themeOverride xmlns:a="http://schemas.openxmlformats.org/drawingml/2006/main">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themeOverride>
</file>

<file path=ppt/theme/themeOverride14.xml><?xml version="1.0" encoding="utf-8"?>
<a:themeOverride xmlns:a="http://schemas.openxmlformats.org/drawingml/2006/main">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themeOverride>
</file>

<file path=ppt/theme/themeOverride15.xml><?xml version="1.0" encoding="utf-8"?>
<a:themeOverride xmlns:a="http://schemas.openxmlformats.org/drawingml/2006/main">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themeOverride>
</file>

<file path=ppt/theme/themeOverride16.xml><?xml version="1.0" encoding="utf-8"?>
<a:themeOverride xmlns:a="http://schemas.openxmlformats.org/drawingml/2006/main">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themeOverride>
</file>

<file path=ppt/theme/themeOverride17.xml><?xml version="1.0" encoding="utf-8"?>
<a:themeOverride xmlns:a="http://schemas.openxmlformats.org/drawingml/2006/main">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themeOverride>
</file>

<file path=ppt/theme/themeOverride18.xml><?xml version="1.0" encoding="utf-8"?>
<a:themeOverride xmlns:a="http://schemas.openxmlformats.org/drawingml/2006/main">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themeOverride>
</file>

<file path=ppt/theme/themeOverride19.xml><?xml version="1.0" encoding="utf-8"?>
<a:themeOverride xmlns:a="http://schemas.openxmlformats.org/drawingml/2006/main">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themeOverride>
</file>

<file path=ppt/theme/themeOverride2.xml><?xml version="1.0" encoding="utf-8"?>
<a:themeOverride xmlns:a="http://schemas.openxmlformats.org/drawingml/2006/main">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themeOverride>
</file>

<file path=ppt/theme/themeOverride20.xml><?xml version="1.0" encoding="utf-8"?>
<a:themeOverride xmlns:a="http://schemas.openxmlformats.org/drawingml/2006/main">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themeOverride>
</file>

<file path=ppt/theme/themeOverride21.xml><?xml version="1.0" encoding="utf-8"?>
<a:themeOverride xmlns:a="http://schemas.openxmlformats.org/drawingml/2006/main">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themeOverride>
</file>

<file path=ppt/theme/themeOverride22.xml><?xml version="1.0" encoding="utf-8"?>
<a:themeOverride xmlns:a="http://schemas.openxmlformats.org/drawingml/2006/main">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themeOverride>
</file>

<file path=ppt/theme/themeOverride23.xml><?xml version="1.0" encoding="utf-8"?>
<a:themeOverride xmlns:a="http://schemas.openxmlformats.org/drawingml/2006/main">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themeOverride>
</file>

<file path=ppt/theme/themeOverride24.xml><?xml version="1.0" encoding="utf-8"?>
<a:themeOverride xmlns:a="http://schemas.openxmlformats.org/drawingml/2006/main">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themeOverride>
</file>

<file path=ppt/theme/themeOverride25.xml><?xml version="1.0" encoding="utf-8"?>
<a:themeOverride xmlns:a="http://schemas.openxmlformats.org/drawingml/2006/main">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themeOverride>
</file>

<file path=ppt/theme/themeOverride26.xml><?xml version="1.0" encoding="utf-8"?>
<a:themeOverride xmlns:a="http://schemas.openxmlformats.org/drawingml/2006/main">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themeOverride>
</file>

<file path=ppt/theme/themeOverride27.xml><?xml version="1.0" encoding="utf-8"?>
<a:themeOverride xmlns:a="http://schemas.openxmlformats.org/drawingml/2006/main">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themeOverride>
</file>

<file path=ppt/theme/themeOverride28.xml><?xml version="1.0" encoding="utf-8"?>
<a:themeOverride xmlns:a="http://schemas.openxmlformats.org/drawingml/2006/main">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themeOverride>
</file>

<file path=ppt/theme/themeOverride29.xml><?xml version="1.0" encoding="utf-8"?>
<a:themeOverride xmlns:a="http://schemas.openxmlformats.org/drawingml/2006/main">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themeOverride>
</file>

<file path=ppt/theme/themeOverride3.xml><?xml version="1.0" encoding="utf-8"?>
<a:themeOverride xmlns:a="http://schemas.openxmlformats.org/drawingml/2006/main">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themeOverride>
</file>

<file path=ppt/theme/themeOverride30.xml><?xml version="1.0" encoding="utf-8"?>
<a:themeOverride xmlns:a="http://schemas.openxmlformats.org/drawingml/2006/main">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themeOverride>
</file>

<file path=ppt/theme/themeOverride4.xml><?xml version="1.0" encoding="utf-8"?>
<a:themeOverride xmlns:a="http://schemas.openxmlformats.org/drawingml/2006/main">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themeOverride>
</file>

<file path=ppt/theme/themeOverride5.xml><?xml version="1.0" encoding="utf-8"?>
<a:themeOverride xmlns:a="http://schemas.openxmlformats.org/drawingml/2006/main">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themeOverride>
</file>

<file path=ppt/theme/themeOverride6.xml><?xml version="1.0" encoding="utf-8"?>
<a:themeOverride xmlns:a="http://schemas.openxmlformats.org/drawingml/2006/main">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themeOverride>
</file>

<file path=ppt/theme/themeOverride7.xml><?xml version="1.0" encoding="utf-8"?>
<a:themeOverride xmlns:a="http://schemas.openxmlformats.org/drawingml/2006/main">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themeOverride>
</file>

<file path=ppt/theme/themeOverride8.xml><?xml version="1.0" encoding="utf-8"?>
<a:themeOverride xmlns:a="http://schemas.openxmlformats.org/drawingml/2006/main">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themeOverride>
</file>

<file path=ppt/theme/themeOverride9.xml><?xml version="1.0" encoding="utf-8"?>
<a:themeOverride xmlns:a="http://schemas.openxmlformats.org/drawingml/2006/main">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themeOverride>
</file>

<file path=docProps/app.xml><?xml version="1.0" encoding="utf-8"?>
<Properties xmlns="http://schemas.openxmlformats.org/officeDocument/2006/extended-properties" xmlns:vt="http://schemas.openxmlformats.org/officeDocument/2006/docPropsVTypes">
  <Template>Crop</Template>
  <TotalTime>768</TotalTime>
  <Words>2238</Words>
  <Application>Microsoft Office PowerPoint</Application>
  <PresentationFormat>Widescreen</PresentationFormat>
  <Paragraphs>276</Paragraphs>
  <Slides>55</Slides>
  <Notes>3</Notes>
  <HiddenSlides>2</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55</vt:i4>
      </vt:variant>
    </vt:vector>
  </HeadingPairs>
  <TitlesOfParts>
    <vt:vector size="63" baseType="lpstr">
      <vt:lpstr>Arial</vt:lpstr>
      <vt:lpstr>Calibri</vt:lpstr>
      <vt:lpstr>Franklin Gothic Book</vt:lpstr>
      <vt:lpstr>Symbol</vt:lpstr>
      <vt:lpstr>Times New Roman</vt:lpstr>
      <vt:lpstr>Wingdings</vt:lpstr>
      <vt:lpstr>Crop</vt:lpstr>
      <vt:lpstr>1_Crop</vt:lpstr>
      <vt:lpstr>ΑΛΓΕΡΙΑ</vt:lpstr>
      <vt:lpstr>PowerPoint Presentation</vt:lpstr>
      <vt:lpstr>χρονολογιο</vt:lpstr>
      <vt:lpstr>Αποικισμός Αλγερίας</vt:lpstr>
      <vt:lpstr>Η γαλλική κυριαρχία στην Αλγερία</vt:lpstr>
      <vt:lpstr>PowerPoint Presentation</vt:lpstr>
      <vt:lpstr>PowerPoint Presentation</vt:lpstr>
      <vt:lpstr>Η Αλγερία υπό γαλλική κυριαρχία</vt:lpstr>
      <vt:lpstr>Η Αλγερία υπό γαλλική κυριαρχία</vt:lpstr>
      <vt:lpstr>Αλγερινές κινητοποιήσεις</vt:lpstr>
      <vt:lpstr>PowerPoint Presentation</vt:lpstr>
      <vt:lpstr>Κατά τον Β΄ Παγκόσμιο Πόλεμο</vt:lpstr>
      <vt:lpstr>Συνδιάσκεψη της Brazzaville (1944)</vt:lpstr>
      <vt:lpstr>PowerPoint Presentation</vt:lpstr>
      <vt:lpstr>PowerPoint Presentation</vt:lpstr>
      <vt:lpstr>PowerPoint Presentation</vt:lpstr>
      <vt:lpstr>Προς τον Πόλεμο της Ανεξαρτησίας</vt:lpstr>
      <vt:lpstr>PowerPoint Presentation</vt:lpstr>
      <vt:lpstr>PowerPoint Presentation</vt:lpstr>
      <vt:lpstr>Ο Πόλεμος της Ανεξαρτησίας (1954-1962)</vt:lpstr>
      <vt:lpstr>Ο Πόλεμος της Αλγερίας</vt:lpstr>
      <vt:lpstr>Ο Πόλεμος της Αλγερίας</vt:lpstr>
      <vt:lpstr>PowerPoint Presentation</vt:lpstr>
      <vt:lpstr>Γεγονότα 1954-1962</vt:lpstr>
      <vt:lpstr>PowerPoint Presentation</vt:lpstr>
      <vt:lpstr>Ο Πόλεμος της Αλγερίας</vt:lpstr>
      <vt:lpstr>PowerPoint Presentation</vt:lpstr>
      <vt:lpstr>PowerPoint Presentation</vt:lpstr>
      <vt:lpstr>PowerPoint Presentation</vt:lpstr>
      <vt:lpstr>Albert Camus (1913-1960)</vt:lpstr>
      <vt:lpstr>Charles de Gaulle</vt:lpstr>
      <vt:lpstr>PowerPoint Presentation</vt:lpstr>
      <vt:lpstr>PowerPoint Presentation</vt:lpstr>
      <vt:lpstr>Ο Πόλεμος της Αλγερίας</vt:lpstr>
      <vt:lpstr>Frantz Fanon (1925-1961)</vt:lpstr>
      <vt:lpstr>Frantz Fanon (1925-1961)</vt:lpstr>
      <vt:lpstr>Frantz Fanon περί Βίας</vt:lpstr>
      <vt:lpstr>PowerPoint Presentation</vt:lpstr>
      <vt:lpstr>PowerPoint Presentation</vt:lpstr>
      <vt:lpstr>Charles de Gaulle</vt:lpstr>
      <vt:lpstr>PowerPoint Presentation</vt:lpstr>
      <vt:lpstr>PowerPoint Presentation</vt:lpstr>
      <vt:lpstr>Charles de Gaulle</vt:lpstr>
      <vt:lpstr>PowerPoint Presentation</vt:lpstr>
      <vt:lpstr>PowerPoint Presentation</vt:lpstr>
      <vt:lpstr>Το τέλος του πολέμου</vt:lpstr>
      <vt:lpstr>PowerPoint Presentation</vt:lpstr>
      <vt:lpstr>PowerPoint Presentation</vt:lpstr>
      <vt:lpstr>Jean Génet, Les Paravents</vt:lpstr>
      <vt:lpstr>PowerPoint Presentation</vt:lpstr>
      <vt:lpstr>PowerPoint Presentation</vt:lpstr>
      <vt:lpstr>PowerPoint Presentation</vt:lpstr>
      <vt:lpstr>Απολογισμός</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Αλγερία</dc:title>
  <dc:creator>Anna Karakatsouli</dc:creator>
  <cp:lastModifiedBy>sroussos</cp:lastModifiedBy>
  <cp:revision>31</cp:revision>
  <dcterms:created xsi:type="dcterms:W3CDTF">2018-04-29T09:43:08Z</dcterms:created>
  <dcterms:modified xsi:type="dcterms:W3CDTF">2020-05-26T07:13:55Z</dcterms:modified>
</cp:coreProperties>
</file>