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402" r:id="rId5"/>
    <p:sldId id="398" r:id="rId6"/>
    <p:sldId id="399" r:id="rId7"/>
    <p:sldId id="400" r:id="rId8"/>
    <p:sldId id="401" r:id="rId9"/>
    <p:sldId id="409" r:id="rId10"/>
    <p:sldId id="403" r:id="rId11"/>
    <p:sldId id="404" r:id="rId12"/>
    <p:sldId id="407" r:id="rId13"/>
    <p:sldId id="405" r:id="rId14"/>
    <p:sldId id="406" r:id="rId15"/>
    <p:sldId id="408" r:id="rId16"/>
    <p:sldId id="410" r:id="rId17"/>
    <p:sldId id="411" r:id="rId18"/>
    <p:sldId id="412" r:id="rId19"/>
    <p:sldId id="341" r:id="rId20"/>
    <p:sldId id="28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432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5195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9437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1014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1580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0394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8222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958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292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1535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4C17-69AC-42B9-8672-74DB4A05A960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7822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24C17-69AC-42B9-8672-74DB4A05A960}" type="datetimeFigureOut">
              <a:rPr lang="el-GR" smtClean="0"/>
              <a:t>12/6/2020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DC96E-58FB-4D4B-B7D6-280ECDDC64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7382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7xidmVt0u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45B97-2F3E-44E7-A7E1-4509E5D2F5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53244"/>
            <a:ext cx="7772400" cy="2387600"/>
          </a:xfrm>
        </p:spPr>
        <p:txBody>
          <a:bodyPr>
            <a:normAutofit/>
          </a:bodyPr>
          <a:lstStyle/>
          <a:p>
            <a:r>
              <a:rPr lang="el-GR" sz="3600" b="1" dirty="0">
                <a:latin typeface="+mn-lt"/>
              </a:rPr>
              <a:t>Μάθημα </a:t>
            </a:r>
            <a:r>
              <a:rPr lang="el-GR" sz="3600" b="1" dirty="0" smtClean="0">
                <a:latin typeface="+mn-lt"/>
              </a:rPr>
              <a:t>18: </a:t>
            </a:r>
            <a:r>
              <a:rPr lang="el-GR" sz="3600" b="1" dirty="0">
                <a:latin typeface="+mn-lt"/>
              </a:rPr>
              <a:t>Ο ρόλος της υλικοτεχνικής υποδομής στο σχεδιασμό εκπαιδευτικών προγραμμάτων </a:t>
            </a:r>
            <a:r>
              <a:rPr lang="el-GR" sz="3000" b="1" dirty="0"/>
              <a:t/>
            </a:r>
            <a:br>
              <a:rPr lang="el-GR" sz="3000" b="1" dirty="0"/>
            </a:br>
            <a:endParaRPr lang="el-GR" sz="3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C547C0-5228-404B-9B05-EA50391ED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2452" y="3917156"/>
            <a:ext cx="6858000" cy="1241822"/>
          </a:xfrm>
        </p:spPr>
        <p:txBody>
          <a:bodyPr/>
          <a:lstStyle/>
          <a:p>
            <a:r>
              <a:rPr lang="el-GR" altLang="el-GR" dirty="0"/>
              <a:t>Αρχές Σχεδιασμού Εκπαιδευτικών Προγραμμάτων</a:t>
            </a:r>
          </a:p>
          <a:p>
            <a:r>
              <a:rPr lang="el-GR" altLang="el-GR" dirty="0" err="1"/>
              <a:t>Κ.Δημόπουλος</a:t>
            </a:r>
            <a:endParaRPr lang="el-GR" alt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7317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381A7-D0E9-4E65-BD96-766D7DB79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Η διαρρύθμιση του χώρου ως βασικό στοιχείο της εκπαιδευτικής διαδικασίας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6A816-AF7C-4F26-9E01-161370D49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41536"/>
            <a:ext cx="7886700" cy="4351338"/>
          </a:xfrm>
        </p:spPr>
        <p:txBody>
          <a:bodyPr>
            <a:normAutofit fontScale="85000" lnSpcReduction="10000"/>
          </a:bodyPr>
          <a:lstStyle/>
          <a:p>
            <a:r>
              <a:rPr lang="el-GR" dirty="0"/>
              <a:t>Η διαρρύθμιση του χώρου υποβάλλει και διευκολύνει διαφορετικού τύπου προσεγγίσεις της εκπαιδευτικής διαδικασίας όπως είναι: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Ο τρόπος επικοινωνίας εκπαιδευτή-εκπαιδευόμενων (μετωπική διάταξη καθισμάτων ή διάταξη σε κύκλο ή π)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Ο τρόπος επικοινωνίας των εκπαιδευόμενων μεταξύ τους (διάταξη σε ομόκεντρους κύκλους, σε μικρούς ανεξάρτητους κύκλους, σε ένα ενιαίο μεγάλο κύκλο, </a:t>
            </a:r>
            <a:r>
              <a:rPr lang="el-GR" dirty="0" err="1"/>
              <a:t>κλπ</a:t>
            </a:r>
            <a:r>
              <a:rPr lang="el-GR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Η διάκριση των μερών του εκπαιδευτικού προγράμματος (θεωρία ξεχωριστή από την εργαστηριακή εξάσκηση αφού τα δυο γίνονται σε διαφορετικούς χώρους)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5770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2C912-76FE-436E-9747-80FF7F10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Η διαρρύθμιση του χώρου ως μέρος του «εκπαιδευτικού συμβολαίου»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B012D-0245-4CC9-81DB-249231035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500438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Είναι καλό ο εκπαιδευτής σε διαβούλευση με τους εκπαιδευόμενους να αποφασίζει τις διάφορες διαρρυθμίσεις του χώρου κατά τη διάρκεια της εκπαιδευτικής διαδικασίας.</a:t>
            </a:r>
          </a:p>
          <a:p>
            <a:endParaRPr lang="el-GR" dirty="0"/>
          </a:p>
          <a:p>
            <a:r>
              <a:rPr lang="el-GR" dirty="0"/>
              <a:t>Έτσι οι εκπαιδευόμενοι κατανοούν το εκπαιδευτικό σκεπτικό πίσω από την κάθε χωρική διαρρύθμιση και άρα συμμετέχουν πιο συνειδητά στις αντίστοιχες εκπαιδευτικές δραστηριότητες.</a:t>
            </a:r>
          </a:p>
          <a:p>
            <a:endParaRPr lang="el-GR" dirty="0"/>
          </a:p>
          <a:p>
            <a:r>
              <a:rPr lang="el-GR" dirty="0"/>
              <a:t>Η διαρρύθμιση του χώρου είναι το πρώτο «σήμα» που παίρνουν οι εκπαιδευόμενοι για ένα εκπαιδευτικό πρόγραμμα και μπορεί να τους προδιαθέσει είτε θετικά είτε αρνητικά ανάλογα με το ποια είναι.</a:t>
            </a:r>
          </a:p>
        </p:txBody>
      </p:sp>
    </p:spTree>
    <p:extLst>
      <p:ext uri="{BB962C8B-B14F-4D97-AF65-F5344CB8AC3E}">
        <p14:creationId xmlns:p14="http://schemas.microsoft.com/office/powerpoint/2010/main" val="4080876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25DA1-F530-4147-A422-1EE4E67D5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Εναλλακτικές διαρρυθμίσεις του εκπαιδευτικού χώρου (πηγή </a:t>
            </a:r>
            <a:r>
              <a:rPr lang="el-GR" b="1" dirty="0" err="1"/>
              <a:t>Βαλάκας</a:t>
            </a:r>
            <a:r>
              <a:rPr lang="el-GR" b="1" dirty="0"/>
              <a:t>, 2006)</a:t>
            </a:r>
            <a:r>
              <a:rPr lang="el-GR" dirty="0"/>
              <a:t>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064CFA7-78FD-4CA3-B593-A00320DED6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9774" y="2425148"/>
            <a:ext cx="6039833" cy="405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798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84BAE-2A8B-42DA-854E-0B0C066F1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Προδιαγραφές σωστού χώρου εκπαίδευσης (Α)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D31B8-808D-4193-979E-2AE7C05E0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Καλή αναλογία εκπαιδευόμενων/επιφάνειας χώρου διδασκαλίας (</a:t>
            </a:r>
            <a:r>
              <a:rPr lang="en-US" dirty="0"/>
              <a:t>&gt;1.5</a:t>
            </a:r>
            <a:r>
              <a:rPr lang="el-GR" dirty="0" err="1"/>
              <a:t>τ.μ</a:t>
            </a:r>
            <a:r>
              <a:rPr lang="el-GR" dirty="0"/>
              <a:t>/εκπαιδευόμενο)</a:t>
            </a:r>
          </a:p>
          <a:p>
            <a:endParaRPr lang="el-GR" dirty="0"/>
          </a:p>
          <a:p>
            <a:r>
              <a:rPr lang="el-GR" dirty="0"/>
              <a:t>Χωρίς εξωτερικούς θορύβους (με καλή ηχομόνωση) </a:t>
            </a:r>
          </a:p>
          <a:p>
            <a:endParaRPr lang="el-GR" dirty="0"/>
          </a:p>
          <a:p>
            <a:r>
              <a:rPr lang="el-GR" dirty="0"/>
              <a:t>Ύπαρξη ρυθμιζόμενου φωτισμού (ανάλογα με τις συνθήκες όπως π.χ. ανάγνωση, προβολή </a:t>
            </a:r>
            <a:r>
              <a:rPr lang="el-GR" dirty="0" err="1"/>
              <a:t>διαδραστικού</a:t>
            </a:r>
            <a:r>
              <a:rPr lang="el-GR" dirty="0"/>
              <a:t> πίνακα, </a:t>
            </a:r>
            <a:r>
              <a:rPr lang="el-GR" dirty="0" err="1"/>
              <a:t>κλπ</a:t>
            </a:r>
            <a:r>
              <a:rPr lang="el-GR" dirty="0"/>
              <a:t>)</a:t>
            </a:r>
          </a:p>
          <a:p>
            <a:endParaRPr lang="el-GR" dirty="0"/>
          </a:p>
          <a:p>
            <a:r>
              <a:rPr lang="el-GR" dirty="0"/>
              <a:t>Με άνετα και λειτουργικά καθίσματα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36154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84BAE-2A8B-42DA-854E-0B0C066F1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Προδιαγραφές σωστού χώρου εκπαίδευσης (Β)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D31B8-808D-4193-979E-2AE7C05E0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90"/>
            <a:ext cx="7886700" cy="4471572"/>
          </a:xfrm>
        </p:spPr>
        <p:txBody>
          <a:bodyPr>
            <a:normAutofit fontScale="70000" lnSpcReduction="20000"/>
          </a:bodyPr>
          <a:lstStyle/>
          <a:p>
            <a:endParaRPr lang="el-GR" dirty="0"/>
          </a:p>
          <a:p>
            <a:r>
              <a:rPr lang="el-GR" dirty="0"/>
              <a:t>Διακόσμηση και γενική αίσθηση χώρου που ευνοεί τη συγκέντρωση (χωρίς πολλούς αισθητηριακούς περισπασμούς) αλλά που ταυτόχρονα δημιουργεί ένα «ζεστό» και «φιλικό» περιβάλλον (όχι ιδρυματικό και απρόσωπο)</a:t>
            </a:r>
          </a:p>
          <a:p>
            <a:endParaRPr lang="el-GR" dirty="0"/>
          </a:p>
          <a:p>
            <a:r>
              <a:rPr lang="el-GR" dirty="0"/>
              <a:t>Με σωστή σήμανση για εύκολο προσανατολισμό και κίνηση των εκπαιδευόμενων μέσα σε αυτόν</a:t>
            </a:r>
          </a:p>
          <a:p>
            <a:endParaRPr lang="el-GR" dirty="0"/>
          </a:p>
          <a:p>
            <a:r>
              <a:rPr lang="el-GR" dirty="0"/>
              <a:t>Με χώρους χαλάρωσης και αναψυχής στους οποίους οι εκπαιδευόμενοι μπορούν να συσφίγγουν τις κοινωνικές τους σχέσεις και να ανταλλάσσουν απόψεις</a:t>
            </a:r>
          </a:p>
          <a:p>
            <a:endParaRPr lang="el-GR" dirty="0"/>
          </a:p>
          <a:p>
            <a:r>
              <a:rPr lang="el-GR" dirty="0"/>
              <a:t>Με πλήρη τήρηση των κανόνων ασφαλείας (έξοδοι κινδύνου, πυρασφάλεια, συναγερμοί καπνού, αντιολισθητικά πατώματα και σκάλες, </a:t>
            </a:r>
            <a:r>
              <a:rPr lang="el-GR" dirty="0" err="1"/>
              <a:t>κλπ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165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84BAE-2A8B-42DA-854E-0B0C066F1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Προδιαγραφές σωστού χώρου εκπαίδευσης (Γ)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D31B8-808D-4193-979E-2AE7C05E0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4352"/>
            <a:ext cx="7886700" cy="3473585"/>
          </a:xfrm>
        </p:spPr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Με δυνατότητα εύκολης μετακίνησης επίπλωσης και εξοπλισμού ώστε να μπορεί να χρησιμοποιηθεί ευέλικτα με ποικιλία διαρρυθμίσεων ανάλογα με τις εκπαιδευτικές ανάγκες.</a:t>
            </a:r>
          </a:p>
          <a:p>
            <a:endParaRPr lang="el-GR" dirty="0"/>
          </a:p>
          <a:p>
            <a:r>
              <a:rPr lang="el-GR" dirty="0"/>
              <a:t>Με τάξη και καθαριότητα.</a:t>
            </a:r>
          </a:p>
          <a:p>
            <a:endParaRPr lang="el-GR" dirty="0"/>
          </a:p>
          <a:p>
            <a:r>
              <a:rPr lang="el-GR" dirty="0"/>
              <a:t>Με σωστή θερμοκρασία ανάλογα με την εποχή.</a:t>
            </a:r>
          </a:p>
        </p:txBody>
      </p:sp>
    </p:spTree>
    <p:extLst>
      <p:ext uri="{BB962C8B-B14F-4D97-AF65-F5344CB8AC3E}">
        <p14:creationId xmlns:p14="http://schemas.microsoft.com/office/powerpoint/2010/main" val="998912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01CCC-45CA-421B-971F-7C02EA00C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Βασικές επιλογές </a:t>
            </a:r>
            <a:r>
              <a:rPr lang="el-GR" b="1" dirty="0" err="1"/>
              <a:t>χωροθέτησης</a:t>
            </a:r>
            <a:r>
              <a:rPr lang="el-GR" b="1" dirty="0"/>
              <a:t> των εκπαιδευτικών δραστηριοτήτων (Α)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93510-0485-49F7-8D28-02567F030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00324"/>
            <a:ext cx="7886700" cy="3263504"/>
          </a:xfrm>
        </p:spPr>
        <p:txBody>
          <a:bodyPr>
            <a:normAutofit/>
          </a:bodyPr>
          <a:lstStyle/>
          <a:p>
            <a:r>
              <a:rPr lang="el-GR" sz="2400" dirty="0"/>
              <a:t>Η </a:t>
            </a:r>
            <a:r>
              <a:rPr lang="el-GR" sz="2400" b="1" dirty="0"/>
              <a:t>αίθουσα των εκπαιδευόμενων</a:t>
            </a:r>
            <a:r>
              <a:rPr lang="el-GR" sz="2400" dirty="0"/>
              <a:t>: Σταθερός χώρος στον οποίο οι εκπαιδευόμενοι διδάσκονται όλα τα μαθήματα.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 Πλεονεκτήματα: Οικειότητα με το χώρο, ανάπτυξη κοινωνικών δεσμών μεταξύ των εκπαιδευόμενων, ελαχιστοποίηση απώλειας χρόνου λόγω μετακινήσεων.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 Μειονεκτήματα: Ανάγκη μεταφοράς υλικών από το διδάσκοντα, ανία λόγω μονότονου περιβάλλοντος </a:t>
            </a:r>
          </a:p>
        </p:txBody>
      </p:sp>
    </p:spTree>
    <p:extLst>
      <p:ext uri="{BB962C8B-B14F-4D97-AF65-F5344CB8AC3E}">
        <p14:creationId xmlns:p14="http://schemas.microsoft.com/office/powerpoint/2010/main" val="3716476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01CCC-45CA-421B-971F-7C02EA00C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Βασικές επιλογές </a:t>
            </a:r>
            <a:r>
              <a:rPr lang="el-GR" b="1" dirty="0" err="1"/>
              <a:t>χωροθέτησης</a:t>
            </a:r>
            <a:r>
              <a:rPr lang="el-GR" b="1" dirty="0"/>
              <a:t> των εκπαιδευτικών δραστηριοτήτων (Β)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93510-0485-49F7-8D28-02567F030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00324"/>
            <a:ext cx="7886700" cy="3263504"/>
          </a:xfrm>
        </p:spPr>
        <p:txBody>
          <a:bodyPr>
            <a:normAutofit fontScale="92500" lnSpcReduction="20000"/>
          </a:bodyPr>
          <a:lstStyle/>
          <a:p>
            <a:r>
              <a:rPr lang="el-GR" sz="2400" dirty="0"/>
              <a:t>Η </a:t>
            </a:r>
            <a:r>
              <a:rPr lang="el-GR" sz="2400" b="1" dirty="0"/>
              <a:t>αίθουσα του μαθήματος</a:t>
            </a:r>
            <a:r>
              <a:rPr lang="el-GR" sz="2400" dirty="0"/>
              <a:t>: Σταθερός χώρος στον οποίο οι εκπαιδευόμενοι διδάσκονται το ίδιο μάθημα. Άρα κάθε αίθουσα έχει το μάθημά της (π.χ. αίθουσα τέχνης, αίθουσα κηπουρικής, </a:t>
            </a:r>
            <a:r>
              <a:rPr lang="el-GR" sz="2400" dirty="0" err="1"/>
              <a:t>κλπ</a:t>
            </a:r>
            <a:r>
              <a:rPr lang="el-GR" sz="24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 Πλεονεκτήματα: Περιβάλλον που παραπέμπει γνωστικά στο κάθε αντικείμενο, εύκολη πρόσβαση σε υλικά και εξοπλισμό, αναδιάταξη κοινωνικών σχέσεων μεταξύ των εκπαιδευόμενων λόγω πολλαπλών μετακινήσεων.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 Μειονεκτήματα: Απώλεια χρόνου λόγω μετακινήσεων από αίθουσα σε αίθουσα, μικρότερη συναισθηματική ταύτιση με το χώρο της εκπαίδευσης</a:t>
            </a:r>
          </a:p>
        </p:txBody>
      </p:sp>
    </p:spTree>
    <p:extLst>
      <p:ext uri="{BB962C8B-B14F-4D97-AF65-F5344CB8AC3E}">
        <p14:creationId xmlns:p14="http://schemas.microsoft.com/office/powerpoint/2010/main" val="9254020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01CCC-45CA-421B-971F-7C02EA00C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Βασικές επιλογές </a:t>
            </a:r>
            <a:r>
              <a:rPr lang="el-GR" b="1" dirty="0" err="1"/>
              <a:t>χωροθέτησης</a:t>
            </a:r>
            <a:r>
              <a:rPr lang="el-GR" b="1" dirty="0"/>
              <a:t> των εκπαιδευτικών δραστηριοτήτων (Γ)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93510-0485-49F7-8D28-02567F030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00324"/>
            <a:ext cx="7886700" cy="3263504"/>
          </a:xfrm>
        </p:spPr>
        <p:txBody>
          <a:bodyPr>
            <a:normAutofit fontScale="92500" lnSpcReduction="10000"/>
          </a:bodyPr>
          <a:lstStyle/>
          <a:p>
            <a:r>
              <a:rPr lang="el-GR" sz="2400" b="1" dirty="0"/>
              <a:t>Υπαίθριες εκπαιδευτικές δραστηριότητες: </a:t>
            </a:r>
            <a:r>
              <a:rPr lang="el-GR" sz="2400" dirty="0"/>
              <a:t>Εκπαιδευτικές δραστηριότητες που λόγω της φύσης τους είναι προτιμότερο να διεξαχθούν εκτός της αίθουσας (π.χ. μετρήσεις περιβαλλοντικών δεικτών, μελέτη ανθοφορίας δέντρων, </a:t>
            </a:r>
            <a:r>
              <a:rPr lang="el-GR" sz="2400" dirty="0" err="1"/>
              <a:t>κλπ</a:t>
            </a:r>
            <a:r>
              <a:rPr lang="el-GR" sz="24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 Πλεονεκτήματα: Καλύτερη εποπτεία του γνωστικού αντικειμένου, διέγερση του ενδιαφέροντος των εκπαιδευόμενων, μεγαλύτερη ελευθερία κινήσεων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Μειονεκτήματα: Απώλεια χρόνου λόγω μετακίνησης, οικονομική επιβάρυνση, έκθεση σε πιθανούς κινδύνους, δυσκολία μεταφοράς εποπτικών και άλλων μέσων</a:t>
            </a:r>
          </a:p>
        </p:txBody>
      </p:sp>
    </p:spTree>
    <p:extLst>
      <p:ext uri="{BB962C8B-B14F-4D97-AF65-F5344CB8AC3E}">
        <p14:creationId xmlns:p14="http://schemas.microsoft.com/office/powerpoint/2010/main" val="784118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D9E01-0F38-44C9-8149-DD2ADC9D9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Χρήσιμα βίντεο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87466-4402-43C4-AEE7-96BC7F901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Active learning classrooms: Everyone is engaged!</a:t>
            </a:r>
          </a:p>
          <a:p>
            <a:r>
              <a:rPr lang="en-US" dirty="0">
                <a:hlinkClick r:id="rId2"/>
              </a:rPr>
              <a:t>https://www.youtube.com/watch?v=H7xidmVt0uE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90654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24646-EA1F-4BC4-80BA-6B23DB1B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Στόχοι και δομή του μαθήματος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DD115-44CD-4F70-99A4-129D34253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15548"/>
            <a:ext cx="7886700" cy="357322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l-GR" altLang="el-GR" dirty="0"/>
              <a:t>Στόχοι του μαθήματος είναι:</a:t>
            </a:r>
          </a:p>
          <a:p>
            <a:pPr>
              <a:lnSpc>
                <a:spcPct val="80000"/>
              </a:lnSpc>
            </a:pPr>
            <a:r>
              <a:rPr lang="el-GR" altLang="el-GR" dirty="0"/>
              <a:t>Η παρουσίαση των βασικότερων από τα σύγχρονα εποπτικά μέσα</a:t>
            </a:r>
          </a:p>
          <a:p>
            <a:pPr>
              <a:lnSpc>
                <a:spcPct val="80000"/>
              </a:lnSpc>
            </a:pPr>
            <a:r>
              <a:rPr lang="el-GR" altLang="el-GR" dirty="0"/>
              <a:t>Η κατανόηση των βασικών πλεονεκτημάτων του κάθε εποπτικού μέσου για διάφορες εκπαιδευτικές χρήσεις</a:t>
            </a:r>
          </a:p>
          <a:p>
            <a:pPr>
              <a:lnSpc>
                <a:spcPct val="80000"/>
              </a:lnSpc>
            </a:pPr>
            <a:r>
              <a:rPr lang="el-GR" altLang="el-GR" dirty="0"/>
              <a:t>Η αναγνώριση της παιδαγωγικής διάστασης της διαρρύθμισης του εκπαιδευτικού χώρου</a:t>
            </a:r>
          </a:p>
          <a:p>
            <a:pPr>
              <a:lnSpc>
                <a:spcPct val="80000"/>
              </a:lnSpc>
            </a:pPr>
            <a:r>
              <a:rPr lang="el-GR" altLang="el-GR" dirty="0"/>
              <a:t>Ο προσδιορισμός των βασικών χαρακτηριστικών ενός ποιοτικού εκπαιδευτικού χώρου </a:t>
            </a:r>
          </a:p>
          <a:p>
            <a:endParaRPr lang="el-GR" altLang="el-GR" dirty="0"/>
          </a:p>
          <a:p>
            <a:pPr marL="0" indent="0">
              <a:buNone/>
            </a:pPr>
            <a:endParaRPr lang="el-GR" altLang="el-GR" dirty="0"/>
          </a:p>
          <a:p>
            <a:endParaRPr lang="el-GR" alt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87552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64739-50CB-466E-88EE-2DE7A74D2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Δραστηριότητα 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1D402-86F3-4E1D-99C2-16E39A7B2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Βρείτε ένα βίντεο στο διαδίκτυο που να προβάλλει την υλοποίηση μιας εκπαιδευτικής διαδικασίας. Στο βίντεο αυτό σχολιάστε τη χρήση των εποπτικών μέσων αλλά και τη διαρρύθμιση του χώρου.</a:t>
            </a:r>
          </a:p>
          <a:p>
            <a:endParaRPr lang="en-US" dirty="0"/>
          </a:p>
          <a:p>
            <a:endParaRPr lang="el-GR" dirty="0"/>
          </a:p>
          <a:p>
            <a:endParaRPr lang="el-GR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730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A14F0-DD30-4102-8C75-C227C836A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392" y="1131094"/>
            <a:ext cx="8298747" cy="994172"/>
          </a:xfrm>
        </p:spPr>
        <p:txBody>
          <a:bodyPr>
            <a:normAutofit/>
          </a:bodyPr>
          <a:lstStyle/>
          <a:p>
            <a:r>
              <a:rPr lang="el-GR" b="1" dirty="0"/>
              <a:t>Τι είναι τα εποπτικά μέσα;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524F1-F96F-402C-85B7-E16C415F1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984" y="2339779"/>
            <a:ext cx="7886700" cy="3263504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Εναλλακτικά χρησιμοποιείται ο όρος διδακτικά μέσα ορισμένες φορές.</a:t>
            </a:r>
          </a:p>
          <a:p>
            <a:endParaRPr lang="el-GR" dirty="0"/>
          </a:p>
          <a:p>
            <a:r>
              <a:rPr lang="el-GR" dirty="0"/>
              <a:t>Πρόκειται για μέσα που χρησιμοποιεί ο εκπαιδευτής ώστε να μεταδώσει με περισσότερο παραστατικό τρόπο τα μηνύματά του και άρα να μεγιστοποιήσει τις πιθανότητες κατανόησής τους.</a:t>
            </a:r>
          </a:p>
          <a:p>
            <a:endParaRPr lang="el-GR" dirty="0"/>
          </a:p>
          <a:p>
            <a:r>
              <a:rPr lang="el-GR" dirty="0"/>
              <a:t>Μέσω των εποπτικών μέσων παρουσιάζονται </a:t>
            </a:r>
            <a:r>
              <a:rPr lang="el-GR" b="1" dirty="0"/>
              <a:t>κείμενα</a:t>
            </a:r>
            <a:r>
              <a:rPr lang="el-GR" dirty="0"/>
              <a:t>, </a:t>
            </a:r>
            <a:r>
              <a:rPr lang="el-GR" b="1" dirty="0"/>
              <a:t>πίνακες/διαγράμματα, ακίνητες εικόνες</a:t>
            </a:r>
            <a:r>
              <a:rPr lang="el-GR" dirty="0"/>
              <a:t>, </a:t>
            </a:r>
            <a:r>
              <a:rPr lang="el-GR" b="1" dirty="0"/>
              <a:t>κινούμενες εικόνες</a:t>
            </a:r>
            <a:r>
              <a:rPr lang="el-GR" dirty="0"/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241ADC-E385-4CBF-BBFE-0728784D4FE7}"/>
              </a:ext>
            </a:extLst>
          </p:cNvPr>
          <p:cNvSpPr txBox="1">
            <a:spLocks noChangeArrowheads="1"/>
          </p:cNvSpPr>
          <p:nvPr/>
        </p:nvSpPr>
        <p:spPr>
          <a:xfrm>
            <a:off x="458391" y="2294335"/>
            <a:ext cx="7465237" cy="334922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endParaRPr lang="el-GR" altLang="el-GR" sz="1050" dirty="0"/>
          </a:p>
          <a:p>
            <a:pPr>
              <a:lnSpc>
                <a:spcPct val="80000"/>
              </a:lnSpc>
            </a:pPr>
            <a:endParaRPr lang="el-GR" altLang="el-GR" sz="1050" dirty="0"/>
          </a:p>
          <a:p>
            <a:pPr>
              <a:lnSpc>
                <a:spcPct val="80000"/>
              </a:lnSpc>
            </a:pPr>
            <a:endParaRPr lang="el-GR" altLang="el-GR" sz="1050" dirty="0"/>
          </a:p>
          <a:p>
            <a:pPr>
              <a:lnSpc>
                <a:spcPct val="80000"/>
              </a:lnSpc>
            </a:pPr>
            <a:endParaRPr lang="en-US" altLang="el-GR" sz="1050" dirty="0"/>
          </a:p>
          <a:p>
            <a:pPr>
              <a:lnSpc>
                <a:spcPct val="80000"/>
              </a:lnSpc>
            </a:pPr>
            <a:endParaRPr lang="en-US" altLang="el-GR" sz="1050" dirty="0"/>
          </a:p>
          <a:p>
            <a:pPr>
              <a:lnSpc>
                <a:spcPct val="80000"/>
              </a:lnSpc>
            </a:pPr>
            <a:endParaRPr lang="el-GR" altLang="el-GR" sz="1050" dirty="0"/>
          </a:p>
          <a:p>
            <a:pPr>
              <a:lnSpc>
                <a:spcPct val="80000"/>
              </a:lnSpc>
            </a:pPr>
            <a:endParaRPr lang="el-GR" altLang="el-GR" sz="1050" dirty="0"/>
          </a:p>
          <a:p>
            <a:pPr>
              <a:lnSpc>
                <a:spcPct val="80000"/>
              </a:lnSpc>
            </a:pPr>
            <a:endParaRPr lang="el-GR" altLang="el-GR" sz="105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C6D328E-F599-4B0A-B976-399084046C76}"/>
              </a:ext>
            </a:extLst>
          </p:cNvPr>
          <p:cNvSpPr txBox="1">
            <a:spLocks noChangeArrowheads="1"/>
          </p:cNvSpPr>
          <p:nvPr/>
        </p:nvSpPr>
        <p:spPr>
          <a:xfrm>
            <a:off x="458392" y="2294335"/>
            <a:ext cx="7380830" cy="343257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endParaRPr lang="el-GR" altLang="el-GR" sz="1200" dirty="0"/>
          </a:p>
          <a:p>
            <a:pPr>
              <a:lnSpc>
                <a:spcPct val="80000"/>
              </a:lnSpc>
            </a:pPr>
            <a:endParaRPr lang="el-GR" altLang="el-GR" sz="1200" dirty="0"/>
          </a:p>
          <a:p>
            <a:pPr>
              <a:lnSpc>
                <a:spcPct val="80000"/>
              </a:lnSpc>
            </a:pPr>
            <a:endParaRPr lang="el-GR" altLang="el-GR" sz="1200" dirty="0"/>
          </a:p>
          <a:p>
            <a:pPr>
              <a:lnSpc>
                <a:spcPct val="80000"/>
              </a:lnSpc>
            </a:pPr>
            <a:endParaRPr lang="en-US" altLang="el-GR" sz="1200" dirty="0"/>
          </a:p>
          <a:p>
            <a:pPr>
              <a:lnSpc>
                <a:spcPct val="80000"/>
              </a:lnSpc>
            </a:pPr>
            <a:endParaRPr lang="en-US" altLang="el-GR" sz="1200" dirty="0"/>
          </a:p>
          <a:p>
            <a:pPr>
              <a:lnSpc>
                <a:spcPct val="80000"/>
              </a:lnSpc>
            </a:pPr>
            <a:endParaRPr lang="el-GR" altLang="el-GR" sz="1200" dirty="0"/>
          </a:p>
          <a:p>
            <a:pPr>
              <a:lnSpc>
                <a:spcPct val="80000"/>
              </a:lnSpc>
            </a:pPr>
            <a:endParaRPr lang="el-GR" altLang="el-GR" sz="1200" dirty="0"/>
          </a:p>
        </p:txBody>
      </p:sp>
    </p:spTree>
    <p:extLst>
      <p:ext uri="{BB962C8B-B14F-4D97-AF65-F5344CB8AC3E}">
        <p14:creationId xmlns:p14="http://schemas.microsoft.com/office/powerpoint/2010/main" val="4101041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ED566-89C5-49D0-896C-0A105D25D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130" y="582352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Τι είδους πληροφορία είναι κατάλληλη για κάθε περίσταση;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D24E5-02E7-4E39-85EC-B063F4860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b="1" dirty="0"/>
              <a:t>Κείμενα: </a:t>
            </a:r>
            <a:r>
              <a:rPr lang="el-GR" dirty="0"/>
              <a:t>έκφραση εννοιών, αφηρημένων ιδεών, επιχειρημάτων, αφηγήσεων.</a:t>
            </a:r>
          </a:p>
          <a:p>
            <a:endParaRPr lang="el-GR" dirty="0"/>
          </a:p>
          <a:p>
            <a:r>
              <a:rPr lang="el-GR" b="1" dirty="0"/>
              <a:t>Πίνακες/διαγράμματα: </a:t>
            </a:r>
            <a:r>
              <a:rPr lang="el-GR" dirty="0"/>
              <a:t>Παρουσίαση δεδομένων, διαχρονικές τάσεις, συγκρίσεις, εξαγωγή συμπερασμάτων.</a:t>
            </a:r>
          </a:p>
          <a:p>
            <a:endParaRPr lang="el-GR" dirty="0"/>
          </a:p>
          <a:p>
            <a:r>
              <a:rPr lang="el-GR" b="1" dirty="0"/>
              <a:t>Ακίνητες εικόνες: </a:t>
            </a:r>
            <a:r>
              <a:rPr lang="el-GR" dirty="0"/>
              <a:t>Παρουσίαση μορφής και μερών μιας οντότητας, φάσεις εξέλιξης ενός φαινομένου, ταξινομίες, εννοιολογικές συσχετίσεις.</a:t>
            </a:r>
          </a:p>
          <a:p>
            <a:endParaRPr lang="el-GR" dirty="0"/>
          </a:p>
          <a:p>
            <a:r>
              <a:rPr lang="el-GR" b="1" dirty="0"/>
              <a:t>Κινούμενες εικόνες: </a:t>
            </a:r>
            <a:r>
              <a:rPr lang="el-GR" dirty="0"/>
              <a:t>Διαδικασίες και φαινόμενα που εξελίσσονται στο χρόνο, δραματοποιημένες αφηγήσεις, εργαστηριακές διαδικασίες, ρεαλιστική αναπαράσταση καταστάσεων (π.χ. για μελέτες περίπτωσης).</a:t>
            </a:r>
          </a:p>
        </p:txBody>
      </p:sp>
    </p:spTree>
    <p:extLst>
      <p:ext uri="{BB962C8B-B14F-4D97-AF65-F5344CB8AC3E}">
        <p14:creationId xmlns:p14="http://schemas.microsoft.com/office/powerpoint/2010/main" val="3756631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2C912-76FE-436E-9747-80FF7F10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Βασικά εποπτικά μέσα (Α)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B012D-0245-4CC9-81DB-249231035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95" y="2125266"/>
            <a:ext cx="7886700" cy="3500438"/>
          </a:xfrm>
        </p:spPr>
        <p:txBody>
          <a:bodyPr>
            <a:normAutofit fontScale="77500" lnSpcReduction="20000"/>
          </a:bodyPr>
          <a:lstStyle/>
          <a:p>
            <a:r>
              <a:rPr lang="el-GR" b="1" dirty="0"/>
              <a:t>Πίνακας (</a:t>
            </a:r>
            <a:r>
              <a:rPr lang="el-GR" b="1" dirty="0" err="1"/>
              <a:t>χαρτοπίνακας</a:t>
            </a:r>
            <a:r>
              <a:rPr lang="el-GR" b="1" dirty="0"/>
              <a:t>, μαρκαδόρου, κιμωλίας):</a:t>
            </a:r>
            <a:r>
              <a:rPr lang="el-GR" dirty="0"/>
              <a:t> χρησιμοποιείται για να γράφει επάνω σε αυτόν ο εκπαιδευτής ή οι εκπαιδευόμενοι τις ιδέες τους</a:t>
            </a:r>
          </a:p>
          <a:p>
            <a:endParaRPr lang="el-GR" dirty="0"/>
          </a:p>
          <a:p>
            <a:r>
              <a:rPr lang="el-GR" b="1" dirty="0"/>
              <a:t>Διδακτικοί χάρτες: </a:t>
            </a:r>
            <a:r>
              <a:rPr lang="el-GR" dirty="0"/>
              <a:t>προκατασκευασμένοι χάρτες οι οποίοι επιδεικνύονται στους εκπαιδευόμενους (</a:t>
            </a:r>
            <a:r>
              <a:rPr lang="el-GR" dirty="0" err="1"/>
              <a:t>πόστερ</a:t>
            </a:r>
            <a:r>
              <a:rPr lang="el-GR" dirty="0"/>
              <a:t>, αφίσες, γεωγραφικοί, </a:t>
            </a:r>
            <a:r>
              <a:rPr lang="el-GR" dirty="0" err="1"/>
              <a:t>κλπ</a:t>
            </a:r>
            <a:r>
              <a:rPr lang="el-GR" dirty="0"/>
              <a:t>)</a:t>
            </a:r>
          </a:p>
          <a:p>
            <a:endParaRPr lang="el-GR" dirty="0"/>
          </a:p>
          <a:p>
            <a:r>
              <a:rPr lang="el-GR" b="1" dirty="0"/>
              <a:t>Εικόνες: </a:t>
            </a:r>
            <a:r>
              <a:rPr lang="el-GR" dirty="0"/>
              <a:t>απεικονιστικό υλικό που επιδεικνύεται στους εκπαιδευόμενους με στόχο αυτοί να κατανοήσουν τα μέρη μιας οντότητας, τις φάσεις εξέλιξης ενός φαινομένου ή τις κατηγορίες μιας ταξινομίας</a:t>
            </a:r>
          </a:p>
        </p:txBody>
      </p:sp>
    </p:spTree>
    <p:extLst>
      <p:ext uri="{BB962C8B-B14F-4D97-AF65-F5344CB8AC3E}">
        <p14:creationId xmlns:p14="http://schemas.microsoft.com/office/powerpoint/2010/main" val="2245677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2C912-76FE-436E-9747-80FF7F108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Βασικά εποπτικά μέσα (Β)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B012D-0245-4CC9-81DB-249231035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95" y="1855305"/>
            <a:ext cx="7886700" cy="4452730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Τα προπλάσματα: </a:t>
            </a:r>
            <a:r>
              <a:rPr lang="el-GR" dirty="0"/>
              <a:t>τεχνητά μοντέλα διαφόρων πραγμάτων (π.χ. του ματιού, ο σκελετός του ανθρώπου, τα μέρη μιας μηχανής, </a:t>
            </a:r>
            <a:r>
              <a:rPr lang="el-GR" dirty="0" err="1"/>
              <a:t>κλπ</a:t>
            </a:r>
            <a:r>
              <a:rPr lang="el-GR" dirty="0"/>
              <a:t>)</a:t>
            </a:r>
          </a:p>
          <a:p>
            <a:endParaRPr lang="el-GR" dirty="0"/>
          </a:p>
          <a:p>
            <a:r>
              <a:rPr lang="el-GR" b="1" dirty="0"/>
              <a:t>Ο ανακλαστικός προβολέας </a:t>
            </a:r>
            <a:r>
              <a:rPr lang="el-GR" dirty="0"/>
              <a:t>(</a:t>
            </a:r>
            <a:r>
              <a:rPr lang="en-US" dirty="0"/>
              <a:t>overhead projector): </a:t>
            </a:r>
            <a:r>
              <a:rPr lang="el-GR" dirty="0"/>
              <a:t>προβολέας κειμένου και εικόνας σε οθόνη προβολής (μπορεί να συνδέεται με Η/Υ και να αναπαριστά το περιεχόμενο της οθόνης του)</a:t>
            </a:r>
            <a:endParaRPr lang="en-US" dirty="0"/>
          </a:p>
          <a:p>
            <a:endParaRPr lang="el-GR" dirty="0"/>
          </a:p>
          <a:p>
            <a:r>
              <a:rPr lang="el-GR" b="1" dirty="0"/>
              <a:t>Ο </a:t>
            </a:r>
            <a:r>
              <a:rPr lang="el-GR" b="1" dirty="0" err="1"/>
              <a:t>διαδραστικός</a:t>
            </a:r>
            <a:r>
              <a:rPr lang="el-GR" b="1" dirty="0"/>
              <a:t> πίνακας: </a:t>
            </a:r>
            <a:r>
              <a:rPr lang="el-GR" dirty="0"/>
              <a:t>ψηφιακή συσκευή αφής η οποία συνδέεται με έναν Η/Υ και </a:t>
            </a:r>
            <a:r>
              <a:rPr lang="el-GR" dirty="0" err="1"/>
              <a:t>προτζέκτορα</a:t>
            </a:r>
            <a:r>
              <a:rPr lang="el-GR" dirty="0"/>
              <a:t> και προβάλλει το περιεχόμενο της οθόνης του Η/Υ στην επιφάνεια του πίνακα. Ο χρήστης μπορεί να </a:t>
            </a:r>
            <a:r>
              <a:rPr lang="el-GR" dirty="0" err="1"/>
              <a:t>αλληλεπιδράσει</a:t>
            </a:r>
            <a:r>
              <a:rPr lang="el-GR" dirty="0"/>
              <a:t> με τα εικονιζόμενα αντικείμενα χρησιμοποιώντας την αφή. Μπορεί επίσης να γράψει σημειώσεις με ειδικό μαρκαδόρο ή απλά χρησιμοποιώντας το δάκτυλό του πάνω στην επιφάνεια του Πίνακα καθώς και να σώσει και να αποθηκεύσει ό,τι αναγράφεται στον Πίνακα ως ψηφιακό αρχείο</a:t>
            </a:r>
          </a:p>
        </p:txBody>
      </p:sp>
    </p:spTree>
    <p:extLst>
      <p:ext uri="{BB962C8B-B14F-4D97-AF65-F5344CB8AC3E}">
        <p14:creationId xmlns:p14="http://schemas.microsoft.com/office/powerpoint/2010/main" val="57546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CF9E1-8547-49C6-80E1-D329A3C74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Βασικές διδακτικές λειτουργίες των εποπτικών μέσων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869CB-8906-404A-B1FD-46161A17A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7"/>
            <a:ext cx="7886700" cy="4351338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Διεύρυνση του πεδίου των αισθητηριακών εμπειριών των εκπαιδευόμενων (επίδειξη άγνωστων σε αυτούς πραγμάτων)</a:t>
            </a:r>
          </a:p>
          <a:p>
            <a:endParaRPr lang="el-GR" dirty="0"/>
          </a:p>
          <a:p>
            <a:r>
              <a:rPr lang="el-GR" dirty="0"/>
              <a:t>Διέγερση του ενδιαφέροντος και της προσοχής των εκπαιδευόμενων</a:t>
            </a:r>
          </a:p>
          <a:p>
            <a:endParaRPr lang="el-GR" dirty="0"/>
          </a:p>
          <a:p>
            <a:r>
              <a:rPr lang="el-GR" dirty="0"/>
              <a:t>Εξάσκηση στην παρατήρηση χαρακτηριστικών ή λειτουργιών</a:t>
            </a:r>
          </a:p>
          <a:p>
            <a:endParaRPr lang="el-GR" dirty="0"/>
          </a:p>
          <a:p>
            <a:r>
              <a:rPr lang="el-GR" dirty="0"/>
              <a:t>Εξάσκηση στη σύγκριση και στην εξαγωγή συμπερασμάτων</a:t>
            </a:r>
          </a:p>
          <a:p>
            <a:endParaRPr lang="el-GR" dirty="0"/>
          </a:p>
          <a:p>
            <a:r>
              <a:rPr lang="el-GR" dirty="0"/>
              <a:t>Επικύρωση/επιβεβαίωση των λεγόμενων από τον εκπαιδευτή</a:t>
            </a:r>
          </a:p>
        </p:txBody>
      </p:sp>
    </p:spTree>
    <p:extLst>
      <p:ext uri="{BB962C8B-B14F-4D97-AF65-F5344CB8AC3E}">
        <p14:creationId xmlns:p14="http://schemas.microsoft.com/office/powerpoint/2010/main" val="3978808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DDD8D-7036-46D7-87FA-5DE7A1C37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Αρχές ορθής χρήσης των εποπτικών μέσων από τους εκπαιδευτές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643B7-B047-45DA-BD51-6B66364A5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37659"/>
            <a:ext cx="7886700" cy="4351338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/>
              <a:t>Χρήση με φειδώ </a:t>
            </a:r>
            <a:r>
              <a:rPr lang="el-GR" dirty="0"/>
              <a:t>και σε κατάλληλα σημεία (φάσεις) εξέλιξης της διδακτικής διαδικασίας ανάλογα με τη λειτουργία που θέλουμε να έχουν.</a:t>
            </a:r>
          </a:p>
          <a:p>
            <a:endParaRPr lang="el-GR" dirty="0"/>
          </a:p>
          <a:p>
            <a:r>
              <a:rPr lang="el-GR" b="1" dirty="0"/>
              <a:t>Ποικιλία στη χρήση </a:t>
            </a:r>
            <a:r>
              <a:rPr lang="el-GR" dirty="0"/>
              <a:t>ώστε αφενός να αξιοποιούνται οι ιδιαίτερες δυνατότητες του κάθε εποπτικού μέσου αφετέρου δε να κρατιέται ζωντανό το ενδιαφέρον των εκπαιδευόμενων.</a:t>
            </a:r>
          </a:p>
          <a:p>
            <a:endParaRPr lang="el-GR" dirty="0"/>
          </a:p>
          <a:p>
            <a:r>
              <a:rPr lang="el-GR" b="1" dirty="0"/>
              <a:t>Χρήση και από τους εκπαιδευόμενους </a:t>
            </a:r>
            <a:r>
              <a:rPr lang="el-GR" dirty="0"/>
              <a:t>ώστε να εξασκούνται και οι ίδιοι στην ορθή παρουσίαση των ιδεών και των εργασιών τους.</a:t>
            </a:r>
          </a:p>
        </p:txBody>
      </p:sp>
    </p:spTree>
    <p:extLst>
      <p:ext uri="{BB962C8B-B14F-4D97-AF65-F5344CB8AC3E}">
        <p14:creationId xmlns:p14="http://schemas.microsoft.com/office/powerpoint/2010/main" val="3528523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FDB4D-622B-4C7B-A476-88662FC4D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Η χρήση των εποπτικών μέσων από τον εκπαιδευτή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2DEBB-2641-47D7-AD5F-3A899AF9A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6434"/>
            <a:ext cx="7886700" cy="4351338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Έγκαιρη προμήθειά τους</a:t>
            </a:r>
          </a:p>
          <a:p>
            <a:endParaRPr lang="el-GR" dirty="0"/>
          </a:p>
          <a:p>
            <a:r>
              <a:rPr lang="el-GR" dirty="0"/>
              <a:t>Εξοικείωση με τον τρόπο χειρισμού τους </a:t>
            </a:r>
          </a:p>
          <a:p>
            <a:endParaRPr lang="el-GR" dirty="0"/>
          </a:p>
          <a:p>
            <a:r>
              <a:rPr lang="el-GR" dirty="0"/>
              <a:t>Αποθήκευση για εύκολη πρόσβαση</a:t>
            </a:r>
          </a:p>
          <a:p>
            <a:endParaRPr lang="el-GR" dirty="0"/>
          </a:p>
          <a:p>
            <a:r>
              <a:rPr lang="el-GR" dirty="0"/>
              <a:t>Τεχνικός έλεγχος-συντήρηση</a:t>
            </a:r>
          </a:p>
          <a:p>
            <a:endParaRPr lang="el-GR" dirty="0"/>
          </a:p>
          <a:p>
            <a:r>
              <a:rPr lang="el-GR" dirty="0"/>
              <a:t>Επίγνωση των εκπαιδευτικών δυνατοτήτων που προσφέρουν </a:t>
            </a:r>
          </a:p>
          <a:p>
            <a:endParaRPr lang="el-GR" dirty="0"/>
          </a:p>
          <a:p>
            <a:r>
              <a:rPr lang="el-GR" dirty="0"/>
              <a:t>Σωστή επιλογή ανάλογα με τις ιδιαίτερες ανάγκες του κάθε μαθήματος</a:t>
            </a:r>
          </a:p>
        </p:txBody>
      </p:sp>
    </p:spTree>
    <p:extLst>
      <p:ext uri="{BB962C8B-B14F-4D97-AF65-F5344CB8AC3E}">
        <p14:creationId xmlns:p14="http://schemas.microsoft.com/office/powerpoint/2010/main" val="33878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8849</TotalTime>
  <Words>1234</Words>
  <Application>Microsoft Office PowerPoint</Application>
  <PresentationFormat>Προβολή στην οθόνη (4:3)</PresentationFormat>
  <Paragraphs>135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Office Theme</vt:lpstr>
      <vt:lpstr>Μάθημα 18: Ο ρόλος της υλικοτεχνικής υποδομής στο σχεδιασμό εκπαιδευτικών προγραμμάτων  </vt:lpstr>
      <vt:lpstr>Στόχοι και δομή του μαθήματος</vt:lpstr>
      <vt:lpstr>Τι είναι τα εποπτικά μέσα;</vt:lpstr>
      <vt:lpstr>Τι είδους πληροφορία είναι κατάλληλη για κάθε περίσταση;</vt:lpstr>
      <vt:lpstr>Βασικά εποπτικά μέσα (Α)</vt:lpstr>
      <vt:lpstr>Βασικά εποπτικά μέσα (Β)</vt:lpstr>
      <vt:lpstr>Βασικές διδακτικές λειτουργίες των εποπτικών μέσων</vt:lpstr>
      <vt:lpstr>Αρχές ορθής χρήσης των εποπτικών μέσων από τους εκπαιδευτές </vt:lpstr>
      <vt:lpstr>Η χρήση των εποπτικών μέσων από τον εκπαιδευτή</vt:lpstr>
      <vt:lpstr>Η διαρρύθμιση του χώρου ως βασικό στοιχείο της εκπαιδευτικής διαδικασίας</vt:lpstr>
      <vt:lpstr>Η διαρρύθμιση του χώρου ως μέρος του «εκπαιδευτικού συμβολαίου»</vt:lpstr>
      <vt:lpstr>Εναλλακτικές διαρρυθμίσεις του εκπαιδευτικού χώρου (πηγή Βαλάκας, 2006) </vt:lpstr>
      <vt:lpstr>Προδιαγραφές σωστού χώρου εκπαίδευσης (Α)</vt:lpstr>
      <vt:lpstr>Προδιαγραφές σωστού χώρου εκπαίδευσης (Β)</vt:lpstr>
      <vt:lpstr>Προδιαγραφές σωστού χώρου εκπαίδευσης (Γ)</vt:lpstr>
      <vt:lpstr>Βασικές επιλογές χωροθέτησης των εκπαιδευτικών δραστηριοτήτων (Α)</vt:lpstr>
      <vt:lpstr>Βασικές επιλογές χωροθέτησης των εκπαιδευτικών δραστηριοτήτων (Β)</vt:lpstr>
      <vt:lpstr>Βασικές επιλογές χωροθέτησης των εκπαιδευτικών δραστηριοτήτων (Γ)</vt:lpstr>
      <vt:lpstr>Χρήσιμα βίντεο</vt:lpstr>
      <vt:lpstr>Δραστηριότητα 12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Θεματική Ενότητα 1: Η σημασία της Εκπαίδευσης Ενηλίκων στις σύγχρονες κοινωνικές συνθήκες</dc:title>
  <dc:creator>kostas</dc:creator>
  <cp:lastModifiedBy>Kostas Dimopoulos</cp:lastModifiedBy>
  <cp:revision>165</cp:revision>
  <dcterms:created xsi:type="dcterms:W3CDTF">2018-03-09T22:15:01Z</dcterms:created>
  <dcterms:modified xsi:type="dcterms:W3CDTF">2020-06-12T07:10:42Z</dcterms:modified>
</cp:coreProperties>
</file>