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222"/>
    <a:srgbClr val="336699"/>
    <a:srgbClr val="468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FB83F-508C-445F-B604-6B97F2B92E8F}" type="datetimeFigureOut">
              <a:rPr lang="el-GR" smtClean="0"/>
              <a:t>27/11/2015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5CB6F-4616-40E6-98E4-B9D4E3F4EB8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216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35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64497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766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31235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520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98786"/>
            <a:ext cx="8640960" cy="4910534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750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28193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28193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6976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94122"/>
          </a:xfrm>
        </p:spPr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398786"/>
            <a:ext cx="4248472" cy="4910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812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19" y="1412776"/>
            <a:ext cx="42468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19" y="2060848"/>
            <a:ext cx="4246803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412776"/>
            <a:ext cx="4248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2060848"/>
            <a:ext cx="4248472" cy="4248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55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62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49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312935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60648"/>
            <a:ext cx="5317430" cy="60486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422698"/>
            <a:ext cx="3129358" cy="48477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144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65737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22411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Εισαγωγή στις μεθόδους και τα συστήματα αναλύσεων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4CA15-999C-430C-AE73-CCD98FE2762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802108" y="477485"/>
            <a:ext cx="5472608" cy="41036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801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hyperlink" Target="http://pedis.uop.gr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89640" cy="994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398787"/>
            <a:ext cx="8589640" cy="4910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34868" y="6525344"/>
            <a:ext cx="4709540" cy="333752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 i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l-GR" smtClean="0"/>
              <a:t>Εισαγωγή στις μεθόδους και τα συστήματα αναλύσεων</a:t>
            </a:r>
            <a:endParaRPr lang="el-GR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08" y="6525344"/>
            <a:ext cx="899592" cy="333738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634CA15-999C-430C-AE73-CCD98FE27624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6" name="Picture 15">
            <a:hlinkClick r:id="rId12"/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23314"/>
            <a:ext cx="1115616" cy="3346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7" name="TextBox 16"/>
          <p:cNvSpPr txBox="1"/>
          <p:nvPr userDrawn="1"/>
        </p:nvSpPr>
        <p:spPr>
          <a:xfrm>
            <a:off x="1115616" y="6523314"/>
            <a:ext cx="2419252" cy="338554"/>
          </a:xfrm>
          <a:prstGeom prst="rect">
            <a:avLst/>
          </a:prstGeom>
          <a:solidFill>
            <a:srgbClr val="B22222"/>
          </a:solidFill>
          <a:ln>
            <a:noFill/>
          </a:ln>
        </p:spPr>
        <p:txBody>
          <a:bodyPr wrap="none" rtlCol="0">
            <a:normAutofit/>
          </a:bodyPr>
          <a:lstStyle/>
          <a:p>
            <a:r>
              <a:rPr lang="el-GR" sz="800" b="1" dirty="0" smtClean="0">
                <a:solidFill>
                  <a:schemeClr val="bg1">
                    <a:lumMod val="75000"/>
                  </a:schemeClr>
                </a:solidFill>
              </a:rPr>
              <a:t>Μεταπτυχιακό</a:t>
            </a:r>
            <a:r>
              <a:rPr lang="el-GR" sz="800" b="1" baseline="0" dirty="0" smtClean="0">
                <a:solidFill>
                  <a:schemeClr val="bg1">
                    <a:lumMod val="75000"/>
                  </a:schemeClr>
                </a:solidFill>
              </a:rPr>
              <a:t> Πρόγραμμα σπουδών</a:t>
            </a:r>
          </a:p>
          <a:p>
            <a:r>
              <a:rPr lang="el-GR" sz="800" b="1" baseline="0" dirty="0" smtClean="0">
                <a:solidFill>
                  <a:schemeClr val="bg1">
                    <a:lumMod val="75000"/>
                  </a:schemeClr>
                </a:solidFill>
              </a:rPr>
              <a:t>Παγκόσμιες προκλήσεις και Συστήματα Αναλύσεων</a:t>
            </a:r>
            <a:endParaRPr lang="el-GR" sz="800" b="1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044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>
              <a:lumMod val="9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>
              <a:lumMod val="9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l-GR" dirty="0" smtClean="0"/>
              <a:t>Πίνακες διπλής εισόδου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37263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251520" y="980728"/>
            <a:ext cx="8640960" cy="53285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dirty="0" smtClean="0"/>
              <a:t>Παραδείγματα</a:t>
            </a:r>
          </a:p>
          <a:p>
            <a:r>
              <a:rPr lang="el-GR" dirty="0" smtClean="0"/>
              <a:t>Ποια η σχέση εκπαίδευσης και πολιτικής προτίμησης;</a:t>
            </a:r>
          </a:p>
          <a:p>
            <a:r>
              <a:rPr lang="el-GR" dirty="0" smtClean="0"/>
              <a:t>Τα άτομα που προέρχονται από μειονοτικές ομάδες έχουν χαμηλότερη εκπροσώπηση σε θέσεις ευθύνης;</a:t>
            </a:r>
          </a:p>
          <a:p>
            <a:r>
              <a:rPr lang="el-GR" dirty="0" smtClean="0"/>
              <a:t>Η γνώση νέων τεχνολογιών (ΤΠΕ) βοηθά στην εύρεση εργασίας;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2262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251520" y="404664"/>
            <a:ext cx="8640960" cy="590465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mtClean="0"/>
              <a:t>Τα προαναφερόμενα παραδείγματα κάνουν χρήση διακριτών (κυρίως διατακτικών)</a:t>
            </a:r>
            <a:r>
              <a:rPr lang="en-US" smtClean="0"/>
              <a:t> </a:t>
            </a:r>
            <a:r>
              <a:rPr lang="el-GR" smtClean="0"/>
              <a:t>μεταβλητών</a:t>
            </a:r>
          </a:p>
          <a:p>
            <a:r>
              <a:rPr lang="el-GR" smtClean="0"/>
              <a:t>Η ανάλυσή τους γίνεται με τους πίνακες διπλής εισόδου (</a:t>
            </a:r>
            <a:r>
              <a:rPr lang="en-US" smtClean="0"/>
              <a:t>two way tables)</a:t>
            </a:r>
            <a:r>
              <a:rPr lang="el-GR" smtClean="0"/>
              <a:t>. Ουσιαστικά τα δεδομένα ταξινομούνται με βάση 2 ιδιότητες τους.</a:t>
            </a:r>
          </a:p>
          <a:p>
            <a:r>
              <a:rPr lang="el-GR" smtClean="0"/>
              <a:t>Αποτελεί την πιο συνηθισμένη τεχνική ανάλυσης στις κοινωνικές και πολιτικές επιστήμες.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3649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.stack.imgur.com/C9Ejf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857741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cdn.webservices.ufhealth.org/wp-content/blogs.dir/553/files/2012/07/images-mod2-caseii1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6"/>
            <a:ext cx="7600841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605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251520" y="476672"/>
            <a:ext cx="8640960" cy="10081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>
                    <a:lumMod val="9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Στατιστική ανάλυση</a:t>
            </a:r>
            <a:endParaRPr lang="el-GR" dirty="0"/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251520" y="1988840"/>
            <a:ext cx="8640960" cy="43204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mtClean="0"/>
              <a:t>Οι πίνακες διπλής εισόδου ονομάζονται και πίνακες συνάφειας (</a:t>
            </a:r>
            <a:r>
              <a:rPr lang="en-US" smtClean="0"/>
              <a:t>contingency tables)</a:t>
            </a:r>
            <a:endParaRPr lang="el-GR" smtClean="0"/>
          </a:p>
          <a:p>
            <a:r>
              <a:rPr lang="el-GR" smtClean="0"/>
              <a:t>Μας ενδιαφέρει να εξετάσουμε αν υπάρχει σχέση μεταξύ των δύο μεταβλητών</a:t>
            </a:r>
          </a:p>
          <a:p>
            <a:r>
              <a:rPr lang="el-GR" smtClean="0"/>
              <a:t>Ισοδύναμα, εξετάζουμε την ανεξαρτησία γραμμών και στηλών</a:t>
            </a:r>
          </a:p>
          <a:p>
            <a:endParaRPr lang="el-GR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08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251520" y="692696"/>
            <a:ext cx="8640960" cy="56166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l-GR" smtClean="0"/>
              <a:t>Αρχική υπόθεση: Δεν υπάρχει σχέση μεταξύ των μεταβλητών</a:t>
            </a:r>
          </a:p>
          <a:p>
            <a:pPr algn="just"/>
            <a:r>
              <a:rPr lang="el-GR" smtClean="0"/>
              <a:t>Χρησιμοποιείται το κριτήριο Χ</a:t>
            </a:r>
            <a:r>
              <a:rPr lang="el-GR" baseline="30000" smtClean="0"/>
              <a:t>2</a:t>
            </a:r>
            <a:r>
              <a:rPr lang="el-GR" b="1" smtClean="0"/>
              <a:t> </a:t>
            </a:r>
            <a:r>
              <a:rPr lang="el-GR" smtClean="0"/>
              <a:t>(</a:t>
            </a:r>
            <a:r>
              <a:rPr lang="en-US" smtClean="0"/>
              <a:t>chi-square analysis)</a:t>
            </a:r>
            <a:endParaRPr lang="el-GR" smtClean="0"/>
          </a:p>
          <a:p>
            <a:pPr algn="just"/>
            <a:r>
              <a:rPr lang="el-GR" smtClean="0"/>
              <a:t>Αν απορρίψουμε την αρχική υπόθεση, τότε λέμε ότι έχουμε στατιστικά σημαντική σχέση (</a:t>
            </a:r>
            <a:r>
              <a:rPr lang="en-US" smtClean="0"/>
              <a:t>statistically significant relationship)</a:t>
            </a:r>
          </a:p>
          <a:p>
            <a:pPr algn="just"/>
            <a:r>
              <a:rPr lang="el-GR" smtClean="0"/>
              <a:t>Γίνεται χρήση της </a:t>
            </a:r>
            <a:r>
              <a:rPr lang="en-US" smtClean="0"/>
              <a:t>p-value </a:t>
            </a:r>
            <a:r>
              <a:rPr lang="el-GR" smtClean="0"/>
              <a:t>και σύγκριση με το 5%</a:t>
            </a:r>
          </a:p>
          <a:p>
            <a:pPr algn="just"/>
            <a:endParaRPr lang="el-GR" smtClean="0"/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48010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251520" y="404664"/>
            <a:ext cx="8640960" cy="590465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l-GR" smtClean="0"/>
          </a:p>
          <a:p>
            <a:r>
              <a:rPr lang="el-GR" smtClean="0"/>
              <a:t>Σε περίπτωση στατιστικά σημαντικής σχέσης, εξετάζουμε την κατεύθυνση της σχέσης μέσα από τον πίνακα διπλής εισόδου</a:t>
            </a:r>
          </a:p>
          <a:p>
            <a:r>
              <a:rPr lang="el-GR" smtClean="0"/>
              <a:t>Θα πρέπει το συνολικό δείγμα να μην είναι πολύ μεγάλο ενώ επίσης να υπάρχουν αρκετές παρατηρήσεις σε κάθε «κελί» του πίνακα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619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Template_Dark_EL_IntroAnalytics</Template>
  <TotalTime>556</TotalTime>
  <Words>204</Words>
  <Application>Microsoft Office PowerPoint</Application>
  <PresentationFormat>Προβολή στην οθόνη 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Calibri</vt:lpstr>
      <vt:lpstr>Θέμα του Office</vt:lpstr>
      <vt:lpstr>Πίνακες διπλής εισόδου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Διαχείριση και ανάλυση δεδομένων</dc:title>
  <dc:creator>Athanassios Katsis</dc:creator>
  <cp:lastModifiedBy>uop_user</cp:lastModifiedBy>
  <cp:revision>30</cp:revision>
  <dcterms:created xsi:type="dcterms:W3CDTF">2015-11-08T12:44:00Z</dcterms:created>
  <dcterms:modified xsi:type="dcterms:W3CDTF">2015-11-27T12:46:21Z</dcterms:modified>
</cp:coreProperties>
</file>