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60" r:id="rId2"/>
    <p:sldId id="374" r:id="rId3"/>
    <p:sldId id="375" r:id="rId4"/>
    <p:sldId id="376" r:id="rId5"/>
    <p:sldId id="377" r:id="rId6"/>
    <p:sldId id="381" r:id="rId7"/>
    <p:sldId id="378" r:id="rId8"/>
    <p:sldId id="379" r:id="rId9"/>
    <p:sldId id="380" r:id="rId10"/>
    <p:sldId id="382" r:id="rId11"/>
    <p:sldId id="3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BA5EA-C9C7-43DC-9B2C-81A60D1C5500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1A2C8-35FA-4A89-B5F3-F7271C2F8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1A2C8-35FA-4A89-B5F3-F7271C2F8F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5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284AA2C-7BAB-443E-A7C7-E8FB93729F5F}" type="datetimeFigureOut">
              <a:rPr lang="en-US" smtClean="0"/>
              <a:t>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724400" cy="160032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Άμεσες Ξένες Επενδύσεις &amp; Παγκόσμια Διακυβέρνηση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Σωτήρης Πετρόπουλος</a:t>
            </a:r>
          </a:p>
          <a:p>
            <a:r>
              <a:rPr lang="en-US" dirty="0" smtClean="0"/>
              <a:t>spetrop@uop.gr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9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ultinational enterprises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051" y="152400"/>
            <a:ext cx="4762500" cy="6457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2154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l-GR" dirty="0" smtClean="0"/>
              <a:t>Σας ευχαριστώ για την προσοχή σας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67600" cy="6334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4000" smtClean="0"/>
              <a:t>Ιστορία των Πολυεθνικών</a:t>
            </a:r>
            <a:endParaRPr lang="en-GB" sz="400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>
          <a:xfrm>
            <a:off x="304800" y="981075"/>
            <a:ext cx="7723188" cy="5492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/>
          <a:p>
            <a:pPr marL="365125" indent="-282575">
              <a:lnSpc>
                <a:spcPct val="80000"/>
              </a:lnSpc>
            </a:pPr>
            <a:r>
              <a:rPr lang="el-GR" sz="2800" dirty="0" smtClean="0">
                <a:effectLst/>
              </a:rPr>
              <a:t>Υπάρχουν αναφορές από το 2000 π.Χ.</a:t>
            </a:r>
          </a:p>
          <a:p>
            <a:pPr marL="365125" indent="-282575">
              <a:lnSpc>
                <a:spcPct val="80000"/>
              </a:lnSpc>
            </a:pPr>
            <a:endParaRPr lang="el-GR" sz="2800" dirty="0" smtClean="0">
              <a:effectLst/>
            </a:endParaRPr>
          </a:p>
          <a:p>
            <a:pPr marL="365125" indent="-282575">
              <a:lnSpc>
                <a:spcPct val="80000"/>
              </a:lnSpc>
            </a:pPr>
            <a:r>
              <a:rPr lang="el-GR" sz="2800" dirty="0" smtClean="0">
                <a:effectLst/>
              </a:rPr>
              <a:t>Αύξηση σε αριθμό και μέγεθος από το 18</a:t>
            </a:r>
            <a:r>
              <a:rPr lang="el-GR" sz="2800" baseline="30000" dirty="0" smtClean="0">
                <a:effectLst/>
              </a:rPr>
              <a:t>ο</a:t>
            </a:r>
            <a:r>
              <a:rPr lang="el-GR" sz="2800" dirty="0" smtClean="0">
                <a:effectLst/>
              </a:rPr>
              <a:t> αιώνα</a:t>
            </a:r>
            <a:endParaRPr lang="en-GB" sz="2800" dirty="0" smtClean="0">
              <a:effectLst/>
            </a:endParaRPr>
          </a:p>
          <a:p>
            <a:pPr marL="365125" indent="-282575">
              <a:lnSpc>
                <a:spcPct val="80000"/>
              </a:lnSpc>
            </a:pPr>
            <a:endParaRPr lang="en-US" sz="2800" dirty="0" smtClean="0">
              <a:effectLst/>
            </a:endParaRPr>
          </a:p>
          <a:p>
            <a:pPr marL="365125" indent="-282575">
              <a:lnSpc>
                <a:spcPct val="80000"/>
              </a:lnSpc>
            </a:pPr>
            <a:r>
              <a:rPr lang="el-GR" sz="2800" dirty="0" smtClean="0">
                <a:effectLst/>
              </a:rPr>
              <a:t>Ταχύτατη ανάπτυξη μετά το τέλος του Β’ Παγκοσμίου Πολέμου</a:t>
            </a:r>
            <a:endParaRPr lang="en-GB" sz="2800" dirty="0" smtClean="0">
              <a:effectLst/>
            </a:endParaRPr>
          </a:p>
          <a:p>
            <a:pPr marL="365125" indent="-282575">
              <a:lnSpc>
                <a:spcPct val="80000"/>
              </a:lnSpc>
            </a:pPr>
            <a:endParaRPr lang="en-US" sz="2800" dirty="0" smtClean="0">
              <a:effectLst/>
            </a:endParaRPr>
          </a:p>
          <a:p>
            <a:pPr marL="365125" indent="-282575">
              <a:lnSpc>
                <a:spcPct val="80000"/>
              </a:lnSpc>
            </a:pPr>
            <a:r>
              <a:rPr lang="el-GR" sz="2800" dirty="0" smtClean="0">
                <a:effectLst/>
              </a:rPr>
              <a:t>Σήμερα οι μεγαλύτερες 1.000 σχετίζονται με το 80% της παγκόσμιας παραγωγής</a:t>
            </a:r>
          </a:p>
          <a:p>
            <a:pPr marL="365125" indent="-282575">
              <a:lnSpc>
                <a:spcPct val="80000"/>
              </a:lnSpc>
            </a:pPr>
            <a:endParaRPr lang="en-US" sz="2800" dirty="0" smtClean="0">
              <a:effectLst/>
            </a:endParaRPr>
          </a:p>
          <a:p>
            <a:pPr marL="365125" indent="-282575">
              <a:lnSpc>
                <a:spcPct val="80000"/>
              </a:lnSpc>
            </a:pPr>
            <a:r>
              <a:rPr lang="el-GR" sz="2800" dirty="0" smtClean="0">
                <a:effectLst/>
              </a:rPr>
              <a:t>Υπολογίζεται ότι το </a:t>
            </a:r>
            <a:r>
              <a:rPr lang="en-GB" sz="2800" dirty="0" smtClean="0">
                <a:effectLst/>
              </a:rPr>
              <a:t>40%-50% </a:t>
            </a:r>
            <a:r>
              <a:rPr lang="el-GR" sz="2800" dirty="0" smtClean="0">
                <a:effectLst/>
              </a:rPr>
              <a:t>του παγκόσμιου εμπορίου γίνεται από πολυεθνικές</a:t>
            </a:r>
            <a:endParaRPr lang="en-US" sz="2800" dirty="0" smtClean="0">
              <a:effectLst/>
            </a:endParaRPr>
          </a:p>
          <a:p>
            <a:pPr marL="365125" indent="-282575">
              <a:lnSpc>
                <a:spcPct val="80000"/>
              </a:lnSpc>
            </a:pPr>
            <a:endParaRPr lang="en-US" sz="2800" dirty="0" smtClean="0">
              <a:effectLst/>
            </a:endParaRPr>
          </a:p>
          <a:p>
            <a:pPr marL="365125" indent="-282575">
              <a:lnSpc>
                <a:spcPct val="80000"/>
              </a:lnSpc>
            </a:pPr>
            <a:r>
              <a:rPr lang="el-GR" sz="2800" dirty="0" smtClean="0">
                <a:effectLst/>
              </a:rPr>
              <a:t>Από μια απειλή για την ανεξαρτησία των κρατών</a:t>
            </a:r>
            <a:r>
              <a:rPr lang="en-US" sz="2800" dirty="0" smtClean="0">
                <a:effectLst/>
              </a:rPr>
              <a:t> </a:t>
            </a:r>
            <a:r>
              <a:rPr lang="el-GR" sz="2800" dirty="0" smtClean="0">
                <a:effectLst/>
              </a:rPr>
              <a:t>έχουν καταστεί (όχι παντού!) πηγές τεχνολογίας και κεφαλαίου</a:t>
            </a:r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fld id="{F0676F3D-71C1-4092-9B98-3D9978364BDD}" type="slidenum">
              <a:rPr lang="en-GB" sz="1200">
                <a:solidFill>
                  <a:srgbClr val="B5A788"/>
                </a:solidFill>
                <a:latin typeface="Arial" charset="0"/>
                <a:cs typeface="Arial" charset="0"/>
              </a:rPr>
              <a:pPr algn="ctr" eaLnBrk="1" hangingPunct="1"/>
              <a:t>2</a:t>
            </a:fld>
            <a:endParaRPr lang="en-GB" sz="1200">
              <a:solidFill>
                <a:srgbClr val="B5A788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75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fld id="{150F59F7-E223-4580-8F3E-254DB93BD623}" type="slidenum">
              <a:rPr lang="en-GB" sz="1200">
                <a:solidFill>
                  <a:srgbClr val="B5A788"/>
                </a:solidFill>
                <a:latin typeface="Arial" charset="0"/>
                <a:cs typeface="Arial" charset="0"/>
              </a:rPr>
              <a:pPr algn="ctr" eaLnBrk="1" hangingPunct="1"/>
              <a:t>3</a:t>
            </a:fld>
            <a:endParaRPr lang="en-GB" sz="1200">
              <a:solidFill>
                <a:srgbClr val="B5A788"/>
              </a:solidFill>
              <a:latin typeface="Arial" charset="0"/>
              <a:cs typeface="Arial" charset="0"/>
            </a:endParaRPr>
          </a:p>
        </p:txBody>
      </p:sp>
      <p:pic>
        <p:nvPicPr>
          <p:cNvPr id="1026" name="Picture 2" descr="Image result for top 100 countries/corporations 20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9656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46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67600" cy="6334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4000" smtClean="0"/>
              <a:t>Ιστορία των Πολυεθνικών</a:t>
            </a:r>
            <a:endParaRPr lang="en-GB" sz="4000" smtClean="0"/>
          </a:p>
        </p:txBody>
      </p:sp>
      <p:sp>
        <p:nvSpPr>
          <p:cNvPr id="18435" name="Slide Number Placeholder 3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fld id="{7A7F9E08-A0CD-46D3-B097-9171B068AE93}" type="slidenum">
              <a:rPr lang="en-GB" sz="1200">
                <a:solidFill>
                  <a:srgbClr val="B5A788"/>
                </a:solidFill>
                <a:latin typeface="Arial" charset="0"/>
                <a:cs typeface="Arial" charset="0"/>
              </a:rPr>
              <a:pPr algn="ctr" eaLnBrk="1" hangingPunct="1"/>
              <a:t>4</a:t>
            </a:fld>
            <a:endParaRPr lang="en-GB" sz="1200">
              <a:solidFill>
                <a:srgbClr val="B5A788"/>
              </a:solidFill>
              <a:latin typeface="Arial" charset="0"/>
              <a:cs typeface="Arial" charset="0"/>
            </a:endParaRPr>
          </a:p>
        </p:txBody>
      </p:sp>
      <p:pic>
        <p:nvPicPr>
          <p:cNvPr id="1843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0"/>
            <a:ext cx="6705600" cy="545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4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67600" cy="6334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4000" smtClean="0"/>
              <a:t>Ιστορία των Πολυεθνικών</a:t>
            </a:r>
            <a:endParaRPr lang="en-GB" sz="4000" smtClean="0"/>
          </a:p>
        </p:txBody>
      </p:sp>
      <p:sp>
        <p:nvSpPr>
          <p:cNvPr id="19459" name="Slide Number Placeholder 3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fld id="{600A19A6-768C-451C-AAEC-DC42F9764427}" type="slidenum">
              <a:rPr lang="en-GB" sz="1200">
                <a:solidFill>
                  <a:srgbClr val="B5A788"/>
                </a:solidFill>
                <a:latin typeface="Arial" charset="0"/>
                <a:cs typeface="Arial" charset="0"/>
              </a:rPr>
              <a:pPr algn="ctr" eaLnBrk="1" hangingPunct="1"/>
              <a:t>5</a:t>
            </a:fld>
            <a:endParaRPr lang="en-GB" sz="1200">
              <a:solidFill>
                <a:srgbClr val="B5A788"/>
              </a:solidFill>
              <a:latin typeface="Arial" charset="0"/>
              <a:cs typeface="Arial" charset="0"/>
            </a:endParaRPr>
          </a:p>
        </p:txBody>
      </p:sp>
      <p:pic>
        <p:nvPicPr>
          <p:cNvPr id="19460" name="Picture 6" descr="84137_6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090613"/>
            <a:ext cx="571500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300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indexmundi.com/blog/wp-content/uploads/2013/02/macdonalds-worldwi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305800" cy="622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6210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4.bp.blogspot.com/-qEMfo4438MQ/Uadne2JpR_I/AAAAAAAAAW4/DnTyxtE0JUE/s1600/2013-68+without+cover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8509050" cy="5944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Τίτλος 1"/>
          <p:cNvSpPr>
            <a:spLocks noGrp="1"/>
          </p:cNvSpPr>
          <p:nvPr>
            <p:ph type="title"/>
          </p:nvPr>
        </p:nvSpPr>
        <p:spPr>
          <a:xfrm>
            <a:off x="899592" y="-245377"/>
            <a:ext cx="7315200" cy="1154097"/>
          </a:xfrm>
        </p:spPr>
        <p:txBody>
          <a:bodyPr>
            <a:normAutofit/>
          </a:bodyPr>
          <a:lstStyle/>
          <a:p>
            <a:r>
              <a:rPr lang="el-GR" dirty="0" smtClean="0"/>
              <a:t>Εθνικότητα ΜΝΕ</a:t>
            </a:r>
            <a:r>
              <a:rPr lang="en-US" dirty="0" smtClean="0"/>
              <a:t>s</a:t>
            </a:r>
            <a:r>
              <a:rPr lang="el-GR" dirty="0" smtClean="0"/>
              <a:t> </a:t>
            </a:r>
            <a:r>
              <a:rPr lang="en-US" dirty="0" smtClean="0"/>
              <a:t>Top-500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564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412" y="1014691"/>
            <a:ext cx="9272686" cy="5833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Τίτλος 1"/>
          <p:cNvSpPr>
            <a:spLocks noGrp="1"/>
          </p:cNvSpPr>
          <p:nvPr>
            <p:ph type="title"/>
          </p:nvPr>
        </p:nvSpPr>
        <p:spPr>
          <a:xfrm>
            <a:off x="962331" y="-243408"/>
            <a:ext cx="7315200" cy="1154097"/>
          </a:xfrm>
        </p:spPr>
        <p:txBody>
          <a:bodyPr/>
          <a:lstStyle/>
          <a:p>
            <a:r>
              <a:rPr lang="el-GR" dirty="0" smtClean="0"/>
              <a:t>Αύξηση </a:t>
            </a:r>
            <a:r>
              <a:rPr lang="en-US" dirty="0" smtClean="0"/>
              <a:t>DEMNEs </a:t>
            </a:r>
            <a:r>
              <a:rPr lang="el-GR" dirty="0" smtClean="0"/>
              <a:t>2005-2012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104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icainstitute.org/images/ATT00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67" y="476672"/>
            <a:ext cx="8655884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79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832</TotalTime>
  <Words>107</Words>
  <Application>Microsoft Office PowerPoint</Application>
  <PresentationFormat>On-screen Show (4:3)</PresentationFormat>
  <Paragraphs>25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Thatch</vt:lpstr>
      <vt:lpstr>Άμεσες Ξένες Επενδύσεις &amp; Παγκόσμια Διακυβέρνηση</vt:lpstr>
      <vt:lpstr>Ιστορία των Πολυεθνικών</vt:lpstr>
      <vt:lpstr>PowerPoint Presentation</vt:lpstr>
      <vt:lpstr>Ιστορία των Πολυεθνικών</vt:lpstr>
      <vt:lpstr>Ιστορία των Πολυεθνικών</vt:lpstr>
      <vt:lpstr>PowerPoint Presentation</vt:lpstr>
      <vt:lpstr>Εθνικότητα ΜΝΕs Top-500</vt:lpstr>
      <vt:lpstr>Αύξηση DEMNEs 2005-2012</vt:lpstr>
      <vt:lpstr>PowerPoint Presentation</vt:lpstr>
      <vt:lpstr>PowerPoint Presentation</vt:lpstr>
      <vt:lpstr>Σας ευχαριστώ για την προσοχή σας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Διεθνής Αναπτυξιακή Συνεργασία</dc:title>
  <dc:creator>HIGGS HIGGS</dc:creator>
  <cp:lastModifiedBy>HIGGS</cp:lastModifiedBy>
  <cp:revision>45</cp:revision>
  <dcterms:created xsi:type="dcterms:W3CDTF">2018-02-24T06:57:21Z</dcterms:created>
  <dcterms:modified xsi:type="dcterms:W3CDTF">2020-01-05T20:37:40Z</dcterms:modified>
</cp:coreProperties>
</file>