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61" r:id="rId4"/>
    <p:sldId id="263" r:id="rId5"/>
    <p:sldId id="274" r:id="rId6"/>
    <p:sldId id="281" r:id="rId7"/>
    <p:sldId id="266" r:id="rId8"/>
    <p:sldId id="262" r:id="rId9"/>
    <p:sldId id="275" r:id="rId10"/>
    <p:sldId id="270" r:id="rId11"/>
    <p:sldId id="265" r:id="rId12"/>
    <p:sldId id="282" r:id="rId13"/>
    <p:sldId id="283" r:id="rId14"/>
    <p:sldId id="284" r:id="rId15"/>
    <p:sldId id="285" r:id="rId16"/>
    <p:sldId id="268" r:id="rId17"/>
    <p:sldId id="273" r:id="rId18"/>
    <p:sldId id="267" r:id="rId19"/>
    <p:sldId id="258" r:id="rId20"/>
    <p:sldId id="259"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97" autoAdjust="0"/>
    <p:restoredTop sz="94660"/>
  </p:normalViewPr>
  <p:slideViewPr>
    <p:cSldViewPr>
      <p:cViewPr varScale="1">
        <p:scale>
          <a:sx n="66" d="100"/>
          <a:sy n="66" d="100"/>
        </p:scale>
        <p:origin x="-37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22307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53366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57191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42350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ED5E05-0B45-4847-816F-1F2A0AE5C163}"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15458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63ED5E05-0B45-4847-816F-1F2A0AE5C163}"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5530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63ED5E05-0B45-4847-816F-1F2A0AE5C163}" type="datetimeFigureOut">
              <a:rPr lang="el-GR" smtClean="0"/>
              <a:t>16/5/2020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315073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63ED5E05-0B45-4847-816F-1F2A0AE5C163}" type="datetimeFigureOut">
              <a:rPr lang="el-GR" smtClean="0"/>
              <a:t>16/5/2020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000826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D5E05-0B45-4847-816F-1F2A0AE5C163}" type="datetimeFigureOut">
              <a:rPr lang="el-GR" smtClean="0"/>
              <a:t>16/5/2020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2508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420004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93449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D5E05-0B45-4847-816F-1F2A0AE5C163}" type="datetimeFigureOut">
              <a:rPr lang="el-GR" smtClean="0"/>
              <a:t>16/5/2020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7F1228-11D4-43D1-A8E2-5D22CC1F2C3B}" type="slidenum">
              <a:rPr lang="el-GR" smtClean="0"/>
              <a:t>‹#›</a:t>
            </a:fld>
            <a:endParaRPr lang="el-GR"/>
          </a:p>
        </p:txBody>
      </p:sp>
    </p:spTree>
    <p:extLst>
      <p:ext uri="{BB962C8B-B14F-4D97-AF65-F5344CB8AC3E}">
        <p14:creationId xmlns:p14="http://schemas.microsoft.com/office/powerpoint/2010/main" val="420888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6712"/>
          </a:xfrm>
        </p:spPr>
        <p:txBody>
          <a:bodyPr>
            <a:normAutofit fontScale="90000"/>
          </a:bodyPr>
          <a:lstStyle/>
          <a:p>
            <a:r>
              <a:rPr lang="el-GR" sz="3200" b="1" dirty="0" smtClean="0"/>
              <a:t>Ιστορικά στοιχεία της Ρωσίας. </a:t>
            </a:r>
            <a:br>
              <a:rPr lang="el-GR" sz="3200" b="1" dirty="0" smtClean="0"/>
            </a:br>
            <a:r>
              <a:rPr lang="el-GR" sz="2700" b="1" dirty="0" smtClean="0"/>
              <a:t>Ο ρόλος της Μόσχας</a:t>
            </a:r>
            <a:endParaRPr lang="el-GR" sz="2700" b="1" dirty="0"/>
          </a:p>
        </p:txBody>
      </p:sp>
      <p:sp>
        <p:nvSpPr>
          <p:cNvPr id="5" name="Content Placeholder 4"/>
          <p:cNvSpPr>
            <a:spLocks noGrp="1"/>
          </p:cNvSpPr>
          <p:nvPr>
            <p:ph idx="1"/>
          </p:nvPr>
        </p:nvSpPr>
        <p:spPr>
          <a:xfrm>
            <a:off x="0" y="908720"/>
            <a:ext cx="9144000" cy="5949280"/>
          </a:xfrm>
        </p:spPr>
        <p:txBody>
          <a:bodyPr>
            <a:normAutofit fontScale="55000" lnSpcReduction="20000"/>
          </a:bodyPr>
          <a:lstStyle/>
          <a:p>
            <a:r>
              <a:rPr lang="el-GR" b="1" dirty="0" smtClean="0"/>
              <a:t>988</a:t>
            </a:r>
            <a:r>
              <a:rPr lang="el-GR" dirty="0" smtClean="0"/>
              <a:t> </a:t>
            </a:r>
            <a:r>
              <a:rPr lang="el-GR" b="1" dirty="0" smtClean="0"/>
              <a:t>Εκσλαβισμός </a:t>
            </a:r>
            <a:r>
              <a:rPr lang="el-GR" dirty="0" smtClean="0"/>
              <a:t>της φυλής των </a:t>
            </a:r>
            <a:r>
              <a:rPr lang="el-GR" dirty="0" err="1" smtClean="0"/>
              <a:t>Ρως</a:t>
            </a:r>
            <a:r>
              <a:rPr lang="el-GR" dirty="0" smtClean="0"/>
              <a:t> και </a:t>
            </a:r>
            <a:r>
              <a:rPr lang="el-GR" b="1" dirty="0" smtClean="0"/>
              <a:t>σύνδεση με τη Βυζαντινή Αυτοκρατορία</a:t>
            </a:r>
            <a:r>
              <a:rPr lang="el-GR" dirty="0" smtClean="0"/>
              <a:t>. Ρωσικό Δίκαιο, χρήση του </a:t>
            </a:r>
            <a:r>
              <a:rPr lang="el-GR" b="1" dirty="0" smtClean="0"/>
              <a:t>κυριλλικού αλφαβήτου</a:t>
            </a:r>
            <a:r>
              <a:rPr lang="el-GR" dirty="0" smtClean="0"/>
              <a:t>.</a:t>
            </a:r>
          </a:p>
          <a:p>
            <a:r>
              <a:rPr lang="el-GR" b="1" dirty="0" smtClean="0"/>
              <a:t>1206 Χρυσή Ορδή </a:t>
            </a:r>
            <a:r>
              <a:rPr lang="el-GR" dirty="0" smtClean="0"/>
              <a:t>των </a:t>
            </a:r>
            <a:r>
              <a:rPr lang="el-GR" dirty="0" err="1" smtClean="0"/>
              <a:t>Μογγόλων</a:t>
            </a:r>
            <a:r>
              <a:rPr lang="el-GR" dirty="0" smtClean="0"/>
              <a:t>. </a:t>
            </a:r>
            <a:r>
              <a:rPr lang="el-GR" dirty="0" err="1" smtClean="0"/>
              <a:t>Τζέκις</a:t>
            </a:r>
            <a:r>
              <a:rPr lang="el-GR" dirty="0" smtClean="0"/>
              <a:t> Χαν. Η κυριαρχία τους λήγει το 1450. </a:t>
            </a:r>
          </a:p>
          <a:p>
            <a:r>
              <a:rPr lang="el-GR" dirty="0" smtClean="0"/>
              <a:t>Οι </a:t>
            </a:r>
            <a:r>
              <a:rPr lang="el-GR" dirty="0" err="1" smtClean="0"/>
              <a:t>Μπογιάρ</a:t>
            </a:r>
            <a:r>
              <a:rPr lang="el-GR" dirty="0" smtClean="0"/>
              <a:t> (γαιοκτήμονες) τους εκδιώκουν με την ηγετική μορφή του </a:t>
            </a:r>
            <a:r>
              <a:rPr lang="el-GR" b="1" dirty="0" smtClean="0"/>
              <a:t>Ιβάν Γ΄ του Μέγα (1440-1505)</a:t>
            </a:r>
            <a:r>
              <a:rPr lang="el-GR" dirty="0" smtClean="0"/>
              <a:t>. Γίνεται ο πρώτος </a:t>
            </a:r>
            <a:r>
              <a:rPr lang="el-GR" b="1" dirty="0" smtClean="0"/>
              <a:t>Τσάρος Πασών των </a:t>
            </a:r>
            <a:r>
              <a:rPr lang="el-GR" b="1" dirty="0" err="1" smtClean="0"/>
              <a:t>Ρωσιών</a:t>
            </a:r>
            <a:r>
              <a:rPr lang="el-GR" dirty="0" smtClean="0"/>
              <a:t>.</a:t>
            </a:r>
          </a:p>
          <a:p>
            <a:r>
              <a:rPr lang="el-GR" b="1" dirty="0" smtClean="0"/>
              <a:t>Ιβάν Δ΄ ο Τρομερός (1530-1584)</a:t>
            </a:r>
            <a:r>
              <a:rPr lang="el-GR" dirty="0" smtClean="0"/>
              <a:t>και ο σύμβουλος του </a:t>
            </a:r>
            <a:r>
              <a:rPr lang="el-GR" dirty="0" err="1" smtClean="0"/>
              <a:t>Μπορίς</a:t>
            </a:r>
            <a:r>
              <a:rPr lang="el-GR" dirty="0" smtClean="0"/>
              <a:t> </a:t>
            </a:r>
            <a:r>
              <a:rPr lang="el-GR" dirty="0" err="1" smtClean="0"/>
              <a:t>Γκοντουνώφ</a:t>
            </a:r>
            <a:r>
              <a:rPr lang="el-GR" dirty="0" smtClean="0"/>
              <a:t>. Οι </a:t>
            </a:r>
            <a:r>
              <a:rPr lang="el-GR" dirty="0" err="1" smtClean="0"/>
              <a:t>Μπογιάρ</a:t>
            </a:r>
            <a:r>
              <a:rPr lang="el-GR" dirty="0" smtClean="0"/>
              <a:t> και οι </a:t>
            </a:r>
            <a:r>
              <a:rPr lang="el-GR" dirty="0" err="1" smtClean="0"/>
              <a:t>Λιθουανοί</a:t>
            </a:r>
            <a:r>
              <a:rPr lang="el-GR" dirty="0" smtClean="0"/>
              <a:t> σύμμαχοι τους. Οι Τάταροι που δεν ενσωματώθηκαν ποτέ με τους Ρώσους και οι Κοζάκοι. </a:t>
            </a:r>
            <a:r>
              <a:rPr lang="el-GR" b="1" dirty="0" smtClean="0"/>
              <a:t>Το Πατριαρχείο της Μόσχας (ολοκλήρωση διαδικασιών ανεξαρτητοποίησης 1589)</a:t>
            </a:r>
            <a:r>
              <a:rPr lang="el-GR" dirty="0" smtClean="0"/>
              <a:t>. Το λιμάνι του Αρχάγγελου.</a:t>
            </a:r>
          </a:p>
          <a:p>
            <a:r>
              <a:rPr lang="el-GR" dirty="0" smtClean="0"/>
              <a:t>1670.  Ολοκλήρωση της κατάκτησης της Σιβηρίας. Η Αλάσκα έως το 1867 ανήκε στη Ρωσία. Μετά την πούλησε στους Αμερικάνους. </a:t>
            </a:r>
          </a:p>
          <a:p>
            <a:r>
              <a:rPr lang="el-GR" dirty="0" smtClean="0"/>
              <a:t>Η δυναστεία των </a:t>
            </a:r>
            <a:r>
              <a:rPr lang="el-GR" dirty="0" err="1" smtClean="0"/>
              <a:t>Ρομανώφ</a:t>
            </a:r>
            <a:r>
              <a:rPr lang="el-GR" dirty="0" smtClean="0"/>
              <a:t> (1613-1917) και ο </a:t>
            </a:r>
            <a:r>
              <a:rPr lang="el-GR" b="1" dirty="0" smtClean="0"/>
              <a:t>Μέγας Πέτρος </a:t>
            </a:r>
            <a:r>
              <a:rPr lang="el-GR" dirty="0" smtClean="0"/>
              <a:t>(1690-1725). Εκσυγχρονισμός της Ρωσίας. Η Αγία Πετρούπολη. Η κόρη του ιδρύει την Ακαδημία Τεχνών. </a:t>
            </a:r>
          </a:p>
          <a:p>
            <a:r>
              <a:rPr lang="el-GR" dirty="0" smtClean="0"/>
              <a:t>Η </a:t>
            </a:r>
            <a:r>
              <a:rPr lang="el-GR" b="1" dirty="0" smtClean="0"/>
              <a:t>Μεγάλη Αικατερίνη</a:t>
            </a:r>
            <a:r>
              <a:rPr lang="el-GR" dirty="0" smtClean="0"/>
              <a:t> της Ρωσίας (1760-1796). Συνεχίζει το όραμα του Μεγάλου Πέτρου. </a:t>
            </a:r>
            <a:r>
              <a:rPr lang="el-GR" dirty="0" err="1" smtClean="0"/>
              <a:t>Ρωσοτουρκικοί</a:t>
            </a:r>
            <a:r>
              <a:rPr lang="el-GR" dirty="0" smtClean="0"/>
              <a:t> πόλεμοι. Ιδρύει το </a:t>
            </a:r>
            <a:r>
              <a:rPr lang="el-GR" b="1" dirty="0" smtClean="0"/>
              <a:t>λιμάνι της Οδησσού </a:t>
            </a:r>
            <a:r>
              <a:rPr lang="el-GR" dirty="0" smtClean="0"/>
              <a:t>(1792-1794). Βαφτίζει τον γιο της Κωνσταντίνο γιατί έχει βλέψεις προς την κατάκτηση της Κωνσταντινούπολης. </a:t>
            </a:r>
          </a:p>
          <a:p>
            <a:r>
              <a:rPr lang="el-GR" dirty="0" smtClean="0"/>
              <a:t>1805 Πρώτο Κρατικό Θέατρο στη Μόσχα με θίασο δουλοπάροικων.</a:t>
            </a:r>
          </a:p>
          <a:p>
            <a:r>
              <a:rPr lang="el-GR" dirty="0" smtClean="0"/>
              <a:t>Εισβολή του Ναπολέοντα στη Ρωσία (1812).</a:t>
            </a:r>
          </a:p>
          <a:p>
            <a:r>
              <a:rPr lang="el-GR" dirty="0" smtClean="0"/>
              <a:t>Το </a:t>
            </a:r>
            <a:r>
              <a:rPr lang="el-GR" i="1" dirty="0" smtClean="0"/>
              <a:t>Κίνημα των </a:t>
            </a:r>
            <a:r>
              <a:rPr lang="el-GR" i="1" dirty="0" err="1" smtClean="0"/>
              <a:t>Δεκεμβριστών</a:t>
            </a:r>
            <a:r>
              <a:rPr lang="el-GR" i="1" dirty="0" smtClean="0"/>
              <a:t> </a:t>
            </a:r>
            <a:r>
              <a:rPr lang="el-GR" dirty="0" smtClean="0"/>
              <a:t>και οι ευγενείς, η  Ρώσικη Ιντελιγκέντσια (1825). Το Ιρκούτσκ δημιουργείται από τους εξόριστους στασιαστές ευγενείς. </a:t>
            </a:r>
          </a:p>
          <a:p>
            <a:r>
              <a:rPr lang="el-GR" dirty="0" smtClean="0"/>
              <a:t>Η «ρώσικη» Μόσχα εναντίον της «δυτικοευρωπαϊκής» Αγίας Πετρούπολης. </a:t>
            </a:r>
          </a:p>
          <a:p>
            <a:r>
              <a:rPr lang="el-GR" dirty="0" smtClean="0"/>
              <a:t>Κριμαϊκός πόλεμος (1853-1856).</a:t>
            </a:r>
          </a:p>
          <a:p>
            <a:r>
              <a:rPr lang="el-GR" dirty="0" smtClean="0"/>
              <a:t>Έρχεται στον θρόνο ο </a:t>
            </a:r>
            <a:r>
              <a:rPr lang="el-GR" b="1" dirty="0" smtClean="0"/>
              <a:t>Απελευθερωτής Τσάρος Αλέξανδρος Β΄ </a:t>
            </a:r>
            <a:r>
              <a:rPr lang="el-GR" dirty="0" smtClean="0"/>
              <a:t>(1855)</a:t>
            </a:r>
          </a:p>
          <a:p>
            <a:endParaRPr lang="el-GR" dirty="0" smtClean="0"/>
          </a:p>
          <a:p>
            <a:endParaRPr lang="el-GR" dirty="0" smtClean="0"/>
          </a:p>
          <a:p>
            <a:endParaRPr lang="el-GR" dirty="0" smtClean="0"/>
          </a:p>
          <a:p>
            <a:endParaRPr lang="el-GR" dirty="0" smtClean="0"/>
          </a:p>
          <a:p>
            <a:endParaRPr lang="el-GR" dirty="0" smtClean="0"/>
          </a:p>
        </p:txBody>
      </p:sp>
    </p:spTree>
    <p:extLst>
      <p:ext uri="{BB962C8B-B14F-4D97-AF65-F5344CB8AC3E}">
        <p14:creationId xmlns:p14="http://schemas.microsoft.com/office/powerpoint/2010/main" val="398651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a:bodyPr>
          <a:lstStyle/>
          <a:p>
            <a:r>
              <a:rPr lang="el-GR" sz="3200" dirty="0" smtClean="0"/>
              <a:t>Η ιδέα της </a:t>
            </a:r>
            <a:r>
              <a:rPr lang="el-GR" sz="3200" b="1" dirty="0" smtClean="0"/>
              <a:t>Ροής (</a:t>
            </a:r>
            <a:r>
              <a:rPr lang="en-US" sz="3200" b="1" dirty="0"/>
              <a:t>F</a:t>
            </a:r>
            <a:r>
              <a:rPr lang="en-US" sz="3200" b="1" dirty="0" smtClean="0"/>
              <a:t>low)</a:t>
            </a:r>
            <a:r>
              <a:rPr lang="el-GR" sz="3200" dirty="0" smtClean="0"/>
              <a:t> και τα συστατικά της</a:t>
            </a:r>
            <a:endParaRPr lang="el-GR" sz="3200" dirty="0"/>
          </a:p>
        </p:txBody>
      </p:sp>
      <p:sp>
        <p:nvSpPr>
          <p:cNvPr id="3" name="Content Placeholder 2"/>
          <p:cNvSpPr>
            <a:spLocks noGrp="1"/>
          </p:cNvSpPr>
          <p:nvPr>
            <p:ph idx="1"/>
          </p:nvPr>
        </p:nvSpPr>
        <p:spPr>
          <a:xfrm>
            <a:off x="107504" y="980728"/>
            <a:ext cx="9036496" cy="5877272"/>
          </a:xfrm>
        </p:spPr>
        <p:txBody>
          <a:bodyPr>
            <a:normAutofit fontScale="77500" lnSpcReduction="20000"/>
          </a:bodyPr>
          <a:lstStyle/>
          <a:p>
            <a:pPr marL="0" indent="0">
              <a:buNone/>
            </a:pPr>
            <a:r>
              <a:rPr lang="el-GR" dirty="0" smtClean="0"/>
              <a:t>*Αφορά </a:t>
            </a:r>
            <a:r>
              <a:rPr lang="el-GR" b="1" dirty="0" smtClean="0"/>
              <a:t>ηθοποιούς, αθλητές, </a:t>
            </a:r>
            <a:r>
              <a:rPr lang="el-GR" b="1" dirty="0" err="1" smtClean="0"/>
              <a:t>περφόρμερς</a:t>
            </a:r>
            <a:r>
              <a:rPr lang="el-GR" dirty="0" smtClean="0"/>
              <a:t>… </a:t>
            </a:r>
          </a:p>
          <a:p>
            <a:pPr marL="0" indent="0">
              <a:buNone/>
            </a:pPr>
            <a:r>
              <a:rPr lang="el-GR" b="1" dirty="0"/>
              <a:t>*</a:t>
            </a:r>
            <a:r>
              <a:rPr lang="el-GR" b="1" dirty="0" smtClean="0"/>
              <a:t>Μια κατάσταση στην οποία αισθανόμαστε την συνολική εμπλοκή μας και την οποία βιώνουμε σαν μια ενιαία ροή. Σε αυτή την κατάσταση ο χρόνος είναι ενιαίος, δεν χωρίζεται σε παρελθόν παρόν και μέλλον.</a:t>
            </a:r>
          </a:p>
          <a:p>
            <a:pPr marL="0" indent="0">
              <a:buNone/>
            </a:pPr>
            <a:r>
              <a:rPr lang="el-GR" b="1" dirty="0" smtClean="0"/>
              <a:t>*Συστατικά της ροής</a:t>
            </a:r>
            <a:r>
              <a:rPr lang="el-GR" dirty="0" smtClean="0"/>
              <a:t>: </a:t>
            </a:r>
          </a:p>
          <a:p>
            <a:pPr marL="0" indent="0">
              <a:buNone/>
            </a:pPr>
            <a:r>
              <a:rPr lang="el-GR" dirty="0" smtClean="0"/>
              <a:t>(α) Η εμπειρία της συγχώνευσης δράσης και συνείδησης. </a:t>
            </a:r>
          </a:p>
          <a:p>
            <a:pPr marL="0" indent="0">
              <a:buNone/>
            </a:pPr>
            <a:r>
              <a:rPr lang="el-GR" dirty="0" smtClean="0"/>
              <a:t>(β) </a:t>
            </a:r>
            <a:r>
              <a:rPr lang="el-GR" dirty="0" err="1" smtClean="0"/>
              <a:t>Εστιασμός</a:t>
            </a:r>
            <a:r>
              <a:rPr lang="el-GR" dirty="0" smtClean="0"/>
              <a:t> της προσοχής και της συνείδησης σε ένα ορισμένο πεδίο. </a:t>
            </a:r>
          </a:p>
          <a:p>
            <a:pPr marL="0" indent="0">
              <a:buNone/>
            </a:pPr>
            <a:r>
              <a:rPr lang="el-GR" dirty="0" smtClean="0"/>
              <a:t>(γ) Απώλεια του εγώ και βύθιση, ενσωμάτωση στους κανόνες. </a:t>
            </a:r>
          </a:p>
          <a:p>
            <a:pPr marL="0" indent="0">
              <a:buNone/>
            </a:pPr>
            <a:r>
              <a:rPr lang="el-GR" dirty="0" smtClean="0"/>
              <a:t>(δ) Ένα άτομο εντός διαδικασίας ροής ελέγχει τον εαυτό αλλά και το περιβάλλον του. </a:t>
            </a:r>
          </a:p>
          <a:p>
            <a:pPr marL="0" indent="0">
              <a:buNone/>
            </a:pPr>
            <a:r>
              <a:rPr lang="el-GR" dirty="0" smtClean="0"/>
              <a:t>(ε) Η ροή θέτει συγκεκριμένες, ευκρινείς, μη αντιφατικές απαιτήσεις και προσφέρει καθαρές απαντήσεις. </a:t>
            </a:r>
          </a:p>
          <a:p>
            <a:pPr marL="0" indent="0">
              <a:buNone/>
            </a:pPr>
            <a:r>
              <a:rPr lang="el-GR" dirty="0" smtClean="0"/>
              <a:t>(στ) Η ροή είναι αυτοτελής δεν έχει στόχους ούτε επιδιώκει ανταμοιβές πέρα από αυτήν. Το εν ροή άτομο είναι ευτυχισμένο.</a:t>
            </a:r>
            <a:endParaRPr lang="el-GR" dirty="0"/>
          </a:p>
        </p:txBody>
      </p:sp>
    </p:spTree>
    <p:extLst>
      <p:ext uri="{BB962C8B-B14F-4D97-AF65-F5344CB8AC3E}">
        <p14:creationId xmlns:p14="http://schemas.microsoft.com/office/powerpoint/2010/main" val="831861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txBody>
          <a:bodyPr>
            <a:noAutofit/>
          </a:bodyPr>
          <a:lstStyle/>
          <a:p>
            <a:r>
              <a:rPr lang="el-GR" sz="2800" b="1" dirty="0"/>
              <a:t>Ο</a:t>
            </a:r>
            <a:r>
              <a:rPr lang="el-GR" sz="2800" b="1" dirty="0" smtClean="0"/>
              <a:t> </a:t>
            </a:r>
            <a:r>
              <a:rPr lang="el-GR" sz="2800" b="1" dirty="0" err="1"/>
              <a:t>Άντον</a:t>
            </a:r>
            <a:r>
              <a:rPr lang="el-GR" sz="2800" b="1" dirty="0"/>
              <a:t> </a:t>
            </a:r>
            <a:r>
              <a:rPr lang="el-GR" sz="2800" b="1" dirty="0" err="1"/>
              <a:t>Τσέχωφ</a:t>
            </a:r>
            <a:r>
              <a:rPr lang="el-GR" sz="2800" b="1" dirty="0"/>
              <a:t> και η συνεισφορά του στον ρεαλισμό</a:t>
            </a:r>
          </a:p>
        </p:txBody>
      </p:sp>
      <p:sp>
        <p:nvSpPr>
          <p:cNvPr id="3" name="Content Placeholder 2"/>
          <p:cNvSpPr>
            <a:spLocks noGrp="1"/>
          </p:cNvSpPr>
          <p:nvPr>
            <p:ph idx="1"/>
          </p:nvPr>
        </p:nvSpPr>
        <p:spPr>
          <a:xfrm>
            <a:off x="0" y="692696"/>
            <a:ext cx="9144000" cy="6048672"/>
          </a:xfrm>
        </p:spPr>
        <p:txBody>
          <a:bodyPr>
            <a:normAutofit fontScale="77500" lnSpcReduction="20000"/>
          </a:bodyPr>
          <a:lstStyle/>
          <a:p>
            <a:pPr marL="0" indent="0">
              <a:buNone/>
            </a:pPr>
            <a:r>
              <a:rPr lang="el-GR" dirty="0" smtClean="0"/>
              <a:t>. </a:t>
            </a:r>
          </a:p>
          <a:p>
            <a:pPr lvl="0"/>
            <a:r>
              <a:rPr lang="el-GR" dirty="0"/>
              <a:t>Τα έργα του </a:t>
            </a:r>
            <a:r>
              <a:rPr lang="el-GR" dirty="0" err="1"/>
              <a:t>Τσέχωφ</a:t>
            </a:r>
            <a:r>
              <a:rPr lang="el-GR" dirty="0"/>
              <a:t> βοήθησαν τον </a:t>
            </a:r>
            <a:r>
              <a:rPr lang="el-GR" dirty="0" err="1"/>
              <a:t>Στανισλάβσκι</a:t>
            </a:r>
            <a:r>
              <a:rPr lang="el-GR" dirty="0"/>
              <a:t> να προχωρήσει βαθύτερα στην παράσταση σε ύφος ρεαλιστικό. Ο </a:t>
            </a:r>
            <a:r>
              <a:rPr lang="el-GR" i="1" dirty="0"/>
              <a:t>Γλάρος </a:t>
            </a:r>
            <a:r>
              <a:rPr lang="el-GR" dirty="0"/>
              <a:t>είναι πιο συμβατικά δομημένος από τα κατοπινά του έργα. Επίσης τα έργα μετά τον </a:t>
            </a:r>
            <a:r>
              <a:rPr lang="el-GR" i="1" dirty="0"/>
              <a:t>Γλάρο</a:t>
            </a:r>
            <a:r>
              <a:rPr lang="el-GR" dirty="0"/>
              <a:t> δεν έχουν έναν κεντρικό ήρωα.</a:t>
            </a:r>
          </a:p>
          <a:p>
            <a:pPr lvl="0"/>
            <a:r>
              <a:rPr lang="el-GR" dirty="0"/>
              <a:t>Οι </a:t>
            </a:r>
            <a:r>
              <a:rPr lang="el-GR" i="1" dirty="0"/>
              <a:t>Τρεις αδελφές </a:t>
            </a:r>
            <a:r>
              <a:rPr lang="el-GR" dirty="0"/>
              <a:t>είναι το πρώτο έργο που γράφει έχοντας στο νου του ποιος θα παίξει τον κάθε ρόλο. Αυτό όμως ταυτόχρονα τον δυσκόλεψε.</a:t>
            </a:r>
          </a:p>
          <a:p>
            <a:r>
              <a:rPr lang="el-GR" dirty="0"/>
              <a:t>Ο </a:t>
            </a:r>
            <a:r>
              <a:rPr lang="el-GR" i="1" dirty="0" err="1"/>
              <a:t>Βυσσινόκηπος</a:t>
            </a:r>
            <a:r>
              <a:rPr lang="el-GR" i="1" dirty="0"/>
              <a:t> </a:t>
            </a:r>
            <a:r>
              <a:rPr lang="el-GR" dirty="0"/>
              <a:t>επίσης τον προβλημάτισε. Δεν μπορούσε να αποφασίσει και γι’ αυτό τον έγραφε επί τρία χρόνια.</a:t>
            </a:r>
          </a:p>
          <a:p>
            <a:r>
              <a:rPr lang="el-GR" dirty="0"/>
              <a:t>Ο </a:t>
            </a:r>
            <a:r>
              <a:rPr lang="el-GR" dirty="0" err="1"/>
              <a:t>Τσέχωφ</a:t>
            </a:r>
            <a:r>
              <a:rPr lang="el-GR" dirty="0"/>
              <a:t> σχολιάζει αρνητικά τον θίασο της Αγίας Πετρούπολης καθώς θεωρεί πως παίζουν υπερβολικά χωρίς όμως να αισθάνονται</a:t>
            </a:r>
          </a:p>
          <a:p>
            <a:r>
              <a:rPr lang="el-GR" dirty="0"/>
              <a:t>Για την παράσταση του </a:t>
            </a:r>
            <a:r>
              <a:rPr lang="el-GR" i="1" dirty="0" err="1"/>
              <a:t>Ιβάνοφ</a:t>
            </a:r>
            <a:r>
              <a:rPr lang="el-GR" dirty="0"/>
              <a:t> στη Μόσχα γράφει στον αδελφό του πως ο πρωταγωνιστής δεν είπε ούτε μία σωστή φράση. Όλος ο θίασος είχε δυσκολία να αποδώσει τη λεπτομέρεια και τις λεπτές αποχρώσεις του διαλόγου και επίσης δυσκολία να εμφανίσει ένα αποτέλεσμα συνόλου.</a:t>
            </a:r>
          </a:p>
          <a:p>
            <a:pPr marL="0" indent="0">
              <a:buNone/>
            </a:pPr>
            <a:endParaRPr lang="el-GR" dirty="0"/>
          </a:p>
        </p:txBody>
      </p:sp>
    </p:spTree>
    <p:extLst>
      <p:ext uri="{BB962C8B-B14F-4D97-AF65-F5344CB8AC3E}">
        <p14:creationId xmlns:p14="http://schemas.microsoft.com/office/powerpoint/2010/main" val="1053890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txBody>
          <a:bodyPr>
            <a:normAutofit fontScale="70000" lnSpcReduction="20000"/>
          </a:bodyPr>
          <a:lstStyle/>
          <a:p>
            <a:endParaRPr lang="el-GR" dirty="0" smtClean="0"/>
          </a:p>
          <a:p>
            <a:r>
              <a:rPr lang="el-GR" sz="3400" dirty="0"/>
              <a:t>Ο </a:t>
            </a:r>
            <a:r>
              <a:rPr lang="el-GR" sz="3400" dirty="0" err="1"/>
              <a:t>Τσέχωφ</a:t>
            </a:r>
            <a:r>
              <a:rPr lang="el-GR" sz="3400" dirty="0"/>
              <a:t> είχε επικεντρωθεί σε έναν δικό του νατουραλισμό. Αρνιόταν την ηθικολογία και για κάποιους η απουσία της αυτή ενοχλεί όταν βλέπουν τα έργα του: «Δεν εισήγαγα ούτε έναν κακό ούτε έναν άγγελο. Παρόλο που δεν αρνήθηκα τους κωμικούς τύπους. Δεν κατηγορώ και δεν δικαιώνω κανέναν». Αυτός είναι και ο λόγος που η κα </a:t>
            </a:r>
            <a:r>
              <a:rPr lang="en-US" sz="3400" dirty="0" err="1"/>
              <a:t>Ranevsky</a:t>
            </a:r>
            <a:r>
              <a:rPr lang="el-GR" sz="3400" dirty="0"/>
              <a:t> στον </a:t>
            </a:r>
            <a:r>
              <a:rPr lang="el-GR" sz="3400" i="1" dirty="0" err="1"/>
              <a:t>Βυσινόκηπο</a:t>
            </a:r>
            <a:r>
              <a:rPr lang="el-GR" sz="3400" i="1" dirty="0"/>
              <a:t> </a:t>
            </a:r>
            <a:r>
              <a:rPr lang="el-GR" sz="3400" dirty="0"/>
              <a:t>όταν αφήνει να της γλιστρήσει το κτήμα απ’ τα χέρια μας προκαλεί μεν θυμό αλλά από την άλλη αντιλαμβανόμαστε και την ανημποριά της να δράσει. </a:t>
            </a:r>
          </a:p>
          <a:p>
            <a:r>
              <a:rPr lang="el-GR" sz="3400" dirty="0"/>
              <a:t>Ο </a:t>
            </a:r>
            <a:r>
              <a:rPr lang="el-GR" sz="3400" dirty="0" err="1"/>
              <a:t>τσεχοφικός</a:t>
            </a:r>
            <a:r>
              <a:rPr lang="el-GR" sz="3400" dirty="0"/>
              <a:t> ρεαλισμός διαφοροποιείται από τον ρεαλισμό του </a:t>
            </a:r>
            <a:r>
              <a:rPr lang="el-GR" sz="3400" dirty="0" err="1"/>
              <a:t>Ίψεν</a:t>
            </a:r>
            <a:r>
              <a:rPr lang="el-GR" sz="3400" dirty="0"/>
              <a:t> και του </a:t>
            </a:r>
            <a:r>
              <a:rPr lang="el-GR" sz="3400" dirty="0" err="1"/>
              <a:t>Στρίντμπεργκ</a:t>
            </a:r>
            <a:r>
              <a:rPr lang="el-GR" sz="3400" dirty="0"/>
              <a:t>. Αντιλαμβανόταν το </a:t>
            </a:r>
            <a:r>
              <a:rPr lang="el-GR" sz="3400" b="1" dirty="0"/>
              <a:t>αστάθμητο της ανθρώπινης συμπεριφοράς</a:t>
            </a:r>
            <a:r>
              <a:rPr lang="el-GR" sz="3400" dirty="0"/>
              <a:t> αφού ο ίδιος ήταν γιατρός. Και δεν ενέδιδε σε θεωρίες όπως εκείνη του νατουραλισμού περί πειραμάτων. </a:t>
            </a:r>
            <a:endParaRPr lang="el-GR" sz="3400" dirty="0" smtClean="0"/>
          </a:p>
          <a:p>
            <a:r>
              <a:rPr lang="el-GR" sz="3400" dirty="0" smtClean="0"/>
              <a:t>Στα </a:t>
            </a:r>
            <a:r>
              <a:rPr lang="el-GR" sz="3400" dirty="0"/>
              <a:t>έργα του αντιμετωπίζει τους θεατές ως ενόρκους, οι οποίοι αποστασιοποιημένοι πρέπει να βγάλουν μια ετυμηγορία παρακολουθώντας ωστόσο στοιχεία τις περισσότερες φορές αντιφατικά, όπως δηλαδή παρουσιάζονται οι πράξεις μας. </a:t>
            </a:r>
            <a:endParaRPr lang="el-GR" sz="3400" dirty="0" smtClean="0"/>
          </a:p>
          <a:p>
            <a:r>
              <a:rPr lang="el-GR" sz="3400" dirty="0" smtClean="0"/>
              <a:t>Στον </a:t>
            </a:r>
            <a:r>
              <a:rPr lang="el-GR" sz="3400" i="1" dirty="0" err="1"/>
              <a:t>Βυσινόκηπο</a:t>
            </a:r>
            <a:r>
              <a:rPr lang="el-GR" sz="3400" dirty="0"/>
              <a:t> ο θεατής αντιμετωπίζει μια τελική απόρριψη όλων των ειδών δράματος του </a:t>
            </a:r>
            <a:r>
              <a:rPr lang="el-GR" sz="3400" dirty="0" smtClean="0"/>
              <a:t>19ου </a:t>
            </a:r>
            <a:r>
              <a:rPr lang="el-GR" sz="3400" dirty="0"/>
              <a:t>αιώνα.</a:t>
            </a:r>
          </a:p>
          <a:p>
            <a:endParaRPr lang="el-GR" dirty="0"/>
          </a:p>
        </p:txBody>
      </p:sp>
    </p:spTree>
    <p:extLst>
      <p:ext uri="{BB962C8B-B14F-4D97-AF65-F5344CB8AC3E}">
        <p14:creationId xmlns:p14="http://schemas.microsoft.com/office/powerpoint/2010/main" val="1129686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107504" y="620688"/>
            <a:ext cx="9036496" cy="6237312"/>
          </a:xfrm>
        </p:spPr>
        <p:txBody>
          <a:bodyPr>
            <a:normAutofit fontScale="62500" lnSpcReduction="20000"/>
          </a:bodyPr>
          <a:lstStyle/>
          <a:p>
            <a:pPr lvl="0"/>
            <a:r>
              <a:rPr lang="el-GR" dirty="0"/>
              <a:t>Οι μικρές ιστορίες των χιλίων λέξεων που έγραφε τον βοήθησαν να αποκτήσει τη χαρακτηριστική «ιμπρεσιονιστική» του γραφή. Ο ίδιος μάλιστα έλεγε πως «Η βραχύτητα είναι η αδελφή του ταλέντου». </a:t>
            </a:r>
          </a:p>
          <a:p>
            <a:pPr lvl="0"/>
            <a:r>
              <a:rPr lang="el-GR" dirty="0"/>
              <a:t>Απέφευγε τις γενικεύσεις και μέσα από την λεπτομερή παρατήρηση πρόσθετε στοιχεία στους </a:t>
            </a:r>
            <a:r>
              <a:rPr lang="el-GR" dirty="0" err="1"/>
              <a:t>ήρωές</a:t>
            </a:r>
            <a:r>
              <a:rPr lang="el-GR" dirty="0"/>
              <a:t> του που βοηθούσαν στη σκιαγράφηση του χαρακτήρα τους.</a:t>
            </a:r>
          </a:p>
          <a:p>
            <a:pPr lvl="0"/>
            <a:r>
              <a:rPr lang="el-GR" dirty="0"/>
              <a:t>Στα δύο του τελευταία έργα ήταν πιο υπαινικτικός στην ειρωνεία και το χιούμορ του (</a:t>
            </a:r>
            <a:r>
              <a:rPr lang="el-GR" i="1" dirty="0"/>
              <a:t>Τρείς αδελφές</a:t>
            </a:r>
            <a:r>
              <a:rPr lang="el-GR" dirty="0"/>
              <a:t> και </a:t>
            </a:r>
            <a:r>
              <a:rPr lang="el-GR" i="1" dirty="0" err="1"/>
              <a:t>Βυσινόκηπος</a:t>
            </a:r>
            <a:r>
              <a:rPr lang="el-GR" dirty="0"/>
              <a:t>).</a:t>
            </a:r>
          </a:p>
          <a:p>
            <a:pPr lvl="0"/>
            <a:r>
              <a:rPr lang="el-GR" dirty="0"/>
              <a:t>Προχώρησε πολύ στη σκηνογραφία των έργων του, με πλούσιες σκηνικές οδηγίες.</a:t>
            </a:r>
          </a:p>
          <a:p>
            <a:pPr lvl="0"/>
            <a:r>
              <a:rPr lang="el-GR" dirty="0"/>
              <a:t>Ο </a:t>
            </a:r>
            <a:r>
              <a:rPr lang="el-GR" dirty="0" err="1"/>
              <a:t>Τσέχωφ</a:t>
            </a:r>
            <a:r>
              <a:rPr lang="el-GR" dirty="0"/>
              <a:t> απαρνιέται την καθιερωμένη δομή των δραμάτων που κορυφώνει το ενδιαφέρον και παίρνει το ρίσκο να καταδείξει την ανία και τη στασιμότητα χωρίς να υποβάλλει το κοινό του σε σ’ αυτό το συναίσθημα. Αυτό ο κατάφερε κτίζοντας «μεγάλους» και «αλησμόνητους» χαρακτήρες όχι όμως μέσα από μνημειώδης συμπεριφορές, αλλά μέσα από λεπτομέρειες της καθημερινότητας που τους απέδωσε. </a:t>
            </a:r>
          </a:p>
          <a:p>
            <a:pPr lvl="0"/>
            <a:r>
              <a:rPr lang="el-GR" dirty="0"/>
              <a:t>Διαφορετικά από τους </a:t>
            </a:r>
            <a:r>
              <a:rPr lang="el-GR" dirty="0" err="1"/>
              <a:t>Ίψεν</a:t>
            </a:r>
            <a:r>
              <a:rPr lang="el-GR" dirty="0"/>
              <a:t> και </a:t>
            </a:r>
            <a:r>
              <a:rPr lang="el-GR" dirty="0" err="1"/>
              <a:t>Στρίντμπεργκ</a:t>
            </a:r>
            <a:r>
              <a:rPr lang="el-GR" dirty="0"/>
              <a:t> στηρίχθηκε πάνω στη δράση και τη χειρονομία, παρά στον λόγο, για να αποκαλύψει τον χαρακτήρα των δραματικών προσώπων. Αυτό το χαρακτηριστικό του τον διαφοροποιούσε και από την προηγούμενη δραματουργία. </a:t>
            </a:r>
          </a:p>
          <a:p>
            <a:r>
              <a:rPr lang="el-GR" dirty="0"/>
              <a:t>Με άλλα λόγια προτίμησε αντί να δημιουργήσει μια ισχυρή πλοκή να ρίξει το βάρος στα κίνητρα των χαρακτήρων, όπως για παράδειγμα από την αρχή του έργου οι τρεις αδελφές ονειρεύονται να πάνε στη Μόσχα (</a:t>
            </a:r>
            <a:r>
              <a:rPr lang="el-GR" i="1" dirty="0"/>
              <a:t>Τρεις αδελφές</a:t>
            </a:r>
            <a:r>
              <a:rPr lang="el-GR" dirty="0"/>
              <a:t>).</a:t>
            </a:r>
          </a:p>
        </p:txBody>
      </p:sp>
    </p:spTree>
    <p:extLst>
      <p:ext uri="{BB962C8B-B14F-4D97-AF65-F5344CB8AC3E}">
        <p14:creationId xmlns:p14="http://schemas.microsoft.com/office/powerpoint/2010/main" val="2547338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0" y="404664"/>
            <a:ext cx="9144000" cy="6453336"/>
          </a:xfrm>
        </p:spPr>
        <p:txBody>
          <a:bodyPr>
            <a:normAutofit fontScale="32500" lnSpcReduction="20000"/>
          </a:bodyPr>
          <a:lstStyle/>
          <a:p>
            <a:pPr lvl="0"/>
            <a:endParaRPr lang="el-GR" sz="7200" dirty="0" smtClean="0"/>
          </a:p>
          <a:p>
            <a:pPr lvl="0"/>
            <a:r>
              <a:rPr lang="el-GR" sz="7200" dirty="0" smtClean="0"/>
              <a:t>Καθώς </a:t>
            </a:r>
            <a:r>
              <a:rPr lang="el-GR" sz="7200" dirty="0"/>
              <a:t>τα </a:t>
            </a:r>
            <a:r>
              <a:rPr lang="el-GR" sz="7200" dirty="0" err="1"/>
              <a:t>τσεχωφικά</a:t>
            </a:r>
            <a:r>
              <a:rPr lang="el-GR" sz="7200" dirty="0"/>
              <a:t> έργα δεν έχουν έναν χαρακτήρα το κοινό αδυνατεί να παρακολουθήσει τι θα ακολουθήσει μετά. Ταυτόχρονα ο πλάγιος τρόπος που παρουσιάζεται η ανθρώπινη κωμωδία χωρίς φανερό κοινωνικό σχολιασμό, ήταν κάτι νέο στη δυτική δραματουργία.</a:t>
            </a:r>
          </a:p>
          <a:p>
            <a:pPr lvl="0"/>
            <a:r>
              <a:rPr lang="el-GR" sz="7200" dirty="0"/>
              <a:t>Ο ηθοποιός χαίρεται να μαθαίνει πως οι ήρωες του </a:t>
            </a:r>
            <a:r>
              <a:rPr lang="el-GR" sz="7200" dirty="0" err="1"/>
              <a:t>Τσέχωφ</a:t>
            </a:r>
            <a:r>
              <a:rPr lang="el-GR" sz="7200" dirty="0"/>
              <a:t> είναι δουλεμένοι σφαιρικά. Δίνει στους </a:t>
            </a:r>
            <a:r>
              <a:rPr lang="el-GR" sz="7200" dirty="0" err="1"/>
              <a:t>ήρωές</a:t>
            </a:r>
            <a:r>
              <a:rPr lang="el-GR" sz="7200" dirty="0"/>
              <a:t> του πάμπολλες αποσπασματικές όψεις. Ο ηθοποιός όπως και το κοινό θα πρέπει να αποκωδικοποιήσει όλα αυτά για να φτάσει στα συναισθήματα και τις μνήμες που φέρουν τα πρόσωπα, όπως ο ηθοποιός κάνει με το υπό-κείμενο του </a:t>
            </a:r>
            <a:r>
              <a:rPr lang="el-GR" sz="7200" dirty="0" err="1"/>
              <a:t>Στανισλάβσκι</a:t>
            </a:r>
            <a:r>
              <a:rPr lang="el-GR" sz="7200" b="1" dirty="0"/>
              <a:t>. Έτσι ο </a:t>
            </a:r>
            <a:r>
              <a:rPr lang="el-GR" sz="7200" b="1" dirty="0" err="1"/>
              <a:t>τσεχωφικός</a:t>
            </a:r>
            <a:r>
              <a:rPr lang="el-GR" sz="7200" b="1" dirty="0"/>
              <a:t> και ο </a:t>
            </a:r>
            <a:r>
              <a:rPr lang="el-GR" sz="7200" b="1" dirty="0" err="1"/>
              <a:t>στανισλαβσκικός</a:t>
            </a:r>
            <a:r>
              <a:rPr lang="el-GR" sz="7200" b="1" dirty="0"/>
              <a:t> τρόπος διερεύνησης του ρόλου συναντιούνται</a:t>
            </a:r>
            <a:r>
              <a:rPr lang="el-GR" sz="7200" dirty="0"/>
              <a:t>.</a:t>
            </a:r>
          </a:p>
          <a:p>
            <a:pPr lvl="0"/>
            <a:r>
              <a:rPr lang="el-GR" sz="7200" dirty="0"/>
              <a:t>Ο </a:t>
            </a:r>
            <a:r>
              <a:rPr lang="el-GR" sz="7200" dirty="0" err="1"/>
              <a:t>Τσέχωφ</a:t>
            </a:r>
            <a:r>
              <a:rPr lang="el-GR" sz="7200" dirty="0"/>
              <a:t> δεν απογοητεύει ποτέ τον ηθοποιό του. Ακόμα και οι μικροί του ρόλοι είναι ανεξάντλητοι. (π.χ. </a:t>
            </a:r>
            <a:r>
              <a:rPr lang="el-GR" sz="7200" dirty="0" err="1"/>
              <a:t>Τελιέγκιν</a:t>
            </a:r>
            <a:r>
              <a:rPr lang="el-GR" sz="7200" dirty="0"/>
              <a:t>).</a:t>
            </a:r>
          </a:p>
          <a:p>
            <a:pPr lvl="0"/>
            <a:r>
              <a:rPr lang="el-GR" sz="7200" dirty="0"/>
              <a:t>Κουράζει το πολυπρόσωπο των έργων του, καθώς αναπτύσσουν πολλές και σύνθετες σχέσεις οι ήρωες, ώστε το αιτιατό να είναι δύσκολο πολλές φορές να εντοπιστεί.  </a:t>
            </a:r>
            <a:endParaRPr lang="el-GR" sz="7200" dirty="0" smtClean="0"/>
          </a:p>
          <a:p>
            <a:pPr lvl="0"/>
            <a:endParaRPr lang="el-GR" sz="7200" dirty="0"/>
          </a:p>
          <a:p>
            <a:endParaRPr lang="el-GR" dirty="0"/>
          </a:p>
        </p:txBody>
      </p:sp>
    </p:spTree>
    <p:extLst>
      <p:ext uri="{BB962C8B-B14F-4D97-AF65-F5344CB8AC3E}">
        <p14:creationId xmlns:p14="http://schemas.microsoft.com/office/powerpoint/2010/main" val="349139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a:bodyPr>
          <a:lstStyle/>
          <a:p>
            <a:r>
              <a:rPr lang="el-GR" sz="3200" b="1" i="1" dirty="0" smtClean="0"/>
              <a:t>Γλάρος </a:t>
            </a:r>
            <a:r>
              <a:rPr lang="el-GR" sz="3200" dirty="0" smtClean="0"/>
              <a:t>και </a:t>
            </a:r>
            <a:r>
              <a:rPr lang="el-GR" sz="3200" b="1" i="1" dirty="0" smtClean="0"/>
              <a:t>Τρεις αδελφές</a:t>
            </a:r>
            <a:endParaRPr lang="el-GR" sz="3200" b="1" i="1" dirty="0"/>
          </a:p>
        </p:txBody>
      </p:sp>
      <p:sp>
        <p:nvSpPr>
          <p:cNvPr id="3" name="Θέση περιεχομένου 2"/>
          <p:cNvSpPr>
            <a:spLocks noGrp="1"/>
          </p:cNvSpPr>
          <p:nvPr>
            <p:ph idx="1"/>
          </p:nvPr>
        </p:nvSpPr>
        <p:spPr>
          <a:xfrm>
            <a:off x="0" y="1124744"/>
            <a:ext cx="9144000" cy="5733256"/>
          </a:xfrm>
        </p:spPr>
        <p:txBody>
          <a:bodyPr>
            <a:normAutofit fontScale="70000" lnSpcReduction="20000"/>
          </a:bodyPr>
          <a:lstStyle/>
          <a:p>
            <a:pPr lvl="0"/>
            <a:r>
              <a:rPr lang="el-GR" dirty="0"/>
              <a:t>Βασικός θεματικός άξονας του </a:t>
            </a:r>
            <a:r>
              <a:rPr lang="el-GR" i="1" dirty="0"/>
              <a:t>Γλάρου</a:t>
            </a:r>
            <a:r>
              <a:rPr lang="el-GR" dirty="0"/>
              <a:t> είναι η μεγάλη προσωπικότητα και οι εντελώς συνηθισμένοι άνθρωποι. </a:t>
            </a:r>
          </a:p>
          <a:p>
            <a:pPr lvl="0"/>
            <a:r>
              <a:rPr lang="el-GR" dirty="0"/>
              <a:t>Ένας άλλος άξονας κοινός στα τρία μεγάλα έργα του είναι το θέμα της οικογένειας χωρίς πατέρα: </a:t>
            </a:r>
            <a:r>
              <a:rPr lang="el-GR" i="1" dirty="0"/>
              <a:t>Γλάρος, Τρεις αδελφές, </a:t>
            </a:r>
            <a:r>
              <a:rPr lang="el-GR" i="1" dirty="0" err="1"/>
              <a:t>Βυσινόκηπος</a:t>
            </a:r>
            <a:r>
              <a:rPr lang="el-GR" dirty="0"/>
              <a:t>. </a:t>
            </a:r>
          </a:p>
          <a:p>
            <a:pPr lvl="0"/>
            <a:r>
              <a:rPr lang="el-GR" dirty="0"/>
              <a:t>Και οι δύο θεματικές ήταν κυρίαρχες στη δραματουργία του 19ου αιώνα, ενώ ο τρόπος που τις διερευνά ανήκει στον εικοστό.  </a:t>
            </a:r>
          </a:p>
          <a:p>
            <a:r>
              <a:rPr lang="el-GR" dirty="0" smtClean="0"/>
              <a:t>Ο </a:t>
            </a:r>
            <a:r>
              <a:rPr lang="el-GR" dirty="0" err="1"/>
              <a:t>Τσέχωφ</a:t>
            </a:r>
            <a:r>
              <a:rPr lang="el-GR" dirty="0"/>
              <a:t> αναπτύσσει τέλεια τους ατομικούς χαρακτήρες των δραματικών προσώπων μέσα από τη γλώσσα, τα ταλέντα, την ιδιοσυγκρασία, την έκφραση στις </a:t>
            </a:r>
            <a:r>
              <a:rPr lang="el-GR" i="1" dirty="0"/>
              <a:t>Τρεις αδερφές</a:t>
            </a:r>
            <a:r>
              <a:rPr lang="el-GR" dirty="0"/>
              <a:t>. Σε αυτή την οικογένεια χωρίς πατέρα τα μέλη της μπορούν να </a:t>
            </a:r>
            <a:r>
              <a:rPr lang="el-GR" dirty="0" err="1"/>
              <a:t>αυτοπραγματωθούν</a:t>
            </a:r>
            <a:r>
              <a:rPr lang="el-GR" dirty="0"/>
              <a:t> κι αν δεν το καταφέρουν η αιτία δεν θα είναι οι εξωγενείς παράγοντες όπως ισχυρίζεται ο </a:t>
            </a:r>
            <a:r>
              <a:rPr lang="el-GR" dirty="0" err="1"/>
              <a:t>Γκόρκι</a:t>
            </a:r>
            <a:r>
              <a:rPr lang="el-GR" dirty="0"/>
              <a:t>. Οι ήρωες του </a:t>
            </a:r>
            <a:r>
              <a:rPr lang="el-GR" dirty="0" err="1"/>
              <a:t>Τσέχωφ</a:t>
            </a:r>
            <a:r>
              <a:rPr lang="el-GR" dirty="0"/>
              <a:t> είναι οκνηροί και πνιγμένοι στην υποκρισία ξεπεσμένοι αριστοκράτες που ο μεγαλύτερος εχθρός τους είναι η αδυναμία τους να αναλάβουν την ευθύνη της ύπαρξής τους</a:t>
            </a:r>
          </a:p>
          <a:p>
            <a:r>
              <a:rPr lang="el-GR" b="1" dirty="0"/>
              <a:t>Η αυτοπραγμάτωση </a:t>
            </a:r>
            <a:r>
              <a:rPr lang="el-GR" dirty="0"/>
              <a:t>και </a:t>
            </a:r>
            <a:r>
              <a:rPr lang="el-GR" b="1" dirty="0"/>
              <a:t>η έσχατη ευθύνη των δραματικών προσώπων</a:t>
            </a:r>
            <a:r>
              <a:rPr lang="el-GR" dirty="0"/>
              <a:t>. </a:t>
            </a:r>
          </a:p>
          <a:p>
            <a:endParaRPr lang="el-GR" dirty="0"/>
          </a:p>
        </p:txBody>
      </p:sp>
    </p:spTree>
    <p:extLst>
      <p:ext uri="{BB962C8B-B14F-4D97-AF65-F5344CB8AC3E}">
        <p14:creationId xmlns:p14="http://schemas.microsoft.com/office/powerpoint/2010/main" val="2205766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fontScale="90000"/>
          </a:bodyPr>
          <a:lstStyle/>
          <a:p>
            <a:r>
              <a:rPr lang="el-GR" sz="2800" b="1" dirty="0" smtClean="0"/>
              <a:t> Το παράδοξο στη συνεργασία </a:t>
            </a:r>
            <a:r>
              <a:rPr lang="el-GR" sz="2800" b="1" dirty="0" err="1" smtClean="0"/>
              <a:t>Στανισλάβσκι</a:t>
            </a:r>
            <a:r>
              <a:rPr lang="el-GR" sz="2800" b="1" dirty="0" smtClean="0"/>
              <a:t> και </a:t>
            </a:r>
            <a:r>
              <a:rPr lang="el-GR" sz="2800" b="1" dirty="0" err="1" smtClean="0"/>
              <a:t>Τσέχωφ</a:t>
            </a:r>
            <a:endParaRPr lang="el-GR" sz="2800" b="1" dirty="0"/>
          </a:p>
        </p:txBody>
      </p:sp>
      <p:sp>
        <p:nvSpPr>
          <p:cNvPr id="3" name="Content Placeholder 2"/>
          <p:cNvSpPr>
            <a:spLocks noGrp="1"/>
          </p:cNvSpPr>
          <p:nvPr>
            <p:ph idx="1"/>
          </p:nvPr>
        </p:nvSpPr>
        <p:spPr>
          <a:xfrm>
            <a:off x="0" y="764704"/>
            <a:ext cx="9144000" cy="6093296"/>
          </a:xfrm>
        </p:spPr>
        <p:txBody>
          <a:bodyPr>
            <a:normAutofit fontScale="62500" lnSpcReduction="20000"/>
          </a:bodyPr>
          <a:lstStyle/>
          <a:p>
            <a:pPr marL="0" indent="0">
              <a:buNone/>
            </a:pPr>
            <a:r>
              <a:rPr lang="el-GR" b="1" dirty="0" smtClean="0"/>
              <a:t>Στα θετικά</a:t>
            </a:r>
            <a:r>
              <a:rPr lang="el-GR" dirty="0" smtClean="0"/>
              <a:t>:</a:t>
            </a:r>
          </a:p>
          <a:p>
            <a:r>
              <a:rPr lang="el-GR" dirty="0" smtClean="0"/>
              <a:t>Εξαιτίας της πολύπλοκης υφής των έργων του </a:t>
            </a:r>
            <a:r>
              <a:rPr lang="el-GR" dirty="0" err="1" smtClean="0"/>
              <a:t>Τσέχωφ</a:t>
            </a:r>
            <a:r>
              <a:rPr lang="el-GR" dirty="0" smtClean="0"/>
              <a:t> ο </a:t>
            </a:r>
            <a:r>
              <a:rPr lang="el-GR" dirty="0" err="1" smtClean="0"/>
              <a:t>Στανισλάβσκι</a:t>
            </a:r>
            <a:r>
              <a:rPr lang="el-GR" dirty="0" smtClean="0"/>
              <a:t> έβαλε στο λεξιλόγιο και στην εκπαίδευση των ηθοποιών λέξεις και έννοιες παιξίματος συνόλου: π.χ. «ενορχήστρωση», «συμφωνική παρουσίαση».</a:t>
            </a:r>
          </a:p>
          <a:p>
            <a:r>
              <a:rPr lang="el-GR" dirty="0" smtClean="0"/>
              <a:t>Ο </a:t>
            </a:r>
            <a:r>
              <a:rPr lang="el-GR" dirty="0" err="1" smtClean="0"/>
              <a:t>Τσέχωφ</a:t>
            </a:r>
            <a:r>
              <a:rPr lang="el-GR" dirty="0" smtClean="0"/>
              <a:t> δίνει στους ήρωες πάμπολλες αποσπασματικές όψεις. Ο ηθοποιός όπως και το κοινό πρέπει να τις </a:t>
            </a:r>
            <a:r>
              <a:rPr lang="el-GR" b="1" dirty="0" smtClean="0"/>
              <a:t>αποκωδικοποιήσει</a:t>
            </a:r>
            <a:r>
              <a:rPr lang="el-GR" dirty="0" smtClean="0"/>
              <a:t> για να φτάσει στα συναισθήματα και στις μνήμες των ηρώων, όπως ο ηθοποιός λειτουργεί με το </a:t>
            </a:r>
            <a:r>
              <a:rPr lang="el-GR" dirty="0" err="1" smtClean="0"/>
              <a:t>υπο</a:t>
            </a:r>
            <a:r>
              <a:rPr lang="el-GR" dirty="0" smtClean="0"/>
              <a:t>-κείμενο (</a:t>
            </a:r>
            <a:r>
              <a:rPr lang="en-US" dirty="0" smtClean="0"/>
              <a:t>sub-text)</a:t>
            </a:r>
            <a:r>
              <a:rPr lang="el-GR" dirty="0" smtClean="0"/>
              <a:t> του </a:t>
            </a:r>
            <a:r>
              <a:rPr lang="el-GR" dirty="0" err="1" smtClean="0"/>
              <a:t>Στανισλάβσκι</a:t>
            </a:r>
            <a:r>
              <a:rPr lang="el-GR" dirty="0" smtClean="0"/>
              <a:t>. Εδώ συναντιέται ο </a:t>
            </a:r>
            <a:r>
              <a:rPr lang="el-GR" dirty="0" err="1" smtClean="0"/>
              <a:t>Τσέχωφ</a:t>
            </a:r>
            <a:r>
              <a:rPr lang="el-GR" dirty="0" smtClean="0"/>
              <a:t> και ο </a:t>
            </a:r>
            <a:r>
              <a:rPr lang="el-GR" dirty="0" err="1" smtClean="0"/>
              <a:t>Στανισλάβσκι</a:t>
            </a:r>
            <a:r>
              <a:rPr lang="el-GR" dirty="0" smtClean="0"/>
              <a:t> στο ζήτημα της διερεύνησης του ρόλου.</a:t>
            </a:r>
          </a:p>
          <a:p>
            <a:pPr marL="0" indent="0">
              <a:buNone/>
            </a:pPr>
            <a:r>
              <a:rPr lang="el-GR" b="1" dirty="0" smtClean="0"/>
              <a:t>Στα αρνητικά</a:t>
            </a:r>
            <a:r>
              <a:rPr lang="el-GR" dirty="0" smtClean="0"/>
              <a:t>:</a:t>
            </a:r>
          </a:p>
          <a:p>
            <a:r>
              <a:rPr lang="el-GR" dirty="0"/>
              <a:t>Το ‘γλυκερό’ ανέβασμα των έργων του </a:t>
            </a:r>
            <a:r>
              <a:rPr lang="el-GR" dirty="0" err="1"/>
              <a:t>Τσέχωφ</a:t>
            </a:r>
            <a:r>
              <a:rPr lang="el-GR" dirty="0"/>
              <a:t> από το ΜΑΤ: ‘ατμοσφαιρικά δράματα’ που εξασφάλιζαν τη συμπόνια των θεατών.</a:t>
            </a:r>
          </a:p>
          <a:p>
            <a:r>
              <a:rPr lang="el-GR" dirty="0"/>
              <a:t>Παρουσίαζε τους </a:t>
            </a:r>
            <a:r>
              <a:rPr lang="el-GR" dirty="0" err="1" smtClean="0"/>
              <a:t>τσεχωφικούς</a:t>
            </a:r>
            <a:r>
              <a:rPr lang="el-GR" dirty="0" smtClean="0"/>
              <a:t> </a:t>
            </a:r>
            <a:r>
              <a:rPr lang="el-GR" dirty="0"/>
              <a:t>ήρωες πιο ρομαντικούς από αυτό που ήθελε ο συγγραφέας </a:t>
            </a:r>
            <a:r>
              <a:rPr lang="el-GR" dirty="0" smtClean="0"/>
              <a:t>τους (π.χ. </a:t>
            </a:r>
            <a:r>
              <a:rPr lang="el-GR" dirty="0" err="1" smtClean="0"/>
              <a:t>Αστρώφ</a:t>
            </a:r>
            <a:r>
              <a:rPr lang="el-GR" dirty="0" smtClean="0"/>
              <a:t>, </a:t>
            </a:r>
            <a:r>
              <a:rPr lang="el-GR" dirty="0" err="1" smtClean="0"/>
              <a:t>Τριγκόριν</a:t>
            </a:r>
            <a:r>
              <a:rPr lang="el-GR" dirty="0" smtClean="0"/>
              <a:t>). </a:t>
            </a:r>
          </a:p>
          <a:p>
            <a:pPr marL="0" indent="0">
              <a:buNone/>
            </a:pPr>
            <a:r>
              <a:rPr lang="el-GR" b="1" dirty="0" smtClean="0"/>
              <a:t>Το αποτέλεσμα:</a:t>
            </a:r>
          </a:p>
          <a:p>
            <a:r>
              <a:rPr lang="el-GR" dirty="0" smtClean="0"/>
              <a:t>Τα έργα του </a:t>
            </a:r>
            <a:r>
              <a:rPr lang="el-GR" dirty="0" err="1" smtClean="0"/>
              <a:t>Τσέχωφ</a:t>
            </a:r>
            <a:r>
              <a:rPr lang="el-GR" dirty="0" smtClean="0"/>
              <a:t> άρεσαν στο κοινό γιατί δεν το αναστάτωναν αλλά του χάριζαν την δακρύβρεχτη παρηγοριά για τη δική του αθλιότητα. Μπορούσε να απολαύσει συγκινημένος από την ατμοσφαιρική ομορφιά και με ελεγειακή διάθεση, τη λατρεία της υπερευαίσθητης προσωπικότητάς του και την ανικανότητα για δράση που προέκυπτε από αυτή την υπερευαισθησία «Δείτε πως καταστρεφόμαστε μέσα στην ομορφιά μας χωρίς να μας έχουν καταλάβει και χωρίς να φταίμε»</a:t>
            </a:r>
            <a:endParaRPr lang="el-GR" dirty="0"/>
          </a:p>
        </p:txBody>
      </p:sp>
    </p:spTree>
    <p:extLst>
      <p:ext uri="{BB962C8B-B14F-4D97-AF65-F5344CB8AC3E}">
        <p14:creationId xmlns:p14="http://schemas.microsoft.com/office/powerpoint/2010/main" val="2450488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b="1" i="1" dirty="0" smtClean="0"/>
              <a:t>Ο θείος </a:t>
            </a:r>
            <a:r>
              <a:rPr lang="el-GR" sz="2800" b="1" i="1" dirty="0" err="1" smtClean="0"/>
              <a:t>Βάνιας</a:t>
            </a:r>
            <a:r>
              <a:rPr lang="el-GR" sz="2800" b="1" dirty="0" smtClean="0"/>
              <a:t>, </a:t>
            </a:r>
            <a:r>
              <a:rPr lang="el-GR" sz="2800" b="1" dirty="0" err="1" smtClean="0"/>
              <a:t>Άντον</a:t>
            </a:r>
            <a:r>
              <a:rPr lang="el-GR" sz="2800" b="1" dirty="0" smtClean="0"/>
              <a:t> </a:t>
            </a:r>
            <a:r>
              <a:rPr lang="el-GR" sz="2800" b="1" dirty="0" err="1" smtClean="0"/>
              <a:t>Τσέχωφ</a:t>
            </a:r>
            <a:endParaRPr lang="el-GR" sz="2800" b="1" dirty="0"/>
          </a:p>
        </p:txBody>
      </p:sp>
      <p:sp>
        <p:nvSpPr>
          <p:cNvPr id="3" name="Content Placeholder 2"/>
          <p:cNvSpPr>
            <a:spLocks noGrp="1"/>
          </p:cNvSpPr>
          <p:nvPr>
            <p:ph idx="1"/>
          </p:nvPr>
        </p:nvSpPr>
        <p:spPr>
          <a:xfrm>
            <a:off x="107504" y="548680"/>
            <a:ext cx="8928992" cy="6192688"/>
          </a:xfrm>
        </p:spPr>
        <p:txBody>
          <a:bodyPr>
            <a:normAutofit fontScale="62500" lnSpcReduction="20000"/>
          </a:bodyPr>
          <a:lstStyle/>
          <a:p>
            <a:r>
              <a:rPr lang="el-GR" b="1" dirty="0"/>
              <a:t>Τίτλος </a:t>
            </a:r>
            <a:r>
              <a:rPr lang="el-GR" dirty="0" smtClean="0"/>
              <a:t>ρεαλιστικού έργου που υποσκάπτει όμως </a:t>
            </a:r>
            <a:r>
              <a:rPr lang="el-GR" dirty="0"/>
              <a:t>το περιεχόμενο. Ο </a:t>
            </a:r>
            <a:r>
              <a:rPr lang="el-GR" dirty="0" err="1"/>
              <a:t>Βάνιας</a:t>
            </a:r>
            <a:r>
              <a:rPr lang="el-GR" dirty="0"/>
              <a:t> δεν είναι ο μόνος πρωταγωνιστής του έργου. Επίσης ως ήρωας είναι μάλλον </a:t>
            </a:r>
            <a:r>
              <a:rPr lang="el-GR" dirty="0" smtClean="0"/>
              <a:t>υποτονικός και </a:t>
            </a:r>
            <a:r>
              <a:rPr lang="el-GR" dirty="0"/>
              <a:t>σέρνεται κυριολεκτικά, προς έκπληξη των θεατών.</a:t>
            </a:r>
            <a:endParaRPr lang="el-GR" i="1" dirty="0"/>
          </a:p>
          <a:p>
            <a:r>
              <a:rPr lang="el-GR" i="1" dirty="0"/>
              <a:t>Ο Θείος </a:t>
            </a:r>
            <a:r>
              <a:rPr lang="el-GR" i="1" dirty="0" err="1"/>
              <a:t>Βάνιας</a:t>
            </a:r>
            <a:r>
              <a:rPr lang="el-GR" i="1" dirty="0"/>
              <a:t>. Σκηνές  από τη ζωή στην εξοχή</a:t>
            </a:r>
            <a:r>
              <a:rPr lang="el-GR" dirty="0"/>
              <a:t>. Ο «καταγραφέας» </a:t>
            </a:r>
            <a:r>
              <a:rPr lang="el-GR" dirty="0" err="1"/>
              <a:t>Τσέχωφ</a:t>
            </a:r>
            <a:r>
              <a:rPr lang="el-GR" dirty="0"/>
              <a:t> που δεν ηθικολογεί ούτε διδάσκει.  </a:t>
            </a:r>
          </a:p>
          <a:p>
            <a:r>
              <a:rPr lang="el-GR" b="1" dirty="0" smtClean="0"/>
              <a:t>Πλοκή</a:t>
            </a:r>
            <a:r>
              <a:rPr lang="el-GR" b="1" dirty="0"/>
              <a:t>:</a:t>
            </a:r>
            <a:r>
              <a:rPr lang="el-GR" dirty="0"/>
              <a:t> ευθύγραμμη, όπως σε ένα ρεαλιστικό δράμα, αλλά σχεδόν ανύπαρκτη. Το ενδιαφέρον το έχουν οι χαρακτήρες και τα κίνητρά τους. Ακόμα και οι πράξεις τους είναι σχεδόν ανύπαρκτες. Το έργο ξεκινά υποτονικά.</a:t>
            </a:r>
          </a:p>
          <a:p>
            <a:r>
              <a:rPr lang="el-GR" dirty="0"/>
              <a:t>Κινείται σε δύο επίπεδα (</a:t>
            </a:r>
            <a:r>
              <a:rPr lang="el-GR" b="1" dirty="0"/>
              <a:t>νοηματικοί άξονες</a:t>
            </a:r>
            <a:r>
              <a:rPr lang="el-GR" dirty="0"/>
              <a:t>): 1. επιφανειακά ασχολείται με την πτώση της παλιάς τάξης πραγμάτων των ευγενών, τη φτώχεια της αγροτικής Ρωσίας και την αδιαφορία των διανοουμένων κι αυτό κάνει τον </a:t>
            </a:r>
            <a:r>
              <a:rPr lang="el-GR" dirty="0" err="1"/>
              <a:t>Τσέχωφ</a:t>
            </a:r>
            <a:r>
              <a:rPr lang="el-GR" dirty="0"/>
              <a:t> να μοιάζει με ιστορικό. 2. Ένα δεύτερο πιο βαθύ επίπεδο ασχολείται με την καθημερινή ζωή και την ματαιότητά της και την ευθύνη του κάθε ατόμου προσωπικά να δραστηριοποιηθεί ώστε να ξεφύγει από αυτήν. </a:t>
            </a:r>
            <a:endParaRPr lang="el-GR" b="1" dirty="0"/>
          </a:p>
          <a:p>
            <a:r>
              <a:rPr lang="el-GR" b="1" dirty="0"/>
              <a:t>Άλλα θέματα</a:t>
            </a:r>
            <a:r>
              <a:rPr lang="el-GR" dirty="0"/>
              <a:t>: η αδιαφορία των διανοουμένων, η φτώχεια των κατοίκων της επαρχίας…</a:t>
            </a:r>
          </a:p>
          <a:p>
            <a:r>
              <a:rPr lang="el-GR" b="1" dirty="0"/>
              <a:t>Μοντέλο δράσης</a:t>
            </a:r>
            <a:r>
              <a:rPr lang="el-GR" dirty="0"/>
              <a:t>: Πρόκειται για μια </a:t>
            </a:r>
            <a:r>
              <a:rPr lang="el-GR" dirty="0" err="1"/>
              <a:t>Αντι</a:t>
            </a:r>
            <a:r>
              <a:rPr lang="el-GR" dirty="0"/>
              <a:t>-κορύφωση. Μια πικρή κωμωδία. Στα δράματα του ρομαντισμού έχουμε «επιτυχημένες» κορυφώσεις, κι όχι παρωδία τους, όπως εδώ. </a:t>
            </a:r>
          </a:p>
          <a:p>
            <a:r>
              <a:rPr lang="el-GR" b="1" dirty="0"/>
              <a:t>Ο χώρος και ο χρόνος του έργου</a:t>
            </a:r>
            <a:r>
              <a:rPr lang="el-GR" dirty="0"/>
              <a:t>.</a:t>
            </a:r>
          </a:p>
          <a:p>
            <a:endParaRPr lang="el-GR" dirty="0"/>
          </a:p>
        </p:txBody>
      </p:sp>
    </p:spTree>
    <p:extLst>
      <p:ext uri="{BB962C8B-B14F-4D97-AF65-F5344CB8AC3E}">
        <p14:creationId xmlns:p14="http://schemas.microsoft.com/office/powerpoint/2010/main" val="786440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b="1" i="1" dirty="0" smtClean="0"/>
              <a:t>Θείος </a:t>
            </a:r>
            <a:r>
              <a:rPr lang="el-GR" sz="2800" b="1" i="1" dirty="0" err="1" smtClean="0"/>
              <a:t>Βάνιας</a:t>
            </a:r>
            <a:r>
              <a:rPr lang="en-US" sz="2800" b="1" i="1" dirty="0" smtClean="0"/>
              <a:t> </a:t>
            </a:r>
            <a:r>
              <a:rPr lang="el-GR" sz="2400" b="1" dirty="0" smtClean="0"/>
              <a:t>συνέχεια…</a:t>
            </a:r>
            <a:endParaRPr lang="el-GR" sz="2400" b="1" i="1" dirty="0"/>
          </a:p>
        </p:txBody>
      </p:sp>
      <p:sp>
        <p:nvSpPr>
          <p:cNvPr id="3" name="Content Placeholder 2"/>
          <p:cNvSpPr>
            <a:spLocks noGrp="1"/>
          </p:cNvSpPr>
          <p:nvPr>
            <p:ph idx="1"/>
          </p:nvPr>
        </p:nvSpPr>
        <p:spPr>
          <a:xfrm>
            <a:off x="0" y="548680"/>
            <a:ext cx="9144000" cy="6309320"/>
          </a:xfrm>
        </p:spPr>
        <p:txBody>
          <a:bodyPr>
            <a:normAutofit fontScale="70000" lnSpcReduction="20000"/>
          </a:bodyPr>
          <a:lstStyle/>
          <a:p>
            <a:r>
              <a:rPr lang="el-GR" b="1" dirty="0" smtClean="0"/>
              <a:t>Οι </a:t>
            </a:r>
            <a:r>
              <a:rPr lang="el-GR" b="1" dirty="0"/>
              <a:t>δραματικοί χαρακτήρες</a:t>
            </a:r>
            <a:r>
              <a:rPr lang="el-GR" dirty="0"/>
              <a:t>: π.χ. </a:t>
            </a:r>
            <a:r>
              <a:rPr lang="el-GR" dirty="0" err="1"/>
              <a:t>Σερεμπριάκωφ</a:t>
            </a:r>
            <a:r>
              <a:rPr lang="el-GR" dirty="0"/>
              <a:t>. Το κτίσιμο του χαρακτήρα του μέσα στο έργο προέρχεται μέσα από τα δικά του και των άλλων τα λόγια και τις πράξεις/ συμπεριφορές. Υπάρχει αντίφαση σε αυτό που προκύπτει; Η </a:t>
            </a:r>
            <a:r>
              <a:rPr lang="el-GR" dirty="0" err="1"/>
              <a:t>πολυπρισματική</a:t>
            </a:r>
            <a:r>
              <a:rPr lang="el-GR" dirty="0"/>
              <a:t> ματιά του συγγραφέα πάνω στους ήρωες. Ο θεατής σε ρόλο ενόρκου. Είναι φορέας δράσης καθώς αυτός ωθεί τα πράγματα σε μια κορύφωση με την πρωτοβουλία του να μαζευτούν στο σαλόνι για να συζητήσουν για το κτήμα. </a:t>
            </a:r>
          </a:p>
          <a:p>
            <a:r>
              <a:rPr lang="el-GR" b="1" dirty="0"/>
              <a:t>Οι μικροί ρόλοι</a:t>
            </a:r>
            <a:r>
              <a:rPr lang="el-GR" dirty="0"/>
              <a:t> αν και μικροί δεν είναι ατελείς (π.χ. </a:t>
            </a:r>
            <a:r>
              <a:rPr lang="el-GR" dirty="0" err="1"/>
              <a:t>Τελιέγκιν</a:t>
            </a:r>
            <a:r>
              <a:rPr lang="el-GR" dirty="0"/>
              <a:t>). </a:t>
            </a:r>
            <a:endParaRPr lang="el-GR" dirty="0" smtClean="0"/>
          </a:p>
          <a:p>
            <a:r>
              <a:rPr lang="el-GR" dirty="0" smtClean="0"/>
              <a:t>Οι ήρωες κατηγοριοποιούνται σε θύτες και θύματα, αφεντικά και ‘σκλάβους’, ενώ ένας χορός δευτερευόντων χαρακτήρων (Νένα, </a:t>
            </a:r>
            <a:r>
              <a:rPr lang="el-GR" dirty="0" err="1" smtClean="0"/>
              <a:t>Τελιέγκιν</a:t>
            </a:r>
            <a:r>
              <a:rPr lang="el-GR" dirty="0" smtClean="0"/>
              <a:t>, μητέρα) μετριάζει τον μελοδραματικό στοιχείο που μπορεί να προκύπτει από τις αντιθέσεις.</a:t>
            </a:r>
          </a:p>
          <a:p>
            <a:r>
              <a:rPr lang="el-GR" dirty="0" smtClean="0"/>
              <a:t>Οι ήρωες αντιδρούν με διαφορετικό τρόπο απέναντι στα κοινωνικά ζητήματα και τις αλλαγές του καιρού τους, ανάλογα με τον χαρακτήρα τους, κι αυτό βοηθά  να διατηρείται η αντικειμενικότητα . </a:t>
            </a:r>
          </a:p>
          <a:p>
            <a:r>
              <a:rPr lang="el-GR" dirty="0" smtClean="0"/>
              <a:t>Η </a:t>
            </a:r>
            <a:r>
              <a:rPr lang="el-GR" b="1" dirty="0" smtClean="0"/>
              <a:t>κωμικότητα</a:t>
            </a:r>
            <a:r>
              <a:rPr lang="el-GR" dirty="0" smtClean="0"/>
              <a:t> που χρησιμοποιεί προκύπτει από την </a:t>
            </a:r>
            <a:r>
              <a:rPr lang="el-GR" b="1" dirty="0" smtClean="0"/>
              <a:t>υπονόμευση </a:t>
            </a:r>
            <a:r>
              <a:rPr lang="el-GR" dirty="0" smtClean="0"/>
              <a:t>και όχι την υπερβολή στην παρουσίαση των γεγονότων και των προσώπων: π.χ. η σκηνή της απόπειρας δολοφονίας του </a:t>
            </a:r>
            <a:r>
              <a:rPr lang="el-GR" dirty="0" err="1" smtClean="0"/>
              <a:t>Σερεμπριάκοφ</a:t>
            </a:r>
            <a:r>
              <a:rPr lang="el-GR" dirty="0" smtClean="0"/>
              <a:t> από τον </a:t>
            </a:r>
            <a:r>
              <a:rPr lang="el-GR" dirty="0" err="1" smtClean="0"/>
              <a:t>Βάνια</a:t>
            </a:r>
            <a:r>
              <a:rPr lang="el-GR" dirty="0" smtClean="0"/>
              <a:t>. </a:t>
            </a:r>
          </a:p>
          <a:p>
            <a:endParaRPr lang="el-GR" dirty="0"/>
          </a:p>
        </p:txBody>
      </p:sp>
    </p:spTree>
    <p:extLst>
      <p:ext uri="{BB962C8B-B14F-4D97-AF65-F5344CB8AC3E}">
        <p14:creationId xmlns:p14="http://schemas.microsoft.com/office/powerpoint/2010/main" val="1663128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i="1" dirty="0" err="1" smtClean="0"/>
              <a:t>Βυσσινόκηπος</a:t>
            </a:r>
            <a:r>
              <a:rPr lang="el-GR" dirty="0" smtClean="0"/>
              <a:t> και </a:t>
            </a:r>
            <a:r>
              <a:rPr lang="el-GR" i="1" dirty="0" smtClean="0"/>
              <a:t>Γλάρος</a:t>
            </a:r>
            <a:r>
              <a:rPr lang="el-GR" dirty="0" smtClean="0"/>
              <a:t> του </a:t>
            </a:r>
            <a:r>
              <a:rPr lang="el-GR" dirty="0" err="1" smtClean="0"/>
              <a:t>Τσέχωφ</a:t>
            </a:r>
            <a:r>
              <a:rPr lang="el-GR" dirty="0" smtClean="0"/>
              <a:t> στο ΜΑΤ (1904 και 1898)</a:t>
            </a:r>
            <a:endParaRPr lang="el-GR" dirty="0"/>
          </a:p>
        </p:txBody>
      </p:sp>
      <p:pic>
        <p:nvPicPr>
          <p:cNvPr id="10" name="Content Placeholder 9"/>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48200" y="2118243"/>
            <a:ext cx="4038600" cy="3489877"/>
          </a:xfrm>
        </p:spPr>
      </p:pic>
      <p:pic>
        <p:nvPicPr>
          <p:cNvPr id="12" name="Content Placeholder 11"/>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944355" y="1600200"/>
            <a:ext cx="3064290" cy="4525963"/>
          </a:xfrm>
        </p:spPr>
      </p:pic>
    </p:spTree>
    <p:extLst>
      <p:ext uri="{BB962C8B-B14F-4D97-AF65-F5344CB8AC3E}">
        <p14:creationId xmlns:p14="http://schemas.microsoft.com/office/powerpoint/2010/main" val="308613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32656"/>
          </a:xfrm>
        </p:spPr>
        <p:txBody>
          <a:bodyPr>
            <a:normAutofit fontScale="90000"/>
          </a:bodyPr>
          <a:lstStyle/>
          <a:p>
            <a:r>
              <a:rPr lang="el-GR" sz="3200" b="1" dirty="0" smtClean="0"/>
              <a:t>Συνέχεια…</a:t>
            </a:r>
            <a:endParaRPr lang="el-GR" sz="3200" b="1" dirty="0"/>
          </a:p>
        </p:txBody>
      </p:sp>
      <p:sp>
        <p:nvSpPr>
          <p:cNvPr id="3" name="Content Placeholder 2"/>
          <p:cNvSpPr>
            <a:spLocks noGrp="1"/>
          </p:cNvSpPr>
          <p:nvPr>
            <p:ph idx="1"/>
          </p:nvPr>
        </p:nvSpPr>
        <p:spPr>
          <a:xfrm>
            <a:off x="0" y="332656"/>
            <a:ext cx="9144000" cy="6525344"/>
          </a:xfrm>
        </p:spPr>
        <p:txBody>
          <a:bodyPr>
            <a:normAutofit fontScale="55000" lnSpcReduction="20000"/>
          </a:bodyPr>
          <a:lstStyle/>
          <a:p>
            <a:r>
              <a:rPr lang="el-GR" b="1" dirty="0"/>
              <a:t>Κατάργηση της δουλοπαροικίας (1861</a:t>
            </a:r>
            <a:r>
              <a:rPr lang="el-GR" dirty="0"/>
              <a:t>), εκβιομηχάνιση της χώρας , δημιουργία Τοπικών Συμβουλίων που παρέχουν εκπαιδευτικό και ιατρικό έργο. </a:t>
            </a:r>
            <a:endParaRPr lang="el-GR" dirty="0" smtClean="0"/>
          </a:p>
          <a:p>
            <a:r>
              <a:rPr lang="el-GR" dirty="0" smtClean="0"/>
              <a:t>Αμφισβητείται αλλά δεν καταργείται ο </a:t>
            </a:r>
            <a:r>
              <a:rPr lang="el-GR" b="1" dirty="0" smtClean="0"/>
              <a:t>διαχωρισμός των κοινωνικών τάξεων</a:t>
            </a:r>
            <a:r>
              <a:rPr lang="el-GR" dirty="0" smtClean="0"/>
              <a:t>.</a:t>
            </a:r>
          </a:p>
          <a:p>
            <a:r>
              <a:rPr lang="el-GR" dirty="0" smtClean="0"/>
              <a:t>Οι κοινωνικές τάξεις: Στην πρώτη βαθμίδα ανήκουν οι αριστοκράτες, κατά κανόνα γαιοκτήμονες που συχνά αναλαμβάνουν τη θέση αξιωματούχου στο κράτος και τον στρατό. Όψιμα εισέρχονται σε αυτήν οι μεγαλοαστοί και οι μεγαλέμποροι. Στη δεύτερη βαθμίδα ανήκουν αστοί και έμποροι της μεσαίας τάξης και νέοι κτηματίες. Στην τρίτη βαθμίδα ανήκουν οι αγρότες, οι μικρέμποροι και οι μικροαστοί. Τέλος στην κατώτατη βαθμίδα υπάρχουν όσοι ζουν στο περιθώριο της πόλης (ζητιάνοι, μαχαιροβγάλτες, κλέφτες, παράνομοι).</a:t>
            </a:r>
          </a:p>
          <a:p>
            <a:r>
              <a:rPr lang="el-GR" dirty="0" smtClean="0"/>
              <a:t>Ο </a:t>
            </a:r>
            <a:r>
              <a:rPr lang="el-GR" b="1" dirty="0" smtClean="0"/>
              <a:t>γιατρός </a:t>
            </a:r>
            <a:r>
              <a:rPr lang="el-GR" dirty="0" smtClean="0"/>
              <a:t>χαίρει της εκτίμησης όλων των πολιτών. Είναι άλλωστε το μοναδικό επάγγελμα που δεν ενέπιπτε στους κανόνες των ταξικών διακρίσεων.</a:t>
            </a:r>
          </a:p>
          <a:p>
            <a:r>
              <a:rPr lang="el-GR" dirty="0" smtClean="0"/>
              <a:t>Οι </a:t>
            </a:r>
            <a:r>
              <a:rPr lang="el-GR" b="1" dirty="0" smtClean="0"/>
              <a:t>‘υπόχρεοι’, </a:t>
            </a:r>
            <a:r>
              <a:rPr lang="el-GR" dirty="0" smtClean="0"/>
              <a:t>οι απελευθερωμένοι δουλοπάροικοι μπορούν να αγοράσουν τώρα τα κτήματα. Συχνά καταστρέφονται οικονομικά. </a:t>
            </a:r>
            <a:endParaRPr lang="el-GR" dirty="0"/>
          </a:p>
          <a:p>
            <a:r>
              <a:rPr lang="el-GR" dirty="0"/>
              <a:t>Δολοφονία του </a:t>
            </a:r>
            <a:r>
              <a:rPr lang="el-GR" b="1" dirty="0"/>
              <a:t>Απελευθερωτή Τσάρου Αλέξανδρου Β΄ </a:t>
            </a:r>
            <a:r>
              <a:rPr lang="el-GR" dirty="0"/>
              <a:t>(1855-1881</a:t>
            </a:r>
            <a:r>
              <a:rPr lang="el-GR" dirty="0" smtClean="0"/>
              <a:t>).</a:t>
            </a:r>
          </a:p>
          <a:p>
            <a:r>
              <a:rPr lang="el-GR" dirty="0" smtClean="0"/>
              <a:t>Τον διαδέχεται ο </a:t>
            </a:r>
            <a:r>
              <a:rPr lang="el-GR" b="1" dirty="0" smtClean="0"/>
              <a:t>Τσάρος Αλέξανδρος Γ΄ </a:t>
            </a:r>
            <a:r>
              <a:rPr lang="el-GR" dirty="0" smtClean="0"/>
              <a:t>που φέρνει τη χώρα αιώνες πίσω.</a:t>
            </a:r>
          </a:p>
          <a:p>
            <a:r>
              <a:rPr lang="el-GR" dirty="0" smtClean="0"/>
              <a:t>Οι αριστοκράτες βρίσκονται σε συνεχή παρακμή. Συχνά για να επιβιώσουν εργάζονται στα κοινοτικά σχολεία ως δάσκαλοι.</a:t>
            </a:r>
          </a:p>
          <a:p>
            <a:r>
              <a:rPr lang="el-GR" dirty="0" smtClean="0"/>
              <a:t>Πρώτο πογκρόμ (1881)</a:t>
            </a:r>
          </a:p>
          <a:p>
            <a:r>
              <a:rPr lang="el-GR" dirty="0"/>
              <a:t>Δημιουργία Υπερσιβηρικού (1891-1903</a:t>
            </a:r>
            <a:r>
              <a:rPr lang="el-GR" dirty="0" smtClean="0"/>
              <a:t>)</a:t>
            </a:r>
          </a:p>
          <a:p>
            <a:r>
              <a:rPr lang="el-GR" dirty="0" smtClean="0"/>
              <a:t>Ο </a:t>
            </a:r>
            <a:r>
              <a:rPr lang="el-GR" dirty="0" err="1" smtClean="0"/>
              <a:t>Ιαπωνο</a:t>
            </a:r>
            <a:r>
              <a:rPr lang="el-GR" dirty="0" smtClean="0"/>
              <a:t>-ρωσικός πόλεμος (1905)</a:t>
            </a:r>
          </a:p>
          <a:p>
            <a:r>
              <a:rPr lang="el-GR" dirty="0" smtClean="0"/>
              <a:t>Η </a:t>
            </a:r>
            <a:r>
              <a:rPr lang="el-GR" i="1" dirty="0" smtClean="0"/>
              <a:t>Ματωμένη Κυριακή</a:t>
            </a:r>
            <a:r>
              <a:rPr lang="el-GR" dirty="0" smtClean="0"/>
              <a:t>, η επανάσταση του 1905 με αρχηγό έναν ιερωμένο τον παπά </a:t>
            </a:r>
            <a:r>
              <a:rPr lang="el-GR" dirty="0"/>
              <a:t>-</a:t>
            </a:r>
            <a:r>
              <a:rPr lang="el-GR" dirty="0" smtClean="0"/>
              <a:t>Γκαμπόν. 1000 νεκροί και η δημιουργία της </a:t>
            </a:r>
            <a:r>
              <a:rPr lang="el-GR" dirty="0" err="1" smtClean="0"/>
              <a:t>Δούμας</a:t>
            </a:r>
            <a:r>
              <a:rPr lang="el-GR" dirty="0" smtClean="0"/>
              <a:t> (πρώτο κοινοβούλιο).</a:t>
            </a:r>
          </a:p>
          <a:p>
            <a:r>
              <a:rPr lang="el-GR" dirty="0" smtClean="0"/>
              <a:t>Σε όλη αυτή την περίοδο έχουμε την </a:t>
            </a:r>
            <a:r>
              <a:rPr lang="el-GR" b="1" dirty="0" smtClean="0"/>
              <a:t>άνθιση των τεχνών</a:t>
            </a:r>
            <a:r>
              <a:rPr lang="el-GR" dirty="0" smtClean="0"/>
              <a:t>. Θα συνεχιστεί </a:t>
            </a:r>
            <a:r>
              <a:rPr lang="el-GR" b="1" dirty="0" smtClean="0"/>
              <a:t>έως τα πρώτα χρόνια μετά την Επανάσταση</a:t>
            </a:r>
            <a:r>
              <a:rPr lang="el-GR" dirty="0" smtClean="0"/>
              <a:t>. </a:t>
            </a:r>
          </a:p>
          <a:p>
            <a:r>
              <a:rPr lang="el-GR" dirty="0" smtClean="0"/>
              <a:t>1913 Γιορτάζεται η επέτειος των 300 χρόνων των </a:t>
            </a:r>
            <a:r>
              <a:rPr lang="el-GR" dirty="0" err="1" smtClean="0"/>
              <a:t>Ρομανώφ</a:t>
            </a:r>
            <a:r>
              <a:rPr lang="el-GR" dirty="0" smtClean="0"/>
              <a:t> στον </a:t>
            </a:r>
            <a:r>
              <a:rPr lang="el-GR" dirty="0"/>
              <a:t>τ</a:t>
            </a:r>
            <a:r>
              <a:rPr lang="el-GR" dirty="0" smtClean="0"/>
              <a:t>σαρικό θρόνο.</a:t>
            </a:r>
          </a:p>
          <a:p>
            <a:endParaRPr lang="el-GR" dirty="0"/>
          </a:p>
          <a:p>
            <a:endParaRPr lang="el-GR" dirty="0"/>
          </a:p>
        </p:txBody>
      </p:sp>
    </p:spTree>
    <p:extLst>
      <p:ext uri="{BB962C8B-B14F-4D97-AF65-F5344CB8AC3E}">
        <p14:creationId xmlns:p14="http://schemas.microsoft.com/office/powerpoint/2010/main" val="3675371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l-GR" i="1" dirty="0" smtClean="0"/>
              <a:t>Βυθός</a:t>
            </a:r>
            <a:r>
              <a:rPr lang="el-GR" dirty="0" smtClean="0"/>
              <a:t> του Γκόργκι στο ΜΑΤ (1902)</a:t>
            </a:r>
            <a:endParaRPr lang="el-GR" dirty="0"/>
          </a:p>
        </p:txBody>
      </p:sp>
      <p:pic>
        <p:nvPicPr>
          <p:cNvPr id="12" name="Content Placeholder 11"/>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2502272"/>
            <a:ext cx="4038600" cy="2721818"/>
          </a:xfrm>
        </p:spPr>
      </p:pic>
      <p:pic>
        <p:nvPicPr>
          <p:cNvPr id="13" name="Content Placeholder 12"/>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648200" y="2724851"/>
            <a:ext cx="4038600" cy="2276661"/>
          </a:xfrm>
        </p:spPr>
      </p:pic>
    </p:spTree>
    <p:extLst>
      <p:ext uri="{BB962C8B-B14F-4D97-AF65-F5344CB8AC3E}">
        <p14:creationId xmlns:p14="http://schemas.microsoft.com/office/powerpoint/2010/main" val="3215752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764704"/>
          </a:xfrm>
        </p:spPr>
        <p:txBody>
          <a:bodyPr>
            <a:normAutofit/>
          </a:bodyPr>
          <a:lstStyle/>
          <a:p>
            <a:r>
              <a:rPr lang="el-GR" sz="2800" b="1" dirty="0" smtClean="0"/>
              <a:t>Οι πρωτεργάτες του ΜΑΤ (</a:t>
            </a:r>
            <a:r>
              <a:rPr lang="en-US" sz="2800" b="1" dirty="0" smtClean="0"/>
              <a:t>Moscow Art Theatre</a:t>
            </a:r>
            <a:r>
              <a:rPr lang="el-GR" sz="2800" b="1" dirty="0" smtClean="0"/>
              <a:t>) </a:t>
            </a:r>
            <a:endParaRPr lang="el-GR" sz="2800" b="1" dirty="0"/>
          </a:p>
        </p:txBody>
      </p:sp>
      <p:sp>
        <p:nvSpPr>
          <p:cNvPr id="3" name="Content Placeholder 2"/>
          <p:cNvSpPr>
            <a:spLocks noGrp="1"/>
          </p:cNvSpPr>
          <p:nvPr>
            <p:ph idx="1"/>
          </p:nvPr>
        </p:nvSpPr>
        <p:spPr>
          <a:xfrm>
            <a:off x="0" y="476672"/>
            <a:ext cx="9144000" cy="6381328"/>
          </a:xfrm>
        </p:spPr>
        <p:txBody>
          <a:bodyPr>
            <a:normAutofit fontScale="62500" lnSpcReduction="20000"/>
          </a:bodyPr>
          <a:lstStyle/>
          <a:p>
            <a:pPr marL="0" indent="0">
              <a:buNone/>
            </a:pPr>
            <a:endParaRPr lang="el-GR" b="1" dirty="0" smtClean="0"/>
          </a:p>
          <a:p>
            <a:pPr marL="0" indent="0">
              <a:buNone/>
            </a:pPr>
            <a:r>
              <a:rPr lang="el-GR" b="1" dirty="0" smtClean="0"/>
              <a:t>Το </a:t>
            </a:r>
            <a:r>
              <a:rPr lang="el-GR" b="1" dirty="0"/>
              <a:t>νέο κέντρο του ρεαλισμού είναι η </a:t>
            </a:r>
            <a:r>
              <a:rPr lang="el-GR" b="1" dirty="0" smtClean="0"/>
              <a:t>Μόσχα</a:t>
            </a:r>
            <a:endParaRPr lang="el-GR" b="1" dirty="0"/>
          </a:p>
          <a:p>
            <a:pPr marL="0" indent="0">
              <a:buNone/>
            </a:pPr>
            <a:r>
              <a:rPr lang="el-GR" b="1" dirty="0" err="1" smtClean="0"/>
              <a:t>Βλαντιμίρ</a:t>
            </a:r>
            <a:r>
              <a:rPr lang="el-GR" b="1" dirty="0" smtClean="0"/>
              <a:t> </a:t>
            </a:r>
            <a:r>
              <a:rPr lang="el-GR" b="1" dirty="0" err="1" smtClean="0"/>
              <a:t>Ιβάνοβιτς</a:t>
            </a:r>
            <a:r>
              <a:rPr lang="el-GR" b="1" dirty="0" smtClean="0"/>
              <a:t> </a:t>
            </a:r>
            <a:r>
              <a:rPr lang="el-GR" b="1" dirty="0" err="1" smtClean="0"/>
              <a:t>Ντα</a:t>
            </a:r>
            <a:r>
              <a:rPr lang="el-GR" b="1" dirty="0" err="1"/>
              <a:t>ν</a:t>
            </a:r>
            <a:r>
              <a:rPr lang="el-GR" b="1" dirty="0" err="1" smtClean="0"/>
              <a:t>τσένκο</a:t>
            </a:r>
            <a:r>
              <a:rPr lang="el-GR" dirty="0" smtClean="0"/>
              <a:t>: </a:t>
            </a:r>
          </a:p>
          <a:p>
            <a:r>
              <a:rPr lang="el-GR" dirty="0" smtClean="0"/>
              <a:t>Μυθιστοριογράφος και θεατρικός συγγραφέας, σκηνοθέτης, δάσκαλος υποκριτικής, </a:t>
            </a:r>
            <a:r>
              <a:rPr lang="en-US" dirty="0" smtClean="0"/>
              <a:t>manager </a:t>
            </a:r>
            <a:r>
              <a:rPr lang="el-GR" dirty="0" smtClean="0"/>
              <a:t>με διοικητικές ικανότητες και επίσης υπεύθυνος ρεπερτορίου. Πολλά από τα βασικά χαρακτηριστικά του συστήματος </a:t>
            </a:r>
            <a:r>
              <a:rPr lang="el-GR" dirty="0" err="1" smtClean="0"/>
              <a:t>Στανισλάβσκι</a:t>
            </a:r>
            <a:r>
              <a:rPr lang="el-GR" dirty="0" smtClean="0"/>
              <a:t> είχαν δουλευτεί και από τον </a:t>
            </a:r>
            <a:r>
              <a:rPr lang="el-GR" dirty="0" err="1" smtClean="0"/>
              <a:t>Ντατσένκο</a:t>
            </a:r>
            <a:r>
              <a:rPr lang="el-GR" dirty="0"/>
              <a:t> </a:t>
            </a:r>
            <a:r>
              <a:rPr lang="el-GR" dirty="0" smtClean="0"/>
              <a:t>(φυσικότητα στο παίξιμο  των ηθοποιών κ.ά.). Σε αυτόν οφείλεται η επιβίωση του Θεάτρου Τέχνης της Μόσχας στα πρώτα χρόνια της λειτουργίας του όσο και στα πρώτα επαναστατικά χρόνια του νέου σοβιετικού καθεστώτος. Σε αυτόν οφείλεται και η ανακάλυψη του </a:t>
            </a:r>
            <a:r>
              <a:rPr lang="el-GR" dirty="0" err="1" smtClean="0"/>
              <a:t>Τσέχωφ</a:t>
            </a:r>
            <a:r>
              <a:rPr lang="el-GR" dirty="0" smtClean="0"/>
              <a:t>. Ο </a:t>
            </a:r>
            <a:r>
              <a:rPr lang="el-GR" dirty="0" err="1" smtClean="0"/>
              <a:t>Στανισλάβσκι</a:t>
            </a:r>
            <a:r>
              <a:rPr lang="el-GR" dirty="0" smtClean="0"/>
              <a:t> ομολογεί πως δεν είχε μπορέσει να καταλάβει την αξία του. </a:t>
            </a:r>
          </a:p>
          <a:p>
            <a:endParaRPr lang="el-GR" dirty="0" smtClean="0"/>
          </a:p>
          <a:p>
            <a:pPr marL="0" indent="0">
              <a:buNone/>
            </a:pPr>
            <a:r>
              <a:rPr lang="el-GR" b="1" dirty="0" err="1" smtClean="0"/>
              <a:t>Κωνσταντίν</a:t>
            </a:r>
            <a:r>
              <a:rPr lang="el-GR" b="1" dirty="0" smtClean="0"/>
              <a:t> </a:t>
            </a:r>
            <a:r>
              <a:rPr lang="el-GR" b="1" dirty="0" err="1"/>
              <a:t>Σεργκεγιεβιτς</a:t>
            </a:r>
            <a:r>
              <a:rPr lang="el-GR" b="1" dirty="0"/>
              <a:t> </a:t>
            </a:r>
            <a:r>
              <a:rPr lang="el-GR" b="1" dirty="0" err="1" smtClean="0"/>
              <a:t>Στανισλά</a:t>
            </a:r>
            <a:r>
              <a:rPr lang="el-GR" b="1" dirty="0" err="1"/>
              <a:t>β</a:t>
            </a:r>
            <a:r>
              <a:rPr lang="el-GR" b="1" dirty="0" err="1" smtClean="0"/>
              <a:t>σκι</a:t>
            </a:r>
            <a:endParaRPr lang="el-GR" b="1" dirty="0" smtClean="0"/>
          </a:p>
          <a:p>
            <a:r>
              <a:rPr lang="el-GR" dirty="0" smtClean="0"/>
              <a:t>Γόνος εύπορης οικογένειας με καλλιτεχνικές ανησυχίες. Σκηνοθέτης και ηθοποιός συμμετέχων σε μια ερασιτεχνική ομάδα που ανεβάζουν το </a:t>
            </a:r>
            <a:r>
              <a:rPr lang="en-US" i="1" dirty="0" smtClean="0"/>
              <a:t>The Mikado</a:t>
            </a:r>
            <a:r>
              <a:rPr lang="en-US" dirty="0" smtClean="0"/>
              <a:t> </a:t>
            </a:r>
            <a:r>
              <a:rPr lang="el-GR" dirty="0" smtClean="0"/>
              <a:t>των </a:t>
            </a:r>
            <a:r>
              <a:rPr lang="en-US" dirty="0" smtClean="0"/>
              <a:t>Gilbert </a:t>
            </a:r>
            <a:r>
              <a:rPr lang="el-GR" dirty="0" smtClean="0"/>
              <a:t>και </a:t>
            </a:r>
            <a:r>
              <a:rPr lang="en-US" dirty="0" smtClean="0"/>
              <a:t>Sullivan (</a:t>
            </a:r>
            <a:r>
              <a:rPr lang="el-GR" dirty="0" err="1" smtClean="0"/>
              <a:t>μπουρλέσκ</a:t>
            </a:r>
            <a:r>
              <a:rPr lang="el-GR" dirty="0" smtClean="0"/>
              <a:t> κωμική όπερα). Εντυπωσιάζει η σοβαρότητα που το αντιμετωπίζει, καθώς μελετά τους ιαπωνικούς τρόπους συμπεριφοράς (το θέμα ήταν ιαπωνικό). Έδενε τα γόνατα των ηθοποιών για να περπατήσουν σαν τις γιαπωνέζες.</a:t>
            </a:r>
          </a:p>
          <a:p>
            <a:r>
              <a:rPr lang="el-GR" dirty="0" smtClean="0"/>
              <a:t>Συνεργάζεται με τη </a:t>
            </a:r>
            <a:r>
              <a:rPr lang="en-US" dirty="0" smtClean="0"/>
              <a:t>Society of Art and </a:t>
            </a:r>
            <a:r>
              <a:rPr lang="en-US" dirty="0" err="1" smtClean="0"/>
              <a:t>Litterature</a:t>
            </a:r>
            <a:r>
              <a:rPr lang="en-US" dirty="0" smtClean="0"/>
              <a:t> </a:t>
            </a:r>
            <a:r>
              <a:rPr lang="el-GR" dirty="0" smtClean="0"/>
              <a:t>και μία ομάδα ενθουσιωδών ερασιτεχνών. Σε αυτή την περίοδο παρακολουθεί τον θίασο του </a:t>
            </a:r>
            <a:r>
              <a:rPr lang="en-US" dirty="0" err="1" smtClean="0"/>
              <a:t>Meiningen</a:t>
            </a:r>
            <a:r>
              <a:rPr lang="el-GR" dirty="0" smtClean="0"/>
              <a:t> και τον σκηνοθέτη του </a:t>
            </a:r>
            <a:r>
              <a:rPr lang="en-US" dirty="0" err="1" smtClean="0"/>
              <a:t>Chronegk</a:t>
            </a:r>
            <a:r>
              <a:rPr lang="en-US" dirty="0" smtClean="0"/>
              <a:t>. </a:t>
            </a:r>
            <a:r>
              <a:rPr lang="el-GR" dirty="0" smtClean="0"/>
              <a:t> Τον εντυπωσιάζει ο δεσποτικός τρόπος του σκηνοθέτη και τον υιοθετεί. Ανεβάζει: </a:t>
            </a:r>
            <a:r>
              <a:rPr lang="el-GR" i="1" dirty="0" err="1" smtClean="0"/>
              <a:t>Οθέλλο</a:t>
            </a:r>
            <a:r>
              <a:rPr lang="en-US" i="1" dirty="0" smtClean="0"/>
              <a:t> </a:t>
            </a:r>
            <a:r>
              <a:rPr lang="en-US" dirty="0" smtClean="0"/>
              <a:t>(</a:t>
            </a:r>
            <a:r>
              <a:rPr lang="el-GR" dirty="0" smtClean="0"/>
              <a:t>Σαίξπηρ), </a:t>
            </a:r>
            <a:r>
              <a:rPr lang="el-GR" i="1" dirty="0" smtClean="0"/>
              <a:t>Η </a:t>
            </a:r>
            <a:r>
              <a:rPr lang="el-GR" i="1" dirty="0" err="1" smtClean="0"/>
              <a:t>Χάνελε</a:t>
            </a:r>
            <a:r>
              <a:rPr lang="el-GR" i="1" dirty="0" smtClean="0"/>
              <a:t> πάει στον παράδεισο </a:t>
            </a:r>
            <a:r>
              <a:rPr lang="el-GR" dirty="0" smtClean="0"/>
              <a:t>(Χάουπτμαν) και </a:t>
            </a:r>
            <a:r>
              <a:rPr lang="en-US" i="1" dirty="0" smtClean="0"/>
              <a:t>The Fruits of </a:t>
            </a:r>
            <a:r>
              <a:rPr lang="en-US" i="1" dirty="0" err="1" smtClean="0"/>
              <a:t>Enlightment</a:t>
            </a:r>
            <a:r>
              <a:rPr lang="el-GR" dirty="0" smtClean="0"/>
              <a:t> (Τολστόι- πρώτο ανέβασμα του έργου).</a:t>
            </a:r>
          </a:p>
        </p:txBody>
      </p:sp>
    </p:spTree>
    <p:extLst>
      <p:ext uri="{BB962C8B-B14F-4D97-AF65-F5344CB8AC3E}">
        <p14:creationId xmlns:p14="http://schemas.microsoft.com/office/powerpoint/2010/main" val="250691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7309"/>
          </a:xfrm>
        </p:spPr>
        <p:txBody>
          <a:bodyPr>
            <a:normAutofit/>
          </a:bodyPr>
          <a:lstStyle/>
          <a:p>
            <a:r>
              <a:rPr lang="el-GR" sz="3200" b="1" dirty="0" smtClean="0"/>
              <a:t>Το θέατρο Τέχνης της Μόσχας (</a:t>
            </a:r>
            <a:r>
              <a:rPr lang="en-US" sz="3200" b="1" dirty="0" smtClean="0"/>
              <a:t>MAT</a:t>
            </a:r>
            <a:r>
              <a:rPr lang="el-GR" sz="3200" b="1" dirty="0" smtClean="0"/>
              <a:t>)</a:t>
            </a:r>
            <a:endParaRPr lang="el-GR" sz="3200" b="1" dirty="0"/>
          </a:p>
        </p:txBody>
      </p:sp>
      <p:sp>
        <p:nvSpPr>
          <p:cNvPr id="3" name="Content Placeholder 2"/>
          <p:cNvSpPr>
            <a:spLocks noGrp="1"/>
          </p:cNvSpPr>
          <p:nvPr>
            <p:ph idx="1"/>
          </p:nvPr>
        </p:nvSpPr>
        <p:spPr>
          <a:xfrm>
            <a:off x="0" y="620688"/>
            <a:ext cx="9144000" cy="6237312"/>
          </a:xfrm>
        </p:spPr>
        <p:txBody>
          <a:bodyPr>
            <a:normAutofit fontScale="62500" lnSpcReduction="20000"/>
          </a:bodyPr>
          <a:lstStyle/>
          <a:p>
            <a:r>
              <a:rPr lang="el-GR" dirty="0" smtClean="0"/>
              <a:t>Αν και υπήρχαν συγγραφείς (Πούσκιν, </a:t>
            </a:r>
            <a:r>
              <a:rPr lang="el-GR" dirty="0" err="1" smtClean="0"/>
              <a:t>Γκόγκολ</a:t>
            </a:r>
            <a:r>
              <a:rPr lang="el-GR" dirty="0" smtClean="0"/>
              <a:t>, </a:t>
            </a:r>
            <a:r>
              <a:rPr lang="el-GR" dirty="0" err="1" smtClean="0"/>
              <a:t>Τουργκένεφ</a:t>
            </a:r>
            <a:r>
              <a:rPr lang="el-GR" dirty="0" smtClean="0"/>
              <a:t>, Οστρόφσκι…) του ρεαλιστικού κινήματος, θεατρικά η Ρωσία ήταν πίσω. Οι επισκέψεις των </a:t>
            </a:r>
            <a:r>
              <a:rPr lang="en-US" dirty="0" err="1" smtClean="0"/>
              <a:t>Meininger</a:t>
            </a:r>
            <a:r>
              <a:rPr lang="el-GR" dirty="0" smtClean="0"/>
              <a:t> (1885 και 1890)</a:t>
            </a:r>
            <a:r>
              <a:rPr lang="en-US" dirty="0" smtClean="0"/>
              <a:t> </a:t>
            </a:r>
            <a:r>
              <a:rPr lang="el-GR" dirty="0" smtClean="0"/>
              <a:t>απλώς κατέδειξαν το πόσο πίσω είχε μείνει η χώρα.</a:t>
            </a:r>
          </a:p>
          <a:p>
            <a:r>
              <a:rPr lang="el-GR" dirty="0" smtClean="0"/>
              <a:t>Το ΜΑΤ (1898) ιδρύεται από τους </a:t>
            </a:r>
            <a:r>
              <a:rPr lang="el-GR" dirty="0" err="1" smtClean="0"/>
              <a:t>Κονσταντίν</a:t>
            </a:r>
            <a:r>
              <a:rPr lang="el-GR" dirty="0" smtClean="0"/>
              <a:t> </a:t>
            </a:r>
            <a:r>
              <a:rPr lang="el-GR" dirty="0" err="1" smtClean="0"/>
              <a:t>Σεργκεγιεβιτς</a:t>
            </a:r>
            <a:r>
              <a:rPr lang="el-GR" dirty="0" smtClean="0"/>
              <a:t> </a:t>
            </a:r>
            <a:r>
              <a:rPr lang="el-GR" dirty="0" err="1" smtClean="0"/>
              <a:t>Στανισλάβσκι</a:t>
            </a:r>
            <a:r>
              <a:rPr lang="el-GR" dirty="0" smtClean="0"/>
              <a:t> και τον </a:t>
            </a:r>
            <a:r>
              <a:rPr lang="el-GR" dirty="0" err="1" smtClean="0"/>
              <a:t>Βλαντιμίρ</a:t>
            </a:r>
            <a:r>
              <a:rPr lang="el-GR" dirty="0" smtClean="0"/>
              <a:t> </a:t>
            </a:r>
            <a:r>
              <a:rPr lang="el-GR" dirty="0" err="1" smtClean="0"/>
              <a:t>Νεμίροβιτς</a:t>
            </a:r>
            <a:r>
              <a:rPr lang="el-GR" dirty="0" smtClean="0"/>
              <a:t>-</a:t>
            </a:r>
            <a:r>
              <a:rPr lang="el-GR" dirty="0" err="1" smtClean="0"/>
              <a:t>Νταντσένκο</a:t>
            </a:r>
            <a:r>
              <a:rPr lang="el-GR" dirty="0" smtClean="0"/>
              <a:t>. Η συνάντηση τους σε ένα εστιατόριο της Μόσχας (</a:t>
            </a:r>
            <a:r>
              <a:rPr lang="en-US" dirty="0" err="1" smtClean="0"/>
              <a:t>Slavyanski</a:t>
            </a:r>
            <a:r>
              <a:rPr lang="en-US" dirty="0" smtClean="0"/>
              <a:t> Bazaar)</a:t>
            </a:r>
            <a:r>
              <a:rPr lang="el-GR" dirty="0" smtClean="0"/>
              <a:t> διήρκησε 18 </a:t>
            </a:r>
            <a:r>
              <a:rPr lang="el-GR" dirty="0" err="1" smtClean="0"/>
              <a:t>ώρες</a:t>
            </a:r>
            <a:r>
              <a:rPr lang="el-GR" dirty="0" err="1"/>
              <a:t>και</a:t>
            </a:r>
            <a:r>
              <a:rPr lang="el-GR" dirty="0"/>
              <a:t> στο τέλος είχαν έτοιμες τις βασικές αρχές του καταστατικού: </a:t>
            </a:r>
            <a:endParaRPr lang="el-GR" dirty="0" smtClean="0"/>
          </a:p>
          <a:p>
            <a:r>
              <a:rPr lang="el-GR" b="1" dirty="0" smtClean="0"/>
              <a:t>Απαλλαγή από το κακό παρελθόν του θεάτρου</a:t>
            </a:r>
            <a:r>
              <a:rPr lang="el-GR" dirty="0" smtClean="0"/>
              <a:t> της χώρας τους: το εμπορικό ρώσικο θέατρο, η γαλλική και γερμανική φτηνή φάρσα, τα εφέ και τα τεχνάσματα, ο ρητορικός τρόπος παιξίματος </a:t>
            </a:r>
            <a:r>
              <a:rPr lang="el-GR" dirty="0"/>
              <a:t>και βέβαια οι ηθοποιοί βεντέτες που δεν επέτρεπαν να φανεί η δουλειά του συνόλου. Άλλωστε όπως ισχυρίζονταν στο ΜΑΤ «δεν υπάρχουν μικροί ρόλοι, μόνο μικροί ηθοποιοί».</a:t>
            </a:r>
            <a:endParaRPr lang="el-GR" dirty="0" smtClean="0"/>
          </a:p>
          <a:p>
            <a:r>
              <a:rPr lang="el-GR" b="1" dirty="0" smtClean="0"/>
              <a:t>Αγάπη</a:t>
            </a:r>
            <a:r>
              <a:rPr lang="el-GR" dirty="0" smtClean="0"/>
              <a:t> </a:t>
            </a:r>
            <a:r>
              <a:rPr lang="el-GR" b="1" dirty="0" smtClean="0"/>
              <a:t>για την τέχνη</a:t>
            </a:r>
            <a:r>
              <a:rPr lang="el-GR" dirty="0" smtClean="0"/>
              <a:t>, </a:t>
            </a:r>
            <a:r>
              <a:rPr lang="el-GR" b="1" dirty="0" smtClean="0"/>
              <a:t>αυταπάρνηση</a:t>
            </a:r>
            <a:r>
              <a:rPr lang="el-GR" dirty="0" smtClean="0"/>
              <a:t> και </a:t>
            </a:r>
            <a:r>
              <a:rPr lang="el-GR" b="1" dirty="0" smtClean="0"/>
              <a:t>αφοσίωση στη δουλειά</a:t>
            </a:r>
            <a:r>
              <a:rPr lang="el-GR" dirty="0" smtClean="0"/>
              <a:t>.</a:t>
            </a:r>
          </a:p>
          <a:p>
            <a:pPr lvl="0"/>
            <a:r>
              <a:rPr lang="el-GR" dirty="0"/>
              <a:t>Αντίθετα από τα άλλα ανεξάρτητα θέατρα σε Βερολίνο, Παρίσι, Λονδίνο, αυτός ήταν ένας </a:t>
            </a:r>
            <a:r>
              <a:rPr lang="el-GR" b="1" dirty="0"/>
              <a:t>οργανισμός που όλοι οι εμπλεκόμενοι ήταν επαγγελματίες</a:t>
            </a:r>
            <a:r>
              <a:rPr lang="el-GR" dirty="0"/>
              <a:t>.</a:t>
            </a:r>
          </a:p>
          <a:p>
            <a:pPr lvl="0"/>
            <a:r>
              <a:rPr lang="el-GR" dirty="0"/>
              <a:t>Ακόμα μια διαφορά συγκριτικά με εκείνα τα θέατρα, είναι η μέριμνα που επιδείκνυε το ΜΑΤ να αναδείξει τη θεατρική παραγωγή και όχι τόσο τα νέα έργα.</a:t>
            </a:r>
          </a:p>
          <a:p>
            <a:pPr lvl="0"/>
            <a:r>
              <a:rPr lang="el-GR" dirty="0"/>
              <a:t>Ενώ οι άλλοι καλλιτέχνες του ρεαλισμού και του νατουραλισμού επιδίωκαν τη μίμηση της επιφάνειας της πραγματικής ζωής, το ΜΑΤ πραγματοποίησε τη διερεύνηση και αποτύπωση του </a:t>
            </a:r>
            <a:r>
              <a:rPr lang="el-GR" b="1" dirty="0"/>
              <a:t>ψυχολογικού βάθους</a:t>
            </a:r>
            <a:r>
              <a:rPr lang="el-GR" dirty="0"/>
              <a:t>.</a:t>
            </a:r>
          </a:p>
          <a:p>
            <a:r>
              <a:rPr lang="el-GR" dirty="0" smtClean="0"/>
              <a:t>Στην αρχή οι κριτικοί τους θεωρούν φαιδρούς, καθώς οι πρόβες, που διαρκούν ημερησίως 12 ώρες, γίνονται σε σιταποθήκη.</a:t>
            </a:r>
          </a:p>
        </p:txBody>
      </p:sp>
    </p:spTree>
    <p:extLst>
      <p:ext uri="{BB962C8B-B14F-4D97-AF65-F5344CB8AC3E}">
        <p14:creationId xmlns:p14="http://schemas.microsoft.com/office/powerpoint/2010/main" val="29675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a:t>Ορισμένες από τις πρώτες παραγωγές του ΜΑΤ</a:t>
            </a:r>
            <a:endParaRPr lang="el-GR" sz="3200" b="1" dirty="0"/>
          </a:p>
        </p:txBody>
      </p:sp>
      <p:sp>
        <p:nvSpPr>
          <p:cNvPr id="3" name="Θέση περιεχομένου 2"/>
          <p:cNvSpPr>
            <a:spLocks noGrp="1"/>
          </p:cNvSpPr>
          <p:nvPr>
            <p:ph idx="1"/>
          </p:nvPr>
        </p:nvSpPr>
        <p:spPr>
          <a:xfrm>
            <a:off x="0" y="476672"/>
            <a:ext cx="9144000" cy="6381328"/>
          </a:xfrm>
        </p:spPr>
        <p:txBody>
          <a:bodyPr>
            <a:normAutofit fontScale="70000" lnSpcReduction="20000"/>
          </a:bodyPr>
          <a:lstStyle/>
          <a:p>
            <a:r>
              <a:rPr lang="el-GR" dirty="0" smtClean="0"/>
              <a:t>Η πρώτη παραγωγή, </a:t>
            </a:r>
            <a:r>
              <a:rPr lang="el-GR" b="1" dirty="0"/>
              <a:t>Ο</a:t>
            </a:r>
            <a:r>
              <a:rPr lang="el-GR" dirty="0" smtClean="0"/>
              <a:t> </a:t>
            </a:r>
            <a:r>
              <a:rPr lang="el-GR" b="1" i="1" dirty="0"/>
              <a:t>Τσάρος Φιοντόρ </a:t>
            </a:r>
            <a:r>
              <a:rPr lang="el-GR" i="1" dirty="0" err="1"/>
              <a:t>Ιβάνοβιτς</a:t>
            </a:r>
            <a:r>
              <a:rPr lang="el-GR" i="1" dirty="0"/>
              <a:t> </a:t>
            </a:r>
            <a:r>
              <a:rPr lang="el-GR" dirty="0"/>
              <a:t>του </a:t>
            </a:r>
            <a:r>
              <a:rPr lang="el-GR" dirty="0" err="1"/>
              <a:t>Αλεξέι</a:t>
            </a:r>
            <a:r>
              <a:rPr lang="el-GR" dirty="0"/>
              <a:t> </a:t>
            </a:r>
            <a:r>
              <a:rPr lang="el-GR" dirty="0" smtClean="0"/>
              <a:t>Τολστόι, </a:t>
            </a:r>
            <a:r>
              <a:rPr lang="el-GR" dirty="0"/>
              <a:t>αποτέλεσε ένα δύσκολο εγχείρημα για να δοκιμαστούν οι νέες ιδέες</a:t>
            </a:r>
            <a:r>
              <a:rPr lang="el-GR" dirty="0" smtClean="0"/>
              <a:t>. Έγινε μια λεπτομερέστατη </a:t>
            </a:r>
            <a:r>
              <a:rPr lang="el-GR" dirty="0"/>
              <a:t>αναπαράσταση της Ρωσίας</a:t>
            </a:r>
            <a:r>
              <a:rPr lang="el-GR" dirty="0" smtClean="0"/>
              <a:t>. Ο θίασος επισκέφτηκε μοναστήρια, παλάτια, μουσεία, παζάρια και εκθέσεις με σκοπό να ανεβάσει στη σκηνή αυθεντικά την εποχή του έργου, τη ζωή της παλιάς Ρωσίας με τα γεύματα, τους τρόπους, τα ρούχα, τα κοσμήματα, τα αυθεντικά όπλα, τα έπιπλα… Το κοινό βρέθηκε μπροστά σε πιστά αντίγραφα δωματίων του Κρεμλίνου, του Καθεδρικού Ναού και μιας γέφυρας, που από κάτω της περνούσαν βάρκες. Με μια τεχνική οι πόρτες και οι οροφές χαμήλωναν και οι </a:t>
            </a:r>
            <a:r>
              <a:rPr lang="el-GR" dirty="0" err="1" smtClean="0"/>
              <a:t>Βογιάροι</a:t>
            </a:r>
            <a:r>
              <a:rPr lang="el-GR" dirty="0" smtClean="0"/>
              <a:t> εμφανίζονταν ψηλότεροι. Το κοινό τόσο είχε σαστίσει από τη σκηνογραφία (</a:t>
            </a:r>
            <a:r>
              <a:rPr lang="el-GR" dirty="0" err="1" smtClean="0"/>
              <a:t>σκην</a:t>
            </a:r>
            <a:r>
              <a:rPr lang="el-GR" dirty="0" smtClean="0"/>
              <a:t>. </a:t>
            </a:r>
            <a:r>
              <a:rPr lang="en-US" dirty="0" err="1" smtClean="0"/>
              <a:t>Simov</a:t>
            </a:r>
            <a:r>
              <a:rPr lang="en-US" dirty="0" smtClean="0"/>
              <a:t>)</a:t>
            </a:r>
            <a:r>
              <a:rPr lang="el-GR" dirty="0" smtClean="0"/>
              <a:t> που με τα βίας παρακολουθούσε τους ηθοποιούς. </a:t>
            </a:r>
            <a:endParaRPr lang="el-GR" dirty="0"/>
          </a:p>
          <a:p>
            <a:pPr lvl="0"/>
            <a:r>
              <a:rPr lang="el-GR" dirty="0"/>
              <a:t>Ακολουθεί </a:t>
            </a:r>
            <a:r>
              <a:rPr lang="el-GR" b="1" dirty="0"/>
              <a:t>Ο </a:t>
            </a:r>
            <a:r>
              <a:rPr lang="el-GR" b="1" i="1" dirty="0"/>
              <a:t>Γλάρος</a:t>
            </a:r>
            <a:r>
              <a:rPr lang="el-GR" b="1" dirty="0"/>
              <a:t> </a:t>
            </a:r>
            <a:r>
              <a:rPr lang="el-GR" dirty="0"/>
              <a:t>του </a:t>
            </a:r>
            <a:r>
              <a:rPr lang="el-GR" dirty="0" err="1"/>
              <a:t>Τσέχωφ</a:t>
            </a:r>
            <a:r>
              <a:rPr lang="el-GR" dirty="0"/>
              <a:t> (1898) και η ταυτόχρονα η αρχή της συνεργασίας του συγγραφέα με το ΜΑΤ. Ο </a:t>
            </a:r>
            <a:r>
              <a:rPr lang="el-GR" dirty="0" err="1"/>
              <a:t>Στανισλάβσκι</a:t>
            </a:r>
            <a:r>
              <a:rPr lang="el-GR" dirty="0"/>
              <a:t> σκηνοθετεί το έργο διαφορετικά από τον τρόπο που το είχαν ανεβάσει στην Αγία </a:t>
            </a:r>
            <a:r>
              <a:rPr lang="el-GR" dirty="0" smtClean="0"/>
              <a:t>Πετρούπολη </a:t>
            </a:r>
            <a:r>
              <a:rPr lang="el-GR" dirty="0"/>
              <a:t>λίγα χρόνια </a:t>
            </a:r>
            <a:r>
              <a:rPr lang="el-GR" dirty="0" smtClean="0"/>
              <a:t>πριν </a:t>
            </a:r>
            <a:r>
              <a:rPr lang="el-GR" dirty="0"/>
              <a:t>και η παράσταση είχε αποτύχει. Φροντίζει να αποδώσει τους ήρωες με μελοδραματικές αλλά ρεαλιστικές πινελιές ώστε καμιά δράση να μη μένει μετέωρη. Έτσι η αυτοκτονία στο τέλος του έργου τεκμηριώνεται στα μάτια του κοινού και συγκινεί. Ήδη </a:t>
            </a:r>
            <a:r>
              <a:rPr lang="el-GR" dirty="0" smtClean="0"/>
              <a:t>σε </a:t>
            </a:r>
            <a:r>
              <a:rPr lang="el-GR" dirty="0"/>
              <a:t>αυτή την πρώτη σκηνοθεσία του </a:t>
            </a:r>
            <a:r>
              <a:rPr lang="el-GR" dirty="0" err="1"/>
              <a:t>Στανισλάβσκι</a:t>
            </a:r>
            <a:r>
              <a:rPr lang="el-GR" dirty="0"/>
              <a:t> σε έργο του </a:t>
            </a:r>
            <a:r>
              <a:rPr lang="el-GR" dirty="0" err="1"/>
              <a:t>Τσέχωφ</a:t>
            </a:r>
            <a:r>
              <a:rPr lang="el-GR" dirty="0"/>
              <a:t> εντοπίζεται ο διαφορετικός και συχνά μη αποδεκτός, από τον συγγραφέα, τρόπος σκηνικής προσέγγισης των έργων από τον σκηνοθέτη. Παρόλη τη διαφωνία τους τα έργα συνέχισαν να ανεβαίνουν στο ΜΑΤ και πάντα με επιτυχία. </a:t>
            </a:r>
          </a:p>
          <a:p>
            <a:endParaRPr lang="el-GR" dirty="0"/>
          </a:p>
        </p:txBody>
      </p:sp>
    </p:spTree>
    <p:extLst>
      <p:ext uri="{BB962C8B-B14F-4D97-AF65-F5344CB8AC3E}">
        <p14:creationId xmlns:p14="http://schemas.microsoft.com/office/powerpoint/2010/main" val="3981209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20688"/>
          </a:xfrm>
        </p:spPr>
        <p:txBody>
          <a:bodyPr>
            <a:norm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179512" y="548680"/>
            <a:ext cx="8784976" cy="6120680"/>
          </a:xfrm>
        </p:spPr>
        <p:txBody>
          <a:bodyPr>
            <a:normAutofit fontScale="70000" lnSpcReduction="20000"/>
          </a:bodyPr>
          <a:lstStyle/>
          <a:p>
            <a:pPr lvl="0"/>
            <a:endParaRPr lang="el-GR" dirty="0" smtClean="0"/>
          </a:p>
          <a:p>
            <a:pPr lvl="0"/>
            <a:r>
              <a:rPr lang="el-GR" b="1" dirty="0" smtClean="0"/>
              <a:t>Ο </a:t>
            </a:r>
            <a:r>
              <a:rPr lang="el-GR" b="1" i="1" dirty="0"/>
              <a:t>Βυθός</a:t>
            </a:r>
            <a:r>
              <a:rPr lang="el-GR" b="1" dirty="0"/>
              <a:t> </a:t>
            </a:r>
            <a:r>
              <a:rPr lang="el-GR" dirty="0"/>
              <a:t>του </a:t>
            </a:r>
            <a:r>
              <a:rPr lang="el-GR" dirty="0" err="1"/>
              <a:t>Γκόρκι</a:t>
            </a:r>
            <a:r>
              <a:rPr lang="el-GR" dirty="0"/>
              <a:t> (</a:t>
            </a:r>
            <a:r>
              <a:rPr lang="el-GR" dirty="0" smtClean="0"/>
              <a:t>1902):  </a:t>
            </a:r>
            <a:r>
              <a:rPr lang="el-GR" dirty="0"/>
              <a:t>Το έργο γράφεται στον απόηχο των μεγάλων επιτυχιών του </a:t>
            </a:r>
            <a:r>
              <a:rPr lang="el-GR" dirty="0" err="1"/>
              <a:t>Τσέχωφ</a:t>
            </a:r>
            <a:r>
              <a:rPr lang="el-GR" dirty="0"/>
              <a:t> στο συγκεκριμένο θέατρο. Ο </a:t>
            </a:r>
            <a:r>
              <a:rPr lang="el-GR" dirty="0" err="1"/>
              <a:t>Στανισλάβσκι</a:t>
            </a:r>
            <a:r>
              <a:rPr lang="el-GR" dirty="0"/>
              <a:t> προχωρά σε μια από τις πιο διάσημες σκηνοθεσίες του. Ήταν τόσο πειστικός ο τρόπος της σκηνικής παρουσίασης του έργου που πολλοί θεατές νόμισαν πως θα κολλήσουν </a:t>
            </a:r>
            <a:r>
              <a:rPr lang="el-GR" dirty="0" smtClean="0"/>
              <a:t>ψείρες από τους ρακένδυτους ηθοποιούς. </a:t>
            </a:r>
            <a:r>
              <a:rPr lang="el-GR" dirty="0"/>
              <a:t>Το θέμα του έργου είναι το λούμπεν προλεταριάτο σε ένα υπνωτήριο της Μόσχας. Ο </a:t>
            </a:r>
            <a:r>
              <a:rPr lang="el-GR" dirty="0" err="1"/>
              <a:t>Στανισλάβσκι</a:t>
            </a:r>
            <a:r>
              <a:rPr lang="el-GR" dirty="0"/>
              <a:t> επεμβαίνει ερμηνευτικά και σε αυτό το έργο. Με τη σκηνοθεσία του περιορίζει το προπαγανδιστικό του ύφος, ενώ αναζητά να ανασύρει από το βάθος των διαλόγων την πηγή έμπνευσής του συγγραφέα. </a:t>
            </a:r>
            <a:r>
              <a:rPr lang="el-GR" dirty="0" smtClean="0"/>
              <a:t>Μια </a:t>
            </a:r>
            <a:r>
              <a:rPr lang="el-GR" dirty="0"/>
              <a:t>τακτική άλλωστε που χαρακτηρίζει το σύνολο της δουλειάς του σκηνοθέτη, αφού πιστεύει πως η θεατρική παράσταση </a:t>
            </a:r>
            <a:r>
              <a:rPr lang="el-GR" dirty="0" smtClean="0"/>
              <a:t>πρέπει να επιδιώκει </a:t>
            </a:r>
            <a:r>
              <a:rPr lang="el-GR" dirty="0"/>
              <a:t>να παρουσιάσει την εσωτερική ζωή ενός έργου και των ρόλων του και τη σκηνική ενσάρκωση του ουσιαστικού πυρήνα και των βασικών σκέψεων από τις οποίες γεννήθηκε το έργο ενός συγγραφέα</a:t>
            </a:r>
            <a:r>
              <a:rPr lang="el-GR" dirty="0" smtClean="0"/>
              <a:t>.  </a:t>
            </a:r>
            <a:endParaRPr lang="el-GR" dirty="0"/>
          </a:p>
          <a:p>
            <a:r>
              <a:rPr lang="el-GR" b="1" i="1" dirty="0"/>
              <a:t>Η δύναμη του ζόφου </a:t>
            </a:r>
            <a:r>
              <a:rPr lang="el-GR" dirty="0"/>
              <a:t>του </a:t>
            </a:r>
            <a:r>
              <a:rPr lang="el-GR" dirty="0" err="1" smtClean="0"/>
              <a:t>Λεβ</a:t>
            </a:r>
            <a:r>
              <a:rPr lang="el-GR" dirty="0" smtClean="0"/>
              <a:t> </a:t>
            </a:r>
            <a:r>
              <a:rPr lang="el-GR" dirty="0" err="1" smtClean="0"/>
              <a:t>Νικολάεβιτς</a:t>
            </a:r>
            <a:r>
              <a:rPr lang="el-GR" dirty="0" smtClean="0"/>
              <a:t> </a:t>
            </a:r>
            <a:r>
              <a:rPr lang="el-GR" dirty="0"/>
              <a:t>Τολστόι. Για να μπορέσει και πάλι ο θίασος να προσεγγίσει ρεαλιστικά το θέμα, καλεί δύο χωρικούς ως συμβούλους της παράστασης, από την </a:t>
            </a:r>
            <a:r>
              <a:rPr lang="en-US" dirty="0"/>
              <a:t>Tula </a:t>
            </a:r>
            <a:r>
              <a:rPr lang="el-GR" dirty="0"/>
              <a:t>μια περιοχή 100 μίλια μακριά από τη Μόσχα. </a:t>
            </a:r>
          </a:p>
        </p:txBody>
      </p:sp>
    </p:spTree>
    <p:extLst>
      <p:ext uri="{BB962C8B-B14F-4D97-AF65-F5344CB8AC3E}">
        <p14:creationId xmlns:p14="http://schemas.microsoft.com/office/powerpoint/2010/main" val="2613169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04664"/>
          </a:xfrm>
        </p:spPr>
        <p:txBody>
          <a:bodyPr>
            <a:noAutofit/>
          </a:bodyPr>
          <a:lstStyle/>
          <a:p>
            <a:r>
              <a:rPr lang="el-GR" sz="2400" b="1" dirty="0" smtClean="0"/>
              <a:t>Προϋποθέσεις για την εφαρμογή του ‘Συστήματος’. Αποδοχή των εξής</a:t>
            </a:r>
            <a:endParaRPr lang="el-GR" sz="2400" b="1" dirty="0"/>
          </a:p>
        </p:txBody>
      </p:sp>
      <p:sp>
        <p:nvSpPr>
          <p:cNvPr id="3" name="Content Placeholder 2"/>
          <p:cNvSpPr>
            <a:spLocks noGrp="1"/>
          </p:cNvSpPr>
          <p:nvPr>
            <p:ph idx="1"/>
          </p:nvPr>
        </p:nvSpPr>
        <p:spPr>
          <a:xfrm>
            <a:off x="0" y="404664"/>
            <a:ext cx="9144000" cy="6453336"/>
          </a:xfrm>
        </p:spPr>
        <p:txBody>
          <a:bodyPr>
            <a:normAutofit fontScale="62500" lnSpcReduction="20000"/>
          </a:bodyPr>
          <a:lstStyle/>
          <a:p>
            <a:r>
              <a:rPr lang="el-GR" dirty="0" smtClean="0"/>
              <a:t>Δεν υπάρχει άτομο πάνω στη γη που να μην έχει τον </a:t>
            </a:r>
            <a:r>
              <a:rPr lang="el-GR" b="1" dirty="0" smtClean="0"/>
              <a:t>ατομικό</a:t>
            </a:r>
            <a:r>
              <a:rPr lang="el-GR" dirty="0" smtClean="0"/>
              <a:t> του </a:t>
            </a:r>
            <a:r>
              <a:rPr lang="el-GR" b="1" dirty="0" smtClean="0"/>
              <a:t>χαρακτήρα</a:t>
            </a:r>
            <a:r>
              <a:rPr lang="el-GR" dirty="0" smtClean="0"/>
              <a:t>.</a:t>
            </a:r>
          </a:p>
          <a:p>
            <a:r>
              <a:rPr lang="el-GR" dirty="0" smtClean="0"/>
              <a:t>Από δω εκκινεί </a:t>
            </a:r>
            <a:r>
              <a:rPr lang="el-GR" b="1" dirty="0" smtClean="0"/>
              <a:t>η θεωρία των «σωματικών πράξεων»</a:t>
            </a:r>
            <a:r>
              <a:rPr lang="el-GR" dirty="0" smtClean="0"/>
              <a:t>: οι </a:t>
            </a:r>
            <a:r>
              <a:rPr lang="el-GR" b="1" dirty="0" smtClean="0"/>
              <a:t>εσωτερικές αισθήσεις </a:t>
            </a:r>
            <a:r>
              <a:rPr lang="el-GR" dirty="0" smtClean="0"/>
              <a:t>είναι αόρατες, ασταθείς […] και γίνονται αντιληπτές από τη σύνδεσή τους με τις </a:t>
            </a:r>
            <a:r>
              <a:rPr lang="el-GR" b="1" dirty="0" smtClean="0"/>
              <a:t>γραμμές του σώματος και της ψυχής</a:t>
            </a:r>
            <a:r>
              <a:rPr lang="el-GR" dirty="0" smtClean="0"/>
              <a:t>, οπότε «κάθε συναίσθημα που γεννάται εσωτερικά, κάθε διάθεση, κάθε βίωμα έχει αντίκτυπο και στο εξωτερικό». Και το αντίθετο, κάθε εξωτερικό στοιχείο επιδρά στο εσωτερικό. </a:t>
            </a:r>
            <a:r>
              <a:rPr lang="el-GR" b="1" dirty="0" smtClean="0"/>
              <a:t>Το πνεύμα αντανακλάται στο σώμα και το αντίστροφο.</a:t>
            </a:r>
          </a:p>
          <a:p>
            <a:r>
              <a:rPr lang="el-GR" dirty="0" smtClean="0"/>
              <a:t>Είναι πιο εύκολο να διατάξει κανείς το σώμα παρά το συναίσθημα. Όταν η </a:t>
            </a:r>
            <a:r>
              <a:rPr lang="el-GR" b="1" dirty="0" smtClean="0"/>
              <a:t>πνευματική ζωή του ρόλου </a:t>
            </a:r>
            <a:r>
              <a:rPr lang="el-GR" dirty="0" smtClean="0"/>
              <a:t>δεν προκύπτει από μόνη της τότε δώστε της τη σωματική ζωή.</a:t>
            </a:r>
          </a:p>
          <a:p>
            <a:r>
              <a:rPr lang="el-GR" b="1" dirty="0" smtClean="0"/>
              <a:t>Αντλήστε τη σωματική ζωή από τον ρόλο και η αντίστοιχη ψυχική ζωή θα γεννηθεί</a:t>
            </a:r>
            <a:r>
              <a:rPr lang="el-GR" dirty="0" smtClean="0"/>
              <a:t>.</a:t>
            </a:r>
          </a:p>
          <a:p>
            <a:r>
              <a:rPr lang="el-GR" dirty="0" smtClean="0"/>
              <a:t>Οι </a:t>
            </a:r>
            <a:r>
              <a:rPr lang="el-GR" b="1" dirty="0" smtClean="0"/>
              <a:t>σωματικές πράξεις </a:t>
            </a:r>
            <a:r>
              <a:rPr lang="el-GR" dirty="0" smtClean="0"/>
              <a:t>πρέπει να είναι λογικές και συνεχείς. Η </a:t>
            </a:r>
            <a:r>
              <a:rPr lang="el-GR" b="1" dirty="0" smtClean="0"/>
              <a:t>αδιάλειπτη γραμμή </a:t>
            </a:r>
            <a:r>
              <a:rPr lang="el-GR" dirty="0" smtClean="0"/>
              <a:t>τους χαράσσει την τροχιά πάνω στην οποία κινείται ο ρόλος.</a:t>
            </a:r>
          </a:p>
          <a:p>
            <a:r>
              <a:rPr lang="el-GR" dirty="0" smtClean="0"/>
              <a:t>Το σύστημα του </a:t>
            </a:r>
            <a:r>
              <a:rPr lang="el-GR" dirty="0" err="1" smtClean="0"/>
              <a:t>Στανισλάβσκι</a:t>
            </a:r>
            <a:r>
              <a:rPr lang="el-GR" dirty="0" smtClean="0"/>
              <a:t> στηρίζεται σε </a:t>
            </a:r>
            <a:r>
              <a:rPr lang="el-GR" b="1" dirty="0" smtClean="0"/>
              <a:t>δύο βασικές προϋποθέσεις</a:t>
            </a:r>
            <a:r>
              <a:rPr lang="el-GR" dirty="0" smtClean="0"/>
              <a:t>:</a:t>
            </a:r>
          </a:p>
          <a:p>
            <a:r>
              <a:rPr lang="el-GR" dirty="0" smtClean="0"/>
              <a:t>1. </a:t>
            </a:r>
            <a:r>
              <a:rPr lang="el-GR" b="1" dirty="0" smtClean="0"/>
              <a:t>Ο ηθοποιός οφείλει να αναπαραστήσει το πρόσωπο του ρόλου ως ατομικό χαρακτήρα</a:t>
            </a:r>
          </a:p>
          <a:p>
            <a:r>
              <a:rPr lang="el-GR" dirty="0"/>
              <a:t>2</a:t>
            </a:r>
            <a:r>
              <a:rPr lang="el-GR" dirty="0" smtClean="0"/>
              <a:t>. </a:t>
            </a:r>
            <a:r>
              <a:rPr lang="el-GR" b="1" dirty="0" smtClean="0"/>
              <a:t>Το σώμα του ηθοποιού μπορεί να εκφράσει την ψυχή του προσώπου του ρόλου</a:t>
            </a:r>
            <a:r>
              <a:rPr lang="el-GR" dirty="0" smtClean="0"/>
              <a:t>, </a:t>
            </a:r>
            <a:r>
              <a:rPr lang="el-GR" b="1" dirty="0" smtClean="0"/>
              <a:t>διότι μεταξύ των σωματικών πράξεων και των ψυχικών διαδικασιών υφίσταται σχέση αλληλεπίδρασης</a:t>
            </a:r>
            <a:r>
              <a:rPr lang="el-GR" dirty="0" smtClean="0"/>
              <a:t>. </a:t>
            </a:r>
          </a:p>
          <a:p>
            <a:r>
              <a:rPr lang="el-GR" dirty="0" smtClean="0"/>
              <a:t>Ο </a:t>
            </a:r>
            <a:r>
              <a:rPr lang="el-GR" dirty="0" err="1" smtClean="0"/>
              <a:t>Στανισλάβσκι</a:t>
            </a:r>
            <a:r>
              <a:rPr lang="el-GR" dirty="0" smtClean="0"/>
              <a:t> δεν εκκινεί απλώς από μια αναλογία μεταξύ σώματος και ψυχής αλλά από μια </a:t>
            </a:r>
            <a:r>
              <a:rPr lang="el-GR" b="1" dirty="0" smtClean="0"/>
              <a:t>ψυχοσωματική ενότητα του ανθρώπου </a:t>
            </a:r>
            <a:r>
              <a:rPr lang="el-GR" dirty="0" smtClean="0"/>
              <a:t>στην οποία </a:t>
            </a:r>
            <a:r>
              <a:rPr lang="el-GR" b="1" dirty="0" smtClean="0"/>
              <a:t>θεμελιώνεται</a:t>
            </a:r>
            <a:r>
              <a:rPr lang="el-GR" dirty="0" smtClean="0"/>
              <a:t> η δυνατότητα του </a:t>
            </a:r>
            <a:r>
              <a:rPr lang="el-GR" b="1" dirty="0" smtClean="0"/>
              <a:t>ψυχολογικού ρεαλισμού της υποκριτικής τέχνης</a:t>
            </a:r>
            <a:r>
              <a:rPr lang="el-GR" dirty="0" smtClean="0"/>
              <a:t>.</a:t>
            </a:r>
            <a:endParaRPr lang="el-GR" dirty="0"/>
          </a:p>
        </p:txBody>
      </p:sp>
    </p:spTree>
    <p:extLst>
      <p:ext uri="{BB962C8B-B14F-4D97-AF65-F5344CB8AC3E}">
        <p14:creationId xmlns:p14="http://schemas.microsoft.com/office/powerpoint/2010/main" val="295057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3200" b="1" dirty="0" smtClean="0"/>
              <a:t>Το ‘Σύστημα’ </a:t>
            </a:r>
            <a:r>
              <a:rPr lang="el-GR" sz="3200" b="1" dirty="0" err="1" smtClean="0"/>
              <a:t>Στανισλάβσκι</a:t>
            </a:r>
            <a:endParaRPr lang="el-GR" sz="3200" b="1" dirty="0"/>
          </a:p>
        </p:txBody>
      </p:sp>
      <p:sp>
        <p:nvSpPr>
          <p:cNvPr id="3" name="Content Placeholder 2"/>
          <p:cNvSpPr>
            <a:spLocks noGrp="1"/>
          </p:cNvSpPr>
          <p:nvPr>
            <p:ph idx="1"/>
          </p:nvPr>
        </p:nvSpPr>
        <p:spPr>
          <a:xfrm>
            <a:off x="0" y="620688"/>
            <a:ext cx="9144000" cy="6237312"/>
          </a:xfrm>
        </p:spPr>
        <p:txBody>
          <a:bodyPr>
            <a:normAutofit fontScale="85000" lnSpcReduction="20000"/>
          </a:bodyPr>
          <a:lstStyle/>
          <a:p>
            <a:pPr marL="0" indent="0">
              <a:buNone/>
            </a:pPr>
            <a:r>
              <a:rPr lang="el-GR" b="1" dirty="0" smtClean="0"/>
              <a:t>Βασικά χαρακτηριστικά:</a:t>
            </a:r>
          </a:p>
          <a:p>
            <a:r>
              <a:rPr lang="el-GR" b="1" dirty="0" smtClean="0"/>
              <a:t>Το σώμα και η φωνή του ηθοποιού </a:t>
            </a:r>
            <a:r>
              <a:rPr lang="el-GR" dirty="0" smtClean="0"/>
              <a:t>πρέπει να είναι τόσο </a:t>
            </a:r>
            <a:r>
              <a:rPr lang="el-GR" b="1" dirty="0" smtClean="0"/>
              <a:t>εξασκημένα </a:t>
            </a:r>
            <a:r>
              <a:rPr lang="el-GR" dirty="0" smtClean="0"/>
              <a:t>ώστε να μπορούν να αναλάβουν κάθε ρόλο.</a:t>
            </a:r>
          </a:p>
          <a:p>
            <a:r>
              <a:rPr lang="el-GR" dirty="0" smtClean="0"/>
              <a:t>Ο ηθοποιός πρέπει να εκπαιδευτεί ώστε </a:t>
            </a:r>
            <a:r>
              <a:rPr lang="el-GR" b="1" dirty="0" smtClean="0"/>
              <a:t>να προβάλλει έναν χαρακτήρα </a:t>
            </a:r>
            <a:r>
              <a:rPr lang="el-GR" dirty="0" smtClean="0"/>
              <a:t>στο κοινό, αβίαστο χωρίς τεχνάσματα. </a:t>
            </a:r>
          </a:p>
          <a:p>
            <a:r>
              <a:rPr lang="el-GR" dirty="0" smtClean="0"/>
              <a:t>Ο ηθοποιός πρέπει να μάθει να </a:t>
            </a:r>
            <a:r>
              <a:rPr lang="el-GR" b="1" dirty="0" smtClean="0"/>
              <a:t>παρακολουθεί</a:t>
            </a:r>
            <a:r>
              <a:rPr lang="en-US" b="1" dirty="0" smtClean="0"/>
              <a:t>/ </a:t>
            </a:r>
            <a:r>
              <a:rPr lang="el-GR" b="1" dirty="0" smtClean="0"/>
              <a:t>παρατηρεί την πραγματικότητα</a:t>
            </a:r>
            <a:r>
              <a:rPr lang="el-GR" dirty="0" smtClean="0"/>
              <a:t>, από την οποία πλάθει τους ρόλους.</a:t>
            </a:r>
          </a:p>
          <a:p>
            <a:r>
              <a:rPr lang="el-GR" dirty="0" smtClean="0"/>
              <a:t>Ο ηθοποιός πρέπει να ζητά μια </a:t>
            </a:r>
            <a:r>
              <a:rPr lang="el-GR" b="1" dirty="0" smtClean="0"/>
              <a:t>εσωτερική αιτιολόγηση </a:t>
            </a:r>
            <a:r>
              <a:rPr lang="el-GR" dirty="0" smtClean="0"/>
              <a:t>για οτιδήποτε συμβαίνει επί σκηνής. Αυτό επιτυγχάνεται με δύο τρόπους: (α) μέσω του </a:t>
            </a:r>
            <a:r>
              <a:rPr lang="el-GR" b="1" dirty="0" smtClean="0"/>
              <a:t>μαγικού ΑΝ </a:t>
            </a:r>
            <a:r>
              <a:rPr lang="el-GR" dirty="0" smtClean="0"/>
              <a:t>(ήμουν αυτό το πρόσωπο και αντιμετώπιζα αυτή την κατάσταση, τότε θα... (β) "</a:t>
            </a:r>
            <a:r>
              <a:rPr lang="el-GR" b="1" dirty="0" smtClean="0"/>
              <a:t>μέσω της βιωματικής/συναισθηματικής μνήμης" </a:t>
            </a:r>
            <a:r>
              <a:rPr lang="el-GR" dirty="0" smtClean="0"/>
              <a:t>(ο ηθοποιός συσχετίζει μια ανοίκεια δραματική κατάσταση με μια ανάλογη οικεία συναισθηματική κατάσταση από τη δική του ζωή). αυτή η τελευταία εκδοχή περιορίστηκε αργότερα από τον ίδιο τον </a:t>
            </a:r>
            <a:r>
              <a:rPr lang="el-GR" dirty="0" err="1" smtClean="0"/>
              <a:t>Στανισλάβσκι</a:t>
            </a:r>
            <a:r>
              <a:rPr lang="el-GR" dirty="0" smtClean="0"/>
              <a:t>.</a:t>
            </a:r>
          </a:p>
        </p:txBody>
      </p:sp>
    </p:spTree>
    <p:extLst>
      <p:ext uri="{BB962C8B-B14F-4D97-AF65-F5344CB8AC3E}">
        <p14:creationId xmlns:p14="http://schemas.microsoft.com/office/powerpoint/2010/main" val="1831396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txBody>
          <a:bodyPr>
            <a:normAutofit fontScale="70000" lnSpcReduction="20000"/>
          </a:bodyPr>
          <a:lstStyle/>
          <a:p>
            <a:endParaRPr lang="el-GR" dirty="0" smtClean="0"/>
          </a:p>
          <a:p>
            <a:r>
              <a:rPr lang="el-GR" sz="3400" dirty="0"/>
              <a:t>Κάθε έργο έχει </a:t>
            </a:r>
            <a:r>
              <a:rPr lang="el-GR" sz="3400" b="1" dirty="0"/>
              <a:t>μια ιδέα που οδηγεί τα πράγματα</a:t>
            </a:r>
            <a:r>
              <a:rPr lang="el-GR" sz="3400" dirty="0"/>
              <a:t>, ή </a:t>
            </a:r>
            <a:r>
              <a:rPr lang="el-GR" sz="3400" b="1" dirty="0"/>
              <a:t>έναν </a:t>
            </a:r>
            <a:r>
              <a:rPr lang="el-GR" sz="3400" b="1" dirty="0" err="1"/>
              <a:t>υπερ</a:t>
            </a:r>
            <a:r>
              <a:rPr lang="el-GR" sz="3400" b="1" dirty="0"/>
              <a:t>-σκοπό</a:t>
            </a:r>
            <a:r>
              <a:rPr lang="el-GR" sz="3400" dirty="0"/>
              <a:t>, όλοι και όλα πρέπει να συντάσσονται γύρω από αυτόν: π.χ. Στις </a:t>
            </a:r>
            <a:r>
              <a:rPr lang="el-GR" sz="3400" i="1" dirty="0"/>
              <a:t>Τρεις αδελφές</a:t>
            </a:r>
            <a:r>
              <a:rPr lang="el-GR" sz="3400" dirty="0"/>
              <a:t> η επιθυμία και των τριών να πάνε στη Μόσχα</a:t>
            </a:r>
            <a:r>
              <a:rPr lang="el-GR" sz="3400" dirty="0" smtClean="0"/>
              <a:t>.</a:t>
            </a:r>
            <a:endParaRPr lang="el-GR" sz="3400" dirty="0"/>
          </a:p>
          <a:p>
            <a:r>
              <a:rPr lang="el-GR" sz="3400" dirty="0"/>
              <a:t>Αν ο ηθοποιός δεν πρόκειται να υποδυθεί τον εαυτό του, πρέπει να προχωρήσει σε </a:t>
            </a:r>
            <a:r>
              <a:rPr lang="el-GR" sz="3400" b="1" dirty="0"/>
              <a:t>βαθειά ανάλυση του κειμένου</a:t>
            </a:r>
            <a:r>
              <a:rPr lang="el-GR" sz="3400" dirty="0"/>
              <a:t> και να λειτουργήσει μέσα στις δεδομένες συνθήκες που θα βρει εκεί. Ο ηθοποιός θα πρέπει να καθορίσει </a:t>
            </a:r>
            <a:r>
              <a:rPr lang="el-GR" sz="3400" b="1" dirty="0"/>
              <a:t>τα κίνητρα της συμπεριφοράς του χαρακτήρα </a:t>
            </a:r>
            <a:r>
              <a:rPr lang="el-GR" sz="3400" dirty="0"/>
              <a:t>που θα ενσαρκώσει σε κάθε σκηνή, στο σύνολο του έργου και σε σχέση με τους άλλους ρόλους. </a:t>
            </a:r>
            <a:r>
              <a:rPr lang="el-GR" sz="3400" b="1" dirty="0"/>
              <a:t>Ο βασικός στόχος των επιθυμιών του χαρακτήρα πρέπει να αποτελέσει ‘το νήμα που διατρέχει’ τον ρόλο</a:t>
            </a:r>
            <a:r>
              <a:rPr lang="el-GR" sz="3400" dirty="0"/>
              <a:t>, τον άξονα γύρω από τον οποίο περιστρέφονται όλα τα  υπόλοιπα.</a:t>
            </a:r>
          </a:p>
          <a:p>
            <a:r>
              <a:rPr lang="el-GR" sz="3400" dirty="0"/>
              <a:t>Ο ηθοποιός πρέπει να επιδιώκει την </a:t>
            </a:r>
            <a:r>
              <a:rPr lang="el-GR" sz="3400" b="1" dirty="0"/>
              <a:t>τελειοποίηση των δυνατοτήτων του διαρκώς</a:t>
            </a:r>
            <a:r>
              <a:rPr lang="el-GR" sz="3400" dirty="0"/>
              <a:t>, </a:t>
            </a:r>
            <a:r>
              <a:rPr lang="el-GR" sz="3400" b="1" dirty="0"/>
              <a:t>να κατανοεί τους ρόλους </a:t>
            </a:r>
            <a:r>
              <a:rPr lang="el-GR" sz="3400" dirty="0"/>
              <a:t> και </a:t>
            </a:r>
            <a:r>
              <a:rPr lang="el-GR" sz="3400" b="1" dirty="0"/>
              <a:t>να κατέχει άριστα την τεχνική</a:t>
            </a:r>
            <a:r>
              <a:rPr lang="el-GR" sz="3400" dirty="0"/>
              <a:t>.</a:t>
            </a:r>
          </a:p>
          <a:p>
            <a:r>
              <a:rPr lang="el-GR" sz="3400" dirty="0"/>
              <a:t>Ο ηθοποιός επί σκηνής πρέπει να επικεντρώνει την προσοχή του στη </a:t>
            </a:r>
            <a:r>
              <a:rPr lang="el-GR" sz="3400" b="1" dirty="0"/>
              <a:t>δράση</a:t>
            </a:r>
            <a:r>
              <a:rPr lang="el-GR" sz="3400" dirty="0"/>
              <a:t>, </a:t>
            </a:r>
            <a:r>
              <a:rPr lang="el-GR" sz="3400" b="1" dirty="0"/>
              <a:t>όπως εξελίσσεται από στιγμή σε στιγμή.</a:t>
            </a:r>
            <a:r>
              <a:rPr lang="el-GR" sz="3400" dirty="0"/>
              <a:t> Έτσι θα έχει την ψευδαίσθηση της ‘πρώτης  φοράς’ και θα τον καθοδηγήσει να υποτάξει το εγώ του στις καλλιτεχνικές απαιτήσεις της παραγωγής. </a:t>
            </a:r>
          </a:p>
          <a:p>
            <a:endParaRPr lang="el-GR" dirty="0"/>
          </a:p>
        </p:txBody>
      </p:sp>
    </p:spTree>
    <p:extLst>
      <p:ext uri="{BB962C8B-B14F-4D97-AF65-F5344CB8AC3E}">
        <p14:creationId xmlns:p14="http://schemas.microsoft.com/office/powerpoint/2010/main" val="2775421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2959</TotalTime>
  <Words>3858</Words>
  <Application>Microsoft Office PowerPoint</Application>
  <PresentationFormat>Προβολή στην οθόνη (4:3)</PresentationFormat>
  <Paragraphs>147</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Office Theme</vt:lpstr>
      <vt:lpstr>Ιστορικά στοιχεία της Ρωσίας.  Ο ρόλος της Μόσχας</vt:lpstr>
      <vt:lpstr>Συνέχεια…</vt:lpstr>
      <vt:lpstr>Οι πρωτεργάτες του ΜΑΤ (Moscow Art Theatre) </vt:lpstr>
      <vt:lpstr>Το θέατρο Τέχνης της Μόσχας (MAT)</vt:lpstr>
      <vt:lpstr>Ορισμένες από τις πρώτες παραγωγές του ΜΑΤ</vt:lpstr>
      <vt:lpstr>Συνέχεια…</vt:lpstr>
      <vt:lpstr>Προϋποθέσεις για την εφαρμογή του ‘Συστήματος’. Αποδοχή των εξής</vt:lpstr>
      <vt:lpstr>Το ‘Σύστημα’ Στανισλάβσκι</vt:lpstr>
      <vt:lpstr>Συνέχεια…</vt:lpstr>
      <vt:lpstr>Η ιδέα της Ροής (Flow) και τα συστατικά της</vt:lpstr>
      <vt:lpstr>Ο Άντον Τσέχωφ και η συνεισφορά του στον ρεαλισμό</vt:lpstr>
      <vt:lpstr>Συνέχεια…</vt:lpstr>
      <vt:lpstr>Συνέχεια…</vt:lpstr>
      <vt:lpstr>Συνέχεια…</vt:lpstr>
      <vt:lpstr>Γλάρος και Τρεις αδελφές</vt:lpstr>
      <vt:lpstr> Το παράδοξο στη συνεργασία Στανισλάβσκι και Τσέχωφ</vt:lpstr>
      <vt:lpstr>Ο θείος Βάνιας, Άντον Τσέχωφ</vt:lpstr>
      <vt:lpstr>Θείος Βάνιας συνέχεια…</vt:lpstr>
      <vt:lpstr>Βυσσινόκηπος και Γλάρος του Τσέχωφ στο ΜΑΤ (1904 και 1898)</vt:lpstr>
      <vt:lpstr>Βυθός του Γκόργκι στο ΜΑΤ (1902)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Nemirovich, Stanislavsky, Chechov</dc:title>
  <dc:creator>Natali</dc:creator>
  <cp:lastModifiedBy>NATALY</cp:lastModifiedBy>
  <cp:revision>118</cp:revision>
  <dcterms:created xsi:type="dcterms:W3CDTF">2019-03-21T14:31:07Z</dcterms:created>
  <dcterms:modified xsi:type="dcterms:W3CDTF">2020-05-16T05:00:07Z</dcterms:modified>
</cp:coreProperties>
</file>