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3" r:id="rId3"/>
    <p:sldId id="258" r:id="rId4"/>
    <p:sldId id="269" r:id="rId5"/>
    <p:sldId id="270" r:id="rId6"/>
    <p:sldId id="271" r:id="rId7"/>
    <p:sldId id="272" r:id="rId8"/>
    <p:sldId id="273" r:id="rId9"/>
    <p:sldId id="259" r:id="rId10"/>
    <p:sldId id="265" r:id="rId11"/>
    <p:sldId id="266" r:id="rId12"/>
    <p:sldId id="260" r:id="rId13"/>
    <p:sldId id="261" r:id="rId14"/>
    <p:sldId id="264" r:id="rId15"/>
    <p:sldId id="267" r:id="rId16"/>
    <p:sldId id="268" r:id="rId17"/>
    <p:sldId id="274" r:id="rId18"/>
    <p:sldId id="275" r:id="rId19"/>
    <p:sldId id="276" r:id="rId20"/>
    <p:sldId id="277" r:id="rId21"/>
    <p:sldId id="278" r:id="rId22"/>
    <p:sldId id="279" r:id="rId23"/>
    <p:sldId id="280" r:id="rId2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432"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13AB576E-8E7C-47A5-B149-0199CC63B33E}" type="datetimeFigureOut">
              <a:rPr lang="el-GR" smtClean="0"/>
              <a:t>8/6/2019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72A5F20-2652-40F9-8BC2-F340DCEA4033}" type="slidenum">
              <a:rPr lang="el-GR" smtClean="0"/>
              <a:t>‹#›</a:t>
            </a:fld>
            <a:endParaRPr lang="el-GR"/>
          </a:p>
        </p:txBody>
      </p:sp>
    </p:spTree>
    <p:extLst>
      <p:ext uri="{BB962C8B-B14F-4D97-AF65-F5344CB8AC3E}">
        <p14:creationId xmlns:p14="http://schemas.microsoft.com/office/powerpoint/2010/main" val="3801471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3AB576E-8E7C-47A5-B149-0199CC63B33E}" type="datetimeFigureOut">
              <a:rPr lang="el-GR" smtClean="0"/>
              <a:t>8/6/2019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72A5F20-2652-40F9-8BC2-F340DCEA4033}" type="slidenum">
              <a:rPr lang="el-GR" smtClean="0"/>
              <a:t>‹#›</a:t>
            </a:fld>
            <a:endParaRPr lang="el-GR"/>
          </a:p>
        </p:txBody>
      </p:sp>
    </p:spTree>
    <p:extLst>
      <p:ext uri="{BB962C8B-B14F-4D97-AF65-F5344CB8AC3E}">
        <p14:creationId xmlns:p14="http://schemas.microsoft.com/office/powerpoint/2010/main" val="3710249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3AB576E-8E7C-47A5-B149-0199CC63B33E}" type="datetimeFigureOut">
              <a:rPr lang="el-GR" smtClean="0"/>
              <a:t>8/6/2019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72A5F20-2652-40F9-8BC2-F340DCEA4033}" type="slidenum">
              <a:rPr lang="el-GR" smtClean="0"/>
              <a:t>‹#›</a:t>
            </a:fld>
            <a:endParaRPr lang="el-GR"/>
          </a:p>
        </p:txBody>
      </p:sp>
    </p:spTree>
    <p:extLst>
      <p:ext uri="{BB962C8B-B14F-4D97-AF65-F5344CB8AC3E}">
        <p14:creationId xmlns:p14="http://schemas.microsoft.com/office/powerpoint/2010/main" val="358517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3AB576E-8E7C-47A5-B149-0199CC63B33E}" type="datetimeFigureOut">
              <a:rPr lang="el-GR" smtClean="0"/>
              <a:t>8/6/2019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72A5F20-2652-40F9-8BC2-F340DCEA4033}" type="slidenum">
              <a:rPr lang="el-GR" smtClean="0"/>
              <a:t>‹#›</a:t>
            </a:fld>
            <a:endParaRPr lang="el-GR"/>
          </a:p>
        </p:txBody>
      </p:sp>
    </p:spTree>
    <p:extLst>
      <p:ext uri="{BB962C8B-B14F-4D97-AF65-F5344CB8AC3E}">
        <p14:creationId xmlns:p14="http://schemas.microsoft.com/office/powerpoint/2010/main" val="2645291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13AB576E-8E7C-47A5-B149-0199CC63B33E}" type="datetimeFigureOut">
              <a:rPr lang="el-GR" smtClean="0"/>
              <a:t>8/6/2019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72A5F20-2652-40F9-8BC2-F340DCEA4033}" type="slidenum">
              <a:rPr lang="el-GR" smtClean="0"/>
              <a:t>‹#›</a:t>
            </a:fld>
            <a:endParaRPr lang="el-GR"/>
          </a:p>
        </p:txBody>
      </p:sp>
    </p:spTree>
    <p:extLst>
      <p:ext uri="{BB962C8B-B14F-4D97-AF65-F5344CB8AC3E}">
        <p14:creationId xmlns:p14="http://schemas.microsoft.com/office/powerpoint/2010/main" val="345153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13AB576E-8E7C-47A5-B149-0199CC63B33E}" type="datetimeFigureOut">
              <a:rPr lang="el-GR" smtClean="0"/>
              <a:t>8/6/2019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72A5F20-2652-40F9-8BC2-F340DCEA4033}" type="slidenum">
              <a:rPr lang="el-GR" smtClean="0"/>
              <a:t>‹#›</a:t>
            </a:fld>
            <a:endParaRPr lang="el-GR"/>
          </a:p>
        </p:txBody>
      </p:sp>
    </p:spTree>
    <p:extLst>
      <p:ext uri="{BB962C8B-B14F-4D97-AF65-F5344CB8AC3E}">
        <p14:creationId xmlns:p14="http://schemas.microsoft.com/office/powerpoint/2010/main" val="3232761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13AB576E-8E7C-47A5-B149-0199CC63B33E}" type="datetimeFigureOut">
              <a:rPr lang="el-GR" smtClean="0"/>
              <a:t>8/6/2019</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E72A5F20-2652-40F9-8BC2-F340DCEA4033}" type="slidenum">
              <a:rPr lang="el-GR" smtClean="0"/>
              <a:t>‹#›</a:t>
            </a:fld>
            <a:endParaRPr lang="el-GR"/>
          </a:p>
        </p:txBody>
      </p:sp>
    </p:spTree>
    <p:extLst>
      <p:ext uri="{BB962C8B-B14F-4D97-AF65-F5344CB8AC3E}">
        <p14:creationId xmlns:p14="http://schemas.microsoft.com/office/powerpoint/2010/main" val="962927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13AB576E-8E7C-47A5-B149-0199CC63B33E}" type="datetimeFigureOut">
              <a:rPr lang="el-GR" smtClean="0"/>
              <a:t>8/6/2019</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E72A5F20-2652-40F9-8BC2-F340DCEA4033}" type="slidenum">
              <a:rPr lang="el-GR" smtClean="0"/>
              <a:t>‹#›</a:t>
            </a:fld>
            <a:endParaRPr lang="el-GR"/>
          </a:p>
        </p:txBody>
      </p:sp>
    </p:spTree>
    <p:extLst>
      <p:ext uri="{BB962C8B-B14F-4D97-AF65-F5344CB8AC3E}">
        <p14:creationId xmlns:p14="http://schemas.microsoft.com/office/powerpoint/2010/main" val="3938394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13AB576E-8E7C-47A5-B149-0199CC63B33E}" type="datetimeFigureOut">
              <a:rPr lang="el-GR" smtClean="0"/>
              <a:t>8/6/2019</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E72A5F20-2652-40F9-8BC2-F340DCEA4033}" type="slidenum">
              <a:rPr lang="el-GR" smtClean="0"/>
              <a:t>‹#›</a:t>
            </a:fld>
            <a:endParaRPr lang="el-GR"/>
          </a:p>
        </p:txBody>
      </p:sp>
    </p:spTree>
    <p:extLst>
      <p:ext uri="{BB962C8B-B14F-4D97-AF65-F5344CB8AC3E}">
        <p14:creationId xmlns:p14="http://schemas.microsoft.com/office/powerpoint/2010/main" val="602764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13AB576E-8E7C-47A5-B149-0199CC63B33E}" type="datetimeFigureOut">
              <a:rPr lang="el-GR" smtClean="0"/>
              <a:t>8/6/2019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72A5F20-2652-40F9-8BC2-F340DCEA4033}" type="slidenum">
              <a:rPr lang="el-GR" smtClean="0"/>
              <a:t>‹#›</a:t>
            </a:fld>
            <a:endParaRPr lang="el-GR"/>
          </a:p>
        </p:txBody>
      </p:sp>
    </p:spTree>
    <p:extLst>
      <p:ext uri="{BB962C8B-B14F-4D97-AF65-F5344CB8AC3E}">
        <p14:creationId xmlns:p14="http://schemas.microsoft.com/office/powerpoint/2010/main" val="1609308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13AB576E-8E7C-47A5-B149-0199CC63B33E}" type="datetimeFigureOut">
              <a:rPr lang="el-GR" smtClean="0"/>
              <a:t>8/6/2019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72A5F20-2652-40F9-8BC2-F340DCEA4033}" type="slidenum">
              <a:rPr lang="el-GR" smtClean="0"/>
              <a:t>‹#›</a:t>
            </a:fld>
            <a:endParaRPr lang="el-GR"/>
          </a:p>
        </p:txBody>
      </p:sp>
    </p:spTree>
    <p:extLst>
      <p:ext uri="{BB962C8B-B14F-4D97-AF65-F5344CB8AC3E}">
        <p14:creationId xmlns:p14="http://schemas.microsoft.com/office/powerpoint/2010/main" val="24956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AB576E-8E7C-47A5-B149-0199CC63B33E}" type="datetimeFigureOut">
              <a:rPr lang="el-GR" smtClean="0"/>
              <a:t>8/6/2019</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2A5F20-2652-40F9-8BC2-F340DCEA4033}" type="slidenum">
              <a:rPr lang="el-GR" smtClean="0"/>
              <a:t>‹#›</a:t>
            </a:fld>
            <a:endParaRPr lang="el-GR"/>
          </a:p>
        </p:txBody>
      </p:sp>
    </p:spTree>
    <p:extLst>
      <p:ext uri="{BB962C8B-B14F-4D97-AF65-F5344CB8AC3E}">
        <p14:creationId xmlns:p14="http://schemas.microsoft.com/office/powerpoint/2010/main" val="3828274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0"/>
            <a:ext cx="9144000" cy="1196752"/>
          </a:xfrm>
        </p:spPr>
        <p:style>
          <a:lnRef idx="1">
            <a:schemeClr val="accent2"/>
          </a:lnRef>
          <a:fillRef idx="2">
            <a:schemeClr val="accent2"/>
          </a:fillRef>
          <a:effectRef idx="1">
            <a:schemeClr val="accent2"/>
          </a:effectRef>
          <a:fontRef idx="minor">
            <a:schemeClr val="dk1"/>
          </a:fontRef>
        </p:style>
        <p:txBody>
          <a:bodyPr>
            <a:noAutofit/>
          </a:bodyPr>
          <a:lstStyle/>
          <a:p>
            <a:r>
              <a:rPr lang="el-GR" sz="4000" b="1" dirty="0" smtClean="0"/>
              <a:t>Ρεύματα της ιστορικής πρωτοπορίας στο θέατρο</a:t>
            </a:r>
            <a:endParaRPr lang="el-GR" sz="4000" b="1" dirty="0"/>
          </a:p>
        </p:txBody>
      </p:sp>
      <p:sp>
        <p:nvSpPr>
          <p:cNvPr id="5" name="Θέση περιεχομένου 4"/>
          <p:cNvSpPr>
            <a:spLocks noGrp="1"/>
          </p:cNvSpPr>
          <p:nvPr>
            <p:ph idx="1"/>
          </p:nvPr>
        </p:nvSpPr>
        <p:spPr>
          <a:xfrm>
            <a:off x="0" y="1340768"/>
            <a:ext cx="9144000" cy="5517232"/>
          </a:xfrm>
        </p:spPr>
        <p:txBody>
          <a:bodyPr>
            <a:normAutofit lnSpcReduction="10000"/>
          </a:bodyPr>
          <a:lstStyle/>
          <a:p>
            <a:r>
              <a:rPr lang="el-GR" dirty="0" smtClean="0"/>
              <a:t>Συμβολισμός: </a:t>
            </a:r>
            <a:r>
              <a:rPr lang="el-GR" dirty="0" err="1" smtClean="0"/>
              <a:t>Μαίτερλινκ</a:t>
            </a:r>
            <a:r>
              <a:rPr lang="el-GR" dirty="0" smtClean="0"/>
              <a:t>, </a:t>
            </a:r>
            <a:r>
              <a:rPr lang="el-GR" dirty="0" err="1" smtClean="0"/>
              <a:t>Άππια</a:t>
            </a:r>
            <a:r>
              <a:rPr lang="el-GR" dirty="0" smtClean="0"/>
              <a:t>, </a:t>
            </a:r>
            <a:r>
              <a:rPr lang="el-GR" dirty="0" err="1" smtClean="0"/>
              <a:t>Κραίγκ</a:t>
            </a:r>
            <a:r>
              <a:rPr lang="el-GR" dirty="0" smtClean="0"/>
              <a:t>, </a:t>
            </a:r>
            <a:r>
              <a:rPr lang="el-GR" dirty="0" err="1" smtClean="0"/>
              <a:t>Μέγερχολντ</a:t>
            </a:r>
            <a:r>
              <a:rPr lang="el-GR" dirty="0" smtClean="0"/>
              <a:t>,  </a:t>
            </a:r>
            <a:r>
              <a:rPr lang="el-GR" dirty="0" err="1" smtClean="0"/>
              <a:t>Φουκς</a:t>
            </a:r>
            <a:r>
              <a:rPr lang="el-GR" dirty="0" smtClean="0"/>
              <a:t>, Κοπώ</a:t>
            </a:r>
          </a:p>
          <a:p>
            <a:r>
              <a:rPr lang="el-GR" dirty="0" smtClean="0"/>
              <a:t>1. Φουτουρισμός (Ιταλία): </a:t>
            </a:r>
            <a:r>
              <a:rPr lang="el-GR" dirty="0" err="1" smtClean="0"/>
              <a:t>Μαρινέττι</a:t>
            </a:r>
            <a:r>
              <a:rPr lang="el-GR" dirty="0" smtClean="0"/>
              <a:t>, </a:t>
            </a:r>
            <a:r>
              <a:rPr lang="el-GR" dirty="0" err="1" smtClean="0"/>
              <a:t>Μπραγκάλια</a:t>
            </a:r>
            <a:r>
              <a:rPr lang="el-GR" dirty="0" smtClean="0"/>
              <a:t>, Νταντά και Σουρεαλισμός: </a:t>
            </a:r>
            <a:r>
              <a:rPr lang="el-GR" dirty="0" err="1" smtClean="0"/>
              <a:t>Αραγκόν</a:t>
            </a:r>
            <a:r>
              <a:rPr lang="el-GR" dirty="0" smtClean="0"/>
              <a:t>, </a:t>
            </a:r>
            <a:r>
              <a:rPr lang="el-GR" dirty="0" err="1" smtClean="0"/>
              <a:t>Βιτράκ</a:t>
            </a:r>
            <a:r>
              <a:rPr lang="el-GR" dirty="0" smtClean="0"/>
              <a:t>. Η περίπτωση του </a:t>
            </a:r>
            <a:r>
              <a:rPr lang="el-GR" dirty="0" err="1" smtClean="0"/>
              <a:t>Πιραντέλλο</a:t>
            </a:r>
            <a:endParaRPr lang="el-GR" dirty="0" smtClean="0"/>
          </a:p>
          <a:p>
            <a:r>
              <a:rPr lang="el-GR" dirty="0" smtClean="0"/>
              <a:t>2. Φουτουρισμός (Ρωσία) </a:t>
            </a:r>
            <a:r>
              <a:rPr lang="el-GR" dirty="0" err="1" smtClean="0"/>
              <a:t>Μαγιακόφσκι</a:t>
            </a:r>
            <a:r>
              <a:rPr lang="el-GR" dirty="0"/>
              <a:t> </a:t>
            </a:r>
            <a:r>
              <a:rPr lang="el-GR" dirty="0" smtClean="0"/>
              <a:t>Κονστρουκτιβισμός  </a:t>
            </a:r>
            <a:r>
              <a:rPr lang="el-GR" dirty="0" err="1" smtClean="0"/>
              <a:t>Μέγερχολντ</a:t>
            </a:r>
            <a:r>
              <a:rPr lang="el-GR" dirty="0" smtClean="0"/>
              <a:t>, </a:t>
            </a:r>
            <a:r>
              <a:rPr lang="el-GR" dirty="0" err="1" smtClean="0"/>
              <a:t>Μπάουχαους</a:t>
            </a:r>
            <a:r>
              <a:rPr lang="el-GR" dirty="0" smtClean="0"/>
              <a:t>: Γκρόπιους. </a:t>
            </a:r>
          </a:p>
          <a:p>
            <a:r>
              <a:rPr lang="el-GR" dirty="0" smtClean="0"/>
              <a:t>Εξπρεσιονισμός (Γερμανία)</a:t>
            </a:r>
          </a:p>
          <a:p>
            <a:r>
              <a:rPr lang="el-GR" dirty="0" smtClean="0"/>
              <a:t>Πολιτικό θέατρο και επικό θέατρο </a:t>
            </a:r>
            <a:r>
              <a:rPr lang="el-GR" dirty="0" err="1" smtClean="0"/>
              <a:t>Πισκάτορ</a:t>
            </a:r>
            <a:r>
              <a:rPr lang="el-GR" dirty="0" smtClean="0"/>
              <a:t> και Μπρεχτ (Γερμανία). </a:t>
            </a:r>
            <a:endParaRPr lang="el-GR" dirty="0"/>
          </a:p>
        </p:txBody>
      </p:sp>
    </p:spTree>
    <p:extLst>
      <p:ext uri="{BB962C8B-B14F-4D97-AF65-F5344CB8AC3E}">
        <p14:creationId xmlns:p14="http://schemas.microsoft.com/office/powerpoint/2010/main" val="2648527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692696"/>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sz="2800" b="1" dirty="0"/>
              <a:t>Berthold </a:t>
            </a:r>
            <a:r>
              <a:rPr lang="en-US" sz="2800" b="1" dirty="0" smtClean="0"/>
              <a:t>Brecht</a:t>
            </a:r>
            <a:r>
              <a:rPr lang="el-GR" sz="2800" b="1" dirty="0" smtClean="0"/>
              <a:t> ΙΙ</a:t>
            </a:r>
            <a:endParaRPr lang="el-GR" sz="2800" dirty="0"/>
          </a:p>
        </p:txBody>
      </p:sp>
      <p:sp>
        <p:nvSpPr>
          <p:cNvPr id="3" name="Θέση περιεχομένου 2"/>
          <p:cNvSpPr>
            <a:spLocks noGrp="1"/>
          </p:cNvSpPr>
          <p:nvPr>
            <p:ph idx="1"/>
          </p:nvPr>
        </p:nvSpPr>
        <p:spPr>
          <a:xfrm>
            <a:off x="0" y="908720"/>
            <a:ext cx="9144000" cy="5949280"/>
          </a:xfrm>
        </p:spPr>
        <p:txBody>
          <a:bodyPr>
            <a:normAutofit fontScale="62500" lnSpcReduction="20000"/>
          </a:bodyPr>
          <a:lstStyle/>
          <a:p>
            <a:r>
              <a:rPr lang="el-GR" dirty="0"/>
              <a:t>1928-1931 στο επίκεντρο των έργων αυτής της περιόδου βρίσκεται η κατηγορία της συγκατάθεσης την οποία δίνει κανείς στη διάλυση του στη συλλογικότητα ή χάρη της συλλογικότητας ή την αρνείται. </a:t>
            </a:r>
          </a:p>
          <a:p>
            <a:r>
              <a:rPr lang="el-GR" dirty="0"/>
              <a:t>Τα διδακτικά έργα: εδώ το ενδιαφέρον στρέφεται στον ηθοποιό και όχι στον θεατή. Οι ήρωες τους δεν πρέπει να είναι εξαιρετικά ιδιόμορφοι και με έμφαση στη μοναδικότητά τους, εκτός και αν αυτό είναι το θέμα του έργου. </a:t>
            </a:r>
          </a:p>
          <a:p>
            <a:r>
              <a:rPr lang="el-GR" dirty="0"/>
              <a:t>Η διαφορά του μουσικού κινήματος από τα διδακτικά έργα. Πιθανά το διδακτικό έργο του Μπρεχτ να ήθελε να προκαλέσει τον αστικό θεσμό του επαγγελματικού θεάτρου και του κοινού </a:t>
            </a:r>
            <a:r>
              <a:rPr lang="el-GR" dirty="0" smtClean="0"/>
              <a:t>του.</a:t>
            </a:r>
          </a:p>
          <a:p>
            <a:r>
              <a:rPr lang="el-GR" dirty="0" smtClean="0"/>
              <a:t>Τα χρόνια της εξορίας αναπτύσσει το θέατρο της επιστημονικής εποχής ως το θέατρο του μέλλοντος. </a:t>
            </a:r>
          </a:p>
          <a:p>
            <a:r>
              <a:rPr lang="el-GR" dirty="0" smtClean="0"/>
              <a:t>Ποιος τρόπος σχέσεων καθορίζει και γεννά ποιον τύπο ανθρώπου; Αυτό ακριβώς είναι το θέμα στο έργο του </a:t>
            </a:r>
            <a:r>
              <a:rPr lang="el-GR" i="1" dirty="0" smtClean="0"/>
              <a:t>Ο καλός άνθρωπος από το </a:t>
            </a:r>
            <a:r>
              <a:rPr lang="el-GR" i="1" dirty="0" err="1" smtClean="0"/>
              <a:t>Σετσουάν</a:t>
            </a:r>
            <a:r>
              <a:rPr lang="el-GR" dirty="0" smtClean="0"/>
              <a:t>. Στο έργο του </a:t>
            </a:r>
            <a:r>
              <a:rPr lang="el-GR" dirty="0" err="1" smtClean="0"/>
              <a:t>Καλντερόν</a:t>
            </a:r>
            <a:r>
              <a:rPr lang="el-GR" dirty="0" smtClean="0"/>
              <a:t> υποστηρίζεται πως ο νόμος της χάριτος υπαγορεύεται στον καθένα. Ο Θεός σκηνοθετεί το θέατρο της ανθρώπινης ζωής και στο τέλος εκδίδει την ετυμηγορία για τους δρώντες. Στον Μπρεχτ εξασφαλίζονται παρόμοιες συνθήκες: τρεις θεοί υπεύθυνοι για το θέατρο της πλοκής και στο τέλος δικάζουν την Σεν Τε. Όμως εδώ οι θεοί έχουν κατέβει στη γη και δοκιμάζονται οι «εντολές» τους. Η Σεν Τε είναι γεμάτη καλοσύνη, κι όμως για να φανεί καλή στην ιδιωτική της ζωή είναι υποχρεωμένη στον επαγγελματικό τομέα να είναι κακή. </a:t>
            </a:r>
          </a:p>
          <a:p>
            <a:r>
              <a:rPr lang="el-GR" dirty="0" smtClean="0"/>
              <a:t>Ανοιχτό το τέλος του έργου</a:t>
            </a:r>
            <a:endParaRPr lang="el-GR" dirty="0"/>
          </a:p>
          <a:p>
            <a:endParaRPr lang="el-GR" dirty="0"/>
          </a:p>
        </p:txBody>
      </p:sp>
    </p:spTree>
    <p:extLst>
      <p:ext uri="{BB962C8B-B14F-4D97-AF65-F5344CB8AC3E}">
        <p14:creationId xmlns:p14="http://schemas.microsoft.com/office/powerpoint/2010/main" val="3860643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764704"/>
          </a:xfrm>
        </p:spPr>
        <p:txBody>
          <a:bodyPr>
            <a:normAutofit/>
          </a:bodyPr>
          <a:lstStyle/>
          <a:p>
            <a:r>
              <a:rPr lang="el-GR" sz="2800" b="1" dirty="0" smtClean="0"/>
              <a:t>Δραματικό </a:t>
            </a:r>
            <a:r>
              <a:rPr lang="en-US" sz="2800" b="1" dirty="0" err="1" smtClean="0"/>
              <a:t>vs</a:t>
            </a:r>
            <a:r>
              <a:rPr lang="el-GR" sz="2800" b="1" dirty="0"/>
              <a:t> </a:t>
            </a:r>
            <a:r>
              <a:rPr lang="el-GR" sz="2800" b="1" dirty="0" smtClean="0"/>
              <a:t>επικό θέατρο</a:t>
            </a:r>
            <a:endParaRPr lang="el-GR" sz="2800" b="1"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84938"/>
          </a:xfrm>
        </p:spPr>
      </p:pic>
    </p:spTree>
    <p:extLst>
      <p:ext uri="{BB962C8B-B14F-4D97-AF65-F5344CB8AC3E}">
        <p14:creationId xmlns:p14="http://schemas.microsoft.com/office/powerpoint/2010/main" val="34137756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764704"/>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l-GR" sz="2800" b="1" dirty="0" smtClean="0"/>
              <a:t>Τα συστατικά στοιχεία της δραματουργίας και της σκηνοθετικής πρακτικής του </a:t>
            </a:r>
            <a:r>
              <a:rPr lang="el-GR" sz="2800" b="1" dirty="0" err="1" smtClean="0"/>
              <a:t>μπρεχτικού</a:t>
            </a:r>
            <a:r>
              <a:rPr lang="el-GR" sz="2800" b="1" dirty="0" smtClean="0"/>
              <a:t> θεάτρου</a:t>
            </a:r>
            <a:endParaRPr lang="el-GR" sz="2800" b="1" dirty="0"/>
          </a:p>
        </p:txBody>
      </p:sp>
      <p:sp>
        <p:nvSpPr>
          <p:cNvPr id="3" name="Θέση περιεχομένου 2"/>
          <p:cNvSpPr>
            <a:spLocks noGrp="1"/>
          </p:cNvSpPr>
          <p:nvPr>
            <p:ph idx="1"/>
          </p:nvPr>
        </p:nvSpPr>
        <p:spPr>
          <a:xfrm>
            <a:off x="0" y="764704"/>
            <a:ext cx="9144000" cy="6093296"/>
          </a:xfrm>
        </p:spPr>
        <p:txBody>
          <a:bodyPr>
            <a:normAutofit fontScale="70000" lnSpcReduction="20000"/>
          </a:bodyPr>
          <a:lstStyle/>
          <a:p>
            <a:endParaRPr lang="el-GR" b="1" dirty="0" smtClean="0"/>
          </a:p>
          <a:p>
            <a:r>
              <a:rPr lang="el-GR" b="1" dirty="0" smtClean="0"/>
              <a:t>Ο δραματικός μύθος (</a:t>
            </a:r>
            <a:r>
              <a:rPr lang="en-US" b="1" dirty="0" smtClean="0"/>
              <a:t>FABEL</a:t>
            </a:r>
            <a:r>
              <a:rPr lang="el-GR" b="1" dirty="0" smtClean="0"/>
              <a:t>) </a:t>
            </a:r>
            <a:r>
              <a:rPr lang="el-GR" dirty="0" smtClean="0"/>
              <a:t>αποτελεί το επίκεντρο της αφηγηματικής διαδικασίας.</a:t>
            </a:r>
          </a:p>
          <a:p>
            <a:r>
              <a:rPr lang="el-GR" b="1" dirty="0" smtClean="0"/>
              <a:t>Η τεχνική της αποξένωσης, αποστασιοποίησης (</a:t>
            </a:r>
            <a:r>
              <a:rPr lang="en-US" b="1" dirty="0" smtClean="0"/>
              <a:t>VERFREMDUNG EFFEKT) </a:t>
            </a:r>
            <a:r>
              <a:rPr lang="el-GR" dirty="0" smtClean="0"/>
              <a:t>τεχνική παρουσίασης του μύθου που διασφαλίζει την απόσταση του θεατή και του ηθοποιού από τα δρώμενα, ενδυναμώνει την αποσπασματικότητα της έκθεσης  των καταστάσεων και με τον τρόπο αυτό υποστηρίζει την διαλεκτική τους παρουσίαση και πρόσληψη.</a:t>
            </a:r>
            <a:endParaRPr lang="el-GR" b="1" dirty="0" smtClean="0"/>
          </a:p>
          <a:p>
            <a:r>
              <a:rPr lang="el-GR" b="1" dirty="0" smtClean="0"/>
              <a:t>Η </a:t>
            </a:r>
            <a:r>
              <a:rPr lang="el-GR" b="1" dirty="0"/>
              <a:t>κοινωνική χειρονομία (GESTUS)</a:t>
            </a:r>
            <a:r>
              <a:rPr lang="el-GR" dirty="0"/>
              <a:t> «Το σύνολο των συμπεριφορών που τα πρόσωπα υιοθετούν μεταξύ τους το ονομάζουμε </a:t>
            </a:r>
            <a:r>
              <a:rPr lang="el-GR" dirty="0" err="1"/>
              <a:t>Xειρονομιακό</a:t>
            </a:r>
            <a:r>
              <a:rPr lang="el-GR" dirty="0"/>
              <a:t> Τόπο. Σωματική συμπεριφορά, τονισμός, έκφραση του προσώπου, καθορίζονται όλα απ’ την </a:t>
            </a:r>
            <a:r>
              <a:rPr lang="el-GR" dirty="0" err="1"/>
              <a:t>Kοινωνική</a:t>
            </a:r>
            <a:r>
              <a:rPr lang="el-GR" dirty="0"/>
              <a:t> </a:t>
            </a:r>
            <a:r>
              <a:rPr lang="el-GR" dirty="0" err="1"/>
              <a:t>Xειρονομία</a:t>
            </a:r>
            <a:r>
              <a:rPr lang="el-GR" dirty="0"/>
              <a:t>. Τα πρόσωπα βρίζουν, παινεύουν, διδάσκουν το ένα το άλλο κλπ. Στις συμπεριφορές που υιοθετούν οι άνθρωποι ο ένας προς τον άλλον ανήκουν και αυτές που μοιάζουν ολότελα ιδιωτικές, όπως οι εκφράσεις σωματικού πόνου κατά τη διάρκεια μιας αρρώστιας ή εκφράσεις θρησκευτικής πίστης. Αυτές οι </a:t>
            </a:r>
            <a:r>
              <a:rPr lang="el-GR" dirty="0" err="1"/>
              <a:t>χειρονομιακές</a:t>
            </a:r>
            <a:r>
              <a:rPr lang="el-GR" dirty="0"/>
              <a:t> εκφράσεις είναι συνήθως πολύ πολύπλοκες και αντιφατικές και δεν περιγράφονται με μια λέξη κι έτσι, ο ηθοποιός πρέπει να προσέξει, ώστε δίνοντας στη μορφή την αναγκαία έμφαση, να μη χάσει τίποτα, αλλά να ενισχύσει ολόκληρο το σύμπλεγμα</a:t>
            </a:r>
            <a:r>
              <a:rPr lang="el-GR" dirty="0" smtClean="0"/>
              <a:t>»</a:t>
            </a:r>
            <a:r>
              <a:rPr lang="en-US" dirty="0" smtClean="0"/>
              <a:t>. </a:t>
            </a:r>
            <a:r>
              <a:rPr lang="el-GR" dirty="0" smtClean="0"/>
              <a:t>(Μετάφραση Σάββας </a:t>
            </a:r>
            <a:r>
              <a:rPr lang="el-GR" dirty="0" err="1" smtClean="0"/>
              <a:t>Στρούμπος</a:t>
            </a:r>
            <a:r>
              <a:rPr lang="el-GR" dirty="0" smtClean="0"/>
              <a:t>).</a:t>
            </a:r>
            <a:endParaRPr lang="el-GR" dirty="0"/>
          </a:p>
        </p:txBody>
      </p:sp>
    </p:spTree>
    <p:extLst>
      <p:ext uri="{BB962C8B-B14F-4D97-AF65-F5344CB8AC3E}">
        <p14:creationId xmlns:p14="http://schemas.microsoft.com/office/powerpoint/2010/main" val="2530703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764704"/>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l-GR" sz="2800" b="1" i="1" dirty="0" smtClean="0"/>
              <a:t>Η όπερα της πεντάρας</a:t>
            </a:r>
            <a:endParaRPr lang="el-GR" sz="2800" b="1" i="1" dirty="0"/>
          </a:p>
        </p:txBody>
      </p:sp>
      <p:sp>
        <p:nvSpPr>
          <p:cNvPr id="3" name="Θέση περιεχομένου 2"/>
          <p:cNvSpPr>
            <a:spLocks noGrp="1"/>
          </p:cNvSpPr>
          <p:nvPr>
            <p:ph idx="1"/>
          </p:nvPr>
        </p:nvSpPr>
        <p:spPr>
          <a:xfrm>
            <a:off x="0" y="764704"/>
            <a:ext cx="9144000" cy="6093296"/>
          </a:xfrm>
        </p:spPr>
        <p:style>
          <a:lnRef idx="1">
            <a:schemeClr val="accent5"/>
          </a:lnRef>
          <a:fillRef idx="2">
            <a:schemeClr val="accent5"/>
          </a:fillRef>
          <a:effectRef idx="1">
            <a:schemeClr val="accent5"/>
          </a:effectRef>
          <a:fontRef idx="minor">
            <a:schemeClr val="dk1"/>
          </a:fontRef>
        </p:style>
        <p:txBody>
          <a:bodyPr>
            <a:normAutofit fontScale="62500" lnSpcReduction="20000"/>
          </a:bodyPr>
          <a:lstStyle/>
          <a:p>
            <a:endParaRPr lang="el-GR" i="1" dirty="0" smtClean="0"/>
          </a:p>
          <a:p>
            <a:r>
              <a:rPr lang="el-GR" i="1" dirty="0" smtClean="0"/>
              <a:t>Η Όπερα της πεντάρας </a:t>
            </a:r>
            <a:r>
              <a:rPr lang="el-GR" dirty="0" smtClean="0"/>
              <a:t>είναι βασισμένη στην </a:t>
            </a:r>
            <a:r>
              <a:rPr lang="el-GR" i="1" dirty="0" smtClean="0"/>
              <a:t>Όπερα του Ζητιάνου </a:t>
            </a:r>
            <a:r>
              <a:rPr lang="el-GR" dirty="0" smtClean="0"/>
              <a:t>του Τζον </a:t>
            </a:r>
            <a:r>
              <a:rPr lang="el-GR" dirty="0" err="1" smtClean="0"/>
              <a:t>Γκέυ</a:t>
            </a:r>
            <a:r>
              <a:rPr lang="el-GR" dirty="0" smtClean="0"/>
              <a:t> (Αγγλία του 17 ου αιώνα).</a:t>
            </a:r>
          </a:p>
          <a:p>
            <a:r>
              <a:rPr lang="el-GR" dirty="0" smtClean="0"/>
              <a:t>Η όπερα είναι από τα πιο εμπορικά θεάματα στη Γερμανία του 1920. Το χρησιμοποιεί αλλά ταυτόχρονα του δίνει ουσία. Το ύφος του φροντίζει να είναι κεκαλυμμένο. </a:t>
            </a:r>
          </a:p>
          <a:p>
            <a:r>
              <a:rPr lang="el-GR" dirty="0" smtClean="0"/>
              <a:t>Θέμα: ο Μπρεχτ θέλει να καταγγείλει την </a:t>
            </a:r>
            <a:r>
              <a:rPr lang="el-GR" b="1" dirty="0" smtClean="0"/>
              <a:t>ομοιότητα των ηθών ανάμεσα στους πλούσιους και τους φτωχούς (ζητιάνους</a:t>
            </a:r>
            <a:r>
              <a:rPr lang="el-GR" dirty="0" smtClean="0"/>
              <a:t>) και να καταφέρει ένα πλήγμα στην αστική ηθική μέσα από εκείνη του υποκόσμου.</a:t>
            </a:r>
          </a:p>
          <a:p>
            <a:r>
              <a:rPr lang="el-GR" dirty="0" smtClean="0"/>
              <a:t>Δραματικός χώρος: </a:t>
            </a:r>
            <a:r>
              <a:rPr lang="el-GR" b="1" dirty="0" smtClean="0"/>
              <a:t>η γερμανική πραγματικότητα έχοντας ως βάση την αθλιότητα και την ανεργία του 1928</a:t>
            </a:r>
            <a:r>
              <a:rPr lang="el-GR" dirty="0" smtClean="0"/>
              <a:t>.</a:t>
            </a:r>
          </a:p>
          <a:p>
            <a:r>
              <a:rPr lang="el-GR" dirty="0"/>
              <a:t>Σκηνοθετεί ο </a:t>
            </a:r>
            <a:r>
              <a:rPr lang="el-GR" dirty="0" err="1"/>
              <a:t>Έριχ</a:t>
            </a:r>
            <a:r>
              <a:rPr lang="el-GR" dirty="0"/>
              <a:t> </a:t>
            </a:r>
            <a:r>
              <a:rPr lang="el-GR" dirty="0" err="1" smtClean="0"/>
              <a:t>Ένγκελ</a:t>
            </a:r>
            <a:r>
              <a:rPr lang="el-GR" dirty="0" smtClean="0"/>
              <a:t> με τη σύμφωνη γνώμη του Μπρεχτ για το σύνολο των επιλογών του. </a:t>
            </a:r>
          </a:p>
          <a:p>
            <a:r>
              <a:rPr lang="el-GR" dirty="0" smtClean="0"/>
              <a:t>Ο ρόλος των </a:t>
            </a:r>
            <a:r>
              <a:rPr lang="el-GR" b="1" dirty="0" smtClean="0"/>
              <a:t>τραγουδιών (</a:t>
            </a:r>
            <a:r>
              <a:rPr lang="en-US" b="1" dirty="0" smtClean="0"/>
              <a:t>songs)</a:t>
            </a:r>
            <a:r>
              <a:rPr lang="el-GR" dirty="0" smtClean="0"/>
              <a:t>: α. </a:t>
            </a:r>
            <a:r>
              <a:rPr lang="el-GR" b="1" dirty="0" smtClean="0"/>
              <a:t>Θεματικά</a:t>
            </a:r>
            <a:r>
              <a:rPr lang="el-GR" dirty="0" smtClean="0"/>
              <a:t>, η κοινωνική κριτική, β. Η ιδιότυπη </a:t>
            </a:r>
            <a:r>
              <a:rPr lang="el-GR" b="1" dirty="0" smtClean="0"/>
              <a:t>σκηνοθετική παρουσίασή </a:t>
            </a:r>
            <a:r>
              <a:rPr lang="el-GR" dirty="0" smtClean="0"/>
              <a:t>τους, ξεκομμένη από την υπόλοιπη παράσταση. Συμβάλλουν στη </a:t>
            </a:r>
            <a:r>
              <a:rPr lang="el-GR" b="1" dirty="0" smtClean="0"/>
              <a:t>διάσπαση της αφήγησης</a:t>
            </a:r>
            <a:r>
              <a:rPr lang="el-GR" dirty="0" smtClean="0"/>
              <a:t>, τη </a:t>
            </a:r>
            <a:r>
              <a:rPr lang="el-GR" b="1" dirty="0" smtClean="0"/>
              <a:t>διάλυση της μαγείας</a:t>
            </a:r>
            <a:r>
              <a:rPr lang="el-GR" dirty="0" smtClean="0"/>
              <a:t>, ενώ παράλληλα συνοδεύονται και από οθόνες που γράφουν τον τίτλο τους. Οι ίδιες οθόνες μπορεί προαναγγέλλουν τις σκηνές που θα ακολουθήσουν, γ. Η υποκριτική διδασκαλία επιβάλλει τους ηθοποιούς να ενδύονται τον ρόλο του τραγουδιστή φανερά μπροστά στο κοινό, βάζοντας μακιγιάζ, άλλα ρούχα… </a:t>
            </a:r>
            <a:endParaRPr lang="el-GR" dirty="0"/>
          </a:p>
          <a:p>
            <a:endParaRPr lang="el-GR" dirty="0" smtClean="0"/>
          </a:p>
          <a:p>
            <a:endParaRPr lang="el-GR" dirty="0" smtClean="0"/>
          </a:p>
          <a:p>
            <a:endParaRPr lang="el-GR" dirty="0"/>
          </a:p>
        </p:txBody>
      </p:sp>
    </p:spTree>
    <p:extLst>
      <p:ext uri="{BB962C8B-B14F-4D97-AF65-F5344CB8AC3E}">
        <p14:creationId xmlns:p14="http://schemas.microsoft.com/office/powerpoint/2010/main" val="2825946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692696"/>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l-GR" sz="2800" b="1" dirty="0" smtClean="0"/>
              <a:t>Η παρεξήγηση της </a:t>
            </a:r>
            <a:r>
              <a:rPr lang="el-GR" sz="2800" b="1" i="1" dirty="0" smtClean="0"/>
              <a:t>Όπερας της πεντάρας</a:t>
            </a:r>
            <a:endParaRPr lang="el-GR" sz="2800" b="1" i="1" dirty="0"/>
          </a:p>
        </p:txBody>
      </p:sp>
      <p:sp>
        <p:nvSpPr>
          <p:cNvPr id="3" name="Θέση περιεχομένου 2"/>
          <p:cNvSpPr>
            <a:spLocks noGrp="1"/>
          </p:cNvSpPr>
          <p:nvPr>
            <p:ph idx="1"/>
          </p:nvPr>
        </p:nvSpPr>
        <p:spPr>
          <a:xfrm>
            <a:off x="0" y="692696"/>
            <a:ext cx="9144000" cy="6165304"/>
          </a:xfrm>
        </p:spPr>
        <p:style>
          <a:lnRef idx="1">
            <a:schemeClr val="accent5"/>
          </a:lnRef>
          <a:fillRef idx="2">
            <a:schemeClr val="accent5"/>
          </a:fillRef>
          <a:effectRef idx="1">
            <a:schemeClr val="accent5"/>
          </a:effectRef>
          <a:fontRef idx="minor">
            <a:schemeClr val="dk1"/>
          </a:fontRef>
        </p:style>
        <p:txBody>
          <a:bodyPr>
            <a:normAutofit fontScale="70000" lnSpcReduction="20000"/>
          </a:bodyPr>
          <a:lstStyle/>
          <a:p>
            <a:r>
              <a:rPr lang="el-GR" dirty="0" smtClean="0"/>
              <a:t>Αρχικά γίνεται ταινία με τον τίτλο  </a:t>
            </a:r>
            <a:r>
              <a:rPr lang="el-GR" i="1" dirty="0" smtClean="0"/>
              <a:t>Ο Καρούμπαλος</a:t>
            </a:r>
            <a:r>
              <a:rPr lang="el-GR" dirty="0" smtClean="0"/>
              <a:t>, αλλά έχει αποβληθεί κάθε πολιτική διάσταση από το σενάριο, οπότε ο Μπρεχτ ανικανοποίητος απαρνείται το αποτέλεσμα. Η ταινία ωστόσο γνώρισε επιτυχία.</a:t>
            </a:r>
          </a:p>
          <a:p>
            <a:r>
              <a:rPr lang="el-GR" dirty="0" smtClean="0"/>
              <a:t>Στοχεύει μέσα από την παρωδία της όπερας να επιτύχει μια ανατροπή της λειτουργίας του αστικού θεάτρου, από θέαμα γαστρονομικό σε θέαμα </a:t>
            </a:r>
            <a:r>
              <a:rPr lang="el-GR" dirty="0" err="1" smtClean="0"/>
              <a:t>επικο</a:t>
            </a:r>
            <a:r>
              <a:rPr lang="el-GR" dirty="0" smtClean="0"/>
              <a:t>-διδακτικό. </a:t>
            </a:r>
          </a:p>
          <a:p>
            <a:r>
              <a:rPr lang="el-GR" dirty="0" smtClean="0"/>
              <a:t>Δεν υπηρετεί την αστική ηθική αλλά τη γελοιοποιεί. Γι’ αυτό το λόγο δεν είναι γραμμένη ούτε σκηνοθετημένη ώστε να επιχειρεί την ταύτιση του κοινού, αλλά την αποστασιοποίησή του.  Τα οικεία εμφανίζονται εντελώς ανεστραμμένα: ο Μπράουν αρχηγός της αστυνομίας συμπεριφέρεται σαν απατεώνας, ενώ ο </a:t>
            </a:r>
            <a:r>
              <a:rPr lang="el-GR" dirty="0" err="1" smtClean="0"/>
              <a:t>Μάκυ</a:t>
            </a:r>
            <a:r>
              <a:rPr lang="el-GR" dirty="0" smtClean="0"/>
              <a:t>, γκάνγκστερ, παρουσιάζεται με όλες τις μανιέρες του αστού. </a:t>
            </a:r>
          </a:p>
          <a:p>
            <a:r>
              <a:rPr lang="el-GR" dirty="0" smtClean="0"/>
              <a:t>Στη λογική του να μη γίνει το θέαμα εντελώς παραλογικό οπότε μόνο ευτράπελο, παρουσιάζεται ο μηχανισμός μιας ασυνήθιστης αλλά λογικότατης ηθικής: ο </a:t>
            </a:r>
            <a:r>
              <a:rPr lang="el-GR" dirty="0" err="1" smtClean="0"/>
              <a:t>συμφεροντολογισμός</a:t>
            </a:r>
            <a:r>
              <a:rPr lang="el-GR" dirty="0" smtClean="0"/>
              <a:t> και ο αμοραλισμός πρυτανεύει και εκφράζεται απροκάλυπτα (Ο </a:t>
            </a:r>
            <a:r>
              <a:rPr lang="el-GR" dirty="0" err="1" smtClean="0"/>
              <a:t>Μάκυ</a:t>
            </a:r>
            <a:r>
              <a:rPr lang="el-GR" dirty="0" smtClean="0"/>
              <a:t> λέει πώς να ανοίγεις μια τράπεζα είναι το ίδιο με το να την κλέβεις, και ο </a:t>
            </a:r>
            <a:r>
              <a:rPr lang="el-GR" dirty="0" err="1" smtClean="0"/>
              <a:t>Πήτσαμ</a:t>
            </a:r>
            <a:r>
              <a:rPr lang="el-GR" dirty="0" smtClean="0"/>
              <a:t> λέει πως «όποιος φάει τον άλλο θα ζήσει»).</a:t>
            </a:r>
          </a:p>
          <a:p>
            <a:r>
              <a:rPr lang="el-GR" dirty="0" smtClean="0"/>
              <a:t>Τελικά η παράσταση ενθουσίασε αλλά χωρίς να καταλάβουν οι θεατές της αυτά που ο Μπρεχτ ήθελε. Αποτέλεσμα ήταν ο Μπρεχτ να αρχίσει τη συγγραφή των διδακτικών του έργων.  </a:t>
            </a:r>
          </a:p>
          <a:p>
            <a:endParaRPr lang="el-GR" dirty="0"/>
          </a:p>
        </p:txBody>
      </p:sp>
    </p:spTree>
    <p:extLst>
      <p:ext uri="{BB962C8B-B14F-4D97-AF65-F5344CB8AC3E}">
        <p14:creationId xmlns:p14="http://schemas.microsoft.com/office/powerpoint/2010/main" val="15321803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l-GR" b="1" i="1" dirty="0" smtClean="0"/>
              <a:t>Η όπερα </a:t>
            </a:r>
            <a:r>
              <a:rPr lang="el-GR" dirty="0" smtClean="0"/>
              <a:t>σε σκηνοθεσία Γιάννη </a:t>
            </a:r>
            <a:r>
              <a:rPr lang="el-GR" dirty="0" err="1" smtClean="0"/>
              <a:t>Χουβαρδά</a:t>
            </a:r>
            <a:r>
              <a:rPr lang="el-GR" dirty="0" smtClean="0"/>
              <a:t>, 2016.</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568" y="1916832"/>
            <a:ext cx="8624380" cy="3960440"/>
          </a:xfrm>
        </p:spPr>
      </p:pic>
    </p:spTree>
    <p:extLst>
      <p:ext uri="{BB962C8B-B14F-4D97-AF65-F5344CB8AC3E}">
        <p14:creationId xmlns:p14="http://schemas.microsoft.com/office/powerpoint/2010/main" val="40937919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l-GR" b="1" i="1" dirty="0" smtClean="0"/>
              <a:t>Η όπερα </a:t>
            </a:r>
            <a:r>
              <a:rPr lang="el-GR" dirty="0" smtClean="0"/>
              <a:t>σε σκηνοθεσία </a:t>
            </a:r>
            <a:r>
              <a:rPr lang="el-GR" dirty="0" err="1" smtClean="0"/>
              <a:t>Μουμουλίδη</a:t>
            </a:r>
            <a:r>
              <a:rPr lang="el-GR" dirty="0" smtClean="0"/>
              <a:t> 2009</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6718" y="1484783"/>
            <a:ext cx="6991706" cy="5237031"/>
          </a:xfrm>
        </p:spPr>
      </p:pic>
    </p:spTree>
    <p:extLst>
      <p:ext uri="{BB962C8B-B14F-4D97-AF65-F5344CB8AC3E}">
        <p14:creationId xmlns:p14="http://schemas.microsoft.com/office/powerpoint/2010/main" val="6182893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850106"/>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b="1" i="1" dirty="0" smtClean="0"/>
              <a:t>Drums</a:t>
            </a:r>
            <a:endParaRPr lang="el-GR" b="1" i="1" dirty="0"/>
          </a:p>
        </p:txBody>
      </p:sp>
      <p:pic>
        <p:nvPicPr>
          <p:cNvPr id="6" name="Θέση περιεχομένου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1100954"/>
            <a:ext cx="8208912" cy="5623105"/>
          </a:xfrm>
        </p:spPr>
      </p:pic>
    </p:spTree>
    <p:extLst>
      <p:ext uri="{BB962C8B-B14F-4D97-AF65-F5344CB8AC3E}">
        <p14:creationId xmlns:p14="http://schemas.microsoft.com/office/powerpoint/2010/main" val="11471242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78098"/>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b="1" i="1" dirty="0" smtClean="0"/>
              <a:t>Baal</a:t>
            </a:r>
            <a:endParaRPr lang="el-GR" b="1" i="1"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7584" y="1200902"/>
            <a:ext cx="7848872" cy="5580548"/>
          </a:xfrm>
        </p:spPr>
      </p:pic>
    </p:spTree>
    <p:extLst>
      <p:ext uri="{BB962C8B-B14F-4D97-AF65-F5344CB8AC3E}">
        <p14:creationId xmlns:p14="http://schemas.microsoft.com/office/powerpoint/2010/main" val="17351504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850106"/>
          </a:xfrm>
        </p:spPr>
        <p:style>
          <a:lnRef idx="2">
            <a:schemeClr val="accent2">
              <a:shade val="50000"/>
            </a:schemeClr>
          </a:lnRef>
          <a:fillRef idx="1">
            <a:schemeClr val="accent2"/>
          </a:fillRef>
          <a:effectRef idx="0">
            <a:schemeClr val="accent2"/>
          </a:effectRef>
          <a:fontRef idx="minor">
            <a:schemeClr val="lt1"/>
          </a:fontRef>
        </p:style>
        <p:txBody>
          <a:bodyPr/>
          <a:lstStyle/>
          <a:p>
            <a:r>
              <a:rPr lang="el-GR" b="1" i="1" dirty="0" smtClean="0"/>
              <a:t>Ο άντρας είναι άντρας</a:t>
            </a:r>
            <a:endParaRPr lang="el-GR" b="1" i="1"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7585" y="1137246"/>
            <a:ext cx="7704856" cy="5609135"/>
          </a:xfrm>
        </p:spPr>
      </p:pic>
    </p:spTree>
    <p:extLst>
      <p:ext uri="{BB962C8B-B14F-4D97-AF65-F5344CB8AC3E}">
        <p14:creationId xmlns:p14="http://schemas.microsoft.com/office/powerpoint/2010/main" val="552250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48680"/>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l-GR" sz="2800" b="1" dirty="0" smtClean="0"/>
              <a:t>Η Γερμανία στον μεσοπόλεμο</a:t>
            </a:r>
            <a:endParaRPr lang="el-GR" sz="2800" b="1" dirty="0"/>
          </a:p>
        </p:txBody>
      </p:sp>
      <p:sp>
        <p:nvSpPr>
          <p:cNvPr id="3" name="Content Placeholder 2"/>
          <p:cNvSpPr>
            <a:spLocks noGrp="1"/>
          </p:cNvSpPr>
          <p:nvPr>
            <p:ph idx="1"/>
          </p:nvPr>
        </p:nvSpPr>
        <p:spPr>
          <a:xfrm>
            <a:off x="0" y="548680"/>
            <a:ext cx="9144000" cy="6309320"/>
          </a:xfrm>
        </p:spPr>
        <p:style>
          <a:lnRef idx="1">
            <a:schemeClr val="accent6"/>
          </a:lnRef>
          <a:fillRef idx="2">
            <a:schemeClr val="accent6"/>
          </a:fillRef>
          <a:effectRef idx="1">
            <a:schemeClr val="accent6"/>
          </a:effectRef>
          <a:fontRef idx="minor">
            <a:schemeClr val="dk1"/>
          </a:fontRef>
        </p:style>
        <p:txBody>
          <a:bodyPr>
            <a:normAutofit fontScale="55000" lnSpcReduction="20000"/>
          </a:bodyPr>
          <a:lstStyle/>
          <a:p>
            <a:endParaRPr lang="el-GR" dirty="0" smtClean="0"/>
          </a:p>
          <a:p>
            <a:r>
              <a:rPr lang="el-GR" dirty="0" smtClean="0"/>
              <a:t>Η εκδικητική συνθήκη των Βερσαλλιών της λήξης του πολέμου για τους ηττημένους και ιδιαίτερα τους Γερμανούς. Δημιουργούνται ανεξάρτητα κράτη που έχουν μέσα τους γερμανόφωνους (</a:t>
            </a:r>
            <a:r>
              <a:rPr lang="el-GR" dirty="0" err="1" smtClean="0"/>
              <a:t>Ασκεναζίμ</a:t>
            </a:r>
            <a:r>
              <a:rPr lang="el-GR" dirty="0" smtClean="0"/>
              <a:t> Εβραίους) ή γερμανούς κατοίκους (π.χ. Σουδήτες στην Τσεχία). Επαναπατρίζονται 10.000.000 Γερμανοί.</a:t>
            </a:r>
          </a:p>
          <a:p>
            <a:r>
              <a:rPr lang="el-GR" dirty="0" smtClean="0"/>
              <a:t>Λιμοί μαστίζουν τη χώρα, ανθεί η μαύρη αγορά, ο πληθωρισμός και η ανεργία. Απάτη, εκπόρνευση, αρρώστιες και βία. Μόνιμη απειλή η εθνική διάλυση</a:t>
            </a:r>
          </a:p>
          <a:p>
            <a:r>
              <a:rPr lang="el-GR" dirty="0" smtClean="0"/>
              <a:t>Ο Κάιζερ παραιτείται και ο </a:t>
            </a:r>
            <a:r>
              <a:rPr lang="el-GR" dirty="0" err="1" smtClean="0"/>
              <a:t>πλειοψηφών</a:t>
            </a:r>
            <a:r>
              <a:rPr lang="el-GR" dirty="0" smtClean="0"/>
              <a:t> σοσιαλδημοκράτης </a:t>
            </a:r>
            <a:r>
              <a:rPr lang="el-GR" dirty="0" err="1" smtClean="0"/>
              <a:t>Φρήντριχ</a:t>
            </a:r>
            <a:r>
              <a:rPr lang="el-GR" dirty="0" smtClean="0"/>
              <a:t> </a:t>
            </a:r>
            <a:r>
              <a:rPr lang="el-GR" dirty="0" err="1" smtClean="0"/>
              <a:t>Έμπερτ</a:t>
            </a:r>
            <a:r>
              <a:rPr lang="el-GR" dirty="0" smtClean="0"/>
              <a:t> αντικαθιστά τον καγκελάριο Μαξ φον Μπάντεν (Νοέμβριος 1918). Τον ίδιο μήνα ένας άλλος σοσιαλδημοκράτης ανακηρύσσει τη Δημοκρατία της </a:t>
            </a:r>
            <a:r>
              <a:rPr lang="el-GR" dirty="0" err="1" smtClean="0"/>
              <a:t>Βαϊμάρης</a:t>
            </a:r>
            <a:r>
              <a:rPr lang="el-GR" dirty="0" smtClean="0"/>
              <a:t> και λίγο πιο πέρα από το </a:t>
            </a:r>
            <a:r>
              <a:rPr lang="el-GR" dirty="0" err="1" smtClean="0"/>
              <a:t>Ράιχσταγκ</a:t>
            </a:r>
            <a:r>
              <a:rPr lang="el-GR" dirty="0" smtClean="0"/>
              <a:t> ο σπαρτακιστής </a:t>
            </a:r>
            <a:r>
              <a:rPr lang="el-GR" dirty="0" err="1" smtClean="0"/>
              <a:t>Κάρλ</a:t>
            </a:r>
            <a:r>
              <a:rPr lang="el-GR" dirty="0" smtClean="0"/>
              <a:t>  </a:t>
            </a:r>
            <a:r>
              <a:rPr lang="el-GR" dirty="0" err="1" smtClean="0"/>
              <a:t>Λίμπκνεχτ</a:t>
            </a:r>
            <a:r>
              <a:rPr lang="el-GR" dirty="0" smtClean="0"/>
              <a:t> ανακηρύσσει μια σοβιετικού τύπου σοσιαλιστική δημοκρατία.  Σύντομα υπογράφουν ανακωχή οι </a:t>
            </a:r>
            <a:r>
              <a:rPr lang="el-GR" dirty="0" err="1" smtClean="0"/>
              <a:t>Έμπερτ</a:t>
            </a:r>
            <a:r>
              <a:rPr lang="el-GR" dirty="0" smtClean="0"/>
              <a:t> και </a:t>
            </a:r>
            <a:r>
              <a:rPr lang="el-GR" dirty="0" err="1" smtClean="0"/>
              <a:t>Λίμπκνεχτ</a:t>
            </a:r>
            <a:r>
              <a:rPr lang="el-GR" dirty="0" smtClean="0"/>
              <a:t> που όμως γρήγορα θα οδηγήσει τον πρώτο στην υιοθέτηση αυταρχικών μέσων (ο φόβος του κομμουνισμού) με πάμπολλα θύματα ανάμεσά τους τον ίδιο τον </a:t>
            </a:r>
            <a:r>
              <a:rPr lang="el-GR" dirty="0" err="1" smtClean="0"/>
              <a:t>Λίμπκνεχτ</a:t>
            </a:r>
            <a:r>
              <a:rPr lang="el-GR" dirty="0" smtClean="0"/>
              <a:t> και τη Ρόζα </a:t>
            </a:r>
            <a:r>
              <a:rPr lang="el-GR" dirty="0" err="1" smtClean="0"/>
              <a:t>Λούξεμπεργκ</a:t>
            </a:r>
            <a:r>
              <a:rPr lang="el-GR" dirty="0" smtClean="0"/>
              <a:t> (Ιανουάριος 1919). </a:t>
            </a:r>
          </a:p>
          <a:p>
            <a:r>
              <a:rPr lang="el-GR" dirty="0" smtClean="0"/>
              <a:t>1921 Δημιουργία του εθνικοσοσιαλιστικού κόμματος.</a:t>
            </a:r>
          </a:p>
          <a:p>
            <a:r>
              <a:rPr lang="el-GR" dirty="0" smtClean="0"/>
              <a:t>1918-1922 οικονομικό και κοινωνικό χάος</a:t>
            </a:r>
          </a:p>
          <a:p>
            <a:r>
              <a:rPr lang="el-GR" dirty="0" smtClean="0"/>
              <a:t>1923-1929 Οικονομική ανάκαμψη, παρ’ όλες τις αποζημιώσεις που πληρώνει στους Γάλλους και αφού έχει χάσει σημαντικό τμήμα των εδαφών της.  Καλλιτεχνική άνθιση.</a:t>
            </a:r>
          </a:p>
          <a:p>
            <a:r>
              <a:rPr lang="el-GR" dirty="0" smtClean="0"/>
              <a:t>1929 η παγκόσμια κρίση καταστρέφει την οικονομία της χώρας</a:t>
            </a:r>
          </a:p>
          <a:p>
            <a:r>
              <a:rPr lang="el-GR" dirty="0" smtClean="0"/>
              <a:t>Ισχυροποίηση του Εθνικοσοσιαλιστικού κόμματος (το υποστηρίζουν άνεργοι και μεγαλοβιομήχανοι που φοβούνται τον κομμουνισμό). Οι σοσιαλιστές απέχουν από τις σημαντικές ψηφοφορίες.  </a:t>
            </a:r>
          </a:p>
          <a:p>
            <a:r>
              <a:rPr lang="el-GR" dirty="0" smtClean="0"/>
              <a:t>Από 12 έδρες οι ΝΑΖΙ στο </a:t>
            </a:r>
            <a:r>
              <a:rPr lang="el-GR" dirty="0" err="1" smtClean="0"/>
              <a:t>Ράιχσταγκ</a:t>
            </a:r>
            <a:r>
              <a:rPr lang="el-GR" dirty="0" smtClean="0"/>
              <a:t> το 1928 φτάνουν τις 102 το 1930.</a:t>
            </a:r>
          </a:p>
          <a:p>
            <a:endParaRPr lang="el-GR" dirty="0"/>
          </a:p>
        </p:txBody>
      </p:sp>
    </p:spTree>
    <p:extLst>
      <p:ext uri="{BB962C8B-B14F-4D97-AF65-F5344CB8AC3E}">
        <p14:creationId xmlns:p14="http://schemas.microsoft.com/office/powerpoint/2010/main" val="12038827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0"/>
            <a:ext cx="8229600" cy="1196752"/>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l-GR" b="1" i="1" dirty="0" smtClean="0"/>
              <a:t>Ο καλός άνθρωπος από το </a:t>
            </a:r>
            <a:r>
              <a:rPr lang="el-GR" b="1" i="1" dirty="0" err="1" smtClean="0"/>
              <a:t>Σετσουάν</a:t>
            </a:r>
            <a:endParaRPr lang="el-GR" b="1" i="1" dirty="0"/>
          </a:p>
        </p:txBody>
      </p:sp>
      <p:pic>
        <p:nvPicPr>
          <p:cNvPr id="7" name="Θέση περιεχομένου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51520" y="1268760"/>
            <a:ext cx="4099212" cy="2807960"/>
          </a:xfrm>
        </p:spPr>
      </p:pic>
      <p:pic>
        <p:nvPicPr>
          <p:cNvPr id="8" name="Θέση περιεχομένου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16016" y="2348880"/>
            <a:ext cx="4303685" cy="2952328"/>
          </a:xfrm>
        </p:spPr>
      </p:pic>
    </p:spTree>
    <p:extLst>
      <p:ext uri="{BB962C8B-B14F-4D97-AF65-F5344CB8AC3E}">
        <p14:creationId xmlns:p14="http://schemas.microsoft.com/office/powerpoint/2010/main" val="38769713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l-GR" i="1" dirty="0" smtClean="0"/>
              <a:t>Αντιγόνη</a:t>
            </a:r>
            <a:r>
              <a:rPr lang="el-GR" dirty="0" smtClean="0"/>
              <a:t> και </a:t>
            </a:r>
            <a:r>
              <a:rPr lang="el-GR" i="1" dirty="0" smtClean="0"/>
              <a:t>Γαλιλαίος</a:t>
            </a:r>
            <a:r>
              <a:rPr lang="el-GR" dirty="0" smtClean="0"/>
              <a:t> </a:t>
            </a:r>
            <a:endParaRPr lang="el-GR" dirty="0"/>
          </a:p>
        </p:txBody>
      </p:sp>
      <p:pic>
        <p:nvPicPr>
          <p:cNvPr id="5" name="Θέση περιεχομένου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0551" y="1844824"/>
            <a:ext cx="4723014" cy="2978477"/>
          </a:xfrm>
        </p:spPr>
      </p:pic>
      <p:pic>
        <p:nvPicPr>
          <p:cNvPr id="6" name="Θέση περιεχομένου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60339" y="1772816"/>
            <a:ext cx="4314287" cy="3230317"/>
          </a:xfrm>
        </p:spPr>
      </p:pic>
    </p:spTree>
    <p:extLst>
      <p:ext uri="{BB962C8B-B14F-4D97-AF65-F5344CB8AC3E}">
        <p14:creationId xmlns:p14="http://schemas.microsoft.com/office/powerpoint/2010/main" val="15047753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0" y="0"/>
            <a:ext cx="9144000" cy="548680"/>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l-GR" sz="2800" b="1" dirty="0" smtClean="0"/>
              <a:t>Μέχρι τον Β΄ Παγκόσμιο Πόλεμο</a:t>
            </a:r>
            <a:endParaRPr lang="el-GR" sz="2800" b="1" dirty="0"/>
          </a:p>
        </p:txBody>
      </p:sp>
      <p:sp>
        <p:nvSpPr>
          <p:cNvPr id="6" name="Θέση περιεχομένου 5"/>
          <p:cNvSpPr>
            <a:spLocks noGrp="1"/>
          </p:cNvSpPr>
          <p:nvPr>
            <p:ph idx="1"/>
          </p:nvPr>
        </p:nvSpPr>
        <p:spPr>
          <a:xfrm>
            <a:off x="0" y="548680"/>
            <a:ext cx="9144000" cy="6309320"/>
          </a:xfrm>
        </p:spPr>
        <p:style>
          <a:lnRef idx="1">
            <a:schemeClr val="accent4"/>
          </a:lnRef>
          <a:fillRef idx="2">
            <a:schemeClr val="accent4"/>
          </a:fillRef>
          <a:effectRef idx="1">
            <a:schemeClr val="accent4"/>
          </a:effectRef>
          <a:fontRef idx="minor">
            <a:schemeClr val="dk1"/>
          </a:fontRef>
        </p:style>
        <p:txBody>
          <a:bodyPr>
            <a:normAutofit fontScale="62500" lnSpcReduction="20000"/>
          </a:bodyPr>
          <a:lstStyle/>
          <a:p>
            <a:r>
              <a:rPr lang="el-GR" dirty="0" smtClean="0"/>
              <a:t>Η φθορά της αστικής τάξης: ο πόλεμος και η ρώσικη επανάσταση: μπολσεβικισμός (ταξικός εχθρός), φασισμός (φυλετικός εχθρός)</a:t>
            </a:r>
          </a:p>
          <a:p>
            <a:r>
              <a:rPr lang="el-GR" dirty="0" smtClean="0"/>
              <a:t>Ο </a:t>
            </a:r>
            <a:r>
              <a:rPr lang="el-GR" b="1" dirty="0" smtClean="0"/>
              <a:t>Κομμουνισμός</a:t>
            </a:r>
            <a:r>
              <a:rPr lang="el-GR" dirty="0" smtClean="0"/>
              <a:t> χρησιμοποιεί όσα διακηρύττει η δημοκρατία αλλά δεν τα εφαρμόζει: δίκαιη κατανομή πλούτου, ισονομία…</a:t>
            </a:r>
          </a:p>
          <a:p>
            <a:r>
              <a:rPr lang="el-GR" dirty="0" smtClean="0"/>
              <a:t>Στη Ρωσία η απόρριψη όλων των στενάχωρων πραγμάτων και η Επανάσταση σηματοδοτούν την αρχή της </a:t>
            </a:r>
            <a:r>
              <a:rPr lang="el-GR" b="1" dirty="0" smtClean="0"/>
              <a:t>Πρωτοπορίας</a:t>
            </a:r>
            <a:r>
              <a:rPr lang="el-GR" dirty="0" smtClean="0"/>
              <a:t>.  Η χώρα γίνεται το κέντρο της παγκόσμιας καλλιτεχνικής δραστηριότητας.</a:t>
            </a:r>
          </a:p>
          <a:p>
            <a:r>
              <a:rPr lang="el-GR" dirty="0" smtClean="0"/>
              <a:t>Το ρωσικό </a:t>
            </a:r>
            <a:r>
              <a:rPr lang="en-US" b="1" dirty="0" err="1" smtClean="0"/>
              <a:t>Oberiuty</a:t>
            </a:r>
            <a:r>
              <a:rPr lang="en-US" dirty="0" smtClean="0"/>
              <a:t>. </a:t>
            </a:r>
            <a:r>
              <a:rPr lang="el-GR" dirty="0" smtClean="0"/>
              <a:t>Η πρώτη έκφραση του παράλογου</a:t>
            </a:r>
          </a:p>
          <a:p>
            <a:r>
              <a:rPr lang="el-GR" dirty="0" smtClean="0"/>
              <a:t>Στην </a:t>
            </a:r>
            <a:r>
              <a:rPr lang="el-GR" b="1" dirty="0" smtClean="0"/>
              <a:t>Αμερική</a:t>
            </a:r>
            <a:r>
              <a:rPr lang="el-GR" dirty="0" smtClean="0"/>
              <a:t> όμως περνά ο </a:t>
            </a:r>
            <a:r>
              <a:rPr lang="el-GR" b="1" dirty="0" smtClean="0"/>
              <a:t>Εξπρεσιονισμός</a:t>
            </a:r>
            <a:r>
              <a:rPr lang="el-GR" dirty="0" smtClean="0"/>
              <a:t> και όχι το </a:t>
            </a:r>
            <a:r>
              <a:rPr lang="en-US" dirty="0" err="1" smtClean="0"/>
              <a:t>Oberiuty</a:t>
            </a:r>
            <a:r>
              <a:rPr lang="en-US" dirty="0" smtClean="0"/>
              <a:t>. </a:t>
            </a:r>
          </a:p>
          <a:p>
            <a:r>
              <a:rPr lang="el-GR" dirty="0" smtClean="0"/>
              <a:t>Στη </a:t>
            </a:r>
            <a:r>
              <a:rPr lang="el-GR" b="1" dirty="0" smtClean="0"/>
              <a:t>Γαλλία</a:t>
            </a:r>
            <a:r>
              <a:rPr lang="el-GR" dirty="0" smtClean="0"/>
              <a:t> μετά τον </a:t>
            </a:r>
            <a:r>
              <a:rPr lang="el-GR" dirty="0" err="1" smtClean="0"/>
              <a:t>Μαίτερλινκ</a:t>
            </a:r>
            <a:r>
              <a:rPr lang="el-GR" dirty="0" smtClean="0"/>
              <a:t> και τον </a:t>
            </a:r>
            <a:r>
              <a:rPr lang="el-GR" dirty="0" err="1" smtClean="0"/>
              <a:t>Κοπό</a:t>
            </a:r>
            <a:r>
              <a:rPr lang="el-GR" dirty="0" smtClean="0"/>
              <a:t> (και τους μαθητές του), έχουμε την εμφάνιση του </a:t>
            </a:r>
            <a:r>
              <a:rPr lang="el-GR" b="1" dirty="0" smtClean="0"/>
              <a:t>Σουρεαλισμού</a:t>
            </a:r>
            <a:r>
              <a:rPr lang="el-GR" dirty="0" smtClean="0"/>
              <a:t> άμεσου απόγονου του ρεύματος Νταντά.</a:t>
            </a:r>
          </a:p>
          <a:p>
            <a:r>
              <a:rPr lang="el-GR" dirty="0" smtClean="0"/>
              <a:t>Ο </a:t>
            </a:r>
            <a:r>
              <a:rPr lang="el-GR" b="1" dirty="0" err="1" smtClean="0"/>
              <a:t>Αρτώ</a:t>
            </a:r>
            <a:r>
              <a:rPr lang="el-GR" dirty="0" smtClean="0"/>
              <a:t> είναι μια ιδιαίτερη μορφή, ένας προφήτης.</a:t>
            </a:r>
          </a:p>
          <a:p>
            <a:r>
              <a:rPr lang="el-GR" dirty="0" smtClean="0"/>
              <a:t>Ο </a:t>
            </a:r>
            <a:r>
              <a:rPr lang="el-GR" b="1" dirty="0" err="1" smtClean="0"/>
              <a:t>Πιραντέλλο</a:t>
            </a:r>
            <a:r>
              <a:rPr lang="el-GR" dirty="0" smtClean="0"/>
              <a:t> βρίσκει τη σκηνική του δικαίωση με τους </a:t>
            </a:r>
            <a:r>
              <a:rPr lang="el-GR" dirty="0" err="1" smtClean="0"/>
              <a:t>Ντυλέν</a:t>
            </a:r>
            <a:r>
              <a:rPr lang="el-GR" dirty="0" smtClean="0"/>
              <a:t> και </a:t>
            </a:r>
            <a:r>
              <a:rPr lang="el-GR" dirty="0" err="1" smtClean="0"/>
              <a:t>Πιτοέφ</a:t>
            </a:r>
            <a:r>
              <a:rPr lang="el-GR" dirty="0" smtClean="0"/>
              <a:t>.</a:t>
            </a:r>
          </a:p>
          <a:p>
            <a:r>
              <a:rPr lang="el-GR" dirty="0" smtClean="0"/>
              <a:t>Ο Εξπρεσιονισμός και ο Σουρεαλισμός ενώνουν το υποκείμενο με την κοινωνία, και το όνειρο με την επανάσταση.</a:t>
            </a:r>
          </a:p>
          <a:p>
            <a:r>
              <a:rPr lang="el-GR" dirty="0" smtClean="0"/>
              <a:t>Αυτά τα δύο ρεύματα ενώνουν ένα κατά τα άλλα ασύνδετο ζευγάρι: τον </a:t>
            </a:r>
            <a:r>
              <a:rPr lang="el-GR" b="1" dirty="0" smtClean="0"/>
              <a:t>Φρόυντ</a:t>
            </a:r>
            <a:r>
              <a:rPr lang="el-GR" dirty="0" smtClean="0"/>
              <a:t> και τον </a:t>
            </a:r>
            <a:r>
              <a:rPr lang="el-GR" b="1" dirty="0" smtClean="0"/>
              <a:t>Λένιν</a:t>
            </a:r>
            <a:r>
              <a:rPr lang="el-GR" dirty="0" smtClean="0"/>
              <a:t>.</a:t>
            </a:r>
          </a:p>
          <a:p>
            <a:r>
              <a:rPr lang="el-GR" dirty="0" smtClean="0"/>
              <a:t>Οι </a:t>
            </a:r>
            <a:r>
              <a:rPr lang="el-GR" b="1" dirty="0" smtClean="0"/>
              <a:t>Σουρεαλιστές</a:t>
            </a:r>
            <a:r>
              <a:rPr lang="el-GR" dirty="0" smtClean="0"/>
              <a:t> είναι στραμμένοι στο </a:t>
            </a:r>
            <a:r>
              <a:rPr lang="el-GR" b="1" dirty="0" smtClean="0"/>
              <a:t>Κομμουνιστικό Κόμμα της Ρωσίας </a:t>
            </a:r>
            <a:r>
              <a:rPr lang="el-GR" dirty="0" smtClean="0"/>
              <a:t>και την Τρίτη Διεθνή. Είναι </a:t>
            </a:r>
            <a:r>
              <a:rPr lang="el-GR" b="1" dirty="0" smtClean="0"/>
              <a:t>φιλειρηνιστές</a:t>
            </a:r>
            <a:r>
              <a:rPr lang="el-GR" dirty="0" smtClean="0"/>
              <a:t>. Αντίθετα οι Φουτουριστές και οι Εξπρεσιονιστές ήταν φιλοπόλεμοι.</a:t>
            </a:r>
          </a:p>
          <a:p>
            <a:r>
              <a:rPr lang="el-GR" dirty="0" smtClean="0"/>
              <a:t>Ο εξπρεσιονισμός ακολουθεί τη δομή του εφιάλτη.</a:t>
            </a:r>
          </a:p>
        </p:txBody>
      </p:sp>
    </p:spTree>
    <p:extLst>
      <p:ext uri="{BB962C8B-B14F-4D97-AF65-F5344CB8AC3E}">
        <p14:creationId xmlns:p14="http://schemas.microsoft.com/office/powerpoint/2010/main" val="12377427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620688"/>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l-GR" sz="2800" b="1" dirty="0" smtClean="0"/>
              <a:t>Συνέχεια…</a:t>
            </a:r>
            <a:endParaRPr lang="el-GR" sz="2800" b="1" dirty="0"/>
          </a:p>
        </p:txBody>
      </p:sp>
      <p:sp>
        <p:nvSpPr>
          <p:cNvPr id="3" name="Θέση περιεχομένου 2"/>
          <p:cNvSpPr>
            <a:spLocks noGrp="1"/>
          </p:cNvSpPr>
          <p:nvPr>
            <p:ph idx="1"/>
          </p:nvPr>
        </p:nvSpPr>
        <p:spPr>
          <a:xfrm>
            <a:off x="0" y="620688"/>
            <a:ext cx="9144000" cy="6237312"/>
          </a:xfrm>
        </p:spPr>
        <p:style>
          <a:lnRef idx="1">
            <a:schemeClr val="accent4"/>
          </a:lnRef>
          <a:fillRef idx="2">
            <a:schemeClr val="accent4"/>
          </a:fillRef>
          <a:effectRef idx="1">
            <a:schemeClr val="accent4"/>
          </a:effectRef>
          <a:fontRef idx="minor">
            <a:schemeClr val="dk1"/>
          </a:fontRef>
        </p:style>
        <p:txBody>
          <a:bodyPr>
            <a:normAutofit fontScale="62500" lnSpcReduction="20000"/>
          </a:bodyPr>
          <a:lstStyle/>
          <a:p>
            <a:r>
              <a:rPr lang="el-GR" dirty="0"/>
              <a:t>Από το 1920 έχουμε τη θρυμματισμένη πραγματικότητα και η φόρμα ακολουθεί αυτή τη λογική.</a:t>
            </a:r>
          </a:p>
          <a:p>
            <a:r>
              <a:rPr lang="el-GR" dirty="0"/>
              <a:t>Οι θεωρίες του Φρόυντ και κατόπιν του </a:t>
            </a:r>
            <a:r>
              <a:rPr lang="el-GR" dirty="0" err="1"/>
              <a:t>Γιούνγκ</a:t>
            </a:r>
            <a:r>
              <a:rPr lang="el-GR" dirty="0"/>
              <a:t> καταφέρνουν να φέρουν κοντά τον ρεαλισμό με τον συμβολισμό. Η προσθήκη του συλλογικού ασυνείδητου στο </a:t>
            </a:r>
            <a:r>
              <a:rPr lang="en-US" dirty="0"/>
              <a:t>id</a:t>
            </a:r>
            <a:r>
              <a:rPr lang="el-GR" dirty="0"/>
              <a:t>, το εγώ και το υπερεγώ του Φρόυντ έκανε τον </a:t>
            </a:r>
            <a:r>
              <a:rPr lang="el-GR" dirty="0" err="1"/>
              <a:t>Γιουνγκ</a:t>
            </a:r>
            <a:r>
              <a:rPr lang="el-GR" dirty="0"/>
              <a:t> να μιλά για δύο είδη τέχνης: του δημιουργού με το προσωπικό όραμα και το δεύτερο πιο σημαδιακό γιατί συλλαμβάνει (διαμέσου των αρχετύπων του μύθου και του συμβόλου εμπειρίες που βρίσκονται σε στρώσεις στο συλλογικό υποσυνείδητο. Έτσι η πραγματικότητα έγινε υπερβολικά σύνθετη.</a:t>
            </a:r>
          </a:p>
          <a:p>
            <a:r>
              <a:rPr lang="el-GR" dirty="0"/>
              <a:t>Οι ρομαντικοί και η ιδεαλιστική φιλοσοφία των Γερμανών </a:t>
            </a:r>
            <a:r>
              <a:rPr lang="el-GR"/>
              <a:t>είχαν </a:t>
            </a:r>
            <a:r>
              <a:rPr lang="el-GR" smtClean="0"/>
              <a:t>προϊδεάσει </a:t>
            </a:r>
            <a:r>
              <a:rPr lang="el-GR" dirty="0"/>
              <a:t>για την εξέλιξη.</a:t>
            </a:r>
          </a:p>
          <a:p>
            <a:r>
              <a:rPr lang="el-GR" dirty="0"/>
              <a:t>Αντί για ενότητα κειμένου, αποσπασματικότητα. Μια κεντρική ιδέα (εικασία του δημιουργού για την πραγματικότητα) και γύρω της τα γεγονότα.</a:t>
            </a:r>
          </a:p>
          <a:p>
            <a:r>
              <a:rPr lang="el-GR" dirty="0"/>
              <a:t>Ο κόσμος γκρεμίζεται συθέμελα στη Ρώσικη Επανάσταση. Ο δίκαιος θεός χάνεται και η τεχνολογία τον αντικαθιστά. Η ταχύτητα, το μοντάζ και η εναλλαγή των εικόνων. Το θέμα της </a:t>
            </a:r>
            <a:r>
              <a:rPr lang="el-GR" dirty="0" err="1"/>
              <a:t>αβαντ</a:t>
            </a:r>
            <a:r>
              <a:rPr lang="el-GR" dirty="0"/>
              <a:t>-γκαρντ προσκαλεί τον θεατή να απολαύσει την τεχνική δομή (το τεχνητό θέαμα) όχι τη φύση. Το θέαμα της </a:t>
            </a:r>
            <a:r>
              <a:rPr lang="el-GR" dirty="0" err="1"/>
              <a:t>αβαντ</a:t>
            </a:r>
            <a:r>
              <a:rPr lang="el-GR" dirty="0"/>
              <a:t>-γκαρντ έχει τη λαϊκή τέχνη (τσίρκο, τζαζ, καμπαρέ…)</a:t>
            </a:r>
          </a:p>
          <a:p>
            <a:r>
              <a:rPr lang="el-GR" dirty="0"/>
              <a:t>Ο Β Παγκόσμιος πόλεμος σημαίνει το τέλος της </a:t>
            </a:r>
            <a:r>
              <a:rPr lang="el-GR" dirty="0" err="1"/>
              <a:t>αβαντ</a:t>
            </a:r>
            <a:r>
              <a:rPr lang="el-GR" dirty="0"/>
              <a:t>-γκαρντ, ένα τέλος ωστόσο που δουλεύεται ήδη από τις αρχές της δεκαετίας του 1930: Τα ολοκληρωτικά καθεστώτα. Οι φρικαλεότητες του πολέμου και η σύνδεσή τους με τη μηχανή. Τρομοκρατούν. Το σύμπαν μένει χωρίς </a:t>
            </a:r>
            <a:r>
              <a:rPr lang="el-GR" dirty="0" smtClean="0"/>
              <a:t>Θεό </a:t>
            </a:r>
            <a:r>
              <a:rPr lang="el-GR" dirty="0"/>
              <a:t>και ο </a:t>
            </a:r>
            <a:r>
              <a:rPr lang="el-GR" dirty="0" err="1"/>
              <a:t>Καμύ</a:t>
            </a:r>
            <a:r>
              <a:rPr lang="el-GR" dirty="0"/>
              <a:t> αναρωτιέται γιατί δεν αυτοκτονούμε…</a:t>
            </a:r>
          </a:p>
        </p:txBody>
      </p:sp>
    </p:spTree>
    <p:extLst>
      <p:ext uri="{BB962C8B-B14F-4D97-AF65-F5344CB8AC3E}">
        <p14:creationId xmlns:p14="http://schemas.microsoft.com/office/powerpoint/2010/main" val="4206947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548680"/>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sz="2800" b="1" dirty="0"/>
              <a:t>Erwin </a:t>
            </a:r>
            <a:r>
              <a:rPr lang="en-US" sz="2800" b="1" dirty="0" err="1"/>
              <a:t>Piscator</a:t>
            </a:r>
            <a:endParaRPr lang="el-GR" sz="2800" b="1" dirty="0"/>
          </a:p>
        </p:txBody>
      </p:sp>
      <p:sp>
        <p:nvSpPr>
          <p:cNvPr id="3" name="Θέση περιεχομένου 2"/>
          <p:cNvSpPr>
            <a:spLocks noGrp="1"/>
          </p:cNvSpPr>
          <p:nvPr>
            <p:ph idx="1"/>
          </p:nvPr>
        </p:nvSpPr>
        <p:spPr>
          <a:xfrm>
            <a:off x="0" y="548680"/>
            <a:ext cx="9144000" cy="6309320"/>
          </a:xfrm>
        </p:spPr>
        <p:txBody>
          <a:bodyPr>
            <a:normAutofit fontScale="62500" lnSpcReduction="20000"/>
          </a:bodyPr>
          <a:lstStyle/>
          <a:p>
            <a:r>
              <a:rPr lang="el-GR" dirty="0" err="1" smtClean="0"/>
              <a:t>Ντανταϊστής</a:t>
            </a:r>
            <a:r>
              <a:rPr lang="el-GR" dirty="0" smtClean="0"/>
              <a:t> και μετά σπαρτακιστής και κομμουνιστής.</a:t>
            </a:r>
          </a:p>
          <a:p>
            <a:r>
              <a:rPr lang="el-GR" dirty="0" smtClean="0"/>
              <a:t>Βλέπει το θέατρο ως εργαλείο προπαγάνδας και εκπαίδευσης.</a:t>
            </a:r>
          </a:p>
          <a:p>
            <a:r>
              <a:rPr lang="el-GR" dirty="0" smtClean="0"/>
              <a:t>Ιδρύει μαζί με τον Χέρμαν </a:t>
            </a:r>
            <a:r>
              <a:rPr lang="el-GR" dirty="0" err="1" smtClean="0"/>
              <a:t>Σούλερ</a:t>
            </a:r>
            <a:r>
              <a:rPr lang="el-GR" dirty="0" smtClean="0"/>
              <a:t> το </a:t>
            </a:r>
            <a:r>
              <a:rPr lang="el-GR" b="1" dirty="0" smtClean="0"/>
              <a:t>Προλεταριακό Θέατρο </a:t>
            </a:r>
            <a:r>
              <a:rPr lang="el-GR" dirty="0" smtClean="0"/>
              <a:t>(1920). Ανεβάζει </a:t>
            </a:r>
            <a:r>
              <a:rPr lang="el-GR" dirty="0" err="1" smtClean="0"/>
              <a:t>Γκόρκι</a:t>
            </a:r>
            <a:r>
              <a:rPr lang="el-GR" dirty="0" smtClean="0"/>
              <a:t>, Ρολάν, Τολστόι).</a:t>
            </a:r>
          </a:p>
          <a:p>
            <a:r>
              <a:rPr lang="el-GR" dirty="0" smtClean="0"/>
              <a:t>Δουλεύει για την </a:t>
            </a:r>
            <a:r>
              <a:rPr lang="el-GR" b="1" dirty="0" smtClean="0"/>
              <a:t>Λαϊκή Σκηνή </a:t>
            </a:r>
            <a:r>
              <a:rPr lang="el-GR" dirty="0" smtClean="0"/>
              <a:t>από το 1924. Ανεβάζει έργα με χρήση της  νέας τεχνολογίας (κινηματογράφος). Το ύφος των έργων (Ντος </a:t>
            </a:r>
            <a:r>
              <a:rPr lang="el-GR" dirty="0" err="1" smtClean="0"/>
              <a:t>Πάσος</a:t>
            </a:r>
            <a:r>
              <a:rPr lang="el-GR" dirty="0" smtClean="0"/>
              <a:t>, </a:t>
            </a:r>
            <a:r>
              <a:rPr lang="el-GR" dirty="0" err="1" smtClean="0"/>
              <a:t>Τζόυς</a:t>
            </a:r>
            <a:r>
              <a:rPr lang="el-GR" dirty="0" smtClean="0"/>
              <a:t>) αφηγηματικό και επικό (όπως και ο Μπρεχτ). Πιο χαρακτηριστικό έργο της περιόδου Τα Λάβαρα (1924) του </a:t>
            </a:r>
            <a:r>
              <a:rPr lang="el-GR" dirty="0" err="1" smtClean="0"/>
              <a:t>Αλφόνς</a:t>
            </a:r>
            <a:r>
              <a:rPr lang="el-GR" dirty="0" smtClean="0"/>
              <a:t> </a:t>
            </a:r>
            <a:r>
              <a:rPr lang="el-GR" dirty="0" err="1" smtClean="0"/>
              <a:t>Πάκε</a:t>
            </a:r>
            <a:r>
              <a:rPr lang="el-GR" dirty="0"/>
              <a:t> </a:t>
            </a:r>
            <a:r>
              <a:rPr lang="el-GR" dirty="0" smtClean="0"/>
              <a:t>(δικαστική υπόθεση αναρχικών στο Σικάγο του 1880).</a:t>
            </a:r>
          </a:p>
          <a:p>
            <a:r>
              <a:rPr lang="el-GR" b="1" dirty="0" smtClean="0"/>
              <a:t>Πρώτο θέατρο ντοκουμέντο </a:t>
            </a:r>
            <a:r>
              <a:rPr lang="el-GR" i="1" dirty="0" smtClean="0"/>
              <a:t>Παρόλα αυτά </a:t>
            </a:r>
            <a:r>
              <a:rPr lang="el-GR" dirty="0" smtClean="0"/>
              <a:t>(1925), συλλογικό έργο που ανασκοπεί την ιστορία της Γερμανίας από την αρχή του πολέμου έως τη δολοφονία των </a:t>
            </a:r>
            <a:r>
              <a:rPr lang="el-GR" dirty="0" err="1" smtClean="0"/>
              <a:t>Λούξεμπουργκ</a:t>
            </a:r>
            <a:r>
              <a:rPr lang="el-GR" dirty="0" smtClean="0"/>
              <a:t> και </a:t>
            </a:r>
            <a:r>
              <a:rPr lang="el-GR" dirty="0" err="1" smtClean="0"/>
              <a:t>Λίμπνεχτ</a:t>
            </a:r>
            <a:r>
              <a:rPr lang="el-GR" dirty="0" smtClean="0"/>
              <a:t>, καθώς και την </a:t>
            </a:r>
            <a:r>
              <a:rPr lang="el-GR" i="1" dirty="0" smtClean="0"/>
              <a:t>Παλίρροια</a:t>
            </a:r>
            <a:r>
              <a:rPr lang="el-GR" dirty="0" smtClean="0"/>
              <a:t> (1926) με θέμα τη Ρώσικη Επανάσταση.</a:t>
            </a:r>
          </a:p>
          <a:p>
            <a:r>
              <a:rPr lang="el-GR" dirty="0" smtClean="0"/>
              <a:t>Δημιουργεί </a:t>
            </a:r>
            <a:r>
              <a:rPr lang="el-GR" b="1" dirty="0" smtClean="0"/>
              <a:t>το δικό του θέατρο </a:t>
            </a:r>
            <a:r>
              <a:rPr lang="el-GR" dirty="0" smtClean="0"/>
              <a:t>το 1926 και ανεβάζει το έργο του </a:t>
            </a:r>
            <a:r>
              <a:rPr lang="el-GR" dirty="0" err="1" smtClean="0"/>
              <a:t>Αλεξέι</a:t>
            </a:r>
            <a:r>
              <a:rPr lang="el-GR" dirty="0" smtClean="0"/>
              <a:t> Τολστόι </a:t>
            </a:r>
            <a:r>
              <a:rPr lang="el-GR" i="1" dirty="0" smtClean="0"/>
              <a:t>Ρασπούτιν </a:t>
            </a:r>
            <a:r>
              <a:rPr lang="el-GR" dirty="0" smtClean="0"/>
              <a:t>και </a:t>
            </a:r>
            <a:r>
              <a:rPr lang="el-GR" i="1" dirty="0" smtClean="0"/>
              <a:t>Τις περιπέτειες του καλού στρατιώτη </a:t>
            </a:r>
            <a:r>
              <a:rPr lang="el-GR" i="1" dirty="0" err="1" smtClean="0"/>
              <a:t>Σβέικ</a:t>
            </a:r>
            <a:r>
              <a:rPr lang="el-GR" dirty="0" smtClean="0"/>
              <a:t>, κωμωδία του Χάσεκ με τη συνεργασία των </a:t>
            </a:r>
            <a:r>
              <a:rPr lang="el-GR" dirty="0" err="1" smtClean="0"/>
              <a:t>Γκασμπάρα</a:t>
            </a:r>
            <a:r>
              <a:rPr lang="el-GR" dirty="0" smtClean="0"/>
              <a:t>, </a:t>
            </a:r>
            <a:r>
              <a:rPr lang="el-GR" dirty="0" err="1" smtClean="0"/>
              <a:t>Λένια</a:t>
            </a:r>
            <a:r>
              <a:rPr lang="el-GR" dirty="0" smtClean="0"/>
              <a:t> και Μπρεχτ. Πρόκειται για τις πιο σημαντικές του επικού θεάτρου. Η χρήση της τεχνολογίας δεν είναι αυτοσκοπός αλλά γίνεται με σκοπό να υποστηριχθεί η δραματουργία. Την έλλειψη δραματουργίας έρχεται να καλύψει ο Μπρεχτ. </a:t>
            </a:r>
          </a:p>
          <a:p>
            <a:r>
              <a:rPr lang="el-GR" dirty="0" smtClean="0"/>
              <a:t>Ο Γκρόπιους κλήθηκε να κατασκευάσει ένα κατάλληλο θέατρο για τις ανάγκες του πολιτικού-επικού θεάτρου, αλλά τα σχέδια ματαιώθηκαν εξαιτίας της ανόδου του ναζισμού. </a:t>
            </a:r>
            <a:endParaRPr lang="el-GR" dirty="0"/>
          </a:p>
        </p:txBody>
      </p:sp>
    </p:spTree>
    <p:extLst>
      <p:ext uri="{BB962C8B-B14F-4D97-AF65-F5344CB8AC3E}">
        <p14:creationId xmlns:p14="http://schemas.microsoft.com/office/powerpoint/2010/main" val="1278543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l-GR" b="1" i="1" dirty="0" smtClean="0"/>
              <a:t>Ρασπούτιν, 1926</a:t>
            </a:r>
            <a:endParaRPr lang="el-GR" b="1" i="1"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233" y="2060848"/>
            <a:ext cx="8513446" cy="3600400"/>
          </a:xfrm>
        </p:spPr>
      </p:pic>
    </p:spTree>
    <p:extLst>
      <p:ext uri="{BB962C8B-B14F-4D97-AF65-F5344CB8AC3E}">
        <p14:creationId xmlns:p14="http://schemas.microsoft.com/office/powerpoint/2010/main" val="867239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l-GR" b="1" i="1" dirty="0" smtClean="0"/>
              <a:t>Ζήτω, ζούμε</a:t>
            </a:r>
            <a:endParaRPr lang="el-GR" b="1" i="1" dirty="0"/>
          </a:p>
        </p:txBody>
      </p:sp>
      <p:pic>
        <p:nvPicPr>
          <p:cNvPr id="7" name="Θέση περιεχομένου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52587" y="2276872"/>
            <a:ext cx="4340894" cy="3096344"/>
          </a:xfrm>
        </p:spPr>
      </p:pic>
      <p:pic>
        <p:nvPicPr>
          <p:cNvPr id="8" name="Θέση περιεχομένου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244376"/>
            <a:ext cx="4038600" cy="3237611"/>
          </a:xfrm>
        </p:spPr>
      </p:pic>
    </p:spTree>
    <p:extLst>
      <p:ext uri="{BB962C8B-B14F-4D97-AF65-F5344CB8AC3E}">
        <p14:creationId xmlns:p14="http://schemas.microsoft.com/office/powerpoint/2010/main" val="1551847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5" name="Θέση περιεχομένου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67544" y="1541402"/>
            <a:ext cx="3672408" cy="5125799"/>
          </a:xfrm>
        </p:spPr>
      </p:pic>
      <p:pic>
        <p:nvPicPr>
          <p:cNvPr id="6" name="Θέση περιεχομένου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284628" y="2132856"/>
            <a:ext cx="4402172" cy="3196642"/>
          </a:xfrm>
        </p:spPr>
      </p:pic>
    </p:spTree>
    <p:extLst>
      <p:ext uri="{BB962C8B-B14F-4D97-AF65-F5344CB8AC3E}">
        <p14:creationId xmlns:p14="http://schemas.microsoft.com/office/powerpoint/2010/main" val="2801907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066130"/>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l-GR" sz="3200" b="1" dirty="0" smtClean="0"/>
              <a:t>Λαϊκή σκηνή, </a:t>
            </a:r>
            <a:r>
              <a:rPr lang="el-GR" sz="3200" b="1" i="1" dirty="0" smtClean="0"/>
              <a:t>Ο χρόνος θα έρθει </a:t>
            </a:r>
            <a:r>
              <a:rPr lang="el-GR" sz="3200" b="1" dirty="0" smtClean="0"/>
              <a:t>και </a:t>
            </a:r>
            <a:r>
              <a:rPr lang="el-GR" sz="3200" b="1" i="1" dirty="0" smtClean="0"/>
              <a:t>Ο έμπορος</a:t>
            </a:r>
            <a:r>
              <a:rPr lang="en-US" sz="3200" b="1" i="1" dirty="0" smtClean="0"/>
              <a:t> </a:t>
            </a:r>
            <a:r>
              <a:rPr lang="el-GR" sz="3200" b="1" i="1" dirty="0" smtClean="0"/>
              <a:t>από το Βερολίνο </a:t>
            </a:r>
            <a:endParaRPr lang="el-GR" sz="3200" b="1" i="1" dirty="0"/>
          </a:p>
        </p:txBody>
      </p:sp>
      <p:pic>
        <p:nvPicPr>
          <p:cNvPr id="5" name="Θέση περιεχομένου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27584" y="1368987"/>
            <a:ext cx="3240360" cy="4901454"/>
          </a:xfrm>
        </p:spPr>
      </p:pic>
      <p:pic>
        <p:nvPicPr>
          <p:cNvPr id="8" name="Θέση περιεχομένου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211960" y="2203237"/>
            <a:ext cx="4474840" cy="3024991"/>
          </a:xfrm>
        </p:spPr>
      </p:pic>
    </p:spTree>
    <p:extLst>
      <p:ext uri="{BB962C8B-B14F-4D97-AF65-F5344CB8AC3E}">
        <p14:creationId xmlns:p14="http://schemas.microsoft.com/office/powerpoint/2010/main" val="18132431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l-GR" sz="3200" b="1" i="1" dirty="0" smtClean="0"/>
              <a:t>Οι  περιπέτειες του καλού στρατιώτη </a:t>
            </a:r>
            <a:r>
              <a:rPr lang="el-GR" sz="3200" b="1" i="1" dirty="0" err="1" smtClean="0"/>
              <a:t>Σβέικ</a:t>
            </a:r>
            <a:r>
              <a:rPr lang="el-GR" sz="3200" b="1" i="1" dirty="0" smtClean="0"/>
              <a:t>, 1926</a:t>
            </a:r>
            <a:br>
              <a:rPr lang="el-GR" sz="3200" b="1" i="1" dirty="0" smtClean="0"/>
            </a:br>
            <a:r>
              <a:rPr lang="en-US" sz="3200" b="1" i="1" dirty="0" smtClean="0"/>
              <a:t>Erwin </a:t>
            </a:r>
            <a:r>
              <a:rPr lang="en-US" sz="3200" b="1" i="1" dirty="0" err="1" smtClean="0"/>
              <a:t>Piscator</a:t>
            </a:r>
            <a:endParaRPr lang="el-GR" sz="3200" b="1" i="1" dirty="0"/>
          </a:p>
        </p:txBody>
      </p:sp>
      <p:pic>
        <p:nvPicPr>
          <p:cNvPr id="5" name="Θέση περιεχομένου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4013" y="2564904"/>
            <a:ext cx="5263527" cy="2880319"/>
          </a:xfrm>
        </p:spPr>
      </p:pic>
      <p:pic>
        <p:nvPicPr>
          <p:cNvPr id="8" name="Θέση περιεχομένου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500316" y="2276872"/>
            <a:ext cx="3032124" cy="4120932"/>
          </a:xfrm>
        </p:spPr>
      </p:pic>
    </p:spTree>
    <p:extLst>
      <p:ext uri="{BB962C8B-B14F-4D97-AF65-F5344CB8AC3E}">
        <p14:creationId xmlns:p14="http://schemas.microsoft.com/office/powerpoint/2010/main" val="439973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620688"/>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sz="2800" b="1" dirty="0" smtClean="0"/>
              <a:t>Berthold Brecht</a:t>
            </a:r>
            <a:r>
              <a:rPr lang="el-GR" sz="2800" b="1" dirty="0" smtClean="0"/>
              <a:t> Ι</a:t>
            </a:r>
            <a:endParaRPr lang="el-GR" sz="2800" b="1" dirty="0"/>
          </a:p>
        </p:txBody>
      </p:sp>
      <p:sp>
        <p:nvSpPr>
          <p:cNvPr id="3" name="Θέση περιεχομένου 2"/>
          <p:cNvSpPr>
            <a:spLocks noGrp="1"/>
          </p:cNvSpPr>
          <p:nvPr>
            <p:ph idx="1"/>
          </p:nvPr>
        </p:nvSpPr>
        <p:spPr>
          <a:xfrm>
            <a:off x="0" y="620688"/>
            <a:ext cx="9144000" cy="6237312"/>
          </a:xfrm>
        </p:spPr>
        <p:txBody>
          <a:bodyPr>
            <a:normAutofit fontScale="70000" lnSpcReduction="20000"/>
          </a:bodyPr>
          <a:lstStyle/>
          <a:p>
            <a:r>
              <a:rPr lang="el-GR" dirty="0" smtClean="0"/>
              <a:t>Δημιουργία ενός θεάτρου που θα βοηθήσει τον άνθρωπο να διαφεντεύει τον εαυτό του.</a:t>
            </a:r>
          </a:p>
          <a:p>
            <a:r>
              <a:rPr lang="el-GR" dirty="0" smtClean="0"/>
              <a:t>Το θέατρό του το στηρίζει στην έννοια του πειράματος. Κατασκευασμένος χώρος που θα φαίνονται καθαρά οι όροι και οι νόμοι πάνω στους οποίους βασίζονται οι φυσικές διαδικασίες (μέθοδος στον αντίποδα του </a:t>
            </a:r>
            <a:r>
              <a:rPr lang="el-GR" dirty="0" err="1" smtClean="0"/>
              <a:t>Αρτώ</a:t>
            </a:r>
            <a:r>
              <a:rPr lang="el-GR" dirty="0" smtClean="0"/>
              <a:t>, και ταυτόχρονα κυριολεκτική διατύπωση αυτού που ο Σαίξπηρ έλεγε μεταφορικά).</a:t>
            </a:r>
          </a:p>
          <a:p>
            <a:r>
              <a:rPr lang="el-GR" dirty="0" smtClean="0"/>
              <a:t>Το θέατρο ένα εργαστήριο που θα αποκαλύπτονταν οι όροι από τους οποίους εξαρτάται η συμβίωση των ανθρώπων και η μεταξύ τους σχέση.</a:t>
            </a:r>
          </a:p>
          <a:p>
            <a:r>
              <a:rPr lang="el-GR" dirty="0" smtClean="0"/>
              <a:t>Η μαρξιστική θεωρία ως βάση εγκατάστασης του πειράματος και όχι ως προπαγάνδα.</a:t>
            </a:r>
          </a:p>
          <a:p>
            <a:r>
              <a:rPr lang="el-GR" dirty="0" smtClean="0"/>
              <a:t>Τρόποι για να κρατηθεί ο θεατής μακριά από τους ήρωες. Η συμβολή του θεατή στο τελικό νόημα του έργου. </a:t>
            </a:r>
          </a:p>
          <a:p>
            <a:r>
              <a:rPr lang="el-GR" dirty="0" smtClean="0"/>
              <a:t>Τα ποιοτικά χαρακτηριστικά του ‘νέου ανθρώπου’ κτίζονται από τον δραματουργό με τη συνεργασία του θεατή. </a:t>
            </a:r>
          </a:p>
          <a:p>
            <a:r>
              <a:rPr lang="el-GR" dirty="0" smtClean="0"/>
              <a:t>Ο ‘μεταβλητός’ άνθρωπος του Μπρεχτ στο έργο </a:t>
            </a:r>
            <a:r>
              <a:rPr lang="el-GR" i="1" dirty="0" smtClean="0"/>
              <a:t>Βάαλ</a:t>
            </a:r>
            <a:r>
              <a:rPr lang="el-GR" dirty="0" smtClean="0"/>
              <a:t>. Η διαφορά με τους </a:t>
            </a:r>
            <a:r>
              <a:rPr lang="el-GR" dirty="0" err="1" smtClean="0"/>
              <a:t>Πιραντέλλο</a:t>
            </a:r>
            <a:r>
              <a:rPr lang="el-GR" dirty="0" smtClean="0"/>
              <a:t> και Ο΄ </a:t>
            </a:r>
            <a:r>
              <a:rPr lang="el-GR" dirty="0" err="1" smtClean="0"/>
              <a:t>Νηλ</a:t>
            </a:r>
            <a:r>
              <a:rPr lang="el-GR" dirty="0" smtClean="0"/>
              <a:t>.</a:t>
            </a:r>
          </a:p>
          <a:p>
            <a:r>
              <a:rPr lang="el-GR" dirty="0" smtClean="0"/>
              <a:t>Η επικίνδυνη μεταβολή του ήρωα </a:t>
            </a:r>
            <a:r>
              <a:rPr lang="el-GR" dirty="0" err="1" smtClean="0"/>
              <a:t>Γκάλυ</a:t>
            </a:r>
            <a:r>
              <a:rPr lang="el-GR" dirty="0" smtClean="0"/>
              <a:t> Γκέι στο έργο </a:t>
            </a:r>
            <a:r>
              <a:rPr lang="el-GR" i="1" dirty="0" smtClean="0"/>
              <a:t>Ο </a:t>
            </a:r>
            <a:r>
              <a:rPr lang="el-GR" i="1" dirty="0"/>
              <a:t>ά</a:t>
            </a:r>
            <a:r>
              <a:rPr lang="el-GR" i="1" dirty="0" smtClean="0"/>
              <a:t>νδρας είναι άνδρας</a:t>
            </a:r>
            <a:r>
              <a:rPr lang="el-GR" dirty="0" smtClean="0"/>
              <a:t>. Αρχίζει η αναθεώρηση των απόψεών του για το άτομο και τη συλλογικότητα. Αυτή η σκέψη θα τον απασχολήσει και μετά τη μαρξιστική του θητεία.</a:t>
            </a:r>
          </a:p>
        </p:txBody>
      </p:sp>
    </p:spTree>
    <p:extLst>
      <p:ext uri="{BB962C8B-B14F-4D97-AF65-F5344CB8AC3E}">
        <p14:creationId xmlns:p14="http://schemas.microsoft.com/office/powerpoint/2010/main" val="3557641416"/>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1881</TotalTime>
  <Words>2165</Words>
  <Application>Microsoft Office PowerPoint</Application>
  <PresentationFormat>Προβολή στην οθόνη (4:3)</PresentationFormat>
  <Paragraphs>93</Paragraphs>
  <Slides>23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Θέμα του Office</vt:lpstr>
      <vt:lpstr>Ρεύματα της ιστορικής πρωτοπορίας στο θέατρο</vt:lpstr>
      <vt:lpstr>Η Γερμανία στον μεσοπόλεμο</vt:lpstr>
      <vt:lpstr>Erwin Piscator</vt:lpstr>
      <vt:lpstr>Ρασπούτιν, 1926</vt:lpstr>
      <vt:lpstr>Ζήτω, ζούμε</vt:lpstr>
      <vt:lpstr>Παρουσίαση του PowerPoint</vt:lpstr>
      <vt:lpstr>Λαϊκή σκηνή, Ο χρόνος θα έρθει και Ο έμπορος από το Βερολίνο </vt:lpstr>
      <vt:lpstr>Οι  περιπέτειες του καλού στρατιώτη Σβέικ, 1926 Erwin Piscator</vt:lpstr>
      <vt:lpstr>Berthold Brecht Ι</vt:lpstr>
      <vt:lpstr>Berthold Brecht ΙΙ</vt:lpstr>
      <vt:lpstr>Δραματικό vs επικό θέατρο</vt:lpstr>
      <vt:lpstr>Τα συστατικά στοιχεία της δραματουργίας και της σκηνοθετικής πρακτικής του μπρεχτικού θεάτρου</vt:lpstr>
      <vt:lpstr>Η όπερα της πεντάρας</vt:lpstr>
      <vt:lpstr>Η παρεξήγηση της Όπερας της πεντάρας</vt:lpstr>
      <vt:lpstr>Η όπερα σε σκηνοθεσία Γιάννη Χουβαρδά, 2016.</vt:lpstr>
      <vt:lpstr>Η όπερα σε σκηνοθεσία Μουμουλίδη 2009</vt:lpstr>
      <vt:lpstr>Drums</vt:lpstr>
      <vt:lpstr>Baal</vt:lpstr>
      <vt:lpstr>Ο άντρας είναι άντρας</vt:lpstr>
      <vt:lpstr>Ο καλός άνθρωπος από το Σετσουάν</vt:lpstr>
      <vt:lpstr>Αντιγόνη και Γαλιλαίος </vt:lpstr>
      <vt:lpstr>Μέχρι τον Β΄ Παγκόσμιο Πόλεμο</vt:lpstr>
      <vt:lpstr>Συνέχεια…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Πολιτικό και επικό θέατρο-Erwin Piscator και Bertold Brecht</dc:title>
  <dc:creator>NATALY</dc:creator>
  <cp:lastModifiedBy>NATALY</cp:lastModifiedBy>
  <cp:revision>56</cp:revision>
  <dcterms:created xsi:type="dcterms:W3CDTF">2019-05-28T03:48:11Z</dcterms:created>
  <dcterms:modified xsi:type="dcterms:W3CDTF">2019-06-08T06:48:28Z</dcterms:modified>
</cp:coreProperties>
</file>