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5" r:id="rId3"/>
    <p:sldId id="286" r:id="rId4"/>
    <p:sldId id="287" r:id="rId5"/>
    <p:sldId id="258" r:id="rId6"/>
    <p:sldId id="288" r:id="rId7"/>
    <p:sldId id="269" r:id="rId8"/>
    <p:sldId id="270" r:id="rId9"/>
    <p:sldId id="271" r:id="rId10"/>
    <p:sldId id="272" r:id="rId11"/>
    <p:sldId id="273" r:id="rId12"/>
    <p:sldId id="289" r:id="rId13"/>
    <p:sldId id="291" r:id="rId14"/>
    <p:sldId id="290" r:id="rId15"/>
    <p:sldId id="296" r:id="rId16"/>
    <p:sldId id="265" r:id="rId17"/>
    <p:sldId id="295" r:id="rId18"/>
    <p:sldId id="294" r:id="rId19"/>
    <p:sldId id="266" r:id="rId20"/>
    <p:sldId id="261" r:id="rId21"/>
    <p:sldId id="264" r:id="rId22"/>
    <p:sldId id="267" r:id="rId23"/>
    <p:sldId id="268" r:id="rId24"/>
    <p:sldId id="274" r:id="rId25"/>
    <p:sldId id="275" r:id="rId26"/>
    <p:sldId id="276" r:id="rId27"/>
    <p:sldId id="277" r:id="rId28"/>
    <p:sldId id="278" r:id="rId29"/>
    <p:sldId id="279" r:id="rId30"/>
    <p:sldId id="280" r:id="rId3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13AB576E-8E7C-47A5-B149-0199CC63B33E}" type="datetimeFigureOut">
              <a:rPr lang="el-GR" smtClean="0"/>
              <a:t>5/6/2020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2A5F20-2652-40F9-8BC2-F340DCEA4033}" type="slidenum">
              <a:rPr lang="el-GR" smtClean="0"/>
              <a:t>‹#›</a:t>
            </a:fld>
            <a:endParaRPr lang="el-GR"/>
          </a:p>
        </p:txBody>
      </p:sp>
    </p:spTree>
    <p:extLst>
      <p:ext uri="{BB962C8B-B14F-4D97-AF65-F5344CB8AC3E}">
        <p14:creationId xmlns:p14="http://schemas.microsoft.com/office/powerpoint/2010/main" val="3801471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3AB576E-8E7C-47A5-B149-0199CC63B33E}" type="datetimeFigureOut">
              <a:rPr lang="el-GR" smtClean="0"/>
              <a:t>5/6/2020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2A5F20-2652-40F9-8BC2-F340DCEA4033}" type="slidenum">
              <a:rPr lang="el-GR" smtClean="0"/>
              <a:t>‹#›</a:t>
            </a:fld>
            <a:endParaRPr lang="el-GR"/>
          </a:p>
        </p:txBody>
      </p:sp>
    </p:spTree>
    <p:extLst>
      <p:ext uri="{BB962C8B-B14F-4D97-AF65-F5344CB8AC3E}">
        <p14:creationId xmlns:p14="http://schemas.microsoft.com/office/powerpoint/2010/main" val="3710249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3AB576E-8E7C-47A5-B149-0199CC63B33E}" type="datetimeFigureOut">
              <a:rPr lang="el-GR" smtClean="0"/>
              <a:t>5/6/2020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2A5F20-2652-40F9-8BC2-F340DCEA4033}" type="slidenum">
              <a:rPr lang="el-GR" smtClean="0"/>
              <a:t>‹#›</a:t>
            </a:fld>
            <a:endParaRPr lang="el-GR"/>
          </a:p>
        </p:txBody>
      </p:sp>
    </p:spTree>
    <p:extLst>
      <p:ext uri="{BB962C8B-B14F-4D97-AF65-F5344CB8AC3E}">
        <p14:creationId xmlns:p14="http://schemas.microsoft.com/office/powerpoint/2010/main" val="358517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3AB576E-8E7C-47A5-B149-0199CC63B33E}" type="datetimeFigureOut">
              <a:rPr lang="el-GR" smtClean="0"/>
              <a:t>5/6/2020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2A5F20-2652-40F9-8BC2-F340DCEA4033}" type="slidenum">
              <a:rPr lang="el-GR" smtClean="0"/>
              <a:t>‹#›</a:t>
            </a:fld>
            <a:endParaRPr lang="el-GR"/>
          </a:p>
        </p:txBody>
      </p:sp>
    </p:spTree>
    <p:extLst>
      <p:ext uri="{BB962C8B-B14F-4D97-AF65-F5344CB8AC3E}">
        <p14:creationId xmlns:p14="http://schemas.microsoft.com/office/powerpoint/2010/main" val="2645291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13AB576E-8E7C-47A5-B149-0199CC63B33E}" type="datetimeFigureOut">
              <a:rPr lang="el-GR" smtClean="0"/>
              <a:t>5/6/2020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2A5F20-2652-40F9-8BC2-F340DCEA4033}" type="slidenum">
              <a:rPr lang="el-GR" smtClean="0"/>
              <a:t>‹#›</a:t>
            </a:fld>
            <a:endParaRPr lang="el-GR"/>
          </a:p>
        </p:txBody>
      </p:sp>
    </p:spTree>
    <p:extLst>
      <p:ext uri="{BB962C8B-B14F-4D97-AF65-F5344CB8AC3E}">
        <p14:creationId xmlns:p14="http://schemas.microsoft.com/office/powerpoint/2010/main" val="345153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13AB576E-8E7C-47A5-B149-0199CC63B33E}" type="datetimeFigureOut">
              <a:rPr lang="el-GR" smtClean="0"/>
              <a:t>5/6/2020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72A5F20-2652-40F9-8BC2-F340DCEA4033}" type="slidenum">
              <a:rPr lang="el-GR" smtClean="0"/>
              <a:t>‹#›</a:t>
            </a:fld>
            <a:endParaRPr lang="el-GR"/>
          </a:p>
        </p:txBody>
      </p:sp>
    </p:spTree>
    <p:extLst>
      <p:ext uri="{BB962C8B-B14F-4D97-AF65-F5344CB8AC3E}">
        <p14:creationId xmlns:p14="http://schemas.microsoft.com/office/powerpoint/2010/main" val="323276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13AB576E-8E7C-47A5-B149-0199CC63B33E}" type="datetimeFigureOut">
              <a:rPr lang="el-GR" smtClean="0"/>
              <a:t>5/6/2020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E72A5F20-2652-40F9-8BC2-F340DCEA4033}" type="slidenum">
              <a:rPr lang="el-GR" smtClean="0"/>
              <a:t>‹#›</a:t>
            </a:fld>
            <a:endParaRPr lang="el-GR"/>
          </a:p>
        </p:txBody>
      </p:sp>
    </p:spTree>
    <p:extLst>
      <p:ext uri="{BB962C8B-B14F-4D97-AF65-F5344CB8AC3E}">
        <p14:creationId xmlns:p14="http://schemas.microsoft.com/office/powerpoint/2010/main" val="962927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13AB576E-8E7C-47A5-B149-0199CC63B33E}" type="datetimeFigureOut">
              <a:rPr lang="el-GR" smtClean="0"/>
              <a:t>5/6/2020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E72A5F20-2652-40F9-8BC2-F340DCEA4033}" type="slidenum">
              <a:rPr lang="el-GR" smtClean="0"/>
              <a:t>‹#›</a:t>
            </a:fld>
            <a:endParaRPr lang="el-GR"/>
          </a:p>
        </p:txBody>
      </p:sp>
    </p:spTree>
    <p:extLst>
      <p:ext uri="{BB962C8B-B14F-4D97-AF65-F5344CB8AC3E}">
        <p14:creationId xmlns:p14="http://schemas.microsoft.com/office/powerpoint/2010/main" val="3938394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13AB576E-8E7C-47A5-B149-0199CC63B33E}" type="datetimeFigureOut">
              <a:rPr lang="el-GR" smtClean="0"/>
              <a:t>5/6/2020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E72A5F20-2652-40F9-8BC2-F340DCEA4033}" type="slidenum">
              <a:rPr lang="el-GR" smtClean="0"/>
              <a:t>‹#›</a:t>
            </a:fld>
            <a:endParaRPr lang="el-GR"/>
          </a:p>
        </p:txBody>
      </p:sp>
    </p:spTree>
    <p:extLst>
      <p:ext uri="{BB962C8B-B14F-4D97-AF65-F5344CB8AC3E}">
        <p14:creationId xmlns:p14="http://schemas.microsoft.com/office/powerpoint/2010/main" val="60276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3AB576E-8E7C-47A5-B149-0199CC63B33E}" type="datetimeFigureOut">
              <a:rPr lang="el-GR" smtClean="0"/>
              <a:t>5/6/2020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72A5F20-2652-40F9-8BC2-F340DCEA4033}" type="slidenum">
              <a:rPr lang="el-GR" smtClean="0"/>
              <a:t>‹#›</a:t>
            </a:fld>
            <a:endParaRPr lang="el-GR"/>
          </a:p>
        </p:txBody>
      </p:sp>
    </p:spTree>
    <p:extLst>
      <p:ext uri="{BB962C8B-B14F-4D97-AF65-F5344CB8AC3E}">
        <p14:creationId xmlns:p14="http://schemas.microsoft.com/office/powerpoint/2010/main" val="1609308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3AB576E-8E7C-47A5-B149-0199CC63B33E}" type="datetimeFigureOut">
              <a:rPr lang="el-GR" smtClean="0"/>
              <a:t>5/6/2020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72A5F20-2652-40F9-8BC2-F340DCEA4033}" type="slidenum">
              <a:rPr lang="el-GR" smtClean="0"/>
              <a:t>‹#›</a:t>
            </a:fld>
            <a:endParaRPr lang="el-GR"/>
          </a:p>
        </p:txBody>
      </p:sp>
    </p:spTree>
    <p:extLst>
      <p:ext uri="{BB962C8B-B14F-4D97-AF65-F5344CB8AC3E}">
        <p14:creationId xmlns:p14="http://schemas.microsoft.com/office/powerpoint/2010/main" val="24956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AB576E-8E7C-47A5-B149-0199CC63B33E}" type="datetimeFigureOut">
              <a:rPr lang="el-GR" smtClean="0"/>
              <a:t>5/6/2020</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A5F20-2652-40F9-8BC2-F340DCEA4033}" type="slidenum">
              <a:rPr lang="el-GR" smtClean="0"/>
              <a:t>‹#›</a:t>
            </a:fld>
            <a:endParaRPr lang="el-GR"/>
          </a:p>
        </p:txBody>
      </p:sp>
    </p:spTree>
    <p:extLst>
      <p:ext uri="{BB962C8B-B14F-4D97-AF65-F5344CB8AC3E}">
        <p14:creationId xmlns:p14="http://schemas.microsoft.com/office/powerpoint/2010/main" val="3828274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0"/>
            <a:ext cx="9144000" cy="1196752"/>
          </a:xfrm>
        </p:spPr>
        <p:style>
          <a:lnRef idx="1">
            <a:schemeClr val="accent2"/>
          </a:lnRef>
          <a:fillRef idx="2">
            <a:schemeClr val="accent2"/>
          </a:fillRef>
          <a:effectRef idx="1">
            <a:schemeClr val="accent2"/>
          </a:effectRef>
          <a:fontRef idx="minor">
            <a:schemeClr val="dk1"/>
          </a:fontRef>
        </p:style>
        <p:txBody>
          <a:bodyPr>
            <a:noAutofit/>
          </a:bodyPr>
          <a:lstStyle/>
          <a:p>
            <a:r>
              <a:rPr lang="el-GR" sz="2800" b="1" dirty="0" smtClean="0"/>
              <a:t>Ρεύματα της ιστορικής πρωτοπορίας, θέατρο των μαζών και καλλιτέχνες στο θέατρο των πρώτων τεσσάρων δεκαετιών του 20ού αιώνα</a:t>
            </a:r>
            <a:endParaRPr lang="el-GR" sz="2800" b="1" dirty="0"/>
          </a:p>
        </p:txBody>
      </p:sp>
      <p:sp>
        <p:nvSpPr>
          <p:cNvPr id="5" name="Θέση περιεχομένου 4"/>
          <p:cNvSpPr>
            <a:spLocks noGrp="1"/>
          </p:cNvSpPr>
          <p:nvPr>
            <p:ph idx="1"/>
          </p:nvPr>
        </p:nvSpPr>
        <p:spPr>
          <a:xfrm>
            <a:off x="0" y="1340768"/>
            <a:ext cx="9144000" cy="5517232"/>
          </a:xfrm>
        </p:spPr>
        <p:txBody>
          <a:bodyPr>
            <a:normAutofit fontScale="77500" lnSpcReduction="20000"/>
          </a:bodyPr>
          <a:lstStyle/>
          <a:p>
            <a:r>
              <a:rPr lang="el-GR" b="1" dirty="0" smtClean="0"/>
              <a:t>Συμβολισμός</a:t>
            </a:r>
            <a:r>
              <a:rPr lang="el-GR" dirty="0" smtClean="0"/>
              <a:t>: </a:t>
            </a:r>
            <a:r>
              <a:rPr lang="el-GR" dirty="0" err="1" smtClean="0"/>
              <a:t>Μαίτερλινκ</a:t>
            </a:r>
            <a:r>
              <a:rPr lang="el-GR" dirty="0" smtClean="0"/>
              <a:t>, </a:t>
            </a:r>
            <a:r>
              <a:rPr lang="el-GR" dirty="0" err="1" smtClean="0"/>
              <a:t>Άππια</a:t>
            </a:r>
            <a:r>
              <a:rPr lang="el-GR" dirty="0" smtClean="0"/>
              <a:t>, </a:t>
            </a:r>
            <a:r>
              <a:rPr lang="el-GR" dirty="0" err="1" smtClean="0"/>
              <a:t>Κρέιγκ</a:t>
            </a:r>
            <a:r>
              <a:rPr lang="el-GR" dirty="0" smtClean="0"/>
              <a:t>, </a:t>
            </a:r>
            <a:r>
              <a:rPr lang="el-GR" dirty="0" err="1" smtClean="0"/>
              <a:t>Μέγερχολντ</a:t>
            </a:r>
            <a:r>
              <a:rPr lang="el-GR" dirty="0" smtClean="0"/>
              <a:t>,  </a:t>
            </a:r>
            <a:r>
              <a:rPr lang="el-GR" dirty="0" err="1" smtClean="0"/>
              <a:t>Φουκς</a:t>
            </a:r>
            <a:r>
              <a:rPr lang="el-GR" dirty="0" smtClean="0"/>
              <a:t>, Κοπώ</a:t>
            </a:r>
          </a:p>
          <a:p>
            <a:r>
              <a:rPr lang="el-GR" dirty="0" smtClean="0"/>
              <a:t>Η περίπτωση του </a:t>
            </a:r>
            <a:r>
              <a:rPr lang="el-GR" dirty="0" err="1" smtClean="0"/>
              <a:t>Ζαρρύ</a:t>
            </a:r>
            <a:endParaRPr lang="el-GR" dirty="0" smtClean="0"/>
          </a:p>
          <a:p>
            <a:r>
              <a:rPr lang="el-GR" b="1" dirty="0" smtClean="0"/>
              <a:t>Φουτουρισμός</a:t>
            </a:r>
            <a:r>
              <a:rPr lang="el-GR" dirty="0" smtClean="0"/>
              <a:t> (Ιταλία): </a:t>
            </a:r>
            <a:r>
              <a:rPr lang="el-GR" dirty="0" err="1" smtClean="0"/>
              <a:t>Μαρινέττι</a:t>
            </a:r>
            <a:r>
              <a:rPr lang="el-GR" dirty="0" smtClean="0"/>
              <a:t>, </a:t>
            </a:r>
            <a:r>
              <a:rPr lang="el-GR" dirty="0" err="1" smtClean="0"/>
              <a:t>Μπραγκάλια</a:t>
            </a:r>
            <a:endParaRPr lang="el-GR" dirty="0"/>
          </a:p>
          <a:p>
            <a:r>
              <a:rPr lang="el-GR" dirty="0" smtClean="0"/>
              <a:t> </a:t>
            </a:r>
            <a:r>
              <a:rPr lang="el-GR" b="1" dirty="0" smtClean="0"/>
              <a:t>Νταντά και Σουρεαλισμός</a:t>
            </a:r>
            <a:r>
              <a:rPr lang="el-GR" dirty="0" smtClean="0"/>
              <a:t>: </a:t>
            </a:r>
            <a:r>
              <a:rPr lang="el-GR" dirty="0" err="1" smtClean="0"/>
              <a:t>Αραγκόν</a:t>
            </a:r>
            <a:r>
              <a:rPr lang="el-GR" dirty="0" smtClean="0"/>
              <a:t>, </a:t>
            </a:r>
            <a:r>
              <a:rPr lang="el-GR" dirty="0" err="1" smtClean="0"/>
              <a:t>Βιτράκ</a:t>
            </a:r>
            <a:r>
              <a:rPr lang="el-GR" dirty="0" smtClean="0"/>
              <a:t>. </a:t>
            </a:r>
          </a:p>
          <a:p>
            <a:r>
              <a:rPr lang="el-GR" dirty="0" smtClean="0"/>
              <a:t>Η περίπτωση του </a:t>
            </a:r>
            <a:r>
              <a:rPr lang="el-GR" dirty="0" err="1" smtClean="0"/>
              <a:t>Πιραντέλλο</a:t>
            </a:r>
            <a:endParaRPr lang="el-GR" dirty="0" smtClean="0"/>
          </a:p>
          <a:p>
            <a:r>
              <a:rPr lang="el-GR" dirty="0" smtClean="0"/>
              <a:t>Η περίπτωση του </a:t>
            </a:r>
            <a:r>
              <a:rPr lang="el-GR" dirty="0" err="1" smtClean="0"/>
              <a:t>Αρτώ</a:t>
            </a:r>
            <a:endParaRPr lang="el-GR" dirty="0" smtClean="0"/>
          </a:p>
          <a:p>
            <a:r>
              <a:rPr lang="el-GR" b="1" dirty="0" smtClean="0"/>
              <a:t>Φουτουρισμός</a:t>
            </a:r>
            <a:r>
              <a:rPr lang="el-GR" dirty="0" smtClean="0"/>
              <a:t> (Ρωσία) </a:t>
            </a:r>
            <a:r>
              <a:rPr lang="el-GR" dirty="0" err="1" smtClean="0"/>
              <a:t>Μαγιακόφσκι</a:t>
            </a:r>
            <a:r>
              <a:rPr lang="el-GR" dirty="0" smtClean="0"/>
              <a:t>, </a:t>
            </a:r>
            <a:r>
              <a:rPr lang="el-GR" b="1" dirty="0" smtClean="0"/>
              <a:t>Κονστρουκτιβισμός</a:t>
            </a:r>
            <a:r>
              <a:rPr lang="el-GR" dirty="0" smtClean="0"/>
              <a:t>  (Ρωσία) </a:t>
            </a:r>
            <a:r>
              <a:rPr lang="el-GR" dirty="0" err="1" smtClean="0"/>
              <a:t>Μέγερχολντ</a:t>
            </a:r>
            <a:r>
              <a:rPr lang="el-GR" dirty="0" smtClean="0"/>
              <a:t>, </a:t>
            </a:r>
            <a:r>
              <a:rPr lang="el-GR" b="1" dirty="0" err="1" smtClean="0"/>
              <a:t>Μπάουχαους</a:t>
            </a:r>
            <a:r>
              <a:rPr lang="el-GR" dirty="0" err="1" smtClean="0"/>
              <a:t>(Γερμανία</a:t>
            </a:r>
            <a:r>
              <a:rPr lang="el-GR" dirty="0" smtClean="0"/>
              <a:t>) Γκρόπιους. </a:t>
            </a:r>
          </a:p>
          <a:p>
            <a:r>
              <a:rPr lang="el-GR" dirty="0" smtClean="0"/>
              <a:t>Εξπρεσιονισμός (Γερμανία)</a:t>
            </a:r>
          </a:p>
          <a:p>
            <a:r>
              <a:rPr lang="el-GR" b="1" dirty="0" smtClean="0"/>
              <a:t>Θέατρο των μαζών (</a:t>
            </a:r>
            <a:r>
              <a:rPr lang="el-GR" dirty="0"/>
              <a:t>Σοβιετική </a:t>
            </a:r>
            <a:r>
              <a:rPr lang="el-GR" dirty="0" smtClean="0"/>
              <a:t>Ένωση, </a:t>
            </a:r>
            <a:r>
              <a:rPr lang="el-GR" b="1" dirty="0" smtClean="0"/>
              <a:t>1917-1920)</a:t>
            </a:r>
            <a:r>
              <a:rPr lang="el-GR" dirty="0" smtClean="0"/>
              <a:t>, </a:t>
            </a:r>
            <a:r>
              <a:rPr lang="el-GR" b="1" dirty="0" smtClean="0"/>
              <a:t>Θέατρο των μαζών (</a:t>
            </a:r>
            <a:r>
              <a:rPr lang="el-GR" dirty="0" smtClean="0"/>
              <a:t>Ιταλία, </a:t>
            </a:r>
            <a:r>
              <a:rPr lang="el-GR" b="1" dirty="0" smtClean="0"/>
              <a:t>δεκαετία 1930), </a:t>
            </a:r>
            <a:r>
              <a:rPr lang="en-US" b="1" dirty="0" err="1" smtClean="0"/>
              <a:t>Thingspiel</a:t>
            </a:r>
            <a:r>
              <a:rPr lang="en-US" b="1" dirty="0" smtClean="0"/>
              <a:t> (</a:t>
            </a:r>
            <a:r>
              <a:rPr lang="el-GR" dirty="0" smtClean="0"/>
              <a:t>Γερμανία, </a:t>
            </a:r>
            <a:r>
              <a:rPr lang="en-US" b="1" dirty="0" smtClean="0"/>
              <a:t>1933-1936)</a:t>
            </a:r>
            <a:r>
              <a:rPr lang="en-US" dirty="0" smtClean="0"/>
              <a:t>, </a:t>
            </a:r>
            <a:r>
              <a:rPr lang="en-US" b="1" dirty="0" smtClean="0"/>
              <a:t>American Zionist Pageants (</a:t>
            </a:r>
            <a:r>
              <a:rPr lang="el-GR" dirty="0" smtClean="0"/>
              <a:t>ΗΠΑ, </a:t>
            </a:r>
            <a:r>
              <a:rPr lang="en-US" b="1" dirty="0" smtClean="0"/>
              <a:t>1932-1946)</a:t>
            </a:r>
            <a:r>
              <a:rPr lang="el-GR" dirty="0" smtClean="0"/>
              <a:t>.</a:t>
            </a:r>
          </a:p>
          <a:p>
            <a:r>
              <a:rPr lang="el-GR" dirty="0" smtClean="0"/>
              <a:t>Πολιτικό θέατρο και επικό θέατρο </a:t>
            </a:r>
            <a:r>
              <a:rPr lang="el-GR" dirty="0" err="1" smtClean="0"/>
              <a:t>Πισκάτορ</a:t>
            </a:r>
            <a:r>
              <a:rPr lang="el-GR" dirty="0" smtClean="0"/>
              <a:t> και Μπρεχτ (Γερμανία). </a:t>
            </a:r>
            <a:endParaRPr lang="el-GR" dirty="0"/>
          </a:p>
        </p:txBody>
      </p:sp>
    </p:spTree>
    <p:extLst>
      <p:ext uri="{BB962C8B-B14F-4D97-AF65-F5344CB8AC3E}">
        <p14:creationId xmlns:p14="http://schemas.microsoft.com/office/powerpoint/2010/main" val="2648527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06613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l-GR" sz="3200" b="1" dirty="0" smtClean="0"/>
              <a:t>Λαϊκή σκηνή, </a:t>
            </a:r>
            <a:r>
              <a:rPr lang="el-GR" sz="3200" b="1" i="1" dirty="0" smtClean="0"/>
              <a:t>Ο χρόνος θα έρθει </a:t>
            </a:r>
            <a:r>
              <a:rPr lang="el-GR" sz="3200" b="1" dirty="0" smtClean="0"/>
              <a:t>και </a:t>
            </a:r>
            <a:r>
              <a:rPr lang="el-GR" sz="3200" b="1" i="1" dirty="0" smtClean="0"/>
              <a:t>Ο έμπορος</a:t>
            </a:r>
            <a:r>
              <a:rPr lang="en-US" sz="3200" b="1" i="1" dirty="0" smtClean="0"/>
              <a:t> </a:t>
            </a:r>
            <a:r>
              <a:rPr lang="el-GR" sz="3200" b="1" i="1" dirty="0" smtClean="0"/>
              <a:t>από το Βερολίνο </a:t>
            </a:r>
            <a:endParaRPr lang="el-GR" sz="3200" b="1" i="1" dirty="0"/>
          </a:p>
        </p:txBody>
      </p:sp>
      <p:pic>
        <p:nvPicPr>
          <p:cNvPr id="5" name="Θέση περιεχομένου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27584" y="1368987"/>
            <a:ext cx="3240360" cy="4901454"/>
          </a:xfrm>
        </p:spPr>
      </p:pic>
      <p:pic>
        <p:nvPicPr>
          <p:cNvPr id="8" name="Θέση περιεχομένου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11960" y="2203237"/>
            <a:ext cx="4474840" cy="3024991"/>
          </a:xfrm>
        </p:spPr>
      </p:pic>
    </p:spTree>
    <p:extLst>
      <p:ext uri="{BB962C8B-B14F-4D97-AF65-F5344CB8AC3E}">
        <p14:creationId xmlns:p14="http://schemas.microsoft.com/office/powerpoint/2010/main" val="1813243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l-GR" sz="3200" b="1" i="1" dirty="0" smtClean="0"/>
              <a:t>Οι  περιπέτειες του καλού στρατιώτη </a:t>
            </a:r>
            <a:r>
              <a:rPr lang="el-GR" sz="3200" b="1" i="1" dirty="0" err="1" smtClean="0"/>
              <a:t>Σβέικ</a:t>
            </a:r>
            <a:r>
              <a:rPr lang="el-GR" sz="3200" b="1" i="1" dirty="0" smtClean="0"/>
              <a:t>, 1926</a:t>
            </a:r>
            <a:br>
              <a:rPr lang="el-GR" sz="3200" b="1" i="1" dirty="0" smtClean="0"/>
            </a:br>
            <a:r>
              <a:rPr lang="en-US" sz="3200" b="1" i="1" dirty="0" smtClean="0"/>
              <a:t>Erwin </a:t>
            </a:r>
            <a:r>
              <a:rPr lang="en-US" sz="3200" b="1" i="1" dirty="0" err="1" smtClean="0"/>
              <a:t>Piscator</a:t>
            </a:r>
            <a:endParaRPr lang="el-GR" sz="3200" b="1" i="1"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4013" y="2564904"/>
            <a:ext cx="5263527" cy="2880319"/>
          </a:xfrm>
        </p:spPr>
      </p:pic>
      <p:pic>
        <p:nvPicPr>
          <p:cNvPr id="8" name="Θέση περιεχομένου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00316" y="2276872"/>
            <a:ext cx="3032124" cy="4120932"/>
          </a:xfrm>
        </p:spPr>
      </p:pic>
    </p:spTree>
    <p:extLst>
      <p:ext uri="{BB962C8B-B14F-4D97-AF65-F5344CB8AC3E}">
        <p14:creationId xmlns:p14="http://schemas.microsoft.com/office/powerpoint/2010/main" val="439973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620688"/>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2800" b="1" dirty="0" smtClean="0"/>
              <a:t>Berthold Brecht</a:t>
            </a:r>
            <a:r>
              <a:rPr lang="el-GR" sz="2800" b="1" dirty="0" smtClean="0"/>
              <a:t> Ι (ο Μπρεχτ και οι άλλοι)</a:t>
            </a:r>
            <a:endParaRPr lang="el-GR" sz="2800" b="1" dirty="0"/>
          </a:p>
        </p:txBody>
      </p:sp>
      <p:sp>
        <p:nvSpPr>
          <p:cNvPr id="3" name="Θέση περιεχομένου 2"/>
          <p:cNvSpPr>
            <a:spLocks noGrp="1"/>
          </p:cNvSpPr>
          <p:nvPr>
            <p:ph idx="1"/>
          </p:nvPr>
        </p:nvSpPr>
        <p:spPr>
          <a:xfrm>
            <a:off x="0" y="620688"/>
            <a:ext cx="9144000" cy="6237312"/>
          </a:xfrm>
        </p:spPr>
        <p:txBody>
          <a:bodyPr>
            <a:normAutofit fontScale="92500" lnSpcReduction="10000"/>
          </a:bodyPr>
          <a:lstStyle/>
          <a:p>
            <a:r>
              <a:rPr lang="el-GR" dirty="0" smtClean="0"/>
              <a:t>Εάν τον </a:t>
            </a:r>
            <a:r>
              <a:rPr lang="el-GR" dirty="0" err="1" smtClean="0"/>
              <a:t>Αρτώ</a:t>
            </a:r>
            <a:r>
              <a:rPr lang="el-GR" dirty="0" smtClean="0"/>
              <a:t> τον ενδιέφερε το θέατρο τελετουργία τότε τον Μπρεχτ τον ενδιαφέρει </a:t>
            </a:r>
            <a:r>
              <a:rPr lang="el-GR" b="1" dirty="0" smtClean="0"/>
              <a:t>το θέατρο που είναι σαν μια τελετή μύησης</a:t>
            </a:r>
            <a:r>
              <a:rPr lang="el-GR" dirty="0" smtClean="0"/>
              <a:t>. </a:t>
            </a:r>
          </a:p>
          <a:p>
            <a:r>
              <a:rPr lang="el-GR" dirty="0" smtClean="0"/>
              <a:t>Εάν για τους φορμαλιστές και τους ιδεαλιστές </a:t>
            </a:r>
            <a:r>
              <a:rPr lang="el-GR" b="1" dirty="0" smtClean="0"/>
              <a:t>η φύση </a:t>
            </a:r>
            <a:r>
              <a:rPr lang="el-GR" dirty="0" smtClean="0"/>
              <a:t>εμφανίζεται μοναδική και αμετάβλητη, για τον Μπρεχτ είναι </a:t>
            </a:r>
            <a:r>
              <a:rPr lang="el-GR" b="1" dirty="0" smtClean="0"/>
              <a:t>μεταβλητή, ατελής και ιστορικά καθορισμένη</a:t>
            </a:r>
            <a:r>
              <a:rPr lang="el-GR" dirty="0" smtClean="0"/>
              <a:t>. </a:t>
            </a:r>
          </a:p>
          <a:p>
            <a:r>
              <a:rPr lang="el-GR" dirty="0" smtClean="0"/>
              <a:t>Στη θέση του φιλοσοφικού ιδεαλισμού αντιπροτείνει τον </a:t>
            </a:r>
            <a:r>
              <a:rPr lang="el-GR" b="1" dirty="0" smtClean="0"/>
              <a:t>φιλοσοφικό υλισμό</a:t>
            </a:r>
            <a:r>
              <a:rPr lang="el-GR" dirty="0" smtClean="0"/>
              <a:t>. </a:t>
            </a:r>
          </a:p>
          <a:p>
            <a:r>
              <a:rPr lang="el-GR" dirty="0" smtClean="0"/>
              <a:t>Στη θέση της πατριαρχίας εισηγείται την </a:t>
            </a:r>
            <a:r>
              <a:rPr lang="el-GR" b="1" dirty="0" smtClean="0"/>
              <a:t>μητριαρχία</a:t>
            </a:r>
            <a:r>
              <a:rPr lang="el-GR" dirty="0" smtClean="0"/>
              <a:t>. </a:t>
            </a:r>
          </a:p>
          <a:p>
            <a:r>
              <a:rPr lang="el-GR" dirty="0" smtClean="0"/>
              <a:t>Αντί για το καλοφτιαγμένο έργο του αστικού δράματος αντιπροτείνει </a:t>
            </a:r>
            <a:r>
              <a:rPr lang="el-GR" b="1" dirty="0" smtClean="0"/>
              <a:t>το έργο με το ανοιχτό τέλος</a:t>
            </a:r>
            <a:r>
              <a:rPr lang="el-GR" dirty="0" smtClean="0"/>
              <a:t>. </a:t>
            </a:r>
          </a:p>
          <a:p>
            <a:r>
              <a:rPr lang="el-GR" dirty="0"/>
              <a:t>Δημιουργία ενός θεάτρου που θα βοηθήσει </a:t>
            </a:r>
            <a:r>
              <a:rPr lang="el-GR" b="1" dirty="0"/>
              <a:t>τον άνθρωπο να διαφεντεύει τον εαυτό του.</a:t>
            </a:r>
          </a:p>
          <a:p>
            <a:endParaRPr lang="el-GR" dirty="0" smtClean="0"/>
          </a:p>
          <a:p>
            <a:endParaRPr lang="el-GR" dirty="0" smtClean="0"/>
          </a:p>
        </p:txBody>
      </p:sp>
    </p:spTree>
    <p:extLst>
      <p:ext uri="{BB962C8B-B14F-4D97-AF65-F5344CB8AC3E}">
        <p14:creationId xmlns:p14="http://schemas.microsoft.com/office/powerpoint/2010/main" val="3077626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620688"/>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2800" b="1" dirty="0" smtClean="0"/>
              <a:t>Berthold Brecht</a:t>
            </a:r>
            <a:r>
              <a:rPr lang="el-GR" sz="2800" b="1" dirty="0" smtClean="0"/>
              <a:t> ΙΙ (το πείραμα)</a:t>
            </a:r>
            <a:endParaRPr lang="el-GR" sz="2800" b="1" dirty="0"/>
          </a:p>
        </p:txBody>
      </p:sp>
      <p:sp>
        <p:nvSpPr>
          <p:cNvPr id="3" name="Θέση περιεχομένου 2"/>
          <p:cNvSpPr>
            <a:spLocks noGrp="1"/>
          </p:cNvSpPr>
          <p:nvPr>
            <p:ph idx="1"/>
          </p:nvPr>
        </p:nvSpPr>
        <p:spPr>
          <a:xfrm>
            <a:off x="0" y="620688"/>
            <a:ext cx="9144000" cy="6237312"/>
          </a:xfrm>
        </p:spPr>
        <p:txBody>
          <a:bodyPr>
            <a:normAutofit fontScale="62500" lnSpcReduction="20000"/>
          </a:bodyPr>
          <a:lstStyle/>
          <a:p>
            <a:r>
              <a:rPr lang="el-GR" dirty="0"/>
              <a:t>Το θέατρό του το στηρίζει στην έννοια του </a:t>
            </a:r>
            <a:r>
              <a:rPr lang="el-GR" b="1" dirty="0"/>
              <a:t>πειράματος</a:t>
            </a:r>
            <a:r>
              <a:rPr lang="el-GR" dirty="0"/>
              <a:t>. </a:t>
            </a:r>
            <a:r>
              <a:rPr lang="el-GR" b="1" dirty="0"/>
              <a:t>Κατασκευασμένος χώρος</a:t>
            </a:r>
            <a:r>
              <a:rPr lang="el-GR" dirty="0"/>
              <a:t> που θα φαίνονται καθαρά </a:t>
            </a:r>
            <a:r>
              <a:rPr lang="el-GR" b="1" dirty="0"/>
              <a:t>οι όροι και οι νόμοι πάνω στους οποίους βασίζονται οι φυσικές </a:t>
            </a:r>
            <a:r>
              <a:rPr lang="el-GR" b="1" dirty="0" smtClean="0"/>
              <a:t>διαδικασίες, η συμβίωση των ανθρώπων, οι σχέσεις μεταξύ τους.</a:t>
            </a:r>
          </a:p>
          <a:p>
            <a:r>
              <a:rPr lang="el-GR" dirty="0" smtClean="0"/>
              <a:t>Μέθοδος </a:t>
            </a:r>
            <a:r>
              <a:rPr lang="el-GR" b="1" dirty="0"/>
              <a:t>στον αντίποδα του </a:t>
            </a:r>
            <a:r>
              <a:rPr lang="el-GR" b="1" dirty="0" err="1"/>
              <a:t>Αρτώ</a:t>
            </a:r>
            <a:r>
              <a:rPr lang="el-GR" dirty="0"/>
              <a:t>, που ήθελε να καταργήσει τις επιστήμες θεωρώντας </a:t>
            </a:r>
            <a:r>
              <a:rPr lang="el-GR" dirty="0" smtClean="0"/>
              <a:t>πως </a:t>
            </a:r>
            <a:r>
              <a:rPr lang="el-GR" dirty="0"/>
              <a:t>ήταν η αιτία παρακμής του </a:t>
            </a:r>
            <a:r>
              <a:rPr lang="el-GR" dirty="0" smtClean="0"/>
              <a:t>ευρωπαϊκού θεάτρου </a:t>
            </a:r>
            <a:r>
              <a:rPr lang="el-GR" dirty="0"/>
              <a:t>και ταυτόχρονα </a:t>
            </a:r>
            <a:r>
              <a:rPr lang="el-GR" b="1" dirty="0"/>
              <a:t>κυριολεκτική διατύπωση αυτού που ο Σαίξπηρ </a:t>
            </a:r>
            <a:r>
              <a:rPr lang="el-GR" dirty="0"/>
              <a:t>έλεγε </a:t>
            </a:r>
            <a:r>
              <a:rPr lang="el-GR" dirty="0" smtClean="0"/>
              <a:t>μεταφορικά.</a:t>
            </a:r>
          </a:p>
          <a:p>
            <a:r>
              <a:rPr lang="el-GR" dirty="0" smtClean="0"/>
              <a:t>Όλες οι επεξεργασίες στηρίζονται στην άποψη ότι </a:t>
            </a:r>
            <a:r>
              <a:rPr lang="el-GR" b="1" dirty="0" smtClean="0"/>
              <a:t>ο άνθρωπος αποκτά την ταυτότητά του μέσω των σχέσεων που συνάπτει, κοινωνικών και οικονομικών. </a:t>
            </a:r>
            <a:r>
              <a:rPr lang="el-GR" dirty="0" smtClean="0"/>
              <a:t>Κι αυτές είναι πρώτιστα </a:t>
            </a:r>
            <a:r>
              <a:rPr lang="el-GR" b="1" dirty="0" smtClean="0"/>
              <a:t>εμπορευματικές </a:t>
            </a:r>
            <a:r>
              <a:rPr lang="el-GR" dirty="0" smtClean="0"/>
              <a:t>παρά ανθρώπινες </a:t>
            </a:r>
            <a:r>
              <a:rPr lang="el-GR" b="1" dirty="0" smtClean="0"/>
              <a:t>σχέσεις. Αυτή η κατάσταση μετατρέπει τον άνθρωπο σε αντικείμενο, το οποίο μπορεί να χρησιμοποιηθεί. Για να αλλάξει αυτό και να μετατραπούν από εμπορευματικές σε ανθρώπινες πρέπει οι συνθήκες της αστικής κοινωνίας να μεταβληθούν. Προς ποια κατεύθυνση όμως; </a:t>
            </a:r>
          </a:p>
          <a:p>
            <a:r>
              <a:rPr lang="el-GR" dirty="0"/>
              <a:t>Στην καρδιά της ποιητικής του βρίσκεται </a:t>
            </a:r>
            <a:r>
              <a:rPr lang="el-GR" b="1" dirty="0"/>
              <a:t>η κριτική παρατήρηση και εγρήγορση</a:t>
            </a:r>
            <a:r>
              <a:rPr lang="el-GR" dirty="0"/>
              <a:t>, το </a:t>
            </a:r>
            <a:r>
              <a:rPr lang="el-GR" b="1" dirty="0"/>
              <a:t>«πώς» </a:t>
            </a:r>
            <a:r>
              <a:rPr lang="el-GR" dirty="0"/>
              <a:t>και όχι το «τι» </a:t>
            </a:r>
            <a:r>
              <a:rPr lang="el-GR" b="1" dirty="0"/>
              <a:t>των πραγμάτων</a:t>
            </a:r>
            <a:r>
              <a:rPr lang="el-GR" dirty="0" smtClean="0"/>
              <a:t>.</a:t>
            </a:r>
            <a:endParaRPr lang="el-GR" b="1" dirty="0">
              <a:solidFill>
                <a:srgbClr val="FF0000"/>
              </a:solidFill>
            </a:endParaRPr>
          </a:p>
          <a:p>
            <a:r>
              <a:rPr lang="el-GR" dirty="0" smtClean="0"/>
              <a:t>Χρησιμοποιεί τη </a:t>
            </a:r>
            <a:r>
              <a:rPr lang="el-GR" b="1" dirty="0"/>
              <a:t>μαρξιστική θεωρία </a:t>
            </a:r>
            <a:r>
              <a:rPr lang="el-GR" dirty="0"/>
              <a:t>ως </a:t>
            </a:r>
            <a:r>
              <a:rPr lang="el-GR" b="1" dirty="0"/>
              <a:t>βάση εγκατάστασης του πειράματος </a:t>
            </a:r>
            <a:r>
              <a:rPr lang="el-GR" dirty="0"/>
              <a:t>και όχι ως </a:t>
            </a:r>
            <a:r>
              <a:rPr lang="el-GR" b="1" dirty="0"/>
              <a:t>προπαγάνδα</a:t>
            </a:r>
            <a:r>
              <a:rPr lang="el-GR" dirty="0"/>
              <a:t>.</a:t>
            </a:r>
          </a:p>
          <a:p>
            <a:r>
              <a:rPr lang="el-GR" b="1" dirty="0" smtClean="0"/>
              <a:t>Το </a:t>
            </a:r>
            <a:r>
              <a:rPr lang="el-GR" b="1" dirty="0"/>
              <a:t>θέατρό του</a:t>
            </a:r>
            <a:r>
              <a:rPr lang="el-GR" dirty="0"/>
              <a:t> δεν είναι το </a:t>
            </a:r>
            <a:r>
              <a:rPr lang="el-GR" b="1" dirty="0"/>
              <a:t>σχόλιο </a:t>
            </a:r>
            <a:r>
              <a:rPr lang="el-GR" dirty="0"/>
              <a:t>για μια μελλοντική σοσιαλιστική κοινωνία αλλά </a:t>
            </a:r>
            <a:r>
              <a:rPr lang="el-GR" b="1" dirty="0"/>
              <a:t>για την παρούσα αστική</a:t>
            </a:r>
            <a:r>
              <a:rPr lang="el-GR" dirty="0" smtClean="0"/>
              <a:t>.</a:t>
            </a:r>
          </a:p>
          <a:p>
            <a:r>
              <a:rPr lang="el-GR" dirty="0"/>
              <a:t>Τα ποιοτικά χαρακτηριστικά του </a:t>
            </a:r>
            <a:r>
              <a:rPr lang="el-GR" b="1" dirty="0"/>
              <a:t>‘νέου ανθρώπου’ </a:t>
            </a:r>
            <a:r>
              <a:rPr lang="el-GR" dirty="0"/>
              <a:t>κτίζονται από τον </a:t>
            </a:r>
            <a:r>
              <a:rPr lang="el-GR" b="1" dirty="0"/>
              <a:t>δραματουργό με τη συνεργασία του θεατή</a:t>
            </a:r>
            <a:r>
              <a:rPr lang="el-GR" dirty="0"/>
              <a:t>. </a:t>
            </a:r>
            <a:endParaRPr lang="el-GR" dirty="0" smtClean="0"/>
          </a:p>
          <a:p>
            <a:r>
              <a:rPr lang="el-GR" dirty="0"/>
              <a:t>Μια </a:t>
            </a:r>
            <a:r>
              <a:rPr lang="el-GR" b="1" dirty="0"/>
              <a:t>πρώιμη μεταμοντέρνα εκδοχή προσέγγισης </a:t>
            </a:r>
            <a:r>
              <a:rPr lang="el-GR" dirty="0"/>
              <a:t>έχουμε εδώ, καθώς ο Μπρεχτ </a:t>
            </a:r>
            <a:r>
              <a:rPr lang="el-GR" b="1" dirty="0"/>
              <a:t>θέτει σε αντιπαράθεση ιστορικές περιόδους μεταξύ τους</a:t>
            </a:r>
            <a:r>
              <a:rPr lang="el-GR" dirty="0"/>
              <a:t>. </a:t>
            </a:r>
          </a:p>
          <a:p>
            <a:endParaRPr lang="el-GR" dirty="0" smtClean="0"/>
          </a:p>
        </p:txBody>
      </p:sp>
    </p:spTree>
    <p:extLst>
      <p:ext uri="{BB962C8B-B14F-4D97-AF65-F5344CB8AC3E}">
        <p14:creationId xmlns:p14="http://schemas.microsoft.com/office/powerpoint/2010/main" val="2034825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620688"/>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2800" b="1" dirty="0" smtClean="0"/>
              <a:t>Berthold Brecht</a:t>
            </a:r>
            <a:r>
              <a:rPr lang="el-GR" sz="2800" b="1" dirty="0" smtClean="0"/>
              <a:t> ΙΙΙ (αποστασιοποίηση)</a:t>
            </a:r>
            <a:endParaRPr lang="el-GR" sz="2800" b="1" dirty="0"/>
          </a:p>
        </p:txBody>
      </p:sp>
      <p:sp>
        <p:nvSpPr>
          <p:cNvPr id="3" name="Θέση περιεχομένου 2"/>
          <p:cNvSpPr>
            <a:spLocks noGrp="1"/>
          </p:cNvSpPr>
          <p:nvPr>
            <p:ph idx="1"/>
          </p:nvPr>
        </p:nvSpPr>
        <p:spPr>
          <a:xfrm>
            <a:off x="0" y="620688"/>
            <a:ext cx="9144000" cy="6237312"/>
          </a:xfrm>
        </p:spPr>
        <p:txBody>
          <a:bodyPr>
            <a:normAutofit fontScale="85000" lnSpcReduction="10000"/>
          </a:bodyPr>
          <a:lstStyle/>
          <a:p>
            <a:r>
              <a:rPr lang="el-GR" dirty="0"/>
              <a:t>Ο Μπρεχτ </a:t>
            </a:r>
            <a:r>
              <a:rPr lang="el-GR" dirty="0" smtClean="0"/>
              <a:t>υποστηρίζει </a:t>
            </a:r>
            <a:r>
              <a:rPr lang="el-GR" dirty="0"/>
              <a:t>την </a:t>
            </a:r>
            <a:r>
              <a:rPr lang="el-GR" b="1" dirty="0"/>
              <a:t>αποστασιοποίηση του θεατή από τα δρώμενα </a:t>
            </a:r>
            <a:r>
              <a:rPr lang="el-GR" dirty="0"/>
              <a:t>προκειμένου να μπορεί να επεξεργαστεί τα όσα βλέπει με τη λογική και να μην παρασύρεται συναισθηματικά. </a:t>
            </a:r>
          </a:p>
          <a:p>
            <a:r>
              <a:rPr lang="el-GR" dirty="0" smtClean="0"/>
              <a:t>Ο </a:t>
            </a:r>
            <a:r>
              <a:rPr lang="el-GR" dirty="0"/>
              <a:t>Μπρεχτ προτείνει ένα </a:t>
            </a:r>
            <a:r>
              <a:rPr lang="el-GR" b="1" dirty="0"/>
              <a:t>είδος ολικού θεάτρου </a:t>
            </a:r>
            <a:r>
              <a:rPr lang="el-GR" dirty="0"/>
              <a:t>κατά το πρότυπο του Βάγκνερ αλλά ζητά τη </a:t>
            </a:r>
            <a:r>
              <a:rPr lang="el-GR" b="1" dirty="0"/>
              <a:t>διάσπαση των επιμέρους στοιχείων</a:t>
            </a:r>
            <a:r>
              <a:rPr lang="el-GR" dirty="0"/>
              <a:t>, ώστε το καθένα να προβάλλει το δικό </a:t>
            </a:r>
            <a:r>
              <a:rPr lang="el-GR" b="1" dirty="0" err="1"/>
              <a:t>μετασχόλιο</a:t>
            </a:r>
            <a:r>
              <a:rPr lang="el-GR" dirty="0"/>
              <a:t>, </a:t>
            </a:r>
            <a:r>
              <a:rPr lang="el-GR" dirty="0" smtClean="0"/>
              <a:t>αναγκάζοντας τον </a:t>
            </a:r>
            <a:r>
              <a:rPr lang="el-GR" b="1" dirty="0"/>
              <a:t>θεατή </a:t>
            </a:r>
            <a:r>
              <a:rPr lang="el-GR" dirty="0"/>
              <a:t>να ζυγίσει τις εναλλακτικές λύσεις και </a:t>
            </a:r>
            <a:r>
              <a:rPr lang="el-GR" b="1" dirty="0"/>
              <a:t>να</a:t>
            </a:r>
            <a:r>
              <a:rPr lang="el-GR" dirty="0"/>
              <a:t> </a:t>
            </a:r>
            <a:r>
              <a:rPr lang="el-GR" b="1" dirty="0"/>
              <a:t>αποφασίσει </a:t>
            </a:r>
            <a:r>
              <a:rPr lang="el-GR" dirty="0"/>
              <a:t>και κατά συνέπεια να οδηγηθεί στην πράξη</a:t>
            </a:r>
            <a:r>
              <a:rPr lang="el-GR" dirty="0" smtClean="0"/>
              <a:t>.</a:t>
            </a:r>
          </a:p>
          <a:p>
            <a:r>
              <a:rPr lang="el-GR" dirty="0"/>
              <a:t>Ο Μπρεχτ επιδιώκει αυτό που αποφεύγει ο </a:t>
            </a:r>
            <a:r>
              <a:rPr lang="el-GR" dirty="0" err="1"/>
              <a:t>Στανισλάφσκι</a:t>
            </a:r>
            <a:r>
              <a:rPr lang="el-GR" dirty="0"/>
              <a:t> και οι ρεαλιστές των πρώτων χρόνων του 20ού αιώνα: </a:t>
            </a:r>
            <a:r>
              <a:rPr lang="el-GR" b="1" dirty="0"/>
              <a:t>αντί να κρύβει τη διαμεσολάβηση στην παραγωγή του νοήματος την </a:t>
            </a:r>
            <a:r>
              <a:rPr lang="el-GR" b="1" dirty="0" smtClean="0"/>
              <a:t>εκθέτει. </a:t>
            </a:r>
            <a:r>
              <a:rPr lang="el-GR" dirty="0" smtClean="0"/>
              <a:t>Γι</a:t>
            </a:r>
            <a:r>
              <a:rPr lang="el-GR" dirty="0"/>
              <a:t>’ αυτό ζητεί να εκφέρουν οι ηθοποιοί </a:t>
            </a:r>
            <a:r>
              <a:rPr lang="el-GR" dirty="0" smtClean="0"/>
              <a:t>τον </a:t>
            </a:r>
            <a:r>
              <a:rPr lang="el-GR" dirty="0"/>
              <a:t>λόγο λες και είναι κάτι εκτός, κάποιο τρίτο πρόσωπο. </a:t>
            </a:r>
            <a:r>
              <a:rPr lang="el-GR" dirty="0" smtClean="0"/>
              <a:t>Σε </a:t>
            </a:r>
            <a:r>
              <a:rPr lang="el-GR" dirty="0"/>
              <a:t>κάθε κίνησή του υπεισέρχεται η πρόθεση της </a:t>
            </a:r>
            <a:r>
              <a:rPr lang="el-GR" b="1" dirty="0"/>
              <a:t>απομυθοποίησης</a:t>
            </a:r>
            <a:r>
              <a:rPr lang="el-GR" dirty="0"/>
              <a:t>.  </a:t>
            </a:r>
            <a:endParaRPr lang="el-GR" dirty="0" smtClean="0"/>
          </a:p>
          <a:p>
            <a:endParaRPr lang="el-GR" dirty="0" smtClean="0">
              <a:solidFill>
                <a:srgbClr val="FF0000"/>
              </a:solidFill>
            </a:endParaRPr>
          </a:p>
          <a:p>
            <a:endParaRPr lang="el-GR" dirty="0" smtClean="0"/>
          </a:p>
        </p:txBody>
      </p:sp>
    </p:spTree>
    <p:extLst>
      <p:ext uri="{BB962C8B-B14F-4D97-AF65-F5344CB8AC3E}">
        <p14:creationId xmlns:p14="http://schemas.microsoft.com/office/powerpoint/2010/main" val="2573020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620688"/>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2800" b="1" dirty="0" smtClean="0"/>
              <a:t>Berthold Brecht</a:t>
            </a:r>
            <a:r>
              <a:rPr lang="el-GR" sz="2800" b="1" dirty="0" smtClean="0"/>
              <a:t> ΙΙΙ (αποστασιοποίηση)</a:t>
            </a:r>
            <a:endParaRPr lang="el-GR" sz="2800" b="1" dirty="0"/>
          </a:p>
        </p:txBody>
      </p:sp>
      <p:sp>
        <p:nvSpPr>
          <p:cNvPr id="3" name="Θέση περιεχομένου 2"/>
          <p:cNvSpPr>
            <a:spLocks noGrp="1"/>
          </p:cNvSpPr>
          <p:nvPr>
            <p:ph idx="1"/>
          </p:nvPr>
        </p:nvSpPr>
        <p:spPr>
          <a:xfrm>
            <a:off x="0" y="620688"/>
            <a:ext cx="9144000" cy="6237312"/>
          </a:xfrm>
        </p:spPr>
        <p:txBody>
          <a:bodyPr>
            <a:normAutofit fontScale="70000" lnSpcReduction="20000"/>
          </a:bodyPr>
          <a:lstStyle/>
          <a:p>
            <a:r>
              <a:rPr lang="el-GR" b="1" dirty="0" smtClean="0"/>
              <a:t>Οι </a:t>
            </a:r>
            <a:r>
              <a:rPr lang="el-GR" b="1" dirty="0"/>
              <a:t>ηθοποιοί </a:t>
            </a:r>
            <a:r>
              <a:rPr lang="el-GR" dirty="0"/>
              <a:t>αλλάζουν ρόλους επί σκηνής, </a:t>
            </a:r>
            <a:r>
              <a:rPr lang="el-GR" b="1" dirty="0"/>
              <a:t>αποστασιοποιούνται από τους ρόλους τους</a:t>
            </a:r>
            <a:r>
              <a:rPr lang="el-GR" dirty="0" smtClean="0"/>
              <a:t>. «Ο ηθοποιός έπρεπε να ξεχάσει όλα όσα είχε μάθει για να επιτυγχάνει τη συναισθηματική συμμετοχή του κοινού στη δημιουργία του καθώς δεν αποσκοπεί να οδηγήσει το κοινό του σε έκσταση, ούτε ο ίδιος έπρεπε να περιέλθει σε έκσταση». «Έτσι ο ηθοποιός δεν πρέπει ποτέ να επιτρέψει την πλήρη μεταμόρφωσή του στη μορφή του ρόλου. Αντιθέτως πρέπει να διχαστεί και να σταθεί πάνω στη σκηνή με διπλή μορφή», ως ηθοποιός Χ που δείχνει πως σκέφτεται τη φιγούρα Α αλλά ταυτόχρονα και ως η ίδια η φιγούρα Α.</a:t>
            </a:r>
          </a:p>
          <a:p>
            <a:r>
              <a:rPr lang="el-GR" dirty="0" smtClean="0"/>
              <a:t>Ο Μπρεχτ προτείνει τρία μέσα για την αποστασιοποίηση: (1)Τη μεταφορά στο τρίτο πρόσωπο, (2) τη μεταφορά στο παρελθόν και (3) την παρουσίαση υποκριτικών οδηγιών και σχολίων. </a:t>
            </a:r>
          </a:p>
          <a:p>
            <a:r>
              <a:rPr lang="el-GR" dirty="0" smtClean="0"/>
              <a:t>Συχνά διαφάνειες που προβάλλονται στην παράσταση </a:t>
            </a:r>
            <a:r>
              <a:rPr lang="el-GR" dirty="0"/>
              <a:t>μας λένε το τι θα γίνει, ενώ τραγούδια διακόπτουν τη ροή της δράσης.  Ηθοποιοί απευθύνονται στο </a:t>
            </a:r>
            <a:r>
              <a:rPr lang="el-GR" dirty="0" smtClean="0"/>
              <a:t>κοινό και </a:t>
            </a:r>
            <a:r>
              <a:rPr lang="el-GR" dirty="0"/>
              <a:t>το </a:t>
            </a:r>
            <a:r>
              <a:rPr lang="el-GR" dirty="0" smtClean="0"/>
              <a:t>εμπλέκουν, </a:t>
            </a:r>
            <a:r>
              <a:rPr lang="el-GR" dirty="0"/>
              <a:t>αυτό που </a:t>
            </a:r>
            <a:r>
              <a:rPr lang="el-GR" dirty="0" smtClean="0"/>
              <a:t>επιδιώκει </a:t>
            </a:r>
            <a:r>
              <a:rPr lang="el-GR" dirty="0"/>
              <a:t>είναι </a:t>
            </a:r>
            <a:r>
              <a:rPr lang="el-GR" b="1" dirty="0"/>
              <a:t>έναν συνδυασμό από ετερόκλητα και αντιφατικά στοιχεία, σε μια προσπάθεια να ενισχύσει και όχι να αποπροσανατολίσει τα θεματικά του μοτίβα</a:t>
            </a:r>
            <a:r>
              <a:rPr lang="el-GR" dirty="0"/>
              <a:t>. </a:t>
            </a:r>
            <a:endParaRPr lang="el-GR" dirty="0" smtClean="0"/>
          </a:p>
          <a:p>
            <a:r>
              <a:rPr lang="el-GR" dirty="0" smtClean="0"/>
              <a:t>Με αυτόν τον τρόπο ο θεατής παραπέμπεται από το θέατρο στην πραγματικότητα, μέσα στην οποία θα πρέπει να συνεχίσει το πείραμα.  Η σχέση που αναπτύσσεται ανάμεσα στο θέατρο και την πραγματικότητα είναι </a:t>
            </a:r>
            <a:r>
              <a:rPr lang="el-GR" b="1" dirty="0" smtClean="0"/>
              <a:t>διαλεκτική</a:t>
            </a:r>
            <a:r>
              <a:rPr lang="el-GR" dirty="0" smtClean="0"/>
              <a:t>.</a:t>
            </a:r>
          </a:p>
          <a:p>
            <a:endParaRPr lang="el-GR" dirty="0" smtClean="0">
              <a:solidFill>
                <a:srgbClr val="FF0000"/>
              </a:solidFill>
            </a:endParaRPr>
          </a:p>
          <a:p>
            <a:endParaRPr lang="el-GR" dirty="0" smtClean="0"/>
          </a:p>
        </p:txBody>
      </p:sp>
    </p:spTree>
    <p:extLst>
      <p:ext uri="{BB962C8B-B14F-4D97-AF65-F5344CB8AC3E}">
        <p14:creationId xmlns:p14="http://schemas.microsoft.com/office/powerpoint/2010/main" val="3617609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692696"/>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2800" b="1" dirty="0"/>
              <a:t>Berthold </a:t>
            </a:r>
            <a:r>
              <a:rPr lang="en-US" sz="2800" b="1" dirty="0" smtClean="0"/>
              <a:t>Brecht</a:t>
            </a:r>
            <a:r>
              <a:rPr lang="el-GR" sz="2800" b="1" dirty="0" smtClean="0"/>
              <a:t> Ι</a:t>
            </a:r>
            <a:r>
              <a:rPr lang="en-US" sz="2800" b="1" dirty="0" smtClean="0"/>
              <a:t>V</a:t>
            </a:r>
            <a:r>
              <a:rPr lang="el-GR" sz="2800" b="1" dirty="0" smtClean="0"/>
              <a:t> (μεταβλητοί ήρωες)</a:t>
            </a:r>
            <a:endParaRPr lang="el-GR" sz="2800" dirty="0"/>
          </a:p>
        </p:txBody>
      </p:sp>
      <p:sp>
        <p:nvSpPr>
          <p:cNvPr id="3" name="Θέση περιεχομένου 2"/>
          <p:cNvSpPr>
            <a:spLocks noGrp="1"/>
          </p:cNvSpPr>
          <p:nvPr>
            <p:ph idx="1"/>
          </p:nvPr>
        </p:nvSpPr>
        <p:spPr>
          <a:xfrm>
            <a:off x="0" y="692696"/>
            <a:ext cx="9144000" cy="6165304"/>
          </a:xfrm>
        </p:spPr>
        <p:txBody>
          <a:bodyPr>
            <a:normAutofit fontScale="62500" lnSpcReduction="20000"/>
          </a:bodyPr>
          <a:lstStyle/>
          <a:p>
            <a:r>
              <a:rPr lang="el-GR" b="1" dirty="0" smtClean="0"/>
              <a:t>Μεταβλητοί ήρωες-νέοι άνθρωποι-συλλογικότητες </a:t>
            </a:r>
          </a:p>
          <a:p>
            <a:r>
              <a:rPr lang="el-GR" dirty="0" smtClean="0"/>
              <a:t>Στο έργο </a:t>
            </a:r>
            <a:r>
              <a:rPr lang="el-GR" i="1" dirty="0" smtClean="0"/>
              <a:t>Βάαλ</a:t>
            </a:r>
            <a:r>
              <a:rPr lang="el-GR" dirty="0" smtClean="0"/>
              <a:t> ο </a:t>
            </a:r>
            <a:r>
              <a:rPr lang="el-GR" dirty="0" err="1" smtClean="0"/>
              <a:t>Μπρέχτ</a:t>
            </a:r>
            <a:r>
              <a:rPr lang="el-GR" dirty="0" smtClean="0"/>
              <a:t> δίνει απάντηση στον </a:t>
            </a:r>
            <a:r>
              <a:rPr lang="el-GR" i="1" dirty="0" smtClean="0"/>
              <a:t>Μοναχικό </a:t>
            </a:r>
            <a:r>
              <a:rPr lang="el-GR" dirty="0" smtClean="0"/>
              <a:t>του Χανς </a:t>
            </a:r>
            <a:r>
              <a:rPr lang="el-GR" dirty="0" err="1" smtClean="0"/>
              <a:t>Γιοστ</a:t>
            </a:r>
            <a:r>
              <a:rPr lang="el-GR" dirty="0" smtClean="0"/>
              <a:t> (εξπρεσιονισμός) και γενικά στους μοναχικούς ήρωες από τη Θύελλα και Ορμή και μετά. Στο έργο αυτό γίνεται φανερό πως δεν μπορεί να υπάρξει ατομικότητα, αφού άνθρωπος είναι </a:t>
            </a:r>
            <a:r>
              <a:rPr lang="el-GR" dirty="0"/>
              <a:t>‘μεταβλητός</a:t>
            </a:r>
            <a:r>
              <a:rPr lang="el-GR" dirty="0" smtClean="0"/>
              <a:t>’. </a:t>
            </a:r>
            <a:endParaRPr lang="el-GR" dirty="0"/>
          </a:p>
          <a:p>
            <a:r>
              <a:rPr lang="el-GR" dirty="0" smtClean="0"/>
              <a:t>Στην μεταβλητότητα του ατόμου στηρίζεται και το κωμικό του έργο </a:t>
            </a:r>
            <a:r>
              <a:rPr lang="el-GR" i="1" dirty="0" smtClean="0"/>
              <a:t>Ο άνδρας είναι άνδρας</a:t>
            </a:r>
            <a:r>
              <a:rPr lang="el-GR" dirty="0" smtClean="0"/>
              <a:t>. Το θέμα είναι η μεταβολή της προσωπικότητας ενός άνδρα. Ο ήρωας </a:t>
            </a:r>
            <a:r>
              <a:rPr lang="el-GR" dirty="0" err="1"/>
              <a:t>Γκάλυ</a:t>
            </a:r>
            <a:r>
              <a:rPr lang="el-GR" dirty="0"/>
              <a:t> </a:t>
            </a:r>
            <a:r>
              <a:rPr lang="el-GR" dirty="0" smtClean="0"/>
              <a:t>Γκέι </a:t>
            </a:r>
            <a:r>
              <a:rPr lang="el-GR" dirty="0" err="1" smtClean="0"/>
              <a:t>ανασυναρμολογείται</a:t>
            </a:r>
            <a:r>
              <a:rPr lang="el-GR" dirty="0" smtClean="0"/>
              <a:t> σε κάτι νέο όπως οι συνθήκες το επιβάλλουν. Αυτός ο νέος τύπος ανθρώπου ισχυροποιεί το εγώ του μέσα από τη μάζα. Η παραίτηση από το εγώ του φέρνει μόνο κέρδος. Το άτομο δεν ορίζεται τελικά ως το αντίθετο της συλλογικότητας, αλλά προσδιορίζεται και ενδυναμώνεται από αυτήν.</a:t>
            </a:r>
          </a:p>
          <a:p>
            <a:r>
              <a:rPr lang="el-GR" dirty="0" smtClean="0"/>
              <a:t>Όμως οι </a:t>
            </a:r>
            <a:r>
              <a:rPr lang="el-GR" dirty="0" err="1" smtClean="0"/>
              <a:t>κοινωνικο</a:t>
            </a:r>
            <a:r>
              <a:rPr lang="el-GR" dirty="0" smtClean="0"/>
              <a:t>-πολιτικές εξελίξεις στη Γερμανία ανέδειξαν την αρνητική και επικίνδυνη </a:t>
            </a:r>
            <a:r>
              <a:rPr lang="el-GR" dirty="0" err="1" smtClean="0"/>
              <a:t>ανασυναρμολόγηση</a:t>
            </a:r>
            <a:r>
              <a:rPr lang="el-GR" dirty="0" smtClean="0"/>
              <a:t> του </a:t>
            </a:r>
            <a:r>
              <a:rPr lang="el-GR" dirty="0" err="1" smtClean="0"/>
              <a:t>Γκάλυ</a:t>
            </a:r>
            <a:r>
              <a:rPr lang="el-GR" dirty="0" smtClean="0"/>
              <a:t> Γκέι, δηλαδή την υποβάθμιση του μεμονωμένου ατόμου σε απάνθρωπο αγελαίο ζώο, χωρίς συνείδηση και ευθύνη, όπου τα κατώτερα ένστικτα του απελευθερώνονται με τη βύθιση στη συλλογικότητα. Αρχίζει </a:t>
            </a:r>
            <a:r>
              <a:rPr lang="el-GR" dirty="0"/>
              <a:t>η αναθεώρηση των απόψεών του για το άτομο και τη συλλογικότητα. Αυτή η σκέψη θα τον </a:t>
            </a:r>
            <a:r>
              <a:rPr lang="el-GR" dirty="0" smtClean="0"/>
              <a:t>απασχολήσει τα χρόνια 1931-1936 </a:t>
            </a:r>
            <a:r>
              <a:rPr lang="el-GR" dirty="0"/>
              <a:t>και μετά τη μαρξιστική του θητεία</a:t>
            </a:r>
            <a:r>
              <a:rPr lang="el-GR" dirty="0" smtClean="0"/>
              <a:t>.</a:t>
            </a:r>
            <a:endParaRPr lang="el-GR" dirty="0"/>
          </a:p>
          <a:p>
            <a:r>
              <a:rPr lang="el-GR" dirty="0"/>
              <a:t>1928-1931 στο επίκεντρο των έργων αυτής της περιόδου βρίσκεται </a:t>
            </a:r>
            <a:r>
              <a:rPr lang="el-GR" b="1" dirty="0"/>
              <a:t>η κατηγορία της συγκατάθεσης την οποία δίνει κανείς στη διάλυση του στη συλλογικότητα ή χάρη της συλλογικότητας ή την αρνείται. </a:t>
            </a:r>
          </a:p>
          <a:p>
            <a:endParaRPr lang="el-GR" dirty="0"/>
          </a:p>
        </p:txBody>
      </p:sp>
    </p:spTree>
    <p:extLst>
      <p:ext uri="{BB962C8B-B14F-4D97-AF65-F5344CB8AC3E}">
        <p14:creationId xmlns:p14="http://schemas.microsoft.com/office/powerpoint/2010/main" val="3860643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692696"/>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2800" b="1" dirty="0"/>
              <a:t>Berthold </a:t>
            </a:r>
            <a:r>
              <a:rPr lang="en-US" sz="2800" b="1" dirty="0" smtClean="0"/>
              <a:t>Brecht</a:t>
            </a:r>
            <a:r>
              <a:rPr lang="el-GR" sz="2800" b="1" dirty="0" smtClean="0"/>
              <a:t> </a:t>
            </a:r>
            <a:r>
              <a:rPr lang="en-US" sz="2800" b="1" dirty="0"/>
              <a:t>V</a:t>
            </a:r>
            <a:r>
              <a:rPr lang="en-US" sz="2800" b="1" dirty="0" smtClean="0"/>
              <a:t> (</a:t>
            </a:r>
            <a:r>
              <a:rPr lang="el-GR" sz="2800" b="1" dirty="0" smtClean="0"/>
              <a:t>Διδακτικά έργα)</a:t>
            </a:r>
            <a:endParaRPr lang="el-GR" sz="2800" dirty="0"/>
          </a:p>
        </p:txBody>
      </p:sp>
      <p:sp>
        <p:nvSpPr>
          <p:cNvPr id="3" name="Θέση περιεχομένου 2"/>
          <p:cNvSpPr>
            <a:spLocks noGrp="1"/>
          </p:cNvSpPr>
          <p:nvPr>
            <p:ph idx="1"/>
          </p:nvPr>
        </p:nvSpPr>
        <p:spPr>
          <a:xfrm>
            <a:off x="0" y="692696"/>
            <a:ext cx="9144000" cy="6165304"/>
          </a:xfrm>
        </p:spPr>
        <p:txBody>
          <a:bodyPr>
            <a:normAutofit fontScale="55000" lnSpcReduction="20000"/>
          </a:bodyPr>
          <a:lstStyle/>
          <a:p>
            <a:r>
              <a:rPr lang="el-GR" b="1" dirty="0" smtClean="0"/>
              <a:t>Τα </a:t>
            </a:r>
            <a:r>
              <a:rPr lang="el-GR" b="1" dirty="0"/>
              <a:t>διδακτικά έργα</a:t>
            </a:r>
            <a:r>
              <a:rPr lang="el-GR" dirty="0"/>
              <a:t>: εδώ το ενδιαφέρον στρέφεται στον ηθοποιό και όχι στον θεατή. Οι ήρωες τους δεν πρέπει να είναι εξαιρετικά ιδιόμορφοι και με έμφαση στη μοναδικότητά τους, εκτός και αν αυτό είναι το θέμα του έργου. </a:t>
            </a:r>
          </a:p>
          <a:p>
            <a:r>
              <a:rPr lang="el-GR" dirty="0" smtClean="0"/>
              <a:t>Τα διδακτικά έργα του Μπρεχτ συνδέονται και με το μουσικό κίνημα (σχολικές όπερες). Η διαφορά είναι πως οι άλλοι δραματουργοί πρόσφεραν ένα έργο που οι μαθητές έπρεπε να υιοθετήσουν τις αστικές συμπεριφορές ως πρότυπο, ενώ στα έργα του Μπρεχτ οι μαθητές έπρεπε να «αποστασιοποιηθούν» και να σκεφτούν. </a:t>
            </a:r>
            <a:endParaRPr lang="en-US" dirty="0" smtClean="0"/>
          </a:p>
          <a:p>
            <a:r>
              <a:rPr lang="el-GR" dirty="0" smtClean="0"/>
              <a:t>Εδώ το πείραμα δι</a:t>
            </a:r>
            <a:r>
              <a:rPr lang="el-GR" dirty="0"/>
              <a:t>ε</a:t>
            </a:r>
            <a:r>
              <a:rPr lang="el-GR" dirty="0" smtClean="0"/>
              <a:t>ξάγεται με αυτούς (τους ηθοποιούς) και πάνω σε αυτούς (τους ηθοποιούς) κι έχει ως στόχο τη μεταβολή τους. Το ερώτημα όμως παραμένει: </a:t>
            </a:r>
            <a:r>
              <a:rPr lang="el-GR" b="1" dirty="0" smtClean="0"/>
              <a:t>Τα διδακτικά έργα αποτελούν μέσα πάλης εναντίον της αστικής κοινωνίας ή είναι μια ουτοπική </a:t>
            </a:r>
            <a:r>
              <a:rPr lang="el-GR" b="1" dirty="0" err="1" smtClean="0"/>
              <a:t>προοικονομία</a:t>
            </a:r>
            <a:r>
              <a:rPr lang="el-GR" b="1" dirty="0" smtClean="0"/>
              <a:t> σοσιαλιστικών κοινωνικών σχέσεων;</a:t>
            </a:r>
            <a:r>
              <a:rPr lang="el-GR" dirty="0" smtClean="0"/>
              <a:t> Πιθανά </a:t>
            </a:r>
            <a:r>
              <a:rPr lang="el-GR" dirty="0"/>
              <a:t>το διδακτικό έργο του Μπρεχτ να ήθελε να προκαλέσει τον αστικό θεσμό του επαγγελματικού θεάτρου και του κοινού </a:t>
            </a:r>
            <a:r>
              <a:rPr lang="el-GR" dirty="0" smtClean="0"/>
              <a:t>του.</a:t>
            </a:r>
          </a:p>
          <a:p>
            <a:r>
              <a:rPr lang="el-GR" dirty="0" smtClean="0"/>
              <a:t>Τα χρόνια της εξορίας αναπτύσσει το θέατρο της επιστημονικής εποχής ως το θέατρο του μέλλοντος. </a:t>
            </a:r>
          </a:p>
          <a:p>
            <a:r>
              <a:rPr lang="el-GR" b="1" dirty="0" smtClean="0"/>
              <a:t>Ποιος τρόπος σχέσεων καθορίζει και γεννά ποιον τύπο ανθρώπου</a:t>
            </a:r>
            <a:r>
              <a:rPr lang="el-GR" dirty="0" smtClean="0"/>
              <a:t>; Αυτό ακριβώς είναι το θέμα στο έργο του </a:t>
            </a:r>
            <a:r>
              <a:rPr lang="el-GR" b="1" i="1" dirty="0" smtClean="0"/>
              <a:t>Ο καλός άνθρωπος από το </a:t>
            </a:r>
            <a:r>
              <a:rPr lang="el-GR" b="1" i="1" dirty="0" err="1" smtClean="0"/>
              <a:t>Σετσουάν</a:t>
            </a:r>
            <a:r>
              <a:rPr lang="el-GR" dirty="0" smtClean="0"/>
              <a:t>. Στο έργο του </a:t>
            </a:r>
            <a:r>
              <a:rPr lang="el-GR" dirty="0" err="1" smtClean="0"/>
              <a:t>Καλντερόν</a:t>
            </a:r>
            <a:r>
              <a:rPr lang="el-GR" dirty="0" smtClean="0"/>
              <a:t> υποστηρίζεται πως ο νόμος της χάριτος υπαγορεύεται στον καθένα. Ο Θεός σκηνοθετεί το θέατρο της ανθρώπινης ζωής και στο τέλος εκδίδει την ετυμηγορία για τους δρώντες. Στον Μπρεχτ εξασφαλίζονται παρόμοιες συνθήκες: τρεις θεοί υπεύθυνοι για το θέατρο της πλοκής και στο τέλος δικάζουν την Σεν Τε. Όμως εδώ οι θεοί έχουν κατέβει στη γη και δοκιμάζονται οι «εντολές» τους. Η Σεν Τε είναι γεμάτη καλοσύνη, κι όμως για να φανεί καλή στην ιδιωτική της ζωή είναι υποχρεωμένη στον επαγγελματικό τομέα να είναι κακή. </a:t>
            </a:r>
          </a:p>
          <a:p>
            <a:pPr marL="0" indent="0">
              <a:buNone/>
            </a:pPr>
            <a:endParaRPr lang="el-GR" dirty="0"/>
          </a:p>
          <a:p>
            <a:endParaRPr lang="el-GR" dirty="0"/>
          </a:p>
        </p:txBody>
      </p:sp>
    </p:spTree>
    <p:extLst>
      <p:ext uri="{BB962C8B-B14F-4D97-AF65-F5344CB8AC3E}">
        <p14:creationId xmlns:p14="http://schemas.microsoft.com/office/powerpoint/2010/main" val="795000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76470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l-GR" sz="2800" b="1" dirty="0" smtClean="0"/>
              <a:t>Τα συστατικά στοιχεία της δραματουργίας και της σκηνοθετικής πρακτικής του </a:t>
            </a:r>
            <a:r>
              <a:rPr lang="el-GR" sz="2800" b="1" dirty="0" err="1" smtClean="0"/>
              <a:t>μπρεχτικού</a:t>
            </a:r>
            <a:r>
              <a:rPr lang="el-GR" sz="2800" b="1" dirty="0" smtClean="0"/>
              <a:t> θεάτρου</a:t>
            </a:r>
            <a:endParaRPr lang="el-GR" sz="2800" b="1" dirty="0"/>
          </a:p>
        </p:txBody>
      </p:sp>
      <p:sp>
        <p:nvSpPr>
          <p:cNvPr id="3" name="Θέση περιεχομένου 2"/>
          <p:cNvSpPr>
            <a:spLocks noGrp="1"/>
          </p:cNvSpPr>
          <p:nvPr>
            <p:ph idx="1"/>
          </p:nvPr>
        </p:nvSpPr>
        <p:spPr>
          <a:xfrm>
            <a:off x="0" y="764704"/>
            <a:ext cx="9144000" cy="6093296"/>
          </a:xfrm>
        </p:spPr>
        <p:txBody>
          <a:bodyPr>
            <a:normAutofit fontScale="55000" lnSpcReduction="20000"/>
          </a:bodyPr>
          <a:lstStyle/>
          <a:p>
            <a:endParaRPr lang="el-GR" b="1" dirty="0" smtClean="0"/>
          </a:p>
          <a:p>
            <a:r>
              <a:rPr lang="el-GR" b="1" dirty="0" smtClean="0"/>
              <a:t>Ο δραματικός μύθος (</a:t>
            </a:r>
            <a:r>
              <a:rPr lang="en-US" b="1" dirty="0" smtClean="0"/>
              <a:t>FABEL</a:t>
            </a:r>
            <a:r>
              <a:rPr lang="el-GR" b="1" dirty="0" smtClean="0"/>
              <a:t>) </a:t>
            </a:r>
            <a:r>
              <a:rPr lang="el-GR" i="1" dirty="0" smtClean="0"/>
              <a:t>πρόκειται για την έννοια της ιστορίας (του δραματικού μύθου) που</a:t>
            </a:r>
            <a:r>
              <a:rPr lang="el-GR" b="1" i="1" dirty="0" smtClean="0"/>
              <a:t> </a:t>
            </a:r>
            <a:r>
              <a:rPr lang="el-GR" i="1" dirty="0" smtClean="0"/>
              <a:t>αποτελεί το επίκεντρο της αφηγηματικής διαδικασίας και το σημείο αναφοράς στο οποίο παραπέμπουν όλα τα επιμέρους στοιχεία της παράστασης</a:t>
            </a:r>
            <a:r>
              <a:rPr lang="el-GR" dirty="0" smtClean="0"/>
              <a:t>.</a:t>
            </a:r>
          </a:p>
          <a:p>
            <a:r>
              <a:rPr lang="el-GR" b="1" dirty="0" smtClean="0"/>
              <a:t>Η τεχνική της αποξένωσης, αποστασιοποίησης (</a:t>
            </a:r>
            <a:r>
              <a:rPr lang="en-US" b="1" dirty="0" smtClean="0"/>
              <a:t>VERFREMDUNG EFFEKT) </a:t>
            </a:r>
            <a:r>
              <a:rPr lang="el-GR" i="1" dirty="0" smtClean="0"/>
              <a:t>τεχνική παρουσίασης του μύθου που διασφαλίζει την απόσταση του θεατή και του ηθοποιού από τα δρώμενα, ενδυναμώνει την αποσπασματικότητα της έκθεσης  των καταστάσεων και με τον τρόπο αυτό υποστηρίζει την διαλεκτική τους παρουσίαση και πρόσληψη. Η πραγματικότητα παρουσιάζεται αλλόκοτη και υποκείμενη σε αμφισβήτηση. </a:t>
            </a:r>
          </a:p>
          <a:p>
            <a:r>
              <a:rPr lang="el-GR" dirty="0" smtClean="0"/>
              <a:t>Συνήθης πρακτική και στα πειράματα της </a:t>
            </a:r>
            <a:r>
              <a:rPr lang="el-GR" dirty="0" err="1" smtClean="0"/>
              <a:t>Βιο</a:t>
            </a:r>
            <a:r>
              <a:rPr lang="el-GR" dirty="0" smtClean="0"/>
              <a:t>-μηχανικής του </a:t>
            </a:r>
            <a:r>
              <a:rPr lang="el-GR" dirty="0" err="1" smtClean="0"/>
              <a:t>Μέγερχολντ</a:t>
            </a:r>
            <a:r>
              <a:rPr lang="el-GR" dirty="0" smtClean="0"/>
              <a:t> αλλά εκεί οι στόχοι δεν ήταν ξεκαθαρισμένοι. </a:t>
            </a:r>
            <a:endParaRPr lang="el-GR" b="1" dirty="0" smtClean="0"/>
          </a:p>
          <a:p>
            <a:r>
              <a:rPr lang="el-GR" b="1" dirty="0" smtClean="0"/>
              <a:t>Η </a:t>
            </a:r>
            <a:r>
              <a:rPr lang="el-GR" b="1" dirty="0"/>
              <a:t>κοινωνική χειρονομία (GESTUS)</a:t>
            </a:r>
            <a:r>
              <a:rPr lang="el-GR" dirty="0"/>
              <a:t> </a:t>
            </a:r>
            <a:r>
              <a:rPr lang="el-GR" i="1" dirty="0"/>
              <a:t>Αναφέρεται κυρίως στο δραματικό πρόσωπο και τον ηθοποιό που αποδίδει τον ρόλο, αλλά και στο συστατικό στοιχείο που προσδιορίζει την κοινωνική διαλεκτική των σχέσεων σε κάθε σκηνή. </a:t>
            </a:r>
            <a:r>
              <a:rPr lang="el-GR" b="1" i="1" dirty="0"/>
              <a:t>Πρόκειται για το σύνολο των στοιχείων που αποδίδουν την βασική στάση και συμπεριφορά του κάθε δραματικού προσώπου</a:t>
            </a:r>
            <a:r>
              <a:rPr lang="el-GR" i="1" dirty="0" smtClean="0"/>
              <a:t>.</a:t>
            </a:r>
          </a:p>
          <a:p>
            <a:r>
              <a:rPr lang="el-GR" dirty="0" smtClean="0"/>
              <a:t>«</a:t>
            </a:r>
            <a:r>
              <a:rPr lang="el-GR" dirty="0"/>
              <a:t>Το σύνολο των συμπεριφορών που τα πρόσωπα υιοθετούν μεταξύ τους το ονομάζουμε </a:t>
            </a:r>
            <a:r>
              <a:rPr lang="el-GR" dirty="0" smtClean="0"/>
              <a:t>‘</a:t>
            </a:r>
            <a:r>
              <a:rPr lang="el-GR" dirty="0" err="1" smtClean="0"/>
              <a:t>Xειρονομιακό</a:t>
            </a:r>
            <a:r>
              <a:rPr lang="el-GR" dirty="0" smtClean="0"/>
              <a:t> Τόπο’. </a:t>
            </a:r>
            <a:r>
              <a:rPr lang="el-GR" dirty="0"/>
              <a:t>Σωματική συμπεριφορά, τονισμός, έκφραση του προσώπου, καθορίζονται όλα απ’ την </a:t>
            </a:r>
            <a:r>
              <a:rPr lang="el-GR" dirty="0" smtClean="0"/>
              <a:t>‘</a:t>
            </a:r>
            <a:r>
              <a:rPr lang="el-GR" dirty="0" err="1" smtClean="0"/>
              <a:t>Kοινωνική</a:t>
            </a:r>
            <a:r>
              <a:rPr lang="el-GR" dirty="0" smtClean="0"/>
              <a:t> </a:t>
            </a:r>
            <a:r>
              <a:rPr lang="el-GR" dirty="0" err="1" smtClean="0"/>
              <a:t>Xειρονομία</a:t>
            </a:r>
            <a:r>
              <a:rPr lang="el-GR" dirty="0" smtClean="0"/>
              <a:t>’. </a:t>
            </a:r>
            <a:r>
              <a:rPr lang="el-GR" dirty="0"/>
              <a:t>Τα πρόσωπα βρίζουν, παινεύουν, διδάσκουν το ένα το άλλο κλπ. Στις συμπεριφορές που υιοθετούν οι άνθρωποι ο ένας προς τον άλλον ανήκουν και αυτές που μοιάζουν ολότελα ιδιωτικές, όπως οι εκφράσεις σωματικού πόνου κατά τη διάρκεια μιας αρρώστιας ή εκφράσεις θρησκευτικής πίστης. Αυτές οι </a:t>
            </a:r>
            <a:r>
              <a:rPr lang="el-GR" dirty="0" err="1"/>
              <a:t>χειρονομιακές</a:t>
            </a:r>
            <a:r>
              <a:rPr lang="el-GR" dirty="0"/>
              <a:t> εκφράσεις είναι συνήθως πολύ πολύπλοκες και αντιφατικές και δεν περιγράφονται με μια λέξη κι έτσι, ο ηθοποιός πρέπει να προσέξει, ώστε δίνοντας στη μορφή την αναγκαία έμφαση, να μη χάσει τίποτα, αλλά να ενισχύσει ολόκληρο το σύμπλεγμα</a:t>
            </a:r>
            <a:r>
              <a:rPr lang="el-GR" dirty="0" smtClean="0"/>
              <a:t>»</a:t>
            </a:r>
            <a:r>
              <a:rPr lang="en-US" dirty="0" smtClean="0"/>
              <a:t>. </a:t>
            </a:r>
            <a:r>
              <a:rPr lang="el-GR" dirty="0" smtClean="0"/>
              <a:t>(Μετάφραση Σάββας </a:t>
            </a:r>
            <a:r>
              <a:rPr lang="el-GR" dirty="0" err="1" smtClean="0"/>
              <a:t>Στρούμπος</a:t>
            </a:r>
            <a:r>
              <a:rPr lang="el-GR" dirty="0" smtClean="0"/>
              <a:t>).</a:t>
            </a:r>
            <a:endParaRPr lang="el-GR" dirty="0"/>
          </a:p>
        </p:txBody>
      </p:sp>
    </p:spTree>
    <p:extLst>
      <p:ext uri="{BB962C8B-B14F-4D97-AF65-F5344CB8AC3E}">
        <p14:creationId xmlns:p14="http://schemas.microsoft.com/office/powerpoint/2010/main" val="375991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764704"/>
          </a:xfrm>
        </p:spPr>
        <p:txBody>
          <a:bodyPr>
            <a:normAutofit/>
          </a:bodyPr>
          <a:lstStyle/>
          <a:p>
            <a:r>
              <a:rPr lang="el-GR" sz="2800" b="1" dirty="0" smtClean="0"/>
              <a:t>Δραματικό </a:t>
            </a:r>
            <a:r>
              <a:rPr lang="en-US" sz="2800" b="1" dirty="0" err="1" smtClean="0"/>
              <a:t>vs</a:t>
            </a:r>
            <a:r>
              <a:rPr lang="el-GR" sz="2800" b="1" dirty="0"/>
              <a:t> </a:t>
            </a:r>
            <a:r>
              <a:rPr lang="el-GR" sz="2800" b="1" dirty="0" smtClean="0"/>
              <a:t>επικό θέατρο</a:t>
            </a:r>
            <a:endParaRPr lang="el-GR" sz="2800" b="1"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84938"/>
          </a:xfrm>
        </p:spPr>
      </p:pic>
    </p:spTree>
    <p:extLst>
      <p:ext uri="{BB962C8B-B14F-4D97-AF65-F5344CB8AC3E}">
        <p14:creationId xmlns:p14="http://schemas.microsoft.com/office/powerpoint/2010/main" val="3413775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54868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l-GR" sz="2800" b="1" dirty="0" smtClean="0"/>
              <a:t>Μαρξιστική ανάγνωση</a:t>
            </a:r>
            <a:endParaRPr lang="el-GR" sz="2800" b="1" dirty="0"/>
          </a:p>
        </p:txBody>
      </p:sp>
      <p:sp>
        <p:nvSpPr>
          <p:cNvPr id="3" name="Θέση περιεχομένου 2"/>
          <p:cNvSpPr>
            <a:spLocks noGrp="1"/>
          </p:cNvSpPr>
          <p:nvPr>
            <p:ph idx="1"/>
          </p:nvPr>
        </p:nvSpPr>
        <p:spPr>
          <a:xfrm>
            <a:off x="0" y="548680"/>
            <a:ext cx="9144000" cy="6309320"/>
          </a:xfrm>
        </p:spPr>
        <p:txBody>
          <a:bodyPr>
            <a:normAutofit fontScale="55000" lnSpcReduction="20000"/>
          </a:bodyPr>
          <a:lstStyle/>
          <a:p>
            <a:r>
              <a:rPr lang="el-GR" dirty="0"/>
              <a:t>Ο </a:t>
            </a:r>
            <a:r>
              <a:rPr lang="el-GR" dirty="0" err="1"/>
              <a:t>Μάρξ</a:t>
            </a:r>
            <a:r>
              <a:rPr lang="el-GR" dirty="0"/>
              <a:t> και ο Ένγκελς δεν είναι οι πρώτοι που εισήγαγαν την ιστορική/ κοινωνιολογική ανάλυση στις τέχνες. Ο </a:t>
            </a:r>
            <a:r>
              <a:rPr lang="en-US" dirty="0"/>
              <a:t>Hegel </a:t>
            </a:r>
            <a:r>
              <a:rPr lang="el-GR" dirty="0"/>
              <a:t>έχει προηγηθεί και το έργο του οποίου επηρέασε την μαρξιστική αισθητική σκέψη. Η πρωτοτυπία των πρώτων λοιπόν έγκειται όχι στις προτάσεις τους γύρω από την ιστορική προσέγγιση της λογοτεχνίας όσο στην </a:t>
            </a:r>
            <a:r>
              <a:rPr lang="el-GR" b="1" dirty="0"/>
              <a:t>επαναστατική ερμηνεία/ κατανόηση της ιστορίας</a:t>
            </a:r>
            <a:r>
              <a:rPr lang="el-GR" dirty="0"/>
              <a:t>, την οποία θα μπορούσαμε να συνοψίσουμε με ορισμένες επιφυλάξεις σε πέντε βασικές θέσεις: </a:t>
            </a:r>
          </a:p>
          <a:p>
            <a:r>
              <a:rPr lang="el-GR" dirty="0"/>
              <a:t>1. </a:t>
            </a:r>
            <a:r>
              <a:rPr lang="el-GR" dirty="0" smtClean="0"/>
              <a:t>Κατά </a:t>
            </a:r>
            <a:r>
              <a:rPr lang="el-GR" dirty="0"/>
              <a:t>το πρότυπο του </a:t>
            </a:r>
            <a:r>
              <a:rPr lang="en-US" dirty="0"/>
              <a:t>Hegel </a:t>
            </a:r>
            <a:r>
              <a:rPr lang="el-GR" dirty="0"/>
              <a:t>η μαρξιστική θεωρία απορρίπτει την ιδέα της «ταυτότητας» και την άποψη ότι οποιοδήποτε αντικείμενο τέχνης μπορεί να υπάρξει ανεξάρτητο και αντιπαραβάλλει ότι </a:t>
            </a:r>
            <a:r>
              <a:rPr lang="el-GR" b="1" dirty="0"/>
              <a:t>η </a:t>
            </a:r>
            <a:r>
              <a:rPr lang="el-GR" b="1" dirty="0" smtClean="0"/>
              <a:t>λογοτεχνία [το καλλιτεχνικό έργο] </a:t>
            </a:r>
            <a:r>
              <a:rPr lang="el-GR" b="1" dirty="0"/>
              <a:t>γίνεται κατανοητή μόνο σε σχέση με την ιδεολογία, την τάξη και την οικονομική πραγματικότητα όπου βρίσκεται ενταγμένη</a:t>
            </a:r>
            <a:r>
              <a:rPr lang="el-GR" dirty="0"/>
              <a:t>.</a:t>
            </a:r>
          </a:p>
          <a:p>
            <a:r>
              <a:rPr lang="el-GR" dirty="0"/>
              <a:t>2. </a:t>
            </a:r>
            <a:r>
              <a:rPr lang="el-GR" b="1" dirty="0"/>
              <a:t>Ο αντικειμενικός (ορατός) κόσμος </a:t>
            </a:r>
            <a:r>
              <a:rPr lang="el-GR" dirty="0"/>
              <a:t>στην ουσία του είναι μια </a:t>
            </a:r>
            <a:r>
              <a:rPr lang="el-GR" b="1" dirty="0"/>
              <a:t>προοδευτική δομή </a:t>
            </a:r>
            <a:r>
              <a:rPr lang="el-GR" dirty="0"/>
              <a:t>που </a:t>
            </a:r>
            <a:r>
              <a:rPr lang="el-GR" b="1" dirty="0"/>
              <a:t>μορφοποιείται μέσα από τη συλλογική ανθρώπινη υποκειμενικότητα</a:t>
            </a:r>
            <a:r>
              <a:rPr lang="el-GR" dirty="0"/>
              <a:t>.  Συνεπώς </a:t>
            </a:r>
            <a:r>
              <a:rPr lang="el-GR" b="1" dirty="0"/>
              <a:t>η αλήθεια </a:t>
            </a:r>
            <a:r>
              <a:rPr lang="el-GR" dirty="0"/>
              <a:t>των πραγμάτων δεν είναι κάτι αιώνιο, αλλά </a:t>
            </a:r>
            <a:r>
              <a:rPr lang="el-GR" b="1" dirty="0"/>
              <a:t>δημιούργημα κάποιων κοινωνικών θεσμών και συνθηκών</a:t>
            </a:r>
            <a:r>
              <a:rPr lang="el-GR" dirty="0"/>
              <a:t> (πχ. η γλώσσα είναι ένα δείγμα κοινωνικής πρακτικής και όχι ένα αύταρκες σύστημα με εγγενείς και αμετακίνητες </a:t>
            </a:r>
            <a:r>
              <a:rPr lang="el-GR" dirty="0" smtClean="0"/>
              <a:t>ιδιότητες). </a:t>
            </a:r>
            <a:endParaRPr lang="el-GR" dirty="0"/>
          </a:p>
          <a:p>
            <a:r>
              <a:rPr lang="el-GR" dirty="0"/>
              <a:t>3. Η τέχνη πρέπει να αντιμετωπίζεται ως ένα αγαθό που μοιράζεται μαζί με άλλα αγαθά την είσοδό της στις υλικές σχέσεις παραγωγής. Εάν οι εργάτες παράγονται μέσα από την εργασία κατά τον ίδιο τρόπο και </a:t>
            </a:r>
            <a:r>
              <a:rPr lang="el-GR" b="1" dirty="0"/>
              <a:t>η καλλιτεχνική παραγωγή πρέπει να αντιμετωπιστεί και να ερμηνευτεί ως κλάδος της παραγωγής</a:t>
            </a:r>
            <a:r>
              <a:rPr lang="el-GR" dirty="0"/>
              <a:t> γενικά. </a:t>
            </a:r>
          </a:p>
          <a:p>
            <a:r>
              <a:rPr lang="el-GR" dirty="0"/>
              <a:t>4. Οι σχέσεις ανάμεσα στον ταξικό αγώνα (ως η εσωτερική δυναμική της ιστορίας) και η λογοτεχνία (ως η ιδεολογική διάθλαση αυτού του αγώνα) αποκτούν προτεραιότητα. </a:t>
            </a:r>
          </a:p>
          <a:p>
            <a:r>
              <a:rPr lang="el-GR" dirty="0"/>
              <a:t>5. </a:t>
            </a:r>
            <a:r>
              <a:rPr lang="el-GR" dirty="0" smtClean="0"/>
              <a:t>Η </a:t>
            </a:r>
            <a:r>
              <a:rPr lang="el-GR" dirty="0"/>
              <a:t>λογοτεχνία οφείλει να εκφράζει αυτό που είναι </a:t>
            </a:r>
            <a:r>
              <a:rPr lang="el-GR" b="1" dirty="0"/>
              <a:t>τυπικό στην τάξη ή σε μια ιστορική στιγμή</a:t>
            </a:r>
            <a:r>
              <a:rPr lang="el-GR" dirty="0"/>
              <a:t>, κι όχι το αυστηρώς προσωπικό ή ιδιοσυγκρασιακό. </a:t>
            </a:r>
          </a:p>
          <a:p>
            <a:endParaRPr lang="el-GR" dirty="0"/>
          </a:p>
        </p:txBody>
      </p:sp>
    </p:spTree>
    <p:extLst>
      <p:ext uri="{BB962C8B-B14F-4D97-AF65-F5344CB8AC3E}">
        <p14:creationId xmlns:p14="http://schemas.microsoft.com/office/powerpoint/2010/main" val="6205190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764704"/>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l-GR" sz="2800" b="1" i="1" dirty="0" smtClean="0"/>
              <a:t>Η όπερα της πεντάρας</a:t>
            </a:r>
            <a:endParaRPr lang="el-GR" sz="2800" b="1" i="1" dirty="0"/>
          </a:p>
        </p:txBody>
      </p:sp>
      <p:sp>
        <p:nvSpPr>
          <p:cNvPr id="3" name="Θέση περιεχομένου 2"/>
          <p:cNvSpPr>
            <a:spLocks noGrp="1"/>
          </p:cNvSpPr>
          <p:nvPr>
            <p:ph idx="1"/>
          </p:nvPr>
        </p:nvSpPr>
        <p:spPr>
          <a:xfrm>
            <a:off x="0" y="764704"/>
            <a:ext cx="9144000" cy="6093296"/>
          </a:xfrm>
        </p:spPr>
        <p:style>
          <a:lnRef idx="1">
            <a:schemeClr val="accent5"/>
          </a:lnRef>
          <a:fillRef idx="2">
            <a:schemeClr val="accent5"/>
          </a:fillRef>
          <a:effectRef idx="1">
            <a:schemeClr val="accent5"/>
          </a:effectRef>
          <a:fontRef idx="minor">
            <a:schemeClr val="dk1"/>
          </a:fontRef>
        </p:style>
        <p:txBody>
          <a:bodyPr>
            <a:normAutofit fontScale="62500" lnSpcReduction="20000"/>
          </a:bodyPr>
          <a:lstStyle/>
          <a:p>
            <a:endParaRPr lang="el-GR" i="1" dirty="0" smtClean="0"/>
          </a:p>
          <a:p>
            <a:r>
              <a:rPr lang="el-GR" i="1" dirty="0" smtClean="0"/>
              <a:t>Η Όπερα της πεντάρας </a:t>
            </a:r>
            <a:r>
              <a:rPr lang="el-GR" dirty="0" smtClean="0"/>
              <a:t>είναι βασισμένη στην </a:t>
            </a:r>
            <a:r>
              <a:rPr lang="el-GR" i="1" dirty="0" smtClean="0"/>
              <a:t>Όπερα του Ζητιάνου </a:t>
            </a:r>
            <a:r>
              <a:rPr lang="el-GR" dirty="0" smtClean="0"/>
              <a:t>του Τζον </a:t>
            </a:r>
            <a:r>
              <a:rPr lang="el-GR" dirty="0" err="1" smtClean="0"/>
              <a:t>Γκέυ</a:t>
            </a:r>
            <a:r>
              <a:rPr lang="el-GR" dirty="0" smtClean="0"/>
              <a:t> (Αγγλία του 17 ου αιώνα).</a:t>
            </a:r>
          </a:p>
          <a:p>
            <a:r>
              <a:rPr lang="el-GR" dirty="0" smtClean="0"/>
              <a:t>Η όπερα είναι από τα πιο εμπορικά θεάματα στη Γερμανία του 1920. Το χρησιμοποιεί αλλά ταυτόχρονα του δίνει ουσία. Το ύφος του φροντίζει να είναι κεκαλυμμένο. </a:t>
            </a:r>
          </a:p>
          <a:p>
            <a:r>
              <a:rPr lang="el-GR" dirty="0" smtClean="0"/>
              <a:t>Θέμα: ο Μπρεχτ θέλει να καταγγείλει την </a:t>
            </a:r>
            <a:r>
              <a:rPr lang="el-GR" b="1" dirty="0" smtClean="0"/>
              <a:t>ομοιότητα των ηθών ανάμεσα στους πλούσιους και τους φτωχούς (ζητιάνους</a:t>
            </a:r>
            <a:r>
              <a:rPr lang="el-GR" dirty="0" smtClean="0"/>
              <a:t>) και να καταφέρει ένα πλήγμα στην αστική ηθική μέσα από εκείνη του υποκόσμου.</a:t>
            </a:r>
          </a:p>
          <a:p>
            <a:r>
              <a:rPr lang="el-GR" dirty="0" smtClean="0"/>
              <a:t>Δραματικός χώρος: </a:t>
            </a:r>
            <a:r>
              <a:rPr lang="el-GR" b="1" dirty="0" smtClean="0"/>
              <a:t>η γερμανική πραγματικότητα έχοντας ως βάση την αθλιότητα και την ανεργία του 1928</a:t>
            </a:r>
            <a:r>
              <a:rPr lang="el-GR" dirty="0" smtClean="0"/>
              <a:t>.</a:t>
            </a:r>
          </a:p>
          <a:p>
            <a:r>
              <a:rPr lang="el-GR" dirty="0"/>
              <a:t>Σκηνοθετεί ο </a:t>
            </a:r>
            <a:r>
              <a:rPr lang="el-GR" dirty="0" err="1"/>
              <a:t>Έριχ</a:t>
            </a:r>
            <a:r>
              <a:rPr lang="el-GR" dirty="0"/>
              <a:t> </a:t>
            </a:r>
            <a:r>
              <a:rPr lang="el-GR" dirty="0" err="1" smtClean="0"/>
              <a:t>Ένγκελ</a:t>
            </a:r>
            <a:r>
              <a:rPr lang="el-GR" dirty="0" smtClean="0"/>
              <a:t> με τη σύμφωνη γνώμη του Μπρεχτ για το σύνολο των επιλογών του. </a:t>
            </a:r>
          </a:p>
          <a:p>
            <a:r>
              <a:rPr lang="el-GR" dirty="0" smtClean="0"/>
              <a:t>Ο ρόλος των </a:t>
            </a:r>
            <a:r>
              <a:rPr lang="el-GR" b="1" dirty="0" smtClean="0"/>
              <a:t>τραγουδιών (</a:t>
            </a:r>
            <a:r>
              <a:rPr lang="en-US" b="1" dirty="0" smtClean="0"/>
              <a:t>songs)</a:t>
            </a:r>
            <a:r>
              <a:rPr lang="el-GR" dirty="0" smtClean="0"/>
              <a:t>: α. </a:t>
            </a:r>
            <a:r>
              <a:rPr lang="el-GR" b="1" dirty="0" smtClean="0"/>
              <a:t>Θεματικά</a:t>
            </a:r>
            <a:r>
              <a:rPr lang="el-GR" dirty="0" smtClean="0"/>
              <a:t>, η κοινωνική κριτική, β. Η ιδιότυπη </a:t>
            </a:r>
            <a:r>
              <a:rPr lang="el-GR" b="1" dirty="0" smtClean="0"/>
              <a:t>σκηνοθετική παρουσίασή </a:t>
            </a:r>
            <a:r>
              <a:rPr lang="el-GR" dirty="0" smtClean="0"/>
              <a:t>τους, ξεκομμένη από την υπόλοιπη παράσταση. Συμβάλλουν στη </a:t>
            </a:r>
            <a:r>
              <a:rPr lang="el-GR" b="1" dirty="0" smtClean="0"/>
              <a:t>διάσπαση της αφήγησης</a:t>
            </a:r>
            <a:r>
              <a:rPr lang="el-GR" dirty="0" smtClean="0"/>
              <a:t>, τη </a:t>
            </a:r>
            <a:r>
              <a:rPr lang="el-GR" b="1" dirty="0" smtClean="0"/>
              <a:t>διάλυση της μαγείας</a:t>
            </a:r>
            <a:r>
              <a:rPr lang="el-GR" dirty="0" smtClean="0"/>
              <a:t>, ενώ παράλληλα συνοδεύονται και από οθόνες που γράφουν τον τίτλο τους. Οι ίδιες οθόνες μπορεί προαναγγέλλουν τις σκηνές που θα ακολουθήσουν, γ. Η υποκριτική διδασκαλία επιβάλλει τους ηθοποιούς να ενδύονται τον ρόλο του τραγουδιστή φανερά μπροστά στο κοινό, βάζοντας μακιγιάζ, άλλα ρούχα… </a:t>
            </a:r>
            <a:endParaRPr lang="el-GR" dirty="0"/>
          </a:p>
          <a:p>
            <a:endParaRPr lang="el-GR" dirty="0" smtClean="0"/>
          </a:p>
          <a:p>
            <a:endParaRPr lang="el-GR" dirty="0" smtClean="0"/>
          </a:p>
          <a:p>
            <a:endParaRPr lang="el-GR" dirty="0"/>
          </a:p>
        </p:txBody>
      </p:sp>
    </p:spTree>
    <p:extLst>
      <p:ext uri="{BB962C8B-B14F-4D97-AF65-F5344CB8AC3E}">
        <p14:creationId xmlns:p14="http://schemas.microsoft.com/office/powerpoint/2010/main" val="282594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692696"/>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l-GR" sz="2800" b="1" dirty="0" smtClean="0"/>
              <a:t>Η παρεξήγηση της </a:t>
            </a:r>
            <a:r>
              <a:rPr lang="el-GR" sz="2800" b="1" i="1" dirty="0" smtClean="0"/>
              <a:t>Όπερας της πεντάρας</a:t>
            </a:r>
            <a:endParaRPr lang="el-GR" sz="2800" b="1" i="1" dirty="0"/>
          </a:p>
        </p:txBody>
      </p:sp>
      <p:sp>
        <p:nvSpPr>
          <p:cNvPr id="3" name="Θέση περιεχομένου 2"/>
          <p:cNvSpPr>
            <a:spLocks noGrp="1"/>
          </p:cNvSpPr>
          <p:nvPr>
            <p:ph idx="1"/>
          </p:nvPr>
        </p:nvSpPr>
        <p:spPr>
          <a:xfrm>
            <a:off x="0" y="692696"/>
            <a:ext cx="9144000" cy="6165304"/>
          </a:xfr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r>
              <a:rPr lang="el-GR" dirty="0" smtClean="0"/>
              <a:t>Αρχικά γίνεται ταινία με τον τίτλο  </a:t>
            </a:r>
            <a:r>
              <a:rPr lang="el-GR" i="1" dirty="0" smtClean="0"/>
              <a:t>Ο Καρούμπαλος</a:t>
            </a:r>
            <a:r>
              <a:rPr lang="el-GR" dirty="0" smtClean="0"/>
              <a:t>, αλλά έχει αποβληθεί κάθε πολιτική διάσταση από το σενάριο, οπότε ο Μπρεχτ ανικανοποίητος απαρνείται το αποτέλεσμα. Η ταινία ωστόσο γνώρισε επιτυχία.</a:t>
            </a:r>
          </a:p>
          <a:p>
            <a:r>
              <a:rPr lang="el-GR" dirty="0" smtClean="0"/>
              <a:t>Στοχεύει μέσα από την παρωδία της όπερας να επιτύχει μια ανατροπή της λειτουργίας του αστικού θεάτρου, από θέαμα γαστρονομικό σε θέαμα </a:t>
            </a:r>
            <a:r>
              <a:rPr lang="el-GR" dirty="0" err="1" smtClean="0"/>
              <a:t>επικο</a:t>
            </a:r>
            <a:r>
              <a:rPr lang="el-GR" dirty="0" smtClean="0"/>
              <a:t>-διδακτικό. </a:t>
            </a:r>
          </a:p>
          <a:p>
            <a:r>
              <a:rPr lang="el-GR" dirty="0" smtClean="0"/>
              <a:t>Δεν υπηρετεί την αστική ηθική αλλά τη γελοιοποιεί. Γι’ αυτό το λόγο δεν είναι γραμμένη ούτε σκηνοθετημένη ώστε να επιχειρεί την ταύτιση του κοινού, αλλά την αποστασιοποίησή του.  Τα οικεία εμφανίζονται εντελώς ανεστραμμένα: ο Μπράουν αρχηγός της αστυνομίας συμπεριφέρεται σαν απατεώνας, ενώ ο </a:t>
            </a:r>
            <a:r>
              <a:rPr lang="el-GR" dirty="0" err="1" smtClean="0"/>
              <a:t>Μάκυ</a:t>
            </a:r>
            <a:r>
              <a:rPr lang="el-GR" dirty="0" smtClean="0"/>
              <a:t>, γκάνγκστερ, παρουσιάζεται με όλες τις μανιέρες του αστού. </a:t>
            </a:r>
          </a:p>
          <a:p>
            <a:r>
              <a:rPr lang="el-GR" dirty="0" smtClean="0"/>
              <a:t>Στη λογική του να μη γίνει το θέαμα εντελώς παραλογικό οπότε μόνο ευτράπελο, παρουσιάζεται ο μηχανισμός μιας ασυνήθιστης αλλά λογικότατης ηθικής: ο </a:t>
            </a:r>
            <a:r>
              <a:rPr lang="el-GR" dirty="0" err="1" smtClean="0"/>
              <a:t>συμφεροντολογισμός</a:t>
            </a:r>
            <a:r>
              <a:rPr lang="el-GR" dirty="0" smtClean="0"/>
              <a:t> και ο αμοραλισμός πρυτανεύει και εκφράζεται απροκάλυπτα (Ο </a:t>
            </a:r>
            <a:r>
              <a:rPr lang="el-GR" dirty="0" err="1" smtClean="0"/>
              <a:t>Μάκυ</a:t>
            </a:r>
            <a:r>
              <a:rPr lang="el-GR" dirty="0" smtClean="0"/>
              <a:t> λέει πώς να ανοίγεις μια τράπεζα είναι το ίδιο με το να την κλέβεις, και ο </a:t>
            </a:r>
            <a:r>
              <a:rPr lang="el-GR" dirty="0" err="1" smtClean="0"/>
              <a:t>Πήτσαμ</a:t>
            </a:r>
            <a:r>
              <a:rPr lang="el-GR" dirty="0" smtClean="0"/>
              <a:t> λέει πως «όποιος φάει τον άλλο θα ζήσει»).</a:t>
            </a:r>
          </a:p>
          <a:p>
            <a:r>
              <a:rPr lang="el-GR" dirty="0" smtClean="0"/>
              <a:t>Τελικά η παράσταση ενθουσίασε αλλά χωρίς να καταλάβουν οι θεατές της αυτά που ο Μπρεχτ ήθελε. Αποτέλεσμα ήταν ο Μπρεχτ να αρχίσει τη συγγραφή των διδακτικών του έργων.  </a:t>
            </a:r>
          </a:p>
          <a:p>
            <a:endParaRPr lang="el-GR" dirty="0"/>
          </a:p>
        </p:txBody>
      </p:sp>
    </p:spTree>
    <p:extLst>
      <p:ext uri="{BB962C8B-B14F-4D97-AF65-F5344CB8AC3E}">
        <p14:creationId xmlns:p14="http://schemas.microsoft.com/office/powerpoint/2010/main" val="1532180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l-GR" b="1" i="1" dirty="0" smtClean="0"/>
              <a:t>Η όπερα </a:t>
            </a:r>
            <a:r>
              <a:rPr lang="el-GR" dirty="0" smtClean="0"/>
              <a:t>σε σκηνοθεσία Γιάννη </a:t>
            </a:r>
            <a:r>
              <a:rPr lang="el-GR" dirty="0" err="1" smtClean="0"/>
              <a:t>Χουβαρδά</a:t>
            </a:r>
            <a:r>
              <a:rPr lang="el-GR" dirty="0" smtClean="0"/>
              <a:t>, 2016.</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568" y="1916832"/>
            <a:ext cx="8624380" cy="3960440"/>
          </a:xfrm>
        </p:spPr>
      </p:pic>
    </p:spTree>
    <p:extLst>
      <p:ext uri="{BB962C8B-B14F-4D97-AF65-F5344CB8AC3E}">
        <p14:creationId xmlns:p14="http://schemas.microsoft.com/office/powerpoint/2010/main" val="4093791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l-GR" b="1" i="1" dirty="0" smtClean="0"/>
              <a:t>Η όπερα </a:t>
            </a:r>
            <a:r>
              <a:rPr lang="el-GR" dirty="0" smtClean="0"/>
              <a:t>σε σκηνοθεσία </a:t>
            </a:r>
            <a:r>
              <a:rPr lang="el-GR" dirty="0" err="1" smtClean="0"/>
              <a:t>Μουμουλίδη</a:t>
            </a:r>
            <a:r>
              <a:rPr lang="el-GR" dirty="0" smtClean="0"/>
              <a:t> 2009</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6718" y="1484783"/>
            <a:ext cx="6991706" cy="5237031"/>
          </a:xfrm>
        </p:spPr>
      </p:pic>
    </p:spTree>
    <p:extLst>
      <p:ext uri="{BB962C8B-B14F-4D97-AF65-F5344CB8AC3E}">
        <p14:creationId xmlns:p14="http://schemas.microsoft.com/office/powerpoint/2010/main" val="618289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850106"/>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b="1" i="1" dirty="0" smtClean="0"/>
              <a:t>Drums</a:t>
            </a:r>
            <a:endParaRPr lang="el-GR" b="1" i="1" dirty="0"/>
          </a:p>
        </p:txBody>
      </p:sp>
      <p:pic>
        <p:nvPicPr>
          <p:cNvPr id="6" name="Θέση περιεχομένου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100954"/>
            <a:ext cx="8208912" cy="5623105"/>
          </a:xfrm>
        </p:spPr>
      </p:pic>
    </p:spTree>
    <p:extLst>
      <p:ext uri="{BB962C8B-B14F-4D97-AF65-F5344CB8AC3E}">
        <p14:creationId xmlns:p14="http://schemas.microsoft.com/office/powerpoint/2010/main" val="1147124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b="1" i="1" dirty="0" smtClean="0"/>
              <a:t>Baal</a:t>
            </a:r>
            <a:endParaRPr lang="el-GR" b="1" i="1"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1200902"/>
            <a:ext cx="7848872" cy="5580548"/>
          </a:xfrm>
        </p:spPr>
      </p:pic>
    </p:spTree>
    <p:extLst>
      <p:ext uri="{BB962C8B-B14F-4D97-AF65-F5344CB8AC3E}">
        <p14:creationId xmlns:p14="http://schemas.microsoft.com/office/powerpoint/2010/main" val="17351504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850106"/>
          </a:xfrm>
        </p:spPr>
        <p:style>
          <a:lnRef idx="2">
            <a:schemeClr val="accent2">
              <a:shade val="50000"/>
            </a:schemeClr>
          </a:lnRef>
          <a:fillRef idx="1">
            <a:schemeClr val="accent2"/>
          </a:fillRef>
          <a:effectRef idx="0">
            <a:schemeClr val="accent2"/>
          </a:effectRef>
          <a:fontRef idx="minor">
            <a:schemeClr val="lt1"/>
          </a:fontRef>
        </p:style>
        <p:txBody>
          <a:bodyPr/>
          <a:lstStyle/>
          <a:p>
            <a:r>
              <a:rPr lang="el-GR" b="1" i="1" dirty="0" smtClean="0"/>
              <a:t>Ο άντρας είναι άντρας</a:t>
            </a:r>
            <a:endParaRPr lang="el-GR" b="1" i="1"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5" y="1137246"/>
            <a:ext cx="7704856" cy="5609135"/>
          </a:xfrm>
        </p:spPr>
      </p:pic>
    </p:spTree>
    <p:extLst>
      <p:ext uri="{BB962C8B-B14F-4D97-AF65-F5344CB8AC3E}">
        <p14:creationId xmlns:p14="http://schemas.microsoft.com/office/powerpoint/2010/main" val="5522506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0"/>
            <a:ext cx="8229600" cy="119675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l-GR" b="1" i="1" dirty="0" smtClean="0"/>
              <a:t>Ο καλός άνθρωπος από το </a:t>
            </a:r>
            <a:r>
              <a:rPr lang="el-GR" b="1" i="1" dirty="0" err="1" smtClean="0"/>
              <a:t>Σετσουάν</a:t>
            </a:r>
            <a:endParaRPr lang="el-GR" b="1" i="1" dirty="0"/>
          </a:p>
        </p:txBody>
      </p:sp>
      <p:pic>
        <p:nvPicPr>
          <p:cNvPr id="7" name="Θέση περιεχομένου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1520" y="1268760"/>
            <a:ext cx="4099212" cy="2807960"/>
          </a:xfrm>
        </p:spPr>
      </p:pic>
      <p:pic>
        <p:nvPicPr>
          <p:cNvPr id="8" name="Θέση περιεχομένου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16016" y="2348880"/>
            <a:ext cx="4303685" cy="2952328"/>
          </a:xfrm>
        </p:spPr>
      </p:pic>
    </p:spTree>
    <p:extLst>
      <p:ext uri="{BB962C8B-B14F-4D97-AF65-F5344CB8AC3E}">
        <p14:creationId xmlns:p14="http://schemas.microsoft.com/office/powerpoint/2010/main" val="38769713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l-GR" i="1" dirty="0" smtClean="0"/>
              <a:t>Αντιγόνη</a:t>
            </a:r>
            <a:r>
              <a:rPr lang="el-GR" dirty="0" smtClean="0"/>
              <a:t> και </a:t>
            </a:r>
            <a:r>
              <a:rPr lang="el-GR" i="1" dirty="0" smtClean="0"/>
              <a:t>Γαλιλαίος</a:t>
            </a:r>
            <a:r>
              <a:rPr lang="el-GR" dirty="0" smtClean="0"/>
              <a:t> </a:t>
            </a:r>
            <a:endParaRPr lang="el-GR" dirty="0"/>
          </a:p>
        </p:txBody>
      </p:sp>
      <p:pic>
        <p:nvPicPr>
          <p:cNvPr id="5" name="Θέση περιεχομένου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0551" y="1844824"/>
            <a:ext cx="4723014" cy="2978477"/>
          </a:xfrm>
        </p:spPr>
      </p:pic>
      <p:pic>
        <p:nvPicPr>
          <p:cNvPr id="6" name="Θέση περιεχομένου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60339" y="1772816"/>
            <a:ext cx="4314287" cy="3230317"/>
          </a:xfrm>
        </p:spPr>
      </p:pic>
    </p:spTree>
    <p:extLst>
      <p:ext uri="{BB962C8B-B14F-4D97-AF65-F5344CB8AC3E}">
        <p14:creationId xmlns:p14="http://schemas.microsoft.com/office/powerpoint/2010/main" val="15047753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0" y="0"/>
            <a:ext cx="9144000" cy="54868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l-GR" sz="2800" b="1" dirty="0" smtClean="0"/>
              <a:t>Μέχρι τον Β΄ Παγκόσμιο Πόλεμο</a:t>
            </a:r>
            <a:endParaRPr lang="el-GR" sz="2800" b="1" dirty="0"/>
          </a:p>
        </p:txBody>
      </p:sp>
      <p:sp>
        <p:nvSpPr>
          <p:cNvPr id="6" name="Θέση περιεχομένου 5"/>
          <p:cNvSpPr>
            <a:spLocks noGrp="1"/>
          </p:cNvSpPr>
          <p:nvPr>
            <p:ph idx="1"/>
          </p:nvPr>
        </p:nvSpPr>
        <p:spPr>
          <a:xfrm>
            <a:off x="0" y="548680"/>
            <a:ext cx="9144000" cy="6309320"/>
          </a:xfrm>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r>
              <a:rPr lang="el-GR" dirty="0" smtClean="0"/>
              <a:t>Η φθορά της αστικής τάξης: ο πόλεμος και η ρώσικη επανάσταση: μπολσεβικισμός (ταξικός εχθρός), φασισμός (φυλετικός εχθρός)</a:t>
            </a:r>
          </a:p>
          <a:p>
            <a:r>
              <a:rPr lang="el-GR" dirty="0" smtClean="0"/>
              <a:t>Ο </a:t>
            </a:r>
            <a:r>
              <a:rPr lang="el-GR" b="1" dirty="0" smtClean="0"/>
              <a:t>Κομμουνισμός</a:t>
            </a:r>
            <a:r>
              <a:rPr lang="el-GR" dirty="0" smtClean="0"/>
              <a:t> χρησιμοποιεί όσα διακηρύττει η δημοκρατία αλλά δεν τα εφαρμόζει: δίκαιη κατανομή πλούτου, ισονομία…</a:t>
            </a:r>
          </a:p>
          <a:p>
            <a:r>
              <a:rPr lang="el-GR" dirty="0" smtClean="0"/>
              <a:t>Στη Ρωσία η απόρριψη όλων των στενάχωρων πραγμάτων και η Επανάσταση σηματοδοτούν την αρχή της </a:t>
            </a:r>
            <a:r>
              <a:rPr lang="el-GR" b="1" dirty="0" smtClean="0"/>
              <a:t>Πρωτοπορίας</a:t>
            </a:r>
            <a:r>
              <a:rPr lang="el-GR" dirty="0" smtClean="0"/>
              <a:t>.  Η χώρα γίνεται το κέντρο της παγκόσμιας καλλιτεχνικής δραστηριότητας.</a:t>
            </a:r>
          </a:p>
          <a:p>
            <a:r>
              <a:rPr lang="el-GR" dirty="0" smtClean="0"/>
              <a:t>Το ρωσικό </a:t>
            </a:r>
            <a:r>
              <a:rPr lang="en-US" b="1" dirty="0" err="1" smtClean="0"/>
              <a:t>Oberiu</a:t>
            </a:r>
            <a:r>
              <a:rPr lang="en-US" dirty="0" smtClean="0"/>
              <a:t>. </a:t>
            </a:r>
            <a:r>
              <a:rPr lang="el-GR" dirty="0" smtClean="0"/>
              <a:t>Η πρώτη έκφραση του παράλογου</a:t>
            </a:r>
          </a:p>
          <a:p>
            <a:r>
              <a:rPr lang="el-GR" dirty="0" smtClean="0"/>
              <a:t>Στην </a:t>
            </a:r>
            <a:r>
              <a:rPr lang="el-GR" b="1" dirty="0" smtClean="0"/>
              <a:t>Αμερική</a:t>
            </a:r>
            <a:r>
              <a:rPr lang="el-GR" dirty="0" smtClean="0"/>
              <a:t> όμως περνά ο </a:t>
            </a:r>
            <a:r>
              <a:rPr lang="el-GR" b="1" dirty="0" smtClean="0"/>
              <a:t>Εξπρεσιονισμός</a:t>
            </a:r>
            <a:r>
              <a:rPr lang="el-GR" dirty="0" smtClean="0"/>
              <a:t> και όχι το </a:t>
            </a:r>
            <a:r>
              <a:rPr lang="en-US" dirty="0" err="1" smtClean="0"/>
              <a:t>Oberiuty</a:t>
            </a:r>
            <a:r>
              <a:rPr lang="en-US" dirty="0" smtClean="0"/>
              <a:t>. </a:t>
            </a:r>
          </a:p>
          <a:p>
            <a:r>
              <a:rPr lang="el-GR" dirty="0" smtClean="0"/>
              <a:t>Στη </a:t>
            </a:r>
            <a:r>
              <a:rPr lang="el-GR" b="1" dirty="0" smtClean="0"/>
              <a:t>Γαλλία</a:t>
            </a:r>
            <a:r>
              <a:rPr lang="el-GR" dirty="0" smtClean="0"/>
              <a:t> μετά τον </a:t>
            </a:r>
            <a:r>
              <a:rPr lang="el-GR" dirty="0" err="1" smtClean="0"/>
              <a:t>Μέτερλινκ</a:t>
            </a:r>
            <a:r>
              <a:rPr lang="el-GR" dirty="0" smtClean="0"/>
              <a:t> και τον Κοπώ (και τους μαθητές του), έχουμε την εμφάνιση του </a:t>
            </a:r>
            <a:r>
              <a:rPr lang="el-GR" b="1" dirty="0" smtClean="0"/>
              <a:t>Σουρεαλισμού</a:t>
            </a:r>
            <a:r>
              <a:rPr lang="el-GR" dirty="0" smtClean="0"/>
              <a:t> άμεσου απόγονου του ρεύματος Νταντά.</a:t>
            </a:r>
          </a:p>
          <a:p>
            <a:r>
              <a:rPr lang="el-GR" dirty="0" smtClean="0"/>
              <a:t>Ο </a:t>
            </a:r>
            <a:r>
              <a:rPr lang="el-GR" b="1" dirty="0" err="1" smtClean="0"/>
              <a:t>Αρτώ</a:t>
            </a:r>
            <a:r>
              <a:rPr lang="el-GR" dirty="0" smtClean="0"/>
              <a:t> είναι μια ιδιαίτερη μορφή, ένας προφήτης.</a:t>
            </a:r>
          </a:p>
          <a:p>
            <a:r>
              <a:rPr lang="el-GR" dirty="0" smtClean="0"/>
              <a:t>Ο </a:t>
            </a:r>
            <a:r>
              <a:rPr lang="el-GR" b="1" dirty="0" err="1" smtClean="0"/>
              <a:t>Πιραντέλλο</a:t>
            </a:r>
            <a:r>
              <a:rPr lang="el-GR" dirty="0" smtClean="0"/>
              <a:t> βρίσκει τη σκηνική του δικαίωση με τους </a:t>
            </a:r>
            <a:r>
              <a:rPr lang="el-GR" dirty="0" err="1" smtClean="0"/>
              <a:t>Ντυλέν</a:t>
            </a:r>
            <a:r>
              <a:rPr lang="el-GR" dirty="0" smtClean="0"/>
              <a:t> και </a:t>
            </a:r>
            <a:r>
              <a:rPr lang="el-GR" dirty="0" err="1" smtClean="0"/>
              <a:t>Πιτοέφ</a:t>
            </a:r>
            <a:r>
              <a:rPr lang="el-GR" dirty="0" smtClean="0"/>
              <a:t>.</a:t>
            </a:r>
          </a:p>
          <a:p>
            <a:r>
              <a:rPr lang="el-GR" dirty="0" smtClean="0"/>
              <a:t>Ο Εξπρεσιονισμός και ο Σουρεαλισμός ενώνουν το υποκείμενο με την κοινωνία, και το όνειρο με την επανάσταση.</a:t>
            </a:r>
          </a:p>
          <a:p>
            <a:r>
              <a:rPr lang="el-GR" dirty="0" smtClean="0"/>
              <a:t>Αυτά τα δύο ρεύματα ενώνουν ένα κατά τα άλλα ασύνδετο ζευγάρι: τον </a:t>
            </a:r>
            <a:r>
              <a:rPr lang="el-GR" b="1" dirty="0" smtClean="0"/>
              <a:t>Φρόυντ</a:t>
            </a:r>
            <a:r>
              <a:rPr lang="el-GR" dirty="0" smtClean="0"/>
              <a:t> και τον </a:t>
            </a:r>
            <a:r>
              <a:rPr lang="el-GR" b="1" dirty="0" smtClean="0"/>
              <a:t>Λένιν</a:t>
            </a:r>
            <a:r>
              <a:rPr lang="el-GR" dirty="0" smtClean="0"/>
              <a:t>.</a:t>
            </a:r>
          </a:p>
          <a:p>
            <a:r>
              <a:rPr lang="el-GR" dirty="0" smtClean="0"/>
              <a:t>Οι </a:t>
            </a:r>
            <a:r>
              <a:rPr lang="el-GR" b="1" dirty="0" smtClean="0"/>
              <a:t>Σουρεαλιστές</a:t>
            </a:r>
            <a:r>
              <a:rPr lang="el-GR" dirty="0" smtClean="0"/>
              <a:t> είναι στραμμένοι στο </a:t>
            </a:r>
            <a:r>
              <a:rPr lang="el-GR" b="1" dirty="0" smtClean="0"/>
              <a:t>Κομμουνιστικό Κόμμα της Ρωσίας </a:t>
            </a:r>
            <a:r>
              <a:rPr lang="el-GR" dirty="0" smtClean="0"/>
              <a:t>και την Τρίτη Διεθνή. Είναι </a:t>
            </a:r>
            <a:r>
              <a:rPr lang="el-GR" b="1" dirty="0" smtClean="0"/>
              <a:t>φιλειρηνιστές</a:t>
            </a:r>
            <a:r>
              <a:rPr lang="el-GR" dirty="0" smtClean="0"/>
              <a:t>. Αντίθετα οι Φουτουριστές και οι Εξπρεσιονιστές ήταν φιλοπόλεμοι.</a:t>
            </a:r>
          </a:p>
          <a:p>
            <a:r>
              <a:rPr lang="el-GR" dirty="0" smtClean="0"/>
              <a:t>Ο εξπρεσιονισμός ακολουθεί τη δομή του εφιάλτη.</a:t>
            </a:r>
          </a:p>
        </p:txBody>
      </p:sp>
    </p:spTree>
    <p:extLst>
      <p:ext uri="{BB962C8B-B14F-4D97-AF65-F5344CB8AC3E}">
        <p14:creationId xmlns:p14="http://schemas.microsoft.com/office/powerpoint/2010/main" val="1237742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54868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l-GR" sz="2800" b="1" dirty="0" smtClean="0"/>
              <a:t>Θέατρο και επανάσταση</a:t>
            </a:r>
            <a:endParaRPr lang="el-GR" sz="2800" b="1" dirty="0"/>
          </a:p>
        </p:txBody>
      </p:sp>
      <p:sp>
        <p:nvSpPr>
          <p:cNvPr id="3" name="Θέση περιεχομένου 2"/>
          <p:cNvSpPr>
            <a:spLocks noGrp="1"/>
          </p:cNvSpPr>
          <p:nvPr>
            <p:ph idx="1"/>
          </p:nvPr>
        </p:nvSpPr>
        <p:spPr>
          <a:xfrm>
            <a:off x="0" y="548680"/>
            <a:ext cx="9144000" cy="6309320"/>
          </a:xfrm>
        </p:spPr>
        <p:txBody>
          <a:bodyPr>
            <a:normAutofit fontScale="55000" lnSpcReduction="20000"/>
          </a:bodyPr>
          <a:lstStyle/>
          <a:p>
            <a:r>
              <a:rPr lang="el-GR" dirty="0" smtClean="0"/>
              <a:t>Ο μοντερνισμός και τα ρεύματα της πρωτοπορίας:</a:t>
            </a:r>
          </a:p>
          <a:p>
            <a:r>
              <a:rPr lang="el-GR" dirty="0" smtClean="0"/>
              <a:t>για την Ευρώπη ήταν η </a:t>
            </a:r>
            <a:r>
              <a:rPr lang="el-GR" b="1" dirty="0" smtClean="0"/>
              <a:t>αντίδραση στο παλιό και το παρακμάζον αστικό </a:t>
            </a:r>
          </a:p>
          <a:p>
            <a:r>
              <a:rPr lang="el-GR" dirty="0" smtClean="0"/>
              <a:t>για τη Σοβιετική Ένωση ήταν και κάτι ακόμα </a:t>
            </a:r>
            <a:r>
              <a:rPr lang="el-GR" b="1" dirty="0" smtClean="0"/>
              <a:t>το αισθητικό πλαίσιο μέσα στο οποίο θα εντάσσονταν η τέχνη</a:t>
            </a:r>
            <a:r>
              <a:rPr lang="el-GR" dirty="0" smtClean="0"/>
              <a:t>. </a:t>
            </a:r>
          </a:p>
          <a:p>
            <a:r>
              <a:rPr lang="el-GR" dirty="0" smtClean="0"/>
              <a:t>Οι επαναστατημένοι ζητούν </a:t>
            </a:r>
            <a:r>
              <a:rPr lang="el-GR" b="1" dirty="0" smtClean="0"/>
              <a:t>θεάματα</a:t>
            </a:r>
            <a:r>
              <a:rPr lang="el-GR" dirty="0" smtClean="0"/>
              <a:t>.</a:t>
            </a:r>
          </a:p>
          <a:p>
            <a:r>
              <a:rPr lang="el-GR" dirty="0" smtClean="0"/>
              <a:t>Οργανώνονται </a:t>
            </a:r>
            <a:r>
              <a:rPr lang="el-GR" b="1" dirty="0" smtClean="0"/>
              <a:t>τρένα της προπαγάνδας </a:t>
            </a:r>
            <a:r>
              <a:rPr lang="el-GR" dirty="0" smtClean="0"/>
              <a:t>από το τμήμα </a:t>
            </a:r>
            <a:r>
              <a:rPr lang="en-US" dirty="0" err="1" smtClean="0"/>
              <a:t>Agit</a:t>
            </a:r>
            <a:r>
              <a:rPr lang="en-US" dirty="0" smtClean="0"/>
              <a:t>-prop </a:t>
            </a:r>
            <a:r>
              <a:rPr lang="el-GR" dirty="0" smtClean="0"/>
              <a:t>της κεντρικής επιτροπής διακοσμημένα στο εξωτερικό τους από τους ζωγράφους στο στιλ αφισών της </a:t>
            </a:r>
            <a:r>
              <a:rPr lang="en-US" dirty="0" err="1" smtClean="0"/>
              <a:t>Rosta</a:t>
            </a:r>
            <a:r>
              <a:rPr lang="el-GR" dirty="0" smtClean="0"/>
              <a:t> (σοβιετικό πρακτορείο ειδήσεων). Το πρόγραμμα </a:t>
            </a:r>
            <a:r>
              <a:rPr lang="el-GR" b="1" dirty="0" smtClean="0"/>
              <a:t>περιλαμβάνει εκθέσεις, κινηματογραφικές ή οπτικοακουστικές προβολές και βαγόνια για θέατρο</a:t>
            </a:r>
            <a:r>
              <a:rPr lang="el-GR" dirty="0" smtClean="0"/>
              <a:t>. Στις στάσεις του τρένου ηθοποιοί και μουσικοί παίζουν μέσα σε στοιχειώδη σκηνικά, προπαγανδιστικά σκετς σχετικά με την προλεταριακή επανάσταση: αγώνας εναντίον των λευκών στρατιών και των πλουσίων γαιοκτημόνων, την εντατικοποίηση της εργασίας, την εξάπλωση της εκπαίδευσης, την αλλαγή του τρόπου ζωής </a:t>
            </a:r>
            <a:r>
              <a:rPr lang="el-GR" dirty="0" err="1" smtClean="0"/>
              <a:t>κ.ο.κ</a:t>
            </a:r>
            <a:r>
              <a:rPr lang="el-GR" dirty="0" smtClean="0"/>
              <a:t>.</a:t>
            </a:r>
          </a:p>
          <a:p>
            <a:r>
              <a:rPr lang="el-GR" dirty="0" smtClean="0"/>
              <a:t>Παράλληλα αναπτύσσεται </a:t>
            </a:r>
            <a:r>
              <a:rPr lang="el-GR" b="1" dirty="0" smtClean="0"/>
              <a:t>το θέατρο της υποκίνησης </a:t>
            </a:r>
            <a:r>
              <a:rPr lang="el-GR" dirty="0" smtClean="0"/>
              <a:t>από την τοπική πρωτοβουλία. </a:t>
            </a:r>
            <a:r>
              <a:rPr lang="el-GR" b="1" dirty="0" smtClean="0"/>
              <a:t>Λέσχες, πειραματικά εργαστήρια, μικρές σκηνές παρουσιάζουν στα εργοστάσια στον κόκκινο στρατό και στο ναυτικό σύντομα έργα που παρωδούνται οι παπάδες, οι έμποροι, οι καπιταλιστές. </a:t>
            </a:r>
            <a:r>
              <a:rPr lang="el-GR" dirty="0" smtClean="0"/>
              <a:t>Μοιάζουν με </a:t>
            </a:r>
            <a:r>
              <a:rPr lang="el-GR" b="1" dirty="0" smtClean="0"/>
              <a:t>ζωντανές εφημερίδες</a:t>
            </a:r>
            <a:r>
              <a:rPr lang="el-GR" dirty="0" smtClean="0"/>
              <a:t>. Αυτά τα θεάματα παίζονται συχνά στο ύπαιθρο και υιοθετούν έναν τύπο παιξίματος που βρίσκεται σε ρήξη με τον ρεαλισμό (νούμερα κλόουν, καρικατούρες…)</a:t>
            </a:r>
          </a:p>
          <a:p>
            <a:r>
              <a:rPr lang="el-GR" b="1" dirty="0" smtClean="0"/>
              <a:t>Θέατρο των μαζών </a:t>
            </a:r>
            <a:r>
              <a:rPr lang="el-GR" dirty="0" smtClean="0"/>
              <a:t>όπου </a:t>
            </a:r>
            <a:r>
              <a:rPr lang="el-GR" dirty="0" err="1" smtClean="0"/>
              <a:t>θεατρικοποιούνται</a:t>
            </a:r>
            <a:r>
              <a:rPr lang="el-GR" dirty="0" smtClean="0"/>
              <a:t> τα πλέον αξιομνημόνευτα γεγονότα της κομμουνιστικής επανάστασης. Θυμίζουν τα </a:t>
            </a:r>
            <a:r>
              <a:rPr lang="en-US" dirty="0" smtClean="0"/>
              <a:t>pageants (</a:t>
            </a:r>
            <a:r>
              <a:rPr lang="el-GR" dirty="0" smtClean="0"/>
              <a:t>σκηνικά δρώμενα) του Μεσαίωνα και της Γαλλικής επανάστασης.  Στηρίζονται στον απόλυτο δυισμό, </a:t>
            </a:r>
            <a:r>
              <a:rPr lang="el-GR" dirty="0" err="1" smtClean="0"/>
              <a:t>μανιχαϊσμό</a:t>
            </a:r>
            <a:r>
              <a:rPr lang="el-GR" dirty="0" smtClean="0"/>
              <a:t> που εκφράζεται με διδακτικό στιλ.</a:t>
            </a:r>
          </a:p>
          <a:p>
            <a:endParaRPr lang="el-GR" dirty="0"/>
          </a:p>
        </p:txBody>
      </p:sp>
    </p:spTree>
    <p:extLst>
      <p:ext uri="{BB962C8B-B14F-4D97-AF65-F5344CB8AC3E}">
        <p14:creationId xmlns:p14="http://schemas.microsoft.com/office/powerpoint/2010/main" val="38104173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620688"/>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l-GR" sz="2800" b="1" dirty="0" smtClean="0"/>
              <a:t>Συνέχεια…</a:t>
            </a:r>
            <a:endParaRPr lang="el-GR" sz="2800" b="1" dirty="0"/>
          </a:p>
        </p:txBody>
      </p:sp>
      <p:sp>
        <p:nvSpPr>
          <p:cNvPr id="3" name="Θέση περιεχομένου 2"/>
          <p:cNvSpPr>
            <a:spLocks noGrp="1"/>
          </p:cNvSpPr>
          <p:nvPr>
            <p:ph idx="1"/>
          </p:nvPr>
        </p:nvSpPr>
        <p:spPr>
          <a:xfrm>
            <a:off x="0" y="620688"/>
            <a:ext cx="9144000" cy="6237312"/>
          </a:xfrm>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r>
              <a:rPr lang="el-GR" dirty="0"/>
              <a:t>Από το 1920 έχουμε τη θρυμματισμένη πραγματικότητα και η φόρμα ακολουθεί αυτή τη λογική.</a:t>
            </a:r>
          </a:p>
          <a:p>
            <a:r>
              <a:rPr lang="el-GR" dirty="0"/>
              <a:t>Οι θεωρίες του Φρόυντ και κατόπιν του </a:t>
            </a:r>
            <a:r>
              <a:rPr lang="el-GR" dirty="0" err="1"/>
              <a:t>Γιούνγκ</a:t>
            </a:r>
            <a:r>
              <a:rPr lang="el-GR" dirty="0"/>
              <a:t> καταφέρνουν να φέρουν κοντά τον ρεαλισμό με τον συμβολισμό. Η προσθήκη του συλλογικού ασυνείδητου στο </a:t>
            </a:r>
            <a:r>
              <a:rPr lang="en-US" dirty="0"/>
              <a:t>id</a:t>
            </a:r>
            <a:r>
              <a:rPr lang="el-GR" dirty="0"/>
              <a:t>, το εγώ και το υπερεγώ του Φρόυντ έκανε τον </a:t>
            </a:r>
            <a:r>
              <a:rPr lang="el-GR" dirty="0" err="1"/>
              <a:t>Γιουνγκ</a:t>
            </a:r>
            <a:r>
              <a:rPr lang="el-GR" dirty="0"/>
              <a:t> να μιλά για δύο είδη τέχνης: του δημιουργού με το προσωπικό όραμα και το δεύτερο πιο σημαδιακό γιατί συλλαμβάνει (διαμέσου των αρχετύπων του μύθου και του συμβόλου εμπειρίες που βρίσκονται σε στρώσεις στο συλλογικό υποσυνείδητο. Έτσι η πραγματικότητα έγινε υπερβολικά σύνθετη.</a:t>
            </a:r>
          </a:p>
          <a:p>
            <a:r>
              <a:rPr lang="el-GR" dirty="0"/>
              <a:t>Οι ρομαντικοί και η ιδεαλιστική φιλοσοφία των Γερμανών </a:t>
            </a:r>
            <a:r>
              <a:rPr lang="el-GR"/>
              <a:t>είχαν </a:t>
            </a:r>
            <a:r>
              <a:rPr lang="el-GR" smtClean="0"/>
              <a:t>προϊδεάσει </a:t>
            </a:r>
            <a:r>
              <a:rPr lang="el-GR" dirty="0"/>
              <a:t>για την εξέλιξη.</a:t>
            </a:r>
          </a:p>
          <a:p>
            <a:r>
              <a:rPr lang="el-GR" dirty="0"/>
              <a:t>Αντί για ενότητα κειμένου, αποσπασματικότητα. Μια κεντρική ιδέα (εικασία του δημιουργού για την πραγματικότητα) και γύρω της τα γεγονότα.</a:t>
            </a:r>
          </a:p>
          <a:p>
            <a:r>
              <a:rPr lang="el-GR" dirty="0"/>
              <a:t>Ο κόσμος γκρεμίζεται συθέμελα στη Ρώσικη Επανάσταση. Ο δίκαιος θεός χάνεται και η τεχνολογία τον αντικαθιστά. Η ταχύτητα, το μοντάζ και η εναλλαγή των εικόνων. Το θέμα της </a:t>
            </a:r>
            <a:r>
              <a:rPr lang="el-GR" dirty="0" err="1"/>
              <a:t>αβαντ</a:t>
            </a:r>
            <a:r>
              <a:rPr lang="el-GR" dirty="0"/>
              <a:t>-γκαρντ προσκαλεί τον θεατή να απολαύσει την τεχνική δομή (το τεχνητό θέαμα) όχι τη φύση. Το θέαμα της </a:t>
            </a:r>
            <a:r>
              <a:rPr lang="el-GR" dirty="0" err="1"/>
              <a:t>αβαντ</a:t>
            </a:r>
            <a:r>
              <a:rPr lang="el-GR" dirty="0"/>
              <a:t>-γκαρντ έχει τη λαϊκή τέχνη (τσίρκο, τζαζ, καμπαρέ…)</a:t>
            </a:r>
          </a:p>
          <a:p>
            <a:r>
              <a:rPr lang="el-GR" dirty="0"/>
              <a:t>Ο Β Παγκόσμιος πόλεμος σημαίνει το τέλος της </a:t>
            </a:r>
            <a:r>
              <a:rPr lang="el-GR" dirty="0" err="1"/>
              <a:t>αβαντ</a:t>
            </a:r>
            <a:r>
              <a:rPr lang="el-GR" dirty="0"/>
              <a:t>-γκαρντ, ένα τέλος ωστόσο που δουλεύεται ήδη από τις αρχές της δεκαετίας του 1930: Τα ολοκληρωτικά καθεστώτα. Οι φρικαλεότητες του πολέμου και η σύνδεσή τους με τη μηχανή. Τρομοκρατούν. Το σύμπαν μένει χωρίς </a:t>
            </a:r>
            <a:r>
              <a:rPr lang="el-GR" dirty="0" smtClean="0"/>
              <a:t>Θεό </a:t>
            </a:r>
            <a:r>
              <a:rPr lang="el-GR" dirty="0"/>
              <a:t>και ο </a:t>
            </a:r>
            <a:r>
              <a:rPr lang="el-GR" dirty="0" err="1"/>
              <a:t>Καμύ</a:t>
            </a:r>
            <a:r>
              <a:rPr lang="el-GR" dirty="0"/>
              <a:t> αναρωτιέται γιατί δεν αυτοκτονούμε…</a:t>
            </a:r>
          </a:p>
        </p:txBody>
      </p:sp>
    </p:spTree>
    <p:extLst>
      <p:ext uri="{BB962C8B-B14F-4D97-AF65-F5344CB8AC3E}">
        <p14:creationId xmlns:p14="http://schemas.microsoft.com/office/powerpoint/2010/main" val="4206947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868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l-GR" sz="2800" b="1" dirty="0" smtClean="0"/>
              <a:t>Η Γερμανία στον μεσοπόλεμο</a:t>
            </a:r>
            <a:endParaRPr lang="el-GR" sz="2800" b="1" dirty="0"/>
          </a:p>
        </p:txBody>
      </p:sp>
      <p:sp>
        <p:nvSpPr>
          <p:cNvPr id="3" name="Content Placeholder 2"/>
          <p:cNvSpPr>
            <a:spLocks noGrp="1"/>
          </p:cNvSpPr>
          <p:nvPr>
            <p:ph idx="1"/>
          </p:nvPr>
        </p:nvSpPr>
        <p:spPr>
          <a:xfrm>
            <a:off x="0" y="548680"/>
            <a:ext cx="9144000" cy="6309320"/>
          </a:xfrm>
        </p:spPr>
        <p:style>
          <a:lnRef idx="1">
            <a:schemeClr val="accent6"/>
          </a:lnRef>
          <a:fillRef idx="2">
            <a:schemeClr val="accent6"/>
          </a:fillRef>
          <a:effectRef idx="1">
            <a:schemeClr val="accent6"/>
          </a:effectRef>
          <a:fontRef idx="minor">
            <a:schemeClr val="dk1"/>
          </a:fontRef>
        </p:style>
        <p:txBody>
          <a:bodyPr>
            <a:normAutofit fontScale="55000" lnSpcReduction="20000"/>
          </a:bodyPr>
          <a:lstStyle/>
          <a:p>
            <a:endParaRPr lang="el-GR" dirty="0" smtClean="0"/>
          </a:p>
          <a:p>
            <a:r>
              <a:rPr lang="el-GR" dirty="0" smtClean="0"/>
              <a:t>Η εκδικητική συνθήκη των Βερσαλλιών της λήξης του πολέμου για τους ηττημένους και ιδιαίτερα τους Γερμανούς. Δημιουργούνται ανεξάρτητα κράτη που έχουν μέσα τους γερμανόφωνους (</a:t>
            </a:r>
            <a:r>
              <a:rPr lang="el-GR" dirty="0" err="1" smtClean="0"/>
              <a:t>Ασκεναζίμ</a:t>
            </a:r>
            <a:r>
              <a:rPr lang="el-GR" dirty="0" smtClean="0"/>
              <a:t> Εβραίους) ή γερμανούς κατοίκους (π.χ. Σουδήτες στην Τσεχία). Επαναπατρίζονται 10.000.000 Γερμανοί.</a:t>
            </a:r>
          </a:p>
          <a:p>
            <a:r>
              <a:rPr lang="el-GR" dirty="0" smtClean="0"/>
              <a:t>Λιμοί μαστίζουν τη χώρα, ανθεί η μαύρη αγορά, ο πληθωρισμός και η ανεργία. Απάτη, εκπόρνευση, αρρώστιες και βία. Μόνιμη απειλή η εθνική διάλυση</a:t>
            </a:r>
          </a:p>
          <a:p>
            <a:r>
              <a:rPr lang="el-GR" dirty="0" smtClean="0"/>
              <a:t>Ο Κάιζερ παραιτείται και ο </a:t>
            </a:r>
            <a:r>
              <a:rPr lang="el-GR" dirty="0" err="1" smtClean="0"/>
              <a:t>πλειοψηφών</a:t>
            </a:r>
            <a:r>
              <a:rPr lang="el-GR" dirty="0" smtClean="0"/>
              <a:t> σοσιαλδημοκράτης </a:t>
            </a:r>
            <a:r>
              <a:rPr lang="el-GR" dirty="0" err="1" smtClean="0"/>
              <a:t>Φρήντριχ</a:t>
            </a:r>
            <a:r>
              <a:rPr lang="el-GR" dirty="0" smtClean="0"/>
              <a:t> </a:t>
            </a:r>
            <a:r>
              <a:rPr lang="el-GR" dirty="0" err="1" smtClean="0"/>
              <a:t>Έμπερτ</a:t>
            </a:r>
            <a:r>
              <a:rPr lang="el-GR" dirty="0" smtClean="0"/>
              <a:t> αντικαθιστά τον καγκελάριο Μαξ φον Μπάντεν (Νοέμβριος 1918). Τον ίδιο μήνα ένας άλλος σοσιαλδημοκράτης ανακηρύσσει τη Δημοκρατία της </a:t>
            </a:r>
            <a:r>
              <a:rPr lang="el-GR" dirty="0" err="1" smtClean="0"/>
              <a:t>Βαϊμάρης</a:t>
            </a:r>
            <a:r>
              <a:rPr lang="el-GR" dirty="0" smtClean="0"/>
              <a:t> και λίγο πιο πέρα από το </a:t>
            </a:r>
            <a:r>
              <a:rPr lang="el-GR" dirty="0" err="1" smtClean="0"/>
              <a:t>Ράιχσταγκ</a:t>
            </a:r>
            <a:r>
              <a:rPr lang="el-GR" dirty="0" smtClean="0"/>
              <a:t> ο σπαρτακιστής </a:t>
            </a:r>
            <a:r>
              <a:rPr lang="el-GR" dirty="0" err="1" smtClean="0"/>
              <a:t>Κάρλ</a:t>
            </a:r>
            <a:r>
              <a:rPr lang="el-GR" dirty="0" smtClean="0"/>
              <a:t>  </a:t>
            </a:r>
            <a:r>
              <a:rPr lang="el-GR" dirty="0" err="1" smtClean="0"/>
              <a:t>Λίμπκνεχτ</a:t>
            </a:r>
            <a:r>
              <a:rPr lang="el-GR" dirty="0" smtClean="0"/>
              <a:t> ανακηρύσσει μια σοβιετικού τύπου σοσιαλιστική δημοκρατία.  Σύντομα υπογράφουν ανακωχή οι </a:t>
            </a:r>
            <a:r>
              <a:rPr lang="el-GR" dirty="0" err="1" smtClean="0"/>
              <a:t>Έμπερτ</a:t>
            </a:r>
            <a:r>
              <a:rPr lang="el-GR" dirty="0" smtClean="0"/>
              <a:t> και </a:t>
            </a:r>
            <a:r>
              <a:rPr lang="el-GR" dirty="0" err="1" smtClean="0"/>
              <a:t>Λίμπκνεχτ</a:t>
            </a:r>
            <a:r>
              <a:rPr lang="el-GR" dirty="0" smtClean="0"/>
              <a:t> που όμως γρήγορα θα οδηγήσει τον πρώτο στην υιοθέτηση αυταρχικών μέσων (ο φόβος του κομμουνισμού) με πάμπολλα θύματα ανάμεσά τους τον ίδιο τον </a:t>
            </a:r>
            <a:r>
              <a:rPr lang="el-GR" dirty="0" err="1" smtClean="0"/>
              <a:t>Λίμπκνεχτ</a:t>
            </a:r>
            <a:r>
              <a:rPr lang="el-GR" dirty="0" smtClean="0"/>
              <a:t> και τη Ρόζα </a:t>
            </a:r>
            <a:r>
              <a:rPr lang="el-GR" dirty="0" err="1" smtClean="0"/>
              <a:t>Λούξεμπεργκ</a:t>
            </a:r>
            <a:r>
              <a:rPr lang="el-GR" dirty="0" smtClean="0"/>
              <a:t> (Ιανουάριος 1919). </a:t>
            </a:r>
          </a:p>
          <a:p>
            <a:r>
              <a:rPr lang="el-GR" dirty="0" smtClean="0"/>
              <a:t>1921 Δημιουργία του εθνικοσοσιαλιστικού κόμματος.</a:t>
            </a:r>
          </a:p>
          <a:p>
            <a:r>
              <a:rPr lang="el-GR" dirty="0" smtClean="0"/>
              <a:t>1918-1922 οικονομικό και κοινωνικό χάος</a:t>
            </a:r>
          </a:p>
          <a:p>
            <a:r>
              <a:rPr lang="el-GR" dirty="0" smtClean="0"/>
              <a:t>1923-1929 Οικονομική ανάκαμψη, παρ’ όλες τις αποζημιώσεις που πληρώνει στους Γάλλους και αφού έχει χάσει σημαντικό τμήμα των εδαφών της.  Καλλιτεχνική άνθιση.</a:t>
            </a:r>
          </a:p>
          <a:p>
            <a:r>
              <a:rPr lang="el-GR" dirty="0" smtClean="0"/>
              <a:t>1929 η παγκόσμια κρίση καταστρέφει την οικονομία της χώρας</a:t>
            </a:r>
          </a:p>
          <a:p>
            <a:r>
              <a:rPr lang="el-GR" dirty="0" smtClean="0"/>
              <a:t>Ισχυροποίηση του Εθνικοσοσιαλιστικού κόμματος (το υποστηρίζουν άνεργοι και μεγαλοβιομήχανοι που φοβούνται τον κομμουνισμό). Οι σοσιαλιστές απέχουν από τις σημαντικές ψηφοφορίες.  </a:t>
            </a:r>
          </a:p>
          <a:p>
            <a:r>
              <a:rPr lang="el-GR" dirty="0" smtClean="0"/>
              <a:t>Από 12 έδρες οι ΝΑΖΙ στο </a:t>
            </a:r>
            <a:r>
              <a:rPr lang="el-GR" dirty="0" err="1" smtClean="0"/>
              <a:t>Ράιχσταγκ</a:t>
            </a:r>
            <a:r>
              <a:rPr lang="el-GR" dirty="0" smtClean="0"/>
              <a:t> το 1928 φτάνουν τις 102 το 1930.</a:t>
            </a:r>
          </a:p>
          <a:p>
            <a:endParaRPr lang="el-GR" dirty="0"/>
          </a:p>
        </p:txBody>
      </p:sp>
    </p:spTree>
    <p:extLst>
      <p:ext uri="{BB962C8B-B14F-4D97-AF65-F5344CB8AC3E}">
        <p14:creationId xmlns:p14="http://schemas.microsoft.com/office/powerpoint/2010/main" val="3449025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54868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2800" b="1" dirty="0"/>
              <a:t>Erwin </a:t>
            </a:r>
            <a:r>
              <a:rPr lang="en-US" sz="2800" b="1" dirty="0" err="1" smtClean="0"/>
              <a:t>Piscator</a:t>
            </a:r>
            <a:r>
              <a:rPr lang="el-GR" sz="2800" b="1" dirty="0" smtClean="0"/>
              <a:t> Ι</a:t>
            </a:r>
            <a:endParaRPr lang="el-GR" sz="2800" b="1" dirty="0"/>
          </a:p>
        </p:txBody>
      </p:sp>
      <p:sp>
        <p:nvSpPr>
          <p:cNvPr id="3" name="Θέση περιεχομένου 2"/>
          <p:cNvSpPr>
            <a:spLocks noGrp="1"/>
          </p:cNvSpPr>
          <p:nvPr>
            <p:ph idx="1"/>
          </p:nvPr>
        </p:nvSpPr>
        <p:spPr>
          <a:xfrm>
            <a:off x="0" y="548680"/>
            <a:ext cx="9144000" cy="6309320"/>
          </a:xfrm>
        </p:spPr>
        <p:txBody>
          <a:bodyPr>
            <a:normAutofit fontScale="70000" lnSpcReduction="20000"/>
          </a:bodyPr>
          <a:lstStyle/>
          <a:p>
            <a:r>
              <a:rPr lang="el-GR" b="1" dirty="0" err="1" smtClean="0"/>
              <a:t>Ντανταϊστής</a:t>
            </a:r>
            <a:r>
              <a:rPr lang="el-GR" b="1" dirty="0" smtClean="0"/>
              <a:t> και μετά σπαρτακιστής και κομμουνιστής</a:t>
            </a:r>
            <a:r>
              <a:rPr lang="el-GR" dirty="0" smtClean="0"/>
              <a:t>.</a:t>
            </a:r>
          </a:p>
          <a:p>
            <a:r>
              <a:rPr lang="el-GR" dirty="0"/>
              <a:t>Ξ</a:t>
            </a:r>
            <a:r>
              <a:rPr lang="el-GR" dirty="0" smtClean="0"/>
              <a:t>εκίνησε </a:t>
            </a:r>
            <a:r>
              <a:rPr lang="el-GR" dirty="0"/>
              <a:t>τη θεατρική του σταδιοδρομία στο μεταπολεμικό Βερολίνο. Η εμπειρία του πολέμου έπαιξε καθοριστικό ρόλο στην διαμόρφωση της ιδεολογικής του στάσης. Σε αντίθεση με τους εξπρεσιονιστές που προώθησαν ένα είδος ρομαντικής ποιητικής εξέγερσης, ο ίδιος επέλεξε την πολιτική στράτευση με οδηγό τις αρχές της μαρξιστικής ιδεολογίας. Στα πρώτα του βήματα στο χώρο του θεάτρου παρακολούθησε από κοντά τις ριζοσπαστικές πειραματικές προτάσεις των </a:t>
            </a:r>
            <a:r>
              <a:rPr lang="el-GR" dirty="0" err="1"/>
              <a:t>ντανταϊστών</a:t>
            </a:r>
            <a:r>
              <a:rPr lang="el-GR" dirty="0"/>
              <a:t>, από τις οποίες υιοθέτησε κάποια στοιχεία που αφορούσαν κυρίως στον τρόπο «σύνθεσης» του θεάματος. </a:t>
            </a:r>
            <a:endParaRPr lang="el-GR" dirty="0" smtClean="0"/>
          </a:p>
          <a:p>
            <a:endParaRPr lang="el-GR" dirty="0" smtClean="0"/>
          </a:p>
          <a:p>
            <a:r>
              <a:rPr lang="el-GR" b="1" dirty="0" smtClean="0"/>
              <a:t>Βλέπει το θέατρο ως εργαλείο προπαγάνδας και εκπαίδευσης</a:t>
            </a:r>
            <a:r>
              <a:rPr lang="el-GR" dirty="0" smtClean="0"/>
              <a:t>.</a:t>
            </a:r>
          </a:p>
          <a:p>
            <a:r>
              <a:rPr lang="el-GR" dirty="0"/>
              <a:t>Σε όλη τη διάρκεια της σταδιοδρομίας του παρέμεινε πιστός στο αρχικό του όραμα για τη δημιουργία ενός </a:t>
            </a:r>
            <a:r>
              <a:rPr lang="el-GR" b="1" dirty="0"/>
              <a:t>επαναστατικού, πρωτοποριακού θεάτρου</a:t>
            </a:r>
            <a:r>
              <a:rPr lang="el-GR" dirty="0"/>
              <a:t>. Μαζί με τον </a:t>
            </a:r>
            <a:r>
              <a:rPr lang="el-GR" dirty="0" err="1"/>
              <a:t>Μπρέχτ</a:t>
            </a:r>
            <a:r>
              <a:rPr lang="el-GR" dirty="0"/>
              <a:t>, διατυπώνουν την ιδέα της </a:t>
            </a:r>
            <a:r>
              <a:rPr lang="el-GR" b="1" dirty="0"/>
              <a:t>επικού θεάτρου</a:t>
            </a:r>
            <a:r>
              <a:rPr lang="el-GR" dirty="0"/>
              <a:t>. Ο </a:t>
            </a:r>
            <a:r>
              <a:rPr lang="en-US" dirty="0" err="1"/>
              <a:t>Piscator</a:t>
            </a:r>
            <a:r>
              <a:rPr lang="el-GR" dirty="0"/>
              <a:t>, χρησιμοποιεί τον όρο της επικής αφήγησης ως σημείο αναφοράς για ένα </a:t>
            </a:r>
            <a:r>
              <a:rPr lang="el-GR" dirty="0" smtClean="0"/>
              <a:t>νέο </a:t>
            </a:r>
            <a:r>
              <a:rPr lang="el-GR" dirty="0"/>
              <a:t>είδος θεάτρου, απομακρυσμένου από τις συμβάσεις της ρεαλιστικής απεικόνισης, το οποίο παρουσιάζει στο κοινό «με ορθολογικό τρόπο» ένα πολιτικό ή κοινωνικό ζήτημα ή ένα επεισόδιο της σύγχρονης ιστορίας</a:t>
            </a:r>
            <a:r>
              <a:rPr lang="el-GR" dirty="0" smtClean="0"/>
              <a:t>.</a:t>
            </a:r>
          </a:p>
        </p:txBody>
      </p:sp>
    </p:spTree>
    <p:extLst>
      <p:ext uri="{BB962C8B-B14F-4D97-AF65-F5344CB8AC3E}">
        <p14:creationId xmlns:p14="http://schemas.microsoft.com/office/powerpoint/2010/main" val="1278543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54868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2800" b="1" dirty="0"/>
              <a:t>Erwin </a:t>
            </a:r>
            <a:r>
              <a:rPr lang="en-US" sz="2800" b="1" dirty="0" err="1" smtClean="0"/>
              <a:t>Piscator</a:t>
            </a:r>
            <a:r>
              <a:rPr lang="el-GR" sz="2800" b="1" dirty="0" smtClean="0"/>
              <a:t> ΙΙ</a:t>
            </a:r>
            <a:endParaRPr lang="el-GR" sz="2800" b="1" dirty="0"/>
          </a:p>
        </p:txBody>
      </p:sp>
      <p:sp>
        <p:nvSpPr>
          <p:cNvPr id="3" name="Θέση περιεχομένου 2"/>
          <p:cNvSpPr>
            <a:spLocks noGrp="1"/>
          </p:cNvSpPr>
          <p:nvPr>
            <p:ph idx="1"/>
          </p:nvPr>
        </p:nvSpPr>
        <p:spPr>
          <a:xfrm>
            <a:off x="0" y="548680"/>
            <a:ext cx="9144000" cy="6309320"/>
          </a:xfrm>
        </p:spPr>
        <p:txBody>
          <a:bodyPr>
            <a:normAutofit fontScale="62500" lnSpcReduction="20000"/>
          </a:bodyPr>
          <a:lstStyle/>
          <a:p>
            <a:r>
              <a:rPr lang="el-GR" dirty="0"/>
              <a:t>Ιδρύει μαζί με τον Χέρμαν </a:t>
            </a:r>
            <a:r>
              <a:rPr lang="el-GR" dirty="0" err="1"/>
              <a:t>Σούλερ</a:t>
            </a:r>
            <a:r>
              <a:rPr lang="el-GR" dirty="0"/>
              <a:t> το </a:t>
            </a:r>
            <a:r>
              <a:rPr lang="el-GR" b="1" dirty="0"/>
              <a:t>Προλεταριακό Θέατρο </a:t>
            </a:r>
            <a:r>
              <a:rPr lang="el-GR" dirty="0"/>
              <a:t>(1920). Ανεβάζει </a:t>
            </a:r>
            <a:r>
              <a:rPr lang="el-GR" dirty="0" err="1"/>
              <a:t>Γκόρκι</a:t>
            </a:r>
            <a:r>
              <a:rPr lang="el-GR" dirty="0"/>
              <a:t>, Ρολάν, Τολστόι).</a:t>
            </a:r>
          </a:p>
          <a:p>
            <a:r>
              <a:rPr lang="el-GR" dirty="0"/>
              <a:t>Δουλεύει για την </a:t>
            </a:r>
            <a:r>
              <a:rPr lang="el-GR" b="1" dirty="0"/>
              <a:t>Λαϊκή Σκηνή </a:t>
            </a:r>
            <a:r>
              <a:rPr lang="el-GR" dirty="0"/>
              <a:t>από το 1924. Ανεβάζει έργα με χρήση της  νέας τεχνολογίας (κινηματογράφος). Το ύφος των έργων (Ντος </a:t>
            </a:r>
            <a:r>
              <a:rPr lang="el-GR" dirty="0" err="1"/>
              <a:t>Πάσος</a:t>
            </a:r>
            <a:r>
              <a:rPr lang="el-GR" dirty="0"/>
              <a:t>, </a:t>
            </a:r>
            <a:r>
              <a:rPr lang="el-GR" dirty="0" err="1"/>
              <a:t>Τζόυς</a:t>
            </a:r>
            <a:r>
              <a:rPr lang="el-GR" dirty="0"/>
              <a:t>) αφηγηματικό και επικό (όπως και ο Μπρεχτ). Πιο χαρακτηριστικό έργο της περιόδου Τα Λάβαρα (1924) του </a:t>
            </a:r>
            <a:r>
              <a:rPr lang="el-GR" dirty="0" err="1"/>
              <a:t>Αλφόνς</a:t>
            </a:r>
            <a:r>
              <a:rPr lang="el-GR" dirty="0"/>
              <a:t> </a:t>
            </a:r>
            <a:r>
              <a:rPr lang="el-GR" dirty="0" err="1"/>
              <a:t>Πάκε</a:t>
            </a:r>
            <a:r>
              <a:rPr lang="el-GR" dirty="0"/>
              <a:t> (δικαστική υπόθεση αναρχικών στο Σικάγο του 1880).</a:t>
            </a:r>
          </a:p>
          <a:p>
            <a:r>
              <a:rPr lang="el-GR" b="1" dirty="0"/>
              <a:t>Πρώτο θέατρο ντοκουμέντο </a:t>
            </a:r>
            <a:r>
              <a:rPr lang="el-GR" i="1" dirty="0"/>
              <a:t>Παρόλα αυτά </a:t>
            </a:r>
            <a:r>
              <a:rPr lang="el-GR" dirty="0"/>
              <a:t>(1925), συλλογικό έργο που ανασκοπεί την ιστορία της Γερμανίας από την αρχή του πολέμου έως τη δολοφονία των </a:t>
            </a:r>
            <a:r>
              <a:rPr lang="el-GR" dirty="0" err="1"/>
              <a:t>Λούξεμπουργκ</a:t>
            </a:r>
            <a:r>
              <a:rPr lang="el-GR" dirty="0"/>
              <a:t> και </a:t>
            </a:r>
            <a:r>
              <a:rPr lang="el-GR" dirty="0" err="1"/>
              <a:t>Λίμπνεχτ</a:t>
            </a:r>
            <a:r>
              <a:rPr lang="el-GR" dirty="0"/>
              <a:t>, καθώς και την </a:t>
            </a:r>
            <a:r>
              <a:rPr lang="el-GR" i="1" dirty="0"/>
              <a:t>Παλίρροια</a:t>
            </a:r>
            <a:r>
              <a:rPr lang="el-GR" dirty="0"/>
              <a:t> (1926) με θέμα τη Ρώσικη Επανάσταση.</a:t>
            </a:r>
          </a:p>
          <a:p>
            <a:r>
              <a:rPr lang="el-GR" dirty="0"/>
              <a:t>Δημιουργεί </a:t>
            </a:r>
            <a:r>
              <a:rPr lang="el-GR" b="1" dirty="0"/>
              <a:t>το δικό του θέατρο </a:t>
            </a:r>
            <a:r>
              <a:rPr lang="el-GR" dirty="0"/>
              <a:t>το 1926 και ανεβάζει το έργο του </a:t>
            </a:r>
            <a:r>
              <a:rPr lang="el-GR" dirty="0" err="1"/>
              <a:t>Αλεξέι</a:t>
            </a:r>
            <a:r>
              <a:rPr lang="el-GR" dirty="0"/>
              <a:t> Τολστόι </a:t>
            </a:r>
            <a:r>
              <a:rPr lang="el-GR" i="1" dirty="0"/>
              <a:t>Ρασπούτιν </a:t>
            </a:r>
            <a:r>
              <a:rPr lang="el-GR" dirty="0"/>
              <a:t>και </a:t>
            </a:r>
            <a:r>
              <a:rPr lang="el-GR" i="1" dirty="0"/>
              <a:t>Τις περιπέτειες του καλού στρατιώτη </a:t>
            </a:r>
            <a:r>
              <a:rPr lang="el-GR" i="1" dirty="0" err="1"/>
              <a:t>Σβέικ</a:t>
            </a:r>
            <a:r>
              <a:rPr lang="el-GR" dirty="0"/>
              <a:t>, κωμωδία του Χάσεκ με τη συνεργασία των </a:t>
            </a:r>
            <a:r>
              <a:rPr lang="el-GR" dirty="0" err="1"/>
              <a:t>Γκασμπάρα</a:t>
            </a:r>
            <a:r>
              <a:rPr lang="el-GR" dirty="0"/>
              <a:t>, </a:t>
            </a:r>
            <a:r>
              <a:rPr lang="el-GR" dirty="0" err="1"/>
              <a:t>Λένια</a:t>
            </a:r>
            <a:r>
              <a:rPr lang="el-GR" dirty="0"/>
              <a:t> και Μπρεχτ. Πρόκειται για τις πιο σημαντικές του επικού θεάτρου. Η χρήση της τεχνολογίας δεν είναι αυτοσκοπός αλλά γίνεται με σκοπό να υποστηριχθεί η δραματουργία. Την έλλειψη δραματουργίας έρχεται να καλύψει ο </a:t>
            </a:r>
            <a:r>
              <a:rPr lang="el-GR" dirty="0" smtClean="0"/>
              <a:t>Μπρεχτ με τη συγγραφή των έργων του. </a:t>
            </a:r>
          </a:p>
          <a:p>
            <a:r>
              <a:rPr lang="el-GR" dirty="0"/>
              <a:t>Η σημαντικότερη συμβολή του </a:t>
            </a:r>
            <a:r>
              <a:rPr lang="en-US" dirty="0" err="1"/>
              <a:t>Piscator</a:t>
            </a:r>
            <a:r>
              <a:rPr lang="el-GR" dirty="0"/>
              <a:t> στο θέατρο της εποχής ήταν η ανάπτυξη του </a:t>
            </a:r>
            <a:r>
              <a:rPr lang="el-GR" b="1" dirty="0"/>
              <a:t>θεάτρου-</a:t>
            </a:r>
            <a:r>
              <a:rPr lang="el-GR" b="1" dirty="0" err="1"/>
              <a:t>ντοκυμαντέρ</a:t>
            </a:r>
            <a:r>
              <a:rPr lang="el-GR" dirty="0"/>
              <a:t>, ένα είδος </a:t>
            </a:r>
            <a:r>
              <a:rPr lang="el-GR" b="1" dirty="0"/>
              <a:t>πολιτικής επιθεώρησης με στόχο την παρουσίαση επεισοδίων της Ιστορίας από μια μαρξιστική σκοπιά</a:t>
            </a:r>
            <a:r>
              <a:rPr lang="el-GR" dirty="0"/>
              <a:t>.</a:t>
            </a:r>
          </a:p>
          <a:p>
            <a:r>
              <a:rPr lang="el-GR" dirty="0"/>
              <a:t>Ο Γκρόπιους κλήθηκε να κατασκευάσει ένα κατάλληλο θέατρο για τις ανάγκες του πολιτικού-επικού θεάτρου, αλλά τα σχέδια ματαιώθηκαν εξαιτίας της ανόδου του ναζισμού. </a:t>
            </a:r>
          </a:p>
          <a:p>
            <a:endParaRPr lang="el-GR" dirty="0"/>
          </a:p>
        </p:txBody>
      </p:sp>
    </p:spTree>
    <p:extLst>
      <p:ext uri="{BB962C8B-B14F-4D97-AF65-F5344CB8AC3E}">
        <p14:creationId xmlns:p14="http://schemas.microsoft.com/office/powerpoint/2010/main" val="3398783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l-GR" b="1" i="1" dirty="0" smtClean="0"/>
              <a:t>Ρασπούτιν, 1926</a:t>
            </a:r>
            <a:endParaRPr lang="el-GR" b="1" i="1"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233" y="2060848"/>
            <a:ext cx="8513446" cy="3600400"/>
          </a:xfrm>
        </p:spPr>
      </p:pic>
    </p:spTree>
    <p:extLst>
      <p:ext uri="{BB962C8B-B14F-4D97-AF65-F5344CB8AC3E}">
        <p14:creationId xmlns:p14="http://schemas.microsoft.com/office/powerpoint/2010/main" val="867239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l-GR" b="1" i="1" dirty="0" smtClean="0"/>
              <a:t>Ζήτω, ζούμε</a:t>
            </a:r>
            <a:endParaRPr lang="el-GR" b="1" i="1" dirty="0"/>
          </a:p>
        </p:txBody>
      </p:sp>
      <p:pic>
        <p:nvPicPr>
          <p:cNvPr id="7" name="Θέση περιεχομένου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2587" y="2276872"/>
            <a:ext cx="4340894" cy="3096344"/>
          </a:xfrm>
        </p:spPr>
      </p:pic>
      <p:pic>
        <p:nvPicPr>
          <p:cNvPr id="8" name="Θέση περιεχομένου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244376"/>
            <a:ext cx="4038600" cy="3237611"/>
          </a:xfrm>
        </p:spPr>
      </p:pic>
    </p:spTree>
    <p:extLst>
      <p:ext uri="{BB962C8B-B14F-4D97-AF65-F5344CB8AC3E}">
        <p14:creationId xmlns:p14="http://schemas.microsoft.com/office/powerpoint/2010/main" val="1551847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7544" y="1541402"/>
            <a:ext cx="3672408" cy="5125799"/>
          </a:xfrm>
        </p:spPr>
      </p:pic>
      <p:pic>
        <p:nvPicPr>
          <p:cNvPr id="6" name="Θέση περιεχομένου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84628" y="2132856"/>
            <a:ext cx="4402172" cy="3196642"/>
          </a:xfrm>
        </p:spPr>
      </p:pic>
    </p:spTree>
    <p:extLst>
      <p:ext uri="{BB962C8B-B14F-4D97-AF65-F5344CB8AC3E}">
        <p14:creationId xmlns:p14="http://schemas.microsoft.com/office/powerpoint/2010/main" val="2801907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2789</TotalTime>
  <Words>3909</Words>
  <Application>Microsoft Office PowerPoint</Application>
  <PresentationFormat>Προβολή στην οθόνη (4:3)</PresentationFormat>
  <Paragraphs>141</Paragraphs>
  <Slides>30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Θέμα του Office</vt:lpstr>
      <vt:lpstr>Ρεύματα της ιστορικής πρωτοπορίας, θέατρο των μαζών και καλλιτέχνες στο θέατρο των πρώτων τεσσάρων δεκαετιών του 20ού αιώνα</vt:lpstr>
      <vt:lpstr>Μαρξιστική ανάγνωση</vt:lpstr>
      <vt:lpstr>Θέατρο και επανάσταση</vt:lpstr>
      <vt:lpstr>Η Γερμανία στον μεσοπόλεμο</vt:lpstr>
      <vt:lpstr>Erwin Piscator Ι</vt:lpstr>
      <vt:lpstr>Erwin Piscator ΙΙ</vt:lpstr>
      <vt:lpstr>Ρασπούτιν, 1926</vt:lpstr>
      <vt:lpstr>Ζήτω, ζούμε</vt:lpstr>
      <vt:lpstr>Παρουσίαση του PowerPoint</vt:lpstr>
      <vt:lpstr>Λαϊκή σκηνή, Ο χρόνος θα έρθει και Ο έμπορος από το Βερολίνο </vt:lpstr>
      <vt:lpstr>Οι  περιπέτειες του καλού στρατιώτη Σβέικ, 1926 Erwin Piscator</vt:lpstr>
      <vt:lpstr>Berthold Brecht Ι (ο Μπρεχτ και οι άλλοι)</vt:lpstr>
      <vt:lpstr>Berthold Brecht ΙΙ (το πείραμα)</vt:lpstr>
      <vt:lpstr>Berthold Brecht ΙΙΙ (αποστασιοποίηση)</vt:lpstr>
      <vt:lpstr>Berthold Brecht ΙΙΙ (αποστασιοποίηση)</vt:lpstr>
      <vt:lpstr>Berthold Brecht ΙV (μεταβλητοί ήρωες)</vt:lpstr>
      <vt:lpstr>Berthold Brecht V (Διδακτικά έργα)</vt:lpstr>
      <vt:lpstr>Τα συστατικά στοιχεία της δραματουργίας και της σκηνοθετικής πρακτικής του μπρεχτικού θεάτρου</vt:lpstr>
      <vt:lpstr>Δραματικό vs επικό θέατρο</vt:lpstr>
      <vt:lpstr>Η όπερα της πεντάρας</vt:lpstr>
      <vt:lpstr>Η παρεξήγηση της Όπερας της πεντάρας</vt:lpstr>
      <vt:lpstr>Η όπερα σε σκηνοθεσία Γιάννη Χουβαρδά, 2016.</vt:lpstr>
      <vt:lpstr>Η όπερα σε σκηνοθεσία Μουμουλίδη 2009</vt:lpstr>
      <vt:lpstr>Drums</vt:lpstr>
      <vt:lpstr>Baal</vt:lpstr>
      <vt:lpstr>Ο άντρας είναι άντρας</vt:lpstr>
      <vt:lpstr>Ο καλός άνθρωπος από το Σετσουάν</vt:lpstr>
      <vt:lpstr>Αντιγόνη και Γαλιλαίος </vt:lpstr>
      <vt:lpstr>Μέχρι τον Β΄ Παγκόσμιο Πόλεμο</vt:lpstr>
      <vt:lpstr>Συνέχεια…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Πολιτικό και επικό θέατρο-Erwin Piscator και Bertold Brecht</dc:title>
  <dc:creator>NATALY</dc:creator>
  <cp:lastModifiedBy>NATALY</cp:lastModifiedBy>
  <cp:revision>104</cp:revision>
  <dcterms:created xsi:type="dcterms:W3CDTF">2019-05-28T03:48:11Z</dcterms:created>
  <dcterms:modified xsi:type="dcterms:W3CDTF">2020-06-05T12:32:24Z</dcterms:modified>
</cp:coreProperties>
</file>