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embeddings/oleObject3.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7.xml" ContentType="application/vnd.openxmlformats-officedocument.presentationml.notesSlide+xml"/>
  <Override PartName="/ppt/notesSlides/notesSlide10.xml" ContentType="application/vnd.openxmlformats-officedocument.presentationml.notesSlide+xml"/>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ms-office.legacyDiagramTex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799" autoAdjust="0"/>
  </p:normalViewPr>
  <p:slideViewPr>
    <p:cSldViewPr>
      <p:cViewPr varScale="1">
        <p:scale>
          <a:sx n="41" d="100"/>
          <a:sy n="41" d="100"/>
        </p:scale>
        <p:origin x="-214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06/relationships/legacyDocTextInfo" Target="legacyDocTextInfo.bin"/><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DFAE03-0804-4719-9507-3E0DF59C8384}" type="datetimeFigureOut">
              <a:rPr lang="el-GR" smtClean="0"/>
              <a:pPr/>
              <a:t>23/5/2013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C4338-F46C-4A5A-806D-CA3BD4DFD79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4D637-5856-4737-A639-AC35A84C8235}" type="slidenum">
              <a:rPr lang="en-US"/>
              <a:pPr/>
              <a:t>6</a:t>
            </a:fld>
            <a:endParaRPr 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r>
              <a:rPr lang="el-GR" sz="1400"/>
              <a:t>Η προχωρημένη ηλικία επηρεάζει δυσμενώς την επούλωση εξαιτίας της ελαττωμένης φλεγμονώδους αντίδρασης, της μειωμένης σύνθεσης του κολλαγόνου και της καθυστερημένης αγγειογένεσης και επιθηλιοποίησης</a:t>
            </a:r>
          </a:p>
          <a:p>
            <a:r>
              <a:rPr lang="el-GR" sz="1400"/>
              <a:t>Παρά τις δυσκολίες, τα τραύματα στους ηλικιωμένους επουλώνονται ικανοποιητικά ως προς το χρόνο και το αποτέλεσμα εκτός αν υπάρχουν και άλλες διαταραχές</a:t>
            </a:r>
          </a:p>
          <a:p>
            <a:r>
              <a:rPr lang="el-GR" sz="1400"/>
              <a:t>Η ηλικία δεν αποτελεί συγκριτικό στοιχείο μεταξύ δύο ασθενών, παρά μόνο για τον ίδιο τον ασθενή ως προς τον εαυτό του σε διαφορετικές χρονικές περιόδους της ζωής του</a:t>
            </a:r>
          </a:p>
          <a:p>
            <a:endParaRPr lang="el-GR" sz="1400"/>
          </a:p>
          <a:p>
            <a:endParaRPr lang="el-GR" sz="1400"/>
          </a:p>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AF9E9B-E3A8-4B03-896A-84B32FC150BE}" type="slidenum">
              <a:rPr lang="en-US"/>
              <a:pPr/>
              <a:t>23</a:t>
            </a:fld>
            <a:endParaRPr lang="en-US"/>
          </a:p>
        </p:txBody>
      </p:sp>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r>
              <a:rPr lang="el-GR" dirty="0"/>
              <a:t>«</a:t>
            </a:r>
            <a:r>
              <a:rPr lang="el-GR" dirty="0" err="1"/>
              <a:t>Νεαροποίηση</a:t>
            </a:r>
            <a:r>
              <a:rPr lang="el-GR" dirty="0"/>
              <a:t>» είναι η απομάκρυνση κάθε μη βιώσιμου και νεκρωμένου ιστού από την περιοχή του τραύματος ή του έλκους</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4AC4338-F46C-4A5A-806D-CA3BD4DFD799}" type="slidenum">
              <a:rPr lang="el-GR" smtClean="0"/>
              <a:pPr/>
              <a:t>24</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22BDAE-5E4C-4D5B-8751-F7ED4A42F82D}" type="slidenum">
              <a:rPr lang="en-US"/>
              <a:pPr/>
              <a:t>27</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pPr>
              <a:buClr>
                <a:schemeClr val="tx1"/>
              </a:buClr>
            </a:pPr>
            <a:r>
              <a:rPr lang="el-GR" sz="1400" dirty="0"/>
              <a:t>Να προστατεύει το έλκος από επιμόλυνση</a:t>
            </a:r>
          </a:p>
          <a:p>
            <a:pPr>
              <a:buClr>
                <a:schemeClr val="tx1"/>
              </a:buClr>
            </a:pPr>
            <a:r>
              <a:rPr lang="el-GR" sz="1400" dirty="0"/>
              <a:t>Να επιταχύνει την επούλωση</a:t>
            </a:r>
          </a:p>
          <a:p>
            <a:pPr>
              <a:buClr>
                <a:schemeClr val="tx1"/>
              </a:buClr>
            </a:pPr>
            <a:r>
              <a:rPr lang="el-GR" sz="1400" dirty="0"/>
              <a:t>Να τοποθετείται εύκολα</a:t>
            </a:r>
          </a:p>
          <a:p>
            <a:pPr>
              <a:buClr>
                <a:schemeClr val="tx1"/>
              </a:buClr>
            </a:pPr>
            <a:r>
              <a:rPr lang="el-GR" sz="1400" dirty="0"/>
              <a:t>Να είναι ανώδυνο στην εφαρμογή του και να μην κολλά στο τραύμα</a:t>
            </a:r>
          </a:p>
          <a:p>
            <a:pPr>
              <a:buClr>
                <a:schemeClr val="tx1"/>
              </a:buClr>
            </a:pPr>
            <a:r>
              <a:rPr lang="el-GR" sz="1400" dirty="0"/>
              <a:t>Να προστατεύει από </a:t>
            </a:r>
            <a:r>
              <a:rPr lang="el-GR" sz="1400" dirty="0" err="1"/>
              <a:t>επανατραυματισμό</a:t>
            </a:r>
            <a:endParaRPr lang="el-GR" sz="1400" dirty="0"/>
          </a:p>
          <a:p>
            <a:pPr>
              <a:buClr>
                <a:schemeClr val="tx1"/>
              </a:buClr>
            </a:pPr>
            <a:r>
              <a:rPr lang="el-GR" sz="1400" dirty="0"/>
              <a:t>Να ελαττώνει τον πόνο</a:t>
            </a:r>
          </a:p>
          <a:p>
            <a:pPr>
              <a:buClr>
                <a:schemeClr val="tx1"/>
              </a:buClr>
            </a:pPr>
            <a:r>
              <a:rPr lang="el-GR" sz="1400" dirty="0"/>
              <a:t>Να μην παρεμποδίζει την τοπική υγιεινή</a:t>
            </a:r>
          </a:p>
          <a:p>
            <a:pPr>
              <a:buClr>
                <a:schemeClr val="tx1"/>
              </a:buClr>
            </a:pPr>
            <a:r>
              <a:rPr lang="el-GR" sz="1400" dirty="0"/>
              <a:t>Να έχει λογικό κόστος</a:t>
            </a:r>
          </a:p>
          <a:p>
            <a:pPr>
              <a:buClr>
                <a:schemeClr val="tx1"/>
              </a:buClr>
            </a:pPr>
            <a:r>
              <a:rPr lang="el-GR" sz="1400" dirty="0"/>
              <a:t>Να διατηρεί την θερμοκρασία και το </a:t>
            </a:r>
            <a:r>
              <a:rPr lang="en-US" sz="1400" dirty="0"/>
              <a:t>pH</a:t>
            </a:r>
            <a:r>
              <a:rPr lang="el-GR" sz="1400" dirty="0"/>
              <a:t> σε ιδανικά επίπεδα</a:t>
            </a:r>
          </a:p>
          <a:p>
            <a:pPr>
              <a:buClr>
                <a:schemeClr val="tx1"/>
              </a:buClr>
            </a:pPr>
            <a:r>
              <a:rPr lang="el-GR" sz="1400" dirty="0"/>
              <a:t>Να επιτρέπει την ανταλλαγή των αερίων</a:t>
            </a:r>
          </a:p>
          <a:p>
            <a:pPr>
              <a:buClr>
                <a:schemeClr val="tx1"/>
              </a:buClr>
            </a:pPr>
            <a:endParaRPr lang="el-GR" sz="1400" dirty="0"/>
          </a:p>
          <a:p>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EB8D4F-92D9-4CFE-9A37-44817143165B}" type="slidenum">
              <a:rPr lang="en-US"/>
              <a:pPr/>
              <a:t>7</a:t>
            </a:fld>
            <a:endParaRPr 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pPr>
              <a:buFont typeface="Wingdings" pitchFamily="2" charset="2"/>
              <a:buNone/>
            </a:pPr>
            <a:r>
              <a:rPr lang="el-GR" sz="1400"/>
              <a:t>Μελέτες έχουν δείξει την συσχέτιση κακής θρέψης (χαμηλό βάρος, μειωμένες τιμές αλβουμίνης, χαμηλές τιμές πρωτεϊνών, χαμηλές τιμές αιμοσφαιρίνης κτλ.) με την ανάπτυξη κατακλίσεων.  </a:t>
            </a:r>
          </a:p>
          <a:p>
            <a:pPr>
              <a:buFont typeface="Wingdings" pitchFamily="2" charset="2"/>
              <a:buNone/>
            </a:pPr>
            <a:r>
              <a:rPr lang="en-US" sz="900">
                <a:solidFill>
                  <a:schemeClr val="accent2"/>
                </a:solidFill>
              </a:rPr>
              <a:t>(Ek et al 1991, Bale &amp; Jones 1997, Allman &amp; Laprade 1986, Berlowitz &amp; Wilking 1989, Holmes et al 1987, Anthony et al 2000)</a:t>
            </a:r>
            <a:endParaRPr lang="el-GR" sz="900">
              <a:solidFill>
                <a:schemeClr val="accent2"/>
              </a:solidFill>
            </a:endParaRPr>
          </a:p>
          <a:p>
            <a:r>
              <a:rPr lang="el-GR" sz="1600"/>
              <a:t>Η Παχυσαρκία αποτελεί παράγοντα κακής επούλωσης καθώς αυξάνει τη συχνότητα των επιπλοκών του έλκους, επηρεάζει την κινητικότητα, μπορεί να επηρεάσει υπάρχουσες παθολογικές καταστάσεις, όπως την αρτηριακή υπέρταση και τη φλεβική ανεπάρκεια των κάτω άκρων</a:t>
            </a:r>
            <a:endParaRPr lang="el-GR"/>
          </a:p>
          <a:p>
            <a:pPr>
              <a:buFont typeface="Wingdings" pitchFamily="2" charset="2"/>
              <a:buNone/>
            </a:pPr>
            <a:endParaRPr lang="el-GR" sz="900">
              <a:solidFill>
                <a:schemeClr val="accent2"/>
              </a:solidFill>
            </a:endParaRPr>
          </a:p>
          <a:p>
            <a:pPr>
              <a:buFont typeface="Wingdings" pitchFamily="2" charset="2"/>
              <a:buNone/>
            </a:pPr>
            <a:r>
              <a:rPr lang="el-GR" sz="1000"/>
              <a:t> </a:t>
            </a:r>
          </a:p>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E4500C-5062-45D9-906E-9741F1408973}" type="slidenum">
              <a:rPr lang="en-US"/>
              <a:pPr/>
              <a:t>8</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l-GR" sz="1400"/>
              <a:t>Ασθενείς με μειωμένη κινητική ικανότητα, παρουσιάζουν έκπτωση των λειτουργιών του πάσχοντος μέλους και μειωμένη αιμάτωση, με αποτέλεσμα να επουλώνουν πολύ δύσκολα, αργά και με κίνδυνο επιπλοκών</a:t>
            </a:r>
          </a:p>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F59B1-74C7-4ABC-86E0-2081C8B209DC}" type="slidenum">
              <a:rPr lang="en-US"/>
              <a:pPr/>
              <a:t>9</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r>
              <a:rPr lang="el-GR"/>
              <a:t>Υπάρχουν αρκετές μελέτες που συσχετίζουν την ακράτεια ούρων και κοπράνων με την εμφάνιση κατακλίσεων</a:t>
            </a:r>
          </a:p>
          <a:p>
            <a:r>
              <a:rPr lang="el-GR"/>
              <a:t>Σε αρκετές κλίμακες εκτίμησης κινδύνου εμφάνισης κατακλίσεων, αποτελούν στοιχείο προς εκτίμηση</a:t>
            </a:r>
          </a:p>
          <a:p>
            <a:r>
              <a:rPr lang="el-GR"/>
              <a:t>Οι δερματικές βλάβες  από την ακράτεια πολλές φορές εκτιμώνται λανθασμένα ως κατακλίσεις</a:t>
            </a:r>
          </a:p>
          <a:p>
            <a:r>
              <a:rPr lang="el-GR"/>
              <a:t>Οι δερματικές βλάβες  από την ακράτεια είναι δερματικές βλάβες που δεν οφείλονται στην άσκηση πίεσης και/ή δυνάμεων τριβής &amp; διάτμησης</a:t>
            </a:r>
          </a:p>
          <a:p>
            <a:r>
              <a:rPr lang="el-GR"/>
              <a:t>Στόχος η αποφυγή διαβροχής του δέρματος</a:t>
            </a:r>
          </a:p>
          <a:p>
            <a:r>
              <a:rPr lang="el-GR"/>
              <a:t>Στις περιπτώσεις όπου οι ασθενείς μπορούν να συνεργαστούν, μπορούν οι ασκήσεις για την ακράτεια, να βοηθήσουν σημαντικά στον περιορισμό της</a:t>
            </a:r>
          </a:p>
          <a:p>
            <a:r>
              <a:rPr lang="el-GR"/>
              <a:t>Στις περιπτώσεις όπου αυτό δεν είναι δυνατόν, χρειάζεται συχνός έλεγχος της περιοχής και φροντίδα για τις συχνές αλλαγές και την καθαριότητα (διάφορα προϊόντα μπορούν να βοηθήσουν σε αυτό, καθαριστικά, προστατευτικές κρέμες κτλ.)</a:t>
            </a:r>
          </a:p>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E9FF1F-11BE-4DF3-9D88-7521B89E5305}" type="slidenum">
              <a:rPr lang="en-US"/>
              <a:pPr/>
              <a:t>10</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r>
              <a:rPr lang="el-GR" sz="1400"/>
              <a:t>Έχει μεγάλη σημασία η ιατρική διάγνωση για τον ασθενή που έχει κατακλίσεις: η αντιμετώπιση του βασικού προβλήματος, θα βοηθήσει στην διαδικασία της επούλωσης των κατακλίσεων</a:t>
            </a:r>
          </a:p>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74DA2-FDDF-4BE1-BE92-1A17D12BEF59}" type="slidenum">
              <a:rPr lang="en-US"/>
              <a:pPr/>
              <a:t>13</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r>
              <a:rPr lang="el-GR" b="1">
                <a:solidFill>
                  <a:schemeClr val="accent2"/>
                </a:solidFill>
              </a:rPr>
              <a:t>Κορτικοστεροειδή</a:t>
            </a:r>
            <a:r>
              <a:rPr lang="el-GR"/>
              <a:t> (επιβραδύνουν ρυθμό αγγειογένεσης και επιθηλιοποίησης, διαδικασία ινοπλασίας και ρίκνωσης) </a:t>
            </a:r>
          </a:p>
          <a:p>
            <a:r>
              <a:rPr lang="el-GR" b="1">
                <a:solidFill>
                  <a:schemeClr val="accent2"/>
                </a:solidFill>
              </a:rPr>
              <a:t>Ανοσοκατασταλτικά</a:t>
            </a:r>
            <a:r>
              <a:rPr lang="el-GR">
                <a:solidFill>
                  <a:schemeClr val="accent2"/>
                </a:solidFill>
              </a:rPr>
              <a:t> </a:t>
            </a:r>
            <a:r>
              <a:rPr lang="el-GR"/>
              <a:t>(μείωση λευκών, ιδιαίτερα ουδετερόφιλων πολυμορφοπύρηνων, επιβραδύνουν φλεγμονώδη αντίδραση)</a:t>
            </a:r>
          </a:p>
          <a:p>
            <a:r>
              <a:rPr lang="el-GR" b="1">
                <a:solidFill>
                  <a:schemeClr val="accent2"/>
                </a:solidFill>
              </a:rPr>
              <a:t>Χημειοθεραπευτικά</a:t>
            </a:r>
            <a:r>
              <a:rPr lang="el-GR"/>
              <a:t> (μείωση ερυθρών – λευκών – αιμοπεταλίων, επιδρούν στον πολλαπλασιασμό των κυττάρων)</a:t>
            </a:r>
          </a:p>
          <a:p>
            <a:r>
              <a:rPr lang="el-GR" b="1">
                <a:solidFill>
                  <a:schemeClr val="accent2"/>
                </a:solidFill>
              </a:rPr>
              <a:t>Αναλγητικά και Αναισθητικά</a:t>
            </a:r>
            <a:r>
              <a:rPr lang="el-GR"/>
              <a:t> (μειώνουν την αισθητικότητα)</a:t>
            </a:r>
          </a:p>
          <a:p>
            <a:r>
              <a:rPr lang="el-GR" b="1">
                <a:solidFill>
                  <a:schemeClr val="accent2"/>
                </a:solidFill>
              </a:rPr>
              <a:t>Αντιυπερτασικά</a:t>
            </a:r>
            <a:r>
              <a:rPr lang="el-GR">
                <a:solidFill>
                  <a:schemeClr val="accent2"/>
                </a:solidFill>
              </a:rPr>
              <a:t> </a:t>
            </a:r>
            <a:r>
              <a:rPr lang="el-GR"/>
              <a:t>(αυξάνουν την ισχαιμία)</a:t>
            </a:r>
          </a:p>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84AD4-E323-4ED7-B770-CBB4929EA528}" type="slidenum">
              <a:rPr lang="en-US"/>
              <a:pPr/>
              <a:t>16</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r>
              <a:rPr lang="el-GR" sz="500" b="1" u="sng">
                <a:solidFill>
                  <a:schemeClr val="hlink"/>
                </a:solidFill>
              </a:rPr>
              <a:t>Μόλυνση:</a:t>
            </a:r>
            <a:r>
              <a:rPr lang="el-GR" sz="500" b="1"/>
              <a:t>  </a:t>
            </a:r>
            <a:r>
              <a:rPr lang="el-GR" sz="500"/>
              <a:t>Η «εγκατάσταση» ενός μικροοργανισμού σε σημείο που πριν ήταν στείρο μικροβίων. Ισχύει και για έμψυχους οργανισμούς και για άψυχα αντικείμενα.</a:t>
            </a:r>
            <a:br>
              <a:rPr lang="el-GR" sz="500"/>
            </a:br>
            <a:r>
              <a:rPr lang="el-GR" sz="500" b="1" u="sng">
                <a:solidFill>
                  <a:schemeClr val="hlink"/>
                </a:solidFill>
              </a:rPr>
              <a:t>Επιμόλυνση:</a:t>
            </a:r>
            <a:r>
              <a:rPr lang="el-GR" sz="500" b="1"/>
              <a:t> </a:t>
            </a:r>
            <a:r>
              <a:rPr lang="el-GR" sz="500"/>
              <a:t>Η «εγκατάσταση» ενός μικροοργανισμού σε ένα σημείο ζωντανού οργανισμού που πριν είχε εγκατασταθεί ένα άλλο μικρόβιο.</a:t>
            </a:r>
            <a:r>
              <a:rPr lang="el-GR" sz="500" b="1"/>
              <a:t/>
            </a:r>
            <a:br>
              <a:rPr lang="el-GR" sz="500" b="1"/>
            </a:br>
            <a:r>
              <a:rPr lang="el-GR" sz="500" b="1" u="sng">
                <a:solidFill>
                  <a:schemeClr val="hlink"/>
                </a:solidFill>
              </a:rPr>
              <a:t>Αναμόλυνση:</a:t>
            </a:r>
            <a:r>
              <a:rPr lang="el-GR" sz="500" b="1"/>
              <a:t> </a:t>
            </a:r>
            <a:r>
              <a:rPr lang="el-GR" sz="500"/>
              <a:t>Η «εγκατάσταση» νέων μικροβιακών πληθυσμών σε ένα σημείο ζωντανού οργανισμού που πριν είχε εγκατασταθεί το ίδιο μικρόβιο.</a:t>
            </a:r>
            <a:br>
              <a:rPr lang="el-GR" sz="500"/>
            </a:br>
            <a:r>
              <a:rPr lang="el-GR" sz="500" b="1" u="sng">
                <a:solidFill>
                  <a:schemeClr val="hlink"/>
                </a:solidFill>
              </a:rPr>
              <a:t>Λοίμωξη:</a:t>
            </a:r>
            <a:r>
              <a:rPr lang="el-GR" sz="500" b="1"/>
              <a:t> </a:t>
            </a:r>
            <a:r>
              <a:rPr lang="el-GR" sz="500"/>
              <a:t>Η ανεξέλεγκτη ανάπτυξη ενός εγκατεστημένου μικροοργανισμού σε βάρος του οργανισμού </a:t>
            </a:r>
            <a:br>
              <a:rPr lang="el-GR" sz="500"/>
            </a:br>
            <a:r>
              <a:rPr lang="el-GR" sz="500" b="1" u="sng">
                <a:solidFill>
                  <a:schemeClr val="hlink"/>
                </a:solidFill>
              </a:rPr>
              <a:t>Φλεγμονή (μικροβιακής αιτιολογίας):</a:t>
            </a:r>
            <a:r>
              <a:rPr lang="el-GR" sz="500" b="1"/>
              <a:t> </a:t>
            </a:r>
            <a:r>
              <a:rPr lang="el-GR" sz="500"/>
              <a:t>Η τοπική αντίδραση του οργανισμού στην ανάπτυξη μιας λοίμωξης. Έχει  τα εξής βασικά τοπικά χαρακτηριστικά:</a:t>
            </a:r>
            <a:br>
              <a:rPr lang="el-GR" sz="500"/>
            </a:br>
            <a:r>
              <a:rPr lang="el-GR" sz="500"/>
              <a:t>Ερυθρότητα</a:t>
            </a:r>
            <a:br>
              <a:rPr lang="el-GR" sz="500"/>
            </a:br>
            <a:r>
              <a:rPr lang="el-GR" sz="500"/>
              <a:t>Οίδημα</a:t>
            </a:r>
            <a:br>
              <a:rPr lang="el-GR" sz="500"/>
            </a:br>
            <a:r>
              <a:rPr lang="el-GR" sz="500"/>
              <a:t>Τοπική αύξηση της θερμοκρασίας</a:t>
            </a:r>
            <a:br>
              <a:rPr lang="el-GR" sz="500"/>
            </a:br>
            <a:r>
              <a:rPr lang="el-GR" sz="500"/>
              <a:t>Διαπύηση</a:t>
            </a:r>
            <a:br>
              <a:rPr lang="el-GR" sz="500"/>
            </a:br>
            <a:r>
              <a:rPr lang="el-GR" sz="500"/>
              <a:t>Κακοσμία</a:t>
            </a:r>
            <a:br>
              <a:rPr lang="el-GR" sz="500"/>
            </a:br>
            <a:r>
              <a:rPr lang="el-GR" sz="500"/>
              <a:t>Πόνος</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6AE64F-6D77-452A-A5C8-50CFFD8E7607}" type="slidenum">
              <a:rPr lang="en-US"/>
              <a:pPr/>
              <a:t>21</a:t>
            </a:fld>
            <a:endParaRPr lang="en-US"/>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r>
              <a:rPr lang="el-GR" dirty="0"/>
              <a:t>Αντισηπτικό διάλυμα ονομάζεται κάθε μη τοξικό μέσο, το οποίο μπορεί να τοποθετηθεί σε ζώντες ιστούς και έχει την ιδιότητα να καταστρέφει τα μικρόβια </a:t>
            </a:r>
          </a:p>
          <a:p>
            <a:r>
              <a:rPr lang="el-GR" dirty="0"/>
              <a:t> Προκειμένου να αποδώσουν τη μέγιστη δράση τους, πρέπει να παραμένουν σε επαφή με την κοίτη της βλάβης για μερικά λεπτά, για αυτό συχνά ενσωματώνονται σε επιθέματα, κρέμες ή αλοιφές</a:t>
            </a:r>
          </a:p>
          <a:p>
            <a:endParaRPr 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836D85-FA92-469B-B565-D5A5000B45F3}" type="slidenum">
              <a:rPr lang="en-US"/>
              <a:pPr/>
              <a:t>22</a:t>
            </a:fld>
            <a:endParaRPr lang="en-US"/>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r>
              <a:rPr lang="el-GR" dirty="0"/>
              <a:t>Αντισηπτικό ευρέως φάσματος </a:t>
            </a:r>
          </a:p>
          <a:p>
            <a:r>
              <a:rPr lang="el-GR" dirty="0"/>
              <a:t>Δραστικό εναντίον του </a:t>
            </a:r>
            <a:r>
              <a:rPr lang="en-US" dirty="0"/>
              <a:t>MRSA (</a:t>
            </a:r>
            <a:r>
              <a:rPr lang="en-US" dirty="0" err="1"/>
              <a:t>Methycillin</a:t>
            </a:r>
            <a:r>
              <a:rPr lang="en-US" dirty="0"/>
              <a:t> Resistant Staphylococcus </a:t>
            </a:r>
            <a:r>
              <a:rPr lang="en-US" dirty="0" err="1"/>
              <a:t>Aureus</a:t>
            </a:r>
            <a:r>
              <a:rPr lang="en-US" dirty="0"/>
              <a:t>)</a:t>
            </a:r>
          </a:p>
          <a:p>
            <a:r>
              <a:rPr lang="el-GR" dirty="0"/>
              <a:t>Τοξικό για τους </a:t>
            </a:r>
            <a:r>
              <a:rPr lang="el-GR" dirty="0" err="1"/>
              <a:t>ινοβλάστες</a:t>
            </a:r>
            <a:r>
              <a:rPr lang="el-GR" dirty="0"/>
              <a:t>, επιβραδύνει την επούλωση, καταστρέφει την </a:t>
            </a:r>
            <a:r>
              <a:rPr lang="el-GR" dirty="0" err="1"/>
              <a:t>μικροκυκλοφορία</a:t>
            </a:r>
            <a:endParaRPr lang="el-GR" dirty="0"/>
          </a:p>
          <a:p>
            <a:r>
              <a:rPr lang="el-GR" dirty="0"/>
              <a:t>Είναι ακατάλληλο για ασθενείς με νόσο του θυρεοειδή αδένα και υπερευαισθησία στο ιώδιο</a:t>
            </a:r>
            <a:endParaRPr lang="en-US" dirty="0"/>
          </a:p>
          <a:p>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21C83CD-C401-4DDB-8A93-104FDCEB41F9}" type="datetimeFigureOut">
              <a:rPr lang="el-GR" smtClean="0"/>
              <a:pPr/>
              <a:t>23/5/2013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F61C22-EE15-44B2-974F-696F50167B9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21C83CD-C401-4DDB-8A93-104FDCEB41F9}" type="datetimeFigureOut">
              <a:rPr lang="el-GR" smtClean="0"/>
              <a:pPr/>
              <a:t>23/5/2013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F61C22-EE15-44B2-974F-696F50167B9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21C83CD-C401-4DDB-8A93-104FDCEB41F9}" type="datetimeFigureOut">
              <a:rPr lang="el-GR" smtClean="0"/>
              <a:pPr/>
              <a:t>23/5/2013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F61C22-EE15-44B2-974F-696F50167B91}"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8400"/>
            <a:ext cx="2133600" cy="45720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8400"/>
            <a:ext cx="2133600" cy="457200"/>
          </a:xfrm>
        </p:spPr>
        <p:txBody>
          <a:bodyPr/>
          <a:lstStyle>
            <a:lvl1pPr>
              <a:defRPr/>
            </a:lvl1pPr>
          </a:lstStyle>
          <a:p>
            <a:fld id="{394117AD-BE71-43F1-8955-912347C46B79}" type="slidenum">
              <a:rPr lang="el-GR"/>
              <a:pPr/>
              <a:t>‹#›</a:t>
            </a:fld>
            <a:endParaRPr lang="el-GR"/>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8400"/>
            <a:ext cx="2133600" cy="457200"/>
          </a:xfrm>
        </p:spPr>
        <p:txBody>
          <a:bodyPr/>
          <a:lstStyle>
            <a:lvl1pPr>
              <a:defRPr/>
            </a:lvl1pPr>
          </a:lstStyle>
          <a:p>
            <a:endParaRPr lang="el-GR"/>
          </a:p>
        </p:txBody>
      </p:sp>
      <p:sp>
        <p:nvSpPr>
          <p:cNvPr id="7" name="6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8" name="7 - Θέση αριθμού διαφάνειας"/>
          <p:cNvSpPr>
            <a:spLocks noGrp="1"/>
          </p:cNvSpPr>
          <p:nvPr>
            <p:ph type="sldNum" sz="quarter" idx="12"/>
          </p:nvPr>
        </p:nvSpPr>
        <p:spPr>
          <a:xfrm>
            <a:off x="6553200" y="6248400"/>
            <a:ext cx="2133600" cy="457200"/>
          </a:xfrm>
        </p:spPr>
        <p:txBody>
          <a:bodyPr/>
          <a:lstStyle>
            <a:lvl1pPr>
              <a:defRPr/>
            </a:lvl1pPr>
          </a:lstStyle>
          <a:p>
            <a:fld id="{5C322207-8776-42FE-9906-F4D9CB52CE02}" type="slidenum">
              <a:rPr lang="el-GR"/>
              <a:pPr/>
              <a:t>‹#›</a:t>
            </a:fld>
            <a:endParaRPr lang="el-GR"/>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30725"/>
          </a:xfrm>
        </p:spPr>
        <p:txBody>
          <a:bodyPr/>
          <a:lstStyle/>
          <a:p>
            <a:endParaRPr lang="el-GR"/>
          </a:p>
        </p:txBody>
      </p:sp>
      <p:sp>
        <p:nvSpPr>
          <p:cNvPr id="4" name="3 - Θέση ημερομηνίας"/>
          <p:cNvSpPr>
            <a:spLocks noGrp="1"/>
          </p:cNvSpPr>
          <p:nvPr>
            <p:ph type="dt" sz="half" idx="10"/>
          </p:nvPr>
        </p:nvSpPr>
        <p:spPr>
          <a:xfrm>
            <a:off x="457200" y="6248400"/>
            <a:ext cx="2133600" cy="457200"/>
          </a:xfrm>
        </p:spPr>
        <p:txBody>
          <a:bodyPr/>
          <a:lstStyle>
            <a:lvl1pPr>
              <a:defRPr/>
            </a:lvl1pPr>
          </a:lstStyle>
          <a:p>
            <a:endParaRPr lang="el-GR"/>
          </a:p>
        </p:txBody>
      </p:sp>
      <p:sp>
        <p:nvSpPr>
          <p:cNvPr id="5" name="4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6" name="5 - Θέση αριθμού διαφάνειας"/>
          <p:cNvSpPr>
            <a:spLocks noGrp="1"/>
          </p:cNvSpPr>
          <p:nvPr>
            <p:ph type="sldNum" sz="quarter" idx="12"/>
          </p:nvPr>
        </p:nvSpPr>
        <p:spPr>
          <a:xfrm>
            <a:off x="6553200" y="6248400"/>
            <a:ext cx="2133600" cy="457200"/>
          </a:xfrm>
        </p:spPr>
        <p:txBody>
          <a:bodyPr/>
          <a:lstStyle>
            <a:lvl1pPr>
              <a:defRPr/>
            </a:lvl1pPr>
          </a:lstStyle>
          <a:p>
            <a:fld id="{08936EB3-2DF4-4CE7-9D09-12BD4EFF6B5F}" type="slidenum">
              <a:rPr lang="el-GR"/>
              <a:pPr/>
              <a:t>‹#›</a:t>
            </a:fld>
            <a:endParaRPr lang="el-G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21C83CD-C401-4DDB-8A93-104FDCEB41F9}" type="datetimeFigureOut">
              <a:rPr lang="el-GR" smtClean="0"/>
              <a:pPr/>
              <a:t>23/5/2013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F61C22-EE15-44B2-974F-696F50167B9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21C83CD-C401-4DDB-8A93-104FDCEB41F9}" type="datetimeFigureOut">
              <a:rPr lang="el-GR" smtClean="0"/>
              <a:pPr/>
              <a:t>23/5/2013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F61C22-EE15-44B2-974F-696F50167B9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21C83CD-C401-4DDB-8A93-104FDCEB41F9}" type="datetimeFigureOut">
              <a:rPr lang="el-GR" smtClean="0"/>
              <a:pPr/>
              <a:t>23/5/2013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0F61C22-EE15-44B2-974F-696F50167B9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21C83CD-C401-4DDB-8A93-104FDCEB41F9}" type="datetimeFigureOut">
              <a:rPr lang="el-GR" smtClean="0"/>
              <a:pPr/>
              <a:t>23/5/2013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0F61C22-EE15-44B2-974F-696F50167B9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21C83CD-C401-4DDB-8A93-104FDCEB41F9}" type="datetimeFigureOut">
              <a:rPr lang="el-GR" smtClean="0"/>
              <a:pPr/>
              <a:t>23/5/2013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0F61C22-EE15-44B2-974F-696F50167B9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21C83CD-C401-4DDB-8A93-104FDCEB41F9}" type="datetimeFigureOut">
              <a:rPr lang="el-GR" smtClean="0"/>
              <a:pPr/>
              <a:t>23/5/2013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0F61C22-EE15-44B2-974F-696F50167B9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21C83CD-C401-4DDB-8A93-104FDCEB41F9}" type="datetimeFigureOut">
              <a:rPr lang="el-GR" smtClean="0"/>
              <a:pPr/>
              <a:t>23/5/2013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0F61C22-EE15-44B2-974F-696F50167B9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21C83CD-C401-4DDB-8A93-104FDCEB41F9}" type="datetimeFigureOut">
              <a:rPr lang="el-GR" smtClean="0"/>
              <a:pPr/>
              <a:t>23/5/2013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0F61C22-EE15-44B2-974F-696F50167B9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C83CD-C401-4DDB-8A93-104FDCEB41F9}" type="datetimeFigureOut">
              <a:rPr lang="el-GR" smtClean="0"/>
              <a:pPr/>
              <a:t>23/5/2013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61C22-EE15-44B2-974F-696F50167B9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png"/><Relationship Id="rId11" Type="http://schemas.openxmlformats.org/officeDocument/2006/relationships/oleObject" Target="../embeddings/oleObject3.bin"/><Relationship Id="rId5" Type="http://schemas.openxmlformats.org/officeDocument/2006/relationships/image" Target="../media/image11.png"/><Relationship Id="rId10" Type="http://schemas.openxmlformats.org/officeDocument/2006/relationships/oleObject" Target="../embeddings/oleObject2.bin"/><Relationship Id="rId4" Type="http://schemas.openxmlformats.org/officeDocument/2006/relationships/image" Target="../media/image10.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normAutofit fontScale="90000"/>
          </a:bodyPr>
          <a:lstStyle/>
          <a:p>
            <a:r>
              <a:rPr lang="el-GR" sz="4000"/>
              <a:t/>
            </a:r>
            <a:br>
              <a:rPr lang="el-GR" sz="4000"/>
            </a:br>
            <a:r>
              <a:rPr lang="el-GR" b="1"/>
              <a:t>Συστηματικοί Παράγοντες Παρούσα Νόσος</a:t>
            </a:r>
          </a:p>
        </p:txBody>
      </p:sp>
      <p:sp>
        <p:nvSpPr>
          <p:cNvPr id="352259" name="Rectangle 3"/>
          <p:cNvSpPr>
            <a:spLocks noGrp="1" noChangeArrowheads="1"/>
          </p:cNvSpPr>
          <p:nvPr>
            <p:ph type="body" idx="1"/>
          </p:nvPr>
        </p:nvSpPr>
        <p:spPr>
          <a:xfrm>
            <a:off x="457200" y="1600200"/>
            <a:ext cx="8435975" cy="4530725"/>
          </a:xfrm>
        </p:spPr>
        <p:txBody>
          <a:bodyPr/>
          <a:lstStyle/>
          <a:p>
            <a:pPr algn="ctr">
              <a:buFont typeface="Wingdings" pitchFamily="2" charset="2"/>
              <a:buNone/>
            </a:pPr>
            <a:endParaRPr lang="el-GR" sz="4400"/>
          </a:p>
          <a:p>
            <a:pPr algn="ctr">
              <a:buFont typeface="Wingdings" pitchFamily="2" charset="2"/>
              <a:buNone/>
            </a:pPr>
            <a:r>
              <a:rPr lang="el-GR" sz="4400"/>
              <a:t>Μήπως ξεχάσαμε την παρούσα νόσο;</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normAutofit fontScale="90000"/>
          </a:bodyPr>
          <a:lstStyle/>
          <a:p>
            <a:r>
              <a:rPr lang="el-GR" sz="4000"/>
              <a:t/>
            </a:r>
            <a:br>
              <a:rPr lang="el-GR" sz="4000"/>
            </a:br>
            <a:r>
              <a:rPr lang="el-GR" b="1"/>
              <a:t>Συστηματικοί Παράγοντες </a:t>
            </a:r>
            <a:br>
              <a:rPr lang="el-GR" b="1"/>
            </a:br>
            <a:r>
              <a:rPr lang="el-GR" b="1"/>
              <a:t>Γενική κατάσταση</a:t>
            </a:r>
          </a:p>
        </p:txBody>
      </p:sp>
      <p:sp>
        <p:nvSpPr>
          <p:cNvPr id="354307" name="Rectangle 3"/>
          <p:cNvSpPr>
            <a:spLocks noGrp="1" noChangeArrowheads="1"/>
          </p:cNvSpPr>
          <p:nvPr>
            <p:ph type="body" idx="1"/>
          </p:nvPr>
        </p:nvSpPr>
        <p:spPr>
          <a:xfrm>
            <a:off x="457200" y="1600200"/>
            <a:ext cx="8229600" cy="4997450"/>
          </a:xfrm>
        </p:spPr>
        <p:txBody>
          <a:bodyPr/>
          <a:lstStyle/>
          <a:p>
            <a:r>
              <a:rPr lang="el-GR" sz="3200"/>
              <a:t>Αγγειοπάθεια</a:t>
            </a:r>
          </a:p>
          <a:p>
            <a:r>
              <a:rPr lang="el-GR" sz="3200"/>
              <a:t>Νευροπάθεια</a:t>
            </a:r>
          </a:p>
          <a:p>
            <a:r>
              <a:rPr lang="el-GR" sz="3200"/>
              <a:t>Σακχαρώδης διαβήτης</a:t>
            </a:r>
          </a:p>
          <a:p>
            <a:r>
              <a:rPr lang="el-GR" sz="3200"/>
              <a:t>Νεφρική ανεπάρκεια</a:t>
            </a:r>
          </a:p>
          <a:p>
            <a:r>
              <a:rPr lang="el-GR" sz="3200"/>
              <a:t>Καρδιακή ανεπάρκεια</a:t>
            </a:r>
          </a:p>
          <a:p>
            <a:r>
              <a:rPr lang="el-GR" sz="3200"/>
              <a:t>Αναπνευστική Ανεπάρκεια</a:t>
            </a:r>
          </a:p>
          <a:p>
            <a:r>
              <a:rPr lang="el-GR" sz="3200"/>
              <a:t>Οιδήματα των άκρων κάθε αιτιολογίας</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normAutofit fontScale="90000"/>
          </a:bodyPr>
          <a:lstStyle/>
          <a:p>
            <a:r>
              <a:rPr lang="el-GR" sz="4000"/>
              <a:t/>
            </a:r>
            <a:br>
              <a:rPr lang="el-GR" sz="4000"/>
            </a:br>
            <a:r>
              <a:rPr lang="el-GR" b="1"/>
              <a:t>Συστηματικοί Παράγοντες </a:t>
            </a:r>
            <a:br>
              <a:rPr lang="el-GR" b="1"/>
            </a:br>
            <a:r>
              <a:rPr lang="el-GR" b="1"/>
              <a:t>Γενική κατάσταση</a:t>
            </a:r>
          </a:p>
        </p:txBody>
      </p:sp>
      <p:sp>
        <p:nvSpPr>
          <p:cNvPr id="355331" name="Rectangle 3"/>
          <p:cNvSpPr>
            <a:spLocks noGrp="1" noChangeArrowheads="1"/>
          </p:cNvSpPr>
          <p:nvPr>
            <p:ph type="body" idx="1"/>
          </p:nvPr>
        </p:nvSpPr>
        <p:spPr/>
        <p:txBody>
          <a:bodyPr/>
          <a:lstStyle/>
          <a:p>
            <a:r>
              <a:rPr lang="el-GR" sz="3200"/>
              <a:t>Διαταραχές πήξης αίματος</a:t>
            </a:r>
          </a:p>
          <a:p>
            <a:r>
              <a:rPr lang="el-GR" sz="3200"/>
              <a:t>Διαταραχές ανοσοποιητικού συστήματος</a:t>
            </a:r>
          </a:p>
          <a:p>
            <a:r>
              <a:rPr lang="el-GR" sz="3200"/>
              <a:t>Πολυτραυματίες </a:t>
            </a:r>
          </a:p>
          <a:p>
            <a:r>
              <a:rPr lang="el-GR" sz="3200"/>
              <a:t>Μεγάλες χειρουργικές επεμβάσεις</a:t>
            </a:r>
          </a:p>
          <a:p>
            <a:r>
              <a:rPr lang="el-GR" sz="3200"/>
              <a:t>Καταστάσεις με αυξημένο στρες</a:t>
            </a:r>
          </a:p>
          <a:p>
            <a:r>
              <a:rPr lang="el-GR" sz="3200"/>
              <a:t>Σοβαρές λοιμώξεις</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normAutofit fontScale="90000"/>
          </a:bodyPr>
          <a:lstStyle/>
          <a:p>
            <a:r>
              <a:rPr lang="el-GR" sz="4000"/>
              <a:t/>
            </a:r>
            <a:br>
              <a:rPr lang="el-GR" sz="4000"/>
            </a:br>
            <a:r>
              <a:rPr lang="el-GR" b="1"/>
              <a:t>Συστηματικοί Παράγοντες Φάρμακα</a:t>
            </a:r>
          </a:p>
        </p:txBody>
      </p:sp>
      <p:sp>
        <p:nvSpPr>
          <p:cNvPr id="356355" name="Rectangle 3"/>
          <p:cNvSpPr>
            <a:spLocks noGrp="1" noChangeArrowheads="1"/>
          </p:cNvSpPr>
          <p:nvPr>
            <p:ph type="body" idx="1"/>
          </p:nvPr>
        </p:nvSpPr>
        <p:spPr>
          <a:xfrm>
            <a:off x="457200" y="1600200"/>
            <a:ext cx="8507413" cy="5068888"/>
          </a:xfrm>
        </p:spPr>
        <p:txBody>
          <a:bodyPr/>
          <a:lstStyle/>
          <a:p>
            <a:pPr>
              <a:lnSpc>
                <a:spcPct val="80000"/>
              </a:lnSpc>
            </a:pPr>
            <a:r>
              <a:rPr lang="el-GR" sz="3600" b="1">
                <a:solidFill>
                  <a:schemeClr val="accent2"/>
                </a:solidFill>
              </a:rPr>
              <a:t> </a:t>
            </a:r>
            <a:r>
              <a:rPr lang="el-GR" sz="3600"/>
              <a:t>Κορτικοστεροειδή</a:t>
            </a:r>
          </a:p>
          <a:p>
            <a:pPr>
              <a:lnSpc>
                <a:spcPct val="80000"/>
              </a:lnSpc>
            </a:pPr>
            <a:endParaRPr lang="el-GR" sz="3600"/>
          </a:p>
          <a:p>
            <a:pPr>
              <a:lnSpc>
                <a:spcPct val="80000"/>
              </a:lnSpc>
            </a:pPr>
            <a:r>
              <a:rPr lang="el-GR" sz="3600"/>
              <a:t> Ανοσοκατασταλτικά </a:t>
            </a:r>
          </a:p>
          <a:p>
            <a:pPr>
              <a:lnSpc>
                <a:spcPct val="80000"/>
              </a:lnSpc>
            </a:pPr>
            <a:endParaRPr lang="el-GR" sz="3600"/>
          </a:p>
          <a:p>
            <a:pPr>
              <a:lnSpc>
                <a:spcPct val="80000"/>
              </a:lnSpc>
            </a:pPr>
            <a:r>
              <a:rPr lang="el-GR" sz="3600"/>
              <a:t> Χημειοθεραπευτικά</a:t>
            </a:r>
          </a:p>
          <a:p>
            <a:pPr>
              <a:lnSpc>
                <a:spcPct val="80000"/>
              </a:lnSpc>
            </a:pPr>
            <a:endParaRPr lang="el-GR" sz="3600"/>
          </a:p>
          <a:p>
            <a:pPr>
              <a:lnSpc>
                <a:spcPct val="80000"/>
              </a:lnSpc>
            </a:pPr>
            <a:r>
              <a:rPr lang="el-GR" sz="3600"/>
              <a:t> Αναλγητικά και Αναισθητικά</a:t>
            </a:r>
          </a:p>
          <a:p>
            <a:pPr>
              <a:lnSpc>
                <a:spcPct val="80000"/>
              </a:lnSpc>
            </a:pPr>
            <a:endParaRPr lang="el-GR" sz="3600"/>
          </a:p>
          <a:p>
            <a:pPr>
              <a:lnSpc>
                <a:spcPct val="80000"/>
              </a:lnSpc>
            </a:pPr>
            <a:r>
              <a:rPr lang="el-GR" sz="3600"/>
              <a:t> Αντιυπερτασικά</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l-GR" b="1"/>
              <a:t>Τοπικοί παράγοντες</a:t>
            </a:r>
          </a:p>
        </p:txBody>
      </p:sp>
      <p:sp>
        <p:nvSpPr>
          <p:cNvPr id="358403" name="Rectangle 3"/>
          <p:cNvSpPr>
            <a:spLocks noGrp="1" noChangeArrowheads="1"/>
          </p:cNvSpPr>
          <p:nvPr>
            <p:ph type="body" idx="1"/>
          </p:nvPr>
        </p:nvSpPr>
        <p:spPr>
          <a:xfrm>
            <a:off x="539750" y="1844675"/>
            <a:ext cx="8280400" cy="4403725"/>
          </a:xfrm>
        </p:spPr>
        <p:txBody>
          <a:bodyPr>
            <a:normAutofit lnSpcReduction="10000"/>
          </a:bodyPr>
          <a:lstStyle/>
          <a:p>
            <a:r>
              <a:rPr lang="el-GR" sz="3200"/>
              <a:t>Έκταση και Βάθος Ιστικής Βλάβης (Σταδιοποίηση του έλκους)</a:t>
            </a:r>
          </a:p>
          <a:p>
            <a:r>
              <a:rPr lang="el-GR" sz="3200"/>
              <a:t>Αίτιο Πρόκλησης</a:t>
            </a:r>
          </a:p>
          <a:p>
            <a:r>
              <a:rPr lang="el-GR" sz="3200"/>
              <a:t>Στεγνό ή υγρό και παραγωγικό</a:t>
            </a:r>
          </a:p>
          <a:p>
            <a:r>
              <a:rPr lang="el-GR" sz="3200"/>
              <a:t>Επικοινωνία με κοιλότητα</a:t>
            </a:r>
          </a:p>
          <a:p>
            <a:r>
              <a:rPr lang="el-GR" sz="3200"/>
              <a:t>Παρουσία νεκρωτικών ιστών</a:t>
            </a:r>
            <a:endParaRPr lang="en-US" sz="3200"/>
          </a:p>
          <a:p>
            <a:r>
              <a:rPr lang="el-GR" sz="3200"/>
              <a:t>Αιμάτωση του έλκους</a:t>
            </a:r>
          </a:p>
          <a:p>
            <a:r>
              <a:rPr lang="el-GR" sz="3200"/>
              <a:t>Βακτηριακή κατάσταση του έλκους</a:t>
            </a:r>
          </a:p>
          <a:p>
            <a:endParaRPr lang="el-GR" sz="3200">
              <a:solidFill>
                <a:schemeClr val="tx2"/>
              </a:solidFill>
            </a:endParaRPr>
          </a:p>
          <a:p>
            <a:endParaRPr lang="el-GR" sz="3200">
              <a:solidFill>
                <a:schemeClr val="tx2"/>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ChangeArrowheads="1"/>
          </p:cNvSpPr>
          <p:nvPr/>
        </p:nvSpPr>
        <p:spPr bwMode="auto">
          <a:xfrm>
            <a:off x="381000" y="404813"/>
            <a:ext cx="8763000" cy="882650"/>
          </a:xfrm>
          <a:prstGeom prst="rect">
            <a:avLst/>
          </a:prstGeom>
          <a:noFill/>
          <a:ln w="9525">
            <a:noFill/>
            <a:miter lim="800000"/>
            <a:headEnd/>
            <a:tailEnd/>
          </a:ln>
        </p:spPr>
        <p:txBody>
          <a:bodyPr anchor="b"/>
          <a:lstStyle/>
          <a:p>
            <a:pPr algn="ctr"/>
            <a:r>
              <a:rPr lang="el-GR" sz="3600" b="1">
                <a:latin typeface="Times New Roman" pitchFamily="18" charset="0"/>
              </a:rPr>
              <a:t>ΣΤΑΔΙΟΠΟΙΗΣΗ ΚΑΤΑΚΛΙΣΕΩΝ ΩΣ ΠΡΟΣ ΤΟ ΒΑΘΟΣ ΤΗΣ ΒΛΑΒΗΣ</a:t>
            </a:r>
            <a:r>
              <a:rPr lang="el-GR" sz="4000" b="1">
                <a:latin typeface="Times New Roman" pitchFamily="18" charset="0"/>
              </a:rPr>
              <a:t> </a:t>
            </a:r>
            <a:endParaRPr lang="en-GB" sz="4000" b="1">
              <a:latin typeface="Times New Roman" pitchFamily="18" charset="0"/>
            </a:endParaRPr>
          </a:p>
        </p:txBody>
      </p:sp>
      <p:pic>
        <p:nvPicPr>
          <p:cNvPr id="374787" name="Picture 3" descr="~AUT0011"/>
          <p:cNvPicPr>
            <a:picLocks noChangeAspect="1" noChangeArrowheads="1"/>
          </p:cNvPicPr>
          <p:nvPr/>
        </p:nvPicPr>
        <p:blipFill>
          <a:blip r:embed="rId3" cstate="print"/>
          <a:srcRect l="9052" t="-1646" r="6897"/>
          <a:stretch>
            <a:fillRect/>
          </a:stretch>
        </p:blipFill>
        <p:spPr bwMode="auto">
          <a:xfrm>
            <a:off x="152400" y="1296988"/>
            <a:ext cx="2057400" cy="1600200"/>
          </a:xfrm>
          <a:prstGeom prst="rect">
            <a:avLst/>
          </a:prstGeom>
          <a:noFill/>
          <a:ln w="9525">
            <a:noFill/>
            <a:miter lim="800000"/>
            <a:headEnd/>
            <a:tailEnd/>
          </a:ln>
          <a:effectLst/>
        </p:spPr>
      </p:pic>
      <p:pic>
        <p:nvPicPr>
          <p:cNvPr id="374788" name="Picture 4" descr="~AUT0012"/>
          <p:cNvPicPr>
            <a:picLocks noChangeAspect="1" noChangeArrowheads="1"/>
          </p:cNvPicPr>
          <p:nvPr/>
        </p:nvPicPr>
        <p:blipFill>
          <a:blip r:embed="rId4" cstate="print"/>
          <a:srcRect l="3419" r="7692" b="3185"/>
          <a:stretch>
            <a:fillRect/>
          </a:stretch>
        </p:blipFill>
        <p:spPr bwMode="auto">
          <a:xfrm>
            <a:off x="152400" y="3200400"/>
            <a:ext cx="2057400" cy="1666875"/>
          </a:xfrm>
          <a:prstGeom prst="rect">
            <a:avLst/>
          </a:prstGeom>
          <a:noFill/>
          <a:ln w="9525">
            <a:noFill/>
            <a:miter lim="800000"/>
            <a:headEnd/>
            <a:tailEnd/>
          </a:ln>
          <a:effectLst/>
        </p:spPr>
      </p:pic>
      <p:pic>
        <p:nvPicPr>
          <p:cNvPr id="374789" name="Picture 5" descr="~AUT0013"/>
          <p:cNvPicPr>
            <a:picLocks noChangeAspect="1" noChangeArrowheads="1"/>
          </p:cNvPicPr>
          <p:nvPr/>
        </p:nvPicPr>
        <p:blipFill>
          <a:blip r:embed="rId5" cstate="print"/>
          <a:srcRect l="9906" r="3226" b="7431"/>
          <a:stretch>
            <a:fillRect/>
          </a:stretch>
        </p:blipFill>
        <p:spPr bwMode="auto">
          <a:xfrm>
            <a:off x="4808538" y="1295400"/>
            <a:ext cx="2057400" cy="1601788"/>
          </a:xfrm>
          <a:prstGeom prst="rect">
            <a:avLst/>
          </a:prstGeom>
          <a:noFill/>
          <a:ln w="9525">
            <a:noFill/>
            <a:miter lim="800000"/>
            <a:headEnd/>
            <a:tailEnd/>
          </a:ln>
          <a:effectLst/>
        </p:spPr>
      </p:pic>
      <p:pic>
        <p:nvPicPr>
          <p:cNvPr id="374790" name="Picture 6" descr="~AUT0016"/>
          <p:cNvPicPr>
            <a:picLocks noChangeAspect="1" noChangeArrowheads="1"/>
          </p:cNvPicPr>
          <p:nvPr/>
        </p:nvPicPr>
        <p:blipFill>
          <a:blip r:embed="rId6" cstate="print"/>
          <a:srcRect l="20541" t="6499" r="5620"/>
          <a:stretch>
            <a:fillRect/>
          </a:stretch>
        </p:blipFill>
        <p:spPr bwMode="auto">
          <a:xfrm>
            <a:off x="4808538" y="3200400"/>
            <a:ext cx="2057400" cy="1630363"/>
          </a:xfrm>
          <a:prstGeom prst="rect">
            <a:avLst/>
          </a:prstGeom>
          <a:noFill/>
          <a:ln w="9525">
            <a:noFill/>
            <a:miter lim="800000"/>
            <a:headEnd/>
            <a:tailEnd/>
          </a:ln>
          <a:effectLst/>
        </p:spPr>
      </p:pic>
      <p:sp>
        <p:nvSpPr>
          <p:cNvPr id="374791" name="Text Box 7"/>
          <p:cNvSpPr txBox="1">
            <a:spLocks noChangeArrowheads="1"/>
          </p:cNvSpPr>
          <p:nvPr/>
        </p:nvSpPr>
        <p:spPr bwMode="auto">
          <a:xfrm>
            <a:off x="744538" y="2768600"/>
            <a:ext cx="1516062" cy="519113"/>
          </a:xfrm>
          <a:prstGeom prst="rect">
            <a:avLst/>
          </a:prstGeom>
          <a:noFill/>
          <a:ln w="9525">
            <a:noFill/>
            <a:miter lim="800000"/>
            <a:headEnd/>
            <a:tailEnd/>
          </a:ln>
          <a:effectLst/>
        </p:spPr>
        <p:txBody>
          <a:bodyPr wrap="none">
            <a:spAutoFit/>
          </a:bodyPr>
          <a:lstStyle/>
          <a:p>
            <a:r>
              <a:rPr lang="el-GR" sz="2800" b="1">
                <a:latin typeface="Times New Roman" pitchFamily="18" charset="0"/>
              </a:rPr>
              <a:t>Στάδιο 1</a:t>
            </a:r>
            <a:endParaRPr lang="en-GB" sz="2800" b="1">
              <a:latin typeface="Times New Roman" pitchFamily="18" charset="0"/>
            </a:endParaRPr>
          </a:p>
        </p:txBody>
      </p:sp>
      <p:sp>
        <p:nvSpPr>
          <p:cNvPr id="374792" name="Text Box 8"/>
          <p:cNvSpPr txBox="1">
            <a:spLocks noChangeArrowheads="1"/>
          </p:cNvSpPr>
          <p:nvPr/>
        </p:nvSpPr>
        <p:spPr bwMode="auto">
          <a:xfrm>
            <a:off x="5759450" y="2768600"/>
            <a:ext cx="1604963" cy="519113"/>
          </a:xfrm>
          <a:prstGeom prst="rect">
            <a:avLst/>
          </a:prstGeom>
          <a:noFill/>
          <a:ln w="9525">
            <a:noFill/>
            <a:miter lim="800000"/>
            <a:headEnd/>
            <a:tailEnd/>
          </a:ln>
          <a:effectLst/>
        </p:spPr>
        <p:txBody>
          <a:bodyPr wrap="none">
            <a:spAutoFit/>
          </a:bodyPr>
          <a:lstStyle/>
          <a:p>
            <a:r>
              <a:rPr lang="el-GR" sz="2800" b="1">
                <a:latin typeface="Times New Roman" pitchFamily="18" charset="0"/>
              </a:rPr>
              <a:t>Στάδιο</a:t>
            </a:r>
            <a:r>
              <a:rPr lang="en-US" sz="2800" b="1">
                <a:latin typeface="Times New Roman" pitchFamily="18" charset="0"/>
              </a:rPr>
              <a:t> 2</a:t>
            </a:r>
            <a:r>
              <a:rPr lang="el-GR" sz="2800" b="1">
                <a:latin typeface="Times New Roman" pitchFamily="18" charset="0"/>
              </a:rPr>
              <a:t> </a:t>
            </a:r>
            <a:endParaRPr lang="en-GB" sz="2800" b="1">
              <a:latin typeface="Times New Roman" pitchFamily="18" charset="0"/>
            </a:endParaRPr>
          </a:p>
        </p:txBody>
      </p:sp>
      <p:sp>
        <p:nvSpPr>
          <p:cNvPr id="374793" name="Text Box 9"/>
          <p:cNvSpPr txBox="1">
            <a:spLocks noChangeArrowheads="1"/>
          </p:cNvSpPr>
          <p:nvPr/>
        </p:nvSpPr>
        <p:spPr bwMode="auto">
          <a:xfrm>
            <a:off x="5827713" y="4749800"/>
            <a:ext cx="1516062" cy="519113"/>
          </a:xfrm>
          <a:prstGeom prst="rect">
            <a:avLst/>
          </a:prstGeom>
          <a:noFill/>
          <a:ln w="9525">
            <a:noFill/>
            <a:miter lim="800000"/>
            <a:headEnd/>
            <a:tailEnd/>
          </a:ln>
          <a:effectLst/>
        </p:spPr>
        <p:txBody>
          <a:bodyPr wrap="none">
            <a:spAutoFit/>
          </a:bodyPr>
          <a:lstStyle/>
          <a:p>
            <a:r>
              <a:rPr lang="el-GR" sz="2800" b="1">
                <a:latin typeface="Times New Roman" pitchFamily="18" charset="0"/>
              </a:rPr>
              <a:t>Στάδιο 4</a:t>
            </a:r>
            <a:endParaRPr lang="en-GB" sz="2800" b="1">
              <a:latin typeface="Times New Roman" pitchFamily="18" charset="0"/>
            </a:endParaRPr>
          </a:p>
        </p:txBody>
      </p:sp>
      <p:sp>
        <p:nvSpPr>
          <p:cNvPr id="374794" name="Text Box 10"/>
          <p:cNvSpPr txBox="1">
            <a:spLocks noChangeArrowheads="1"/>
          </p:cNvSpPr>
          <p:nvPr/>
        </p:nvSpPr>
        <p:spPr bwMode="auto">
          <a:xfrm>
            <a:off x="5791200" y="5892800"/>
            <a:ext cx="1454150" cy="519113"/>
          </a:xfrm>
          <a:prstGeom prst="rect">
            <a:avLst/>
          </a:prstGeom>
          <a:noFill/>
          <a:ln w="9525">
            <a:noFill/>
            <a:miter lim="800000"/>
            <a:headEnd/>
            <a:tailEnd/>
          </a:ln>
          <a:effectLst/>
        </p:spPr>
        <p:txBody>
          <a:bodyPr wrap="none">
            <a:spAutoFit/>
          </a:bodyPr>
          <a:lstStyle/>
          <a:p>
            <a:r>
              <a:rPr lang="el-GR" sz="2800" b="1">
                <a:latin typeface="Times New Roman" pitchFamily="18" charset="0"/>
              </a:rPr>
              <a:t>Εσχάρα </a:t>
            </a:r>
            <a:endParaRPr lang="en-GB" sz="2800" b="1">
              <a:latin typeface="Times New Roman" pitchFamily="18" charset="0"/>
            </a:endParaRPr>
          </a:p>
        </p:txBody>
      </p:sp>
      <p:graphicFrame>
        <p:nvGraphicFramePr>
          <p:cNvPr id="374795" name="Object 11"/>
          <p:cNvGraphicFramePr>
            <a:graphicFrameLocks noChangeAspect="1"/>
          </p:cNvGraphicFramePr>
          <p:nvPr/>
        </p:nvGraphicFramePr>
        <p:xfrm>
          <a:off x="3352800" y="5105400"/>
          <a:ext cx="2438400" cy="1676400"/>
        </p:xfrm>
        <a:graphic>
          <a:graphicData uri="http://schemas.openxmlformats.org/presentationml/2006/ole">
            <p:oleObj spid="_x0000_s4098" name="CorelPhotoPaint.Image.10" r:id="rId7" imgW="4063492" imgH="3047619" progId="">
              <p:embed/>
            </p:oleObj>
          </a:graphicData>
        </a:graphic>
      </p:graphicFrame>
      <p:sp>
        <p:nvSpPr>
          <p:cNvPr id="374796" name="Rectangle 12"/>
          <p:cNvSpPr>
            <a:spLocks noChangeArrowheads="1"/>
          </p:cNvSpPr>
          <p:nvPr/>
        </p:nvSpPr>
        <p:spPr bwMode="auto">
          <a:xfrm>
            <a:off x="709613" y="4749800"/>
            <a:ext cx="1516062" cy="519113"/>
          </a:xfrm>
          <a:prstGeom prst="rect">
            <a:avLst/>
          </a:prstGeom>
          <a:noFill/>
          <a:ln w="9525">
            <a:noFill/>
            <a:miter lim="800000"/>
            <a:headEnd/>
            <a:tailEnd/>
          </a:ln>
          <a:effectLst/>
        </p:spPr>
        <p:txBody>
          <a:bodyPr wrap="none">
            <a:spAutoFit/>
          </a:bodyPr>
          <a:lstStyle/>
          <a:p>
            <a:r>
              <a:rPr lang="el-GR" sz="2800" b="1">
                <a:latin typeface="Times New Roman" pitchFamily="18" charset="0"/>
              </a:rPr>
              <a:t>Στάδιο 3</a:t>
            </a:r>
            <a:endParaRPr lang="en-GB" sz="2800" b="1">
              <a:latin typeface="Times New Roman" pitchFamily="18" charset="0"/>
            </a:endParaRPr>
          </a:p>
        </p:txBody>
      </p:sp>
      <p:pic>
        <p:nvPicPr>
          <p:cNvPr id="374797" name="Picture 13" descr="~AUT0025"/>
          <p:cNvPicPr>
            <a:picLocks noChangeAspect="1" noChangeArrowheads="1"/>
          </p:cNvPicPr>
          <p:nvPr/>
        </p:nvPicPr>
        <p:blipFill>
          <a:blip r:embed="rId8" cstate="print"/>
          <a:srcRect l="8893" t="2687" r="7521" b="3247"/>
          <a:stretch>
            <a:fillRect/>
          </a:stretch>
        </p:blipFill>
        <p:spPr bwMode="auto">
          <a:xfrm>
            <a:off x="2209800" y="1296988"/>
            <a:ext cx="2133600" cy="1600200"/>
          </a:xfrm>
          <a:prstGeom prst="rect">
            <a:avLst/>
          </a:prstGeom>
          <a:noFill/>
          <a:ln w="9525">
            <a:noFill/>
            <a:miter lim="800000"/>
            <a:headEnd/>
            <a:tailEnd/>
          </a:ln>
          <a:effectLst/>
        </p:spPr>
      </p:pic>
      <p:pic>
        <p:nvPicPr>
          <p:cNvPr id="374798" name="Picture 14" descr="~AUT0026"/>
          <p:cNvPicPr>
            <a:picLocks noChangeAspect="1" noChangeArrowheads="1"/>
          </p:cNvPicPr>
          <p:nvPr/>
        </p:nvPicPr>
        <p:blipFill>
          <a:blip r:embed="rId9" cstate="print"/>
          <a:srcRect/>
          <a:stretch>
            <a:fillRect/>
          </a:stretch>
        </p:blipFill>
        <p:spPr bwMode="auto">
          <a:xfrm>
            <a:off x="6865938" y="1296988"/>
            <a:ext cx="2057400" cy="1600200"/>
          </a:xfrm>
          <a:prstGeom prst="rect">
            <a:avLst/>
          </a:prstGeom>
          <a:noFill/>
          <a:ln w="9525">
            <a:noFill/>
            <a:miter lim="800000"/>
            <a:headEnd/>
            <a:tailEnd/>
          </a:ln>
          <a:effectLst/>
        </p:spPr>
      </p:pic>
      <p:graphicFrame>
        <p:nvGraphicFramePr>
          <p:cNvPr id="374799" name="Object 15"/>
          <p:cNvGraphicFramePr>
            <a:graphicFrameLocks noChangeAspect="1"/>
          </p:cNvGraphicFramePr>
          <p:nvPr/>
        </p:nvGraphicFramePr>
        <p:xfrm>
          <a:off x="2209800" y="3200400"/>
          <a:ext cx="2133600" cy="1676400"/>
        </p:xfrm>
        <a:graphic>
          <a:graphicData uri="http://schemas.openxmlformats.org/presentationml/2006/ole">
            <p:oleObj spid="_x0000_s4099" name="CorelPhotoPaint.Image.10" r:id="rId10" imgW="4063492" imgH="3047619" progId="">
              <p:embed/>
            </p:oleObj>
          </a:graphicData>
        </a:graphic>
      </p:graphicFrame>
      <p:graphicFrame>
        <p:nvGraphicFramePr>
          <p:cNvPr id="374800" name="Object 16"/>
          <p:cNvGraphicFramePr>
            <a:graphicFrameLocks noChangeAspect="1"/>
          </p:cNvGraphicFramePr>
          <p:nvPr/>
        </p:nvGraphicFramePr>
        <p:xfrm>
          <a:off x="6840538" y="3200400"/>
          <a:ext cx="2100262" cy="1652588"/>
        </p:xfrm>
        <a:graphic>
          <a:graphicData uri="http://schemas.openxmlformats.org/presentationml/2006/ole">
            <p:oleObj spid="_x0000_s4100" name="CorelPhotoPaint.Image.10" r:id="rId11" imgW="1320402" imgH="901428" progId="">
              <p:embed/>
            </p:oleObj>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755650" y="333375"/>
            <a:ext cx="7772400" cy="1143000"/>
          </a:xfrm>
        </p:spPr>
        <p:txBody>
          <a:bodyPr>
            <a:normAutofit fontScale="90000"/>
          </a:bodyPr>
          <a:lstStyle/>
          <a:p>
            <a:r>
              <a:rPr lang="el-GR" b="1"/>
              <a:t>Βακτηριακή κατάσταση του έλκους</a:t>
            </a:r>
          </a:p>
        </p:txBody>
      </p:sp>
      <p:sp>
        <p:nvSpPr>
          <p:cNvPr id="371715" name="Rectangle 3"/>
          <p:cNvSpPr>
            <a:spLocks noGrp="1" noChangeArrowheads="1"/>
          </p:cNvSpPr>
          <p:nvPr>
            <p:ph type="body" idx="1"/>
          </p:nvPr>
        </p:nvSpPr>
        <p:spPr>
          <a:xfrm>
            <a:off x="539750" y="2708275"/>
            <a:ext cx="8229600" cy="2368550"/>
          </a:xfrm>
          <a:solidFill>
            <a:srgbClr val="FF3300"/>
          </a:solidFill>
          <a:ln/>
          <a:scene3d>
            <a:camera prst="legacyObliqueTopLeft"/>
            <a:lightRig rig="legacyFlat3" dir="t"/>
          </a:scene3d>
          <a:sp3d extrusionH="430200" prstMaterial="legacyMatte">
            <a:bevelT w="13500" h="13500" prst="angle"/>
            <a:bevelB w="13500" h="13500" prst="angle"/>
            <a:extrusionClr>
              <a:srgbClr val="FF3300"/>
            </a:extrusionClr>
          </a:sp3d>
        </p:spPr>
        <p:txBody>
          <a:bodyPr>
            <a:flatTx/>
          </a:bodyPr>
          <a:lstStyle/>
          <a:p>
            <a:pPr>
              <a:buFont typeface="Wingdings" pitchFamily="2" charset="2"/>
              <a:buNone/>
            </a:pPr>
            <a:endParaRPr lang="el-GR"/>
          </a:p>
          <a:p>
            <a:pPr algn="ctr">
              <a:buFont typeface="Wingdings" pitchFamily="2" charset="2"/>
              <a:buNone/>
            </a:pPr>
            <a:r>
              <a:rPr lang="el-GR" sz="3200"/>
              <a:t>Βασική αρχή</a:t>
            </a:r>
            <a:r>
              <a:rPr lang="en-US" sz="3200"/>
              <a:t>:   </a:t>
            </a:r>
            <a:r>
              <a:rPr lang="el-GR" sz="3200"/>
              <a:t>Όλες οι κατακλίσεις είναι</a:t>
            </a:r>
          </a:p>
          <a:p>
            <a:pPr algn="ctr">
              <a:buFont typeface="Wingdings" pitchFamily="2" charset="2"/>
              <a:buNone/>
            </a:pPr>
            <a:r>
              <a:rPr lang="el-GR" sz="3200"/>
              <a:t> </a:t>
            </a:r>
            <a:r>
              <a:rPr lang="el-GR" sz="3600" b="1"/>
              <a:t>ΜΟΛΥΣΜΕΝΑ ΤΡΑΥΜΑΤΑ</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685800" y="228600"/>
            <a:ext cx="8207375" cy="1143000"/>
          </a:xfrm>
        </p:spPr>
        <p:txBody>
          <a:bodyPr>
            <a:normAutofit fontScale="90000"/>
          </a:bodyPr>
          <a:lstStyle/>
          <a:p>
            <a:r>
              <a:rPr lang="el-GR" sz="3600" b="1"/>
              <a:t>Διάκριση κατακλίσεων ως προς την βακτηριακή τους κατάσταση</a:t>
            </a:r>
          </a:p>
        </p:txBody>
      </p:sp>
      <p:sp>
        <p:nvSpPr>
          <p:cNvPr id="373763" name="Rectangle 3"/>
          <p:cNvSpPr>
            <a:spLocks noGrp="1" noChangeArrowheads="1"/>
          </p:cNvSpPr>
          <p:nvPr>
            <p:ph type="body" idx="1"/>
          </p:nvPr>
        </p:nvSpPr>
        <p:spPr>
          <a:xfrm>
            <a:off x="395288" y="2060575"/>
            <a:ext cx="5184775" cy="4149725"/>
          </a:xfrm>
        </p:spPr>
        <p:txBody>
          <a:bodyPr>
            <a:normAutofit lnSpcReduction="10000"/>
          </a:bodyPr>
          <a:lstStyle/>
          <a:p>
            <a:r>
              <a:rPr lang="el-GR" sz="3600"/>
              <a:t>Κατάκλιση με τοπική λοίμωξη</a:t>
            </a:r>
          </a:p>
          <a:p>
            <a:pPr>
              <a:buFont typeface="Wingdings" pitchFamily="2" charset="2"/>
              <a:buNone/>
            </a:pPr>
            <a:endParaRPr lang="el-GR" sz="3600"/>
          </a:p>
          <a:p>
            <a:endParaRPr lang="el-GR" sz="3600"/>
          </a:p>
          <a:p>
            <a:pPr>
              <a:buFont typeface="Wingdings" pitchFamily="2" charset="2"/>
              <a:buNone/>
            </a:pPr>
            <a:endParaRPr lang="el-GR" sz="3600"/>
          </a:p>
          <a:p>
            <a:r>
              <a:rPr lang="el-GR" sz="3600"/>
              <a:t>Κατάκλιση χωρίς τοπική λοίμωξη</a:t>
            </a:r>
          </a:p>
        </p:txBody>
      </p:sp>
      <p:pic>
        <p:nvPicPr>
          <p:cNvPr id="373764" name="Picture 4" descr="06"/>
          <p:cNvPicPr>
            <a:picLocks noChangeAspect="1" noChangeArrowheads="1"/>
          </p:cNvPicPr>
          <p:nvPr/>
        </p:nvPicPr>
        <p:blipFill>
          <a:blip r:embed="rId2" cstate="print"/>
          <a:srcRect/>
          <a:stretch>
            <a:fillRect/>
          </a:stretch>
        </p:blipFill>
        <p:spPr bwMode="auto">
          <a:xfrm>
            <a:off x="6084888" y="4343400"/>
            <a:ext cx="3059112" cy="2514600"/>
          </a:xfrm>
          <a:prstGeom prst="rect">
            <a:avLst/>
          </a:prstGeom>
          <a:noFill/>
        </p:spPr>
      </p:pic>
      <p:pic>
        <p:nvPicPr>
          <p:cNvPr id="373765" name="Picture 5" descr="00024"/>
          <p:cNvPicPr>
            <a:picLocks noChangeAspect="1" noChangeArrowheads="1"/>
          </p:cNvPicPr>
          <p:nvPr/>
        </p:nvPicPr>
        <p:blipFill>
          <a:blip r:embed="rId3" cstate="print"/>
          <a:srcRect/>
          <a:stretch>
            <a:fillRect/>
          </a:stretch>
        </p:blipFill>
        <p:spPr bwMode="auto">
          <a:xfrm>
            <a:off x="6096000" y="1828800"/>
            <a:ext cx="3048000" cy="25161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37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3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468313" y="0"/>
            <a:ext cx="8229600" cy="796925"/>
          </a:xfrm>
        </p:spPr>
        <p:txBody>
          <a:bodyPr>
            <a:normAutofit fontScale="90000"/>
          </a:bodyPr>
          <a:lstStyle/>
          <a:p>
            <a:r>
              <a:rPr lang="el-GR" sz="2400" b="1"/>
              <a:t>ΚΑΤΑΤΑΞΗ ΚΑΤΑΚΛΙΣΕΩΝ ΑΝΑΛΟΓΑ ΜΕ ΤΗΝ ΒΑΡΥΤΗΤΑ ΤΟΥ ΜΙΚΡΟΒΙΑΚΟΥ ΦΟΡΤΙΟΥ</a:t>
            </a:r>
          </a:p>
        </p:txBody>
      </p:sp>
      <p:graphicFrame>
        <p:nvGraphicFramePr>
          <p:cNvPr id="375811" name="Group 3"/>
          <p:cNvGraphicFramePr>
            <a:graphicFrameLocks noGrp="1"/>
          </p:cNvGraphicFramePr>
          <p:nvPr>
            <p:ph type="tbl" idx="1"/>
          </p:nvPr>
        </p:nvGraphicFramePr>
        <p:xfrm>
          <a:off x="323850" y="911225"/>
          <a:ext cx="8640763" cy="5964555"/>
        </p:xfrm>
        <a:graphic>
          <a:graphicData uri="http://schemas.openxmlformats.org/drawingml/2006/table">
            <a:tbl>
              <a:tblPr/>
              <a:tblGrid>
                <a:gridCol w="1439863"/>
                <a:gridCol w="1584325"/>
                <a:gridCol w="1800225"/>
                <a:gridCol w="1655762"/>
                <a:gridCol w="2160588"/>
              </a:tblGrid>
              <a:tr h="5032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600" b="1" i="0" u="none" strike="noStrike" cap="none" normalizeH="0" baseline="0" smtClean="0">
                          <a:ln>
                            <a:noFill/>
                          </a:ln>
                          <a:solidFill>
                            <a:schemeClr val="tx1"/>
                          </a:solidFill>
                          <a:effectLst/>
                          <a:latin typeface="Bookman Old Style" pitchFamily="18" charset="0"/>
                        </a:rPr>
                        <a:t>Σημεία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1" i="0" u="none" strike="noStrike" cap="none" normalizeH="0" baseline="0" smtClean="0">
                          <a:ln>
                            <a:noFill/>
                          </a:ln>
                          <a:solidFill>
                            <a:srgbClr val="FF6600"/>
                          </a:solidFill>
                          <a:effectLst/>
                          <a:latin typeface="Bookman Old Style" pitchFamily="18" charset="0"/>
                        </a:rPr>
                        <a:t>Εκτεταμένη λοίμωξη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1" i="0" u="none" strike="noStrike" cap="none" normalizeH="0" baseline="0" smtClean="0">
                          <a:ln>
                            <a:noFill/>
                          </a:ln>
                          <a:solidFill>
                            <a:srgbClr val="FF6600"/>
                          </a:solidFill>
                          <a:effectLst/>
                          <a:latin typeface="Bookman Old Style" pitchFamily="18" charset="0"/>
                        </a:rPr>
                        <a:t>Τοπική λοίμωξη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1" i="0" u="none" strike="noStrike" cap="none" normalizeH="0" baseline="0" smtClean="0">
                          <a:ln>
                            <a:noFill/>
                          </a:ln>
                          <a:solidFill>
                            <a:srgbClr val="FF6600"/>
                          </a:solidFill>
                          <a:effectLst/>
                          <a:latin typeface="Bookman Old Style" pitchFamily="18" charset="0"/>
                        </a:rPr>
                        <a:t>Κρίσιμος αποικισμός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1" i="0" u="none" strike="noStrike" cap="none" normalizeH="0" baseline="0" smtClean="0">
                          <a:ln>
                            <a:noFill/>
                          </a:ln>
                          <a:solidFill>
                            <a:srgbClr val="FF6600"/>
                          </a:solidFill>
                          <a:effectLst/>
                          <a:latin typeface="Bookman Old Style" pitchFamily="18" charset="0"/>
                        </a:rPr>
                        <a:t>Αποικισμός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1" i="0" u="none" strike="noStrike" cap="none" normalizeH="0" baseline="0" smtClean="0">
                          <a:ln>
                            <a:noFill/>
                          </a:ln>
                          <a:solidFill>
                            <a:schemeClr val="tx1"/>
                          </a:solidFill>
                          <a:effectLst/>
                          <a:latin typeface="Bookman Old Style" pitchFamily="18" charset="0"/>
                        </a:rPr>
                        <a:t>Σημαντικά τοπικά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Bookman Old Style" pitchFamily="18" charset="0"/>
                        </a:rPr>
                        <a:t>&gt; 2</a:t>
                      </a:r>
                      <a:r>
                        <a:rPr kumimoji="0" lang="en-US" sz="1400" b="0" i="0" u="none" strike="noStrike" cap="none" normalizeH="0" baseline="0" smtClean="0">
                          <a:ln>
                            <a:noFill/>
                          </a:ln>
                          <a:solidFill>
                            <a:schemeClr val="tx1"/>
                          </a:solidFill>
                          <a:effectLst/>
                          <a:latin typeface="Bookman Old Style" pitchFamily="18" charset="0"/>
                        </a:rPr>
                        <a:t>cm</a:t>
                      </a:r>
                      <a:r>
                        <a:rPr kumimoji="0" lang="el-GR" sz="1400" b="0" i="0" u="none" strike="noStrike" cap="none" normalizeH="0" baseline="0" smtClean="0">
                          <a:ln>
                            <a:noFill/>
                          </a:ln>
                          <a:solidFill>
                            <a:schemeClr val="tx1"/>
                          </a:solidFill>
                          <a:effectLst/>
                          <a:latin typeface="Bookman Old Style" pitchFamily="18" charset="0"/>
                        </a:rPr>
                        <a:t> ερυθρότητα γύρω από το έλκος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Bookman Old Style" pitchFamily="18" charset="0"/>
                        </a:rPr>
                        <a:t>&lt; 2</a:t>
                      </a:r>
                      <a:r>
                        <a:rPr kumimoji="0" lang="en-US" sz="1400" b="0" i="0" u="none" strike="noStrike" cap="none" normalizeH="0" baseline="0" smtClean="0">
                          <a:ln>
                            <a:noFill/>
                          </a:ln>
                          <a:solidFill>
                            <a:schemeClr val="tx1"/>
                          </a:solidFill>
                          <a:effectLst/>
                          <a:latin typeface="Bookman Old Style" pitchFamily="18" charset="0"/>
                        </a:rPr>
                        <a:t>cm</a:t>
                      </a:r>
                      <a:r>
                        <a:rPr kumimoji="0" lang="el-GR" sz="1400" b="0" i="0" u="none" strike="noStrike" cap="none" normalizeH="0" baseline="0" smtClean="0">
                          <a:ln>
                            <a:noFill/>
                          </a:ln>
                          <a:solidFill>
                            <a:schemeClr val="tx1"/>
                          </a:solidFill>
                          <a:effectLst/>
                          <a:latin typeface="Bookman Old Style" pitchFamily="18" charset="0"/>
                        </a:rPr>
                        <a:t> ερυθρότητα γύρω από το έλκος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Bookman Old Style" pitchFamily="18" charset="0"/>
                        </a:rPr>
                        <a:t>Στάσιμη εξέλιξη παρά τη θεραπεία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Bookman Old Style" pitchFamily="18" charset="0"/>
                        </a:rPr>
                        <a:t>Αναμενόμενη εξέλιξη ανάλογα με τη βαρύτητα και τη θεραπεία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1" i="0" u="none" strike="noStrike" cap="none" normalizeH="0" baseline="0" smtClean="0">
                          <a:ln>
                            <a:noFill/>
                          </a:ln>
                          <a:solidFill>
                            <a:schemeClr val="tx1"/>
                          </a:solidFill>
                          <a:effectLst/>
                          <a:latin typeface="Bookman Old Style" pitchFamily="18" charset="0"/>
                        </a:rPr>
                        <a:t>Άλλα τοπικά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Bookman Old Style" pitchFamily="18" charset="0"/>
                        </a:rPr>
                        <a:t>Θερμότητα</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Bookman Old Style" pitchFamily="18" charset="0"/>
                        </a:rPr>
                        <a:t>Οίδημα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Bookman Old Style" pitchFamily="18" charset="0"/>
                        </a:rPr>
                        <a:t>Θερμότητα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Bookman Old Style" pitchFamily="18" charset="0"/>
                        </a:rPr>
                        <a:t>Οίδημα (δύσκολα διακρινόμενα)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1400" b="0" i="0" u="none" strike="noStrike" cap="none" normalizeH="0" baseline="0" smtClean="0">
                        <a:ln>
                          <a:noFill/>
                        </a:ln>
                        <a:solidFill>
                          <a:schemeClr val="tx1"/>
                        </a:solidFill>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1400" b="0" i="0" u="none" strike="noStrike" cap="none" normalizeH="0" baseline="0" smtClean="0">
                        <a:ln>
                          <a:noFill/>
                        </a:ln>
                        <a:solidFill>
                          <a:schemeClr val="tx1"/>
                        </a:solidFill>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1" i="0" u="none" strike="noStrike" cap="none" normalizeH="0" baseline="0" smtClean="0">
                          <a:ln>
                            <a:noFill/>
                          </a:ln>
                          <a:solidFill>
                            <a:schemeClr val="tx1"/>
                          </a:solidFill>
                          <a:effectLst/>
                          <a:latin typeface="Bookman Old Style" pitchFamily="18" charset="0"/>
                        </a:rPr>
                        <a:t>Επιπλέον τοπικά</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1400" b="1" i="0" u="none" strike="noStrike" cap="none" normalizeH="0" baseline="0" smtClean="0">
                        <a:ln>
                          <a:noFill/>
                        </a:ln>
                        <a:solidFill>
                          <a:schemeClr val="tx1"/>
                        </a:solidFill>
                        <a:effectLst/>
                        <a:latin typeface="Bookman Old Styl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Bookman Old Style" pitchFamily="18" charset="0"/>
                        </a:rPr>
                        <a:t>Φυσαλίδες, επιπλέον έλκη, νεκρωτικοί ιστοί, ευαίσθητο αιμορραγικό δέρμα, αυξημένο εξίδρωμα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Bookman Old Style" pitchFamily="18" charset="0"/>
                        </a:rPr>
                        <a:t>Επέκταση έλκους, αυξημένο εξίδρωμα, νεκρωτικοί ιστοί, σκούρο χρώμα κοκκιώδη ιστού, άσχημη μυρωδιά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Bookman Old Style" pitchFamily="18" charset="0"/>
                        </a:rPr>
                        <a:t>Νεκρώσεις μη αποχωριζόμενες  με τις συνήθεις τεχνικές, αρκετό εξίδρωμα, άσχημη μυρωδιά, σκούρο χρώμα κοκκιώδη ιστού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Bookman Old Style" pitchFamily="18" charset="0"/>
                        </a:rPr>
                        <a:t>Αποκόλληση νεκρωμάτων, σταθερός κόκκινος κοκκιώδης ιστός, υγιής επιθηλιακός ιστός, μείωση μεγέθους έλκους τις τελευταίες 1-2 εβδομάδες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1" i="0" u="none" strike="noStrike" cap="none" normalizeH="0" baseline="0" smtClean="0">
                          <a:ln>
                            <a:noFill/>
                          </a:ln>
                          <a:solidFill>
                            <a:schemeClr val="tx1"/>
                          </a:solidFill>
                          <a:effectLst/>
                          <a:latin typeface="Bookman Old Style" pitchFamily="18" charset="0"/>
                        </a:rPr>
                        <a:t>Συστηματικά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Bookman Old Style" pitchFamily="18" charset="0"/>
                        </a:rPr>
                        <a:t>Ουδετεροπενία, </a:t>
                      </a:r>
                      <a:r>
                        <a:rPr kumimoji="0" lang="en-US" sz="1400" b="0" i="0" u="none" strike="noStrike" cap="none" normalizeH="0" baseline="0" smtClean="0">
                          <a:ln>
                            <a:noFill/>
                          </a:ln>
                          <a:solidFill>
                            <a:schemeClr val="tx1"/>
                          </a:solidFill>
                          <a:effectLst/>
                          <a:latin typeface="Bookman Old Style" pitchFamily="18" charset="0"/>
                        </a:rPr>
                        <a:t>CRP </a:t>
                      </a:r>
                      <a:r>
                        <a:rPr kumimoji="0" lang="en-US" sz="1400" b="0" i="0" u="none" strike="noStrike" cap="none" normalizeH="0" baseline="0" smtClean="0">
                          <a:ln>
                            <a:noFill/>
                          </a:ln>
                          <a:solidFill>
                            <a:schemeClr val="tx1"/>
                          </a:solidFill>
                          <a:effectLst/>
                          <a:latin typeface="Bookman Old Style" pitchFamily="18" charset="0"/>
                          <a:sym typeface="Wingdings 3" pitchFamily="18" charset="2"/>
                        </a:rPr>
                        <a:t>, </a:t>
                      </a:r>
                      <a:r>
                        <a:rPr kumimoji="0" lang="el-GR" sz="1400" b="0" i="0" u="none" strike="noStrike" cap="none" normalizeH="0" baseline="0" smtClean="0">
                          <a:ln>
                            <a:noFill/>
                          </a:ln>
                          <a:solidFill>
                            <a:schemeClr val="tx1"/>
                          </a:solidFill>
                          <a:effectLst/>
                          <a:latin typeface="Bookman Old Style" pitchFamily="18" charset="0"/>
                        </a:rPr>
                        <a:t>πυρετός, ρίγη, σύγχυση, μικροβιαιμία, ταχυκαρδία, ταχύπνοια, λεμφαδενίτιδα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Bookman Old Style" pitchFamily="18" charset="0"/>
                        </a:rPr>
                        <a:t>Ουδετεροπενία, </a:t>
                      </a:r>
                      <a:r>
                        <a:rPr kumimoji="0" lang="en-US" sz="1400" b="0" i="0" u="none" strike="noStrike" cap="none" normalizeH="0" baseline="0" smtClean="0">
                          <a:ln>
                            <a:noFill/>
                          </a:ln>
                          <a:solidFill>
                            <a:schemeClr val="tx1"/>
                          </a:solidFill>
                          <a:effectLst/>
                          <a:latin typeface="Bookman Old Style" pitchFamily="18" charset="0"/>
                        </a:rPr>
                        <a:t>CRP </a:t>
                      </a:r>
                      <a:r>
                        <a:rPr kumimoji="0" lang="en-US" sz="1400" b="0" i="0" u="none" strike="noStrike" cap="none" normalizeH="0" baseline="0" smtClean="0">
                          <a:ln>
                            <a:noFill/>
                          </a:ln>
                          <a:solidFill>
                            <a:schemeClr val="tx1"/>
                          </a:solidFill>
                          <a:effectLst/>
                          <a:latin typeface="Bookman Old Style" pitchFamily="18" charset="0"/>
                          <a:sym typeface="Wingdings 3" pitchFamily="18" charset="2"/>
                        </a:rPr>
                        <a:t></a:t>
                      </a:r>
                      <a:endParaRPr kumimoji="0" lang="el-GR" sz="1400" b="0" i="0" u="none" strike="noStrike" cap="none" normalizeH="0" baseline="0" smtClean="0">
                        <a:ln>
                          <a:noFill/>
                        </a:ln>
                        <a:solidFill>
                          <a:schemeClr val="tx1"/>
                        </a:solidFill>
                        <a:effectLst/>
                        <a:latin typeface="Bookman Old Style" pitchFamily="18" charset="0"/>
                        <a:sym typeface="Wingdings 3"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Bookman Old Style" pitchFamily="18" charset="0"/>
                        </a:rPr>
                        <a:t>Τίποτε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Bookman Old Style" pitchFamily="18" charset="0"/>
                        </a:rPr>
                        <a:t>Τίποτε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468313" y="2420938"/>
            <a:ext cx="8229600" cy="1439862"/>
          </a:xfrm>
        </p:spPr>
        <p:txBody>
          <a:bodyPr/>
          <a:lstStyle/>
          <a:p>
            <a:pPr algn="ctr"/>
            <a:r>
              <a:rPr lang="el-GR" sz="5400" b="1"/>
              <a:t>ΚΑΘΑΡΙΣΜΟΣ ΚΑΤΑΚΛΙΣΗΣ</a:t>
            </a:r>
            <a:r>
              <a:rPr lang="el-GR" sz="4000"/>
              <a: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p:txBody>
          <a:bodyPr>
            <a:normAutofit fontScale="90000"/>
          </a:bodyPr>
          <a:lstStyle/>
          <a:p>
            <a:r>
              <a:rPr lang="el-GR" sz="4800" b="1"/>
              <a:t>ΣΥΝΤΗΡΗΤΙΚΗ ΘΕΡΑΠΕΙΑ ΚΑΤΑΚΛΙΣΕΩΝ </a:t>
            </a:r>
          </a:p>
        </p:txBody>
      </p:sp>
      <p:sp>
        <p:nvSpPr>
          <p:cNvPr id="4" name="3 - Υπότιτλος"/>
          <p:cNvSpPr>
            <a:spLocks noGrp="1"/>
          </p:cNvSpPr>
          <p:nvPr>
            <p:ph type="subTitle" idx="1"/>
          </p:nvPr>
        </p:nvSpPr>
        <p:spPr/>
        <p:txBody>
          <a:bodyPr/>
          <a:lstStyle/>
          <a:p>
            <a:endParaRPr lang="el-G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l-GR" b="1"/>
              <a:t>ΔΙΑΛΥΜΑΤΑ ΚΑΘΑΡΙΣΜΟΥ</a:t>
            </a:r>
          </a:p>
        </p:txBody>
      </p:sp>
      <p:sp>
        <p:nvSpPr>
          <p:cNvPr id="377859" name="Rectangle 3"/>
          <p:cNvSpPr>
            <a:spLocks noGrp="1" noChangeArrowheads="1"/>
          </p:cNvSpPr>
          <p:nvPr>
            <p:ph type="body" sz="half" idx="1"/>
          </p:nvPr>
        </p:nvSpPr>
        <p:spPr/>
        <p:txBody>
          <a:bodyPr/>
          <a:lstStyle/>
          <a:p>
            <a:pPr>
              <a:buFont typeface="Wingdings" pitchFamily="2" charset="2"/>
              <a:buBlip>
                <a:blip r:embed="rId2"/>
              </a:buBlip>
            </a:pPr>
            <a:r>
              <a:rPr lang="el-GR" sz="3600"/>
              <a:t> </a:t>
            </a:r>
            <a:r>
              <a:rPr lang="el-GR" sz="3600" b="1">
                <a:solidFill>
                  <a:schemeClr val="accent2"/>
                </a:solidFill>
                <a:effectLst>
                  <a:outerShdw blurRad="38100" dist="38100" dir="2700000" algn="tl">
                    <a:srgbClr val="C0C0C0"/>
                  </a:outerShdw>
                </a:effectLst>
              </a:rPr>
              <a:t>Προτεινόμενα μέσα</a:t>
            </a:r>
            <a:r>
              <a:rPr lang="el-GR" sz="3600" b="1">
                <a:effectLst>
                  <a:outerShdw blurRad="38100" dist="38100" dir="2700000" algn="tl">
                    <a:srgbClr val="C0C0C0"/>
                  </a:outerShdw>
                </a:effectLst>
              </a:rPr>
              <a:t> </a:t>
            </a:r>
          </a:p>
          <a:p>
            <a:endParaRPr lang="el-GR" sz="3600" b="1">
              <a:effectLst>
                <a:outerShdw blurRad="38100" dist="38100" dir="2700000" algn="tl">
                  <a:srgbClr val="C0C0C0"/>
                </a:outerShdw>
              </a:effectLst>
            </a:endParaRPr>
          </a:p>
          <a:p>
            <a:r>
              <a:rPr lang="el-GR" sz="3600"/>
              <a:t>Φυσιολογικός ορός </a:t>
            </a:r>
          </a:p>
          <a:p>
            <a:r>
              <a:rPr lang="el-GR" sz="3600"/>
              <a:t> Αποστειρωμένο Νερό</a:t>
            </a:r>
          </a:p>
          <a:p>
            <a:endParaRPr lang="el-GR" sz="3600"/>
          </a:p>
        </p:txBody>
      </p:sp>
      <p:sp>
        <p:nvSpPr>
          <p:cNvPr id="377860" name="Rectangle 4"/>
          <p:cNvSpPr>
            <a:spLocks noGrp="1" noChangeArrowheads="1"/>
          </p:cNvSpPr>
          <p:nvPr>
            <p:ph type="body" sz="half" idx="2"/>
          </p:nvPr>
        </p:nvSpPr>
        <p:spPr/>
        <p:txBody>
          <a:bodyPr/>
          <a:lstStyle/>
          <a:p>
            <a:pPr>
              <a:buFont typeface="Wingdings" pitchFamily="2" charset="2"/>
              <a:buBlip>
                <a:blip r:embed="rId2"/>
              </a:buBlip>
            </a:pPr>
            <a:r>
              <a:rPr lang="el-GR" sz="3600" b="1">
                <a:solidFill>
                  <a:schemeClr val="accent2"/>
                </a:solidFill>
                <a:effectLst>
                  <a:outerShdw blurRad="38100" dist="38100" dir="2700000" algn="tl">
                    <a:srgbClr val="C0C0C0"/>
                  </a:outerShdw>
                </a:effectLst>
              </a:rPr>
              <a:t>Προτεινόμενη μέθοδος</a:t>
            </a:r>
            <a:r>
              <a:rPr lang="el-GR" sz="3600"/>
              <a:t> </a:t>
            </a:r>
          </a:p>
          <a:p>
            <a:endParaRPr lang="el-GR" sz="3600"/>
          </a:p>
          <a:p>
            <a:r>
              <a:rPr lang="el-GR" sz="3600"/>
              <a:t>Καταιωνισμός του τραύματος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normAutofit fontScale="90000"/>
          </a:bodyPr>
          <a:lstStyle/>
          <a:p>
            <a:r>
              <a:rPr lang="el-GR" b="1"/>
              <a:t>ΑΝΤΙΣΗΠΤΙΚΑ ΔΙΑΛΥΜΑΤΑ</a:t>
            </a:r>
            <a:br>
              <a:rPr lang="el-GR" b="1"/>
            </a:br>
            <a:r>
              <a:rPr lang="el-GR" b="1"/>
              <a:t>ΓΕΝΙΚΕΣ ΑΡΧΕΣ</a:t>
            </a:r>
            <a:r>
              <a:rPr lang="el-GR" sz="4000"/>
              <a:t> </a:t>
            </a:r>
          </a:p>
        </p:txBody>
      </p:sp>
      <p:sp>
        <p:nvSpPr>
          <p:cNvPr id="378883" name="Rectangle 3"/>
          <p:cNvSpPr>
            <a:spLocks noGrp="1" noChangeArrowheads="1"/>
          </p:cNvSpPr>
          <p:nvPr>
            <p:ph type="body" idx="1"/>
          </p:nvPr>
        </p:nvSpPr>
        <p:spPr>
          <a:xfrm>
            <a:off x="457200" y="1600200"/>
            <a:ext cx="8229600" cy="4781550"/>
          </a:xfrm>
        </p:spPr>
        <p:txBody>
          <a:bodyPr/>
          <a:lstStyle/>
          <a:p>
            <a:r>
              <a:rPr lang="el-GR" sz="4000"/>
              <a:t> Είναι απαραίτητα </a:t>
            </a:r>
          </a:p>
          <a:p>
            <a:r>
              <a:rPr lang="el-GR" sz="4000"/>
              <a:t> Όμως έχουν και μειονεκτήματα και για αυτό η ανεξέλεγκτη δράση τους αποδοκιμάζεται</a:t>
            </a:r>
            <a:r>
              <a:rPr lang="el-GR"/>
              <a:t>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l-GR" sz="4000" b="1"/>
              <a:t>ΑΝΤΙΣΗΠΤΙΚΑ ΔΙΑΛΥΜΑΤΑ</a:t>
            </a:r>
            <a:r>
              <a:rPr lang="el-GR"/>
              <a:t> </a:t>
            </a:r>
          </a:p>
        </p:txBody>
      </p:sp>
      <p:sp>
        <p:nvSpPr>
          <p:cNvPr id="380931" name="Rectangle 3"/>
          <p:cNvSpPr>
            <a:spLocks noGrp="1" noChangeArrowheads="1"/>
          </p:cNvSpPr>
          <p:nvPr>
            <p:ph type="body" sz="half" idx="1"/>
          </p:nvPr>
        </p:nvSpPr>
        <p:spPr>
          <a:xfrm>
            <a:off x="395288" y="1628775"/>
            <a:ext cx="8002587" cy="3959225"/>
          </a:xfrm>
        </p:spPr>
        <p:txBody>
          <a:bodyPr/>
          <a:lstStyle/>
          <a:p>
            <a:pPr>
              <a:buFont typeface="Wingdings" pitchFamily="2" charset="2"/>
              <a:buBlip>
                <a:blip r:embed="rId3"/>
              </a:buBlip>
            </a:pPr>
            <a:r>
              <a:rPr lang="el-GR" sz="3200" b="1" dirty="0"/>
              <a:t>Υδατικό διάλυμα ιωδιούχου </a:t>
            </a:r>
            <a:r>
              <a:rPr lang="el-GR" sz="3200" b="1" dirty="0" err="1"/>
              <a:t>ποβιδόνης</a:t>
            </a:r>
            <a:r>
              <a:rPr lang="el-GR" sz="3200" b="1" dirty="0"/>
              <a:t> 10% (περιέχει ιώδιο 1%) </a:t>
            </a:r>
          </a:p>
          <a:p>
            <a:pPr>
              <a:buFont typeface="Wingdings" pitchFamily="2" charset="2"/>
              <a:buBlip>
                <a:blip r:embed="rId3"/>
              </a:buBlip>
            </a:pPr>
            <a:r>
              <a:rPr lang="el-GR" sz="3200" b="1" dirty="0" err="1">
                <a:effectLst>
                  <a:outerShdw blurRad="38100" dist="38100" dir="2700000" algn="tl">
                    <a:srgbClr val="C0C0C0"/>
                  </a:outerShdw>
                </a:effectLst>
              </a:rPr>
              <a:t>Χλωρεξιδίνη</a:t>
            </a:r>
            <a:r>
              <a:rPr lang="el-GR" sz="3200" dirty="0"/>
              <a:t> </a:t>
            </a:r>
          </a:p>
          <a:p>
            <a:pPr>
              <a:buFont typeface="Wingdings" pitchFamily="2" charset="2"/>
              <a:buBlip>
                <a:blip r:embed="rId3"/>
              </a:buBlip>
            </a:pPr>
            <a:r>
              <a:rPr lang="el-GR" sz="3200" b="1" dirty="0"/>
              <a:t>Διάλυμα υπεροξειδίου του υδρογόνου 3%  </a:t>
            </a:r>
          </a:p>
          <a:p>
            <a:pPr>
              <a:buFont typeface="Wingdings" pitchFamily="2" charset="2"/>
              <a:buBlip>
                <a:blip r:embed="rId3"/>
              </a:buBlip>
            </a:pPr>
            <a:endParaRPr lang="el-GR" sz="3200" dirty="0"/>
          </a:p>
          <a:p>
            <a:pPr>
              <a:buFont typeface="Wingdings" pitchFamily="2" charset="2"/>
              <a:buBlip>
                <a:blip r:embed="rId3"/>
              </a:buBlip>
            </a:pPr>
            <a:endParaRPr lang="el-GR" dirty="0"/>
          </a:p>
          <a:p>
            <a:pPr>
              <a:buFont typeface="Wingdings" pitchFamily="2" charset="2"/>
              <a:buBlip>
                <a:blip r:embed="rId3"/>
              </a:buBlip>
            </a:pPr>
            <a:endParaRPr lang="el-GR" b="1" dirty="0"/>
          </a:p>
          <a:p>
            <a:pPr>
              <a:buFont typeface="Wingdings" pitchFamily="2" charset="2"/>
              <a:buBlip>
                <a:blip r:embed="rId3"/>
              </a:buBlip>
            </a:pPr>
            <a:endParaRPr lang="el-GR" b="1" dirty="0"/>
          </a:p>
          <a:p>
            <a:endParaRPr lang="el-GR"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r>
              <a:rPr lang="el-GR" b="1"/>
              <a:t>ΝΕΑΡΟΠΟΙΗΣΗ</a:t>
            </a:r>
            <a:endParaRPr lang="el-GR"/>
          </a:p>
        </p:txBody>
      </p:sp>
      <p:sp>
        <p:nvSpPr>
          <p:cNvPr id="382979" name="Rectangle 3"/>
          <p:cNvSpPr>
            <a:spLocks noGrp="1" noChangeArrowheads="1"/>
          </p:cNvSpPr>
          <p:nvPr>
            <p:ph type="body" idx="1"/>
          </p:nvPr>
        </p:nvSpPr>
        <p:spPr/>
        <p:txBody>
          <a:bodyPr/>
          <a:lstStyle/>
          <a:p>
            <a:endParaRPr lang="el-GR"/>
          </a:p>
          <a:p>
            <a:pPr>
              <a:buFont typeface="Wingdings" pitchFamily="2" charset="2"/>
              <a:buNone/>
            </a:pPr>
            <a:endParaRPr lang="el-GR"/>
          </a:p>
        </p:txBody>
      </p:sp>
      <p:sp>
        <p:nvSpPr>
          <p:cNvPr id="382980" name="Text Box 4"/>
          <p:cNvSpPr txBox="1">
            <a:spLocks noChangeArrowheads="1"/>
          </p:cNvSpPr>
          <p:nvPr/>
        </p:nvSpPr>
        <p:spPr bwMode="auto">
          <a:xfrm>
            <a:off x="900112" y="1772816"/>
            <a:ext cx="7488311" cy="6402631"/>
          </a:xfrm>
          <a:prstGeom prst="rect">
            <a:avLst/>
          </a:prstGeom>
          <a:noFill/>
          <a:ln w="9525">
            <a:noFill/>
            <a:miter lim="800000"/>
            <a:headEnd/>
            <a:tailEnd/>
          </a:ln>
          <a:effectLst/>
        </p:spPr>
        <p:txBody>
          <a:bodyPr wrap="square">
            <a:spAutoFit/>
          </a:bodyPr>
          <a:lstStyle/>
          <a:p>
            <a:pPr>
              <a:spcBef>
                <a:spcPct val="50000"/>
              </a:spcBef>
            </a:pPr>
            <a:r>
              <a:rPr lang="el-GR" sz="4400" dirty="0"/>
              <a:t>Είναι απαραίτητη σε κάθε έλκος με νεκρώσεις </a:t>
            </a:r>
            <a:endParaRPr lang="en-US" sz="4400" dirty="0" smtClean="0"/>
          </a:p>
          <a:p>
            <a:pPr>
              <a:spcBef>
                <a:spcPct val="50000"/>
              </a:spcBef>
            </a:pPr>
            <a:r>
              <a:rPr lang="el-GR" sz="4400" dirty="0" smtClean="0"/>
              <a:t>«</a:t>
            </a:r>
            <a:r>
              <a:rPr lang="el-GR" sz="4400" dirty="0" err="1" smtClean="0"/>
              <a:t>Νεαροποίηση</a:t>
            </a:r>
            <a:r>
              <a:rPr lang="el-GR" sz="4400" dirty="0" smtClean="0"/>
              <a:t>» είναι η απομάκρυνση κάθε μη βιώσιμου και νεκρωμένου ιστού από την περιοχή του τραύματος ή του έλκους</a:t>
            </a:r>
          </a:p>
          <a:p>
            <a:pPr>
              <a:spcBef>
                <a:spcPct val="50000"/>
              </a:spcBef>
            </a:pPr>
            <a:endParaRPr lang="el-GR" sz="44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normAutofit fontScale="90000"/>
          </a:bodyPr>
          <a:lstStyle/>
          <a:p>
            <a:r>
              <a:rPr lang="el-GR" sz="4000" b="1"/>
              <a:t>ΝΕΑΡΟΠΟΙΗΣΗ ΕΦΑΡΜΟΖΟΜΕΝΕΣ ΤΕΧΝΙΚΕΣ</a:t>
            </a:r>
            <a:r>
              <a:rPr lang="el-GR" sz="4000"/>
              <a:t> </a:t>
            </a:r>
          </a:p>
        </p:txBody>
      </p:sp>
      <p:sp>
        <p:nvSpPr>
          <p:cNvPr id="385027" name="Rectangle 3"/>
          <p:cNvSpPr>
            <a:spLocks noGrp="1" noChangeArrowheads="1"/>
          </p:cNvSpPr>
          <p:nvPr>
            <p:ph type="body" idx="1"/>
          </p:nvPr>
        </p:nvSpPr>
        <p:spPr>
          <a:xfrm>
            <a:off x="457200" y="1600200"/>
            <a:ext cx="8686800" cy="4530725"/>
          </a:xfrm>
        </p:spPr>
        <p:txBody>
          <a:bodyPr>
            <a:normAutofit lnSpcReduction="10000"/>
          </a:bodyPr>
          <a:lstStyle/>
          <a:p>
            <a:pPr>
              <a:lnSpc>
                <a:spcPct val="90000"/>
              </a:lnSpc>
            </a:pPr>
            <a:r>
              <a:rPr lang="el-GR"/>
              <a:t>Χειρουργική</a:t>
            </a:r>
          </a:p>
          <a:p>
            <a:pPr>
              <a:lnSpc>
                <a:spcPct val="90000"/>
              </a:lnSpc>
            </a:pPr>
            <a:r>
              <a:rPr lang="el-GR"/>
              <a:t>Αυτόλυση με υδρογέλες</a:t>
            </a:r>
          </a:p>
          <a:p>
            <a:pPr>
              <a:lnSpc>
                <a:spcPct val="90000"/>
              </a:lnSpc>
            </a:pPr>
            <a:r>
              <a:rPr lang="el-GR"/>
              <a:t>Αυτόλυση με μεμβράνες και υδροκολλοειδή</a:t>
            </a:r>
          </a:p>
          <a:p>
            <a:pPr>
              <a:lnSpc>
                <a:spcPct val="90000"/>
              </a:lnSpc>
            </a:pPr>
            <a:r>
              <a:rPr lang="el-GR"/>
              <a:t>Χρήση ενζυματικών παραγόντων</a:t>
            </a:r>
          </a:p>
          <a:p>
            <a:pPr>
              <a:lnSpc>
                <a:spcPct val="90000"/>
              </a:lnSpc>
            </a:pPr>
            <a:r>
              <a:rPr lang="el-GR"/>
              <a:t>Χρήση χημικών παραγόντων</a:t>
            </a:r>
          </a:p>
          <a:p>
            <a:pPr>
              <a:lnSpc>
                <a:spcPct val="90000"/>
              </a:lnSpc>
            </a:pPr>
            <a:r>
              <a:rPr lang="el-GR"/>
              <a:t>Εφαρμογή επιθεμάτων σε κόκκους</a:t>
            </a:r>
          </a:p>
          <a:p>
            <a:pPr>
              <a:lnSpc>
                <a:spcPct val="90000"/>
              </a:lnSpc>
            </a:pPr>
            <a:r>
              <a:rPr lang="el-GR"/>
              <a:t>Μηχανική </a:t>
            </a:r>
          </a:p>
          <a:p>
            <a:pPr>
              <a:lnSpc>
                <a:spcPct val="90000"/>
              </a:lnSpc>
            </a:pPr>
            <a:r>
              <a:rPr lang="el-GR"/>
              <a:t>Προνύμφες</a:t>
            </a:r>
          </a:p>
          <a:p>
            <a:pPr>
              <a:lnSpc>
                <a:spcPct val="90000"/>
              </a:lnSpc>
            </a:pPr>
            <a:r>
              <a:rPr lang="el-GR"/>
              <a:t>Σύστημα Υδροχειρουργικής </a:t>
            </a:r>
            <a:r>
              <a:rPr lang="en-GB"/>
              <a:t>Versajet</a:t>
            </a:r>
            <a:r>
              <a:rPr lang="el-GR"/>
              <a:t>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4" name="Rectangle 4"/>
          <p:cNvSpPr>
            <a:spLocks noGrp="1" noChangeArrowheads="1"/>
          </p:cNvSpPr>
          <p:nvPr>
            <p:ph type="title"/>
          </p:nvPr>
        </p:nvSpPr>
        <p:spPr/>
        <p:txBody>
          <a:bodyPr/>
          <a:lstStyle/>
          <a:p>
            <a:r>
              <a:rPr lang="el-GR" sz="4000"/>
              <a:t>Σύστημα Υδροχειρουργικής </a:t>
            </a:r>
            <a:r>
              <a:rPr lang="en-GB" sz="4000"/>
              <a:t>Versajet</a:t>
            </a:r>
          </a:p>
        </p:txBody>
      </p:sp>
      <p:sp>
        <p:nvSpPr>
          <p:cNvPr id="389127" name="Rectangle 7"/>
          <p:cNvSpPr>
            <a:spLocks noChangeArrowheads="1"/>
          </p:cNvSpPr>
          <p:nvPr/>
        </p:nvSpPr>
        <p:spPr bwMode="auto">
          <a:xfrm>
            <a:off x="4643438" y="1628775"/>
            <a:ext cx="4038600" cy="4530725"/>
          </a:xfrm>
          <a:prstGeom prst="rect">
            <a:avLst/>
          </a:prstGeom>
          <a:noFill/>
          <a:ln w="9525">
            <a:noFill/>
            <a:miter lim="800000"/>
            <a:headEnd/>
            <a:tailEnd/>
          </a:ln>
          <a:effectLst/>
        </p:spPr>
        <p:txBody>
          <a:bodyPr/>
          <a:lstStyle/>
          <a:p>
            <a:pPr marL="342900" indent="-342900">
              <a:spcBef>
                <a:spcPct val="20000"/>
              </a:spcBef>
              <a:buClr>
                <a:schemeClr val="bg2"/>
              </a:buClr>
              <a:buSzPct val="75000"/>
              <a:buFont typeface="Wingdings" pitchFamily="2" charset="2"/>
              <a:buChar char="p"/>
            </a:pPr>
            <a:endParaRPr lang="en-GB" sz="2400"/>
          </a:p>
        </p:txBody>
      </p:sp>
      <p:pic>
        <p:nvPicPr>
          <p:cNvPr id="389129" name="Picture 9" descr="1749-7922-2-10-18"/>
          <p:cNvPicPr>
            <a:picLocks noChangeAspect="1" noChangeArrowheads="1"/>
          </p:cNvPicPr>
          <p:nvPr/>
        </p:nvPicPr>
        <p:blipFill>
          <a:blip r:embed="rId2" cstate="print"/>
          <a:srcRect/>
          <a:stretch>
            <a:fillRect/>
          </a:stretch>
        </p:blipFill>
        <p:spPr bwMode="auto">
          <a:xfrm>
            <a:off x="5219700" y="2276475"/>
            <a:ext cx="3560763" cy="3744913"/>
          </a:xfrm>
          <a:prstGeom prst="rect">
            <a:avLst/>
          </a:prstGeom>
          <a:noFill/>
        </p:spPr>
      </p:pic>
      <p:pic>
        <p:nvPicPr>
          <p:cNvPr id="389131" name="Picture 11" descr="876789vent"/>
          <p:cNvPicPr>
            <a:picLocks noChangeAspect="1" noChangeArrowheads="1"/>
          </p:cNvPicPr>
          <p:nvPr/>
        </p:nvPicPr>
        <p:blipFill>
          <a:blip r:embed="rId3" cstate="print"/>
          <a:srcRect/>
          <a:stretch>
            <a:fillRect/>
          </a:stretch>
        </p:blipFill>
        <p:spPr bwMode="auto">
          <a:xfrm>
            <a:off x="755650" y="4292600"/>
            <a:ext cx="2476500" cy="1724025"/>
          </a:xfrm>
          <a:prstGeom prst="rect">
            <a:avLst/>
          </a:prstGeom>
          <a:noFill/>
        </p:spPr>
      </p:pic>
      <p:pic>
        <p:nvPicPr>
          <p:cNvPr id="389133" name="Picture 13" descr="Versajet_03"/>
          <p:cNvPicPr>
            <a:picLocks noChangeAspect="1" noChangeArrowheads="1"/>
          </p:cNvPicPr>
          <p:nvPr/>
        </p:nvPicPr>
        <p:blipFill>
          <a:blip r:embed="rId4" cstate="print"/>
          <a:srcRect/>
          <a:stretch>
            <a:fillRect/>
          </a:stretch>
        </p:blipFill>
        <p:spPr bwMode="auto">
          <a:xfrm>
            <a:off x="539750" y="1557338"/>
            <a:ext cx="4392613" cy="2679700"/>
          </a:xfrm>
          <a:prstGeom prst="rect">
            <a:avLst/>
          </a:prstGeom>
          <a:noFill/>
        </p:spPr>
      </p:pic>
      <p:pic>
        <p:nvPicPr>
          <p:cNvPr id="389135" name="Picture 15" descr="876788vent"/>
          <p:cNvPicPr>
            <a:picLocks noChangeAspect="1" noChangeArrowheads="1"/>
          </p:cNvPicPr>
          <p:nvPr/>
        </p:nvPicPr>
        <p:blipFill>
          <a:blip r:embed="rId5" cstate="print"/>
          <a:srcRect/>
          <a:stretch>
            <a:fillRect/>
          </a:stretch>
        </p:blipFill>
        <p:spPr bwMode="auto">
          <a:xfrm>
            <a:off x="2987675" y="2060575"/>
            <a:ext cx="2095500" cy="1628775"/>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l-GR" b="1"/>
              <a:t>Χρήση Επιθεμάτων</a:t>
            </a:r>
          </a:p>
        </p:txBody>
      </p:sp>
      <p:sp>
        <p:nvSpPr>
          <p:cNvPr id="166915" name="Rectangle 3"/>
          <p:cNvSpPr>
            <a:spLocks noGrp="1" noChangeArrowheads="1"/>
          </p:cNvSpPr>
          <p:nvPr>
            <p:ph type="body" idx="1"/>
          </p:nvPr>
        </p:nvSpPr>
        <p:spPr>
          <a:xfrm>
            <a:off x="457200" y="1798638"/>
            <a:ext cx="8229600" cy="4332287"/>
          </a:xfrm>
        </p:spPr>
        <p:txBody>
          <a:bodyPr/>
          <a:lstStyle/>
          <a:p>
            <a:pPr>
              <a:buClr>
                <a:schemeClr val="tx1"/>
              </a:buClr>
              <a:buFont typeface="Wingdings" pitchFamily="2" charset="2"/>
              <a:buNone/>
            </a:pPr>
            <a:r>
              <a:rPr lang="el-GR" sz="4000" b="1">
                <a:solidFill>
                  <a:schemeClr val="accent1"/>
                </a:solidFill>
              </a:rPr>
              <a:t>ΙΔΙΟΤΗΤΕΣ</a:t>
            </a:r>
          </a:p>
          <a:p>
            <a:pPr>
              <a:buClr>
                <a:schemeClr val="tx1"/>
              </a:buClr>
            </a:pPr>
            <a:r>
              <a:rPr lang="el-GR" sz="4400"/>
              <a:t> Αντιμικροβιακή δράση</a:t>
            </a:r>
          </a:p>
          <a:p>
            <a:pPr>
              <a:buClr>
                <a:schemeClr val="tx1"/>
              </a:buClr>
            </a:pPr>
            <a:r>
              <a:rPr lang="el-GR" sz="4400"/>
              <a:t> Διαχείριση Υγρασίας</a:t>
            </a:r>
          </a:p>
          <a:p>
            <a:pPr>
              <a:buClr>
                <a:schemeClr val="tx1"/>
              </a:buClr>
            </a:pPr>
            <a:r>
              <a:rPr lang="el-GR" sz="4400"/>
              <a:t> Εύκολη Εφαρμογή</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normAutofit fontScale="90000"/>
          </a:bodyPr>
          <a:lstStyle/>
          <a:p>
            <a:r>
              <a:rPr lang="el-GR" b="1"/>
              <a:t>Ιδιότητες Κατάλληλων Επιθεμάτων</a:t>
            </a:r>
          </a:p>
        </p:txBody>
      </p:sp>
      <p:sp>
        <p:nvSpPr>
          <p:cNvPr id="167940" name="Rectangle 4"/>
          <p:cNvSpPr>
            <a:spLocks noGrp="1" noChangeArrowheads="1"/>
          </p:cNvSpPr>
          <p:nvPr>
            <p:ph type="body" sz="half" idx="2"/>
          </p:nvPr>
        </p:nvSpPr>
        <p:spPr>
          <a:xfrm>
            <a:off x="971600" y="1844824"/>
            <a:ext cx="7416823" cy="4320479"/>
          </a:xfrm>
        </p:spPr>
        <p:txBody>
          <a:bodyPr>
            <a:normAutofit fontScale="47500" lnSpcReduction="20000"/>
          </a:bodyPr>
          <a:lstStyle/>
          <a:p>
            <a:pPr>
              <a:buClr>
                <a:schemeClr val="tx1"/>
              </a:buClr>
              <a:buFont typeface="Wingdings" pitchFamily="2" charset="2"/>
              <a:buBlip>
                <a:blip r:embed="rId3"/>
              </a:buBlip>
            </a:pPr>
            <a:r>
              <a:rPr lang="el-GR" sz="4400" dirty="0"/>
              <a:t> Έχει δημιουργηθεί το «τέλειο» επίθεμα; </a:t>
            </a:r>
            <a:endParaRPr lang="en-US" sz="4400" dirty="0" smtClean="0"/>
          </a:p>
          <a:p>
            <a:pPr>
              <a:buClr>
                <a:schemeClr val="tx1"/>
              </a:buClr>
            </a:pPr>
            <a:r>
              <a:rPr lang="el-GR" sz="4400" dirty="0" smtClean="0"/>
              <a:t>Να προστατεύει το έλκος από επιμόλυνση</a:t>
            </a:r>
          </a:p>
          <a:p>
            <a:pPr>
              <a:buClr>
                <a:schemeClr val="tx1"/>
              </a:buClr>
            </a:pPr>
            <a:r>
              <a:rPr lang="el-GR" sz="4400" dirty="0" smtClean="0"/>
              <a:t>Να επιταχύνει την επούλωση</a:t>
            </a:r>
          </a:p>
          <a:p>
            <a:pPr>
              <a:buClr>
                <a:schemeClr val="tx1"/>
              </a:buClr>
            </a:pPr>
            <a:r>
              <a:rPr lang="el-GR" sz="4400" dirty="0" smtClean="0"/>
              <a:t>Να τοποθετείται εύκολα</a:t>
            </a:r>
          </a:p>
          <a:p>
            <a:pPr>
              <a:buClr>
                <a:schemeClr val="tx1"/>
              </a:buClr>
            </a:pPr>
            <a:r>
              <a:rPr lang="el-GR" sz="4400" dirty="0" smtClean="0"/>
              <a:t>Να είναι ανώδυνο στην εφαρμογή του και να μην κολλά στο τραύμα</a:t>
            </a:r>
          </a:p>
          <a:p>
            <a:pPr>
              <a:buClr>
                <a:schemeClr val="tx1"/>
              </a:buClr>
            </a:pPr>
            <a:r>
              <a:rPr lang="el-GR" sz="4400" dirty="0" smtClean="0"/>
              <a:t>Να προστατεύει από </a:t>
            </a:r>
            <a:r>
              <a:rPr lang="el-GR" sz="4400" dirty="0" err="1" smtClean="0"/>
              <a:t>επανατραυματισμό</a:t>
            </a:r>
            <a:endParaRPr lang="el-GR" sz="4400" dirty="0" smtClean="0"/>
          </a:p>
          <a:p>
            <a:pPr>
              <a:buClr>
                <a:schemeClr val="tx1"/>
              </a:buClr>
            </a:pPr>
            <a:r>
              <a:rPr lang="el-GR" sz="4400" dirty="0" smtClean="0"/>
              <a:t>Να ελαττώνει τον πόνο</a:t>
            </a:r>
          </a:p>
          <a:p>
            <a:pPr>
              <a:buClr>
                <a:schemeClr val="tx1"/>
              </a:buClr>
            </a:pPr>
            <a:r>
              <a:rPr lang="el-GR" sz="4400" dirty="0" smtClean="0"/>
              <a:t>Να μην παρεμποδίζει την τοπική υγιεινή</a:t>
            </a:r>
          </a:p>
          <a:p>
            <a:pPr>
              <a:buClr>
                <a:schemeClr val="tx1"/>
              </a:buClr>
            </a:pPr>
            <a:r>
              <a:rPr lang="el-GR" sz="4400" dirty="0" smtClean="0"/>
              <a:t>Να έχει λογικό κόστος</a:t>
            </a:r>
          </a:p>
          <a:p>
            <a:pPr>
              <a:buClr>
                <a:schemeClr val="tx1"/>
              </a:buClr>
            </a:pPr>
            <a:r>
              <a:rPr lang="el-GR" sz="4400" dirty="0" smtClean="0"/>
              <a:t>Να διατηρεί την θερμοκρασία και το </a:t>
            </a:r>
            <a:r>
              <a:rPr lang="en-US" sz="4400" dirty="0" smtClean="0"/>
              <a:t>pH</a:t>
            </a:r>
            <a:r>
              <a:rPr lang="el-GR" sz="4400" dirty="0" smtClean="0"/>
              <a:t> σε ιδανικά επίπεδα</a:t>
            </a:r>
          </a:p>
          <a:p>
            <a:pPr>
              <a:buClr>
                <a:schemeClr val="tx1"/>
              </a:buClr>
            </a:pPr>
            <a:r>
              <a:rPr lang="el-GR" sz="4400" dirty="0" smtClean="0"/>
              <a:t>Να επιτρέπει την ανταλλαγή των αερίων</a:t>
            </a:r>
          </a:p>
          <a:p>
            <a:pPr>
              <a:buClr>
                <a:schemeClr val="tx1"/>
              </a:buClr>
            </a:pPr>
            <a:endParaRPr lang="el-GR" sz="4400" dirty="0" smtClean="0"/>
          </a:p>
          <a:p>
            <a:pPr>
              <a:buClr>
                <a:schemeClr val="tx1"/>
              </a:buClr>
              <a:buFont typeface="Wingdings" pitchFamily="2" charset="2"/>
              <a:buBlip>
                <a:blip r:embed="rId3"/>
              </a:buBlip>
            </a:pPr>
            <a:endParaRPr lang="el-GR" sz="44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611188"/>
            <a:ext cx="8229600" cy="806450"/>
          </a:xfrm>
          <a:solidFill>
            <a:schemeClr val="accent2"/>
          </a:solidFill>
          <a:ln>
            <a:solidFill>
              <a:schemeClr val="accent1"/>
            </a:solidFill>
          </a:ln>
        </p:spPr>
        <p:txBody>
          <a:bodyPr/>
          <a:lstStyle/>
          <a:p>
            <a:pPr algn="ctr"/>
            <a:r>
              <a:rPr lang="el-GR" b="1">
                <a:solidFill>
                  <a:schemeClr val="tx1"/>
                </a:solidFill>
              </a:rPr>
              <a:t>Τύποι Επιθεμάτων</a:t>
            </a:r>
          </a:p>
        </p:txBody>
      </p:sp>
      <p:sp>
        <p:nvSpPr>
          <p:cNvPr id="168963" name="Line 3"/>
          <p:cNvSpPr>
            <a:spLocks noChangeShapeType="1"/>
          </p:cNvSpPr>
          <p:nvPr/>
        </p:nvSpPr>
        <p:spPr bwMode="auto">
          <a:xfrm flipH="1">
            <a:off x="2771775" y="1989138"/>
            <a:ext cx="936625" cy="503237"/>
          </a:xfrm>
          <a:prstGeom prst="line">
            <a:avLst/>
          </a:prstGeom>
          <a:noFill/>
          <a:ln w="57150">
            <a:solidFill>
              <a:schemeClr val="tx1"/>
            </a:solidFill>
            <a:round/>
            <a:headEnd/>
            <a:tailEnd type="triangle" w="med" len="med"/>
          </a:ln>
          <a:effectLst/>
        </p:spPr>
        <p:txBody>
          <a:bodyPr/>
          <a:lstStyle/>
          <a:p>
            <a:endParaRPr lang="el-GR"/>
          </a:p>
        </p:txBody>
      </p:sp>
      <p:sp>
        <p:nvSpPr>
          <p:cNvPr id="168964" name="Line 4"/>
          <p:cNvSpPr>
            <a:spLocks noChangeShapeType="1"/>
          </p:cNvSpPr>
          <p:nvPr/>
        </p:nvSpPr>
        <p:spPr bwMode="auto">
          <a:xfrm>
            <a:off x="4787900" y="1989138"/>
            <a:ext cx="936625" cy="503237"/>
          </a:xfrm>
          <a:prstGeom prst="line">
            <a:avLst/>
          </a:prstGeom>
          <a:noFill/>
          <a:ln w="57150">
            <a:solidFill>
              <a:schemeClr val="tx1"/>
            </a:solidFill>
            <a:round/>
            <a:headEnd/>
            <a:tailEnd type="triangle" w="med" len="med"/>
          </a:ln>
          <a:effectLst/>
        </p:spPr>
        <p:txBody>
          <a:bodyPr/>
          <a:lstStyle/>
          <a:p>
            <a:endParaRPr lang="el-GR"/>
          </a:p>
        </p:txBody>
      </p:sp>
      <p:sp>
        <p:nvSpPr>
          <p:cNvPr id="168965" name="Text Box 5"/>
          <p:cNvSpPr txBox="1">
            <a:spLocks noChangeArrowheads="1"/>
          </p:cNvSpPr>
          <p:nvPr/>
        </p:nvSpPr>
        <p:spPr bwMode="auto">
          <a:xfrm>
            <a:off x="611188" y="2781300"/>
            <a:ext cx="4535487" cy="2286000"/>
          </a:xfrm>
          <a:prstGeom prst="rect">
            <a:avLst/>
          </a:prstGeom>
          <a:solidFill>
            <a:schemeClr val="accent1"/>
          </a:solidFill>
          <a:ln w="9525">
            <a:noFill/>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p:spPr>
        <p:txBody>
          <a:bodyPr>
            <a:spAutoFit/>
            <a:flatTx/>
          </a:bodyPr>
          <a:lstStyle/>
          <a:p>
            <a:pPr>
              <a:spcBef>
                <a:spcPct val="50000"/>
              </a:spcBef>
            </a:pPr>
            <a:r>
              <a:rPr lang="el-GR" sz="3200" b="1">
                <a:solidFill>
                  <a:schemeClr val="bg2"/>
                </a:solidFill>
                <a:latin typeface="Comic Sans MS" pitchFamily="66" charset="0"/>
              </a:rPr>
              <a:t>Πρωτεύοντα ή Κύρια</a:t>
            </a:r>
          </a:p>
          <a:p>
            <a:pPr>
              <a:spcBef>
                <a:spcPct val="50000"/>
              </a:spcBef>
            </a:pPr>
            <a:r>
              <a:rPr lang="el-GR" sz="3200">
                <a:latin typeface="Comic Sans MS" pitchFamily="66" charset="0"/>
              </a:rPr>
              <a:t>(έρχονται σε άμεση επαφή με το τραύμα ή το έλκος)</a:t>
            </a:r>
          </a:p>
        </p:txBody>
      </p:sp>
      <p:sp>
        <p:nvSpPr>
          <p:cNvPr id="168966" name="Text Box 6"/>
          <p:cNvSpPr txBox="1">
            <a:spLocks noChangeArrowheads="1"/>
          </p:cNvSpPr>
          <p:nvPr/>
        </p:nvSpPr>
        <p:spPr bwMode="auto">
          <a:xfrm>
            <a:off x="5435600" y="2924175"/>
            <a:ext cx="3529013" cy="2286000"/>
          </a:xfrm>
          <a:prstGeom prst="rect">
            <a:avLst/>
          </a:prstGeom>
          <a:solidFill>
            <a:schemeClr val="accent1"/>
          </a:solidFill>
          <a:ln w="9525">
            <a:noFill/>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p:spPr>
        <p:txBody>
          <a:bodyPr>
            <a:spAutoFit/>
            <a:flatTx/>
          </a:bodyPr>
          <a:lstStyle/>
          <a:p>
            <a:pPr>
              <a:spcBef>
                <a:spcPct val="50000"/>
              </a:spcBef>
            </a:pPr>
            <a:r>
              <a:rPr lang="el-GR" sz="3200" b="1">
                <a:solidFill>
                  <a:schemeClr val="bg2"/>
                </a:solidFill>
                <a:latin typeface="Comic Sans MS" pitchFamily="66" charset="0"/>
              </a:rPr>
              <a:t>Δευτερεύοντα ή Πρόσθετα</a:t>
            </a:r>
          </a:p>
          <a:p>
            <a:pPr>
              <a:spcBef>
                <a:spcPct val="50000"/>
              </a:spcBef>
            </a:pPr>
            <a:r>
              <a:rPr lang="el-GR" sz="3200">
                <a:latin typeface="Comic Sans MS" pitchFamily="66" charset="0"/>
              </a:rPr>
              <a:t> (επικαλύπτουν τα πρωτεύοντα)</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755650" y="333375"/>
            <a:ext cx="6870700" cy="952500"/>
          </a:xfrm>
        </p:spPr>
        <p:txBody>
          <a:bodyPr/>
          <a:lstStyle/>
          <a:p>
            <a:r>
              <a:rPr lang="el-GR" b="1"/>
              <a:t>Διαφανή Επιθέματα</a:t>
            </a:r>
          </a:p>
        </p:txBody>
      </p:sp>
      <p:sp>
        <p:nvSpPr>
          <p:cNvPr id="248835" name="Rectangle 3"/>
          <p:cNvSpPr>
            <a:spLocks noGrp="1" noChangeArrowheads="1"/>
          </p:cNvSpPr>
          <p:nvPr>
            <p:ph type="body" sz="half" idx="1"/>
          </p:nvPr>
        </p:nvSpPr>
        <p:spPr>
          <a:xfrm>
            <a:off x="250825" y="1700213"/>
            <a:ext cx="3771900" cy="3657600"/>
          </a:xfrm>
        </p:spPr>
        <p:txBody>
          <a:bodyPr/>
          <a:lstStyle/>
          <a:p>
            <a:pPr>
              <a:lnSpc>
                <a:spcPct val="90000"/>
              </a:lnSpc>
            </a:pPr>
            <a:r>
              <a:rPr lang="el-GR" sz="2600"/>
              <a:t>Διατηρούν υγρό το περιβάλλον του τραύματος</a:t>
            </a:r>
          </a:p>
          <a:p>
            <a:pPr>
              <a:lnSpc>
                <a:spcPct val="90000"/>
              </a:lnSpc>
            </a:pPr>
            <a:r>
              <a:rPr lang="el-GR" sz="2600"/>
              <a:t>Μικρή απορροφητική ιδιότητα</a:t>
            </a:r>
          </a:p>
          <a:p>
            <a:pPr>
              <a:lnSpc>
                <a:spcPct val="90000"/>
              </a:lnSpc>
            </a:pPr>
            <a:r>
              <a:rPr lang="el-GR" sz="2600"/>
              <a:t>Αδιαπέραστα σε υγρά και μικρόβια</a:t>
            </a:r>
          </a:p>
        </p:txBody>
      </p:sp>
      <p:sp>
        <p:nvSpPr>
          <p:cNvPr id="248836" name="Text Box 4"/>
          <p:cNvSpPr txBox="1">
            <a:spLocks noChangeArrowheads="1"/>
          </p:cNvSpPr>
          <p:nvPr/>
        </p:nvSpPr>
        <p:spPr bwMode="auto">
          <a:xfrm>
            <a:off x="2051050" y="5445125"/>
            <a:ext cx="6408738" cy="822325"/>
          </a:xfrm>
          <a:prstGeom prst="rect">
            <a:avLst/>
          </a:prstGeom>
          <a:solidFill>
            <a:srgbClr val="FF3300"/>
          </a:solidFill>
          <a:ln w="9525">
            <a:noFill/>
            <a:miter lim="800000"/>
            <a:headEnd/>
            <a:tailEnd/>
          </a:ln>
          <a:effectLst/>
          <a:scene3d>
            <a:camera prst="legacyObliqueTopLeft"/>
            <a:lightRig rig="legacyFlat3" dir="t"/>
          </a:scene3d>
          <a:sp3d extrusionH="430200" prstMaterial="legacyMatte">
            <a:bevelT w="13500" h="13500" prst="angle"/>
            <a:bevelB w="13500" h="13500" prst="angle"/>
            <a:extrusionClr>
              <a:srgbClr val="FF3300"/>
            </a:extrusionClr>
          </a:sp3d>
        </p:spPr>
        <p:txBody>
          <a:bodyPr>
            <a:spAutoFit/>
            <a:flatTx/>
          </a:bodyPr>
          <a:lstStyle/>
          <a:p>
            <a:pPr>
              <a:spcBef>
                <a:spcPct val="50000"/>
              </a:spcBef>
            </a:pPr>
            <a:r>
              <a:rPr lang="el-GR" sz="2400" b="1">
                <a:solidFill>
                  <a:schemeClr val="bg1"/>
                </a:solidFill>
                <a:latin typeface="Comic Sans MS" pitchFamily="66" charset="0"/>
              </a:rPr>
              <a:t>Χρήσεις:Στάδιο ΙΙ, προστασία από τριβή, σαν κύρια και σαν πρόσθετα επιθέματα </a:t>
            </a:r>
          </a:p>
        </p:txBody>
      </p:sp>
      <p:pic>
        <p:nvPicPr>
          <p:cNvPr id="248837" name="Picture 5" descr="σάρωση0003"/>
          <p:cNvPicPr>
            <a:picLocks noGrp="1" noChangeAspect="1" noChangeArrowheads="1"/>
          </p:cNvPicPr>
          <p:nvPr>
            <p:ph sz="half" idx="2"/>
          </p:nvPr>
        </p:nvPicPr>
        <p:blipFill>
          <a:blip r:embed="rId2" cstate="print"/>
          <a:srcRect/>
          <a:stretch>
            <a:fillRect/>
          </a:stretch>
        </p:blipFill>
        <p:spPr>
          <a:xfrm>
            <a:off x="4457700" y="2003425"/>
            <a:ext cx="3929063" cy="3073400"/>
          </a:xfrm>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normAutofit fontScale="90000"/>
          </a:bodyPr>
          <a:lstStyle/>
          <a:p>
            <a:r>
              <a:rPr lang="el-GR" sz="3600" b="1">
                <a:solidFill>
                  <a:srgbClr val="FFCC00"/>
                </a:solidFill>
              </a:rPr>
              <a:t>Ολιστικό Μοντέλο Προσέγγισης στη Φροντίδα</a:t>
            </a:r>
            <a:r>
              <a:rPr lang="en-US" sz="3600" b="1">
                <a:solidFill>
                  <a:srgbClr val="FFCC00"/>
                </a:solidFill>
              </a:rPr>
              <a:t> </a:t>
            </a:r>
            <a:r>
              <a:rPr lang="el-GR" sz="3600" b="1">
                <a:solidFill>
                  <a:srgbClr val="FFCC00"/>
                </a:solidFill>
              </a:rPr>
              <a:t>των Κατακλίσεων</a:t>
            </a:r>
          </a:p>
        </p:txBody>
      </p:sp>
      <p:graphicFrame>
        <p:nvGraphicFramePr>
          <p:cNvPr id="340995" name="Diagram 3"/>
          <p:cNvGraphicFramePr>
            <a:graphicFrameLocks/>
          </p:cNvGraphicFramePr>
          <p:nvPr>
            <p:ph idx="1"/>
          </p:nvPr>
        </p:nvGraphicFramePr>
        <p:xfrm>
          <a:off x="612775" y="1870075"/>
          <a:ext cx="7847013" cy="4246563"/>
        </p:xfrm>
        <a:graphic>
          <a:graphicData uri="http://schemas.openxmlformats.org/drawingml/2006/compatibility">
            <com:legacyDrawing xmlns:com="http://schemas.openxmlformats.org/drawingml/2006/compatibility" spid="_x0000_s3074"/>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0994"/>
                                        </p:tgtEl>
                                        <p:attrNameLst>
                                          <p:attrName>style.visibility</p:attrName>
                                        </p:attrNameLst>
                                      </p:cBhvr>
                                      <p:to>
                                        <p:strVal val="visible"/>
                                      </p:to>
                                    </p:set>
                                    <p:animEffect transition="in" filter="dissolve">
                                      <p:cBhvr>
                                        <p:cTn id="7" dur="500"/>
                                        <p:tgtEl>
                                          <p:spTgt spid="3409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0995"/>
                                        </p:tgtEl>
                                        <p:attrNameLst>
                                          <p:attrName>style.visibility</p:attrName>
                                        </p:attrNameLst>
                                      </p:cBhvr>
                                      <p:to>
                                        <p:strVal val="visible"/>
                                      </p:to>
                                    </p:set>
                                    <p:animEffect transition="in" filter="dissolve">
                                      <p:cBhvr>
                                        <p:cTn id="12" dur="500"/>
                                        <p:tgtEl>
                                          <p:spTgt spid="340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p:bldDgm spid="34099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57200" y="277813"/>
            <a:ext cx="8229600" cy="558800"/>
          </a:xfrm>
        </p:spPr>
        <p:txBody>
          <a:bodyPr>
            <a:normAutofit fontScale="90000"/>
          </a:bodyPr>
          <a:lstStyle/>
          <a:p>
            <a:r>
              <a:rPr lang="el-GR" sz="3700" b="1"/>
              <a:t>Υδροκολλοειδή Επιθέματα</a:t>
            </a:r>
          </a:p>
        </p:txBody>
      </p:sp>
      <p:sp>
        <p:nvSpPr>
          <p:cNvPr id="249859" name="Rectangle 3"/>
          <p:cNvSpPr>
            <a:spLocks noGrp="1" noChangeArrowheads="1"/>
          </p:cNvSpPr>
          <p:nvPr>
            <p:ph type="body" sz="half" idx="1"/>
          </p:nvPr>
        </p:nvSpPr>
        <p:spPr>
          <a:xfrm>
            <a:off x="250825" y="1752600"/>
            <a:ext cx="4241800" cy="4267200"/>
          </a:xfrm>
        </p:spPr>
        <p:txBody>
          <a:bodyPr/>
          <a:lstStyle/>
          <a:p>
            <a:r>
              <a:rPr lang="el-GR" sz="2600"/>
              <a:t>Αποτελούνται από κυτταρίνη, ζελατίνες και πηκτίνες, που στηρίζονται σε μεμβράνη πολυουρεθάνης ή αφρώδες φύλλο</a:t>
            </a:r>
          </a:p>
          <a:p>
            <a:endParaRPr lang="el-GR" sz="2600"/>
          </a:p>
        </p:txBody>
      </p:sp>
      <p:pic>
        <p:nvPicPr>
          <p:cNvPr id="249860" name="Picture 4"/>
          <p:cNvPicPr>
            <a:picLocks noGrp="1" noChangeAspect="1" noChangeArrowheads="1"/>
          </p:cNvPicPr>
          <p:nvPr>
            <p:ph sz="quarter" idx="2"/>
          </p:nvPr>
        </p:nvPicPr>
        <p:blipFill>
          <a:blip r:embed="rId2" cstate="print"/>
          <a:srcRect/>
          <a:stretch>
            <a:fillRect/>
          </a:stretch>
        </p:blipFill>
        <p:spPr>
          <a:xfrm>
            <a:off x="6804025" y="1989138"/>
            <a:ext cx="2195513" cy="1517650"/>
          </a:xfrm>
          <a:noFill/>
          <a:ln/>
        </p:spPr>
      </p:pic>
      <p:sp>
        <p:nvSpPr>
          <p:cNvPr id="249861" name="Text Box 5"/>
          <p:cNvSpPr txBox="1">
            <a:spLocks noChangeArrowheads="1"/>
          </p:cNvSpPr>
          <p:nvPr/>
        </p:nvSpPr>
        <p:spPr bwMode="auto">
          <a:xfrm>
            <a:off x="2124075" y="5300663"/>
            <a:ext cx="6408738" cy="1187450"/>
          </a:xfrm>
          <a:prstGeom prst="rect">
            <a:avLst/>
          </a:prstGeom>
          <a:solidFill>
            <a:srgbClr val="FF3300"/>
          </a:solidFill>
          <a:ln w="9525">
            <a:noFill/>
            <a:miter lim="800000"/>
            <a:headEnd/>
            <a:tailEnd/>
          </a:ln>
          <a:effectLst/>
          <a:scene3d>
            <a:camera prst="legacyObliqueTopLeft"/>
            <a:lightRig rig="legacyFlat3" dir="t"/>
          </a:scene3d>
          <a:sp3d extrusionH="430200" prstMaterial="legacyMatte">
            <a:bevelT w="13500" h="13500" prst="angle"/>
            <a:bevelB w="13500" h="13500" prst="angle"/>
            <a:extrusionClr>
              <a:srgbClr val="FF3300"/>
            </a:extrusionClr>
          </a:sp3d>
        </p:spPr>
        <p:txBody>
          <a:bodyPr>
            <a:spAutoFit/>
            <a:flatTx/>
          </a:bodyPr>
          <a:lstStyle/>
          <a:p>
            <a:pPr>
              <a:spcBef>
                <a:spcPct val="50000"/>
              </a:spcBef>
            </a:pPr>
            <a:r>
              <a:rPr lang="el-GR" sz="2400" b="1">
                <a:solidFill>
                  <a:schemeClr val="bg1"/>
                </a:solidFill>
                <a:latin typeface="Comic Sans MS" pitchFamily="66" charset="0"/>
              </a:rPr>
              <a:t>Χρήσεις: Σε έλκη σε διάφορα στάδια με μικρή – μέτρια εκροή υγρών και σαν πρόσθετο επίθεμα </a:t>
            </a:r>
          </a:p>
        </p:txBody>
      </p:sp>
      <p:sp>
        <p:nvSpPr>
          <p:cNvPr id="249862" name="Rectangle 6"/>
          <p:cNvSpPr>
            <a:spLocks noChangeArrowheads="1"/>
          </p:cNvSpPr>
          <p:nvPr/>
        </p:nvSpPr>
        <p:spPr bwMode="auto">
          <a:xfrm>
            <a:off x="250825" y="1125538"/>
            <a:ext cx="8893175" cy="241300"/>
          </a:xfrm>
          <a:prstGeom prst="rect">
            <a:avLst/>
          </a:prstGeom>
          <a:noFill/>
          <a:ln w="12700">
            <a:noFill/>
            <a:miter lim="800000"/>
            <a:headEnd/>
            <a:tailEnd/>
          </a:ln>
          <a:effectLst/>
        </p:spPr>
        <p:txBody>
          <a:bodyPr lIns="90487" tIns="44450" rIns="90487" bIns="44450">
            <a:spAutoFit/>
          </a:bodyPr>
          <a:lstStyle/>
          <a:p>
            <a:pPr eaLnBrk="0" hangingPunct="0">
              <a:lnSpc>
                <a:spcPct val="50000"/>
              </a:lnSpc>
              <a:spcBef>
                <a:spcPct val="50000"/>
              </a:spcBef>
            </a:pPr>
            <a:r>
              <a:rPr lang="fr-FR" sz="2000" b="1" i="1">
                <a:solidFill>
                  <a:schemeClr val="tx2"/>
                </a:solidFill>
                <a:effectLst>
                  <a:outerShdw blurRad="38100" dist="38100" dir="2700000" algn="tl">
                    <a:srgbClr val="C0C0C0"/>
                  </a:outerShdw>
                </a:effectLst>
                <a:latin typeface="Arial" charset="0"/>
              </a:rPr>
              <a:t>Comfeel, Granuflex/Duoderm, Hydrocoll, Tegasorb, Suprasorb H…</a:t>
            </a:r>
          </a:p>
        </p:txBody>
      </p:sp>
      <p:pic>
        <p:nvPicPr>
          <p:cNvPr id="249863" name="Picture 7" descr="ALGO FILM 1 en situation"/>
          <p:cNvPicPr>
            <a:picLocks noGrp="1" noChangeAspect="1" noChangeArrowheads="1"/>
          </p:cNvPicPr>
          <p:nvPr>
            <p:ph sz="quarter" idx="3"/>
          </p:nvPr>
        </p:nvPicPr>
        <p:blipFill>
          <a:blip r:embed="rId3" cstate="print"/>
          <a:srcRect/>
          <a:stretch>
            <a:fillRect/>
          </a:stretch>
        </p:blipFill>
        <p:spPr>
          <a:xfrm>
            <a:off x="4211638" y="2781300"/>
            <a:ext cx="2482850" cy="2190750"/>
          </a:xfrm>
          <a:noFill/>
          <a:ln/>
        </p:spPr>
      </p:pic>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body" sz="half" idx="1"/>
          </p:nvPr>
        </p:nvSpPr>
        <p:spPr>
          <a:xfrm>
            <a:off x="179388" y="1700213"/>
            <a:ext cx="4392612" cy="3657600"/>
          </a:xfrm>
        </p:spPr>
        <p:txBody>
          <a:bodyPr/>
          <a:lstStyle/>
          <a:p>
            <a:r>
              <a:rPr lang="el-GR"/>
              <a:t>Υπάρχουν διάφορα μεγέθη και σχήματα</a:t>
            </a:r>
          </a:p>
          <a:p>
            <a:r>
              <a:rPr lang="el-GR"/>
              <a:t>Σχηματίζουν γέλη με το εξίδρωμα του τραύματος</a:t>
            </a:r>
          </a:p>
          <a:p>
            <a:r>
              <a:rPr lang="el-GR"/>
              <a:t>Προάγουν κοκκίωση και επιθηλιοποίηση</a:t>
            </a:r>
          </a:p>
          <a:p>
            <a:endParaRPr lang="el-GR" sz="2400"/>
          </a:p>
        </p:txBody>
      </p:sp>
      <p:sp>
        <p:nvSpPr>
          <p:cNvPr id="250883" name="Text Box 3"/>
          <p:cNvSpPr txBox="1">
            <a:spLocks noChangeArrowheads="1"/>
          </p:cNvSpPr>
          <p:nvPr/>
        </p:nvSpPr>
        <p:spPr bwMode="auto">
          <a:xfrm>
            <a:off x="2124075" y="5300663"/>
            <a:ext cx="6408738" cy="946150"/>
          </a:xfrm>
          <a:prstGeom prst="rect">
            <a:avLst/>
          </a:prstGeom>
          <a:solidFill>
            <a:srgbClr val="FF3300"/>
          </a:solidFill>
          <a:ln w="9525">
            <a:noFill/>
            <a:miter lim="800000"/>
            <a:headEnd/>
            <a:tailEnd/>
          </a:ln>
          <a:effectLst/>
          <a:scene3d>
            <a:camera prst="legacyObliqueTopLeft"/>
            <a:lightRig rig="legacyFlat3" dir="t"/>
          </a:scene3d>
          <a:sp3d extrusionH="430200" prstMaterial="legacyMatte">
            <a:bevelT w="13500" h="13500" prst="angle"/>
            <a:bevelB w="13500" h="13500" prst="angle"/>
            <a:extrusionClr>
              <a:srgbClr val="FF3300"/>
            </a:extrusionClr>
          </a:sp3d>
        </p:spPr>
        <p:txBody>
          <a:bodyPr>
            <a:spAutoFit/>
            <a:flatTx/>
          </a:bodyPr>
          <a:lstStyle/>
          <a:p>
            <a:pPr>
              <a:spcBef>
                <a:spcPct val="50000"/>
              </a:spcBef>
            </a:pPr>
            <a:r>
              <a:rPr lang="el-GR" sz="2800" b="1">
                <a:solidFill>
                  <a:schemeClr val="bg1"/>
                </a:solidFill>
                <a:latin typeface="Comic Sans MS" pitchFamily="66" charset="0"/>
              </a:rPr>
              <a:t>Χρήσεις: μπορούν να παραμείνουν στα έλκη μέχρι 7 ημέρες</a:t>
            </a:r>
          </a:p>
        </p:txBody>
      </p:sp>
      <p:pic>
        <p:nvPicPr>
          <p:cNvPr id="250884" name="Picture 4" descr="σάρωση0011"/>
          <p:cNvPicPr>
            <a:picLocks noGrp="1" noChangeAspect="1" noChangeArrowheads="1"/>
          </p:cNvPicPr>
          <p:nvPr>
            <p:ph sz="half" idx="2"/>
          </p:nvPr>
        </p:nvPicPr>
        <p:blipFill>
          <a:blip r:embed="rId2" cstate="print"/>
          <a:srcRect/>
          <a:stretch>
            <a:fillRect/>
          </a:stretch>
        </p:blipFill>
        <p:spPr>
          <a:xfrm>
            <a:off x="4643438" y="2205038"/>
            <a:ext cx="3887787" cy="2466975"/>
          </a:xfrm>
        </p:spPr>
      </p:pic>
      <p:sp>
        <p:nvSpPr>
          <p:cNvPr id="250885" name="Rectangle 5"/>
          <p:cNvSpPr>
            <a:spLocks noGrp="1" noChangeArrowheads="1"/>
          </p:cNvSpPr>
          <p:nvPr>
            <p:ph type="title"/>
          </p:nvPr>
        </p:nvSpPr>
        <p:spPr>
          <a:xfrm>
            <a:off x="457200" y="277813"/>
            <a:ext cx="8229600" cy="558800"/>
          </a:xfrm>
          <a:noFill/>
          <a:ln/>
        </p:spPr>
        <p:txBody>
          <a:bodyPr/>
          <a:lstStyle/>
          <a:p>
            <a:r>
              <a:rPr lang="el-GR" b="1"/>
              <a:t>Υδροκολλοειδή Επιθέματα</a:t>
            </a:r>
          </a:p>
        </p:txBody>
      </p:sp>
      <p:sp>
        <p:nvSpPr>
          <p:cNvPr id="250886" name="Rectangle 6"/>
          <p:cNvSpPr>
            <a:spLocks noChangeArrowheads="1"/>
          </p:cNvSpPr>
          <p:nvPr/>
        </p:nvSpPr>
        <p:spPr bwMode="auto">
          <a:xfrm>
            <a:off x="250825" y="1125538"/>
            <a:ext cx="8893175" cy="241300"/>
          </a:xfrm>
          <a:prstGeom prst="rect">
            <a:avLst/>
          </a:prstGeom>
          <a:noFill/>
          <a:ln w="12700">
            <a:noFill/>
            <a:miter lim="800000"/>
            <a:headEnd/>
            <a:tailEnd/>
          </a:ln>
          <a:effectLst/>
        </p:spPr>
        <p:txBody>
          <a:bodyPr lIns="90487" tIns="44450" rIns="90487" bIns="44450">
            <a:spAutoFit/>
          </a:bodyPr>
          <a:lstStyle/>
          <a:p>
            <a:pPr eaLnBrk="0" hangingPunct="0">
              <a:lnSpc>
                <a:spcPct val="50000"/>
              </a:lnSpc>
              <a:spcBef>
                <a:spcPct val="50000"/>
              </a:spcBef>
            </a:pPr>
            <a:r>
              <a:rPr lang="fr-FR" sz="2000" b="1" i="1">
                <a:solidFill>
                  <a:schemeClr val="tx2"/>
                </a:solidFill>
                <a:effectLst>
                  <a:outerShdw blurRad="38100" dist="38100" dir="2700000" algn="tl">
                    <a:srgbClr val="C0C0C0"/>
                  </a:outerShdw>
                </a:effectLst>
                <a:latin typeface="Arial" charset="0"/>
              </a:rPr>
              <a:t>Comfeel, Granuflex/Duoderm, Hydrocoll, Tegasorb, Suprasorb H…</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ctrTitle"/>
          </p:nvPr>
        </p:nvSpPr>
        <p:spPr/>
        <p:txBody>
          <a:bodyPr/>
          <a:lstStyle/>
          <a:p>
            <a:r>
              <a:rPr lang="el-GR" sz="4000" b="1"/>
              <a:t>ΕΚΤΙΜΗΣΗ ΒΑΡΥΤΗΤΑΣ ΚΑΤΑΚΛΙΣΕΩΝ</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250825" y="765175"/>
            <a:ext cx="8675688" cy="1139825"/>
          </a:xfrm>
        </p:spPr>
        <p:txBody>
          <a:bodyPr>
            <a:normAutofit fontScale="90000"/>
          </a:bodyPr>
          <a:lstStyle/>
          <a:p>
            <a:r>
              <a:rPr lang="el-GR" sz="3600"/>
              <a:t/>
            </a:r>
            <a:br>
              <a:rPr lang="el-GR" sz="3600"/>
            </a:br>
            <a:r>
              <a:rPr lang="el-GR" sz="3600"/>
              <a:t/>
            </a:r>
            <a:br>
              <a:rPr lang="el-GR" sz="3600"/>
            </a:br>
            <a:r>
              <a:rPr lang="el-GR" sz="4000" b="1"/>
              <a:t>Η εκτίμηση της βαρύτητας της κατάκλισης εξαρτάται από</a:t>
            </a:r>
            <a:r>
              <a:rPr lang="en-US" sz="4000" b="1"/>
              <a:t>:</a:t>
            </a:r>
            <a:r>
              <a:rPr lang="el-GR" sz="4000" b="1"/>
              <a:t/>
            </a:r>
            <a:br>
              <a:rPr lang="el-GR" sz="4000" b="1"/>
            </a:br>
            <a:endParaRPr lang="el-GR" sz="4000" b="1"/>
          </a:p>
        </p:txBody>
      </p:sp>
      <p:sp>
        <p:nvSpPr>
          <p:cNvPr id="343043" name="Rectangle 3"/>
          <p:cNvSpPr>
            <a:spLocks noGrp="1" noChangeArrowheads="1"/>
          </p:cNvSpPr>
          <p:nvPr>
            <p:ph type="body" idx="1"/>
          </p:nvPr>
        </p:nvSpPr>
        <p:spPr/>
        <p:txBody>
          <a:bodyPr/>
          <a:lstStyle/>
          <a:p>
            <a:endParaRPr lang="el-GR">
              <a:solidFill>
                <a:schemeClr val="tx2"/>
              </a:solidFill>
            </a:endParaRPr>
          </a:p>
          <a:p>
            <a:endParaRPr lang="el-GR">
              <a:solidFill>
                <a:schemeClr val="tx2"/>
              </a:solidFill>
            </a:endParaRPr>
          </a:p>
          <a:p>
            <a:r>
              <a:rPr lang="el-GR" sz="3600">
                <a:solidFill>
                  <a:schemeClr val="tx2"/>
                </a:solidFill>
              </a:rPr>
              <a:t> </a:t>
            </a:r>
            <a:r>
              <a:rPr lang="el-GR" sz="4400"/>
              <a:t>Συστηματικούς παράγοντες</a:t>
            </a:r>
            <a:endParaRPr lang="en-US" sz="4400"/>
          </a:p>
          <a:p>
            <a:endParaRPr lang="el-GR" sz="4400"/>
          </a:p>
          <a:p>
            <a:r>
              <a:rPr lang="el-GR" sz="4400"/>
              <a:t> Τοπικούς παράγοντες</a:t>
            </a:r>
            <a:endParaRPr lang="en-US" sz="4400"/>
          </a:p>
          <a:p>
            <a:endParaRPr lang="el-GR" sz="3600">
              <a:solidFill>
                <a:schemeClr val="tx2"/>
              </a:solidFill>
            </a:endParaRPr>
          </a:p>
          <a:p>
            <a:endParaRPr lang="el-GR" sz="3600">
              <a:solidFill>
                <a:schemeClr val="tx2"/>
              </a:solidFill>
            </a:endParaRPr>
          </a:p>
          <a:p>
            <a:endParaRPr lang="el-GR">
              <a:solidFill>
                <a:schemeClr val="tx2"/>
              </a:solidFill>
            </a:endParaRPr>
          </a:p>
          <a:p>
            <a:endParaRPr lang="el-GR">
              <a:solidFill>
                <a:schemeClr val="tx2"/>
              </a:solidFill>
            </a:endParaRPr>
          </a:p>
          <a:p>
            <a:endParaRPr lang="el-GR">
              <a:solidFill>
                <a:schemeClr val="tx2"/>
              </a:solidFill>
            </a:endParaRPr>
          </a:p>
          <a:p>
            <a:endParaRPr lang="el-GR">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3043">
                                            <p:txEl>
                                              <p:pRg st="2" end="2"/>
                                            </p:txEl>
                                          </p:spTgt>
                                        </p:tgtEl>
                                        <p:attrNameLst>
                                          <p:attrName>style.visibility</p:attrName>
                                        </p:attrNameLst>
                                      </p:cBhvr>
                                      <p:to>
                                        <p:strVal val="visible"/>
                                      </p:to>
                                    </p:set>
                                    <p:animEffect transition="in" filter="dissolve">
                                      <p:cBhvr>
                                        <p:cTn id="7" dur="500"/>
                                        <p:tgtEl>
                                          <p:spTgt spid="343043">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3043">
                                            <p:txEl>
                                              <p:pRg st="4" end="4"/>
                                            </p:txEl>
                                          </p:spTgt>
                                        </p:tgtEl>
                                        <p:attrNameLst>
                                          <p:attrName>style.visibility</p:attrName>
                                        </p:attrNameLst>
                                      </p:cBhvr>
                                      <p:to>
                                        <p:strVal val="visible"/>
                                      </p:to>
                                    </p:set>
                                    <p:animEffect transition="in" filter="dissolve">
                                      <p:cBhvr>
                                        <p:cTn id="10" dur="500"/>
                                        <p:tgtEl>
                                          <p:spTgt spid="343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allAtOnce"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normAutofit fontScale="90000"/>
          </a:bodyPr>
          <a:lstStyle/>
          <a:p>
            <a:r>
              <a:rPr lang="el-GR" b="1"/>
              <a:t>Συστηματικοί Παράγοντες </a:t>
            </a:r>
            <a:br>
              <a:rPr lang="el-GR" b="1"/>
            </a:br>
            <a:r>
              <a:rPr lang="el-GR" b="1"/>
              <a:t>Ηλικία</a:t>
            </a:r>
          </a:p>
        </p:txBody>
      </p:sp>
      <p:sp>
        <p:nvSpPr>
          <p:cNvPr id="344067" name="Rectangle 3"/>
          <p:cNvSpPr>
            <a:spLocks noGrp="1" noChangeArrowheads="1"/>
          </p:cNvSpPr>
          <p:nvPr>
            <p:ph type="body" sz="half" idx="1"/>
          </p:nvPr>
        </p:nvSpPr>
        <p:spPr>
          <a:xfrm>
            <a:off x="468313" y="2636838"/>
            <a:ext cx="5759450" cy="3024187"/>
          </a:xfrm>
        </p:spPr>
        <p:txBody>
          <a:bodyPr/>
          <a:lstStyle/>
          <a:p>
            <a:r>
              <a:rPr lang="el-GR" sz="4000"/>
              <a:t> Ασθενείς προχωρημένης ηλικίας</a:t>
            </a:r>
          </a:p>
        </p:txBody>
      </p:sp>
      <p:pic>
        <p:nvPicPr>
          <p:cNvPr id="344068" name="Picture 4" descr="WALKING1"/>
          <p:cNvPicPr>
            <a:picLocks noGrp="1" noChangeAspect="1" noChangeArrowheads="1"/>
          </p:cNvPicPr>
          <p:nvPr>
            <p:ph sz="half" idx="2"/>
          </p:nvPr>
        </p:nvPicPr>
        <p:blipFill>
          <a:blip r:embed="rId3" cstate="print"/>
          <a:srcRect/>
          <a:stretch>
            <a:fillRect/>
          </a:stretch>
        </p:blipFill>
        <p:spPr>
          <a:xfrm>
            <a:off x="5724525" y="2133600"/>
            <a:ext cx="2555875" cy="3816350"/>
          </a:xfrm>
          <a:noFill/>
          <a:ln/>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normAutofit fontScale="90000"/>
          </a:bodyPr>
          <a:lstStyle/>
          <a:p>
            <a:r>
              <a:rPr lang="el-GR" sz="4000"/>
              <a:t/>
            </a:r>
            <a:br>
              <a:rPr lang="el-GR" sz="4000"/>
            </a:br>
            <a:r>
              <a:rPr lang="el-GR" b="1"/>
              <a:t>Συστηματικοί Παράγοντες Διατροφική Κατάσταση</a:t>
            </a:r>
          </a:p>
        </p:txBody>
      </p:sp>
      <p:sp>
        <p:nvSpPr>
          <p:cNvPr id="346115" name="Rectangle 3"/>
          <p:cNvSpPr>
            <a:spLocks noGrp="1" noChangeArrowheads="1"/>
          </p:cNvSpPr>
          <p:nvPr>
            <p:ph type="body" sz="half" idx="1"/>
          </p:nvPr>
        </p:nvSpPr>
        <p:spPr>
          <a:xfrm>
            <a:off x="323850" y="2060575"/>
            <a:ext cx="4978400" cy="4530725"/>
          </a:xfrm>
        </p:spPr>
        <p:txBody>
          <a:bodyPr/>
          <a:lstStyle/>
          <a:p>
            <a:r>
              <a:rPr lang="el-GR" sz="4000">
                <a:solidFill>
                  <a:srgbClr val="FF3300"/>
                </a:solidFill>
              </a:rPr>
              <a:t> </a:t>
            </a:r>
            <a:r>
              <a:rPr lang="el-GR" sz="4000"/>
              <a:t>ΚΑΚΗ ΘΡΕΨΗ</a:t>
            </a:r>
          </a:p>
          <a:p>
            <a:endParaRPr lang="el-GR" sz="4000"/>
          </a:p>
          <a:p>
            <a:endParaRPr lang="el-GR" sz="4000"/>
          </a:p>
          <a:p>
            <a:r>
              <a:rPr lang="el-GR" sz="4000"/>
              <a:t> ΠΑΧΥΣΑΡΚΙΑ</a:t>
            </a:r>
          </a:p>
          <a:p>
            <a:pPr>
              <a:buFont typeface="Wingdings" pitchFamily="2" charset="2"/>
              <a:buNone/>
            </a:pPr>
            <a:endParaRPr lang="el-GR" sz="4000"/>
          </a:p>
        </p:txBody>
      </p:sp>
      <p:pic>
        <p:nvPicPr>
          <p:cNvPr id="346116" name="Picture 4" descr="HAMBURGR"/>
          <p:cNvPicPr>
            <a:picLocks noGrp="1" noChangeAspect="1" noChangeArrowheads="1"/>
          </p:cNvPicPr>
          <p:nvPr>
            <p:ph sz="quarter" idx="2"/>
          </p:nvPr>
        </p:nvPicPr>
        <p:blipFill>
          <a:blip r:embed="rId3" cstate="print"/>
          <a:srcRect/>
          <a:stretch>
            <a:fillRect/>
          </a:stretch>
        </p:blipFill>
        <p:spPr>
          <a:xfrm>
            <a:off x="5076825" y="4365625"/>
            <a:ext cx="1220788" cy="1263650"/>
          </a:xfrm>
          <a:ln/>
        </p:spPr>
      </p:pic>
      <p:pic>
        <p:nvPicPr>
          <p:cNvPr id="346117" name="Picture 5" descr="CORNCPIA"/>
          <p:cNvPicPr>
            <a:picLocks noGrp="1" noChangeAspect="1" noChangeArrowheads="1"/>
          </p:cNvPicPr>
          <p:nvPr>
            <p:ph sz="quarter" idx="3"/>
          </p:nvPr>
        </p:nvPicPr>
        <p:blipFill>
          <a:blip r:embed="rId4" cstate="print"/>
          <a:srcRect/>
          <a:stretch>
            <a:fillRect/>
          </a:stretch>
        </p:blipFill>
        <p:spPr>
          <a:xfrm>
            <a:off x="5795963" y="2060575"/>
            <a:ext cx="2016125" cy="1909763"/>
          </a:xfrm>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normAutofit fontScale="90000"/>
          </a:bodyPr>
          <a:lstStyle/>
          <a:p>
            <a:r>
              <a:rPr lang="el-GR" sz="4000"/>
              <a:t/>
            </a:r>
            <a:br>
              <a:rPr lang="el-GR" sz="4000"/>
            </a:br>
            <a:r>
              <a:rPr lang="el-GR" b="1"/>
              <a:t>Συστηματικοί Παράγοντες Κινητική Κατάσταση</a:t>
            </a:r>
          </a:p>
        </p:txBody>
      </p:sp>
      <p:sp>
        <p:nvSpPr>
          <p:cNvPr id="348163" name="Rectangle 3"/>
          <p:cNvSpPr>
            <a:spLocks noGrp="1" noChangeArrowheads="1"/>
          </p:cNvSpPr>
          <p:nvPr>
            <p:ph type="body" sz="half" idx="1"/>
          </p:nvPr>
        </p:nvSpPr>
        <p:spPr>
          <a:xfrm>
            <a:off x="323850" y="2205038"/>
            <a:ext cx="4824413" cy="4248150"/>
          </a:xfrm>
        </p:spPr>
        <p:txBody>
          <a:bodyPr/>
          <a:lstStyle/>
          <a:p>
            <a:r>
              <a:rPr lang="el-GR" sz="4400"/>
              <a:t> Ασθενείς με μειωμένη κινητική ικανότητα</a:t>
            </a:r>
          </a:p>
        </p:txBody>
      </p:sp>
      <p:pic>
        <p:nvPicPr>
          <p:cNvPr id="348164" name="Picture 4" descr="GETWELL"/>
          <p:cNvPicPr>
            <a:picLocks noGrp="1" noChangeAspect="1" noChangeArrowheads="1"/>
          </p:cNvPicPr>
          <p:nvPr>
            <p:ph sz="half" idx="2"/>
          </p:nvPr>
        </p:nvPicPr>
        <p:blipFill>
          <a:blip r:embed="rId3" cstate="print"/>
          <a:srcRect/>
          <a:stretch>
            <a:fillRect/>
          </a:stretch>
        </p:blipFill>
        <p:spPr>
          <a:xfrm>
            <a:off x="4787900" y="2492375"/>
            <a:ext cx="3843338" cy="2944813"/>
          </a:xfrm>
          <a:noFill/>
          <a:ln/>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457200" y="277813"/>
            <a:ext cx="8507413" cy="1139825"/>
          </a:xfrm>
        </p:spPr>
        <p:txBody>
          <a:bodyPr>
            <a:normAutofit fontScale="90000"/>
          </a:bodyPr>
          <a:lstStyle/>
          <a:p>
            <a:r>
              <a:rPr lang="el-GR" sz="4000"/>
              <a:t/>
            </a:r>
            <a:br>
              <a:rPr lang="el-GR" sz="4000"/>
            </a:br>
            <a:r>
              <a:rPr lang="el-GR" sz="4000" b="1"/>
              <a:t>Συστηματικοί Παράγοντες Ακράτεια Ούρων και Κοπράνων</a:t>
            </a:r>
          </a:p>
        </p:txBody>
      </p:sp>
      <p:sp>
        <p:nvSpPr>
          <p:cNvPr id="350211" name="Rectangle 3"/>
          <p:cNvSpPr>
            <a:spLocks noGrp="1" noChangeArrowheads="1"/>
          </p:cNvSpPr>
          <p:nvPr>
            <p:ph type="body" sz="half" idx="1"/>
          </p:nvPr>
        </p:nvSpPr>
        <p:spPr>
          <a:xfrm>
            <a:off x="468313" y="1628775"/>
            <a:ext cx="5111750" cy="4530725"/>
          </a:xfrm>
        </p:spPr>
        <p:txBody>
          <a:bodyPr/>
          <a:lstStyle/>
          <a:p>
            <a:pPr>
              <a:buFont typeface="Wingdings" pitchFamily="2" charset="2"/>
              <a:buNone/>
            </a:pPr>
            <a:endParaRPr lang="el-GR" sz="3200"/>
          </a:p>
          <a:p>
            <a:pPr>
              <a:buFont typeface="Wingdings" pitchFamily="2" charset="2"/>
              <a:buChar char="q"/>
            </a:pPr>
            <a:r>
              <a:rPr lang="el-GR" sz="3200"/>
              <a:t> </a:t>
            </a:r>
            <a:r>
              <a:rPr lang="el-GR" sz="3600"/>
              <a:t>Σχετίζεται περισσότερο σε ασθενείς που έχουν κατακλίσεις στην ιεροκοκκυγική περιοχή και στους τροχαντήρες</a:t>
            </a:r>
          </a:p>
          <a:p>
            <a:pPr>
              <a:buFont typeface="Wingdings" pitchFamily="2" charset="2"/>
              <a:buChar char="q"/>
            </a:pPr>
            <a:endParaRPr lang="el-GR" sz="3200"/>
          </a:p>
        </p:txBody>
      </p:sp>
      <p:pic>
        <p:nvPicPr>
          <p:cNvPr id="350212" name="Picture 4" descr="pressureulcerpoint"/>
          <p:cNvPicPr>
            <a:picLocks noGrp="1" noChangeAspect="1" noChangeArrowheads="1"/>
          </p:cNvPicPr>
          <p:nvPr>
            <p:ph sz="half" idx="2"/>
          </p:nvPr>
        </p:nvPicPr>
        <p:blipFill>
          <a:blip r:embed="rId3" cstate="print"/>
          <a:srcRect/>
          <a:stretch>
            <a:fillRect/>
          </a:stretch>
        </p:blipFill>
        <p:spPr>
          <a:xfrm>
            <a:off x="5724525" y="2781300"/>
            <a:ext cx="3240088" cy="2216150"/>
          </a:xfrm>
          <a:noFill/>
          <a:ln/>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1296</Words>
  <Application>Microsoft Office PowerPoint</Application>
  <PresentationFormat>Προβολή στην οθόνη (4:3)</PresentationFormat>
  <Paragraphs>234</Paragraphs>
  <Slides>31</Slides>
  <Notes>12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31</vt:i4>
      </vt:variant>
    </vt:vector>
  </HeadingPairs>
  <TitlesOfParts>
    <vt:vector size="33" baseType="lpstr">
      <vt:lpstr>Θέμα του Office</vt:lpstr>
      <vt:lpstr>CorelPhotoPaint.Image.10</vt:lpstr>
      <vt:lpstr>Διαφάνεια 1</vt:lpstr>
      <vt:lpstr>ΣΥΝΤΗΡΗΤΙΚΗ ΘΕΡΑΠΕΙΑ ΚΑΤΑΚΛΙΣΕΩΝ </vt:lpstr>
      <vt:lpstr>Ολιστικό Μοντέλο Προσέγγισης στη Φροντίδα των Κατακλίσεων</vt:lpstr>
      <vt:lpstr>ΕΚΤΙΜΗΣΗ ΒΑΡΥΤΗΤΑΣ ΚΑΤΑΚΛΙΣΕΩΝ</vt:lpstr>
      <vt:lpstr>  Η εκτίμηση της βαρύτητας της κατάκλισης εξαρτάται από: </vt:lpstr>
      <vt:lpstr>Συστηματικοί Παράγοντες  Ηλικία</vt:lpstr>
      <vt:lpstr> Συστηματικοί Παράγοντες Διατροφική Κατάσταση</vt:lpstr>
      <vt:lpstr> Συστηματικοί Παράγοντες Κινητική Κατάσταση</vt:lpstr>
      <vt:lpstr> Συστηματικοί Παράγοντες Ακράτεια Ούρων και Κοπράνων</vt:lpstr>
      <vt:lpstr> Συστηματικοί Παράγοντες Παρούσα Νόσος</vt:lpstr>
      <vt:lpstr> Συστηματικοί Παράγοντες  Γενική κατάσταση</vt:lpstr>
      <vt:lpstr> Συστηματικοί Παράγοντες  Γενική κατάσταση</vt:lpstr>
      <vt:lpstr> Συστηματικοί Παράγοντες Φάρμακα</vt:lpstr>
      <vt:lpstr>Τοπικοί παράγοντες</vt:lpstr>
      <vt:lpstr>Διαφάνεια 15</vt:lpstr>
      <vt:lpstr>Βακτηριακή κατάσταση του έλκους</vt:lpstr>
      <vt:lpstr>Διάκριση κατακλίσεων ως προς την βακτηριακή τους κατάσταση</vt:lpstr>
      <vt:lpstr>ΚΑΤΑΤΑΞΗ ΚΑΤΑΚΛΙΣΕΩΝ ΑΝΑΛΟΓΑ ΜΕ ΤΗΝ ΒΑΡΥΤΗΤΑ ΤΟΥ ΜΙΚΡΟΒΙΑΚΟΥ ΦΟΡΤΙΟΥ</vt:lpstr>
      <vt:lpstr>ΚΑΘΑΡΙΣΜΟΣ ΚΑΤΑΚΛΙΣΗΣ </vt:lpstr>
      <vt:lpstr>ΔΙΑΛΥΜΑΤΑ ΚΑΘΑΡΙΣΜΟΥ</vt:lpstr>
      <vt:lpstr>ΑΝΤΙΣΗΠΤΙΚΑ ΔΙΑΛΥΜΑΤΑ ΓΕΝΙΚΕΣ ΑΡΧΕΣ </vt:lpstr>
      <vt:lpstr>ΑΝΤΙΣΗΠΤΙΚΑ ΔΙΑΛΥΜΑΤΑ </vt:lpstr>
      <vt:lpstr>ΝΕΑΡΟΠΟΙΗΣΗ</vt:lpstr>
      <vt:lpstr>ΝΕΑΡΟΠΟΙΗΣΗ ΕΦΑΡΜΟΖΟΜΕΝΕΣ ΤΕΧΝΙΚΕΣ </vt:lpstr>
      <vt:lpstr>Σύστημα Υδροχειρουργικής Versajet</vt:lpstr>
      <vt:lpstr>Χρήση Επιθεμάτων</vt:lpstr>
      <vt:lpstr>Ιδιότητες Κατάλληλων Επιθεμάτων</vt:lpstr>
      <vt:lpstr>Τύποι Επιθεμάτων</vt:lpstr>
      <vt:lpstr>Διαφανή Επιθέματα</vt:lpstr>
      <vt:lpstr>Υδροκολλοειδή Επιθέματα</vt:lpstr>
      <vt:lpstr>Υδροκολλοειδή Επιθέματα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george</dc:creator>
  <cp:lastModifiedBy>Sofia Zyga</cp:lastModifiedBy>
  <cp:revision>2</cp:revision>
  <dcterms:created xsi:type="dcterms:W3CDTF">2013-04-03T05:11:43Z</dcterms:created>
  <dcterms:modified xsi:type="dcterms:W3CDTF">2013-05-23T05:46:55Z</dcterms:modified>
</cp:coreProperties>
</file>