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47"/>
  </p:notesMasterIdLst>
  <p:sldIdLst>
    <p:sldId id="260" r:id="rId2"/>
    <p:sldId id="370" r:id="rId3"/>
    <p:sldId id="259" r:id="rId4"/>
    <p:sldId id="261" r:id="rId5"/>
    <p:sldId id="337" r:id="rId6"/>
    <p:sldId id="374" r:id="rId7"/>
    <p:sldId id="351" r:id="rId8"/>
    <p:sldId id="353" r:id="rId9"/>
    <p:sldId id="354" r:id="rId10"/>
    <p:sldId id="352" r:id="rId11"/>
    <p:sldId id="355" r:id="rId12"/>
    <p:sldId id="357" r:id="rId13"/>
    <p:sldId id="375" r:id="rId14"/>
    <p:sldId id="376" r:id="rId15"/>
    <p:sldId id="377" r:id="rId16"/>
    <p:sldId id="378" r:id="rId17"/>
    <p:sldId id="379" r:id="rId18"/>
    <p:sldId id="380" r:id="rId19"/>
    <p:sldId id="381" r:id="rId20"/>
    <p:sldId id="382" r:id="rId21"/>
    <p:sldId id="360" r:id="rId22"/>
    <p:sldId id="383" r:id="rId23"/>
    <p:sldId id="384" r:id="rId24"/>
    <p:sldId id="386" r:id="rId25"/>
    <p:sldId id="387"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23" r:id="rId62"/>
    <p:sldId id="424" r:id="rId63"/>
    <p:sldId id="425" r:id="rId64"/>
    <p:sldId id="426" r:id="rId65"/>
    <p:sldId id="427" r:id="rId66"/>
    <p:sldId id="428" r:id="rId67"/>
    <p:sldId id="429" r:id="rId68"/>
    <p:sldId id="430" r:id="rId69"/>
    <p:sldId id="431" r:id="rId70"/>
    <p:sldId id="432" r:id="rId71"/>
    <p:sldId id="433" r:id="rId72"/>
    <p:sldId id="434" r:id="rId73"/>
    <p:sldId id="435" r:id="rId74"/>
    <p:sldId id="436" r:id="rId75"/>
    <p:sldId id="437" r:id="rId76"/>
    <p:sldId id="438" r:id="rId77"/>
    <p:sldId id="439" r:id="rId78"/>
    <p:sldId id="440" r:id="rId79"/>
    <p:sldId id="441" r:id="rId80"/>
    <p:sldId id="442" r:id="rId81"/>
    <p:sldId id="443" r:id="rId82"/>
    <p:sldId id="444" r:id="rId83"/>
    <p:sldId id="445" r:id="rId84"/>
    <p:sldId id="446" r:id="rId85"/>
    <p:sldId id="447" r:id="rId86"/>
    <p:sldId id="448" r:id="rId87"/>
    <p:sldId id="449" r:id="rId88"/>
    <p:sldId id="450" r:id="rId89"/>
    <p:sldId id="451" r:id="rId90"/>
    <p:sldId id="452" r:id="rId91"/>
    <p:sldId id="453" r:id="rId92"/>
    <p:sldId id="454" r:id="rId93"/>
    <p:sldId id="455" r:id="rId94"/>
    <p:sldId id="456" r:id="rId95"/>
    <p:sldId id="457" r:id="rId96"/>
    <p:sldId id="458" r:id="rId97"/>
    <p:sldId id="459" r:id="rId98"/>
    <p:sldId id="460" r:id="rId99"/>
    <p:sldId id="461" r:id="rId100"/>
    <p:sldId id="463" r:id="rId101"/>
    <p:sldId id="464" r:id="rId102"/>
    <p:sldId id="465" r:id="rId103"/>
    <p:sldId id="467" r:id="rId104"/>
    <p:sldId id="468" r:id="rId105"/>
    <p:sldId id="469" r:id="rId106"/>
    <p:sldId id="470" r:id="rId107"/>
    <p:sldId id="471" r:id="rId108"/>
    <p:sldId id="472" r:id="rId109"/>
    <p:sldId id="473" r:id="rId110"/>
    <p:sldId id="474" r:id="rId111"/>
    <p:sldId id="475" r:id="rId112"/>
    <p:sldId id="476" r:id="rId113"/>
    <p:sldId id="477" r:id="rId114"/>
    <p:sldId id="478" r:id="rId115"/>
    <p:sldId id="479" r:id="rId116"/>
    <p:sldId id="480" r:id="rId117"/>
    <p:sldId id="481" r:id="rId118"/>
    <p:sldId id="482" r:id="rId119"/>
    <p:sldId id="483" r:id="rId120"/>
    <p:sldId id="484" r:id="rId121"/>
    <p:sldId id="485" r:id="rId122"/>
    <p:sldId id="486" r:id="rId123"/>
    <p:sldId id="487" r:id="rId124"/>
    <p:sldId id="488" r:id="rId125"/>
    <p:sldId id="489" r:id="rId126"/>
    <p:sldId id="490" r:id="rId127"/>
    <p:sldId id="491" r:id="rId128"/>
    <p:sldId id="492" r:id="rId129"/>
    <p:sldId id="493" r:id="rId130"/>
    <p:sldId id="494" r:id="rId131"/>
    <p:sldId id="495" r:id="rId132"/>
    <p:sldId id="496" r:id="rId133"/>
    <p:sldId id="497" r:id="rId134"/>
    <p:sldId id="498" r:id="rId135"/>
    <p:sldId id="499" r:id="rId136"/>
    <p:sldId id="500" r:id="rId137"/>
    <p:sldId id="501" r:id="rId138"/>
    <p:sldId id="502" r:id="rId139"/>
    <p:sldId id="503" r:id="rId140"/>
    <p:sldId id="504" r:id="rId141"/>
    <p:sldId id="505" r:id="rId142"/>
    <p:sldId id="506" r:id="rId143"/>
    <p:sldId id="507" r:id="rId144"/>
    <p:sldId id="508" r:id="rId145"/>
    <p:sldId id="509" r:id="rId146"/>
    <p:sldId id="510" r:id="rId147"/>
    <p:sldId id="511" r:id="rId148"/>
    <p:sldId id="512" r:id="rId149"/>
    <p:sldId id="513" r:id="rId150"/>
    <p:sldId id="514" r:id="rId151"/>
    <p:sldId id="515" r:id="rId152"/>
    <p:sldId id="516" r:id="rId153"/>
    <p:sldId id="517" r:id="rId154"/>
    <p:sldId id="518" r:id="rId155"/>
    <p:sldId id="519" r:id="rId156"/>
    <p:sldId id="520" r:id="rId157"/>
    <p:sldId id="521" r:id="rId158"/>
    <p:sldId id="522" r:id="rId159"/>
    <p:sldId id="523" r:id="rId160"/>
    <p:sldId id="524" r:id="rId161"/>
    <p:sldId id="525" r:id="rId162"/>
    <p:sldId id="526" r:id="rId163"/>
    <p:sldId id="527" r:id="rId164"/>
    <p:sldId id="528" r:id="rId165"/>
    <p:sldId id="529" r:id="rId166"/>
    <p:sldId id="530" r:id="rId167"/>
    <p:sldId id="531" r:id="rId168"/>
    <p:sldId id="532" r:id="rId169"/>
    <p:sldId id="533" r:id="rId170"/>
    <p:sldId id="534" r:id="rId171"/>
    <p:sldId id="535" r:id="rId172"/>
    <p:sldId id="536" r:id="rId173"/>
    <p:sldId id="537" r:id="rId174"/>
    <p:sldId id="538" r:id="rId175"/>
    <p:sldId id="539" r:id="rId176"/>
    <p:sldId id="540" r:id="rId177"/>
    <p:sldId id="541" r:id="rId178"/>
    <p:sldId id="542" r:id="rId179"/>
    <p:sldId id="543" r:id="rId180"/>
    <p:sldId id="544" r:id="rId181"/>
    <p:sldId id="545" r:id="rId182"/>
    <p:sldId id="546" r:id="rId183"/>
    <p:sldId id="547" r:id="rId184"/>
    <p:sldId id="548" r:id="rId185"/>
    <p:sldId id="549" r:id="rId186"/>
    <p:sldId id="550" r:id="rId187"/>
    <p:sldId id="551" r:id="rId188"/>
    <p:sldId id="552" r:id="rId189"/>
    <p:sldId id="553" r:id="rId190"/>
    <p:sldId id="554" r:id="rId191"/>
    <p:sldId id="555" r:id="rId192"/>
    <p:sldId id="556" r:id="rId193"/>
    <p:sldId id="557" r:id="rId194"/>
    <p:sldId id="558" r:id="rId195"/>
    <p:sldId id="559" r:id="rId196"/>
    <p:sldId id="560" r:id="rId197"/>
    <p:sldId id="561" r:id="rId198"/>
    <p:sldId id="562" r:id="rId199"/>
    <p:sldId id="563" r:id="rId200"/>
    <p:sldId id="564" r:id="rId201"/>
    <p:sldId id="565" r:id="rId202"/>
    <p:sldId id="566" r:id="rId203"/>
    <p:sldId id="567" r:id="rId204"/>
    <p:sldId id="569" r:id="rId205"/>
    <p:sldId id="570" r:id="rId206"/>
    <p:sldId id="571" r:id="rId207"/>
    <p:sldId id="572" r:id="rId208"/>
    <p:sldId id="573" r:id="rId209"/>
    <p:sldId id="574" r:id="rId210"/>
    <p:sldId id="575" r:id="rId211"/>
    <p:sldId id="576" r:id="rId212"/>
    <p:sldId id="577" r:id="rId213"/>
    <p:sldId id="578" r:id="rId214"/>
    <p:sldId id="579" r:id="rId215"/>
    <p:sldId id="580" r:id="rId216"/>
    <p:sldId id="581" r:id="rId217"/>
    <p:sldId id="582" r:id="rId218"/>
    <p:sldId id="583" r:id="rId219"/>
    <p:sldId id="584" r:id="rId220"/>
    <p:sldId id="585" r:id="rId221"/>
    <p:sldId id="586" r:id="rId222"/>
    <p:sldId id="587" r:id="rId223"/>
    <p:sldId id="588" r:id="rId224"/>
    <p:sldId id="589" r:id="rId225"/>
    <p:sldId id="590" r:id="rId226"/>
    <p:sldId id="591" r:id="rId227"/>
    <p:sldId id="592" r:id="rId228"/>
    <p:sldId id="593" r:id="rId229"/>
    <p:sldId id="594" r:id="rId230"/>
    <p:sldId id="595" r:id="rId231"/>
    <p:sldId id="596" r:id="rId232"/>
    <p:sldId id="597" r:id="rId233"/>
    <p:sldId id="598" r:id="rId234"/>
    <p:sldId id="599" r:id="rId235"/>
    <p:sldId id="600" r:id="rId236"/>
    <p:sldId id="601" r:id="rId237"/>
    <p:sldId id="602" r:id="rId238"/>
    <p:sldId id="603" r:id="rId239"/>
    <p:sldId id="604" r:id="rId240"/>
    <p:sldId id="605" r:id="rId241"/>
    <p:sldId id="606" r:id="rId242"/>
    <p:sldId id="607" r:id="rId243"/>
    <p:sldId id="608" r:id="rId244"/>
    <p:sldId id="609" r:id="rId245"/>
    <p:sldId id="610" r:id="rId2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810" y="-36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4BA5EA-C9C7-43DC-9B2C-81A60D1C5500}" type="datetimeFigureOut">
              <a:rPr lang="en-US" smtClean="0"/>
              <a:t>6/15/2020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91A2C8-35FA-4A89-B5F3-F7271C2F8F7E}" type="slidenum">
              <a:rPr lang="en-US" smtClean="0"/>
              <a:t>‹#›</a:t>
            </a:fld>
            <a:endParaRPr lang="en-US"/>
          </a:p>
        </p:txBody>
      </p:sp>
    </p:spTree>
    <p:extLst>
      <p:ext uri="{BB962C8B-B14F-4D97-AF65-F5344CB8AC3E}">
        <p14:creationId xmlns:p14="http://schemas.microsoft.com/office/powerpoint/2010/main" val="328078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994C682-B280-4800-A587-88C37948E187}" type="slidenum">
              <a:rPr lang="el-GR" smtClean="0"/>
              <a:t>16</a:t>
            </a:fld>
            <a:endParaRPr lang="el-GR"/>
          </a:p>
        </p:txBody>
      </p:sp>
    </p:spTree>
    <p:extLst>
      <p:ext uri="{BB962C8B-B14F-4D97-AF65-F5344CB8AC3E}">
        <p14:creationId xmlns:p14="http://schemas.microsoft.com/office/powerpoint/2010/main" val="82832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91A2C8-35FA-4A89-B5F3-F7271C2F8F7E}" type="slidenum">
              <a:rPr lang="en-US" smtClean="0"/>
              <a:t>178</a:t>
            </a:fld>
            <a:endParaRPr lang="en-US"/>
          </a:p>
        </p:txBody>
      </p:sp>
    </p:spTree>
    <p:extLst>
      <p:ext uri="{BB962C8B-B14F-4D97-AF65-F5344CB8AC3E}">
        <p14:creationId xmlns:p14="http://schemas.microsoft.com/office/powerpoint/2010/main" val="1406648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994C682-B280-4800-A587-88C37948E187}" type="slidenum">
              <a:rPr lang="el-GR" smtClean="0"/>
              <a:t>189</a:t>
            </a:fld>
            <a:endParaRPr lang="el-GR"/>
          </a:p>
        </p:txBody>
      </p:sp>
    </p:spTree>
    <p:extLst>
      <p:ext uri="{BB962C8B-B14F-4D97-AF65-F5344CB8AC3E}">
        <p14:creationId xmlns:p14="http://schemas.microsoft.com/office/powerpoint/2010/main" val="828323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797AC4-03C1-43EC-A844-A9457BFAE1E6}" type="slidenum">
              <a:rPr lang="en-US" smtClean="0"/>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797AC4-03C1-43EC-A844-A9457BFAE1E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797AC4-03C1-43EC-A844-A9457BFAE1E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797AC4-03C1-43EC-A844-A9457BFAE1E6}"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03797AC4-03C1-43EC-A844-A9457BFAE1E6}"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797AC4-03C1-43EC-A844-A9457BFAE1E6}"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797AC4-03C1-43EC-A844-A9457BFAE1E6}"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797AC4-03C1-43EC-A844-A9457BFAE1E6}"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797AC4-03C1-43EC-A844-A9457BFAE1E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797AC4-03C1-43EC-A844-A9457BFAE1E6}" type="slidenum">
              <a:rPr lang="en-US" smtClean="0"/>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D284AA2C-7BAB-443E-A7C7-E8FB93729F5F}" type="datetimeFigureOut">
              <a:rPr lang="en-US" smtClean="0"/>
              <a:t>6/15/2020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797AC4-03C1-43EC-A844-A9457BFAE1E6}" type="slidenum">
              <a:rPr lang="en-US" smtClean="0"/>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D284AA2C-7BAB-443E-A7C7-E8FB93729F5F}" type="datetimeFigureOut">
              <a:rPr lang="en-US" smtClean="0"/>
              <a:t>6/15/2020</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03797AC4-03C1-43EC-A844-A9457BFAE1E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imf.org/external/datamapper/PPPSH@WEO/RUS" TargetMode="External"/><Relationship Id="rId2" Type="http://schemas.openxmlformats.org/officeDocument/2006/relationships/hyperlink" Target="https://www.imf.org/external/datamapper/GGXWDG_NGDP@WEO/OEMDC/RUS"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hyperlink" Target="https://data.worldbank.org/country/india"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hyperlink" Target="https://data.worldbank.org/country/south-africa"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hyperlink" Target="https://data.worldbank.org/country/china"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51.gif"/><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gif"/></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projects.worldbank.org/procurement/procurementsearch?lang=en&amp;qterm=&amp;showrecent=true&amp;srce=notices" TargetMode="External"/><Relationship Id="rId2" Type="http://schemas.openxmlformats.org/officeDocument/2006/relationships/hyperlink" Target="http://maps.worldbank.org/p2e/mcmap/map.html?code=&amp;level=&amp;indicatorcode=0553&amp;title=Global&amp;org=ibrd"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imf.org/external/datamapper/NGDPD@WEO/OEMDC/JPN/USA/EU"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ata.worldbank.org/indicator/BX.KLT.DINV.CD.WD?locations=JP&amp;name_desc=fals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imf.org/external/datamapper/GGXWDG_NGDP@WEO/BRA/SMQ?year=1980" TargetMode="External"/><Relationship Id="rId2" Type="http://schemas.openxmlformats.org/officeDocument/2006/relationships/hyperlink" Target="https://www.imf.org/external/datamapper/NGDPD@WEO/BRA/SMQ" TargetMode="External"/><Relationship Id="rId1" Type="http://schemas.openxmlformats.org/officeDocument/2006/relationships/slideLayout" Target="../slideLayouts/slideLayout2.xml"/><Relationship Id="rId4" Type="http://schemas.openxmlformats.org/officeDocument/2006/relationships/hyperlink" Target="https://www.imf.org/external/datamapper/PPPSH@WEO/BRA/SMQ"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l-GR" dirty="0" smtClean="0"/>
              <a:t>Αναδυόμενες δυνάμεις &amp; Παγκόσμια Διακυβέρνηση</a:t>
            </a:r>
            <a:endParaRPr lang="en-US" dirty="0"/>
          </a:p>
        </p:txBody>
      </p:sp>
      <p:sp>
        <p:nvSpPr>
          <p:cNvPr id="3" name="Subtitle 2"/>
          <p:cNvSpPr>
            <a:spLocks noGrp="1"/>
          </p:cNvSpPr>
          <p:nvPr>
            <p:ph type="subTitle" idx="1"/>
          </p:nvPr>
        </p:nvSpPr>
        <p:spPr/>
        <p:txBody>
          <a:bodyPr/>
          <a:lstStyle/>
          <a:p>
            <a:r>
              <a:rPr lang="el-GR" dirty="0" smtClean="0"/>
              <a:t>Δρ. Σωτήρης Πετρόπουλος</a:t>
            </a:r>
          </a:p>
          <a:p>
            <a:r>
              <a:rPr lang="en-US" dirty="0" smtClean="0"/>
              <a:t>spetrop@uop.gr</a:t>
            </a:r>
            <a:endParaRPr lang="en-US" dirty="0"/>
          </a:p>
        </p:txBody>
      </p:sp>
    </p:spTree>
    <p:extLst>
      <p:ext uri="{BB962C8B-B14F-4D97-AF65-F5344CB8AC3E}">
        <p14:creationId xmlns:p14="http://schemas.microsoft.com/office/powerpoint/2010/main" val="3459296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workers producti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52" y="457200"/>
            <a:ext cx="8545847" cy="594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4662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2" y="0"/>
            <a:ext cx="923432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95599"/>
            <a:ext cx="5334000" cy="344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768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61" y="304800"/>
            <a:ext cx="855345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57" y="3657600"/>
            <a:ext cx="88392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1181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76207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253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53340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90233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709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l-GR" dirty="0"/>
          </a:p>
          <a:p>
            <a:r>
              <a:rPr lang="en-US" dirty="0">
                <a:hlinkClick r:id="rId2"/>
              </a:rPr>
              <a:t>https://</a:t>
            </a:r>
            <a:r>
              <a:rPr lang="en-US" dirty="0" smtClean="0">
                <a:hlinkClick r:id="rId2"/>
              </a:rPr>
              <a:t>www.imf.org/external/datamapper/GGXWDG_NGDP@WEO/OEMDC/RUS</a:t>
            </a:r>
            <a:endParaRPr lang="el-GR" dirty="0" smtClean="0"/>
          </a:p>
          <a:p>
            <a:endParaRPr lang="el-GR" dirty="0" smtClean="0"/>
          </a:p>
          <a:p>
            <a:endParaRPr lang="el-GR" dirty="0"/>
          </a:p>
          <a:p>
            <a:r>
              <a:rPr lang="en-US" dirty="0">
                <a:hlinkClick r:id="rId3"/>
              </a:rPr>
              <a:t>https://</a:t>
            </a:r>
            <a:r>
              <a:rPr lang="en-US" dirty="0" smtClean="0">
                <a:hlinkClick r:id="rId3"/>
              </a:rPr>
              <a:t>www.imf.org/external/datamapper/PPPSH@WEO/RUS</a:t>
            </a:r>
            <a:endParaRPr lang="el-GR" dirty="0" smtClean="0"/>
          </a:p>
          <a:p>
            <a:endParaRPr lang="el-GR" dirty="0"/>
          </a:p>
          <a:p>
            <a:pPr marL="0" indent="0">
              <a:buNone/>
            </a:pPr>
            <a:endParaRPr lang="el-GR" dirty="0"/>
          </a:p>
          <a:p>
            <a:endParaRPr lang="en-US" dirty="0"/>
          </a:p>
        </p:txBody>
      </p:sp>
    </p:spTree>
    <p:extLst>
      <p:ext uri="{BB962C8B-B14F-4D97-AF65-F5344CB8AC3E}">
        <p14:creationId xmlns:p14="http://schemas.microsoft.com/office/powerpoint/2010/main" val="35578763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Ρωσία και ΟΗΕ</a:t>
            </a:r>
            <a:endParaRPr lang="en-US" dirty="0"/>
          </a:p>
        </p:txBody>
      </p:sp>
      <p:sp>
        <p:nvSpPr>
          <p:cNvPr id="3" name="Content Placeholder 2"/>
          <p:cNvSpPr>
            <a:spLocks noGrp="1"/>
          </p:cNvSpPr>
          <p:nvPr>
            <p:ph idx="1"/>
          </p:nvPr>
        </p:nvSpPr>
        <p:spPr/>
        <p:txBody>
          <a:bodyPr/>
          <a:lstStyle/>
          <a:p>
            <a:r>
              <a:rPr lang="el-GR" dirty="0" smtClean="0"/>
              <a:t>Μέλος από το 1945</a:t>
            </a:r>
          </a:p>
          <a:p>
            <a:endParaRPr lang="el-GR" dirty="0"/>
          </a:p>
          <a:p>
            <a:r>
              <a:rPr lang="el-GR" dirty="0" smtClean="0"/>
              <a:t>Μόνιμο μέλος του Σ.Α.</a:t>
            </a:r>
          </a:p>
          <a:p>
            <a:endParaRPr lang="el-GR" dirty="0"/>
          </a:p>
          <a:p>
            <a:r>
              <a:rPr lang="el-GR" dirty="0" smtClean="0"/>
              <a:t>Νομικό ζήτημα η μετάβαση από ΕΣΣΔ σε Ρωσία</a:t>
            </a:r>
          </a:p>
          <a:p>
            <a:pPr marL="0" indent="0">
              <a:buNone/>
            </a:pPr>
            <a:endParaRPr lang="el-GR" dirty="0"/>
          </a:p>
        </p:txBody>
      </p:sp>
    </p:spTree>
    <p:extLst>
      <p:ext uri="{BB962C8B-B14F-4D97-AF65-F5344CB8AC3E}">
        <p14:creationId xmlns:p14="http://schemas.microsoft.com/office/powerpoint/2010/main" val="35919408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Ρωσία και Παγκόσμια Τράπεζα</a:t>
            </a:r>
            <a:endParaRPr lang="en-US" dirty="0">
              <a:solidFill>
                <a:schemeClr val="tx1"/>
              </a:solidFill>
            </a:endParaRPr>
          </a:p>
        </p:txBody>
      </p:sp>
      <p:sp>
        <p:nvSpPr>
          <p:cNvPr id="3" name="Content Placeholder 2"/>
          <p:cNvSpPr>
            <a:spLocks noGrp="1"/>
          </p:cNvSpPr>
          <p:nvPr>
            <p:ph idx="1"/>
          </p:nvPr>
        </p:nvSpPr>
        <p:spPr/>
        <p:txBody>
          <a:bodyPr/>
          <a:lstStyle/>
          <a:p>
            <a:r>
              <a:rPr lang="el-GR" dirty="0" smtClean="0"/>
              <a:t>Μέλος από το 19</a:t>
            </a:r>
            <a:r>
              <a:rPr lang="en-US" dirty="0" smtClean="0"/>
              <a:t>92</a:t>
            </a:r>
            <a:endParaRPr lang="el-GR" dirty="0" smtClean="0"/>
          </a:p>
          <a:p>
            <a:endParaRPr lang="el-GR" dirty="0"/>
          </a:p>
          <a:p>
            <a:r>
              <a:rPr lang="el-GR" dirty="0" smtClean="0"/>
              <a:t>Έχει προσφέρει </a:t>
            </a:r>
            <a:r>
              <a:rPr lang="en-US" dirty="0" smtClean="0"/>
              <a:t>6</a:t>
            </a:r>
            <a:r>
              <a:rPr lang="el-GR" dirty="0" smtClean="0"/>
              <a:t>+ δις στο </a:t>
            </a:r>
            <a:r>
              <a:rPr lang="en-US" dirty="0" smtClean="0"/>
              <a:t>IBRD </a:t>
            </a:r>
            <a:r>
              <a:rPr lang="el-GR" dirty="0" smtClean="0"/>
              <a:t>και διαθέτει 2.</a:t>
            </a:r>
            <a:r>
              <a:rPr lang="en-US" dirty="0" smtClean="0"/>
              <a:t>77</a:t>
            </a:r>
            <a:r>
              <a:rPr lang="el-GR" dirty="0" smtClean="0"/>
              <a:t>% των ψήφων (ο Καναδάς έχει 2.94%)</a:t>
            </a:r>
          </a:p>
          <a:p>
            <a:endParaRPr lang="el-GR" dirty="0"/>
          </a:p>
          <a:p>
            <a:r>
              <a:rPr lang="en-US" dirty="0" smtClean="0"/>
              <a:t>0.32% </a:t>
            </a:r>
            <a:r>
              <a:rPr lang="el-GR" dirty="0" smtClean="0"/>
              <a:t>των ψήφων στο </a:t>
            </a:r>
            <a:r>
              <a:rPr lang="en-US" dirty="0" smtClean="0"/>
              <a:t>IDA</a:t>
            </a:r>
            <a:endParaRPr lang="el-GR" dirty="0" smtClean="0"/>
          </a:p>
          <a:p>
            <a:pPr marL="0" indent="0">
              <a:buNone/>
            </a:pPr>
            <a:endParaRPr lang="el-GR" dirty="0"/>
          </a:p>
        </p:txBody>
      </p:sp>
    </p:spTree>
    <p:extLst>
      <p:ext uri="{BB962C8B-B14F-4D97-AF65-F5344CB8AC3E}">
        <p14:creationId xmlns:p14="http://schemas.microsoft.com/office/powerpoint/2010/main" val="39036004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Ρωσία και ΔΝΤ</a:t>
            </a:r>
            <a:endParaRPr lang="en-US" dirty="0">
              <a:solidFill>
                <a:schemeClr val="tx1"/>
              </a:solidFill>
            </a:endParaRPr>
          </a:p>
        </p:txBody>
      </p:sp>
      <p:sp>
        <p:nvSpPr>
          <p:cNvPr id="3" name="Content Placeholder 2"/>
          <p:cNvSpPr>
            <a:spLocks noGrp="1"/>
          </p:cNvSpPr>
          <p:nvPr>
            <p:ph idx="1"/>
          </p:nvPr>
        </p:nvSpPr>
        <p:spPr/>
        <p:txBody>
          <a:bodyPr/>
          <a:lstStyle/>
          <a:p>
            <a:r>
              <a:rPr lang="el-GR" dirty="0" smtClean="0"/>
              <a:t>Μέλος από το 19</a:t>
            </a:r>
            <a:r>
              <a:rPr lang="en-US" dirty="0" smtClean="0"/>
              <a:t>92</a:t>
            </a:r>
            <a:endParaRPr lang="el-GR" dirty="0" smtClean="0"/>
          </a:p>
          <a:p>
            <a:endParaRPr lang="el-GR" dirty="0"/>
          </a:p>
          <a:p>
            <a:r>
              <a:rPr lang="el-GR" dirty="0" smtClean="0"/>
              <a:t>Έχει προστρέξει στην υποστήριξη του ΔΝΤ όλη τη δεκαετία του 1990 (1992-9)</a:t>
            </a:r>
          </a:p>
          <a:p>
            <a:endParaRPr lang="el-GR" dirty="0"/>
          </a:p>
          <a:p>
            <a:r>
              <a:rPr lang="el-GR" dirty="0" smtClean="0"/>
              <a:t>Αναμένεται πρόσθετος δανεισμός προς το ΔΝΤ 336 περίπου εκατ.</a:t>
            </a:r>
          </a:p>
          <a:p>
            <a:endParaRPr lang="el-GR" dirty="0" smtClean="0"/>
          </a:p>
          <a:p>
            <a:r>
              <a:rPr lang="el-GR" dirty="0" smtClean="0"/>
              <a:t>2.58 </a:t>
            </a:r>
            <a:r>
              <a:rPr lang="en-US" dirty="0" smtClean="0"/>
              <a:t>voting rights </a:t>
            </a:r>
            <a:r>
              <a:rPr lang="el-GR" dirty="0" smtClean="0"/>
              <a:t>(μικρότερο από παλαιότερα)</a:t>
            </a:r>
            <a:endParaRPr lang="el-GR" dirty="0"/>
          </a:p>
          <a:p>
            <a:pPr marL="0" indent="0">
              <a:buNone/>
            </a:pPr>
            <a:endParaRPr lang="el-GR" dirty="0" smtClean="0"/>
          </a:p>
          <a:p>
            <a:pPr marL="0" indent="0">
              <a:buNone/>
            </a:pPr>
            <a:endParaRPr lang="el-GR" dirty="0"/>
          </a:p>
        </p:txBody>
      </p:sp>
    </p:spTree>
    <p:extLst>
      <p:ext uri="{BB962C8B-B14F-4D97-AF65-F5344CB8AC3E}">
        <p14:creationId xmlns:p14="http://schemas.microsoft.com/office/powerpoint/2010/main" val="14682363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rea chart of Brazil Foreign Exchange Reserves from November 2000 to June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area chart of Brazil Foreign Exchange Reserves from November 2000 to June 201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area chart of Brazil Foreign Exchange Reserves from November 2000 to June 2018"/>
          <p:cNvSpPr>
            <a:spLocks noChangeAspect="1" noChangeArrowheads="1"/>
          </p:cNvSpPr>
          <p:nvPr/>
        </p:nvSpPr>
        <p:spPr bwMode="auto">
          <a:xfrm>
            <a:off x="155575" y="-3794125"/>
            <a:ext cx="7905750" cy="790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Image result for russian foreign exchange reser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495575"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460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russian foreign exchange reserves"/>
          <p:cNvSpPr>
            <a:spLocks noChangeAspect="1" noChangeArrowheads="1"/>
          </p:cNvSpPr>
          <p:nvPr/>
        </p:nvSpPr>
        <p:spPr bwMode="auto">
          <a:xfrm>
            <a:off x="155575" y="-1562100"/>
            <a:ext cx="7810500" cy="3257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ussian foreign exchange reserves"/>
          <p:cNvSpPr>
            <a:spLocks noChangeAspect="1" noChangeArrowheads="1"/>
          </p:cNvSpPr>
          <p:nvPr/>
        </p:nvSpPr>
        <p:spPr bwMode="auto">
          <a:xfrm>
            <a:off x="307975" y="-1409700"/>
            <a:ext cx="7810500" cy="3257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russian foreign exchange reserves"/>
          <p:cNvSpPr>
            <a:spLocks noChangeAspect="1" noChangeArrowheads="1"/>
          </p:cNvSpPr>
          <p:nvPr/>
        </p:nvSpPr>
        <p:spPr bwMode="auto">
          <a:xfrm>
            <a:off x="460375" y="-1257300"/>
            <a:ext cx="7810500" cy="3257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Russia Foreign Exchange Reserves: % of GD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474788"/>
            <a:ext cx="8355013"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455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t="10393"/>
          <a:stretch>
            <a:fillRect/>
          </a:stretch>
        </p:blipFill>
        <p:spPr bwMode="auto">
          <a:xfrm>
            <a:off x="0" y="0"/>
            <a:ext cx="9144000" cy="6858000"/>
          </a:xfrm>
          <a:prstGeom prst="rect">
            <a:avLst/>
          </a:prstGeom>
          <a:blipFill dpi="0" rotWithShape="1">
            <a:blip r:embed="rId3"/>
            <a:srcRect t="10393"/>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3018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Ρωσία και ΠΟΕ</a:t>
            </a:r>
            <a:endParaRPr lang="en-US" dirty="0"/>
          </a:p>
        </p:txBody>
      </p:sp>
      <p:sp>
        <p:nvSpPr>
          <p:cNvPr id="3" name="Content Placeholder 2"/>
          <p:cNvSpPr>
            <a:spLocks noGrp="1"/>
          </p:cNvSpPr>
          <p:nvPr>
            <p:ph idx="1"/>
          </p:nvPr>
        </p:nvSpPr>
        <p:spPr/>
        <p:txBody>
          <a:bodyPr/>
          <a:lstStyle/>
          <a:p>
            <a:r>
              <a:rPr lang="el-GR" dirty="0" smtClean="0"/>
              <a:t>Μέλος από το </a:t>
            </a:r>
            <a:r>
              <a:rPr lang="en-US" dirty="0" smtClean="0"/>
              <a:t>201</a:t>
            </a:r>
            <a:r>
              <a:rPr lang="el-GR" dirty="0" smtClean="0"/>
              <a:t>2</a:t>
            </a:r>
            <a:r>
              <a:rPr lang="en-US" dirty="0" smtClean="0"/>
              <a:t> – </a:t>
            </a:r>
            <a:r>
              <a:rPr lang="el-GR" dirty="0" smtClean="0"/>
              <a:t>μια διαδικασία από το 1993</a:t>
            </a:r>
          </a:p>
          <a:p>
            <a:endParaRPr lang="el-GR" dirty="0" smtClean="0"/>
          </a:p>
          <a:p>
            <a:pPr marL="0" indent="0">
              <a:buNone/>
            </a:pPr>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2590800"/>
            <a:ext cx="939437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3571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7848600" cy="577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0885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3058"/>
            <a:ext cx="4876800" cy="677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8063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629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9266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6324600" cy="516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2292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40664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3998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Άλλα ενδιαφέροντα σημεία</a:t>
            </a:r>
            <a:endParaRPr lang="en-US" dirty="0"/>
          </a:p>
        </p:txBody>
      </p:sp>
    </p:spTree>
    <p:extLst>
      <p:ext uri="{BB962C8B-B14F-4D97-AF65-F5344CB8AC3E}">
        <p14:creationId xmlns:p14="http://schemas.microsoft.com/office/powerpoint/2010/main" val="37895136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inkaliningrad.com/english/wp-content/uploads/2008/03/map-kaliningr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88913"/>
            <a:ext cx="6121400"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5382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foreignpolicyblogs.com/wp-content/uploads/russian-gas-pipeli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2563"/>
            <a:ext cx="8569325" cy="849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9097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6725" y="260350"/>
            <a:ext cx="8229600" cy="4525963"/>
          </a:xfrm>
        </p:spPr>
        <p:txBody>
          <a:bodyPr/>
          <a:lstStyle/>
          <a:p>
            <a:pPr>
              <a:defRPr/>
            </a:pPr>
            <a:r>
              <a:rPr lang="el-GR" dirty="0" smtClean="0"/>
              <a:t>(2007) 44</a:t>
            </a:r>
            <a:r>
              <a:rPr lang="en-US" dirty="0" smtClean="0"/>
              <a:t>.</a:t>
            </a:r>
            <a:r>
              <a:rPr lang="el-GR" dirty="0" smtClean="0"/>
              <a:t>5</a:t>
            </a:r>
            <a:r>
              <a:rPr lang="en-US" dirty="0" smtClean="0"/>
              <a:t>% </a:t>
            </a:r>
            <a:r>
              <a:rPr lang="el-GR" dirty="0" smtClean="0"/>
              <a:t>φυσικού αερίου, 33.05% πετρελαίου &amp; 28% άνθρακα προήλθε από τη Ρωσία</a:t>
            </a:r>
          </a:p>
          <a:p>
            <a:pPr>
              <a:defRPr/>
            </a:pPr>
            <a:r>
              <a:rPr lang="en-US" dirty="0" smtClean="0"/>
              <a:t>12 </a:t>
            </a:r>
            <a:r>
              <a:rPr lang="el-GR" dirty="0" smtClean="0"/>
              <a:t>αγωγοί (5 μέσα από την Ουκρανία)</a:t>
            </a:r>
          </a:p>
          <a:p>
            <a:pPr>
              <a:defRPr/>
            </a:pPr>
            <a:r>
              <a:rPr lang="el-GR" dirty="0" smtClean="0"/>
              <a:t>1 αγωγός (</a:t>
            </a:r>
            <a:r>
              <a:rPr lang="en-US" dirty="0" smtClean="0"/>
              <a:t>Nord Stream) </a:t>
            </a:r>
            <a:r>
              <a:rPr lang="el-GR" dirty="0" smtClean="0"/>
              <a:t>συνδέει άμεσα Ρωσία με </a:t>
            </a:r>
            <a:r>
              <a:rPr lang="el-GR" dirty="0" smtClean="0">
                <a:solidFill>
                  <a:schemeClr val="accent2">
                    <a:lumMod val="60000"/>
                    <a:lumOff val="40000"/>
                  </a:schemeClr>
                </a:solidFill>
              </a:rPr>
              <a:t>Γερμανία</a:t>
            </a:r>
          </a:p>
          <a:p>
            <a:pPr marL="0" indent="0">
              <a:buFont typeface="Arial" charset="0"/>
              <a:buNone/>
              <a:defRPr/>
            </a:pPr>
            <a:endParaRPr lang="en-US" dirty="0" smtClean="0"/>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068638"/>
            <a:ext cx="9112250" cy="365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563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Va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0266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7201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194"/>
          <p:cNvSpPr>
            <a:spLocks noChangeShapeType="1"/>
          </p:cNvSpPr>
          <p:nvPr/>
        </p:nvSpPr>
        <p:spPr bwMode="auto">
          <a:xfrm>
            <a:off x="7451725" y="2420938"/>
            <a:ext cx="0" cy="25923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45059" name="Rectangle 59"/>
          <p:cNvSpPr>
            <a:spLocks noChangeArrowheads="1"/>
          </p:cNvSpPr>
          <p:nvPr/>
        </p:nvSpPr>
        <p:spPr bwMode="auto">
          <a:xfrm>
            <a:off x="2268538" y="981075"/>
            <a:ext cx="4572000" cy="9525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GB" altLang="zh-CN" sz="1400" b="1">
                <a:solidFill>
                  <a:srgbClr val="000000"/>
                </a:solidFill>
                <a:latin typeface="Times New Roman" pitchFamily="18" charset="0"/>
                <a:ea typeface="SimSun" pitchFamily="2" charset="-122"/>
              </a:rPr>
              <a:t>Coordinators</a:t>
            </a:r>
          </a:p>
          <a:p>
            <a:pPr algn="ctr"/>
            <a:r>
              <a:rPr lang="en-GB" altLang="zh-CN" sz="1400" b="1">
                <a:solidFill>
                  <a:srgbClr val="000000"/>
                </a:solidFill>
                <a:latin typeface="Times New Roman" pitchFamily="18" charset="0"/>
                <a:ea typeface="SimSun" pitchFamily="2" charset="-122"/>
              </a:rPr>
              <a:t>S. Shmatko – Minister of Energy of the Russian Federation</a:t>
            </a:r>
          </a:p>
          <a:p>
            <a:pPr algn="ctr"/>
            <a:r>
              <a:rPr lang="en-GB" altLang="zh-CN" sz="1400" b="1">
                <a:solidFill>
                  <a:srgbClr val="000000"/>
                </a:solidFill>
                <a:latin typeface="Times New Roman" pitchFamily="18" charset="0"/>
                <a:ea typeface="SimSun" pitchFamily="2" charset="-122"/>
              </a:rPr>
              <a:t>G. H. Oettinger – Commissioner for Energy</a:t>
            </a:r>
            <a:endParaRPr lang="en-GB" altLang="el-GR" sz="1400" b="1">
              <a:solidFill>
                <a:srgbClr val="000000"/>
              </a:solidFill>
              <a:latin typeface="Times New Roman" pitchFamily="18" charset="0"/>
              <a:ea typeface="SimSun" pitchFamily="2" charset="-122"/>
            </a:endParaRPr>
          </a:p>
        </p:txBody>
      </p:sp>
      <p:sp>
        <p:nvSpPr>
          <p:cNvPr id="45060" name="Rectangle 60"/>
          <p:cNvSpPr>
            <a:spLocks noChangeArrowheads="1"/>
          </p:cNvSpPr>
          <p:nvPr/>
        </p:nvSpPr>
        <p:spPr bwMode="auto">
          <a:xfrm>
            <a:off x="2124075" y="2146300"/>
            <a:ext cx="4824413" cy="64928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GB" altLang="zh-CN" sz="1200" b="1">
                <a:solidFill>
                  <a:srgbClr val="000000"/>
                </a:solidFill>
                <a:latin typeface="Times New Roman" pitchFamily="18" charset="0"/>
                <a:ea typeface="SimSun" pitchFamily="2" charset="-122"/>
              </a:rPr>
              <a:t>Delegated Coordinators</a:t>
            </a:r>
          </a:p>
          <a:p>
            <a:pPr algn="ctr"/>
            <a:r>
              <a:rPr lang="en-GB" altLang="zh-CN" sz="1200" b="1">
                <a:solidFill>
                  <a:srgbClr val="000000"/>
                </a:solidFill>
                <a:latin typeface="Times New Roman" pitchFamily="18" charset="0"/>
                <a:ea typeface="SimSun" pitchFamily="2" charset="-122"/>
              </a:rPr>
              <a:t>A. Yanovsky – Deputy Minister of Energy of the Russian Federation</a:t>
            </a:r>
          </a:p>
          <a:p>
            <a:pPr algn="ctr"/>
            <a:r>
              <a:rPr lang="en-GB" altLang="zh-CN" sz="1200" b="1">
                <a:solidFill>
                  <a:srgbClr val="000000"/>
                </a:solidFill>
                <a:latin typeface="Times New Roman" pitchFamily="18" charset="0"/>
                <a:ea typeface="SimSun" pitchFamily="2" charset="-122"/>
              </a:rPr>
              <a:t>P. Lowe – Director General, DG Energy</a:t>
            </a:r>
            <a:endParaRPr lang="en-GB" altLang="el-GR" sz="1200" b="1">
              <a:solidFill>
                <a:srgbClr val="000000"/>
              </a:solidFill>
              <a:latin typeface="Times New Roman" pitchFamily="18" charset="0"/>
              <a:ea typeface="SimSun" pitchFamily="2" charset="-122"/>
            </a:endParaRPr>
          </a:p>
        </p:txBody>
      </p:sp>
      <p:sp>
        <p:nvSpPr>
          <p:cNvPr id="4262" name="Text Box 166"/>
          <p:cNvSpPr txBox="1">
            <a:spLocks noChangeArrowheads="1"/>
          </p:cNvSpPr>
          <p:nvPr/>
        </p:nvSpPr>
        <p:spPr bwMode="auto">
          <a:xfrm>
            <a:off x="179388" y="3357563"/>
            <a:ext cx="1439862" cy="1231900"/>
          </a:xfrm>
          <a:prstGeom prst="rect">
            <a:avLst/>
          </a:prstGeom>
          <a:solidFill>
            <a:schemeClr val="bg1">
              <a:lumMod val="95000"/>
              <a:alpha val="72000"/>
            </a:schemeClr>
          </a:solidFill>
          <a:ln w="12700" algn="ctr">
            <a:solidFill>
              <a:schemeClr val="tx1"/>
            </a:solidFill>
            <a:miter lim="800000"/>
            <a:headEnd/>
            <a:tailEnd/>
          </a:ln>
          <a:effectLst/>
        </p:spPr>
        <p:txBody>
          <a:bodyPr>
            <a:spAutoFit/>
          </a:bodyPr>
          <a:lstStyle/>
          <a:p>
            <a:pPr algn="ctr">
              <a:spcBef>
                <a:spcPct val="50000"/>
              </a:spcBef>
              <a:defRPr/>
            </a:pPr>
            <a:r>
              <a:rPr lang="en-GB" sz="1200" b="1" dirty="0">
                <a:solidFill>
                  <a:srgbClr val="000000"/>
                </a:solidFill>
                <a:latin typeface="Times New Roman" pitchFamily="18" charset="0"/>
                <a:ea typeface="SimSun" pitchFamily="2" charset="-122"/>
              </a:rPr>
              <a:t>Gas Advisory Council</a:t>
            </a:r>
          </a:p>
          <a:p>
            <a:pPr>
              <a:spcBef>
                <a:spcPct val="50000"/>
              </a:spcBef>
              <a:defRPr/>
            </a:pPr>
            <a:r>
              <a:rPr lang="fr-BE" sz="1000" dirty="0">
                <a:solidFill>
                  <a:srgbClr val="000000"/>
                </a:solidFill>
                <a:latin typeface="Times New Roman" pitchFamily="18" charset="0"/>
                <a:ea typeface="SimSun" pitchFamily="2" charset="-122"/>
              </a:rPr>
              <a:t>EU speaker: J. Stern (UK)</a:t>
            </a:r>
          </a:p>
          <a:p>
            <a:pPr>
              <a:spcBef>
                <a:spcPct val="50000"/>
              </a:spcBef>
              <a:defRPr/>
            </a:pPr>
            <a:r>
              <a:rPr lang="fr-BE" sz="1000" dirty="0">
                <a:solidFill>
                  <a:srgbClr val="000000"/>
                </a:solidFill>
                <a:latin typeface="Times New Roman" pitchFamily="18" charset="0"/>
                <a:ea typeface="SimSun" pitchFamily="2" charset="-122"/>
              </a:rPr>
              <a:t>RF speaker: V. </a:t>
            </a:r>
            <a:r>
              <a:rPr lang="fr-BE" sz="1000" dirty="0" err="1">
                <a:solidFill>
                  <a:srgbClr val="000000"/>
                </a:solidFill>
                <a:latin typeface="Times New Roman" pitchFamily="18" charset="0"/>
                <a:ea typeface="SimSun" pitchFamily="2" charset="-122"/>
              </a:rPr>
              <a:t>Feigin</a:t>
            </a:r>
            <a:r>
              <a:rPr lang="fr-BE" sz="1000" dirty="0">
                <a:solidFill>
                  <a:srgbClr val="000000"/>
                </a:solidFill>
                <a:latin typeface="Times New Roman" pitchFamily="18" charset="0"/>
                <a:ea typeface="SimSun" pitchFamily="2" charset="-122"/>
              </a:rPr>
              <a:t>, Institute of </a:t>
            </a:r>
            <a:r>
              <a:rPr lang="fr-BE" sz="1000" dirty="0" err="1">
                <a:solidFill>
                  <a:srgbClr val="000000"/>
                </a:solidFill>
                <a:latin typeface="Times New Roman" pitchFamily="18" charset="0"/>
                <a:ea typeface="SimSun" pitchFamily="2" charset="-122"/>
              </a:rPr>
              <a:t>Energy</a:t>
            </a:r>
            <a:endParaRPr lang="en-GB" sz="1000" dirty="0">
              <a:solidFill>
                <a:srgbClr val="000000"/>
              </a:solidFill>
              <a:latin typeface="Times New Roman" pitchFamily="18" charset="0"/>
              <a:ea typeface="SimSun" pitchFamily="2" charset="-122"/>
            </a:endParaRPr>
          </a:p>
        </p:txBody>
      </p:sp>
      <p:sp>
        <p:nvSpPr>
          <p:cNvPr id="45062" name="Text Box 167"/>
          <p:cNvSpPr txBox="1">
            <a:spLocks noChangeArrowheads="1"/>
          </p:cNvSpPr>
          <p:nvPr/>
        </p:nvSpPr>
        <p:spPr bwMode="auto">
          <a:xfrm>
            <a:off x="1908175" y="3357563"/>
            <a:ext cx="2089150" cy="14319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GB" altLang="zh-CN" sz="1100" b="1">
                <a:solidFill>
                  <a:srgbClr val="000000"/>
                </a:solidFill>
                <a:latin typeface="Times New Roman" pitchFamily="18" charset="0"/>
                <a:ea typeface="SimSun" pitchFamily="2" charset="-122"/>
              </a:rPr>
              <a:t>Thematic Group on Energy Markets and Strategies</a:t>
            </a:r>
          </a:p>
          <a:p>
            <a:pPr eaLnBrk="1" hangingPunct="1">
              <a:spcBef>
                <a:spcPct val="50000"/>
              </a:spcBef>
            </a:pPr>
            <a:r>
              <a:rPr lang="fr-BE" altLang="el-GR" sz="1000">
                <a:solidFill>
                  <a:srgbClr val="000000"/>
                </a:solidFill>
                <a:latin typeface="Times New Roman" pitchFamily="18" charset="0"/>
                <a:ea typeface="SimSun" pitchFamily="2" charset="-122"/>
              </a:rPr>
              <a:t>EU Co-chair: R. Lavergne (FR)</a:t>
            </a:r>
            <a:br>
              <a:rPr lang="fr-BE" altLang="el-GR" sz="1000">
                <a:solidFill>
                  <a:srgbClr val="000000"/>
                </a:solidFill>
                <a:latin typeface="Times New Roman" pitchFamily="18" charset="0"/>
                <a:ea typeface="SimSun" pitchFamily="2" charset="-122"/>
              </a:rPr>
            </a:br>
            <a:r>
              <a:rPr lang="fr-BE" altLang="el-GR" sz="1000">
                <a:solidFill>
                  <a:srgbClr val="000000"/>
                </a:solidFill>
                <a:latin typeface="Times New Roman" pitchFamily="18" charset="0"/>
                <a:ea typeface="SimSun" pitchFamily="2" charset="-122"/>
              </a:rPr>
              <a:t>COM: M. Wörsdörfer (Strategies), P. Abreu (Markets)</a:t>
            </a:r>
          </a:p>
          <a:p>
            <a:pPr eaLnBrk="1" hangingPunct="1">
              <a:spcBef>
                <a:spcPct val="50000"/>
              </a:spcBef>
            </a:pPr>
            <a:r>
              <a:rPr lang="fr-BE" altLang="el-GR" sz="1000">
                <a:solidFill>
                  <a:srgbClr val="000000"/>
                </a:solidFill>
                <a:latin typeface="Times New Roman" pitchFamily="18" charset="0"/>
                <a:ea typeface="SimSun" pitchFamily="2" charset="-122"/>
              </a:rPr>
              <a:t>RF: Y. Baron, Ministry of Energy</a:t>
            </a:r>
          </a:p>
          <a:p>
            <a:pPr eaLnBrk="1" hangingPunct="1">
              <a:spcBef>
                <a:spcPct val="50000"/>
              </a:spcBef>
            </a:pPr>
            <a:r>
              <a:rPr lang="fr-BE" altLang="el-GR" sz="1000">
                <a:solidFill>
                  <a:srgbClr val="000000"/>
                </a:solidFill>
                <a:latin typeface="Times New Roman" pitchFamily="18" charset="0"/>
                <a:ea typeface="SimSun" pitchFamily="2" charset="-122"/>
              </a:rPr>
              <a:t>Subgroup Scenarios</a:t>
            </a:r>
            <a:endParaRPr lang="en-GB" altLang="el-GR" sz="1000">
              <a:solidFill>
                <a:srgbClr val="000000"/>
              </a:solidFill>
              <a:latin typeface="Times New Roman" pitchFamily="18" charset="0"/>
              <a:ea typeface="SimSun" pitchFamily="2" charset="-122"/>
            </a:endParaRPr>
          </a:p>
        </p:txBody>
      </p:sp>
      <p:sp>
        <p:nvSpPr>
          <p:cNvPr id="45063" name="Rectangle 168"/>
          <p:cNvSpPr>
            <a:spLocks noChangeArrowheads="1"/>
          </p:cNvSpPr>
          <p:nvPr/>
        </p:nvSpPr>
        <p:spPr bwMode="auto">
          <a:xfrm>
            <a:off x="4211638" y="3357563"/>
            <a:ext cx="1368425" cy="15081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zh-CN" sz="1100" b="1">
                <a:solidFill>
                  <a:srgbClr val="000000"/>
                </a:solidFill>
                <a:latin typeface="Times New Roman" pitchFamily="18" charset="0"/>
                <a:ea typeface="SimSun" pitchFamily="2" charset="-122"/>
              </a:rPr>
              <a:t>Thematic Group </a:t>
            </a:r>
          </a:p>
          <a:p>
            <a:r>
              <a:rPr lang="en-GB" altLang="zh-CN" sz="1100" b="1">
                <a:solidFill>
                  <a:srgbClr val="000000"/>
                </a:solidFill>
                <a:latin typeface="Times New Roman" pitchFamily="18" charset="0"/>
                <a:ea typeface="SimSun" pitchFamily="2" charset="-122"/>
              </a:rPr>
              <a:t>on Electricity</a:t>
            </a:r>
          </a:p>
          <a:p>
            <a:endParaRPr lang="en-GB" altLang="zh-CN" sz="1000">
              <a:solidFill>
                <a:srgbClr val="000000"/>
              </a:solidFill>
              <a:latin typeface="Times New Roman" pitchFamily="18" charset="0"/>
              <a:ea typeface="SimSun" pitchFamily="2" charset="-122"/>
            </a:endParaRPr>
          </a:p>
          <a:p>
            <a:r>
              <a:rPr lang="fr-BE" altLang="el-GR" sz="1000">
                <a:solidFill>
                  <a:srgbClr val="000000"/>
                </a:solidFill>
                <a:latin typeface="Times New Roman" pitchFamily="18" charset="0"/>
                <a:ea typeface="SimSun" pitchFamily="2" charset="-122"/>
              </a:rPr>
              <a:t>EU Co-chair:  D. Dobbeni </a:t>
            </a:r>
          </a:p>
          <a:p>
            <a:r>
              <a:rPr lang="fr-BE" altLang="el-GR" sz="1000">
                <a:solidFill>
                  <a:srgbClr val="000000"/>
                </a:solidFill>
                <a:latin typeface="Times New Roman" pitchFamily="18" charset="0"/>
                <a:ea typeface="SimSun" pitchFamily="2" charset="-122"/>
              </a:rPr>
              <a:t>COM: J. Vinois</a:t>
            </a:r>
          </a:p>
          <a:p>
            <a:r>
              <a:rPr lang="fr-BE" altLang="el-GR" sz="1000">
                <a:solidFill>
                  <a:srgbClr val="000000"/>
                </a:solidFill>
                <a:latin typeface="Times New Roman" pitchFamily="18" charset="0"/>
                <a:ea typeface="SimSun" pitchFamily="2" charset="-122"/>
              </a:rPr>
              <a:t>RF: B. Ayuyev , Chairman of "SO UES"</a:t>
            </a:r>
            <a:endParaRPr lang="en-GB" altLang="el-GR" sz="1000">
              <a:solidFill>
                <a:srgbClr val="000000"/>
              </a:solidFill>
              <a:latin typeface="Times New Roman" pitchFamily="18" charset="0"/>
              <a:ea typeface="SimSun" pitchFamily="2" charset="-122"/>
            </a:endParaRPr>
          </a:p>
        </p:txBody>
      </p:sp>
      <p:sp>
        <p:nvSpPr>
          <p:cNvPr id="45064" name="Rectangle 170"/>
          <p:cNvSpPr>
            <a:spLocks noChangeArrowheads="1"/>
          </p:cNvSpPr>
          <p:nvPr/>
        </p:nvSpPr>
        <p:spPr bwMode="auto">
          <a:xfrm>
            <a:off x="7451725" y="3357563"/>
            <a:ext cx="1692275" cy="12160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pPr>
            <a:r>
              <a:rPr lang="en-GB" altLang="zh-CN" sz="1100" b="1">
                <a:solidFill>
                  <a:srgbClr val="000000"/>
                </a:solidFill>
                <a:latin typeface="Times New Roman" pitchFamily="18" charset="0"/>
                <a:ea typeface="SimSun" pitchFamily="2" charset="-122"/>
              </a:rPr>
              <a:t>Thematic Group on Energy Efficiency and Innovation</a:t>
            </a:r>
          </a:p>
          <a:p>
            <a:r>
              <a:rPr lang="fr-BE" altLang="zh-CN" sz="1000">
                <a:solidFill>
                  <a:srgbClr val="000000"/>
                </a:solidFill>
                <a:latin typeface="Times New Roman" pitchFamily="18" charset="0"/>
                <a:ea typeface="SimSun" pitchFamily="2" charset="-122"/>
              </a:rPr>
              <a:t>EU Co-chair: U. Borak (DE)</a:t>
            </a:r>
          </a:p>
          <a:p>
            <a:r>
              <a:rPr lang="fr-BE" altLang="zh-CN" sz="1000">
                <a:solidFill>
                  <a:srgbClr val="000000"/>
                </a:solidFill>
                <a:latin typeface="Times New Roman" pitchFamily="18" charset="0"/>
                <a:ea typeface="SimSun" pitchFamily="2" charset="-122"/>
              </a:rPr>
              <a:t>COM: L. Koskimaki</a:t>
            </a:r>
            <a:br>
              <a:rPr lang="fr-BE" altLang="zh-CN" sz="1000">
                <a:solidFill>
                  <a:srgbClr val="000000"/>
                </a:solidFill>
                <a:latin typeface="Times New Roman" pitchFamily="18" charset="0"/>
                <a:ea typeface="SimSun" pitchFamily="2" charset="-122"/>
              </a:rPr>
            </a:br>
            <a:r>
              <a:rPr lang="fr-BE" altLang="zh-CN" sz="1000">
                <a:solidFill>
                  <a:srgbClr val="000000"/>
                </a:solidFill>
                <a:latin typeface="Times New Roman" pitchFamily="18" charset="0"/>
                <a:ea typeface="SimSun" pitchFamily="2" charset="-122"/>
              </a:rPr>
              <a:t>RF: P. Svistunov, Director, Ministry of Energy</a:t>
            </a:r>
            <a:endParaRPr lang="en-GB" altLang="zh-CN" sz="1000">
              <a:solidFill>
                <a:srgbClr val="000000"/>
              </a:solidFill>
              <a:latin typeface="Times New Roman" pitchFamily="18" charset="0"/>
              <a:ea typeface="SimSun" pitchFamily="2" charset="-122"/>
            </a:endParaRPr>
          </a:p>
        </p:txBody>
      </p:sp>
      <p:sp>
        <p:nvSpPr>
          <p:cNvPr id="45065" name="Text Box 173"/>
          <p:cNvSpPr txBox="1">
            <a:spLocks noChangeArrowheads="1"/>
          </p:cNvSpPr>
          <p:nvPr/>
        </p:nvSpPr>
        <p:spPr bwMode="auto">
          <a:xfrm>
            <a:off x="2627313" y="5030788"/>
            <a:ext cx="1439862" cy="7747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GB" altLang="zh-CN" sz="1100">
                <a:solidFill>
                  <a:srgbClr val="000000"/>
                </a:solidFill>
                <a:latin typeface="Times New Roman" pitchFamily="18" charset="0"/>
                <a:ea typeface="SimSun" pitchFamily="2" charset="-122"/>
              </a:rPr>
              <a:t>“Roadmap” of the EU-Russia Energy Cooperation until 2050</a:t>
            </a:r>
          </a:p>
        </p:txBody>
      </p:sp>
      <p:sp>
        <p:nvSpPr>
          <p:cNvPr id="45066" name="Text Box 174"/>
          <p:cNvSpPr txBox="1">
            <a:spLocks noChangeArrowheads="1"/>
          </p:cNvSpPr>
          <p:nvPr/>
        </p:nvSpPr>
        <p:spPr bwMode="auto">
          <a:xfrm>
            <a:off x="6516688" y="5002213"/>
            <a:ext cx="2374900" cy="476250"/>
          </a:xfrm>
          <a:prstGeom prst="rect">
            <a:avLst/>
          </a:prstGeom>
          <a:noFill/>
          <a:ln w="19050" cmpd="thickThin"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GB" altLang="zh-CN" sz="1200" b="1">
                <a:solidFill>
                  <a:srgbClr val="000000"/>
                </a:solidFill>
                <a:latin typeface="Times New Roman" pitchFamily="18" charset="0"/>
                <a:ea typeface="SimSun" pitchFamily="2" charset="-122"/>
              </a:rPr>
              <a:t>Partnership for modernisation</a:t>
            </a:r>
          </a:p>
          <a:p>
            <a:pPr algn="ctr" eaLnBrk="1" hangingPunct="1"/>
            <a:endParaRPr lang="en-GB" altLang="el-GR" sz="1200" b="1">
              <a:solidFill>
                <a:srgbClr val="000000"/>
              </a:solidFill>
              <a:latin typeface="Times New Roman" pitchFamily="18" charset="0"/>
              <a:ea typeface="SimSun" pitchFamily="2" charset="-122"/>
            </a:endParaRPr>
          </a:p>
        </p:txBody>
      </p:sp>
      <p:sp>
        <p:nvSpPr>
          <p:cNvPr id="45067" name="Line 178"/>
          <p:cNvSpPr>
            <a:spLocks noChangeShapeType="1"/>
          </p:cNvSpPr>
          <p:nvPr/>
        </p:nvSpPr>
        <p:spPr bwMode="auto">
          <a:xfrm flipV="1">
            <a:off x="4572000" y="1844675"/>
            <a:ext cx="0" cy="2889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8" name="Line 179"/>
          <p:cNvSpPr>
            <a:spLocks noChangeShapeType="1"/>
          </p:cNvSpPr>
          <p:nvPr/>
        </p:nvSpPr>
        <p:spPr bwMode="auto">
          <a:xfrm>
            <a:off x="4572000" y="2781300"/>
            <a:ext cx="0" cy="2873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9" name="Line 180"/>
          <p:cNvSpPr>
            <a:spLocks noChangeShapeType="1"/>
          </p:cNvSpPr>
          <p:nvPr/>
        </p:nvSpPr>
        <p:spPr bwMode="auto">
          <a:xfrm>
            <a:off x="3203575" y="3068638"/>
            <a:ext cx="51847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70" name="Line 181"/>
          <p:cNvSpPr>
            <a:spLocks noChangeShapeType="1"/>
          </p:cNvSpPr>
          <p:nvPr/>
        </p:nvSpPr>
        <p:spPr bwMode="auto">
          <a:xfrm>
            <a:off x="3203575" y="3068638"/>
            <a:ext cx="0" cy="287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71" name="Line 182"/>
          <p:cNvSpPr>
            <a:spLocks noChangeShapeType="1"/>
          </p:cNvSpPr>
          <p:nvPr/>
        </p:nvSpPr>
        <p:spPr bwMode="auto">
          <a:xfrm>
            <a:off x="4859338" y="3068638"/>
            <a:ext cx="0" cy="287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72" name="Line 183"/>
          <p:cNvSpPr>
            <a:spLocks noChangeShapeType="1"/>
          </p:cNvSpPr>
          <p:nvPr/>
        </p:nvSpPr>
        <p:spPr bwMode="auto">
          <a:xfrm>
            <a:off x="8388350" y="306863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73" name="Line 184"/>
          <p:cNvSpPr>
            <a:spLocks noChangeShapeType="1"/>
          </p:cNvSpPr>
          <p:nvPr/>
        </p:nvSpPr>
        <p:spPr bwMode="auto">
          <a:xfrm>
            <a:off x="6732588" y="3068638"/>
            <a:ext cx="0" cy="287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74" name="Line 185"/>
          <p:cNvSpPr>
            <a:spLocks noChangeShapeType="1"/>
          </p:cNvSpPr>
          <p:nvPr/>
        </p:nvSpPr>
        <p:spPr bwMode="auto">
          <a:xfrm flipH="1">
            <a:off x="971550" y="1557338"/>
            <a:ext cx="12969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45075" name="Line 186"/>
          <p:cNvSpPr>
            <a:spLocks noChangeShapeType="1"/>
          </p:cNvSpPr>
          <p:nvPr/>
        </p:nvSpPr>
        <p:spPr bwMode="auto">
          <a:xfrm>
            <a:off x="971550" y="1557338"/>
            <a:ext cx="0" cy="18002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45076" name="Line 187"/>
          <p:cNvSpPr>
            <a:spLocks noChangeShapeType="1"/>
          </p:cNvSpPr>
          <p:nvPr/>
        </p:nvSpPr>
        <p:spPr bwMode="auto">
          <a:xfrm flipH="1">
            <a:off x="971550" y="2492375"/>
            <a:ext cx="11525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45077" name="Line 193"/>
          <p:cNvSpPr>
            <a:spLocks noChangeShapeType="1"/>
          </p:cNvSpPr>
          <p:nvPr/>
        </p:nvSpPr>
        <p:spPr bwMode="auto">
          <a:xfrm>
            <a:off x="6948488" y="2420938"/>
            <a:ext cx="5032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pic>
        <p:nvPicPr>
          <p:cNvPr id="45078" name="Picture 198" descr="Layout_Kopfze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9" name="Rectangle 199"/>
          <p:cNvSpPr>
            <a:spLocks noChangeArrowheads="1"/>
          </p:cNvSpPr>
          <p:nvPr/>
        </p:nvSpPr>
        <p:spPr bwMode="auto">
          <a:xfrm>
            <a:off x="2051050" y="0"/>
            <a:ext cx="431958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GB" altLang="zh-CN" b="1">
                <a:solidFill>
                  <a:srgbClr val="FFFFFF"/>
                </a:solidFill>
                <a:latin typeface="Times New Roman" pitchFamily="18" charset="0"/>
                <a:ea typeface="SimSun" pitchFamily="2" charset="-122"/>
              </a:rPr>
              <a:t>Structure of the EU-Russia Energy Dialogue</a:t>
            </a:r>
            <a:endParaRPr lang="en-GB" altLang="el-GR" b="1">
              <a:solidFill>
                <a:srgbClr val="FFFFFF"/>
              </a:solidFill>
              <a:latin typeface="Times New Roman" pitchFamily="18" charset="0"/>
              <a:ea typeface="SimSun" pitchFamily="2" charset="-122"/>
            </a:endParaRPr>
          </a:p>
        </p:txBody>
      </p:sp>
      <p:sp>
        <p:nvSpPr>
          <p:cNvPr id="45080" name="Rectangle 169"/>
          <p:cNvSpPr>
            <a:spLocks noChangeArrowheads="1"/>
          </p:cNvSpPr>
          <p:nvPr/>
        </p:nvSpPr>
        <p:spPr bwMode="auto">
          <a:xfrm>
            <a:off x="5722938" y="3357563"/>
            <a:ext cx="1657350" cy="12319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zh-CN" sz="1100" b="1">
                <a:solidFill>
                  <a:srgbClr val="000000"/>
                </a:solidFill>
                <a:latin typeface="Times New Roman" pitchFamily="18" charset="0"/>
                <a:ea typeface="SimSun" pitchFamily="2" charset="-122"/>
              </a:rPr>
              <a:t>Thematic Group </a:t>
            </a:r>
          </a:p>
          <a:p>
            <a:r>
              <a:rPr lang="en-GB" altLang="zh-CN" sz="1100" b="1">
                <a:solidFill>
                  <a:srgbClr val="000000"/>
                </a:solidFill>
                <a:latin typeface="Times New Roman" pitchFamily="18" charset="0"/>
                <a:ea typeface="SimSun" pitchFamily="2" charset="-122"/>
              </a:rPr>
              <a:t>on Nuclear Energy</a:t>
            </a:r>
          </a:p>
          <a:p>
            <a:endParaRPr lang="fr-BE" altLang="zh-CN" sz="1100" b="1">
              <a:solidFill>
                <a:srgbClr val="000000"/>
              </a:solidFill>
              <a:latin typeface="Times New Roman" pitchFamily="18" charset="0"/>
              <a:ea typeface="SimSun" pitchFamily="2" charset="-122"/>
            </a:endParaRPr>
          </a:p>
          <a:p>
            <a:r>
              <a:rPr lang="fr-BE" altLang="zh-CN" sz="1000">
                <a:solidFill>
                  <a:srgbClr val="000000"/>
                </a:solidFill>
                <a:latin typeface="Times New Roman" pitchFamily="18" charset="0"/>
                <a:ea typeface="SimSun" pitchFamily="2" charset="-122"/>
              </a:rPr>
              <a:t>EU Co- chair: H. Plit (FIN)</a:t>
            </a:r>
            <a:r>
              <a:rPr lang="en-GB" altLang="zh-CN" sz="1100" b="1">
                <a:solidFill>
                  <a:srgbClr val="000000"/>
                </a:solidFill>
                <a:latin typeface="Times New Roman" pitchFamily="18" charset="0"/>
                <a:ea typeface="SimSun" pitchFamily="2" charset="-122"/>
              </a:rPr>
              <a:t> </a:t>
            </a:r>
            <a:endParaRPr lang="fr-BE" altLang="zh-CN" sz="1000">
              <a:solidFill>
                <a:srgbClr val="000000"/>
              </a:solidFill>
              <a:latin typeface="Times New Roman" pitchFamily="18" charset="0"/>
              <a:ea typeface="SimSun" pitchFamily="2" charset="-122"/>
            </a:endParaRPr>
          </a:p>
          <a:p>
            <a:r>
              <a:rPr lang="fr-BE" altLang="zh-CN" sz="1000">
                <a:solidFill>
                  <a:srgbClr val="000000"/>
                </a:solidFill>
                <a:latin typeface="Times New Roman" pitchFamily="18" charset="0"/>
                <a:ea typeface="SimSun" pitchFamily="2" charset="-122"/>
              </a:rPr>
              <a:t>COM: M. Garribba</a:t>
            </a:r>
            <a:br>
              <a:rPr lang="fr-BE" altLang="zh-CN" sz="1000">
                <a:solidFill>
                  <a:srgbClr val="000000"/>
                </a:solidFill>
                <a:latin typeface="Times New Roman" pitchFamily="18" charset="0"/>
                <a:ea typeface="SimSun" pitchFamily="2" charset="-122"/>
              </a:rPr>
            </a:br>
            <a:r>
              <a:rPr lang="fr-BE" altLang="zh-CN" sz="1000">
                <a:solidFill>
                  <a:srgbClr val="000000"/>
                </a:solidFill>
                <a:latin typeface="Times New Roman" pitchFamily="18" charset="0"/>
                <a:ea typeface="SimSun" pitchFamily="2" charset="-122"/>
              </a:rPr>
              <a:t>RF: M. Lysenko, Director, Rosatom</a:t>
            </a:r>
            <a:endParaRPr lang="en-GB" altLang="zh-CN" sz="1000">
              <a:solidFill>
                <a:srgbClr val="000000"/>
              </a:solidFill>
              <a:latin typeface="Times New Roman" pitchFamily="18" charset="0"/>
              <a:ea typeface="SimSun" pitchFamily="2" charset="-122"/>
            </a:endParaRPr>
          </a:p>
        </p:txBody>
      </p:sp>
      <p:cxnSp>
        <p:nvCxnSpPr>
          <p:cNvPr id="45081" name="Straight Connector 2"/>
          <p:cNvCxnSpPr>
            <a:cxnSpLocks noChangeShapeType="1"/>
            <a:stCxn id="45064" idx="2"/>
          </p:cNvCxnSpPr>
          <p:nvPr/>
        </p:nvCxnSpPr>
        <p:spPr bwMode="auto">
          <a:xfrm>
            <a:off x="8297863" y="4573588"/>
            <a:ext cx="0" cy="428625"/>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5082" name="Straight Connector 4"/>
          <p:cNvCxnSpPr>
            <a:cxnSpLocks noChangeShapeType="1"/>
            <a:endCxn id="45065" idx="0"/>
          </p:cNvCxnSpPr>
          <p:nvPr/>
        </p:nvCxnSpPr>
        <p:spPr bwMode="auto">
          <a:xfrm>
            <a:off x="3348038" y="4791075"/>
            <a:ext cx="0" cy="2397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72241986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3.bp.blogspot.com/-SIFEQOSXBmY/TSZmLgvte6I/AAAAAAAAAEQ/Kt-U4icK9jg/s1600/gazprom_ta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2700"/>
            <a:ext cx="6929437"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59491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media.cagle.com/78/2014/03/27/146332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45433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media.cagle.com/205/2014/03/18/145904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064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media.cagle.com/12/2014/03/23/146120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9110662"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72567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indi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3024"/>
            <a:ext cx="5663338" cy="678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2307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Ινδία</a:t>
            </a:r>
            <a:endParaRPr lang="en-US" dirty="0"/>
          </a:p>
        </p:txBody>
      </p:sp>
      <p:sp>
        <p:nvSpPr>
          <p:cNvPr id="4" name="Content Placeholder 3"/>
          <p:cNvSpPr>
            <a:spLocks noGrp="1"/>
          </p:cNvSpPr>
          <p:nvPr>
            <p:ph idx="1"/>
          </p:nvPr>
        </p:nvSpPr>
        <p:spPr/>
        <p:txBody>
          <a:bodyPr>
            <a:normAutofit fontScale="92500" lnSpcReduction="20000"/>
          </a:bodyPr>
          <a:lstStyle/>
          <a:p>
            <a:pPr marL="0" indent="0">
              <a:buNone/>
            </a:pPr>
            <a:r>
              <a:rPr lang="el-GR" dirty="0" smtClean="0"/>
              <a:t>Πληθυσμός: 1,3</a:t>
            </a:r>
            <a:r>
              <a:rPr lang="en-US" dirty="0" smtClean="0"/>
              <a:t>5</a:t>
            </a:r>
            <a:r>
              <a:rPr lang="el-GR" dirty="0" smtClean="0"/>
              <a:t> δισ.</a:t>
            </a:r>
          </a:p>
          <a:p>
            <a:pPr marL="0" indent="0">
              <a:buNone/>
            </a:pPr>
            <a:endParaRPr lang="el-GR" dirty="0"/>
          </a:p>
          <a:p>
            <a:pPr marL="0" indent="0">
              <a:buNone/>
            </a:pPr>
            <a:r>
              <a:rPr lang="el-GR" dirty="0" smtClean="0"/>
              <a:t>ΑΕΠ: </a:t>
            </a:r>
            <a:r>
              <a:rPr lang="en-US" dirty="0" smtClean="0"/>
              <a:t>2</a:t>
            </a:r>
            <a:r>
              <a:rPr lang="el-GR" dirty="0" smtClean="0"/>
              <a:t>,</a:t>
            </a:r>
            <a:r>
              <a:rPr lang="en-US" dirty="0"/>
              <a:t>7</a:t>
            </a:r>
            <a:r>
              <a:rPr lang="el-GR" dirty="0" smtClean="0"/>
              <a:t> τρις (</a:t>
            </a:r>
            <a:r>
              <a:rPr lang="el-GR" dirty="0"/>
              <a:t>7</a:t>
            </a:r>
            <a:r>
              <a:rPr lang="el-GR" baseline="30000" dirty="0" smtClean="0"/>
              <a:t>η</a:t>
            </a:r>
            <a:r>
              <a:rPr lang="el-GR" dirty="0" smtClean="0"/>
              <a:t> οικονομία στον κόσμο)</a:t>
            </a:r>
          </a:p>
          <a:p>
            <a:pPr marL="0" indent="0">
              <a:buNone/>
            </a:pPr>
            <a:endParaRPr lang="el-GR" dirty="0"/>
          </a:p>
          <a:p>
            <a:pPr marL="0" indent="0">
              <a:buNone/>
            </a:pPr>
            <a:r>
              <a:rPr lang="el-GR" dirty="0" smtClean="0"/>
              <a:t>Κατά κεφαλήν: </a:t>
            </a:r>
            <a:r>
              <a:rPr lang="el-GR" dirty="0"/>
              <a:t>2</a:t>
            </a:r>
            <a:r>
              <a:rPr lang="en-US" dirty="0" smtClean="0"/>
              <a:t>.</a:t>
            </a:r>
            <a:r>
              <a:rPr lang="el-GR" dirty="0" smtClean="0"/>
              <a:t>0</a:t>
            </a:r>
            <a:r>
              <a:rPr lang="en-US" dirty="0" smtClean="0"/>
              <a:t>92</a:t>
            </a:r>
            <a:r>
              <a:rPr lang="el-GR" dirty="0" smtClean="0"/>
              <a:t> </a:t>
            </a:r>
          </a:p>
          <a:p>
            <a:pPr marL="0" indent="0">
              <a:buNone/>
            </a:pPr>
            <a:endParaRPr lang="el-GR" dirty="0"/>
          </a:p>
          <a:p>
            <a:pPr marL="0" indent="0">
              <a:buNone/>
            </a:pPr>
            <a:r>
              <a:rPr lang="el-GR" dirty="0" smtClean="0"/>
              <a:t>Ανεργία: </a:t>
            </a:r>
            <a:r>
              <a:rPr lang="en-US" dirty="0">
                <a:solidFill>
                  <a:srgbClr val="FFC000"/>
                </a:solidFill>
              </a:rPr>
              <a:t>5</a:t>
            </a:r>
            <a:r>
              <a:rPr lang="el-GR" dirty="0" smtClean="0">
                <a:solidFill>
                  <a:srgbClr val="FFC000"/>
                </a:solidFill>
              </a:rPr>
              <a:t>,</a:t>
            </a:r>
            <a:r>
              <a:rPr lang="en-US" dirty="0" smtClean="0">
                <a:solidFill>
                  <a:srgbClr val="FFC000"/>
                </a:solidFill>
              </a:rPr>
              <a:t>35</a:t>
            </a:r>
            <a:r>
              <a:rPr lang="el-GR" dirty="0" smtClean="0">
                <a:solidFill>
                  <a:srgbClr val="FFC000"/>
                </a:solidFill>
              </a:rPr>
              <a:t>%</a:t>
            </a:r>
            <a:r>
              <a:rPr lang="en-US" dirty="0" smtClean="0"/>
              <a:t> </a:t>
            </a:r>
            <a:endParaRPr lang="el-GR" dirty="0" smtClean="0"/>
          </a:p>
          <a:p>
            <a:pPr marL="0" indent="0">
              <a:buNone/>
            </a:pPr>
            <a:endParaRPr lang="el-GR" dirty="0"/>
          </a:p>
          <a:p>
            <a:pPr marL="0" indent="0">
              <a:buNone/>
            </a:pPr>
            <a:r>
              <a:rPr lang="el-GR" dirty="0" smtClean="0"/>
              <a:t>Πληθωρισμός: </a:t>
            </a:r>
            <a:r>
              <a:rPr lang="en-US" dirty="0" smtClean="0"/>
              <a:t>7,66</a:t>
            </a:r>
            <a:r>
              <a:rPr lang="el-GR" dirty="0" smtClean="0"/>
              <a:t>%</a:t>
            </a:r>
          </a:p>
          <a:p>
            <a:pPr marL="0" indent="0">
              <a:buNone/>
            </a:pPr>
            <a:endParaRPr lang="el-GR" dirty="0"/>
          </a:p>
          <a:p>
            <a:pPr marL="0" indent="0">
              <a:buNone/>
            </a:pPr>
            <a:r>
              <a:rPr lang="el-GR" dirty="0" smtClean="0">
                <a:solidFill>
                  <a:schemeClr val="tx1">
                    <a:lumMod val="85000"/>
                  </a:schemeClr>
                </a:solidFill>
              </a:rPr>
              <a:t>Εξαγωγές:</a:t>
            </a:r>
            <a:r>
              <a:rPr lang="en-US" dirty="0" smtClean="0">
                <a:solidFill>
                  <a:schemeClr val="tx1">
                    <a:lumMod val="85000"/>
                  </a:schemeClr>
                </a:solidFill>
              </a:rPr>
              <a:t> 536 </a:t>
            </a:r>
            <a:r>
              <a:rPr lang="el-GR" dirty="0" smtClean="0">
                <a:solidFill>
                  <a:schemeClr val="tx1">
                    <a:lumMod val="85000"/>
                  </a:schemeClr>
                </a:solidFill>
              </a:rPr>
              <a:t>δις </a:t>
            </a:r>
          </a:p>
          <a:p>
            <a:pPr marL="0" indent="0">
              <a:buNone/>
            </a:pPr>
            <a:endParaRPr lang="el-GR" dirty="0"/>
          </a:p>
          <a:p>
            <a:pPr marL="0" indent="0">
              <a:buNone/>
            </a:pPr>
            <a:r>
              <a:rPr lang="el-GR" dirty="0"/>
              <a:t>ΑΞΕ: </a:t>
            </a:r>
            <a:r>
              <a:rPr lang="en-US" dirty="0"/>
              <a:t>circa </a:t>
            </a:r>
            <a:r>
              <a:rPr lang="en-US" dirty="0" smtClean="0"/>
              <a:t>38</a:t>
            </a:r>
            <a:r>
              <a:rPr lang="el-GR" dirty="0" smtClean="0"/>
              <a:t> </a:t>
            </a:r>
            <a:r>
              <a:rPr lang="el-GR" dirty="0"/>
              <a:t>δις/έτος</a:t>
            </a:r>
            <a:endParaRPr lang="en-US" dirty="0"/>
          </a:p>
        </p:txBody>
      </p:sp>
    </p:spTree>
    <p:extLst>
      <p:ext uri="{BB962C8B-B14F-4D97-AF65-F5344CB8AC3E}">
        <p14:creationId xmlns:p14="http://schemas.microsoft.com/office/powerpoint/2010/main" val="301033196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lumMod val="95000"/>
                  </a:schemeClr>
                </a:solidFill>
              </a:rPr>
              <a:t>Βασικές περίοδοι</a:t>
            </a:r>
            <a:endParaRPr lang="en-US" dirty="0">
              <a:solidFill>
                <a:schemeClr val="tx1">
                  <a:lumMod val="95000"/>
                </a:schemeClr>
              </a:solidFill>
            </a:endParaRPr>
          </a:p>
        </p:txBody>
      </p:sp>
      <p:sp>
        <p:nvSpPr>
          <p:cNvPr id="3" name="Content Placeholder 2"/>
          <p:cNvSpPr>
            <a:spLocks noGrp="1"/>
          </p:cNvSpPr>
          <p:nvPr>
            <p:ph idx="1"/>
          </p:nvPr>
        </p:nvSpPr>
        <p:spPr/>
        <p:txBody>
          <a:bodyPr>
            <a:normAutofit fontScale="92500" lnSpcReduction="20000"/>
          </a:bodyPr>
          <a:lstStyle/>
          <a:p>
            <a:endParaRPr lang="el-GR" dirty="0" smtClean="0"/>
          </a:p>
          <a:p>
            <a:endParaRPr lang="el-GR" dirty="0"/>
          </a:p>
          <a:p>
            <a:r>
              <a:rPr lang="el-GR" dirty="0" smtClean="0"/>
              <a:t>Έως 1991: κεντρική διαχείριση με έντονη παρουσία του κράτους</a:t>
            </a:r>
          </a:p>
          <a:p>
            <a:endParaRPr lang="el-GR" dirty="0" smtClean="0"/>
          </a:p>
          <a:p>
            <a:r>
              <a:rPr lang="el-GR" dirty="0" smtClean="0"/>
              <a:t>1991-: φιλελευθεροποίηση</a:t>
            </a:r>
            <a:endParaRPr lang="en-US" dirty="0" smtClean="0"/>
          </a:p>
          <a:p>
            <a:endParaRPr lang="el-GR" dirty="0" smtClean="0"/>
          </a:p>
          <a:p>
            <a:r>
              <a:rPr lang="el-GR" dirty="0" smtClean="0"/>
              <a:t>2005: απελευθέρωση επενδύσεων</a:t>
            </a:r>
            <a:endParaRPr lang="en-US" dirty="0" smtClean="0"/>
          </a:p>
          <a:p>
            <a:endParaRPr lang="el-GR" dirty="0" smtClean="0"/>
          </a:p>
          <a:p>
            <a:r>
              <a:rPr lang="el-GR" dirty="0" smtClean="0"/>
              <a:t>2000: ισχυρή ανάπτυξη υπηρεσιών</a:t>
            </a:r>
            <a:endParaRPr lang="en-US" dirty="0" smtClean="0"/>
          </a:p>
          <a:p>
            <a:endParaRPr lang="en-US" dirty="0"/>
          </a:p>
          <a:p>
            <a:r>
              <a:rPr lang="el-GR" dirty="0" smtClean="0"/>
              <a:t>2016: διαδικασία απόσυρσης χαρτονομισμάτων</a:t>
            </a:r>
          </a:p>
          <a:p>
            <a:endParaRPr lang="el-GR" dirty="0" smtClean="0"/>
          </a:p>
          <a:p>
            <a:r>
              <a:rPr lang="en-US" dirty="0" smtClean="0"/>
              <a:t>2019: </a:t>
            </a:r>
            <a:r>
              <a:rPr lang="el-GR" dirty="0" smtClean="0"/>
              <a:t>στόχος για 100 δις ΑΞΕ ετησίως </a:t>
            </a:r>
            <a:endParaRPr lang="en-US" dirty="0"/>
          </a:p>
        </p:txBody>
      </p:sp>
    </p:spTree>
    <p:extLst>
      <p:ext uri="{BB962C8B-B14F-4D97-AF65-F5344CB8AC3E}">
        <p14:creationId xmlns:p14="http://schemas.microsoft.com/office/powerpoint/2010/main" val="160607750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1622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8979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indian multination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199"/>
            <a:ext cx="7924800" cy="595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122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BRICS summit 2015 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212358"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83369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Οικονομικά και άλλα στοιχεία</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data.worldbank.org/country/india</a:t>
            </a:r>
            <a:endParaRPr lang="en-US" dirty="0" smtClean="0"/>
          </a:p>
          <a:p>
            <a:endParaRPr lang="en-US" dirty="0"/>
          </a:p>
          <a:p>
            <a:endParaRPr lang="en-US" dirty="0"/>
          </a:p>
        </p:txBody>
      </p:sp>
    </p:spTree>
    <p:extLst>
      <p:ext uri="{BB962C8B-B14F-4D97-AF65-F5344CB8AC3E}">
        <p14:creationId xmlns:p14="http://schemas.microsoft.com/office/powerpoint/2010/main" val="250359635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val="91310269"/>
              </p:ext>
            </p:extLst>
          </p:nvPr>
        </p:nvGraphicFramePr>
        <p:xfrm>
          <a:off x="755576" y="1196752"/>
          <a:ext cx="7344816" cy="5256582"/>
        </p:xfrm>
        <a:graphic>
          <a:graphicData uri="http://schemas.openxmlformats.org/drawingml/2006/table">
            <a:tbl>
              <a:tblPr firstRow="1" firstCol="1" bandRow="1">
                <a:tableStyleId>{5C22544A-7EE6-4342-B048-85BDC9FD1C3A}</a:tableStyleId>
              </a:tblPr>
              <a:tblGrid>
                <a:gridCol w="2448272"/>
                <a:gridCol w="2448272"/>
                <a:gridCol w="2448272"/>
              </a:tblGrid>
              <a:tr h="1732146">
                <a:tc>
                  <a:txBody>
                    <a:bodyPr/>
                    <a:lstStyle/>
                    <a:p>
                      <a:pPr algn="ctr">
                        <a:lnSpc>
                          <a:spcPct val="115000"/>
                        </a:lnSpc>
                        <a:spcAft>
                          <a:spcPts val="0"/>
                        </a:spcAft>
                      </a:pPr>
                      <a:r>
                        <a:rPr lang="el-GR" sz="2400" dirty="0">
                          <a:effectLst/>
                          <a:latin typeface="+mj-lt"/>
                        </a:rPr>
                        <a:t>Κατάταξη </a:t>
                      </a:r>
                      <a:endParaRPr lang="el-GR" sz="2400" dirty="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Χώρα</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a:effectLst/>
                          <a:latin typeface="+mj-lt"/>
                        </a:rPr>
                        <a:t>Συν. Αποθέματα</a:t>
                      </a:r>
                      <a:br>
                        <a:rPr lang="el-GR" sz="2400" dirty="0">
                          <a:effectLst/>
                          <a:latin typeface="+mj-lt"/>
                        </a:rPr>
                      </a:br>
                      <a:r>
                        <a:rPr lang="el-GR" sz="2400" dirty="0" smtClean="0">
                          <a:effectLst/>
                          <a:latin typeface="+mj-lt"/>
                        </a:rPr>
                        <a:t>(δισ. </a:t>
                      </a:r>
                      <a:r>
                        <a:rPr lang="el-GR" sz="2400" dirty="0">
                          <a:effectLst/>
                          <a:latin typeface="+mj-lt"/>
                        </a:rPr>
                        <a:t>$)</a:t>
                      </a:r>
                      <a:endParaRPr lang="el-GR" sz="2400" dirty="0">
                        <a:effectLst/>
                        <a:latin typeface="+mj-lt"/>
                        <a:ea typeface="Calibri"/>
                        <a:cs typeface="Times New Roman"/>
                      </a:endParaRPr>
                    </a:p>
                  </a:txBody>
                  <a:tcPr marL="9525" marR="9525" marT="9525" marB="9525" anchor="ctr"/>
                </a:tc>
              </a:tr>
              <a:tr h="587406">
                <a:tc>
                  <a:txBody>
                    <a:bodyPr/>
                    <a:lstStyle/>
                    <a:p>
                      <a:pPr algn="ctr">
                        <a:lnSpc>
                          <a:spcPct val="115000"/>
                        </a:lnSpc>
                        <a:spcAft>
                          <a:spcPts val="0"/>
                        </a:spcAft>
                      </a:pPr>
                      <a:r>
                        <a:rPr lang="el-GR" sz="2400">
                          <a:effectLst/>
                          <a:latin typeface="+mj-lt"/>
                        </a:rPr>
                        <a:t>1</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Κίνα</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n-US" sz="2400" dirty="0" smtClean="0">
                          <a:effectLst/>
                          <a:latin typeface="+mj-lt"/>
                        </a:rPr>
                        <a:t>3,060</a:t>
                      </a:r>
                      <a:endParaRPr lang="el-GR" sz="2400" dirty="0">
                        <a:effectLst/>
                        <a:latin typeface="+mj-lt"/>
                        <a:ea typeface="Calibri"/>
                        <a:cs typeface="Times New Roman"/>
                      </a:endParaRPr>
                    </a:p>
                  </a:txBody>
                  <a:tcPr marL="9525" marR="9525" marT="9525" marB="9525" anchor="ctr"/>
                </a:tc>
              </a:tr>
              <a:tr h="587406">
                <a:tc>
                  <a:txBody>
                    <a:bodyPr/>
                    <a:lstStyle/>
                    <a:p>
                      <a:pPr algn="ctr">
                        <a:lnSpc>
                          <a:spcPct val="115000"/>
                        </a:lnSpc>
                        <a:spcAft>
                          <a:spcPts val="0"/>
                        </a:spcAft>
                      </a:pPr>
                      <a:r>
                        <a:rPr lang="el-GR" sz="2400">
                          <a:effectLst/>
                          <a:latin typeface="+mj-lt"/>
                        </a:rPr>
                        <a:t>4</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Ρωσία</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569</a:t>
                      </a:r>
                      <a:endParaRPr lang="el-GR" sz="2400" dirty="0">
                        <a:effectLst/>
                        <a:latin typeface="+mj-lt"/>
                        <a:ea typeface="Calibri"/>
                        <a:cs typeface="Times New Roman"/>
                      </a:endParaRPr>
                    </a:p>
                  </a:txBody>
                  <a:tcPr marL="9525" marR="9525" marT="9525" marB="9525" anchor="ctr"/>
                </a:tc>
              </a:tr>
              <a:tr h="587406">
                <a:tc>
                  <a:txBody>
                    <a:bodyPr/>
                    <a:lstStyle/>
                    <a:p>
                      <a:pPr algn="ctr">
                        <a:lnSpc>
                          <a:spcPct val="115000"/>
                        </a:lnSpc>
                        <a:spcAft>
                          <a:spcPts val="0"/>
                        </a:spcAft>
                      </a:pPr>
                      <a:r>
                        <a:rPr lang="el-GR" sz="2400">
                          <a:effectLst/>
                          <a:latin typeface="+mj-lt"/>
                        </a:rPr>
                        <a:t>…</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 </a:t>
                      </a:r>
                      <a:endParaRPr lang="el-GR" sz="2400">
                        <a:effectLst/>
                        <a:latin typeface="+mj-lt"/>
                        <a:ea typeface="Calibri"/>
                        <a:cs typeface="Times New Roman"/>
                      </a:endParaRPr>
                    </a:p>
                  </a:txBody>
                  <a:tcPr marL="9525" marR="9525" marT="9525" marB="9525" anchor="ctr"/>
                </a:tc>
                <a:tc>
                  <a:txBody>
                    <a:bodyPr/>
                    <a:lstStyle/>
                    <a:p>
                      <a:pPr>
                        <a:lnSpc>
                          <a:spcPct val="115000"/>
                        </a:lnSpc>
                      </a:pPr>
                      <a:endParaRPr lang="el-GR" sz="2400" dirty="0">
                        <a:effectLst/>
                        <a:latin typeface="+mj-lt"/>
                      </a:endParaRPr>
                    </a:p>
                  </a:txBody>
                  <a:tcPr marL="9525" marR="9525" marT="9525" marB="9525" anchor="ctr"/>
                </a:tc>
              </a:tr>
              <a:tr h="587406">
                <a:tc>
                  <a:txBody>
                    <a:bodyPr/>
                    <a:lstStyle/>
                    <a:p>
                      <a:pPr algn="ctr">
                        <a:lnSpc>
                          <a:spcPct val="115000"/>
                        </a:lnSpc>
                        <a:spcAft>
                          <a:spcPts val="0"/>
                        </a:spcAft>
                      </a:pPr>
                      <a:r>
                        <a:rPr lang="el-GR" sz="2400">
                          <a:effectLst/>
                          <a:latin typeface="+mj-lt"/>
                        </a:rPr>
                        <a:t>7</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Ινδία</a:t>
                      </a:r>
                      <a:endParaRPr lang="el-GR" sz="2400" dirty="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479</a:t>
                      </a:r>
                      <a:endParaRPr lang="el-GR" sz="2400" dirty="0">
                        <a:effectLst/>
                        <a:latin typeface="+mj-lt"/>
                        <a:ea typeface="Calibri"/>
                        <a:cs typeface="Times New Roman"/>
                      </a:endParaRPr>
                    </a:p>
                  </a:txBody>
                  <a:tcPr marL="9525" marR="9525" marT="9525" marB="9525" anchor="ctr"/>
                </a:tc>
              </a:tr>
              <a:tr h="587406">
                <a:tc>
                  <a:txBody>
                    <a:bodyPr/>
                    <a:lstStyle/>
                    <a:p>
                      <a:pPr algn="ctr">
                        <a:lnSpc>
                          <a:spcPct val="115000"/>
                        </a:lnSpc>
                        <a:spcAft>
                          <a:spcPts val="0"/>
                        </a:spcAft>
                      </a:pPr>
                      <a:r>
                        <a:rPr lang="el-GR" sz="2400">
                          <a:effectLst/>
                          <a:latin typeface="+mj-lt"/>
                        </a:rPr>
                        <a:t>…</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 </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 </a:t>
                      </a:r>
                      <a:endParaRPr lang="el-GR" sz="2400">
                        <a:effectLst/>
                        <a:latin typeface="+mj-lt"/>
                        <a:ea typeface="Calibri"/>
                        <a:cs typeface="Times New Roman"/>
                      </a:endParaRPr>
                    </a:p>
                  </a:txBody>
                  <a:tcPr marL="9525" marR="9525" marT="9525" marB="9525" anchor="ctr"/>
                </a:tc>
              </a:tr>
              <a:tr h="587406">
                <a:tc>
                  <a:txBody>
                    <a:bodyPr/>
                    <a:lstStyle/>
                    <a:p>
                      <a:pPr algn="ctr">
                        <a:lnSpc>
                          <a:spcPct val="115000"/>
                        </a:lnSpc>
                        <a:spcAft>
                          <a:spcPts val="0"/>
                        </a:spcAft>
                      </a:pPr>
                      <a:r>
                        <a:rPr lang="el-GR" sz="2400">
                          <a:effectLst/>
                          <a:latin typeface="+mj-lt"/>
                        </a:rPr>
                        <a:t>10</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Βραζιλία</a:t>
                      </a:r>
                      <a:endParaRPr lang="el-GR" sz="2400" dirty="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362</a:t>
                      </a:r>
                      <a:endParaRPr lang="el-GR" sz="2400" dirty="0">
                        <a:effectLst/>
                        <a:latin typeface="+mj-lt"/>
                        <a:ea typeface="Calibri"/>
                        <a:cs typeface="Times New Roman"/>
                      </a:endParaRPr>
                    </a:p>
                  </a:txBody>
                  <a:tcPr marL="9525" marR="9525" marT="9525" marB="9525" anchor="ctr"/>
                </a:tc>
              </a:tr>
            </a:tbl>
          </a:graphicData>
        </a:graphic>
      </p:graphicFrame>
    </p:spTree>
    <p:extLst>
      <p:ext uri="{BB962C8B-B14F-4D97-AF65-F5344CB8AC3E}">
        <p14:creationId xmlns:p14="http://schemas.microsoft.com/office/powerpoint/2010/main" val="329311198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9176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667000"/>
            <a:ext cx="5185986"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67768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1371600"/>
            <a:ext cx="913311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69960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162800" cy="493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32852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421354"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63355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71600"/>
            <a:ext cx="885171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19345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lumMod val="95000"/>
                  </a:schemeClr>
                </a:solidFill>
              </a:rPr>
              <a:t>Ινδία και ΟΗΕ</a:t>
            </a:r>
            <a:endParaRPr lang="en-US" dirty="0">
              <a:solidFill>
                <a:schemeClr val="tx1">
                  <a:lumMod val="95000"/>
                </a:schemeClr>
              </a:solidFill>
            </a:endParaRPr>
          </a:p>
        </p:txBody>
      </p:sp>
      <p:sp>
        <p:nvSpPr>
          <p:cNvPr id="3" name="Content Placeholder 2"/>
          <p:cNvSpPr>
            <a:spLocks noGrp="1"/>
          </p:cNvSpPr>
          <p:nvPr>
            <p:ph idx="1"/>
          </p:nvPr>
        </p:nvSpPr>
        <p:spPr/>
        <p:txBody>
          <a:bodyPr/>
          <a:lstStyle/>
          <a:p>
            <a:r>
              <a:rPr lang="el-GR" dirty="0" smtClean="0"/>
              <a:t>Μέλος από το 1945</a:t>
            </a:r>
          </a:p>
          <a:p>
            <a:endParaRPr lang="el-GR" dirty="0"/>
          </a:p>
          <a:p>
            <a:r>
              <a:rPr lang="el-GR" dirty="0" smtClean="0"/>
              <a:t>Έχει διατελέσει 7 φορές μη μόνιμο μέλος του Σ.Α.</a:t>
            </a:r>
          </a:p>
          <a:p>
            <a:endParaRPr lang="el-GR" dirty="0"/>
          </a:p>
          <a:p>
            <a:r>
              <a:rPr lang="en-US" dirty="0" smtClean="0"/>
              <a:t>G4</a:t>
            </a:r>
          </a:p>
          <a:p>
            <a:endParaRPr lang="el-GR" dirty="0" smtClean="0"/>
          </a:p>
          <a:p>
            <a:r>
              <a:rPr lang="el-GR" dirty="0" smtClean="0"/>
              <a:t>Συμμετέχει ενεργά σε αποστολές – 7.500+ άτομα σε αποστολές του ΟΗΕ – θεωρείται ο μεγαλύτερος υποστηρικτής των αποστολών του ΟΗΕ</a:t>
            </a:r>
            <a:endParaRPr lang="en-US" dirty="0"/>
          </a:p>
          <a:p>
            <a:endParaRPr lang="el-GR" dirty="0" smtClean="0"/>
          </a:p>
          <a:p>
            <a:pPr marL="0" indent="0">
              <a:buNone/>
            </a:pPr>
            <a:endParaRPr lang="el-GR" dirty="0"/>
          </a:p>
        </p:txBody>
      </p:sp>
    </p:spTree>
    <p:extLst>
      <p:ext uri="{BB962C8B-B14F-4D97-AF65-F5344CB8AC3E}">
        <p14:creationId xmlns:p14="http://schemas.microsoft.com/office/powerpoint/2010/main" val="394852920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Ινδία και Παγκόσμια Τράπεζα</a:t>
            </a:r>
            <a:endParaRPr lang="en-US" dirty="0">
              <a:solidFill>
                <a:schemeClr val="tx1"/>
              </a:solidFill>
            </a:endParaRPr>
          </a:p>
        </p:txBody>
      </p:sp>
      <p:sp>
        <p:nvSpPr>
          <p:cNvPr id="3" name="Content Placeholder 2"/>
          <p:cNvSpPr>
            <a:spLocks noGrp="1"/>
          </p:cNvSpPr>
          <p:nvPr>
            <p:ph idx="1"/>
          </p:nvPr>
        </p:nvSpPr>
        <p:spPr/>
        <p:txBody>
          <a:bodyPr/>
          <a:lstStyle/>
          <a:p>
            <a:r>
              <a:rPr lang="el-GR" dirty="0" smtClean="0"/>
              <a:t>Μέλος από το 1948</a:t>
            </a:r>
          </a:p>
          <a:p>
            <a:endParaRPr lang="el-GR" dirty="0"/>
          </a:p>
          <a:p>
            <a:r>
              <a:rPr lang="el-GR" dirty="0" smtClean="0"/>
              <a:t>Έχει προσφέρει 7.3 δις στο </a:t>
            </a:r>
            <a:r>
              <a:rPr lang="en-US" dirty="0" smtClean="0"/>
              <a:t>IBRD </a:t>
            </a:r>
            <a:r>
              <a:rPr lang="el-GR" dirty="0" smtClean="0"/>
              <a:t>και διαθέτει 3.08% των ψήφων (ο Καναδάς έχει 2.94%)</a:t>
            </a:r>
          </a:p>
          <a:p>
            <a:endParaRPr lang="el-GR" dirty="0"/>
          </a:p>
          <a:p>
            <a:r>
              <a:rPr lang="en-US" dirty="0" smtClean="0"/>
              <a:t>2.86% </a:t>
            </a:r>
            <a:r>
              <a:rPr lang="el-GR" dirty="0" smtClean="0"/>
              <a:t>των ψήφων στο </a:t>
            </a:r>
            <a:r>
              <a:rPr lang="en-US" dirty="0" smtClean="0"/>
              <a:t>IDA</a:t>
            </a:r>
            <a:endParaRPr lang="el-GR" dirty="0" smtClean="0"/>
          </a:p>
          <a:p>
            <a:pPr marL="0" indent="0">
              <a:buNone/>
            </a:pPr>
            <a:endParaRPr lang="el-GR" dirty="0"/>
          </a:p>
        </p:txBody>
      </p:sp>
    </p:spTree>
    <p:extLst>
      <p:ext uri="{BB962C8B-B14F-4D97-AF65-F5344CB8AC3E}">
        <p14:creationId xmlns:p14="http://schemas.microsoft.com/office/powerpoint/2010/main" val="325599348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Ινδία και ΔΝΤ</a:t>
            </a:r>
            <a:endParaRPr lang="en-US" dirty="0">
              <a:solidFill>
                <a:schemeClr val="tx1"/>
              </a:solidFill>
            </a:endParaRPr>
          </a:p>
        </p:txBody>
      </p:sp>
      <p:sp>
        <p:nvSpPr>
          <p:cNvPr id="3" name="Content Placeholder 2"/>
          <p:cNvSpPr>
            <a:spLocks noGrp="1"/>
          </p:cNvSpPr>
          <p:nvPr>
            <p:ph idx="1"/>
          </p:nvPr>
        </p:nvSpPr>
        <p:spPr/>
        <p:txBody>
          <a:bodyPr/>
          <a:lstStyle/>
          <a:p>
            <a:r>
              <a:rPr lang="el-GR" dirty="0" smtClean="0"/>
              <a:t>Μέλος από το 1</a:t>
            </a:r>
            <a:r>
              <a:rPr lang="en-US" dirty="0" smtClean="0"/>
              <a:t>945</a:t>
            </a:r>
            <a:endParaRPr lang="el-GR" dirty="0" smtClean="0"/>
          </a:p>
          <a:p>
            <a:endParaRPr lang="el-GR" dirty="0"/>
          </a:p>
          <a:p>
            <a:r>
              <a:rPr lang="el-GR" dirty="0" smtClean="0"/>
              <a:t>Έχει προστρέξει στην υποστήριξη του ΔΝΤ δύο φορές (1981-2 και 1991-3)</a:t>
            </a:r>
          </a:p>
          <a:p>
            <a:endParaRPr lang="el-GR" dirty="0"/>
          </a:p>
          <a:p>
            <a:endParaRPr lang="el-GR" dirty="0" smtClean="0"/>
          </a:p>
          <a:p>
            <a:r>
              <a:rPr lang="el-GR" dirty="0" smtClean="0"/>
              <a:t>2.</a:t>
            </a:r>
            <a:r>
              <a:rPr lang="en-US" dirty="0"/>
              <a:t>6</a:t>
            </a:r>
            <a:r>
              <a:rPr lang="en-US" dirty="0" smtClean="0"/>
              <a:t>4</a:t>
            </a:r>
            <a:r>
              <a:rPr lang="el-GR" dirty="0" smtClean="0"/>
              <a:t> </a:t>
            </a:r>
            <a:r>
              <a:rPr lang="en-US" dirty="0" smtClean="0"/>
              <a:t>voting rights</a:t>
            </a:r>
            <a:endParaRPr lang="el-GR" dirty="0" smtClean="0"/>
          </a:p>
          <a:p>
            <a:pPr marL="0" indent="0">
              <a:buNone/>
            </a:pPr>
            <a:endParaRPr lang="el-GR" dirty="0"/>
          </a:p>
        </p:txBody>
      </p:sp>
    </p:spTree>
    <p:extLst>
      <p:ext uri="{BB962C8B-B14F-4D97-AF65-F5344CB8AC3E}">
        <p14:creationId xmlns:p14="http://schemas.microsoft.com/office/powerpoint/2010/main" val="1333912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4"/>
          <p:cNvGraphicFramePr>
            <a:graphicFrameLocks noGrp="1"/>
          </p:cNvGraphicFramePr>
          <p:nvPr>
            <p:extLst>
              <p:ext uri="{D42A27DB-BD31-4B8C-83A1-F6EECF244321}">
                <p14:modId xmlns:p14="http://schemas.microsoft.com/office/powerpoint/2010/main" val="2556399679"/>
              </p:ext>
            </p:extLst>
          </p:nvPr>
        </p:nvGraphicFramePr>
        <p:xfrm>
          <a:off x="251520" y="188641"/>
          <a:ext cx="2520280" cy="5727241"/>
        </p:xfrm>
        <a:graphic>
          <a:graphicData uri="http://schemas.openxmlformats.org/drawingml/2006/table">
            <a:tbl>
              <a:tblPr/>
              <a:tblGrid>
                <a:gridCol w="468741"/>
                <a:gridCol w="1043427"/>
                <a:gridCol w="1008112"/>
              </a:tblGrid>
              <a:tr h="244687">
                <a:tc gridSpan="3">
                  <a:txBody>
                    <a:bodyPr/>
                    <a:lstStyle/>
                    <a:p>
                      <a:pPr algn="ctr" fontAlgn="b"/>
                      <a:r>
                        <a:rPr lang="el-GR" sz="1600" b="1" i="0" u="none" strike="noStrike" dirty="0">
                          <a:solidFill>
                            <a:srgbClr val="FFFFFF"/>
                          </a:solidFill>
                          <a:effectLst/>
                          <a:latin typeface="Calibri"/>
                        </a:rPr>
                        <a:t>1990</a:t>
                      </a:r>
                    </a:p>
                  </a:txBody>
                  <a:tcPr marL="5137" marR="5137" marT="51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4687">
                <a:tc>
                  <a:txBody>
                    <a:bodyPr/>
                    <a:lstStyle/>
                    <a:p>
                      <a:pPr algn="ctr" fontAlgn="b"/>
                      <a:r>
                        <a:rPr lang="en-US" sz="1600" b="1" i="0" u="none" strike="noStrike">
                          <a:solidFill>
                            <a:srgbClr val="FFFFFF"/>
                          </a:solidFill>
                          <a:effectLst/>
                          <a:latin typeface="Calibri"/>
                        </a:rPr>
                        <a:t>A/A</a:t>
                      </a: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a:t>
                      </a:r>
                      <a:r>
                        <a:rPr lang="en-US" sz="1600" b="1" i="0" u="none" strike="noStrike" dirty="0" smtClean="0">
                          <a:solidFill>
                            <a:srgbClr val="FFFFFF"/>
                          </a:solidFill>
                          <a:effectLst/>
                          <a:latin typeface="Calibri"/>
                        </a:rPr>
                        <a:t> (</a:t>
                      </a:r>
                      <a:r>
                        <a:rPr lang="el-GR" sz="1600" b="1" i="0" u="none" strike="noStrike" dirty="0" smtClean="0">
                          <a:solidFill>
                            <a:srgbClr val="FFFFFF"/>
                          </a:solidFill>
                          <a:effectLst/>
                          <a:latin typeface="Calibri"/>
                        </a:rPr>
                        <a:t>δις</a:t>
                      </a:r>
                      <a:r>
                        <a:rPr lang="en-US" sz="1600" b="1" i="0" u="none" strike="noStrike" dirty="0" smtClean="0">
                          <a:solidFill>
                            <a:srgbClr val="FFFFFF"/>
                          </a:solidFill>
                          <a:effectLst/>
                          <a:latin typeface="Calibri"/>
                        </a:rPr>
                        <a:t> $)</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4687">
                <a:tc>
                  <a:txBody>
                    <a:bodyPr/>
                    <a:lstStyle/>
                    <a:p>
                      <a:pPr algn="ctr" fontAlgn="b"/>
                      <a:r>
                        <a:rPr lang="el-GR" sz="1600" b="0" i="0" u="none" strike="noStrike" dirty="0">
                          <a:solidFill>
                            <a:schemeClr val="tx1"/>
                          </a:solidFill>
                          <a:effectLst/>
                          <a:latin typeface="Calibri"/>
                        </a:rPr>
                        <a:t> </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5137" marR="5137" marT="513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21.985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87">
                <a:tc>
                  <a:txBody>
                    <a:bodyPr/>
                    <a:lstStyle/>
                    <a:p>
                      <a:pPr algn="ctr" fontAlgn="b"/>
                      <a:r>
                        <a:rPr lang="el-GR" sz="1600" b="0" i="0" u="none" strike="noStrike" dirty="0">
                          <a:solidFill>
                            <a:schemeClr val="tx1"/>
                          </a:solidFill>
                          <a:effectLst/>
                          <a:latin typeface="Calibri"/>
                        </a:rPr>
                        <a:t>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5.750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4687">
                <a:tc>
                  <a:txBody>
                    <a:bodyPr/>
                    <a:lstStyle/>
                    <a:p>
                      <a:pPr algn="ctr" fontAlgn="b"/>
                      <a:r>
                        <a:rPr lang="el-GR" sz="1600" b="0" i="0" u="none" strike="noStrike">
                          <a:solidFill>
                            <a:schemeClr val="tx1"/>
                          </a:solidFill>
                          <a:effectLst/>
                          <a:latin typeface="Calibri"/>
                        </a:rPr>
                        <a:t>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3.103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1.714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dirty="0">
                          <a:solidFill>
                            <a:schemeClr val="tx1"/>
                          </a:solidFill>
                          <a:effectLst/>
                          <a:latin typeface="Calibri"/>
                        </a:rPr>
                        <a:t>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1.138</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1.012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520</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rgbClr val="000000"/>
                          </a:solidFill>
                          <a:effectLst/>
                          <a:latin typeface="Calibri"/>
                        </a:rPr>
                        <a:t>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516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solidFill>
                            <a:srgbClr val="000000"/>
                          </a:solidFill>
                          <a:effectLst/>
                          <a:latin typeface="Calibri"/>
                        </a:rPr>
                        <a:t>Brazil</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461</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249032">
                <a:tc>
                  <a:txBody>
                    <a:bodyPr/>
                    <a:lstStyle/>
                    <a:p>
                      <a:pPr algn="ctr" fontAlgn="b"/>
                      <a:r>
                        <a:rPr lang="el-GR" sz="1600" b="0" i="0" u="none" strike="noStrike">
                          <a:solidFill>
                            <a:srgbClr val="000000"/>
                          </a:solidFill>
                          <a:effectLst/>
                          <a:latin typeface="Calibri"/>
                        </a:rPr>
                        <a:t>11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356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326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dirty="0">
                          <a:solidFill>
                            <a:schemeClr val="tx1"/>
                          </a:solidFill>
                          <a:effectLst/>
                          <a:latin typeface="Calibri"/>
                        </a:rPr>
                        <a:t>13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Australia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311</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err="1" smtClean="0">
                          <a:solidFill>
                            <a:schemeClr val="tx1"/>
                          </a:solidFill>
                          <a:effectLst/>
                          <a:latin typeface="Calibri"/>
                        </a:rPr>
                        <a:t>Netherl</a:t>
                      </a:r>
                      <a:r>
                        <a:rPr lang="en-US" sz="1600" b="0" i="0" u="none" strike="noStrike" dirty="0" smtClean="0">
                          <a:solidFill>
                            <a:schemeClr val="tx1"/>
                          </a:solidFill>
                          <a:effectLst/>
                          <a:latin typeface="Calibri"/>
                        </a:rPr>
                        <a:t>.</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294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Mexico</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Sweden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Switzerland</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Belgium</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202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20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Austria</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164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7" name="Πίνακας 6"/>
          <p:cNvGraphicFramePr>
            <a:graphicFrameLocks noGrp="1"/>
          </p:cNvGraphicFramePr>
          <p:nvPr>
            <p:extLst>
              <p:ext uri="{D42A27DB-BD31-4B8C-83A1-F6EECF244321}">
                <p14:modId xmlns:p14="http://schemas.microsoft.com/office/powerpoint/2010/main" val="601761787"/>
              </p:ext>
            </p:extLst>
          </p:nvPr>
        </p:nvGraphicFramePr>
        <p:xfrm>
          <a:off x="2915806" y="188641"/>
          <a:ext cx="2471261" cy="5709911"/>
        </p:xfrm>
        <a:graphic>
          <a:graphicData uri="http://schemas.openxmlformats.org/drawingml/2006/table">
            <a:tbl>
              <a:tblPr/>
              <a:tblGrid>
                <a:gridCol w="480113"/>
                <a:gridCol w="1028813"/>
                <a:gridCol w="962335"/>
              </a:tblGrid>
              <a:tr h="247332">
                <a:tc gridSpan="3">
                  <a:txBody>
                    <a:bodyPr/>
                    <a:lstStyle/>
                    <a:p>
                      <a:pPr algn="ctr" fontAlgn="b"/>
                      <a:r>
                        <a:rPr lang="el-GR" sz="1600" b="1" i="0" u="none" strike="noStrike" dirty="0">
                          <a:solidFill>
                            <a:srgbClr val="FFFFFF"/>
                          </a:solidFill>
                          <a:effectLst/>
                          <a:latin typeface="Calibri"/>
                        </a:rPr>
                        <a:t>2000</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7332">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7332">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32.334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332">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9.898</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4.731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1.886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1.326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1.198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1.104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724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644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alibri"/>
                        </a:rPr>
                        <a:t>Mexico</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581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47332">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580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533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474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415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385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Argentina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284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Turkey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259</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256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Sweden</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247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9" name="Πίνακας 8"/>
          <p:cNvGraphicFramePr>
            <a:graphicFrameLocks noGrp="1"/>
          </p:cNvGraphicFramePr>
          <p:nvPr>
            <p:extLst>
              <p:ext uri="{D42A27DB-BD31-4B8C-83A1-F6EECF244321}">
                <p14:modId xmlns:p14="http://schemas.microsoft.com/office/powerpoint/2010/main" val="3586032019"/>
              </p:ext>
            </p:extLst>
          </p:nvPr>
        </p:nvGraphicFramePr>
        <p:xfrm>
          <a:off x="5580112" y="188640"/>
          <a:ext cx="2736304" cy="5709911"/>
        </p:xfrm>
        <a:graphic>
          <a:graphicData uri="http://schemas.openxmlformats.org/drawingml/2006/table">
            <a:tbl>
              <a:tblPr/>
              <a:tblGrid>
                <a:gridCol w="432048"/>
                <a:gridCol w="1224136"/>
                <a:gridCol w="1080120"/>
              </a:tblGrid>
              <a:tr h="88331">
                <a:tc gridSpan="3">
                  <a:txBody>
                    <a:bodyPr/>
                    <a:lstStyle/>
                    <a:p>
                      <a:pPr algn="ctr" fontAlgn="b"/>
                      <a:r>
                        <a:rPr lang="el-GR" sz="1600" b="1" i="0" u="none" strike="noStrike" dirty="0">
                          <a:solidFill>
                            <a:srgbClr val="FFFFFF"/>
                          </a:solidFill>
                          <a:effectLst/>
                          <a:latin typeface="Calibri"/>
                        </a:rPr>
                        <a:t>2011</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92747">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159879">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70.020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79">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14.991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a:solidFill>
                            <a:srgbClr val="000000"/>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7.318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5.867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3.600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2.773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2.476</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2.193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1.872</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a:solidFill>
                            <a:srgbClr val="000000"/>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1.857</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159879">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chemeClr val="tx1"/>
                          </a:solidFill>
                          <a:effectLst/>
                          <a:latin typeface="Calibri"/>
                        </a:rPr>
                        <a:t>Canada</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1.736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dirty="0">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1.379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Mexico</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1.153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1.116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Indonesia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846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836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Turkey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774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659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alibri"/>
                        </a:rPr>
                        <a:t>Saudi Arabia</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576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1" name="Πίνακας 10"/>
          <p:cNvGraphicFramePr>
            <a:graphicFrameLocks noGrp="1"/>
          </p:cNvGraphicFramePr>
          <p:nvPr>
            <p:extLst>
              <p:ext uri="{D42A27DB-BD31-4B8C-83A1-F6EECF244321}">
                <p14:modId xmlns:p14="http://schemas.microsoft.com/office/powerpoint/2010/main" val="578789465"/>
              </p:ext>
            </p:extLst>
          </p:nvPr>
        </p:nvGraphicFramePr>
        <p:xfrm>
          <a:off x="362360" y="6018555"/>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1</a:t>
                      </a:r>
                      <a:r>
                        <a:rPr lang="el-GR" sz="1600" b="0" i="0" u="none" strike="noStrike" dirty="0" smtClean="0">
                          <a:solidFill>
                            <a:schemeClr val="tx1"/>
                          </a:solidFill>
                          <a:effectLst/>
                          <a:latin typeface="Calibri"/>
                        </a:rPr>
                        <a:t>6.793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a:solidFill>
                            <a:schemeClr val="tx1"/>
                          </a:solidFill>
                          <a:effectLst/>
                          <a:latin typeface="Calibri"/>
                        </a:rPr>
                        <a:t>76%</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l-GR" sz="1600" b="0" i="0" u="none" strike="noStrike" dirty="0" smtClean="0">
                          <a:solidFill>
                            <a:schemeClr val="tx1"/>
                          </a:solidFill>
                          <a:effectLst/>
                          <a:latin typeface="Calibri"/>
                        </a:rPr>
                        <a:t>1.925 </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l-GR" sz="1600" b="0" i="0" u="none" strike="noStrike" dirty="0">
                          <a:solidFill>
                            <a:schemeClr val="tx1"/>
                          </a:solidFill>
                          <a:effectLst/>
                          <a:latin typeface="Calibri"/>
                        </a:rPr>
                        <a:t>8,76%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l-GR" sz="1600" b="1" i="0" u="none" strike="noStrike" dirty="0" smtClean="0">
                          <a:solidFill>
                            <a:schemeClr val="bg1"/>
                          </a:solidFill>
                          <a:effectLst/>
                          <a:latin typeface="Calibri"/>
                        </a:rPr>
                        <a:t>1.662</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a:solidFill>
                            <a:schemeClr val="bg1"/>
                          </a:solidFill>
                          <a:effectLst/>
                          <a:latin typeface="Calibri"/>
                        </a:rPr>
                        <a:t>7,56%</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2" name="Πίνακας 11"/>
          <p:cNvGraphicFramePr>
            <a:graphicFrameLocks noGrp="1"/>
          </p:cNvGraphicFramePr>
          <p:nvPr>
            <p:extLst>
              <p:ext uri="{D42A27DB-BD31-4B8C-83A1-F6EECF244321}">
                <p14:modId xmlns:p14="http://schemas.microsoft.com/office/powerpoint/2010/main" val="433924543"/>
              </p:ext>
            </p:extLst>
          </p:nvPr>
        </p:nvGraphicFramePr>
        <p:xfrm>
          <a:off x="3059832" y="6021288"/>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23.565</a:t>
                      </a:r>
                      <a:r>
                        <a:rPr lang="el-GR" sz="1600" b="0" i="0" u="none" strike="noStrike" dirty="0" smtClean="0">
                          <a:solidFill>
                            <a:schemeClr val="tx1"/>
                          </a:solidFill>
                          <a:effectLst/>
                          <a:latin typeface="Calibri"/>
                        </a:rPr>
                        <a:t>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smtClean="0">
                          <a:solidFill>
                            <a:schemeClr val="tx1"/>
                          </a:solidFill>
                          <a:effectLst/>
                          <a:latin typeface="Calibri"/>
                        </a:rPr>
                        <a:t>7</a:t>
                      </a:r>
                      <a:r>
                        <a:rPr lang="en-US" sz="1600" b="0" i="0" u="none" strike="noStrike" dirty="0" smtClean="0">
                          <a:solidFill>
                            <a:schemeClr val="tx1"/>
                          </a:solidFill>
                          <a:effectLst/>
                          <a:latin typeface="Calibri"/>
                        </a:rPr>
                        <a:t>3</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3.709</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11,47</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2.577</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smtClean="0">
                          <a:solidFill>
                            <a:schemeClr val="bg1"/>
                          </a:solidFill>
                          <a:effectLst/>
                          <a:latin typeface="Calibri"/>
                        </a:rPr>
                        <a:t>7,</a:t>
                      </a:r>
                      <a:r>
                        <a:rPr lang="en-US" sz="1600" b="1" i="0" u="none" strike="noStrike" dirty="0" smtClean="0">
                          <a:solidFill>
                            <a:schemeClr val="bg1"/>
                          </a:solidFill>
                          <a:effectLst/>
                          <a:latin typeface="Calibri"/>
                        </a:rPr>
                        <a:t>97</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3" name="Πίνακας 12"/>
          <p:cNvGraphicFramePr>
            <a:graphicFrameLocks noGrp="1"/>
          </p:cNvGraphicFramePr>
          <p:nvPr>
            <p:extLst>
              <p:ext uri="{D42A27DB-BD31-4B8C-83A1-F6EECF244321}">
                <p14:modId xmlns:p14="http://schemas.microsoft.com/office/powerpoint/2010/main" val="767606876"/>
              </p:ext>
            </p:extLst>
          </p:nvPr>
        </p:nvGraphicFramePr>
        <p:xfrm>
          <a:off x="5652120" y="6017720"/>
          <a:ext cx="2592289" cy="760095"/>
        </p:xfrm>
        <a:graphic>
          <a:graphicData uri="http://schemas.openxmlformats.org/drawingml/2006/table">
            <a:tbl>
              <a:tblPr/>
              <a:tblGrid>
                <a:gridCol w="1003466"/>
                <a:gridCol w="752600"/>
                <a:gridCol w="836223"/>
              </a:tblGrid>
              <a:tr h="244297">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39.075</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smtClean="0">
                          <a:solidFill>
                            <a:schemeClr val="tx1"/>
                          </a:solidFill>
                          <a:effectLst/>
                          <a:latin typeface="Calibri"/>
                        </a:rPr>
                        <a:t>5</a:t>
                      </a:r>
                      <a:r>
                        <a:rPr lang="el-GR" sz="1600" b="0" i="0" u="none" strike="noStrike" dirty="0" smtClean="0">
                          <a:solidFill>
                            <a:schemeClr val="tx1"/>
                          </a:solidFill>
                          <a:effectLst/>
                          <a:latin typeface="Calibri"/>
                        </a:rPr>
                        <a:t>6</a:t>
                      </a:r>
                      <a:r>
                        <a:rPr lang="el-GR" sz="1600" b="0" i="0" u="none" strike="noStrike" dirty="0">
                          <a:solidFill>
                            <a:schemeClr val="tx1"/>
                          </a:solidFill>
                          <a:effectLst/>
                          <a:latin typeface="Calibri"/>
                        </a:rPr>
                        <a:t>%</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7039">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16.877</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24,1</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27039">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13.525</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smtClean="0">
                          <a:solidFill>
                            <a:schemeClr val="bg1"/>
                          </a:solidFill>
                          <a:effectLst/>
                          <a:latin typeface="Calibri"/>
                        </a:rPr>
                        <a:t>19,32</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270649582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Ινδία και ΠΟΕ</a:t>
            </a:r>
            <a:endParaRPr lang="en-US" dirty="0"/>
          </a:p>
        </p:txBody>
      </p:sp>
      <p:sp>
        <p:nvSpPr>
          <p:cNvPr id="3" name="Content Placeholder 2"/>
          <p:cNvSpPr>
            <a:spLocks noGrp="1"/>
          </p:cNvSpPr>
          <p:nvPr>
            <p:ph idx="1"/>
          </p:nvPr>
        </p:nvSpPr>
        <p:spPr/>
        <p:txBody>
          <a:bodyPr/>
          <a:lstStyle/>
          <a:p>
            <a:r>
              <a:rPr lang="el-GR" dirty="0" smtClean="0"/>
              <a:t>Μέλος από το 1995</a:t>
            </a:r>
          </a:p>
          <a:p>
            <a:pPr marL="0" indent="0">
              <a:buNone/>
            </a:pPr>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2519363"/>
            <a:ext cx="9029700" cy="289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33083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1961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19095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00800"/>
          </a:xfrm>
        </p:spPr>
        <p:txBody>
          <a:bodyPr numCol="2">
            <a:normAutofit fontScale="62500" lnSpcReduction="20000"/>
          </a:bodyPr>
          <a:lstStyle/>
          <a:p>
            <a:r>
              <a:rPr lang="en-US" sz="3700" dirty="0" smtClean="0"/>
              <a:t>ASEAN </a:t>
            </a:r>
            <a:r>
              <a:rPr lang="en-US" sz="3700" dirty="0"/>
              <a:t>- India</a:t>
            </a:r>
          </a:p>
          <a:p>
            <a:r>
              <a:rPr lang="en-US" sz="3700" dirty="0" smtClean="0"/>
              <a:t>Asia </a:t>
            </a:r>
            <a:r>
              <a:rPr lang="en-US" sz="3700" dirty="0"/>
              <a:t>Pacific Trade Agreement (APTA)</a:t>
            </a:r>
          </a:p>
          <a:p>
            <a:r>
              <a:rPr lang="en-US" sz="3700" dirty="0" smtClean="0"/>
              <a:t>Chile </a:t>
            </a:r>
            <a:r>
              <a:rPr lang="en-US" sz="3700" dirty="0"/>
              <a:t>- India</a:t>
            </a:r>
          </a:p>
          <a:p>
            <a:r>
              <a:rPr lang="en-US" sz="3700" dirty="0" smtClean="0"/>
              <a:t>Global </a:t>
            </a:r>
            <a:r>
              <a:rPr lang="en-US" sz="3700" dirty="0"/>
              <a:t>System of Trade Preferences among Developing Countries (GSTP)</a:t>
            </a:r>
          </a:p>
          <a:p>
            <a:r>
              <a:rPr lang="en-US" sz="3700" dirty="0" smtClean="0"/>
              <a:t>India </a:t>
            </a:r>
            <a:r>
              <a:rPr lang="en-US" sz="3700" dirty="0"/>
              <a:t>- Afghanistan</a:t>
            </a:r>
          </a:p>
          <a:p>
            <a:r>
              <a:rPr lang="en-US" sz="3700" dirty="0" smtClean="0"/>
              <a:t>India </a:t>
            </a:r>
            <a:r>
              <a:rPr lang="en-US" sz="3700" dirty="0"/>
              <a:t>- Bhutan</a:t>
            </a:r>
          </a:p>
          <a:p>
            <a:r>
              <a:rPr lang="en-US" sz="3700" dirty="0" smtClean="0"/>
              <a:t>India </a:t>
            </a:r>
            <a:r>
              <a:rPr lang="en-US" sz="3700" dirty="0"/>
              <a:t>- Japan</a:t>
            </a:r>
          </a:p>
          <a:p>
            <a:r>
              <a:rPr lang="en-US" sz="3700" dirty="0" smtClean="0"/>
              <a:t>India </a:t>
            </a:r>
            <a:r>
              <a:rPr lang="en-US" sz="3700" dirty="0"/>
              <a:t>- Malaysia</a:t>
            </a:r>
          </a:p>
          <a:p>
            <a:r>
              <a:rPr lang="en-US" sz="3700" dirty="0" smtClean="0"/>
              <a:t>India </a:t>
            </a:r>
            <a:r>
              <a:rPr lang="en-US" sz="3700" dirty="0"/>
              <a:t>- Nepal</a:t>
            </a:r>
          </a:p>
          <a:p>
            <a:r>
              <a:rPr lang="en-US" sz="3700" dirty="0" smtClean="0"/>
              <a:t>India </a:t>
            </a:r>
            <a:r>
              <a:rPr lang="en-US" sz="3700" dirty="0"/>
              <a:t>- Singapore</a:t>
            </a:r>
          </a:p>
          <a:p>
            <a:r>
              <a:rPr lang="en-US" sz="3700" dirty="0" smtClean="0"/>
              <a:t>India </a:t>
            </a:r>
            <a:r>
              <a:rPr lang="en-US" sz="3700" dirty="0"/>
              <a:t>- Sri Lanka</a:t>
            </a:r>
          </a:p>
          <a:p>
            <a:r>
              <a:rPr lang="en-US" sz="3700" dirty="0" smtClean="0"/>
              <a:t>India </a:t>
            </a:r>
            <a:r>
              <a:rPr lang="en-US" sz="3700" dirty="0"/>
              <a:t>- Thailand</a:t>
            </a:r>
          </a:p>
          <a:p>
            <a:r>
              <a:rPr lang="en-US" sz="3700" dirty="0" smtClean="0"/>
              <a:t>Korea</a:t>
            </a:r>
            <a:r>
              <a:rPr lang="en-US" sz="3700" dirty="0"/>
              <a:t>, Republic of - India</a:t>
            </a:r>
          </a:p>
          <a:p>
            <a:r>
              <a:rPr lang="en-US" sz="3700" dirty="0" smtClean="0"/>
              <a:t>South </a:t>
            </a:r>
            <a:r>
              <a:rPr lang="en-US" sz="3700" dirty="0"/>
              <a:t>Asian Free Trade Agreement (SAFTA)</a:t>
            </a:r>
          </a:p>
          <a:p>
            <a:r>
              <a:rPr lang="en-US" sz="3700" dirty="0" smtClean="0"/>
              <a:t>South </a:t>
            </a:r>
            <a:r>
              <a:rPr lang="en-US" sz="3700" dirty="0"/>
              <a:t>Asian Preferential Trade Arrangement (SAPTA)</a:t>
            </a:r>
          </a:p>
          <a:p>
            <a:r>
              <a:rPr lang="en-US" sz="3700" dirty="0" smtClean="0"/>
              <a:t>Southern </a:t>
            </a:r>
            <a:r>
              <a:rPr lang="en-US" sz="3700" dirty="0"/>
              <a:t>Common Market (MERCOSUR) - India</a:t>
            </a:r>
          </a:p>
          <a:p>
            <a:endParaRPr lang="en-US" sz="3700" dirty="0"/>
          </a:p>
          <a:p>
            <a:pPr marL="0" indent="0">
              <a:buNone/>
            </a:pPr>
            <a:r>
              <a:rPr lang="en-US" sz="3700" dirty="0" smtClean="0"/>
              <a:t>       </a:t>
            </a:r>
            <a:r>
              <a:rPr lang="en-US" sz="3700" b="1" dirty="0" smtClean="0"/>
              <a:t>Accessions</a:t>
            </a:r>
            <a:endParaRPr lang="en-US" sz="3700" b="1" dirty="0"/>
          </a:p>
          <a:p>
            <a:endParaRPr lang="en-US" sz="3700" dirty="0"/>
          </a:p>
          <a:p>
            <a:r>
              <a:rPr lang="en-US" sz="3700" dirty="0" smtClean="0"/>
              <a:t>Asia </a:t>
            </a:r>
            <a:r>
              <a:rPr lang="en-US" sz="3700" dirty="0"/>
              <a:t>Pacific Trade Agreement (APTA) - Accession of China</a:t>
            </a:r>
          </a:p>
          <a:p>
            <a:r>
              <a:rPr lang="en-US" sz="3700" dirty="0" smtClean="0"/>
              <a:t>South </a:t>
            </a:r>
            <a:r>
              <a:rPr lang="en-US" sz="3700" dirty="0"/>
              <a:t>Asian Free Trade Agreement (SAFTA) - Accession of Afghanistan</a:t>
            </a:r>
          </a:p>
          <a:p>
            <a:r>
              <a:rPr lang="en-US" sz="3700" dirty="0" smtClean="0"/>
              <a:t>Bay </a:t>
            </a:r>
            <a:r>
              <a:rPr lang="en-US" sz="3700" dirty="0"/>
              <a:t>of Bengal Initiative on Multi-</a:t>
            </a:r>
            <a:r>
              <a:rPr lang="en-US" sz="3700" dirty="0" err="1"/>
              <a:t>Sectoral</a:t>
            </a:r>
            <a:r>
              <a:rPr lang="en-US" sz="3700" dirty="0"/>
              <a:t> Technical and Economic Cooperation (BIMSTEC</a:t>
            </a:r>
            <a:r>
              <a:rPr lang="en-US" sz="3700" dirty="0" smtClean="0"/>
              <a:t>)</a:t>
            </a:r>
          </a:p>
          <a:p>
            <a:endParaRPr lang="en-US" sz="3700" dirty="0"/>
          </a:p>
          <a:p>
            <a:r>
              <a:rPr lang="en-US" sz="3700" dirty="0" smtClean="0"/>
              <a:t>EFTA </a:t>
            </a:r>
            <a:r>
              <a:rPr lang="en-US" sz="3700" dirty="0"/>
              <a:t>- India</a:t>
            </a:r>
          </a:p>
          <a:p>
            <a:r>
              <a:rPr lang="en-US" sz="3700" dirty="0" smtClean="0"/>
              <a:t>EU </a:t>
            </a:r>
            <a:r>
              <a:rPr lang="en-US" sz="3700" dirty="0"/>
              <a:t>- India</a:t>
            </a:r>
          </a:p>
          <a:p>
            <a:r>
              <a:rPr lang="en-US" sz="3700" dirty="0" smtClean="0"/>
              <a:t>India </a:t>
            </a:r>
            <a:r>
              <a:rPr lang="en-US" sz="3700" dirty="0"/>
              <a:t>- SACU</a:t>
            </a:r>
          </a:p>
          <a:p>
            <a:endParaRPr lang="el-GR" dirty="0"/>
          </a:p>
        </p:txBody>
      </p:sp>
    </p:spTree>
    <p:extLst>
      <p:ext uri="{BB962C8B-B14F-4D97-AF65-F5344CB8AC3E}">
        <p14:creationId xmlns:p14="http://schemas.microsoft.com/office/powerpoint/2010/main" val="21061606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Άλλα ενδιαφέροντα σημεία</a:t>
            </a:r>
            <a:endParaRPr lang="en-US" dirty="0"/>
          </a:p>
        </p:txBody>
      </p:sp>
    </p:spTree>
    <p:extLst>
      <p:ext uri="{BB962C8B-B14F-4D97-AF65-F5344CB8AC3E}">
        <p14:creationId xmlns:p14="http://schemas.microsoft.com/office/powerpoint/2010/main" val="261985265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ndia map kashm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858000" cy="5294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25341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096000" cy="53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60211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nuclear in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38200"/>
            <a:ext cx="6019800" cy="548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23872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43" y="980728"/>
            <a:ext cx="7165449" cy="548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21032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3568" y="188640"/>
            <a:ext cx="7315200" cy="1154097"/>
          </a:xfrm>
        </p:spPr>
        <p:txBody>
          <a:bodyPr/>
          <a:lstStyle/>
          <a:p>
            <a:r>
              <a:rPr lang="en-US" dirty="0" smtClean="0"/>
              <a:t>SAARC</a:t>
            </a:r>
            <a:endParaRPr lang="el-GR" dirty="0"/>
          </a:p>
        </p:txBody>
      </p:sp>
      <p:sp>
        <p:nvSpPr>
          <p:cNvPr id="3" name="Θέση περιεχομένου 2"/>
          <p:cNvSpPr>
            <a:spLocks noGrp="1"/>
          </p:cNvSpPr>
          <p:nvPr>
            <p:ph idx="1"/>
          </p:nvPr>
        </p:nvSpPr>
        <p:spPr>
          <a:xfrm>
            <a:off x="899592" y="1484784"/>
            <a:ext cx="7906072" cy="3971535"/>
          </a:xfrm>
        </p:spPr>
        <p:txBody>
          <a:bodyPr>
            <a:normAutofit/>
          </a:bodyPr>
          <a:lstStyle/>
          <a:p>
            <a:r>
              <a:rPr lang="el-GR" sz="2400" dirty="0" smtClean="0"/>
              <a:t>Δημιουργήθηκε το 1985</a:t>
            </a:r>
          </a:p>
          <a:p>
            <a:r>
              <a:rPr lang="el-GR" sz="2400" dirty="0" smtClean="0"/>
              <a:t>Περιλαμβάνει τα εξής κράτη: </a:t>
            </a:r>
            <a:r>
              <a:rPr lang="el-GR" sz="2400" dirty="0"/>
              <a:t>Αφγανιστάν</a:t>
            </a:r>
            <a:r>
              <a:rPr lang="el-GR" sz="2400" dirty="0" smtClean="0"/>
              <a:t>, </a:t>
            </a:r>
            <a:r>
              <a:rPr lang="el-GR" sz="2400" dirty="0"/>
              <a:t>Ινδία, </a:t>
            </a:r>
            <a:r>
              <a:rPr lang="el-GR" sz="2400" dirty="0" smtClean="0"/>
              <a:t>Μαλδίβες, Μπαγκλαντές, Μπουτάν, Νεπάλ, Πακιστάν και Σρι Λάνκα.</a:t>
            </a:r>
          </a:p>
          <a:p>
            <a:r>
              <a:rPr lang="el-GR" sz="2400" dirty="0" smtClean="0"/>
              <a:t>Το Αφγανιστάν εντάχθηκε τελευταίο το 2007.</a:t>
            </a:r>
            <a:endParaRPr lang="el-GR" sz="2400" dirty="0"/>
          </a:p>
        </p:txBody>
      </p:sp>
      <p:graphicFrame>
        <p:nvGraphicFramePr>
          <p:cNvPr id="4" name="Πίνακας 3"/>
          <p:cNvGraphicFramePr>
            <a:graphicFrameLocks noGrp="1"/>
          </p:cNvGraphicFramePr>
          <p:nvPr>
            <p:extLst>
              <p:ext uri="{D42A27DB-BD31-4B8C-83A1-F6EECF244321}">
                <p14:modId xmlns:p14="http://schemas.microsoft.com/office/powerpoint/2010/main" val="247011786"/>
              </p:ext>
            </p:extLst>
          </p:nvPr>
        </p:nvGraphicFramePr>
        <p:xfrm>
          <a:off x="1115616" y="3717032"/>
          <a:ext cx="7056784" cy="2743200"/>
        </p:xfrm>
        <a:graphic>
          <a:graphicData uri="http://schemas.openxmlformats.org/drawingml/2006/table">
            <a:tbl>
              <a:tblPr>
                <a:tableStyleId>{5C22544A-7EE6-4342-B048-85BDC9FD1C3A}</a:tableStyleId>
              </a:tblPr>
              <a:tblGrid>
                <a:gridCol w="1766756"/>
                <a:gridCol w="1556794"/>
                <a:gridCol w="1398042"/>
                <a:gridCol w="2335192"/>
              </a:tblGrid>
              <a:tr h="381000">
                <a:tc>
                  <a:txBody>
                    <a:bodyPr/>
                    <a:lstStyle/>
                    <a:p>
                      <a:pPr algn="ctr" fontAlgn="ctr"/>
                      <a:r>
                        <a:rPr lang="el-GR" sz="1800" b="1" u="none" strike="noStrike" dirty="0">
                          <a:effectLst/>
                        </a:rPr>
                        <a:t>Χώρα</a:t>
                      </a:r>
                      <a:endParaRPr lang="el-GR" sz="1800" b="1"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l-GR" sz="1800" b="1" u="none" strike="noStrike" dirty="0">
                          <a:effectLst/>
                        </a:rPr>
                        <a:t>Πληθυσμός</a:t>
                      </a:r>
                      <a:endParaRPr lang="el-GR" sz="1800" b="1"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l-GR" sz="1800" b="1" u="none" strike="noStrike" dirty="0">
                          <a:effectLst/>
                        </a:rPr>
                        <a:t>ΑΕΠ</a:t>
                      </a:r>
                      <a:br>
                        <a:rPr lang="el-GR" sz="1800" b="1" u="none" strike="noStrike" dirty="0">
                          <a:effectLst/>
                        </a:rPr>
                      </a:br>
                      <a:r>
                        <a:rPr lang="el-GR" sz="1800" b="1" u="none" strike="noStrike" dirty="0">
                          <a:effectLst/>
                        </a:rPr>
                        <a:t>δις $</a:t>
                      </a:r>
                      <a:endParaRPr lang="el-GR" sz="1800" b="1"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l-GR" sz="1800" b="1" u="none" strike="noStrike" dirty="0">
                          <a:effectLst/>
                        </a:rPr>
                        <a:t>Πληθυσμός κάτω από τα όρια της φτώχειας</a:t>
                      </a:r>
                      <a:endParaRPr lang="el-GR" sz="1800" b="1"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90500">
                <a:tc>
                  <a:txBody>
                    <a:bodyPr/>
                    <a:lstStyle/>
                    <a:p>
                      <a:pPr algn="ctr" fontAlgn="b"/>
                      <a:r>
                        <a:rPr lang="el-GR" sz="1800" b="0" u="none" strike="noStrike" dirty="0">
                          <a:solidFill>
                            <a:schemeClr val="bg1"/>
                          </a:solidFill>
                          <a:effectLst/>
                        </a:rPr>
                        <a:t>Αφγανιστάν</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fontAlgn="ctr"/>
                      <a:r>
                        <a:rPr lang="el-GR" sz="1800" u="none" strike="noStrike">
                          <a:effectLst/>
                        </a:rPr>
                        <a:t>32.007</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fontAlgn="ctr"/>
                      <a:r>
                        <a:rPr lang="el-GR" sz="1800" u="none" strike="noStrike">
                          <a:effectLst/>
                        </a:rPr>
                        <a:t>21.3</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fontAlgn="ctr"/>
                      <a:r>
                        <a:rPr lang="el-GR" sz="1800" u="none" strike="noStrike">
                          <a:effectLst/>
                        </a:rPr>
                        <a:t>15.8%</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r>
              <a:tr h="190500">
                <a:tc>
                  <a:txBody>
                    <a:bodyPr/>
                    <a:lstStyle/>
                    <a:p>
                      <a:pPr algn="ctr" fontAlgn="b"/>
                      <a:r>
                        <a:rPr lang="el-GR" sz="1800" b="0" u="none" strike="noStrike" dirty="0">
                          <a:solidFill>
                            <a:schemeClr val="bg1"/>
                          </a:solidFill>
                          <a:effectLst/>
                        </a:rPr>
                        <a:t>Μπαγκλαντές</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159.857</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205.3</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31.5%</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Μπουτάν</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0.779</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2.2</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23.7%</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Ινδία</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tc>
                  <a:txBody>
                    <a:bodyPr/>
                    <a:lstStyle/>
                    <a:p>
                      <a:pPr algn="ctr" fontAlgn="ctr"/>
                      <a:r>
                        <a:rPr lang="el-GR" sz="1800" u="none" strike="noStrike" dirty="0">
                          <a:effectLst/>
                        </a:rPr>
                        <a:t>1,276.2</a:t>
                      </a:r>
                      <a:endParaRPr lang="el-GR" sz="18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tc>
                  <a:txBody>
                    <a:bodyPr/>
                    <a:lstStyle/>
                    <a:p>
                      <a:pPr algn="ctr" fontAlgn="ctr"/>
                      <a:r>
                        <a:rPr lang="el-GR" sz="1800" u="none" strike="noStrike" dirty="0">
                          <a:effectLst/>
                        </a:rPr>
                        <a:t>2,308</a:t>
                      </a:r>
                      <a:endParaRPr lang="el-GR" sz="18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tc>
                  <a:txBody>
                    <a:bodyPr/>
                    <a:lstStyle/>
                    <a:p>
                      <a:pPr algn="ctr" fontAlgn="ctr"/>
                      <a:r>
                        <a:rPr lang="el-GR" sz="1800" u="none" strike="noStrike" dirty="0">
                          <a:effectLst/>
                        </a:rPr>
                        <a:t>21.9%</a:t>
                      </a:r>
                      <a:endParaRPr lang="el-GR" sz="18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tr>
              <a:tr h="190500">
                <a:tc>
                  <a:txBody>
                    <a:bodyPr/>
                    <a:lstStyle/>
                    <a:p>
                      <a:pPr algn="ctr" fontAlgn="ctr"/>
                      <a:r>
                        <a:rPr lang="el-GR" sz="1800" b="0" u="none" strike="noStrike" dirty="0">
                          <a:solidFill>
                            <a:schemeClr val="bg1"/>
                          </a:solidFill>
                          <a:effectLst/>
                        </a:rPr>
                        <a:t>Μαλδίβες</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0.38</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3</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16%</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Νεπάλ</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28.4</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21.6</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25.2%</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Πακιστάν</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dirty="0">
                          <a:effectLst/>
                        </a:rPr>
                        <a:t>190.4</a:t>
                      </a:r>
                      <a:endParaRPr lang="el-GR" sz="18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250</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22.6%</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Σρι Λάνκα</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21.7</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80.4</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dirty="0">
                          <a:effectLst/>
                        </a:rPr>
                        <a:t>8.9%</a:t>
                      </a:r>
                      <a:endParaRPr lang="el-GR" sz="18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bl>
          </a:graphicData>
        </a:graphic>
      </p:graphicFrame>
      <p:sp>
        <p:nvSpPr>
          <p:cNvPr id="5" name="AutoShape 1" descr="https://upload.wikimedia.org/wikipedia/commons/thumb/9/9a/Flag_of_Afghanistan.svg/23px-Flag_of_Afghanistan.svg.png"/>
          <p:cNvSpPr>
            <a:spLocks noChangeAspect="1" noChangeArrowheads="1"/>
          </p:cNvSpPr>
          <p:nvPr/>
        </p:nvSpPr>
        <p:spPr bwMode="auto">
          <a:xfrm>
            <a:off x="2997200" y="4157663"/>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l-GR"/>
          </a:p>
        </p:txBody>
      </p:sp>
      <p:sp>
        <p:nvSpPr>
          <p:cNvPr id="6" name="AutoShape 1" descr="https://upload.wikimedia.org/wikipedia/commons/thumb/9/9a/Flag_of_Afghanistan.svg/23px-Flag_of_Afghanistan.svg.png"/>
          <p:cNvSpPr>
            <a:spLocks noChangeAspect="1" noChangeArrowheads="1"/>
          </p:cNvSpPr>
          <p:nvPr/>
        </p:nvSpPr>
        <p:spPr bwMode="auto">
          <a:xfrm>
            <a:off x="2997200" y="4348163"/>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l-GR"/>
          </a:p>
        </p:txBody>
      </p:sp>
    </p:spTree>
    <p:extLst>
      <p:ext uri="{BB962C8B-B14F-4D97-AF65-F5344CB8AC3E}">
        <p14:creationId xmlns:p14="http://schemas.microsoft.com/office/powerpoint/2010/main" val="382746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outhern afric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254" y="609600"/>
            <a:ext cx="7086600" cy="526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07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4"/>
          <p:cNvGraphicFramePr>
            <a:graphicFrameLocks noGrp="1"/>
          </p:cNvGraphicFramePr>
          <p:nvPr>
            <p:extLst>
              <p:ext uri="{D42A27DB-BD31-4B8C-83A1-F6EECF244321}">
                <p14:modId xmlns:p14="http://schemas.microsoft.com/office/powerpoint/2010/main" val="1435990865"/>
              </p:ext>
            </p:extLst>
          </p:nvPr>
        </p:nvGraphicFramePr>
        <p:xfrm>
          <a:off x="251520" y="188641"/>
          <a:ext cx="2520280" cy="5727241"/>
        </p:xfrm>
        <a:graphic>
          <a:graphicData uri="http://schemas.openxmlformats.org/drawingml/2006/table">
            <a:tbl>
              <a:tblPr/>
              <a:tblGrid>
                <a:gridCol w="468741"/>
                <a:gridCol w="1043427"/>
                <a:gridCol w="1008112"/>
              </a:tblGrid>
              <a:tr h="244687">
                <a:tc gridSpan="3">
                  <a:txBody>
                    <a:bodyPr/>
                    <a:lstStyle/>
                    <a:p>
                      <a:pPr algn="ctr" fontAlgn="b"/>
                      <a:r>
                        <a:rPr lang="el-GR" sz="1600" b="1" i="0" u="none" strike="noStrike" dirty="0">
                          <a:solidFill>
                            <a:srgbClr val="FFFFFF"/>
                          </a:solidFill>
                          <a:effectLst/>
                          <a:latin typeface="Calibri"/>
                        </a:rPr>
                        <a:t>1990</a:t>
                      </a:r>
                    </a:p>
                  </a:txBody>
                  <a:tcPr marL="5137" marR="5137" marT="51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4687">
                <a:tc>
                  <a:txBody>
                    <a:bodyPr/>
                    <a:lstStyle/>
                    <a:p>
                      <a:pPr algn="ctr" fontAlgn="b"/>
                      <a:r>
                        <a:rPr lang="en-US" sz="1600" b="1" i="0" u="none" strike="noStrike">
                          <a:solidFill>
                            <a:srgbClr val="FFFFFF"/>
                          </a:solidFill>
                          <a:effectLst/>
                          <a:latin typeface="Calibri"/>
                        </a:rPr>
                        <a:t>A/A</a:t>
                      </a: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a:t>
                      </a:r>
                      <a:r>
                        <a:rPr lang="en-US" sz="1600" b="1" i="0" u="none" strike="noStrike" dirty="0" smtClean="0">
                          <a:solidFill>
                            <a:srgbClr val="FFFFFF"/>
                          </a:solidFill>
                          <a:effectLst/>
                          <a:latin typeface="Calibri"/>
                        </a:rPr>
                        <a:t> (</a:t>
                      </a:r>
                      <a:r>
                        <a:rPr lang="el-GR" sz="1600" b="1" i="0" u="none" strike="noStrike" dirty="0" smtClean="0">
                          <a:solidFill>
                            <a:srgbClr val="FFFFFF"/>
                          </a:solidFill>
                          <a:effectLst/>
                          <a:latin typeface="Calibri"/>
                        </a:rPr>
                        <a:t>δις</a:t>
                      </a:r>
                      <a:r>
                        <a:rPr lang="en-US" sz="1600" b="1" i="0" u="none" strike="noStrike" dirty="0" smtClean="0">
                          <a:solidFill>
                            <a:srgbClr val="FFFFFF"/>
                          </a:solidFill>
                          <a:effectLst/>
                          <a:latin typeface="Calibri"/>
                        </a:rPr>
                        <a:t> $)</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4687">
                <a:tc>
                  <a:txBody>
                    <a:bodyPr/>
                    <a:lstStyle/>
                    <a:p>
                      <a:pPr algn="ctr" fontAlgn="b"/>
                      <a:r>
                        <a:rPr lang="el-GR" sz="1600" b="0" i="0" u="none" strike="noStrike" dirty="0">
                          <a:solidFill>
                            <a:schemeClr val="tx1"/>
                          </a:solidFill>
                          <a:effectLst/>
                          <a:latin typeface="Calibri"/>
                        </a:rPr>
                        <a:t> </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5137" marR="5137" marT="513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21.985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87">
                <a:tc>
                  <a:txBody>
                    <a:bodyPr/>
                    <a:lstStyle/>
                    <a:p>
                      <a:pPr algn="ctr" fontAlgn="b"/>
                      <a:r>
                        <a:rPr lang="el-GR" sz="1600" b="0" i="0" u="none" strike="noStrike" dirty="0">
                          <a:solidFill>
                            <a:schemeClr val="tx1"/>
                          </a:solidFill>
                          <a:effectLst/>
                          <a:latin typeface="Calibri"/>
                        </a:rPr>
                        <a:t>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5.750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4687">
                <a:tc>
                  <a:txBody>
                    <a:bodyPr/>
                    <a:lstStyle/>
                    <a:p>
                      <a:pPr algn="ctr" fontAlgn="b"/>
                      <a:r>
                        <a:rPr lang="el-GR" sz="1600" b="0" i="0" u="none" strike="noStrike">
                          <a:solidFill>
                            <a:schemeClr val="tx1"/>
                          </a:solidFill>
                          <a:effectLst/>
                          <a:latin typeface="Calibri"/>
                        </a:rPr>
                        <a:t>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3.103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1.714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dirty="0">
                          <a:solidFill>
                            <a:schemeClr val="tx1"/>
                          </a:solidFill>
                          <a:effectLst/>
                          <a:latin typeface="Calibri"/>
                        </a:rPr>
                        <a:t>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1.138</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1.012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520</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rgbClr val="000000"/>
                          </a:solidFill>
                          <a:effectLst/>
                          <a:latin typeface="Calibri"/>
                        </a:rPr>
                        <a:t>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516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solidFill>
                            <a:srgbClr val="000000"/>
                          </a:solidFill>
                          <a:effectLst/>
                          <a:latin typeface="Calibri"/>
                        </a:rPr>
                        <a:t>Brazil</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461</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249032">
                <a:tc>
                  <a:txBody>
                    <a:bodyPr/>
                    <a:lstStyle/>
                    <a:p>
                      <a:pPr algn="ctr" fontAlgn="b"/>
                      <a:r>
                        <a:rPr lang="el-GR" sz="1600" b="0" i="0" u="none" strike="noStrike">
                          <a:solidFill>
                            <a:srgbClr val="000000"/>
                          </a:solidFill>
                          <a:effectLst/>
                          <a:latin typeface="Calibri"/>
                        </a:rPr>
                        <a:t>11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356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326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dirty="0">
                          <a:solidFill>
                            <a:schemeClr val="tx1"/>
                          </a:solidFill>
                          <a:effectLst/>
                          <a:latin typeface="Calibri"/>
                        </a:rPr>
                        <a:t>13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Australia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311</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err="1" smtClean="0">
                          <a:solidFill>
                            <a:schemeClr val="tx1"/>
                          </a:solidFill>
                          <a:effectLst/>
                          <a:latin typeface="Calibri"/>
                        </a:rPr>
                        <a:t>Netherl</a:t>
                      </a:r>
                      <a:r>
                        <a:rPr lang="en-US" sz="1600" b="0" i="0" u="none" strike="noStrike" dirty="0" smtClean="0">
                          <a:solidFill>
                            <a:schemeClr val="tx1"/>
                          </a:solidFill>
                          <a:effectLst/>
                          <a:latin typeface="Calibri"/>
                        </a:rPr>
                        <a:t>.</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294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Mexico</a:t>
                      </a:r>
                    </a:p>
                  </a:txBody>
                  <a:tcPr marL="5137" marR="5137" marT="513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262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249032">
                <a:tc>
                  <a:txBody>
                    <a:bodyPr/>
                    <a:lstStyle/>
                    <a:p>
                      <a:pPr algn="ctr" fontAlgn="b"/>
                      <a:r>
                        <a:rPr lang="el-GR" sz="1600" b="0" i="0" u="none" strike="noStrike">
                          <a:solidFill>
                            <a:schemeClr val="tx1"/>
                          </a:solidFill>
                          <a:effectLst/>
                          <a:latin typeface="Calibri"/>
                        </a:rPr>
                        <a:t>17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Sweden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Switzerland</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Belgium</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202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20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Austria</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164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7" name="Πίνακας 6"/>
          <p:cNvGraphicFramePr>
            <a:graphicFrameLocks noGrp="1"/>
          </p:cNvGraphicFramePr>
          <p:nvPr>
            <p:extLst>
              <p:ext uri="{D42A27DB-BD31-4B8C-83A1-F6EECF244321}">
                <p14:modId xmlns:p14="http://schemas.microsoft.com/office/powerpoint/2010/main" val="3604971197"/>
              </p:ext>
            </p:extLst>
          </p:nvPr>
        </p:nvGraphicFramePr>
        <p:xfrm>
          <a:off x="2915806" y="188641"/>
          <a:ext cx="2471261" cy="5709911"/>
        </p:xfrm>
        <a:graphic>
          <a:graphicData uri="http://schemas.openxmlformats.org/drawingml/2006/table">
            <a:tbl>
              <a:tblPr/>
              <a:tblGrid>
                <a:gridCol w="480113"/>
                <a:gridCol w="1028813"/>
                <a:gridCol w="962335"/>
              </a:tblGrid>
              <a:tr h="247332">
                <a:tc gridSpan="3">
                  <a:txBody>
                    <a:bodyPr/>
                    <a:lstStyle/>
                    <a:p>
                      <a:pPr algn="ctr" fontAlgn="b"/>
                      <a:r>
                        <a:rPr lang="el-GR" sz="1600" b="1" i="0" u="none" strike="noStrike" dirty="0">
                          <a:solidFill>
                            <a:srgbClr val="FFFFFF"/>
                          </a:solidFill>
                          <a:effectLst/>
                          <a:latin typeface="Calibri"/>
                        </a:rPr>
                        <a:t>2000</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7332">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7332">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32.334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332">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9.898</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4.731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1.886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1.326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1.198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1.104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724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644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600" b="0" i="0" u="none" strike="noStrike" dirty="0">
                          <a:solidFill>
                            <a:schemeClr val="tx1"/>
                          </a:solidFill>
                          <a:effectLst/>
                          <a:latin typeface="Calibri"/>
                        </a:rPr>
                        <a:t>Mexico</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solidFill>
                      <a:srgbClr val="00B050"/>
                    </a:solidFill>
                  </a:tcPr>
                </a:tc>
                <a:tc>
                  <a:txBody>
                    <a:bodyPr/>
                    <a:lstStyle/>
                    <a:p>
                      <a:pPr algn="r" fontAlgn="b"/>
                      <a:r>
                        <a:rPr lang="el-GR" sz="1600" b="0" i="0" u="none" strike="noStrike" dirty="0" smtClean="0">
                          <a:solidFill>
                            <a:schemeClr val="tx1"/>
                          </a:solidFill>
                          <a:effectLst/>
                          <a:latin typeface="Calibri"/>
                        </a:rPr>
                        <a:t>581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50"/>
                    </a:solidFill>
                  </a:tcPr>
                </a:tc>
              </a:tr>
              <a:tr h="247332">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580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533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474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415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385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Argentina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284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dirty="0">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Turkey</a:t>
                      </a:r>
                    </a:p>
                  </a:txBody>
                  <a:tcPr marL="4417" marR="4417" marT="441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266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247332">
                <a:tc>
                  <a:txBody>
                    <a:bodyPr/>
                    <a:lstStyle/>
                    <a:p>
                      <a:pPr algn="ctr" fontAlgn="b"/>
                      <a:r>
                        <a:rPr lang="el-GR" sz="1600" b="0" i="0" u="none" strike="noStrike">
                          <a:solidFill>
                            <a:srgbClr val="000000"/>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259</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256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Sweden</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247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9" name="Πίνακας 8"/>
          <p:cNvGraphicFramePr>
            <a:graphicFrameLocks noGrp="1"/>
          </p:cNvGraphicFramePr>
          <p:nvPr>
            <p:extLst>
              <p:ext uri="{D42A27DB-BD31-4B8C-83A1-F6EECF244321}">
                <p14:modId xmlns:p14="http://schemas.microsoft.com/office/powerpoint/2010/main" val="937118873"/>
              </p:ext>
            </p:extLst>
          </p:nvPr>
        </p:nvGraphicFramePr>
        <p:xfrm>
          <a:off x="5580112" y="188640"/>
          <a:ext cx="2736304" cy="5709911"/>
        </p:xfrm>
        <a:graphic>
          <a:graphicData uri="http://schemas.openxmlformats.org/drawingml/2006/table">
            <a:tbl>
              <a:tblPr/>
              <a:tblGrid>
                <a:gridCol w="432048"/>
                <a:gridCol w="1224136"/>
                <a:gridCol w="1080120"/>
              </a:tblGrid>
              <a:tr h="88331">
                <a:tc gridSpan="3">
                  <a:txBody>
                    <a:bodyPr/>
                    <a:lstStyle/>
                    <a:p>
                      <a:pPr algn="ctr" fontAlgn="b"/>
                      <a:r>
                        <a:rPr lang="el-GR" sz="1600" b="1" i="0" u="none" strike="noStrike" dirty="0">
                          <a:solidFill>
                            <a:srgbClr val="FFFFFF"/>
                          </a:solidFill>
                          <a:effectLst/>
                          <a:latin typeface="Calibri"/>
                        </a:rPr>
                        <a:t>2011</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92747">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159879">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70.020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79">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14.991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a:solidFill>
                            <a:srgbClr val="000000"/>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7.318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5.867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3.600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2.773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2.476</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2.193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1.872</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a:solidFill>
                            <a:srgbClr val="000000"/>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1.857</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159879">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chemeClr val="tx1"/>
                          </a:solidFill>
                          <a:effectLst/>
                          <a:latin typeface="Calibri"/>
                        </a:rPr>
                        <a:t>Canada</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1.736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dirty="0">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1.379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Mexico</a:t>
                      </a:r>
                    </a:p>
                  </a:txBody>
                  <a:tcPr marL="4417" marR="4417" marT="441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1.153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159879">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1.116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Indonesia</a:t>
                      </a:r>
                    </a:p>
                  </a:txBody>
                  <a:tcPr marL="4417" marR="4417" marT="441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846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159879">
                <a:tc>
                  <a:txBody>
                    <a:bodyPr/>
                    <a:lstStyle/>
                    <a:p>
                      <a:pPr algn="ctr" fontAlgn="b"/>
                      <a:r>
                        <a:rPr lang="el-GR" sz="1600" b="0" i="0" u="none" strike="noStrike">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836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Turkey</a:t>
                      </a:r>
                    </a:p>
                  </a:txBody>
                  <a:tcPr marL="4417" marR="4417" marT="441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774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159879">
                <a:tc>
                  <a:txBody>
                    <a:bodyPr/>
                    <a:lstStyle/>
                    <a:p>
                      <a:pPr algn="ctr" fontAlgn="b"/>
                      <a:r>
                        <a:rPr lang="el-GR" sz="1600" b="0" i="0" u="none" strike="noStrike">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659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alibri"/>
                        </a:rPr>
                        <a:t>Saudi Arabia</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576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1" name="Πίνακας 10"/>
          <p:cNvGraphicFramePr>
            <a:graphicFrameLocks noGrp="1"/>
          </p:cNvGraphicFramePr>
          <p:nvPr>
            <p:extLst>
              <p:ext uri="{D42A27DB-BD31-4B8C-83A1-F6EECF244321}">
                <p14:modId xmlns:p14="http://schemas.microsoft.com/office/powerpoint/2010/main" val="1177958616"/>
              </p:ext>
            </p:extLst>
          </p:nvPr>
        </p:nvGraphicFramePr>
        <p:xfrm>
          <a:off x="362360" y="6018555"/>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1</a:t>
                      </a:r>
                      <a:r>
                        <a:rPr lang="el-GR" sz="1600" b="0" i="0" u="none" strike="noStrike" dirty="0" smtClean="0">
                          <a:solidFill>
                            <a:schemeClr val="tx1"/>
                          </a:solidFill>
                          <a:effectLst/>
                          <a:latin typeface="Calibri"/>
                        </a:rPr>
                        <a:t>6.793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a:solidFill>
                            <a:schemeClr val="tx1"/>
                          </a:solidFill>
                          <a:effectLst/>
                          <a:latin typeface="Calibri"/>
                        </a:rPr>
                        <a:t>76%</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l-GR" sz="1600" b="0" i="0" u="none" strike="noStrike" dirty="0" smtClean="0">
                          <a:solidFill>
                            <a:schemeClr val="tx1"/>
                          </a:solidFill>
                          <a:effectLst/>
                          <a:latin typeface="Calibri"/>
                        </a:rPr>
                        <a:t>1.925 </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l-GR" sz="1600" b="0" i="0" u="none" strike="noStrike" dirty="0">
                          <a:solidFill>
                            <a:schemeClr val="tx1"/>
                          </a:solidFill>
                          <a:effectLst/>
                          <a:latin typeface="Calibri"/>
                        </a:rPr>
                        <a:t>8,76%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l-GR" sz="1600" b="1" i="0" u="none" strike="noStrike" dirty="0" smtClean="0">
                          <a:solidFill>
                            <a:schemeClr val="bg1"/>
                          </a:solidFill>
                          <a:effectLst/>
                          <a:latin typeface="Calibri"/>
                        </a:rPr>
                        <a:t>1.662</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a:solidFill>
                            <a:schemeClr val="bg1"/>
                          </a:solidFill>
                          <a:effectLst/>
                          <a:latin typeface="Calibri"/>
                        </a:rPr>
                        <a:t>7,56%</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2" name="Πίνακας 11"/>
          <p:cNvGraphicFramePr>
            <a:graphicFrameLocks noGrp="1"/>
          </p:cNvGraphicFramePr>
          <p:nvPr>
            <p:extLst>
              <p:ext uri="{D42A27DB-BD31-4B8C-83A1-F6EECF244321}">
                <p14:modId xmlns:p14="http://schemas.microsoft.com/office/powerpoint/2010/main" val="487328170"/>
              </p:ext>
            </p:extLst>
          </p:nvPr>
        </p:nvGraphicFramePr>
        <p:xfrm>
          <a:off x="3059832" y="6021288"/>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23.565</a:t>
                      </a:r>
                      <a:r>
                        <a:rPr lang="el-GR" sz="1600" b="0" i="0" u="none" strike="noStrike" dirty="0" smtClean="0">
                          <a:solidFill>
                            <a:schemeClr val="tx1"/>
                          </a:solidFill>
                          <a:effectLst/>
                          <a:latin typeface="Calibri"/>
                        </a:rPr>
                        <a:t>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smtClean="0">
                          <a:solidFill>
                            <a:schemeClr val="tx1"/>
                          </a:solidFill>
                          <a:effectLst/>
                          <a:latin typeface="Calibri"/>
                        </a:rPr>
                        <a:t>7</a:t>
                      </a:r>
                      <a:r>
                        <a:rPr lang="en-US" sz="1600" b="0" i="0" u="none" strike="noStrike" dirty="0" smtClean="0">
                          <a:solidFill>
                            <a:schemeClr val="tx1"/>
                          </a:solidFill>
                          <a:effectLst/>
                          <a:latin typeface="Calibri"/>
                        </a:rPr>
                        <a:t>3</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3.709</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11,47</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2.577</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smtClean="0">
                          <a:solidFill>
                            <a:schemeClr val="bg1"/>
                          </a:solidFill>
                          <a:effectLst/>
                          <a:latin typeface="Calibri"/>
                        </a:rPr>
                        <a:t>7,</a:t>
                      </a:r>
                      <a:r>
                        <a:rPr lang="en-US" sz="1600" b="1" i="0" u="none" strike="noStrike" dirty="0" smtClean="0">
                          <a:solidFill>
                            <a:schemeClr val="bg1"/>
                          </a:solidFill>
                          <a:effectLst/>
                          <a:latin typeface="Calibri"/>
                        </a:rPr>
                        <a:t>97</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3" name="Πίνακας 12"/>
          <p:cNvGraphicFramePr>
            <a:graphicFrameLocks noGrp="1"/>
          </p:cNvGraphicFramePr>
          <p:nvPr>
            <p:extLst>
              <p:ext uri="{D42A27DB-BD31-4B8C-83A1-F6EECF244321}">
                <p14:modId xmlns:p14="http://schemas.microsoft.com/office/powerpoint/2010/main" val="2463078647"/>
              </p:ext>
            </p:extLst>
          </p:nvPr>
        </p:nvGraphicFramePr>
        <p:xfrm>
          <a:off x="5652120" y="6017720"/>
          <a:ext cx="2592289" cy="760095"/>
        </p:xfrm>
        <a:graphic>
          <a:graphicData uri="http://schemas.openxmlformats.org/drawingml/2006/table">
            <a:tbl>
              <a:tblPr/>
              <a:tblGrid>
                <a:gridCol w="1003466"/>
                <a:gridCol w="752600"/>
                <a:gridCol w="836223"/>
              </a:tblGrid>
              <a:tr h="244297">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39.075</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smtClean="0">
                          <a:solidFill>
                            <a:schemeClr val="tx1"/>
                          </a:solidFill>
                          <a:effectLst/>
                          <a:latin typeface="Calibri"/>
                        </a:rPr>
                        <a:t>5</a:t>
                      </a:r>
                      <a:r>
                        <a:rPr lang="el-GR" sz="1600" b="0" i="0" u="none" strike="noStrike" dirty="0" smtClean="0">
                          <a:solidFill>
                            <a:schemeClr val="tx1"/>
                          </a:solidFill>
                          <a:effectLst/>
                          <a:latin typeface="Calibri"/>
                        </a:rPr>
                        <a:t>6</a:t>
                      </a:r>
                      <a:r>
                        <a:rPr lang="el-GR" sz="1600" b="0" i="0" u="none" strike="noStrike" dirty="0">
                          <a:solidFill>
                            <a:schemeClr val="tx1"/>
                          </a:solidFill>
                          <a:effectLst/>
                          <a:latin typeface="Calibri"/>
                        </a:rPr>
                        <a:t>%</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7039">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16.877</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24,1</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27039">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13.525</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smtClean="0">
                          <a:solidFill>
                            <a:schemeClr val="bg1"/>
                          </a:solidFill>
                          <a:effectLst/>
                          <a:latin typeface="Calibri"/>
                        </a:rPr>
                        <a:t>19,32</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6736465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Νότιος Αφρική</a:t>
            </a:r>
            <a:endParaRPr lang="en-US" dirty="0"/>
          </a:p>
        </p:txBody>
      </p:sp>
      <p:sp>
        <p:nvSpPr>
          <p:cNvPr id="4" name="Content Placeholder 3"/>
          <p:cNvSpPr>
            <a:spLocks noGrp="1"/>
          </p:cNvSpPr>
          <p:nvPr>
            <p:ph idx="1"/>
          </p:nvPr>
        </p:nvSpPr>
        <p:spPr/>
        <p:txBody>
          <a:bodyPr>
            <a:normAutofit fontScale="92500" lnSpcReduction="20000"/>
          </a:bodyPr>
          <a:lstStyle/>
          <a:p>
            <a:pPr marL="0" indent="0">
              <a:buNone/>
            </a:pPr>
            <a:r>
              <a:rPr lang="el-GR" dirty="0" smtClean="0"/>
              <a:t>Πληθυσμός: 5</a:t>
            </a:r>
            <a:r>
              <a:rPr lang="en-US" dirty="0" smtClean="0"/>
              <a:t>8</a:t>
            </a:r>
            <a:r>
              <a:rPr lang="el-GR" dirty="0" smtClean="0"/>
              <a:t> εκατ.</a:t>
            </a:r>
          </a:p>
          <a:p>
            <a:pPr marL="0" indent="0">
              <a:buNone/>
            </a:pPr>
            <a:endParaRPr lang="el-GR" dirty="0"/>
          </a:p>
          <a:p>
            <a:pPr marL="0" indent="0">
              <a:buNone/>
            </a:pPr>
            <a:r>
              <a:rPr lang="el-GR" dirty="0" smtClean="0"/>
              <a:t>ΑΕΠ: </a:t>
            </a:r>
            <a:r>
              <a:rPr lang="en-US" dirty="0" smtClean="0"/>
              <a:t>368 </a:t>
            </a:r>
            <a:r>
              <a:rPr lang="el-GR" dirty="0" smtClean="0"/>
              <a:t>δις (</a:t>
            </a:r>
            <a:r>
              <a:rPr lang="en-US" dirty="0" smtClean="0"/>
              <a:t>34</a:t>
            </a:r>
            <a:r>
              <a:rPr lang="el-GR" baseline="30000" dirty="0" smtClean="0"/>
              <a:t>η</a:t>
            </a:r>
            <a:r>
              <a:rPr lang="el-GR" dirty="0" smtClean="0"/>
              <a:t> οικονομία στον κόσμο)</a:t>
            </a:r>
          </a:p>
          <a:p>
            <a:pPr marL="0" indent="0">
              <a:buNone/>
            </a:pPr>
            <a:endParaRPr lang="el-GR" dirty="0"/>
          </a:p>
          <a:p>
            <a:pPr marL="0" indent="0">
              <a:buNone/>
            </a:pPr>
            <a:r>
              <a:rPr lang="el-GR" dirty="0" smtClean="0"/>
              <a:t>Κατά κεφαλήν: </a:t>
            </a:r>
            <a:r>
              <a:rPr lang="en-US" dirty="0" smtClean="0"/>
              <a:t>6.374</a:t>
            </a:r>
            <a:endParaRPr lang="el-GR" dirty="0" smtClean="0"/>
          </a:p>
          <a:p>
            <a:pPr marL="0" indent="0">
              <a:buNone/>
            </a:pPr>
            <a:endParaRPr lang="el-GR" dirty="0"/>
          </a:p>
          <a:p>
            <a:pPr marL="0" indent="0">
              <a:buNone/>
            </a:pPr>
            <a:r>
              <a:rPr lang="el-GR" dirty="0" smtClean="0"/>
              <a:t>Ανεργία: </a:t>
            </a:r>
            <a:r>
              <a:rPr lang="el-GR" dirty="0" smtClean="0">
                <a:solidFill>
                  <a:srgbClr val="FFC000"/>
                </a:solidFill>
              </a:rPr>
              <a:t>2</a:t>
            </a:r>
            <a:r>
              <a:rPr lang="en-US" dirty="0" smtClean="0">
                <a:solidFill>
                  <a:srgbClr val="FFC000"/>
                </a:solidFill>
              </a:rPr>
              <a:t>8</a:t>
            </a:r>
            <a:r>
              <a:rPr lang="el-GR" dirty="0" smtClean="0">
                <a:solidFill>
                  <a:srgbClr val="FFC000"/>
                </a:solidFill>
              </a:rPr>
              <a:t>,</a:t>
            </a:r>
            <a:r>
              <a:rPr lang="en-US" dirty="0" smtClean="0">
                <a:solidFill>
                  <a:srgbClr val="FFC000"/>
                </a:solidFill>
              </a:rPr>
              <a:t>2</a:t>
            </a:r>
            <a:r>
              <a:rPr lang="el-GR" dirty="0" smtClean="0">
                <a:solidFill>
                  <a:srgbClr val="FFC000"/>
                </a:solidFill>
              </a:rPr>
              <a:t>%</a:t>
            </a:r>
            <a:r>
              <a:rPr lang="en-US" dirty="0" smtClean="0"/>
              <a:t> </a:t>
            </a:r>
            <a:endParaRPr lang="el-GR" dirty="0" smtClean="0"/>
          </a:p>
          <a:p>
            <a:pPr marL="0" indent="0">
              <a:buNone/>
            </a:pPr>
            <a:endParaRPr lang="el-GR" dirty="0"/>
          </a:p>
          <a:p>
            <a:pPr marL="0" indent="0">
              <a:buNone/>
            </a:pPr>
            <a:r>
              <a:rPr lang="el-GR" dirty="0" smtClean="0"/>
              <a:t>Πληθωρισμός: </a:t>
            </a:r>
            <a:r>
              <a:rPr lang="en-US" dirty="0" smtClean="0"/>
              <a:t>4,2</a:t>
            </a:r>
            <a:r>
              <a:rPr lang="el-GR" dirty="0" smtClean="0"/>
              <a:t>%</a:t>
            </a:r>
          </a:p>
          <a:p>
            <a:pPr marL="0" indent="0">
              <a:buNone/>
            </a:pPr>
            <a:endParaRPr lang="el-GR" dirty="0"/>
          </a:p>
          <a:p>
            <a:pPr marL="0" indent="0">
              <a:buNone/>
            </a:pPr>
            <a:r>
              <a:rPr lang="el-GR" dirty="0" smtClean="0">
                <a:solidFill>
                  <a:schemeClr val="tx1">
                    <a:lumMod val="85000"/>
                  </a:schemeClr>
                </a:solidFill>
              </a:rPr>
              <a:t>Εξαγωγές:</a:t>
            </a:r>
            <a:r>
              <a:rPr lang="en-US" dirty="0" smtClean="0">
                <a:solidFill>
                  <a:schemeClr val="tx1">
                    <a:lumMod val="85000"/>
                  </a:schemeClr>
                </a:solidFill>
              </a:rPr>
              <a:t> 110 </a:t>
            </a:r>
            <a:r>
              <a:rPr lang="el-GR" dirty="0" smtClean="0">
                <a:solidFill>
                  <a:schemeClr val="tx1">
                    <a:lumMod val="85000"/>
                  </a:schemeClr>
                </a:solidFill>
              </a:rPr>
              <a:t>δις </a:t>
            </a:r>
          </a:p>
          <a:p>
            <a:pPr marL="0" indent="0">
              <a:buNone/>
            </a:pPr>
            <a:endParaRPr lang="el-GR" dirty="0"/>
          </a:p>
          <a:p>
            <a:pPr marL="0" indent="0">
              <a:buNone/>
            </a:pPr>
            <a:r>
              <a:rPr lang="el-GR" dirty="0"/>
              <a:t>ΑΞΕ: </a:t>
            </a:r>
            <a:r>
              <a:rPr lang="en-US" dirty="0" smtClean="0"/>
              <a:t>circa 5</a:t>
            </a:r>
            <a:r>
              <a:rPr lang="el-GR" dirty="0" smtClean="0"/>
              <a:t> </a:t>
            </a:r>
            <a:r>
              <a:rPr lang="el-GR" dirty="0"/>
              <a:t>δις/έτος</a:t>
            </a:r>
            <a:endParaRPr lang="en-US" dirty="0"/>
          </a:p>
        </p:txBody>
      </p:sp>
    </p:spTree>
    <p:extLst>
      <p:ext uri="{BB962C8B-B14F-4D97-AF65-F5344CB8AC3E}">
        <p14:creationId xmlns:p14="http://schemas.microsoft.com/office/powerpoint/2010/main" val="33334759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lumMod val="95000"/>
                  </a:schemeClr>
                </a:solidFill>
              </a:rPr>
              <a:t>Βασικές περίοδοι</a:t>
            </a:r>
            <a:endParaRPr lang="en-US" dirty="0">
              <a:solidFill>
                <a:schemeClr val="tx1">
                  <a:lumMod val="95000"/>
                </a:schemeClr>
              </a:solidFill>
            </a:endParaRPr>
          </a:p>
        </p:txBody>
      </p:sp>
      <p:sp>
        <p:nvSpPr>
          <p:cNvPr id="3" name="Content Placeholder 2"/>
          <p:cNvSpPr>
            <a:spLocks noGrp="1"/>
          </p:cNvSpPr>
          <p:nvPr>
            <p:ph idx="1"/>
          </p:nvPr>
        </p:nvSpPr>
        <p:spPr/>
        <p:txBody>
          <a:bodyPr>
            <a:normAutofit/>
          </a:bodyPr>
          <a:lstStyle/>
          <a:p>
            <a:r>
              <a:rPr lang="el-GR" dirty="0" smtClean="0">
                <a:solidFill>
                  <a:srgbClr val="FFC000"/>
                </a:solidFill>
              </a:rPr>
              <a:t>Αποικιοκρατία: 1910/1931</a:t>
            </a:r>
          </a:p>
          <a:p>
            <a:endParaRPr lang="el-GR" dirty="0" smtClean="0">
              <a:solidFill>
                <a:srgbClr val="FFC000"/>
              </a:solidFill>
            </a:endParaRPr>
          </a:p>
          <a:p>
            <a:r>
              <a:rPr lang="el-GR" dirty="0" smtClean="0">
                <a:solidFill>
                  <a:srgbClr val="FFC000"/>
                </a:solidFill>
              </a:rPr>
              <a:t>1948 – 1994 περίοδος </a:t>
            </a:r>
            <a:r>
              <a:rPr lang="en-US" dirty="0" smtClean="0">
                <a:solidFill>
                  <a:srgbClr val="FFC000"/>
                </a:solidFill>
              </a:rPr>
              <a:t>apartheid </a:t>
            </a:r>
            <a:endParaRPr lang="el-GR" dirty="0" smtClean="0">
              <a:solidFill>
                <a:srgbClr val="FFC000"/>
              </a:solidFill>
            </a:endParaRPr>
          </a:p>
          <a:p>
            <a:endParaRPr lang="el-GR" dirty="0">
              <a:solidFill>
                <a:srgbClr val="FFC000"/>
              </a:solidFill>
            </a:endParaRPr>
          </a:p>
          <a:p>
            <a:r>
              <a:rPr lang="el-GR" dirty="0" smtClean="0">
                <a:solidFill>
                  <a:srgbClr val="FFC000"/>
                </a:solidFill>
              </a:rPr>
              <a:t>1994 – περίοδος δημοκρατικής μετάβασης και ισότητας</a:t>
            </a:r>
          </a:p>
          <a:p>
            <a:endParaRPr lang="el-GR" dirty="0">
              <a:solidFill>
                <a:srgbClr val="FFC000"/>
              </a:solidFill>
            </a:endParaRPr>
          </a:p>
          <a:p>
            <a:r>
              <a:rPr lang="el-GR" dirty="0" smtClean="0">
                <a:solidFill>
                  <a:srgbClr val="FFC000"/>
                </a:solidFill>
              </a:rPr>
              <a:t>2000- οικονομική πρόοδος</a:t>
            </a:r>
          </a:p>
          <a:p>
            <a:endParaRPr lang="el-GR" dirty="0">
              <a:solidFill>
                <a:srgbClr val="FFC000"/>
              </a:solidFill>
            </a:endParaRPr>
          </a:p>
          <a:p>
            <a:r>
              <a:rPr lang="el-GR" dirty="0" smtClean="0">
                <a:solidFill>
                  <a:srgbClr val="FFC000"/>
                </a:solidFill>
              </a:rPr>
              <a:t>2010 – ένταξη στα </a:t>
            </a:r>
            <a:r>
              <a:rPr lang="en-US" smtClean="0">
                <a:solidFill>
                  <a:srgbClr val="FFC000"/>
                </a:solidFill>
              </a:rPr>
              <a:t>BRICS</a:t>
            </a:r>
            <a:endParaRPr lang="el-GR" dirty="0" smtClean="0">
              <a:solidFill>
                <a:srgbClr val="FFC000"/>
              </a:solidFill>
            </a:endParaRPr>
          </a:p>
        </p:txBody>
      </p:sp>
    </p:spTree>
    <p:extLst>
      <p:ext uri="{BB962C8B-B14F-4D97-AF65-F5344CB8AC3E}">
        <p14:creationId xmlns:p14="http://schemas.microsoft.com/office/powerpoint/2010/main" val="6050466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Οικονομικά και άλλα στοιχεία</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data.worldbank.org/country/south-africa</a:t>
            </a:r>
            <a:r>
              <a:rPr lang="en-US" dirty="0" smtClean="0"/>
              <a:t> </a:t>
            </a:r>
            <a:endParaRPr lang="en-US" dirty="0"/>
          </a:p>
          <a:p>
            <a:endParaRPr lang="en-US" dirty="0"/>
          </a:p>
        </p:txBody>
      </p:sp>
    </p:spTree>
    <p:extLst>
      <p:ext uri="{BB962C8B-B14F-4D97-AF65-F5344CB8AC3E}">
        <p14:creationId xmlns:p14="http://schemas.microsoft.com/office/powerpoint/2010/main" val="37037042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16" y="381000"/>
            <a:ext cx="8851331"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425" y="2754086"/>
            <a:ext cx="5421712"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5118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0" y="1600200"/>
            <a:ext cx="914014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871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646194"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362" y="3719511"/>
            <a:ext cx="752187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7816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067396"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3004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533400"/>
            <a:ext cx="7849481"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9639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lumMod val="95000"/>
                  </a:schemeClr>
                </a:solidFill>
              </a:rPr>
              <a:t>Νότια Αφρική και ΟΗΕ</a:t>
            </a:r>
            <a:endParaRPr lang="en-US" dirty="0">
              <a:solidFill>
                <a:schemeClr val="tx1">
                  <a:lumMod val="95000"/>
                </a:schemeClr>
              </a:solidFill>
            </a:endParaRPr>
          </a:p>
        </p:txBody>
      </p:sp>
      <p:sp>
        <p:nvSpPr>
          <p:cNvPr id="3" name="Content Placeholder 2"/>
          <p:cNvSpPr>
            <a:spLocks noGrp="1"/>
          </p:cNvSpPr>
          <p:nvPr>
            <p:ph idx="1"/>
          </p:nvPr>
        </p:nvSpPr>
        <p:spPr/>
        <p:txBody>
          <a:bodyPr>
            <a:normAutofit/>
          </a:bodyPr>
          <a:lstStyle/>
          <a:p>
            <a:r>
              <a:rPr lang="el-GR" dirty="0" smtClean="0"/>
              <a:t>Μέλος από το 1945</a:t>
            </a:r>
            <a:r>
              <a:rPr lang="en-US" dirty="0" smtClean="0"/>
              <a:t> – </a:t>
            </a:r>
            <a:r>
              <a:rPr lang="el-GR" dirty="0" smtClean="0"/>
              <a:t>πάγωσε η συμμετοχή της την περίοδο 1974-1994</a:t>
            </a:r>
          </a:p>
          <a:p>
            <a:endParaRPr lang="el-GR" dirty="0"/>
          </a:p>
          <a:p>
            <a:r>
              <a:rPr lang="el-GR" dirty="0" smtClean="0"/>
              <a:t>Έχει διατελέσει 3 φορές μη μόνιμο μέλος του Σ.Α. (2019-2020)</a:t>
            </a:r>
          </a:p>
          <a:p>
            <a:endParaRPr lang="el-GR" dirty="0"/>
          </a:p>
          <a:p>
            <a:r>
              <a:rPr lang="el-GR" dirty="0" smtClean="0"/>
              <a:t>Υποστηρίζει την αναθεώρηση του ΟΗΕ και του Σ.Α. με 26 θέσεις, εκ των οποίων 5 μη μόνιμες και 2 μόνιμες για την Αφρική</a:t>
            </a:r>
            <a:endParaRPr lang="en-US" dirty="0"/>
          </a:p>
          <a:p>
            <a:endParaRPr lang="el-GR" dirty="0" smtClean="0"/>
          </a:p>
          <a:p>
            <a:pPr marL="0" indent="0">
              <a:buNone/>
            </a:pPr>
            <a:endParaRPr lang="el-GR" dirty="0"/>
          </a:p>
        </p:txBody>
      </p:sp>
    </p:spTree>
    <p:extLst>
      <p:ext uri="{BB962C8B-B14F-4D97-AF65-F5344CB8AC3E}">
        <p14:creationId xmlns:p14="http://schemas.microsoft.com/office/powerpoint/2010/main" val="11047668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Νότια Αφρική και Παγκόσμια Τράπεζα</a:t>
            </a:r>
            <a:endParaRPr lang="en-US" dirty="0">
              <a:solidFill>
                <a:schemeClr val="tx1"/>
              </a:solidFill>
            </a:endParaRPr>
          </a:p>
        </p:txBody>
      </p:sp>
      <p:sp>
        <p:nvSpPr>
          <p:cNvPr id="3" name="Content Placeholder 2"/>
          <p:cNvSpPr>
            <a:spLocks noGrp="1"/>
          </p:cNvSpPr>
          <p:nvPr>
            <p:ph idx="1"/>
          </p:nvPr>
        </p:nvSpPr>
        <p:spPr/>
        <p:txBody>
          <a:bodyPr/>
          <a:lstStyle/>
          <a:p>
            <a:r>
              <a:rPr lang="el-GR" dirty="0" smtClean="0"/>
              <a:t>Μέλος από το 194</a:t>
            </a:r>
            <a:r>
              <a:rPr lang="en-US" dirty="0" smtClean="0"/>
              <a:t>7</a:t>
            </a:r>
            <a:endParaRPr lang="el-GR" dirty="0" smtClean="0"/>
          </a:p>
          <a:p>
            <a:endParaRPr lang="el-GR" dirty="0"/>
          </a:p>
          <a:p>
            <a:r>
              <a:rPr lang="el-GR" dirty="0" smtClean="0"/>
              <a:t>Έχει λάβει 4.1 δις από </a:t>
            </a:r>
            <a:r>
              <a:rPr lang="en-US" dirty="0" smtClean="0"/>
              <a:t>IBRD </a:t>
            </a:r>
            <a:r>
              <a:rPr lang="el-GR" dirty="0" smtClean="0"/>
              <a:t>και διαθέτει </a:t>
            </a:r>
            <a:r>
              <a:rPr lang="en-US" dirty="0" smtClean="0"/>
              <a:t>0</a:t>
            </a:r>
            <a:r>
              <a:rPr lang="el-GR" dirty="0" smtClean="0"/>
              <a:t>.</a:t>
            </a:r>
            <a:r>
              <a:rPr lang="en-US" dirty="0" smtClean="0"/>
              <a:t>76</a:t>
            </a:r>
            <a:r>
              <a:rPr lang="el-GR" dirty="0" smtClean="0"/>
              <a:t>% των ψήφων</a:t>
            </a:r>
          </a:p>
          <a:p>
            <a:endParaRPr lang="el-GR" dirty="0"/>
          </a:p>
          <a:p>
            <a:r>
              <a:rPr lang="en-US" dirty="0" smtClean="0"/>
              <a:t>0.27% </a:t>
            </a:r>
            <a:r>
              <a:rPr lang="el-GR" dirty="0" smtClean="0"/>
              <a:t>των ψήφων στο </a:t>
            </a:r>
            <a:r>
              <a:rPr lang="en-US" dirty="0" smtClean="0"/>
              <a:t>IDA</a:t>
            </a:r>
            <a:endParaRPr lang="el-GR" dirty="0" smtClean="0"/>
          </a:p>
          <a:p>
            <a:pPr marL="0" indent="0">
              <a:buNone/>
            </a:pPr>
            <a:endParaRPr lang="el-GR" dirty="0"/>
          </a:p>
        </p:txBody>
      </p:sp>
    </p:spTree>
    <p:extLst>
      <p:ext uri="{BB962C8B-B14F-4D97-AF65-F5344CB8AC3E}">
        <p14:creationId xmlns:p14="http://schemas.microsoft.com/office/powerpoint/2010/main" val="1429227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71600" y="18937"/>
            <a:ext cx="7315200" cy="1154097"/>
          </a:xfrm>
        </p:spPr>
        <p:txBody>
          <a:bodyPr/>
          <a:lstStyle/>
          <a:p>
            <a:r>
              <a:rPr lang="en-US" dirty="0" smtClean="0"/>
              <a:t>BRICS</a:t>
            </a:r>
            <a:endParaRPr lang="el-GR" dirty="0"/>
          </a:p>
        </p:txBody>
      </p:sp>
      <p:graphicFrame>
        <p:nvGraphicFramePr>
          <p:cNvPr id="4" name="Πίνακας 3"/>
          <p:cNvGraphicFramePr>
            <a:graphicFrameLocks noGrp="1"/>
          </p:cNvGraphicFramePr>
          <p:nvPr>
            <p:extLst>
              <p:ext uri="{D42A27DB-BD31-4B8C-83A1-F6EECF244321}">
                <p14:modId xmlns:p14="http://schemas.microsoft.com/office/powerpoint/2010/main" val="3258710764"/>
              </p:ext>
            </p:extLst>
          </p:nvPr>
        </p:nvGraphicFramePr>
        <p:xfrm>
          <a:off x="719999" y="2160000"/>
          <a:ext cx="4880975" cy="2491472"/>
        </p:xfrm>
        <a:graphic>
          <a:graphicData uri="http://schemas.openxmlformats.org/drawingml/2006/table">
            <a:tbl>
              <a:tblPr firstRow="1" bandRow="1">
                <a:tableStyleId>{5C22544A-7EE6-4342-B048-85BDC9FD1C3A}</a:tableStyleId>
              </a:tblPr>
              <a:tblGrid>
                <a:gridCol w="1224136"/>
                <a:gridCol w="1656184"/>
                <a:gridCol w="2000655"/>
              </a:tblGrid>
              <a:tr h="370840">
                <a:tc>
                  <a:txBody>
                    <a:bodyPr/>
                    <a:lstStyle/>
                    <a:p>
                      <a:pPr algn="ctr"/>
                      <a:r>
                        <a:rPr lang="el-GR" dirty="0" smtClean="0"/>
                        <a:t>Χώρα</a:t>
                      </a:r>
                      <a:endParaRPr lang="el-GR" dirty="0"/>
                    </a:p>
                  </a:txBody>
                  <a:tcPr anchor="ctr"/>
                </a:tc>
                <a:tc>
                  <a:txBody>
                    <a:bodyPr/>
                    <a:lstStyle/>
                    <a:p>
                      <a:pPr algn="ctr"/>
                      <a:r>
                        <a:rPr lang="el-GR" dirty="0" smtClean="0"/>
                        <a:t>Πληθυσμός (σε εκατ.)</a:t>
                      </a:r>
                      <a:endParaRPr lang="el-GR" dirty="0"/>
                    </a:p>
                  </a:txBody>
                  <a:tcPr anchor="ctr"/>
                </a:tc>
                <a:tc>
                  <a:txBody>
                    <a:bodyPr/>
                    <a:lstStyle/>
                    <a:p>
                      <a:pPr algn="ctr"/>
                      <a:r>
                        <a:rPr lang="el-GR" dirty="0" smtClean="0"/>
                        <a:t>ΑΕΠ</a:t>
                      </a:r>
                    </a:p>
                    <a:p>
                      <a:pPr algn="ctr"/>
                      <a:r>
                        <a:rPr lang="el-GR" dirty="0" smtClean="0"/>
                        <a:t>(σε δις $)</a:t>
                      </a:r>
                      <a:endParaRPr lang="el-GR" dirty="0"/>
                    </a:p>
                  </a:txBody>
                  <a:tcPr anchor="ctr"/>
                </a:tc>
              </a:tr>
              <a:tr h="368032">
                <a:tc>
                  <a:txBody>
                    <a:bodyPr/>
                    <a:lstStyle/>
                    <a:p>
                      <a:r>
                        <a:rPr lang="el-GR" dirty="0" smtClean="0"/>
                        <a:t>Βραζιλία</a:t>
                      </a:r>
                      <a:endParaRPr lang="el-GR" dirty="0"/>
                    </a:p>
                  </a:txBody>
                  <a:tcPr/>
                </a:tc>
                <a:tc>
                  <a:txBody>
                    <a:bodyPr/>
                    <a:lstStyle/>
                    <a:p>
                      <a:pPr algn="ctr"/>
                      <a:r>
                        <a:rPr lang="en-US" dirty="0" smtClean="0"/>
                        <a:t>209,5</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1,868</a:t>
                      </a:r>
                      <a:endParaRPr lang="el-GR" sz="1800" b="0" i="0" u="none" strike="noStrike" dirty="0" smtClean="0">
                        <a:solidFill>
                          <a:srgbClr val="000000"/>
                        </a:solidFill>
                        <a:effectLst/>
                        <a:latin typeface="Calibri"/>
                      </a:endParaRPr>
                    </a:p>
                  </a:txBody>
                  <a:tcPr/>
                </a:tc>
              </a:tr>
              <a:tr h="370840">
                <a:tc>
                  <a:txBody>
                    <a:bodyPr/>
                    <a:lstStyle/>
                    <a:p>
                      <a:r>
                        <a:rPr lang="el-GR" dirty="0" smtClean="0"/>
                        <a:t>Ρωσία</a:t>
                      </a:r>
                      <a:endParaRPr lang="el-GR" dirty="0"/>
                    </a:p>
                  </a:txBody>
                  <a:tcPr/>
                </a:tc>
                <a:tc>
                  <a:txBody>
                    <a:bodyPr/>
                    <a:lstStyle/>
                    <a:p>
                      <a:pPr algn="ctr"/>
                      <a:r>
                        <a:rPr lang="el-GR" dirty="0" smtClean="0"/>
                        <a:t>14</a:t>
                      </a:r>
                      <a:r>
                        <a:rPr lang="en-US" dirty="0" smtClean="0"/>
                        <a:t>4,4</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0" i="0" u="none" strike="noStrike" dirty="0" smtClean="0">
                          <a:solidFill>
                            <a:srgbClr val="000000"/>
                          </a:solidFill>
                          <a:effectLst/>
                          <a:latin typeface="Calibri"/>
                        </a:rPr>
                        <a:t>1,</a:t>
                      </a:r>
                      <a:r>
                        <a:rPr lang="en-US" sz="1800" b="0" i="0" u="none" strike="noStrike" dirty="0" smtClean="0">
                          <a:solidFill>
                            <a:srgbClr val="000000"/>
                          </a:solidFill>
                          <a:effectLst/>
                          <a:latin typeface="Calibri"/>
                        </a:rPr>
                        <a:t>657</a:t>
                      </a:r>
                      <a:endParaRPr lang="el-GR" sz="1800" b="0" i="0" u="none" strike="noStrike" dirty="0" smtClean="0">
                        <a:solidFill>
                          <a:srgbClr val="000000"/>
                        </a:solidFill>
                        <a:effectLst/>
                        <a:latin typeface="Calibri"/>
                      </a:endParaRPr>
                    </a:p>
                  </a:txBody>
                  <a:tcPr/>
                </a:tc>
              </a:tr>
              <a:tr h="370840">
                <a:tc>
                  <a:txBody>
                    <a:bodyPr/>
                    <a:lstStyle/>
                    <a:p>
                      <a:r>
                        <a:rPr lang="el-GR" dirty="0" smtClean="0"/>
                        <a:t>Ινδία</a:t>
                      </a:r>
                      <a:endParaRPr lang="el-GR" dirty="0"/>
                    </a:p>
                  </a:txBody>
                  <a:tcPr/>
                </a:tc>
                <a:tc>
                  <a:txBody>
                    <a:bodyPr/>
                    <a:lstStyle/>
                    <a:p>
                      <a:pPr algn="ctr"/>
                      <a:r>
                        <a:rPr lang="el-GR" dirty="0" smtClean="0"/>
                        <a:t>1,</a:t>
                      </a:r>
                      <a:r>
                        <a:rPr lang="en-US" dirty="0" smtClean="0"/>
                        <a:t>35</a:t>
                      </a:r>
                      <a:endParaRPr lang="el-G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2,718</a:t>
                      </a:r>
                      <a:endParaRPr lang="el-GR" sz="1800" b="0" i="0" u="none" strike="noStrike" dirty="0" smtClean="0">
                        <a:solidFill>
                          <a:srgbClr val="000000"/>
                        </a:solidFill>
                        <a:effectLst/>
                        <a:latin typeface="Calibri"/>
                      </a:endParaRPr>
                    </a:p>
                  </a:txBody>
                  <a:tcPr anchor="ctr"/>
                </a:tc>
              </a:tr>
              <a:tr h="370840">
                <a:tc>
                  <a:txBody>
                    <a:bodyPr/>
                    <a:lstStyle/>
                    <a:p>
                      <a:r>
                        <a:rPr lang="el-GR" dirty="0" smtClean="0"/>
                        <a:t>Κίνα</a:t>
                      </a:r>
                      <a:endParaRPr lang="el-GR" dirty="0"/>
                    </a:p>
                  </a:txBody>
                  <a:tcPr/>
                </a:tc>
                <a:tc>
                  <a:txBody>
                    <a:bodyPr/>
                    <a:lstStyle/>
                    <a:p>
                      <a:pPr algn="ctr"/>
                      <a:r>
                        <a:rPr lang="el-GR" dirty="0" smtClean="0"/>
                        <a:t>1,3</a:t>
                      </a:r>
                      <a:r>
                        <a:rPr lang="en-US" dirty="0" smtClean="0"/>
                        <a:t>9</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13,608</a:t>
                      </a:r>
                      <a:endParaRPr lang="el-GR" sz="1800" b="0" i="0" u="none" strike="noStrike" dirty="0" smtClean="0">
                        <a:solidFill>
                          <a:srgbClr val="000000"/>
                        </a:solidFill>
                        <a:effectLst/>
                        <a:latin typeface="Calibri"/>
                      </a:endParaRPr>
                    </a:p>
                  </a:txBody>
                  <a:tcPr/>
                </a:tc>
              </a:tr>
              <a:tr h="370840">
                <a:tc>
                  <a:txBody>
                    <a:bodyPr/>
                    <a:lstStyle/>
                    <a:p>
                      <a:r>
                        <a:rPr lang="el-GR" b="1" dirty="0" smtClean="0"/>
                        <a:t>Σύνολο</a:t>
                      </a:r>
                      <a:endParaRPr lang="el-GR" b="1" dirty="0"/>
                    </a:p>
                  </a:txBody>
                  <a:tcPr/>
                </a:tc>
                <a:tc>
                  <a:txBody>
                    <a:bodyPr/>
                    <a:lstStyle/>
                    <a:p>
                      <a:pPr algn="ctr"/>
                      <a:r>
                        <a:rPr lang="en-US" b="1" dirty="0" smtClean="0"/>
                        <a:t>2,905 </a:t>
                      </a:r>
                      <a:r>
                        <a:rPr lang="el-GR" b="1" dirty="0" smtClean="0"/>
                        <a:t>(</a:t>
                      </a:r>
                      <a:r>
                        <a:rPr lang="en-US" b="1" dirty="0" smtClean="0"/>
                        <a:t>38,3</a:t>
                      </a:r>
                      <a:r>
                        <a:rPr lang="el-GR" b="1" dirty="0" smtClean="0"/>
                        <a:t>%)</a:t>
                      </a:r>
                      <a:endParaRPr lang="el-GR" b="1" dirty="0"/>
                    </a:p>
                  </a:txBody>
                  <a:tcPr/>
                </a:tc>
                <a:tc>
                  <a:txBody>
                    <a:bodyPr/>
                    <a:lstStyle/>
                    <a:p>
                      <a:pPr algn="ctr"/>
                      <a:r>
                        <a:rPr lang="el-GR" b="1" dirty="0" smtClean="0"/>
                        <a:t>1</a:t>
                      </a:r>
                      <a:r>
                        <a:rPr lang="en-US" b="1" dirty="0" smtClean="0"/>
                        <a:t>9</a:t>
                      </a:r>
                      <a:r>
                        <a:rPr lang="el-GR" b="1" dirty="0" smtClean="0"/>
                        <a:t>,</a:t>
                      </a:r>
                      <a:r>
                        <a:rPr lang="en-US" b="1" dirty="0" smtClean="0"/>
                        <a:t>851</a:t>
                      </a:r>
                      <a:r>
                        <a:rPr lang="el-GR" b="1" dirty="0" smtClean="0"/>
                        <a:t> (</a:t>
                      </a:r>
                      <a:r>
                        <a:rPr lang="en-US" b="1" dirty="0" smtClean="0"/>
                        <a:t>23,1</a:t>
                      </a:r>
                      <a:r>
                        <a:rPr lang="el-GR" b="1" dirty="0" smtClean="0"/>
                        <a:t>%)</a:t>
                      </a:r>
                      <a:endParaRPr lang="el-GR" b="1" dirty="0"/>
                    </a:p>
                  </a:txBody>
                  <a:tcPr/>
                </a:tc>
              </a:tr>
            </a:tbl>
          </a:graphicData>
        </a:graphic>
      </p:graphicFrame>
    </p:spTree>
    <p:extLst>
      <p:ext uri="{BB962C8B-B14F-4D97-AF65-F5344CB8AC3E}">
        <p14:creationId xmlns:p14="http://schemas.microsoft.com/office/powerpoint/2010/main" val="132146868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Νότια Αφρική και ΔΝΤ</a:t>
            </a:r>
            <a:endParaRPr lang="en-US" dirty="0">
              <a:solidFill>
                <a:schemeClr val="tx1"/>
              </a:solidFill>
            </a:endParaRPr>
          </a:p>
        </p:txBody>
      </p:sp>
      <p:sp>
        <p:nvSpPr>
          <p:cNvPr id="3" name="Content Placeholder 2"/>
          <p:cNvSpPr>
            <a:spLocks noGrp="1"/>
          </p:cNvSpPr>
          <p:nvPr>
            <p:ph idx="1"/>
          </p:nvPr>
        </p:nvSpPr>
        <p:spPr/>
        <p:txBody>
          <a:bodyPr/>
          <a:lstStyle/>
          <a:p>
            <a:r>
              <a:rPr lang="el-GR" dirty="0" smtClean="0"/>
              <a:t>Μέλος από το 1</a:t>
            </a:r>
            <a:r>
              <a:rPr lang="en-US" dirty="0" smtClean="0"/>
              <a:t>945</a:t>
            </a:r>
            <a:endParaRPr lang="el-GR" dirty="0" smtClean="0"/>
          </a:p>
          <a:p>
            <a:endParaRPr lang="el-GR" dirty="0"/>
          </a:p>
          <a:p>
            <a:r>
              <a:rPr lang="el-GR" dirty="0" smtClean="0"/>
              <a:t>Έχει προστρέξει στην υποστήριξη του ΔΝΤ πέντε φορές (η τελευταία το 1993)</a:t>
            </a:r>
          </a:p>
          <a:p>
            <a:endParaRPr lang="el-GR" dirty="0"/>
          </a:p>
          <a:p>
            <a:endParaRPr lang="el-GR" dirty="0" smtClean="0"/>
          </a:p>
          <a:p>
            <a:r>
              <a:rPr lang="en-US" dirty="0"/>
              <a:t>0</a:t>
            </a:r>
            <a:r>
              <a:rPr lang="el-GR" dirty="0" smtClean="0"/>
              <a:t>.</a:t>
            </a:r>
            <a:r>
              <a:rPr lang="en-US" dirty="0"/>
              <a:t>6</a:t>
            </a:r>
            <a:r>
              <a:rPr lang="en-US" dirty="0" smtClean="0"/>
              <a:t>4</a:t>
            </a:r>
            <a:r>
              <a:rPr lang="el-GR" dirty="0" smtClean="0"/>
              <a:t> </a:t>
            </a:r>
            <a:r>
              <a:rPr lang="en-US" dirty="0" smtClean="0"/>
              <a:t>voting rights</a:t>
            </a:r>
            <a:endParaRPr lang="el-GR" dirty="0" smtClean="0"/>
          </a:p>
          <a:p>
            <a:pPr marL="0" indent="0">
              <a:buNone/>
            </a:pPr>
            <a:endParaRPr lang="el-GR" dirty="0"/>
          </a:p>
        </p:txBody>
      </p:sp>
    </p:spTree>
    <p:extLst>
      <p:ext uri="{BB962C8B-B14F-4D97-AF65-F5344CB8AC3E}">
        <p14:creationId xmlns:p14="http://schemas.microsoft.com/office/powerpoint/2010/main" val="6698433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Νότια Αφρική και ΠΟΕ</a:t>
            </a:r>
            <a:endParaRPr lang="en-US" dirty="0"/>
          </a:p>
        </p:txBody>
      </p:sp>
      <p:sp>
        <p:nvSpPr>
          <p:cNvPr id="3" name="Content Placeholder 2"/>
          <p:cNvSpPr>
            <a:spLocks noGrp="1"/>
          </p:cNvSpPr>
          <p:nvPr>
            <p:ph idx="1"/>
          </p:nvPr>
        </p:nvSpPr>
        <p:spPr/>
        <p:txBody>
          <a:bodyPr/>
          <a:lstStyle/>
          <a:p>
            <a:r>
              <a:rPr lang="el-GR" dirty="0" smtClean="0"/>
              <a:t>Μέλος από το 1995</a:t>
            </a:r>
          </a:p>
          <a:p>
            <a:pPr marL="0" indent="0">
              <a:buNone/>
            </a:pPr>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752724"/>
            <a:ext cx="89154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36392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066800"/>
            <a:ext cx="820250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6421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Περιφερειακές εμπορικές συμφωνίες</a:t>
            </a:r>
            <a:endParaRPr lang="el-GR" dirty="0"/>
          </a:p>
        </p:txBody>
      </p:sp>
      <p:sp>
        <p:nvSpPr>
          <p:cNvPr id="3" name="Content Placeholder 2"/>
          <p:cNvSpPr>
            <a:spLocks noGrp="1"/>
          </p:cNvSpPr>
          <p:nvPr>
            <p:ph idx="1"/>
          </p:nvPr>
        </p:nvSpPr>
        <p:spPr/>
        <p:txBody>
          <a:bodyPr>
            <a:normAutofit fontScale="92500" lnSpcReduction="20000"/>
          </a:bodyPr>
          <a:lstStyle/>
          <a:p>
            <a:pPr marL="0" indent="0">
              <a:buNone/>
            </a:pPr>
            <a:endParaRPr lang="en-US" dirty="0"/>
          </a:p>
          <a:p>
            <a:r>
              <a:rPr lang="en-US" dirty="0"/>
              <a:t>    EFTA - SACU</a:t>
            </a:r>
          </a:p>
          <a:p>
            <a:endParaRPr lang="en-US" dirty="0"/>
          </a:p>
          <a:p>
            <a:r>
              <a:rPr lang="en-US" dirty="0"/>
              <a:t>    EU - SADC</a:t>
            </a:r>
          </a:p>
          <a:p>
            <a:endParaRPr lang="en-US" dirty="0"/>
          </a:p>
          <a:p>
            <a:r>
              <a:rPr lang="en-US" dirty="0"/>
              <a:t>    EU - South Africa</a:t>
            </a:r>
          </a:p>
          <a:p>
            <a:endParaRPr lang="en-US" dirty="0"/>
          </a:p>
          <a:p>
            <a:r>
              <a:rPr lang="en-US" dirty="0"/>
              <a:t>    Southern African Customs Union (SACU)</a:t>
            </a:r>
          </a:p>
          <a:p>
            <a:endParaRPr lang="en-US" dirty="0"/>
          </a:p>
          <a:p>
            <a:r>
              <a:rPr lang="en-US" dirty="0"/>
              <a:t>    Southern African Development Community (SADC)</a:t>
            </a:r>
          </a:p>
          <a:p>
            <a:endParaRPr lang="en-US" dirty="0"/>
          </a:p>
          <a:p>
            <a:r>
              <a:rPr lang="en-US" dirty="0"/>
              <a:t>    Southern Common Market (MERCOSUR) - Southern African Customs Union (SACU)</a:t>
            </a:r>
          </a:p>
          <a:p>
            <a:endParaRPr lang="el-GR" dirty="0"/>
          </a:p>
        </p:txBody>
      </p:sp>
    </p:spTree>
    <p:extLst>
      <p:ext uri="{BB962C8B-B14F-4D97-AF65-F5344CB8AC3E}">
        <p14:creationId xmlns:p14="http://schemas.microsoft.com/office/powerpoint/2010/main" val="10844075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Άλλα ενδιαφέροντα σημεία</a:t>
            </a:r>
            <a:endParaRPr lang="en-US" dirty="0"/>
          </a:p>
        </p:txBody>
      </p:sp>
    </p:spTree>
    <p:extLst>
      <p:ext uri="{BB962C8B-B14F-4D97-AF65-F5344CB8AC3E}">
        <p14:creationId xmlns:p14="http://schemas.microsoft.com/office/powerpoint/2010/main" val="8263075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adc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57200"/>
            <a:ext cx="5410200" cy="547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29277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ap of ch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5188"/>
            <a:ext cx="7010400" cy="640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83313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Κίνα</a:t>
            </a:r>
            <a:endParaRPr lang="en-US" dirty="0"/>
          </a:p>
        </p:txBody>
      </p:sp>
      <p:sp>
        <p:nvSpPr>
          <p:cNvPr id="4" name="Content Placeholder 3"/>
          <p:cNvSpPr>
            <a:spLocks noGrp="1"/>
          </p:cNvSpPr>
          <p:nvPr>
            <p:ph idx="1"/>
          </p:nvPr>
        </p:nvSpPr>
        <p:spPr/>
        <p:txBody>
          <a:bodyPr>
            <a:normAutofit fontScale="92500" lnSpcReduction="20000"/>
          </a:bodyPr>
          <a:lstStyle/>
          <a:p>
            <a:pPr marL="0" indent="0">
              <a:buNone/>
            </a:pPr>
            <a:r>
              <a:rPr lang="el-GR" dirty="0" smtClean="0"/>
              <a:t>Πληθυσμός: 1</a:t>
            </a:r>
            <a:r>
              <a:rPr lang="en-US" dirty="0" smtClean="0"/>
              <a:t>,</a:t>
            </a:r>
            <a:r>
              <a:rPr lang="el-GR" dirty="0" smtClean="0"/>
              <a:t>3</a:t>
            </a:r>
            <a:r>
              <a:rPr lang="en-US" dirty="0" smtClean="0"/>
              <a:t>9</a:t>
            </a:r>
            <a:r>
              <a:rPr lang="el-GR" dirty="0" smtClean="0"/>
              <a:t> δις.</a:t>
            </a:r>
          </a:p>
          <a:p>
            <a:pPr marL="0" indent="0">
              <a:buNone/>
            </a:pPr>
            <a:endParaRPr lang="el-GR" dirty="0"/>
          </a:p>
          <a:p>
            <a:pPr marL="0" indent="0">
              <a:buNone/>
            </a:pPr>
            <a:r>
              <a:rPr lang="el-GR" dirty="0" smtClean="0"/>
              <a:t>ΑΕΠ: </a:t>
            </a:r>
            <a:r>
              <a:rPr lang="en-US" dirty="0" smtClean="0"/>
              <a:t>13,6 </a:t>
            </a:r>
            <a:r>
              <a:rPr lang="el-GR" dirty="0" smtClean="0"/>
              <a:t>τρις (</a:t>
            </a:r>
            <a:r>
              <a:rPr lang="en-US" dirty="0" smtClean="0"/>
              <a:t>2</a:t>
            </a:r>
            <a:r>
              <a:rPr lang="el-GR" baseline="30000" dirty="0" smtClean="0"/>
              <a:t>η</a:t>
            </a:r>
            <a:r>
              <a:rPr lang="el-GR" dirty="0" smtClean="0"/>
              <a:t> οικονομία στον κόσμο)</a:t>
            </a:r>
          </a:p>
          <a:p>
            <a:pPr marL="0" indent="0">
              <a:buNone/>
            </a:pPr>
            <a:endParaRPr lang="el-GR" dirty="0"/>
          </a:p>
          <a:p>
            <a:pPr marL="0" indent="0">
              <a:buNone/>
            </a:pPr>
            <a:r>
              <a:rPr lang="el-GR" dirty="0" smtClean="0"/>
              <a:t>Κατά κεφαλήν: </a:t>
            </a:r>
            <a:r>
              <a:rPr lang="el-GR" dirty="0"/>
              <a:t>9</a:t>
            </a:r>
            <a:r>
              <a:rPr lang="en-US" dirty="0" smtClean="0"/>
              <a:t>.770</a:t>
            </a:r>
            <a:endParaRPr lang="el-GR" dirty="0" smtClean="0"/>
          </a:p>
          <a:p>
            <a:pPr marL="0" indent="0">
              <a:buNone/>
            </a:pPr>
            <a:endParaRPr lang="el-GR" dirty="0"/>
          </a:p>
          <a:p>
            <a:pPr marL="0" indent="0">
              <a:buNone/>
            </a:pPr>
            <a:r>
              <a:rPr lang="el-GR" dirty="0" smtClean="0"/>
              <a:t>Ανεργία: </a:t>
            </a:r>
            <a:r>
              <a:rPr lang="en-US" dirty="0">
                <a:solidFill>
                  <a:schemeClr val="tx1">
                    <a:lumMod val="95000"/>
                  </a:schemeClr>
                </a:solidFill>
              </a:rPr>
              <a:t>4</a:t>
            </a:r>
            <a:r>
              <a:rPr lang="el-GR" dirty="0" smtClean="0">
                <a:solidFill>
                  <a:schemeClr val="tx1">
                    <a:lumMod val="95000"/>
                  </a:schemeClr>
                </a:solidFill>
              </a:rPr>
              <a:t>,</a:t>
            </a:r>
            <a:r>
              <a:rPr lang="en-US" dirty="0">
                <a:solidFill>
                  <a:schemeClr val="tx1">
                    <a:lumMod val="95000"/>
                  </a:schemeClr>
                </a:solidFill>
              </a:rPr>
              <a:t>4</a:t>
            </a:r>
            <a:r>
              <a:rPr lang="el-GR" dirty="0" smtClean="0">
                <a:solidFill>
                  <a:schemeClr val="tx1">
                    <a:lumMod val="95000"/>
                  </a:schemeClr>
                </a:solidFill>
              </a:rPr>
              <a:t>%</a:t>
            </a:r>
            <a:r>
              <a:rPr lang="en-US" dirty="0" smtClean="0"/>
              <a:t> </a:t>
            </a:r>
            <a:endParaRPr lang="el-GR" dirty="0" smtClean="0"/>
          </a:p>
          <a:p>
            <a:pPr marL="0" indent="0">
              <a:buNone/>
            </a:pPr>
            <a:endParaRPr lang="el-GR" dirty="0"/>
          </a:p>
          <a:p>
            <a:pPr marL="0" indent="0">
              <a:buNone/>
            </a:pPr>
            <a:r>
              <a:rPr lang="el-GR" dirty="0" smtClean="0"/>
              <a:t>Πληθωρισμός: </a:t>
            </a:r>
            <a:r>
              <a:rPr lang="en-US" dirty="0" smtClean="0"/>
              <a:t>2,9</a:t>
            </a:r>
            <a:r>
              <a:rPr lang="el-GR" dirty="0" smtClean="0"/>
              <a:t>%</a:t>
            </a:r>
          </a:p>
          <a:p>
            <a:pPr marL="0" indent="0">
              <a:buNone/>
            </a:pPr>
            <a:endParaRPr lang="el-GR" dirty="0"/>
          </a:p>
          <a:p>
            <a:pPr marL="0" indent="0">
              <a:buNone/>
            </a:pPr>
            <a:r>
              <a:rPr lang="el-GR" dirty="0" smtClean="0">
                <a:solidFill>
                  <a:schemeClr val="tx1">
                    <a:lumMod val="85000"/>
                  </a:schemeClr>
                </a:solidFill>
              </a:rPr>
              <a:t>Εξαγωγές:</a:t>
            </a:r>
            <a:r>
              <a:rPr lang="en-US" dirty="0" smtClean="0">
                <a:solidFill>
                  <a:schemeClr val="tx1">
                    <a:lumMod val="85000"/>
                  </a:schemeClr>
                </a:solidFill>
              </a:rPr>
              <a:t> 2,65 </a:t>
            </a:r>
            <a:r>
              <a:rPr lang="el-GR" dirty="0" smtClean="0">
                <a:solidFill>
                  <a:schemeClr val="tx1">
                    <a:lumMod val="85000"/>
                  </a:schemeClr>
                </a:solidFill>
              </a:rPr>
              <a:t>τρις </a:t>
            </a:r>
          </a:p>
          <a:p>
            <a:pPr marL="0" indent="0">
              <a:buNone/>
            </a:pPr>
            <a:endParaRPr lang="el-GR" dirty="0"/>
          </a:p>
          <a:p>
            <a:pPr marL="0" indent="0">
              <a:buNone/>
            </a:pPr>
            <a:r>
              <a:rPr lang="el-GR" dirty="0"/>
              <a:t>ΑΞΕ: </a:t>
            </a:r>
            <a:r>
              <a:rPr lang="en-US" dirty="0" smtClean="0"/>
              <a:t>203</a:t>
            </a:r>
            <a:r>
              <a:rPr lang="el-GR" dirty="0" smtClean="0"/>
              <a:t> δις</a:t>
            </a:r>
            <a:endParaRPr lang="en-US" dirty="0"/>
          </a:p>
        </p:txBody>
      </p:sp>
    </p:spTree>
    <p:extLst>
      <p:ext uri="{BB962C8B-B14F-4D97-AF65-F5344CB8AC3E}">
        <p14:creationId xmlns:p14="http://schemas.microsoft.com/office/powerpoint/2010/main" val="171363268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Οικονομικά και άλλα στοιχεία</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data.worldbank.org/country/china</a:t>
            </a:r>
            <a:r>
              <a:rPr lang="en-US" dirty="0" smtClean="0"/>
              <a:t> </a:t>
            </a:r>
            <a:endParaRPr lang="en-US" dirty="0"/>
          </a:p>
        </p:txBody>
      </p:sp>
    </p:spTree>
    <p:extLst>
      <p:ext uri="{BB962C8B-B14F-4D97-AF65-F5344CB8AC3E}">
        <p14:creationId xmlns:p14="http://schemas.microsoft.com/office/powerpoint/2010/main" val="264397037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114663"/>
            <a:ext cx="7315200" cy="1154097"/>
          </a:xfrm>
        </p:spPr>
        <p:txBody>
          <a:bodyPr/>
          <a:lstStyle/>
          <a:p>
            <a:r>
              <a:rPr lang="el-GR" dirty="0" smtClean="0"/>
              <a:t>Πολιτικές 1979-83</a:t>
            </a:r>
            <a:endParaRPr lang="el-GR" dirty="0"/>
          </a:p>
        </p:txBody>
      </p:sp>
      <p:sp>
        <p:nvSpPr>
          <p:cNvPr id="3" name="Θέση περιεχομένου 2"/>
          <p:cNvSpPr>
            <a:spLocks noGrp="1"/>
          </p:cNvSpPr>
          <p:nvPr>
            <p:ph idx="1"/>
          </p:nvPr>
        </p:nvSpPr>
        <p:spPr/>
        <p:txBody>
          <a:bodyPr>
            <a:noAutofit/>
          </a:bodyPr>
          <a:lstStyle/>
          <a:p>
            <a:r>
              <a:rPr lang="en-US" sz="2400" dirty="0"/>
              <a:t>“Open Door policy” </a:t>
            </a:r>
            <a:r>
              <a:rPr lang="el-GR" sz="2400" dirty="0" smtClean="0"/>
              <a:t>- </a:t>
            </a:r>
            <a:r>
              <a:rPr lang="en-US" sz="2400" dirty="0" smtClean="0"/>
              <a:t>1978 </a:t>
            </a:r>
            <a:endParaRPr lang="el-GR" sz="2400" dirty="0" smtClean="0"/>
          </a:p>
          <a:p>
            <a:r>
              <a:rPr lang="en-US" sz="2400" dirty="0" smtClean="0"/>
              <a:t>Equity </a:t>
            </a:r>
            <a:r>
              <a:rPr lang="en-US" sz="2400" dirty="0"/>
              <a:t>Joint Venture Law </a:t>
            </a:r>
            <a:r>
              <a:rPr lang="el-GR" sz="2400" dirty="0" smtClean="0"/>
              <a:t>-</a:t>
            </a:r>
            <a:r>
              <a:rPr lang="en-US" sz="2400" dirty="0" smtClean="0"/>
              <a:t> </a:t>
            </a:r>
            <a:r>
              <a:rPr lang="en-US" sz="2400" dirty="0"/>
              <a:t>1979</a:t>
            </a:r>
            <a:endParaRPr lang="el-GR" sz="2400" dirty="0" smtClean="0"/>
          </a:p>
          <a:p>
            <a:endParaRPr lang="el-GR" sz="2400" dirty="0"/>
          </a:p>
          <a:p>
            <a:r>
              <a:rPr lang="el-GR" sz="2400" dirty="0" smtClean="0"/>
              <a:t>4 Ειδικές Οικονομικές Ζώνες </a:t>
            </a:r>
            <a:r>
              <a:rPr lang="en-US" sz="2400" dirty="0" smtClean="0"/>
              <a:t>(</a:t>
            </a:r>
            <a:r>
              <a:rPr lang="en-US" sz="2400" dirty="0"/>
              <a:t>SEZs) </a:t>
            </a:r>
            <a:r>
              <a:rPr lang="el-GR" sz="2400" dirty="0" smtClean="0"/>
              <a:t>στις επαρχίες </a:t>
            </a:r>
            <a:r>
              <a:rPr lang="en-US" sz="2400" dirty="0" smtClean="0"/>
              <a:t>Guangdong </a:t>
            </a:r>
            <a:r>
              <a:rPr lang="el-GR" sz="2400" dirty="0" smtClean="0"/>
              <a:t>και</a:t>
            </a:r>
            <a:r>
              <a:rPr lang="en-US" sz="2400" dirty="0" smtClean="0"/>
              <a:t> Fujian</a:t>
            </a:r>
            <a:r>
              <a:rPr lang="el-GR" sz="2400" dirty="0" smtClean="0"/>
              <a:t>. Ειδικό καθεστώς για την προσέλκυση επενδύσεων</a:t>
            </a:r>
          </a:p>
          <a:p>
            <a:endParaRPr lang="el-GR" sz="2400" dirty="0" smtClean="0"/>
          </a:p>
        </p:txBody>
      </p:sp>
    </p:spTree>
    <p:extLst>
      <p:ext uri="{BB962C8B-B14F-4D97-AF65-F5344CB8AC3E}">
        <p14:creationId xmlns:p14="http://schemas.microsoft.com/office/powerpoint/2010/main" val="4234364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71600" y="18937"/>
            <a:ext cx="7315200" cy="1154097"/>
          </a:xfrm>
        </p:spPr>
        <p:txBody>
          <a:bodyPr/>
          <a:lstStyle/>
          <a:p>
            <a:r>
              <a:rPr lang="en-US" dirty="0" smtClean="0"/>
              <a:t>MINT</a:t>
            </a:r>
            <a:endParaRPr lang="el-GR" dirty="0"/>
          </a:p>
        </p:txBody>
      </p:sp>
      <p:graphicFrame>
        <p:nvGraphicFramePr>
          <p:cNvPr id="4" name="Πίνακας 3"/>
          <p:cNvGraphicFramePr>
            <a:graphicFrameLocks noGrp="1"/>
          </p:cNvGraphicFramePr>
          <p:nvPr>
            <p:extLst>
              <p:ext uri="{D42A27DB-BD31-4B8C-83A1-F6EECF244321}">
                <p14:modId xmlns:p14="http://schemas.microsoft.com/office/powerpoint/2010/main" val="4048414933"/>
              </p:ext>
            </p:extLst>
          </p:nvPr>
        </p:nvGraphicFramePr>
        <p:xfrm>
          <a:off x="719999" y="2160000"/>
          <a:ext cx="4536503" cy="2499464"/>
        </p:xfrm>
        <a:graphic>
          <a:graphicData uri="http://schemas.openxmlformats.org/drawingml/2006/table">
            <a:tbl>
              <a:tblPr firstRow="1" bandRow="1">
                <a:tableStyleId>{5C22544A-7EE6-4342-B048-85BDC9FD1C3A}</a:tableStyleId>
              </a:tblPr>
              <a:tblGrid>
                <a:gridCol w="1432580"/>
                <a:gridCol w="1750931"/>
                <a:gridCol w="1352992"/>
              </a:tblGrid>
              <a:tr h="648072">
                <a:tc>
                  <a:txBody>
                    <a:bodyPr/>
                    <a:lstStyle/>
                    <a:p>
                      <a:pPr algn="ctr"/>
                      <a:r>
                        <a:rPr lang="el-GR" dirty="0" smtClean="0"/>
                        <a:t>Χώρα</a:t>
                      </a:r>
                      <a:endParaRPr lang="el-GR" dirty="0"/>
                    </a:p>
                  </a:txBody>
                  <a:tcPr anchor="ctr"/>
                </a:tc>
                <a:tc>
                  <a:txBody>
                    <a:bodyPr/>
                    <a:lstStyle/>
                    <a:p>
                      <a:pPr algn="ctr"/>
                      <a:r>
                        <a:rPr lang="el-GR" dirty="0" smtClean="0"/>
                        <a:t>Πληθυσμός (σε εκατ.)</a:t>
                      </a:r>
                      <a:endParaRPr lang="el-GR" dirty="0"/>
                    </a:p>
                  </a:txBody>
                  <a:tcPr anchor="ctr"/>
                </a:tc>
                <a:tc>
                  <a:txBody>
                    <a:bodyPr/>
                    <a:lstStyle/>
                    <a:p>
                      <a:pPr algn="ctr"/>
                      <a:r>
                        <a:rPr lang="el-GR" dirty="0" smtClean="0"/>
                        <a:t>ΑΕΠ</a:t>
                      </a:r>
                    </a:p>
                    <a:p>
                      <a:pPr algn="ctr"/>
                      <a:r>
                        <a:rPr lang="el-GR" dirty="0" smtClean="0"/>
                        <a:t>(σε δις $)</a:t>
                      </a:r>
                      <a:endParaRPr lang="el-GR" dirty="0"/>
                    </a:p>
                  </a:txBody>
                  <a:tcPr anchor="ctr"/>
                </a:tc>
              </a:tr>
              <a:tr h="368032">
                <a:tc>
                  <a:txBody>
                    <a:bodyPr/>
                    <a:lstStyle/>
                    <a:p>
                      <a:r>
                        <a:rPr lang="el-GR" dirty="0" smtClean="0"/>
                        <a:t>Μεξικό</a:t>
                      </a:r>
                      <a:endParaRPr lang="el-GR" dirty="0"/>
                    </a:p>
                  </a:txBody>
                  <a:tcPr/>
                </a:tc>
                <a:tc>
                  <a:txBody>
                    <a:bodyPr/>
                    <a:lstStyle/>
                    <a:p>
                      <a:pPr algn="ctr"/>
                      <a:r>
                        <a:rPr lang="en-US" dirty="0" smtClean="0"/>
                        <a:t>129,19</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a:t>
                      </a:r>
                      <a:r>
                        <a:rPr lang="el-GR" sz="1800" b="0" i="0" u="none" strike="noStrike" dirty="0" smtClean="0">
                          <a:solidFill>
                            <a:srgbClr val="000000"/>
                          </a:solidFill>
                          <a:effectLst/>
                          <a:latin typeface="Calibri"/>
                        </a:rPr>
                        <a:t>,</a:t>
                      </a:r>
                      <a:r>
                        <a:rPr lang="en-US" sz="1800" b="0" i="0" u="none" strike="noStrike" dirty="0" smtClean="0">
                          <a:solidFill>
                            <a:srgbClr val="000000"/>
                          </a:solidFill>
                          <a:effectLst/>
                          <a:latin typeface="Calibri"/>
                        </a:rPr>
                        <a:t>220</a:t>
                      </a:r>
                      <a:endParaRPr lang="el-GR" sz="1800" b="0" i="0" u="none" strike="noStrike" dirty="0" smtClean="0">
                        <a:solidFill>
                          <a:srgbClr val="000000"/>
                        </a:solidFill>
                        <a:effectLst/>
                        <a:latin typeface="Calibri"/>
                      </a:endParaRPr>
                    </a:p>
                  </a:txBody>
                  <a:tcPr/>
                </a:tc>
              </a:tr>
              <a:tr h="370840">
                <a:tc>
                  <a:txBody>
                    <a:bodyPr/>
                    <a:lstStyle/>
                    <a:p>
                      <a:r>
                        <a:rPr lang="el-GR" dirty="0" smtClean="0"/>
                        <a:t>Ινδονησία</a:t>
                      </a:r>
                      <a:endParaRPr lang="el-GR" dirty="0"/>
                    </a:p>
                  </a:txBody>
                  <a:tcPr/>
                </a:tc>
                <a:tc>
                  <a:txBody>
                    <a:bodyPr/>
                    <a:lstStyle/>
                    <a:p>
                      <a:pPr algn="ctr"/>
                      <a:r>
                        <a:rPr lang="en-US" dirty="0" smtClean="0"/>
                        <a:t>267,66</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1,042</a:t>
                      </a:r>
                      <a:endParaRPr lang="el-GR" sz="1800" b="0" i="0" u="none" strike="noStrike" dirty="0" smtClean="0">
                        <a:solidFill>
                          <a:srgbClr val="000000"/>
                        </a:solidFill>
                        <a:effectLst/>
                        <a:latin typeface="Calibri"/>
                      </a:endParaRPr>
                    </a:p>
                  </a:txBody>
                  <a:tcPr/>
                </a:tc>
              </a:tr>
              <a:tr h="370840">
                <a:tc>
                  <a:txBody>
                    <a:bodyPr/>
                    <a:lstStyle/>
                    <a:p>
                      <a:r>
                        <a:rPr lang="el-GR" dirty="0" smtClean="0"/>
                        <a:t>Νιγηρία</a:t>
                      </a:r>
                      <a:endParaRPr lang="el-GR" dirty="0"/>
                    </a:p>
                  </a:txBody>
                  <a:tcPr/>
                </a:tc>
                <a:tc>
                  <a:txBody>
                    <a:bodyPr/>
                    <a:lstStyle/>
                    <a:p>
                      <a:pPr algn="ctr"/>
                      <a:r>
                        <a:rPr lang="en-US" dirty="0" smtClean="0"/>
                        <a:t>195,87</a:t>
                      </a:r>
                      <a:endParaRPr lang="el-G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397,3</a:t>
                      </a:r>
                      <a:endParaRPr lang="el-GR" sz="1800" b="0" i="0" u="none" strike="noStrike" dirty="0" smtClean="0">
                        <a:solidFill>
                          <a:srgbClr val="000000"/>
                        </a:solidFill>
                        <a:effectLst/>
                        <a:latin typeface="Calibri"/>
                      </a:endParaRPr>
                    </a:p>
                  </a:txBody>
                  <a:tcPr anchor="ctr"/>
                </a:tc>
              </a:tr>
              <a:tr h="370840">
                <a:tc>
                  <a:txBody>
                    <a:bodyPr/>
                    <a:lstStyle/>
                    <a:p>
                      <a:r>
                        <a:rPr lang="el-GR" dirty="0" smtClean="0"/>
                        <a:t>Τουρκία</a:t>
                      </a:r>
                      <a:endParaRPr lang="el-GR" dirty="0"/>
                    </a:p>
                  </a:txBody>
                  <a:tcPr/>
                </a:tc>
                <a:tc>
                  <a:txBody>
                    <a:bodyPr/>
                    <a:lstStyle/>
                    <a:p>
                      <a:pPr algn="ctr"/>
                      <a:r>
                        <a:rPr lang="en-US" dirty="0" smtClean="0"/>
                        <a:t>82,31</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771,4</a:t>
                      </a:r>
                      <a:endParaRPr lang="el-GR" sz="1800" b="0" i="0" u="none" strike="noStrike" dirty="0" smtClean="0">
                        <a:solidFill>
                          <a:srgbClr val="000000"/>
                        </a:solidFill>
                        <a:effectLst/>
                        <a:latin typeface="Calibri"/>
                      </a:endParaRPr>
                    </a:p>
                  </a:txBody>
                  <a:tcPr/>
                </a:tc>
              </a:tr>
              <a:tr h="370840">
                <a:tc>
                  <a:txBody>
                    <a:bodyPr/>
                    <a:lstStyle/>
                    <a:p>
                      <a:r>
                        <a:rPr lang="el-GR" b="1" dirty="0" smtClean="0"/>
                        <a:t>Σύνολο</a:t>
                      </a:r>
                      <a:endParaRPr lang="el-GR" b="1" dirty="0"/>
                    </a:p>
                  </a:txBody>
                  <a:tcPr/>
                </a:tc>
                <a:tc>
                  <a:txBody>
                    <a:bodyPr/>
                    <a:lstStyle/>
                    <a:p>
                      <a:pPr algn="ctr"/>
                      <a:r>
                        <a:rPr lang="en-US" b="1" dirty="0" smtClean="0"/>
                        <a:t>675</a:t>
                      </a:r>
                      <a:r>
                        <a:rPr lang="el-GR" b="1" dirty="0" smtClean="0"/>
                        <a:t> (</a:t>
                      </a:r>
                      <a:r>
                        <a:rPr lang="en-US" b="1" dirty="0" smtClean="0"/>
                        <a:t>9</a:t>
                      </a:r>
                      <a:r>
                        <a:rPr lang="el-GR" b="1" dirty="0" smtClean="0"/>
                        <a:t>%)</a:t>
                      </a:r>
                      <a:endParaRPr lang="el-GR" b="1" dirty="0"/>
                    </a:p>
                  </a:txBody>
                  <a:tcPr/>
                </a:tc>
                <a:tc>
                  <a:txBody>
                    <a:bodyPr/>
                    <a:lstStyle/>
                    <a:p>
                      <a:pPr algn="ctr"/>
                      <a:r>
                        <a:rPr lang="el-GR" b="1" dirty="0" smtClean="0"/>
                        <a:t>3,</a:t>
                      </a:r>
                      <a:r>
                        <a:rPr lang="en-US" b="1" dirty="0" smtClean="0"/>
                        <a:t>430</a:t>
                      </a:r>
                      <a:r>
                        <a:rPr lang="el-GR" b="1" dirty="0" smtClean="0"/>
                        <a:t> (</a:t>
                      </a:r>
                      <a:r>
                        <a:rPr lang="en-US" b="1" dirty="0" smtClean="0"/>
                        <a:t>4</a:t>
                      </a:r>
                      <a:r>
                        <a:rPr lang="el-GR" b="1" dirty="0" smtClean="0"/>
                        <a:t>%)</a:t>
                      </a:r>
                      <a:endParaRPr lang="el-GR" b="1" dirty="0"/>
                    </a:p>
                  </a:txBody>
                  <a:tcPr/>
                </a:tc>
              </a:tr>
            </a:tbl>
          </a:graphicData>
        </a:graphic>
      </p:graphicFrame>
    </p:spTree>
    <p:extLst>
      <p:ext uri="{BB962C8B-B14F-4D97-AF65-F5344CB8AC3E}">
        <p14:creationId xmlns:p14="http://schemas.microsoft.com/office/powerpoint/2010/main" val="380729955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114663"/>
            <a:ext cx="7315200" cy="1154097"/>
          </a:xfrm>
        </p:spPr>
        <p:txBody>
          <a:bodyPr/>
          <a:lstStyle/>
          <a:p>
            <a:r>
              <a:rPr lang="el-GR" dirty="0" smtClean="0"/>
              <a:t>Πολιτικές 1979-83</a:t>
            </a:r>
            <a:endParaRPr lang="el-GR" dirty="0"/>
          </a:p>
        </p:txBody>
      </p:sp>
      <p:sp>
        <p:nvSpPr>
          <p:cNvPr id="3" name="Θέση περιεχομένου 2"/>
          <p:cNvSpPr>
            <a:spLocks noGrp="1"/>
          </p:cNvSpPr>
          <p:nvPr>
            <p:ph idx="1"/>
          </p:nvPr>
        </p:nvSpPr>
        <p:spPr/>
        <p:txBody>
          <a:bodyPr>
            <a:noAutofit/>
          </a:bodyPr>
          <a:lstStyle/>
          <a:p>
            <a:r>
              <a:rPr lang="en-US" sz="2400" dirty="0" smtClean="0"/>
              <a:t>15</a:t>
            </a:r>
            <a:r>
              <a:rPr lang="el-GR" sz="2400" dirty="0" smtClean="0"/>
              <a:t>% μείωση φόρου</a:t>
            </a:r>
          </a:p>
          <a:p>
            <a:r>
              <a:rPr lang="el-GR" sz="2400" dirty="0" smtClean="0"/>
              <a:t>Αν υπήρχε 10ετές πλάνο – 1 &amp; 2 έτος με κέρδη απαλλάσσονταν από φόρο και προσφερόταν 50% έκπτωση για τα επόμενα 3 έτη</a:t>
            </a:r>
          </a:p>
          <a:p>
            <a:r>
              <a:rPr lang="el-GR" sz="2400" dirty="0" smtClean="0"/>
              <a:t>Κανένας δασμός</a:t>
            </a:r>
          </a:p>
          <a:p>
            <a:endParaRPr lang="el-GR" sz="2400" dirty="0"/>
          </a:p>
          <a:p>
            <a:r>
              <a:rPr lang="el-GR" sz="2400" dirty="0" smtClean="0"/>
              <a:t>Αποτελέσματα: Περίπου </a:t>
            </a:r>
            <a:r>
              <a:rPr lang="en-US" sz="2400" dirty="0" smtClean="0"/>
              <a:t>US$1.8 </a:t>
            </a:r>
            <a:r>
              <a:rPr lang="el-GR" sz="2400" dirty="0" smtClean="0"/>
              <a:t>δις στο σύνολο για όλη την περίοδο (ΑΕΠ 1979: $178 δις, 1983: $230 δις) </a:t>
            </a:r>
            <a:endParaRPr lang="el-GR" sz="2400" dirty="0"/>
          </a:p>
        </p:txBody>
      </p:sp>
    </p:spTree>
    <p:extLst>
      <p:ext uri="{BB962C8B-B14F-4D97-AF65-F5344CB8AC3E}">
        <p14:creationId xmlns:p14="http://schemas.microsoft.com/office/powerpoint/2010/main" val="107025140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114663"/>
            <a:ext cx="7315200" cy="1154097"/>
          </a:xfrm>
        </p:spPr>
        <p:txBody>
          <a:bodyPr/>
          <a:lstStyle/>
          <a:p>
            <a:r>
              <a:rPr lang="el-GR" dirty="0" smtClean="0"/>
              <a:t>Πολιτικές 1984-91</a:t>
            </a:r>
            <a:endParaRPr lang="el-GR" dirty="0"/>
          </a:p>
        </p:txBody>
      </p:sp>
      <p:sp>
        <p:nvSpPr>
          <p:cNvPr id="3" name="Θέση περιεχομένου 2"/>
          <p:cNvSpPr>
            <a:spLocks noGrp="1"/>
          </p:cNvSpPr>
          <p:nvPr>
            <p:ph idx="1"/>
          </p:nvPr>
        </p:nvSpPr>
        <p:spPr>
          <a:xfrm>
            <a:off x="179512" y="1556792"/>
            <a:ext cx="8784976" cy="3539527"/>
          </a:xfrm>
        </p:spPr>
        <p:txBody>
          <a:bodyPr>
            <a:noAutofit/>
          </a:bodyPr>
          <a:lstStyle/>
          <a:p>
            <a:r>
              <a:rPr lang="el-GR" sz="3000" dirty="0" smtClean="0"/>
              <a:t>Νέες Ειδικές Ζώνες:</a:t>
            </a:r>
          </a:p>
          <a:p>
            <a:pPr lvl="1"/>
            <a:r>
              <a:rPr lang="en-US" sz="2400" dirty="0" smtClean="0"/>
              <a:t>Hainan </a:t>
            </a:r>
            <a:endParaRPr lang="el-GR" sz="2400" dirty="0" smtClean="0"/>
          </a:p>
          <a:p>
            <a:pPr lvl="1"/>
            <a:r>
              <a:rPr lang="el-GR" sz="2400" dirty="0" smtClean="0"/>
              <a:t>14</a:t>
            </a:r>
            <a:r>
              <a:rPr lang="en-US" sz="2400" dirty="0" smtClean="0"/>
              <a:t> </a:t>
            </a:r>
            <a:r>
              <a:rPr lang="el-GR" sz="2400" dirty="0" smtClean="0"/>
              <a:t>παραθαλάσσιες πόλεις σε 10 επαρχίες </a:t>
            </a:r>
          </a:p>
          <a:p>
            <a:pPr marL="228600" lvl="1"/>
            <a:r>
              <a:rPr lang="el-GR" sz="2400" dirty="0"/>
              <a:t>Εκπτώσεις και ειδικό καθεστώς για επενδύσεις που σχετίζονταν με τεχνολογία</a:t>
            </a:r>
          </a:p>
          <a:p>
            <a:r>
              <a:rPr lang="el-GR" sz="2400" dirty="0"/>
              <a:t>1990 - </a:t>
            </a:r>
            <a:r>
              <a:rPr lang="en-US" sz="2400" dirty="0"/>
              <a:t>Amendments to the Equity</a:t>
            </a:r>
            <a:r>
              <a:rPr lang="el-GR" sz="2400" dirty="0"/>
              <a:t> </a:t>
            </a:r>
            <a:r>
              <a:rPr lang="en-US" sz="2400" dirty="0"/>
              <a:t>Joint Venture Law </a:t>
            </a:r>
            <a:r>
              <a:rPr lang="el-GR" sz="2400" dirty="0"/>
              <a:t>και </a:t>
            </a:r>
            <a:r>
              <a:rPr lang="en-US" sz="2400" dirty="0"/>
              <a:t> Wholly Foreign Owned Enterprise Implementing Rules</a:t>
            </a:r>
            <a:endParaRPr lang="el-GR" sz="2400" dirty="0"/>
          </a:p>
          <a:p>
            <a:r>
              <a:rPr lang="el-GR" sz="2400" dirty="0" smtClean="0"/>
              <a:t>Αποτελέσματα: </a:t>
            </a:r>
            <a:r>
              <a:rPr lang="en-US" sz="2400" dirty="0" smtClean="0"/>
              <a:t> </a:t>
            </a:r>
            <a:r>
              <a:rPr lang="en-US" sz="2400" dirty="0"/>
              <a:t>US$10.3 </a:t>
            </a:r>
            <a:r>
              <a:rPr lang="el-GR" sz="2400" dirty="0" smtClean="0"/>
              <a:t>δις την περίοδο </a:t>
            </a:r>
            <a:r>
              <a:rPr lang="en-US" sz="2400" dirty="0" smtClean="0"/>
              <a:t>1984-88</a:t>
            </a:r>
            <a:r>
              <a:rPr lang="el-GR" sz="2400" dirty="0"/>
              <a:t> </a:t>
            </a:r>
            <a:r>
              <a:rPr lang="el-GR" sz="2400" dirty="0" smtClean="0"/>
              <a:t>με ετήσιο ρυθμό αύξησης 38,1 %</a:t>
            </a:r>
          </a:p>
          <a:p>
            <a:pPr lvl="1"/>
            <a:r>
              <a:rPr lang="el-GR" sz="2400" dirty="0" smtClean="0"/>
              <a:t>1989….</a:t>
            </a:r>
          </a:p>
          <a:p>
            <a:pPr lvl="1"/>
            <a:r>
              <a:rPr lang="el-GR" sz="2400" dirty="0" smtClean="0"/>
              <a:t>6,2% αύξηση το 1989 και </a:t>
            </a:r>
            <a:r>
              <a:rPr lang="en-US" sz="2400" dirty="0" smtClean="0"/>
              <a:t>2</a:t>
            </a:r>
            <a:r>
              <a:rPr lang="el-GR" sz="2400" dirty="0" smtClean="0"/>
              <a:t>,</a:t>
            </a:r>
            <a:r>
              <a:rPr lang="en-US" sz="2400" dirty="0" smtClean="0"/>
              <a:t>8</a:t>
            </a:r>
            <a:r>
              <a:rPr lang="el-GR" sz="2400" dirty="0" smtClean="0"/>
              <a:t>% το</a:t>
            </a:r>
            <a:r>
              <a:rPr lang="en-US" sz="2400" dirty="0" smtClean="0"/>
              <a:t> 1990</a:t>
            </a:r>
            <a:endParaRPr lang="el-GR" sz="2400" dirty="0" smtClean="0"/>
          </a:p>
          <a:p>
            <a:pPr lvl="1"/>
            <a:r>
              <a:rPr lang="el-GR" sz="2400" dirty="0" smtClean="0"/>
              <a:t>Νέα δυναμική το</a:t>
            </a:r>
            <a:r>
              <a:rPr lang="en-US" sz="2400" dirty="0" smtClean="0"/>
              <a:t> 1991</a:t>
            </a:r>
            <a:r>
              <a:rPr lang="el-GR" sz="2400" dirty="0" smtClean="0"/>
              <a:t> (+25,2%)</a:t>
            </a:r>
            <a:endParaRPr lang="en-US" sz="2400" dirty="0"/>
          </a:p>
          <a:p>
            <a:endParaRPr lang="el-GR" sz="2400" dirty="0"/>
          </a:p>
        </p:txBody>
      </p:sp>
    </p:spTree>
    <p:extLst>
      <p:ext uri="{BB962C8B-B14F-4D97-AF65-F5344CB8AC3E}">
        <p14:creationId xmlns:p14="http://schemas.microsoft.com/office/powerpoint/2010/main" val="204823789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116632"/>
            <a:ext cx="7315200" cy="1154097"/>
          </a:xfrm>
        </p:spPr>
        <p:txBody>
          <a:bodyPr/>
          <a:lstStyle/>
          <a:p>
            <a:r>
              <a:rPr lang="el-GR" dirty="0" smtClean="0"/>
              <a:t>Πολιτικές 1992-1999</a:t>
            </a:r>
            <a:endParaRPr lang="el-GR" dirty="0"/>
          </a:p>
        </p:txBody>
      </p:sp>
      <p:sp>
        <p:nvSpPr>
          <p:cNvPr id="3" name="Θέση περιεχομένου 2"/>
          <p:cNvSpPr>
            <a:spLocks noGrp="1"/>
          </p:cNvSpPr>
          <p:nvPr>
            <p:ph idx="1"/>
          </p:nvPr>
        </p:nvSpPr>
        <p:spPr>
          <a:xfrm>
            <a:off x="914400" y="1803998"/>
            <a:ext cx="7315200" cy="3539527"/>
          </a:xfrm>
        </p:spPr>
        <p:txBody>
          <a:bodyPr>
            <a:normAutofit/>
          </a:bodyPr>
          <a:lstStyle/>
          <a:p>
            <a:r>
              <a:rPr lang="el-GR" sz="2400" dirty="0" smtClean="0"/>
              <a:t>Νέα πολιτική προς ένα εθνικό άνοιγμα προς επενδύσεις</a:t>
            </a:r>
          </a:p>
          <a:p>
            <a:r>
              <a:rPr lang="el-GR" sz="2400" dirty="0"/>
              <a:t>$</a:t>
            </a:r>
            <a:r>
              <a:rPr lang="el-GR" sz="2400" dirty="0" smtClean="0"/>
              <a:t>40+ δις</a:t>
            </a:r>
            <a:endParaRPr lang="en-US" sz="2400" dirty="0"/>
          </a:p>
          <a:p>
            <a:endParaRPr lang="el-GR"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12976"/>
            <a:ext cx="890725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359655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nderstand-china.com/wp-content/uploads/2010/11/Top-FDI-Regions-in-Chin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0012"/>
            <a:ext cx="8136904" cy="670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30859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nderstand-china.com/wp-content/uploads/2010/11/China-SEZ-New-Areas-M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95770"/>
            <a:ext cx="5972308" cy="668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0641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lumMod val="95000"/>
                  </a:schemeClr>
                </a:solidFill>
              </a:rPr>
              <a:t>Βασικές περίοδοι</a:t>
            </a:r>
            <a:endParaRPr lang="en-US" dirty="0">
              <a:solidFill>
                <a:schemeClr val="tx1">
                  <a:lumMod val="95000"/>
                </a:schemeClr>
              </a:solidFill>
            </a:endParaRPr>
          </a:p>
        </p:txBody>
      </p:sp>
      <p:sp>
        <p:nvSpPr>
          <p:cNvPr id="3" name="Content Placeholder 2"/>
          <p:cNvSpPr>
            <a:spLocks noGrp="1"/>
          </p:cNvSpPr>
          <p:nvPr>
            <p:ph idx="1"/>
          </p:nvPr>
        </p:nvSpPr>
        <p:spPr/>
        <p:txBody>
          <a:bodyPr>
            <a:normAutofit lnSpcReduction="10000"/>
          </a:bodyPr>
          <a:lstStyle/>
          <a:p>
            <a:r>
              <a:rPr lang="el-GR" dirty="0" smtClean="0">
                <a:solidFill>
                  <a:srgbClr val="FFC000"/>
                </a:solidFill>
              </a:rPr>
              <a:t>1970 – προσέγγιση με Δύση</a:t>
            </a:r>
          </a:p>
          <a:p>
            <a:endParaRPr lang="el-GR" dirty="0" smtClean="0">
              <a:solidFill>
                <a:srgbClr val="FFC000"/>
              </a:solidFill>
            </a:endParaRPr>
          </a:p>
          <a:p>
            <a:r>
              <a:rPr lang="el-GR" dirty="0" smtClean="0">
                <a:solidFill>
                  <a:srgbClr val="FFC000"/>
                </a:solidFill>
              </a:rPr>
              <a:t>1989</a:t>
            </a:r>
          </a:p>
          <a:p>
            <a:endParaRPr lang="el-GR" dirty="0" smtClean="0">
              <a:solidFill>
                <a:srgbClr val="FFC000"/>
              </a:solidFill>
            </a:endParaRPr>
          </a:p>
          <a:p>
            <a:r>
              <a:rPr lang="el-GR" dirty="0" smtClean="0">
                <a:solidFill>
                  <a:srgbClr val="FFC000"/>
                </a:solidFill>
              </a:rPr>
              <a:t>2001</a:t>
            </a:r>
            <a:r>
              <a:rPr lang="en-US" dirty="0" smtClean="0">
                <a:solidFill>
                  <a:srgbClr val="FFC000"/>
                </a:solidFill>
              </a:rPr>
              <a:t>                               </a:t>
            </a:r>
            <a:endParaRPr lang="el-GR" dirty="0" smtClean="0">
              <a:solidFill>
                <a:srgbClr val="FFC000"/>
              </a:solidFill>
            </a:endParaRPr>
          </a:p>
          <a:p>
            <a:endParaRPr lang="el-GR" dirty="0">
              <a:solidFill>
                <a:srgbClr val="FFC000"/>
              </a:solidFill>
            </a:endParaRPr>
          </a:p>
          <a:p>
            <a:r>
              <a:rPr lang="en-US" dirty="0" smtClean="0">
                <a:solidFill>
                  <a:srgbClr val="FFC000"/>
                </a:solidFill>
              </a:rPr>
              <a:t>2002 – </a:t>
            </a:r>
            <a:r>
              <a:rPr lang="el-GR" dirty="0" smtClean="0">
                <a:solidFill>
                  <a:srgbClr val="FFC000"/>
                </a:solidFill>
              </a:rPr>
              <a:t>αποδοχή επιχειρηματιών στο ΚΚΚ</a:t>
            </a:r>
          </a:p>
          <a:p>
            <a:endParaRPr lang="el-GR" dirty="0" smtClean="0">
              <a:solidFill>
                <a:srgbClr val="FFC000"/>
              </a:solidFill>
            </a:endParaRPr>
          </a:p>
          <a:p>
            <a:r>
              <a:rPr lang="el-GR" dirty="0" smtClean="0">
                <a:solidFill>
                  <a:srgbClr val="FFC000"/>
                </a:solidFill>
              </a:rPr>
              <a:t>Ιράκ 2003</a:t>
            </a:r>
          </a:p>
          <a:p>
            <a:endParaRPr lang="el-GR" dirty="0">
              <a:solidFill>
                <a:srgbClr val="FFC000"/>
              </a:solidFill>
            </a:endParaRPr>
          </a:p>
          <a:p>
            <a:r>
              <a:rPr lang="el-GR" dirty="0" smtClean="0">
                <a:solidFill>
                  <a:srgbClr val="FFC000"/>
                </a:solidFill>
              </a:rPr>
              <a:t>2008</a:t>
            </a:r>
            <a:endParaRPr lang="el-GR" dirty="0">
              <a:solidFill>
                <a:srgbClr val="FFC000"/>
              </a:solidFill>
            </a:endParaRPr>
          </a:p>
        </p:txBody>
      </p:sp>
    </p:spTree>
    <p:extLst>
      <p:ext uri="{BB962C8B-B14F-4D97-AF65-F5344CB8AC3E}">
        <p14:creationId xmlns:p14="http://schemas.microsoft.com/office/powerpoint/2010/main" val="200042286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304800"/>
            <a:ext cx="85534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43200"/>
            <a:ext cx="5539576"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23055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8" y="1295400"/>
            <a:ext cx="914014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17825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8438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08450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7719891"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605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71600" y="18937"/>
            <a:ext cx="7315200" cy="1154097"/>
          </a:xfrm>
        </p:spPr>
        <p:txBody>
          <a:bodyPr/>
          <a:lstStyle/>
          <a:p>
            <a:r>
              <a:rPr lang="el-GR" dirty="0" smtClean="0"/>
              <a:t>Μια πρώτη εικόνα</a:t>
            </a:r>
            <a:endParaRPr lang="el-GR" dirty="0"/>
          </a:p>
        </p:txBody>
      </p:sp>
      <p:graphicFrame>
        <p:nvGraphicFramePr>
          <p:cNvPr id="3" name="Πίνακας 2"/>
          <p:cNvGraphicFramePr>
            <a:graphicFrameLocks noGrp="1"/>
          </p:cNvGraphicFramePr>
          <p:nvPr>
            <p:extLst>
              <p:ext uri="{D42A27DB-BD31-4B8C-83A1-F6EECF244321}">
                <p14:modId xmlns:p14="http://schemas.microsoft.com/office/powerpoint/2010/main" val="640070852"/>
              </p:ext>
            </p:extLst>
          </p:nvPr>
        </p:nvGraphicFramePr>
        <p:xfrm>
          <a:off x="323528" y="1412776"/>
          <a:ext cx="8496943" cy="5040559"/>
        </p:xfrm>
        <a:graphic>
          <a:graphicData uri="http://schemas.openxmlformats.org/drawingml/2006/table">
            <a:tbl>
              <a:tblPr>
                <a:tableStyleId>{69CF1AB2-1976-4502-BF36-3FF5EA218861}</a:tableStyleId>
              </a:tblPr>
              <a:tblGrid>
                <a:gridCol w="1152128"/>
                <a:gridCol w="1080120"/>
                <a:gridCol w="936104"/>
                <a:gridCol w="1368152"/>
                <a:gridCol w="1512168"/>
                <a:gridCol w="1008112"/>
                <a:gridCol w="1440159"/>
              </a:tblGrid>
              <a:tr h="1030960">
                <a:tc>
                  <a:txBody>
                    <a:bodyPr/>
                    <a:lstStyle/>
                    <a:p>
                      <a:pPr algn="l" fontAlgn="b"/>
                      <a:endParaRPr lang="el-GR" sz="1000" b="0" i="0" u="none" strike="noStrike" dirty="0">
                        <a:solidFill>
                          <a:schemeClr val="tx1"/>
                        </a:solidFill>
                        <a:effectLst/>
                        <a:latin typeface="Calibri"/>
                      </a:endParaRPr>
                    </a:p>
                  </a:txBody>
                  <a:tcPr marL="8635" marR="8635" marT="8635" marB="0" anchor="b">
                    <a:solidFill>
                      <a:schemeClr val="tx2">
                        <a:lumMod val="75000"/>
                      </a:schemeClr>
                    </a:solidFill>
                  </a:tcPr>
                </a:tc>
                <a:tc>
                  <a:txBody>
                    <a:bodyPr/>
                    <a:lstStyle/>
                    <a:p>
                      <a:pPr algn="ctr" fontAlgn="b"/>
                      <a:r>
                        <a:rPr lang="en-US" sz="1400" b="1" u="none" strike="noStrike" dirty="0">
                          <a:solidFill>
                            <a:schemeClr val="tx1"/>
                          </a:solidFill>
                          <a:effectLst/>
                        </a:rPr>
                        <a:t>GDP </a:t>
                      </a:r>
                      <a:endParaRPr lang="en-US" sz="1400" b="1" u="none" strike="noStrike" dirty="0" smtClean="0">
                        <a:solidFill>
                          <a:schemeClr val="tx1"/>
                        </a:solidFill>
                        <a:effectLst/>
                      </a:endParaRPr>
                    </a:p>
                    <a:p>
                      <a:pPr algn="ctr" fontAlgn="b"/>
                      <a:r>
                        <a:rPr lang="en-US" sz="1400" b="1" u="none" strike="noStrike" dirty="0" smtClean="0">
                          <a:solidFill>
                            <a:schemeClr val="tx1"/>
                          </a:solidFill>
                          <a:effectLst/>
                        </a:rPr>
                        <a:t>per capita</a:t>
                      </a:r>
                    </a:p>
                    <a:p>
                      <a:pPr algn="ctr" fontAlgn="b"/>
                      <a:r>
                        <a:rPr lang="en-US" sz="1400" b="1" u="none" strike="noStrike" dirty="0" smtClean="0">
                          <a:solidFill>
                            <a:schemeClr val="tx1"/>
                          </a:solidFill>
                          <a:effectLst/>
                        </a:rPr>
                        <a:t>PPP</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c>
                  <a:txBody>
                    <a:bodyPr/>
                    <a:lstStyle/>
                    <a:p>
                      <a:pPr algn="ctr" fontAlgn="b"/>
                      <a:r>
                        <a:rPr lang="en-US" sz="1400" b="1" u="none" strike="noStrike" dirty="0" smtClean="0">
                          <a:solidFill>
                            <a:schemeClr val="tx1"/>
                          </a:solidFill>
                          <a:effectLst/>
                        </a:rPr>
                        <a:t>Inflation</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c>
                  <a:txBody>
                    <a:bodyPr/>
                    <a:lstStyle/>
                    <a:p>
                      <a:pPr algn="ctr" fontAlgn="b"/>
                      <a:r>
                        <a:rPr lang="en-US" sz="1400" b="1" u="none" strike="noStrike" dirty="0">
                          <a:solidFill>
                            <a:schemeClr val="tx1"/>
                          </a:solidFill>
                          <a:effectLst/>
                        </a:rPr>
                        <a:t>Gross savings </a:t>
                      </a:r>
                      <a:endParaRPr lang="el-GR" sz="1400" b="1" u="none" strike="noStrike" dirty="0" smtClean="0">
                        <a:solidFill>
                          <a:schemeClr val="tx1"/>
                        </a:solidFill>
                        <a:effectLst/>
                      </a:endParaRPr>
                    </a:p>
                    <a:p>
                      <a:pPr algn="ctr" fontAlgn="b"/>
                      <a:r>
                        <a:rPr lang="en-US" sz="1400" b="1" u="none" strike="noStrike" dirty="0" smtClean="0">
                          <a:solidFill>
                            <a:schemeClr val="tx1"/>
                          </a:solidFill>
                          <a:effectLst/>
                        </a:rPr>
                        <a:t>(% </a:t>
                      </a:r>
                      <a:r>
                        <a:rPr lang="en-US" sz="1400" b="1" u="none" strike="noStrike" dirty="0">
                          <a:solidFill>
                            <a:schemeClr val="tx1"/>
                          </a:solidFill>
                          <a:effectLst/>
                        </a:rPr>
                        <a:t>of GNI)</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c>
                  <a:txBody>
                    <a:bodyPr/>
                    <a:lstStyle/>
                    <a:p>
                      <a:pPr algn="ctr" fontAlgn="b"/>
                      <a:r>
                        <a:rPr lang="en-US" sz="1400" b="1" u="none" strike="noStrike" dirty="0" smtClean="0">
                          <a:solidFill>
                            <a:schemeClr val="tx1"/>
                          </a:solidFill>
                          <a:effectLst/>
                        </a:rPr>
                        <a:t>FDI</a:t>
                      </a:r>
                      <a:endParaRPr lang="el-GR" sz="1400" b="1" u="none" strike="noStrike" dirty="0" smtClean="0">
                        <a:solidFill>
                          <a:schemeClr val="tx1"/>
                        </a:solidFill>
                        <a:effectLst/>
                      </a:endParaRPr>
                    </a:p>
                    <a:p>
                      <a:pPr algn="ctr" fontAlgn="b"/>
                      <a:r>
                        <a:rPr lang="en-US" sz="1400" b="1" u="none" strike="noStrike" dirty="0" smtClean="0">
                          <a:solidFill>
                            <a:schemeClr val="tx1"/>
                          </a:solidFill>
                          <a:effectLst/>
                        </a:rPr>
                        <a:t>net </a:t>
                      </a:r>
                      <a:r>
                        <a:rPr lang="en-US" sz="1400" b="1" u="none" strike="noStrike" dirty="0">
                          <a:solidFill>
                            <a:schemeClr val="tx1"/>
                          </a:solidFill>
                          <a:effectLst/>
                        </a:rPr>
                        <a:t>inflows </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c>
                  <a:txBody>
                    <a:bodyPr/>
                    <a:lstStyle/>
                    <a:p>
                      <a:pPr marL="0" algn="ctr" defTabSz="914400" rtl="0" eaLnBrk="1" fontAlgn="b" latinLnBrk="0" hangingPunct="1"/>
                      <a:r>
                        <a:rPr lang="en-US" sz="1400" b="1" u="none" strike="noStrike" kern="1200" dirty="0" smtClean="0">
                          <a:solidFill>
                            <a:schemeClr val="tx1"/>
                          </a:solidFill>
                          <a:effectLst/>
                          <a:latin typeface="+mn-lt"/>
                          <a:ea typeface="+mn-ea"/>
                          <a:cs typeface="+mn-cs"/>
                        </a:rPr>
                        <a:t>FDI</a:t>
                      </a:r>
                    </a:p>
                    <a:p>
                      <a:pPr marL="0" algn="ctr" defTabSz="914400" rtl="0" eaLnBrk="1" fontAlgn="b" latinLnBrk="0" hangingPunct="1"/>
                      <a:r>
                        <a:rPr lang="en-US" sz="1400" b="1" u="none" strike="noStrike" kern="1200" dirty="0" smtClean="0">
                          <a:solidFill>
                            <a:schemeClr val="tx1"/>
                          </a:solidFill>
                          <a:effectLst/>
                          <a:latin typeface="+mn-lt"/>
                          <a:ea typeface="+mn-ea"/>
                          <a:cs typeface="+mn-cs"/>
                        </a:rPr>
                        <a:t>% of GDP</a:t>
                      </a:r>
                      <a:endParaRPr lang="en-US" sz="1400" b="1" u="none" strike="noStrike" kern="1200" dirty="0">
                        <a:solidFill>
                          <a:schemeClr val="tx1"/>
                        </a:solidFill>
                        <a:effectLst/>
                        <a:latin typeface="+mn-lt"/>
                        <a:ea typeface="+mn-ea"/>
                        <a:cs typeface="+mn-cs"/>
                      </a:endParaRPr>
                    </a:p>
                  </a:txBody>
                  <a:tcPr marL="8635" marR="8635" marT="8635" marB="0" anchor="ctr">
                    <a:solidFill>
                      <a:schemeClr val="tx2">
                        <a:lumMod val="75000"/>
                      </a:schemeClr>
                    </a:solidFill>
                  </a:tcPr>
                </a:tc>
                <a:tc>
                  <a:txBody>
                    <a:bodyPr/>
                    <a:lstStyle/>
                    <a:p>
                      <a:pPr algn="ctr" fontAlgn="b"/>
                      <a:r>
                        <a:rPr lang="en-US" sz="1400" b="1" u="none" strike="noStrike" dirty="0">
                          <a:solidFill>
                            <a:schemeClr val="tx1"/>
                          </a:solidFill>
                          <a:effectLst/>
                        </a:rPr>
                        <a:t>Ease of doing business </a:t>
                      </a:r>
                      <a:r>
                        <a:rPr lang="en-US" sz="1400" b="1" u="none" strike="noStrike" dirty="0" smtClean="0">
                          <a:solidFill>
                            <a:schemeClr val="tx1"/>
                          </a:solidFill>
                          <a:effectLst/>
                        </a:rPr>
                        <a:t>index</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r>
              <a:tr h="445511">
                <a:tc>
                  <a:txBody>
                    <a:bodyPr/>
                    <a:lstStyle/>
                    <a:p>
                      <a:pPr algn="l" fontAlgn="b"/>
                      <a:r>
                        <a:rPr lang="el-GR" sz="1400" b="1" u="none" strike="noStrike" dirty="0">
                          <a:effectLst/>
                        </a:rPr>
                        <a:t>Βραζιλία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15.110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6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16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96.895.162.916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kern="1200" dirty="0">
                          <a:solidFill>
                            <a:schemeClr val="dk1"/>
                          </a:solidFill>
                          <a:effectLst/>
                          <a:latin typeface="+mn-lt"/>
                          <a:ea typeface="+mn-ea"/>
                          <a:cs typeface="+mn-cs"/>
                        </a:rPr>
                        <a:t>4.13</a:t>
                      </a:r>
                    </a:p>
                  </a:txBody>
                  <a:tcPr marL="9525" marR="9525" marT="9525" marB="0" anchor="ctr"/>
                </a:tc>
                <a:tc>
                  <a:txBody>
                    <a:bodyPr/>
                    <a:lstStyle/>
                    <a:p>
                      <a:pPr algn="ctr" fontAlgn="b"/>
                      <a:r>
                        <a:rPr lang="el-GR" sz="1400" u="none" strike="noStrike" dirty="0">
                          <a:effectLst/>
                        </a:rPr>
                        <a:t>(111) 116</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Κίνα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12.599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2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 ..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289.097.181.064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kern="1200" dirty="0">
                          <a:solidFill>
                            <a:schemeClr val="dk1"/>
                          </a:solidFill>
                          <a:effectLst/>
                          <a:latin typeface="+mn-lt"/>
                          <a:ea typeface="+mn-ea"/>
                          <a:cs typeface="+mn-cs"/>
                        </a:rPr>
                        <a:t>2.79</a:t>
                      </a:r>
                    </a:p>
                  </a:txBody>
                  <a:tcPr marL="9525" marR="9525" marT="9525" marB="0" anchor="ctr"/>
                </a:tc>
                <a:tc>
                  <a:txBody>
                    <a:bodyPr/>
                    <a:lstStyle/>
                    <a:p>
                      <a:pPr algn="ctr" fontAlgn="b"/>
                      <a:r>
                        <a:rPr lang="el-GR" sz="1400" u="none" strike="noStrike" dirty="0">
                          <a:effectLst/>
                        </a:rPr>
                        <a:t>(83) 84</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Ινδονησία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10.033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6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32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26.349.225.591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kern="1200" dirty="0">
                          <a:solidFill>
                            <a:schemeClr val="dk1"/>
                          </a:solidFill>
                          <a:effectLst/>
                          <a:latin typeface="+mn-lt"/>
                          <a:ea typeface="+mn-ea"/>
                          <a:cs typeface="+mn-cs"/>
                        </a:rPr>
                        <a:t>2.96</a:t>
                      </a:r>
                    </a:p>
                  </a:txBody>
                  <a:tcPr marL="9525" marR="9525" marT="9525" marB="0" anchor="ctr"/>
                </a:tc>
                <a:tc>
                  <a:txBody>
                    <a:bodyPr/>
                    <a:lstStyle/>
                    <a:p>
                      <a:pPr algn="ctr" fontAlgn="b"/>
                      <a:r>
                        <a:rPr lang="el-GR" sz="1400" u="none" strike="noStrike" dirty="0">
                          <a:effectLst/>
                        </a:rPr>
                        <a:t>(109) 120</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Ινδία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5.439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6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32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33.871.408.468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kern="1200" dirty="0">
                          <a:solidFill>
                            <a:schemeClr val="dk1"/>
                          </a:solidFill>
                          <a:effectLst/>
                          <a:latin typeface="+mn-lt"/>
                          <a:ea typeface="+mn-ea"/>
                          <a:cs typeface="+mn-cs"/>
                        </a:rPr>
                        <a:t>1.65</a:t>
                      </a:r>
                    </a:p>
                  </a:txBody>
                  <a:tcPr marL="9525" marR="9525" marT="9525" marB="0" anchor="ctr"/>
                </a:tc>
                <a:tc>
                  <a:txBody>
                    <a:bodyPr/>
                    <a:lstStyle/>
                    <a:p>
                      <a:pPr algn="ctr" fontAlgn="b"/>
                      <a:r>
                        <a:rPr lang="el-GR" sz="1400" u="none" strike="noStrike">
                          <a:effectLst/>
                        </a:rPr>
                        <a:t>(134) 130</a:t>
                      </a:r>
                      <a:endParaRPr lang="el-GR" sz="1400" b="0" i="0" u="none" strike="noStrike">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Μεξικό</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16.284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4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20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24.154.173.750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kern="1200" dirty="0">
                          <a:solidFill>
                            <a:schemeClr val="dk1"/>
                          </a:solidFill>
                          <a:effectLst/>
                          <a:latin typeface="+mn-lt"/>
                          <a:ea typeface="+mn-ea"/>
                          <a:cs typeface="+mn-cs"/>
                        </a:rPr>
                        <a:t>1.86</a:t>
                      </a:r>
                    </a:p>
                  </a:txBody>
                  <a:tcPr marL="9525" marR="9525" marT="9525" marB="0" anchor="ctr"/>
                </a:tc>
                <a:tc>
                  <a:txBody>
                    <a:bodyPr/>
                    <a:lstStyle/>
                    <a:p>
                      <a:pPr algn="ctr" fontAlgn="b"/>
                      <a:r>
                        <a:rPr lang="el-GR" sz="1400" u="none" strike="noStrike">
                          <a:effectLst/>
                        </a:rPr>
                        <a:t>(42) 38</a:t>
                      </a:r>
                      <a:endParaRPr lang="el-GR" sz="1400" b="0" i="0" u="none" strike="noStrike">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Νιγηρία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5.639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8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 ..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4.655.849.170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kern="1200" dirty="0">
                          <a:solidFill>
                            <a:schemeClr val="dk1"/>
                          </a:solidFill>
                          <a:effectLst/>
                          <a:latin typeface="+mn-lt"/>
                          <a:ea typeface="+mn-ea"/>
                          <a:cs typeface="+mn-cs"/>
                        </a:rPr>
                        <a:t>0.81</a:t>
                      </a:r>
                    </a:p>
                  </a:txBody>
                  <a:tcPr marL="9525" marR="9525" marT="9525" marB="0" anchor="ctr"/>
                </a:tc>
                <a:tc>
                  <a:txBody>
                    <a:bodyPr/>
                    <a:lstStyle/>
                    <a:p>
                      <a:pPr algn="ctr" fontAlgn="b"/>
                      <a:r>
                        <a:rPr lang="el-GR" sz="1400" u="none" strike="noStrike">
                          <a:effectLst/>
                        </a:rPr>
                        <a:t>(170) 169</a:t>
                      </a:r>
                      <a:endParaRPr lang="el-GR" sz="1400" b="0" i="0" u="none" strike="noStrike">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Ρωσία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23.293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8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24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22.890.510.447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kern="1200" dirty="0">
                          <a:solidFill>
                            <a:schemeClr val="dk1"/>
                          </a:solidFill>
                          <a:effectLst/>
                          <a:latin typeface="+mn-lt"/>
                          <a:ea typeface="+mn-ea"/>
                          <a:cs typeface="+mn-cs"/>
                        </a:rPr>
                        <a:t>1.23</a:t>
                      </a:r>
                    </a:p>
                  </a:txBody>
                  <a:tcPr marL="9525" marR="9525" marT="9525" marB="0" anchor="ctr"/>
                </a:tc>
                <a:tc>
                  <a:txBody>
                    <a:bodyPr/>
                    <a:lstStyle/>
                    <a:p>
                      <a:pPr algn="ctr" fontAlgn="b"/>
                      <a:r>
                        <a:rPr lang="el-GR" sz="1400" u="none" strike="noStrike">
                          <a:effectLst/>
                        </a:rPr>
                        <a:t>(54) 51</a:t>
                      </a:r>
                      <a:endParaRPr lang="el-GR" sz="1400" b="0" i="0" u="none" strike="noStrike">
                        <a:solidFill>
                          <a:srgbClr val="000000"/>
                        </a:solidFill>
                        <a:effectLst/>
                        <a:latin typeface="Calibri"/>
                      </a:endParaRPr>
                    </a:p>
                  </a:txBody>
                  <a:tcPr marL="8635" marR="8635" marT="8635" marB="0" anchor="ctr"/>
                </a:tc>
              </a:tr>
              <a:tr h="445511">
                <a:tc>
                  <a:txBody>
                    <a:bodyPr/>
                    <a:lstStyle/>
                    <a:p>
                      <a:pPr algn="l" fontAlgn="b"/>
                      <a:r>
                        <a:rPr lang="el-GR" sz="1400" b="1" u="none" strike="noStrike" dirty="0" err="1">
                          <a:effectLst/>
                        </a:rPr>
                        <a:t>Νοτ</a:t>
                      </a:r>
                      <a:r>
                        <a:rPr lang="el-GR" sz="1400" b="1" u="none" strike="noStrike" dirty="0">
                          <a:effectLst/>
                        </a:rPr>
                        <a:t>. Αφρική</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12.446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6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15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5.740.650.679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kern="1200" dirty="0">
                          <a:solidFill>
                            <a:schemeClr val="dk1"/>
                          </a:solidFill>
                          <a:effectLst/>
                          <a:latin typeface="+mn-lt"/>
                          <a:ea typeface="+mn-ea"/>
                          <a:cs typeface="+mn-cs"/>
                        </a:rPr>
                        <a:t>1.63</a:t>
                      </a:r>
                    </a:p>
                  </a:txBody>
                  <a:tcPr marL="9525" marR="9525" marT="9525" marB="0" anchor="ctr"/>
                </a:tc>
                <a:tc>
                  <a:txBody>
                    <a:bodyPr/>
                    <a:lstStyle/>
                    <a:p>
                      <a:pPr algn="ctr" fontAlgn="b"/>
                      <a:r>
                        <a:rPr lang="el-GR" sz="1400" u="none" strike="noStrike" dirty="0">
                          <a:effectLst/>
                        </a:rPr>
                        <a:t>(69) 73</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Τουρκία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18.869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9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15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12.765.000.000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kern="1200" dirty="0">
                          <a:solidFill>
                            <a:schemeClr val="dk1"/>
                          </a:solidFill>
                          <a:effectLst/>
                          <a:latin typeface="+mn-lt"/>
                          <a:ea typeface="+mn-ea"/>
                          <a:cs typeface="+mn-cs"/>
                        </a:rPr>
                        <a:t>1.59</a:t>
                      </a:r>
                    </a:p>
                  </a:txBody>
                  <a:tcPr marL="9525" marR="9525" marT="9525" marB="0" anchor="ctr"/>
                </a:tc>
                <a:tc>
                  <a:txBody>
                    <a:bodyPr/>
                    <a:lstStyle/>
                    <a:p>
                      <a:pPr algn="ctr" fontAlgn="b"/>
                      <a:r>
                        <a:rPr lang="el-GR" sz="1400" u="none" strike="noStrike" dirty="0">
                          <a:effectLst/>
                        </a:rPr>
                        <a:t>(51) 55</a:t>
                      </a:r>
                      <a:endParaRPr lang="el-GR" sz="1400" b="0" i="0" u="none" strike="noStrike" dirty="0">
                        <a:solidFill>
                          <a:srgbClr val="000000"/>
                        </a:solidFill>
                        <a:effectLst/>
                        <a:latin typeface="Calibri"/>
                      </a:endParaRPr>
                    </a:p>
                  </a:txBody>
                  <a:tcPr marL="8635" marR="8635" marT="8635" marB="0" anchor="ctr"/>
                </a:tc>
              </a:tr>
            </a:tbl>
          </a:graphicData>
        </a:graphic>
      </p:graphicFrame>
    </p:spTree>
    <p:extLst>
      <p:ext uri="{BB962C8B-B14F-4D97-AF65-F5344CB8AC3E}">
        <p14:creationId xmlns:p14="http://schemas.microsoft.com/office/powerpoint/2010/main" val="381025770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18572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8548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lumMod val="95000"/>
                  </a:schemeClr>
                </a:solidFill>
              </a:rPr>
              <a:t>Κίνα και ΟΗΕ</a:t>
            </a:r>
            <a:endParaRPr lang="en-US" dirty="0">
              <a:solidFill>
                <a:schemeClr val="tx1">
                  <a:lumMod val="95000"/>
                </a:schemeClr>
              </a:solidFill>
            </a:endParaRPr>
          </a:p>
        </p:txBody>
      </p:sp>
      <p:sp>
        <p:nvSpPr>
          <p:cNvPr id="3" name="Content Placeholder 2"/>
          <p:cNvSpPr>
            <a:spLocks noGrp="1"/>
          </p:cNvSpPr>
          <p:nvPr>
            <p:ph idx="1"/>
          </p:nvPr>
        </p:nvSpPr>
        <p:spPr/>
        <p:txBody>
          <a:bodyPr>
            <a:normAutofit/>
          </a:bodyPr>
          <a:lstStyle/>
          <a:p>
            <a:r>
              <a:rPr lang="el-GR" dirty="0" smtClean="0"/>
              <a:t>Μέλος από το 1971 </a:t>
            </a:r>
            <a:r>
              <a:rPr lang="en-US" dirty="0" smtClean="0"/>
              <a:t>– </a:t>
            </a:r>
            <a:r>
              <a:rPr lang="el-GR" smtClean="0"/>
              <a:t>αλλαγή </a:t>
            </a:r>
            <a:r>
              <a:rPr lang="el-GR" dirty="0" smtClean="0"/>
              <a:t>με Ταΐβάν</a:t>
            </a:r>
          </a:p>
          <a:p>
            <a:endParaRPr lang="el-GR" dirty="0"/>
          </a:p>
          <a:p>
            <a:r>
              <a:rPr lang="el-GR" dirty="0" smtClean="0"/>
              <a:t>12 φορές βέτο, 137 φορές αποχή</a:t>
            </a:r>
            <a:endParaRPr lang="en-US" dirty="0"/>
          </a:p>
          <a:p>
            <a:endParaRPr lang="en-US" dirty="0" smtClean="0"/>
          </a:p>
          <a:p>
            <a:r>
              <a:rPr lang="el-GR" dirty="0" smtClean="0"/>
              <a:t>Υποστηρίζει τις αποστολές με 2.500 στρατιώτες</a:t>
            </a:r>
            <a:endParaRPr lang="en-US" dirty="0"/>
          </a:p>
          <a:p>
            <a:endParaRPr lang="en-US" dirty="0" smtClean="0"/>
          </a:p>
          <a:p>
            <a:r>
              <a:rPr lang="el-GR" dirty="0" smtClean="0"/>
              <a:t>Υποστηρίζει την αναμόρφωση του ΟΗΕ και του Σ.Α. δίνοντας έμφαση στην εκπροσώπηση της Αφρικής</a:t>
            </a:r>
          </a:p>
          <a:p>
            <a:pPr marL="0" indent="0">
              <a:buNone/>
            </a:pPr>
            <a:endParaRPr lang="el-GR" dirty="0"/>
          </a:p>
        </p:txBody>
      </p:sp>
    </p:spTree>
    <p:extLst>
      <p:ext uri="{BB962C8B-B14F-4D97-AF65-F5344CB8AC3E}">
        <p14:creationId xmlns:p14="http://schemas.microsoft.com/office/powerpoint/2010/main" val="306359794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Κίνα και Παγκόσμια Τράπεζα</a:t>
            </a:r>
            <a:endParaRPr lang="en-US" dirty="0">
              <a:solidFill>
                <a:schemeClr val="tx1"/>
              </a:solidFill>
            </a:endParaRPr>
          </a:p>
        </p:txBody>
      </p:sp>
      <p:sp>
        <p:nvSpPr>
          <p:cNvPr id="3" name="Content Placeholder 2"/>
          <p:cNvSpPr>
            <a:spLocks noGrp="1"/>
          </p:cNvSpPr>
          <p:nvPr>
            <p:ph idx="1"/>
          </p:nvPr>
        </p:nvSpPr>
        <p:spPr/>
        <p:txBody>
          <a:bodyPr/>
          <a:lstStyle/>
          <a:p>
            <a:r>
              <a:rPr lang="el-GR" dirty="0" smtClean="0"/>
              <a:t>Μέλος από το 1980 (από το 1945 η Ταϊβάν)</a:t>
            </a:r>
          </a:p>
          <a:p>
            <a:endParaRPr lang="el-GR" dirty="0"/>
          </a:p>
          <a:p>
            <a:r>
              <a:rPr lang="el-GR" dirty="0" smtClean="0"/>
              <a:t>Έχει λάβει συνολικά 60.5 δις </a:t>
            </a:r>
            <a:endParaRPr lang="en-US" dirty="0" smtClean="0"/>
          </a:p>
          <a:p>
            <a:endParaRPr lang="en-US" dirty="0"/>
          </a:p>
          <a:p>
            <a:r>
              <a:rPr lang="en-US" dirty="0" smtClean="0"/>
              <a:t>4.37</a:t>
            </a:r>
            <a:r>
              <a:rPr lang="el-GR" dirty="0" smtClean="0"/>
              <a:t>% των ψήφων</a:t>
            </a:r>
            <a:r>
              <a:rPr lang="en-US" dirty="0" smtClean="0"/>
              <a:t> </a:t>
            </a:r>
            <a:r>
              <a:rPr lang="el-GR" dirty="0" smtClean="0"/>
              <a:t>σε </a:t>
            </a:r>
            <a:r>
              <a:rPr lang="en-US" dirty="0" smtClean="0"/>
              <a:t>IBRD</a:t>
            </a:r>
            <a:endParaRPr lang="el-GR" dirty="0" smtClean="0"/>
          </a:p>
          <a:p>
            <a:endParaRPr lang="el-GR" dirty="0"/>
          </a:p>
          <a:p>
            <a:r>
              <a:rPr lang="en-US" dirty="0" smtClean="0"/>
              <a:t>2.26% </a:t>
            </a:r>
            <a:r>
              <a:rPr lang="el-GR" dirty="0" smtClean="0"/>
              <a:t>των ψήφων στο </a:t>
            </a:r>
            <a:r>
              <a:rPr lang="en-US" dirty="0" smtClean="0"/>
              <a:t>IDA</a:t>
            </a:r>
            <a:endParaRPr lang="el-GR" dirty="0" smtClean="0"/>
          </a:p>
          <a:p>
            <a:pPr marL="0" indent="0">
              <a:buNone/>
            </a:pPr>
            <a:endParaRPr lang="el-GR" dirty="0"/>
          </a:p>
        </p:txBody>
      </p:sp>
    </p:spTree>
    <p:extLst>
      <p:ext uri="{BB962C8B-B14F-4D97-AF65-F5344CB8AC3E}">
        <p14:creationId xmlns:p14="http://schemas.microsoft.com/office/powerpoint/2010/main" val="412037601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0"/>
            <a:ext cx="9296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55507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Κίνα και ΔΝΤ</a:t>
            </a:r>
            <a:endParaRPr lang="en-US" dirty="0">
              <a:solidFill>
                <a:schemeClr val="tx1"/>
              </a:solidFill>
            </a:endParaRPr>
          </a:p>
        </p:txBody>
      </p:sp>
      <p:sp>
        <p:nvSpPr>
          <p:cNvPr id="3" name="Content Placeholder 2"/>
          <p:cNvSpPr>
            <a:spLocks noGrp="1"/>
          </p:cNvSpPr>
          <p:nvPr>
            <p:ph idx="1"/>
          </p:nvPr>
        </p:nvSpPr>
        <p:spPr/>
        <p:txBody>
          <a:bodyPr>
            <a:normAutofit fontScale="92500" lnSpcReduction="20000"/>
          </a:bodyPr>
          <a:lstStyle/>
          <a:p>
            <a:r>
              <a:rPr lang="el-GR" dirty="0" smtClean="0"/>
              <a:t>Μέλος από το 1</a:t>
            </a:r>
            <a:r>
              <a:rPr lang="en-US" dirty="0" smtClean="0"/>
              <a:t>980 /1945</a:t>
            </a:r>
            <a:endParaRPr lang="el-GR" dirty="0" smtClean="0"/>
          </a:p>
          <a:p>
            <a:endParaRPr lang="el-GR" dirty="0"/>
          </a:p>
          <a:p>
            <a:r>
              <a:rPr lang="en-US" dirty="0" smtClean="0"/>
              <a:t>To 1980 </a:t>
            </a:r>
            <a:r>
              <a:rPr lang="el-GR" dirty="0" smtClean="0"/>
              <a:t>πίεσε και έλαβε μια θέση διευθυντή στο συμβούλιο (22 μέλη) του ΔΝΤ</a:t>
            </a:r>
            <a:endParaRPr lang="en-US" dirty="0" smtClean="0"/>
          </a:p>
          <a:p>
            <a:endParaRPr lang="en-US" dirty="0"/>
          </a:p>
          <a:p>
            <a:r>
              <a:rPr lang="el-GR" dirty="0" smtClean="0"/>
              <a:t>Έχει προστρέξει στην υποστήριξη του ΔΝΤ μια φορά, το 1986</a:t>
            </a:r>
          </a:p>
          <a:p>
            <a:endParaRPr lang="el-GR" dirty="0"/>
          </a:p>
          <a:p>
            <a:endParaRPr lang="el-GR" dirty="0" smtClean="0"/>
          </a:p>
          <a:p>
            <a:r>
              <a:rPr lang="el-GR" dirty="0" smtClean="0"/>
              <a:t>6.09% </a:t>
            </a:r>
            <a:r>
              <a:rPr lang="en-US" dirty="0" smtClean="0"/>
              <a:t>voting rights</a:t>
            </a:r>
            <a:r>
              <a:rPr lang="el-GR" dirty="0" smtClean="0"/>
              <a:t> με την αναθεώρηση του 2010 (εφαρμογή από 2017)</a:t>
            </a:r>
          </a:p>
          <a:p>
            <a:endParaRPr lang="el-GR" dirty="0"/>
          </a:p>
          <a:p>
            <a:r>
              <a:rPr lang="el-GR" dirty="0" smtClean="0"/>
              <a:t>Από το 2016 το κινεζικό νόμισμα εντάχθηκε στα 5 πλέον εθνικά νομίσματα που αξιοποιούνται από το ΔΝΤ στα αποθεματικά του</a:t>
            </a:r>
          </a:p>
          <a:p>
            <a:pPr marL="0" indent="0">
              <a:buNone/>
            </a:pPr>
            <a:endParaRPr lang="el-GR" dirty="0"/>
          </a:p>
        </p:txBody>
      </p:sp>
    </p:spTree>
    <p:extLst>
      <p:ext uri="{BB962C8B-B14F-4D97-AF65-F5344CB8AC3E}">
        <p14:creationId xmlns:p14="http://schemas.microsoft.com/office/powerpoint/2010/main" val="182182126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Κίνα και ΠΟΕ</a:t>
            </a:r>
            <a:endParaRPr lang="en-US" dirty="0"/>
          </a:p>
        </p:txBody>
      </p:sp>
      <p:sp>
        <p:nvSpPr>
          <p:cNvPr id="3" name="Content Placeholder 2"/>
          <p:cNvSpPr>
            <a:spLocks noGrp="1"/>
          </p:cNvSpPr>
          <p:nvPr>
            <p:ph idx="1"/>
          </p:nvPr>
        </p:nvSpPr>
        <p:spPr/>
        <p:txBody>
          <a:bodyPr/>
          <a:lstStyle/>
          <a:p>
            <a:r>
              <a:rPr lang="el-GR" dirty="0" smtClean="0"/>
              <a:t>Μέλος από το 2001</a:t>
            </a:r>
          </a:p>
          <a:p>
            <a:pPr marL="0" indent="0">
              <a:buNone/>
            </a:pPr>
            <a:endParaRPr lang="el-G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9226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12374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6858000" cy="6706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83459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4"/>
          <p:cNvGraphicFramePr>
            <a:graphicFrameLocks noGrp="1"/>
          </p:cNvGraphicFramePr>
          <p:nvPr>
            <p:extLst>
              <p:ext uri="{D42A27DB-BD31-4B8C-83A1-F6EECF244321}">
                <p14:modId xmlns:p14="http://schemas.microsoft.com/office/powerpoint/2010/main" val="1592358524"/>
              </p:ext>
            </p:extLst>
          </p:nvPr>
        </p:nvGraphicFramePr>
        <p:xfrm>
          <a:off x="251520" y="188641"/>
          <a:ext cx="2520280" cy="5727241"/>
        </p:xfrm>
        <a:graphic>
          <a:graphicData uri="http://schemas.openxmlformats.org/drawingml/2006/table">
            <a:tbl>
              <a:tblPr/>
              <a:tblGrid>
                <a:gridCol w="468741"/>
                <a:gridCol w="1043427"/>
                <a:gridCol w="1008112"/>
              </a:tblGrid>
              <a:tr h="244687">
                <a:tc gridSpan="3">
                  <a:txBody>
                    <a:bodyPr/>
                    <a:lstStyle/>
                    <a:p>
                      <a:pPr algn="ctr" fontAlgn="b"/>
                      <a:r>
                        <a:rPr lang="el-GR" sz="1600" b="1" i="0" u="none" strike="noStrike" dirty="0">
                          <a:solidFill>
                            <a:srgbClr val="FFFFFF"/>
                          </a:solidFill>
                          <a:effectLst/>
                          <a:latin typeface="Calibri"/>
                        </a:rPr>
                        <a:t>1990</a:t>
                      </a:r>
                    </a:p>
                  </a:txBody>
                  <a:tcPr marL="5137" marR="5137" marT="51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4687">
                <a:tc>
                  <a:txBody>
                    <a:bodyPr/>
                    <a:lstStyle/>
                    <a:p>
                      <a:pPr algn="ctr" fontAlgn="b"/>
                      <a:r>
                        <a:rPr lang="en-US" sz="1600" b="1" i="0" u="none" strike="noStrike">
                          <a:solidFill>
                            <a:srgbClr val="FFFFFF"/>
                          </a:solidFill>
                          <a:effectLst/>
                          <a:latin typeface="Calibri"/>
                        </a:rPr>
                        <a:t>A/A</a:t>
                      </a: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a:t>
                      </a:r>
                      <a:r>
                        <a:rPr lang="en-US" sz="1600" b="1" i="0" u="none" strike="noStrike" dirty="0" smtClean="0">
                          <a:solidFill>
                            <a:srgbClr val="FFFFFF"/>
                          </a:solidFill>
                          <a:effectLst/>
                          <a:latin typeface="Calibri"/>
                        </a:rPr>
                        <a:t> (</a:t>
                      </a:r>
                      <a:r>
                        <a:rPr lang="el-GR" sz="1600" b="1" i="0" u="none" strike="noStrike" dirty="0" smtClean="0">
                          <a:solidFill>
                            <a:srgbClr val="FFFFFF"/>
                          </a:solidFill>
                          <a:effectLst/>
                          <a:latin typeface="Calibri"/>
                        </a:rPr>
                        <a:t>δις</a:t>
                      </a:r>
                      <a:r>
                        <a:rPr lang="en-US" sz="1600" b="1" i="0" u="none" strike="noStrike" dirty="0" smtClean="0">
                          <a:solidFill>
                            <a:srgbClr val="FFFFFF"/>
                          </a:solidFill>
                          <a:effectLst/>
                          <a:latin typeface="Calibri"/>
                        </a:rPr>
                        <a:t> $)</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4687">
                <a:tc>
                  <a:txBody>
                    <a:bodyPr/>
                    <a:lstStyle/>
                    <a:p>
                      <a:pPr algn="ctr" fontAlgn="b"/>
                      <a:r>
                        <a:rPr lang="el-GR" sz="1600" b="0" i="0" u="none" strike="noStrike" dirty="0">
                          <a:solidFill>
                            <a:schemeClr val="tx1"/>
                          </a:solidFill>
                          <a:effectLst/>
                          <a:latin typeface="Calibri"/>
                        </a:rPr>
                        <a:t> </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5137" marR="5137" marT="513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21.985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87">
                <a:tc>
                  <a:txBody>
                    <a:bodyPr/>
                    <a:lstStyle/>
                    <a:p>
                      <a:pPr algn="ctr" fontAlgn="b"/>
                      <a:r>
                        <a:rPr lang="el-GR" sz="1600" b="0" i="0" u="none" strike="noStrike" dirty="0">
                          <a:solidFill>
                            <a:schemeClr val="tx1"/>
                          </a:solidFill>
                          <a:effectLst/>
                          <a:latin typeface="Calibri"/>
                        </a:rPr>
                        <a:t>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5.750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4687">
                <a:tc>
                  <a:txBody>
                    <a:bodyPr/>
                    <a:lstStyle/>
                    <a:p>
                      <a:pPr algn="ctr" fontAlgn="b"/>
                      <a:r>
                        <a:rPr lang="el-GR" sz="1600" b="0" i="0" u="none" strike="noStrike">
                          <a:solidFill>
                            <a:schemeClr val="tx1"/>
                          </a:solidFill>
                          <a:effectLst/>
                          <a:latin typeface="Calibri"/>
                        </a:rPr>
                        <a:t>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3.103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1.714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dirty="0">
                          <a:solidFill>
                            <a:schemeClr val="tx1"/>
                          </a:solidFill>
                          <a:effectLst/>
                          <a:latin typeface="Calibri"/>
                        </a:rPr>
                        <a:t>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1.138</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1.012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520</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rgbClr val="000000"/>
                          </a:solidFill>
                          <a:effectLst/>
                          <a:latin typeface="Calibri"/>
                        </a:rPr>
                        <a:t>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516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solidFill>
                            <a:srgbClr val="000000"/>
                          </a:solidFill>
                          <a:effectLst/>
                          <a:latin typeface="Calibri"/>
                        </a:rPr>
                        <a:t>Brazil</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461</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249032">
                <a:tc>
                  <a:txBody>
                    <a:bodyPr/>
                    <a:lstStyle/>
                    <a:p>
                      <a:pPr algn="ctr" fontAlgn="b"/>
                      <a:r>
                        <a:rPr lang="el-GR" sz="1600" b="0" i="0" u="none" strike="noStrike">
                          <a:solidFill>
                            <a:srgbClr val="000000"/>
                          </a:solidFill>
                          <a:effectLst/>
                          <a:latin typeface="Calibri"/>
                        </a:rPr>
                        <a:t>11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356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326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dirty="0">
                          <a:solidFill>
                            <a:schemeClr val="tx1"/>
                          </a:solidFill>
                          <a:effectLst/>
                          <a:latin typeface="Calibri"/>
                        </a:rPr>
                        <a:t>13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Australia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311</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err="1" smtClean="0">
                          <a:solidFill>
                            <a:schemeClr val="tx1"/>
                          </a:solidFill>
                          <a:effectLst/>
                          <a:latin typeface="Calibri"/>
                        </a:rPr>
                        <a:t>Netherl</a:t>
                      </a:r>
                      <a:r>
                        <a:rPr lang="en-US" sz="1600" b="0" i="0" u="none" strike="noStrike" dirty="0" smtClean="0">
                          <a:solidFill>
                            <a:schemeClr val="tx1"/>
                          </a:solidFill>
                          <a:effectLst/>
                          <a:latin typeface="Calibri"/>
                        </a:rPr>
                        <a:t>.</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294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Mexico</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Sweden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Switzerland</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Belgium</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202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20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Austria</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164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7" name="Πίνακας 6"/>
          <p:cNvGraphicFramePr>
            <a:graphicFrameLocks noGrp="1"/>
          </p:cNvGraphicFramePr>
          <p:nvPr>
            <p:extLst>
              <p:ext uri="{D42A27DB-BD31-4B8C-83A1-F6EECF244321}">
                <p14:modId xmlns:p14="http://schemas.microsoft.com/office/powerpoint/2010/main" val="3586384334"/>
              </p:ext>
            </p:extLst>
          </p:nvPr>
        </p:nvGraphicFramePr>
        <p:xfrm>
          <a:off x="2915806" y="188641"/>
          <a:ext cx="2471261" cy="5709911"/>
        </p:xfrm>
        <a:graphic>
          <a:graphicData uri="http://schemas.openxmlformats.org/drawingml/2006/table">
            <a:tbl>
              <a:tblPr/>
              <a:tblGrid>
                <a:gridCol w="480113"/>
                <a:gridCol w="1028813"/>
                <a:gridCol w="962335"/>
              </a:tblGrid>
              <a:tr h="247332">
                <a:tc gridSpan="3">
                  <a:txBody>
                    <a:bodyPr/>
                    <a:lstStyle/>
                    <a:p>
                      <a:pPr algn="ctr" fontAlgn="b"/>
                      <a:r>
                        <a:rPr lang="el-GR" sz="1600" b="1" i="0" u="none" strike="noStrike" dirty="0">
                          <a:solidFill>
                            <a:srgbClr val="FFFFFF"/>
                          </a:solidFill>
                          <a:effectLst/>
                          <a:latin typeface="Calibri"/>
                        </a:rPr>
                        <a:t>2000</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7332">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7332">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32.334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332">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9.898</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4.731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1.886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1.326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1.198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1.104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724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644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alibri"/>
                        </a:rPr>
                        <a:t>Mexico</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581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47332">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580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533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474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415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385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Argentina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284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Turkey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259</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256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Sweden</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247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9" name="Πίνακας 8"/>
          <p:cNvGraphicFramePr>
            <a:graphicFrameLocks noGrp="1"/>
          </p:cNvGraphicFramePr>
          <p:nvPr>
            <p:extLst>
              <p:ext uri="{D42A27DB-BD31-4B8C-83A1-F6EECF244321}">
                <p14:modId xmlns:p14="http://schemas.microsoft.com/office/powerpoint/2010/main" val="756653648"/>
              </p:ext>
            </p:extLst>
          </p:nvPr>
        </p:nvGraphicFramePr>
        <p:xfrm>
          <a:off x="5580112" y="188640"/>
          <a:ext cx="2736304" cy="5709911"/>
        </p:xfrm>
        <a:graphic>
          <a:graphicData uri="http://schemas.openxmlformats.org/drawingml/2006/table">
            <a:tbl>
              <a:tblPr/>
              <a:tblGrid>
                <a:gridCol w="432048"/>
                <a:gridCol w="1224136"/>
                <a:gridCol w="1080120"/>
              </a:tblGrid>
              <a:tr h="88331">
                <a:tc gridSpan="3">
                  <a:txBody>
                    <a:bodyPr/>
                    <a:lstStyle/>
                    <a:p>
                      <a:pPr algn="ctr" fontAlgn="b"/>
                      <a:r>
                        <a:rPr lang="el-GR" sz="1600" b="1" i="0" u="none" strike="noStrike" dirty="0">
                          <a:solidFill>
                            <a:srgbClr val="FFFFFF"/>
                          </a:solidFill>
                          <a:effectLst/>
                          <a:latin typeface="Calibri"/>
                        </a:rPr>
                        <a:t>2011</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92747">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159879">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70.020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79">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14.991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a:solidFill>
                            <a:srgbClr val="000000"/>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7.318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5.867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3.600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2.773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2.476</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2.193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1.872</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a:solidFill>
                            <a:srgbClr val="000000"/>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1.857</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159879">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chemeClr val="tx1"/>
                          </a:solidFill>
                          <a:effectLst/>
                          <a:latin typeface="Calibri"/>
                        </a:rPr>
                        <a:t>Canada</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1.736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dirty="0">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1.379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Mexico</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1.153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1.116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Indonesia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846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836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Turkey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774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659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alibri"/>
                        </a:rPr>
                        <a:t>Saudi Arabia</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576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1" name="Πίνακας 10"/>
          <p:cNvGraphicFramePr>
            <a:graphicFrameLocks noGrp="1"/>
          </p:cNvGraphicFramePr>
          <p:nvPr>
            <p:extLst>
              <p:ext uri="{D42A27DB-BD31-4B8C-83A1-F6EECF244321}">
                <p14:modId xmlns:p14="http://schemas.microsoft.com/office/powerpoint/2010/main" val="1954010805"/>
              </p:ext>
            </p:extLst>
          </p:nvPr>
        </p:nvGraphicFramePr>
        <p:xfrm>
          <a:off x="362360" y="6018555"/>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1</a:t>
                      </a:r>
                      <a:r>
                        <a:rPr lang="el-GR" sz="1600" b="0" i="0" u="none" strike="noStrike" dirty="0" smtClean="0">
                          <a:solidFill>
                            <a:schemeClr val="tx1"/>
                          </a:solidFill>
                          <a:effectLst/>
                          <a:latin typeface="Calibri"/>
                        </a:rPr>
                        <a:t>6.793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a:solidFill>
                            <a:schemeClr val="tx1"/>
                          </a:solidFill>
                          <a:effectLst/>
                          <a:latin typeface="Calibri"/>
                        </a:rPr>
                        <a:t>76%</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l-GR" sz="1600" b="0" i="0" u="none" strike="noStrike" dirty="0" smtClean="0">
                          <a:solidFill>
                            <a:schemeClr val="tx1"/>
                          </a:solidFill>
                          <a:effectLst/>
                          <a:latin typeface="Calibri"/>
                        </a:rPr>
                        <a:t>1.925 </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l-GR" sz="1600" b="0" i="0" u="none" strike="noStrike" dirty="0">
                          <a:solidFill>
                            <a:schemeClr val="tx1"/>
                          </a:solidFill>
                          <a:effectLst/>
                          <a:latin typeface="Calibri"/>
                        </a:rPr>
                        <a:t>8,76%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l-GR" sz="1600" b="1" i="0" u="none" strike="noStrike" dirty="0" smtClean="0">
                          <a:solidFill>
                            <a:schemeClr val="bg1"/>
                          </a:solidFill>
                          <a:effectLst/>
                          <a:latin typeface="Calibri"/>
                        </a:rPr>
                        <a:t>1.662</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a:solidFill>
                            <a:schemeClr val="bg1"/>
                          </a:solidFill>
                          <a:effectLst/>
                          <a:latin typeface="Calibri"/>
                        </a:rPr>
                        <a:t>7,56%</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2" name="Πίνακας 11"/>
          <p:cNvGraphicFramePr>
            <a:graphicFrameLocks noGrp="1"/>
          </p:cNvGraphicFramePr>
          <p:nvPr>
            <p:extLst>
              <p:ext uri="{D42A27DB-BD31-4B8C-83A1-F6EECF244321}">
                <p14:modId xmlns:p14="http://schemas.microsoft.com/office/powerpoint/2010/main" val="1827628490"/>
              </p:ext>
            </p:extLst>
          </p:nvPr>
        </p:nvGraphicFramePr>
        <p:xfrm>
          <a:off x="3059832" y="6021288"/>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23.565</a:t>
                      </a:r>
                      <a:r>
                        <a:rPr lang="el-GR" sz="1600" b="0" i="0" u="none" strike="noStrike" dirty="0" smtClean="0">
                          <a:solidFill>
                            <a:schemeClr val="tx1"/>
                          </a:solidFill>
                          <a:effectLst/>
                          <a:latin typeface="Calibri"/>
                        </a:rPr>
                        <a:t>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smtClean="0">
                          <a:solidFill>
                            <a:schemeClr val="tx1"/>
                          </a:solidFill>
                          <a:effectLst/>
                          <a:latin typeface="Calibri"/>
                        </a:rPr>
                        <a:t>7</a:t>
                      </a:r>
                      <a:r>
                        <a:rPr lang="en-US" sz="1600" b="0" i="0" u="none" strike="noStrike" dirty="0" smtClean="0">
                          <a:solidFill>
                            <a:schemeClr val="tx1"/>
                          </a:solidFill>
                          <a:effectLst/>
                          <a:latin typeface="Calibri"/>
                        </a:rPr>
                        <a:t>3</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3.709</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11,47</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2.577</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smtClean="0">
                          <a:solidFill>
                            <a:schemeClr val="bg1"/>
                          </a:solidFill>
                          <a:effectLst/>
                          <a:latin typeface="Calibri"/>
                        </a:rPr>
                        <a:t>7,</a:t>
                      </a:r>
                      <a:r>
                        <a:rPr lang="en-US" sz="1600" b="1" i="0" u="none" strike="noStrike" dirty="0" smtClean="0">
                          <a:solidFill>
                            <a:schemeClr val="bg1"/>
                          </a:solidFill>
                          <a:effectLst/>
                          <a:latin typeface="Calibri"/>
                        </a:rPr>
                        <a:t>97</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3" name="Πίνακας 12"/>
          <p:cNvGraphicFramePr>
            <a:graphicFrameLocks noGrp="1"/>
          </p:cNvGraphicFramePr>
          <p:nvPr>
            <p:extLst>
              <p:ext uri="{D42A27DB-BD31-4B8C-83A1-F6EECF244321}">
                <p14:modId xmlns:p14="http://schemas.microsoft.com/office/powerpoint/2010/main" val="2725975075"/>
              </p:ext>
            </p:extLst>
          </p:nvPr>
        </p:nvGraphicFramePr>
        <p:xfrm>
          <a:off x="5652120" y="6017720"/>
          <a:ext cx="2592289" cy="760095"/>
        </p:xfrm>
        <a:graphic>
          <a:graphicData uri="http://schemas.openxmlformats.org/drawingml/2006/table">
            <a:tbl>
              <a:tblPr/>
              <a:tblGrid>
                <a:gridCol w="1003466"/>
                <a:gridCol w="752600"/>
                <a:gridCol w="836223"/>
              </a:tblGrid>
              <a:tr h="244297">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39.075</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smtClean="0">
                          <a:solidFill>
                            <a:schemeClr val="tx1"/>
                          </a:solidFill>
                          <a:effectLst/>
                          <a:latin typeface="Calibri"/>
                        </a:rPr>
                        <a:t>5</a:t>
                      </a:r>
                      <a:r>
                        <a:rPr lang="el-GR" sz="1600" b="0" i="0" u="none" strike="noStrike" dirty="0" smtClean="0">
                          <a:solidFill>
                            <a:schemeClr val="tx1"/>
                          </a:solidFill>
                          <a:effectLst/>
                          <a:latin typeface="Calibri"/>
                        </a:rPr>
                        <a:t>6</a:t>
                      </a:r>
                      <a:r>
                        <a:rPr lang="el-GR" sz="1600" b="0" i="0" u="none" strike="noStrike" dirty="0">
                          <a:solidFill>
                            <a:schemeClr val="tx1"/>
                          </a:solidFill>
                          <a:effectLst/>
                          <a:latin typeface="Calibri"/>
                        </a:rPr>
                        <a:t>%</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7039">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16.877</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24,1</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27039">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13.525</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smtClean="0">
                          <a:solidFill>
                            <a:schemeClr val="bg1"/>
                          </a:solidFill>
                          <a:effectLst/>
                          <a:latin typeface="Calibri"/>
                        </a:rPr>
                        <a:t>19,32</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275743574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4"/>
          <p:cNvGraphicFramePr>
            <a:graphicFrameLocks noGrp="1"/>
          </p:cNvGraphicFramePr>
          <p:nvPr>
            <p:extLst>
              <p:ext uri="{D42A27DB-BD31-4B8C-83A1-F6EECF244321}">
                <p14:modId xmlns:p14="http://schemas.microsoft.com/office/powerpoint/2010/main" val="3093043914"/>
              </p:ext>
            </p:extLst>
          </p:nvPr>
        </p:nvGraphicFramePr>
        <p:xfrm>
          <a:off x="251520" y="188641"/>
          <a:ext cx="2520280" cy="5727241"/>
        </p:xfrm>
        <a:graphic>
          <a:graphicData uri="http://schemas.openxmlformats.org/drawingml/2006/table">
            <a:tbl>
              <a:tblPr/>
              <a:tblGrid>
                <a:gridCol w="468741"/>
                <a:gridCol w="1043427"/>
                <a:gridCol w="1008112"/>
              </a:tblGrid>
              <a:tr h="244687">
                <a:tc gridSpan="3">
                  <a:txBody>
                    <a:bodyPr/>
                    <a:lstStyle/>
                    <a:p>
                      <a:pPr algn="ctr" fontAlgn="b"/>
                      <a:r>
                        <a:rPr lang="el-GR" sz="1600" b="1" i="0" u="none" strike="noStrike" dirty="0">
                          <a:solidFill>
                            <a:srgbClr val="FFFFFF"/>
                          </a:solidFill>
                          <a:effectLst/>
                          <a:latin typeface="Calibri"/>
                        </a:rPr>
                        <a:t>1990</a:t>
                      </a:r>
                    </a:p>
                  </a:txBody>
                  <a:tcPr marL="5137" marR="5137" marT="51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4687">
                <a:tc>
                  <a:txBody>
                    <a:bodyPr/>
                    <a:lstStyle/>
                    <a:p>
                      <a:pPr algn="ctr" fontAlgn="b"/>
                      <a:r>
                        <a:rPr lang="en-US" sz="1600" b="1" i="0" u="none" strike="noStrike">
                          <a:solidFill>
                            <a:srgbClr val="FFFFFF"/>
                          </a:solidFill>
                          <a:effectLst/>
                          <a:latin typeface="Calibri"/>
                        </a:rPr>
                        <a:t>A/A</a:t>
                      </a: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a:t>
                      </a:r>
                      <a:r>
                        <a:rPr lang="en-US" sz="1600" b="1" i="0" u="none" strike="noStrike" dirty="0" smtClean="0">
                          <a:solidFill>
                            <a:srgbClr val="FFFFFF"/>
                          </a:solidFill>
                          <a:effectLst/>
                          <a:latin typeface="Calibri"/>
                        </a:rPr>
                        <a:t> (</a:t>
                      </a:r>
                      <a:r>
                        <a:rPr lang="el-GR" sz="1600" b="1" i="0" u="none" strike="noStrike" dirty="0" smtClean="0">
                          <a:solidFill>
                            <a:srgbClr val="FFFFFF"/>
                          </a:solidFill>
                          <a:effectLst/>
                          <a:latin typeface="Calibri"/>
                        </a:rPr>
                        <a:t>δις</a:t>
                      </a:r>
                      <a:r>
                        <a:rPr lang="en-US" sz="1600" b="1" i="0" u="none" strike="noStrike" dirty="0" smtClean="0">
                          <a:solidFill>
                            <a:srgbClr val="FFFFFF"/>
                          </a:solidFill>
                          <a:effectLst/>
                          <a:latin typeface="Calibri"/>
                        </a:rPr>
                        <a:t> $)</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4687">
                <a:tc>
                  <a:txBody>
                    <a:bodyPr/>
                    <a:lstStyle/>
                    <a:p>
                      <a:pPr algn="ctr" fontAlgn="b"/>
                      <a:r>
                        <a:rPr lang="el-GR" sz="1600" b="0" i="0" u="none" strike="noStrike" dirty="0">
                          <a:solidFill>
                            <a:schemeClr val="tx1"/>
                          </a:solidFill>
                          <a:effectLst/>
                          <a:latin typeface="Calibri"/>
                        </a:rPr>
                        <a:t> </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5137" marR="5137" marT="513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21.985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87">
                <a:tc>
                  <a:txBody>
                    <a:bodyPr/>
                    <a:lstStyle/>
                    <a:p>
                      <a:pPr algn="ctr" fontAlgn="b"/>
                      <a:r>
                        <a:rPr lang="el-GR" sz="1600" b="0" i="0" u="none" strike="noStrike" dirty="0">
                          <a:solidFill>
                            <a:schemeClr val="tx1"/>
                          </a:solidFill>
                          <a:effectLst/>
                          <a:latin typeface="Calibri"/>
                        </a:rPr>
                        <a:t>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5.750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4687">
                <a:tc>
                  <a:txBody>
                    <a:bodyPr/>
                    <a:lstStyle/>
                    <a:p>
                      <a:pPr algn="ctr" fontAlgn="b"/>
                      <a:r>
                        <a:rPr lang="el-GR" sz="1600" b="0" i="0" u="none" strike="noStrike">
                          <a:solidFill>
                            <a:schemeClr val="tx1"/>
                          </a:solidFill>
                          <a:effectLst/>
                          <a:latin typeface="Calibri"/>
                        </a:rPr>
                        <a:t>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3.103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1.714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dirty="0">
                          <a:solidFill>
                            <a:schemeClr val="tx1"/>
                          </a:solidFill>
                          <a:effectLst/>
                          <a:latin typeface="Calibri"/>
                        </a:rPr>
                        <a:t>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1.138</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1.012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520</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rgbClr val="000000"/>
                          </a:solidFill>
                          <a:effectLst/>
                          <a:latin typeface="Calibri"/>
                        </a:rPr>
                        <a:t>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516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solidFill>
                            <a:srgbClr val="000000"/>
                          </a:solidFill>
                          <a:effectLst/>
                          <a:latin typeface="Calibri"/>
                        </a:rPr>
                        <a:t>Brazil</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461</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249032">
                <a:tc>
                  <a:txBody>
                    <a:bodyPr/>
                    <a:lstStyle/>
                    <a:p>
                      <a:pPr algn="ctr" fontAlgn="b"/>
                      <a:r>
                        <a:rPr lang="el-GR" sz="1600" b="0" i="0" u="none" strike="noStrike">
                          <a:solidFill>
                            <a:srgbClr val="000000"/>
                          </a:solidFill>
                          <a:effectLst/>
                          <a:latin typeface="Calibri"/>
                        </a:rPr>
                        <a:t>11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356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326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dirty="0">
                          <a:solidFill>
                            <a:schemeClr val="tx1"/>
                          </a:solidFill>
                          <a:effectLst/>
                          <a:latin typeface="Calibri"/>
                        </a:rPr>
                        <a:t>13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Australia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311</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err="1" smtClean="0">
                          <a:solidFill>
                            <a:schemeClr val="tx1"/>
                          </a:solidFill>
                          <a:effectLst/>
                          <a:latin typeface="Calibri"/>
                        </a:rPr>
                        <a:t>Netherl</a:t>
                      </a:r>
                      <a:r>
                        <a:rPr lang="en-US" sz="1600" b="0" i="0" u="none" strike="noStrike" dirty="0" smtClean="0">
                          <a:solidFill>
                            <a:schemeClr val="tx1"/>
                          </a:solidFill>
                          <a:effectLst/>
                          <a:latin typeface="Calibri"/>
                        </a:rPr>
                        <a:t>.</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294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Mexico</a:t>
                      </a:r>
                    </a:p>
                  </a:txBody>
                  <a:tcPr marL="5137" marR="5137" marT="513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262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249032">
                <a:tc>
                  <a:txBody>
                    <a:bodyPr/>
                    <a:lstStyle/>
                    <a:p>
                      <a:pPr algn="ctr" fontAlgn="b"/>
                      <a:r>
                        <a:rPr lang="el-GR" sz="1600" b="0" i="0" u="none" strike="noStrike">
                          <a:solidFill>
                            <a:schemeClr val="tx1"/>
                          </a:solidFill>
                          <a:effectLst/>
                          <a:latin typeface="Calibri"/>
                        </a:rPr>
                        <a:t>17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Sweden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Switzerland</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Belgium</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202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20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Austria</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164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7" name="Πίνακας 6"/>
          <p:cNvGraphicFramePr>
            <a:graphicFrameLocks noGrp="1"/>
          </p:cNvGraphicFramePr>
          <p:nvPr>
            <p:extLst>
              <p:ext uri="{D42A27DB-BD31-4B8C-83A1-F6EECF244321}">
                <p14:modId xmlns:p14="http://schemas.microsoft.com/office/powerpoint/2010/main" val="2487004175"/>
              </p:ext>
            </p:extLst>
          </p:nvPr>
        </p:nvGraphicFramePr>
        <p:xfrm>
          <a:off x="2915806" y="188641"/>
          <a:ext cx="2471261" cy="5709911"/>
        </p:xfrm>
        <a:graphic>
          <a:graphicData uri="http://schemas.openxmlformats.org/drawingml/2006/table">
            <a:tbl>
              <a:tblPr/>
              <a:tblGrid>
                <a:gridCol w="480113"/>
                <a:gridCol w="1028813"/>
                <a:gridCol w="962335"/>
              </a:tblGrid>
              <a:tr h="247332">
                <a:tc gridSpan="3">
                  <a:txBody>
                    <a:bodyPr/>
                    <a:lstStyle/>
                    <a:p>
                      <a:pPr algn="ctr" fontAlgn="b"/>
                      <a:r>
                        <a:rPr lang="el-GR" sz="1600" b="1" i="0" u="none" strike="noStrike" dirty="0">
                          <a:solidFill>
                            <a:srgbClr val="FFFFFF"/>
                          </a:solidFill>
                          <a:effectLst/>
                          <a:latin typeface="Calibri"/>
                        </a:rPr>
                        <a:t>2000</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7332">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7332">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32.334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332">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9.898</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4.731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1.886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1.326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1.198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1.104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724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644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600" b="0" i="0" u="none" strike="noStrike" dirty="0">
                          <a:solidFill>
                            <a:schemeClr val="tx1"/>
                          </a:solidFill>
                          <a:effectLst/>
                          <a:latin typeface="Calibri"/>
                        </a:rPr>
                        <a:t>Mexico</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solidFill>
                      <a:srgbClr val="00B050"/>
                    </a:solidFill>
                  </a:tcPr>
                </a:tc>
                <a:tc>
                  <a:txBody>
                    <a:bodyPr/>
                    <a:lstStyle/>
                    <a:p>
                      <a:pPr algn="r" fontAlgn="b"/>
                      <a:r>
                        <a:rPr lang="el-GR" sz="1600" b="0" i="0" u="none" strike="noStrike" dirty="0" smtClean="0">
                          <a:solidFill>
                            <a:schemeClr val="tx1"/>
                          </a:solidFill>
                          <a:effectLst/>
                          <a:latin typeface="Calibri"/>
                        </a:rPr>
                        <a:t>581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50"/>
                    </a:solidFill>
                  </a:tcPr>
                </a:tc>
              </a:tr>
              <a:tr h="247332">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580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533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474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415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385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Argentina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284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dirty="0">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Turkey</a:t>
                      </a:r>
                    </a:p>
                  </a:txBody>
                  <a:tcPr marL="4417" marR="4417" marT="441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266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247332">
                <a:tc>
                  <a:txBody>
                    <a:bodyPr/>
                    <a:lstStyle/>
                    <a:p>
                      <a:pPr algn="ctr" fontAlgn="b"/>
                      <a:r>
                        <a:rPr lang="el-GR" sz="1600" b="0" i="0" u="none" strike="noStrike">
                          <a:solidFill>
                            <a:srgbClr val="000000"/>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259</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256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Sweden</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247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9" name="Πίνακας 8"/>
          <p:cNvGraphicFramePr>
            <a:graphicFrameLocks noGrp="1"/>
          </p:cNvGraphicFramePr>
          <p:nvPr>
            <p:extLst>
              <p:ext uri="{D42A27DB-BD31-4B8C-83A1-F6EECF244321}">
                <p14:modId xmlns:p14="http://schemas.microsoft.com/office/powerpoint/2010/main" val="961654576"/>
              </p:ext>
            </p:extLst>
          </p:nvPr>
        </p:nvGraphicFramePr>
        <p:xfrm>
          <a:off x="5580112" y="188640"/>
          <a:ext cx="2736304" cy="5709911"/>
        </p:xfrm>
        <a:graphic>
          <a:graphicData uri="http://schemas.openxmlformats.org/drawingml/2006/table">
            <a:tbl>
              <a:tblPr/>
              <a:tblGrid>
                <a:gridCol w="432048"/>
                <a:gridCol w="1224136"/>
                <a:gridCol w="1080120"/>
              </a:tblGrid>
              <a:tr h="88331">
                <a:tc gridSpan="3">
                  <a:txBody>
                    <a:bodyPr/>
                    <a:lstStyle/>
                    <a:p>
                      <a:pPr algn="ctr" fontAlgn="b"/>
                      <a:r>
                        <a:rPr lang="el-GR" sz="1600" b="1" i="0" u="none" strike="noStrike" dirty="0">
                          <a:solidFill>
                            <a:srgbClr val="FFFFFF"/>
                          </a:solidFill>
                          <a:effectLst/>
                          <a:latin typeface="Calibri"/>
                        </a:rPr>
                        <a:t>2011</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92747">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159879">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70.020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79">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14.991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a:solidFill>
                            <a:srgbClr val="000000"/>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7.318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5.867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3.600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2.773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2.476</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2.193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1.872</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a:solidFill>
                            <a:srgbClr val="000000"/>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1.857</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159879">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chemeClr val="tx1"/>
                          </a:solidFill>
                          <a:effectLst/>
                          <a:latin typeface="Calibri"/>
                        </a:rPr>
                        <a:t>Canada</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1.736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dirty="0">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1.379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Mexico</a:t>
                      </a:r>
                    </a:p>
                  </a:txBody>
                  <a:tcPr marL="4417" marR="4417" marT="441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1.153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159879">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1.116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Indonesia</a:t>
                      </a:r>
                    </a:p>
                  </a:txBody>
                  <a:tcPr marL="4417" marR="4417" marT="441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846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159879">
                <a:tc>
                  <a:txBody>
                    <a:bodyPr/>
                    <a:lstStyle/>
                    <a:p>
                      <a:pPr algn="ctr" fontAlgn="b"/>
                      <a:r>
                        <a:rPr lang="el-GR" sz="1600" b="0" i="0" u="none" strike="noStrike">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836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l" fontAlgn="b"/>
                      <a:r>
                        <a:rPr lang="en-US" sz="1600" b="0" i="0" u="none" strike="noStrike" dirty="0">
                          <a:solidFill>
                            <a:schemeClr val="tx1"/>
                          </a:solidFill>
                          <a:effectLst/>
                          <a:latin typeface="Calibri"/>
                        </a:rPr>
                        <a:t>Turkey</a:t>
                      </a:r>
                    </a:p>
                  </a:txBody>
                  <a:tcPr marL="4417" marR="4417" marT="4417" marB="0" anchor="b">
                    <a:lnL>
                      <a:noFill/>
                    </a:lnL>
                    <a:lnR>
                      <a:noFill/>
                    </a:lnR>
                    <a:lnT>
                      <a:noFill/>
                    </a:lnT>
                    <a:lnB>
                      <a:noFill/>
                    </a:lnB>
                    <a:solidFill>
                      <a:srgbClr val="00B050"/>
                    </a:solidFill>
                  </a:tcPr>
                </a:tc>
                <a:tc>
                  <a:txBody>
                    <a:bodyPr/>
                    <a:lstStyle/>
                    <a:p>
                      <a:pPr algn="r" fontAlgn="b"/>
                      <a:r>
                        <a:rPr lang="el-GR" sz="1600" b="0" i="0" u="none" strike="noStrike" dirty="0" smtClean="0">
                          <a:solidFill>
                            <a:schemeClr val="tx1"/>
                          </a:solidFill>
                          <a:effectLst/>
                          <a:latin typeface="Calibri"/>
                        </a:rPr>
                        <a:t>774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00B050"/>
                    </a:solidFill>
                  </a:tcPr>
                </a:tc>
              </a:tr>
              <a:tr h="159879">
                <a:tc>
                  <a:txBody>
                    <a:bodyPr/>
                    <a:lstStyle/>
                    <a:p>
                      <a:pPr algn="ctr" fontAlgn="b"/>
                      <a:r>
                        <a:rPr lang="el-GR" sz="1600" b="0" i="0" u="none" strike="noStrike">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659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alibri"/>
                        </a:rPr>
                        <a:t>Saudi Arabia</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576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1" name="Πίνακας 10"/>
          <p:cNvGraphicFramePr>
            <a:graphicFrameLocks noGrp="1"/>
          </p:cNvGraphicFramePr>
          <p:nvPr>
            <p:extLst>
              <p:ext uri="{D42A27DB-BD31-4B8C-83A1-F6EECF244321}">
                <p14:modId xmlns:p14="http://schemas.microsoft.com/office/powerpoint/2010/main" val="768125963"/>
              </p:ext>
            </p:extLst>
          </p:nvPr>
        </p:nvGraphicFramePr>
        <p:xfrm>
          <a:off x="362360" y="6018555"/>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1</a:t>
                      </a:r>
                      <a:r>
                        <a:rPr lang="el-GR" sz="1600" b="0" i="0" u="none" strike="noStrike" dirty="0" smtClean="0">
                          <a:solidFill>
                            <a:schemeClr val="tx1"/>
                          </a:solidFill>
                          <a:effectLst/>
                          <a:latin typeface="Calibri"/>
                        </a:rPr>
                        <a:t>6.793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a:solidFill>
                            <a:schemeClr val="tx1"/>
                          </a:solidFill>
                          <a:effectLst/>
                          <a:latin typeface="Calibri"/>
                        </a:rPr>
                        <a:t>76%</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l-GR" sz="1600" b="0" i="0" u="none" strike="noStrike" dirty="0" smtClean="0">
                          <a:solidFill>
                            <a:schemeClr val="tx1"/>
                          </a:solidFill>
                          <a:effectLst/>
                          <a:latin typeface="Calibri"/>
                        </a:rPr>
                        <a:t>1.925 </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l-GR" sz="1600" b="0" i="0" u="none" strike="noStrike" dirty="0">
                          <a:solidFill>
                            <a:schemeClr val="tx1"/>
                          </a:solidFill>
                          <a:effectLst/>
                          <a:latin typeface="Calibri"/>
                        </a:rPr>
                        <a:t>8,76%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l-GR" sz="1600" b="1" i="0" u="none" strike="noStrike" dirty="0" smtClean="0">
                          <a:solidFill>
                            <a:schemeClr val="bg1"/>
                          </a:solidFill>
                          <a:effectLst/>
                          <a:latin typeface="Calibri"/>
                        </a:rPr>
                        <a:t>1.662</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a:solidFill>
                            <a:schemeClr val="bg1"/>
                          </a:solidFill>
                          <a:effectLst/>
                          <a:latin typeface="Calibri"/>
                        </a:rPr>
                        <a:t>7,56%</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2" name="Πίνακας 11"/>
          <p:cNvGraphicFramePr>
            <a:graphicFrameLocks noGrp="1"/>
          </p:cNvGraphicFramePr>
          <p:nvPr>
            <p:extLst>
              <p:ext uri="{D42A27DB-BD31-4B8C-83A1-F6EECF244321}">
                <p14:modId xmlns:p14="http://schemas.microsoft.com/office/powerpoint/2010/main" val="2076440122"/>
              </p:ext>
            </p:extLst>
          </p:nvPr>
        </p:nvGraphicFramePr>
        <p:xfrm>
          <a:off x="3059832" y="6021288"/>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23.565</a:t>
                      </a:r>
                      <a:r>
                        <a:rPr lang="el-GR" sz="1600" b="0" i="0" u="none" strike="noStrike" dirty="0" smtClean="0">
                          <a:solidFill>
                            <a:schemeClr val="tx1"/>
                          </a:solidFill>
                          <a:effectLst/>
                          <a:latin typeface="Calibri"/>
                        </a:rPr>
                        <a:t>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smtClean="0">
                          <a:solidFill>
                            <a:schemeClr val="tx1"/>
                          </a:solidFill>
                          <a:effectLst/>
                          <a:latin typeface="Calibri"/>
                        </a:rPr>
                        <a:t>7</a:t>
                      </a:r>
                      <a:r>
                        <a:rPr lang="en-US" sz="1600" b="0" i="0" u="none" strike="noStrike" dirty="0" smtClean="0">
                          <a:solidFill>
                            <a:schemeClr val="tx1"/>
                          </a:solidFill>
                          <a:effectLst/>
                          <a:latin typeface="Calibri"/>
                        </a:rPr>
                        <a:t>3</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3.709</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11,47</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2.577</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smtClean="0">
                          <a:solidFill>
                            <a:schemeClr val="bg1"/>
                          </a:solidFill>
                          <a:effectLst/>
                          <a:latin typeface="Calibri"/>
                        </a:rPr>
                        <a:t>7,</a:t>
                      </a:r>
                      <a:r>
                        <a:rPr lang="en-US" sz="1600" b="1" i="0" u="none" strike="noStrike" dirty="0" smtClean="0">
                          <a:solidFill>
                            <a:schemeClr val="bg1"/>
                          </a:solidFill>
                          <a:effectLst/>
                          <a:latin typeface="Calibri"/>
                        </a:rPr>
                        <a:t>97</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3" name="Πίνακας 12"/>
          <p:cNvGraphicFramePr>
            <a:graphicFrameLocks noGrp="1"/>
          </p:cNvGraphicFramePr>
          <p:nvPr>
            <p:extLst>
              <p:ext uri="{D42A27DB-BD31-4B8C-83A1-F6EECF244321}">
                <p14:modId xmlns:p14="http://schemas.microsoft.com/office/powerpoint/2010/main" val="2222178751"/>
              </p:ext>
            </p:extLst>
          </p:nvPr>
        </p:nvGraphicFramePr>
        <p:xfrm>
          <a:off x="5652120" y="6017720"/>
          <a:ext cx="2592289" cy="760095"/>
        </p:xfrm>
        <a:graphic>
          <a:graphicData uri="http://schemas.openxmlformats.org/drawingml/2006/table">
            <a:tbl>
              <a:tblPr/>
              <a:tblGrid>
                <a:gridCol w="1003466"/>
                <a:gridCol w="752600"/>
                <a:gridCol w="836223"/>
              </a:tblGrid>
              <a:tr h="244297">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39.075</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smtClean="0">
                          <a:solidFill>
                            <a:schemeClr val="tx1"/>
                          </a:solidFill>
                          <a:effectLst/>
                          <a:latin typeface="Calibri"/>
                        </a:rPr>
                        <a:t>5</a:t>
                      </a:r>
                      <a:r>
                        <a:rPr lang="el-GR" sz="1600" b="0" i="0" u="none" strike="noStrike" dirty="0" smtClean="0">
                          <a:solidFill>
                            <a:schemeClr val="tx1"/>
                          </a:solidFill>
                          <a:effectLst/>
                          <a:latin typeface="Calibri"/>
                        </a:rPr>
                        <a:t>6</a:t>
                      </a:r>
                      <a:r>
                        <a:rPr lang="el-GR" sz="1600" b="0" i="0" u="none" strike="noStrike" dirty="0">
                          <a:solidFill>
                            <a:schemeClr val="tx1"/>
                          </a:solidFill>
                          <a:effectLst/>
                          <a:latin typeface="Calibri"/>
                        </a:rPr>
                        <a:t>%</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7039">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16.877</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24,1</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27039">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13.525</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smtClean="0">
                          <a:solidFill>
                            <a:schemeClr val="bg1"/>
                          </a:solidFill>
                          <a:effectLst/>
                          <a:latin typeface="Calibri"/>
                        </a:rPr>
                        <a:t>19,32</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10904983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71600" y="18937"/>
            <a:ext cx="7315200" cy="1154097"/>
          </a:xfrm>
        </p:spPr>
        <p:txBody>
          <a:bodyPr/>
          <a:lstStyle/>
          <a:p>
            <a:r>
              <a:rPr lang="en-US" dirty="0" smtClean="0"/>
              <a:t>BRIC</a:t>
            </a:r>
            <a:endParaRPr lang="el-GR" dirty="0"/>
          </a:p>
        </p:txBody>
      </p:sp>
      <p:graphicFrame>
        <p:nvGraphicFramePr>
          <p:cNvPr id="4" name="Πίνακας 3"/>
          <p:cNvGraphicFramePr>
            <a:graphicFrameLocks noGrp="1"/>
          </p:cNvGraphicFramePr>
          <p:nvPr>
            <p:extLst>
              <p:ext uri="{D42A27DB-BD31-4B8C-83A1-F6EECF244321}">
                <p14:modId xmlns:p14="http://schemas.microsoft.com/office/powerpoint/2010/main" val="47546253"/>
              </p:ext>
            </p:extLst>
          </p:nvPr>
        </p:nvGraphicFramePr>
        <p:xfrm>
          <a:off x="719999" y="2160000"/>
          <a:ext cx="4880975" cy="2491472"/>
        </p:xfrm>
        <a:graphic>
          <a:graphicData uri="http://schemas.openxmlformats.org/drawingml/2006/table">
            <a:tbl>
              <a:tblPr firstRow="1" bandRow="1">
                <a:tableStyleId>{5C22544A-7EE6-4342-B048-85BDC9FD1C3A}</a:tableStyleId>
              </a:tblPr>
              <a:tblGrid>
                <a:gridCol w="1224136"/>
                <a:gridCol w="1656184"/>
                <a:gridCol w="2000655"/>
              </a:tblGrid>
              <a:tr h="370840">
                <a:tc>
                  <a:txBody>
                    <a:bodyPr/>
                    <a:lstStyle/>
                    <a:p>
                      <a:pPr algn="ctr"/>
                      <a:r>
                        <a:rPr lang="el-GR" dirty="0" smtClean="0"/>
                        <a:t>Χώρα</a:t>
                      </a:r>
                      <a:endParaRPr lang="el-GR" dirty="0"/>
                    </a:p>
                  </a:txBody>
                  <a:tcPr anchor="ctr"/>
                </a:tc>
                <a:tc>
                  <a:txBody>
                    <a:bodyPr/>
                    <a:lstStyle/>
                    <a:p>
                      <a:pPr algn="ctr"/>
                      <a:r>
                        <a:rPr lang="el-GR" dirty="0" smtClean="0"/>
                        <a:t>Πληθυσμός (σε εκατ.)</a:t>
                      </a:r>
                      <a:endParaRPr lang="el-GR" dirty="0"/>
                    </a:p>
                  </a:txBody>
                  <a:tcPr anchor="ctr"/>
                </a:tc>
                <a:tc>
                  <a:txBody>
                    <a:bodyPr/>
                    <a:lstStyle/>
                    <a:p>
                      <a:pPr algn="ctr"/>
                      <a:r>
                        <a:rPr lang="el-GR" dirty="0" smtClean="0"/>
                        <a:t>ΑΕΠ</a:t>
                      </a:r>
                    </a:p>
                    <a:p>
                      <a:pPr algn="ctr"/>
                      <a:r>
                        <a:rPr lang="el-GR" dirty="0" smtClean="0"/>
                        <a:t>(σε δις $)</a:t>
                      </a:r>
                      <a:endParaRPr lang="el-GR" dirty="0"/>
                    </a:p>
                  </a:txBody>
                  <a:tcPr anchor="ctr"/>
                </a:tc>
              </a:tr>
              <a:tr h="368032">
                <a:tc>
                  <a:txBody>
                    <a:bodyPr/>
                    <a:lstStyle/>
                    <a:p>
                      <a:r>
                        <a:rPr lang="el-GR" dirty="0" smtClean="0"/>
                        <a:t>Βραζιλία</a:t>
                      </a:r>
                      <a:endParaRPr lang="el-GR" dirty="0"/>
                    </a:p>
                  </a:txBody>
                  <a:tcPr/>
                </a:tc>
                <a:tc>
                  <a:txBody>
                    <a:bodyPr/>
                    <a:lstStyle/>
                    <a:p>
                      <a:pPr algn="ctr"/>
                      <a:r>
                        <a:rPr lang="en-US" dirty="0" smtClean="0"/>
                        <a:t>209,5</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1,868</a:t>
                      </a:r>
                      <a:endParaRPr lang="el-GR" sz="1800" b="0" i="0" u="none" strike="noStrike" dirty="0" smtClean="0">
                        <a:solidFill>
                          <a:srgbClr val="000000"/>
                        </a:solidFill>
                        <a:effectLst/>
                        <a:latin typeface="Calibri"/>
                      </a:endParaRPr>
                    </a:p>
                  </a:txBody>
                  <a:tcPr/>
                </a:tc>
              </a:tr>
              <a:tr h="370840">
                <a:tc>
                  <a:txBody>
                    <a:bodyPr/>
                    <a:lstStyle/>
                    <a:p>
                      <a:r>
                        <a:rPr lang="el-GR" dirty="0" smtClean="0"/>
                        <a:t>Ρωσία</a:t>
                      </a:r>
                      <a:endParaRPr lang="el-GR" dirty="0"/>
                    </a:p>
                  </a:txBody>
                  <a:tcPr/>
                </a:tc>
                <a:tc>
                  <a:txBody>
                    <a:bodyPr/>
                    <a:lstStyle/>
                    <a:p>
                      <a:pPr algn="ctr"/>
                      <a:r>
                        <a:rPr lang="el-GR" dirty="0" smtClean="0"/>
                        <a:t>14</a:t>
                      </a:r>
                      <a:r>
                        <a:rPr lang="en-US" dirty="0" smtClean="0"/>
                        <a:t>4,4</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0" i="0" u="none" strike="noStrike" dirty="0" smtClean="0">
                          <a:solidFill>
                            <a:srgbClr val="000000"/>
                          </a:solidFill>
                          <a:effectLst/>
                          <a:latin typeface="Calibri"/>
                        </a:rPr>
                        <a:t>1,</a:t>
                      </a:r>
                      <a:r>
                        <a:rPr lang="en-US" sz="1800" b="0" i="0" u="none" strike="noStrike" dirty="0" smtClean="0">
                          <a:solidFill>
                            <a:srgbClr val="000000"/>
                          </a:solidFill>
                          <a:effectLst/>
                          <a:latin typeface="Calibri"/>
                        </a:rPr>
                        <a:t>657</a:t>
                      </a:r>
                      <a:endParaRPr lang="el-GR" sz="1800" b="0" i="0" u="none" strike="noStrike" dirty="0" smtClean="0">
                        <a:solidFill>
                          <a:srgbClr val="000000"/>
                        </a:solidFill>
                        <a:effectLst/>
                        <a:latin typeface="Calibri"/>
                      </a:endParaRPr>
                    </a:p>
                  </a:txBody>
                  <a:tcPr/>
                </a:tc>
              </a:tr>
              <a:tr h="370840">
                <a:tc>
                  <a:txBody>
                    <a:bodyPr/>
                    <a:lstStyle/>
                    <a:p>
                      <a:r>
                        <a:rPr lang="el-GR" dirty="0" smtClean="0"/>
                        <a:t>Ινδία</a:t>
                      </a:r>
                      <a:endParaRPr lang="el-GR" dirty="0"/>
                    </a:p>
                  </a:txBody>
                  <a:tcPr/>
                </a:tc>
                <a:tc>
                  <a:txBody>
                    <a:bodyPr/>
                    <a:lstStyle/>
                    <a:p>
                      <a:pPr algn="ctr"/>
                      <a:r>
                        <a:rPr lang="el-GR" dirty="0" smtClean="0"/>
                        <a:t>1,</a:t>
                      </a:r>
                      <a:r>
                        <a:rPr lang="en-US" dirty="0" smtClean="0"/>
                        <a:t>35</a:t>
                      </a:r>
                      <a:endParaRPr lang="el-G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2,718</a:t>
                      </a:r>
                      <a:endParaRPr lang="el-GR" sz="1800" b="0" i="0" u="none" strike="noStrike" dirty="0" smtClean="0">
                        <a:solidFill>
                          <a:srgbClr val="000000"/>
                        </a:solidFill>
                        <a:effectLst/>
                        <a:latin typeface="Calibri"/>
                      </a:endParaRPr>
                    </a:p>
                  </a:txBody>
                  <a:tcPr anchor="ctr"/>
                </a:tc>
              </a:tr>
              <a:tr h="370840">
                <a:tc>
                  <a:txBody>
                    <a:bodyPr/>
                    <a:lstStyle/>
                    <a:p>
                      <a:r>
                        <a:rPr lang="el-GR" dirty="0" smtClean="0"/>
                        <a:t>Κίνα</a:t>
                      </a:r>
                      <a:endParaRPr lang="el-GR" dirty="0"/>
                    </a:p>
                  </a:txBody>
                  <a:tcPr/>
                </a:tc>
                <a:tc>
                  <a:txBody>
                    <a:bodyPr/>
                    <a:lstStyle/>
                    <a:p>
                      <a:pPr algn="ctr"/>
                      <a:r>
                        <a:rPr lang="el-GR" dirty="0" smtClean="0"/>
                        <a:t>1,3</a:t>
                      </a:r>
                      <a:r>
                        <a:rPr lang="en-US" dirty="0" smtClean="0"/>
                        <a:t>9</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13,608</a:t>
                      </a:r>
                      <a:endParaRPr lang="el-GR" sz="1800" b="0" i="0" u="none" strike="noStrike" dirty="0" smtClean="0">
                        <a:solidFill>
                          <a:srgbClr val="000000"/>
                        </a:solidFill>
                        <a:effectLst/>
                        <a:latin typeface="Calibri"/>
                      </a:endParaRPr>
                    </a:p>
                  </a:txBody>
                  <a:tcPr/>
                </a:tc>
              </a:tr>
              <a:tr h="370840">
                <a:tc>
                  <a:txBody>
                    <a:bodyPr/>
                    <a:lstStyle/>
                    <a:p>
                      <a:r>
                        <a:rPr lang="el-GR" b="1" dirty="0" smtClean="0"/>
                        <a:t>Σύνολο</a:t>
                      </a:r>
                      <a:endParaRPr lang="el-GR" b="1" dirty="0"/>
                    </a:p>
                  </a:txBody>
                  <a:tcPr/>
                </a:tc>
                <a:tc>
                  <a:txBody>
                    <a:bodyPr/>
                    <a:lstStyle/>
                    <a:p>
                      <a:pPr algn="ctr"/>
                      <a:r>
                        <a:rPr lang="en-US" b="1" dirty="0" smtClean="0"/>
                        <a:t>2,905 </a:t>
                      </a:r>
                      <a:r>
                        <a:rPr lang="el-GR" b="1" dirty="0" smtClean="0"/>
                        <a:t>(</a:t>
                      </a:r>
                      <a:r>
                        <a:rPr lang="en-US" b="1" dirty="0" smtClean="0"/>
                        <a:t>38,3</a:t>
                      </a:r>
                      <a:r>
                        <a:rPr lang="el-GR" b="1" dirty="0" smtClean="0"/>
                        <a:t>%)</a:t>
                      </a:r>
                      <a:endParaRPr lang="el-GR" b="1" dirty="0"/>
                    </a:p>
                  </a:txBody>
                  <a:tcPr/>
                </a:tc>
                <a:tc>
                  <a:txBody>
                    <a:bodyPr/>
                    <a:lstStyle/>
                    <a:p>
                      <a:pPr algn="ctr"/>
                      <a:r>
                        <a:rPr lang="el-GR" b="1" dirty="0" smtClean="0"/>
                        <a:t>1</a:t>
                      </a:r>
                      <a:r>
                        <a:rPr lang="en-US" b="1" dirty="0" smtClean="0"/>
                        <a:t>9</a:t>
                      </a:r>
                      <a:r>
                        <a:rPr lang="el-GR" b="1" dirty="0" smtClean="0"/>
                        <a:t>,</a:t>
                      </a:r>
                      <a:r>
                        <a:rPr lang="en-US" b="1" dirty="0" smtClean="0"/>
                        <a:t>851</a:t>
                      </a:r>
                      <a:r>
                        <a:rPr lang="el-GR" b="1" dirty="0" smtClean="0"/>
                        <a:t> (</a:t>
                      </a:r>
                      <a:r>
                        <a:rPr lang="en-US" b="1" dirty="0" smtClean="0"/>
                        <a:t>23,1</a:t>
                      </a:r>
                      <a:r>
                        <a:rPr lang="el-GR" b="1" dirty="0" smtClean="0"/>
                        <a:t>%)</a:t>
                      </a:r>
                      <a:endParaRPr lang="el-GR" b="1" dirty="0"/>
                    </a:p>
                  </a:txBody>
                  <a:tcPr/>
                </a:tc>
              </a:tr>
            </a:tbl>
          </a:graphicData>
        </a:graphic>
      </p:graphicFrame>
    </p:spTree>
    <p:extLst>
      <p:ext uri="{BB962C8B-B14F-4D97-AF65-F5344CB8AC3E}">
        <p14:creationId xmlns:p14="http://schemas.microsoft.com/office/powerpoint/2010/main" val="38198899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hutong-school.com/sites/default/files/top-bra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8946"/>
            <a:ext cx="8817343" cy="660041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TEhUUExQWFRUXGB0YGBcYGB8eGhcdGBgWHRwYGBgYHSggHRolGxcYITEhJSkrLi4uHR8zODMsNygtLisBCgoKDg0OGxAQGzckICQsNC80LDA0LDQsNCwsLDQsLDQsNDQsMiwsLCwsLCwsLCwsLCwsLCwsLCwsLCwsLCwsLP/AABEIAKgBKwMBIgACEQEDEQH/xAAcAAACAgMBAQAAAAAAAAAAAAAFBgMEAAIHAQj/xABKEAACAQIEAwUEBgcFBgUFAAABAhEAAwQSITEFQVEGEyJhcTKBkbEUI0JyocEHM1JigtHwFSSywuE0Q1OSovElc5PD4gg1Y7O0/8QAGgEAAgMBAQAAAAAAAAAAAAAAAwQCBQYBAP/EADYRAAICAQMBBQYFAwQDAAAAAAECAAMRBBIhMQUTQVGBFCIyYXGxI5GhwfAVQuEkUnLRMzRi/9oADAMBAAIRAxEAPwBtD61yXtafrbX3L5+OJv108Ytf2hXMe1sd7Zjbu73/APRfpxsgcwIwx4h7so9qW7xLa5ELd7EMNQIJ5kzy/GoO0t586m06vZiUA0g/aDc8229AcXjVTQnfluT7hvWl3Esji3cs3VcqGCssNlIJBgmQIBOtUHcMbO8HM149mqs3M+DDPC+MspKlmthhBI1B8iKudjrubiF1j/wR86F/TkZFtd3kuL4yWBDsGEjQgaREHXSrfYy4Fxt0nT6pfmaa0me+6Yi/aoU6XeDkFvl5Hyjzx0zh7g3ldB11FImD4CmLvNmFwd0w2XRpg6EdIp2xeKBKjQif3t56qKR+wzAPf0HtftOeZ6CKY1Nr4YLwRjmUumqr3IW5zn/EH2+0RzN9SRynXWCY9d60v8buZgyhl02yg/OgtloZtBuftt1qzcOn/wAm8qc3GI7R4R87B8ae6z2mDEgd5MDTVVywvrNN5Vv2T8K5z+jjFd3iXOom3rEn7S9fMU5vx26LyePQpc8JjUq1rcbjc70jqNRYG2LxHqKKyu5uZQ7Rcaa3Zz2m8SuFZSpHI6MrAGi3CrxezbZjLFQSf+1I/au+WOZoBuG6WYL7WR0CkxqcoY6eZpj7L40HDjMdmZRPIAwPdTWk3EeJiuq2g8Yh4mszVX+kL1rw4leop3BieRN8Vi1trmYwPxPkBS9e7c4dTEOY5gCPnUHbK5nFpA0BmIJHLMUWfgTQ4dhrfLEkxr+qH4+OlrbthwY1RpntGVGYwDtOpE9zdiJ+zt8apr29w0wVuj+Efzodc7MqTo1gknYYcDy/boPxTszkZla5lYHUBIA9PFQ/bFHGYx/TLj/bOi8K4vaxAJtNmy+0Doy+oNXa5v8Ao/s91jWQNmBtmTtM67T+7XSTHUU3W+9cyvtrNblT1E1NJ/bvEFTb+63zWm13HUUi/pHbRPun51G4kJO0KC+IG4XwbGYxXbDqHCEBvEBGaY0J12NQYvshxJd8M/ug/Knf9CtyLWJ+9b+T10K7equ71sdZcnS1g4xPnL+y8ZadXOHuSjKwBUwcrAwfhRDHdpcRdS5bxOHZluFycngYZ7lhwFORhobMagkhj0FdwvsYnlMe+heJ13j3ihm0wyaFG8/0/wCpym720ktmwxUNca8dSSbju2eZAXKbTta2mANdKhXtTh8yzZ0Hg8Sq0W7a3BZ05uC6luuRa6JisKh3RP8AlFCb/CEaYtKYEmBsOsDlUTqcdYX+kA8hv0/zObcaxVpwCkZ+8YsQsSpW3l5DmG0oXXRsdwW0sZrIEiRIjQ7GhV3hNj/hx6GPlXBqVM8exrP7WB/OJ4NXsIZ0NGjwOyeTD+I/nUV7ha2spUtqwEH3/wAqImoUnEXv7KvqQucYEo9mfDjbA5d6qn0YhT+DV3HhLLhcZibZfJ4bB/Vl5kODEER7Arh3CdMWnlcU/BhXYeM4vLxPFwJhLI3jZWPP71EdiEOJXKPeBMr4ntZivpro9tfoySBdKFMwAkEMxy89hU47VdAn/MP50H7SYwvaC5M3j0htZhtKTXcKSpskEHm3/wAaEmmqtG5l5/nzk21tlZ2g8ToHegcyREzH9aTpNKHaRpewR/wbv/771FbLC8sEtlMAtB0k6nY/GhHaK0EewitmVbNxQ37QF+6A0eY1py+4ng+E5p6ACCvjMw47q8t4DOVIMHyO3pVz9I2PtY26mJs5luFFt3bTjTwTldGGh0MQYOgrXuq07sjnVMmpKzaajsmu4eUl7NXLKWL/AH9tr9+6oRDMCwqA5SrGSWk8oAAioeCXcuIedyiDTqSa2SRz/Cqti6FvuTpAT86Z0t7Ndkyt7U7Pro0e1c9efyMeMPdJCRJ11gNocw/ZdfkaAdl1Oe9Ab2v/AMkaH/zB8qscOvq2UkqZPPux9peTqTv0IoR2buANcnLvzNqd1n2wfnTVnJczPoMBRAtpWlt9zybz/frLpOk/n5dblQ2yAzDw+0eadT+6asNY2iP+n8kpvwisLdjb5W82k+DpPNdR4jBHXlTFeu/W2/ENUaTkOhlNDrqPOl3spai/4mCDLuT5iRoBuJFGSUF23BBDKwABQc0PMwY0pC0e+Y0hwolHjzwFM5SDd0jQa2+mnwq3wO8SkAhfE24MaHyofx69mQajQXtekm0dYPy6UR7PIQjMDu7Dpsddt6Zqfuq9w6wFi942DLmIxYQqDcU5p2nSBzzAbxWt7GgXXBcBRtAmfLShfaKQ6gAGRIEnQgkSJ5nNPuqph8AwtjIQFnUSZzHcx50zVazkEmL2VqqnA6S1xvEBwkNJBE+XjSKN9mLyMLhYm2VSHYvKMGMRlOx05UtYzCFFUsZLQT/6lsDeq1zFnN3aKzsSIVRJJ5eVU/aatc+1T6zR9kV1+yv3h28iG+0F5rdzKqL3cSrISc4PMkk85ECquBxgbOpCSw3uAysfskbGhuNxD2bjWr1pkdBmZSy+EZQ2sNE5SDG9Eb+ITS0bfd3bftz7RzAESNttaSNTooDD1l7RqKXArrsyfn1/Yyvwh8uMUzAJQGPNbtN3azs7fuqr2iQqgkoPaO2wBkmKVODLOMXyZCfQJdn8KbrvFM2JtlLgLC34f2l1fkRO0dat6bGCLg+kyeurU6mzI6sR+sE8I4sb4yqCrL4SjAg6AfAR1oR2wuF7QY6TAH/VP4ijfaPiVwYjDs7NGYloEFgsHWInegPaR5wq+WnxLmmbrWZPlFKqkR+OsNfolu5beI+8nyane5jIrnn6Mr2VLx/eX02O9dJweOs3IV7aK3pofToaqns2jOMy9dSPeA8BL2DK3MOVnxEkj1G3ypYv3fOmW5hAB4Rl8hpVC5cVJLIhG5JUfEk0h7QATjnMhp9VsJyM5izfuGocFxLubguBAzDaSYE89N624vxm1cMW7S2x12J/ICg169U2yy4YYmioVbE5HXwhbtRxdMRkYW1z5IZpOZSCdN4K8xI50rulTPdo/wBm8Dhr6tbuOc58QhYKxvDyQRHIjlSzMtCfIRnbXp6unAiqVI5VT4kdF++PkaZeNYJbdwhJ7v7DZg2YdZGnu5Uv8ZEKn3x8jTWmcMykRbtFQdGzDpiL2FP96/j/AMwrqXGb4HFMXOXVbftfdH865Xhz/ev4/wAxXQeN3v8AxbENvCBtgdkTqY2nrVsekwjAkYE97QEOqgOCM2w0iBvt50AvYG5OrfhPLTWOlFuKY0NbAzLmliSMm3hAByjMD/rQ4Yid96LSCV6RNseMYcHj1sKzZkywNnAjfWB5MDQPimKs3BIym4sqMzEABrrM4McwXj4VpxG2O4uabWiZ6/Vp/Og1zGQWIXcudfN7TdKEE38y2FpqIxCTcQuk6GwOUeM7kgcuqsPdWjcReJz2YiZCOdMuadT01qDDXnJJRVgNrJA0F5zzidCR8KK9nOz/AH1rvMRdFjDhAS0eMr3eUkToo21Mk9KH7NWI1/VdSf7j+Zk1viNiBIuzsYiJkqYBXbMDVO3ibLXWKJduMwHhyho0WCAus+MfjWvFO12FtnJgsIrAE/XYnxsdSZW2TlUSZEz6ULParGOIFzIvRFCL8FEV6uhEbKyGo7Tvur2P0nRMDwe6pAXwqvM3DbB9k+zEHnQ3hXCmsZjexNm3J2+kGQNOSpFJK3mb9beY/wAR/nRngPChfYrZTvColiSqqo82Y/hTWwc58ZW963GPCWhwzCISWx7OZJi1bY78pzVhw+AOkY27HmF/Kiv9lLa/WXMInrdzH4Kv51Fj+IpbT+73rNx5jL3TBfM5iw+VFBEEQZDwz6PZbNawd4tES907SDsNOVEDi8xB+i3V0K+F50Ygn216gbRUdvtE2cAKuWJLdDppH41ra4jd+mC8H+ryZSs+HYiMvXNBmulFPUSO9h4wRx19NZiLhhtCJ7snTrpRfgZy22MNHeOdD+8aIdpMUuIwt0QO8VSyGNTGsUvWcebVh7hAMXGBES0mI90a0KxMLgQtbZOTJO1WIzPb3XwnU+oq/wBnGlCMwlZdp3yjLJ22oDjcWL7W/YViP2tpgnTUwNvWivC8HcQEobZaGBgmSsCd402n1rqtsXjrPEBid3SRccuhiSNtx/6tuh+GumzcF20QrqZ2qXioZT4oEqNARGl5NoNUGu1WXnBGJpuyQrVtu8/2lvtdizjrov8Ad93dKhbhUylzKIDZTqrRpueVWeDXVtYa5Z7oNcukF7rnUZfZFtR7IEnmZJNCQ4qeyw6/jQmufGMx2ns/TB9239Zb4I2XFLzPh/wXat8futauJiLZhgch56ROx0660MwN4LiQSea/ityiHFGDq410GYa7kCm6uqn5Sg1oHeWD/wCjLnadxeOHe3AQZoMneE8PmdD/ADoTx8KML4XR/ECSpJAkMY156/OvLGIRrAgCUIky28QDpoOkxVTiCkYS5m3NwHyOj7CNBRznbjyiVYAOfOEf0f3Yt3fvD5U0Nifh/W9JvYm5Fu594fKj7Xt6rHfBImv09JatW+U6hhFyWELEABFJYnTbrVDFWbeKssFYEMIkcjyn38jSPxnjTXCAvhtqAAk6GPtHz+VVcHxZ7bZ7bFT+B8mHMVV+zvjfnmKp2UzDcThuvyg3H2WVmU7qSCOhFDDi2Xn7qYuN48X37zLkcjxgbEj7Q56jl5UGvWA3KrBLcj3hLJdKwAYcGQW+JjZl+H8qvYXErMo0GCPPUQR8DQ18FFe4UvbaUYqfw99RdVI4hO+uQYYZhe9hWtnKwKnoRFCuNzlT74+Ro9xDjDupRXJCnnqHHkdxS9xu5Kp98fI1HSliwLDEDq7+90T7hg46esXUP95P3vzp14pdniV89bX+VKSJ/vB+9+dNt9i3EL0CfqST7slXQmJlJrGpOsmZ2jfTfnFRnTQj4mKYuG2lQaNMtLGR8I5RNBuKWgLrBUMafIUYXc4ip03GTJsa31FzX/df+0tUeB8I+ktcXvAsTyOuYLGvuoxbw9y4pthQWdYmBAJsjeAdNqzD4bEYRGuuBFxgoAy6KR7U6a6EQRSocgHbLHaCwLdJXxfZ5UKkPnklgPIEsSf4oEzQjtRxN4WxOgh38yfZU+QGsdT5U59jycXfZWCju7dwCBoZu2wD8BXOuONmxV09bjfDMQPwipgsR70E4AbC9JUtWTE1s13zNT4vTSqJNS6QcsWEZ2CossZgDfQEn8AasW8Jd7rvRohjXNvLMo0H7ymo+EYprV1biKXKzAE/aVl5A7TNFrOMxjKFKKwAibigzDllJDHcFjGlcLgdTJpS7/CpMt8P7K3GlnuZVF022IUkAB+7NyTplFwhSN4k8qMYTs7YtG39KvMsstm6pZVNu/BuXEOuiZMiSSPE510oEOF4q6ZuX4JUqYJ9liSwIWAQSST1onguxFtzmu3nYneI195k0M6hR0MaXszUHkrj6yjxvG2lCi1lDi4+YKZhO7w+TUXHHtd79s6zVK1xaNzXRuEdiMAsTaNw/vsT+AgU7cKwGGsj6vD2U8wiz8Yqa6jMHZoCvU/lOMYTihJymRpsehFbHEMt3UDuyxIn9oeY12O3Qmte2t4ni16Ob/maia5dS5cuoU+rYHKxEk9ACZPoKPu3iKFO7bEbG7oCAqEak+L08ifdNVu+RAxYDw6E5ogeZ/Gq/A+M/SEIdVVwY0WZB5zyOpHuq3YwgBuMwVw7SQ6AgQANjNV2oB+FjLDRuFYsBnjE8wmMw9xcyHNG5B235ctqGXMbbzEFrYbMR4h4o6xl1+NVMV4brZAtuZHgQeem0V7asiG2JjegHTYPXiWVetLrgDBEocYxBBUwpmTIEc+gFdE7F3VaxYBVdVkyiHWW+1mzT6ilg9mRiUtP3wXwCBlJiQOcU19nrHc27drMTkEA+IAzJ2MDn0pw1AHAiLap2UkniS8XZEzFURTO/dgEwDAzT4ufIUr3MMReZmICE6gRMEbDSBTNxvDHLmmZaY10gE7kx8KXeN4nLbkvoHWV06jWN6dqxsxKixstmR3cPYtDMoLSUDIxEESdSoA18X4ChXGyPorgKVhlnaJIuGRGwiKmW+GDQdREExAMrBqLj94thnkzBTWZ5XKjaOISo84lTspci2/3vyFGDfoD2Yb6tvvfkKs43Ege02Xr5+/pVLYMuRNzpLAmlRj5S+98dQKi78ciPjQK7xxF9hZI+B9+9RjtAdgnpO/4VIUMfCDbtShTgt94xhpr0LQHD9oE+2pHpRTDcTttqrj0O9Qap18I1RrtPb0YQ1wfhovsbefI51WRKmNxpqDzqz2j4A1lyVU91Ahp5wJnnvNVeH8Se0SUIViIzQCQPInap+L8QN9lZpzBArdCROoHnSJFvfZz7sIa7TcCD7kFKIobxo+FPvj5GjBTmNKFcePhT74+Rp6g/iCQ7TGNI/0/eLL/AK8/e/OmO7ri8R/5DaTv7AiOfp/Klu5+vP3qZLH+2XTAIFkzP3kGnUyRVrMFL3DGyplMgiQRoQJOnKm29iHzNFwgZiAIXSCdN6V8JZW8Ws+wfEzEKCfDJAHM6H5U2jDK2pLTJnlrOsDpXLgMydROIMx+BTC3zbs5gFya5tSMo0JG41iocRezFphvI6+mhqnxPi3fYpmDMQWVcsREQIJjy3rTiDkkrrA218xpP9bmjr0GRBE8k5hfsZcFvHFQAoNhzoI/3qnl765dizN6erT8TTn2PdlxcERFhoGadCQdTSSx+sHqKEeJPrgwpYwqu7ZgTHnHXpRCzgbY2RfhPzqtw79Zc93zNFUpG9zuM0/ZmmrNIYqM88+s8VOgqe1ao5heEZ8C19R4lcz5oAAfgdfjQhT5xSQtD5x4HEuadjZA8DiWsOgFOPCcJh+4ZmaLvdk5QcxABHiCnYnoTSRbPnVq1fiosC3Q4nb9P3i4BxGaxiANtvPeri43zoR2dxtoXQLskN4MsCDm5sSdIMbV5xbiVtrhNqQuwBAAEaaRuOdHS47tuPWV9lKs+zHrEDtJrxMnqR+JNe49VRzsWYlydPDLREnnoah4q08RU9SvzNTYu4iM1wKM0kSTO0/taVcUN7oMyWrT8ZwPAw52dcmxfjYMmeI1BFyNSRrPSibIeR/E+fKf6ig3CsXnbwqApALBdBmkjWJ5E+VFA4MMfDAzaajQkblZpTUcuYSgYSLnELni/iI5/wA451Lw2DmAII2n133rTi9tEcBNQRnmYknfYeW9ecKkPl67AbkzyJ91GblBOUnbZj6xo4VgQFVe8TwgDxMOQ8mI+A5irmB7wnLLAKNDAga/ZGSOf7VVL9tkIBzmQZMAgQOY6nrS/e7Td1cdO6t3FGmv2ttyvn8qcdMDIlYpY8Yh3ibgyQTI1YMCI311FVXKt3isCZB29NtNj50HPaTMMncqs+GQ5jUbwRUTcZfKTBVp2ZNGHqJIoqbSJBgwmo4YRbzG1dzq3hy6rlkEBp5warYm4pwt3LOjIDPWLnSr2LxDXGtAXVAiGBcgBhqRJgQRAk+dU8aEGHuBAo1ScpnX6zpptQbRhDGKuXEp8BvZbbaE+LkPIVS4i7udQQOQIol2aH1bfe/yireMwgbWNetU5cLYeJr10z3aRBnjy9ZF2V7O2710K5J0Bj4/Gu68J7KWLGFuNatKH7tiCfE0hTGrT0FcU4ZjjadWXRhsOR8j613vsV2js4u3CmHA8VsnxD06r5ij1W5ODKzXaIVpvQcfafKNpcwJJ13onibWFGDtsrk4nMc6wRA5a7EAD118qt9vOAtgMfeskQuYvbPJrbklY9NvUGgDspG0GmJUR7452fv4HCYbFrd72zeVJDbhnTN4YJ8G466VDwviqXRpoeh3/wBR50u3+MXDhhhzfutbBBFtmlFjbKD7PoDTx+jHsL9Mwd++fCwuBbRMicqyxBHmwHuoFunV/rLXQ9q3adgCdy+X/UrsDQnjfsp98fI0TxS3LVxrLxnTQ+fnQrjROVJI9sae40lUpWwAzR6+9LdGzJ0I/eLtz9e33qacEo+k4gztZUR+1NxNPz91K139efWj63AuJvkiT3WnXRl2849atBMQYw8C4awd7veeFhcUWo1zBQJB0Hn76ZcM8gxqMza+jN+dLvCL5Nn2CDF7Qk5hpbIHKZo5g3GUwD7T/wCNq64yxnUOFET2ur3gGaSHiMxMeLbKBp6GruNJzH+W3iHXSoSoVoLmWMheozch00+dSYvW5BIA6kfvL10ogYEiRKkCUuzr/wB8OpP1JkmN/Dp4dI1pPn6xfUU39nAPprgEEC0wkRBju/2dKUP94PUUNpIdBDGCbx3NJ/7mryd6xhEYnoNflVDA/rH23G/qaeOD9oggCtaCj9pB8x/rVXq3ZCSq5mk0hf2cFBnr94R7O379rDhHWPakHzPP3Vthvo+GVnayGyifHr7gDp5bUwYRVuIHBlWEgxE+40M7T8D72w2WZXxAdY3Hwms+t6tZhuMnmJo795gnGTzEriHHu+cs4y9FUDKo6Cokxydfwqi+BnY1F9DYb1fKlYGBNCLLkGMcQ1YxSswVZLHYUT4lh1tKp70MW0ygHQxrJ20/GlT6PRa5eZ9/Z0heQyiBUHU5GDxOrZezjAGPGA8U04+3/BVfi1w+Ll4mjWevwqa7/t9r1t1WxlrO7AECGaZMfaI00JPXQbVcUfAPpMbrv/Ys/wCR+8OdlL2W27yYBGpIEaGN996N4du/LRm1A8UwDHSDvSbYusuHctyZcpjQ+E6jqKNcOOa0pDCd9zoR/R1rz1rksYNGbG0GZxu7nbMFcC2e7bT7UnoYqo5vKFZUbMCsGAfDz02G23pRU3WXQbSdmPP189a9s322YEg+k/GvKQAMTpHPJk9q3iLmKs3GJVApDMy/YPIKDBJ68qX+I4i4t581i0wJJDZTqPUNyiPnRY3ioBAKjMogEa+IdffVv6S5zsM+ZlMn4Befx6+dEFpJyT6eEB3I8IC4bbe7cyrh7cjWPrZiN4QmrVzs7bZlzXbg0AK5p8WskSJAnlGlHuC8LxKIWQLkPiJLGYAIIPwPOgV3EtlBF1wT4soWJO8Fj7U66nrRsZ6QLHb1i1xHDMty4oByqzAEgzEmJJHQVNgljC3h+8nyetu0Flg7XFuEh3JyaygkkAmSDAI+NaYG2RhrpIMMykEjeM4MddaHaTt5hqcE8S52a/Vv978qLcqF9mB4H+8PlRfu6pLj75m80Cn2ZPp+8p3sKDy16zXuGxb2mBUkMuoIJDDzzCp2XkaguA+tcBknrA5Evdo+0n9oWRaxAV7lv9Xe9m4vVWjRlMbRSPd4VcG0N5g/zpnuW0YQRlPLpW6cMEHK25mjrqCvj+cqreyltOQB6cfpAnZ/s/315Vv3BYtbu5EmOYRVmW/Cu84Ttrw7C4dMPhhcKW1yqAkepJYiSTqTXJbfD2UEBp6dRVi3b6zXG1TeEnR2HUOXzn6iSds+K2794XbfhiS2bTT9nSZJoJxdAFQjYuPkaMXsEpUgjeg3Eky2kX9m4APSDFRqfc4hdbpu509g8CP1gG5+vPr+dMuDB+lX42FtZ97oPTelq7+ub1pkwk/SMQQYAtpOu83bY2+11qzXqJj2IAJhrEY17WHDZSVIuqraaElcsz55/h50Bwvap0UKzOSJk5V1JJP51L/bdxMSWTLCmPEs+FjHiA82nrsB0rZscTqQhPM0U8dZFckcSxEs+bOCrjICRleW1gjWANdd6sY4/WEaRA5a+0uy/nVTFE95JPMR4VHPYsdTp0q5jhL+74wy8q8AeCZzPUASj2W0xjeVk/Zy8rf2RoKUv94PUUzdnTlxb6R9WdIA/wCHyBNLAP1g9RQmkxDfDR47nPb5miieQoXwv9Zc93zNF0FVuo+MzXdlDOnX1+8esZxtLGGtW7ZPetbAE/ZEe169KGcP7T3rehYXB0ff/mGvxmgGMxButmffQDyAEACog8ab/OqyvR1hcMMk8mOU6WtExYAc85lnG3FZ2KLlBMhd4nlPSoraSQCQATudh5nyrxW8jUyONJB8x1proMCOgDHWGuJdmu6w6Oz280kkyfEDGVU010BPvoEF6g0W4hxh76BWywrSsCMoyxljptQ0v0oNO8L755kNNW6p+IecxexH/wBwt+tv5CorzlHuEMFGbeXAPjJ1iPTet7p/8RT7yfIVmMTOCsT4uRj7Rq+p+AZ8phtZ/wCd8f7j957j+JJcw7KiqAp2EwJ6Try286t8DxEWRKqdxJMdPlQ3iuBSx9UHgsqs0z4ZEgTsTHur3heOuJaAtCdTmMAgCR9lhofOjEblxFVOGh36QDEp8D5Rrr762t3k0GVo02Pl670Pw+KuOBcuHVvFIgSDpsBAOleLcOUHnpEARB3HWYmhiuFZxCBXvFJCucpSdV5uBs2/uq0LoynQjRoMcwR02iaCXr+iiP2YlBybrNTWlYgwAIkljoND9okwNa93Z85AOOs6BwjiiJhQjXFDhGGUq4bUsdwpE6ikjB4gC0VLSQGkFidQoJ3HKiqcExkZlw5P3GU7dPFtS+Lly1eazeRkdQTDHlkET5kQdKKr5OPKDZFHPnPeG4VLzNazEOS+TTwlzGQGdgSIJPLWtuK4C7ZslLvTwrIOWGcNAB0BafWqvDR9dpvnAHkS0A/EirfHFg3lOaV0ObX7TbHmJmgWk7/lGKVUD5yv2YXwP6j5UbAihPZUeF/UfKjoFVV2dxOJtuz7EFCLkZ8vHrIGWoWWrkCvDboWcdY9ww4g82hUbYUcjFX2tVEbdTDQTUjylRUYbMamTEONzNbMtYFrvWQCFeklOKkUH44fCn3x8jRFhQvjJ8KffHyNEoHviJ9psTpmB8oCufrj60ct3AuIvMw0W2pJj2frLeugoFd/XH1ondP95OjMPDKruwGsbHpVqvWYgjMLdl+FHE3r18eJVZYB0liJBIPIZZjrFTYng1xnY+Ia7A6Uc7AWwiYjPoc6Ejf7Lz7PMTGle3bnibRtyfZbmT5UF7mDmWdGnQ1jdxFvGMRd8s2/gG/KScx9wq5xV4I/r7SHY7+p2odi4F6ZHibXRB8WPib3VPxv2lPr6aMvI/n7qc8pUkdZQ4K5GIYmf1fONoSPZ0iIoAp+sHrRfhl0d8xAjwRHw6UGU+MetBMkIc4SfHc93zNF88DWgvCvbue75mrWNxSpqZMcuvnrVfcubCJqez7hXpQx+f3lq/iQBLnKp+Pv6ULvcaMEWk2Ek76Dn5DzNRcMwN3G3gizv6hRXXO1HZC3geBYjuR42CZ3jxMO8SR5LBo1dCjrK/Vdq2Mfw+B5+M47ax9+86orEszBQBzJOmgo9wDs5i8TiL+HW6VeyuZp23A18hNLFhyMpQ5WUyDzB6ip+H4+5auM4vXFLAhmRyrPJ2LAyROtG7tfASv9qtJyzE+pl7guPxD3CgGcgEkHcBd9RTFaxYI2Obmp5Gj/AP8AT1wTvL2JxbDwKvdKTzZyGbfmFUf81R/pRtWrWODWXSGXx5WB5gDbnMn0FLX0rjIlv2X2jaG2Mcj5+ERbpP8AaCz+0n+FaOWuCMFW6IAa4FJZhAOpIZYLDcQdRQK4Ix6+RT/CpqxjL1+yzJBDFh9rxAHUZYErII57UetWZRt8pX3sq22Fv9x+8Zr9rDOR3tqySYEkQd7Y3/i+VBsVh7dtmNkAI0EAGVgqGMfDeqlvF32Ld2XcLroQSYy6AMJJnlVxSpbLee3lQKSFcITOgHsxlAkmOnnTXAHMQbrxKl8r3ZkZQuw068h0oQcQwCBAQRrOg1EnTnoKL4/gV0K4XKWIkIrBmjNEMRziT7qyy2Htz3iM9xTl7s6LJRIJO41zbda8HHhPbG8YFtcQlSG1JMljvofSug/o+v4d8K4u2swN8L4vFLFQVgEaDf4TS7xHhuDsMS0vpqlsmA3OGbWB0pi7M37OFwguEMFuPn2zEZQRqANDpXGbK5nghBxGfE4fCM1tbL2sMcuXuzKyxI1HrK0N4h2NS/ee7ndXjKGW6hzKoyiFYSJAFC7/ABJLptkNb3GjWyHmEH1cjQnlPlVvCYFLiIz27rMjeHMfEuobXUSJRT6A0ox2HMYC7xiI2Hwt+y+a73dtlMlWMsSp2hZ51b4xbZu9vmMt+XQTJADkEHoZrfiNtM94gAXGZjLaalnnL15a+VU73EO8sgbd3aCwJj2jr0k8/SjuwK5nK0IbBkfDbpS0SP21n0gzRfE8RVrttbcZWJmJjQaaMZHPpSvgOMNaBAVWB3DDp0ojY7QW5BazBHNT+Rpf3lUjEf8AwbXR9+CMcEHwPyjF2SvW8RiEtXCyqQdRuIGkUT7U4K3hWQLcLBp9qJER09aRFuYc7XHQ/vL+amrF4G7lH0hLmUQoZ9QP4o1rjNlsnp9IqumuVs1sD9D/AAxjwl3OGIIhFzGTvqBA89a1XEDyoFg8PdtNPdl0IKsoPtKdxK7HYg8iKgxGIYOcodFJ0VjJA6SRrXTVSw4xHF1etp6k+vP3jQsHlPWOXma8yCq/ZntQLCurEjNvAGvKJJihw4nmuQBALADXzobaRduekNT27qe82sAfSF3sCgnaBIVPvj5NR/B3g41Vmm6bfhjwAR4jIMjXy2pd43fz2kbkbo/AGoJSUYHMZ1HaS6mmyvbggfYxfun60+tNnZi6i4u61y13qBBIzRGuh9kzrpEUp3f1p9aduzt4WC97vAheF8URCsNp5604z7RkTP017256RmweNtZ2FuybKs2mo8e+pAAy6Roav996/E0Jt8bLPlbJtsPa33391WheXrVdcwZsy4qoZVx1iDjLZF2VE5tZAUe7MfE2gB061vx+5qu/PkY0K9dzUGMuXAC0wqjTwmddxPIc6r3eIC6CXQjQlYb45zuRA0gDXnV5hvGZvA/tkGFxCtdLIpUZAIJBJgASSABrvQtD4x61dwj/AFh1nwwNZgaQBPIVRt+2PWgEYhYZ4Y0Pc/rrVfGubjRy5VPw22C7ztP5miVzBjQgbfgPKknYLYTL7TUvbplUdOfvDnYC4tu+uaFBAA0jXzrvHEuGri8Hdw7aLdtlJ6SND7jBr5qF1geo+HumjuC7X4mwsW79xV5Lmke4NMVxLSvUZk9ToVtGVbbjziFxnhV3CXnsX1KXEMEcj0ZTzU7g1DhMI1wwo578hTfxzjl7FkG/N1l9nOBoCRt0qOzhGmdgOXWiNqMDpFaeyizYJyPl/mMlvjjW8MmDw02rCjxQfHdY+09xh1P2Ryga0JbAKykMJmpLFojy9amuOI0NV7OxOczV0aSquvaFwIrXP9vWeqf4FqW1gruJxKWlIfM4Ed4NgJImegNR3f8Abx6p/gWmnsTgkGNtQVR0LsSRqNH0J5TJEnTlVkrkKB8pkrKd9jnHG48+sPp2cwds3xaa/YIhHKkGZOmUuGI1HIivcDwHB2rBhRiT3kFnGRxInLK7gZdPWjNp8UbdzMbV4ymWMjSM3i0ETpqJqhisWyWLzXcGoVHBVQGXPFsnNKzrMiaU7xjxmHNaDkCDsfwrD2y3dI1o3bas2RpGusQ3LTlSlxfgeIe9dud0zITmzDyA10M0ycZ4zhzcylLqFERfAwOUHYEHWQDrVqUzvF1s2VvBGh8B2P40dHdYpYivnmJXE7Ga3nc282YlmBYtqo0IIAjmNdzvypg7M8YsLhVtNdUnKQQxyls0nLrz1jSkbjeLJOVScpAJB8piOgrTg2LOdFIt77sPLrTbDcMGJKwRuJ07AWsPDlUdPDLCcwPLTNOomp8FgEIH0e5lZJ8TpLeIHSQRoYiKBcM43YKXCbdxIs521B0zRAnnIohhuI2BbuFbrIFZAzFSMpPsjw7zNLMGEYVx5QDiezeJz5QJa7b7xiqkLbJY5rZJnUSDp+VAb2Aa074fP4tAQwjUwYg+ZiuoWsSwtmL6E5hBY6bHw+LmakD3CjZltXDAygQQZOvPpXO8PQwir4gTjp4RdV4ABYa6EHYZviADI8jXmLw9wglllpmQsaa5pgRvH410TtF2fZwrotuwGChsohgdc3siNjvPrVBbOHsoQAbpSGOYzqxBB6DloNNBRgcjOZwUgnG0/nOeMhG4rXNRntQG+k3SwiWkabjkRPLSgtSU5EWtTY2Jcw1tozK5X3MB/wAwEVLb41fXTvCR+9Df4gaq4fFZeQ9ZYH4qahY6zXCoPUTi2uvwkiFV44T7dq0/8MH4g1NZ4tYzAmyykGfC8jTyMUDrexGZc3szr6Vzu1hBq7c8nP1AP7Rp/tPDNMXLlvNuCDGu8xUHErlvukW3cV/rJ0Oux5bxQXFW/CSVVSGA8OxBBM7+W/Oaiw249a53XTmFOsJDDYMkYyMj98fpJbo+tb1p+tYIKFQhHEy2YAkSR7I90Uk4XD95ick5cxiYmP6inbjGFV9Qtu44UABl1Ov7XIan+jQ7eSBCaUba2b5zy1YfvyzW1CwcrjeJHn1nlRQN50Lskm8SUgKCFbPyJB0TzM60RDf1NKWDmPoxwfrEbHXLtvu8rNmAkzuDETDeU1vjsH3kd3ZNttCzF/CQQCIE6TM1TtWM5zOwU+e2x5f9q8xlwwUZvZjL09kDb3DWr8tmZgLgTx7At3SoYN4QZG3KRp0ND7Xtj1qfDAByA2YAaH4cjUFn2x60s3WFHQQ5wceO57vmaNqulB+Cjx3Pd+dGUFVeo+MzY9kj/TL6/eeFRzqMFAdY3mfSpsvWtO5oWZYMvkJJbuodpJ9K3vXHgFQADsSd/Sa0RAJ5Vtd4bculHQBgrajMAduUnzryqDIW3Ogx9pDfVhaa4TJBAIPmQPzreIopwbAd4zpiLRUAjKrDcayZ2PLY6VdxnZQOcyXntGOmZd9dJ91dx4GC78KSw5H8zFzA8PR3xFyStxTaVGAnLmVZZVO7aRr1o/2s7QYtcPlvXFuEqCD9GdWEEMPGh7sjTY+dVb3ZnFqH7u5ZYvBkh01UiNPENhHKnXhDEW7Su3iCKHg6SIB9daYFpTBBlLcgszhcc5yfn6xKftYpwKYb6MFcx310sqlipnwFATqeo06VphcVfuWrlxL7WwzZAokkZcoJA2iPx9aXmaSwMTJ19/wFFeFXMuGuNqPGArFZQZnSQDtm2056dKsaUQv7w4lFrLLEr93rJmJViROupLGSes9duZNEBxJC7LFvMFMN9rVOgOtAMYty5rbuoRAmAyk6TvrqOYkERVNeH3VMqFeTqUfeN9vKnL667Og6Ss0t7VA7m6+cVrx5TOg193nRvAcBDMALjM4UXCESQAQDEyJIkTA51pxfhQhTat3EP2gxLfA5RThdFhLfeJdUnIFdF0OwJkhiZ02gUulZJ5jVl4C5XmDcP3oUl3GXJkFtljmZzggnNMGdREiajvYphbuh7VpgWRoTMCxSOnMb1vjsvhK6KfMkmcvy032qs1kFWABBgwTuIjbprRW0ykcRdNc4PPSEr3GrLIVa08Zg3haTImDr60T4birZw5yM6W9BLLqpGTTwmdsvxpRs31BYODORo8mIOQn90GCfKpeHX4t35iMqbdc2v5VXPWMy/qtbwjVi7yHCvmv5lFxTsxOkSoU8zHMga15aNpES4NSyhmXQkaKFDawpgTA8qF4Bg2FueHN9YmkTzTWOcb+6trhA7w8wqf5PcNZ2qDD3cDiNoDvDMczD2VtYlrrG5cR88TowOg3B1/GheL7BXF/V3rTjlmzWyfTMMp9zUQHHls3bqOGHj6SNh76IYTtNytXx91vlB/lUA7KJO3TU2ucHBiTieyuMQScO5HVIcf8AQTQm/ZZDDqynowIPwNdeTi7XUZWFiy8St5VJJ8iFA+NVDisQBBuW7o9AZ9xn5VLv4E9lk9D/AD9JymsrqeCXD3w/e4ewWVspItqA2gMgrrzjflXr9mcC2vcgfddx/mogtBiraGwdDOWA/j+Nb2TqPWult2PwR+zcHpc/mKG47s7hLbwFfkdX/kKmGEXNLDrFzgYnFKfOT8DTe9pTeViCpAAFwH94aEA8hJ1EbVHdw9u0k2bQleQ3Jga5m5wTzqli8WVuowt3CIB0Jy77Mkwdh+HSlycvn0j21UqCN9YUw8KzKCZbxayQILCAdhyMc83rU8nr/XxoLhQPpNzW5z0PsHUarRUTQbDzDVpwcHxiTj7822TKRlYtqN853n5D+VULlwmT7XhiYOn+orKyrWUsnsoSwKifACY0+fpVayPGvurKygZ5hSo2gxh4GPHd9R8zRxErKyq3UfGZs+xx/pV9fuZuVqnxK4VUEGCWA+e1ZWUKvlhHtUSKmI8oPSz4hcLsSOXL13pu4JikWxnfNAfLKk6TEaAjmfxrKymH5lOg2g/nC49oZX1iYYDb1jf31mDvOzMQ9twANJKkb8wGB9a9rKDOWkqcCXO+MwynT0I19DMe6pbWOQRJy/elf8YFZWV2LOYi43sRfcMbV6yQZP2lOvmoYRr1oPZ7G4xHlrdwrprZe20kREgsDt1FZWU0uocSss06k5nvFcTcwwKbqsBke3kZZg6xIJ99Q4biLXAfAixLBvEF3nLocskE6waysq2qYkZlTYi8giWMPjGCscrDMdDvGgnQGevKp2x4ySIb/NykHnprWVlGRyYlqNOgPA8Z67jIIA8J5bagf6VSN4SB12nrqTpv0rKyvWOQJzT0qTzIOIYjJlfxA3LbK0QdHLg/hWuDvobL2wyj7WZlIYSU0ZuY8GnmTWVlIuoJzLmpscQvwzDgYW6DcQKWUllObSVkacyAR76to2j92MuieNjp7Nvrt4Y0HOsrKgwwI3QxY5MUe0Df3i7978hQvPWVlQTpBagnvD9ZJaxDL7LMvoSKuW+NXh9ufvAGsrK8VB6iRW11+E4hLhXagpctm4itbV1LAKDKz4hkbwmRO9EbvarDmzAtXRe7tFzCAhYIqu2UXIEkE6LHkCSaysroUCRe12OSZZu9rMGXci3dAZmKgLkCglMohb5AgBhsdSDsMlRYjtNgGJPcXz7USzbQe7k9/OmmYc50IAhsrKlBEnzhLAcXwbS6WLgUMIzGeVvMCDdOYEZ9DOpGwmJ7WOw5hDZZmZx4gLZdpt90AJYZf93cnN7ef7zZWULd1jvcqQOT0kpwtkMQcLibYYgd5muPkm4e8ZVS605bcFRlMkGdDNBGx7gkfRL6+IwNTAk5QSVMkCOdZWUeqtbBlhFNTc+nI2G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6" descr="data:image/jpeg;base64,/9j/4AAQSkZJRgABAQAAAQABAAD/2wCEAAkGBxQTEhUUExQWFRUXGB0YGBcYGB8eGhcdGBgWHRwYGBgYHSggHRolGxcYITEhJSkrLi4uHR8zODMsNygtLisBCgoKDg0OGxAQGzckICQsNC80LDA0LDQsNCwsLDQsLDQsNDQsMiwsLCwsLCwsLCwsLCwsLCwsLCwsLCwsLCwsLP/AABEIAKgBKwMBIgACEQEDEQH/xAAcAAACAgMBAQAAAAAAAAAAAAAFBgMEAAIHAQj/xABKEAACAQIEAwUEBgcFBgUFAAABAhEAAwQSITEFQVEGEyJhcTKBkbEUI0JyocEHM1JigtHwFSSywuE0Q1OSovElc5PD4gg1Y7O0/8QAGgEAAgMBAQAAAAAAAAAAAAAAAwQCBQYBAP/EADYRAAICAQMBBQYFAwQDAAAAAAECAAMRBBIhMQUTQVGBFCIyYXGxI5GhwfAVQuEkUnLRMzRi/9oADAMBAAIRAxEAPwBtD61yXtafrbX3L5+OJv108Ytf2hXMe1sd7Zjbu73/APRfpxsgcwIwx4h7so9qW7xLa5ELd7EMNQIJ5kzy/GoO0t586m06vZiUA0g/aDc8229AcXjVTQnfluT7hvWl3Esji3cs3VcqGCssNlIJBgmQIBOtUHcMbO8HM149mqs3M+DDPC+MspKlmthhBI1B8iKudjrubiF1j/wR86F/TkZFtd3kuL4yWBDsGEjQgaREHXSrfYy4Fxt0nT6pfmaa0me+6Yi/aoU6XeDkFvl5Hyjzx0zh7g3ldB11FImD4CmLvNmFwd0w2XRpg6EdIp2xeKBKjQif3t56qKR+wzAPf0HtftOeZ6CKY1Nr4YLwRjmUumqr3IW5zn/EH2+0RzN9SRynXWCY9d60v8buZgyhl02yg/OgtloZtBuftt1qzcOn/wAm8qc3GI7R4R87B8ae6z2mDEgd5MDTVVywvrNN5Vv2T8K5z+jjFd3iXOom3rEn7S9fMU5vx26LyePQpc8JjUq1rcbjc70jqNRYG2LxHqKKyu5uZQ7Rcaa3Zz2m8SuFZSpHI6MrAGi3CrxezbZjLFQSf+1I/au+WOZoBuG6WYL7WR0CkxqcoY6eZpj7L40HDjMdmZRPIAwPdTWk3EeJiuq2g8Yh4mszVX+kL1rw4leop3BieRN8Vi1trmYwPxPkBS9e7c4dTEOY5gCPnUHbK5nFpA0BmIJHLMUWfgTQ4dhrfLEkxr+qH4+OlrbthwY1RpntGVGYwDtOpE9zdiJ+zt8apr29w0wVuj+Efzodc7MqTo1gknYYcDy/boPxTszkZla5lYHUBIA9PFQ/bFHGYx/TLj/bOi8K4vaxAJtNmy+0Doy+oNXa5v8Ao/s91jWQNmBtmTtM67T+7XSTHUU3W+9cyvtrNblT1E1NJ/bvEFTb+63zWm13HUUi/pHbRPun51G4kJO0KC+IG4XwbGYxXbDqHCEBvEBGaY0J12NQYvshxJd8M/ug/Knf9CtyLWJ+9b+T10K7equ71sdZcnS1g4xPnL+y8ZadXOHuSjKwBUwcrAwfhRDHdpcRdS5bxOHZluFycngYZ7lhwFORhobMagkhj0FdwvsYnlMe+heJ13j3ihm0wyaFG8/0/wCpym720ktmwxUNca8dSSbju2eZAXKbTta2mANdKhXtTh8yzZ0Hg8Sq0W7a3BZ05uC6luuRa6JisKh3RP8AlFCb/CEaYtKYEmBsOsDlUTqcdYX+kA8hv0/zObcaxVpwCkZ+8YsQsSpW3l5DmG0oXXRsdwW0sZrIEiRIjQ7GhV3hNj/hx6GPlXBqVM8exrP7WB/OJ4NXsIZ0NGjwOyeTD+I/nUV7ha2spUtqwEH3/wAqImoUnEXv7KvqQucYEo9mfDjbA5d6qn0YhT+DV3HhLLhcZibZfJ4bB/Vl5kODEER7Arh3CdMWnlcU/BhXYeM4vLxPFwJhLI3jZWPP71EdiEOJXKPeBMr4ntZivpro9tfoySBdKFMwAkEMxy89hU47VdAn/MP50H7SYwvaC5M3j0htZhtKTXcKSpskEHm3/wAaEmmqtG5l5/nzk21tlZ2g8ToHegcyREzH9aTpNKHaRpewR/wbv/771FbLC8sEtlMAtB0k6nY/GhHaK0EewitmVbNxQ37QF+6A0eY1py+4ng+E5p6ACCvjMw47q8t4DOVIMHyO3pVz9I2PtY26mJs5luFFt3bTjTwTldGGh0MQYOgrXuq07sjnVMmpKzaajsmu4eUl7NXLKWL/AH9tr9+6oRDMCwqA5SrGSWk8oAAioeCXcuIedyiDTqSa2SRz/Cqti6FvuTpAT86Z0t7Ndkyt7U7Pro0e1c9efyMeMPdJCRJ11gNocw/ZdfkaAdl1Oe9Ab2v/AMkaH/zB8qscOvq2UkqZPPux9peTqTv0IoR2buANcnLvzNqd1n2wfnTVnJczPoMBRAtpWlt9zybz/frLpOk/n5dblQ2yAzDw+0eadT+6asNY2iP+n8kpvwisLdjb5W82k+DpPNdR4jBHXlTFeu/W2/ENUaTkOhlNDrqPOl3spai/4mCDLuT5iRoBuJFGSUF23BBDKwABQc0PMwY0pC0e+Y0hwolHjzwFM5SDd0jQa2+mnwq3wO8SkAhfE24MaHyofx69mQajQXtekm0dYPy6UR7PIQjMDu7Dpsddt6Zqfuq9w6wFi942DLmIxYQqDcU5p2nSBzzAbxWt7GgXXBcBRtAmfLShfaKQ6gAGRIEnQgkSJ5nNPuqph8AwtjIQFnUSZzHcx50zVazkEmL2VqqnA6S1xvEBwkNJBE+XjSKN9mLyMLhYm2VSHYvKMGMRlOx05UtYzCFFUsZLQT/6lsDeq1zFnN3aKzsSIVRJJ5eVU/aatc+1T6zR9kV1+yv3h28iG+0F5rdzKqL3cSrISc4PMkk85ECquBxgbOpCSw3uAysfskbGhuNxD2bjWr1pkdBmZSy+EZQ2sNE5SDG9Eb+ITS0bfd3bftz7RzAESNttaSNTooDD1l7RqKXArrsyfn1/Yyvwh8uMUzAJQGPNbtN3azs7fuqr2iQqgkoPaO2wBkmKVODLOMXyZCfQJdn8KbrvFM2JtlLgLC34f2l1fkRO0dat6bGCLg+kyeurU6mzI6sR+sE8I4sb4yqCrL4SjAg6AfAR1oR2wuF7QY6TAH/VP4ijfaPiVwYjDs7NGYloEFgsHWInegPaR5wq+WnxLmmbrWZPlFKqkR+OsNfolu5beI+8nyane5jIrnn6Mr2VLx/eX02O9dJweOs3IV7aK3pofToaqns2jOMy9dSPeA8BL2DK3MOVnxEkj1G3ypYv3fOmW5hAB4Rl8hpVC5cVJLIhG5JUfEk0h7QATjnMhp9VsJyM5izfuGocFxLubguBAzDaSYE89N624vxm1cMW7S2x12J/ICg169U2yy4YYmioVbE5HXwhbtRxdMRkYW1z5IZpOZSCdN4K8xI50rulTPdo/wBm8Dhr6tbuOc58QhYKxvDyQRHIjlSzMtCfIRnbXp6unAiqVI5VT4kdF++PkaZeNYJbdwhJ7v7DZg2YdZGnu5Uv8ZEKn3x8jTWmcMykRbtFQdGzDpiL2FP96/j/AMwrqXGb4HFMXOXVbftfdH865Xhz/ev4/wAxXQeN3v8AxbENvCBtgdkTqY2nrVsekwjAkYE97QEOqgOCM2w0iBvt50AvYG5OrfhPLTWOlFuKY0NbAzLmliSMm3hAByjMD/rQ4Yid96LSCV6RNseMYcHj1sKzZkywNnAjfWB5MDQPimKs3BIym4sqMzEABrrM4McwXj4VpxG2O4uabWiZ6/Vp/Og1zGQWIXcudfN7TdKEE38y2FpqIxCTcQuk6GwOUeM7kgcuqsPdWjcReJz2YiZCOdMuadT01qDDXnJJRVgNrJA0F5zzidCR8KK9nOz/AH1rvMRdFjDhAS0eMr3eUkToo21Mk9KH7NWI1/VdSf7j+Zk1viNiBIuzsYiJkqYBXbMDVO3ibLXWKJduMwHhyho0WCAus+MfjWvFO12FtnJgsIrAE/XYnxsdSZW2TlUSZEz6ULParGOIFzIvRFCL8FEV6uhEbKyGo7Tvur2P0nRMDwe6pAXwqvM3DbB9k+zEHnQ3hXCmsZjexNm3J2+kGQNOSpFJK3mb9beY/wAR/nRngPChfYrZTvColiSqqo82Y/hTWwc58ZW963GPCWhwzCISWx7OZJi1bY78pzVhw+AOkY27HmF/Kiv9lLa/WXMInrdzH4Kv51Fj+IpbT+73rNx5jL3TBfM5iw+VFBEEQZDwz6PZbNawd4tES907SDsNOVEDi8xB+i3V0K+F50Ygn216gbRUdvtE2cAKuWJLdDppH41ra4jd+mC8H+ryZSs+HYiMvXNBmulFPUSO9h4wRx19NZiLhhtCJ7snTrpRfgZy22MNHeOdD+8aIdpMUuIwt0QO8VSyGNTGsUvWcebVh7hAMXGBES0mI90a0KxMLgQtbZOTJO1WIzPb3XwnU+oq/wBnGlCMwlZdp3yjLJ22oDjcWL7W/YViP2tpgnTUwNvWivC8HcQEobZaGBgmSsCd402n1rqtsXjrPEBid3SRccuhiSNtx/6tuh+GumzcF20QrqZ2qXioZT4oEqNARGl5NoNUGu1WXnBGJpuyQrVtu8/2lvtdizjrov8Ad93dKhbhUylzKIDZTqrRpueVWeDXVtYa5Z7oNcukF7rnUZfZFtR7IEnmZJNCQ4qeyw6/jQmufGMx2ns/TB9239Zb4I2XFLzPh/wXat8futauJiLZhgch56ROx0660MwN4LiQSea/ityiHFGDq410GYa7kCm6uqn5Sg1oHeWD/wCjLnadxeOHe3AQZoMneE8PmdD/ADoTx8KML4XR/ECSpJAkMY156/OvLGIRrAgCUIky28QDpoOkxVTiCkYS5m3NwHyOj7CNBRznbjyiVYAOfOEf0f3Yt3fvD5U0Nifh/W9JvYm5Fu594fKj7Xt6rHfBImv09JatW+U6hhFyWELEABFJYnTbrVDFWbeKssFYEMIkcjyn38jSPxnjTXCAvhtqAAk6GPtHz+VVcHxZ7bZ7bFT+B8mHMVV+zvjfnmKp2UzDcThuvyg3H2WVmU7qSCOhFDDi2Xn7qYuN48X37zLkcjxgbEj7Q56jl5UGvWA3KrBLcj3hLJdKwAYcGQW+JjZl+H8qvYXErMo0GCPPUQR8DQ18FFe4UvbaUYqfw99RdVI4hO+uQYYZhe9hWtnKwKnoRFCuNzlT74+Ro9xDjDupRXJCnnqHHkdxS9xu5Kp98fI1HSliwLDEDq7+90T7hg46esXUP95P3vzp14pdniV89bX+VKSJ/vB+9+dNt9i3EL0CfqST7slXQmJlJrGpOsmZ2jfTfnFRnTQj4mKYuG2lQaNMtLGR8I5RNBuKWgLrBUMafIUYXc4ip03GTJsa31FzX/df+0tUeB8I+ktcXvAsTyOuYLGvuoxbw9y4pthQWdYmBAJsjeAdNqzD4bEYRGuuBFxgoAy6KR7U6a6EQRSocgHbLHaCwLdJXxfZ5UKkPnklgPIEsSf4oEzQjtRxN4WxOgh38yfZU+QGsdT5U59jycXfZWCju7dwCBoZu2wD8BXOuONmxV09bjfDMQPwipgsR70E4AbC9JUtWTE1s13zNT4vTSqJNS6QcsWEZ2CossZgDfQEn8AasW8Jd7rvRohjXNvLMo0H7ymo+EYprV1biKXKzAE/aVl5A7TNFrOMxjKFKKwAibigzDllJDHcFjGlcLgdTJpS7/CpMt8P7K3GlnuZVF022IUkAB+7NyTplFwhSN4k8qMYTs7YtG39KvMsstm6pZVNu/BuXEOuiZMiSSPE510oEOF4q6ZuX4JUqYJ9liSwIWAQSST1onguxFtzmu3nYneI195k0M6hR0MaXszUHkrj6yjxvG2lCi1lDi4+YKZhO7w+TUXHHtd79s6zVK1xaNzXRuEdiMAsTaNw/vsT+AgU7cKwGGsj6vD2U8wiz8Yqa6jMHZoCvU/lOMYTihJymRpsehFbHEMt3UDuyxIn9oeY12O3Qmte2t4ni16Ob/maia5dS5cuoU+rYHKxEk9ACZPoKPu3iKFO7bEbG7oCAqEak+L08ifdNVu+RAxYDw6E5ogeZ/Gq/A+M/SEIdVVwY0WZB5zyOpHuq3YwgBuMwVw7SQ6AgQANjNV2oB+FjLDRuFYsBnjE8wmMw9xcyHNG5B235ctqGXMbbzEFrYbMR4h4o6xl1+NVMV4brZAtuZHgQeem0V7asiG2JjegHTYPXiWVetLrgDBEocYxBBUwpmTIEc+gFdE7F3VaxYBVdVkyiHWW+1mzT6ilg9mRiUtP3wXwCBlJiQOcU19nrHc27drMTkEA+IAzJ2MDn0pw1AHAiLap2UkniS8XZEzFURTO/dgEwDAzT4ufIUr3MMReZmICE6gRMEbDSBTNxvDHLmmZaY10gE7kx8KXeN4nLbkvoHWV06jWN6dqxsxKixstmR3cPYtDMoLSUDIxEESdSoA18X4ChXGyPorgKVhlnaJIuGRGwiKmW+GDQdREExAMrBqLj94thnkzBTWZ5XKjaOISo84lTspci2/3vyFGDfoD2Yb6tvvfkKs43Ege02Xr5+/pVLYMuRNzpLAmlRj5S+98dQKi78ciPjQK7xxF9hZI+B9+9RjtAdgnpO/4VIUMfCDbtShTgt94xhpr0LQHD9oE+2pHpRTDcTttqrj0O9Qap18I1RrtPb0YQ1wfhovsbefI51WRKmNxpqDzqz2j4A1lyVU91Ahp5wJnnvNVeH8Se0SUIViIzQCQPInap+L8QN9lZpzBArdCROoHnSJFvfZz7sIa7TcCD7kFKIobxo+FPvj5GjBTmNKFcePhT74+Rp6g/iCQ7TGNI/0/eLL/AK8/e/OmO7ri8R/5DaTv7AiOfp/Klu5+vP3qZLH+2XTAIFkzP3kGnUyRVrMFL3DGyplMgiQRoQJOnKm29iHzNFwgZiAIXSCdN6V8JZW8Ws+wfEzEKCfDJAHM6H5U2jDK2pLTJnlrOsDpXLgMydROIMx+BTC3zbs5gFya5tSMo0JG41iocRezFphvI6+mhqnxPi3fYpmDMQWVcsREQIJjy3rTiDkkrrA218xpP9bmjr0GRBE8k5hfsZcFvHFQAoNhzoI/3qnl765dizN6erT8TTn2PdlxcERFhoGadCQdTSSx+sHqKEeJPrgwpYwqu7ZgTHnHXpRCzgbY2RfhPzqtw79Zc93zNFUpG9zuM0/ZmmrNIYqM88+s8VOgqe1ao5heEZ8C19R4lcz5oAAfgdfjQhT5xSQtD5x4HEuadjZA8DiWsOgFOPCcJh+4ZmaLvdk5QcxABHiCnYnoTSRbPnVq1fiosC3Q4nb9P3i4BxGaxiANtvPeri43zoR2dxtoXQLskN4MsCDm5sSdIMbV5xbiVtrhNqQuwBAAEaaRuOdHS47tuPWV9lKs+zHrEDtJrxMnqR+JNe49VRzsWYlydPDLREnnoah4q08RU9SvzNTYu4iM1wKM0kSTO0/taVcUN7oMyWrT8ZwPAw52dcmxfjYMmeI1BFyNSRrPSibIeR/E+fKf6ig3CsXnbwqApALBdBmkjWJ5E+VFA4MMfDAzaajQkblZpTUcuYSgYSLnELni/iI5/wA451Lw2DmAII2n133rTi9tEcBNQRnmYknfYeW9ecKkPl67AbkzyJ91GblBOUnbZj6xo4VgQFVe8TwgDxMOQ8mI+A5irmB7wnLLAKNDAga/ZGSOf7VVL9tkIBzmQZMAgQOY6nrS/e7Td1cdO6t3FGmv2ttyvn8qcdMDIlYpY8Yh3ibgyQTI1YMCI311FVXKt3isCZB29NtNj50HPaTMMncqs+GQ5jUbwRUTcZfKTBVp2ZNGHqJIoqbSJBgwmo4YRbzG1dzq3hy6rlkEBp5warYm4pwt3LOjIDPWLnSr2LxDXGtAXVAiGBcgBhqRJgQRAk+dU8aEGHuBAo1ScpnX6zpptQbRhDGKuXEp8BvZbbaE+LkPIVS4i7udQQOQIol2aH1bfe/yireMwgbWNetU5cLYeJr10z3aRBnjy9ZF2V7O2710K5J0Bj4/Gu68J7KWLGFuNatKH7tiCfE0hTGrT0FcU4ZjjadWXRhsOR8j613vsV2js4u3CmHA8VsnxD06r5ij1W5ODKzXaIVpvQcfafKNpcwJJ13onibWFGDtsrk4nMc6wRA5a7EAD118qt9vOAtgMfeskQuYvbPJrbklY9NvUGgDspG0GmJUR7452fv4HCYbFrd72zeVJDbhnTN4YJ8G466VDwviqXRpoeh3/wBR50u3+MXDhhhzfutbBBFtmlFjbKD7PoDTx+jHsL9Mwd++fCwuBbRMicqyxBHmwHuoFunV/rLXQ9q3adgCdy+X/UrsDQnjfsp98fI0TxS3LVxrLxnTQ+fnQrjROVJI9sae40lUpWwAzR6+9LdGzJ0I/eLtz9e33qacEo+k4gztZUR+1NxNPz91K139efWj63AuJvkiT3WnXRl2849atBMQYw8C4awd7veeFhcUWo1zBQJB0Hn76ZcM8gxqMza+jN+dLvCL5Nn2CDF7Qk5hpbIHKZo5g3GUwD7T/wCNq64yxnUOFET2ur3gGaSHiMxMeLbKBp6GruNJzH+W3iHXSoSoVoLmWMheozch00+dSYvW5BIA6kfvL10ogYEiRKkCUuzr/wB8OpP1JkmN/Dp4dI1pPn6xfUU39nAPprgEEC0wkRBju/2dKUP94PUUNpIdBDGCbx3NJ/7mryd6xhEYnoNflVDA/rH23G/qaeOD9oggCtaCj9pB8x/rVXq3ZCSq5mk0hf2cFBnr94R7O379rDhHWPakHzPP3Vthvo+GVnayGyifHr7gDp5bUwYRVuIHBlWEgxE+40M7T8D72w2WZXxAdY3Hwms+t6tZhuMnmJo795gnGTzEriHHu+cs4y9FUDKo6Cokxydfwqi+BnY1F9DYb1fKlYGBNCLLkGMcQ1YxSswVZLHYUT4lh1tKp70MW0ygHQxrJ20/GlT6PRa5eZ9/Z0heQyiBUHU5GDxOrZezjAGPGA8U04+3/BVfi1w+Ll4mjWevwqa7/t9r1t1WxlrO7AECGaZMfaI00JPXQbVcUfAPpMbrv/Ys/wCR+8OdlL2W27yYBGpIEaGN996N4du/LRm1A8UwDHSDvSbYusuHctyZcpjQ+E6jqKNcOOa0pDCd9zoR/R1rz1rksYNGbG0GZxu7nbMFcC2e7bT7UnoYqo5vKFZUbMCsGAfDz02G23pRU3WXQbSdmPP189a9s322YEg+k/GvKQAMTpHPJk9q3iLmKs3GJVApDMy/YPIKDBJ68qX+I4i4t581i0wJJDZTqPUNyiPnRY3ioBAKjMogEa+IdffVv6S5zsM+ZlMn4Befx6+dEFpJyT6eEB3I8IC4bbe7cyrh7cjWPrZiN4QmrVzs7bZlzXbg0AK5p8WskSJAnlGlHuC8LxKIWQLkPiJLGYAIIPwPOgV3EtlBF1wT4soWJO8Fj7U66nrRsZ6QLHb1i1xHDMty4oByqzAEgzEmJJHQVNgljC3h+8nyetu0Flg7XFuEh3JyaygkkAmSDAI+NaYG2RhrpIMMykEjeM4MddaHaTt5hqcE8S52a/Vv978qLcqF9mB4H+8PlRfu6pLj75m80Cn2ZPp+8p3sKDy16zXuGxb2mBUkMuoIJDDzzCp2XkaguA+tcBknrA5Evdo+0n9oWRaxAV7lv9Xe9m4vVWjRlMbRSPd4VcG0N5g/zpnuW0YQRlPLpW6cMEHK25mjrqCvj+cqreyltOQB6cfpAnZ/s/315Vv3BYtbu5EmOYRVmW/Cu84Ttrw7C4dMPhhcKW1yqAkepJYiSTqTXJbfD2UEBp6dRVi3b6zXG1TeEnR2HUOXzn6iSds+K2794XbfhiS2bTT9nSZJoJxdAFQjYuPkaMXsEpUgjeg3Eky2kX9m4APSDFRqfc4hdbpu509g8CP1gG5+vPr+dMuDB+lX42FtZ97oPTelq7+ub1pkwk/SMQQYAtpOu83bY2+11qzXqJj2IAJhrEY17WHDZSVIuqraaElcsz55/h50Bwvap0UKzOSJk5V1JJP51L/bdxMSWTLCmPEs+FjHiA82nrsB0rZscTqQhPM0U8dZFckcSxEs+bOCrjICRleW1gjWANdd6sY4/WEaRA5a+0uy/nVTFE95JPMR4VHPYsdTp0q5jhL+74wy8q8AeCZzPUASj2W0xjeVk/Zy8rf2RoKUv94PUUzdnTlxb6R9WdIA/wCHyBNLAP1g9RQmkxDfDR47nPb5miieQoXwv9Zc93zNF0FVuo+MzXdlDOnX1+8esZxtLGGtW7ZPetbAE/ZEe169KGcP7T3rehYXB0ff/mGvxmgGMxButmffQDyAEACog8ab/OqyvR1hcMMk8mOU6WtExYAc85lnG3FZ2KLlBMhd4nlPSoraSQCQATudh5nyrxW8jUyONJB8x1proMCOgDHWGuJdmu6w6Oz280kkyfEDGVU010BPvoEF6g0W4hxh76BWywrSsCMoyxljptQ0v0oNO8L755kNNW6p+IecxexH/wBwt+tv5CorzlHuEMFGbeXAPjJ1iPTet7p/8RT7yfIVmMTOCsT4uRj7Rq+p+AZ8phtZ/wCd8f7j957j+JJcw7KiqAp2EwJ6Try286t8DxEWRKqdxJMdPlQ3iuBSx9UHgsqs0z4ZEgTsTHur3heOuJaAtCdTmMAgCR9lhofOjEblxFVOGh36QDEp8D5Rrr762t3k0GVo02Pl670Pw+KuOBcuHVvFIgSDpsBAOleLcOUHnpEARB3HWYmhiuFZxCBXvFJCucpSdV5uBs2/uq0LoynQjRoMcwR02iaCXr+iiP2YlBybrNTWlYgwAIkljoND9okwNa93Z85AOOs6BwjiiJhQjXFDhGGUq4bUsdwpE6ikjB4gC0VLSQGkFidQoJ3HKiqcExkZlw5P3GU7dPFtS+Lly1eazeRkdQTDHlkET5kQdKKr5OPKDZFHPnPeG4VLzNazEOS+TTwlzGQGdgSIJPLWtuK4C7ZslLvTwrIOWGcNAB0BafWqvDR9dpvnAHkS0A/EirfHFg3lOaV0ObX7TbHmJmgWk7/lGKVUD5yv2YXwP6j5UbAihPZUeF/UfKjoFVV2dxOJtuz7EFCLkZ8vHrIGWoWWrkCvDboWcdY9ww4g82hUbYUcjFX2tVEbdTDQTUjylRUYbMamTEONzNbMtYFrvWQCFeklOKkUH44fCn3x8jRFhQvjJ8KffHyNEoHviJ9psTpmB8oCufrj60ct3AuIvMw0W2pJj2frLeugoFd/XH1ondP95OjMPDKruwGsbHpVqvWYgjMLdl+FHE3r18eJVZYB0liJBIPIZZjrFTYng1xnY+Ia7A6Uc7AWwiYjPoc6Ejf7Lz7PMTGle3bnibRtyfZbmT5UF7mDmWdGnQ1jdxFvGMRd8s2/gG/KScx9wq5xV4I/r7SHY7+p2odi4F6ZHibXRB8WPib3VPxv2lPr6aMvI/n7qc8pUkdZQ4K5GIYmf1fONoSPZ0iIoAp+sHrRfhl0d8xAjwRHw6UGU+MetBMkIc4SfHc93zNF88DWgvCvbue75mrWNxSpqZMcuvnrVfcubCJqez7hXpQx+f3lq/iQBLnKp+Pv6ULvcaMEWk2Ek76Dn5DzNRcMwN3G3gizv6hRXXO1HZC3geBYjuR42CZ3jxMO8SR5LBo1dCjrK/Vdq2Mfw+B5+M47ax9+86orEszBQBzJOmgo9wDs5i8TiL+HW6VeyuZp23A18hNLFhyMpQ5WUyDzB6ip+H4+5auM4vXFLAhmRyrPJ2LAyROtG7tfASv9qtJyzE+pl7guPxD3CgGcgEkHcBd9RTFaxYI2Obmp5Gj/AP8AT1wTvL2JxbDwKvdKTzZyGbfmFUf81R/pRtWrWODWXSGXx5WB5gDbnMn0FLX0rjIlv2X2jaG2Mcj5+ERbpP8AaCz+0n+FaOWuCMFW6IAa4FJZhAOpIZYLDcQdRQK4Ix6+RT/CpqxjL1+yzJBDFh9rxAHUZYErII57UetWZRt8pX3sq22Fv9x+8Zr9rDOR3tqySYEkQd7Y3/i+VBsVh7dtmNkAI0EAGVgqGMfDeqlvF32Ld2XcLroQSYy6AMJJnlVxSpbLee3lQKSFcITOgHsxlAkmOnnTXAHMQbrxKl8r3ZkZQuw068h0oQcQwCBAQRrOg1EnTnoKL4/gV0K4XKWIkIrBmjNEMRziT7qyy2Htz3iM9xTl7s6LJRIJO41zbda8HHhPbG8YFtcQlSG1JMljvofSug/o+v4d8K4u2swN8L4vFLFQVgEaDf4TS7xHhuDsMS0vpqlsmA3OGbWB0pi7M37OFwguEMFuPn2zEZQRqANDpXGbK5nghBxGfE4fCM1tbL2sMcuXuzKyxI1HrK0N4h2NS/ee7ndXjKGW6hzKoyiFYSJAFC7/ABJLptkNb3GjWyHmEH1cjQnlPlVvCYFLiIz27rMjeHMfEuobXUSJRT6A0ox2HMYC7xiI2Hwt+y+a73dtlMlWMsSp2hZ51b4xbZu9vmMt+XQTJADkEHoZrfiNtM94gAXGZjLaalnnL15a+VU73EO8sgbd3aCwJj2jr0k8/SjuwK5nK0IbBkfDbpS0SP21n0gzRfE8RVrttbcZWJmJjQaaMZHPpSvgOMNaBAVWB3DDp0ojY7QW5BazBHNT+Rpf3lUjEf8AwbXR9+CMcEHwPyjF2SvW8RiEtXCyqQdRuIGkUT7U4K3hWQLcLBp9qJER09aRFuYc7XHQ/vL+amrF4G7lH0hLmUQoZ9QP4o1rjNlsnp9IqumuVs1sD9D/AAxjwl3OGIIhFzGTvqBA89a1XEDyoFg8PdtNPdl0IKsoPtKdxK7HYg8iKgxGIYOcodFJ0VjJA6SRrXTVSw4xHF1etp6k+vP3jQsHlPWOXma8yCq/ZntQLCurEjNvAGvKJJihw4nmuQBALADXzobaRduekNT27qe82sAfSF3sCgnaBIVPvj5NR/B3g41Vmm6bfhjwAR4jIMjXy2pd43fz2kbkbo/AGoJSUYHMZ1HaS6mmyvbggfYxfun60+tNnZi6i4u61y13qBBIzRGuh9kzrpEUp3f1p9aduzt4WC97vAheF8URCsNp5604z7RkTP017256RmweNtZ2FuybKs2mo8e+pAAy6Roav996/E0Jt8bLPlbJtsPa33391WheXrVdcwZsy4qoZVx1iDjLZF2VE5tZAUe7MfE2gB061vx+5qu/PkY0K9dzUGMuXAC0wqjTwmddxPIc6r3eIC6CXQjQlYb45zuRA0gDXnV5hvGZvA/tkGFxCtdLIpUZAIJBJgASSABrvQtD4x61dwj/AFh1nwwNZgaQBPIVRt+2PWgEYhYZ4Y0Pc/rrVfGubjRy5VPw22C7ztP5miVzBjQgbfgPKknYLYTL7TUvbplUdOfvDnYC4tu+uaFBAA0jXzrvHEuGri8Hdw7aLdtlJ6SND7jBr5qF1geo+HumjuC7X4mwsW79xV5Lmke4NMVxLSvUZk9ToVtGVbbjziFxnhV3CXnsX1KXEMEcj0ZTzU7g1DhMI1wwo578hTfxzjl7FkG/N1l9nOBoCRt0qOzhGmdgOXWiNqMDpFaeyizYJyPl/mMlvjjW8MmDw02rCjxQfHdY+09xh1P2Ryga0JbAKykMJmpLFojy9amuOI0NV7OxOczV0aSquvaFwIrXP9vWeqf4FqW1gruJxKWlIfM4Ed4NgJImegNR3f8Abx6p/gWmnsTgkGNtQVR0LsSRqNH0J5TJEnTlVkrkKB8pkrKd9jnHG48+sPp2cwds3xaa/YIhHKkGZOmUuGI1HIivcDwHB2rBhRiT3kFnGRxInLK7gZdPWjNp8UbdzMbV4ymWMjSM3i0ETpqJqhisWyWLzXcGoVHBVQGXPFsnNKzrMiaU7xjxmHNaDkCDsfwrD2y3dI1o3bas2RpGusQ3LTlSlxfgeIe9dud0zITmzDyA10M0ycZ4zhzcylLqFERfAwOUHYEHWQDrVqUzvF1s2VvBGh8B2P40dHdYpYivnmJXE7Ga3nc282YlmBYtqo0IIAjmNdzvypg7M8YsLhVtNdUnKQQxyls0nLrz1jSkbjeLJOVScpAJB8piOgrTg2LOdFIt77sPLrTbDcMGJKwRuJ07AWsPDlUdPDLCcwPLTNOomp8FgEIH0e5lZJ8TpLeIHSQRoYiKBcM43YKXCbdxIs521B0zRAnnIohhuI2BbuFbrIFZAzFSMpPsjw7zNLMGEYVx5QDiezeJz5QJa7b7xiqkLbJY5rZJnUSDp+VAb2Aa074fP4tAQwjUwYg+ZiuoWsSwtmL6E5hBY6bHw+LmakD3CjZltXDAygQQZOvPpXO8PQwir4gTjp4RdV4ABYa6EHYZviADI8jXmLw9wglllpmQsaa5pgRvH410TtF2fZwrotuwGChsohgdc3siNjvPrVBbOHsoQAbpSGOYzqxBB6DloNNBRgcjOZwUgnG0/nOeMhG4rXNRntQG+k3SwiWkabjkRPLSgtSU5EWtTY2Jcw1tozK5X3MB/wAwEVLb41fXTvCR+9Df4gaq4fFZeQ9ZYH4qahY6zXCoPUTi2uvwkiFV44T7dq0/8MH4g1NZ4tYzAmyykGfC8jTyMUDrexGZc3szr6Vzu1hBq7c8nP1AP7Rp/tPDNMXLlvNuCDGu8xUHErlvukW3cV/rJ0Oux5bxQXFW/CSVVSGA8OxBBM7+W/Oaiw249a53XTmFOsJDDYMkYyMj98fpJbo+tb1p+tYIKFQhHEy2YAkSR7I90Uk4XD95ick5cxiYmP6inbjGFV9Qtu44UABl1Ov7XIan+jQ7eSBCaUba2b5zy1YfvyzW1CwcrjeJHn1nlRQN50Lskm8SUgKCFbPyJB0TzM60RDf1NKWDmPoxwfrEbHXLtvu8rNmAkzuDETDeU1vjsH3kd3ZNttCzF/CQQCIE6TM1TtWM5zOwU+e2x5f9q8xlwwUZvZjL09kDb3DWr8tmZgLgTx7At3SoYN4QZG3KRp0ND7Xtj1qfDAByA2YAaH4cjUFn2x60s3WFHQQ5wceO57vmaNqulB+Cjx3Pd+dGUFVeo+MzY9kj/TL6/eeFRzqMFAdY3mfSpsvWtO5oWZYMvkJJbuodpJ9K3vXHgFQADsSd/Sa0RAJ5Vtd4bculHQBgrajMAduUnzryqDIW3Ogx9pDfVhaa4TJBAIPmQPzreIopwbAd4zpiLRUAjKrDcayZ2PLY6VdxnZQOcyXntGOmZd9dJ91dx4GC78KSw5H8zFzA8PR3xFyStxTaVGAnLmVZZVO7aRr1o/2s7QYtcPlvXFuEqCD9GdWEEMPGh7sjTY+dVb3ZnFqH7u5ZYvBkh01UiNPENhHKnXhDEW7Su3iCKHg6SIB9daYFpTBBlLcgszhcc5yfn6xKftYpwKYb6MFcx310sqlipnwFATqeo06VphcVfuWrlxL7WwzZAokkZcoJA2iPx9aXmaSwMTJ19/wFFeFXMuGuNqPGArFZQZnSQDtm2056dKsaUQv7w4lFrLLEr93rJmJViROupLGSes9duZNEBxJC7LFvMFMN9rVOgOtAMYty5rbuoRAmAyk6TvrqOYkERVNeH3VMqFeTqUfeN9vKnL667Og6Ss0t7VA7m6+cVrx5TOg193nRvAcBDMALjM4UXCESQAQDEyJIkTA51pxfhQhTat3EP2gxLfA5RThdFhLfeJdUnIFdF0OwJkhiZ02gUulZJ5jVl4C5XmDcP3oUl3GXJkFtljmZzggnNMGdREiajvYphbuh7VpgWRoTMCxSOnMb1vjsvhK6KfMkmcvy032qs1kFWABBgwTuIjbprRW0ykcRdNc4PPSEr3GrLIVa08Zg3haTImDr60T4birZw5yM6W9BLLqpGTTwmdsvxpRs31BYODORo8mIOQn90GCfKpeHX4t35iMqbdc2v5VXPWMy/qtbwjVi7yHCvmv5lFxTsxOkSoU8zHMga15aNpES4NSyhmXQkaKFDawpgTA8qF4Bg2FueHN9YmkTzTWOcb+6trhA7w8wqf5PcNZ2qDD3cDiNoDvDMczD2VtYlrrG5cR88TowOg3B1/GheL7BXF/V3rTjlmzWyfTMMp9zUQHHls3bqOGHj6SNh76IYTtNytXx91vlB/lUA7KJO3TU2ucHBiTieyuMQScO5HVIcf8AQTQm/ZZDDqynowIPwNdeTi7XUZWFiy8St5VJJ8iFA+NVDisQBBuW7o9AZ9xn5VLv4E9lk9D/AD9JymsrqeCXD3w/e4ewWVspItqA2gMgrrzjflXr9mcC2vcgfddx/mogtBiraGwdDOWA/j+Nb2TqPWult2PwR+zcHpc/mKG47s7hLbwFfkdX/kKmGEXNLDrFzgYnFKfOT8DTe9pTeViCpAAFwH94aEA8hJ1EbVHdw9u0k2bQleQ3Jga5m5wTzqli8WVuowt3CIB0Jy77Mkwdh+HSlycvn0j21UqCN9YUw8KzKCZbxayQILCAdhyMc83rU8nr/XxoLhQPpNzW5z0PsHUarRUTQbDzDVpwcHxiTj7822TKRlYtqN853n5D+VULlwmT7XhiYOn+orKyrWUsnsoSwKifACY0+fpVayPGvurKygZ5hSo2gxh4GPHd9R8zRxErKyq3UfGZs+xx/pV9fuZuVqnxK4VUEGCWA+e1ZWUKvlhHtUSKmI8oPSz4hcLsSOXL13pu4JikWxnfNAfLKk6TEaAjmfxrKymH5lOg2g/nC49oZX1iYYDb1jf31mDvOzMQ9twANJKkb8wGB9a9rKDOWkqcCXO+MwynT0I19DMe6pbWOQRJy/elf8YFZWV2LOYi43sRfcMbV6yQZP2lOvmoYRr1oPZ7G4xHlrdwrprZe20kREgsDt1FZWU0uocSss06k5nvFcTcwwKbqsBke3kZZg6xIJ99Q4biLXAfAixLBvEF3nLocskE6waysq2qYkZlTYi8giWMPjGCscrDMdDvGgnQGevKp2x4ySIb/NykHnprWVlGRyYlqNOgPA8Z67jIIA8J5bagf6VSN4SB12nrqTpv0rKyvWOQJzT0qTzIOIYjJlfxA3LbK0QdHLg/hWuDvobL2wyj7WZlIYSU0ZuY8GnmTWVlIuoJzLmpscQvwzDgYW6DcQKWUllObSVkacyAR76to2j92MuieNjp7Nvrt4Y0HOsrKgwwI3QxY5MUe0Df3i7978hQvPWVlQTpBagnvD9ZJaxDL7LMvoSKuW+NXh9ufvAGsrK8VB6iRW11+E4hLhXagpctm4itbV1LAKDKz4hkbwmRO9EbvarDmzAtXRe7tFzCAhYIqu2UXIEkE6LHkCSaysroUCRe12OSZZu9rMGXci3dAZmKgLkCglMohb5AgBhsdSDsMlRYjtNgGJPcXz7USzbQe7k9/OmmYc50IAhsrKlBEnzhLAcXwbS6WLgUMIzGeVvMCDdOYEZ9DOpGwmJ7WOw5hDZZmZx4gLZdpt90AJYZf93cnN7ef7zZWULd1jvcqQOT0kpwtkMQcLibYYgd5muPkm4e8ZVS605bcFRlMkGdDNBGx7gkfRL6+IwNTAk5QSVMkCOdZWUeqtbBlhFNTc+nI2G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9464" name="Picture 8" descr="http://www.sino-us.com/UploadFiles/jpg/2013/2/8/2013020807350895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13" y="312738"/>
            <a:ext cx="9208423" cy="564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6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71600" y="18937"/>
            <a:ext cx="7315200" cy="1154097"/>
          </a:xfrm>
        </p:spPr>
        <p:txBody>
          <a:bodyPr/>
          <a:lstStyle/>
          <a:p>
            <a:r>
              <a:rPr lang="en-US" dirty="0" smtClean="0"/>
              <a:t>MINT</a:t>
            </a:r>
            <a:endParaRPr lang="el-GR" dirty="0"/>
          </a:p>
        </p:txBody>
      </p:sp>
      <p:graphicFrame>
        <p:nvGraphicFramePr>
          <p:cNvPr id="4" name="Πίνακας 3"/>
          <p:cNvGraphicFramePr>
            <a:graphicFrameLocks noGrp="1"/>
          </p:cNvGraphicFramePr>
          <p:nvPr>
            <p:extLst>
              <p:ext uri="{D42A27DB-BD31-4B8C-83A1-F6EECF244321}">
                <p14:modId xmlns:p14="http://schemas.microsoft.com/office/powerpoint/2010/main" val="2200654814"/>
              </p:ext>
            </p:extLst>
          </p:nvPr>
        </p:nvGraphicFramePr>
        <p:xfrm>
          <a:off x="719999" y="2160000"/>
          <a:ext cx="4536503" cy="2499464"/>
        </p:xfrm>
        <a:graphic>
          <a:graphicData uri="http://schemas.openxmlformats.org/drawingml/2006/table">
            <a:tbl>
              <a:tblPr firstRow="1" bandRow="1">
                <a:tableStyleId>{5C22544A-7EE6-4342-B048-85BDC9FD1C3A}</a:tableStyleId>
              </a:tblPr>
              <a:tblGrid>
                <a:gridCol w="1432580"/>
                <a:gridCol w="1750931"/>
                <a:gridCol w="1352992"/>
              </a:tblGrid>
              <a:tr h="648072">
                <a:tc>
                  <a:txBody>
                    <a:bodyPr/>
                    <a:lstStyle/>
                    <a:p>
                      <a:pPr algn="ctr"/>
                      <a:r>
                        <a:rPr lang="el-GR" dirty="0" smtClean="0"/>
                        <a:t>Χώρα</a:t>
                      </a:r>
                      <a:endParaRPr lang="el-GR" dirty="0"/>
                    </a:p>
                  </a:txBody>
                  <a:tcPr anchor="ctr"/>
                </a:tc>
                <a:tc>
                  <a:txBody>
                    <a:bodyPr/>
                    <a:lstStyle/>
                    <a:p>
                      <a:pPr algn="ctr"/>
                      <a:r>
                        <a:rPr lang="el-GR" dirty="0" smtClean="0"/>
                        <a:t>Πληθυσμός (σε εκατ.)</a:t>
                      </a:r>
                      <a:endParaRPr lang="el-GR" dirty="0"/>
                    </a:p>
                  </a:txBody>
                  <a:tcPr anchor="ctr"/>
                </a:tc>
                <a:tc>
                  <a:txBody>
                    <a:bodyPr/>
                    <a:lstStyle/>
                    <a:p>
                      <a:pPr algn="ctr"/>
                      <a:r>
                        <a:rPr lang="el-GR" dirty="0" smtClean="0"/>
                        <a:t>ΑΕΠ</a:t>
                      </a:r>
                    </a:p>
                    <a:p>
                      <a:pPr algn="ctr"/>
                      <a:r>
                        <a:rPr lang="el-GR" dirty="0" smtClean="0"/>
                        <a:t>(σε δις $)</a:t>
                      </a:r>
                      <a:endParaRPr lang="el-GR" dirty="0"/>
                    </a:p>
                  </a:txBody>
                  <a:tcPr anchor="ctr"/>
                </a:tc>
              </a:tr>
              <a:tr h="368032">
                <a:tc>
                  <a:txBody>
                    <a:bodyPr/>
                    <a:lstStyle/>
                    <a:p>
                      <a:r>
                        <a:rPr lang="el-GR" dirty="0" smtClean="0"/>
                        <a:t>Μεξικό</a:t>
                      </a:r>
                      <a:endParaRPr lang="el-GR" dirty="0"/>
                    </a:p>
                  </a:txBody>
                  <a:tcPr/>
                </a:tc>
                <a:tc>
                  <a:txBody>
                    <a:bodyPr/>
                    <a:lstStyle/>
                    <a:p>
                      <a:pPr algn="ctr"/>
                      <a:r>
                        <a:rPr lang="en-US" dirty="0" smtClean="0"/>
                        <a:t>129,19</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a:t>
                      </a:r>
                      <a:r>
                        <a:rPr lang="el-GR" sz="1800" b="0" i="0" u="none" strike="noStrike" dirty="0" smtClean="0">
                          <a:solidFill>
                            <a:srgbClr val="000000"/>
                          </a:solidFill>
                          <a:effectLst/>
                          <a:latin typeface="Calibri"/>
                        </a:rPr>
                        <a:t>,</a:t>
                      </a:r>
                      <a:r>
                        <a:rPr lang="en-US" sz="1800" b="0" i="0" u="none" strike="noStrike" dirty="0" smtClean="0">
                          <a:solidFill>
                            <a:srgbClr val="000000"/>
                          </a:solidFill>
                          <a:effectLst/>
                          <a:latin typeface="Calibri"/>
                        </a:rPr>
                        <a:t>220</a:t>
                      </a:r>
                      <a:endParaRPr lang="el-GR" sz="1800" b="0" i="0" u="none" strike="noStrike" dirty="0" smtClean="0">
                        <a:solidFill>
                          <a:srgbClr val="000000"/>
                        </a:solidFill>
                        <a:effectLst/>
                        <a:latin typeface="Calibri"/>
                      </a:endParaRPr>
                    </a:p>
                  </a:txBody>
                  <a:tcPr/>
                </a:tc>
              </a:tr>
              <a:tr h="370840">
                <a:tc>
                  <a:txBody>
                    <a:bodyPr/>
                    <a:lstStyle/>
                    <a:p>
                      <a:r>
                        <a:rPr lang="el-GR" dirty="0" smtClean="0"/>
                        <a:t>Ινδονησία</a:t>
                      </a:r>
                      <a:endParaRPr lang="el-GR" dirty="0"/>
                    </a:p>
                  </a:txBody>
                  <a:tcPr/>
                </a:tc>
                <a:tc>
                  <a:txBody>
                    <a:bodyPr/>
                    <a:lstStyle/>
                    <a:p>
                      <a:pPr algn="ctr"/>
                      <a:r>
                        <a:rPr lang="en-US" dirty="0" smtClean="0"/>
                        <a:t>267,66</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1,042</a:t>
                      </a:r>
                      <a:endParaRPr lang="el-GR" sz="1800" b="0" i="0" u="none" strike="noStrike" dirty="0" smtClean="0">
                        <a:solidFill>
                          <a:srgbClr val="000000"/>
                        </a:solidFill>
                        <a:effectLst/>
                        <a:latin typeface="Calibri"/>
                      </a:endParaRPr>
                    </a:p>
                  </a:txBody>
                  <a:tcPr/>
                </a:tc>
              </a:tr>
              <a:tr h="370840">
                <a:tc>
                  <a:txBody>
                    <a:bodyPr/>
                    <a:lstStyle/>
                    <a:p>
                      <a:r>
                        <a:rPr lang="el-GR" dirty="0" smtClean="0"/>
                        <a:t>Νιγηρία</a:t>
                      </a:r>
                      <a:endParaRPr lang="el-GR" dirty="0"/>
                    </a:p>
                  </a:txBody>
                  <a:tcPr/>
                </a:tc>
                <a:tc>
                  <a:txBody>
                    <a:bodyPr/>
                    <a:lstStyle/>
                    <a:p>
                      <a:pPr algn="ctr"/>
                      <a:r>
                        <a:rPr lang="en-US" dirty="0" smtClean="0"/>
                        <a:t>195,87</a:t>
                      </a:r>
                      <a:endParaRPr lang="el-G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397,3</a:t>
                      </a:r>
                      <a:endParaRPr lang="el-GR" sz="1800" b="0" i="0" u="none" strike="noStrike" dirty="0" smtClean="0">
                        <a:solidFill>
                          <a:srgbClr val="000000"/>
                        </a:solidFill>
                        <a:effectLst/>
                        <a:latin typeface="Calibri"/>
                      </a:endParaRPr>
                    </a:p>
                  </a:txBody>
                  <a:tcPr anchor="ctr"/>
                </a:tc>
              </a:tr>
              <a:tr h="370840">
                <a:tc>
                  <a:txBody>
                    <a:bodyPr/>
                    <a:lstStyle/>
                    <a:p>
                      <a:r>
                        <a:rPr lang="el-GR" dirty="0" smtClean="0"/>
                        <a:t>Τουρκία</a:t>
                      </a:r>
                      <a:endParaRPr lang="el-GR" dirty="0"/>
                    </a:p>
                  </a:txBody>
                  <a:tcPr/>
                </a:tc>
                <a:tc>
                  <a:txBody>
                    <a:bodyPr/>
                    <a:lstStyle/>
                    <a:p>
                      <a:pPr algn="ctr"/>
                      <a:r>
                        <a:rPr lang="en-US" dirty="0" smtClean="0"/>
                        <a:t>82,31</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771,4</a:t>
                      </a:r>
                      <a:endParaRPr lang="el-GR" sz="1800" b="0" i="0" u="none" strike="noStrike" dirty="0" smtClean="0">
                        <a:solidFill>
                          <a:srgbClr val="000000"/>
                        </a:solidFill>
                        <a:effectLst/>
                        <a:latin typeface="Calibri"/>
                      </a:endParaRPr>
                    </a:p>
                  </a:txBody>
                  <a:tcPr/>
                </a:tc>
              </a:tr>
              <a:tr h="370840">
                <a:tc>
                  <a:txBody>
                    <a:bodyPr/>
                    <a:lstStyle/>
                    <a:p>
                      <a:r>
                        <a:rPr lang="el-GR" b="1" dirty="0" smtClean="0"/>
                        <a:t>Σύνολο</a:t>
                      </a:r>
                      <a:endParaRPr lang="el-GR" b="1" dirty="0"/>
                    </a:p>
                  </a:txBody>
                  <a:tcPr/>
                </a:tc>
                <a:tc>
                  <a:txBody>
                    <a:bodyPr/>
                    <a:lstStyle/>
                    <a:p>
                      <a:pPr algn="ctr"/>
                      <a:r>
                        <a:rPr lang="en-US" b="1" dirty="0" smtClean="0"/>
                        <a:t>675</a:t>
                      </a:r>
                      <a:r>
                        <a:rPr lang="el-GR" b="1" dirty="0" smtClean="0"/>
                        <a:t> (</a:t>
                      </a:r>
                      <a:r>
                        <a:rPr lang="en-US" b="1" dirty="0" smtClean="0"/>
                        <a:t>9</a:t>
                      </a:r>
                      <a:r>
                        <a:rPr lang="el-GR" b="1" dirty="0" smtClean="0"/>
                        <a:t>%)</a:t>
                      </a:r>
                      <a:endParaRPr lang="el-GR" b="1" dirty="0"/>
                    </a:p>
                  </a:txBody>
                  <a:tcPr/>
                </a:tc>
                <a:tc>
                  <a:txBody>
                    <a:bodyPr/>
                    <a:lstStyle/>
                    <a:p>
                      <a:pPr algn="ctr"/>
                      <a:r>
                        <a:rPr lang="el-GR" b="1" dirty="0" smtClean="0"/>
                        <a:t>3,</a:t>
                      </a:r>
                      <a:r>
                        <a:rPr lang="en-US" b="1" dirty="0" smtClean="0"/>
                        <a:t>430</a:t>
                      </a:r>
                      <a:r>
                        <a:rPr lang="el-GR" b="1" dirty="0" smtClean="0"/>
                        <a:t> (</a:t>
                      </a:r>
                      <a:r>
                        <a:rPr lang="en-US" b="1" dirty="0" smtClean="0"/>
                        <a:t>4</a:t>
                      </a:r>
                      <a:r>
                        <a:rPr lang="el-GR" b="1" dirty="0" smtClean="0"/>
                        <a:t>%)</a:t>
                      </a:r>
                      <a:endParaRPr lang="el-GR" b="1" dirty="0"/>
                    </a:p>
                  </a:txBody>
                  <a:tcPr/>
                </a:tc>
              </a:tr>
            </a:tbl>
          </a:graphicData>
        </a:graphic>
      </p:graphicFrame>
    </p:spTree>
    <p:extLst>
      <p:ext uri="{BB962C8B-B14F-4D97-AF65-F5344CB8AC3E}">
        <p14:creationId xmlns:p14="http://schemas.microsoft.com/office/powerpoint/2010/main" val="371394865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71600" y="18937"/>
            <a:ext cx="7315200" cy="1154097"/>
          </a:xfrm>
        </p:spPr>
        <p:txBody>
          <a:bodyPr/>
          <a:lstStyle/>
          <a:p>
            <a:r>
              <a:rPr lang="el-GR" dirty="0" smtClean="0"/>
              <a:t>Μια πρώτη εικόνα</a:t>
            </a:r>
            <a:endParaRPr lang="el-GR" dirty="0"/>
          </a:p>
        </p:txBody>
      </p:sp>
      <p:graphicFrame>
        <p:nvGraphicFramePr>
          <p:cNvPr id="3" name="Πίνακας 2"/>
          <p:cNvGraphicFramePr>
            <a:graphicFrameLocks noGrp="1"/>
          </p:cNvGraphicFramePr>
          <p:nvPr>
            <p:extLst>
              <p:ext uri="{D42A27DB-BD31-4B8C-83A1-F6EECF244321}">
                <p14:modId xmlns:p14="http://schemas.microsoft.com/office/powerpoint/2010/main" val="381968028"/>
              </p:ext>
            </p:extLst>
          </p:nvPr>
        </p:nvGraphicFramePr>
        <p:xfrm>
          <a:off x="762000" y="1447800"/>
          <a:ext cx="7136431" cy="5040559"/>
        </p:xfrm>
        <a:graphic>
          <a:graphicData uri="http://schemas.openxmlformats.org/drawingml/2006/table">
            <a:tbl>
              <a:tblPr>
                <a:tableStyleId>{69CF1AB2-1976-4502-BF36-3FF5EA218861}</a:tableStyleId>
              </a:tblPr>
              <a:tblGrid>
                <a:gridCol w="1152128"/>
                <a:gridCol w="1080120"/>
                <a:gridCol w="936104"/>
                <a:gridCol w="1368152"/>
                <a:gridCol w="1159768"/>
                <a:gridCol w="1440159"/>
              </a:tblGrid>
              <a:tr h="1030960">
                <a:tc>
                  <a:txBody>
                    <a:bodyPr/>
                    <a:lstStyle/>
                    <a:p>
                      <a:pPr algn="l" fontAlgn="b"/>
                      <a:endParaRPr lang="el-GR" sz="1000" b="0" i="0" u="none" strike="noStrike" dirty="0">
                        <a:solidFill>
                          <a:schemeClr val="tx1"/>
                        </a:solidFill>
                        <a:effectLst/>
                        <a:latin typeface="Calibri"/>
                      </a:endParaRPr>
                    </a:p>
                  </a:txBody>
                  <a:tcPr marL="8635" marR="8635" marT="8635" marB="0" anchor="b">
                    <a:solidFill>
                      <a:schemeClr val="tx2">
                        <a:lumMod val="75000"/>
                      </a:schemeClr>
                    </a:solidFill>
                  </a:tcPr>
                </a:tc>
                <a:tc>
                  <a:txBody>
                    <a:bodyPr/>
                    <a:lstStyle/>
                    <a:p>
                      <a:pPr algn="ctr" fontAlgn="b"/>
                      <a:r>
                        <a:rPr lang="en-US" sz="1400" b="1" u="none" strike="noStrike" dirty="0">
                          <a:solidFill>
                            <a:schemeClr val="tx1"/>
                          </a:solidFill>
                          <a:effectLst/>
                        </a:rPr>
                        <a:t>GDP </a:t>
                      </a:r>
                      <a:endParaRPr lang="en-US" sz="1400" b="1" u="none" strike="noStrike" dirty="0" smtClean="0">
                        <a:solidFill>
                          <a:schemeClr val="tx1"/>
                        </a:solidFill>
                        <a:effectLst/>
                      </a:endParaRPr>
                    </a:p>
                    <a:p>
                      <a:pPr algn="ctr" fontAlgn="b"/>
                      <a:r>
                        <a:rPr lang="en-US" sz="1400" b="1" u="none" strike="noStrike" dirty="0" smtClean="0">
                          <a:solidFill>
                            <a:schemeClr val="tx1"/>
                          </a:solidFill>
                          <a:effectLst/>
                        </a:rPr>
                        <a:t>per capita</a:t>
                      </a:r>
                    </a:p>
                    <a:p>
                      <a:pPr algn="ctr" fontAlgn="b"/>
                      <a:r>
                        <a:rPr lang="en-US" sz="1400" b="1" u="none" strike="noStrike" dirty="0" smtClean="0">
                          <a:solidFill>
                            <a:schemeClr val="tx1"/>
                          </a:solidFill>
                          <a:effectLst/>
                        </a:rPr>
                        <a:t>PPP</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c>
                  <a:txBody>
                    <a:bodyPr/>
                    <a:lstStyle/>
                    <a:p>
                      <a:pPr algn="ctr" fontAlgn="b"/>
                      <a:r>
                        <a:rPr lang="en-US" sz="1400" b="1" u="none" strike="noStrike" dirty="0" smtClean="0">
                          <a:solidFill>
                            <a:schemeClr val="tx1"/>
                          </a:solidFill>
                          <a:effectLst/>
                        </a:rPr>
                        <a:t>Inflation</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c>
                  <a:txBody>
                    <a:bodyPr/>
                    <a:lstStyle/>
                    <a:p>
                      <a:pPr algn="ctr" fontAlgn="b"/>
                      <a:r>
                        <a:rPr lang="en-US" sz="1400" b="1" u="none" strike="noStrike" dirty="0">
                          <a:solidFill>
                            <a:schemeClr val="tx1"/>
                          </a:solidFill>
                          <a:effectLst/>
                        </a:rPr>
                        <a:t>Gross savings </a:t>
                      </a:r>
                      <a:endParaRPr lang="el-GR" sz="1400" b="1" u="none" strike="noStrike" dirty="0" smtClean="0">
                        <a:solidFill>
                          <a:schemeClr val="tx1"/>
                        </a:solidFill>
                        <a:effectLst/>
                      </a:endParaRPr>
                    </a:p>
                    <a:p>
                      <a:pPr algn="ctr" fontAlgn="b"/>
                      <a:r>
                        <a:rPr lang="en-US" sz="1400" b="1" u="none" strike="noStrike" dirty="0" smtClean="0">
                          <a:solidFill>
                            <a:schemeClr val="tx1"/>
                          </a:solidFill>
                          <a:effectLst/>
                        </a:rPr>
                        <a:t>(% </a:t>
                      </a:r>
                      <a:r>
                        <a:rPr lang="en-US" sz="1400" b="1" u="none" strike="noStrike" dirty="0">
                          <a:solidFill>
                            <a:schemeClr val="tx1"/>
                          </a:solidFill>
                          <a:effectLst/>
                        </a:rPr>
                        <a:t>of GNI)</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c>
                  <a:txBody>
                    <a:bodyPr/>
                    <a:lstStyle/>
                    <a:p>
                      <a:pPr algn="ctr" fontAlgn="b"/>
                      <a:r>
                        <a:rPr lang="en-US" sz="1400" b="1" u="none" strike="noStrike" dirty="0" smtClean="0">
                          <a:solidFill>
                            <a:schemeClr val="tx1"/>
                          </a:solidFill>
                          <a:effectLst/>
                        </a:rPr>
                        <a:t>FDI</a:t>
                      </a:r>
                      <a:endParaRPr lang="el-GR" sz="1400" b="1" u="none" strike="noStrike" dirty="0" smtClean="0">
                        <a:solidFill>
                          <a:schemeClr val="tx1"/>
                        </a:solidFill>
                        <a:effectLst/>
                      </a:endParaRPr>
                    </a:p>
                    <a:p>
                      <a:pPr algn="ctr" fontAlgn="b"/>
                      <a:r>
                        <a:rPr lang="en-US" sz="1400" b="1" u="none" strike="noStrike" dirty="0" smtClean="0">
                          <a:solidFill>
                            <a:schemeClr val="tx1"/>
                          </a:solidFill>
                          <a:effectLst/>
                        </a:rPr>
                        <a:t>% GDP</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c>
                  <a:txBody>
                    <a:bodyPr/>
                    <a:lstStyle/>
                    <a:p>
                      <a:pPr algn="ctr" fontAlgn="b"/>
                      <a:r>
                        <a:rPr lang="en-US" sz="1400" b="1" u="none" strike="noStrike" dirty="0">
                          <a:solidFill>
                            <a:schemeClr val="tx1"/>
                          </a:solidFill>
                          <a:effectLst/>
                        </a:rPr>
                        <a:t>Ease of doing business </a:t>
                      </a:r>
                      <a:r>
                        <a:rPr lang="en-US" sz="1400" b="1" u="none" strike="noStrike" dirty="0" smtClean="0">
                          <a:solidFill>
                            <a:schemeClr val="tx1"/>
                          </a:solidFill>
                          <a:effectLst/>
                        </a:rPr>
                        <a:t>index</a:t>
                      </a:r>
                      <a:endParaRPr lang="en-US" sz="1400" b="1" i="0" u="none" strike="noStrike" dirty="0">
                        <a:solidFill>
                          <a:schemeClr val="tx1"/>
                        </a:solidFill>
                        <a:effectLst/>
                        <a:latin typeface="Calibri"/>
                      </a:endParaRPr>
                    </a:p>
                  </a:txBody>
                  <a:tcPr marL="8635" marR="8635" marT="8635" marB="0" anchor="ctr">
                    <a:solidFill>
                      <a:schemeClr val="tx2">
                        <a:lumMod val="75000"/>
                      </a:schemeClr>
                    </a:solidFill>
                  </a:tcPr>
                </a:tc>
              </a:tr>
              <a:tr h="445511">
                <a:tc>
                  <a:txBody>
                    <a:bodyPr/>
                    <a:lstStyle/>
                    <a:p>
                      <a:pPr algn="l" fontAlgn="b"/>
                      <a:r>
                        <a:rPr lang="el-GR" sz="1400" b="1" u="none" strike="noStrike" dirty="0">
                          <a:effectLst/>
                        </a:rPr>
                        <a:t>Βραζιλία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16.096</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3,7</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a:t>
                      </a:r>
                      <a:r>
                        <a:rPr lang="en-US" sz="1400" u="none" strike="noStrike" dirty="0" smtClean="0">
                          <a:effectLst/>
                        </a:rPr>
                        <a:t>5</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4,2</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a:t>
                      </a:r>
                      <a:r>
                        <a:rPr lang="el-GR" sz="1400" u="none" strike="noStrike" dirty="0" smtClean="0">
                          <a:effectLst/>
                        </a:rPr>
                        <a:t>11</a:t>
                      </a:r>
                      <a:r>
                        <a:rPr lang="en-US" sz="1400" u="none" strike="noStrike" dirty="0" smtClean="0">
                          <a:effectLst/>
                        </a:rPr>
                        <a:t>6</a:t>
                      </a:r>
                      <a:r>
                        <a:rPr lang="el-GR" sz="1400" u="none" strike="noStrike" dirty="0" smtClean="0">
                          <a:effectLst/>
                        </a:rPr>
                        <a:t>) </a:t>
                      </a:r>
                      <a:r>
                        <a:rPr lang="en-US" sz="1400" u="none" strike="noStrike" dirty="0" smtClean="0">
                          <a:effectLst/>
                        </a:rPr>
                        <a:t>124</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Κίνα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18.236</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2,9</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 </a:t>
                      </a:r>
                      <a:r>
                        <a:rPr lang="en-US" sz="1400" u="none" strike="noStrike" dirty="0" smtClean="0">
                          <a:effectLst/>
                        </a:rPr>
                        <a:t>46</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1,5</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a:t>
                      </a:r>
                      <a:r>
                        <a:rPr lang="el-GR" sz="1400" u="none" strike="noStrike" dirty="0" smtClean="0">
                          <a:effectLst/>
                        </a:rPr>
                        <a:t>8</a:t>
                      </a:r>
                      <a:r>
                        <a:rPr lang="en-US" sz="1400" u="none" strike="noStrike" dirty="0" smtClean="0">
                          <a:effectLst/>
                        </a:rPr>
                        <a:t>4</a:t>
                      </a:r>
                      <a:r>
                        <a:rPr lang="el-GR" sz="1400" u="none" strike="noStrike" dirty="0" smtClean="0">
                          <a:effectLst/>
                        </a:rPr>
                        <a:t>) </a:t>
                      </a:r>
                      <a:r>
                        <a:rPr lang="en-US" sz="1400" u="none" strike="noStrike" dirty="0" smtClean="0">
                          <a:effectLst/>
                        </a:rPr>
                        <a:t>31</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Ινδονησία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13.079</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3</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3</a:t>
                      </a:r>
                      <a:r>
                        <a:rPr lang="en-US" sz="1400" u="none" strike="noStrike" dirty="0" smtClean="0">
                          <a:effectLst/>
                        </a:rPr>
                        <a:t>3</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1,9</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a:t>
                      </a:r>
                      <a:r>
                        <a:rPr lang="el-GR" sz="1400" u="none" strike="noStrike" dirty="0" smtClean="0">
                          <a:effectLst/>
                        </a:rPr>
                        <a:t>1</a:t>
                      </a:r>
                      <a:r>
                        <a:rPr lang="en-US" sz="1400" u="none" strike="noStrike" dirty="0" smtClean="0">
                          <a:effectLst/>
                        </a:rPr>
                        <a:t>20</a:t>
                      </a:r>
                      <a:r>
                        <a:rPr lang="el-GR" sz="1400" u="none" strike="noStrike" dirty="0" smtClean="0">
                          <a:effectLst/>
                        </a:rPr>
                        <a:t>) </a:t>
                      </a:r>
                      <a:r>
                        <a:rPr lang="en-US" sz="1400" u="none" strike="noStrike" dirty="0" smtClean="0">
                          <a:effectLst/>
                        </a:rPr>
                        <a:t>73</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Ινδία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7.762</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7,7</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3</a:t>
                      </a:r>
                      <a:r>
                        <a:rPr lang="en-US" sz="1400" u="none" strike="noStrike" dirty="0" smtClean="0">
                          <a:effectLst/>
                        </a:rPr>
                        <a:t>1</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1,5</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a:t>
                      </a:r>
                      <a:r>
                        <a:rPr lang="el-GR" sz="1400" u="none" strike="noStrike" dirty="0" smtClean="0">
                          <a:effectLst/>
                        </a:rPr>
                        <a:t>13</a:t>
                      </a:r>
                      <a:r>
                        <a:rPr lang="en-US" sz="1400" u="none" strike="noStrike" dirty="0" smtClean="0">
                          <a:effectLst/>
                        </a:rPr>
                        <a:t>0</a:t>
                      </a:r>
                      <a:r>
                        <a:rPr lang="el-GR" sz="1400" u="none" strike="noStrike" dirty="0" smtClean="0">
                          <a:effectLst/>
                        </a:rPr>
                        <a:t>) </a:t>
                      </a:r>
                      <a:r>
                        <a:rPr lang="en-US" sz="1400" u="none" strike="noStrike" dirty="0" smtClean="0">
                          <a:effectLst/>
                        </a:rPr>
                        <a:t>63</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Μεξικό</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19.844</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3,6</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2</a:t>
                      </a:r>
                      <a:r>
                        <a:rPr lang="en-US" sz="1400" u="none" strike="noStrike" dirty="0" smtClean="0">
                          <a:effectLst/>
                        </a:rPr>
                        <a:t>4</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3,1</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a:t>
                      </a:r>
                      <a:r>
                        <a:rPr lang="en-US" sz="1400" u="none" strike="noStrike" dirty="0" smtClean="0">
                          <a:effectLst/>
                        </a:rPr>
                        <a:t>38</a:t>
                      </a:r>
                      <a:r>
                        <a:rPr lang="el-GR" sz="1400" u="none" strike="noStrike" dirty="0" smtClean="0">
                          <a:effectLst/>
                        </a:rPr>
                        <a:t>) </a:t>
                      </a:r>
                      <a:r>
                        <a:rPr lang="en-US" sz="1400" u="none" strike="noStrike" dirty="0" smtClean="0">
                          <a:effectLst/>
                        </a:rPr>
                        <a:t>60</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Νιγηρία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5.999</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11,4</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20</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0,5</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a:t>
                      </a:r>
                      <a:r>
                        <a:rPr lang="el-GR" sz="1400" u="none" strike="noStrike" dirty="0" smtClean="0">
                          <a:effectLst/>
                        </a:rPr>
                        <a:t>1</a:t>
                      </a:r>
                      <a:r>
                        <a:rPr lang="en-US" sz="1400" u="none" strike="noStrike" dirty="0" smtClean="0">
                          <a:effectLst/>
                        </a:rPr>
                        <a:t>69</a:t>
                      </a:r>
                      <a:r>
                        <a:rPr lang="el-GR" sz="1400" u="none" strike="noStrike" dirty="0" smtClean="0">
                          <a:effectLst/>
                        </a:rPr>
                        <a:t>) </a:t>
                      </a:r>
                      <a:r>
                        <a:rPr lang="en-US" sz="1400" u="none" strike="noStrike" dirty="0" smtClean="0">
                          <a:effectLst/>
                        </a:rPr>
                        <a:t>131</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Ρωσία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27.147</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b="0" i="0" u="none" strike="noStrike" dirty="0" smtClean="0">
                          <a:solidFill>
                            <a:schemeClr val="dk1"/>
                          </a:solidFill>
                          <a:effectLst/>
                          <a:latin typeface="+mn-lt"/>
                        </a:rPr>
                        <a:t>4,5</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31</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0,5</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a:t>
                      </a:r>
                      <a:r>
                        <a:rPr lang="el-GR" sz="1400" u="none" strike="noStrike" dirty="0" smtClean="0">
                          <a:effectLst/>
                        </a:rPr>
                        <a:t>5</a:t>
                      </a:r>
                      <a:r>
                        <a:rPr lang="en-US" sz="1400" u="none" strike="noStrike" dirty="0" smtClean="0">
                          <a:effectLst/>
                        </a:rPr>
                        <a:t>1</a:t>
                      </a:r>
                      <a:r>
                        <a:rPr lang="el-GR" sz="1400" u="none" strike="noStrike" dirty="0" smtClean="0">
                          <a:effectLst/>
                        </a:rPr>
                        <a:t>) </a:t>
                      </a:r>
                      <a:r>
                        <a:rPr lang="en-US" sz="1400" u="none" strike="noStrike" dirty="0" smtClean="0">
                          <a:effectLst/>
                        </a:rPr>
                        <a:t>28</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err="1">
                          <a:effectLst/>
                        </a:rPr>
                        <a:t>Νοτ</a:t>
                      </a:r>
                      <a:r>
                        <a:rPr lang="el-GR" sz="1400" b="1" u="none" strike="noStrike" dirty="0">
                          <a:effectLst/>
                        </a:rPr>
                        <a:t>. Αφρική</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13.686</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4,1</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15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1,5</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smtClean="0">
                          <a:effectLst/>
                        </a:rPr>
                        <a:t>(</a:t>
                      </a:r>
                      <a:r>
                        <a:rPr lang="en-US" sz="1400" u="none" strike="noStrike" dirty="0" smtClean="0">
                          <a:effectLst/>
                        </a:rPr>
                        <a:t>73</a:t>
                      </a:r>
                      <a:r>
                        <a:rPr lang="el-GR" sz="1400" u="none" strike="noStrike" dirty="0" smtClean="0">
                          <a:effectLst/>
                        </a:rPr>
                        <a:t>) </a:t>
                      </a:r>
                      <a:r>
                        <a:rPr lang="en-US" sz="1400" u="none" strike="noStrike" dirty="0" smtClean="0">
                          <a:effectLst/>
                        </a:rPr>
                        <a:t>84</a:t>
                      </a:r>
                      <a:endParaRPr lang="el-GR" sz="1400" b="0" i="0" u="none" strike="noStrike" dirty="0">
                        <a:solidFill>
                          <a:srgbClr val="000000"/>
                        </a:solidFill>
                        <a:effectLst/>
                        <a:latin typeface="Calibri"/>
                      </a:endParaRPr>
                    </a:p>
                  </a:txBody>
                  <a:tcPr marL="8635" marR="8635" marT="8635" marB="0" anchor="ctr"/>
                </a:tc>
              </a:tr>
              <a:tr h="445511">
                <a:tc>
                  <a:txBody>
                    <a:bodyPr/>
                    <a:lstStyle/>
                    <a:p>
                      <a:pPr algn="l" fontAlgn="b"/>
                      <a:r>
                        <a:rPr lang="el-GR" sz="1400" b="1" u="none" strike="noStrike" dirty="0">
                          <a:effectLst/>
                        </a:rPr>
                        <a:t>Τουρκία</a:t>
                      </a:r>
                      <a:endParaRPr lang="el-GR" sz="1400" b="1"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28.068</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15,2</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u="none" strike="noStrike" dirty="0" smtClean="0">
                          <a:effectLst/>
                        </a:rPr>
                        <a:t>27</a:t>
                      </a:r>
                      <a:r>
                        <a:rPr lang="el-GR" sz="1400" u="none" strike="noStrike" dirty="0" smtClean="0">
                          <a:effectLst/>
                        </a:rPr>
                        <a:t>  </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n-US" sz="1400" b="0" i="0" u="none" strike="noStrike" dirty="0" smtClean="0">
                          <a:solidFill>
                            <a:schemeClr val="dk1"/>
                          </a:solidFill>
                          <a:effectLst/>
                          <a:latin typeface="+mn-lt"/>
                        </a:rPr>
                        <a:t>1,7</a:t>
                      </a:r>
                      <a:endParaRPr lang="el-GR" sz="1400" b="0" i="0" u="none" strike="noStrike" dirty="0">
                        <a:solidFill>
                          <a:srgbClr val="000000"/>
                        </a:solidFill>
                        <a:effectLst/>
                        <a:latin typeface="Calibri"/>
                      </a:endParaRPr>
                    </a:p>
                  </a:txBody>
                  <a:tcPr marL="8635" marR="8635" marT="8635" marB="0" anchor="ctr"/>
                </a:tc>
                <a:tc>
                  <a:txBody>
                    <a:bodyPr/>
                    <a:lstStyle/>
                    <a:p>
                      <a:pPr algn="ctr" fontAlgn="b"/>
                      <a:r>
                        <a:rPr lang="el-GR" sz="1400" u="none" strike="noStrike" dirty="0">
                          <a:effectLst/>
                        </a:rPr>
                        <a:t>(</a:t>
                      </a:r>
                      <a:r>
                        <a:rPr lang="el-GR" sz="1400" u="none" strike="noStrike" dirty="0" smtClean="0">
                          <a:effectLst/>
                        </a:rPr>
                        <a:t>5</a:t>
                      </a:r>
                      <a:r>
                        <a:rPr lang="en-US" sz="1400" u="none" strike="noStrike" dirty="0" smtClean="0">
                          <a:effectLst/>
                        </a:rPr>
                        <a:t>5</a:t>
                      </a:r>
                      <a:r>
                        <a:rPr lang="el-GR" sz="1400" u="none" strike="noStrike" dirty="0" smtClean="0">
                          <a:effectLst/>
                        </a:rPr>
                        <a:t>) </a:t>
                      </a:r>
                      <a:r>
                        <a:rPr lang="en-US" sz="1400" u="none" strike="noStrike" dirty="0" smtClean="0">
                          <a:effectLst/>
                        </a:rPr>
                        <a:t>33</a:t>
                      </a:r>
                      <a:endParaRPr lang="el-GR" sz="1400" b="0" i="0" u="none" strike="noStrike" dirty="0">
                        <a:solidFill>
                          <a:srgbClr val="000000"/>
                        </a:solidFill>
                        <a:effectLst/>
                        <a:latin typeface="Calibri"/>
                      </a:endParaRPr>
                    </a:p>
                  </a:txBody>
                  <a:tcPr marL="8635" marR="8635" marT="8635" marB="0" anchor="ctr"/>
                </a:tc>
              </a:tr>
            </a:tbl>
          </a:graphicData>
        </a:graphic>
      </p:graphicFrame>
    </p:spTree>
    <p:extLst>
      <p:ext uri="{BB962C8B-B14F-4D97-AF65-F5344CB8AC3E}">
        <p14:creationId xmlns:p14="http://schemas.microsoft.com/office/powerpoint/2010/main" val="85270847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Τι είναι αυτό που οδηγεί στην προσέλκυση επενδύσεων;</a:t>
            </a:r>
            <a:endParaRPr lang="el-GR" dirty="0"/>
          </a:p>
        </p:txBody>
      </p:sp>
      <p:sp>
        <p:nvSpPr>
          <p:cNvPr id="3" name="Θέση περιεχομένου 2"/>
          <p:cNvSpPr>
            <a:spLocks noGrp="1"/>
          </p:cNvSpPr>
          <p:nvPr>
            <p:ph idx="1"/>
          </p:nvPr>
        </p:nvSpPr>
        <p:spPr>
          <a:xfrm>
            <a:off x="914400" y="3057825"/>
            <a:ext cx="7315200" cy="3539527"/>
          </a:xfrm>
        </p:spPr>
        <p:txBody>
          <a:bodyPr>
            <a:normAutofit lnSpcReduction="10000"/>
          </a:bodyPr>
          <a:lstStyle/>
          <a:p>
            <a:r>
              <a:rPr lang="el-GR" sz="2600" dirty="0" smtClean="0"/>
              <a:t>Αναζήτηση Αγορών</a:t>
            </a:r>
          </a:p>
          <a:p>
            <a:endParaRPr lang="el-GR" sz="2600" dirty="0" smtClean="0"/>
          </a:p>
          <a:p>
            <a:r>
              <a:rPr lang="el-GR" sz="2600" dirty="0" smtClean="0"/>
              <a:t>Αναζήτηση Πόρων (γη, εργασία, κεφάλαιο, φυσικοί πόροι)</a:t>
            </a:r>
          </a:p>
          <a:p>
            <a:endParaRPr lang="el-GR" sz="2600" dirty="0" smtClean="0"/>
          </a:p>
          <a:p>
            <a:r>
              <a:rPr lang="el-GR" sz="2600" dirty="0" smtClean="0"/>
              <a:t>Αναζήτηση στρατηγικών περιουσιακών στοιχείων</a:t>
            </a:r>
          </a:p>
          <a:p>
            <a:endParaRPr lang="el-GR" sz="2600" dirty="0" smtClean="0"/>
          </a:p>
          <a:p>
            <a:r>
              <a:rPr lang="el-GR" sz="2600" dirty="0" smtClean="0"/>
              <a:t>Αναζήτηση Αποδοτικότητας</a:t>
            </a:r>
            <a:endParaRPr lang="el-GR" sz="2600" dirty="0"/>
          </a:p>
          <a:p>
            <a:endParaRPr lang="el-GR" dirty="0" smtClean="0"/>
          </a:p>
          <a:p>
            <a:endParaRPr lang="el-GR" dirty="0"/>
          </a:p>
        </p:txBody>
      </p:sp>
    </p:spTree>
    <p:extLst>
      <p:ext uri="{BB962C8B-B14F-4D97-AF65-F5344CB8AC3E}">
        <p14:creationId xmlns:p14="http://schemas.microsoft.com/office/powerpoint/2010/main" val="137064746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Τι αναζητούμε;</a:t>
            </a:r>
            <a:endParaRPr lang="el-GR" dirty="0"/>
          </a:p>
        </p:txBody>
      </p:sp>
      <p:sp>
        <p:nvSpPr>
          <p:cNvPr id="3" name="Θέση περιεχομένου 2"/>
          <p:cNvSpPr>
            <a:spLocks noGrp="1"/>
          </p:cNvSpPr>
          <p:nvPr>
            <p:ph idx="1"/>
          </p:nvPr>
        </p:nvSpPr>
        <p:spPr/>
        <p:txBody>
          <a:bodyPr/>
          <a:lstStyle/>
          <a:p>
            <a:endParaRPr lang="el-GR" dirty="0"/>
          </a:p>
        </p:txBody>
      </p:sp>
    </p:spTree>
    <p:extLst>
      <p:ext uri="{BB962C8B-B14F-4D97-AF65-F5344CB8AC3E}">
        <p14:creationId xmlns:p14="http://schemas.microsoft.com/office/powerpoint/2010/main" val="424641741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Τι αναζητούμε;</a:t>
            </a:r>
            <a:endParaRPr lang="el-GR" dirty="0"/>
          </a:p>
        </p:txBody>
      </p:sp>
      <p:sp>
        <p:nvSpPr>
          <p:cNvPr id="3" name="Θέση περιεχομένου 2"/>
          <p:cNvSpPr>
            <a:spLocks noGrp="1"/>
          </p:cNvSpPr>
          <p:nvPr>
            <p:ph idx="1"/>
          </p:nvPr>
        </p:nvSpPr>
        <p:spPr/>
        <p:txBody>
          <a:bodyPr>
            <a:normAutofit/>
          </a:bodyPr>
          <a:lstStyle/>
          <a:p>
            <a:r>
              <a:rPr lang="el-GR" sz="2400" dirty="0" smtClean="0"/>
              <a:t>Χαμηλά κόστη</a:t>
            </a:r>
          </a:p>
          <a:p>
            <a:endParaRPr lang="el-GR" sz="2400" dirty="0"/>
          </a:p>
          <a:p>
            <a:r>
              <a:rPr lang="el-GR" sz="2400" dirty="0" smtClean="0"/>
              <a:t>Μεγάλη Αγορά</a:t>
            </a:r>
          </a:p>
          <a:p>
            <a:endParaRPr lang="el-GR" sz="2400" dirty="0"/>
          </a:p>
          <a:p>
            <a:r>
              <a:rPr lang="el-GR" sz="2400" dirty="0" smtClean="0"/>
              <a:t>Σταθερότητα Πολιτική</a:t>
            </a:r>
          </a:p>
          <a:p>
            <a:endParaRPr lang="el-GR" sz="2400" dirty="0"/>
          </a:p>
          <a:p>
            <a:r>
              <a:rPr lang="el-GR" sz="2400" dirty="0" smtClean="0"/>
              <a:t>Σταθερότητα Οικονομική</a:t>
            </a:r>
            <a:endParaRPr lang="el-GR" sz="2400" dirty="0"/>
          </a:p>
        </p:txBody>
      </p:sp>
    </p:spTree>
    <p:extLst>
      <p:ext uri="{BB962C8B-B14F-4D97-AF65-F5344CB8AC3E}">
        <p14:creationId xmlns:p14="http://schemas.microsoft.com/office/powerpoint/2010/main" val="149499784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t\AppData\Local\Temp\Expo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83" y="19400"/>
            <a:ext cx="9144000" cy="68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61499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t\AppData\Local\Temp\Export-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49311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t\AppData\Local\Temp\Export-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5"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98589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9592" y="28243"/>
            <a:ext cx="7315200" cy="1154097"/>
          </a:xfrm>
        </p:spPr>
        <p:txBody>
          <a:bodyPr/>
          <a:lstStyle/>
          <a:p>
            <a:r>
              <a:rPr lang="el-GR" dirty="0" smtClean="0"/>
              <a:t>Ινδονησία</a:t>
            </a:r>
            <a:endParaRPr lang="el-GR" dirty="0"/>
          </a:p>
        </p:txBody>
      </p:sp>
      <p:sp>
        <p:nvSpPr>
          <p:cNvPr id="3" name="Θέση περιεχομένου 2"/>
          <p:cNvSpPr>
            <a:spLocks noGrp="1"/>
          </p:cNvSpPr>
          <p:nvPr>
            <p:ph idx="1"/>
          </p:nvPr>
        </p:nvSpPr>
        <p:spPr>
          <a:xfrm>
            <a:off x="899592" y="1529408"/>
            <a:ext cx="7315200" cy="5328592"/>
          </a:xfrm>
        </p:spPr>
        <p:txBody>
          <a:bodyPr>
            <a:normAutofit fontScale="92500" lnSpcReduction="20000"/>
          </a:bodyPr>
          <a:lstStyle/>
          <a:p>
            <a:r>
              <a:rPr lang="el-GR" dirty="0" smtClean="0"/>
              <a:t>Μεγάλη αγορά</a:t>
            </a:r>
          </a:p>
          <a:p>
            <a:endParaRPr lang="el-GR" dirty="0"/>
          </a:p>
          <a:p>
            <a:r>
              <a:rPr lang="el-GR" dirty="0" smtClean="0"/>
              <a:t>Δημοκρατική διακυβέρνηση</a:t>
            </a:r>
          </a:p>
          <a:p>
            <a:endParaRPr lang="el-GR" dirty="0"/>
          </a:p>
          <a:p>
            <a:r>
              <a:rPr lang="el-GR" dirty="0" smtClean="0"/>
              <a:t>Πρώτες Ύλες</a:t>
            </a:r>
          </a:p>
          <a:p>
            <a:endParaRPr lang="el-GR" dirty="0"/>
          </a:p>
          <a:p>
            <a:r>
              <a:rPr lang="el-GR" dirty="0" smtClean="0"/>
              <a:t>Εγγύτητα με Κίνα</a:t>
            </a:r>
          </a:p>
          <a:p>
            <a:endParaRPr lang="el-GR" dirty="0"/>
          </a:p>
          <a:p>
            <a:pPr>
              <a:buClr>
                <a:srgbClr val="C00000"/>
              </a:buClr>
            </a:pPr>
            <a:r>
              <a:rPr lang="el-GR" dirty="0" smtClean="0"/>
              <a:t>Τρομοκρατικές ενέργειες</a:t>
            </a:r>
          </a:p>
          <a:p>
            <a:pPr>
              <a:buClr>
                <a:srgbClr val="C00000"/>
              </a:buClr>
            </a:pPr>
            <a:endParaRPr lang="el-GR" dirty="0"/>
          </a:p>
          <a:p>
            <a:pPr>
              <a:buClr>
                <a:srgbClr val="C00000"/>
              </a:buClr>
            </a:pPr>
            <a:r>
              <a:rPr lang="el-GR" dirty="0" smtClean="0"/>
              <a:t>Διαμάχες με Κίνα</a:t>
            </a:r>
          </a:p>
          <a:p>
            <a:pPr>
              <a:buClr>
                <a:srgbClr val="C00000"/>
              </a:buClr>
            </a:pPr>
            <a:endParaRPr lang="el-GR" dirty="0"/>
          </a:p>
          <a:p>
            <a:pPr>
              <a:buClr>
                <a:srgbClr val="C00000"/>
              </a:buClr>
            </a:pPr>
            <a:r>
              <a:rPr lang="el-GR" dirty="0" smtClean="0"/>
              <a:t>Μουσουλμανική χώρα</a:t>
            </a:r>
          </a:p>
          <a:p>
            <a:pPr>
              <a:buClr>
                <a:srgbClr val="C00000"/>
              </a:buClr>
            </a:pPr>
            <a:endParaRPr lang="el-GR" dirty="0"/>
          </a:p>
          <a:p>
            <a:pPr>
              <a:buClr>
                <a:srgbClr val="C00000"/>
              </a:buClr>
            </a:pPr>
            <a:r>
              <a:rPr lang="el-GR" dirty="0" smtClean="0"/>
              <a:t>Μακροοικονομική αστάθεια</a:t>
            </a:r>
          </a:p>
        </p:txBody>
      </p:sp>
      <p:cxnSp>
        <p:nvCxnSpPr>
          <p:cNvPr id="5" name="Ευθεία γραμμή σύνδεσης 4"/>
          <p:cNvCxnSpPr/>
          <p:nvPr/>
        </p:nvCxnSpPr>
        <p:spPr>
          <a:xfrm>
            <a:off x="72008" y="4005064"/>
            <a:ext cx="896448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93666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9592" y="28243"/>
            <a:ext cx="7315200" cy="1154097"/>
          </a:xfrm>
        </p:spPr>
        <p:txBody>
          <a:bodyPr/>
          <a:lstStyle/>
          <a:p>
            <a:r>
              <a:rPr lang="el-GR" dirty="0" smtClean="0"/>
              <a:t>Νιγηρία</a:t>
            </a:r>
            <a:endParaRPr lang="el-GR" dirty="0"/>
          </a:p>
        </p:txBody>
      </p:sp>
      <p:sp>
        <p:nvSpPr>
          <p:cNvPr id="3" name="Θέση περιεχομένου 2"/>
          <p:cNvSpPr>
            <a:spLocks noGrp="1"/>
          </p:cNvSpPr>
          <p:nvPr>
            <p:ph idx="1"/>
          </p:nvPr>
        </p:nvSpPr>
        <p:spPr>
          <a:xfrm>
            <a:off x="899592" y="1529408"/>
            <a:ext cx="7315200" cy="5328592"/>
          </a:xfrm>
        </p:spPr>
        <p:txBody>
          <a:bodyPr>
            <a:normAutofit fontScale="92500" lnSpcReduction="10000"/>
          </a:bodyPr>
          <a:lstStyle/>
          <a:p>
            <a:r>
              <a:rPr lang="el-GR" dirty="0" smtClean="0"/>
              <a:t>Ταχύτατα αυξανόμενη οικονομία</a:t>
            </a:r>
          </a:p>
          <a:p>
            <a:endParaRPr lang="el-GR" dirty="0"/>
          </a:p>
          <a:p>
            <a:r>
              <a:rPr lang="el-GR" dirty="0" smtClean="0"/>
              <a:t>Πρώτες ύλες – πετρέλαιο</a:t>
            </a:r>
          </a:p>
          <a:p>
            <a:endParaRPr lang="el-GR" dirty="0"/>
          </a:p>
          <a:p>
            <a:r>
              <a:rPr lang="el-GR" dirty="0" smtClean="0"/>
              <a:t>Είσοδος σε Αφρική</a:t>
            </a:r>
          </a:p>
          <a:p>
            <a:endParaRPr lang="el-GR" dirty="0"/>
          </a:p>
          <a:p>
            <a:endParaRPr lang="el-GR" dirty="0"/>
          </a:p>
          <a:p>
            <a:pPr>
              <a:buClr>
                <a:srgbClr val="C00000"/>
              </a:buClr>
            </a:pPr>
            <a:r>
              <a:rPr lang="el-GR" dirty="0" smtClean="0"/>
              <a:t>Τρομοκρατικές ενέργειες</a:t>
            </a:r>
          </a:p>
          <a:p>
            <a:pPr>
              <a:buClr>
                <a:srgbClr val="C00000"/>
              </a:buClr>
            </a:pPr>
            <a:endParaRPr lang="el-GR" dirty="0" smtClean="0"/>
          </a:p>
          <a:p>
            <a:pPr>
              <a:buClr>
                <a:srgbClr val="C00000"/>
              </a:buClr>
            </a:pPr>
            <a:r>
              <a:rPr lang="el-GR" dirty="0" smtClean="0"/>
              <a:t>Αδύναμη εσωτερική αγορά</a:t>
            </a:r>
          </a:p>
          <a:p>
            <a:pPr>
              <a:buClr>
                <a:srgbClr val="C00000"/>
              </a:buClr>
            </a:pPr>
            <a:endParaRPr lang="el-GR" dirty="0" smtClean="0"/>
          </a:p>
          <a:p>
            <a:pPr>
              <a:buClr>
                <a:srgbClr val="C00000"/>
              </a:buClr>
            </a:pPr>
            <a:r>
              <a:rPr lang="el-GR" dirty="0" smtClean="0"/>
              <a:t>Διαφθορά</a:t>
            </a:r>
            <a:endParaRPr lang="el-GR" dirty="0"/>
          </a:p>
          <a:p>
            <a:pPr>
              <a:buClr>
                <a:srgbClr val="C00000"/>
              </a:buClr>
            </a:pPr>
            <a:endParaRPr lang="el-GR" dirty="0"/>
          </a:p>
          <a:p>
            <a:pPr>
              <a:buClr>
                <a:srgbClr val="C00000"/>
              </a:buClr>
            </a:pPr>
            <a:r>
              <a:rPr lang="el-GR" dirty="0" smtClean="0"/>
              <a:t>Μακροοικονομική αστάθεια</a:t>
            </a:r>
          </a:p>
        </p:txBody>
      </p:sp>
      <p:cxnSp>
        <p:nvCxnSpPr>
          <p:cNvPr id="4" name="Ευθεία γραμμή σύνδεσης 3"/>
          <p:cNvCxnSpPr/>
          <p:nvPr/>
        </p:nvCxnSpPr>
        <p:spPr>
          <a:xfrm>
            <a:off x="72008" y="3789040"/>
            <a:ext cx="896448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807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Φυσιογνωμία Μαθήματος </a:t>
            </a:r>
            <a:endParaRPr lang="en-US" dirty="0"/>
          </a:p>
        </p:txBody>
      </p:sp>
      <p:sp>
        <p:nvSpPr>
          <p:cNvPr id="2" name="Content Placeholder 1"/>
          <p:cNvSpPr>
            <a:spLocks noGrp="1"/>
          </p:cNvSpPr>
          <p:nvPr>
            <p:ph idx="1"/>
          </p:nvPr>
        </p:nvSpPr>
        <p:spPr/>
        <p:txBody>
          <a:bodyPr>
            <a:normAutofit fontScale="92500"/>
          </a:bodyPr>
          <a:lstStyle/>
          <a:p>
            <a:pPr marL="0" marR="0" indent="0" algn="just">
              <a:lnSpc>
                <a:spcPct val="150000"/>
              </a:lnSpc>
              <a:spcBef>
                <a:spcPts val="0"/>
              </a:spcBef>
              <a:spcAft>
                <a:spcPts val="0"/>
              </a:spcAft>
              <a:buNone/>
            </a:pPr>
            <a:r>
              <a:rPr lang="el-GR" dirty="0" smtClean="0">
                <a:latin typeface="Georgia"/>
                <a:ea typeface="Times New Roman"/>
              </a:rPr>
              <a:t>Σκοπός </a:t>
            </a:r>
            <a:r>
              <a:rPr lang="el-GR" dirty="0">
                <a:latin typeface="Georgia"/>
                <a:ea typeface="Times New Roman"/>
              </a:rPr>
              <a:t>του μαθήματος είναι η εξοικείωση των φοιτητών με τους λόγους για τους οποίους κατά την τρέχουσα περίοδο οι αναδυόμενες δυνάμεις έχουν αναδειχθεί σε σημαντικούς δρώντες του παγκόσμιου συστήματος, τον ρόλο των οικονομικών κρίσεων στη διεθνή σκηνή, τις περιφερειακές επιλογές των εν λόγω κρατών και τα αποτελέσματα αυτών καθώς και στους τρόπους με τους οποίους μετασχηματίζονται διεθνείς οργανισμοί και θεσμοί λόγω του νέου φαινομένου. . </a:t>
            </a:r>
            <a:endParaRPr lang="en-US" sz="4000" dirty="0">
              <a:effectLst/>
              <a:latin typeface="Times New Roman"/>
              <a:ea typeface="Times New Roman"/>
            </a:endParaRPr>
          </a:p>
        </p:txBody>
      </p:sp>
    </p:spTree>
    <p:extLst>
      <p:ext uri="{BB962C8B-B14F-4D97-AF65-F5344CB8AC3E}">
        <p14:creationId xmlns:p14="http://schemas.microsoft.com/office/powerpoint/2010/main" val="3575493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icainstitute.org/images/ATT00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67" y="476672"/>
            <a:ext cx="8655884"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4390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9592" y="28243"/>
            <a:ext cx="7315200" cy="1154097"/>
          </a:xfrm>
        </p:spPr>
        <p:txBody>
          <a:bodyPr/>
          <a:lstStyle/>
          <a:p>
            <a:r>
              <a:rPr lang="el-GR" dirty="0" smtClean="0"/>
              <a:t>Τουρκία</a:t>
            </a:r>
            <a:endParaRPr lang="el-GR" dirty="0"/>
          </a:p>
        </p:txBody>
      </p:sp>
      <p:sp>
        <p:nvSpPr>
          <p:cNvPr id="3" name="Θέση περιεχομένου 2"/>
          <p:cNvSpPr>
            <a:spLocks noGrp="1"/>
          </p:cNvSpPr>
          <p:nvPr>
            <p:ph idx="1"/>
          </p:nvPr>
        </p:nvSpPr>
        <p:spPr>
          <a:xfrm>
            <a:off x="899592" y="1295400"/>
            <a:ext cx="7315200" cy="5328592"/>
          </a:xfrm>
        </p:spPr>
        <p:txBody>
          <a:bodyPr>
            <a:normAutofit/>
          </a:bodyPr>
          <a:lstStyle/>
          <a:p>
            <a:r>
              <a:rPr lang="el-GR" dirty="0" smtClean="0"/>
              <a:t>Μεγάλη αγορά</a:t>
            </a:r>
          </a:p>
          <a:p>
            <a:endParaRPr lang="el-GR" dirty="0"/>
          </a:p>
          <a:p>
            <a:r>
              <a:rPr lang="el-GR" dirty="0" smtClean="0"/>
              <a:t>Πρόσβαση σε ΕΕ</a:t>
            </a:r>
          </a:p>
          <a:p>
            <a:endParaRPr lang="el-GR" dirty="0"/>
          </a:p>
          <a:p>
            <a:r>
              <a:rPr lang="el-GR" dirty="0" smtClean="0"/>
              <a:t>Χαμηλά Κόστη</a:t>
            </a:r>
          </a:p>
          <a:p>
            <a:endParaRPr lang="el-GR" dirty="0"/>
          </a:p>
          <a:p>
            <a:endParaRPr lang="el-GR" dirty="0"/>
          </a:p>
          <a:p>
            <a:pPr>
              <a:buClr>
                <a:srgbClr val="C00000"/>
              </a:buClr>
            </a:pPr>
            <a:r>
              <a:rPr lang="el-GR" dirty="0" smtClean="0"/>
              <a:t>Τρομοκρατικές ενέργειες</a:t>
            </a:r>
          </a:p>
          <a:p>
            <a:pPr>
              <a:buClr>
                <a:srgbClr val="C00000"/>
              </a:buClr>
            </a:pPr>
            <a:endParaRPr lang="el-GR" dirty="0"/>
          </a:p>
          <a:p>
            <a:pPr>
              <a:buClr>
                <a:srgbClr val="C00000"/>
              </a:buClr>
            </a:pPr>
            <a:r>
              <a:rPr lang="el-GR" dirty="0" smtClean="0"/>
              <a:t>Εγγύτητα με εμπόλεμες περιοχές</a:t>
            </a:r>
          </a:p>
          <a:p>
            <a:pPr>
              <a:buClr>
                <a:srgbClr val="C00000"/>
              </a:buClr>
            </a:pPr>
            <a:endParaRPr lang="el-GR" dirty="0"/>
          </a:p>
          <a:p>
            <a:pPr>
              <a:buClr>
                <a:srgbClr val="C00000"/>
              </a:buClr>
            </a:pPr>
            <a:r>
              <a:rPr lang="el-GR" dirty="0" smtClean="0"/>
              <a:t>Μουσουλμανική χώρα</a:t>
            </a:r>
          </a:p>
          <a:p>
            <a:pPr marL="45720" indent="0">
              <a:buClr>
                <a:srgbClr val="C00000"/>
              </a:buClr>
              <a:buNone/>
            </a:pPr>
            <a:endParaRPr lang="el-GR" dirty="0"/>
          </a:p>
        </p:txBody>
      </p:sp>
      <p:cxnSp>
        <p:nvCxnSpPr>
          <p:cNvPr id="4" name="Ευθεία γραμμή σύνδεσης 3"/>
          <p:cNvCxnSpPr/>
          <p:nvPr/>
        </p:nvCxnSpPr>
        <p:spPr>
          <a:xfrm>
            <a:off x="72008" y="3789040"/>
            <a:ext cx="896448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32156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9592" y="32792"/>
            <a:ext cx="7315200" cy="1154097"/>
          </a:xfrm>
        </p:spPr>
        <p:txBody>
          <a:bodyPr/>
          <a:lstStyle/>
          <a:p>
            <a:r>
              <a:rPr lang="el-GR" dirty="0" smtClean="0"/>
              <a:t>Η ανάδυση των </a:t>
            </a:r>
            <a:r>
              <a:rPr lang="en-US" dirty="0" smtClean="0"/>
              <a:t>BRIC</a:t>
            </a:r>
            <a:endParaRPr lang="el-GR" dirty="0"/>
          </a:p>
        </p:txBody>
      </p:sp>
      <p:pic>
        <p:nvPicPr>
          <p:cNvPr id="4" name="Picture 2" descr="http://upload.wikimedia.org/wikipedia/commons/d/da/BRIC2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676" y="1628800"/>
            <a:ext cx="7775765"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52670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BRICS summit 2015 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212358"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90535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4"/>
          <p:cNvGraphicFramePr>
            <a:graphicFrameLocks noGrp="1"/>
          </p:cNvGraphicFramePr>
          <p:nvPr>
            <p:extLst>
              <p:ext uri="{D42A27DB-BD31-4B8C-83A1-F6EECF244321}">
                <p14:modId xmlns:p14="http://schemas.microsoft.com/office/powerpoint/2010/main" val="2728137829"/>
              </p:ext>
            </p:extLst>
          </p:nvPr>
        </p:nvGraphicFramePr>
        <p:xfrm>
          <a:off x="251520" y="188641"/>
          <a:ext cx="2520280" cy="5727241"/>
        </p:xfrm>
        <a:graphic>
          <a:graphicData uri="http://schemas.openxmlformats.org/drawingml/2006/table">
            <a:tbl>
              <a:tblPr/>
              <a:tblGrid>
                <a:gridCol w="468741"/>
                <a:gridCol w="1043427"/>
                <a:gridCol w="1008112"/>
              </a:tblGrid>
              <a:tr h="244687">
                <a:tc gridSpan="3">
                  <a:txBody>
                    <a:bodyPr/>
                    <a:lstStyle/>
                    <a:p>
                      <a:pPr algn="ctr" fontAlgn="b"/>
                      <a:r>
                        <a:rPr lang="el-GR" sz="1600" b="1" i="0" u="none" strike="noStrike" dirty="0">
                          <a:solidFill>
                            <a:srgbClr val="FFFFFF"/>
                          </a:solidFill>
                          <a:effectLst/>
                          <a:latin typeface="Calibri"/>
                        </a:rPr>
                        <a:t>1990</a:t>
                      </a:r>
                    </a:p>
                  </a:txBody>
                  <a:tcPr marL="5137" marR="5137" marT="51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4687">
                <a:tc>
                  <a:txBody>
                    <a:bodyPr/>
                    <a:lstStyle/>
                    <a:p>
                      <a:pPr algn="ctr" fontAlgn="b"/>
                      <a:r>
                        <a:rPr lang="en-US" sz="1600" b="1" i="0" u="none" strike="noStrike">
                          <a:solidFill>
                            <a:srgbClr val="FFFFFF"/>
                          </a:solidFill>
                          <a:effectLst/>
                          <a:latin typeface="Calibri"/>
                        </a:rPr>
                        <a:t>A/A</a:t>
                      </a: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a:t>
                      </a:r>
                      <a:r>
                        <a:rPr lang="en-US" sz="1600" b="1" i="0" u="none" strike="noStrike" dirty="0" smtClean="0">
                          <a:solidFill>
                            <a:srgbClr val="FFFFFF"/>
                          </a:solidFill>
                          <a:effectLst/>
                          <a:latin typeface="Calibri"/>
                        </a:rPr>
                        <a:t> (</a:t>
                      </a:r>
                      <a:r>
                        <a:rPr lang="el-GR" sz="1600" b="1" i="0" u="none" strike="noStrike" dirty="0" smtClean="0">
                          <a:solidFill>
                            <a:srgbClr val="FFFFFF"/>
                          </a:solidFill>
                          <a:effectLst/>
                          <a:latin typeface="Calibri"/>
                        </a:rPr>
                        <a:t>δις</a:t>
                      </a:r>
                      <a:r>
                        <a:rPr lang="en-US" sz="1600" b="1" i="0" u="none" strike="noStrike" dirty="0" smtClean="0">
                          <a:solidFill>
                            <a:srgbClr val="FFFFFF"/>
                          </a:solidFill>
                          <a:effectLst/>
                          <a:latin typeface="Calibri"/>
                        </a:rPr>
                        <a:t> $)</a:t>
                      </a:r>
                      <a:endParaRPr lang="en-US" sz="1600" b="1" i="0" u="none" strike="noStrike" dirty="0">
                        <a:solidFill>
                          <a:srgbClr val="FFFFFF"/>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4687">
                <a:tc>
                  <a:txBody>
                    <a:bodyPr/>
                    <a:lstStyle/>
                    <a:p>
                      <a:pPr algn="ctr" fontAlgn="b"/>
                      <a:r>
                        <a:rPr lang="el-GR" sz="1600" b="0" i="0" u="none" strike="noStrike" dirty="0">
                          <a:solidFill>
                            <a:schemeClr val="tx1"/>
                          </a:solidFill>
                          <a:effectLst/>
                          <a:latin typeface="Calibri"/>
                        </a:rPr>
                        <a:t> </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5137" marR="5137" marT="513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21.985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87">
                <a:tc>
                  <a:txBody>
                    <a:bodyPr/>
                    <a:lstStyle/>
                    <a:p>
                      <a:pPr algn="ctr" fontAlgn="b"/>
                      <a:r>
                        <a:rPr lang="el-GR" sz="1600" b="0" i="0" u="none" strike="noStrike" dirty="0">
                          <a:solidFill>
                            <a:schemeClr val="tx1"/>
                          </a:solidFill>
                          <a:effectLst/>
                          <a:latin typeface="Calibri"/>
                        </a:rPr>
                        <a:t>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5.750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4687">
                <a:tc>
                  <a:txBody>
                    <a:bodyPr/>
                    <a:lstStyle/>
                    <a:p>
                      <a:pPr algn="ctr" fontAlgn="b"/>
                      <a:r>
                        <a:rPr lang="el-GR" sz="1600" b="0" i="0" u="none" strike="noStrike">
                          <a:solidFill>
                            <a:schemeClr val="tx1"/>
                          </a:solidFill>
                          <a:effectLst/>
                          <a:latin typeface="Calibri"/>
                        </a:rPr>
                        <a:t>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3.103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1.714 </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dirty="0">
                          <a:solidFill>
                            <a:schemeClr val="tx1"/>
                          </a:solidFill>
                          <a:effectLst/>
                          <a:latin typeface="Calibri"/>
                        </a:rPr>
                        <a:t>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1.138</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4687">
                <a:tc>
                  <a:txBody>
                    <a:bodyPr/>
                    <a:lstStyle/>
                    <a:p>
                      <a:pPr algn="ctr" fontAlgn="b"/>
                      <a:r>
                        <a:rPr lang="el-GR" sz="1600" b="0" i="0" u="none" strike="noStrike">
                          <a:solidFill>
                            <a:schemeClr val="tx1"/>
                          </a:solidFill>
                          <a:effectLst/>
                          <a:latin typeface="Calibri"/>
                        </a:rPr>
                        <a:t>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1.012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520</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rgbClr val="000000"/>
                          </a:solidFill>
                          <a:effectLst/>
                          <a:latin typeface="Calibri"/>
                        </a:rPr>
                        <a:t>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516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solidFill>
                            <a:srgbClr val="000000"/>
                          </a:solidFill>
                          <a:effectLst/>
                          <a:latin typeface="Calibri"/>
                        </a:rPr>
                        <a:t>Brazil</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461</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249032">
                <a:tc>
                  <a:txBody>
                    <a:bodyPr/>
                    <a:lstStyle/>
                    <a:p>
                      <a:pPr algn="ctr" fontAlgn="b"/>
                      <a:r>
                        <a:rPr lang="el-GR" sz="1600" b="0" i="0" u="none" strike="noStrike">
                          <a:solidFill>
                            <a:srgbClr val="000000"/>
                          </a:solidFill>
                          <a:effectLst/>
                          <a:latin typeface="Calibri"/>
                        </a:rPr>
                        <a:t>11</a:t>
                      </a:r>
                    </a:p>
                  </a:txBody>
                  <a:tcPr marL="5137" marR="5137" marT="51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5137" marR="5137" marT="5137"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356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r>
              <a:tr h="249032">
                <a:tc>
                  <a:txBody>
                    <a:bodyPr/>
                    <a:lstStyle/>
                    <a:p>
                      <a:pPr algn="ctr" fontAlgn="b"/>
                      <a:r>
                        <a:rPr lang="el-GR" sz="1600" b="0" i="0" u="none" strike="noStrike">
                          <a:solidFill>
                            <a:srgbClr val="000000"/>
                          </a:solidFill>
                          <a:effectLst/>
                          <a:latin typeface="Calibri"/>
                        </a:rPr>
                        <a:t>12</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5137" marR="5137" marT="513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326</a:t>
                      </a:r>
                      <a:endParaRPr lang="el-GR" sz="1600" b="0" i="0" u="none" strike="noStrike" dirty="0">
                        <a:solidFill>
                          <a:srgbClr val="000000"/>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9032">
                <a:tc>
                  <a:txBody>
                    <a:bodyPr/>
                    <a:lstStyle/>
                    <a:p>
                      <a:pPr algn="ctr" fontAlgn="b"/>
                      <a:r>
                        <a:rPr lang="el-GR" sz="1600" b="0" i="0" u="none" strike="noStrike" dirty="0">
                          <a:solidFill>
                            <a:schemeClr val="tx1"/>
                          </a:solidFill>
                          <a:effectLst/>
                          <a:latin typeface="Calibri"/>
                        </a:rPr>
                        <a:t>13</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Australia</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311</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dirty="0">
                          <a:solidFill>
                            <a:schemeClr val="tx1"/>
                          </a:solidFill>
                          <a:effectLst/>
                          <a:latin typeface="Calibri"/>
                        </a:rPr>
                        <a:t>14</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err="1" smtClean="0">
                          <a:solidFill>
                            <a:schemeClr val="tx1"/>
                          </a:solidFill>
                          <a:effectLst/>
                          <a:latin typeface="Calibri"/>
                        </a:rPr>
                        <a:t>Netherl</a:t>
                      </a:r>
                      <a:r>
                        <a:rPr lang="en-US" sz="1600" b="0" i="0" u="none" strike="noStrike" dirty="0" smtClean="0">
                          <a:solidFill>
                            <a:schemeClr val="tx1"/>
                          </a:solidFill>
                          <a:effectLst/>
                          <a:latin typeface="Calibri"/>
                        </a:rPr>
                        <a:t>.</a:t>
                      </a:r>
                      <a:endParaRPr lang="en-US" sz="1600" b="0" i="0" u="none" strike="noStrike" dirty="0">
                        <a:solidFill>
                          <a:schemeClr val="tx1"/>
                        </a:solidFill>
                        <a:effectLst/>
                        <a:latin typeface="Calibri"/>
                      </a:endParaRP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294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15</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263</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16</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Mexico</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17</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Sweden</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18</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Switzerland</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19</a:t>
                      </a:r>
                    </a:p>
                  </a:txBody>
                  <a:tcPr marL="5137" marR="5137" marT="51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Belgium</a:t>
                      </a:r>
                    </a:p>
                  </a:txBody>
                  <a:tcPr marL="5137" marR="5137" marT="513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202</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a:noFill/>
                    </a:lnB>
                  </a:tcPr>
                </a:tc>
              </a:tr>
              <a:tr h="249032">
                <a:tc>
                  <a:txBody>
                    <a:bodyPr/>
                    <a:lstStyle/>
                    <a:p>
                      <a:pPr algn="ctr" fontAlgn="b"/>
                      <a:r>
                        <a:rPr lang="el-GR" sz="1600" b="0" i="0" u="none" strike="noStrike">
                          <a:solidFill>
                            <a:schemeClr val="tx1"/>
                          </a:solidFill>
                          <a:effectLst/>
                          <a:latin typeface="Calibri"/>
                        </a:rPr>
                        <a:t>20</a:t>
                      </a:r>
                    </a:p>
                  </a:txBody>
                  <a:tcPr marL="5137" marR="5137" marT="51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Austria</a:t>
                      </a:r>
                    </a:p>
                  </a:txBody>
                  <a:tcPr marL="5137" marR="5137" marT="513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164</a:t>
                      </a:r>
                      <a:endParaRPr lang="el-GR" sz="1600" b="0" i="0" u="none" strike="noStrike" dirty="0">
                        <a:solidFill>
                          <a:schemeClr val="tx1"/>
                        </a:solidFill>
                        <a:effectLst/>
                        <a:latin typeface="Calibri"/>
                      </a:endParaRPr>
                    </a:p>
                  </a:txBody>
                  <a:tcPr marL="5137" marR="5137" marT="51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7" name="Πίνακας 6"/>
          <p:cNvGraphicFramePr>
            <a:graphicFrameLocks noGrp="1"/>
          </p:cNvGraphicFramePr>
          <p:nvPr>
            <p:extLst>
              <p:ext uri="{D42A27DB-BD31-4B8C-83A1-F6EECF244321}">
                <p14:modId xmlns:p14="http://schemas.microsoft.com/office/powerpoint/2010/main" val="3364907009"/>
              </p:ext>
            </p:extLst>
          </p:nvPr>
        </p:nvGraphicFramePr>
        <p:xfrm>
          <a:off x="2915806" y="188641"/>
          <a:ext cx="2471261" cy="5709911"/>
        </p:xfrm>
        <a:graphic>
          <a:graphicData uri="http://schemas.openxmlformats.org/drawingml/2006/table">
            <a:tbl>
              <a:tblPr/>
              <a:tblGrid>
                <a:gridCol w="480113"/>
                <a:gridCol w="1028813"/>
                <a:gridCol w="962335"/>
              </a:tblGrid>
              <a:tr h="247332">
                <a:tc gridSpan="3">
                  <a:txBody>
                    <a:bodyPr/>
                    <a:lstStyle/>
                    <a:p>
                      <a:pPr algn="ctr" fontAlgn="b"/>
                      <a:r>
                        <a:rPr lang="el-GR" sz="1600" b="1" i="0" u="none" strike="noStrike" dirty="0">
                          <a:solidFill>
                            <a:srgbClr val="FFFFFF"/>
                          </a:solidFill>
                          <a:effectLst/>
                          <a:latin typeface="Calibri"/>
                        </a:rPr>
                        <a:t>2000</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247332">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47332">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32.334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332">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9.898</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4.731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1.886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1.326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1.198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1.104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Canada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724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644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alibri"/>
                        </a:rPr>
                        <a:t>Mexico</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581</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47332">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580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7332">
                <a:tc>
                  <a:txBody>
                    <a:bodyPr/>
                    <a:lstStyle/>
                    <a:p>
                      <a:pPr algn="ctr" fontAlgn="b"/>
                      <a:r>
                        <a:rPr lang="el-GR" sz="1600" b="0" i="0" u="none" strike="noStrike">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533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474</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415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385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Argentina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284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Turkey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266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rgbClr val="000000"/>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259</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332">
                <a:tc>
                  <a:txBody>
                    <a:bodyPr/>
                    <a:lstStyle/>
                    <a:p>
                      <a:pPr algn="ctr" fontAlgn="b"/>
                      <a:r>
                        <a:rPr lang="el-GR" sz="1600" b="0" i="0" u="none" strike="noStrike" dirty="0">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256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247332">
                <a:tc>
                  <a:txBody>
                    <a:bodyPr/>
                    <a:lstStyle/>
                    <a:p>
                      <a:pPr algn="ctr" fontAlgn="b"/>
                      <a:r>
                        <a:rPr lang="el-GR" sz="1600" b="0" i="0" u="none" strike="noStrike">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Sweden</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247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9" name="Πίνακας 8"/>
          <p:cNvGraphicFramePr>
            <a:graphicFrameLocks noGrp="1"/>
          </p:cNvGraphicFramePr>
          <p:nvPr>
            <p:extLst>
              <p:ext uri="{D42A27DB-BD31-4B8C-83A1-F6EECF244321}">
                <p14:modId xmlns:p14="http://schemas.microsoft.com/office/powerpoint/2010/main" val="3421405299"/>
              </p:ext>
            </p:extLst>
          </p:nvPr>
        </p:nvGraphicFramePr>
        <p:xfrm>
          <a:off x="5580112" y="188640"/>
          <a:ext cx="2736304" cy="5709911"/>
        </p:xfrm>
        <a:graphic>
          <a:graphicData uri="http://schemas.openxmlformats.org/drawingml/2006/table">
            <a:tbl>
              <a:tblPr/>
              <a:tblGrid>
                <a:gridCol w="432048"/>
                <a:gridCol w="1224136"/>
                <a:gridCol w="1080120"/>
              </a:tblGrid>
              <a:tr h="88331">
                <a:tc gridSpan="3">
                  <a:txBody>
                    <a:bodyPr/>
                    <a:lstStyle/>
                    <a:p>
                      <a:pPr algn="ctr" fontAlgn="b"/>
                      <a:r>
                        <a:rPr lang="el-GR" sz="1600" b="1" i="0" u="none" strike="noStrike" dirty="0">
                          <a:solidFill>
                            <a:srgbClr val="FFFFFF"/>
                          </a:solidFill>
                          <a:effectLst/>
                          <a:latin typeface="Calibri"/>
                        </a:rPr>
                        <a:t>2011</a:t>
                      </a:r>
                    </a:p>
                  </a:txBody>
                  <a:tcPr marL="4417" marR="4417" marT="44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l-GR"/>
                    </a:p>
                  </a:txBody>
                  <a:tcPr/>
                </a:tc>
                <a:tc hMerge="1">
                  <a:txBody>
                    <a:bodyPr/>
                    <a:lstStyle/>
                    <a:p>
                      <a:endParaRPr lang="el-GR"/>
                    </a:p>
                  </a:txBody>
                  <a:tcPr/>
                </a:tc>
              </a:tr>
              <a:tr h="92747">
                <a:tc>
                  <a:txBody>
                    <a:bodyPr/>
                    <a:lstStyle/>
                    <a:p>
                      <a:pPr algn="ctr" fontAlgn="b"/>
                      <a:r>
                        <a:rPr lang="en-US" sz="1600" b="1" i="0" u="none" strike="noStrike">
                          <a:solidFill>
                            <a:srgbClr val="FFFFFF"/>
                          </a:solidFill>
                          <a:effectLst/>
                          <a:latin typeface="Calibri"/>
                        </a:rPr>
                        <a:t>A/A</a:t>
                      </a: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l-GR" sz="1600" b="1" i="0" u="none" strike="noStrike" dirty="0" smtClean="0">
                          <a:solidFill>
                            <a:srgbClr val="FFFFFF"/>
                          </a:solidFill>
                          <a:effectLst/>
                          <a:latin typeface="Calibri"/>
                        </a:rPr>
                        <a:t>Χώρες</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l-GR" sz="1600" b="1" i="0" u="none" strike="noStrike" dirty="0" smtClean="0">
                          <a:solidFill>
                            <a:srgbClr val="FFFFFF"/>
                          </a:solidFill>
                          <a:effectLst/>
                          <a:latin typeface="Calibri"/>
                        </a:rPr>
                        <a:t>Αξία (δις $)</a:t>
                      </a:r>
                      <a:endParaRPr lang="en-US" sz="1600" b="1" i="0" u="none" strike="noStrike" dirty="0">
                        <a:solidFill>
                          <a:srgbClr val="FFFFFF"/>
                        </a:solidFill>
                        <a:effectLst/>
                        <a:latin typeface="Calibri"/>
                      </a:endParaRPr>
                    </a:p>
                  </a:txBody>
                  <a:tcPr marL="4417" marR="4417" marT="4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159879">
                <a:tc>
                  <a:txBody>
                    <a:bodyPr/>
                    <a:lstStyle/>
                    <a:p>
                      <a:pPr algn="ctr" fontAlgn="b"/>
                      <a:r>
                        <a:rPr lang="el-GR" sz="1600" b="0" i="0" u="none" strike="noStrike" dirty="0">
                          <a:solidFill>
                            <a:schemeClr val="tx1"/>
                          </a:solidFill>
                          <a:effectLst/>
                          <a:latin typeface="Calibri"/>
                        </a:rPr>
                        <a:t> </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alibri"/>
                        </a:rPr>
                        <a:t>World</a:t>
                      </a:r>
                    </a:p>
                  </a:txBody>
                  <a:tcPr marL="4417" marR="4417" marT="44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70.020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79">
                <a:tc>
                  <a:txBody>
                    <a:bodyPr/>
                    <a:lstStyle/>
                    <a:p>
                      <a:pPr algn="ctr" fontAlgn="b"/>
                      <a:r>
                        <a:rPr lang="el-GR" sz="1600" b="0" i="0" u="none" strike="noStrike">
                          <a:solidFill>
                            <a:schemeClr val="tx1"/>
                          </a:solidFill>
                          <a:effectLst/>
                          <a:latin typeface="Calibri"/>
                        </a:rPr>
                        <a:t>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USA</a:t>
                      </a:r>
                      <a:endParaRPr lang="en-US" sz="1600" b="0" i="0" u="none" strike="noStrike" dirty="0">
                        <a:solidFill>
                          <a:schemeClr val="tx1"/>
                        </a:solidFill>
                        <a:effectLst/>
                        <a:latin typeface="Calibri"/>
                      </a:endParaRP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14.991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a:solidFill>
                            <a:srgbClr val="000000"/>
                          </a:solidFill>
                          <a:effectLst/>
                          <a:latin typeface="Calibri"/>
                        </a:rPr>
                        <a:t>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China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7.318</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Japan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5.867</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Germany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3.600</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France</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2.773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Brazil</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2.476</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dirty="0">
                          <a:solidFill>
                            <a:schemeClr val="tx1"/>
                          </a:solidFill>
                          <a:effectLst/>
                          <a:latin typeface="Calibri"/>
                        </a:rPr>
                        <a:t>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UK</a:t>
                      </a:r>
                      <a:endParaRPr lang="en-US" sz="1600" b="0" i="0" u="none" strike="noStrike" dirty="0">
                        <a:solidFill>
                          <a:schemeClr val="tx1"/>
                        </a:solidFill>
                        <a:effectLst/>
                        <a:latin typeface="Calibri"/>
                      </a:endParaRP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2.445</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Italy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2.193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rgbClr val="000000"/>
                          </a:solidFill>
                          <a:effectLst/>
                          <a:latin typeface="Calibri"/>
                        </a:rPr>
                        <a:t>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b"/>
                      <a:r>
                        <a:rPr lang="en-US" sz="1600" b="0" i="0" u="none" strike="noStrike" dirty="0">
                          <a:solidFill>
                            <a:srgbClr val="000000"/>
                          </a:solidFill>
                          <a:effectLst/>
                          <a:latin typeface="Calibri"/>
                        </a:rPr>
                        <a:t>India</a:t>
                      </a:r>
                    </a:p>
                  </a:txBody>
                  <a:tcPr marL="4417" marR="4417" marT="4417" marB="0" anchor="b">
                    <a:lnL>
                      <a:noFill/>
                    </a:lnL>
                    <a:lnR>
                      <a:noFill/>
                    </a:lnR>
                    <a:lnT>
                      <a:noFill/>
                    </a:lnT>
                    <a:lnB>
                      <a:noFill/>
                    </a:lnB>
                    <a:solidFill>
                      <a:srgbClr val="FFFF00"/>
                    </a:solidFill>
                  </a:tcPr>
                </a:tc>
                <a:tc>
                  <a:txBody>
                    <a:bodyPr/>
                    <a:lstStyle/>
                    <a:p>
                      <a:pPr algn="r" fontAlgn="b"/>
                      <a:r>
                        <a:rPr lang="el-GR" sz="1600" b="0" i="0" u="none" strike="noStrike" dirty="0" smtClean="0">
                          <a:solidFill>
                            <a:srgbClr val="000000"/>
                          </a:solidFill>
                          <a:effectLst/>
                          <a:latin typeface="Calibri"/>
                        </a:rPr>
                        <a:t>1.872</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59879">
                <a:tc>
                  <a:txBody>
                    <a:bodyPr/>
                    <a:lstStyle/>
                    <a:p>
                      <a:pPr algn="ctr" fontAlgn="b"/>
                      <a:r>
                        <a:rPr lang="el-GR" sz="1600" b="0" i="0" u="none" strike="noStrike">
                          <a:solidFill>
                            <a:srgbClr val="000000"/>
                          </a:solidFill>
                          <a:effectLst/>
                          <a:latin typeface="Calibri"/>
                        </a:rPr>
                        <a:t>10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dirty="0" smtClean="0">
                          <a:solidFill>
                            <a:srgbClr val="000000"/>
                          </a:solidFill>
                          <a:effectLst/>
                          <a:latin typeface="Calibri"/>
                        </a:rPr>
                        <a:t>Russia</a:t>
                      </a:r>
                      <a:endParaRPr lang="en-US" sz="1600" b="0" i="0" u="none" strike="noStrike" dirty="0">
                        <a:solidFill>
                          <a:srgbClr val="000000"/>
                        </a:solidFill>
                        <a:effectLst/>
                        <a:latin typeface="Calibri"/>
                      </a:endParaRP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l-GR" sz="1600" b="0" i="0" u="none" strike="noStrike" dirty="0" smtClean="0">
                          <a:solidFill>
                            <a:srgbClr val="000000"/>
                          </a:solidFill>
                          <a:effectLst/>
                          <a:latin typeface="Calibri"/>
                        </a:rPr>
                        <a:t>1.857</a:t>
                      </a:r>
                      <a:endParaRPr lang="el-GR" sz="1600" b="0" i="0" u="none" strike="noStrike" dirty="0">
                        <a:solidFill>
                          <a:srgbClr val="000000"/>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159879">
                <a:tc>
                  <a:txBody>
                    <a:bodyPr/>
                    <a:lstStyle/>
                    <a:p>
                      <a:pPr algn="ctr" fontAlgn="b"/>
                      <a:r>
                        <a:rPr lang="el-GR" sz="1600" b="0" i="0" u="none" strike="noStrike" dirty="0">
                          <a:solidFill>
                            <a:schemeClr val="tx1"/>
                          </a:solidFill>
                          <a:effectLst/>
                          <a:latin typeface="Calibri"/>
                        </a:rPr>
                        <a:t>11</a:t>
                      </a:r>
                    </a:p>
                  </a:txBody>
                  <a:tcPr marL="4417" marR="4417" marT="44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chemeClr val="tx1"/>
                          </a:solidFill>
                          <a:effectLst/>
                          <a:latin typeface="Calibri"/>
                        </a:rPr>
                        <a:t>Canada</a:t>
                      </a:r>
                    </a:p>
                  </a:txBody>
                  <a:tcPr marL="4417" marR="4417" marT="441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l-GR" sz="1600" b="0" i="0" u="none" strike="noStrike" dirty="0" smtClean="0">
                          <a:solidFill>
                            <a:schemeClr val="tx1"/>
                          </a:solidFill>
                          <a:effectLst/>
                          <a:latin typeface="Calibri"/>
                        </a:rPr>
                        <a:t>1.736 </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9879">
                <a:tc>
                  <a:txBody>
                    <a:bodyPr/>
                    <a:lstStyle/>
                    <a:p>
                      <a:pPr algn="ctr" fontAlgn="b"/>
                      <a:r>
                        <a:rPr lang="el-GR" sz="1600" b="0" i="0" u="none" strike="noStrike" dirty="0">
                          <a:solidFill>
                            <a:schemeClr val="tx1"/>
                          </a:solidFill>
                          <a:effectLst/>
                          <a:latin typeface="Calibri"/>
                        </a:rPr>
                        <a:t>12</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Spain</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1.476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13</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Australia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1.379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14</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Mexico</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1.153</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15</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Korea, Rep.</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1.116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16</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Indonesia</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846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17</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Calibri"/>
                        </a:rPr>
                        <a:t>Netherlands</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836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18</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Turkey</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774</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a:solidFill>
                            <a:schemeClr val="tx1"/>
                          </a:solidFill>
                          <a:effectLst/>
                          <a:latin typeface="Calibri"/>
                        </a:rPr>
                        <a:t>19</a:t>
                      </a:r>
                    </a:p>
                  </a:txBody>
                  <a:tcPr marL="4417" marR="4417" marT="44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a:solidFill>
                            <a:schemeClr val="tx1"/>
                          </a:solidFill>
                          <a:effectLst/>
                          <a:latin typeface="Calibri"/>
                        </a:rPr>
                        <a:t>Switzerland</a:t>
                      </a:r>
                    </a:p>
                  </a:txBody>
                  <a:tcPr marL="4417" marR="4417" marT="4417" marB="0" anchor="b">
                    <a:lnL>
                      <a:noFill/>
                    </a:lnL>
                    <a:lnR>
                      <a:noFill/>
                    </a:lnR>
                    <a:lnT>
                      <a:noFill/>
                    </a:lnT>
                    <a:lnB>
                      <a:noFill/>
                    </a:lnB>
                  </a:tcPr>
                </a:tc>
                <a:tc>
                  <a:txBody>
                    <a:bodyPr/>
                    <a:lstStyle/>
                    <a:p>
                      <a:pPr algn="r" fontAlgn="b"/>
                      <a:r>
                        <a:rPr lang="el-GR" sz="1600" b="0" i="0" u="none" strike="noStrike" dirty="0" smtClean="0">
                          <a:solidFill>
                            <a:schemeClr val="tx1"/>
                          </a:solidFill>
                          <a:effectLst/>
                          <a:latin typeface="Calibri"/>
                        </a:rPr>
                        <a:t>659</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a:noFill/>
                    </a:lnB>
                  </a:tcPr>
                </a:tc>
              </a:tr>
              <a:tr h="159879">
                <a:tc>
                  <a:txBody>
                    <a:bodyPr/>
                    <a:lstStyle/>
                    <a:p>
                      <a:pPr algn="ctr" fontAlgn="b"/>
                      <a:r>
                        <a:rPr lang="el-GR" sz="1600" b="0" i="0" u="none" strike="noStrike" dirty="0">
                          <a:solidFill>
                            <a:schemeClr val="tx1"/>
                          </a:solidFill>
                          <a:effectLst/>
                          <a:latin typeface="Calibri"/>
                        </a:rPr>
                        <a:t>20</a:t>
                      </a:r>
                    </a:p>
                  </a:txBody>
                  <a:tcPr marL="4417" marR="4417" marT="44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alibri"/>
                        </a:rPr>
                        <a:t>Saudi Arabia</a:t>
                      </a:r>
                    </a:p>
                  </a:txBody>
                  <a:tcPr marL="4417" marR="4417" marT="44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l-GR" sz="1600" b="0" i="0" u="none" strike="noStrike" dirty="0" smtClean="0">
                          <a:solidFill>
                            <a:schemeClr val="tx1"/>
                          </a:solidFill>
                          <a:effectLst/>
                          <a:latin typeface="Calibri"/>
                        </a:rPr>
                        <a:t>576</a:t>
                      </a:r>
                      <a:endParaRPr lang="el-GR" sz="1600" b="0" i="0" u="none" strike="noStrike" dirty="0">
                        <a:solidFill>
                          <a:schemeClr val="tx1"/>
                        </a:solidFill>
                        <a:effectLst/>
                        <a:latin typeface="Calibri"/>
                      </a:endParaRPr>
                    </a:p>
                  </a:txBody>
                  <a:tcPr marL="4417" marR="4417" marT="44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1" name="Πίνακας 10"/>
          <p:cNvGraphicFramePr>
            <a:graphicFrameLocks noGrp="1"/>
          </p:cNvGraphicFramePr>
          <p:nvPr>
            <p:extLst>
              <p:ext uri="{D42A27DB-BD31-4B8C-83A1-F6EECF244321}">
                <p14:modId xmlns:p14="http://schemas.microsoft.com/office/powerpoint/2010/main" val="510154953"/>
              </p:ext>
            </p:extLst>
          </p:nvPr>
        </p:nvGraphicFramePr>
        <p:xfrm>
          <a:off x="362360" y="6018555"/>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1</a:t>
                      </a:r>
                      <a:r>
                        <a:rPr lang="el-GR" sz="1600" b="0" i="0" u="none" strike="noStrike" dirty="0" smtClean="0">
                          <a:solidFill>
                            <a:schemeClr val="tx1"/>
                          </a:solidFill>
                          <a:effectLst/>
                          <a:latin typeface="Calibri"/>
                        </a:rPr>
                        <a:t>6.793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a:solidFill>
                            <a:schemeClr val="tx1"/>
                          </a:solidFill>
                          <a:effectLst/>
                          <a:latin typeface="Calibri"/>
                        </a:rPr>
                        <a:t>76%</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l-GR" sz="1600" b="0" i="0" u="none" strike="noStrike" dirty="0" smtClean="0">
                          <a:solidFill>
                            <a:schemeClr val="tx1"/>
                          </a:solidFill>
                          <a:effectLst/>
                          <a:latin typeface="Calibri"/>
                        </a:rPr>
                        <a:t>1.925 </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l-GR" sz="1600" b="0" i="0" u="none" strike="noStrike" dirty="0">
                          <a:solidFill>
                            <a:schemeClr val="tx1"/>
                          </a:solidFill>
                          <a:effectLst/>
                          <a:latin typeface="Calibri"/>
                        </a:rPr>
                        <a:t>8,76%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l-GR" sz="1600" b="1" i="0" u="none" strike="noStrike" dirty="0" smtClean="0">
                          <a:solidFill>
                            <a:schemeClr val="bg1"/>
                          </a:solidFill>
                          <a:effectLst/>
                          <a:latin typeface="Calibri"/>
                        </a:rPr>
                        <a:t>1.662</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a:solidFill>
                            <a:schemeClr val="bg1"/>
                          </a:solidFill>
                          <a:effectLst/>
                          <a:latin typeface="Calibri"/>
                        </a:rPr>
                        <a:t>7,56%</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2" name="Πίνακας 11"/>
          <p:cNvGraphicFramePr>
            <a:graphicFrameLocks noGrp="1"/>
          </p:cNvGraphicFramePr>
          <p:nvPr>
            <p:extLst>
              <p:ext uri="{D42A27DB-BD31-4B8C-83A1-F6EECF244321}">
                <p14:modId xmlns:p14="http://schemas.microsoft.com/office/powerpoint/2010/main" val="1916146381"/>
              </p:ext>
            </p:extLst>
          </p:nvPr>
        </p:nvGraphicFramePr>
        <p:xfrm>
          <a:off x="3059832" y="6021288"/>
          <a:ext cx="2232247" cy="760095"/>
        </p:xfrm>
        <a:graphic>
          <a:graphicData uri="http://schemas.openxmlformats.org/drawingml/2006/table">
            <a:tbl>
              <a:tblPr/>
              <a:tblGrid>
                <a:gridCol w="864095"/>
                <a:gridCol w="648072"/>
                <a:gridCol w="720080"/>
              </a:tblGrid>
              <a:tr h="190500">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23.565</a:t>
                      </a:r>
                      <a:r>
                        <a:rPr lang="el-GR" sz="1600" b="0" i="0" u="none" strike="noStrike" dirty="0" smtClean="0">
                          <a:solidFill>
                            <a:schemeClr val="tx1"/>
                          </a:solidFill>
                          <a:effectLst/>
                          <a:latin typeface="Calibri"/>
                        </a:rPr>
                        <a:t> </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l-GR" sz="1600" b="0" i="0" u="none" strike="noStrike" dirty="0" smtClean="0">
                          <a:solidFill>
                            <a:schemeClr val="tx1"/>
                          </a:solidFill>
                          <a:effectLst/>
                          <a:latin typeface="Calibri"/>
                        </a:rPr>
                        <a:t>7</a:t>
                      </a:r>
                      <a:r>
                        <a:rPr lang="en-US" sz="1600" b="0" i="0" u="none" strike="noStrike" dirty="0" smtClean="0">
                          <a:solidFill>
                            <a:schemeClr val="tx1"/>
                          </a:solidFill>
                          <a:effectLst/>
                          <a:latin typeface="Calibri"/>
                        </a:rPr>
                        <a:t>3</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3.709</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11,47</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00025">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2.577</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l-GR" sz="1600" b="1" i="0" u="none" strike="noStrike" dirty="0" smtClean="0">
                          <a:solidFill>
                            <a:schemeClr val="bg1"/>
                          </a:solidFill>
                          <a:effectLst/>
                          <a:latin typeface="Calibri"/>
                        </a:rPr>
                        <a:t>7,</a:t>
                      </a:r>
                      <a:r>
                        <a:rPr lang="en-US" sz="1600" b="1" i="0" u="none" strike="noStrike" dirty="0" smtClean="0">
                          <a:solidFill>
                            <a:schemeClr val="bg1"/>
                          </a:solidFill>
                          <a:effectLst/>
                          <a:latin typeface="Calibri"/>
                        </a:rPr>
                        <a:t>97</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3" name="Πίνακας 12"/>
          <p:cNvGraphicFramePr>
            <a:graphicFrameLocks noGrp="1"/>
          </p:cNvGraphicFramePr>
          <p:nvPr>
            <p:extLst>
              <p:ext uri="{D42A27DB-BD31-4B8C-83A1-F6EECF244321}">
                <p14:modId xmlns:p14="http://schemas.microsoft.com/office/powerpoint/2010/main" val="3939293499"/>
              </p:ext>
            </p:extLst>
          </p:nvPr>
        </p:nvGraphicFramePr>
        <p:xfrm>
          <a:off x="5652120" y="6017720"/>
          <a:ext cx="2592289" cy="760095"/>
        </p:xfrm>
        <a:graphic>
          <a:graphicData uri="http://schemas.openxmlformats.org/drawingml/2006/table">
            <a:tbl>
              <a:tblPr/>
              <a:tblGrid>
                <a:gridCol w="1003466"/>
                <a:gridCol w="752600"/>
                <a:gridCol w="836223"/>
              </a:tblGrid>
              <a:tr h="244297">
                <a:tc>
                  <a:txBody>
                    <a:bodyPr/>
                    <a:lstStyle/>
                    <a:p>
                      <a:pPr algn="l" fontAlgn="b"/>
                      <a:r>
                        <a:rPr lang="en-US" sz="1600" b="0" i="0" u="none" strike="noStrike" dirty="0">
                          <a:solidFill>
                            <a:schemeClr val="tx1"/>
                          </a:solidFill>
                          <a:effectLst/>
                          <a:latin typeface="Calibri"/>
                        </a:rPr>
                        <a:t>North</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smtClean="0">
                          <a:solidFill>
                            <a:schemeClr val="tx1"/>
                          </a:solidFill>
                          <a:effectLst/>
                          <a:latin typeface="Calibri"/>
                        </a:rPr>
                        <a:t>39.075</a:t>
                      </a:r>
                      <a:endParaRPr lang="el-GR" sz="1600" b="0" i="0" u="none" strike="noStrike" dirty="0">
                        <a:solidFill>
                          <a:schemeClr val="tx1"/>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smtClean="0">
                          <a:solidFill>
                            <a:schemeClr val="tx1"/>
                          </a:solidFill>
                          <a:effectLst/>
                          <a:latin typeface="Calibri"/>
                        </a:rPr>
                        <a:t>5</a:t>
                      </a:r>
                      <a:r>
                        <a:rPr lang="el-GR" sz="1600" b="0" i="0" u="none" strike="noStrike" dirty="0" smtClean="0">
                          <a:solidFill>
                            <a:schemeClr val="tx1"/>
                          </a:solidFill>
                          <a:effectLst/>
                          <a:latin typeface="Calibri"/>
                        </a:rPr>
                        <a:t>6</a:t>
                      </a:r>
                      <a:r>
                        <a:rPr lang="el-GR" sz="1600" b="0" i="0" u="none" strike="noStrike" dirty="0">
                          <a:solidFill>
                            <a:schemeClr val="tx1"/>
                          </a:solidFill>
                          <a:effectLst/>
                          <a:latin typeface="Calibri"/>
                        </a:rPr>
                        <a:t>%</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7039">
                <a:tc>
                  <a:txBody>
                    <a:bodyPr/>
                    <a:lstStyle/>
                    <a:p>
                      <a:pPr algn="l" fontAlgn="b"/>
                      <a:r>
                        <a:rPr lang="en-US" sz="1600" b="0" i="0" u="none" strike="noStrike" dirty="0">
                          <a:solidFill>
                            <a:schemeClr val="tx1"/>
                          </a:solidFill>
                          <a:effectLst/>
                          <a:latin typeface="Calibri"/>
                        </a:rPr>
                        <a:t>Emerging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600" b="0" i="0" u="none" strike="noStrike" dirty="0" smtClean="0">
                          <a:solidFill>
                            <a:schemeClr val="tx1"/>
                          </a:solidFill>
                          <a:effectLst/>
                          <a:latin typeface="Calibri"/>
                        </a:rPr>
                        <a:t>16.877</a:t>
                      </a:r>
                      <a:endParaRPr lang="el-GR" sz="1600" b="0"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24,1</a:t>
                      </a:r>
                      <a:r>
                        <a:rPr lang="el-GR" sz="1600" b="0" i="0" u="none" strike="noStrike" dirty="0" smtClean="0">
                          <a:solidFill>
                            <a:schemeClr val="tx1"/>
                          </a:solidFill>
                          <a:effectLst/>
                          <a:latin typeface="Calibri"/>
                        </a:rPr>
                        <a:t>%</a:t>
                      </a:r>
                      <a:endParaRPr lang="el-GR" sz="1600" b="0" i="0" u="none" strike="noStrike" dirty="0">
                        <a:solidFill>
                          <a:schemeClr val="tx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227039">
                <a:tc>
                  <a:txBody>
                    <a:bodyPr/>
                    <a:lstStyle/>
                    <a:p>
                      <a:pPr algn="l" fontAlgn="b"/>
                      <a:r>
                        <a:rPr lang="en-US" sz="1600" b="1" i="0" u="none" strike="noStrike" dirty="0">
                          <a:solidFill>
                            <a:schemeClr val="bg1"/>
                          </a:solidFill>
                          <a:effectLst/>
                          <a:latin typeface="Calibri"/>
                        </a:rPr>
                        <a:t>BRIC</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smtClean="0">
                          <a:solidFill>
                            <a:schemeClr val="bg1"/>
                          </a:solidFill>
                          <a:effectLst/>
                          <a:latin typeface="Calibri"/>
                        </a:rPr>
                        <a:t>13.525</a:t>
                      </a:r>
                      <a:endParaRPr lang="el-GR" sz="1600" b="1" i="0" u="none" strike="noStrike" dirty="0">
                        <a:solidFill>
                          <a:schemeClr val="bg1"/>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smtClean="0">
                          <a:solidFill>
                            <a:schemeClr val="bg1"/>
                          </a:solidFill>
                          <a:effectLst/>
                          <a:latin typeface="Calibri"/>
                        </a:rPr>
                        <a:t>19,32</a:t>
                      </a:r>
                      <a:r>
                        <a:rPr lang="el-GR" sz="1600" b="1" i="0" u="none" strike="noStrike" dirty="0" smtClean="0">
                          <a:solidFill>
                            <a:schemeClr val="bg1"/>
                          </a:solidFill>
                          <a:effectLst/>
                          <a:latin typeface="Calibri"/>
                        </a:rPr>
                        <a:t>%</a:t>
                      </a:r>
                      <a:endParaRPr lang="el-GR" sz="1600" b="1" i="0" u="none" strike="noStrike" dirty="0">
                        <a:solidFill>
                          <a:schemeClr val="bg1"/>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221458093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71600" y="0"/>
            <a:ext cx="7315200" cy="1154097"/>
          </a:xfrm>
        </p:spPr>
        <p:txBody>
          <a:bodyPr/>
          <a:lstStyle/>
          <a:p>
            <a:r>
              <a:rPr lang="el-GR" dirty="0" smtClean="0"/>
              <a:t>Η γεωγραφία των </a:t>
            </a:r>
            <a:r>
              <a:rPr lang="en-US" dirty="0" smtClean="0"/>
              <a:t>BRICS</a:t>
            </a:r>
            <a:endParaRPr lang="el-GR" dirty="0"/>
          </a:p>
        </p:txBody>
      </p:sp>
      <p:grpSp>
        <p:nvGrpSpPr>
          <p:cNvPr id="627" name="Group 626"/>
          <p:cNvGrpSpPr/>
          <p:nvPr/>
        </p:nvGrpSpPr>
        <p:grpSpPr>
          <a:xfrm>
            <a:off x="228600" y="1340768"/>
            <a:ext cx="8458200" cy="4907632"/>
            <a:chOff x="3743501" y="2500313"/>
            <a:chExt cx="6344893" cy="3166778"/>
          </a:xfrm>
        </p:grpSpPr>
        <p:sp>
          <p:nvSpPr>
            <p:cNvPr id="628" name="Freeform 5645"/>
            <p:cNvSpPr>
              <a:spLocks/>
            </p:cNvSpPr>
            <p:nvPr/>
          </p:nvSpPr>
          <p:spPr bwMode="gray">
            <a:xfrm>
              <a:off x="9536736" y="4412715"/>
              <a:ext cx="193905" cy="190468"/>
            </a:xfrm>
            <a:custGeom>
              <a:avLst/>
              <a:gdLst/>
              <a:ahLst/>
              <a:cxnLst>
                <a:cxn ang="0">
                  <a:pos x="2" y="0"/>
                </a:cxn>
                <a:cxn ang="0">
                  <a:pos x="41" y="15"/>
                </a:cxn>
                <a:cxn ang="0">
                  <a:pos x="71" y="33"/>
                </a:cxn>
                <a:cxn ang="0">
                  <a:pos x="75" y="52"/>
                </a:cxn>
                <a:cxn ang="0">
                  <a:pos x="94" y="60"/>
                </a:cxn>
                <a:cxn ang="0">
                  <a:pos x="103" y="58"/>
                </a:cxn>
                <a:cxn ang="0">
                  <a:pos x="109" y="65"/>
                </a:cxn>
                <a:cxn ang="0">
                  <a:pos x="109" y="73"/>
                </a:cxn>
                <a:cxn ang="0">
                  <a:pos x="96" y="76"/>
                </a:cxn>
                <a:cxn ang="0">
                  <a:pos x="98" y="84"/>
                </a:cxn>
                <a:cxn ang="0">
                  <a:pos x="113" y="97"/>
                </a:cxn>
                <a:cxn ang="0">
                  <a:pos x="116" y="118"/>
                </a:cxn>
                <a:cxn ang="0">
                  <a:pos x="128" y="116"/>
                </a:cxn>
                <a:cxn ang="0">
                  <a:pos x="124" y="123"/>
                </a:cxn>
                <a:cxn ang="0">
                  <a:pos x="139" y="127"/>
                </a:cxn>
                <a:cxn ang="0">
                  <a:pos x="135" y="135"/>
                </a:cxn>
                <a:cxn ang="0">
                  <a:pos x="150" y="138"/>
                </a:cxn>
                <a:cxn ang="0">
                  <a:pos x="146" y="146"/>
                </a:cxn>
                <a:cxn ang="0">
                  <a:pos x="137" y="148"/>
                </a:cxn>
                <a:cxn ang="0">
                  <a:pos x="135" y="142"/>
                </a:cxn>
                <a:cxn ang="0">
                  <a:pos x="100" y="135"/>
                </a:cxn>
                <a:cxn ang="0">
                  <a:pos x="77" y="97"/>
                </a:cxn>
                <a:cxn ang="0">
                  <a:pos x="56" y="90"/>
                </a:cxn>
                <a:cxn ang="0">
                  <a:pos x="47" y="90"/>
                </a:cxn>
                <a:cxn ang="0">
                  <a:pos x="30" y="105"/>
                </a:cxn>
                <a:cxn ang="0">
                  <a:pos x="32" y="112"/>
                </a:cxn>
                <a:cxn ang="0">
                  <a:pos x="19" y="121"/>
                </a:cxn>
                <a:cxn ang="0">
                  <a:pos x="0" y="120"/>
                </a:cxn>
                <a:cxn ang="0">
                  <a:pos x="2" y="0"/>
                </a:cxn>
                <a:cxn ang="0">
                  <a:pos x="2" y="0"/>
                </a:cxn>
              </a:cxnLst>
              <a:rect l="0" t="0" r="r" b="b"/>
              <a:pathLst>
                <a:path w="150" h="148">
                  <a:moveTo>
                    <a:pt x="2" y="0"/>
                  </a:moveTo>
                  <a:lnTo>
                    <a:pt x="41" y="15"/>
                  </a:lnTo>
                  <a:lnTo>
                    <a:pt x="71" y="33"/>
                  </a:lnTo>
                  <a:lnTo>
                    <a:pt x="75" y="52"/>
                  </a:lnTo>
                  <a:lnTo>
                    <a:pt x="94" y="60"/>
                  </a:lnTo>
                  <a:lnTo>
                    <a:pt x="103" y="58"/>
                  </a:lnTo>
                  <a:lnTo>
                    <a:pt x="109" y="65"/>
                  </a:lnTo>
                  <a:lnTo>
                    <a:pt x="109" y="73"/>
                  </a:lnTo>
                  <a:lnTo>
                    <a:pt x="96" y="76"/>
                  </a:lnTo>
                  <a:lnTo>
                    <a:pt x="98" y="84"/>
                  </a:lnTo>
                  <a:lnTo>
                    <a:pt x="113" y="97"/>
                  </a:lnTo>
                  <a:lnTo>
                    <a:pt x="116" y="118"/>
                  </a:lnTo>
                  <a:lnTo>
                    <a:pt x="128" y="116"/>
                  </a:lnTo>
                  <a:lnTo>
                    <a:pt x="124" y="123"/>
                  </a:lnTo>
                  <a:lnTo>
                    <a:pt x="139" y="127"/>
                  </a:lnTo>
                  <a:lnTo>
                    <a:pt x="135" y="135"/>
                  </a:lnTo>
                  <a:lnTo>
                    <a:pt x="150" y="138"/>
                  </a:lnTo>
                  <a:lnTo>
                    <a:pt x="146" y="146"/>
                  </a:lnTo>
                  <a:lnTo>
                    <a:pt x="137" y="148"/>
                  </a:lnTo>
                  <a:lnTo>
                    <a:pt x="135" y="142"/>
                  </a:lnTo>
                  <a:lnTo>
                    <a:pt x="100" y="135"/>
                  </a:lnTo>
                  <a:lnTo>
                    <a:pt x="77" y="97"/>
                  </a:lnTo>
                  <a:lnTo>
                    <a:pt x="56" y="90"/>
                  </a:lnTo>
                  <a:lnTo>
                    <a:pt x="47" y="90"/>
                  </a:lnTo>
                  <a:lnTo>
                    <a:pt x="30" y="105"/>
                  </a:lnTo>
                  <a:lnTo>
                    <a:pt x="32" y="112"/>
                  </a:lnTo>
                  <a:lnTo>
                    <a:pt x="19" y="121"/>
                  </a:lnTo>
                  <a:lnTo>
                    <a:pt x="0" y="120"/>
                  </a:lnTo>
                  <a:lnTo>
                    <a:pt x="2" y="0"/>
                  </a:lnTo>
                  <a:lnTo>
                    <a:pt x="2"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29" name="Freeform 5646"/>
            <p:cNvSpPr>
              <a:spLocks/>
            </p:cNvSpPr>
            <p:nvPr/>
          </p:nvSpPr>
          <p:spPr bwMode="gray">
            <a:xfrm>
              <a:off x="8499688" y="3655539"/>
              <a:ext cx="180978" cy="438849"/>
            </a:xfrm>
            <a:custGeom>
              <a:avLst/>
              <a:gdLst/>
              <a:ahLst/>
              <a:cxnLst>
                <a:cxn ang="0">
                  <a:pos x="136" y="300"/>
                </a:cxn>
                <a:cxn ang="0">
                  <a:pos x="121" y="259"/>
                </a:cxn>
                <a:cxn ang="0">
                  <a:pos x="108" y="245"/>
                </a:cxn>
                <a:cxn ang="0">
                  <a:pos x="116" y="221"/>
                </a:cxn>
                <a:cxn ang="0">
                  <a:pos x="91" y="184"/>
                </a:cxn>
                <a:cxn ang="0">
                  <a:pos x="93" y="163"/>
                </a:cxn>
                <a:cxn ang="0">
                  <a:pos x="127" y="137"/>
                </a:cxn>
                <a:cxn ang="0">
                  <a:pos x="140" y="118"/>
                </a:cxn>
                <a:cxn ang="0">
                  <a:pos x="125" y="122"/>
                </a:cxn>
                <a:cxn ang="0">
                  <a:pos x="108" y="109"/>
                </a:cxn>
                <a:cxn ang="0">
                  <a:pos x="110" y="96"/>
                </a:cxn>
                <a:cxn ang="0">
                  <a:pos x="101" y="88"/>
                </a:cxn>
                <a:cxn ang="0">
                  <a:pos x="95" y="75"/>
                </a:cxn>
                <a:cxn ang="0">
                  <a:pos x="78" y="81"/>
                </a:cxn>
                <a:cxn ang="0">
                  <a:pos x="86" y="26"/>
                </a:cxn>
                <a:cxn ang="0">
                  <a:pos x="73" y="4"/>
                </a:cxn>
                <a:cxn ang="0">
                  <a:pos x="60" y="0"/>
                </a:cxn>
                <a:cxn ang="0">
                  <a:pos x="56" y="17"/>
                </a:cxn>
                <a:cxn ang="0">
                  <a:pos x="43" y="17"/>
                </a:cxn>
                <a:cxn ang="0">
                  <a:pos x="31" y="30"/>
                </a:cxn>
                <a:cxn ang="0">
                  <a:pos x="22" y="77"/>
                </a:cxn>
                <a:cxn ang="0">
                  <a:pos x="9" y="81"/>
                </a:cxn>
                <a:cxn ang="0">
                  <a:pos x="7" y="109"/>
                </a:cxn>
                <a:cxn ang="0">
                  <a:pos x="3" y="114"/>
                </a:cxn>
                <a:cxn ang="0">
                  <a:pos x="0" y="135"/>
                </a:cxn>
                <a:cxn ang="0">
                  <a:pos x="16" y="152"/>
                </a:cxn>
                <a:cxn ang="0">
                  <a:pos x="20" y="152"/>
                </a:cxn>
                <a:cxn ang="0">
                  <a:pos x="30" y="172"/>
                </a:cxn>
                <a:cxn ang="0">
                  <a:pos x="35" y="172"/>
                </a:cxn>
                <a:cxn ang="0">
                  <a:pos x="45" y="202"/>
                </a:cxn>
                <a:cxn ang="0">
                  <a:pos x="41" y="223"/>
                </a:cxn>
                <a:cxn ang="0">
                  <a:pos x="61" y="229"/>
                </a:cxn>
                <a:cxn ang="0">
                  <a:pos x="82" y="206"/>
                </a:cxn>
                <a:cxn ang="0">
                  <a:pos x="93" y="217"/>
                </a:cxn>
                <a:cxn ang="0">
                  <a:pos x="119" y="287"/>
                </a:cxn>
                <a:cxn ang="0">
                  <a:pos x="118" y="298"/>
                </a:cxn>
                <a:cxn ang="0">
                  <a:pos x="123" y="317"/>
                </a:cxn>
                <a:cxn ang="0">
                  <a:pos x="118" y="341"/>
                </a:cxn>
                <a:cxn ang="0">
                  <a:pos x="136" y="300"/>
                </a:cxn>
                <a:cxn ang="0">
                  <a:pos x="136" y="300"/>
                </a:cxn>
              </a:cxnLst>
              <a:rect l="0" t="0" r="r" b="b"/>
              <a:pathLst>
                <a:path w="140" h="341">
                  <a:moveTo>
                    <a:pt x="136" y="300"/>
                  </a:moveTo>
                  <a:lnTo>
                    <a:pt x="121" y="259"/>
                  </a:lnTo>
                  <a:lnTo>
                    <a:pt x="108" y="245"/>
                  </a:lnTo>
                  <a:lnTo>
                    <a:pt x="116" y="221"/>
                  </a:lnTo>
                  <a:lnTo>
                    <a:pt x="91" y="184"/>
                  </a:lnTo>
                  <a:lnTo>
                    <a:pt x="93" y="163"/>
                  </a:lnTo>
                  <a:lnTo>
                    <a:pt x="127" y="137"/>
                  </a:lnTo>
                  <a:lnTo>
                    <a:pt x="140" y="118"/>
                  </a:lnTo>
                  <a:lnTo>
                    <a:pt x="125" y="122"/>
                  </a:lnTo>
                  <a:lnTo>
                    <a:pt x="108" y="109"/>
                  </a:lnTo>
                  <a:lnTo>
                    <a:pt x="110" y="96"/>
                  </a:lnTo>
                  <a:lnTo>
                    <a:pt x="101" y="88"/>
                  </a:lnTo>
                  <a:lnTo>
                    <a:pt x="95" y="75"/>
                  </a:lnTo>
                  <a:lnTo>
                    <a:pt x="78" y="81"/>
                  </a:lnTo>
                  <a:lnTo>
                    <a:pt x="86" y="26"/>
                  </a:lnTo>
                  <a:lnTo>
                    <a:pt x="73" y="4"/>
                  </a:lnTo>
                  <a:lnTo>
                    <a:pt x="60" y="0"/>
                  </a:lnTo>
                  <a:lnTo>
                    <a:pt x="56" y="17"/>
                  </a:lnTo>
                  <a:lnTo>
                    <a:pt x="43" y="17"/>
                  </a:lnTo>
                  <a:lnTo>
                    <a:pt x="31" y="30"/>
                  </a:lnTo>
                  <a:lnTo>
                    <a:pt x="22" y="77"/>
                  </a:lnTo>
                  <a:lnTo>
                    <a:pt x="9" y="81"/>
                  </a:lnTo>
                  <a:lnTo>
                    <a:pt x="7" y="109"/>
                  </a:lnTo>
                  <a:lnTo>
                    <a:pt x="3" y="114"/>
                  </a:lnTo>
                  <a:lnTo>
                    <a:pt x="0" y="135"/>
                  </a:lnTo>
                  <a:lnTo>
                    <a:pt x="16" y="152"/>
                  </a:lnTo>
                  <a:lnTo>
                    <a:pt x="20" y="152"/>
                  </a:lnTo>
                  <a:lnTo>
                    <a:pt x="30" y="172"/>
                  </a:lnTo>
                  <a:lnTo>
                    <a:pt x="35" y="172"/>
                  </a:lnTo>
                  <a:lnTo>
                    <a:pt x="45" y="202"/>
                  </a:lnTo>
                  <a:lnTo>
                    <a:pt x="41" y="223"/>
                  </a:lnTo>
                  <a:lnTo>
                    <a:pt x="61" y="229"/>
                  </a:lnTo>
                  <a:lnTo>
                    <a:pt x="82" y="206"/>
                  </a:lnTo>
                  <a:lnTo>
                    <a:pt x="93" y="217"/>
                  </a:lnTo>
                  <a:lnTo>
                    <a:pt x="119" y="287"/>
                  </a:lnTo>
                  <a:lnTo>
                    <a:pt x="118" y="298"/>
                  </a:lnTo>
                  <a:lnTo>
                    <a:pt x="123" y="317"/>
                  </a:lnTo>
                  <a:lnTo>
                    <a:pt x="118" y="341"/>
                  </a:lnTo>
                  <a:lnTo>
                    <a:pt x="136" y="300"/>
                  </a:lnTo>
                  <a:lnTo>
                    <a:pt x="136" y="30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0" name="Freeform 5647"/>
            <p:cNvSpPr>
              <a:spLocks/>
            </p:cNvSpPr>
            <p:nvPr/>
          </p:nvSpPr>
          <p:spPr bwMode="gray">
            <a:xfrm>
              <a:off x="8746456" y="3999606"/>
              <a:ext cx="108587" cy="101669"/>
            </a:xfrm>
            <a:custGeom>
              <a:avLst/>
              <a:gdLst/>
              <a:ahLst/>
              <a:cxnLst>
                <a:cxn ang="0">
                  <a:pos x="0" y="28"/>
                </a:cxn>
                <a:cxn ang="0">
                  <a:pos x="7" y="10"/>
                </a:cxn>
                <a:cxn ang="0">
                  <a:pos x="44" y="8"/>
                </a:cxn>
                <a:cxn ang="0">
                  <a:pos x="58" y="12"/>
                </a:cxn>
                <a:cxn ang="0">
                  <a:pos x="59" y="6"/>
                </a:cxn>
                <a:cxn ang="0">
                  <a:pos x="78" y="0"/>
                </a:cxn>
                <a:cxn ang="0">
                  <a:pos x="84" y="43"/>
                </a:cxn>
                <a:cxn ang="0">
                  <a:pos x="59" y="56"/>
                </a:cxn>
                <a:cxn ang="0">
                  <a:pos x="58" y="70"/>
                </a:cxn>
                <a:cxn ang="0">
                  <a:pos x="39" y="79"/>
                </a:cxn>
                <a:cxn ang="0">
                  <a:pos x="18" y="70"/>
                </a:cxn>
                <a:cxn ang="0">
                  <a:pos x="5" y="49"/>
                </a:cxn>
                <a:cxn ang="0">
                  <a:pos x="0" y="28"/>
                </a:cxn>
                <a:cxn ang="0">
                  <a:pos x="0" y="28"/>
                </a:cxn>
              </a:cxnLst>
              <a:rect l="0" t="0" r="r" b="b"/>
              <a:pathLst>
                <a:path w="84" h="79">
                  <a:moveTo>
                    <a:pt x="0" y="28"/>
                  </a:moveTo>
                  <a:lnTo>
                    <a:pt x="7" y="10"/>
                  </a:lnTo>
                  <a:lnTo>
                    <a:pt x="44" y="8"/>
                  </a:lnTo>
                  <a:lnTo>
                    <a:pt x="58" y="12"/>
                  </a:lnTo>
                  <a:lnTo>
                    <a:pt x="59" y="6"/>
                  </a:lnTo>
                  <a:lnTo>
                    <a:pt x="78" y="0"/>
                  </a:lnTo>
                  <a:lnTo>
                    <a:pt x="84" y="43"/>
                  </a:lnTo>
                  <a:lnTo>
                    <a:pt x="59" y="56"/>
                  </a:lnTo>
                  <a:lnTo>
                    <a:pt x="58" y="70"/>
                  </a:lnTo>
                  <a:lnTo>
                    <a:pt x="39" y="79"/>
                  </a:lnTo>
                  <a:lnTo>
                    <a:pt x="18" y="70"/>
                  </a:lnTo>
                  <a:lnTo>
                    <a:pt x="5" y="49"/>
                  </a:lnTo>
                  <a:lnTo>
                    <a:pt x="0" y="28"/>
                  </a:lnTo>
                  <a:lnTo>
                    <a:pt x="0" y="2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1" name="Freeform 5648"/>
            <p:cNvSpPr>
              <a:spLocks/>
            </p:cNvSpPr>
            <p:nvPr/>
          </p:nvSpPr>
          <p:spPr bwMode="gray">
            <a:xfrm>
              <a:off x="8390217" y="3722912"/>
              <a:ext cx="108587" cy="132555"/>
            </a:xfrm>
            <a:custGeom>
              <a:avLst/>
              <a:gdLst/>
              <a:ahLst/>
              <a:cxnLst>
                <a:cxn ang="0">
                  <a:pos x="11" y="39"/>
                </a:cxn>
                <a:cxn ang="0">
                  <a:pos x="0" y="30"/>
                </a:cxn>
                <a:cxn ang="0">
                  <a:pos x="9" y="17"/>
                </a:cxn>
                <a:cxn ang="0">
                  <a:pos x="2" y="15"/>
                </a:cxn>
                <a:cxn ang="0">
                  <a:pos x="2" y="5"/>
                </a:cxn>
                <a:cxn ang="0">
                  <a:pos x="6" y="0"/>
                </a:cxn>
                <a:cxn ang="0">
                  <a:pos x="11" y="5"/>
                </a:cxn>
                <a:cxn ang="0">
                  <a:pos x="13" y="0"/>
                </a:cxn>
                <a:cxn ang="0">
                  <a:pos x="23" y="4"/>
                </a:cxn>
                <a:cxn ang="0">
                  <a:pos x="34" y="20"/>
                </a:cxn>
                <a:cxn ang="0">
                  <a:pos x="69" y="24"/>
                </a:cxn>
                <a:cxn ang="0">
                  <a:pos x="52" y="43"/>
                </a:cxn>
                <a:cxn ang="0">
                  <a:pos x="54" y="50"/>
                </a:cxn>
                <a:cxn ang="0">
                  <a:pos x="66" y="58"/>
                </a:cxn>
                <a:cxn ang="0">
                  <a:pos x="69" y="49"/>
                </a:cxn>
                <a:cxn ang="0">
                  <a:pos x="73" y="52"/>
                </a:cxn>
                <a:cxn ang="0">
                  <a:pos x="84" y="82"/>
                </a:cxn>
                <a:cxn ang="0">
                  <a:pos x="81" y="103"/>
                </a:cxn>
                <a:cxn ang="0">
                  <a:pos x="62" y="67"/>
                </a:cxn>
                <a:cxn ang="0">
                  <a:pos x="45" y="84"/>
                </a:cxn>
                <a:cxn ang="0">
                  <a:pos x="24" y="88"/>
                </a:cxn>
                <a:cxn ang="0">
                  <a:pos x="11" y="39"/>
                </a:cxn>
                <a:cxn ang="0">
                  <a:pos x="11" y="39"/>
                </a:cxn>
              </a:cxnLst>
              <a:rect l="0" t="0" r="r" b="b"/>
              <a:pathLst>
                <a:path w="84" h="103">
                  <a:moveTo>
                    <a:pt x="11" y="39"/>
                  </a:moveTo>
                  <a:lnTo>
                    <a:pt x="0" y="30"/>
                  </a:lnTo>
                  <a:lnTo>
                    <a:pt x="9" y="17"/>
                  </a:lnTo>
                  <a:lnTo>
                    <a:pt x="2" y="15"/>
                  </a:lnTo>
                  <a:lnTo>
                    <a:pt x="2" y="5"/>
                  </a:lnTo>
                  <a:lnTo>
                    <a:pt x="6" y="0"/>
                  </a:lnTo>
                  <a:lnTo>
                    <a:pt x="11" y="5"/>
                  </a:lnTo>
                  <a:lnTo>
                    <a:pt x="13" y="0"/>
                  </a:lnTo>
                  <a:lnTo>
                    <a:pt x="23" y="4"/>
                  </a:lnTo>
                  <a:lnTo>
                    <a:pt x="34" y="20"/>
                  </a:lnTo>
                  <a:lnTo>
                    <a:pt x="69" y="24"/>
                  </a:lnTo>
                  <a:lnTo>
                    <a:pt x="52" y="43"/>
                  </a:lnTo>
                  <a:lnTo>
                    <a:pt x="54" y="50"/>
                  </a:lnTo>
                  <a:lnTo>
                    <a:pt x="66" y="58"/>
                  </a:lnTo>
                  <a:lnTo>
                    <a:pt x="69" y="49"/>
                  </a:lnTo>
                  <a:lnTo>
                    <a:pt x="73" y="52"/>
                  </a:lnTo>
                  <a:lnTo>
                    <a:pt x="84" y="82"/>
                  </a:lnTo>
                  <a:lnTo>
                    <a:pt x="81" y="103"/>
                  </a:lnTo>
                  <a:lnTo>
                    <a:pt x="62" y="67"/>
                  </a:lnTo>
                  <a:lnTo>
                    <a:pt x="45" y="84"/>
                  </a:lnTo>
                  <a:lnTo>
                    <a:pt x="24" y="88"/>
                  </a:lnTo>
                  <a:lnTo>
                    <a:pt x="11" y="39"/>
                  </a:lnTo>
                  <a:lnTo>
                    <a:pt x="11" y="3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2" name="Freeform 5649"/>
            <p:cNvSpPr>
              <a:spLocks/>
            </p:cNvSpPr>
            <p:nvPr/>
          </p:nvSpPr>
          <p:spPr bwMode="gray">
            <a:xfrm>
              <a:off x="7482194" y="3402462"/>
              <a:ext cx="421421" cy="346189"/>
            </a:xfrm>
            <a:custGeom>
              <a:avLst/>
              <a:gdLst/>
              <a:ahLst/>
              <a:cxnLst>
                <a:cxn ang="0">
                  <a:pos x="234" y="260"/>
                </a:cxn>
                <a:cxn ang="0">
                  <a:pos x="223" y="238"/>
                </a:cxn>
                <a:cxn ang="0">
                  <a:pos x="193" y="249"/>
                </a:cxn>
                <a:cxn ang="0">
                  <a:pos x="178" y="245"/>
                </a:cxn>
                <a:cxn ang="0">
                  <a:pos x="138" y="223"/>
                </a:cxn>
                <a:cxn ang="0">
                  <a:pos x="116" y="185"/>
                </a:cxn>
                <a:cxn ang="0">
                  <a:pos x="93" y="174"/>
                </a:cxn>
                <a:cxn ang="0">
                  <a:pos x="90" y="181"/>
                </a:cxn>
                <a:cxn ang="0">
                  <a:pos x="73" y="163"/>
                </a:cxn>
                <a:cxn ang="0">
                  <a:pos x="63" y="136"/>
                </a:cxn>
                <a:cxn ang="0">
                  <a:pos x="43" y="125"/>
                </a:cxn>
                <a:cxn ang="0">
                  <a:pos x="32" y="108"/>
                </a:cxn>
                <a:cxn ang="0">
                  <a:pos x="41" y="84"/>
                </a:cxn>
                <a:cxn ang="0">
                  <a:pos x="15" y="48"/>
                </a:cxn>
                <a:cxn ang="0">
                  <a:pos x="0" y="9"/>
                </a:cxn>
                <a:cxn ang="0">
                  <a:pos x="5" y="0"/>
                </a:cxn>
                <a:cxn ang="0">
                  <a:pos x="5" y="0"/>
                </a:cxn>
                <a:cxn ang="0">
                  <a:pos x="20" y="17"/>
                </a:cxn>
                <a:cxn ang="0">
                  <a:pos x="30" y="17"/>
                </a:cxn>
                <a:cxn ang="0">
                  <a:pos x="35" y="17"/>
                </a:cxn>
                <a:cxn ang="0">
                  <a:pos x="39" y="17"/>
                </a:cxn>
                <a:cxn ang="0">
                  <a:pos x="56" y="3"/>
                </a:cxn>
                <a:cxn ang="0">
                  <a:pos x="60" y="5"/>
                </a:cxn>
                <a:cxn ang="0">
                  <a:pos x="60" y="17"/>
                </a:cxn>
                <a:cxn ang="0">
                  <a:pos x="73" y="26"/>
                </a:cxn>
                <a:cxn ang="0">
                  <a:pos x="73" y="26"/>
                </a:cxn>
                <a:cxn ang="0">
                  <a:pos x="78" y="43"/>
                </a:cxn>
                <a:cxn ang="0">
                  <a:pos x="120" y="62"/>
                </a:cxn>
                <a:cxn ang="0">
                  <a:pos x="155" y="56"/>
                </a:cxn>
                <a:cxn ang="0">
                  <a:pos x="153" y="45"/>
                </a:cxn>
                <a:cxn ang="0">
                  <a:pos x="153" y="45"/>
                </a:cxn>
                <a:cxn ang="0">
                  <a:pos x="174" y="32"/>
                </a:cxn>
                <a:cxn ang="0">
                  <a:pos x="198" y="30"/>
                </a:cxn>
                <a:cxn ang="0">
                  <a:pos x="269" y="63"/>
                </a:cxn>
                <a:cxn ang="0">
                  <a:pos x="271" y="75"/>
                </a:cxn>
                <a:cxn ang="0">
                  <a:pos x="271" y="75"/>
                </a:cxn>
                <a:cxn ang="0">
                  <a:pos x="271" y="91"/>
                </a:cxn>
                <a:cxn ang="0">
                  <a:pos x="264" y="106"/>
                </a:cxn>
                <a:cxn ang="0">
                  <a:pos x="264" y="108"/>
                </a:cxn>
                <a:cxn ang="0">
                  <a:pos x="275" y="150"/>
                </a:cxn>
                <a:cxn ang="0">
                  <a:pos x="288" y="155"/>
                </a:cxn>
                <a:cxn ang="0">
                  <a:pos x="292" y="165"/>
                </a:cxn>
                <a:cxn ang="0">
                  <a:pos x="283" y="185"/>
                </a:cxn>
                <a:cxn ang="0">
                  <a:pos x="299" y="210"/>
                </a:cxn>
                <a:cxn ang="0">
                  <a:pos x="313" y="215"/>
                </a:cxn>
                <a:cxn ang="0">
                  <a:pos x="326" y="234"/>
                </a:cxn>
                <a:cxn ang="0">
                  <a:pos x="324" y="241"/>
                </a:cxn>
                <a:cxn ang="0">
                  <a:pos x="305" y="254"/>
                </a:cxn>
                <a:cxn ang="0">
                  <a:pos x="303" y="269"/>
                </a:cxn>
                <a:cxn ang="0">
                  <a:pos x="234" y="260"/>
                </a:cxn>
                <a:cxn ang="0">
                  <a:pos x="234" y="260"/>
                </a:cxn>
              </a:cxnLst>
              <a:rect l="0" t="0" r="r" b="b"/>
              <a:pathLst>
                <a:path w="326" h="269">
                  <a:moveTo>
                    <a:pt x="234" y="260"/>
                  </a:moveTo>
                  <a:lnTo>
                    <a:pt x="223" y="238"/>
                  </a:lnTo>
                  <a:lnTo>
                    <a:pt x="193" y="249"/>
                  </a:lnTo>
                  <a:lnTo>
                    <a:pt x="178" y="245"/>
                  </a:lnTo>
                  <a:lnTo>
                    <a:pt x="138" y="223"/>
                  </a:lnTo>
                  <a:lnTo>
                    <a:pt x="116" y="185"/>
                  </a:lnTo>
                  <a:lnTo>
                    <a:pt x="93" y="174"/>
                  </a:lnTo>
                  <a:lnTo>
                    <a:pt x="90" y="181"/>
                  </a:lnTo>
                  <a:lnTo>
                    <a:pt x="73" y="163"/>
                  </a:lnTo>
                  <a:lnTo>
                    <a:pt x="63" y="136"/>
                  </a:lnTo>
                  <a:lnTo>
                    <a:pt x="43" y="125"/>
                  </a:lnTo>
                  <a:lnTo>
                    <a:pt x="32" y="108"/>
                  </a:lnTo>
                  <a:lnTo>
                    <a:pt x="41" y="84"/>
                  </a:lnTo>
                  <a:lnTo>
                    <a:pt x="15" y="48"/>
                  </a:lnTo>
                  <a:lnTo>
                    <a:pt x="0" y="9"/>
                  </a:lnTo>
                  <a:lnTo>
                    <a:pt x="5" y="0"/>
                  </a:lnTo>
                  <a:lnTo>
                    <a:pt x="5" y="0"/>
                  </a:lnTo>
                  <a:lnTo>
                    <a:pt x="20" y="17"/>
                  </a:lnTo>
                  <a:lnTo>
                    <a:pt x="30" y="17"/>
                  </a:lnTo>
                  <a:lnTo>
                    <a:pt x="35" y="17"/>
                  </a:lnTo>
                  <a:lnTo>
                    <a:pt x="39" y="17"/>
                  </a:lnTo>
                  <a:lnTo>
                    <a:pt x="56" y="3"/>
                  </a:lnTo>
                  <a:lnTo>
                    <a:pt x="60" y="5"/>
                  </a:lnTo>
                  <a:lnTo>
                    <a:pt x="60" y="17"/>
                  </a:lnTo>
                  <a:lnTo>
                    <a:pt x="73" y="26"/>
                  </a:lnTo>
                  <a:lnTo>
                    <a:pt x="73" y="26"/>
                  </a:lnTo>
                  <a:lnTo>
                    <a:pt x="78" y="43"/>
                  </a:lnTo>
                  <a:lnTo>
                    <a:pt x="120" y="62"/>
                  </a:lnTo>
                  <a:lnTo>
                    <a:pt x="155" y="56"/>
                  </a:lnTo>
                  <a:lnTo>
                    <a:pt x="153" y="45"/>
                  </a:lnTo>
                  <a:lnTo>
                    <a:pt x="153" y="45"/>
                  </a:lnTo>
                  <a:lnTo>
                    <a:pt x="174" y="32"/>
                  </a:lnTo>
                  <a:lnTo>
                    <a:pt x="198" y="30"/>
                  </a:lnTo>
                  <a:lnTo>
                    <a:pt x="269" y="63"/>
                  </a:lnTo>
                  <a:lnTo>
                    <a:pt x="271" y="75"/>
                  </a:lnTo>
                  <a:lnTo>
                    <a:pt x="271" y="75"/>
                  </a:lnTo>
                  <a:lnTo>
                    <a:pt x="271" y="91"/>
                  </a:lnTo>
                  <a:lnTo>
                    <a:pt x="264" y="106"/>
                  </a:lnTo>
                  <a:lnTo>
                    <a:pt x="264" y="108"/>
                  </a:lnTo>
                  <a:lnTo>
                    <a:pt x="275" y="150"/>
                  </a:lnTo>
                  <a:lnTo>
                    <a:pt x="288" y="155"/>
                  </a:lnTo>
                  <a:lnTo>
                    <a:pt x="292" y="165"/>
                  </a:lnTo>
                  <a:lnTo>
                    <a:pt x="283" y="185"/>
                  </a:lnTo>
                  <a:lnTo>
                    <a:pt x="299" y="210"/>
                  </a:lnTo>
                  <a:lnTo>
                    <a:pt x="313" y="215"/>
                  </a:lnTo>
                  <a:lnTo>
                    <a:pt x="326" y="234"/>
                  </a:lnTo>
                  <a:lnTo>
                    <a:pt x="324" y="241"/>
                  </a:lnTo>
                  <a:lnTo>
                    <a:pt x="305" y="254"/>
                  </a:lnTo>
                  <a:lnTo>
                    <a:pt x="303" y="269"/>
                  </a:lnTo>
                  <a:lnTo>
                    <a:pt x="234" y="260"/>
                  </a:lnTo>
                  <a:lnTo>
                    <a:pt x="234" y="26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3" name="Freeform 5650"/>
            <p:cNvSpPr>
              <a:spLocks/>
            </p:cNvSpPr>
            <p:nvPr/>
          </p:nvSpPr>
          <p:spPr bwMode="gray">
            <a:xfrm>
              <a:off x="7823467" y="3435923"/>
              <a:ext cx="268882" cy="214920"/>
            </a:xfrm>
            <a:custGeom>
              <a:avLst/>
              <a:gdLst/>
              <a:ahLst/>
              <a:cxnLst>
                <a:cxn ang="0">
                  <a:pos x="80" y="21"/>
                </a:cxn>
                <a:cxn ang="0">
                  <a:pos x="99" y="26"/>
                </a:cxn>
                <a:cxn ang="0">
                  <a:pos x="105" y="26"/>
                </a:cxn>
                <a:cxn ang="0">
                  <a:pos x="122" y="24"/>
                </a:cxn>
                <a:cxn ang="0">
                  <a:pos x="125" y="15"/>
                </a:cxn>
                <a:cxn ang="0">
                  <a:pos x="135" y="17"/>
                </a:cxn>
                <a:cxn ang="0">
                  <a:pos x="142" y="0"/>
                </a:cxn>
                <a:cxn ang="0">
                  <a:pos x="155" y="9"/>
                </a:cxn>
                <a:cxn ang="0">
                  <a:pos x="161" y="32"/>
                </a:cxn>
                <a:cxn ang="0">
                  <a:pos x="185" y="19"/>
                </a:cxn>
                <a:cxn ang="0">
                  <a:pos x="208" y="22"/>
                </a:cxn>
                <a:cxn ang="0">
                  <a:pos x="204" y="26"/>
                </a:cxn>
                <a:cxn ang="0">
                  <a:pos x="206" y="28"/>
                </a:cxn>
                <a:cxn ang="0">
                  <a:pos x="193" y="30"/>
                </a:cxn>
                <a:cxn ang="0">
                  <a:pos x="180" y="30"/>
                </a:cxn>
                <a:cxn ang="0">
                  <a:pos x="161" y="41"/>
                </a:cxn>
                <a:cxn ang="0">
                  <a:pos x="167" y="64"/>
                </a:cxn>
                <a:cxn ang="0">
                  <a:pos x="161" y="82"/>
                </a:cxn>
                <a:cxn ang="0">
                  <a:pos x="146" y="82"/>
                </a:cxn>
                <a:cxn ang="0">
                  <a:pos x="152" y="92"/>
                </a:cxn>
                <a:cxn ang="0">
                  <a:pos x="144" y="101"/>
                </a:cxn>
                <a:cxn ang="0">
                  <a:pos x="140" y="124"/>
                </a:cxn>
                <a:cxn ang="0">
                  <a:pos x="108" y="131"/>
                </a:cxn>
                <a:cxn ang="0">
                  <a:pos x="103" y="139"/>
                </a:cxn>
                <a:cxn ang="0">
                  <a:pos x="101" y="159"/>
                </a:cxn>
                <a:cxn ang="0">
                  <a:pos x="41" y="167"/>
                </a:cxn>
                <a:cxn ang="0">
                  <a:pos x="19" y="159"/>
                </a:cxn>
                <a:cxn ang="0">
                  <a:pos x="19" y="159"/>
                </a:cxn>
                <a:cxn ang="0">
                  <a:pos x="28" y="139"/>
                </a:cxn>
                <a:cxn ang="0">
                  <a:pos x="24" y="129"/>
                </a:cxn>
                <a:cxn ang="0">
                  <a:pos x="11" y="124"/>
                </a:cxn>
                <a:cxn ang="0">
                  <a:pos x="0" y="82"/>
                </a:cxn>
                <a:cxn ang="0">
                  <a:pos x="0" y="80"/>
                </a:cxn>
                <a:cxn ang="0">
                  <a:pos x="7" y="65"/>
                </a:cxn>
                <a:cxn ang="0">
                  <a:pos x="7" y="49"/>
                </a:cxn>
                <a:cxn ang="0">
                  <a:pos x="7" y="49"/>
                </a:cxn>
                <a:cxn ang="0">
                  <a:pos x="30" y="54"/>
                </a:cxn>
                <a:cxn ang="0">
                  <a:pos x="37" y="49"/>
                </a:cxn>
                <a:cxn ang="0">
                  <a:pos x="54" y="39"/>
                </a:cxn>
                <a:cxn ang="0">
                  <a:pos x="58" y="22"/>
                </a:cxn>
                <a:cxn ang="0">
                  <a:pos x="65" y="22"/>
                </a:cxn>
                <a:cxn ang="0">
                  <a:pos x="67" y="17"/>
                </a:cxn>
                <a:cxn ang="0">
                  <a:pos x="80" y="21"/>
                </a:cxn>
                <a:cxn ang="0">
                  <a:pos x="80" y="21"/>
                </a:cxn>
              </a:cxnLst>
              <a:rect l="0" t="0" r="r" b="b"/>
              <a:pathLst>
                <a:path w="208" h="167">
                  <a:moveTo>
                    <a:pt x="80" y="21"/>
                  </a:moveTo>
                  <a:lnTo>
                    <a:pt x="99" y="26"/>
                  </a:lnTo>
                  <a:lnTo>
                    <a:pt x="105" y="26"/>
                  </a:lnTo>
                  <a:lnTo>
                    <a:pt x="122" y="24"/>
                  </a:lnTo>
                  <a:lnTo>
                    <a:pt x="125" y="15"/>
                  </a:lnTo>
                  <a:lnTo>
                    <a:pt x="135" y="17"/>
                  </a:lnTo>
                  <a:lnTo>
                    <a:pt x="142" y="0"/>
                  </a:lnTo>
                  <a:lnTo>
                    <a:pt x="155" y="9"/>
                  </a:lnTo>
                  <a:lnTo>
                    <a:pt x="161" y="32"/>
                  </a:lnTo>
                  <a:lnTo>
                    <a:pt x="185" y="19"/>
                  </a:lnTo>
                  <a:lnTo>
                    <a:pt x="208" y="22"/>
                  </a:lnTo>
                  <a:lnTo>
                    <a:pt x="204" y="26"/>
                  </a:lnTo>
                  <a:lnTo>
                    <a:pt x="206" y="28"/>
                  </a:lnTo>
                  <a:lnTo>
                    <a:pt x="193" y="30"/>
                  </a:lnTo>
                  <a:lnTo>
                    <a:pt x="180" y="30"/>
                  </a:lnTo>
                  <a:lnTo>
                    <a:pt x="161" y="41"/>
                  </a:lnTo>
                  <a:lnTo>
                    <a:pt x="167" y="64"/>
                  </a:lnTo>
                  <a:lnTo>
                    <a:pt x="161" y="82"/>
                  </a:lnTo>
                  <a:lnTo>
                    <a:pt x="146" y="82"/>
                  </a:lnTo>
                  <a:lnTo>
                    <a:pt x="152" y="92"/>
                  </a:lnTo>
                  <a:lnTo>
                    <a:pt x="144" y="101"/>
                  </a:lnTo>
                  <a:lnTo>
                    <a:pt x="140" y="124"/>
                  </a:lnTo>
                  <a:lnTo>
                    <a:pt x="108" y="131"/>
                  </a:lnTo>
                  <a:lnTo>
                    <a:pt x="103" y="139"/>
                  </a:lnTo>
                  <a:lnTo>
                    <a:pt x="101" y="159"/>
                  </a:lnTo>
                  <a:lnTo>
                    <a:pt x="41" y="167"/>
                  </a:lnTo>
                  <a:lnTo>
                    <a:pt x="19" y="159"/>
                  </a:lnTo>
                  <a:lnTo>
                    <a:pt x="19" y="159"/>
                  </a:lnTo>
                  <a:lnTo>
                    <a:pt x="28" y="139"/>
                  </a:lnTo>
                  <a:lnTo>
                    <a:pt x="24" y="129"/>
                  </a:lnTo>
                  <a:lnTo>
                    <a:pt x="11" y="124"/>
                  </a:lnTo>
                  <a:lnTo>
                    <a:pt x="0" y="82"/>
                  </a:lnTo>
                  <a:lnTo>
                    <a:pt x="0" y="80"/>
                  </a:lnTo>
                  <a:lnTo>
                    <a:pt x="7" y="65"/>
                  </a:lnTo>
                  <a:lnTo>
                    <a:pt x="7" y="49"/>
                  </a:lnTo>
                  <a:lnTo>
                    <a:pt x="7" y="49"/>
                  </a:lnTo>
                  <a:lnTo>
                    <a:pt x="30" y="54"/>
                  </a:lnTo>
                  <a:lnTo>
                    <a:pt x="37" y="49"/>
                  </a:lnTo>
                  <a:lnTo>
                    <a:pt x="54" y="39"/>
                  </a:lnTo>
                  <a:lnTo>
                    <a:pt x="58" y="22"/>
                  </a:lnTo>
                  <a:lnTo>
                    <a:pt x="65" y="22"/>
                  </a:lnTo>
                  <a:lnTo>
                    <a:pt x="67" y="17"/>
                  </a:lnTo>
                  <a:lnTo>
                    <a:pt x="80" y="21"/>
                  </a:lnTo>
                  <a:lnTo>
                    <a:pt x="80" y="2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4" name="Freeform 5651"/>
            <p:cNvSpPr>
              <a:spLocks/>
            </p:cNvSpPr>
            <p:nvPr/>
          </p:nvSpPr>
          <p:spPr bwMode="gray">
            <a:xfrm>
              <a:off x="9033436" y="3334254"/>
              <a:ext cx="99538" cy="118399"/>
            </a:xfrm>
            <a:custGeom>
              <a:avLst/>
              <a:gdLst/>
              <a:ahLst/>
              <a:cxnLst>
                <a:cxn ang="0">
                  <a:pos x="58" y="0"/>
                </a:cxn>
                <a:cxn ang="0">
                  <a:pos x="55" y="15"/>
                </a:cxn>
                <a:cxn ang="0">
                  <a:pos x="44" y="15"/>
                </a:cxn>
                <a:cxn ang="0">
                  <a:pos x="44" y="26"/>
                </a:cxn>
                <a:cxn ang="0">
                  <a:pos x="27" y="23"/>
                </a:cxn>
                <a:cxn ang="0">
                  <a:pos x="0" y="58"/>
                </a:cxn>
                <a:cxn ang="0">
                  <a:pos x="23" y="62"/>
                </a:cxn>
                <a:cxn ang="0">
                  <a:pos x="25" y="86"/>
                </a:cxn>
                <a:cxn ang="0">
                  <a:pos x="55" y="92"/>
                </a:cxn>
                <a:cxn ang="0">
                  <a:pos x="60" y="85"/>
                </a:cxn>
                <a:cxn ang="0">
                  <a:pos x="77" y="79"/>
                </a:cxn>
                <a:cxn ang="0">
                  <a:pos x="53" y="64"/>
                </a:cxn>
                <a:cxn ang="0">
                  <a:pos x="49" y="55"/>
                </a:cxn>
                <a:cxn ang="0">
                  <a:pos x="75" y="36"/>
                </a:cxn>
                <a:cxn ang="0">
                  <a:pos x="66" y="23"/>
                </a:cxn>
                <a:cxn ang="0">
                  <a:pos x="75" y="4"/>
                </a:cxn>
                <a:cxn ang="0">
                  <a:pos x="58" y="0"/>
                </a:cxn>
                <a:cxn ang="0">
                  <a:pos x="58" y="0"/>
                </a:cxn>
              </a:cxnLst>
              <a:rect l="0" t="0" r="r" b="b"/>
              <a:pathLst>
                <a:path w="77" h="92">
                  <a:moveTo>
                    <a:pt x="58" y="0"/>
                  </a:moveTo>
                  <a:lnTo>
                    <a:pt x="55" y="15"/>
                  </a:lnTo>
                  <a:lnTo>
                    <a:pt x="44" y="15"/>
                  </a:lnTo>
                  <a:lnTo>
                    <a:pt x="44" y="26"/>
                  </a:lnTo>
                  <a:lnTo>
                    <a:pt x="27" y="23"/>
                  </a:lnTo>
                  <a:lnTo>
                    <a:pt x="0" y="58"/>
                  </a:lnTo>
                  <a:lnTo>
                    <a:pt x="23" y="62"/>
                  </a:lnTo>
                  <a:lnTo>
                    <a:pt x="25" y="86"/>
                  </a:lnTo>
                  <a:lnTo>
                    <a:pt x="55" y="92"/>
                  </a:lnTo>
                  <a:lnTo>
                    <a:pt x="60" y="85"/>
                  </a:lnTo>
                  <a:lnTo>
                    <a:pt x="77" y="79"/>
                  </a:lnTo>
                  <a:lnTo>
                    <a:pt x="53" y="64"/>
                  </a:lnTo>
                  <a:lnTo>
                    <a:pt x="49" y="55"/>
                  </a:lnTo>
                  <a:lnTo>
                    <a:pt x="75" y="36"/>
                  </a:lnTo>
                  <a:lnTo>
                    <a:pt x="66" y="23"/>
                  </a:lnTo>
                  <a:lnTo>
                    <a:pt x="75" y="4"/>
                  </a:lnTo>
                  <a:lnTo>
                    <a:pt x="58" y="0"/>
                  </a:lnTo>
                  <a:lnTo>
                    <a:pt x="58"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5" name="Freeform 5657"/>
            <p:cNvSpPr>
              <a:spLocks/>
            </p:cNvSpPr>
            <p:nvPr/>
          </p:nvSpPr>
          <p:spPr bwMode="gray">
            <a:xfrm>
              <a:off x="5119135" y="3879920"/>
              <a:ext cx="74977" cy="52765"/>
            </a:xfrm>
            <a:custGeom>
              <a:avLst/>
              <a:gdLst/>
              <a:ahLst/>
              <a:cxnLst>
                <a:cxn ang="0">
                  <a:pos x="5" y="0"/>
                </a:cxn>
                <a:cxn ang="0">
                  <a:pos x="33" y="1"/>
                </a:cxn>
                <a:cxn ang="0">
                  <a:pos x="35" y="7"/>
                </a:cxn>
                <a:cxn ang="0">
                  <a:pos x="45" y="7"/>
                </a:cxn>
                <a:cxn ang="0">
                  <a:pos x="37" y="13"/>
                </a:cxn>
                <a:cxn ang="0">
                  <a:pos x="52" y="16"/>
                </a:cxn>
                <a:cxn ang="0">
                  <a:pos x="58" y="24"/>
                </a:cxn>
                <a:cxn ang="0">
                  <a:pos x="50" y="31"/>
                </a:cxn>
                <a:cxn ang="0">
                  <a:pos x="46" y="24"/>
                </a:cxn>
                <a:cxn ang="0">
                  <a:pos x="20" y="30"/>
                </a:cxn>
                <a:cxn ang="0">
                  <a:pos x="20" y="24"/>
                </a:cxn>
                <a:cxn ang="0">
                  <a:pos x="13" y="28"/>
                </a:cxn>
                <a:cxn ang="0">
                  <a:pos x="5" y="41"/>
                </a:cxn>
                <a:cxn ang="0">
                  <a:pos x="0" y="31"/>
                </a:cxn>
                <a:cxn ang="0">
                  <a:pos x="5" y="0"/>
                </a:cxn>
                <a:cxn ang="0">
                  <a:pos x="5" y="0"/>
                </a:cxn>
              </a:cxnLst>
              <a:rect l="0" t="0" r="r" b="b"/>
              <a:pathLst>
                <a:path w="58" h="41">
                  <a:moveTo>
                    <a:pt x="5" y="0"/>
                  </a:moveTo>
                  <a:lnTo>
                    <a:pt x="33" y="1"/>
                  </a:lnTo>
                  <a:lnTo>
                    <a:pt x="35" y="7"/>
                  </a:lnTo>
                  <a:lnTo>
                    <a:pt x="45" y="7"/>
                  </a:lnTo>
                  <a:lnTo>
                    <a:pt x="37" y="13"/>
                  </a:lnTo>
                  <a:lnTo>
                    <a:pt x="52" y="16"/>
                  </a:lnTo>
                  <a:lnTo>
                    <a:pt x="58" y="24"/>
                  </a:lnTo>
                  <a:lnTo>
                    <a:pt x="50" y="31"/>
                  </a:lnTo>
                  <a:lnTo>
                    <a:pt x="46" y="24"/>
                  </a:lnTo>
                  <a:lnTo>
                    <a:pt x="20" y="30"/>
                  </a:lnTo>
                  <a:lnTo>
                    <a:pt x="20" y="24"/>
                  </a:lnTo>
                  <a:lnTo>
                    <a:pt x="13" y="28"/>
                  </a:lnTo>
                  <a:lnTo>
                    <a:pt x="5" y="41"/>
                  </a:lnTo>
                  <a:lnTo>
                    <a:pt x="0" y="31"/>
                  </a:lnTo>
                  <a:lnTo>
                    <a:pt x="5" y="0"/>
                  </a:lnTo>
                  <a:lnTo>
                    <a:pt x="5"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6" name="Freeform 5658"/>
            <p:cNvSpPr>
              <a:spLocks/>
            </p:cNvSpPr>
            <p:nvPr/>
          </p:nvSpPr>
          <p:spPr bwMode="gray">
            <a:xfrm>
              <a:off x="5460408" y="4217099"/>
              <a:ext cx="60757" cy="83652"/>
            </a:xfrm>
            <a:custGeom>
              <a:avLst/>
              <a:gdLst/>
              <a:ahLst/>
              <a:cxnLst>
                <a:cxn ang="0">
                  <a:pos x="47" y="28"/>
                </a:cxn>
                <a:cxn ang="0">
                  <a:pos x="24" y="60"/>
                </a:cxn>
                <a:cxn ang="0">
                  <a:pos x="9" y="65"/>
                </a:cxn>
                <a:cxn ang="0">
                  <a:pos x="0" y="60"/>
                </a:cxn>
                <a:cxn ang="0">
                  <a:pos x="9" y="35"/>
                </a:cxn>
                <a:cxn ang="0">
                  <a:pos x="3" y="11"/>
                </a:cxn>
                <a:cxn ang="0">
                  <a:pos x="9" y="0"/>
                </a:cxn>
                <a:cxn ang="0">
                  <a:pos x="47" y="28"/>
                </a:cxn>
                <a:cxn ang="0">
                  <a:pos x="47" y="28"/>
                </a:cxn>
              </a:cxnLst>
              <a:rect l="0" t="0" r="r" b="b"/>
              <a:pathLst>
                <a:path w="47" h="65">
                  <a:moveTo>
                    <a:pt x="47" y="28"/>
                  </a:moveTo>
                  <a:lnTo>
                    <a:pt x="24" y="60"/>
                  </a:lnTo>
                  <a:lnTo>
                    <a:pt x="9" y="65"/>
                  </a:lnTo>
                  <a:lnTo>
                    <a:pt x="0" y="60"/>
                  </a:lnTo>
                  <a:lnTo>
                    <a:pt x="9" y="35"/>
                  </a:lnTo>
                  <a:lnTo>
                    <a:pt x="3" y="11"/>
                  </a:lnTo>
                  <a:lnTo>
                    <a:pt x="9" y="0"/>
                  </a:lnTo>
                  <a:lnTo>
                    <a:pt x="47" y="28"/>
                  </a:lnTo>
                  <a:lnTo>
                    <a:pt x="47" y="2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7" name="Freeform 5659"/>
            <p:cNvSpPr>
              <a:spLocks/>
            </p:cNvSpPr>
            <p:nvPr/>
          </p:nvSpPr>
          <p:spPr bwMode="gray">
            <a:xfrm>
              <a:off x="5385432" y="4206804"/>
              <a:ext cx="86611" cy="99095"/>
            </a:xfrm>
            <a:custGeom>
              <a:avLst/>
              <a:gdLst/>
              <a:ahLst/>
              <a:cxnLst>
                <a:cxn ang="0">
                  <a:pos x="67" y="8"/>
                </a:cxn>
                <a:cxn ang="0">
                  <a:pos x="50" y="0"/>
                </a:cxn>
                <a:cxn ang="0">
                  <a:pos x="16" y="0"/>
                </a:cxn>
                <a:cxn ang="0">
                  <a:pos x="16" y="0"/>
                </a:cxn>
                <a:cxn ang="0">
                  <a:pos x="0" y="32"/>
                </a:cxn>
                <a:cxn ang="0">
                  <a:pos x="26" y="73"/>
                </a:cxn>
                <a:cxn ang="0">
                  <a:pos x="31" y="77"/>
                </a:cxn>
                <a:cxn ang="0">
                  <a:pos x="37" y="66"/>
                </a:cxn>
                <a:cxn ang="0">
                  <a:pos x="58" y="68"/>
                </a:cxn>
                <a:cxn ang="0">
                  <a:pos x="67" y="43"/>
                </a:cxn>
                <a:cxn ang="0">
                  <a:pos x="61" y="19"/>
                </a:cxn>
                <a:cxn ang="0">
                  <a:pos x="67" y="8"/>
                </a:cxn>
                <a:cxn ang="0">
                  <a:pos x="67" y="8"/>
                </a:cxn>
              </a:cxnLst>
              <a:rect l="0" t="0" r="r" b="b"/>
              <a:pathLst>
                <a:path w="67" h="77">
                  <a:moveTo>
                    <a:pt x="67" y="8"/>
                  </a:moveTo>
                  <a:lnTo>
                    <a:pt x="50" y="0"/>
                  </a:lnTo>
                  <a:lnTo>
                    <a:pt x="16" y="0"/>
                  </a:lnTo>
                  <a:lnTo>
                    <a:pt x="16" y="0"/>
                  </a:lnTo>
                  <a:lnTo>
                    <a:pt x="0" y="32"/>
                  </a:lnTo>
                  <a:lnTo>
                    <a:pt x="26" y="73"/>
                  </a:lnTo>
                  <a:lnTo>
                    <a:pt x="31" y="77"/>
                  </a:lnTo>
                  <a:lnTo>
                    <a:pt x="37" y="66"/>
                  </a:lnTo>
                  <a:lnTo>
                    <a:pt x="58" y="68"/>
                  </a:lnTo>
                  <a:lnTo>
                    <a:pt x="67" y="43"/>
                  </a:lnTo>
                  <a:lnTo>
                    <a:pt x="61" y="19"/>
                  </a:lnTo>
                  <a:lnTo>
                    <a:pt x="67" y="8"/>
                  </a:lnTo>
                  <a:lnTo>
                    <a:pt x="67" y="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8" name="Freeform 5660"/>
            <p:cNvSpPr>
              <a:spLocks/>
            </p:cNvSpPr>
            <p:nvPr/>
          </p:nvSpPr>
          <p:spPr bwMode="gray">
            <a:xfrm>
              <a:off x="5319504" y="4151465"/>
              <a:ext cx="99538" cy="167303"/>
            </a:xfrm>
            <a:custGeom>
              <a:avLst/>
              <a:gdLst/>
              <a:ahLst/>
              <a:cxnLst>
                <a:cxn ang="0">
                  <a:pos x="24" y="0"/>
                </a:cxn>
                <a:cxn ang="0">
                  <a:pos x="9" y="12"/>
                </a:cxn>
                <a:cxn ang="0">
                  <a:pos x="8" y="23"/>
                </a:cxn>
                <a:cxn ang="0">
                  <a:pos x="11" y="25"/>
                </a:cxn>
                <a:cxn ang="0">
                  <a:pos x="4" y="30"/>
                </a:cxn>
                <a:cxn ang="0">
                  <a:pos x="0" y="43"/>
                </a:cxn>
                <a:cxn ang="0">
                  <a:pos x="9" y="58"/>
                </a:cxn>
                <a:cxn ang="0">
                  <a:pos x="21" y="60"/>
                </a:cxn>
                <a:cxn ang="0">
                  <a:pos x="26" y="77"/>
                </a:cxn>
                <a:cxn ang="0">
                  <a:pos x="21" y="105"/>
                </a:cxn>
                <a:cxn ang="0">
                  <a:pos x="30" y="126"/>
                </a:cxn>
                <a:cxn ang="0">
                  <a:pos x="39" y="130"/>
                </a:cxn>
                <a:cxn ang="0">
                  <a:pos x="66" y="116"/>
                </a:cxn>
                <a:cxn ang="0">
                  <a:pos x="77" y="116"/>
                </a:cxn>
                <a:cxn ang="0">
                  <a:pos x="51" y="75"/>
                </a:cxn>
                <a:cxn ang="0">
                  <a:pos x="67" y="43"/>
                </a:cxn>
                <a:cxn ang="0">
                  <a:pos x="67" y="43"/>
                </a:cxn>
                <a:cxn ang="0">
                  <a:pos x="51" y="28"/>
                </a:cxn>
                <a:cxn ang="0">
                  <a:pos x="43" y="28"/>
                </a:cxn>
                <a:cxn ang="0">
                  <a:pos x="43" y="13"/>
                </a:cxn>
                <a:cxn ang="0">
                  <a:pos x="24" y="0"/>
                </a:cxn>
                <a:cxn ang="0">
                  <a:pos x="24" y="0"/>
                </a:cxn>
              </a:cxnLst>
              <a:rect l="0" t="0" r="r" b="b"/>
              <a:pathLst>
                <a:path w="77" h="130">
                  <a:moveTo>
                    <a:pt x="24" y="0"/>
                  </a:moveTo>
                  <a:lnTo>
                    <a:pt x="9" y="12"/>
                  </a:lnTo>
                  <a:lnTo>
                    <a:pt x="8" y="23"/>
                  </a:lnTo>
                  <a:lnTo>
                    <a:pt x="11" y="25"/>
                  </a:lnTo>
                  <a:lnTo>
                    <a:pt x="4" y="30"/>
                  </a:lnTo>
                  <a:lnTo>
                    <a:pt x="0" y="43"/>
                  </a:lnTo>
                  <a:lnTo>
                    <a:pt x="9" y="58"/>
                  </a:lnTo>
                  <a:lnTo>
                    <a:pt x="21" y="60"/>
                  </a:lnTo>
                  <a:lnTo>
                    <a:pt x="26" y="77"/>
                  </a:lnTo>
                  <a:lnTo>
                    <a:pt x="21" y="105"/>
                  </a:lnTo>
                  <a:lnTo>
                    <a:pt x="30" y="126"/>
                  </a:lnTo>
                  <a:lnTo>
                    <a:pt x="39" y="130"/>
                  </a:lnTo>
                  <a:lnTo>
                    <a:pt x="66" y="116"/>
                  </a:lnTo>
                  <a:lnTo>
                    <a:pt x="77" y="116"/>
                  </a:lnTo>
                  <a:lnTo>
                    <a:pt x="51" y="75"/>
                  </a:lnTo>
                  <a:lnTo>
                    <a:pt x="67" y="43"/>
                  </a:lnTo>
                  <a:lnTo>
                    <a:pt x="67" y="43"/>
                  </a:lnTo>
                  <a:lnTo>
                    <a:pt x="51" y="28"/>
                  </a:lnTo>
                  <a:lnTo>
                    <a:pt x="43" y="28"/>
                  </a:lnTo>
                  <a:lnTo>
                    <a:pt x="43" y="13"/>
                  </a:lnTo>
                  <a:lnTo>
                    <a:pt x="24" y="0"/>
                  </a:lnTo>
                  <a:lnTo>
                    <a:pt x="24"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9" name="Freeform 5664"/>
            <p:cNvSpPr>
              <a:spLocks/>
            </p:cNvSpPr>
            <p:nvPr/>
          </p:nvSpPr>
          <p:spPr bwMode="gray">
            <a:xfrm>
              <a:off x="4861888" y="3800129"/>
              <a:ext cx="215881" cy="79791"/>
            </a:xfrm>
            <a:custGeom>
              <a:avLst/>
              <a:gdLst/>
              <a:ahLst/>
              <a:cxnLst>
                <a:cxn ang="0">
                  <a:pos x="0" y="24"/>
                </a:cxn>
                <a:cxn ang="0">
                  <a:pos x="11" y="24"/>
                </a:cxn>
                <a:cxn ang="0">
                  <a:pos x="36" y="9"/>
                </a:cxn>
                <a:cxn ang="0">
                  <a:pos x="54" y="11"/>
                </a:cxn>
                <a:cxn ang="0">
                  <a:pos x="45" y="15"/>
                </a:cxn>
                <a:cxn ang="0">
                  <a:pos x="49" y="19"/>
                </a:cxn>
                <a:cxn ang="0">
                  <a:pos x="96" y="30"/>
                </a:cxn>
                <a:cxn ang="0">
                  <a:pos x="107" y="45"/>
                </a:cxn>
                <a:cxn ang="0">
                  <a:pos x="118" y="45"/>
                </a:cxn>
                <a:cxn ang="0">
                  <a:pos x="120" y="52"/>
                </a:cxn>
                <a:cxn ang="0">
                  <a:pos x="109" y="62"/>
                </a:cxn>
                <a:cxn ang="0">
                  <a:pos x="167" y="56"/>
                </a:cxn>
                <a:cxn ang="0">
                  <a:pos x="157" y="47"/>
                </a:cxn>
                <a:cxn ang="0">
                  <a:pos x="142" y="47"/>
                </a:cxn>
                <a:cxn ang="0">
                  <a:pos x="146" y="39"/>
                </a:cxn>
                <a:cxn ang="0">
                  <a:pos x="131" y="35"/>
                </a:cxn>
                <a:cxn ang="0">
                  <a:pos x="105" y="17"/>
                </a:cxn>
                <a:cxn ang="0">
                  <a:pos x="58" y="0"/>
                </a:cxn>
                <a:cxn ang="0">
                  <a:pos x="24" y="5"/>
                </a:cxn>
                <a:cxn ang="0">
                  <a:pos x="0" y="24"/>
                </a:cxn>
                <a:cxn ang="0">
                  <a:pos x="0" y="24"/>
                </a:cxn>
              </a:cxnLst>
              <a:rect l="0" t="0" r="r" b="b"/>
              <a:pathLst>
                <a:path w="167" h="62">
                  <a:moveTo>
                    <a:pt x="0" y="24"/>
                  </a:moveTo>
                  <a:lnTo>
                    <a:pt x="11" y="24"/>
                  </a:lnTo>
                  <a:lnTo>
                    <a:pt x="36" y="9"/>
                  </a:lnTo>
                  <a:lnTo>
                    <a:pt x="54" y="11"/>
                  </a:lnTo>
                  <a:lnTo>
                    <a:pt x="45" y="15"/>
                  </a:lnTo>
                  <a:lnTo>
                    <a:pt x="49" y="19"/>
                  </a:lnTo>
                  <a:lnTo>
                    <a:pt x="96" y="30"/>
                  </a:lnTo>
                  <a:lnTo>
                    <a:pt x="107" y="45"/>
                  </a:lnTo>
                  <a:lnTo>
                    <a:pt x="118" y="45"/>
                  </a:lnTo>
                  <a:lnTo>
                    <a:pt x="120" y="52"/>
                  </a:lnTo>
                  <a:lnTo>
                    <a:pt x="109" y="62"/>
                  </a:lnTo>
                  <a:lnTo>
                    <a:pt x="167" y="56"/>
                  </a:lnTo>
                  <a:lnTo>
                    <a:pt x="157" y="47"/>
                  </a:lnTo>
                  <a:lnTo>
                    <a:pt x="142" y="47"/>
                  </a:lnTo>
                  <a:lnTo>
                    <a:pt x="146" y="39"/>
                  </a:lnTo>
                  <a:lnTo>
                    <a:pt x="131" y="35"/>
                  </a:lnTo>
                  <a:lnTo>
                    <a:pt x="105" y="17"/>
                  </a:lnTo>
                  <a:lnTo>
                    <a:pt x="58" y="0"/>
                  </a:lnTo>
                  <a:lnTo>
                    <a:pt x="24" y="5"/>
                  </a:lnTo>
                  <a:lnTo>
                    <a:pt x="0" y="24"/>
                  </a:lnTo>
                  <a:lnTo>
                    <a:pt x="0" y="2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0" name="Freeform 5665"/>
            <p:cNvSpPr>
              <a:spLocks/>
            </p:cNvSpPr>
            <p:nvPr/>
          </p:nvSpPr>
          <p:spPr bwMode="gray">
            <a:xfrm>
              <a:off x="5355700" y="2601982"/>
              <a:ext cx="202954" cy="47617"/>
            </a:xfrm>
            <a:custGeom>
              <a:avLst/>
              <a:gdLst/>
              <a:ahLst/>
              <a:cxnLst>
                <a:cxn ang="0">
                  <a:pos x="6" y="0"/>
                </a:cxn>
                <a:cxn ang="0">
                  <a:pos x="0" y="5"/>
                </a:cxn>
                <a:cxn ang="0">
                  <a:pos x="4" y="11"/>
                </a:cxn>
                <a:cxn ang="0">
                  <a:pos x="32" y="13"/>
                </a:cxn>
                <a:cxn ang="0">
                  <a:pos x="13" y="33"/>
                </a:cxn>
                <a:cxn ang="0">
                  <a:pos x="32" y="35"/>
                </a:cxn>
                <a:cxn ang="0">
                  <a:pos x="88" y="37"/>
                </a:cxn>
                <a:cxn ang="0">
                  <a:pos x="105" y="33"/>
                </a:cxn>
                <a:cxn ang="0">
                  <a:pos x="118" y="35"/>
                </a:cxn>
                <a:cxn ang="0">
                  <a:pos x="139" y="33"/>
                </a:cxn>
                <a:cxn ang="0">
                  <a:pos x="157" y="22"/>
                </a:cxn>
                <a:cxn ang="0">
                  <a:pos x="64" y="18"/>
                </a:cxn>
                <a:cxn ang="0">
                  <a:pos x="53" y="15"/>
                </a:cxn>
                <a:cxn ang="0">
                  <a:pos x="62" y="13"/>
                </a:cxn>
                <a:cxn ang="0">
                  <a:pos x="53" y="5"/>
                </a:cxn>
                <a:cxn ang="0">
                  <a:pos x="6" y="0"/>
                </a:cxn>
                <a:cxn ang="0">
                  <a:pos x="6" y="0"/>
                </a:cxn>
              </a:cxnLst>
              <a:rect l="0" t="0" r="r" b="b"/>
              <a:pathLst>
                <a:path w="157" h="37">
                  <a:moveTo>
                    <a:pt x="6" y="0"/>
                  </a:moveTo>
                  <a:lnTo>
                    <a:pt x="0" y="5"/>
                  </a:lnTo>
                  <a:lnTo>
                    <a:pt x="4" y="11"/>
                  </a:lnTo>
                  <a:lnTo>
                    <a:pt x="32" y="13"/>
                  </a:lnTo>
                  <a:lnTo>
                    <a:pt x="13" y="33"/>
                  </a:lnTo>
                  <a:lnTo>
                    <a:pt x="32" y="35"/>
                  </a:lnTo>
                  <a:lnTo>
                    <a:pt x="88" y="37"/>
                  </a:lnTo>
                  <a:lnTo>
                    <a:pt x="105" y="33"/>
                  </a:lnTo>
                  <a:lnTo>
                    <a:pt x="118" y="35"/>
                  </a:lnTo>
                  <a:lnTo>
                    <a:pt x="139" y="33"/>
                  </a:lnTo>
                  <a:lnTo>
                    <a:pt x="157" y="22"/>
                  </a:lnTo>
                  <a:lnTo>
                    <a:pt x="64" y="18"/>
                  </a:lnTo>
                  <a:lnTo>
                    <a:pt x="53" y="15"/>
                  </a:lnTo>
                  <a:lnTo>
                    <a:pt x="62" y="13"/>
                  </a:lnTo>
                  <a:lnTo>
                    <a:pt x="53" y="5"/>
                  </a:lnTo>
                  <a:lnTo>
                    <a:pt x="6" y="0"/>
                  </a:lnTo>
                  <a:lnTo>
                    <a:pt x="6"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1" name="Freeform 5666"/>
            <p:cNvSpPr>
              <a:spLocks/>
            </p:cNvSpPr>
            <p:nvPr/>
          </p:nvSpPr>
          <p:spPr bwMode="gray">
            <a:xfrm>
              <a:off x="5438432" y="2531200"/>
              <a:ext cx="122807" cy="51478"/>
            </a:xfrm>
            <a:custGeom>
              <a:avLst/>
              <a:gdLst/>
              <a:ahLst/>
              <a:cxnLst>
                <a:cxn ang="0">
                  <a:pos x="9" y="15"/>
                </a:cxn>
                <a:cxn ang="0">
                  <a:pos x="15" y="25"/>
                </a:cxn>
                <a:cxn ang="0">
                  <a:pos x="0" y="34"/>
                </a:cxn>
                <a:cxn ang="0">
                  <a:pos x="7" y="40"/>
                </a:cxn>
                <a:cxn ang="0">
                  <a:pos x="35" y="40"/>
                </a:cxn>
                <a:cxn ang="0">
                  <a:pos x="95" y="21"/>
                </a:cxn>
                <a:cxn ang="0">
                  <a:pos x="79" y="19"/>
                </a:cxn>
                <a:cxn ang="0">
                  <a:pos x="92" y="13"/>
                </a:cxn>
                <a:cxn ang="0">
                  <a:pos x="65" y="10"/>
                </a:cxn>
                <a:cxn ang="0">
                  <a:pos x="62" y="0"/>
                </a:cxn>
                <a:cxn ang="0">
                  <a:pos x="47" y="0"/>
                </a:cxn>
                <a:cxn ang="0">
                  <a:pos x="9" y="15"/>
                </a:cxn>
                <a:cxn ang="0">
                  <a:pos x="9" y="15"/>
                </a:cxn>
              </a:cxnLst>
              <a:rect l="0" t="0" r="r" b="b"/>
              <a:pathLst>
                <a:path w="95" h="40">
                  <a:moveTo>
                    <a:pt x="9" y="15"/>
                  </a:moveTo>
                  <a:lnTo>
                    <a:pt x="15" y="25"/>
                  </a:lnTo>
                  <a:lnTo>
                    <a:pt x="0" y="34"/>
                  </a:lnTo>
                  <a:lnTo>
                    <a:pt x="7" y="40"/>
                  </a:lnTo>
                  <a:lnTo>
                    <a:pt x="35" y="40"/>
                  </a:lnTo>
                  <a:lnTo>
                    <a:pt x="95" y="21"/>
                  </a:lnTo>
                  <a:lnTo>
                    <a:pt x="79" y="19"/>
                  </a:lnTo>
                  <a:lnTo>
                    <a:pt x="92" y="13"/>
                  </a:lnTo>
                  <a:lnTo>
                    <a:pt x="65" y="10"/>
                  </a:lnTo>
                  <a:lnTo>
                    <a:pt x="62" y="0"/>
                  </a:lnTo>
                  <a:lnTo>
                    <a:pt x="47" y="0"/>
                  </a:lnTo>
                  <a:lnTo>
                    <a:pt x="9" y="15"/>
                  </a:lnTo>
                  <a:lnTo>
                    <a:pt x="9"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2" name="Freeform 5667"/>
            <p:cNvSpPr>
              <a:spLocks/>
            </p:cNvSpPr>
            <p:nvPr/>
          </p:nvSpPr>
          <p:spPr bwMode="gray">
            <a:xfrm>
              <a:off x="5443603" y="2505461"/>
              <a:ext cx="486056" cy="113251"/>
            </a:xfrm>
            <a:custGeom>
              <a:avLst/>
              <a:gdLst/>
              <a:ahLst/>
              <a:cxnLst>
                <a:cxn ang="0">
                  <a:pos x="76" y="19"/>
                </a:cxn>
                <a:cxn ang="0">
                  <a:pos x="73" y="24"/>
                </a:cxn>
                <a:cxn ang="0">
                  <a:pos x="84" y="28"/>
                </a:cxn>
                <a:cxn ang="0">
                  <a:pos x="104" y="30"/>
                </a:cxn>
                <a:cxn ang="0">
                  <a:pos x="88" y="37"/>
                </a:cxn>
                <a:cxn ang="0">
                  <a:pos x="101" y="39"/>
                </a:cxn>
                <a:cxn ang="0">
                  <a:pos x="91" y="50"/>
                </a:cxn>
                <a:cxn ang="0">
                  <a:pos x="48" y="60"/>
                </a:cxn>
                <a:cxn ang="0">
                  <a:pos x="65" y="63"/>
                </a:cxn>
                <a:cxn ang="0">
                  <a:pos x="39" y="65"/>
                </a:cxn>
                <a:cxn ang="0">
                  <a:pos x="31" y="69"/>
                </a:cxn>
                <a:cxn ang="0">
                  <a:pos x="41" y="73"/>
                </a:cxn>
                <a:cxn ang="0">
                  <a:pos x="7" y="78"/>
                </a:cxn>
                <a:cxn ang="0">
                  <a:pos x="0" y="84"/>
                </a:cxn>
                <a:cxn ang="0">
                  <a:pos x="86" y="82"/>
                </a:cxn>
                <a:cxn ang="0">
                  <a:pos x="86" y="88"/>
                </a:cxn>
                <a:cxn ang="0">
                  <a:pos x="131" y="78"/>
                </a:cxn>
                <a:cxn ang="0">
                  <a:pos x="121" y="73"/>
                </a:cxn>
                <a:cxn ang="0">
                  <a:pos x="144" y="67"/>
                </a:cxn>
                <a:cxn ang="0">
                  <a:pos x="146" y="63"/>
                </a:cxn>
                <a:cxn ang="0">
                  <a:pos x="170" y="62"/>
                </a:cxn>
                <a:cxn ang="0">
                  <a:pos x="211" y="43"/>
                </a:cxn>
                <a:cxn ang="0">
                  <a:pos x="376" y="7"/>
                </a:cxn>
                <a:cxn ang="0">
                  <a:pos x="301" y="0"/>
                </a:cxn>
                <a:cxn ang="0">
                  <a:pos x="232" y="0"/>
                </a:cxn>
                <a:cxn ang="0">
                  <a:pos x="76" y="19"/>
                </a:cxn>
                <a:cxn ang="0">
                  <a:pos x="76" y="19"/>
                </a:cxn>
              </a:cxnLst>
              <a:rect l="0" t="0" r="r" b="b"/>
              <a:pathLst>
                <a:path w="376" h="88">
                  <a:moveTo>
                    <a:pt x="76" y="19"/>
                  </a:moveTo>
                  <a:lnTo>
                    <a:pt x="73" y="24"/>
                  </a:lnTo>
                  <a:lnTo>
                    <a:pt x="84" y="28"/>
                  </a:lnTo>
                  <a:lnTo>
                    <a:pt x="104" y="30"/>
                  </a:lnTo>
                  <a:lnTo>
                    <a:pt x="88" y="37"/>
                  </a:lnTo>
                  <a:lnTo>
                    <a:pt x="101" y="39"/>
                  </a:lnTo>
                  <a:lnTo>
                    <a:pt x="91" y="50"/>
                  </a:lnTo>
                  <a:lnTo>
                    <a:pt x="48" y="60"/>
                  </a:lnTo>
                  <a:lnTo>
                    <a:pt x="65" y="63"/>
                  </a:lnTo>
                  <a:lnTo>
                    <a:pt x="39" y="65"/>
                  </a:lnTo>
                  <a:lnTo>
                    <a:pt x="31" y="69"/>
                  </a:lnTo>
                  <a:lnTo>
                    <a:pt x="41" y="73"/>
                  </a:lnTo>
                  <a:lnTo>
                    <a:pt x="7" y="78"/>
                  </a:lnTo>
                  <a:lnTo>
                    <a:pt x="0" y="84"/>
                  </a:lnTo>
                  <a:lnTo>
                    <a:pt x="86" y="82"/>
                  </a:lnTo>
                  <a:lnTo>
                    <a:pt x="86" y="88"/>
                  </a:lnTo>
                  <a:lnTo>
                    <a:pt x="131" y="78"/>
                  </a:lnTo>
                  <a:lnTo>
                    <a:pt x="121" y="73"/>
                  </a:lnTo>
                  <a:lnTo>
                    <a:pt x="144" y="67"/>
                  </a:lnTo>
                  <a:lnTo>
                    <a:pt x="146" y="63"/>
                  </a:lnTo>
                  <a:lnTo>
                    <a:pt x="170" y="62"/>
                  </a:lnTo>
                  <a:lnTo>
                    <a:pt x="211" y="43"/>
                  </a:lnTo>
                  <a:lnTo>
                    <a:pt x="376" y="7"/>
                  </a:lnTo>
                  <a:lnTo>
                    <a:pt x="301" y="0"/>
                  </a:lnTo>
                  <a:lnTo>
                    <a:pt x="232" y="0"/>
                  </a:lnTo>
                  <a:lnTo>
                    <a:pt x="76" y="19"/>
                  </a:lnTo>
                  <a:lnTo>
                    <a:pt x="76" y="1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3" name="Freeform 5668"/>
            <p:cNvSpPr>
              <a:spLocks/>
            </p:cNvSpPr>
            <p:nvPr/>
          </p:nvSpPr>
          <p:spPr bwMode="gray">
            <a:xfrm>
              <a:off x="5389310" y="2547930"/>
              <a:ext cx="19391" cy="7722"/>
            </a:xfrm>
            <a:custGeom>
              <a:avLst/>
              <a:gdLst/>
              <a:ahLst/>
              <a:cxnLst>
                <a:cxn ang="0">
                  <a:pos x="0" y="4"/>
                </a:cxn>
                <a:cxn ang="0">
                  <a:pos x="15" y="6"/>
                </a:cxn>
                <a:cxn ang="0">
                  <a:pos x="12" y="0"/>
                </a:cxn>
                <a:cxn ang="0">
                  <a:pos x="0" y="4"/>
                </a:cxn>
                <a:cxn ang="0">
                  <a:pos x="0" y="4"/>
                </a:cxn>
              </a:cxnLst>
              <a:rect l="0" t="0" r="r" b="b"/>
              <a:pathLst>
                <a:path w="15" h="6">
                  <a:moveTo>
                    <a:pt x="0" y="4"/>
                  </a:moveTo>
                  <a:lnTo>
                    <a:pt x="15" y="6"/>
                  </a:lnTo>
                  <a:lnTo>
                    <a:pt x="12" y="0"/>
                  </a:lnTo>
                  <a:lnTo>
                    <a:pt x="0" y="4"/>
                  </a:lnTo>
                  <a:lnTo>
                    <a:pt x="0"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4" name="Freeform 5669"/>
            <p:cNvSpPr>
              <a:spLocks/>
            </p:cNvSpPr>
            <p:nvPr/>
          </p:nvSpPr>
          <p:spPr bwMode="gray">
            <a:xfrm>
              <a:off x="5280723" y="2565947"/>
              <a:ext cx="124099" cy="23165"/>
            </a:xfrm>
            <a:custGeom>
              <a:avLst/>
              <a:gdLst/>
              <a:ahLst/>
              <a:cxnLst>
                <a:cxn ang="0">
                  <a:pos x="0" y="0"/>
                </a:cxn>
                <a:cxn ang="0">
                  <a:pos x="15" y="3"/>
                </a:cxn>
                <a:cxn ang="0">
                  <a:pos x="0" y="7"/>
                </a:cxn>
                <a:cxn ang="0">
                  <a:pos x="4" y="11"/>
                </a:cxn>
                <a:cxn ang="0">
                  <a:pos x="36" y="13"/>
                </a:cxn>
                <a:cxn ang="0">
                  <a:pos x="38" y="18"/>
                </a:cxn>
                <a:cxn ang="0">
                  <a:pos x="96" y="11"/>
                </a:cxn>
                <a:cxn ang="0">
                  <a:pos x="81" y="3"/>
                </a:cxn>
                <a:cxn ang="0">
                  <a:pos x="58" y="15"/>
                </a:cxn>
                <a:cxn ang="0">
                  <a:pos x="49" y="13"/>
                </a:cxn>
                <a:cxn ang="0">
                  <a:pos x="58" y="3"/>
                </a:cxn>
                <a:cxn ang="0">
                  <a:pos x="51" y="0"/>
                </a:cxn>
                <a:cxn ang="0">
                  <a:pos x="0" y="0"/>
                </a:cxn>
                <a:cxn ang="0">
                  <a:pos x="0" y="0"/>
                </a:cxn>
              </a:cxnLst>
              <a:rect l="0" t="0" r="r" b="b"/>
              <a:pathLst>
                <a:path w="96" h="18">
                  <a:moveTo>
                    <a:pt x="0" y="0"/>
                  </a:moveTo>
                  <a:lnTo>
                    <a:pt x="15" y="3"/>
                  </a:lnTo>
                  <a:lnTo>
                    <a:pt x="0" y="7"/>
                  </a:lnTo>
                  <a:lnTo>
                    <a:pt x="4" y="11"/>
                  </a:lnTo>
                  <a:lnTo>
                    <a:pt x="36" y="13"/>
                  </a:lnTo>
                  <a:lnTo>
                    <a:pt x="38" y="18"/>
                  </a:lnTo>
                  <a:lnTo>
                    <a:pt x="96" y="11"/>
                  </a:lnTo>
                  <a:lnTo>
                    <a:pt x="81" y="3"/>
                  </a:lnTo>
                  <a:lnTo>
                    <a:pt x="58" y="15"/>
                  </a:lnTo>
                  <a:lnTo>
                    <a:pt x="49" y="13"/>
                  </a:lnTo>
                  <a:lnTo>
                    <a:pt x="58" y="3"/>
                  </a:lnTo>
                  <a:lnTo>
                    <a:pt x="51" y="0"/>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5" name="Freeform 5670"/>
            <p:cNvSpPr>
              <a:spLocks/>
            </p:cNvSpPr>
            <p:nvPr/>
          </p:nvSpPr>
          <p:spPr bwMode="gray">
            <a:xfrm>
              <a:off x="5368627" y="2589112"/>
              <a:ext cx="64635" cy="7722"/>
            </a:xfrm>
            <a:custGeom>
              <a:avLst/>
              <a:gdLst/>
              <a:ahLst/>
              <a:cxnLst>
                <a:cxn ang="0">
                  <a:pos x="0" y="2"/>
                </a:cxn>
                <a:cxn ang="0">
                  <a:pos x="35" y="6"/>
                </a:cxn>
                <a:cxn ang="0">
                  <a:pos x="50" y="0"/>
                </a:cxn>
                <a:cxn ang="0">
                  <a:pos x="0" y="2"/>
                </a:cxn>
                <a:cxn ang="0">
                  <a:pos x="0" y="2"/>
                </a:cxn>
              </a:cxnLst>
              <a:rect l="0" t="0" r="r" b="b"/>
              <a:pathLst>
                <a:path w="50" h="6">
                  <a:moveTo>
                    <a:pt x="0" y="2"/>
                  </a:moveTo>
                  <a:lnTo>
                    <a:pt x="35" y="6"/>
                  </a:lnTo>
                  <a:lnTo>
                    <a:pt x="50" y="0"/>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6" name="Freeform 5671"/>
            <p:cNvSpPr>
              <a:spLocks/>
            </p:cNvSpPr>
            <p:nvPr/>
          </p:nvSpPr>
          <p:spPr bwMode="gray">
            <a:xfrm>
              <a:off x="5704729" y="2500313"/>
              <a:ext cx="842841" cy="446570"/>
            </a:xfrm>
            <a:custGeom>
              <a:avLst/>
              <a:gdLst/>
              <a:ahLst/>
              <a:cxnLst>
                <a:cxn ang="0">
                  <a:pos x="24" y="67"/>
                </a:cxn>
                <a:cxn ang="0">
                  <a:pos x="35" y="75"/>
                </a:cxn>
                <a:cxn ang="0">
                  <a:pos x="22" y="84"/>
                </a:cxn>
                <a:cxn ang="0">
                  <a:pos x="19" y="92"/>
                </a:cxn>
                <a:cxn ang="0">
                  <a:pos x="124" y="97"/>
                </a:cxn>
                <a:cxn ang="0">
                  <a:pos x="131" y="114"/>
                </a:cxn>
                <a:cxn ang="0">
                  <a:pos x="131" y="127"/>
                </a:cxn>
                <a:cxn ang="0">
                  <a:pos x="120" y="150"/>
                </a:cxn>
                <a:cxn ang="0">
                  <a:pos x="129" y="161"/>
                </a:cxn>
                <a:cxn ang="0">
                  <a:pos x="140" y="165"/>
                </a:cxn>
                <a:cxn ang="0">
                  <a:pos x="152" y="174"/>
                </a:cxn>
                <a:cxn ang="0">
                  <a:pos x="103" y="187"/>
                </a:cxn>
                <a:cxn ang="0">
                  <a:pos x="146" y="184"/>
                </a:cxn>
                <a:cxn ang="0">
                  <a:pos x="138" y="204"/>
                </a:cxn>
                <a:cxn ang="0">
                  <a:pos x="109" y="212"/>
                </a:cxn>
                <a:cxn ang="0">
                  <a:pos x="95" y="253"/>
                </a:cxn>
                <a:cxn ang="0">
                  <a:pos x="97" y="277"/>
                </a:cxn>
                <a:cxn ang="0">
                  <a:pos x="107" y="320"/>
                </a:cxn>
                <a:cxn ang="0">
                  <a:pos x="142" y="335"/>
                </a:cxn>
                <a:cxn ang="0">
                  <a:pos x="170" y="345"/>
                </a:cxn>
                <a:cxn ang="0">
                  <a:pos x="198" y="300"/>
                </a:cxn>
                <a:cxn ang="0">
                  <a:pos x="238" y="270"/>
                </a:cxn>
                <a:cxn ang="0">
                  <a:pos x="245" y="260"/>
                </a:cxn>
                <a:cxn ang="0">
                  <a:pos x="305" y="245"/>
                </a:cxn>
                <a:cxn ang="0">
                  <a:pos x="434" y="200"/>
                </a:cxn>
                <a:cxn ang="0">
                  <a:pos x="485" y="180"/>
                </a:cxn>
                <a:cxn ang="0">
                  <a:pos x="440" y="180"/>
                </a:cxn>
                <a:cxn ang="0">
                  <a:pos x="455" y="165"/>
                </a:cxn>
                <a:cxn ang="0">
                  <a:pos x="468" y="172"/>
                </a:cxn>
                <a:cxn ang="0">
                  <a:pos x="500" y="161"/>
                </a:cxn>
                <a:cxn ang="0">
                  <a:pos x="500" y="150"/>
                </a:cxn>
                <a:cxn ang="0">
                  <a:pos x="493" y="137"/>
                </a:cxn>
                <a:cxn ang="0">
                  <a:pos x="528" y="124"/>
                </a:cxn>
                <a:cxn ang="0">
                  <a:pos x="541" y="118"/>
                </a:cxn>
                <a:cxn ang="0">
                  <a:pos x="534" y="112"/>
                </a:cxn>
                <a:cxn ang="0">
                  <a:pos x="541" y="92"/>
                </a:cxn>
                <a:cxn ang="0">
                  <a:pos x="530" y="84"/>
                </a:cxn>
                <a:cxn ang="0">
                  <a:pos x="566" y="79"/>
                </a:cxn>
                <a:cxn ang="0">
                  <a:pos x="562" y="60"/>
                </a:cxn>
                <a:cxn ang="0">
                  <a:pos x="607" y="34"/>
                </a:cxn>
                <a:cxn ang="0">
                  <a:pos x="607" y="19"/>
                </a:cxn>
                <a:cxn ang="0">
                  <a:pos x="558" y="19"/>
                </a:cxn>
                <a:cxn ang="0">
                  <a:pos x="519" y="21"/>
                </a:cxn>
                <a:cxn ang="0">
                  <a:pos x="575" y="9"/>
                </a:cxn>
                <a:cxn ang="0">
                  <a:pos x="348" y="4"/>
                </a:cxn>
                <a:cxn ang="0">
                  <a:pos x="238" y="11"/>
                </a:cxn>
                <a:cxn ang="0">
                  <a:pos x="163" y="23"/>
                </a:cxn>
                <a:cxn ang="0">
                  <a:pos x="135" y="26"/>
                </a:cxn>
                <a:cxn ang="0">
                  <a:pos x="109" y="39"/>
                </a:cxn>
                <a:cxn ang="0">
                  <a:pos x="90" y="51"/>
                </a:cxn>
                <a:cxn ang="0">
                  <a:pos x="0" y="64"/>
                </a:cxn>
              </a:cxnLst>
              <a:rect l="0" t="0" r="r" b="b"/>
              <a:pathLst>
                <a:path w="652" h="347">
                  <a:moveTo>
                    <a:pt x="0" y="64"/>
                  </a:moveTo>
                  <a:lnTo>
                    <a:pt x="24" y="67"/>
                  </a:lnTo>
                  <a:lnTo>
                    <a:pt x="22" y="71"/>
                  </a:lnTo>
                  <a:lnTo>
                    <a:pt x="35" y="75"/>
                  </a:lnTo>
                  <a:lnTo>
                    <a:pt x="2" y="79"/>
                  </a:lnTo>
                  <a:lnTo>
                    <a:pt x="22" y="84"/>
                  </a:lnTo>
                  <a:lnTo>
                    <a:pt x="11" y="88"/>
                  </a:lnTo>
                  <a:lnTo>
                    <a:pt x="19" y="92"/>
                  </a:lnTo>
                  <a:lnTo>
                    <a:pt x="94" y="92"/>
                  </a:lnTo>
                  <a:lnTo>
                    <a:pt x="124" y="97"/>
                  </a:lnTo>
                  <a:lnTo>
                    <a:pt x="120" y="103"/>
                  </a:lnTo>
                  <a:lnTo>
                    <a:pt x="131" y="114"/>
                  </a:lnTo>
                  <a:lnTo>
                    <a:pt x="125" y="122"/>
                  </a:lnTo>
                  <a:lnTo>
                    <a:pt x="131" y="127"/>
                  </a:lnTo>
                  <a:lnTo>
                    <a:pt x="120" y="142"/>
                  </a:lnTo>
                  <a:lnTo>
                    <a:pt x="120" y="150"/>
                  </a:lnTo>
                  <a:lnTo>
                    <a:pt x="110" y="156"/>
                  </a:lnTo>
                  <a:lnTo>
                    <a:pt x="129" y="161"/>
                  </a:lnTo>
                  <a:lnTo>
                    <a:pt x="140" y="156"/>
                  </a:lnTo>
                  <a:lnTo>
                    <a:pt x="140" y="165"/>
                  </a:lnTo>
                  <a:lnTo>
                    <a:pt x="152" y="167"/>
                  </a:lnTo>
                  <a:lnTo>
                    <a:pt x="152" y="174"/>
                  </a:lnTo>
                  <a:lnTo>
                    <a:pt x="120" y="169"/>
                  </a:lnTo>
                  <a:lnTo>
                    <a:pt x="103" y="187"/>
                  </a:lnTo>
                  <a:lnTo>
                    <a:pt x="114" y="193"/>
                  </a:lnTo>
                  <a:lnTo>
                    <a:pt x="146" y="184"/>
                  </a:lnTo>
                  <a:lnTo>
                    <a:pt x="148" y="193"/>
                  </a:lnTo>
                  <a:lnTo>
                    <a:pt x="138" y="204"/>
                  </a:lnTo>
                  <a:lnTo>
                    <a:pt x="120" y="204"/>
                  </a:lnTo>
                  <a:lnTo>
                    <a:pt x="109" y="212"/>
                  </a:lnTo>
                  <a:lnTo>
                    <a:pt x="86" y="245"/>
                  </a:lnTo>
                  <a:lnTo>
                    <a:pt x="95" y="253"/>
                  </a:lnTo>
                  <a:lnTo>
                    <a:pt x="92" y="272"/>
                  </a:lnTo>
                  <a:lnTo>
                    <a:pt x="97" y="277"/>
                  </a:lnTo>
                  <a:lnTo>
                    <a:pt x="95" y="285"/>
                  </a:lnTo>
                  <a:lnTo>
                    <a:pt x="107" y="320"/>
                  </a:lnTo>
                  <a:lnTo>
                    <a:pt x="114" y="330"/>
                  </a:lnTo>
                  <a:lnTo>
                    <a:pt x="142" y="335"/>
                  </a:lnTo>
                  <a:lnTo>
                    <a:pt x="161" y="347"/>
                  </a:lnTo>
                  <a:lnTo>
                    <a:pt x="170" y="345"/>
                  </a:lnTo>
                  <a:lnTo>
                    <a:pt x="200" y="311"/>
                  </a:lnTo>
                  <a:lnTo>
                    <a:pt x="198" y="300"/>
                  </a:lnTo>
                  <a:lnTo>
                    <a:pt x="225" y="287"/>
                  </a:lnTo>
                  <a:lnTo>
                    <a:pt x="238" y="270"/>
                  </a:lnTo>
                  <a:lnTo>
                    <a:pt x="234" y="259"/>
                  </a:lnTo>
                  <a:lnTo>
                    <a:pt x="245" y="260"/>
                  </a:lnTo>
                  <a:lnTo>
                    <a:pt x="253" y="253"/>
                  </a:lnTo>
                  <a:lnTo>
                    <a:pt x="305" y="245"/>
                  </a:lnTo>
                  <a:lnTo>
                    <a:pt x="360" y="215"/>
                  </a:lnTo>
                  <a:lnTo>
                    <a:pt x="434" y="200"/>
                  </a:lnTo>
                  <a:lnTo>
                    <a:pt x="476" y="185"/>
                  </a:lnTo>
                  <a:lnTo>
                    <a:pt x="485" y="180"/>
                  </a:lnTo>
                  <a:lnTo>
                    <a:pt x="457" y="176"/>
                  </a:lnTo>
                  <a:lnTo>
                    <a:pt x="440" y="180"/>
                  </a:lnTo>
                  <a:lnTo>
                    <a:pt x="455" y="172"/>
                  </a:lnTo>
                  <a:lnTo>
                    <a:pt x="455" y="165"/>
                  </a:lnTo>
                  <a:lnTo>
                    <a:pt x="466" y="163"/>
                  </a:lnTo>
                  <a:lnTo>
                    <a:pt x="468" y="172"/>
                  </a:lnTo>
                  <a:lnTo>
                    <a:pt x="494" y="174"/>
                  </a:lnTo>
                  <a:lnTo>
                    <a:pt x="500" y="161"/>
                  </a:lnTo>
                  <a:lnTo>
                    <a:pt x="474" y="144"/>
                  </a:lnTo>
                  <a:lnTo>
                    <a:pt x="500" y="150"/>
                  </a:lnTo>
                  <a:lnTo>
                    <a:pt x="504" y="139"/>
                  </a:lnTo>
                  <a:lnTo>
                    <a:pt x="493" y="137"/>
                  </a:lnTo>
                  <a:lnTo>
                    <a:pt x="526" y="129"/>
                  </a:lnTo>
                  <a:lnTo>
                    <a:pt x="528" y="124"/>
                  </a:lnTo>
                  <a:lnTo>
                    <a:pt x="515" y="122"/>
                  </a:lnTo>
                  <a:lnTo>
                    <a:pt x="541" y="118"/>
                  </a:lnTo>
                  <a:lnTo>
                    <a:pt x="549" y="112"/>
                  </a:lnTo>
                  <a:lnTo>
                    <a:pt x="534" y="112"/>
                  </a:lnTo>
                  <a:lnTo>
                    <a:pt x="547" y="97"/>
                  </a:lnTo>
                  <a:lnTo>
                    <a:pt x="541" y="92"/>
                  </a:lnTo>
                  <a:lnTo>
                    <a:pt x="526" y="90"/>
                  </a:lnTo>
                  <a:lnTo>
                    <a:pt x="530" y="84"/>
                  </a:lnTo>
                  <a:lnTo>
                    <a:pt x="562" y="82"/>
                  </a:lnTo>
                  <a:lnTo>
                    <a:pt x="566" y="79"/>
                  </a:lnTo>
                  <a:lnTo>
                    <a:pt x="554" y="67"/>
                  </a:lnTo>
                  <a:lnTo>
                    <a:pt x="562" y="60"/>
                  </a:lnTo>
                  <a:lnTo>
                    <a:pt x="562" y="54"/>
                  </a:lnTo>
                  <a:lnTo>
                    <a:pt x="607" y="34"/>
                  </a:lnTo>
                  <a:lnTo>
                    <a:pt x="652" y="24"/>
                  </a:lnTo>
                  <a:lnTo>
                    <a:pt x="607" y="19"/>
                  </a:lnTo>
                  <a:lnTo>
                    <a:pt x="519" y="28"/>
                  </a:lnTo>
                  <a:lnTo>
                    <a:pt x="558" y="19"/>
                  </a:lnTo>
                  <a:lnTo>
                    <a:pt x="556" y="15"/>
                  </a:lnTo>
                  <a:lnTo>
                    <a:pt x="519" y="21"/>
                  </a:lnTo>
                  <a:lnTo>
                    <a:pt x="521" y="15"/>
                  </a:lnTo>
                  <a:lnTo>
                    <a:pt x="575" y="9"/>
                  </a:lnTo>
                  <a:lnTo>
                    <a:pt x="509" y="0"/>
                  </a:lnTo>
                  <a:lnTo>
                    <a:pt x="348" y="4"/>
                  </a:lnTo>
                  <a:lnTo>
                    <a:pt x="266" y="17"/>
                  </a:lnTo>
                  <a:lnTo>
                    <a:pt x="238" y="11"/>
                  </a:lnTo>
                  <a:lnTo>
                    <a:pt x="159" y="19"/>
                  </a:lnTo>
                  <a:lnTo>
                    <a:pt x="163" y="23"/>
                  </a:lnTo>
                  <a:lnTo>
                    <a:pt x="152" y="26"/>
                  </a:lnTo>
                  <a:lnTo>
                    <a:pt x="135" y="26"/>
                  </a:lnTo>
                  <a:lnTo>
                    <a:pt x="82" y="39"/>
                  </a:lnTo>
                  <a:lnTo>
                    <a:pt x="109" y="39"/>
                  </a:lnTo>
                  <a:lnTo>
                    <a:pt x="109" y="43"/>
                  </a:lnTo>
                  <a:lnTo>
                    <a:pt x="90" y="51"/>
                  </a:lnTo>
                  <a:lnTo>
                    <a:pt x="13" y="58"/>
                  </a:lnTo>
                  <a:lnTo>
                    <a:pt x="0" y="64"/>
                  </a:lnTo>
                  <a:lnTo>
                    <a:pt x="0" y="6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7" name="Freeform 5638"/>
            <p:cNvSpPr>
              <a:spLocks/>
            </p:cNvSpPr>
            <p:nvPr/>
          </p:nvSpPr>
          <p:spPr bwMode="gray">
            <a:xfrm>
              <a:off x="6910820" y="4085539"/>
              <a:ext cx="275345" cy="191755"/>
            </a:xfrm>
            <a:custGeom>
              <a:avLst/>
              <a:gdLst/>
              <a:ahLst/>
              <a:cxnLst>
                <a:cxn ang="0">
                  <a:pos x="3" y="112"/>
                </a:cxn>
                <a:cxn ang="0">
                  <a:pos x="0" y="95"/>
                </a:cxn>
                <a:cxn ang="0">
                  <a:pos x="13" y="63"/>
                </a:cxn>
                <a:cxn ang="0">
                  <a:pos x="13" y="63"/>
                </a:cxn>
                <a:cxn ang="0">
                  <a:pos x="63" y="54"/>
                </a:cxn>
                <a:cxn ang="0">
                  <a:pos x="75" y="43"/>
                </a:cxn>
                <a:cxn ang="0">
                  <a:pos x="71" y="37"/>
                </a:cxn>
                <a:cxn ang="0">
                  <a:pos x="97" y="31"/>
                </a:cxn>
                <a:cxn ang="0">
                  <a:pos x="118" y="3"/>
                </a:cxn>
                <a:cxn ang="0">
                  <a:pos x="135" y="0"/>
                </a:cxn>
                <a:cxn ang="0">
                  <a:pos x="148" y="18"/>
                </a:cxn>
                <a:cxn ang="0">
                  <a:pos x="146" y="37"/>
                </a:cxn>
                <a:cxn ang="0">
                  <a:pos x="170" y="50"/>
                </a:cxn>
                <a:cxn ang="0">
                  <a:pos x="213" y="106"/>
                </a:cxn>
                <a:cxn ang="0">
                  <a:pos x="136" y="112"/>
                </a:cxn>
                <a:cxn ang="0">
                  <a:pos x="129" y="121"/>
                </a:cxn>
                <a:cxn ang="0">
                  <a:pos x="99" y="120"/>
                </a:cxn>
                <a:cxn ang="0">
                  <a:pos x="90" y="106"/>
                </a:cxn>
                <a:cxn ang="0">
                  <a:pos x="82" y="106"/>
                </a:cxn>
                <a:cxn ang="0">
                  <a:pos x="67" y="133"/>
                </a:cxn>
                <a:cxn ang="0">
                  <a:pos x="56" y="138"/>
                </a:cxn>
                <a:cxn ang="0">
                  <a:pos x="47" y="133"/>
                </a:cxn>
                <a:cxn ang="0">
                  <a:pos x="33" y="138"/>
                </a:cxn>
                <a:cxn ang="0">
                  <a:pos x="26" y="149"/>
                </a:cxn>
                <a:cxn ang="0">
                  <a:pos x="3" y="112"/>
                </a:cxn>
                <a:cxn ang="0">
                  <a:pos x="3" y="112"/>
                </a:cxn>
              </a:cxnLst>
              <a:rect l="0" t="0" r="r" b="b"/>
              <a:pathLst>
                <a:path w="213" h="149">
                  <a:moveTo>
                    <a:pt x="3" y="112"/>
                  </a:moveTo>
                  <a:lnTo>
                    <a:pt x="0" y="95"/>
                  </a:lnTo>
                  <a:lnTo>
                    <a:pt x="13" y="63"/>
                  </a:lnTo>
                  <a:lnTo>
                    <a:pt x="13" y="63"/>
                  </a:lnTo>
                  <a:lnTo>
                    <a:pt x="63" y="54"/>
                  </a:lnTo>
                  <a:lnTo>
                    <a:pt x="75" y="43"/>
                  </a:lnTo>
                  <a:lnTo>
                    <a:pt x="71" y="37"/>
                  </a:lnTo>
                  <a:lnTo>
                    <a:pt x="97" y="31"/>
                  </a:lnTo>
                  <a:lnTo>
                    <a:pt x="118" y="3"/>
                  </a:lnTo>
                  <a:lnTo>
                    <a:pt x="135" y="0"/>
                  </a:lnTo>
                  <a:lnTo>
                    <a:pt x="148" y="18"/>
                  </a:lnTo>
                  <a:lnTo>
                    <a:pt x="146" y="37"/>
                  </a:lnTo>
                  <a:lnTo>
                    <a:pt x="170" y="50"/>
                  </a:lnTo>
                  <a:lnTo>
                    <a:pt x="213" y="106"/>
                  </a:lnTo>
                  <a:lnTo>
                    <a:pt x="136" y="112"/>
                  </a:lnTo>
                  <a:lnTo>
                    <a:pt x="129" y="121"/>
                  </a:lnTo>
                  <a:lnTo>
                    <a:pt x="99" y="120"/>
                  </a:lnTo>
                  <a:lnTo>
                    <a:pt x="90" y="106"/>
                  </a:lnTo>
                  <a:lnTo>
                    <a:pt x="82" y="106"/>
                  </a:lnTo>
                  <a:lnTo>
                    <a:pt x="67" y="133"/>
                  </a:lnTo>
                  <a:lnTo>
                    <a:pt x="56" y="138"/>
                  </a:lnTo>
                  <a:lnTo>
                    <a:pt x="47" y="133"/>
                  </a:lnTo>
                  <a:lnTo>
                    <a:pt x="33" y="138"/>
                  </a:lnTo>
                  <a:lnTo>
                    <a:pt x="26" y="149"/>
                  </a:lnTo>
                  <a:lnTo>
                    <a:pt x="3" y="112"/>
                  </a:lnTo>
                  <a:lnTo>
                    <a:pt x="3" y="11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8" name="Freeform 5639"/>
            <p:cNvSpPr>
              <a:spLocks/>
            </p:cNvSpPr>
            <p:nvPr/>
          </p:nvSpPr>
          <p:spPr bwMode="gray">
            <a:xfrm>
              <a:off x="6498448" y="3989018"/>
              <a:ext cx="157710" cy="129982"/>
            </a:xfrm>
            <a:custGeom>
              <a:avLst/>
              <a:gdLst/>
              <a:ahLst/>
              <a:cxnLst>
                <a:cxn ang="0">
                  <a:pos x="116" y="41"/>
                </a:cxn>
                <a:cxn ang="0">
                  <a:pos x="107" y="43"/>
                </a:cxn>
                <a:cxn ang="0">
                  <a:pos x="90" y="17"/>
                </a:cxn>
                <a:cxn ang="0">
                  <a:pos x="88" y="0"/>
                </a:cxn>
                <a:cxn ang="0">
                  <a:pos x="73" y="2"/>
                </a:cxn>
                <a:cxn ang="0">
                  <a:pos x="43" y="26"/>
                </a:cxn>
                <a:cxn ang="0">
                  <a:pos x="25" y="32"/>
                </a:cxn>
                <a:cxn ang="0">
                  <a:pos x="4" y="63"/>
                </a:cxn>
                <a:cxn ang="0">
                  <a:pos x="0" y="86"/>
                </a:cxn>
                <a:cxn ang="0">
                  <a:pos x="6" y="93"/>
                </a:cxn>
                <a:cxn ang="0">
                  <a:pos x="26" y="91"/>
                </a:cxn>
                <a:cxn ang="0">
                  <a:pos x="41" y="101"/>
                </a:cxn>
                <a:cxn ang="0">
                  <a:pos x="38" y="76"/>
                </a:cxn>
                <a:cxn ang="0">
                  <a:pos x="41" y="73"/>
                </a:cxn>
                <a:cxn ang="0">
                  <a:pos x="81" y="71"/>
                </a:cxn>
                <a:cxn ang="0">
                  <a:pos x="98" y="73"/>
                </a:cxn>
                <a:cxn ang="0">
                  <a:pos x="98" y="73"/>
                </a:cxn>
                <a:cxn ang="0">
                  <a:pos x="107" y="63"/>
                </a:cxn>
                <a:cxn ang="0">
                  <a:pos x="116" y="65"/>
                </a:cxn>
                <a:cxn ang="0">
                  <a:pos x="122" y="56"/>
                </a:cxn>
                <a:cxn ang="0">
                  <a:pos x="116" y="41"/>
                </a:cxn>
                <a:cxn ang="0">
                  <a:pos x="116" y="41"/>
                </a:cxn>
              </a:cxnLst>
              <a:rect l="0" t="0" r="r" b="b"/>
              <a:pathLst>
                <a:path w="122" h="101">
                  <a:moveTo>
                    <a:pt x="116" y="41"/>
                  </a:moveTo>
                  <a:lnTo>
                    <a:pt x="107" y="43"/>
                  </a:lnTo>
                  <a:lnTo>
                    <a:pt x="90" y="17"/>
                  </a:lnTo>
                  <a:lnTo>
                    <a:pt x="88" y="0"/>
                  </a:lnTo>
                  <a:lnTo>
                    <a:pt x="73" y="2"/>
                  </a:lnTo>
                  <a:lnTo>
                    <a:pt x="43" y="26"/>
                  </a:lnTo>
                  <a:lnTo>
                    <a:pt x="25" y="32"/>
                  </a:lnTo>
                  <a:lnTo>
                    <a:pt x="4" y="63"/>
                  </a:lnTo>
                  <a:lnTo>
                    <a:pt x="0" y="86"/>
                  </a:lnTo>
                  <a:lnTo>
                    <a:pt x="6" y="93"/>
                  </a:lnTo>
                  <a:lnTo>
                    <a:pt x="26" y="91"/>
                  </a:lnTo>
                  <a:lnTo>
                    <a:pt x="41" y="101"/>
                  </a:lnTo>
                  <a:lnTo>
                    <a:pt x="38" y="76"/>
                  </a:lnTo>
                  <a:lnTo>
                    <a:pt x="41" y="73"/>
                  </a:lnTo>
                  <a:lnTo>
                    <a:pt x="81" y="71"/>
                  </a:lnTo>
                  <a:lnTo>
                    <a:pt x="98" y="73"/>
                  </a:lnTo>
                  <a:lnTo>
                    <a:pt x="98" y="73"/>
                  </a:lnTo>
                  <a:lnTo>
                    <a:pt x="107" y="63"/>
                  </a:lnTo>
                  <a:lnTo>
                    <a:pt x="116" y="65"/>
                  </a:lnTo>
                  <a:lnTo>
                    <a:pt x="122" y="56"/>
                  </a:lnTo>
                  <a:lnTo>
                    <a:pt x="116" y="41"/>
                  </a:lnTo>
                  <a:lnTo>
                    <a:pt x="116" y="4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9" name="Freeform 5640"/>
            <p:cNvSpPr>
              <a:spLocks/>
            </p:cNvSpPr>
            <p:nvPr/>
          </p:nvSpPr>
          <p:spPr bwMode="gray">
            <a:xfrm>
              <a:off x="6612206" y="3785680"/>
              <a:ext cx="327054" cy="280554"/>
            </a:xfrm>
            <a:custGeom>
              <a:avLst/>
              <a:gdLst/>
              <a:ahLst/>
              <a:cxnLst>
                <a:cxn ang="0">
                  <a:pos x="214" y="178"/>
                </a:cxn>
                <a:cxn ang="0">
                  <a:pos x="212" y="169"/>
                </a:cxn>
                <a:cxn ang="0">
                  <a:pos x="244" y="118"/>
                </a:cxn>
                <a:cxn ang="0">
                  <a:pos x="253" y="57"/>
                </a:cxn>
                <a:cxn ang="0">
                  <a:pos x="246" y="51"/>
                </a:cxn>
                <a:cxn ang="0">
                  <a:pos x="238" y="38"/>
                </a:cxn>
                <a:cxn ang="0">
                  <a:pos x="238" y="10"/>
                </a:cxn>
                <a:cxn ang="0">
                  <a:pos x="221" y="2"/>
                </a:cxn>
                <a:cxn ang="0">
                  <a:pos x="188" y="0"/>
                </a:cxn>
                <a:cxn ang="0">
                  <a:pos x="88" y="75"/>
                </a:cxn>
                <a:cxn ang="0">
                  <a:pos x="64" y="81"/>
                </a:cxn>
                <a:cxn ang="0">
                  <a:pos x="64" y="137"/>
                </a:cxn>
                <a:cxn ang="0">
                  <a:pos x="58" y="145"/>
                </a:cxn>
                <a:cxn ang="0">
                  <a:pos x="0" y="158"/>
                </a:cxn>
                <a:cxn ang="0">
                  <a:pos x="2" y="175"/>
                </a:cxn>
                <a:cxn ang="0">
                  <a:pos x="19" y="201"/>
                </a:cxn>
                <a:cxn ang="0">
                  <a:pos x="28" y="199"/>
                </a:cxn>
                <a:cxn ang="0">
                  <a:pos x="34" y="214"/>
                </a:cxn>
                <a:cxn ang="0">
                  <a:pos x="34" y="214"/>
                </a:cxn>
                <a:cxn ang="0">
                  <a:pos x="40" y="208"/>
                </a:cxn>
                <a:cxn ang="0">
                  <a:pos x="49" y="206"/>
                </a:cxn>
                <a:cxn ang="0">
                  <a:pos x="55" y="218"/>
                </a:cxn>
                <a:cxn ang="0">
                  <a:pos x="56" y="201"/>
                </a:cxn>
                <a:cxn ang="0">
                  <a:pos x="71" y="182"/>
                </a:cxn>
                <a:cxn ang="0">
                  <a:pos x="88" y="178"/>
                </a:cxn>
                <a:cxn ang="0">
                  <a:pos x="111" y="195"/>
                </a:cxn>
                <a:cxn ang="0">
                  <a:pos x="122" y="188"/>
                </a:cxn>
                <a:cxn ang="0">
                  <a:pos x="146" y="199"/>
                </a:cxn>
                <a:cxn ang="0">
                  <a:pos x="165" y="188"/>
                </a:cxn>
                <a:cxn ang="0">
                  <a:pos x="195" y="191"/>
                </a:cxn>
                <a:cxn ang="0">
                  <a:pos x="210" y="178"/>
                </a:cxn>
                <a:cxn ang="0">
                  <a:pos x="214" y="178"/>
                </a:cxn>
                <a:cxn ang="0">
                  <a:pos x="214" y="178"/>
                </a:cxn>
              </a:cxnLst>
              <a:rect l="0" t="0" r="r" b="b"/>
              <a:pathLst>
                <a:path w="253" h="218">
                  <a:moveTo>
                    <a:pt x="214" y="178"/>
                  </a:moveTo>
                  <a:lnTo>
                    <a:pt x="212" y="169"/>
                  </a:lnTo>
                  <a:lnTo>
                    <a:pt x="244" y="118"/>
                  </a:lnTo>
                  <a:lnTo>
                    <a:pt x="253" y="57"/>
                  </a:lnTo>
                  <a:lnTo>
                    <a:pt x="246" y="51"/>
                  </a:lnTo>
                  <a:lnTo>
                    <a:pt x="238" y="38"/>
                  </a:lnTo>
                  <a:lnTo>
                    <a:pt x="238" y="10"/>
                  </a:lnTo>
                  <a:lnTo>
                    <a:pt x="221" y="2"/>
                  </a:lnTo>
                  <a:lnTo>
                    <a:pt x="188" y="0"/>
                  </a:lnTo>
                  <a:lnTo>
                    <a:pt x="88" y="75"/>
                  </a:lnTo>
                  <a:lnTo>
                    <a:pt x="64" y="81"/>
                  </a:lnTo>
                  <a:lnTo>
                    <a:pt x="64" y="137"/>
                  </a:lnTo>
                  <a:lnTo>
                    <a:pt x="58" y="145"/>
                  </a:lnTo>
                  <a:lnTo>
                    <a:pt x="0" y="158"/>
                  </a:lnTo>
                  <a:lnTo>
                    <a:pt x="2" y="175"/>
                  </a:lnTo>
                  <a:lnTo>
                    <a:pt x="19" y="201"/>
                  </a:lnTo>
                  <a:lnTo>
                    <a:pt x="28" y="199"/>
                  </a:lnTo>
                  <a:lnTo>
                    <a:pt x="34" y="214"/>
                  </a:lnTo>
                  <a:lnTo>
                    <a:pt x="34" y="214"/>
                  </a:lnTo>
                  <a:lnTo>
                    <a:pt x="40" y="208"/>
                  </a:lnTo>
                  <a:lnTo>
                    <a:pt x="49" y="206"/>
                  </a:lnTo>
                  <a:lnTo>
                    <a:pt x="55" y="218"/>
                  </a:lnTo>
                  <a:lnTo>
                    <a:pt x="56" y="201"/>
                  </a:lnTo>
                  <a:lnTo>
                    <a:pt x="71" y="182"/>
                  </a:lnTo>
                  <a:lnTo>
                    <a:pt x="88" y="178"/>
                  </a:lnTo>
                  <a:lnTo>
                    <a:pt x="111" y="195"/>
                  </a:lnTo>
                  <a:lnTo>
                    <a:pt x="122" y="188"/>
                  </a:lnTo>
                  <a:lnTo>
                    <a:pt x="146" y="199"/>
                  </a:lnTo>
                  <a:lnTo>
                    <a:pt x="165" y="188"/>
                  </a:lnTo>
                  <a:lnTo>
                    <a:pt x="195" y="191"/>
                  </a:lnTo>
                  <a:lnTo>
                    <a:pt x="210" y="178"/>
                  </a:lnTo>
                  <a:lnTo>
                    <a:pt x="214" y="178"/>
                  </a:lnTo>
                  <a:lnTo>
                    <a:pt x="214" y="17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0" name="Freeform 5641"/>
            <p:cNvSpPr>
              <a:spLocks/>
            </p:cNvSpPr>
            <p:nvPr/>
          </p:nvSpPr>
          <p:spPr bwMode="gray">
            <a:xfrm>
              <a:off x="6356251" y="3749646"/>
              <a:ext cx="338688" cy="352623"/>
            </a:xfrm>
            <a:custGeom>
              <a:avLst/>
              <a:gdLst/>
              <a:ahLst/>
              <a:cxnLst>
                <a:cxn ang="0">
                  <a:pos x="198" y="186"/>
                </a:cxn>
                <a:cxn ang="0">
                  <a:pos x="256" y="173"/>
                </a:cxn>
                <a:cxn ang="0">
                  <a:pos x="262" y="165"/>
                </a:cxn>
                <a:cxn ang="0">
                  <a:pos x="262" y="109"/>
                </a:cxn>
                <a:cxn ang="0">
                  <a:pos x="247" y="111"/>
                </a:cxn>
                <a:cxn ang="0">
                  <a:pos x="245" y="94"/>
                </a:cxn>
                <a:cxn ang="0">
                  <a:pos x="225" y="85"/>
                </a:cxn>
                <a:cxn ang="0">
                  <a:pos x="213" y="70"/>
                </a:cxn>
                <a:cxn ang="0">
                  <a:pos x="121" y="0"/>
                </a:cxn>
                <a:cxn ang="0">
                  <a:pos x="93" y="0"/>
                </a:cxn>
                <a:cxn ang="0">
                  <a:pos x="107" y="174"/>
                </a:cxn>
                <a:cxn ang="0">
                  <a:pos x="35" y="174"/>
                </a:cxn>
                <a:cxn ang="0">
                  <a:pos x="22" y="182"/>
                </a:cxn>
                <a:cxn ang="0">
                  <a:pos x="13" y="169"/>
                </a:cxn>
                <a:cxn ang="0">
                  <a:pos x="0" y="189"/>
                </a:cxn>
                <a:cxn ang="0">
                  <a:pos x="11" y="233"/>
                </a:cxn>
                <a:cxn ang="0">
                  <a:pos x="20" y="240"/>
                </a:cxn>
                <a:cxn ang="0">
                  <a:pos x="47" y="231"/>
                </a:cxn>
                <a:cxn ang="0">
                  <a:pos x="65" y="274"/>
                </a:cxn>
                <a:cxn ang="0">
                  <a:pos x="69" y="270"/>
                </a:cxn>
                <a:cxn ang="0">
                  <a:pos x="78" y="274"/>
                </a:cxn>
                <a:cxn ang="0">
                  <a:pos x="92" y="264"/>
                </a:cxn>
                <a:cxn ang="0">
                  <a:pos x="97" y="272"/>
                </a:cxn>
                <a:cxn ang="0">
                  <a:pos x="110" y="272"/>
                </a:cxn>
                <a:cxn ang="0">
                  <a:pos x="114" y="249"/>
                </a:cxn>
                <a:cxn ang="0">
                  <a:pos x="135" y="218"/>
                </a:cxn>
                <a:cxn ang="0">
                  <a:pos x="153" y="212"/>
                </a:cxn>
                <a:cxn ang="0">
                  <a:pos x="183" y="188"/>
                </a:cxn>
                <a:cxn ang="0">
                  <a:pos x="198" y="186"/>
                </a:cxn>
                <a:cxn ang="0">
                  <a:pos x="198" y="186"/>
                </a:cxn>
              </a:cxnLst>
              <a:rect l="0" t="0" r="r" b="b"/>
              <a:pathLst>
                <a:path w="262" h="274">
                  <a:moveTo>
                    <a:pt x="198" y="186"/>
                  </a:moveTo>
                  <a:lnTo>
                    <a:pt x="256" y="173"/>
                  </a:lnTo>
                  <a:lnTo>
                    <a:pt x="262" y="165"/>
                  </a:lnTo>
                  <a:lnTo>
                    <a:pt x="262" y="109"/>
                  </a:lnTo>
                  <a:lnTo>
                    <a:pt x="247" y="111"/>
                  </a:lnTo>
                  <a:lnTo>
                    <a:pt x="245" y="94"/>
                  </a:lnTo>
                  <a:lnTo>
                    <a:pt x="225" y="85"/>
                  </a:lnTo>
                  <a:lnTo>
                    <a:pt x="213" y="70"/>
                  </a:lnTo>
                  <a:lnTo>
                    <a:pt x="121" y="0"/>
                  </a:lnTo>
                  <a:lnTo>
                    <a:pt x="93" y="0"/>
                  </a:lnTo>
                  <a:lnTo>
                    <a:pt x="107" y="174"/>
                  </a:lnTo>
                  <a:lnTo>
                    <a:pt x="35" y="174"/>
                  </a:lnTo>
                  <a:lnTo>
                    <a:pt x="22" y="182"/>
                  </a:lnTo>
                  <a:lnTo>
                    <a:pt x="13" y="169"/>
                  </a:lnTo>
                  <a:lnTo>
                    <a:pt x="0" y="189"/>
                  </a:lnTo>
                  <a:lnTo>
                    <a:pt x="11" y="233"/>
                  </a:lnTo>
                  <a:lnTo>
                    <a:pt x="20" y="240"/>
                  </a:lnTo>
                  <a:lnTo>
                    <a:pt x="47" y="231"/>
                  </a:lnTo>
                  <a:lnTo>
                    <a:pt x="65" y="274"/>
                  </a:lnTo>
                  <a:lnTo>
                    <a:pt x="69" y="270"/>
                  </a:lnTo>
                  <a:lnTo>
                    <a:pt x="78" y="274"/>
                  </a:lnTo>
                  <a:lnTo>
                    <a:pt x="92" y="264"/>
                  </a:lnTo>
                  <a:lnTo>
                    <a:pt x="97" y="272"/>
                  </a:lnTo>
                  <a:lnTo>
                    <a:pt x="110" y="272"/>
                  </a:lnTo>
                  <a:lnTo>
                    <a:pt x="114" y="249"/>
                  </a:lnTo>
                  <a:lnTo>
                    <a:pt x="135" y="218"/>
                  </a:lnTo>
                  <a:lnTo>
                    <a:pt x="153" y="212"/>
                  </a:lnTo>
                  <a:lnTo>
                    <a:pt x="183" y="188"/>
                  </a:lnTo>
                  <a:lnTo>
                    <a:pt x="198" y="186"/>
                  </a:lnTo>
                  <a:lnTo>
                    <a:pt x="198" y="18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1" name="Freeform 5642"/>
            <p:cNvSpPr>
              <a:spLocks/>
            </p:cNvSpPr>
            <p:nvPr/>
          </p:nvSpPr>
          <p:spPr bwMode="gray">
            <a:xfrm>
              <a:off x="7065944" y="3795976"/>
              <a:ext cx="343859" cy="462014"/>
            </a:xfrm>
            <a:custGeom>
              <a:avLst/>
              <a:gdLst/>
              <a:ahLst/>
              <a:cxnLst>
                <a:cxn ang="0">
                  <a:pos x="228" y="328"/>
                </a:cxn>
                <a:cxn ang="0">
                  <a:pos x="215" y="324"/>
                </a:cxn>
                <a:cxn ang="0">
                  <a:pos x="198" y="290"/>
                </a:cxn>
                <a:cxn ang="0">
                  <a:pos x="181" y="281"/>
                </a:cxn>
                <a:cxn ang="0">
                  <a:pos x="187" y="271"/>
                </a:cxn>
                <a:cxn ang="0">
                  <a:pos x="200" y="268"/>
                </a:cxn>
                <a:cxn ang="0">
                  <a:pos x="202" y="234"/>
                </a:cxn>
                <a:cxn ang="0">
                  <a:pos x="230" y="187"/>
                </a:cxn>
                <a:cxn ang="0">
                  <a:pos x="241" y="114"/>
                </a:cxn>
                <a:cxn ang="0">
                  <a:pos x="260" y="103"/>
                </a:cxn>
                <a:cxn ang="0">
                  <a:pos x="266" y="93"/>
                </a:cxn>
                <a:cxn ang="0">
                  <a:pos x="251" y="82"/>
                </a:cxn>
                <a:cxn ang="0">
                  <a:pos x="236" y="19"/>
                </a:cxn>
                <a:cxn ang="0">
                  <a:pos x="219" y="7"/>
                </a:cxn>
                <a:cxn ang="0">
                  <a:pos x="215" y="0"/>
                </a:cxn>
                <a:cxn ang="0">
                  <a:pos x="191" y="22"/>
                </a:cxn>
                <a:cxn ang="0">
                  <a:pos x="178" y="19"/>
                </a:cxn>
                <a:cxn ang="0">
                  <a:pos x="46" y="19"/>
                </a:cxn>
                <a:cxn ang="0">
                  <a:pos x="46" y="19"/>
                </a:cxn>
                <a:cxn ang="0">
                  <a:pos x="46" y="54"/>
                </a:cxn>
                <a:cxn ang="0">
                  <a:pos x="33" y="56"/>
                </a:cxn>
                <a:cxn ang="0">
                  <a:pos x="31" y="67"/>
                </a:cxn>
                <a:cxn ang="0">
                  <a:pos x="33" y="131"/>
                </a:cxn>
                <a:cxn ang="0">
                  <a:pos x="31" y="137"/>
                </a:cxn>
                <a:cxn ang="0">
                  <a:pos x="16" y="137"/>
                </a:cxn>
                <a:cxn ang="0">
                  <a:pos x="0" y="187"/>
                </a:cxn>
                <a:cxn ang="0">
                  <a:pos x="15" y="215"/>
                </a:cxn>
                <a:cxn ang="0">
                  <a:pos x="15" y="225"/>
                </a:cxn>
                <a:cxn ang="0">
                  <a:pos x="28" y="243"/>
                </a:cxn>
                <a:cxn ang="0">
                  <a:pos x="26" y="262"/>
                </a:cxn>
                <a:cxn ang="0">
                  <a:pos x="50" y="275"/>
                </a:cxn>
                <a:cxn ang="0">
                  <a:pos x="93" y="331"/>
                </a:cxn>
                <a:cxn ang="0">
                  <a:pos x="104" y="345"/>
                </a:cxn>
                <a:cxn ang="0">
                  <a:pos x="131" y="343"/>
                </a:cxn>
                <a:cxn ang="0">
                  <a:pos x="148" y="359"/>
                </a:cxn>
                <a:cxn ang="0">
                  <a:pos x="164" y="359"/>
                </a:cxn>
                <a:cxn ang="0">
                  <a:pos x="198" y="352"/>
                </a:cxn>
                <a:cxn ang="0">
                  <a:pos x="206" y="341"/>
                </a:cxn>
                <a:cxn ang="0">
                  <a:pos x="228" y="341"/>
                </a:cxn>
                <a:cxn ang="0">
                  <a:pos x="228" y="328"/>
                </a:cxn>
                <a:cxn ang="0">
                  <a:pos x="228" y="328"/>
                </a:cxn>
              </a:cxnLst>
              <a:rect l="0" t="0" r="r" b="b"/>
              <a:pathLst>
                <a:path w="266" h="359">
                  <a:moveTo>
                    <a:pt x="228" y="328"/>
                  </a:moveTo>
                  <a:lnTo>
                    <a:pt x="215" y="324"/>
                  </a:lnTo>
                  <a:lnTo>
                    <a:pt x="198" y="290"/>
                  </a:lnTo>
                  <a:lnTo>
                    <a:pt x="181" y="281"/>
                  </a:lnTo>
                  <a:lnTo>
                    <a:pt x="187" y="271"/>
                  </a:lnTo>
                  <a:lnTo>
                    <a:pt x="200" y="268"/>
                  </a:lnTo>
                  <a:lnTo>
                    <a:pt x="202" y="234"/>
                  </a:lnTo>
                  <a:lnTo>
                    <a:pt x="230" y="187"/>
                  </a:lnTo>
                  <a:lnTo>
                    <a:pt x="241" y="114"/>
                  </a:lnTo>
                  <a:lnTo>
                    <a:pt x="260" y="103"/>
                  </a:lnTo>
                  <a:lnTo>
                    <a:pt x="266" y="93"/>
                  </a:lnTo>
                  <a:lnTo>
                    <a:pt x="251" y="82"/>
                  </a:lnTo>
                  <a:lnTo>
                    <a:pt x="236" y="19"/>
                  </a:lnTo>
                  <a:lnTo>
                    <a:pt x="219" y="7"/>
                  </a:lnTo>
                  <a:lnTo>
                    <a:pt x="215" y="0"/>
                  </a:lnTo>
                  <a:lnTo>
                    <a:pt x="191" y="22"/>
                  </a:lnTo>
                  <a:lnTo>
                    <a:pt x="178" y="19"/>
                  </a:lnTo>
                  <a:lnTo>
                    <a:pt x="46" y="19"/>
                  </a:lnTo>
                  <a:lnTo>
                    <a:pt x="46" y="19"/>
                  </a:lnTo>
                  <a:lnTo>
                    <a:pt x="46" y="54"/>
                  </a:lnTo>
                  <a:lnTo>
                    <a:pt x="33" y="56"/>
                  </a:lnTo>
                  <a:lnTo>
                    <a:pt x="31" y="67"/>
                  </a:lnTo>
                  <a:lnTo>
                    <a:pt x="33" y="131"/>
                  </a:lnTo>
                  <a:lnTo>
                    <a:pt x="31" y="137"/>
                  </a:lnTo>
                  <a:lnTo>
                    <a:pt x="16" y="137"/>
                  </a:lnTo>
                  <a:lnTo>
                    <a:pt x="0" y="187"/>
                  </a:lnTo>
                  <a:lnTo>
                    <a:pt x="15" y="215"/>
                  </a:lnTo>
                  <a:lnTo>
                    <a:pt x="15" y="225"/>
                  </a:lnTo>
                  <a:lnTo>
                    <a:pt x="28" y="243"/>
                  </a:lnTo>
                  <a:lnTo>
                    <a:pt x="26" y="262"/>
                  </a:lnTo>
                  <a:lnTo>
                    <a:pt x="50" y="275"/>
                  </a:lnTo>
                  <a:lnTo>
                    <a:pt x="93" y="331"/>
                  </a:lnTo>
                  <a:lnTo>
                    <a:pt x="104" y="345"/>
                  </a:lnTo>
                  <a:lnTo>
                    <a:pt x="131" y="343"/>
                  </a:lnTo>
                  <a:lnTo>
                    <a:pt x="148" y="359"/>
                  </a:lnTo>
                  <a:lnTo>
                    <a:pt x="164" y="359"/>
                  </a:lnTo>
                  <a:lnTo>
                    <a:pt x="198" y="352"/>
                  </a:lnTo>
                  <a:lnTo>
                    <a:pt x="206" y="341"/>
                  </a:lnTo>
                  <a:lnTo>
                    <a:pt x="228" y="341"/>
                  </a:lnTo>
                  <a:lnTo>
                    <a:pt x="228" y="328"/>
                  </a:lnTo>
                  <a:lnTo>
                    <a:pt x="228" y="32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2" name="Freeform 5643"/>
            <p:cNvSpPr>
              <a:spLocks/>
            </p:cNvSpPr>
            <p:nvPr/>
          </p:nvSpPr>
          <p:spPr bwMode="gray">
            <a:xfrm>
              <a:off x="6886258" y="3793402"/>
              <a:ext cx="222345" cy="373214"/>
            </a:xfrm>
            <a:custGeom>
              <a:avLst/>
              <a:gdLst/>
              <a:ahLst/>
              <a:cxnLst>
                <a:cxn ang="0">
                  <a:pos x="26" y="32"/>
                </a:cxn>
                <a:cxn ang="0">
                  <a:pos x="34" y="45"/>
                </a:cxn>
                <a:cxn ang="0">
                  <a:pos x="41" y="51"/>
                </a:cxn>
                <a:cxn ang="0">
                  <a:pos x="32" y="112"/>
                </a:cxn>
                <a:cxn ang="0">
                  <a:pos x="0" y="163"/>
                </a:cxn>
                <a:cxn ang="0">
                  <a:pos x="2" y="172"/>
                </a:cxn>
                <a:cxn ang="0">
                  <a:pos x="11" y="185"/>
                </a:cxn>
                <a:cxn ang="0">
                  <a:pos x="19" y="191"/>
                </a:cxn>
                <a:cxn ang="0">
                  <a:pos x="19" y="191"/>
                </a:cxn>
                <a:cxn ang="0">
                  <a:pos x="24" y="225"/>
                </a:cxn>
                <a:cxn ang="0">
                  <a:pos x="32" y="240"/>
                </a:cxn>
                <a:cxn ang="0">
                  <a:pos x="17" y="243"/>
                </a:cxn>
                <a:cxn ang="0">
                  <a:pos x="11" y="255"/>
                </a:cxn>
                <a:cxn ang="0">
                  <a:pos x="26" y="268"/>
                </a:cxn>
                <a:cxn ang="0">
                  <a:pos x="32" y="290"/>
                </a:cxn>
                <a:cxn ang="0">
                  <a:pos x="82" y="281"/>
                </a:cxn>
                <a:cxn ang="0">
                  <a:pos x="94" y="270"/>
                </a:cxn>
                <a:cxn ang="0">
                  <a:pos x="90" y="264"/>
                </a:cxn>
                <a:cxn ang="0">
                  <a:pos x="116" y="258"/>
                </a:cxn>
                <a:cxn ang="0">
                  <a:pos x="137" y="230"/>
                </a:cxn>
                <a:cxn ang="0">
                  <a:pos x="154" y="227"/>
                </a:cxn>
                <a:cxn ang="0">
                  <a:pos x="154" y="217"/>
                </a:cxn>
                <a:cxn ang="0">
                  <a:pos x="139" y="189"/>
                </a:cxn>
                <a:cxn ang="0">
                  <a:pos x="155" y="139"/>
                </a:cxn>
                <a:cxn ang="0">
                  <a:pos x="170" y="139"/>
                </a:cxn>
                <a:cxn ang="0">
                  <a:pos x="172" y="133"/>
                </a:cxn>
                <a:cxn ang="0">
                  <a:pos x="170" y="69"/>
                </a:cxn>
                <a:cxn ang="0">
                  <a:pos x="49" y="0"/>
                </a:cxn>
                <a:cxn ang="0">
                  <a:pos x="26" y="4"/>
                </a:cxn>
                <a:cxn ang="0">
                  <a:pos x="26" y="32"/>
                </a:cxn>
                <a:cxn ang="0">
                  <a:pos x="26" y="32"/>
                </a:cxn>
              </a:cxnLst>
              <a:rect l="0" t="0" r="r" b="b"/>
              <a:pathLst>
                <a:path w="172" h="290">
                  <a:moveTo>
                    <a:pt x="26" y="32"/>
                  </a:moveTo>
                  <a:lnTo>
                    <a:pt x="34" y="45"/>
                  </a:lnTo>
                  <a:lnTo>
                    <a:pt x="41" y="51"/>
                  </a:lnTo>
                  <a:lnTo>
                    <a:pt x="32" y="112"/>
                  </a:lnTo>
                  <a:lnTo>
                    <a:pt x="0" y="163"/>
                  </a:lnTo>
                  <a:lnTo>
                    <a:pt x="2" y="172"/>
                  </a:lnTo>
                  <a:lnTo>
                    <a:pt x="11" y="185"/>
                  </a:lnTo>
                  <a:lnTo>
                    <a:pt x="19" y="191"/>
                  </a:lnTo>
                  <a:lnTo>
                    <a:pt x="19" y="191"/>
                  </a:lnTo>
                  <a:lnTo>
                    <a:pt x="24" y="225"/>
                  </a:lnTo>
                  <a:lnTo>
                    <a:pt x="32" y="240"/>
                  </a:lnTo>
                  <a:lnTo>
                    <a:pt x="17" y="243"/>
                  </a:lnTo>
                  <a:lnTo>
                    <a:pt x="11" y="255"/>
                  </a:lnTo>
                  <a:lnTo>
                    <a:pt x="26" y="268"/>
                  </a:lnTo>
                  <a:lnTo>
                    <a:pt x="32" y="290"/>
                  </a:lnTo>
                  <a:lnTo>
                    <a:pt x="82" y="281"/>
                  </a:lnTo>
                  <a:lnTo>
                    <a:pt x="94" y="270"/>
                  </a:lnTo>
                  <a:lnTo>
                    <a:pt x="90" y="264"/>
                  </a:lnTo>
                  <a:lnTo>
                    <a:pt x="116" y="258"/>
                  </a:lnTo>
                  <a:lnTo>
                    <a:pt x="137" y="230"/>
                  </a:lnTo>
                  <a:lnTo>
                    <a:pt x="154" y="227"/>
                  </a:lnTo>
                  <a:lnTo>
                    <a:pt x="154" y="217"/>
                  </a:lnTo>
                  <a:lnTo>
                    <a:pt x="139" y="189"/>
                  </a:lnTo>
                  <a:lnTo>
                    <a:pt x="155" y="139"/>
                  </a:lnTo>
                  <a:lnTo>
                    <a:pt x="170" y="139"/>
                  </a:lnTo>
                  <a:lnTo>
                    <a:pt x="172" y="133"/>
                  </a:lnTo>
                  <a:lnTo>
                    <a:pt x="170" y="69"/>
                  </a:lnTo>
                  <a:lnTo>
                    <a:pt x="49" y="0"/>
                  </a:lnTo>
                  <a:lnTo>
                    <a:pt x="26" y="4"/>
                  </a:lnTo>
                  <a:lnTo>
                    <a:pt x="26" y="32"/>
                  </a:lnTo>
                  <a:lnTo>
                    <a:pt x="26" y="3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3" name="Freeform 5644"/>
            <p:cNvSpPr>
              <a:spLocks/>
            </p:cNvSpPr>
            <p:nvPr/>
          </p:nvSpPr>
          <p:spPr bwMode="gray">
            <a:xfrm>
              <a:off x="7493828" y="3925957"/>
              <a:ext cx="218467" cy="115825"/>
            </a:xfrm>
            <a:custGeom>
              <a:avLst/>
              <a:gdLst/>
              <a:ahLst/>
              <a:cxnLst>
                <a:cxn ang="0">
                  <a:pos x="2" y="22"/>
                </a:cxn>
                <a:cxn ang="0">
                  <a:pos x="17" y="11"/>
                </a:cxn>
                <a:cxn ang="0">
                  <a:pos x="51" y="51"/>
                </a:cxn>
                <a:cxn ang="0">
                  <a:pos x="107" y="9"/>
                </a:cxn>
                <a:cxn ang="0">
                  <a:pos x="159" y="0"/>
                </a:cxn>
                <a:cxn ang="0">
                  <a:pos x="169" y="19"/>
                </a:cxn>
                <a:cxn ang="0">
                  <a:pos x="167" y="21"/>
                </a:cxn>
                <a:cxn ang="0">
                  <a:pos x="159" y="26"/>
                </a:cxn>
                <a:cxn ang="0">
                  <a:pos x="156" y="37"/>
                </a:cxn>
                <a:cxn ang="0">
                  <a:pos x="116" y="54"/>
                </a:cxn>
                <a:cxn ang="0">
                  <a:pos x="75" y="81"/>
                </a:cxn>
                <a:cxn ang="0">
                  <a:pos x="53" y="81"/>
                </a:cxn>
                <a:cxn ang="0">
                  <a:pos x="41" y="88"/>
                </a:cxn>
                <a:cxn ang="0">
                  <a:pos x="17" y="90"/>
                </a:cxn>
                <a:cxn ang="0">
                  <a:pos x="0" y="24"/>
                </a:cxn>
                <a:cxn ang="0">
                  <a:pos x="2" y="22"/>
                </a:cxn>
                <a:cxn ang="0">
                  <a:pos x="2" y="22"/>
                </a:cxn>
              </a:cxnLst>
              <a:rect l="0" t="0" r="r" b="b"/>
              <a:pathLst>
                <a:path w="169" h="90">
                  <a:moveTo>
                    <a:pt x="2" y="22"/>
                  </a:moveTo>
                  <a:lnTo>
                    <a:pt x="17" y="11"/>
                  </a:lnTo>
                  <a:lnTo>
                    <a:pt x="51" y="51"/>
                  </a:lnTo>
                  <a:lnTo>
                    <a:pt x="107" y="9"/>
                  </a:lnTo>
                  <a:lnTo>
                    <a:pt x="159" y="0"/>
                  </a:lnTo>
                  <a:lnTo>
                    <a:pt x="169" y="19"/>
                  </a:lnTo>
                  <a:lnTo>
                    <a:pt x="167" y="21"/>
                  </a:lnTo>
                  <a:lnTo>
                    <a:pt x="159" y="26"/>
                  </a:lnTo>
                  <a:lnTo>
                    <a:pt x="156" y="37"/>
                  </a:lnTo>
                  <a:lnTo>
                    <a:pt x="116" y="54"/>
                  </a:lnTo>
                  <a:lnTo>
                    <a:pt x="75" y="81"/>
                  </a:lnTo>
                  <a:lnTo>
                    <a:pt x="53" y="81"/>
                  </a:lnTo>
                  <a:lnTo>
                    <a:pt x="41" y="88"/>
                  </a:lnTo>
                  <a:lnTo>
                    <a:pt x="17" y="90"/>
                  </a:lnTo>
                  <a:lnTo>
                    <a:pt x="0" y="24"/>
                  </a:lnTo>
                  <a:lnTo>
                    <a:pt x="2" y="22"/>
                  </a:lnTo>
                  <a:lnTo>
                    <a:pt x="2" y="2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4" name="Freeform 5652"/>
            <p:cNvSpPr>
              <a:spLocks/>
            </p:cNvSpPr>
            <p:nvPr/>
          </p:nvSpPr>
          <p:spPr bwMode="gray">
            <a:xfrm>
              <a:off x="6596807" y="4080391"/>
              <a:ext cx="43952" cy="118399"/>
            </a:xfrm>
            <a:custGeom>
              <a:avLst/>
              <a:gdLst/>
              <a:ahLst/>
              <a:cxnLst>
                <a:cxn ang="0">
                  <a:pos x="15" y="79"/>
                </a:cxn>
                <a:cxn ang="0">
                  <a:pos x="11" y="37"/>
                </a:cxn>
                <a:cxn ang="0">
                  <a:pos x="0" y="0"/>
                </a:cxn>
                <a:cxn ang="0">
                  <a:pos x="17" y="2"/>
                </a:cxn>
                <a:cxn ang="0">
                  <a:pos x="15" y="13"/>
                </a:cxn>
                <a:cxn ang="0">
                  <a:pos x="26" y="24"/>
                </a:cxn>
                <a:cxn ang="0">
                  <a:pos x="32" y="47"/>
                </a:cxn>
                <a:cxn ang="0">
                  <a:pos x="34" y="90"/>
                </a:cxn>
                <a:cxn ang="0">
                  <a:pos x="22" y="92"/>
                </a:cxn>
                <a:cxn ang="0">
                  <a:pos x="15" y="79"/>
                </a:cxn>
                <a:cxn ang="0">
                  <a:pos x="15" y="79"/>
                </a:cxn>
              </a:cxnLst>
              <a:rect l="0" t="0" r="r" b="b"/>
              <a:pathLst>
                <a:path w="34" h="92">
                  <a:moveTo>
                    <a:pt x="15" y="79"/>
                  </a:moveTo>
                  <a:lnTo>
                    <a:pt x="11" y="37"/>
                  </a:lnTo>
                  <a:lnTo>
                    <a:pt x="0" y="0"/>
                  </a:lnTo>
                  <a:lnTo>
                    <a:pt x="17" y="2"/>
                  </a:lnTo>
                  <a:lnTo>
                    <a:pt x="15" y="13"/>
                  </a:lnTo>
                  <a:lnTo>
                    <a:pt x="26" y="24"/>
                  </a:lnTo>
                  <a:lnTo>
                    <a:pt x="32" y="47"/>
                  </a:lnTo>
                  <a:lnTo>
                    <a:pt x="34" y="90"/>
                  </a:lnTo>
                  <a:lnTo>
                    <a:pt x="22" y="92"/>
                  </a:lnTo>
                  <a:lnTo>
                    <a:pt x="15" y="79"/>
                  </a:lnTo>
                  <a:lnTo>
                    <a:pt x="15" y="7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5" name="Freeform 5653"/>
            <p:cNvSpPr>
              <a:spLocks/>
            </p:cNvSpPr>
            <p:nvPr/>
          </p:nvSpPr>
          <p:spPr bwMode="gray">
            <a:xfrm>
              <a:off x="6622547" y="4050791"/>
              <a:ext cx="62050" cy="145425"/>
            </a:xfrm>
            <a:custGeom>
              <a:avLst/>
              <a:gdLst/>
              <a:ahLst/>
              <a:cxnLst>
                <a:cxn ang="0">
                  <a:pos x="17" y="70"/>
                </a:cxn>
                <a:cxn ang="0">
                  <a:pos x="11" y="47"/>
                </a:cxn>
                <a:cxn ang="0">
                  <a:pos x="0" y="36"/>
                </a:cxn>
                <a:cxn ang="0">
                  <a:pos x="2" y="25"/>
                </a:cxn>
                <a:cxn ang="0">
                  <a:pos x="11" y="15"/>
                </a:cxn>
                <a:cxn ang="0">
                  <a:pos x="20" y="17"/>
                </a:cxn>
                <a:cxn ang="0">
                  <a:pos x="26" y="8"/>
                </a:cxn>
                <a:cxn ang="0">
                  <a:pos x="32" y="2"/>
                </a:cxn>
                <a:cxn ang="0">
                  <a:pos x="41" y="0"/>
                </a:cxn>
                <a:cxn ang="0">
                  <a:pos x="47" y="12"/>
                </a:cxn>
                <a:cxn ang="0">
                  <a:pos x="48" y="32"/>
                </a:cxn>
                <a:cxn ang="0">
                  <a:pos x="34" y="72"/>
                </a:cxn>
                <a:cxn ang="0">
                  <a:pos x="32" y="111"/>
                </a:cxn>
                <a:cxn ang="0">
                  <a:pos x="19" y="113"/>
                </a:cxn>
                <a:cxn ang="0">
                  <a:pos x="17" y="70"/>
                </a:cxn>
                <a:cxn ang="0">
                  <a:pos x="17" y="70"/>
                </a:cxn>
              </a:cxnLst>
              <a:rect l="0" t="0" r="r" b="b"/>
              <a:pathLst>
                <a:path w="48" h="113">
                  <a:moveTo>
                    <a:pt x="17" y="70"/>
                  </a:moveTo>
                  <a:lnTo>
                    <a:pt x="11" y="47"/>
                  </a:lnTo>
                  <a:lnTo>
                    <a:pt x="0" y="36"/>
                  </a:lnTo>
                  <a:lnTo>
                    <a:pt x="2" y="25"/>
                  </a:lnTo>
                  <a:lnTo>
                    <a:pt x="11" y="15"/>
                  </a:lnTo>
                  <a:lnTo>
                    <a:pt x="20" y="17"/>
                  </a:lnTo>
                  <a:lnTo>
                    <a:pt x="26" y="8"/>
                  </a:lnTo>
                  <a:lnTo>
                    <a:pt x="32" y="2"/>
                  </a:lnTo>
                  <a:lnTo>
                    <a:pt x="41" y="0"/>
                  </a:lnTo>
                  <a:lnTo>
                    <a:pt x="47" y="12"/>
                  </a:lnTo>
                  <a:lnTo>
                    <a:pt x="48" y="32"/>
                  </a:lnTo>
                  <a:lnTo>
                    <a:pt x="34" y="72"/>
                  </a:lnTo>
                  <a:lnTo>
                    <a:pt x="32" y="111"/>
                  </a:lnTo>
                  <a:lnTo>
                    <a:pt x="19" y="113"/>
                  </a:lnTo>
                  <a:lnTo>
                    <a:pt x="17" y="70"/>
                  </a:lnTo>
                  <a:lnTo>
                    <a:pt x="17" y="7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6" name="Freeform 5654"/>
            <p:cNvSpPr>
              <a:spLocks/>
            </p:cNvSpPr>
            <p:nvPr/>
          </p:nvSpPr>
          <p:spPr bwMode="gray">
            <a:xfrm>
              <a:off x="6365300" y="4143451"/>
              <a:ext cx="85318" cy="97808"/>
            </a:xfrm>
            <a:custGeom>
              <a:avLst/>
              <a:gdLst/>
              <a:ahLst/>
              <a:cxnLst>
                <a:cxn ang="0">
                  <a:pos x="49" y="16"/>
                </a:cxn>
                <a:cxn ang="0">
                  <a:pos x="51" y="37"/>
                </a:cxn>
                <a:cxn ang="0">
                  <a:pos x="66" y="52"/>
                </a:cxn>
                <a:cxn ang="0">
                  <a:pos x="64" y="76"/>
                </a:cxn>
                <a:cxn ang="0">
                  <a:pos x="51" y="75"/>
                </a:cxn>
                <a:cxn ang="0">
                  <a:pos x="0" y="30"/>
                </a:cxn>
                <a:cxn ang="0">
                  <a:pos x="0" y="28"/>
                </a:cxn>
                <a:cxn ang="0">
                  <a:pos x="19" y="1"/>
                </a:cxn>
                <a:cxn ang="0">
                  <a:pos x="30" y="0"/>
                </a:cxn>
                <a:cxn ang="0">
                  <a:pos x="40" y="22"/>
                </a:cxn>
                <a:cxn ang="0">
                  <a:pos x="49" y="16"/>
                </a:cxn>
                <a:cxn ang="0">
                  <a:pos x="49" y="16"/>
                </a:cxn>
              </a:cxnLst>
              <a:rect l="0" t="0" r="r" b="b"/>
              <a:pathLst>
                <a:path w="66" h="76">
                  <a:moveTo>
                    <a:pt x="49" y="16"/>
                  </a:moveTo>
                  <a:lnTo>
                    <a:pt x="51" y="37"/>
                  </a:lnTo>
                  <a:lnTo>
                    <a:pt x="66" y="52"/>
                  </a:lnTo>
                  <a:lnTo>
                    <a:pt x="64" y="76"/>
                  </a:lnTo>
                  <a:lnTo>
                    <a:pt x="51" y="75"/>
                  </a:lnTo>
                  <a:lnTo>
                    <a:pt x="0" y="30"/>
                  </a:lnTo>
                  <a:lnTo>
                    <a:pt x="0" y="28"/>
                  </a:lnTo>
                  <a:lnTo>
                    <a:pt x="19" y="1"/>
                  </a:lnTo>
                  <a:lnTo>
                    <a:pt x="30" y="0"/>
                  </a:lnTo>
                  <a:lnTo>
                    <a:pt x="40" y="22"/>
                  </a:lnTo>
                  <a:lnTo>
                    <a:pt x="49" y="16"/>
                  </a:lnTo>
                  <a:lnTo>
                    <a:pt x="49" y="1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7" name="Freeform 5655"/>
            <p:cNvSpPr>
              <a:spLocks/>
            </p:cNvSpPr>
            <p:nvPr/>
          </p:nvSpPr>
          <p:spPr bwMode="gray">
            <a:xfrm>
              <a:off x="6259298" y="3696881"/>
              <a:ext cx="253370" cy="295998"/>
            </a:xfrm>
            <a:custGeom>
              <a:avLst/>
              <a:gdLst/>
              <a:ahLst/>
              <a:cxnLst>
                <a:cxn ang="0">
                  <a:pos x="75" y="230"/>
                </a:cxn>
                <a:cxn ang="0">
                  <a:pos x="56" y="208"/>
                </a:cxn>
                <a:cxn ang="0">
                  <a:pos x="35" y="195"/>
                </a:cxn>
                <a:cxn ang="0">
                  <a:pos x="19" y="199"/>
                </a:cxn>
                <a:cxn ang="0">
                  <a:pos x="7" y="210"/>
                </a:cxn>
                <a:cxn ang="0">
                  <a:pos x="13" y="170"/>
                </a:cxn>
                <a:cxn ang="0">
                  <a:pos x="7" y="144"/>
                </a:cxn>
                <a:cxn ang="0">
                  <a:pos x="13" y="129"/>
                </a:cxn>
                <a:cxn ang="0">
                  <a:pos x="0" y="114"/>
                </a:cxn>
                <a:cxn ang="0">
                  <a:pos x="11" y="109"/>
                </a:cxn>
                <a:cxn ang="0">
                  <a:pos x="67" y="107"/>
                </a:cxn>
                <a:cxn ang="0">
                  <a:pos x="65" y="79"/>
                </a:cxn>
                <a:cxn ang="0">
                  <a:pos x="84" y="66"/>
                </a:cxn>
                <a:cxn ang="0">
                  <a:pos x="88" y="22"/>
                </a:cxn>
                <a:cxn ang="0">
                  <a:pos x="138" y="22"/>
                </a:cxn>
                <a:cxn ang="0">
                  <a:pos x="140" y="0"/>
                </a:cxn>
                <a:cxn ang="0">
                  <a:pos x="196" y="41"/>
                </a:cxn>
                <a:cxn ang="0">
                  <a:pos x="196" y="41"/>
                </a:cxn>
                <a:cxn ang="0">
                  <a:pos x="168" y="41"/>
                </a:cxn>
                <a:cxn ang="0">
                  <a:pos x="182" y="215"/>
                </a:cxn>
                <a:cxn ang="0">
                  <a:pos x="110" y="215"/>
                </a:cxn>
                <a:cxn ang="0">
                  <a:pos x="97" y="223"/>
                </a:cxn>
                <a:cxn ang="0">
                  <a:pos x="88" y="210"/>
                </a:cxn>
                <a:cxn ang="0">
                  <a:pos x="75" y="230"/>
                </a:cxn>
                <a:cxn ang="0">
                  <a:pos x="75" y="230"/>
                </a:cxn>
              </a:cxnLst>
              <a:rect l="0" t="0" r="r" b="b"/>
              <a:pathLst>
                <a:path w="196" h="230">
                  <a:moveTo>
                    <a:pt x="75" y="230"/>
                  </a:moveTo>
                  <a:lnTo>
                    <a:pt x="56" y="208"/>
                  </a:lnTo>
                  <a:lnTo>
                    <a:pt x="35" y="195"/>
                  </a:lnTo>
                  <a:lnTo>
                    <a:pt x="19" y="199"/>
                  </a:lnTo>
                  <a:lnTo>
                    <a:pt x="7" y="210"/>
                  </a:lnTo>
                  <a:lnTo>
                    <a:pt x="13" y="170"/>
                  </a:lnTo>
                  <a:lnTo>
                    <a:pt x="7" y="144"/>
                  </a:lnTo>
                  <a:lnTo>
                    <a:pt x="13" y="129"/>
                  </a:lnTo>
                  <a:lnTo>
                    <a:pt x="0" y="114"/>
                  </a:lnTo>
                  <a:lnTo>
                    <a:pt x="11" y="109"/>
                  </a:lnTo>
                  <a:lnTo>
                    <a:pt x="67" y="107"/>
                  </a:lnTo>
                  <a:lnTo>
                    <a:pt x="65" y="79"/>
                  </a:lnTo>
                  <a:lnTo>
                    <a:pt x="84" y="66"/>
                  </a:lnTo>
                  <a:lnTo>
                    <a:pt x="88" y="22"/>
                  </a:lnTo>
                  <a:lnTo>
                    <a:pt x="138" y="22"/>
                  </a:lnTo>
                  <a:lnTo>
                    <a:pt x="140" y="0"/>
                  </a:lnTo>
                  <a:lnTo>
                    <a:pt x="196" y="41"/>
                  </a:lnTo>
                  <a:lnTo>
                    <a:pt x="196" y="41"/>
                  </a:lnTo>
                  <a:lnTo>
                    <a:pt x="168" y="41"/>
                  </a:lnTo>
                  <a:lnTo>
                    <a:pt x="182" y="215"/>
                  </a:lnTo>
                  <a:lnTo>
                    <a:pt x="110" y="215"/>
                  </a:lnTo>
                  <a:lnTo>
                    <a:pt x="97" y="223"/>
                  </a:lnTo>
                  <a:lnTo>
                    <a:pt x="88" y="210"/>
                  </a:lnTo>
                  <a:lnTo>
                    <a:pt x="75" y="230"/>
                  </a:lnTo>
                  <a:lnTo>
                    <a:pt x="75" y="23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8" name="Freeform 5656"/>
            <p:cNvSpPr>
              <a:spLocks/>
            </p:cNvSpPr>
            <p:nvPr/>
          </p:nvSpPr>
          <p:spPr bwMode="gray">
            <a:xfrm>
              <a:off x="6259298" y="3686585"/>
              <a:ext cx="180978" cy="157007"/>
            </a:xfrm>
            <a:custGeom>
              <a:avLst/>
              <a:gdLst/>
              <a:ahLst/>
              <a:cxnLst>
                <a:cxn ang="0">
                  <a:pos x="140" y="0"/>
                </a:cxn>
                <a:cxn ang="0">
                  <a:pos x="140" y="8"/>
                </a:cxn>
                <a:cxn ang="0">
                  <a:pos x="140" y="8"/>
                </a:cxn>
                <a:cxn ang="0">
                  <a:pos x="138" y="30"/>
                </a:cxn>
                <a:cxn ang="0">
                  <a:pos x="88" y="30"/>
                </a:cxn>
                <a:cxn ang="0">
                  <a:pos x="84" y="74"/>
                </a:cxn>
                <a:cxn ang="0">
                  <a:pos x="65" y="87"/>
                </a:cxn>
                <a:cxn ang="0">
                  <a:pos x="67" y="115"/>
                </a:cxn>
                <a:cxn ang="0">
                  <a:pos x="11" y="117"/>
                </a:cxn>
                <a:cxn ang="0">
                  <a:pos x="0" y="122"/>
                </a:cxn>
                <a:cxn ang="0">
                  <a:pos x="4" y="104"/>
                </a:cxn>
                <a:cxn ang="0">
                  <a:pos x="35" y="57"/>
                </a:cxn>
                <a:cxn ang="0">
                  <a:pos x="47" y="29"/>
                </a:cxn>
                <a:cxn ang="0">
                  <a:pos x="58" y="19"/>
                </a:cxn>
                <a:cxn ang="0">
                  <a:pos x="71" y="0"/>
                </a:cxn>
                <a:cxn ang="0">
                  <a:pos x="140" y="0"/>
                </a:cxn>
                <a:cxn ang="0">
                  <a:pos x="140" y="0"/>
                </a:cxn>
              </a:cxnLst>
              <a:rect l="0" t="0" r="r" b="b"/>
              <a:pathLst>
                <a:path w="140" h="122">
                  <a:moveTo>
                    <a:pt x="140" y="0"/>
                  </a:moveTo>
                  <a:lnTo>
                    <a:pt x="140" y="8"/>
                  </a:lnTo>
                  <a:lnTo>
                    <a:pt x="140" y="8"/>
                  </a:lnTo>
                  <a:lnTo>
                    <a:pt x="138" y="30"/>
                  </a:lnTo>
                  <a:lnTo>
                    <a:pt x="88" y="30"/>
                  </a:lnTo>
                  <a:lnTo>
                    <a:pt x="84" y="74"/>
                  </a:lnTo>
                  <a:lnTo>
                    <a:pt x="65" y="87"/>
                  </a:lnTo>
                  <a:lnTo>
                    <a:pt x="67" y="115"/>
                  </a:lnTo>
                  <a:lnTo>
                    <a:pt x="11" y="117"/>
                  </a:lnTo>
                  <a:lnTo>
                    <a:pt x="0" y="122"/>
                  </a:lnTo>
                  <a:lnTo>
                    <a:pt x="4" y="104"/>
                  </a:lnTo>
                  <a:lnTo>
                    <a:pt x="35" y="57"/>
                  </a:lnTo>
                  <a:lnTo>
                    <a:pt x="47" y="29"/>
                  </a:lnTo>
                  <a:lnTo>
                    <a:pt x="58" y="19"/>
                  </a:lnTo>
                  <a:lnTo>
                    <a:pt x="71" y="0"/>
                  </a:lnTo>
                  <a:lnTo>
                    <a:pt x="140" y="0"/>
                  </a:lnTo>
                  <a:lnTo>
                    <a:pt x="14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9" name="Freeform 5661"/>
            <p:cNvSpPr>
              <a:spLocks/>
            </p:cNvSpPr>
            <p:nvPr/>
          </p:nvSpPr>
          <p:spPr bwMode="gray">
            <a:xfrm>
              <a:off x="7440695" y="4058706"/>
              <a:ext cx="208125" cy="323024"/>
            </a:xfrm>
            <a:custGeom>
              <a:avLst/>
              <a:gdLst/>
              <a:ahLst/>
              <a:cxnLst>
                <a:cxn ang="0">
                  <a:pos x="13" y="148"/>
                </a:cxn>
                <a:cxn ang="0">
                  <a:pos x="0" y="170"/>
                </a:cxn>
                <a:cxn ang="0">
                  <a:pos x="0" y="234"/>
                </a:cxn>
                <a:cxn ang="0">
                  <a:pos x="10" y="251"/>
                </a:cxn>
                <a:cxn ang="0">
                  <a:pos x="10" y="251"/>
                </a:cxn>
                <a:cxn ang="0">
                  <a:pos x="36" y="213"/>
                </a:cxn>
                <a:cxn ang="0">
                  <a:pos x="85" y="172"/>
                </a:cxn>
                <a:cxn ang="0">
                  <a:pos x="107" y="144"/>
                </a:cxn>
                <a:cxn ang="0">
                  <a:pos x="128" y="114"/>
                </a:cxn>
                <a:cxn ang="0">
                  <a:pos x="160" y="28"/>
                </a:cxn>
                <a:cxn ang="0">
                  <a:pos x="161" y="4"/>
                </a:cxn>
                <a:cxn ang="0">
                  <a:pos x="152" y="0"/>
                </a:cxn>
                <a:cxn ang="0">
                  <a:pos x="145" y="7"/>
                </a:cxn>
                <a:cxn ang="0">
                  <a:pos x="126" y="15"/>
                </a:cxn>
                <a:cxn ang="0">
                  <a:pos x="102" y="17"/>
                </a:cxn>
                <a:cxn ang="0">
                  <a:pos x="58" y="30"/>
                </a:cxn>
                <a:cxn ang="0">
                  <a:pos x="49" y="28"/>
                </a:cxn>
                <a:cxn ang="0">
                  <a:pos x="34" y="9"/>
                </a:cxn>
                <a:cxn ang="0">
                  <a:pos x="34" y="9"/>
                </a:cxn>
                <a:cxn ang="0">
                  <a:pos x="28" y="20"/>
                </a:cxn>
                <a:cxn ang="0">
                  <a:pos x="28" y="30"/>
                </a:cxn>
                <a:cxn ang="0">
                  <a:pos x="47" y="52"/>
                </a:cxn>
                <a:cxn ang="0">
                  <a:pos x="98" y="73"/>
                </a:cxn>
                <a:cxn ang="0">
                  <a:pos x="111" y="73"/>
                </a:cxn>
                <a:cxn ang="0">
                  <a:pos x="66" y="127"/>
                </a:cxn>
                <a:cxn ang="0">
                  <a:pos x="43" y="129"/>
                </a:cxn>
                <a:cxn ang="0">
                  <a:pos x="13" y="148"/>
                </a:cxn>
                <a:cxn ang="0">
                  <a:pos x="13" y="148"/>
                </a:cxn>
                <a:cxn ang="0">
                  <a:pos x="13" y="148"/>
                </a:cxn>
              </a:cxnLst>
              <a:rect l="0" t="0" r="r" b="b"/>
              <a:pathLst>
                <a:path w="161" h="251">
                  <a:moveTo>
                    <a:pt x="13" y="148"/>
                  </a:moveTo>
                  <a:lnTo>
                    <a:pt x="0" y="170"/>
                  </a:lnTo>
                  <a:lnTo>
                    <a:pt x="0" y="234"/>
                  </a:lnTo>
                  <a:lnTo>
                    <a:pt x="10" y="251"/>
                  </a:lnTo>
                  <a:lnTo>
                    <a:pt x="10" y="251"/>
                  </a:lnTo>
                  <a:lnTo>
                    <a:pt x="36" y="213"/>
                  </a:lnTo>
                  <a:lnTo>
                    <a:pt x="85" y="172"/>
                  </a:lnTo>
                  <a:lnTo>
                    <a:pt x="107" y="144"/>
                  </a:lnTo>
                  <a:lnTo>
                    <a:pt x="128" y="114"/>
                  </a:lnTo>
                  <a:lnTo>
                    <a:pt x="160" y="28"/>
                  </a:lnTo>
                  <a:lnTo>
                    <a:pt x="161" y="4"/>
                  </a:lnTo>
                  <a:lnTo>
                    <a:pt x="152" y="0"/>
                  </a:lnTo>
                  <a:lnTo>
                    <a:pt x="145" y="7"/>
                  </a:lnTo>
                  <a:lnTo>
                    <a:pt x="126" y="15"/>
                  </a:lnTo>
                  <a:lnTo>
                    <a:pt x="102" y="17"/>
                  </a:lnTo>
                  <a:lnTo>
                    <a:pt x="58" y="30"/>
                  </a:lnTo>
                  <a:lnTo>
                    <a:pt x="49" y="28"/>
                  </a:lnTo>
                  <a:lnTo>
                    <a:pt x="34" y="9"/>
                  </a:lnTo>
                  <a:lnTo>
                    <a:pt x="34" y="9"/>
                  </a:lnTo>
                  <a:lnTo>
                    <a:pt x="28" y="20"/>
                  </a:lnTo>
                  <a:lnTo>
                    <a:pt x="28" y="30"/>
                  </a:lnTo>
                  <a:lnTo>
                    <a:pt x="47" y="52"/>
                  </a:lnTo>
                  <a:lnTo>
                    <a:pt x="98" y="73"/>
                  </a:lnTo>
                  <a:lnTo>
                    <a:pt x="111" y="73"/>
                  </a:lnTo>
                  <a:lnTo>
                    <a:pt x="66" y="127"/>
                  </a:lnTo>
                  <a:lnTo>
                    <a:pt x="43" y="129"/>
                  </a:lnTo>
                  <a:lnTo>
                    <a:pt x="13" y="148"/>
                  </a:lnTo>
                  <a:lnTo>
                    <a:pt x="13" y="148"/>
                  </a:lnTo>
                  <a:lnTo>
                    <a:pt x="13" y="14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0" name="Freeform 5662"/>
            <p:cNvSpPr>
              <a:spLocks/>
            </p:cNvSpPr>
            <p:nvPr/>
          </p:nvSpPr>
          <p:spPr bwMode="gray">
            <a:xfrm>
              <a:off x="6256713" y="4046545"/>
              <a:ext cx="65928" cy="43756"/>
            </a:xfrm>
            <a:custGeom>
              <a:avLst/>
              <a:gdLst/>
              <a:ahLst/>
              <a:cxnLst>
                <a:cxn ang="0">
                  <a:pos x="51" y="0"/>
                </a:cxn>
                <a:cxn ang="0">
                  <a:pos x="49" y="19"/>
                </a:cxn>
                <a:cxn ang="0">
                  <a:pos x="34" y="24"/>
                </a:cxn>
                <a:cxn ang="0">
                  <a:pos x="28" y="34"/>
                </a:cxn>
                <a:cxn ang="0">
                  <a:pos x="28" y="34"/>
                </a:cxn>
                <a:cxn ang="0">
                  <a:pos x="22" y="28"/>
                </a:cxn>
                <a:cxn ang="0">
                  <a:pos x="21" y="15"/>
                </a:cxn>
                <a:cxn ang="0">
                  <a:pos x="13" y="17"/>
                </a:cxn>
                <a:cxn ang="0">
                  <a:pos x="0" y="7"/>
                </a:cxn>
                <a:cxn ang="0">
                  <a:pos x="2" y="6"/>
                </a:cxn>
                <a:cxn ang="0">
                  <a:pos x="51" y="0"/>
                </a:cxn>
                <a:cxn ang="0">
                  <a:pos x="51" y="0"/>
                </a:cxn>
              </a:cxnLst>
              <a:rect l="0" t="0" r="r" b="b"/>
              <a:pathLst>
                <a:path w="51" h="34">
                  <a:moveTo>
                    <a:pt x="51" y="0"/>
                  </a:moveTo>
                  <a:lnTo>
                    <a:pt x="49" y="19"/>
                  </a:lnTo>
                  <a:lnTo>
                    <a:pt x="34" y="24"/>
                  </a:lnTo>
                  <a:lnTo>
                    <a:pt x="28" y="34"/>
                  </a:lnTo>
                  <a:lnTo>
                    <a:pt x="28" y="34"/>
                  </a:lnTo>
                  <a:lnTo>
                    <a:pt x="22" y="28"/>
                  </a:lnTo>
                  <a:lnTo>
                    <a:pt x="21" y="15"/>
                  </a:lnTo>
                  <a:lnTo>
                    <a:pt x="13" y="17"/>
                  </a:lnTo>
                  <a:lnTo>
                    <a:pt x="0" y="7"/>
                  </a:lnTo>
                  <a:lnTo>
                    <a:pt x="2" y="6"/>
                  </a:lnTo>
                  <a:lnTo>
                    <a:pt x="51" y="0"/>
                  </a:lnTo>
                  <a:lnTo>
                    <a:pt x="51"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1" name="Freeform 5663"/>
            <p:cNvSpPr>
              <a:spLocks/>
            </p:cNvSpPr>
            <p:nvPr/>
          </p:nvSpPr>
          <p:spPr bwMode="gray">
            <a:xfrm>
              <a:off x="6348152" y="4113273"/>
              <a:ext cx="60757" cy="75930"/>
            </a:xfrm>
            <a:custGeom>
              <a:avLst/>
              <a:gdLst/>
              <a:ahLst/>
              <a:cxnLst>
                <a:cxn ang="0">
                  <a:pos x="0" y="15"/>
                </a:cxn>
                <a:cxn ang="0">
                  <a:pos x="4" y="42"/>
                </a:cxn>
                <a:cxn ang="0">
                  <a:pos x="28" y="59"/>
                </a:cxn>
                <a:cxn ang="0">
                  <a:pos x="28" y="57"/>
                </a:cxn>
                <a:cxn ang="0">
                  <a:pos x="47" y="30"/>
                </a:cxn>
                <a:cxn ang="0">
                  <a:pos x="43" y="30"/>
                </a:cxn>
                <a:cxn ang="0">
                  <a:pos x="45" y="21"/>
                </a:cxn>
                <a:cxn ang="0">
                  <a:pos x="30" y="0"/>
                </a:cxn>
                <a:cxn ang="0">
                  <a:pos x="15" y="0"/>
                </a:cxn>
                <a:cxn ang="0">
                  <a:pos x="0" y="15"/>
                </a:cxn>
                <a:cxn ang="0">
                  <a:pos x="0" y="15"/>
                </a:cxn>
                <a:cxn ang="0">
                  <a:pos x="0" y="15"/>
                </a:cxn>
              </a:cxnLst>
              <a:rect l="0" t="0" r="r" b="b"/>
              <a:pathLst>
                <a:path w="47" h="59">
                  <a:moveTo>
                    <a:pt x="0" y="15"/>
                  </a:moveTo>
                  <a:lnTo>
                    <a:pt x="4" y="42"/>
                  </a:lnTo>
                  <a:lnTo>
                    <a:pt x="28" y="59"/>
                  </a:lnTo>
                  <a:lnTo>
                    <a:pt x="28" y="57"/>
                  </a:lnTo>
                  <a:lnTo>
                    <a:pt x="47" y="30"/>
                  </a:lnTo>
                  <a:lnTo>
                    <a:pt x="43" y="30"/>
                  </a:lnTo>
                  <a:lnTo>
                    <a:pt x="45" y="21"/>
                  </a:lnTo>
                  <a:lnTo>
                    <a:pt x="30" y="0"/>
                  </a:lnTo>
                  <a:lnTo>
                    <a:pt x="15" y="0"/>
                  </a:lnTo>
                  <a:lnTo>
                    <a:pt x="0" y="15"/>
                  </a:lnTo>
                  <a:lnTo>
                    <a:pt x="0" y="15"/>
                  </a:lnTo>
                  <a:lnTo>
                    <a:pt x="0"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2" name="Freeform 5672"/>
            <p:cNvSpPr>
              <a:spLocks/>
            </p:cNvSpPr>
            <p:nvPr/>
          </p:nvSpPr>
          <p:spPr bwMode="gray">
            <a:xfrm>
              <a:off x="6866868" y="4221955"/>
              <a:ext cx="399445" cy="434988"/>
            </a:xfrm>
            <a:custGeom>
              <a:avLst/>
              <a:gdLst/>
              <a:ahLst/>
              <a:cxnLst>
                <a:cxn ang="0">
                  <a:pos x="262" y="313"/>
                </a:cxn>
                <a:cxn ang="0">
                  <a:pos x="266" y="263"/>
                </a:cxn>
                <a:cxn ang="0">
                  <a:pos x="270" y="253"/>
                </a:cxn>
                <a:cxn ang="0">
                  <a:pos x="292" y="248"/>
                </a:cxn>
                <a:cxn ang="0">
                  <a:pos x="290" y="233"/>
                </a:cxn>
                <a:cxn ang="0">
                  <a:pos x="273" y="206"/>
                </a:cxn>
                <a:cxn ang="0">
                  <a:pos x="272" y="169"/>
                </a:cxn>
                <a:cxn ang="0">
                  <a:pos x="275" y="158"/>
                </a:cxn>
                <a:cxn ang="0">
                  <a:pos x="277" y="167"/>
                </a:cxn>
                <a:cxn ang="0">
                  <a:pos x="275" y="158"/>
                </a:cxn>
                <a:cxn ang="0">
                  <a:pos x="273" y="145"/>
                </a:cxn>
                <a:cxn ang="0">
                  <a:pos x="272" y="139"/>
                </a:cxn>
                <a:cxn ang="0">
                  <a:pos x="283" y="118"/>
                </a:cxn>
                <a:cxn ang="0">
                  <a:pos x="287" y="87"/>
                </a:cxn>
                <a:cxn ang="0">
                  <a:pos x="296" y="72"/>
                </a:cxn>
                <a:cxn ang="0">
                  <a:pos x="309" y="55"/>
                </a:cxn>
                <a:cxn ang="0">
                  <a:pos x="300" y="45"/>
                </a:cxn>
                <a:cxn ang="0">
                  <a:pos x="302" y="28"/>
                </a:cxn>
                <a:cxn ang="0">
                  <a:pos x="285" y="12"/>
                </a:cxn>
                <a:cxn ang="0">
                  <a:pos x="258" y="14"/>
                </a:cxn>
                <a:cxn ang="0">
                  <a:pos x="247" y="0"/>
                </a:cxn>
                <a:cxn ang="0">
                  <a:pos x="170" y="6"/>
                </a:cxn>
                <a:cxn ang="0">
                  <a:pos x="163" y="15"/>
                </a:cxn>
                <a:cxn ang="0">
                  <a:pos x="133" y="14"/>
                </a:cxn>
                <a:cxn ang="0">
                  <a:pos x="124" y="0"/>
                </a:cxn>
                <a:cxn ang="0">
                  <a:pos x="116" y="0"/>
                </a:cxn>
                <a:cxn ang="0">
                  <a:pos x="101" y="27"/>
                </a:cxn>
                <a:cxn ang="0">
                  <a:pos x="92" y="58"/>
                </a:cxn>
                <a:cxn ang="0">
                  <a:pos x="86" y="109"/>
                </a:cxn>
                <a:cxn ang="0">
                  <a:pos x="64" y="133"/>
                </a:cxn>
                <a:cxn ang="0">
                  <a:pos x="56" y="167"/>
                </a:cxn>
                <a:cxn ang="0">
                  <a:pos x="36" y="184"/>
                </a:cxn>
                <a:cxn ang="0">
                  <a:pos x="30" y="176"/>
                </a:cxn>
                <a:cxn ang="0">
                  <a:pos x="19" y="184"/>
                </a:cxn>
                <a:cxn ang="0">
                  <a:pos x="9" y="182"/>
                </a:cxn>
                <a:cxn ang="0">
                  <a:pos x="2" y="188"/>
                </a:cxn>
                <a:cxn ang="0">
                  <a:pos x="0" y="203"/>
                </a:cxn>
                <a:cxn ang="0">
                  <a:pos x="2" y="212"/>
                </a:cxn>
                <a:cxn ang="0">
                  <a:pos x="19" y="203"/>
                </a:cxn>
                <a:cxn ang="0">
                  <a:pos x="58" y="201"/>
                </a:cxn>
                <a:cxn ang="0">
                  <a:pos x="67" y="208"/>
                </a:cxn>
                <a:cxn ang="0">
                  <a:pos x="73" y="231"/>
                </a:cxn>
                <a:cxn ang="0">
                  <a:pos x="90" y="246"/>
                </a:cxn>
                <a:cxn ang="0">
                  <a:pos x="110" y="242"/>
                </a:cxn>
                <a:cxn ang="0">
                  <a:pos x="116" y="225"/>
                </a:cxn>
                <a:cxn ang="0">
                  <a:pos x="137" y="221"/>
                </a:cxn>
                <a:cxn ang="0">
                  <a:pos x="137" y="227"/>
                </a:cxn>
                <a:cxn ang="0">
                  <a:pos x="150" y="231"/>
                </a:cxn>
                <a:cxn ang="0">
                  <a:pos x="152" y="235"/>
                </a:cxn>
                <a:cxn ang="0">
                  <a:pos x="152" y="272"/>
                </a:cxn>
                <a:cxn ang="0">
                  <a:pos x="159" y="289"/>
                </a:cxn>
                <a:cxn ang="0">
                  <a:pos x="154" y="298"/>
                </a:cxn>
                <a:cxn ang="0">
                  <a:pos x="157" y="304"/>
                </a:cxn>
                <a:cxn ang="0">
                  <a:pos x="189" y="295"/>
                </a:cxn>
                <a:cxn ang="0">
                  <a:pos x="221" y="313"/>
                </a:cxn>
                <a:cxn ang="0">
                  <a:pos x="236" y="311"/>
                </a:cxn>
                <a:cxn ang="0">
                  <a:pos x="262" y="334"/>
                </a:cxn>
                <a:cxn ang="0">
                  <a:pos x="275" y="338"/>
                </a:cxn>
                <a:cxn ang="0">
                  <a:pos x="279" y="319"/>
                </a:cxn>
                <a:cxn ang="0">
                  <a:pos x="268" y="321"/>
                </a:cxn>
                <a:cxn ang="0">
                  <a:pos x="262" y="313"/>
                </a:cxn>
              </a:cxnLst>
              <a:rect l="0" t="0" r="r" b="b"/>
              <a:pathLst>
                <a:path w="309" h="338">
                  <a:moveTo>
                    <a:pt x="262" y="313"/>
                  </a:moveTo>
                  <a:lnTo>
                    <a:pt x="266" y="263"/>
                  </a:lnTo>
                  <a:lnTo>
                    <a:pt x="270" y="253"/>
                  </a:lnTo>
                  <a:lnTo>
                    <a:pt x="292" y="248"/>
                  </a:lnTo>
                  <a:lnTo>
                    <a:pt x="290" y="233"/>
                  </a:lnTo>
                  <a:lnTo>
                    <a:pt x="273" y="206"/>
                  </a:lnTo>
                  <a:lnTo>
                    <a:pt x="272" y="169"/>
                  </a:lnTo>
                  <a:lnTo>
                    <a:pt x="275" y="158"/>
                  </a:lnTo>
                  <a:lnTo>
                    <a:pt x="277" y="167"/>
                  </a:lnTo>
                  <a:lnTo>
                    <a:pt x="275" y="158"/>
                  </a:lnTo>
                  <a:lnTo>
                    <a:pt x="273" y="145"/>
                  </a:lnTo>
                  <a:lnTo>
                    <a:pt x="272" y="139"/>
                  </a:lnTo>
                  <a:lnTo>
                    <a:pt x="283" y="118"/>
                  </a:lnTo>
                  <a:lnTo>
                    <a:pt x="287" y="87"/>
                  </a:lnTo>
                  <a:lnTo>
                    <a:pt x="296" y="72"/>
                  </a:lnTo>
                  <a:lnTo>
                    <a:pt x="309" y="55"/>
                  </a:lnTo>
                  <a:lnTo>
                    <a:pt x="300" y="45"/>
                  </a:lnTo>
                  <a:lnTo>
                    <a:pt x="302" y="28"/>
                  </a:lnTo>
                  <a:lnTo>
                    <a:pt x="285" y="12"/>
                  </a:lnTo>
                  <a:lnTo>
                    <a:pt x="258" y="14"/>
                  </a:lnTo>
                  <a:lnTo>
                    <a:pt x="247" y="0"/>
                  </a:lnTo>
                  <a:lnTo>
                    <a:pt x="170" y="6"/>
                  </a:lnTo>
                  <a:lnTo>
                    <a:pt x="163" y="15"/>
                  </a:lnTo>
                  <a:lnTo>
                    <a:pt x="133" y="14"/>
                  </a:lnTo>
                  <a:lnTo>
                    <a:pt x="124" y="0"/>
                  </a:lnTo>
                  <a:lnTo>
                    <a:pt x="116" y="0"/>
                  </a:lnTo>
                  <a:lnTo>
                    <a:pt x="101" y="27"/>
                  </a:lnTo>
                  <a:lnTo>
                    <a:pt x="92" y="58"/>
                  </a:lnTo>
                  <a:lnTo>
                    <a:pt x="86" y="109"/>
                  </a:lnTo>
                  <a:lnTo>
                    <a:pt x="64" y="133"/>
                  </a:lnTo>
                  <a:lnTo>
                    <a:pt x="56" y="167"/>
                  </a:lnTo>
                  <a:lnTo>
                    <a:pt x="36" y="184"/>
                  </a:lnTo>
                  <a:lnTo>
                    <a:pt x="30" y="176"/>
                  </a:lnTo>
                  <a:lnTo>
                    <a:pt x="19" y="184"/>
                  </a:lnTo>
                  <a:lnTo>
                    <a:pt x="9" y="182"/>
                  </a:lnTo>
                  <a:lnTo>
                    <a:pt x="2" y="188"/>
                  </a:lnTo>
                  <a:lnTo>
                    <a:pt x="0" y="203"/>
                  </a:lnTo>
                  <a:lnTo>
                    <a:pt x="2" y="212"/>
                  </a:lnTo>
                  <a:lnTo>
                    <a:pt x="19" y="203"/>
                  </a:lnTo>
                  <a:lnTo>
                    <a:pt x="58" y="201"/>
                  </a:lnTo>
                  <a:lnTo>
                    <a:pt x="67" y="208"/>
                  </a:lnTo>
                  <a:lnTo>
                    <a:pt x="73" y="231"/>
                  </a:lnTo>
                  <a:lnTo>
                    <a:pt x="90" y="246"/>
                  </a:lnTo>
                  <a:lnTo>
                    <a:pt x="110" y="242"/>
                  </a:lnTo>
                  <a:lnTo>
                    <a:pt x="116" y="225"/>
                  </a:lnTo>
                  <a:lnTo>
                    <a:pt x="137" y="221"/>
                  </a:lnTo>
                  <a:lnTo>
                    <a:pt x="137" y="227"/>
                  </a:lnTo>
                  <a:lnTo>
                    <a:pt x="150" y="231"/>
                  </a:lnTo>
                  <a:lnTo>
                    <a:pt x="152" y="235"/>
                  </a:lnTo>
                  <a:lnTo>
                    <a:pt x="152" y="272"/>
                  </a:lnTo>
                  <a:lnTo>
                    <a:pt x="159" y="289"/>
                  </a:lnTo>
                  <a:lnTo>
                    <a:pt x="154" y="298"/>
                  </a:lnTo>
                  <a:lnTo>
                    <a:pt x="157" y="304"/>
                  </a:lnTo>
                  <a:lnTo>
                    <a:pt x="189" y="295"/>
                  </a:lnTo>
                  <a:lnTo>
                    <a:pt x="221" y="313"/>
                  </a:lnTo>
                  <a:lnTo>
                    <a:pt x="236" y="311"/>
                  </a:lnTo>
                  <a:lnTo>
                    <a:pt x="262" y="334"/>
                  </a:lnTo>
                  <a:lnTo>
                    <a:pt x="275" y="338"/>
                  </a:lnTo>
                  <a:lnTo>
                    <a:pt x="279" y="319"/>
                  </a:lnTo>
                  <a:lnTo>
                    <a:pt x="268" y="321"/>
                  </a:lnTo>
                  <a:lnTo>
                    <a:pt x="262" y="3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3" name="Freeform 5673"/>
            <p:cNvSpPr>
              <a:spLocks/>
            </p:cNvSpPr>
            <p:nvPr/>
          </p:nvSpPr>
          <p:spPr bwMode="gray">
            <a:xfrm>
              <a:off x="4781740" y="3990597"/>
              <a:ext cx="90489" cy="99095"/>
            </a:xfrm>
            <a:custGeom>
              <a:avLst/>
              <a:gdLst/>
              <a:ahLst/>
              <a:cxnLst>
                <a:cxn ang="0">
                  <a:pos x="56" y="77"/>
                </a:cxn>
                <a:cxn ang="0">
                  <a:pos x="55" y="71"/>
                </a:cxn>
                <a:cxn ang="0">
                  <a:pos x="70" y="15"/>
                </a:cxn>
                <a:cxn ang="0">
                  <a:pos x="68" y="0"/>
                </a:cxn>
                <a:cxn ang="0">
                  <a:pos x="43" y="7"/>
                </a:cxn>
                <a:cxn ang="0">
                  <a:pos x="0" y="37"/>
                </a:cxn>
                <a:cxn ang="0">
                  <a:pos x="2" y="47"/>
                </a:cxn>
                <a:cxn ang="0">
                  <a:pos x="25" y="75"/>
                </a:cxn>
                <a:cxn ang="0">
                  <a:pos x="56" y="77"/>
                </a:cxn>
                <a:cxn ang="0">
                  <a:pos x="56" y="77"/>
                </a:cxn>
              </a:cxnLst>
              <a:rect l="0" t="0" r="r" b="b"/>
              <a:pathLst>
                <a:path w="70" h="77">
                  <a:moveTo>
                    <a:pt x="56" y="77"/>
                  </a:moveTo>
                  <a:lnTo>
                    <a:pt x="55" y="71"/>
                  </a:lnTo>
                  <a:lnTo>
                    <a:pt x="70" y="15"/>
                  </a:lnTo>
                  <a:lnTo>
                    <a:pt x="68" y="0"/>
                  </a:lnTo>
                  <a:lnTo>
                    <a:pt x="43" y="7"/>
                  </a:lnTo>
                  <a:lnTo>
                    <a:pt x="0" y="37"/>
                  </a:lnTo>
                  <a:lnTo>
                    <a:pt x="2" y="47"/>
                  </a:lnTo>
                  <a:lnTo>
                    <a:pt x="25" y="75"/>
                  </a:lnTo>
                  <a:lnTo>
                    <a:pt x="56" y="77"/>
                  </a:lnTo>
                  <a:lnTo>
                    <a:pt x="56" y="7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4" name="Freeform 5674"/>
            <p:cNvSpPr>
              <a:spLocks/>
            </p:cNvSpPr>
            <p:nvPr/>
          </p:nvSpPr>
          <p:spPr bwMode="gray">
            <a:xfrm>
              <a:off x="5064842" y="3877346"/>
              <a:ext cx="60757" cy="42469"/>
            </a:xfrm>
            <a:custGeom>
              <a:avLst/>
              <a:gdLst/>
              <a:ahLst/>
              <a:cxnLst>
                <a:cxn ang="0">
                  <a:pos x="47" y="2"/>
                </a:cxn>
                <a:cxn ang="0">
                  <a:pos x="25" y="0"/>
                </a:cxn>
                <a:cxn ang="0">
                  <a:pos x="19" y="3"/>
                </a:cxn>
                <a:cxn ang="0">
                  <a:pos x="27" y="3"/>
                </a:cxn>
                <a:cxn ang="0">
                  <a:pos x="34" y="24"/>
                </a:cxn>
                <a:cxn ang="0">
                  <a:pos x="19" y="28"/>
                </a:cxn>
                <a:cxn ang="0">
                  <a:pos x="6" y="24"/>
                </a:cxn>
                <a:cxn ang="0">
                  <a:pos x="0" y="28"/>
                </a:cxn>
                <a:cxn ang="0">
                  <a:pos x="10" y="33"/>
                </a:cxn>
                <a:cxn ang="0">
                  <a:pos x="42" y="33"/>
                </a:cxn>
                <a:cxn ang="0">
                  <a:pos x="47" y="2"/>
                </a:cxn>
                <a:cxn ang="0">
                  <a:pos x="47" y="2"/>
                </a:cxn>
              </a:cxnLst>
              <a:rect l="0" t="0" r="r" b="b"/>
              <a:pathLst>
                <a:path w="47" h="33">
                  <a:moveTo>
                    <a:pt x="47" y="2"/>
                  </a:moveTo>
                  <a:lnTo>
                    <a:pt x="25" y="0"/>
                  </a:lnTo>
                  <a:lnTo>
                    <a:pt x="19" y="3"/>
                  </a:lnTo>
                  <a:lnTo>
                    <a:pt x="27" y="3"/>
                  </a:lnTo>
                  <a:lnTo>
                    <a:pt x="34" y="24"/>
                  </a:lnTo>
                  <a:lnTo>
                    <a:pt x="19" y="28"/>
                  </a:lnTo>
                  <a:lnTo>
                    <a:pt x="6" y="24"/>
                  </a:lnTo>
                  <a:lnTo>
                    <a:pt x="0" y="28"/>
                  </a:lnTo>
                  <a:lnTo>
                    <a:pt x="10" y="33"/>
                  </a:lnTo>
                  <a:lnTo>
                    <a:pt x="42" y="33"/>
                  </a:lnTo>
                  <a:lnTo>
                    <a:pt x="47" y="2"/>
                  </a:lnTo>
                  <a:lnTo>
                    <a:pt x="47"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5" name="Freeform 5675"/>
            <p:cNvSpPr>
              <a:spLocks/>
            </p:cNvSpPr>
            <p:nvPr/>
          </p:nvSpPr>
          <p:spPr bwMode="gray">
            <a:xfrm>
              <a:off x="5311748" y="2627721"/>
              <a:ext cx="43952" cy="16730"/>
            </a:xfrm>
            <a:custGeom>
              <a:avLst/>
              <a:gdLst/>
              <a:ahLst/>
              <a:cxnLst>
                <a:cxn ang="0">
                  <a:pos x="0" y="8"/>
                </a:cxn>
                <a:cxn ang="0">
                  <a:pos x="27" y="13"/>
                </a:cxn>
                <a:cxn ang="0">
                  <a:pos x="34" y="6"/>
                </a:cxn>
                <a:cxn ang="0">
                  <a:pos x="32" y="0"/>
                </a:cxn>
                <a:cxn ang="0">
                  <a:pos x="21" y="0"/>
                </a:cxn>
                <a:cxn ang="0">
                  <a:pos x="0" y="8"/>
                </a:cxn>
                <a:cxn ang="0">
                  <a:pos x="0" y="8"/>
                </a:cxn>
              </a:cxnLst>
              <a:rect l="0" t="0" r="r" b="b"/>
              <a:pathLst>
                <a:path w="34" h="13">
                  <a:moveTo>
                    <a:pt x="0" y="8"/>
                  </a:moveTo>
                  <a:lnTo>
                    <a:pt x="27" y="13"/>
                  </a:lnTo>
                  <a:lnTo>
                    <a:pt x="34" y="6"/>
                  </a:lnTo>
                  <a:lnTo>
                    <a:pt x="32" y="0"/>
                  </a:lnTo>
                  <a:lnTo>
                    <a:pt x="21" y="0"/>
                  </a:lnTo>
                  <a:lnTo>
                    <a:pt x="0" y="8"/>
                  </a:lnTo>
                  <a:lnTo>
                    <a:pt x="0" y="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6" name="Freeform 5677"/>
            <p:cNvSpPr>
              <a:spLocks/>
            </p:cNvSpPr>
            <p:nvPr/>
          </p:nvSpPr>
          <p:spPr bwMode="gray">
            <a:xfrm>
              <a:off x="6289962" y="4044790"/>
              <a:ext cx="151405" cy="129740"/>
            </a:xfrm>
            <a:custGeom>
              <a:avLst/>
              <a:gdLst/>
              <a:ahLst/>
              <a:cxnLst>
                <a:cxn ang="0">
                  <a:pos x="105" y="95"/>
                </a:cxn>
                <a:cxn ang="0">
                  <a:pos x="111" y="92"/>
                </a:cxn>
                <a:cxn ang="0">
                  <a:pos x="109" y="82"/>
                </a:cxn>
                <a:cxn ang="0">
                  <a:pos x="118" y="77"/>
                </a:cxn>
                <a:cxn ang="0">
                  <a:pos x="111" y="58"/>
                </a:cxn>
                <a:cxn ang="0">
                  <a:pos x="114" y="47"/>
                </a:cxn>
                <a:cxn ang="0">
                  <a:pos x="96" y="4"/>
                </a:cxn>
                <a:cxn ang="0">
                  <a:pos x="69" y="13"/>
                </a:cxn>
                <a:cxn ang="0">
                  <a:pos x="60" y="6"/>
                </a:cxn>
                <a:cxn ang="0">
                  <a:pos x="23" y="0"/>
                </a:cxn>
                <a:cxn ang="0">
                  <a:pos x="21" y="19"/>
                </a:cxn>
                <a:cxn ang="0">
                  <a:pos x="6" y="24"/>
                </a:cxn>
                <a:cxn ang="0">
                  <a:pos x="0" y="34"/>
                </a:cxn>
                <a:cxn ang="0">
                  <a:pos x="0" y="34"/>
                </a:cxn>
                <a:cxn ang="0">
                  <a:pos x="28" y="65"/>
                </a:cxn>
                <a:cxn ang="0">
                  <a:pos x="28" y="65"/>
                </a:cxn>
                <a:cxn ang="0">
                  <a:pos x="43" y="50"/>
                </a:cxn>
                <a:cxn ang="0">
                  <a:pos x="58" y="50"/>
                </a:cxn>
                <a:cxn ang="0">
                  <a:pos x="73" y="71"/>
                </a:cxn>
                <a:cxn ang="0">
                  <a:pos x="71" y="80"/>
                </a:cxn>
                <a:cxn ang="0">
                  <a:pos x="75" y="80"/>
                </a:cxn>
                <a:cxn ang="0">
                  <a:pos x="86" y="79"/>
                </a:cxn>
                <a:cxn ang="0">
                  <a:pos x="96" y="101"/>
                </a:cxn>
                <a:cxn ang="0">
                  <a:pos x="105" y="95"/>
                </a:cxn>
                <a:cxn ang="0">
                  <a:pos x="105" y="95"/>
                </a:cxn>
              </a:cxnLst>
              <a:rect l="0" t="0" r="r" b="b"/>
              <a:pathLst>
                <a:path w="118" h="101">
                  <a:moveTo>
                    <a:pt x="105" y="95"/>
                  </a:moveTo>
                  <a:lnTo>
                    <a:pt x="111" y="92"/>
                  </a:lnTo>
                  <a:lnTo>
                    <a:pt x="109" y="82"/>
                  </a:lnTo>
                  <a:lnTo>
                    <a:pt x="118" y="77"/>
                  </a:lnTo>
                  <a:lnTo>
                    <a:pt x="111" y="58"/>
                  </a:lnTo>
                  <a:lnTo>
                    <a:pt x="114" y="47"/>
                  </a:lnTo>
                  <a:lnTo>
                    <a:pt x="96" y="4"/>
                  </a:lnTo>
                  <a:lnTo>
                    <a:pt x="69" y="13"/>
                  </a:lnTo>
                  <a:lnTo>
                    <a:pt x="60" y="6"/>
                  </a:lnTo>
                  <a:lnTo>
                    <a:pt x="23" y="0"/>
                  </a:lnTo>
                  <a:lnTo>
                    <a:pt x="21" y="19"/>
                  </a:lnTo>
                  <a:lnTo>
                    <a:pt x="6" y="24"/>
                  </a:lnTo>
                  <a:lnTo>
                    <a:pt x="0" y="34"/>
                  </a:lnTo>
                  <a:lnTo>
                    <a:pt x="0" y="34"/>
                  </a:lnTo>
                  <a:lnTo>
                    <a:pt x="28" y="65"/>
                  </a:lnTo>
                  <a:lnTo>
                    <a:pt x="28" y="65"/>
                  </a:lnTo>
                  <a:lnTo>
                    <a:pt x="43" y="50"/>
                  </a:lnTo>
                  <a:lnTo>
                    <a:pt x="58" y="50"/>
                  </a:lnTo>
                  <a:lnTo>
                    <a:pt x="73" y="71"/>
                  </a:lnTo>
                  <a:lnTo>
                    <a:pt x="71" y="80"/>
                  </a:lnTo>
                  <a:lnTo>
                    <a:pt x="75" y="80"/>
                  </a:lnTo>
                  <a:lnTo>
                    <a:pt x="86" y="79"/>
                  </a:lnTo>
                  <a:lnTo>
                    <a:pt x="96" y="101"/>
                  </a:lnTo>
                  <a:lnTo>
                    <a:pt x="105" y="95"/>
                  </a:lnTo>
                  <a:lnTo>
                    <a:pt x="105" y="9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7" name="Freeform 5678"/>
            <p:cNvSpPr>
              <a:spLocks/>
            </p:cNvSpPr>
            <p:nvPr/>
          </p:nvSpPr>
          <p:spPr bwMode="gray">
            <a:xfrm>
              <a:off x="6789563" y="3573259"/>
              <a:ext cx="323339" cy="324994"/>
            </a:xfrm>
            <a:custGeom>
              <a:avLst/>
              <a:gdLst/>
              <a:ahLst/>
              <a:cxnLst>
                <a:cxn ang="0">
                  <a:pos x="252" y="205"/>
                </a:cxn>
                <a:cxn ang="0">
                  <a:pos x="249" y="83"/>
                </a:cxn>
                <a:cxn ang="0">
                  <a:pos x="243" y="62"/>
                </a:cxn>
                <a:cxn ang="0">
                  <a:pos x="247" y="27"/>
                </a:cxn>
                <a:cxn ang="0">
                  <a:pos x="219" y="19"/>
                </a:cxn>
                <a:cxn ang="0">
                  <a:pos x="217" y="12"/>
                </a:cxn>
                <a:cxn ang="0">
                  <a:pos x="196" y="6"/>
                </a:cxn>
                <a:cxn ang="0">
                  <a:pos x="170" y="19"/>
                </a:cxn>
                <a:cxn ang="0">
                  <a:pos x="168" y="47"/>
                </a:cxn>
                <a:cxn ang="0">
                  <a:pos x="157" y="55"/>
                </a:cxn>
                <a:cxn ang="0">
                  <a:pos x="149" y="53"/>
                </a:cxn>
                <a:cxn ang="0">
                  <a:pos x="131" y="40"/>
                </a:cxn>
                <a:cxn ang="0">
                  <a:pos x="101" y="32"/>
                </a:cxn>
                <a:cxn ang="0">
                  <a:pos x="97" y="19"/>
                </a:cxn>
                <a:cxn ang="0">
                  <a:pos x="78" y="10"/>
                </a:cxn>
                <a:cxn ang="0">
                  <a:pos x="46" y="6"/>
                </a:cxn>
                <a:cxn ang="0">
                  <a:pos x="29" y="0"/>
                </a:cxn>
                <a:cxn ang="0">
                  <a:pos x="29" y="0"/>
                </a:cxn>
                <a:cxn ang="0">
                  <a:pos x="31" y="15"/>
                </a:cxn>
                <a:cxn ang="0">
                  <a:pos x="15" y="32"/>
                </a:cxn>
                <a:cxn ang="0">
                  <a:pos x="15" y="49"/>
                </a:cxn>
                <a:cxn ang="0">
                  <a:pos x="3" y="53"/>
                </a:cxn>
                <a:cxn ang="0">
                  <a:pos x="0" y="60"/>
                </a:cxn>
                <a:cxn ang="0">
                  <a:pos x="7" y="72"/>
                </a:cxn>
                <a:cxn ang="0">
                  <a:pos x="9" y="100"/>
                </a:cxn>
                <a:cxn ang="0">
                  <a:pos x="7" y="120"/>
                </a:cxn>
                <a:cxn ang="0">
                  <a:pos x="1" y="130"/>
                </a:cxn>
                <a:cxn ang="0">
                  <a:pos x="16" y="160"/>
                </a:cxn>
                <a:cxn ang="0">
                  <a:pos x="29" y="160"/>
                </a:cxn>
                <a:cxn ang="0">
                  <a:pos x="43" y="178"/>
                </a:cxn>
                <a:cxn ang="0">
                  <a:pos x="76" y="180"/>
                </a:cxn>
                <a:cxn ang="0">
                  <a:pos x="93" y="188"/>
                </a:cxn>
                <a:cxn ang="0">
                  <a:pos x="116" y="184"/>
                </a:cxn>
                <a:cxn ang="0">
                  <a:pos x="237" y="253"/>
                </a:cxn>
                <a:cxn ang="0">
                  <a:pos x="239" y="242"/>
                </a:cxn>
                <a:cxn ang="0">
                  <a:pos x="252" y="240"/>
                </a:cxn>
                <a:cxn ang="0">
                  <a:pos x="252" y="205"/>
                </a:cxn>
                <a:cxn ang="0">
                  <a:pos x="252" y="205"/>
                </a:cxn>
              </a:cxnLst>
              <a:rect l="0" t="0" r="r" b="b"/>
              <a:pathLst>
                <a:path w="252" h="253">
                  <a:moveTo>
                    <a:pt x="252" y="205"/>
                  </a:moveTo>
                  <a:lnTo>
                    <a:pt x="249" y="83"/>
                  </a:lnTo>
                  <a:lnTo>
                    <a:pt x="243" y="62"/>
                  </a:lnTo>
                  <a:lnTo>
                    <a:pt x="247" y="27"/>
                  </a:lnTo>
                  <a:lnTo>
                    <a:pt x="219" y="19"/>
                  </a:lnTo>
                  <a:lnTo>
                    <a:pt x="217" y="12"/>
                  </a:lnTo>
                  <a:lnTo>
                    <a:pt x="196" y="6"/>
                  </a:lnTo>
                  <a:lnTo>
                    <a:pt x="170" y="19"/>
                  </a:lnTo>
                  <a:lnTo>
                    <a:pt x="168" y="47"/>
                  </a:lnTo>
                  <a:lnTo>
                    <a:pt x="157" y="55"/>
                  </a:lnTo>
                  <a:lnTo>
                    <a:pt x="149" y="53"/>
                  </a:lnTo>
                  <a:lnTo>
                    <a:pt x="131" y="40"/>
                  </a:lnTo>
                  <a:lnTo>
                    <a:pt x="101" y="32"/>
                  </a:lnTo>
                  <a:lnTo>
                    <a:pt x="97" y="19"/>
                  </a:lnTo>
                  <a:lnTo>
                    <a:pt x="78" y="10"/>
                  </a:lnTo>
                  <a:lnTo>
                    <a:pt x="46" y="6"/>
                  </a:lnTo>
                  <a:lnTo>
                    <a:pt x="29" y="0"/>
                  </a:lnTo>
                  <a:lnTo>
                    <a:pt x="29" y="0"/>
                  </a:lnTo>
                  <a:lnTo>
                    <a:pt x="31" y="15"/>
                  </a:lnTo>
                  <a:lnTo>
                    <a:pt x="15" y="32"/>
                  </a:lnTo>
                  <a:lnTo>
                    <a:pt x="15" y="49"/>
                  </a:lnTo>
                  <a:lnTo>
                    <a:pt x="3" y="53"/>
                  </a:lnTo>
                  <a:lnTo>
                    <a:pt x="0" y="60"/>
                  </a:lnTo>
                  <a:lnTo>
                    <a:pt x="7" y="72"/>
                  </a:lnTo>
                  <a:lnTo>
                    <a:pt x="9" y="100"/>
                  </a:lnTo>
                  <a:lnTo>
                    <a:pt x="7" y="120"/>
                  </a:lnTo>
                  <a:lnTo>
                    <a:pt x="1" y="130"/>
                  </a:lnTo>
                  <a:lnTo>
                    <a:pt x="16" y="160"/>
                  </a:lnTo>
                  <a:lnTo>
                    <a:pt x="29" y="160"/>
                  </a:lnTo>
                  <a:lnTo>
                    <a:pt x="43" y="178"/>
                  </a:lnTo>
                  <a:lnTo>
                    <a:pt x="76" y="180"/>
                  </a:lnTo>
                  <a:lnTo>
                    <a:pt x="93" y="188"/>
                  </a:lnTo>
                  <a:lnTo>
                    <a:pt x="116" y="184"/>
                  </a:lnTo>
                  <a:lnTo>
                    <a:pt x="237" y="253"/>
                  </a:lnTo>
                  <a:lnTo>
                    <a:pt x="239" y="242"/>
                  </a:lnTo>
                  <a:lnTo>
                    <a:pt x="252" y="240"/>
                  </a:lnTo>
                  <a:lnTo>
                    <a:pt x="252" y="205"/>
                  </a:lnTo>
                  <a:lnTo>
                    <a:pt x="252" y="20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8" name="Freeform 5679"/>
            <p:cNvSpPr>
              <a:spLocks/>
            </p:cNvSpPr>
            <p:nvPr/>
          </p:nvSpPr>
          <p:spPr bwMode="gray">
            <a:xfrm>
              <a:off x="6432863" y="3484625"/>
              <a:ext cx="411873" cy="423905"/>
            </a:xfrm>
            <a:custGeom>
              <a:avLst/>
              <a:gdLst/>
              <a:ahLst/>
              <a:cxnLst>
                <a:cxn ang="0">
                  <a:pos x="264" y="2"/>
                </a:cxn>
                <a:cxn ang="0">
                  <a:pos x="234" y="0"/>
                </a:cxn>
                <a:cxn ang="0">
                  <a:pos x="221" y="6"/>
                </a:cxn>
                <a:cxn ang="0">
                  <a:pos x="199" y="0"/>
                </a:cxn>
                <a:cxn ang="0">
                  <a:pos x="154" y="8"/>
                </a:cxn>
                <a:cxn ang="0">
                  <a:pos x="107" y="32"/>
                </a:cxn>
                <a:cxn ang="0">
                  <a:pos x="113" y="39"/>
                </a:cxn>
                <a:cxn ang="0">
                  <a:pos x="118" y="84"/>
                </a:cxn>
                <a:cxn ang="0">
                  <a:pos x="79" y="96"/>
                </a:cxn>
                <a:cxn ang="0">
                  <a:pos x="79" y="107"/>
                </a:cxn>
                <a:cxn ang="0">
                  <a:pos x="51" y="127"/>
                </a:cxn>
                <a:cxn ang="0">
                  <a:pos x="10" y="142"/>
                </a:cxn>
                <a:cxn ang="0">
                  <a:pos x="2" y="148"/>
                </a:cxn>
                <a:cxn ang="0">
                  <a:pos x="0" y="170"/>
                </a:cxn>
                <a:cxn ang="0">
                  <a:pos x="0" y="178"/>
                </a:cxn>
                <a:cxn ang="0">
                  <a:pos x="0" y="178"/>
                </a:cxn>
                <a:cxn ang="0">
                  <a:pos x="56" y="219"/>
                </a:cxn>
                <a:cxn ang="0">
                  <a:pos x="148" y="289"/>
                </a:cxn>
                <a:cxn ang="0">
                  <a:pos x="160" y="304"/>
                </a:cxn>
                <a:cxn ang="0">
                  <a:pos x="180" y="313"/>
                </a:cxn>
                <a:cxn ang="0">
                  <a:pos x="182" y="330"/>
                </a:cxn>
                <a:cxn ang="0">
                  <a:pos x="197" y="328"/>
                </a:cxn>
                <a:cxn ang="0">
                  <a:pos x="221" y="322"/>
                </a:cxn>
                <a:cxn ang="0">
                  <a:pos x="321" y="247"/>
                </a:cxn>
                <a:cxn ang="0">
                  <a:pos x="307" y="229"/>
                </a:cxn>
                <a:cxn ang="0">
                  <a:pos x="294" y="229"/>
                </a:cxn>
                <a:cxn ang="0">
                  <a:pos x="279" y="199"/>
                </a:cxn>
                <a:cxn ang="0">
                  <a:pos x="285" y="189"/>
                </a:cxn>
                <a:cxn ang="0">
                  <a:pos x="287" y="169"/>
                </a:cxn>
                <a:cxn ang="0">
                  <a:pos x="285" y="141"/>
                </a:cxn>
                <a:cxn ang="0">
                  <a:pos x="278" y="129"/>
                </a:cxn>
                <a:cxn ang="0">
                  <a:pos x="281" y="122"/>
                </a:cxn>
                <a:cxn ang="0">
                  <a:pos x="278" y="94"/>
                </a:cxn>
                <a:cxn ang="0">
                  <a:pos x="263" y="82"/>
                </a:cxn>
                <a:cxn ang="0">
                  <a:pos x="253" y="60"/>
                </a:cxn>
                <a:cxn ang="0">
                  <a:pos x="266" y="39"/>
                </a:cxn>
                <a:cxn ang="0">
                  <a:pos x="266" y="8"/>
                </a:cxn>
                <a:cxn ang="0">
                  <a:pos x="274" y="0"/>
                </a:cxn>
                <a:cxn ang="0">
                  <a:pos x="264" y="2"/>
                </a:cxn>
                <a:cxn ang="0">
                  <a:pos x="264" y="2"/>
                </a:cxn>
              </a:cxnLst>
              <a:rect l="0" t="0" r="r" b="b"/>
              <a:pathLst>
                <a:path w="321" h="330">
                  <a:moveTo>
                    <a:pt x="264" y="2"/>
                  </a:moveTo>
                  <a:lnTo>
                    <a:pt x="234" y="0"/>
                  </a:lnTo>
                  <a:lnTo>
                    <a:pt x="221" y="6"/>
                  </a:lnTo>
                  <a:lnTo>
                    <a:pt x="199" y="0"/>
                  </a:lnTo>
                  <a:lnTo>
                    <a:pt x="154" y="8"/>
                  </a:lnTo>
                  <a:lnTo>
                    <a:pt x="107" y="32"/>
                  </a:lnTo>
                  <a:lnTo>
                    <a:pt x="113" y="39"/>
                  </a:lnTo>
                  <a:lnTo>
                    <a:pt x="118" y="84"/>
                  </a:lnTo>
                  <a:lnTo>
                    <a:pt x="79" y="96"/>
                  </a:lnTo>
                  <a:lnTo>
                    <a:pt x="79" y="107"/>
                  </a:lnTo>
                  <a:lnTo>
                    <a:pt x="51" y="127"/>
                  </a:lnTo>
                  <a:lnTo>
                    <a:pt x="10" y="142"/>
                  </a:lnTo>
                  <a:lnTo>
                    <a:pt x="2" y="148"/>
                  </a:lnTo>
                  <a:lnTo>
                    <a:pt x="0" y="170"/>
                  </a:lnTo>
                  <a:lnTo>
                    <a:pt x="0" y="178"/>
                  </a:lnTo>
                  <a:lnTo>
                    <a:pt x="0" y="178"/>
                  </a:lnTo>
                  <a:lnTo>
                    <a:pt x="56" y="219"/>
                  </a:lnTo>
                  <a:lnTo>
                    <a:pt x="148" y="289"/>
                  </a:lnTo>
                  <a:lnTo>
                    <a:pt x="160" y="304"/>
                  </a:lnTo>
                  <a:lnTo>
                    <a:pt x="180" y="313"/>
                  </a:lnTo>
                  <a:lnTo>
                    <a:pt x="182" y="330"/>
                  </a:lnTo>
                  <a:lnTo>
                    <a:pt x="197" y="328"/>
                  </a:lnTo>
                  <a:lnTo>
                    <a:pt x="221" y="322"/>
                  </a:lnTo>
                  <a:lnTo>
                    <a:pt x="321" y="247"/>
                  </a:lnTo>
                  <a:lnTo>
                    <a:pt x="307" y="229"/>
                  </a:lnTo>
                  <a:lnTo>
                    <a:pt x="294" y="229"/>
                  </a:lnTo>
                  <a:lnTo>
                    <a:pt x="279" y="199"/>
                  </a:lnTo>
                  <a:lnTo>
                    <a:pt x="285" y="189"/>
                  </a:lnTo>
                  <a:lnTo>
                    <a:pt x="287" y="169"/>
                  </a:lnTo>
                  <a:lnTo>
                    <a:pt x="285" y="141"/>
                  </a:lnTo>
                  <a:lnTo>
                    <a:pt x="278" y="129"/>
                  </a:lnTo>
                  <a:lnTo>
                    <a:pt x="281" y="122"/>
                  </a:lnTo>
                  <a:lnTo>
                    <a:pt x="278" y="94"/>
                  </a:lnTo>
                  <a:lnTo>
                    <a:pt x="263" y="82"/>
                  </a:lnTo>
                  <a:lnTo>
                    <a:pt x="253" y="60"/>
                  </a:lnTo>
                  <a:lnTo>
                    <a:pt x="266" y="39"/>
                  </a:lnTo>
                  <a:lnTo>
                    <a:pt x="266" y="8"/>
                  </a:lnTo>
                  <a:lnTo>
                    <a:pt x="274" y="0"/>
                  </a:lnTo>
                  <a:lnTo>
                    <a:pt x="264" y="2"/>
                  </a:lnTo>
                  <a:lnTo>
                    <a:pt x="264"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9" name="Freeform 5680"/>
            <p:cNvSpPr>
              <a:spLocks/>
            </p:cNvSpPr>
            <p:nvPr/>
          </p:nvSpPr>
          <p:spPr bwMode="gray">
            <a:xfrm>
              <a:off x="7682595" y="3773651"/>
              <a:ext cx="142423" cy="192684"/>
            </a:xfrm>
            <a:custGeom>
              <a:avLst/>
              <a:gdLst/>
              <a:ahLst/>
              <a:cxnLst>
                <a:cxn ang="0">
                  <a:pos x="23" y="144"/>
                </a:cxn>
                <a:cxn ang="0">
                  <a:pos x="38" y="144"/>
                </a:cxn>
                <a:cxn ang="0">
                  <a:pos x="45" y="131"/>
                </a:cxn>
                <a:cxn ang="0">
                  <a:pos x="60" y="125"/>
                </a:cxn>
                <a:cxn ang="0">
                  <a:pos x="72" y="110"/>
                </a:cxn>
                <a:cxn ang="0">
                  <a:pos x="85" y="105"/>
                </a:cxn>
                <a:cxn ang="0">
                  <a:pos x="83" y="88"/>
                </a:cxn>
                <a:cxn ang="0">
                  <a:pos x="105" y="62"/>
                </a:cxn>
                <a:cxn ang="0">
                  <a:pos x="111" y="43"/>
                </a:cxn>
                <a:cxn ang="0">
                  <a:pos x="94" y="22"/>
                </a:cxn>
                <a:cxn ang="0">
                  <a:pos x="68" y="15"/>
                </a:cxn>
                <a:cxn ang="0">
                  <a:pos x="55" y="0"/>
                </a:cxn>
                <a:cxn ang="0">
                  <a:pos x="43" y="13"/>
                </a:cxn>
                <a:cxn ang="0">
                  <a:pos x="43" y="22"/>
                </a:cxn>
                <a:cxn ang="0">
                  <a:pos x="40" y="24"/>
                </a:cxn>
                <a:cxn ang="0">
                  <a:pos x="40" y="24"/>
                </a:cxn>
                <a:cxn ang="0">
                  <a:pos x="45" y="28"/>
                </a:cxn>
                <a:cxn ang="0">
                  <a:pos x="51" y="41"/>
                </a:cxn>
                <a:cxn ang="0">
                  <a:pos x="55" y="62"/>
                </a:cxn>
                <a:cxn ang="0">
                  <a:pos x="38" y="93"/>
                </a:cxn>
                <a:cxn ang="0">
                  <a:pos x="0" y="131"/>
                </a:cxn>
                <a:cxn ang="0">
                  <a:pos x="10" y="150"/>
                </a:cxn>
                <a:cxn ang="0">
                  <a:pos x="23" y="144"/>
                </a:cxn>
                <a:cxn ang="0">
                  <a:pos x="23" y="144"/>
                </a:cxn>
              </a:cxnLst>
              <a:rect l="0" t="0" r="r" b="b"/>
              <a:pathLst>
                <a:path w="111" h="150">
                  <a:moveTo>
                    <a:pt x="23" y="144"/>
                  </a:moveTo>
                  <a:lnTo>
                    <a:pt x="38" y="144"/>
                  </a:lnTo>
                  <a:lnTo>
                    <a:pt x="45" y="131"/>
                  </a:lnTo>
                  <a:lnTo>
                    <a:pt x="60" y="125"/>
                  </a:lnTo>
                  <a:lnTo>
                    <a:pt x="72" y="110"/>
                  </a:lnTo>
                  <a:lnTo>
                    <a:pt x="85" y="105"/>
                  </a:lnTo>
                  <a:lnTo>
                    <a:pt x="83" y="88"/>
                  </a:lnTo>
                  <a:lnTo>
                    <a:pt x="105" y="62"/>
                  </a:lnTo>
                  <a:lnTo>
                    <a:pt x="111" y="43"/>
                  </a:lnTo>
                  <a:lnTo>
                    <a:pt x="94" y="22"/>
                  </a:lnTo>
                  <a:lnTo>
                    <a:pt x="68" y="15"/>
                  </a:lnTo>
                  <a:lnTo>
                    <a:pt x="55" y="0"/>
                  </a:lnTo>
                  <a:lnTo>
                    <a:pt x="43" y="13"/>
                  </a:lnTo>
                  <a:lnTo>
                    <a:pt x="43" y="22"/>
                  </a:lnTo>
                  <a:lnTo>
                    <a:pt x="40" y="24"/>
                  </a:lnTo>
                  <a:lnTo>
                    <a:pt x="40" y="24"/>
                  </a:lnTo>
                  <a:lnTo>
                    <a:pt x="45" y="28"/>
                  </a:lnTo>
                  <a:lnTo>
                    <a:pt x="51" y="41"/>
                  </a:lnTo>
                  <a:lnTo>
                    <a:pt x="55" y="62"/>
                  </a:lnTo>
                  <a:lnTo>
                    <a:pt x="38" y="93"/>
                  </a:lnTo>
                  <a:lnTo>
                    <a:pt x="0" y="131"/>
                  </a:lnTo>
                  <a:lnTo>
                    <a:pt x="10" y="150"/>
                  </a:lnTo>
                  <a:lnTo>
                    <a:pt x="23" y="144"/>
                  </a:lnTo>
                  <a:lnTo>
                    <a:pt x="23" y="14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0" name="Freeform 5681"/>
            <p:cNvSpPr>
              <a:spLocks/>
            </p:cNvSpPr>
            <p:nvPr/>
          </p:nvSpPr>
          <p:spPr bwMode="gray">
            <a:xfrm>
              <a:off x="7302800" y="3597666"/>
              <a:ext cx="450366" cy="409774"/>
            </a:xfrm>
            <a:custGeom>
              <a:avLst/>
              <a:gdLst/>
              <a:ahLst/>
              <a:cxnLst>
                <a:cxn ang="0">
                  <a:pos x="85" y="29"/>
                </a:cxn>
                <a:cxn ang="0">
                  <a:pos x="91" y="33"/>
                </a:cxn>
                <a:cxn ang="0">
                  <a:pos x="100" y="30"/>
                </a:cxn>
                <a:cxn ang="0">
                  <a:pos x="100" y="30"/>
                </a:cxn>
                <a:cxn ang="0">
                  <a:pos x="115" y="35"/>
                </a:cxn>
                <a:cxn ang="0">
                  <a:pos x="115" y="36"/>
                </a:cxn>
                <a:cxn ang="0">
                  <a:pos x="131" y="54"/>
                </a:cxn>
                <a:cxn ang="0">
                  <a:pos x="138" y="69"/>
                </a:cxn>
                <a:cxn ang="0">
                  <a:pos x="143" y="78"/>
                </a:cxn>
                <a:cxn ang="0">
                  <a:pos x="139" y="83"/>
                </a:cxn>
                <a:cxn ang="0">
                  <a:pos x="139" y="87"/>
                </a:cxn>
                <a:cxn ang="0">
                  <a:pos x="145" y="89"/>
                </a:cxn>
                <a:cxn ang="0">
                  <a:pos x="154" y="89"/>
                </a:cxn>
                <a:cxn ang="0">
                  <a:pos x="164" y="89"/>
                </a:cxn>
                <a:cxn ang="0">
                  <a:pos x="169" y="87"/>
                </a:cxn>
                <a:cxn ang="0">
                  <a:pos x="173" y="85"/>
                </a:cxn>
                <a:cxn ang="0">
                  <a:pos x="179" y="86"/>
                </a:cxn>
                <a:cxn ang="0">
                  <a:pos x="182" y="88"/>
                </a:cxn>
                <a:cxn ang="0">
                  <a:pos x="185" y="95"/>
                </a:cxn>
                <a:cxn ang="0">
                  <a:pos x="187" y="106"/>
                </a:cxn>
                <a:cxn ang="0">
                  <a:pos x="178" y="123"/>
                </a:cxn>
                <a:cxn ang="0">
                  <a:pos x="158" y="143"/>
                </a:cxn>
                <a:cxn ang="0">
                  <a:pos x="130" y="148"/>
                </a:cxn>
                <a:cxn ang="0">
                  <a:pos x="100" y="170"/>
                </a:cxn>
                <a:cxn ang="0">
                  <a:pos x="82" y="149"/>
                </a:cxn>
                <a:cxn ang="0">
                  <a:pos x="74" y="155"/>
                </a:cxn>
                <a:cxn ang="0">
                  <a:pos x="73" y="156"/>
                </a:cxn>
                <a:cxn ang="0">
                  <a:pos x="71" y="149"/>
                </a:cxn>
                <a:cxn ang="0">
                  <a:pos x="56" y="123"/>
                </a:cxn>
                <a:cxn ang="0">
                  <a:pos x="47" y="118"/>
                </a:cxn>
                <a:cxn ang="0">
                  <a:pos x="42" y="111"/>
                </a:cxn>
                <a:cxn ang="0">
                  <a:pos x="40" y="93"/>
                </a:cxn>
                <a:cxn ang="0">
                  <a:pos x="34" y="83"/>
                </a:cxn>
                <a:cxn ang="0">
                  <a:pos x="26" y="77"/>
                </a:cxn>
                <a:cxn ang="0">
                  <a:pos x="5" y="41"/>
                </a:cxn>
                <a:cxn ang="0">
                  <a:pos x="0" y="41"/>
                </a:cxn>
                <a:cxn ang="0">
                  <a:pos x="2" y="28"/>
                </a:cxn>
                <a:cxn ang="0">
                  <a:pos x="2" y="28"/>
                </a:cxn>
                <a:cxn ang="0">
                  <a:pos x="11" y="29"/>
                </a:cxn>
                <a:cxn ang="0">
                  <a:pos x="16" y="22"/>
                </a:cxn>
                <a:cxn ang="0">
                  <a:pos x="21" y="22"/>
                </a:cxn>
                <a:cxn ang="0">
                  <a:pos x="26" y="16"/>
                </a:cxn>
                <a:cxn ang="0">
                  <a:pos x="18" y="7"/>
                </a:cxn>
                <a:cxn ang="0">
                  <a:pos x="35" y="0"/>
                </a:cxn>
                <a:cxn ang="0">
                  <a:pos x="48" y="3"/>
                </a:cxn>
                <a:cxn ang="0">
                  <a:pos x="67" y="14"/>
                </a:cxn>
                <a:cxn ang="0">
                  <a:pos x="73" y="18"/>
                </a:cxn>
                <a:cxn ang="0">
                  <a:pos x="74" y="24"/>
                </a:cxn>
                <a:cxn ang="0">
                  <a:pos x="85" y="29"/>
                </a:cxn>
              </a:cxnLst>
              <a:rect l="0" t="0" r="r" b="b"/>
              <a:pathLst>
                <a:path w="187" h="170">
                  <a:moveTo>
                    <a:pt x="85" y="29"/>
                  </a:moveTo>
                  <a:cubicBezTo>
                    <a:pt x="91" y="33"/>
                    <a:pt x="91" y="33"/>
                    <a:pt x="91" y="33"/>
                  </a:cubicBezTo>
                  <a:cubicBezTo>
                    <a:pt x="100" y="30"/>
                    <a:pt x="100" y="30"/>
                    <a:pt x="100" y="30"/>
                  </a:cubicBezTo>
                  <a:cubicBezTo>
                    <a:pt x="100" y="30"/>
                    <a:pt x="100" y="30"/>
                    <a:pt x="100" y="30"/>
                  </a:cubicBezTo>
                  <a:cubicBezTo>
                    <a:pt x="115" y="35"/>
                    <a:pt x="115" y="35"/>
                    <a:pt x="115" y="35"/>
                  </a:cubicBezTo>
                  <a:cubicBezTo>
                    <a:pt x="115" y="36"/>
                    <a:pt x="115" y="36"/>
                    <a:pt x="115" y="36"/>
                  </a:cubicBezTo>
                  <a:cubicBezTo>
                    <a:pt x="131" y="54"/>
                    <a:pt x="131" y="54"/>
                    <a:pt x="131" y="54"/>
                  </a:cubicBezTo>
                  <a:cubicBezTo>
                    <a:pt x="138" y="69"/>
                    <a:pt x="138" y="69"/>
                    <a:pt x="138" y="69"/>
                  </a:cubicBezTo>
                  <a:cubicBezTo>
                    <a:pt x="143" y="78"/>
                    <a:pt x="143" y="78"/>
                    <a:pt x="143" y="78"/>
                  </a:cubicBezTo>
                  <a:cubicBezTo>
                    <a:pt x="139" y="83"/>
                    <a:pt x="139" y="83"/>
                    <a:pt x="139" y="83"/>
                  </a:cubicBezTo>
                  <a:cubicBezTo>
                    <a:pt x="139" y="87"/>
                    <a:pt x="139" y="87"/>
                    <a:pt x="139" y="87"/>
                  </a:cubicBezTo>
                  <a:cubicBezTo>
                    <a:pt x="145" y="89"/>
                    <a:pt x="145" y="89"/>
                    <a:pt x="145" y="89"/>
                  </a:cubicBezTo>
                  <a:cubicBezTo>
                    <a:pt x="145" y="89"/>
                    <a:pt x="154" y="89"/>
                    <a:pt x="154" y="89"/>
                  </a:cubicBezTo>
                  <a:cubicBezTo>
                    <a:pt x="154" y="89"/>
                    <a:pt x="164" y="89"/>
                    <a:pt x="164" y="89"/>
                  </a:cubicBezTo>
                  <a:cubicBezTo>
                    <a:pt x="165" y="89"/>
                    <a:pt x="169" y="87"/>
                    <a:pt x="169" y="87"/>
                  </a:cubicBezTo>
                  <a:cubicBezTo>
                    <a:pt x="170" y="87"/>
                    <a:pt x="173" y="85"/>
                    <a:pt x="173" y="85"/>
                  </a:cubicBezTo>
                  <a:cubicBezTo>
                    <a:pt x="179" y="86"/>
                    <a:pt x="179" y="86"/>
                    <a:pt x="179" y="86"/>
                  </a:cubicBezTo>
                  <a:cubicBezTo>
                    <a:pt x="182" y="88"/>
                    <a:pt x="182" y="88"/>
                    <a:pt x="182" y="88"/>
                  </a:cubicBezTo>
                  <a:cubicBezTo>
                    <a:pt x="185" y="95"/>
                    <a:pt x="185" y="95"/>
                    <a:pt x="185" y="95"/>
                  </a:cubicBezTo>
                  <a:cubicBezTo>
                    <a:pt x="187" y="106"/>
                    <a:pt x="187" y="106"/>
                    <a:pt x="187" y="106"/>
                  </a:cubicBezTo>
                  <a:cubicBezTo>
                    <a:pt x="178" y="123"/>
                    <a:pt x="178" y="123"/>
                    <a:pt x="178" y="123"/>
                  </a:cubicBezTo>
                  <a:cubicBezTo>
                    <a:pt x="158" y="143"/>
                    <a:pt x="158" y="143"/>
                    <a:pt x="158" y="143"/>
                  </a:cubicBezTo>
                  <a:cubicBezTo>
                    <a:pt x="130" y="148"/>
                    <a:pt x="130" y="148"/>
                    <a:pt x="130" y="148"/>
                  </a:cubicBezTo>
                  <a:cubicBezTo>
                    <a:pt x="100" y="170"/>
                    <a:pt x="100" y="170"/>
                    <a:pt x="100" y="170"/>
                  </a:cubicBezTo>
                  <a:cubicBezTo>
                    <a:pt x="82" y="149"/>
                    <a:pt x="82" y="149"/>
                    <a:pt x="82" y="149"/>
                  </a:cubicBezTo>
                  <a:cubicBezTo>
                    <a:pt x="74" y="155"/>
                    <a:pt x="74" y="155"/>
                    <a:pt x="74" y="155"/>
                  </a:cubicBezTo>
                  <a:cubicBezTo>
                    <a:pt x="73" y="156"/>
                    <a:pt x="73" y="156"/>
                    <a:pt x="73" y="156"/>
                  </a:cubicBezTo>
                  <a:cubicBezTo>
                    <a:pt x="71" y="149"/>
                    <a:pt x="71" y="149"/>
                    <a:pt x="71" y="149"/>
                  </a:cubicBezTo>
                  <a:cubicBezTo>
                    <a:pt x="56" y="123"/>
                    <a:pt x="56" y="123"/>
                    <a:pt x="56" y="123"/>
                  </a:cubicBezTo>
                  <a:cubicBezTo>
                    <a:pt x="47" y="118"/>
                    <a:pt x="47" y="118"/>
                    <a:pt x="47" y="118"/>
                  </a:cubicBezTo>
                  <a:cubicBezTo>
                    <a:pt x="42" y="111"/>
                    <a:pt x="42" y="111"/>
                    <a:pt x="42" y="111"/>
                  </a:cubicBezTo>
                  <a:cubicBezTo>
                    <a:pt x="40" y="93"/>
                    <a:pt x="40" y="93"/>
                    <a:pt x="40" y="93"/>
                  </a:cubicBezTo>
                  <a:cubicBezTo>
                    <a:pt x="34" y="83"/>
                    <a:pt x="34" y="83"/>
                    <a:pt x="34" y="83"/>
                  </a:cubicBezTo>
                  <a:cubicBezTo>
                    <a:pt x="26" y="77"/>
                    <a:pt x="26" y="77"/>
                    <a:pt x="26" y="77"/>
                  </a:cubicBezTo>
                  <a:cubicBezTo>
                    <a:pt x="5" y="41"/>
                    <a:pt x="5" y="41"/>
                    <a:pt x="5" y="41"/>
                  </a:cubicBezTo>
                  <a:cubicBezTo>
                    <a:pt x="0" y="41"/>
                    <a:pt x="0" y="41"/>
                    <a:pt x="0" y="41"/>
                  </a:cubicBezTo>
                  <a:cubicBezTo>
                    <a:pt x="2" y="28"/>
                    <a:pt x="2" y="28"/>
                    <a:pt x="2" y="28"/>
                  </a:cubicBezTo>
                  <a:cubicBezTo>
                    <a:pt x="2" y="28"/>
                    <a:pt x="2" y="28"/>
                    <a:pt x="2" y="28"/>
                  </a:cubicBezTo>
                  <a:cubicBezTo>
                    <a:pt x="11" y="29"/>
                    <a:pt x="11" y="29"/>
                    <a:pt x="11" y="29"/>
                  </a:cubicBezTo>
                  <a:cubicBezTo>
                    <a:pt x="16" y="22"/>
                    <a:pt x="16" y="22"/>
                    <a:pt x="16" y="22"/>
                  </a:cubicBezTo>
                  <a:cubicBezTo>
                    <a:pt x="21" y="22"/>
                    <a:pt x="21" y="22"/>
                    <a:pt x="21" y="22"/>
                  </a:cubicBezTo>
                  <a:cubicBezTo>
                    <a:pt x="26" y="16"/>
                    <a:pt x="26" y="16"/>
                    <a:pt x="26" y="16"/>
                  </a:cubicBezTo>
                  <a:cubicBezTo>
                    <a:pt x="18" y="7"/>
                    <a:pt x="18" y="7"/>
                    <a:pt x="18" y="7"/>
                  </a:cubicBezTo>
                  <a:cubicBezTo>
                    <a:pt x="35" y="0"/>
                    <a:pt x="35" y="0"/>
                    <a:pt x="35" y="0"/>
                  </a:cubicBezTo>
                  <a:cubicBezTo>
                    <a:pt x="48" y="3"/>
                    <a:pt x="48" y="3"/>
                    <a:pt x="48" y="3"/>
                  </a:cubicBezTo>
                  <a:cubicBezTo>
                    <a:pt x="67" y="14"/>
                    <a:pt x="67" y="14"/>
                    <a:pt x="67" y="14"/>
                  </a:cubicBezTo>
                  <a:cubicBezTo>
                    <a:pt x="73" y="18"/>
                    <a:pt x="73" y="18"/>
                    <a:pt x="73" y="18"/>
                  </a:cubicBezTo>
                  <a:cubicBezTo>
                    <a:pt x="74" y="24"/>
                    <a:pt x="74" y="24"/>
                    <a:pt x="74" y="24"/>
                  </a:cubicBezTo>
                  <a:cubicBezTo>
                    <a:pt x="85" y="29"/>
                    <a:pt x="85" y="29"/>
                    <a:pt x="85" y="29"/>
                  </a:cubicBez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1" name="Freeform 5682"/>
            <p:cNvSpPr>
              <a:spLocks/>
            </p:cNvSpPr>
            <p:nvPr/>
          </p:nvSpPr>
          <p:spPr bwMode="gray">
            <a:xfrm>
              <a:off x="7635121" y="3744106"/>
              <a:ext cx="19246" cy="41106"/>
            </a:xfrm>
            <a:custGeom>
              <a:avLst/>
              <a:gdLst/>
              <a:ahLst/>
              <a:cxnLst>
                <a:cxn ang="0">
                  <a:pos x="0" y="15"/>
                </a:cxn>
                <a:cxn ang="0">
                  <a:pos x="4" y="0"/>
                </a:cxn>
                <a:cxn ang="0">
                  <a:pos x="13" y="4"/>
                </a:cxn>
                <a:cxn ang="0">
                  <a:pos x="15" y="23"/>
                </a:cxn>
                <a:cxn ang="0">
                  <a:pos x="9" y="32"/>
                </a:cxn>
                <a:cxn ang="0">
                  <a:pos x="0" y="15"/>
                </a:cxn>
                <a:cxn ang="0">
                  <a:pos x="0" y="15"/>
                </a:cxn>
              </a:cxnLst>
              <a:rect l="0" t="0" r="r" b="b"/>
              <a:pathLst>
                <a:path w="15" h="32">
                  <a:moveTo>
                    <a:pt x="0" y="15"/>
                  </a:moveTo>
                  <a:lnTo>
                    <a:pt x="4" y="0"/>
                  </a:lnTo>
                  <a:lnTo>
                    <a:pt x="13" y="4"/>
                  </a:lnTo>
                  <a:lnTo>
                    <a:pt x="15" y="23"/>
                  </a:lnTo>
                  <a:lnTo>
                    <a:pt x="9" y="32"/>
                  </a:lnTo>
                  <a:lnTo>
                    <a:pt x="0" y="15"/>
                  </a:lnTo>
                  <a:lnTo>
                    <a:pt x="0"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2" name="Freeform 5683"/>
            <p:cNvSpPr>
              <a:spLocks/>
            </p:cNvSpPr>
            <p:nvPr/>
          </p:nvSpPr>
          <p:spPr bwMode="gray">
            <a:xfrm>
              <a:off x="7637687" y="3746675"/>
              <a:ext cx="115478" cy="65513"/>
            </a:xfrm>
            <a:custGeom>
              <a:avLst/>
              <a:gdLst/>
              <a:ahLst/>
              <a:cxnLst>
                <a:cxn ang="0">
                  <a:pos x="47" y="7"/>
                </a:cxn>
                <a:cxn ang="0">
                  <a:pos x="48" y="11"/>
                </a:cxn>
                <a:cxn ang="0">
                  <a:pos x="42" y="18"/>
                </a:cxn>
                <a:cxn ang="0">
                  <a:pos x="42" y="23"/>
                </a:cxn>
                <a:cxn ang="0">
                  <a:pos x="40" y="24"/>
                </a:cxn>
                <a:cxn ang="0">
                  <a:pos x="40" y="24"/>
                </a:cxn>
                <a:cxn ang="0">
                  <a:pos x="34" y="23"/>
                </a:cxn>
                <a:cxn ang="0">
                  <a:pos x="30" y="25"/>
                </a:cxn>
                <a:cxn ang="0">
                  <a:pos x="25" y="27"/>
                </a:cxn>
                <a:cxn ang="0">
                  <a:pos x="15" y="27"/>
                </a:cxn>
                <a:cxn ang="0">
                  <a:pos x="6" y="27"/>
                </a:cxn>
                <a:cxn ang="0">
                  <a:pos x="0" y="25"/>
                </a:cxn>
                <a:cxn ang="0">
                  <a:pos x="0" y="21"/>
                </a:cxn>
                <a:cxn ang="0">
                  <a:pos x="4" y="16"/>
                </a:cxn>
                <a:cxn ang="0">
                  <a:pos x="14" y="19"/>
                </a:cxn>
                <a:cxn ang="0">
                  <a:pos x="16" y="17"/>
                </a:cxn>
                <a:cxn ang="0">
                  <a:pos x="29" y="17"/>
                </a:cxn>
                <a:cxn ang="0">
                  <a:pos x="42" y="0"/>
                </a:cxn>
                <a:cxn ang="0">
                  <a:pos x="47" y="7"/>
                </a:cxn>
              </a:cxnLst>
              <a:rect l="0" t="0" r="r" b="b"/>
              <a:pathLst>
                <a:path w="48" h="27">
                  <a:moveTo>
                    <a:pt x="47" y="7"/>
                  </a:moveTo>
                  <a:cubicBezTo>
                    <a:pt x="48" y="11"/>
                    <a:pt x="48" y="11"/>
                    <a:pt x="48" y="11"/>
                  </a:cubicBezTo>
                  <a:cubicBezTo>
                    <a:pt x="42" y="18"/>
                    <a:pt x="42" y="18"/>
                    <a:pt x="42" y="18"/>
                  </a:cubicBezTo>
                  <a:cubicBezTo>
                    <a:pt x="42" y="23"/>
                    <a:pt x="42" y="23"/>
                    <a:pt x="42" y="23"/>
                  </a:cubicBezTo>
                  <a:cubicBezTo>
                    <a:pt x="40" y="24"/>
                    <a:pt x="40" y="24"/>
                    <a:pt x="40" y="24"/>
                  </a:cubicBezTo>
                  <a:cubicBezTo>
                    <a:pt x="40" y="24"/>
                    <a:pt x="40" y="24"/>
                    <a:pt x="40" y="24"/>
                  </a:cubicBezTo>
                  <a:cubicBezTo>
                    <a:pt x="34" y="23"/>
                    <a:pt x="34" y="23"/>
                    <a:pt x="34" y="23"/>
                  </a:cubicBezTo>
                  <a:cubicBezTo>
                    <a:pt x="34" y="23"/>
                    <a:pt x="31" y="25"/>
                    <a:pt x="30" y="25"/>
                  </a:cubicBezTo>
                  <a:cubicBezTo>
                    <a:pt x="30" y="25"/>
                    <a:pt x="26" y="27"/>
                    <a:pt x="25" y="27"/>
                  </a:cubicBezTo>
                  <a:cubicBezTo>
                    <a:pt x="25" y="27"/>
                    <a:pt x="15" y="27"/>
                    <a:pt x="15" y="27"/>
                  </a:cubicBezTo>
                  <a:cubicBezTo>
                    <a:pt x="15" y="27"/>
                    <a:pt x="6" y="27"/>
                    <a:pt x="6" y="27"/>
                  </a:cubicBezTo>
                  <a:cubicBezTo>
                    <a:pt x="0" y="25"/>
                    <a:pt x="0" y="25"/>
                    <a:pt x="0" y="25"/>
                  </a:cubicBezTo>
                  <a:cubicBezTo>
                    <a:pt x="0" y="21"/>
                    <a:pt x="0" y="21"/>
                    <a:pt x="0" y="21"/>
                  </a:cubicBezTo>
                  <a:cubicBezTo>
                    <a:pt x="4" y="16"/>
                    <a:pt x="4" y="16"/>
                    <a:pt x="4" y="16"/>
                  </a:cubicBezTo>
                  <a:cubicBezTo>
                    <a:pt x="14" y="19"/>
                    <a:pt x="14" y="19"/>
                    <a:pt x="14" y="19"/>
                  </a:cubicBezTo>
                  <a:cubicBezTo>
                    <a:pt x="16" y="17"/>
                    <a:pt x="16" y="17"/>
                    <a:pt x="16" y="17"/>
                  </a:cubicBezTo>
                  <a:cubicBezTo>
                    <a:pt x="29" y="17"/>
                    <a:pt x="29" y="17"/>
                    <a:pt x="29" y="17"/>
                  </a:cubicBezTo>
                  <a:cubicBezTo>
                    <a:pt x="42" y="0"/>
                    <a:pt x="42" y="0"/>
                    <a:pt x="42" y="0"/>
                  </a:cubicBezTo>
                  <a:cubicBezTo>
                    <a:pt x="47" y="7"/>
                    <a:pt x="47" y="7"/>
                    <a:pt x="47" y="7"/>
                  </a:cubicBez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3" name="Freeform 5684"/>
            <p:cNvSpPr>
              <a:spLocks/>
            </p:cNvSpPr>
            <p:nvPr/>
          </p:nvSpPr>
          <p:spPr bwMode="gray">
            <a:xfrm>
              <a:off x="7737768" y="3740252"/>
              <a:ext cx="12831" cy="23122"/>
            </a:xfrm>
            <a:custGeom>
              <a:avLst/>
              <a:gdLst/>
              <a:ahLst/>
              <a:cxnLst>
                <a:cxn ang="0">
                  <a:pos x="10" y="18"/>
                </a:cxn>
                <a:cxn ang="0">
                  <a:pos x="10" y="1"/>
                </a:cxn>
                <a:cxn ang="0">
                  <a:pos x="6" y="0"/>
                </a:cxn>
                <a:cxn ang="0">
                  <a:pos x="0" y="5"/>
                </a:cxn>
                <a:cxn ang="0">
                  <a:pos x="10" y="18"/>
                </a:cxn>
                <a:cxn ang="0">
                  <a:pos x="10" y="18"/>
                </a:cxn>
              </a:cxnLst>
              <a:rect l="0" t="0" r="r" b="b"/>
              <a:pathLst>
                <a:path w="10" h="18">
                  <a:moveTo>
                    <a:pt x="10" y="18"/>
                  </a:moveTo>
                  <a:lnTo>
                    <a:pt x="10" y="1"/>
                  </a:lnTo>
                  <a:lnTo>
                    <a:pt x="6" y="0"/>
                  </a:lnTo>
                  <a:lnTo>
                    <a:pt x="0" y="5"/>
                  </a:lnTo>
                  <a:lnTo>
                    <a:pt x="10" y="18"/>
                  </a:lnTo>
                  <a:lnTo>
                    <a:pt x="10" y="1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4" name="Freeform 5685"/>
            <p:cNvSpPr>
              <a:spLocks/>
            </p:cNvSpPr>
            <p:nvPr/>
          </p:nvSpPr>
          <p:spPr bwMode="gray">
            <a:xfrm>
              <a:off x="9328803" y="4368402"/>
              <a:ext cx="214276" cy="209383"/>
            </a:xfrm>
            <a:custGeom>
              <a:avLst/>
              <a:gdLst/>
              <a:ahLst/>
              <a:cxnLst>
                <a:cxn ang="0">
                  <a:pos x="165" y="163"/>
                </a:cxn>
                <a:cxn ang="0">
                  <a:pos x="145" y="140"/>
                </a:cxn>
                <a:cxn ang="0">
                  <a:pos x="107" y="148"/>
                </a:cxn>
                <a:cxn ang="0">
                  <a:pos x="117" y="129"/>
                </a:cxn>
                <a:cxn ang="0">
                  <a:pos x="124" y="127"/>
                </a:cxn>
                <a:cxn ang="0">
                  <a:pos x="118" y="97"/>
                </a:cxn>
                <a:cxn ang="0">
                  <a:pos x="105" y="86"/>
                </a:cxn>
                <a:cxn ang="0">
                  <a:pos x="68" y="73"/>
                </a:cxn>
                <a:cxn ang="0">
                  <a:pos x="45" y="58"/>
                </a:cxn>
                <a:cxn ang="0">
                  <a:pos x="40" y="67"/>
                </a:cxn>
                <a:cxn ang="0">
                  <a:pos x="32" y="67"/>
                </a:cxn>
                <a:cxn ang="0">
                  <a:pos x="30" y="54"/>
                </a:cxn>
                <a:cxn ang="0">
                  <a:pos x="17" y="46"/>
                </a:cxn>
                <a:cxn ang="0">
                  <a:pos x="47" y="39"/>
                </a:cxn>
                <a:cxn ang="0">
                  <a:pos x="49" y="31"/>
                </a:cxn>
                <a:cxn ang="0">
                  <a:pos x="23" y="35"/>
                </a:cxn>
                <a:cxn ang="0">
                  <a:pos x="17" y="31"/>
                </a:cxn>
                <a:cxn ang="0">
                  <a:pos x="17" y="22"/>
                </a:cxn>
                <a:cxn ang="0">
                  <a:pos x="0" y="18"/>
                </a:cxn>
                <a:cxn ang="0">
                  <a:pos x="23" y="0"/>
                </a:cxn>
                <a:cxn ang="0">
                  <a:pos x="34" y="0"/>
                </a:cxn>
                <a:cxn ang="0">
                  <a:pos x="42" y="7"/>
                </a:cxn>
                <a:cxn ang="0">
                  <a:pos x="51" y="7"/>
                </a:cxn>
                <a:cxn ang="0">
                  <a:pos x="55" y="37"/>
                </a:cxn>
                <a:cxn ang="0">
                  <a:pos x="70" y="56"/>
                </a:cxn>
                <a:cxn ang="0">
                  <a:pos x="77" y="56"/>
                </a:cxn>
                <a:cxn ang="0">
                  <a:pos x="94" y="33"/>
                </a:cxn>
                <a:cxn ang="0">
                  <a:pos x="117" y="20"/>
                </a:cxn>
                <a:cxn ang="0">
                  <a:pos x="167" y="43"/>
                </a:cxn>
                <a:cxn ang="0">
                  <a:pos x="165" y="163"/>
                </a:cxn>
                <a:cxn ang="0">
                  <a:pos x="165" y="163"/>
                </a:cxn>
              </a:cxnLst>
              <a:rect l="0" t="0" r="r" b="b"/>
              <a:pathLst>
                <a:path w="167" h="163">
                  <a:moveTo>
                    <a:pt x="165" y="163"/>
                  </a:moveTo>
                  <a:lnTo>
                    <a:pt x="145" y="140"/>
                  </a:lnTo>
                  <a:lnTo>
                    <a:pt x="107" y="148"/>
                  </a:lnTo>
                  <a:lnTo>
                    <a:pt x="117" y="129"/>
                  </a:lnTo>
                  <a:lnTo>
                    <a:pt x="124" y="127"/>
                  </a:lnTo>
                  <a:lnTo>
                    <a:pt x="118" y="97"/>
                  </a:lnTo>
                  <a:lnTo>
                    <a:pt x="105" y="86"/>
                  </a:lnTo>
                  <a:lnTo>
                    <a:pt x="68" y="73"/>
                  </a:lnTo>
                  <a:lnTo>
                    <a:pt x="45" y="58"/>
                  </a:lnTo>
                  <a:lnTo>
                    <a:pt x="40" y="67"/>
                  </a:lnTo>
                  <a:lnTo>
                    <a:pt x="32" y="67"/>
                  </a:lnTo>
                  <a:lnTo>
                    <a:pt x="30" y="54"/>
                  </a:lnTo>
                  <a:lnTo>
                    <a:pt x="17" y="46"/>
                  </a:lnTo>
                  <a:lnTo>
                    <a:pt x="47" y="39"/>
                  </a:lnTo>
                  <a:lnTo>
                    <a:pt x="49" y="31"/>
                  </a:lnTo>
                  <a:lnTo>
                    <a:pt x="23" y="35"/>
                  </a:lnTo>
                  <a:lnTo>
                    <a:pt x="17" y="31"/>
                  </a:lnTo>
                  <a:lnTo>
                    <a:pt x="17" y="22"/>
                  </a:lnTo>
                  <a:lnTo>
                    <a:pt x="0" y="18"/>
                  </a:lnTo>
                  <a:lnTo>
                    <a:pt x="23" y="0"/>
                  </a:lnTo>
                  <a:lnTo>
                    <a:pt x="34" y="0"/>
                  </a:lnTo>
                  <a:lnTo>
                    <a:pt x="42" y="7"/>
                  </a:lnTo>
                  <a:lnTo>
                    <a:pt x="51" y="7"/>
                  </a:lnTo>
                  <a:lnTo>
                    <a:pt x="55" y="37"/>
                  </a:lnTo>
                  <a:lnTo>
                    <a:pt x="70" y="56"/>
                  </a:lnTo>
                  <a:lnTo>
                    <a:pt x="77" y="56"/>
                  </a:lnTo>
                  <a:lnTo>
                    <a:pt x="94" y="33"/>
                  </a:lnTo>
                  <a:lnTo>
                    <a:pt x="117" y="20"/>
                  </a:lnTo>
                  <a:lnTo>
                    <a:pt x="167" y="43"/>
                  </a:lnTo>
                  <a:lnTo>
                    <a:pt x="165" y="163"/>
                  </a:lnTo>
                  <a:lnTo>
                    <a:pt x="165" y="16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5" name="Freeform 5686"/>
            <p:cNvSpPr>
              <a:spLocks/>
            </p:cNvSpPr>
            <p:nvPr/>
          </p:nvSpPr>
          <p:spPr bwMode="gray">
            <a:xfrm>
              <a:off x="8873305" y="4256645"/>
              <a:ext cx="210427" cy="200391"/>
            </a:xfrm>
            <a:custGeom>
              <a:avLst/>
              <a:gdLst/>
              <a:ahLst/>
              <a:cxnLst>
                <a:cxn ang="0">
                  <a:pos x="119" y="0"/>
                </a:cxn>
                <a:cxn ang="0">
                  <a:pos x="108" y="2"/>
                </a:cxn>
                <a:cxn ang="0">
                  <a:pos x="91" y="49"/>
                </a:cxn>
                <a:cxn ang="0">
                  <a:pos x="76" y="58"/>
                </a:cxn>
                <a:cxn ang="0">
                  <a:pos x="54" y="53"/>
                </a:cxn>
                <a:cxn ang="0">
                  <a:pos x="46" y="62"/>
                </a:cxn>
                <a:cxn ang="0">
                  <a:pos x="22" y="62"/>
                </a:cxn>
                <a:cxn ang="0">
                  <a:pos x="9" y="43"/>
                </a:cxn>
                <a:cxn ang="0">
                  <a:pos x="0" y="62"/>
                </a:cxn>
                <a:cxn ang="0">
                  <a:pos x="5" y="88"/>
                </a:cxn>
                <a:cxn ang="0">
                  <a:pos x="18" y="103"/>
                </a:cxn>
                <a:cxn ang="0">
                  <a:pos x="22" y="133"/>
                </a:cxn>
                <a:cxn ang="0">
                  <a:pos x="46" y="132"/>
                </a:cxn>
                <a:cxn ang="0">
                  <a:pos x="46" y="145"/>
                </a:cxn>
                <a:cxn ang="0">
                  <a:pos x="69" y="137"/>
                </a:cxn>
                <a:cxn ang="0">
                  <a:pos x="78" y="145"/>
                </a:cxn>
                <a:cxn ang="0">
                  <a:pos x="86" y="143"/>
                </a:cxn>
                <a:cxn ang="0">
                  <a:pos x="93" y="156"/>
                </a:cxn>
                <a:cxn ang="0">
                  <a:pos x="101" y="152"/>
                </a:cxn>
                <a:cxn ang="0">
                  <a:pos x="116" y="145"/>
                </a:cxn>
                <a:cxn ang="0">
                  <a:pos x="125" y="122"/>
                </a:cxn>
                <a:cxn ang="0">
                  <a:pos x="121" y="113"/>
                </a:cxn>
                <a:cxn ang="0">
                  <a:pos x="134" y="100"/>
                </a:cxn>
                <a:cxn ang="0">
                  <a:pos x="146" y="64"/>
                </a:cxn>
                <a:cxn ang="0">
                  <a:pos x="164" y="64"/>
                </a:cxn>
                <a:cxn ang="0">
                  <a:pos x="146" y="43"/>
                </a:cxn>
                <a:cxn ang="0">
                  <a:pos x="149" y="38"/>
                </a:cxn>
                <a:cxn ang="0">
                  <a:pos x="138" y="19"/>
                </a:cxn>
                <a:cxn ang="0">
                  <a:pos x="140" y="4"/>
                </a:cxn>
                <a:cxn ang="0">
                  <a:pos x="119" y="0"/>
                </a:cxn>
                <a:cxn ang="0">
                  <a:pos x="119" y="0"/>
                </a:cxn>
              </a:cxnLst>
              <a:rect l="0" t="0" r="r" b="b"/>
              <a:pathLst>
                <a:path w="164" h="156">
                  <a:moveTo>
                    <a:pt x="119" y="0"/>
                  </a:moveTo>
                  <a:lnTo>
                    <a:pt x="108" y="2"/>
                  </a:lnTo>
                  <a:lnTo>
                    <a:pt x="91" y="49"/>
                  </a:lnTo>
                  <a:lnTo>
                    <a:pt x="76" y="58"/>
                  </a:lnTo>
                  <a:lnTo>
                    <a:pt x="54" y="53"/>
                  </a:lnTo>
                  <a:lnTo>
                    <a:pt x="46" y="62"/>
                  </a:lnTo>
                  <a:lnTo>
                    <a:pt x="22" y="62"/>
                  </a:lnTo>
                  <a:lnTo>
                    <a:pt x="9" y="43"/>
                  </a:lnTo>
                  <a:lnTo>
                    <a:pt x="0" y="62"/>
                  </a:lnTo>
                  <a:lnTo>
                    <a:pt x="5" y="88"/>
                  </a:lnTo>
                  <a:lnTo>
                    <a:pt x="18" y="103"/>
                  </a:lnTo>
                  <a:lnTo>
                    <a:pt x="22" y="133"/>
                  </a:lnTo>
                  <a:lnTo>
                    <a:pt x="46" y="132"/>
                  </a:lnTo>
                  <a:lnTo>
                    <a:pt x="46" y="145"/>
                  </a:lnTo>
                  <a:lnTo>
                    <a:pt x="69" y="137"/>
                  </a:lnTo>
                  <a:lnTo>
                    <a:pt x="78" y="145"/>
                  </a:lnTo>
                  <a:lnTo>
                    <a:pt x="86" y="143"/>
                  </a:lnTo>
                  <a:lnTo>
                    <a:pt x="93" y="156"/>
                  </a:lnTo>
                  <a:lnTo>
                    <a:pt x="101" y="152"/>
                  </a:lnTo>
                  <a:lnTo>
                    <a:pt x="116" y="145"/>
                  </a:lnTo>
                  <a:lnTo>
                    <a:pt x="125" y="122"/>
                  </a:lnTo>
                  <a:lnTo>
                    <a:pt x="121" y="113"/>
                  </a:lnTo>
                  <a:lnTo>
                    <a:pt x="134" y="100"/>
                  </a:lnTo>
                  <a:lnTo>
                    <a:pt x="146" y="64"/>
                  </a:lnTo>
                  <a:lnTo>
                    <a:pt x="164" y="64"/>
                  </a:lnTo>
                  <a:lnTo>
                    <a:pt x="146" y="43"/>
                  </a:lnTo>
                  <a:lnTo>
                    <a:pt x="149" y="38"/>
                  </a:lnTo>
                  <a:lnTo>
                    <a:pt x="138" y="19"/>
                  </a:lnTo>
                  <a:lnTo>
                    <a:pt x="140" y="4"/>
                  </a:lnTo>
                  <a:lnTo>
                    <a:pt x="119" y="0"/>
                  </a:lnTo>
                  <a:lnTo>
                    <a:pt x="119"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6" name="Freeform 5687"/>
            <p:cNvSpPr>
              <a:spLocks/>
            </p:cNvSpPr>
            <p:nvPr/>
          </p:nvSpPr>
          <p:spPr bwMode="gray">
            <a:xfrm>
              <a:off x="8884853" y="4194986"/>
              <a:ext cx="198879" cy="141302"/>
            </a:xfrm>
            <a:custGeom>
              <a:avLst/>
              <a:gdLst/>
              <a:ahLst/>
              <a:cxnLst>
                <a:cxn ang="0">
                  <a:pos x="146" y="47"/>
                </a:cxn>
                <a:cxn ang="0">
                  <a:pos x="140" y="39"/>
                </a:cxn>
                <a:cxn ang="0">
                  <a:pos x="155" y="33"/>
                </a:cxn>
                <a:cxn ang="0">
                  <a:pos x="131" y="18"/>
                </a:cxn>
                <a:cxn ang="0">
                  <a:pos x="131" y="9"/>
                </a:cxn>
                <a:cxn ang="0">
                  <a:pos x="118" y="0"/>
                </a:cxn>
                <a:cxn ang="0">
                  <a:pos x="94" y="30"/>
                </a:cxn>
                <a:cxn ang="0">
                  <a:pos x="92" y="37"/>
                </a:cxn>
                <a:cxn ang="0">
                  <a:pos x="94" y="41"/>
                </a:cxn>
                <a:cxn ang="0">
                  <a:pos x="92" y="47"/>
                </a:cxn>
                <a:cxn ang="0">
                  <a:pos x="84" y="43"/>
                </a:cxn>
                <a:cxn ang="0">
                  <a:pos x="80" y="54"/>
                </a:cxn>
                <a:cxn ang="0">
                  <a:pos x="71" y="45"/>
                </a:cxn>
                <a:cxn ang="0">
                  <a:pos x="49" y="73"/>
                </a:cxn>
                <a:cxn ang="0">
                  <a:pos x="32" y="76"/>
                </a:cxn>
                <a:cxn ang="0">
                  <a:pos x="26" y="99"/>
                </a:cxn>
                <a:cxn ang="0">
                  <a:pos x="0" y="91"/>
                </a:cxn>
                <a:cxn ang="0">
                  <a:pos x="13" y="110"/>
                </a:cxn>
                <a:cxn ang="0">
                  <a:pos x="37" y="110"/>
                </a:cxn>
                <a:cxn ang="0">
                  <a:pos x="45" y="101"/>
                </a:cxn>
                <a:cxn ang="0">
                  <a:pos x="67" y="106"/>
                </a:cxn>
                <a:cxn ang="0">
                  <a:pos x="82" y="97"/>
                </a:cxn>
                <a:cxn ang="0">
                  <a:pos x="99" y="50"/>
                </a:cxn>
                <a:cxn ang="0">
                  <a:pos x="110" y="48"/>
                </a:cxn>
                <a:cxn ang="0">
                  <a:pos x="131" y="52"/>
                </a:cxn>
                <a:cxn ang="0">
                  <a:pos x="146" y="47"/>
                </a:cxn>
                <a:cxn ang="0">
                  <a:pos x="146" y="47"/>
                </a:cxn>
              </a:cxnLst>
              <a:rect l="0" t="0" r="r" b="b"/>
              <a:pathLst>
                <a:path w="155" h="110">
                  <a:moveTo>
                    <a:pt x="146" y="47"/>
                  </a:moveTo>
                  <a:lnTo>
                    <a:pt x="140" y="39"/>
                  </a:lnTo>
                  <a:lnTo>
                    <a:pt x="155" y="33"/>
                  </a:lnTo>
                  <a:lnTo>
                    <a:pt x="131" y="18"/>
                  </a:lnTo>
                  <a:lnTo>
                    <a:pt x="131" y="9"/>
                  </a:lnTo>
                  <a:lnTo>
                    <a:pt x="118" y="0"/>
                  </a:lnTo>
                  <a:lnTo>
                    <a:pt x="94" y="30"/>
                  </a:lnTo>
                  <a:lnTo>
                    <a:pt x="92" y="37"/>
                  </a:lnTo>
                  <a:lnTo>
                    <a:pt x="94" y="41"/>
                  </a:lnTo>
                  <a:lnTo>
                    <a:pt x="92" y="47"/>
                  </a:lnTo>
                  <a:lnTo>
                    <a:pt x="84" y="43"/>
                  </a:lnTo>
                  <a:lnTo>
                    <a:pt x="80" y="54"/>
                  </a:lnTo>
                  <a:lnTo>
                    <a:pt x="71" y="45"/>
                  </a:lnTo>
                  <a:lnTo>
                    <a:pt x="49" y="73"/>
                  </a:lnTo>
                  <a:lnTo>
                    <a:pt x="32" y="76"/>
                  </a:lnTo>
                  <a:lnTo>
                    <a:pt x="26" y="99"/>
                  </a:lnTo>
                  <a:lnTo>
                    <a:pt x="0" y="91"/>
                  </a:lnTo>
                  <a:lnTo>
                    <a:pt x="13" y="110"/>
                  </a:lnTo>
                  <a:lnTo>
                    <a:pt x="37" y="110"/>
                  </a:lnTo>
                  <a:lnTo>
                    <a:pt x="45" y="101"/>
                  </a:lnTo>
                  <a:lnTo>
                    <a:pt x="67" y="106"/>
                  </a:lnTo>
                  <a:lnTo>
                    <a:pt x="82" y="97"/>
                  </a:lnTo>
                  <a:lnTo>
                    <a:pt x="99" y="50"/>
                  </a:lnTo>
                  <a:lnTo>
                    <a:pt x="110" y="48"/>
                  </a:lnTo>
                  <a:lnTo>
                    <a:pt x="131" y="52"/>
                  </a:lnTo>
                  <a:lnTo>
                    <a:pt x="146" y="47"/>
                  </a:lnTo>
                  <a:lnTo>
                    <a:pt x="146" y="4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7" name="Freeform 5688"/>
            <p:cNvSpPr>
              <a:spLocks/>
            </p:cNvSpPr>
            <p:nvPr/>
          </p:nvSpPr>
          <p:spPr bwMode="gray">
            <a:xfrm>
              <a:off x="8975953" y="4242515"/>
              <a:ext cx="29511" cy="21838"/>
            </a:xfrm>
            <a:custGeom>
              <a:avLst/>
              <a:gdLst/>
              <a:ahLst/>
              <a:cxnLst>
                <a:cxn ang="0">
                  <a:pos x="23" y="4"/>
                </a:cxn>
                <a:cxn ang="0">
                  <a:pos x="21" y="10"/>
                </a:cxn>
                <a:cxn ang="0">
                  <a:pos x="13" y="6"/>
                </a:cxn>
                <a:cxn ang="0">
                  <a:pos x="9" y="17"/>
                </a:cxn>
                <a:cxn ang="0">
                  <a:pos x="0" y="8"/>
                </a:cxn>
                <a:cxn ang="0">
                  <a:pos x="21" y="0"/>
                </a:cxn>
                <a:cxn ang="0">
                  <a:pos x="23" y="4"/>
                </a:cxn>
                <a:cxn ang="0">
                  <a:pos x="23" y="4"/>
                </a:cxn>
              </a:cxnLst>
              <a:rect l="0" t="0" r="r" b="b"/>
              <a:pathLst>
                <a:path w="23" h="17">
                  <a:moveTo>
                    <a:pt x="23" y="4"/>
                  </a:moveTo>
                  <a:lnTo>
                    <a:pt x="21" y="10"/>
                  </a:lnTo>
                  <a:lnTo>
                    <a:pt x="13" y="6"/>
                  </a:lnTo>
                  <a:lnTo>
                    <a:pt x="9" y="17"/>
                  </a:lnTo>
                  <a:lnTo>
                    <a:pt x="0" y="8"/>
                  </a:lnTo>
                  <a:lnTo>
                    <a:pt x="21" y="0"/>
                  </a:lnTo>
                  <a:lnTo>
                    <a:pt x="23" y="4"/>
                  </a:lnTo>
                  <a:lnTo>
                    <a:pt x="23"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8" name="Freeform 5689"/>
            <p:cNvSpPr>
              <a:spLocks/>
            </p:cNvSpPr>
            <p:nvPr/>
          </p:nvSpPr>
          <p:spPr bwMode="gray">
            <a:xfrm>
              <a:off x="8610271" y="3869992"/>
              <a:ext cx="170651" cy="353254"/>
            </a:xfrm>
            <a:custGeom>
              <a:avLst/>
              <a:gdLst/>
              <a:ahLst/>
              <a:cxnLst>
                <a:cxn ang="0">
                  <a:pos x="62" y="258"/>
                </a:cxn>
                <a:cxn ang="0">
                  <a:pos x="73" y="262"/>
                </a:cxn>
                <a:cxn ang="0">
                  <a:pos x="75" y="271"/>
                </a:cxn>
                <a:cxn ang="0">
                  <a:pos x="83" y="275"/>
                </a:cxn>
                <a:cxn ang="0">
                  <a:pos x="92" y="268"/>
                </a:cxn>
                <a:cxn ang="0">
                  <a:pos x="81" y="256"/>
                </a:cxn>
                <a:cxn ang="0">
                  <a:pos x="66" y="249"/>
                </a:cxn>
                <a:cxn ang="0">
                  <a:pos x="51" y="211"/>
                </a:cxn>
                <a:cxn ang="0">
                  <a:pos x="43" y="211"/>
                </a:cxn>
                <a:cxn ang="0">
                  <a:pos x="40" y="193"/>
                </a:cxn>
                <a:cxn ang="0">
                  <a:pos x="49" y="159"/>
                </a:cxn>
                <a:cxn ang="0">
                  <a:pos x="47" y="137"/>
                </a:cxn>
                <a:cxn ang="0">
                  <a:pos x="62" y="137"/>
                </a:cxn>
                <a:cxn ang="0">
                  <a:pos x="64" y="146"/>
                </a:cxn>
                <a:cxn ang="0">
                  <a:pos x="79" y="148"/>
                </a:cxn>
                <a:cxn ang="0">
                  <a:pos x="92" y="159"/>
                </a:cxn>
                <a:cxn ang="0">
                  <a:pos x="87" y="138"/>
                </a:cxn>
                <a:cxn ang="0">
                  <a:pos x="94" y="120"/>
                </a:cxn>
                <a:cxn ang="0">
                  <a:pos x="131" y="118"/>
                </a:cxn>
                <a:cxn ang="0">
                  <a:pos x="133" y="97"/>
                </a:cxn>
                <a:cxn ang="0">
                  <a:pos x="118" y="80"/>
                </a:cxn>
                <a:cxn ang="0">
                  <a:pos x="113" y="58"/>
                </a:cxn>
                <a:cxn ang="0">
                  <a:pos x="94" y="43"/>
                </a:cxn>
                <a:cxn ang="0">
                  <a:pos x="81" y="50"/>
                </a:cxn>
                <a:cxn ang="0">
                  <a:pos x="72" y="45"/>
                </a:cxn>
                <a:cxn ang="0">
                  <a:pos x="55" y="54"/>
                </a:cxn>
                <a:cxn ang="0">
                  <a:pos x="53" y="22"/>
                </a:cxn>
                <a:cxn ang="0">
                  <a:pos x="43" y="17"/>
                </a:cxn>
                <a:cxn ang="0">
                  <a:pos x="36" y="0"/>
                </a:cxn>
                <a:cxn ang="0">
                  <a:pos x="2" y="26"/>
                </a:cxn>
                <a:cxn ang="0">
                  <a:pos x="0" y="47"/>
                </a:cxn>
                <a:cxn ang="0">
                  <a:pos x="25" y="84"/>
                </a:cxn>
                <a:cxn ang="0">
                  <a:pos x="17" y="108"/>
                </a:cxn>
                <a:cxn ang="0">
                  <a:pos x="30" y="122"/>
                </a:cxn>
                <a:cxn ang="0">
                  <a:pos x="45" y="163"/>
                </a:cxn>
                <a:cxn ang="0">
                  <a:pos x="27" y="204"/>
                </a:cxn>
                <a:cxn ang="0">
                  <a:pos x="25" y="215"/>
                </a:cxn>
                <a:cxn ang="0">
                  <a:pos x="28" y="232"/>
                </a:cxn>
                <a:cxn ang="0">
                  <a:pos x="34" y="230"/>
                </a:cxn>
                <a:cxn ang="0">
                  <a:pos x="62" y="264"/>
                </a:cxn>
                <a:cxn ang="0">
                  <a:pos x="62" y="258"/>
                </a:cxn>
                <a:cxn ang="0">
                  <a:pos x="62" y="258"/>
                </a:cxn>
              </a:cxnLst>
              <a:rect l="0" t="0" r="r" b="b"/>
              <a:pathLst>
                <a:path w="133" h="275">
                  <a:moveTo>
                    <a:pt x="62" y="258"/>
                  </a:moveTo>
                  <a:lnTo>
                    <a:pt x="73" y="262"/>
                  </a:lnTo>
                  <a:lnTo>
                    <a:pt x="75" y="271"/>
                  </a:lnTo>
                  <a:lnTo>
                    <a:pt x="83" y="275"/>
                  </a:lnTo>
                  <a:lnTo>
                    <a:pt x="92" y="268"/>
                  </a:lnTo>
                  <a:lnTo>
                    <a:pt x="81" y="256"/>
                  </a:lnTo>
                  <a:lnTo>
                    <a:pt x="66" y="249"/>
                  </a:lnTo>
                  <a:lnTo>
                    <a:pt x="51" y="211"/>
                  </a:lnTo>
                  <a:lnTo>
                    <a:pt x="43" y="211"/>
                  </a:lnTo>
                  <a:lnTo>
                    <a:pt x="40" y="193"/>
                  </a:lnTo>
                  <a:lnTo>
                    <a:pt x="49" y="159"/>
                  </a:lnTo>
                  <a:lnTo>
                    <a:pt x="47" y="137"/>
                  </a:lnTo>
                  <a:lnTo>
                    <a:pt x="62" y="137"/>
                  </a:lnTo>
                  <a:lnTo>
                    <a:pt x="64" y="146"/>
                  </a:lnTo>
                  <a:lnTo>
                    <a:pt x="79" y="148"/>
                  </a:lnTo>
                  <a:lnTo>
                    <a:pt x="92" y="159"/>
                  </a:lnTo>
                  <a:lnTo>
                    <a:pt x="87" y="138"/>
                  </a:lnTo>
                  <a:lnTo>
                    <a:pt x="94" y="120"/>
                  </a:lnTo>
                  <a:lnTo>
                    <a:pt x="131" y="118"/>
                  </a:lnTo>
                  <a:lnTo>
                    <a:pt x="133" y="97"/>
                  </a:lnTo>
                  <a:lnTo>
                    <a:pt x="118" y="80"/>
                  </a:lnTo>
                  <a:lnTo>
                    <a:pt x="113" y="58"/>
                  </a:lnTo>
                  <a:lnTo>
                    <a:pt x="94" y="43"/>
                  </a:lnTo>
                  <a:lnTo>
                    <a:pt x="81" y="50"/>
                  </a:lnTo>
                  <a:lnTo>
                    <a:pt x="72" y="45"/>
                  </a:lnTo>
                  <a:lnTo>
                    <a:pt x="55" y="54"/>
                  </a:lnTo>
                  <a:lnTo>
                    <a:pt x="53" y="22"/>
                  </a:lnTo>
                  <a:lnTo>
                    <a:pt x="43" y="17"/>
                  </a:lnTo>
                  <a:lnTo>
                    <a:pt x="36" y="0"/>
                  </a:lnTo>
                  <a:lnTo>
                    <a:pt x="2" y="26"/>
                  </a:lnTo>
                  <a:lnTo>
                    <a:pt x="0" y="47"/>
                  </a:lnTo>
                  <a:lnTo>
                    <a:pt x="25" y="84"/>
                  </a:lnTo>
                  <a:lnTo>
                    <a:pt x="17" y="108"/>
                  </a:lnTo>
                  <a:lnTo>
                    <a:pt x="30" y="122"/>
                  </a:lnTo>
                  <a:lnTo>
                    <a:pt x="45" y="163"/>
                  </a:lnTo>
                  <a:lnTo>
                    <a:pt x="27" y="204"/>
                  </a:lnTo>
                  <a:lnTo>
                    <a:pt x="25" y="215"/>
                  </a:lnTo>
                  <a:lnTo>
                    <a:pt x="28" y="232"/>
                  </a:lnTo>
                  <a:lnTo>
                    <a:pt x="34" y="230"/>
                  </a:lnTo>
                  <a:lnTo>
                    <a:pt x="62" y="264"/>
                  </a:lnTo>
                  <a:lnTo>
                    <a:pt x="62" y="258"/>
                  </a:lnTo>
                  <a:lnTo>
                    <a:pt x="62" y="25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9" name="Freeform 5690"/>
            <p:cNvSpPr>
              <a:spLocks/>
            </p:cNvSpPr>
            <p:nvPr/>
          </p:nvSpPr>
          <p:spPr bwMode="gray">
            <a:xfrm>
              <a:off x="8689823" y="4201409"/>
              <a:ext cx="87250" cy="125887"/>
            </a:xfrm>
            <a:custGeom>
              <a:avLst/>
              <a:gdLst/>
              <a:ahLst/>
              <a:cxnLst>
                <a:cxn ang="0">
                  <a:pos x="0" y="4"/>
                </a:cxn>
                <a:cxn ang="0">
                  <a:pos x="0" y="0"/>
                </a:cxn>
                <a:cxn ang="0">
                  <a:pos x="11" y="4"/>
                </a:cxn>
                <a:cxn ang="0">
                  <a:pos x="13" y="13"/>
                </a:cxn>
                <a:cxn ang="0">
                  <a:pos x="21" y="17"/>
                </a:cxn>
                <a:cxn ang="0">
                  <a:pos x="30" y="10"/>
                </a:cxn>
                <a:cxn ang="0">
                  <a:pos x="51" y="32"/>
                </a:cxn>
                <a:cxn ang="0">
                  <a:pos x="53" y="70"/>
                </a:cxn>
                <a:cxn ang="0">
                  <a:pos x="68" y="98"/>
                </a:cxn>
                <a:cxn ang="0">
                  <a:pos x="54" y="98"/>
                </a:cxn>
                <a:cxn ang="0">
                  <a:pos x="21" y="71"/>
                </a:cxn>
                <a:cxn ang="0">
                  <a:pos x="6" y="45"/>
                </a:cxn>
                <a:cxn ang="0">
                  <a:pos x="0" y="4"/>
                </a:cxn>
                <a:cxn ang="0">
                  <a:pos x="0" y="4"/>
                </a:cxn>
              </a:cxnLst>
              <a:rect l="0" t="0" r="r" b="b"/>
              <a:pathLst>
                <a:path w="68" h="98">
                  <a:moveTo>
                    <a:pt x="0" y="4"/>
                  </a:moveTo>
                  <a:lnTo>
                    <a:pt x="0" y="0"/>
                  </a:lnTo>
                  <a:lnTo>
                    <a:pt x="11" y="4"/>
                  </a:lnTo>
                  <a:lnTo>
                    <a:pt x="13" y="13"/>
                  </a:lnTo>
                  <a:lnTo>
                    <a:pt x="21" y="17"/>
                  </a:lnTo>
                  <a:lnTo>
                    <a:pt x="30" y="10"/>
                  </a:lnTo>
                  <a:lnTo>
                    <a:pt x="51" y="32"/>
                  </a:lnTo>
                  <a:lnTo>
                    <a:pt x="53" y="70"/>
                  </a:lnTo>
                  <a:lnTo>
                    <a:pt x="68" y="98"/>
                  </a:lnTo>
                  <a:lnTo>
                    <a:pt x="54" y="98"/>
                  </a:lnTo>
                  <a:lnTo>
                    <a:pt x="21" y="71"/>
                  </a:lnTo>
                  <a:lnTo>
                    <a:pt x="6" y="45"/>
                  </a:lnTo>
                  <a:lnTo>
                    <a:pt x="0" y="4"/>
                  </a:lnTo>
                  <a:lnTo>
                    <a:pt x="0"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0" name="Freeform 5691"/>
            <p:cNvSpPr>
              <a:spLocks/>
            </p:cNvSpPr>
            <p:nvPr/>
          </p:nvSpPr>
          <p:spPr bwMode="gray">
            <a:xfrm>
              <a:off x="8692389" y="3812187"/>
              <a:ext cx="170651" cy="341693"/>
            </a:xfrm>
            <a:custGeom>
              <a:avLst/>
              <a:gdLst/>
              <a:ahLst/>
              <a:cxnLst>
                <a:cxn ang="0">
                  <a:pos x="0" y="13"/>
                </a:cxn>
                <a:cxn ang="0">
                  <a:pos x="19" y="41"/>
                </a:cxn>
                <a:cxn ang="0">
                  <a:pos x="38" y="45"/>
                </a:cxn>
                <a:cxn ang="0">
                  <a:pos x="45" y="62"/>
                </a:cxn>
                <a:cxn ang="0">
                  <a:pos x="34" y="67"/>
                </a:cxn>
                <a:cxn ang="0">
                  <a:pos x="79" y="108"/>
                </a:cxn>
                <a:cxn ang="0">
                  <a:pos x="81" y="116"/>
                </a:cxn>
                <a:cxn ang="0">
                  <a:pos x="97" y="138"/>
                </a:cxn>
                <a:cxn ang="0">
                  <a:pos x="101" y="155"/>
                </a:cxn>
                <a:cxn ang="0">
                  <a:pos x="107" y="198"/>
                </a:cxn>
                <a:cxn ang="0">
                  <a:pos x="82" y="211"/>
                </a:cxn>
                <a:cxn ang="0">
                  <a:pos x="81" y="225"/>
                </a:cxn>
                <a:cxn ang="0">
                  <a:pos x="62" y="234"/>
                </a:cxn>
                <a:cxn ang="0">
                  <a:pos x="69" y="240"/>
                </a:cxn>
                <a:cxn ang="0">
                  <a:pos x="71" y="266"/>
                </a:cxn>
                <a:cxn ang="0">
                  <a:pos x="92" y="253"/>
                </a:cxn>
                <a:cxn ang="0">
                  <a:pos x="97" y="234"/>
                </a:cxn>
                <a:cxn ang="0">
                  <a:pos x="105" y="234"/>
                </a:cxn>
                <a:cxn ang="0">
                  <a:pos x="133" y="215"/>
                </a:cxn>
                <a:cxn ang="0">
                  <a:pos x="133" y="174"/>
                </a:cxn>
                <a:cxn ang="0">
                  <a:pos x="124" y="144"/>
                </a:cxn>
                <a:cxn ang="0">
                  <a:pos x="69" y="86"/>
                </a:cxn>
                <a:cxn ang="0">
                  <a:pos x="62" y="77"/>
                </a:cxn>
                <a:cxn ang="0">
                  <a:pos x="66" y="60"/>
                </a:cxn>
                <a:cxn ang="0">
                  <a:pos x="81" y="39"/>
                </a:cxn>
                <a:cxn ang="0">
                  <a:pos x="94" y="32"/>
                </a:cxn>
                <a:cxn ang="0">
                  <a:pos x="73" y="22"/>
                </a:cxn>
                <a:cxn ang="0">
                  <a:pos x="67" y="7"/>
                </a:cxn>
                <a:cxn ang="0">
                  <a:pos x="49" y="0"/>
                </a:cxn>
                <a:cxn ang="0">
                  <a:pos x="13" y="11"/>
                </a:cxn>
                <a:cxn ang="0">
                  <a:pos x="2" y="7"/>
                </a:cxn>
                <a:cxn ang="0">
                  <a:pos x="0" y="13"/>
                </a:cxn>
                <a:cxn ang="0">
                  <a:pos x="0" y="13"/>
                </a:cxn>
              </a:cxnLst>
              <a:rect l="0" t="0" r="r" b="b"/>
              <a:pathLst>
                <a:path w="133" h="266">
                  <a:moveTo>
                    <a:pt x="0" y="13"/>
                  </a:moveTo>
                  <a:lnTo>
                    <a:pt x="19" y="41"/>
                  </a:lnTo>
                  <a:lnTo>
                    <a:pt x="38" y="45"/>
                  </a:lnTo>
                  <a:lnTo>
                    <a:pt x="45" y="62"/>
                  </a:lnTo>
                  <a:lnTo>
                    <a:pt x="34" y="67"/>
                  </a:lnTo>
                  <a:lnTo>
                    <a:pt x="79" y="108"/>
                  </a:lnTo>
                  <a:lnTo>
                    <a:pt x="81" y="116"/>
                  </a:lnTo>
                  <a:lnTo>
                    <a:pt x="97" y="138"/>
                  </a:lnTo>
                  <a:lnTo>
                    <a:pt x="101" y="155"/>
                  </a:lnTo>
                  <a:lnTo>
                    <a:pt x="107" y="198"/>
                  </a:lnTo>
                  <a:lnTo>
                    <a:pt x="82" y="211"/>
                  </a:lnTo>
                  <a:lnTo>
                    <a:pt x="81" y="225"/>
                  </a:lnTo>
                  <a:lnTo>
                    <a:pt x="62" y="234"/>
                  </a:lnTo>
                  <a:lnTo>
                    <a:pt x="69" y="240"/>
                  </a:lnTo>
                  <a:lnTo>
                    <a:pt x="71" y="266"/>
                  </a:lnTo>
                  <a:lnTo>
                    <a:pt x="92" y="253"/>
                  </a:lnTo>
                  <a:lnTo>
                    <a:pt x="97" y="234"/>
                  </a:lnTo>
                  <a:lnTo>
                    <a:pt x="105" y="234"/>
                  </a:lnTo>
                  <a:lnTo>
                    <a:pt x="133" y="215"/>
                  </a:lnTo>
                  <a:lnTo>
                    <a:pt x="133" y="174"/>
                  </a:lnTo>
                  <a:lnTo>
                    <a:pt x="124" y="144"/>
                  </a:lnTo>
                  <a:lnTo>
                    <a:pt x="69" y="86"/>
                  </a:lnTo>
                  <a:lnTo>
                    <a:pt x="62" y="77"/>
                  </a:lnTo>
                  <a:lnTo>
                    <a:pt x="66" y="60"/>
                  </a:lnTo>
                  <a:lnTo>
                    <a:pt x="81" y="39"/>
                  </a:lnTo>
                  <a:lnTo>
                    <a:pt x="94" y="32"/>
                  </a:lnTo>
                  <a:lnTo>
                    <a:pt x="73" y="22"/>
                  </a:lnTo>
                  <a:lnTo>
                    <a:pt x="67" y="7"/>
                  </a:lnTo>
                  <a:lnTo>
                    <a:pt x="49" y="0"/>
                  </a:lnTo>
                  <a:lnTo>
                    <a:pt x="13" y="11"/>
                  </a:lnTo>
                  <a:lnTo>
                    <a:pt x="2" y="7"/>
                  </a:lnTo>
                  <a:lnTo>
                    <a:pt x="0" y="13"/>
                  </a:lnTo>
                  <a:lnTo>
                    <a:pt x="0" y="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1" name="Freeform 5692"/>
            <p:cNvSpPr>
              <a:spLocks/>
            </p:cNvSpPr>
            <p:nvPr/>
          </p:nvSpPr>
          <p:spPr bwMode="gray">
            <a:xfrm>
              <a:off x="8656463" y="3826317"/>
              <a:ext cx="165519" cy="200391"/>
            </a:xfrm>
            <a:custGeom>
              <a:avLst/>
              <a:gdLst/>
              <a:ahLst/>
              <a:cxnLst>
                <a:cxn ang="0">
                  <a:pos x="129" y="144"/>
                </a:cxn>
                <a:cxn ang="0">
                  <a:pos x="125" y="127"/>
                </a:cxn>
                <a:cxn ang="0">
                  <a:pos x="109" y="105"/>
                </a:cxn>
                <a:cxn ang="0">
                  <a:pos x="107" y="97"/>
                </a:cxn>
                <a:cxn ang="0">
                  <a:pos x="62" y="56"/>
                </a:cxn>
                <a:cxn ang="0">
                  <a:pos x="73" y="51"/>
                </a:cxn>
                <a:cxn ang="0">
                  <a:pos x="66" y="34"/>
                </a:cxn>
                <a:cxn ang="0">
                  <a:pos x="47" y="30"/>
                </a:cxn>
                <a:cxn ang="0">
                  <a:pos x="28" y="2"/>
                </a:cxn>
                <a:cxn ang="0">
                  <a:pos x="21" y="0"/>
                </a:cxn>
                <a:cxn ang="0">
                  <a:pos x="21" y="23"/>
                </a:cxn>
                <a:cxn ang="0">
                  <a:pos x="15" y="24"/>
                </a:cxn>
                <a:cxn ang="0">
                  <a:pos x="13" y="15"/>
                </a:cxn>
                <a:cxn ang="0">
                  <a:pos x="0" y="34"/>
                </a:cxn>
                <a:cxn ang="0">
                  <a:pos x="7" y="51"/>
                </a:cxn>
                <a:cxn ang="0">
                  <a:pos x="17" y="56"/>
                </a:cxn>
                <a:cxn ang="0">
                  <a:pos x="19" y="88"/>
                </a:cxn>
                <a:cxn ang="0">
                  <a:pos x="36" y="79"/>
                </a:cxn>
                <a:cxn ang="0">
                  <a:pos x="45" y="84"/>
                </a:cxn>
                <a:cxn ang="0">
                  <a:pos x="58" y="77"/>
                </a:cxn>
                <a:cxn ang="0">
                  <a:pos x="77" y="92"/>
                </a:cxn>
                <a:cxn ang="0">
                  <a:pos x="82" y="114"/>
                </a:cxn>
                <a:cxn ang="0">
                  <a:pos x="97" y="131"/>
                </a:cxn>
                <a:cxn ang="0">
                  <a:pos x="95" y="152"/>
                </a:cxn>
                <a:cxn ang="0">
                  <a:pos x="109" y="156"/>
                </a:cxn>
                <a:cxn ang="0">
                  <a:pos x="110" y="150"/>
                </a:cxn>
                <a:cxn ang="0">
                  <a:pos x="129" y="144"/>
                </a:cxn>
                <a:cxn ang="0">
                  <a:pos x="129" y="144"/>
                </a:cxn>
              </a:cxnLst>
              <a:rect l="0" t="0" r="r" b="b"/>
              <a:pathLst>
                <a:path w="129" h="156">
                  <a:moveTo>
                    <a:pt x="129" y="144"/>
                  </a:moveTo>
                  <a:lnTo>
                    <a:pt x="125" y="127"/>
                  </a:lnTo>
                  <a:lnTo>
                    <a:pt x="109" y="105"/>
                  </a:lnTo>
                  <a:lnTo>
                    <a:pt x="107" y="97"/>
                  </a:lnTo>
                  <a:lnTo>
                    <a:pt x="62" y="56"/>
                  </a:lnTo>
                  <a:lnTo>
                    <a:pt x="73" y="51"/>
                  </a:lnTo>
                  <a:lnTo>
                    <a:pt x="66" y="34"/>
                  </a:lnTo>
                  <a:lnTo>
                    <a:pt x="47" y="30"/>
                  </a:lnTo>
                  <a:lnTo>
                    <a:pt x="28" y="2"/>
                  </a:lnTo>
                  <a:lnTo>
                    <a:pt x="21" y="0"/>
                  </a:lnTo>
                  <a:lnTo>
                    <a:pt x="21" y="23"/>
                  </a:lnTo>
                  <a:lnTo>
                    <a:pt x="15" y="24"/>
                  </a:lnTo>
                  <a:lnTo>
                    <a:pt x="13" y="15"/>
                  </a:lnTo>
                  <a:lnTo>
                    <a:pt x="0" y="34"/>
                  </a:lnTo>
                  <a:lnTo>
                    <a:pt x="7" y="51"/>
                  </a:lnTo>
                  <a:lnTo>
                    <a:pt x="17" y="56"/>
                  </a:lnTo>
                  <a:lnTo>
                    <a:pt x="19" y="88"/>
                  </a:lnTo>
                  <a:lnTo>
                    <a:pt x="36" y="79"/>
                  </a:lnTo>
                  <a:lnTo>
                    <a:pt x="45" y="84"/>
                  </a:lnTo>
                  <a:lnTo>
                    <a:pt x="58" y="77"/>
                  </a:lnTo>
                  <a:lnTo>
                    <a:pt x="77" y="92"/>
                  </a:lnTo>
                  <a:lnTo>
                    <a:pt x="82" y="114"/>
                  </a:lnTo>
                  <a:lnTo>
                    <a:pt x="97" y="131"/>
                  </a:lnTo>
                  <a:lnTo>
                    <a:pt x="95" y="152"/>
                  </a:lnTo>
                  <a:lnTo>
                    <a:pt x="109" y="156"/>
                  </a:lnTo>
                  <a:lnTo>
                    <a:pt x="110" y="150"/>
                  </a:lnTo>
                  <a:lnTo>
                    <a:pt x="129" y="144"/>
                  </a:lnTo>
                  <a:lnTo>
                    <a:pt x="129" y="14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2" name="Freeform 5693"/>
            <p:cNvSpPr>
              <a:spLocks/>
            </p:cNvSpPr>
            <p:nvPr/>
          </p:nvSpPr>
          <p:spPr bwMode="gray">
            <a:xfrm>
              <a:off x="8040578" y="3101826"/>
              <a:ext cx="1070099" cy="777158"/>
            </a:xfrm>
            <a:custGeom>
              <a:avLst/>
              <a:gdLst/>
              <a:ahLst/>
              <a:cxnLst>
                <a:cxn ang="0">
                  <a:pos x="169" y="98"/>
                </a:cxn>
                <a:cxn ang="0">
                  <a:pos x="214" y="144"/>
                </a:cxn>
                <a:cxn ang="0">
                  <a:pos x="381" y="191"/>
                </a:cxn>
                <a:cxn ang="0">
                  <a:pos x="517" y="197"/>
                </a:cxn>
                <a:cxn ang="0">
                  <a:pos x="527" y="159"/>
                </a:cxn>
                <a:cxn ang="0">
                  <a:pos x="562" y="143"/>
                </a:cxn>
                <a:cxn ang="0">
                  <a:pos x="619" y="122"/>
                </a:cxn>
                <a:cxn ang="0">
                  <a:pos x="575" y="105"/>
                </a:cxn>
                <a:cxn ang="0">
                  <a:pos x="544" y="62"/>
                </a:cxn>
                <a:cxn ang="0">
                  <a:pos x="577" y="34"/>
                </a:cxn>
                <a:cxn ang="0">
                  <a:pos x="572" y="6"/>
                </a:cxn>
                <a:cxn ang="0">
                  <a:pos x="686" y="45"/>
                </a:cxn>
                <a:cxn ang="0">
                  <a:pos x="759" y="83"/>
                </a:cxn>
                <a:cxn ang="0">
                  <a:pos x="823" y="88"/>
                </a:cxn>
                <a:cxn ang="0">
                  <a:pos x="834" y="150"/>
                </a:cxn>
                <a:cxn ang="0">
                  <a:pos x="826" y="180"/>
                </a:cxn>
                <a:cxn ang="0">
                  <a:pos x="808" y="206"/>
                </a:cxn>
                <a:cxn ang="0">
                  <a:pos x="780" y="214"/>
                </a:cxn>
                <a:cxn ang="0">
                  <a:pos x="718" y="266"/>
                </a:cxn>
                <a:cxn ang="0">
                  <a:pos x="722" y="234"/>
                </a:cxn>
                <a:cxn ang="0">
                  <a:pos x="695" y="240"/>
                </a:cxn>
                <a:cxn ang="0">
                  <a:pos x="665" y="255"/>
                </a:cxn>
                <a:cxn ang="0">
                  <a:pos x="708" y="296"/>
                </a:cxn>
                <a:cxn ang="0">
                  <a:pos x="750" y="300"/>
                </a:cxn>
                <a:cxn ang="0">
                  <a:pos x="716" y="337"/>
                </a:cxn>
                <a:cxn ang="0">
                  <a:pos x="778" y="395"/>
                </a:cxn>
                <a:cxn ang="0">
                  <a:pos x="763" y="420"/>
                </a:cxn>
                <a:cxn ang="0">
                  <a:pos x="783" y="461"/>
                </a:cxn>
                <a:cxn ang="0">
                  <a:pos x="772" y="500"/>
                </a:cxn>
                <a:cxn ang="0">
                  <a:pos x="755" y="532"/>
                </a:cxn>
                <a:cxn ang="0">
                  <a:pos x="697" y="570"/>
                </a:cxn>
                <a:cxn ang="0">
                  <a:pos x="680" y="564"/>
                </a:cxn>
                <a:cxn ang="0">
                  <a:pos x="645" y="602"/>
                </a:cxn>
                <a:cxn ang="0">
                  <a:pos x="630" y="585"/>
                </a:cxn>
                <a:cxn ang="0">
                  <a:pos x="581" y="575"/>
                </a:cxn>
                <a:cxn ang="0">
                  <a:pos x="521" y="564"/>
                </a:cxn>
                <a:cxn ang="0">
                  <a:pos x="501" y="564"/>
                </a:cxn>
                <a:cxn ang="0">
                  <a:pos x="493" y="579"/>
                </a:cxn>
                <a:cxn ang="0">
                  <a:pos x="463" y="557"/>
                </a:cxn>
                <a:cxn ang="0">
                  <a:pos x="431" y="542"/>
                </a:cxn>
                <a:cxn ang="0">
                  <a:pos x="413" y="461"/>
                </a:cxn>
                <a:cxn ang="0">
                  <a:pos x="345" y="459"/>
                </a:cxn>
                <a:cxn ang="0">
                  <a:pos x="281" y="476"/>
                </a:cxn>
                <a:cxn ang="0">
                  <a:pos x="266" y="465"/>
                </a:cxn>
                <a:cxn ang="0">
                  <a:pos x="190" y="442"/>
                </a:cxn>
                <a:cxn ang="0">
                  <a:pos x="117" y="409"/>
                </a:cxn>
                <a:cxn ang="0">
                  <a:pos x="115" y="379"/>
                </a:cxn>
                <a:cxn ang="0">
                  <a:pos x="117" y="324"/>
                </a:cxn>
                <a:cxn ang="0">
                  <a:pos x="51" y="317"/>
                </a:cxn>
                <a:cxn ang="0">
                  <a:pos x="21" y="296"/>
                </a:cxn>
                <a:cxn ang="0">
                  <a:pos x="6" y="270"/>
                </a:cxn>
                <a:cxn ang="0">
                  <a:pos x="0" y="242"/>
                </a:cxn>
                <a:cxn ang="0">
                  <a:pos x="38" y="225"/>
                </a:cxn>
                <a:cxn ang="0">
                  <a:pos x="79" y="201"/>
                </a:cxn>
                <a:cxn ang="0">
                  <a:pos x="68" y="150"/>
                </a:cxn>
                <a:cxn ang="0">
                  <a:pos x="120" y="118"/>
                </a:cxn>
                <a:cxn ang="0">
                  <a:pos x="135" y="84"/>
                </a:cxn>
              </a:cxnLst>
              <a:rect l="0" t="0" r="r" b="b"/>
              <a:pathLst>
                <a:path w="834" h="605">
                  <a:moveTo>
                    <a:pt x="135" y="84"/>
                  </a:moveTo>
                  <a:lnTo>
                    <a:pt x="147" y="79"/>
                  </a:lnTo>
                  <a:lnTo>
                    <a:pt x="169" y="98"/>
                  </a:lnTo>
                  <a:lnTo>
                    <a:pt x="190" y="101"/>
                  </a:lnTo>
                  <a:lnTo>
                    <a:pt x="205" y="118"/>
                  </a:lnTo>
                  <a:lnTo>
                    <a:pt x="214" y="144"/>
                  </a:lnTo>
                  <a:lnTo>
                    <a:pt x="285" y="161"/>
                  </a:lnTo>
                  <a:lnTo>
                    <a:pt x="323" y="191"/>
                  </a:lnTo>
                  <a:lnTo>
                    <a:pt x="381" y="191"/>
                  </a:lnTo>
                  <a:lnTo>
                    <a:pt x="454" y="212"/>
                  </a:lnTo>
                  <a:lnTo>
                    <a:pt x="486" y="199"/>
                  </a:lnTo>
                  <a:lnTo>
                    <a:pt x="517" y="197"/>
                  </a:lnTo>
                  <a:lnTo>
                    <a:pt x="521" y="195"/>
                  </a:lnTo>
                  <a:lnTo>
                    <a:pt x="538" y="174"/>
                  </a:lnTo>
                  <a:lnTo>
                    <a:pt x="527" y="159"/>
                  </a:lnTo>
                  <a:lnTo>
                    <a:pt x="532" y="150"/>
                  </a:lnTo>
                  <a:lnTo>
                    <a:pt x="553" y="156"/>
                  </a:lnTo>
                  <a:lnTo>
                    <a:pt x="562" y="143"/>
                  </a:lnTo>
                  <a:lnTo>
                    <a:pt x="575" y="137"/>
                  </a:lnTo>
                  <a:lnTo>
                    <a:pt x="583" y="122"/>
                  </a:lnTo>
                  <a:lnTo>
                    <a:pt x="619" y="122"/>
                  </a:lnTo>
                  <a:lnTo>
                    <a:pt x="609" y="107"/>
                  </a:lnTo>
                  <a:lnTo>
                    <a:pt x="592" y="99"/>
                  </a:lnTo>
                  <a:lnTo>
                    <a:pt x="575" y="105"/>
                  </a:lnTo>
                  <a:lnTo>
                    <a:pt x="557" y="103"/>
                  </a:lnTo>
                  <a:lnTo>
                    <a:pt x="540" y="73"/>
                  </a:lnTo>
                  <a:lnTo>
                    <a:pt x="544" y="62"/>
                  </a:lnTo>
                  <a:lnTo>
                    <a:pt x="568" y="69"/>
                  </a:lnTo>
                  <a:lnTo>
                    <a:pt x="583" y="60"/>
                  </a:lnTo>
                  <a:lnTo>
                    <a:pt x="577" y="34"/>
                  </a:lnTo>
                  <a:lnTo>
                    <a:pt x="581" y="28"/>
                  </a:lnTo>
                  <a:lnTo>
                    <a:pt x="566" y="11"/>
                  </a:lnTo>
                  <a:lnTo>
                    <a:pt x="572" y="6"/>
                  </a:lnTo>
                  <a:lnTo>
                    <a:pt x="602" y="0"/>
                  </a:lnTo>
                  <a:lnTo>
                    <a:pt x="643" y="11"/>
                  </a:lnTo>
                  <a:lnTo>
                    <a:pt x="686" y="45"/>
                  </a:lnTo>
                  <a:lnTo>
                    <a:pt x="705" y="68"/>
                  </a:lnTo>
                  <a:lnTo>
                    <a:pt x="731" y="71"/>
                  </a:lnTo>
                  <a:lnTo>
                    <a:pt x="759" y="83"/>
                  </a:lnTo>
                  <a:lnTo>
                    <a:pt x="778" y="101"/>
                  </a:lnTo>
                  <a:lnTo>
                    <a:pt x="793" y="103"/>
                  </a:lnTo>
                  <a:lnTo>
                    <a:pt x="823" y="88"/>
                  </a:lnTo>
                  <a:lnTo>
                    <a:pt x="832" y="105"/>
                  </a:lnTo>
                  <a:lnTo>
                    <a:pt x="828" y="109"/>
                  </a:lnTo>
                  <a:lnTo>
                    <a:pt x="834" y="150"/>
                  </a:lnTo>
                  <a:lnTo>
                    <a:pt x="817" y="148"/>
                  </a:lnTo>
                  <a:lnTo>
                    <a:pt x="810" y="158"/>
                  </a:lnTo>
                  <a:lnTo>
                    <a:pt x="826" y="180"/>
                  </a:lnTo>
                  <a:lnTo>
                    <a:pt x="828" y="195"/>
                  </a:lnTo>
                  <a:lnTo>
                    <a:pt x="811" y="191"/>
                  </a:lnTo>
                  <a:lnTo>
                    <a:pt x="808" y="206"/>
                  </a:lnTo>
                  <a:lnTo>
                    <a:pt x="797" y="206"/>
                  </a:lnTo>
                  <a:lnTo>
                    <a:pt x="797" y="217"/>
                  </a:lnTo>
                  <a:lnTo>
                    <a:pt x="780" y="214"/>
                  </a:lnTo>
                  <a:lnTo>
                    <a:pt x="753" y="249"/>
                  </a:lnTo>
                  <a:lnTo>
                    <a:pt x="746" y="247"/>
                  </a:lnTo>
                  <a:lnTo>
                    <a:pt x="718" y="266"/>
                  </a:lnTo>
                  <a:lnTo>
                    <a:pt x="722" y="257"/>
                  </a:lnTo>
                  <a:lnTo>
                    <a:pt x="714" y="251"/>
                  </a:lnTo>
                  <a:lnTo>
                    <a:pt x="722" y="234"/>
                  </a:lnTo>
                  <a:lnTo>
                    <a:pt x="712" y="227"/>
                  </a:lnTo>
                  <a:lnTo>
                    <a:pt x="701" y="225"/>
                  </a:lnTo>
                  <a:lnTo>
                    <a:pt x="695" y="240"/>
                  </a:lnTo>
                  <a:lnTo>
                    <a:pt x="684" y="247"/>
                  </a:lnTo>
                  <a:lnTo>
                    <a:pt x="682" y="257"/>
                  </a:lnTo>
                  <a:lnTo>
                    <a:pt x="665" y="255"/>
                  </a:lnTo>
                  <a:lnTo>
                    <a:pt x="665" y="268"/>
                  </a:lnTo>
                  <a:lnTo>
                    <a:pt x="703" y="296"/>
                  </a:lnTo>
                  <a:lnTo>
                    <a:pt x="708" y="296"/>
                  </a:lnTo>
                  <a:lnTo>
                    <a:pt x="722" y="283"/>
                  </a:lnTo>
                  <a:lnTo>
                    <a:pt x="750" y="292"/>
                  </a:lnTo>
                  <a:lnTo>
                    <a:pt x="750" y="300"/>
                  </a:lnTo>
                  <a:lnTo>
                    <a:pt x="744" y="298"/>
                  </a:lnTo>
                  <a:lnTo>
                    <a:pt x="729" y="306"/>
                  </a:lnTo>
                  <a:lnTo>
                    <a:pt x="716" y="337"/>
                  </a:lnTo>
                  <a:lnTo>
                    <a:pt x="737" y="347"/>
                  </a:lnTo>
                  <a:lnTo>
                    <a:pt x="757" y="379"/>
                  </a:lnTo>
                  <a:lnTo>
                    <a:pt x="778" y="395"/>
                  </a:lnTo>
                  <a:lnTo>
                    <a:pt x="768" y="395"/>
                  </a:lnTo>
                  <a:lnTo>
                    <a:pt x="783" y="410"/>
                  </a:lnTo>
                  <a:lnTo>
                    <a:pt x="763" y="420"/>
                  </a:lnTo>
                  <a:lnTo>
                    <a:pt x="791" y="425"/>
                  </a:lnTo>
                  <a:lnTo>
                    <a:pt x="791" y="455"/>
                  </a:lnTo>
                  <a:lnTo>
                    <a:pt x="783" y="461"/>
                  </a:lnTo>
                  <a:lnTo>
                    <a:pt x="774" y="487"/>
                  </a:lnTo>
                  <a:lnTo>
                    <a:pt x="768" y="487"/>
                  </a:lnTo>
                  <a:lnTo>
                    <a:pt x="772" y="500"/>
                  </a:lnTo>
                  <a:lnTo>
                    <a:pt x="761" y="527"/>
                  </a:lnTo>
                  <a:lnTo>
                    <a:pt x="753" y="527"/>
                  </a:lnTo>
                  <a:lnTo>
                    <a:pt x="755" y="532"/>
                  </a:lnTo>
                  <a:lnTo>
                    <a:pt x="733" y="553"/>
                  </a:lnTo>
                  <a:lnTo>
                    <a:pt x="703" y="562"/>
                  </a:lnTo>
                  <a:lnTo>
                    <a:pt x="697" y="570"/>
                  </a:lnTo>
                  <a:lnTo>
                    <a:pt x="688" y="562"/>
                  </a:lnTo>
                  <a:lnTo>
                    <a:pt x="688" y="570"/>
                  </a:lnTo>
                  <a:lnTo>
                    <a:pt x="680" y="564"/>
                  </a:lnTo>
                  <a:lnTo>
                    <a:pt x="680" y="573"/>
                  </a:lnTo>
                  <a:lnTo>
                    <a:pt x="641" y="588"/>
                  </a:lnTo>
                  <a:lnTo>
                    <a:pt x="645" y="602"/>
                  </a:lnTo>
                  <a:lnTo>
                    <a:pt x="641" y="605"/>
                  </a:lnTo>
                  <a:lnTo>
                    <a:pt x="635" y="605"/>
                  </a:lnTo>
                  <a:lnTo>
                    <a:pt x="630" y="585"/>
                  </a:lnTo>
                  <a:lnTo>
                    <a:pt x="609" y="581"/>
                  </a:lnTo>
                  <a:lnTo>
                    <a:pt x="602" y="585"/>
                  </a:lnTo>
                  <a:lnTo>
                    <a:pt x="581" y="575"/>
                  </a:lnTo>
                  <a:lnTo>
                    <a:pt x="575" y="560"/>
                  </a:lnTo>
                  <a:lnTo>
                    <a:pt x="557" y="553"/>
                  </a:lnTo>
                  <a:lnTo>
                    <a:pt x="521" y="564"/>
                  </a:lnTo>
                  <a:lnTo>
                    <a:pt x="510" y="560"/>
                  </a:lnTo>
                  <a:lnTo>
                    <a:pt x="508" y="566"/>
                  </a:lnTo>
                  <a:lnTo>
                    <a:pt x="501" y="564"/>
                  </a:lnTo>
                  <a:lnTo>
                    <a:pt x="501" y="587"/>
                  </a:lnTo>
                  <a:lnTo>
                    <a:pt x="495" y="588"/>
                  </a:lnTo>
                  <a:lnTo>
                    <a:pt x="493" y="579"/>
                  </a:lnTo>
                  <a:lnTo>
                    <a:pt x="478" y="583"/>
                  </a:lnTo>
                  <a:lnTo>
                    <a:pt x="461" y="570"/>
                  </a:lnTo>
                  <a:lnTo>
                    <a:pt x="463" y="557"/>
                  </a:lnTo>
                  <a:lnTo>
                    <a:pt x="454" y="549"/>
                  </a:lnTo>
                  <a:lnTo>
                    <a:pt x="448" y="536"/>
                  </a:lnTo>
                  <a:lnTo>
                    <a:pt x="431" y="542"/>
                  </a:lnTo>
                  <a:lnTo>
                    <a:pt x="439" y="487"/>
                  </a:lnTo>
                  <a:lnTo>
                    <a:pt x="426" y="465"/>
                  </a:lnTo>
                  <a:lnTo>
                    <a:pt x="413" y="461"/>
                  </a:lnTo>
                  <a:lnTo>
                    <a:pt x="383" y="437"/>
                  </a:lnTo>
                  <a:lnTo>
                    <a:pt x="362" y="440"/>
                  </a:lnTo>
                  <a:lnTo>
                    <a:pt x="345" y="459"/>
                  </a:lnTo>
                  <a:lnTo>
                    <a:pt x="324" y="467"/>
                  </a:lnTo>
                  <a:lnTo>
                    <a:pt x="295" y="459"/>
                  </a:lnTo>
                  <a:lnTo>
                    <a:pt x="281" y="476"/>
                  </a:lnTo>
                  <a:lnTo>
                    <a:pt x="274" y="463"/>
                  </a:lnTo>
                  <a:lnTo>
                    <a:pt x="266" y="465"/>
                  </a:lnTo>
                  <a:lnTo>
                    <a:pt x="266" y="465"/>
                  </a:lnTo>
                  <a:lnTo>
                    <a:pt x="233" y="465"/>
                  </a:lnTo>
                  <a:lnTo>
                    <a:pt x="197" y="440"/>
                  </a:lnTo>
                  <a:lnTo>
                    <a:pt x="190" y="442"/>
                  </a:lnTo>
                  <a:lnTo>
                    <a:pt x="169" y="424"/>
                  </a:lnTo>
                  <a:lnTo>
                    <a:pt x="148" y="422"/>
                  </a:lnTo>
                  <a:lnTo>
                    <a:pt x="117" y="409"/>
                  </a:lnTo>
                  <a:lnTo>
                    <a:pt x="102" y="384"/>
                  </a:lnTo>
                  <a:lnTo>
                    <a:pt x="102" y="379"/>
                  </a:lnTo>
                  <a:lnTo>
                    <a:pt x="115" y="379"/>
                  </a:lnTo>
                  <a:lnTo>
                    <a:pt x="103" y="356"/>
                  </a:lnTo>
                  <a:lnTo>
                    <a:pt x="115" y="339"/>
                  </a:lnTo>
                  <a:lnTo>
                    <a:pt x="117" y="324"/>
                  </a:lnTo>
                  <a:lnTo>
                    <a:pt x="100" y="317"/>
                  </a:lnTo>
                  <a:lnTo>
                    <a:pt x="75" y="326"/>
                  </a:lnTo>
                  <a:lnTo>
                    <a:pt x="51" y="317"/>
                  </a:lnTo>
                  <a:lnTo>
                    <a:pt x="42" y="302"/>
                  </a:lnTo>
                  <a:lnTo>
                    <a:pt x="23" y="298"/>
                  </a:lnTo>
                  <a:lnTo>
                    <a:pt x="21" y="296"/>
                  </a:lnTo>
                  <a:lnTo>
                    <a:pt x="25" y="292"/>
                  </a:lnTo>
                  <a:lnTo>
                    <a:pt x="19" y="272"/>
                  </a:lnTo>
                  <a:lnTo>
                    <a:pt x="6" y="270"/>
                  </a:lnTo>
                  <a:lnTo>
                    <a:pt x="0" y="264"/>
                  </a:lnTo>
                  <a:lnTo>
                    <a:pt x="0" y="253"/>
                  </a:lnTo>
                  <a:lnTo>
                    <a:pt x="0" y="242"/>
                  </a:lnTo>
                  <a:lnTo>
                    <a:pt x="10" y="232"/>
                  </a:lnTo>
                  <a:lnTo>
                    <a:pt x="36" y="232"/>
                  </a:lnTo>
                  <a:lnTo>
                    <a:pt x="38" y="225"/>
                  </a:lnTo>
                  <a:lnTo>
                    <a:pt x="55" y="223"/>
                  </a:lnTo>
                  <a:lnTo>
                    <a:pt x="79" y="206"/>
                  </a:lnTo>
                  <a:lnTo>
                    <a:pt x="79" y="201"/>
                  </a:lnTo>
                  <a:lnTo>
                    <a:pt x="83" y="184"/>
                  </a:lnTo>
                  <a:lnTo>
                    <a:pt x="64" y="156"/>
                  </a:lnTo>
                  <a:lnTo>
                    <a:pt x="68" y="150"/>
                  </a:lnTo>
                  <a:lnTo>
                    <a:pt x="92" y="148"/>
                  </a:lnTo>
                  <a:lnTo>
                    <a:pt x="90" y="111"/>
                  </a:lnTo>
                  <a:lnTo>
                    <a:pt x="120" y="118"/>
                  </a:lnTo>
                  <a:lnTo>
                    <a:pt x="128" y="113"/>
                  </a:lnTo>
                  <a:lnTo>
                    <a:pt x="124" y="90"/>
                  </a:lnTo>
                  <a:lnTo>
                    <a:pt x="135" y="84"/>
                  </a:lnTo>
                  <a:lnTo>
                    <a:pt x="135" y="84"/>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3" name="Freeform 5694"/>
            <p:cNvSpPr>
              <a:spLocks/>
            </p:cNvSpPr>
            <p:nvPr/>
          </p:nvSpPr>
          <p:spPr bwMode="gray">
            <a:xfrm>
              <a:off x="8399844" y="3691439"/>
              <a:ext cx="69287" cy="35968"/>
            </a:xfrm>
            <a:custGeom>
              <a:avLst/>
              <a:gdLst/>
              <a:ahLst/>
              <a:cxnLst>
                <a:cxn ang="0">
                  <a:pos x="44" y="8"/>
                </a:cxn>
                <a:cxn ang="0">
                  <a:pos x="15" y="0"/>
                </a:cxn>
                <a:cxn ang="0">
                  <a:pos x="1" y="17"/>
                </a:cxn>
                <a:cxn ang="0">
                  <a:pos x="0" y="21"/>
                </a:cxn>
                <a:cxn ang="0">
                  <a:pos x="9" y="28"/>
                </a:cxn>
                <a:cxn ang="0">
                  <a:pos x="46" y="26"/>
                </a:cxn>
                <a:cxn ang="0">
                  <a:pos x="54" y="19"/>
                </a:cxn>
                <a:cxn ang="0">
                  <a:pos x="44" y="8"/>
                </a:cxn>
                <a:cxn ang="0">
                  <a:pos x="44" y="8"/>
                </a:cxn>
              </a:cxnLst>
              <a:rect l="0" t="0" r="r" b="b"/>
              <a:pathLst>
                <a:path w="54" h="28">
                  <a:moveTo>
                    <a:pt x="44" y="8"/>
                  </a:moveTo>
                  <a:lnTo>
                    <a:pt x="15" y="0"/>
                  </a:lnTo>
                  <a:lnTo>
                    <a:pt x="1" y="17"/>
                  </a:lnTo>
                  <a:lnTo>
                    <a:pt x="0" y="21"/>
                  </a:lnTo>
                  <a:lnTo>
                    <a:pt x="9" y="28"/>
                  </a:lnTo>
                  <a:lnTo>
                    <a:pt x="46" y="26"/>
                  </a:lnTo>
                  <a:lnTo>
                    <a:pt x="54" y="19"/>
                  </a:lnTo>
                  <a:lnTo>
                    <a:pt x="44" y="8"/>
                  </a:lnTo>
                  <a:lnTo>
                    <a:pt x="44" y="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4" name="Freeform 5695"/>
            <p:cNvSpPr>
              <a:spLocks/>
            </p:cNvSpPr>
            <p:nvPr/>
          </p:nvSpPr>
          <p:spPr bwMode="gray">
            <a:xfrm>
              <a:off x="8218928" y="3643910"/>
              <a:ext cx="168085" cy="91204"/>
            </a:xfrm>
            <a:custGeom>
              <a:avLst/>
              <a:gdLst/>
              <a:ahLst/>
              <a:cxnLst>
                <a:cxn ang="0">
                  <a:pos x="127" y="58"/>
                </a:cxn>
                <a:cxn ang="0">
                  <a:pos x="127" y="43"/>
                </a:cxn>
                <a:cxn ang="0">
                  <a:pos x="94" y="43"/>
                </a:cxn>
                <a:cxn ang="0">
                  <a:pos x="58" y="18"/>
                </a:cxn>
                <a:cxn ang="0">
                  <a:pos x="51" y="20"/>
                </a:cxn>
                <a:cxn ang="0">
                  <a:pos x="30" y="2"/>
                </a:cxn>
                <a:cxn ang="0">
                  <a:pos x="9" y="0"/>
                </a:cxn>
                <a:cxn ang="0">
                  <a:pos x="0" y="26"/>
                </a:cxn>
                <a:cxn ang="0">
                  <a:pos x="47" y="52"/>
                </a:cxn>
                <a:cxn ang="0">
                  <a:pos x="67" y="54"/>
                </a:cxn>
                <a:cxn ang="0">
                  <a:pos x="82" y="65"/>
                </a:cxn>
                <a:cxn ang="0">
                  <a:pos x="116" y="71"/>
                </a:cxn>
                <a:cxn ang="0">
                  <a:pos x="131" y="71"/>
                </a:cxn>
                <a:cxn ang="0">
                  <a:pos x="127" y="58"/>
                </a:cxn>
                <a:cxn ang="0">
                  <a:pos x="127" y="58"/>
                </a:cxn>
              </a:cxnLst>
              <a:rect l="0" t="0" r="r" b="b"/>
              <a:pathLst>
                <a:path w="131" h="71">
                  <a:moveTo>
                    <a:pt x="127" y="58"/>
                  </a:moveTo>
                  <a:lnTo>
                    <a:pt x="127" y="43"/>
                  </a:lnTo>
                  <a:lnTo>
                    <a:pt x="94" y="43"/>
                  </a:lnTo>
                  <a:lnTo>
                    <a:pt x="58" y="18"/>
                  </a:lnTo>
                  <a:lnTo>
                    <a:pt x="51" y="20"/>
                  </a:lnTo>
                  <a:lnTo>
                    <a:pt x="30" y="2"/>
                  </a:lnTo>
                  <a:lnTo>
                    <a:pt x="9" y="0"/>
                  </a:lnTo>
                  <a:lnTo>
                    <a:pt x="0" y="26"/>
                  </a:lnTo>
                  <a:lnTo>
                    <a:pt x="47" y="52"/>
                  </a:lnTo>
                  <a:lnTo>
                    <a:pt x="67" y="54"/>
                  </a:lnTo>
                  <a:lnTo>
                    <a:pt x="82" y="65"/>
                  </a:lnTo>
                  <a:lnTo>
                    <a:pt x="116" y="71"/>
                  </a:lnTo>
                  <a:lnTo>
                    <a:pt x="131" y="71"/>
                  </a:lnTo>
                  <a:lnTo>
                    <a:pt x="127" y="58"/>
                  </a:lnTo>
                  <a:lnTo>
                    <a:pt x="127" y="5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5" name="Freeform 5696"/>
            <p:cNvSpPr>
              <a:spLocks/>
            </p:cNvSpPr>
            <p:nvPr/>
          </p:nvSpPr>
          <p:spPr bwMode="gray">
            <a:xfrm>
              <a:off x="7830151" y="3484625"/>
              <a:ext cx="306659" cy="314717"/>
            </a:xfrm>
            <a:custGeom>
              <a:avLst/>
              <a:gdLst/>
              <a:ahLst/>
              <a:cxnLst>
                <a:cxn ang="0">
                  <a:pos x="136" y="234"/>
                </a:cxn>
                <a:cxn ang="0">
                  <a:pos x="168" y="234"/>
                </a:cxn>
                <a:cxn ang="0">
                  <a:pos x="168" y="223"/>
                </a:cxn>
                <a:cxn ang="0">
                  <a:pos x="161" y="208"/>
                </a:cxn>
                <a:cxn ang="0">
                  <a:pos x="153" y="202"/>
                </a:cxn>
                <a:cxn ang="0">
                  <a:pos x="153" y="193"/>
                </a:cxn>
                <a:cxn ang="0">
                  <a:pos x="142" y="191"/>
                </a:cxn>
                <a:cxn ang="0">
                  <a:pos x="142" y="178"/>
                </a:cxn>
                <a:cxn ang="0">
                  <a:pos x="151" y="167"/>
                </a:cxn>
                <a:cxn ang="0">
                  <a:pos x="161" y="170"/>
                </a:cxn>
                <a:cxn ang="0">
                  <a:pos x="174" y="167"/>
                </a:cxn>
                <a:cxn ang="0">
                  <a:pos x="211" y="107"/>
                </a:cxn>
                <a:cxn ang="0">
                  <a:pos x="208" y="94"/>
                </a:cxn>
                <a:cxn ang="0">
                  <a:pos x="215" y="90"/>
                </a:cxn>
                <a:cxn ang="0">
                  <a:pos x="215" y="84"/>
                </a:cxn>
                <a:cxn ang="0">
                  <a:pos x="194" y="71"/>
                </a:cxn>
                <a:cxn ang="0">
                  <a:pos x="193" y="52"/>
                </a:cxn>
                <a:cxn ang="0">
                  <a:pos x="185" y="45"/>
                </a:cxn>
                <a:cxn ang="0">
                  <a:pos x="187" y="39"/>
                </a:cxn>
                <a:cxn ang="0">
                  <a:pos x="215" y="45"/>
                </a:cxn>
                <a:cxn ang="0">
                  <a:pos x="232" y="39"/>
                </a:cxn>
                <a:cxn ang="0">
                  <a:pos x="239" y="28"/>
                </a:cxn>
                <a:cxn ang="0">
                  <a:pos x="215" y="19"/>
                </a:cxn>
                <a:cxn ang="0">
                  <a:pos x="206" y="4"/>
                </a:cxn>
                <a:cxn ang="0">
                  <a:pos x="187" y="0"/>
                </a:cxn>
                <a:cxn ang="0">
                  <a:pos x="174" y="2"/>
                </a:cxn>
                <a:cxn ang="0">
                  <a:pos x="161" y="2"/>
                </a:cxn>
                <a:cxn ang="0">
                  <a:pos x="142" y="13"/>
                </a:cxn>
                <a:cxn ang="0">
                  <a:pos x="148" y="36"/>
                </a:cxn>
                <a:cxn ang="0">
                  <a:pos x="142" y="54"/>
                </a:cxn>
                <a:cxn ang="0">
                  <a:pos x="127" y="54"/>
                </a:cxn>
                <a:cxn ang="0">
                  <a:pos x="133" y="64"/>
                </a:cxn>
                <a:cxn ang="0">
                  <a:pos x="125" y="73"/>
                </a:cxn>
                <a:cxn ang="0">
                  <a:pos x="121" y="96"/>
                </a:cxn>
                <a:cxn ang="0">
                  <a:pos x="89" y="103"/>
                </a:cxn>
                <a:cxn ang="0">
                  <a:pos x="84" y="111"/>
                </a:cxn>
                <a:cxn ang="0">
                  <a:pos x="82" y="131"/>
                </a:cxn>
                <a:cxn ang="0">
                  <a:pos x="22" y="139"/>
                </a:cxn>
                <a:cxn ang="0">
                  <a:pos x="0" y="131"/>
                </a:cxn>
                <a:cxn ang="0">
                  <a:pos x="0" y="131"/>
                </a:cxn>
                <a:cxn ang="0">
                  <a:pos x="16" y="156"/>
                </a:cxn>
                <a:cxn ang="0">
                  <a:pos x="30" y="161"/>
                </a:cxn>
                <a:cxn ang="0">
                  <a:pos x="43" y="180"/>
                </a:cxn>
                <a:cxn ang="0">
                  <a:pos x="41" y="187"/>
                </a:cxn>
                <a:cxn ang="0">
                  <a:pos x="22" y="200"/>
                </a:cxn>
                <a:cxn ang="0">
                  <a:pos x="20" y="215"/>
                </a:cxn>
                <a:cxn ang="0">
                  <a:pos x="56" y="214"/>
                </a:cxn>
                <a:cxn ang="0">
                  <a:pos x="69" y="217"/>
                </a:cxn>
                <a:cxn ang="0">
                  <a:pos x="99" y="214"/>
                </a:cxn>
                <a:cxn ang="0">
                  <a:pos x="114" y="240"/>
                </a:cxn>
                <a:cxn ang="0">
                  <a:pos x="125" y="245"/>
                </a:cxn>
                <a:cxn ang="0">
                  <a:pos x="136" y="234"/>
                </a:cxn>
                <a:cxn ang="0">
                  <a:pos x="136" y="234"/>
                </a:cxn>
              </a:cxnLst>
              <a:rect l="0" t="0" r="r" b="b"/>
              <a:pathLst>
                <a:path w="239" h="245">
                  <a:moveTo>
                    <a:pt x="136" y="234"/>
                  </a:moveTo>
                  <a:lnTo>
                    <a:pt x="168" y="234"/>
                  </a:lnTo>
                  <a:lnTo>
                    <a:pt x="168" y="223"/>
                  </a:lnTo>
                  <a:lnTo>
                    <a:pt x="161" y="208"/>
                  </a:lnTo>
                  <a:lnTo>
                    <a:pt x="153" y="202"/>
                  </a:lnTo>
                  <a:lnTo>
                    <a:pt x="153" y="193"/>
                  </a:lnTo>
                  <a:lnTo>
                    <a:pt x="142" y="191"/>
                  </a:lnTo>
                  <a:lnTo>
                    <a:pt x="142" y="178"/>
                  </a:lnTo>
                  <a:lnTo>
                    <a:pt x="151" y="167"/>
                  </a:lnTo>
                  <a:lnTo>
                    <a:pt x="161" y="170"/>
                  </a:lnTo>
                  <a:lnTo>
                    <a:pt x="174" y="167"/>
                  </a:lnTo>
                  <a:lnTo>
                    <a:pt x="211" y="107"/>
                  </a:lnTo>
                  <a:lnTo>
                    <a:pt x="208" y="94"/>
                  </a:lnTo>
                  <a:lnTo>
                    <a:pt x="215" y="90"/>
                  </a:lnTo>
                  <a:lnTo>
                    <a:pt x="215" y="84"/>
                  </a:lnTo>
                  <a:lnTo>
                    <a:pt x="194" y="71"/>
                  </a:lnTo>
                  <a:lnTo>
                    <a:pt x="193" y="52"/>
                  </a:lnTo>
                  <a:lnTo>
                    <a:pt x="185" y="45"/>
                  </a:lnTo>
                  <a:lnTo>
                    <a:pt x="187" y="39"/>
                  </a:lnTo>
                  <a:lnTo>
                    <a:pt x="215" y="45"/>
                  </a:lnTo>
                  <a:lnTo>
                    <a:pt x="232" y="39"/>
                  </a:lnTo>
                  <a:lnTo>
                    <a:pt x="239" y="28"/>
                  </a:lnTo>
                  <a:lnTo>
                    <a:pt x="215" y="19"/>
                  </a:lnTo>
                  <a:lnTo>
                    <a:pt x="206" y="4"/>
                  </a:lnTo>
                  <a:lnTo>
                    <a:pt x="187" y="0"/>
                  </a:lnTo>
                  <a:lnTo>
                    <a:pt x="174" y="2"/>
                  </a:lnTo>
                  <a:lnTo>
                    <a:pt x="161" y="2"/>
                  </a:lnTo>
                  <a:lnTo>
                    <a:pt x="142" y="13"/>
                  </a:lnTo>
                  <a:lnTo>
                    <a:pt x="148" y="36"/>
                  </a:lnTo>
                  <a:lnTo>
                    <a:pt x="142" y="54"/>
                  </a:lnTo>
                  <a:lnTo>
                    <a:pt x="127" y="54"/>
                  </a:lnTo>
                  <a:lnTo>
                    <a:pt x="133" y="64"/>
                  </a:lnTo>
                  <a:lnTo>
                    <a:pt x="125" y="73"/>
                  </a:lnTo>
                  <a:lnTo>
                    <a:pt x="121" y="96"/>
                  </a:lnTo>
                  <a:lnTo>
                    <a:pt x="89" y="103"/>
                  </a:lnTo>
                  <a:lnTo>
                    <a:pt x="84" y="111"/>
                  </a:lnTo>
                  <a:lnTo>
                    <a:pt x="82" y="131"/>
                  </a:lnTo>
                  <a:lnTo>
                    <a:pt x="22" y="139"/>
                  </a:lnTo>
                  <a:lnTo>
                    <a:pt x="0" y="131"/>
                  </a:lnTo>
                  <a:lnTo>
                    <a:pt x="0" y="131"/>
                  </a:lnTo>
                  <a:lnTo>
                    <a:pt x="16" y="156"/>
                  </a:lnTo>
                  <a:lnTo>
                    <a:pt x="30" y="161"/>
                  </a:lnTo>
                  <a:lnTo>
                    <a:pt x="43" y="180"/>
                  </a:lnTo>
                  <a:lnTo>
                    <a:pt x="41" y="187"/>
                  </a:lnTo>
                  <a:lnTo>
                    <a:pt x="22" y="200"/>
                  </a:lnTo>
                  <a:lnTo>
                    <a:pt x="20" y="215"/>
                  </a:lnTo>
                  <a:lnTo>
                    <a:pt x="56" y="214"/>
                  </a:lnTo>
                  <a:lnTo>
                    <a:pt x="69" y="217"/>
                  </a:lnTo>
                  <a:lnTo>
                    <a:pt x="99" y="214"/>
                  </a:lnTo>
                  <a:lnTo>
                    <a:pt x="114" y="240"/>
                  </a:lnTo>
                  <a:lnTo>
                    <a:pt x="125" y="245"/>
                  </a:lnTo>
                  <a:lnTo>
                    <a:pt x="136" y="234"/>
                  </a:lnTo>
                  <a:lnTo>
                    <a:pt x="136" y="23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6" name="Freeform 5697"/>
            <p:cNvSpPr>
              <a:spLocks/>
            </p:cNvSpPr>
            <p:nvPr/>
          </p:nvSpPr>
          <p:spPr bwMode="gray">
            <a:xfrm>
              <a:off x="9077317" y="3448657"/>
              <a:ext cx="74419" cy="98911"/>
            </a:xfrm>
            <a:custGeom>
              <a:avLst/>
              <a:gdLst/>
              <a:ahLst/>
              <a:cxnLst>
                <a:cxn ang="0">
                  <a:pos x="0" y="13"/>
                </a:cxn>
                <a:cxn ang="0">
                  <a:pos x="5" y="6"/>
                </a:cxn>
                <a:cxn ang="0">
                  <a:pos x="22" y="0"/>
                </a:cxn>
                <a:cxn ang="0">
                  <a:pos x="41" y="19"/>
                </a:cxn>
                <a:cxn ang="0">
                  <a:pos x="58" y="47"/>
                </a:cxn>
                <a:cxn ang="0">
                  <a:pos x="58" y="60"/>
                </a:cxn>
                <a:cxn ang="0">
                  <a:pos x="26" y="77"/>
                </a:cxn>
                <a:cxn ang="0">
                  <a:pos x="15" y="58"/>
                </a:cxn>
                <a:cxn ang="0">
                  <a:pos x="18" y="50"/>
                </a:cxn>
                <a:cxn ang="0">
                  <a:pos x="0" y="28"/>
                </a:cxn>
                <a:cxn ang="0">
                  <a:pos x="9" y="28"/>
                </a:cxn>
                <a:cxn ang="0">
                  <a:pos x="2" y="21"/>
                </a:cxn>
                <a:cxn ang="0">
                  <a:pos x="0" y="13"/>
                </a:cxn>
                <a:cxn ang="0">
                  <a:pos x="0" y="13"/>
                </a:cxn>
              </a:cxnLst>
              <a:rect l="0" t="0" r="r" b="b"/>
              <a:pathLst>
                <a:path w="58" h="77">
                  <a:moveTo>
                    <a:pt x="0" y="13"/>
                  </a:moveTo>
                  <a:lnTo>
                    <a:pt x="5" y="6"/>
                  </a:lnTo>
                  <a:lnTo>
                    <a:pt x="22" y="0"/>
                  </a:lnTo>
                  <a:lnTo>
                    <a:pt x="41" y="19"/>
                  </a:lnTo>
                  <a:lnTo>
                    <a:pt x="58" y="47"/>
                  </a:lnTo>
                  <a:lnTo>
                    <a:pt x="58" y="60"/>
                  </a:lnTo>
                  <a:lnTo>
                    <a:pt x="26" y="77"/>
                  </a:lnTo>
                  <a:lnTo>
                    <a:pt x="15" y="58"/>
                  </a:lnTo>
                  <a:lnTo>
                    <a:pt x="18" y="50"/>
                  </a:lnTo>
                  <a:lnTo>
                    <a:pt x="0" y="28"/>
                  </a:lnTo>
                  <a:lnTo>
                    <a:pt x="9" y="28"/>
                  </a:lnTo>
                  <a:lnTo>
                    <a:pt x="2" y="21"/>
                  </a:lnTo>
                  <a:lnTo>
                    <a:pt x="0" y="13"/>
                  </a:lnTo>
                  <a:lnTo>
                    <a:pt x="0" y="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7" name="Freeform 5698"/>
            <p:cNvSpPr>
              <a:spLocks/>
            </p:cNvSpPr>
            <p:nvPr/>
          </p:nvSpPr>
          <p:spPr bwMode="gray">
            <a:xfrm>
              <a:off x="8229193" y="3131371"/>
              <a:ext cx="605620" cy="242782"/>
            </a:xfrm>
            <a:custGeom>
              <a:avLst/>
              <a:gdLst/>
              <a:ahLst/>
              <a:cxnLst>
                <a:cxn ang="0">
                  <a:pos x="393" y="50"/>
                </a:cxn>
                <a:cxn ang="0">
                  <a:pos x="410" y="80"/>
                </a:cxn>
                <a:cxn ang="0">
                  <a:pos x="428" y="82"/>
                </a:cxn>
                <a:cxn ang="0">
                  <a:pos x="445" y="76"/>
                </a:cxn>
                <a:cxn ang="0">
                  <a:pos x="462" y="84"/>
                </a:cxn>
                <a:cxn ang="0">
                  <a:pos x="472" y="99"/>
                </a:cxn>
                <a:cxn ang="0">
                  <a:pos x="436" y="99"/>
                </a:cxn>
                <a:cxn ang="0">
                  <a:pos x="428" y="114"/>
                </a:cxn>
                <a:cxn ang="0">
                  <a:pos x="415" y="120"/>
                </a:cxn>
                <a:cxn ang="0">
                  <a:pos x="406" y="133"/>
                </a:cxn>
                <a:cxn ang="0">
                  <a:pos x="385" y="127"/>
                </a:cxn>
                <a:cxn ang="0">
                  <a:pos x="380" y="136"/>
                </a:cxn>
                <a:cxn ang="0">
                  <a:pos x="391" y="151"/>
                </a:cxn>
                <a:cxn ang="0">
                  <a:pos x="374" y="172"/>
                </a:cxn>
                <a:cxn ang="0">
                  <a:pos x="370" y="174"/>
                </a:cxn>
                <a:cxn ang="0">
                  <a:pos x="339" y="176"/>
                </a:cxn>
                <a:cxn ang="0">
                  <a:pos x="307" y="189"/>
                </a:cxn>
                <a:cxn ang="0">
                  <a:pos x="234" y="168"/>
                </a:cxn>
                <a:cxn ang="0">
                  <a:pos x="176" y="168"/>
                </a:cxn>
                <a:cxn ang="0">
                  <a:pos x="138" y="138"/>
                </a:cxn>
                <a:cxn ang="0">
                  <a:pos x="67" y="121"/>
                </a:cxn>
                <a:cxn ang="0">
                  <a:pos x="58" y="95"/>
                </a:cxn>
                <a:cxn ang="0">
                  <a:pos x="43" y="78"/>
                </a:cxn>
                <a:cxn ang="0">
                  <a:pos x="22" y="75"/>
                </a:cxn>
                <a:cxn ang="0">
                  <a:pos x="0" y="56"/>
                </a:cxn>
                <a:cxn ang="0">
                  <a:pos x="3" y="48"/>
                </a:cxn>
                <a:cxn ang="0">
                  <a:pos x="44" y="28"/>
                </a:cxn>
                <a:cxn ang="0">
                  <a:pos x="80" y="30"/>
                </a:cxn>
                <a:cxn ang="0">
                  <a:pos x="97" y="39"/>
                </a:cxn>
                <a:cxn ang="0">
                  <a:pos x="134" y="37"/>
                </a:cxn>
                <a:cxn ang="0">
                  <a:pos x="133" y="26"/>
                </a:cxn>
                <a:cxn ang="0">
                  <a:pos x="123" y="13"/>
                </a:cxn>
                <a:cxn ang="0">
                  <a:pos x="134" y="0"/>
                </a:cxn>
                <a:cxn ang="0">
                  <a:pos x="177" y="11"/>
                </a:cxn>
                <a:cxn ang="0">
                  <a:pos x="204" y="31"/>
                </a:cxn>
                <a:cxn ang="0">
                  <a:pos x="239" y="28"/>
                </a:cxn>
                <a:cxn ang="0">
                  <a:pos x="314" y="52"/>
                </a:cxn>
                <a:cxn ang="0">
                  <a:pos x="314" y="52"/>
                </a:cxn>
                <a:cxn ang="0">
                  <a:pos x="354" y="46"/>
                </a:cxn>
                <a:cxn ang="0">
                  <a:pos x="370" y="33"/>
                </a:cxn>
                <a:cxn ang="0">
                  <a:pos x="397" y="39"/>
                </a:cxn>
                <a:cxn ang="0">
                  <a:pos x="393" y="50"/>
                </a:cxn>
                <a:cxn ang="0">
                  <a:pos x="393" y="50"/>
                </a:cxn>
              </a:cxnLst>
              <a:rect l="0" t="0" r="r" b="b"/>
              <a:pathLst>
                <a:path w="472" h="189">
                  <a:moveTo>
                    <a:pt x="393" y="50"/>
                  </a:moveTo>
                  <a:lnTo>
                    <a:pt x="410" y="80"/>
                  </a:lnTo>
                  <a:lnTo>
                    <a:pt x="428" y="82"/>
                  </a:lnTo>
                  <a:lnTo>
                    <a:pt x="445" y="76"/>
                  </a:lnTo>
                  <a:lnTo>
                    <a:pt x="462" y="84"/>
                  </a:lnTo>
                  <a:lnTo>
                    <a:pt x="472" y="99"/>
                  </a:lnTo>
                  <a:lnTo>
                    <a:pt x="436" y="99"/>
                  </a:lnTo>
                  <a:lnTo>
                    <a:pt x="428" y="114"/>
                  </a:lnTo>
                  <a:lnTo>
                    <a:pt x="415" y="120"/>
                  </a:lnTo>
                  <a:lnTo>
                    <a:pt x="406" y="133"/>
                  </a:lnTo>
                  <a:lnTo>
                    <a:pt x="385" y="127"/>
                  </a:lnTo>
                  <a:lnTo>
                    <a:pt x="380" y="136"/>
                  </a:lnTo>
                  <a:lnTo>
                    <a:pt x="391" y="151"/>
                  </a:lnTo>
                  <a:lnTo>
                    <a:pt x="374" y="172"/>
                  </a:lnTo>
                  <a:lnTo>
                    <a:pt x="370" y="174"/>
                  </a:lnTo>
                  <a:lnTo>
                    <a:pt x="339" y="176"/>
                  </a:lnTo>
                  <a:lnTo>
                    <a:pt x="307" y="189"/>
                  </a:lnTo>
                  <a:lnTo>
                    <a:pt x="234" y="168"/>
                  </a:lnTo>
                  <a:lnTo>
                    <a:pt x="176" y="168"/>
                  </a:lnTo>
                  <a:lnTo>
                    <a:pt x="138" y="138"/>
                  </a:lnTo>
                  <a:lnTo>
                    <a:pt x="67" y="121"/>
                  </a:lnTo>
                  <a:lnTo>
                    <a:pt x="58" y="95"/>
                  </a:lnTo>
                  <a:lnTo>
                    <a:pt x="43" y="78"/>
                  </a:lnTo>
                  <a:lnTo>
                    <a:pt x="22" y="75"/>
                  </a:lnTo>
                  <a:lnTo>
                    <a:pt x="0" y="56"/>
                  </a:lnTo>
                  <a:lnTo>
                    <a:pt x="3" y="48"/>
                  </a:lnTo>
                  <a:lnTo>
                    <a:pt x="44" y="28"/>
                  </a:lnTo>
                  <a:lnTo>
                    <a:pt x="80" y="30"/>
                  </a:lnTo>
                  <a:lnTo>
                    <a:pt x="97" y="39"/>
                  </a:lnTo>
                  <a:lnTo>
                    <a:pt x="134" y="37"/>
                  </a:lnTo>
                  <a:lnTo>
                    <a:pt x="133" y="26"/>
                  </a:lnTo>
                  <a:lnTo>
                    <a:pt x="123" y="13"/>
                  </a:lnTo>
                  <a:lnTo>
                    <a:pt x="134" y="0"/>
                  </a:lnTo>
                  <a:lnTo>
                    <a:pt x="177" y="11"/>
                  </a:lnTo>
                  <a:lnTo>
                    <a:pt x="204" y="31"/>
                  </a:lnTo>
                  <a:lnTo>
                    <a:pt x="239" y="28"/>
                  </a:lnTo>
                  <a:lnTo>
                    <a:pt x="314" y="52"/>
                  </a:lnTo>
                  <a:lnTo>
                    <a:pt x="314" y="52"/>
                  </a:lnTo>
                  <a:lnTo>
                    <a:pt x="354" y="46"/>
                  </a:lnTo>
                  <a:lnTo>
                    <a:pt x="370" y="33"/>
                  </a:lnTo>
                  <a:lnTo>
                    <a:pt x="397" y="39"/>
                  </a:lnTo>
                  <a:lnTo>
                    <a:pt x="393" y="50"/>
                  </a:lnTo>
                  <a:lnTo>
                    <a:pt x="393" y="5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8" name="Freeform 5699"/>
            <p:cNvSpPr>
              <a:spLocks/>
            </p:cNvSpPr>
            <p:nvPr/>
          </p:nvSpPr>
          <p:spPr bwMode="gray">
            <a:xfrm>
              <a:off x="7115469" y="3366445"/>
              <a:ext cx="370814" cy="142586"/>
            </a:xfrm>
            <a:custGeom>
              <a:avLst/>
              <a:gdLst/>
              <a:ahLst/>
              <a:cxnLst>
                <a:cxn ang="0">
                  <a:pos x="257" y="17"/>
                </a:cxn>
                <a:cxn ang="0">
                  <a:pos x="251" y="8"/>
                </a:cxn>
                <a:cxn ang="0">
                  <a:pos x="231" y="6"/>
                </a:cxn>
                <a:cxn ang="0">
                  <a:pos x="231" y="6"/>
                </a:cxn>
                <a:cxn ang="0">
                  <a:pos x="206" y="17"/>
                </a:cxn>
                <a:cxn ang="0">
                  <a:pos x="167" y="17"/>
                </a:cxn>
                <a:cxn ang="0">
                  <a:pos x="131" y="0"/>
                </a:cxn>
                <a:cxn ang="0">
                  <a:pos x="105" y="0"/>
                </a:cxn>
                <a:cxn ang="0">
                  <a:pos x="75" y="17"/>
                </a:cxn>
                <a:cxn ang="0">
                  <a:pos x="56" y="17"/>
                </a:cxn>
                <a:cxn ang="0">
                  <a:pos x="38" y="11"/>
                </a:cxn>
                <a:cxn ang="0">
                  <a:pos x="28" y="2"/>
                </a:cxn>
                <a:cxn ang="0">
                  <a:pos x="4" y="2"/>
                </a:cxn>
                <a:cxn ang="0">
                  <a:pos x="4" y="2"/>
                </a:cxn>
                <a:cxn ang="0">
                  <a:pos x="0" y="26"/>
                </a:cxn>
                <a:cxn ang="0">
                  <a:pos x="8" y="25"/>
                </a:cxn>
                <a:cxn ang="0">
                  <a:pos x="4" y="34"/>
                </a:cxn>
                <a:cxn ang="0">
                  <a:pos x="21" y="19"/>
                </a:cxn>
                <a:cxn ang="0">
                  <a:pos x="41" y="17"/>
                </a:cxn>
                <a:cxn ang="0">
                  <a:pos x="51" y="25"/>
                </a:cxn>
                <a:cxn ang="0">
                  <a:pos x="43" y="25"/>
                </a:cxn>
                <a:cxn ang="0">
                  <a:pos x="47" y="30"/>
                </a:cxn>
                <a:cxn ang="0">
                  <a:pos x="12" y="30"/>
                </a:cxn>
                <a:cxn ang="0">
                  <a:pos x="4" y="36"/>
                </a:cxn>
                <a:cxn ang="0">
                  <a:pos x="0" y="47"/>
                </a:cxn>
                <a:cxn ang="0">
                  <a:pos x="13" y="45"/>
                </a:cxn>
                <a:cxn ang="0">
                  <a:pos x="15" y="66"/>
                </a:cxn>
                <a:cxn ang="0">
                  <a:pos x="8" y="62"/>
                </a:cxn>
                <a:cxn ang="0">
                  <a:pos x="6" y="68"/>
                </a:cxn>
                <a:cxn ang="0">
                  <a:pos x="21" y="73"/>
                </a:cxn>
                <a:cxn ang="0">
                  <a:pos x="19" y="81"/>
                </a:cxn>
                <a:cxn ang="0">
                  <a:pos x="26" y="86"/>
                </a:cxn>
                <a:cxn ang="0">
                  <a:pos x="21" y="92"/>
                </a:cxn>
                <a:cxn ang="0">
                  <a:pos x="36" y="92"/>
                </a:cxn>
                <a:cxn ang="0">
                  <a:pos x="34" y="96"/>
                </a:cxn>
                <a:cxn ang="0">
                  <a:pos x="62" y="107"/>
                </a:cxn>
                <a:cxn ang="0">
                  <a:pos x="73" y="101"/>
                </a:cxn>
                <a:cxn ang="0">
                  <a:pos x="75" y="94"/>
                </a:cxn>
                <a:cxn ang="0">
                  <a:pos x="85" y="96"/>
                </a:cxn>
                <a:cxn ang="0">
                  <a:pos x="107" y="111"/>
                </a:cxn>
                <a:cxn ang="0">
                  <a:pos x="120" y="107"/>
                </a:cxn>
                <a:cxn ang="0">
                  <a:pos x="133" y="94"/>
                </a:cxn>
                <a:cxn ang="0">
                  <a:pos x="150" y="100"/>
                </a:cxn>
                <a:cxn ang="0">
                  <a:pos x="156" y="92"/>
                </a:cxn>
                <a:cxn ang="0">
                  <a:pos x="158" y="111"/>
                </a:cxn>
                <a:cxn ang="0">
                  <a:pos x="158" y="111"/>
                </a:cxn>
                <a:cxn ang="0">
                  <a:pos x="167" y="103"/>
                </a:cxn>
                <a:cxn ang="0">
                  <a:pos x="165" y="94"/>
                </a:cxn>
                <a:cxn ang="0">
                  <a:pos x="191" y="92"/>
                </a:cxn>
                <a:cxn ang="0">
                  <a:pos x="206" y="96"/>
                </a:cxn>
                <a:cxn ang="0">
                  <a:pos x="229" y="88"/>
                </a:cxn>
                <a:cxn ang="0">
                  <a:pos x="255" y="88"/>
                </a:cxn>
                <a:cxn ang="0">
                  <a:pos x="261" y="83"/>
                </a:cxn>
                <a:cxn ang="0">
                  <a:pos x="289" y="86"/>
                </a:cxn>
                <a:cxn ang="0">
                  <a:pos x="274" y="47"/>
                </a:cxn>
                <a:cxn ang="0">
                  <a:pos x="279" y="38"/>
                </a:cxn>
                <a:cxn ang="0">
                  <a:pos x="279" y="38"/>
                </a:cxn>
                <a:cxn ang="0">
                  <a:pos x="268" y="30"/>
                </a:cxn>
                <a:cxn ang="0">
                  <a:pos x="257" y="17"/>
                </a:cxn>
                <a:cxn ang="0">
                  <a:pos x="257" y="17"/>
                </a:cxn>
              </a:cxnLst>
              <a:rect l="0" t="0" r="r" b="b"/>
              <a:pathLst>
                <a:path w="289" h="111">
                  <a:moveTo>
                    <a:pt x="257" y="17"/>
                  </a:moveTo>
                  <a:lnTo>
                    <a:pt x="251" y="8"/>
                  </a:lnTo>
                  <a:lnTo>
                    <a:pt x="231" y="6"/>
                  </a:lnTo>
                  <a:lnTo>
                    <a:pt x="231" y="6"/>
                  </a:lnTo>
                  <a:lnTo>
                    <a:pt x="206" y="17"/>
                  </a:lnTo>
                  <a:lnTo>
                    <a:pt x="167" y="17"/>
                  </a:lnTo>
                  <a:lnTo>
                    <a:pt x="131" y="0"/>
                  </a:lnTo>
                  <a:lnTo>
                    <a:pt x="105" y="0"/>
                  </a:lnTo>
                  <a:lnTo>
                    <a:pt x="75" y="17"/>
                  </a:lnTo>
                  <a:lnTo>
                    <a:pt x="56" y="17"/>
                  </a:lnTo>
                  <a:lnTo>
                    <a:pt x="38" y="11"/>
                  </a:lnTo>
                  <a:lnTo>
                    <a:pt x="28" y="2"/>
                  </a:lnTo>
                  <a:lnTo>
                    <a:pt x="4" y="2"/>
                  </a:lnTo>
                  <a:lnTo>
                    <a:pt x="4" y="2"/>
                  </a:lnTo>
                  <a:lnTo>
                    <a:pt x="0" y="26"/>
                  </a:lnTo>
                  <a:lnTo>
                    <a:pt x="8" y="25"/>
                  </a:lnTo>
                  <a:lnTo>
                    <a:pt x="4" y="34"/>
                  </a:lnTo>
                  <a:lnTo>
                    <a:pt x="21" y="19"/>
                  </a:lnTo>
                  <a:lnTo>
                    <a:pt x="41" y="17"/>
                  </a:lnTo>
                  <a:lnTo>
                    <a:pt x="51" y="25"/>
                  </a:lnTo>
                  <a:lnTo>
                    <a:pt x="43" y="25"/>
                  </a:lnTo>
                  <a:lnTo>
                    <a:pt x="47" y="30"/>
                  </a:lnTo>
                  <a:lnTo>
                    <a:pt x="12" y="30"/>
                  </a:lnTo>
                  <a:lnTo>
                    <a:pt x="4" y="36"/>
                  </a:lnTo>
                  <a:lnTo>
                    <a:pt x="0" y="47"/>
                  </a:lnTo>
                  <a:lnTo>
                    <a:pt x="13" y="45"/>
                  </a:lnTo>
                  <a:lnTo>
                    <a:pt x="15" y="66"/>
                  </a:lnTo>
                  <a:lnTo>
                    <a:pt x="8" y="62"/>
                  </a:lnTo>
                  <a:lnTo>
                    <a:pt x="6" y="68"/>
                  </a:lnTo>
                  <a:lnTo>
                    <a:pt x="21" y="73"/>
                  </a:lnTo>
                  <a:lnTo>
                    <a:pt x="19" y="81"/>
                  </a:lnTo>
                  <a:lnTo>
                    <a:pt x="26" y="86"/>
                  </a:lnTo>
                  <a:lnTo>
                    <a:pt x="21" y="92"/>
                  </a:lnTo>
                  <a:lnTo>
                    <a:pt x="36" y="92"/>
                  </a:lnTo>
                  <a:lnTo>
                    <a:pt x="34" y="96"/>
                  </a:lnTo>
                  <a:lnTo>
                    <a:pt x="62" y="107"/>
                  </a:lnTo>
                  <a:lnTo>
                    <a:pt x="73" y="101"/>
                  </a:lnTo>
                  <a:lnTo>
                    <a:pt x="75" y="94"/>
                  </a:lnTo>
                  <a:lnTo>
                    <a:pt x="85" y="96"/>
                  </a:lnTo>
                  <a:lnTo>
                    <a:pt x="107" y="111"/>
                  </a:lnTo>
                  <a:lnTo>
                    <a:pt x="120" y="107"/>
                  </a:lnTo>
                  <a:lnTo>
                    <a:pt x="133" y="94"/>
                  </a:lnTo>
                  <a:lnTo>
                    <a:pt x="150" y="100"/>
                  </a:lnTo>
                  <a:lnTo>
                    <a:pt x="156" y="92"/>
                  </a:lnTo>
                  <a:lnTo>
                    <a:pt x="158" y="111"/>
                  </a:lnTo>
                  <a:lnTo>
                    <a:pt x="158" y="111"/>
                  </a:lnTo>
                  <a:lnTo>
                    <a:pt x="167" y="103"/>
                  </a:lnTo>
                  <a:lnTo>
                    <a:pt x="165" y="94"/>
                  </a:lnTo>
                  <a:lnTo>
                    <a:pt x="191" y="92"/>
                  </a:lnTo>
                  <a:lnTo>
                    <a:pt x="206" y="96"/>
                  </a:lnTo>
                  <a:lnTo>
                    <a:pt x="229" y="88"/>
                  </a:lnTo>
                  <a:lnTo>
                    <a:pt x="255" y="88"/>
                  </a:lnTo>
                  <a:lnTo>
                    <a:pt x="261" y="83"/>
                  </a:lnTo>
                  <a:lnTo>
                    <a:pt x="289" y="86"/>
                  </a:lnTo>
                  <a:lnTo>
                    <a:pt x="274" y="47"/>
                  </a:lnTo>
                  <a:lnTo>
                    <a:pt x="279" y="38"/>
                  </a:lnTo>
                  <a:lnTo>
                    <a:pt x="279" y="38"/>
                  </a:lnTo>
                  <a:lnTo>
                    <a:pt x="268" y="30"/>
                  </a:lnTo>
                  <a:lnTo>
                    <a:pt x="257" y="17"/>
                  </a:lnTo>
                  <a:lnTo>
                    <a:pt x="257"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9" name="Freeform 5700"/>
            <p:cNvSpPr>
              <a:spLocks/>
            </p:cNvSpPr>
            <p:nvPr/>
          </p:nvSpPr>
          <p:spPr bwMode="gray">
            <a:xfrm>
              <a:off x="7313065" y="3479486"/>
              <a:ext cx="129592" cy="113041"/>
            </a:xfrm>
            <a:custGeom>
              <a:avLst/>
              <a:gdLst/>
              <a:ahLst/>
              <a:cxnLst>
                <a:cxn ang="0">
                  <a:pos x="101" y="0"/>
                </a:cxn>
                <a:cxn ang="0">
                  <a:pos x="75" y="0"/>
                </a:cxn>
                <a:cxn ang="0">
                  <a:pos x="52" y="8"/>
                </a:cxn>
                <a:cxn ang="0">
                  <a:pos x="37" y="4"/>
                </a:cxn>
                <a:cxn ang="0">
                  <a:pos x="11" y="6"/>
                </a:cxn>
                <a:cxn ang="0">
                  <a:pos x="13" y="15"/>
                </a:cxn>
                <a:cxn ang="0">
                  <a:pos x="4" y="23"/>
                </a:cxn>
                <a:cxn ang="0">
                  <a:pos x="4" y="23"/>
                </a:cxn>
                <a:cxn ang="0">
                  <a:pos x="4" y="51"/>
                </a:cxn>
                <a:cxn ang="0">
                  <a:pos x="15" y="53"/>
                </a:cxn>
                <a:cxn ang="0">
                  <a:pos x="2" y="73"/>
                </a:cxn>
                <a:cxn ang="0">
                  <a:pos x="0" y="83"/>
                </a:cxn>
                <a:cxn ang="0">
                  <a:pos x="15" y="88"/>
                </a:cxn>
                <a:cxn ang="0">
                  <a:pos x="49" y="70"/>
                </a:cxn>
                <a:cxn ang="0">
                  <a:pos x="84" y="49"/>
                </a:cxn>
                <a:cxn ang="0">
                  <a:pos x="84" y="13"/>
                </a:cxn>
                <a:cxn ang="0">
                  <a:pos x="101" y="0"/>
                </a:cxn>
                <a:cxn ang="0">
                  <a:pos x="101" y="0"/>
                </a:cxn>
                <a:cxn ang="0">
                  <a:pos x="101" y="0"/>
                </a:cxn>
              </a:cxnLst>
              <a:rect l="0" t="0" r="r" b="b"/>
              <a:pathLst>
                <a:path w="101" h="88">
                  <a:moveTo>
                    <a:pt x="101" y="0"/>
                  </a:moveTo>
                  <a:lnTo>
                    <a:pt x="75" y="0"/>
                  </a:lnTo>
                  <a:lnTo>
                    <a:pt x="52" y="8"/>
                  </a:lnTo>
                  <a:lnTo>
                    <a:pt x="37" y="4"/>
                  </a:lnTo>
                  <a:lnTo>
                    <a:pt x="11" y="6"/>
                  </a:lnTo>
                  <a:lnTo>
                    <a:pt x="13" y="15"/>
                  </a:lnTo>
                  <a:lnTo>
                    <a:pt x="4" y="23"/>
                  </a:lnTo>
                  <a:lnTo>
                    <a:pt x="4" y="23"/>
                  </a:lnTo>
                  <a:lnTo>
                    <a:pt x="4" y="51"/>
                  </a:lnTo>
                  <a:lnTo>
                    <a:pt x="15" y="53"/>
                  </a:lnTo>
                  <a:lnTo>
                    <a:pt x="2" y="73"/>
                  </a:lnTo>
                  <a:lnTo>
                    <a:pt x="0" y="83"/>
                  </a:lnTo>
                  <a:lnTo>
                    <a:pt x="15" y="88"/>
                  </a:lnTo>
                  <a:lnTo>
                    <a:pt x="49" y="70"/>
                  </a:lnTo>
                  <a:lnTo>
                    <a:pt x="84" y="49"/>
                  </a:lnTo>
                  <a:lnTo>
                    <a:pt x="84" y="13"/>
                  </a:lnTo>
                  <a:lnTo>
                    <a:pt x="101" y="0"/>
                  </a:lnTo>
                  <a:lnTo>
                    <a:pt x="101" y="0"/>
                  </a:lnTo>
                  <a:lnTo>
                    <a:pt x="101"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0" name="Freeform 5701"/>
            <p:cNvSpPr>
              <a:spLocks/>
            </p:cNvSpPr>
            <p:nvPr/>
          </p:nvSpPr>
          <p:spPr bwMode="gray">
            <a:xfrm>
              <a:off x="7302800" y="3569406"/>
              <a:ext cx="84684" cy="97627"/>
            </a:xfrm>
            <a:custGeom>
              <a:avLst/>
              <a:gdLst/>
              <a:ahLst/>
              <a:cxnLst>
                <a:cxn ang="0">
                  <a:pos x="8" y="13"/>
                </a:cxn>
                <a:cxn ang="0">
                  <a:pos x="23" y="18"/>
                </a:cxn>
                <a:cxn ang="0">
                  <a:pos x="57" y="0"/>
                </a:cxn>
                <a:cxn ang="0">
                  <a:pos x="66" y="22"/>
                </a:cxn>
                <a:cxn ang="0">
                  <a:pos x="34" y="35"/>
                </a:cxn>
                <a:cxn ang="0">
                  <a:pos x="49" y="52"/>
                </a:cxn>
                <a:cxn ang="0">
                  <a:pos x="40" y="63"/>
                </a:cxn>
                <a:cxn ang="0">
                  <a:pos x="30" y="63"/>
                </a:cxn>
                <a:cxn ang="0">
                  <a:pos x="21" y="76"/>
                </a:cxn>
                <a:cxn ang="0">
                  <a:pos x="4" y="75"/>
                </a:cxn>
                <a:cxn ang="0">
                  <a:pos x="4" y="75"/>
                </a:cxn>
                <a:cxn ang="0">
                  <a:pos x="8" y="41"/>
                </a:cxn>
                <a:cxn ang="0">
                  <a:pos x="0" y="26"/>
                </a:cxn>
                <a:cxn ang="0">
                  <a:pos x="8" y="13"/>
                </a:cxn>
                <a:cxn ang="0">
                  <a:pos x="8" y="13"/>
                </a:cxn>
              </a:cxnLst>
              <a:rect l="0" t="0" r="r" b="b"/>
              <a:pathLst>
                <a:path w="66" h="76">
                  <a:moveTo>
                    <a:pt x="8" y="13"/>
                  </a:moveTo>
                  <a:lnTo>
                    <a:pt x="23" y="18"/>
                  </a:lnTo>
                  <a:lnTo>
                    <a:pt x="57" y="0"/>
                  </a:lnTo>
                  <a:lnTo>
                    <a:pt x="66" y="22"/>
                  </a:lnTo>
                  <a:lnTo>
                    <a:pt x="34" y="35"/>
                  </a:lnTo>
                  <a:lnTo>
                    <a:pt x="49" y="52"/>
                  </a:lnTo>
                  <a:lnTo>
                    <a:pt x="40" y="63"/>
                  </a:lnTo>
                  <a:lnTo>
                    <a:pt x="30" y="63"/>
                  </a:lnTo>
                  <a:lnTo>
                    <a:pt x="21" y="76"/>
                  </a:lnTo>
                  <a:lnTo>
                    <a:pt x="4" y="75"/>
                  </a:lnTo>
                  <a:lnTo>
                    <a:pt x="4" y="75"/>
                  </a:lnTo>
                  <a:lnTo>
                    <a:pt x="8" y="41"/>
                  </a:lnTo>
                  <a:lnTo>
                    <a:pt x="0" y="26"/>
                  </a:lnTo>
                  <a:lnTo>
                    <a:pt x="8" y="13"/>
                  </a:lnTo>
                  <a:lnTo>
                    <a:pt x="8" y="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1" name="Freeform 5702"/>
            <p:cNvSpPr>
              <a:spLocks/>
            </p:cNvSpPr>
            <p:nvPr/>
          </p:nvSpPr>
          <p:spPr bwMode="gray">
            <a:xfrm>
              <a:off x="7375936" y="3473064"/>
              <a:ext cx="206578" cy="196538"/>
            </a:xfrm>
            <a:custGeom>
              <a:avLst/>
              <a:gdLst/>
              <a:ahLst/>
              <a:cxnLst>
                <a:cxn ang="0">
                  <a:pos x="86" y="3"/>
                </a:cxn>
                <a:cxn ang="0">
                  <a:pos x="112" y="39"/>
                </a:cxn>
                <a:cxn ang="0">
                  <a:pos x="103" y="63"/>
                </a:cxn>
                <a:cxn ang="0">
                  <a:pos x="114" y="80"/>
                </a:cxn>
                <a:cxn ang="0">
                  <a:pos x="134" y="91"/>
                </a:cxn>
                <a:cxn ang="0">
                  <a:pos x="144" y="118"/>
                </a:cxn>
                <a:cxn ang="0">
                  <a:pos x="161" y="136"/>
                </a:cxn>
                <a:cxn ang="0">
                  <a:pos x="159" y="138"/>
                </a:cxn>
                <a:cxn ang="0">
                  <a:pos x="159" y="138"/>
                </a:cxn>
                <a:cxn ang="0">
                  <a:pos x="142" y="138"/>
                </a:cxn>
                <a:cxn ang="0">
                  <a:pos x="131" y="153"/>
                </a:cxn>
                <a:cxn ang="0">
                  <a:pos x="131" y="153"/>
                </a:cxn>
                <a:cxn ang="0">
                  <a:pos x="112" y="148"/>
                </a:cxn>
                <a:cxn ang="0">
                  <a:pos x="103" y="151"/>
                </a:cxn>
                <a:cxn ang="0">
                  <a:pos x="82" y="142"/>
                </a:cxn>
                <a:cxn ang="0">
                  <a:pos x="80" y="131"/>
                </a:cxn>
                <a:cxn ang="0">
                  <a:pos x="69" y="123"/>
                </a:cxn>
                <a:cxn ang="0">
                  <a:pos x="33" y="103"/>
                </a:cxn>
                <a:cxn ang="0">
                  <a:pos x="9" y="97"/>
                </a:cxn>
                <a:cxn ang="0">
                  <a:pos x="0" y="75"/>
                </a:cxn>
                <a:cxn ang="0">
                  <a:pos x="35" y="54"/>
                </a:cxn>
                <a:cxn ang="0">
                  <a:pos x="35" y="18"/>
                </a:cxn>
                <a:cxn ang="0">
                  <a:pos x="52" y="5"/>
                </a:cxn>
                <a:cxn ang="0">
                  <a:pos x="58" y="0"/>
                </a:cxn>
                <a:cxn ang="0">
                  <a:pos x="86" y="3"/>
                </a:cxn>
                <a:cxn ang="0">
                  <a:pos x="86" y="3"/>
                </a:cxn>
              </a:cxnLst>
              <a:rect l="0" t="0" r="r" b="b"/>
              <a:pathLst>
                <a:path w="161" h="153">
                  <a:moveTo>
                    <a:pt x="86" y="3"/>
                  </a:moveTo>
                  <a:lnTo>
                    <a:pt x="112" y="39"/>
                  </a:lnTo>
                  <a:lnTo>
                    <a:pt x="103" y="63"/>
                  </a:lnTo>
                  <a:lnTo>
                    <a:pt x="114" y="80"/>
                  </a:lnTo>
                  <a:lnTo>
                    <a:pt x="134" y="91"/>
                  </a:lnTo>
                  <a:lnTo>
                    <a:pt x="144" y="118"/>
                  </a:lnTo>
                  <a:lnTo>
                    <a:pt x="161" y="136"/>
                  </a:lnTo>
                  <a:lnTo>
                    <a:pt x="159" y="138"/>
                  </a:lnTo>
                  <a:lnTo>
                    <a:pt x="159" y="138"/>
                  </a:lnTo>
                  <a:lnTo>
                    <a:pt x="142" y="138"/>
                  </a:lnTo>
                  <a:lnTo>
                    <a:pt x="131" y="153"/>
                  </a:lnTo>
                  <a:lnTo>
                    <a:pt x="131" y="153"/>
                  </a:lnTo>
                  <a:lnTo>
                    <a:pt x="112" y="148"/>
                  </a:lnTo>
                  <a:lnTo>
                    <a:pt x="103" y="151"/>
                  </a:lnTo>
                  <a:lnTo>
                    <a:pt x="82" y="142"/>
                  </a:lnTo>
                  <a:lnTo>
                    <a:pt x="80" y="131"/>
                  </a:lnTo>
                  <a:lnTo>
                    <a:pt x="69" y="123"/>
                  </a:lnTo>
                  <a:lnTo>
                    <a:pt x="33" y="103"/>
                  </a:lnTo>
                  <a:lnTo>
                    <a:pt x="9" y="97"/>
                  </a:lnTo>
                  <a:lnTo>
                    <a:pt x="0" y="75"/>
                  </a:lnTo>
                  <a:lnTo>
                    <a:pt x="35" y="54"/>
                  </a:lnTo>
                  <a:lnTo>
                    <a:pt x="35" y="18"/>
                  </a:lnTo>
                  <a:lnTo>
                    <a:pt x="52" y="5"/>
                  </a:lnTo>
                  <a:lnTo>
                    <a:pt x="58" y="0"/>
                  </a:lnTo>
                  <a:lnTo>
                    <a:pt x="86" y="3"/>
                  </a:lnTo>
                  <a:lnTo>
                    <a:pt x="86" y="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2" name="Freeform 5703"/>
            <p:cNvSpPr>
              <a:spLocks/>
            </p:cNvSpPr>
            <p:nvPr/>
          </p:nvSpPr>
          <p:spPr bwMode="gray">
            <a:xfrm>
              <a:off x="7302800" y="3544999"/>
              <a:ext cx="29511" cy="30829"/>
            </a:xfrm>
            <a:custGeom>
              <a:avLst/>
              <a:gdLst/>
              <a:ahLst/>
              <a:cxnLst>
                <a:cxn ang="0">
                  <a:pos x="12" y="0"/>
                </a:cxn>
                <a:cxn ang="0">
                  <a:pos x="23" y="2"/>
                </a:cxn>
                <a:cxn ang="0">
                  <a:pos x="10" y="22"/>
                </a:cxn>
                <a:cxn ang="0">
                  <a:pos x="0" y="24"/>
                </a:cxn>
                <a:cxn ang="0">
                  <a:pos x="12" y="0"/>
                </a:cxn>
                <a:cxn ang="0">
                  <a:pos x="12" y="0"/>
                </a:cxn>
              </a:cxnLst>
              <a:rect l="0" t="0" r="r" b="b"/>
              <a:pathLst>
                <a:path w="23" h="24">
                  <a:moveTo>
                    <a:pt x="12" y="0"/>
                  </a:moveTo>
                  <a:lnTo>
                    <a:pt x="23" y="2"/>
                  </a:lnTo>
                  <a:lnTo>
                    <a:pt x="10" y="22"/>
                  </a:lnTo>
                  <a:lnTo>
                    <a:pt x="0" y="24"/>
                  </a:lnTo>
                  <a:lnTo>
                    <a:pt x="12" y="0"/>
                  </a:lnTo>
                  <a:lnTo>
                    <a:pt x="12"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3" name="Freeform 5704"/>
            <p:cNvSpPr>
              <a:spLocks/>
            </p:cNvSpPr>
            <p:nvPr/>
          </p:nvSpPr>
          <p:spPr bwMode="gray">
            <a:xfrm>
              <a:off x="7288686" y="3573259"/>
              <a:ext cx="26945" cy="92488"/>
            </a:xfrm>
            <a:custGeom>
              <a:avLst/>
              <a:gdLst/>
              <a:ahLst/>
              <a:cxnLst>
                <a:cxn ang="0">
                  <a:pos x="19" y="10"/>
                </a:cxn>
                <a:cxn ang="0">
                  <a:pos x="11" y="23"/>
                </a:cxn>
                <a:cxn ang="0">
                  <a:pos x="19" y="38"/>
                </a:cxn>
                <a:cxn ang="0">
                  <a:pos x="15" y="72"/>
                </a:cxn>
                <a:cxn ang="0">
                  <a:pos x="15" y="72"/>
                </a:cxn>
                <a:cxn ang="0">
                  <a:pos x="0" y="36"/>
                </a:cxn>
                <a:cxn ang="0">
                  <a:pos x="4" y="32"/>
                </a:cxn>
                <a:cxn ang="0">
                  <a:pos x="11" y="2"/>
                </a:cxn>
                <a:cxn ang="0">
                  <a:pos x="21" y="0"/>
                </a:cxn>
                <a:cxn ang="0">
                  <a:pos x="19" y="10"/>
                </a:cxn>
                <a:cxn ang="0">
                  <a:pos x="19" y="10"/>
                </a:cxn>
              </a:cxnLst>
              <a:rect l="0" t="0" r="r" b="b"/>
              <a:pathLst>
                <a:path w="21" h="72">
                  <a:moveTo>
                    <a:pt x="19" y="10"/>
                  </a:moveTo>
                  <a:lnTo>
                    <a:pt x="11" y="23"/>
                  </a:lnTo>
                  <a:lnTo>
                    <a:pt x="19" y="38"/>
                  </a:lnTo>
                  <a:lnTo>
                    <a:pt x="15" y="72"/>
                  </a:lnTo>
                  <a:lnTo>
                    <a:pt x="15" y="72"/>
                  </a:lnTo>
                  <a:lnTo>
                    <a:pt x="0" y="36"/>
                  </a:lnTo>
                  <a:lnTo>
                    <a:pt x="4" y="32"/>
                  </a:lnTo>
                  <a:lnTo>
                    <a:pt x="11" y="2"/>
                  </a:lnTo>
                  <a:lnTo>
                    <a:pt x="21" y="0"/>
                  </a:lnTo>
                  <a:lnTo>
                    <a:pt x="19" y="10"/>
                  </a:lnTo>
                  <a:lnTo>
                    <a:pt x="19" y="1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4" name="Freeform 5705"/>
            <p:cNvSpPr>
              <a:spLocks/>
            </p:cNvSpPr>
            <p:nvPr/>
          </p:nvSpPr>
          <p:spPr bwMode="gray">
            <a:xfrm>
              <a:off x="7101355" y="3607942"/>
              <a:ext cx="228390" cy="232505"/>
            </a:xfrm>
            <a:custGeom>
              <a:avLst/>
              <a:gdLst/>
              <a:ahLst/>
              <a:cxnLst>
                <a:cxn ang="0">
                  <a:pos x="146" y="9"/>
                </a:cxn>
                <a:cxn ang="0">
                  <a:pos x="124" y="13"/>
                </a:cxn>
                <a:cxn ang="0">
                  <a:pos x="118" y="9"/>
                </a:cxn>
                <a:cxn ang="0">
                  <a:pos x="116" y="16"/>
                </a:cxn>
                <a:cxn ang="0">
                  <a:pos x="109" y="13"/>
                </a:cxn>
                <a:cxn ang="0">
                  <a:pos x="111" y="5"/>
                </a:cxn>
                <a:cxn ang="0">
                  <a:pos x="99" y="5"/>
                </a:cxn>
                <a:cxn ang="0">
                  <a:pos x="67" y="16"/>
                </a:cxn>
                <a:cxn ang="0">
                  <a:pos x="34" y="5"/>
                </a:cxn>
                <a:cxn ang="0">
                  <a:pos x="6" y="5"/>
                </a:cxn>
                <a:cxn ang="0">
                  <a:pos x="4" y="0"/>
                </a:cxn>
                <a:cxn ang="0">
                  <a:pos x="0" y="35"/>
                </a:cxn>
                <a:cxn ang="0">
                  <a:pos x="6" y="56"/>
                </a:cxn>
                <a:cxn ang="0">
                  <a:pos x="9" y="178"/>
                </a:cxn>
                <a:cxn ang="0">
                  <a:pos x="9" y="178"/>
                </a:cxn>
                <a:cxn ang="0">
                  <a:pos x="141" y="178"/>
                </a:cxn>
                <a:cxn ang="0">
                  <a:pos x="154" y="181"/>
                </a:cxn>
                <a:cxn ang="0">
                  <a:pos x="178" y="159"/>
                </a:cxn>
                <a:cxn ang="0">
                  <a:pos x="176" y="144"/>
                </a:cxn>
                <a:cxn ang="0">
                  <a:pos x="126" y="50"/>
                </a:cxn>
                <a:cxn ang="0">
                  <a:pos x="120" y="35"/>
                </a:cxn>
                <a:cxn ang="0">
                  <a:pos x="124" y="31"/>
                </a:cxn>
                <a:cxn ang="0">
                  <a:pos x="139" y="61"/>
                </a:cxn>
                <a:cxn ang="0">
                  <a:pos x="150" y="74"/>
                </a:cxn>
                <a:cxn ang="0">
                  <a:pos x="161" y="45"/>
                </a:cxn>
                <a:cxn ang="0">
                  <a:pos x="146" y="9"/>
                </a:cxn>
                <a:cxn ang="0">
                  <a:pos x="146" y="9"/>
                </a:cxn>
              </a:cxnLst>
              <a:rect l="0" t="0" r="r" b="b"/>
              <a:pathLst>
                <a:path w="178" h="181">
                  <a:moveTo>
                    <a:pt x="146" y="9"/>
                  </a:moveTo>
                  <a:lnTo>
                    <a:pt x="124" y="13"/>
                  </a:lnTo>
                  <a:lnTo>
                    <a:pt x="118" y="9"/>
                  </a:lnTo>
                  <a:lnTo>
                    <a:pt x="116" y="16"/>
                  </a:lnTo>
                  <a:lnTo>
                    <a:pt x="109" y="13"/>
                  </a:lnTo>
                  <a:lnTo>
                    <a:pt x="111" y="5"/>
                  </a:lnTo>
                  <a:lnTo>
                    <a:pt x="99" y="5"/>
                  </a:lnTo>
                  <a:lnTo>
                    <a:pt x="67" y="16"/>
                  </a:lnTo>
                  <a:lnTo>
                    <a:pt x="34" y="5"/>
                  </a:lnTo>
                  <a:lnTo>
                    <a:pt x="6" y="5"/>
                  </a:lnTo>
                  <a:lnTo>
                    <a:pt x="4" y="0"/>
                  </a:lnTo>
                  <a:lnTo>
                    <a:pt x="0" y="35"/>
                  </a:lnTo>
                  <a:lnTo>
                    <a:pt x="6" y="56"/>
                  </a:lnTo>
                  <a:lnTo>
                    <a:pt x="9" y="178"/>
                  </a:lnTo>
                  <a:lnTo>
                    <a:pt x="9" y="178"/>
                  </a:lnTo>
                  <a:lnTo>
                    <a:pt x="141" y="178"/>
                  </a:lnTo>
                  <a:lnTo>
                    <a:pt x="154" y="181"/>
                  </a:lnTo>
                  <a:lnTo>
                    <a:pt x="178" y="159"/>
                  </a:lnTo>
                  <a:lnTo>
                    <a:pt x="176" y="144"/>
                  </a:lnTo>
                  <a:lnTo>
                    <a:pt x="126" y="50"/>
                  </a:lnTo>
                  <a:lnTo>
                    <a:pt x="120" y="35"/>
                  </a:lnTo>
                  <a:lnTo>
                    <a:pt x="124" y="31"/>
                  </a:lnTo>
                  <a:lnTo>
                    <a:pt x="139" y="61"/>
                  </a:lnTo>
                  <a:lnTo>
                    <a:pt x="150" y="74"/>
                  </a:lnTo>
                  <a:lnTo>
                    <a:pt x="161" y="45"/>
                  </a:lnTo>
                  <a:lnTo>
                    <a:pt x="146" y="9"/>
                  </a:lnTo>
                  <a:lnTo>
                    <a:pt x="146" y="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5" name="Freeform 5706"/>
            <p:cNvSpPr>
              <a:spLocks/>
            </p:cNvSpPr>
            <p:nvPr/>
          </p:nvSpPr>
          <p:spPr bwMode="gray">
            <a:xfrm>
              <a:off x="7286120" y="3931651"/>
              <a:ext cx="310508" cy="344262"/>
            </a:xfrm>
            <a:custGeom>
              <a:avLst/>
              <a:gdLst/>
              <a:ahLst/>
              <a:cxnLst>
                <a:cxn ang="0">
                  <a:pos x="60" y="248"/>
                </a:cxn>
                <a:cxn ang="0">
                  <a:pos x="79" y="265"/>
                </a:cxn>
                <a:cxn ang="0">
                  <a:pos x="98" y="268"/>
                </a:cxn>
                <a:cxn ang="0">
                  <a:pos x="128" y="255"/>
                </a:cxn>
                <a:cxn ang="0">
                  <a:pos x="144" y="261"/>
                </a:cxn>
                <a:cxn ang="0">
                  <a:pos x="144" y="261"/>
                </a:cxn>
                <a:cxn ang="0">
                  <a:pos x="174" y="242"/>
                </a:cxn>
                <a:cxn ang="0">
                  <a:pos x="197" y="240"/>
                </a:cxn>
                <a:cxn ang="0">
                  <a:pos x="242" y="186"/>
                </a:cxn>
                <a:cxn ang="0">
                  <a:pos x="229" y="186"/>
                </a:cxn>
                <a:cxn ang="0">
                  <a:pos x="178" y="165"/>
                </a:cxn>
                <a:cxn ang="0">
                  <a:pos x="159" y="143"/>
                </a:cxn>
                <a:cxn ang="0">
                  <a:pos x="159" y="133"/>
                </a:cxn>
                <a:cxn ang="0">
                  <a:pos x="159" y="132"/>
                </a:cxn>
                <a:cxn ang="0">
                  <a:pos x="143" y="132"/>
                </a:cxn>
                <a:cxn ang="0">
                  <a:pos x="143" y="126"/>
                </a:cxn>
                <a:cxn ang="0">
                  <a:pos x="148" y="107"/>
                </a:cxn>
                <a:cxn ang="0">
                  <a:pos x="158" y="100"/>
                </a:cxn>
                <a:cxn ang="0">
                  <a:pos x="158" y="98"/>
                </a:cxn>
                <a:cxn ang="0">
                  <a:pos x="130" y="64"/>
                </a:cxn>
                <a:cxn ang="0">
                  <a:pos x="101" y="45"/>
                </a:cxn>
                <a:cxn ang="0">
                  <a:pos x="85" y="0"/>
                </a:cxn>
                <a:cxn ang="0">
                  <a:pos x="79" y="10"/>
                </a:cxn>
                <a:cxn ang="0">
                  <a:pos x="60" y="21"/>
                </a:cxn>
                <a:cxn ang="0">
                  <a:pos x="49" y="94"/>
                </a:cxn>
                <a:cxn ang="0">
                  <a:pos x="21" y="141"/>
                </a:cxn>
                <a:cxn ang="0">
                  <a:pos x="19" y="175"/>
                </a:cxn>
                <a:cxn ang="0">
                  <a:pos x="6" y="178"/>
                </a:cxn>
                <a:cxn ang="0">
                  <a:pos x="0" y="188"/>
                </a:cxn>
                <a:cxn ang="0">
                  <a:pos x="17" y="197"/>
                </a:cxn>
                <a:cxn ang="0">
                  <a:pos x="34" y="231"/>
                </a:cxn>
                <a:cxn ang="0">
                  <a:pos x="47" y="235"/>
                </a:cxn>
                <a:cxn ang="0">
                  <a:pos x="47" y="248"/>
                </a:cxn>
                <a:cxn ang="0">
                  <a:pos x="60" y="248"/>
                </a:cxn>
                <a:cxn ang="0">
                  <a:pos x="60" y="248"/>
                </a:cxn>
              </a:cxnLst>
              <a:rect l="0" t="0" r="r" b="b"/>
              <a:pathLst>
                <a:path w="242" h="268">
                  <a:moveTo>
                    <a:pt x="60" y="248"/>
                  </a:moveTo>
                  <a:lnTo>
                    <a:pt x="79" y="265"/>
                  </a:lnTo>
                  <a:lnTo>
                    <a:pt x="98" y="268"/>
                  </a:lnTo>
                  <a:lnTo>
                    <a:pt x="128" y="255"/>
                  </a:lnTo>
                  <a:lnTo>
                    <a:pt x="144" y="261"/>
                  </a:lnTo>
                  <a:lnTo>
                    <a:pt x="144" y="261"/>
                  </a:lnTo>
                  <a:lnTo>
                    <a:pt x="174" y="242"/>
                  </a:lnTo>
                  <a:lnTo>
                    <a:pt x="197" y="240"/>
                  </a:lnTo>
                  <a:lnTo>
                    <a:pt x="242" y="186"/>
                  </a:lnTo>
                  <a:lnTo>
                    <a:pt x="229" y="186"/>
                  </a:lnTo>
                  <a:lnTo>
                    <a:pt x="178" y="165"/>
                  </a:lnTo>
                  <a:lnTo>
                    <a:pt x="159" y="143"/>
                  </a:lnTo>
                  <a:lnTo>
                    <a:pt x="159" y="133"/>
                  </a:lnTo>
                  <a:lnTo>
                    <a:pt x="159" y="132"/>
                  </a:lnTo>
                  <a:lnTo>
                    <a:pt x="143" y="132"/>
                  </a:lnTo>
                  <a:lnTo>
                    <a:pt x="143" y="126"/>
                  </a:lnTo>
                  <a:lnTo>
                    <a:pt x="148" y="107"/>
                  </a:lnTo>
                  <a:lnTo>
                    <a:pt x="158" y="100"/>
                  </a:lnTo>
                  <a:lnTo>
                    <a:pt x="158" y="98"/>
                  </a:lnTo>
                  <a:lnTo>
                    <a:pt x="130" y="64"/>
                  </a:lnTo>
                  <a:lnTo>
                    <a:pt x="101" y="45"/>
                  </a:lnTo>
                  <a:lnTo>
                    <a:pt x="85" y="0"/>
                  </a:lnTo>
                  <a:lnTo>
                    <a:pt x="79" y="10"/>
                  </a:lnTo>
                  <a:lnTo>
                    <a:pt x="60" y="21"/>
                  </a:lnTo>
                  <a:lnTo>
                    <a:pt x="49" y="94"/>
                  </a:lnTo>
                  <a:lnTo>
                    <a:pt x="21" y="141"/>
                  </a:lnTo>
                  <a:lnTo>
                    <a:pt x="19" y="175"/>
                  </a:lnTo>
                  <a:lnTo>
                    <a:pt x="6" y="178"/>
                  </a:lnTo>
                  <a:lnTo>
                    <a:pt x="0" y="188"/>
                  </a:lnTo>
                  <a:lnTo>
                    <a:pt x="17" y="197"/>
                  </a:lnTo>
                  <a:lnTo>
                    <a:pt x="34" y="231"/>
                  </a:lnTo>
                  <a:lnTo>
                    <a:pt x="47" y="235"/>
                  </a:lnTo>
                  <a:lnTo>
                    <a:pt x="47" y="248"/>
                  </a:lnTo>
                  <a:lnTo>
                    <a:pt x="60" y="248"/>
                  </a:lnTo>
                  <a:lnTo>
                    <a:pt x="60" y="24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6" name="Freeform 5707"/>
            <p:cNvSpPr>
              <a:spLocks/>
            </p:cNvSpPr>
            <p:nvPr/>
          </p:nvSpPr>
          <p:spPr bwMode="gray">
            <a:xfrm>
              <a:off x="7039288" y="4532923"/>
              <a:ext cx="243788" cy="233790"/>
            </a:xfrm>
            <a:custGeom>
              <a:avLst/>
              <a:gdLst/>
              <a:ahLst/>
              <a:cxnLst>
                <a:cxn ang="0">
                  <a:pos x="115" y="140"/>
                </a:cxn>
                <a:cxn ang="0">
                  <a:pos x="105" y="157"/>
                </a:cxn>
                <a:cxn ang="0">
                  <a:pos x="75" y="182"/>
                </a:cxn>
                <a:cxn ang="0">
                  <a:pos x="49" y="178"/>
                </a:cxn>
                <a:cxn ang="0">
                  <a:pos x="49" y="178"/>
                </a:cxn>
                <a:cxn ang="0">
                  <a:pos x="32" y="170"/>
                </a:cxn>
                <a:cxn ang="0">
                  <a:pos x="17" y="174"/>
                </a:cxn>
                <a:cxn ang="0">
                  <a:pos x="0" y="155"/>
                </a:cxn>
                <a:cxn ang="0">
                  <a:pos x="0" y="92"/>
                </a:cxn>
                <a:cxn ang="0">
                  <a:pos x="34" y="88"/>
                </a:cxn>
                <a:cxn ang="0">
                  <a:pos x="32" y="86"/>
                </a:cxn>
                <a:cxn ang="0">
                  <a:pos x="34" y="49"/>
                </a:cxn>
                <a:cxn ang="0">
                  <a:pos x="66" y="67"/>
                </a:cxn>
                <a:cxn ang="0">
                  <a:pos x="81" y="65"/>
                </a:cxn>
                <a:cxn ang="0">
                  <a:pos x="107" y="88"/>
                </a:cxn>
                <a:cxn ang="0">
                  <a:pos x="120" y="92"/>
                </a:cxn>
                <a:cxn ang="0">
                  <a:pos x="124" y="73"/>
                </a:cxn>
                <a:cxn ang="0">
                  <a:pos x="113" y="75"/>
                </a:cxn>
                <a:cxn ang="0">
                  <a:pos x="107" y="67"/>
                </a:cxn>
                <a:cxn ang="0">
                  <a:pos x="111" y="17"/>
                </a:cxn>
                <a:cxn ang="0">
                  <a:pos x="115" y="7"/>
                </a:cxn>
                <a:cxn ang="0">
                  <a:pos x="139" y="0"/>
                </a:cxn>
                <a:cxn ang="0">
                  <a:pos x="145" y="0"/>
                </a:cxn>
                <a:cxn ang="0">
                  <a:pos x="150" y="7"/>
                </a:cxn>
                <a:cxn ang="0">
                  <a:pos x="150" y="7"/>
                </a:cxn>
                <a:cxn ang="0">
                  <a:pos x="180" y="22"/>
                </a:cxn>
                <a:cxn ang="0">
                  <a:pos x="190" y="47"/>
                </a:cxn>
                <a:cxn ang="0">
                  <a:pos x="184" y="62"/>
                </a:cxn>
                <a:cxn ang="0">
                  <a:pos x="186" y="77"/>
                </a:cxn>
                <a:cxn ang="0">
                  <a:pos x="175" y="101"/>
                </a:cxn>
                <a:cxn ang="0">
                  <a:pos x="180" y="108"/>
                </a:cxn>
                <a:cxn ang="0">
                  <a:pos x="132" y="127"/>
                </a:cxn>
                <a:cxn ang="0">
                  <a:pos x="133" y="137"/>
                </a:cxn>
                <a:cxn ang="0">
                  <a:pos x="115" y="140"/>
                </a:cxn>
                <a:cxn ang="0">
                  <a:pos x="115" y="140"/>
                </a:cxn>
              </a:cxnLst>
              <a:rect l="0" t="0" r="r" b="b"/>
              <a:pathLst>
                <a:path w="190" h="182">
                  <a:moveTo>
                    <a:pt x="115" y="140"/>
                  </a:moveTo>
                  <a:lnTo>
                    <a:pt x="105" y="157"/>
                  </a:lnTo>
                  <a:lnTo>
                    <a:pt x="75" y="182"/>
                  </a:lnTo>
                  <a:lnTo>
                    <a:pt x="49" y="178"/>
                  </a:lnTo>
                  <a:lnTo>
                    <a:pt x="49" y="178"/>
                  </a:lnTo>
                  <a:lnTo>
                    <a:pt x="32" y="170"/>
                  </a:lnTo>
                  <a:lnTo>
                    <a:pt x="17" y="174"/>
                  </a:lnTo>
                  <a:lnTo>
                    <a:pt x="0" y="155"/>
                  </a:lnTo>
                  <a:lnTo>
                    <a:pt x="0" y="92"/>
                  </a:lnTo>
                  <a:lnTo>
                    <a:pt x="34" y="88"/>
                  </a:lnTo>
                  <a:lnTo>
                    <a:pt x="32" y="86"/>
                  </a:lnTo>
                  <a:lnTo>
                    <a:pt x="34" y="49"/>
                  </a:lnTo>
                  <a:lnTo>
                    <a:pt x="66" y="67"/>
                  </a:lnTo>
                  <a:lnTo>
                    <a:pt x="81" y="65"/>
                  </a:lnTo>
                  <a:lnTo>
                    <a:pt x="107" y="88"/>
                  </a:lnTo>
                  <a:lnTo>
                    <a:pt x="120" y="92"/>
                  </a:lnTo>
                  <a:lnTo>
                    <a:pt x="124" y="73"/>
                  </a:lnTo>
                  <a:lnTo>
                    <a:pt x="113" y="75"/>
                  </a:lnTo>
                  <a:lnTo>
                    <a:pt x="107" y="67"/>
                  </a:lnTo>
                  <a:lnTo>
                    <a:pt x="111" y="17"/>
                  </a:lnTo>
                  <a:lnTo>
                    <a:pt x="115" y="7"/>
                  </a:lnTo>
                  <a:lnTo>
                    <a:pt x="139" y="0"/>
                  </a:lnTo>
                  <a:lnTo>
                    <a:pt x="145" y="0"/>
                  </a:lnTo>
                  <a:lnTo>
                    <a:pt x="150" y="7"/>
                  </a:lnTo>
                  <a:lnTo>
                    <a:pt x="150" y="7"/>
                  </a:lnTo>
                  <a:lnTo>
                    <a:pt x="180" y="22"/>
                  </a:lnTo>
                  <a:lnTo>
                    <a:pt x="190" y="47"/>
                  </a:lnTo>
                  <a:lnTo>
                    <a:pt x="184" y="62"/>
                  </a:lnTo>
                  <a:lnTo>
                    <a:pt x="186" y="77"/>
                  </a:lnTo>
                  <a:lnTo>
                    <a:pt x="175" y="101"/>
                  </a:lnTo>
                  <a:lnTo>
                    <a:pt x="180" y="108"/>
                  </a:lnTo>
                  <a:lnTo>
                    <a:pt x="132" y="127"/>
                  </a:lnTo>
                  <a:lnTo>
                    <a:pt x="133" y="137"/>
                  </a:lnTo>
                  <a:lnTo>
                    <a:pt x="115" y="140"/>
                  </a:lnTo>
                  <a:lnTo>
                    <a:pt x="115" y="14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7" name="Freeform 5708"/>
            <p:cNvSpPr>
              <a:spLocks/>
            </p:cNvSpPr>
            <p:nvPr/>
          </p:nvSpPr>
          <p:spPr bwMode="gray">
            <a:xfrm>
              <a:off x="7102160" y="4708908"/>
              <a:ext cx="161670" cy="165708"/>
            </a:xfrm>
            <a:custGeom>
              <a:avLst/>
              <a:gdLst/>
              <a:ahLst/>
              <a:cxnLst>
                <a:cxn ang="0">
                  <a:pos x="64" y="119"/>
                </a:cxn>
                <a:cxn ang="0">
                  <a:pos x="45" y="112"/>
                </a:cxn>
                <a:cxn ang="0">
                  <a:pos x="39" y="93"/>
                </a:cxn>
                <a:cxn ang="0">
                  <a:pos x="13" y="71"/>
                </a:cxn>
                <a:cxn ang="0">
                  <a:pos x="0" y="41"/>
                </a:cxn>
                <a:cxn ang="0">
                  <a:pos x="0" y="41"/>
                </a:cxn>
                <a:cxn ang="0">
                  <a:pos x="26" y="45"/>
                </a:cxn>
                <a:cxn ang="0">
                  <a:pos x="56" y="20"/>
                </a:cxn>
                <a:cxn ang="0">
                  <a:pos x="66" y="3"/>
                </a:cxn>
                <a:cxn ang="0">
                  <a:pos x="84" y="0"/>
                </a:cxn>
                <a:cxn ang="0">
                  <a:pos x="84" y="0"/>
                </a:cxn>
                <a:cxn ang="0">
                  <a:pos x="84" y="7"/>
                </a:cxn>
                <a:cxn ang="0">
                  <a:pos x="101" y="7"/>
                </a:cxn>
                <a:cxn ang="0">
                  <a:pos x="124" y="20"/>
                </a:cxn>
                <a:cxn ang="0">
                  <a:pos x="126" y="33"/>
                </a:cxn>
                <a:cxn ang="0">
                  <a:pos x="124" y="80"/>
                </a:cxn>
                <a:cxn ang="0">
                  <a:pos x="101" y="129"/>
                </a:cxn>
                <a:cxn ang="0">
                  <a:pos x="90" y="123"/>
                </a:cxn>
                <a:cxn ang="0">
                  <a:pos x="64" y="119"/>
                </a:cxn>
                <a:cxn ang="0">
                  <a:pos x="64" y="119"/>
                </a:cxn>
              </a:cxnLst>
              <a:rect l="0" t="0" r="r" b="b"/>
              <a:pathLst>
                <a:path w="126" h="129">
                  <a:moveTo>
                    <a:pt x="64" y="119"/>
                  </a:moveTo>
                  <a:lnTo>
                    <a:pt x="45" y="112"/>
                  </a:lnTo>
                  <a:lnTo>
                    <a:pt x="39" y="93"/>
                  </a:lnTo>
                  <a:lnTo>
                    <a:pt x="13" y="71"/>
                  </a:lnTo>
                  <a:lnTo>
                    <a:pt x="0" y="41"/>
                  </a:lnTo>
                  <a:lnTo>
                    <a:pt x="0" y="41"/>
                  </a:lnTo>
                  <a:lnTo>
                    <a:pt x="26" y="45"/>
                  </a:lnTo>
                  <a:lnTo>
                    <a:pt x="56" y="20"/>
                  </a:lnTo>
                  <a:lnTo>
                    <a:pt x="66" y="3"/>
                  </a:lnTo>
                  <a:lnTo>
                    <a:pt x="84" y="0"/>
                  </a:lnTo>
                  <a:lnTo>
                    <a:pt x="84" y="0"/>
                  </a:lnTo>
                  <a:lnTo>
                    <a:pt x="84" y="7"/>
                  </a:lnTo>
                  <a:lnTo>
                    <a:pt x="101" y="7"/>
                  </a:lnTo>
                  <a:lnTo>
                    <a:pt x="124" y="20"/>
                  </a:lnTo>
                  <a:lnTo>
                    <a:pt x="126" y="33"/>
                  </a:lnTo>
                  <a:lnTo>
                    <a:pt x="124" y="80"/>
                  </a:lnTo>
                  <a:lnTo>
                    <a:pt x="101" y="129"/>
                  </a:lnTo>
                  <a:lnTo>
                    <a:pt x="90" y="123"/>
                  </a:lnTo>
                  <a:lnTo>
                    <a:pt x="64" y="119"/>
                  </a:lnTo>
                  <a:lnTo>
                    <a:pt x="64" y="11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8" name="Freeform 5709"/>
            <p:cNvSpPr>
              <a:spLocks/>
            </p:cNvSpPr>
            <p:nvPr/>
          </p:nvSpPr>
          <p:spPr bwMode="gray">
            <a:xfrm>
              <a:off x="6922527" y="4861770"/>
              <a:ext cx="331038" cy="301871"/>
            </a:xfrm>
            <a:custGeom>
              <a:avLst/>
              <a:gdLst/>
              <a:ahLst/>
              <a:cxnLst>
                <a:cxn ang="0">
                  <a:pos x="204" y="0"/>
                </a:cxn>
                <a:cxn ang="0">
                  <a:pos x="230" y="4"/>
                </a:cxn>
                <a:cxn ang="0">
                  <a:pos x="241" y="10"/>
                </a:cxn>
                <a:cxn ang="0">
                  <a:pos x="245" y="70"/>
                </a:cxn>
                <a:cxn ang="0">
                  <a:pos x="232" y="70"/>
                </a:cxn>
                <a:cxn ang="0">
                  <a:pos x="226" y="87"/>
                </a:cxn>
                <a:cxn ang="0">
                  <a:pos x="236" y="94"/>
                </a:cxn>
                <a:cxn ang="0">
                  <a:pos x="245" y="87"/>
                </a:cxn>
                <a:cxn ang="0">
                  <a:pos x="256" y="87"/>
                </a:cxn>
                <a:cxn ang="0">
                  <a:pos x="258" y="90"/>
                </a:cxn>
                <a:cxn ang="0">
                  <a:pos x="249" y="120"/>
                </a:cxn>
                <a:cxn ang="0">
                  <a:pos x="234" y="132"/>
                </a:cxn>
                <a:cxn ang="0">
                  <a:pos x="217" y="163"/>
                </a:cxn>
                <a:cxn ang="0">
                  <a:pos x="183" y="197"/>
                </a:cxn>
                <a:cxn ang="0">
                  <a:pos x="161" y="214"/>
                </a:cxn>
                <a:cxn ang="0">
                  <a:pos x="125" y="225"/>
                </a:cxn>
                <a:cxn ang="0">
                  <a:pos x="93" y="222"/>
                </a:cxn>
                <a:cxn ang="0">
                  <a:pos x="54" y="235"/>
                </a:cxn>
                <a:cxn ang="0">
                  <a:pos x="45" y="235"/>
                </a:cxn>
                <a:cxn ang="0">
                  <a:pos x="33" y="222"/>
                </a:cxn>
                <a:cxn ang="0">
                  <a:pos x="28" y="225"/>
                </a:cxn>
                <a:cxn ang="0">
                  <a:pos x="20" y="199"/>
                </a:cxn>
                <a:cxn ang="0">
                  <a:pos x="28" y="195"/>
                </a:cxn>
                <a:cxn ang="0">
                  <a:pos x="26" y="184"/>
                </a:cxn>
                <a:cxn ang="0">
                  <a:pos x="3" y="128"/>
                </a:cxn>
                <a:cxn ang="0">
                  <a:pos x="0" y="122"/>
                </a:cxn>
                <a:cxn ang="0">
                  <a:pos x="5" y="115"/>
                </a:cxn>
                <a:cxn ang="0">
                  <a:pos x="15" y="120"/>
                </a:cxn>
                <a:cxn ang="0">
                  <a:pos x="18" y="128"/>
                </a:cxn>
                <a:cxn ang="0">
                  <a:pos x="39" y="128"/>
                </a:cxn>
                <a:cxn ang="0">
                  <a:pos x="52" y="117"/>
                </a:cxn>
                <a:cxn ang="0">
                  <a:pos x="54" y="49"/>
                </a:cxn>
                <a:cxn ang="0">
                  <a:pos x="54" y="49"/>
                </a:cxn>
                <a:cxn ang="0">
                  <a:pos x="65" y="62"/>
                </a:cxn>
                <a:cxn ang="0">
                  <a:pos x="65" y="83"/>
                </a:cxn>
                <a:cxn ang="0">
                  <a:pos x="73" y="87"/>
                </a:cxn>
                <a:cxn ang="0">
                  <a:pos x="88" y="85"/>
                </a:cxn>
                <a:cxn ang="0">
                  <a:pos x="110" y="60"/>
                </a:cxn>
                <a:cxn ang="0">
                  <a:pos x="125" y="66"/>
                </a:cxn>
                <a:cxn ang="0">
                  <a:pos x="140" y="64"/>
                </a:cxn>
                <a:cxn ang="0">
                  <a:pos x="176" y="21"/>
                </a:cxn>
                <a:cxn ang="0">
                  <a:pos x="204" y="0"/>
                </a:cxn>
                <a:cxn ang="0">
                  <a:pos x="204" y="0"/>
                </a:cxn>
              </a:cxnLst>
              <a:rect l="0" t="0" r="r" b="b"/>
              <a:pathLst>
                <a:path w="258" h="235">
                  <a:moveTo>
                    <a:pt x="204" y="0"/>
                  </a:moveTo>
                  <a:lnTo>
                    <a:pt x="230" y="4"/>
                  </a:lnTo>
                  <a:lnTo>
                    <a:pt x="241" y="10"/>
                  </a:lnTo>
                  <a:lnTo>
                    <a:pt x="245" y="70"/>
                  </a:lnTo>
                  <a:lnTo>
                    <a:pt x="232" y="70"/>
                  </a:lnTo>
                  <a:lnTo>
                    <a:pt x="226" y="87"/>
                  </a:lnTo>
                  <a:lnTo>
                    <a:pt x="236" y="94"/>
                  </a:lnTo>
                  <a:lnTo>
                    <a:pt x="245" y="87"/>
                  </a:lnTo>
                  <a:lnTo>
                    <a:pt x="256" y="87"/>
                  </a:lnTo>
                  <a:lnTo>
                    <a:pt x="258" y="90"/>
                  </a:lnTo>
                  <a:lnTo>
                    <a:pt x="249" y="120"/>
                  </a:lnTo>
                  <a:lnTo>
                    <a:pt x="234" y="132"/>
                  </a:lnTo>
                  <a:lnTo>
                    <a:pt x="217" y="163"/>
                  </a:lnTo>
                  <a:lnTo>
                    <a:pt x="183" y="197"/>
                  </a:lnTo>
                  <a:lnTo>
                    <a:pt x="161" y="214"/>
                  </a:lnTo>
                  <a:lnTo>
                    <a:pt x="125" y="225"/>
                  </a:lnTo>
                  <a:lnTo>
                    <a:pt x="93" y="222"/>
                  </a:lnTo>
                  <a:lnTo>
                    <a:pt x="54" y="235"/>
                  </a:lnTo>
                  <a:lnTo>
                    <a:pt x="45" y="235"/>
                  </a:lnTo>
                  <a:lnTo>
                    <a:pt x="33" y="222"/>
                  </a:lnTo>
                  <a:lnTo>
                    <a:pt x="28" y="225"/>
                  </a:lnTo>
                  <a:lnTo>
                    <a:pt x="20" y="199"/>
                  </a:lnTo>
                  <a:lnTo>
                    <a:pt x="28" y="195"/>
                  </a:lnTo>
                  <a:lnTo>
                    <a:pt x="26" y="184"/>
                  </a:lnTo>
                  <a:lnTo>
                    <a:pt x="3" y="128"/>
                  </a:lnTo>
                  <a:lnTo>
                    <a:pt x="0" y="122"/>
                  </a:lnTo>
                  <a:lnTo>
                    <a:pt x="5" y="115"/>
                  </a:lnTo>
                  <a:lnTo>
                    <a:pt x="15" y="120"/>
                  </a:lnTo>
                  <a:lnTo>
                    <a:pt x="18" y="128"/>
                  </a:lnTo>
                  <a:lnTo>
                    <a:pt x="39" y="128"/>
                  </a:lnTo>
                  <a:lnTo>
                    <a:pt x="52" y="117"/>
                  </a:lnTo>
                  <a:lnTo>
                    <a:pt x="54" y="49"/>
                  </a:lnTo>
                  <a:lnTo>
                    <a:pt x="54" y="49"/>
                  </a:lnTo>
                  <a:lnTo>
                    <a:pt x="65" y="62"/>
                  </a:lnTo>
                  <a:lnTo>
                    <a:pt x="65" y="83"/>
                  </a:lnTo>
                  <a:lnTo>
                    <a:pt x="73" y="87"/>
                  </a:lnTo>
                  <a:lnTo>
                    <a:pt x="88" y="85"/>
                  </a:lnTo>
                  <a:lnTo>
                    <a:pt x="110" y="60"/>
                  </a:lnTo>
                  <a:lnTo>
                    <a:pt x="125" y="66"/>
                  </a:lnTo>
                  <a:lnTo>
                    <a:pt x="140" y="64"/>
                  </a:lnTo>
                  <a:lnTo>
                    <a:pt x="176" y="21"/>
                  </a:lnTo>
                  <a:lnTo>
                    <a:pt x="204" y="0"/>
                  </a:lnTo>
                  <a:lnTo>
                    <a:pt x="204"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9" name="Freeform 5710"/>
            <p:cNvSpPr>
              <a:spLocks/>
            </p:cNvSpPr>
            <p:nvPr/>
          </p:nvSpPr>
          <p:spPr bwMode="gray">
            <a:xfrm>
              <a:off x="6849390" y="4739737"/>
              <a:ext cx="275865" cy="286457"/>
            </a:xfrm>
            <a:custGeom>
              <a:avLst/>
              <a:gdLst/>
              <a:ahLst/>
              <a:cxnLst>
                <a:cxn ang="0">
                  <a:pos x="129" y="144"/>
                </a:cxn>
                <a:cxn ang="0">
                  <a:pos x="129" y="97"/>
                </a:cxn>
                <a:cxn ang="0">
                  <a:pos x="146" y="90"/>
                </a:cxn>
                <a:cxn ang="0">
                  <a:pos x="148" y="28"/>
                </a:cxn>
                <a:cxn ang="0">
                  <a:pos x="180" y="22"/>
                </a:cxn>
                <a:cxn ang="0">
                  <a:pos x="185" y="22"/>
                </a:cxn>
                <a:cxn ang="0">
                  <a:pos x="189" y="32"/>
                </a:cxn>
                <a:cxn ang="0">
                  <a:pos x="198" y="22"/>
                </a:cxn>
                <a:cxn ang="0">
                  <a:pos x="215" y="17"/>
                </a:cxn>
                <a:cxn ang="0">
                  <a:pos x="198" y="9"/>
                </a:cxn>
                <a:cxn ang="0">
                  <a:pos x="183" y="13"/>
                </a:cxn>
                <a:cxn ang="0">
                  <a:pos x="159" y="21"/>
                </a:cxn>
                <a:cxn ang="0">
                  <a:pos x="120" y="17"/>
                </a:cxn>
                <a:cxn ang="0">
                  <a:pos x="107" y="9"/>
                </a:cxn>
                <a:cxn ang="0">
                  <a:pos x="37" y="7"/>
                </a:cxn>
                <a:cxn ang="0">
                  <a:pos x="24" y="0"/>
                </a:cxn>
                <a:cxn ang="0">
                  <a:pos x="0" y="7"/>
                </a:cxn>
                <a:cxn ang="0">
                  <a:pos x="2" y="19"/>
                </a:cxn>
                <a:cxn ang="0">
                  <a:pos x="43" y="103"/>
                </a:cxn>
                <a:cxn ang="0">
                  <a:pos x="43" y="131"/>
                </a:cxn>
                <a:cxn ang="0">
                  <a:pos x="56" y="197"/>
                </a:cxn>
                <a:cxn ang="0">
                  <a:pos x="75" y="217"/>
                </a:cxn>
                <a:cxn ang="0">
                  <a:pos x="80" y="210"/>
                </a:cxn>
                <a:cxn ang="0">
                  <a:pos x="90" y="215"/>
                </a:cxn>
                <a:cxn ang="0">
                  <a:pos x="93" y="223"/>
                </a:cxn>
                <a:cxn ang="0">
                  <a:pos x="114" y="223"/>
                </a:cxn>
                <a:cxn ang="0">
                  <a:pos x="127" y="212"/>
                </a:cxn>
                <a:cxn ang="0">
                  <a:pos x="129" y="144"/>
                </a:cxn>
                <a:cxn ang="0">
                  <a:pos x="129" y="144"/>
                </a:cxn>
              </a:cxnLst>
              <a:rect l="0" t="0" r="r" b="b"/>
              <a:pathLst>
                <a:path w="215" h="223">
                  <a:moveTo>
                    <a:pt x="129" y="144"/>
                  </a:moveTo>
                  <a:lnTo>
                    <a:pt x="129" y="97"/>
                  </a:lnTo>
                  <a:lnTo>
                    <a:pt x="146" y="90"/>
                  </a:lnTo>
                  <a:lnTo>
                    <a:pt x="148" y="28"/>
                  </a:lnTo>
                  <a:lnTo>
                    <a:pt x="180" y="22"/>
                  </a:lnTo>
                  <a:lnTo>
                    <a:pt x="185" y="22"/>
                  </a:lnTo>
                  <a:lnTo>
                    <a:pt x="189" y="32"/>
                  </a:lnTo>
                  <a:lnTo>
                    <a:pt x="198" y="22"/>
                  </a:lnTo>
                  <a:lnTo>
                    <a:pt x="215" y="17"/>
                  </a:lnTo>
                  <a:lnTo>
                    <a:pt x="198" y="9"/>
                  </a:lnTo>
                  <a:lnTo>
                    <a:pt x="183" y="13"/>
                  </a:lnTo>
                  <a:lnTo>
                    <a:pt x="159" y="21"/>
                  </a:lnTo>
                  <a:lnTo>
                    <a:pt x="120" y="17"/>
                  </a:lnTo>
                  <a:lnTo>
                    <a:pt x="107" y="9"/>
                  </a:lnTo>
                  <a:lnTo>
                    <a:pt x="37" y="7"/>
                  </a:lnTo>
                  <a:lnTo>
                    <a:pt x="24" y="0"/>
                  </a:lnTo>
                  <a:lnTo>
                    <a:pt x="0" y="7"/>
                  </a:lnTo>
                  <a:lnTo>
                    <a:pt x="2" y="19"/>
                  </a:lnTo>
                  <a:lnTo>
                    <a:pt x="43" y="103"/>
                  </a:lnTo>
                  <a:lnTo>
                    <a:pt x="43" y="131"/>
                  </a:lnTo>
                  <a:lnTo>
                    <a:pt x="56" y="197"/>
                  </a:lnTo>
                  <a:lnTo>
                    <a:pt x="75" y="217"/>
                  </a:lnTo>
                  <a:lnTo>
                    <a:pt x="80" y="210"/>
                  </a:lnTo>
                  <a:lnTo>
                    <a:pt x="90" y="215"/>
                  </a:lnTo>
                  <a:lnTo>
                    <a:pt x="93" y="223"/>
                  </a:lnTo>
                  <a:lnTo>
                    <a:pt x="114" y="223"/>
                  </a:lnTo>
                  <a:lnTo>
                    <a:pt x="127" y="212"/>
                  </a:lnTo>
                  <a:lnTo>
                    <a:pt x="129" y="144"/>
                  </a:lnTo>
                  <a:lnTo>
                    <a:pt x="129" y="14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0" name="Freeform 5711"/>
            <p:cNvSpPr>
              <a:spLocks/>
            </p:cNvSpPr>
            <p:nvPr/>
          </p:nvSpPr>
          <p:spPr bwMode="gray">
            <a:xfrm>
              <a:off x="6849390" y="4475118"/>
              <a:ext cx="256619" cy="291595"/>
            </a:xfrm>
            <a:custGeom>
              <a:avLst/>
              <a:gdLst/>
              <a:ahLst/>
              <a:cxnLst>
                <a:cxn ang="0">
                  <a:pos x="30" y="2"/>
                </a:cxn>
                <a:cxn ang="0">
                  <a:pos x="69" y="0"/>
                </a:cxn>
                <a:cxn ang="0">
                  <a:pos x="78" y="7"/>
                </a:cxn>
                <a:cxn ang="0">
                  <a:pos x="84" y="30"/>
                </a:cxn>
                <a:cxn ang="0">
                  <a:pos x="101" y="45"/>
                </a:cxn>
                <a:cxn ang="0">
                  <a:pos x="121" y="41"/>
                </a:cxn>
                <a:cxn ang="0">
                  <a:pos x="127" y="24"/>
                </a:cxn>
                <a:cxn ang="0">
                  <a:pos x="148" y="20"/>
                </a:cxn>
                <a:cxn ang="0">
                  <a:pos x="148" y="26"/>
                </a:cxn>
                <a:cxn ang="0">
                  <a:pos x="161" y="30"/>
                </a:cxn>
                <a:cxn ang="0">
                  <a:pos x="163" y="34"/>
                </a:cxn>
                <a:cxn ang="0">
                  <a:pos x="163" y="71"/>
                </a:cxn>
                <a:cxn ang="0">
                  <a:pos x="170" y="88"/>
                </a:cxn>
                <a:cxn ang="0">
                  <a:pos x="165" y="97"/>
                </a:cxn>
                <a:cxn ang="0">
                  <a:pos x="168" y="103"/>
                </a:cxn>
                <a:cxn ang="0">
                  <a:pos x="200" y="94"/>
                </a:cxn>
                <a:cxn ang="0">
                  <a:pos x="198" y="131"/>
                </a:cxn>
                <a:cxn ang="0">
                  <a:pos x="200" y="133"/>
                </a:cxn>
                <a:cxn ang="0">
                  <a:pos x="166" y="137"/>
                </a:cxn>
                <a:cxn ang="0">
                  <a:pos x="166" y="200"/>
                </a:cxn>
                <a:cxn ang="0">
                  <a:pos x="183" y="219"/>
                </a:cxn>
                <a:cxn ang="0">
                  <a:pos x="159" y="227"/>
                </a:cxn>
                <a:cxn ang="0">
                  <a:pos x="120" y="223"/>
                </a:cxn>
                <a:cxn ang="0">
                  <a:pos x="107" y="215"/>
                </a:cxn>
                <a:cxn ang="0">
                  <a:pos x="37" y="213"/>
                </a:cxn>
                <a:cxn ang="0">
                  <a:pos x="24" y="206"/>
                </a:cxn>
                <a:cxn ang="0">
                  <a:pos x="0" y="213"/>
                </a:cxn>
                <a:cxn ang="0">
                  <a:pos x="2" y="189"/>
                </a:cxn>
                <a:cxn ang="0">
                  <a:pos x="15" y="140"/>
                </a:cxn>
                <a:cxn ang="0">
                  <a:pos x="32" y="120"/>
                </a:cxn>
                <a:cxn ang="0">
                  <a:pos x="35" y="103"/>
                </a:cxn>
                <a:cxn ang="0">
                  <a:pos x="20" y="64"/>
                </a:cxn>
                <a:cxn ang="0">
                  <a:pos x="28" y="54"/>
                </a:cxn>
                <a:cxn ang="0">
                  <a:pos x="13" y="11"/>
                </a:cxn>
                <a:cxn ang="0">
                  <a:pos x="30" y="2"/>
                </a:cxn>
                <a:cxn ang="0">
                  <a:pos x="30" y="2"/>
                </a:cxn>
              </a:cxnLst>
              <a:rect l="0" t="0" r="r" b="b"/>
              <a:pathLst>
                <a:path w="200" h="227">
                  <a:moveTo>
                    <a:pt x="30" y="2"/>
                  </a:moveTo>
                  <a:lnTo>
                    <a:pt x="69" y="0"/>
                  </a:lnTo>
                  <a:lnTo>
                    <a:pt x="78" y="7"/>
                  </a:lnTo>
                  <a:lnTo>
                    <a:pt x="84" y="30"/>
                  </a:lnTo>
                  <a:lnTo>
                    <a:pt x="101" y="45"/>
                  </a:lnTo>
                  <a:lnTo>
                    <a:pt x="121" y="41"/>
                  </a:lnTo>
                  <a:lnTo>
                    <a:pt x="127" y="24"/>
                  </a:lnTo>
                  <a:lnTo>
                    <a:pt x="148" y="20"/>
                  </a:lnTo>
                  <a:lnTo>
                    <a:pt x="148" y="26"/>
                  </a:lnTo>
                  <a:lnTo>
                    <a:pt x="161" y="30"/>
                  </a:lnTo>
                  <a:lnTo>
                    <a:pt x="163" y="34"/>
                  </a:lnTo>
                  <a:lnTo>
                    <a:pt x="163" y="71"/>
                  </a:lnTo>
                  <a:lnTo>
                    <a:pt x="170" y="88"/>
                  </a:lnTo>
                  <a:lnTo>
                    <a:pt x="165" y="97"/>
                  </a:lnTo>
                  <a:lnTo>
                    <a:pt x="168" y="103"/>
                  </a:lnTo>
                  <a:lnTo>
                    <a:pt x="200" y="94"/>
                  </a:lnTo>
                  <a:lnTo>
                    <a:pt x="198" y="131"/>
                  </a:lnTo>
                  <a:lnTo>
                    <a:pt x="200" y="133"/>
                  </a:lnTo>
                  <a:lnTo>
                    <a:pt x="166" y="137"/>
                  </a:lnTo>
                  <a:lnTo>
                    <a:pt x="166" y="200"/>
                  </a:lnTo>
                  <a:lnTo>
                    <a:pt x="183" y="219"/>
                  </a:lnTo>
                  <a:lnTo>
                    <a:pt x="159" y="227"/>
                  </a:lnTo>
                  <a:lnTo>
                    <a:pt x="120" y="223"/>
                  </a:lnTo>
                  <a:lnTo>
                    <a:pt x="107" y="215"/>
                  </a:lnTo>
                  <a:lnTo>
                    <a:pt x="37" y="213"/>
                  </a:lnTo>
                  <a:lnTo>
                    <a:pt x="24" y="206"/>
                  </a:lnTo>
                  <a:lnTo>
                    <a:pt x="0" y="213"/>
                  </a:lnTo>
                  <a:lnTo>
                    <a:pt x="2" y="189"/>
                  </a:lnTo>
                  <a:lnTo>
                    <a:pt x="15" y="140"/>
                  </a:lnTo>
                  <a:lnTo>
                    <a:pt x="32" y="120"/>
                  </a:lnTo>
                  <a:lnTo>
                    <a:pt x="35" y="103"/>
                  </a:lnTo>
                  <a:lnTo>
                    <a:pt x="20" y="64"/>
                  </a:lnTo>
                  <a:lnTo>
                    <a:pt x="28" y="54"/>
                  </a:lnTo>
                  <a:lnTo>
                    <a:pt x="13" y="11"/>
                  </a:lnTo>
                  <a:lnTo>
                    <a:pt x="30" y="2"/>
                  </a:lnTo>
                  <a:lnTo>
                    <a:pt x="3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1" name="Freeform 5712"/>
            <p:cNvSpPr>
              <a:spLocks/>
            </p:cNvSpPr>
            <p:nvPr/>
          </p:nvSpPr>
          <p:spPr bwMode="gray">
            <a:xfrm>
              <a:off x="6832710" y="4443004"/>
              <a:ext cx="19246" cy="34683"/>
            </a:xfrm>
            <a:custGeom>
              <a:avLst/>
              <a:gdLst/>
              <a:ahLst/>
              <a:cxnLst>
                <a:cxn ang="0">
                  <a:pos x="15" y="6"/>
                </a:cxn>
                <a:cxn ang="0">
                  <a:pos x="8" y="12"/>
                </a:cxn>
                <a:cxn ang="0">
                  <a:pos x="6" y="27"/>
                </a:cxn>
                <a:cxn ang="0">
                  <a:pos x="6" y="27"/>
                </a:cxn>
                <a:cxn ang="0">
                  <a:pos x="2" y="17"/>
                </a:cxn>
                <a:cxn ang="0">
                  <a:pos x="0" y="12"/>
                </a:cxn>
                <a:cxn ang="0">
                  <a:pos x="12" y="0"/>
                </a:cxn>
                <a:cxn ang="0">
                  <a:pos x="15" y="6"/>
                </a:cxn>
                <a:cxn ang="0">
                  <a:pos x="15" y="6"/>
                </a:cxn>
              </a:cxnLst>
              <a:rect l="0" t="0" r="r" b="b"/>
              <a:pathLst>
                <a:path w="15" h="27">
                  <a:moveTo>
                    <a:pt x="15" y="6"/>
                  </a:moveTo>
                  <a:lnTo>
                    <a:pt x="8" y="12"/>
                  </a:lnTo>
                  <a:lnTo>
                    <a:pt x="6" y="27"/>
                  </a:lnTo>
                  <a:lnTo>
                    <a:pt x="6" y="27"/>
                  </a:lnTo>
                  <a:lnTo>
                    <a:pt x="2" y="17"/>
                  </a:lnTo>
                  <a:lnTo>
                    <a:pt x="0" y="12"/>
                  </a:lnTo>
                  <a:lnTo>
                    <a:pt x="12" y="0"/>
                  </a:lnTo>
                  <a:lnTo>
                    <a:pt x="15" y="6"/>
                  </a:lnTo>
                  <a:lnTo>
                    <a:pt x="15"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2" name="Freeform 5713"/>
            <p:cNvSpPr>
              <a:spLocks/>
            </p:cNvSpPr>
            <p:nvPr/>
          </p:nvSpPr>
          <p:spPr bwMode="gray">
            <a:xfrm>
              <a:off x="6783953" y="4026807"/>
              <a:ext cx="159103" cy="272327"/>
            </a:xfrm>
            <a:custGeom>
              <a:avLst/>
              <a:gdLst/>
              <a:ahLst/>
              <a:cxnLst>
                <a:cxn ang="0">
                  <a:pos x="90" y="0"/>
                </a:cxn>
                <a:cxn ang="0">
                  <a:pos x="90" y="12"/>
                </a:cxn>
                <a:cxn ang="0">
                  <a:pos x="96" y="27"/>
                </a:cxn>
                <a:cxn ang="0">
                  <a:pos x="79" y="43"/>
                </a:cxn>
                <a:cxn ang="0">
                  <a:pos x="70" y="79"/>
                </a:cxn>
                <a:cxn ang="0">
                  <a:pos x="62" y="87"/>
                </a:cxn>
                <a:cxn ang="0">
                  <a:pos x="49" y="120"/>
                </a:cxn>
                <a:cxn ang="0">
                  <a:pos x="41" y="124"/>
                </a:cxn>
                <a:cxn ang="0">
                  <a:pos x="34" y="117"/>
                </a:cxn>
                <a:cxn ang="0">
                  <a:pos x="19" y="117"/>
                </a:cxn>
                <a:cxn ang="0">
                  <a:pos x="0" y="156"/>
                </a:cxn>
                <a:cxn ang="0">
                  <a:pos x="8" y="169"/>
                </a:cxn>
                <a:cxn ang="0">
                  <a:pos x="13" y="171"/>
                </a:cxn>
                <a:cxn ang="0">
                  <a:pos x="23" y="188"/>
                </a:cxn>
                <a:cxn ang="0">
                  <a:pos x="19" y="203"/>
                </a:cxn>
                <a:cxn ang="0">
                  <a:pos x="45" y="203"/>
                </a:cxn>
                <a:cxn ang="0">
                  <a:pos x="81" y="203"/>
                </a:cxn>
                <a:cxn ang="0">
                  <a:pos x="124" y="212"/>
                </a:cxn>
                <a:cxn ang="0">
                  <a:pos x="124" y="191"/>
                </a:cxn>
                <a:cxn ang="0">
                  <a:pos x="101" y="154"/>
                </a:cxn>
                <a:cxn ang="0">
                  <a:pos x="98" y="137"/>
                </a:cxn>
                <a:cxn ang="0">
                  <a:pos x="111" y="105"/>
                </a:cxn>
                <a:cxn ang="0">
                  <a:pos x="111" y="105"/>
                </a:cxn>
                <a:cxn ang="0">
                  <a:pos x="105" y="83"/>
                </a:cxn>
                <a:cxn ang="0">
                  <a:pos x="90" y="70"/>
                </a:cxn>
                <a:cxn ang="0">
                  <a:pos x="96" y="58"/>
                </a:cxn>
                <a:cxn ang="0">
                  <a:pos x="111" y="55"/>
                </a:cxn>
                <a:cxn ang="0">
                  <a:pos x="103" y="40"/>
                </a:cxn>
                <a:cxn ang="0">
                  <a:pos x="98" y="6"/>
                </a:cxn>
                <a:cxn ang="0">
                  <a:pos x="98" y="6"/>
                </a:cxn>
                <a:cxn ang="0">
                  <a:pos x="90" y="0"/>
                </a:cxn>
                <a:cxn ang="0">
                  <a:pos x="90" y="0"/>
                </a:cxn>
              </a:cxnLst>
              <a:rect l="0" t="0" r="r" b="b"/>
              <a:pathLst>
                <a:path w="124" h="212">
                  <a:moveTo>
                    <a:pt x="90" y="0"/>
                  </a:moveTo>
                  <a:lnTo>
                    <a:pt x="90" y="12"/>
                  </a:lnTo>
                  <a:lnTo>
                    <a:pt x="96" y="27"/>
                  </a:lnTo>
                  <a:lnTo>
                    <a:pt x="79" y="43"/>
                  </a:lnTo>
                  <a:lnTo>
                    <a:pt x="70" y="79"/>
                  </a:lnTo>
                  <a:lnTo>
                    <a:pt x="62" y="87"/>
                  </a:lnTo>
                  <a:lnTo>
                    <a:pt x="49" y="120"/>
                  </a:lnTo>
                  <a:lnTo>
                    <a:pt x="41" y="124"/>
                  </a:lnTo>
                  <a:lnTo>
                    <a:pt x="34" y="117"/>
                  </a:lnTo>
                  <a:lnTo>
                    <a:pt x="19" y="117"/>
                  </a:lnTo>
                  <a:lnTo>
                    <a:pt x="0" y="156"/>
                  </a:lnTo>
                  <a:lnTo>
                    <a:pt x="8" y="169"/>
                  </a:lnTo>
                  <a:lnTo>
                    <a:pt x="13" y="171"/>
                  </a:lnTo>
                  <a:lnTo>
                    <a:pt x="23" y="188"/>
                  </a:lnTo>
                  <a:lnTo>
                    <a:pt x="19" y="203"/>
                  </a:lnTo>
                  <a:lnTo>
                    <a:pt x="45" y="203"/>
                  </a:lnTo>
                  <a:lnTo>
                    <a:pt x="81" y="203"/>
                  </a:lnTo>
                  <a:lnTo>
                    <a:pt x="124" y="212"/>
                  </a:lnTo>
                  <a:lnTo>
                    <a:pt x="124" y="191"/>
                  </a:lnTo>
                  <a:lnTo>
                    <a:pt x="101" y="154"/>
                  </a:lnTo>
                  <a:lnTo>
                    <a:pt x="98" y="137"/>
                  </a:lnTo>
                  <a:lnTo>
                    <a:pt x="111" y="105"/>
                  </a:lnTo>
                  <a:lnTo>
                    <a:pt x="111" y="105"/>
                  </a:lnTo>
                  <a:lnTo>
                    <a:pt x="105" y="83"/>
                  </a:lnTo>
                  <a:lnTo>
                    <a:pt x="90" y="70"/>
                  </a:lnTo>
                  <a:lnTo>
                    <a:pt x="96" y="58"/>
                  </a:lnTo>
                  <a:lnTo>
                    <a:pt x="111" y="55"/>
                  </a:lnTo>
                  <a:lnTo>
                    <a:pt x="103" y="40"/>
                  </a:lnTo>
                  <a:lnTo>
                    <a:pt x="98" y="6"/>
                  </a:lnTo>
                  <a:lnTo>
                    <a:pt x="98" y="6"/>
                  </a:lnTo>
                  <a:lnTo>
                    <a:pt x="90" y="0"/>
                  </a:lnTo>
                  <a:lnTo>
                    <a:pt x="9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3" name="Freeform 5714"/>
            <p:cNvSpPr>
              <a:spLocks/>
            </p:cNvSpPr>
            <p:nvPr/>
          </p:nvSpPr>
          <p:spPr bwMode="gray">
            <a:xfrm>
              <a:off x="6844258" y="4251605"/>
              <a:ext cx="151405" cy="206814"/>
            </a:xfrm>
            <a:custGeom>
              <a:avLst/>
              <a:gdLst/>
              <a:ahLst/>
              <a:cxnLst>
                <a:cxn ang="0">
                  <a:pos x="23" y="149"/>
                </a:cxn>
                <a:cxn ang="0">
                  <a:pos x="26" y="155"/>
                </a:cxn>
                <a:cxn ang="0">
                  <a:pos x="36" y="157"/>
                </a:cxn>
                <a:cxn ang="0">
                  <a:pos x="47" y="149"/>
                </a:cxn>
                <a:cxn ang="0">
                  <a:pos x="53" y="157"/>
                </a:cxn>
                <a:cxn ang="0">
                  <a:pos x="73" y="140"/>
                </a:cxn>
                <a:cxn ang="0">
                  <a:pos x="81" y="106"/>
                </a:cxn>
                <a:cxn ang="0">
                  <a:pos x="103" y="82"/>
                </a:cxn>
                <a:cxn ang="0">
                  <a:pos x="109" y="31"/>
                </a:cxn>
                <a:cxn ang="0">
                  <a:pos x="118" y="0"/>
                </a:cxn>
                <a:cxn ang="0">
                  <a:pos x="107" y="5"/>
                </a:cxn>
                <a:cxn ang="0">
                  <a:pos x="98" y="0"/>
                </a:cxn>
                <a:cxn ang="0">
                  <a:pos x="84" y="5"/>
                </a:cxn>
                <a:cxn ang="0">
                  <a:pos x="77" y="16"/>
                </a:cxn>
                <a:cxn ang="0">
                  <a:pos x="77" y="37"/>
                </a:cxn>
                <a:cxn ang="0">
                  <a:pos x="34" y="28"/>
                </a:cxn>
                <a:cxn ang="0">
                  <a:pos x="41" y="35"/>
                </a:cxn>
                <a:cxn ang="0">
                  <a:pos x="39" y="41"/>
                </a:cxn>
                <a:cxn ang="0">
                  <a:pos x="47" y="46"/>
                </a:cxn>
                <a:cxn ang="0">
                  <a:pos x="43" y="63"/>
                </a:cxn>
                <a:cxn ang="0">
                  <a:pos x="47" y="90"/>
                </a:cxn>
                <a:cxn ang="0">
                  <a:pos x="43" y="112"/>
                </a:cxn>
                <a:cxn ang="0">
                  <a:pos x="21" y="103"/>
                </a:cxn>
                <a:cxn ang="0">
                  <a:pos x="4" y="118"/>
                </a:cxn>
                <a:cxn ang="0">
                  <a:pos x="6" y="133"/>
                </a:cxn>
                <a:cxn ang="0">
                  <a:pos x="0" y="144"/>
                </a:cxn>
                <a:cxn ang="0">
                  <a:pos x="11" y="161"/>
                </a:cxn>
                <a:cxn ang="0">
                  <a:pos x="23" y="149"/>
                </a:cxn>
                <a:cxn ang="0">
                  <a:pos x="23" y="149"/>
                </a:cxn>
              </a:cxnLst>
              <a:rect l="0" t="0" r="r" b="b"/>
              <a:pathLst>
                <a:path w="118" h="161">
                  <a:moveTo>
                    <a:pt x="23" y="149"/>
                  </a:moveTo>
                  <a:lnTo>
                    <a:pt x="26" y="155"/>
                  </a:lnTo>
                  <a:lnTo>
                    <a:pt x="36" y="157"/>
                  </a:lnTo>
                  <a:lnTo>
                    <a:pt x="47" y="149"/>
                  </a:lnTo>
                  <a:lnTo>
                    <a:pt x="53" y="157"/>
                  </a:lnTo>
                  <a:lnTo>
                    <a:pt x="73" y="140"/>
                  </a:lnTo>
                  <a:lnTo>
                    <a:pt x="81" y="106"/>
                  </a:lnTo>
                  <a:lnTo>
                    <a:pt x="103" y="82"/>
                  </a:lnTo>
                  <a:lnTo>
                    <a:pt x="109" y="31"/>
                  </a:lnTo>
                  <a:lnTo>
                    <a:pt x="118" y="0"/>
                  </a:lnTo>
                  <a:lnTo>
                    <a:pt x="107" y="5"/>
                  </a:lnTo>
                  <a:lnTo>
                    <a:pt x="98" y="0"/>
                  </a:lnTo>
                  <a:lnTo>
                    <a:pt x="84" y="5"/>
                  </a:lnTo>
                  <a:lnTo>
                    <a:pt x="77" y="16"/>
                  </a:lnTo>
                  <a:lnTo>
                    <a:pt x="77" y="37"/>
                  </a:lnTo>
                  <a:lnTo>
                    <a:pt x="34" y="28"/>
                  </a:lnTo>
                  <a:lnTo>
                    <a:pt x="41" y="35"/>
                  </a:lnTo>
                  <a:lnTo>
                    <a:pt x="39" y="41"/>
                  </a:lnTo>
                  <a:lnTo>
                    <a:pt x="47" y="46"/>
                  </a:lnTo>
                  <a:lnTo>
                    <a:pt x="43" y="63"/>
                  </a:lnTo>
                  <a:lnTo>
                    <a:pt x="47" y="90"/>
                  </a:lnTo>
                  <a:lnTo>
                    <a:pt x="43" y="112"/>
                  </a:lnTo>
                  <a:lnTo>
                    <a:pt x="21" y="103"/>
                  </a:lnTo>
                  <a:lnTo>
                    <a:pt x="4" y="118"/>
                  </a:lnTo>
                  <a:lnTo>
                    <a:pt x="6" y="133"/>
                  </a:lnTo>
                  <a:lnTo>
                    <a:pt x="0" y="144"/>
                  </a:lnTo>
                  <a:lnTo>
                    <a:pt x="11" y="161"/>
                  </a:lnTo>
                  <a:lnTo>
                    <a:pt x="23" y="149"/>
                  </a:lnTo>
                  <a:lnTo>
                    <a:pt x="23" y="14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4" name="Freeform 5715"/>
            <p:cNvSpPr>
              <a:spLocks/>
            </p:cNvSpPr>
            <p:nvPr/>
          </p:nvSpPr>
          <p:spPr bwMode="gray">
            <a:xfrm>
              <a:off x="6789085" y="4287572"/>
              <a:ext cx="115478" cy="149009"/>
            </a:xfrm>
            <a:custGeom>
              <a:avLst/>
              <a:gdLst/>
              <a:ahLst/>
              <a:cxnLst>
                <a:cxn ang="0">
                  <a:pos x="84" y="7"/>
                </a:cxn>
                <a:cxn ang="0">
                  <a:pos x="82" y="13"/>
                </a:cxn>
                <a:cxn ang="0">
                  <a:pos x="90" y="18"/>
                </a:cxn>
                <a:cxn ang="0">
                  <a:pos x="86" y="35"/>
                </a:cxn>
                <a:cxn ang="0">
                  <a:pos x="90" y="62"/>
                </a:cxn>
                <a:cxn ang="0">
                  <a:pos x="86" y="84"/>
                </a:cxn>
                <a:cxn ang="0">
                  <a:pos x="64" y="75"/>
                </a:cxn>
                <a:cxn ang="0">
                  <a:pos x="47" y="90"/>
                </a:cxn>
                <a:cxn ang="0">
                  <a:pos x="49" y="105"/>
                </a:cxn>
                <a:cxn ang="0">
                  <a:pos x="43" y="116"/>
                </a:cxn>
                <a:cxn ang="0">
                  <a:pos x="19" y="92"/>
                </a:cxn>
                <a:cxn ang="0">
                  <a:pos x="0" y="56"/>
                </a:cxn>
                <a:cxn ang="0">
                  <a:pos x="9" y="48"/>
                </a:cxn>
                <a:cxn ang="0">
                  <a:pos x="9" y="41"/>
                </a:cxn>
                <a:cxn ang="0">
                  <a:pos x="15" y="24"/>
                </a:cxn>
                <a:cxn ang="0">
                  <a:pos x="43" y="20"/>
                </a:cxn>
                <a:cxn ang="0">
                  <a:pos x="41" y="0"/>
                </a:cxn>
                <a:cxn ang="0">
                  <a:pos x="77" y="0"/>
                </a:cxn>
                <a:cxn ang="0">
                  <a:pos x="84" y="7"/>
                </a:cxn>
                <a:cxn ang="0">
                  <a:pos x="84" y="7"/>
                </a:cxn>
              </a:cxnLst>
              <a:rect l="0" t="0" r="r" b="b"/>
              <a:pathLst>
                <a:path w="90" h="116">
                  <a:moveTo>
                    <a:pt x="84" y="7"/>
                  </a:moveTo>
                  <a:lnTo>
                    <a:pt x="82" y="13"/>
                  </a:lnTo>
                  <a:lnTo>
                    <a:pt x="90" y="18"/>
                  </a:lnTo>
                  <a:lnTo>
                    <a:pt x="86" y="35"/>
                  </a:lnTo>
                  <a:lnTo>
                    <a:pt x="90" y="62"/>
                  </a:lnTo>
                  <a:lnTo>
                    <a:pt x="86" y="84"/>
                  </a:lnTo>
                  <a:lnTo>
                    <a:pt x="64" y="75"/>
                  </a:lnTo>
                  <a:lnTo>
                    <a:pt x="47" y="90"/>
                  </a:lnTo>
                  <a:lnTo>
                    <a:pt x="49" y="105"/>
                  </a:lnTo>
                  <a:lnTo>
                    <a:pt x="43" y="116"/>
                  </a:lnTo>
                  <a:lnTo>
                    <a:pt x="19" y="92"/>
                  </a:lnTo>
                  <a:lnTo>
                    <a:pt x="0" y="56"/>
                  </a:lnTo>
                  <a:lnTo>
                    <a:pt x="9" y="48"/>
                  </a:lnTo>
                  <a:lnTo>
                    <a:pt x="9" y="41"/>
                  </a:lnTo>
                  <a:lnTo>
                    <a:pt x="15" y="24"/>
                  </a:lnTo>
                  <a:lnTo>
                    <a:pt x="43" y="20"/>
                  </a:lnTo>
                  <a:lnTo>
                    <a:pt x="41" y="0"/>
                  </a:lnTo>
                  <a:lnTo>
                    <a:pt x="77" y="0"/>
                  </a:lnTo>
                  <a:lnTo>
                    <a:pt x="84" y="7"/>
                  </a:lnTo>
                  <a:lnTo>
                    <a:pt x="84" y="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5" name="Freeform 5716"/>
            <p:cNvSpPr>
              <a:spLocks/>
            </p:cNvSpPr>
            <p:nvPr/>
          </p:nvSpPr>
          <p:spPr bwMode="gray">
            <a:xfrm>
              <a:off x="6800633" y="4287572"/>
              <a:ext cx="43625" cy="30829"/>
            </a:xfrm>
            <a:custGeom>
              <a:avLst/>
              <a:gdLst/>
              <a:ahLst/>
              <a:cxnLst>
                <a:cxn ang="0">
                  <a:pos x="34" y="20"/>
                </a:cxn>
                <a:cxn ang="0">
                  <a:pos x="32" y="0"/>
                </a:cxn>
                <a:cxn ang="0">
                  <a:pos x="6" y="0"/>
                </a:cxn>
                <a:cxn ang="0">
                  <a:pos x="0" y="20"/>
                </a:cxn>
                <a:cxn ang="0">
                  <a:pos x="4" y="24"/>
                </a:cxn>
                <a:cxn ang="0">
                  <a:pos x="34" y="20"/>
                </a:cxn>
                <a:cxn ang="0">
                  <a:pos x="34" y="20"/>
                </a:cxn>
              </a:cxnLst>
              <a:rect l="0" t="0" r="r" b="b"/>
              <a:pathLst>
                <a:path w="34" h="24">
                  <a:moveTo>
                    <a:pt x="34" y="20"/>
                  </a:moveTo>
                  <a:lnTo>
                    <a:pt x="32" y="0"/>
                  </a:lnTo>
                  <a:lnTo>
                    <a:pt x="6" y="0"/>
                  </a:lnTo>
                  <a:lnTo>
                    <a:pt x="0" y="20"/>
                  </a:lnTo>
                  <a:lnTo>
                    <a:pt x="4" y="24"/>
                  </a:lnTo>
                  <a:lnTo>
                    <a:pt x="34" y="20"/>
                  </a:lnTo>
                  <a:lnTo>
                    <a:pt x="34" y="2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6" name="Freeform 5717"/>
            <p:cNvSpPr>
              <a:spLocks/>
            </p:cNvSpPr>
            <p:nvPr/>
          </p:nvSpPr>
          <p:spPr bwMode="gray">
            <a:xfrm>
              <a:off x="6535033" y="4083327"/>
              <a:ext cx="91100" cy="151578"/>
            </a:xfrm>
            <a:custGeom>
              <a:avLst/>
              <a:gdLst/>
              <a:ahLst/>
              <a:cxnLst>
                <a:cxn ang="0">
                  <a:pos x="64" y="79"/>
                </a:cxn>
                <a:cxn ang="0">
                  <a:pos x="60" y="37"/>
                </a:cxn>
                <a:cxn ang="0">
                  <a:pos x="49" y="0"/>
                </a:cxn>
                <a:cxn ang="0">
                  <a:pos x="9" y="2"/>
                </a:cxn>
                <a:cxn ang="0">
                  <a:pos x="6" y="5"/>
                </a:cxn>
                <a:cxn ang="0">
                  <a:pos x="9" y="30"/>
                </a:cxn>
                <a:cxn ang="0">
                  <a:pos x="13" y="52"/>
                </a:cxn>
                <a:cxn ang="0">
                  <a:pos x="0" y="84"/>
                </a:cxn>
                <a:cxn ang="0">
                  <a:pos x="8" y="110"/>
                </a:cxn>
                <a:cxn ang="0">
                  <a:pos x="0" y="112"/>
                </a:cxn>
                <a:cxn ang="0">
                  <a:pos x="19" y="118"/>
                </a:cxn>
                <a:cxn ang="0">
                  <a:pos x="56" y="99"/>
                </a:cxn>
                <a:cxn ang="0">
                  <a:pos x="68" y="99"/>
                </a:cxn>
                <a:cxn ang="0">
                  <a:pos x="71" y="92"/>
                </a:cxn>
                <a:cxn ang="0">
                  <a:pos x="64" y="79"/>
                </a:cxn>
                <a:cxn ang="0">
                  <a:pos x="64" y="79"/>
                </a:cxn>
              </a:cxnLst>
              <a:rect l="0" t="0" r="r" b="b"/>
              <a:pathLst>
                <a:path w="71" h="118">
                  <a:moveTo>
                    <a:pt x="64" y="79"/>
                  </a:moveTo>
                  <a:lnTo>
                    <a:pt x="60" y="37"/>
                  </a:lnTo>
                  <a:lnTo>
                    <a:pt x="49" y="0"/>
                  </a:lnTo>
                  <a:lnTo>
                    <a:pt x="9" y="2"/>
                  </a:lnTo>
                  <a:lnTo>
                    <a:pt x="6" y="5"/>
                  </a:lnTo>
                  <a:lnTo>
                    <a:pt x="9" y="30"/>
                  </a:lnTo>
                  <a:lnTo>
                    <a:pt x="13" y="52"/>
                  </a:lnTo>
                  <a:lnTo>
                    <a:pt x="0" y="84"/>
                  </a:lnTo>
                  <a:lnTo>
                    <a:pt x="8" y="110"/>
                  </a:lnTo>
                  <a:lnTo>
                    <a:pt x="0" y="112"/>
                  </a:lnTo>
                  <a:lnTo>
                    <a:pt x="19" y="118"/>
                  </a:lnTo>
                  <a:lnTo>
                    <a:pt x="56" y="99"/>
                  </a:lnTo>
                  <a:lnTo>
                    <a:pt x="68" y="99"/>
                  </a:lnTo>
                  <a:lnTo>
                    <a:pt x="71" y="92"/>
                  </a:lnTo>
                  <a:lnTo>
                    <a:pt x="64" y="79"/>
                  </a:lnTo>
                  <a:lnTo>
                    <a:pt x="64" y="7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7" name="Freeform 5718"/>
            <p:cNvSpPr>
              <a:spLocks/>
            </p:cNvSpPr>
            <p:nvPr/>
          </p:nvSpPr>
          <p:spPr bwMode="gray">
            <a:xfrm>
              <a:off x="6664625" y="4010107"/>
              <a:ext cx="242505" cy="228652"/>
            </a:xfrm>
            <a:custGeom>
              <a:avLst/>
              <a:gdLst/>
              <a:ahLst/>
              <a:cxnLst>
                <a:cxn ang="0">
                  <a:pos x="183" y="13"/>
                </a:cxn>
                <a:cxn ang="0">
                  <a:pos x="174" y="0"/>
                </a:cxn>
                <a:cxn ang="0">
                  <a:pos x="170" y="0"/>
                </a:cxn>
                <a:cxn ang="0">
                  <a:pos x="155" y="13"/>
                </a:cxn>
                <a:cxn ang="0">
                  <a:pos x="125" y="10"/>
                </a:cxn>
                <a:cxn ang="0">
                  <a:pos x="106" y="21"/>
                </a:cxn>
                <a:cxn ang="0">
                  <a:pos x="82" y="10"/>
                </a:cxn>
                <a:cxn ang="0">
                  <a:pos x="71" y="17"/>
                </a:cxn>
                <a:cxn ang="0">
                  <a:pos x="48" y="0"/>
                </a:cxn>
                <a:cxn ang="0">
                  <a:pos x="31" y="4"/>
                </a:cxn>
                <a:cxn ang="0">
                  <a:pos x="16" y="23"/>
                </a:cxn>
                <a:cxn ang="0">
                  <a:pos x="15" y="40"/>
                </a:cxn>
                <a:cxn ang="0">
                  <a:pos x="15" y="40"/>
                </a:cxn>
                <a:cxn ang="0">
                  <a:pos x="16" y="60"/>
                </a:cxn>
                <a:cxn ang="0">
                  <a:pos x="2" y="100"/>
                </a:cxn>
                <a:cxn ang="0">
                  <a:pos x="0" y="139"/>
                </a:cxn>
                <a:cxn ang="0">
                  <a:pos x="20" y="137"/>
                </a:cxn>
                <a:cxn ang="0">
                  <a:pos x="37" y="146"/>
                </a:cxn>
                <a:cxn ang="0">
                  <a:pos x="43" y="171"/>
                </a:cxn>
                <a:cxn ang="0">
                  <a:pos x="52" y="178"/>
                </a:cxn>
                <a:cxn ang="0">
                  <a:pos x="93" y="169"/>
                </a:cxn>
                <a:cxn ang="0">
                  <a:pos x="112" y="130"/>
                </a:cxn>
                <a:cxn ang="0">
                  <a:pos x="127" y="130"/>
                </a:cxn>
                <a:cxn ang="0">
                  <a:pos x="134" y="137"/>
                </a:cxn>
                <a:cxn ang="0">
                  <a:pos x="142" y="133"/>
                </a:cxn>
                <a:cxn ang="0">
                  <a:pos x="155" y="100"/>
                </a:cxn>
                <a:cxn ang="0">
                  <a:pos x="163" y="92"/>
                </a:cxn>
                <a:cxn ang="0">
                  <a:pos x="172" y="56"/>
                </a:cxn>
                <a:cxn ang="0">
                  <a:pos x="189" y="40"/>
                </a:cxn>
                <a:cxn ang="0">
                  <a:pos x="183" y="25"/>
                </a:cxn>
                <a:cxn ang="0">
                  <a:pos x="183" y="13"/>
                </a:cxn>
                <a:cxn ang="0">
                  <a:pos x="183" y="13"/>
                </a:cxn>
              </a:cxnLst>
              <a:rect l="0" t="0" r="r" b="b"/>
              <a:pathLst>
                <a:path w="189" h="178">
                  <a:moveTo>
                    <a:pt x="183" y="13"/>
                  </a:moveTo>
                  <a:lnTo>
                    <a:pt x="174" y="0"/>
                  </a:lnTo>
                  <a:lnTo>
                    <a:pt x="170" y="0"/>
                  </a:lnTo>
                  <a:lnTo>
                    <a:pt x="155" y="13"/>
                  </a:lnTo>
                  <a:lnTo>
                    <a:pt x="125" y="10"/>
                  </a:lnTo>
                  <a:lnTo>
                    <a:pt x="106" y="21"/>
                  </a:lnTo>
                  <a:lnTo>
                    <a:pt x="82" y="10"/>
                  </a:lnTo>
                  <a:lnTo>
                    <a:pt x="71" y="17"/>
                  </a:lnTo>
                  <a:lnTo>
                    <a:pt x="48" y="0"/>
                  </a:lnTo>
                  <a:lnTo>
                    <a:pt x="31" y="4"/>
                  </a:lnTo>
                  <a:lnTo>
                    <a:pt x="16" y="23"/>
                  </a:lnTo>
                  <a:lnTo>
                    <a:pt x="15" y="40"/>
                  </a:lnTo>
                  <a:lnTo>
                    <a:pt x="15" y="40"/>
                  </a:lnTo>
                  <a:lnTo>
                    <a:pt x="16" y="60"/>
                  </a:lnTo>
                  <a:lnTo>
                    <a:pt x="2" y="100"/>
                  </a:lnTo>
                  <a:lnTo>
                    <a:pt x="0" y="139"/>
                  </a:lnTo>
                  <a:lnTo>
                    <a:pt x="20" y="137"/>
                  </a:lnTo>
                  <a:lnTo>
                    <a:pt x="37" y="146"/>
                  </a:lnTo>
                  <a:lnTo>
                    <a:pt x="43" y="171"/>
                  </a:lnTo>
                  <a:lnTo>
                    <a:pt x="52" y="178"/>
                  </a:lnTo>
                  <a:lnTo>
                    <a:pt x="93" y="169"/>
                  </a:lnTo>
                  <a:lnTo>
                    <a:pt x="112" y="130"/>
                  </a:lnTo>
                  <a:lnTo>
                    <a:pt x="127" y="130"/>
                  </a:lnTo>
                  <a:lnTo>
                    <a:pt x="134" y="137"/>
                  </a:lnTo>
                  <a:lnTo>
                    <a:pt x="142" y="133"/>
                  </a:lnTo>
                  <a:lnTo>
                    <a:pt x="155" y="100"/>
                  </a:lnTo>
                  <a:lnTo>
                    <a:pt x="163" y="92"/>
                  </a:lnTo>
                  <a:lnTo>
                    <a:pt x="172" y="56"/>
                  </a:lnTo>
                  <a:lnTo>
                    <a:pt x="189" y="40"/>
                  </a:lnTo>
                  <a:lnTo>
                    <a:pt x="183" y="25"/>
                  </a:lnTo>
                  <a:lnTo>
                    <a:pt x="183" y="13"/>
                  </a:lnTo>
                  <a:lnTo>
                    <a:pt x="183" y="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8" name="Freeform 5719"/>
            <p:cNvSpPr>
              <a:spLocks/>
            </p:cNvSpPr>
            <p:nvPr/>
          </p:nvSpPr>
          <p:spPr bwMode="gray">
            <a:xfrm>
              <a:off x="6424687" y="4092319"/>
              <a:ext cx="127026" cy="151578"/>
            </a:xfrm>
            <a:custGeom>
              <a:avLst/>
              <a:gdLst/>
              <a:ahLst/>
              <a:cxnLst>
                <a:cxn ang="0">
                  <a:pos x="94" y="103"/>
                </a:cxn>
                <a:cxn ang="0">
                  <a:pos x="86" y="77"/>
                </a:cxn>
                <a:cxn ang="0">
                  <a:pos x="99" y="45"/>
                </a:cxn>
                <a:cxn ang="0">
                  <a:pos x="95" y="23"/>
                </a:cxn>
                <a:cxn ang="0">
                  <a:pos x="80" y="13"/>
                </a:cxn>
                <a:cxn ang="0">
                  <a:pos x="60" y="15"/>
                </a:cxn>
                <a:cxn ang="0">
                  <a:pos x="54" y="8"/>
                </a:cxn>
                <a:cxn ang="0">
                  <a:pos x="41" y="8"/>
                </a:cxn>
                <a:cxn ang="0">
                  <a:pos x="36" y="0"/>
                </a:cxn>
                <a:cxn ang="0">
                  <a:pos x="22" y="10"/>
                </a:cxn>
                <a:cxn ang="0">
                  <a:pos x="13" y="6"/>
                </a:cxn>
                <a:cxn ang="0">
                  <a:pos x="9" y="10"/>
                </a:cxn>
                <a:cxn ang="0">
                  <a:pos x="6" y="21"/>
                </a:cxn>
                <a:cxn ang="0">
                  <a:pos x="13" y="40"/>
                </a:cxn>
                <a:cxn ang="0">
                  <a:pos x="4" y="45"/>
                </a:cxn>
                <a:cxn ang="0">
                  <a:pos x="6" y="55"/>
                </a:cxn>
                <a:cxn ang="0">
                  <a:pos x="0" y="58"/>
                </a:cxn>
                <a:cxn ang="0">
                  <a:pos x="2" y="79"/>
                </a:cxn>
                <a:cxn ang="0">
                  <a:pos x="17" y="94"/>
                </a:cxn>
                <a:cxn ang="0">
                  <a:pos x="15" y="118"/>
                </a:cxn>
                <a:cxn ang="0">
                  <a:pos x="41" y="105"/>
                </a:cxn>
                <a:cxn ang="0">
                  <a:pos x="67" y="102"/>
                </a:cxn>
                <a:cxn ang="0">
                  <a:pos x="86" y="105"/>
                </a:cxn>
                <a:cxn ang="0">
                  <a:pos x="94" y="103"/>
                </a:cxn>
                <a:cxn ang="0">
                  <a:pos x="94" y="103"/>
                </a:cxn>
              </a:cxnLst>
              <a:rect l="0" t="0" r="r" b="b"/>
              <a:pathLst>
                <a:path w="99" h="118">
                  <a:moveTo>
                    <a:pt x="94" y="103"/>
                  </a:moveTo>
                  <a:lnTo>
                    <a:pt x="86" y="77"/>
                  </a:lnTo>
                  <a:lnTo>
                    <a:pt x="99" y="45"/>
                  </a:lnTo>
                  <a:lnTo>
                    <a:pt x="95" y="23"/>
                  </a:lnTo>
                  <a:lnTo>
                    <a:pt x="80" y="13"/>
                  </a:lnTo>
                  <a:lnTo>
                    <a:pt x="60" y="15"/>
                  </a:lnTo>
                  <a:lnTo>
                    <a:pt x="54" y="8"/>
                  </a:lnTo>
                  <a:lnTo>
                    <a:pt x="41" y="8"/>
                  </a:lnTo>
                  <a:lnTo>
                    <a:pt x="36" y="0"/>
                  </a:lnTo>
                  <a:lnTo>
                    <a:pt x="22" y="10"/>
                  </a:lnTo>
                  <a:lnTo>
                    <a:pt x="13" y="6"/>
                  </a:lnTo>
                  <a:lnTo>
                    <a:pt x="9" y="10"/>
                  </a:lnTo>
                  <a:lnTo>
                    <a:pt x="6" y="21"/>
                  </a:lnTo>
                  <a:lnTo>
                    <a:pt x="13" y="40"/>
                  </a:lnTo>
                  <a:lnTo>
                    <a:pt x="4" y="45"/>
                  </a:lnTo>
                  <a:lnTo>
                    <a:pt x="6" y="55"/>
                  </a:lnTo>
                  <a:lnTo>
                    <a:pt x="0" y="58"/>
                  </a:lnTo>
                  <a:lnTo>
                    <a:pt x="2" y="79"/>
                  </a:lnTo>
                  <a:lnTo>
                    <a:pt x="17" y="94"/>
                  </a:lnTo>
                  <a:lnTo>
                    <a:pt x="15" y="118"/>
                  </a:lnTo>
                  <a:lnTo>
                    <a:pt x="41" y="105"/>
                  </a:lnTo>
                  <a:lnTo>
                    <a:pt x="67" y="102"/>
                  </a:lnTo>
                  <a:lnTo>
                    <a:pt x="86" y="105"/>
                  </a:lnTo>
                  <a:lnTo>
                    <a:pt x="94" y="103"/>
                  </a:lnTo>
                  <a:lnTo>
                    <a:pt x="94" y="10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9" name="Freeform 5720"/>
            <p:cNvSpPr>
              <a:spLocks/>
            </p:cNvSpPr>
            <p:nvPr/>
          </p:nvSpPr>
          <p:spPr bwMode="gray">
            <a:xfrm>
              <a:off x="6242488" y="3951018"/>
              <a:ext cx="124460" cy="102765"/>
            </a:xfrm>
            <a:custGeom>
              <a:avLst/>
              <a:gdLst/>
              <a:ahLst/>
              <a:cxnLst>
                <a:cxn ang="0">
                  <a:pos x="86" y="35"/>
                </a:cxn>
                <a:cxn ang="0">
                  <a:pos x="97" y="79"/>
                </a:cxn>
                <a:cxn ang="0">
                  <a:pos x="60" y="73"/>
                </a:cxn>
                <a:cxn ang="0">
                  <a:pos x="11" y="79"/>
                </a:cxn>
                <a:cxn ang="0">
                  <a:pos x="9" y="80"/>
                </a:cxn>
                <a:cxn ang="0">
                  <a:pos x="9" y="65"/>
                </a:cxn>
                <a:cxn ang="0">
                  <a:pos x="11" y="67"/>
                </a:cxn>
                <a:cxn ang="0">
                  <a:pos x="35" y="60"/>
                </a:cxn>
                <a:cxn ang="0">
                  <a:pos x="56" y="62"/>
                </a:cxn>
                <a:cxn ang="0">
                  <a:pos x="58" y="58"/>
                </a:cxn>
                <a:cxn ang="0">
                  <a:pos x="35" y="50"/>
                </a:cxn>
                <a:cxn ang="0">
                  <a:pos x="11" y="56"/>
                </a:cxn>
                <a:cxn ang="0">
                  <a:pos x="11" y="56"/>
                </a:cxn>
                <a:cxn ang="0">
                  <a:pos x="11" y="50"/>
                </a:cxn>
                <a:cxn ang="0">
                  <a:pos x="0" y="37"/>
                </a:cxn>
                <a:cxn ang="0">
                  <a:pos x="18" y="15"/>
                </a:cxn>
                <a:cxn ang="0">
                  <a:pos x="30" y="4"/>
                </a:cxn>
                <a:cxn ang="0">
                  <a:pos x="46" y="0"/>
                </a:cxn>
                <a:cxn ang="0">
                  <a:pos x="67" y="13"/>
                </a:cxn>
                <a:cxn ang="0">
                  <a:pos x="86" y="35"/>
                </a:cxn>
                <a:cxn ang="0">
                  <a:pos x="86" y="35"/>
                </a:cxn>
              </a:cxnLst>
              <a:rect l="0" t="0" r="r" b="b"/>
              <a:pathLst>
                <a:path w="97" h="80">
                  <a:moveTo>
                    <a:pt x="86" y="35"/>
                  </a:moveTo>
                  <a:lnTo>
                    <a:pt x="97" y="79"/>
                  </a:lnTo>
                  <a:lnTo>
                    <a:pt x="60" y="73"/>
                  </a:lnTo>
                  <a:lnTo>
                    <a:pt x="11" y="79"/>
                  </a:lnTo>
                  <a:lnTo>
                    <a:pt x="9" y="80"/>
                  </a:lnTo>
                  <a:lnTo>
                    <a:pt x="9" y="65"/>
                  </a:lnTo>
                  <a:lnTo>
                    <a:pt x="11" y="67"/>
                  </a:lnTo>
                  <a:lnTo>
                    <a:pt x="35" y="60"/>
                  </a:lnTo>
                  <a:lnTo>
                    <a:pt x="56" y="62"/>
                  </a:lnTo>
                  <a:lnTo>
                    <a:pt x="58" y="58"/>
                  </a:lnTo>
                  <a:lnTo>
                    <a:pt x="35" y="50"/>
                  </a:lnTo>
                  <a:lnTo>
                    <a:pt x="11" y="56"/>
                  </a:lnTo>
                  <a:lnTo>
                    <a:pt x="11" y="56"/>
                  </a:lnTo>
                  <a:lnTo>
                    <a:pt x="11" y="50"/>
                  </a:lnTo>
                  <a:lnTo>
                    <a:pt x="0" y="37"/>
                  </a:lnTo>
                  <a:lnTo>
                    <a:pt x="18" y="15"/>
                  </a:lnTo>
                  <a:lnTo>
                    <a:pt x="30" y="4"/>
                  </a:lnTo>
                  <a:lnTo>
                    <a:pt x="46" y="0"/>
                  </a:lnTo>
                  <a:lnTo>
                    <a:pt x="67" y="13"/>
                  </a:lnTo>
                  <a:lnTo>
                    <a:pt x="86" y="35"/>
                  </a:lnTo>
                  <a:lnTo>
                    <a:pt x="86" y="3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0" name="Freeform 5721"/>
            <p:cNvSpPr>
              <a:spLocks/>
            </p:cNvSpPr>
            <p:nvPr/>
          </p:nvSpPr>
          <p:spPr bwMode="gray">
            <a:xfrm>
              <a:off x="6757486" y="3476917"/>
              <a:ext cx="71853" cy="164424"/>
            </a:xfrm>
            <a:custGeom>
              <a:avLst/>
              <a:gdLst/>
              <a:ahLst/>
              <a:cxnLst>
                <a:cxn ang="0">
                  <a:pos x="54" y="75"/>
                </a:cxn>
                <a:cxn ang="0">
                  <a:pos x="56" y="90"/>
                </a:cxn>
                <a:cxn ang="0">
                  <a:pos x="40" y="107"/>
                </a:cxn>
                <a:cxn ang="0">
                  <a:pos x="40" y="124"/>
                </a:cxn>
                <a:cxn ang="0">
                  <a:pos x="28" y="128"/>
                </a:cxn>
                <a:cxn ang="0">
                  <a:pos x="25" y="100"/>
                </a:cxn>
                <a:cxn ang="0">
                  <a:pos x="10" y="88"/>
                </a:cxn>
                <a:cxn ang="0">
                  <a:pos x="0" y="66"/>
                </a:cxn>
                <a:cxn ang="0">
                  <a:pos x="13" y="45"/>
                </a:cxn>
                <a:cxn ang="0">
                  <a:pos x="13" y="14"/>
                </a:cxn>
                <a:cxn ang="0">
                  <a:pos x="21" y="6"/>
                </a:cxn>
                <a:cxn ang="0">
                  <a:pos x="32" y="0"/>
                </a:cxn>
                <a:cxn ang="0">
                  <a:pos x="41" y="2"/>
                </a:cxn>
                <a:cxn ang="0">
                  <a:pos x="45" y="12"/>
                </a:cxn>
                <a:cxn ang="0">
                  <a:pos x="54" y="6"/>
                </a:cxn>
                <a:cxn ang="0">
                  <a:pos x="45" y="17"/>
                </a:cxn>
                <a:cxn ang="0">
                  <a:pos x="54" y="38"/>
                </a:cxn>
                <a:cxn ang="0">
                  <a:pos x="40" y="57"/>
                </a:cxn>
                <a:cxn ang="0">
                  <a:pos x="41" y="64"/>
                </a:cxn>
                <a:cxn ang="0">
                  <a:pos x="53" y="66"/>
                </a:cxn>
                <a:cxn ang="0">
                  <a:pos x="54" y="75"/>
                </a:cxn>
                <a:cxn ang="0">
                  <a:pos x="54" y="75"/>
                </a:cxn>
                <a:cxn ang="0">
                  <a:pos x="54" y="75"/>
                </a:cxn>
              </a:cxnLst>
              <a:rect l="0" t="0" r="r" b="b"/>
              <a:pathLst>
                <a:path w="56" h="128">
                  <a:moveTo>
                    <a:pt x="54" y="75"/>
                  </a:moveTo>
                  <a:lnTo>
                    <a:pt x="56" y="90"/>
                  </a:lnTo>
                  <a:lnTo>
                    <a:pt x="40" y="107"/>
                  </a:lnTo>
                  <a:lnTo>
                    <a:pt x="40" y="124"/>
                  </a:lnTo>
                  <a:lnTo>
                    <a:pt x="28" y="128"/>
                  </a:lnTo>
                  <a:lnTo>
                    <a:pt x="25" y="100"/>
                  </a:lnTo>
                  <a:lnTo>
                    <a:pt x="10" y="88"/>
                  </a:lnTo>
                  <a:lnTo>
                    <a:pt x="0" y="66"/>
                  </a:lnTo>
                  <a:lnTo>
                    <a:pt x="13" y="45"/>
                  </a:lnTo>
                  <a:lnTo>
                    <a:pt x="13" y="14"/>
                  </a:lnTo>
                  <a:lnTo>
                    <a:pt x="21" y="6"/>
                  </a:lnTo>
                  <a:lnTo>
                    <a:pt x="32" y="0"/>
                  </a:lnTo>
                  <a:lnTo>
                    <a:pt x="41" y="2"/>
                  </a:lnTo>
                  <a:lnTo>
                    <a:pt x="45" y="12"/>
                  </a:lnTo>
                  <a:lnTo>
                    <a:pt x="54" y="6"/>
                  </a:lnTo>
                  <a:lnTo>
                    <a:pt x="45" y="17"/>
                  </a:lnTo>
                  <a:lnTo>
                    <a:pt x="54" y="38"/>
                  </a:lnTo>
                  <a:lnTo>
                    <a:pt x="40" y="57"/>
                  </a:lnTo>
                  <a:lnTo>
                    <a:pt x="41" y="64"/>
                  </a:lnTo>
                  <a:lnTo>
                    <a:pt x="53" y="66"/>
                  </a:lnTo>
                  <a:lnTo>
                    <a:pt x="54" y="75"/>
                  </a:lnTo>
                  <a:lnTo>
                    <a:pt x="54" y="75"/>
                  </a:lnTo>
                  <a:lnTo>
                    <a:pt x="54" y="7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1" name="Freeform 5722"/>
            <p:cNvSpPr>
              <a:spLocks/>
            </p:cNvSpPr>
            <p:nvPr/>
          </p:nvSpPr>
          <p:spPr bwMode="gray">
            <a:xfrm>
              <a:off x="6445694" y="3325339"/>
              <a:ext cx="232240" cy="181123"/>
            </a:xfrm>
            <a:custGeom>
              <a:avLst/>
              <a:gdLst/>
              <a:ahLst/>
              <a:cxnLst>
                <a:cxn ang="0">
                  <a:pos x="129" y="17"/>
                </a:cxn>
                <a:cxn ang="0">
                  <a:pos x="179" y="21"/>
                </a:cxn>
                <a:cxn ang="0">
                  <a:pos x="181" y="32"/>
                </a:cxn>
                <a:cxn ang="0">
                  <a:pos x="148" y="49"/>
                </a:cxn>
                <a:cxn ang="0">
                  <a:pos x="127" y="77"/>
                </a:cxn>
                <a:cxn ang="0">
                  <a:pos x="135" y="92"/>
                </a:cxn>
                <a:cxn ang="0">
                  <a:pos x="97" y="128"/>
                </a:cxn>
                <a:cxn ang="0">
                  <a:pos x="60" y="130"/>
                </a:cxn>
                <a:cxn ang="0">
                  <a:pos x="45" y="141"/>
                </a:cxn>
                <a:cxn ang="0">
                  <a:pos x="24" y="118"/>
                </a:cxn>
                <a:cxn ang="0">
                  <a:pos x="30" y="100"/>
                </a:cxn>
                <a:cxn ang="0">
                  <a:pos x="24" y="75"/>
                </a:cxn>
                <a:cxn ang="0">
                  <a:pos x="32" y="68"/>
                </a:cxn>
                <a:cxn ang="0">
                  <a:pos x="33" y="53"/>
                </a:cxn>
                <a:cxn ang="0">
                  <a:pos x="43" y="42"/>
                </a:cxn>
                <a:cxn ang="0">
                  <a:pos x="41" y="34"/>
                </a:cxn>
                <a:cxn ang="0">
                  <a:pos x="7" y="32"/>
                </a:cxn>
                <a:cxn ang="0">
                  <a:pos x="0" y="13"/>
                </a:cxn>
                <a:cxn ang="0">
                  <a:pos x="3" y="8"/>
                </a:cxn>
                <a:cxn ang="0">
                  <a:pos x="18" y="0"/>
                </a:cxn>
                <a:cxn ang="0">
                  <a:pos x="71" y="8"/>
                </a:cxn>
                <a:cxn ang="0">
                  <a:pos x="103" y="8"/>
                </a:cxn>
                <a:cxn ang="0">
                  <a:pos x="110" y="6"/>
                </a:cxn>
                <a:cxn ang="0">
                  <a:pos x="129" y="17"/>
                </a:cxn>
                <a:cxn ang="0">
                  <a:pos x="129" y="17"/>
                </a:cxn>
              </a:cxnLst>
              <a:rect l="0" t="0" r="r" b="b"/>
              <a:pathLst>
                <a:path w="181" h="141">
                  <a:moveTo>
                    <a:pt x="129" y="17"/>
                  </a:moveTo>
                  <a:lnTo>
                    <a:pt x="179" y="21"/>
                  </a:lnTo>
                  <a:lnTo>
                    <a:pt x="181" y="32"/>
                  </a:lnTo>
                  <a:lnTo>
                    <a:pt x="148" y="49"/>
                  </a:lnTo>
                  <a:lnTo>
                    <a:pt x="127" y="77"/>
                  </a:lnTo>
                  <a:lnTo>
                    <a:pt x="135" y="92"/>
                  </a:lnTo>
                  <a:lnTo>
                    <a:pt x="97" y="128"/>
                  </a:lnTo>
                  <a:lnTo>
                    <a:pt x="60" y="130"/>
                  </a:lnTo>
                  <a:lnTo>
                    <a:pt x="45" y="141"/>
                  </a:lnTo>
                  <a:lnTo>
                    <a:pt x="24" y="118"/>
                  </a:lnTo>
                  <a:lnTo>
                    <a:pt x="30" y="100"/>
                  </a:lnTo>
                  <a:lnTo>
                    <a:pt x="24" y="75"/>
                  </a:lnTo>
                  <a:lnTo>
                    <a:pt x="32" y="68"/>
                  </a:lnTo>
                  <a:lnTo>
                    <a:pt x="33" y="53"/>
                  </a:lnTo>
                  <a:lnTo>
                    <a:pt x="43" y="42"/>
                  </a:lnTo>
                  <a:lnTo>
                    <a:pt x="41" y="34"/>
                  </a:lnTo>
                  <a:lnTo>
                    <a:pt x="7" y="32"/>
                  </a:lnTo>
                  <a:lnTo>
                    <a:pt x="0" y="13"/>
                  </a:lnTo>
                  <a:lnTo>
                    <a:pt x="3" y="8"/>
                  </a:lnTo>
                  <a:lnTo>
                    <a:pt x="18" y="0"/>
                  </a:lnTo>
                  <a:lnTo>
                    <a:pt x="71" y="8"/>
                  </a:lnTo>
                  <a:lnTo>
                    <a:pt x="103" y="8"/>
                  </a:lnTo>
                  <a:lnTo>
                    <a:pt x="110" y="6"/>
                  </a:lnTo>
                  <a:lnTo>
                    <a:pt x="129" y="17"/>
                  </a:lnTo>
                  <a:lnTo>
                    <a:pt x="129"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2" name="Freeform 5723"/>
            <p:cNvSpPr>
              <a:spLocks/>
            </p:cNvSpPr>
            <p:nvPr/>
          </p:nvSpPr>
          <p:spPr bwMode="gray">
            <a:xfrm>
              <a:off x="6432863" y="3366445"/>
              <a:ext cx="68004" cy="115610"/>
            </a:xfrm>
            <a:custGeom>
              <a:avLst/>
              <a:gdLst/>
              <a:ahLst/>
              <a:cxnLst>
                <a:cxn ang="0">
                  <a:pos x="40" y="68"/>
                </a:cxn>
                <a:cxn ang="0">
                  <a:pos x="34" y="43"/>
                </a:cxn>
                <a:cxn ang="0">
                  <a:pos x="42" y="36"/>
                </a:cxn>
                <a:cxn ang="0">
                  <a:pos x="43" y="21"/>
                </a:cxn>
                <a:cxn ang="0">
                  <a:pos x="53" y="10"/>
                </a:cxn>
                <a:cxn ang="0">
                  <a:pos x="51" y="2"/>
                </a:cxn>
                <a:cxn ang="0">
                  <a:pos x="17" y="0"/>
                </a:cxn>
                <a:cxn ang="0">
                  <a:pos x="15" y="15"/>
                </a:cxn>
                <a:cxn ang="0">
                  <a:pos x="0" y="58"/>
                </a:cxn>
                <a:cxn ang="0">
                  <a:pos x="10" y="64"/>
                </a:cxn>
                <a:cxn ang="0">
                  <a:pos x="4" y="90"/>
                </a:cxn>
                <a:cxn ang="0">
                  <a:pos x="34" y="86"/>
                </a:cxn>
                <a:cxn ang="0">
                  <a:pos x="40" y="68"/>
                </a:cxn>
                <a:cxn ang="0">
                  <a:pos x="40" y="68"/>
                </a:cxn>
              </a:cxnLst>
              <a:rect l="0" t="0" r="r" b="b"/>
              <a:pathLst>
                <a:path w="53" h="90">
                  <a:moveTo>
                    <a:pt x="40" y="68"/>
                  </a:moveTo>
                  <a:lnTo>
                    <a:pt x="34" y="43"/>
                  </a:lnTo>
                  <a:lnTo>
                    <a:pt x="42" y="36"/>
                  </a:lnTo>
                  <a:lnTo>
                    <a:pt x="43" y="21"/>
                  </a:lnTo>
                  <a:lnTo>
                    <a:pt x="53" y="10"/>
                  </a:lnTo>
                  <a:lnTo>
                    <a:pt x="51" y="2"/>
                  </a:lnTo>
                  <a:lnTo>
                    <a:pt x="17" y="0"/>
                  </a:lnTo>
                  <a:lnTo>
                    <a:pt x="15" y="15"/>
                  </a:lnTo>
                  <a:lnTo>
                    <a:pt x="0" y="58"/>
                  </a:lnTo>
                  <a:lnTo>
                    <a:pt x="10" y="64"/>
                  </a:lnTo>
                  <a:lnTo>
                    <a:pt x="4" y="90"/>
                  </a:lnTo>
                  <a:lnTo>
                    <a:pt x="34" y="86"/>
                  </a:lnTo>
                  <a:lnTo>
                    <a:pt x="40" y="68"/>
                  </a:lnTo>
                  <a:lnTo>
                    <a:pt x="40" y="6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3" name="Freeform 5724"/>
            <p:cNvSpPr>
              <a:spLocks/>
            </p:cNvSpPr>
            <p:nvPr/>
          </p:nvSpPr>
          <p:spPr bwMode="gray">
            <a:xfrm>
              <a:off x="6539360" y="3151924"/>
              <a:ext cx="232240" cy="200391"/>
            </a:xfrm>
            <a:custGeom>
              <a:avLst/>
              <a:gdLst/>
              <a:ahLst/>
              <a:cxnLst>
                <a:cxn ang="0">
                  <a:pos x="174" y="64"/>
                </a:cxn>
                <a:cxn ang="0">
                  <a:pos x="181" y="42"/>
                </a:cxn>
                <a:cxn ang="0">
                  <a:pos x="157" y="30"/>
                </a:cxn>
                <a:cxn ang="0">
                  <a:pos x="150" y="29"/>
                </a:cxn>
                <a:cxn ang="0">
                  <a:pos x="140" y="27"/>
                </a:cxn>
                <a:cxn ang="0">
                  <a:pos x="138" y="19"/>
                </a:cxn>
                <a:cxn ang="0">
                  <a:pos x="129" y="21"/>
                </a:cxn>
                <a:cxn ang="0">
                  <a:pos x="110" y="2"/>
                </a:cxn>
                <a:cxn ang="0">
                  <a:pos x="108" y="0"/>
                </a:cxn>
                <a:cxn ang="0">
                  <a:pos x="95" y="8"/>
                </a:cxn>
                <a:cxn ang="0">
                  <a:pos x="90" y="21"/>
                </a:cxn>
                <a:cxn ang="0">
                  <a:pos x="71" y="27"/>
                </a:cxn>
                <a:cxn ang="0">
                  <a:pos x="69" y="36"/>
                </a:cxn>
                <a:cxn ang="0">
                  <a:pos x="52" y="36"/>
                </a:cxn>
                <a:cxn ang="0">
                  <a:pos x="50" y="27"/>
                </a:cxn>
                <a:cxn ang="0">
                  <a:pos x="41" y="27"/>
                </a:cxn>
                <a:cxn ang="0">
                  <a:pos x="47" y="47"/>
                </a:cxn>
                <a:cxn ang="0">
                  <a:pos x="30" y="49"/>
                </a:cxn>
                <a:cxn ang="0">
                  <a:pos x="24" y="44"/>
                </a:cxn>
                <a:cxn ang="0">
                  <a:pos x="0" y="49"/>
                </a:cxn>
                <a:cxn ang="0">
                  <a:pos x="0" y="59"/>
                </a:cxn>
                <a:cxn ang="0">
                  <a:pos x="30" y="66"/>
                </a:cxn>
                <a:cxn ang="0">
                  <a:pos x="47" y="89"/>
                </a:cxn>
                <a:cxn ang="0">
                  <a:pos x="50" y="96"/>
                </a:cxn>
                <a:cxn ang="0">
                  <a:pos x="41" y="135"/>
                </a:cxn>
                <a:cxn ang="0">
                  <a:pos x="37" y="141"/>
                </a:cxn>
                <a:cxn ang="0">
                  <a:pos x="56" y="152"/>
                </a:cxn>
                <a:cxn ang="0">
                  <a:pos x="106" y="156"/>
                </a:cxn>
                <a:cxn ang="0">
                  <a:pos x="106" y="148"/>
                </a:cxn>
                <a:cxn ang="0">
                  <a:pos x="121" y="139"/>
                </a:cxn>
                <a:cxn ang="0">
                  <a:pos x="157" y="147"/>
                </a:cxn>
                <a:cxn ang="0">
                  <a:pos x="174" y="133"/>
                </a:cxn>
                <a:cxn ang="0">
                  <a:pos x="163" y="115"/>
                </a:cxn>
                <a:cxn ang="0">
                  <a:pos x="166" y="96"/>
                </a:cxn>
                <a:cxn ang="0">
                  <a:pos x="163" y="87"/>
                </a:cxn>
                <a:cxn ang="0">
                  <a:pos x="153" y="90"/>
                </a:cxn>
                <a:cxn ang="0">
                  <a:pos x="151" y="85"/>
                </a:cxn>
                <a:cxn ang="0">
                  <a:pos x="166" y="66"/>
                </a:cxn>
                <a:cxn ang="0">
                  <a:pos x="174" y="64"/>
                </a:cxn>
                <a:cxn ang="0">
                  <a:pos x="174" y="64"/>
                </a:cxn>
                <a:cxn ang="0">
                  <a:pos x="174" y="64"/>
                </a:cxn>
              </a:cxnLst>
              <a:rect l="0" t="0" r="r" b="b"/>
              <a:pathLst>
                <a:path w="181" h="156">
                  <a:moveTo>
                    <a:pt x="174" y="64"/>
                  </a:moveTo>
                  <a:lnTo>
                    <a:pt x="181" y="42"/>
                  </a:lnTo>
                  <a:lnTo>
                    <a:pt x="157" y="30"/>
                  </a:lnTo>
                  <a:lnTo>
                    <a:pt x="150" y="29"/>
                  </a:lnTo>
                  <a:lnTo>
                    <a:pt x="140" y="27"/>
                  </a:lnTo>
                  <a:lnTo>
                    <a:pt x="138" y="19"/>
                  </a:lnTo>
                  <a:lnTo>
                    <a:pt x="129" y="21"/>
                  </a:lnTo>
                  <a:lnTo>
                    <a:pt x="110" y="2"/>
                  </a:lnTo>
                  <a:lnTo>
                    <a:pt x="108" y="0"/>
                  </a:lnTo>
                  <a:lnTo>
                    <a:pt x="95" y="8"/>
                  </a:lnTo>
                  <a:lnTo>
                    <a:pt x="90" y="21"/>
                  </a:lnTo>
                  <a:lnTo>
                    <a:pt x="71" y="27"/>
                  </a:lnTo>
                  <a:lnTo>
                    <a:pt x="69" y="36"/>
                  </a:lnTo>
                  <a:lnTo>
                    <a:pt x="52" y="36"/>
                  </a:lnTo>
                  <a:lnTo>
                    <a:pt x="50" y="27"/>
                  </a:lnTo>
                  <a:lnTo>
                    <a:pt x="41" y="27"/>
                  </a:lnTo>
                  <a:lnTo>
                    <a:pt x="47" y="47"/>
                  </a:lnTo>
                  <a:lnTo>
                    <a:pt x="30" y="49"/>
                  </a:lnTo>
                  <a:lnTo>
                    <a:pt x="24" y="44"/>
                  </a:lnTo>
                  <a:lnTo>
                    <a:pt x="0" y="49"/>
                  </a:lnTo>
                  <a:lnTo>
                    <a:pt x="0" y="59"/>
                  </a:lnTo>
                  <a:lnTo>
                    <a:pt x="30" y="66"/>
                  </a:lnTo>
                  <a:lnTo>
                    <a:pt x="47" y="89"/>
                  </a:lnTo>
                  <a:lnTo>
                    <a:pt x="50" y="96"/>
                  </a:lnTo>
                  <a:lnTo>
                    <a:pt x="41" y="135"/>
                  </a:lnTo>
                  <a:lnTo>
                    <a:pt x="37" y="141"/>
                  </a:lnTo>
                  <a:lnTo>
                    <a:pt x="56" y="152"/>
                  </a:lnTo>
                  <a:lnTo>
                    <a:pt x="106" y="156"/>
                  </a:lnTo>
                  <a:lnTo>
                    <a:pt x="106" y="148"/>
                  </a:lnTo>
                  <a:lnTo>
                    <a:pt x="121" y="139"/>
                  </a:lnTo>
                  <a:lnTo>
                    <a:pt x="157" y="147"/>
                  </a:lnTo>
                  <a:lnTo>
                    <a:pt x="174" y="133"/>
                  </a:lnTo>
                  <a:lnTo>
                    <a:pt x="163" y="115"/>
                  </a:lnTo>
                  <a:lnTo>
                    <a:pt x="166" y="96"/>
                  </a:lnTo>
                  <a:lnTo>
                    <a:pt x="163" y="87"/>
                  </a:lnTo>
                  <a:lnTo>
                    <a:pt x="153" y="90"/>
                  </a:lnTo>
                  <a:lnTo>
                    <a:pt x="151" y="85"/>
                  </a:lnTo>
                  <a:lnTo>
                    <a:pt x="166" y="66"/>
                  </a:lnTo>
                  <a:lnTo>
                    <a:pt x="174" y="64"/>
                  </a:lnTo>
                  <a:lnTo>
                    <a:pt x="174" y="64"/>
                  </a:lnTo>
                  <a:lnTo>
                    <a:pt x="174" y="6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4" name="Freeform 5725"/>
            <p:cNvSpPr>
              <a:spLocks/>
            </p:cNvSpPr>
            <p:nvPr/>
          </p:nvSpPr>
          <p:spPr bwMode="gray">
            <a:xfrm>
              <a:off x="6748504" y="3246981"/>
              <a:ext cx="220692" cy="213237"/>
            </a:xfrm>
            <a:custGeom>
              <a:avLst/>
              <a:gdLst/>
              <a:ahLst/>
              <a:cxnLst>
                <a:cxn ang="0">
                  <a:pos x="0" y="41"/>
                </a:cxn>
                <a:cxn ang="0">
                  <a:pos x="3" y="22"/>
                </a:cxn>
                <a:cxn ang="0">
                  <a:pos x="3" y="22"/>
                </a:cxn>
                <a:cxn ang="0">
                  <a:pos x="24" y="13"/>
                </a:cxn>
                <a:cxn ang="0">
                  <a:pos x="32" y="20"/>
                </a:cxn>
                <a:cxn ang="0">
                  <a:pos x="37" y="13"/>
                </a:cxn>
                <a:cxn ang="0">
                  <a:pos x="48" y="15"/>
                </a:cxn>
                <a:cxn ang="0">
                  <a:pos x="52" y="5"/>
                </a:cxn>
                <a:cxn ang="0">
                  <a:pos x="54" y="5"/>
                </a:cxn>
                <a:cxn ang="0">
                  <a:pos x="76" y="0"/>
                </a:cxn>
                <a:cxn ang="0">
                  <a:pos x="78" y="5"/>
                </a:cxn>
                <a:cxn ang="0">
                  <a:pos x="99" y="11"/>
                </a:cxn>
                <a:cxn ang="0">
                  <a:pos x="97" y="16"/>
                </a:cxn>
                <a:cxn ang="0">
                  <a:pos x="103" y="26"/>
                </a:cxn>
                <a:cxn ang="0">
                  <a:pos x="99" y="28"/>
                </a:cxn>
                <a:cxn ang="0">
                  <a:pos x="99" y="30"/>
                </a:cxn>
                <a:cxn ang="0">
                  <a:pos x="91" y="24"/>
                </a:cxn>
                <a:cxn ang="0">
                  <a:pos x="78" y="30"/>
                </a:cxn>
                <a:cxn ang="0">
                  <a:pos x="80" y="52"/>
                </a:cxn>
                <a:cxn ang="0">
                  <a:pos x="99" y="67"/>
                </a:cxn>
                <a:cxn ang="0">
                  <a:pos x="108" y="86"/>
                </a:cxn>
                <a:cxn ang="0">
                  <a:pos x="125" y="95"/>
                </a:cxn>
                <a:cxn ang="0">
                  <a:pos x="136" y="95"/>
                </a:cxn>
                <a:cxn ang="0">
                  <a:pos x="133" y="103"/>
                </a:cxn>
                <a:cxn ang="0">
                  <a:pos x="172" y="127"/>
                </a:cxn>
                <a:cxn ang="0">
                  <a:pos x="170" y="133"/>
                </a:cxn>
                <a:cxn ang="0">
                  <a:pos x="150" y="119"/>
                </a:cxn>
                <a:cxn ang="0">
                  <a:pos x="144" y="136"/>
                </a:cxn>
                <a:cxn ang="0">
                  <a:pos x="151" y="140"/>
                </a:cxn>
                <a:cxn ang="0">
                  <a:pos x="151" y="148"/>
                </a:cxn>
                <a:cxn ang="0">
                  <a:pos x="144" y="151"/>
                </a:cxn>
                <a:cxn ang="0">
                  <a:pos x="136" y="166"/>
                </a:cxn>
                <a:cxn ang="0">
                  <a:pos x="133" y="166"/>
                </a:cxn>
                <a:cxn ang="0">
                  <a:pos x="138" y="151"/>
                </a:cxn>
                <a:cxn ang="0">
                  <a:pos x="131" y="129"/>
                </a:cxn>
                <a:cxn ang="0">
                  <a:pos x="99" y="106"/>
                </a:cxn>
                <a:cxn ang="0">
                  <a:pos x="82" y="103"/>
                </a:cxn>
                <a:cxn ang="0">
                  <a:pos x="69" y="86"/>
                </a:cxn>
                <a:cxn ang="0">
                  <a:pos x="61" y="86"/>
                </a:cxn>
                <a:cxn ang="0">
                  <a:pos x="48" y="56"/>
                </a:cxn>
                <a:cxn ang="0">
                  <a:pos x="28" y="50"/>
                </a:cxn>
                <a:cxn ang="0">
                  <a:pos x="11" y="59"/>
                </a:cxn>
                <a:cxn ang="0">
                  <a:pos x="0" y="41"/>
                </a:cxn>
                <a:cxn ang="0">
                  <a:pos x="0" y="41"/>
                </a:cxn>
              </a:cxnLst>
              <a:rect l="0" t="0" r="r" b="b"/>
              <a:pathLst>
                <a:path w="172" h="166">
                  <a:moveTo>
                    <a:pt x="0" y="41"/>
                  </a:moveTo>
                  <a:lnTo>
                    <a:pt x="3" y="22"/>
                  </a:lnTo>
                  <a:lnTo>
                    <a:pt x="3" y="22"/>
                  </a:lnTo>
                  <a:lnTo>
                    <a:pt x="24" y="13"/>
                  </a:lnTo>
                  <a:lnTo>
                    <a:pt x="32" y="20"/>
                  </a:lnTo>
                  <a:lnTo>
                    <a:pt x="37" y="13"/>
                  </a:lnTo>
                  <a:lnTo>
                    <a:pt x="48" y="15"/>
                  </a:lnTo>
                  <a:lnTo>
                    <a:pt x="52" y="5"/>
                  </a:lnTo>
                  <a:lnTo>
                    <a:pt x="54" y="5"/>
                  </a:lnTo>
                  <a:lnTo>
                    <a:pt x="76" y="0"/>
                  </a:lnTo>
                  <a:lnTo>
                    <a:pt x="78" y="5"/>
                  </a:lnTo>
                  <a:lnTo>
                    <a:pt x="99" y="11"/>
                  </a:lnTo>
                  <a:lnTo>
                    <a:pt x="97" y="16"/>
                  </a:lnTo>
                  <a:lnTo>
                    <a:pt x="103" y="26"/>
                  </a:lnTo>
                  <a:lnTo>
                    <a:pt x="99" y="28"/>
                  </a:lnTo>
                  <a:lnTo>
                    <a:pt x="99" y="30"/>
                  </a:lnTo>
                  <a:lnTo>
                    <a:pt x="91" y="24"/>
                  </a:lnTo>
                  <a:lnTo>
                    <a:pt x="78" y="30"/>
                  </a:lnTo>
                  <a:lnTo>
                    <a:pt x="80" y="52"/>
                  </a:lnTo>
                  <a:lnTo>
                    <a:pt x="99" y="67"/>
                  </a:lnTo>
                  <a:lnTo>
                    <a:pt x="108" y="86"/>
                  </a:lnTo>
                  <a:lnTo>
                    <a:pt x="125" y="95"/>
                  </a:lnTo>
                  <a:lnTo>
                    <a:pt x="136" y="95"/>
                  </a:lnTo>
                  <a:lnTo>
                    <a:pt x="133" y="103"/>
                  </a:lnTo>
                  <a:lnTo>
                    <a:pt x="172" y="127"/>
                  </a:lnTo>
                  <a:lnTo>
                    <a:pt x="170" y="133"/>
                  </a:lnTo>
                  <a:lnTo>
                    <a:pt x="150" y="119"/>
                  </a:lnTo>
                  <a:lnTo>
                    <a:pt x="144" y="136"/>
                  </a:lnTo>
                  <a:lnTo>
                    <a:pt x="151" y="140"/>
                  </a:lnTo>
                  <a:lnTo>
                    <a:pt x="151" y="148"/>
                  </a:lnTo>
                  <a:lnTo>
                    <a:pt x="144" y="151"/>
                  </a:lnTo>
                  <a:lnTo>
                    <a:pt x="136" y="166"/>
                  </a:lnTo>
                  <a:lnTo>
                    <a:pt x="133" y="166"/>
                  </a:lnTo>
                  <a:lnTo>
                    <a:pt x="138" y="151"/>
                  </a:lnTo>
                  <a:lnTo>
                    <a:pt x="131" y="129"/>
                  </a:lnTo>
                  <a:lnTo>
                    <a:pt x="99" y="106"/>
                  </a:lnTo>
                  <a:lnTo>
                    <a:pt x="82" y="103"/>
                  </a:lnTo>
                  <a:lnTo>
                    <a:pt x="69" y="86"/>
                  </a:lnTo>
                  <a:lnTo>
                    <a:pt x="61" y="86"/>
                  </a:lnTo>
                  <a:lnTo>
                    <a:pt x="48" y="56"/>
                  </a:lnTo>
                  <a:lnTo>
                    <a:pt x="28" y="50"/>
                  </a:lnTo>
                  <a:lnTo>
                    <a:pt x="11" y="59"/>
                  </a:lnTo>
                  <a:lnTo>
                    <a:pt x="0" y="41"/>
                  </a:lnTo>
                  <a:lnTo>
                    <a:pt x="0" y="4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5" name="Freeform 5726"/>
            <p:cNvSpPr>
              <a:spLocks/>
            </p:cNvSpPr>
            <p:nvPr/>
          </p:nvSpPr>
          <p:spPr bwMode="gray">
            <a:xfrm>
              <a:off x="7041049" y="3316347"/>
              <a:ext cx="120611" cy="66797"/>
            </a:xfrm>
            <a:custGeom>
              <a:avLst/>
              <a:gdLst/>
              <a:ahLst/>
              <a:cxnLst>
                <a:cxn ang="0">
                  <a:pos x="68" y="0"/>
                </a:cxn>
                <a:cxn ang="0">
                  <a:pos x="45" y="7"/>
                </a:cxn>
                <a:cxn ang="0">
                  <a:pos x="23" y="5"/>
                </a:cxn>
                <a:cxn ang="0">
                  <a:pos x="6" y="0"/>
                </a:cxn>
                <a:cxn ang="0">
                  <a:pos x="0" y="5"/>
                </a:cxn>
                <a:cxn ang="0">
                  <a:pos x="4" y="20"/>
                </a:cxn>
                <a:cxn ang="0">
                  <a:pos x="2" y="34"/>
                </a:cxn>
                <a:cxn ang="0">
                  <a:pos x="11" y="50"/>
                </a:cxn>
                <a:cxn ang="0">
                  <a:pos x="34" y="45"/>
                </a:cxn>
                <a:cxn ang="0">
                  <a:pos x="49" y="52"/>
                </a:cxn>
                <a:cxn ang="0">
                  <a:pos x="62" y="41"/>
                </a:cxn>
                <a:cxn ang="0">
                  <a:pos x="86" y="41"/>
                </a:cxn>
                <a:cxn ang="0">
                  <a:pos x="77" y="30"/>
                </a:cxn>
                <a:cxn ang="0">
                  <a:pos x="83" y="15"/>
                </a:cxn>
                <a:cxn ang="0">
                  <a:pos x="92" y="13"/>
                </a:cxn>
                <a:cxn ang="0">
                  <a:pos x="94" y="7"/>
                </a:cxn>
                <a:cxn ang="0">
                  <a:pos x="68" y="0"/>
                </a:cxn>
                <a:cxn ang="0">
                  <a:pos x="68" y="0"/>
                </a:cxn>
              </a:cxnLst>
              <a:rect l="0" t="0" r="r" b="b"/>
              <a:pathLst>
                <a:path w="94" h="52">
                  <a:moveTo>
                    <a:pt x="68" y="0"/>
                  </a:moveTo>
                  <a:lnTo>
                    <a:pt x="45" y="7"/>
                  </a:lnTo>
                  <a:lnTo>
                    <a:pt x="23" y="5"/>
                  </a:lnTo>
                  <a:lnTo>
                    <a:pt x="6" y="0"/>
                  </a:lnTo>
                  <a:lnTo>
                    <a:pt x="0" y="5"/>
                  </a:lnTo>
                  <a:lnTo>
                    <a:pt x="4" y="20"/>
                  </a:lnTo>
                  <a:lnTo>
                    <a:pt x="2" y="34"/>
                  </a:lnTo>
                  <a:lnTo>
                    <a:pt x="11" y="50"/>
                  </a:lnTo>
                  <a:lnTo>
                    <a:pt x="34" y="45"/>
                  </a:lnTo>
                  <a:lnTo>
                    <a:pt x="49" y="52"/>
                  </a:lnTo>
                  <a:lnTo>
                    <a:pt x="62" y="41"/>
                  </a:lnTo>
                  <a:lnTo>
                    <a:pt x="86" y="41"/>
                  </a:lnTo>
                  <a:lnTo>
                    <a:pt x="77" y="30"/>
                  </a:lnTo>
                  <a:lnTo>
                    <a:pt x="83" y="15"/>
                  </a:lnTo>
                  <a:lnTo>
                    <a:pt x="92" y="13"/>
                  </a:lnTo>
                  <a:lnTo>
                    <a:pt x="94" y="7"/>
                  </a:lnTo>
                  <a:lnTo>
                    <a:pt x="68" y="0"/>
                  </a:lnTo>
                  <a:lnTo>
                    <a:pt x="68"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6" name="Freeform 5727"/>
            <p:cNvSpPr>
              <a:spLocks/>
            </p:cNvSpPr>
            <p:nvPr/>
          </p:nvSpPr>
          <p:spPr bwMode="gray">
            <a:xfrm>
              <a:off x="7002556" y="3369014"/>
              <a:ext cx="118045" cy="101480"/>
            </a:xfrm>
            <a:custGeom>
              <a:avLst/>
              <a:gdLst/>
              <a:ahLst/>
              <a:cxnLst>
                <a:cxn ang="0">
                  <a:pos x="92" y="0"/>
                </a:cxn>
                <a:cxn ang="0">
                  <a:pos x="79" y="11"/>
                </a:cxn>
                <a:cxn ang="0">
                  <a:pos x="64" y="4"/>
                </a:cxn>
                <a:cxn ang="0">
                  <a:pos x="41" y="9"/>
                </a:cxn>
                <a:cxn ang="0">
                  <a:pos x="13" y="19"/>
                </a:cxn>
                <a:cxn ang="0">
                  <a:pos x="13" y="19"/>
                </a:cxn>
                <a:cxn ang="0">
                  <a:pos x="13" y="24"/>
                </a:cxn>
                <a:cxn ang="0">
                  <a:pos x="0" y="39"/>
                </a:cxn>
                <a:cxn ang="0">
                  <a:pos x="0" y="41"/>
                </a:cxn>
                <a:cxn ang="0">
                  <a:pos x="15" y="66"/>
                </a:cxn>
                <a:cxn ang="0">
                  <a:pos x="38" y="66"/>
                </a:cxn>
                <a:cxn ang="0">
                  <a:pos x="60" y="79"/>
                </a:cxn>
                <a:cxn ang="0">
                  <a:pos x="60" y="68"/>
                </a:cxn>
                <a:cxn ang="0">
                  <a:pos x="70" y="71"/>
                </a:cxn>
                <a:cxn ang="0">
                  <a:pos x="49" y="54"/>
                </a:cxn>
                <a:cxn ang="0">
                  <a:pos x="36" y="34"/>
                </a:cxn>
                <a:cxn ang="0">
                  <a:pos x="36" y="23"/>
                </a:cxn>
                <a:cxn ang="0">
                  <a:pos x="53" y="32"/>
                </a:cxn>
                <a:cxn ang="0">
                  <a:pos x="51" y="23"/>
                </a:cxn>
                <a:cxn ang="0">
                  <a:pos x="60" y="17"/>
                </a:cxn>
                <a:cxn ang="0">
                  <a:pos x="83" y="19"/>
                </a:cxn>
                <a:cxn ang="0">
                  <a:pos x="88" y="24"/>
                </a:cxn>
                <a:cxn ang="0">
                  <a:pos x="92" y="0"/>
                </a:cxn>
                <a:cxn ang="0">
                  <a:pos x="92" y="0"/>
                </a:cxn>
              </a:cxnLst>
              <a:rect l="0" t="0" r="r" b="b"/>
              <a:pathLst>
                <a:path w="92" h="79">
                  <a:moveTo>
                    <a:pt x="92" y="0"/>
                  </a:moveTo>
                  <a:lnTo>
                    <a:pt x="79" y="11"/>
                  </a:lnTo>
                  <a:lnTo>
                    <a:pt x="64" y="4"/>
                  </a:lnTo>
                  <a:lnTo>
                    <a:pt x="41" y="9"/>
                  </a:lnTo>
                  <a:lnTo>
                    <a:pt x="13" y="19"/>
                  </a:lnTo>
                  <a:lnTo>
                    <a:pt x="13" y="19"/>
                  </a:lnTo>
                  <a:lnTo>
                    <a:pt x="13" y="24"/>
                  </a:lnTo>
                  <a:lnTo>
                    <a:pt x="0" y="39"/>
                  </a:lnTo>
                  <a:lnTo>
                    <a:pt x="0" y="41"/>
                  </a:lnTo>
                  <a:lnTo>
                    <a:pt x="15" y="66"/>
                  </a:lnTo>
                  <a:lnTo>
                    <a:pt x="38" y="66"/>
                  </a:lnTo>
                  <a:lnTo>
                    <a:pt x="60" y="79"/>
                  </a:lnTo>
                  <a:lnTo>
                    <a:pt x="60" y="68"/>
                  </a:lnTo>
                  <a:lnTo>
                    <a:pt x="70" y="71"/>
                  </a:lnTo>
                  <a:lnTo>
                    <a:pt x="49" y="54"/>
                  </a:lnTo>
                  <a:lnTo>
                    <a:pt x="36" y="34"/>
                  </a:lnTo>
                  <a:lnTo>
                    <a:pt x="36" y="23"/>
                  </a:lnTo>
                  <a:lnTo>
                    <a:pt x="53" y="32"/>
                  </a:lnTo>
                  <a:lnTo>
                    <a:pt x="51" y="23"/>
                  </a:lnTo>
                  <a:lnTo>
                    <a:pt x="60" y="17"/>
                  </a:lnTo>
                  <a:lnTo>
                    <a:pt x="83" y="19"/>
                  </a:lnTo>
                  <a:lnTo>
                    <a:pt x="88" y="24"/>
                  </a:lnTo>
                  <a:lnTo>
                    <a:pt x="92" y="0"/>
                  </a:lnTo>
                  <a:lnTo>
                    <a:pt x="92"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7" name="Freeform 5728"/>
            <p:cNvSpPr>
              <a:spLocks/>
            </p:cNvSpPr>
            <p:nvPr/>
          </p:nvSpPr>
          <p:spPr bwMode="gray">
            <a:xfrm>
              <a:off x="6997424" y="3220005"/>
              <a:ext cx="178350" cy="105334"/>
            </a:xfrm>
            <a:custGeom>
              <a:avLst/>
              <a:gdLst/>
              <a:ahLst/>
              <a:cxnLst>
                <a:cxn ang="0">
                  <a:pos x="120" y="47"/>
                </a:cxn>
                <a:cxn ang="0">
                  <a:pos x="122" y="52"/>
                </a:cxn>
                <a:cxn ang="0">
                  <a:pos x="139" y="52"/>
                </a:cxn>
                <a:cxn ang="0">
                  <a:pos x="137" y="62"/>
                </a:cxn>
                <a:cxn ang="0">
                  <a:pos x="126" y="71"/>
                </a:cxn>
                <a:cxn ang="0">
                  <a:pos x="128" y="82"/>
                </a:cxn>
                <a:cxn ang="0">
                  <a:pos x="102" y="75"/>
                </a:cxn>
                <a:cxn ang="0">
                  <a:pos x="79" y="82"/>
                </a:cxn>
                <a:cxn ang="0">
                  <a:pos x="57" y="80"/>
                </a:cxn>
                <a:cxn ang="0">
                  <a:pos x="40" y="75"/>
                </a:cxn>
                <a:cxn ang="0">
                  <a:pos x="34" y="64"/>
                </a:cxn>
                <a:cxn ang="0">
                  <a:pos x="19" y="62"/>
                </a:cxn>
                <a:cxn ang="0">
                  <a:pos x="0" y="37"/>
                </a:cxn>
                <a:cxn ang="0">
                  <a:pos x="0" y="37"/>
                </a:cxn>
                <a:cxn ang="0">
                  <a:pos x="14" y="34"/>
                </a:cxn>
                <a:cxn ang="0">
                  <a:pos x="27" y="9"/>
                </a:cxn>
                <a:cxn ang="0">
                  <a:pos x="36" y="6"/>
                </a:cxn>
                <a:cxn ang="0">
                  <a:pos x="66" y="7"/>
                </a:cxn>
                <a:cxn ang="0">
                  <a:pos x="89" y="0"/>
                </a:cxn>
                <a:cxn ang="0">
                  <a:pos x="96" y="2"/>
                </a:cxn>
                <a:cxn ang="0">
                  <a:pos x="113" y="26"/>
                </a:cxn>
                <a:cxn ang="0">
                  <a:pos x="120" y="47"/>
                </a:cxn>
                <a:cxn ang="0">
                  <a:pos x="120" y="47"/>
                </a:cxn>
              </a:cxnLst>
              <a:rect l="0" t="0" r="r" b="b"/>
              <a:pathLst>
                <a:path w="139" h="82">
                  <a:moveTo>
                    <a:pt x="120" y="47"/>
                  </a:moveTo>
                  <a:lnTo>
                    <a:pt x="122" y="52"/>
                  </a:lnTo>
                  <a:lnTo>
                    <a:pt x="139" y="52"/>
                  </a:lnTo>
                  <a:lnTo>
                    <a:pt x="137" y="62"/>
                  </a:lnTo>
                  <a:lnTo>
                    <a:pt x="126" y="71"/>
                  </a:lnTo>
                  <a:lnTo>
                    <a:pt x="128" y="82"/>
                  </a:lnTo>
                  <a:lnTo>
                    <a:pt x="102" y="75"/>
                  </a:lnTo>
                  <a:lnTo>
                    <a:pt x="79" y="82"/>
                  </a:lnTo>
                  <a:lnTo>
                    <a:pt x="57" y="80"/>
                  </a:lnTo>
                  <a:lnTo>
                    <a:pt x="40" y="75"/>
                  </a:lnTo>
                  <a:lnTo>
                    <a:pt x="34" y="64"/>
                  </a:lnTo>
                  <a:lnTo>
                    <a:pt x="19" y="62"/>
                  </a:lnTo>
                  <a:lnTo>
                    <a:pt x="0" y="37"/>
                  </a:lnTo>
                  <a:lnTo>
                    <a:pt x="0" y="37"/>
                  </a:lnTo>
                  <a:lnTo>
                    <a:pt x="14" y="34"/>
                  </a:lnTo>
                  <a:lnTo>
                    <a:pt x="27" y="9"/>
                  </a:lnTo>
                  <a:lnTo>
                    <a:pt x="36" y="6"/>
                  </a:lnTo>
                  <a:lnTo>
                    <a:pt x="66" y="7"/>
                  </a:lnTo>
                  <a:lnTo>
                    <a:pt x="89" y="0"/>
                  </a:lnTo>
                  <a:lnTo>
                    <a:pt x="96" y="2"/>
                  </a:lnTo>
                  <a:lnTo>
                    <a:pt x="113" y="26"/>
                  </a:lnTo>
                  <a:lnTo>
                    <a:pt x="120" y="47"/>
                  </a:lnTo>
                  <a:lnTo>
                    <a:pt x="120" y="4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8" name="Freeform 5729"/>
            <p:cNvSpPr>
              <a:spLocks/>
            </p:cNvSpPr>
            <p:nvPr/>
          </p:nvSpPr>
          <p:spPr bwMode="gray">
            <a:xfrm>
              <a:off x="6872964" y="3250835"/>
              <a:ext cx="52607" cy="34683"/>
            </a:xfrm>
            <a:custGeom>
              <a:avLst/>
              <a:gdLst/>
              <a:ahLst/>
              <a:cxnLst>
                <a:cxn ang="0">
                  <a:pos x="2" y="27"/>
                </a:cxn>
                <a:cxn ang="0">
                  <a:pos x="2" y="25"/>
                </a:cxn>
                <a:cxn ang="0">
                  <a:pos x="6" y="23"/>
                </a:cxn>
                <a:cxn ang="0">
                  <a:pos x="0" y="13"/>
                </a:cxn>
                <a:cxn ang="0">
                  <a:pos x="2" y="8"/>
                </a:cxn>
                <a:cxn ang="0">
                  <a:pos x="38" y="0"/>
                </a:cxn>
                <a:cxn ang="0">
                  <a:pos x="41" y="4"/>
                </a:cxn>
                <a:cxn ang="0">
                  <a:pos x="41" y="4"/>
                </a:cxn>
                <a:cxn ang="0">
                  <a:pos x="28" y="13"/>
                </a:cxn>
                <a:cxn ang="0">
                  <a:pos x="26" y="23"/>
                </a:cxn>
                <a:cxn ang="0">
                  <a:pos x="17" y="21"/>
                </a:cxn>
                <a:cxn ang="0">
                  <a:pos x="8" y="27"/>
                </a:cxn>
                <a:cxn ang="0">
                  <a:pos x="2" y="27"/>
                </a:cxn>
                <a:cxn ang="0">
                  <a:pos x="2" y="27"/>
                </a:cxn>
              </a:cxnLst>
              <a:rect l="0" t="0" r="r" b="b"/>
              <a:pathLst>
                <a:path w="41" h="27">
                  <a:moveTo>
                    <a:pt x="2" y="27"/>
                  </a:moveTo>
                  <a:lnTo>
                    <a:pt x="2" y="25"/>
                  </a:lnTo>
                  <a:lnTo>
                    <a:pt x="6" y="23"/>
                  </a:lnTo>
                  <a:lnTo>
                    <a:pt x="0" y="13"/>
                  </a:lnTo>
                  <a:lnTo>
                    <a:pt x="2" y="8"/>
                  </a:lnTo>
                  <a:lnTo>
                    <a:pt x="38" y="0"/>
                  </a:lnTo>
                  <a:lnTo>
                    <a:pt x="41" y="4"/>
                  </a:lnTo>
                  <a:lnTo>
                    <a:pt x="41" y="4"/>
                  </a:lnTo>
                  <a:lnTo>
                    <a:pt x="28" y="13"/>
                  </a:lnTo>
                  <a:lnTo>
                    <a:pt x="26" y="23"/>
                  </a:lnTo>
                  <a:lnTo>
                    <a:pt x="17" y="21"/>
                  </a:lnTo>
                  <a:lnTo>
                    <a:pt x="8" y="27"/>
                  </a:lnTo>
                  <a:lnTo>
                    <a:pt x="2" y="27"/>
                  </a:lnTo>
                  <a:lnTo>
                    <a:pt x="2" y="2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9" name="Freeform 5730"/>
            <p:cNvSpPr>
              <a:spLocks/>
            </p:cNvSpPr>
            <p:nvPr/>
          </p:nvSpPr>
          <p:spPr bwMode="gray">
            <a:xfrm>
              <a:off x="6875530" y="3255973"/>
              <a:ext cx="107780" cy="96342"/>
            </a:xfrm>
            <a:custGeom>
              <a:avLst/>
              <a:gdLst/>
              <a:ahLst/>
              <a:cxnLst>
                <a:cxn ang="0">
                  <a:pos x="75" y="15"/>
                </a:cxn>
                <a:cxn ang="0">
                  <a:pos x="62" y="17"/>
                </a:cxn>
                <a:cxn ang="0">
                  <a:pos x="39" y="0"/>
                </a:cxn>
                <a:cxn ang="0">
                  <a:pos x="39" y="0"/>
                </a:cxn>
                <a:cxn ang="0">
                  <a:pos x="26" y="9"/>
                </a:cxn>
                <a:cxn ang="0">
                  <a:pos x="24" y="19"/>
                </a:cxn>
                <a:cxn ang="0">
                  <a:pos x="15" y="17"/>
                </a:cxn>
                <a:cxn ang="0">
                  <a:pos x="6" y="23"/>
                </a:cxn>
                <a:cxn ang="0">
                  <a:pos x="0" y="23"/>
                </a:cxn>
                <a:cxn ang="0">
                  <a:pos x="2" y="34"/>
                </a:cxn>
                <a:cxn ang="0">
                  <a:pos x="7" y="24"/>
                </a:cxn>
                <a:cxn ang="0">
                  <a:pos x="17" y="32"/>
                </a:cxn>
                <a:cxn ang="0">
                  <a:pos x="24" y="49"/>
                </a:cxn>
                <a:cxn ang="0">
                  <a:pos x="66" y="75"/>
                </a:cxn>
                <a:cxn ang="0">
                  <a:pos x="69" y="71"/>
                </a:cxn>
                <a:cxn ang="0">
                  <a:pos x="41" y="45"/>
                </a:cxn>
                <a:cxn ang="0">
                  <a:pos x="36" y="34"/>
                </a:cxn>
                <a:cxn ang="0">
                  <a:pos x="37" y="26"/>
                </a:cxn>
                <a:cxn ang="0">
                  <a:pos x="69" y="30"/>
                </a:cxn>
                <a:cxn ang="0">
                  <a:pos x="81" y="32"/>
                </a:cxn>
                <a:cxn ang="0">
                  <a:pos x="84" y="28"/>
                </a:cxn>
                <a:cxn ang="0">
                  <a:pos x="79" y="24"/>
                </a:cxn>
                <a:cxn ang="0">
                  <a:pos x="75" y="15"/>
                </a:cxn>
                <a:cxn ang="0">
                  <a:pos x="75" y="15"/>
                </a:cxn>
              </a:cxnLst>
              <a:rect l="0" t="0" r="r" b="b"/>
              <a:pathLst>
                <a:path w="84" h="75">
                  <a:moveTo>
                    <a:pt x="75" y="15"/>
                  </a:moveTo>
                  <a:lnTo>
                    <a:pt x="62" y="17"/>
                  </a:lnTo>
                  <a:lnTo>
                    <a:pt x="39" y="0"/>
                  </a:lnTo>
                  <a:lnTo>
                    <a:pt x="39" y="0"/>
                  </a:lnTo>
                  <a:lnTo>
                    <a:pt x="26" y="9"/>
                  </a:lnTo>
                  <a:lnTo>
                    <a:pt x="24" y="19"/>
                  </a:lnTo>
                  <a:lnTo>
                    <a:pt x="15" y="17"/>
                  </a:lnTo>
                  <a:lnTo>
                    <a:pt x="6" y="23"/>
                  </a:lnTo>
                  <a:lnTo>
                    <a:pt x="0" y="23"/>
                  </a:lnTo>
                  <a:lnTo>
                    <a:pt x="2" y="34"/>
                  </a:lnTo>
                  <a:lnTo>
                    <a:pt x="7" y="24"/>
                  </a:lnTo>
                  <a:lnTo>
                    <a:pt x="17" y="32"/>
                  </a:lnTo>
                  <a:lnTo>
                    <a:pt x="24" y="49"/>
                  </a:lnTo>
                  <a:lnTo>
                    <a:pt x="66" y="75"/>
                  </a:lnTo>
                  <a:lnTo>
                    <a:pt x="69" y="71"/>
                  </a:lnTo>
                  <a:lnTo>
                    <a:pt x="41" y="45"/>
                  </a:lnTo>
                  <a:lnTo>
                    <a:pt x="36" y="34"/>
                  </a:lnTo>
                  <a:lnTo>
                    <a:pt x="37" y="26"/>
                  </a:lnTo>
                  <a:lnTo>
                    <a:pt x="69" y="30"/>
                  </a:lnTo>
                  <a:lnTo>
                    <a:pt x="81" y="32"/>
                  </a:lnTo>
                  <a:lnTo>
                    <a:pt x="84" y="28"/>
                  </a:lnTo>
                  <a:lnTo>
                    <a:pt x="79" y="24"/>
                  </a:lnTo>
                  <a:lnTo>
                    <a:pt x="75" y="15"/>
                  </a:lnTo>
                  <a:lnTo>
                    <a:pt x="75"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0" name="Freeform 5731"/>
            <p:cNvSpPr>
              <a:spLocks/>
            </p:cNvSpPr>
            <p:nvPr/>
          </p:nvSpPr>
          <p:spPr bwMode="gray">
            <a:xfrm>
              <a:off x="6921722" y="3289372"/>
              <a:ext cx="66721" cy="57805"/>
            </a:xfrm>
            <a:custGeom>
              <a:avLst/>
              <a:gdLst/>
              <a:ahLst/>
              <a:cxnLst>
                <a:cxn ang="0">
                  <a:pos x="45" y="6"/>
                </a:cxn>
                <a:cxn ang="0">
                  <a:pos x="48" y="10"/>
                </a:cxn>
                <a:cxn ang="0">
                  <a:pos x="46" y="19"/>
                </a:cxn>
                <a:cxn ang="0">
                  <a:pos x="52" y="21"/>
                </a:cxn>
                <a:cxn ang="0">
                  <a:pos x="48" y="30"/>
                </a:cxn>
                <a:cxn ang="0">
                  <a:pos x="37" y="30"/>
                </a:cxn>
                <a:cxn ang="0">
                  <a:pos x="33" y="45"/>
                </a:cxn>
                <a:cxn ang="0">
                  <a:pos x="5" y="19"/>
                </a:cxn>
                <a:cxn ang="0">
                  <a:pos x="0" y="8"/>
                </a:cxn>
                <a:cxn ang="0">
                  <a:pos x="1" y="0"/>
                </a:cxn>
                <a:cxn ang="0">
                  <a:pos x="33" y="4"/>
                </a:cxn>
                <a:cxn ang="0">
                  <a:pos x="45" y="6"/>
                </a:cxn>
                <a:cxn ang="0">
                  <a:pos x="45" y="6"/>
                </a:cxn>
              </a:cxnLst>
              <a:rect l="0" t="0" r="r" b="b"/>
              <a:pathLst>
                <a:path w="52" h="45">
                  <a:moveTo>
                    <a:pt x="45" y="6"/>
                  </a:moveTo>
                  <a:lnTo>
                    <a:pt x="48" y="10"/>
                  </a:lnTo>
                  <a:lnTo>
                    <a:pt x="46" y="19"/>
                  </a:lnTo>
                  <a:lnTo>
                    <a:pt x="52" y="21"/>
                  </a:lnTo>
                  <a:lnTo>
                    <a:pt x="48" y="30"/>
                  </a:lnTo>
                  <a:lnTo>
                    <a:pt x="37" y="30"/>
                  </a:lnTo>
                  <a:lnTo>
                    <a:pt x="33" y="45"/>
                  </a:lnTo>
                  <a:lnTo>
                    <a:pt x="5" y="19"/>
                  </a:lnTo>
                  <a:lnTo>
                    <a:pt x="0" y="8"/>
                  </a:lnTo>
                  <a:lnTo>
                    <a:pt x="1" y="0"/>
                  </a:lnTo>
                  <a:lnTo>
                    <a:pt x="33" y="4"/>
                  </a:lnTo>
                  <a:lnTo>
                    <a:pt x="45" y="6"/>
                  </a:lnTo>
                  <a:lnTo>
                    <a:pt x="45"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1" name="Freeform 5732"/>
            <p:cNvSpPr>
              <a:spLocks/>
            </p:cNvSpPr>
            <p:nvPr/>
          </p:nvSpPr>
          <p:spPr bwMode="gray">
            <a:xfrm>
              <a:off x="6960214" y="3327908"/>
              <a:ext cx="37210" cy="41106"/>
            </a:xfrm>
            <a:custGeom>
              <a:avLst/>
              <a:gdLst/>
              <a:ahLst/>
              <a:cxnLst>
                <a:cxn ang="0">
                  <a:pos x="0" y="19"/>
                </a:cxn>
                <a:cxn ang="0">
                  <a:pos x="20" y="32"/>
                </a:cxn>
                <a:cxn ang="0">
                  <a:pos x="20" y="32"/>
                </a:cxn>
                <a:cxn ang="0">
                  <a:pos x="24" y="17"/>
                </a:cxn>
                <a:cxn ang="0">
                  <a:pos x="29" y="11"/>
                </a:cxn>
                <a:cxn ang="0">
                  <a:pos x="18" y="0"/>
                </a:cxn>
                <a:cxn ang="0">
                  <a:pos x="7" y="0"/>
                </a:cxn>
                <a:cxn ang="0">
                  <a:pos x="3" y="15"/>
                </a:cxn>
                <a:cxn ang="0">
                  <a:pos x="0" y="19"/>
                </a:cxn>
                <a:cxn ang="0">
                  <a:pos x="0" y="19"/>
                </a:cxn>
              </a:cxnLst>
              <a:rect l="0" t="0" r="r" b="b"/>
              <a:pathLst>
                <a:path w="29" h="32">
                  <a:moveTo>
                    <a:pt x="0" y="19"/>
                  </a:moveTo>
                  <a:lnTo>
                    <a:pt x="20" y="32"/>
                  </a:lnTo>
                  <a:lnTo>
                    <a:pt x="20" y="32"/>
                  </a:lnTo>
                  <a:lnTo>
                    <a:pt x="24" y="17"/>
                  </a:lnTo>
                  <a:lnTo>
                    <a:pt x="29" y="11"/>
                  </a:lnTo>
                  <a:lnTo>
                    <a:pt x="18" y="0"/>
                  </a:lnTo>
                  <a:lnTo>
                    <a:pt x="7" y="0"/>
                  </a:lnTo>
                  <a:lnTo>
                    <a:pt x="3" y="15"/>
                  </a:lnTo>
                  <a:lnTo>
                    <a:pt x="0" y="19"/>
                  </a:lnTo>
                  <a:lnTo>
                    <a:pt x="0" y="1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2" name="Freeform 5733"/>
            <p:cNvSpPr>
              <a:spLocks/>
            </p:cNvSpPr>
            <p:nvPr/>
          </p:nvSpPr>
          <p:spPr bwMode="gray">
            <a:xfrm>
              <a:off x="6971762" y="3267534"/>
              <a:ext cx="76986" cy="106618"/>
            </a:xfrm>
            <a:custGeom>
              <a:avLst/>
              <a:gdLst/>
              <a:ahLst/>
              <a:cxnLst>
                <a:cxn ang="0">
                  <a:pos x="30" y="83"/>
                </a:cxn>
                <a:cxn ang="0">
                  <a:pos x="22" y="68"/>
                </a:cxn>
                <a:cxn ang="0">
                  <a:pos x="15" y="64"/>
                </a:cxn>
                <a:cxn ang="0">
                  <a:pos x="20" y="58"/>
                </a:cxn>
                <a:cxn ang="0">
                  <a:pos x="9" y="47"/>
                </a:cxn>
                <a:cxn ang="0">
                  <a:pos x="13" y="38"/>
                </a:cxn>
                <a:cxn ang="0">
                  <a:pos x="7" y="36"/>
                </a:cxn>
                <a:cxn ang="0">
                  <a:pos x="9" y="27"/>
                </a:cxn>
                <a:cxn ang="0">
                  <a:pos x="6" y="23"/>
                </a:cxn>
                <a:cxn ang="0">
                  <a:pos x="9" y="19"/>
                </a:cxn>
                <a:cxn ang="0">
                  <a:pos x="4" y="15"/>
                </a:cxn>
                <a:cxn ang="0">
                  <a:pos x="0" y="6"/>
                </a:cxn>
                <a:cxn ang="0">
                  <a:pos x="20" y="0"/>
                </a:cxn>
                <a:cxn ang="0">
                  <a:pos x="39" y="25"/>
                </a:cxn>
                <a:cxn ang="0">
                  <a:pos x="54" y="27"/>
                </a:cxn>
                <a:cxn ang="0">
                  <a:pos x="60" y="38"/>
                </a:cxn>
                <a:cxn ang="0">
                  <a:pos x="54" y="43"/>
                </a:cxn>
                <a:cxn ang="0">
                  <a:pos x="58" y="58"/>
                </a:cxn>
                <a:cxn ang="0">
                  <a:pos x="56" y="72"/>
                </a:cxn>
                <a:cxn ang="0">
                  <a:pos x="41" y="72"/>
                </a:cxn>
                <a:cxn ang="0">
                  <a:pos x="30" y="83"/>
                </a:cxn>
                <a:cxn ang="0">
                  <a:pos x="30" y="83"/>
                </a:cxn>
              </a:cxnLst>
              <a:rect l="0" t="0" r="r" b="b"/>
              <a:pathLst>
                <a:path w="60" h="83">
                  <a:moveTo>
                    <a:pt x="30" y="83"/>
                  </a:moveTo>
                  <a:lnTo>
                    <a:pt x="22" y="68"/>
                  </a:lnTo>
                  <a:lnTo>
                    <a:pt x="15" y="64"/>
                  </a:lnTo>
                  <a:lnTo>
                    <a:pt x="20" y="58"/>
                  </a:lnTo>
                  <a:lnTo>
                    <a:pt x="9" y="47"/>
                  </a:lnTo>
                  <a:lnTo>
                    <a:pt x="13" y="38"/>
                  </a:lnTo>
                  <a:lnTo>
                    <a:pt x="7" y="36"/>
                  </a:lnTo>
                  <a:lnTo>
                    <a:pt x="9" y="27"/>
                  </a:lnTo>
                  <a:lnTo>
                    <a:pt x="6" y="23"/>
                  </a:lnTo>
                  <a:lnTo>
                    <a:pt x="9" y="19"/>
                  </a:lnTo>
                  <a:lnTo>
                    <a:pt x="4" y="15"/>
                  </a:lnTo>
                  <a:lnTo>
                    <a:pt x="0" y="6"/>
                  </a:lnTo>
                  <a:lnTo>
                    <a:pt x="20" y="0"/>
                  </a:lnTo>
                  <a:lnTo>
                    <a:pt x="39" y="25"/>
                  </a:lnTo>
                  <a:lnTo>
                    <a:pt x="54" y="27"/>
                  </a:lnTo>
                  <a:lnTo>
                    <a:pt x="60" y="38"/>
                  </a:lnTo>
                  <a:lnTo>
                    <a:pt x="54" y="43"/>
                  </a:lnTo>
                  <a:lnTo>
                    <a:pt x="58" y="58"/>
                  </a:lnTo>
                  <a:lnTo>
                    <a:pt x="56" y="72"/>
                  </a:lnTo>
                  <a:lnTo>
                    <a:pt x="41" y="72"/>
                  </a:lnTo>
                  <a:lnTo>
                    <a:pt x="30" y="83"/>
                  </a:lnTo>
                  <a:lnTo>
                    <a:pt x="30" y="8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3" name="Freeform 5734"/>
            <p:cNvSpPr>
              <a:spLocks/>
            </p:cNvSpPr>
            <p:nvPr/>
          </p:nvSpPr>
          <p:spPr bwMode="gray">
            <a:xfrm>
              <a:off x="7010255" y="3360022"/>
              <a:ext cx="44908" cy="33399"/>
            </a:xfrm>
            <a:custGeom>
              <a:avLst/>
              <a:gdLst/>
              <a:ahLst/>
              <a:cxnLst>
                <a:cxn ang="0">
                  <a:pos x="35" y="16"/>
                </a:cxn>
                <a:cxn ang="0">
                  <a:pos x="26" y="0"/>
                </a:cxn>
                <a:cxn ang="0">
                  <a:pos x="11" y="0"/>
                </a:cxn>
                <a:cxn ang="0">
                  <a:pos x="0" y="11"/>
                </a:cxn>
                <a:cxn ang="0">
                  <a:pos x="7" y="26"/>
                </a:cxn>
                <a:cxn ang="0">
                  <a:pos x="35" y="16"/>
                </a:cxn>
                <a:cxn ang="0">
                  <a:pos x="35" y="16"/>
                </a:cxn>
              </a:cxnLst>
              <a:rect l="0" t="0" r="r" b="b"/>
              <a:pathLst>
                <a:path w="35" h="26">
                  <a:moveTo>
                    <a:pt x="35" y="16"/>
                  </a:moveTo>
                  <a:lnTo>
                    <a:pt x="26" y="0"/>
                  </a:lnTo>
                  <a:lnTo>
                    <a:pt x="11" y="0"/>
                  </a:lnTo>
                  <a:lnTo>
                    <a:pt x="0" y="11"/>
                  </a:lnTo>
                  <a:lnTo>
                    <a:pt x="7" y="26"/>
                  </a:lnTo>
                  <a:lnTo>
                    <a:pt x="35" y="16"/>
                  </a:lnTo>
                  <a:lnTo>
                    <a:pt x="35" y="1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4" name="Freeform 5735"/>
            <p:cNvSpPr>
              <a:spLocks/>
            </p:cNvSpPr>
            <p:nvPr/>
          </p:nvSpPr>
          <p:spPr bwMode="gray">
            <a:xfrm>
              <a:off x="6854523" y="4003685"/>
              <a:ext cx="46191" cy="38537"/>
            </a:xfrm>
            <a:custGeom>
              <a:avLst/>
              <a:gdLst/>
              <a:ahLst/>
              <a:cxnLst>
                <a:cxn ang="0">
                  <a:pos x="0" y="2"/>
                </a:cxn>
                <a:cxn ang="0">
                  <a:pos x="17" y="30"/>
                </a:cxn>
                <a:cxn ang="0">
                  <a:pos x="32" y="24"/>
                </a:cxn>
                <a:cxn ang="0">
                  <a:pos x="36" y="15"/>
                </a:cxn>
                <a:cxn ang="0">
                  <a:pos x="17" y="13"/>
                </a:cxn>
                <a:cxn ang="0">
                  <a:pos x="13" y="0"/>
                </a:cxn>
                <a:cxn ang="0">
                  <a:pos x="0" y="2"/>
                </a:cxn>
                <a:cxn ang="0">
                  <a:pos x="0" y="2"/>
                </a:cxn>
              </a:cxnLst>
              <a:rect l="0" t="0" r="r" b="b"/>
              <a:pathLst>
                <a:path w="36" h="30">
                  <a:moveTo>
                    <a:pt x="0" y="2"/>
                  </a:moveTo>
                  <a:lnTo>
                    <a:pt x="17" y="30"/>
                  </a:lnTo>
                  <a:lnTo>
                    <a:pt x="32" y="24"/>
                  </a:lnTo>
                  <a:lnTo>
                    <a:pt x="36" y="15"/>
                  </a:lnTo>
                  <a:lnTo>
                    <a:pt x="17" y="13"/>
                  </a:lnTo>
                  <a:lnTo>
                    <a:pt x="13" y="0"/>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5" name="Freeform 5736"/>
            <p:cNvSpPr>
              <a:spLocks/>
            </p:cNvSpPr>
            <p:nvPr/>
          </p:nvSpPr>
          <p:spPr bwMode="gray">
            <a:xfrm>
              <a:off x="7263829" y="4561183"/>
              <a:ext cx="64155" cy="178554"/>
            </a:xfrm>
            <a:custGeom>
              <a:avLst/>
              <a:gdLst/>
              <a:ahLst/>
              <a:cxnLst>
                <a:cxn ang="0">
                  <a:pos x="37" y="83"/>
                </a:cxn>
                <a:cxn ang="0">
                  <a:pos x="39" y="94"/>
                </a:cxn>
                <a:cxn ang="0">
                  <a:pos x="24" y="75"/>
                </a:cxn>
                <a:cxn ang="0">
                  <a:pos x="20" y="51"/>
                </a:cxn>
                <a:cxn ang="0">
                  <a:pos x="26" y="43"/>
                </a:cxn>
                <a:cxn ang="0">
                  <a:pos x="22" y="4"/>
                </a:cxn>
                <a:cxn ang="0">
                  <a:pos x="20" y="4"/>
                </a:cxn>
                <a:cxn ang="0">
                  <a:pos x="5" y="0"/>
                </a:cxn>
                <a:cxn ang="0">
                  <a:pos x="15" y="25"/>
                </a:cxn>
                <a:cxn ang="0">
                  <a:pos x="9" y="40"/>
                </a:cxn>
                <a:cxn ang="0">
                  <a:pos x="11" y="55"/>
                </a:cxn>
                <a:cxn ang="0">
                  <a:pos x="0" y="79"/>
                </a:cxn>
                <a:cxn ang="0">
                  <a:pos x="5" y="86"/>
                </a:cxn>
                <a:cxn ang="0">
                  <a:pos x="13" y="96"/>
                </a:cxn>
                <a:cxn ang="0">
                  <a:pos x="26" y="96"/>
                </a:cxn>
                <a:cxn ang="0">
                  <a:pos x="24" y="120"/>
                </a:cxn>
                <a:cxn ang="0">
                  <a:pos x="35" y="139"/>
                </a:cxn>
                <a:cxn ang="0">
                  <a:pos x="48" y="118"/>
                </a:cxn>
                <a:cxn ang="0">
                  <a:pos x="50" y="101"/>
                </a:cxn>
                <a:cxn ang="0">
                  <a:pos x="37" y="83"/>
                </a:cxn>
              </a:cxnLst>
              <a:rect l="0" t="0" r="r" b="b"/>
              <a:pathLst>
                <a:path w="50" h="139">
                  <a:moveTo>
                    <a:pt x="37" y="83"/>
                  </a:moveTo>
                  <a:lnTo>
                    <a:pt x="39" y="94"/>
                  </a:lnTo>
                  <a:lnTo>
                    <a:pt x="24" y="75"/>
                  </a:lnTo>
                  <a:lnTo>
                    <a:pt x="20" y="51"/>
                  </a:lnTo>
                  <a:lnTo>
                    <a:pt x="26" y="43"/>
                  </a:lnTo>
                  <a:lnTo>
                    <a:pt x="22" y="4"/>
                  </a:lnTo>
                  <a:lnTo>
                    <a:pt x="20" y="4"/>
                  </a:lnTo>
                  <a:lnTo>
                    <a:pt x="5" y="0"/>
                  </a:lnTo>
                  <a:lnTo>
                    <a:pt x="15" y="25"/>
                  </a:lnTo>
                  <a:lnTo>
                    <a:pt x="9" y="40"/>
                  </a:lnTo>
                  <a:lnTo>
                    <a:pt x="11" y="55"/>
                  </a:lnTo>
                  <a:lnTo>
                    <a:pt x="0" y="79"/>
                  </a:lnTo>
                  <a:lnTo>
                    <a:pt x="5" y="86"/>
                  </a:lnTo>
                  <a:lnTo>
                    <a:pt x="13" y="96"/>
                  </a:lnTo>
                  <a:lnTo>
                    <a:pt x="26" y="96"/>
                  </a:lnTo>
                  <a:lnTo>
                    <a:pt x="24" y="120"/>
                  </a:lnTo>
                  <a:lnTo>
                    <a:pt x="35" y="139"/>
                  </a:lnTo>
                  <a:lnTo>
                    <a:pt x="48" y="118"/>
                  </a:lnTo>
                  <a:lnTo>
                    <a:pt x="50" y="101"/>
                  </a:lnTo>
                  <a:lnTo>
                    <a:pt x="37" y="8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6" name="Freeform 5737"/>
            <p:cNvSpPr>
              <a:spLocks/>
            </p:cNvSpPr>
            <p:nvPr/>
          </p:nvSpPr>
          <p:spPr bwMode="gray">
            <a:xfrm>
              <a:off x="6883229" y="3070997"/>
              <a:ext cx="177067" cy="129740"/>
            </a:xfrm>
            <a:custGeom>
              <a:avLst/>
              <a:gdLst/>
              <a:ahLst/>
              <a:cxnLst>
                <a:cxn ang="0">
                  <a:pos x="131" y="56"/>
                </a:cxn>
                <a:cxn ang="0">
                  <a:pos x="127" y="47"/>
                </a:cxn>
                <a:cxn ang="0">
                  <a:pos x="133" y="34"/>
                </a:cxn>
                <a:cxn ang="0">
                  <a:pos x="127" y="13"/>
                </a:cxn>
                <a:cxn ang="0">
                  <a:pos x="118" y="7"/>
                </a:cxn>
                <a:cxn ang="0">
                  <a:pos x="73" y="5"/>
                </a:cxn>
                <a:cxn ang="0">
                  <a:pos x="69" y="9"/>
                </a:cxn>
                <a:cxn ang="0">
                  <a:pos x="61" y="9"/>
                </a:cxn>
                <a:cxn ang="0">
                  <a:pos x="56" y="0"/>
                </a:cxn>
                <a:cxn ang="0">
                  <a:pos x="0" y="19"/>
                </a:cxn>
                <a:cxn ang="0">
                  <a:pos x="7" y="69"/>
                </a:cxn>
                <a:cxn ang="0">
                  <a:pos x="22" y="71"/>
                </a:cxn>
                <a:cxn ang="0">
                  <a:pos x="37" y="82"/>
                </a:cxn>
                <a:cxn ang="0">
                  <a:pos x="39" y="77"/>
                </a:cxn>
                <a:cxn ang="0">
                  <a:pos x="56" y="84"/>
                </a:cxn>
                <a:cxn ang="0">
                  <a:pos x="84" y="99"/>
                </a:cxn>
                <a:cxn ang="0">
                  <a:pos x="104" y="95"/>
                </a:cxn>
                <a:cxn ang="0">
                  <a:pos x="118" y="101"/>
                </a:cxn>
                <a:cxn ang="0">
                  <a:pos x="138" y="77"/>
                </a:cxn>
                <a:cxn ang="0">
                  <a:pos x="131" y="56"/>
                </a:cxn>
                <a:cxn ang="0">
                  <a:pos x="131" y="56"/>
                </a:cxn>
              </a:cxnLst>
              <a:rect l="0" t="0" r="r" b="b"/>
              <a:pathLst>
                <a:path w="138" h="101">
                  <a:moveTo>
                    <a:pt x="131" y="56"/>
                  </a:moveTo>
                  <a:lnTo>
                    <a:pt x="127" y="47"/>
                  </a:lnTo>
                  <a:lnTo>
                    <a:pt x="133" y="34"/>
                  </a:lnTo>
                  <a:lnTo>
                    <a:pt x="127" y="13"/>
                  </a:lnTo>
                  <a:lnTo>
                    <a:pt x="118" y="7"/>
                  </a:lnTo>
                  <a:lnTo>
                    <a:pt x="73" y="5"/>
                  </a:lnTo>
                  <a:lnTo>
                    <a:pt x="69" y="9"/>
                  </a:lnTo>
                  <a:lnTo>
                    <a:pt x="61" y="9"/>
                  </a:lnTo>
                  <a:lnTo>
                    <a:pt x="56" y="0"/>
                  </a:lnTo>
                  <a:lnTo>
                    <a:pt x="0" y="19"/>
                  </a:lnTo>
                  <a:lnTo>
                    <a:pt x="7" y="69"/>
                  </a:lnTo>
                  <a:lnTo>
                    <a:pt x="22" y="71"/>
                  </a:lnTo>
                  <a:lnTo>
                    <a:pt x="37" y="82"/>
                  </a:lnTo>
                  <a:lnTo>
                    <a:pt x="39" y="77"/>
                  </a:lnTo>
                  <a:lnTo>
                    <a:pt x="56" y="84"/>
                  </a:lnTo>
                  <a:lnTo>
                    <a:pt x="84" y="99"/>
                  </a:lnTo>
                  <a:lnTo>
                    <a:pt x="104" y="95"/>
                  </a:lnTo>
                  <a:lnTo>
                    <a:pt x="118" y="101"/>
                  </a:lnTo>
                  <a:lnTo>
                    <a:pt x="138" y="77"/>
                  </a:lnTo>
                  <a:lnTo>
                    <a:pt x="131" y="56"/>
                  </a:lnTo>
                  <a:lnTo>
                    <a:pt x="131" y="5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7" name="Freeform 5738"/>
            <p:cNvSpPr>
              <a:spLocks/>
            </p:cNvSpPr>
            <p:nvPr/>
          </p:nvSpPr>
          <p:spPr bwMode="gray">
            <a:xfrm>
              <a:off x="6735673" y="3070997"/>
              <a:ext cx="156537" cy="165708"/>
            </a:xfrm>
            <a:custGeom>
              <a:avLst/>
              <a:gdLst/>
              <a:ahLst/>
              <a:cxnLst>
                <a:cxn ang="0">
                  <a:pos x="70" y="9"/>
                </a:cxn>
                <a:cxn ang="0">
                  <a:pos x="51" y="0"/>
                </a:cxn>
                <a:cxn ang="0">
                  <a:pos x="42" y="0"/>
                </a:cxn>
                <a:cxn ang="0">
                  <a:pos x="43" y="5"/>
                </a:cxn>
                <a:cxn ang="0">
                  <a:pos x="38" y="24"/>
                </a:cxn>
                <a:cxn ang="0">
                  <a:pos x="21" y="20"/>
                </a:cxn>
                <a:cxn ang="0">
                  <a:pos x="12" y="39"/>
                </a:cxn>
                <a:cxn ang="0">
                  <a:pos x="15" y="45"/>
                </a:cxn>
                <a:cxn ang="0">
                  <a:pos x="0" y="52"/>
                </a:cxn>
                <a:cxn ang="0">
                  <a:pos x="0" y="71"/>
                </a:cxn>
                <a:cxn ang="0">
                  <a:pos x="0" y="82"/>
                </a:cxn>
                <a:cxn ang="0">
                  <a:pos x="4" y="93"/>
                </a:cxn>
                <a:cxn ang="0">
                  <a:pos x="4" y="93"/>
                </a:cxn>
                <a:cxn ang="0">
                  <a:pos x="28" y="105"/>
                </a:cxn>
                <a:cxn ang="0">
                  <a:pos x="21" y="127"/>
                </a:cxn>
                <a:cxn ang="0">
                  <a:pos x="21" y="127"/>
                </a:cxn>
                <a:cxn ang="0">
                  <a:pos x="49" y="129"/>
                </a:cxn>
                <a:cxn ang="0">
                  <a:pos x="98" y="125"/>
                </a:cxn>
                <a:cxn ang="0">
                  <a:pos x="96" y="120"/>
                </a:cxn>
                <a:cxn ang="0">
                  <a:pos x="111" y="107"/>
                </a:cxn>
                <a:cxn ang="0">
                  <a:pos x="92" y="93"/>
                </a:cxn>
                <a:cxn ang="0">
                  <a:pos x="85" y="78"/>
                </a:cxn>
                <a:cxn ang="0">
                  <a:pos x="116" y="63"/>
                </a:cxn>
                <a:cxn ang="0">
                  <a:pos x="122" y="69"/>
                </a:cxn>
                <a:cxn ang="0">
                  <a:pos x="115" y="19"/>
                </a:cxn>
                <a:cxn ang="0">
                  <a:pos x="101" y="11"/>
                </a:cxn>
                <a:cxn ang="0">
                  <a:pos x="107" y="9"/>
                </a:cxn>
                <a:cxn ang="0">
                  <a:pos x="103" y="4"/>
                </a:cxn>
                <a:cxn ang="0">
                  <a:pos x="70" y="17"/>
                </a:cxn>
                <a:cxn ang="0">
                  <a:pos x="70" y="9"/>
                </a:cxn>
                <a:cxn ang="0">
                  <a:pos x="70" y="9"/>
                </a:cxn>
              </a:cxnLst>
              <a:rect l="0" t="0" r="r" b="b"/>
              <a:pathLst>
                <a:path w="122" h="129">
                  <a:moveTo>
                    <a:pt x="70" y="9"/>
                  </a:moveTo>
                  <a:lnTo>
                    <a:pt x="51" y="0"/>
                  </a:lnTo>
                  <a:lnTo>
                    <a:pt x="42" y="0"/>
                  </a:lnTo>
                  <a:lnTo>
                    <a:pt x="43" y="5"/>
                  </a:lnTo>
                  <a:lnTo>
                    <a:pt x="38" y="24"/>
                  </a:lnTo>
                  <a:lnTo>
                    <a:pt x="21" y="20"/>
                  </a:lnTo>
                  <a:lnTo>
                    <a:pt x="12" y="39"/>
                  </a:lnTo>
                  <a:lnTo>
                    <a:pt x="15" y="45"/>
                  </a:lnTo>
                  <a:lnTo>
                    <a:pt x="0" y="52"/>
                  </a:lnTo>
                  <a:lnTo>
                    <a:pt x="0" y="71"/>
                  </a:lnTo>
                  <a:lnTo>
                    <a:pt x="0" y="82"/>
                  </a:lnTo>
                  <a:lnTo>
                    <a:pt x="4" y="93"/>
                  </a:lnTo>
                  <a:lnTo>
                    <a:pt x="4" y="93"/>
                  </a:lnTo>
                  <a:lnTo>
                    <a:pt x="28" y="105"/>
                  </a:lnTo>
                  <a:lnTo>
                    <a:pt x="21" y="127"/>
                  </a:lnTo>
                  <a:lnTo>
                    <a:pt x="21" y="127"/>
                  </a:lnTo>
                  <a:lnTo>
                    <a:pt x="49" y="129"/>
                  </a:lnTo>
                  <a:lnTo>
                    <a:pt x="98" y="125"/>
                  </a:lnTo>
                  <a:lnTo>
                    <a:pt x="96" y="120"/>
                  </a:lnTo>
                  <a:lnTo>
                    <a:pt x="111" y="107"/>
                  </a:lnTo>
                  <a:lnTo>
                    <a:pt x="92" y="93"/>
                  </a:lnTo>
                  <a:lnTo>
                    <a:pt x="85" y="78"/>
                  </a:lnTo>
                  <a:lnTo>
                    <a:pt x="116" y="63"/>
                  </a:lnTo>
                  <a:lnTo>
                    <a:pt x="122" y="69"/>
                  </a:lnTo>
                  <a:lnTo>
                    <a:pt x="115" y="19"/>
                  </a:lnTo>
                  <a:lnTo>
                    <a:pt x="101" y="11"/>
                  </a:lnTo>
                  <a:lnTo>
                    <a:pt x="107" y="9"/>
                  </a:lnTo>
                  <a:lnTo>
                    <a:pt x="103" y="4"/>
                  </a:lnTo>
                  <a:lnTo>
                    <a:pt x="70" y="17"/>
                  </a:lnTo>
                  <a:lnTo>
                    <a:pt x="70" y="9"/>
                  </a:lnTo>
                  <a:lnTo>
                    <a:pt x="70" y="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8" name="Freeform 5739"/>
            <p:cNvSpPr>
              <a:spLocks/>
            </p:cNvSpPr>
            <p:nvPr/>
          </p:nvSpPr>
          <p:spPr bwMode="gray">
            <a:xfrm>
              <a:off x="6680500" y="3148070"/>
              <a:ext cx="55173" cy="41106"/>
            </a:xfrm>
            <a:custGeom>
              <a:avLst/>
              <a:gdLst/>
              <a:ahLst/>
              <a:cxnLst>
                <a:cxn ang="0">
                  <a:pos x="11" y="0"/>
                </a:cxn>
                <a:cxn ang="0">
                  <a:pos x="32" y="0"/>
                </a:cxn>
                <a:cxn ang="0">
                  <a:pos x="32" y="0"/>
                </a:cxn>
                <a:cxn ang="0">
                  <a:pos x="43" y="11"/>
                </a:cxn>
                <a:cxn ang="0">
                  <a:pos x="43" y="22"/>
                </a:cxn>
                <a:cxn ang="0">
                  <a:pos x="40" y="32"/>
                </a:cxn>
                <a:cxn ang="0">
                  <a:pos x="30" y="30"/>
                </a:cxn>
                <a:cxn ang="0">
                  <a:pos x="28" y="22"/>
                </a:cxn>
                <a:cxn ang="0">
                  <a:pos x="19" y="24"/>
                </a:cxn>
                <a:cxn ang="0">
                  <a:pos x="0" y="5"/>
                </a:cxn>
                <a:cxn ang="0">
                  <a:pos x="11" y="0"/>
                </a:cxn>
                <a:cxn ang="0">
                  <a:pos x="11" y="0"/>
                </a:cxn>
              </a:cxnLst>
              <a:rect l="0" t="0" r="r" b="b"/>
              <a:pathLst>
                <a:path w="43" h="32">
                  <a:moveTo>
                    <a:pt x="11" y="0"/>
                  </a:moveTo>
                  <a:lnTo>
                    <a:pt x="32" y="0"/>
                  </a:lnTo>
                  <a:lnTo>
                    <a:pt x="32" y="0"/>
                  </a:lnTo>
                  <a:lnTo>
                    <a:pt x="43" y="11"/>
                  </a:lnTo>
                  <a:lnTo>
                    <a:pt x="43" y="22"/>
                  </a:lnTo>
                  <a:lnTo>
                    <a:pt x="40" y="32"/>
                  </a:lnTo>
                  <a:lnTo>
                    <a:pt x="30" y="30"/>
                  </a:lnTo>
                  <a:lnTo>
                    <a:pt x="28" y="22"/>
                  </a:lnTo>
                  <a:lnTo>
                    <a:pt x="19" y="24"/>
                  </a:lnTo>
                  <a:lnTo>
                    <a:pt x="0" y="5"/>
                  </a:lnTo>
                  <a:lnTo>
                    <a:pt x="11" y="0"/>
                  </a:lnTo>
                  <a:lnTo>
                    <a:pt x="11"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9" name="Freeform 5740"/>
            <p:cNvSpPr>
              <a:spLocks/>
            </p:cNvSpPr>
            <p:nvPr/>
          </p:nvSpPr>
          <p:spPr bwMode="gray">
            <a:xfrm>
              <a:off x="6726691" y="2726735"/>
              <a:ext cx="401608" cy="273611"/>
            </a:xfrm>
            <a:custGeom>
              <a:avLst/>
              <a:gdLst/>
              <a:ahLst/>
              <a:cxnLst>
                <a:cxn ang="0">
                  <a:pos x="187" y="41"/>
                </a:cxn>
                <a:cxn ang="0">
                  <a:pos x="163" y="47"/>
                </a:cxn>
                <a:cxn ang="0">
                  <a:pos x="138" y="65"/>
                </a:cxn>
                <a:cxn ang="0">
                  <a:pos x="112" y="101"/>
                </a:cxn>
                <a:cxn ang="0">
                  <a:pos x="93" y="118"/>
                </a:cxn>
                <a:cxn ang="0">
                  <a:pos x="99" y="159"/>
                </a:cxn>
                <a:cxn ang="0">
                  <a:pos x="95" y="180"/>
                </a:cxn>
                <a:cxn ang="0">
                  <a:pos x="84" y="197"/>
                </a:cxn>
                <a:cxn ang="0">
                  <a:pos x="73" y="191"/>
                </a:cxn>
                <a:cxn ang="0">
                  <a:pos x="11" y="208"/>
                </a:cxn>
                <a:cxn ang="0">
                  <a:pos x="15" y="191"/>
                </a:cxn>
                <a:cxn ang="0">
                  <a:pos x="7" y="180"/>
                </a:cxn>
                <a:cxn ang="0">
                  <a:pos x="0" y="159"/>
                </a:cxn>
                <a:cxn ang="0">
                  <a:pos x="0" y="148"/>
                </a:cxn>
                <a:cxn ang="0">
                  <a:pos x="41" y="129"/>
                </a:cxn>
                <a:cxn ang="0">
                  <a:pos x="60" y="122"/>
                </a:cxn>
                <a:cxn ang="0">
                  <a:pos x="112" y="64"/>
                </a:cxn>
                <a:cxn ang="0">
                  <a:pos x="101" y="50"/>
                </a:cxn>
                <a:cxn ang="0">
                  <a:pos x="120" y="37"/>
                </a:cxn>
                <a:cxn ang="0">
                  <a:pos x="137" y="35"/>
                </a:cxn>
                <a:cxn ang="0">
                  <a:pos x="146" y="37"/>
                </a:cxn>
                <a:cxn ang="0">
                  <a:pos x="150" y="32"/>
                </a:cxn>
                <a:cxn ang="0">
                  <a:pos x="170" y="15"/>
                </a:cxn>
                <a:cxn ang="0">
                  <a:pos x="221" y="4"/>
                </a:cxn>
                <a:cxn ang="0">
                  <a:pos x="247" y="0"/>
                </a:cxn>
                <a:cxn ang="0">
                  <a:pos x="258" y="4"/>
                </a:cxn>
                <a:cxn ang="0">
                  <a:pos x="271" y="2"/>
                </a:cxn>
                <a:cxn ang="0">
                  <a:pos x="313" y="11"/>
                </a:cxn>
                <a:cxn ang="0">
                  <a:pos x="313" y="22"/>
                </a:cxn>
                <a:cxn ang="0">
                  <a:pos x="292" y="32"/>
                </a:cxn>
                <a:cxn ang="0">
                  <a:pos x="275" y="17"/>
                </a:cxn>
                <a:cxn ang="0">
                  <a:pos x="253" y="34"/>
                </a:cxn>
                <a:cxn ang="0">
                  <a:pos x="217" y="35"/>
                </a:cxn>
                <a:cxn ang="0">
                  <a:pos x="191" y="32"/>
                </a:cxn>
              </a:cxnLst>
              <a:rect l="0" t="0" r="r" b="b"/>
              <a:pathLst>
                <a:path w="313" h="213">
                  <a:moveTo>
                    <a:pt x="191" y="32"/>
                  </a:moveTo>
                  <a:lnTo>
                    <a:pt x="187" y="41"/>
                  </a:lnTo>
                  <a:lnTo>
                    <a:pt x="167" y="39"/>
                  </a:lnTo>
                  <a:lnTo>
                    <a:pt x="163" y="47"/>
                  </a:lnTo>
                  <a:lnTo>
                    <a:pt x="148" y="49"/>
                  </a:lnTo>
                  <a:lnTo>
                    <a:pt x="138" y="65"/>
                  </a:lnTo>
                  <a:lnTo>
                    <a:pt x="123" y="79"/>
                  </a:lnTo>
                  <a:lnTo>
                    <a:pt x="112" y="101"/>
                  </a:lnTo>
                  <a:lnTo>
                    <a:pt x="116" y="110"/>
                  </a:lnTo>
                  <a:lnTo>
                    <a:pt x="93" y="118"/>
                  </a:lnTo>
                  <a:lnTo>
                    <a:pt x="92" y="137"/>
                  </a:lnTo>
                  <a:lnTo>
                    <a:pt x="99" y="159"/>
                  </a:lnTo>
                  <a:lnTo>
                    <a:pt x="93" y="161"/>
                  </a:lnTo>
                  <a:lnTo>
                    <a:pt x="95" y="180"/>
                  </a:lnTo>
                  <a:lnTo>
                    <a:pt x="86" y="185"/>
                  </a:lnTo>
                  <a:lnTo>
                    <a:pt x="84" y="197"/>
                  </a:lnTo>
                  <a:lnTo>
                    <a:pt x="78" y="195"/>
                  </a:lnTo>
                  <a:lnTo>
                    <a:pt x="73" y="191"/>
                  </a:lnTo>
                  <a:lnTo>
                    <a:pt x="34" y="213"/>
                  </a:lnTo>
                  <a:lnTo>
                    <a:pt x="11" y="208"/>
                  </a:lnTo>
                  <a:lnTo>
                    <a:pt x="7" y="202"/>
                  </a:lnTo>
                  <a:lnTo>
                    <a:pt x="15" y="191"/>
                  </a:lnTo>
                  <a:lnTo>
                    <a:pt x="5" y="193"/>
                  </a:lnTo>
                  <a:lnTo>
                    <a:pt x="7" y="180"/>
                  </a:lnTo>
                  <a:lnTo>
                    <a:pt x="2" y="174"/>
                  </a:lnTo>
                  <a:lnTo>
                    <a:pt x="0" y="159"/>
                  </a:lnTo>
                  <a:lnTo>
                    <a:pt x="4" y="154"/>
                  </a:lnTo>
                  <a:lnTo>
                    <a:pt x="0" y="148"/>
                  </a:lnTo>
                  <a:lnTo>
                    <a:pt x="28" y="131"/>
                  </a:lnTo>
                  <a:lnTo>
                    <a:pt x="41" y="129"/>
                  </a:lnTo>
                  <a:lnTo>
                    <a:pt x="52" y="118"/>
                  </a:lnTo>
                  <a:lnTo>
                    <a:pt x="60" y="122"/>
                  </a:lnTo>
                  <a:lnTo>
                    <a:pt x="93" y="94"/>
                  </a:lnTo>
                  <a:lnTo>
                    <a:pt x="112" y="64"/>
                  </a:lnTo>
                  <a:lnTo>
                    <a:pt x="135" y="45"/>
                  </a:lnTo>
                  <a:lnTo>
                    <a:pt x="101" y="50"/>
                  </a:lnTo>
                  <a:lnTo>
                    <a:pt x="125" y="41"/>
                  </a:lnTo>
                  <a:lnTo>
                    <a:pt x="120" y="37"/>
                  </a:lnTo>
                  <a:lnTo>
                    <a:pt x="140" y="28"/>
                  </a:lnTo>
                  <a:lnTo>
                    <a:pt x="137" y="35"/>
                  </a:lnTo>
                  <a:lnTo>
                    <a:pt x="144" y="32"/>
                  </a:lnTo>
                  <a:lnTo>
                    <a:pt x="146" y="37"/>
                  </a:lnTo>
                  <a:lnTo>
                    <a:pt x="155" y="32"/>
                  </a:lnTo>
                  <a:lnTo>
                    <a:pt x="150" y="32"/>
                  </a:lnTo>
                  <a:lnTo>
                    <a:pt x="150" y="26"/>
                  </a:lnTo>
                  <a:lnTo>
                    <a:pt x="170" y="15"/>
                  </a:lnTo>
                  <a:lnTo>
                    <a:pt x="200" y="13"/>
                  </a:lnTo>
                  <a:lnTo>
                    <a:pt x="221" y="4"/>
                  </a:lnTo>
                  <a:lnTo>
                    <a:pt x="232" y="7"/>
                  </a:lnTo>
                  <a:lnTo>
                    <a:pt x="247" y="0"/>
                  </a:lnTo>
                  <a:lnTo>
                    <a:pt x="247" y="7"/>
                  </a:lnTo>
                  <a:lnTo>
                    <a:pt x="258" y="4"/>
                  </a:lnTo>
                  <a:lnTo>
                    <a:pt x="262" y="9"/>
                  </a:lnTo>
                  <a:lnTo>
                    <a:pt x="271" y="2"/>
                  </a:lnTo>
                  <a:lnTo>
                    <a:pt x="288" y="4"/>
                  </a:lnTo>
                  <a:lnTo>
                    <a:pt x="313" y="11"/>
                  </a:lnTo>
                  <a:lnTo>
                    <a:pt x="286" y="15"/>
                  </a:lnTo>
                  <a:lnTo>
                    <a:pt x="313" y="22"/>
                  </a:lnTo>
                  <a:lnTo>
                    <a:pt x="313" y="22"/>
                  </a:lnTo>
                  <a:lnTo>
                    <a:pt x="292" y="32"/>
                  </a:lnTo>
                  <a:lnTo>
                    <a:pt x="292" y="22"/>
                  </a:lnTo>
                  <a:lnTo>
                    <a:pt x="275" y="17"/>
                  </a:lnTo>
                  <a:lnTo>
                    <a:pt x="256" y="20"/>
                  </a:lnTo>
                  <a:lnTo>
                    <a:pt x="253" y="34"/>
                  </a:lnTo>
                  <a:lnTo>
                    <a:pt x="243" y="37"/>
                  </a:lnTo>
                  <a:lnTo>
                    <a:pt x="217" y="35"/>
                  </a:lnTo>
                  <a:lnTo>
                    <a:pt x="198" y="28"/>
                  </a:lnTo>
                  <a:lnTo>
                    <a:pt x="191" y="32"/>
                  </a:lnTo>
                  <a:lnTo>
                    <a:pt x="191" y="3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0" name="Freeform 5741"/>
            <p:cNvSpPr>
              <a:spLocks/>
            </p:cNvSpPr>
            <p:nvPr/>
          </p:nvSpPr>
          <p:spPr bwMode="gray">
            <a:xfrm>
              <a:off x="6826773" y="2767841"/>
              <a:ext cx="205295" cy="289026"/>
            </a:xfrm>
            <a:custGeom>
              <a:avLst/>
              <a:gdLst/>
              <a:ahLst/>
              <a:cxnLst>
                <a:cxn ang="0">
                  <a:pos x="6" y="165"/>
                </a:cxn>
                <a:cxn ang="0">
                  <a:pos x="8" y="153"/>
                </a:cxn>
                <a:cxn ang="0">
                  <a:pos x="17" y="148"/>
                </a:cxn>
                <a:cxn ang="0">
                  <a:pos x="15" y="129"/>
                </a:cxn>
                <a:cxn ang="0">
                  <a:pos x="21" y="127"/>
                </a:cxn>
                <a:cxn ang="0">
                  <a:pos x="14" y="105"/>
                </a:cxn>
                <a:cxn ang="0">
                  <a:pos x="15" y="86"/>
                </a:cxn>
                <a:cxn ang="0">
                  <a:pos x="38" y="78"/>
                </a:cxn>
                <a:cxn ang="0">
                  <a:pos x="34" y="69"/>
                </a:cxn>
                <a:cxn ang="0">
                  <a:pos x="45" y="47"/>
                </a:cxn>
                <a:cxn ang="0">
                  <a:pos x="60" y="33"/>
                </a:cxn>
                <a:cxn ang="0">
                  <a:pos x="70" y="17"/>
                </a:cxn>
                <a:cxn ang="0">
                  <a:pos x="85" y="15"/>
                </a:cxn>
                <a:cxn ang="0">
                  <a:pos x="89" y="7"/>
                </a:cxn>
                <a:cxn ang="0">
                  <a:pos x="109" y="9"/>
                </a:cxn>
                <a:cxn ang="0">
                  <a:pos x="113" y="0"/>
                </a:cxn>
                <a:cxn ang="0">
                  <a:pos x="148" y="15"/>
                </a:cxn>
                <a:cxn ang="0">
                  <a:pos x="160" y="50"/>
                </a:cxn>
                <a:cxn ang="0">
                  <a:pos x="141" y="50"/>
                </a:cxn>
                <a:cxn ang="0">
                  <a:pos x="124" y="69"/>
                </a:cxn>
                <a:cxn ang="0">
                  <a:pos x="133" y="73"/>
                </a:cxn>
                <a:cxn ang="0">
                  <a:pos x="83" y="110"/>
                </a:cxn>
                <a:cxn ang="0">
                  <a:pos x="81" y="133"/>
                </a:cxn>
                <a:cxn ang="0">
                  <a:pos x="102" y="150"/>
                </a:cxn>
                <a:cxn ang="0">
                  <a:pos x="92" y="159"/>
                </a:cxn>
                <a:cxn ang="0">
                  <a:pos x="96" y="161"/>
                </a:cxn>
                <a:cxn ang="0">
                  <a:pos x="77" y="170"/>
                </a:cxn>
                <a:cxn ang="0">
                  <a:pos x="66" y="213"/>
                </a:cxn>
                <a:cxn ang="0">
                  <a:pos x="49" y="213"/>
                </a:cxn>
                <a:cxn ang="0">
                  <a:pos x="44" y="225"/>
                </a:cxn>
                <a:cxn ang="0">
                  <a:pos x="27" y="225"/>
                </a:cxn>
                <a:cxn ang="0">
                  <a:pos x="23" y="213"/>
                </a:cxn>
                <a:cxn ang="0">
                  <a:pos x="25" y="208"/>
                </a:cxn>
                <a:cxn ang="0">
                  <a:pos x="0" y="163"/>
                </a:cxn>
                <a:cxn ang="0">
                  <a:pos x="6" y="165"/>
                </a:cxn>
                <a:cxn ang="0">
                  <a:pos x="6" y="165"/>
                </a:cxn>
              </a:cxnLst>
              <a:rect l="0" t="0" r="r" b="b"/>
              <a:pathLst>
                <a:path w="160" h="225">
                  <a:moveTo>
                    <a:pt x="6" y="165"/>
                  </a:moveTo>
                  <a:lnTo>
                    <a:pt x="8" y="153"/>
                  </a:lnTo>
                  <a:lnTo>
                    <a:pt x="17" y="148"/>
                  </a:lnTo>
                  <a:lnTo>
                    <a:pt x="15" y="129"/>
                  </a:lnTo>
                  <a:lnTo>
                    <a:pt x="21" y="127"/>
                  </a:lnTo>
                  <a:lnTo>
                    <a:pt x="14" y="105"/>
                  </a:lnTo>
                  <a:lnTo>
                    <a:pt x="15" y="86"/>
                  </a:lnTo>
                  <a:lnTo>
                    <a:pt x="38" y="78"/>
                  </a:lnTo>
                  <a:lnTo>
                    <a:pt x="34" y="69"/>
                  </a:lnTo>
                  <a:lnTo>
                    <a:pt x="45" y="47"/>
                  </a:lnTo>
                  <a:lnTo>
                    <a:pt x="60" y="33"/>
                  </a:lnTo>
                  <a:lnTo>
                    <a:pt x="70" y="17"/>
                  </a:lnTo>
                  <a:lnTo>
                    <a:pt x="85" y="15"/>
                  </a:lnTo>
                  <a:lnTo>
                    <a:pt x="89" y="7"/>
                  </a:lnTo>
                  <a:lnTo>
                    <a:pt x="109" y="9"/>
                  </a:lnTo>
                  <a:lnTo>
                    <a:pt x="113" y="0"/>
                  </a:lnTo>
                  <a:lnTo>
                    <a:pt x="148" y="15"/>
                  </a:lnTo>
                  <a:lnTo>
                    <a:pt x="160" y="50"/>
                  </a:lnTo>
                  <a:lnTo>
                    <a:pt x="141" y="50"/>
                  </a:lnTo>
                  <a:lnTo>
                    <a:pt x="124" y="69"/>
                  </a:lnTo>
                  <a:lnTo>
                    <a:pt x="133" y="73"/>
                  </a:lnTo>
                  <a:lnTo>
                    <a:pt x="83" y="110"/>
                  </a:lnTo>
                  <a:lnTo>
                    <a:pt x="81" y="133"/>
                  </a:lnTo>
                  <a:lnTo>
                    <a:pt x="102" y="150"/>
                  </a:lnTo>
                  <a:lnTo>
                    <a:pt x="92" y="159"/>
                  </a:lnTo>
                  <a:lnTo>
                    <a:pt x="96" y="161"/>
                  </a:lnTo>
                  <a:lnTo>
                    <a:pt x="77" y="170"/>
                  </a:lnTo>
                  <a:lnTo>
                    <a:pt x="66" y="213"/>
                  </a:lnTo>
                  <a:lnTo>
                    <a:pt x="49" y="213"/>
                  </a:lnTo>
                  <a:lnTo>
                    <a:pt x="44" y="225"/>
                  </a:lnTo>
                  <a:lnTo>
                    <a:pt x="27" y="225"/>
                  </a:lnTo>
                  <a:lnTo>
                    <a:pt x="23" y="213"/>
                  </a:lnTo>
                  <a:lnTo>
                    <a:pt x="25" y="208"/>
                  </a:lnTo>
                  <a:lnTo>
                    <a:pt x="0" y="163"/>
                  </a:lnTo>
                  <a:lnTo>
                    <a:pt x="6" y="165"/>
                  </a:lnTo>
                  <a:lnTo>
                    <a:pt x="6" y="16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1" name="Freeform 5742"/>
            <p:cNvSpPr>
              <a:spLocks/>
            </p:cNvSpPr>
            <p:nvPr/>
          </p:nvSpPr>
          <p:spPr bwMode="gray">
            <a:xfrm>
              <a:off x="6971762" y="2748572"/>
              <a:ext cx="187332" cy="209383"/>
            </a:xfrm>
            <a:custGeom>
              <a:avLst/>
              <a:gdLst/>
              <a:ahLst/>
              <a:cxnLst>
                <a:cxn ang="0">
                  <a:pos x="101" y="15"/>
                </a:cxn>
                <a:cxn ang="0">
                  <a:pos x="97" y="17"/>
                </a:cxn>
                <a:cxn ang="0">
                  <a:pos x="97" y="28"/>
                </a:cxn>
                <a:cxn ang="0">
                  <a:pos x="116" y="35"/>
                </a:cxn>
                <a:cxn ang="0">
                  <a:pos x="109" y="47"/>
                </a:cxn>
                <a:cxn ang="0">
                  <a:pos x="122" y="63"/>
                </a:cxn>
                <a:cxn ang="0">
                  <a:pos x="120" y="80"/>
                </a:cxn>
                <a:cxn ang="0">
                  <a:pos x="131" y="92"/>
                </a:cxn>
                <a:cxn ang="0">
                  <a:pos x="129" y="101"/>
                </a:cxn>
                <a:cxn ang="0">
                  <a:pos x="146" y="116"/>
                </a:cxn>
                <a:cxn ang="0">
                  <a:pos x="103" y="153"/>
                </a:cxn>
                <a:cxn ang="0">
                  <a:pos x="50" y="163"/>
                </a:cxn>
                <a:cxn ang="0">
                  <a:pos x="20" y="151"/>
                </a:cxn>
                <a:cxn ang="0">
                  <a:pos x="24" y="137"/>
                </a:cxn>
                <a:cxn ang="0">
                  <a:pos x="15" y="120"/>
                </a:cxn>
                <a:cxn ang="0">
                  <a:pos x="20" y="112"/>
                </a:cxn>
                <a:cxn ang="0">
                  <a:pos x="64" y="80"/>
                </a:cxn>
                <a:cxn ang="0">
                  <a:pos x="64" y="71"/>
                </a:cxn>
                <a:cxn ang="0">
                  <a:pos x="52" y="65"/>
                </a:cxn>
                <a:cxn ang="0">
                  <a:pos x="47" y="65"/>
                </a:cxn>
                <a:cxn ang="0">
                  <a:pos x="35" y="30"/>
                </a:cxn>
                <a:cxn ang="0">
                  <a:pos x="0" y="15"/>
                </a:cxn>
                <a:cxn ang="0">
                  <a:pos x="7" y="11"/>
                </a:cxn>
                <a:cxn ang="0">
                  <a:pos x="26" y="18"/>
                </a:cxn>
                <a:cxn ang="0">
                  <a:pos x="52" y="20"/>
                </a:cxn>
                <a:cxn ang="0">
                  <a:pos x="62" y="17"/>
                </a:cxn>
                <a:cxn ang="0">
                  <a:pos x="65" y="3"/>
                </a:cxn>
                <a:cxn ang="0">
                  <a:pos x="84" y="0"/>
                </a:cxn>
                <a:cxn ang="0">
                  <a:pos x="101" y="5"/>
                </a:cxn>
                <a:cxn ang="0">
                  <a:pos x="101" y="15"/>
                </a:cxn>
                <a:cxn ang="0">
                  <a:pos x="101" y="15"/>
                </a:cxn>
              </a:cxnLst>
              <a:rect l="0" t="0" r="r" b="b"/>
              <a:pathLst>
                <a:path w="146" h="163">
                  <a:moveTo>
                    <a:pt x="101" y="15"/>
                  </a:moveTo>
                  <a:lnTo>
                    <a:pt x="97" y="17"/>
                  </a:lnTo>
                  <a:lnTo>
                    <a:pt x="97" y="28"/>
                  </a:lnTo>
                  <a:lnTo>
                    <a:pt x="116" y="35"/>
                  </a:lnTo>
                  <a:lnTo>
                    <a:pt x="109" y="47"/>
                  </a:lnTo>
                  <a:lnTo>
                    <a:pt x="122" y="63"/>
                  </a:lnTo>
                  <a:lnTo>
                    <a:pt x="120" y="80"/>
                  </a:lnTo>
                  <a:lnTo>
                    <a:pt x="131" y="92"/>
                  </a:lnTo>
                  <a:lnTo>
                    <a:pt x="129" y="101"/>
                  </a:lnTo>
                  <a:lnTo>
                    <a:pt x="146" y="116"/>
                  </a:lnTo>
                  <a:lnTo>
                    <a:pt x="103" y="153"/>
                  </a:lnTo>
                  <a:lnTo>
                    <a:pt x="50" y="163"/>
                  </a:lnTo>
                  <a:lnTo>
                    <a:pt x="20" y="151"/>
                  </a:lnTo>
                  <a:lnTo>
                    <a:pt x="24" y="137"/>
                  </a:lnTo>
                  <a:lnTo>
                    <a:pt x="15" y="120"/>
                  </a:lnTo>
                  <a:lnTo>
                    <a:pt x="20" y="112"/>
                  </a:lnTo>
                  <a:lnTo>
                    <a:pt x="64" y="80"/>
                  </a:lnTo>
                  <a:lnTo>
                    <a:pt x="64" y="71"/>
                  </a:lnTo>
                  <a:lnTo>
                    <a:pt x="52" y="65"/>
                  </a:lnTo>
                  <a:lnTo>
                    <a:pt x="47" y="65"/>
                  </a:lnTo>
                  <a:lnTo>
                    <a:pt x="35" y="30"/>
                  </a:lnTo>
                  <a:lnTo>
                    <a:pt x="0" y="15"/>
                  </a:lnTo>
                  <a:lnTo>
                    <a:pt x="7" y="11"/>
                  </a:lnTo>
                  <a:lnTo>
                    <a:pt x="26" y="18"/>
                  </a:lnTo>
                  <a:lnTo>
                    <a:pt x="52" y="20"/>
                  </a:lnTo>
                  <a:lnTo>
                    <a:pt x="62" y="17"/>
                  </a:lnTo>
                  <a:lnTo>
                    <a:pt x="65" y="3"/>
                  </a:lnTo>
                  <a:lnTo>
                    <a:pt x="84" y="0"/>
                  </a:lnTo>
                  <a:lnTo>
                    <a:pt x="101" y="5"/>
                  </a:lnTo>
                  <a:lnTo>
                    <a:pt x="101" y="15"/>
                  </a:lnTo>
                  <a:lnTo>
                    <a:pt x="101"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2" name="Freeform 5743"/>
            <p:cNvSpPr>
              <a:spLocks/>
            </p:cNvSpPr>
            <p:nvPr/>
          </p:nvSpPr>
          <p:spPr bwMode="gray">
            <a:xfrm>
              <a:off x="3743501" y="2724166"/>
              <a:ext cx="792951" cy="358392"/>
            </a:xfrm>
            <a:custGeom>
              <a:avLst/>
              <a:gdLst/>
              <a:ahLst/>
              <a:cxnLst>
                <a:cxn ang="0">
                  <a:pos x="433" y="178"/>
                </a:cxn>
                <a:cxn ang="0">
                  <a:pos x="450" y="180"/>
                </a:cxn>
                <a:cxn ang="0">
                  <a:pos x="495" y="185"/>
                </a:cxn>
                <a:cxn ang="0">
                  <a:pos x="497" y="204"/>
                </a:cxn>
                <a:cxn ang="0">
                  <a:pos x="500" y="251"/>
                </a:cxn>
                <a:cxn ang="0">
                  <a:pos x="472" y="272"/>
                </a:cxn>
                <a:cxn ang="0">
                  <a:pos x="470" y="253"/>
                </a:cxn>
                <a:cxn ang="0">
                  <a:pos x="467" y="245"/>
                </a:cxn>
                <a:cxn ang="0">
                  <a:pos x="452" y="274"/>
                </a:cxn>
                <a:cxn ang="0">
                  <a:pos x="457" y="244"/>
                </a:cxn>
                <a:cxn ang="0">
                  <a:pos x="455" y="236"/>
                </a:cxn>
                <a:cxn ang="0">
                  <a:pos x="476" y="234"/>
                </a:cxn>
                <a:cxn ang="0">
                  <a:pos x="457" y="232"/>
                </a:cxn>
                <a:cxn ang="0">
                  <a:pos x="465" y="210"/>
                </a:cxn>
                <a:cxn ang="0">
                  <a:pos x="440" y="247"/>
                </a:cxn>
                <a:cxn ang="0">
                  <a:pos x="435" y="191"/>
                </a:cxn>
                <a:cxn ang="0">
                  <a:pos x="429" y="185"/>
                </a:cxn>
                <a:cxn ang="0">
                  <a:pos x="369" y="167"/>
                </a:cxn>
                <a:cxn ang="0">
                  <a:pos x="324" y="182"/>
                </a:cxn>
                <a:cxn ang="0">
                  <a:pos x="307" y="169"/>
                </a:cxn>
                <a:cxn ang="0">
                  <a:pos x="326" y="159"/>
                </a:cxn>
                <a:cxn ang="0">
                  <a:pos x="238" y="197"/>
                </a:cxn>
                <a:cxn ang="0">
                  <a:pos x="229" y="206"/>
                </a:cxn>
                <a:cxn ang="0">
                  <a:pos x="115" y="249"/>
                </a:cxn>
                <a:cxn ang="0">
                  <a:pos x="159" y="223"/>
                </a:cxn>
                <a:cxn ang="0">
                  <a:pos x="159" y="208"/>
                </a:cxn>
                <a:cxn ang="0">
                  <a:pos x="131" y="202"/>
                </a:cxn>
                <a:cxn ang="0">
                  <a:pos x="122" y="185"/>
                </a:cxn>
                <a:cxn ang="0">
                  <a:pos x="184" y="131"/>
                </a:cxn>
                <a:cxn ang="0">
                  <a:pos x="272" y="101"/>
                </a:cxn>
                <a:cxn ang="0">
                  <a:pos x="216" y="107"/>
                </a:cxn>
                <a:cxn ang="0">
                  <a:pos x="216" y="92"/>
                </a:cxn>
                <a:cxn ang="0">
                  <a:pos x="264" y="75"/>
                </a:cxn>
                <a:cxn ang="0">
                  <a:pos x="266" y="81"/>
                </a:cxn>
                <a:cxn ang="0">
                  <a:pos x="294" y="64"/>
                </a:cxn>
                <a:cxn ang="0">
                  <a:pos x="289" y="45"/>
                </a:cxn>
                <a:cxn ang="0">
                  <a:pos x="339" y="34"/>
                </a:cxn>
                <a:cxn ang="0">
                  <a:pos x="476" y="0"/>
                </a:cxn>
                <a:cxn ang="0">
                  <a:pos x="489" y="6"/>
                </a:cxn>
                <a:cxn ang="0">
                  <a:pos x="514" y="11"/>
                </a:cxn>
                <a:cxn ang="0">
                  <a:pos x="618" y="24"/>
                </a:cxn>
                <a:cxn ang="0">
                  <a:pos x="435" y="174"/>
                </a:cxn>
              </a:cxnLst>
              <a:rect l="0" t="0" r="r" b="b"/>
              <a:pathLst>
                <a:path w="618" h="279">
                  <a:moveTo>
                    <a:pt x="435" y="174"/>
                  </a:moveTo>
                  <a:lnTo>
                    <a:pt x="433" y="178"/>
                  </a:lnTo>
                  <a:lnTo>
                    <a:pt x="455" y="176"/>
                  </a:lnTo>
                  <a:lnTo>
                    <a:pt x="450" y="180"/>
                  </a:lnTo>
                  <a:lnTo>
                    <a:pt x="455" y="199"/>
                  </a:lnTo>
                  <a:lnTo>
                    <a:pt x="495" y="185"/>
                  </a:lnTo>
                  <a:lnTo>
                    <a:pt x="491" y="200"/>
                  </a:lnTo>
                  <a:lnTo>
                    <a:pt x="497" y="204"/>
                  </a:lnTo>
                  <a:lnTo>
                    <a:pt x="485" y="238"/>
                  </a:lnTo>
                  <a:lnTo>
                    <a:pt x="500" y="251"/>
                  </a:lnTo>
                  <a:lnTo>
                    <a:pt x="484" y="268"/>
                  </a:lnTo>
                  <a:lnTo>
                    <a:pt x="472" y="272"/>
                  </a:lnTo>
                  <a:lnTo>
                    <a:pt x="469" y="268"/>
                  </a:lnTo>
                  <a:lnTo>
                    <a:pt x="470" y="253"/>
                  </a:lnTo>
                  <a:lnTo>
                    <a:pt x="476" y="249"/>
                  </a:lnTo>
                  <a:lnTo>
                    <a:pt x="467" y="245"/>
                  </a:lnTo>
                  <a:lnTo>
                    <a:pt x="461" y="262"/>
                  </a:lnTo>
                  <a:lnTo>
                    <a:pt x="452" y="274"/>
                  </a:lnTo>
                  <a:lnTo>
                    <a:pt x="450" y="260"/>
                  </a:lnTo>
                  <a:lnTo>
                    <a:pt x="457" y="244"/>
                  </a:lnTo>
                  <a:lnTo>
                    <a:pt x="450" y="245"/>
                  </a:lnTo>
                  <a:lnTo>
                    <a:pt x="455" y="236"/>
                  </a:lnTo>
                  <a:lnTo>
                    <a:pt x="469" y="230"/>
                  </a:lnTo>
                  <a:lnTo>
                    <a:pt x="476" y="234"/>
                  </a:lnTo>
                  <a:lnTo>
                    <a:pt x="478" y="223"/>
                  </a:lnTo>
                  <a:lnTo>
                    <a:pt x="457" y="232"/>
                  </a:lnTo>
                  <a:lnTo>
                    <a:pt x="480" y="204"/>
                  </a:lnTo>
                  <a:lnTo>
                    <a:pt x="465" y="210"/>
                  </a:lnTo>
                  <a:lnTo>
                    <a:pt x="467" y="217"/>
                  </a:lnTo>
                  <a:lnTo>
                    <a:pt x="440" y="247"/>
                  </a:lnTo>
                  <a:lnTo>
                    <a:pt x="452" y="212"/>
                  </a:lnTo>
                  <a:lnTo>
                    <a:pt x="435" y="191"/>
                  </a:lnTo>
                  <a:lnTo>
                    <a:pt x="442" y="182"/>
                  </a:lnTo>
                  <a:lnTo>
                    <a:pt x="429" y="185"/>
                  </a:lnTo>
                  <a:lnTo>
                    <a:pt x="386" y="182"/>
                  </a:lnTo>
                  <a:lnTo>
                    <a:pt x="369" y="167"/>
                  </a:lnTo>
                  <a:lnTo>
                    <a:pt x="351" y="163"/>
                  </a:lnTo>
                  <a:lnTo>
                    <a:pt x="324" y="182"/>
                  </a:lnTo>
                  <a:lnTo>
                    <a:pt x="268" y="195"/>
                  </a:lnTo>
                  <a:lnTo>
                    <a:pt x="307" y="169"/>
                  </a:lnTo>
                  <a:lnTo>
                    <a:pt x="336" y="159"/>
                  </a:lnTo>
                  <a:lnTo>
                    <a:pt x="326" y="159"/>
                  </a:lnTo>
                  <a:lnTo>
                    <a:pt x="248" y="191"/>
                  </a:lnTo>
                  <a:lnTo>
                    <a:pt x="238" y="197"/>
                  </a:lnTo>
                  <a:lnTo>
                    <a:pt x="244" y="200"/>
                  </a:lnTo>
                  <a:lnTo>
                    <a:pt x="229" y="206"/>
                  </a:lnTo>
                  <a:lnTo>
                    <a:pt x="161" y="232"/>
                  </a:lnTo>
                  <a:lnTo>
                    <a:pt x="115" y="249"/>
                  </a:lnTo>
                  <a:lnTo>
                    <a:pt x="0" y="279"/>
                  </a:lnTo>
                  <a:lnTo>
                    <a:pt x="159" y="223"/>
                  </a:lnTo>
                  <a:lnTo>
                    <a:pt x="188" y="202"/>
                  </a:lnTo>
                  <a:lnTo>
                    <a:pt x="159" y="208"/>
                  </a:lnTo>
                  <a:lnTo>
                    <a:pt x="161" y="200"/>
                  </a:lnTo>
                  <a:lnTo>
                    <a:pt x="131" y="202"/>
                  </a:lnTo>
                  <a:lnTo>
                    <a:pt x="154" y="180"/>
                  </a:lnTo>
                  <a:lnTo>
                    <a:pt x="122" y="185"/>
                  </a:lnTo>
                  <a:lnTo>
                    <a:pt x="133" y="156"/>
                  </a:lnTo>
                  <a:lnTo>
                    <a:pt x="184" y="131"/>
                  </a:lnTo>
                  <a:lnTo>
                    <a:pt x="242" y="124"/>
                  </a:lnTo>
                  <a:lnTo>
                    <a:pt x="272" y="101"/>
                  </a:lnTo>
                  <a:lnTo>
                    <a:pt x="242" y="107"/>
                  </a:lnTo>
                  <a:lnTo>
                    <a:pt x="216" y="107"/>
                  </a:lnTo>
                  <a:lnTo>
                    <a:pt x="203" y="103"/>
                  </a:lnTo>
                  <a:lnTo>
                    <a:pt x="216" y="92"/>
                  </a:lnTo>
                  <a:lnTo>
                    <a:pt x="204" y="88"/>
                  </a:lnTo>
                  <a:lnTo>
                    <a:pt x="264" y="75"/>
                  </a:lnTo>
                  <a:lnTo>
                    <a:pt x="276" y="75"/>
                  </a:lnTo>
                  <a:lnTo>
                    <a:pt x="266" y="81"/>
                  </a:lnTo>
                  <a:lnTo>
                    <a:pt x="298" y="75"/>
                  </a:lnTo>
                  <a:lnTo>
                    <a:pt x="294" y="64"/>
                  </a:lnTo>
                  <a:lnTo>
                    <a:pt x="300" y="56"/>
                  </a:lnTo>
                  <a:lnTo>
                    <a:pt x="289" y="45"/>
                  </a:lnTo>
                  <a:lnTo>
                    <a:pt x="304" y="37"/>
                  </a:lnTo>
                  <a:lnTo>
                    <a:pt x="339" y="34"/>
                  </a:lnTo>
                  <a:lnTo>
                    <a:pt x="392" y="13"/>
                  </a:lnTo>
                  <a:lnTo>
                    <a:pt x="476" y="0"/>
                  </a:lnTo>
                  <a:lnTo>
                    <a:pt x="489" y="2"/>
                  </a:lnTo>
                  <a:lnTo>
                    <a:pt x="489" y="6"/>
                  </a:lnTo>
                  <a:lnTo>
                    <a:pt x="510" y="6"/>
                  </a:lnTo>
                  <a:lnTo>
                    <a:pt x="514" y="11"/>
                  </a:lnTo>
                  <a:lnTo>
                    <a:pt x="605" y="17"/>
                  </a:lnTo>
                  <a:lnTo>
                    <a:pt x="618" y="24"/>
                  </a:lnTo>
                  <a:lnTo>
                    <a:pt x="435" y="174"/>
                  </a:lnTo>
                  <a:lnTo>
                    <a:pt x="435" y="17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3" name="Freeform 5744"/>
            <p:cNvSpPr>
              <a:spLocks/>
            </p:cNvSpPr>
            <p:nvPr/>
          </p:nvSpPr>
          <p:spPr bwMode="gray">
            <a:xfrm>
              <a:off x="4282400" y="3586105"/>
              <a:ext cx="540182" cy="427758"/>
            </a:xfrm>
            <a:custGeom>
              <a:avLst/>
              <a:gdLst/>
              <a:ahLst/>
              <a:cxnLst>
                <a:cxn ang="0">
                  <a:pos x="2" y="54"/>
                </a:cxn>
                <a:cxn ang="0">
                  <a:pos x="9" y="91"/>
                </a:cxn>
                <a:cxn ang="0">
                  <a:pos x="7" y="101"/>
                </a:cxn>
                <a:cxn ang="0">
                  <a:pos x="35" y="129"/>
                </a:cxn>
                <a:cxn ang="0">
                  <a:pos x="54" y="168"/>
                </a:cxn>
                <a:cxn ang="0">
                  <a:pos x="69" y="172"/>
                </a:cxn>
                <a:cxn ang="0">
                  <a:pos x="54" y="155"/>
                </a:cxn>
                <a:cxn ang="0">
                  <a:pos x="20" y="47"/>
                </a:cxn>
                <a:cxn ang="0">
                  <a:pos x="41" y="20"/>
                </a:cxn>
                <a:cxn ang="0">
                  <a:pos x="52" y="67"/>
                </a:cxn>
                <a:cxn ang="0">
                  <a:pos x="71" y="88"/>
                </a:cxn>
                <a:cxn ang="0">
                  <a:pos x="84" y="118"/>
                </a:cxn>
                <a:cxn ang="0">
                  <a:pos x="94" y="136"/>
                </a:cxn>
                <a:cxn ang="0">
                  <a:pos x="129" y="206"/>
                </a:cxn>
                <a:cxn ang="0">
                  <a:pos x="122" y="238"/>
                </a:cxn>
                <a:cxn ang="0">
                  <a:pos x="170" y="269"/>
                </a:cxn>
                <a:cxn ang="0">
                  <a:pos x="228" y="307"/>
                </a:cxn>
                <a:cxn ang="0">
                  <a:pos x="275" y="305"/>
                </a:cxn>
                <a:cxn ang="0">
                  <a:pos x="318" y="333"/>
                </a:cxn>
                <a:cxn ang="0">
                  <a:pos x="350" y="301"/>
                </a:cxn>
                <a:cxn ang="0">
                  <a:pos x="350" y="273"/>
                </a:cxn>
                <a:cxn ang="0">
                  <a:pos x="389" y="262"/>
                </a:cxn>
                <a:cxn ang="0">
                  <a:pos x="395" y="271"/>
                </a:cxn>
                <a:cxn ang="0">
                  <a:pos x="421" y="210"/>
                </a:cxn>
                <a:cxn ang="0">
                  <a:pos x="371" y="211"/>
                </a:cxn>
                <a:cxn ang="0">
                  <a:pos x="354" y="247"/>
                </a:cxn>
                <a:cxn ang="0">
                  <a:pos x="345" y="260"/>
                </a:cxn>
                <a:cxn ang="0">
                  <a:pos x="326" y="258"/>
                </a:cxn>
                <a:cxn ang="0">
                  <a:pos x="268" y="247"/>
                </a:cxn>
                <a:cxn ang="0">
                  <a:pos x="256" y="153"/>
                </a:cxn>
                <a:cxn ang="0">
                  <a:pos x="245" y="116"/>
                </a:cxn>
                <a:cxn ang="0">
                  <a:pos x="206" y="52"/>
                </a:cxn>
                <a:cxn ang="0">
                  <a:pos x="183" y="65"/>
                </a:cxn>
                <a:cxn ang="0">
                  <a:pos x="174" y="37"/>
                </a:cxn>
                <a:cxn ang="0">
                  <a:pos x="84" y="26"/>
                </a:cxn>
                <a:cxn ang="0">
                  <a:pos x="0" y="3"/>
                </a:cxn>
              </a:cxnLst>
              <a:rect l="0" t="0" r="r" b="b"/>
              <a:pathLst>
                <a:path w="421" h="333">
                  <a:moveTo>
                    <a:pt x="0" y="3"/>
                  </a:moveTo>
                  <a:lnTo>
                    <a:pt x="2" y="54"/>
                  </a:lnTo>
                  <a:lnTo>
                    <a:pt x="20" y="78"/>
                  </a:lnTo>
                  <a:lnTo>
                    <a:pt x="9" y="91"/>
                  </a:lnTo>
                  <a:lnTo>
                    <a:pt x="2" y="90"/>
                  </a:lnTo>
                  <a:lnTo>
                    <a:pt x="7" y="101"/>
                  </a:lnTo>
                  <a:lnTo>
                    <a:pt x="34" y="120"/>
                  </a:lnTo>
                  <a:lnTo>
                    <a:pt x="35" y="129"/>
                  </a:lnTo>
                  <a:lnTo>
                    <a:pt x="28" y="144"/>
                  </a:lnTo>
                  <a:lnTo>
                    <a:pt x="54" y="168"/>
                  </a:lnTo>
                  <a:lnTo>
                    <a:pt x="58" y="181"/>
                  </a:lnTo>
                  <a:lnTo>
                    <a:pt x="69" y="172"/>
                  </a:lnTo>
                  <a:lnTo>
                    <a:pt x="60" y="155"/>
                  </a:lnTo>
                  <a:lnTo>
                    <a:pt x="54" y="155"/>
                  </a:lnTo>
                  <a:lnTo>
                    <a:pt x="49" y="114"/>
                  </a:lnTo>
                  <a:lnTo>
                    <a:pt x="20" y="47"/>
                  </a:lnTo>
                  <a:lnTo>
                    <a:pt x="28" y="17"/>
                  </a:lnTo>
                  <a:lnTo>
                    <a:pt x="41" y="20"/>
                  </a:lnTo>
                  <a:lnTo>
                    <a:pt x="50" y="28"/>
                  </a:lnTo>
                  <a:lnTo>
                    <a:pt x="52" y="67"/>
                  </a:lnTo>
                  <a:lnTo>
                    <a:pt x="62" y="86"/>
                  </a:lnTo>
                  <a:lnTo>
                    <a:pt x="71" y="88"/>
                  </a:lnTo>
                  <a:lnTo>
                    <a:pt x="69" y="97"/>
                  </a:lnTo>
                  <a:lnTo>
                    <a:pt x="84" y="118"/>
                  </a:lnTo>
                  <a:lnTo>
                    <a:pt x="79" y="127"/>
                  </a:lnTo>
                  <a:lnTo>
                    <a:pt x="94" y="136"/>
                  </a:lnTo>
                  <a:lnTo>
                    <a:pt x="125" y="189"/>
                  </a:lnTo>
                  <a:lnTo>
                    <a:pt x="129" y="206"/>
                  </a:lnTo>
                  <a:lnTo>
                    <a:pt x="118" y="228"/>
                  </a:lnTo>
                  <a:lnTo>
                    <a:pt x="122" y="238"/>
                  </a:lnTo>
                  <a:lnTo>
                    <a:pt x="146" y="264"/>
                  </a:lnTo>
                  <a:lnTo>
                    <a:pt x="170" y="269"/>
                  </a:lnTo>
                  <a:lnTo>
                    <a:pt x="183" y="284"/>
                  </a:lnTo>
                  <a:lnTo>
                    <a:pt x="228" y="307"/>
                  </a:lnTo>
                  <a:lnTo>
                    <a:pt x="255" y="314"/>
                  </a:lnTo>
                  <a:lnTo>
                    <a:pt x="275" y="305"/>
                  </a:lnTo>
                  <a:lnTo>
                    <a:pt x="288" y="307"/>
                  </a:lnTo>
                  <a:lnTo>
                    <a:pt x="318" y="333"/>
                  </a:lnTo>
                  <a:lnTo>
                    <a:pt x="333" y="305"/>
                  </a:lnTo>
                  <a:lnTo>
                    <a:pt x="350" y="301"/>
                  </a:lnTo>
                  <a:lnTo>
                    <a:pt x="341" y="283"/>
                  </a:lnTo>
                  <a:lnTo>
                    <a:pt x="350" y="273"/>
                  </a:lnTo>
                  <a:lnTo>
                    <a:pt x="374" y="271"/>
                  </a:lnTo>
                  <a:lnTo>
                    <a:pt x="389" y="262"/>
                  </a:lnTo>
                  <a:lnTo>
                    <a:pt x="389" y="262"/>
                  </a:lnTo>
                  <a:lnTo>
                    <a:pt x="395" y="271"/>
                  </a:lnTo>
                  <a:lnTo>
                    <a:pt x="401" y="262"/>
                  </a:lnTo>
                  <a:lnTo>
                    <a:pt x="421" y="210"/>
                  </a:lnTo>
                  <a:lnTo>
                    <a:pt x="404" y="206"/>
                  </a:lnTo>
                  <a:lnTo>
                    <a:pt x="371" y="211"/>
                  </a:lnTo>
                  <a:lnTo>
                    <a:pt x="365" y="215"/>
                  </a:lnTo>
                  <a:lnTo>
                    <a:pt x="354" y="247"/>
                  </a:lnTo>
                  <a:lnTo>
                    <a:pt x="343" y="256"/>
                  </a:lnTo>
                  <a:lnTo>
                    <a:pt x="345" y="260"/>
                  </a:lnTo>
                  <a:lnTo>
                    <a:pt x="333" y="262"/>
                  </a:lnTo>
                  <a:lnTo>
                    <a:pt x="326" y="258"/>
                  </a:lnTo>
                  <a:lnTo>
                    <a:pt x="290" y="268"/>
                  </a:lnTo>
                  <a:lnTo>
                    <a:pt x="268" y="247"/>
                  </a:lnTo>
                  <a:lnTo>
                    <a:pt x="249" y="189"/>
                  </a:lnTo>
                  <a:lnTo>
                    <a:pt x="256" y="153"/>
                  </a:lnTo>
                  <a:lnTo>
                    <a:pt x="273" y="125"/>
                  </a:lnTo>
                  <a:lnTo>
                    <a:pt x="245" y="116"/>
                  </a:lnTo>
                  <a:lnTo>
                    <a:pt x="225" y="54"/>
                  </a:lnTo>
                  <a:lnTo>
                    <a:pt x="206" y="52"/>
                  </a:lnTo>
                  <a:lnTo>
                    <a:pt x="193" y="67"/>
                  </a:lnTo>
                  <a:lnTo>
                    <a:pt x="183" y="65"/>
                  </a:lnTo>
                  <a:lnTo>
                    <a:pt x="174" y="52"/>
                  </a:lnTo>
                  <a:lnTo>
                    <a:pt x="174" y="37"/>
                  </a:lnTo>
                  <a:lnTo>
                    <a:pt x="159" y="18"/>
                  </a:lnTo>
                  <a:lnTo>
                    <a:pt x="84" y="26"/>
                  </a:lnTo>
                  <a:lnTo>
                    <a:pt x="32" y="0"/>
                  </a:lnTo>
                  <a:lnTo>
                    <a:pt x="0" y="3"/>
                  </a:lnTo>
                  <a:lnTo>
                    <a:pt x="0" y="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4" name="Freeform 5745"/>
            <p:cNvSpPr>
              <a:spLocks/>
            </p:cNvSpPr>
            <p:nvPr/>
          </p:nvSpPr>
          <p:spPr bwMode="gray">
            <a:xfrm>
              <a:off x="4219529" y="3193030"/>
              <a:ext cx="1149651" cy="572913"/>
            </a:xfrm>
            <a:custGeom>
              <a:avLst/>
              <a:gdLst/>
              <a:ahLst/>
              <a:cxnLst>
                <a:cxn ang="0">
                  <a:pos x="373" y="360"/>
                </a:cxn>
                <a:cxn ang="0">
                  <a:pos x="392" y="360"/>
                </a:cxn>
                <a:cxn ang="0">
                  <a:pos x="429" y="371"/>
                </a:cxn>
                <a:cxn ang="0">
                  <a:pos x="465" y="371"/>
                </a:cxn>
                <a:cxn ang="0">
                  <a:pos x="448" y="354"/>
                </a:cxn>
                <a:cxn ang="0">
                  <a:pos x="487" y="343"/>
                </a:cxn>
                <a:cxn ang="0">
                  <a:pos x="525" y="354"/>
                </a:cxn>
                <a:cxn ang="0">
                  <a:pos x="562" y="373"/>
                </a:cxn>
                <a:cxn ang="0">
                  <a:pos x="581" y="444"/>
                </a:cxn>
                <a:cxn ang="0">
                  <a:pos x="590" y="336"/>
                </a:cxn>
                <a:cxn ang="0">
                  <a:pos x="704" y="246"/>
                </a:cxn>
                <a:cxn ang="0">
                  <a:pos x="708" y="249"/>
                </a:cxn>
                <a:cxn ang="0">
                  <a:pos x="703" y="203"/>
                </a:cxn>
                <a:cxn ang="0">
                  <a:pos x="723" y="180"/>
                </a:cxn>
                <a:cxn ang="0">
                  <a:pos x="714" y="208"/>
                </a:cxn>
                <a:cxn ang="0">
                  <a:pos x="733" y="201"/>
                </a:cxn>
                <a:cxn ang="0">
                  <a:pos x="744" y="184"/>
                </a:cxn>
                <a:cxn ang="0">
                  <a:pos x="807" y="139"/>
                </a:cxn>
                <a:cxn ang="0">
                  <a:pos x="830" y="135"/>
                </a:cxn>
                <a:cxn ang="0">
                  <a:pos x="837" y="103"/>
                </a:cxn>
                <a:cxn ang="0">
                  <a:pos x="894" y="77"/>
                </a:cxn>
                <a:cxn ang="0">
                  <a:pos x="896" y="42"/>
                </a:cxn>
                <a:cxn ang="0">
                  <a:pos x="824" y="81"/>
                </a:cxn>
                <a:cxn ang="0">
                  <a:pos x="757" y="92"/>
                </a:cxn>
                <a:cxn ang="0">
                  <a:pos x="704" y="111"/>
                </a:cxn>
                <a:cxn ang="0">
                  <a:pos x="654" y="143"/>
                </a:cxn>
                <a:cxn ang="0">
                  <a:pos x="631" y="137"/>
                </a:cxn>
                <a:cxn ang="0">
                  <a:pos x="654" y="115"/>
                </a:cxn>
                <a:cxn ang="0">
                  <a:pos x="650" y="90"/>
                </a:cxn>
                <a:cxn ang="0">
                  <a:pos x="615" y="81"/>
                </a:cxn>
                <a:cxn ang="0">
                  <a:pos x="573" y="141"/>
                </a:cxn>
                <a:cxn ang="0">
                  <a:pos x="573" y="113"/>
                </a:cxn>
                <a:cxn ang="0">
                  <a:pos x="609" y="66"/>
                </a:cxn>
                <a:cxn ang="0">
                  <a:pos x="656" y="57"/>
                </a:cxn>
                <a:cxn ang="0">
                  <a:pos x="645" y="53"/>
                </a:cxn>
                <a:cxn ang="0">
                  <a:pos x="607" y="47"/>
                </a:cxn>
                <a:cxn ang="0">
                  <a:pos x="564" y="53"/>
                </a:cxn>
                <a:cxn ang="0">
                  <a:pos x="586" y="27"/>
                </a:cxn>
                <a:cxn ang="0">
                  <a:pos x="527" y="0"/>
                </a:cxn>
                <a:cxn ang="0">
                  <a:pos x="129" y="15"/>
                </a:cxn>
                <a:cxn ang="0">
                  <a:pos x="118" y="28"/>
                </a:cxn>
                <a:cxn ang="0">
                  <a:pos x="90" y="23"/>
                </a:cxn>
                <a:cxn ang="0">
                  <a:pos x="23" y="145"/>
                </a:cxn>
                <a:cxn ang="0">
                  <a:pos x="0" y="191"/>
                </a:cxn>
                <a:cxn ang="0">
                  <a:pos x="15" y="206"/>
                </a:cxn>
                <a:cxn ang="0">
                  <a:pos x="10" y="227"/>
                </a:cxn>
                <a:cxn ang="0">
                  <a:pos x="8" y="270"/>
                </a:cxn>
                <a:cxn ang="0">
                  <a:pos x="47" y="293"/>
                </a:cxn>
                <a:cxn ang="0">
                  <a:pos x="133" y="332"/>
                </a:cxn>
                <a:cxn ang="0">
                  <a:pos x="223" y="358"/>
                </a:cxn>
                <a:cxn ang="0">
                  <a:pos x="255" y="358"/>
                </a:cxn>
                <a:cxn ang="0">
                  <a:pos x="322" y="431"/>
                </a:cxn>
              </a:cxnLst>
              <a:rect l="0" t="0" r="r" b="b"/>
              <a:pathLst>
                <a:path w="896" h="446">
                  <a:moveTo>
                    <a:pt x="326" y="397"/>
                  </a:moveTo>
                  <a:lnTo>
                    <a:pt x="373" y="369"/>
                  </a:lnTo>
                  <a:lnTo>
                    <a:pt x="373" y="360"/>
                  </a:lnTo>
                  <a:lnTo>
                    <a:pt x="379" y="358"/>
                  </a:lnTo>
                  <a:lnTo>
                    <a:pt x="377" y="366"/>
                  </a:lnTo>
                  <a:lnTo>
                    <a:pt x="392" y="360"/>
                  </a:lnTo>
                  <a:lnTo>
                    <a:pt x="416" y="364"/>
                  </a:lnTo>
                  <a:lnTo>
                    <a:pt x="423" y="358"/>
                  </a:lnTo>
                  <a:lnTo>
                    <a:pt x="429" y="371"/>
                  </a:lnTo>
                  <a:lnTo>
                    <a:pt x="452" y="368"/>
                  </a:lnTo>
                  <a:lnTo>
                    <a:pt x="461" y="373"/>
                  </a:lnTo>
                  <a:lnTo>
                    <a:pt x="465" y="371"/>
                  </a:lnTo>
                  <a:lnTo>
                    <a:pt x="457" y="366"/>
                  </a:lnTo>
                  <a:lnTo>
                    <a:pt x="465" y="354"/>
                  </a:lnTo>
                  <a:lnTo>
                    <a:pt x="448" y="354"/>
                  </a:lnTo>
                  <a:lnTo>
                    <a:pt x="453" y="347"/>
                  </a:lnTo>
                  <a:lnTo>
                    <a:pt x="461" y="351"/>
                  </a:lnTo>
                  <a:lnTo>
                    <a:pt x="487" y="343"/>
                  </a:lnTo>
                  <a:lnTo>
                    <a:pt x="489" y="349"/>
                  </a:lnTo>
                  <a:lnTo>
                    <a:pt x="513" y="347"/>
                  </a:lnTo>
                  <a:lnTo>
                    <a:pt x="525" y="354"/>
                  </a:lnTo>
                  <a:lnTo>
                    <a:pt x="525" y="360"/>
                  </a:lnTo>
                  <a:lnTo>
                    <a:pt x="549" y="354"/>
                  </a:lnTo>
                  <a:lnTo>
                    <a:pt x="562" y="373"/>
                  </a:lnTo>
                  <a:lnTo>
                    <a:pt x="558" y="409"/>
                  </a:lnTo>
                  <a:lnTo>
                    <a:pt x="573" y="446"/>
                  </a:lnTo>
                  <a:lnTo>
                    <a:pt x="581" y="444"/>
                  </a:lnTo>
                  <a:lnTo>
                    <a:pt x="590" y="431"/>
                  </a:lnTo>
                  <a:lnTo>
                    <a:pt x="596" y="411"/>
                  </a:lnTo>
                  <a:lnTo>
                    <a:pt x="590" y="336"/>
                  </a:lnTo>
                  <a:lnTo>
                    <a:pt x="613" y="309"/>
                  </a:lnTo>
                  <a:lnTo>
                    <a:pt x="699" y="257"/>
                  </a:lnTo>
                  <a:lnTo>
                    <a:pt x="704" y="246"/>
                  </a:lnTo>
                  <a:lnTo>
                    <a:pt x="689" y="246"/>
                  </a:lnTo>
                  <a:lnTo>
                    <a:pt x="703" y="242"/>
                  </a:lnTo>
                  <a:lnTo>
                    <a:pt x="708" y="249"/>
                  </a:lnTo>
                  <a:lnTo>
                    <a:pt x="703" y="223"/>
                  </a:lnTo>
                  <a:lnTo>
                    <a:pt x="708" y="208"/>
                  </a:lnTo>
                  <a:lnTo>
                    <a:pt x="703" y="203"/>
                  </a:lnTo>
                  <a:lnTo>
                    <a:pt x="708" y="205"/>
                  </a:lnTo>
                  <a:lnTo>
                    <a:pt x="716" y="184"/>
                  </a:lnTo>
                  <a:lnTo>
                    <a:pt x="723" y="180"/>
                  </a:lnTo>
                  <a:lnTo>
                    <a:pt x="712" y="201"/>
                  </a:lnTo>
                  <a:lnTo>
                    <a:pt x="716" y="203"/>
                  </a:lnTo>
                  <a:lnTo>
                    <a:pt x="714" y="208"/>
                  </a:lnTo>
                  <a:lnTo>
                    <a:pt x="719" y="208"/>
                  </a:lnTo>
                  <a:lnTo>
                    <a:pt x="714" y="221"/>
                  </a:lnTo>
                  <a:lnTo>
                    <a:pt x="733" y="201"/>
                  </a:lnTo>
                  <a:lnTo>
                    <a:pt x="731" y="180"/>
                  </a:lnTo>
                  <a:lnTo>
                    <a:pt x="734" y="190"/>
                  </a:lnTo>
                  <a:lnTo>
                    <a:pt x="744" y="184"/>
                  </a:lnTo>
                  <a:lnTo>
                    <a:pt x="763" y="156"/>
                  </a:lnTo>
                  <a:lnTo>
                    <a:pt x="804" y="146"/>
                  </a:lnTo>
                  <a:lnTo>
                    <a:pt x="807" y="139"/>
                  </a:lnTo>
                  <a:lnTo>
                    <a:pt x="809" y="145"/>
                  </a:lnTo>
                  <a:lnTo>
                    <a:pt x="828" y="141"/>
                  </a:lnTo>
                  <a:lnTo>
                    <a:pt x="830" y="135"/>
                  </a:lnTo>
                  <a:lnTo>
                    <a:pt x="821" y="139"/>
                  </a:lnTo>
                  <a:lnTo>
                    <a:pt x="817" y="128"/>
                  </a:lnTo>
                  <a:lnTo>
                    <a:pt x="837" y="103"/>
                  </a:lnTo>
                  <a:lnTo>
                    <a:pt x="864" y="90"/>
                  </a:lnTo>
                  <a:lnTo>
                    <a:pt x="884" y="87"/>
                  </a:lnTo>
                  <a:lnTo>
                    <a:pt x="894" y="77"/>
                  </a:lnTo>
                  <a:lnTo>
                    <a:pt x="896" y="77"/>
                  </a:lnTo>
                  <a:lnTo>
                    <a:pt x="888" y="68"/>
                  </a:lnTo>
                  <a:lnTo>
                    <a:pt x="896" y="42"/>
                  </a:lnTo>
                  <a:lnTo>
                    <a:pt x="875" y="36"/>
                  </a:lnTo>
                  <a:lnTo>
                    <a:pt x="843" y="75"/>
                  </a:lnTo>
                  <a:lnTo>
                    <a:pt x="824" y="81"/>
                  </a:lnTo>
                  <a:lnTo>
                    <a:pt x="779" y="81"/>
                  </a:lnTo>
                  <a:lnTo>
                    <a:pt x="757" y="92"/>
                  </a:lnTo>
                  <a:lnTo>
                    <a:pt x="757" y="92"/>
                  </a:lnTo>
                  <a:lnTo>
                    <a:pt x="748" y="107"/>
                  </a:lnTo>
                  <a:lnTo>
                    <a:pt x="704" y="111"/>
                  </a:lnTo>
                  <a:lnTo>
                    <a:pt x="704" y="111"/>
                  </a:lnTo>
                  <a:lnTo>
                    <a:pt x="704" y="120"/>
                  </a:lnTo>
                  <a:lnTo>
                    <a:pt x="704" y="120"/>
                  </a:lnTo>
                  <a:lnTo>
                    <a:pt x="654" y="143"/>
                  </a:lnTo>
                  <a:lnTo>
                    <a:pt x="635" y="145"/>
                  </a:lnTo>
                  <a:lnTo>
                    <a:pt x="626" y="139"/>
                  </a:lnTo>
                  <a:lnTo>
                    <a:pt x="631" y="137"/>
                  </a:lnTo>
                  <a:lnTo>
                    <a:pt x="631" y="137"/>
                  </a:lnTo>
                  <a:lnTo>
                    <a:pt x="654" y="115"/>
                  </a:lnTo>
                  <a:lnTo>
                    <a:pt x="654" y="115"/>
                  </a:lnTo>
                  <a:lnTo>
                    <a:pt x="654" y="98"/>
                  </a:lnTo>
                  <a:lnTo>
                    <a:pt x="637" y="105"/>
                  </a:lnTo>
                  <a:lnTo>
                    <a:pt x="650" y="90"/>
                  </a:lnTo>
                  <a:lnTo>
                    <a:pt x="656" y="73"/>
                  </a:lnTo>
                  <a:lnTo>
                    <a:pt x="637" y="68"/>
                  </a:lnTo>
                  <a:lnTo>
                    <a:pt x="615" y="81"/>
                  </a:lnTo>
                  <a:lnTo>
                    <a:pt x="601" y="98"/>
                  </a:lnTo>
                  <a:lnTo>
                    <a:pt x="586" y="131"/>
                  </a:lnTo>
                  <a:lnTo>
                    <a:pt x="573" y="141"/>
                  </a:lnTo>
                  <a:lnTo>
                    <a:pt x="566" y="141"/>
                  </a:lnTo>
                  <a:lnTo>
                    <a:pt x="566" y="131"/>
                  </a:lnTo>
                  <a:lnTo>
                    <a:pt x="573" y="113"/>
                  </a:lnTo>
                  <a:lnTo>
                    <a:pt x="598" y="81"/>
                  </a:lnTo>
                  <a:lnTo>
                    <a:pt x="585" y="87"/>
                  </a:lnTo>
                  <a:lnTo>
                    <a:pt x="609" y="66"/>
                  </a:lnTo>
                  <a:lnTo>
                    <a:pt x="654" y="64"/>
                  </a:lnTo>
                  <a:lnTo>
                    <a:pt x="654" y="57"/>
                  </a:lnTo>
                  <a:lnTo>
                    <a:pt x="656" y="57"/>
                  </a:lnTo>
                  <a:lnTo>
                    <a:pt x="650" y="53"/>
                  </a:lnTo>
                  <a:lnTo>
                    <a:pt x="650" y="53"/>
                  </a:lnTo>
                  <a:lnTo>
                    <a:pt x="645" y="53"/>
                  </a:lnTo>
                  <a:lnTo>
                    <a:pt x="646" y="49"/>
                  </a:lnTo>
                  <a:lnTo>
                    <a:pt x="609" y="55"/>
                  </a:lnTo>
                  <a:lnTo>
                    <a:pt x="607" y="47"/>
                  </a:lnTo>
                  <a:lnTo>
                    <a:pt x="596" y="49"/>
                  </a:lnTo>
                  <a:lnTo>
                    <a:pt x="613" y="36"/>
                  </a:lnTo>
                  <a:lnTo>
                    <a:pt x="564" y="53"/>
                  </a:lnTo>
                  <a:lnTo>
                    <a:pt x="562" y="45"/>
                  </a:lnTo>
                  <a:lnTo>
                    <a:pt x="543" y="51"/>
                  </a:lnTo>
                  <a:lnTo>
                    <a:pt x="586" y="27"/>
                  </a:lnTo>
                  <a:lnTo>
                    <a:pt x="588" y="27"/>
                  </a:lnTo>
                  <a:lnTo>
                    <a:pt x="530" y="13"/>
                  </a:lnTo>
                  <a:lnTo>
                    <a:pt x="527" y="0"/>
                  </a:lnTo>
                  <a:lnTo>
                    <a:pt x="517" y="8"/>
                  </a:lnTo>
                  <a:lnTo>
                    <a:pt x="129" y="8"/>
                  </a:lnTo>
                  <a:lnTo>
                    <a:pt x="129" y="15"/>
                  </a:lnTo>
                  <a:lnTo>
                    <a:pt x="113" y="34"/>
                  </a:lnTo>
                  <a:lnTo>
                    <a:pt x="107" y="34"/>
                  </a:lnTo>
                  <a:lnTo>
                    <a:pt x="118" y="28"/>
                  </a:lnTo>
                  <a:lnTo>
                    <a:pt x="113" y="23"/>
                  </a:lnTo>
                  <a:lnTo>
                    <a:pt x="94" y="17"/>
                  </a:lnTo>
                  <a:lnTo>
                    <a:pt x="90" y="23"/>
                  </a:lnTo>
                  <a:lnTo>
                    <a:pt x="77" y="58"/>
                  </a:lnTo>
                  <a:lnTo>
                    <a:pt x="30" y="120"/>
                  </a:lnTo>
                  <a:lnTo>
                    <a:pt x="23" y="145"/>
                  </a:lnTo>
                  <a:lnTo>
                    <a:pt x="4" y="165"/>
                  </a:lnTo>
                  <a:lnTo>
                    <a:pt x="6" y="178"/>
                  </a:lnTo>
                  <a:lnTo>
                    <a:pt x="0" y="191"/>
                  </a:lnTo>
                  <a:lnTo>
                    <a:pt x="6" y="203"/>
                  </a:lnTo>
                  <a:lnTo>
                    <a:pt x="2" y="208"/>
                  </a:lnTo>
                  <a:lnTo>
                    <a:pt x="15" y="206"/>
                  </a:lnTo>
                  <a:lnTo>
                    <a:pt x="4" y="221"/>
                  </a:lnTo>
                  <a:lnTo>
                    <a:pt x="6" y="227"/>
                  </a:lnTo>
                  <a:lnTo>
                    <a:pt x="10" y="227"/>
                  </a:lnTo>
                  <a:lnTo>
                    <a:pt x="4" y="238"/>
                  </a:lnTo>
                  <a:lnTo>
                    <a:pt x="13" y="261"/>
                  </a:lnTo>
                  <a:lnTo>
                    <a:pt x="8" y="270"/>
                  </a:lnTo>
                  <a:lnTo>
                    <a:pt x="38" y="279"/>
                  </a:lnTo>
                  <a:lnTo>
                    <a:pt x="36" y="285"/>
                  </a:lnTo>
                  <a:lnTo>
                    <a:pt x="47" y="293"/>
                  </a:lnTo>
                  <a:lnTo>
                    <a:pt x="49" y="309"/>
                  </a:lnTo>
                  <a:lnTo>
                    <a:pt x="81" y="306"/>
                  </a:lnTo>
                  <a:lnTo>
                    <a:pt x="133" y="332"/>
                  </a:lnTo>
                  <a:lnTo>
                    <a:pt x="208" y="324"/>
                  </a:lnTo>
                  <a:lnTo>
                    <a:pt x="223" y="343"/>
                  </a:lnTo>
                  <a:lnTo>
                    <a:pt x="223" y="358"/>
                  </a:lnTo>
                  <a:lnTo>
                    <a:pt x="232" y="371"/>
                  </a:lnTo>
                  <a:lnTo>
                    <a:pt x="242" y="373"/>
                  </a:lnTo>
                  <a:lnTo>
                    <a:pt x="255" y="358"/>
                  </a:lnTo>
                  <a:lnTo>
                    <a:pt x="274" y="360"/>
                  </a:lnTo>
                  <a:lnTo>
                    <a:pt x="294" y="422"/>
                  </a:lnTo>
                  <a:lnTo>
                    <a:pt x="322" y="431"/>
                  </a:lnTo>
                  <a:lnTo>
                    <a:pt x="326" y="397"/>
                  </a:lnTo>
                  <a:lnTo>
                    <a:pt x="326" y="39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5" name="Freeform 5746"/>
            <p:cNvSpPr>
              <a:spLocks/>
            </p:cNvSpPr>
            <p:nvPr/>
          </p:nvSpPr>
          <p:spPr bwMode="gray">
            <a:xfrm>
              <a:off x="4690423" y="3934220"/>
              <a:ext cx="82118" cy="101480"/>
            </a:xfrm>
            <a:custGeom>
              <a:avLst/>
              <a:gdLst/>
              <a:ahLst/>
              <a:cxnLst>
                <a:cxn ang="0">
                  <a:pos x="45" y="64"/>
                </a:cxn>
                <a:cxn ang="0">
                  <a:pos x="34" y="77"/>
                </a:cxn>
                <a:cxn ang="0">
                  <a:pos x="34" y="79"/>
                </a:cxn>
                <a:cxn ang="0">
                  <a:pos x="4" y="68"/>
                </a:cxn>
                <a:cxn ang="0">
                  <a:pos x="0" y="62"/>
                </a:cxn>
                <a:cxn ang="0">
                  <a:pos x="15" y="34"/>
                </a:cxn>
                <a:cxn ang="0">
                  <a:pos x="32" y="30"/>
                </a:cxn>
                <a:cxn ang="0">
                  <a:pos x="23" y="12"/>
                </a:cxn>
                <a:cxn ang="0">
                  <a:pos x="32" y="2"/>
                </a:cxn>
                <a:cxn ang="0">
                  <a:pos x="56" y="0"/>
                </a:cxn>
                <a:cxn ang="0">
                  <a:pos x="51" y="32"/>
                </a:cxn>
                <a:cxn ang="0">
                  <a:pos x="55" y="36"/>
                </a:cxn>
                <a:cxn ang="0">
                  <a:pos x="64" y="42"/>
                </a:cxn>
                <a:cxn ang="0">
                  <a:pos x="45" y="64"/>
                </a:cxn>
                <a:cxn ang="0">
                  <a:pos x="45" y="64"/>
                </a:cxn>
              </a:cxnLst>
              <a:rect l="0" t="0" r="r" b="b"/>
              <a:pathLst>
                <a:path w="64" h="79">
                  <a:moveTo>
                    <a:pt x="45" y="64"/>
                  </a:moveTo>
                  <a:lnTo>
                    <a:pt x="34" y="77"/>
                  </a:lnTo>
                  <a:lnTo>
                    <a:pt x="34" y="79"/>
                  </a:lnTo>
                  <a:lnTo>
                    <a:pt x="4" y="68"/>
                  </a:lnTo>
                  <a:lnTo>
                    <a:pt x="0" y="62"/>
                  </a:lnTo>
                  <a:lnTo>
                    <a:pt x="15" y="34"/>
                  </a:lnTo>
                  <a:lnTo>
                    <a:pt x="32" y="30"/>
                  </a:lnTo>
                  <a:lnTo>
                    <a:pt x="23" y="12"/>
                  </a:lnTo>
                  <a:lnTo>
                    <a:pt x="32" y="2"/>
                  </a:lnTo>
                  <a:lnTo>
                    <a:pt x="56" y="0"/>
                  </a:lnTo>
                  <a:lnTo>
                    <a:pt x="51" y="32"/>
                  </a:lnTo>
                  <a:lnTo>
                    <a:pt x="55" y="36"/>
                  </a:lnTo>
                  <a:lnTo>
                    <a:pt x="64" y="42"/>
                  </a:lnTo>
                  <a:lnTo>
                    <a:pt x="45" y="64"/>
                  </a:lnTo>
                  <a:lnTo>
                    <a:pt x="45" y="6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6" name="Freeform 5747"/>
            <p:cNvSpPr>
              <a:spLocks/>
            </p:cNvSpPr>
            <p:nvPr/>
          </p:nvSpPr>
          <p:spPr bwMode="gray">
            <a:xfrm>
              <a:off x="4734049" y="4016432"/>
              <a:ext cx="46191" cy="30829"/>
            </a:xfrm>
            <a:custGeom>
              <a:avLst/>
              <a:gdLst/>
              <a:ahLst/>
              <a:cxnLst>
                <a:cxn ang="0">
                  <a:pos x="36" y="13"/>
                </a:cxn>
                <a:cxn ang="0">
                  <a:pos x="11" y="0"/>
                </a:cxn>
                <a:cxn ang="0">
                  <a:pos x="0" y="13"/>
                </a:cxn>
                <a:cxn ang="0">
                  <a:pos x="0" y="15"/>
                </a:cxn>
                <a:cxn ang="0">
                  <a:pos x="4" y="21"/>
                </a:cxn>
                <a:cxn ang="0">
                  <a:pos x="34" y="24"/>
                </a:cxn>
                <a:cxn ang="0">
                  <a:pos x="36" y="21"/>
                </a:cxn>
                <a:cxn ang="0">
                  <a:pos x="36" y="13"/>
                </a:cxn>
                <a:cxn ang="0">
                  <a:pos x="36" y="13"/>
                </a:cxn>
              </a:cxnLst>
              <a:rect l="0" t="0" r="r" b="b"/>
              <a:pathLst>
                <a:path w="36" h="24">
                  <a:moveTo>
                    <a:pt x="36" y="13"/>
                  </a:moveTo>
                  <a:lnTo>
                    <a:pt x="11" y="0"/>
                  </a:lnTo>
                  <a:lnTo>
                    <a:pt x="0" y="13"/>
                  </a:lnTo>
                  <a:lnTo>
                    <a:pt x="0" y="15"/>
                  </a:lnTo>
                  <a:lnTo>
                    <a:pt x="4" y="21"/>
                  </a:lnTo>
                  <a:lnTo>
                    <a:pt x="34" y="24"/>
                  </a:lnTo>
                  <a:lnTo>
                    <a:pt x="36" y="21"/>
                  </a:lnTo>
                  <a:lnTo>
                    <a:pt x="36" y="13"/>
                  </a:lnTo>
                  <a:lnTo>
                    <a:pt x="36" y="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7" name="Freeform 5748"/>
            <p:cNvSpPr>
              <a:spLocks/>
            </p:cNvSpPr>
            <p:nvPr/>
          </p:nvSpPr>
          <p:spPr bwMode="gray">
            <a:xfrm>
              <a:off x="4932928" y="4141035"/>
              <a:ext cx="10265" cy="12846"/>
            </a:xfrm>
            <a:custGeom>
              <a:avLst/>
              <a:gdLst/>
              <a:ahLst/>
              <a:cxnLst>
                <a:cxn ang="0">
                  <a:pos x="0" y="0"/>
                </a:cxn>
                <a:cxn ang="0">
                  <a:pos x="2" y="0"/>
                </a:cxn>
                <a:cxn ang="0">
                  <a:pos x="8" y="6"/>
                </a:cxn>
                <a:cxn ang="0">
                  <a:pos x="6" y="10"/>
                </a:cxn>
                <a:cxn ang="0">
                  <a:pos x="0" y="0"/>
                </a:cxn>
                <a:cxn ang="0">
                  <a:pos x="0" y="0"/>
                </a:cxn>
              </a:cxnLst>
              <a:rect l="0" t="0" r="r" b="b"/>
              <a:pathLst>
                <a:path w="8" h="10">
                  <a:moveTo>
                    <a:pt x="0" y="0"/>
                  </a:moveTo>
                  <a:lnTo>
                    <a:pt x="2" y="0"/>
                  </a:lnTo>
                  <a:lnTo>
                    <a:pt x="8" y="6"/>
                  </a:lnTo>
                  <a:lnTo>
                    <a:pt x="6" y="10"/>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8" name="Freeform 5749"/>
            <p:cNvSpPr>
              <a:spLocks/>
            </p:cNvSpPr>
            <p:nvPr/>
          </p:nvSpPr>
          <p:spPr bwMode="gray">
            <a:xfrm>
              <a:off x="4935494" y="4134612"/>
              <a:ext cx="53890" cy="52667"/>
            </a:xfrm>
            <a:custGeom>
              <a:avLst/>
              <a:gdLst/>
              <a:ahLst/>
              <a:cxnLst>
                <a:cxn ang="0">
                  <a:pos x="40" y="17"/>
                </a:cxn>
                <a:cxn ang="0">
                  <a:pos x="27" y="4"/>
                </a:cxn>
                <a:cxn ang="0">
                  <a:pos x="13" y="0"/>
                </a:cxn>
                <a:cxn ang="0">
                  <a:pos x="0" y="5"/>
                </a:cxn>
                <a:cxn ang="0">
                  <a:pos x="6" y="11"/>
                </a:cxn>
                <a:cxn ang="0">
                  <a:pos x="27" y="22"/>
                </a:cxn>
                <a:cxn ang="0">
                  <a:pos x="23" y="28"/>
                </a:cxn>
                <a:cxn ang="0">
                  <a:pos x="30" y="41"/>
                </a:cxn>
                <a:cxn ang="0">
                  <a:pos x="42" y="28"/>
                </a:cxn>
                <a:cxn ang="0">
                  <a:pos x="40" y="17"/>
                </a:cxn>
                <a:cxn ang="0">
                  <a:pos x="40" y="17"/>
                </a:cxn>
              </a:cxnLst>
              <a:rect l="0" t="0" r="r" b="b"/>
              <a:pathLst>
                <a:path w="42" h="41">
                  <a:moveTo>
                    <a:pt x="40" y="17"/>
                  </a:moveTo>
                  <a:lnTo>
                    <a:pt x="27" y="4"/>
                  </a:lnTo>
                  <a:lnTo>
                    <a:pt x="13" y="0"/>
                  </a:lnTo>
                  <a:lnTo>
                    <a:pt x="0" y="5"/>
                  </a:lnTo>
                  <a:lnTo>
                    <a:pt x="6" y="11"/>
                  </a:lnTo>
                  <a:lnTo>
                    <a:pt x="27" y="22"/>
                  </a:lnTo>
                  <a:lnTo>
                    <a:pt x="23" y="28"/>
                  </a:lnTo>
                  <a:lnTo>
                    <a:pt x="30" y="41"/>
                  </a:lnTo>
                  <a:lnTo>
                    <a:pt x="42" y="28"/>
                  </a:lnTo>
                  <a:lnTo>
                    <a:pt x="40" y="17"/>
                  </a:lnTo>
                  <a:lnTo>
                    <a:pt x="40"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9" name="Freeform 5750"/>
            <p:cNvSpPr>
              <a:spLocks/>
            </p:cNvSpPr>
            <p:nvPr/>
          </p:nvSpPr>
          <p:spPr bwMode="gray">
            <a:xfrm>
              <a:off x="4871340" y="4134612"/>
              <a:ext cx="69287" cy="55236"/>
            </a:xfrm>
            <a:custGeom>
              <a:avLst/>
              <a:gdLst/>
              <a:ahLst/>
              <a:cxnLst>
                <a:cxn ang="0">
                  <a:pos x="2" y="0"/>
                </a:cxn>
                <a:cxn ang="0">
                  <a:pos x="7" y="0"/>
                </a:cxn>
                <a:cxn ang="0">
                  <a:pos x="13" y="9"/>
                </a:cxn>
                <a:cxn ang="0">
                  <a:pos x="24" y="13"/>
                </a:cxn>
                <a:cxn ang="0">
                  <a:pos x="48" y="5"/>
                </a:cxn>
                <a:cxn ang="0">
                  <a:pos x="54" y="15"/>
                </a:cxn>
                <a:cxn ang="0">
                  <a:pos x="39" y="24"/>
                </a:cxn>
                <a:cxn ang="0">
                  <a:pos x="47" y="37"/>
                </a:cxn>
                <a:cxn ang="0">
                  <a:pos x="32" y="43"/>
                </a:cxn>
                <a:cxn ang="0">
                  <a:pos x="30" y="32"/>
                </a:cxn>
                <a:cxn ang="0">
                  <a:pos x="0" y="22"/>
                </a:cxn>
                <a:cxn ang="0">
                  <a:pos x="2" y="0"/>
                </a:cxn>
                <a:cxn ang="0">
                  <a:pos x="2" y="0"/>
                </a:cxn>
              </a:cxnLst>
              <a:rect l="0" t="0" r="r" b="b"/>
              <a:pathLst>
                <a:path w="54" h="43">
                  <a:moveTo>
                    <a:pt x="2" y="0"/>
                  </a:moveTo>
                  <a:lnTo>
                    <a:pt x="7" y="0"/>
                  </a:lnTo>
                  <a:lnTo>
                    <a:pt x="13" y="9"/>
                  </a:lnTo>
                  <a:lnTo>
                    <a:pt x="24" y="13"/>
                  </a:lnTo>
                  <a:lnTo>
                    <a:pt x="48" y="5"/>
                  </a:lnTo>
                  <a:lnTo>
                    <a:pt x="54" y="15"/>
                  </a:lnTo>
                  <a:lnTo>
                    <a:pt x="39" y="24"/>
                  </a:lnTo>
                  <a:lnTo>
                    <a:pt x="47" y="37"/>
                  </a:lnTo>
                  <a:lnTo>
                    <a:pt x="32" y="43"/>
                  </a:lnTo>
                  <a:lnTo>
                    <a:pt x="30" y="32"/>
                  </a:lnTo>
                  <a:lnTo>
                    <a:pt x="0" y="22"/>
                  </a:lnTo>
                  <a:lnTo>
                    <a:pt x="2" y="0"/>
                  </a:lnTo>
                  <a:lnTo>
                    <a:pt x="2"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0" name="Freeform 5751"/>
            <p:cNvSpPr>
              <a:spLocks/>
            </p:cNvSpPr>
            <p:nvPr/>
          </p:nvSpPr>
          <p:spPr bwMode="gray">
            <a:xfrm>
              <a:off x="4816167" y="4098644"/>
              <a:ext cx="64155" cy="64228"/>
            </a:xfrm>
            <a:custGeom>
              <a:avLst/>
              <a:gdLst/>
              <a:ahLst/>
              <a:cxnLst>
                <a:cxn ang="0">
                  <a:pos x="45" y="28"/>
                </a:cxn>
                <a:cxn ang="0">
                  <a:pos x="50" y="28"/>
                </a:cxn>
                <a:cxn ang="0">
                  <a:pos x="41" y="18"/>
                </a:cxn>
                <a:cxn ang="0">
                  <a:pos x="33" y="2"/>
                </a:cxn>
                <a:cxn ang="0">
                  <a:pos x="2" y="0"/>
                </a:cxn>
                <a:cxn ang="0">
                  <a:pos x="0" y="20"/>
                </a:cxn>
                <a:cxn ang="0">
                  <a:pos x="7" y="26"/>
                </a:cxn>
                <a:cxn ang="0">
                  <a:pos x="13" y="18"/>
                </a:cxn>
                <a:cxn ang="0">
                  <a:pos x="32" y="37"/>
                </a:cxn>
                <a:cxn ang="0">
                  <a:pos x="30" y="47"/>
                </a:cxn>
                <a:cxn ang="0">
                  <a:pos x="43" y="50"/>
                </a:cxn>
                <a:cxn ang="0">
                  <a:pos x="45" y="28"/>
                </a:cxn>
                <a:cxn ang="0">
                  <a:pos x="45" y="28"/>
                </a:cxn>
              </a:cxnLst>
              <a:rect l="0" t="0" r="r" b="b"/>
              <a:pathLst>
                <a:path w="50" h="50">
                  <a:moveTo>
                    <a:pt x="45" y="28"/>
                  </a:moveTo>
                  <a:lnTo>
                    <a:pt x="50" y="28"/>
                  </a:lnTo>
                  <a:lnTo>
                    <a:pt x="41" y="18"/>
                  </a:lnTo>
                  <a:lnTo>
                    <a:pt x="33" y="2"/>
                  </a:lnTo>
                  <a:lnTo>
                    <a:pt x="2" y="0"/>
                  </a:lnTo>
                  <a:lnTo>
                    <a:pt x="0" y="20"/>
                  </a:lnTo>
                  <a:lnTo>
                    <a:pt x="7" y="26"/>
                  </a:lnTo>
                  <a:lnTo>
                    <a:pt x="13" y="18"/>
                  </a:lnTo>
                  <a:lnTo>
                    <a:pt x="32" y="37"/>
                  </a:lnTo>
                  <a:lnTo>
                    <a:pt x="30" y="47"/>
                  </a:lnTo>
                  <a:lnTo>
                    <a:pt x="43" y="50"/>
                  </a:lnTo>
                  <a:lnTo>
                    <a:pt x="45" y="28"/>
                  </a:lnTo>
                  <a:lnTo>
                    <a:pt x="45" y="2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1" name="Freeform 5752"/>
            <p:cNvSpPr>
              <a:spLocks/>
            </p:cNvSpPr>
            <p:nvPr/>
          </p:nvSpPr>
          <p:spPr bwMode="gray">
            <a:xfrm>
              <a:off x="4748163" y="3983034"/>
              <a:ext cx="125743" cy="66797"/>
            </a:xfrm>
            <a:custGeom>
              <a:avLst/>
              <a:gdLst/>
              <a:ahLst/>
              <a:cxnLst>
                <a:cxn ang="0">
                  <a:pos x="19" y="4"/>
                </a:cxn>
                <a:cxn ang="0">
                  <a:pos x="75" y="0"/>
                </a:cxn>
                <a:cxn ang="0">
                  <a:pos x="98" y="15"/>
                </a:cxn>
                <a:cxn ang="0">
                  <a:pos x="73" y="22"/>
                </a:cxn>
                <a:cxn ang="0">
                  <a:pos x="30" y="52"/>
                </a:cxn>
                <a:cxn ang="0">
                  <a:pos x="25" y="47"/>
                </a:cxn>
                <a:cxn ang="0">
                  <a:pos x="25" y="39"/>
                </a:cxn>
                <a:cxn ang="0">
                  <a:pos x="0" y="26"/>
                </a:cxn>
                <a:cxn ang="0">
                  <a:pos x="19" y="4"/>
                </a:cxn>
                <a:cxn ang="0">
                  <a:pos x="19" y="4"/>
                </a:cxn>
              </a:cxnLst>
              <a:rect l="0" t="0" r="r" b="b"/>
              <a:pathLst>
                <a:path w="98" h="52">
                  <a:moveTo>
                    <a:pt x="19" y="4"/>
                  </a:moveTo>
                  <a:lnTo>
                    <a:pt x="75" y="0"/>
                  </a:lnTo>
                  <a:lnTo>
                    <a:pt x="98" y="15"/>
                  </a:lnTo>
                  <a:lnTo>
                    <a:pt x="73" y="22"/>
                  </a:lnTo>
                  <a:lnTo>
                    <a:pt x="30" y="52"/>
                  </a:lnTo>
                  <a:lnTo>
                    <a:pt x="25" y="47"/>
                  </a:lnTo>
                  <a:lnTo>
                    <a:pt x="25" y="39"/>
                  </a:lnTo>
                  <a:lnTo>
                    <a:pt x="0" y="26"/>
                  </a:lnTo>
                  <a:lnTo>
                    <a:pt x="19" y="4"/>
                  </a:lnTo>
                  <a:lnTo>
                    <a:pt x="19"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2" name="Freeform 5753"/>
            <p:cNvSpPr>
              <a:spLocks/>
            </p:cNvSpPr>
            <p:nvPr/>
          </p:nvSpPr>
          <p:spPr bwMode="gray">
            <a:xfrm>
              <a:off x="5450014" y="5074909"/>
              <a:ext cx="101364" cy="109188"/>
            </a:xfrm>
            <a:custGeom>
              <a:avLst/>
              <a:gdLst/>
              <a:ahLst/>
              <a:cxnLst>
                <a:cxn ang="0">
                  <a:pos x="4" y="72"/>
                </a:cxn>
                <a:cxn ang="0">
                  <a:pos x="0" y="0"/>
                </a:cxn>
                <a:cxn ang="0">
                  <a:pos x="15" y="0"/>
                </a:cxn>
                <a:cxn ang="0">
                  <a:pos x="30" y="15"/>
                </a:cxn>
                <a:cxn ang="0">
                  <a:pos x="36" y="12"/>
                </a:cxn>
                <a:cxn ang="0">
                  <a:pos x="68" y="32"/>
                </a:cxn>
                <a:cxn ang="0">
                  <a:pos x="79" y="47"/>
                </a:cxn>
                <a:cxn ang="0">
                  <a:pos x="79" y="66"/>
                </a:cxn>
                <a:cxn ang="0">
                  <a:pos x="73" y="79"/>
                </a:cxn>
                <a:cxn ang="0">
                  <a:pos x="40" y="85"/>
                </a:cxn>
                <a:cxn ang="0">
                  <a:pos x="4" y="72"/>
                </a:cxn>
                <a:cxn ang="0">
                  <a:pos x="4" y="72"/>
                </a:cxn>
                <a:cxn ang="0">
                  <a:pos x="4" y="72"/>
                </a:cxn>
              </a:cxnLst>
              <a:rect l="0" t="0" r="r" b="b"/>
              <a:pathLst>
                <a:path w="79" h="85">
                  <a:moveTo>
                    <a:pt x="4" y="72"/>
                  </a:moveTo>
                  <a:lnTo>
                    <a:pt x="0" y="0"/>
                  </a:lnTo>
                  <a:lnTo>
                    <a:pt x="15" y="0"/>
                  </a:lnTo>
                  <a:lnTo>
                    <a:pt x="30" y="15"/>
                  </a:lnTo>
                  <a:lnTo>
                    <a:pt x="36" y="12"/>
                  </a:lnTo>
                  <a:lnTo>
                    <a:pt x="68" y="32"/>
                  </a:lnTo>
                  <a:lnTo>
                    <a:pt x="79" y="47"/>
                  </a:lnTo>
                  <a:lnTo>
                    <a:pt x="79" y="66"/>
                  </a:lnTo>
                  <a:lnTo>
                    <a:pt x="73" y="79"/>
                  </a:lnTo>
                  <a:lnTo>
                    <a:pt x="40" y="85"/>
                  </a:lnTo>
                  <a:lnTo>
                    <a:pt x="4" y="72"/>
                  </a:lnTo>
                  <a:lnTo>
                    <a:pt x="4" y="72"/>
                  </a:lnTo>
                  <a:lnTo>
                    <a:pt x="4" y="7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3" name="Freeform 5754"/>
            <p:cNvSpPr>
              <a:spLocks/>
            </p:cNvSpPr>
            <p:nvPr/>
          </p:nvSpPr>
          <p:spPr bwMode="gray">
            <a:xfrm>
              <a:off x="5061237" y="4237376"/>
              <a:ext cx="812198" cy="922314"/>
            </a:xfrm>
            <a:custGeom>
              <a:avLst/>
              <a:gdLst/>
              <a:ahLst/>
              <a:cxnLst>
                <a:cxn ang="0">
                  <a:pos x="335" y="53"/>
                </a:cxn>
                <a:cxn ang="0">
                  <a:pos x="311" y="53"/>
                </a:cxn>
                <a:cxn ang="0">
                  <a:pos x="284" y="62"/>
                </a:cxn>
                <a:cxn ang="0">
                  <a:pos x="268" y="58"/>
                </a:cxn>
                <a:cxn ang="0">
                  <a:pos x="232" y="68"/>
                </a:cxn>
                <a:cxn ang="0">
                  <a:pos x="228" y="19"/>
                </a:cxn>
                <a:cxn ang="0">
                  <a:pos x="211" y="0"/>
                </a:cxn>
                <a:cxn ang="0">
                  <a:pos x="172" y="25"/>
                </a:cxn>
                <a:cxn ang="0">
                  <a:pos x="151" y="28"/>
                </a:cxn>
                <a:cxn ang="0">
                  <a:pos x="163" y="57"/>
                </a:cxn>
                <a:cxn ang="0">
                  <a:pos x="116" y="81"/>
                </a:cxn>
                <a:cxn ang="0">
                  <a:pos x="97" y="62"/>
                </a:cxn>
                <a:cxn ang="0">
                  <a:pos x="60" y="75"/>
                </a:cxn>
                <a:cxn ang="0">
                  <a:pos x="56" y="90"/>
                </a:cxn>
                <a:cxn ang="0">
                  <a:pos x="58" y="173"/>
                </a:cxn>
                <a:cxn ang="0">
                  <a:pos x="11" y="203"/>
                </a:cxn>
                <a:cxn ang="0">
                  <a:pos x="15" y="261"/>
                </a:cxn>
                <a:cxn ang="0">
                  <a:pos x="32" y="280"/>
                </a:cxn>
                <a:cxn ang="0">
                  <a:pos x="56" y="296"/>
                </a:cxn>
                <a:cxn ang="0">
                  <a:pos x="92" y="296"/>
                </a:cxn>
                <a:cxn ang="0">
                  <a:pos x="136" y="274"/>
                </a:cxn>
                <a:cxn ang="0">
                  <a:pos x="146" y="317"/>
                </a:cxn>
                <a:cxn ang="0">
                  <a:pos x="226" y="366"/>
                </a:cxn>
                <a:cxn ang="0">
                  <a:pos x="230" y="394"/>
                </a:cxn>
                <a:cxn ang="0">
                  <a:pos x="260" y="409"/>
                </a:cxn>
                <a:cxn ang="0">
                  <a:pos x="271" y="467"/>
                </a:cxn>
                <a:cxn ang="0">
                  <a:pos x="307" y="506"/>
                </a:cxn>
                <a:cxn ang="0">
                  <a:pos x="320" y="534"/>
                </a:cxn>
                <a:cxn ang="0">
                  <a:pos x="341" y="566"/>
                </a:cxn>
                <a:cxn ang="0">
                  <a:pos x="356" y="592"/>
                </a:cxn>
                <a:cxn ang="0">
                  <a:pos x="303" y="652"/>
                </a:cxn>
                <a:cxn ang="0">
                  <a:pos x="333" y="667"/>
                </a:cxn>
                <a:cxn ang="0">
                  <a:pos x="371" y="684"/>
                </a:cxn>
                <a:cxn ang="0">
                  <a:pos x="382" y="718"/>
                </a:cxn>
                <a:cxn ang="0">
                  <a:pos x="412" y="677"/>
                </a:cxn>
                <a:cxn ang="0">
                  <a:pos x="438" y="620"/>
                </a:cxn>
                <a:cxn ang="0">
                  <a:pos x="459" y="540"/>
                </a:cxn>
                <a:cxn ang="0">
                  <a:pos x="479" y="534"/>
                </a:cxn>
                <a:cxn ang="0">
                  <a:pos x="494" y="527"/>
                </a:cxn>
                <a:cxn ang="0">
                  <a:pos x="534" y="517"/>
                </a:cxn>
                <a:cxn ang="0">
                  <a:pos x="547" y="501"/>
                </a:cxn>
                <a:cxn ang="0">
                  <a:pos x="565" y="456"/>
                </a:cxn>
                <a:cxn ang="0">
                  <a:pos x="571" y="420"/>
                </a:cxn>
                <a:cxn ang="0">
                  <a:pos x="620" y="272"/>
                </a:cxn>
                <a:cxn ang="0">
                  <a:pos x="633" y="223"/>
                </a:cxn>
                <a:cxn ang="0">
                  <a:pos x="595" y="190"/>
                </a:cxn>
                <a:cxn ang="0">
                  <a:pos x="522" y="150"/>
                </a:cxn>
                <a:cxn ang="0">
                  <a:pos x="472" y="148"/>
                </a:cxn>
                <a:cxn ang="0">
                  <a:pos x="468" y="122"/>
                </a:cxn>
                <a:cxn ang="0">
                  <a:pos x="457" y="120"/>
                </a:cxn>
                <a:cxn ang="0">
                  <a:pos x="414" y="111"/>
                </a:cxn>
                <a:cxn ang="0">
                  <a:pos x="402" y="122"/>
                </a:cxn>
                <a:cxn ang="0">
                  <a:pos x="399" y="98"/>
                </a:cxn>
                <a:cxn ang="0">
                  <a:pos x="374" y="126"/>
                </a:cxn>
                <a:cxn ang="0">
                  <a:pos x="359" y="118"/>
                </a:cxn>
                <a:cxn ang="0">
                  <a:pos x="382" y="77"/>
                </a:cxn>
                <a:cxn ang="0">
                  <a:pos x="374" y="62"/>
                </a:cxn>
                <a:cxn ang="0">
                  <a:pos x="358" y="21"/>
                </a:cxn>
              </a:cxnLst>
              <a:rect l="0" t="0" r="r" b="b"/>
              <a:pathLst>
                <a:path w="633" h="718">
                  <a:moveTo>
                    <a:pt x="358" y="21"/>
                  </a:moveTo>
                  <a:lnTo>
                    <a:pt x="335" y="53"/>
                  </a:lnTo>
                  <a:lnTo>
                    <a:pt x="320" y="58"/>
                  </a:lnTo>
                  <a:lnTo>
                    <a:pt x="311" y="53"/>
                  </a:lnTo>
                  <a:lnTo>
                    <a:pt x="290" y="51"/>
                  </a:lnTo>
                  <a:lnTo>
                    <a:pt x="284" y="62"/>
                  </a:lnTo>
                  <a:lnTo>
                    <a:pt x="279" y="58"/>
                  </a:lnTo>
                  <a:lnTo>
                    <a:pt x="268" y="58"/>
                  </a:lnTo>
                  <a:lnTo>
                    <a:pt x="241" y="72"/>
                  </a:lnTo>
                  <a:lnTo>
                    <a:pt x="232" y="68"/>
                  </a:lnTo>
                  <a:lnTo>
                    <a:pt x="223" y="47"/>
                  </a:lnTo>
                  <a:lnTo>
                    <a:pt x="228" y="19"/>
                  </a:lnTo>
                  <a:lnTo>
                    <a:pt x="223" y="2"/>
                  </a:lnTo>
                  <a:lnTo>
                    <a:pt x="211" y="0"/>
                  </a:lnTo>
                  <a:lnTo>
                    <a:pt x="208" y="10"/>
                  </a:lnTo>
                  <a:lnTo>
                    <a:pt x="172" y="25"/>
                  </a:lnTo>
                  <a:lnTo>
                    <a:pt x="144" y="21"/>
                  </a:lnTo>
                  <a:lnTo>
                    <a:pt x="151" y="28"/>
                  </a:lnTo>
                  <a:lnTo>
                    <a:pt x="151" y="47"/>
                  </a:lnTo>
                  <a:lnTo>
                    <a:pt x="163" y="57"/>
                  </a:lnTo>
                  <a:lnTo>
                    <a:pt x="127" y="81"/>
                  </a:lnTo>
                  <a:lnTo>
                    <a:pt x="116" y="81"/>
                  </a:lnTo>
                  <a:lnTo>
                    <a:pt x="108" y="72"/>
                  </a:lnTo>
                  <a:lnTo>
                    <a:pt x="97" y="62"/>
                  </a:lnTo>
                  <a:lnTo>
                    <a:pt x="62" y="64"/>
                  </a:lnTo>
                  <a:lnTo>
                    <a:pt x="60" y="75"/>
                  </a:lnTo>
                  <a:lnTo>
                    <a:pt x="71" y="85"/>
                  </a:lnTo>
                  <a:lnTo>
                    <a:pt x="56" y="90"/>
                  </a:lnTo>
                  <a:lnTo>
                    <a:pt x="65" y="120"/>
                  </a:lnTo>
                  <a:lnTo>
                    <a:pt x="58" y="173"/>
                  </a:lnTo>
                  <a:lnTo>
                    <a:pt x="22" y="188"/>
                  </a:lnTo>
                  <a:lnTo>
                    <a:pt x="11" y="203"/>
                  </a:lnTo>
                  <a:lnTo>
                    <a:pt x="0" y="238"/>
                  </a:lnTo>
                  <a:lnTo>
                    <a:pt x="15" y="261"/>
                  </a:lnTo>
                  <a:lnTo>
                    <a:pt x="13" y="266"/>
                  </a:lnTo>
                  <a:lnTo>
                    <a:pt x="32" y="280"/>
                  </a:lnTo>
                  <a:lnTo>
                    <a:pt x="52" y="268"/>
                  </a:lnTo>
                  <a:lnTo>
                    <a:pt x="56" y="296"/>
                  </a:lnTo>
                  <a:lnTo>
                    <a:pt x="69" y="296"/>
                  </a:lnTo>
                  <a:lnTo>
                    <a:pt x="92" y="296"/>
                  </a:lnTo>
                  <a:lnTo>
                    <a:pt x="116" y="276"/>
                  </a:lnTo>
                  <a:lnTo>
                    <a:pt x="136" y="274"/>
                  </a:lnTo>
                  <a:lnTo>
                    <a:pt x="138" y="304"/>
                  </a:lnTo>
                  <a:lnTo>
                    <a:pt x="146" y="317"/>
                  </a:lnTo>
                  <a:lnTo>
                    <a:pt x="213" y="345"/>
                  </a:lnTo>
                  <a:lnTo>
                    <a:pt x="226" y="366"/>
                  </a:lnTo>
                  <a:lnTo>
                    <a:pt x="225" y="377"/>
                  </a:lnTo>
                  <a:lnTo>
                    <a:pt x="230" y="394"/>
                  </a:lnTo>
                  <a:lnTo>
                    <a:pt x="258" y="398"/>
                  </a:lnTo>
                  <a:lnTo>
                    <a:pt x="260" y="409"/>
                  </a:lnTo>
                  <a:lnTo>
                    <a:pt x="273" y="431"/>
                  </a:lnTo>
                  <a:lnTo>
                    <a:pt x="271" y="467"/>
                  </a:lnTo>
                  <a:lnTo>
                    <a:pt x="277" y="499"/>
                  </a:lnTo>
                  <a:lnTo>
                    <a:pt x="307" y="506"/>
                  </a:lnTo>
                  <a:lnTo>
                    <a:pt x="314" y="510"/>
                  </a:lnTo>
                  <a:lnTo>
                    <a:pt x="320" y="534"/>
                  </a:lnTo>
                  <a:lnTo>
                    <a:pt x="339" y="538"/>
                  </a:lnTo>
                  <a:lnTo>
                    <a:pt x="341" y="566"/>
                  </a:lnTo>
                  <a:lnTo>
                    <a:pt x="348" y="568"/>
                  </a:lnTo>
                  <a:lnTo>
                    <a:pt x="356" y="592"/>
                  </a:lnTo>
                  <a:lnTo>
                    <a:pt x="341" y="604"/>
                  </a:lnTo>
                  <a:lnTo>
                    <a:pt x="303" y="652"/>
                  </a:lnTo>
                  <a:lnTo>
                    <a:pt x="318" y="652"/>
                  </a:lnTo>
                  <a:lnTo>
                    <a:pt x="333" y="667"/>
                  </a:lnTo>
                  <a:lnTo>
                    <a:pt x="339" y="664"/>
                  </a:lnTo>
                  <a:lnTo>
                    <a:pt x="371" y="684"/>
                  </a:lnTo>
                  <a:lnTo>
                    <a:pt x="382" y="699"/>
                  </a:lnTo>
                  <a:lnTo>
                    <a:pt x="382" y="718"/>
                  </a:lnTo>
                  <a:lnTo>
                    <a:pt x="393" y="695"/>
                  </a:lnTo>
                  <a:lnTo>
                    <a:pt x="412" y="677"/>
                  </a:lnTo>
                  <a:lnTo>
                    <a:pt x="423" y="639"/>
                  </a:lnTo>
                  <a:lnTo>
                    <a:pt x="438" y="620"/>
                  </a:lnTo>
                  <a:lnTo>
                    <a:pt x="434" y="572"/>
                  </a:lnTo>
                  <a:lnTo>
                    <a:pt x="459" y="540"/>
                  </a:lnTo>
                  <a:lnTo>
                    <a:pt x="474" y="532"/>
                  </a:lnTo>
                  <a:lnTo>
                    <a:pt x="479" y="534"/>
                  </a:lnTo>
                  <a:lnTo>
                    <a:pt x="487" y="527"/>
                  </a:lnTo>
                  <a:lnTo>
                    <a:pt x="494" y="527"/>
                  </a:lnTo>
                  <a:lnTo>
                    <a:pt x="491" y="519"/>
                  </a:lnTo>
                  <a:lnTo>
                    <a:pt x="534" y="517"/>
                  </a:lnTo>
                  <a:lnTo>
                    <a:pt x="534" y="510"/>
                  </a:lnTo>
                  <a:lnTo>
                    <a:pt x="547" y="501"/>
                  </a:lnTo>
                  <a:lnTo>
                    <a:pt x="549" y="484"/>
                  </a:lnTo>
                  <a:lnTo>
                    <a:pt x="565" y="456"/>
                  </a:lnTo>
                  <a:lnTo>
                    <a:pt x="565" y="428"/>
                  </a:lnTo>
                  <a:lnTo>
                    <a:pt x="571" y="420"/>
                  </a:lnTo>
                  <a:lnTo>
                    <a:pt x="569" y="341"/>
                  </a:lnTo>
                  <a:lnTo>
                    <a:pt x="620" y="272"/>
                  </a:lnTo>
                  <a:lnTo>
                    <a:pt x="633" y="246"/>
                  </a:lnTo>
                  <a:lnTo>
                    <a:pt x="633" y="223"/>
                  </a:lnTo>
                  <a:lnTo>
                    <a:pt x="622" y="191"/>
                  </a:lnTo>
                  <a:lnTo>
                    <a:pt x="595" y="190"/>
                  </a:lnTo>
                  <a:lnTo>
                    <a:pt x="547" y="148"/>
                  </a:lnTo>
                  <a:lnTo>
                    <a:pt x="522" y="150"/>
                  </a:lnTo>
                  <a:lnTo>
                    <a:pt x="489" y="141"/>
                  </a:lnTo>
                  <a:lnTo>
                    <a:pt x="472" y="148"/>
                  </a:lnTo>
                  <a:lnTo>
                    <a:pt x="474" y="139"/>
                  </a:lnTo>
                  <a:lnTo>
                    <a:pt x="468" y="122"/>
                  </a:lnTo>
                  <a:lnTo>
                    <a:pt x="459" y="126"/>
                  </a:lnTo>
                  <a:lnTo>
                    <a:pt x="457" y="120"/>
                  </a:lnTo>
                  <a:lnTo>
                    <a:pt x="427" y="109"/>
                  </a:lnTo>
                  <a:lnTo>
                    <a:pt x="414" y="111"/>
                  </a:lnTo>
                  <a:lnTo>
                    <a:pt x="406" y="124"/>
                  </a:lnTo>
                  <a:lnTo>
                    <a:pt x="402" y="122"/>
                  </a:lnTo>
                  <a:lnTo>
                    <a:pt x="408" y="102"/>
                  </a:lnTo>
                  <a:lnTo>
                    <a:pt x="399" y="98"/>
                  </a:lnTo>
                  <a:lnTo>
                    <a:pt x="376" y="103"/>
                  </a:lnTo>
                  <a:lnTo>
                    <a:pt x="374" y="126"/>
                  </a:lnTo>
                  <a:lnTo>
                    <a:pt x="369" y="115"/>
                  </a:lnTo>
                  <a:lnTo>
                    <a:pt x="359" y="118"/>
                  </a:lnTo>
                  <a:lnTo>
                    <a:pt x="365" y="98"/>
                  </a:lnTo>
                  <a:lnTo>
                    <a:pt x="382" y="77"/>
                  </a:lnTo>
                  <a:lnTo>
                    <a:pt x="384" y="64"/>
                  </a:lnTo>
                  <a:lnTo>
                    <a:pt x="374" y="62"/>
                  </a:lnTo>
                  <a:lnTo>
                    <a:pt x="367" y="27"/>
                  </a:lnTo>
                  <a:lnTo>
                    <a:pt x="358" y="21"/>
                  </a:lnTo>
                  <a:lnTo>
                    <a:pt x="358" y="21"/>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4" name="Freeform 5755"/>
            <p:cNvSpPr>
              <a:spLocks/>
            </p:cNvSpPr>
            <p:nvPr/>
          </p:nvSpPr>
          <p:spPr bwMode="gray">
            <a:xfrm>
              <a:off x="5408955" y="5600294"/>
              <a:ext cx="87250" cy="66797"/>
            </a:xfrm>
            <a:custGeom>
              <a:avLst/>
              <a:gdLst/>
              <a:ahLst/>
              <a:cxnLst>
                <a:cxn ang="0">
                  <a:pos x="0" y="0"/>
                </a:cxn>
                <a:cxn ang="0">
                  <a:pos x="19" y="17"/>
                </a:cxn>
                <a:cxn ang="0">
                  <a:pos x="68" y="35"/>
                </a:cxn>
                <a:cxn ang="0">
                  <a:pos x="62" y="41"/>
                </a:cxn>
                <a:cxn ang="0">
                  <a:pos x="30" y="47"/>
                </a:cxn>
                <a:cxn ang="0">
                  <a:pos x="36" y="52"/>
                </a:cxn>
                <a:cxn ang="0">
                  <a:pos x="25" y="50"/>
                </a:cxn>
                <a:cxn ang="0">
                  <a:pos x="0" y="0"/>
                </a:cxn>
                <a:cxn ang="0">
                  <a:pos x="0" y="0"/>
                </a:cxn>
              </a:cxnLst>
              <a:rect l="0" t="0" r="r" b="b"/>
              <a:pathLst>
                <a:path w="68" h="52">
                  <a:moveTo>
                    <a:pt x="0" y="0"/>
                  </a:moveTo>
                  <a:lnTo>
                    <a:pt x="19" y="17"/>
                  </a:lnTo>
                  <a:lnTo>
                    <a:pt x="68" y="35"/>
                  </a:lnTo>
                  <a:lnTo>
                    <a:pt x="62" y="41"/>
                  </a:lnTo>
                  <a:lnTo>
                    <a:pt x="30" y="47"/>
                  </a:lnTo>
                  <a:lnTo>
                    <a:pt x="36" y="52"/>
                  </a:lnTo>
                  <a:lnTo>
                    <a:pt x="25" y="50"/>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5" name="Freeform 5756"/>
            <p:cNvSpPr>
              <a:spLocks/>
            </p:cNvSpPr>
            <p:nvPr/>
          </p:nvSpPr>
          <p:spPr bwMode="gray">
            <a:xfrm>
              <a:off x="5330687" y="5600294"/>
              <a:ext cx="110346" cy="64228"/>
            </a:xfrm>
            <a:custGeom>
              <a:avLst/>
              <a:gdLst/>
              <a:ahLst/>
              <a:cxnLst>
                <a:cxn ang="0">
                  <a:pos x="61" y="0"/>
                </a:cxn>
                <a:cxn ang="0">
                  <a:pos x="43" y="3"/>
                </a:cxn>
                <a:cxn ang="0">
                  <a:pos x="44" y="11"/>
                </a:cxn>
                <a:cxn ang="0">
                  <a:pos x="61" y="15"/>
                </a:cxn>
                <a:cxn ang="0">
                  <a:pos x="52" y="18"/>
                </a:cxn>
                <a:cxn ang="0">
                  <a:pos x="46" y="17"/>
                </a:cxn>
                <a:cxn ang="0">
                  <a:pos x="43" y="26"/>
                </a:cxn>
                <a:cxn ang="0">
                  <a:pos x="1" y="11"/>
                </a:cxn>
                <a:cxn ang="0">
                  <a:pos x="0" y="17"/>
                </a:cxn>
                <a:cxn ang="0">
                  <a:pos x="11" y="26"/>
                </a:cxn>
                <a:cxn ang="0">
                  <a:pos x="20" y="26"/>
                </a:cxn>
                <a:cxn ang="0">
                  <a:pos x="48" y="41"/>
                </a:cxn>
                <a:cxn ang="0">
                  <a:pos x="65" y="41"/>
                </a:cxn>
                <a:cxn ang="0">
                  <a:pos x="71" y="47"/>
                </a:cxn>
                <a:cxn ang="0">
                  <a:pos x="86" y="50"/>
                </a:cxn>
                <a:cxn ang="0">
                  <a:pos x="61" y="0"/>
                </a:cxn>
                <a:cxn ang="0">
                  <a:pos x="61" y="0"/>
                </a:cxn>
              </a:cxnLst>
              <a:rect l="0" t="0" r="r" b="b"/>
              <a:pathLst>
                <a:path w="86" h="50">
                  <a:moveTo>
                    <a:pt x="61" y="0"/>
                  </a:moveTo>
                  <a:lnTo>
                    <a:pt x="43" y="3"/>
                  </a:lnTo>
                  <a:lnTo>
                    <a:pt x="44" y="11"/>
                  </a:lnTo>
                  <a:lnTo>
                    <a:pt x="61" y="15"/>
                  </a:lnTo>
                  <a:lnTo>
                    <a:pt x="52" y="18"/>
                  </a:lnTo>
                  <a:lnTo>
                    <a:pt x="46" y="17"/>
                  </a:lnTo>
                  <a:lnTo>
                    <a:pt x="43" y="26"/>
                  </a:lnTo>
                  <a:lnTo>
                    <a:pt x="1" y="11"/>
                  </a:lnTo>
                  <a:lnTo>
                    <a:pt x="0" y="17"/>
                  </a:lnTo>
                  <a:lnTo>
                    <a:pt x="11" y="26"/>
                  </a:lnTo>
                  <a:lnTo>
                    <a:pt x="20" y="26"/>
                  </a:lnTo>
                  <a:lnTo>
                    <a:pt x="48" y="41"/>
                  </a:lnTo>
                  <a:lnTo>
                    <a:pt x="65" y="41"/>
                  </a:lnTo>
                  <a:lnTo>
                    <a:pt x="71" y="47"/>
                  </a:lnTo>
                  <a:lnTo>
                    <a:pt x="86" y="50"/>
                  </a:lnTo>
                  <a:lnTo>
                    <a:pt x="61" y="0"/>
                  </a:lnTo>
                  <a:lnTo>
                    <a:pt x="61"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6" name="Freeform 5757"/>
            <p:cNvSpPr>
              <a:spLocks/>
            </p:cNvSpPr>
            <p:nvPr/>
          </p:nvSpPr>
          <p:spPr bwMode="gray">
            <a:xfrm>
              <a:off x="4899568" y="4363263"/>
              <a:ext cx="274582" cy="427758"/>
            </a:xfrm>
            <a:custGeom>
              <a:avLst/>
              <a:gdLst/>
              <a:ahLst/>
              <a:cxnLst>
                <a:cxn ang="0">
                  <a:pos x="15" y="62"/>
                </a:cxn>
                <a:cxn ang="0">
                  <a:pos x="0" y="75"/>
                </a:cxn>
                <a:cxn ang="0">
                  <a:pos x="10" y="101"/>
                </a:cxn>
                <a:cxn ang="0">
                  <a:pos x="4" y="108"/>
                </a:cxn>
                <a:cxn ang="0">
                  <a:pos x="23" y="123"/>
                </a:cxn>
                <a:cxn ang="0">
                  <a:pos x="47" y="157"/>
                </a:cxn>
                <a:cxn ang="0">
                  <a:pos x="101" y="268"/>
                </a:cxn>
                <a:cxn ang="0">
                  <a:pos x="193" y="333"/>
                </a:cxn>
                <a:cxn ang="0">
                  <a:pos x="208" y="320"/>
                </a:cxn>
                <a:cxn ang="0">
                  <a:pos x="214" y="301"/>
                </a:cxn>
                <a:cxn ang="0">
                  <a:pos x="206" y="286"/>
                </a:cxn>
                <a:cxn ang="0">
                  <a:pos x="212" y="225"/>
                </a:cxn>
                <a:cxn ang="0">
                  <a:pos x="195" y="198"/>
                </a:cxn>
                <a:cxn ang="0">
                  <a:pos x="182" y="198"/>
                </a:cxn>
                <a:cxn ang="0">
                  <a:pos x="178" y="170"/>
                </a:cxn>
                <a:cxn ang="0">
                  <a:pos x="158" y="182"/>
                </a:cxn>
                <a:cxn ang="0">
                  <a:pos x="139" y="168"/>
                </a:cxn>
                <a:cxn ang="0">
                  <a:pos x="141" y="163"/>
                </a:cxn>
                <a:cxn ang="0">
                  <a:pos x="126" y="140"/>
                </a:cxn>
                <a:cxn ang="0">
                  <a:pos x="137" y="105"/>
                </a:cxn>
                <a:cxn ang="0">
                  <a:pos x="148" y="90"/>
                </a:cxn>
                <a:cxn ang="0">
                  <a:pos x="184" y="75"/>
                </a:cxn>
                <a:cxn ang="0">
                  <a:pos x="174" y="64"/>
                </a:cxn>
                <a:cxn ang="0">
                  <a:pos x="182" y="52"/>
                </a:cxn>
                <a:cxn ang="0">
                  <a:pos x="180" y="47"/>
                </a:cxn>
                <a:cxn ang="0">
                  <a:pos x="169" y="41"/>
                </a:cxn>
                <a:cxn ang="0">
                  <a:pos x="133" y="43"/>
                </a:cxn>
                <a:cxn ang="0">
                  <a:pos x="124" y="22"/>
                </a:cxn>
                <a:cxn ang="0">
                  <a:pos x="96" y="0"/>
                </a:cxn>
                <a:cxn ang="0">
                  <a:pos x="92" y="4"/>
                </a:cxn>
                <a:cxn ang="0">
                  <a:pos x="98" y="15"/>
                </a:cxn>
                <a:cxn ang="0">
                  <a:pos x="90" y="30"/>
                </a:cxn>
                <a:cxn ang="0">
                  <a:pos x="79" y="43"/>
                </a:cxn>
                <a:cxn ang="0">
                  <a:pos x="55" y="54"/>
                </a:cxn>
                <a:cxn ang="0">
                  <a:pos x="34" y="90"/>
                </a:cxn>
                <a:cxn ang="0">
                  <a:pos x="13" y="78"/>
                </a:cxn>
                <a:cxn ang="0">
                  <a:pos x="15" y="62"/>
                </a:cxn>
                <a:cxn ang="0">
                  <a:pos x="15" y="62"/>
                </a:cxn>
              </a:cxnLst>
              <a:rect l="0" t="0" r="r" b="b"/>
              <a:pathLst>
                <a:path w="214" h="333">
                  <a:moveTo>
                    <a:pt x="15" y="62"/>
                  </a:moveTo>
                  <a:lnTo>
                    <a:pt x="0" y="75"/>
                  </a:lnTo>
                  <a:lnTo>
                    <a:pt x="10" y="101"/>
                  </a:lnTo>
                  <a:lnTo>
                    <a:pt x="4" y="108"/>
                  </a:lnTo>
                  <a:lnTo>
                    <a:pt x="23" y="123"/>
                  </a:lnTo>
                  <a:lnTo>
                    <a:pt x="47" y="157"/>
                  </a:lnTo>
                  <a:lnTo>
                    <a:pt x="101" y="268"/>
                  </a:lnTo>
                  <a:lnTo>
                    <a:pt x="193" y="333"/>
                  </a:lnTo>
                  <a:lnTo>
                    <a:pt x="208" y="320"/>
                  </a:lnTo>
                  <a:lnTo>
                    <a:pt x="214" y="301"/>
                  </a:lnTo>
                  <a:lnTo>
                    <a:pt x="206" y="286"/>
                  </a:lnTo>
                  <a:lnTo>
                    <a:pt x="212" y="225"/>
                  </a:lnTo>
                  <a:lnTo>
                    <a:pt x="195" y="198"/>
                  </a:lnTo>
                  <a:lnTo>
                    <a:pt x="182" y="198"/>
                  </a:lnTo>
                  <a:lnTo>
                    <a:pt x="178" y="170"/>
                  </a:lnTo>
                  <a:lnTo>
                    <a:pt x="158" y="182"/>
                  </a:lnTo>
                  <a:lnTo>
                    <a:pt x="139" y="168"/>
                  </a:lnTo>
                  <a:lnTo>
                    <a:pt x="141" y="163"/>
                  </a:lnTo>
                  <a:lnTo>
                    <a:pt x="126" y="140"/>
                  </a:lnTo>
                  <a:lnTo>
                    <a:pt x="137" y="105"/>
                  </a:lnTo>
                  <a:lnTo>
                    <a:pt x="148" y="90"/>
                  </a:lnTo>
                  <a:lnTo>
                    <a:pt x="184" y="75"/>
                  </a:lnTo>
                  <a:lnTo>
                    <a:pt x="174" y="64"/>
                  </a:lnTo>
                  <a:lnTo>
                    <a:pt x="182" y="52"/>
                  </a:lnTo>
                  <a:lnTo>
                    <a:pt x="180" y="47"/>
                  </a:lnTo>
                  <a:lnTo>
                    <a:pt x="169" y="41"/>
                  </a:lnTo>
                  <a:lnTo>
                    <a:pt x="133" y="43"/>
                  </a:lnTo>
                  <a:lnTo>
                    <a:pt x="124" y="22"/>
                  </a:lnTo>
                  <a:lnTo>
                    <a:pt x="96" y="0"/>
                  </a:lnTo>
                  <a:lnTo>
                    <a:pt x="92" y="4"/>
                  </a:lnTo>
                  <a:lnTo>
                    <a:pt x="98" y="15"/>
                  </a:lnTo>
                  <a:lnTo>
                    <a:pt x="90" y="30"/>
                  </a:lnTo>
                  <a:lnTo>
                    <a:pt x="79" y="43"/>
                  </a:lnTo>
                  <a:lnTo>
                    <a:pt x="55" y="54"/>
                  </a:lnTo>
                  <a:lnTo>
                    <a:pt x="34" y="90"/>
                  </a:lnTo>
                  <a:lnTo>
                    <a:pt x="13" y="78"/>
                  </a:lnTo>
                  <a:lnTo>
                    <a:pt x="15" y="62"/>
                  </a:lnTo>
                  <a:lnTo>
                    <a:pt x="15" y="6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7" name="Freeform 5758"/>
            <p:cNvSpPr>
              <a:spLocks/>
            </p:cNvSpPr>
            <p:nvPr/>
          </p:nvSpPr>
          <p:spPr bwMode="gray">
            <a:xfrm>
              <a:off x="4907266" y="4329865"/>
              <a:ext cx="118045" cy="149009"/>
            </a:xfrm>
            <a:custGeom>
              <a:avLst/>
              <a:gdLst/>
              <a:ahLst/>
              <a:cxnLst>
                <a:cxn ang="0">
                  <a:pos x="9" y="88"/>
                </a:cxn>
                <a:cxn ang="0">
                  <a:pos x="7" y="104"/>
                </a:cxn>
                <a:cxn ang="0">
                  <a:pos x="28" y="116"/>
                </a:cxn>
                <a:cxn ang="0">
                  <a:pos x="49" y="80"/>
                </a:cxn>
                <a:cxn ang="0">
                  <a:pos x="73" y="69"/>
                </a:cxn>
                <a:cxn ang="0">
                  <a:pos x="84" y="56"/>
                </a:cxn>
                <a:cxn ang="0">
                  <a:pos x="92" y="41"/>
                </a:cxn>
                <a:cxn ang="0">
                  <a:pos x="86" y="30"/>
                </a:cxn>
                <a:cxn ang="0">
                  <a:pos x="90" y="26"/>
                </a:cxn>
                <a:cxn ang="0">
                  <a:pos x="80" y="20"/>
                </a:cxn>
                <a:cxn ang="0">
                  <a:pos x="60" y="22"/>
                </a:cxn>
                <a:cxn ang="0">
                  <a:pos x="34" y="0"/>
                </a:cxn>
                <a:cxn ang="0">
                  <a:pos x="15" y="11"/>
                </a:cxn>
                <a:cxn ang="0">
                  <a:pos x="13" y="24"/>
                </a:cxn>
                <a:cxn ang="0">
                  <a:pos x="5" y="30"/>
                </a:cxn>
                <a:cxn ang="0">
                  <a:pos x="5" y="39"/>
                </a:cxn>
                <a:cxn ang="0">
                  <a:pos x="0" y="43"/>
                </a:cxn>
                <a:cxn ang="0">
                  <a:pos x="0" y="67"/>
                </a:cxn>
                <a:cxn ang="0">
                  <a:pos x="13" y="78"/>
                </a:cxn>
                <a:cxn ang="0">
                  <a:pos x="13" y="69"/>
                </a:cxn>
                <a:cxn ang="0">
                  <a:pos x="20" y="69"/>
                </a:cxn>
                <a:cxn ang="0">
                  <a:pos x="15" y="86"/>
                </a:cxn>
                <a:cxn ang="0">
                  <a:pos x="9" y="88"/>
                </a:cxn>
                <a:cxn ang="0">
                  <a:pos x="9" y="88"/>
                </a:cxn>
              </a:cxnLst>
              <a:rect l="0" t="0" r="r" b="b"/>
              <a:pathLst>
                <a:path w="92" h="116">
                  <a:moveTo>
                    <a:pt x="9" y="88"/>
                  </a:moveTo>
                  <a:lnTo>
                    <a:pt x="7" y="104"/>
                  </a:lnTo>
                  <a:lnTo>
                    <a:pt x="28" y="116"/>
                  </a:lnTo>
                  <a:lnTo>
                    <a:pt x="49" y="80"/>
                  </a:lnTo>
                  <a:lnTo>
                    <a:pt x="73" y="69"/>
                  </a:lnTo>
                  <a:lnTo>
                    <a:pt x="84" y="56"/>
                  </a:lnTo>
                  <a:lnTo>
                    <a:pt x="92" y="41"/>
                  </a:lnTo>
                  <a:lnTo>
                    <a:pt x="86" y="30"/>
                  </a:lnTo>
                  <a:lnTo>
                    <a:pt x="90" y="26"/>
                  </a:lnTo>
                  <a:lnTo>
                    <a:pt x="80" y="20"/>
                  </a:lnTo>
                  <a:lnTo>
                    <a:pt x="60" y="22"/>
                  </a:lnTo>
                  <a:lnTo>
                    <a:pt x="34" y="0"/>
                  </a:lnTo>
                  <a:lnTo>
                    <a:pt x="15" y="11"/>
                  </a:lnTo>
                  <a:lnTo>
                    <a:pt x="13" y="24"/>
                  </a:lnTo>
                  <a:lnTo>
                    <a:pt x="5" y="30"/>
                  </a:lnTo>
                  <a:lnTo>
                    <a:pt x="5" y="39"/>
                  </a:lnTo>
                  <a:lnTo>
                    <a:pt x="0" y="43"/>
                  </a:lnTo>
                  <a:lnTo>
                    <a:pt x="0" y="67"/>
                  </a:lnTo>
                  <a:lnTo>
                    <a:pt x="13" y="78"/>
                  </a:lnTo>
                  <a:lnTo>
                    <a:pt x="13" y="69"/>
                  </a:lnTo>
                  <a:lnTo>
                    <a:pt x="20" y="69"/>
                  </a:lnTo>
                  <a:lnTo>
                    <a:pt x="15" y="86"/>
                  </a:lnTo>
                  <a:lnTo>
                    <a:pt x="9" y="88"/>
                  </a:lnTo>
                  <a:lnTo>
                    <a:pt x="9" y="8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8" name="Freeform 5759"/>
            <p:cNvSpPr>
              <a:spLocks/>
            </p:cNvSpPr>
            <p:nvPr/>
          </p:nvSpPr>
          <p:spPr bwMode="gray">
            <a:xfrm>
              <a:off x="4948325" y="4066530"/>
              <a:ext cx="251486" cy="393075"/>
            </a:xfrm>
            <a:custGeom>
              <a:avLst/>
              <a:gdLst/>
              <a:ahLst/>
              <a:cxnLst>
                <a:cxn ang="0">
                  <a:pos x="2" y="205"/>
                </a:cxn>
                <a:cxn ang="0">
                  <a:pos x="0" y="197"/>
                </a:cxn>
                <a:cxn ang="0">
                  <a:pos x="5" y="197"/>
                </a:cxn>
                <a:cxn ang="0">
                  <a:pos x="9" y="178"/>
                </a:cxn>
                <a:cxn ang="0">
                  <a:pos x="20" y="178"/>
                </a:cxn>
                <a:cxn ang="0">
                  <a:pos x="30" y="161"/>
                </a:cxn>
                <a:cxn ang="0">
                  <a:pos x="24" y="154"/>
                </a:cxn>
                <a:cxn ang="0">
                  <a:pos x="28" y="107"/>
                </a:cxn>
                <a:cxn ang="0">
                  <a:pos x="20" y="94"/>
                </a:cxn>
                <a:cxn ang="0">
                  <a:pos x="32" y="81"/>
                </a:cxn>
                <a:cxn ang="0">
                  <a:pos x="30" y="70"/>
                </a:cxn>
                <a:cxn ang="0">
                  <a:pos x="39" y="85"/>
                </a:cxn>
                <a:cxn ang="0">
                  <a:pos x="41" y="70"/>
                </a:cxn>
                <a:cxn ang="0">
                  <a:pos x="60" y="53"/>
                </a:cxn>
                <a:cxn ang="0">
                  <a:pos x="67" y="28"/>
                </a:cxn>
                <a:cxn ang="0">
                  <a:pos x="80" y="27"/>
                </a:cxn>
                <a:cxn ang="0">
                  <a:pos x="86" y="21"/>
                </a:cxn>
                <a:cxn ang="0">
                  <a:pos x="95" y="23"/>
                </a:cxn>
                <a:cxn ang="0">
                  <a:pos x="127" y="0"/>
                </a:cxn>
                <a:cxn ang="0">
                  <a:pos x="135" y="6"/>
                </a:cxn>
                <a:cxn ang="0">
                  <a:pos x="121" y="15"/>
                </a:cxn>
                <a:cxn ang="0">
                  <a:pos x="121" y="17"/>
                </a:cxn>
                <a:cxn ang="0">
                  <a:pos x="112" y="27"/>
                </a:cxn>
                <a:cxn ang="0">
                  <a:pos x="99" y="55"/>
                </a:cxn>
                <a:cxn ang="0">
                  <a:pos x="110" y="79"/>
                </a:cxn>
                <a:cxn ang="0">
                  <a:pos x="110" y="92"/>
                </a:cxn>
                <a:cxn ang="0">
                  <a:pos x="120" y="98"/>
                </a:cxn>
                <a:cxn ang="0">
                  <a:pos x="146" y="100"/>
                </a:cxn>
                <a:cxn ang="0">
                  <a:pos x="161" y="117"/>
                </a:cxn>
                <a:cxn ang="0">
                  <a:pos x="189" y="115"/>
                </a:cxn>
                <a:cxn ang="0">
                  <a:pos x="181" y="143"/>
                </a:cxn>
                <a:cxn ang="0">
                  <a:pos x="189" y="167"/>
                </a:cxn>
                <a:cxn ang="0">
                  <a:pos x="181" y="176"/>
                </a:cxn>
                <a:cxn ang="0">
                  <a:pos x="196" y="205"/>
                </a:cxn>
                <a:cxn ang="0">
                  <a:pos x="196" y="205"/>
                </a:cxn>
                <a:cxn ang="0">
                  <a:pos x="185" y="195"/>
                </a:cxn>
                <a:cxn ang="0">
                  <a:pos x="150" y="197"/>
                </a:cxn>
                <a:cxn ang="0">
                  <a:pos x="148" y="208"/>
                </a:cxn>
                <a:cxn ang="0">
                  <a:pos x="159" y="218"/>
                </a:cxn>
                <a:cxn ang="0">
                  <a:pos x="144" y="223"/>
                </a:cxn>
                <a:cxn ang="0">
                  <a:pos x="153" y="253"/>
                </a:cxn>
                <a:cxn ang="0">
                  <a:pos x="146" y="306"/>
                </a:cxn>
                <a:cxn ang="0">
                  <a:pos x="136" y="295"/>
                </a:cxn>
                <a:cxn ang="0">
                  <a:pos x="144" y="283"/>
                </a:cxn>
                <a:cxn ang="0">
                  <a:pos x="142" y="278"/>
                </a:cxn>
                <a:cxn ang="0">
                  <a:pos x="131" y="272"/>
                </a:cxn>
                <a:cxn ang="0">
                  <a:pos x="95" y="274"/>
                </a:cxn>
                <a:cxn ang="0">
                  <a:pos x="86" y="253"/>
                </a:cxn>
                <a:cxn ang="0">
                  <a:pos x="58" y="231"/>
                </a:cxn>
                <a:cxn ang="0">
                  <a:pos x="48" y="225"/>
                </a:cxn>
                <a:cxn ang="0">
                  <a:pos x="28" y="227"/>
                </a:cxn>
                <a:cxn ang="0">
                  <a:pos x="2" y="205"/>
                </a:cxn>
                <a:cxn ang="0">
                  <a:pos x="2" y="205"/>
                </a:cxn>
              </a:cxnLst>
              <a:rect l="0" t="0" r="r" b="b"/>
              <a:pathLst>
                <a:path w="196" h="306">
                  <a:moveTo>
                    <a:pt x="2" y="205"/>
                  </a:moveTo>
                  <a:lnTo>
                    <a:pt x="0" y="197"/>
                  </a:lnTo>
                  <a:lnTo>
                    <a:pt x="5" y="197"/>
                  </a:lnTo>
                  <a:lnTo>
                    <a:pt x="9" y="178"/>
                  </a:lnTo>
                  <a:lnTo>
                    <a:pt x="20" y="178"/>
                  </a:lnTo>
                  <a:lnTo>
                    <a:pt x="30" y="161"/>
                  </a:lnTo>
                  <a:lnTo>
                    <a:pt x="24" y="154"/>
                  </a:lnTo>
                  <a:lnTo>
                    <a:pt x="28" y="107"/>
                  </a:lnTo>
                  <a:lnTo>
                    <a:pt x="20" y="94"/>
                  </a:lnTo>
                  <a:lnTo>
                    <a:pt x="32" y="81"/>
                  </a:lnTo>
                  <a:lnTo>
                    <a:pt x="30" y="70"/>
                  </a:lnTo>
                  <a:lnTo>
                    <a:pt x="39" y="85"/>
                  </a:lnTo>
                  <a:lnTo>
                    <a:pt x="41" y="70"/>
                  </a:lnTo>
                  <a:lnTo>
                    <a:pt x="60" y="53"/>
                  </a:lnTo>
                  <a:lnTo>
                    <a:pt x="67" y="28"/>
                  </a:lnTo>
                  <a:lnTo>
                    <a:pt x="80" y="27"/>
                  </a:lnTo>
                  <a:lnTo>
                    <a:pt x="86" y="21"/>
                  </a:lnTo>
                  <a:lnTo>
                    <a:pt x="95" y="23"/>
                  </a:lnTo>
                  <a:lnTo>
                    <a:pt x="127" y="0"/>
                  </a:lnTo>
                  <a:lnTo>
                    <a:pt x="135" y="6"/>
                  </a:lnTo>
                  <a:lnTo>
                    <a:pt x="121" y="15"/>
                  </a:lnTo>
                  <a:lnTo>
                    <a:pt x="121" y="17"/>
                  </a:lnTo>
                  <a:lnTo>
                    <a:pt x="112" y="27"/>
                  </a:lnTo>
                  <a:lnTo>
                    <a:pt x="99" y="55"/>
                  </a:lnTo>
                  <a:lnTo>
                    <a:pt x="110" y="79"/>
                  </a:lnTo>
                  <a:lnTo>
                    <a:pt x="110" y="92"/>
                  </a:lnTo>
                  <a:lnTo>
                    <a:pt x="120" y="98"/>
                  </a:lnTo>
                  <a:lnTo>
                    <a:pt x="146" y="100"/>
                  </a:lnTo>
                  <a:lnTo>
                    <a:pt x="161" y="117"/>
                  </a:lnTo>
                  <a:lnTo>
                    <a:pt x="189" y="115"/>
                  </a:lnTo>
                  <a:lnTo>
                    <a:pt x="181" y="143"/>
                  </a:lnTo>
                  <a:lnTo>
                    <a:pt x="189" y="167"/>
                  </a:lnTo>
                  <a:lnTo>
                    <a:pt x="181" y="176"/>
                  </a:lnTo>
                  <a:lnTo>
                    <a:pt x="196" y="205"/>
                  </a:lnTo>
                  <a:lnTo>
                    <a:pt x="196" y="205"/>
                  </a:lnTo>
                  <a:lnTo>
                    <a:pt x="185" y="195"/>
                  </a:lnTo>
                  <a:lnTo>
                    <a:pt x="150" y="197"/>
                  </a:lnTo>
                  <a:lnTo>
                    <a:pt x="148" y="208"/>
                  </a:lnTo>
                  <a:lnTo>
                    <a:pt x="159" y="218"/>
                  </a:lnTo>
                  <a:lnTo>
                    <a:pt x="144" y="223"/>
                  </a:lnTo>
                  <a:lnTo>
                    <a:pt x="153" y="253"/>
                  </a:lnTo>
                  <a:lnTo>
                    <a:pt x="146" y="306"/>
                  </a:lnTo>
                  <a:lnTo>
                    <a:pt x="136" y="295"/>
                  </a:lnTo>
                  <a:lnTo>
                    <a:pt x="144" y="283"/>
                  </a:lnTo>
                  <a:lnTo>
                    <a:pt x="142" y="278"/>
                  </a:lnTo>
                  <a:lnTo>
                    <a:pt x="131" y="272"/>
                  </a:lnTo>
                  <a:lnTo>
                    <a:pt x="95" y="274"/>
                  </a:lnTo>
                  <a:lnTo>
                    <a:pt x="86" y="253"/>
                  </a:lnTo>
                  <a:lnTo>
                    <a:pt x="58" y="231"/>
                  </a:lnTo>
                  <a:lnTo>
                    <a:pt x="48" y="225"/>
                  </a:lnTo>
                  <a:lnTo>
                    <a:pt x="28" y="227"/>
                  </a:lnTo>
                  <a:lnTo>
                    <a:pt x="2" y="205"/>
                  </a:lnTo>
                  <a:lnTo>
                    <a:pt x="2" y="20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9" name="Freeform 5760"/>
            <p:cNvSpPr>
              <a:spLocks/>
            </p:cNvSpPr>
            <p:nvPr/>
          </p:nvSpPr>
          <p:spPr bwMode="gray">
            <a:xfrm>
              <a:off x="5075351" y="4071668"/>
              <a:ext cx="275865" cy="269757"/>
            </a:xfrm>
            <a:custGeom>
              <a:avLst/>
              <a:gdLst/>
              <a:ahLst/>
              <a:cxnLst>
                <a:cxn ang="0">
                  <a:pos x="215" y="71"/>
                </a:cxn>
                <a:cxn ang="0">
                  <a:pos x="200" y="83"/>
                </a:cxn>
                <a:cxn ang="0">
                  <a:pos x="199" y="94"/>
                </a:cxn>
                <a:cxn ang="0">
                  <a:pos x="202" y="96"/>
                </a:cxn>
                <a:cxn ang="0">
                  <a:pos x="195" y="101"/>
                </a:cxn>
                <a:cxn ang="0">
                  <a:pos x="191" y="114"/>
                </a:cxn>
                <a:cxn ang="0">
                  <a:pos x="200" y="129"/>
                </a:cxn>
                <a:cxn ang="0">
                  <a:pos x="197" y="139"/>
                </a:cxn>
                <a:cxn ang="0">
                  <a:pos x="161" y="154"/>
                </a:cxn>
                <a:cxn ang="0">
                  <a:pos x="133" y="150"/>
                </a:cxn>
                <a:cxn ang="0">
                  <a:pos x="140" y="157"/>
                </a:cxn>
                <a:cxn ang="0">
                  <a:pos x="140" y="176"/>
                </a:cxn>
                <a:cxn ang="0">
                  <a:pos x="152" y="186"/>
                </a:cxn>
                <a:cxn ang="0">
                  <a:pos x="116" y="210"/>
                </a:cxn>
                <a:cxn ang="0">
                  <a:pos x="105" y="210"/>
                </a:cxn>
                <a:cxn ang="0">
                  <a:pos x="97" y="201"/>
                </a:cxn>
                <a:cxn ang="0">
                  <a:pos x="97" y="201"/>
                </a:cxn>
                <a:cxn ang="0">
                  <a:pos x="82" y="172"/>
                </a:cxn>
                <a:cxn ang="0">
                  <a:pos x="90" y="163"/>
                </a:cxn>
                <a:cxn ang="0">
                  <a:pos x="82" y="139"/>
                </a:cxn>
                <a:cxn ang="0">
                  <a:pos x="90" y="111"/>
                </a:cxn>
                <a:cxn ang="0">
                  <a:pos x="62" y="113"/>
                </a:cxn>
                <a:cxn ang="0">
                  <a:pos x="47" y="96"/>
                </a:cxn>
                <a:cxn ang="0">
                  <a:pos x="21" y="94"/>
                </a:cxn>
                <a:cxn ang="0">
                  <a:pos x="11" y="88"/>
                </a:cxn>
                <a:cxn ang="0">
                  <a:pos x="11" y="75"/>
                </a:cxn>
                <a:cxn ang="0">
                  <a:pos x="0" y="51"/>
                </a:cxn>
                <a:cxn ang="0">
                  <a:pos x="13" y="23"/>
                </a:cxn>
                <a:cxn ang="0">
                  <a:pos x="22" y="13"/>
                </a:cxn>
                <a:cxn ang="0">
                  <a:pos x="22" y="11"/>
                </a:cxn>
                <a:cxn ang="0">
                  <a:pos x="28" y="30"/>
                </a:cxn>
                <a:cxn ang="0">
                  <a:pos x="19" y="45"/>
                </a:cxn>
                <a:cxn ang="0">
                  <a:pos x="24" y="58"/>
                </a:cxn>
                <a:cxn ang="0">
                  <a:pos x="34" y="54"/>
                </a:cxn>
                <a:cxn ang="0">
                  <a:pos x="30" y="23"/>
                </a:cxn>
                <a:cxn ang="0">
                  <a:pos x="51" y="11"/>
                </a:cxn>
                <a:cxn ang="0">
                  <a:pos x="49" y="4"/>
                </a:cxn>
                <a:cxn ang="0">
                  <a:pos x="56" y="0"/>
                </a:cxn>
                <a:cxn ang="0">
                  <a:pos x="58" y="11"/>
                </a:cxn>
                <a:cxn ang="0">
                  <a:pos x="79" y="19"/>
                </a:cxn>
                <a:cxn ang="0">
                  <a:pos x="82" y="32"/>
                </a:cxn>
                <a:cxn ang="0">
                  <a:pos x="114" y="30"/>
                </a:cxn>
                <a:cxn ang="0">
                  <a:pos x="133" y="38"/>
                </a:cxn>
                <a:cxn ang="0">
                  <a:pos x="150" y="28"/>
                </a:cxn>
                <a:cxn ang="0">
                  <a:pos x="180" y="28"/>
                </a:cxn>
                <a:cxn ang="0">
                  <a:pos x="167" y="30"/>
                </a:cxn>
                <a:cxn ang="0">
                  <a:pos x="176" y="45"/>
                </a:cxn>
                <a:cxn ang="0">
                  <a:pos x="197" y="49"/>
                </a:cxn>
                <a:cxn ang="0">
                  <a:pos x="197" y="69"/>
                </a:cxn>
                <a:cxn ang="0">
                  <a:pos x="210" y="66"/>
                </a:cxn>
                <a:cxn ang="0">
                  <a:pos x="215" y="71"/>
                </a:cxn>
                <a:cxn ang="0">
                  <a:pos x="215" y="71"/>
                </a:cxn>
              </a:cxnLst>
              <a:rect l="0" t="0" r="r" b="b"/>
              <a:pathLst>
                <a:path w="215" h="210">
                  <a:moveTo>
                    <a:pt x="215" y="71"/>
                  </a:moveTo>
                  <a:lnTo>
                    <a:pt x="200" y="83"/>
                  </a:lnTo>
                  <a:lnTo>
                    <a:pt x="199" y="94"/>
                  </a:lnTo>
                  <a:lnTo>
                    <a:pt x="202" y="96"/>
                  </a:lnTo>
                  <a:lnTo>
                    <a:pt x="195" y="101"/>
                  </a:lnTo>
                  <a:lnTo>
                    <a:pt x="191" y="114"/>
                  </a:lnTo>
                  <a:lnTo>
                    <a:pt x="200" y="129"/>
                  </a:lnTo>
                  <a:lnTo>
                    <a:pt x="197" y="139"/>
                  </a:lnTo>
                  <a:lnTo>
                    <a:pt x="161" y="154"/>
                  </a:lnTo>
                  <a:lnTo>
                    <a:pt x="133" y="150"/>
                  </a:lnTo>
                  <a:lnTo>
                    <a:pt x="140" y="157"/>
                  </a:lnTo>
                  <a:lnTo>
                    <a:pt x="140" y="176"/>
                  </a:lnTo>
                  <a:lnTo>
                    <a:pt x="152" y="186"/>
                  </a:lnTo>
                  <a:lnTo>
                    <a:pt x="116" y="210"/>
                  </a:lnTo>
                  <a:lnTo>
                    <a:pt x="105" y="210"/>
                  </a:lnTo>
                  <a:lnTo>
                    <a:pt x="97" y="201"/>
                  </a:lnTo>
                  <a:lnTo>
                    <a:pt x="97" y="201"/>
                  </a:lnTo>
                  <a:lnTo>
                    <a:pt x="82" y="172"/>
                  </a:lnTo>
                  <a:lnTo>
                    <a:pt x="90" y="163"/>
                  </a:lnTo>
                  <a:lnTo>
                    <a:pt x="82" y="139"/>
                  </a:lnTo>
                  <a:lnTo>
                    <a:pt x="90" y="111"/>
                  </a:lnTo>
                  <a:lnTo>
                    <a:pt x="62" y="113"/>
                  </a:lnTo>
                  <a:lnTo>
                    <a:pt x="47" y="96"/>
                  </a:lnTo>
                  <a:lnTo>
                    <a:pt x="21" y="94"/>
                  </a:lnTo>
                  <a:lnTo>
                    <a:pt x="11" y="88"/>
                  </a:lnTo>
                  <a:lnTo>
                    <a:pt x="11" y="75"/>
                  </a:lnTo>
                  <a:lnTo>
                    <a:pt x="0" y="51"/>
                  </a:lnTo>
                  <a:lnTo>
                    <a:pt x="13" y="23"/>
                  </a:lnTo>
                  <a:lnTo>
                    <a:pt x="22" y="13"/>
                  </a:lnTo>
                  <a:lnTo>
                    <a:pt x="22" y="11"/>
                  </a:lnTo>
                  <a:lnTo>
                    <a:pt x="28" y="30"/>
                  </a:lnTo>
                  <a:lnTo>
                    <a:pt x="19" y="45"/>
                  </a:lnTo>
                  <a:lnTo>
                    <a:pt x="24" y="58"/>
                  </a:lnTo>
                  <a:lnTo>
                    <a:pt x="34" y="54"/>
                  </a:lnTo>
                  <a:lnTo>
                    <a:pt x="30" y="23"/>
                  </a:lnTo>
                  <a:lnTo>
                    <a:pt x="51" y="11"/>
                  </a:lnTo>
                  <a:lnTo>
                    <a:pt x="49" y="4"/>
                  </a:lnTo>
                  <a:lnTo>
                    <a:pt x="56" y="0"/>
                  </a:lnTo>
                  <a:lnTo>
                    <a:pt x="58" y="11"/>
                  </a:lnTo>
                  <a:lnTo>
                    <a:pt x="79" y="19"/>
                  </a:lnTo>
                  <a:lnTo>
                    <a:pt x="82" y="32"/>
                  </a:lnTo>
                  <a:lnTo>
                    <a:pt x="114" y="30"/>
                  </a:lnTo>
                  <a:lnTo>
                    <a:pt x="133" y="38"/>
                  </a:lnTo>
                  <a:lnTo>
                    <a:pt x="150" y="28"/>
                  </a:lnTo>
                  <a:lnTo>
                    <a:pt x="180" y="28"/>
                  </a:lnTo>
                  <a:lnTo>
                    <a:pt x="167" y="30"/>
                  </a:lnTo>
                  <a:lnTo>
                    <a:pt x="176" y="45"/>
                  </a:lnTo>
                  <a:lnTo>
                    <a:pt x="197" y="49"/>
                  </a:lnTo>
                  <a:lnTo>
                    <a:pt x="197" y="69"/>
                  </a:lnTo>
                  <a:lnTo>
                    <a:pt x="210" y="66"/>
                  </a:lnTo>
                  <a:lnTo>
                    <a:pt x="215" y="71"/>
                  </a:lnTo>
                  <a:lnTo>
                    <a:pt x="215" y="7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0" name="Freeform 5761"/>
            <p:cNvSpPr>
              <a:spLocks/>
            </p:cNvSpPr>
            <p:nvPr/>
          </p:nvSpPr>
          <p:spPr bwMode="gray">
            <a:xfrm>
              <a:off x="5147204" y="4774322"/>
              <a:ext cx="245071" cy="851663"/>
            </a:xfrm>
            <a:custGeom>
              <a:avLst/>
              <a:gdLst/>
              <a:ahLst/>
              <a:cxnLst>
                <a:cxn ang="0">
                  <a:pos x="15" y="0"/>
                </a:cxn>
                <a:cxn ang="0">
                  <a:pos x="32" y="47"/>
                </a:cxn>
                <a:cxn ang="0">
                  <a:pos x="64" y="99"/>
                </a:cxn>
                <a:cxn ang="0">
                  <a:pos x="49" y="131"/>
                </a:cxn>
                <a:cxn ang="0">
                  <a:pos x="43" y="199"/>
                </a:cxn>
                <a:cxn ang="0">
                  <a:pos x="62" y="304"/>
                </a:cxn>
                <a:cxn ang="0">
                  <a:pos x="64" y="343"/>
                </a:cxn>
                <a:cxn ang="0">
                  <a:pos x="69" y="390"/>
                </a:cxn>
                <a:cxn ang="0">
                  <a:pos x="81" y="452"/>
                </a:cxn>
                <a:cxn ang="0">
                  <a:pos x="96" y="495"/>
                </a:cxn>
                <a:cxn ang="0">
                  <a:pos x="99" y="502"/>
                </a:cxn>
                <a:cxn ang="0">
                  <a:pos x="116" y="592"/>
                </a:cxn>
                <a:cxn ang="0">
                  <a:pos x="137" y="607"/>
                </a:cxn>
                <a:cxn ang="0">
                  <a:pos x="189" y="635"/>
                </a:cxn>
                <a:cxn ang="0">
                  <a:pos x="191" y="641"/>
                </a:cxn>
                <a:cxn ang="0">
                  <a:pos x="184" y="661"/>
                </a:cxn>
                <a:cxn ang="0">
                  <a:pos x="163" y="656"/>
                </a:cxn>
                <a:cxn ang="0">
                  <a:pos x="174" y="646"/>
                </a:cxn>
                <a:cxn ang="0">
                  <a:pos x="159" y="656"/>
                </a:cxn>
                <a:cxn ang="0">
                  <a:pos x="122" y="639"/>
                </a:cxn>
                <a:cxn ang="0">
                  <a:pos x="109" y="628"/>
                </a:cxn>
                <a:cxn ang="0">
                  <a:pos x="118" y="622"/>
                </a:cxn>
                <a:cxn ang="0">
                  <a:pos x="113" y="620"/>
                </a:cxn>
                <a:cxn ang="0">
                  <a:pos x="101" y="607"/>
                </a:cxn>
                <a:cxn ang="0">
                  <a:pos x="101" y="596"/>
                </a:cxn>
                <a:cxn ang="0">
                  <a:pos x="92" y="594"/>
                </a:cxn>
                <a:cxn ang="0">
                  <a:pos x="71" y="562"/>
                </a:cxn>
                <a:cxn ang="0">
                  <a:pos x="77" y="555"/>
                </a:cxn>
                <a:cxn ang="0">
                  <a:pos x="83" y="538"/>
                </a:cxn>
                <a:cxn ang="0">
                  <a:pos x="62" y="540"/>
                </a:cxn>
                <a:cxn ang="0">
                  <a:pos x="66" y="527"/>
                </a:cxn>
                <a:cxn ang="0">
                  <a:pos x="68" y="521"/>
                </a:cxn>
                <a:cxn ang="0">
                  <a:pos x="62" y="485"/>
                </a:cxn>
                <a:cxn ang="0">
                  <a:pos x="71" y="506"/>
                </a:cxn>
                <a:cxn ang="0">
                  <a:pos x="77" y="484"/>
                </a:cxn>
                <a:cxn ang="0">
                  <a:pos x="58" y="442"/>
                </a:cxn>
                <a:cxn ang="0">
                  <a:pos x="53" y="448"/>
                </a:cxn>
                <a:cxn ang="0">
                  <a:pos x="41" y="405"/>
                </a:cxn>
                <a:cxn ang="0">
                  <a:pos x="23" y="362"/>
                </a:cxn>
                <a:cxn ang="0">
                  <a:pos x="34" y="298"/>
                </a:cxn>
                <a:cxn ang="0">
                  <a:pos x="19" y="244"/>
                </a:cxn>
                <a:cxn ang="0">
                  <a:pos x="15" y="212"/>
                </a:cxn>
                <a:cxn ang="0">
                  <a:pos x="13" y="101"/>
                </a:cxn>
                <a:cxn ang="0">
                  <a:pos x="0" y="13"/>
                </a:cxn>
              </a:cxnLst>
              <a:rect l="0" t="0" r="r" b="b"/>
              <a:pathLst>
                <a:path w="191" h="663">
                  <a:moveTo>
                    <a:pt x="0" y="13"/>
                  </a:moveTo>
                  <a:lnTo>
                    <a:pt x="15" y="0"/>
                  </a:lnTo>
                  <a:lnTo>
                    <a:pt x="34" y="32"/>
                  </a:lnTo>
                  <a:lnTo>
                    <a:pt x="32" y="47"/>
                  </a:lnTo>
                  <a:lnTo>
                    <a:pt x="53" y="98"/>
                  </a:lnTo>
                  <a:lnTo>
                    <a:pt x="64" y="99"/>
                  </a:lnTo>
                  <a:lnTo>
                    <a:pt x="64" y="120"/>
                  </a:lnTo>
                  <a:lnTo>
                    <a:pt x="49" y="131"/>
                  </a:lnTo>
                  <a:lnTo>
                    <a:pt x="56" y="169"/>
                  </a:lnTo>
                  <a:lnTo>
                    <a:pt x="43" y="199"/>
                  </a:lnTo>
                  <a:lnTo>
                    <a:pt x="40" y="255"/>
                  </a:lnTo>
                  <a:lnTo>
                    <a:pt x="62" y="304"/>
                  </a:lnTo>
                  <a:lnTo>
                    <a:pt x="58" y="328"/>
                  </a:lnTo>
                  <a:lnTo>
                    <a:pt x="64" y="343"/>
                  </a:lnTo>
                  <a:lnTo>
                    <a:pt x="58" y="356"/>
                  </a:lnTo>
                  <a:lnTo>
                    <a:pt x="69" y="390"/>
                  </a:lnTo>
                  <a:lnTo>
                    <a:pt x="71" y="435"/>
                  </a:lnTo>
                  <a:lnTo>
                    <a:pt x="81" y="452"/>
                  </a:lnTo>
                  <a:lnTo>
                    <a:pt x="81" y="467"/>
                  </a:lnTo>
                  <a:lnTo>
                    <a:pt x="96" y="495"/>
                  </a:lnTo>
                  <a:lnTo>
                    <a:pt x="105" y="502"/>
                  </a:lnTo>
                  <a:lnTo>
                    <a:pt x="99" y="502"/>
                  </a:lnTo>
                  <a:lnTo>
                    <a:pt x="114" y="536"/>
                  </a:lnTo>
                  <a:lnTo>
                    <a:pt x="116" y="592"/>
                  </a:lnTo>
                  <a:lnTo>
                    <a:pt x="124" y="609"/>
                  </a:lnTo>
                  <a:lnTo>
                    <a:pt x="137" y="607"/>
                  </a:lnTo>
                  <a:lnTo>
                    <a:pt x="156" y="632"/>
                  </a:lnTo>
                  <a:lnTo>
                    <a:pt x="189" y="635"/>
                  </a:lnTo>
                  <a:lnTo>
                    <a:pt x="189" y="635"/>
                  </a:lnTo>
                  <a:lnTo>
                    <a:pt x="191" y="641"/>
                  </a:lnTo>
                  <a:lnTo>
                    <a:pt x="178" y="645"/>
                  </a:lnTo>
                  <a:lnTo>
                    <a:pt x="184" y="661"/>
                  </a:lnTo>
                  <a:lnTo>
                    <a:pt x="180" y="663"/>
                  </a:lnTo>
                  <a:lnTo>
                    <a:pt x="163" y="656"/>
                  </a:lnTo>
                  <a:lnTo>
                    <a:pt x="173" y="652"/>
                  </a:lnTo>
                  <a:lnTo>
                    <a:pt x="174" y="646"/>
                  </a:lnTo>
                  <a:lnTo>
                    <a:pt x="167" y="645"/>
                  </a:lnTo>
                  <a:lnTo>
                    <a:pt x="159" y="656"/>
                  </a:lnTo>
                  <a:lnTo>
                    <a:pt x="126" y="633"/>
                  </a:lnTo>
                  <a:lnTo>
                    <a:pt x="122" y="639"/>
                  </a:lnTo>
                  <a:lnTo>
                    <a:pt x="113" y="635"/>
                  </a:lnTo>
                  <a:lnTo>
                    <a:pt x="109" y="628"/>
                  </a:lnTo>
                  <a:lnTo>
                    <a:pt x="118" y="628"/>
                  </a:lnTo>
                  <a:lnTo>
                    <a:pt x="118" y="622"/>
                  </a:lnTo>
                  <a:lnTo>
                    <a:pt x="113" y="613"/>
                  </a:lnTo>
                  <a:lnTo>
                    <a:pt x="113" y="620"/>
                  </a:lnTo>
                  <a:lnTo>
                    <a:pt x="103" y="624"/>
                  </a:lnTo>
                  <a:lnTo>
                    <a:pt x="101" y="607"/>
                  </a:lnTo>
                  <a:lnTo>
                    <a:pt x="107" y="609"/>
                  </a:lnTo>
                  <a:lnTo>
                    <a:pt x="101" y="596"/>
                  </a:lnTo>
                  <a:lnTo>
                    <a:pt x="96" y="609"/>
                  </a:lnTo>
                  <a:lnTo>
                    <a:pt x="92" y="594"/>
                  </a:lnTo>
                  <a:lnTo>
                    <a:pt x="84" y="594"/>
                  </a:lnTo>
                  <a:lnTo>
                    <a:pt x="71" y="562"/>
                  </a:lnTo>
                  <a:lnTo>
                    <a:pt x="71" y="557"/>
                  </a:lnTo>
                  <a:lnTo>
                    <a:pt x="77" y="555"/>
                  </a:lnTo>
                  <a:lnTo>
                    <a:pt x="86" y="566"/>
                  </a:lnTo>
                  <a:lnTo>
                    <a:pt x="83" y="538"/>
                  </a:lnTo>
                  <a:lnTo>
                    <a:pt x="66" y="536"/>
                  </a:lnTo>
                  <a:lnTo>
                    <a:pt x="62" y="540"/>
                  </a:lnTo>
                  <a:lnTo>
                    <a:pt x="58" y="534"/>
                  </a:lnTo>
                  <a:lnTo>
                    <a:pt x="66" y="527"/>
                  </a:lnTo>
                  <a:lnTo>
                    <a:pt x="60" y="523"/>
                  </a:lnTo>
                  <a:lnTo>
                    <a:pt x="68" y="521"/>
                  </a:lnTo>
                  <a:lnTo>
                    <a:pt x="58" y="491"/>
                  </a:lnTo>
                  <a:lnTo>
                    <a:pt x="62" y="485"/>
                  </a:lnTo>
                  <a:lnTo>
                    <a:pt x="69" y="491"/>
                  </a:lnTo>
                  <a:lnTo>
                    <a:pt x="71" y="506"/>
                  </a:lnTo>
                  <a:lnTo>
                    <a:pt x="79" y="515"/>
                  </a:lnTo>
                  <a:lnTo>
                    <a:pt x="77" y="484"/>
                  </a:lnTo>
                  <a:lnTo>
                    <a:pt x="66" y="446"/>
                  </a:lnTo>
                  <a:lnTo>
                    <a:pt x="58" y="442"/>
                  </a:lnTo>
                  <a:lnTo>
                    <a:pt x="58" y="448"/>
                  </a:lnTo>
                  <a:lnTo>
                    <a:pt x="53" y="448"/>
                  </a:lnTo>
                  <a:lnTo>
                    <a:pt x="43" y="433"/>
                  </a:lnTo>
                  <a:lnTo>
                    <a:pt x="41" y="405"/>
                  </a:lnTo>
                  <a:lnTo>
                    <a:pt x="25" y="373"/>
                  </a:lnTo>
                  <a:lnTo>
                    <a:pt x="23" y="362"/>
                  </a:lnTo>
                  <a:lnTo>
                    <a:pt x="30" y="362"/>
                  </a:lnTo>
                  <a:lnTo>
                    <a:pt x="34" y="298"/>
                  </a:lnTo>
                  <a:lnTo>
                    <a:pt x="34" y="277"/>
                  </a:lnTo>
                  <a:lnTo>
                    <a:pt x="19" y="244"/>
                  </a:lnTo>
                  <a:lnTo>
                    <a:pt x="23" y="231"/>
                  </a:lnTo>
                  <a:lnTo>
                    <a:pt x="15" y="212"/>
                  </a:lnTo>
                  <a:lnTo>
                    <a:pt x="21" y="163"/>
                  </a:lnTo>
                  <a:lnTo>
                    <a:pt x="13" y="101"/>
                  </a:lnTo>
                  <a:lnTo>
                    <a:pt x="15" y="73"/>
                  </a:lnTo>
                  <a:lnTo>
                    <a:pt x="0" y="13"/>
                  </a:lnTo>
                  <a:lnTo>
                    <a:pt x="0" y="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1" name="Freeform 5762"/>
            <p:cNvSpPr>
              <a:spLocks/>
            </p:cNvSpPr>
            <p:nvPr/>
          </p:nvSpPr>
          <p:spPr bwMode="gray">
            <a:xfrm>
              <a:off x="6798545" y="3236705"/>
              <a:ext cx="7699" cy="11561"/>
            </a:xfrm>
            <a:custGeom>
              <a:avLst/>
              <a:gdLst/>
              <a:ahLst/>
              <a:cxnLst>
                <a:cxn ang="0">
                  <a:pos x="0" y="0"/>
                </a:cxn>
                <a:cxn ang="0">
                  <a:pos x="4" y="9"/>
                </a:cxn>
                <a:cxn ang="0">
                  <a:pos x="4" y="9"/>
                </a:cxn>
                <a:cxn ang="0">
                  <a:pos x="6" y="6"/>
                </a:cxn>
                <a:cxn ang="0">
                  <a:pos x="4" y="2"/>
                </a:cxn>
                <a:cxn ang="0">
                  <a:pos x="0" y="0"/>
                </a:cxn>
                <a:cxn ang="0">
                  <a:pos x="0" y="0"/>
                </a:cxn>
              </a:cxnLst>
              <a:rect l="0" t="0" r="r" b="b"/>
              <a:pathLst>
                <a:path w="6" h="9">
                  <a:moveTo>
                    <a:pt x="0" y="0"/>
                  </a:moveTo>
                  <a:lnTo>
                    <a:pt x="4" y="9"/>
                  </a:lnTo>
                  <a:lnTo>
                    <a:pt x="4" y="9"/>
                  </a:lnTo>
                  <a:lnTo>
                    <a:pt x="6" y="6"/>
                  </a:lnTo>
                  <a:lnTo>
                    <a:pt x="4" y="2"/>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2" name="Freeform 5763"/>
            <p:cNvSpPr>
              <a:spLocks/>
            </p:cNvSpPr>
            <p:nvPr/>
          </p:nvSpPr>
          <p:spPr bwMode="gray">
            <a:xfrm>
              <a:off x="7029501" y="3126233"/>
              <a:ext cx="327189" cy="184977"/>
            </a:xfrm>
            <a:custGeom>
              <a:avLst/>
              <a:gdLst/>
              <a:ahLst/>
              <a:cxnLst>
                <a:cxn ang="0">
                  <a:pos x="95" y="120"/>
                </a:cxn>
                <a:cxn ang="0">
                  <a:pos x="97" y="125"/>
                </a:cxn>
                <a:cxn ang="0">
                  <a:pos x="114" y="125"/>
                </a:cxn>
                <a:cxn ang="0">
                  <a:pos x="112" y="120"/>
                </a:cxn>
                <a:cxn ang="0">
                  <a:pos x="122" y="116"/>
                </a:cxn>
                <a:cxn ang="0">
                  <a:pos x="129" y="103"/>
                </a:cxn>
                <a:cxn ang="0">
                  <a:pos x="148" y="103"/>
                </a:cxn>
                <a:cxn ang="0">
                  <a:pos x="144" y="109"/>
                </a:cxn>
                <a:cxn ang="0">
                  <a:pos x="172" y="116"/>
                </a:cxn>
                <a:cxn ang="0">
                  <a:pos x="157" y="125"/>
                </a:cxn>
                <a:cxn ang="0">
                  <a:pos x="172" y="133"/>
                </a:cxn>
                <a:cxn ang="0">
                  <a:pos x="170" y="139"/>
                </a:cxn>
                <a:cxn ang="0">
                  <a:pos x="176" y="144"/>
                </a:cxn>
                <a:cxn ang="0">
                  <a:pos x="200" y="131"/>
                </a:cxn>
                <a:cxn ang="0">
                  <a:pos x="213" y="131"/>
                </a:cxn>
                <a:cxn ang="0">
                  <a:pos x="213" y="127"/>
                </a:cxn>
                <a:cxn ang="0">
                  <a:pos x="200" y="127"/>
                </a:cxn>
                <a:cxn ang="0">
                  <a:pos x="182" y="116"/>
                </a:cxn>
                <a:cxn ang="0">
                  <a:pos x="225" y="94"/>
                </a:cxn>
                <a:cxn ang="0">
                  <a:pos x="234" y="94"/>
                </a:cxn>
                <a:cxn ang="0">
                  <a:pos x="234" y="84"/>
                </a:cxn>
                <a:cxn ang="0">
                  <a:pos x="241" y="79"/>
                </a:cxn>
                <a:cxn ang="0">
                  <a:pos x="253" y="80"/>
                </a:cxn>
                <a:cxn ang="0">
                  <a:pos x="251" y="64"/>
                </a:cxn>
                <a:cxn ang="0">
                  <a:pos x="255" y="62"/>
                </a:cxn>
                <a:cxn ang="0">
                  <a:pos x="249" y="60"/>
                </a:cxn>
                <a:cxn ang="0">
                  <a:pos x="255" y="50"/>
                </a:cxn>
                <a:cxn ang="0">
                  <a:pos x="223" y="41"/>
                </a:cxn>
                <a:cxn ang="0">
                  <a:pos x="213" y="34"/>
                </a:cxn>
                <a:cxn ang="0">
                  <a:pos x="187" y="34"/>
                </a:cxn>
                <a:cxn ang="0">
                  <a:pos x="178" y="19"/>
                </a:cxn>
                <a:cxn ang="0">
                  <a:pos x="167" y="17"/>
                </a:cxn>
                <a:cxn ang="0">
                  <a:pos x="168" y="9"/>
                </a:cxn>
                <a:cxn ang="0">
                  <a:pos x="157" y="0"/>
                </a:cxn>
                <a:cxn ang="0">
                  <a:pos x="131" y="4"/>
                </a:cxn>
                <a:cxn ang="0">
                  <a:pos x="120" y="5"/>
                </a:cxn>
                <a:cxn ang="0">
                  <a:pos x="112" y="19"/>
                </a:cxn>
                <a:cxn ang="0">
                  <a:pos x="93" y="13"/>
                </a:cxn>
                <a:cxn ang="0">
                  <a:pos x="75" y="17"/>
                </a:cxn>
                <a:cxn ang="0">
                  <a:pos x="49" y="7"/>
                </a:cxn>
                <a:cxn ang="0">
                  <a:pos x="17" y="13"/>
                </a:cxn>
                <a:cxn ang="0">
                  <a:pos x="24" y="34"/>
                </a:cxn>
                <a:cxn ang="0">
                  <a:pos x="4" y="58"/>
                </a:cxn>
                <a:cxn ang="0">
                  <a:pos x="0" y="69"/>
                </a:cxn>
                <a:cxn ang="0">
                  <a:pos x="2" y="71"/>
                </a:cxn>
                <a:cxn ang="0">
                  <a:pos x="11" y="79"/>
                </a:cxn>
                <a:cxn ang="0">
                  <a:pos x="41" y="80"/>
                </a:cxn>
                <a:cxn ang="0">
                  <a:pos x="64" y="73"/>
                </a:cxn>
                <a:cxn ang="0">
                  <a:pos x="77" y="69"/>
                </a:cxn>
                <a:cxn ang="0">
                  <a:pos x="101" y="77"/>
                </a:cxn>
                <a:cxn ang="0">
                  <a:pos x="103" y="86"/>
                </a:cxn>
                <a:cxn ang="0">
                  <a:pos x="114" y="99"/>
                </a:cxn>
                <a:cxn ang="0">
                  <a:pos x="116" y="107"/>
                </a:cxn>
                <a:cxn ang="0">
                  <a:pos x="103" y="107"/>
                </a:cxn>
                <a:cxn ang="0">
                  <a:pos x="95" y="120"/>
                </a:cxn>
                <a:cxn ang="0">
                  <a:pos x="95" y="120"/>
                </a:cxn>
              </a:cxnLst>
              <a:rect l="0" t="0" r="r" b="b"/>
              <a:pathLst>
                <a:path w="255" h="144">
                  <a:moveTo>
                    <a:pt x="95" y="120"/>
                  </a:moveTo>
                  <a:lnTo>
                    <a:pt x="97" y="125"/>
                  </a:lnTo>
                  <a:lnTo>
                    <a:pt x="114" y="125"/>
                  </a:lnTo>
                  <a:lnTo>
                    <a:pt x="112" y="120"/>
                  </a:lnTo>
                  <a:lnTo>
                    <a:pt x="122" y="116"/>
                  </a:lnTo>
                  <a:lnTo>
                    <a:pt x="129" y="103"/>
                  </a:lnTo>
                  <a:lnTo>
                    <a:pt x="148" y="103"/>
                  </a:lnTo>
                  <a:lnTo>
                    <a:pt x="144" y="109"/>
                  </a:lnTo>
                  <a:lnTo>
                    <a:pt x="172" y="116"/>
                  </a:lnTo>
                  <a:lnTo>
                    <a:pt x="157" y="125"/>
                  </a:lnTo>
                  <a:lnTo>
                    <a:pt x="172" y="133"/>
                  </a:lnTo>
                  <a:lnTo>
                    <a:pt x="170" y="139"/>
                  </a:lnTo>
                  <a:lnTo>
                    <a:pt x="176" y="144"/>
                  </a:lnTo>
                  <a:lnTo>
                    <a:pt x="200" y="131"/>
                  </a:lnTo>
                  <a:lnTo>
                    <a:pt x="213" y="131"/>
                  </a:lnTo>
                  <a:lnTo>
                    <a:pt x="213" y="127"/>
                  </a:lnTo>
                  <a:lnTo>
                    <a:pt x="200" y="127"/>
                  </a:lnTo>
                  <a:lnTo>
                    <a:pt x="182" y="116"/>
                  </a:lnTo>
                  <a:lnTo>
                    <a:pt x="225" y="94"/>
                  </a:lnTo>
                  <a:lnTo>
                    <a:pt x="234" y="94"/>
                  </a:lnTo>
                  <a:lnTo>
                    <a:pt x="234" y="84"/>
                  </a:lnTo>
                  <a:lnTo>
                    <a:pt x="241" y="79"/>
                  </a:lnTo>
                  <a:lnTo>
                    <a:pt x="253" y="80"/>
                  </a:lnTo>
                  <a:lnTo>
                    <a:pt x="251" y="64"/>
                  </a:lnTo>
                  <a:lnTo>
                    <a:pt x="255" y="62"/>
                  </a:lnTo>
                  <a:lnTo>
                    <a:pt x="249" y="60"/>
                  </a:lnTo>
                  <a:lnTo>
                    <a:pt x="255" y="50"/>
                  </a:lnTo>
                  <a:lnTo>
                    <a:pt x="223" y="41"/>
                  </a:lnTo>
                  <a:lnTo>
                    <a:pt x="213" y="34"/>
                  </a:lnTo>
                  <a:lnTo>
                    <a:pt x="187" y="34"/>
                  </a:lnTo>
                  <a:lnTo>
                    <a:pt x="178" y="19"/>
                  </a:lnTo>
                  <a:lnTo>
                    <a:pt x="167" y="17"/>
                  </a:lnTo>
                  <a:lnTo>
                    <a:pt x="168" y="9"/>
                  </a:lnTo>
                  <a:lnTo>
                    <a:pt x="157" y="0"/>
                  </a:lnTo>
                  <a:lnTo>
                    <a:pt x="131" y="4"/>
                  </a:lnTo>
                  <a:lnTo>
                    <a:pt x="120" y="5"/>
                  </a:lnTo>
                  <a:lnTo>
                    <a:pt x="112" y="19"/>
                  </a:lnTo>
                  <a:lnTo>
                    <a:pt x="93" y="13"/>
                  </a:lnTo>
                  <a:lnTo>
                    <a:pt x="75" y="17"/>
                  </a:lnTo>
                  <a:lnTo>
                    <a:pt x="49" y="7"/>
                  </a:lnTo>
                  <a:lnTo>
                    <a:pt x="17" y="13"/>
                  </a:lnTo>
                  <a:lnTo>
                    <a:pt x="24" y="34"/>
                  </a:lnTo>
                  <a:lnTo>
                    <a:pt x="4" y="58"/>
                  </a:lnTo>
                  <a:lnTo>
                    <a:pt x="0" y="69"/>
                  </a:lnTo>
                  <a:lnTo>
                    <a:pt x="2" y="71"/>
                  </a:lnTo>
                  <a:lnTo>
                    <a:pt x="11" y="79"/>
                  </a:lnTo>
                  <a:lnTo>
                    <a:pt x="41" y="80"/>
                  </a:lnTo>
                  <a:lnTo>
                    <a:pt x="64" y="73"/>
                  </a:lnTo>
                  <a:lnTo>
                    <a:pt x="77" y="69"/>
                  </a:lnTo>
                  <a:lnTo>
                    <a:pt x="101" y="77"/>
                  </a:lnTo>
                  <a:lnTo>
                    <a:pt x="103" y="86"/>
                  </a:lnTo>
                  <a:lnTo>
                    <a:pt x="114" y="99"/>
                  </a:lnTo>
                  <a:lnTo>
                    <a:pt x="116" y="107"/>
                  </a:lnTo>
                  <a:lnTo>
                    <a:pt x="103" y="107"/>
                  </a:lnTo>
                  <a:lnTo>
                    <a:pt x="95" y="120"/>
                  </a:lnTo>
                  <a:lnTo>
                    <a:pt x="95" y="12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3" name="Freeform 5764"/>
            <p:cNvSpPr>
              <a:spLocks/>
            </p:cNvSpPr>
            <p:nvPr/>
          </p:nvSpPr>
          <p:spPr bwMode="gray">
            <a:xfrm>
              <a:off x="7913552" y="3388283"/>
              <a:ext cx="159103" cy="101480"/>
            </a:xfrm>
            <a:custGeom>
              <a:avLst/>
              <a:gdLst/>
              <a:ahLst/>
              <a:cxnLst>
                <a:cxn ang="0">
                  <a:pos x="21" y="73"/>
                </a:cxn>
                <a:cxn ang="0">
                  <a:pos x="38" y="71"/>
                </a:cxn>
                <a:cxn ang="0">
                  <a:pos x="41" y="62"/>
                </a:cxn>
                <a:cxn ang="0">
                  <a:pos x="51" y="64"/>
                </a:cxn>
                <a:cxn ang="0">
                  <a:pos x="58" y="47"/>
                </a:cxn>
                <a:cxn ang="0">
                  <a:pos x="71" y="56"/>
                </a:cxn>
                <a:cxn ang="0">
                  <a:pos x="77" y="79"/>
                </a:cxn>
                <a:cxn ang="0">
                  <a:pos x="101" y="66"/>
                </a:cxn>
                <a:cxn ang="0">
                  <a:pos x="124" y="69"/>
                </a:cxn>
                <a:cxn ang="0">
                  <a:pos x="118" y="49"/>
                </a:cxn>
                <a:cxn ang="0">
                  <a:pos x="105" y="47"/>
                </a:cxn>
                <a:cxn ang="0">
                  <a:pos x="99" y="41"/>
                </a:cxn>
                <a:cxn ang="0">
                  <a:pos x="99" y="28"/>
                </a:cxn>
                <a:cxn ang="0">
                  <a:pos x="75" y="32"/>
                </a:cxn>
                <a:cxn ang="0">
                  <a:pos x="60" y="26"/>
                </a:cxn>
                <a:cxn ang="0">
                  <a:pos x="30" y="26"/>
                </a:cxn>
                <a:cxn ang="0">
                  <a:pos x="26" y="19"/>
                </a:cxn>
                <a:cxn ang="0">
                  <a:pos x="45" y="19"/>
                </a:cxn>
                <a:cxn ang="0">
                  <a:pos x="51" y="15"/>
                </a:cxn>
                <a:cxn ang="0">
                  <a:pos x="45" y="15"/>
                </a:cxn>
                <a:cxn ang="0">
                  <a:pos x="39" y="0"/>
                </a:cxn>
                <a:cxn ang="0">
                  <a:pos x="24" y="6"/>
                </a:cxn>
                <a:cxn ang="0">
                  <a:pos x="26" y="15"/>
                </a:cxn>
                <a:cxn ang="0">
                  <a:pos x="19" y="19"/>
                </a:cxn>
                <a:cxn ang="0">
                  <a:pos x="17" y="26"/>
                </a:cxn>
                <a:cxn ang="0">
                  <a:pos x="2" y="26"/>
                </a:cxn>
                <a:cxn ang="0">
                  <a:pos x="0" y="32"/>
                </a:cxn>
                <a:cxn ang="0">
                  <a:pos x="13" y="38"/>
                </a:cxn>
                <a:cxn ang="0">
                  <a:pos x="21" y="53"/>
                </a:cxn>
                <a:cxn ang="0">
                  <a:pos x="15" y="73"/>
                </a:cxn>
                <a:cxn ang="0">
                  <a:pos x="21" y="73"/>
                </a:cxn>
                <a:cxn ang="0">
                  <a:pos x="21" y="73"/>
                </a:cxn>
              </a:cxnLst>
              <a:rect l="0" t="0" r="r" b="b"/>
              <a:pathLst>
                <a:path w="124" h="79">
                  <a:moveTo>
                    <a:pt x="21" y="73"/>
                  </a:moveTo>
                  <a:lnTo>
                    <a:pt x="38" y="71"/>
                  </a:lnTo>
                  <a:lnTo>
                    <a:pt x="41" y="62"/>
                  </a:lnTo>
                  <a:lnTo>
                    <a:pt x="51" y="64"/>
                  </a:lnTo>
                  <a:lnTo>
                    <a:pt x="58" y="47"/>
                  </a:lnTo>
                  <a:lnTo>
                    <a:pt x="71" y="56"/>
                  </a:lnTo>
                  <a:lnTo>
                    <a:pt x="77" y="79"/>
                  </a:lnTo>
                  <a:lnTo>
                    <a:pt x="101" y="66"/>
                  </a:lnTo>
                  <a:lnTo>
                    <a:pt x="124" y="69"/>
                  </a:lnTo>
                  <a:lnTo>
                    <a:pt x="118" y="49"/>
                  </a:lnTo>
                  <a:lnTo>
                    <a:pt x="105" y="47"/>
                  </a:lnTo>
                  <a:lnTo>
                    <a:pt x="99" y="41"/>
                  </a:lnTo>
                  <a:lnTo>
                    <a:pt x="99" y="28"/>
                  </a:lnTo>
                  <a:lnTo>
                    <a:pt x="75" y="32"/>
                  </a:lnTo>
                  <a:lnTo>
                    <a:pt x="60" y="26"/>
                  </a:lnTo>
                  <a:lnTo>
                    <a:pt x="30" y="26"/>
                  </a:lnTo>
                  <a:lnTo>
                    <a:pt x="26" y="19"/>
                  </a:lnTo>
                  <a:lnTo>
                    <a:pt x="45" y="19"/>
                  </a:lnTo>
                  <a:lnTo>
                    <a:pt x="51" y="15"/>
                  </a:lnTo>
                  <a:lnTo>
                    <a:pt x="45" y="15"/>
                  </a:lnTo>
                  <a:lnTo>
                    <a:pt x="39" y="0"/>
                  </a:lnTo>
                  <a:lnTo>
                    <a:pt x="24" y="6"/>
                  </a:lnTo>
                  <a:lnTo>
                    <a:pt x="26" y="15"/>
                  </a:lnTo>
                  <a:lnTo>
                    <a:pt x="19" y="19"/>
                  </a:lnTo>
                  <a:lnTo>
                    <a:pt x="17" y="26"/>
                  </a:lnTo>
                  <a:lnTo>
                    <a:pt x="2" y="26"/>
                  </a:lnTo>
                  <a:lnTo>
                    <a:pt x="0" y="32"/>
                  </a:lnTo>
                  <a:lnTo>
                    <a:pt x="13" y="38"/>
                  </a:lnTo>
                  <a:lnTo>
                    <a:pt x="21" y="53"/>
                  </a:lnTo>
                  <a:lnTo>
                    <a:pt x="15" y="73"/>
                  </a:lnTo>
                  <a:lnTo>
                    <a:pt x="21" y="73"/>
                  </a:lnTo>
                  <a:lnTo>
                    <a:pt x="21" y="7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4" name="Freeform 5765"/>
            <p:cNvSpPr>
              <a:spLocks/>
            </p:cNvSpPr>
            <p:nvPr/>
          </p:nvSpPr>
          <p:spPr bwMode="gray">
            <a:xfrm>
              <a:off x="7946913" y="3338185"/>
              <a:ext cx="195030" cy="91204"/>
            </a:xfrm>
            <a:custGeom>
              <a:avLst/>
              <a:gdLst/>
              <a:ahLst/>
              <a:cxnLst>
                <a:cxn ang="0">
                  <a:pos x="25" y="54"/>
                </a:cxn>
                <a:cxn ang="0">
                  <a:pos x="19" y="58"/>
                </a:cxn>
                <a:cxn ang="0">
                  <a:pos x="0" y="58"/>
                </a:cxn>
                <a:cxn ang="0">
                  <a:pos x="4" y="65"/>
                </a:cxn>
                <a:cxn ang="0">
                  <a:pos x="34" y="65"/>
                </a:cxn>
                <a:cxn ang="0">
                  <a:pos x="49" y="71"/>
                </a:cxn>
                <a:cxn ang="0">
                  <a:pos x="73" y="67"/>
                </a:cxn>
                <a:cxn ang="0">
                  <a:pos x="73" y="58"/>
                </a:cxn>
                <a:cxn ang="0">
                  <a:pos x="83" y="48"/>
                </a:cxn>
                <a:cxn ang="0">
                  <a:pos x="109" y="48"/>
                </a:cxn>
                <a:cxn ang="0">
                  <a:pos x="111" y="41"/>
                </a:cxn>
                <a:cxn ang="0">
                  <a:pos x="128" y="39"/>
                </a:cxn>
                <a:cxn ang="0">
                  <a:pos x="152" y="22"/>
                </a:cxn>
                <a:cxn ang="0">
                  <a:pos x="152" y="17"/>
                </a:cxn>
                <a:cxn ang="0">
                  <a:pos x="135" y="7"/>
                </a:cxn>
                <a:cxn ang="0">
                  <a:pos x="77" y="5"/>
                </a:cxn>
                <a:cxn ang="0">
                  <a:pos x="57" y="0"/>
                </a:cxn>
                <a:cxn ang="0">
                  <a:pos x="49" y="3"/>
                </a:cxn>
                <a:cxn ang="0">
                  <a:pos x="49" y="13"/>
                </a:cxn>
                <a:cxn ang="0">
                  <a:pos x="15" y="9"/>
                </a:cxn>
                <a:cxn ang="0">
                  <a:pos x="13" y="15"/>
                </a:cxn>
                <a:cxn ang="0">
                  <a:pos x="19" y="18"/>
                </a:cxn>
                <a:cxn ang="0">
                  <a:pos x="8" y="32"/>
                </a:cxn>
                <a:cxn ang="0">
                  <a:pos x="27" y="37"/>
                </a:cxn>
                <a:cxn ang="0">
                  <a:pos x="28" y="30"/>
                </a:cxn>
                <a:cxn ang="0">
                  <a:pos x="55" y="43"/>
                </a:cxn>
                <a:cxn ang="0">
                  <a:pos x="40" y="52"/>
                </a:cxn>
                <a:cxn ang="0">
                  <a:pos x="25" y="54"/>
                </a:cxn>
                <a:cxn ang="0">
                  <a:pos x="25" y="54"/>
                </a:cxn>
              </a:cxnLst>
              <a:rect l="0" t="0" r="r" b="b"/>
              <a:pathLst>
                <a:path w="152" h="71">
                  <a:moveTo>
                    <a:pt x="25" y="54"/>
                  </a:moveTo>
                  <a:lnTo>
                    <a:pt x="19" y="58"/>
                  </a:lnTo>
                  <a:lnTo>
                    <a:pt x="0" y="58"/>
                  </a:lnTo>
                  <a:lnTo>
                    <a:pt x="4" y="65"/>
                  </a:lnTo>
                  <a:lnTo>
                    <a:pt x="34" y="65"/>
                  </a:lnTo>
                  <a:lnTo>
                    <a:pt x="49" y="71"/>
                  </a:lnTo>
                  <a:lnTo>
                    <a:pt x="73" y="67"/>
                  </a:lnTo>
                  <a:lnTo>
                    <a:pt x="73" y="58"/>
                  </a:lnTo>
                  <a:lnTo>
                    <a:pt x="83" y="48"/>
                  </a:lnTo>
                  <a:lnTo>
                    <a:pt x="109" y="48"/>
                  </a:lnTo>
                  <a:lnTo>
                    <a:pt x="111" y="41"/>
                  </a:lnTo>
                  <a:lnTo>
                    <a:pt x="128" y="39"/>
                  </a:lnTo>
                  <a:lnTo>
                    <a:pt x="152" y="22"/>
                  </a:lnTo>
                  <a:lnTo>
                    <a:pt x="152" y="17"/>
                  </a:lnTo>
                  <a:lnTo>
                    <a:pt x="135" y="7"/>
                  </a:lnTo>
                  <a:lnTo>
                    <a:pt x="77" y="5"/>
                  </a:lnTo>
                  <a:lnTo>
                    <a:pt x="57" y="0"/>
                  </a:lnTo>
                  <a:lnTo>
                    <a:pt x="49" y="3"/>
                  </a:lnTo>
                  <a:lnTo>
                    <a:pt x="49" y="13"/>
                  </a:lnTo>
                  <a:lnTo>
                    <a:pt x="15" y="9"/>
                  </a:lnTo>
                  <a:lnTo>
                    <a:pt x="13" y="15"/>
                  </a:lnTo>
                  <a:lnTo>
                    <a:pt x="19" y="18"/>
                  </a:lnTo>
                  <a:lnTo>
                    <a:pt x="8" y="32"/>
                  </a:lnTo>
                  <a:lnTo>
                    <a:pt x="27" y="37"/>
                  </a:lnTo>
                  <a:lnTo>
                    <a:pt x="28" y="30"/>
                  </a:lnTo>
                  <a:lnTo>
                    <a:pt x="55" y="43"/>
                  </a:lnTo>
                  <a:lnTo>
                    <a:pt x="40" y="52"/>
                  </a:lnTo>
                  <a:lnTo>
                    <a:pt x="25" y="54"/>
                  </a:lnTo>
                  <a:lnTo>
                    <a:pt x="25" y="5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5" name="Freeform 5766"/>
            <p:cNvSpPr>
              <a:spLocks/>
            </p:cNvSpPr>
            <p:nvPr/>
          </p:nvSpPr>
          <p:spPr bwMode="gray">
            <a:xfrm>
              <a:off x="7615875" y="3347177"/>
              <a:ext cx="292545" cy="170846"/>
            </a:xfrm>
            <a:custGeom>
              <a:avLst/>
              <a:gdLst/>
              <a:ahLst/>
              <a:cxnLst>
                <a:cxn ang="0">
                  <a:pos x="56" y="28"/>
                </a:cxn>
                <a:cxn ang="0">
                  <a:pos x="69" y="28"/>
                </a:cxn>
                <a:cxn ang="0">
                  <a:pos x="67" y="15"/>
                </a:cxn>
                <a:cxn ang="0">
                  <a:pos x="80" y="6"/>
                </a:cxn>
                <a:cxn ang="0">
                  <a:pos x="82" y="4"/>
                </a:cxn>
                <a:cxn ang="0">
                  <a:pos x="88" y="0"/>
                </a:cxn>
                <a:cxn ang="0">
                  <a:pos x="110" y="10"/>
                </a:cxn>
                <a:cxn ang="0">
                  <a:pos x="116" y="26"/>
                </a:cxn>
                <a:cxn ang="0">
                  <a:pos x="144" y="30"/>
                </a:cxn>
                <a:cxn ang="0">
                  <a:pos x="159" y="55"/>
                </a:cxn>
                <a:cxn ang="0">
                  <a:pos x="210" y="83"/>
                </a:cxn>
                <a:cxn ang="0">
                  <a:pos x="225" y="86"/>
                </a:cxn>
                <a:cxn ang="0">
                  <a:pos x="228" y="100"/>
                </a:cxn>
                <a:cxn ang="0">
                  <a:pos x="215" y="96"/>
                </a:cxn>
                <a:cxn ang="0">
                  <a:pos x="213" y="101"/>
                </a:cxn>
                <a:cxn ang="0">
                  <a:pos x="206" y="101"/>
                </a:cxn>
                <a:cxn ang="0">
                  <a:pos x="202" y="118"/>
                </a:cxn>
                <a:cxn ang="0">
                  <a:pos x="185" y="128"/>
                </a:cxn>
                <a:cxn ang="0">
                  <a:pos x="178" y="133"/>
                </a:cxn>
                <a:cxn ang="0">
                  <a:pos x="155" y="128"/>
                </a:cxn>
                <a:cxn ang="0">
                  <a:pos x="155" y="128"/>
                </a:cxn>
                <a:cxn ang="0">
                  <a:pos x="153" y="116"/>
                </a:cxn>
                <a:cxn ang="0">
                  <a:pos x="82" y="83"/>
                </a:cxn>
                <a:cxn ang="0">
                  <a:pos x="58" y="85"/>
                </a:cxn>
                <a:cxn ang="0">
                  <a:pos x="37" y="98"/>
                </a:cxn>
                <a:cxn ang="0">
                  <a:pos x="34" y="68"/>
                </a:cxn>
                <a:cxn ang="0">
                  <a:pos x="28" y="66"/>
                </a:cxn>
                <a:cxn ang="0">
                  <a:pos x="22" y="51"/>
                </a:cxn>
                <a:cxn ang="0">
                  <a:pos x="11" y="51"/>
                </a:cxn>
                <a:cxn ang="0">
                  <a:pos x="9" y="45"/>
                </a:cxn>
                <a:cxn ang="0">
                  <a:pos x="11" y="36"/>
                </a:cxn>
                <a:cxn ang="0">
                  <a:pos x="32" y="40"/>
                </a:cxn>
                <a:cxn ang="0">
                  <a:pos x="39" y="32"/>
                </a:cxn>
                <a:cxn ang="0">
                  <a:pos x="19" y="13"/>
                </a:cxn>
                <a:cxn ang="0">
                  <a:pos x="9" y="15"/>
                </a:cxn>
                <a:cxn ang="0">
                  <a:pos x="7" y="28"/>
                </a:cxn>
                <a:cxn ang="0">
                  <a:pos x="0" y="15"/>
                </a:cxn>
                <a:cxn ang="0">
                  <a:pos x="9" y="10"/>
                </a:cxn>
                <a:cxn ang="0">
                  <a:pos x="22" y="8"/>
                </a:cxn>
                <a:cxn ang="0">
                  <a:pos x="47" y="28"/>
                </a:cxn>
                <a:cxn ang="0">
                  <a:pos x="56" y="28"/>
                </a:cxn>
                <a:cxn ang="0">
                  <a:pos x="56" y="28"/>
                </a:cxn>
              </a:cxnLst>
              <a:rect l="0" t="0" r="r" b="b"/>
              <a:pathLst>
                <a:path w="228" h="133">
                  <a:moveTo>
                    <a:pt x="56" y="28"/>
                  </a:moveTo>
                  <a:lnTo>
                    <a:pt x="69" y="28"/>
                  </a:lnTo>
                  <a:lnTo>
                    <a:pt x="67" y="15"/>
                  </a:lnTo>
                  <a:lnTo>
                    <a:pt x="80" y="6"/>
                  </a:lnTo>
                  <a:lnTo>
                    <a:pt x="82" y="4"/>
                  </a:lnTo>
                  <a:lnTo>
                    <a:pt x="88" y="0"/>
                  </a:lnTo>
                  <a:lnTo>
                    <a:pt x="110" y="10"/>
                  </a:lnTo>
                  <a:lnTo>
                    <a:pt x="116" y="26"/>
                  </a:lnTo>
                  <a:lnTo>
                    <a:pt x="144" y="30"/>
                  </a:lnTo>
                  <a:lnTo>
                    <a:pt x="159" y="55"/>
                  </a:lnTo>
                  <a:lnTo>
                    <a:pt x="210" y="83"/>
                  </a:lnTo>
                  <a:lnTo>
                    <a:pt x="225" y="86"/>
                  </a:lnTo>
                  <a:lnTo>
                    <a:pt x="228" y="100"/>
                  </a:lnTo>
                  <a:lnTo>
                    <a:pt x="215" y="96"/>
                  </a:lnTo>
                  <a:lnTo>
                    <a:pt x="213" y="101"/>
                  </a:lnTo>
                  <a:lnTo>
                    <a:pt x="206" y="101"/>
                  </a:lnTo>
                  <a:lnTo>
                    <a:pt x="202" y="118"/>
                  </a:lnTo>
                  <a:lnTo>
                    <a:pt x="185" y="128"/>
                  </a:lnTo>
                  <a:lnTo>
                    <a:pt x="178" y="133"/>
                  </a:lnTo>
                  <a:lnTo>
                    <a:pt x="155" y="128"/>
                  </a:lnTo>
                  <a:lnTo>
                    <a:pt x="155" y="128"/>
                  </a:lnTo>
                  <a:lnTo>
                    <a:pt x="153" y="116"/>
                  </a:lnTo>
                  <a:lnTo>
                    <a:pt x="82" y="83"/>
                  </a:lnTo>
                  <a:lnTo>
                    <a:pt x="58" y="85"/>
                  </a:lnTo>
                  <a:lnTo>
                    <a:pt x="37" y="98"/>
                  </a:lnTo>
                  <a:lnTo>
                    <a:pt x="34" y="68"/>
                  </a:lnTo>
                  <a:lnTo>
                    <a:pt x="28" y="66"/>
                  </a:lnTo>
                  <a:lnTo>
                    <a:pt x="22" y="51"/>
                  </a:lnTo>
                  <a:lnTo>
                    <a:pt x="11" y="51"/>
                  </a:lnTo>
                  <a:lnTo>
                    <a:pt x="9" y="45"/>
                  </a:lnTo>
                  <a:lnTo>
                    <a:pt x="11" y="36"/>
                  </a:lnTo>
                  <a:lnTo>
                    <a:pt x="32" y="40"/>
                  </a:lnTo>
                  <a:lnTo>
                    <a:pt x="39" y="32"/>
                  </a:lnTo>
                  <a:lnTo>
                    <a:pt x="19" y="13"/>
                  </a:lnTo>
                  <a:lnTo>
                    <a:pt x="9" y="15"/>
                  </a:lnTo>
                  <a:lnTo>
                    <a:pt x="7" y="28"/>
                  </a:lnTo>
                  <a:lnTo>
                    <a:pt x="0" y="15"/>
                  </a:lnTo>
                  <a:lnTo>
                    <a:pt x="9" y="10"/>
                  </a:lnTo>
                  <a:lnTo>
                    <a:pt x="22" y="8"/>
                  </a:lnTo>
                  <a:lnTo>
                    <a:pt x="47" y="28"/>
                  </a:lnTo>
                  <a:lnTo>
                    <a:pt x="56" y="28"/>
                  </a:lnTo>
                  <a:lnTo>
                    <a:pt x="56" y="2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6" name="Freeform 5767"/>
            <p:cNvSpPr>
              <a:spLocks/>
            </p:cNvSpPr>
            <p:nvPr/>
          </p:nvSpPr>
          <p:spPr bwMode="gray">
            <a:xfrm>
              <a:off x="7046182" y="3038883"/>
              <a:ext cx="162953" cy="111757"/>
            </a:xfrm>
            <a:custGeom>
              <a:avLst/>
              <a:gdLst/>
              <a:ahLst/>
              <a:cxnLst>
                <a:cxn ang="0">
                  <a:pos x="6" y="59"/>
                </a:cxn>
                <a:cxn ang="0">
                  <a:pos x="0" y="72"/>
                </a:cxn>
                <a:cxn ang="0">
                  <a:pos x="4" y="81"/>
                </a:cxn>
                <a:cxn ang="0">
                  <a:pos x="36" y="75"/>
                </a:cxn>
                <a:cxn ang="0">
                  <a:pos x="62" y="85"/>
                </a:cxn>
                <a:cxn ang="0">
                  <a:pos x="80" y="81"/>
                </a:cxn>
                <a:cxn ang="0">
                  <a:pos x="99" y="87"/>
                </a:cxn>
                <a:cxn ang="0">
                  <a:pos x="107" y="73"/>
                </a:cxn>
                <a:cxn ang="0">
                  <a:pos x="118" y="72"/>
                </a:cxn>
                <a:cxn ang="0">
                  <a:pos x="109" y="55"/>
                </a:cxn>
                <a:cxn ang="0">
                  <a:pos x="122" y="55"/>
                </a:cxn>
                <a:cxn ang="0">
                  <a:pos x="127" y="47"/>
                </a:cxn>
                <a:cxn ang="0">
                  <a:pos x="114" y="42"/>
                </a:cxn>
                <a:cxn ang="0">
                  <a:pos x="99" y="25"/>
                </a:cxn>
                <a:cxn ang="0">
                  <a:pos x="97" y="12"/>
                </a:cxn>
                <a:cxn ang="0">
                  <a:pos x="60" y="0"/>
                </a:cxn>
                <a:cxn ang="0">
                  <a:pos x="41" y="10"/>
                </a:cxn>
                <a:cxn ang="0">
                  <a:pos x="41" y="19"/>
                </a:cxn>
                <a:cxn ang="0">
                  <a:pos x="30" y="23"/>
                </a:cxn>
                <a:cxn ang="0">
                  <a:pos x="30" y="36"/>
                </a:cxn>
                <a:cxn ang="0">
                  <a:pos x="0" y="38"/>
                </a:cxn>
                <a:cxn ang="0">
                  <a:pos x="6" y="59"/>
                </a:cxn>
                <a:cxn ang="0">
                  <a:pos x="6" y="59"/>
                </a:cxn>
              </a:cxnLst>
              <a:rect l="0" t="0" r="r" b="b"/>
              <a:pathLst>
                <a:path w="127" h="87">
                  <a:moveTo>
                    <a:pt x="6" y="59"/>
                  </a:moveTo>
                  <a:lnTo>
                    <a:pt x="0" y="72"/>
                  </a:lnTo>
                  <a:lnTo>
                    <a:pt x="4" y="81"/>
                  </a:lnTo>
                  <a:lnTo>
                    <a:pt x="36" y="75"/>
                  </a:lnTo>
                  <a:lnTo>
                    <a:pt x="62" y="85"/>
                  </a:lnTo>
                  <a:lnTo>
                    <a:pt x="80" y="81"/>
                  </a:lnTo>
                  <a:lnTo>
                    <a:pt x="99" y="87"/>
                  </a:lnTo>
                  <a:lnTo>
                    <a:pt x="107" y="73"/>
                  </a:lnTo>
                  <a:lnTo>
                    <a:pt x="118" y="72"/>
                  </a:lnTo>
                  <a:lnTo>
                    <a:pt x="109" y="55"/>
                  </a:lnTo>
                  <a:lnTo>
                    <a:pt x="122" y="55"/>
                  </a:lnTo>
                  <a:lnTo>
                    <a:pt x="127" y="47"/>
                  </a:lnTo>
                  <a:lnTo>
                    <a:pt x="114" y="42"/>
                  </a:lnTo>
                  <a:lnTo>
                    <a:pt x="99" y="25"/>
                  </a:lnTo>
                  <a:lnTo>
                    <a:pt x="97" y="12"/>
                  </a:lnTo>
                  <a:lnTo>
                    <a:pt x="60" y="0"/>
                  </a:lnTo>
                  <a:lnTo>
                    <a:pt x="41" y="10"/>
                  </a:lnTo>
                  <a:lnTo>
                    <a:pt x="41" y="19"/>
                  </a:lnTo>
                  <a:lnTo>
                    <a:pt x="30" y="23"/>
                  </a:lnTo>
                  <a:lnTo>
                    <a:pt x="30" y="36"/>
                  </a:lnTo>
                  <a:lnTo>
                    <a:pt x="0" y="38"/>
                  </a:lnTo>
                  <a:lnTo>
                    <a:pt x="6" y="59"/>
                  </a:lnTo>
                  <a:lnTo>
                    <a:pt x="6" y="5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7" name="Freeform 5768"/>
            <p:cNvSpPr>
              <a:spLocks/>
            </p:cNvSpPr>
            <p:nvPr/>
          </p:nvSpPr>
          <p:spPr bwMode="gray">
            <a:xfrm>
              <a:off x="7035917" y="2964378"/>
              <a:ext cx="75702" cy="43675"/>
            </a:xfrm>
            <a:custGeom>
              <a:avLst/>
              <a:gdLst/>
              <a:ahLst/>
              <a:cxnLst>
                <a:cxn ang="0">
                  <a:pos x="14" y="30"/>
                </a:cxn>
                <a:cxn ang="0">
                  <a:pos x="14" y="23"/>
                </a:cxn>
                <a:cxn ang="0">
                  <a:pos x="6" y="23"/>
                </a:cxn>
                <a:cxn ang="0">
                  <a:pos x="0" y="8"/>
                </a:cxn>
                <a:cxn ang="0">
                  <a:pos x="32" y="0"/>
                </a:cxn>
                <a:cxn ang="0">
                  <a:pos x="59" y="4"/>
                </a:cxn>
                <a:cxn ang="0">
                  <a:pos x="57" y="10"/>
                </a:cxn>
                <a:cxn ang="0">
                  <a:pos x="45" y="13"/>
                </a:cxn>
                <a:cxn ang="0">
                  <a:pos x="57" y="27"/>
                </a:cxn>
                <a:cxn ang="0">
                  <a:pos x="55" y="34"/>
                </a:cxn>
                <a:cxn ang="0">
                  <a:pos x="25" y="27"/>
                </a:cxn>
                <a:cxn ang="0">
                  <a:pos x="14" y="30"/>
                </a:cxn>
                <a:cxn ang="0">
                  <a:pos x="14" y="30"/>
                </a:cxn>
              </a:cxnLst>
              <a:rect l="0" t="0" r="r" b="b"/>
              <a:pathLst>
                <a:path w="59" h="34">
                  <a:moveTo>
                    <a:pt x="14" y="30"/>
                  </a:moveTo>
                  <a:lnTo>
                    <a:pt x="14" y="23"/>
                  </a:lnTo>
                  <a:lnTo>
                    <a:pt x="6" y="23"/>
                  </a:lnTo>
                  <a:lnTo>
                    <a:pt x="0" y="8"/>
                  </a:lnTo>
                  <a:lnTo>
                    <a:pt x="32" y="0"/>
                  </a:lnTo>
                  <a:lnTo>
                    <a:pt x="59" y="4"/>
                  </a:lnTo>
                  <a:lnTo>
                    <a:pt x="57" y="10"/>
                  </a:lnTo>
                  <a:lnTo>
                    <a:pt x="45" y="13"/>
                  </a:lnTo>
                  <a:lnTo>
                    <a:pt x="57" y="27"/>
                  </a:lnTo>
                  <a:lnTo>
                    <a:pt x="55" y="34"/>
                  </a:lnTo>
                  <a:lnTo>
                    <a:pt x="25" y="27"/>
                  </a:lnTo>
                  <a:lnTo>
                    <a:pt x="14" y="30"/>
                  </a:lnTo>
                  <a:lnTo>
                    <a:pt x="14" y="3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8" name="Freeform 5769"/>
            <p:cNvSpPr>
              <a:spLocks/>
            </p:cNvSpPr>
            <p:nvPr/>
          </p:nvSpPr>
          <p:spPr bwMode="gray">
            <a:xfrm>
              <a:off x="6997424" y="2999061"/>
              <a:ext cx="125743" cy="52667"/>
            </a:xfrm>
            <a:custGeom>
              <a:avLst/>
              <a:gdLst/>
              <a:ahLst/>
              <a:cxnLst>
                <a:cxn ang="0">
                  <a:pos x="0" y="33"/>
                </a:cxn>
                <a:cxn ang="0">
                  <a:pos x="2" y="22"/>
                </a:cxn>
                <a:cxn ang="0">
                  <a:pos x="10" y="9"/>
                </a:cxn>
                <a:cxn ang="0">
                  <a:pos x="19" y="7"/>
                </a:cxn>
                <a:cxn ang="0">
                  <a:pos x="38" y="18"/>
                </a:cxn>
                <a:cxn ang="0">
                  <a:pos x="45" y="15"/>
                </a:cxn>
                <a:cxn ang="0">
                  <a:pos x="44" y="3"/>
                </a:cxn>
                <a:cxn ang="0">
                  <a:pos x="55" y="0"/>
                </a:cxn>
                <a:cxn ang="0">
                  <a:pos x="85" y="7"/>
                </a:cxn>
                <a:cxn ang="0">
                  <a:pos x="98" y="31"/>
                </a:cxn>
                <a:cxn ang="0">
                  <a:pos x="79" y="41"/>
                </a:cxn>
                <a:cxn ang="0">
                  <a:pos x="53" y="28"/>
                </a:cxn>
                <a:cxn ang="0">
                  <a:pos x="15" y="28"/>
                </a:cxn>
                <a:cxn ang="0">
                  <a:pos x="0" y="33"/>
                </a:cxn>
                <a:cxn ang="0">
                  <a:pos x="0" y="33"/>
                </a:cxn>
                <a:cxn ang="0">
                  <a:pos x="0" y="33"/>
                </a:cxn>
              </a:cxnLst>
              <a:rect l="0" t="0" r="r" b="b"/>
              <a:pathLst>
                <a:path w="98" h="41">
                  <a:moveTo>
                    <a:pt x="0" y="33"/>
                  </a:moveTo>
                  <a:lnTo>
                    <a:pt x="2" y="22"/>
                  </a:lnTo>
                  <a:lnTo>
                    <a:pt x="10" y="9"/>
                  </a:lnTo>
                  <a:lnTo>
                    <a:pt x="19" y="7"/>
                  </a:lnTo>
                  <a:lnTo>
                    <a:pt x="38" y="18"/>
                  </a:lnTo>
                  <a:lnTo>
                    <a:pt x="45" y="15"/>
                  </a:lnTo>
                  <a:lnTo>
                    <a:pt x="44" y="3"/>
                  </a:lnTo>
                  <a:lnTo>
                    <a:pt x="55" y="0"/>
                  </a:lnTo>
                  <a:lnTo>
                    <a:pt x="85" y="7"/>
                  </a:lnTo>
                  <a:lnTo>
                    <a:pt x="98" y="31"/>
                  </a:lnTo>
                  <a:lnTo>
                    <a:pt x="79" y="41"/>
                  </a:lnTo>
                  <a:lnTo>
                    <a:pt x="53" y="28"/>
                  </a:lnTo>
                  <a:lnTo>
                    <a:pt x="15" y="28"/>
                  </a:lnTo>
                  <a:lnTo>
                    <a:pt x="0" y="33"/>
                  </a:lnTo>
                  <a:lnTo>
                    <a:pt x="0" y="33"/>
                  </a:lnTo>
                  <a:lnTo>
                    <a:pt x="0" y="3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9" name="Freeform 5770"/>
            <p:cNvSpPr>
              <a:spLocks/>
            </p:cNvSpPr>
            <p:nvPr/>
          </p:nvSpPr>
          <p:spPr bwMode="gray">
            <a:xfrm>
              <a:off x="6997424" y="3035029"/>
              <a:ext cx="101364" cy="52667"/>
            </a:xfrm>
            <a:custGeom>
              <a:avLst/>
              <a:gdLst/>
              <a:ahLst/>
              <a:cxnLst>
                <a:cxn ang="0">
                  <a:pos x="38" y="41"/>
                </a:cxn>
                <a:cxn ang="0">
                  <a:pos x="29" y="35"/>
                </a:cxn>
                <a:cxn ang="0">
                  <a:pos x="25" y="24"/>
                </a:cxn>
                <a:cxn ang="0">
                  <a:pos x="0" y="22"/>
                </a:cxn>
                <a:cxn ang="0">
                  <a:pos x="0" y="5"/>
                </a:cxn>
                <a:cxn ang="0">
                  <a:pos x="0" y="5"/>
                </a:cxn>
                <a:cxn ang="0">
                  <a:pos x="15" y="0"/>
                </a:cxn>
                <a:cxn ang="0">
                  <a:pos x="53" y="0"/>
                </a:cxn>
                <a:cxn ang="0">
                  <a:pos x="79" y="13"/>
                </a:cxn>
                <a:cxn ang="0">
                  <a:pos x="79" y="22"/>
                </a:cxn>
                <a:cxn ang="0">
                  <a:pos x="68" y="26"/>
                </a:cxn>
                <a:cxn ang="0">
                  <a:pos x="68" y="39"/>
                </a:cxn>
                <a:cxn ang="0">
                  <a:pos x="38" y="41"/>
                </a:cxn>
                <a:cxn ang="0">
                  <a:pos x="38" y="41"/>
                </a:cxn>
              </a:cxnLst>
              <a:rect l="0" t="0" r="r" b="b"/>
              <a:pathLst>
                <a:path w="79" h="41">
                  <a:moveTo>
                    <a:pt x="38" y="41"/>
                  </a:moveTo>
                  <a:lnTo>
                    <a:pt x="29" y="35"/>
                  </a:lnTo>
                  <a:lnTo>
                    <a:pt x="25" y="24"/>
                  </a:lnTo>
                  <a:lnTo>
                    <a:pt x="0" y="22"/>
                  </a:lnTo>
                  <a:lnTo>
                    <a:pt x="0" y="5"/>
                  </a:lnTo>
                  <a:lnTo>
                    <a:pt x="0" y="5"/>
                  </a:lnTo>
                  <a:lnTo>
                    <a:pt x="15" y="0"/>
                  </a:lnTo>
                  <a:lnTo>
                    <a:pt x="53" y="0"/>
                  </a:lnTo>
                  <a:lnTo>
                    <a:pt x="79" y="13"/>
                  </a:lnTo>
                  <a:lnTo>
                    <a:pt x="79" y="22"/>
                  </a:lnTo>
                  <a:lnTo>
                    <a:pt x="68" y="26"/>
                  </a:lnTo>
                  <a:lnTo>
                    <a:pt x="68" y="39"/>
                  </a:lnTo>
                  <a:lnTo>
                    <a:pt x="38" y="41"/>
                  </a:lnTo>
                  <a:lnTo>
                    <a:pt x="38" y="4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0" name="Freeform 5771"/>
            <p:cNvSpPr>
              <a:spLocks/>
            </p:cNvSpPr>
            <p:nvPr/>
          </p:nvSpPr>
          <p:spPr bwMode="gray">
            <a:xfrm>
              <a:off x="6976895" y="3063289"/>
              <a:ext cx="57739" cy="16699"/>
            </a:xfrm>
            <a:custGeom>
              <a:avLst/>
              <a:gdLst/>
              <a:ahLst/>
              <a:cxnLst>
                <a:cxn ang="0">
                  <a:pos x="0" y="11"/>
                </a:cxn>
                <a:cxn ang="0">
                  <a:pos x="45" y="13"/>
                </a:cxn>
                <a:cxn ang="0">
                  <a:pos x="41" y="2"/>
                </a:cxn>
                <a:cxn ang="0">
                  <a:pos x="16" y="0"/>
                </a:cxn>
                <a:cxn ang="0">
                  <a:pos x="0" y="11"/>
                </a:cxn>
                <a:cxn ang="0">
                  <a:pos x="0" y="11"/>
                </a:cxn>
              </a:cxnLst>
              <a:rect l="0" t="0" r="r" b="b"/>
              <a:pathLst>
                <a:path w="45" h="13">
                  <a:moveTo>
                    <a:pt x="0" y="11"/>
                  </a:moveTo>
                  <a:lnTo>
                    <a:pt x="45" y="13"/>
                  </a:lnTo>
                  <a:lnTo>
                    <a:pt x="41" y="2"/>
                  </a:lnTo>
                  <a:lnTo>
                    <a:pt x="16" y="0"/>
                  </a:lnTo>
                  <a:lnTo>
                    <a:pt x="0" y="11"/>
                  </a:lnTo>
                  <a:lnTo>
                    <a:pt x="0"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1" name="Freeform 5772"/>
            <p:cNvSpPr>
              <a:spLocks/>
            </p:cNvSpPr>
            <p:nvPr/>
          </p:nvSpPr>
          <p:spPr bwMode="gray">
            <a:xfrm>
              <a:off x="7111619" y="3214867"/>
              <a:ext cx="66721" cy="65513"/>
            </a:xfrm>
            <a:custGeom>
              <a:avLst/>
              <a:gdLst/>
              <a:ahLst/>
              <a:cxnLst>
                <a:cxn ang="0">
                  <a:pos x="31" y="51"/>
                </a:cxn>
                <a:cxn ang="0">
                  <a:pos x="24" y="30"/>
                </a:cxn>
                <a:cxn ang="0">
                  <a:pos x="7" y="6"/>
                </a:cxn>
                <a:cxn ang="0">
                  <a:pos x="0" y="4"/>
                </a:cxn>
                <a:cxn ang="0">
                  <a:pos x="13" y="0"/>
                </a:cxn>
                <a:cxn ang="0">
                  <a:pos x="37" y="8"/>
                </a:cxn>
                <a:cxn ang="0">
                  <a:pos x="39" y="17"/>
                </a:cxn>
                <a:cxn ang="0">
                  <a:pos x="50" y="30"/>
                </a:cxn>
                <a:cxn ang="0">
                  <a:pos x="52" y="38"/>
                </a:cxn>
                <a:cxn ang="0">
                  <a:pos x="39" y="38"/>
                </a:cxn>
                <a:cxn ang="0">
                  <a:pos x="31" y="51"/>
                </a:cxn>
                <a:cxn ang="0">
                  <a:pos x="31" y="51"/>
                </a:cxn>
              </a:cxnLst>
              <a:rect l="0" t="0" r="r" b="b"/>
              <a:pathLst>
                <a:path w="52" h="51">
                  <a:moveTo>
                    <a:pt x="31" y="51"/>
                  </a:moveTo>
                  <a:lnTo>
                    <a:pt x="24" y="30"/>
                  </a:lnTo>
                  <a:lnTo>
                    <a:pt x="7" y="6"/>
                  </a:lnTo>
                  <a:lnTo>
                    <a:pt x="0" y="4"/>
                  </a:lnTo>
                  <a:lnTo>
                    <a:pt x="13" y="0"/>
                  </a:lnTo>
                  <a:lnTo>
                    <a:pt x="37" y="8"/>
                  </a:lnTo>
                  <a:lnTo>
                    <a:pt x="39" y="17"/>
                  </a:lnTo>
                  <a:lnTo>
                    <a:pt x="50" y="30"/>
                  </a:lnTo>
                  <a:lnTo>
                    <a:pt x="52" y="38"/>
                  </a:lnTo>
                  <a:lnTo>
                    <a:pt x="39" y="38"/>
                  </a:lnTo>
                  <a:lnTo>
                    <a:pt x="31" y="51"/>
                  </a:lnTo>
                  <a:lnTo>
                    <a:pt x="31" y="5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2" name="Freeform 5773"/>
            <p:cNvSpPr>
              <a:spLocks/>
            </p:cNvSpPr>
            <p:nvPr/>
          </p:nvSpPr>
          <p:spPr bwMode="gray">
            <a:xfrm>
              <a:off x="7375936" y="3330478"/>
              <a:ext cx="129592" cy="57805"/>
            </a:xfrm>
            <a:custGeom>
              <a:avLst/>
              <a:gdLst/>
              <a:ahLst/>
              <a:cxnLst>
                <a:cxn ang="0">
                  <a:pos x="76" y="39"/>
                </a:cxn>
                <a:cxn ang="0">
                  <a:pos x="82" y="38"/>
                </a:cxn>
                <a:cxn ang="0">
                  <a:pos x="101" y="43"/>
                </a:cxn>
                <a:cxn ang="0">
                  <a:pos x="95" y="34"/>
                </a:cxn>
                <a:cxn ang="0">
                  <a:pos x="97" y="28"/>
                </a:cxn>
                <a:cxn ang="0">
                  <a:pos x="97" y="28"/>
                </a:cxn>
                <a:cxn ang="0">
                  <a:pos x="76" y="15"/>
                </a:cxn>
                <a:cxn ang="0">
                  <a:pos x="58" y="17"/>
                </a:cxn>
                <a:cxn ang="0">
                  <a:pos x="41" y="6"/>
                </a:cxn>
                <a:cxn ang="0">
                  <a:pos x="0" y="0"/>
                </a:cxn>
                <a:cxn ang="0">
                  <a:pos x="15" y="9"/>
                </a:cxn>
                <a:cxn ang="0">
                  <a:pos x="28" y="28"/>
                </a:cxn>
                <a:cxn ang="0">
                  <a:pos x="28" y="34"/>
                </a:cxn>
                <a:cxn ang="0">
                  <a:pos x="28" y="34"/>
                </a:cxn>
                <a:cxn ang="0">
                  <a:pos x="48" y="36"/>
                </a:cxn>
                <a:cxn ang="0">
                  <a:pos x="54" y="45"/>
                </a:cxn>
                <a:cxn ang="0">
                  <a:pos x="56" y="43"/>
                </a:cxn>
                <a:cxn ang="0">
                  <a:pos x="76" y="39"/>
                </a:cxn>
                <a:cxn ang="0">
                  <a:pos x="76" y="39"/>
                </a:cxn>
              </a:cxnLst>
              <a:rect l="0" t="0" r="r" b="b"/>
              <a:pathLst>
                <a:path w="101" h="45">
                  <a:moveTo>
                    <a:pt x="76" y="39"/>
                  </a:moveTo>
                  <a:lnTo>
                    <a:pt x="82" y="38"/>
                  </a:lnTo>
                  <a:lnTo>
                    <a:pt x="101" y="43"/>
                  </a:lnTo>
                  <a:lnTo>
                    <a:pt x="95" y="34"/>
                  </a:lnTo>
                  <a:lnTo>
                    <a:pt x="97" y="28"/>
                  </a:lnTo>
                  <a:lnTo>
                    <a:pt x="97" y="28"/>
                  </a:lnTo>
                  <a:lnTo>
                    <a:pt x="76" y="15"/>
                  </a:lnTo>
                  <a:lnTo>
                    <a:pt x="58" y="17"/>
                  </a:lnTo>
                  <a:lnTo>
                    <a:pt x="41" y="6"/>
                  </a:lnTo>
                  <a:lnTo>
                    <a:pt x="0" y="0"/>
                  </a:lnTo>
                  <a:lnTo>
                    <a:pt x="15" y="9"/>
                  </a:lnTo>
                  <a:lnTo>
                    <a:pt x="28" y="28"/>
                  </a:lnTo>
                  <a:lnTo>
                    <a:pt x="28" y="34"/>
                  </a:lnTo>
                  <a:lnTo>
                    <a:pt x="28" y="34"/>
                  </a:lnTo>
                  <a:lnTo>
                    <a:pt x="48" y="36"/>
                  </a:lnTo>
                  <a:lnTo>
                    <a:pt x="54" y="45"/>
                  </a:lnTo>
                  <a:lnTo>
                    <a:pt x="56" y="43"/>
                  </a:lnTo>
                  <a:lnTo>
                    <a:pt x="76" y="39"/>
                  </a:lnTo>
                  <a:lnTo>
                    <a:pt x="76" y="3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3" name="Freeform 5774"/>
            <p:cNvSpPr>
              <a:spLocks/>
            </p:cNvSpPr>
            <p:nvPr/>
          </p:nvSpPr>
          <p:spPr bwMode="gray">
            <a:xfrm>
              <a:off x="7445223" y="3380575"/>
              <a:ext cx="66721" cy="56521"/>
            </a:xfrm>
            <a:custGeom>
              <a:avLst/>
              <a:gdLst/>
              <a:ahLst/>
              <a:cxnLst>
                <a:cxn ang="0">
                  <a:pos x="22" y="27"/>
                </a:cxn>
                <a:cxn ang="0">
                  <a:pos x="11" y="19"/>
                </a:cxn>
                <a:cxn ang="0">
                  <a:pos x="0" y="6"/>
                </a:cxn>
                <a:cxn ang="0">
                  <a:pos x="2" y="4"/>
                </a:cxn>
                <a:cxn ang="0">
                  <a:pos x="22" y="0"/>
                </a:cxn>
                <a:cxn ang="0">
                  <a:pos x="39" y="15"/>
                </a:cxn>
                <a:cxn ang="0">
                  <a:pos x="39" y="23"/>
                </a:cxn>
                <a:cxn ang="0">
                  <a:pos x="50" y="29"/>
                </a:cxn>
                <a:cxn ang="0">
                  <a:pos x="52" y="44"/>
                </a:cxn>
                <a:cxn ang="0">
                  <a:pos x="47" y="44"/>
                </a:cxn>
                <a:cxn ang="0">
                  <a:pos x="39" y="30"/>
                </a:cxn>
                <a:cxn ang="0">
                  <a:pos x="22" y="27"/>
                </a:cxn>
                <a:cxn ang="0">
                  <a:pos x="22" y="27"/>
                </a:cxn>
              </a:cxnLst>
              <a:rect l="0" t="0" r="r" b="b"/>
              <a:pathLst>
                <a:path w="52" h="44">
                  <a:moveTo>
                    <a:pt x="22" y="27"/>
                  </a:moveTo>
                  <a:lnTo>
                    <a:pt x="11" y="19"/>
                  </a:lnTo>
                  <a:lnTo>
                    <a:pt x="0" y="6"/>
                  </a:lnTo>
                  <a:lnTo>
                    <a:pt x="2" y="4"/>
                  </a:lnTo>
                  <a:lnTo>
                    <a:pt x="22" y="0"/>
                  </a:lnTo>
                  <a:lnTo>
                    <a:pt x="39" y="15"/>
                  </a:lnTo>
                  <a:lnTo>
                    <a:pt x="39" y="23"/>
                  </a:lnTo>
                  <a:lnTo>
                    <a:pt x="50" y="29"/>
                  </a:lnTo>
                  <a:lnTo>
                    <a:pt x="52" y="44"/>
                  </a:lnTo>
                  <a:lnTo>
                    <a:pt x="47" y="44"/>
                  </a:lnTo>
                  <a:lnTo>
                    <a:pt x="39" y="30"/>
                  </a:lnTo>
                  <a:lnTo>
                    <a:pt x="22" y="27"/>
                  </a:lnTo>
                  <a:lnTo>
                    <a:pt x="22" y="2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4" name="Freeform 5775"/>
            <p:cNvSpPr>
              <a:spLocks/>
            </p:cNvSpPr>
            <p:nvPr/>
          </p:nvSpPr>
          <p:spPr bwMode="gray">
            <a:xfrm>
              <a:off x="7473451" y="3415258"/>
              <a:ext cx="32077" cy="21838"/>
            </a:xfrm>
            <a:custGeom>
              <a:avLst/>
              <a:gdLst/>
              <a:ahLst/>
              <a:cxnLst>
                <a:cxn ang="0">
                  <a:pos x="25" y="17"/>
                </a:cxn>
                <a:cxn ang="0">
                  <a:pos x="15" y="17"/>
                </a:cxn>
                <a:cxn ang="0">
                  <a:pos x="0" y="0"/>
                </a:cxn>
                <a:cxn ang="0">
                  <a:pos x="17" y="3"/>
                </a:cxn>
                <a:cxn ang="0">
                  <a:pos x="25" y="17"/>
                </a:cxn>
                <a:cxn ang="0">
                  <a:pos x="25" y="17"/>
                </a:cxn>
              </a:cxnLst>
              <a:rect l="0" t="0" r="r" b="b"/>
              <a:pathLst>
                <a:path w="25" h="17">
                  <a:moveTo>
                    <a:pt x="25" y="17"/>
                  </a:moveTo>
                  <a:lnTo>
                    <a:pt x="15" y="17"/>
                  </a:lnTo>
                  <a:lnTo>
                    <a:pt x="0" y="0"/>
                  </a:lnTo>
                  <a:lnTo>
                    <a:pt x="17" y="3"/>
                  </a:lnTo>
                  <a:lnTo>
                    <a:pt x="25" y="17"/>
                  </a:lnTo>
                  <a:lnTo>
                    <a:pt x="25"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5" name="Freeform 5776"/>
            <p:cNvSpPr>
              <a:spLocks/>
            </p:cNvSpPr>
            <p:nvPr/>
          </p:nvSpPr>
          <p:spPr bwMode="gray">
            <a:xfrm>
              <a:off x="7473451" y="3366445"/>
              <a:ext cx="109063" cy="82212"/>
            </a:xfrm>
            <a:custGeom>
              <a:avLst/>
              <a:gdLst/>
              <a:ahLst/>
              <a:cxnLst>
                <a:cxn ang="0">
                  <a:pos x="53" y="2"/>
                </a:cxn>
                <a:cxn ang="0">
                  <a:pos x="66" y="17"/>
                </a:cxn>
                <a:cxn ang="0">
                  <a:pos x="85" y="28"/>
                </a:cxn>
                <a:cxn ang="0">
                  <a:pos x="73" y="36"/>
                </a:cxn>
                <a:cxn ang="0">
                  <a:pos x="72" y="51"/>
                </a:cxn>
                <a:cxn ang="0">
                  <a:pos x="66" y="51"/>
                </a:cxn>
                <a:cxn ang="0">
                  <a:pos x="68" y="64"/>
                </a:cxn>
                <a:cxn ang="0">
                  <a:pos x="68" y="64"/>
                </a:cxn>
                <a:cxn ang="0">
                  <a:pos x="55" y="55"/>
                </a:cxn>
                <a:cxn ang="0">
                  <a:pos x="55" y="43"/>
                </a:cxn>
                <a:cxn ang="0">
                  <a:pos x="51" y="41"/>
                </a:cxn>
                <a:cxn ang="0">
                  <a:pos x="34" y="55"/>
                </a:cxn>
                <a:cxn ang="0">
                  <a:pos x="30" y="55"/>
                </a:cxn>
                <a:cxn ang="0">
                  <a:pos x="28" y="40"/>
                </a:cxn>
                <a:cxn ang="0">
                  <a:pos x="17" y="34"/>
                </a:cxn>
                <a:cxn ang="0">
                  <a:pos x="17" y="26"/>
                </a:cxn>
                <a:cxn ang="0">
                  <a:pos x="0" y="11"/>
                </a:cxn>
                <a:cxn ang="0">
                  <a:pos x="6" y="10"/>
                </a:cxn>
                <a:cxn ang="0">
                  <a:pos x="25" y="15"/>
                </a:cxn>
                <a:cxn ang="0">
                  <a:pos x="19" y="6"/>
                </a:cxn>
                <a:cxn ang="0">
                  <a:pos x="21" y="0"/>
                </a:cxn>
                <a:cxn ang="0">
                  <a:pos x="21" y="0"/>
                </a:cxn>
                <a:cxn ang="0">
                  <a:pos x="36" y="13"/>
                </a:cxn>
                <a:cxn ang="0">
                  <a:pos x="45" y="13"/>
                </a:cxn>
                <a:cxn ang="0">
                  <a:pos x="53" y="2"/>
                </a:cxn>
                <a:cxn ang="0">
                  <a:pos x="53" y="2"/>
                </a:cxn>
              </a:cxnLst>
              <a:rect l="0" t="0" r="r" b="b"/>
              <a:pathLst>
                <a:path w="85" h="64">
                  <a:moveTo>
                    <a:pt x="53" y="2"/>
                  </a:moveTo>
                  <a:lnTo>
                    <a:pt x="66" y="17"/>
                  </a:lnTo>
                  <a:lnTo>
                    <a:pt x="85" y="28"/>
                  </a:lnTo>
                  <a:lnTo>
                    <a:pt x="73" y="36"/>
                  </a:lnTo>
                  <a:lnTo>
                    <a:pt x="72" y="51"/>
                  </a:lnTo>
                  <a:lnTo>
                    <a:pt x="66" y="51"/>
                  </a:lnTo>
                  <a:lnTo>
                    <a:pt x="68" y="64"/>
                  </a:lnTo>
                  <a:lnTo>
                    <a:pt x="68" y="64"/>
                  </a:lnTo>
                  <a:lnTo>
                    <a:pt x="55" y="55"/>
                  </a:lnTo>
                  <a:lnTo>
                    <a:pt x="55" y="43"/>
                  </a:lnTo>
                  <a:lnTo>
                    <a:pt x="51" y="41"/>
                  </a:lnTo>
                  <a:lnTo>
                    <a:pt x="34" y="55"/>
                  </a:lnTo>
                  <a:lnTo>
                    <a:pt x="30" y="55"/>
                  </a:lnTo>
                  <a:lnTo>
                    <a:pt x="28" y="40"/>
                  </a:lnTo>
                  <a:lnTo>
                    <a:pt x="17" y="34"/>
                  </a:lnTo>
                  <a:lnTo>
                    <a:pt x="17" y="26"/>
                  </a:lnTo>
                  <a:lnTo>
                    <a:pt x="0" y="11"/>
                  </a:lnTo>
                  <a:lnTo>
                    <a:pt x="6" y="10"/>
                  </a:lnTo>
                  <a:lnTo>
                    <a:pt x="25" y="15"/>
                  </a:lnTo>
                  <a:lnTo>
                    <a:pt x="19" y="6"/>
                  </a:lnTo>
                  <a:lnTo>
                    <a:pt x="21" y="0"/>
                  </a:lnTo>
                  <a:lnTo>
                    <a:pt x="21" y="0"/>
                  </a:lnTo>
                  <a:lnTo>
                    <a:pt x="36" y="13"/>
                  </a:lnTo>
                  <a:lnTo>
                    <a:pt x="45" y="13"/>
                  </a:lnTo>
                  <a:lnTo>
                    <a:pt x="53" y="2"/>
                  </a:lnTo>
                  <a:lnTo>
                    <a:pt x="53"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6" name="Freeform 5777"/>
            <p:cNvSpPr>
              <a:spLocks/>
            </p:cNvSpPr>
            <p:nvPr/>
          </p:nvSpPr>
          <p:spPr bwMode="gray">
            <a:xfrm>
              <a:off x="5149771" y="4589346"/>
              <a:ext cx="261751" cy="312148"/>
            </a:xfrm>
            <a:custGeom>
              <a:avLst/>
              <a:gdLst/>
              <a:ahLst/>
              <a:cxnLst>
                <a:cxn ang="0">
                  <a:pos x="0" y="22"/>
                </a:cxn>
                <a:cxn ang="0">
                  <a:pos x="23" y="22"/>
                </a:cxn>
                <a:cxn ang="0">
                  <a:pos x="47" y="2"/>
                </a:cxn>
                <a:cxn ang="0">
                  <a:pos x="67" y="0"/>
                </a:cxn>
                <a:cxn ang="0">
                  <a:pos x="69" y="30"/>
                </a:cxn>
                <a:cxn ang="0">
                  <a:pos x="77" y="43"/>
                </a:cxn>
                <a:cxn ang="0">
                  <a:pos x="144" y="71"/>
                </a:cxn>
                <a:cxn ang="0">
                  <a:pos x="157" y="92"/>
                </a:cxn>
                <a:cxn ang="0">
                  <a:pos x="156" y="103"/>
                </a:cxn>
                <a:cxn ang="0">
                  <a:pos x="161" y="120"/>
                </a:cxn>
                <a:cxn ang="0">
                  <a:pos x="189" y="124"/>
                </a:cxn>
                <a:cxn ang="0">
                  <a:pos x="191" y="135"/>
                </a:cxn>
                <a:cxn ang="0">
                  <a:pos x="204" y="157"/>
                </a:cxn>
                <a:cxn ang="0">
                  <a:pos x="202" y="193"/>
                </a:cxn>
                <a:cxn ang="0">
                  <a:pos x="184" y="176"/>
                </a:cxn>
                <a:cxn ang="0">
                  <a:pos x="141" y="187"/>
                </a:cxn>
                <a:cxn ang="0">
                  <a:pos x="133" y="232"/>
                </a:cxn>
                <a:cxn ang="0">
                  <a:pos x="133" y="232"/>
                </a:cxn>
                <a:cxn ang="0">
                  <a:pos x="112" y="228"/>
                </a:cxn>
                <a:cxn ang="0">
                  <a:pos x="109" y="236"/>
                </a:cxn>
                <a:cxn ang="0">
                  <a:pos x="77" y="223"/>
                </a:cxn>
                <a:cxn ang="0">
                  <a:pos x="62" y="243"/>
                </a:cxn>
                <a:cxn ang="0">
                  <a:pos x="51" y="242"/>
                </a:cxn>
                <a:cxn ang="0">
                  <a:pos x="30" y="191"/>
                </a:cxn>
                <a:cxn ang="0">
                  <a:pos x="32" y="176"/>
                </a:cxn>
                <a:cxn ang="0">
                  <a:pos x="13" y="144"/>
                </a:cxn>
                <a:cxn ang="0">
                  <a:pos x="19" y="125"/>
                </a:cxn>
                <a:cxn ang="0">
                  <a:pos x="11" y="110"/>
                </a:cxn>
                <a:cxn ang="0">
                  <a:pos x="17" y="49"/>
                </a:cxn>
                <a:cxn ang="0">
                  <a:pos x="0" y="22"/>
                </a:cxn>
                <a:cxn ang="0">
                  <a:pos x="0" y="22"/>
                </a:cxn>
              </a:cxnLst>
              <a:rect l="0" t="0" r="r" b="b"/>
              <a:pathLst>
                <a:path w="204" h="243">
                  <a:moveTo>
                    <a:pt x="0" y="22"/>
                  </a:moveTo>
                  <a:lnTo>
                    <a:pt x="23" y="22"/>
                  </a:lnTo>
                  <a:lnTo>
                    <a:pt x="47" y="2"/>
                  </a:lnTo>
                  <a:lnTo>
                    <a:pt x="67" y="0"/>
                  </a:lnTo>
                  <a:lnTo>
                    <a:pt x="69" y="30"/>
                  </a:lnTo>
                  <a:lnTo>
                    <a:pt x="77" y="43"/>
                  </a:lnTo>
                  <a:lnTo>
                    <a:pt x="144" y="71"/>
                  </a:lnTo>
                  <a:lnTo>
                    <a:pt x="157" y="92"/>
                  </a:lnTo>
                  <a:lnTo>
                    <a:pt x="156" y="103"/>
                  </a:lnTo>
                  <a:lnTo>
                    <a:pt x="161" y="120"/>
                  </a:lnTo>
                  <a:lnTo>
                    <a:pt x="189" y="124"/>
                  </a:lnTo>
                  <a:lnTo>
                    <a:pt x="191" y="135"/>
                  </a:lnTo>
                  <a:lnTo>
                    <a:pt x="204" y="157"/>
                  </a:lnTo>
                  <a:lnTo>
                    <a:pt x="202" y="193"/>
                  </a:lnTo>
                  <a:lnTo>
                    <a:pt x="184" y="176"/>
                  </a:lnTo>
                  <a:lnTo>
                    <a:pt x="141" y="187"/>
                  </a:lnTo>
                  <a:lnTo>
                    <a:pt x="133" y="232"/>
                  </a:lnTo>
                  <a:lnTo>
                    <a:pt x="133" y="232"/>
                  </a:lnTo>
                  <a:lnTo>
                    <a:pt x="112" y="228"/>
                  </a:lnTo>
                  <a:lnTo>
                    <a:pt x="109" y="236"/>
                  </a:lnTo>
                  <a:lnTo>
                    <a:pt x="77" y="223"/>
                  </a:lnTo>
                  <a:lnTo>
                    <a:pt x="62" y="243"/>
                  </a:lnTo>
                  <a:lnTo>
                    <a:pt x="51" y="242"/>
                  </a:lnTo>
                  <a:lnTo>
                    <a:pt x="30" y="191"/>
                  </a:lnTo>
                  <a:lnTo>
                    <a:pt x="32" y="176"/>
                  </a:lnTo>
                  <a:lnTo>
                    <a:pt x="13" y="144"/>
                  </a:lnTo>
                  <a:lnTo>
                    <a:pt x="19" y="125"/>
                  </a:lnTo>
                  <a:lnTo>
                    <a:pt x="11" y="110"/>
                  </a:lnTo>
                  <a:lnTo>
                    <a:pt x="17" y="49"/>
                  </a:lnTo>
                  <a:lnTo>
                    <a:pt x="0" y="22"/>
                  </a:lnTo>
                  <a:lnTo>
                    <a:pt x="0" y="2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7" name="Freeform 5778"/>
            <p:cNvSpPr>
              <a:spLocks/>
            </p:cNvSpPr>
            <p:nvPr/>
          </p:nvSpPr>
          <p:spPr bwMode="gray">
            <a:xfrm>
              <a:off x="5320422" y="4815428"/>
              <a:ext cx="178350" cy="195253"/>
            </a:xfrm>
            <a:custGeom>
              <a:avLst/>
              <a:gdLst/>
              <a:ahLst/>
              <a:cxnLst>
                <a:cxn ang="0">
                  <a:pos x="139" y="116"/>
                </a:cxn>
                <a:cxn ang="0">
                  <a:pos x="137" y="88"/>
                </a:cxn>
                <a:cxn ang="0">
                  <a:pos x="118" y="84"/>
                </a:cxn>
                <a:cxn ang="0">
                  <a:pos x="112" y="60"/>
                </a:cxn>
                <a:cxn ang="0">
                  <a:pos x="105" y="56"/>
                </a:cxn>
                <a:cxn ang="0">
                  <a:pos x="75" y="49"/>
                </a:cxn>
                <a:cxn ang="0">
                  <a:pos x="69" y="17"/>
                </a:cxn>
                <a:cxn ang="0">
                  <a:pos x="51" y="0"/>
                </a:cxn>
                <a:cxn ang="0">
                  <a:pos x="8" y="11"/>
                </a:cxn>
                <a:cxn ang="0">
                  <a:pos x="0" y="56"/>
                </a:cxn>
                <a:cxn ang="0">
                  <a:pos x="0" y="56"/>
                </a:cxn>
                <a:cxn ang="0">
                  <a:pos x="34" y="88"/>
                </a:cxn>
                <a:cxn ang="0">
                  <a:pos x="54" y="92"/>
                </a:cxn>
                <a:cxn ang="0">
                  <a:pos x="81" y="109"/>
                </a:cxn>
                <a:cxn ang="0">
                  <a:pos x="86" y="122"/>
                </a:cxn>
                <a:cxn ang="0">
                  <a:pos x="79" y="146"/>
                </a:cxn>
                <a:cxn ang="0">
                  <a:pos x="111" y="152"/>
                </a:cxn>
                <a:cxn ang="0">
                  <a:pos x="122" y="150"/>
                </a:cxn>
                <a:cxn ang="0">
                  <a:pos x="135" y="137"/>
                </a:cxn>
                <a:cxn ang="0">
                  <a:pos x="139" y="116"/>
                </a:cxn>
                <a:cxn ang="0">
                  <a:pos x="139" y="116"/>
                </a:cxn>
              </a:cxnLst>
              <a:rect l="0" t="0" r="r" b="b"/>
              <a:pathLst>
                <a:path w="139" h="152">
                  <a:moveTo>
                    <a:pt x="139" y="116"/>
                  </a:moveTo>
                  <a:lnTo>
                    <a:pt x="137" y="88"/>
                  </a:lnTo>
                  <a:lnTo>
                    <a:pt x="118" y="84"/>
                  </a:lnTo>
                  <a:lnTo>
                    <a:pt x="112" y="60"/>
                  </a:lnTo>
                  <a:lnTo>
                    <a:pt x="105" y="56"/>
                  </a:lnTo>
                  <a:lnTo>
                    <a:pt x="75" y="49"/>
                  </a:lnTo>
                  <a:lnTo>
                    <a:pt x="69" y="17"/>
                  </a:lnTo>
                  <a:lnTo>
                    <a:pt x="51" y="0"/>
                  </a:lnTo>
                  <a:lnTo>
                    <a:pt x="8" y="11"/>
                  </a:lnTo>
                  <a:lnTo>
                    <a:pt x="0" y="56"/>
                  </a:lnTo>
                  <a:lnTo>
                    <a:pt x="0" y="56"/>
                  </a:lnTo>
                  <a:lnTo>
                    <a:pt x="34" y="88"/>
                  </a:lnTo>
                  <a:lnTo>
                    <a:pt x="54" y="92"/>
                  </a:lnTo>
                  <a:lnTo>
                    <a:pt x="81" y="109"/>
                  </a:lnTo>
                  <a:lnTo>
                    <a:pt x="86" y="122"/>
                  </a:lnTo>
                  <a:lnTo>
                    <a:pt x="79" y="146"/>
                  </a:lnTo>
                  <a:lnTo>
                    <a:pt x="111" y="152"/>
                  </a:lnTo>
                  <a:lnTo>
                    <a:pt x="122" y="150"/>
                  </a:lnTo>
                  <a:lnTo>
                    <a:pt x="135" y="137"/>
                  </a:lnTo>
                  <a:lnTo>
                    <a:pt x="139" y="116"/>
                  </a:lnTo>
                  <a:lnTo>
                    <a:pt x="139" y="11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8" name="Freeform 5779"/>
            <p:cNvSpPr>
              <a:spLocks/>
            </p:cNvSpPr>
            <p:nvPr/>
          </p:nvSpPr>
          <p:spPr bwMode="gray">
            <a:xfrm>
              <a:off x="5198528" y="4875802"/>
              <a:ext cx="319490" cy="716784"/>
            </a:xfrm>
            <a:custGeom>
              <a:avLst/>
              <a:gdLst/>
              <a:ahLst/>
              <a:cxnLst>
                <a:cxn ang="0">
                  <a:pos x="200" y="227"/>
                </a:cxn>
                <a:cxn ang="0">
                  <a:pos x="204" y="238"/>
                </a:cxn>
                <a:cxn ang="0">
                  <a:pos x="222" y="258"/>
                </a:cxn>
                <a:cxn ang="0">
                  <a:pos x="239" y="277"/>
                </a:cxn>
                <a:cxn ang="0">
                  <a:pos x="191" y="315"/>
                </a:cxn>
                <a:cxn ang="0">
                  <a:pos x="162" y="313"/>
                </a:cxn>
                <a:cxn ang="0">
                  <a:pos x="174" y="352"/>
                </a:cxn>
                <a:cxn ang="0">
                  <a:pos x="136" y="350"/>
                </a:cxn>
                <a:cxn ang="0">
                  <a:pos x="142" y="375"/>
                </a:cxn>
                <a:cxn ang="0">
                  <a:pos x="161" y="375"/>
                </a:cxn>
                <a:cxn ang="0">
                  <a:pos x="166" y="388"/>
                </a:cxn>
                <a:cxn ang="0">
                  <a:pos x="151" y="382"/>
                </a:cxn>
                <a:cxn ang="0">
                  <a:pos x="157" y="391"/>
                </a:cxn>
                <a:cxn ang="0">
                  <a:pos x="153" y="418"/>
                </a:cxn>
                <a:cxn ang="0">
                  <a:pos x="151" y="427"/>
                </a:cxn>
                <a:cxn ang="0">
                  <a:pos x="131" y="446"/>
                </a:cxn>
                <a:cxn ang="0">
                  <a:pos x="153" y="466"/>
                </a:cxn>
                <a:cxn ang="0">
                  <a:pos x="168" y="472"/>
                </a:cxn>
                <a:cxn ang="0">
                  <a:pos x="151" y="498"/>
                </a:cxn>
                <a:cxn ang="0">
                  <a:pos x="142" y="526"/>
                </a:cxn>
                <a:cxn ang="0">
                  <a:pos x="166" y="558"/>
                </a:cxn>
                <a:cxn ang="0">
                  <a:pos x="149" y="556"/>
                </a:cxn>
                <a:cxn ang="0">
                  <a:pos x="97" y="528"/>
                </a:cxn>
                <a:cxn ang="0">
                  <a:pos x="76" y="513"/>
                </a:cxn>
                <a:cxn ang="0">
                  <a:pos x="59" y="423"/>
                </a:cxn>
                <a:cxn ang="0">
                  <a:pos x="56" y="416"/>
                </a:cxn>
                <a:cxn ang="0">
                  <a:pos x="41" y="373"/>
                </a:cxn>
                <a:cxn ang="0">
                  <a:pos x="29" y="311"/>
                </a:cxn>
                <a:cxn ang="0">
                  <a:pos x="24" y="264"/>
                </a:cxn>
                <a:cxn ang="0">
                  <a:pos x="22" y="225"/>
                </a:cxn>
                <a:cxn ang="0">
                  <a:pos x="3" y="120"/>
                </a:cxn>
                <a:cxn ang="0">
                  <a:pos x="9" y="52"/>
                </a:cxn>
                <a:cxn ang="0">
                  <a:pos x="24" y="20"/>
                </a:cxn>
                <a:cxn ang="0">
                  <a:pos x="71" y="13"/>
                </a:cxn>
                <a:cxn ang="0">
                  <a:pos x="95" y="9"/>
                </a:cxn>
                <a:cxn ang="0">
                  <a:pos x="149" y="45"/>
                </a:cxn>
                <a:cxn ang="0">
                  <a:pos x="181" y="75"/>
                </a:cxn>
                <a:cxn ang="0">
                  <a:pos x="206" y="105"/>
                </a:cxn>
                <a:cxn ang="0">
                  <a:pos x="230" y="90"/>
                </a:cxn>
                <a:cxn ang="0">
                  <a:pos x="241" y="71"/>
                </a:cxn>
                <a:cxn ang="0">
                  <a:pos x="234" y="107"/>
                </a:cxn>
                <a:cxn ang="0">
                  <a:pos x="196" y="155"/>
                </a:cxn>
              </a:cxnLst>
              <a:rect l="0" t="0" r="r" b="b"/>
              <a:pathLst>
                <a:path w="249" h="558">
                  <a:moveTo>
                    <a:pt x="196" y="155"/>
                  </a:moveTo>
                  <a:lnTo>
                    <a:pt x="200" y="227"/>
                  </a:lnTo>
                  <a:lnTo>
                    <a:pt x="200" y="227"/>
                  </a:lnTo>
                  <a:lnTo>
                    <a:pt x="204" y="238"/>
                  </a:lnTo>
                  <a:lnTo>
                    <a:pt x="224" y="251"/>
                  </a:lnTo>
                  <a:lnTo>
                    <a:pt x="222" y="258"/>
                  </a:lnTo>
                  <a:lnTo>
                    <a:pt x="236" y="270"/>
                  </a:lnTo>
                  <a:lnTo>
                    <a:pt x="239" y="277"/>
                  </a:lnTo>
                  <a:lnTo>
                    <a:pt x="232" y="301"/>
                  </a:lnTo>
                  <a:lnTo>
                    <a:pt x="191" y="315"/>
                  </a:lnTo>
                  <a:lnTo>
                    <a:pt x="168" y="318"/>
                  </a:lnTo>
                  <a:lnTo>
                    <a:pt x="162" y="313"/>
                  </a:lnTo>
                  <a:lnTo>
                    <a:pt x="170" y="326"/>
                  </a:lnTo>
                  <a:lnTo>
                    <a:pt x="174" y="352"/>
                  </a:lnTo>
                  <a:lnTo>
                    <a:pt x="153" y="358"/>
                  </a:lnTo>
                  <a:lnTo>
                    <a:pt x="136" y="350"/>
                  </a:lnTo>
                  <a:lnTo>
                    <a:pt x="131" y="354"/>
                  </a:lnTo>
                  <a:lnTo>
                    <a:pt x="142" y="375"/>
                  </a:lnTo>
                  <a:lnTo>
                    <a:pt x="149" y="378"/>
                  </a:lnTo>
                  <a:lnTo>
                    <a:pt x="161" y="375"/>
                  </a:lnTo>
                  <a:lnTo>
                    <a:pt x="166" y="382"/>
                  </a:lnTo>
                  <a:lnTo>
                    <a:pt x="166" y="388"/>
                  </a:lnTo>
                  <a:lnTo>
                    <a:pt x="159" y="388"/>
                  </a:lnTo>
                  <a:lnTo>
                    <a:pt x="151" y="382"/>
                  </a:lnTo>
                  <a:lnTo>
                    <a:pt x="146" y="388"/>
                  </a:lnTo>
                  <a:lnTo>
                    <a:pt x="157" y="391"/>
                  </a:lnTo>
                  <a:lnTo>
                    <a:pt x="147" y="403"/>
                  </a:lnTo>
                  <a:lnTo>
                    <a:pt x="153" y="418"/>
                  </a:lnTo>
                  <a:lnTo>
                    <a:pt x="149" y="421"/>
                  </a:lnTo>
                  <a:lnTo>
                    <a:pt x="151" y="427"/>
                  </a:lnTo>
                  <a:lnTo>
                    <a:pt x="136" y="431"/>
                  </a:lnTo>
                  <a:lnTo>
                    <a:pt x="131" y="446"/>
                  </a:lnTo>
                  <a:lnTo>
                    <a:pt x="136" y="453"/>
                  </a:lnTo>
                  <a:lnTo>
                    <a:pt x="153" y="466"/>
                  </a:lnTo>
                  <a:lnTo>
                    <a:pt x="164" y="466"/>
                  </a:lnTo>
                  <a:lnTo>
                    <a:pt x="168" y="472"/>
                  </a:lnTo>
                  <a:lnTo>
                    <a:pt x="168" y="481"/>
                  </a:lnTo>
                  <a:lnTo>
                    <a:pt x="151" y="498"/>
                  </a:lnTo>
                  <a:lnTo>
                    <a:pt x="155" y="517"/>
                  </a:lnTo>
                  <a:lnTo>
                    <a:pt x="142" y="526"/>
                  </a:lnTo>
                  <a:lnTo>
                    <a:pt x="144" y="534"/>
                  </a:lnTo>
                  <a:lnTo>
                    <a:pt x="166" y="558"/>
                  </a:lnTo>
                  <a:lnTo>
                    <a:pt x="149" y="556"/>
                  </a:lnTo>
                  <a:lnTo>
                    <a:pt x="149" y="556"/>
                  </a:lnTo>
                  <a:lnTo>
                    <a:pt x="116" y="553"/>
                  </a:lnTo>
                  <a:lnTo>
                    <a:pt x="97" y="528"/>
                  </a:lnTo>
                  <a:lnTo>
                    <a:pt x="84" y="530"/>
                  </a:lnTo>
                  <a:lnTo>
                    <a:pt x="76" y="513"/>
                  </a:lnTo>
                  <a:lnTo>
                    <a:pt x="74" y="457"/>
                  </a:lnTo>
                  <a:lnTo>
                    <a:pt x="59" y="423"/>
                  </a:lnTo>
                  <a:lnTo>
                    <a:pt x="65" y="423"/>
                  </a:lnTo>
                  <a:lnTo>
                    <a:pt x="56" y="416"/>
                  </a:lnTo>
                  <a:lnTo>
                    <a:pt x="41" y="388"/>
                  </a:lnTo>
                  <a:lnTo>
                    <a:pt x="41" y="373"/>
                  </a:lnTo>
                  <a:lnTo>
                    <a:pt x="31" y="356"/>
                  </a:lnTo>
                  <a:lnTo>
                    <a:pt x="29" y="311"/>
                  </a:lnTo>
                  <a:lnTo>
                    <a:pt x="18" y="277"/>
                  </a:lnTo>
                  <a:lnTo>
                    <a:pt x="24" y="264"/>
                  </a:lnTo>
                  <a:lnTo>
                    <a:pt x="18" y="249"/>
                  </a:lnTo>
                  <a:lnTo>
                    <a:pt x="22" y="225"/>
                  </a:lnTo>
                  <a:lnTo>
                    <a:pt x="0" y="176"/>
                  </a:lnTo>
                  <a:lnTo>
                    <a:pt x="3" y="120"/>
                  </a:lnTo>
                  <a:lnTo>
                    <a:pt x="16" y="90"/>
                  </a:lnTo>
                  <a:lnTo>
                    <a:pt x="9" y="52"/>
                  </a:lnTo>
                  <a:lnTo>
                    <a:pt x="24" y="41"/>
                  </a:lnTo>
                  <a:lnTo>
                    <a:pt x="24" y="20"/>
                  </a:lnTo>
                  <a:lnTo>
                    <a:pt x="39" y="0"/>
                  </a:lnTo>
                  <a:lnTo>
                    <a:pt x="71" y="13"/>
                  </a:lnTo>
                  <a:lnTo>
                    <a:pt x="74" y="5"/>
                  </a:lnTo>
                  <a:lnTo>
                    <a:pt x="95" y="9"/>
                  </a:lnTo>
                  <a:lnTo>
                    <a:pt x="129" y="41"/>
                  </a:lnTo>
                  <a:lnTo>
                    <a:pt x="149" y="45"/>
                  </a:lnTo>
                  <a:lnTo>
                    <a:pt x="176" y="62"/>
                  </a:lnTo>
                  <a:lnTo>
                    <a:pt x="181" y="75"/>
                  </a:lnTo>
                  <a:lnTo>
                    <a:pt x="174" y="99"/>
                  </a:lnTo>
                  <a:lnTo>
                    <a:pt x="206" y="105"/>
                  </a:lnTo>
                  <a:lnTo>
                    <a:pt x="217" y="103"/>
                  </a:lnTo>
                  <a:lnTo>
                    <a:pt x="230" y="90"/>
                  </a:lnTo>
                  <a:lnTo>
                    <a:pt x="234" y="69"/>
                  </a:lnTo>
                  <a:lnTo>
                    <a:pt x="241" y="71"/>
                  </a:lnTo>
                  <a:lnTo>
                    <a:pt x="249" y="95"/>
                  </a:lnTo>
                  <a:lnTo>
                    <a:pt x="234" y="107"/>
                  </a:lnTo>
                  <a:lnTo>
                    <a:pt x="196" y="155"/>
                  </a:lnTo>
                  <a:lnTo>
                    <a:pt x="196" y="15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9" name="Freeform 5780"/>
            <p:cNvSpPr>
              <a:spLocks/>
            </p:cNvSpPr>
            <p:nvPr/>
          </p:nvSpPr>
          <p:spPr bwMode="gray">
            <a:xfrm>
              <a:off x="6495735" y="3065858"/>
              <a:ext cx="38493" cy="24407"/>
            </a:xfrm>
            <a:custGeom>
              <a:avLst/>
              <a:gdLst/>
              <a:ahLst/>
              <a:cxnLst>
                <a:cxn ang="0">
                  <a:pos x="6" y="0"/>
                </a:cxn>
                <a:cxn ang="0">
                  <a:pos x="0" y="9"/>
                </a:cxn>
                <a:cxn ang="0">
                  <a:pos x="7" y="17"/>
                </a:cxn>
                <a:cxn ang="0">
                  <a:pos x="21" y="11"/>
                </a:cxn>
                <a:cxn ang="0">
                  <a:pos x="24" y="19"/>
                </a:cxn>
                <a:cxn ang="0">
                  <a:pos x="30" y="13"/>
                </a:cxn>
                <a:cxn ang="0">
                  <a:pos x="26" y="0"/>
                </a:cxn>
                <a:cxn ang="0">
                  <a:pos x="6" y="0"/>
                </a:cxn>
                <a:cxn ang="0">
                  <a:pos x="6" y="0"/>
                </a:cxn>
              </a:cxnLst>
              <a:rect l="0" t="0" r="r" b="b"/>
              <a:pathLst>
                <a:path w="30" h="19">
                  <a:moveTo>
                    <a:pt x="6" y="0"/>
                  </a:moveTo>
                  <a:lnTo>
                    <a:pt x="0" y="9"/>
                  </a:lnTo>
                  <a:lnTo>
                    <a:pt x="7" y="17"/>
                  </a:lnTo>
                  <a:lnTo>
                    <a:pt x="21" y="11"/>
                  </a:lnTo>
                  <a:lnTo>
                    <a:pt x="24" y="19"/>
                  </a:lnTo>
                  <a:lnTo>
                    <a:pt x="30" y="13"/>
                  </a:lnTo>
                  <a:lnTo>
                    <a:pt x="26" y="0"/>
                  </a:lnTo>
                  <a:lnTo>
                    <a:pt x="6" y="0"/>
                  </a:lnTo>
                  <a:lnTo>
                    <a:pt x="6"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0" name="Freeform 5781"/>
            <p:cNvSpPr>
              <a:spLocks/>
            </p:cNvSpPr>
            <p:nvPr/>
          </p:nvSpPr>
          <p:spPr bwMode="gray">
            <a:xfrm>
              <a:off x="6776732" y="3010622"/>
              <a:ext cx="48758" cy="60374"/>
            </a:xfrm>
            <a:custGeom>
              <a:avLst/>
              <a:gdLst/>
              <a:ahLst/>
              <a:cxnLst>
                <a:cxn ang="0">
                  <a:pos x="10" y="47"/>
                </a:cxn>
                <a:cxn ang="0">
                  <a:pos x="19" y="47"/>
                </a:cxn>
                <a:cxn ang="0">
                  <a:pos x="19" y="47"/>
                </a:cxn>
                <a:cxn ang="0">
                  <a:pos x="28" y="26"/>
                </a:cxn>
                <a:cxn ang="0">
                  <a:pos x="38" y="24"/>
                </a:cxn>
                <a:cxn ang="0">
                  <a:pos x="38" y="19"/>
                </a:cxn>
                <a:cxn ang="0">
                  <a:pos x="30" y="19"/>
                </a:cxn>
                <a:cxn ang="0">
                  <a:pos x="32" y="0"/>
                </a:cxn>
                <a:cxn ang="0">
                  <a:pos x="8" y="7"/>
                </a:cxn>
                <a:cxn ang="0">
                  <a:pos x="0" y="19"/>
                </a:cxn>
                <a:cxn ang="0">
                  <a:pos x="2" y="34"/>
                </a:cxn>
                <a:cxn ang="0">
                  <a:pos x="8" y="37"/>
                </a:cxn>
                <a:cxn ang="0">
                  <a:pos x="10" y="47"/>
                </a:cxn>
                <a:cxn ang="0">
                  <a:pos x="10" y="47"/>
                </a:cxn>
                <a:cxn ang="0">
                  <a:pos x="10" y="47"/>
                </a:cxn>
              </a:cxnLst>
              <a:rect l="0" t="0" r="r" b="b"/>
              <a:pathLst>
                <a:path w="38" h="47">
                  <a:moveTo>
                    <a:pt x="10" y="47"/>
                  </a:moveTo>
                  <a:lnTo>
                    <a:pt x="19" y="47"/>
                  </a:lnTo>
                  <a:lnTo>
                    <a:pt x="19" y="47"/>
                  </a:lnTo>
                  <a:lnTo>
                    <a:pt x="28" y="26"/>
                  </a:lnTo>
                  <a:lnTo>
                    <a:pt x="38" y="24"/>
                  </a:lnTo>
                  <a:lnTo>
                    <a:pt x="38" y="19"/>
                  </a:lnTo>
                  <a:lnTo>
                    <a:pt x="30" y="19"/>
                  </a:lnTo>
                  <a:lnTo>
                    <a:pt x="32" y="0"/>
                  </a:lnTo>
                  <a:lnTo>
                    <a:pt x="8" y="7"/>
                  </a:lnTo>
                  <a:lnTo>
                    <a:pt x="0" y="19"/>
                  </a:lnTo>
                  <a:lnTo>
                    <a:pt x="2" y="34"/>
                  </a:lnTo>
                  <a:lnTo>
                    <a:pt x="8" y="37"/>
                  </a:lnTo>
                  <a:lnTo>
                    <a:pt x="10" y="47"/>
                  </a:lnTo>
                  <a:lnTo>
                    <a:pt x="10" y="47"/>
                  </a:lnTo>
                  <a:lnTo>
                    <a:pt x="10" y="4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1" name="Freeform 5782"/>
            <p:cNvSpPr>
              <a:spLocks/>
            </p:cNvSpPr>
            <p:nvPr/>
          </p:nvSpPr>
          <p:spPr bwMode="gray">
            <a:xfrm>
              <a:off x="6731824" y="3176330"/>
              <a:ext cx="8982" cy="14130"/>
            </a:xfrm>
            <a:custGeom>
              <a:avLst/>
              <a:gdLst/>
              <a:ahLst/>
              <a:cxnLst>
                <a:cxn ang="0">
                  <a:pos x="0" y="10"/>
                </a:cxn>
                <a:cxn ang="0">
                  <a:pos x="3" y="0"/>
                </a:cxn>
                <a:cxn ang="0">
                  <a:pos x="7" y="11"/>
                </a:cxn>
                <a:cxn ang="0">
                  <a:pos x="7" y="11"/>
                </a:cxn>
                <a:cxn ang="0">
                  <a:pos x="0" y="10"/>
                </a:cxn>
                <a:cxn ang="0">
                  <a:pos x="0" y="10"/>
                </a:cxn>
              </a:cxnLst>
              <a:rect l="0" t="0" r="r" b="b"/>
              <a:pathLst>
                <a:path w="7" h="11">
                  <a:moveTo>
                    <a:pt x="0" y="10"/>
                  </a:moveTo>
                  <a:lnTo>
                    <a:pt x="3" y="0"/>
                  </a:lnTo>
                  <a:lnTo>
                    <a:pt x="7" y="11"/>
                  </a:lnTo>
                  <a:lnTo>
                    <a:pt x="7" y="11"/>
                  </a:lnTo>
                  <a:lnTo>
                    <a:pt x="0" y="10"/>
                  </a:lnTo>
                  <a:lnTo>
                    <a:pt x="0" y="1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2" name="Freeform 5783"/>
            <p:cNvSpPr>
              <a:spLocks/>
            </p:cNvSpPr>
            <p:nvPr/>
          </p:nvSpPr>
          <p:spPr bwMode="gray">
            <a:xfrm>
              <a:off x="6798545" y="3203306"/>
              <a:ext cx="142423" cy="57805"/>
            </a:xfrm>
            <a:custGeom>
              <a:avLst/>
              <a:gdLst/>
              <a:ahLst/>
              <a:cxnLst>
                <a:cxn ang="0">
                  <a:pos x="0" y="26"/>
                </a:cxn>
                <a:cxn ang="0">
                  <a:pos x="4" y="28"/>
                </a:cxn>
                <a:cxn ang="0">
                  <a:pos x="6" y="32"/>
                </a:cxn>
                <a:cxn ang="0">
                  <a:pos x="4" y="35"/>
                </a:cxn>
                <a:cxn ang="0">
                  <a:pos x="4" y="35"/>
                </a:cxn>
                <a:cxn ang="0">
                  <a:pos x="13" y="39"/>
                </a:cxn>
                <a:cxn ang="0">
                  <a:pos x="15" y="39"/>
                </a:cxn>
                <a:cxn ang="0">
                  <a:pos x="37" y="34"/>
                </a:cxn>
                <a:cxn ang="0">
                  <a:pos x="39" y="39"/>
                </a:cxn>
                <a:cxn ang="0">
                  <a:pos x="60" y="45"/>
                </a:cxn>
                <a:cxn ang="0">
                  <a:pos x="96" y="37"/>
                </a:cxn>
                <a:cxn ang="0">
                  <a:pos x="111" y="17"/>
                </a:cxn>
                <a:cxn ang="0">
                  <a:pos x="105" y="4"/>
                </a:cxn>
                <a:cxn ang="0">
                  <a:pos x="81" y="0"/>
                </a:cxn>
                <a:cxn ang="0">
                  <a:pos x="75" y="5"/>
                </a:cxn>
                <a:cxn ang="0">
                  <a:pos x="62" y="4"/>
                </a:cxn>
                <a:cxn ang="0">
                  <a:pos x="47" y="17"/>
                </a:cxn>
                <a:cxn ang="0">
                  <a:pos x="49" y="22"/>
                </a:cxn>
                <a:cxn ang="0">
                  <a:pos x="0" y="26"/>
                </a:cxn>
                <a:cxn ang="0">
                  <a:pos x="0" y="26"/>
                </a:cxn>
              </a:cxnLst>
              <a:rect l="0" t="0" r="r" b="b"/>
              <a:pathLst>
                <a:path w="111" h="45">
                  <a:moveTo>
                    <a:pt x="0" y="26"/>
                  </a:moveTo>
                  <a:lnTo>
                    <a:pt x="4" y="28"/>
                  </a:lnTo>
                  <a:lnTo>
                    <a:pt x="6" y="32"/>
                  </a:lnTo>
                  <a:lnTo>
                    <a:pt x="4" y="35"/>
                  </a:lnTo>
                  <a:lnTo>
                    <a:pt x="4" y="35"/>
                  </a:lnTo>
                  <a:lnTo>
                    <a:pt x="13" y="39"/>
                  </a:lnTo>
                  <a:lnTo>
                    <a:pt x="15" y="39"/>
                  </a:lnTo>
                  <a:lnTo>
                    <a:pt x="37" y="34"/>
                  </a:lnTo>
                  <a:lnTo>
                    <a:pt x="39" y="39"/>
                  </a:lnTo>
                  <a:lnTo>
                    <a:pt x="60" y="45"/>
                  </a:lnTo>
                  <a:lnTo>
                    <a:pt x="96" y="37"/>
                  </a:lnTo>
                  <a:lnTo>
                    <a:pt x="111" y="17"/>
                  </a:lnTo>
                  <a:lnTo>
                    <a:pt x="105" y="4"/>
                  </a:lnTo>
                  <a:lnTo>
                    <a:pt x="81" y="0"/>
                  </a:lnTo>
                  <a:lnTo>
                    <a:pt x="75" y="5"/>
                  </a:lnTo>
                  <a:lnTo>
                    <a:pt x="62" y="4"/>
                  </a:lnTo>
                  <a:lnTo>
                    <a:pt x="47" y="17"/>
                  </a:lnTo>
                  <a:lnTo>
                    <a:pt x="49" y="22"/>
                  </a:lnTo>
                  <a:lnTo>
                    <a:pt x="0" y="26"/>
                  </a:lnTo>
                  <a:lnTo>
                    <a:pt x="0" y="2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3" name="Freeform 5784"/>
            <p:cNvSpPr>
              <a:spLocks/>
            </p:cNvSpPr>
            <p:nvPr/>
          </p:nvSpPr>
          <p:spPr bwMode="gray">
            <a:xfrm>
              <a:off x="6733107" y="3234136"/>
              <a:ext cx="82118" cy="41106"/>
            </a:xfrm>
            <a:custGeom>
              <a:avLst/>
              <a:gdLst/>
              <a:ahLst/>
              <a:cxnLst>
                <a:cxn ang="0">
                  <a:pos x="15" y="32"/>
                </a:cxn>
                <a:cxn ang="0">
                  <a:pos x="12" y="23"/>
                </a:cxn>
                <a:cxn ang="0">
                  <a:pos x="2" y="26"/>
                </a:cxn>
                <a:cxn ang="0">
                  <a:pos x="0" y="21"/>
                </a:cxn>
                <a:cxn ang="0">
                  <a:pos x="15" y="2"/>
                </a:cxn>
                <a:cxn ang="0">
                  <a:pos x="23" y="0"/>
                </a:cxn>
                <a:cxn ang="0">
                  <a:pos x="51" y="2"/>
                </a:cxn>
                <a:cxn ang="0">
                  <a:pos x="55" y="11"/>
                </a:cxn>
                <a:cxn ang="0">
                  <a:pos x="64" y="15"/>
                </a:cxn>
                <a:cxn ang="0">
                  <a:pos x="60" y="25"/>
                </a:cxn>
                <a:cxn ang="0">
                  <a:pos x="49" y="23"/>
                </a:cxn>
                <a:cxn ang="0">
                  <a:pos x="44" y="30"/>
                </a:cxn>
                <a:cxn ang="0">
                  <a:pos x="36" y="23"/>
                </a:cxn>
                <a:cxn ang="0">
                  <a:pos x="15" y="32"/>
                </a:cxn>
                <a:cxn ang="0">
                  <a:pos x="15" y="32"/>
                </a:cxn>
                <a:cxn ang="0">
                  <a:pos x="15" y="32"/>
                </a:cxn>
              </a:cxnLst>
              <a:rect l="0" t="0" r="r" b="b"/>
              <a:pathLst>
                <a:path w="64" h="32">
                  <a:moveTo>
                    <a:pt x="15" y="32"/>
                  </a:moveTo>
                  <a:lnTo>
                    <a:pt x="12" y="23"/>
                  </a:lnTo>
                  <a:lnTo>
                    <a:pt x="2" y="26"/>
                  </a:lnTo>
                  <a:lnTo>
                    <a:pt x="0" y="21"/>
                  </a:lnTo>
                  <a:lnTo>
                    <a:pt x="15" y="2"/>
                  </a:lnTo>
                  <a:lnTo>
                    <a:pt x="23" y="0"/>
                  </a:lnTo>
                  <a:lnTo>
                    <a:pt x="51" y="2"/>
                  </a:lnTo>
                  <a:lnTo>
                    <a:pt x="55" y="11"/>
                  </a:lnTo>
                  <a:lnTo>
                    <a:pt x="64" y="15"/>
                  </a:lnTo>
                  <a:lnTo>
                    <a:pt x="60" y="25"/>
                  </a:lnTo>
                  <a:lnTo>
                    <a:pt x="49" y="23"/>
                  </a:lnTo>
                  <a:lnTo>
                    <a:pt x="44" y="30"/>
                  </a:lnTo>
                  <a:lnTo>
                    <a:pt x="36" y="23"/>
                  </a:lnTo>
                  <a:lnTo>
                    <a:pt x="15" y="32"/>
                  </a:lnTo>
                  <a:lnTo>
                    <a:pt x="15" y="32"/>
                  </a:lnTo>
                  <a:lnTo>
                    <a:pt x="15" y="3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4" name="Freeform 5785"/>
            <p:cNvSpPr>
              <a:spLocks/>
            </p:cNvSpPr>
            <p:nvPr/>
          </p:nvSpPr>
          <p:spPr bwMode="gray">
            <a:xfrm>
              <a:off x="6985876" y="3349746"/>
              <a:ext cx="33360" cy="71935"/>
            </a:xfrm>
            <a:custGeom>
              <a:avLst/>
              <a:gdLst/>
              <a:ahLst/>
              <a:cxnLst>
                <a:cxn ang="0">
                  <a:pos x="19" y="19"/>
                </a:cxn>
                <a:cxn ang="0">
                  <a:pos x="26" y="34"/>
                </a:cxn>
                <a:cxn ang="0">
                  <a:pos x="26" y="39"/>
                </a:cxn>
                <a:cxn ang="0">
                  <a:pos x="13" y="54"/>
                </a:cxn>
                <a:cxn ang="0">
                  <a:pos x="13" y="56"/>
                </a:cxn>
                <a:cxn ang="0">
                  <a:pos x="0" y="43"/>
                </a:cxn>
                <a:cxn ang="0">
                  <a:pos x="0" y="15"/>
                </a:cxn>
                <a:cxn ang="0">
                  <a:pos x="0" y="15"/>
                </a:cxn>
                <a:cxn ang="0">
                  <a:pos x="4" y="0"/>
                </a:cxn>
                <a:cxn ang="0">
                  <a:pos x="11" y="4"/>
                </a:cxn>
                <a:cxn ang="0">
                  <a:pos x="19" y="19"/>
                </a:cxn>
                <a:cxn ang="0">
                  <a:pos x="19" y="19"/>
                </a:cxn>
              </a:cxnLst>
              <a:rect l="0" t="0" r="r" b="b"/>
              <a:pathLst>
                <a:path w="26" h="56">
                  <a:moveTo>
                    <a:pt x="19" y="19"/>
                  </a:moveTo>
                  <a:lnTo>
                    <a:pt x="26" y="34"/>
                  </a:lnTo>
                  <a:lnTo>
                    <a:pt x="26" y="39"/>
                  </a:lnTo>
                  <a:lnTo>
                    <a:pt x="13" y="54"/>
                  </a:lnTo>
                  <a:lnTo>
                    <a:pt x="13" y="56"/>
                  </a:lnTo>
                  <a:lnTo>
                    <a:pt x="0" y="43"/>
                  </a:lnTo>
                  <a:lnTo>
                    <a:pt x="0" y="15"/>
                  </a:lnTo>
                  <a:lnTo>
                    <a:pt x="0" y="15"/>
                  </a:lnTo>
                  <a:lnTo>
                    <a:pt x="4" y="0"/>
                  </a:lnTo>
                  <a:lnTo>
                    <a:pt x="11" y="4"/>
                  </a:lnTo>
                  <a:lnTo>
                    <a:pt x="19" y="19"/>
                  </a:lnTo>
                  <a:lnTo>
                    <a:pt x="19" y="1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5" name="Freeform 5786"/>
            <p:cNvSpPr>
              <a:spLocks/>
            </p:cNvSpPr>
            <p:nvPr/>
          </p:nvSpPr>
          <p:spPr bwMode="gray">
            <a:xfrm>
              <a:off x="6921722" y="3212298"/>
              <a:ext cx="121894" cy="65513"/>
            </a:xfrm>
            <a:custGeom>
              <a:avLst/>
              <a:gdLst/>
              <a:ahLst/>
              <a:cxnLst>
                <a:cxn ang="0">
                  <a:pos x="3" y="32"/>
                </a:cxn>
                <a:cxn ang="0">
                  <a:pos x="26" y="51"/>
                </a:cxn>
                <a:cxn ang="0">
                  <a:pos x="59" y="43"/>
                </a:cxn>
                <a:cxn ang="0">
                  <a:pos x="73" y="40"/>
                </a:cxn>
                <a:cxn ang="0">
                  <a:pos x="86" y="15"/>
                </a:cxn>
                <a:cxn ang="0">
                  <a:pos x="95" y="12"/>
                </a:cxn>
                <a:cxn ang="0">
                  <a:pos x="86" y="4"/>
                </a:cxn>
                <a:cxn ang="0">
                  <a:pos x="84" y="2"/>
                </a:cxn>
                <a:cxn ang="0">
                  <a:pos x="65" y="0"/>
                </a:cxn>
                <a:cxn ang="0">
                  <a:pos x="30" y="15"/>
                </a:cxn>
                <a:cxn ang="0">
                  <a:pos x="15" y="10"/>
                </a:cxn>
                <a:cxn ang="0">
                  <a:pos x="0" y="30"/>
                </a:cxn>
                <a:cxn ang="0">
                  <a:pos x="3" y="32"/>
                </a:cxn>
                <a:cxn ang="0">
                  <a:pos x="3" y="32"/>
                </a:cxn>
              </a:cxnLst>
              <a:rect l="0" t="0" r="r" b="b"/>
              <a:pathLst>
                <a:path w="95" h="51">
                  <a:moveTo>
                    <a:pt x="3" y="32"/>
                  </a:moveTo>
                  <a:lnTo>
                    <a:pt x="26" y="51"/>
                  </a:lnTo>
                  <a:lnTo>
                    <a:pt x="59" y="43"/>
                  </a:lnTo>
                  <a:lnTo>
                    <a:pt x="73" y="40"/>
                  </a:lnTo>
                  <a:lnTo>
                    <a:pt x="86" y="15"/>
                  </a:lnTo>
                  <a:lnTo>
                    <a:pt x="95" y="12"/>
                  </a:lnTo>
                  <a:lnTo>
                    <a:pt x="86" y="4"/>
                  </a:lnTo>
                  <a:lnTo>
                    <a:pt x="84" y="2"/>
                  </a:lnTo>
                  <a:lnTo>
                    <a:pt x="65" y="0"/>
                  </a:lnTo>
                  <a:lnTo>
                    <a:pt x="30" y="15"/>
                  </a:lnTo>
                  <a:lnTo>
                    <a:pt x="15" y="10"/>
                  </a:lnTo>
                  <a:lnTo>
                    <a:pt x="0" y="30"/>
                  </a:lnTo>
                  <a:lnTo>
                    <a:pt x="3" y="32"/>
                  </a:lnTo>
                  <a:lnTo>
                    <a:pt x="3" y="3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6" name="Freeform 5787"/>
            <p:cNvSpPr>
              <a:spLocks/>
            </p:cNvSpPr>
            <p:nvPr/>
          </p:nvSpPr>
          <p:spPr bwMode="gray">
            <a:xfrm>
              <a:off x="7544021" y="3650333"/>
              <a:ext cx="35927" cy="34683"/>
            </a:xfrm>
            <a:custGeom>
              <a:avLst/>
              <a:gdLst/>
              <a:ahLst/>
              <a:cxnLst>
                <a:cxn ang="0">
                  <a:pos x="0" y="15"/>
                </a:cxn>
                <a:cxn ang="0">
                  <a:pos x="11" y="0"/>
                </a:cxn>
                <a:cxn ang="0">
                  <a:pos x="28" y="0"/>
                </a:cxn>
                <a:cxn ang="0">
                  <a:pos x="28" y="0"/>
                </a:cxn>
                <a:cxn ang="0">
                  <a:pos x="26" y="8"/>
                </a:cxn>
                <a:cxn ang="0">
                  <a:pos x="17" y="10"/>
                </a:cxn>
                <a:cxn ang="0">
                  <a:pos x="28" y="27"/>
                </a:cxn>
                <a:cxn ang="0">
                  <a:pos x="28" y="25"/>
                </a:cxn>
                <a:cxn ang="0">
                  <a:pos x="0" y="15"/>
                </a:cxn>
                <a:cxn ang="0">
                  <a:pos x="0" y="15"/>
                </a:cxn>
                <a:cxn ang="0">
                  <a:pos x="0" y="15"/>
                </a:cxn>
              </a:cxnLst>
              <a:rect l="0" t="0" r="r" b="b"/>
              <a:pathLst>
                <a:path w="28" h="27">
                  <a:moveTo>
                    <a:pt x="0" y="15"/>
                  </a:moveTo>
                  <a:lnTo>
                    <a:pt x="11" y="0"/>
                  </a:lnTo>
                  <a:lnTo>
                    <a:pt x="28" y="0"/>
                  </a:lnTo>
                  <a:lnTo>
                    <a:pt x="28" y="0"/>
                  </a:lnTo>
                  <a:lnTo>
                    <a:pt x="26" y="8"/>
                  </a:lnTo>
                  <a:lnTo>
                    <a:pt x="17" y="10"/>
                  </a:lnTo>
                  <a:lnTo>
                    <a:pt x="28" y="27"/>
                  </a:lnTo>
                  <a:lnTo>
                    <a:pt x="28" y="25"/>
                  </a:lnTo>
                  <a:lnTo>
                    <a:pt x="0" y="15"/>
                  </a:lnTo>
                  <a:lnTo>
                    <a:pt x="0" y="15"/>
                  </a:lnTo>
                  <a:lnTo>
                    <a:pt x="0"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7" name="Freeform 5788"/>
            <p:cNvSpPr>
              <a:spLocks/>
            </p:cNvSpPr>
            <p:nvPr/>
          </p:nvSpPr>
          <p:spPr bwMode="gray">
            <a:xfrm>
              <a:off x="7508095" y="3663178"/>
              <a:ext cx="35927" cy="14130"/>
            </a:xfrm>
            <a:custGeom>
              <a:avLst/>
              <a:gdLst/>
              <a:ahLst/>
              <a:cxnLst>
                <a:cxn ang="0">
                  <a:pos x="0" y="3"/>
                </a:cxn>
                <a:cxn ang="0">
                  <a:pos x="9" y="0"/>
                </a:cxn>
                <a:cxn ang="0">
                  <a:pos x="28" y="5"/>
                </a:cxn>
                <a:cxn ang="0">
                  <a:pos x="28" y="5"/>
                </a:cxn>
                <a:cxn ang="0">
                  <a:pos x="11" y="11"/>
                </a:cxn>
                <a:cxn ang="0">
                  <a:pos x="0" y="3"/>
                </a:cxn>
                <a:cxn ang="0">
                  <a:pos x="0" y="3"/>
                </a:cxn>
              </a:cxnLst>
              <a:rect l="0" t="0" r="r" b="b"/>
              <a:pathLst>
                <a:path w="28" h="11">
                  <a:moveTo>
                    <a:pt x="0" y="3"/>
                  </a:moveTo>
                  <a:lnTo>
                    <a:pt x="9" y="0"/>
                  </a:lnTo>
                  <a:lnTo>
                    <a:pt x="28" y="5"/>
                  </a:lnTo>
                  <a:lnTo>
                    <a:pt x="28" y="5"/>
                  </a:lnTo>
                  <a:lnTo>
                    <a:pt x="11" y="11"/>
                  </a:lnTo>
                  <a:lnTo>
                    <a:pt x="0" y="3"/>
                  </a:lnTo>
                  <a:lnTo>
                    <a:pt x="0" y="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8" name="Freeform 5789"/>
            <p:cNvSpPr>
              <a:spLocks/>
            </p:cNvSpPr>
            <p:nvPr/>
          </p:nvSpPr>
          <p:spPr bwMode="gray">
            <a:xfrm>
              <a:off x="6344330" y="3511600"/>
              <a:ext cx="239938" cy="191399"/>
            </a:xfrm>
            <a:custGeom>
              <a:avLst/>
              <a:gdLst/>
              <a:ahLst/>
              <a:cxnLst>
                <a:cxn ang="0">
                  <a:pos x="182" y="18"/>
                </a:cxn>
                <a:cxn ang="0">
                  <a:pos x="187" y="63"/>
                </a:cxn>
                <a:cxn ang="0">
                  <a:pos x="148" y="75"/>
                </a:cxn>
                <a:cxn ang="0">
                  <a:pos x="148" y="86"/>
                </a:cxn>
                <a:cxn ang="0">
                  <a:pos x="120" y="106"/>
                </a:cxn>
                <a:cxn ang="0">
                  <a:pos x="79" y="121"/>
                </a:cxn>
                <a:cxn ang="0">
                  <a:pos x="71" y="127"/>
                </a:cxn>
                <a:cxn ang="0">
                  <a:pos x="69" y="149"/>
                </a:cxn>
                <a:cxn ang="0">
                  <a:pos x="0" y="149"/>
                </a:cxn>
                <a:cxn ang="0">
                  <a:pos x="22" y="140"/>
                </a:cxn>
                <a:cxn ang="0">
                  <a:pos x="51" y="112"/>
                </a:cxn>
                <a:cxn ang="0">
                  <a:pos x="54" y="101"/>
                </a:cxn>
                <a:cxn ang="0">
                  <a:pos x="52" y="80"/>
                </a:cxn>
                <a:cxn ang="0">
                  <a:pos x="62" y="61"/>
                </a:cxn>
                <a:cxn ang="0">
                  <a:pos x="75" y="48"/>
                </a:cxn>
                <a:cxn ang="0">
                  <a:pos x="101" y="33"/>
                </a:cxn>
                <a:cxn ang="0">
                  <a:pos x="118" y="1"/>
                </a:cxn>
                <a:cxn ang="0">
                  <a:pos x="125" y="0"/>
                </a:cxn>
                <a:cxn ang="0">
                  <a:pos x="139" y="11"/>
                </a:cxn>
                <a:cxn ang="0">
                  <a:pos x="161" y="9"/>
                </a:cxn>
                <a:cxn ang="0">
                  <a:pos x="176" y="11"/>
                </a:cxn>
                <a:cxn ang="0">
                  <a:pos x="182" y="18"/>
                </a:cxn>
                <a:cxn ang="0">
                  <a:pos x="182" y="18"/>
                </a:cxn>
              </a:cxnLst>
              <a:rect l="0" t="0" r="r" b="b"/>
              <a:pathLst>
                <a:path w="187" h="149">
                  <a:moveTo>
                    <a:pt x="182" y="18"/>
                  </a:moveTo>
                  <a:lnTo>
                    <a:pt x="187" y="63"/>
                  </a:lnTo>
                  <a:lnTo>
                    <a:pt x="148" y="75"/>
                  </a:lnTo>
                  <a:lnTo>
                    <a:pt x="148" y="86"/>
                  </a:lnTo>
                  <a:lnTo>
                    <a:pt x="120" y="106"/>
                  </a:lnTo>
                  <a:lnTo>
                    <a:pt x="79" y="121"/>
                  </a:lnTo>
                  <a:lnTo>
                    <a:pt x="71" y="127"/>
                  </a:lnTo>
                  <a:lnTo>
                    <a:pt x="69" y="149"/>
                  </a:lnTo>
                  <a:lnTo>
                    <a:pt x="0" y="149"/>
                  </a:lnTo>
                  <a:lnTo>
                    <a:pt x="22" y="140"/>
                  </a:lnTo>
                  <a:lnTo>
                    <a:pt x="51" y="112"/>
                  </a:lnTo>
                  <a:lnTo>
                    <a:pt x="54" y="101"/>
                  </a:lnTo>
                  <a:lnTo>
                    <a:pt x="52" y="80"/>
                  </a:lnTo>
                  <a:lnTo>
                    <a:pt x="62" y="61"/>
                  </a:lnTo>
                  <a:lnTo>
                    <a:pt x="75" y="48"/>
                  </a:lnTo>
                  <a:lnTo>
                    <a:pt x="101" y="33"/>
                  </a:lnTo>
                  <a:lnTo>
                    <a:pt x="118" y="1"/>
                  </a:lnTo>
                  <a:lnTo>
                    <a:pt x="125" y="0"/>
                  </a:lnTo>
                  <a:lnTo>
                    <a:pt x="139" y="11"/>
                  </a:lnTo>
                  <a:lnTo>
                    <a:pt x="161" y="9"/>
                  </a:lnTo>
                  <a:lnTo>
                    <a:pt x="176" y="11"/>
                  </a:lnTo>
                  <a:lnTo>
                    <a:pt x="182" y="18"/>
                  </a:lnTo>
                  <a:lnTo>
                    <a:pt x="182" y="1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9" name="Freeform 5790"/>
            <p:cNvSpPr>
              <a:spLocks/>
            </p:cNvSpPr>
            <p:nvPr/>
          </p:nvSpPr>
          <p:spPr bwMode="gray">
            <a:xfrm>
              <a:off x="7453727" y="4037083"/>
              <a:ext cx="30794" cy="44960"/>
            </a:xfrm>
            <a:custGeom>
              <a:avLst/>
              <a:gdLst/>
              <a:ahLst/>
              <a:cxnLst>
                <a:cxn ang="0">
                  <a:pos x="22" y="24"/>
                </a:cxn>
                <a:cxn ang="0">
                  <a:pos x="15" y="20"/>
                </a:cxn>
                <a:cxn ang="0">
                  <a:pos x="24" y="15"/>
                </a:cxn>
                <a:cxn ang="0">
                  <a:pos x="22" y="7"/>
                </a:cxn>
                <a:cxn ang="0">
                  <a:pos x="15" y="0"/>
                </a:cxn>
                <a:cxn ang="0">
                  <a:pos x="15" y="2"/>
                </a:cxn>
                <a:cxn ang="0">
                  <a:pos x="5" y="9"/>
                </a:cxn>
                <a:cxn ang="0">
                  <a:pos x="0" y="28"/>
                </a:cxn>
                <a:cxn ang="0">
                  <a:pos x="0" y="34"/>
                </a:cxn>
                <a:cxn ang="0">
                  <a:pos x="16" y="34"/>
                </a:cxn>
                <a:cxn ang="0">
                  <a:pos x="16" y="35"/>
                </a:cxn>
                <a:cxn ang="0">
                  <a:pos x="22" y="24"/>
                </a:cxn>
                <a:cxn ang="0">
                  <a:pos x="22" y="24"/>
                </a:cxn>
                <a:cxn ang="0">
                  <a:pos x="22" y="24"/>
                </a:cxn>
              </a:cxnLst>
              <a:rect l="0" t="0" r="r" b="b"/>
              <a:pathLst>
                <a:path w="24" h="35">
                  <a:moveTo>
                    <a:pt x="22" y="24"/>
                  </a:moveTo>
                  <a:lnTo>
                    <a:pt x="15" y="20"/>
                  </a:lnTo>
                  <a:lnTo>
                    <a:pt x="24" y="15"/>
                  </a:lnTo>
                  <a:lnTo>
                    <a:pt x="22" y="7"/>
                  </a:lnTo>
                  <a:lnTo>
                    <a:pt x="15" y="0"/>
                  </a:lnTo>
                  <a:lnTo>
                    <a:pt x="15" y="2"/>
                  </a:lnTo>
                  <a:lnTo>
                    <a:pt x="5" y="9"/>
                  </a:lnTo>
                  <a:lnTo>
                    <a:pt x="0" y="28"/>
                  </a:lnTo>
                  <a:lnTo>
                    <a:pt x="0" y="34"/>
                  </a:lnTo>
                  <a:lnTo>
                    <a:pt x="16" y="34"/>
                  </a:lnTo>
                  <a:lnTo>
                    <a:pt x="16" y="35"/>
                  </a:lnTo>
                  <a:lnTo>
                    <a:pt x="22" y="24"/>
                  </a:lnTo>
                  <a:lnTo>
                    <a:pt x="22" y="24"/>
                  </a:lnTo>
                  <a:lnTo>
                    <a:pt x="22" y="2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0" name="Freeform 5791"/>
            <p:cNvSpPr>
              <a:spLocks/>
            </p:cNvSpPr>
            <p:nvPr/>
          </p:nvSpPr>
          <p:spPr bwMode="gray">
            <a:xfrm>
              <a:off x="6254036" y="4015246"/>
              <a:ext cx="62872" cy="21838"/>
            </a:xfrm>
            <a:custGeom>
              <a:avLst/>
              <a:gdLst/>
              <a:ahLst/>
              <a:cxnLst>
                <a:cxn ang="0">
                  <a:pos x="2" y="17"/>
                </a:cxn>
                <a:cxn ang="0">
                  <a:pos x="26" y="10"/>
                </a:cxn>
                <a:cxn ang="0">
                  <a:pos x="47" y="12"/>
                </a:cxn>
                <a:cxn ang="0">
                  <a:pos x="49" y="8"/>
                </a:cxn>
                <a:cxn ang="0">
                  <a:pos x="26" y="0"/>
                </a:cxn>
                <a:cxn ang="0">
                  <a:pos x="2" y="6"/>
                </a:cxn>
                <a:cxn ang="0">
                  <a:pos x="2" y="6"/>
                </a:cxn>
                <a:cxn ang="0">
                  <a:pos x="0" y="15"/>
                </a:cxn>
                <a:cxn ang="0">
                  <a:pos x="2" y="17"/>
                </a:cxn>
                <a:cxn ang="0">
                  <a:pos x="2" y="17"/>
                </a:cxn>
              </a:cxnLst>
              <a:rect l="0" t="0" r="r" b="b"/>
              <a:pathLst>
                <a:path w="49" h="17">
                  <a:moveTo>
                    <a:pt x="2" y="17"/>
                  </a:moveTo>
                  <a:lnTo>
                    <a:pt x="26" y="10"/>
                  </a:lnTo>
                  <a:lnTo>
                    <a:pt x="47" y="12"/>
                  </a:lnTo>
                  <a:lnTo>
                    <a:pt x="49" y="8"/>
                  </a:lnTo>
                  <a:lnTo>
                    <a:pt x="26" y="0"/>
                  </a:lnTo>
                  <a:lnTo>
                    <a:pt x="2" y="6"/>
                  </a:lnTo>
                  <a:lnTo>
                    <a:pt x="2" y="6"/>
                  </a:lnTo>
                  <a:lnTo>
                    <a:pt x="0" y="15"/>
                  </a:lnTo>
                  <a:lnTo>
                    <a:pt x="2" y="17"/>
                  </a:lnTo>
                  <a:lnTo>
                    <a:pt x="2"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1" name="Freeform 5792"/>
            <p:cNvSpPr>
              <a:spLocks/>
            </p:cNvSpPr>
            <p:nvPr/>
          </p:nvSpPr>
          <p:spPr bwMode="gray">
            <a:xfrm>
              <a:off x="7190693" y="4395475"/>
              <a:ext cx="32077" cy="47529"/>
            </a:xfrm>
            <a:custGeom>
              <a:avLst/>
              <a:gdLst/>
              <a:ahLst/>
              <a:cxnLst>
                <a:cxn ang="0">
                  <a:pos x="0" y="6"/>
                </a:cxn>
                <a:cxn ang="0">
                  <a:pos x="25" y="0"/>
                </a:cxn>
                <a:cxn ang="0">
                  <a:pos x="25" y="19"/>
                </a:cxn>
                <a:cxn ang="0">
                  <a:pos x="10" y="37"/>
                </a:cxn>
                <a:cxn ang="0">
                  <a:pos x="6" y="37"/>
                </a:cxn>
                <a:cxn ang="0">
                  <a:pos x="2" y="19"/>
                </a:cxn>
                <a:cxn ang="0">
                  <a:pos x="0" y="6"/>
                </a:cxn>
                <a:cxn ang="0">
                  <a:pos x="0" y="6"/>
                </a:cxn>
              </a:cxnLst>
              <a:rect l="0" t="0" r="r" b="b"/>
              <a:pathLst>
                <a:path w="25" h="37">
                  <a:moveTo>
                    <a:pt x="0" y="6"/>
                  </a:moveTo>
                  <a:lnTo>
                    <a:pt x="25" y="0"/>
                  </a:lnTo>
                  <a:lnTo>
                    <a:pt x="25" y="19"/>
                  </a:lnTo>
                  <a:lnTo>
                    <a:pt x="10" y="37"/>
                  </a:lnTo>
                  <a:lnTo>
                    <a:pt x="6" y="37"/>
                  </a:lnTo>
                  <a:lnTo>
                    <a:pt x="2" y="19"/>
                  </a:lnTo>
                  <a:lnTo>
                    <a:pt x="0" y="6"/>
                  </a:lnTo>
                  <a:lnTo>
                    <a:pt x="0"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2" name="Freeform 5793"/>
            <p:cNvSpPr>
              <a:spLocks/>
            </p:cNvSpPr>
            <p:nvPr/>
          </p:nvSpPr>
          <p:spPr bwMode="gray">
            <a:xfrm>
              <a:off x="7189410" y="4364646"/>
              <a:ext cx="38493" cy="38537"/>
            </a:xfrm>
            <a:custGeom>
              <a:avLst/>
              <a:gdLst/>
              <a:ahLst/>
              <a:cxnLst>
                <a:cxn ang="0">
                  <a:pos x="26" y="24"/>
                </a:cxn>
                <a:cxn ang="0">
                  <a:pos x="1" y="30"/>
                </a:cxn>
                <a:cxn ang="0">
                  <a:pos x="0" y="24"/>
                </a:cxn>
                <a:cxn ang="0">
                  <a:pos x="11" y="3"/>
                </a:cxn>
                <a:cxn ang="0">
                  <a:pos x="22" y="0"/>
                </a:cxn>
                <a:cxn ang="0">
                  <a:pos x="22" y="0"/>
                </a:cxn>
                <a:cxn ang="0">
                  <a:pos x="30" y="13"/>
                </a:cxn>
                <a:cxn ang="0">
                  <a:pos x="26" y="24"/>
                </a:cxn>
                <a:cxn ang="0">
                  <a:pos x="26" y="24"/>
                </a:cxn>
              </a:cxnLst>
              <a:rect l="0" t="0" r="r" b="b"/>
              <a:pathLst>
                <a:path w="30" h="30">
                  <a:moveTo>
                    <a:pt x="26" y="24"/>
                  </a:moveTo>
                  <a:lnTo>
                    <a:pt x="1" y="30"/>
                  </a:lnTo>
                  <a:lnTo>
                    <a:pt x="0" y="24"/>
                  </a:lnTo>
                  <a:lnTo>
                    <a:pt x="11" y="3"/>
                  </a:lnTo>
                  <a:lnTo>
                    <a:pt x="22" y="0"/>
                  </a:lnTo>
                  <a:lnTo>
                    <a:pt x="22" y="0"/>
                  </a:lnTo>
                  <a:lnTo>
                    <a:pt x="30" y="13"/>
                  </a:lnTo>
                  <a:lnTo>
                    <a:pt x="26" y="24"/>
                  </a:lnTo>
                  <a:lnTo>
                    <a:pt x="26" y="2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3" name="Freeform 5794"/>
            <p:cNvSpPr>
              <a:spLocks/>
            </p:cNvSpPr>
            <p:nvPr/>
          </p:nvSpPr>
          <p:spPr bwMode="gray">
            <a:xfrm>
              <a:off x="7212506" y="4951689"/>
              <a:ext cx="24379" cy="30829"/>
            </a:xfrm>
            <a:custGeom>
              <a:avLst/>
              <a:gdLst/>
              <a:ahLst/>
              <a:cxnLst>
                <a:cxn ang="0">
                  <a:pos x="19" y="17"/>
                </a:cxn>
                <a:cxn ang="0">
                  <a:pos x="19" y="0"/>
                </a:cxn>
                <a:cxn ang="0">
                  <a:pos x="6" y="0"/>
                </a:cxn>
                <a:cxn ang="0">
                  <a:pos x="0" y="17"/>
                </a:cxn>
                <a:cxn ang="0">
                  <a:pos x="10" y="24"/>
                </a:cxn>
                <a:cxn ang="0">
                  <a:pos x="19" y="17"/>
                </a:cxn>
                <a:cxn ang="0">
                  <a:pos x="19" y="17"/>
                </a:cxn>
              </a:cxnLst>
              <a:rect l="0" t="0" r="r" b="b"/>
              <a:pathLst>
                <a:path w="19" h="24">
                  <a:moveTo>
                    <a:pt x="19" y="17"/>
                  </a:moveTo>
                  <a:lnTo>
                    <a:pt x="19" y="0"/>
                  </a:lnTo>
                  <a:lnTo>
                    <a:pt x="6" y="0"/>
                  </a:lnTo>
                  <a:lnTo>
                    <a:pt x="0" y="17"/>
                  </a:lnTo>
                  <a:lnTo>
                    <a:pt x="10" y="24"/>
                  </a:lnTo>
                  <a:lnTo>
                    <a:pt x="19" y="17"/>
                  </a:lnTo>
                  <a:lnTo>
                    <a:pt x="19"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4" name="Freeform 5795"/>
            <p:cNvSpPr>
              <a:spLocks/>
            </p:cNvSpPr>
            <p:nvPr/>
          </p:nvSpPr>
          <p:spPr bwMode="gray">
            <a:xfrm>
              <a:off x="6991814" y="4761575"/>
              <a:ext cx="192464" cy="211952"/>
            </a:xfrm>
            <a:custGeom>
              <a:avLst/>
              <a:gdLst/>
              <a:ahLst/>
              <a:cxnLst>
                <a:cxn ang="0">
                  <a:pos x="86" y="0"/>
                </a:cxn>
                <a:cxn ang="0">
                  <a:pos x="99" y="30"/>
                </a:cxn>
                <a:cxn ang="0">
                  <a:pos x="125" y="52"/>
                </a:cxn>
                <a:cxn ang="0">
                  <a:pos x="131" y="71"/>
                </a:cxn>
                <a:cxn ang="0">
                  <a:pos x="150" y="78"/>
                </a:cxn>
                <a:cxn ang="0">
                  <a:pos x="122" y="99"/>
                </a:cxn>
                <a:cxn ang="0">
                  <a:pos x="86" y="142"/>
                </a:cxn>
                <a:cxn ang="0">
                  <a:pos x="71" y="144"/>
                </a:cxn>
                <a:cxn ang="0">
                  <a:pos x="56" y="138"/>
                </a:cxn>
                <a:cxn ang="0">
                  <a:pos x="34" y="163"/>
                </a:cxn>
                <a:cxn ang="0">
                  <a:pos x="19" y="165"/>
                </a:cxn>
                <a:cxn ang="0">
                  <a:pos x="11" y="161"/>
                </a:cxn>
                <a:cxn ang="0">
                  <a:pos x="11" y="140"/>
                </a:cxn>
                <a:cxn ang="0">
                  <a:pos x="0" y="127"/>
                </a:cxn>
                <a:cxn ang="0">
                  <a:pos x="0" y="127"/>
                </a:cxn>
                <a:cxn ang="0">
                  <a:pos x="0" y="80"/>
                </a:cxn>
                <a:cxn ang="0">
                  <a:pos x="17" y="73"/>
                </a:cxn>
                <a:cxn ang="0">
                  <a:pos x="19" y="11"/>
                </a:cxn>
                <a:cxn ang="0">
                  <a:pos x="51" y="5"/>
                </a:cxn>
                <a:cxn ang="0">
                  <a:pos x="56" y="5"/>
                </a:cxn>
                <a:cxn ang="0">
                  <a:pos x="60" y="15"/>
                </a:cxn>
                <a:cxn ang="0">
                  <a:pos x="69" y="5"/>
                </a:cxn>
                <a:cxn ang="0">
                  <a:pos x="86" y="0"/>
                </a:cxn>
                <a:cxn ang="0">
                  <a:pos x="86" y="0"/>
                </a:cxn>
              </a:cxnLst>
              <a:rect l="0" t="0" r="r" b="b"/>
              <a:pathLst>
                <a:path w="150" h="165">
                  <a:moveTo>
                    <a:pt x="86" y="0"/>
                  </a:moveTo>
                  <a:lnTo>
                    <a:pt x="99" y="30"/>
                  </a:lnTo>
                  <a:lnTo>
                    <a:pt x="125" y="52"/>
                  </a:lnTo>
                  <a:lnTo>
                    <a:pt x="131" y="71"/>
                  </a:lnTo>
                  <a:lnTo>
                    <a:pt x="150" y="78"/>
                  </a:lnTo>
                  <a:lnTo>
                    <a:pt x="122" y="99"/>
                  </a:lnTo>
                  <a:lnTo>
                    <a:pt x="86" y="142"/>
                  </a:lnTo>
                  <a:lnTo>
                    <a:pt x="71" y="144"/>
                  </a:lnTo>
                  <a:lnTo>
                    <a:pt x="56" y="138"/>
                  </a:lnTo>
                  <a:lnTo>
                    <a:pt x="34" y="163"/>
                  </a:lnTo>
                  <a:lnTo>
                    <a:pt x="19" y="165"/>
                  </a:lnTo>
                  <a:lnTo>
                    <a:pt x="11" y="161"/>
                  </a:lnTo>
                  <a:lnTo>
                    <a:pt x="11" y="140"/>
                  </a:lnTo>
                  <a:lnTo>
                    <a:pt x="0" y="127"/>
                  </a:lnTo>
                  <a:lnTo>
                    <a:pt x="0" y="127"/>
                  </a:lnTo>
                  <a:lnTo>
                    <a:pt x="0" y="80"/>
                  </a:lnTo>
                  <a:lnTo>
                    <a:pt x="17" y="73"/>
                  </a:lnTo>
                  <a:lnTo>
                    <a:pt x="19" y="11"/>
                  </a:lnTo>
                  <a:lnTo>
                    <a:pt x="51" y="5"/>
                  </a:lnTo>
                  <a:lnTo>
                    <a:pt x="56" y="5"/>
                  </a:lnTo>
                  <a:lnTo>
                    <a:pt x="60" y="15"/>
                  </a:lnTo>
                  <a:lnTo>
                    <a:pt x="69" y="5"/>
                  </a:lnTo>
                  <a:lnTo>
                    <a:pt x="86" y="0"/>
                  </a:lnTo>
                  <a:lnTo>
                    <a:pt x="86"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5" name="Freeform 5798"/>
            <p:cNvSpPr>
              <a:spLocks/>
            </p:cNvSpPr>
            <p:nvPr/>
          </p:nvSpPr>
          <p:spPr bwMode="gray">
            <a:xfrm>
              <a:off x="4986818" y="498370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6" name="Freeform 5799"/>
            <p:cNvSpPr>
              <a:spLocks/>
            </p:cNvSpPr>
            <p:nvPr/>
          </p:nvSpPr>
          <p:spPr bwMode="gray">
            <a:xfrm>
              <a:off x="5009914" y="515969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7" name="Freeform 5800"/>
            <p:cNvSpPr>
              <a:spLocks/>
            </p:cNvSpPr>
            <p:nvPr/>
          </p:nvSpPr>
          <p:spPr bwMode="gray">
            <a:xfrm>
              <a:off x="5047123" y="515712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8" name="Freeform 5801"/>
            <p:cNvSpPr>
              <a:spLocks/>
            </p:cNvSpPr>
            <p:nvPr/>
          </p:nvSpPr>
          <p:spPr bwMode="gray">
            <a:xfrm>
              <a:off x="5204944" y="5349805"/>
              <a:ext cx="19246" cy="38537"/>
            </a:xfrm>
            <a:custGeom>
              <a:avLst/>
              <a:gdLst/>
              <a:ahLst/>
              <a:cxnLst>
                <a:cxn ang="0">
                  <a:pos x="0" y="0"/>
                </a:cxn>
                <a:cxn ang="0">
                  <a:pos x="8" y="28"/>
                </a:cxn>
                <a:cxn ang="0">
                  <a:pos x="15" y="30"/>
                </a:cxn>
                <a:cxn ang="0">
                  <a:pos x="15" y="9"/>
                </a:cxn>
                <a:cxn ang="0">
                  <a:pos x="0" y="0"/>
                </a:cxn>
                <a:cxn ang="0">
                  <a:pos x="0" y="0"/>
                </a:cxn>
              </a:cxnLst>
              <a:rect l="0" t="0" r="r" b="b"/>
              <a:pathLst>
                <a:path w="15" h="30">
                  <a:moveTo>
                    <a:pt x="0" y="0"/>
                  </a:moveTo>
                  <a:lnTo>
                    <a:pt x="8" y="28"/>
                  </a:lnTo>
                  <a:lnTo>
                    <a:pt x="15" y="30"/>
                  </a:lnTo>
                  <a:lnTo>
                    <a:pt x="15" y="9"/>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9" name="Freeform 5802"/>
            <p:cNvSpPr>
              <a:spLocks/>
            </p:cNvSpPr>
            <p:nvPr/>
          </p:nvSpPr>
          <p:spPr bwMode="gray">
            <a:xfrm>
              <a:off x="5537265" y="5570749"/>
              <a:ext cx="59022" cy="21838"/>
            </a:xfrm>
            <a:custGeom>
              <a:avLst/>
              <a:gdLst/>
              <a:ahLst/>
              <a:cxnLst>
                <a:cxn ang="0">
                  <a:pos x="0" y="8"/>
                </a:cxn>
                <a:cxn ang="0">
                  <a:pos x="26" y="17"/>
                </a:cxn>
                <a:cxn ang="0">
                  <a:pos x="46" y="8"/>
                </a:cxn>
                <a:cxn ang="0">
                  <a:pos x="35" y="0"/>
                </a:cxn>
                <a:cxn ang="0">
                  <a:pos x="16" y="0"/>
                </a:cxn>
                <a:cxn ang="0">
                  <a:pos x="5" y="2"/>
                </a:cxn>
                <a:cxn ang="0">
                  <a:pos x="11" y="8"/>
                </a:cxn>
                <a:cxn ang="0">
                  <a:pos x="9" y="12"/>
                </a:cxn>
                <a:cxn ang="0">
                  <a:pos x="0" y="8"/>
                </a:cxn>
                <a:cxn ang="0">
                  <a:pos x="0" y="8"/>
                </a:cxn>
              </a:cxnLst>
              <a:rect l="0" t="0" r="r" b="b"/>
              <a:pathLst>
                <a:path w="46" h="17">
                  <a:moveTo>
                    <a:pt x="0" y="8"/>
                  </a:moveTo>
                  <a:lnTo>
                    <a:pt x="26" y="17"/>
                  </a:lnTo>
                  <a:lnTo>
                    <a:pt x="46" y="8"/>
                  </a:lnTo>
                  <a:lnTo>
                    <a:pt x="35" y="0"/>
                  </a:lnTo>
                  <a:lnTo>
                    <a:pt x="16" y="0"/>
                  </a:lnTo>
                  <a:lnTo>
                    <a:pt x="5" y="2"/>
                  </a:lnTo>
                  <a:lnTo>
                    <a:pt x="11" y="8"/>
                  </a:lnTo>
                  <a:lnTo>
                    <a:pt x="9" y="12"/>
                  </a:lnTo>
                  <a:lnTo>
                    <a:pt x="0" y="8"/>
                  </a:lnTo>
                  <a:lnTo>
                    <a:pt x="0" y="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0" name="Freeform 5803"/>
            <p:cNvSpPr>
              <a:spLocks/>
            </p:cNvSpPr>
            <p:nvPr/>
          </p:nvSpPr>
          <p:spPr bwMode="gray">
            <a:xfrm>
              <a:off x="5312723" y="4105067"/>
              <a:ext cx="17963" cy="16699"/>
            </a:xfrm>
            <a:custGeom>
              <a:avLst/>
              <a:gdLst/>
              <a:ahLst/>
              <a:cxnLst>
                <a:cxn ang="0">
                  <a:pos x="0" y="13"/>
                </a:cxn>
                <a:cxn ang="0">
                  <a:pos x="10" y="13"/>
                </a:cxn>
                <a:cxn ang="0">
                  <a:pos x="14" y="0"/>
                </a:cxn>
                <a:cxn ang="0">
                  <a:pos x="2" y="2"/>
                </a:cxn>
                <a:cxn ang="0">
                  <a:pos x="6" y="12"/>
                </a:cxn>
                <a:cxn ang="0">
                  <a:pos x="0" y="13"/>
                </a:cxn>
                <a:cxn ang="0">
                  <a:pos x="0" y="13"/>
                </a:cxn>
              </a:cxnLst>
              <a:rect l="0" t="0" r="r" b="b"/>
              <a:pathLst>
                <a:path w="14" h="13">
                  <a:moveTo>
                    <a:pt x="0" y="13"/>
                  </a:moveTo>
                  <a:lnTo>
                    <a:pt x="10" y="13"/>
                  </a:lnTo>
                  <a:lnTo>
                    <a:pt x="14" y="0"/>
                  </a:lnTo>
                  <a:lnTo>
                    <a:pt x="2" y="2"/>
                  </a:lnTo>
                  <a:lnTo>
                    <a:pt x="6" y="12"/>
                  </a:lnTo>
                  <a:lnTo>
                    <a:pt x="0" y="13"/>
                  </a:lnTo>
                  <a:lnTo>
                    <a:pt x="0" y="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1" name="Freeform 5804"/>
            <p:cNvSpPr>
              <a:spLocks/>
            </p:cNvSpPr>
            <p:nvPr/>
          </p:nvSpPr>
          <p:spPr bwMode="gray">
            <a:xfrm>
              <a:off x="5180565" y="407166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2" name="Freeform 5805"/>
            <p:cNvSpPr>
              <a:spLocks/>
            </p:cNvSpPr>
            <p:nvPr/>
          </p:nvSpPr>
          <p:spPr bwMode="gray">
            <a:xfrm>
              <a:off x="5163885" y="4066530"/>
              <a:ext cx="5132" cy="7707"/>
            </a:xfrm>
            <a:custGeom>
              <a:avLst/>
              <a:gdLst/>
              <a:ahLst/>
              <a:cxnLst>
                <a:cxn ang="0">
                  <a:pos x="0" y="0"/>
                </a:cxn>
                <a:cxn ang="0">
                  <a:pos x="4" y="6"/>
                </a:cxn>
                <a:cxn ang="0">
                  <a:pos x="0" y="0"/>
                </a:cxn>
              </a:cxnLst>
              <a:rect l="0" t="0" r="r" b="b"/>
              <a:pathLst>
                <a:path w="4" h="6">
                  <a:moveTo>
                    <a:pt x="0" y="0"/>
                  </a:moveTo>
                  <a:lnTo>
                    <a:pt x="4" y="6"/>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3" name="Line 5806"/>
            <p:cNvSpPr>
              <a:spLocks noChangeShapeType="1"/>
            </p:cNvSpPr>
            <p:nvPr/>
          </p:nvSpPr>
          <p:spPr bwMode="gray">
            <a:xfrm>
              <a:off x="5163885" y="4066530"/>
              <a:ext cx="5132" cy="7707"/>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4" name="Freeform 5807"/>
            <p:cNvSpPr>
              <a:spLocks/>
            </p:cNvSpPr>
            <p:nvPr/>
          </p:nvSpPr>
          <p:spPr bwMode="gray">
            <a:xfrm>
              <a:off x="5147204" y="40626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5" name="Freeform 5809"/>
            <p:cNvSpPr>
              <a:spLocks/>
            </p:cNvSpPr>
            <p:nvPr/>
          </p:nvSpPr>
          <p:spPr bwMode="gray">
            <a:xfrm>
              <a:off x="4902134" y="3837878"/>
              <a:ext cx="11548" cy="15415"/>
            </a:xfrm>
            <a:custGeom>
              <a:avLst/>
              <a:gdLst/>
              <a:ahLst/>
              <a:cxnLst>
                <a:cxn ang="0">
                  <a:pos x="0" y="4"/>
                </a:cxn>
                <a:cxn ang="0">
                  <a:pos x="0" y="12"/>
                </a:cxn>
                <a:cxn ang="0">
                  <a:pos x="9" y="10"/>
                </a:cxn>
                <a:cxn ang="0">
                  <a:pos x="4" y="0"/>
                </a:cxn>
                <a:cxn ang="0">
                  <a:pos x="0" y="4"/>
                </a:cxn>
                <a:cxn ang="0">
                  <a:pos x="0" y="4"/>
                </a:cxn>
              </a:cxnLst>
              <a:rect l="0" t="0" r="r" b="b"/>
              <a:pathLst>
                <a:path w="9" h="12">
                  <a:moveTo>
                    <a:pt x="0" y="4"/>
                  </a:moveTo>
                  <a:lnTo>
                    <a:pt x="0" y="12"/>
                  </a:lnTo>
                  <a:lnTo>
                    <a:pt x="9" y="10"/>
                  </a:lnTo>
                  <a:lnTo>
                    <a:pt x="4" y="0"/>
                  </a:lnTo>
                  <a:lnTo>
                    <a:pt x="0" y="4"/>
                  </a:lnTo>
                  <a:lnTo>
                    <a:pt x="0"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6" name="Freeform 5821"/>
            <p:cNvSpPr>
              <a:spLocks/>
            </p:cNvSpPr>
            <p:nvPr/>
          </p:nvSpPr>
          <p:spPr bwMode="gray">
            <a:xfrm>
              <a:off x="5334536" y="403056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7" name="Freeform 5822"/>
            <p:cNvSpPr>
              <a:spLocks/>
            </p:cNvSpPr>
            <p:nvPr/>
          </p:nvSpPr>
          <p:spPr bwMode="gray">
            <a:xfrm>
              <a:off x="5330687" y="40459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8" name="Freeform 5823"/>
            <p:cNvSpPr>
              <a:spLocks/>
            </p:cNvSpPr>
            <p:nvPr/>
          </p:nvSpPr>
          <p:spPr bwMode="gray">
            <a:xfrm>
              <a:off x="5317856" y="407423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9" name="Freeform 5824"/>
            <p:cNvSpPr>
              <a:spLocks/>
            </p:cNvSpPr>
            <p:nvPr/>
          </p:nvSpPr>
          <p:spPr bwMode="gray">
            <a:xfrm>
              <a:off x="5364047" y="404726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0" name="Freeform 5825"/>
            <p:cNvSpPr>
              <a:spLocks/>
            </p:cNvSpPr>
            <p:nvPr/>
          </p:nvSpPr>
          <p:spPr bwMode="gray">
            <a:xfrm>
              <a:off x="5339668" y="409350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1" name="Freeform 5826"/>
            <p:cNvSpPr>
              <a:spLocks/>
            </p:cNvSpPr>
            <p:nvPr/>
          </p:nvSpPr>
          <p:spPr bwMode="gray">
            <a:xfrm>
              <a:off x="5008630" y="3763374"/>
              <a:ext cx="11548" cy="35968"/>
            </a:xfrm>
            <a:custGeom>
              <a:avLst/>
              <a:gdLst/>
              <a:ahLst/>
              <a:cxnLst>
                <a:cxn ang="0">
                  <a:pos x="3" y="0"/>
                </a:cxn>
                <a:cxn ang="0">
                  <a:pos x="0" y="12"/>
                </a:cxn>
                <a:cxn ang="0">
                  <a:pos x="9" y="28"/>
                </a:cxn>
                <a:cxn ang="0">
                  <a:pos x="9" y="10"/>
                </a:cxn>
                <a:cxn ang="0">
                  <a:pos x="3" y="0"/>
                </a:cxn>
                <a:cxn ang="0">
                  <a:pos x="3" y="0"/>
                </a:cxn>
              </a:cxnLst>
              <a:rect l="0" t="0" r="r" b="b"/>
              <a:pathLst>
                <a:path w="9" h="28">
                  <a:moveTo>
                    <a:pt x="3" y="0"/>
                  </a:moveTo>
                  <a:lnTo>
                    <a:pt x="0" y="12"/>
                  </a:lnTo>
                  <a:lnTo>
                    <a:pt x="9" y="28"/>
                  </a:lnTo>
                  <a:lnTo>
                    <a:pt x="9" y="10"/>
                  </a:lnTo>
                  <a:lnTo>
                    <a:pt x="3" y="0"/>
                  </a:lnTo>
                  <a:lnTo>
                    <a:pt x="3"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2" name="Freeform 5828"/>
            <p:cNvSpPr>
              <a:spLocks/>
            </p:cNvSpPr>
            <p:nvPr/>
          </p:nvSpPr>
          <p:spPr bwMode="gray">
            <a:xfrm>
              <a:off x="5006064" y="3727406"/>
              <a:ext cx="21813" cy="5138"/>
            </a:xfrm>
            <a:custGeom>
              <a:avLst/>
              <a:gdLst/>
              <a:ahLst/>
              <a:cxnLst>
                <a:cxn ang="0">
                  <a:pos x="0" y="0"/>
                </a:cxn>
                <a:cxn ang="0">
                  <a:pos x="17" y="4"/>
                </a:cxn>
                <a:cxn ang="0">
                  <a:pos x="0" y="0"/>
                </a:cxn>
              </a:cxnLst>
              <a:rect l="0" t="0" r="r" b="b"/>
              <a:pathLst>
                <a:path w="17" h="4">
                  <a:moveTo>
                    <a:pt x="0" y="0"/>
                  </a:moveTo>
                  <a:lnTo>
                    <a:pt x="17" y="4"/>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3" name="Line 5829"/>
            <p:cNvSpPr>
              <a:spLocks noChangeShapeType="1"/>
            </p:cNvSpPr>
            <p:nvPr/>
          </p:nvSpPr>
          <p:spPr bwMode="gray">
            <a:xfrm>
              <a:off x="5006064" y="3727406"/>
              <a:ext cx="21813" cy="5138"/>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4" name="Freeform 5834"/>
            <p:cNvSpPr>
              <a:spLocks/>
            </p:cNvSpPr>
            <p:nvPr/>
          </p:nvSpPr>
          <p:spPr bwMode="gray">
            <a:xfrm>
              <a:off x="5029160" y="376594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5" name="Freeform 5856"/>
            <p:cNvSpPr>
              <a:spLocks/>
            </p:cNvSpPr>
            <p:nvPr/>
          </p:nvSpPr>
          <p:spPr bwMode="gray">
            <a:xfrm>
              <a:off x="4938060" y="3776220"/>
              <a:ext cx="10265" cy="2569"/>
            </a:xfrm>
            <a:custGeom>
              <a:avLst/>
              <a:gdLst/>
              <a:ahLst/>
              <a:cxnLst>
                <a:cxn ang="0">
                  <a:pos x="0" y="2"/>
                </a:cxn>
                <a:cxn ang="0">
                  <a:pos x="8" y="0"/>
                </a:cxn>
                <a:cxn ang="0">
                  <a:pos x="0" y="2"/>
                </a:cxn>
              </a:cxnLst>
              <a:rect l="0" t="0" r="r" b="b"/>
              <a:pathLst>
                <a:path w="8" h="2">
                  <a:moveTo>
                    <a:pt x="0" y="2"/>
                  </a:moveTo>
                  <a:lnTo>
                    <a:pt x="8" y="0"/>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6" name="Line 5857"/>
            <p:cNvSpPr>
              <a:spLocks noChangeShapeType="1"/>
            </p:cNvSpPr>
            <p:nvPr/>
          </p:nvSpPr>
          <p:spPr bwMode="gray">
            <a:xfrm flipV="1">
              <a:off x="4938060" y="3776220"/>
              <a:ext cx="10265" cy="2569"/>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7" name="Freeform 5858"/>
            <p:cNvSpPr>
              <a:spLocks/>
            </p:cNvSpPr>
            <p:nvPr/>
          </p:nvSpPr>
          <p:spPr bwMode="gray">
            <a:xfrm>
              <a:off x="5195962" y="3385714"/>
              <a:ext cx="39776" cy="12846"/>
            </a:xfrm>
            <a:custGeom>
              <a:avLst/>
              <a:gdLst/>
              <a:ahLst/>
              <a:cxnLst>
                <a:cxn ang="0">
                  <a:pos x="0" y="10"/>
                </a:cxn>
                <a:cxn ang="0">
                  <a:pos x="31" y="2"/>
                </a:cxn>
                <a:cxn ang="0">
                  <a:pos x="28" y="0"/>
                </a:cxn>
                <a:cxn ang="0">
                  <a:pos x="0" y="10"/>
                </a:cxn>
                <a:cxn ang="0">
                  <a:pos x="0" y="10"/>
                </a:cxn>
              </a:cxnLst>
              <a:rect l="0" t="0" r="r" b="b"/>
              <a:pathLst>
                <a:path w="31" h="10">
                  <a:moveTo>
                    <a:pt x="0" y="10"/>
                  </a:moveTo>
                  <a:lnTo>
                    <a:pt x="31" y="2"/>
                  </a:lnTo>
                  <a:lnTo>
                    <a:pt x="28" y="0"/>
                  </a:lnTo>
                  <a:lnTo>
                    <a:pt x="0" y="10"/>
                  </a:lnTo>
                  <a:lnTo>
                    <a:pt x="0" y="1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8" name="Freeform 5859"/>
            <p:cNvSpPr>
              <a:spLocks/>
            </p:cNvSpPr>
            <p:nvPr/>
          </p:nvSpPr>
          <p:spPr bwMode="gray">
            <a:xfrm>
              <a:off x="5457713" y="3184038"/>
              <a:ext cx="43625" cy="16699"/>
            </a:xfrm>
            <a:custGeom>
              <a:avLst/>
              <a:gdLst/>
              <a:ahLst/>
              <a:cxnLst>
                <a:cxn ang="0">
                  <a:pos x="0" y="0"/>
                </a:cxn>
                <a:cxn ang="0">
                  <a:pos x="17" y="13"/>
                </a:cxn>
                <a:cxn ang="0">
                  <a:pos x="34" y="13"/>
                </a:cxn>
                <a:cxn ang="0">
                  <a:pos x="19" y="2"/>
                </a:cxn>
                <a:cxn ang="0">
                  <a:pos x="0" y="0"/>
                </a:cxn>
                <a:cxn ang="0">
                  <a:pos x="0" y="0"/>
                </a:cxn>
              </a:cxnLst>
              <a:rect l="0" t="0" r="r" b="b"/>
              <a:pathLst>
                <a:path w="34" h="13">
                  <a:moveTo>
                    <a:pt x="0" y="0"/>
                  </a:moveTo>
                  <a:lnTo>
                    <a:pt x="17" y="13"/>
                  </a:lnTo>
                  <a:lnTo>
                    <a:pt x="34" y="13"/>
                  </a:lnTo>
                  <a:lnTo>
                    <a:pt x="19" y="2"/>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9" name="Freeform 5860"/>
            <p:cNvSpPr>
              <a:spLocks/>
            </p:cNvSpPr>
            <p:nvPr/>
          </p:nvSpPr>
          <p:spPr bwMode="gray">
            <a:xfrm>
              <a:off x="5433334" y="3250835"/>
              <a:ext cx="38493" cy="24407"/>
            </a:xfrm>
            <a:custGeom>
              <a:avLst/>
              <a:gdLst/>
              <a:ahLst/>
              <a:cxnLst>
                <a:cxn ang="0">
                  <a:pos x="0" y="6"/>
                </a:cxn>
                <a:cxn ang="0">
                  <a:pos x="19" y="19"/>
                </a:cxn>
                <a:cxn ang="0">
                  <a:pos x="30" y="8"/>
                </a:cxn>
                <a:cxn ang="0">
                  <a:pos x="11" y="10"/>
                </a:cxn>
                <a:cxn ang="0">
                  <a:pos x="4" y="6"/>
                </a:cxn>
                <a:cxn ang="0">
                  <a:pos x="4" y="0"/>
                </a:cxn>
                <a:cxn ang="0">
                  <a:pos x="0" y="6"/>
                </a:cxn>
                <a:cxn ang="0">
                  <a:pos x="0" y="6"/>
                </a:cxn>
              </a:cxnLst>
              <a:rect l="0" t="0" r="r" b="b"/>
              <a:pathLst>
                <a:path w="30" h="19">
                  <a:moveTo>
                    <a:pt x="0" y="6"/>
                  </a:moveTo>
                  <a:lnTo>
                    <a:pt x="19" y="19"/>
                  </a:lnTo>
                  <a:lnTo>
                    <a:pt x="30" y="8"/>
                  </a:lnTo>
                  <a:lnTo>
                    <a:pt x="11" y="10"/>
                  </a:lnTo>
                  <a:lnTo>
                    <a:pt x="4" y="6"/>
                  </a:lnTo>
                  <a:lnTo>
                    <a:pt x="4" y="0"/>
                  </a:lnTo>
                  <a:lnTo>
                    <a:pt x="0" y="6"/>
                  </a:lnTo>
                  <a:lnTo>
                    <a:pt x="0"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0" name="Freeform 5861"/>
            <p:cNvSpPr>
              <a:spLocks/>
            </p:cNvSpPr>
            <p:nvPr/>
          </p:nvSpPr>
          <p:spPr bwMode="gray">
            <a:xfrm>
              <a:off x="5279363" y="2897581"/>
              <a:ext cx="38493" cy="14130"/>
            </a:xfrm>
            <a:custGeom>
              <a:avLst/>
              <a:gdLst/>
              <a:ahLst/>
              <a:cxnLst>
                <a:cxn ang="0">
                  <a:pos x="0" y="11"/>
                </a:cxn>
                <a:cxn ang="0">
                  <a:pos x="30" y="0"/>
                </a:cxn>
                <a:cxn ang="0">
                  <a:pos x="10" y="2"/>
                </a:cxn>
                <a:cxn ang="0">
                  <a:pos x="0" y="11"/>
                </a:cxn>
                <a:cxn ang="0">
                  <a:pos x="0" y="11"/>
                </a:cxn>
              </a:cxnLst>
              <a:rect l="0" t="0" r="r" b="b"/>
              <a:pathLst>
                <a:path w="30" h="11">
                  <a:moveTo>
                    <a:pt x="0" y="11"/>
                  </a:moveTo>
                  <a:lnTo>
                    <a:pt x="30" y="0"/>
                  </a:lnTo>
                  <a:lnTo>
                    <a:pt x="10" y="2"/>
                  </a:lnTo>
                  <a:lnTo>
                    <a:pt x="0" y="11"/>
                  </a:lnTo>
                  <a:lnTo>
                    <a:pt x="0"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1" name="Freeform 5862"/>
            <p:cNvSpPr>
              <a:spLocks/>
            </p:cNvSpPr>
            <p:nvPr/>
          </p:nvSpPr>
          <p:spPr bwMode="gray">
            <a:xfrm>
              <a:off x="5330687" y="2906573"/>
              <a:ext cx="23096" cy="17984"/>
            </a:xfrm>
            <a:custGeom>
              <a:avLst/>
              <a:gdLst/>
              <a:ahLst/>
              <a:cxnLst>
                <a:cxn ang="0">
                  <a:pos x="9" y="0"/>
                </a:cxn>
                <a:cxn ang="0">
                  <a:pos x="0" y="10"/>
                </a:cxn>
                <a:cxn ang="0">
                  <a:pos x="3" y="14"/>
                </a:cxn>
                <a:cxn ang="0">
                  <a:pos x="18" y="0"/>
                </a:cxn>
                <a:cxn ang="0">
                  <a:pos x="9" y="0"/>
                </a:cxn>
                <a:cxn ang="0">
                  <a:pos x="9" y="0"/>
                </a:cxn>
              </a:cxnLst>
              <a:rect l="0" t="0" r="r" b="b"/>
              <a:pathLst>
                <a:path w="18" h="14">
                  <a:moveTo>
                    <a:pt x="9" y="0"/>
                  </a:moveTo>
                  <a:lnTo>
                    <a:pt x="0" y="10"/>
                  </a:lnTo>
                  <a:lnTo>
                    <a:pt x="3" y="14"/>
                  </a:lnTo>
                  <a:lnTo>
                    <a:pt x="18" y="0"/>
                  </a:lnTo>
                  <a:lnTo>
                    <a:pt x="9" y="0"/>
                  </a:lnTo>
                  <a:lnTo>
                    <a:pt x="9"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2" name="Freeform 5863"/>
            <p:cNvSpPr>
              <a:spLocks/>
            </p:cNvSpPr>
            <p:nvPr/>
          </p:nvSpPr>
          <p:spPr bwMode="gray">
            <a:xfrm>
              <a:off x="5534698" y="3142932"/>
              <a:ext cx="119328" cy="115610"/>
            </a:xfrm>
            <a:custGeom>
              <a:avLst/>
              <a:gdLst/>
              <a:ahLst/>
              <a:cxnLst>
                <a:cxn ang="0">
                  <a:pos x="0" y="67"/>
                </a:cxn>
                <a:cxn ang="0">
                  <a:pos x="0" y="73"/>
                </a:cxn>
                <a:cxn ang="0">
                  <a:pos x="52" y="73"/>
                </a:cxn>
                <a:cxn ang="0">
                  <a:pos x="43" y="84"/>
                </a:cxn>
                <a:cxn ang="0">
                  <a:pos x="50" y="86"/>
                </a:cxn>
                <a:cxn ang="0">
                  <a:pos x="60" y="77"/>
                </a:cxn>
                <a:cxn ang="0">
                  <a:pos x="73" y="77"/>
                </a:cxn>
                <a:cxn ang="0">
                  <a:pos x="67" y="86"/>
                </a:cxn>
                <a:cxn ang="0">
                  <a:pos x="75" y="81"/>
                </a:cxn>
                <a:cxn ang="0">
                  <a:pos x="73" y="90"/>
                </a:cxn>
                <a:cxn ang="0">
                  <a:pos x="82" y="90"/>
                </a:cxn>
                <a:cxn ang="0">
                  <a:pos x="92" y="71"/>
                </a:cxn>
                <a:cxn ang="0">
                  <a:pos x="84" y="73"/>
                </a:cxn>
                <a:cxn ang="0">
                  <a:pos x="92" y="64"/>
                </a:cxn>
                <a:cxn ang="0">
                  <a:pos x="78" y="73"/>
                </a:cxn>
                <a:cxn ang="0">
                  <a:pos x="77" y="69"/>
                </a:cxn>
                <a:cxn ang="0">
                  <a:pos x="93" y="54"/>
                </a:cxn>
                <a:cxn ang="0">
                  <a:pos x="82" y="56"/>
                </a:cxn>
                <a:cxn ang="0">
                  <a:pos x="80" y="51"/>
                </a:cxn>
                <a:cxn ang="0">
                  <a:pos x="92" y="43"/>
                </a:cxn>
                <a:cxn ang="0">
                  <a:pos x="65" y="41"/>
                </a:cxn>
                <a:cxn ang="0">
                  <a:pos x="60" y="34"/>
                </a:cxn>
                <a:cxn ang="0">
                  <a:pos x="67" y="30"/>
                </a:cxn>
                <a:cxn ang="0">
                  <a:pos x="60" y="28"/>
                </a:cxn>
                <a:cxn ang="0">
                  <a:pos x="47" y="34"/>
                </a:cxn>
                <a:cxn ang="0">
                  <a:pos x="78" y="0"/>
                </a:cxn>
                <a:cxn ang="0">
                  <a:pos x="60" y="6"/>
                </a:cxn>
                <a:cxn ang="0">
                  <a:pos x="11" y="54"/>
                </a:cxn>
                <a:cxn ang="0">
                  <a:pos x="15" y="56"/>
                </a:cxn>
                <a:cxn ang="0">
                  <a:pos x="0" y="67"/>
                </a:cxn>
                <a:cxn ang="0">
                  <a:pos x="0" y="67"/>
                </a:cxn>
              </a:cxnLst>
              <a:rect l="0" t="0" r="r" b="b"/>
              <a:pathLst>
                <a:path w="93" h="90">
                  <a:moveTo>
                    <a:pt x="0" y="67"/>
                  </a:moveTo>
                  <a:lnTo>
                    <a:pt x="0" y="73"/>
                  </a:lnTo>
                  <a:lnTo>
                    <a:pt x="52" y="73"/>
                  </a:lnTo>
                  <a:lnTo>
                    <a:pt x="43" y="84"/>
                  </a:lnTo>
                  <a:lnTo>
                    <a:pt x="50" y="86"/>
                  </a:lnTo>
                  <a:lnTo>
                    <a:pt x="60" y="77"/>
                  </a:lnTo>
                  <a:lnTo>
                    <a:pt x="73" y="77"/>
                  </a:lnTo>
                  <a:lnTo>
                    <a:pt x="67" y="86"/>
                  </a:lnTo>
                  <a:lnTo>
                    <a:pt x="75" y="81"/>
                  </a:lnTo>
                  <a:lnTo>
                    <a:pt x="73" y="90"/>
                  </a:lnTo>
                  <a:lnTo>
                    <a:pt x="82" y="90"/>
                  </a:lnTo>
                  <a:lnTo>
                    <a:pt x="92" y="71"/>
                  </a:lnTo>
                  <a:lnTo>
                    <a:pt x="84" y="73"/>
                  </a:lnTo>
                  <a:lnTo>
                    <a:pt x="92" y="64"/>
                  </a:lnTo>
                  <a:lnTo>
                    <a:pt x="78" y="73"/>
                  </a:lnTo>
                  <a:lnTo>
                    <a:pt x="77" y="69"/>
                  </a:lnTo>
                  <a:lnTo>
                    <a:pt x="93" y="54"/>
                  </a:lnTo>
                  <a:lnTo>
                    <a:pt x="82" y="56"/>
                  </a:lnTo>
                  <a:lnTo>
                    <a:pt x="80" y="51"/>
                  </a:lnTo>
                  <a:lnTo>
                    <a:pt x="92" y="43"/>
                  </a:lnTo>
                  <a:lnTo>
                    <a:pt x="65" y="41"/>
                  </a:lnTo>
                  <a:lnTo>
                    <a:pt x="60" y="34"/>
                  </a:lnTo>
                  <a:lnTo>
                    <a:pt x="67" y="30"/>
                  </a:lnTo>
                  <a:lnTo>
                    <a:pt x="60" y="28"/>
                  </a:lnTo>
                  <a:lnTo>
                    <a:pt x="47" y="34"/>
                  </a:lnTo>
                  <a:lnTo>
                    <a:pt x="78" y="0"/>
                  </a:lnTo>
                  <a:lnTo>
                    <a:pt x="60" y="6"/>
                  </a:lnTo>
                  <a:lnTo>
                    <a:pt x="11" y="54"/>
                  </a:lnTo>
                  <a:lnTo>
                    <a:pt x="15" y="56"/>
                  </a:lnTo>
                  <a:lnTo>
                    <a:pt x="0" y="67"/>
                  </a:lnTo>
                  <a:lnTo>
                    <a:pt x="0" y="6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3" name="Freeform 5864"/>
            <p:cNvSpPr>
              <a:spLocks/>
            </p:cNvSpPr>
            <p:nvPr/>
          </p:nvSpPr>
          <p:spPr bwMode="gray">
            <a:xfrm>
              <a:off x="5248569" y="2828215"/>
              <a:ext cx="112912" cy="59090"/>
            </a:xfrm>
            <a:custGeom>
              <a:avLst/>
              <a:gdLst/>
              <a:ahLst/>
              <a:cxnLst>
                <a:cxn ang="0">
                  <a:pos x="0" y="39"/>
                </a:cxn>
                <a:cxn ang="0">
                  <a:pos x="15" y="39"/>
                </a:cxn>
                <a:cxn ang="0">
                  <a:pos x="11" y="46"/>
                </a:cxn>
                <a:cxn ang="0">
                  <a:pos x="49" y="33"/>
                </a:cxn>
                <a:cxn ang="0">
                  <a:pos x="58" y="33"/>
                </a:cxn>
                <a:cxn ang="0">
                  <a:pos x="71" y="43"/>
                </a:cxn>
                <a:cxn ang="0">
                  <a:pos x="88" y="35"/>
                </a:cxn>
                <a:cxn ang="0">
                  <a:pos x="54" y="7"/>
                </a:cxn>
                <a:cxn ang="0">
                  <a:pos x="56" y="0"/>
                </a:cxn>
                <a:cxn ang="0">
                  <a:pos x="30" y="15"/>
                </a:cxn>
                <a:cxn ang="0">
                  <a:pos x="17" y="31"/>
                </a:cxn>
                <a:cxn ang="0">
                  <a:pos x="0" y="39"/>
                </a:cxn>
                <a:cxn ang="0">
                  <a:pos x="0" y="39"/>
                </a:cxn>
              </a:cxnLst>
              <a:rect l="0" t="0" r="r" b="b"/>
              <a:pathLst>
                <a:path w="88" h="46">
                  <a:moveTo>
                    <a:pt x="0" y="39"/>
                  </a:moveTo>
                  <a:lnTo>
                    <a:pt x="15" y="39"/>
                  </a:lnTo>
                  <a:lnTo>
                    <a:pt x="11" y="46"/>
                  </a:lnTo>
                  <a:lnTo>
                    <a:pt x="49" y="33"/>
                  </a:lnTo>
                  <a:lnTo>
                    <a:pt x="58" y="33"/>
                  </a:lnTo>
                  <a:lnTo>
                    <a:pt x="71" y="43"/>
                  </a:lnTo>
                  <a:lnTo>
                    <a:pt x="88" y="35"/>
                  </a:lnTo>
                  <a:lnTo>
                    <a:pt x="54" y="7"/>
                  </a:lnTo>
                  <a:lnTo>
                    <a:pt x="56" y="0"/>
                  </a:lnTo>
                  <a:lnTo>
                    <a:pt x="30" y="15"/>
                  </a:lnTo>
                  <a:lnTo>
                    <a:pt x="17" y="31"/>
                  </a:lnTo>
                  <a:lnTo>
                    <a:pt x="0" y="39"/>
                  </a:lnTo>
                  <a:lnTo>
                    <a:pt x="0" y="3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4" name="Freeform 5865"/>
            <p:cNvSpPr>
              <a:spLocks/>
            </p:cNvSpPr>
            <p:nvPr/>
          </p:nvSpPr>
          <p:spPr bwMode="gray">
            <a:xfrm>
              <a:off x="5464128" y="2784540"/>
              <a:ext cx="43625" cy="21838"/>
            </a:xfrm>
            <a:custGeom>
              <a:avLst/>
              <a:gdLst/>
              <a:ahLst/>
              <a:cxnLst>
                <a:cxn ang="0">
                  <a:pos x="2" y="9"/>
                </a:cxn>
                <a:cxn ang="0">
                  <a:pos x="0" y="17"/>
                </a:cxn>
                <a:cxn ang="0">
                  <a:pos x="15" y="15"/>
                </a:cxn>
                <a:cxn ang="0">
                  <a:pos x="34" y="5"/>
                </a:cxn>
                <a:cxn ang="0">
                  <a:pos x="32" y="0"/>
                </a:cxn>
                <a:cxn ang="0">
                  <a:pos x="17" y="0"/>
                </a:cxn>
                <a:cxn ang="0">
                  <a:pos x="2" y="9"/>
                </a:cxn>
                <a:cxn ang="0">
                  <a:pos x="2" y="9"/>
                </a:cxn>
              </a:cxnLst>
              <a:rect l="0" t="0" r="r" b="b"/>
              <a:pathLst>
                <a:path w="34" h="17">
                  <a:moveTo>
                    <a:pt x="2" y="9"/>
                  </a:moveTo>
                  <a:lnTo>
                    <a:pt x="0" y="17"/>
                  </a:lnTo>
                  <a:lnTo>
                    <a:pt x="15" y="15"/>
                  </a:lnTo>
                  <a:lnTo>
                    <a:pt x="34" y="5"/>
                  </a:lnTo>
                  <a:lnTo>
                    <a:pt x="32" y="0"/>
                  </a:lnTo>
                  <a:lnTo>
                    <a:pt x="17" y="0"/>
                  </a:lnTo>
                  <a:lnTo>
                    <a:pt x="2" y="9"/>
                  </a:lnTo>
                  <a:lnTo>
                    <a:pt x="2" y="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5" name="Freeform 5866"/>
            <p:cNvSpPr>
              <a:spLocks/>
            </p:cNvSpPr>
            <p:nvPr/>
          </p:nvSpPr>
          <p:spPr bwMode="gray">
            <a:xfrm>
              <a:off x="5342235" y="2674068"/>
              <a:ext cx="355417" cy="242782"/>
            </a:xfrm>
            <a:custGeom>
              <a:avLst/>
              <a:gdLst/>
              <a:ahLst/>
              <a:cxnLst>
                <a:cxn ang="0">
                  <a:pos x="0" y="32"/>
                </a:cxn>
                <a:cxn ang="0">
                  <a:pos x="11" y="52"/>
                </a:cxn>
                <a:cxn ang="0">
                  <a:pos x="26" y="56"/>
                </a:cxn>
                <a:cxn ang="0">
                  <a:pos x="77" y="58"/>
                </a:cxn>
                <a:cxn ang="0">
                  <a:pos x="88" y="65"/>
                </a:cxn>
                <a:cxn ang="0">
                  <a:pos x="118" y="54"/>
                </a:cxn>
                <a:cxn ang="0">
                  <a:pos x="120" y="61"/>
                </a:cxn>
                <a:cxn ang="0">
                  <a:pos x="133" y="69"/>
                </a:cxn>
                <a:cxn ang="0">
                  <a:pos x="122" y="78"/>
                </a:cxn>
                <a:cxn ang="0">
                  <a:pos x="139" y="73"/>
                </a:cxn>
                <a:cxn ang="0">
                  <a:pos x="142" y="80"/>
                </a:cxn>
                <a:cxn ang="0">
                  <a:pos x="154" y="88"/>
                </a:cxn>
                <a:cxn ang="0">
                  <a:pos x="152" y="101"/>
                </a:cxn>
                <a:cxn ang="0">
                  <a:pos x="110" y="118"/>
                </a:cxn>
                <a:cxn ang="0">
                  <a:pos x="116" y="127"/>
                </a:cxn>
                <a:cxn ang="0">
                  <a:pos x="101" y="131"/>
                </a:cxn>
                <a:cxn ang="0">
                  <a:pos x="67" y="129"/>
                </a:cxn>
                <a:cxn ang="0">
                  <a:pos x="45" y="142"/>
                </a:cxn>
                <a:cxn ang="0">
                  <a:pos x="49" y="150"/>
                </a:cxn>
                <a:cxn ang="0">
                  <a:pos x="79" y="146"/>
                </a:cxn>
                <a:cxn ang="0">
                  <a:pos x="110" y="153"/>
                </a:cxn>
                <a:cxn ang="0">
                  <a:pos x="118" y="159"/>
                </a:cxn>
                <a:cxn ang="0">
                  <a:pos x="112" y="165"/>
                </a:cxn>
                <a:cxn ang="0">
                  <a:pos x="122" y="170"/>
                </a:cxn>
                <a:cxn ang="0">
                  <a:pos x="150" y="185"/>
                </a:cxn>
                <a:cxn ang="0">
                  <a:pos x="172" y="189"/>
                </a:cxn>
                <a:cxn ang="0">
                  <a:pos x="176" y="181"/>
                </a:cxn>
                <a:cxn ang="0">
                  <a:pos x="157" y="163"/>
                </a:cxn>
                <a:cxn ang="0">
                  <a:pos x="155" y="155"/>
                </a:cxn>
                <a:cxn ang="0">
                  <a:pos x="187" y="172"/>
                </a:cxn>
                <a:cxn ang="0">
                  <a:pos x="202" y="172"/>
                </a:cxn>
                <a:cxn ang="0">
                  <a:pos x="212" y="161"/>
                </a:cxn>
                <a:cxn ang="0">
                  <a:pos x="206" y="153"/>
                </a:cxn>
                <a:cxn ang="0">
                  <a:pos x="210" y="146"/>
                </a:cxn>
                <a:cxn ang="0">
                  <a:pos x="195" y="125"/>
                </a:cxn>
                <a:cxn ang="0">
                  <a:pos x="204" y="114"/>
                </a:cxn>
                <a:cxn ang="0">
                  <a:pos x="221" y="123"/>
                </a:cxn>
                <a:cxn ang="0">
                  <a:pos x="221" y="131"/>
                </a:cxn>
                <a:cxn ang="0">
                  <a:pos x="232" y="138"/>
                </a:cxn>
                <a:cxn ang="0">
                  <a:pos x="277" y="110"/>
                </a:cxn>
                <a:cxn ang="0">
                  <a:pos x="245" y="88"/>
                </a:cxn>
                <a:cxn ang="0">
                  <a:pos x="227" y="88"/>
                </a:cxn>
                <a:cxn ang="0">
                  <a:pos x="215" y="80"/>
                </a:cxn>
                <a:cxn ang="0">
                  <a:pos x="221" y="73"/>
                </a:cxn>
                <a:cxn ang="0">
                  <a:pos x="238" y="71"/>
                </a:cxn>
                <a:cxn ang="0">
                  <a:pos x="228" y="65"/>
                </a:cxn>
                <a:cxn ang="0">
                  <a:pos x="238" y="58"/>
                </a:cxn>
                <a:cxn ang="0">
                  <a:pos x="212" y="37"/>
                </a:cxn>
                <a:cxn ang="0">
                  <a:pos x="183" y="32"/>
                </a:cxn>
                <a:cxn ang="0">
                  <a:pos x="189" y="18"/>
                </a:cxn>
                <a:cxn ang="0">
                  <a:pos x="154" y="17"/>
                </a:cxn>
                <a:cxn ang="0">
                  <a:pos x="107" y="26"/>
                </a:cxn>
                <a:cxn ang="0">
                  <a:pos x="127" y="3"/>
                </a:cxn>
                <a:cxn ang="0">
                  <a:pos x="109" y="2"/>
                </a:cxn>
                <a:cxn ang="0">
                  <a:pos x="71" y="13"/>
                </a:cxn>
                <a:cxn ang="0">
                  <a:pos x="52" y="32"/>
                </a:cxn>
                <a:cxn ang="0">
                  <a:pos x="47" y="28"/>
                </a:cxn>
                <a:cxn ang="0">
                  <a:pos x="56" y="17"/>
                </a:cxn>
                <a:cxn ang="0">
                  <a:pos x="99" y="2"/>
                </a:cxn>
                <a:cxn ang="0">
                  <a:pos x="65" y="0"/>
                </a:cxn>
                <a:cxn ang="0">
                  <a:pos x="32" y="11"/>
                </a:cxn>
                <a:cxn ang="0">
                  <a:pos x="0" y="32"/>
                </a:cxn>
                <a:cxn ang="0">
                  <a:pos x="0" y="32"/>
                </a:cxn>
              </a:cxnLst>
              <a:rect l="0" t="0" r="r" b="b"/>
              <a:pathLst>
                <a:path w="277" h="189">
                  <a:moveTo>
                    <a:pt x="0" y="32"/>
                  </a:moveTo>
                  <a:lnTo>
                    <a:pt x="11" y="52"/>
                  </a:lnTo>
                  <a:lnTo>
                    <a:pt x="26" y="56"/>
                  </a:lnTo>
                  <a:lnTo>
                    <a:pt x="77" y="58"/>
                  </a:lnTo>
                  <a:lnTo>
                    <a:pt x="88" y="65"/>
                  </a:lnTo>
                  <a:lnTo>
                    <a:pt x="118" y="54"/>
                  </a:lnTo>
                  <a:lnTo>
                    <a:pt x="120" y="61"/>
                  </a:lnTo>
                  <a:lnTo>
                    <a:pt x="133" y="69"/>
                  </a:lnTo>
                  <a:lnTo>
                    <a:pt x="122" y="78"/>
                  </a:lnTo>
                  <a:lnTo>
                    <a:pt x="139" y="73"/>
                  </a:lnTo>
                  <a:lnTo>
                    <a:pt x="142" y="80"/>
                  </a:lnTo>
                  <a:lnTo>
                    <a:pt x="154" y="88"/>
                  </a:lnTo>
                  <a:lnTo>
                    <a:pt x="152" y="101"/>
                  </a:lnTo>
                  <a:lnTo>
                    <a:pt x="110" y="118"/>
                  </a:lnTo>
                  <a:lnTo>
                    <a:pt x="116" y="127"/>
                  </a:lnTo>
                  <a:lnTo>
                    <a:pt x="101" y="131"/>
                  </a:lnTo>
                  <a:lnTo>
                    <a:pt x="67" y="129"/>
                  </a:lnTo>
                  <a:lnTo>
                    <a:pt x="45" y="142"/>
                  </a:lnTo>
                  <a:lnTo>
                    <a:pt x="49" y="150"/>
                  </a:lnTo>
                  <a:lnTo>
                    <a:pt x="79" y="146"/>
                  </a:lnTo>
                  <a:lnTo>
                    <a:pt x="110" y="153"/>
                  </a:lnTo>
                  <a:lnTo>
                    <a:pt x="118" y="159"/>
                  </a:lnTo>
                  <a:lnTo>
                    <a:pt x="112" y="165"/>
                  </a:lnTo>
                  <a:lnTo>
                    <a:pt x="122" y="170"/>
                  </a:lnTo>
                  <a:lnTo>
                    <a:pt x="150" y="185"/>
                  </a:lnTo>
                  <a:lnTo>
                    <a:pt x="172" y="189"/>
                  </a:lnTo>
                  <a:lnTo>
                    <a:pt x="176" y="181"/>
                  </a:lnTo>
                  <a:lnTo>
                    <a:pt x="157" y="163"/>
                  </a:lnTo>
                  <a:lnTo>
                    <a:pt x="155" y="155"/>
                  </a:lnTo>
                  <a:lnTo>
                    <a:pt x="187" y="172"/>
                  </a:lnTo>
                  <a:lnTo>
                    <a:pt x="202" y="172"/>
                  </a:lnTo>
                  <a:lnTo>
                    <a:pt x="212" y="161"/>
                  </a:lnTo>
                  <a:lnTo>
                    <a:pt x="206" y="153"/>
                  </a:lnTo>
                  <a:lnTo>
                    <a:pt x="210" y="146"/>
                  </a:lnTo>
                  <a:lnTo>
                    <a:pt x="195" y="125"/>
                  </a:lnTo>
                  <a:lnTo>
                    <a:pt x="204" y="114"/>
                  </a:lnTo>
                  <a:lnTo>
                    <a:pt x="221" y="123"/>
                  </a:lnTo>
                  <a:lnTo>
                    <a:pt x="221" y="131"/>
                  </a:lnTo>
                  <a:lnTo>
                    <a:pt x="232" y="138"/>
                  </a:lnTo>
                  <a:lnTo>
                    <a:pt x="277" y="110"/>
                  </a:lnTo>
                  <a:lnTo>
                    <a:pt x="245" y="88"/>
                  </a:lnTo>
                  <a:lnTo>
                    <a:pt x="227" y="88"/>
                  </a:lnTo>
                  <a:lnTo>
                    <a:pt x="215" y="80"/>
                  </a:lnTo>
                  <a:lnTo>
                    <a:pt x="221" y="73"/>
                  </a:lnTo>
                  <a:lnTo>
                    <a:pt x="238" y="71"/>
                  </a:lnTo>
                  <a:lnTo>
                    <a:pt x="228" y="65"/>
                  </a:lnTo>
                  <a:lnTo>
                    <a:pt x="238" y="58"/>
                  </a:lnTo>
                  <a:lnTo>
                    <a:pt x="212" y="37"/>
                  </a:lnTo>
                  <a:lnTo>
                    <a:pt x="183" y="32"/>
                  </a:lnTo>
                  <a:lnTo>
                    <a:pt x="189" y="18"/>
                  </a:lnTo>
                  <a:lnTo>
                    <a:pt x="154" y="17"/>
                  </a:lnTo>
                  <a:lnTo>
                    <a:pt x="107" y="26"/>
                  </a:lnTo>
                  <a:lnTo>
                    <a:pt x="127" y="3"/>
                  </a:lnTo>
                  <a:lnTo>
                    <a:pt x="109" y="2"/>
                  </a:lnTo>
                  <a:lnTo>
                    <a:pt x="71" y="13"/>
                  </a:lnTo>
                  <a:lnTo>
                    <a:pt x="52" y="32"/>
                  </a:lnTo>
                  <a:lnTo>
                    <a:pt x="47" y="28"/>
                  </a:lnTo>
                  <a:lnTo>
                    <a:pt x="56" y="17"/>
                  </a:lnTo>
                  <a:lnTo>
                    <a:pt x="99" y="2"/>
                  </a:lnTo>
                  <a:lnTo>
                    <a:pt x="65" y="0"/>
                  </a:lnTo>
                  <a:lnTo>
                    <a:pt x="32" y="11"/>
                  </a:lnTo>
                  <a:lnTo>
                    <a:pt x="0" y="32"/>
                  </a:lnTo>
                  <a:lnTo>
                    <a:pt x="0" y="3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6" name="Freeform 5867"/>
            <p:cNvSpPr>
              <a:spLocks/>
            </p:cNvSpPr>
            <p:nvPr/>
          </p:nvSpPr>
          <p:spPr bwMode="gray">
            <a:xfrm>
              <a:off x="5502621" y="2676637"/>
              <a:ext cx="65438" cy="19268"/>
            </a:xfrm>
            <a:custGeom>
              <a:avLst/>
              <a:gdLst/>
              <a:ahLst/>
              <a:cxnLst>
                <a:cxn ang="0">
                  <a:pos x="12" y="0"/>
                </a:cxn>
                <a:cxn ang="0">
                  <a:pos x="0" y="11"/>
                </a:cxn>
                <a:cxn ang="0">
                  <a:pos x="14" y="15"/>
                </a:cxn>
                <a:cxn ang="0">
                  <a:pos x="43" y="13"/>
                </a:cxn>
                <a:cxn ang="0">
                  <a:pos x="51" y="1"/>
                </a:cxn>
                <a:cxn ang="0">
                  <a:pos x="12" y="0"/>
                </a:cxn>
                <a:cxn ang="0">
                  <a:pos x="12" y="0"/>
                </a:cxn>
              </a:cxnLst>
              <a:rect l="0" t="0" r="r" b="b"/>
              <a:pathLst>
                <a:path w="51" h="15">
                  <a:moveTo>
                    <a:pt x="12" y="0"/>
                  </a:moveTo>
                  <a:lnTo>
                    <a:pt x="0" y="11"/>
                  </a:lnTo>
                  <a:lnTo>
                    <a:pt x="14" y="15"/>
                  </a:lnTo>
                  <a:lnTo>
                    <a:pt x="43" y="13"/>
                  </a:lnTo>
                  <a:lnTo>
                    <a:pt x="51" y="1"/>
                  </a:lnTo>
                  <a:lnTo>
                    <a:pt x="12" y="0"/>
                  </a:lnTo>
                  <a:lnTo>
                    <a:pt x="12"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7" name="Freeform 5868"/>
            <p:cNvSpPr>
              <a:spLocks/>
            </p:cNvSpPr>
            <p:nvPr/>
          </p:nvSpPr>
          <p:spPr bwMode="gray">
            <a:xfrm>
              <a:off x="5243436" y="2603417"/>
              <a:ext cx="21813" cy="12846"/>
            </a:xfrm>
            <a:custGeom>
              <a:avLst/>
              <a:gdLst/>
              <a:ahLst/>
              <a:cxnLst>
                <a:cxn ang="0">
                  <a:pos x="6" y="2"/>
                </a:cxn>
                <a:cxn ang="0">
                  <a:pos x="0" y="8"/>
                </a:cxn>
                <a:cxn ang="0">
                  <a:pos x="13" y="10"/>
                </a:cxn>
                <a:cxn ang="0">
                  <a:pos x="17" y="0"/>
                </a:cxn>
                <a:cxn ang="0">
                  <a:pos x="6" y="2"/>
                </a:cxn>
                <a:cxn ang="0">
                  <a:pos x="6" y="2"/>
                </a:cxn>
              </a:cxnLst>
              <a:rect l="0" t="0" r="r" b="b"/>
              <a:pathLst>
                <a:path w="17" h="10">
                  <a:moveTo>
                    <a:pt x="6" y="2"/>
                  </a:moveTo>
                  <a:lnTo>
                    <a:pt x="0" y="8"/>
                  </a:lnTo>
                  <a:lnTo>
                    <a:pt x="13" y="10"/>
                  </a:lnTo>
                  <a:lnTo>
                    <a:pt x="17" y="0"/>
                  </a:lnTo>
                  <a:lnTo>
                    <a:pt x="6" y="2"/>
                  </a:lnTo>
                  <a:lnTo>
                    <a:pt x="6"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8" name="Freeform 5869"/>
            <p:cNvSpPr>
              <a:spLocks/>
            </p:cNvSpPr>
            <p:nvPr/>
          </p:nvSpPr>
          <p:spPr bwMode="gray">
            <a:xfrm>
              <a:off x="5234455" y="2620116"/>
              <a:ext cx="91100" cy="32114"/>
            </a:xfrm>
            <a:custGeom>
              <a:avLst/>
              <a:gdLst/>
              <a:ahLst/>
              <a:cxnLst>
                <a:cxn ang="0">
                  <a:pos x="0" y="2"/>
                </a:cxn>
                <a:cxn ang="0">
                  <a:pos x="0" y="19"/>
                </a:cxn>
                <a:cxn ang="0">
                  <a:pos x="18" y="17"/>
                </a:cxn>
                <a:cxn ang="0">
                  <a:pos x="18" y="25"/>
                </a:cxn>
                <a:cxn ang="0">
                  <a:pos x="45" y="25"/>
                </a:cxn>
                <a:cxn ang="0">
                  <a:pos x="71" y="6"/>
                </a:cxn>
                <a:cxn ang="0">
                  <a:pos x="41" y="0"/>
                </a:cxn>
                <a:cxn ang="0">
                  <a:pos x="20" y="12"/>
                </a:cxn>
                <a:cxn ang="0">
                  <a:pos x="11" y="2"/>
                </a:cxn>
                <a:cxn ang="0">
                  <a:pos x="0" y="2"/>
                </a:cxn>
                <a:cxn ang="0">
                  <a:pos x="0" y="2"/>
                </a:cxn>
              </a:cxnLst>
              <a:rect l="0" t="0" r="r" b="b"/>
              <a:pathLst>
                <a:path w="71" h="25">
                  <a:moveTo>
                    <a:pt x="0" y="2"/>
                  </a:moveTo>
                  <a:lnTo>
                    <a:pt x="0" y="19"/>
                  </a:lnTo>
                  <a:lnTo>
                    <a:pt x="18" y="17"/>
                  </a:lnTo>
                  <a:lnTo>
                    <a:pt x="18" y="25"/>
                  </a:lnTo>
                  <a:lnTo>
                    <a:pt x="45" y="25"/>
                  </a:lnTo>
                  <a:lnTo>
                    <a:pt x="71" y="6"/>
                  </a:lnTo>
                  <a:lnTo>
                    <a:pt x="41" y="0"/>
                  </a:lnTo>
                  <a:lnTo>
                    <a:pt x="20" y="12"/>
                  </a:lnTo>
                  <a:lnTo>
                    <a:pt x="11" y="2"/>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9" name="Freeform 5870"/>
            <p:cNvSpPr>
              <a:spLocks/>
            </p:cNvSpPr>
            <p:nvPr/>
          </p:nvSpPr>
          <p:spPr bwMode="gray">
            <a:xfrm>
              <a:off x="5199811" y="2644523"/>
              <a:ext cx="19246" cy="5138"/>
            </a:xfrm>
            <a:custGeom>
              <a:avLst/>
              <a:gdLst/>
              <a:ahLst/>
              <a:cxnLst>
                <a:cxn ang="0">
                  <a:pos x="0" y="4"/>
                </a:cxn>
                <a:cxn ang="0">
                  <a:pos x="15" y="4"/>
                </a:cxn>
                <a:cxn ang="0">
                  <a:pos x="14" y="0"/>
                </a:cxn>
                <a:cxn ang="0">
                  <a:pos x="0" y="4"/>
                </a:cxn>
                <a:cxn ang="0">
                  <a:pos x="0" y="4"/>
                </a:cxn>
              </a:cxnLst>
              <a:rect l="0" t="0" r="r" b="b"/>
              <a:pathLst>
                <a:path w="15" h="4">
                  <a:moveTo>
                    <a:pt x="0" y="4"/>
                  </a:moveTo>
                  <a:lnTo>
                    <a:pt x="15" y="4"/>
                  </a:lnTo>
                  <a:lnTo>
                    <a:pt x="14" y="0"/>
                  </a:lnTo>
                  <a:lnTo>
                    <a:pt x="0" y="4"/>
                  </a:lnTo>
                  <a:lnTo>
                    <a:pt x="0"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0" name="Freeform 5871"/>
            <p:cNvSpPr>
              <a:spLocks/>
            </p:cNvSpPr>
            <p:nvPr/>
          </p:nvSpPr>
          <p:spPr bwMode="gray">
            <a:xfrm>
              <a:off x="5176716" y="2668929"/>
              <a:ext cx="102647" cy="55236"/>
            </a:xfrm>
            <a:custGeom>
              <a:avLst/>
              <a:gdLst/>
              <a:ahLst/>
              <a:cxnLst>
                <a:cxn ang="0">
                  <a:pos x="2" y="19"/>
                </a:cxn>
                <a:cxn ang="0">
                  <a:pos x="0" y="28"/>
                </a:cxn>
                <a:cxn ang="0">
                  <a:pos x="13" y="28"/>
                </a:cxn>
                <a:cxn ang="0">
                  <a:pos x="20" y="43"/>
                </a:cxn>
                <a:cxn ang="0">
                  <a:pos x="58" y="34"/>
                </a:cxn>
                <a:cxn ang="0">
                  <a:pos x="73" y="17"/>
                </a:cxn>
                <a:cxn ang="0">
                  <a:pos x="60" y="15"/>
                </a:cxn>
                <a:cxn ang="0">
                  <a:pos x="78" y="7"/>
                </a:cxn>
                <a:cxn ang="0">
                  <a:pos x="80" y="0"/>
                </a:cxn>
                <a:cxn ang="0">
                  <a:pos x="35" y="4"/>
                </a:cxn>
                <a:cxn ang="0">
                  <a:pos x="28" y="9"/>
                </a:cxn>
                <a:cxn ang="0">
                  <a:pos x="32" y="17"/>
                </a:cxn>
                <a:cxn ang="0">
                  <a:pos x="2" y="19"/>
                </a:cxn>
                <a:cxn ang="0">
                  <a:pos x="2" y="19"/>
                </a:cxn>
              </a:cxnLst>
              <a:rect l="0" t="0" r="r" b="b"/>
              <a:pathLst>
                <a:path w="80" h="43">
                  <a:moveTo>
                    <a:pt x="2" y="19"/>
                  </a:moveTo>
                  <a:lnTo>
                    <a:pt x="0" y="28"/>
                  </a:lnTo>
                  <a:lnTo>
                    <a:pt x="13" y="28"/>
                  </a:lnTo>
                  <a:lnTo>
                    <a:pt x="20" y="43"/>
                  </a:lnTo>
                  <a:lnTo>
                    <a:pt x="58" y="34"/>
                  </a:lnTo>
                  <a:lnTo>
                    <a:pt x="73" y="17"/>
                  </a:lnTo>
                  <a:lnTo>
                    <a:pt x="60" y="15"/>
                  </a:lnTo>
                  <a:lnTo>
                    <a:pt x="78" y="7"/>
                  </a:lnTo>
                  <a:lnTo>
                    <a:pt x="80" y="0"/>
                  </a:lnTo>
                  <a:lnTo>
                    <a:pt x="35" y="4"/>
                  </a:lnTo>
                  <a:lnTo>
                    <a:pt x="28" y="9"/>
                  </a:lnTo>
                  <a:lnTo>
                    <a:pt x="32" y="17"/>
                  </a:lnTo>
                  <a:lnTo>
                    <a:pt x="2" y="19"/>
                  </a:lnTo>
                  <a:lnTo>
                    <a:pt x="2" y="1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1" name="Freeform 5872"/>
            <p:cNvSpPr>
              <a:spLocks/>
            </p:cNvSpPr>
            <p:nvPr/>
          </p:nvSpPr>
          <p:spPr bwMode="gray">
            <a:xfrm>
              <a:off x="5160035" y="2591856"/>
              <a:ext cx="66721" cy="5138"/>
            </a:xfrm>
            <a:custGeom>
              <a:avLst/>
              <a:gdLst/>
              <a:ahLst/>
              <a:cxnLst>
                <a:cxn ang="0">
                  <a:pos x="0" y="4"/>
                </a:cxn>
                <a:cxn ang="0">
                  <a:pos x="52" y="0"/>
                </a:cxn>
                <a:cxn ang="0">
                  <a:pos x="0" y="4"/>
                </a:cxn>
                <a:cxn ang="0">
                  <a:pos x="0" y="4"/>
                </a:cxn>
              </a:cxnLst>
              <a:rect l="0" t="0" r="r" b="b"/>
              <a:pathLst>
                <a:path w="52" h="4">
                  <a:moveTo>
                    <a:pt x="0" y="4"/>
                  </a:moveTo>
                  <a:lnTo>
                    <a:pt x="52" y="0"/>
                  </a:lnTo>
                  <a:lnTo>
                    <a:pt x="0" y="4"/>
                  </a:lnTo>
                  <a:lnTo>
                    <a:pt x="0"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2" name="Freeform 5873"/>
            <p:cNvSpPr>
              <a:spLocks/>
            </p:cNvSpPr>
            <p:nvPr/>
          </p:nvSpPr>
          <p:spPr bwMode="gray">
            <a:xfrm>
              <a:off x="5125392" y="2599563"/>
              <a:ext cx="21813" cy="3854"/>
            </a:xfrm>
            <a:custGeom>
              <a:avLst/>
              <a:gdLst/>
              <a:ahLst/>
              <a:cxnLst>
                <a:cxn ang="0">
                  <a:pos x="0" y="1"/>
                </a:cxn>
                <a:cxn ang="0">
                  <a:pos x="12" y="3"/>
                </a:cxn>
                <a:cxn ang="0">
                  <a:pos x="17" y="0"/>
                </a:cxn>
                <a:cxn ang="0">
                  <a:pos x="0" y="1"/>
                </a:cxn>
                <a:cxn ang="0">
                  <a:pos x="0" y="1"/>
                </a:cxn>
              </a:cxnLst>
              <a:rect l="0" t="0" r="r" b="b"/>
              <a:pathLst>
                <a:path w="17" h="3">
                  <a:moveTo>
                    <a:pt x="0" y="1"/>
                  </a:moveTo>
                  <a:lnTo>
                    <a:pt x="12" y="3"/>
                  </a:lnTo>
                  <a:lnTo>
                    <a:pt x="17" y="0"/>
                  </a:lnTo>
                  <a:lnTo>
                    <a:pt x="0" y="1"/>
                  </a:lnTo>
                  <a:lnTo>
                    <a:pt x="0" y="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3" name="Freeform 5874"/>
            <p:cNvSpPr>
              <a:spLocks/>
            </p:cNvSpPr>
            <p:nvPr/>
          </p:nvSpPr>
          <p:spPr bwMode="gray">
            <a:xfrm>
              <a:off x="5142072" y="2599563"/>
              <a:ext cx="60305" cy="11561"/>
            </a:xfrm>
            <a:custGeom>
              <a:avLst/>
              <a:gdLst/>
              <a:ahLst/>
              <a:cxnLst>
                <a:cxn ang="0">
                  <a:pos x="4" y="3"/>
                </a:cxn>
                <a:cxn ang="0">
                  <a:pos x="0" y="7"/>
                </a:cxn>
                <a:cxn ang="0">
                  <a:pos x="14" y="9"/>
                </a:cxn>
                <a:cxn ang="0">
                  <a:pos x="47" y="0"/>
                </a:cxn>
                <a:cxn ang="0">
                  <a:pos x="4" y="3"/>
                </a:cxn>
                <a:cxn ang="0">
                  <a:pos x="4" y="3"/>
                </a:cxn>
              </a:cxnLst>
              <a:rect l="0" t="0" r="r" b="b"/>
              <a:pathLst>
                <a:path w="47" h="9">
                  <a:moveTo>
                    <a:pt x="4" y="3"/>
                  </a:moveTo>
                  <a:lnTo>
                    <a:pt x="0" y="7"/>
                  </a:lnTo>
                  <a:lnTo>
                    <a:pt x="14" y="9"/>
                  </a:lnTo>
                  <a:lnTo>
                    <a:pt x="47" y="0"/>
                  </a:lnTo>
                  <a:lnTo>
                    <a:pt x="4" y="3"/>
                  </a:lnTo>
                  <a:lnTo>
                    <a:pt x="4" y="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4" name="Freeform 5875"/>
            <p:cNvSpPr>
              <a:spLocks/>
            </p:cNvSpPr>
            <p:nvPr/>
          </p:nvSpPr>
          <p:spPr bwMode="gray">
            <a:xfrm>
              <a:off x="5008630" y="2632962"/>
              <a:ext cx="38493" cy="11561"/>
            </a:xfrm>
            <a:custGeom>
              <a:avLst/>
              <a:gdLst/>
              <a:ahLst/>
              <a:cxnLst>
                <a:cxn ang="0">
                  <a:pos x="0" y="7"/>
                </a:cxn>
                <a:cxn ang="0">
                  <a:pos x="7" y="9"/>
                </a:cxn>
                <a:cxn ang="0">
                  <a:pos x="30" y="0"/>
                </a:cxn>
                <a:cxn ang="0">
                  <a:pos x="0" y="7"/>
                </a:cxn>
                <a:cxn ang="0">
                  <a:pos x="0" y="7"/>
                </a:cxn>
              </a:cxnLst>
              <a:rect l="0" t="0" r="r" b="b"/>
              <a:pathLst>
                <a:path w="30" h="9">
                  <a:moveTo>
                    <a:pt x="0" y="7"/>
                  </a:moveTo>
                  <a:lnTo>
                    <a:pt x="7" y="9"/>
                  </a:lnTo>
                  <a:lnTo>
                    <a:pt x="30" y="0"/>
                  </a:lnTo>
                  <a:lnTo>
                    <a:pt x="0" y="7"/>
                  </a:lnTo>
                  <a:lnTo>
                    <a:pt x="0" y="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5" name="Freeform 5876"/>
            <p:cNvSpPr>
              <a:spLocks/>
            </p:cNvSpPr>
            <p:nvPr/>
          </p:nvSpPr>
          <p:spPr bwMode="gray">
            <a:xfrm>
              <a:off x="4959873" y="2611124"/>
              <a:ext cx="148839" cy="26976"/>
            </a:xfrm>
            <a:custGeom>
              <a:avLst/>
              <a:gdLst/>
              <a:ahLst/>
              <a:cxnLst>
                <a:cxn ang="0">
                  <a:pos x="0" y="15"/>
                </a:cxn>
                <a:cxn ang="0">
                  <a:pos x="4" y="21"/>
                </a:cxn>
                <a:cxn ang="0">
                  <a:pos x="30" y="21"/>
                </a:cxn>
                <a:cxn ang="0">
                  <a:pos x="62" y="11"/>
                </a:cxn>
                <a:cxn ang="0">
                  <a:pos x="73" y="15"/>
                </a:cxn>
                <a:cxn ang="0">
                  <a:pos x="116" y="0"/>
                </a:cxn>
                <a:cxn ang="0">
                  <a:pos x="77" y="0"/>
                </a:cxn>
                <a:cxn ang="0">
                  <a:pos x="0" y="15"/>
                </a:cxn>
                <a:cxn ang="0">
                  <a:pos x="0" y="15"/>
                </a:cxn>
              </a:cxnLst>
              <a:rect l="0" t="0" r="r" b="b"/>
              <a:pathLst>
                <a:path w="116" h="21">
                  <a:moveTo>
                    <a:pt x="0" y="15"/>
                  </a:moveTo>
                  <a:lnTo>
                    <a:pt x="4" y="21"/>
                  </a:lnTo>
                  <a:lnTo>
                    <a:pt x="30" y="21"/>
                  </a:lnTo>
                  <a:lnTo>
                    <a:pt x="62" y="11"/>
                  </a:lnTo>
                  <a:lnTo>
                    <a:pt x="73" y="15"/>
                  </a:lnTo>
                  <a:lnTo>
                    <a:pt x="116" y="0"/>
                  </a:lnTo>
                  <a:lnTo>
                    <a:pt x="77" y="0"/>
                  </a:lnTo>
                  <a:lnTo>
                    <a:pt x="0" y="15"/>
                  </a:lnTo>
                  <a:lnTo>
                    <a:pt x="0"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6" name="Freeform 5877"/>
            <p:cNvSpPr>
              <a:spLocks/>
            </p:cNvSpPr>
            <p:nvPr/>
          </p:nvSpPr>
          <p:spPr bwMode="gray">
            <a:xfrm>
              <a:off x="5022744" y="2620116"/>
              <a:ext cx="182199" cy="43675"/>
            </a:xfrm>
            <a:custGeom>
              <a:avLst/>
              <a:gdLst/>
              <a:ahLst/>
              <a:cxnLst>
                <a:cxn ang="0">
                  <a:pos x="0" y="21"/>
                </a:cxn>
                <a:cxn ang="0">
                  <a:pos x="20" y="25"/>
                </a:cxn>
                <a:cxn ang="0">
                  <a:pos x="37" y="21"/>
                </a:cxn>
                <a:cxn ang="0">
                  <a:pos x="43" y="27"/>
                </a:cxn>
                <a:cxn ang="0">
                  <a:pos x="24" y="30"/>
                </a:cxn>
                <a:cxn ang="0">
                  <a:pos x="39" y="34"/>
                </a:cxn>
                <a:cxn ang="0">
                  <a:pos x="122" y="25"/>
                </a:cxn>
                <a:cxn ang="0">
                  <a:pos x="142" y="14"/>
                </a:cxn>
                <a:cxn ang="0">
                  <a:pos x="120" y="8"/>
                </a:cxn>
                <a:cxn ang="0">
                  <a:pos x="123" y="0"/>
                </a:cxn>
                <a:cxn ang="0">
                  <a:pos x="95" y="8"/>
                </a:cxn>
                <a:cxn ang="0">
                  <a:pos x="103" y="10"/>
                </a:cxn>
                <a:cxn ang="0">
                  <a:pos x="95" y="14"/>
                </a:cxn>
                <a:cxn ang="0">
                  <a:pos x="95" y="19"/>
                </a:cxn>
                <a:cxn ang="0">
                  <a:pos x="75" y="17"/>
                </a:cxn>
                <a:cxn ang="0">
                  <a:pos x="73" y="10"/>
                </a:cxn>
                <a:cxn ang="0">
                  <a:pos x="47" y="6"/>
                </a:cxn>
                <a:cxn ang="0">
                  <a:pos x="0" y="21"/>
                </a:cxn>
                <a:cxn ang="0">
                  <a:pos x="0" y="21"/>
                </a:cxn>
              </a:cxnLst>
              <a:rect l="0" t="0" r="r" b="b"/>
              <a:pathLst>
                <a:path w="142" h="34">
                  <a:moveTo>
                    <a:pt x="0" y="21"/>
                  </a:moveTo>
                  <a:lnTo>
                    <a:pt x="20" y="25"/>
                  </a:lnTo>
                  <a:lnTo>
                    <a:pt x="37" y="21"/>
                  </a:lnTo>
                  <a:lnTo>
                    <a:pt x="43" y="27"/>
                  </a:lnTo>
                  <a:lnTo>
                    <a:pt x="24" y="30"/>
                  </a:lnTo>
                  <a:lnTo>
                    <a:pt x="39" y="34"/>
                  </a:lnTo>
                  <a:lnTo>
                    <a:pt x="122" y="25"/>
                  </a:lnTo>
                  <a:lnTo>
                    <a:pt x="142" y="14"/>
                  </a:lnTo>
                  <a:lnTo>
                    <a:pt x="120" y="8"/>
                  </a:lnTo>
                  <a:lnTo>
                    <a:pt x="123" y="0"/>
                  </a:lnTo>
                  <a:lnTo>
                    <a:pt x="95" y="8"/>
                  </a:lnTo>
                  <a:lnTo>
                    <a:pt x="103" y="10"/>
                  </a:lnTo>
                  <a:lnTo>
                    <a:pt x="95" y="14"/>
                  </a:lnTo>
                  <a:lnTo>
                    <a:pt x="95" y="19"/>
                  </a:lnTo>
                  <a:lnTo>
                    <a:pt x="75" y="17"/>
                  </a:lnTo>
                  <a:lnTo>
                    <a:pt x="73" y="10"/>
                  </a:lnTo>
                  <a:lnTo>
                    <a:pt x="47" y="6"/>
                  </a:lnTo>
                  <a:lnTo>
                    <a:pt x="0" y="21"/>
                  </a:lnTo>
                  <a:lnTo>
                    <a:pt x="0" y="2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7" name="Freeform 5878"/>
            <p:cNvSpPr>
              <a:spLocks/>
            </p:cNvSpPr>
            <p:nvPr/>
          </p:nvSpPr>
          <p:spPr bwMode="gray">
            <a:xfrm>
              <a:off x="4902134" y="2677921"/>
              <a:ext cx="269449" cy="98911"/>
            </a:xfrm>
            <a:custGeom>
              <a:avLst/>
              <a:gdLst/>
              <a:ahLst/>
              <a:cxnLst>
                <a:cxn ang="0">
                  <a:pos x="9" y="30"/>
                </a:cxn>
                <a:cxn ang="0">
                  <a:pos x="19" y="34"/>
                </a:cxn>
                <a:cxn ang="0">
                  <a:pos x="9" y="40"/>
                </a:cxn>
                <a:cxn ang="0">
                  <a:pos x="15" y="44"/>
                </a:cxn>
                <a:cxn ang="0">
                  <a:pos x="60" y="49"/>
                </a:cxn>
                <a:cxn ang="0">
                  <a:pos x="8" y="53"/>
                </a:cxn>
                <a:cxn ang="0">
                  <a:pos x="0" y="62"/>
                </a:cxn>
                <a:cxn ang="0">
                  <a:pos x="28" y="66"/>
                </a:cxn>
                <a:cxn ang="0">
                  <a:pos x="24" y="77"/>
                </a:cxn>
                <a:cxn ang="0">
                  <a:pos x="124" y="62"/>
                </a:cxn>
                <a:cxn ang="0">
                  <a:pos x="139" y="72"/>
                </a:cxn>
                <a:cxn ang="0">
                  <a:pos x="156" y="70"/>
                </a:cxn>
                <a:cxn ang="0">
                  <a:pos x="197" y="51"/>
                </a:cxn>
                <a:cxn ang="0">
                  <a:pos x="167" y="45"/>
                </a:cxn>
                <a:cxn ang="0">
                  <a:pos x="163" y="40"/>
                </a:cxn>
                <a:cxn ang="0">
                  <a:pos x="174" y="30"/>
                </a:cxn>
                <a:cxn ang="0">
                  <a:pos x="180" y="15"/>
                </a:cxn>
                <a:cxn ang="0">
                  <a:pos x="210" y="4"/>
                </a:cxn>
                <a:cxn ang="0">
                  <a:pos x="187" y="0"/>
                </a:cxn>
                <a:cxn ang="0">
                  <a:pos x="154" y="15"/>
                </a:cxn>
                <a:cxn ang="0">
                  <a:pos x="116" y="10"/>
                </a:cxn>
                <a:cxn ang="0">
                  <a:pos x="94" y="14"/>
                </a:cxn>
                <a:cxn ang="0">
                  <a:pos x="101" y="4"/>
                </a:cxn>
                <a:cxn ang="0">
                  <a:pos x="88" y="4"/>
                </a:cxn>
                <a:cxn ang="0">
                  <a:pos x="39" y="15"/>
                </a:cxn>
                <a:cxn ang="0">
                  <a:pos x="9" y="30"/>
                </a:cxn>
                <a:cxn ang="0">
                  <a:pos x="9" y="30"/>
                </a:cxn>
              </a:cxnLst>
              <a:rect l="0" t="0" r="r" b="b"/>
              <a:pathLst>
                <a:path w="210" h="77">
                  <a:moveTo>
                    <a:pt x="9" y="30"/>
                  </a:moveTo>
                  <a:lnTo>
                    <a:pt x="19" y="34"/>
                  </a:lnTo>
                  <a:lnTo>
                    <a:pt x="9" y="40"/>
                  </a:lnTo>
                  <a:lnTo>
                    <a:pt x="15" y="44"/>
                  </a:lnTo>
                  <a:lnTo>
                    <a:pt x="60" y="49"/>
                  </a:lnTo>
                  <a:lnTo>
                    <a:pt x="8" y="53"/>
                  </a:lnTo>
                  <a:lnTo>
                    <a:pt x="0" y="62"/>
                  </a:lnTo>
                  <a:lnTo>
                    <a:pt x="28" y="66"/>
                  </a:lnTo>
                  <a:lnTo>
                    <a:pt x="24" y="77"/>
                  </a:lnTo>
                  <a:lnTo>
                    <a:pt x="124" y="62"/>
                  </a:lnTo>
                  <a:lnTo>
                    <a:pt x="139" y="72"/>
                  </a:lnTo>
                  <a:lnTo>
                    <a:pt x="156" y="70"/>
                  </a:lnTo>
                  <a:lnTo>
                    <a:pt x="197" y="51"/>
                  </a:lnTo>
                  <a:lnTo>
                    <a:pt x="167" y="45"/>
                  </a:lnTo>
                  <a:lnTo>
                    <a:pt x="163" y="40"/>
                  </a:lnTo>
                  <a:lnTo>
                    <a:pt x="174" y="30"/>
                  </a:lnTo>
                  <a:lnTo>
                    <a:pt x="180" y="15"/>
                  </a:lnTo>
                  <a:lnTo>
                    <a:pt x="210" y="4"/>
                  </a:lnTo>
                  <a:lnTo>
                    <a:pt x="187" y="0"/>
                  </a:lnTo>
                  <a:lnTo>
                    <a:pt x="154" y="15"/>
                  </a:lnTo>
                  <a:lnTo>
                    <a:pt x="116" y="10"/>
                  </a:lnTo>
                  <a:lnTo>
                    <a:pt x="94" y="14"/>
                  </a:lnTo>
                  <a:lnTo>
                    <a:pt x="101" y="4"/>
                  </a:lnTo>
                  <a:lnTo>
                    <a:pt x="88" y="4"/>
                  </a:lnTo>
                  <a:lnTo>
                    <a:pt x="39" y="15"/>
                  </a:lnTo>
                  <a:lnTo>
                    <a:pt x="9" y="30"/>
                  </a:lnTo>
                  <a:lnTo>
                    <a:pt x="9" y="3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8" name="Freeform 5879"/>
            <p:cNvSpPr>
              <a:spLocks/>
            </p:cNvSpPr>
            <p:nvPr/>
          </p:nvSpPr>
          <p:spPr bwMode="gray">
            <a:xfrm>
              <a:off x="4832847" y="2661222"/>
              <a:ext cx="182199" cy="68082"/>
            </a:xfrm>
            <a:custGeom>
              <a:avLst/>
              <a:gdLst/>
              <a:ahLst/>
              <a:cxnLst>
                <a:cxn ang="0">
                  <a:pos x="0" y="36"/>
                </a:cxn>
                <a:cxn ang="0">
                  <a:pos x="9" y="42"/>
                </a:cxn>
                <a:cxn ang="0">
                  <a:pos x="5" y="53"/>
                </a:cxn>
                <a:cxn ang="0">
                  <a:pos x="41" y="47"/>
                </a:cxn>
                <a:cxn ang="0">
                  <a:pos x="78" y="28"/>
                </a:cxn>
                <a:cxn ang="0">
                  <a:pos x="142" y="15"/>
                </a:cxn>
                <a:cxn ang="0">
                  <a:pos x="131" y="4"/>
                </a:cxn>
                <a:cxn ang="0">
                  <a:pos x="95" y="0"/>
                </a:cxn>
                <a:cxn ang="0">
                  <a:pos x="50" y="8"/>
                </a:cxn>
                <a:cxn ang="0">
                  <a:pos x="47" y="15"/>
                </a:cxn>
                <a:cxn ang="0">
                  <a:pos x="0" y="36"/>
                </a:cxn>
                <a:cxn ang="0">
                  <a:pos x="0" y="36"/>
                </a:cxn>
              </a:cxnLst>
              <a:rect l="0" t="0" r="r" b="b"/>
              <a:pathLst>
                <a:path w="142" h="53">
                  <a:moveTo>
                    <a:pt x="0" y="36"/>
                  </a:moveTo>
                  <a:lnTo>
                    <a:pt x="9" y="42"/>
                  </a:lnTo>
                  <a:lnTo>
                    <a:pt x="5" y="53"/>
                  </a:lnTo>
                  <a:lnTo>
                    <a:pt x="41" y="47"/>
                  </a:lnTo>
                  <a:lnTo>
                    <a:pt x="78" y="28"/>
                  </a:lnTo>
                  <a:lnTo>
                    <a:pt x="142" y="15"/>
                  </a:lnTo>
                  <a:lnTo>
                    <a:pt x="131" y="4"/>
                  </a:lnTo>
                  <a:lnTo>
                    <a:pt x="95" y="0"/>
                  </a:lnTo>
                  <a:lnTo>
                    <a:pt x="50" y="8"/>
                  </a:lnTo>
                  <a:lnTo>
                    <a:pt x="47" y="15"/>
                  </a:lnTo>
                  <a:lnTo>
                    <a:pt x="0" y="36"/>
                  </a:lnTo>
                  <a:lnTo>
                    <a:pt x="0" y="3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9" name="Freeform 5885"/>
            <p:cNvSpPr>
              <a:spLocks/>
            </p:cNvSpPr>
            <p:nvPr/>
          </p:nvSpPr>
          <p:spPr bwMode="gray">
            <a:xfrm>
              <a:off x="9680371" y="2878313"/>
              <a:ext cx="55173" cy="11561"/>
            </a:xfrm>
            <a:custGeom>
              <a:avLst/>
              <a:gdLst/>
              <a:ahLst/>
              <a:cxnLst>
                <a:cxn ang="0">
                  <a:pos x="0" y="0"/>
                </a:cxn>
                <a:cxn ang="0">
                  <a:pos x="7" y="6"/>
                </a:cxn>
                <a:cxn ang="0">
                  <a:pos x="37" y="9"/>
                </a:cxn>
                <a:cxn ang="0">
                  <a:pos x="43" y="6"/>
                </a:cxn>
                <a:cxn ang="0">
                  <a:pos x="0" y="0"/>
                </a:cxn>
              </a:cxnLst>
              <a:rect l="0" t="0" r="r" b="b"/>
              <a:pathLst>
                <a:path w="43" h="9">
                  <a:moveTo>
                    <a:pt x="0" y="0"/>
                  </a:moveTo>
                  <a:lnTo>
                    <a:pt x="7" y="6"/>
                  </a:lnTo>
                  <a:lnTo>
                    <a:pt x="37" y="9"/>
                  </a:lnTo>
                  <a:lnTo>
                    <a:pt x="43" y="6"/>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0" name="Freeform 5886"/>
            <p:cNvSpPr>
              <a:spLocks/>
            </p:cNvSpPr>
            <p:nvPr/>
          </p:nvSpPr>
          <p:spPr bwMode="gray">
            <a:xfrm>
              <a:off x="9680371" y="2878313"/>
              <a:ext cx="55173" cy="11561"/>
            </a:xfrm>
            <a:custGeom>
              <a:avLst/>
              <a:gdLst/>
              <a:ahLst/>
              <a:cxnLst>
                <a:cxn ang="0">
                  <a:pos x="0" y="0"/>
                </a:cxn>
                <a:cxn ang="0">
                  <a:pos x="7" y="6"/>
                </a:cxn>
                <a:cxn ang="0">
                  <a:pos x="37" y="9"/>
                </a:cxn>
                <a:cxn ang="0">
                  <a:pos x="43" y="6"/>
                </a:cxn>
              </a:cxnLst>
              <a:rect l="0" t="0" r="r" b="b"/>
              <a:pathLst>
                <a:path w="43" h="9">
                  <a:moveTo>
                    <a:pt x="0" y="0"/>
                  </a:moveTo>
                  <a:lnTo>
                    <a:pt x="7" y="6"/>
                  </a:lnTo>
                  <a:lnTo>
                    <a:pt x="37" y="9"/>
                  </a:lnTo>
                  <a:lnTo>
                    <a:pt x="43" y="6"/>
                  </a:lnTo>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1" name="Freeform 5889"/>
            <p:cNvSpPr>
              <a:spLocks/>
            </p:cNvSpPr>
            <p:nvPr/>
          </p:nvSpPr>
          <p:spPr bwMode="gray">
            <a:xfrm>
              <a:off x="9680371" y="2878313"/>
              <a:ext cx="52607" cy="7707"/>
            </a:xfrm>
            <a:custGeom>
              <a:avLst/>
              <a:gdLst/>
              <a:ahLst/>
              <a:cxnLst>
                <a:cxn ang="0">
                  <a:pos x="41" y="6"/>
                </a:cxn>
                <a:cxn ang="0">
                  <a:pos x="0" y="0"/>
                </a:cxn>
                <a:cxn ang="0">
                  <a:pos x="41" y="6"/>
                </a:cxn>
              </a:cxnLst>
              <a:rect l="0" t="0" r="r" b="b"/>
              <a:pathLst>
                <a:path w="41" h="6">
                  <a:moveTo>
                    <a:pt x="41" y="6"/>
                  </a:moveTo>
                  <a:lnTo>
                    <a:pt x="0" y="0"/>
                  </a:lnTo>
                  <a:lnTo>
                    <a:pt x="41"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2" name="Line 5890"/>
            <p:cNvSpPr>
              <a:spLocks noChangeShapeType="1"/>
            </p:cNvSpPr>
            <p:nvPr/>
          </p:nvSpPr>
          <p:spPr bwMode="gray">
            <a:xfrm flipH="1" flipV="1">
              <a:off x="9680371" y="2878313"/>
              <a:ext cx="52607" cy="7707"/>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3" name="Freeform 5892"/>
            <p:cNvSpPr>
              <a:spLocks/>
            </p:cNvSpPr>
            <p:nvPr/>
          </p:nvSpPr>
          <p:spPr bwMode="gray">
            <a:xfrm>
              <a:off x="3988572" y="2991354"/>
              <a:ext cx="70570" cy="35968"/>
            </a:xfrm>
            <a:custGeom>
              <a:avLst/>
              <a:gdLst/>
              <a:ahLst/>
              <a:cxnLst>
                <a:cxn ang="0">
                  <a:pos x="0" y="21"/>
                </a:cxn>
                <a:cxn ang="0">
                  <a:pos x="0" y="28"/>
                </a:cxn>
                <a:cxn ang="0">
                  <a:pos x="40" y="15"/>
                </a:cxn>
                <a:cxn ang="0">
                  <a:pos x="43" y="11"/>
                </a:cxn>
                <a:cxn ang="0">
                  <a:pos x="38" y="9"/>
                </a:cxn>
                <a:cxn ang="0">
                  <a:pos x="55" y="4"/>
                </a:cxn>
                <a:cxn ang="0">
                  <a:pos x="55" y="0"/>
                </a:cxn>
                <a:cxn ang="0">
                  <a:pos x="0" y="21"/>
                </a:cxn>
                <a:cxn ang="0">
                  <a:pos x="0" y="21"/>
                </a:cxn>
              </a:cxnLst>
              <a:rect l="0" t="0" r="r" b="b"/>
              <a:pathLst>
                <a:path w="55" h="28">
                  <a:moveTo>
                    <a:pt x="0" y="21"/>
                  </a:moveTo>
                  <a:lnTo>
                    <a:pt x="0" y="28"/>
                  </a:lnTo>
                  <a:lnTo>
                    <a:pt x="40" y="15"/>
                  </a:lnTo>
                  <a:lnTo>
                    <a:pt x="43" y="11"/>
                  </a:lnTo>
                  <a:lnTo>
                    <a:pt x="38" y="9"/>
                  </a:lnTo>
                  <a:lnTo>
                    <a:pt x="55" y="4"/>
                  </a:lnTo>
                  <a:lnTo>
                    <a:pt x="55" y="0"/>
                  </a:lnTo>
                  <a:lnTo>
                    <a:pt x="0" y="21"/>
                  </a:lnTo>
                  <a:lnTo>
                    <a:pt x="0" y="2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4" name="Freeform 5893"/>
            <p:cNvSpPr>
              <a:spLocks/>
            </p:cNvSpPr>
            <p:nvPr/>
          </p:nvSpPr>
          <p:spPr bwMode="gray">
            <a:xfrm>
              <a:off x="4282400" y="3085127"/>
              <a:ext cx="35927" cy="50098"/>
            </a:xfrm>
            <a:custGeom>
              <a:avLst/>
              <a:gdLst/>
              <a:ahLst/>
              <a:cxnLst>
                <a:cxn ang="0">
                  <a:pos x="9" y="0"/>
                </a:cxn>
                <a:cxn ang="0">
                  <a:pos x="2" y="11"/>
                </a:cxn>
                <a:cxn ang="0">
                  <a:pos x="0" y="30"/>
                </a:cxn>
                <a:cxn ang="0">
                  <a:pos x="5" y="39"/>
                </a:cxn>
                <a:cxn ang="0">
                  <a:pos x="5" y="24"/>
                </a:cxn>
                <a:cxn ang="0">
                  <a:pos x="28" y="2"/>
                </a:cxn>
                <a:cxn ang="0">
                  <a:pos x="9" y="0"/>
                </a:cxn>
                <a:cxn ang="0">
                  <a:pos x="9" y="0"/>
                </a:cxn>
              </a:cxnLst>
              <a:rect l="0" t="0" r="r" b="b"/>
              <a:pathLst>
                <a:path w="28" h="39">
                  <a:moveTo>
                    <a:pt x="9" y="0"/>
                  </a:moveTo>
                  <a:lnTo>
                    <a:pt x="2" y="11"/>
                  </a:lnTo>
                  <a:lnTo>
                    <a:pt x="0" y="30"/>
                  </a:lnTo>
                  <a:lnTo>
                    <a:pt x="5" y="39"/>
                  </a:lnTo>
                  <a:lnTo>
                    <a:pt x="5" y="24"/>
                  </a:lnTo>
                  <a:lnTo>
                    <a:pt x="28" y="2"/>
                  </a:lnTo>
                  <a:lnTo>
                    <a:pt x="9" y="0"/>
                  </a:lnTo>
                  <a:lnTo>
                    <a:pt x="9"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5" name="Freeform 5894"/>
            <p:cNvSpPr>
              <a:spLocks/>
            </p:cNvSpPr>
            <p:nvPr/>
          </p:nvSpPr>
          <p:spPr bwMode="gray">
            <a:xfrm>
              <a:off x="4313194" y="3162200"/>
              <a:ext cx="55173" cy="55236"/>
            </a:xfrm>
            <a:custGeom>
              <a:avLst/>
              <a:gdLst/>
              <a:ahLst/>
              <a:cxnLst>
                <a:cxn ang="0">
                  <a:pos x="0" y="2"/>
                </a:cxn>
                <a:cxn ang="0">
                  <a:pos x="0" y="11"/>
                </a:cxn>
                <a:cxn ang="0">
                  <a:pos x="11" y="19"/>
                </a:cxn>
                <a:cxn ang="0">
                  <a:pos x="8" y="24"/>
                </a:cxn>
                <a:cxn ang="0">
                  <a:pos x="25" y="32"/>
                </a:cxn>
                <a:cxn ang="0">
                  <a:pos x="21" y="36"/>
                </a:cxn>
                <a:cxn ang="0">
                  <a:pos x="34" y="43"/>
                </a:cxn>
                <a:cxn ang="0">
                  <a:pos x="43" y="41"/>
                </a:cxn>
                <a:cxn ang="0">
                  <a:pos x="34" y="9"/>
                </a:cxn>
                <a:cxn ang="0">
                  <a:pos x="8" y="0"/>
                </a:cxn>
                <a:cxn ang="0">
                  <a:pos x="0" y="2"/>
                </a:cxn>
                <a:cxn ang="0">
                  <a:pos x="0" y="2"/>
                </a:cxn>
              </a:cxnLst>
              <a:rect l="0" t="0" r="r" b="b"/>
              <a:pathLst>
                <a:path w="43" h="43">
                  <a:moveTo>
                    <a:pt x="0" y="2"/>
                  </a:moveTo>
                  <a:lnTo>
                    <a:pt x="0" y="11"/>
                  </a:lnTo>
                  <a:lnTo>
                    <a:pt x="11" y="19"/>
                  </a:lnTo>
                  <a:lnTo>
                    <a:pt x="8" y="24"/>
                  </a:lnTo>
                  <a:lnTo>
                    <a:pt x="25" y="32"/>
                  </a:lnTo>
                  <a:lnTo>
                    <a:pt x="21" y="36"/>
                  </a:lnTo>
                  <a:lnTo>
                    <a:pt x="34" y="43"/>
                  </a:lnTo>
                  <a:lnTo>
                    <a:pt x="43" y="41"/>
                  </a:lnTo>
                  <a:lnTo>
                    <a:pt x="34" y="9"/>
                  </a:lnTo>
                  <a:lnTo>
                    <a:pt x="8" y="0"/>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6" name="Freeform 5895"/>
            <p:cNvSpPr>
              <a:spLocks/>
            </p:cNvSpPr>
            <p:nvPr/>
          </p:nvSpPr>
          <p:spPr bwMode="gray">
            <a:xfrm>
              <a:off x="6269911" y="2820507"/>
              <a:ext cx="168085" cy="62943"/>
            </a:xfrm>
            <a:custGeom>
              <a:avLst/>
              <a:gdLst/>
              <a:ahLst/>
              <a:cxnLst>
                <a:cxn ang="0">
                  <a:pos x="0" y="15"/>
                </a:cxn>
                <a:cxn ang="0">
                  <a:pos x="26" y="17"/>
                </a:cxn>
                <a:cxn ang="0">
                  <a:pos x="0" y="28"/>
                </a:cxn>
                <a:cxn ang="0">
                  <a:pos x="17" y="28"/>
                </a:cxn>
                <a:cxn ang="0">
                  <a:pos x="22" y="36"/>
                </a:cxn>
                <a:cxn ang="0">
                  <a:pos x="11" y="41"/>
                </a:cxn>
                <a:cxn ang="0">
                  <a:pos x="60" y="49"/>
                </a:cxn>
                <a:cxn ang="0">
                  <a:pos x="116" y="32"/>
                </a:cxn>
                <a:cxn ang="0">
                  <a:pos x="129" y="24"/>
                </a:cxn>
                <a:cxn ang="0">
                  <a:pos x="131" y="15"/>
                </a:cxn>
                <a:cxn ang="0">
                  <a:pos x="120" y="11"/>
                </a:cxn>
                <a:cxn ang="0">
                  <a:pos x="120" y="2"/>
                </a:cxn>
                <a:cxn ang="0">
                  <a:pos x="103" y="0"/>
                </a:cxn>
                <a:cxn ang="0">
                  <a:pos x="84" y="7"/>
                </a:cxn>
                <a:cxn ang="0">
                  <a:pos x="58" y="9"/>
                </a:cxn>
                <a:cxn ang="0">
                  <a:pos x="52" y="6"/>
                </a:cxn>
                <a:cxn ang="0">
                  <a:pos x="49" y="13"/>
                </a:cxn>
                <a:cxn ang="0">
                  <a:pos x="36" y="17"/>
                </a:cxn>
                <a:cxn ang="0">
                  <a:pos x="37" y="7"/>
                </a:cxn>
                <a:cxn ang="0">
                  <a:pos x="21" y="0"/>
                </a:cxn>
                <a:cxn ang="0">
                  <a:pos x="0" y="15"/>
                </a:cxn>
                <a:cxn ang="0">
                  <a:pos x="0" y="15"/>
                </a:cxn>
              </a:cxnLst>
              <a:rect l="0" t="0" r="r" b="b"/>
              <a:pathLst>
                <a:path w="131" h="49">
                  <a:moveTo>
                    <a:pt x="0" y="15"/>
                  </a:moveTo>
                  <a:lnTo>
                    <a:pt x="26" y="17"/>
                  </a:lnTo>
                  <a:lnTo>
                    <a:pt x="0" y="28"/>
                  </a:lnTo>
                  <a:lnTo>
                    <a:pt x="17" y="28"/>
                  </a:lnTo>
                  <a:lnTo>
                    <a:pt x="22" y="36"/>
                  </a:lnTo>
                  <a:lnTo>
                    <a:pt x="11" y="41"/>
                  </a:lnTo>
                  <a:lnTo>
                    <a:pt x="60" y="49"/>
                  </a:lnTo>
                  <a:lnTo>
                    <a:pt x="116" y="32"/>
                  </a:lnTo>
                  <a:lnTo>
                    <a:pt x="129" y="24"/>
                  </a:lnTo>
                  <a:lnTo>
                    <a:pt x="131" y="15"/>
                  </a:lnTo>
                  <a:lnTo>
                    <a:pt x="120" y="11"/>
                  </a:lnTo>
                  <a:lnTo>
                    <a:pt x="120" y="2"/>
                  </a:lnTo>
                  <a:lnTo>
                    <a:pt x="103" y="0"/>
                  </a:lnTo>
                  <a:lnTo>
                    <a:pt x="84" y="7"/>
                  </a:lnTo>
                  <a:lnTo>
                    <a:pt x="58" y="9"/>
                  </a:lnTo>
                  <a:lnTo>
                    <a:pt x="52" y="6"/>
                  </a:lnTo>
                  <a:lnTo>
                    <a:pt x="49" y="13"/>
                  </a:lnTo>
                  <a:lnTo>
                    <a:pt x="36" y="17"/>
                  </a:lnTo>
                  <a:lnTo>
                    <a:pt x="37" y="7"/>
                  </a:lnTo>
                  <a:lnTo>
                    <a:pt x="21" y="0"/>
                  </a:lnTo>
                  <a:lnTo>
                    <a:pt x="0" y="15"/>
                  </a:lnTo>
                  <a:lnTo>
                    <a:pt x="0"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7" name="Freeform 5896"/>
            <p:cNvSpPr>
              <a:spLocks/>
            </p:cNvSpPr>
            <p:nvPr/>
          </p:nvSpPr>
          <p:spPr bwMode="gray">
            <a:xfrm>
              <a:off x="6529095" y="2726735"/>
              <a:ext cx="16680" cy="5138"/>
            </a:xfrm>
            <a:custGeom>
              <a:avLst/>
              <a:gdLst/>
              <a:ahLst/>
              <a:cxnLst>
                <a:cxn ang="0">
                  <a:pos x="0" y="4"/>
                </a:cxn>
                <a:cxn ang="0">
                  <a:pos x="13" y="0"/>
                </a:cxn>
                <a:cxn ang="0">
                  <a:pos x="0" y="4"/>
                </a:cxn>
              </a:cxnLst>
              <a:rect l="0" t="0" r="r" b="b"/>
              <a:pathLst>
                <a:path w="13" h="4">
                  <a:moveTo>
                    <a:pt x="0" y="4"/>
                  </a:moveTo>
                  <a:lnTo>
                    <a:pt x="13" y="0"/>
                  </a:lnTo>
                  <a:lnTo>
                    <a:pt x="0"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8" name="Line 5897"/>
            <p:cNvSpPr>
              <a:spLocks noChangeShapeType="1"/>
            </p:cNvSpPr>
            <p:nvPr/>
          </p:nvSpPr>
          <p:spPr bwMode="gray">
            <a:xfrm flipV="1">
              <a:off x="6529095" y="2726735"/>
              <a:ext cx="16680" cy="5138"/>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9" name="Freeform 5898"/>
            <p:cNvSpPr>
              <a:spLocks/>
            </p:cNvSpPr>
            <p:nvPr/>
          </p:nvSpPr>
          <p:spPr bwMode="gray">
            <a:xfrm>
              <a:off x="6407201" y="2644523"/>
              <a:ext cx="14114" cy="7707"/>
            </a:xfrm>
            <a:custGeom>
              <a:avLst/>
              <a:gdLst/>
              <a:ahLst/>
              <a:cxnLst>
                <a:cxn ang="0">
                  <a:pos x="2" y="0"/>
                </a:cxn>
                <a:cxn ang="0">
                  <a:pos x="0" y="6"/>
                </a:cxn>
                <a:cxn ang="0">
                  <a:pos x="11" y="6"/>
                </a:cxn>
                <a:cxn ang="0">
                  <a:pos x="2" y="0"/>
                </a:cxn>
                <a:cxn ang="0">
                  <a:pos x="2" y="0"/>
                </a:cxn>
              </a:cxnLst>
              <a:rect l="0" t="0" r="r" b="b"/>
              <a:pathLst>
                <a:path w="11" h="6">
                  <a:moveTo>
                    <a:pt x="2" y="0"/>
                  </a:moveTo>
                  <a:lnTo>
                    <a:pt x="0" y="6"/>
                  </a:lnTo>
                  <a:lnTo>
                    <a:pt x="11" y="6"/>
                  </a:lnTo>
                  <a:lnTo>
                    <a:pt x="2" y="0"/>
                  </a:lnTo>
                  <a:lnTo>
                    <a:pt x="2"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0" name="Freeform 5899"/>
            <p:cNvSpPr>
              <a:spLocks/>
            </p:cNvSpPr>
            <p:nvPr/>
          </p:nvSpPr>
          <p:spPr bwMode="gray">
            <a:xfrm>
              <a:off x="7470407" y="4624127"/>
              <a:ext cx="155254" cy="319855"/>
            </a:xfrm>
            <a:custGeom>
              <a:avLst/>
              <a:gdLst/>
              <a:ahLst/>
              <a:cxnLst>
                <a:cxn ang="0">
                  <a:pos x="0" y="184"/>
                </a:cxn>
                <a:cxn ang="0">
                  <a:pos x="5" y="230"/>
                </a:cxn>
                <a:cxn ang="0">
                  <a:pos x="18" y="245"/>
                </a:cxn>
                <a:cxn ang="0">
                  <a:pos x="24" y="249"/>
                </a:cxn>
                <a:cxn ang="0">
                  <a:pos x="54" y="242"/>
                </a:cxn>
                <a:cxn ang="0">
                  <a:pos x="60" y="234"/>
                </a:cxn>
                <a:cxn ang="0">
                  <a:pos x="99" y="120"/>
                </a:cxn>
                <a:cxn ang="0">
                  <a:pos x="110" y="64"/>
                </a:cxn>
                <a:cxn ang="0">
                  <a:pos x="116" y="71"/>
                </a:cxn>
                <a:cxn ang="0">
                  <a:pos x="121" y="64"/>
                </a:cxn>
                <a:cxn ang="0">
                  <a:pos x="114" y="19"/>
                </a:cxn>
                <a:cxn ang="0">
                  <a:pos x="105" y="0"/>
                </a:cxn>
                <a:cxn ang="0">
                  <a:pos x="97" y="7"/>
                </a:cxn>
                <a:cxn ang="0">
                  <a:pos x="95" y="24"/>
                </a:cxn>
                <a:cxn ang="0">
                  <a:pos x="82" y="28"/>
                </a:cxn>
                <a:cxn ang="0">
                  <a:pos x="77" y="51"/>
                </a:cxn>
                <a:cxn ang="0">
                  <a:pos x="26" y="77"/>
                </a:cxn>
                <a:cxn ang="0">
                  <a:pos x="15" y="99"/>
                </a:cxn>
                <a:cxn ang="0">
                  <a:pos x="20" y="148"/>
                </a:cxn>
                <a:cxn ang="0">
                  <a:pos x="0" y="184"/>
                </a:cxn>
                <a:cxn ang="0">
                  <a:pos x="0" y="184"/>
                </a:cxn>
              </a:cxnLst>
              <a:rect l="0" t="0" r="r" b="b"/>
              <a:pathLst>
                <a:path w="121" h="249">
                  <a:moveTo>
                    <a:pt x="0" y="184"/>
                  </a:moveTo>
                  <a:lnTo>
                    <a:pt x="5" y="230"/>
                  </a:lnTo>
                  <a:lnTo>
                    <a:pt x="18" y="245"/>
                  </a:lnTo>
                  <a:lnTo>
                    <a:pt x="24" y="249"/>
                  </a:lnTo>
                  <a:lnTo>
                    <a:pt x="54" y="242"/>
                  </a:lnTo>
                  <a:lnTo>
                    <a:pt x="60" y="234"/>
                  </a:lnTo>
                  <a:lnTo>
                    <a:pt x="99" y="120"/>
                  </a:lnTo>
                  <a:lnTo>
                    <a:pt x="110" y="64"/>
                  </a:lnTo>
                  <a:lnTo>
                    <a:pt x="116" y="71"/>
                  </a:lnTo>
                  <a:lnTo>
                    <a:pt x="121" y="64"/>
                  </a:lnTo>
                  <a:lnTo>
                    <a:pt x="114" y="19"/>
                  </a:lnTo>
                  <a:lnTo>
                    <a:pt x="105" y="0"/>
                  </a:lnTo>
                  <a:lnTo>
                    <a:pt x="97" y="7"/>
                  </a:lnTo>
                  <a:lnTo>
                    <a:pt x="95" y="24"/>
                  </a:lnTo>
                  <a:lnTo>
                    <a:pt x="82" y="28"/>
                  </a:lnTo>
                  <a:lnTo>
                    <a:pt x="77" y="51"/>
                  </a:lnTo>
                  <a:lnTo>
                    <a:pt x="26" y="77"/>
                  </a:lnTo>
                  <a:lnTo>
                    <a:pt x="15" y="99"/>
                  </a:lnTo>
                  <a:lnTo>
                    <a:pt x="20" y="148"/>
                  </a:lnTo>
                  <a:lnTo>
                    <a:pt x="0" y="184"/>
                  </a:lnTo>
                  <a:lnTo>
                    <a:pt x="0" y="18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1" name="Freeform 5903"/>
            <p:cNvSpPr>
              <a:spLocks/>
            </p:cNvSpPr>
            <p:nvPr/>
          </p:nvSpPr>
          <p:spPr bwMode="gray">
            <a:xfrm>
              <a:off x="7688533" y="4039652"/>
              <a:ext cx="26945" cy="8992"/>
            </a:xfrm>
            <a:custGeom>
              <a:avLst/>
              <a:gdLst/>
              <a:ahLst/>
              <a:cxnLst>
                <a:cxn ang="0">
                  <a:pos x="0" y="5"/>
                </a:cxn>
                <a:cxn ang="0">
                  <a:pos x="13" y="7"/>
                </a:cxn>
                <a:cxn ang="0">
                  <a:pos x="21" y="2"/>
                </a:cxn>
                <a:cxn ang="0">
                  <a:pos x="6" y="0"/>
                </a:cxn>
                <a:cxn ang="0">
                  <a:pos x="0" y="5"/>
                </a:cxn>
                <a:cxn ang="0">
                  <a:pos x="0" y="5"/>
                </a:cxn>
              </a:cxnLst>
              <a:rect l="0" t="0" r="r" b="b"/>
              <a:pathLst>
                <a:path w="21" h="7">
                  <a:moveTo>
                    <a:pt x="0" y="5"/>
                  </a:moveTo>
                  <a:lnTo>
                    <a:pt x="13" y="7"/>
                  </a:lnTo>
                  <a:lnTo>
                    <a:pt x="21" y="2"/>
                  </a:lnTo>
                  <a:lnTo>
                    <a:pt x="6" y="0"/>
                  </a:lnTo>
                  <a:lnTo>
                    <a:pt x="0" y="5"/>
                  </a:lnTo>
                  <a:lnTo>
                    <a:pt x="0" y="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2" name="Freeform 5904"/>
            <p:cNvSpPr>
              <a:spLocks/>
            </p:cNvSpPr>
            <p:nvPr/>
          </p:nvSpPr>
          <p:spPr bwMode="gray">
            <a:xfrm>
              <a:off x="8521738" y="4045977"/>
              <a:ext cx="5132" cy="33399"/>
            </a:xfrm>
            <a:custGeom>
              <a:avLst/>
              <a:gdLst/>
              <a:ahLst/>
              <a:cxnLst>
                <a:cxn ang="0">
                  <a:pos x="4" y="0"/>
                </a:cxn>
                <a:cxn ang="0">
                  <a:pos x="0" y="26"/>
                </a:cxn>
                <a:cxn ang="0">
                  <a:pos x="4" y="0"/>
                </a:cxn>
              </a:cxnLst>
              <a:rect l="0" t="0" r="r" b="b"/>
              <a:pathLst>
                <a:path w="4" h="26">
                  <a:moveTo>
                    <a:pt x="4" y="0"/>
                  </a:moveTo>
                  <a:lnTo>
                    <a:pt x="0" y="26"/>
                  </a:lnTo>
                  <a:lnTo>
                    <a:pt x="4"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3" name="Line 5905"/>
            <p:cNvSpPr>
              <a:spLocks noChangeShapeType="1"/>
            </p:cNvSpPr>
            <p:nvPr/>
          </p:nvSpPr>
          <p:spPr bwMode="gray">
            <a:xfrm flipH="1">
              <a:off x="8521738" y="4045977"/>
              <a:ext cx="5132" cy="33399"/>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4" name="Freeform 5906"/>
            <p:cNvSpPr>
              <a:spLocks/>
            </p:cNvSpPr>
            <p:nvPr/>
          </p:nvSpPr>
          <p:spPr bwMode="gray">
            <a:xfrm>
              <a:off x="8521738" y="410763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5" name="Freeform 5907"/>
            <p:cNvSpPr>
              <a:spLocks/>
            </p:cNvSpPr>
            <p:nvPr/>
          </p:nvSpPr>
          <p:spPr bwMode="gray">
            <a:xfrm>
              <a:off x="8551249" y="41924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6" name="Freeform 5911"/>
            <p:cNvSpPr>
              <a:spLocks/>
            </p:cNvSpPr>
            <p:nvPr/>
          </p:nvSpPr>
          <p:spPr bwMode="gray">
            <a:xfrm>
              <a:off x="8661595" y="4382532"/>
              <a:ext cx="11548" cy="19268"/>
            </a:xfrm>
            <a:custGeom>
              <a:avLst/>
              <a:gdLst/>
              <a:ahLst/>
              <a:cxnLst>
                <a:cxn ang="0">
                  <a:pos x="0" y="2"/>
                </a:cxn>
                <a:cxn ang="0">
                  <a:pos x="3" y="15"/>
                </a:cxn>
                <a:cxn ang="0">
                  <a:pos x="9" y="13"/>
                </a:cxn>
                <a:cxn ang="0">
                  <a:pos x="3" y="0"/>
                </a:cxn>
                <a:cxn ang="0">
                  <a:pos x="0" y="2"/>
                </a:cxn>
                <a:cxn ang="0">
                  <a:pos x="0" y="2"/>
                </a:cxn>
              </a:cxnLst>
              <a:rect l="0" t="0" r="r" b="b"/>
              <a:pathLst>
                <a:path w="9" h="15">
                  <a:moveTo>
                    <a:pt x="0" y="2"/>
                  </a:moveTo>
                  <a:lnTo>
                    <a:pt x="3" y="15"/>
                  </a:lnTo>
                  <a:lnTo>
                    <a:pt x="9" y="13"/>
                  </a:lnTo>
                  <a:lnTo>
                    <a:pt x="3" y="0"/>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7" name="Freeform 5912"/>
            <p:cNvSpPr>
              <a:spLocks/>
            </p:cNvSpPr>
            <p:nvPr/>
          </p:nvSpPr>
          <p:spPr bwMode="gray">
            <a:xfrm>
              <a:off x="8733448" y="448786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8" name="Freeform 5913"/>
            <p:cNvSpPr>
              <a:spLocks/>
            </p:cNvSpPr>
            <p:nvPr/>
          </p:nvSpPr>
          <p:spPr bwMode="gray">
            <a:xfrm>
              <a:off x="8796320" y="460604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9" name="Freeform 5914"/>
            <p:cNvSpPr>
              <a:spLocks/>
            </p:cNvSpPr>
            <p:nvPr/>
          </p:nvSpPr>
          <p:spPr bwMode="gray">
            <a:xfrm>
              <a:off x="8259987" y="4126904"/>
              <a:ext cx="43625" cy="89919"/>
            </a:xfrm>
            <a:custGeom>
              <a:avLst/>
              <a:gdLst/>
              <a:ahLst/>
              <a:cxnLst>
                <a:cxn ang="0">
                  <a:pos x="0" y="32"/>
                </a:cxn>
                <a:cxn ang="0">
                  <a:pos x="9" y="70"/>
                </a:cxn>
                <a:cxn ang="0">
                  <a:pos x="24" y="68"/>
                </a:cxn>
                <a:cxn ang="0">
                  <a:pos x="32" y="62"/>
                </a:cxn>
                <a:cxn ang="0">
                  <a:pos x="34" y="41"/>
                </a:cxn>
                <a:cxn ang="0">
                  <a:pos x="11" y="6"/>
                </a:cxn>
                <a:cxn ang="0">
                  <a:pos x="2" y="0"/>
                </a:cxn>
                <a:cxn ang="0">
                  <a:pos x="5" y="8"/>
                </a:cxn>
                <a:cxn ang="0">
                  <a:pos x="0" y="32"/>
                </a:cxn>
                <a:cxn ang="0">
                  <a:pos x="0" y="32"/>
                </a:cxn>
              </a:cxnLst>
              <a:rect l="0" t="0" r="r" b="b"/>
              <a:pathLst>
                <a:path w="34" h="70">
                  <a:moveTo>
                    <a:pt x="0" y="32"/>
                  </a:moveTo>
                  <a:lnTo>
                    <a:pt x="9" y="70"/>
                  </a:lnTo>
                  <a:lnTo>
                    <a:pt x="24" y="68"/>
                  </a:lnTo>
                  <a:lnTo>
                    <a:pt x="32" y="62"/>
                  </a:lnTo>
                  <a:lnTo>
                    <a:pt x="34" y="41"/>
                  </a:lnTo>
                  <a:lnTo>
                    <a:pt x="11" y="6"/>
                  </a:lnTo>
                  <a:lnTo>
                    <a:pt x="2" y="0"/>
                  </a:lnTo>
                  <a:lnTo>
                    <a:pt x="5" y="8"/>
                  </a:lnTo>
                  <a:lnTo>
                    <a:pt x="0" y="32"/>
                  </a:lnTo>
                  <a:lnTo>
                    <a:pt x="0" y="3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0" name="Freeform 5915"/>
            <p:cNvSpPr>
              <a:spLocks/>
            </p:cNvSpPr>
            <p:nvPr/>
          </p:nvSpPr>
          <p:spPr bwMode="gray">
            <a:xfrm>
              <a:off x="8834813" y="3886692"/>
              <a:ext cx="44908" cy="41106"/>
            </a:xfrm>
            <a:custGeom>
              <a:avLst/>
              <a:gdLst/>
              <a:ahLst/>
              <a:cxnLst>
                <a:cxn ang="0">
                  <a:pos x="0" y="11"/>
                </a:cxn>
                <a:cxn ang="0">
                  <a:pos x="3" y="28"/>
                </a:cxn>
                <a:cxn ang="0">
                  <a:pos x="18" y="32"/>
                </a:cxn>
                <a:cxn ang="0">
                  <a:pos x="30" y="22"/>
                </a:cxn>
                <a:cxn ang="0">
                  <a:pos x="35" y="0"/>
                </a:cxn>
                <a:cxn ang="0">
                  <a:pos x="13" y="2"/>
                </a:cxn>
                <a:cxn ang="0">
                  <a:pos x="0" y="11"/>
                </a:cxn>
                <a:cxn ang="0">
                  <a:pos x="0" y="11"/>
                </a:cxn>
              </a:cxnLst>
              <a:rect l="0" t="0" r="r" b="b"/>
              <a:pathLst>
                <a:path w="35" h="32">
                  <a:moveTo>
                    <a:pt x="0" y="11"/>
                  </a:moveTo>
                  <a:lnTo>
                    <a:pt x="3" y="28"/>
                  </a:lnTo>
                  <a:lnTo>
                    <a:pt x="18" y="32"/>
                  </a:lnTo>
                  <a:lnTo>
                    <a:pt x="30" y="22"/>
                  </a:lnTo>
                  <a:lnTo>
                    <a:pt x="35" y="0"/>
                  </a:lnTo>
                  <a:lnTo>
                    <a:pt x="13" y="2"/>
                  </a:lnTo>
                  <a:lnTo>
                    <a:pt x="0" y="11"/>
                  </a:lnTo>
                  <a:lnTo>
                    <a:pt x="0"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1" name="Freeform 5916"/>
            <p:cNvSpPr>
              <a:spLocks/>
            </p:cNvSpPr>
            <p:nvPr/>
          </p:nvSpPr>
          <p:spPr bwMode="gray">
            <a:xfrm>
              <a:off x="9052938" y="3760805"/>
              <a:ext cx="28228" cy="77074"/>
            </a:xfrm>
            <a:custGeom>
              <a:avLst/>
              <a:gdLst/>
              <a:ahLst/>
              <a:cxnLst>
                <a:cxn ang="0">
                  <a:pos x="0" y="30"/>
                </a:cxn>
                <a:cxn ang="0">
                  <a:pos x="6" y="49"/>
                </a:cxn>
                <a:cxn ang="0">
                  <a:pos x="15" y="60"/>
                </a:cxn>
                <a:cxn ang="0">
                  <a:pos x="22" y="4"/>
                </a:cxn>
                <a:cxn ang="0">
                  <a:pos x="17" y="0"/>
                </a:cxn>
                <a:cxn ang="0">
                  <a:pos x="9" y="6"/>
                </a:cxn>
                <a:cxn ang="0">
                  <a:pos x="0" y="30"/>
                </a:cxn>
                <a:cxn ang="0">
                  <a:pos x="0" y="30"/>
                </a:cxn>
              </a:cxnLst>
              <a:rect l="0" t="0" r="r" b="b"/>
              <a:pathLst>
                <a:path w="22" h="60">
                  <a:moveTo>
                    <a:pt x="0" y="30"/>
                  </a:moveTo>
                  <a:lnTo>
                    <a:pt x="6" y="49"/>
                  </a:lnTo>
                  <a:lnTo>
                    <a:pt x="15" y="60"/>
                  </a:lnTo>
                  <a:lnTo>
                    <a:pt x="22" y="4"/>
                  </a:lnTo>
                  <a:lnTo>
                    <a:pt x="17" y="0"/>
                  </a:lnTo>
                  <a:lnTo>
                    <a:pt x="9" y="6"/>
                  </a:lnTo>
                  <a:lnTo>
                    <a:pt x="0" y="30"/>
                  </a:lnTo>
                  <a:lnTo>
                    <a:pt x="0" y="3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2" name="Freeform 5917"/>
            <p:cNvSpPr>
              <a:spLocks/>
            </p:cNvSpPr>
            <p:nvPr/>
          </p:nvSpPr>
          <p:spPr bwMode="gray">
            <a:xfrm>
              <a:off x="9177398" y="3559129"/>
              <a:ext cx="51324" cy="65513"/>
            </a:xfrm>
            <a:custGeom>
              <a:avLst/>
              <a:gdLst/>
              <a:ahLst/>
              <a:cxnLst>
                <a:cxn ang="0">
                  <a:pos x="0" y="11"/>
                </a:cxn>
                <a:cxn ang="0">
                  <a:pos x="8" y="19"/>
                </a:cxn>
                <a:cxn ang="0">
                  <a:pos x="14" y="19"/>
                </a:cxn>
                <a:cxn ang="0">
                  <a:pos x="14" y="13"/>
                </a:cxn>
                <a:cxn ang="0">
                  <a:pos x="19" y="19"/>
                </a:cxn>
                <a:cxn ang="0">
                  <a:pos x="23" y="47"/>
                </a:cxn>
                <a:cxn ang="0">
                  <a:pos x="34" y="51"/>
                </a:cxn>
                <a:cxn ang="0">
                  <a:pos x="40" y="43"/>
                </a:cxn>
                <a:cxn ang="0">
                  <a:pos x="40" y="17"/>
                </a:cxn>
                <a:cxn ang="0">
                  <a:pos x="30" y="2"/>
                </a:cxn>
                <a:cxn ang="0">
                  <a:pos x="10" y="0"/>
                </a:cxn>
                <a:cxn ang="0">
                  <a:pos x="0" y="11"/>
                </a:cxn>
                <a:cxn ang="0">
                  <a:pos x="0" y="11"/>
                </a:cxn>
              </a:cxnLst>
              <a:rect l="0" t="0" r="r" b="b"/>
              <a:pathLst>
                <a:path w="40" h="51">
                  <a:moveTo>
                    <a:pt x="0" y="11"/>
                  </a:moveTo>
                  <a:lnTo>
                    <a:pt x="8" y="19"/>
                  </a:lnTo>
                  <a:lnTo>
                    <a:pt x="14" y="19"/>
                  </a:lnTo>
                  <a:lnTo>
                    <a:pt x="14" y="13"/>
                  </a:lnTo>
                  <a:lnTo>
                    <a:pt x="19" y="19"/>
                  </a:lnTo>
                  <a:lnTo>
                    <a:pt x="23" y="47"/>
                  </a:lnTo>
                  <a:lnTo>
                    <a:pt x="34" y="51"/>
                  </a:lnTo>
                  <a:lnTo>
                    <a:pt x="40" y="43"/>
                  </a:lnTo>
                  <a:lnTo>
                    <a:pt x="40" y="17"/>
                  </a:lnTo>
                  <a:lnTo>
                    <a:pt x="30" y="2"/>
                  </a:lnTo>
                  <a:lnTo>
                    <a:pt x="10" y="0"/>
                  </a:lnTo>
                  <a:lnTo>
                    <a:pt x="0" y="11"/>
                  </a:lnTo>
                  <a:lnTo>
                    <a:pt x="0"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3" name="Freeform 5918"/>
            <p:cNvSpPr>
              <a:spLocks/>
            </p:cNvSpPr>
            <p:nvPr/>
          </p:nvSpPr>
          <p:spPr bwMode="gray">
            <a:xfrm>
              <a:off x="9231288" y="3550137"/>
              <a:ext cx="42342" cy="33399"/>
            </a:xfrm>
            <a:custGeom>
              <a:avLst/>
              <a:gdLst/>
              <a:ahLst/>
              <a:cxnLst>
                <a:cxn ang="0">
                  <a:pos x="0" y="15"/>
                </a:cxn>
                <a:cxn ang="0">
                  <a:pos x="15" y="26"/>
                </a:cxn>
                <a:cxn ang="0">
                  <a:pos x="16" y="16"/>
                </a:cxn>
                <a:cxn ang="0">
                  <a:pos x="22" y="13"/>
                </a:cxn>
                <a:cxn ang="0">
                  <a:pos x="28" y="18"/>
                </a:cxn>
                <a:cxn ang="0">
                  <a:pos x="33" y="7"/>
                </a:cxn>
                <a:cxn ang="0">
                  <a:pos x="30" y="0"/>
                </a:cxn>
                <a:cxn ang="0">
                  <a:pos x="15" y="0"/>
                </a:cxn>
                <a:cxn ang="0">
                  <a:pos x="13" y="5"/>
                </a:cxn>
                <a:cxn ang="0">
                  <a:pos x="3" y="3"/>
                </a:cxn>
                <a:cxn ang="0">
                  <a:pos x="0" y="15"/>
                </a:cxn>
                <a:cxn ang="0">
                  <a:pos x="0" y="15"/>
                </a:cxn>
              </a:cxnLst>
              <a:rect l="0" t="0" r="r" b="b"/>
              <a:pathLst>
                <a:path w="33" h="26">
                  <a:moveTo>
                    <a:pt x="0" y="15"/>
                  </a:moveTo>
                  <a:lnTo>
                    <a:pt x="15" y="26"/>
                  </a:lnTo>
                  <a:lnTo>
                    <a:pt x="16" y="16"/>
                  </a:lnTo>
                  <a:lnTo>
                    <a:pt x="22" y="13"/>
                  </a:lnTo>
                  <a:lnTo>
                    <a:pt x="28" y="18"/>
                  </a:lnTo>
                  <a:lnTo>
                    <a:pt x="33" y="7"/>
                  </a:lnTo>
                  <a:lnTo>
                    <a:pt x="30" y="0"/>
                  </a:lnTo>
                  <a:lnTo>
                    <a:pt x="15" y="0"/>
                  </a:lnTo>
                  <a:lnTo>
                    <a:pt x="13" y="5"/>
                  </a:lnTo>
                  <a:lnTo>
                    <a:pt x="3" y="3"/>
                  </a:lnTo>
                  <a:lnTo>
                    <a:pt x="0" y="15"/>
                  </a:lnTo>
                  <a:lnTo>
                    <a:pt x="0"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4" name="Freeform 5919"/>
            <p:cNvSpPr>
              <a:spLocks/>
            </p:cNvSpPr>
            <p:nvPr/>
          </p:nvSpPr>
          <p:spPr bwMode="gray">
            <a:xfrm>
              <a:off x="9195362" y="3379291"/>
              <a:ext cx="179633" cy="190115"/>
            </a:xfrm>
            <a:custGeom>
              <a:avLst/>
              <a:gdLst/>
              <a:ahLst/>
              <a:cxnLst>
                <a:cxn ang="0">
                  <a:pos x="0" y="131"/>
                </a:cxn>
                <a:cxn ang="0">
                  <a:pos x="3" y="138"/>
                </a:cxn>
                <a:cxn ang="0">
                  <a:pos x="20" y="138"/>
                </a:cxn>
                <a:cxn ang="0">
                  <a:pos x="22" y="133"/>
                </a:cxn>
                <a:cxn ang="0">
                  <a:pos x="52" y="121"/>
                </a:cxn>
                <a:cxn ang="0">
                  <a:pos x="67" y="123"/>
                </a:cxn>
                <a:cxn ang="0">
                  <a:pos x="69" y="138"/>
                </a:cxn>
                <a:cxn ang="0">
                  <a:pos x="82" y="148"/>
                </a:cxn>
                <a:cxn ang="0">
                  <a:pos x="89" y="131"/>
                </a:cxn>
                <a:cxn ang="0">
                  <a:pos x="84" y="125"/>
                </a:cxn>
                <a:cxn ang="0">
                  <a:pos x="84" y="118"/>
                </a:cxn>
                <a:cxn ang="0">
                  <a:pos x="95" y="125"/>
                </a:cxn>
                <a:cxn ang="0">
                  <a:pos x="108" y="125"/>
                </a:cxn>
                <a:cxn ang="0">
                  <a:pos x="114" y="116"/>
                </a:cxn>
                <a:cxn ang="0">
                  <a:pos x="119" y="125"/>
                </a:cxn>
                <a:cxn ang="0">
                  <a:pos x="119" y="114"/>
                </a:cxn>
                <a:cxn ang="0">
                  <a:pos x="127" y="108"/>
                </a:cxn>
                <a:cxn ang="0">
                  <a:pos x="131" y="119"/>
                </a:cxn>
                <a:cxn ang="0">
                  <a:pos x="138" y="114"/>
                </a:cxn>
                <a:cxn ang="0">
                  <a:pos x="140" y="104"/>
                </a:cxn>
                <a:cxn ang="0">
                  <a:pos x="121" y="61"/>
                </a:cxn>
                <a:cxn ang="0">
                  <a:pos x="123" y="58"/>
                </a:cxn>
                <a:cxn ang="0">
                  <a:pos x="129" y="58"/>
                </a:cxn>
                <a:cxn ang="0">
                  <a:pos x="127" y="43"/>
                </a:cxn>
                <a:cxn ang="0">
                  <a:pos x="99" y="1"/>
                </a:cxn>
                <a:cxn ang="0">
                  <a:pos x="88" y="0"/>
                </a:cxn>
                <a:cxn ang="0">
                  <a:pos x="97" y="9"/>
                </a:cxn>
                <a:cxn ang="0">
                  <a:pos x="84" y="5"/>
                </a:cxn>
                <a:cxn ang="0">
                  <a:pos x="97" y="45"/>
                </a:cxn>
                <a:cxn ang="0">
                  <a:pos x="93" y="75"/>
                </a:cxn>
                <a:cxn ang="0">
                  <a:pos x="74" y="86"/>
                </a:cxn>
                <a:cxn ang="0">
                  <a:pos x="71" y="73"/>
                </a:cxn>
                <a:cxn ang="0">
                  <a:pos x="67" y="76"/>
                </a:cxn>
                <a:cxn ang="0">
                  <a:pos x="69" y="106"/>
                </a:cxn>
                <a:cxn ang="0">
                  <a:pos x="65" y="108"/>
                </a:cxn>
                <a:cxn ang="0">
                  <a:pos x="56" y="104"/>
                </a:cxn>
                <a:cxn ang="0">
                  <a:pos x="20" y="108"/>
                </a:cxn>
                <a:cxn ang="0">
                  <a:pos x="0" y="131"/>
                </a:cxn>
                <a:cxn ang="0">
                  <a:pos x="0" y="131"/>
                </a:cxn>
              </a:cxnLst>
              <a:rect l="0" t="0" r="r" b="b"/>
              <a:pathLst>
                <a:path w="140" h="148">
                  <a:moveTo>
                    <a:pt x="0" y="131"/>
                  </a:moveTo>
                  <a:lnTo>
                    <a:pt x="3" y="138"/>
                  </a:lnTo>
                  <a:lnTo>
                    <a:pt x="20" y="138"/>
                  </a:lnTo>
                  <a:lnTo>
                    <a:pt x="22" y="133"/>
                  </a:lnTo>
                  <a:lnTo>
                    <a:pt x="52" y="121"/>
                  </a:lnTo>
                  <a:lnTo>
                    <a:pt x="67" y="123"/>
                  </a:lnTo>
                  <a:lnTo>
                    <a:pt x="69" y="138"/>
                  </a:lnTo>
                  <a:lnTo>
                    <a:pt x="82" y="148"/>
                  </a:lnTo>
                  <a:lnTo>
                    <a:pt x="89" y="131"/>
                  </a:lnTo>
                  <a:lnTo>
                    <a:pt x="84" y="125"/>
                  </a:lnTo>
                  <a:lnTo>
                    <a:pt x="84" y="118"/>
                  </a:lnTo>
                  <a:lnTo>
                    <a:pt x="95" y="125"/>
                  </a:lnTo>
                  <a:lnTo>
                    <a:pt x="108" y="125"/>
                  </a:lnTo>
                  <a:lnTo>
                    <a:pt x="114" y="116"/>
                  </a:lnTo>
                  <a:lnTo>
                    <a:pt x="119" y="125"/>
                  </a:lnTo>
                  <a:lnTo>
                    <a:pt x="119" y="114"/>
                  </a:lnTo>
                  <a:lnTo>
                    <a:pt x="127" y="108"/>
                  </a:lnTo>
                  <a:lnTo>
                    <a:pt x="131" y="119"/>
                  </a:lnTo>
                  <a:lnTo>
                    <a:pt x="138" y="114"/>
                  </a:lnTo>
                  <a:lnTo>
                    <a:pt x="140" y="104"/>
                  </a:lnTo>
                  <a:lnTo>
                    <a:pt x="121" y="61"/>
                  </a:lnTo>
                  <a:lnTo>
                    <a:pt x="123" y="58"/>
                  </a:lnTo>
                  <a:lnTo>
                    <a:pt x="129" y="58"/>
                  </a:lnTo>
                  <a:lnTo>
                    <a:pt x="127" y="43"/>
                  </a:lnTo>
                  <a:lnTo>
                    <a:pt x="99" y="1"/>
                  </a:lnTo>
                  <a:lnTo>
                    <a:pt x="88" y="0"/>
                  </a:lnTo>
                  <a:lnTo>
                    <a:pt x="97" y="9"/>
                  </a:lnTo>
                  <a:lnTo>
                    <a:pt x="84" y="5"/>
                  </a:lnTo>
                  <a:lnTo>
                    <a:pt x="97" y="45"/>
                  </a:lnTo>
                  <a:lnTo>
                    <a:pt x="93" y="75"/>
                  </a:lnTo>
                  <a:lnTo>
                    <a:pt x="74" y="86"/>
                  </a:lnTo>
                  <a:lnTo>
                    <a:pt x="71" y="73"/>
                  </a:lnTo>
                  <a:lnTo>
                    <a:pt x="67" y="76"/>
                  </a:lnTo>
                  <a:lnTo>
                    <a:pt x="69" y="106"/>
                  </a:lnTo>
                  <a:lnTo>
                    <a:pt x="65" y="108"/>
                  </a:lnTo>
                  <a:lnTo>
                    <a:pt x="56" y="104"/>
                  </a:lnTo>
                  <a:lnTo>
                    <a:pt x="20" y="108"/>
                  </a:lnTo>
                  <a:lnTo>
                    <a:pt x="0" y="131"/>
                  </a:lnTo>
                  <a:lnTo>
                    <a:pt x="0" y="13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5" name="Freeform 5920"/>
            <p:cNvSpPr>
              <a:spLocks/>
            </p:cNvSpPr>
            <p:nvPr/>
          </p:nvSpPr>
          <p:spPr bwMode="gray">
            <a:xfrm>
              <a:off x="9267215" y="3285518"/>
              <a:ext cx="110346" cy="95057"/>
            </a:xfrm>
            <a:custGeom>
              <a:avLst/>
              <a:gdLst/>
              <a:ahLst/>
              <a:cxnLst>
                <a:cxn ang="0">
                  <a:pos x="5" y="52"/>
                </a:cxn>
                <a:cxn ang="0">
                  <a:pos x="20" y="74"/>
                </a:cxn>
                <a:cxn ang="0">
                  <a:pos x="32" y="65"/>
                </a:cxn>
                <a:cxn ang="0">
                  <a:pos x="15" y="54"/>
                </a:cxn>
                <a:cxn ang="0">
                  <a:pos x="24" y="56"/>
                </a:cxn>
                <a:cxn ang="0">
                  <a:pos x="35" y="52"/>
                </a:cxn>
                <a:cxn ang="0">
                  <a:pos x="62" y="63"/>
                </a:cxn>
                <a:cxn ang="0">
                  <a:pos x="65" y="44"/>
                </a:cxn>
                <a:cxn ang="0">
                  <a:pos x="75" y="44"/>
                </a:cxn>
                <a:cxn ang="0">
                  <a:pos x="86" y="37"/>
                </a:cxn>
                <a:cxn ang="0">
                  <a:pos x="77" y="39"/>
                </a:cxn>
                <a:cxn ang="0">
                  <a:pos x="69" y="31"/>
                </a:cxn>
                <a:cxn ang="0">
                  <a:pos x="67" y="22"/>
                </a:cxn>
                <a:cxn ang="0">
                  <a:pos x="62" y="28"/>
                </a:cxn>
                <a:cxn ang="0">
                  <a:pos x="43" y="24"/>
                </a:cxn>
                <a:cxn ang="0">
                  <a:pos x="3" y="0"/>
                </a:cxn>
                <a:cxn ang="0">
                  <a:pos x="0" y="3"/>
                </a:cxn>
                <a:cxn ang="0">
                  <a:pos x="9" y="13"/>
                </a:cxn>
                <a:cxn ang="0">
                  <a:pos x="20" y="41"/>
                </a:cxn>
                <a:cxn ang="0">
                  <a:pos x="5" y="39"/>
                </a:cxn>
                <a:cxn ang="0">
                  <a:pos x="11" y="44"/>
                </a:cxn>
                <a:cxn ang="0">
                  <a:pos x="5" y="52"/>
                </a:cxn>
                <a:cxn ang="0">
                  <a:pos x="5" y="52"/>
                </a:cxn>
              </a:cxnLst>
              <a:rect l="0" t="0" r="r" b="b"/>
              <a:pathLst>
                <a:path w="86" h="74">
                  <a:moveTo>
                    <a:pt x="5" y="52"/>
                  </a:moveTo>
                  <a:lnTo>
                    <a:pt x="20" y="74"/>
                  </a:lnTo>
                  <a:lnTo>
                    <a:pt x="32" y="65"/>
                  </a:lnTo>
                  <a:lnTo>
                    <a:pt x="15" y="54"/>
                  </a:lnTo>
                  <a:lnTo>
                    <a:pt x="24" y="56"/>
                  </a:lnTo>
                  <a:lnTo>
                    <a:pt x="35" y="52"/>
                  </a:lnTo>
                  <a:lnTo>
                    <a:pt x="62" y="63"/>
                  </a:lnTo>
                  <a:lnTo>
                    <a:pt x="65" y="44"/>
                  </a:lnTo>
                  <a:lnTo>
                    <a:pt x="75" y="44"/>
                  </a:lnTo>
                  <a:lnTo>
                    <a:pt x="86" y="37"/>
                  </a:lnTo>
                  <a:lnTo>
                    <a:pt x="77" y="39"/>
                  </a:lnTo>
                  <a:lnTo>
                    <a:pt x="69" y="31"/>
                  </a:lnTo>
                  <a:lnTo>
                    <a:pt x="67" y="22"/>
                  </a:lnTo>
                  <a:lnTo>
                    <a:pt x="62" y="28"/>
                  </a:lnTo>
                  <a:lnTo>
                    <a:pt x="43" y="24"/>
                  </a:lnTo>
                  <a:lnTo>
                    <a:pt x="3" y="0"/>
                  </a:lnTo>
                  <a:lnTo>
                    <a:pt x="0" y="3"/>
                  </a:lnTo>
                  <a:lnTo>
                    <a:pt x="9" y="13"/>
                  </a:lnTo>
                  <a:lnTo>
                    <a:pt x="20" y="41"/>
                  </a:lnTo>
                  <a:lnTo>
                    <a:pt x="5" y="39"/>
                  </a:lnTo>
                  <a:lnTo>
                    <a:pt x="11" y="44"/>
                  </a:lnTo>
                  <a:lnTo>
                    <a:pt x="5" y="52"/>
                  </a:lnTo>
                  <a:lnTo>
                    <a:pt x="5" y="5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6" name="Freeform 5921"/>
            <p:cNvSpPr>
              <a:spLocks/>
            </p:cNvSpPr>
            <p:nvPr/>
          </p:nvSpPr>
          <p:spPr bwMode="gray">
            <a:xfrm>
              <a:off x="9124792" y="37852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7" name="Freeform 5922"/>
            <p:cNvSpPr>
              <a:spLocks/>
            </p:cNvSpPr>
            <p:nvPr/>
          </p:nvSpPr>
          <p:spPr bwMode="gray">
            <a:xfrm>
              <a:off x="9156869" y="37736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8" name="Freeform 5923"/>
            <p:cNvSpPr>
              <a:spLocks/>
            </p:cNvSpPr>
            <p:nvPr/>
          </p:nvSpPr>
          <p:spPr bwMode="gray">
            <a:xfrm>
              <a:off x="9195362" y="3724837"/>
              <a:ext cx="3849" cy="16699"/>
            </a:xfrm>
            <a:custGeom>
              <a:avLst/>
              <a:gdLst/>
              <a:ahLst/>
              <a:cxnLst>
                <a:cxn ang="0">
                  <a:pos x="0" y="13"/>
                </a:cxn>
                <a:cxn ang="0">
                  <a:pos x="3" y="0"/>
                </a:cxn>
                <a:cxn ang="0">
                  <a:pos x="0" y="13"/>
                </a:cxn>
              </a:cxnLst>
              <a:rect l="0" t="0" r="r" b="b"/>
              <a:pathLst>
                <a:path w="3" h="13">
                  <a:moveTo>
                    <a:pt x="0" y="13"/>
                  </a:moveTo>
                  <a:lnTo>
                    <a:pt x="3" y="0"/>
                  </a:lnTo>
                  <a:lnTo>
                    <a:pt x="0" y="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9" name="Line 5924"/>
            <p:cNvSpPr>
              <a:spLocks noChangeShapeType="1"/>
            </p:cNvSpPr>
            <p:nvPr/>
          </p:nvSpPr>
          <p:spPr bwMode="gray">
            <a:xfrm flipV="1">
              <a:off x="9195362" y="3724837"/>
              <a:ext cx="3849" cy="16699"/>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0" name="Freeform 5925"/>
            <p:cNvSpPr>
              <a:spLocks/>
            </p:cNvSpPr>
            <p:nvPr/>
          </p:nvSpPr>
          <p:spPr bwMode="gray">
            <a:xfrm>
              <a:off x="9214608" y="3686300"/>
              <a:ext cx="3849" cy="7707"/>
            </a:xfrm>
            <a:custGeom>
              <a:avLst/>
              <a:gdLst/>
              <a:ahLst/>
              <a:cxnLst>
                <a:cxn ang="0">
                  <a:pos x="0" y="6"/>
                </a:cxn>
                <a:cxn ang="0">
                  <a:pos x="3" y="0"/>
                </a:cxn>
                <a:cxn ang="0">
                  <a:pos x="0" y="6"/>
                </a:cxn>
              </a:cxnLst>
              <a:rect l="0" t="0" r="r" b="b"/>
              <a:pathLst>
                <a:path w="3" h="6">
                  <a:moveTo>
                    <a:pt x="0" y="6"/>
                  </a:moveTo>
                  <a:lnTo>
                    <a:pt x="3" y="0"/>
                  </a:lnTo>
                  <a:lnTo>
                    <a:pt x="0"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1" name="Line 5926"/>
            <p:cNvSpPr>
              <a:spLocks noChangeShapeType="1"/>
            </p:cNvSpPr>
            <p:nvPr/>
          </p:nvSpPr>
          <p:spPr bwMode="gray">
            <a:xfrm flipV="1">
              <a:off x="9214608" y="3686300"/>
              <a:ext cx="3849" cy="7707"/>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2" name="Freeform 5927"/>
            <p:cNvSpPr>
              <a:spLocks/>
            </p:cNvSpPr>
            <p:nvPr/>
          </p:nvSpPr>
          <p:spPr bwMode="gray">
            <a:xfrm>
              <a:off x="9221024" y="36413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3" name="Freeform 5928"/>
            <p:cNvSpPr>
              <a:spLocks/>
            </p:cNvSpPr>
            <p:nvPr/>
          </p:nvSpPr>
          <p:spPr bwMode="gray">
            <a:xfrm>
              <a:off x="9385259" y="357582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4" name="Freeform 5929"/>
            <p:cNvSpPr>
              <a:spLocks/>
            </p:cNvSpPr>
            <p:nvPr/>
          </p:nvSpPr>
          <p:spPr bwMode="gray">
            <a:xfrm>
              <a:off x="9389109" y="358995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5" name="Freeform 5930"/>
            <p:cNvSpPr>
              <a:spLocks/>
            </p:cNvSpPr>
            <p:nvPr/>
          </p:nvSpPr>
          <p:spPr bwMode="gray">
            <a:xfrm>
              <a:off x="9416054" y="3638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6" name="Freeform 5931"/>
            <p:cNvSpPr>
              <a:spLocks/>
            </p:cNvSpPr>
            <p:nvPr/>
          </p:nvSpPr>
          <p:spPr bwMode="gray">
            <a:xfrm>
              <a:off x="9480208" y="371841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7" name="Freeform 5932"/>
            <p:cNvSpPr>
              <a:spLocks/>
            </p:cNvSpPr>
            <p:nvPr/>
          </p:nvSpPr>
          <p:spPr bwMode="gray">
            <a:xfrm>
              <a:off x="9482774" y="372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8" name="Freeform 5933"/>
            <p:cNvSpPr>
              <a:spLocks/>
            </p:cNvSpPr>
            <p:nvPr/>
          </p:nvSpPr>
          <p:spPr bwMode="gray">
            <a:xfrm>
              <a:off x="9478925" y="37736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9" name="Freeform 5934"/>
            <p:cNvSpPr>
              <a:spLocks/>
            </p:cNvSpPr>
            <p:nvPr/>
          </p:nvSpPr>
          <p:spPr bwMode="gray">
            <a:xfrm>
              <a:off x="9363447" y="3311209"/>
              <a:ext cx="6415" cy="11561"/>
            </a:xfrm>
            <a:custGeom>
              <a:avLst/>
              <a:gdLst/>
              <a:ahLst/>
              <a:cxnLst>
                <a:cxn ang="0">
                  <a:pos x="0" y="9"/>
                </a:cxn>
                <a:cxn ang="0">
                  <a:pos x="5" y="0"/>
                </a:cxn>
                <a:cxn ang="0">
                  <a:pos x="0" y="9"/>
                </a:cxn>
              </a:cxnLst>
              <a:rect l="0" t="0" r="r" b="b"/>
              <a:pathLst>
                <a:path w="5" h="9">
                  <a:moveTo>
                    <a:pt x="0" y="9"/>
                  </a:moveTo>
                  <a:lnTo>
                    <a:pt x="5" y="0"/>
                  </a:lnTo>
                  <a:lnTo>
                    <a:pt x="0" y="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0" name="Line 5935"/>
            <p:cNvSpPr>
              <a:spLocks noChangeShapeType="1"/>
            </p:cNvSpPr>
            <p:nvPr/>
          </p:nvSpPr>
          <p:spPr bwMode="gray">
            <a:xfrm flipV="1">
              <a:off x="9363447" y="3311209"/>
              <a:ext cx="6415" cy="11561"/>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1" name="Freeform 5936"/>
            <p:cNvSpPr>
              <a:spLocks/>
            </p:cNvSpPr>
            <p:nvPr/>
          </p:nvSpPr>
          <p:spPr bwMode="gray">
            <a:xfrm>
              <a:off x="9382693" y="3285518"/>
              <a:ext cx="19246" cy="23122"/>
            </a:xfrm>
            <a:custGeom>
              <a:avLst/>
              <a:gdLst/>
              <a:ahLst/>
              <a:cxnLst>
                <a:cxn ang="0">
                  <a:pos x="0" y="18"/>
                </a:cxn>
                <a:cxn ang="0">
                  <a:pos x="15" y="0"/>
                </a:cxn>
                <a:cxn ang="0">
                  <a:pos x="3" y="1"/>
                </a:cxn>
                <a:cxn ang="0">
                  <a:pos x="0" y="18"/>
                </a:cxn>
                <a:cxn ang="0">
                  <a:pos x="0" y="18"/>
                </a:cxn>
              </a:cxnLst>
              <a:rect l="0" t="0" r="r" b="b"/>
              <a:pathLst>
                <a:path w="15" h="18">
                  <a:moveTo>
                    <a:pt x="0" y="18"/>
                  </a:moveTo>
                  <a:lnTo>
                    <a:pt x="15" y="0"/>
                  </a:lnTo>
                  <a:lnTo>
                    <a:pt x="3" y="1"/>
                  </a:lnTo>
                  <a:lnTo>
                    <a:pt x="0" y="18"/>
                  </a:lnTo>
                  <a:lnTo>
                    <a:pt x="0" y="1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2" name="Freeform 5937"/>
            <p:cNvSpPr>
              <a:spLocks/>
            </p:cNvSpPr>
            <p:nvPr/>
          </p:nvSpPr>
          <p:spPr bwMode="gray">
            <a:xfrm>
              <a:off x="9410921" y="3266250"/>
              <a:ext cx="7699" cy="14130"/>
            </a:xfrm>
            <a:custGeom>
              <a:avLst/>
              <a:gdLst/>
              <a:ahLst/>
              <a:cxnLst>
                <a:cxn ang="0">
                  <a:pos x="0" y="11"/>
                </a:cxn>
                <a:cxn ang="0">
                  <a:pos x="6" y="0"/>
                </a:cxn>
                <a:cxn ang="0">
                  <a:pos x="0" y="11"/>
                </a:cxn>
                <a:cxn ang="0">
                  <a:pos x="0" y="11"/>
                </a:cxn>
              </a:cxnLst>
              <a:rect l="0" t="0" r="r" b="b"/>
              <a:pathLst>
                <a:path w="6" h="11">
                  <a:moveTo>
                    <a:pt x="0" y="11"/>
                  </a:moveTo>
                  <a:lnTo>
                    <a:pt x="6" y="0"/>
                  </a:lnTo>
                  <a:lnTo>
                    <a:pt x="0" y="11"/>
                  </a:lnTo>
                  <a:lnTo>
                    <a:pt x="0"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3" name="Freeform 5938"/>
            <p:cNvSpPr>
              <a:spLocks/>
            </p:cNvSpPr>
            <p:nvPr/>
          </p:nvSpPr>
          <p:spPr bwMode="gray">
            <a:xfrm>
              <a:off x="9432734" y="3246981"/>
              <a:ext cx="2566" cy="6423"/>
            </a:xfrm>
            <a:custGeom>
              <a:avLst/>
              <a:gdLst/>
              <a:ahLst/>
              <a:cxnLst>
                <a:cxn ang="0">
                  <a:pos x="0" y="5"/>
                </a:cxn>
                <a:cxn ang="0">
                  <a:pos x="2" y="0"/>
                </a:cxn>
                <a:cxn ang="0">
                  <a:pos x="0" y="5"/>
                </a:cxn>
              </a:cxnLst>
              <a:rect l="0" t="0" r="r" b="b"/>
              <a:pathLst>
                <a:path w="2" h="5">
                  <a:moveTo>
                    <a:pt x="0" y="5"/>
                  </a:moveTo>
                  <a:lnTo>
                    <a:pt x="2" y="0"/>
                  </a:lnTo>
                  <a:lnTo>
                    <a:pt x="0" y="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4" name="Line 5939"/>
            <p:cNvSpPr>
              <a:spLocks noChangeShapeType="1"/>
            </p:cNvSpPr>
            <p:nvPr/>
          </p:nvSpPr>
          <p:spPr bwMode="gray">
            <a:xfrm flipV="1">
              <a:off x="9432734" y="3246981"/>
              <a:ext cx="2566" cy="6423"/>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5" name="Freeform 5940"/>
            <p:cNvSpPr>
              <a:spLocks/>
            </p:cNvSpPr>
            <p:nvPr/>
          </p:nvSpPr>
          <p:spPr bwMode="gray">
            <a:xfrm>
              <a:off x="9437866" y="322514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6" name="Freeform 5941"/>
            <p:cNvSpPr>
              <a:spLocks/>
            </p:cNvSpPr>
            <p:nvPr/>
          </p:nvSpPr>
          <p:spPr bwMode="gray">
            <a:xfrm>
              <a:off x="9437866" y="3164769"/>
              <a:ext cx="11548" cy="14130"/>
            </a:xfrm>
            <a:custGeom>
              <a:avLst/>
              <a:gdLst/>
              <a:ahLst/>
              <a:cxnLst>
                <a:cxn ang="0">
                  <a:pos x="0" y="7"/>
                </a:cxn>
                <a:cxn ang="0">
                  <a:pos x="3" y="11"/>
                </a:cxn>
                <a:cxn ang="0">
                  <a:pos x="9" y="9"/>
                </a:cxn>
                <a:cxn ang="0">
                  <a:pos x="5" y="0"/>
                </a:cxn>
                <a:cxn ang="0">
                  <a:pos x="0" y="7"/>
                </a:cxn>
                <a:cxn ang="0">
                  <a:pos x="0" y="7"/>
                </a:cxn>
              </a:cxnLst>
              <a:rect l="0" t="0" r="r" b="b"/>
              <a:pathLst>
                <a:path w="9" h="11">
                  <a:moveTo>
                    <a:pt x="0" y="7"/>
                  </a:moveTo>
                  <a:lnTo>
                    <a:pt x="3" y="11"/>
                  </a:lnTo>
                  <a:lnTo>
                    <a:pt x="9" y="9"/>
                  </a:lnTo>
                  <a:lnTo>
                    <a:pt x="5" y="0"/>
                  </a:lnTo>
                  <a:lnTo>
                    <a:pt x="0" y="7"/>
                  </a:lnTo>
                  <a:lnTo>
                    <a:pt x="0" y="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7" name="Freeform 5942"/>
            <p:cNvSpPr>
              <a:spLocks/>
            </p:cNvSpPr>
            <p:nvPr/>
          </p:nvSpPr>
          <p:spPr bwMode="gray">
            <a:xfrm>
              <a:off x="9399373" y="2974655"/>
              <a:ext cx="14114" cy="14130"/>
            </a:xfrm>
            <a:custGeom>
              <a:avLst/>
              <a:gdLst/>
              <a:ahLst/>
              <a:cxnLst>
                <a:cxn ang="0">
                  <a:pos x="5" y="11"/>
                </a:cxn>
                <a:cxn ang="0">
                  <a:pos x="11" y="5"/>
                </a:cxn>
                <a:cxn ang="0">
                  <a:pos x="3" y="0"/>
                </a:cxn>
                <a:cxn ang="0">
                  <a:pos x="0" y="4"/>
                </a:cxn>
                <a:cxn ang="0">
                  <a:pos x="5" y="11"/>
                </a:cxn>
                <a:cxn ang="0">
                  <a:pos x="5" y="11"/>
                </a:cxn>
              </a:cxnLst>
              <a:rect l="0" t="0" r="r" b="b"/>
              <a:pathLst>
                <a:path w="11" h="11">
                  <a:moveTo>
                    <a:pt x="5" y="11"/>
                  </a:moveTo>
                  <a:lnTo>
                    <a:pt x="11" y="5"/>
                  </a:lnTo>
                  <a:lnTo>
                    <a:pt x="3" y="0"/>
                  </a:lnTo>
                  <a:lnTo>
                    <a:pt x="0" y="4"/>
                  </a:lnTo>
                  <a:lnTo>
                    <a:pt x="5" y="11"/>
                  </a:lnTo>
                  <a:lnTo>
                    <a:pt x="5"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8" name="Freeform 5943"/>
            <p:cNvSpPr>
              <a:spLocks/>
            </p:cNvSpPr>
            <p:nvPr/>
          </p:nvSpPr>
          <p:spPr bwMode="gray">
            <a:xfrm>
              <a:off x="9309557" y="2719027"/>
              <a:ext cx="24379" cy="10276"/>
            </a:xfrm>
            <a:custGeom>
              <a:avLst/>
              <a:gdLst/>
              <a:ahLst/>
              <a:cxnLst>
                <a:cxn ang="0">
                  <a:pos x="6" y="0"/>
                </a:cxn>
                <a:cxn ang="0">
                  <a:pos x="0" y="6"/>
                </a:cxn>
                <a:cxn ang="0">
                  <a:pos x="19" y="8"/>
                </a:cxn>
                <a:cxn ang="0">
                  <a:pos x="6" y="0"/>
                </a:cxn>
              </a:cxnLst>
              <a:rect l="0" t="0" r="r" b="b"/>
              <a:pathLst>
                <a:path w="19" h="8">
                  <a:moveTo>
                    <a:pt x="6" y="0"/>
                  </a:moveTo>
                  <a:lnTo>
                    <a:pt x="0" y="6"/>
                  </a:lnTo>
                  <a:lnTo>
                    <a:pt x="19" y="8"/>
                  </a:lnTo>
                  <a:lnTo>
                    <a:pt x="6"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9" name="Freeform 5944"/>
            <p:cNvSpPr>
              <a:spLocks/>
            </p:cNvSpPr>
            <p:nvPr/>
          </p:nvSpPr>
          <p:spPr bwMode="gray">
            <a:xfrm>
              <a:off x="9309557" y="2719027"/>
              <a:ext cx="24379" cy="10276"/>
            </a:xfrm>
            <a:custGeom>
              <a:avLst/>
              <a:gdLst/>
              <a:ahLst/>
              <a:cxnLst>
                <a:cxn ang="0">
                  <a:pos x="6" y="0"/>
                </a:cxn>
                <a:cxn ang="0">
                  <a:pos x="0" y="6"/>
                </a:cxn>
                <a:cxn ang="0">
                  <a:pos x="19" y="8"/>
                </a:cxn>
              </a:cxnLst>
              <a:rect l="0" t="0" r="r" b="b"/>
              <a:pathLst>
                <a:path w="19" h="8">
                  <a:moveTo>
                    <a:pt x="6" y="0"/>
                  </a:moveTo>
                  <a:lnTo>
                    <a:pt x="0" y="6"/>
                  </a:lnTo>
                  <a:lnTo>
                    <a:pt x="19" y="8"/>
                  </a:lnTo>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0" name="Freeform 5945"/>
            <p:cNvSpPr>
              <a:spLocks/>
            </p:cNvSpPr>
            <p:nvPr/>
          </p:nvSpPr>
          <p:spPr bwMode="gray">
            <a:xfrm>
              <a:off x="9317255" y="2719027"/>
              <a:ext cx="48758" cy="10276"/>
            </a:xfrm>
            <a:custGeom>
              <a:avLst/>
              <a:gdLst/>
              <a:ahLst/>
              <a:cxnLst>
                <a:cxn ang="0">
                  <a:pos x="13" y="8"/>
                </a:cxn>
                <a:cxn ang="0">
                  <a:pos x="38" y="6"/>
                </a:cxn>
                <a:cxn ang="0">
                  <a:pos x="0" y="0"/>
                </a:cxn>
                <a:cxn ang="0">
                  <a:pos x="13" y="8"/>
                </a:cxn>
              </a:cxnLst>
              <a:rect l="0" t="0" r="r" b="b"/>
              <a:pathLst>
                <a:path w="38" h="8">
                  <a:moveTo>
                    <a:pt x="13" y="8"/>
                  </a:moveTo>
                  <a:lnTo>
                    <a:pt x="38" y="6"/>
                  </a:lnTo>
                  <a:lnTo>
                    <a:pt x="0" y="0"/>
                  </a:lnTo>
                  <a:lnTo>
                    <a:pt x="13" y="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1" name="Freeform 5946"/>
            <p:cNvSpPr>
              <a:spLocks/>
            </p:cNvSpPr>
            <p:nvPr/>
          </p:nvSpPr>
          <p:spPr bwMode="gray">
            <a:xfrm>
              <a:off x="9317255" y="2719027"/>
              <a:ext cx="48758" cy="10276"/>
            </a:xfrm>
            <a:custGeom>
              <a:avLst/>
              <a:gdLst/>
              <a:ahLst/>
              <a:cxnLst>
                <a:cxn ang="0">
                  <a:pos x="13" y="8"/>
                </a:cxn>
                <a:cxn ang="0">
                  <a:pos x="38" y="6"/>
                </a:cxn>
                <a:cxn ang="0">
                  <a:pos x="0" y="0"/>
                </a:cxn>
              </a:cxnLst>
              <a:rect l="0" t="0" r="r" b="b"/>
              <a:pathLst>
                <a:path w="38" h="8">
                  <a:moveTo>
                    <a:pt x="13" y="8"/>
                  </a:moveTo>
                  <a:lnTo>
                    <a:pt x="38" y="6"/>
                  </a:lnTo>
                  <a:lnTo>
                    <a:pt x="0" y="0"/>
                  </a:lnTo>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2" name="Freeform 5947"/>
            <p:cNvSpPr>
              <a:spLocks/>
            </p:cNvSpPr>
            <p:nvPr/>
          </p:nvSpPr>
          <p:spPr bwMode="gray">
            <a:xfrm>
              <a:off x="8684691" y="2674068"/>
              <a:ext cx="53890" cy="14130"/>
            </a:xfrm>
            <a:custGeom>
              <a:avLst/>
              <a:gdLst/>
              <a:ahLst/>
              <a:cxnLst>
                <a:cxn ang="0">
                  <a:pos x="2" y="5"/>
                </a:cxn>
                <a:cxn ang="0">
                  <a:pos x="42" y="11"/>
                </a:cxn>
                <a:cxn ang="0">
                  <a:pos x="14" y="0"/>
                </a:cxn>
                <a:cxn ang="0">
                  <a:pos x="0" y="0"/>
                </a:cxn>
                <a:cxn ang="0">
                  <a:pos x="2" y="5"/>
                </a:cxn>
                <a:cxn ang="0">
                  <a:pos x="2" y="5"/>
                </a:cxn>
              </a:cxnLst>
              <a:rect l="0" t="0" r="r" b="b"/>
              <a:pathLst>
                <a:path w="42" h="11">
                  <a:moveTo>
                    <a:pt x="2" y="5"/>
                  </a:moveTo>
                  <a:lnTo>
                    <a:pt x="42" y="11"/>
                  </a:lnTo>
                  <a:lnTo>
                    <a:pt x="14" y="0"/>
                  </a:lnTo>
                  <a:lnTo>
                    <a:pt x="0" y="0"/>
                  </a:lnTo>
                  <a:lnTo>
                    <a:pt x="2" y="5"/>
                  </a:lnTo>
                  <a:lnTo>
                    <a:pt x="2" y="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3" name="Freeform 5948"/>
            <p:cNvSpPr>
              <a:spLocks/>
            </p:cNvSpPr>
            <p:nvPr/>
          </p:nvSpPr>
          <p:spPr bwMode="gray">
            <a:xfrm>
              <a:off x="8664161" y="2666360"/>
              <a:ext cx="19246" cy="5138"/>
            </a:xfrm>
            <a:custGeom>
              <a:avLst/>
              <a:gdLst/>
              <a:ahLst/>
              <a:cxnLst>
                <a:cxn ang="0">
                  <a:pos x="0" y="0"/>
                </a:cxn>
                <a:cxn ang="0">
                  <a:pos x="15" y="4"/>
                </a:cxn>
                <a:cxn ang="0">
                  <a:pos x="0" y="0"/>
                </a:cxn>
                <a:cxn ang="0">
                  <a:pos x="0" y="0"/>
                </a:cxn>
              </a:cxnLst>
              <a:rect l="0" t="0" r="r" b="b"/>
              <a:pathLst>
                <a:path w="15" h="4">
                  <a:moveTo>
                    <a:pt x="0" y="0"/>
                  </a:moveTo>
                  <a:lnTo>
                    <a:pt x="15" y="4"/>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4" name="Freeform 5949"/>
            <p:cNvSpPr>
              <a:spLocks/>
            </p:cNvSpPr>
            <p:nvPr/>
          </p:nvSpPr>
          <p:spPr bwMode="gray">
            <a:xfrm>
              <a:off x="8716768" y="2641954"/>
              <a:ext cx="79552" cy="16699"/>
            </a:xfrm>
            <a:custGeom>
              <a:avLst/>
              <a:gdLst/>
              <a:ahLst/>
              <a:cxnLst>
                <a:cxn ang="0">
                  <a:pos x="0" y="0"/>
                </a:cxn>
                <a:cxn ang="0">
                  <a:pos x="62" y="13"/>
                </a:cxn>
                <a:cxn ang="0">
                  <a:pos x="58" y="6"/>
                </a:cxn>
                <a:cxn ang="0">
                  <a:pos x="0" y="0"/>
                </a:cxn>
                <a:cxn ang="0">
                  <a:pos x="0" y="0"/>
                </a:cxn>
              </a:cxnLst>
              <a:rect l="0" t="0" r="r" b="b"/>
              <a:pathLst>
                <a:path w="62" h="13">
                  <a:moveTo>
                    <a:pt x="0" y="0"/>
                  </a:moveTo>
                  <a:lnTo>
                    <a:pt x="62" y="13"/>
                  </a:lnTo>
                  <a:lnTo>
                    <a:pt x="58" y="6"/>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5" name="Freeform 5950"/>
            <p:cNvSpPr>
              <a:spLocks/>
            </p:cNvSpPr>
            <p:nvPr/>
          </p:nvSpPr>
          <p:spPr bwMode="gray">
            <a:xfrm>
              <a:off x="8582043" y="2632962"/>
              <a:ext cx="118045" cy="25691"/>
            </a:xfrm>
            <a:custGeom>
              <a:avLst/>
              <a:gdLst/>
              <a:ahLst/>
              <a:cxnLst>
                <a:cxn ang="0">
                  <a:pos x="11" y="11"/>
                </a:cxn>
                <a:cxn ang="0">
                  <a:pos x="45" y="20"/>
                </a:cxn>
                <a:cxn ang="0">
                  <a:pos x="80" y="19"/>
                </a:cxn>
                <a:cxn ang="0">
                  <a:pos x="92" y="9"/>
                </a:cxn>
                <a:cxn ang="0">
                  <a:pos x="43" y="0"/>
                </a:cxn>
                <a:cxn ang="0">
                  <a:pos x="41" y="5"/>
                </a:cxn>
                <a:cxn ang="0">
                  <a:pos x="11" y="0"/>
                </a:cxn>
                <a:cxn ang="0">
                  <a:pos x="0" y="4"/>
                </a:cxn>
                <a:cxn ang="0">
                  <a:pos x="11" y="11"/>
                </a:cxn>
                <a:cxn ang="0">
                  <a:pos x="11" y="11"/>
                </a:cxn>
              </a:cxnLst>
              <a:rect l="0" t="0" r="r" b="b"/>
              <a:pathLst>
                <a:path w="92" h="20">
                  <a:moveTo>
                    <a:pt x="11" y="11"/>
                  </a:moveTo>
                  <a:lnTo>
                    <a:pt x="45" y="20"/>
                  </a:lnTo>
                  <a:lnTo>
                    <a:pt x="80" y="19"/>
                  </a:lnTo>
                  <a:lnTo>
                    <a:pt x="92" y="9"/>
                  </a:lnTo>
                  <a:lnTo>
                    <a:pt x="43" y="0"/>
                  </a:lnTo>
                  <a:lnTo>
                    <a:pt x="41" y="5"/>
                  </a:lnTo>
                  <a:lnTo>
                    <a:pt x="11" y="0"/>
                  </a:lnTo>
                  <a:lnTo>
                    <a:pt x="0" y="4"/>
                  </a:lnTo>
                  <a:lnTo>
                    <a:pt x="11" y="11"/>
                  </a:lnTo>
                  <a:lnTo>
                    <a:pt x="11"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6" name="Freeform 5951"/>
            <p:cNvSpPr>
              <a:spLocks/>
            </p:cNvSpPr>
            <p:nvPr/>
          </p:nvSpPr>
          <p:spPr bwMode="gray">
            <a:xfrm>
              <a:off x="8014916" y="2575157"/>
              <a:ext cx="66721" cy="25691"/>
            </a:xfrm>
            <a:custGeom>
              <a:avLst/>
              <a:gdLst/>
              <a:ahLst/>
              <a:cxnLst>
                <a:cxn ang="0">
                  <a:pos x="0" y="20"/>
                </a:cxn>
                <a:cxn ang="0">
                  <a:pos x="52" y="15"/>
                </a:cxn>
                <a:cxn ang="0">
                  <a:pos x="45" y="7"/>
                </a:cxn>
                <a:cxn ang="0">
                  <a:pos x="7" y="0"/>
                </a:cxn>
                <a:cxn ang="0">
                  <a:pos x="0" y="2"/>
                </a:cxn>
                <a:cxn ang="0">
                  <a:pos x="0" y="20"/>
                </a:cxn>
                <a:cxn ang="0">
                  <a:pos x="0" y="20"/>
                </a:cxn>
              </a:cxnLst>
              <a:rect l="0" t="0" r="r" b="b"/>
              <a:pathLst>
                <a:path w="52" h="20">
                  <a:moveTo>
                    <a:pt x="0" y="20"/>
                  </a:moveTo>
                  <a:lnTo>
                    <a:pt x="52" y="15"/>
                  </a:lnTo>
                  <a:lnTo>
                    <a:pt x="45" y="7"/>
                  </a:lnTo>
                  <a:lnTo>
                    <a:pt x="7" y="0"/>
                  </a:lnTo>
                  <a:lnTo>
                    <a:pt x="0" y="2"/>
                  </a:lnTo>
                  <a:lnTo>
                    <a:pt x="0" y="20"/>
                  </a:lnTo>
                  <a:lnTo>
                    <a:pt x="0" y="2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7" name="Freeform 5952"/>
            <p:cNvSpPr>
              <a:spLocks/>
            </p:cNvSpPr>
            <p:nvPr/>
          </p:nvSpPr>
          <p:spPr bwMode="gray">
            <a:xfrm>
              <a:off x="7866078" y="2545612"/>
              <a:ext cx="138574" cy="38537"/>
            </a:xfrm>
            <a:custGeom>
              <a:avLst/>
              <a:gdLst/>
              <a:ahLst/>
              <a:cxnLst>
                <a:cxn ang="0">
                  <a:pos x="0" y="15"/>
                </a:cxn>
                <a:cxn ang="0">
                  <a:pos x="50" y="27"/>
                </a:cxn>
                <a:cxn ang="0">
                  <a:pos x="108" y="30"/>
                </a:cxn>
                <a:cxn ang="0">
                  <a:pos x="97" y="25"/>
                </a:cxn>
                <a:cxn ang="0">
                  <a:pos x="97" y="19"/>
                </a:cxn>
                <a:cxn ang="0">
                  <a:pos x="30" y="0"/>
                </a:cxn>
                <a:cxn ang="0">
                  <a:pos x="9" y="4"/>
                </a:cxn>
                <a:cxn ang="0">
                  <a:pos x="11" y="10"/>
                </a:cxn>
                <a:cxn ang="0">
                  <a:pos x="0" y="15"/>
                </a:cxn>
                <a:cxn ang="0">
                  <a:pos x="0" y="15"/>
                </a:cxn>
              </a:cxnLst>
              <a:rect l="0" t="0" r="r" b="b"/>
              <a:pathLst>
                <a:path w="108" h="30">
                  <a:moveTo>
                    <a:pt x="0" y="15"/>
                  </a:moveTo>
                  <a:lnTo>
                    <a:pt x="50" y="27"/>
                  </a:lnTo>
                  <a:lnTo>
                    <a:pt x="108" y="30"/>
                  </a:lnTo>
                  <a:lnTo>
                    <a:pt x="97" y="25"/>
                  </a:lnTo>
                  <a:lnTo>
                    <a:pt x="97" y="19"/>
                  </a:lnTo>
                  <a:lnTo>
                    <a:pt x="30" y="0"/>
                  </a:lnTo>
                  <a:lnTo>
                    <a:pt x="9" y="4"/>
                  </a:lnTo>
                  <a:lnTo>
                    <a:pt x="11" y="10"/>
                  </a:lnTo>
                  <a:lnTo>
                    <a:pt x="0" y="15"/>
                  </a:lnTo>
                  <a:lnTo>
                    <a:pt x="0"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8" name="Freeform 5953"/>
            <p:cNvSpPr>
              <a:spLocks/>
            </p:cNvSpPr>
            <p:nvPr/>
          </p:nvSpPr>
          <p:spPr bwMode="gray">
            <a:xfrm>
              <a:off x="7420845" y="2616263"/>
              <a:ext cx="204012" cy="118179"/>
            </a:xfrm>
            <a:custGeom>
              <a:avLst/>
              <a:gdLst/>
              <a:ahLst/>
              <a:cxnLst>
                <a:cxn ang="0">
                  <a:pos x="4" y="78"/>
                </a:cxn>
                <a:cxn ang="0">
                  <a:pos x="34" y="90"/>
                </a:cxn>
                <a:cxn ang="0">
                  <a:pos x="79" y="92"/>
                </a:cxn>
                <a:cxn ang="0">
                  <a:pos x="51" y="80"/>
                </a:cxn>
                <a:cxn ang="0">
                  <a:pos x="43" y="65"/>
                </a:cxn>
                <a:cxn ang="0">
                  <a:pos x="47" y="60"/>
                </a:cxn>
                <a:cxn ang="0">
                  <a:pos x="83" y="28"/>
                </a:cxn>
                <a:cxn ang="0">
                  <a:pos x="159" y="11"/>
                </a:cxn>
                <a:cxn ang="0">
                  <a:pos x="158" y="3"/>
                </a:cxn>
                <a:cxn ang="0">
                  <a:pos x="141" y="0"/>
                </a:cxn>
                <a:cxn ang="0">
                  <a:pos x="118" y="9"/>
                </a:cxn>
                <a:cxn ang="0">
                  <a:pos x="77" y="11"/>
                </a:cxn>
                <a:cxn ang="0">
                  <a:pos x="26" y="28"/>
                </a:cxn>
                <a:cxn ang="0">
                  <a:pos x="25" y="41"/>
                </a:cxn>
                <a:cxn ang="0">
                  <a:pos x="15" y="47"/>
                </a:cxn>
                <a:cxn ang="0">
                  <a:pos x="23" y="52"/>
                </a:cxn>
                <a:cxn ang="0">
                  <a:pos x="6" y="63"/>
                </a:cxn>
                <a:cxn ang="0">
                  <a:pos x="11" y="67"/>
                </a:cxn>
                <a:cxn ang="0">
                  <a:pos x="0" y="71"/>
                </a:cxn>
                <a:cxn ang="0">
                  <a:pos x="4" y="78"/>
                </a:cxn>
                <a:cxn ang="0">
                  <a:pos x="4" y="78"/>
                </a:cxn>
              </a:cxnLst>
              <a:rect l="0" t="0" r="r" b="b"/>
              <a:pathLst>
                <a:path w="159" h="92">
                  <a:moveTo>
                    <a:pt x="4" y="78"/>
                  </a:moveTo>
                  <a:lnTo>
                    <a:pt x="34" y="90"/>
                  </a:lnTo>
                  <a:lnTo>
                    <a:pt x="79" y="92"/>
                  </a:lnTo>
                  <a:lnTo>
                    <a:pt x="51" y="80"/>
                  </a:lnTo>
                  <a:lnTo>
                    <a:pt x="43" y="65"/>
                  </a:lnTo>
                  <a:lnTo>
                    <a:pt x="47" y="60"/>
                  </a:lnTo>
                  <a:lnTo>
                    <a:pt x="83" y="28"/>
                  </a:lnTo>
                  <a:lnTo>
                    <a:pt x="159" y="11"/>
                  </a:lnTo>
                  <a:lnTo>
                    <a:pt x="158" y="3"/>
                  </a:lnTo>
                  <a:lnTo>
                    <a:pt x="141" y="0"/>
                  </a:lnTo>
                  <a:lnTo>
                    <a:pt x="118" y="9"/>
                  </a:lnTo>
                  <a:lnTo>
                    <a:pt x="77" y="11"/>
                  </a:lnTo>
                  <a:lnTo>
                    <a:pt x="26" y="28"/>
                  </a:lnTo>
                  <a:lnTo>
                    <a:pt x="25" y="41"/>
                  </a:lnTo>
                  <a:lnTo>
                    <a:pt x="15" y="47"/>
                  </a:lnTo>
                  <a:lnTo>
                    <a:pt x="23" y="52"/>
                  </a:lnTo>
                  <a:lnTo>
                    <a:pt x="6" y="63"/>
                  </a:lnTo>
                  <a:lnTo>
                    <a:pt x="11" y="67"/>
                  </a:lnTo>
                  <a:lnTo>
                    <a:pt x="0" y="71"/>
                  </a:lnTo>
                  <a:lnTo>
                    <a:pt x="4" y="78"/>
                  </a:lnTo>
                  <a:lnTo>
                    <a:pt x="4" y="7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9" name="Freeform 5954"/>
            <p:cNvSpPr>
              <a:spLocks/>
            </p:cNvSpPr>
            <p:nvPr/>
          </p:nvSpPr>
          <p:spPr bwMode="gray">
            <a:xfrm>
              <a:off x="7395183" y="2757564"/>
              <a:ext cx="28228" cy="14130"/>
            </a:xfrm>
            <a:custGeom>
              <a:avLst/>
              <a:gdLst/>
              <a:ahLst/>
              <a:cxnLst>
                <a:cxn ang="0">
                  <a:pos x="5" y="11"/>
                </a:cxn>
                <a:cxn ang="0">
                  <a:pos x="18" y="10"/>
                </a:cxn>
                <a:cxn ang="0">
                  <a:pos x="22" y="4"/>
                </a:cxn>
                <a:cxn ang="0">
                  <a:pos x="7" y="0"/>
                </a:cxn>
                <a:cxn ang="0">
                  <a:pos x="0" y="4"/>
                </a:cxn>
                <a:cxn ang="0">
                  <a:pos x="5" y="11"/>
                </a:cxn>
                <a:cxn ang="0">
                  <a:pos x="5" y="11"/>
                </a:cxn>
              </a:cxnLst>
              <a:rect l="0" t="0" r="r" b="b"/>
              <a:pathLst>
                <a:path w="22" h="11">
                  <a:moveTo>
                    <a:pt x="5" y="11"/>
                  </a:moveTo>
                  <a:lnTo>
                    <a:pt x="18" y="10"/>
                  </a:lnTo>
                  <a:lnTo>
                    <a:pt x="22" y="4"/>
                  </a:lnTo>
                  <a:lnTo>
                    <a:pt x="7" y="0"/>
                  </a:lnTo>
                  <a:lnTo>
                    <a:pt x="0" y="4"/>
                  </a:lnTo>
                  <a:lnTo>
                    <a:pt x="5" y="11"/>
                  </a:lnTo>
                  <a:lnTo>
                    <a:pt x="5"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0" name="Freeform 5955"/>
            <p:cNvSpPr>
              <a:spLocks/>
            </p:cNvSpPr>
            <p:nvPr/>
          </p:nvSpPr>
          <p:spPr bwMode="gray">
            <a:xfrm>
              <a:off x="7411863" y="2544327"/>
              <a:ext cx="107780" cy="20553"/>
            </a:xfrm>
            <a:custGeom>
              <a:avLst/>
              <a:gdLst/>
              <a:ahLst/>
              <a:cxnLst>
                <a:cxn ang="0">
                  <a:pos x="0" y="16"/>
                </a:cxn>
                <a:cxn ang="0">
                  <a:pos x="52" y="13"/>
                </a:cxn>
                <a:cxn ang="0">
                  <a:pos x="60" y="11"/>
                </a:cxn>
                <a:cxn ang="0">
                  <a:pos x="56" y="5"/>
                </a:cxn>
                <a:cxn ang="0">
                  <a:pos x="84" y="5"/>
                </a:cxn>
                <a:cxn ang="0">
                  <a:pos x="75" y="0"/>
                </a:cxn>
                <a:cxn ang="0">
                  <a:pos x="0" y="16"/>
                </a:cxn>
                <a:cxn ang="0">
                  <a:pos x="0" y="16"/>
                </a:cxn>
              </a:cxnLst>
              <a:rect l="0" t="0" r="r" b="b"/>
              <a:pathLst>
                <a:path w="84" h="16">
                  <a:moveTo>
                    <a:pt x="0" y="16"/>
                  </a:moveTo>
                  <a:lnTo>
                    <a:pt x="52" y="13"/>
                  </a:lnTo>
                  <a:lnTo>
                    <a:pt x="60" y="11"/>
                  </a:lnTo>
                  <a:lnTo>
                    <a:pt x="56" y="5"/>
                  </a:lnTo>
                  <a:lnTo>
                    <a:pt x="84" y="5"/>
                  </a:lnTo>
                  <a:lnTo>
                    <a:pt x="75" y="0"/>
                  </a:lnTo>
                  <a:lnTo>
                    <a:pt x="0" y="16"/>
                  </a:lnTo>
                  <a:lnTo>
                    <a:pt x="0" y="1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1" name="Freeform 5956"/>
            <p:cNvSpPr>
              <a:spLocks/>
            </p:cNvSpPr>
            <p:nvPr/>
          </p:nvSpPr>
          <p:spPr bwMode="gray">
            <a:xfrm>
              <a:off x="7382352" y="2539189"/>
              <a:ext cx="52607" cy="14130"/>
            </a:xfrm>
            <a:custGeom>
              <a:avLst/>
              <a:gdLst/>
              <a:ahLst/>
              <a:cxnLst>
                <a:cxn ang="0">
                  <a:pos x="0" y="11"/>
                </a:cxn>
                <a:cxn ang="0">
                  <a:pos x="41" y="11"/>
                </a:cxn>
                <a:cxn ang="0">
                  <a:pos x="32" y="9"/>
                </a:cxn>
                <a:cxn ang="0">
                  <a:pos x="41" y="5"/>
                </a:cxn>
                <a:cxn ang="0">
                  <a:pos x="34" y="0"/>
                </a:cxn>
                <a:cxn ang="0">
                  <a:pos x="17" y="4"/>
                </a:cxn>
                <a:cxn ang="0">
                  <a:pos x="21" y="7"/>
                </a:cxn>
                <a:cxn ang="0">
                  <a:pos x="0" y="11"/>
                </a:cxn>
                <a:cxn ang="0">
                  <a:pos x="0" y="11"/>
                </a:cxn>
              </a:cxnLst>
              <a:rect l="0" t="0" r="r" b="b"/>
              <a:pathLst>
                <a:path w="41" h="11">
                  <a:moveTo>
                    <a:pt x="0" y="11"/>
                  </a:moveTo>
                  <a:lnTo>
                    <a:pt x="41" y="11"/>
                  </a:lnTo>
                  <a:lnTo>
                    <a:pt x="32" y="9"/>
                  </a:lnTo>
                  <a:lnTo>
                    <a:pt x="41" y="5"/>
                  </a:lnTo>
                  <a:lnTo>
                    <a:pt x="34" y="0"/>
                  </a:lnTo>
                  <a:lnTo>
                    <a:pt x="17" y="4"/>
                  </a:lnTo>
                  <a:lnTo>
                    <a:pt x="21" y="7"/>
                  </a:lnTo>
                  <a:lnTo>
                    <a:pt x="0" y="11"/>
                  </a:lnTo>
                  <a:lnTo>
                    <a:pt x="0"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2" name="Freeform 5957"/>
            <p:cNvSpPr>
              <a:spLocks/>
            </p:cNvSpPr>
            <p:nvPr/>
          </p:nvSpPr>
          <p:spPr bwMode="gray">
            <a:xfrm>
              <a:off x="7373370" y="2561027"/>
              <a:ext cx="21813" cy="0"/>
            </a:xfrm>
            <a:custGeom>
              <a:avLst/>
              <a:gdLst/>
              <a:ahLst/>
              <a:cxnLst>
                <a:cxn ang="0">
                  <a:pos x="0" y="0"/>
                </a:cxn>
                <a:cxn ang="0">
                  <a:pos x="17" y="0"/>
                </a:cxn>
                <a:cxn ang="0">
                  <a:pos x="0" y="0"/>
                </a:cxn>
                <a:cxn ang="0">
                  <a:pos x="0" y="0"/>
                </a:cxn>
              </a:cxnLst>
              <a:rect l="0" t="0" r="r" b="b"/>
              <a:pathLst>
                <a:path w="17">
                  <a:moveTo>
                    <a:pt x="0" y="0"/>
                  </a:moveTo>
                  <a:lnTo>
                    <a:pt x="17" y="0"/>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3" name="Freeform 5958"/>
            <p:cNvSpPr>
              <a:spLocks/>
            </p:cNvSpPr>
            <p:nvPr/>
          </p:nvSpPr>
          <p:spPr bwMode="gray">
            <a:xfrm>
              <a:off x="7257892" y="2550750"/>
              <a:ext cx="85967" cy="14130"/>
            </a:xfrm>
            <a:custGeom>
              <a:avLst/>
              <a:gdLst/>
              <a:ahLst/>
              <a:cxnLst>
                <a:cxn ang="0">
                  <a:pos x="0" y="4"/>
                </a:cxn>
                <a:cxn ang="0">
                  <a:pos x="43" y="11"/>
                </a:cxn>
                <a:cxn ang="0">
                  <a:pos x="58" y="11"/>
                </a:cxn>
                <a:cxn ang="0">
                  <a:pos x="56" y="6"/>
                </a:cxn>
                <a:cxn ang="0">
                  <a:pos x="67" y="4"/>
                </a:cxn>
                <a:cxn ang="0">
                  <a:pos x="22" y="0"/>
                </a:cxn>
                <a:cxn ang="0">
                  <a:pos x="0" y="4"/>
                </a:cxn>
                <a:cxn ang="0">
                  <a:pos x="0" y="4"/>
                </a:cxn>
              </a:cxnLst>
              <a:rect l="0" t="0" r="r" b="b"/>
              <a:pathLst>
                <a:path w="67" h="11">
                  <a:moveTo>
                    <a:pt x="0" y="4"/>
                  </a:moveTo>
                  <a:lnTo>
                    <a:pt x="43" y="11"/>
                  </a:lnTo>
                  <a:lnTo>
                    <a:pt x="58" y="11"/>
                  </a:lnTo>
                  <a:lnTo>
                    <a:pt x="56" y="6"/>
                  </a:lnTo>
                  <a:lnTo>
                    <a:pt x="67" y="4"/>
                  </a:lnTo>
                  <a:lnTo>
                    <a:pt x="22" y="0"/>
                  </a:lnTo>
                  <a:lnTo>
                    <a:pt x="0" y="4"/>
                  </a:lnTo>
                  <a:lnTo>
                    <a:pt x="0"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4" name="Freeform 5959"/>
            <p:cNvSpPr>
              <a:spLocks/>
            </p:cNvSpPr>
            <p:nvPr/>
          </p:nvSpPr>
          <p:spPr bwMode="gray">
            <a:xfrm>
              <a:off x="6826773" y="2558457"/>
              <a:ext cx="209144" cy="66797"/>
            </a:xfrm>
            <a:custGeom>
              <a:avLst/>
              <a:gdLst/>
              <a:ahLst/>
              <a:cxnLst>
                <a:cxn ang="0">
                  <a:pos x="0" y="9"/>
                </a:cxn>
                <a:cxn ang="0">
                  <a:pos x="6" y="22"/>
                </a:cxn>
                <a:cxn ang="0">
                  <a:pos x="23" y="30"/>
                </a:cxn>
                <a:cxn ang="0">
                  <a:pos x="44" y="30"/>
                </a:cxn>
                <a:cxn ang="0">
                  <a:pos x="29" y="33"/>
                </a:cxn>
                <a:cxn ang="0">
                  <a:pos x="30" y="39"/>
                </a:cxn>
                <a:cxn ang="0">
                  <a:pos x="64" y="52"/>
                </a:cxn>
                <a:cxn ang="0">
                  <a:pos x="83" y="26"/>
                </a:cxn>
                <a:cxn ang="0">
                  <a:pos x="96" y="22"/>
                </a:cxn>
                <a:cxn ang="0">
                  <a:pos x="113" y="33"/>
                </a:cxn>
                <a:cxn ang="0">
                  <a:pos x="104" y="39"/>
                </a:cxn>
                <a:cxn ang="0">
                  <a:pos x="124" y="43"/>
                </a:cxn>
                <a:cxn ang="0">
                  <a:pos x="145" y="35"/>
                </a:cxn>
                <a:cxn ang="0">
                  <a:pos x="83" y="17"/>
                </a:cxn>
                <a:cxn ang="0">
                  <a:pos x="79" y="9"/>
                </a:cxn>
                <a:cxn ang="0">
                  <a:pos x="132" y="17"/>
                </a:cxn>
                <a:cxn ang="0">
                  <a:pos x="163" y="7"/>
                </a:cxn>
                <a:cxn ang="0">
                  <a:pos x="162" y="3"/>
                </a:cxn>
                <a:cxn ang="0">
                  <a:pos x="90" y="0"/>
                </a:cxn>
                <a:cxn ang="0">
                  <a:pos x="45" y="9"/>
                </a:cxn>
                <a:cxn ang="0">
                  <a:pos x="0" y="9"/>
                </a:cxn>
                <a:cxn ang="0">
                  <a:pos x="0" y="9"/>
                </a:cxn>
              </a:cxnLst>
              <a:rect l="0" t="0" r="r" b="b"/>
              <a:pathLst>
                <a:path w="163" h="52">
                  <a:moveTo>
                    <a:pt x="0" y="9"/>
                  </a:moveTo>
                  <a:lnTo>
                    <a:pt x="6" y="22"/>
                  </a:lnTo>
                  <a:lnTo>
                    <a:pt x="23" y="30"/>
                  </a:lnTo>
                  <a:lnTo>
                    <a:pt x="44" y="30"/>
                  </a:lnTo>
                  <a:lnTo>
                    <a:pt x="29" y="33"/>
                  </a:lnTo>
                  <a:lnTo>
                    <a:pt x="30" y="39"/>
                  </a:lnTo>
                  <a:lnTo>
                    <a:pt x="64" y="52"/>
                  </a:lnTo>
                  <a:lnTo>
                    <a:pt x="83" y="26"/>
                  </a:lnTo>
                  <a:lnTo>
                    <a:pt x="96" y="22"/>
                  </a:lnTo>
                  <a:lnTo>
                    <a:pt x="113" y="33"/>
                  </a:lnTo>
                  <a:lnTo>
                    <a:pt x="104" y="39"/>
                  </a:lnTo>
                  <a:lnTo>
                    <a:pt x="124" y="43"/>
                  </a:lnTo>
                  <a:lnTo>
                    <a:pt x="145" y="35"/>
                  </a:lnTo>
                  <a:lnTo>
                    <a:pt x="83" y="17"/>
                  </a:lnTo>
                  <a:lnTo>
                    <a:pt x="79" y="9"/>
                  </a:lnTo>
                  <a:lnTo>
                    <a:pt x="132" y="17"/>
                  </a:lnTo>
                  <a:lnTo>
                    <a:pt x="163" y="7"/>
                  </a:lnTo>
                  <a:lnTo>
                    <a:pt x="162" y="3"/>
                  </a:lnTo>
                  <a:lnTo>
                    <a:pt x="90" y="0"/>
                  </a:lnTo>
                  <a:lnTo>
                    <a:pt x="45" y="9"/>
                  </a:lnTo>
                  <a:lnTo>
                    <a:pt x="0" y="9"/>
                  </a:lnTo>
                  <a:lnTo>
                    <a:pt x="0" y="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5" name="Freeform 5960"/>
            <p:cNvSpPr>
              <a:spLocks/>
            </p:cNvSpPr>
            <p:nvPr/>
          </p:nvSpPr>
          <p:spPr bwMode="gray">
            <a:xfrm>
              <a:off x="6526529" y="2905288"/>
              <a:ext cx="16680" cy="6423"/>
            </a:xfrm>
            <a:custGeom>
              <a:avLst/>
              <a:gdLst/>
              <a:ahLst/>
              <a:cxnLst>
                <a:cxn ang="0">
                  <a:pos x="0" y="5"/>
                </a:cxn>
                <a:cxn ang="0">
                  <a:pos x="13" y="0"/>
                </a:cxn>
                <a:cxn ang="0">
                  <a:pos x="0" y="5"/>
                </a:cxn>
                <a:cxn ang="0">
                  <a:pos x="0" y="5"/>
                </a:cxn>
              </a:cxnLst>
              <a:rect l="0" t="0" r="r" b="b"/>
              <a:pathLst>
                <a:path w="13" h="5">
                  <a:moveTo>
                    <a:pt x="0" y="5"/>
                  </a:moveTo>
                  <a:lnTo>
                    <a:pt x="13" y="0"/>
                  </a:lnTo>
                  <a:lnTo>
                    <a:pt x="0" y="5"/>
                  </a:lnTo>
                  <a:lnTo>
                    <a:pt x="0" y="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6" name="Freeform 5961"/>
            <p:cNvSpPr>
              <a:spLocks/>
            </p:cNvSpPr>
            <p:nvPr/>
          </p:nvSpPr>
          <p:spPr bwMode="gray">
            <a:xfrm>
              <a:off x="6534228" y="291941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7" name="Freeform 5962"/>
            <p:cNvSpPr>
              <a:spLocks/>
            </p:cNvSpPr>
            <p:nvPr/>
          </p:nvSpPr>
          <p:spPr bwMode="gray">
            <a:xfrm>
              <a:off x="6531661" y="29245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8" name="Freeform 5963"/>
            <p:cNvSpPr>
              <a:spLocks/>
            </p:cNvSpPr>
            <p:nvPr/>
          </p:nvSpPr>
          <p:spPr bwMode="gray">
            <a:xfrm>
              <a:off x="6618912" y="2947679"/>
              <a:ext cx="3849" cy="10276"/>
            </a:xfrm>
            <a:custGeom>
              <a:avLst/>
              <a:gdLst/>
              <a:ahLst/>
              <a:cxnLst>
                <a:cxn ang="0">
                  <a:pos x="0" y="4"/>
                </a:cxn>
                <a:cxn ang="0">
                  <a:pos x="3" y="0"/>
                </a:cxn>
                <a:cxn ang="0">
                  <a:pos x="3" y="8"/>
                </a:cxn>
                <a:cxn ang="0">
                  <a:pos x="0" y="4"/>
                </a:cxn>
                <a:cxn ang="0">
                  <a:pos x="0" y="4"/>
                </a:cxn>
              </a:cxnLst>
              <a:rect l="0" t="0" r="r" b="b"/>
              <a:pathLst>
                <a:path w="3" h="8">
                  <a:moveTo>
                    <a:pt x="0" y="4"/>
                  </a:moveTo>
                  <a:lnTo>
                    <a:pt x="3" y="0"/>
                  </a:lnTo>
                  <a:lnTo>
                    <a:pt x="3" y="8"/>
                  </a:lnTo>
                  <a:lnTo>
                    <a:pt x="0" y="4"/>
                  </a:lnTo>
                  <a:lnTo>
                    <a:pt x="0"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9" name="Freeform 5964"/>
            <p:cNvSpPr>
              <a:spLocks/>
            </p:cNvSpPr>
            <p:nvPr/>
          </p:nvSpPr>
          <p:spPr bwMode="gray">
            <a:xfrm>
              <a:off x="6620195" y="294511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0" name="Freeform 5965"/>
            <p:cNvSpPr>
              <a:spLocks/>
            </p:cNvSpPr>
            <p:nvPr/>
          </p:nvSpPr>
          <p:spPr bwMode="gray">
            <a:xfrm>
              <a:off x="6627893" y="29425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1" name="Freeform 5966"/>
            <p:cNvSpPr>
              <a:spLocks/>
            </p:cNvSpPr>
            <p:nvPr/>
          </p:nvSpPr>
          <p:spPr bwMode="gray">
            <a:xfrm>
              <a:off x="6586834" y="2974655"/>
              <a:ext cx="10265" cy="5138"/>
            </a:xfrm>
            <a:custGeom>
              <a:avLst/>
              <a:gdLst/>
              <a:ahLst/>
              <a:cxnLst>
                <a:cxn ang="0">
                  <a:pos x="0" y="0"/>
                </a:cxn>
                <a:cxn ang="0">
                  <a:pos x="8" y="4"/>
                </a:cxn>
                <a:cxn ang="0">
                  <a:pos x="0" y="0"/>
                </a:cxn>
              </a:cxnLst>
              <a:rect l="0" t="0" r="r" b="b"/>
              <a:pathLst>
                <a:path w="8" h="4">
                  <a:moveTo>
                    <a:pt x="0" y="0"/>
                  </a:moveTo>
                  <a:lnTo>
                    <a:pt x="8" y="4"/>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2" name="Line 5967"/>
            <p:cNvSpPr>
              <a:spLocks noChangeShapeType="1"/>
            </p:cNvSpPr>
            <p:nvPr/>
          </p:nvSpPr>
          <p:spPr bwMode="gray">
            <a:xfrm>
              <a:off x="6586834" y="2974655"/>
              <a:ext cx="10265" cy="5138"/>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3" name="Freeform 5968"/>
            <p:cNvSpPr>
              <a:spLocks/>
            </p:cNvSpPr>
            <p:nvPr/>
          </p:nvSpPr>
          <p:spPr bwMode="gray">
            <a:xfrm>
              <a:off x="6597099" y="29746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4" name="Freeform 5969"/>
            <p:cNvSpPr>
              <a:spLocks/>
            </p:cNvSpPr>
            <p:nvPr/>
          </p:nvSpPr>
          <p:spPr bwMode="gray">
            <a:xfrm>
              <a:off x="6514981" y="2988785"/>
              <a:ext cx="21813" cy="21838"/>
            </a:xfrm>
            <a:custGeom>
              <a:avLst/>
              <a:gdLst/>
              <a:ahLst/>
              <a:cxnLst>
                <a:cxn ang="0">
                  <a:pos x="0" y="17"/>
                </a:cxn>
                <a:cxn ang="0">
                  <a:pos x="7" y="15"/>
                </a:cxn>
                <a:cxn ang="0">
                  <a:pos x="17" y="0"/>
                </a:cxn>
                <a:cxn ang="0">
                  <a:pos x="6" y="6"/>
                </a:cxn>
                <a:cxn ang="0">
                  <a:pos x="0" y="17"/>
                </a:cxn>
                <a:cxn ang="0">
                  <a:pos x="0" y="17"/>
                </a:cxn>
              </a:cxnLst>
              <a:rect l="0" t="0" r="r" b="b"/>
              <a:pathLst>
                <a:path w="17" h="17">
                  <a:moveTo>
                    <a:pt x="0" y="17"/>
                  </a:moveTo>
                  <a:lnTo>
                    <a:pt x="7" y="15"/>
                  </a:lnTo>
                  <a:lnTo>
                    <a:pt x="17" y="0"/>
                  </a:lnTo>
                  <a:lnTo>
                    <a:pt x="6" y="6"/>
                  </a:lnTo>
                  <a:lnTo>
                    <a:pt x="0" y="17"/>
                  </a:lnTo>
                  <a:lnTo>
                    <a:pt x="0"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5" name="Freeform 5970"/>
            <p:cNvSpPr>
              <a:spLocks/>
            </p:cNvSpPr>
            <p:nvPr/>
          </p:nvSpPr>
          <p:spPr bwMode="gray">
            <a:xfrm>
              <a:off x="6512415" y="301833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6" name="Freeform 5971"/>
            <p:cNvSpPr>
              <a:spLocks/>
            </p:cNvSpPr>
            <p:nvPr/>
          </p:nvSpPr>
          <p:spPr bwMode="gray">
            <a:xfrm>
              <a:off x="6947383" y="3002915"/>
              <a:ext cx="19246" cy="16699"/>
            </a:xfrm>
            <a:custGeom>
              <a:avLst/>
              <a:gdLst/>
              <a:ahLst/>
              <a:cxnLst>
                <a:cxn ang="0">
                  <a:pos x="0" y="6"/>
                </a:cxn>
                <a:cxn ang="0">
                  <a:pos x="2" y="13"/>
                </a:cxn>
                <a:cxn ang="0">
                  <a:pos x="10" y="10"/>
                </a:cxn>
                <a:cxn ang="0">
                  <a:pos x="15" y="0"/>
                </a:cxn>
                <a:cxn ang="0">
                  <a:pos x="0" y="6"/>
                </a:cxn>
                <a:cxn ang="0">
                  <a:pos x="0" y="6"/>
                </a:cxn>
              </a:cxnLst>
              <a:rect l="0" t="0" r="r" b="b"/>
              <a:pathLst>
                <a:path w="15" h="13">
                  <a:moveTo>
                    <a:pt x="0" y="6"/>
                  </a:moveTo>
                  <a:lnTo>
                    <a:pt x="2" y="13"/>
                  </a:lnTo>
                  <a:lnTo>
                    <a:pt x="10" y="10"/>
                  </a:lnTo>
                  <a:lnTo>
                    <a:pt x="15" y="0"/>
                  </a:lnTo>
                  <a:lnTo>
                    <a:pt x="0" y="6"/>
                  </a:lnTo>
                  <a:lnTo>
                    <a:pt x="0"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7" name="Freeform 5972"/>
            <p:cNvSpPr>
              <a:spLocks/>
            </p:cNvSpPr>
            <p:nvPr/>
          </p:nvSpPr>
          <p:spPr bwMode="gray">
            <a:xfrm>
              <a:off x="6974328" y="29502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8" name="Freeform 5973"/>
            <p:cNvSpPr>
              <a:spLocks/>
            </p:cNvSpPr>
            <p:nvPr/>
          </p:nvSpPr>
          <p:spPr bwMode="gray">
            <a:xfrm>
              <a:off x="7010255" y="2986216"/>
              <a:ext cx="24379" cy="12846"/>
            </a:xfrm>
            <a:custGeom>
              <a:avLst/>
              <a:gdLst/>
              <a:ahLst/>
              <a:cxnLst>
                <a:cxn ang="0">
                  <a:pos x="0" y="6"/>
                </a:cxn>
                <a:cxn ang="0">
                  <a:pos x="5" y="10"/>
                </a:cxn>
                <a:cxn ang="0">
                  <a:pos x="19" y="2"/>
                </a:cxn>
                <a:cxn ang="0">
                  <a:pos x="5" y="0"/>
                </a:cxn>
                <a:cxn ang="0">
                  <a:pos x="0" y="6"/>
                </a:cxn>
                <a:cxn ang="0">
                  <a:pos x="0" y="6"/>
                </a:cxn>
              </a:cxnLst>
              <a:rect l="0" t="0" r="r" b="b"/>
              <a:pathLst>
                <a:path w="19" h="10">
                  <a:moveTo>
                    <a:pt x="0" y="6"/>
                  </a:moveTo>
                  <a:lnTo>
                    <a:pt x="5" y="10"/>
                  </a:lnTo>
                  <a:lnTo>
                    <a:pt x="19" y="2"/>
                  </a:lnTo>
                  <a:lnTo>
                    <a:pt x="5" y="0"/>
                  </a:lnTo>
                  <a:lnTo>
                    <a:pt x="0" y="6"/>
                  </a:lnTo>
                  <a:lnTo>
                    <a:pt x="0"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9" name="Freeform 5974"/>
            <p:cNvSpPr>
              <a:spLocks/>
            </p:cNvSpPr>
            <p:nvPr/>
          </p:nvSpPr>
          <p:spPr bwMode="gray">
            <a:xfrm>
              <a:off x="7016670" y="2977224"/>
              <a:ext cx="12831" cy="3854"/>
            </a:xfrm>
            <a:custGeom>
              <a:avLst/>
              <a:gdLst/>
              <a:ahLst/>
              <a:cxnLst>
                <a:cxn ang="0">
                  <a:pos x="0" y="3"/>
                </a:cxn>
                <a:cxn ang="0">
                  <a:pos x="10" y="3"/>
                </a:cxn>
                <a:cxn ang="0">
                  <a:pos x="2" y="0"/>
                </a:cxn>
                <a:cxn ang="0">
                  <a:pos x="0" y="3"/>
                </a:cxn>
                <a:cxn ang="0">
                  <a:pos x="0" y="3"/>
                </a:cxn>
              </a:cxnLst>
              <a:rect l="0" t="0" r="r" b="b"/>
              <a:pathLst>
                <a:path w="10" h="3">
                  <a:moveTo>
                    <a:pt x="0" y="3"/>
                  </a:moveTo>
                  <a:lnTo>
                    <a:pt x="10" y="3"/>
                  </a:lnTo>
                  <a:lnTo>
                    <a:pt x="2" y="0"/>
                  </a:lnTo>
                  <a:lnTo>
                    <a:pt x="0" y="3"/>
                  </a:lnTo>
                  <a:lnTo>
                    <a:pt x="0" y="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0" name="Freeform 5975"/>
            <p:cNvSpPr>
              <a:spLocks/>
            </p:cNvSpPr>
            <p:nvPr/>
          </p:nvSpPr>
          <p:spPr bwMode="gray">
            <a:xfrm>
              <a:off x="6526529" y="2986216"/>
              <a:ext cx="137291" cy="192684"/>
            </a:xfrm>
            <a:custGeom>
              <a:avLst/>
              <a:gdLst/>
              <a:ahLst/>
              <a:cxnLst>
                <a:cxn ang="0">
                  <a:pos x="0" y="150"/>
                </a:cxn>
                <a:cxn ang="0">
                  <a:pos x="15" y="144"/>
                </a:cxn>
                <a:cxn ang="0">
                  <a:pos x="27" y="148"/>
                </a:cxn>
                <a:cxn ang="0">
                  <a:pos x="30" y="141"/>
                </a:cxn>
                <a:cxn ang="0">
                  <a:pos x="40" y="139"/>
                </a:cxn>
                <a:cxn ang="0">
                  <a:pos x="51" y="143"/>
                </a:cxn>
                <a:cxn ang="0">
                  <a:pos x="92" y="137"/>
                </a:cxn>
                <a:cxn ang="0">
                  <a:pos x="100" y="128"/>
                </a:cxn>
                <a:cxn ang="0">
                  <a:pos x="88" y="128"/>
                </a:cxn>
                <a:cxn ang="0">
                  <a:pos x="107" y="107"/>
                </a:cxn>
                <a:cxn ang="0">
                  <a:pos x="96" y="100"/>
                </a:cxn>
                <a:cxn ang="0">
                  <a:pos x="83" y="101"/>
                </a:cxn>
                <a:cxn ang="0">
                  <a:pos x="87" y="96"/>
                </a:cxn>
                <a:cxn ang="0">
                  <a:pos x="77" y="73"/>
                </a:cxn>
                <a:cxn ang="0">
                  <a:pos x="68" y="70"/>
                </a:cxn>
                <a:cxn ang="0">
                  <a:pos x="58" y="49"/>
                </a:cxn>
                <a:cxn ang="0">
                  <a:pos x="42" y="45"/>
                </a:cxn>
                <a:cxn ang="0">
                  <a:pos x="62" y="23"/>
                </a:cxn>
                <a:cxn ang="0">
                  <a:pos x="62" y="17"/>
                </a:cxn>
                <a:cxn ang="0">
                  <a:pos x="32" y="19"/>
                </a:cxn>
                <a:cxn ang="0">
                  <a:pos x="49" y="6"/>
                </a:cxn>
                <a:cxn ang="0">
                  <a:pos x="47" y="0"/>
                </a:cxn>
                <a:cxn ang="0">
                  <a:pos x="23" y="2"/>
                </a:cxn>
                <a:cxn ang="0">
                  <a:pos x="10" y="21"/>
                </a:cxn>
                <a:cxn ang="0">
                  <a:pos x="13" y="25"/>
                </a:cxn>
                <a:cxn ang="0">
                  <a:pos x="6" y="40"/>
                </a:cxn>
                <a:cxn ang="0">
                  <a:pos x="13" y="38"/>
                </a:cxn>
                <a:cxn ang="0">
                  <a:pos x="12" y="45"/>
                </a:cxn>
                <a:cxn ang="0">
                  <a:pos x="2" y="49"/>
                </a:cxn>
                <a:cxn ang="0">
                  <a:pos x="10" y="49"/>
                </a:cxn>
                <a:cxn ang="0">
                  <a:pos x="10" y="55"/>
                </a:cxn>
                <a:cxn ang="0">
                  <a:pos x="17" y="49"/>
                </a:cxn>
                <a:cxn ang="0">
                  <a:pos x="21" y="55"/>
                </a:cxn>
                <a:cxn ang="0">
                  <a:pos x="15" y="64"/>
                </a:cxn>
                <a:cxn ang="0">
                  <a:pos x="19" y="70"/>
                </a:cxn>
                <a:cxn ang="0">
                  <a:pos x="40" y="64"/>
                </a:cxn>
                <a:cxn ang="0">
                  <a:pos x="36" y="71"/>
                </a:cxn>
                <a:cxn ang="0">
                  <a:pos x="47" y="77"/>
                </a:cxn>
                <a:cxn ang="0">
                  <a:pos x="42" y="92"/>
                </a:cxn>
                <a:cxn ang="0">
                  <a:pos x="21" y="92"/>
                </a:cxn>
                <a:cxn ang="0">
                  <a:pos x="17" y="101"/>
                </a:cxn>
                <a:cxn ang="0">
                  <a:pos x="27" y="101"/>
                </a:cxn>
                <a:cxn ang="0">
                  <a:pos x="25" y="111"/>
                </a:cxn>
                <a:cxn ang="0">
                  <a:pos x="8" y="118"/>
                </a:cxn>
                <a:cxn ang="0">
                  <a:pos x="12" y="122"/>
                </a:cxn>
                <a:cxn ang="0">
                  <a:pos x="34" y="128"/>
                </a:cxn>
                <a:cxn ang="0">
                  <a:pos x="43" y="122"/>
                </a:cxn>
                <a:cxn ang="0">
                  <a:pos x="38" y="129"/>
                </a:cxn>
                <a:cxn ang="0">
                  <a:pos x="23" y="129"/>
                </a:cxn>
                <a:cxn ang="0">
                  <a:pos x="0" y="150"/>
                </a:cxn>
                <a:cxn ang="0">
                  <a:pos x="0" y="150"/>
                </a:cxn>
              </a:cxnLst>
              <a:rect l="0" t="0" r="r" b="b"/>
              <a:pathLst>
                <a:path w="107" h="150">
                  <a:moveTo>
                    <a:pt x="0" y="150"/>
                  </a:moveTo>
                  <a:lnTo>
                    <a:pt x="15" y="144"/>
                  </a:lnTo>
                  <a:lnTo>
                    <a:pt x="27" y="148"/>
                  </a:lnTo>
                  <a:lnTo>
                    <a:pt x="30" y="141"/>
                  </a:lnTo>
                  <a:lnTo>
                    <a:pt x="40" y="139"/>
                  </a:lnTo>
                  <a:lnTo>
                    <a:pt x="51" y="143"/>
                  </a:lnTo>
                  <a:lnTo>
                    <a:pt x="92" y="137"/>
                  </a:lnTo>
                  <a:lnTo>
                    <a:pt x="100" y="128"/>
                  </a:lnTo>
                  <a:lnTo>
                    <a:pt x="88" y="128"/>
                  </a:lnTo>
                  <a:lnTo>
                    <a:pt x="107" y="107"/>
                  </a:lnTo>
                  <a:lnTo>
                    <a:pt x="96" y="100"/>
                  </a:lnTo>
                  <a:lnTo>
                    <a:pt x="83" y="101"/>
                  </a:lnTo>
                  <a:lnTo>
                    <a:pt x="87" y="96"/>
                  </a:lnTo>
                  <a:lnTo>
                    <a:pt x="77" y="73"/>
                  </a:lnTo>
                  <a:lnTo>
                    <a:pt x="68" y="70"/>
                  </a:lnTo>
                  <a:lnTo>
                    <a:pt x="58" y="49"/>
                  </a:lnTo>
                  <a:lnTo>
                    <a:pt x="42" y="45"/>
                  </a:lnTo>
                  <a:lnTo>
                    <a:pt x="62" y="23"/>
                  </a:lnTo>
                  <a:lnTo>
                    <a:pt x="62" y="17"/>
                  </a:lnTo>
                  <a:lnTo>
                    <a:pt x="32" y="19"/>
                  </a:lnTo>
                  <a:lnTo>
                    <a:pt x="49" y="6"/>
                  </a:lnTo>
                  <a:lnTo>
                    <a:pt x="47" y="0"/>
                  </a:lnTo>
                  <a:lnTo>
                    <a:pt x="23" y="2"/>
                  </a:lnTo>
                  <a:lnTo>
                    <a:pt x="10" y="21"/>
                  </a:lnTo>
                  <a:lnTo>
                    <a:pt x="13" y="25"/>
                  </a:lnTo>
                  <a:lnTo>
                    <a:pt x="6" y="40"/>
                  </a:lnTo>
                  <a:lnTo>
                    <a:pt x="13" y="38"/>
                  </a:lnTo>
                  <a:lnTo>
                    <a:pt x="12" y="45"/>
                  </a:lnTo>
                  <a:lnTo>
                    <a:pt x="2" y="49"/>
                  </a:lnTo>
                  <a:lnTo>
                    <a:pt x="10" y="49"/>
                  </a:lnTo>
                  <a:lnTo>
                    <a:pt x="10" y="55"/>
                  </a:lnTo>
                  <a:lnTo>
                    <a:pt x="17" y="49"/>
                  </a:lnTo>
                  <a:lnTo>
                    <a:pt x="21" y="55"/>
                  </a:lnTo>
                  <a:lnTo>
                    <a:pt x="15" y="64"/>
                  </a:lnTo>
                  <a:lnTo>
                    <a:pt x="19" y="70"/>
                  </a:lnTo>
                  <a:lnTo>
                    <a:pt x="40" y="64"/>
                  </a:lnTo>
                  <a:lnTo>
                    <a:pt x="36" y="71"/>
                  </a:lnTo>
                  <a:lnTo>
                    <a:pt x="47" y="77"/>
                  </a:lnTo>
                  <a:lnTo>
                    <a:pt x="42" y="92"/>
                  </a:lnTo>
                  <a:lnTo>
                    <a:pt x="21" y="92"/>
                  </a:lnTo>
                  <a:lnTo>
                    <a:pt x="17" y="101"/>
                  </a:lnTo>
                  <a:lnTo>
                    <a:pt x="27" y="101"/>
                  </a:lnTo>
                  <a:lnTo>
                    <a:pt x="25" y="111"/>
                  </a:lnTo>
                  <a:lnTo>
                    <a:pt x="8" y="118"/>
                  </a:lnTo>
                  <a:lnTo>
                    <a:pt x="12" y="122"/>
                  </a:lnTo>
                  <a:lnTo>
                    <a:pt x="34" y="128"/>
                  </a:lnTo>
                  <a:lnTo>
                    <a:pt x="43" y="122"/>
                  </a:lnTo>
                  <a:lnTo>
                    <a:pt x="38" y="129"/>
                  </a:lnTo>
                  <a:lnTo>
                    <a:pt x="23" y="129"/>
                  </a:lnTo>
                  <a:lnTo>
                    <a:pt x="0" y="150"/>
                  </a:lnTo>
                  <a:lnTo>
                    <a:pt x="0" y="15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1" name="Freeform 5976"/>
            <p:cNvSpPr>
              <a:spLocks/>
            </p:cNvSpPr>
            <p:nvPr/>
          </p:nvSpPr>
          <p:spPr bwMode="gray">
            <a:xfrm>
              <a:off x="6781864" y="3342039"/>
              <a:ext cx="14114" cy="38537"/>
            </a:xfrm>
            <a:custGeom>
              <a:avLst/>
              <a:gdLst/>
              <a:ahLst/>
              <a:cxnLst>
                <a:cxn ang="0">
                  <a:pos x="0" y="10"/>
                </a:cxn>
                <a:cxn ang="0">
                  <a:pos x="0" y="23"/>
                </a:cxn>
                <a:cxn ang="0">
                  <a:pos x="7" y="30"/>
                </a:cxn>
                <a:cxn ang="0">
                  <a:pos x="11" y="0"/>
                </a:cxn>
                <a:cxn ang="0">
                  <a:pos x="0" y="10"/>
                </a:cxn>
                <a:cxn ang="0">
                  <a:pos x="0" y="10"/>
                </a:cxn>
              </a:cxnLst>
              <a:rect l="0" t="0" r="r" b="b"/>
              <a:pathLst>
                <a:path w="11" h="30">
                  <a:moveTo>
                    <a:pt x="0" y="10"/>
                  </a:moveTo>
                  <a:lnTo>
                    <a:pt x="0" y="23"/>
                  </a:lnTo>
                  <a:lnTo>
                    <a:pt x="7" y="30"/>
                  </a:lnTo>
                  <a:lnTo>
                    <a:pt x="11" y="0"/>
                  </a:lnTo>
                  <a:lnTo>
                    <a:pt x="0" y="10"/>
                  </a:lnTo>
                  <a:lnTo>
                    <a:pt x="0" y="1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2" name="Freeform 5977"/>
            <p:cNvSpPr>
              <a:spLocks/>
            </p:cNvSpPr>
            <p:nvPr/>
          </p:nvSpPr>
          <p:spPr bwMode="gray">
            <a:xfrm>
              <a:off x="6771600" y="3383144"/>
              <a:ext cx="29511" cy="57805"/>
            </a:xfrm>
            <a:custGeom>
              <a:avLst/>
              <a:gdLst/>
              <a:ahLst/>
              <a:cxnLst>
                <a:cxn ang="0">
                  <a:pos x="0" y="6"/>
                </a:cxn>
                <a:cxn ang="0">
                  <a:pos x="4" y="38"/>
                </a:cxn>
                <a:cxn ang="0">
                  <a:pos x="10" y="45"/>
                </a:cxn>
                <a:cxn ang="0">
                  <a:pos x="21" y="38"/>
                </a:cxn>
                <a:cxn ang="0">
                  <a:pos x="23" y="8"/>
                </a:cxn>
                <a:cxn ang="0">
                  <a:pos x="17" y="0"/>
                </a:cxn>
                <a:cxn ang="0">
                  <a:pos x="0" y="6"/>
                </a:cxn>
                <a:cxn ang="0">
                  <a:pos x="0" y="6"/>
                </a:cxn>
              </a:cxnLst>
              <a:rect l="0" t="0" r="r" b="b"/>
              <a:pathLst>
                <a:path w="23" h="45">
                  <a:moveTo>
                    <a:pt x="0" y="6"/>
                  </a:moveTo>
                  <a:lnTo>
                    <a:pt x="4" y="38"/>
                  </a:lnTo>
                  <a:lnTo>
                    <a:pt x="10" y="45"/>
                  </a:lnTo>
                  <a:lnTo>
                    <a:pt x="21" y="38"/>
                  </a:lnTo>
                  <a:lnTo>
                    <a:pt x="23" y="8"/>
                  </a:lnTo>
                  <a:lnTo>
                    <a:pt x="17" y="0"/>
                  </a:lnTo>
                  <a:lnTo>
                    <a:pt x="0" y="6"/>
                  </a:lnTo>
                  <a:lnTo>
                    <a:pt x="0"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3" name="Freeform 5978"/>
            <p:cNvSpPr>
              <a:spLocks/>
            </p:cNvSpPr>
            <p:nvPr/>
          </p:nvSpPr>
          <p:spPr bwMode="gray">
            <a:xfrm>
              <a:off x="6853718" y="3453795"/>
              <a:ext cx="62872" cy="38537"/>
            </a:xfrm>
            <a:custGeom>
              <a:avLst/>
              <a:gdLst/>
              <a:ahLst/>
              <a:cxnLst>
                <a:cxn ang="0">
                  <a:pos x="0" y="5"/>
                </a:cxn>
                <a:cxn ang="0">
                  <a:pos x="4" y="15"/>
                </a:cxn>
                <a:cxn ang="0">
                  <a:pos x="43" y="30"/>
                </a:cxn>
                <a:cxn ang="0">
                  <a:pos x="49" y="0"/>
                </a:cxn>
                <a:cxn ang="0">
                  <a:pos x="28" y="5"/>
                </a:cxn>
                <a:cxn ang="0">
                  <a:pos x="6" y="2"/>
                </a:cxn>
                <a:cxn ang="0">
                  <a:pos x="0" y="5"/>
                </a:cxn>
                <a:cxn ang="0">
                  <a:pos x="0" y="5"/>
                </a:cxn>
              </a:cxnLst>
              <a:rect l="0" t="0" r="r" b="b"/>
              <a:pathLst>
                <a:path w="49" h="30">
                  <a:moveTo>
                    <a:pt x="0" y="5"/>
                  </a:moveTo>
                  <a:lnTo>
                    <a:pt x="4" y="15"/>
                  </a:lnTo>
                  <a:lnTo>
                    <a:pt x="43" y="30"/>
                  </a:lnTo>
                  <a:lnTo>
                    <a:pt x="49" y="0"/>
                  </a:lnTo>
                  <a:lnTo>
                    <a:pt x="28" y="5"/>
                  </a:lnTo>
                  <a:lnTo>
                    <a:pt x="6" y="2"/>
                  </a:lnTo>
                  <a:lnTo>
                    <a:pt x="0" y="5"/>
                  </a:lnTo>
                  <a:lnTo>
                    <a:pt x="0" y="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4" name="Freeform 5979"/>
            <p:cNvSpPr>
              <a:spLocks/>
            </p:cNvSpPr>
            <p:nvPr/>
          </p:nvSpPr>
          <p:spPr bwMode="gray">
            <a:xfrm>
              <a:off x="7021803" y="3453795"/>
              <a:ext cx="43625" cy="42390"/>
            </a:xfrm>
            <a:custGeom>
              <a:avLst/>
              <a:gdLst/>
              <a:ahLst/>
              <a:cxnLst>
                <a:cxn ang="0">
                  <a:pos x="0" y="9"/>
                </a:cxn>
                <a:cxn ang="0">
                  <a:pos x="10" y="17"/>
                </a:cxn>
                <a:cxn ang="0">
                  <a:pos x="11" y="28"/>
                </a:cxn>
                <a:cxn ang="0">
                  <a:pos x="21" y="33"/>
                </a:cxn>
                <a:cxn ang="0">
                  <a:pos x="25" y="28"/>
                </a:cxn>
                <a:cxn ang="0">
                  <a:pos x="32" y="33"/>
                </a:cxn>
                <a:cxn ang="0">
                  <a:pos x="25" y="17"/>
                </a:cxn>
                <a:cxn ang="0">
                  <a:pos x="34" y="18"/>
                </a:cxn>
                <a:cxn ang="0">
                  <a:pos x="28" y="7"/>
                </a:cxn>
                <a:cxn ang="0">
                  <a:pos x="11" y="0"/>
                </a:cxn>
                <a:cxn ang="0">
                  <a:pos x="0" y="9"/>
                </a:cxn>
                <a:cxn ang="0">
                  <a:pos x="0" y="9"/>
                </a:cxn>
              </a:cxnLst>
              <a:rect l="0" t="0" r="r" b="b"/>
              <a:pathLst>
                <a:path w="34" h="33">
                  <a:moveTo>
                    <a:pt x="0" y="9"/>
                  </a:moveTo>
                  <a:lnTo>
                    <a:pt x="10" y="17"/>
                  </a:lnTo>
                  <a:lnTo>
                    <a:pt x="11" y="28"/>
                  </a:lnTo>
                  <a:lnTo>
                    <a:pt x="21" y="33"/>
                  </a:lnTo>
                  <a:lnTo>
                    <a:pt x="25" y="28"/>
                  </a:lnTo>
                  <a:lnTo>
                    <a:pt x="32" y="33"/>
                  </a:lnTo>
                  <a:lnTo>
                    <a:pt x="25" y="17"/>
                  </a:lnTo>
                  <a:lnTo>
                    <a:pt x="34" y="18"/>
                  </a:lnTo>
                  <a:lnTo>
                    <a:pt x="28" y="7"/>
                  </a:lnTo>
                  <a:lnTo>
                    <a:pt x="11" y="0"/>
                  </a:lnTo>
                  <a:lnTo>
                    <a:pt x="0" y="9"/>
                  </a:lnTo>
                  <a:lnTo>
                    <a:pt x="0" y="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5" name="Freeform 5980"/>
            <p:cNvSpPr>
              <a:spLocks/>
            </p:cNvSpPr>
            <p:nvPr/>
          </p:nvSpPr>
          <p:spPr bwMode="gray">
            <a:xfrm>
              <a:off x="7073126" y="3515454"/>
              <a:ext cx="55173" cy="16699"/>
            </a:xfrm>
            <a:custGeom>
              <a:avLst/>
              <a:gdLst/>
              <a:ahLst/>
              <a:cxnLst>
                <a:cxn ang="0">
                  <a:pos x="0" y="8"/>
                </a:cxn>
                <a:cxn ang="0">
                  <a:pos x="20" y="13"/>
                </a:cxn>
                <a:cxn ang="0">
                  <a:pos x="41" y="12"/>
                </a:cxn>
                <a:cxn ang="0">
                  <a:pos x="43" y="8"/>
                </a:cxn>
                <a:cxn ang="0">
                  <a:pos x="33" y="10"/>
                </a:cxn>
                <a:cxn ang="0">
                  <a:pos x="33" y="6"/>
                </a:cxn>
                <a:cxn ang="0">
                  <a:pos x="1" y="0"/>
                </a:cxn>
                <a:cxn ang="0">
                  <a:pos x="0" y="8"/>
                </a:cxn>
                <a:cxn ang="0">
                  <a:pos x="0" y="8"/>
                </a:cxn>
              </a:cxnLst>
              <a:rect l="0" t="0" r="r" b="b"/>
              <a:pathLst>
                <a:path w="43" h="13">
                  <a:moveTo>
                    <a:pt x="0" y="8"/>
                  </a:moveTo>
                  <a:lnTo>
                    <a:pt x="20" y="13"/>
                  </a:lnTo>
                  <a:lnTo>
                    <a:pt x="41" y="12"/>
                  </a:lnTo>
                  <a:lnTo>
                    <a:pt x="43" y="8"/>
                  </a:lnTo>
                  <a:lnTo>
                    <a:pt x="33" y="10"/>
                  </a:lnTo>
                  <a:lnTo>
                    <a:pt x="33" y="6"/>
                  </a:lnTo>
                  <a:lnTo>
                    <a:pt x="1" y="0"/>
                  </a:lnTo>
                  <a:lnTo>
                    <a:pt x="0" y="8"/>
                  </a:lnTo>
                  <a:lnTo>
                    <a:pt x="0" y="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6" name="Freeform 5981"/>
            <p:cNvSpPr>
              <a:spLocks/>
            </p:cNvSpPr>
            <p:nvPr/>
          </p:nvSpPr>
          <p:spPr bwMode="gray">
            <a:xfrm>
              <a:off x="7245061" y="3515454"/>
              <a:ext cx="43625" cy="24407"/>
            </a:xfrm>
            <a:custGeom>
              <a:avLst/>
              <a:gdLst/>
              <a:ahLst/>
              <a:cxnLst>
                <a:cxn ang="0">
                  <a:pos x="0" y="12"/>
                </a:cxn>
                <a:cxn ang="0">
                  <a:pos x="4" y="19"/>
                </a:cxn>
                <a:cxn ang="0">
                  <a:pos x="19" y="17"/>
                </a:cxn>
                <a:cxn ang="0">
                  <a:pos x="29" y="13"/>
                </a:cxn>
                <a:cxn ang="0">
                  <a:pos x="27" y="8"/>
                </a:cxn>
                <a:cxn ang="0">
                  <a:pos x="34" y="0"/>
                </a:cxn>
                <a:cxn ang="0">
                  <a:pos x="0" y="12"/>
                </a:cxn>
                <a:cxn ang="0">
                  <a:pos x="0" y="12"/>
                </a:cxn>
              </a:cxnLst>
              <a:rect l="0" t="0" r="r" b="b"/>
              <a:pathLst>
                <a:path w="34" h="19">
                  <a:moveTo>
                    <a:pt x="0" y="12"/>
                  </a:moveTo>
                  <a:lnTo>
                    <a:pt x="4" y="19"/>
                  </a:lnTo>
                  <a:lnTo>
                    <a:pt x="19" y="17"/>
                  </a:lnTo>
                  <a:lnTo>
                    <a:pt x="29" y="13"/>
                  </a:lnTo>
                  <a:lnTo>
                    <a:pt x="27" y="8"/>
                  </a:lnTo>
                  <a:lnTo>
                    <a:pt x="34" y="0"/>
                  </a:lnTo>
                  <a:lnTo>
                    <a:pt x="0" y="12"/>
                  </a:lnTo>
                  <a:lnTo>
                    <a:pt x="0" y="1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7" name="Freeform 5982"/>
            <p:cNvSpPr>
              <a:spLocks/>
            </p:cNvSpPr>
            <p:nvPr/>
          </p:nvSpPr>
          <p:spPr bwMode="gray">
            <a:xfrm>
              <a:off x="6639441" y="343709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8" name="Freeform 5983"/>
            <p:cNvSpPr>
              <a:spLocks/>
            </p:cNvSpPr>
            <p:nvPr/>
          </p:nvSpPr>
          <p:spPr bwMode="gray">
            <a:xfrm>
              <a:off x="6658688" y="3415258"/>
              <a:ext cx="21813" cy="14130"/>
            </a:xfrm>
            <a:custGeom>
              <a:avLst/>
              <a:gdLst/>
              <a:ahLst/>
              <a:cxnLst>
                <a:cxn ang="0">
                  <a:pos x="0" y="5"/>
                </a:cxn>
                <a:cxn ang="0">
                  <a:pos x="12" y="11"/>
                </a:cxn>
                <a:cxn ang="0">
                  <a:pos x="17" y="5"/>
                </a:cxn>
                <a:cxn ang="0">
                  <a:pos x="10" y="0"/>
                </a:cxn>
                <a:cxn ang="0">
                  <a:pos x="0" y="5"/>
                </a:cxn>
                <a:cxn ang="0">
                  <a:pos x="0" y="5"/>
                </a:cxn>
              </a:cxnLst>
              <a:rect l="0" t="0" r="r" b="b"/>
              <a:pathLst>
                <a:path w="17" h="11">
                  <a:moveTo>
                    <a:pt x="0" y="5"/>
                  </a:moveTo>
                  <a:lnTo>
                    <a:pt x="12" y="11"/>
                  </a:lnTo>
                  <a:lnTo>
                    <a:pt x="17" y="5"/>
                  </a:lnTo>
                  <a:lnTo>
                    <a:pt x="10" y="0"/>
                  </a:lnTo>
                  <a:lnTo>
                    <a:pt x="0" y="5"/>
                  </a:lnTo>
                  <a:lnTo>
                    <a:pt x="0" y="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9" name="Freeform 5984"/>
            <p:cNvSpPr>
              <a:spLocks/>
            </p:cNvSpPr>
            <p:nvPr/>
          </p:nvSpPr>
          <p:spPr bwMode="gray">
            <a:xfrm>
              <a:off x="6693331" y="34152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0" name="Freeform 5985"/>
            <p:cNvSpPr>
              <a:spLocks/>
            </p:cNvSpPr>
            <p:nvPr/>
          </p:nvSpPr>
          <p:spPr bwMode="gray">
            <a:xfrm>
              <a:off x="6846019" y="3489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1" name="Freeform 5986"/>
            <p:cNvSpPr>
              <a:spLocks/>
            </p:cNvSpPr>
            <p:nvPr/>
          </p:nvSpPr>
          <p:spPr bwMode="gray">
            <a:xfrm>
              <a:off x="6894777" y="35116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2" name="Freeform 5987"/>
            <p:cNvSpPr>
              <a:spLocks/>
            </p:cNvSpPr>
            <p:nvPr/>
          </p:nvSpPr>
          <p:spPr bwMode="gray">
            <a:xfrm>
              <a:off x="7012821" y="34563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3" name="Freeform 5988"/>
            <p:cNvSpPr>
              <a:spLocks/>
            </p:cNvSpPr>
            <p:nvPr/>
          </p:nvSpPr>
          <p:spPr bwMode="gray">
            <a:xfrm>
              <a:off x="7016670" y="34653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4" name="Freeform 5989"/>
            <p:cNvSpPr>
              <a:spLocks/>
            </p:cNvSpPr>
            <p:nvPr/>
          </p:nvSpPr>
          <p:spPr bwMode="gray">
            <a:xfrm>
              <a:off x="7109053" y="34987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5" name="Freeform 5990"/>
            <p:cNvSpPr>
              <a:spLocks/>
            </p:cNvSpPr>
            <p:nvPr/>
          </p:nvSpPr>
          <p:spPr bwMode="gray">
            <a:xfrm>
              <a:off x="7098788" y="341782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6" name="Freeform 5991"/>
            <p:cNvSpPr>
              <a:spLocks/>
            </p:cNvSpPr>
            <p:nvPr/>
          </p:nvSpPr>
          <p:spPr bwMode="gray">
            <a:xfrm>
              <a:off x="6245532" y="367987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7" name="Freeform 5992"/>
            <p:cNvSpPr>
              <a:spLocks/>
            </p:cNvSpPr>
            <p:nvPr/>
          </p:nvSpPr>
          <p:spPr bwMode="gray">
            <a:xfrm>
              <a:off x="6264778" y="3682447"/>
              <a:ext cx="14114" cy="14130"/>
            </a:xfrm>
            <a:custGeom>
              <a:avLst/>
              <a:gdLst/>
              <a:ahLst/>
              <a:cxnLst>
                <a:cxn ang="0">
                  <a:pos x="0" y="5"/>
                </a:cxn>
                <a:cxn ang="0">
                  <a:pos x="4" y="11"/>
                </a:cxn>
                <a:cxn ang="0">
                  <a:pos x="11" y="0"/>
                </a:cxn>
                <a:cxn ang="0">
                  <a:pos x="0" y="5"/>
                </a:cxn>
                <a:cxn ang="0">
                  <a:pos x="0" y="5"/>
                </a:cxn>
              </a:cxnLst>
              <a:rect l="0" t="0" r="r" b="b"/>
              <a:pathLst>
                <a:path w="11" h="11">
                  <a:moveTo>
                    <a:pt x="0" y="5"/>
                  </a:moveTo>
                  <a:lnTo>
                    <a:pt x="4" y="11"/>
                  </a:lnTo>
                  <a:lnTo>
                    <a:pt x="11" y="0"/>
                  </a:lnTo>
                  <a:lnTo>
                    <a:pt x="0" y="5"/>
                  </a:lnTo>
                  <a:lnTo>
                    <a:pt x="0" y="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8" name="Freeform 5993"/>
            <p:cNvSpPr>
              <a:spLocks/>
            </p:cNvSpPr>
            <p:nvPr/>
          </p:nvSpPr>
          <p:spPr bwMode="gray">
            <a:xfrm>
              <a:off x="6286591" y="3694008"/>
              <a:ext cx="10265" cy="8992"/>
            </a:xfrm>
            <a:custGeom>
              <a:avLst/>
              <a:gdLst/>
              <a:ahLst/>
              <a:cxnLst>
                <a:cxn ang="0">
                  <a:pos x="0" y="2"/>
                </a:cxn>
                <a:cxn ang="0">
                  <a:pos x="2" y="7"/>
                </a:cxn>
                <a:cxn ang="0">
                  <a:pos x="8" y="6"/>
                </a:cxn>
                <a:cxn ang="0">
                  <a:pos x="6" y="0"/>
                </a:cxn>
                <a:cxn ang="0">
                  <a:pos x="0" y="2"/>
                </a:cxn>
                <a:cxn ang="0">
                  <a:pos x="0" y="2"/>
                </a:cxn>
              </a:cxnLst>
              <a:rect l="0" t="0" r="r" b="b"/>
              <a:pathLst>
                <a:path w="8" h="7">
                  <a:moveTo>
                    <a:pt x="0" y="2"/>
                  </a:moveTo>
                  <a:lnTo>
                    <a:pt x="2" y="7"/>
                  </a:lnTo>
                  <a:lnTo>
                    <a:pt x="8" y="6"/>
                  </a:lnTo>
                  <a:lnTo>
                    <a:pt x="6" y="0"/>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9" name="Freeform 5994"/>
            <p:cNvSpPr>
              <a:spLocks/>
            </p:cNvSpPr>
            <p:nvPr/>
          </p:nvSpPr>
          <p:spPr bwMode="gray">
            <a:xfrm>
              <a:off x="6317385" y="3669601"/>
              <a:ext cx="17963" cy="24407"/>
            </a:xfrm>
            <a:custGeom>
              <a:avLst/>
              <a:gdLst/>
              <a:ahLst/>
              <a:cxnLst>
                <a:cxn ang="0">
                  <a:pos x="0" y="19"/>
                </a:cxn>
                <a:cxn ang="0">
                  <a:pos x="6" y="17"/>
                </a:cxn>
                <a:cxn ang="0">
                  <a:pos x="8" y="6"/>
                </a:cxn>
                <a:cxn ang="0">
                  <a:pos x="14" y="0"/>
                </a:cxn>
                <a:cxn ang="0">
                  <a:pos x="0" y="19"/>
                </a:cxn>
                <a:cxn ang="0">
                  <a:pos x="0" y="19"/>
                </a:cxn>
              </a:cxnLst>
              <a:rect l="0" t="0" r="r" b="b"/>
              <a:pathLst>
                <a:path w="14" h="19">
                  <a:moveTo>
                    <a:pt x="0" y="19"/>
                  </a:moveTo>
                  <a:lnTo>
                    <a:pt x="6" y="17"/>
                  </a:lnTo>
                  <a:lnTo>
                    <a:pt x="8" y="6"/>
                  </a:lnTo>
                  <a:lnTo>
                    <a:pt x="14" y="0"/>
                  </a:lnTo>
                  <a:lnTo>
                    <a:pt x="0" y="19"/>
                  </a:lnTo>
                  <a:lnTo>
                    <a:pt x="0" y="1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0" name="Freeform 5998"/>
            <p:cNvSpPr>
              <a:spLocks/>
            </p:cNvSpPr>
            <p:nvPr/>
          </p:nvSpPr>
          <p:spPr bwMode="gray">
            <a:xfrm>
              <a:off x="8884853" y="4616321"/>
              <a:ext cx="823745" cy="670540"/>
            </a:xfrm>
            <a:custGeom>
              <a:avLst/>
              <a:gdLst/>
              <a:ahLst/>
              <a:cxnLst>
                <a:cxn ang="0">
                  <a:pos x="19" y="445"/>
                </a:cxn>
                <a:cxn ang="0">
                  <a:pos x="79" y="427"/>
                </a:cxn>
                <a:cxn ang="0">
                  <a:pos x="146" y="410"/>
                </a:cxn>
                <a:cxn ang="0">
                  <a:pos x="268" y="384"/>
                </a:cxn>
                <a:cxn ang="0">
                  <a:pos x="301" y="410"/>
                </a:cxn>
                <a:cxn ang="0">
                  <a:pos x="311" y="445"/>
                </a:cxn>
                <a:cxn ang="0">
                  <a:pos x="356" y="419"/>
                </a:cxn>
                <a:cxn ang="0">
                  <a:pos x="341" y="449"/>
                </a:cxn>
                <a:cxn ang="0">
                  <a:pos x="356" y="445"/>
                </a:cxn>
                <a:cxn ang="0">
                  <a:pos x="354" y="457"/>
                </a:cxn>
                <a:cxn ang="0">
                  <a:pos x="361" y="479"/>
                </a:cxn>
                <a:cxn ang="0">
                  <a:pos x="369" y="509"/>
                </a:cxn>
                <a:cxn ang="0">
                  <a:pos x="395" y="517"/>
                </a:cxn>
                <a:cxn ang="0">
                  <a:pos x="423" y="509"/>
                </a:cxn>
                <a:cxn ang="0">
                  <a:pos x="429" y="513"/>
                </a:cxn>
                <a:cxn ang="0">
                  <a:pos x="476" y="500"/>
                </a:cxn>
                <a:cxn ang="0">
                  <a:pos x="528" y="460"/>
                </a:cxn>
                <a:cxn ang="0">
                  <a:pos x="635" y="329"/>
                </a:cxn>
                <a:cxn ang="0">
                  <a:pos x="631" y="245"/>
                </a:cxn>
                <a:cxn ang="0">
                  <a:pos x="622" y="219"/>
                </a:cxn>
                <a:cxn ang="0">
                  <a:pos x="607" y="213"/>
                </a:cxn>
                <a:cxn ang="0">
                  <a:pos x="582" y="159"/>
                </a:cxn>
                <a:cxn ang="0">
                  <a:pos x="566" y="119"/>
                </a:cxn>
                <a:cxn ang="0">
                  <a:pos x="562" y="76"/>
                </a:cxn>
                <a:cxn ang="0">
                  <a:pos x="537" y="65"/>
                </a:cxn>
                <a:cxn ang="0">
                  <a:pos x="526" y="0"/>
                </a:cxn>
                <a:cxn ang="0">
                  <a:pos x="496" y="97"/>
                </a:cxn>
                <a:cxn ang="0">
                  <a:pos x="476" y="127"/>
                </a:cxn>
                <a:cxn ang="0">
                  <a:pos x="457" y="114"/>
                </a:cxn>
                <a:cxn ang="0">
                  <a:pos x="418" y="95"/>
                </a:cxn>
                <a:cxn ang="0">
                  <a:pos x="404" y="76"/>
                </a:cxn>
                <a:cxn ang="0">
                  <a:pos x="416" y="46"/>
                </a:cxn>
                <a:cxn ang="0">
                  <a:pos x="434" y="29"/>
                </a:cxn>
                <a:cxn ang="0">
                  <a:pos x="418" y="33"/>
                </a:cxn>
                <a:cxn ang="0">
                  <a:pos x="406" y="28"/>
                </a:cxn>
                <a:cxn ang="0">
                  <a:pos x="365" y="18"/>
                </a:cxn>
                <a:cxn ang="0">
                  <a:pos x="339" y="28"/>
                </a:cxn>
                <a:cxn ang="0">
                  <a:pos x="324" y="50"/>
                </a:cxn>
                <a:cxn ang="0">
                  <a:pos x="305" y="67"/>
                </a:cxn>
                <a:cxn ang="0">
                  <a:pos x="309" y="82"/>
                </a:cxn>
                <a:cxn ang="0">
                  <a:pos x="285" y="82"/>
                </a:cxn>
                <a:cxn ang="0">
                  <a:pos x="275" y="59"/>
                </a:cxn>
                <a:cxn ang="0">
                  <a:pos x="249" y="71"/>
                </a:cxn>
                <a:cxn ang="0">
                  <a:pos x="219" y="103"/>
                </a:cxn>
                <a:cxn ang="0">
                  <a:pos x="208" y="108"/>
                </a:cxn>
                <a:cxn ang="0">
                  <a:pos x="202" y="123"/>
                </a:cxn>
                <a:cxn ang="0">
                  <a:pos x="183" y="121"/>
                </a:cxn>
                <a:cxn ang="0">
                  <a:pos x="155" y="164"/>
                </a:cxn>
                <a:cxn ang="0">
                  <a:pos x="43" y="213"/>
                </a:cxn>
                <a:cxn ang="0">
                  <a:pos x="30" y="219"/>
                </a:cxn>
                <a:cxn ang="0">
                  <a:pos x="22" y="241"/>
                </a:cxn>
                <a:cxn ang="0">
                  <a:pos x="19" y="273"/>
                </a:cxn>
                <a:cxn ang="0">
                  <a:pos x="13" y="282"/>
                </a:cxn>
                <a:cxn ang="0">
                  <a:pos x="26" y="385"/>
                </a:cxn>
                <a:cxn ang="0">
                  <a:pos x="4" y="419"/>
                </a:cxn>
                <a:cxn ang="0">
                  <a:pos x="0" y="430"/>
                </a:cxn>
              </a:cxnLst>
              <a:rect l="0" t="0" r="r" b="b"/>
              <a:pathLst>
                <a:path w="642" h="522">
                  <a:moveTo>
                    <a:pt x="0" y="430"/>
                  </a:moveTo>
                  <a:lnTo>
                    <a:pt x="19" y="445"/>
                  </a:lnTo>
                  <a:lnTo>
                    <a:pt x="45" y="445"/>
                  </a:lnTo>
                  <a:lnTo>
                    <a:pt x="79" y="427"/>
                  </a:lnTo>
                  <a:lnTo>
                    <a:pt x="133" y="425"/>
                  </a:lnTo>
                  <a:lnTo>
                    <a:pt x="146" y="410"/>
                  </a:lnTo>
                  <a:lnTo>
                    <a:pt x="185" y="393"/>
                  </a:lnTo>
                  <a:lnTo>
                    <a:pt x="268" y="384"/>
                  </a:lnTo>
                  <a:lnTo>
                    <a:pt x="307" y="402"/>
                  </a:lnTo>
                  <a:lnTo>
                    <a:pt x="301" y="410"/>
                  </a:lnTo>
                  <a:lnTo>
                    <a:pt x="311" y="414"/>
                  </a:lnTo>
                  <a:lnTo>
                    <a:pt x="311" y="445"/>
                  </a:lnTo>
                  <a:lnTo>
                    <a:pt x="360" y="406"/>
                  </a:lnTo>
                  <a:lnTo>
                    <a:pt x="356" y="419"/>
                  </a:lnTo>
                  <a:lnTo>
                    <a:pt x="328" y="451"/>
                  </a:lnTo>
                  <a:lnTo>
                    <a:pt x="341" y="449"/>
                  </a:lnTo>
                  <a:lnTo>
                    <a:pt x="354" y="432"/>
                  </a:lnTo>
                  <a:lnTo>
                    <a:pt x="356" y="445"/>
                  </a:lnTo>
                  <a:lnTo>
                    <a:pt x="343" y="459"/>
                  </a:lnTo>
                  <a:lnTo>
                    <a:pt x="354" y="457"/>
                  </a:lnTo>
                  <a:lnTo>
                    <a:pt x="360" y="462"/>
                  </a:lnTo>
                  <a:lnTo>
                    <a:pt x="361" y="479"/>
                  </a:lnTo>
                  <a:lnTo>
                    <a:pt x="356" y="488"/>
                  </a:lnTo>
                  <a:lnTo>
                    <a:pt x="369" y="509"/>
                  </a:lnTo>
                  <a:lnTo>
                    <a:pt x="388" y="509"/>
                  </a:lnTo>
                  <a:lnTo>
                    <a:pt x="395" y="517"/>
                  </a:lnTo>
                  <a:lnTo>
                    <a:pt x="427" y="498"/>
                  </a:lnTo>
                  <a:lnTo>
                    <a:pt x="423" y="509"/>
                  </a:lnTo>
                  <a:lnTo>
                    <a:pt x="433" y="505"/>
                  </a:lnTo>
                  <a:lnTo>
                    <a:pt x="429" y="513"/>
                  </a:lnTo>
                  <a:lnTo>
                    <a:pt x="436" y="522"/>
                  </a:lnTo>
                  <a:lnTo>
                    <a:pt x="476" y="500"/>
                  </a:lnTo>
                  <a:lnTo>
                    <a:pt x="506" y="492"/>
                  </a:lnTo>
                  <a:lnTo>
                    <a:pt x="528" y="460"/>
                  </a:lnTo>
                  <a:lnTo>
                    <a:pt x="611" y="372"/>
                  </a:lnTo>
                  <a:lnTo>
                    <a:pt x="635" y="329"/>
                  </a:lnTo>
                  <a:lnTo>
                    <a:pt x="642" y="282"/>
                  </a:lnTo>
                  <a:lnTo>
                    <a:pt x="631" y="245"/>
                  </a:lnTo>
                  <a:lnTo>
                    <a:pt x="622" y="236"/>
                  </a:lnTo>
                  <a:lnTo>
                    <a:pt x="622" y="219"/>
                  </a:lnTo>
                  <a:lnTo>
                    <a:pt x="611" y="207"/>
                  </a:lnTo>
                  <a:lnTo>
                    <a:pt x="607" y="213"/>
                  </a:lnTo>
                  <a:lnTo>
                    <a:pt x="599" y="176"/>
                  </a:lnTo>
                  <a:lnTo>
                    <a:pt x="582" y="159"/>
                  </a:lnTo>
                  <a:lnTo>
                    <a:pt x="566" y="151"/>
                  </a:lnTo>
                  <a:lnTo>
                    <a:pt x="566" y="119"/>
                  </a:lnTo>
                  <a:lnTo>
                    <a:pt x="560" y="106"/>
                  </a:lnTo>
                  <a:lnTo>
                    <a:pt x="562" y="76"/>
                  </a:lnTo>
                  <a:lnTo>
                    <a:pt x="552" y="65"/>
                  </a:lnTo>
                  <a:lnTo>
                    <a:pt x="537" y="65"/>
                  </a:lnTo>
                  <a:lnTo>
                    <a:pt x="532" y="5"/>
                  </a:lnTo>
                  <a:lnTo>
                    <a:pt x="526" y="0"/>
                  </a:lnTo>
                  <a:lnTo>
                    <a:pt x="519" y="9"/>
                  </a:lnTo>
                  <a:lnTo>
                    <a:pt x="496" y="97"/>
                  </a:lnTo>
                  <a:lnTo>
                    <a:pt x="485" y="123"/>
                  </a:lnTo>
                  <a:lnTo>
                    <a:pt x="476" y="127"/>
                  </a:lnTo>
                  <a:lnTo>
                    <a:pt x="466" y="131"/>
                  </a:lnTo>
                  <a:lnTo>
                    <a:pt x="457" y="114"/>
                  </a:lnTo>
                  <a:lnTo>
                    <a:pt x="431" y="95"/>
                  </a:lnTo>
                  <a:lnTo>
                    <a:pt x="418" y="95"/>
                  </a:lnTo>
                  <a:lnTo>
                    <a:pt x="416" y="86"/>
                  </a:lnTo>
                  <a:lnTo>
                    <a:pt x="404" y="76"/>
                  </a:lnTo>
                  <a:lnTo>
                    <a:pt x="414" y="63"/>
                  </a:lnTo>
                  <a:lnTo>
                    <a:pt x="416" y="46"/>
                  </a:lnTo>
                  <a:lnTo>
                    <a:pt x="425" y="46"/>
                  </a:lnTo>
                  <a:lnTo>
                    <a:pt x="434" y="29"/>
                  </a:lnTo>
                  <a:lnTo>
                    <a:pt x="427" y="24"/>
                  </a:lnTo>
                  <a:lnTo>
                    <a:pt x="418" y="33"/>
                  </a:lnTo>
                  <a:lnTo>
                    <a:pt x="416" y="24"/>
                  </a:lnTo>
                  <a:lnTo>
                    <a:pt x="406" y="28"/>
                  </a:lnTo>
                  <a:lnTo>
                    <a:pt x="361" y="11"/>
                  </a:lnTo>
                  <a:lnTo>
                    <a:pt x="365" y="18"/>
                  </a:lnTo>
                  <a:lnTo>
                    <a:pt x="360" y="28"/>
                  </a:lnTo>
                  <a:lnTo>
                    <a:pt x="339" y="28"/>
                  </a:lnTo>
                  <a:lnTo>
                    <a:pt x="328" y="35"/>
                  </a:lnTo>
                  <a:lnTo>
                    <a:pt x="324" y="50"/>
                  </a:lnTo>
                  <a:lnTo>
                    <a:pt x="316" y="52"/>
                  </a:lnTo>
                  <a:lnTo>
                    <a:pt x="305" y="67"/>
                  </a:lnTo>
                  <a:lnTo>
                    <a:pt x="313" y="74"/>
                  </a:lnTo>
                  <a:lnTo>
                    <a:pt x="309" y="82"/>
                  </a:lnTo>
                  <a:lnTo>
                    <a:pt x="294" y="74"/>
                  </a:lnTo>
                  <a:lnTo>
                    <a:pt x="285" y="82"/>
                  </a:lnTo>
                  <a:lnTo>
                    <a:pt x="281" y="67"/>
                  </a:lnTo>
                  <a:lnTo>
                    <a:pt x="275" y="59"/>
                  </a:lnTo>
                  <a:lnTo>
                    <a:pt x="266" y="58"/>
                  </a:lnTo>
                  <a:lnTo>
                    <a:pt x="249" y="71"/>
                  </a:lnTo>
                  <a:lnTo>
                    <a:pt x="240" y="71"/>
                  </a:lnTo>
                  <a:lnTo>
                    <a:pt x="219" y="103"/>
                  </a:lnTo>
                  <a:lnTo>
                    <a:pt x="212" y="99"/>
                  </a:lnTo>
                  <a:lnTo>
                    <a:pt x="208" y="108"/>
                  </a:lnTo>
                  <a:lnTo>
                    <a:pt x="212" y="114"/>
                  </a:lnTo>
                  <a:lnTo>
                    <a:pt x="202" y="123"/>
                  </a:lnTo>
                  <a:lnTo>
                    <a:pt x="198" y="104"/>
                  </a:lnTo>
                  <a:lnTo>
                    <a:pt x="183" y="121"/>
                  </a:lnTo>
                  <a:lnTo>
                    <a:pt x="183" y="136"/>
                  </a:lnTo>
                  <a:lnTo>
                    <a:pt x="155" y="164"/>
                  </a:lnTo>
                  <a:lnTo>
                    <a:pt x="77" y="185"/>
                  </a:lnTo>
                  <a:lnTo>
                    <a:pt x="43" y="213"/>
                  </a:lnTo>
                  <a:lnTo>
                    <a:pt x="39" y="204"/>
                  </a:lnTo>
                  <a:lnTo>
                    <a:pt x="30" y="219"/>
                  </a:lnTo>
                  <a:lnTo>
                    <a:pt x="30" y="234"/>
                  </a:lnTo>
                  <a:lnTo>
                    <a:pt x="22" y="241"/>
                  </a:lnTo>
                  <a:lnTo>
                    <a:pt x="26" y="288"/>
                  </a:lnTo>
                  <a:lnTo>
                    <a:pt x="19" y="273"/>
                  </a:lnTo>
                  <a:lnTo>
                    <a:pt x="19" y="290"/>
                  </a:lnTo>
                  <a:lnTo>
                    <a:pt x="13" y="282"/>
                  </a:lnTo>
                  <a:lnTo>
                    <a:pt x="26" y="337"/>
                  </a:lnTo>
                  <a:lnTo>
                    <a:pt x="26" y="385"/>
                  </a:lnTo>
                  <a:lnTo>
                    <a:pt x="17" y="414"/>
                  </a:lnTo>
                  <a:lnTo>
                    <a:pt x="4" y="419"/>
                  </a:lnTo>
                  <a:lnTo>
                    <a:pt x="0" y="430"/>
                  </a:lnTo>
                  <a:lnTo>
                    <a:pt x="0" y="43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1" name="Freeform 5999"/>
            <p:cNvSpPr>
              <a:spLocks/>
            </p:cNvSpPr>
            <p:nvPr/>
          </p:nvSpPr>
          <p:spPr bwMode="gray">
            <a:xfrm>
              <a:off x="9290311" y="5205934"/>
              <a:ext cx="29511" cy="8992"/>
            </a:xfrm>
            <a:custGeom>
              <a:avLst/>
              <a:gdLst/>
              <a:ahLst/>
              <a:cxnLst>
                <a:cxn ang="0">
                  <a:pos x="0" y="3"/>
                </a:cxn>
                <a:cxn ang="0">
                  <a:pos x="2" y="7"/>
                </a:cxn>
                <a:cxn ang="0">
                  <a:pos x="14" y="7"/>
                </a:cxn>
                <a:cxn ang="0">
                  <a:pos x="23" y="3"/>
                </a:cxn>
                <a:cxn ang="0">
                  <a:pos x="15" y="0"/>
                </a:cxn>
                <a:cxn ang="0">
                  <a:pos x="0" y="3"/>
                </a:cxn>
                <a:cxn ang="0">
                  <a:pos x="0" y="3"/>
                </a:cxn>
              </a:cxnLst>
              <a:rect l="0" t="0" r="r" b="b"/>
              <a:pathLst>
                <a:path w="23" h="7">
                  <a:moveTo>
                    <a:pt x="0" y="3"/>
                  </a:moveTo>
                  <a:lnTo>
                    <a:pt x="2" y="7"/>
                  </a:lnTo>
                  <a:lnTo>
                    <a:pt x="14" y="7"/>
                  </a:lnTo>
                  <a:lnTo>
                    <a:pt x="23" y="3"/>
                  </a:lnTo>
                  <a:lnTo>
                    <a:pt x="15" y="0"/>
                  </a:lnTo>
                  <a:lnTo>
                    <a:pt x="0" y="3"/>
                  </a:lnTo>
                  <a:lnTo>
                    <a:pt x="0" y="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2" name="Freeform 6000"/>
            <p:cNvSpPr>
              <a:spLocks/>
            </p:cNvSpPr>
            <p:nvPr/>
          </p:nvSpPr>
          <p:spPr bwMode="gray">
            <a:xfrm>
              <a:off x="9377561" y="5322829"/>
              <a:ext cx="79552" cy="68082"/>
            </a:xfrm>
            <a:custGeom>
              <a:avLst/>
              <a:gdLst/>
              <a:ahLst/>
              <a:cxnLst>
                <a:cxn ang="0">
                  <a:pos x="13" y="0"/>
                </a:cxn>
                <a:cxn ang="0">
                  <a:pos x="0" y="42"/>
                </a:cxn>
                <a:cxn ang="0">
                  <a:pos x="4" y="51"/>
                </a:cxn>
                <a:cxn ang="0">
                  <a:pos x="11" y="53"/>
                </a:cxn>
                <a:cxn ang="0">
                  <a:pos x="30" y="40"/>
                </a:cxn>
                <a:cxn ang="0">
                  <a:pos x="34" y="45"/>
                </a:cxn>
                <a:cxn ang="0">
                  <a:pos x="62" y="6"/>
                </a:cxn>
                <a:cxn ang="0">
                  <a:pos x="28" y="10"/>
                </a:cxn>
                <a:cxn ang="0">
                  <a:pos x="13" y="0"/>
                </a:cxn>
                <a:cxn ang="0">
                  <a:pos x="13" y="0"/>
                </a:cxn>
              </a:cxnLst>
              <a:rect l="0" t="0" r="r" b="b"/>
              <a:pathLst>
                <a:path w="62" h="53">
                  <a:moveTo>
                    <a:pt x="13" y="0"/>
                  </a:moveTo>
                  <a:lnTo>
                    <a:pt x="0" y="42"/>
                  </a:lnTo>
                  <a:lnTo>
                    <a:pt x="4" y="51"/>
                  </a:lnTo>
                  <a:lnTo>
                    <a:pt x="11" y="53"/>
                  </a:lnTo>
                  <a:lnTo>
                    <a:pt x="30" y="40"/>
                  </a:lnTo>
                  <a:lnTo>
                    <a:pt x="34" y="45"/>
                  </a:lnTo>
                  <a:lnTo>
                    <a:pt x="62" y="6"/>
                  </a:lnTo>
                  <a:lnTo>
                    <a:pt x="28" y="10"/>
                  </a:lnTo>
                  <a:lnTo>
                    <a:pt x="13" y="0"/>
                  </a:lnTo>
                  <a:lnTo>
                    <a:pt x="13"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3" name="Freeform 6001"/>
            <p:cNvSpPr>
              <a:spLocks/>
            </p:cNvSpPr>
            <p:nvPr/>
          </p:nvSpPr>
          <p:spPr bwMode="gray">
            <a:xfrm>
              <a:off x="9958802" y="5176389"/>
              <a:ext cx="129592" cy="165708"/>
            </a:xfrm>
            <a:custGeom>
              <a:avLst/>
              <a:gdLst/>
              <a:ahLst/>
              <a:cxnLst>
                <a:cxn ang="0">
                  <a:pos x="10" y="90"/>
                </a:cxn>
                <a:cxn ang="0">
                  <a:pos x="21" y="101"/>
                </a:cxn>
                <a:cxn ang="0">
                  <a:pos x="0" y="126"/>
                </a:cxn>
                <a:cxn ang="0">
                  <a:pos x="4" y="129"/>
                </a:cxn>
                <a:cxn ang="0">
                  <a:pos x="15" y="127"/>
                </a:cxn>
                <a:cxn ang="0">
                  <a:pos x="62" y="88"/>
                </a:cxn>
                <a:cxn ang="0">
                  <a:pos x="88" y="75"/>
                </a:cxn>
                <a:cxn ang="0">
                  <a:pos x="101" y="60"/>
                </a:cxn>
                <a:cxn ang="0">
                  <a:pos x="96" y="56"/>
                </a:cxn>
                <a:cxn ang="0">
                  <a:pos x="79" y="66"/>
                </a:cxn>
                <a:cxn ang="0">
                  <a:pos x="64" y="60"/>
                </a:cxn>
                <a:cxn ang="0">
                  <a:pos x="71" y="43"/>
                </a:cxn>
                <a:cxn ang="0">
                  <a:pos x="66" y="39"/>
                </a:cxn>
                <a:cxn ang="0">
                  <a:pos x="60" y="51"/>
                </a:cxn>
                <a:cxn ang="0">
                  <a:pos x="54" y="47"/>
                </a:cxn>
                <a:cxn ang="0">
                  <a:pos x="62" y="17"/>
                </a:cxn>
                <a:cxn ang="0">
                  <a:pos x="60" y="11"/>
                </a:cxn>
                <a:cxn ang="0">
                  <a:pos x="53" y="9"/>
                </a:cxn>
                <a:cxn ang="0">
                  <a:pos x="49" y="0"/>
                </a:cxn>
                <a:cxn ang="0">
                  <a:pos x="47" y="45"/>
                </a:cxn>
                <a:cxn ang="0">
                  <a:pos x="54" y="47"/>
                </a:cxn>
                <a:cxn ang="0">
                  <a:pos x="28" y="81"/>
                </a:cxn>
                <a:cxn ang="0">
                  <a:pos x="10" y="90"/>
                </a:cxn>
                <a:cxn ang="0">
                  <a:pos x="10" y="90"/>
                </a:cxn>
              </a:cxnLst>
              <a:rect l="0" t="0" r="r" b="b"/>
              <a:pathLst>
                <a:path w="101" h="129">
                  <a:moveTo>
                    <a:pt x="10" y="90"/>
                  </a:moveTo>
                  <a:lnTo>
                    <a:pt x="21" y="101"/>
                  </a:lnTo>
                  <a:lnTo>
                    <a:pt x="0" y="126"/>
                  </a:lnTo>
                  <a:lnTo>
                    <a:pt x="4" y="129"/>
                  </a:lnTo>
                  <a:lnTo>
                    <a:pt x="15" y="127"/>
                  </a:lnTo>
                  <a:lnTo>
                    <a:pt x="62" y="88"/>
                  </a:lnTo>
                  <a:lnTo>
                    <a:pt x="88" y="75"/>
                  </a:lnTo>
                  <a:lnTo>
                    <a:pt x="101" y="60"/>
                  </a:lnTo>
                  <a:lnTo>
                    <a:pt x="96" y="56"/>
                  </a:lnTo>
                  <a:lnTo>
                    <a:pt x="79" y="66"/>
                  </a:lnTo>
                  <a:lnTo>
                    <a:pt x="64" y="60"/>
                  </a:lnTo>
                  <a:lnTo>
                    <a:pt x="71" y="43"/>
                  </a:lnTo>
                  <a:lnTo>
                    <a:pt x="66" y="39"/>
                  </a:lnTo>
                  <a:lnTo>
                    <a:pt x="60" y="51"/>
                  </a:lnTo>
                  <a:lnTo>
                    <a:pt x="54" y="47"/>
                  </a:lnTo>
                  <a:lnTo>
                    <a:pt x="62" y="17"/>
                  </a:lnTo>
                  <a:lnTo>
                    <a:pt x="60" y="11"/>
                  </a:lnTo>
                  <a:lnTo>
                    <a:pt x="53" y="9"/>
                  </a:lnTo>
                  <a:lnTo>
                    <a:pt x="49" y="0"/>
                  </a:lnTo>
                  <a:lnTo>
                    <a:pt x="47" y="45"/>
                  </a:lnTo>
                  <a:lnTo>
                    <a:pt x="54" y="47"/>
                  </a:lnTo>
                  <a:lnTo>
                    <a:pt x="28" y="81"/>
                  </a:lnTo>
                  <a:lnTo>
                    <a:pt x="10" y="90"/>
                  </a:lnTo>
                  <a:lnTo>
                    <a:pt x="10" y="9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4" name="Freeform 6002"/>
            <p:cNvSpPr>
              <a:spLocks/>
            </p:cNvSpPr>
            <p:nvPr/>
          </p:nvSpPr>
          <p:spPr bwMode="gray">
            <a:xfrm>
              <a:off x="9723996" y="5322829"/>
              <a:ext cx="225824" cy="140017"/>
            </a:xfrm>
            <a:custGeom>
              <a:avLst/>
              <a:gdLst/>
              <a:ahLst/>
              <a:cxnLst>
                <a:cxn ang="0">
                  <a:pos x="0" y="96"/>
                </a:cxn>
                <a:cxn ang="0">
                  <a:pos x="0" y="100"/>
                </a:cxn>
                <a:cxn ang="0">
                  <a:pos x="11" y="100"/>
                </a:cxn>
                <a:cxn ang="0">
                  <a:pos x="11" y="105"/>
                </a:cxn>
                <a:cxn ang="0">
                  <a:pos x="24" y="109"/>
                </a:cxn>
                <a:cxn ang="0">
                  <a:pos x="48" y="101"/>
                </a:cxn>
                <a:cxn ang="0">
                  <a:pos x="93" y="68"/>
                </a:cxn>
                <a:cxn ang="0">
                  <a:pos x="125" y="57"/>
                </a:cxn>
                <a:cxn ang="0">
                  <a:pos x="129" y="45"/>
                </a:cxn>
                <a:cxn ang="0">
                  <a:pos x="170" y="21"/>
                </a:cxn>
                <a:cxn ang="0">
                  <a:pos x="176" y="12"/>
                </a:cxn>
                <a:cxn ang="0">
                  <a:pos x="172" y="10"/>
                </a:cxn>
                <a:cxn ang="0">
                  <a:pos x="174" y="4"/>
                </a:cxn>
                <a:cxn ang="0">
                  <a:pos x="159" y="12"/>
                </a:cxn>
                <a:cxn ang="0">
                  <a:pos x="164" y="4"/>
                </a:cxn>
                <a:cxn ang="0">
                  <a:pos x="159" y="0"/>
                </a:cxn>
                <a:cxn ang="0">
                  <a:pos x="149" y="4"/>
                </a:cxn>
                <a:cxn ang="0">
                  <a:pos x="110" y="36"/>
                </a:cxn>
                <a:cxn ang="0">
                  <a:pos x="52" y="62"/>
                </a:cxn>
                <a:cxn ang="0">
                  <a:pos x="0" y="96"/>
                </a:cxn>
                <a:cxn ang="0">
                  <a:pos x="0" y="96"/>
                </a:cxn>
              </a:cxnLst>
              <a:rect l="0" t="0" r="r" b="b"/>
              <a:pathLst>
                <a:path w="176" h="109">
                  <a:moveTo>
                    <a:pt x="0" y="96"/>
                  </a:moveTo>
                  <a:lnTo>
                    <a:pt x="0" y="100"/>
                  </a:lnTo>
                  <a:lnTo>
                    <a:pt x="11" y="100"/>
                  </a:lnTo>
                  <a:lnTo>
                    <a:pt x="11" y="105"/>
                  </a:lnTo>
                  <a:lnTo>
                    <a:pt x="24" y="109"/>
                  </a:lnTo>
                  <a:lnTo>
                    <a:pt x="48" y="101"/>
                  </a:lnTo>
                  <a:lnTo>
                    <a:pt x="93" y="68"/>
                  </a:lnTo>
                  <a:lnTo>
                    <a:pt x="125" y="57"/>
                  </a:lnTo>
                  <a:lnTo>
                    <a:pt x="129" y="45"/>
                  </a:lnTo>
                  <a:lnTo>
                    <a:pt x="170" y="21"/>
                  </a:lnTo>
                  <a:lnTo>
                    <a:pt x="176" y="12"/>
                  </a:lnTo>
                  <a:lnTo>
                    <a:pt x="172" y="10"/>
                  </a:lnTo>
                  <a:lnTo>
                    <a:pt x="174" y="4"/>
                  </a:lnTo>
                  <a:lnTo>
                    <a:pt x="159" y="12"/>
                  </a:lnTo>
                  <a:lnTo>
                    <a:pt x="164" y="4"/>
                  </a:lnTo>
                  <a:lnTo>
                    <a:pt x="159" y="0"/>
                  </a:lnTo>
                  <a:lnTo>
                    <a:pt x="149" y="4"/>
                  </a:lnTo>
                  <a:lnTo>
                    <a:pt x="110" y="36"/>
                  </a:lnTo>
                  <a:lnTo>
                    <a:pt x="52" y="62"/>
                  </a:lnTo>
                  <a:lnTo>
                    <a:pt x="0" y="96"/>
                  </a:lnTo>
                  <a:lnTo>
                    <a:pt x="0" y="9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5" name="Freeform 6003"/>
            <p:cNvSpPr>
              <a:spLocks/>
            </p:cNvSpPr>
            <p:nvPr/>
          </p:nvSpPr>
          <p:spPr bwMode="gray">
            <a:xfrm>
              <a:off x="9718863" y="5462846"/>
              <a:ext cx="19246" cy="16699"/>
            </a:xfrm>
            <a:custGeom>
              <a:avLst/>
              <a:gdLst/>
              <a:ahLst/>
              <a:cxnLst>
                <a:cxn ang="0">
                  <a:pos x="0" y="13"/>
                </a:cxn>
                <a:cxn ang="0">
                  <a:pos x="13" y="7"/>
                </a:cxn>
                <a:cxn ang="0">
                  <a:pos x="15" y="0"/>
                </a:cxn>
                <a:cxn ang="0">
                  <a:pos x="0" y="13"/>
                </a:cxn>
                <a:cxn ang="0">
                  <a:pos x="0" y="13"/>
                </a:cxn>
              </a:cxnLst>
              <a:rect l="0" t="0" r="r" b="b"/>
              <a:pathLst>
                <a:path w="15" h="13">
                  <a:moveTo>
                    <a:pt x="0" y="13"/>
                  </a:moveTo>
                  <a:lnTo>
                    <a:pt x="13" y="7"/>
                  </a:lnTo>
                  <a:lnTo>
                    <a:pt x="15" y="0"/>
                  </a:lnTo>
                  <a:lnTo>
                    <a:pt x="0" y="13"/>
                  </a:lnTo>
                  <a:lnTo>
                    <a:pt x="0" y="1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6" name="Freeform 6004"/>
            <p:cNvSpPr>
              <a:spLocks/>
            </p:cNvSpPr>
            <p:nvPr/>
          </p:nvSpPr>
          <p:spPr bwMode="gray">
            <a:xfrm>
              <a:off x="8587176" y="4225815"/>
              <a:ext cx="228390" cy="269757"/>
            </a:xfrm>
            <a:custGeom>
              <a:avLst/>
              <a:gdLst/>
              <a:ahLst/>
              <a:cxnLst>
                <a:cxn ang="0">
                  <a:pos x="0" y="0"/>
                </a:cxn>
                <a:cxn ang="0">
                  <a:pos x="5" y="17"/>
                </a:cxn>
                <a:cxn ang="0">
                  <a:pos x="26" y="36"/>
                </a:cxn>
                <a:cxn ang="0">
                  <a:pos x="41" y="60"/>
                </a:cxn>
                <a:cxn ang="0">
                  <a:pos x="58" y="71"/>
                </a:cxn>
                <a:cxn ang="0">
                  <a:pos x="65" y="99"/>
                </a:cxn>
                <a:cxn ang="0">
                  <a:pos x="84" y="118"/>
                </a:cxn>
                <a:cxn ang="0">
                  <a:pos x="91" y="142"/>
                </a:cxn>
                <a:cxn ang="0">
                  <a:pos x="105" y="163"/>
                </a:cxn>
                <a:cxn ang="0">
                  <a:pos x="148" y="208"/>
                </a:cxn>
                <a:cxn ang="0">
                  <a:pos x="153" y="210"/>
                </a:cxn>
                <a:cxn ang="0">
                  <a:pos x="163" y="206"/>
                </a:cxn>
                <a:cxn ang="0">
                  <a:pos x="168" y="210"/>
                </a:cxn>
                <a:cxn ang="0">
                  <a:pos x="178" y="159"/>
                </a:cxn>
                <a:cxn ang="0">
                  <a:pos x="168" y="148"/>
                </a:cxn>
                <a:cxn ang="0">
                  <a:pos x="159" y="148"/>
                </a:cxn>
                <a:cxn ang="0">
                  <a:pos x="149" y="124"/>
                </a:cxn>
                <a:cxn ang="0">
                  <a:pos x="140" y="124"/>
                </a:cxn>
                <a:cxn ang="0">
                  <a:pos x="134" y="118"/>
                </a:cxn>
                <a:cxn ang="0">
                  <a:pos x="140" y="101"/>
                </a:cxn>
                <a:cxn ang="0">
                  <a:pos x="127" y="94"/>
                </a:cxn>
                <a:cxn ang="0">
                  <a:pos x="127" y="84"/>
                </a:cxn>
                <a:cxn ang="0">
                  <a:pos x="97" y="62"/>
                </a:cxn>
                <a:cxn ang="0">
                  <a:pos x="90" y="64"/>
                </a:cxn>
                <a:cxn ang="0">
                  <a:pos x="35" y="8"/>
                </a:cxn>
                <a:cxn ang="0">
                  <a:pos x="0" y="0"/>
                </a:cxn>
                <a:cxn ang="0">
                  <a:pos x="0" y="0"/>
                </a:cxn>
              </a:cxnLst>
              <a:rect l="0" t="0" r="r" b="b"/>
              <a:pathLst>
                <a:path w="178" h="210">
                  <a:moveTo>
                    <a:pt x="0" y="0"/>
                  </a:moveTo>
                  <a:lnTo>
                    <a:pt x="5" y="17"/>
                  </a:lnTo>
                  <a:lnTo>
                    <a:pt x="26" y="36"/>
                  </a:lnTo>
                  <a:lnTo>
                    <a:pt x="41" y="60"/>
                  </a:lnTo>
                  <a:lnTo>
                    <a:pt x="58" y="71"/>
                  </a:lnTo>
                  <a:lnTo>
                    <a:pt x="65" y="99"/>
                  </a:lnTo>
                  <a:lnTo>
                    <a:pt x="84" y="118"/>
                  </a:lnTo>
                  <a:lnTo>
                    <a:pt x="91" y="142"/>
                  </a:lnTo>
                  <a:lnTo>
                    <a:pt x="105" y="163"/>
                  </a:lnTo>
                  <a:lnTo>
                    <a:pt x="148" y="208"/>
                  </a:lnTo>
                  <a:lnTo>
                    <a:pt x="153" y="210"/>
                  </a:lnTo>
                  <a:lnTo>
                    <a:pt x="163" y="206"/>
                  </a:lnTo>
                  <a:lnTo>
                    <a:pt x="168" y="210"/>
                  </a:lnTo>
                  <a:lnTo>
                    <a:pt x="178" y="159"/>
                  </a:lnTo>
                  <a:lnTo>
                    <a:pt x="168" y="148"/>
                  </a:lnTo>
                  <a:lnTo>
                    <a:pt x="159" y="148"/>
                  </a:lnTo>
                  <a:lnTo>
                    <a:pt x="149" y="124"/>
                  </a:lnTo>
                  <a:lnTo>
                    <a:pt x="140" y="124"/>
                  </a:lnTo>
                  <a:lnTo>
                    <a:pt x="134" y="118"/>
                  </a:lnTo>
                  <a:lnTo>
                    <a:pt x="140" y="101"/>
                  </a:lnTo>
                  <a:lnTo>
                    <a:pt x="127" y="94"/>
                  </a:lnTo>
                  <a:lnTo>
                    <a:pt x="127" y="84"/>
                  </a:lnTo>
                  <a:lnTo>
                    <a:pt x="97" y="62"/>
                  </a:lnTo>
                  <a:lnTo>
                    <a:pt x="90" y="64"/>
                  </a:lnTo>
                  <a:lnTo>
                    <a:pt x="35" y="8"/>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7" name="Freeform 6005"/>
            <p:cNvSpPr>
              <a:spLocks/>
            </p:cNvSpPr>
            <p:nvPr/>
          </p:nvSpPr>
          <p:spPr bwMode="gray">
            <a:xfrm>
              <a:off x="8796320" y="4498142"/>
              <a:ext cx="184765" cy="64228"/>
            </a:xfrm>
            <a:custGeom>
              <a:avLst/>
              <a:gdLst/>
              <a:ahLst/>
              <a:cxnLst>
                <a:cxn ang="0">
                  <a:pos x="0" y="15"/>
                </a:cxn>
                <a:cxn ang="0">
                  <a:pos x="41" y="33"/>
                </a:cxn>
                <a:cxn ang="0">
                  <a:pos x="67" y="33"/>
                </a:cxn>
                <a:cxn ang="0">
                  <a:pos x="112" y="47"/>
                </a:cxn>
                <a:cxn ang="0">
                  <a:pos x="121" y="43"/>
                </a:cxn>
                <a:cxn ang="0">
                  <a:pos x="144" y="50"/>
                </a:cxn>
                <a:cxn ang="0">
                  <a:pos x="144" y="33"/>
                </a:cxn>
                <a:cxn ang="0">
                  <a:pos x="119" y="32"/>
                </a:cxn>
                <a:cxn ang="0">
                  <a:pos x="114" y="18"/>
                </a:cxn>
                <a:cxn ang="0">
                  <a:pos x="88" y="9"/>
                </a:cxn>
                <a:cxn ang="0">
                  <a:pos x="82" y="18"/>
                </a:cxn>
                <a:cxn ang="0">
                  <a:pos x="60" y="17"/>
                </a:cxn>
                <a:cxn ang="0">
                  <a:pos x="33" y="2"/>
                </a:cxn>
                <a:cxn ang="0">
                  <a:pos x="11" y="0"/>
                </a:cxn>
                <a:cxn ang="0">
                  <a:pos x="0" y="15"/>
                </a:cxn>
                <a:cxn ang="0">
                  <a:pos x="0" y="15"/>
                </a:cxn>
              </a:cxnLst>
              <a:rect l="0" t="0" r="r" b="b"/>
              <a:pathLst>
                <a:path w="144" h="50">
                  <a:moveTo>
                    <a:pt x="0" y="15"/>
                  </a:moveTo>
                  <a:lnTo>
                    <a:pt x="41" y="33"/>
                  </a:lnTo>
                  <a:lnTo>
                    <a:pt x="67" y="33"/>
                  </a:lnTo>
                  <a:lnTo>
                    <a:pt x="112" y="47"/>
                  </a:lnTo>
                  <a:lnTo>
                    <a:pt x="121" y="43"/>
                  </a:lnTo>
                  <a:lnTo>
                    <a:pt x="144" y="50"/>
                  </a:lnTo>
                  <a:lnTo>
                    <a:pt x="144" y="33"/>
                  </a:lnTo>
                  <a:lnTo>
                    <a:pt x="119" y="32"/>
                  </a:lnTo>
                  <a:lnTo>
                    <a:pt x="114" y="18"/>
                  </a:lnTo>
                  <a:lnTo>
                    <a:pt x="88" y="9"/>
                  </a:lnTo>
                  <a:lnTo>
                    <a:pt x="82" y="18"/>
                  </a:lnTo>
                  <a:lnTo>
                    <a:pt x="60" y="17"/>
                  </a:lnTo>
                  <a:lnTo>
                    <a:pt x="33" y="2"/>
                  </a:lnTo>
                  <a:lnTo>
                    <a:pt x="11" y="0"/>
                  </a:lnTo>
                  <a:lnTo>
                    <a:pt x="0" y="15"/>
                  </a:lnTo>
                  <a:lnTo>
                    <a:pt x="0"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8" name="Freeform 6006"/>
            <p:cNvSpPr>
              <a:spLocks/>
            </p:cNvSpPr>
            <p:nvPr/>
          </p:nvSpPr>
          <p:spPr bwMode="gray">
            <a:xfrm>
              <a:off x="8981085" y="4548240"/>
              <a:ext cx="25662" cy="16699"/>
            </a:xfrm>
            <a:custGeom>
              <a:avLst/>
              <a:gdLst/>
              <a:ahLst/>
              <a:cxnLst>
                <a:cxn ang="0">
                  <a:pos x="0" y="4"/>
                </a:cxn>
                <a:cxn ang="0">
                  <a:pos x="11" y="13"/>
                </a:cxn>
                <a:cxn ang="0">
                  <a:pos x="20" y="6"/>
                </a:cxn>
                <a:cxn ang="0">
                  <a:pos x="15" y="0"/>
                </a:cxn>
                <a:cxn ang="0">
                  <a:pos x="0" y="4"/>
                </a:cxn>
                <a:cxn ang="0">
                  <a:pos x="0" y="4"/>
                </a:cxn>
              </a:cxnLst>
              <a:rect l="0" t="0" r="r" b="b"/>
              <a:pathLst>
                <a:path w="20" h="13">
                  <a:moveTo>
                    <a:pt x="0" y="4"/>
                  </a:moveTo>
                  <a:lnTo>
                    <a:pt x="11" y="13"/>
                  </a:lnTo>
                  <a:lnTo>
                    <a:pt x="20" y="6"/>
                  </a:lnTo>
                  <a:lnTo>
                    <a:pt x="15" y="0"/>
                  </a:lnTo>
                  <a:lnTo>
                    <a:pt x="0" y="4"/>
                  </a:lnTo>
                  <a:lnTo>
                    <a:pt x="0" y="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9" name="Freeform 6007"/>
            <p:cNvSpPr>
              <a:spLocks/>
            </p:cNvSpPr>
            <p:nvPr/>
          </p:nvSpPr>
          <p:spPr bwMode="gray">
            <a:xfrm>
              <a:off x="9011879" y="4550809"/>
              <a:ext cx="161670" cy="24407"/>
            </a:xfrm>
            <a:custGeom>
              <a:avLst/>
              <a:gdLst/>
              <a:ahLst/>
              <a:cxnLst>
                <a:cxn ang="0">
                  <a:pos x="0" y="17"/>
                </a:cxn>
                <a:cxn ang="0">
                  <a:pos x="19" y="19"/>
                </a:cxn>
                <a:cxn ang="0">
                  <a:pos x="58" y="9"/>
                </a:cxn>
                <a:cxn ang="0">
                  <a:pos x="98" y="15"/>
                </a:cxn>
                <a:cxn ang="0">
                  <a:pos x="126" y="6"/>
                </a:cxn>
                <a:cxn ang="0">
                  <a:pos x="114" y="2"/>
                </a:cxn>
                <a:cxn ang="0">
                  <a:pos x="105" y="11"/>
                </a:cxn>
                <a:cxn ang="0">
                  <a:pos x="75" y="2"/>
                </a:cxn>
                <a:cxn ang="0">
                  <a:pos x="58" y="9"/>
                </a:cxn>
                <a:cxn ang="0">
                  <a:pos x="30" y="0"/>
                </a:cxn>
                <a:cxn ang="0">
                  <a:pos x="34" y="7"/>
                </a:cxn>
                <a:cxn ang="0">
                  <a:pos x="10" y="4"/>
                </a:cxn>
                <a:cxn ang="0">
                  <a:pos x="2" y="6"/>
                </a:cxn>
                <a:cxn ang="0">
                  <a:pos x="0" y="17"/>
                </a:cxn>
                <a:cxn ang="0">
                  <a:pos x="0" y="17"/>
                </a:cxn>
              </a:cxnLst>
              <a:rect l="0" t="0" r="r" b="b"/>
              <a:pathLst>
                <a:path w="126" h="19">
                  <a:moveTo>
                    <a:pt x="0" y="17"/>
                  </a:moveTo>
                  <a:lnTo>
                    <a:pt x="19" y="19"/>
                  </a:lnTo>
                  <a:lnTo>
                    <a:pt x="58" y="9"/>
                  </a:lnTo>
                  <a:lnTo>
                    <a:pt x="98" y="15"/>
                  </a:lnTo>
                  <a:lnTo>
                    <a:pt x="126" y="6"/>
                  </a:lnTo>
                  <a:lnTo>
                    <a:pt x="114" y="2"/>
                  </a:lnTo>
                  <a:lnTo>
                    <a:pt x="105" y="11"/>
                  </a:lnTo>
                  <a:lnTo>
                    <a:pt x="75" y="2"/>
                  </a:lnTo>
                  <a:lnTo>
                    <a:pt x="58" y="9"/>
                  </a:lnTo>
                  <a:lnTo>
                    <a:pt x="30" y="0"/>
                  </a:lnTo>
                  <a:lnTo>
                    <a:pt x="34" y="7"/>
                  </a:lnTo>
                  <a:lnTo>
                    <a:pt x="10" y="4"/>
                  </a:lnTo>
                  <a:lnTo>
                    <a:pt x="2" y="6"/>
                  </a:lnTo>
                  <a:lnTo>
                    <a:pt x="0" y="17"/>
                  </a:lnTo>
                  <a:lnTo>
                    <a:pt x="0"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0" name="Freeform 6008"/>
            <p:cNvSpPr>
              <a:spLocks/>
            </p:cNvSpPr>
            <p:nvPr/>
          </p:nvSpPr>
          <p:spPr bwMode="gray">
            <a:xfrm>
              <a:off x="9187663" y="4550809"/>
              <a:ext cx="16680" cy="7707"/>
            </a:xfrm>
            <a:custGeom>
              <a:avLst/>
              <a:gdLst/>
              <a:ahLst/>
              <a:cxnLst>
                <a:cxn ang="0">
                  <a:pos x="0" y="6"/>
                </a:cxn>
                <a:cxn ang="0">
                  <a:pos x="13" y="4"/>
                </a:cxn>
                <a:cxn ang="0">
                  <a:pos x="4" y="0"/>
                </a:cxn>
                <a:cxn ang="0">
                  <a:pos x="0" y="6"/>
                </a:cxn>
                <a:cxn ang="0">
                  <a:pos x="0" y="6"/>
                </a:cxn>
              </a:cxnLst>
              <a:rect l="0" t="0" r="r" b="b"/>
              <a:pathLst>
                <a:path w="13" h="6">
                  <a:moveTo>
                    <a:pt x="0" y="6"/>
                  </a:moveTo>
                  <a:lnTo>
                    <a:pt x="13" y="4"/>
                  </a:lnTo>
                  <a:lnTo>
                    <a:pt x="4" y="0"/>
                  </a:lnTo>
                  <a:lnTo>
                    <a:pt x="0" y="6"/>
                  </a:lnTo>
                  <a:lnTo>
                    <a:pt x="0"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1" name="Freeform 6009"/>
            <p:cNvSpPr>
              <a:spLocks/>
            </p:cNvSpPr>
            <p:nvPr/>
          </p:nvSpPr>
          <p:spPr bwMode="gray">
            <a:xfrm>
              <a:off x="9218457" y="4539248"/>
              <a:ext cx="16680" cy="8992"/>
            </a:xfrm>
            <a:custGeom>
              <a:avLst/>
              <a:gdLst/>
              <a:ahLst/>
              <a:cxnLst>
                <a:cxn ang="0">
                  <a:pos x="0" y="7"/>
                </a:cxn>
                <a:cxn ang="0">
                  <a:pos x="10" y="7"/>
                </a:cxn>
                <a:cxn ang="0">
                  <a:pos x="13" y="0"/>
                </a:cxn>
                <a:cxn ang="0">
                  <a:pos x="4" y="1"/>
                </a:cxn>
                <a:cxn ang="0">
                  <a:pos x="0" y="7"/>
                </a:cxn>
                <a:cxn ang="0">
                  <a:pos x="0" y="7"/>
                </a:cxn>
              </a:cxnLst>
              <a:rect l="0" t="0" r="r" b="b"/>
              <a:pathLst>
                <a:path w="13" h="7">
                  <a:moveTo>
                    <a:pt x="0" y="7"/>
                  </a:moveTo>
                  <a:lnTo>
                    <a:pt x="10" y="7"/>
                  </a:lnTo>
                  <a:lnTo>
                    <a:pt x="13" y="0"/>
                  </a:lnTo>
                  <a:lnTo>
                    <a:pt x="4" y="1"/>
                  </a:lnTo>
                  <a:lnTo>
                    <a:pt x="0" y="7"/>
                  </a:lnTo>
                  <a:lnTo>
                    <a:pt x="0" y="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2" name="Freeform 6010"/>
            <p:cNvSpPr>
              <a:spLocks/>
            </p:cNvSpPr>
            <p:nvPr/>
          </p:nvSpPr>
          <p:spPr bwMode="gray">
            <a:xfrm>
              <a:off x="9074751" y="4581638"/>
              <a:ext cx="38493" cy="21838"/>
            </a:xfrm>
            <a:custGeom>
              <a:avLst/>
              <a:gdLst/>
              <a:ahLst/>
              <a:cxnLst>
                <a:cxn ang="0">
                  <a:pos x="0" y="0"/>
                </a:cxn>
                <a:cxn ang="0">
                  <a:pos x="2" y="6"/>
                </a:cxn>
                <a:cxn ang="0">
                  <a:pos x="22" y="17"/>
                </a:cxn>
                <a:cxn ang="0">
                  <a:pos x="30" y="12"/>
                </a:cxn>
                <a:cxn ang="0">
                  <a:pos x="17" y="0"/>
                </a:cxn>
                <a:cxn ang="0">
                  <a:pos x="0" y="0"/>
                </a:cxn>
                <a:cxn ang="0">
                  <a:pos x="0" y="0"/>
                </a:cxn>
              </a:cxnLst>
              <a:rect l="0" t="0" r="r" b="b"/>
              <a:pathLst>
                <a:path w="30" h="17">
                  <a:moveTo>
                    <a:pt x="0" y="0"/>
                  </a:moveTo>
                  <a:lnTo>
                    <a:pt x="2" y="6"/>
                  </a:lnTo>
                  <a:lnTo>
                    <a:pt x="22" y="17"/>
                  </a:lnTo>
                  <a:lnTo>
                    <a:pt x="30" y="12"/>
                  </a:lnTo>
                  <a:lnTo>
                    <a:pt x="17" y="0"/>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3" name="Freeform 6011"/>
            <p:cNvSpPr>
              <a:spLocks/>
            </p:cNvSpPr>
            <p:nvPr/>
          </p:nvSpPr>
          <p:spPr bwMode="gray">
            <a:xfrm>
              <a:off x="9328803" y="4526402"/>
              <a:ext cx="12831" cy="21838"/>
            </a:xfrm>
            <a:custGeom>
              <a:avLst/>
              <a:gdLst/>
              <a:ahLst/>
              <a:cxnLst>
                <a:cxn ang="0">
                  <a:pos x="0" y="17"/>
                </a:cxn>
                <a:cxn ang="0">
                  <a:pos x="8" y="11"/>
                </a:cxn>
                <a:cxn ang="0">
                  <a:pos x="10" y="0"/>
                </a:cxn>
                <a:cxn ang="0">
                  <a:pos x="0" y="17"/>
                </a:cxn>
                <a:cxn ang="0">
                  <a:pos x="0" y="17"/>
                </a:cxn>
              </a:cxnLst>
              <a:rect l="0" t="0" r="r" b="b"/>
              <a:pathLst>
                <a:path w="10" h="17">
                  <a:moveTo>
                    <a:pt x="0" y="17"/>
                  </a:moveTo>
                  <a:lnTo>
                    <a:pt x="8" y="11"/>
                  </a:lnTo>
                  <a:lnTo>
                    <a:pt x="10" y="0"/>
                  </a:lnTo>
                  <a:lnTo>
                    <a:pt x="0" y="17"/>
                  </a:lnTo>
                  <a:lnTo>
                    <a:pt x="0"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4" name="Freeform 6012"/>
            <p:cNvSpPr>
              <a:spLocks/>
            </p:cNvSpPr>
            <p:nvPr/>
          </p:nvSpPr>
          <p:spPr bwMode="gray">
            <a:xfrm>
              <a:off x="9391675" y="4487866"/>
              <a:ext cx="14114" cy="35968"/>
            </a:xfrm>
            <a:custGeom>
              <a:avLst/>
              <a:gdLst/>
              <a:ahLst/>
              <a:cxnLst>
                <a:cxn ang="0">
                  <a:pos x="0" y="28"/>
                </a:cxn>
                <a:cxn ang="0">
                  <a:pos x="11" y="10"/>
                </a:cxn>
                <a:cxn ang="0">
                  <a:pos x="9" y="0"/>
                </a:cxn>
                <a:cxn ang="0">
                  <a:pos x="0" y="28"/>
                </a:cxn>
                <a:cxn ang="0">
                  <a:pos x="0" y="28"/>
                </a:cxn>
              </a:cxnLst>
              <a:rect l="0" t="0" r="r" b="b"/>
              <a:pathLst>
                <a:path w="11" h="28">
                  <a:moveTo>
                    <a:pt x="0" y="28"/>
                  </a:moveTo>
                  <a:lnTo>
                    <a:pt x="11" y="10"/>
                  </a:lnTo>
                  <a:lnTo>
                    <a:pt x="9" y="0"/>
                  </a:lnTo>
                  <a:lnTo>
                    <a:pt x="0" y="28"/>
                  </a:lnTo>
                  <a:lnTo>
                    <a:pt x="0" y="2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5" name="Freeform 6013"/>
            <p:cNvSpPr>
              <a:spLocks/>
            </p:cNvSpPr>
            <p:nvPr/>
          </p:nvSpPr>
          <p:spPr bwMode="gray">
            <a:xfrm>
              <a:off x="8855342" y="426435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6" name="Freeform 6014"/>
            <p:cNvSpPr>
              <a:spLocks/>
            </p:cNvSpPr>
            <p:nvPr/>
          </p:nvSpPr>
          <p:spPr bwMode="gray">
            <a:xfrm>
              <a:off x="8780923" y="433114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7" name="Freeform 6015"/>
            <p:cNvSpPr>
              <a:spLocks/>
            </p:cNvSpPr>
            <p:nvPr/>
          </p:nvSpPr>
          <p:spPr bwMode="gray">
            <a:xfrm>
              <a:off x="8796320" y="4394093"/>
              <a:ext cx="30794" cy="35968"/>
            </a:xfrm>
            <a:custGeom>
              <a:avLst/>
              <a:gdLst/>
              <a:ahLst/>
              <a:cxnLst>
                <a:cxn ang="0">
                  <a:pos x="0" y="8"/>
                </a:cxn>
                <a:cxn ang="0">
                  <a:pos x="9" y="11"/>
                </a:cxn>
                <a:cxn ang="0">
                  <a:pos x="11" y="23"/>
                </a:cxn>
                <a:cxn ang="0">
                  <a:pos x="22" y="28"/>
                </a:cxn>
                <a:cxn ang="0">
                  <a:pos x="24" y="19"/>
                </a:cxn>
                <a:cxn ang="0">
                  <a:pos x="18" y="19"/>
                </a:cxn>
                <a:cxn ang="0">
                  <a:pos x="13" y="0"/>
                </a:cxn>
                <a:cxn ang="0">
                  <a:pos x="0" y="8"/>
                </a:cxn>
                <a:cxn ang="0">
                  <a:pos x="0" y="8"/>
                </a:cxn>
              </a:cxnLst>
              <a:rect l="0" t="0" r="r" b="b"/>
              <a:pathLst>
                <a:path w="24" h="28">
                  <a:moveTo>
                    <a:pt x="0" y="8"/>
                  </a:moveTo>
                  <a:lnTo>
                    <a:pt x="9" y="11"/>
                  </a:lnTo>
                  <a:lnTo>
                    <a:pt x="11" y="23"/>
                  </a:lnTo>
                  <a:lnTo>
                    <a:pt x="22" y="28"/>
                  </a:lnTo>
                  <a:lnTo>
                    <a:pt x="24" y="19"/>
                  </a:lnTo>
                  <a:lnTo>
                    <a:pt x="18" y="19"/>
                  </a:lnTo>
                  <a:lnTo>
                    <a:pt x="13" y="0"/>
                  </a:lnTo>
                  <a:lnTo>
                    <a:pt x="0" y="8"/>
                  </a:lnTo>
                  <a:lnTo>
                    <a:pt x="0" y="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8" name="Freeform 6016"/>
            <p:cNvSpPr>
              <a:spLocks/>
            </p:cNvSpPr>
            <p:nvPr/>
          </p:nvSpPr>
          <p:spPr bwMode="gray">
            <a:xfrm>
              <a:off x="8846360" y="4418499"/>
              <a:ext cx="11548" cy="16699"/>
            </a:xfrm>
            <a:custGeom>
              <a:avLst/>
              <a:gdLst/>
              <a:ahLst/>
              <a:cxnLst>
                <a:cxn ang="0">
                  <a:pos x="0" y="11"/>
                </a:cxn>
                <a:cxn ang="0">
                  <a:pos x="6" y="13"/>
                </a:cxn>
                <a:cxn ang="0">
                  <a:pos x="9" y="4"/>
                </a:cxn>
                <a:cxn ang="0">
                  <a:pos x="2" y="0"/>
                </a:cxn>
                <a:cxn ang="0">
                  <a:pos x="0" y="11"/>
                </a:cxn>
                <a:cxn ang="0">
                  <a:pos x="0" y="11"/>
                </a:cxn>
              </a:cxnLst>
              <a:rect l="0" t="0" r="r" b="b"/>
              <a:pathLst>
                <a:path w="9" h="13">
                  <a:moveTo>
                    <a:pt x="0" y="11"/>
                  </a:moveTo>
                  <a:lnTo>
                    <a:pt x="6" y="13"/>
                  </a:lnTo>
                  <a:lnTo>
                    <a:pt x="9" y="4"/>
                  </a:lnTo>
                  <a:lnTo>
                    <a:pt x="2" y="0"/>
                  </a:lnTo>
                  <a:lnTo>
                    <a:pt x="0" y="11"/>
                  </a:lnTo>
                  <a:lnTo>
                    <a:pt x="0" y="1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9" name="Freeform 6017"/>
            <p:cNvSpPr>
              <a:spLocks/>
            </p:cNvSpPr>
            <p:nvPr/>
          </p:nvSpPr>
          <p:spPr bwMode="gray">
            <a:xfrm>
              <a:off x="8951574" y="4523833"/>
              <a:ext cx="21813" cy="0"/>
            </a:xfrm>
            <a:custGeom>
              <a:avLst/>
              <a:gdLst/>
              <a:ahLst/>
              <a:cxnLst>
                <a:cxn ang="0">
                  <a:pos x="0" y="0"/>
                </a:cxn>
                <a:cxn ang="0">
                  <a:pos x="17" y="0"/>
                </a:cxn>
                <a:cxn ang="0">
                  <a:pos x="0" y="0"/>
                </a:cxn>
              </a:cxnLst>
              <a:rect l="0" t="0" r="r" b="b"/>
              <a:pathLst>
                <a:path w="17">
                  <a:moveTo>
                    <a:pt x="0" y="0"/>
                  </a:moveTo>
                  <a:lnTo>
                    <a:pt x="17"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0" name="Line 6018"/>
            <p:cNvSpPr>
              <a:spLocks noChangeShapeType="1"/>
            </p:cNvSpPr>
            <p:nvPr/>
          </p:nvSpPr>
          <p:spPr bwMode="gray">
            <a:xfrm>
              <a:off x="8951574" y="4523833"/>
              <a:ext cx="21813" cy="0"/>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1" name="Freeform 6019"/>
            <p:cNvSpPr>
              <a:spLocks/>
            </p:cNvSpPr>
            <p:nvPr/>
          </p:nvSpPr>
          <p:spPr bwMode="gray">
            <a:xfrm>
              <a:off x="9079883" y="4319588"/>
              <a:ext cx="134725" cy="173416"/>
            </a:xfrm>
            <a:custGeom>
              <a:avLst/>
              <a:gdLst/>
              <a:ahLst/>
              <a:cxnLst>
                <a:cxn ang="0">
                  <a:pos x="0" y="84"/>
                </a:cxn>
                <a:cxn ang="0">
                  <a:pos x="1" y="96"/>
                </a:cxn>
                <a:cxn ang="0">
                  <a:pos x="11" y="96"/>
                </a:cxn>
                <a:cxn ang="0">
                  <a:pos x="13" y="105"/>
                </a:cxn>
                <a:cxn ang="0">
                  <a:pos x="9" y="135"/>
                </a:cxn>
                <a:cxn ang="0">
                  <a:pos x="22" y="133"/>
                </a:cxn>
                <a:cxn ang="0">
                  <a:pos x="22" y="86"/>
                </a:cxn>
                <a:cxn ang="0">
                  <a:pos x="30" y="81"/>
                </a:cxn>
                <a:cxn ang="0">
                  <a:pos x="37" y="81"/>
                </a:cxn>
                <a:cxn ang="0">
                  <a:pos x="33" y="96"/>
                </a:cxn>
                <a:cxn ang="0">
                  <a:pos x="45" y="107"/>
                </a:cxn>
                <a:cxn ang="0">
                  <a:pos x="43" y="118"/>
                </a:cxn>
                <a:cxn ang="0">
                  <a:pos x="48" y="122"/>
                </a:cxn>
                <a:cxn ang="0">
                  <a:pos x="56" y="116"/>
                </a:cxn>
                <a:cxn ang="0">
                  <a:pos x="54" y="129"/>
                </a:cxn>
                <a:cxn ang="0">
                  <a:pos x="60" y="135"/>
                </a:cxn>
                <a:cxn ang="0">
                  <a:pos x="67" y="129"/>
                </a:cxn>
                <a:cxn ang="0">
                  <a:pos x="69" y="120"/>
                </a:cxn>
                <a:cxn ang="0">
                  <a:pos x="52" y="96"/>
                </a:cxn>
                <a:cxn ang="0">
                  <a:pos x="58" y="90"/>
                </a:cxn>
                <a:cxn ang="0">
                  <a:pos x="43" y="66"/>
                </a:cxn>
                <a:cxn ang="0">
                  <a:pos x="67" y="49"/>
                </a:cxn>
                <a:cxn ang="0">
                  <a:pos x="76" y="49"/>
                </a:cxn>
                <a:cxn ang="0">
                  <a:pos x="71" y="41"/>
                </a:cxn>
                <a:cxn ang="0">
                  <a:pos x="30" y="56"/>
                </a:cxn>
                <a:cxn ang="0">
                  <a:pos x="28" y="49"/>
                </a:cxn>
                <a:cxn ang="0">
                  <a:pos x="20" y="45"/>
                </a:cxn>
                <a:cxn ang="0">
                  <a:pos x="20" y="34"/>
                </a:cxn>
                <a:cxn ang="0">
                  <a:pos x="31" y="23"/>
                </a:cxn>
                <a:cxn ang="0">
                  <a:pos x="76" y="26"/>
                </a:cxn>
                <a:cxn ang="0">
                  <a:pos x="93" y="21"/>
                </a:cxn>
                <a:cxn ang="0">
                  <a:pos x="105" y="4"/>
                </a:cxn>
                <a:cxn ang="0">
                  <a:pos x="101" y="0"/>
                </a:cxn>
                <a:cxn ang="0">
                  <a:pos x="84" y="15"/>
                </a:cxn>
                <a:cxn ang="0">
                  <a:pos x="67" y="15"/>
                </a:cxn>
                <a:cxn ang="0">
                  <a:pos x="33" y="8"/>
                </a:cxn>
                <a:cxn ang="0">
                  <a:pos x="30" y="17"/>
                </a:cxn>
                <a:cxn ang="0">
                  <a:pos x="18" y="17"/>
                </a:cxn>
                <a:cxn ang="0">
                  <a:pos x="16" y="41"/>
                </a:cxn>
                <a:cxn ang="0">
                  <a:pos x="0" y="84"/>
                </a:cxn>
                <a:cxn ang="0">
                  <a:pos x="0" y="84"/>
                </a:cxn>
              </a:cxnLst>
              <a:rect l="0" t="0" r="r" b="b"/>
              <a:pathLst>
                <a:path w="105" h="135">
                  <a:moveTo>
                    <a:pt x="0" y="84"/>
                  </a:moveTo>
                  <a:lnTo>
                    <a:pt x="1" y="96"/>
                  </a:lnTo>
                  <a:lnTo>
                    <a:pt x="11" y="96"/>
                  </a:lnTo>
                  <a:lnTo>
                    <a:pt x="13" y="105"/>
                  </a:lnTo>
                  <a:lnTo>
                    <a:pt x="9" y="135"/>
                  </a:lnTo>
                  <a:lnTo>
                    <a:pt x="22" y="133"/>
                  </a:lnTo>
                  <a:lnTo>
                    <a:pt x="22" y="86"/>
                  </a:lnTo>
                  <a:lnTo>
                    <a:pt x="30" y="81"/>
                  </a:lnTo>
                  <a:lnTo>
                    <a:pt x="37" y="81"/>
                  </a:lnTo>
                  <a:lnTo>
                    <a:pt x="33" y="96"/>
                  </a:lnTo>
                  <a:lnTo>
                    <a:pt x="45" y="107"/>
                  </a:lnTo>
                  <a:lnTo>
                    <a:pt x="43" y="118"/>
                  </a:lnTo>
                  <a:lnTo>
                    <a:pt x="48" y="122"/>
                  </a:lnTo>
                  <a:lnTo>
                    <a:pt x="56" y="116"/>
                  </a:lnTo>
                  <a:lnTo>
                    <a:pt x="54" y="129"/>
                  </a:lnTo>
                  <a:lnTo>
                    <a:pt x="60" y="135"/>
                  </a:lnTo>
                  <a:lnTo>
                    <a:pt x="67" y="129"/>
                  </a:lnTo>
                  <a:lnTo>
                    <a:pt x="69" y="120"/>
                  </a:lnTo>
                  <a:lnTo>
                    <a:pt x="52" y="96"/>
                  </a:lnTo>
                  <a:lnTo>
                    <a:pt x="58" y="90"/>
                  </a:lnTo>
                  <a:lnTo>
                    <a:pt x="43" y="66"/>
                  </a:lnTo>
                  <a:lnTo>
                    <a:pt x="67" y="49"/>
                  </a:lnTo>
                  <a:lnTo>
                    <a:pt x="76" y="49"/>
                  </a:lnTo>
                  <a:lnTo>
                    <a:pt x="71" y="41"/>
                  </a:lnTo>
                  <a:lnTo>
                    <a:pt x="30" y="56"/>
                  </a:lnTo>
                  <a:lnTo>
                    <a:pt x="28" y="49"/>
                  </a:lnTo>
                  <a:lnTo>
                    <a:pt x="20" y="45"/>
                  </a:lnTo>
                  <a:lnTo>
                    <a:pt x="20" y="34"/>
                  </a:lnTo>
                  <a:lnTo>
                    <a:pt x="31" y="23"/>
                  </a:lnTo>
                  <a:lnTo>
                    <a:pt x="76" y="26"/>
                  </a:lnTo>
                  <a:lnTo>
                    <a:pt x="93" y="21"/>
                  </a:lnTo>
                  <a:lnTo>
                    <a:pt x="105" y="4"/>
                  </a:lnTo>
                  <a:lnTo>
                    <a:pt x="101" y="0"/>
                  </a:lnTo>
                  <a:lnTo>
                    <a:pt x="84" y="15"/>
                  </a:lnTo>
                  <a:lnTo>
                    <a:pt x="67" y="15"/>
                  </a:lnTo>
                  <a:lnTo>
                    <a:pt x="33" y="8"/>
                  </a:lnTo>
                  <a:lnTo>
                    <a:pt x="30" y="17"/>
                  </a:lnTo>
                  <a:lnTo>
                    <a:pt x="18" y="17"/>
                  </a:lnTo>
                  <a:lnTo>
                    <a:pt x="16" y="41"/>
                  </a:lnTo>
                  <a:lnTo>
                    <a:pt x="0" y="84"/>
                  </a:lnTo>
                  <a:lnTo>
                    <a:pt x="0" y="8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2" name="Freeform 6020"/>
            <p:cNvSpPr>
              <a:spLocks/>
            </p:cNvSpPr>
            <p:nvPr/>
          </p:nvSpPr>
          <p:spPr bwMode="gray">
            <a:xfrm>
              <a:off x="9256950" y="4308027"/>
              <a:ext cx="29511" cy="74504"/>
            </a:xfrm>
            <a:custGeom>
              <a:avLst/>
              <a:gdLst/>
              <a:ahLst/>
              <a:cxnLst>
                <a:cxn ang="0">
                  <a:pos x="0" y="20"/>
                </a:cxn>
                <a:cxn ang="0">
                  <a:pos x="4" y="43"/>
                </a:cxn>
                <a:cxn ang="0">
                  <a:pos x="19" y="58"/>
                </a:cxn>
                <a:cxn ang="0">
                  <a:pos x="10" y="41"/>
                </a:cxn>
                <a:cxn ang="0">
                  <a:pos x="11" y="32"/>
                </a:cxn>
                <a:cxn ang="0">
                  <a:pos x="19" y="32"/>
                </a:cxn>
                <a:cxn ang="0">
                  <a:pos x="15" y="24"/>
                </a:cxn>
                <a:cxn ang="0">
                  <a:pos x="23" y="20"/>
                </a:cxn>
                <a:cxn ang="0">
                  <a:pos x="23" y="11"/>
                </a:cxn>
                <a:cxn ang="0">
                  <a:pos x="11" y="17"/>
                </a:cxn>
                <a:cxn ang="0">
                  <a:pos x="10" y="0"/>
                </a:cxn>
                <a:cxn ang="0">
                  <a:pos x="4" y="5"/>
                </a:cxn>
                <a:cxn ang="0">
                  <a:pos x="0" y="20"/>
                </a:cxn>
                <a:cxn ang="0">
                  <a:pos x="0" y="20"/>
                </a:cxn>
              </a:cxnLst>
              <a:rect l="0" t="0" r="r" b="b"/>
              <a:pathLst>
                <a:path w="23" h="58">
                  <a:moveTo>
                    <a:pt x="0" y="20"/>
                  </a:moveTo>
                  <a:lnTo>
                    <a:pt x="4" y="43"/>
                  </a:lnTo>
                  <a:lnTo>
                    <a:pt x="19" y="58"/>
                  </a:lnTo>
                  <a:lnTo>
                    <a:pt x="10" y="41"/>
                  </a:lnTo>
                  <a:lnTo>
                    <a:pt x="11" y="32"/>
                  </a:lnTo>
                  <a:lnTo>
                    <a:pt x="19" y="32"/>
                  </a:lnTo>
                  <a:lnTo>
                    <a:pt x="15" y="24"/>
                  </a:lnTo>
                  <a:lnTo>
                    <a:pt x="23" y="20"/>
                  </a:lnTo>
                  <a:lnTo>
                    <a:pt x="23" y="11"/>
                  </a:lnTo>
                  <a:lnTo>
                    <a:pt x="11" y="17"/>
                  </a:lnTo>
                  <a:lnTo>
                    <a:pt x="10" y="0"/>
                  </a:lnTo>
                  <a:lnTo>
                    <a:pt x="4" y="5"/>
                  </a:lnTo>
                  <a:lnTo>
                    <a:pt x="0" y="20"/>
                  </a:lnTo>
                  <a:lnTo>
                    <a:pt x="0" y="2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3" name="Freeform 6021"/>
            <p:cNvSpPr>
              <a:spLocks/>
            </p:cNvSpPr>
            <p:nvPr/>
          </p:nvSpPr>
          <p:spPr bwMode="gray">
            <a:xfrm>
              <a:off x="9228722" y="4435199"/>
              <a:ext cx="23096" cy="16699"/>
            </a:xfrm>
            <a:custGeom>
              <a:avLst/>
              <a:gdLst/>
              <a:ahLst/>
              <a:cxnLst>
                <a:cxn ang="0">
                  <a:pos x="0" y="2"/>
                </a:cxn>
                <a:cxn ang="0">
                  <a:pos x="13" y="13"/>
                </a:cxn>
                <a:cxn ang="0">
                  <a:pos x="18" y="8"/>
                </a:cxn>
                <a:cxn ang="0">
                  <a:pos x="17" y="0"/>
                </a:cxn>
                <a:cxn ang="0">
                  <a:pos x="0" y="2"/>
                </a:cxn>
                <a:cxn ang="0">
                  <a:pos x="0" y="2"/>
                </a:cxn>
              </a:cxnLst>
              <a:rect l="0" t="0" r="r" b="b"/>
              <a:pathLst>
                <a:path w="18" h="13">
                  <a:moveTo>
                    <a:pt x="0" y="2"/>
                  </a:moveTo>
                  <a:lnTo>
                    <a:pt x="13" y="13"/>
                  </a:lnTo>
                  <a:lnTo>
                    <a:pt x="18" y="8"/>
                  </a:lnTo>
                  <a:lnTo>
                    <a:pt x="17" y="0"/>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4" name="Freeform 6022"/>
            <p:cNvSpPr>
              <a:spLocks/>
            </p:cNvSpPr>
            <p:nvPr/>
          </p:nvSpPr>
          <p:spPr bwMode="gray">
            <a:xfrm>
              <a:off x="9269781" y="4426207"/>
              <a:ext cx="57739" cy="25691"/>
            </a:xfrm>
            <a:custGeom>
              <a:avLst/>
              <a:gdLst/>
              <a:ahLst/>
              <a:cxnLst>
                <a:cxn ang="0">
                  <a:pos x="0" y="7"/>
                </a:cxn>
                <a:cxn ang="0">
                  <a:pos x="45" y="20"/>
                </a:cxn>
                <a:cxn ang="0">
                  <a:pos x="39" y="3"/>
                </a:cxn>
                <a:cxn ang="0">
                  <a:pos x="24" y="0"/>
                </a:cxn>
                <a:cxn ang="0">
                  <a:pos x="5" y="1"/>
                </a:cxn>
                <a:cxn ang="0">
                  <a:pos x="0" y="7"/>
                </a:cxn>
                <a:cxn ang="0">
                  <a:pos x="0" y="7"/>
                </a:cxn>
              </a:cxnLst>
              <a:rect l="0" t="0" r="r" b="b"/>
              <a:pathLst>
                <a:path w="45" h="20">
                  <a:moveTo>
                    <a:pt x="0" y="7"/>
                  </a:moveTo>
                  <a:lnTo>
                    <a:pt x="45" y="20"/>
                  </a:lnTo>
                  <a:lnTo>
                    <a:pt x="39" y="3"/>
                  </a:lnTo>
                  <a:lnTo>
                    <a:pt x="24" y="0"/>
                  </a:lnTo>
                  <a:lnTo>
                    <a:pt x="5" y="1"/>
                  </a:lnTo>
                  <a:lnTo>
                    <a:pt x="0" y="7"/>
                  </a:lnTo>
                  <a:lnTo>
                    <a:pt x="0" y="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5" name="Freeform 6023"/>
            <p:cNvSpPr>
              <a:spLocks/>
            </p:cNvSpPr>
            <p:nvPr/>
          </p:nvSpPr>
          <p:spPr bwMode="gray">
            <a:xfrm>
              <a:off x="9196645" y="4401800"/>
              <a:ext cx="17963" cy="0"/>
            </a:xfrm>
            <a:custGeom>
              <a:avLst/>
              <a:gdLst/>
              <a:ahLst/>
              <a:cxnLst>
                <a:cxn ang="0">
                  <a:pos x="0" y="0"/>
                </a:cxn>
                <a:cxn ang="0">
                  <a:pos x="14" y="0"/>
                </a:cxn>
                <a:cxn ang="0">
                  <a:pos x="0" y="0"/>
                </a:cxn>
              </a:cxnLst>
              <a:rect l="0" t="0" r="r" b="b"/>
              <a:pathLst>
                <a:path w="14">
                  <a:moveTo>
                    <a:pt x="0" y="0"/>
                  </a:moveTo>
                  <a:lnTo>
                    <a:pt x="14"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6" name="Line 6024"/>
            <p:cNvSpPr>
              <a:spLocks noChangeShapeType="1"/>
            </p:cNvSpPr>
            <p:nvPr/>
          </p:nvSpPr>
          <p:spPr bwMode="gray">
            <a:xfrm>
              <a:off x="9196645" y="4401800"/>
              <a:ext cx="17963" cy="0"/>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7" name="Freeform 6025"/>
            <p:cNvSpPr>
              <a:spLocks/>
            </p:cNvSpPr>
            <p:nvPr/>
          </p:nvSpPr>
          <p:spPr bwMode="gray">
            <a:xfrm>
              <a:off x="9256950" y="4391524"/>
              <a:ext cx="16680" cy="7707"/>
            </a:xfrm>
            <a:custGeom>
              <a:avLst/>
              <a:gdLst/>
              <a:ahLst/>
              <a:cxnLst>
                <a:cxn ang="0">
                  <a:pos x="0" y="6"/>
                </a:cxn>
                <a:cxn ang="0">
                  <a:pos x="13" y="6"/>
                </a:cxn>
                <a:cxn ang="0">
                  <a:pos x="4" y="0"/>
                </a:cxn>
                <a:cxn ang="0">
                  <a:pos x="0" y="6"/>
                </a:cxn>
                <a:cxn ang="0">
                  <a:pos x="0" y="6"/>
                </a:cxn>
              </a:cxnLst>
              <a:rect l="0" t="0" r="r" b="b"/>
              <a:pathLst>
                <a:path w="13" h="6">
                  <a:moveTo>
                    <a:pt x="0" y="6"/>
                  </a:moveTo>
                  <a:lnTo>
                    <a:pt x="13" y="6"/>
                  </a:lnTo>
                  <a:lnTo>
                    <a:pt x="4" y="0"/>
                  </a:lnTo>
                  <a:lnTo>
                    <a:pt x="0" y="6"/>
                  </a:lnTo>
                  <a:lnTo>
                    <a:pt x="0"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8" name="Freeform 6026"/>
            <p:cNvSpPr>
              <a:spLocks/>
            </p:cNvSpPr>
            <p:nvPr/>
          </p:nvSpPr>
          <p:spPr bwMode="gray">
            <a:xfrm>
              <a:off x="9317255" y="44043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9" name="Freeform 6027"/>
            <p:cNvSpPr>
              <a:spLocks/>
            </p:cNvSpPr>
            <p:nvPr/>
          </p:nvSpPr>
          <p:spPr bwMode="gray">
            <a:xfrm>
              <a:off x="9319822" y="4360694"/>
              <a:ext cx="19246" cy="8992"/>
            </a:xfrm>
            <a:custGeom>
              <a:avLst/>
              <a:gdLst/>
              <a:ahLst/>
              <a:cxnLst>
                <a:cxn ang="0">
                  <a:pos x="0" y="2"/>
                </a:cxn>
                <a:cxn ang="0">
                  <a:pos x="7" y="7"/>
                </a:cxn>
                <a:cxn ang="0">
                  <a:pos x="15" y="4"/>
                </a:cxn>
                <a:cxn ang="0">
                  <a:pos x="7" y="0"/>
                </a:cxn>
                <a:cxn ang="0">
                  <a:pos x="0" y="2"/>
                </a:cxn>
                <a:cxn ang="0">
                  <a:pos x="0" y="2"/>
                </a:cxn>
              </a:cxnLst>
              <a:rect l="0" t="0" r="r" b="b"/>
              <a:pathLst>
                <a:path w="15" h="7">
                  <a:moveTo>
                    <a:pt x="0" y="2"/>
                  </a:moveTo>
                  <a:lnTo>
                    <a:pt x="7" y="7"/>
                  </a:lnTo>
                  <a:lnTo>
                    <a:pt x="15" y="4"/>
                  </a:lnTo>
                  <a:lnTo>
                    <a:pt x="7" y="0"/>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0" name="Freeform 6028"/>
            <p:cNvSpPr>
              <a:spLocks/>
            </p:cNvSpPr>
            <p:nvPr/>
          </p:nvSpPr>
          <p:spPr bwMode="gray">
            <a:xfrm>
              <a:off x="9425035" y="4377393"/>
              <a:ext cx="19246" cy="10276"/>
            </a:xfrm>
            <a:custGeom>
              <a:avLst/>
              <a:gdLst/>
              <a:ahLst/>
              <a:cxnLst>
                <a:cxn ang="0">
                  <a:pos x="0" y="0"/>
                </a:cxn>
                <a:cxn ang="0">
                  <a:pos x="8" y="8"/>
                </a:cxn>
                <a:cxn ang="0">
                  <a:pos x="15" y="8"/>
                </a:cxn>
                <a:cxn ang="0">
                  <a:pos x="10" y="0"/>
                </a:cxn>
                <a:cxn ang="0">
                  <a:pos x="0" y="0"/>
                </a:cxn>
                <a:cxn ang="0">
                  <a:pos x="0" y="0"/>
                </a:cxn>
              </a:cxnLst>
              <a:rect l="0" t="0" r="r" b="b"/>
              <a:pathLst>
                <a:path w="15" h="8">
                  <a:moveTo>
                    <a:pt x="0" y="0"/>
                  </a:moveTo>
                  <a:lnTo>
                    <a:pt x="8" y="8"/>
                  </a:lnTo>
                  <a:lnTo>
                    <a:pt x="15" y="8"/>
                  </a:lnTo>
                  <a:lnTo>
                    <a:pt x="10" y="0"/>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1" name="Freeform 6029"/>
            <p:cNvSpPr>
              <a:spLocks/>
            </p:cNvSpPr>
            <p:nvPr/>
          </p:nvSpPr>
          <p:spPr bwMode="gray">
            <a:xfrm>
              <a:off x="9074751" y="3922659"/>
              <a:ext cx="98798" cy="132310"/>
            </a:xfrm>
            <a:custGeom>
              <a:avLst/>
              <a:gdLst/>
              <a:ahLst/>
              <a:cxnLst>
                <a:cxn ang="0">
                  <a:pos x="0" y="41"/>
                </a:cxn>
                <a:cxn ang="0">
                  <a:pos x="7" y="69"/>
                </a:cxn>
                <a:cxn ang="0">
                  <a:pos x="22" y="73"/>
                </a:cxn>
                <a:cxn ang="0">
                  <a:pos x="19" y="88"/>
                </a:cxn>
                <a:cxn ang="0">
                  <a:pos x="28" y="90"/>
                </a:cxn>
                <a:cxn ang="0">
                  <a:pos x="37" y="84"/>
                </a:cxn>
                <a:cxn ang="0">
                  <a:pos x="52" y="99"/>
                </a:cxn>
                <a:cxn ang="0">
                  <a:pos x="50" y="84"/>
                </a:cxn>
                <a:cxn ang="0">
                  <a:pos x="65" y="101"/>
                </a:cxn>
                <a:cxn ang="0">
                  <a:pos x="77" y="103"/>
                </a:cxn>
                <a:cxn ang="0">
                  <a:pos x="67" y="88"/>
                </a:cxn>
                <a:cxn ang="0">
                  <a:pos x="71" y="88"/>
                </a:cxn>
                <a:cxn ang="0">
                  <a:pos x="54" y="79"/>
                </a:cxn>
                <a:cxn ang="0">
                  <a:pos x="45" y="84"/>
                </a:cxn>
                <a:cxn ang="0">
                  <a:pos x="37" y="81"/>
                </a:cxn>
                <a:cxn ang="0">
                  <a:pos x="28" y="58"/>
                </a:cxn>
                <a:cxn ang="0">
                  <a:pos x="41" y="26"/>
                </a:cxn>
                <a:cxn ang="0">
                  <a:pos x="35" y="19"/>
                </a:cxn>
                <a:cxn ang="0">
                  <a:pos x="34" y="0"/>
                </a:cxn>
                <a:cxn ang="0">
                  <a:pos x="28" y="4"/>
                </a:cxn>
                <a:cxn ang="0">
                  <a:pos x="7" y="0"/>
                </a:cxn>
                <a:cxn ang="0">
                  <a:pos x="7" y="45"/>
                </a:cxn>
                <a:cxn ang="0">
                  <a:pos x="0" y="41"/>
                </a:cxn>
                <a:cxn ang="0">
                  <a:pos x="0" y="41"/>
                </a:cxn>
              </a:cxnLst>
              <a:rect l="0" t="0" r="r" b="b"/>
              <a:pathLst>
                <a:path w="77" h="103">
                  <a:moveTo>
                    <a:pt x="0" y="41"/>
                  </a:moveTo>
                  <a:lnTo>
                    <a:pt x="7" y="69"/>
                  </a:lnTo>
                  <a:lnTo>
                    <a:pt x="22" y="73"/>
                  </a:lnTo>
                  <a:lnTo>
                    <a:pt x="19" y="88"/>
                  </a:lnTo>
                  <a:lnTo>
                    <a:pt x="28" y="90"/>
                  </a:lnTo>
                  <a:lnTo>
                    <a:pt x="37" y="84"/>
                  </a:lnTo>
                  <a:lnTo>
                    <a:pt x="52" y="99"/>
                  </a:lnTo>
                  <a:lnTo>
                    <a:pt x="50" y="84"/>
                  </a:lnTo>
                  <a:lnTo>
                    <a:pt x="65" y="101"/>
                  </a:lnTo>
                  <a:lnTo>
                    <a:pt x="77" y="103"/>
                  </a:lnTo>
                  <a:lnTo>
                    <a:pt x="67" y="88"/>
                  </a:lnTo>
                  <a:lnTo>
                    <a:pt x="71" y="88"/>
                  </a:lnTo>
                  <a:lnTo>
                    <a:pt x="54" y="79"/>
                  </a:lnTo>
                  <a:lnTo>
                    <a:pt x="45" y="84"/>
                  </a:lnTo>
                  <a:lnTo>
                    <a:pt x="37" y="81"/>
                  </a:lnTo>
                  <a:lnTo>
                    <a:pt x="28" y="58"/>
                  </a:lnTo>
                  <a:lnTo>
                    <a:pt x="41" y="26"/>
                  </a:lnTo>
                  <a:lnTo>
                    <a:pt x="35" y="19"/>
                  </a:lnTo>
                  <a:lnTo>
                    <a:pt x="34" y="0"/>
                  </a:lnTo>
                  <a:lnTo>
                    <a:pt x="28" y="4"/>
                  </a:lnTo>
                  <a:lnTo>
                    <a:pt x="7" y="0"/>
                  </a:lnTo>
                  <a:lnTo>
                    <a:pt x="7" y="45"/>
                  </a:lnTo>
                  <a:lnTo>
                    <a:pt x="0" y="41"/>
                  </a:lnTo>
                  <a:lnTo>
                    <a:pt x="0" y="4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2" name="Freeform 6030"/>
            <p:cNvSpPr>
              <a:spLocks/>
            </p:cNvSpPr>
            <p:nvPr/>
          </p:nvSpPr>
          <p:spPr bwMode="gray">
            <a:xfrm>
              <a:off x="9038824" y="4093506"/>
              <a:ext cx="47474" cy="66797"/>
            </a:xfrm>
            <a:custGeom>
              <a:avLst/>
              <a:gdLst/>
              <a:ahLst/>
              <a:cxnLst>
                <a:cxn ang="0">
                  <a:pos x="0" y="52"/>
                </a:cxn>
                <a:cxn ang="0">
                  <a:pos x="37" y="13"/>
                </a:cxn>
                <a:cxn ang="0">
                  <a:pos x="33" y="0"/>
                </a:cxn>
                <a:cxn ang="0">
                  <a:pos x="28" y="13"/>
                </a:cxn>
                <a:cxn ang="0">
                  <a:pos x="0" y="52"/>
                </a:cxn>
                <a:cxn ang="0">
                  <a:pos x="0" y="52"/>
                </a:cxn>
              </a:cxnLst>
              <a:rect l="0" t="0" r="r" b="b"/>
              <a:pathLst>
                <a:path w="37" h="52">
                  <a:moveTo>
                    <a:pt x="0" y="52"/>
                  </a:moveTo>
                  <a:lnTo>
                    <a:pt x="37" y="13"/>
                  </a:lnTo>
                  <a:lnTo>
                    <a:pt x="33" y="0"/>
                  </a:lnTo>
                  <a:lnTo>
                    <a:pt x="28" y="13"/>
                  </a:lnTo>
                  <a:lnTo>
                    <a:pt x="0" y="52"/>
                  </a:lnTo>
                  <a:lnTo>
                    <a:pt x="0" y="5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3" name="Freeform 6031"/>
            <p:cNvSpPr>
              <a:spLocks/>
            </p:cNvSpPr>
            <p:nvPr/>
          </p:nvSpPr>
          <p:spPr bwMode="gray">
            <a:xfrm>
              <a:off x="9096564" y="4043408"/>
              <a:ext cx="25662" cy="28260"/>
            </a:xfrm>
            <a:custGeom>
              <a:avLst/>
              <a:gdLst/>
              <a:ahLst/>
              <a:cxnLst>
                <a:cxn ang="0">
                  <a:pos x="0" y="0"/>
                </a:cxn>
                <a:cxn ang="0">
                  <a:pos x="13" y="22"/>
                </a:cxn>
                <a:cxn ang="0">
                  <a:pos x="20" y="15"/>
                </a:cxn>
                <a:cxn ang="0">
                  <a:pos x="18" y="7"/>
                </a:cxn>
                <a:cxn ang="0">
                  <a:pos x="13" y="2"/>
                </a:cxn>
                <a:cxn ang="0">
                  <a:pos x="0" y="0"/>
                </a:cxn>
                <a:cxn ang="0">
                  <a:pos x="0" y="0"/>
                </a:cxn>
              </a:cxnLst>
              <a:rect l="0" t="0" r="r" b="b"/>
              <a:pathLst>
                <a:path w="20" h="22">
                  <a:moveTo>
                    <a:pt x="0" y="0"/>
                  </a:moveTo>
                  <a:lnTo>
                    <a:pt x="13" y="22"/>
                  </a:lnTo>
                  <a:lnTo>
                    <a:pt x="20" y="15"/>
                  </a:lnTo>
                  <a:lnTo>
                    <a:pt x="18" y="7"/>
                  </a:lnTo>
                  <a:lnTo>
                    <a:pt x="13" y="2"/>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4" name="Freeform 6032"/>
            <p:cNvSpPr>
              <a:spLocks/>
            </p:cNvSpPr>
            <p:nvPr/>
          </p:nvSpPr>
          <p:spPr bwMode="gray">
            <a:xfrm>
              <a:off x="9177398" y="4062676"/>
              <a:ext cx="32077" cy="57805"/>
            </a:xfrm>
            <a:custGeom>
              <a:avLst/>
              <a:gdLst/>
              <a:ahLst/>
              <a:cxnLst>
                <a:cxn ang="0">
                  <a:pos x="0" y="0"/>
                </a:cxn>
                <a:cxn ang="0">
                  <a:pos x="14" y="15"/>
                </a:cxn>
                <a:cxn ang="0">
                  <a:pos x="12" y="22"/>
                </a:cxn>
                <a:cxn ang="0">
                  <a:pos x="4" y="20"/>
                </a:cxn>
                <a:cxn ang="0">
                  <a:pos x="6" y="31"/>
                </a:cxn>
                <a:cxn ang="0">
                  <a:pos x="12" y="33"/>
                </a:cxn>
                <a:cxn ang="0">
                  <a:pos x="12" y="45"/>
                </a:cxn>
                <a:cxn ang="0">
                  <a:pos x="19" y="43"/>
                </a:cxn>
                <a:cxn ang="0">
                  <a:pos x="14" y="28"/>
                </a:cxn>
                <a:cxn ang="0">
                  <a:pos x="25" y="28"/>
                </a:cxn>
                <a:cxn ang="0">
                  <a:pos x="21" y="9"/>
                </a:cxn>
                <a:cxn ang="0">
                  <a:pos x="15" y="0"/>
                </a:cxn>
                <a:cxn ang="0">
                  <a:pos x="0" y="0"/>
                </a:cxn>
                <a:cxn ang="0">
                  <a:pos x="0" y="0"/>
                </a:cxn>
              </a:cxnLst>
              <a:rect l="0" t="0" r="r" b="b"/>
              <a:pathLst>
                <a:path w="25" h="45">
                  <a:moveTo>
                    <a:pt x="0" y="0"/>
                  </a:moveTo>
                  <a:lnTo>
                    <a:pt x="14" y="15"/>
                  </a:lnTo>
                  <a:lnTo>
                    <a:pt x="12" y="22"/>
                  </a:lnTo>
                  <a:lnTo>
                    <a:pt x="4" y="20"/>
                  </a:lnTo>
                  <a:lnTo>
                    <a:pt x="6" y="31"/>
                  </a:lnTo>
                  <a:lnTo>
                    <a:pt x="12" y="33"/>
                  </a:lnTo>
                  <a:lnTo>
                    <a:pt x="12" y="45"/>
                  </a:lnTo>
                  <a:lnTo>
                    <a:pt x="19" y="43"/>
                  </a:lnTo>
                  <a:lnTo>
                    <a:pt x="14" y="28"/>
                  </a:lnTo>
                  <a:lnTo>
                    <a:pt x="25" y="28"/>
                  </a:lnTo>
                  <a:lnTo>
                    <a:pt x="21" y="9"/>
                  </a:lnTo>
                  <a:lnTo>
                    <a:pt x="15" y="0"/>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5" name="Freeform 6033"/>
            <p:cNvSpPr>
              <a:spLocks/>
            </p:cNvSpPr>
            <p:nvPr/>
          </p:nvSpPr>
          <p:spPr bwMode="gray">
            <a:xfrm>
              <a:off x="9129924" y="4079376"/>
              <a:ext cx="60305" cy="66797"/>
            </a:xfrm>
            <a:custGeom>
              <a:avLst/>
              <a:gdLst/>
              <a:ahLst/>
              <a:cxnLst>
                <a:cxn ang="0">
                  <a:pos x="2" y="24"/>
                </a:cxn>
                <a:cxn ang="0">
                  <a:pos x="17" y="26"/>
                </a:cxn>
                <a:cxn ang="0">
                  <a:pos x="19" y="33"/>
                </a:cxn>
                <a:cxn ang="0">
                  <a:pos x="11" y="39"/>
                </a:cxn>
                <a:cxn ang="0">
                  <a:pos x="22" y="52"/>
                </a:cxn>
                <a:cxn ang="0">
                  <a:pos x="28" y="48"/>
                </a:cxn>
                <a:cxn ang="0">
                  <a:pos x="24" y="39"/>
                </a:cxn>
                <a:cxn ang="0">
                  <a:pos x="30" y="43"/>
                </a:cxn>
                <a:cxn ang="0">
                  <a:pos x="34" y="35"/>
                </a:cxn>
                <a:cxn ang="0">
                  <a:pos x="37" y="43"/>
                </a:cxn>
                <a:cxn ang="0">
                  <a:pos x="47" y="41"/>
                </a:cxn>
                <a:cxn ang="0">
                  <a:pos x="45" y="32"/>
                </a:cxn>
                <a:cxn ang="0">
                  <a:pos x="36" y="32"/>
                </a:cxn>
                <a:cxn ang="0">
                  <a:pos x="36" y="15"/>
                </a:cxn>
                <a:cxn ang="0">
                  <a:pos x="26" y="26"/>
                </a:cxn>
                <a:cxn ang="0">
                  <a:pos x="21" y="5"/>
                </a:cxn>
                <a:cxn ang="0">
                  <a:pos x="11" y="5"/>
                </a:cxn>
                <a:cxn ang="0">
                  <a:pos x="9" y="2"/>
                </a:cxn>
                <a:cxn ang="0">
                  <a:pos x="0" y="0"/>
                </a:cxn>
                <a:cxn ang="0">
                  <a:pos x="2" y="24"/>
                </a:cxn>
                <a:cxn ang="0">
                  <a:pos x="2" y="24"/>
                </a:cxn>
              </a:cxnLst>
              <a:rect l="0" t="0" r="r" b="b"/>
              <a:pathLst>
                <a:path w="47" h="52">
                  <a:moveTo>
                    <a:pt x="2" y="24"/>
                  </a:moveTo>
                  <a:lnTo>
                    <a:pt x="17" y="26"/>
                  </a:lnTo>
                  <a:lnTo>
                    <a:pt x="19" y="33"/>
                  </a:lnTo>
                  <a:lnTo>
                    <a:pt x="11" y="39"/>
                  </a:lnTo>
                  <a:lnTo>
                    <a:pt x="22" y="52"/>
                  </a:lnTo>
                  <a:lnTo>
                    <a:pt x="28" y="48"/>
                  </a:lnTo>
                  <a:lnTo>
                    <a:pt x="24" y="39"/>
                  </a:lnTo>
                  <a:lnTo>
                    <a:pt x="30" y="43"/>
                  </a:lnTo>
                  <a:lnTo>
                    <a:pt x="34" y="35"/>
                  </a:lnTo>
                  <a:lnTo>
                    <a:pt x="37" y="43"/>
                  </a:lnTo>
                  <a:lnTo>
                    <a:pt x="47" y="41"/>
                  </a:lnTo>
                  <a:lnTo>
                    <a:pt x="45" y="32"/>
                  </a:lnTo>
                  <a:lnTo>
                    <a:pt x="36" y="32"/>
                  </a:lnTo>
                  <a:lnTo>
                    <a:pt x="36" y="15"/>
                  </a:lnTo>
                  <a:lnTo>
                    <a:pt x="26" y="26"/>
                  </a:lnTo>
                  <a:lnTo>
                    <a:pt x="21" y="5"/>
                  </a:lnTo>
                  <a:lnTo>
                    <a:pt x="11" y="5"/>
                  </a:lnTo>
                  <a:lnTo>
                    <a:pt x="9" y="2"/>
                  </a:lnTo>
                  <a:lnTo>
                    <a:pt x="0" y="0"/>
                  </a:lnTo>
                  <a:lnTo>
                    <a:pt x="2" y="24"/>
                  </a:lnTo>
                  <a:lnTo>
                    <a:pt x="2" y="2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6" name="Freeform 6034"/>
            <p:cNvSpPr>
              <a:spLocks/>
            </p:cNvSpPr>
            <p:nvPr/>
          </p:nvSpPr>
          <p:spPr bwMode="gray">
            <a:xfrm>
              <a:off x="9138906" y="4129473"/>
              <a:ext cx="96232" cy="98911"/>
            </a:xfrm>
            <a:custGeom>
              <a:avLst/>
              <a:gdLst/>
              <a:ahLst/>
              <a:cxnLst>
                <a:cxn ang="0">
                  <a:pos x="0" y="47"/>
                </a:cxn>
                <a:cxn ang="0">
                  <a:pos x="2" y="54"/>
                </a:cxn>
                <a:cxn ang="0">
                  <a:pos x="10" y="38"/>
                </a:cxn>
                <a:cxn ang="0">
                  <a:pos x="14" y="36"/>
                </a:cxn>
                <a:cxn ang="0">
                  <a:pos x="15" y="43"/>
                </a:cxn>
                <a:cxn ang="0">
                  <a:pos x="27" y="36"/>
                </a:cxn>
                <a:cxn ang="0">
                  <a:pos x="34" y="39"/>
                </a:cxn>
                <a:cxn ang="0">
                  <a:pos x="38" y="43"/>
                </a:cxn>
                <a:cxn ang="0">
                  <a:pos x="34" y="60"/>
                </a:cxn>
                <a:cxn ang="0">
                  <a:pos x="59" y="77"/>
                </a:cxn>
                <a:cxn ang="0">
                  <a:pos x="64" y="68"/>
                </a:cxn>
                <a:cxn ang="0">
                  <a:pos x="55" y="54"/>
                </a:cxn>
                <a:cxn ang="0">
                  <a:pos x="59" y="51"/>
                </a:cxn>
                <a:cxn ang="0">
                  <a:pos x="62" y="43"/>
                </a:cxn>
                <a:cxn ang="0">
                  <a:pos x="70" y="62"/>
                </a:cxn>
                <a:cxn ang="0">
                  <a:pos x="75" y="45"/>
                </a:cxn>
                <a:cxn ang="0">
                  <a:pos x="70" y="17"/>
                </a:cxn>
                <a:cxn ang="0">
                  <a:pos x="53" y="0"/>
                </a:cxn>
                <a:cxn ang="0">
                  <a:pos x="55" y="11"/>
                </a:cxn>
                <a:cxn ang="0">
                  <a:pos x="51" y="17"/>
                </a:cxn>
                <a:cxn ang="0">
                  <a:pos x="45" y="13"/>
                </a:cxn>
                <a:cxn ang="0">
                  <a:pos x="44" y="23"/>
                </a:cxn>
                <a:cxn ang="0">
                  <a:pos x="30" y="30"/>
                </a:cxn>
                <a:cxn ang="0">
                  <a:pos x="29" y="23"/>
                </a:cxn>
                <a:cxn ang="0">
                  <a:pos x="17" y="23"/>
                </a:cxn>
                <a:cxn ang="0">
                  <a:pos x="2" y="36"/>
                </a:cxn>
                <a:cxn ang="0">
                  <a:pos x="0" y="47"/>
                </a:cxn>
                <a:cxn ang="0">
                  <a:pos x="0" y="47"/>
                </a:cxn>
              </a:cxnLst>
              <a:rect l="0" t="0" r="r" b="b"/>
              <a:pathLst>
                <a:path w="75" h="77">
                  <a:moveTo>
                    <a:pt x="0" y="47"/>
                  </a:moveTo>
                  <a:lnTo>
                    <a:pt x="2" y="54"/>
                  </a:lnTo>
                  <a:lnTo>
                    <a:pt x="10" y="38"/>
                  </a:lnTo>
                  <a:lnTo>
                    <a:pt x="14" y="36"/>
                  </a:lnTo>
                  <a:lnTo>
                    <a:pt x="15" y="43"/>
                  </a:lnTo>
                  <a:lnTo>
                    <a:pt x="27" y="36"/>
                  </a:lnTo>
                  <a:lnTo>
                    <a:pt x="34" y="39"/>
                  </a:lnTo>
                  <a:lnTo>
                    <a:pt x="38" y="43"/>
                  </a:lnTo>
                  <a:lnTo>
                    <a:pt x="34" y="60"/>
                  </a:lnTo>
                  <a:lnTo>
                    <a:pt x="59" y="77"/>
                  </a:lnTo>
                  <a:lnTo>
                    <a:pt x="64" y="68"/>
                  </a:lnTo>
                  <a:lnTo>
                    <a:pt x="55" y="54"/>
                  </a:lnTo>
                  <a:lnTo>
                    <a:pt x="59" y="51"/>
                  </a:lnTo>
                  <a:lnTo>
                    <a:pt x="62" y="43"/>
                  </a:lnTo>
                  <a:lnTo>
                    <a:pt x="70" y="62"/>
                  </a:lnTo>
                  <a:lnTo>
                    <a:pt x="75" y="45"/>
                  </a:lnTo>
                  <a:lnTo>
                    <a:pt x="70" y="17"/>
                  </a:lnTo>
                  <a:lnTo>
                    <a:pt x="53" y="0"/>
                  </a:lnTo>
                  <a:lnTo>
                    <a:pt x="55" y="11"/>
                  </a:lnTo>
                  <a:lnTo>
                    <a:pt x="51" y="17"/>
                  </a:lnTo>
                  <a:lnTo>
                    <a:pt x="45" y="13"/>
                  </a:lnTo>
                  <a:lnTo>
                    <a:pt x="44" y="23"/>
                  </a:lnTo>
                  <a:lnTo>
                    <a:pt x="30" y="30"/>
                  </a:lnTo>
                  <a:lnTo>
                    <a:pt x="29" y="23"/>
                  </a:lnTo>
                  <a:lnTo>
                    <a:pt x="17" y="23"/>
                  </a:lnTo>
                  <a:lnTo>
                    <a:pt x="2" y="36"/>
                  </a:lnTo>
                  <a:lnTo>
                    <a:pt x="0" y="47"/>
                  </a:lnTo>
                  <a:lnTo>
                    <a:pt x="0" y="4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7" name="Freeform 6035"/>
            <p:cNvSpPr>
              <a:spLocks/>
            </p:cNvSpPr>
            <p:nvPr/>
          </p:nvSpPr>
          <p:spPr bwMode="gray">
            <a:xfrm>
              <a:off x="9689352" y="4459605"/>
              <a:ext cx="89816" cy="47529"/>
            </a:xfrm>
            <a:custGeom>
              <a:avLst/>
              <a:gdLst/>
              <a:ahLst/>
              <a:cxnLst>
                <a:cxn ang="0">
                  <a:pos x="0" y="24"/>
                </a:cxn>
                <a:cxn ang="0">
                  <a:pos x="15" y="37"/>
                </a:cxn>
                <a:cxn ang="0">
                  <a:pos x="38" y="37"/>
                </a:cxn>
                <a:cxn ang="0">
                  <a:pos x="62" y="26"/>
                </a:cxn>
                <a:cxn ang="0">
                  <a:pos x="70" y="9"/>
                </a:cxn>
                <a:cxn ang="0">
                  <a:pos x="68" y="0"/>
                </a:cxn>
                <a:cxn ang="0">
                  <a:pos x="55" y="0"/>
                </a:cxn>
                <a:cxn ang="0">
                  <a:pos x="57" y="13"/>
                </a:cxn>
                <a:cxn ang="0">
                  <a:pos x="51" y="13"/>
                </a:cxn>
                <a:cxn ang="0">
                  <a:pos x="43" y="24"/>
                </a:cxn>
                <a:cxn ang="0">
                  <a:pos x="0" y="24"/>
                </a:cxn>
                <a:cxn ang="0">
                  <a:pos x="0" y="24"/>
                </a:cxn>
              </a:cxnLst>
              <a:rect l="0" t="0" r="r" b="b"/>
              <a:pathLst>
                <a:path w="70" h="37">
                  <a:moveTo>
                    <a:pt x="0" y="24"/>
                  </a:moveTo>
                  <a:lnTo>
                    <a:pt x="15" y="37"/>
                  </a:lnTo>
                  <a:lnTo>
                    <a:pt x="38" y="37"/>
                  </a:lnTo>
                  <a:lnTo>
                    <a:pt x="62" y="26"/>
                  </a:lnTo>
                  <a:lnTo>
                    <a:pt x="70" y="9"/>
                  </a:lnTo>
                  <a:lnTo>
                    <a:pt x="68" y="0"/>
                  </a:lnTo>
                  <a:lnTo>
                    <a:pt x="55" y="0"/>
                  </a:lnTo>
                  <a:lnTo>
                    <a:pt x="57" y="13"/>
                  </a:lnTo>
                  <a:lnTo>
                    <a:pt x="51" y="13"/>
                  </a:lnTo>
                  <a:lnTo>
                    <a:pt x="43" y="24"/>
                  </a:lnTo>
                  <a:lnTo>
                    <a:pt x="0" y="24"/>
                  </a:lnTo>
                  <a:lnTo>
                    <a:pt x="0" y="2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8" name="Freeform 6036"/>
            <p:cNvSpPr>
              <a:spLocks/>
            </p:cNvSpPr>
            <p:nvPr/>
          </p:nvSpPr>
          <p:spPr bwMode="gray">
            <a:xfrm>
              <a:off x="9661124" y="4408223"/>
              <a:ext cx="8982" cy="0"/>
            </a:xfrm>
            <a:custGeom>
              <a:avLst/>
              <a:gdLst/>
              <a:ahLst/>
              <a:cxnLst>
                <a:cxn ang="0">
                  <a:pos x="0" y="0"/>
                </a:cxn>
                <a:cxn ang="0">
                  <a:pos x="7" y="0"/>
                </a:cxn>
                <a:cxn ang="0">
                  <a:pos x="0" y="0"/>
                </a:cxn>
              </a:cxnLst>
              <a:rect l="0" t="0" r="r" b="b"/>
              <a:pathLst>
                <a:path w="7">
                  <a:moveTo>
                    <a:pt x="0" y="0"/>
                  </a:moveTo>
                  <a:lnTo>
                    <a:pt x="7"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9" name="Line 6037"/>
            <p:cNvSpPr>
              <a:spLocks noChangeShapeType="1"/>
            </p:cNvSpPr>
            <p:nvPr/>
          </p:nvSpPr>
          <p:spPr bwMode="gray">
            <a:xfrm>
              <a:off x="9661124" y="4408223"/>
              <a:ext cx="8982" cy="0"/>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0" name="Freeform 6038"/>
            <p:cNvSpPr>
              <a:spLocks/>
            </p:cNvSpPr>
            <p:nvPr/>
          </p:nvSpPr>
          <p:spPr bwMode="gray">
            <a:xfrm>
              <a:off x="9747091" y="4421068"/>
              <a:ext cx="43625" cy="55236"/>
            </a:xfrm>
            <a:custGeom>
              <a:avLst/>
              <a:gdLst/>
              <a:ahLst/>
              <a:cxnLst>
                <a:cxn ang="0">
                  <a:pos x="0" y="0"/>
                </a:cxn>
                <a:cxn ang="0">
                  <a:pos x="23" y="20"/>
                </a:cxn>
                <a:cxn ang="0">
                  <a:pos x="32" y="43"/>
                </a:cxn>
                <a:cxn ang="0">
                  <a:pos x="34" y="24"/>
                </a:cxn>
                <a:cxn ang="0">
                  <a:pos x="12" y="5"/>
                </a:cxn>
                <a:cxn ang="0">
                  <a:pos x="0" y="0"/>
                </a:cxn>
                <a:cxn ang="0">
                  <a:pos x="0" y="0"/>
                </a:cxn>
              </a:cxnLst>
              <a:rect l="0" t="0" r="r" b="b"/>
              <a:pathLst>
                <a:path w="34" h="43">
                  <a:moveTo>
                    <a:pt x="0" y="0"/>
                  </a:moveTo>
                  <a:lnTo>
                    <a:pt x="23" y="20"/>
                  </a:lnTo>
                  <a:lnTo>
                    <a:pt x="32" y="43"/>
                  </a:lnTo>
                  <a:lnTo>
                    <a:pt x="34" y="24"/>
                  </a:lnTo>
                  <a:lnTo>
                    <a:pt x="12" y="5"/>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1" name="Freeform 6059"/>
            <p:cNvSpPr>
              <a:spLocks/>
            </p:cNvSpPr>
            <p:nvPr/>
          </p:nvSpPr>
          <p:spPr bwMode="gray">
            <a:xfrm>
              <a:off x="9783018" y="510702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2" name="Freeform 6060"/>
            <p:cNvSpPr>
              <a:spLocks/>
            </p:cNvSpPr>
            <p:nvPr/>
          </p:nvSpPr>
          <p:spPr bwMode="gray">
            <a:xfrm>
              <a:off x="10071714" y="5396049"/>
              <a:ext cx="16680" cy="8992"/>
            </a:xfrm>
            <a:custGeom>
              <a:avLst/>
              <a:gdLst/>
              <a:ahLst/>
              <a:cxnLst>
                <a:cxn ang="0">
                  <a:pos x="2" y="0"/>
                </a:cxn>
                <a:cxn ang="0">
                  <a:pos x="6" y="1"/>
                </a:cxn>
                <a:cxn ang="0">
                  <a:pos x="0" y="7"/>
                </a:cxn>
                <a:cxn ang="0">
                  <a:pos x="13" y="0"/>
                </a:cxn>
                <a:cxn ang="0">
                  <a:pos x="2" y="0"/>
                </a:cxn>
                <a:cxn ang="0">
                  <a:pos x="2" y="0"/>
                </a:cxn>
              </a:cxnLst>
              <a:rect l="0" t="0" r="r" b="b"/>
              <a:pathLst>
                <a:path w="13" h="7">
                  <a:moveTo>
                    <a:pt x="2" y="0"/>
                  </a:moveTo>
                  <a:lnTo>
                    <a:pt x="6" y="1"/>
                  </a:lnTo>
                  <a:lnTo>
                    <a:pt x="0" y="7"/>
                  </a:lnTo>
                  <a:lnTo>
                    <a:pt x="13" y="0"/>
                  </a:lnTo>
                  <a:lnTo>
                    <a:pt x="2" y="0"/>
                  </a:lnTo>
                  <a:lnTo>
                    <a:pt x="2"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3" name="Freeform 6062"/>
            <p:cNvSpPr>
              <a:spLocks/>
            </p:cNvSpPr>
            <p:nvPr/>
          </p:nvSpPr>
          <p:spPr bwMode="gray">
            <a:xfrm>
              <a:off x="9876684" y="55322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4" name="Freeform 6073"/>
            <p:cNvSpPr>
              <a:spLocks/>
            </p:cNvSpPr>
            <p:nvPr/>
          </p:nvSpPr>
          <p:spPr bwMode="gray">
            <a:xfrm>
              <a:off x="9336502" y="428875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5" name="Freeform 6074"/>
            <p:cNvSpPr>
              <a:spLocks/>
            </p:cNvSpPr>
            <p:nvPr/>
          </p:nvSpPr>
          <p:spPr bwMode="gray">
            <a:xfrm>
              <a:off x="9358314" y="425664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6" name="Freeform 6075"/>
            <p:cNvSpPr>
              <a:spLocks/>
            </p:cNvSpPr>
            <p:nvPr/>
          </p:nvSpPr>
          <p:spPr bwMode="gray">
            <a:xfrm>
              <a:off x="9355748" y="423352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7" name="Freeform 6076"/>
            <p:cNvSpPr>
              <a:spLocks/>
            </p:cNvSpPr>
            <p:nvPr/>
          </p:nvSpPr>
          <p:spPr bwMode="gray">
            <a:xfrm>
              <a:off x="9394241" y="41975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8" name="Freeform 6077"/>
            <p:cNvSpPr>
              <a:spLocks/>
            </p:cNvSpPr>
            <p:nvPr/>
          </p:nvSpPr>
          <p:spPr bwMode="gray">
            <a:xfrm>
              <a:off x="9396807" y="419498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9" name="Freeform 6078"/>
            <p:cNvSpPr>
              <a:spLocks/>
            </p:cNvSpPr>
            <p:nvPr/>
          </p:nvSpPr>
          <p:spPr bwMode="gray">
            <a:xfrm>
              <a:off x="9401940" y="41821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0" name="Freeform 6079"/>
            <p:cNvSpPr>
              <a:spLocks/>
            </p:cNvSpPr>
            <p:nvPr/>
          </p:nvSpPr>
          <p:spPr bwMode="gray">
            <a:xfrm>
              <a:off x="9473793" y="41346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1" name="Freeform 6080"/>
            <p:cNvSpPr>
              <a:spLocks/>
            </p:cNvSpPr>
            <p:nvPr/>
          </p:nvSpPr>
          <p:spPr bwMode="gray">
            <a:xfrm>
              <a:off x="9502021" y="412176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2" name="Freeform 6095"/>
            <p:cNvSpPr>
              <a:spLocks/>
            </p:cNvSpPr>
            <p:nvPr/>
          </p:nvSpPr>
          <p:spPr bwMode="gray">
            <a:xfrm>
              <a:off x="5251135" y="3032460"/>
              <a:ext cx="23096" cy="16699"/>
            </a:xfrm>
            <a:custGeom>
              <a:avLst/>
              <a:gdLst/>
              <a:ahLst/>
              <a:cxnLst>
                <a:cxn ang="0">
                  <a:pos x="3" y="5"/>
                </a:cxn>
                <a:cxn ang="0">
                  <a:pos x="13" y="4"/>
                </a:cxn>
                <a:cxn ang="0">
                  <a:pos x="0" y="11"/>
                </a:cxn>
                <a:cxn ang="0">
                  <a:pos x="13" y="7"/>
                </a:cxn>
                <a:cxn ang="0">
                  <a:pos x="9" y="13"/>
                </a:cxn>
                <a:cxn ang="0">
                  <a:pos x="18" y="0"/>
                </a:cxn>
                <a:cxn ang="0">
                  <a:pos x="3" y="5"/>
                </a:cxn>
                <a:cxn ang="0">
                  <a:pos x="3" y="5"/>
                </a:cxn>
              </a:cxnLst>
              <a:rect l="0" t="0" r="r" b="b"/>
              <a:pathLst>
                <a:path w="18" h="13">
                  <a:moveTo>
                    <a:pt x="3" y="5"/>
                  </a:moveTo>
                  <a:lnTo>
                    <a:pt x="13" y="4"/>
                  </a:lnTo>
                  <a:lnTo>
                    <a:pt x="0" y="11"/>
                  </a:lnTo>
                  <a:lnTo>
                    <a:pt x="13" y="7"/>
                  </a:lnTo>
                  <a:lnTo>
                    <a:pt x="9" y="13"/>
                  </a:lnTo>
                  <a:lnTo>
                    <a:pt x="18" y="0"/>
                  </a:lnTo>
                  <a:lnTo>
                    <a:pt x="3" y="5"/>
                  </a:lnTo>
                  <a:lnTo>
                    <a:pt x="3" y="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3" name="Freeform 6096"/>
            <p:cNvSpPr>
              <a:spLocks/>
            </p:cNvSpPr>
            <p:nvPr/>
          </p:nvSpPr>
          <p:spPr bwMode="gray">
            <a:xfrm>
              <a:off x="5176716" y="3109533"/>
              <a:ext cx="19246" cy="8992"/>
            </a:xfrm>
            <a:custGeom>
              <a:avLst/>
              <a:gdLst/>
              <a:ahLst/>
              <a:cxnLst>
                <a:cxn ang="0">
                  <a:pos x="0" y="2"/>
                </a:cxn>
                <a:cxn ang="0">
                  <a:pos x="15" y="7"/>
                </a:cxn>
                <a:cxn ang="0">
                  <a:pos x="15" y="0"/>
                </a:cxn>
                <a:cxn ang="0">
                  <a:pos x="0" y="2"/>
                </a:cxn>
                <a:cxn ang="0">
                  <a:pos x="0" y="2"/>
                </a:cxn>
              </a:cxnLst>
              <a:rect l="0" t="0" r="r" b="b"/>
              <a:pathLst>
                <a:path w="15" h="7">
                  <a:moveTo>
                    <a:pt x="0" y="2"/>
                  </a:moveTo>
                  <a:lnTo>
                    <a:pt x="15" y="7"/>
                  </a:lnTo>
                  <a:lnTo>
                    <a:pt x="15" y="0"/>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4" name="Freeform 6099"/>
            <p:cNvSpPr>
              <a:spLocks/>
            </p:cNvSpPr>
            <p:nvPr/>
          </p:nvSpPr>
          <p:spPr bwMode="gray">
            <a:xfrm>
              <a:off x="9441715" y="319046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5" name="Freeform 6100"/>
            <p:cNvSpPr>
              <a:spLocks/>
            </p:cNvSpPr>
            <p:nvPr/>
          </p:nvSpPr>
          <p:spPr bwMode="gray">
            <a:xfrm>
              <a:off x="9132490" y="3082558"/>
              <a:ext cx="156537" cy="192684"/>
            </a:xfrm>
            <a:custGeom>
              <a:avLst/>
              <a:gdLst/>
              <a:ahLst/>
              <a:cxnLst>
                <a:cxn ang="0">
                  <a:pos x="5" y="17"/>
                </a:cxn>
                <a:cxn ang="0">
                  <a:pos x="82" y="113"/>
                </a:cxn>
                <a:cxn ang="0">
                  <a:pos x="93" y="137"/>
                </a:cxn>
                <a:cxn ang="0">
                  <a:pos x="105" y="150"/>
                </a:cxn>
                <a:cxn ang="0">
                  <a:pos x="105" y="137"/>
                </a:cxn>
                <a:cxn ang="0">
                  <a:pos x="122" y="143"/>
                </a:cxn>
                <a:cxn ang="0">
                  <a:pos x="84" y="105"/>
                </a:cxn>
                <a:cxn ang="0">
                  <a:pos x="80" y="88"/>
                </a:cxn>
                <a:cxn ang="0">
                  <a:pos x="99" y="92"/>
                </a:cxn>
                <a:cxn ang="0">
                  <a:pos x="11" y="6"/>
                </a:cxn>
                <a:cxn ang="0">
                  <a:pos x="0" y="0"/>
                </a:cxn>
                <a:cxn ang="0">
                  <a:pos x="9" y="8"/>
                </a:cxn>
                <a:cxn ang="0">
                  <a:pos x="5" y="17"/>
                </a:cxn>
                <a:cxn ang="0">
                  <a:pos x="5" y="17"/>
                </a:cxn>
              </a:cxnLst>
              <a:rect l="0" t="0" r="r" b="b"/>
              <a:pathLst>
                <a:path w="122" h="150">
                  <a:moveTo>
                    <a:pt x="5" y="17"/>
                  </a:moveTo>
                  <a:lnTo>
                    <a:pt x="82" y="113"/>
                  </a:lnTo>
                  <a:lnTo>
                    <a:pt x="93" y="137"/>
                  </a:lnTo>
                  <a:lnTo>
                    <a:pt x="105" y="150"/>
                  </a:lnTo>
                  <a:lnTo>
                    <a:pt x="105" y="137"/>
                  </a:lnTo>
                  <a:lnTo>
                    <a:pt x="122" y="143"/>
                  </a:lnTo>
                  <a:lnTo>
                    <a:pt x="84" y="105"/>
                  </a:lnTo>
                  <a:lnTo>
                    <a:pt x="80" y="88"/>
                  </a:lnTo>
                  <a:lnTo>
                    <a:pt x="99" y="92"/>
                  </a:lnTo>
                  <a:lnTo>
                    <a:pt x="11" y="6"/>
                  </a:lnTo>
                  <a:lnTo>
                    <a:pt x="0" y="0"/>
                  </a:lnTo>
                  <a:lnTo>
                    <a:pt x="9" y="8"/>
                  </a:lnTo>
                  <a:lnTo>
                    <a:pt x="5" y="17"/>
                  </a:lnTo>
                  <a:lnTo>
                    <a:pt x="5" y="1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6" name="Freeform 6101"/>
            <p:cNvSpPr>
              <a:spLocks/>
            </p:cNvSpPr>
            <p:nvPr/>
          </p:nvSpPr>
          <p:spPr bwMode="gray">
            <a:xfrm>
              <a:off x="6815225" y="334974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7" name="Freeform 6102"/>
            <p:cNvSpPr>
              <a:spLocks/>
            </p:cNvSpPr>
            <p:nvPr/>
          </p:nvSpPr>
          <p:spPr bwMode="gray">
            <a:xfrm>
              <a:off x="7144980" y="351802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8" name="Freeform 6103"/>
            <p:cNvSpPr>
              <a:spLocks/>
            </p:cNvSpPr>
            <p:nvPr/>
          </p:nvSpPr>
          <p:spPr bwMode="gray">
            <a:xfrm>
              <a:off x="7153961" y="3496186"/>
              <a:ext cx="10265" cy="15415"/>
            </a:xfrm>
            <a:custGeom>
              <a:avLst/>
              <a:gdLst/>
              <a:ahLst/>
              <a:cxnLst>
                <a:cxn ang="0">
                  <a:pos x="0" y="6"/>
                </a:cxn>
                <a:cxn ang="0">
                  <a:pos x="2" y="12"/>
                </a:cxn>
                <a:cxn ang="0">
                  <a:pos x="8" y="0"/>
                </a:cxn>
                <a:cxn ang="0">
                  <a:pos x="0" y="6"/>
                </a:cxn>
                <a:cxn ang="0">
                  <a:pos x="0" y="6"/>
                </a:cxn>
              </a:cxnLst>
              <a:rect l="0" t="0" r="r" b="b"/>
              <a:pathLst>
                <a:path w="8" h="12">
                  <a:moveTo>
                    <a:pt x="0" y="6"/>
                  </a:moveTo>
                  <a:lnTo>
                    <a:pt x="2" y="12"/>
                  </a:lnTo>
                  <a:lnTo>
                    <a:pt x="8" y="0"/>
                  </a:lnTo>
                  <a:lnTo>
                    <a:pt x="0" y="6"/>
                  </a:lnTo>
                  <a:lnTo>
                    <a:pt x="0"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9" name="Freeform 6104"/>
            <p:cNvSpPr>
              <a:spLocks/>
            </p:cNvSpPr>
            <p:nvPr/>
          </p:nvSpPr>
          <p:spPr bwMode="gray">
            <a:xfrm>
              <a:off x="7092373" y="349233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0" name="Freeform 6105"/>
            <p:cNvSpPr>
              <a:spLocks/>
            </p:cNvSpPr>
            <p:nvPr/>
          </p:nvSpPr>
          <p:spPr bwMode="gray">
            <a:xfrm>
              <a:off x="7109053" y="34846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1" name="Freeform 6106"/>
            <p:cNvSpPr>
              <a:spLocks/>
            </p:cNvSpPr>
            <p:nvPr/>
          </p:nvSpPr>
          <p:spPr bwMode="gray">
            <a:xfrm>
              <a:off x="7101355" y="347049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2" name="Freeform 6107"/>
            <p:cNvSpPr>
              <a:spLocks/>
            </p:cNvSpPr>
            <p:nvPr/>
          </p:nvSpPr>
          <p:spPr bwMode="gray">
            <a:xfrm>
              <a:off x="7115469" y="3431958"/>
              <a:ext cx="7699" cy="2569"/>
            </a:xfrm>
            <a:custGeom>
              <a:avLst/>
              <a:gdLst/>
              <a:ahLst/>
              <a:cxnLst>
                <a:cxn ang="0">
                  <a:pos x="0" y="0"/>
                </a:cxn>
                <a:cxn ang="0">
                  <a:pos x="6" y="2"/>
                </a:cxn>
                <a:cxn ang="0">
                  <a:pos x="0" y="0"/>
                </a:cxn>
              </a:cxnLst>
              <a:rect l="0" t="0" r="r" b="b"/>
              <a:pathLst>
                <a:path w="6" h="2">
                  <a:moveTo>
                    <a:pt x="0" y="0"/>
                  </a:moveTo>
                  <a:lnTo>
                    <a:pt x="6" y="2"/>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3" name="Line 6108"/>
            <p:cNvSpPr>
              <a:spLocks noChangeShapeType="1"/>
            </p:cNvSpPr>
            <p:nvPr/>
          </p:nvSpPr>
          <p:spPr bwMode="gray">
            <a:xfrm>
              <a:off x="7115469" y="3431958"/>
              <a:ext cx="7699" cy="2569"/>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4" name="Freeform 6109"/>
            <p:cNvSpPr>
              <a:spLocks/>
            </p:cNvSpPr>
            <p:nvPr/>
          </p:nvSpPr>
          <p:spPr bwMode="gray">
            <a:xfrm>
              <a:off x="7118035" y="3448657"/>
              <a:ext cx="0" cy="5138"/>
            </a:xfrm>
            <a:custGeom>
              <a:avLst/>
              <a:gdLst/>
              <a:ahLst/>
              <a:cxnLst>
                <a:cxn ang="0">
                  <a:pos x="0" y="0"/>
                </a:cxn>
                <a:cxn ang="0">
                  <a:pos x="0" y="4"/>
                </a:cxn>
                <a:cxn ang="0">
                  <a:pos x="0" y="0"/>
                </a:cxn>
              </a:cxnLst>
              <a:rect l="0" t="0" r="r" b="b"/>
              <a:pathLst>
                <a:path h="4">
                  <a:moveTo>
                    <a:pt x="0" y="0"/>
                  </a:moveTo>
                  <a:lnTo>
                    <a:pt x="0" y="4"/>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5" name="Line 6110"/>
            <p:cNvSpPr>
              <a:spLocks noChangeShapeType="1"/>
            </p:cNvSpPr>
            <p:nvPr/>
          </p:nvSpPr>
          <p:spPr bwMode="gray">
            <a:xfrm>
              <a:off x="7118035" y="3448657"/>
              <a:ext cx="0" cy="5138"/>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6" name="Freeform 6111"/>
            <p:cNvSpPr>
              <a:spLocks/>
            </p:cNvSpPr>
            <p:nvPr/>
          </p:nvSpPr>
          <p:spPr bwMode="gray">
            <a:xfrm>
              <a:off x="7132149" y="34653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7" name="Freeform 6112"/>
            <p:cNvSpPr>
              <a:spLocks/>
            </p:cNvSpPr>
            <p:nvPr/>
          </p:nvSpPr>
          <p:spPr bwMode="gray">
            <a:xfrm>
              <a:off x="6717232" y="43351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8" name="Freeform 6113"/>
            <p:cNvSpPr>
              <a:spLocks/>
            </p:cNvSpPr>
            <p:nvPr/>
          </p:nvSpPr>
          <p:spPr bwMode="gray">
            <a:xfrm>
              <a:off x="6758291" y="4251605"/>
              <a:ext cx="10265" cy="8992"/>
            </a:xfrm>
            <a:custGeom>
              <a:avLst/>
              <a:gdLst/>
              <a:ahLst/>
              <a:cxnLst>
                <a:cxn ang="0">
                  <a:pos x="0" y="7"/>
                </a:cxn>
                <a:cxn ang="0">
                  <a:pos x="4" y="7"/>
                </a:cxn>
                <a:cxn ang="0">
                  <a:pos x="8" y="1"/>
                </a:cxn>
                <a:cxn ang="0">
                  <a:pos x="4" y="0"/>
                </a:cxn>
                <a:cxn ang="0">
                  <a:pos x="0" y="7"/>
                </a:cxn>
                <a:cxn ang="0">
                  <a:pos x="0" y="7"/>
                </a:cxn>
              </a:cxnLst>
              <a:rect l="0" t="0" r="r" b="b"/>
              <a:pathLst>
                <a:path w="8" h="7">
                  <a:moveTo>
                    <a:pt x="0" y="7"/>
                  </a:moveTo>
                  <a:lnTo>
                    <a:pt x="4" y="7"/>
                  </a:lnTo>
                  <a:lnTo>
                    <a:pt x="8" y="1"/>
                  </a:lnTo>
                  <a:lnTo>
                    <a:pt x="4" y="0"/>
                  </a:lnTo>
                  <a:lnTo>
                    <a:pt x="0" y="7"/>
                  </a:lnTo>
                  <a:lnTo>
                    <a:pt x="0" y="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9" name="Freeform 6114"/>
            <p:cNvSpPr>
              <a:spLocks/>
            </p:cNvSpPr>
            <p:nvPr/>
          </p:nvSpPr>
          <p:spPr bwMode="gray">
            <a:xfrm>
              <a:off x="9298009" y="4627882"/>
              <a:ext cx="30794" cy="16699"/>
            </a:xfrm>
            <a:custGeom>
              <a:avLst/>
              <a:gdLst/>
              <a:ahLst/>
              <a:cxnLst>
                <a:cxn ang="0">
                  <a:pos x="0" y="9"/>
                </a:cxn>
                <a:cxn ang="0">
                  <a:pos x="15" y="13"/>
                </a:cxn>
                <a:cxn ang="0">
                  <a:pos x="24" y="6"/>
                </a:cxn>
                <a:cxn ang="0">
                  <a:pos x="23" y="0"/>
                </a:cxn>
                <a:cxn ang="0">
                  <a:pos x="8" y="0"/>
                </a:cxn>
                <a:cxn ang="0">
                  <a:pos x="0" y="9"/>
                </a:cxn>
                <a:cxn ang="0">
                  <a:pos x="0" y="9"/>
                </a:cxn>
              </a:cxnLst>
              <a:rect l="0" t="0" r="r" b="b"/>
              <a:pathLst>
                <a:path w="24" h="13">
                  <a:moveTo>
                    <a:pt x="0" y="9"/>
                  </a:moveTo>
                  <a:lnTo>
                    <a:pt x="15" y="13"/>
                  </a:lnTo>
                  <a:lnTo>
                    <a:pt x="24" y="6"/>
                  </a:lnTo>
                  <a:lnTo>
                    <a:pt x="23" y="0"/>
                  </a:lnTo>
                  <a:lnTo>
                    <a:pt x="8" y="0"/>
                  </a:lnTo>
                  <a:lnTo>
                    <a:pt x="0" y="9"/>
                  </a:lnTo>
                  <a:lnTo>
                    <a:pt x="0" y="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0" name="Freeform 6115"/>
            <p:cNvSpPr>
              <a:spLocks/>
            </p:cNvSpPr>
            <p:nvPr/>
          </p:nvSpPr>
          <p:spPr bwMode="gray">
            <a:xfrm>
              <a:off x="9165851" y="4558516"/>
              <a:ext cx="82118" cy="47529"/>
            </a:xfrm>
            <a:custGeom>
              <a:avLst/>
              <a:gdLst/>
              <a:ahLst/>
              <a:cxnLst>
                <a:cxn ang="0">
                  <a:pos x="0" y="37"/>
                </a:cxn>
                <a:cxn ang="0">
                  <a:pos x="17" y="31"/>
                </a:cxn>
                <a:cxn ang="0">
                  <a:pos x="32" y="16"/>
                </a:cxn>
                <a:cxn ang="0">
                  <a:pos x="64" y="0"/>
                </a:cxn>
                <a:cxn ang="0">
                  <a:pos x="28" y="5"/>
                </a:cxn>
                <a:cxn ang="0">
                  <a:pos x="8" y="18"/>
                </a:cxn>
                <a:cxn ang="0">
                  <a:pos x="0" y="37"/>
                </a:cxn>
                <a:cxn ang="0">
                  <a:pos x="0" y="37"/>
                </a:cxn>
              </a:cxnLst>
              <a:rect l="0" t="0" r="r" b="b"/>
              <a:pathLst>
                <a:path w="64" h="37">
                  <a:moveTo>
                    <a:pt x="0" y="37"/>
                  </a:moveTo>
                  <a:lnTo>
                    <a:pt x="17" y="31"/>
                  </a:lnTo>
                  <a:lnTo>
                    <a:pt x="32" y="16"/>
                  </a:lnTo>
                  <a:lnTo>
                    <a:pt x="64" y="0"/>
                  </a:lnTo>
                  <a:lnTo>
                    <a:pt x="28" y="5"/>
                  </a:lnTo>
                  <a:lnTo>
                    <a:pt x="8" y="18"/>
                  </a:lnTo>
                  <a:lnTo>
                    <a:pt x="0" y="37"/>
                  </a:lnTo>
                  <a:lnTo>
                    <a:pt x="0" y="3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1" name="Freeform 6116"/>
            <p:cNvSpPr>
              <a:spLocks/>
            </p:cNvSpPr>
            <p:nvPr/>
          </p:nvSpPr>
          <p:spPr bwMode="gray">
            <a:xfrm>
              <a:off x="9100413" y="42373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2" name="Freeform 6117"/>
            <p:cNvSpPr>
              <a:spLocks/>
            </p:cNvSpPr>
            <p:nvPr/>
          </p:nvSpPr>
          <p:spPr bwMode="gray">
            <a:xfrm>
              <a:off x="9122225" y="421810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3" name="Freeform 6118"/>
            <p:cNvSpPr>
              <a:spLocks/>
            </p:cNvSpPr>
            <p:nvPr/>
          </p:nvSpPr>
          <p:spPr bwMode="gray">
            <a:xfrm>
              <a:off x="5072785" y="3275242"/>
              <a:ext cx="26945" cy="10276"/>
            </a:xfrm>
            <a:custGeom>
              <a:avLst/>
              <a:gdLst/>
              <a:ahLst/>
              <a:cxnLst>
                <a:cxn ang="0">
                  <a:pos x="0" y="0"/>
                </a:cxn>
                <a:cxn ang="0">
                  <a:pos x="15" y="8"/>
                </a:cxn>
                <a:cxn ang="0">
                  <a:pos x="21" y="0"/>
                </a:cxn>
                <a:cxn ang="0">
                  <a:pos x="0" y="0"/>
                </a:cxn>
                <a:cxn ang="0">
                  <a:pos x="0" y="0"/>
                </a:cxn>
              </a:cxnLst>
              <a:rect l="0" t="0" r="r" b="b"/>
              <a:pathLst>
                <a:path w="21" h="8">
                  <a:moveTo>
                    <a:pt x="0" y="0"/>
                  </a:moveTo>
                  <a:lnTo>
                    <a:pt x="15" y="8"/>
                  </a:lnTo>
                  <a:lnTo>
                    <a:pt x="21" y="0"/>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4" name="Freeform 6119"/>
            <p:cNvSpPr>
              <a:spLocks/>
            </p:cNvSpPr>
            <p:nvPr/>
          </p:nvSpPr>
          <p:spPr bwMode="gray">
            <a:xfrm>
              <a:off x="7402403" y="448667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5" name="Freeform 6120"/>
            <p:cNvSpPr>
              <a:spLocks/>
            </p:cNvSpPr>
            <p:nvPr/>
          </p:nvSpPr>
          <p:spPr bwMode="gray">
            <a:xfrm>
              <a:off x="9031126" y="3063289"/>
              <a:ext cx="12831" cy="12846"/>
            </a:xfrm>
            <a:custGeom>
              <a:avLst/>
              <a:gdLst/>
              <a:ahLst/>
              <a:cxnLst>
                <a:cxn ang="0">
                  <a:pos x="2" y="6"/>
                </a:cxn>
                <a:cxn ang="0">
                  <a:pos x="10" y="10"/>
                </a:cxn>
                <a:cxn ang="0">
                  <a:pos x="10" y="4"/>
                </a:cxn>
                <a:cxn ang="0">
                  <a:pos x="0" y="0"/>
                </a:cxn>
                <a:cxn ang="0">
                  <a:pos x="2" y="6"/>
                </a:cxn>
                <a:cxn ang="0">
                  <a:pos x="2" y="6"/>
                </a:cxn>
              </a:cxnLst>
              <a:rect l="0" t="0" r="r" b="b"/>
              <a:pathLst>
                <a:path w="10" h="10">
                  <a:moveTo>
                    <a:pt x="2" y="6"/>
                  </a:moveTo>
                  <a:lnTo>
                    <a:pt x="10" y="10"/>
                  </a:lnTo>
                  <a:lnTo>
                    <a:pt x="10" y="4"/>
                  </a:lnTo>
                  <a:lnTo>
                    <a:pt x="0" y="0"/>
                  </a:lnTo>
                  <a:lnTo>
                    <a:pt x="2" y="6"/>
                  </a:lnTo>
                  <a:lnTo>
                    <a:pt x="2" y="6"/>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6" name="Freeform 6121"/>
            <p:cNvSpPr>
              <a:spLocks/>
            </p:cNvSpPr>
            <p:nvPr/>
          </p:nvSpPr>
          <p:spPr bwMode="gray">
            <a:xfrm>
              <a:off x="6584268" y="29810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7" name="Freeform 6122"/>
            <p:cNvSpPr>
              <a:spLocks/>
            </p:cNvSpPr>
            <p:nvPr/>
          </p:nvSpPr>
          <p:spPr bwMode="gray">
            <a:xfrm>
              <a:off x="6810092" y="3054297"/>
              <a:ext cx="12831" cy="11561"/>
            </a:xfrm>
            <a:custGeom>
              <a:avLst/>
              <a:gdLst/>
              <a:ahLst/>
              <a:cxnLst>
                <a:cxn ang="0">
                  <a:pos x="0" y="2"/>
                </a:cxn>
                <a:cxn ang="0">
                  <a:pos x="0" y="9"/>
                </a:cxn>
                <a:cxn ang="0">
                  <a:pos x="10" y="9"/>
                </a:cxn>
                <a:cxn ang="0">
                  <a:pos x="4" y="0"/>
                </a:cxn>
                <a:cxn ang="0">
                  <a:pos x="0" y="2"/>
                </a:cxn>
                <a:cxn ang="0">
                  <a:pos x="0" y="2"/>
                </a:cxn>
              </a:cxnLst>
              <a:rect l="0" t="0" r="r" b="b"/>
              <a:pathLst>
                <a:path w="10" h="9">
                  <a:moveTo>
                    <a:pt x="0" y="2"/>
                  </a:moveTo>
                  <a:lnTo>
                    <a:pt x="0" y="9"/>
                  </a:lnTo>
                  <a:lnTo>
                    <a:pt x="10" y="9"/>
                  </a:lnTo>
                  <a:lnTo>
                    <a:pt x="4" y="0"/>
                  </a:lnTo>
                  <a:lnTo>
                    <a:pt x="0" y="2"/>
                  </a:lnTo>
                  <a:lnTo>
                    <a:pt x="0" y="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8" name="Freeform 6123"/>
            <p:cNvSpPr>
              <a:spLocks/>
            </p:cNvSpPr>
            <p:nvPr/>
          </p:nvSpPr>
          <p:spPr bwMode="gray">
            <a:xfrm>
              <a:off x="6826773" y="3041452"/>
              <a:ext cx="26945" cy="21838"/>
            </a:xfrm>
            <a:custGeom>
              <a:avLst/>
              <a:gdLst/>
              <a:ahLst/>
              <a:cxnLst>
                <a:cxn ang="0">
                  <a:pos x="0" y="8"/>
                </a:cxn>
                <a:cxn ang="0">
                  <a:pos x="4" y="15"/>
                </a:cxn>
                <a:cxn ang="0">
                  <a:pos x="12" y="17"/>
                </a:cxn>
                <a:cxn ang="0">
                  <a:pos x="19" y="15"/>
                </a:cxn>
                <a:cxn ang="0">
                  <a:pos x="15" y="12"/>
                </a:cxn>
                <a:cxn ang="0">
                  <a:pos x="21" y="8"/>
                </a:cxn>
                <a:cxn ang="0">
                  <a:pos x="19" y="0"/>
                </a:cxn>
                <a:cxn ang="0">
                  <a:pos x="0" y="8"/>
                </a:cxn>
                <a:cxn ang="0">
                  <a:pos x="0" y="8"/>
                </a:cxn>
              </a:cxnLst>
              <a:rect l="0" t="0" r="r" b="b"/>
              <a:pathLst>
                <a:path w="21" h="17">
                  <a:moveTo>
                    <a:pt x="0" y="8"/>
                  </a:moveTo>
                  <a:lnTo>
                    <a:pt x="4" y="15"/>
                  </a:lnTo>
                  <a:lnTo>
                    <a:pt x="12" y="17"/>
                  </a:lnTo>
                  <a:lnTo>
                    <a:pt x="19" y="15"/>
                  </a:lnTo>
                  <a:lnTo>
                    <a:pt x="15" y="12"/>
                  </a:lnTo>
                  <a:lnTo>
                    <a:pt x="21" y="8"/>
                  </a:lnTo>
                  <a:lnTo>
                    <a:pt x="19" y="0"/>
                  </a:lnTo>
                  <a:lnTo>
                    <a:pt x="0" y="8"/>
                  </a:lnTo>
                  <a:lnTo>
                    <a:pt x="0" y="8"/>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9" name="Freeform 6124"/>
            <p:cNvSpPr>
              <a:spLocks/>
            </p:cNvSpPr>
            <p:nvPr/>
          </p:nvSpPr>
          <p:spPr bwMode="gray">
            <a:xfrm>
              <a:off x="6826773" y="3070997"/>
              <a:ext cx="19246" cy="5138"/>
            </a:xfrm>
            <a:custGeom>
              <a:avLst/>
              <a:gdLst/>
              <a:ahLst/>
              <a:cxnLst>
                <a:cxn ang="0">
                  <a:pos x="0" y="0"/>
                </a:cxn>
                <a:cxn ang="0">
                  <a:pos x="4" y="4"/>
                </a:cxn>
                <a:cxn ang="0">
                  <a:pos x="15" y="0"/>
                </a:cxn>
                <a:cxn ang="0">
                  <a:pos x="0" y="0"/>
                </a:cxn>
                <a:cxn ang="0">
                  <a:pos x="0" y="0"/>
                </a:cxn>
              </a:cxnLst>
              <a:rect l="0" t="0" r="r" b="b"/>
              <a:pathLst>
                <a:path w="15" h="4">
                  <a:moveTo>
                    <a:pt x="0" y="0"/>
                  </a:moveTo>
                  <a:lnTo>
                    <a:pt x="4" y="4"/>
                  </a:lnTo>
                  <a:lnTo>
                    <a:pt x="15" y="0"/>
                  </a:ln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0" name="Freeform 6125"/>
            <p:cNvSpPr>
              <a:spLocks/>
            </p:cNvSpPr>
            <p:nvPr/>
          </p:nvSpPr>
          <p:spPr bwMode="gray">
            <a:xfrm>
              <a:off x="6894777" y="30658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1" name="Freeform 6126"/>
            <p:cNvSpPr>
              <a:spLocks/>
            </p:cNvSpPr>
            <p:nvPr/>
          </p:nvSpPr>
          <p:spPr bwMode="gray">
            <a:xfrm>
              <a:off x="7132954" y="5013348"/>
              <a:ext cx="48758" cy="48813"/>
            </a:xfrm>
            <a:custGeom>
              <a:avLst/>
              <a:gdLst/>
              <a:ahLst/>
              <a:cxnLst>
                <a:cxn ang="0">
                  <a:pos x="38" y="15"/>
                </a:cxn>
                <a:cxn ang="0">
                  <a:pos x="32" y="27"/>
                </a:cxn>
                <a:cxn ang="0">
                  <a:pos x="12" y="38"/>
                </a:cxn>
                <a:cxn ang="0">
                  <a:pos x="0" y="21"/>
                </a:cxn>
                <a:cxn ang="0">
                  <a:pos x="21" y="0"/>
                </a:cxn>
                <a:cxn ang="0">
                  <a:pos x="30" y="2"/>
                </a:cxn>
                <a:cxn ang="0">
                  <a:pos x="38" y="15"/>
                </a:cxn>
                <a:cxn ang="0">
                  <a:pos x="38" y="15"/>
                </a:cxn>
              </a:cxnLst>
              <a:rect l="0" t="0" r="r" b="b"/>
              <a:pathLst>
                <a:path w="38" h="38">
                  <a:moveTo>
                    <a:pt x="38" y="15"/>
                  </a:moveTo>
                  <a:lnTo>
                    <a:pt x="32" y="27"/>
                  </a:lnTo>
                  <a:lnTo>
                    <a:pt x="12" y="38"/>
                  </a:lnTo>
                  <a:lnTo>
                    <a:pt x="0" y="21"/>
                  </a:lnTo>
                  <a:lnTo>
                    <a:pt x="21" y="0"/>
                  </a:lnTo>
                  <a:lnTo>
                    <a:pt x="30" y="2"/>
                  </a:lnTo>
                  <a:lnTo>
                    <a:pt x="38" y="15"/>
                  </a:lnTo>
                  <a:lnTo>
                    <a:pt x="38"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2" name="Freeform 6127"/>
            <p:cNvSpPr>
              <a:spLocks/>
            </p:cNvSpPr>
            <p:nvPr/>
          </p:nvSpPr>
          <p:spPr bwMode="gray">
            <a:xfrm>
              <a:off x="5113844" y="3515454"/>
              <a:ext cx="14114" cy="12846"/>
            </a:xfrm>
            <a:custGeom>
              <a:avLst/>
              <a:gdLst/>
              <a:ahLst/>
              <a:cxnLst>
                <a:cxn ang="0">
                  <a:pos x="0" y="10"/>
                </a:cxn>
                <a:cxn ang="0">
                  <a:pos x="11" y="0"/>
                </a:cxn>
                <a:cxn ang="0">
                  <a:pos x="0" y="10"/>
                </a:cxn>
              </a:cxnLst>
              <a:rect l="0" t="0" r="r" b="b"/>
              <a:pathLst>
                <a:path w="11" h="10">
                  <a:moveTo>
                    <a:pt x="0" y="10"/>
                  </a:moveTo>
                  <a:lnTo>
                    <a:pt x="11" y="0"/>
                  </a:lnTo>
                  <a:lnTo>
                    <a:pt x="0" y="1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3" name="Line 6128"/>
            <p:cNvSpPr>
              <a:spLocks noChangeShapeType="1"/>
            </p:cNvSpPr>
            <p:nvPr/>
          </p:nvSpPr>
          <p:spPr bwMode="gray">
            <a:xfrm flipV="1">
              <a:off x="5113844" y="3515454"/>
              <a:ext cx="14114" cy="12846"/>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4" name="Freeform 6129"/>
            <p:cNvSpPr>
              <a:spLocks/>
            </p:cNvSpPr>
            <p:nvPr/>
          </p:nvSpPr>
          <p:spPr bwMode="gray">
            <a:xfrm>
              <a:off x="8928478" y="3828887"/>
              <a:ext cx="14114" cy="7707"/>
            </a:xfrm>
            <a:custGeom>
              <a:avLst/>
              <a:gdLst/>
              <a:ahLst/>
              <a:cxnLst>
                <a:cxn ang="0">
                  <a:pos x="0" y="0"/>
                </a:cxn>
                <a:cxn ang="0">
                  <a:pos x="1" y="6"/>
                </a:cxn>
                <a:cxn ang="0">
                  <a:pos x="11" y="6"/>
                </a:cxn>
                <a:cxn ang="0">
                  <a:pos x="11" y="0"/>
                </a:cxn>
                <a:cxn ang="0">
                  <a:pos x="0" y="0"/>
                </a:cxn>
              </a:cxnLst>
              <a:rect l="0" t="0" r="r" b="b"/>
              <a:pathLst>
                <a:path w="11" h="6">
                  <a:moveTo>
                    <a:pt x="0" y="0"/>
                  </a:moveTo>
                  <a:lnTo>
                    <a:pt x="1" y="6"/>
                  </a:lnTo>
                  <a:lnTo>
                    <a:pt x="11" y="6"/>
                  </a:lnTo>
                  <a:lnTo>
                    <a:pt x="11" y="0"/>
                  </a:lnTo>
                  <a:lnTo>
                    <a:pt x="0"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5" name="Freeform 6130"/>
            <p:cNvSpPr>
              <a:spLocks/>
            </p:cNvSpPr>
            <p:nvPr/>
          </p:nvSpPr>
          <p:spPr bwMode="gray">
            <a:xfrm>
              <a:off x="8928478" y="3828887"/>
              <a:ext cx="14114" cy="7707"/>
            </a:xfrm>
            <a:custGeom>
              <a:avLst/>
              <a:gdLst/>
              <a:ahLst/>
              <a:cxnLst>
                <a:cxn ang="0">
                  <a:pos x="0" y="0"/>
                </a:cxn>
                <a:cxn ang="0">
                  <a:pos x="1" y="6"/>
                </a:cxn>
                <a:cxn ang="0">
                  <a:pos x="11" y="6"/>
                </a:cxn>
                <a:cxn ang="0">
                  <a:pos x="11" y="0"/>
                </a:cxn>
              </a:cxnLst>
              <a:rect l="0" t="0" r="r" b="b"/>
              <a:pathLst>
                <a:path w="11" h="6">
                  <a:moveTo>
                    <a:pt x="0" y="0"/>
                  </a:moveTo>
                  <a:lnTo>
                    <a:pt x="1" y="6"/>
                  </a:lnTo>
                  <a:lnTo>
                    <a:pt x="11" y="6"/>
                  </a:lnTo>
                  <a:lnTo>
                    <a:pt x="11" y="0"/>
                  </a:lnTo>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6" name="Freeform 6131"/>
            <p:cNvSpPr>
              <a:spLocks/>
            </p:cNvSpPr>
            <p:nvPr/>
          </p:nvSpPr>
          <p:spPr bwMode="gray">
            <a:xfrm>
              <a:off x="8928478" y="3828887"/>
              <a:ext cx="14114" cy="0"/>
            </a:xfrm>
            <a:custGeom>
              <a:avLst/>
              <a:gdLst/>
              <a:ahLst/>
              <a:cxnLst>
                <a:cxn ang="0">
                  <a:pos x="11" y="0"/>
                </a:cxn>
                <a:cxn ang="0">
                  <a:pos x="0" y="0"/>
                </a:cxn>
                <a:cxn ang="0">
                  <a:pos x="11" y="0"/>
                </a:cxn>
              </a:cxnLst>
              <a:rect l="0" t="0" r="r" b="b"/>
              <a:pathLst>
                <a:path w="11">
                  <a:moveTo>
                    <a:pt x="11" y="0"/>
                  </a:moveTo>
                  <a:lnTo>
                    <a:pt x="0" y="0"/>
                  </a:lnTo>
                  <a:lnTo>
                    <a:pt x="11" y="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7" name="Line 6132"/>
            <p:cNvSpPr>
              <a:spLocks noChangeShapeType="1"/>
            </p:cNvSpPr>
            <p:nvPr/>
          </p:nvSpPr>
          <p:spPr bwMode="gray">
            <a:xfrm flipH="1">
              <a:off x="8928478" y="3828887"/>
              <a:ext cx="14114" cy="0"/>
            </a:xfrm>
            <a:prstGeom prst="line">
              <a:avLst/>
            </a:prstGeom>
            <a:solidFill>
              <a:srgbClr val="4BACC6">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8" name="Freeform 6133"/>
            <p:cNvSpPr>
              <a:spLocks/>
            </p:cNvSpPr>
            <p:nvPr/>
          </p:nvSpPr>
          <p:spPr bwMode="gray">
            <a:xfrm>
              <a:off x="6445694" y="3065858"/>
              <a:ext cx="80835" cy="79643"/>
            </a:xfrm>
            <a:custGeom>
              <a:avLst/>
              <a:gdLst/>
              <a:ahLst/>
              <a:cxnLst>
                <a:cxn ang="0">
                  <a:pos x="39" y="9"/>
                </a:cxn>
                <a:cxn ang="0">
                  <a:pos x="46" y="17"/>
                </a:cxn>
                <a:cxn ang="0">
                  <a:pos x="60" y="11"/>
                </a:cxn>
                <a:cxn ang="0">
                  <a:pos x="63" y="19"/>
                </a:cxn>
                <a:cxn ang="0">
                  <a:pos x="63" y="36"/>
                </a:cxn>
                <a:cxn ang="0">
                  <a:pos x="56" y="51"/>
                </a:cxn>
                <a:cxn ang="0">
                  <a:pos x="9" y="62"/>
                </a:cxn>
                <a:cxn ang="0">
                  <a:pos x="0" y="51"/>
                </a:cxn>
                <a:cxn ang="0">
                  <a:pos x="9" y="51"/>
                </a:cxn>
                <a:cxn ang="0">
                  <a:pos x="22" y="34"/>
                </a:cxn>
                <a:cxn ang="0">
                  <a:pos x="7" y="28"/>
                </a:cxn>
                <a:cxn ang="0">
                  <a:pos x="17" y="23"/>
                </a:cxn>
                <a:cxn ang="0">
                  <a:pos x="9" y="19"/>
                </a:cxn>
                <a:cxn ang="0">
                  <a:pos x="13" y="13"/>
                </a:cxn>
                <a:cxn ang="0">
                  <a:pos x="30" y="13"/>
                </a:cxn>
                <a:cxn ang="0">
                  <a:pos x="35" y="9"/>
                </a:cxn>
                <a:cxn ang="0">
                  <a:pos x="30" y="8"/>
                </a:cxn>
                <a:cxn ang="0">
                  <a:pos x="35" y="0"/>
                </a:cxn>
                <a:cxn ang="0">
                  <a:pos x="45" y="0"/>
                </a:cxn>
                <a:cxn ang="0">
                  <a:pos x="39" y="9"/>
                </a:cxn>
                <a:cxn ang="0">
                  <a:pos x="39" y="9"/>
                </a:cxn>
              </a:cxnLst>
              <a:rect l="0" t="0" r="r" b="b"/>
              <a:pathLst>
                <a:path w="63" h="62">
                  <a:moveTo>
                    <a:pt x="39" y="9"/>
                  </a:moveTo>
                  <a:lnTo>
                    <a:pt x="46" y="17"/>
                  </a:lnTo>
                  <a:lnTo>
                    <a:pt x="60" y="11"/>
                  </a:lnTo>
                  <a:lnTo>
                    <a:pt x="63" y="19"/>
                  </a:lnTo>
                  <a:lnTo>
                    <a:pt x="63" y="36"/>
                  </a:lnTo>
                  <a:lnTo>
                    <a:pt x="56" y="51"/>
                  </a:lnTo>
                  <a:lnTo>
                    <a:pt x="9" y="62"/>
                  </a:lnTo>
                  <a:lnTo>
                    <a:pt x="0" y="51"/>
                  </a:lnTo>
                  <a:lnTo>
                    <a:pt x="9" y="51"/>
                  </a:lnTo>
                  <a:lnTo>
                    <a:pt x="22" y="34"/>
                  </a:lnTo>
                  <a:lnTo>
                    <a:pt x="7" y="28"/>
                  </a:lnTo>
                  <a:lnTo>
                    <a:pt x="17" y="23"/>
                  </a:lnTo>
                  <a:lnTo>
                    <a:pt x="9" y="19"/>
                  </a:lnTo>
                  <a:lnTo>
                    <a:pt x="13" y="13"/>
                  </a:lnTo>
                  <a:lnTo>
                    <a:pt x="30" y="13"/>
                  </a:lnTo>
                  <a:lnTo>
                    <a:pt x="35" y="9"/>
                  </a:lnTo>
                  <a:lnTo>
                    <a:pt x="30" y="8"/>
                  </a:lnTo>
                  <a:lnTo>
                    <a:pt x="35" y="0"/>
                  </a:lnTo>
                  <a:lnTo>
                    <a:pt x="45" y="0"/>
                  </a:lnTo>
                  <a:lnTo>
                    <a:pt x="39" y="9"/>
                  </a:lnTo>
                  <a:lnTo>
                    <a:pt x="39" y="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9" name="Freeform 6134"/>
            <p:cNvSpPr>
              <a:spLocks/>
            </p:cNvSpPr>
            <p:nvPr/>
          </p:nvSpPr>
          <p:spPr bwMode="gray">
            <a:xfrm>
              <a:off x="6694614" y="3096688"/>
              <a:ext cx="68004" cy="65513"/>
            </a:xfrm>
            <a:custGeom>
              <a:avLst/>
              <a:gdLst/>
              <a:ahLst/>
              <a:cxnLst>
                <a:cxn ang="0">
                  <a:pos x="0" y="40"/>
                </a:cxn>
                <a:cxn ang="0">
                  <a:pos x="17" y="15"/>
                </a:cxn>
                <a:cxn ang="0">
                  <a:pos x="21" y="14"/>
                </a:cxn>
                <a:cxn ang="0">
                  <a:pos x="21" y="21"/>
                </a:cxn>
                <a:cxn ang="0">
                  <a:pos x="27" y="25"/>
                </a:cxn>
                <a:cxn ang="0">
                  <a:pos x="32" y="21"/>
                </a:cxn>
                <a:cxn ang="0">
                  <a:pos x="27" y="8"/>
                </a:cxn>
                <a:cxn ang="0">
                  <a:pos x="53" y="0"/>
                </a:cxn>
                <a:cxn ang="0">
                  <a:pos x="44" y="19"/>
                </a:cxn>
                <a:cxn ang="0">
                  <a:pos x="47" y="25"/>
                </a:cxn>
                <a:cxn ang="0">
                  <a:pos x="32" y="32"/>
                </a:cxn>
                <a:cxn ang="0">
                  <a:pos x="32" y="51"/>
                </a:cxn>
                <a:cxn ang="0">
                  <a:pos x="21" y="40"/>
                </a:cxn>
                <a:cxn ang="0">
                  <a:pos x="21" y="40"/>
                </a:cxn>
                <a:cxn ang="0">
                  <a:pos x="0" y="40"/>
                </a:cxn>
                <a:cxn ang="0">
                  <a:pos x="0" y="40"/>
                </a:cxn>
                <a:cxn ang="0">
                  <a:pos x="0" y="40"/>
                </a:cxn>
              </a:cxnLst>
              <a:rect l="0" t="0" r="r" b="b"/>
              <a:pathLst>
                <a:path w="53" h="51">
                  <a:moveTo>
                    <a:pt x="0" y="40"/>
                  </a:moveTo>
                  <a:lnTo>
                    <a:pt x="17" y="15"/>
                  </a:lnTo>
                  <a:lnTo>
                    <a:pt x="21" y="14"/>
                  </a:lnTo>
                  <a:lnTo>
                    <a:pt x="21" y="21"/>
                  </a:lnTo>
                  <a:lnTo>
                    <a:pt x="27" y="25"/>
                  </a:lnTo>
                  <a:lnTo>
                    <a:pt x="32" y="21"/>
                  </a:lnTo>
                  <a:lnTo>
                    <a:pt x="27" y="8"/>
                  </a:lnTo>
                  <a:lnTo>
                    <a:pt x="53" y="0"/>
                  </a:lnTo>
                  <a:lnTo>
                    <a:pt x="44" y="19"/>
                  </a:lnTo>
                  <a:lnTo>
                    <a:pt x="47" y="25"/>
                  </a:lnTo>
                  <a:lnTo>
                    <a:pt x="32" y="32"/>
                  </a:lnTo>
                  <a:lnTo>
                    <a:pt x="32" y="51"/>
                  </a:lnTo>
                  <a:lnTo>
                    <a:pt x="21" y="40"/>
                  </a:lnTo>
                  <a:lnTo>
                    <a:pt x="21" y="40"/>
                  </a:lnTo>
                  <a:lnTo>
                    <a:pt x="0" y="40"/>
                  </a:lnTo>
                  <a:lnTo>
                    <a:pt x="0" y="40"/>
                  </a:lnTo>
                  <a:lnTo>
                    <a:pt x="0" y="40"/>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0" name="Freeform 6135"/>
            <p:cNvSpPr>
              <a:spLocks/>
            </p:cNvSpPr>
            <p:nvPr/>
          </p:nvSpPr>
          <p:spPr bwMode="gray">
            <a:xfrm>
              <a:off x="6933269" y="3178900"/>
              <a:ext cx="101364" cy="52667"/>
            </a:xfrm>
            <a:custGeom>
              <a:avLst/>
              <a:gdLst/>
              <a:ahLst/>
              <a:cxnLst>
                <a:cxn ang="0">
                  <a:pos x="0" y="23"/>
                </a:cxn>
                <a:cxn ang="0">
                  <a:pos x="6" y="36"/>
                </a:cxn>
                <a:cxn ang="0">
                  <a:pos x="21" y="41"/>
                </a:cxn>
                <a:cxn ang="0">
                  <a:pos x="56" y="26"/>
                </a:cxn>
                <a:cxn ang="0">
                  <a:pos x="75" y="28"/>
                </a:cxn>
                <a:cxn ang="0">
                  <a:pos x="79" y="17"/>
                </a:cxn>
                <a:cxn ang="0">
                  <a:pos x="65" y="11"/>
                </a:cxn>
                <a:cxn ang="0">
                  <a:pos x="45" y="15"/>
                </a:cxn>
                <a:cxn ang="0">
                  <a:pos x="17" y="0"/>
                </a:cxn>
                <a:cxn ang="0">
                  <a:pos x="0" y="23"/>
                </a:cxn>
                <a:cxn ang="0">
                  <a:pos x="0" y="23"/>
                </a:cxn>
              </a:cxnLst>
              <a:rect l="0" t="0" r="r" b="b"/>
              <a:pathLst>
                <a:path w="79" h="41">
                  <a:moveTo>
                    <a:pt x="0" y="23"/>
                  </a:moveTo>
                  <a:lnTo>
                    <a:pt x="6" y="36"/>
                  </a:lnTo>
                  <a:lnTo>
                    <a:pt x="21" y="41"/>
                  </a:lnTo>
                  <a:lnTo>
                    <a:pt x="56" y="26"/>
                  </a:lnTo>
                  <a:lnTo>
                    <a:pt x="75" y="28"/>
                  </a:lnTo>
                  <a:lnTo>
                    <a:pt x="79" y="17"/>
                  </a:lnTo>
                  <a:lnTo>
                    <a:pt x="65" y="11"/>
                  </a:lnTo>
                  <a:lnTo>
                    <a:pt x="45" y="15"/>
                  </a:lnTo>
                  <a:lnTo>
                    <a:pt x="17" y="0"/>
                  </a:lnTo>
                  <a:lnTo>
                    <a:pt x="0" y="23"/>
                  </a:lnTo>
                  <a:lnTo>
                    <a:pt x="0" y="2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1" name="Freeform 6136"/>
            <p:cNvSpPr>
              <a:spLocks/>
            </p:cNvSpPr>
            <p:nvPr/>
          </p:nvSpPr>
          <p:spPr bwMode="gray">
            <a:xfrm>
              <a:off x="6844736" y="3151924"/>
              <a:ext cx="110346" cy="57805"/>
            </a:xfrm>
            <a:custGeom>
              <a:avLst/>
              <a:gdLst/>
              <a:ahLst/>
              <a:cxnLst>
                <a:cxn ang="0">
                  <a:pos x="86" y="21"/>
                </a:cxn>
                <a:cxn ang="0">
                  <a:pos x="69" y="14"/>
                </a:cxn>
                <a:cxn ang="0">
                  <a:pos x="67" y="19"/>
                </a:cxn>
                <a:cxn ang="0">
                  <a:pos x="52" y="8"/>
                </a:cxn>
                <a:cxn ang="0">
                  <a:pos x="37" y="6"/>
                </a:cxn>
                <a:cxn ang="0">
                  <a:pos x="31" y="0"/>
                </a:cxn>
                <a:cxn ang="0">
                  <a:pos x="0" y="15"/>
                </a:cxn>
                <a:cxn ang="0">
                  <a:pos x="7" y="30"/>
                </a:cxn>
                <a:cxn ang="0">
                  <a:pos x="26" y="44"/>
                </a:cxn>
                <a:cxn ang="0">
                  <a:pos x="39" y="45"/>
                </a:cxn>
                <a:cxn ang="0">
                  <a:pos x="45" y="40"/>
                </a:cxn>
                <a:cxn ang="0">
                  <a:pos x="69" y="44"/>
                </a:cxn>
                <a:cxn ang="0">
                  <a:pos x="86" y="21"/>
                </a:cxn>
                <a:cxn ang="0">
                  <a:pos x="86" y="21"/>
                </a:cxn>
              </a:cxnLst>
              <a:rect l="0" t="0" r="r" b="b"/>
              <a:pathLst>
                <a:path w="86" h="45">
                  <a:moveTo>
                    <a:pt x="86" y="21"/>
                  </a:moveTo>
                  <a:lnTo>
                    <a:pt x="69" y="14"/>
                  </a:lnTo>
                  <a:lnTo>
                    <a:pt x="67" y="19"/>
                  </a:lnTo>
                  <a:lnTo>
                    <a:pt x="52" y="8"/>
                  </a:lnTo>
                  <a:lnTo>
                    <a:pt x="37" y="6"/>
                  </a:lnTo>
                  <a:lnTo>
                    <a:pt x="31" y="0"/>
                  </a:lnTo>
                  <a:lnTo>
                    <a:pt x="0" y="15"/>
                  </a:lnTo>
                  <a:lnTo>
                    <a:pt x="7" y="30"/>
                  </a:lnTo>
                  <a:lnTo>
                    <a:pt x="26" y="44"/>
                  </a:lnTo>
                  <a:lnTo>
                    <a:pt x="39" y="45"/>
                  </a:lnTo>
                  <a:lnTo>
                    <a:pt x="45" y="40"/>
                  </a:lnTo>
                  <a:lnTo>
                    <a:pt x="69" y="44"/>
                  </a:lnTo>
                  <a:lnTo>
                    <a:pt x="86" y="21"/>
                  </a:lnTo>
                  <a:lnTo>
                    <a:pt x="86" y="21"/>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2" name="Freeform 6137"/>
            <p:cNvSpPr>
              <a:spLocks noEditPoints="1"/>
            </p:cNvSpPr>
            <p:nvPr/>
          </p:nvSpPr>
          <p:spPr bwMode="gray">
            <a:xfrm>
              <a:off x="4299080" y="2668929"/>
              <a:ext cx="1343398" cy="700085"/>
            </a:xfrm>
            <a:custGeom>
              <a:avLst/>
              <a:gdLst/>
              <a:ahLst/>
              <a:cxnLst>
                <a:cxn ang="0">
                  <a:pos x="1041" y="333"/>
                </a:cxn>
                <a:cxn ang="0">
                  <a:pos x="1017" y="313"/>
                </a:cxn>
                <a:cxn ang="0">
                  <a:pos x="1004" y="273"/>
                </a:cxn>
                <a:cxn ang="0">
                  <a:pos x="927" y="255"/>
                </a:cxn>
                <a:cxn ang="0">
                  <a:pos x="895" y="184"/>
                </a:cxn>
                <a:cxn ang="0">
                  <a:pos x="820" y="212"/>
                </a:cxn>
                <a:cxn ang="0">
                  <a:pos x="787" y="292"/>
                </a:cxn>
                <a:cxn ang="0">
                  <a:pos x="680" y="347"/>
                </a:cxn>
                <a:cxn ang="0">
                  <a:pos x="599" y="247"/>
                </a:cxn>
                <a:cxn ang="0">
                  <a:pos x="657" y="180"/>
                </a:cxn>
                <a:cxn ang="0">
                  <a:pos x="785" y="122"/>
                </a:cxn>
                <a:cxn ang="0">
                  <a:pos x="862" y="99"/>
                </a:cxn>
                <a:cxn ang="0">
                  <a:pos x="839" y="65"/>
                </a:cxn>
                <a:cxn ang="0">
                  <a:pos x="790" y="73"/>
                </a:cxn>
                <a:cxn ang="0">
                  <a:pos x="768" y="34"/>
                </a:cxn>
                <a:cxn ang="0">
                  <a:pos x="815" y="0"/>
                </a:cxn>
                <a:cxn ang="0">
                  <a:pos x="732" y="71"/>
                </a:cxn>
                <a:cxn ang="0">
                  <a:pos x="684" y="86"/>
                </a:cxn>
                <a:cxn ang="0">
                  <a:pos x="674" y="84"/>
                </a:cxn>
                <a:cxn ang="0">
                  <a:pos x="538" y="90"/>
                </a:cxn>
                <a:cxn ang="0">
                  <a:pos x="455" y="95"/>
                </a:cxn>
                <a:cxn ang="0">
                  <a:pos x="399" y="65"/>
                </a:cxn>
                <a:cxn ang="0">
                  <a:pos x="358" y="69"/>
                </a:cxn>
                <a:cxn ang="0">
                  <a:pos x="268" y="71"/>
                </a:cxn>
                <a:cxn ang="0">
                  <a:pos x="0" y="221"/>
                </a:cxn>
                <a:cxn ang="0">
                  <a:pos x="58" y="243"/>
                </a:cxn>
                <a:cxn ang="0">
                  <a:pos x="24" y="328"/>
                </a:cxn>
                <a:cxn ang="0">
                  <a:pos x="67" y="416"/>
                </a:cxn>
                <a:cxn ang="0">
                  <a:pos x="524" y="435"/>
                </a:cxn>
                <a:cxn ang="0">
                  <a:pos x="588" y="461"/>
                </a:cxn>
                <a:cxn ang="0">
                  <a:pos x="637" y="496"/>
                </a:cxn>
                <a:cxn ang="0">
                  <a:pos x="569" y="545"/>
                </a:cxn>
                <a:cxn ang="0">
                  <a:pos x="641" y="511"/>
                </a:cxn>
                <a:cxn ang="0">
                  <a:pos x="781" y="483"/>
                </a:cxn>
                <a:cxn ang="0">
                  <a:pos x="867" y="476"/>
                </a:cxn>
                <a:cxn ang="0">
                  <a:pos x="869" y="496"/>
                </a:cxn>
                <a:cxn ang="0">
                  <a:pos x="918" y="474"/>
                </a:cxn>
                <a:cxn ang="0">
                  <a:pos x="869" y="442"/>
                </a:cxn>
                <a:cxn ang="0">
                  <a:pos x="832" y="425"/>
                </a:cxn>
                <a:cxn ang="0">
                  <a:pos x="871" y="397"/>
                </a:cxn>
                <a:cxn ang="0">
                  <a:pos x="1047" y="343"/>
                </a:cxn>
                <a:cxn ang="0">
                  <a:pos x="395" y="110"/>
                </a:cxn>
                <a:cxn ang="0">
                  <a:pos x="363" y="135"/>
                </a:cxn>
                <a:cxn ang="0">
                  <a:pos x="354" y="125"/>
                </a:cxn>
                <a:cxn ang="0">
                  <a:pos x="365" y="184"/>
                </a:cxn>
                <a:cxn ang="0">
                  <a:pos x="435" y="184"/>
                </a:cxn>
                <a:cxn ang="0">
                  <a:pos x="397" y="228"/>
                </a:cxn>
                <a:cxn ang="0">
                  <a:pos x="431" y="375"/>
                </a:cxn>
                <a:cxn ang="0">
                  <a:pos x="431" y="352"/>
                </a:cxn>
                <a:cxn ang="0">
                  <a:pos x="438" y="348"/>
                </a:cxn>
                <a:cxn ang="0">
                  <a:pos x="463" y="369"/>
                </a:cxn>
                <a:cxn ang="0">
                  <a:pos x="459" y="332"/>
                </a:cxn>
                <a:cxn ang="0">
                  <a:pos x="451" y="283"/>
                </a:cxn>
              </a:cxnLst>
              <a:rect l="0" t="0" r="r" b="b"/>
              <a:pathLst>
                <a:path w="1047" h="545">
                  <a:moveTo>
                    <a:pt x="834" y="485"/>
                  </a:moveTo>
                  <a:lnTo>
                    <a:pt x="834" y="485"/>
                  </a:lnTo>
                  <a:lnTo>
                    <a:pt x="832" y="485"/>
                  </a:lnTo>
                  <a:lnTo>
                    <a:pt x="834" y="485"/>
                  </a:lnTo>
                  <a:close/>
                  <a:moveTo>
                    <a:pt x="1041" y="333"/>
                  </a:moveTo>
                  <a:lnTo>
                    <a:pt x="1032" y="333"/>
                  </a:lnTo>
                  <a:lnTo>
                    <a:pt x="1034" y="326"/>
                  </a:lnTo>
                  <a:lnTo>
                    <a:pt x="1021" y="324"/>
                  </a:lnTo>
                  <a:lnTo>
                    <a:pt x="1036" y="318"/>
                  </a:lnTo>
                  <a:lnTo>
                    <a:pt x="1017" y="313"/>
                  </a:lnTo>
                  <a:lnTo>
                    <a:pt x="1017" y="307"/>
                  </a:lnTo>
                  <a:lnTo>
                    <a:pt x="1002" y="305"/>
                  </a:lnTo>
                  <a:lnTo>
                    <a:pt x="1002" y="298"/>
                  </a:lnTo>
                  <a:lnTo>
                    <a:pt x="991" y="288"/>
                  </a:lnTo>
                  <a:lnTo>
                    <a:pt x="1004" y="273"/>
                  </a:lnTo>
                  <a:lnTo>
                    <a:pt x="989" y="219"/>
                  </a:lnTo>
                  <a:lnTo>
                    <a:pt x="972" y="228"/>
                  </a:lnTo>
                  <a:lnTo>
                    <a:pt x="972" y="234"/>
                  </a:lnTo>
                  <a:lnTo>
                    <a:pt x="965" y="242"/>
                  </a:lnTo>
                  <a:lnTo>
                    <a:pt x="927" y="255"/>
                  </a:lnTo>
                  <a:lnTo>
                    <a:pt x="916" y="238"/>
                  </a:lnTo>
                  <a:lnTo>
                    <a:pt x="933" y="208"/>
                  </a:lnTo>
                  <a:lnTo>
                    <a:pt x="907" y="202"/>
                  </a:lnTo>
                  <a:lnTo>
                    <a:pt x="914" y="197"/>
                  </a:lnTo>
                  <a:lnTo>
                    <a:pt x="895" y="184"/>
                  </a:lnTo>
                  <a:lnTo>
                    <a:pt x="848" y="182"/>
                  </a:lnTo>
                  <a:lnTo>
                    <a:pt x="837" y="187"/>
                  </a:lnTo>
                  <a:lnTo>
                    <a:pt x="832" y="193"/>
                  </a:lnTo>
                  <a:lnTo>
                    <a:pt x="837" y="197"/>
                  </a:lnTo>
                  <a:lnTo>
                    <a:pt x="820" y="212"/>
                  </a:lnTo>
                  <a:lnTo>
                    <a:pt x="824" y="215"/>
                  </a:lnTo>
                  <a:lnTo>
                    <a:pt x="817" y="230"/>
                  </a:lnTo>
                  <a:lnTo>
                    <a:pt x="790" y="245"/>
                  </a:lnTo>
                  <a:lnTo>
                    <a:pt x="800" y="253"/>
                  </a:lnTo>
                  <a:lnTo>
                    <a:pt x="787" y="292"/>
                  </a:lnTo>
                  <a:lnTo>
                    <a:pt x="734" y="317"/>
                  </a:lnTo>
                  <a:lnTo>
                    <a:pt x="727" y="360"/>
                  </a:lnTo>
                  <a:lnTo>
                    <a:pt x="699" y="375"/>
                  </a:lnTo>
                  <a:lnTo>
                    <a:pt x="697" y="380"/>
                  </a:lnTo>
                  <a:lnTo>
                    <a:pt x="680" y="347"/>
                  </a:lnTo>
                  <a:lnTo>
                    <a:pt x="702" y="311"/>
                  </a:lnTo>
                  <a:lnTo>
                    <a:pt x="667" y="305"/>
                  </a:lnTo>
                  <a:lnTo>
                    <a:pt x="609" y="272"/>
                  </a:lnTo>
                  <a:lnTo>
                    <a:pt x="588" y="277"/>
                  </a:lnTo>
                  <a:lnTo>
                    <a:pt x="599" y="247"/>
                  </a:lnTo>
                  <a:lnTo>
                    <a:pt x="583" y="247"/>
                  </a:lnTo>
                  <a:lnTo>
                    <a:pt x="583" y="240"/>
                  </a:lnTo>
                  <a:lnTo>
                    <a:pt x="616" y="206"/>
                  </a:lnTo>
                  <a:lnTo>
                    <a:pt x="652" y="189"/>
                  </a:lnTo>
                  <a:lnTo>
                    <a:pt x="657" y="180"/>
                  </a:lnTo>
                  <a:lnTo>
                    <a:pt x="686" y="176"/>
                  </a:lnTo>
                  <a:lnTo>
                    <a:pt x="708" y="157"/>
                  </a:lnTo>
                  <a:lnTo>
                    <a:pt x="727" y="157"/>
                  </a:lnTo>
                  <a:lnTo>
                    <a:pt x="757" y="142"/>
                  </a:lnTo>
                  <a:lnTo>
                    <a:pt x="785" y="122"/>
                  </a:lnTo>
                  <a:lnTo>
                    <a:pt x="779" y="118"/>
                  </a:lnTo>
                  <a:lnTo>
                    <a:pt x="796" y="116"/>
                  </a:lnTo>
                  <a:lnTo>
                    <a:pt x="813" y="122"/>
                  </a:lnTo>
                  <a:lnTo>
                    <a:pt x="850" y="109"/>
                  </a:lnTo>
                  <a:lnTo>
                    <a:pt x="862" y="99"/>
                  </a:lnTo>
                  <a:lnTo>
                    <a:pt x="848" y="95"/>
                  </a:lnTo>
                  <a:lnTo>
                    <a:pt x="878" y="75"/>
                  </a:lnTo>
                  <a:lnTo>
                    <a:pt x="865" y="73"/>
                  </a:lnTo>
                  <a:lnTo>
                    <a:pt x="867" y="67"/>
                  </a:lnTo>
                  <a:lnTo>
                    <a:pt x="839" y="65"/>
                  </a:lnTo>
                  <a:lnTo>
                    <a:pt x="819" y="92"/>
                  </a:lnTo>
                  <a:lnTo>
                    <a:pt x="783" y="105"/>
                  </a:lnTo>
                  <a:lnTo>
                    <a:pt x="781" y="95"/>
                  </a:lnTo>
                  <a:lnTo>
                    <a:pt x="794" y="80"/>
                  </a:lnTo>
                  <a:lnTo>
                    <a:pt x="790" y="73"/>
                  </a:lnTo>
                  <a:lnTo>
                    <a:pt x="770" y="84"/>
                  </a:lnTo>
                  <a:lnTo>
                    <a:pt x="766" y="69"/>
                  </a:lnTo>
                  <a:lnTo>
                    <a:pt x="757" y="65"/>
                  </a:lnTo>
                  <a:lnTo>
                    <a:pt x="775" y="60"/>
                  </a:lnTo>
                  <a:lnTo>
                    <a:pt x="768" y="34"/>
                  </a:lnTo>
                  <a:lnTo>
                    <a:pt x="781" y="28"/>
                  </a:lnTo>
                  <a:lnTo>
                    <a:pt x="781" y="22"/>
                  </a:lnTo>
                  <a:lnTo>
                    <a:pt x="807" y="21"/>
                  </a:lnTo>
                  <a:lnTo>
                    <a:pt x="843" y="4"/>
                  </a:lnTo>
                  <a:lnTo>
                    <a:pt x="815" y="0"/>
                  </a:lnTo>
                  <a:lnTo>
                    <a:pt x="779" y="7"/>
                  </a:lnTo>
                  <a:lnTo>
                    <a:pt x="757" y="36"/>
                  </a:lnTo>
                  <a:lnTo>
                    <a:pt x="716" y="56"/>
                  </a:lnTo>
                  <a:lnTo>
                    <a:pt x="719" y="65"/>
                  </a:lnTo>
                  <a:lnTo>
                    <a:pt x="732" y="71"/>
                  </a:lnTo>
                  <a:lnTo>
                    <a:pt x="719" y="77"/>
                  </a:lnTo>
                  <a:lnTo>
                    <a:pt x="717" y="84"/>
                  </a:lnTo>
                  <a:lnTo>
                    <a:pt x="684" y="101"/>
                  </a:lnTo>
                  <a:lnTo>
                    <a:pt x="676" y="95"/>
                  </a:lnTo>
                  <a:lnTo>
                    <a:pt x="684" y="86"/>
                  </a:lnTo>
                  <a:lnTo>
                    <a:pt x="704" y="80"/>
                  </a:lnTo>
                  <a:lnTo>
                    <a:pt x="702" y="73"/>
                  </a:lnTo>
                  <a:lnTo>
                    <a:pt x="693" y="65"/>
                  </a:lnTo>
                  <a:lnTo>
                    <a:pt x="661" y="77"/>
                  </a:lnTo>
                  <a:lnTo>
                    <a:pt x="674" y="84"/>
                  </a:lnTo>
                  <a:lnTo>
                    <a:pt x="652" y="99"/>
                  </a:lnTo>
                  <a:lnTo>
                    <a:pt x="616" y="97"/>
                  </a:lnTo>
                  <a:lnTo>
                    <a:pt x="592" y="88"/>
                  </a:lnTo>
                  <a:lnTo>
                    <a:pt x="586" y="79"/>
                  </a:lnTo>
                  <a:lnTo>
                    <a:pt x="538" y="90"/>
                  </a:lnTo>
                  <a:lnTo>
                    <a:pt x="547" y="94"/>
                  </a:lnTo>
                  <a:lnTo>
                    <a:pt x="536" y="99"/>
                  </a:lnTo>
                  <a:lnTo>
                    <a:pt x="519" y="94"/>
                  </a:lnTo>
                  <a:lnTo>
                    <a:pt x="479" y="99"/>
                  </a:lnTo>
                  <a:lnTo>
                    <a:pt x="455" y="95"/>
                  </a:lnTo>
                  <a:lnTo>
                    <a:pt x="478" y="90"/>
                  </a:lnTo>
                  <a:lnTo>
                    <a:pt x="478" y="82"/>
                  </a:lnTo>
                  <a:lnTo>
                    <a:pt x="436" y="75"/>
                  </a:lnTo>
                  <a:lnTo>
                    <a:pt x="418" y="65"/>
                  </a:lnTo>
                  <a:lnTo>
                    <a:pt x="399" y="65"/>
                  </a:lnTo>
                  <a:lnTo>
                    <a:pt x="384" y="71"/>
                  </a:lnTo>
                  <a:lnTo>
                    <a:pt x="376" y="71"/>
                  </a:lnTo>
                  <a:lnTo>
                    <a:pt x="386" y="62"/>
                  </a:lnTo>
                  <a:lnTo>
                    <a:pt x="363" y="71"/>
                  </a:lnTo>
                  <a:lnTo>
                    <a:pt x="358" y="69"/>
                  </a:lnTo>
                  <a:lnTo>
                    <a:pt x="361" y="60"/>
                  </a:lnTo>
                  <a:lnTo>
                    <a:pt x="356" y="52"/>
                  </a:lnTo>
                  <a:lnTo>
                    <a:pt x="324" y="65"/>
                  </a:lnTo>
                  <a:lnTo>
                    <a:pt x="328" y="58"/>
                  </a:lnTo>
                  <a:lnTo>
                    <a:pt x="268" y="71"/>
                  </a:lnTo>
                  <a:lnTo>
                    <a:pt x="251" y="69"/>
                  </a:lnTo>
                  <a:lnTo>
                    <a:pt x="225" y="80"/>
                  </a:lnTo>
                  <a:lnTo>
                    <a:pt x="185" y="67"/>
                  </a:lnTo>
                  <a:lnTo>
                    <a:pt x="2" y="217"/>
                  </a:lnTo>
                  <a:lnTo>
                    <a:pt x="0" y="221"/>
                  </a:lnTo>
                  <a:lnTo>
                    <a:pt x="22" y="219"/>
                  </a:lnTo>
                  <a:lnTo>
                    <a:pt x="17" y="223"/>
                  </a:lnTo>
                  <a:lnTo>
                    <a:pt x="22" y="242"/>
                  </a:lnTo>
                  <a:lnTo>
                    <a:pt x="62" y="228"/>
                  </a:lnTo>
                  <a:lnTo>
                    <a:pt x="58" y="243"/>
                  </a:lnTo>
                  <a:lnTo>
                    <a:pt x="64" y="247"/>
                  </a:lnTo>
                  <a:lnTo>
                    <a:pt x="52" y="281"/>
                  </a:lnTo>
                  <a:lnTo>
                    <a:pt x="67" y="294"/>
                  </a:lnTo>
                  <a:lnTo>
                    <a:pt x="51" y="311"/>
                  </a:lnTo>
                  <a:lnTo>
                    <a:pt x="24" y="328"/>
                  </a:lnTo>
                  <a:lnTo>
                    <a:pt x="26" y="352"/>
                  </a:lnTo>
                  <a:lnTo>
                    <a:pt x="34" y="358"/>
                  </a:lnTo>
                  <a:lnTo>
                    <a:pt x="26" y="376"/>
                  </a:lnTo>
                  <a:lnTo>
                    <a:pt x="47" y="391"/>
                  </a:lnTo>
                  <a:lnTo>
                    <a:pt x="67" y="416"/>
                  </a:lnTo>
                  <a:lnTo>
                    <a:pt x="455" y="416"/>
                  </a:lnTo>
                  <a:lnTo>
                    <a:pt x="465" y="408"/>
                  </a:lnTo>
                  <a:lnTo>
                    <a:pt x="468" y="421"/>
                  </a:lnTo>
                  <a:lnTo>
                    <a:pt x="526" y="435"/>
                  </a:lnTo>
                  <a:lnTo>
                    <a:pt x="524" y="435"/>
                  </a:lnTo>
                  <a:lnTo>
                    <a:pt x="560" y="416"/>
                  </a:lnTo>
                  <a:lnTo>
                    <a:pt x="581" y="420"/>
                  </a:lnTo>
                  <a:lnTo>
                    <a:pt x="583" y="436"/>
                  </a:lnTo>
                  <a:lnTo>
                    <a:pt x="596" y="436"/>
                  </a:lnTo>
                  <a:lnTo>
                    <a:pt x="588" y="461"/>
                  </a:lnTo>
                  <a:lnTo>
                    <a:pt x="594" y="465"/>
                  </a:lnTo>
                  <a:lnTo>
                    <a:pt x="592" y="465"/>
                  </a:lnTo>
                  <a:lnTo>
                    <a:pt x="639" y="472"/>
                  </a:lnTo>
                  <a:lnTo>
                    <a:pt x="644" y="491"/>
                  </a:lnTo>
                  <a:lnTo>
                    <a:pt x="637" y="496"/>
                  </a:lnTo>
                  <a:lnTo>
                    <a:pt x="622" y="485"/>
                  </a:lnTo>
                  <a:lnTo>
                    <a:pt x="603" y="519"/>
                  </a:lnTo>
                  <a:lnTo>
                    <a:pt x="592" y="523"/>
                  </a:lnTo>
                  <a:lnTo>
                    <a:pt x="592" y="523"/>
                  </a:lnTo>
                  <a:lnTo>
                    <a:pt x="569" y="545"/>
                  </a:lnTo>
                  <a:lnTo>
                    <a:pt x="601" y="532"/>
                  </a:lnTo>
                  <a:lnTo>
                    <a:pt x="642" y="528"/>
                  </a:lnTo>
                  <a:lnTo>
                    <a:pt x="642" y="519"/>
                  </a:lnTo>
                  <a:lnTo>
                    <a:pt x="631" y="519"/>
                  </a:lnTo>
                  <a:lnTo>
                    <a:pt x="641" y="511"/>
                  </a:lnTo>
                  <a:lnTo>
                    <a:pt x="678" y="508"/>
                  </a:lnTo>
                  <a:lnTo>
                    <a:pt x="695" y="500"/>
                  </a:lnTo>
                  <a:lnTo>
                    <a:pt x="717" y="489"/>
                  </a:lnTo>
                  <a:lnTo>
                    <a:pt x="762" y="489"/>
                  </a:lnTo>
                  <a:lnTo>
                    <a:pt x="781" y="483"/>
                  </a:lnTo>
                  <a:lnTo>
                    <a:pt x="813" y="444"/>
                  </a:lnTo>
                  <a:lnTo>
                    <a:pt x="834" y="450"/>
                  </a:lnTo>
                  <a:lnTo>
                    <a:pt x="826" y="476"/>
                  </a:lnTo>
                  <a:lnTo>
                    <a:pt x="834" y="485"/>
                  </a:lnTo>
                  <a:lnTo>
                    <a:pt x="867" y="476"/>
                  </a:lnTo>
                  <a:lnTo>
                    <a:pt x="865" y="481"/>
                  </a:lnTo>
                  <a:lnTo>
                    <a:pt x="875" y="481"/>
                  </a:lnTo>
                  <a:lnTo>
                    <a:pt x="839" y="504"/>
                  </a:lnTo>
                  <a:lnTo>
                    <a:pt x="843" y="515"/>
                  </a:lnTo>
                  <a:lnTo>
                    <a:pt x="869" y="496"/>
                  </a:lnTo>
                  <a:lnTo>
                    <a:pt x="918" y="485"/>
                  </a:lnTo>
                  <a:lnTo>
                    <a:pt x="942" y="470"/>
                  </a:lnTo>
                  <a:lnTo>
                    <a:pt x="935" y="465"/>
                  </a:lnTo>
                  <a:lnTo>
                    <a:pt x="937" y="451"/>
                  </a:lnTo>
                  <a:lnTo>
                    <a:pt x="918" y="474"/>
                  </a:lnTo>
                  <a:lnTo>
                    <a:pt x="892" y="474"/>
                  </a:lnTo>
                  <a:lnTo>
                    <a:pt x="875" y="465"/>
                  </a:lnTo>
                  <a:lnTo>
                    <a:pt x="875" y="457"/>
                  </a:lnTo>
                  <a:lnTo>
                    <a:pt x="882" y="438"/>
                  </a:lnTo>
                  <a:lnTo>
                    <a:pt x="869" y="442"/>
                  </a:lnTo>
                  <a:lnTo>
                    <a:pt x="863" y="433"/>
                  </a:lnTo>
                  <a:lnTo>
                    <a:pt x="895" y="425"/>
                  </a:lnTo>
                  <a:lnTo>
                    <a:pt x="897" y="420"/>
                  </a:lnTo>
                  <a:lnTo>
                    <a:pt x="888" y="412"/>
                  </a:lnTo>
                  <a:lnTo>
                    <a:pt x="832" y="425"/>
                  </a:lnTo>
                  <a:lnTo>
                    <a:pt x="785" y="455"/>
                  </a:lnTo>
                  <a:lnTo>
                    <a:pt x="824" y="423"/>
                  </a:lnTo>
                  <a:lnTo>
                    <a:pt x="848" y="410"/>
                  </a:lnTo>
                  <a:lnTo>
                    <a:pt x="858" y="410"/>
                  </a:lnTo>
                  <a:lnTo>
                    <a:pt x="871" y="397"/>
                  </a:lnTo>
                  <a:lnTo>
                    <a:pt x="912" y="391"/>
                  </a:lnTo>
                  <a:lnTo>
                    <a:pt x="968" y="395"/>
                  </a:lnTo>
                  <a:lnTo>
                    <a:pt x="995" y="376"/>
                  </a:lnTo>
                  <a:lnTo>
                    <a:pt x="1041" y="361"/>
                  </a:lnTo>
                  <a:lnTo>
                    <a:pt x="1047" y="343"/>
                  </a:lnTo>
                  <a:lnTo>
                    <a:pt x="1041" y="333"/>
                  </a:lnTo>
                  <a:close/>
                  <a:moveTo>
                    <a:pt x="346" y="122"/>
                  </a:moveTo>
                  <a:lnTo>
                    <a:pt x="305" y="124"/>
                  </a:lnTo>
                  <a:lnTo>
                    <a:pt x="386" y="107"/>
                  </a:lnTo>
                  <a:lnTo>
                    <a:pt x="395" y="110"/>
                  </a:lnTo>
                  <a:lnTo>
                    <a:pt x="367" y="118"/>
                  </a:lnTo>
                  <a:lnTo>
                    <a:pt x="403" y="118"/>
                  </a:lnTo>
                  <a:lnTo>
                    <a:pt x="380" y="131"/>
                  </a:lnTo>
                  <a:lnTo>
                    <a:pt x="363" y="127"/>
                  </a:lnTo>
                  <a:lnTo>
                    <a:pt x="363" y="135"/>
                  </a:lnTo>
                  <a:lnTo>
                    <a:pt x="333" y="144"/>
                  </a:lnTo>
                  <a:lnTo>
                    <a:pt x="352" y="131"/>
                  </a:lnTo>
                  <a:lnTo>
                    <a:pt x="328" y="142"/>
                  </a:lnTo>
                  <a:lnTo>
                    <a:pt x="309" y="142"/>
                  </a:lnTo>
                  <a:lnTo>
                    <a:pt x="354" y="125"/>
                  </a:lnTo>
                  <a:lnTo>
                    <a:pt x="346" y="122"/>
                  </a:lnTo>
                  <a:close/>
                  <a:moveTo>
                    <a:pt x="324" y="204"/>
                  </a:moveTo>
                  <a:lnTo>
                    <a:pt x="339" y="204"/>
                  </a:lnTo>
                  <a:lnTo>
                    <a:pt x="367" y="193"/>
                  </a:lnTo>
                  <a:lnTo>
                    <a:pt x="365" y="184"/>
                  </a:lnTo>
                  <a:lnTo>
                    <a:pt x="380" y="184"/>
                  </a:lnTo>
                  <a:lnTo>
                    <a:pt x="388" y="191"/>
                  </a:lnTo>
                  <a:lnTo>
                    <a:pt x="431" y="176"/>
                  </a:lnTo>
                  <a:lnTo>
                    <a:pt x="435" y="180"/>
                  </a:lnTo>
                  <a:lnTo>
                    <a:pt x="435" y="184"/>
                  </a:lnTo>
                  <a:lnTo>
                    <a:pt x="406" y="189"/>
                  </a:lnTo>
                  <a:lnTo>
                    <a:pt x="360" y="208"/>
                  </a:lnTo>
                  <a:lnTo>
                    <a:pt x="332" y="210"/>
                  </a:lnTo>
                  <a:lnTo>
                    <a:pt x="324" y="204"/>
                  </a:lnTo>
                  <a:close/>
                  <a:moveTo>
                    <a:pt x="397" y="228"/>
                  </a:moveTo>
                  <a:lnTo>
                    <a:pt x="420" y="238"/>
                  </a:lnTo>
                  <a:lnTo>
                    <a:pt x="360" y="247"/>
                  </a:lnTo>
                  <a:lnTo>
                    <a:pt x="397" y="228"/>
                  </a:lnTo>
                  <a:close/>
                  <a:moveTo>
                    <a:pt x="438" y="369"/>
                  </a:moveTo>
                  <a:lnTo>
                    <a:pt x="431" y="375"/>
                  </a:lnTo>
                  <a:lnTo>
                    <a:pt x="433" y="393"/>
                  </a:lnTo>
                  <a:lnTo>
                    <a:pt x="421" y="395"/>
                  </a:lnTo>
                  <a:lnTo>
                    <a:pt x="429" y="376"/>
                  </a:lnTo>
                  <a:lnTo>
                    <a:pt x="418" y="365"/>
                  </a:lnTo>
                  <a:lnTo>
                    <a:pt x="431" y="352"/>
                  </a:lnTo>
                  <a:lnTo>
                    <a:pt x="429" y="348"/>
                  </a:lnTo>
                  <a:lnTo>
                    <a:pt x="420" y="352"/>
                  </a:lnTo>
                  <a:lnTo>
                    <a:pt x="421" y="343"/>
                  </a:lnTo>
                  <a:lnTo>
                    <a:pt x="433" y="343"/>
                  </a:lnTo>
                  <a:lnTo>
                    <a:pt x="438" y="348"/>
                  </a:lnTo>
                  <a:lnTo>
                    <a:pt x="423" y="369"/>
                  </a:lnTo>
                  <a:lnTo>
                    <a:pt x="438" y="369"/>
                  </a:lnTo>
                  <a:close/>
                  <a:moveTo>
                    <a:pt x="468" y="376"/>
                  </a:moveTo>
                  <a:lnTo>
                    <a:pt x="448" y="391"/>
                  </a:lnTo>
                  <a:lnTo>
                    <a:pt x="463" y="369"/>
                  </a:lnTo>
                  <a:lnTo>
                    <a:pt x="455" y="373"/>
                  </a:lnTo>
                  <a:lnTo>
                    <a:pt x="459" y="363"/>
                  </a:lnTo>
                  <a:lnTo>
                    <a:pt x="450" y="363"/>
                  </a:lnTo>
                  <a:lnTo>
                    <a:pt x="451" y="339"/>
                  </a:lnTo>
                  <a:lnTo>
                    <a:pt x="459" y="332"/>
                  </a:lnTo>
                  <a:lnTo>
                    <a:pt x="474" y="333"/>
                  </a:lnTo>
                  <a:lnTo>
                    <a:pt x="468" y="376"/>
                  </a:lnTo>
                  <a:close/>
                  <a:moveTo>
                    <a:pt x="474" y="264"/>
                  </a:moveTo>
                  <a:lnTo>
                    <a:pt x="463" y="268"/>
                  </a:lnTo>
                  <a:lnTo>
                    <a:pt x="451" y="283"/>
                  </a:lnTo>
                  <a:lnTo>
                    <a:pt x="436" y="287"/>
                  </a:lnTo>
                  <a:lnTo>
                    <a:pt x="474" y="255"/>
                  </a:lnTo>
                  <a:lnTo>
                    <a:pt x="474" y="264"/>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3" name="Freeform 6138"/>
            <p:cNvSpPr>
              <a:spLocks noEditPoints="1"/>
            </p:cNvSpPr>
            <p:nvPr/>
          </p:nvSpPr>
          <p:spPr bwMode="gray">
            <a:xfrm>
              <a:off x="7476018" y="3056866"/>
              <a:ext cx="740344" cy="331416"/>
            </a:xfrm>
            <a:custGeom>
              <a:avLst/>
              <a:gdLst/>
              <a:ahLst/>
              <a:cxnLst>
                <a:cxn ang="0">
                  <a:pos x="564" y="101"/>
                </a:cxn>
                <a:cxn ang="0">
                  <a:pos x="545" y="103"/>
                </a:cxn>
                <a:cxn ang="0">
                  <a:pos x="484" y="84"/>
                </a:cxn>
                <a:cxn ang="0">
                  <a:pos x="465" y="82"/>
                </a:cxn>
                <a:cxn ang="0">
                  <a:pos x="392" y="26"/>
                </a:cxn>
                <a:cxn ang="0">
                  <a:pos x="377" y="22"/>
                </a:cxn>
                <a:cxn ang="0">
                  <a:pos x="352" y="35"/>
                </a:cxn>
                <a:cxn ang="0">
                  <a:pos x="336" y="26"/>
                </a:cxn>
                <a:cxn ang="0">
                  <a:pos x="317" y="22"/>
                </a:cxn>
                <a:cxn ang="0">
                  <a:pos x="304" y="3"/>
                </a:cxn>
                <a:cxn ang="0">
                  <a:pos x="272" y="9"/>
                </a:cxn>
                <a:cxn ang="0">
                  <a:pos x="201" y="26"/>
                </a:cxn>
                <a:cxn ang="0">
                  <a:pos x="182" y="33"/>
                </a:cxn>
                <a:cxn ang="0">
                  <a:pos x="186" y="43"/>
                </a:cxn>
                <a:cxn ang="0">
                  <a:pos x="188" y="56"/>
                </a:cxn>
                <a:cxn ang="0">
                  <a:pos x="203" y="73"/>
                </a:cxn>
                <a:cxn ang="0">
                  <a:pos x="174" y="84"/>
                </a:cxn>
                <a:cxn ang="0">
                  <a:pos x="135" y="76"/>
                </a:cxn>
                <a:cxn ang="0">
                  <a:pos x="105" y="76"/>
                </a:cxn>
                <a:cxn ang="0">
                  <a:pos x="88" y="69"/>
                </a:cxn>
                <a:cxn ang="0">
                  <a:pos x="62" y="69"/>
                </a:cxn>
                <a:cxn ang="0">
                  <a:pos x="32" y="76"/>
                </a:cxn>
                <a:cxn ang="0">
                  <a:pos x="28" y="95"/>
                </a:cxn>
                <a:cxn ang="0">
                  <a:pos x="8" y="88"/>
                </a:cxn>
                <a:cxn ang="0">
                  <a:pos x="8" y="125"/>
                </a:cxn>
                <a:cxn ang="0">
                  <a:pos x="26" y="136"/>
                </a:cxn>
                <a:cxn ang="0">
                  <a:pos x="32" y="157"/>
                </a:cxn>
                <a:cxn ang="0">
                  <a:pos x="43" y="157"/>
                </a:cxn>
                <a:cxn ang="0">
                  <a:pos x="94" y="148"/>
                </a:cxn>
                <a:cxn ang="0">
                  <a:pos x="124" y="181"/>
                </a:cxn>
                <a:cxn ang="0">
                  <a:pos x="81" y="187"/>
                </a:cxn>
                <a:cxn ang="0">
                  <a:pos x="70" y="193"/>
                </a:cxn>
                <a:cxn ang="0">
                  <a:pos x="77" y="202"/>
                </a:cxn>
                <a:cxn ang="0">
                  <a:pos x="107" y="226"/>
                </a:cxn>
                <a:cxn ang="0">
                  <a:pos x="109" y="241"/>
                </a:cxn>
                <a:cxn ang="0">
                  <a:pos x="131" y="234"/>
                </a:cxn>
                <a:cxn ang="0">
                  <a:pos x="165" y="254"/>
                </a:cxn>
                <a:cxn ang="0">
                  <a:pos x="186" y="174"/>
                </a:cxn>
                <a:cxn ang="0">
                  <a:pos x="188" y="170"/>
                </a:cxn>
                <a:cxn ang="0">
                  <a:pos x="201" y="163"/>
                </a:cxn>
                <a:cxn ang="0">
                  <a:pos x="204" y="159"/>
                </a:cxn>
                <a:cxn ang="0">
                  <a:pos x="221" y="172"/>
                </a:cxn>
                <a:cxn ang="0">
                  <a:pos x="227" y="193"/>
                </a:cxn>
                <a:cxn ang="0">
                  <a:pos x="227" y="202"/>
                </a:cxn>
                <a:cxn ang="0">
                  <a:pos x="287" y="209"/>
                </a:cxn>
                <a:cxn ang="0">
                  <a:pos x="311" y="241"/>
                </a:cxn>
                <a:cxn ang="0">
                  <a:pos x="326" y="254"/>
                </a:cxn>
                <a:cxn ang="0">
                  <a:pos x="379" y="239"/>
                </a:cxn>
                <a:cxn ang="0">
                  <a:pos x="382" y="228"/>
                </a:cxn>
                <a:cxn ang="0">
                  <a:pos x="416" y="222"/>
                </a:cxn>
                <a:cxn ang="0">
                  <a:pos x="444" y="224"/>
                </a:cxn>
                <a:cxn ang="0">
                  <a:pos x="519" y="236"/>
                </a:cxn>
                <a:cxn ang="0">
                  <a:pos x="504" y="191"/>
                </a:cxn>
                <a:cxn ang="0">
                  <a:pos x="532" y="183"/>
                </a:cxn>
                <a:cxn ang="0">
                  <a:pos x="560" y="153"/>
                </a:cxn>
                <a:cxn ang="0">
                  <a:pos x="564" y="125"/>
                </a:cxn>
                <a:cxn ang="0">
                  <a:pos x="577" y="112"/>
                </a:cxn>
                <a:cxn ang="0">
                  <a:pos x="454" y="157"/>
                </a:cxn>
                <a:cxn ang="0">
                  <a:pos x="410" y="168"/>
                </a:cxn>
                <a:cxn ang="0">
                  <a:pos x="401" y="176"/>
                </a:cxn>
                <a:cxn ang="0">
                  <a:pos x="414" y="155"/>
                </a:cxn>
                <a:cxn ang="0">
                  <a:pos x="465" y="163"/>
                </a:cxn>
              </a:cxnLst>
              <a:rect l="0" t="0" r="r" b="b"/>
              <a:pathLst>
                <a:path w="577" h="258">
                  <a:moveTo>
                    <a:pt x="577" y="112"/>
                  </a:moveTo>
                  <a:lnTo>
                    <a:pt x="564" y="101"/>
                  </a:lnTo>
                  <a:lnTo>
                    <a:pt x="560" y="106"/>
                  </a:lnTo>
                  <a:lnTo>
                    <a:pt x="545" y="103"/>
                  </a:lnTo>
                  <a:lnTo>
                    <a:pt x="512" y="80"/>
                  </a:lnTo>
                  <a:lnTo>
                    <a:pt x="484" y="84"/>
                  </a:lnTo>
                  <a:lnTo>
                    <a:pt x="470" y="73"/>
                  </a:lnTo>
                  <a:lnTo>
                    <a:pt x="465" y="82"/>
                  </a:lnTo>
                  <a:lnTo>
                    <a:pt x="416" y="39"/>
                  </a:lnTo>
                  <a:lnTo>
                    <a:pt x="392" y="26"/>
                  </a:lnTo>
                  <a:lnTo>
                    <a:pt x="392" y="18"/>
                  </a:lnTo>
                  <a:lnTo>
                    <a:pt x="377" y="22"/>
                  </a:lnTo>
                  <a:lnTo>
                    <a:pt x="367" y="33"/>
                  </a:lnTo>
                  <a:lnTo>
                    <a:pt x="352" y="35"/>
                  </a:lnTo>
                  <a:lnTo>
                    <a:pt x="352" y="24"/>
                  </a:lnTo>
                  <a:lnTo>
                    <a:pt x="336" y="26"/>
                  </a:lnTo>
                  <a:lnTo>
                    <a:pt x="328" y="18"/>
                  </a:lnTo>
                  <a:lnTo>
                    <a:pt x="317" y="22"/>
                  </a:lnTo>
                  <a:lnTo>
                    <a:pt x="315" y="13"/>
                  </a:lnTo>
                  <a:lnTo>
                    <a:pt x="304" y="3"/>
                  </a:lnTo>
                  <a:lnTo>
                    <a:pt x="279" y="0"/>
                  </a:lnTo>
                  <a:lnTo>
                    <a:pt x="272" y="9"/>
                  </a:lnTo>
                  <a:lnTo>
                    <a:pt x="244" y="13"/>
                  </a:lnTo>
                  <a:lnTo>
                    <a:pt x="201" y="26"/>
                  </a:lnTo>
                  <a:lnTo>
                    <a:pt x="178" y="26"/>
                  </a:lnTo>
                  <a:lnTo>
                    <a:pt x="182" y="33"/>
                  </a:lnTo>
                  <a:lnTo>
                    <a:pt x="189" y="33"/>
                  </a:lnTo>
                  <a:lnTo>
                    <a:pt x="186" y="43"/>
                  </a:lnTo>
                  <a:lnTo>
                    <a:pt x="182" y="46"/>
                  </a:lnTo>
                  <a:lnTo>
                    <a:pt x="188" y="56"/>
                  </a:lnTo>
                  <a:lnTo>
                    <a:pt x="176" y="63"/>
                  </a:lnTo>
                  <a:lnTo>
                    <a:pt x="203" y="73"/>
                  </a:lnTo>
                  <a:lnTo>
                    <a:pt x="197" y="84"/>
                  </a:lnTo>
                  <a:lnTo>
                    <a:pt x="174" y="84"/>
                  </a:lnTo>
                  <a:lnTo>
                    <a:pt x="156" y="76"/>
                  </a:lnTo>
                  <a:lnTo>
                    <a:pt x="135" y="76"/>
                  </a:lnTo>
                  <a:lnTo>
                    <a:pt x="122" y="86"/>
                  </a:lnTo>
                  <a:lnTo>
                    <a:pt x="105" y="76"/>
                  </a:lnTo>
                  <a:lnTo>
                    <a:pt x="105" y="86"/>
                  </a:lnTo>
                  <a:lnTo>
                    <a:pt x="88" y="69"/>
                  </a:lnTo>
                  <a:lnTo>
                    <a:pt x="68" y="65"/>
                  </a:lnTo>
                  <a:lnTo>
                    <a:pt x="62" y="69"/>
                  </a:lnTo>
                  <a:lnTo>
                    <a:pt x="47" y="67"/>
                  </a:lnTo>
                  <a:lnTo>
                    <a:pt x="32" y="76"/>
                  </a:lnTo>
                  <a:lnTo>
                    <a:pt x="21" y="86"/>
                  </a:lnTo>
                  <a:lnTo>
                    <a:pt x="28" y="95"/>
                  </a:lnTo>
                  <a:lnTo>
                    <a:pt x="23" y="99"/>
                  </a:lnTo>
                  <a:lnTo>
                    <a:pt x="8" y="88"/>
                  </a:lnTo>
                  <a:lnTo>
                    <a:pt x="0" y="123"/>
                  </a:lnTo>
                  <a:lnTo>
                    <a:pt x="8" y="125"/>
                  </a:lnTo>
                  <a:lnTo>
                    <a:pt x="15" y="136"/>
                  </a:lnTo>
                  <a:lnTo>
                    <a:pt x="26" y="136"/>
                  </a:lnTo>
                  <a:lnTo>
                    <a:pt x="41" y="155"/>
                  </a:lnTo>
                  <a:lnTo>
                    <a:pt x="32" y="157"/>
                  </a:lnTo>
                  <a:lnTo>
                    <a:pt x="45" y="163"/>
                  </a:lnTo>
                  <a:lnTo>
                    <a:pt x="43" y="157"/>
                  </a:lnTo>
                  <a:lnTo>
                    <a:pt x="70" y="146"/>
                  </a:lnTo>
                  <a:lnTo>
                    <a:pt x="94" y="148"/>
                  </a:lnTo>
                  <a:lnTo>
                    <a:pt x="113" y="161"/>
                  </a:lnTo>
                  <a:lnTo>
                    <a:pt x="124" y="181"/>
                  </a:lnTo>
                  <a:lnTo>
                    <a:pt x="88" y="179"/>
                  </a:lnTo>
                  <a:lnTo>
                    <a:pt x="81" y="187"/>
                  </a:lnTo>
                  <a:lnTo>
                    <a:pt x="86" y="194"/>
                  </a:lnTo>
                  <a:lnTo>
                    <a:pt x="70" y="193"/>
                  </a:lnTo>
                  <a:lnTo>
                    <a:pt x="68" y="198"/>
                  </a:lnTo>
                  <a:lnTo>
                    <a:pt x="77" y="202"/>
                  </a:lnTo>
                  <a:lnTo>
                    <a:pt x="98" y="226"/>
                  </a:lnTo>
                  <a:lnTo>
                    <a:pt x="107" y="226"/>
                  </a:lnTo>
                  <a:lnTo>
                    <a:pt x="107" y="237"/>
                  </a:lnTo>
                  <a:lnTo>
                    <a:pt x="109" y="241"/>
                  </a:lnTo>
                  <a:lnTo>
                    <a:pt x="118" y="236"/>
                  </a:lnTo>
                  <a:lnTo>
                    <a:pt x="131" y="234"/>
                  </a:lnTo>
                  <a:lnTo>
                    <a:pt x="156" y="254"/>
                  </a:lnTo>
                  <a:lnTo>
                    <a:pt x="165" y="254"/>
                  </a:lnTo>
                  <a:lnTo>
                    <a:pt x="148" y="185"/>
                  </a:lnTo>
                  <a:lnTo>
                    <a:pt x="186" y="174"/>
                  </a:lnTo>
                  <a:lnTo>
                    <a:pt x="186" y="176"/>
                  </a:lnTo>
                  <a:lnTo>
                    <a:pt x="188" y="170"/>
                  </a:lnTo>
                  <a:lnTo>
                    <a:pt x="199" y="170"/>
                  </a:lnTo>
                  <a:lnTo>
                    <a:pt x="201" y="163"/>
                  </a:lnTo>
                  <a:lnTo>
                    <a:pt x="204" y="164"/>
                  </a:lnTo>
                  <a:lnTo>
                    <a:pt x="204" y="159"/>
                  </a:lnTo>
                  <a:lnTo>
                    <a:pt x="225" y="155"/>
                  </a:lnTo>
                  <a:lnTo>
                    <a:pt x="221" y="172"/>
                  </a:lnTo>
                  <a:lnTo>
                    <a:pt x="236" y="187"/>
                  </a:lnTo>
                  <a:lnTo>
                    <a:pt x="227" y="193"/>
                  </a:lnTo>
                  <a:lnTo>
                    <a:pt x="229" y="202"/>
                  </a:lnTo>
                  <a:lnTo>
                    <a:pt x="227" y="202"/>
                  </a:lnTo>
                  <a:lnTo>
                    <a:pt x="244" y="213"/>
                  </a:lnTo>
                  <a:lnTo>
                    <a:pt x="287" y="209"/>
                  </a:lnTo>
                  <a:lnTo>
                    <a:pt x="309" y="222"/>
                  </a:lnTo>
                  <a:lnTo>
                    <a:pt x="311" y="241"/>
                  </a:lnTo>
                  <a:lnTo>
                    <a:pt x="321" y="243"/>
                  </a:lnTo>
                  <a:lnTo>
                    <a:pt x="326" y="254"/>
                  </a:lnTo>
                  <a:lnTo>
                    <a:pt x="356" y="258"/>
                  </a:lnTo>
                  <a:lnTo>
                    <a:pt x="379" y="239"/>
                  </a:lnTo>
                  <a:lnTo>
                    <a:pt x="380" y="234"/>
                  </a:lnTo>
                  <a:lnTo>
                    <a:pt x="382" y="228"/>
                  </a:lnTo>
                  <a:lnTo>
                    <a:pt x="416" y="232"/>
                  </a:lnTo>
                  <a:lnTo>
                    <a:pt x="416" y="222"/>
                  </a:lnTo>
                  <a:lnTo>
                    <a:pt x="424" y="219"/>
                  </a:lnTo>
                  <a:lnTo>
                    <a:pt x="444" y="224"/>
                  </a:lnTo>
                  <a:lnTo>
                    <a:pt x="502" y="226"/>
                  </a:lnTo>
                  <a:lnTo>
                    <a:pt x="519" y="236"/>
                  </a:lnTo>
                  <a:lnTo>
                    <a:pt x="523" y="219"/>
                  </a:lnTo>
                  <a:lnTo>
                    <a:pt x="504" y="191"/>
                  </a:lnTo>
                  <a:lnTo>
                    <a:pt x="508" y="185"/>
                  </a:lnTo>
                  <a:lnTo>
                    <a:pt x="532" y="183"/>
                  </a:lnTo>
                  <a:lnTo>
                    <a:pt x="530" y="146"/>
                  </a:lnTo>
                  <a:lnTo>
                    <a:pt x="560" y="153"/>
                  </a:lnTo>
                  <a:lnTo>
                    <a:pt x="568" y="148"/>
                  </a:lnTo>
                  <a:lnTo>
                    <a:pt x="564" y="125"/>
                  </a:lnTo>
                  <a:lnTo>
                    <a:pt x="575" y="119"/>
                  </a:lnTo>
                  <a:lnTo>
                    <a:pt x="577" y="112"/>
                  </a:lnTo>
                  <a:close/>
                  <a:moveTo>
                    <a:pt x="465" y="163"/>
                  </a:moveTo>
                  <a:lnTo>
                    <a:pt x="454" y="157"/>
                  </a:lnTo>
                  <a:lnTo>
                    <a:pt x="422" y="161"/>
                  </a:lnTo>
                  <a:lnTo>
                    <a:pt x="410" y="168"/>
                  </a:lnTo>
                  <a:lnTo>
                    <a:pt x="416" y="187"/>
                  </a:lnTo>
                  <a:lnTo>
                    <a:pt x="401" y="176"/>
                  </a:lnTo>
                  <a:lnTo>
                    <a:pt x="401" y="164"/>
                  </a:lnTo>
                  <a:lnTo>
                    <a:pt x="414" y="155"/>
                  </a:lnTo>
                  <a:lnTo>
                    <a:pt x="480" y="155"/>
                  </a:lnTo>
                  <a:lnTo>
                    <a:pt x="465" y="163"/>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4" name="Freeform 6139"/>
            <p:cNvSpPr>
              <a:spLocks noEditPoints="1"/>
            </p:cNvSpPr>
            <p:nvPr/>
          </p:nvSpPr>
          <p:spPr bwMode="gray">
            <a:xfrm>
              <a:off x="7093656" y="2603417"/>
              <a:ext cx="2548222" cy="779728"/>
            </a:xfrm>
            <a:custGeom>
              <a:avLst/>
              <a:gdLst/>
              <a:ahLst/>
              <a:cxnLst>
                <a:cxn ang="0">
                  <a:pos x="1890" y="184"/>
                </a:cxn>
                <a:cxn ang="0">
                  <a:pos x="1904" y="158"/>
                </a:cxn>
                <a:cxn ang="0">
                  <a:pos x="1653" y="120"/>
                </a:cxn>
                <a:cxn ang="0">
                  <a:pos x="1430" y="100"/>
                </a:cxn>
                <a:cxn ang="0">
                  <a:pos x="1214" y="94"/>
                </a:cxn>
                <a:cxn ang="0">
                  <a:pos x="1044" y="58"/>
                </a:cxn>
                <a:cxn ang="0">
                  <a:pos x="909" y="45"/>
                </a:cxn>
                <a:cxn ang="0">
                  <a:pos x="868" y="58"/>
                </a:cxn>
                <a:cxn ang="0">
                  <a:pos x="770" y="0"/>
                </a:cxn>
                <a:cxn ang="0">
                  <a:pos x="568" y="60"/>
                </a:cxn>
                <a:cxn ang="0">
                  <a:pos x="532" y="94"/>
                </a:cxn>
                <a:cxn ang="0">
                  <a:pos x="560" y="150"/>
                </a:cxn>
                <a:cxn ang="0">
                  <a:pos x="504" y="98"/>
                </a:cxn>
                <a:cxn ang="0">
                  <a:pos x="448" y="107"/>
                </a:cxn>
                <a:cxn ang="0">
                  <a:pos x="373" y="133"/>
                </a:cxn>
                <a:cxn ang="0">
                  <a:pos x="240" y="150"/>
                </a:cxn>
                <a:cxn ang="0">
                  <a:pos x="188" y="141"/>
                </a:cxn>
                <a:cxn ang="0">
                  <a:pos x="160" y="199"/>
                </a:cxn>
                <a:cxn ang="0">
                  <a:pos x="81" y="176"/>
                </a:cxn>
                <a:cxn ang="0">
                  <a:pos x="27" y="118"/>
                </a:cxn>
                <a:cxn ang="0">
                  <a:pos x="25" y="193"/>
                </a:cxn>
                <a:cxn ang="0">
                  <a:pos x="14" y="285"/>
                </a:cxn>
                <a:cxn ang="0">
                  <a:pos x="62" y="364"/>
                </a:cxn>
                <a:cxn ang="0">
                  <a:pos x="118" y="416"/>
                </a:cxn>
                <a:cxn ang="0">
                  <a:pos x="199" y="467"/>
                </a:cxn>
                <a:cxn ang="0">
                  <a:pos x="201" y="501"/>
                </a:cxn>
                <a:cxn ang="0">
                  <a:pos x="220" y="566"/>
                </a:cxn>
                <a:cxn ang="0">
                  <a:pos x="349" y="596"/>
                </a:cxn>
                <a:cxn ang="0">
                  <a:pos x="330" y="510"/>
                </a:cxn>
                <a:cxn ang="0">
                  <a:pos x="321" y="452"/>
                </a:cxn>
                <a:cxn ang="0">
                  <a:pos x="386" y="422"/>
                </a:cxn>
                <a:cxn ang="0">
                  <a:pos x="495" y="437"/>
                </a:cxn>
                <a:cxn ang="0">
                  <a:pos x="480" y="386"/>
                </a:cxn>
                <a:cxn ang="0">
                  <a:pos x="613" y="366"/>
                </a:cxn>
                <a:cxn ang="0">
                  <a:pos x="675" y="375"/>
                </a:cxn>
                <a:cxn ang="0">
                  <a:pos x="810" y="433"/>
                </a:cxn>
                <a:cxn ang="0">
                  <a:pos x="888" y="459"/>
                </a:cxn>
                <a:cxn ang="0">
                  <a:pos x="1019" y="411"/>
                </a:cxn>
                <a:cxn ang="0">
                  <a:pos x="1282" y="450"/>
                </a:cxn>
                <a:cxn ang="0">
                  <a:pos x="1340" y="388"/>
                </a:cxn>
                <a:cxn ang="0">
                  <a:pos x="1531" y="491"/>
                </a:cxn>
                <a:cxn ang="0">
                  <a:pos x="1564" y="568"/>
                </a:cxn>
                <a:cxn ang="0">
                  <a:pos x="1632" y="527"/>
                </a:cxn>
                <a:cxn ang="0">
                  <a:pos x="1533" y="388"/>
                </a:cxn>
                <a:cxn ang="0">
                  <a:pos x="1512" y="293"/>
                </a:cxn>
                <a:cxn ang="0">
                  <a:pos x="1682" y="289"/>
                </a:cxn>
                <a:cxn ang="0">
                  <a:pos x="1729" y="248"/>
                </a:cxn>
                <a:cxn ang="0">
                  <a:pos x="1742" y="309"/>
                </a:cxn>
                <a:cxn ang="0">
                  <a:pos x="1834" y="399"/>
                </a:cxn>
                <a:cxn ang="0">
                  <a:pos x="1827" y="343"/>
                </a:cxn>
                <a:cxn ang="0">
                  <a:pos x="1776" y="278"/>
                </a:cxn>
                <a:cxn ang="0">
                  <a:pos x="1860" y="268"/>
                </a:cxn>
                <a:cxn ang="0">
                  <a:pos x="53" y="276"/>
                </a:cxn>
                <a:cxn ang="0">
                  <a:pos x="107" y="259"/>
                </a:cxn>
                <a:cxn ang="0">
                  <a:pos x="107" y="235"/>
                </a:cxn>
                <a:cxn ang="0">
                  <a:pos x="1085" y="420"/>
                </a:cxn>
              </a:cxnLst>
              <a:rect l="0" t="0" r="r" b="b"/>
              <a:pathLst>
                <a:path w="1986" h="607">
                  <a:moveTo>
                    <a:pt x="1857" y="197"/>
                  </a:moveTo>
                  <a:lnTo>
                    <a:pt x="1874" y="197"/>
                  </a:lnTo>
                  <a:lnTo>
                    <a:pt x="1883" y="191"/>
                  </a:lnTo>
                  <a:lnTo>
                    <a:pt x="1877" y="182"/>
                  </a:lnTo>
                  <a:lnTo>
                    <a:pt x="1862" y="176"/>
                  </a:lnTo>
                  <a:lnTo>
                    <a:pt x="1866" y="171"/>
                  </a:lnTo>
                  <a:lnTo>
                    <a:pt x="1890" y="184"/>
                  </a:lnTo>
                  <a:lnTo>
                    <a:pt x="1924" y="186"/>
                  </a:lnTo>
                  <a:lnTo>
                    <a:pt x="1986" y="205"/>
                  </a:lnTo>
                  <a:lnTo>
                    <a:pt x="1969" y="184"/>
                  </a:lnTo>
                  <a:lnTo>
                    <a:pt x="1982" y="184"/>
                  </a:lnTo>
                  <a:lnTo>
                    <a:pt x="1984" y="175"/>
                  </a:lnTo>
                  <a:lnTo>
                    <a:pt x="1941" y="161"/>
                  </a:lnTo>
                  <a:lnTo>
                    <a:pt x="1904" y="158"/>
                  </a:lnTo>
                  <a:lnTo>
                    <a:pt x="1791" y="128"/>
                  </a:lnTo>
                  <a:lnTo>
                    <a:pt x="1729" y="116"/>
                  </a:lnTo>
                  <a:lnTo>
                    <a:pt x="1658" y="111"/>
                  </a:lnTo>
                  <a:lnTo>
                    <a:pt x="1684" y="128"/>
                  </a:lnTo>
                  <a:lnTo>
                    <a:pt x="1675" y="131"/>
                  </a:lnTo>
                  <a:lnTo>
                    <a:pt x="1641" y="120"/>
                  </a:lnTo>
                  <a:lnTo>
                    <a:pt x="1653" y="120"/>
                  </a:lnTo>
                  <a:lnTo>
                    <a:pt x="1649" y="116"/>
                  </a:lnTo>
                  <a:lnTo>
                    <a:pt x="1632" y="113"/>
                  </a:lnTo>
                  <a:lnTo>
                    <a:pt x="1630" y="122"/>
                  </a:lnTo>
                  <a:lnTo>
                    <a:pt x="1551" y="120"/>
                  </a:lnTo>
                  <a:lnTo>
                    <a:pt x="1531" y="109"/>
                  </a:lnTo>
                  <a:lnTo>
                    <a:pt x="1503" y="100"/>
                  </a:lnTo>
                  <a:lnTo>
                    <a:pt x="1430" y="100"/>
                  </a:lnTo>
                  <a:lnTo>
                    <a:pt x="1373" y="81"/>
                  </a:lnTo>
                  <a:lnTo>
                    <a:pt x="1255" y="72"/>
                  </a:lnTo>
                  <a:lnTo>
                    <a:pt x="1252" y="75"/>
                  </a:lnTo>
                  <a:lnTo>
                    <a:pt x="1252" y="79"/>
                  </a:lnTo>
                  <a:lnTo>
                    <a:pt x="1276" y="90"/>
                  </a:lnTo>
                  <a:lnTo>
                    <a:pt x="1224" y="87"/>
                  </a:lnTo>
                  <a:lnTo>
                    <a:pt x="1214" y="94"/>
                  </a:lnTo>
                  <a:lnTo>
                    <a:pt x="1180" y="85"/>
                  </a:lnTo>
                  <a:lnTo>
                    <a:pt x="1190" y="98"/>
                  </a:lnTo>
                  <a:lnTo>
                    <a:pt x="1186" y="102"/>
                  </a:lnTo>
                  <a:lnTo>
                    <a:pt x="1139" y="85"/>
                  </a:lnTo>
                  <a:lnTo>
                    <a:pt x="1136" y="72"/>
                  </a:lnTo>
                  <a:lnTo>
                    <a:pt x="1113" y="64"/>
                  </a:lnTo>
                  <a:lnTo>
                    <a:pt x="1044" y="58"/>
                  </a:lnTo>
                  <a:lnTo>
                    <a:pt x="1059" y="68"/>
                  </a:lnTo>
                  <a:lnTo>
                    <a:pt x="1021" y="68"/>
                  </a:lnTo>
                  <a:lnTo>
                    <a:pt x="1001" y="66"/>
                  </a:lnTo>
                  <a:lnTo>
                    <a:pt x="997" y="58"/>
                  </a:lnTo>
                  <a:lnTo>
                    <a:pt x="941" y="60"/>
                  </a:lnTo>
                  <a:lnTo>
                    <a:pt x="924" y="47"/>
                  </a:lnTo>
                  <a:lnTo>
                    <a:pt x="909" y="45"/>
                  </a:lnTo>
                  <a:lnTo>
                    <a:pt x="905" y="49"/>
                  </a:lnTo>
                  <a:lnTo>
                    <a:pt x="931" y="58"/>
                  </a:lnTo>
                  <a:lnTo>
                    <a:pt x="894" y="53"/>
                  </a:lnTo>
                  <a:lnTo>
                    <a:pt x="890" y="57"/>
                  </a:lnTo>
                  <a:lnTo>
                    <a:pt x="903" y="60"/>
                  </a:lnTo>
                  <a:lnTo>
                    <a:pt x="866" y="66"/>
                  </a:lnTo>
                  <a:lnTo>
                    <a:pt x="868" y="58"/>
                  </a:lnTo>
                  <a:lnTo>
                    <a:pt x="913" y="34"/>
                  </a:lnTo>
                  <a:lnTo>
                    <a:pt x="907" y="28"/>
                  </a:lnTo>
                  <a:lnTo>
                    <a:pt x="864" y="15"/>
                  </a:lnTo>
                  <a:lnTo>
                    <a:pt x="815" y="17"/>
                  </a:lnTo>
                  <a:lnTo>
                    <a:pt x="819" y="10"/>
                  </a:lnTo>
                  <a:lnTo>
                    <a:pt x="796" y="4"/>
                  </a:lnTo>
                  <a:lnTo>
                    <a:pt x="770" y="0"/>
                  </a:lnTo>
                  <a:lnTo>
                    <a:pt x="750" y="10"/>
                  </a:lnTo>
                  <a:lnTo>
                    <a:pt x="744" y="23"/>
                  </a:lnTo>
                  <a:lnTo>
                    <a:pt x="680" y="23"/>
                  </a:lnTo>
                  <a:lnTo>
                    <a:pt x="639" y="34"/>
                  </a:lnTo>
                  <a:lnTo>
                    <a:pt x="624" y="43"/>
                  </a:lnTo>
                  <a:lnTo>
                    <a:pt x="637" y="55"/>
                  </a:lnTo>
                  <a:lnTo>
                    <a:pt x="568" y="60"/>
                  </a:lnTo>
                  <a:lnTo>
                    <a:pt x="585" y="77"/>
                  </a:lnTo>
                  <a:lnTo>
                    <a:pt x="615" y="85"/>
                  </a:lnTo>
                  <a:lnTo>
                    <a:pt x="602" y="87"/>
                  </a:lnTo>
                  <a:lnTo>
                    <a:pt x="547" y="73"/>
                  </a:lnTo>
                  <a:lnTo>
                    <a:pt x="536" y="85"/>
                  </a:lnTo>
                  <a:lnTo>
                    <a:pt x="572" y="98"/>
                  </a:lnTo>
                  <a:lnTo>
                    <a:pt x="532" y="94"/>
                  </a:lnTo>
                  <a:lnTo>
                    <a:pt x="521" y="77"/>
                  </a:lnTo>
                  <a:lnTo>
                    <a:pt x="508" y="94"/>
                  </a:lnTo>
                  <a:lnTo>
                    <a:pt x="529" y="103"/>
                  </a:lnTo>
                  <a:lnTo>
                    <a:pt x="529" y="118"/>
                  </a:lnTo>
                  <a:lnTo>
                    <a:pt x="536" y="128"/>
                  </a:lnTo>
                  <a:lnTo>
                    <a:pt x="547" y="131"/>
                  </a:lnTo>
                  <a:lnTo>
                    <a:pt x="560" y="150"/>
                  </a:lnTo>
                  <a:lnTo>
                    <a:pt x="549" y="161"/>
                  </a:lnTo>
                  <a:lnTo>
                    <a:pt x="532" y="173"/>
                  </a:lnTo>
                  <a:lnTo>
                    <a:pt x="516" y="165"/>
                  </a:lnTo>
                  <a:lnTo>
                    <a:pt x="534" y="154"/>
                  </a:lnTo>
                  <a:lnTo>
                    <a:pt x="536" y="135"/>
                  </a:lnTo>
                  <a:lnTo>
                    <a:pt x="521" y="128"/>
                  </a:lnTo>
                  <a:lnTo>
                    <a:pt x="504" y="98"/>
                  </a:lnTo>
                  <a:lnTo>
                    <a:pt x="491" y="90"/>
                  </a:lnTo>
                  <a:lnTo>
                    <a:pt x="491" y="73"/>
                  </a:lnTo>
                  <a:lnTo>
                    <a:pt x="474" y="66"/>
                  </a:lnTo>
                  <a:lnTo>
                    <a:pt x="465" y="60"/>
                  </a:lnTo>
                  <a:lnTo>
                    <a:pt x="454" y="62"/>
                  </a:lnTo>
                  <a:lnTo>
                    <a:pt x="439" y="94"/>
                  </a:lnTo>
                  <a:lnTo>
                    <a:pt x="448" y="107"/>
                  </a:lnTo>
                  <a:lnTo>
                    <a:pt x="448" y="118"/>
                  </a:lnTo>
                  <a:lnTo>
                    <a:pt x="482" y="131"/>
                  </a:lnTo>
                  <a:lnTo>
                    <a:pt x="480" y="141"/>
                  </a:lnTo>
                  <a:lnTo>
                    <a:pt x="351" y="105"/>
                  </a:lnTo>
                  <a:lnTo>
                    <a:pt x="349" y="111"/>
                  </a:lnTo>
                  <a:lnTo>
                    <a:pt x="386" y="128"/>
                  </a:lnTo>
                  <a:lnTo>
                    <a:pt x="373" y="133"/>
                  </a:lnTo>
                  <a:lnTo>
                    <a:pt x="375" y="139"/>
                  </a:lnTo>
                  <a:lnTo>
                    <a:pt x="366" y="137"/>
                  </a:lnTo>
                  <a:lnTo>
                    <a:pt x="362" y="128"/>
                  </a:lnTo>
                  <a:lnTo>
                    <a:pt x="319" y="135"/>
                  </a:lnTo>
                  <a:lnTo>
                    <a:pt x="317" y="143"/>
                  </a:lnTo>
                  <a:lnTo>
                    <a:pt x="300" y="128"/>
                  </a:lnTo>
                  <a:lnTo>
                    <a:pt x="240" y="150"/>
                  </a:lnTo>
                  <a:lnTo>
                    <a:pt x="242" y="158"/>
                  </a:lnTo>
                  <a:lnTo>
                    <a:pt x="233" y="161"/>
                  </a:lnTo>
                  <a:lnTo>
                    <a:pt x="201" y="154"/>
                  </a:lnTo>
                  <a:lnTo>
                    <a:pt x="220" y="146"/>
                  </a:lnTo>
                  <a:lnTo>
                    <a:pt x="212" y="141"/>
                  </a:lnTo>
                  <a:lnTo>
                    <a:pt x="176" y="133"/>
                  </a:lnTo>
                  <a:lnTo>
                    <a:pt x="188" y="141"/>
                  </a:lnTo>
                  <a:lnTo>
                    <a:pt x="188" y="158"/>
                  </a:lnTo>
                  <a:lnTo>
                    <a:pt x="197" y="160"/>
                  </a:lnTo>
                  <a:lnTo>
                    <a:pt x="201" y="169"/>
                  </a:lnTo>
                  <a:lnTo>
                    <a:pt x="195" y="173"/>
                  </a:lnTo>
                  <a:lnTo>
                    <a:pt x="173" y="169"/>
                  </a:lnTo>
                  <a:lnTo>
                    <a:pt x="145" y="184"/>
                  </a:lnTo>
                  <a:lnTo>
                    <a:pt x="160" y="199"/>
                  </a:lnTo>
                  <a:lnTo>
                    <a:pt x="113" y="190"/>
                  </a:lnTo>
                  <a:lnTo>
                    <a:pt x="107" y="195"/>
                  </a:lnTo>
                  <a:lnTo>
                    <a:pt x="128" y="201"/>
                  </a:lnTo>
                  <a:lnTo>
                    <a:pt x="130" y="210"/>
                  </a:lnTo>
                  <a:lnTo>
                    <a:pt x="115" y="210"/>
                  </a:lnTo>
                  <a:lnTo>
                    <a:pt x="87" y="199"/>
                  </a:lnTo>
                  <a:lnTo>
                    <a:pt x="81" y="176"/>
                  </a:lnTo>
                  <a:lnTo>
                    <a:pt x="49" y="158"/>
                  </a:lnTo>
                  <a:lnTo>
                    <a:pt x="126" y="175"/>
                  </a:lnTo>
                  <a:lnTo>
                    <a:pt x="160" y="165"/>
                  </a:lnTo>
                  <a:lnTo>
                    <a:pt x="152" y="150"/>
                  </a:lnTo>
                  <a:lnTo>
                    <a:pt x="100" y="130"/>
                  </a:lnTo>
                  <a:lnTo>
                    <a:pt x="51" y="116"/>
                  </a:lnTo>
                  <a:lnTo>
                    <a:pt x="27" y="118"/>
                  </a:lnTo>
                  <a:lnTo>
                    <a:pt x="6" y="128"/>
                  </a:lnTo>
                  <a:lnTo>
                    <a:pt x="2" y="130"/>
                  </a:lnTo>
                  <a:lnTo>
                    <a:pt x="2" y="141"/>
                  </a:lnTo>
                  <a:lnTo>
                    <a:pt x="21" y="148"/>
                  </a:lnTo>
                  <a:lnTo>
                    <a:pt x="14" y="160"/>
                  </a:lnTo>
                  <a:lnTo>
                    <a:pt x="27" y="176"/>
                  </a:lnTo>
                  <a:lnTo>
                    <a:pt x="25" y="193"/>
                  </a:lnTo>
                  <a:lnTo>
                    <a:pt x="36" y="205"/>
                  </a:lnTo>
                  <a:lnTo>
                    <a:pt x="34" y="214"/>
                  </a:lnTo>
                  <a:lnTo>
                    <a:pt x="51" y="229"/>
                  </a:lnTo>
                  <a:lnTo>
                    <a:pt x="8" y="266"/>
                  </a:lnTo>
                  <a:lnTo>
                    <a:pt x="15" y="266"/>
                  </a:lnTo>
                  <a:lnTo>
                    <a:pt x="29" y="276"/>
                  </a:lnTo>
                  <a:lnTo>
                    <a:pt x="14" y="285"/>
                  </a:lnTo>
                  <a:lnTo>
                    <a:pt x="12" y="291"/>
                  </a:lnTo>
                  <a:lnTo>
                    <a:pt x="0" y="294"/>
                  </a:lnTo>
                  <a:lnTo>
                    <a:pt x="12" y="308"/>
                  </a:lnTo>
                  <a:lnTo>
                    <a:pt x="10" y="315"/>
                  </a:lnTo>
                  <a:lnTo>
                    <a:pt x="23" y="339"/>
                  </a:lnTo>
                  <a:lnTo>
                    <a:pt x="60" y="351"/>
                  </a:lnTo>
                  <a:lnTo>
                    <a:pt x="62" y="364"/>
                  </a:lnTo>
                  <a:lnTo>
                    <a:pt x="77" y="381"/>
                  </a:lnTo>
                  <a:lnTo>
                    <a:pt x="90" y="386"/>
                  </a:lnTo>
                  <a:lnTo>
                    <a:pt x="85" y="394"/>
                  </a:lnTo>
                  <a:lnTo>
                    <a:pt x="72" y="394"/>
                  </a:lnTo>
                  <a:lnTo>
                    <a:pt x="81" y="411"/>
                  </a:lnTo>
                  <a:lnTo>
                    <a:pt x="107" y="407"/>
                  </a:lnTo>
                  <a:lnTo>
                    <a:pt x="118" y="416"/>
                  </a:lnTo>
                  <a:lnTo>
                    <a:pt x="117" y="424"/>
                  </a:lnTo>
                  <a:lnTo>
                    <a:pt x="128" y="426"/>
                  </a:lnTo>
                  <a:lnTo>
                    <a:pt x="137" y="441"/>
                  </a:lnTo>
                  <a:lnTo>
                    <a:pt x="163" y="441"/>
                  </a:lnTo>
                  <a:lnTo>
                    <a:pt x="173" y="448"/>
                  </a:lnTo>
                  <a:lnTo>
                    <a:pt x="205" y="457"/>
                  </a:lnTo>
                  <a:lnTo>
                    <a:pt x="199" y="467"/>
                  </a:lnTo>
                  <a:lnTo>
                    <a:pt x="205" y="469"/>
                  </a:lnTo>
                  <a:lnTo>
                    <a:pt x="201" y="471"/>
                  </a:lnTo>
                  <a:lnTo>
                    <a:pt x="203" y="487"/>
                  </a:lnTo>
                  <a:lnTo>
                    <a:pt x="191" y="486"/>
                  </a:lnTo>
                  <a:lnTo>
                    <a:pt x="184" y="491"/>
                  </a:lnTo>
                  <a:lnTo>
                    <a:pt x="184" y="501"/>
                  </a:lnTo>
                  <a:lnTo>
                    <a:pt x="201" y="501"/>
                  </a:lnTo>
                  <a:lnTo>
                    <a:pt x="178" y="510"/>
                  </a:lnTo>
                  <a:lnTo>
                    <a:pt x="186" y="516"/>
                  </a:lnTo>
                  <a:lnTo>
                    <a:pt x="176" y="532"/>
                  </a:lnTo>
                  <a:lnTo>
                    <a:pt x="169" y="534"/>
                  </a:lnTo>
                  <a:lnTo>
                    <a:pt x="169" y="538"/>
                  </a:lnTo>
                  <a:lnTo>
                    <a:pt x="171" y="538"/>
                  </a:lnTo>
                  <a:lnTo>
                    <a:pt x="220" y="566"/>
                  </a:lnTo>
                  <a:lnTo>
                    <a:pt x="261" y="572"/>
                  </a:lnTo>
                  <a:lnTo>
                    <a:pt x="278" y="583"/>
                  </a:lnTo>
                  <a:lnTo>
                    <a:pt x="296" y="581"/>
                  </a:lnTo>
                  <a:lnTo>
                    <a:pt x="317" y="594"/>
                  </a:lnTo>
                  <a:lnTo>
                    <a:pt x="332" y="607"/>
                  </a:lnTo>
                  <a:lnTo>
                    <a:pt x="341" y="607"/>
                  </a:lnTo>
                  <a:lnTo>
                    <a:pt x="349" y="596"/>
                  </a:lnTo>
                  <a:lnTo>
                    <a:pt x="330" y="575"/>
                  </a:lnTo>
                  <a:lnTo>
                    <a:pt x="328" y="562"/>
                  </a:lnTo>
                  <a:lnTo>
                    <a:pt x="313" y="544"/>
                  </a:lnTo>
                  <a:lnTo>
                    <a:pt x="323" y="519"/>
                  </a:lnTo>
                  <a:lnTo>
                    <a:pt x="332" y="523"/>
                  </a:lnTo>
                  <a:lnTo>
                    <a:pt x="343" y="516"/>
                  </a:lnTo>
                  <a:lnTo>
                    <a:pt x="330" y="510"/>
                  </a:lnTo>
                  <a:lnTo>
                    <a:pt x="339" y="508"/>
                  </a:lnTo>
                  <a:lnTo>
                    <a:pt x="324" y="489"/>
                  </a:lnTo>
                  <a:lnTo>
                    <a:pt x="313" y="489"/>
                  </a:lnTo>
                  <a:lnTo>
                    <a:pt x="306" y="478"/>
                  </a:lnTo>
                  <a:lnTo>
                    <a:pt x="298" y="476"/>
                  </a:lnTo>
                  <a:lnTo>
                    <a:pt x="306" y="441"/>
                  </a:lnTo>
                  <a:lnTo>
                    <a:pt x="321" y="452"/>
                  </a:lnTo>
                  <a:lnTo>
                    <a:pt x="326" y="448"/>
                  </a:lnTo>
                  <a:lnTo>
                    <a:pt x="319" y="439"/>
                  </a:lnTo>
                  <a:lnTo>
                    <a:pt x="330" y="429"/>
                  </a:lnTo>
                  <a:lnTo>
                    <a:pt x="345" y="420"/>
                  </a:lnTo>
                  <a:lnTo>
                    <a:pt x="360" y="422"/>
                  </a:lnTo>
                  <a:lnTo>
                    <a:pt x="366" y="418"/>
                  </a:lnTo>
                  <a:lnTo>
                    <a:pt x="386" y="422"/>
                  </a:lnTo>
                  <a:lnTo>
                    <a:pt x="403" y="439"/>
                  </a:lnTo>
                  <a:lnTo>
                    <a:pt x="403" y="429"/>
                  </a:lnTo>
                  <a:lnTo>
                    <a:pt x="420" y="439"/>
                  </a:lnTo>
                  <a:lnTo>
                    <a:pt x="433" y="429"/>
                  </a:lnTo>
                  <a:lnTo>
                    <a:pt x="454" y="429"/>
                  </a:lnTo>
                  <a:lnTo>
                    <a:pt x="472" y="437"/>
                  </a:lnTo>
                  <a:lnTo>
                    <a:pt x="495" y="437"/>
                  </a:lnTo>
                  <a:lnTo>
                    <a:pt x="501" y="426"/>
                  </a:lnTo>
                  <a:lnTo>
                    <a:pt x="474" y="416"/>
                  </a:lnTo>
                  <a:lnTo>
                    <a:pt x="486" y="409"/>
                  </a:lnTo>
                  <a:lnTo>
                    <a:pt x="480" y="399"/>
                  </a:lnTo>
                  <a:lnTo>
                    <a:pt x="484" y="396"/>
                  </a:lnTo>
                  <a:lnTo>
                    <a:pt x="487" y="386"/>
                  </a:lnTo>
                  <a:lnTo>
                    <a:pt x="480" y="386"/>
                  </a:lnTo>
                  <a:lnTo>
                    <a:pt x="476" y="379"/>
                  </a:lnTo>
                  <a:lnTo>
                    <a:pt x="499" y="379"/>
                  </a:lnTo>
                  <a:lnTo>
                    <a:pt x="542" y="366"/>
                  </a:lnTo>
                  <a:lnTo>
                    <a:pt x="570" y="362"/>
                  </a:lnTo>
                  <a:lnTo>
                    <a:pt x="577" y="353"/>
                  </a:lnTo>
                  <a:lnTo>
                    <a:pt x="602" y="356"/>
                  </a:lnTo>
                  <a:lnTo>
                    <a:pt x="613" y="366"/>
                  </a:lnTo>
                  <a:lnTo>
                    <a:pt x="615" y="375"/>
                  </a:lnTo>
                  <a:lnTo>
                    <a:pt x="626" y="371"/>
                  </a:lnTo>
                  <a:lnTo>
                    <a:pt x="634" y="379"/>
                  </a:lnTo>
                  <a:lnTo>
                    <a:pt x="650" y="377"/>
                  </a:lnTo>
                  <a:lnTo>
                    <a:pt x="650" y="388"/>
                  </a:lnTo>
                  <a:lnTo>
                    <a:pt x="665" y="386"/>
                  </a:lnTo>
                  <a:lnTo>
                    <a:pt x="675" y="375"/>
                  </a:lnTo>
                  <a:lnTo>
                    <a:pt x="690" y="371"/>
                  </a:lnTo>
                  <a:lnTo>
                    <a:pt x="690" y="379"/>
                  </a:lnTo>
                  <a:lnTo>
                    <a:pt x="714" y="392"/>
                  </a:lnTo>
                  <a:lnTo>
                    <a:pt x="763" y="435"/>
                  </a:lnTo>
                  <a:lnTo>
                    <a:pt x="768" y="426"/>
                  </a:lnTo>
                  <a:lnTo>
                    <a:pt x="782" y="437"/>
                  </a:lnTo>
                  <a:lnTo>
                    <a:pt x="810" y="433"/>
                  </a:lnTo>
                  <a:lnTo>
                    <a:pt x="843" y="456"/>
                  </a:lnTo>
                  <a:lnTo>
                    <a:pt x="858" y="459"/>
                  </a:lnTo>
                  <a:lnTo>
                    <a:pt x="862" y="454"/>
                  </a:lnTo>
                  <a:lnTo>
                    <a:pt x="875" y="465"/>
                  </a:lnTo>
                  <a:lnTo>
                    <a:pt x="873" y="472"/>
                  </a:lnTo>
                  <a:lnTo>
                    <a:pt x="885" y="467"/>
                  </a:lnTo>
                  <a:lnTo>
                    <a:pt x="888" y="459"/>
                  </a:lnTo>
                  <a:lnTo>
                    <a:pt x="929" y="439"/>
                  </a:lnTo>
                  <a:lnTo>
                    <a:pt x="965" y="441"/>
                  </a:lnTo>
                  <a:lnTo>
                    <a:pt x="982" y="450"/>
                  </a:lnTo>
                  <a:lnTo>
                    <a:pt x="1019" y="448"/>
                  </a:lnTo>
                  <a:lnTo>
                    <a:pt x="1018" y="437"/>
                  </a:lnTo>
                  <a:lnTo>
                    <a:pt x="1008" y="424"/>
                  </a:lnTo>
                  <a:lnTo>
                    <a:pt x="1019" y="411"/>
                  </a:lnTo>
                  <a:lnTo>
                    <a:pt x="1062" y="422"/>
                  </a:lnTo>
                  <a:lnTo>
                    <a:pt x="1089" y="442"/>
                  </a:lnTo>
                  <a:lnTo>
                    <a:pt x="1124" y="439"/>
                  </a:lnTo>
                  <a:lnTo>
                    <a:pt x="1199" y="463"/>
                  </a:lnTo>
                  <a:lnTo>
                    <a:pt x="1239" y="457"/>
                  </a:lnTo>
                  <a:lnTo>
                    <a:pt x="1255" y="444"/>
                  </a:lnTo>
                  <a:lnTo>
                    <a:pt x="1282" y="450"/>
                  </a:lnTo>
                  <a:lnTo>
                    <a:pt x="1306" y="457"/>
                  </a:lnTo>
                  <a:lnTo>
                    <a:pt x="1321" y="448"/>
                  </a:lnTo>
                  <a:lnTo>
                    <a:pt x="1315" y="422"/>
                  </a:lnTo>
                  <a:lnTo>
                    <a:pt x="1319" y="416"/>
                  </a:lnTo>
                  <a:lnTo>
                    <a:pt x="1304" y="399"/>
                  </a:lnTo>
                  <a:lnTo>
                    <a:pt x="1310" y="394"/>
                  </a:lnTo>
                  <a:lnTo>
                    <a:pt x="1340" y="388"/>
                  </a:lnTo>
                  <a:lnTo>
                    <a:pt x="1381" y="399"/>
                  </a:lnTo>
                  <a:lnTo>
                    <a:pt x="1424" y="433"/>
                  </a:lnTo>
                  <a:lnTo>
                    <a:pt x="1443" y="456"/>
                  </a:lnTo>
                  <a:lnTo>
                    <a:pt x="1469" y="459"/>
                  </a:lnTo>
                  <a:lnTo>
                    <a:pt x="1497" y="471"/>
                  </a:lnTo>
                  <a:lnTo>
                    <a:pt x="1516" y="489"/>
                  </a:lnTo>
                  <a:lnTo>
                    <a:pt x="1531" y="491"/>
                  </a:lnTo>
                  <a:lnTo>
                    <a:pt x="1561" y="476"/>
                  </a:lnTo>
                  <a:lnTo>
                    <a:pt x="1570" y="493"/>
                  </a:lnTo>
                  <a:lnTo>
                    <a:pt x="1566" y="497"/>
                  </a:lnTo>
                  <a:lnTo>
                    <a:pt x="1572" y="538"/>
                  </a:lnTo>
                  <a:lnTo>
                    <a:pt x="1555" y="536"/>
                  </a:lnTo>
                  <a:lnTo>
                    <a:pt x="1548" y="546"/>
                  </a:lnTo>
                  <a:lnTo>
                    <a:pt x="1564" y="568"/>
                  </a:lnTo>
                  <a:lnTo>
                    <a:pt x="1566" y="583"/>
                  </a:lnTo>
                  <a:lnTo>
                    <a:pt x="1570" y="583"/>
                  </a:lnTo>
                  <a:lnTo>
                    <a:pt x="1572" y="570"/>
                  </a:lnTo>
                  <a:lnTo>
                    <a:pt x="1598" y="581"/>
                  </a:lnTo>
                  <a:lnTo>
                    <a:pt x="1619" y="568"/>
                  </a:lnTo>
                  <a:lnTo>
                    <a:pt x="1619" y="551"/>
                  </a:lnTo>
                  <a:lnTo>
                    <a:pt x="1632" y="527"/>
                  </a:lnTo>
                  <a:lnTo>
                    <a:pt x="1636" y="476"/>
                  </a:lnTo>
                  <a:lnTo>
                    <a:pt x="1609" y="431"/>
                  </a:lnTo>
                  <a:lnTo>
                    <a:pt x="1591" y="392"/>
                  </a:lnTo>
                  <a:lnTo>
                    <a:pt x="1551" y="375"/>
                  </a:lnTo>
                  <a:lnTo>
                    <a:pt x="1542" y="375"/>
                  </a:lnTo>
                  <a:lnTo>
                    <a:pt x="1542" y="384"/>
                  </a:lnTo>
                  <a:lnTo>
                    <a:pt x="1533" y="388"/>
                  </a:lnTo>
                  <a:lnTo>
                    <a:pt x="1525" y="373"/>
                  </a:lnTo>
                  <a:lnTo>
                    <a:pt x="1518" y="375"/>
                  </a:lnTo>
                  <a:lnTo>
                    <a:pt x="1520" y="383"/>
                  </a:lnTo>
                  <a:lnTo>
                    <a:pt x="1506" y="368"/>
                  </a:lnTo>
                  <a:lnTo>
                    <a:pt x="1482" y="362"/>
                  </a:lnTo>
                  <a:lnTo>
                    <a:pt x="1495" y="345"/>
                  </a:lnTo>
                  <a:lnTo>
                    <a:pt x="1512" y="293"/>
                  </a:lnTo>
                  <a:lnTo>
                    <a:pt x="1529" y="287"/>
                  </a:lnTo>
                  <a:lnTo>
                    <a:pt x="1598" y="289"/>
                  </a:lnTo>
                  <a:lnTo>
                    <a:pt x="1593" y="279"/>
                  </a:lnTo>
                  <a:lnTo>
                    <a:pt x="1598" y="279"/>
                  </a:lnTo>
                  <a:lnTo>
                    <a:pt x="1624" y="281"/>
                  </a:lnTo>
                  <a:lnTo>
                    <a:pt x="1638" y="294"/>
                  </a:lnTo>
                  <a:lnTo>
                    <a:pt x="1682" y="289"/>
                  </a:lnTo>
                  <a:lnTo>
                    <a:pt x="1664" y="283"/>
                  </a:lnTo>
                  <a:lnTo>
                    <a:pt x="1658" y="276"/>
                  </a:lnTo>
                  <a:lnTo>
                    <a:pt x="1662" y="248"/>
                  </a:lnTo>
                  <a:lnTo>
                    <a:pt x="1701" y="244"/>
                  </a:lnTo>
                  <a:lnTo>
                    <a:pt x="1705" y="253"/>
                  </a:lnTo>
                  <a:lnTo>
                    <a:pt x="1722" y="266"/>
                  </a:lnTo>
                  <a:lnTo>
                    <a:pt x="1729" y="248"/>
                  </a:lnTo>
                  <a:lnTo>
                    <a:pt x="1737" y="248"/>
                  </a:lnTo>
                  <a:lnTo>
                    <a:pt x="1726" y="233"/>
                  </a:lnTo>
                  <a:lnTo>
                    <a:pt x="1744" y="233"/>
                  </a:lnTo>
                  <a:lnTo>
                    <a:pt x="1741" y="238"/>
                  </a:lnTo>
                  <a:lnTo>
                    <a:pt x="1759" y="261"/>
                  </a:lnTo>
                  <a:lnTo>
                    <a:pt x="1746" y="268"/>
                  </a:lnTo>
                  <a:lnTo>
                    <a:pt x="1742" y="309"/>
                  </a:lnTo>
                  <a:lnTo>
                    <a:pt x="1729" y="313"/>
                  </a:lnTo>
                  <a:lnTo>
                    <a:pt x="1739" y="326"/>
                  </a:lnTo>
                  <a:lnTo>
                    <a:pt x="1733" y="328"/>
                  </a:lnTo>
                  <a:lnTo>
                    <a:pt x="1752" y="356"/>
                  </a:lnTo>
                  <a:lnTo>
                    <a:pt x="1838" y="433"/>
                  </a:lnTo>
                  <a:lnTo>
                    <a:pt x="1844" y="420"/>
                  </a:lnTo>
                  <a:lnTo>
                    <a:pt x="1834" y="399"/>
                  </a:lnTo>
                  <a:lnTo>
                    <a:pt x="1838" y="394"/>
                  </a:lnTo>
                  <a:lnTo>
                    <a:pt x="1847" y="394"/>
                  </a:lnTo>
                  <a:lnTo>
                    <a:pt x="1832" y="377"/>
                  </a:lnTo>
                  <a:lnTo>
                    <a:pt x="1834" y="371"/>
                  </a:lnTo>
                  <a:lnTo>
                    <a:pt x="1849" y="369"/>
                  </a:lnTo>
                  <a:lnTo>
                    <a:pt x="1851" y="366"/>
                  </a:lnTo>
                  <a:lnTo>
                    <a:pt x="1827" y="343"/>
                  </a:lnTo>
                  <a:lnTo>
                    <a:pt x="1842" y="341"/>
                  </a:lnTo>
                  <a:lnTo>
                    <a:pt x="1823" y="328"/>
                  </a:lnTo>
                  <a:lnTo>
                    <a:pt x="1814" y="315"/>
                  </a:lnTo>
                  <a:lnTo>
                    <a:pt x="1799" y="313"/>
                  </a:lnTo>
                  <a:lnTo>
                    <a:pt x="1789" y="306"/>
                  </a:lnTo>
                  <a:lnTo>
                    <a:pt x="1787" y="293"/>
                  </a:lnTo>
                  <a:lnTo>
                    <a:pt x="1776" y="278"/>
                  </a:lnTo>
                  <a:lnTo>
                    <a:pt x="1795" y="278"/>
                  </a:lnTo>
                  <a:lnTo>
                    <a:pt x="1804" y="270"/>
                  </a:lnTo>
                  <a:lnTo>
                    <a:pt x="1815" y="279"/>
                  </a:lnTo>
                  <a:lnTo>
                    <a:pt x="1815" y="272"/>
                  </a:lnTo>
                  <a:lnTo>
                    <a:pt x="1827" y="266"/>
                  </a:lnTo>
                  <a:lnTo>
                    <a:pt x="1866" y="276"/>
                  </a:lnTo>
                  <a:lnTo>
                    <a:pt x="1860" y="268"/>
                  </a:lnTo>
                  <a:lnTo>
                    <a:pt x="1887" y="240"/>
                  </a:lnTo>
                  <a:lnTo>
                    <a:pt x="1900" y="233"/>
                  </a:lnTo>
                  <a:lnTo>
                    <a:pt x="1930" y="238"/>
                  </a:lnTo>
                  <a:lnTo>
                    <a:pt x="1930" y="231"/>
                  </a:lnTo>
                  <a:lnTo>
                    <a:pt x="1857" y="197"/>
                  </a:lnTo>
                  <a:close/>
                  <a:moveTo>
                    <a:pt x="72" y="272"/>
                  </a:moveTo>
                  <a:lnTo>
                    <a:pt x="53" y="276"/>
                  </a:lnTo>
                  <a:lnTo>
                    <a:pt x="36" y="257"/>
                  </a:lnTo>
                  <a:lnTo>
                    <a:pt x="45" y="248"/>
                  </a:lnTo>
                  <a:lnTo>
                    <a:pt x="53" y="248"/>
                  </a:lnTo>
                  <a:lnTo>
                    <a:pt x="70" y="255"/>
                  </a:lnTo>
                  <a:lnTo>
                    <a:pt x="75" y="266"/>
                  </a:lnTo>
                  <a:lnTo>
                    <a:pt x="72" y="272"/>
                  </a:lnTo>
                  <a:close/>
                  <a:moveTo>
                    <a:pt x="107" y="259"/>
                  </a:moveTo>
                  <a:lnTo>
                    <a:pt x="107" y="253"/>
                  </a:lnTo>
                  <a:lnTo>
                    <a:pt x="92" y="246"/>
                  </a:lnTo>
                  <a:lnTo>
                    <a:pt x="94" y="240"/>
                  </a:lnTo>
                  <a:lnTo>
                    <a:pt x="102" y="240"/>
                  </a:lnTo>
                  <a:lnTo>
                    <a:pt x="88" y="227"/>
                  </a:lnTo>
                  <a:lnTo>
                    <a:pt x="100" y="231"/>
                  </a:lnTo>
                  <a:lnTo>
                    <a:pt x="107" y="235"/>
                  </a:lnTo>
                  <a:lnTo>
                    <a:pt x="120" y="257"/>
                  </a:lnTo>
                  <a:lnTo>
                    <a:pt x="107" y="259"/>
                  </a:lnTo>
                  <a:close/>
                  <a:moveTo>
                    <a:pt x="1134" y="401"/>
                  </a:moveTo>
                  <a:lnTo>
                    <a:pt x="1117" y="411"/>
                  </a:lnTo>
                  <a:lnTo>
                    <a:pt x="1119" y="420"/>
                  </a:lnTo>
                  <a:lnTo>
                    <a:pt x="1102" y="426"/>
                  </a:lnTo>
                  <a:lnTo>
                    <a:pt x="1085" y="420"/>
                  </a:lnTo>
                  <a:lnTo>
                    <a:pt x="1107" y="416"/>
                  </a:lnTo>
                  <a:lnTo>
                    <a:pt x="1126" y="379"/>
                  </a:lnTo>
                  <a:lnTo>
                    <a:pt x="1122" y="347"/>
                  </a:lnTo>
                  <a:lnTo>
                    <a:pt x="1130" y="351"/>
                  </a:lnTo>
                  <a:lnTo>
                    <a:pt x="1141" y="379"/>
                  </a:lnTo>
                  <a:lnTo>
                    <a:pt x="1134" y="401"/>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5" name="Freeform 6140"/>
            <p:cNvSpPr>
              <a:spLocks noEditPoints="1"/>
            </p:cNvSpPr>
            <p:nvPr/>
          </p:nvSpPr>
          <p:spPr bwMode="gray">
            <a:xfrm>
              <a:off x="7203524" y="4243897"/>
              <a:ext cx="110346" cy="124602"/>
            </a:xfrm>
            <a:custGeom>
              <a:avLst/>
              <a:gdLst/>
              <a:ahLst/>
              <a:cxnLst>
                <a:cxn ang="0">
                  <a:pos x="75" y="2"/>
                </a:cxn>
                <a:cxn ang="0">
                  <a:pos x="69" y="0"/>
                </a:cxn>
                <a:cxn ang="0">
                  <a:pos x="35" y="7"/>
                </a:cxn>
                <a:cxn ang="0">
                  <a:pos x="19" y="7"/>
                </a:cxn>
                <a:cxn ang="0">
                  <a:pos x="17" y="24"/>
                </a:cxn>
                <a:cxn ang="0">
                  <a:pos x="26" y="34"/>
                </a:cxn>
                <a:cxn ang="0">
                  <a:pos x="13" y="51"/>
                </a:cxn>
                <a:cxn ang="0">
                  <a:pos x="4" y="66"/>
                </a:cxn>
                <a:cxn ang="0">
                  <a:pos x="0" y="97"/>
                </a:cxn>
                <a:cxn ang="0">
                  <a:pos x="11" y="94"/>
                </a:cxn>
                <a:cxn ang="0">
                  <a:pos x="32" y="92"/>
                </a:cxn>
                <a:cxn ang="0">
                  <a:pos x="34" y="77"/>
                </a:cxn>
                <a:cxn ang="0">
                  <a:pos x="52" y="69"/>
                </a:cxn>
                <a:cxn ang="0">
                  <a:pos x="69" y="73"/>
                </a:cxn>
                <a:cxn ang="0">
                  <a:pos x="69" y="71"/>
                </a:cxn>
                <a:cxn ang="0">
                  <a:pos x="86" y="36"/>
                </a:cxn>
                <a:cxn ang="0">
                  <a:pos x="75" y="2"/>
                </a:cxn>
                <a:cxn ang="0">
                  <a:pos x="69" y="92"/>
                </a:cxn>
                <a:cxn ang="0">
                  <a:pos x="69" y="92"/>
                </a:cxn>
                <a:cxn ang="0">
                  <a:pos x="67" y="92"/>
                </a:cxn>
                <a:cxn ang="0">
                  <a:pos x="69" y="92"/>
                </a:cxn>
              </a:cxnLst>
              <a:rect l="0" t="0" r="r" b="b"/>
              <a:pathLst>
                <a:path w="86" h="97">
                  <a:moveTo>
                    <a:pt x="75" y="2"/>
                  </a:moveTo>
                  <a:lnTo>
                    <a:pt x="69" y="0"/>
                  </a:lnTo>
                  <a:lnTo>
                    <a:pt x="35" y="7"/>
                  </a:lnTo>
                  <a:lnTo>
                    <a:pt x="19" y="7"/>
                  </a:lnTo>
                  <a:lnTo>
                    <a:pt x="17" y="24"/>
                  </a:lnTo>
                  <a:lnTo>
                    <a:pt x="26" y="34"/>
                  </a:lnTo>
                  <a:lnTo>
                    <a:pt x="13" y="51"/>
                  </a:lnTo>
                  <a:lnTo>
                    <a:pt x="4" y="66"/>
                  </a:lnTo>
                  <a:lnTo>
                    <a:pt x="0" y="97"/>
                  </a:lnTo>
                  <a:lnTo>
                    <a:pt x="11" y="94"/>
                  </a:lnTo>
                  <a:lnTo>
                    <a:pt x="32" y="92"/>
                  </a:lnTo>
                  <a:lnTo>
                    <a:pt x="34" y="77"/>
                  </a:lnTo>
                  <a:lnTo>
                    <a:pt x="52" y="69"/>
                  </a:lnTo>
                  <a:lnTo>
                    <a:pt x="69" y="73"/>
                  </a:lnTo>
                  <a:lnTo>
                    <a:pt x="69" y="71"/>
                  </a:lnTo>
                  <a:lnTo>
                    <a:pt x="86" y="36"/>
                  </a:lnTo>
                  <a:lnTo>
                    <a:pt x="75" y="2"/>
                  </a:lnTo>
                  <a:close/>
                  <a:moveTo>
                    <a:pt x="69" y="92"/>
                  </a:moveTo>
                  <a:lnTo>
                    <a:pt x="69" y="92"/>
                  </a:lnTo>
                  <a:lnTo>
                    <a:pt x="67" y="92"/>
                  </a:lnTo>
                  <a:lnTo>
                    <a:pt x="69" y="92"/>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6" name="Freeform 6141"/>
            <p:cNvSpPr>
              <a:spLocks/>
            </p:cNvSpPr>
            <p:nvPr/>
          </p:nvSpPr>
          <p:spPr bwMode="gray">
            <a:xfrm>
              <a:off x="7208656" y="4588159"/>
              <a:ext cx="215560" cy="385368"/>
            </a:xfrm>
            <a:custGeom>
              <a:avLst/>
              <a:gdLst/>
              <a:ahLst/>
              <a:cxnLst>
                <a:cxn ang="0">
                  <a:pos x="146" y="15"/>
                </a:cxn>
                <a:cxn ang="0">
                  <a:pos x="103" y="22"/>
                </a:cxn>
                <a:cxn ang="0">
                  <a:pos x="78" y="21"/>
                </a:cxn>
                <a:cxn ang="0">
                  <a:pos x="76" y="43"/>
                </a:cxn>
                <a:cxn ang="0">
                  <a:pos x="80" y="62"/>
                </a:cxn>
                <a:cxn ang="0">
                  <a:pos x="93" y="80"/>
                </a:cxn>
                <a:cxn ang="0">
                  <a:pos x="91" y="97"/>
                </a:cxn>
                <a:cxn ang="0">
                  <a:pos x="78" y="118"/>
                </a:cxn>
                <a:cxn ang="0">
                  <a:pos x="67" y="99"/>
                </a:cxn>
                <a:cxn ang="0">
                  <a:pos x="69" y="75"/>
                </a:cxn>
                <a:cxn ang="0">
                  <a:pos x="56" y="75"/>
                </a:cxn>
                <a:cxn ang="0">
                  <a:pos x="48" y="65"/>
                </a:cxn>
                <a:cxn ang="0">
                  <a:pos x="0" y="84"/>
                </a:cxn>
                <a:cxn ang="0">
                  <a:pos x="1" y="94"/>
                </a:cxn>
                <a:cxn ang="0">
                  <a:pos x="1" y="101"/>
                </a:cxn>
                <a:cxn ang="0">
                  <a:pos x="18" y="101"/>
                </a:cxn>
                <a:cxn ang="0">
                  <a:pos x="41" y="114"/>
                </a:cxn>
                <a:cxn ang="0">
                  <a:pos x="43" y="127"/>
                </a:cxn>
                <a:cxn ang="0">
                  <a:pos x="41" y="174"/>
                </a:cxn>
                <a:cxn ang="0">
                  <a:pos x="18" y="223"/>
                </a:cxn>
                <a:cxn ang="0">
                  <a:pos x="22" y="283"/>
                </a:cxn>
                <a:cxn ang="0">
                  <a:pos x="22" y="300"/>
                </a:cxn>
                <a:cxn ang="0">
                  <a:pos x="35" y="300"/>
                </a:cxn>
                <a:cxn ang="0">
                  <a:pos x="37" y="290"/>
                </a:cxn>
                <a:cxn ang="0">
                  <a:pos x="31" y="288"/>
                </a:cxn>
                <a:cxn ang="0">
                  <a:pos x="37" y="277"/>
                </a:cxn>
                <a:cxn ang="0">
                  <a:pos x="74" y="258"/>
                </a:cxn>
                <a:cxn ang="0">
                  <a:pos x="80" y="221"/>
                </a:cxn>
                <a:cxn ang="0">
                  <a:pos x="69" y="185"/>
                </a:cxn>
                <a:cxn ang="0">
                  <a:pos x="71" y="176"/>
                </a:cxn>
                <a:cxn ang="0">
                  <a:pos x="114" y="129"/>
                </a:cxn>
                <a:cxn ang="0">
                  <a:pos x="140" y="122"/>
                </a:cxn>
                <a:cxn ang="0">
                  <a:pos x="168" y="86"/>
                </a:cxn>
                <a:cxn ang="0">
                  <a:pos x="168" y="0"/>
                </a:cxn>
                <a:cxn ang="0">
                  <a:pos x="146" y="15"/>
                </a:cxn>
              </a:cxnLst>
              <a:rect l="0" t="0" r="r" b="b"/>
              <a:pathLst>
                <a:path w="168" h="300">
                  <a:moveTo>
                    <a:pt x="146" y="15"/>
                  </a:moveTo>
                  <a:lnTo>
                    <a:pt x="103" y="22"/>
                  </a:lnTo>
                  <a:lnTo>
                    <a:pt x="78" y="21"/>
                  </a:lnTo>
                  <a:lnTo>
                    <a:pt x="76" y="43"/>
                  </a:lnTo>
                  <a:lnTo>
                    <a:pt x="80" y="62"/>
                  </a:lnTo>
                  <a:lnTo>
                    <a:pt x="93" y="80"/>
                  </a:lnTo>
                  <a:lnTo>
                    <a:pt x="91" y="97"/>
                  </a:lnTo>
                  <a:lnTo>
                    <a:pt x="78" y="118"/>
                  </a:lnTo>
                  <a:lnTo>
                    <a:pt x="67" y="99"/>
                  </a:lnTo>
                  <a:lnTo>
                    <a:pt x="69" y="75"/>
                  </a:lnTo>
                  <a:lnTo>
                    <a:pt x="56" y="75"/>
                  </a:lnTo>
                  <a:lnTo>
                    <a:pt x="48" y="65"/>
                  </a:lnTo>
                  <a:lnTo>
                    <a:pt x="0" y="84"/>
                  </a:lnTo>
                  <a:lnTo>
                    <a:pt x="1" y="94"/>
                  </a:lnTo>
                  <a:lnTo>
                    <a:pt x="1" y="101"/>
                  </a:lnTo>
                  <a:lnTo>
                    <a:pt x="18" y="101"/>
                  </a:lnTo>
                  <a:lnTo>
                    <a:pt x="41" y="114"/>
                  </a:lnTo>
                  <a:lnTo>
                    <a:pt x="43" y="127"/>
                  </a:lnTo>
                  <a:lnTo>
                    <a:pt x="41" y="174"/>
                  </a:lnTo>
                  <a:lnTo>
                    <a:pt x="18" y="223"/>
                  </a:lnTo>
                  <a:lnTo>
                    <a:pt x="22" y="283"/>
                  </a:lnTo>
                  <a:lnTo>
                    <a:pt x="22" y="300"/>
                  </a:lnTo>
                  <a:lnTo>
                    <a:pt x="35" y="300"/>
                  </a:lnTo>
                  <a:lnTo>
                    <a:pt x="37" y="290"/>
                  </a:lnTo>
                  <a:lnTo>
                    <a:pt x="31" y="288"/>
                  </a:lnTo>
                  <a:lnTo>
                    <a:pt x="37" y="277"/>
                  </a:lnTo>
                  <a:lnTo>
                    <a:pt x="74" y="258"/>
                  </a:lnTo>
                  <a:lnTo>
                    <a:pt x="80" y="221"/>
                  </a:lnTo>
                  <a:lnTo>
                    <a:pt x="69" y="185"/>
                  </a:lnTo>
                  <a:lnTo>
                    <a:pt x="71" y="176"/>
                  </a:lnTo>
                  <a:lnTo>
                    <a:pt x="114" y="129"/>
                  </a:lnTo>
                  <a:lnTo>
                    <a:pt x="140" y="122"/>
                  </a:lnTo>
                  <a:lnTo>
                    <a:pt x="168" y="86"/>
                  </a:lnTo>
                  <a:lnTo>
                    <a:pt x="168" y="0"/>
                  </a:lnTo>
                  <a:lnTo>
                    <a:pt x="146" y="1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7" name="Freeform 6142"/>
            <p:cNvSpPr>
              <a:spLocks/>
            </p:cNvSpPr>
            <p:nvPr/>
          </p:nvSpPr>
          <p:spPr bwMode="gray">
            <a:xfrm>
              <a:off x="7292057" y="4229767"/>
              <a:ext cx="162953" cy="220944"/>
            </a:xfrm>
            <a:custGeom>
              <a:avLst/>
              <a:gdLst/>
              <a:ahLst/>
              <a:cxnLst>
                <a:cxn ang="0">
                  <a:pos x="114" y="99"/>
                </a:cxn>
                <a:cxn ang="0">
                  <a:pos x="114" y="35"/>
                </a:cxn>
                <a:cxn ang="0">
                  <a:pos x="127" y="13"/>
                </a:cxn>
                <a:cxn ang="0">
                  <a:pos x="111" y="7"/>
                </a:cxn>
                <a:cxn ang="0">
                  <a:pos x="81" y="20"/>
                </a:cxn>
                <a:cxn ang="0">
                  <a:pos x="62" y="17"/>
                </a:cxn>
                <a:cxn ang="0">
                  <a:pos x="43" y="0"/>
                </a:cxn>
                <a:cxn ang="0">
                  <a:pos x="30" y="0"/>
                </a:cxn>
                <a:cxn ang="0">
                  <a:pos x="8" y="0"/>
                </a:cxn>
                <a:cxn ang="0">
                  <a:pos x="0" y="11"/>
                </a:cxn>
                <a:cxn ang="0">
                  <a:pos x="6" y="13"/>
                </a:cxn>
                <a:cxn ang="0">
                  <a:pos x="17" y="47"/>
                </a:cxn>
                <a:cxn ang="0">
                  <a:pos x="0" y="82"/>
                </a:cxn>
                <a:cxn ang="0">
                  <a:pos x="0" y="84"/>
                </a:cxn>
                <a:cxn ang="0">
                  <a:pos x="4" y="93"/>
                </a:cxn>
                <a:cxn ang="0">
                  <a:pos x="0" y="103"/>
                </a:cxn>
                <a:cxn ang="0">
                  <a:pos x="0" y="103"/>
                </a:cxn>
                <a:cxn ang="0">
                  <a:pos x="4" y="103"/>
                </a:cxn>
                <a:cxn ang="0">
                  <a:pos x="58" y="138"/>
                </a:cxn>
                <a:cxn ang="0">
                  <a:pos x="64" y="153"/>
                </a:cxn>
                <a:cxn ang="0">
                  <a:pos x="86" y="172"/>
                </a:cxn>
                <a:cxn ang="0">
                  <a:pos x="101" y="140"/>
                </a:cxn>
                <a:cxn ang="0">
                  <a:pos x="101" y="131"/>
                </a:cxn>
                <a:cxn ang="0">
                  <a:pos x="109" y="131"/>
                </a:cxn>
                <a:cxn ang="0">
                  <a:pos x="124" y="116"/>
                </a:cxn>
                <a:cxn ang="0">
                  <a:pos x="124" y="116"/>
                </a:cxn>
                <a:cxn ang="0">
                  <a:pos x="114" y="99"/>
                </a:cxn>
              </a:cxnLst>
              <a:rect l="0" t="0" r="r" b="b"/>
              <a:pathLst>
                <a:path w="127" h="172">
                  <a:moveTo>
                    <a:pt x="114" y="99"/>
                  </a:moveTo>
                  <a:lnTo>
                    <a:pt x="114" y="35"/>
                  </a:lnTo>
                  <a:lnTo>
                    <a:pt x="127" y="13"/>
                  </a:lnTo>
                  <a:lnTo>
                    <a:pt x="111" y="7"/>
                  </a:lnTo>
                  <a:lnTo>
                    <a:pt x="81" y="20"/>
                  </a:lnTo>
                  <a:lnTo>
                    <a:pt x="62" y="17"/>
                  </a:lnTo>
                  <a:lnTo>
                    <a:pt x="43" y="0"/>
                  </a:lnTo>
                  <a:lnTo>
                    <a:pt x="30" y="0"/>
                  </a:lnTo>
                  <a:lnTo>
                    <a:pt x="8" y="0"/>
                  </a:lnTo>
                  <a:lnTo>
                    <a:pt x="0" y="11"/>
                  </a:lnTo>
                  <a:lnTo>
                    <a:pt x="6" y="13"/>
                  </a:lnTo>
                  <a:lnTo>
                    <a:pt x="17" y="47"/>
                  </a:lnTo>
                  <a:lnTo>
                    <a:pt x="0" y="82"/>
                  </a:lnTo>
                  <a:lnTo>
                    <a:pt x="0" y="84"/>
                  </a:lnTo>
                  <a:lnTo>
                    <a:pt x="4" y="93"/>
                  </a:lnTo>
                  <a:lnTo>
                    <a:pt x="0" y="103"/>
                  </a:lnTo>
                  <a:lnTo>
                    <a:pt x="0" y="103"/>
                  </a:lnTo>
                  <a:lnTo>
                    <a:pt x="4" y="103"/>
                  </a:lnTo>
                  <a:lnTo>
                    <a:pt x="58" y="138"/>
                  </a:lnTo>
                  <a:lnTo>
                    <a:pt x="64" y="153"/>
                  </a:lnTo>
                  <a:lnTo>
                    <a:pt x="86" y="172"/>
                  </a:lnTo>
                  <a:lnTo>
                    <a:pt x="101" y="140"/>
                  </a:lnTo>
                  <a:lnTo>
                    <a:pt x="101" y="131"/>
                  </a:lnTo>
                  <a:lnTo>
                    <a:pt x="109" y="131"/>
                  </a:lnTo>
                  <a:lnTo>
                    <a:pt x="124" y="116"/>
                  </a:lnTo>
                  <a:lnTo>
                    <a:pt x="124" y="116"/>
                  </a:lnTo>
                  <a:lnTo>
                    <a:pt x="114" y="99"/>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8" name="Freeform 6143"/>
            <p:cNvSpPr>
              <a:spLocks/>
            </p:cNvSpPr>
            <p:nvPr/>
          </p:nvSpPr>
          <p:spPr bwMode="gray">
            <a:xfrm>
              <a:off x="7198392" y="4362077"/>
              <a:ext cx="225824" cy="254343"/>
            </a:xfrm>
            <a:custGeom>
              <a:avLst/>
              <a:gdLst/>
              <a:ahLst/>
              <a:cxnLst>
                <a:cxn ang="0">
                  <a:pos x="165" y="167"/>
                </a:cxn>
                <a:cxn ang="0">
                  <a:pos x="159" y="146"/>
                </a:cxn>
                <a:cxn ang="0">
                  <a:pos x="163" y="112"/>
                </a:cxn>
                <a:cxn ang="0">
                  <a:pos x="150" y="95"/>
                </a:cxn>
                <a:cxn ang="0">
                  <a:pos x="159" y="69"/>
                </a:cxn>
                <a:cxn ang="0">
                  <a:pos x="137" y="50"/>
                </a:cxn>
                <a:cxn ang="0">
                  <a:pos x="131" y="35"/>
                </a:cxn>
                <a:cxn ang="0">
                  <a:pos x="77" y="0"/>
                </a:cxn>
                <a:cxn ang="0">
                  <a:pos x="71" y="0"/>
                </a:cxn>
                <a:cxn ang="0">
                  <a:pos x="60" y="20"/>
                </a:cxn>
                <a:cxn ang="0">
                  <a:pos x="69" y="22"/>
                </a:cxn>
                <a:cxn ang="0">
                  <a:pos x="64" y="28"/>
                </a:cxn>
                <a:cxn ang="0">
                  <a:pos x="43" y="26"/>
                </a:cxn>
                <a:cxn ang="0">
                  <a:pos x="38" y="34"/>
                </a:cxn>
                <a:cxn ang="0">
                  <a:pos x="34" y="20"/>
                </a:cxn>
                <a:cxn ang="0">
                  <a:pos x="36" y="0"/>
                </a:cxn>
                <a:cxn ang="0">
                  <a:pos x="15" y="2"/>
                </a:cxn>
                <a:cxn ang="0">
                  <a:pos x="23" y="15"/>
                </a:cxn>
                <a:cxn ang="0">
                  <a:pos x="19" y="26"/>
                </a:cxn>
                <a:cxn ang="0">
                  <a:pos x="19" y="45"/>
                </a:cxn>
                <a:cxn ang="0">
                  <a:pos x="4" y="63"/>
                </a:cxn>
                <a:cxn ang="0">
                  <a:pos x="0" y="63"/>
                </a:cxn>
                <a:cxn ang="0">
                  <a:pos x="8" y="88"/>
                </a:cxn>
                <a:cxn ang="0">
                  <a:pos x="4" y="97"/>
                </a:cxn>
                <a:cxn ang="0">
                  <a:pos x="17" y="108"/>
                </a:cxn>
                <a:cxn ang="0">
                  <a:pos x="23" y="137"/>
                </a:cxn>
                <a:cxn ang="0">
                  <a:pos x="26" y="140"/>
                </a:cxn>
                <a:cxn ang="0">
                  <a:pos x="26" y="140"/>
                </a:cxn>
                <a:cxn ang="0">
                  <a:pos x="56" y="155"/>
                </a:cxn>
                <a:cxn ang="0">
                  <a:pos x="71" y="159"/>
                </a:cxn>
                <a:cxn ang="0">
                  <a:pos x="73" y="159"/>
                </a:cxn>
                <a:cxn ang="0">
                  <a:pos x="73" y="159"/>
                </a:cxn>
                <a:cxn ang="0">
                  <a:pos x="79" y="165"/>
                </a:cxn>
                <a:cxn ang="0">
                  <a:pos x="86" y="197"/>
                </a:cxn>
                <a:cxn ang="0">
                  <a:pos x="111" y="198"/>
                </a:cxn>
                <a:cxn ang="0">
                  <a:pos x="154" y="191"/>
                </a:cxn>
                <a:cxn ang="0">
                  <a:pos x="176" y="176"/>
                </a:cxn>
                <a:cxn ang="0">
                  <a:pos x="165" y="167"/>
                </a:cxn>
              </a:cxnLst>
              <a:rect l="0" t="0" r="r" b="b"/>
              <a:pathLst>
                <a:path w="176" h="198">
                  <a:moveTo>
                    <a:pt x="165" y="167"/>
                  </a:moveTo>
                  <a:lnTo>
                    <a:pt x="159" y="146"/>
                  </a:lnTo>
                  <a:lnTo>
                    <a:pt x="163" y="112"/>
                  </a:lnTo>
                  <a:lnTo>
                    <a:pt x="150" y="95"/>
                  </a:lnTo>
                  <a:lnTo>
                    <a:pt x="159" y="69"/>
                  </a:lnTo>
                  <a:lnTo>
                    <a:pt x="137" y="50"/>
                  </a:lnTo>
                  <a:lnTo>
                    <a:pt x="131" y="35"/>
                  </a:lnTo>
                  <a:lnTo>
                    <a:pt x="77" y="0"/>
                  </a:lnTo>
                  <a:lnTo>
                    <a:pt x="71" y="0"/>
                  </a:lnTo>
                  <a:lnTo>
                    <a:pt x="60" y="20"/>
                  </a:lnTo>
                  <a:lnTo>
                    <a:pt x="69" y="22"/>
                  </a:lnTo>
                  <a:lnTo>
                    <a:pt x="64" y="28"/>
                  </a:lnTo>
                  <a:lnTo>
                    <a:pt x="43" y="26"/>
                  </a:lnTo>
                  <a:lnTo>
                    <a:pt x="38" y="34"/>
                  </a:lnTo>
                  <a:lnTo>
                    <a:pt x="34" y="20"/>
                  </a:lnTo>
                  <a:lnTo>
                    <a:pt x="36" y="0"/>
                  </a:lnTo>
                  <a:lnTo>
                    <a:pt x="15" y="2"/>
                  </a:lnTo>
                  <a:lnTo>
                    <a:pt x="23" y="15"/>
                  </a:lnTo>
                  <a:lnTo>
                    <a:pt x="19" y="26"/>
                  </a:lnTo>
                  <a:lnTo>
                    <a:pt x="19" y="45"/>
                  </a:lnTo>
                  <a:lnTo>
                    <a:pt x="4" y="63"/>
                  </a:lnTo>
                  <a:lnTo>
                    <a:pt x="0" y="63"/>
                  </a:lnTo>
                  <a:lnTo>
                    <a:pt x="8" y="88"/>
                  </a:lnTo>
                  <a:lnTo>
                    <a:pt x="4" y="97"/>
                  </a:lnTo>
                  <a:lnTo>
                    <a:pt x="17" y="108"/>
                  </a:lnTo>
                  <a:lnTo>
                    <a:pt x="23" y="137"/>
                  </a:lnTo>
                  <a:lnTo>
                    <a:pt x="26" y="140"/>
                  </a:lnTo>
                  <a:lnTo>
                    <a:pt x="26" y="140"/>
                  </a:lnTo>
                  <a:lnTo>
                    <a:pt x="56" y="155"/>
                  </a:lnTo>
                  <a:lnTo>
                    <a:pt x="71" y="159"/>
                  </a:lnTo>
                  <a:lnTo>
                    <a:pt x="73" y="159"/>
                  </a:lnTo>
                  <a:lnTo>
                    <a:pt x="73" y="159"/>
                  </a:lnTo>
                  <a:lnTo>
                    <a:pt x="79" y="165"/>
                  </a:lnTo>
                  <a:lnTo>
                    <a:pt x="86" y="197"/>
                  </a:lnTo>
                  <a:lnTo>
                    <a:pt x="111" y="198"/>
                  </a:lnTo>
                  <a:lnTo>
                    <a:pt x="154" y="191"/>
                  </a:lnTo>
                  <a:lnTo>
                    <a:pt x="176" y="176"/>
                  </a:lnTo>
                  <a:lnTo>
                    <a:pt x="165" y="167"/>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9" name="Freeform 6144"/>
            <p:cNvSpPr>
              <a:spLocks/>
            </p:cNvSpPr>
            <p:nvPr/>
          </p:nvSpPr>
          <p:spPr bwMode="gray">
            <a:xfrm>
              <a:off x="7665915" y="3280380"/>
              <a:ext cx="351567" cy="201676"/>
            </a:xfrm>
            <a:custGeom>
              <a:avLst/>
              <a:gdLst/>
              <a:ahLst/>
              <a:cxnLst>
                <a:cxn ang="0">
                  <a:pos x="247" y="75"/>
                </a:cxn>
                <a:cxn ang="0">
                  <a:pos x="246" y="82"/>
                </a:cxn>
                <a:cxn ang="0">
                  <a:pos x="227" y="77"/>
                </a:cxn>
                <a:cxn ang="0">
                  <a:pos x="238" y="63"/>
                </a:cxn>
                <a:cxn ang="0">
                  <a:pos x="232" y="60"/>
                </a:cxn>
                <a:cxn ang="0">
                  <a:pos x="231" y="65"/>
                </a:cxn>
                <a:cxn ang="0">
                  <a:pos x="208" y="84"/>
                </a:cxn>
                <a:cxn ang="0">
                  <a:pos x="178" y="80"/>
                </a:cxn>
                <a:cxn ang="0">
                  <a:pos x="173" y="69"/>
                </a:cxn>
                <a:cxn ang="0">
                  <a:pos x="163" y="67"/>
                </a:cxn>
                <a:cxn ang="0">
                  <a:pos x="161" y="48"/>
                </a:cxn>
                <a:cxn ang="0">
                  <a:pos x="139" y="35"/>
                </a:cxn>
                <a:cxn ang="0">
                  <a:pos x="96" y="39"/>
                </a:cxn>
                <a:cxn ang="0">
                  <a:pos x="79" y="28"/>
                </a:cxn>
                <a:cxn ang="0">
                  <a:pos x="75" y="35"/>
                </a:cxn>
                <a:cxn ang="0">
                  <a:pos x="43" y="35"/>
                </a:cxn>
                <a:cxn ang="0">
                  <a:pos x="34" y="13"/>
                </a:cxn>
                <a:cxn ang="0">
                  <a:pos x="38" y="2"/>
                </a:cxn>
                <a:cxn ang="0">
                  <a:pos x="38" y="0"/>
                </a:cxn>
                <a:cxn ang="0">
                  <a:pos x="0" y="11"/>
                </a:cxn>
                <a:cxn ang="0">
                  <a:pos x="17" y="80"/>
                </a:cxn>
                <a:cxn ang="0">
                  <a:pos x="30" y="80"/>
                </a:cxn>
                <a:cxn ang="0">
                  <a:pos x="28" y="67"/>
                </a:cxn>
                <a:cxn ang="0">
                  <a:pos x="41" y="58"/>
                </a:cxn>
                <a:cxn ang="0">
                  <a:pos x="43" y="56"/>
                </a:cxn>
                <a:cxn ang="0">
                  <a:pos x="49" y="52"/>
                </a:cxn>
                <a:cxn ang="0">
                  <a:pos x="71" y="62"/>
                </a:cxn>
                <a:cxn ang="0">
                  <a:pos x="77" y="78"/>
                </a:cxn>
                <a:cxn ang="0">
                  <a:pos x="105" y="82"/>
                </a:cxn>
                <a:cxn ang="0">
                  <a:pos x="120" y="107"/>
                </a:cxn>
                <a:cxn ang="0">
                  <a:pos x="171" y="135"/>
                </a:cxn>
                <a:cxn ang="0">
                  <a:pos x="186" y="138"/>
                </a:cxn>
                <a:cxn ang="0">
                  <a:pos x="189" y="152"/>
                </a:cxn>
                <a:cxn ang="0">
                  <a:pos x="208" y="157"/>
                </a:cxn>
                <a:cxn ang="0">
                  <a:pos x="214" y="137"/>
                </a:cxn>
                <a:cxn ang="0">
                  <a:pos x="206" y="122"/>
                </a:cxn>
                <a:cxn ang="0">
                  <a:pos x="193" y="116"/>
                </a:cxn>
                <a:cxn ang="0">
                  <a:pos x="195" y="110"/>
                </a:cxn>
                <a:cxn ang="0">
                  <a:pos x="210" y="110"/>
                </a:cxn>
                <a:cxn ang="0">
                  <a:pos x="212" y="103"/>
                </a:cxn>
                <a:cxn ang="0">
                  <a:pos x="219" y="99"/>
                </a:cxn>
                <a:cxn ang="0">
                  <a:pos x="217" y="90"/>
                </a:cxn>
                <a:cxn ang="0">
                  <a:pos x="232" y="84"/>
                </a:cxn>
                <a:cxn ang="0">
                  <a:pos x="238" y="99"/>
                </a:cxn>
                <a:cxn ang="0">
                  <a:pos x="244" y="99"/>
                </a:cxn>
                <a:cxn ang="0">
                  <a:pos x="259" y="97"/>
                </a:cxn>
                <a:cxn ang="0">
                  <a:pos x="274" y="88"/>
                </a:cxn>
                <a:cxn ang="0">
                  <a:pos x="247" y="75"/>
                </a:cxn>
              </a:cxnLst>
              <a:rect l="0" t="0" r="r" b="b"/>
              <a:pathLst>
                <a:path w="274" h="157">
                  <a:moveTo>
                    <a:pt x="247" y="75"/>
                  </a:moveTo>
                  <a:lnTo>
                    <a:pt x="246" y="82"/>
                  </a:lnTo>
                  <a:lnTo>
                    <a:pt x="227" y="77"/>
                  </a:lnTo>
                  <a:lnTo>
                    <a:pt x="238" y="63"/>
                  </a:lnTo>
                  <a:lnTo>
                    <a:pt x="232" y="60"/>
                  </a:lnTo>
                  <a:lnTo>
                    <a:pt x="231" y="65"/>
                  </a:lnTo>
                  <a:lnTo>
                    <a:pt x="208" y="84"/>
                  </a:lnTo>
                  <a:lnTo>
                    <a:pt x="178" y="80"/>
                  </a:lnTo>
                  <a:lnTo>
                    <a:pt x="173" y="69"/>
                  </a:lnTo>
                  <a:lnTo>
                    <a:pt x="163" y="67"/>
                  </a:lnTo>
                  <a:lnTo>
                    <a:pt x="161" y="48"/>
                  </a:lnTo>
                  <a:lnTo>
                    <a:pt x="139" y="35"/>
                  </a:lnTo>
                  <a:lnTo>
                    <a:pt x="96" y="39"/>
                  </a:lnTo>
                  <a:lnTo>
                    <a:pt x="79" y="28"/>
                  </a:lnTo>
                  <a:lnTo>
                    <a:pt x="75" y="35"/>
                  </a:lnTo>
                  <a:lnTo>
                    <a:pt x="43" y="35"/>
                  </a:lnTo>
                  <a:lnTo>
                    <a:pt x="34" y="13"/>
                  </a:lnTo>
                  <a:lnTo>
                    <a:pt x="38" y="2"/>
                  </a:lnTo>
                  <a:lnTo>
                    <a:pt x="38" y="0"/>
                  </a:lnTo>
                  <a:lnTo>
                    <a:pt x="0" y="11"/>
                  </a:lnTo>
                  <a:lnTo>
                    <a:pt x="17" y="80"/>
                  </a:lnTo>
                  <a:lnTo>
                    <a:pt x="30" y="80"/>
                  </a:lnTo>
                  <a:lnTo>
                    <a:pt x="28" y="67"/>
                  </a:lnTo>
                  <a:lnTo>
                    <a:pt x="41" y="58"/>
                  </a:lnTo>
                  <a:lnTo>
                    <a:pt x="43" y="56"/>
                  </a:lnTo>
                  <a:lnTo>
                    <a:pt x="49" y="52"/>
                  </a:lnTo>
                  <a:lnTo>
                    <a:pt x="71" y="62"/>
                  </a:lnTo>
                  <a:lnTo>
                    <a:pt x="77" y="78"/>
                  </a:lnTo>
                  <a:lnTo>
                    <a:pt x="105" y="82"/>
                  </a:lnTo>
                  <a:lnTo>
                    <a:pt x="120" y="107"/>
                  </a:lnTo>
                  <a:lnTo>
                    <a:pt x="171" y="135"/>
                  </a:lnTo>
                  <a:lnTo>
                    <a:pt x="186" y="138"/>
                  </a:lnTo>
                  <a:lnTo>
                    <a:pt x="189" y="152"/>
                  </a:lnTo>
                  <a:lnTo>
                    <a:pt x="208" y="157"/>
                  </a:lnTo>
                  <a:lnTo>
                    <a:pt x="214" y="137"/>
                  </a:lnTo>
                  <a:lnTo>
                    <a:pt x="206" y="122"/>
                  </a:lnTo>
                  <a:lnTo>
                    <a:pt x="193" y="116"/>
                  </a:lnTo>
                  <a:lnTo>
                    <a:pt x="195" y="110"/>
                  </a:lnTo>
                  <a:lnTo>
                    <a:pt x="210" y="110"/>
                  </a:lnTo>
                  <a:lnTo>
                    <a:pt x="212" y="103"/>
                  </a:lnTo>
                  <a:lnTo>
                    <a:pt x="219" y="99"/>
                  </a:lnTo>
                  <a:lnTo>
                    <a:pt x="217" y="90"/>
                  </a:lnTo>
                  <a:lnTo>
                    <a:pt x="232" y="84"/>
                  </a:lnTo>
                  <a:lnTo>
                    <a:pt x="238" y="99"/>
                  </a:lnTo>
                  <a:lnTo>
                    <a:pt x="244" y="99"/>
                  </a:lnTo>
                  <a:lnTo>
                    <a:pt x="259" y="97"/>
                  </a:lnTo>
                  <a:lnTo>
                    <a:pt x="274" y="88"/>
                  </a:lnTo>
                  <a:lnTo>
                    <a:pt x="247" y="75"/>
                  </a:lnTo>
                  <a:close/>
                </a:path>
              </a:pathLst>
            </a:custGeom>
            <a:solidFill>
              <a:srgbClr val="4BACC6">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0" name="Freeform 6145"/>
            <p:cNvSpPr>
              <a:spLocks/>
            </p:cNvSpPr>
            <p:nvPr/>
          </p:nvSpPr>
          <p:spPr bwMode="gray">
            <a:xfrm>
              <a:off x="7955894" y="3475633"/>
              <a:ext cx="637697" cy="707792"/>
            </a:xfrm>
            <a:custGeom>
              <a:avLst/>
              <a:gdLst/>
              <a:ahLst/>
              <a:cxnLst>
                <a:cxn ang="0">
                  <a:pos x="428" y="154"/>
                </a:cxn>
                <a:cxn ang="0">
                  <a:pos x="412" y="177"/>
                </a:cxn>
                <a:cxn ang="0">
                  <a:pos x="374" y="191"/>
                </a:cxn>
                <a:cxn ang="0">
                  <a:pos x="356" y="173"/>
                </a:cxn>
                <a:cxn ang="0">
                  <a:pos x="345" y="193"/>
                </a:cxn>
                <a:cxn ang="0">
                  <a:pos x="308" y="198"/>
                </a:cxn>
                <a:cxn ang="0">
                  <a:pos x="285" y="185"/>
                </a:cxn>
                <a:cxn ang="0">
                  <a:pos x="239" y="175"/>
                </a:cxn>
                <a:cxn ang="0">
                  <a:pos x="212" y="164"/>
                </a:cxn>
                <a:cxn ang="0">
                  <a:pos x="218" y="135"/>
                </a:cxn>
                <a:cxn ang="0">
                  <a:pos x="191" y="110"/>
                </a:cxn>
                <a:cxn ang="0">
                  <a:pos x="185" y="92"/>
                </a:cxn>
                <a:cxn ang="0">
                  <a:pos x="187" y="67"/>
                </a:cxn>
                <a:cxn ang="0">
                  <a:pos x="206" y="31"/>
                </a:cxn>
                <a:cxn ang="0">
                  <a:pos x="164" y="33"/>
                </a:cxn>
                <a:cxn ang="0">
                  <a:pos x="123" y="4"/>
                </a:cxn>
                <a:cxn ang="0">
                  <a:pos x="94" y="23"/>
                </a:cxn>
                <a:cxn ang="0">
                  <a:pos x="108" y="40"/>
                </a:cxn>
                <a:cxn ang="0">
                  <a:pos x="102" y="79"/>
                </a:cxn>
                <a:cxn ang="0">
                  <a:pos x="127" y="94"/>
                </a:cxn>
                <a:cxn ang="0">
                  <a:pos x="110" y="119"/>
                </a:cxn>
                <a:cxn ang="0">
                  <a:pos x="75" y="158"/>
                </a:cxn>
                <a:cxn ang="0">
                  <a:pos x="46" y="171"/>
                </a:cxn>
                <a:cxn ang="0">
                  <a:pos x="31" y="198"/>
                </a:cxn>
                <a:cxn ang="0">
                  <a:pos x="46" y="223"/>
                </a:cxn>
                <a:cxn ang="0">
                  <a:pos x="35" y="239"/>
                </a:cxn>
                <a:cxn ang="0">
                  <a:pos x="8" y="243"/>
                </a:cxn>
                <a:cxn ang="0">
                  <a:pos x="15" y="262"/>
                </a:cxn>
                <a:cxn ang="0">
                  <a:pos x="46" y="260"/>
                </a:cxn>
                <a:cxn ang="0">
                  <a:pos x="21" y="279"/>
                </a:cxn>
                <a:cxn ang="0">
                  <a:pos x="54" y="304"/>
                </a:cxn>
                <a:cxn ang="0">
                  <a:pos x="69" y="279"/>
                </a:cxn>
                <a:cxn ang="0">
                  <a:pos x="81" y="302"/>
                </a:cxn>
                <a:cxn ang="0">
                  <a:pos x="85" y="370"/>
                </a:cxn>
                <a:cxn ang="0">
                  <a:pos x="102" y="424"/>
                </a:cxn>
                <a:cxn ang="0">
                  <a:pos x="110" y="451"/>
                </a:cxn>
                <a:cxn ang="0">
                  <a:pos x="135" y="503"/>
                </a:cxn>
                <a:cxn ang="0">
                  <a:pos x="164" y="551"/>
                </a:cxn>
                <a:cxn ang="0">
                  <a:pos x="193" y="530"/>
                </a:cxn>
                <a:cxn ang="0">
                  <a:pos x="198" y="514"/>
                </a:cxn>
                <a:cxn ang="0">
                  <a:pos x="210" y="493"/>
                </a:cxn>
                <a:cxn ang="0">
                  <a:pos x="218" y="453"/>
                </a:cxn>
                <a:cxn ang="0">
                  <a:pos x="214" y="426"/>
                </a:cxn>
                <a:cxn ang="0">
                  <a:pos x="237" y="393"/>
                </a:cxn>
                <a:cxn ang="0">
                  <a:pos x="268" y="368"/>
                </a:cxn>
                <a:cxn ang="0">
                  <a:pos x="299" y="333"/>
                </a:cxn>
                <a:cxn ang="0">
                  <a:pos x="331" y="308"/>
                </a:cxn>
                <a:cxn ang="0">
                  <a:pos x="351" y="285"/>
                </a:cxn>
                <a:cxn ang="0">
                  <a:pos x="358" y="250"/>
                </a:cxn>
                <a:cxn ang="0">
                  <a:pos x="351" y="220"/>
                </a:cxn>
                <a:cxn ang="0">
                  <a:pos x="345" y="210"/>
                </a:cxn>
                <a:cxn ang="0">
                  <a:pos x="368" y="206"/>
                </a:cxn>
                <a:cxn ang="0">
                  <a:pos x="376" y="216"/>
                </a:cxn>
                <a:cxn ang="0">
                  <a:pos x="422" y="220"/>
                </a:cxn>
                <a:cxn ang="0">
                  <a:pos x="401" y="245"/>
                </a:cxn>
                <a:cxn ang="0">
                  <a:pos x="418" y="245"/>
                </a:cxn>
                <a:cxn ang="0">
                  <a:pos x="437" y="275"/>
                </a:cxn>
                <a:cxn ang="0">
                  <a:pos x="441" y="241"/>
                </a:cxn>
                <a:cxn ang="0">
                  <a:pos x="460" y="214"/>
                </a:cxn>
                <a:cxn ang="0">
                  <a:pos x="472" y="179"/>
                </a:cxn>
                <a:cxn ang="0">
                  <a:pos x="491" y="160"/>
                </a:cxn>
                <a:cxn ang="0">
                  <a:pos x="480" y="135"/>
                </a:cxn>
              </a:cxnLst>
              <a:rect l="0" t="0" r="r" b="b"/>
              <a:pathLst>
                <a:path w="497" h="551">
                  <a:moveTo>
                    <a:pt x="476" y="131"/>
                  </a:moveTo>
                  <a:lnTo>
                    <a:pt x="472" y="131"/>
                  </a:lnTo>
                  <a:lnTo>
                    <a:pt x="466" y="133"/>
                  </a:lnTo>
                  <a:lnTo>
                    <a:pt x="464" y="135"/>
                  </a:lnTo>
                  <a:lnTo>
                    <a:pt x="462" y="139"/>
                  </a:lnTo>
                  <a:lnTo>
                    <a:pt x="458" y="137"/>
                  </a:lnTo>
                  <a:lnTo>
                    <a:pt x="453" y="137"/>
                  </a:lnTo>
                  <a:lnTo>
                    <a:pt x="451" y="135"/>
                  </a:lnTo>
                  <a:lnTo>
                    <a:pt x="447" y="135"/>
                  </a:lnTo>
                  <a:lnTo>
                    <a:pt x="443" y="139"/>
                  </a:lnTo>
                  <a:lnTo>
                    <a:pt x="430" y="152"/>
                  </a:lnTo>
                  <a:lnTo>
                    <a:pt x="428" y="154"/>
                  </a:lnTo>
                  <a:lnTo>
                    <a:pt x="422" y="160"/>
                  </a:lnTo>
                  <a:lnTo>
                    <a:pt x="418" y="166"/>
                  </a:lnTo>
                  <a:lnTo>
                    <a:pt x="416" y="168"/>
                  </a:lnTo>
                  <a:lnTo>
                    <a:pt x="403" y="168"/>
                  </a:lnTo>
                  <a:lnTo>
                    <a:pt x="403" y="166"/>
                  </a:lnTo>
                  <a:lnTo>
                    <a:pt x="399" y="166"/>
                  </a:lnTo>
                  <a:lnTo>
                    <a:pt x="399" y="168"/>
                  </a:lnTo>
                  <a:lnTo>
                    <a:pt x="399" y="173"/>
                  </a:lnTo>
                  <a:lnTo>
                    <a:pt x="403" y="175"/>
                  </a:lnTo>
                  <a:lnTo>
                    <a:pt x="406" y="173"/>
                  </a:lnTo>
                  <a:lnTo>
                    <a:pt x="410" y="175"/>
                  </a:lnTo>
                  <a:lnTo>
                    <a:pt x="412" y="177"/>
                  </a:lnTo>
                  <a:lnTo>
                    <a:pt x="410" y="179"/>
                  </a:lnTo>
                  <a:lnTo>
                    <a:pt x="412" y="183"/>
                  </a:lnTo>
                  <a:lnTo>
                    <a:pt x="410" y="185"/>
                  </a:lnTo>
                  <a:lnTo>
                    <a:pt x="406" y="187"/>
                  </a:lnTo>
                  <a:lnTo>
                    <a:pt x="403" y="187"/>
                  </a:lnTo>
                  <a:lnTo>
                    <a:pt x="393" y="187"/>
                  </a:lnTo>
                  <a:lnTo>
                    <a:pt x="389" y="189"/>
                  </a:lnTo>
                  <a:lnTo>
                    <a:pt x="385" y="189"/>
                  </a:lnTo>
                  <a:lnTo>
                    <a:pt x="383" y="187"/>
                  </a:lnTo>
                  <a:lnTo>
                    <a:pt x="378" y="189"/>
                  </a:lnTo>
                  <a:lnTo>
                    <a:pt x="376" y="191"/>
                  </a:lnTo>
                  <a:lnTo>
                    <a:pt x="374" y="191"/>
                  </a:lnTo>
                  <a:lnTo>
                    <a:pt x="370" y="191"/>
                  </a:lnTo>
                  <a:lnTo>
                    <a:pt x="366" y="189"/>
                  </a:lnTo>
                  <a:lnTo>
                    <a:pt x="364" y="191"/>
                  </a:lnTo>
                  <a:lnTo>
                    <a:pt x="360" y="189"/>
                  </a:lnTo>
                  <a:lnTo>
                    <a:pt x="358" y="187"/>
                  </a:lnTo>
                  <a:lnTo>
                    <a:pt x="354" y="185"/>
                  </a:lnTo>
                  <a:lnTo>
                    <a:pt x="354" y="183"/>
                  </a:lnTo>
                  <a:lnTo>
                    <a:pt x="356" y="181"/>
                  </a:lnTo>
                  <a:lnTo>
                    <a:pt x="356" y="181"/>
                  </a:lnTo>
                  <a:lnTo>
                    <a:pt x="354" y="179"/>
                  </a:lnTo>
                  <a:lnTo>
                    <a:pt x="354" y="175"/>
                  </a:lnTo>
                  <a:lnTo>
                    <a:pt x="356" y="173"/>
                  </a:lnTo>
                  <a:lnTo>
                    <a:pt x="356" y="171"/>
                  </a:lnTo>
                  <a:lnTo>
                    <a:pt x="354" y="168"/>
                  </a:lnTo>
                  <a:lnTo>
                    <a:pt x="354" y="166"/>
                  </a:lnTo>
                  <a:lnTo>
                    <a:pt x="349" y="166"/>
                  </a:lnTo>
                  <a:lnTo>
                    <a:pt x="345" y="168"/>
                  </a:lnTo>
                  <a:lnTo>
                    <a:pt x="345" y="171"/>
                  </a:lnTo>
                  <a:lnTo>
                    <a:pt x="341" y="171"/>
                  </a:lnTo>
                  <a:lnTo>
                    <a:pt x="341" y="183"/>
                  </a:lnTo>
                  <a:lnTo>
                    <a:pt x="343" y="185"/>
                  </a:lnTo>
                  <a:lnTo>
                    <a:pt x="341" y="189"/>
                  </a:lnTo>
                  <a:lnTo>
                    <a:pt x="343" y="189"/>
                  </a:lnTo>
                  <a:lnTo>
                    <a:pt x="345" y="193"/>
                  </a:lnTo>
                  <a:lnTo>
                    <a:pt x="343" y="193"/>
                  </a:lnTo>
                  <a:lnTo>
                    <a:pt x="345" y="198"/>
                  </a:lnTo>
                  <a:lnTo>
                    <a:pt x="343" y="200"/>
                  </a:lnTo>
                  <a:lnTo>
                    <a:pt x="329" y="200"/>
                  </a:lnTo>
                  <a:lnTo>
                    <a:pt x="326" y="198"/>
                  </a:lnTo>
                  <a:lnTo>
                    <a:pt x="324" y="200"/>
                  </a:lnTo>
                  <a:lnTo>
                    <a:pt x="322" y="202"/>
                  </a:lnTo>
                  <a:lnTo>
                    <a:pt x="320" y="200"/>
                  </a:lnTo>
                  <a:lnTo>
                    <a:pt x="318" y="200"/>
                  </a:lnTo>
                  <a:lnTo>
                    <a:pt x="314" y="198"/>
                  </a:lnTo>
                  <a:lnTo>
                    <a:pt x="312" y="198"/>
                  </a:lnTo>
                  <a:lnTo>
                    <a:pt x="308" y="198"/>
                  </a:lnTo>
                  <a:lnTo>
                    <a:pt x="306" y="198"/>
                  </a:lnTo>
                  <a:lnTo>
                    <a:pt x="306" y="196"/>
                  </a:lnTo>
                  <a:lnTo>
                    <a:pt x="302" y="193"/>
                  </a:lnTo>
                  <a:lnTo>
                    <a:pt x="299" y="193"/>
                  </a:lnTo>
                  <a:lnTo>
                    <a:pt x="297" y="193"/>
                  </a:lnTo>
                  <a:lnTo>
                    <a:pt x="295" y="196"/>
                  </a:lnTo>
                  <a:lnTo>
                    <a:pt x="293" y="193"/>
                  </a:lnTo>
                  <a:lnTo>
                    <a:pt x="291" y="193"/>
                  </a:lnTo>
                  <a:lnTo>
                    <a:pt x="289" y="191"/>
                  </a:lnTo>
                  <a:lnTo>
                    <a:pt x="285" y="189"/>
                  </a:lnTo>
                  <a:lnTo>
                    <a:pt x="285" y="187"/>
                  </a:lnTo>
                  <a:lnTo>
                    <a:pt x="285" y="185"/>
                  </a:lnTo>
                  <a:lnTo>
                    <a:pt x="279" y="185"/>
                  </a:lnTo>
                  <a:lnTo>
                    <a:pt x="277" y="183"/>
                  </a:lnTo>
                  <a:lnTo>
                    <a:pt x="275" y="183"/>
                  </a:lnTo>
                  <a:lnTo>
                    <a:pt x="272" y="185"/>
                  </a:lnTo>
                  <a:lnTo>
                    <a:pt x="266" y="183"/>
                  </a:lnTo>
                  <a:lnTo>
                    <a:pt x="264" y="183"/>
                  </a:lnTo>
                  <a:lnTo>
                    <a:pt x="262" y="185"/>
                  </a:lnTo>
                  <a:lnTo>
                    <a:pt x="252" y="183"/>
                  </a:lnTo>
                  <a:lnTo>
                    <a:pt x="252" y="179"/>
                  </a:lnTo>
                  <a:lnTo>
                    <a:pt x="245" y="179"/>
                  </a:lnTo>
                  <a:lnTo>
                    <a:pt x="243" y="177"/>
                  </a:lnTo>
                  <a:lnTo>
                    <a:pt x="239" y="175"/>
                  </a:lnTo>
                  <a:lnTo>
                    <a:pt x="237" y="175"/>
                  </a:lnTo>
                  <a:lnTo>
                    <a:pt x="233" y="175"/>
                  </a:lnTo>
                  <a:lnTo>
                    <a:pt x="233" y="173"/>
                  </a:lnTo>
                  <a:lnTo>
                    <a:pt x="231" y="171"/>
                  </a:lnTo>
                  <a:lnTo>
                    <a:pt x="227" y="171"/>
                  </a:lnTo>
                  <a:lnTo>
                    <a:pt x="227" y="168"/>
                  </a:lnTo>
                  <a:lnTo>
                    <a:pt x="225" y="166"/>
                  </a:lnTo>
                  <a:lnTo>
                    <a:pt x="223" y="166"/>
                  </a:lnTo>
                  <a:lnTo>
                    <a:pt x="218" y="164"/>
                  </a:lnTo>
                  <a:lnTo>
                    <a:pt x="216" y="162"/>
                  </a:lnTo>
                  <a:lnTo>
                    <a:pt x="214" y="162"/>
                  </a:lnTo>
                  <a:lnTo>
                    <a:pt x="212" y="164"/>
                  </a:lnTo>
                  <a:lnTo>
                    <a:pt x="208" y="160"/>
                  </a:lnTo>
                  <a:lnTo>
                    <a:pt x="206" y="158"/>
                  </a:lnTo>
                  <a:lnTo>
                    <a:pt x="206" y="154"/>
                  </a:lnTo>
                  <a:lnTo>
                    <a:pt x="210" y="152"/>
                  </a:lnTo>
                  <a:lnTo>
                    <a:pt x="210" y="150"/>
                  </a:lnTo>
                  <a:lnTo>
                    <a:pt x="206" y="148"/>
                  </a:lnTo>
                  <a:lnTo>
                    <a:pt x="210" y="146"/>
                  </a:lnTo>
                  <a:lnTo>
                    <a:pt x="212" y="144"/>
                  </a:lnTo>
                  <a:lnTo>
                    <a:pt x="210" y="141"/>
                  </a:lnTo>
                  <a:lnTo>
                    <a:pt x="210" y="139"/>
                  </a:lnTo>
                  <a:lnTo>
                    <a:pt x="212" y="139"/>
                  </a:lnTo>
                  <a:lnTo>
                    <a:pt x="218" y="135"/>
                  </a:lnTo>
                  <a:lnTo>
                    <a:pt x="216" y="131"/>
                  </a:lnTo>
                  <a:lnTo>
                    <a:pt x="214" y="129"/>
                  </a:lnTo>
                  <a:lnTo>
                    <a:pt x="208" y="127"/>
                  </a:lnTo>
                  <a:lnTo>
                    <a:pt x="208" y="123"/>
                  </a:lnTo>
                  <a:lnTo>
                    <a:pt x="204" y="121"/>
                  </a:lnTo>
                  <a:lnTo>
                    <a:pt x="202" y="119"/>
                  </a:lnTo>
                  <a:lnTo>
                    <a:pt x="200" y="119"/>
                  </a:lnTo>
                  <a:lnTo>
                    <a:pt x="195" y="119"/>
                  </a:lnTo>
                  <a:lnTo>
                    <a:pt x="195" y="117"/>
                  </a:lnTo>
                  <a:lnTo>
                    <a:pt x="193" y="114"/>
                  </a:lnTo>
                  <a:lnTo>
                    <a:pt x="191" y="112"/>
                  </a:lnTo>
                  <a:lnTo>
                    <a:pt x="191" y="110"/>
                  </a:lnTo>
                  <a:lnTo>
                    <a:pt x="187" y="108"/>
                  </a:lnTo>
                  <a:lnTo>
                    <a:pt x="185" y="110"/>
                  </a:lnTo>
                  <a:lnTo>
                    <a:pt x="185" y="108"/>
                  </a:lnTo>
                  <a:lnTo>
                    <a:pt x="183" y="104"/>
                  </a:lnTo>
                  <a:lnTo>
                    <a:pt x="183" y="102"/>
                  </a:lnTo>
                  <a:lnTo>
                    <a:pt x="181" y="96"/>
                  </a:lnTo>
                  <a:lnTo>
                    <a:pt x="179" y="94"/>
                  </a:lnTo>
                  <a:lnTo>
                    <a:pt x="177" y="92"/>
                  </a:lnTo>
                  <a:lnTo>
                    <a:pt x="179" y="87"/>
                  </a:lnTo>
                  <a:lnTo>
                    <a:pt x="179" y="87"/>
                  </a:lnTo>
                  <a:lnTo>
                    <a:pt x="183" y="87"/>
                  </a:lnTo>
                  <a:lnTo>
                    <a:pt x="185" y="92"/>
                  </a:lnTo>
                  <a:lnTo>
                    <a:pt x="189" y="92"/>
                  </a:lnTo>
                  <a:lnTo>
                    <a:pt x="189" y="87"/>
                  </a:lnTo>
                  <a:lnTo>
                    <a:pt x="193" y="87"/>
                  </a:lnTo>
                  <a:lnTo>
                    <a:pt x="198" y="85"/>
                  </a:lnTo>
                  <a:lnTo>
                    <a:pt x="195" y="83"/>
                  </a:lnTo>
                  <a:lnTo>
                    <a:pt x="193" y="79"/>
                  </a:lnTo>
                  <a:lnTo>
                    <a:pt x="193" y="75"/>
                  </a:lnTo>
                  <a:lnTo>
                    <a:pt x="191" y="75"/>
                  </a:lnTo>
                  <a:lnTo>
                    <a:pt x="185" y="73"/>
                  </a:lnTo>
                  <a:lnTo>
                    <a:pt x="185" y="69"/>
                  </a:lnTo>
                  <a:lnTo>
                    <a:pt x="187" y="69"/>
                  </a:lnTo>
                  <a:lnTo>
                    <a:pt x="187" y="67"/>
                  </a:lnTo>
                  <a:lnTo>
                    <a:pt x="185" y="62"/>
                  </a:lnTo>
                  <a:lnTo>
                    <a:pt x="185" y="60"/>
                  </a:lnTo>
                  <a:lnTo>
                    <a:pt x="193" y="58"/>
                  </a:lnTo>
                  <a:lnTo>
                    <a:pt x="193" y="56"/>
                  </a:lnTo>
                  <a:lnTo>
                    <a:pt x="193" y="50"/>
                  </a:lnTo>
                  <a:lnTo>
                    <a:pt x="198" y="50"/>
                  </a:lnTo>
                  <a:lnTo>
                    <a:pt x="198" y="48"/>
                  </a:lnTo>
                  <a:lnTo>
                    <a:pt x="202" y="46"/>
                  </a:lnTo>
                  <a:lnTo>
                    <a:pt x="204" y="42"/>
                  </a:lnTo>
                  <a:lnTo>
                    <a:pt x="204" y="38"/>
                  </a:lnTo>
                  <a:lnTo>
                    <a:pt x="206" y="35"/>
                  </a:lnTo>
                  <a:lnTo>
                    <a:pt x="206" y="31"/>
                  </a:lnTo>
                  <a:lnTo>
                    <a:pt x="204" y="27"/>
                  </a:lnTo>
                  <a:lnTo>
                    <a:pt x="202" y="27"/>
                  </a:lnTo>
                  <a:lnTo>
                    <a:pt x="198" y="27"/>
                  </a:lnTo>
                  <a:lnTo>
                    <a:pt x="191" y="21"/>
                  </a:lnTo>
                  <a:lnTo>
                    <a:pt x="187" y="23"/>
                  </a:lnTo>
                  <a:lnTo>
                    <a:pt x="187" y="25"/>
                  </a:lnTo>
                  <a:lnTo>
                    <a:pt x="185" y="25"/>
                  </a:lnTo>
                  <a:lnTo>
                    <a:pt x="179" y="25"/>
                  </a:lnTo>
                  <a:lnTo>
                    <a:pt x="177" y="27"/>
                  </a:lnTo>
                  <a:lnTo>
                    <a:pt x="173" y="29"/>
                  </a:lnTo>
                  <a:lnTo>
                    <a:pt x="168" y="33"/>
                  </a:lnTo>
                  <a:lnTo>
                    <a:pt x="164" y="33"/>
                  </a:lnTo>
                  <a:lnTo>
                    <a:pt x="160" y="31"/>
                  </a:lnTo>
                  <a:lnTo>
                    <a:pt x="160" y="27"/>
                  </a:lnTo>
                  <a:lnTo>
                    <a:pt x="156" y="27"/>
                  </a:lnTo>
                  <a:lnTo>
                    <a:pt x="152" y="27"/>
                  </a:lnTo>
                  <a:lnTo>
                    <a:pt x="150" y="25"/>
                  </a:lnTo>
                  <a:lnTo>
                    <a:pt x="150" y="21"/>
                  </a:lnTo>
                  <a:lnTo>
                    <a:pt x="141" y="15"/>
                  </a:lnTo>
                  <a:lnTo>
                    <a:pt x="137" y="13"/>
                  </a:lnTo>
                  <a:lnTo>
                    <a:pt x="131" y="6"/>
                  </a:lnTo>
                  <a:lnTo>
                    <a:pt x="129" y="0"/>
                  </a:lnTo>
                  <a:lnTo>
                    <a:pt x="127" y="2"/>
                  </a:lnTo>
                  <a:lnTo>
                    <a:pt x="123" y="4"/>
                  </a:lnTo>
                  <a:lnTo>
                    <a:pt x="119" y="2"/>
                  </a:lnTo>
                  <a:lnTo>
                    <a:pt x="114" y="0"/>
                  </a:lnTo>
                  <a:lnTo>
                    <a:pt x="108" y="4"/>
                  </a:lnTo>
                  <a:lnTo>
                    <a:pt x="102" y="2"/>
                  </a:lnTo>
                  <a:lnTo>
                    <a:pt x="100" y="6"/>
                  </a:lnTo>
                  <a:lnTo>
                    <a:pt x="94" y="6"/>
                  </a:lnTo>
                  <a:lnTo>
                    <a:pt x="94" y="10"/>
                  </a:lnTo>
                  <a:lnTo>
                    <a:pt x="85" y="17"/>
                  </a:lnTo>
                  <a:lnTo>
                    <a:pt x="85" y="21"/>
                  </a:lnTo>
                  <a:lnTo>
                    <a:pt x="85" y="23"/>
                  </a:lnTo>
                  <a:lnTo>
                    <a:pt x="89" y="23"/>
                  </a:lnTo>
                  <a:lnTo>
                    <a:pt x="94" y="23"/>
                  </a:lnTo>
                  <a:lnTo>
                    <a:pt x="94" y="25"/>
                  </a:lnTo>
                  <a:lnTo>
                    <a:pt x="96" y="29"/>
                  </a:lnTo>
                  <a:lnTo>
                    <a:pt x="98" y="29"/>
                  </a:lnTo>
                  <a:lnTo>
                    <a:pt x="100" y="29"/>
                  </a:lnTo>
                  <a:lnTo>
                    <a:pt x="102" y="29"/>
                  </a:lnTo>
                  <a:lnTo>
                    <a:pt x="102" y="31"/>
                  </a:lnTo>
                  <a:lnTo>
                    <a:pt x="102" y="33"/>
                  </a:lnTo>
                  <a:lnTo>
                    <a:pt x="102" y="35"/>
                  </a:lnTo>
                  <a:lnTo>
                    <a:pt x="104" y="35"/>
                  </a:lnTo>
                  <a:lnTo>
                    <a:pt x="106" y="38"/>
                  </a:lnTo>
                  <a:lnTo>
                    <a:pt x="106" y="38"/>
                  </a:lnTo>
                  <a:lnTo>
                    <a:pt x="108" y="40"/>
                  </a:lnTo>
                  <a:lnTo>
                    <a:pt x="108" y="42"/>
                  </a:lnTo>
                  <a:lnTo>
                    <a:pt x="108" y="42"/>
                  </a:lnTo>
                  <a:lnTo>
                    <a:pt x="102" y="44"/>
                  </a:lnTo>
                  <a:lnTo>
                    <a:pt x="102" y="48"/>
                  </a:lnTo>
                  <a:lnTo>
                    <a:pt x="98" y="50"/>
                  </a:lnTo>
                  <a:lnTo>
                    <a:pt x="96" y="52"/>
                  </a:lnTo>
                  <a:lnTo>
                    <a:pt x="98" y="52"/>
                  </a:lnTo>
                  <a:lnTo>
                    <a:pt x="98" y="58"/>
                  </a:lnTo>
                  <a:lnTo>
                    <a:pt x="100" y="62"/>
                  </a:lnTo>
                  <a:lnTo>
                    <a:pt x="98" y="69"/>
                  </a:lnTo>
                  <a:lnTo>
                    <a:pt x="100" y="77"/>
                  </a:lnTo>
                  <a:lnTo>
                    <a:pt x="102" y="79"/>
                  </a:lnTo>
                  <a:lnTo>
                    <a:pt x="106" y="79"/>
                  </a:lnTo>
                  <a:lnTo>
                    <a:pt x="108" y="81"/>
                  </a:lnTo>
                  <a:lnTo>
                    <a:pt x="110" y="81"/>
                  </a:lnTo>
                  <a:lnTo>
                    <a:pt x="112" y="83"/>
                  </a:lnTo>
                  <a:lnTo>
                    <a:pt x="114" y="83"/>
                  </a:lnTo>
                  <a:lnTo>
                    <a:pt x="116" y="85"/>
                  </a:lnTo>
                  <a:lnTo>
                    <a:pt x="116" y="87"/>
                  </a:lnTo>
                  <a:lnTo>
                    <a:pt x="116" y="89"/>
                  </a:lnTo>
                  <a:lnTo>
                    <a:pt x="119" y="89"/>
                  </a:lnTo>
                  <a:lnTo>
                    <a:pt x="123" y="89"/>
                  </a:lnTo>
                  <a:lnTo>
                    <a:pt x="125" y="89"/>
                  </a:lnTo>
                  <a:lnTo>
                    <a:pt x="127" y="94"/>
                  </a:lnTo>
                  <a:lnTo>
                    <a:pt x="127" y="98"/>
                  </a:lnTo>
                  <a:lnTo>
                    <a:pt x="121" y="98"/>
                  </a:lnTo>
                  <a:lnTo>
                    <a:pt x="116" y="100"/>
                  </a:lnTo>
                  <a:lnTo>
                    <a:pt x="114" y="102"/>
                  </a:lnTo>
                  <a:lnTo>
                    <a:pt x="114" y="102"/>
                  </a:lnTo>
                  <a:lnTo>
                    <a:pt x="114" y="104"/>
                  </a:lnTo>
                  <a:lnTo>
                    <a:pt x="116" y="106"/>
                  </a:lnTo>
                  <a:lnTo>
                    <a:pt x="116" y="108"/>
                  </a:lnTo>
                  <a:lnTo>
                    <a:pt x="112" y="110"/>
                  </a:lnTo>
                  <a:lnTo>
                    <a:pt x="112" y="112"/>
                  </a:lnTo>
                  <a:lnTo>
                    <a:pt x="116" y="114"/>
                  </a:lnTo>
                  <a:lnTo>
                    <a:pt x="110" y="119"/>
                  </a:lnTo>
                  <a:lnTo>
                    <a:pt x="110" y="121"/>
                  </a:lnTo>
                  <a:lnTo>
                    <a:pt x="106" y="125"/>
                  </a:lnTo>
                  <a:lnTo>
                    <a:pt x="104" y="127"/>
                  </a:lnTo>
                  <a:lnTo>
                    <a:pt x="104" y="131"/>
                  </a:lnTo>
                  <a:lnTo>
                    <a:pt x="102" y="133"/>
                  </a:lnTo>
                  <a:lnTo>
                    <a:pt x="96" y="135"/>
                  </a:lnTo>
                  <a:lnTo>
                    <a:pt x="94" y="141"/>
                  </a:lnTo>
                  <a:lnTo>
                    <a:pt x="87" y="152"/>
                  </a:lnTo>
                  <a:lnTo>
                    <a:pt x="85" y="154"/>
                  </a:lnTo>
                  <a:lnTo>
                    <a:pt x="83" y="156"/>
                  </a:lnTo>
                  <a:lnTo>
                    <a:pt x="77" y="158"/>
                  </a:lnTo>
                  <a:lnTo>
                    <a:pt x="75" y="158"/>
                  </a:lnTo>
                  <a:lnTo>
                    <a:pt x="75" y="164"/>
                  </a:lnTo>
                  <a:lnTo>
                    <a:pt x="73" y="166"/>
                  </a:lnTo>
                  <a:lnTo>
                    <a:pt x="71" y="166"/>
                  </a:lnTo>
                  <a:lnTo>
                    <a:pt x="69" y="168"/>
                  </a:lnTo>
                  <a:lnTo>
                    <a:pt x="69" y="171"/>
                  </a:lnTo>
                  <a:lnTo>
                    <a:pt x="67" y="173"/>
                  </a:lnTo>
                  <a:lnTo>
                    <a:pt x="56" y="175"/>
                  </a:lnTo>
                  <a:lnTo>
                    <a:pt x="54" y="175"/>
                  </a:lnTo>
                  <a:lnTo>
                    <a:pt x="52" y="177"/>
                  </a:lnTo>
                  <a:lnTo>
                    <a:pt x="48" y="175"/>
                  </a:lnTo>
                  <a:lnTo>
                    <a:pt x="48" y="173"/>
                  </a:lnTo>
                  <a:lnTo>
                    <a:pt x="46" y="171"/>
                  </a:lnTo>
                  <a:lnTo>
                    <a:pt x="46" y="171"/>
                  </a:lnTo>
                  <a:lnTo>
                    <a:pt x="40" y="173"/>
                  </a:lnTo>
                  <a:lnTo>
                    <a:pt x="37" y="175"/>
                  </a:lnTo>
                  <a:lnTo>
                    <a:pt x="35" y="181"/>
                  </a:lnTo>
                  <a:lnTo>
                    <a:pt x="31" y="183"/>
                  </a:lnTo>
                  <a:lnTo>
                    <a:pt x="29" y="185"/>
                  </a:lnTo>
                  <a:lnTo>
                    <a:pt x="27" y="187"/>
                  </a:lnTo>
                  <a:lnTo>
                    <a:pt x="27" y="189"/>
                  </a:lnTo>
                  <a:lnTo>
                    <a:pt x="27" y="193"/>
                  </a:lnTo>
                  <a:lnTo>
                    <a:pt x="27" y="193"/>
                  </a:lnTo>
                  <a:lnTo>
                    <a:pt x="29" y="196"/>
                  </a:lnTo>
                  <a:lnTo>
                    <a:pt x="31" y="198"/>
                  </a:lnTo>
                  <a:lnTo>
                    <a:pt x="35" y="196"/>
                  </a:lnTo>
                  <a:lnTo>
                    <a:pt x="37" y="198"/>
                  </a:lnTo>
                  <a:lnTo>
                    <a:pt x="37" y="200"/>
                  </a:lnTo>
                  <a:lnTo>
                    <a:pt x="37" y="206"/>
                  </a:lnTo>
                  <a:lnTo>
                    <a:pt x="35" y="206"/>
                  </a:lnTo>
                  <a:lnTo>
                    <a:pt x="35" y="210"/>
                  </a:lnTo>
                  <a:lnTo>
                    <a:pt x="37" y="212"/>
                  </a:lnTo>
                  <a:lnTo>
                    <a:pt x="40" y="214"/>
                  </a:lnTo>
                  <a:lnTo>
                    <a:pt x="40" y="214"/>
                  </a:lnTo>
                  <a:lnTo>
                    <a:pt x="42" y="214"/>
                  </a:lnTo>
                  <a:lnTo>
                    <a:pt x="46" y="214"/>
                  </a:lnTo>
                  <a:lnTo>
                    <a:pt x="46" y="223"/>
                  </a:lnTo>
                  <a:lnTo>
                    <a:pt x="48" y="225"/>
                  </a:lnTo>
                  <a:lnTo>
                    <a:pt x="48" y="225"/>
                  </a:lnTo>
                  <a:lnTo>
                    <a:pt x="48" y="229"/>
                  </a:lnTo>
                  <a:lnTo>
                    <a:pt x="50" y="231"/>
                  </a:lnTo>
                  <a:lnTo>
                    <a:pt x="52" y="233"/>
                  </a:lnTo>
                  <a:lnTo>
                    <a:pt x="50" y="237"/>
                  </a:lnTo>
                  <a:lnTo>
                    <a:pt x="50" y="237"/>
                  </a:lnTo>
                  <a:lnTo>
                    <a:pt x="48" y="239"/>
                  </a:lnTo>
                  <a:lnTo>
                    <a:pt x="44" y="241"/>
                  </a:lnTo>
                  <a:lnTo>
                    <a:pt x="42" y="237"/>
                  </a:lnTo>
                  <a:lnTo>
                    <a:pt x="37" y="239"/>
                  </a:lnTo>
                  <a:lnTo>
                    <a:pt x="35" y="239"/>
                  </a:lnTo>
                  <a:lnTo>
                    <a:pt x="35" y="241"/>
                  </a:lnTo>
                  <a:lnTo>
                    <a:pt x="31" y="241"/>
                  </a:lnTo>
                  <a:lnTo>
                    <a:pt x="27" y="241"/>
                  </a:lnTo>
                  <a:lnTo>
                    <a:pt x="27" y="239"/>
                  </a:lnTo>
                  <a:lnTo>
                    <a:pt x="25" y="239"/>
                  </a:lnTo>
                  <a:lnTo>
                    <a:pt x="21" y="237"/>
                  </a:lnTo>
                  <a:lnTo>
                    <a:pt x="17" y="237"/>
                  </a:lnTo>
                  <a:lnTo>
                    <a:pt x="15" y="239"/>
                  </a:lnTo>
                  <a:lnTo>
                    <a:pt x="15" y="237"/>
                  </a:lnTo>
                  <a:lnTo>
                    <a:pt x="12" y="237"/>
                  </a:lnTo>
                  <a:lnTo>
                    <a:pt x="10" y="243"/>
                  </a:lnTo>
                  <a:lnTo>
                    <a:pt x="8" y="243"/>
                  </a:lnTo>
                  <a:lnTo>
                    <a:pt x="6" y="243"/>
                  </a:lnTo>
                  <a:lnTo>
                    <a:pt x="2" y="243"/>
                  </a:lnTo>
                  <a:lnTo>
                    <a:pt x="0" y="245"/>
                  </a:lnTo>
                  <a:lnTo>
                    <a:pt x="0" y="247"/>
                  </a:lnTo>
                  <a:lnTo>
                    <a:pt x="0" y="250"/>
                  </a:lnTo>
                  <a:lnTo>
                    <a:pt x="4" y="252"/>
                  </a:lnTo>
                  <a:lnTo>
                    <a:pt x="4" y="252"/>
                  </a:lnTo>
                  <a:lnTo>
                    <a:pt x="6" y="254"/>
                  </a:lnTo>
                  <a:lnTo>
                    <a:pt x="8" y="256"/>
                  </a:lnTo>
                  <a:lnTo>
                    <a:pt x="10" y="260"/>
                  </a:lnTo>
                  <a:lnTo>
                    <a:pt x="10" y="262"/>
                  </a:lnTo>
                  <a:lnTo>
                    <a:pt x="15" y="262"/>
                  </a:lnTo>
                  <a:lnTo>
                    <a:pt x="19" y="264"/>
                  </a:lnTo>
                  <a:lnTo>
                    <a:pt x="23" y="266"/>
                  </a:lnTo>
                  <a:lnTo>
                    <a:pt x="25" y="266"/>
                  </a:lnTo>
                  <a:lnTo>
                    <a:pt x="27" y="266"/>
                  </a:lnTo>
                  <a:lnTo>
                    <a:pt x="33" y="262"/>
                  </a:lnTo>
                  <a:lnTo>
                    <a:pt x="33" y="262"/>
                  </a:lnTo>
                  <a:lnTo>
                    <a:pt x="35" y="260"/>
                  </a:lnTo>
                  <a:lnTo>
                    <a:pt x="37" y="258"/>
                  </a:lnTo>
                  <a:lnTo>
                    <a:pt x="37" y="258"/>
                  </a:lnTo>
                  <a:lnTo>
                    <a:pt x="40" y="260"/>
                  </a:lnTo>
                  <a:lnTo>
                    <a:pt x="44" y="260"/>
                  </a:lnTo>
                  <a:lnTo>
                    <a:pt x="46" y="260"/>
                  </a:lnTo>
                  <a:lnTo>
                    <a:pt x="46" y="262"/>
                  </a:lnTo>
                  <a:lnTo>
                    <a:pt x="46" y="262"/>
                  </a:lnTo>
                  <a:lnTo>
                    <a:pt x="44" y="264"/>
                  </a:lnTo>
                  <a:lnTo>
                    <a:pt x="42" y="266"/>
                  </a:lnTo>
                  <a:lnTo>
                    <a:pt x="42" y="268"/>
                  </a:lnTo>
                  <a:lnTo>
                    <a:pt x="37" y="270"/>
                  </a:lnTo>
                  <a:lnTo>
                    <a:pt x="35" y="272"/>
                  </a:lnTo>
                  <a:lnTo>
                    <a:pt x="35" y="275"/>
                  </a:lnTo>
                  <a:lnTo>
                    <a:pt x="29" y="275"/>
                  </a:lnTo>
                  <a:lnTo>
                    <a:pt x="29" y="277"/>
                  </a:lnTo>
                  <a:lnTo>
                    <a:pt x="23" y="279"/>
                  </a:lnTo>
                  <a:lnTo>
                    <a:pt x="21" y="279"/>
                  </a:lnTo>
                  <a:lnTo>
                    <a:pt x="17" y="279"/>
                  </a:lnTo>
                  <a:lnTo>
                    <a:pt x="17" y="279"/>
                  </a:lnTo>
                  <a:lnTo>
                    <a:pt x="19" y="283"/>
                  </a:lnTo>
                  <a:lnTo>
                    <a:pt x="21" y="283"/>
                  </a:lnTo>
                  <a:lnTo>
                    <a:pt x="21" y="285"/>
                  </a:lnTo>
                  <a:lnTo>
                    <a:pt x="23" y="289"/>
                  </a:lnTo>
                  <a:lnTo>
                    <a:pt x="37" y="304"/>
                  </a:lnTo>
                  <a:lnTo>
                    <a:pt x="42" y="306"/>
                  </a:lnTo>
                  <a:lnTo>
                    <a:pt x="46" y="308"/>
                  </a:lnTo>
                  <a:lnTo>
                    <a:pt x="48" y="306"/>
                  </a:lnTo>
                  <a:lnTo>
                    <a:pt x="50" y="306"/>
                  </a:lnTo>
                  <a:lnTo>
                    <a:pt x="54" y="304"/>
                  </a:lnTo>
                  <a:lnTo>
                    <a:pt x="56" y="302"/>
                  </a:lnTo>
                  <a:lnTo>
                    <a:pt x="62" y="299"/>
                  </a:lnTo>
                  <a:lnTo>
                    <a:pt x="67" y="297"/>
                  </a:lnTo>
                  <a:lnTo>
                    <a:pt x="69" y="295"/>
                  </a:lnTo>
                  <a:lnTo>
                    <a:pt x="69" y="291"/>
                  </a:lnTo>
                  <a:lnTo>
                    <a:pt x="67" y="291"/>
                  </a:lnTo>
                  <a:lnTo>
                    <a:pt x="67" y="289"/>
                  </a:lnTo>
                  <a:lnTo>
                    <a:pt x="64" y="287"/>
                  </a:lnTo>
                  <a:lnTo>
                    <a:pt x="64" y="285"/>
                  </a:lnTo>
                  <a:lnTo>
                    <a:pt x="67" y="283"/>
                  </a:lnTo>
                  <a:lnTo>
                    <a:pt x="69" y="283"/>
                  </a:lnTo>
                  <a:lnTo>
                    <a:pt x="69" y="279"/>
                  </a:lnTo>
                  <a:lnTo>
                    <a:pt x="71" y="277"/>
                  </a:lnTo>
                  <a:lnTo>
                    <a:pt x="75" y="277"/>
                  </a:lnTo>
                  <a:lnTo>
                    <a:pt x="77" y="279"/>
                  </a:lnTo>
                  <a:lnTo>
                    <a:pt x="81" y="279"/>
                  </a:lnTo>
                  <a:lnTo>
                    <a:pt x="83" y="281"/>
                  </a:lnTo>
                  <a:lnTo>
                    <a:pt x="81" y="285"/>
                  </a:lnTo>
                  <a:lnTo>
                    <a:pt x="79" y="287"/>
                  </a:lnTo>
                  <a:lnTo>
                    <a:pt x="79" y="289"/>
                  </a:lnTo>
                  <a:lnTo>
                    <a:pt x="83" y="291"/>
                  </a:lnTo>
                  <a:lnTo>
                    <a:pt x="83" y="293"/>
                  </a:lnTo>
                  <a:lnTo>
                    <a:pt x="79" y="295"/>
                  </a:lnTo>
                  <a:lnTo>
                    <a:pt x="81" y="302"/>
                  </a:lnTo>
                  <a:lnTo>
                    <a:pt x="83" y="304"/>
                  </a:lnTo>
                  <a:lnTo>
                    <a:pt x="83" y="308"/>
                  </a:lnTo>
                  <a:lnTo>
                    <a:pt x="83" y="308"/>
                  </a:lnTo>
                  <a:lnTo>
                    <a:pt x="81" y="316"/>
                  </a:lnTo>
                  <a:lnTo>
                    <a:pt x="81" y="318"/>
                  </a:lnTo>
                  <a:lnTo>
                    <a:pt x="81" y="320"/>
                  </a:lnTo>
                  <a:lnTo>
                    <a:pt x="77" y="326"/>
                  </a:lnTo>
                  <a:lnTo>
                    <a:pt x="79" y="335"/>
                  </a:lnTo>
                  <a:lnTo>
                    <a:pt x="79" y="354"/>
                  </a:lnTo>
                  <a:lnTo>
                    <a:pt x="81" y="356"/>
                  </a:lnTo>
                  <a:lnTo>
                    <a:pt x="83" y="366"/>
                  </a:lnTo>
                  <a:lnTo>
                    <a:pt x="85" y="370"/>
                  </a:lnTo>
                  <a:lnTo>
                    <a:pt x="85" y="374"/>
                  </a:lnTo>
                  <a:lnTo>
                    <a:pt x="85" y="376"/>
                  </a:lnTo>
                  <a:lnTo>
                    <a:pt x="87" y="387"/>
                  </a:lnTo>
                  <a:lnTo>
                    <a:pt x="89" y="389"/>
                  </a:lnTo>
                  <a:lnTo>
                    <a:pt x="87" y="391"/>
                  </a:lnTo>
                  <a:lnTo>
                    <a:pt x="89" y="399"/>
                  </a:lnTo>
                  <a:lnTo>
                    <a:pt x="89" y="399"/>
                  </a:lnTo>
                  <a:lnTo>
                    <a:pt x="94" y="405"/>
                  </a:lnTo>
                  <a:lnTo>
                    <a:pt x="94" y="410"/>
                  </a:lnTo>
                  <a:lnTo>
                    <a:pt x="94" y="412"/>
                  </a:lnTo>
                  <a:lnTo>
                    <a:pt x="96" y="416"/>
                  </a:lnTo>
                  <a:lnTo>
                    <a:pt x="102" y="424"/>
                  </a:lnTo>
                  <a:lnTo>
                    <a:pt x="102" y="426"/>
                  </a:lnTo>
                  <a:lnTo>
                    <a:pt x="104" y="426"/>
                  </a:lnTo>
                  <a:lnTo>
                    <a:pt x="104" y="430"/>
                  </a:lnTo>
                  <a:lnTo>
                    <a:pt x="106" y="430"/>
                  </a:lnTo>
                  <a:lnTo>
                    <a:pt x="108" y="432"/>
                  </a:lnTo>
                  <a:lnTo>
                    <a:pt x="106" y="435"/>
                  </a:lnTo>
                  <a:lnTo>
                    <a:pt x="104" y="437"/>
                  </a:lnTo>
                  <a:lnTo>
                    <a:pt x="108" y="439"/>
                  </a:lnTo>
                  <a:lnTo>
                    <a:pt x="110" y="443"/>
                  </a:lnTo>
                  <a:lnTo>
                    <a:pt x="112" y="445"/>
                  </a:lnTo>
                  <a:lnTo>
                    <a:pt x="112" y="449"/>
                  </a:lnTo>
                  <a:lnTo>
                    <a:pt x="110" y="451"/>
                  </a:lnTo>
                  <a:lnTo>
                    <a:pt x="112" y="453"/>
                  </a:lnTo>
                  <a:lnTo>
                    <a:pt x="114" y="462"/>
                  </a:lnTo>
                  <a:lnTo>
                    <a:pt x="116" y="470"/>
                  </a:lnTo>
                  <a:lnTo>
                    <a:pt x="119" y="470"/>
                  </a:lnTo>
                  <a:lnTo>
                    <a:pt x="119" y="474"/>
                  </a:lnTo>
                  <a:lnTo>
                    <a:pt x="121" y="476"/>
                  </a:lnTo>
                  <a:lnTo>
                    <a:pt x="127" y="482"/>
                  </a:lnTo>
                  <a:lnTo>
                    <a:pt x="127" y="487"/>
                  </a:lnTo>
                  <a:lnTo>
                    <a:pt x="129" y="487"/>
                  </a:lnTo>
                  <a:lnTo>
                    <a:pt x="133" y="493"/>
                  </a:lnTo>
                  <a:lnTo>
                    <a:pt x="133" y="497"/>
                  </a:lnTo>
                  <a:lnTo>
                    <a:pt x="135" y="503"/>
                  </a:lnTo>
                  <a:lnTo>
                    <a:pt x="135" y="503"/>
                  </a:lnTo>
                  <a:lnTo>
                    <a:pt x="137" y="509"/>
                  </a:lnTo>
                  <a:lnTo>
                    <a:pt x="139" y="511"/>
                  </a:lnTo>
                  <a:lnTo>
                    <a:pt x="141" y="518"/>
                  </a:lnTo>
                  <a:lnTo>
                    <a:pt x="141" y="520"/>
                  </a:lnTo>
                  <a:lnTo>
                    <a:pt x="141" y="524"/>
                  </a:lnTo>
                  <a:lnTo>
                    <a:pt x="143" y="528"/>
                  </a:lnTo>
                  <a:lnTo>
                    <a:pt x="143" y="530"/>
                  </a:lnTo>
                  <a:lnTo>
                    <a:pt x="146" y="534"/>
                  </a:lnTo>
                  <a:lnTo>
                    <a:pt x="156" y="547"/>
                  </a:lnTo>
                  <a:lnTo>
                    <a:pt x="158" y="549"/>
                  </a:lnTo>
                  <a:lnTo>
                    <a:pt x="164" y="551"/>
                  </a:lnTo>
                  <a:lnTo>
                    <a:pt x="166" y="551"/>
                  </a:lnTo>
                  <a:lnTo>
                    <a:pt x="171" y="549"/>
                  </a:lnTo>
                  <a:lnTo>
                    <a:pt x="173" y="547"/>
                  </a:lnTo>
                  <a:lnTo>
                    <a:pt x="175" y="547"/>
                  </a:lnTo>
                  <a:lnTo>
                    <a:pt x="177" y="545"/>
                  </a:lnTo>
                  <a:lnTo>
                    <a:pt x="177" y="543"/>
                  </a:lnTo>
                  <a:lnTo>
                    <a:pt x="177" y="539"/>
                  </a:lnTo>
                  <a:lnTo>
                    <a:pt x="179" y="536"/>
                  </a:lnTo>
                  <a:lnTo>
                    <a:pt x="179" y="534"/>
                  </a:lnTo>
                  <a:lnTo>
                    <a:pt x="181" y="532"/>
                  </a:lnTo>
                  <a:lnTo>
                    <a:pt x="191" y="530"/>
                  </a:lnTo>
                  <a:lnTo>
                    <a:pt x="193" y="530"/>
                  </a:lnTo>
                  <a:lnTo>
                    <a:pt x="198" y="530"/>
                  </a:lnTo>
                  <a:lnTo>
                    <a:pt x="200" y="530"/>
                  </a:lnTo>
                  <a:lnTo>
                    <a:pt x="204" y="530"/>
                  </a:lnTo>
                  <a:lnTo>
                    <a:pt x="202" y="528"/>
                  </a:lnTo>
                  <a:lnTo>
                    <a:pt x="200" y="528"/>
                  </a:lnTo>
                  <a:lnTo>
                    <a:pt x="195" y="528"/>
                  </a:lnTo>
                  <a:lnTo>
                    <a:pt x="193" y="526"/>
                  </a:lnTo>
                  <a:lnTo>
                    <a:pt x="193" y="522"/>
                  </a:lnTo>
                  <a:lnTo>
                    <a:pt x="193" y="520"/>
                  </a:lnTo>
                  <a:lnTo>
                    <a:pt x="195" y="518"/>
                  </a:lnTo>
                  <a:lnTo>
                    <a:pt x="198" y="516"/>
                  </a:lnTo>
                  <a:lnTo>
                    <a:pt x="198" y="514"/>
                  </a:lnTo>
                  <a:lnTo>
                    <a:pt x="200" y="509"/>
                  </a:lnTo>
                  <a:lnTo>
                    <a:pt x="200" y="509"/>
                  </a:lnTo>
                  <a:lnTo>
                    <a:pt x="204" y="507"/>
                  </a:lnTo>
                  <a:lnTo>
                    <a:pt x="208" y="509"/>
                  </a:lnTo>
                  <a:lnTo>
                    <a:pt x="210" y="509"/>
                  </a:lnTo>
                  <a:lnTo>
                    <a:pt x="210" y="505"/>
                  </a:lnTo>
                  <a:lnTo>
                    <a:pt x="210" y="503"/>
                  </a:lnTo>
                  <a:lnTo>
                    <a:pt x="210" y="499"/>
                  </a:lnTo>
                  <a:lnTo>
                    <a:pt x="206" y="497"/>
                  </a:lnTo>
                  <a:lnTo>
                    <a:pt x="206" y="495"/>
                  </a:lnTo>
                  <a:lnTo>
                    <a:pt x="210" y="495"/>
                  </a:lnTo>
                  <a:lnTo>
                    <a:pt x="210" y="493"/>
                  </a:lnTo>
                  <a:lnTo>
                    <a:pt x="210" y="491"/>
                  </a:lnTo>
                  <a:lnTo>
                    <a:pt x="208" y="487"/>
                  </a:lnTo>
                  <a:lnTo>
                    <a:pt x="208" y="484"/>
                  </a:lnTo>
                  <a:lnTo>
                    <a:pt x="208" y="482"/>
                  </a:lnTo>
                  <a:lnTo>
                    <a:pt x="206" y="480"/>
                  </a:lnTo>
                  <a:lnTo>
                    <a:pt x="208" y="476"/>
                  </a:lnTo>
                  <a:lnTo>
                    <a:pt x="212" y="472"/>
                  </a:lnTo>
                  <a:lnTo>
                    <a:pt x="214" y="470"/>
                  </a:lnTo>
                  <a:lnTo>
                    <a:pt x="214" y="468"/>
                  </a:lnTo>
                  <a:lnTo>
                    <a:pt x="216" y="462"/>
                  </a:lnTo>
                  <a:lnTo>
                    <a:pt x="216" y="457"/>
                  </a:lnTo>
                  <a:lnTo>
                    <a:pt x="218" y="453"/>
                  </a:lnTo>
                  <a:lnTo>
                    <a:pt x="216" y="451"/>
                  </a:lnTo>
                  <a:lnTo>
                    <a:pt x="216" y="447"/>
                  </a:lnTo>
                  <a:lnTo>
                    <a:pt x="216" y="445"/>
                  </a:lnTo>
                  <a:lnTo>
                    <a:pt x="214" y="441"/>
                  </a:lnTo>
                  <a:lnTo>
                    <a:pt x="214" y="439"/>
                  </a:lnTo>
                  <a:lnTo>
                    <a:pt x="212" y="435"/>
                  </a:lnTo>
                  <a:lnTo>
                    <a:pt x="212" y="432"/>
                  </a:lnTo>
                  <a:lnTo>
                    <a:pt x="214" y="432"/>
                  </a:lnTo>
                  <a:lnTo>
                    <a:pt x="214" y="430"/>
                  </a:lnTo>
                  <a:lnTo>
                    <a:pt x="214" y="428"/>
                  </a:lnTo>
                  <a:lnTo>
                    <a:pt x="212" y="428"/>
                  </a:lnTo>
                  <a:lnTo>
                    <a:pt x="214" y="426"/>
                  </a:lnTo>
                  <a:lnTo>
                    <a:pt x="212" y="424"/>
                  </a:lnTo>
                  <a:lnTo>
                    <a:pt x="212" y="420"/>
                  </a:lnTo>
                  <a:lnTo>
                    <a:pt x="212" y="414"/>
                  </a:lnTo>
                  <a:lnTo>
                    <a:pt x="216" y="405"/>
                  </a:lnTo>
                  <a:lnTo>
                    <a:pt x="220" y="401"/>
                  </a:lnTo>
                  <a:lnTo>
                    <a:pt x="225" y="403"/>
                  </a:lnTo>
                  <a:lnTo>
                    <a:pt x="227" y="405"/>
                  </a:lnTo>
                  <a:lnTo>
                    <a:pt x="229" y="405"/>
                  </a:lnTo>
                  <a:lnTo>
                    <a:pt x="229" y="403"/>
                  </a:lnTo>
                  <a:lnTo>
                    <a:pt x="233" y="397"/>
                  </a:lnTo>
                  <a:lnTo>
                    <a:pt x="233" y="393"/>
                  </a:lnTo>
                  <a:lnTo>
                    <a:pt x="237" y="393"/>
                  </a:lnTo>
                  <a:lnTo>
                    <a:pt x="239" y="393"/>
                  </a:lnTo>
                  <a:lnTo>
                    <a:pt x="243" y="393"/>
                  </a:lnTo>
                  <a:lnTo>
                    <a:pt x="245" y="391"/>
                  </a:lnTo>
                  <a:lnTo>
                    <a:pt x="252" y="389"/>
                  </a:lnTo>
                  <a:lnTo>
                    <a:pt x="254" y="387"/>
                  </a:lnTo>
                  <a:lnTo>
                    <a:pt x="254" y="385"/>
                  </a:lnTo>
                  <a:lnTo>
                    <a:pt x="252" y="383"/>
                  </a:lnTo>
                  <a:lnTo>
                    <a:pt x="252" y="381"/>
                  </a:lnTo>
                  <a:lnTo>
                    <a:pt x="258" y="372"/>
                  </a:lnTo>
                  <a:lnTo>
                    <a:pt x="262" y="372"/>
                  </a:lnTo>
                  <a:lnTo>
                    <a:pt x="262" y="370"/>
                  </a:lnTo>
                  <a:lnTo>
                    <a:pt x="268" y="368"/>
                  </a:lnTo>
                  <a:lnTo>
                    <a:pt x="270" y="366"/>
                  </a:lnTo>
                  <a:lnTo>
                    <a:pt x="272" y="364"/>
                  </a:lnTo>
                  <a:lnTo>
                    <a:pt x="275" y="358"/>
                  </a:lnTo>
                  <a:lnTo>
                    <a:pt x="277" y="358"/>
                  </a:lnTo>
                  <a:lnTo>
                    <a:pt x="281" y="356"/>
                  </a:lnTo>
                  <a:lnTo>
                    <a:pt x="283" y="354"/>
                  </a:lnTo>
                  <a:lnTo>
                    <a:pt x="285" y="351"/>
                  </a:lnTo>
                  <a:lnTo>
                    <a:pt x="289" y="347"/>
                  </a:lnTo>
                  <a:lnTo>
                    <a:pt x="289" y="345"/>
                  </a:lnTo>
                  <a:lnTo>
                    <a:pt x="289" y="343"/>
                  </a:lnTo>
                  <a:lnTo>
                    <a:pt x="297" y="337"/>
                  </a:lnTo>
                  <a:lnTo>
                    <a:pt x="299" y="333"/>
                  </a:lnTo>
                  <a:lnTo>
                    <a:pt x="302" y="329"/>
                  </a:lnTo>
                  <a:lnTo>
                    <a:pt x="304" y="326"/>
                  </a:lnTo>
                  <a:lnTo>
                    <a:pt x="306" y="324"/>
                  </a:lnTo>
                  <a:lnTo>
                    <a:pt x="308" y="324"/>
                  </a:lnTo>
                  <a:lnTo>
                    <a:pt x="310" y="326"/>
                  </a:lnTo>
                  <a:lnTo>
                    <a:pt x="316" y="324"/>
                  </a:lnTo>
                  <a:lnTo>
                    <a:pt x="318" y="322"/>
                  </a:lnTo>
                  <a:lnTo>
                    <a:pt x="320" y="322"/>
                  </a:lnTo>
                  <a:lnTo>
                    <a:pt x="329" y="314"/>
                  </a:lnTo>
                  <a:lnTo>
                    <a:pt x="331" y="310"/>
                  </a:lnTo>
                  <a:lnTo>
                    <a:pt x="333" y="308"/>
                  </a:lnTo>
                  <a:lnTo>
                    <a:pt x="331" y="308"/>
                  </a:lnTo>
                  <a:lnTo>
                    <a:pt x="333" y="306"/>
                  </a:lnTo>
                  <a:lnTo>
                    <a:pt x="331" y="304"/>
                  </a:lnTo>
                  <a:lnTo>
                    <a:pt x="329" y="299"/>
                  </a:lnTo>
                  <a:lnTo>
                    <a:pt x="331" y="297"/>
                  </a:lnTo>
                  <a:lnTo>
                    <a:pt x="331" y="295"/>
                  </a:lnTo>
                  <a:lnTo>
                    <a:pt x="333" y="293"/>
                  </a:lnTo>
                  <a:lnTo>
                    <a:pt x="335" y="289"/>
                  </a:lnTo>
                  <a:lnTo>
                    <a:pt x="337" y="289"/>
                  </a:lnTo>
                  <a:lnTo>
                    <a:pt x="345" y="287"/>
                  </a:lnTo>
                  <a:lnTo>
                    <a:pt x="347" y="285"/>
                  </a:lnTo>
                  <a:lnTo>
                    <a:pt x="347" y="283"/>
                  </a:lnTo>
                  <a:lnTo>
                    <a:pt x="351" y="285"/>
                  </a:lnTo>
                  <a:lnTo>
                    <a:pt x="356" y="285"/>
                  </a:lnTo>
                  <a:lnTo>
                    <a:pt x="360" y="287"/>
                  </a:lnTo>
                  <a:lnTo>
                    <a:pt x="364" y="287"/>
                  </a:lnTo>
                  <a:lnTo>
                    <a:pt x="366" y="283"/>
                  </a:lnTo>
                  <a:lnTo>
                    <a:pt x="366" y="281"/>
                  </a:lnTo>
                  <a:lnTo>
                    <a:pt x="366" y="277"/>
                  </a:lnTo>
                  <a:lnTo>
                    <a:pt x="366" y="275"/>
                  </a:lnTo>
                  <a:lnTo>
                    <a:pt x="366" y="272"/>
                  </a:lnTo>
                  <a:lnTo>
                    <a:pt x="362" y="262"/>
                  </a:lnTo>
                  <a:lnTo>
                    <a:pt x="362" y="256"/>
                  </a:lnTo>
                  <a:lnTo>
                    <a:pt x="360" y="252"/>
                  </a:lnTo>
                  <a:lnTo>
                    <a:pt x="358" y="250"/>
                  </a:lnTo>
                  <a:lnTo>
                    <a:pt x="356" y="247"/>
                  </a:lnTo>
                  <a:lnTo>
                    <a:pt x="360" y="243"/>
                  </a:lnTo>
                  <a:lnTo>
                    <a:pt x="360" y="237"/>
                  </a:lnTo>
                  <a:lnTo>
                    <a:pt x="356" y="237"/>
                  </a:lnTo>
                  <a:lnTo>
                    <a:pt x="351" y="237"/>
                  </a:lnTo>
                  <a:lnTo>
                    <a:pt x="347" y="235"/>
                  </a:lnTo>
                  <a:lnTo>
                    <a:pt x="345" y="233"/>
                  </a:lnTo>
                  <a:lnTo>
                    <a:pt x="347" y="229"/>
                  </a:lnTo>
                  <a:lnTo>
                    <a:pt x="349" y="229"/>
                  </a:lnTo>
                  <a:lnTo>
                    <a:pt x="351" y="227"/>
                  </a:lnTo>
                  <a:lnTo>
                    <a:pt x="351" y="225"/>
                  </a:lnTo>
                  <a:lnTo>
                    <a:pt x="351" y="220"/>
                  </a:lnTo>
                  <a:lnTo>
                    <a:pt x="356" y="223"/>
                  </a:lnTo>
                  <a:lnTo>
                    <a:pt x="360" y="220"/>
                  </a:lnTo>
                  <a:lnTo>
                    <a:pt x="362" y="218"/>
                  </a:lnTo>
                  <a:lnTo>
                    <a:pt x="360" y="218"/>
                  </a:lnTo>
                  <a:lnTo>
                    <a:pt x="358" y="216"/>
                  </a:lnTo>
                  <a:lnTo>
                    <a:pt x="356" y="216"/>
                  </a:lnTo>
                  <a:lnTo>
                    <a:pt x="354" y="216"/>
                  </a:lnTo>
                  <a:lnTo>
                    <a:pt x="351" y="216"/>
                  </a:lnTo>
                  <a:lnTo>
                    <a:pt x="351" y="214"/>
                  </a:lnTo>
                  <a:lnTo>
                    <a:pt x="351" y="212"/>
                  </a:lnTo>
                  <a:lnTo>
                    <a:pt x="347" y="210"/>
                  </a:lnTo>
                  <a:lnTo>
                    <a:pt x="345" y="210"/>
                  </a:lnTo>
                  <a:lnTo>
                    <a:pt x="345" y="204"/>
                  </a:lnTo>
                  <a:lnTo>
                    <a:pt x="347" y="202"/>
                  </a:lnTo>
                  <a:lnTo>
                    <a:pt x="347" y="200"/>
                  </a:lnTo>
                  <a:lnTo>
                    <a:pt x="349" y="198"/>
                  </a:lnTo>
                  <a:lnTo>
                    <a:pt x="356" y="200"/>
                  </a:lnTo>
                  <a:lnTo>
                    <a:pt x="358" y="200"/>
                  </a:lnTo>
                  <a:lnTo>
                    <a:pt x="358" y="200"/>
                  </a:lnTo>
                  <a:lnTo>
                    <a:pt x="358" y="198"/>
                  </a:lnTo>
                  <a:lnTo>
                    <a:pt x="360" y="200"/>
                  </a:lnTo>
                  <a:lnTo>
                    <a:pt x="364" y="204"/>
                  </a:lnTo>
                  <a:lnTo>
                    <a:pt x="364" y="204"/>
                  </a:lnTo>
                  <a:lnTo>
                    <a:pt x="368" y="206"/>
                  </a:lnTo>
                  <a:lnTo>
                    <a:pt x="370" y="206"/>
                  </a:lnTo>
                  <a:lnTo>
                    <a:pt x="370" y="204"/>
                  </a:lnTo>
                  <a:lnTo>
                    <a:pt x="372" y="204"/>
                  </a:lnTo>
                  <a:lnTo>
                    <a:pt x="374" y="204"/>
                  </a:lnTo>
                  <a:lnTo>
                    <a:pt x="376" y="206"/>
                  </a:lnTo>
                  <a:lnTo>
                    <a:pt x="376" y="208"/>
                  </a:lnTo>
                  <a:lnTo>
                    <a:pt x="374" y="210"/>
                  </a:lnTo>
                  <a:lnTo>
                    <a:pt x="374" y="212"/>
                  </a:lnTo>
                  <a:lnTo>
                    <a:pt x="376" y="212"/>
                  </a:lnTo>
                  <a:lnTo>
                    <a:pt x="378" y="214"/>
                  </a:lnTo>
                  <a:lnTo>
                    <a:pt x="376" y="214"/>
                  </a:lnTo>
                  <a:lnTo>
                    <a:pt x="376" y="216"/>
                  </a:lnTo>
                  <a:lnTo>
                    <a:pt x="376" y="218"/>
                  </a:lnTo>
                  <a:lnTo>
                    <a:pt x="383" y="220"/>
                  </a:lnTo>
                  <a:lnTo>
                    <a:pt x="385" y="220"/>
                  </a:lnTo>
                  <a:lnTo>
                    <a:pt x="389" y="220"/>
                  </a:lnTo>
                  <a:lnTo>
                    <a:pt x="395" y="218"/>
                  </a:lnTo>
                  <a:lnTo>
                    <a:pt x="399" y="218"/>
                  </a:lnTo>
                  <a:lnTo>
                    <a:pt x="406" y="218"/>
                  </a:lnTo>
                  <a:lnTo>
                    <a:pt x="408" y="216"/>
                  </a:lnTo>
                  <a:lnTo>
                    <a:pt x="414" y="216"/>
                  </a:lnTo>
                  <a:lnTo>
                    <a:pt x="416" y="218"/>
                  </a:lnTo>
                  <a:lnTo>
                    <a:pt x="418" y="218"/>
                  </a:lnTo>
                  <a:lnTo>
                    <a:pt x="422" y="220"/>
                  </a:lnTo>
                  <a:lnTo>
                    <a:pt x="420" y="223"/>
                  </a:lnTo>
                  <a:lnTo>
                    <a:pt x="418" y="223"/>
                  </a:lnTo>
                  <a:lnTo>
                    <a:pt x="418" y="225"/>
                  </a:lnTo>
                  <a:lnTo>
                    <a:pt x="418" y="229"/>
                  </a:lnTo>
                  <a:lnTo>
                    <a:pt x="418" y="231"/>
                  </a:lnTo>
                  <a:lnTo>
                    <a:pt x="416" y="233"/>
                  </a:lnTo>
                  <a:lnTo>
                    <a:pt x="414" y="235"/>
                  </a:lnTo>
                  <a:lnTo>
                    <a:pt x="410" y="237"/>
                  </a:lnTo>
                  <a:lnTo>
                    <a:pt x="410" y="237"/>
                  </a:lnTo>
                  <a:lnTo>
                    <a:pt x="408" y="239"/>
                  </a:lnTo>
                  <a:lnTo>
                    <a:pt x="406" y="239"/>
                  </a:lnTo>
                  <a:lnTo>
                    <a:pt x="401" y="245"/>
                  </a:lnTo>
                  <a:lnTo>
                    <a:pt x="401" y="247"/>
                  </a:lnTo>
                  <a:lnTo>
                    <a:pt x="403" y="247"/>
                  </a:lnTo>
                  <a:lnTo>
                    <a:pt x="410" y="258"/>
                  </a:lnTo>
                  <a:lnTo>
                    <a:pt x="412" y="260"/>
                  </a:lnTo>
                  <a:lnTo>
                    <a:pt x="414" y="258"/>
                  </a:lnTo>
                  <a:lnTo>
                    <a:pt x="414" y="256"/>
                  </a:lnTo>
                  <a:lnTo>
                    <a:pt x="414" y="252"/>
                  </a:lnTo>
                  <a:lnTo>
                    <a:pt x="414" y="250"/>
                  </a:lnTo>
                  <a:lnTo>
                    <a:pt x="416" y="250"/>
                  </a:lnTo>
                  <a:lnTo>
                    <a:pt x="416" y="247"/>
                  </a:lnTo>
                  <a:lnTo>
                    <a:pt x="416" y="247"/>
                  </a:lnTo>
                  <a:lnTo>
                    <a:pt x="418" y="245"/>
                  </a:lnTo>
                  <a:lnTo>
                    <a:pt x="420" y="245"/>
                  </a:lnTo>
                  <a:lnTo>
                    <a:pt x="422" y="250"/>
                  </a:lnTo>
                  <a:lnTo>
                    <a:pt x="422" y="250"/>
                  </a:lnTo>
                  <a:lnTo>
                    <a:pt x="424" y="258"/>
                  </a:lnTo>
                  <a:lnTo>
                    <a:pt x="426" y="262"/>
                  </a:lnTo>
                  <a:lnTo>
                    <a:pt x="428" y="268"/>
                  </a:lnTo>
                  <a:lnTo>
                    <a:pt x="428" y="270"/>
                  </a:lnTo>
                  <a:lnTo>
                    <a:pt x="430" y="275"/>
                  </a:lnTo>
                  <a:lnTo>
                    <a:pt x="433" y="272"/>
                  </a:lnTo>
                  <a:lnTo>
                    <a:pt x="435" y="275"/>
                  </a:lnTo>
                  <a:lnTo>
                    <a:pt x="437" y="277"/>
                  </a:lnTo>
                  <a:lnTo>
                    <a:pt x="437" y="275"/>
                  </a:lnTo>
                  <a:lnTo>
                    <a:pt x="437" y="272"/>
                  </a:lnTo>
                  <a:lnTo>
                    <a:pt x="439" y="270"/>
                  </a:lnTo>
                  <a:lnTo>
                    <a:pt x="441" y="268"/>
                  </a:lnTo>
                  <a:lnTo>
                    <a:pt x="439" y="266"/>
                  </a:lnTo>
                  <a:lnTo>
                    <a:pt x="437" y="264"/>
                  </a:lnTo>
                  <a:lnTo>
                    <a:pt x="437" y="262"/>
                  </a:lnTo>
                  <a:lnTo>
                    <a:pt x="437" y="258"/>
                  </a:lnTo>
                  <a:lnTo>
                    <a:pt x="437" y="254"/>
                  </a:lnTo>
                  <a:lnTo>
                    <a:pt x="441" y="254"/>
                  </a:lnTo>
                  <a:lnTo>
                    <a:pt x="441" y="252"/>
                  </a:lnTo>
                  <a:lnTo>
                    <a:pt x="443" y="247"/>
                  </a:lnTo>
                  <a:lnTo>
                    <a:pt x="441" y="241"/>
                  </a:lnTo>
                  <a:lnTo>
                    <a:pt x="441" y="239"/>
                  </a:lnTo>
                  <a:lnTo>
                    <a:pt x="441" y="237"/>
                  </a:lnTo>
                  <a:lnTo>
                    <a:pt x="451" y="239"/>
                  </a:lnTo>
                  <a:lnTo>
                    <a:pt x="453" y="235"/>
                  </a:lnTo>
                  <a:lnTo>
                    <a:pt x="455" y="233"/>
                  </a:lnTo>
                  <a:lnTo>
                    <a:pt x="453" y="231"/>
                  </a:lnTo>
                  <a:lnTo>
                    <a:pt x="458" y="225"/>
                  </a:lnTo>
                  <a:lnTo>
                    <a:pt x="458" y="223"/>
                  </a:lnTo>
                  <a:lnTo>
                    <a:pt x="458" y="220"/>
                  </a:lnTo>
                  <a:lnTo>
                    <a:pt x="460" y="218"/>
                  </a:lnTo>
                  <a:lnTo>
                    <a:pt x="460" y="216"/>
                  </a:lnTo>
                  <a:lnTo>
                    <a:pt x="460" y="214"/>
                  </a:lnTo>
                  <a:lnTo>
                    <a:pt x="458" y="212"/>
                  </a:lnTo>
                  <a:lnTo>
                    <a:pt x="458" y="208"/>
                  </a:lnTo>
                  <a:lnTo>
                    <a:pt x="460" y="208"/>
                  </a:lnTo>
                  <a:lnTo>
                    <a:pt x="464" y="206"/>
                  </a:lnTo>
                  <a:lnTo>
                    <a:pt x="464" y="198"/>
                  </a:lnTo>
                  <a:lnTo>
                    <a:pt x="464" y="193"/>
                  </a:lnTo>
                  <a:lnTo>
                    <a:pt x="462" y="187"/>
                  </a:lnTo>
                  <a:lnTo>
                    <a:pt x="464" y="187"/>
                  </a:lnTo>
                  <a:lnTo>
                    <a:pt x="464" y="183"/>
                  </a:lnTo>
                  <a:lnTo>
                    <a:pt x="468" y="183"/>
                  </a:lnTo>
                  <a:lnTo>
                    <a:pt x="470" y="179"/>
                  </a:lnTo>
                  <a:lnTo>
                    <a:pt x="472" y="179"/>
                  </a:lnTo>
                  <a:lnTo>
                    <a:pt x="476" y="175"/>
                  </a:lnTo>
                  <a:lnTo>
                    <a:pt x="476" y="173"/>
                  </a:lnTo>
                  <a:lnTo>
                    <a:pt x="480" y="171"/>
                  </a:lnTo>
                  <a:lnTo>
                    <a:pt x="482" y="168"/>
                  </a:lnTo>
                  <a:lnTo>
                    <a:pt x="485" y="168"/>
                  </a:lnTo>
                  <a:lnTo>
                    <a:pt x="489" y="168"/>
                  </a:lnTo>
                  <a:lnTo>
                    <a:pt x="493" y="171"/>
                  </a:lnTo>
                  <a:lnTo>
                    <a:pt x="495" y="171"/>
                  </a:lnTo>
                  <a:lnTo>
                    <a:pt x="495" y="168"/>
                  </a:lnTo>
                  <a:lnTo>
                    <a:pt x="491" y="166"/>
                  </a:lnTo>
                  <a:lnTo>
                    <a:pt x="491" y="164"/>
                  </a:lnTo>
                  <a:lnTo>
                    <a:pt x="491" y="160"/>
                  </a:lnTo>
                  <a:lnTo>
                    <a:pt x="497" y="156"/>
                  </a:lnTo>
                  <a:lnTo>
                    <a:pt x="497" y="150"/>
                  </a:lnTo>
                  <a:lnTo>
                    <a:pt x="491" y="148"/>
                  </a:lnTo>
                  <a:lnTo>
                    <a:pt x="487" y="148"/>
                  </a:lnTo>
                  <a:lnTo>
                    <a:pt x="485" y="146"/>
                  </a:lnTo>
                  <a:lnTo>
                    <a:pt x="480" y="150"/>
                  </a:lnTo>
                  <a:lnTo>
                    <a:pt x="478" y="150"/>
                  </a:lnTo>
                  <a:lnTo>
                    <a:pt x="478" y="148"/>
                  </a:lnTo>
                  <a:lnTo>
                    <a:pt x="478" y="144"/>
                  </a:lnTo>
                  <a:lnTo>
                    <a:pt x="482" y="144"/>
                  </a:lnTo>
                  <a:lnTo>
                    <a:pt x="482" y="139"/>
                  </a:lnTo>
                  <a:lnTo>
                    <a:pt x="480" y="135"/>
                  </a:lnTo>
                  <a:lnTo>
                    <a:pt x="474" y="135"/>
                  </a:lnTo>
                  <a:lnTo>
                    <a:pt x="476" y="133"/>
                  </a:lnTo>
                  <a:lnTo>
                    <a:pt x="476" y="131"/>
                  </a:lnTo>
                  <a:lnTo>
                    <a:pt x="476" y="131"/>
                  </a:lnTo>
                  <a:close/>
                </a:path>
              </a:pathLst>
            </a:custGeom>
            <a:solidFill>
              <a:srgbClr val="FFC000"/>
            </a:solidFill>
            <a:ln w="9525" cap="flat" cmpd="sng">
              <a:solidFill>
                <a:sysClr val="window" lastClr="FFFFFF"/>
              </a:solidFill>
              <a:prstDash val="solid"/>
              <a:miter lim="800000"/>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12450885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H </a:t>
            </a:r>
            <a:r>
              <a:rPr lang="el-GR" dirty="0" smtClean="0"/>
              <a:t>Βραζιλία</a:t>
            </a:r>
            <a:endParaRPr lang="el-GR" dirty="0"/>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137526145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468313" y="115888"/>
            <a:ext cx="8229600" cy="1143000"/>
          </a:xfrm>
        </p:spPr>
        <p:txBody>
          <a:bodyPr/>
          <a:lstStyle/>
          <a:p>
            <a:r>
              <a:rPr lang="el-GR" altLang="el-GR" sz="3600"/>
              <a:t>Η </a:t>
            </a:r>
            <a:r>
              <a:rPr lang="en-US" altLang="el-GR" sz="3600"/>
              <a:t>Mercosur</a:t>
            </a:r>
            <a:endParaRPr lang="el-GR" altLang="el-GR" sz="3600"/>
          </a:p>
        </p:txBody>
      </p:sp>
      <p:sp>
        <p:nvSpPr>
          <p:cNvPr id="56323" name="Rectangle 3"/>
          <p:cNvSpPr>
            <a:spLocks noGrp="1" noChangeArrowheads="1"/>
          </p:cNvSpPr>
          <p:nvPr>
            <p:ph type="body" idx="1"/>
          </p:nvPr>
        </p:nvSpPr>
        <p:spPr>
          <a:xfrm>
            <a:off x="395288" y="1485900"/>
            <a:ext cx="3743325" cy="3743325"/>
          </a:xfrm>
        </p:spPr>
        <p:txBody>
          <a:bodyPr>
            <a:noAutofit/>
          </a:bodyPr>
          <a:lstStyle/>
          <a:p>
            <a:pPr>
              <a:buFont typeface="Wingdings" pitchFamily="2" charset="2"/>
              <a:buNone/>
            </a:pPr>
            <a:r>
              <a:rPr lang="en-US" altLang="el-GR" sz="1800" dirty="0"/>
              <a:t>H Mercosur </a:t>
            </a:r>
            <a:r>
              <a:rPr lang="el-GR" altLang="el-GR" sz="1800" dirty="0"/>
              <a:t>ιδρύθηκε το </a:t>
            </a:r>
            <a:r>
              <a:rPr lang="en-US" altLang="el-GR" sz="1800" dirty="0"/>
              <a:t>1992 </a:t>
            </a:r>
            <a:r>
              <a:rPr lang="el-GR" altLang="el-GR" sz="1800" dirty="0"/>
              <a:t>από τη Βραζιλία, την Αργεντινή, την Παραγουάη και την Ουρουγουάη. Έχει χαρακτηριστεί ως η θεσμοθέτηση της προσέγγισης Αργεντινής – Βραζιλίας. </a:t>
            </a:r>
          </a:p>
          <a:p>
            <a:pPr>
              <a:buFont typeface="Wingdings" pitchFamily="2" charset="2"/>
              <a:buNone/>
            </a:pPr>
            <a:r>
              <a:rPr lang="el-GR" altLang="el-GR" sz="1800" dirty="0"/>
              <a:t>Σήμερα, η</a:t>
            </a:r>
            <a:r>
              <a:rPr lang="en-US" altLang="el-GR" sz="1800" dirty="0"/>
              <a:t> Mercosur </a:t>
            </a:r>
            <a:r>
              <a:rPr lang="el-GR" altLang="el-GR" sz="1800" dirty="0"/>
              <a:t>έχει 5 κράτη μέλη, 5 συνδεδεμένα μέλη και ένα κράτος παρατηρητή</a:t>
            </a:r>
            <a:r>
              <a:rPr lang="en-US" altLang="el-GR" sz="1800" dirty="0"/>
              <a:t>. </a:t>
            </a:r>
            <a:r>
              <a:rPr lang="el-GR" altLang="el-GR" sz="1800" dirty="0"/>
              <a:t>Περιλαμβάνει περισσότερους από </a:t>
            </a:r>
            <a:r>
              <a:rPr lang="en-US" altLang="el-GR" sz="1800" dirty="0"/>
              <a:t>264 </a:t>
            </a:r>
            <a:r>
              <a:rPr lang="el-GR" altLang="el-GR" sz="1800" dirty="0"/>
              <a:t>εκατ. ανθρώπους</a:t>
            </a:r>
            <a:r>
              <a:rPr lang="en-US" altLang="el-GR" sz="1800" dirty="0"/>
              <a:t> </a:t>
            </a:r>
            <a:r>
              <a:rPr lang="el-GR" altLang="el-GR" sz="1800" dirty="0"/>
              <a:t>ενώ το συνολικό ΑΕΠ προσεγγίζει τα </a:t>
            </a:r>
            <a:r>
              <a:rPr lang="en-US" altLang="el-GR" sz="1800" dirty="0"/>
              <a:t>2,3 </a:t>
            </a:r>
            <a:r>
              <a:rPr lang="el-GR" altLang="el-GR" sz="1800" dirty="0"/>
              <a:t>τρις</a:t>
            </a:r>
            <a:r>
              <a:rPr lang="en-US" altLang="el-GR" sz="1800" dirty="0"/>
              <a:t> $ </a:t>
            </a:r>
            <a:r>
              <a:rPr lang="el-GR" altLang="el-GR" sz="1800" dirty="0"/>
              <a:t>δολάρια</a:t>
            </a:r>
            <a:r>
              <a:rPr lang="en-US" altLang="el-GR" sz="1800" dirty="0"/>
              <a:t>.</a:t>
            </a:r>
          </a:p>
          <a:p>
            <a:pPr>
              <a:buFont typeface="Wingdings" pitchFamily="2" charset="2"/>
              <a:buNone/>
            </a:pPr>
            <a:r>
              <a:rPr lang="el-GR" altLang="el-GR" sz="1800" dirty="0"/>
              <a:t>Ύστερα από μια μεγάλη περίοδο αποσταθεροποίησης, η </a:t>
            </a:r>
            <a:r>
              <a:rPr lang="en-US" altLang="el-GR" sz="1800" dirty="0"/>
              <a:t>Mercosur</a:t>
            </a:r>
            <a:r>
              <a:rPr lang="el-GR" altLang="el-GR" sz="1800" dirty="0"/>
              <a:t> έχει εισέλθει σε μια πορεία αναδιοργάνωσης και εμβάθυνσης</a:t>
            </a:r>
            <a:endParaRPr lang="el-GR" altLang="el-GR" sz="1600" dirty="0"/>
          </a:p>
          <a:p>
            <a:pPr>
              <a:buFont typeface="Wingdings" pitchFamily="2" charset="2"/>
              <a:buNone/>
            </a:pPr>
            <a:endParaRPr lang="el-GR" altLang="el-GR" sz="1600" dirty="0"/>
          </a:p>
        </p:txBody>
      </p:sp>
      <p:pic>
        <p:nvPicPr>
          <p:cNvPr id="56350" name="Picture 30" descr="Mercos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1484313"/>
            <a:ext cx="4649787" cy="511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51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68313" y="260350"/>
            <a:ext cx="8229600" cy="1143000"/>
          </a:xfrm>
        </p:spPr>
        <p:txBody>
          <a:bodyPr/>
          <a:lstStyle/>
          <a:p>
            <a:r>
              <a:rPr lang="el-GR" altLang="el-GR" sz="3600" dirty="0"/>
              <a:t>Η </a:t>
            </a:r>
            <a:r>
              <a:rPr lang="en-US" altLang="el-GR" sz="3600" dirty="0" smtClean="0"/>
              <a:t>Mercosur</a:t>
            </a:r>
            <a:r>
              <a:rPr lang="el-GR" altLang="el-GR" sz="3600" dirty="0"/>
              <a:t> </a:t>
            </a:r>
            <a:r>
              <a:rPr lang="el-GR" altLang="el-GR" sz="3600" dirty="0" smtClean="0"/>
              <a:t>(</a:t>
            </a:r>
            <a:r>
              <a:rPr lang="en-US" altLang="el-GR" sz="3600" dirty="0" err="1" smtClean="0"/>
              <a:t>Unasur</a:t>
            </a:r>
            <a:r>
              <a:rPr lang="en-US" altLang="el-GR" sz="3600" dirty="0"/>
              <a:t>)</a:t>
            </a:r>
            <a:endParaRPr lang="el-GR" altLang="el-GR" sz="3600" dirty="0"/>
          </a:p>
        </p:txBody>
      </p:sp>
      <p:sp>
        <p:nvSpPr>
          <p:cNvPr id="59395" name="Rectangle 3"/>
          <p:cNvSpPr>
            <a:spLocks noGrp="1" noChangeArrowheads="1"/>
          </p:cNvSpPr>
          <p:nvPr>
            <p:ph type="body" idx="1"/>
          </p:nvPr>
        </p:nvSpPr>
        <p:spPr>
          <a:xfrm>
            <a:off x="430213" y="1700212"/>
            <a:ext cx="8713787" cy="4897139"/>
          </a:xfrm>
        </p:spPr>
        <p:txBody>
          <a:bodyPr>
            <a:normAutofit lnSpcReduction="10000"/>
          </a:bodyPr>
          <a:lstStyle/>
          <a:p>
            <a:pPr>
              <a:lnSpc>
                <a:spcPct val="90000"/>
              </a:lnSpc>
              <a:buFont typeface="Wingdings" pitchFamily="2" charset="2"/>
              <a:buNone/>
            </a:pPr>
            <a:r>
              <a:rPr lang="el-GR" altLang="el-GR" sz="2800" dirty="0"/>
              <a:t>Η Βραζιλία αποτελεί τον αδιαμφισβήτητο περιφερειακό ηγεμόνα</a:t>
            </a:r>
            <a:r>
              <a:rPr lang="en-US" altLang="el-GR" sz="2800" dirty="0"/>
              <a:t>:</a:t>
            </a:r>
            <a:endParaRPr lang="el-GR" altLang="el-GR" sz="2800" dirty="0"/>
          </a:p>
          <a:p>
            <a:pPr>
              <a:lnSpc>
                <a:spcPct val="90000"/>
              </a:lnSpc>
              <a:buFont typeface="Wingdings" pitchFamily="2" charset="2"/>
              <a:buNone/>
            </a:pPr>
            <a:endParaRPr lang="en-US" altLang="el-GR" sz="2800" dirty="0"/>
          </a:p>
          <a:p>
            <a:pPr>
              <a:lnSpc>
                <a:spcPct val="90000"/>
              </a:lnSpc>
            </a:pPr>
            <a:r>
              <a:rPr lang="el-GR" altLang="el-GR" sz="2400" dirty="0"/>
              <a:t>Περιλαμβάνει το</a:t>
            </a:r>
            <a:r>
              <a:rPr lang="en-US" altLang="el-GR" sz="2400" dirty="0"/>
              <a:t> 67% </a:t>
            </a:r>
            <a:r>
              <a:rPr lang="el-GR" altLang="el-GR" sz="2400" dirty="0"/>
              <a:t>του περιφερειακού πληθυσμού</a:t>
            </a:r>
            <a:r>
              <a:rPr lang="en-US" altLang="el-GR" sz="2400" dirty="0"/>
              <a:t>, </a:t>
            </a:r>
            <a:r>
              <a:rPr lang="el-GR" altLang="el-GR" sz="2400" dirty="0"/>
              <a:t>το </a:t>
            </a:r>
            <a:r>
              <a:rPr lang="en-US" altLang="el-GR" sz="2400" dirty="0"/>
              <a:t>69% </a:t>
            </a:r>
            <a:r>
              <a:rPr lang="el-GR" altLang="el-GR" sz="2400" dirty="0"/>
              <a:t>του συνολικού ΑΕΠ ενώ ο στρατιωτικός της προϋπολογισμός για το </a:t>
            </a:r>
            <a:r>
              <a:rPr lang="en-US" altLang="el-GR" sz="2400" dirty="0"/>
              <a:t>2005 </a:t>
            </a:r>
            <a:r>
              <a:rPr lang="el-GR" altLang="el-GR" sz="2400" dirty="0"/>
              <a:t>ήταν </a:t>
            </a:r>
            <a:r>
              <a:rPr lang="en-US" altLang="el-GR" sz="2400" dirty="0"/>
              <a:t>2,3 </a:t>
            </a:r>
            <a:r>
              <a:rPr lang="el-GR" altLang="el-GR" sz="2400" dirty="0"/>
              <a:t>φορές μεγαλύτερος από τον αμέσως επόμενο</a:t>
            </a:r>
            <a:r>
              <a:rPr lang="en-US" altLang="el-GR" sz="2400" dirty="0"/>
              <a:t> (</a:t>
            </a:r>
            <a:r>
              <a:rPr lang="el-GR" altLang="el-GR" sz="2400" dirty="0"/>
              <a:t>Αργεντινή</a:t>
            </a:r>
            <a:r>
              <a:rPr lang="en-US" altLang="el-GR" sz="2400" dirty="0" smtClean="0"/>
              <a:t>).</a:t>
            </a:r>
            <a:endParaRPr lang="el-GR" altLang="el-GR" sz="2400" dirty="0" smtClean="0"/>
          </a:p>
          <a:p>
            <a:pPr marL="45720" indent="0">
              <a:lnSpc>
                <a:spcPct val="90000"/>
              </a:lnSpc>
              <a:buNone/>
            </a:pPr>
            <a:endParaRPr lang="el-GR" altLang="el-GR" sz="2400" dirty="0"/>
          </a:p>
          <a:p>
            <a:pPr>
              <a:lnSpc>
                <a:spcPct val="90000"/>
              </a:lnSpc>
            </a:pPr>
            <a:r>
              <a:rPr lang="el-GR" altLang="el-GR" sz="2400" dirty="0"/>
              <a:t>Το διεθνές ενδιαφέρον παρουσιάζεται κατά καιρούς ιδιαίτερα αυξημένο χωρίς όμως να είναι συγκρίσιμο με άλλες περιοχές του πλανήτη (Μέση Ανατολή, Ανατολική Ευρώπη</a:t>
            </a:r>
            <a:r>
              <a:rPr lang="el-GR" altLang="el-GR" sz="2400" dirty="0" smtClean="0"/>
              <a:t>)</a:t>
            </a:r>
          </a:p>
          <a:p>
            <a:pPr>
              <a:lnSpc>
                <a:spcPct val="90000"/>
              </a:lnSpc>
            </a:pPr>
            <a:endParaRPr lang="el-GR" altLang="el-GR" sz="2400" dirty="0"/>
          </a:p>
          <a:p>
            <a:pPr>
              <a:lnSpc>
                <a:spcPct val="90000"/>
              </a:lnSpc>
            </a:pPr>
            <a:r>
              <a:rPr lang="el-GR" altLang="el-GR" sz="2400" dirty="0"/>
              <a:t>Η οργανωτική της δομή είναι καθαρά διακυβερνητικού χαρακτήρα</a:t>
            </a:r>
          </a:p>
        </p:txBody>
      </p:sp>
    </p:spTree>
    <p:extLst>
      <p:ext uri="{BB962C8B-B14F-4D97-AF65-F5344CB8AC3E}">
        <p14:creationId xmlns:p14="http://schemas.microsoft.com/office/powerpoint/2010/main" val="286298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H </a:t>
            </a:r>
            <a:r>
              <a:rPr lang="el-GR" dirty="0" smtClean="0"/>
              <a:t>Ρωσία</a:t>
            </a:r>
            <a:endParaRPr lang="el-GR" dirty="0"/>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357349264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332656"/>
            <a:ext cx="7315200" cy="1154097"/>
          </a:xfrm>
        </p:spPr>
        <p:txBody>
          <a:bodyPr>
            <a:normAutofit/>
          </a:bodyPr>
          <a:lstStyle/>
          <a:p>
            <a:r>
              <a:rPr lang="en-US" dirty="0" smtClean="0"/>
              <a:t>H </a:t>
            </a:r>
            <a:r>
              <a:rPr lang="el-GR" dirty="0" err="1" smtClean="0"/>
              <a:t>Ευρασιατική</a:t>
            </a:r>
            <a:r>
              <a:rPr lang="el-GR" dirty="0" smtClean="0"/>
              <a:t> Οικονομική Ένωση</a:t>
            </a:r>
            <a:endParaRPr lang="el-GR"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720365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683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hina us trade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296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63811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 y="1196752"/>
            <a:ext cx="9144000" cy="519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564215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99592" y="1556792"/>
            <a:ext cx="7315200" cy="3539527"/>
          </a:xfrm>
        </p:spPr>
        <p:txBody>
          <a:bodyPr>
            <a:noAutofit/>
          </a:bodyPr>
          <a:lstStyle/>
          <a:p>
            <a:r>
              <a:rPr lang="el-GR" sz="2400" dirty="0" smtClean="0"/>
              <a:t>Αν και πρόκειται για την εξέλιξη άλλων προσπαθειών η ένωση δημιουργήθηκε το 2014. </a:t>
            </a:r>
          </a:p>
          <a:p>
            <a:r>
              <a:rPr lang="el-GR" sz="2400" dirty="0" smtClean="0"/>
              <a:t>Αρχικά μέλη η Ρωσία, το Καζακστάν και η Λευκορωσία.</a:t>
            </a:r>
          </a:p>
          <a:p>
            <a:r>
              <a:rPr lang="el-GR" sz="2400" dirty="0" smtClean="0"/>
              <a:t>Η Αρμενία και το Κ</a:t>
            </a:r>
            <a:r>
              <a:rPr lang="el-GR" dirty="0"/>
              <a:t>ι</a:t>
            </a:r>
            <a:r>
              <a:rPr lang="el-GR" sz="2400" dirty="0" smtClean="0"/>
              <a:t>ργιστάν ακολούθησαν σχεδόν αμέσως</a:t>
            </a:r>
          </a:p>
          <a:p>
            <a:r>
              <a:rPr lang="el-GR" sz="2400" dirty="0" smtClean="0"/>
              <a:t>Έχει γίνει πρόσκληση σε όλα τα μέλη της πρώην ΕΣΣΔ πλην των 3 κρατών της Βαλτικής</a:t>
            </a:r>
          </a:p>
          <a:p>
            <a:r>
              <a:rPr lang="el-GR" sz="2400" dirty="0" smtClean="0"/>
              <a:t>Λόγοι;</a:t>
            </a:r>
            <a:endParaRPr lang="el-GR" sz="2400" dirty="0"/>
          </a:p>
        </p:txBody>
      </p:sp>
    </p:spTree>
    <p:extLst>
      <p:ext uri="{BB962C8B-B14F-4D97-AF65-F5344CB8AC3E}">
        <p14:creationId xmlns:p14="http://schemas.microsoft.com/office/powerpoint/2010/main" val="339853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H </a:t>
            </a:r>
            <a:r>
              <a:rPr lang="el-GR" dirty="0" smtClean="0"/>
              <a:t>Κίνα</a:t>
            </a:r>
            <a:endParaRPr lang="el-GR" dirty="0"/>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230567730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Group 142"/>
          <p:cNvGrpSpPr>
            <a:grpSpLocks/>
          </p:cNvGrpSpPr>
          <p:nvPr/>
        </p:nvGrpSpPr>
        <p:grpSpPr bwMode="auto">
          <a:xfrm>
            <a:off x="527050" y="739775"/>
            <a:ext cx="7664450" cy="5721350"/>
            <a:chOff x="755576" y="620688"/>
            <a:chExt cx="7848872" cy="5832648"/>
          </a:xfrm>
        </p:grpSpPr>
        <p:sp>
          <p:nvSpPr>
            <p:cNvPr id="147" name="Freeform 5645"/>
            <p:cNvSpPr>
              <a:spLocks/>
            </p:cNvSpPr>
            <p:nvPr/>
          </p:nvSpPr>
          <p:spPr bwMode="gray">
            <a:xfrm>
              <a:off x="7159203" y="4271757"/>
              <a:ext cx="508843" cy="370610"/>
            </a:xfrm>
            <a:custGeom>
              <a:avLst/>
              <a:gdLst/>
              <a:ahLst/>
              <a:cxnLst>
                <a:cxn ang="0">
                  <a:pos x="2" y="0"/>
                </a:cxn>
                <a:cxn ang="0">
                  <a:pos x="41" y="15"/>
                </a:cxn>
                <a:cxn ang="0">
                  <a:pos x="71" y="33"/>
                </a:cxn>
                <a:cxn ang="0">
                  <a:pos x="75" y="52"/>
                </a:cxn>
                <a:cxn ang="0">
                  <a:pos x="94" y="60"/>
                </a:cxn>
                <a:cxn ang="0">
                  <a:pos x="103" y="58"/>
                </a:cxn>
                <a:cxn ang="0">
                  <a:pos x="109" y="65"/>
                </a:cxn>
                <a:cxn ang="0">
                  <a:pos x="109" y="73"/>
                </a:cxn>
                <a:cxn ang="0">
                  <a:pos x="96" y="76"/>
                </a:cxn>
                <a:cxn ang="0">
                  <a:pos x="98" y="84"/>
                </a:cxn>
                <a:cxn ang="0">
                  <a:pos x="113" y="97"/>
                </a:cxn>
                <a:cxn ang="0">
                  <a:pos x="116" y="118"/>
                </a:cxn>
                <a:cxn ang="0">
                  <a:pos x="128" y="116"/>
                </a:cxn>
                <a:cxn ang="0">
                  <a:pos x="124" y="123"/>
                </a:cxn>
                <a:cxn ang="0">
                  <a:pos x="139" y="127"/>
                </a:cxn>
                <a:cxn ang="0">
                  <a:pos x="135" y="135"/>
                </a:cxn>
                <a:cxn ang="0">
                  <a:pos x="150" y="138"/>
                </a:cxn>
                <a:cxn ang="0">
                  <a:pos x="146" y="146"/>
                </a:cxn>
                <a:cxn ang="0">
                  <a:pos x="137" y="148"/>
                </a:cxn>
                <a:cxn ang="0">
                  <a:pos x="135" y="142"/>
                </a:cxn>
                <a:cxn ang="0">
                  <a:pos x="100" y="135"/>
                </a:cxn>
                <a:cxn ang="0">
                  <a:pos x="77" y="97"/>
                </a:cxn>
                <a:cxn ang="0">
                  <a:pos x="56" y="90"/>
                </a:cxn>
                <a:cxn ang="0">
                  <a:pos x="47" y="90"/>
                </a:cxn>
                <a:cxn ang="0">
                  <a:pos x="30" y="105"/>
                </a:cxn>
                <a:cxn ang="0">
                  <a:pos x="32" y="112"/>
                </a:cxn>
                <a:cxn ang="0">
                  <a:pos x="19" y="121"/>
                </a:cxn>
                <a:cxn ang="0">
                  <a:pos x="0" y="120"/>
                </a:cxn>
                <a:cxn ang="0">
                  <a:pos x="2" y="0"/>
                </a:cxn>
                <a:cxn ang="0">
                  <a:pos x="2" y="0"/>
                </a:cxn>
              </a:cxnLst>
              <a:rect l="0" t="0" r="r" b="b"/>
              <a:pathLst>
                <a:path w="150" h="148">
                  <a:moveTo>
                    <a:pt x="2" y="0"/>
                  </a:moveTo>
                  <a:lnTo>
                    <a:pt x="41" y="15"/>
                  </a:lnTo>
                  <a:lnTo>
                    <a:pt x="71" y="33"/>
                  </a:lnTo>
                  <a:lnTo>
                    <a:pt x="75" y="52"/>
                  </a:lnTo>
                  <a:lnTo>
                    <a:pt x="94" y="60"/>
                  </a:lnTo>
                  <a:lnTo>
                    <a:pt x="103" y="58"/>
                  </a:lnTo>
                  <a:lnTo>
                    <a:pt x="109" y="65"/>
                  </a:lnTo>
                  <a:lnTo>
                    <a:pt x="109" y="73"/>
                  </a:lnTo>
                  <a:lnTo>
                    <a:pt x="96" y="76"/>
                  </a:lnTo>
                  <a:lnTo>
                    <a:pt x="98" y="84"/>
                  </a:lnTo>
                  <a:lnTo>
                    <a:pt x="113" y="97"/>
                  </a:lnTo>
                  <a:lnTo>
                    <a:pt x="116" y="118"/>
                  </a:lnTo>
                  <a:lnTo>
                    <a:pt x="128" y="116"/>
                  </a:lnTo>
                  <a:lnTo>
                    <a:pt x="124" y="123"/>
                  </a:lnTo>
                  <a:lnTo>
                    <a:pt x="139" y="127"/>
                  </a:lnTo>
                  <a:lnTo>
                    <a:pt x="135" y="135"/>
                  </a:lnTo>
                  <a:lnTo>
                    <a:pt x="150" y="138"/>
                  </a:lnTo>
                  <a:lnTo>
                    <a:pt x="146" y="146"/>
                  </a:lnTo>
                  <a:lnTo>
                    <a:pt x="137" y="148"/>
                  </a:lnTo>
                  <a:lnTo>
                    <a:pt x="135" y="142"/>
                  </a:lnTo>
                  <a:lnTo>
                    <a:pt x="100" y="135"/>
                  </a:lnTo>
                  <a:lnTo>
                    <a:pt x="77" y="97"/>
                  </a:lnTo>
                  <a:lnTo>
                    <a:pt x="56" y="90"/>
                  </a:lnTo>
                  <a:lnTo>
                    <a:pt x="47" y="90"/>
                  </a:lnTo>
                  <a:lnTo>
                    <a:pt x="30" y="105"/>
                  </a:lnTo>
                  <a:lnTo>
                    <a:pt x="32" y="112"/>
                  </a:lnTo>
                  <a:lnTo>
                    <a:pt x="19" y="121"/>
                  </a:lnTo>
                  <a:lnTo>
                    <a:pt x="0" y="120"/>
                  </a:lnTo>
                  <a:lnTo>
                    <a:pt x="2" y="0"/>
                  </a:lnTo>
                  <a:lnTo>
                    <a:pt x="2"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48" name="Freeform 5646"/>
            <p:cNvSpPr>
              <a:spLocks/>
            </p:cNvSpPr>
            <p:nvPr/>
          </p:nvSpPr>
          <p:spPr bwMode="gray">
            <a:xfrm>
              <a:off x="4441035" y="2795793"/>
              <a:ext cx="473078" cy="854506"/>
            </a:xfrm>
            <a:custGeom>
              <a:avLst/>
              <a:gdLst/>
              <a:ahLst/>
              <a:cxnLst>
                <a:cxn ang="0">
                  <a:pos x="136" y="300"/>
                </a:cxn>
                <a:cxn ang="0">
                  <a:pos x="121" y="259"/>
                </a:cxn>
                <a:cxn ang="0">
                  <a:pos x="108" y="245"/>
                </a:cxn>
                <a:cxn ang="0">
                  <a:pos x="116" y="221"/>
                </a:cxn>
                <a:cxn ang="0">
                  <a:pos x="91" y="184"/>
                </a:cxn>
                <a:cxn ang="0">
                  <a:pos x="93" y="163"/>
                </a:cxn>
                <a:cxn ang="0">
                  <a:pos x="127" y="137"/>
                </a:cxn>
                <a:cxn ang="0">
                  <a:pos x="140" y="118"/>
                </a:cxn>
                <a:cxn ang="0">
                  <a:pos x="125" y="122"/>
                </a:cxn>
                <a:cxn ang="0">
                  <a:pos x="108" y="109"/>
                </a:cxn>
                <a:cxn ang="0">
                  <a:pos x="110" y="96"/>
                </a:cxn>
                <a:cxn ang="0">
                  <a:pos x="101" y="88"/>
                </a:cxn>
                <a:cxn ang="0">
                  <a:pos x="95" y="75"/>
                </a:cxn>
                <a:cxn ang="0">
                  <a:pos x="78" y="81"/>
                </a:cxn>
                <a:cxn ang="0">
                  <a:pos x="86" y="26"/>
                </a:cxn>
                <a:cxn ang="0">
                  <a:pos x="73" y="4"/>
                </a:cxn>
                <a:cxn ang="0">
                  <a:pos x="60" y="0"/>
                </a:cxn>
                <a:cxn ang="0">
                  <a:pos x="56" y="17"/>
                </a:cxn>
                <a:cxn ang="0">
                  <a:pos x="43" y="17"/>
                </a:cxn>
                <a:cxn ang="0">
                  <a:pos x="31" y="30"/>
                </a:cxn>
                <a:cxn ang="0">
                  <a:pos x="22" y="77"/>
                </a:cxn>
                <a:cxn ang="0">
                  <a:pos x="9" y="81"/>
                </a:cxn>
                <a:cxn ang="0">
                  <a:pos x="7" y="109"/>
                </a:cxn>
                <a:cxn ang="0">
                  <a:pos x="3" y="114"/>
                </a:cxn>
                <a:cxn ang="0">
                  <a:pos x="0" y="135"/>
                </a:cxn>
                <a:cxn ang="0">
                  <a:pos x="16" y="152"/>
                </a:cxn>
                <a:cxn ang="0">
                  <a:pos x="20" y="152"/>
                </a:cxn>
                <a:cxn ang="0">
                  <a:pos x="30" y="172"/>
                </a:cxn>
                <a:cxn ang="0">
                  <a:pos x="35" y="172"/>
                </a:cxn>
                <a:cxn ang="0">
                  <a:pos x="45" y="202"/>
                </a:cxn>
                <a:cxn ang="0">
                  <a:pos x="41" y="223"/>
                </a:cxn>
                <a:cxn ang="0">
                  <a:pos x="61" y="229"/>
                </a:cxn>
                <a:cxn ang="0">
                  <a:pos x="82" y="206"/>
                </a:cxn>
                <a:cxn ang="0">
                  <a:pos x="93" y="217"/>
                </a:cxn>
                <a:cxn ang="0">
                  <a:pos x="119" y="287"/>
                </a:cxn>
                <a:cxn ang="0">
                  <a:pos x="118" y="298"/>
                </a:cxn>
                <a:cxn ang="0">
                  <a:pos x="123" y="317"/>
                </a:cxn>
                <a:cxn ang="0">
                  <a:pos x="118" y="341"/>
                </a:cxn>
                <a:cxn ang="0">
                  <a:pos x="136" y="300"/>
                </a:cxn>
                <a:cxn ang="0">
                  <a:pos x="136" y="300"/>
                </a:cxn>
              </a:cxnLst>
              <a:rect l="0" t="0" r="r" b="b"/>
              <a:pathLst>
                <a:path w="140" h="341">
                  <a:moveTo>
                    <a:pt x="136" y="300"/>
                  </a:moveTo>
                  <a:lnTo>
                    <a:pt x="121" y="259"/>
                  </a:lnTo>
                  <a:lnTo>
                    <a:pt x="108" y="245"/>
                  </a:lnTo>
                  <a:lnTo>
                    <a:pt x="116" y="221"/>
                  </a:lnTo>
                  <a:lnTo>
                    <a:pt x="91" y="184"/>
                  </a:lnTo>
                  <a:lnTo>
                    <a:pt x="93" y="163"/>
                  </a:lnTo>
                  <a:lnTo>
                    <a:pt x="127" y="137"/>
                  </a:lnTo>
                  <a:lnTo>
                    <a:pt x="140" y="118"/>
                  </a:lnTo>
                  <a:lnTo>
                    <a:pt x="125" y="122"/>
                  </a:lnTo>
                  <a:lnTo>
                    <a:pt x="108" y="109"/>
                  </a:lnTo>
                  <a:lnTo>
                    <a:pt x="110" y="96"/>
                  </a:lnTo>
                  <a:lnTo>
                    <a:pt x="101" y="88"/>
                  </a:lnTo>
                  <a:lnTo>
                    <a:pt x="95" y="75"/>
                  </a:lnTo>
                  <a:lnTo>
                    <a:pt x="78" y="81"/>
                  </a:lnTo>
                  <a:lnTo>
                    <a:pt x="86" y="26"/>
                  </a:lnTo>
                  <a:lnTo>
                    <a:pt x="73" y="4"/>
                  </a:lnTo>
                  <a:lnTo>
                    <a:pt x="60" y="0"/>
                  </a:lnTo>
                  <a:lnTo>
                    <a:pt x="56" y="17"/>
                  </a:lnTo>
                  <a:lnTo>
                    <a:pt x="43" y="17"/>
                  </a:lnTo>
                  <a:lnTo>
                    <a:pt x="31" y="30"/>
                  </a:lnTo>
                  <a:lnTo>
                    <a:pt x="22" y="77"/>
                  </a:lnTo>
                  <a:lnTo>
                    <a:pt x="9" y="81"/>
                  </a:lnTo>
                  <a:lnTo>
                    <a:pt x="7" y="109"/>
                  </a:lnTo>
                  <a:lnTo>
                    <a:pt x="3" y="114"/>
                  </a:lnTo>
                  <a:lnTo>
                    <a:pt x="0" y="135"/>
                  </a:lnTo>
                  <a:lnTo>
                    <a:pt x="16" y="152"/>
                  </a:lnTo>
                  <a:lnTo>
                    <a:pt x="20" y="152"/>
                  </a:lnTo>
                  <a:lnTo>
                    <a:pt x="30" y="172"/>
                  </a:lnTo>
                  <a:lnTo>
                    <a:pt x="35" y="172"/>
                  </a:lnTo>
                  <a:lnTo>
                    <a:pt x="45" y="202"/>
                  </a:lnTo>
                  <a:lnTo>
                    <a:pt x="41" y="223"/>
                  </a:lnTo>
                  <a:lnTo>
                    <a:pt x="61" y="229"/>
                  </a:lnTo>
                  <a:lnTo>
                    <a:pt x="82" y="206"/>
                  </a:lnTo>
                  <a:lnTo>
                    <a:pt x="93" y="217"/>
                  </a:lnTo>
                  <a:lnTo>
                    <a:pt x="119" y="287"/>
                  </a:lnTo>
                  <a:lnTo>
                    <a:pt x="118" y="298"/>
                  </a:lnTo>
                  <a:lnTo>
                    <a:pt x="123" y="317"/>
                  </a:lnTo>
                  <a:lnTo>
                    <a:pt x="118" y="341"/>
                  </a:lnTo>
                  <a:lnTo>
                    <a:pt x="136" y="300"/>
                  </a:lnTo>
                  <a:lnTo>
                    <a:pt x="136" y="30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49" name="Freeform 5647"/>
            <p:cNvSpPr>
              <a:spLocks/>
            </p:cNvSpPr>
            <p:nvPr/>
          </p:nvSpPr>
          <p:spPr bwMode="gray">
            <a:xfrm>
              <a:off x="5086437" y="3465803"/>
              <a:ext cx="286123" cy="199061"/>
            </a:xfrm>
            <a:custGeom>
              <a:avLst/>
              <a:gdLst/>
              <a:ahLst/>
              <a:cxnLst>
                <a:cxn ang="0">
                  <a:pos x="0" y="28"/>
                </a:cxn>
                <a:cxn ang="0">
                  <a:pos x="7" y="10"/>
                </a:cxn>
                <a:cxn ang="0">
                  <a:pos x="44" y="8"/>
                </a:cxn>
                <a:cxn ang="0">
                  <a:pos x="58" y="12"/>
                </a:cxn>
                <a:cxn ang="0">
                  <a:pos x="59" y="6"/>
                </a:cxn>
                <a:cxn ang="0">
                  <a:pos x="78" y="0"/>
                </a:cxn>
                <a:cxn ang="0">
                  <a:pos x="84" y="43"/>
                </a:cxn>
                <a:cxn ang="0">
                  <a:pos x="59" y="56"/>
                </a:cxn>
                <a:cxn ang="0">
                  <a:pos x="58" y="70"/>
                </a:cxn>
                <a:cxn ang="0">
                  <a:pos x="39" y="79"/>
                </a:cxn>
                <a:cxn ang="0">
                  <a:pos x="18" y="70"/>
                </a:cxn>
                <a:cxn ang="0">
                  <a:pos x="5" y="49"/>
                </a:cxn>
                <a:cxn ang="0">
                  <a:pos x="0" y="28"/>
                </a:cxn>
                <a:cxn ang="0">
                  <a:pos x="0" y="28"/>
                </a:cxn>
              </a:cxnLst>
              <a:rect l="0" t="0" r="r" b="b"/>
              <a:pathLst>
                <a:path w="84" h="79">
                  <a:moveTo>
                    <a:pt x="0" y="28"/>
                  </a:moveTo>
                  <a:lnTo>
                    <a:pt x="7" y="10"/>
                  </a:lnTo>
                  <a:lnTo>
                    <a:pt x="44" y="8"/>
                  </a:lnTo>
                  <a:lnTo>
                    <a:pt x="58" y="12"/>
                  </a:lnTo>
                  <a:lnTo>
                    <a:pt x="59" y="6"/>
                  </a:lnTo>
                  <a:lnTo>
                    <a:pt x="78" y="0"/>
                  </a:lnTo>
                  <a:lnTo>
                    <a:pt x="84" y="43"/>
                  </a:lnTo>
                  <a:lnTo>
                    <a:pt x="59" y="56"/>
                  </a:lnTo>
                  <a:lnTo>
                    <a:pt x="58" y="70"/>
                  </a:lnTo>
                  <a:lnTo>
                    <a:pt x="39" y="79"/>
                  </a:lnTo>
                  <a:lnTo>
                    <a:pt x="18" y="70"/>
                  </a:lnTo>
                  <a:lnTo>
                    <a:pt x="5" y="49"/>
                  </a:lnTo>
                  <a:lnTo>
                    <a:pt x="0" y="28"/>
                  </a:lnTo>
                  <a:lnTo>
                    <a:pt x="0" y="28"/>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0" name="Freeform 5648"/>
            <p:cNvSpPr>
              <a:spLocks/>
            </p:cNvSpPr>
            <p:nvPr/>
          </p:nvSpPr>
          <p:spPr bwMode="gray">
            <a:xfrm>
              <a:off x="4154912" y="2928500"/>
              <a:ext cx="282872" cy="257323"/>
            </a:xfrm>
            <a:custGeom>
              <a:avLst/>
              <a:gdLst/>
              <a:ahLst/>
              <a:cxnLst>
                <a:cxn ang="0">
                  <a:pos x="11" y="39"/>
                </a:cxn>
                <a:cxn ang="0">
                  <a:pos x="0" y="30"/>
                </a:cxn>
                <a:cxn ang="0">
                  <a:pos x="9" y="17"/>
                </a:cxn>
                <a:cxn ang="0">
                  <a:pos x="2" y="15"/>
                </a:cxn>
                <a:cxn ang="0">
                  <a:pos x="2" y="5"/>
                </a:cxn>
                <a:cxn ang="0">
                  <a:pos x="6" y="0"/>
                </a:cxn>
                <a:cxn ang="0">
                  <a:pos x="11" y="5"/>
                </a:cxn>
                <a:cxn ang="0">
                  <a:pos x="13" y="0"/>
                </a:cxn>
                <a:cxn ang="0">
                  <a:pos x="23" y="4"/>
                </a:cxn>
                <a:cxn ang="0">
                  <a:pos x="34" y="20"/>
                </a:cxn>
                <a:cxn ang="0">
                  <a:pos x="69" y="24"/>
                </a:cxn>
                <a:cxn ang="0">
                  <a:pos x="52" y="43"/>
                </a:cxn>
                <a:cxn ang="0">
                  <a:pos x="54" y="50"/>
                </a:cxn>
                <a:cxn ang="0">
                  <a:pos x="66" y="58"/>
                </a:cxn>
                <a:cxn ang="0">
                  <a:pos x="69" y="49"/>
                </a:cxn>
                <a:cxn ang="0">
                  <a:pos x="73" y="52"/>
                </a:cxn>
                <a:cxn ang="0">
                  <a:pos x="84" y="82"/>
                </a:cxn>
                <a:cxn ang="0">
                  <a:pos x="81" y="103"/>
                </a:cxn>
                <a:cxn ang="0">
                  <a:pos x="62" y="67"/>
                </a:cxn>
                <a:cxn ang="0">
                  <a:pos x="45" y="84"/>
                </a:cxn>
                <a:cxn ang="0">
                  <a:pos x="24" y="88"/>
                </a:cxn>
                <a:cxn ang="0">
                  <a:pos x="11" y="39"/>
                </a:cxn>
                <a:cxn ang="0">
                  <a:pos x="11" y="39"/>
                </a:cxn>
              </a:cxnLst>
              <a:rect l="0" t="0" r="r" b="b"/>
              <a:pathLst>
                <a:path w="84" h="103">
                  <a:moveTo>
                    <a:pt x="11" y="39"/>
                  </a:moveTo>
                  <a:lnTo>
                    <a:pt x="0" y="30"/>
                  </a:lnTo>
                  <a:lnTo>
                    <a:pt x="9" y="17"/>
                  </a:lnTo>
                  <a:lnTo>
                    <a:pt x="2" y="15"/>
                  </a:lnTo>
                  <a:lnTo>
                    <a:pt x="2" y="5"/>
                  </a:lnTo>
                  <a:lnTo>
                    <a:pt x="6" y="0"/>
                  </a:lnTo>
                  <a:lnTo>
                    <a:pt x="11" y="5"/>
                  </a:lnTo>
                  <a:lnTo>
                    <a:pt x="13" y="0"/>
                  </a:lnTo>
                  <a:lnTo>
                    <a:pt x="23" y="4"/>
                  </a:lnTo>
                  <a:lnTo>
                    <a:pt x="34" y="20"/>
                  </a:lnTo>
                  <a:lnTo>
                    <a:pt x="69" y="24"/>
                  </a:lnTo>
                  <a:lnTo>
                    <a:pt x="52" y="43"/>
                  </a:lnTo>
                  <a:lnTo>
                    <a:pt x="54" y="50"/>
                  </a:lnTo>
                  <a:lnTo>
                    <a:pt x="66" y="58"/>
                  </a:lnTo>
                  <a:lnTo>
                    <a:pt x="69" y="49"/>
                  </a:lnTo>
                  <a:lnTo>
                    <a:pt x="73" y="52"/>
                  </a:lnTo>
                  <a:lnTo>
                    <a:pt x="84" y="82"/>
                  </a:lnTo>
                  <a:lnTo>
                    <a:pt x="81" y="103"/>
                  </a:lnTo>
                  <a:lnTo>
                    <a:pt x="62" y="67"/>
                  </a:lnTo>
                  <a:lnTo>
                    <a:pt x="45" y="84"/>
                  </a:lnTo>
                  <a:lnTo>
                    <a:pt x="24" y="88"/>
                  </a:lnTo>
                  <a:lnTo>
                    <a:pt x="11" y="39"/>
                  </a:lnTo>
                  <a:lnTo>
                    <a:pt x="11" y="39"/>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1" name="Freeform 5651"/>
            <p:cNvSpPr>
              <a:spLocks/>
            </p:cNvSpPr>
            <p:nvPr/>
          </p:nvSpPr>
          <p:spPr bwMode="gray">
            <a:xfrm>
              <a:off x="5840761" y="2171098"/>
              <a:ext cx="260112" cy="229810"/>
            </a:xfrm>
            <a:custGeom>
              <a:avLst/>
              <a:gdLst/>
              <a:ahLst/>
              <a:cxnLst>
                <a:cxn ang="0">
                  <a:pos x="58" y="0"/>
                </a:cxn>
                <a:cxn ang="0">
                  <a:pos x="55" y="15"/>
                </a:cxn>
                <a:cxn ang="0">
                  <a:pos x="44" y="15"/>
                </a:cxn>
                <a:cxn ang="0">
                  <a:pos x="44" y="26"/>
                </a:cxn>
                <a:cxn ang="0">
                  <a:pos x="27" y="23"/>
                </a:cxn>
                <a:cxn ang="0">
                  <a:pos x="0" y="58"/>
                </a:cxn>
                <a:cxn ang="0">
                  <a:pos x="23" y="62"/>
                </a:cxn>
                <a:cxn ang="0">
                  <a:pos x="25" y="86"/>
                </a:cxn>
                <a:cxn ang="0">
                  <a:pos x="55" y="92"/>
                </a:cxn>
                <a:cxn ang="0">
                  <a:pos x="60" y="85"/>
                </a:cxn>
                <a:cxn ang="0">
                  <a:pos x="77" y="79"/>
                </a:cxn>
                <a:cxn ang="0">
                  <a:pos x="53" y="64"/>
                </a:cxn>
                <a:cxn ang="0">
                  <a:pos x="49" y="55"/>
                </a:cxn>
                <a:cxn ang="0">
                  <a:pos x="75" y="36"/>
                </a:cxn>
                <a:cxn ang="0">
                  <a:pos x="66" y="23"/>
                </a:cxn>
                <a:cxn ang="0">
                  <a:pos x="75" y="4"/>
                </a:cxn>
                <a:cxn ang="0">
                  <a:pos x="58" y="0"/>
                </a:cxn>
                <a:cxn ang="0">
                  <a:pos x="58" y="0"/>
                </a:cxn>
              </a:cxnLst>
              <a:rect l="0" t="0" r="r" b="b"/>
              <a:pathLst>
                <a:path w="77" h="92">
                  <a:moveTo>
                    <a:pt x="58" y="0"/>
                  </a:moveTo>
                  <a:lnTo>
                    <a:pt x="55" y="15"/>
                  </a:lnTo>
                  <a:lnTo>
                    <a:pt x="44" y="15"/>
                  </a:lnTo>
                  <a:lnTo>
                    <a:pt x="44" y="26"/>
                  </a:lnTo>
                  <a:lnTo>
                    <a:pt x="27" y="23"/>
                  </a:lnTo>
                  <a:lnTo>
                    <a:pt x="0" y="58"/>
                  </a:lnTo>
                  <a:lnTo>
                    <a:pt x="23" y="62"/>
                  </a:lnTo>
                  <a:lnTo>
                    <a:pt x="25" y="86"/>
                  </a:lnTo>
                  <a:lnTo>
                    <a:pt x="55" y="92"/>
                  </a:lnTo>
                  <a:lnTo>
                    <a:pt x="60" y="85"/>
                  </a:lnTo>
                  <a:lnTo>
                    <a:pt x="77" y="79"/>
                  </a:lnTo>
                  <a:lnTo>
                    <a:pt x="53" y="64"/>
                  </a:lnTo>
                  <a:lnTo>
                    <a:pt x="49" y="55"/>
                  </a:lnTo>
                  <a:lnTo>
                    <a:pt x="75" y="36"/>
                  </a:lnTo>
                  <a:lnTo>
                    <a:pt x="66" y="23"/>
                  </a:lnTo>
                  <a:lnTo>
                    <a:pt x="75" y="4"/>
                  </a:lnTo>
                  <a:lnTo>
                    <a:pt x="58" y="0"/>
                  </a:lnTo>
                  <a:lnTo>
                    <a:pt x="58"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2" name="Freeform 5685"/>
            <p:cNvSpPr>
              <a:spLocks/>
            </p:cNvSpPr>
            <p:nvPr/>
          </p:nvSpPr>
          <p:spPr bwMode="gray">
            <a:xfrm>
              <a:off x="6612968" y="4184365"/>
              <a:ext cx="562492" cy="409451"/>
            </a:xfrm>
            <a:custGeom>
              <a:avLst/>
              <a:gdLst/>
              <a:ahLst/>
              <a:cxnLst>
                <a:cxn ang="0">
                  <a:pos x="165" y="163"/>
                </a:cxn>
                <a:cxn ang="0">
                  <a:pos x="145" y="140"/>
                </a:cxn>
                <a:cxn ang="0">
                  <a:pos x="107" y="148"/>
                </a:cxn>
                <a:cxn ang="0">
                  <a:pos x="117" y="129"/>
                </a:cxn>
                <a:cxn ang="0">
                  <a:pos x="124" y="127"/>
                </a:cxn>
                <a:cxn ang="0">
                  <a:pos x="118" y="97"/>
                </a:cxn>
                <a:cxn ang="0">
                  <a:pos x="105" y="86"/>
                </a:cxn>
                <a:cxn ang="0">
                  <a:pos x="68" y="73"/>
                </a:cxn>
                <a:cxn ang="0">
                  <a:pos x="45" y="58"/>
                </a:cxn>
                <a:cxn ang="0">
                  <a:pos x="40" y="67"/>
                </a:cxn>
                <a:cxn ang="0">
                  <a:pos x="32" y="67"/>
                </a:cxn>
                <a:cxn ang="0">
                  <a:pos x="30" y="54"/>
                </a:cxn>
                <a:cxn ang="0">
                  <a:pos x="17" y="46"/>
                </a:cxn>
                <a:cxn ang="0">
                  <a:pos x="47" y="39"/>
                </a:cxn>
                <a:cxn ang="0">
                  <a:pos x="49" y="31"/>
                </a:cxn>
                <a:cxn ang="0">
                  <a:pos x="23" y="35"/>
                </a:cxn>
                <a:cxn ang="0">
                  <a:pos x="17" y="31"/>
                </a:cxn>
                <a:cxn ang="0">
                  <a:pos x="17" y="22"/>
                </a:cxn>
                <a:cxn ang="0">
                  <a:pos x="0" y="18"/>
                </a:cxn>
                <a:cxn ang="0">
                  <a:pos x="23" y="0"/>
                </a:cxn>
                <a:cxn ang="0">
                  <a:pos x="34" y="0"/>
                </a:cxn>
                <a:cxn ang="0">
                  <a:pos x="42" y="7"/>
                </a:cxn>
                <a:cxn ang="0">
                  <a:pos x="51" y="7"/>
                </a:cxn>
                <a:cxn ang="0">
                  <a:pos x="55" y="37"/>
                </a:cxn>
                <a:cxn ang="0">
                  <a:pos x="70" y="56"/>
                </a:cxn>
                <a:cxn ang="0">
                  <a:pos x="77" y="56"/>
                </a:cxn>
                <a:cxn ang="0">
                  <a:pos x="94" y="33"/>
                </a:cxn>
                <a:cxn ang="0">
                  <a:pos x="117" y="20"/>
                </a:cxn>
                <a:cxn ang="0">
                  <a:pos x="167" y="43"/>
                </a:cxn>
                <a:cxn ang="0">
                  <a:pos x="165" y="163"/>
                </a:cxn>
                <a:cxn ang="0">
                  <a:pos x="165" y="163"/>
                </a:cxn>
              </a:cxnLst>
              <a:rect l="0" t="0" r="r" b="b"/>
              <a:pathLst>
                <a:path w="167" h="163">
                  <a:moveTo>
                    <a:pt x="165" y="163"/>
                  </a:moveTo>
                  <a:lnTo>
                    <a:pt x="145" y="140"/>
                  </a:lnTo>
                  <a:lnTo>
                    <a:pt x="107" y="148"/>
                  </a:lnTo>
                  <a:lnTo>
                    <a:pt x="117" y="129"/>
                  </a:lnTo>
                  <a:lnTo>
                    <a:pt x="124" y="127"/>
                  </a:lnTo>
                  <a:lnTo>
                    <a:pt x="118" y="97"/>
                  </a:lnTo>
                  <a:lnTo>
                    <a:pt x="105" y="86"/>
                  </a:lnTo>
                  <a:lnTo>
                    <a:pt x="68" y="73"/>
                  </a:lnTo>
                  <a:lnTo>
                    <a:pt x="45" y="58"/>
                  </a:lnTo>
                  <a:lnTo>
                    <a:pt x="40" y="67"/>
                  </a:lnTo>
                  <a:lnTo>
                    <a:pt x="32" y="67"/>
                  </a:lnTo>
                  <a:lnTo>
                    <a:pt x="30" y="54"/>
                  </a:lnTo>
                  <a:lnTo>
                    <a:pt x="17" y="46"/>
                  </a:lnTo>
                  <a:lnTo>
                    <a:pt x="47" y="39"/>
                  </a:lnTo>
                  <a:lnTo>
                    <a:pt x="49" y="31"/>
                  </a:lnTo>
                  <a:lnTo>
                    <a:pt x="23" y="35"/>
                  </a:lnTo>
                  <a:lnTo>
                    <a:pt x="17" y="31"/>
                  </a:lnTo>
                  <a:lnTo>
                    <a:pt x="17" y="22"/>
                  </a:lnTo>
                  <a:lnTo>
                    <a:pt x="0" y="18"/>
                  </a:lnTo>
                  <a:lnTo>
                    <a:pt x="23" y="0"/>
                  </a:lnTo>
                  <a:lnTo>
                    <a:pt x="34" y="0"/>
                  </a:lnTo>
                  <a:lnTo>
                    <a:pt x="42" y="7"/>
                  </a:lnTo>
                  <a:lnTo>
                    <a:pt x="51" y="7"/>
                  </a:lnTo>
                  <a:lnTo>
                    <a:pt x="55" y="37"/>
                  </a:lnTo>
                  <a:lnTo>
                    <a:pt x="70" y="56"/>
                  </a:lnTo>
                  <a:lnTo>
                    <a:pt x="77" y="56"/>
                  </a:lnTo>
                  <a:lnTo>
                    <a:pt x="94" y="33"/>
                  </a:lnTo>
                  <a:lnTo>
                    <a:pt x="117" y="20"/>
                  </a:lnTo>
                  <a:lnTo>
                    <a:pt x="167" y="43"/>
                  </a:lnTo>
                  <a:lnTo>
                    <a:pt x="165" y="163"/>
                  </a:lnTo>
                  <a:lnTo>
                    <a:pt x="165" y="163"/>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3" name="Freeform 5686"/>
            <p:cNvSpPr>
              <a:spLocks/>
            </p:cNvSpPr>
            <p:nvPr/>
          </p:nvSpPr>
          <p:spPr bwMode="gray">
            <a:xfrm>
              <a:off x="5419705" y="3967502"/>
              <a:ext cx="552737" cy="391648"/>
            </a:xfrm>
            <a:custGeom>
              <a:avLst/>
              <a:gdLst/>
              <a:ahLst/>
              <a:cxnLst>
                <a:cxn ang="0">
                  <a:pos x="119" y="0"/>
                </a:cxn>
                <a:cxn ang="0">
                  <a:pos x="108" y="2"/>
                </a:cxn>
                <a:cxn ang="0">
                  <a:pos x="91" y="49"/>
                </a:cxn>
                <a:cxn ang="0">
                  <a:pos x="76" y="58"/>
                </a:cxn>
                <a:cxn ang="0">
                  <a:pos x="54" y="53"/>
                </a:cxn>
                <a:cxn ang="0">
                  <a:pos x="46" y="62"/>
                </a:cxn>
                <a:cxn ang="0">
                  <a:pos x="22" y="62"/>
                </a:cxn>
                <a:cxn ang="0">
                  <a:pos x="9" y="43"/>
                </a:cxn>
                <a:cxn ang="0">
                  <a:pos x="0" y="62"/>
                </a:cxn>
                <a:cxn ang="0">
                  <a:pos x="5" y="88"/>
                </a:cxn>
                <a:cxn ang="0">
                  <a:pos x="18" y="103"/>
                </a:cxn>
                <a:cxn ang="0">
                  <a:pos x="22" y="133"/>
                </a:cxn>
                <a:cxn ang="0">
                  <a:pos x="46" y="132"/>
                </a:cxn>
                <a:cxn ang="0">
                  <a:pos x="46" y="145"/>
                </a:cxn>
                <a:cxn ang="0">
                  <a:pos x="69" y="137"/>
                </a:cxn>
                <a:cxn ang="0">
                  <a:pos x="78" y="145"/>
                </a:cxn>
                <a:cxn ang="0">
                  <a:pos x="86" y="143"/>
                </a:cxn>
                <a:cxn ang="0">
                  <a:pos x="93" y="156"/>
                </a:cxn>
                <a:cxn ang="0">
                  <a:pos x="101" y="152"/>
                </a:cxn>
                <a:cxn ang="0">
                  <a:pos x="116" y="145"/>
                </a:cxn>
                <a:cxn ang="0">
                  <a:pos x="125" y="122"/>
                </a:cxn>
                <a:cxn ang="0">
                  <a:pos x="121" y="113"/>
                </a:cxn>
                <a:cxn ang="0">
                  <a:pos x="134" y="100"/>
                </a:cxn>
                <a:cxn ang="0">
                  <a:pos x="146" y="64"/>
                </a:cxn>
                <a:cxn ang="0">
                  <a:pos x="164" y="64"/>
                </a:cxn>
                <a:cxn ang="0">
                  <a:pos x="146" y="43"/>
                </a:cxn>
                <a:cxn ang="0">
                  <a:pos x="149" y="38"/>
                </a:cxn>
                <a:cxn ang="0">
                  <a:pos x="138" y="19"/>
                </a:cxn>
                <a:cxn ang="0">
                  <a:pos x="140" y="4"/>
                </a:cxn>
                <a:cxn ang="0">
                  <a:pos x="119" y="0"/>
                </a:cxn>
                <a:cxn ang="0">
                  <a:pos x="119" y="0"/>
                </a:cxn>
              </a:cxnLst>
              <a:rect l="0" t="0" r="r" b="b"/>
              <a:pathLst>
                <a:path w="164" h="156">
                  <a:moveTo>
                    <a:pt x="119" y="0"/>
                  </a:moveTo>
                  <a:lnTo>
                    <a:pt x="108" y="2"/>
                  </a:lnTo>
                  <a:lnTo>
                    <a:pt x="91" y="49"/>
                  </a:lnTo>
                  <a:lnTo>
                    <a:pt x="76" y="58"/>
                  </a:lnTo>
                  <a:lnTo>
                    <a:pt x="54" y="53"/>
                  </a:lnTo>
                  <a:lnTo>
                    <a:pt x="46" y="62"/>
                  </a:lnTo>
                  <a:lnTo>
                    <a:pt x="22" y="62"/>
                  </a:lnTo>
                  <a:lnTo>
                    <a:pt x="9" y="43"/>
                  </a:lnTo>
                  <a:lnTo>
                    <a:pt x="0" y="62"/>
                  </a:lnTo>
                  <a:lnTo>
                    <a:pt x="5" y="88"/>
                  </a:lnTo>
                  <a:lnTo>
                    <a:pt x="18" y="103"/>
                  </a:lnTo>
                  <a:lnTo>
                    <a:pt x="22" y="133"/>
                  </a:lnTo>
                  <a:lnTo>
                    <a:pt x="46" y="132"/>
                  </a:lnTo>
                  <a:lnTo>
                    <a:pt x="46" y="145"/>
                  </a:lnTo>
                  <a:lnTo>
                    <a:pt x="69" y="137"/>
                  </a:lnTo>
                  <a:lnTo>
                    <a:pt x="78" y="145"/>
                  </a:lnTo>
                  <a:lnTo>
                    <a:pt x="86" y="143"/>
                  </a:lnTo>
                  <a:lnTo>
                    <a:pt x="93" y="156"/>
                  </a:lnTo>
                  <a:lnTo>
                    <a:pt x="101" y="152"/>
                  </a:lnTo>
                  <a:lnTo>
                    <a:pt x="116" y="145"/>
                  </a:lnTo>
                  <a:lnTo>
                    <a:pt x="125" y="122"/>
                  </a:lnTo>
                  <a:lnTo>
                    <a:pt x="121" y="113"/>
                  </a:lnTo>
                  <a:lnTo>
                    <a:pt x="134" y="100"/>
                  </a:lnTo>
                  <a:lnTo>
                    <a:pt x="146" y="64"/>
                  </a:lnTo>
                  <a:lnTo>
                    <a:pt x="164" y="64"/>
                  </a:lnTo>
                  <a:lnTo>
                    <a:pt x="146" y="43"/>
                  </a:lnTo>
                  <a:lnTo>
                    <a:pt x="149" y="38"/>
                  </a:lnTo>
                  <a:lnTo>
                    <a:pt x="138" y="19"/>
                  </a:lnTo>
                  <a:lnTo>
                    <a:pt x="140" y="4"/>
                  </a:lnTo>
                  <a:lnTo>
                    <a:pt x="119" y="0"/>
                  </a:lnTo>
                  <a:lnTo>
                    <a:pt x="119"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4" name="Freeform 5687"/>
            <p:cNvSpPr>
              <a:spLocks/>
            </p:cNvSpPr>
            <p:nvPr/>
          </p:nvSpPr>
          <p:spPr bwMode="gray">
            <a:xfrm>
              <a:off x="5450593" y="3847741"/>
              <a:ext cx="521850" cy="275125"/>
            </a:xfrm>
            <a:custGeom>
              <a:avLst/>
              <a:gdLst/>
              <a:ahLst/>
              <a:cxnLst>
                <a:cxn ang="0">
                  <a:pos x="146" y="47"/>
                </a:cxn>
                <a:cxn ang="0">
                  <a:pos x="140" y="39"/>
                </a:cxn>
                <a:cxn ang="0">
                  <a:pos x="155" y="33"/>
                </a:cxn>
                <a:cxn ang="0">
                  <a:pos x="131" y="18"/>
                </a:cxn>
                <a:cxn ang="0">
                  <a:pos x="131" y="9"/>
                </a:cxn>
                <a:cxn ang="0">
                  <a:pos x="118" y="0"/>
                </a:cxn>
                <a:cxn ang="0">
                  <a:pos x="94" y="30"/>
                </a:cxn>
                <a:cxn ang="0">
                  <a:pos x="92" y="37"/>
                </a:cxn>
                <a:cxn ang="0">
                  <a:pos x="94" y="41"/>
                </a:cxn>
                <a:cxn ang="0">
                  <a:pos x="92" y="47"/>
                </a:cxn>
                <a:cxn ang="0">
                  <a:pos x="84" y="43"/>
                </a:cxn>
                <a:cxn ang="0">
                  <a:pos x="80" y="54"/>
                </a:cxn>
                <a:cxn ang="0">
                  <a:pos x="71" y="45"/>
                </a:cxn>
                <a:cxn ang="0">
                  <a:pos x="49" y="73"/>
                </a:cxn>
                <a:cxn ang="0">
                  <a:pos x="32" y="76"/>
                </a:cxn>
                <a:cxn ang="0">
                  <a:pos x="26" y="99"/>
                </a:cxn>
                <a:cxn ang="0">
                  <a:pos x="0" y="91"/>
                </a:cxn>
                <a:cxn ang="0">
                  <a:pos x="13" y="110"/>
                </a:cxn>
                <a:cxn ang="0">
                  <a:pos x="37" y="110"/>
                </a:cxn>
                <a:cxn ang="0">
                  <a:pos x="45" y="101"/>
                </a:cxn>
                <a:cxn ang="0">
                  <a:pos x="67" y="106"/>
                </a:cxn>
                <a:cxn ang="0">
                  <a:pos x="82" y="97"/>
                </a:cxn>
                <a:cxn ang="0">
                  <a:pos x="99" y="50"/>
                </a:cxn>
                <a:cxn ang="0">
                  <a:pos x="110" y="48"/>
                </a:cxn>
                <a:cxn ang="0">
                  <a:pos x="131" y="52"/>
                </a:cxn>
                <a:cxn ang="0">
                  <a:pos x="146" y="47"/>
                </a:cxn>
                <a:cxn ang="0">
                  <a:pos x="146" y="47"/>
                </a:cxn>
              </a:cxnLst>
              <a:rect l="0" t="0" r="r" b="b"/>
              <a:pathLst>
                <a:path w="155" h="110">
                  <a:moveTo>
                    <a:pt x="146" y="47"/>
                  </a:moveTo>
                  <a:lnTo>
                    <a:pt x="140" y="39"/>
                  </a:lnTo>
                  <a:lnTo>
                    <a:pt x="155" y="33"/>
                  </a:lnTo>
                  <a:lnTo>
                    <a:pt x="131" y="18"/>
                  </a:lnTo>
                  <a:lnTo>
                    <a:pt x="131" y="9"/>
                  </a:lnTo>
                  <a:lnTo>
                    <a:pt x="118" y="0"/>
                  </a:lnTo>
                  <a:lnTo>
                    <a:pt x="94" y="30"/>
                  </a:lnTo>
                  <a:lnTo>
                    <a:pt x="92" y="37"/>
                  </a:lnTo>
                  <a:lnTo>
                    <a:pt x="94" y="41"/>
                  </a:lnTo>
                  <a:lnTo>
                    <a:pt x="92" y="47"/>
                  </a:lnTo>
                  <a:lnTo>
                    <a:pt x="84" y="43"/>
                  </a:lnTo>
                  <a:lnTo>
                    <a:pt x="80" y="54"/>
                  </a:lnTo>
                  <a:lnTo>
                    <a:pt x="71" y="45"/>
                  </a:lnTo>
                  <a:lnTo>
                    <a:pt x="49" y="73"/>
                  </a:lnTo>
                  <a:lnTo>
                    <a:pt x="32" y="76"/>
                  </a:lnTo>
                  <a:lnTo>
                    <a:pt x="26" y="99"/>
                  </a:lnTo>
                  <a:lnTo>
                    <a:pt x="0" y="91"/>
                  </a:lnTo>
                  <a:lnTo>
                    <a:pt x="13" y="110"/>
                  </a:lnTo>
                  <a:lnTo>
                    <a:pt x="37" y="110"/>
                  </a:lnTo>
                  <a:lnTo>
                    <a:pt x="45" y="101"/>
                  </a:lnTo>
                  <a:lnTo>
                    <a:pt x="67" y="106"/>
                  </a:lnTo>
                  <a:lnTo>
                    <a:pt x="82" y="97"/>
                  </a:lnTo>
                  <a:lnTo>
                    <a:pt x="99" y="50"/>
                  </a:lnTo>
                  <a:lnTo>
                    <a:pt x="110" y="48"/>
                  </a:lnTo>
                  <a:lnTo>
                    <a:pt x="131" y="52"/>
                  </a:lnTo>
                  <a:lnTo>
                    <a:pt x="146" y="47"/>
                  </a:lnTo>
                  <a:lnTo>
                    <a:pt x="146" y="47"/>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5" name="Freeform 5688"/>
            <p:cNvSpPr>
              <a:spLocks/>
            </p:cNvSpPr>
            <p:nvPr/>
          </p:nvSpPr>
          <p:spPr bwMode="gray">
            <a:xfrm>
              <a:off x="5689571" y="3939990"/>
              <a:ext cx="76407" cy="42078"/>
            </a:xfrm>
            <a:custGeom>
              <a:avLst/>
              <a:gdLst/>
              <a:ahLst/>
              <a:cxnLst>
                <a:cxn ang="0">
                  <a:pos x="23" y="4"/>
                </a:cxn>
                <a:cxn ang="0">
                  <a:pos x="21" y="10"/>
                </a:cxn>
                <a:cxn ang="0">
                  <a:pos x="13" y="6"/>
                </a:cxn>
                <a:cxn ang="0">
                  <a:pos x="9" y="17"/>
                </a:cxn>
                <a:cxn ang="0">
                  <a:pos x="0" y="8"/>
                </a:cxn>
                <a:cxn ang="0">
                  <a:pos x="21" y="0"/>
                </a:cxn>
                <a:cxn ang="0">
                  <a:pos x="23" y="4"/>
                </a:cxn>
                <a:cxn ang="0">
                  <a:pos x="23" y="4"/>
                </a:cxn>
              </a:cxnLst>
              <a:rect l="0" t="0" r="r" b="b"/>
              <a:pathLst>
                <a:path w="23" h="17">
                  <a:moveTo>
                    <a:pt x="23" y="4"/>
                  </a:moveTo>
                  <a:lnTo>
                    <a:pt x="21" y="10"/>
                  </a:lnTo>
                  <a:lnTo>
                    <a:pt x="13" y="6"/>
                  </a:lnTo>
                  <a:lnTo>
                    <a:pt x="9" y="17"/>
                  </a:lnTo>
                  <a:lnTo>
                    <a:pt x="0" y="8"/>
                  </a:lnTo>
                  <a:lnTo>
                    <a:pt x="21" y="0"/>
                  </a:lnTo>
                  <a:lnTo>
                    <a:pt x="23" y="4"/>
                  </a:lnTo>
                  <a:lnTo>
                    <a:pt x="23" y="4"/>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6" name="Freeform 5689"/>
            <p:cNvSpPr>
              <a:spLocks/>
            </p:cNvSpPr>
            <p:nvPr/>
          </p:nvSpPr>
          <p:spPr bwMode="gray">
            <a:xfrm>
              <a:off x="4730409" y="3213336"/>
              <a:ext cx="447067" cy="689431"/>
            </a:xfrm>
            <a:custGeom>
              <a:avLst/>
              <a:gdLst/>
              <a:ahLst/>
              <a:cxnLst>
                <a:cxn ang="0">
                  <a:pos x="62" y="258"/>
                </a:cxn>
                <a:cxn ang="0">
                  <a:pos x="73" y="262"/>
                </a:cxn>
                <a:cxn ang="0">
                  <a:pos x="75" y="271"/>
                </a:cxn>
                <a:cxn ang="0">
                  <a:pos x="83" y="275"/>
                </a:cxn>
                <a:cxn ang="0">
                  <a:pos x="92" y="268"/>
                </a:cxn>
                <a:cxn ang="0">
                  <a:pos x="81" y="256"/>
                </a:cxn>
                <a:cxn ang="0">
                  <a:pos x="66" y="249"/>
                </a:cxn>
                <a:cxn ang="0">
                  <a:pos x="51" y="211"/>
                </a:cxn>
                <a:cxn ang="0">
                  <a:pos x="43" y="211"/>
                </a:cxn>
                <a:cxn ang="0">
                  <a:pos x="40" y="193"/>
                </a:cxn>
                <a:cxn ang="0">
                  <a:pos x="49" y="159"/>
                </a:cxn>
                <a:cxn ang="0">
                  <a:pos x="47" y="137"/>
                </a:cxn>
                <a:cxn ang="0">
                  <a:pos x="62" y="137"/>
                </a:cxn>
                <a:cxn ang="0">
                  <a:pos x="64" y="146"/>
                </a:cxn>
                <a:cxn ang="0">
                  <a:pos x="79" y="148"/>
                </a:cxn>
                <a:cxn ang="0">
                  <a:pos x="92" y="159"/>
                </a:cxn>
                <a:cxn ang="0">
                  <a:pos x="87" y="138"/>
                </a:cxn>
                <a:cxn ang="0">
                  <a:pos x="94" y="120"/>
                </a:cxn>
                <a:cxn ang="0">
                  <a:pos x="131" y="118"/>
                </a:cxn>
                <a:cxn ang="0">
                  <a:pos x="133" y="97"/>
                </a:cxn>
                <a:cxn ang="0">
                  <a:pos x="118" y="80"/>
                </a:cxn>
                <a:cxn ang="0">
                  <a:pos x="113" y="58"/>
                </a:cxn>
                <a:cxn ang="0">
                  <a:pos x="94" y="43"/>
                </a:cxn>
                <a:cxn ang="0">
                  <a:pos x="81" y="50"/>
                </a:cxn>
                <a:cxn ang="0">
                  <a:pos x="72" y="45"/>
                </a:cxn>
                <a:cxn ang="0">
                  <a:pos x="55" y="54"/>
                </a:cxn>
                <a:cxn ang="0">
                  <a:pos x="53" y="22"/>
                </a:cxn>
                <a:cxn ang="0">
                  <a:pos x="43" y="17"/>
                </a:cxn>
                <a:cxn ang="0">
                  <a:pos x="36" y="0"/>
                </a:cxn>
                <a:cxn ang="0">
                  <a:pos x="2" y="26"/>
                </a:cxn>
                <a:cxn ang="0">
                  <a:pos x="0" y="47"/>
                </a:cxn>
                <a:cxn ang="0">
                  <a:pos x="25" y="84"/>
                </a:cxn>
                <a:cxn ang="0">
                  <a:pos x="17" y="108"/>
                </a:cxn>
                <a:cxn ang="0">
                  <a:pos x="30" y="122"/>
                </a:cxn>
                <a:cxn ang="0">
                  <a:pos x="45" y="163"/>
                </a:cxn>
                <a:cxn ang="0">
                  <a:pos x="27" y="204"/>
                </a:cxn>
                <a:cxn ang="0">
                  <a:pos x="25" y="215"/>
                </a:cxn>
                <a:cxn ang="0">
                  <a:pos x="28" y="232"/>
                </a:cxn>
                <a:cxn ang="0">
                  <a:pos x="34" y="230"/>
                </a:cxn>
                <a:cxn ang="0">
                  <a:pos x="62" y="264"/>
                </a:cxn>
                <a:cxn ang="0">
                  <a:pos x="62" y="258"/>
                </a:cxn>
                <a:cxn ang="0">
                  <a:pos x="62" y="258"/>
                </a:cxn>
              </a:cxnLst>
              <a:rect l="0" t="0" r="r" b="b"/>
              <a:pathLst>
                <a:path w="133" h="275">
                  <a:moveTo>
                    <a:pt x="62" y="258"/>
                  </a:moveTo>
                  <a:lnTo>
                    <a:pt x="73" y="262"/>
                  </a:lnTo>
                  <a:lnTo>
                    <a:pt x="75" y="271"/>
                  </a:lnTo>
                  <a:lnTo>
                    <a:pt x="83" y="275"/>
                  </a:lnTo>
                  <a:lnTo>
                    <a:pt x="92" y="268"/>
                  </a:lnTo>
                  <a:lnTo>
                    <a:pt x="81" y="256"/>
                  </a:lnTo>
                  <a:lnTo>
                    <a:pt x="66" y="249"/>
                  </a:lnTo>
                  <a:lnTo>
                    <a:pt x="51" y="211"/>
                  </a:lnTo>
                  <a:lnTo>
                    <a:pt x="43" y="211"/>
                  </a:lnTo>
                  <a:lnTo>
                    <a:pt x="40" y="193"/>
                  </a:lnTo>
                  <a:lnTo>
                    <a:pt x="49" y="159"/>
                  </a:lnTo>
                  <a:lnTo>
                    <a:pt x="47" y="137"/>
                  </a:lnTo>
                  <a:lnTo>
                    <a:pt x="62" y="137"/>
                  </a:lnTo>
                  <a:lnTo>
                    <a:pt x="64" y="146"/>
                  </a:lnTo>
                  <a:lnTo>
                    <a:pt x="79" y="148"/>
                  </a:lnTo>
                  <a:lnTo>
                    <a:pt x="92" y="159"/>
                  </a:lnTo>
                  <a:lnTo>
                    <a:pt x="87" y="138"/>
                  </a:lnTo>
                  <a:lnTo>
                    <a:pt x="94" y="120"/>
                  </a:lnTo>
                  <a:lnTo>
                    <a:pt x="131" y="118"/>
                  </a:lnTo>
                  <a:lnTo>
                    <a:pt x="133" y="97"/>
                  </a:lnTo>
                  <a:lnTo>
                    <a:pt x="118" y="80"/>
                  </a:lnTo>
                  <a:lnTo>
                    <a:pt x="113" y="58"/>
                  </a:lnTo>
                  <a:lnTo>
                    <a:pt x="94" y="43"/>
                  </a:lnTo>
                  <a:lnTo>
                    <a:pt x="81" y="50"/>
                  </a:lnTo>
                  <a:lnTo>
                    <a:pt x="72" y="45"/>
                  </a:lnTo>
                  <a:lnTo>
                    <a:pt x="55" y="54"/>
                  </a:lnTo>
                  <a:lnTo>
                    <a:pt x="53" y="22"/>
                  </a:lnTo>
                  <a:lnTo>
                    <a:pt x="43" y="17"/>
                  </a:lnTo>
                  <a:lnTo>
                    <a:pt x="36" y="0"/>
                  </a:lnTo>
                  <a:lnTo>
                    <a:pt x="2" y="26"/>
                  </a:lnTo>
                  <a:lnTo>
                    <a:pt x="0" y="47"/>
                  </a:lnTo>
                  <a:lnTo>
                    <a:pt x="25" y="84"/>
                  </a:lnTo>
                  <a:lnTo>
                    <a:pt x="17" y="108"/>
                  </a:lnTo>
                  <a:lnTo>
                    <a:pt x="30" y="122"/>
                  </a:lnTo>
                  <a:lnTo>
                    <a:pt x="45" y="163"/>
                  </a:lnTo>
                  <a:lnTo>
                    <a:pt x="27" y="204"/>
                  </a:lnTo>
                  <a:lnTo>
                    <a:pt x="25" y="215"/>
                  </a:lnTo>
                  <a:lnTo>
                    <a:pt x="28" y="232"/>
                  </a:lnTo>
                  <a:lnTo>
                    <a:pt x="34" y="230"/>
                  </a:lnTo>
                  <a:lnTo>
                    <a:pt x="62" y="264"/>
                  </a:lnTo>
                  <a:lnTo>
                    <a:pt x="62" y="258"/>
                  </a:lnTo>
                  <a:lnTo>
                    <a:pt x="62" y="258"/>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7" name="Freeform 5690"/>
            <p:cNvSpPr>
              <a:spLocks/>
            </p:cNvSpPr>
            <p:nvPr/>
          </p:nvSpPr>
          <p:spPr bwMode="gray">
            <a:xfrm>
              <a:off x="4938499" y="3860688"/>
              <a:ext cx="229223" cy="245994"/>
            </a:xfrm>
            <a:custGeom>
              <a:avLst/>
              <a:gdLst/>
              <a:ahLst/>
              <a:cxnLst>
                <a:cxn ang="0">
                  <a:pos x="0" y="4"/>
                </a:cxn>
                <a:cxn ang="0">
                  <a:pos x="0" y="0"/>
                </a:cxn>
                <a:cxn ang="0">
                  <a:pos x="11" y="4"/>
                </a:cxn>
                <a:cxn ang="0">
                  <a:pos x="13" y="13"/>
                </a:cxn>
                <a:cxn ang="0">
                  <a:pos x="21" y="17"/>
                </a:cxn>
                <a:cxn ang="0">
                  <a:pos x="30" y="10"/>
                </a:cxn>
                <a:cxn ang="0">
                  <a:pos x="51" y="32"/>
                </a:cxn>
                <a:cxn ang="0">
                  <a:pos x="53" y="70"/>
                </a:cxn>
                <a:cxn ang="0">
                  <a:pos x="68" y="98"/>
                </a:cxn>
                <a:cxn ang="0">
                  <a:pos x="54" y="98"/>
                </a:cxn>
                <a:cxn ang="0">
                  <a:pos x="21" y="71"/>
                </a:cxn>
                <a:cxn ang="0">
                  <a:pos x="6" y="45"/>
                </a:cxn>
                <a:cxn ang="0">
                  <a:pos x="0" y="4"/>
                </a:cxn>
                <a:cxn ang="0">
                  <a:pos x="0" y="4"/>
                </a:cxn>
              </a:cxnLst>
              <a:rect l="0" t="0" r="r" b="b"/>
              <a:pathLst>
                <a:path w="68" h="98">
                  <a:moveTo>
                    <a:pt x="0" y="4"/>
                  </a:moveTo>
                  <a:lnTo>
                    <a:pt x="0" y="0"/>
                  </a:lnTo>
                  <a:lnTo>
                    <a:pt x="11" y="4"/>
                  </a:lnTo>
                  <a:lnTo>
                    <a:pt x="13" y="13"/>
                  </a:lnTo>
                  <a:lnTo>
                    <a:pt x="21" y="17"/>
                  </a:lnTo>
                  <a:lnTo>
                    <a:pt x="30" y="10"/>
                  </a:lnTo>
                  <a:lnTo>
                    <a:pt x="51" y="32"/>
                  </a:lnTo>
                  <a:lnTo>
                    <a:pt x="53" y="70"/>
                  </a:lnTo>
                  <a:lnTo>
                    <a:pt x="68" y="98"/>
                  </a:lnTo>
                  <a:lnTo>
                    <a:pt x="54" y="98"/>
                  </a:lnTo>
                  <a:lnTo>
                    <a:pt x="21" y="71"/>
                  </a:lnTo>
                  <a:lnTo>
                    <a:pt x="6" y="45"/>
                  </a:lnTo>
                  <a:lnTo>
                    <a:pt x="0" y="4"/>
                  </a:lnTo>
                  <a:lnTo>
                    <a:pt x="0" y="4"/>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8" name="Freeform 5691"/>
            <p:cNvSpPr>
              <a:spLocks/>
            </p:cNvSpPr>
            <p:nvPr/>
          </p:nvSpPr>
          <p:spPr bwMode="gray">
            <a:xfrm>
              <a:off x="4945001" y="3101668"/>
              <a:ext cx="447067" cy="665154"/>
            </a:xfrm>
            <a:custGeom>
              <a:avLst/>
              <a:gdLst/>
              <a:ahLst/>
              <a:cxnLst>
                <a:cxn ang="0">
                  <a:pos x="0" y="13"/>
                </a:cxn>
                <a:cxn ang="0">
                  <a:pos x="19" y="41"/>
                </a:cxn>
                <a:cxn ang="0">
                  <a:pos x="38" y="45"/>
                </a:cxn>
                <a:cxn ang="0">
                  <a:pos x="45" y="62"/>
                </a:cxn>
                <a:cxn ang="0">
                  <a:pos x="34" y="67"/>
                </a:cxn>
                <a:cxn ang="0">
                  <a:pos x="79" y="108"/>
                </a:cxn>
                <a:cxn ang="0">
                  <a:pos x="81" y="116"/>
                </a:cxn>
                <a:cxn ang="0">
                  <a:pos x="97" y="138"/>
                </a:cxn>
                <a:cxn ang="0">
                  <a:pos x="101" y="155"/>
                </a:cxn>
                <a:cxn ang="0">
                  <a:pos x="107" y="198"/>
                </a:cxn>
                <a:cxn ang="0">
                  <a:pos x="82" y="211"/>
                </a:cxn>
                <a:cxn ang="0">
                  <a:pos x="81" y="225"/>
                </a:cxn>
                <a:cxn ang="0">
                  <a:pos x="62" y="234"/>
                </a:cxn>
                <a:cxn ang="0">
                  <a:pos x="69" y="240"/>
                </a:cxn>
                <a:cxn ang="0">
                  <a:pos x="71" y="266"/>
                </a:cxn>
                <a:cxn ang="0">
                  <a:pos x="92" y="253"/>
                </a:cxn>
                <a:cxn ang="0">
                  <a:pos x="97" y="234"/>
                </a:cxn>
                <a:cxn ang="0">
                  <a:pos x="105" y="234"/>
                </a:cxn>
                <a:cxn ang="0">
                  <a:pos x="133" y="215"/>
                </a:cxn>
                <a:cxn ang="0">
                  <a:pos x="133" y="174"/>
                </a:cxn>
                <a:cxn ang="0">
                  <a:pos x="124" y="144"/>
                </a:cxn>
                <a:cxn ang="0">
                  <a:pos x="69" y="86"/>
                </a:cxn>
                <a:cxn ang="0">
                  <a:pos x="62" y="77"/>
                </a:cxn>
                <a:cxn ang="0">
                  <a:pos x="66" y="60"/>
                </a:cxn>
                <a:cxn ang="0">
                  <a:pos x="81" y="39"/>
                </a:cxn>
                <a:cxn ang="0">
                  <a:pos x="94" y="32"/>
                </a:cxn>
                <a:cxn ang="0">
                  <a:pos x="73" y="22"/>
                </a:cxn>
                <a:cxn ang="0">
                  <a:pos x="67" y="7"/>
                </a:cxn>
                <a:cxn ang="0">
                  <a:pos x="49" y="0"/>
                </a:cxn>
                <a:cxn ang="0">
                  <a:pos x="13" y="11"/>
                </a:cxn>
                <a:cxn ang="0">
                  <a:pos x="2" y="7"/>
                </a:cxn>
                <a:cxn ang="0">
                  <a:pos x="0" y="13"/>
                </a:cxn>
                <a:cxn ang="0">
                  <a:pos x="0" y="13"/>
                </a:cxn>
              </a:cxnLst>
              <a:rect l="0" t="0" r="r" b="b"/>
              <a:pathLst>
                <a:path w="133" h="266">
                  <a:moveTo>
                    <a:pt x="0" y="13"/>
                  </a:moveTo>
                  <a:lnTo>
                    <a:pt x="19" y="41"/>
                  </a:lnTo>
                  <a:lnTo>
                    <a:pt x="38" y="45"/>
                  </a:lnTo>
                  <a:lnTo>
                    <a:pt x="45" y="62"/>
                  </a:lnTo>
                  <a:lnTo>
                    <a:pt x="34" y="67"/>
                  </a:lnTo>
                  <a:lnTo>
                    <a:pt x="79" y="108"/>
                  </a:lnTo>
                  <a:lnTo>
                    <a:pt x="81" y="116"/>
                  </a:lnTo>
                  <a:lnTo>
                    <a:pt x="97" y="138"/>
                  </a:lnTo>
                  <a:lnTo>
                    <a:pt x="101" y="155"/>
                  </a:lnTo>
                  <a:lnTo>
                    <a:pt x="107" y="198"/>
                  </a:lnTo>
                  <a:lnTo>
                    <a:pt x="82" y="211"/>
                  </a:lnTo>
                  <a:lnTo>
                    <a:pt x="81" y="225"/>
                  </a:lnTo>
                  <a:lnTo>
                    <a:pt x="62" y="234"/>
                  </a:lnTo>
                  <a:lnTo>
                    <a:pt x="69" y="240"/>
                  </a:lnTo>
                  <a:lnTo>
                    <a:pt x="71" y="266"/>
                  </a:lnTo>
                  <a:lnTo>
                    <a:pt x="92" y="253"/>
                  </a:lnTo>
                  <a:lnTo>
                    <a:pt x="97" y="234"/>
                  </a:lnTo>
                  <a:lnTo>
                    <a:pt x="105" y="234"/>
                  </a:lnTo>
                  <a:lnTo>
                    <a:pt x="133" y="215"/>
                  </a:lnTo>
                  <a:lnTo>
                    <a:pt x="133" y="174"/>
                  </a:lnTo>
                  <a:lnTo>
                    <a:pt x="124" y="144"/>
                  </a:lnTo>
                  <a:lnTo>
                    <a:pt x="69" y="86"/>
                  </a:lnTo>
                  <a:lnTo>
                    <a:pt x="62" y="77"/>
                  </a:lnTo>
                  <a:lnTo>
                    <a:pt x="66" y="60"/>
                  </a:lnTo>
                  <a:lnTo>
                    <a:pt x="81" y="39"/>
                  </a:lnTo>
                  <a:lnTo>
                    <a:pt x="94" y="32"/>
                  </a:lnTo>
                  <a:lnTo>
                    <a:pt x="73" y="22"/>
                  </a:lnTo>
                  <a:lnTo>
                    <a:pt x="67" y="7"/>
                  </a:lnTo>
                  <a:lnTo>
                    <a:pt x="49" y="0"/>
                  </a:lnTo>
                  <a:lnTo>
                    <a:pt x="13" y="11"/>
                  </a:lnTo>
                  <a:lnTo>
                    <a:pt x="2" y="7"/>
                  </a:lnTo>
                  <a:lnTo>
                    <a:pt x="0" y="13"/>
                  </a:lnTo>
                  <a:lnTo>
                    <a:pt x="0" y="13"/>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59" name="Freeform 5692"/>
            <p:cNvSpPr>
              <a:spLocks/>
            </p:cNvSpPr>
            <p:nvPr/>
          </p:nvSpPr>
          <p:spPr bwMode="gray">
            <a:xfrm>
              <a:off x="4850711" y="3129180"/>
              <a:ext cx="434061" cy="390031"/>
            </a:xfrm>
            <a:custGeom>
              <a:avLst/>
              <a:gdLst/>
              <a:ahLst/>
              <a:cxnLst>
                <a:cxn ang="0">
                  <a:pos x="129" y="144"/>
                </a:cxn>
                <a:cxn ang="0">
                  <a:pos x="125" y="127"/>
                </a:cxn>
                <a:cxn ang="0">
                  <a:pos x="109" y="105"/>
                </a:cxn>
                <a:cxn ang="0">
                  <a:pos x="107" y="97"/>
                </a:cxn>
                <a:cxn ang="0">
                  <a:pos x="62" y="56"/>
                </a:cxn>
                <a:cxn ang="0">
                  <a:pos x="73" y="51"/>
                </a:cxn>
                <a:cxn ang="0">
                  <a:pos x="66" y="34"/>
                </a:cxn>
                <a:cxn ang="0">
                  <a:pos x="47" y="30"/>
                </a:cxn>
                <a:cxn ang="0">
                  <a:pos x="28" y="2"/>
                </a:cxn>
                <a:cxn ang="0">
                  <a:pos x="21" y="0"/>
                </a:cxn>
                <a:cxn ang="0">
                  <a:pos x="21" y="23"/>
                </a:cxn>
                <a:cxn ang="0">
                  <a:pos x="15" y="24"/>
                </a:cxn>
                <a:cxn ang="0">
                  <a:pos x="13" y="15"/>
                </a:cxn>
                <a:cxn ang="0">
                  <a:pos x="0" y="34"/>
                </a:cxn>
                <a:cxn ang="0">
                  <a:pos x="7" y="51"/>
                </a:cxn>
                <a:cxn ang="0">
                  <a:pos x="17" y="56"/>
                </a:cxn>
                <a:cxn ang="0">
                  <a:pos x="19" y="88"/>
                </a:cxn>
                <a:cxn ang="0">
                  <a:pos x="36" y="79"/>
                </a:cxn>
                <a:cxn ang="0">
                  <a:pos x="45" y="84"/>
                </a:cxn>
                <a:cxn ang="0">
                  <a:pos x="58" y="77"/>
                </a:cxn>
                <a:cxn ang="0">
                  <a:pos x="77" y="92"/>
                </a:cxn>
                <a:cxn ang="0">
                  <a:pos x="82" y="114"/>
                </a:cxn>
                <a:cxn ang="0">
                  <a:pos x="97" y="131"/>
                </a:cxn>
                <a:cxn ang="0">
                  <a:pos x="95" y="152"/>
                </a:cxn>
                <a:cxn ang="0">
                  <a:pos x="109" y="156"/>
                </a:cxn>
                <a:cxn ang="0">
                  <a:pos x="110" y="150"/>
                </a:cxn>
                <a:cxn ang="0">
                  <a:pos x="129" y="144"/>
                </a:cxn>
                <a:cxn ang="0">
                  <a:pos x="129" y="144"/>
                </a:cxn>
              </a:cxnLst>
              <a:rect l="0" t="0" r="r" b="b"/>
              <a:pathLst>
                <a:path w="129" h="156">
                  <a:moveTo>
                    <a:pt x="129" y="144"/>
                  </a:moveTo>
                  <a:lnTo>
                    <a:pt x="125" y="127"/>
                  </a:lnTo>
                  <a:lnTo>
                    <a:pt x="109" y="105"/>
                  </a:lnTo>
                  <a:lnTo>
                    <a:pt x="107" y="97"/>
                  </a:lnTo>
                  <a:lnTo>
                    <a:pt x="62" y="56"/>
                  </a:lnTo>
                  <a:lnTo>
                    <a:pt x="73" y="51"/>
                  </a:lnTo>
                  <a:lnTo>
                    <a:pt x="66" y="34"/>
                  </a:lnTo>
                  <a:lnTo>
                    <a:pt x="47" y="30"/>
                  </a:lnTo>
                  <a:lnTo>
                    <a:pt x="28" y="2"/>
                  </a:lnTo>
                  <a:lnTo>
                    <a:pt x="21" y="0"/>
                  </a:lnTo>
                  <a:lnTo>
                    <a:pt x="21" y="23"/>
                  </a:lnTo>
                  <a:lnTo>
                    <a:pt x="15" y="24"/>
                  </a:lnTo>
                  <a:lnTo>
                    <a:pt x="13" y="15"/>
                  </a:lnTo>
                  <a:lnTo>
                    <a:pt x="0" y="34"/>
                  </a:lnTo>
                  <a:lnTo>
                    <a:pt x="7" y="51"/>
                  </a:lnTo>
                  <a:lnTo>
                    <a:pt x="17" y="56"/>
                  </a:lnTo>
                  <a:lnTo>
                    <a:pt x="19" y="88"/>
                  </a:lnTo>
                  <a:lnTo>
                    <a:pt x="36" y="79"/>
                  </a:lnTo>
                  <a:lnTo>
                    <a:pt x="45" y="84"/>
                  </a:lnTo>
                  <a:lnTo>
                    <a:pt x="58" y="77"/>
                  </a:lnTo>
                  <a:lnTo>
                    <a:pt x="77" y="92"/>
                  </a:lnTo>
                  <a:lnTo>
                    <a:pt x="82" y="114"/>
                  </a:lnTo>
                  <a:lnTo>
                    <a:pt x="97" y="131"/>
                  </a:lnTo>
                  <a:lnTo>
                    <a:pt x="95" y="152"/>
                  </a:lnTo>
                  <a:lnTo>
                    <a:pt x="109" y="156"/>
                  </a:lnTo>
                  <a:lnTo>
                    <a:pt x="110" y="150"/>
                  </a:lnTo>
                  <a:lnTo>
                    <a:pt x="129" y="144"/>
                  </a:lnTo>
                  <a:lnTo>
                    <a:pt x="129" y="144"/>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0" name="Freeform 5693"/>
            <p:cNvSpPr>
              <a:spLocks/>
            </p:cNvSpPr>
            <p:nvPr/>
          </p:nvSpPr>
          <p:spPr bwMode="gray">
            <a:xfrm>
              <a:off x="3238018" y="1716333"/>
              <a:ext cx="2802704" cy="1516423"/>
            </a:xfrm>
            <a:custGeom>
              <a:avLst/>
              <a:gdLst/>
              <a:ahLst/>
              <a:cxnLst>
                <a:cxn ang="0">
                  <a:pos x="169" y="98"/>
                </a:cxn>
                <a:cxn ang="0">
                  <a:pos x="214" y="144"/>
                </a:cxn>
                <a:cxn ang="0">
                  <a:pos x="381" y="191"/>
                </a:cxn>
                <a:cxn ang="0">
                  <a:pos x="517" y="197"/>
                </a:cxn>
                <a:cxn ang="0">
                  <a:pos x="527" y="159"/>
                </a:cxn>
                <a:cxn ang="0">
                  <a:pos x="562" y="143"/>
                </a:cxn>
                <a:cxn ang="0">
                  <a:pos x="619" y="122"/>
                </a:cxn>
                <a:cxn ang="0">
                  <a:pos x="575" y="105"/>
                </a:cxn>
                <a:cxn ang="0">
                  <a:pos x="544" y="62"/>
                </a:cxn>
                <a:cxn ang="0">
                  <a:pos x="577" y="34"/>
                </a:cxn>
                <a:cxn ang="0">
                  <a:pos x="572" y="6"/>
                </a:cxn>
                <a:cxn ang="0">
                  <a:pos x="686" y="45"/>
                </a:cxn>
                <a:cxn ang="0">
                  <a:pos x="759" y="83"/>
                </a:cxn>
                <a:cxn ang="0">
                  <a:pos x="823" y="88"/>
                </a:cxn>
                <a:cxn ang="0">
                  <a:pos x="834" y="150"/>
                </a:cxn>
                <a:cxn ang="0">
                  <a:pos x="826" y="180"/>
                </a:cxn>
                <a:cxn ang="0">
                  <a:pos x="808" y="206"/>
                </a:cxn>
                <a:cxn ang="0">
                  <a:pos x="780" y="214"/>
                </a:cxn>
                <a:cxn ang="0">
                  <a:pos x="718" y="266"/>
                </a:cxn>
                <a:cxn ang="0">
                  <a:pos x="722" y="234"/>
                </a:cxn>
                <a:cxn ang="0">
                  <a:pos x="695" y="240"/>
                </a:cxn>
                <a:cxn ang="0">
                  <a:pos x="665" y="255"/>
                </a:cxn>
                <a:cxn ang="0">
                  <a:pos x="708" y="296"/>
                </a:cxn>
                <a:cxn ang="0">
                  <a:pos x="750" y="300"/>
                </a:cxn>
                <a:cxn ang="0">
                  <a:pos x="716" y="337"/>
                </a:cxn>
                <a:cxn ang="0">
                  <a:pos x="778" y="395"/>
                </a:cxn>
                <a:cxn ang="0">
                  <a:pos x="763" y="420"/>
                </a:cxn>
                <a:cxn ang="0">
                  <a:pos x="783" y="461"/>
                </a:cxn>
                <a:cxn ang="0">
                  <a:pos x="772" y="500"/>
                </a:cxn>
                <a:cxn ang="0">
                  <a:pos x="755" y="532"/>
                </a:cxn>
                <a:cxn ang="0">
                  <a:pos x="697" y="570"/>
                </a:cxn>
                <a:cxn ang="0">
                  <a:pos x="680" y="564"/>
                </a:cxn>
                <a:cxn ang="0">
                  <a:pos x="645" y="602"/>
                </a:cxn>
                <a:cxn ang="0">
                  <a:pos x="630" y="585"/>
                </a:cxn>
                <a:cxn ang="0">
                  <a:pos x="581" y="575"/>
                </a:cxn>
                <a:cxn ang="0">
                  <a:pos x="521" y="564"/>
                </a:cxn>
                <a:cxn ang="0">
                  <a:pos x="501" y="564"/>
                </a:cxn>
                <a:cxn ang="0">
                  <a:pos x="493" y="579"/>
                </a:cxn>
                <a:cxn ang="0">
                  <a:pos x="463" y="557"/>
                </a:cxn>
                <a:cxn ang="0">
                  <a:pos x="431" y="542"/>
                </a:cxn>
                <a:cxn ang="0">
                  <a:pos x="413" y="461"/>
                </a:cxn>
                <a:cxn ang="0">
                  <a:pos x="345" y="459"/>
                </a:cxn>
                <a:cxn ang="0">
                  <a:pos x="281" y="476"/>
                </a:cxn>
                <a:cxn ang="0">
                  <a:pos x="266" y="465"/>
                </a:cxn>
                <a:cxn ang="0">
                  <a:pos x="190" y="442"/>
                </a:cxn>
                <a:cxn ang="0">
                  <a:pos x="117" y="409"/>
                </a:cxn>
                <a:cxn ang="0">
                  <a:pos x="115" y="379"/>
                </a:cxn>
                <a:cxn ang="0">
                  <a:pos x="117" y="324"/>
                </a:cxn>
                <a:cxn ang="0">
                  <a:pos x="51" y="317"/>
                </a:cxn>
                <a:cxn ang="0">
                  <a:pos x="21" y="296"/>
                </a:cxn>
                <a:cxn ang="0">
                  <a:pos x="6" y="270"/>
                </a:cxn>
                <a:cxn ang="0">
                  <a:pos x="0" y="242"/>
                </a:cxn>
                <a:cxn ang="0">
                  <a:pos x="38" y="225"/>
                </a:cxn>
                <a:cxn ang="0">
                  <a:pos x="79" y="201"/>
                </a:cxn>
                <a:cxn ang="0">
                  <a:pos x="68" y="150"/>
                </a:cxn>
                <a:cxn ang="0">
                  <a:pos x="120" y="118"/>
                </a:cxn>
                <a:cxn ang="0">
                  <a:pos x="135" y="84"/>
                </a:cxn>
              </a:cxnLst>
              <a:rect l="0" t="0" r="r" b="b"/>
              <a:pathLst>
                <a:path w="834" h="605">
                  <a:moveTo>
                    <a:pt x="135" y="84"/>
                  </a:moveTo>
                  <a:lnTo>
                    <a:pt x="147" y="79"/>
                  </a:lnTo>
                  <a:lnTo>
                    <a:pt x="169" y="98"/>
                  </a:lnTo>
                  <a:lnTo>
                    <a:pt x="190" y="101"/>
                  </a:lnTo>
                  <a:lnTo>
                    <a:pt x="205" y="118"/>
                  </a:lnTo>
                  <a:lnTo>
                    <a:pt x="214" y="144"/>
                  </a:lnTo>
                  <a:lnTo>
                    <a:pt x="285" y="161"/>
                  </a:lnTo>
                  <a:lnTo>
                    <a:pt x="323" y="191"/>
                  </a:lnTo>
                  <a:lnTo>
                    <a:pt x="381" y="191"/>
                  </a:lnTo>
                  <a:lnTo>
                    <a:pt x="454" y="212"/>
                  </a:lnTo>
                  <a:lnTo>
                    <a:pt x="486" y="199"/>
                  </a:lnTo>
                  <a:lnTo>
                    <a:pt x="517" y="197"/>
                  </a:lnTo>
                  <a:lnTo>
                    <a:pt x="521" y="195"/>
                  </a:lnTo>
                  <a:lnTo>
                    <a:pt x="538" y="174"/>
                  </a:lnTo>
                  <a:lnTo>
                    <a:pt x="527" y="159"/>
                  </a:lnTo>
                  <a:lnTo>
                    <a:pt x="532" y="150"/>
                  </a:lnTo>
                  <a:lnTo>
                    <a:pt x="553" y="156"/>
                  </a:lnTo>
                  <a:lnTo>
                    <a:pt x="562" y="143"/>
                  </a:lnTo>
                  <a:lnTo>
                    <a:pt x="575" y="137"/>
                  </a:lnTo>
                  <a:lnTo>
                    <a:pt x="583" y="122"/>
                  </a:lnTo>
                  <a:lnTo>
                    <a:pt x="619" y="122"/>
                  </a:lnTo>
                  <a:lnTo>
                    <a:pt x="609" y="107"/>
                  </a:lnTo>
                  <a:lnTo>
                    <a:pt x="592" y="99"/>
                  </a:lnTo>
                  <a:lnTo>
                    <a:pt x="575" y="105"/>
                  </a:lnTo>
                  <a:lnTo>
                    <a:pt x="557" y="103"/>
                  </a:lnTo>
                  <a:lnTo>
                    <a:pt x="540" y="73"/>
                  </a:lnTo>
                  <a:lnTo>
                    <a:pt x="544" y="62"/>
                  </a:lnTo>
                  <a:lnTo>
                    <a:pt x="568" y="69"/>
                  </a:lnTo>
                  <a:lnTo>
                    <a:pt x="583" y="60"/>
                  </a:lnTo>
                  <a:lnTo>
                    <a:pt x="577" y="34"/>
                  </a:lnTo>
                  <a:lnTo>
                    <a:pt x="581" y="28"/>
                  </a:lnTo>
                  <a:lnTo>
                    <a:pt x="566" y="11"/>
                  </a:lnTo>
                  <a:lnTo>
                    <a:pt x="572" y="6"/>
                  </a:lnTo>
                  <a:lnTo>
                    <a:pt x="602" y="0"/>
                  </a:lnTo>
                  <a:lnTo>
                    <a:pt x="643" y="11"/>
                  </a:lnTo>
                  <a:lnTo>
                    <a:pt x="686" y="45"/>
                  </a:lnTo>
                  <a:lnTo>
                    <a:pt x="705" y="68"/>
                  </a:lnTo>
                  <a:lnTo>
                    <a:pt x="731" y="71"/>
                  </a:lnTo>
                  <a:lnTo>
                    <a:pt x="759" y="83"/>
                  </a:lnTo>
                  <a:lnTo>
                    <a:pt x="778" y="101"/>
                  </a:lnTo>
                  <a:lnTo>
                    <a:pt x="793" y="103"/>
                  </a:lnTo>
                  <a:lnTo>
                    <a:pt x="823" y="88"/>
                  </a:lnTo>
                  <a:lnTo>
                    <a:pt x="832" y="105"/>
                  </a:lnTo>
                  <a:lnTo>
                    <a:pt x="828" y="109"/>
                  </a:lnTo>
                  <a:lnTo>
                    <a:pt x="834" y="150"/>
                  </a:lnTo>
                  <a:lnTo>
                    <a:pt x="817" y="148"/>
                  </a:lnTo>
                  <a:lnTo>
                    <a:pt x="810" y="158"/>
                  </a:lnTo>
                  <a:lnTo>
                    <a:pt x="826" y="180"/>
                  </a:lnTo>
                  <a:lnTo>
                    <a:pt x="828" y="195"/>
                  </a:lnTo>
                  <a:lnTo>
                    <a:pt x="811" y="191"/>
                  </a:lnTo>
                  <a:lnTo>
                    <a:pt x="808" y="206"/>
                  </a:lnTo>
                  <a:lnTo>
                    <a:pt x="797" y="206"/>
                  </a:lnTo>
                  <a:lnTo>
                    <a:pt x="797" y="217"/>
                  </a:lnTo>
                  <a:lnTo>
                    <a:pt x="780" y="214"/>
                  </a:lnTo>
                  <a:lnTo>
                    <a:pt x="753" y="249"/>
                  </a:lnTo>
                  <a:lnTo>
                    <a:pt x="746" y="247"/>
                  </a:lnTo>
                  <a:lnTo>
                    <a:pt x="718" y="266"/>
                  </a:lnTo>
                  <a:lnTo>
                    <a:pt x="722" y="257"/>
                  </a:lnTo>
                  <a:lnTo>
                    <a:pt x="714" y="251"/>
                  </a:lnTo>
                  <a:lnTo>
                    <a:pt x="722" y="234"/>
                  </a:lnTo>
                  <a:lnTo>
                    <a:pt x="712" y="227"/>
                  </a:lnTo>
                  <a:lnTo>
                    <a:pt x="701" y="225"/>
                  </a:lnTo>
                  <a:lnTo>
                    <a:pt x="695" y="240"/>
                  </a:lnTo>
                  <a:lnTo>
                    <a:pt x="684" y="247"/>
                  </a:lnTo>
                  <a:lnTo>
                    <a:pt x="682" y="257"/>
                  </a:lnTo>
                  <a:lnTo>
                    <a:pt x="665" y="255"/>
                  </a:lnTo>
                  <a:lnTo>
                    <a:pt x="665" y="268"/>
                  </a:lnTo>
                  <a:lnTo>
                    <a:pt x="703" y="296"/>
                  </a:lnTo>
                  <a:lnTo>
                    <a:pt x="708" y="296"/>
                  </a:lnTo>
                  <a:lnTo>
                    <a:pt x="722" y="283"/>
                  </a:lnTo>
                  <a:lnTo>
                    <a:pt x="750" y="292"/>
                  </a:lnTo>
                  <a:lnTo>
                    <a:pt x="750" y="300"/>
                  </a:lnTo>
                  <a:lnTo>
                    <a:pt x="744" y="298"/>
                  </a:lnTo>
                  <a:lnTo>
                    <a:pt x="729" y="306"/>
                  </a:lnTo>
                  <a:lnTo>
                    <a:pt x="716" y="337"/>
                  </a:lnTo>
                  <a:lnTo>
                    <a:pt x="737" y="347"/>
                  </a:lnTo>
                  <a:lnTo>
                    <a:pt x="757" y="379"/>
                  </a:lnTo>
                  <a:lnTo>
                    <a:pt x="778" y="395"/>
                  </a:lnTo>
                  <a:lnTo>
                    <a:pt x="768" y="395"/>
                  </a:lnTo>
                  <a:lnTo>
                    <a:pt x="783" y="410"/>
                  </a:lnTo>
                  <a:lnTo>
                    <a:pt x="763" y="420"/>
                  </a:lnTo>
                  <a:lnTo>
                    <a:pt x="791" y="425"/>
                  </a:lnTo>
                  <a:lnTo>
                    <a:pt x="791" y="455"/>
                  </a:lnTo>
                  <a:lnTo>
                    <a:pt x="783" y="461"/>
                  </a:lnTo>
                  <a:lnTo>
                    <a:pt x="774" y="487"/>
                  </a:lnTo>
                  <a:lnTo>
                    <a:pt x="768" y="487"/>
                  </a:lnTo>
                  <a:lnTo>
                    <a:pt x="772" y="500"/>
                  </a:lnTo>
                  <a:lnTo>
                    <a:pt x="761" y="527"/>
                  </a:lnTo>
                  <a:lnTo>
                    <a:pt x="753" y="527"/>
                  </a:lnTo>
                  <a:lnTo>
                    <a:pt x="755" y="532"/>
                  </a:lnTo>
                  <a:lnTo>
                    <a:pt x="733" y="553"/>
                  </a:lnTo>
                  <a:lnTo>
                    <a:pt x="703" y="562"/>
                  </a:lnTo>
                  <a:lnTo>
                    <a:pt x="697" y="570"/>
                  </a:lnTo>
                  <a:lnTo>
                    <a:pt x="688" y="562"/>
                  </a:lnTo>
                  <a:lnTo>
                    <a:pt x="688" y="570"/>
                  </a:lnTo>
                  <a:lnTo>
                    <a:pt x="680" y="564"/>
                  </a:lnTo>
                  <a:lnTo>
                    <a:pt x="680" y="573"/>
                  </a:lnTo>
                  <a:lnTo>
                    <a:pt x="641" y="588"/>
                  </a:lnTo>
                  <a:lnTo>
                    <a:pt x="645" y="602"/>
                  </a:lnTo>
                  <a:lnTo>
                    <a:pt x="641" y="605"/>
                  </a:lnTo>
                  <a:lnTo>
                    <a:pt x="635" y="605"/>
                  </a:lnTo>
                  <a:lnTo>
                    <a:pt x="630" y="585"/>
                  </a:lnTo>
                  <a:lnTo>
                    <a:pt x="609" y="581"/>
                  </a:lnTo>
                  <a:lnTo>
                    <a:pt x="602" y="585"/>
                  </a:lnTo>
                  <a:lnTo>
                    <a:pt x="581" y="575"/>
                  </a:lnTo>
                  <a:lnTo>
                    <a:pt x="575" y="560"/>
                  </a:lnTo>
                  <a:lnTo>
                    <a:pt x="557" y="553"/>
                  </a:lnTo>
                  <a:lnTo>
                    <a:pt x="521" y="564"/>
                  </a:lnTo>
                  <a:lnTo>
                    <a:pt x="510" y="560"/>
                  </a:lnTo>
                  <a:lnTo>
                    <a:pt x="508" y="566"/>
                  </a:lnTo>
                  <a:lnTo>
                    <a:pt x="501" y="564"/>
                  </a:lnTo>
                  <a:lnTo>
                    <a:pt x="501" y="587"/>
                  </a:lnTo>
                  <a:lnTo>
                    <a:pt x="495" y="588"/>
                  </a:lnTo>
                  <a:lnTo>
                    <a:pt x="493" y="579"/>
                  </a:lnTo>
                  <a:lnTo>
                    <a:pt x="478" y="583"/>
                  </a:lnTo>
                  <a:lnTo>
                    <a:pt x="461" y="570"/>
                  </a:lnTo>
                  <a:lnTo>
                    <a:pt x="463" y="557"/>
                  </a:lnTo>
                  <a:lnTo>
                    <a:pt x="454" y="549"/>
                  </a:lnTo>
                  <a:lnTo>
                    <a:pt x="448" y="536"/>
                  </a:lnTo>
                  <a:lnTo>
                    <a:pt x="431" y="542"/>
                  </a:lnTo>
                  <a:lnTo>
                    <a:pt x="439" y="487"/>
                  </a:lnTo>
                  <a:lnTo>
                    <a:pt x="426" y="465"/>
                  </a:lnTo>
                  <a:lnTo>
                    <a:pt x="413" y="461"/>
                  </a:lnTo>
                  <a:lnTo>
                    <a:pt x="383" y="437"/>
                  </a:lnTo>
                  <a:lnTo>
                    <a:pt x="362" y="440"/>
                  </a:lnTo>
                  <a:lnTo>
                    <a:pt x="345" y="459"/>
                  </a:lnTo>
                  <a:lnTo>
                    <a:pt x="324" y="467"/>
                  </a:lnTo>
                  <a:lnTo>
                    <a:pt x="295" y="459"/>
                  </a:lnTo>
                  <a:lnTo>
                    <a:pt x="281" y="476"/>
                  </a:lnTo>
                  <a:lnTo>
                    <a:pt x="274" y="463"/>
                  </a:lnTo>
                  <a:lnTo>
                    <a:pt x="266" y="465"/>
                  </a:lnTo>
                  <a:lnTo>
                    <a:pt x="266" y="465"/>
                  </a:lnTo>
                  <a:lnTo>
                    <a:pt x="233" y="465"/>
                  </a:lnTo>
                  <a:lnTo>
                    <a:pt x="197" y="440"/>
                  </a:lnTo>
                  <a:lnTo>
                    <a:pt x="190" y="442"/>
                  </a:lnTo>
                  <a:lnTo>
                    <a:pt x="169" y="424"/>
                  </a:lnTo>
                  <a:lnTo>
                    <a:pt x="148" y="422"/>
                  </a:lnTo>
                  <a:lnTo>
                    <a:pt x="117" y="409"/>
                  </a:lnTo>
                  <a:lnTo>
                    <a:pt x="102" y="384"/>
                  </a:lnTo>
                  <a:lnTo>
                    <a:pt x="102" y="379"/>
                  </a:lnTo>
                  <a:lnTo>
                    <a:pt x="115" y="379"/>
                  </a:lnTo>
                  <a:lnTo>
                    <a:pt x="103" y="356"/>
                  </a:lnTo>
                  <a:lnTo>
                    <a:pt x="115" y="339"/>
                  </a:lnTo>
                  <a:lnTo>
                    <a:pt x="117" y="324"/>
                  </a:lnTo>
                  <a:lnTo>
                    <a:pt x="100" y="317"/>
                  </a:lnTo>
                  <a:lnTo>
                    <a:pt x="75" y="326"/>
                  </a:lnTo>
                  <a:lnTo>
                    <a:pt x="51" y="317"/>
                  </a:lnTo>
                  <a:lnTo>
                    <a:pt x="42" y="302"/>
                  </a:lnTo>
                  <a:lnTo>
                    <a:pt x="23" y="298"/>
                  </a:lnTo>
                  <a:lnTo>
                    <a:pt x="21" y="296"/>
                  </a:lnTo>
                  <a:lnTo>
                    <a:pt x="25" y="292"/>
                  </a:lnTo>
                  <a:lnTo>
                    <a:pt x="19" y="272"/>
                  </a:lnTo>
                  <a:lnTo>
                    <a:pt x="6" y="270"/>
                  </a:lnTo>
                  <a:lnTo>
                    <a:pt x="0" y="264"/>
                  </a:lnTo>
                  <a:lnTo>
                    <a:pt x="0" y="253"/>
                  </a:lnTo>
                  <a:lnTo>
                    <a:pt x="0" y="242"/>
                  </a:lnTo>
                  <a:lnTo>
                    <a:pt x="10" y="232"/>
                  </a:lnTo>
                  <a:lnTo>
                    <a:pt x="36" y="232"/>
                  </a:lnTo>
                  <a:lnTo>
                    <a:pt x="38" y="225"/>
                  </a:lnTo>
                  <a:lnTo>
                    <a:pt x="55" y="223"/>
                  </a:lnTo>
                  <a:lnTo>
                    <a:pt x="79" y="206"/>
                  </a:lnTo>
                  <a:lnTo>
                    <a:pt x="79" y="201"/>
                  </a:lnTo>
                  <a:lnTo>
                    <a:pt x="83" y="184"/>
                  </a:lnTo>
                  <a:lnTo>
                    <a:pt x="64" y="156"/>
                  </a:lnTo>
                  <a:lnTo>
                    <a:pt x="68" y="150"/>
                  </a:lnTo>
                  <a:lnTo>
                    <a:pt x="92" y="148"/>
                  </a:lnTo>
                  <a:lnTo>
                    <a:pt x="90" y="111"/>
                  </a:lnTo>
                  <a:lnTo>
                    <a:pt x="120" y="118"/>
                  </a:lnTo>
                  <a:lnTo>
                    <a:pt x="128" y="113"/>
                  </a:lnTo>
                  <a:lnTo>
                    <a:pt x="124" y="90"/>
                  </a:lnTo>
                  <a:lnTo>
                    <a:pt x="135" y="84"/>
                  </a:lnTo>
                  <a:lnTo>
                    <a:pt x="135" y="84"/>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1" name="Freeform 5694"/>
            <p:cNvSpPr>
              <a:spLocks/>
            </p:cNvSpPr>
            <p:nvPr/>
          </p:nvSpPr>
          <p:spPr bwMode="gray">
            <a:xfrm>
              <a:off x="4179297" y="2867002"/>
              <a:ext cx="180453" cy="69591"/>
            </a:xfrm>
            <a:custGeom>
              <a:avLst/>
              <a:gdLst/>
              <a:ahLst/>
              <a:cxnLst>
                <a:cxn ang="0">
                  <a:pos x="44" y="8"/>
                </a:cxn>
                <a:cxn ang="0">
                  <a:pos x="15" y="0"/>
                </a:cxn>
                <a:cxn ang="0">
                  <a:pos x="1" y="17"/>
                </a:cxn>
                <a:cxn ang="0">
                  <a:pos x="0" y="21"/>
                </a:cxn>
                <a:cxn ang="0">
                  <a:pos x="9" y="28"/>
                </a:cxn>
                <a:cxn ang="0">
                  <a:pos x="46" y="26"/>
                </a:cxn>
                <a:cxn ang="0">
                  <a:pos x="54" y="19"/>
                </a:cxn>
                <a:cxn ang="0">
                  <a:pos x="44" y="8"/>
                </a:cxn>
                <a:cxn ang="0">
                  <a:pos x="44" y="8"/>
                </a:cxn>
              </a:cxnLst>
              <a:rect l="0" t="0" r="r" b="b"/>
              <a:pathLst>
                <a:path w="54" h="28">
                  <a:moveTo>
                    <a:pt x="44" y="8"/>
                  </a:moveTo>
                  <a:lnTo>
                    <a:pt x="15" y="0"/>
                  </a:lnTo>
                  <a:lnTo>
                    <a:pt x="1" y="17"/>
                  </a:lnTo>
                  <a:lnTo>
                    <a:pt x="0" y="21"/>
                  </a:lnTo>
                  <a:lnTo>
                    <a:pt x="9" y="28"/>
                  </a:lnTo>
                  <a:lnTo>
                    <a:pt x="46" y="26"/>
                  </a:lnTo>
                  <a:lnTo>
                    <a:pt x="54" y="19"/>
                  </a:lnTo>
                  <a:lnTo>
                    <a:pt x="44" y="8"/>
                  </a:lnTo>
                  <a:lnTo>
                    <a:pt x="44" y="8"/>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2" name="Freeform 5695"/>
            <p:cNvSpPr>
              <a:spLocks/>
            </p:cNvSpPr>
            <p:nvPr/>
          </p:nvSpPr>
          <p:spPr bwMode="gray">
            <a:xfrm>
              <a:off x="3706219" y="2773136"/>
              <a:ext cx="438939" cy="178022"/>
            </a:xfrm>
            <a:custGeom>
              <a:avLst/>
              <a:gdLst/>
              <a:ahLst/>
              <a:cxnLst>
                <a:cxn ang="0">
                  <a:pos x="127" y="58"/>
                </a:cxn>
                <a:cxn ang="0">
                  <a:pos x="127" y="43"/>
                </a:cxn>
                <a:cxn ang="0">
                  <a:pos x="94" y="43"/>
                </a:cxn>
                <a:cxn ang="0">
                  <a:pos x="58" y="18"/>
                </a:cxn>
                <a:cxn ang="0">
                  <a:pos x="51" y="20"/>
                </a:cxn>
                <a:cxn ang="0">
                  <a:pos x="30" y="2"/>
                </a:cxn>
                <a:cxn ang="0">
                  <a:pos x="9" y="0"/>
                </a:cxn>
                <a:cxn ang="0">
                  <a:pos x="0" y="26"/>
                </a:cxn>
                <a:cxn ang="0">
                  <a:pos x="47" y="52"/>
                </a:cxn>
                <a:cxn ang="0">
                  <a:pos x="67" y="54"/>
                </a:cxn>
                <a:cxn ang="0">
                  <a:pos x="82" y="65"/>
                </a:cxn>
                <a:cxn ang="0">
                  <a:pos x="116" y="71"/>
                </a:cxn>
                <a:cxn ang="0">
                  <a:pos x="131" y="71"/>
                </a:cxn>
                <a:cxn ang="0">
                  <a:pos x="127" y="58"/>
                </a:cxn>
                <a:cxn ang="0">
                  <a:pos x="127" y="58"/>
                </a:cxn>
              </a:cxnLst>
              <a:rect l="0" t="0" r="r" b="b"/>
              <a:pathLst>
                <a:path w="131" h="71">
                  <a:moveTo>
                    <a:pt x="127" y="58"/>
                  </a:moveTo>
                  <a:lnTo>
                    <a:pt x="127" y="43"/>
                  </a:lnTo>
                  <a:lnTo>
                    <a:pt x="94" y="43"/>
                  </a:lnTo>
                  <a:lnTo>
                    <a:pt x="58" y="18"/>
                  </a:lnTo>
                  <a:lnTo>
                    <a:pt x="51" y="20"/>
                  </a:lnTo>
                  <a:lnTo>
                    <a:pt x="30" y="2"/>
                  </a:lnTo>
                  <a:lnTo>
                    <a:pt x="9" y="0"/>
                  </a:lnTo>
                  <a:lnTo>
                    <a:pt x="0" y="26"/>
                  </a:lnTo>
                  <a:lnTo>
                    <a:pt x="47" y="52"/>
                  </a:lnTo>
                  <a:lnTo>
                    <a:pt x="67" y="54"/>
                  </a:lnTo>
                  <a:lnTo>
                    <a:pt x="82" y="65"/>
                  </a:lnTo>
                  <a:lnTo>
                    <a:pt x="116" y="71"/>
                  </a:lnTo>
                  <a:lnTo>
                    <a:pt x="131" y="71"/>
                  </a:lnTo>
                  <a:lnTo>
                    <a:pt x="127" y="58"/>
                  </a:lnTo>
                  <a:lnTo>
                    <a:pt x="127" y="58"/>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3" name="Freeform 5697"/>
            <p:cNvSpPr>
              <a:spLocks/>
            </p:cNvSpPr>
            <p:nvPr/>
          </p:nvSpPr>
          <p:spPr bwMode="gray">
            <a:xfrm>
              <a:off x="5954560" y="2392817"/>
              <a:ext cx="195084" cy="194206"/>
            </a:xfrm>
            <a:custGeom>
              <a:avLst/>
              <a:gdLst/>
              <a:ahLst/>
              <a:cxnLst>
                <a:cxn ang="0">
                  <a:pos x="0" y="13"/>
                </a:cxn>
                <a:cxn ang="0">
                  <a:pos x="5" y="6"/>
                </a:cxn>
                <a:cxn ang="0">
                  <a:pos x="22" y="0"/>
                </a:cxn>
                <a:cxn ang="0">
                  <a:pos x="41" y="19"/>
                </a:cxn>
                <a:cxn ang="0">
                  <a:pos x="58" y="47"/>
                </a:cxn>
                <a:cxn ang="0">
                  <a:pos x="58" y="60"/>
                </a:cxn>
                <a:cxn ang="0">
                  <a:pos x="26" y="77"/>
                </a:cxn>
                <a:cxn ang="0">
                  <a:pos x="15" y="58"/>
                </a:cxn>
                <a:cxn ang="0">
                  <a:pos x="18" y="50"/>
                </a:cxn>
                <a:cxn ang="0">
                  <a:pos x="0" y="28"/>
                </a:cxn>
                <a:cxn ang="0">
                  <a:pos x="9" y="28"/>
                </a:cxn>
                <a:cxn ang="0">
                  <a:pos x="2" y="21"/>
                </a:cxn>
                <a:cxn ang="0">
                  <a:pos x="0" y="13"/>
                </a:cxn>
                <a:cxn ang="0">
                  <a:pos x="0" y="13"/>
                </a:cxn>
              </a:cxnLst>
              <a:rect l="0" t="0" r="r" b="b"/>
              <a:pathLst>
                <a:path w="58" h="77">
                  <a:moveTo>
                    <a:pt x="0" y="13"/>
                  </a:moveTo>
                  <a:lnTo>
                    <a:pt x="5" y="6"/>
                  </a:lnTo>
                  <a:lnTo>
                    <a:pt x="22" y="0"/>
                  </a:lnTo>
                  <a:lnTo>
                    <a:pt x="41" y="19"/>
                  </a:lnTo>
                  <a:lnTo>
                    <a:pt x="58" y="47"/>
                  </a:lnTo>
                  <a:lnTo>
                    <a:pt x="58" y="60"/>
                  </a:lnTo>
                  <a:lnTo>
                    <a:pt x="26" y="77"/>
                  </a:lnTo>
                  <a:lnTo>
                    <a:pt x="15" y="58"/>
                  </a:lnTo>
                  <a:lnTo>
                    <a:pt x="18" y="50"/>
                  </a:lnTo>
                  <a:lnTo>
                    <a:pt x="0" y="28"/>
                  </a:lnTo>
                  <a:lnTo>
                    <a:pt x="9" y="28"/>
                  </a:lnTo>
                  <a:lnTo>
                    <a:pt x="2" y="21"/>
                  </a:lnTo>
                  <a:lnTo>
                    <a:pt x="0" y="13"/>
                  </a:lnTo>
                  <a:lnTo>
                    <a:pt x="0" y="13"/>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4" name="Freeform 5698"/>
            <p:cNvSpPr>
              <a:spLocks/>
            </p:cNvSpPr>
            <p:nvPr/>
          </p:nvSpPr>
          <p:spPr bwMode="gray">
            <a:xfrm>
              <a:off x="3732230" y="1774595"/>
              <a:ext cx="1586682" cy="472567"/>
            </a:xfrm>
            <a:custGeom>
              <a:avLst/>
              <a:gdLst/>
              <a:ahLst/>
              <a:cxnLst>
                <a:cxn ang="0">
                  <a:pos x="393" y="50"/>
                </a:cxn>
                <a:cxn ang="0">
                  <a:pos x="410" y="80"/>
                </a:cxn>
                <a:cxn ang="0">
                  <a:pos x="428" y="82"/>
                </a:cxn>
                <a:cxn ang="0">
                  <a:pos x="445" y="76"/>
                </a:cxn>
                <a:cxn ang="0">
                  <a:pos x="462" y="84"/>
                </a:cxn>
                <a:cxn ang="0">
                  <a:pos x="472" y="99"/>
                </a:cxn>
                <a:cxn ang="0">
                  <a:pos x="436" y="99"/>
                </a:cxn>
                <a:cxn ang="0">
                  <a:pos x="428" y="114"/>
                </a:cxn>
                <a:cxn ang="0">
                  <a:pos x="415" y="120"/>
                </a:cxn>
                <a:cxn ang="0">
                  <a:pos x="406" y="133"/>
                </a:cxn>
                <a:cxn ang="0">
                  <a:pos x="385" y="127"/>
                </a:cxn>
                <a:cxn ang="0">
                  <a:pos x="380" y="136"/>
                </a:cxn>
                <a:cxn ang="0">
                  <a:pos x="391" y="151"/>
                </a:cxn>
                <a:cxn ang="0">
                  <a:pos x="374" y="172"/>
                </a:cxn>
                <a:cxn ang="0">
                  <a:pos x="370" y="174"/>
                </a:cxn>
                <a:cxn ang="0">
                  <a:pos x="339" y="176"/>
                </a:cxn>
                <a:cxn ang="0">
                  <a:pos x="307" y="189"/>
                </a:cxn>
                <a:cxn ang="0">
                  <a:pos x="234" y="168"/>
                </a:cxn>
                <a:cxn ang="0">
                  <a:pos x="176" y="168"/>
                </a:cxn>
                <a:cxn ang="0">
                  <a:pos x="138" y="138"/>
                </a:cxn>
                <a:cxn ang="0">
                  <a:pos x="67" y="121"/>
                </a:cxn>
                <a:cxn ang="0">
                  <a:pos x="58" y="95"/>
                </a:cxn>
                <a:cxn ang="0">
                  <a:pos x="43" y="78"/>
                </a:cxn>
                <a:cxn ang="0">
                  <a:pos x="22" y="75"/>
                </a:cxn>
                <a:cxn ang="0">
                  <a:pos x="0" y="56"/>
                </a:cxn>
                <a:cxn ang="0">
                  <a:pos x="3" y="48"/>
                </a:cxn>
                <a:cxn ang="0">
                  <a:pos x="44" y="28"/>
                </a:cxn>
                <a:cxn ang="0">
                  <a:pos x="80" y="30"/>
                </a:cxn>
                <a:cxn ang="0">
                  <a:pos x="97" y="39"/>
                </a:cxn>
                <a:cxn ang="0">
                  <a:pos x="134" y="37"/>
                </a:cxn>
                <a:cxn ang="0">
                  <a:pos x="133" y="26"/>
                </a:cxn>
                <a:cxn ang="0">
                  <a:pos x="123" y="13"/>
                </a:cxn>
                <a:cxn ang="0">
                  <a:pos x="134" y="0"/>
                </a:cxn>
                <a:cxn ang="0">
                  <a:pos x="177" y="11"/>
                </a:cxn>
                <a:cxn ang="0">
                  <a:pos x="204" y="31"/>
                </a:cxn>
                <a:cxn ang="0">
                  <a:pos x="239" y="28"/>
                </a:cxn>
                <a:cxn ang="0">
                  <a:pos x="314" y="52"/>
                </a:cxn>
                <a:cxn ang="0">
                  <a:pos x="314" y="52"/>
                </a:cxn>
                <a:cxn ang="0">
                  <a:pos x="354" y="46"/>
                </a:cxn>
                <a:cxn ang="0">
                  <a:pos x="370" y="33"/>
                </a:cxn>
                <a:cxn ang="0">
                  <a:pos x="397" y="39"/>
                </a:cxn>
                <a:cxn ang="0">
                  <a:pos x="393" y="50"/>
                </a:cxn>
                <a:cxn ang="0">
                  <a:pos x="393" y="50"/>
                </a:cxn>
              </a:cxnLst>
              <a:rect l="0" t="0" r="r" b="b"/>
              <a:pathLst>
                <a:path w="472" h="189">
                  <a:moveTo>
                    <a:pt x="393" y="50"/>
                  </a:moveTo>
                  <a:lnTo>
                    <a:pt x="410" y="80"/>
                  </a:lnTo>
                  <a:lnTo>
                    <a:pt x="428" y="82"/>
                  </a:lnTo>
                  <a:lnTo>
                    <a:pt x="445" y="76"/>
                  </a:lnTo>
                  <a:lnTo>
                    <a:pt x="462" y="84"/>
                  </a:lnTo>
                  <a:lnTo>
                    <a:pt x="472" y="99"/>
                  </a:lnTo>
                  <a:lnTo>
                    <a:pt x="436" y="99"/>
                  </a:lnTo>
                  <a:lnTo>
                    <a:pt x="428" y="114"/>
                  </a:lnTo>
                  <a:lnTo>
                    <a:pt x="415" y="120"/>
                  </a:lnTo>
                  <a:lnTo>
                    <a:pt x="406" y="133"/>
                  </a:lnTo>
                  <a:lnTo>
                    <a:pt x="385" y="127"/>
                  </a:lnTo>
                  <a:lnTo>
                    <a:pt x="380" y="136"/>
                  </a:lnTo>
                  <a:lnTo>
                    <a:pt x="391" y="151"/>
                  </a:lnTo>
                  <a:lnTo>
                    <a:pt x="374" y="172"/>
                  </a:lnTo>
                  <a:lnTo>
                    <a:pt x="370" y="174"/>
                  </a:lnTo>
                  <a:lnTo>
                    <a:pt x="339" y="176"/>
                  </a:lnTo>
                  <a:lnTo>
                    <a:pt x="307" y="189"/>
                  </a:lnTo>
                  <a:lnTo>
                    <a:pt x="234" y="168"/>
                  </a:lnTo>
                  <a:lnTo>
                    <a:pt x="176" y="168"/>
                  </a:lnTo>
                  <a:lnTo>
                    <a:pt x="138" y="138"/>
                  </a:lnTo>
                  <a:lnTo>
                    <a:pt x="67" y="121"/>
                  </a:lnTo>
                  <a:lnTo>
                    <a:pt x="58" y="95"/>
                  </a:lnTo>
                  <a:lnTo>
                    <a:pt x="43" y="78"/>
                  </a:lnTo>
                  <a:lnTo>
                    <a:pt x="22" y="75"/>
                  </a:lnTo>
                  <a:lnTo>
                    <a:pt x="0" y="56"/>
                  </a:lnTo>
                  <a:lnTo>
                    <a:pt x="3" y="48"/>
                  </a:lnTo>
                  <a:lnTo>
                    <a:pt x="44" y="28"/>
                  </a:lnTo>
                  <a:lnTo>
                    <a:pt x="80" y="30"/>
                  </a:lnTo>
                  <a:lnTo>
                    <a:pt x="97" y="39"/>
                  </a:lnTo>
                  <a:lnTo>
                    <a:pt x="134" y="37"/>
                  </a:lnTo>
                  <a:lnTo>
                    <a:pt x="133" y="26"/>
                  </a:lnTo>
                  <a:lnTo>
                    <a:pt x="123" y="13"/>
                  </a:lnTo>
                  <a:lnTo>
                    <a:pt x="134" y="0"/>
                  </a:lnTo>
                  <a:lnTo>
                    <a:pt x="177" y="11"/>
                  </a:lnTo>
                  <a:lnTo>
                    <a:pt x="204" y="31"/>
                  </a:lnTo>
                  <a:lnTo>
                    <a:pt x="239" y="28"/>
                  </a:lnTo>
                  <a:lnTo>
                    <a:pt x="314" y="52"/>
                  </a:lnTo>
                  <a:lnTo>
                    <a:pt x="314" y="52"/>
                  </a:lnTo>
                  <a:lnTo>
                    <a:pt x="354" y="46"/>
                  </a:lnTo>
                  <a:lnTo>
                    <a:pt x="370" y="33"/>
                  </a:lnTo>
                  <a:lnTo>
                    <a:pt x="397" y="39"/>
                  </a:lnTo>
                  <a:lnTo>
                    <a:pt x="393" y="50"/>
                  </a:lnTo>
                  <a:lnTo>
                    <a:pt x="393" y="5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5" name="Freeform 5765"/>
            <p:cNvSpPr>
              <a:spLocks/>
            </p:cNvSpPr>
            <p:nvPr/>
          </p:nvSpPr>
          <p:spPr bwMode="gray">
            <a:xfrm>
              <a:off x="2990912" y="2177571"/>
              <a:ext cx="512094" cy="178022"/>
            </a:xfrm>
            <a:custGeom>
              <a:avLst/>
              <a:gdLst/>
              <a:ahLst/>
              <a:cxnLst>
                <a:cxn ang="0">
                  <a:pos x="25" y="54"/>
                </a:cxn>
                <a:cxn ang="0">
                  <a:pos x="19" y="58"/>
                </a:cxn>
                <a:cxn ang="0">
                  <a:pos x="0" y="58"/>
                </a:cxn>
                <a:cxn ang="0">
                  <a:pos x="4" y="65"/>
                </a:cxn>
                <a:cxn ang="0">
                  <a:pos x="34" y="65"/>
                </a:cxn>
                <a:cxn ang="0">
                  <a:pos x="49" y="71"/>
                </a:cxn>
                <a:cxn ang="0">
                  <a:pos x="73" y="67"/>
                </a:cxn>
                <a:cxn ang="0">
                  <a:pos x="73" y="58"/>
                </a:cxn>
                <a:cxn ang="0">
                  <a:pos x="83" y="48"/>
                </a:cxn>
                <a:cxn ang="0">
                  <a:pos x="109" y="48"/>
                </a:cxn>
                <a:cxn ang="0">
                  <a:pos x="111" y="41"/>
                </a:cxn>
                <a:cxn ang="0">
                  <a:pos x="128" y="39"/>
                </a:cxn>
                <a:cxn ang="0">
                  <a:pos x="152" y="22"/>
                </a:cxn>
                <a:cxn ang="0">
                  <a:pos x="152" y="17"/>
                </a:cxn>
                <a:cxn ang="0">
                  <a:pos x="135" y="7"/>
                </a:cxn>
                <a:cxn ang="0">
                  <a:pos x="77" y="5"/>
                </a:cxn>
                <a:cxn ang="0">
                  <a:pos x="57" y="0"/>
                </a:cxn>
                <a:cxn ang="0">
                  <a:pos x="49" y="3"/>
                </a:cxn>
                <a:cxn ang="0">
                  <a:pos x="49" y="13"/>
                </a:cxn>
                <a:cxn ang="0">
                  <a:pos x="15" y="9"/>
                </a:cxn>
                <a:cxn ang="0">
                  <a:pos x="13" y="15"/>
                </a:cxn>
                <a:cxn ang="0">
                  <a:pos x="19" y="18"/>
                </a:cxn>
                <a:cxn ang="0">
                  <a:pos x="8" y="32"/>
                </a:cxn>
                <a:cxn ang="0">
                  <a:pos x="27" y="37"/>
                </a:cxn>
                <a:cxn ang="0">
                  <a:pos x="28" y="30"/>
                </a:cxn>
                <a:cxn ang="0">
                  <a:pos x="55" y="43"/>
                </a:cxn>
                <a:cxn ang="0">
                  <a:pos x="40" y="52"/>
                </a:cxn>
                <a:cxn ang="0">
                  <a:pos x="25" y="54"/>
                </a:cxn>
                <a:cxn ang="0">
                  <a:pos x="25" y="54"/>
                </a:cxn>
              </a:cxnLst>
              <a:rect l="0" t="0" r="r" b="b"/>
              <a:pathLst>
                <a:path w="152" h="71">
                  <a:moveTo>
                    <a:pt x="25" y="54"/>
                  </a:moveTo>
                  <a:lnTo>
                    <a:pt x="19" y="58"/>
                  </a:lnTo>
                  <a:lnTo>
                    <a:pt x="0" y="58"/>
                  </a:lnTo>
                  <a:lnTo>
                    <a:pt x="4" y="65"/>
                  </a:lnTo>
                  <a:lnTo>
                    <a:pt x="34" y="65"/>
                  </a:lnTo>
                  <a:lnTo>
                    <a:pt x="49" y="71"/>
                  </a:lnTo>
                  <a:lnTo>
                    <a:pt x="73" y="67"/>
                  </a:lnTo>
                  <a:lnTo>
                    <a:pt x="73" y="58"/>
                  </a:lnTo>
                  <a:lnTo>
                    <a:pt x="83" y="48"/>
                  </a:lnTo>
                  <a:lnTo>
                    <a:pt x="109" y="48"/>
                  </a:lnTo>
                  <a:lnTo>
                    <a:pt x="111" y="41"/>
                  </a:lnTo>
                  <a:lnTo>
                    <a:pt x="128" y="39"/>
                  </a:lnTo>
                  <a:lnTo>
                    <a:pt x="152" y="22"/>
                  </a:lnTo>
                  <a:lnTo>
                    <a:pt x="152" y="17"/>
                  </a:lnTo>
                  <a:lnTo>
                    <a:pt x="135" y="7"/>
                  </a:lnTo>
                  <a:lnTo>
                    <a:pt x="77" y="5"/>
                  </a:lnTo>
                  <a:lnTo>
                    <a:pt x="57" y="0"/>
                  </a:lnTo>
                  <a:lnTo>
                    <a:pt x="49" y="3"/>
                  </a:lnTo>
                  <a:lnTo>
                    <a:pt x="49" y="13"/>
                  </a:lnTo>
                  <a:lnTo>
                    <a:pt x="15" y="9"/>
                  </a:lnTo>
                  <a:lnTo>
                    <a:pt x="13" y="15"/>
                  </a:lnTo>
                  <a:lnTo>
                    <a:pt x="19" y="18"/>
                  </a:lnTo>
                  <a:lnTo>
                    <a:pt x="8" y="32"/>
                  </a:lnTo>
                  <a:lnTo>
                    <a:pt x="27" y="37"/>
                  </a:lnTo>
                  <a:lnTo>
                    <a:pt x="28" y="30"/>
                  </a:lnTo>
                  <a:lnTo>
                    <a:pt x="55" y="43"/>
                  </a:lnTo>
                  <a:lnTo>
                    <a:pt x="40" y="52"/>
                  </a:lnTo>
                  <a:lnTo>
                    <a:pt x="25" y="54"/>
                  </a:lnTo>
                  <a:lnTo>
                    <a:pt x="25" y="54"/>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6" name="Freeform 5885"/>
            <p:cNvSpPr>
              <a:spLocks/>
            </p:cNvSpPr>
            <p:nvPr/>
          </p:nvSpPr>
          <p:spPr bwMode="gray">
            <a:xfrm>
              <a:off x="7536365" y="1282607"/>
              <a:ext cx="143061" cy="21038"/>
            </a:xfrm>
            <a:custGeom>
              <a:avLst/>
              <a:gdLst/>
              <a:ahLst/>
              <a:cxnLst>
                <a:cxn ang="0">
                  <a:pos x="0" y="0"/>
                </a:cxn>
                <a:cxn ang="0">
                  <a:pos x="7" y="6"/>
                </a:cxn>
                <a:cxn ang="0">
                  <a:pos x="37" y="9"/>
                </a:cxn>
                <a:cxn ang="0">
                  <a:pos x="43" y="6"/>
                </a:cxn>
                <a:cxn ang="0">
                  <a:pos x="0" y="0"/>
                </a:cxn>
              </a:cxnLst>
              <a:rect l="0" t="0" r="r" b="b"/>
              <a:pathLst>
                <a:path w="43" h="9">
                  <a:moveTo>
                    <a:pt x="0" y="0"/>
                  </a:moveTo>
                  <a:lnTo>
                    <a:pt x="7" y="6"/>
                  </a:lnTo>
                  <a:lnTo>
                    <a:pt x="37" y="9"/>
                  </a:lnTo>
                  <a:lnTo>
                    <a:pt x="43" y="6"/>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7" name="Freeform 5886"/>
            <p:cNvSpPr>
              <a:spLocks/>
            </p:cNvSpPr>
            <p:nvPr/>
          </p:nvSpPr>
          <p:spPr bwMode="gray">
            <a:xfrm>
              <a:off x="7536365" y="1282607"/>
              <a:ext cx="143061" cy="21038"/>
            </a:xfrm>
            <a:custGeom>
              <a:avLst/>
              <a:gdLst/>
              <a:ahLst/>
              <a:cxnLst>
                <a:cxn ang="0">
                  <a:pos x="0" y="0"/>
                </a:cxn>
                <a:cxn ang="0">
                  <a:pos x="7" y="6"/>
                </a:cxn>
                <a:cxn ang="0">
                  <a:pos x="37" y="9"/>
                </a:cxn>
                <a:cxn ang="0">
                  <a:pos x="43" y="6"/>
                </a:cxn>
              </a:cxnLst>
              <a:rect l="0" t="0" r="r" b="b"/>
              <a:pathLst>
                <a:path w="43" h="9">
                  <a:moveTo>
                    <a:pt x="0" y="0"/>
                  </a:moveTo>
                  <a:lnTo>
                    <a:pt x="7" y="6"/>
                  </a:lnTo>
                  <a:lnTo>
                    <a:pt x="37" y="9"/>
                  </a:lnTo>
                  <a:lnTo>
                    <a:pt x="43" y="6"/>
                  </a:lnTo>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8" name="Freeform 5889"/>
            <p:cNvSpPr>
              <a:spLocks/>
            </p:cNvSpPr>
            <p:nvPr/>
          </p:nvSpPr>
          <p:spPr bwMode="gray">
            <a:xfrm>
              <a:off x="7536365" y="1282607"/>
              <a:ext cx="136559" cy="14565"/>
            </a:xfrm>
            <a:custGeom>
              <a:avLst/>
              <a:gdLst/>
              <a:ahLst/>
              <a:cxnLst>
                <a:cxn ang="0">
                  <a:pos x="41" y="6"/>
                </a:cxn>
                <a:cxn ang="0">
                  <a:pos x="0" y="0"/>
                </a:cxn>
                <a:cxn ang="0">
                  <a:pos x="41" y="6"/>
                </a:cxn>
              </a:cxnLst>
              <a:rect l="0" t="0" r="r" b="b"/>
              <a:pathLst>
                <a:path w="41" h="6">
                  <a:moveTo>
                    <a:pt x="41" y="6"/>
                  </a:moveTo>
                  <a:lnTo>
                    <a:pt x="0" y="0"/>
                  </a:lnTo>
                  <a:lnTo>
                    <a:pt x="41" y="6"/>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69" name="Line 5890"/>
            <p:cNvSpPr>
              <a:spLocks noChangeShapeType="1"/>
            </p:cNvSpPr>
            <p:nvPr/>
          </p:nvSpPr>
          <p:spPr bwMode="gray">
            <a:xfrm flipH="1" flipV="1">
              <a:off x="7536365" y="1282607"/>
              <a:ext cx="136559" cy="14565"/>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0" name="Freeform 5904"/>
            <p:cNvSpPr>
              <a:spLocks/>
            </p:cNvSpPr>
            <p:nvPr/>
          </p:nvSpPr>
          <p:spPr bwMode="gray">
            <a:xfrm>
              <a:off x="4499560" y="3556433"/>
              <a:ext cx="13006" cy="66354"/>
            </a:xfrm>
            <a:custGeom>
              <a:avLst/>
              <a:gdLst/>
              <a:ahLst/>
              <a:cxnLst>
                <a:cxn ang="0">
                  <a:pos x="4" y="0"/>
                </a:cxn>
                <a:cxn ang="0">
                  <a:pos x="0" y="26"/>
                </a:cxn>
                <a:cxn ang="0">
                  <a:pos x="4" y="0"/>
                </a:cxn>
              </a:cxnLst>
              <a:rect l="0" t="0" r="r" b="b"/>
              <a:pathLst>
                <a:path w="4" h="26">
                  <a:moveTo>
                    <a:pt x="4" y="0"/>
                  </a:moveTo>
                  <a:lnTo>
                    <a:pt x="0" y="26"/>
                  </a:lnTo>
                  <a:lnTo>
                    <a:pt x="4"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1" name="Line 5905"/>
            <p:cNvSpPr>
              <a:spLocks noChangeShapeType="1"/>
            </p:cNvSpPr>
            <p:nvPr/>
          </p:nvSpPr>
          <p:spPr bwMode="gray">
            <a:xfrm flipH="1">
              <a:off x="4499560" y="3556433"/>
              <a:ext cx="13006" cy="66354"/>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2" name="Freeform 5906"/>
            <p:cNvSpPr>
              <a:spLocks/>
            </p:cNvSpPr>
            <p:nvPr/>
          </p:nvSpPr>
          <p:spPr bwMode="gray">
            <a:xfrm>
              <a:off x="4499560" y="3676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3" name="Freeform 5907"/>
            <p:cNvSpPr>
              <a:spLocks/>
            </p:cNvSpPr>
            <p:nvPr/>
          </p:nvSpPr>
          <p:spPr bwMode="gray">
            <a:xfrm>
              <a:off x="4575967" y="384126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4" name="Freeform 5911"/>
            <p:cNvSpPr>
              <a:spLocks/>
            </p:cNvSpPr>
            <p:nvPr/>
          </p:nvSpPr>
          <p:spPr bwMode="gray">
            <a:xfrm>
              <a:off x="4865342" y="4213496"/>
              <a:ext cx="30889" cy="37223"/>
            </a:xfrm>
            <a:custGeom>
              <a:avLst/>
              <a:gdLst/>
              <a:ahLst/>
              <a:cxnLst>
                <a:cxn ang="0">
                  <a:pos x="0" y="2"/>
                </a:cxn>
                <a:cxn ang="0">
                  <a:pos x="3" y="15"/>
                </a:cxn>
                <a:cxn ang="0">
                  <a:pos x="9" y="13"/>
                </a:cxn>
                <a:cxn ang="0">
                  <a:pos x="3" y="0"/>
                </a:cxn>
                <a:cxn ang="0">
                  <a:pos x="0" y="2"/>
                </a:cxn>
                <a:cxn ang="0">
                  <a:pos x="0" y="2"/>
                </a:cxn>
              </a:cxnLst>
              <a:rect l="0" t="0" r="r" b="b"/>
              <a:pathLst>
                <a:path w="9" h="15">
                  <a:moveTo>
                    <a:pt x="0" y="2"/>
                  </a:moveTo>
                  <a:lnTo>
                    <a:pt x="3" y="15"/>
                  </a:lnTo>
                  <a:lnTo>
                    <a:pt x="9" y="13"/>
                  </a:lnTo>
                  <a:lnTo>
                    <a:pt x="3" y="0"/>
                  </a:lnTo>
                  <a:lnTo>
                    <a:pt x="0" y="2"/>
                  </a:lnTo>
                  <a:lnTo>
                    <a:pt x="0" y="2"/>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5" name="Freeform 5912"/>
            <p:cNvSpPr>
              <a:spLocks/>
            </p:cNvSpPr>
            <p:nvPr/>
          </p:nvSpPr>
          <p:spPr bwMode="gray">
            <a:xfrm>
              <a:off x="5053923" y="441903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6" name="Freeform 5913"/>
            <p:cNvSpPr>
              <a:spLocks/>
            </p:cNvSpPr>
            <p:nvPr/>
          </p:nvSpPr>
          <p:spPr bwMode="gray">
            <a:xfrm>
              <a:off x="5218119" y="46488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7" name="Freeform 5914"/>
            <p:cNvSpPr>
              <a:spLocks/>
            </p:cNvSpPr>
            <p:nvPr/>
          </p:nvSpPr>
          <p:spPr bwMode="gray">
            <a:xfrm>
              <a:off x="3811889" y="3713416"/>
              <a:ext cx="115425" cy="176403"/>
            </a:xfrm>
            <a:custGeom>
              <a:avLst/>
              <a:gdLst/>
              <a:ahLst/>
              <a:cxnLst>
                <a:cxn ang="0">
                  <a:pos x="0" y="32"/>
                </a:cxn>
                <a:cxn ang="0">
                  <a:pos x="9" y="70"/>
                </a:cxn>
                <a:cxn ang="0">
                  <a:pos x="24" y="68"/>
                </a:cxn>
                <a:cxn ang="0">
                  <a:pos x="32" y="62"/>
                </a:cxn>
                <a:cxn ang="0">
                  <a:pos x="34" y="41"/>
                </a:cxn>
                <a:cxn ang="0">
                  <a:pos x="11" y="6"/>
                </a:cxn>
                <a:cxn ang="0">
                  <a:pos x="2" y="0"/>
                </a:cxn>
                <a:cxn ang="0">
                  <a:pos x="5" y="8"/>
                </a:cxn>
                <a:cxn ang="0">
                  <a:pos x="0" y="32"/>
                </a:cxn>
                <a:cxn ang="0">
                  <a:pos x="0" y="32"/>
                </a:cxn>
              </a:cxnLst>
              <a:rect l="0" t="0" r="r" b="b"/>
              <a:pathLst>
                <a:path w="34" h="70">
                  <a:moveTo>
                    <a:pt x="0" y="32"/>
                  </a:moveTo>
                  <a:lnTo>
                    <a:pt x="9" y="70"/>
                  </a:lnTo>
                  <a:lnTo>
                    <a:pt x="24" y="68"/>
                  </a:lnTo>
                  <a:lnTo>
                    <a:pt x="32" y="62"/>
                  </a:lnTo>
                  <a:lnTo>
                    <a:pt x="34" y="41"/>
                  </a:lnTo>
                  <a:lnTo>
                    <a:pt x="11" y="6"/>
                  </a:lnTo>
                  <a:lnTo>
                    <a:pt x="2" y="0"/>
                  </a:lnTo>
                  <a:lnTo>
                    <a:pt x="5" y="8"/>
                  </a:lnTo>
                  <a:lnTo>
                    <a:pt x="0" y="32"/>
                  </a:lnTo>
                  <a:lnTo>
                    <a:pt x="0" y="32"/>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8" name="Freeform 5915"/>
            <p:cNvSpPr>
              <a:spLocks/>
            </p:cNvSpPr>
            <p:nvPr/>
          </p:nvSpPr>
          <p:spPr bwMode="gray">
            <a:xfrm>
              <a:off x="5318912" y="3245703"/>
              <a:ext cx="117050" cy="80919"/>
            </a:xfrm>
            <a:custGeom>
              <a:avLst/>
              <a:gdLst/>
              <a:ahLst/>
              <a:cxnLst>
                <a:cxn ang="0">
                  <a:pos x="0" y="11"/>
                </a:cxn>
                <a:cxn ang="0">
                  <a:pos x="3" y="28"/>
                </a:cxn>
                <a:cxn ang="0">
                  <a:pos x="18" y="32"/>
                </a:cxn>
                <a:cxn ang="0">
                  <a:pos x="30" y="22"/>
                </a:cxn>
                <a:cxn ang="0">
                  <a:pos x="35" y="0"/>
                </a:cxn>
                <a:cxn ang="0">
                  <a:pos x="13" y="2"/>
                </a:cxn>
                <a:cxn ang="0">
                  <a:pos x="0" y="11"/>
                </a:cxn>
                <a:cxn ang="0">
                  <a:pos x="0" y="11"/>
                </a:cxn>
              </a:cxnLst>
              <a:rect l="0" t="0" r="r" b="b"/>
              <a:pathLst>
                <a:path w="35" h="32">
                  <a:moveTo>
                    <a:pt x="0" y="11"/>
                  </a:moveTo>
                  <a:lnTo>
                    <a:pt x="3" y="28"/>
                  </a:lnTo>
                  <a:lnTo>
                    <a:pt x="18" y="32"/>
                  </a:lnTo>
                  <a:lnTo>
                    <a:pt x="30" y="22"/>
                  </a:lnTo>
                  <a:lnTo>
                    <a:pt x="35" y="0"/>
                  </a:lnTo>
                  <a:lnTo>
                    <a:pt x="13" y="2"/>
                  </a:lnTo>
                  <a:lnTo>
                    <a:pt x="0" y="11"/>
                  </a:lnTo>
                  <a:lnTo>
                    <a:pt x="0" y="11"/>
                  </a:lnTo>
                  <a:close/>
                </a:path>
              </a:pathLst>
            </a:custGeom>
            <a:solidFill>
              <a:srgbClr val="956B43"/>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79" name="Freeform 5916"/>
            <p:cNvSpPr>
              <a:spLocks/>
            </p:cNvSpPr>
            <p:nvPr/>
          </p:nvSpPr>
          <p:spPr bwMode="gray">
            <a:xfrm>
              <a:off x="5891158" y="3001328"/>
              <a:ext cx="73156" cy="150509"/>
            </a:xfrm>
            <a:custGeom>
              <a:avLst/>
              <a:gdLst/>
              <a:ahLst/>
              <a:cxnLst>
                <a:cxn ang="0">
                  <a:pos x="0" y="30"/>
                </a:cxn>
                <a:cxn ang="0">
                  <a:pos x="6" y="49"/>
                </a:cxn>
                <a:cxn ang="0">
                  <a:pos x="15" y="60"/>
                </a:cxn>
                <a:cxn ang="0">
                  <a:pos x="22" y="4"/>
                </a:cxn>
                <a:cxn ang="0">
                  <a:pos x="17" y="0"/>
                </a:cxn>
                <a:cxn ang="0">
                  <a:pos x="9" y="6"/>
                </a:cxn>
                <a:cxn ang="0">
                  <a:pos x="0" y="30"/>
                </a:cxn>
                <a:cxn ang="0">
                  <a:pos x="0" y="30"/>
                </a:cxn>
              </a:cxnLst>
              <a:rect l="0" t="0" r="r" b="b"/>
              <a:pathLst>
                <a:path w="22" h="60">
                  <a:moveTo>
                    <a:pt x="0" y="30"/>
                  </a:moveTo>
                  <a:lnTo>
                    <a:pt x="6" y="49"/>
                  </a:lnTo>
                  <a:lnTo>
                    <a:pt x="15" y="60"/>
                  </a:lnTo>
                  <a:lnTo>
                    <a:pt x="22" y="4"/>
                  </a:lnTo>
                  <a:lnTo>
                    <a:pt x="17" y="0"/>
                  </a:lnTo>
                  <a:lnTo>
                    <a:pt x="9" y="6"/>
                  </a:lnTo>
                  <a:lnTo>
                    <a:pt x="0" y="30"/>
                  </a:lnTo>
                  <a:lnTo>
                    <a:pt x="0" y="3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0" name="Freeform 5917"/>
            <p:cNvSpPr>
              <a:spLocks/>
            </p:cNvSpPr>
            <p:nvPr/>
          </p:nvSpPr>
          <p:spPr bwMode="gray">
            <a:xfrm>
              <a:off x="6216298" y="2608061"/>
              <a:ext cx="134932" cy="127853"/>
            </a:xfrm>
            <a:custGeom>
              <a:avLst/>
              <a:gdLst/>
              <a:ahLst/>
              <a:cxnLst>
                <a:cxn ang="0">
                  <a:pos x="0" y="11"/>
                </a:cxn>
                <a:cxn ang="0">
                  <a:pos x="8" y="19"/>
                </a:cxn>
                <a:cxn ang="0">
                  <a:pos x="14" y="19"/>
                </a:cxn>
                <a:cxn ang="0">
                  <a:pos x="14" y="13"/>
                </a:cxn>
                <a:cxn ang="0">
                  <a:pos x="19" y="19"/>
                </a:cxn>
                <a:cxn ang="0">
                  <a:pos x="23" y="47"/>
                </a:cxn>
                <a:cxn ang="0">
                  <a:pos x="34" y="51"/>
                </a:cxn>
                <a:cxn ang="0">
                  <a:pos x="40" y="43"/>
                </a:cxn>
                <a:cxn ang="0">
                  <a:pos x="40" y="17"/>
                </a:cxn>
                <a:cxn ang="0">
                  <a:pos x="30" y="2"/>
                </a:cxn>
                <a:cxn ang="0">
                  <a:pos x="10" y="0"/>
                </a:cxn>
                <a:cxn ang="0">
                  <a:pos x="0" y="11"/>
                </a:cxn>
                <a:cxn ang="0">
                  <a:pos x="0" y="11"/>
                </a:cxn>
              </a:cxnLst>
              <a:rect l="0" t="0" r="r" b="b"/>
              <a:pathLst>
                <a:path w="40" h="51">
                  <a:moveTo>
                    <a:pt x="0" y="11"/>
                  </a:moveTo>
                  <a:lnTo>
                    <a:pt x="8" y="19"/>
                  </a:lnTo>
                  <a:lnTo>
                    <a:pt x="14" y="19"/>
                  </a:lnTo>
                  <a:lnTo>
                    <a:pt x="14" y="13"/>
                  </a:lnTo>
                  <a:lnTo>
                    <a:pt x="19" y="19"/>
                  </a:lnTo>
                  <a:lnTo>
                    <a:pt x="23" y="47"/>
                  </a:lnTo>
                  <a:lnTo>
                    <a:pt x="34" y="51"/>
                  </a:lnTo>
                  <a:lnTo>
                    <a:pt x="40" y="43"/>
                  </a:lnTo>
                  <a:lnTo>
                    <a:pt x="40" y="17"/>
                  </a:lnTo>
                  <a:lnTo>
                    <a:pt x="30" y="2"/>
                  </a:lnTo>
                  <a:lnTo>
                    <a:pt x="10" y="0"/>
                  </a:lnTo>
                  <a:lnTo>
                    <a:pt x="0" y="11"/>
                  </a:lnTo>
                  <a:lnTo>
                    <a:pt x="0" y="11"/>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1" name="Freeform 5918"/>
            <p:cNvSpPr>
              <a:spLocks/>
            </p:cNvSpPr>
            <p:nvPr/>
          </p:nvSpPr>
          <p:spPr bwMode="gray">
            <a:xfrm>
              <a:off x="6357733" y="2590259"/>
              <a:ext cx="110547" cy="64735"/>
            </a:xfrm>
            <a:custGeom>
              <a:avLst/>
              <a:gdLst/>
              <a:ahLst/>
              <a:cxnLst>
                <a:cxn ang="0">
                  <a:pos x="0" y="15"/>
                </a:cxn>
                <a:cxn ang="0">
                  <a:pos x="15" y="26"/>
                </a:cxn>
                <a:cxn ang="0">
                  <a:pos x="16" y="16"/>
                </a:cxn>
                <a:cxn ang="0">
                  <a:pos x="22" y="13"/>
                </a:cxn>
                <a:cxn ang="0">
                  <a:pos x="28" y="18"/>
                </a:cxn>
                <a:cxn ang="0">
                  <a:pos x="33" y="7"/>
                </a:cxn>
                <a:cxn ang="0">
                  <a:pos x="30" y="0"/>
                </a:cxn>
                <a:cxn ang="0">
                  <a:pos x="15" y="0"/>
                </a:cxn>
                <a:cxn ang="0">
                  <a:pos x="13" y="5"/>
                </a:cxn>
                <a:cxn ang="0">
                  <a:pos x="3" y="3"/>
                </a:cxn>
                <a:cxn ang="0">
                  <a:pos x="0" y="15"/>
                </a:cxn>
                <a:cxn ang="0">
                  <a:pos x="0" y="15"/>
                </a:cxn>
              </a:cxnLst>
              <a:rect l="0" t="0" r="r" b="b"/>
              <a:pathLst>
                <a:path w="33" h="26">
                  <a:moveTo>
                    <a:pt x="0" y="15"/>
                  </a:moveTo>
                  <a:lnTo>
                    <a:pt x="15" y="26"/>
                  </a:lnTo>
                  <a:lnTo>
                    <a:pt x="16" y="16"/>
                  </a:lnTo>
                  <a:lnTo>
                    <a:pt x="22" y="13"/>
                  </a:lnTo>
                  <a:lnTo>
                    <a:pt x="28" y="18"/>
                  </a:lnTo>
                  <a:lnTo>
                    <a:pt x="33" y="7"/>
                  </a:lnTo>
                  <a:lnTo>
                    <a:pt x="30" y="0"/>
                  </a:lnTo>
                  <a:lnTo>
                    <a:pt x="15" y="0"/>
                  </a:lnTo>
                  <a:lnTo>
                    <a:pt x="13" y="5"/>
                  </a:lnTo>
                  <a:lnTo>
                    <a:pt x="3" y="3"/>
                  </a:lnTo>
                  <a:lnTo>
                    <a:pt x="0" y="15"/>
                  </a:lnTo>
                  <a:lnTo>
                    <a:pt x="0" y="15"/>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2" name="Freeform 5919"/>
            <p:cNvSpPr>
              <a:spLocks/>
            </p:cNvSpPr>
            <p:nvPr/>
          </p:nvSpPr>
          <p:spPr bwMode="gray">
            <a:xfrm>
              <a:off x="6265068" y="2258490"/>
              <a:ext cx="469826" cy="368991"/>
            </a:xfrm>
            <a:custGeom>
              <a:avLst/>
              <a:gdLst/>
              <a:ahLst/>
              <a:cxnLst>
                <a:cxn ang="0">
                  <a:pos x="0" y="131"/>
                </a:cxn>
                <a:cxn ang="0">
                  <a:pos x="3" y="138"/>
                </a:cxn>
                <a:cxn ang="0">
                  <a:pos x="20" y="138"/>
                </a:cxn>
                <a:cxn ang="0">
                  <a:pos x="22" y="133"/>
                </a:cxn>
                <a:cxn ang="0">
                  <a:pos x="52" y="121"/>
                </a:cxn>
                <a:cxn ang="0">
                  <a:pos x="67" y="123"/>
                </a:cxn>
                <a:cxn ang="0">
                  <a:pos x="69" y="138"/>
                </a:cxn>
                <a:cxn ang="0">
                  <a:pos x="82" y="148"/>
                </a:cxn>
                <a:cxn ang="0">
                  <a:pos x="89" y="131"/>
                </a:cxn>
                <a:cxn ang="0">
                  <a:pos x="84" y="125"/>
                </a:cxn>
                <a:cxn ang="0">
                  <a:pos x="84" y="118"/>
                </a:cxn>
                <a:cxn ang="0">
                  <a:pos x="95" y="125"/>
                </a:cxn>
                <a:cxn ang="0">
                  <a:pos x="108" y="125"/>
                </a:cxn>
                <a:cxn ang="0">
                  <a:pos x="114" y="116"/>
                </a:cxn>
                <a:cxn ang="0">
                  <a:pos x="119" y="125"/>
                </a:cxn>
                <a:cxn ang="0">
                  <a:pos x="119" y="114"/>
                </a:cxn>
                <a:cxn ang="0">
                  <a:pos x="127" y="108"/>
                </a:cxn>
                <a:cxn ang="0">
                  <a:pos x="131" y="119"/>
                </a:cxn>
                <a:cxn ang="0">
                  <a:pos x="138" y="114"/>
                </a:cxn>
                <a:cxn ang="0">
                  <a:pos x="140" y="104"/>
                </a:cxn>
                <a:cxn ang="0">
                  <a:pos x="121" y="61"/>
                </a:cxn>
                <a:cxn ang="0">
                  <a:pos x="123" y="58"/>
                </a:cxn>
                <a:cxn ang="0">
                  <a:pos x="129" y="58"/>
                </a:cxn>
                <a:cxn ang="0">
                  <a:pos x="127" y="43"/>
                </a:cxn>
                <a:cxn ang="0">
                  <a:pos x="99" y="1"/>
                </a:cxn>
                <a:cxn ang="0">
                  <a:pos x="88" y="0"/>
                </a:cxn>
                <a:cxn ang="0">
                  <a:pos x="97" y="9"/>
                </a:cxn>
                <a:cxn ang="0">
                  <a:pos x="84" y="5"/>
                </a:cxn>
                <a:cxn ang="0">
                  <a:pos x="97" y="45"/>
                </a:cxn>
                <a:cxn ang="0">
                  <a:pos x="93" y="75"/>
                </a:cxn>
                <a:cxn ang="0">
                  <a:pos x="74" y="86"/>
                </a:cxn>
                <a:cxn ang="0">
                  <a:pos x="71" y="73"/>
                </a:cxn>
                <a:cxn ang="0">
                  <a:pos x="67" y="76"/>
                </a:cxn>
                <a:cxn ang="0">
                  <a:pos x="69" y="106"/>
                </a:cxn>
                <a:cxn ang="0">
                  <a:pos x="65" y="108"/>
                </a:cxn>
                <a:cxn ang="0">
                  <a:pos x="56" y="104"/>
                </a:cxn>
                <a:cxn ang="0">
                  <a:pos x="20" y="108"/>
                </a:cxn>
                <a:cxn ang="0">
                  <a:pos x="0" y="131"/>
                </a:cxn>
                <a:cxn ang="0">
                  <a:pos x="0" y="131"/>
                </a:cxn>
              </a:cxnLst>
              <a:rect l="0" t="0" r="r" b="b"/>
              <a:pathLst>
                <a:path w="140" h="148">
                  <a:moveTo>
                    <a:pt x="0" y="131"/>
                  </a:moveTo>
                  <a:lnTo>
                    <a:pt x="3" y="138"/>
                  </a:lnTo>
                  <a:lnTo>
                    <a:pt x="20" y="138"/>
                  </a:lnTo>
                  <a:lnTo>
                    <a:pt x="22" y="133"/>
                  </a:lnTo>
                  <a:lnTo>
                    <a:pt x="52" y="121"/>
                  </a:lnTo>
                  <a:lnTo>
                    <a:pt x="67" y="123"/>
                  </a:lnTo>
                  <a:lnTo>
                    <a:pt x="69" y="138"/>
                  </a:lnTo>
                  <a:lnTo>
                    <a:pt x="82" y="148"/>
                  </a:lnTo>
                  <a:lnTo>
                    <a:pt x="89" y="131"/>
                  </a:lnTo>
                  <a:lnTo>
                    <a:pt x="84" y="125"/>
                  </a:lnTo>
                  <a:lnTo>
                    <a:pt x="84" y="118"/>
                  </a:lnTo>
                  <a:lnTo>
                    <a:pt x="95" y="125"/>
                  </a:lnTo>
                  <a:lnTo>
                    <a:pt x="108" y="125"/>
                  </a:lnTo>
                  <a:lnTo>
                    <a:pt x="114" y="116"/>
                  </a:lnTo>
                  <a:lnTo>
                    <a:pt x="119" y="125"/>
                  </a:lnTo>
                  <a:lnTo>
                    <a:pt x="119" y="114"/>
                  </a:lnTo>
                  <a:lnTo>
                    <a:pt x="127" y="108"/>
                  </a:lnTo>
                  <a:lnTo>
                    <a:pt x="131" y="119"/>
                  </a:lnTo>
                  <a:lnTo>
                    <a:pt x="138" y="114"/>
                  </a:lnTo>
                  <a:lnTo>
                    <a:pt x="140" y="104"/>
                  </a:lnTo>
                  <a:lnTo>
                    <a:pt x="121" y="61"/>
                  </a:lnTo>
                  <a:lnTo>
                    <a:pt x="123" y="58"/>
                  </a:lnTo>
                  <a:lnTo>
                    <a:pt x="129" y="58"/>
                  </a:lnTo>
                  <a:lnTo>
                    <a:pt x="127" y="43"/>
                  </a:lnTo>
                  <a:lnTo>
                    <a:pt x="99" y="1"/>
                  </a:lnTo>
                  <a:lnTo>
                    <a:pt x="88" y="0"/>
                  </a:lnTo>
                  <a:lnTo>
                    <a:pt x="97" y="9"/>
                  </a:lnTo>
                  <a:lnTo>
                    <a:pt x="84" y="5"/>
                  </a:lnTo>
                  <a:lnTo>
                    <a:pt x="97" y="45"/>
                  </a:lnTo>
                  <a:lnTo>
                    <a:pt x="93" y="75"/>
                  </a:lnTo>
                  <a:lnTo>
                    <a:pt x="74" y="86"/>
                  </a:lnTo>
                  <a:lnTo>
                    <a:pt x="71" y="73"/>
                  </a:lnTo>
                  <a:lnTo>
                    <a:pt x="67" y="76"/>
                  </a:lnTo>
                  <a:lnTo>
                    <a:pt x="69" y="106"/>
                  </a:lnTo>
                  <a:lnTo>
                    <a:pt x="65" y="108"/>
                  </a:lnTo>
                  <a:lnTo>
                    <a:pt x="56" y="104"/>
                  </a:lnTo>
                  <a:lnTo>
                    <a:pt x="20" y="108"/>
                  </a:lnTo>
                  <a:lnTo>
                    <a:pt x="0" y="131"/>
                  </a:lnTo>
                  <a:lnTo>
                    <a:pt x="0" y="131"/>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3" name="Freeform 5920"/>
            <p:cNvSpPr>
              <a:spLocks/>
            </p:cNvSpPr>
            <p:nvPr/>
          </p:nvSpPr>
          <p:spPr bwMode="gray">
            <a:xfrm>
              <a:off x="6452023" y="2075614"/>
              <a:ext cx="289374" cy="184496"/>
            </a:xfrm>
            <a:custGeom>
              <a:avLst/>
              <a:gdLst/>
              <a:ahLst/>
              <a:cxnLst>
                <a:cxn ang="0">
                  <a:pos x="5" y="52"/>
                </a:cxn>
                <a:cxn ang="0">
                  <a:pos x="20" y="74"/>
                </a:cxn>
                <a:cxn ang="0">
                  <a:pos x="32" y="65"/>
                </a:cxn>
                <a:cxn ang="0">
                  <a:pos x="15" y="54"/>
                </a:cxn>
                <a:cxn ang="0">
                  <a:pos x="24" y="56"/>
                </a:cxn>
                <a:cxn ang="0">
                  <a:pos x="35" y="52"/>
                </a:cxn>
                <a:cxn ang="0">
                  <a:pos x="62" y="63"/>
                </a:cxn>
                <a:cxn ang="0">
                  <a:pos x="65" y="44"/>
                </a:cxn>
                <a:cxn ang="0">
                  <a:pos x="75" y="44"/>
                </a:cxn>
                <a:cxn ang="0">
                  <a:pos x="86" y="37"/>
                </a:cxn>
                <a:cxn ang="0">
                  <a:pos x="77" y="39"/>
                </a:cxn>
                <a:cxn ang="0">
                  <a:pos x="69" y="31"/>
                </a:cxn>
                <a:cxn ang="0">
                  <a:pos x="67" y="22"/>
                </a:cxn>
                <a:cxn ang="0">
                  <a:pos x="62" y="28"/>
                </a:cxn>
                <a:cxn ang="0">
                  <a:pos x="43" y="24"/>
                </a:cxn>
                <a:cxn ang="0">
                  <a:pos x="3" y="0"/>
                </a:cxn>
                <a:cxn ang="0">
                  <a:pos x="0" y="3"/>
                </a:cxn>
                <a:cxn ang="0">
                  <a:pos x="9" y="13"/>
                </a:cxn>
                <a:cxn ang="0">
                  <a:pos x="20" y="41"/>
                </a:cxn>
                <a:cxn ang="0">
                  <a:pos x="5" y="39"/>
                </a:cxn>
                <a:cxn ang="0">
                  <a:pos x="11" y="44"/>
                </a:cxn>
                <a:cxn ang="0">
                  <a:pos x="5" y="52"/>
                </a:cxn>
                <a:cxn ang="0">
                  <a:pos x="5" y="52"/>
                </a:cxn>
              </a:cxnLst>
              <a:rect l="0" t="0" r="r" b="b"/>
              <a:pathLst>
                <a:path w="86" h="74">
                  <a:moveTo>
                    <a:pt x="5" y="52"/>
                  </a:moveTo>
                  <a:lnTo>
                    <a:pt x="20" y="74"/>
                  </a:lnTo>
                  <a:lnTo>
                    <a:pt x="32" y="65"/>
                  </a:lnTo>
                  <a:lnTo>
                    <a:pt x="15" y="54"/>
                  </a:lnTo>
                  <a:lnTo>
                    <a:pt x="24" y="56"/>
                  </a:lnTo>
                  <a:lnTo>
                    <a:pt x="35" y="52"/>
                  </a:lnTo>
                  <a:lnTo>
                    <a:pt x="62" y="63"/>
                  </a:lnTo>
                  <a:lnTo>
                    <a:pt x="65" y="44"/>
                  </a:lnTo>
                  <a:lnTo>
                    <a:pt x="75" y="44"/>
                  </a:lnTo>
                  <a:lnTo>
                    <a:pt x="86" y="37"/>
                  </a:lnTo>
                  <a:lnTo>
                    <a:pt x="77" y="39"/>
                  </a:lnTo>
                  <a:lnTo>
                    <a:pt x="69" y="31"/>
                  </a:lnTo>
                  <a:lnTo>
                    <a:pt x="67" y="22"/>
                  </a:lnTo>
                  <a:lnTo>
                    <a:pt x="62" y="28"/>
                  </a:lnTo>
                  <a:lnTo>
                    <a:pt x="43" y="24"/>
                  </a:lnTo>
                  <a:lnTo>
                    <a:pt x="3" y="0"/>
                  </a:lnTo>
                  <a:lnTo>
                    <a:pt x="0" y="3"/>
                  </a:lnTo>
                  <a:lnTo>
                    <a:pt x="9" y="13"/>
                  </a:lnTo>
                  <a:lnTo>
                    <a:pt x="20" y="41"/>
                  </a:lnTo>
                  <a:lnTo>
                    <a:pt x="5" y="39"/>
                  </a:lnTo>
                  <a:lnTo>
                    <a:pt x="11" y="44"/>
                  </a:lnTo>
                  <a:lnTo>
                    <a:pt x="5" y="52"/>
                  </a:lnTo>
                  <a:lnTo>
                    <a:pt x="5" y="52"/>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4" name="Freeform 5921"/>
            <p:cNvSpPr>
              <a:spLocks/>
            </p:cNvSpPr>
            <p:nvPr/>
          </p:nvSpPr>
          <p:spPr bwMode="gray">
            <a:xfrm>
              <a:off x="6078113" y="304826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5" name="Freeform 5922"/>
            <p:cNvSpPr>
              <a:spLocks/>
            </p:cNvSpPr>
            <p:nvPr/>
          </p:nvSpPr>
          <p:spPr bwMode="gray">
            <a:xfrm>
              <a:off x="6162649" y="30272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6" name="Freeform 5923"/>
            <p:cNvSpPr>
              <a:spLocks/>
            </p:cNvSpPr>
            <p:nvPr/>
          </p:nvSpPr>
          <p:spPr bwMode="gray">
            <a:xfrm>
              <a:off x="6265068" y="2930119"/>
              <a:ext cx="9754" cy="33986"/>
            </a:xfrm>
            <a:custGeom>
              <a:avLst/>
              <a:gdLst/>
              <a:ahLst/>
              <a:cxnLst>
                <a:cxn ang="0">
                  <a:pos x="0" y="13"/>
                </a:cxn>
                <a:cxn ang="0">
                  <a:pos x="3" y="0"/>
                </a:cxn>
                <a:cxn ang="0">
                  <a:pos x="0" y="13"/>
                </a:cxn>
              </a:cxnLst>
              <a:rect l="0" t="0" r="r" b="b"/>
              <a:pathLst>
                <a:path w="3" h="13">
                  <a:moveTo>
                    <a:pt x="0" y="13"/>
                  </a:moveTo>
                  <a:lnTo>
                    <a:pt x="3" y="0"/>
                  </a:lnTo>
                  <a:lnTo>
                    <a:pt x="0" y="13"/>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7" name="Line 5924"/>
            <p:cNvSpPr>
              <a:spLocks noChangeShapeType="1"/>
            </p:cNvSpPr>
            <p:nvPr/>
          </p:nvSpPr>
          <p:spPr bwMode="gray">
            <a:xfrm flipV="1">
              <a:off x="6265068" y="2930119"/>
              <a:ext cx="9754" cy="33986"/>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8" name="Freeform 5925"/>
            <p:cNvSpPr>
              <a:spLocks/>
            </p:cNvSpPr>
            <p:nvPr/>
          </p:nvSpPr>
          <p:spPr bwMode="gray">
            <a:xfrm>
              <a:off x="6315465" y="2855674"/>
              <a:ext cx="9754" cy="14565"/>
            </a:xfrm>
            <a:custGeom>
              <a:avLst/>
              <a:gdLst/>
              <a:ahLst/>
              <a:cxnLst>
                <a:cxn ang="0">
                  <a:pos x="0" y="6"/>
                </a:cxn>
                <a:cxn ang="0">
                  <a:pos x="3" y="0"/>
                </a:cxn>
                <a:cxn ang="0">
                  <a:pos x="0" y="6"/>
                </a:cxn>
              </a:cxnLst>
              <a:rect l="0" t="0" r="r" b="b"/>
              <a:pathLst>
                <a:path w="3" h="6">
                  <a:moveTo>
                    <a:pt x="0" y="6"/>
                  </a:moveTo>
                  <a:lnTo>
                    <a:pt x="3" y="0"/>
                  </a:lnTo>
                  <a:lnTo>
                    <a:pt x="0" y="6"/>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89" name="Line 5926"/>
            <p:cNvSpPr>
              <a:spLocks noChangeShapeType="1"/>
            </p:cNvSpPr>
            <p:nvPr/>
          </p:nvSpPr>
          <p:spPr bwMode="gray">
            <a:xfrm flipV="1">
              <a:off x="6315465" y="2855674"/>
              <a:ext cx="9754" cy="14565"/>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0" name="Freeform 5927"/>
            <p:cNvSpPr>
              <a:spLocks/>
            </p:cNvSpPr>
            <p:nvPr/>
          </p:nvSpPr>
          <p:spPr bwMode="gray">
            <a:xfrm>
              <a:off x="6330096" y="276828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1" name="Freeform 5928"/>
            <p:cNvSpPr>
              <a:spLocks/>
            </p:cNvSpPr>
            <p:nvPr/>
          </p:nvSpPr>
          <p:spPr bwMode="gray">
            <a:xfrm>
              <a:off x="6760906" y="264042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2" name="Freeform 5929"/>
            <p:cNvSpPr>
              <a:spLocks/>
            </p:cNvSpPr>
            <p:nvPr/>
          </p:nvSpPr>
          <p:spPr bwMode="gray">
            <a:xfrm>
              <a:off x="6770660" y="26679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3" name="Freeform 5930"/>
            <p:cNvSpPr>
              <a:spLocks/>
            </p:cNvSpPr>
            <p:nvPr/>
          </p:nvSpPr>
          <p:spPr bwMode="gray">
            <a:xfrm>
              <a:off x="6842191" y="276342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4" name="Freeform 5931"/>
            <p:cNvSpPr>
              <a:spLocks/>
            </p:cNvSpPr>
            <p:nvPr/>
          </p:nvSpPr>
          <p:spPr bwMode="gray">
            <a:xfrm>
              <a:off x="7009638" y="291879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5" name="Freeform 5932"/>
            <p:cNvSpPr>
              <a:spLocks/>
            </p:cNvSpPr>
            <p:nvPr/>
          </p:nvSpPr>
          <p:spPr bwMode="gray">
            <a:xfrm>
              <a:off x="7017766" y="294144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6" name="Freeform 5933"/>
            <p:cNvSpPr>
              <a:spLocks/>
            </p:cNvSpPr>
            <p:nvPr/>
          </p:nvSpPr>
          <p:spPr bwMode="gray">
            <a:xfrm>
              <a:off x="7006387" y="30272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7" name="Freeform 5934"/>
            <p:cNvSpPr>
              <a:spLocks/>
            </p:cNvSpPr>
            <p:nvPr/>
          </p:nvSpPr>
          <p:spPr bwMode="gray">
            <a:xfrm>
              <a:off x="6704007" y="2125783"/>
              <a:ext cx="17882" cy="21039"/>
            </a:xfrm>
            <a:custGeom>
              <a:avLst/>
              <a:gdLst/>
              <a:ahLst/>
              <a:cxnLst>
                <a:cxn ang="0">
                  <a:pos x="0" y="9"/>
                </a:cxn>
                <a:cxn ang="0">
                  <a:pos x="5" y="0"/>
                </a:cxn>
                <a:cxn ang="0">
                  <a:pos x="0" y="9"/>
                </a:cxn>
              </a:cxnLst>
              <a:rect l="0" t="0" r="r" b="b"/>
              <a:pathLst>
                <a:path w="5" h="9">
                  <a:moveTo>
                    <a:pt x="0" y="9"/>
                  </a:moveTo>
                  <a:lnTo>
                    <a:pt x="5" y="0"/>
                  </a:lnTo>
                  <a:lnTo>
                    <a:pt x="0" y="9"/>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8" name="Line 5935"/>
            <p:cNvSpPr>
              <a:spLocks noChangeShapeType="1"/>
            </p:cNvSpPr>
            <p:nvPr/>
          </p:nvSpPr>
          <p:spPr bwMode="gray">
            <a:xfrm flipV="1">
              <a:off x="6704007" y="2125783"/>
              <a:ext cx="17882" cy="21039"/>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199" name="Freeform 5936"/>
            <p:cNvSpPr>
              <a:spLocks/>
            </p:cNvSpPr>
            <p:nvPr/>
          </p:nvSpPr>
          <p:spPr bwMode="gray">
            <a:xfrm>
              <a:off x="6754403" y="2075614"/>
              <a:ext cx="52022" cy="43696"/>
            </a:xfrm>
            <a:custGeom>
              <a:avLst/>
              <a:gdLst/>
              <a:ahLst/>
              <a:cxnLst>
                <a:cxn ang="0">
                  <a:pos x="0" y="18"/>
                </a:cxn>
                <a:cxn ang="0">
                  <a:pos x="15" y="0"/>
                </a:cxn>
                <a:cxn ang="0">
                  <a:pos x="3" y="1"/>
                </a:cxn>
                <a:cxn ang="0">
                  <a:pos x="0" y="18"/>
                </a:cxn>
                <a:cxn ang="0">
                  <a:pos x="0" y="18"/>
                </a:cxn>
              </a:cxnLst>
              <a:rect l="0" t="0" r="r" b="b"/>
              <a:pathLst>
                <a:path w="15" h="18">
                  <a:moveTo>
                    <a:pt x="0" y="18"/>
                  </a:moveTo>
                  <a:lnTo>
                    <a:pt x="15" y="0"/>
                  </a:lnTo>
                  <a:lnTo>
                    <a:pt x="3" y="1"/>
                  </a:lnTo>
                  <a:lnTo>
                    <a:pt x="0" y="18"/>
                  </a:lnTo>
                  <a:lnTo>
                    <a:pt x="0" y="18"/>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0" name="Freeform 5937"/>
            <p:cNvSpPr>
              <a:spLocks/>
            </p:cNvSpPr>
            <p:nvPr/>
          </p:nvSpPr>
          <p:spPr bwMode="gray">
            <a:xfrm>
              <a:off x="6829185" y="2036773"/>
              <a:ext cx="19508" cy="29131"/>
            </a:xfrm>
            <a:custGeom>
              <a:avLst/>
              <a:gdLst/>
              <a:ahLst/>
              <a:cxnLst>
                <a:cxn ang="0">
                  <a:pos x="0" y="11"/>
                </a:cxn>
                <a:cxn ang="0">
                  <a:pos x="6" y="0"/>
                </a:cxn>
                <a:cxn ang="0">
                  <a:pos x="0" y="11"/>
                </a:cxn>
                <a:cxn ang="0">
                  <a:pos x="0" y="11"/>
                </a:cxn>
              </a:cxnLst>
              <a:rect l="0" t="0" r="r" b="b"/>
              <a:pathLst>
                <a:path w="6" h="11">
                  <a:moveTo>
                    <a:pt x="0" y="11"/>
                  </a:moveTo>
                  <a:lnTo>
                    <a:pt x="6" y="0"/>
                  </a:lnTo>
                  <a:lnTo>
                    <a:pt x="0" y="11"/>
                  </a:lnTo>
                  <a:lnTo>
                    <a:pt x="0" y="11"/>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1" name="Freeform 5938"/>
            <p:cNvSpPr>
              <a:spLocks/>
            </p:cNvSpPr>
            <p:nvPr/>
          </p:nvSpPr>
          <p:spPr bwMode="gray">
            <a:xfrm>
              <a:off x="6886085" y="1999549"/>
              <a:ext cx="6503" cy="12947"/>
            </a:xfrm>
            <a:custGeom>
              <a:avLst/>
              <a:gdLst/>
              <a:ahLst/>
              <a:cxnLst>
                <a:cxn ang="0">
                  <a:pos x="0" y="5"/>
                </a:cxn>
                <a:cxn ang="0">
                  <a:pos x="2" y="0"/>
                </a:cxn>
                <a:cxn ang="0">
                  <a:pos x="0" y="5"/>
                </a:cxn>
              </a:cxnLst>
              <a:rect l="0" t="0" r="r" b="b"/>
              <a:pathLst>
                <a:path w="2" h="5">
                  <a:moveTo>
                    <a:pt x="0" y="5"/>
                  </a:moveTo>
                  <a:lnTo>
                    <a:pt x="2" y="0"/>
                  </a:lnTo>
                  <a:lnTo>
                    <a:pt x="0" y="5"/>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2" name="Line 5939"/>
            <p:cNvSpPr>
              <a:spLocks noChangeShapeType="1"/>
            </p:cNvSpPr>
            <p:nvPr/>
          </p:nvSpPr>
          <p:spPr bwMode="gray">
            <a:xfrm flipV="1">
              <a:off x="6886085" y="1999549"/>
              <a:ext cx="6503" cy="12947"/>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3" name="Freeform 5940"/>
            <p:cNvSpPr>
              <a:spLocks/>
            </p:cNvSpPr>
            <p:nvPr/>
          </p:nvSpPr>
          <p:spPr bwMode="gray">
            <a:xfrm>
              <a:off x="6900716" y="19574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4" name="Freeform 5941"/>
            <p:cNvSpPr>
              <a:spLocks/>
            </p:cNvSpPr>
            <p:nvPr/>
          </p:nvSpPr>
          <p:spPr bwMode="gray">
            <a:xfrm>
              <a:off x="6900716" y="1840948"/>
              <a:ext cx="29263" cy="25894"/>
            </a:xfrm>
            <a:custGeom>
              <a:avLst/>
              <a:gdLst/>
              <a:ahLst/>
              <a:cxnLst>
                <a:cxn ang="0">
                  <a:pos x="0" y="7"/>
                </a:cxn>
                <a:cxn ang="0">
                  <a:pos x="3" y="11"/>
                </a:cxn>
                <a:cxn ang="0">
                  <a:pos x="9" y="9"/>
                </a:cxn>
                <a:cxn ang="0">
                  <a:pos x="5" y="0"/>
                </a:cxn>
                <a:cxn ang="0">
                  <a:pos x="0" y="7"/>
                </a:cxn>
                <a:cxn ang="0">
                  <a:pos x="0" y="7"/>
                </a:cxn>
              </a:cxnLst>
              <a:rect l="0" t="0" r="r" b="b"/>
              <a:pathLst>
                <a:path w="9" h="11">
                  <a:moveTo>
                    <a:pt x="0" y="7"/>
                  </a:moveTo>
                  <a:lnTo>
                    <a:pt x="3" y="11"/>
                  </a:lnTo>
                  <a:lnTo>
                    <a:pt x="9" y="9"/>
                  </a:lnTo>
                  <a:lnTo>
                    <a:pt x="5" y="0"/>
                  </a:lnTo>
                  <a:lnTo>
                    <a:pt x="0" y="7"/>
                  </a:lnTo>
                  <a:lnTo>
                    <a:pt x="0" y="7"/>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5" name="Freeform 5942"/>
            <p:cNvSpPr>
              <a:spLocks/>
            </p:cNvSpPr>
            <p:nvPr/>
          </p:nvSpPr>
          <p:spPr bwMode="gray">
            <a:xfrm>
              <a:off x="6798298" y="1468720"/>
              <a:ext cx="37391" cy="29131"/>
            </a:xfrm>
            <a:custGeom>
              <a:avLst/>
              <a:gdLst/>
              <a:ahLst/>
              <a:cxnLst>
                <a:cxn ang="0">
                  <a:pos x="5" y="11"/>
                </a:cxn>
                <a:cxn ang="0">
                  <a:pos x="11" y="5"/>
                </a:cxn>
                <a:cxn ang="0">
                  <a:pos x="3" y="0"/>
                </a:cxn>
                <a:cxn ang="0">
                  <a:pos x="0" y="4"/>
                </a:cxn>
                <a:cxn ang="0">
                  <a:pos x="5" y="11"/>
                </a:cxn>
                <a:cxn ang="0">
                  <a:pos x="5" y="11"/>
                </a:cxn>
              </a:cxnLst>
              <a:rect l="0" t="0" r="r" b="b"/>
              <a:pathLst>
                <a:path w="11" h="11">
                  <a:moveTo>
                    <a:pt x="5" y="11"/>
                  </a:moveTo>
                  <a:lnTo>
                    <a:pt x="11" y="5"/>
                  </a:lnTo>
                  <a:lnTo>
                    <a:pt x="3" y="0"/>
                  </a:lnTo>
                  <a:lnTo>
                    <a:pt x="0" y="4"/>
                  </a:lnTo>
                  <a:lnTo>
                    <a:pt x="5" y="11"/>
                  </a:lnTo>
                  <a:lnTo>
                    <a:pt x="5" y="11"/>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6" name="Freeform 5943"/>
            <p:cNvSpPr>
              <a:spLocks/>
            </p:cNvSpPr>
            <p:nvPr/>
          </p:nvSpPr>
          <p:spPr bwMode="gray">
            <a:xfrm>
              <a:off x="6562571" y="970258"/>
              <a:ext cx="65028" cy="21039"/>
            </a:xfrm>
            <a:custGeom>
              <a:avLst/>
              <a:gdLst/>
              <a:ahLst/>
              <a:cxnLst>
                <a:cxn ang="0">
                  <a:pos x="6" y="0"/>
                </a:cxn>
                <a:cxn ang="0">
                  <a:pos x="0" y="6"/>
                </a:cxn>
                <a:cxn ang="0">
                  <a:pos x="19" y="8"/>
                </a:cxn>
                <a:cxn ang="0">
                  <a:pos x="6" y="0"/>
                </a:cxn>
              </a:cxnLst>
              <a:rect l="0" t="0" r="r" b="b"/>
              <a:pathLst>
                <a:path w="19" h="8">
                  <a:moveTo>
                    <a:pt x="6" y="0"/>
                  </a:moveTo>
                  <a:lnTo>
                    <a:pt x="0" y="6"/>
                  </a:lnTo>
                  <a:lnTo>
                    <a:pt x="19" y="8"/>
                  </a:lnTo>
                  <a:lnTo>
                    <a:pt x="6"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7" name="Freeform 5944"/>
            <p:cNvSpPr>
              <a:spLocks/>
            </p:cNvSpPr>
            <p:nvPr/>
          </p:nvSpPr>
          <p:spPr bwMode="gray">
            <a:xfrm>
              <a:off x="6562571" y="970258"/>
              <a:ext cx="65028" cy="21039"/>
            </a:xfrm>
            <a:custGeom>
              <a:avLst/>
              <a:gdLst/>
              <a:ahLst/>
              <a:cxnLst>
                <a:cxn ang="0">
                  <a:pos x="6" y="0"/>
                </a:cxn>
                <a:cxn ang="0">
                  <a:pos x="0" y="6"/>
                </a:cxn>
                <a:cxn ang="0">
                  <a:pos x="19" y="8"/>
                </a:cxn>
              </a:cxnLst>
              <a:rect l="0" t="0" r="r" b="b"/>
              <a:pathLst>
                <a:path w="19" h="8">
                  <a:moveTo>
                    <a:pt x="6" y="0"/>
                  </a:moveTo>
                  <a:lnTo>
                    <a:pt x="0" y="6"/>
                  </a:lnTo>
                  <a:lnTo>
                    <a:pt x="19" y="8"/>
                  </a:lnTo>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8" name="Freeform 5945"/>
            <p:cNvSpPr>
              <a:spLocks/>
            </p:cNvSpPr>
            <p:nvPr/>
          </p:nvSpPr>
          <p:spPr bwMode="gray">
            <a:xfrm>
              <a:off x="6582079" y="970258"/>
              <a:ext cx="130056" cy="21039"/>
            </a:xfrm>
            <a:custGeom>
              <a:avLst/>
              <a:gdLst/>
              <a:ahLst/>
              <a:cxnLst>
                <a:cxn ang="0">
                  <a:pos x="13" y="8"/>
                </a:cxn>
                <a:cxn ang="0">
                  <a:pos x="38" y="6"/>
                </a:cxn>
                <a:cxn ang="0">
                  <a:pos x="0" y="0"/>
                </a:cxn>
                <a:cxn ang="0">
                  <a:pos x="13" y="8"/>
                </a:cxn>
              </a:cxnLst>
              <a:rect l="0" t="0" r="r" b="b"/>
              <a:pathLst>
                <a:path w="38" h="8">
                  <a:moveTo>
                    <a:pt x="13" y="8"/>
                  </a:moveTo>
                  <a:lnTo>
                    <a:pt x="38" y="6"/>
                  </a:lnTo>
                  <a:lnTo>
                    <a:pt x="0" y="0"/>
                  </a:lnTo>
                  <a:lnTo>
                    <a:pt x="13" y="8"/>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09" name="Freeform 5946"/>
            <p:cNvSpPr>
              <a:spLocks/>
            </p:cNvSpPr>
            <p:nvPr/>
          </p:nvSpPr>
          <p:spPr bwMode="gray">
            <a:xfrm>
              <a:off x="6582079" y="970258"/>
              <a:ext cx="130056" cy="21039"/>
            </a:xfrm>
            <a:custGeom>
              <a:avLst/>
              <a:gdLst/>
              <a:ahLst/>
              <a:cxnLst>
                <a:cxn ang="0">
                  <a:pos x="13" y="8"/>
                </a:cxn>
                <a:cxn ang="0">
                  <a:pos x="38" y="6"/>
                </a:cxn>
                <a:cxn ang="0">
                  <a:pos x="0" y="0"/>
                </a:cxn>
              </a:cxnLst>
              <a:rect l="0" t="0" r="r" b="b"/>
              <a:pathLst>
                <a:path w="38" h="8">
                  <a:moveTo>
                    <a:pt x="13" y="8"/>
                  </a:moveTo>
                  <a:lnTo>
                    <a:pt x="38" y="6"/>
                  </a:lnTo>
                  <a:lnTo>
                    <a:pt x="0" y="0"/>
                  </a:lnTo>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0" name="Freeform 5947"/>
            <p:cNvSpPr>
              <a:spLocks/>
            </p:cNvSpPr>
            <p:nvPr/>
          </p:nvSpPr>
          <p:spPr bwMode="gray">
            <a:xfrm>
              <a:off x="4925493" y="882866"/>
              <a:ext cx="141435" cy="27513"/>
            </a:xfrm>
            <a:custGeom>
              <a:avLst/>
              <a:gdLst/>
              <a:ahLst/>
              <a:cxnLst>
                <a:cxn ang="0">
                  <a:pos x="2" y="5"/>
                </a:cxn>
                <a:cxn ang="0">
                  <a:pos x="42" y="11"/>
                </a:cxn>
                <a:cxn ang="0">
                  <a:pos x="14" y="0"/>
                </a:cxn>
                <a:cxn ang="0">
                  <a:pos x="0" y="0"/>
                </a:cxn>
                <a:cxn ang="0">
                  <a:pos x="2" y="5"/>
                </a:cxn>
                <a:cxn ang="0">
                  <a:pos x="2" y="5"/>
                </a:cxn>
              </a:cxnLst>
              <a:rect l="0" t="0" r="r" b="b"/>
              <a:pathLst>
                <a:path w="42" h="11">
                  <a:moveTo>
                    <a:pt x="2" y="5"/>
                  </a:moveTo>
                  <a:lnTo>
                    <a:pt x="42" y="11"/>
                  </a:lnTo>
                  <a:lnTo>
                    <a:pt x="14" y="0"/>
                  </a:lnTo>
                  <a:lnTo>
                    <a:pt x="0" y="0"/>
                  </a:lnTo>
                  <a:lnTo>
                    <a:pt x="2" y="5"/>
                  </a:lnTo>
                  <a:lnTo>
                    <a:pt x="2" y="5"/>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1" name="Freeform 5948"/>
            <p:cNvSpPr>
              <a:spLocks/>
            </p:cNvSpPr>
            <p:nvPr/>
          </p:nvSpPr>
          <p:spPr bwMode="gray">
            <a:xfrm>
              <a:off x="4871844" y="868301"/>
              <a:ext cx="50397" cy="11328"/>
            </a:xfrm>
            <a:custGeom>
              <a:avLst/>
              <a:gdLst/>
              <a:ahLst/>
              <a:cxnLst>
                <a:cxn ang="0">
                  <a:pos x="0" y="0"/>
                </a:cxn>
                <a:cxn ang="0">
                  <a:pos x="15" y="4"/>
                </a:cxn>
                <a:cxn ang="0">
                  <a:pos x="0" y="0"/>
                </a:cxn>
                <a:cxn ang="0">
                  <a:pos x="0" y="0"/>
                </a:cxn>
              </a:cxnLst>
              <a:rect l="0" t="0" r="r" b="b"/>
              <a:pathLst>
                <a:path w="15" h="4">
                  <a:moveTo>
                    <a:pt x="0" y="0"/>
                  </a:moveTo>
                  <a:lnTo>
                    <a:pt x="15" y="4"/>
                  </a:ln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2" name="Freeform 5949"/>
            <p:cNvSpPr>
              <a:spLocks/>
            </p:cNvSpPr>
            <p:nvPr/>
          </p:nvSpPr>
          <p:spPr bwMode="gray">
            <a:xfrm>
              <a:off x="5010029" y="821367"/>
              <a:ext cx="208089" cy="32368"/>
            </a:xfrm>
            <a:custGeom>
              <a:avLst/>
              <a:gdLst/>
              <a:ahLst/>
              <a:cxnLst>
                <a:cxn ang="0">
                  <a:pos x="0" y="0"/>
                </a:cxn>
                <a:cxn ang="0">
                  <a:pos x="62" y="13"/>
                </a:cxn>
                <a:cxn ang="0">
                  <a:pos x="58" y="6"/>
                </a:cxn>
                <a:cxn ang="0">
                  <a:pos x="0" y="0"/>
                </a:cxn>
                <a:cxn ang="0">
                  <a:pos x="0" y="0"/>
                </a:cxn>
              </a:cxnLst>
              <a:rect l="0" t="0" r="r" b="b"/>
              <a:pathLst>
                <a:path w="62" h="13">
                  <a:moveTo>
                    <a:pt x="0" y="0"/>
                  </a:moveTo>
                  <a:lnTo>
                    <a:pt x="62" y="13"/>
                  </a:lnTo>
                  <a:lnTo>
                    <a:pt x="58" y="6"/>
                  </a:ln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3" name="Freeform 5950"/>
            <p:cNvSpPr>
              <a:spLocks/>
            </p:cNvSpPr>
            <p:nvPr/>
          </p:nvSpPr>
          <p:spPr bwMode="gray">
            <a:xfrm>
              <a:off x="4657252" y="803566"/>
              <a:ext cx="307258" cy="50169"/>
            </a:xfrm>
            <a:custGeom>
              <a:avLst/>
              <a:gdLst/>
              <a:ahLst/>
              <a:cxnLst>
                <a:cxn ang="0">
                  <a:pos x="11" y="11"/>
                </a:cxn>
                <a:cxn ang="0">
                  <a:pos x="45" y="20"/>
                </a:cxn>
                <a:cxn ang="0">
                  <a:pos x="80" y="19"/>
                </a:cxn>
                <a:cxn ang="0">
                  <a:pos x="92" y="9"/>
                </a:cxn>
                <a:cxn ang="0">
                  <a:pos x="43" y="0"/>
                </a:cxn>
                <a:cxn ang="0">
                  <a:pos x="41" y="5"/>
                </a:cxn>
                <a:cxn ang="0">
                  <a:pos x="11" y="0"/>
                </a:cxn>
                <a:cxn ang="0">
                  <a:pos x="0" y="4"/>
                </a:cxn>
                <a:cxn ang="0">
                  <a:pos x="11" y="11"/>
                </a:cxn>
                <a:cxn ang="0">
                  <a:pos x="11" y="11"/>
                </a:cxn>
              </a:cxnLst>
              <a:rect l="0" t="0" r="r" b="b"/>
              <a:pathLst>
                <a:path w="92" h="20">
                  <a:moveTo>
                    <a:pt x="11" y="11"/>
                  </a:moveTo>
                  <a:lnTo>
                    <a:pt x="45" y="20"/>
                  </a:lnTo>
                  <a:lnTo>
                    <a:pt x="80" y="19"/>
                  </a:lnTo>
                  <a:lnTo>
                    <a:pt x="92" y="9"/>
                  </a:lnTo>
                  <a:lnTo>
                    <a:pt x="43" y="0"/>
                  </a:lnTo>
                  <a:lnTo>
                    <a:pt x="41" y="5"/>
                  </a:lnTo>
                  <a:lnTo>
                    <a:pt x="11" y="0"/>
                  </a:lnTo>
                  <a:lnTo>
                    <a:pt x="0" y="4"/>
                  </a:lnTo>
                  <a:lnTo>
                    <a:pt x="11" y="11"/>
                  </a:lnTo>
                  <a:lnTo>
                    <a:pt x="11" y="11"/>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4" name="Freeform 5951"/>
            <p:cNvSpPr>
              <a:spLocks/>
            </p:cNvSpPr>
            <p:nvPr/>
          </p:nvSpPr>
          <p:spPr bwMode="gray">
            <a:xfrm>
              <a:off x="3169739" y="690279"/>
              <a:ext cx="175575" cy="50169"/>
            </a:xfrm>
            <a:custGeom>
              <a:avLst/>
              <a:gdLst/>
              <a:ahLst/>
              <a:cxnLst>
                <a:cxn ang="0">
                  <a:pos x="0" y="20"/>
                </a:cxn>
                <a:cxn ang="0">
                  <a:pos x="52" y="15"/>
                </a:cxn>
                <a:cxn ang="0">
                  <a:pos x="45" y="7"/>
                </a:cxn>
                <a:cxn ang="0">
                  <a:pos x="7" y="0"/>
                </a:cxn>
                <a:cxn ang="0">
                  <a:pos x="0" y="2"/>
                </a:cxn>
                <a:cxn ang="0">
                  <a:pos x="0" y="20"/>
                </a:cxn>
                <a:cxn ang="0">
                  <a:pos x="0" y="20"/>
                </a:cxn>
              </a:cxnLst>
              <a:rect l="0" t="0" r="r" b="b"/>
              <a:pathLst>
                <a:path w="52" h="20">
                  <a:moveTo>
                    <a:pt x="0" y="20"/>
                  </a:moveTo>
                  <a:lnTo>
                    <a:pt x="52" y="15"/>
                  </a:lnTo>
                  <a:lnTo>
                    <a:pt x="45" y="7"/>
                  </a:lnTo>
                  <a:lnTo>
                    <a:pt x="7" y="0"/>
                  </a:lnTo>
                  <a:lnTo>
                    <a:pt x="0" y="2"/>
                  </a:lnTo>
                  <a:lnTo>
                    <a:pt x="0" y="20"/>
                  </a:lnTo>
                  <a:lnTo>
                    <a:pt x="0" y="2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5" name="Freeform 5952"/>
            <p:cNvSpPr>
              <a:spLocks/>
            </p:cNvSpPr>
            <p:nvPr/>
          </p:nvSpPr>
          <p:spPr bwMode="gray">
            <a:xfrm>
              <a:off x="2779571" y="633635"/>
              <a:ext cx="364156" cy="74446"/>
            </a:xfrm>
            <a:custGeom>
              <a:avLst/>
              <a:gdLst/>
              <a:ahLst/>
              <a:cxnLst>
                <a:cxn ang="0">
                  <a:pos x="0" y="15"/>
                </a:cxn>
                <a:cxn ang="0">
                  <a:pos x="50" y="27"/>
                </a:cxn>
                <a:cxn ang="0">
                  <a:pos x="108" y="30"/>
                </a:cxn>
                <a:cxn ang="0">
                  <a:pos x="97" y="25"/>
                </a:cxn>
                <a:cxn ang="0">
                  <a:pos x="97" y="19"/>
                </a:cxn>
                <a:cxn ang="0">
                  <a:pos x="30" y="0"/>
                </a:cxn>
                <a:cxn ang="0">
                  <a:pos x="9" y="4"/>
                </a:cxn>
                <a:cxn ang="0">
                  <a:pos x="11" y="10"/>
                </a:cxn>
                <a:cxn ang="0">
                  <a:pos x="0" y="15"/>
                </a:cxn>
                <a:cxn ang="0">
                  <a:pos x="0" y="15"/>
                </a:cxn>
              </a:cxnLst>
              <a:rect l="0" t="0" r="r" b="b"/>
              <a:pathLst>
                <a:path w="108" h="30">
                  <a:moveTo>
                    <a:pt x="0" y="15"/>
                  </a:moveTo>
                  <a:lnTo>
                    <a:pt x="50" y="27"/>
                  </a:lnTo>
                  <a:lnTo>
                    <a:pt x="108" y="30"/>
                  </a:lnTo>
                  <a:lnTo>
                    <a:pt x="97" y="25"/>
                  </a:lnTo>
                  <a:lnTo>
                    <a:pt x="97" y="19"/>
                  </a:lnTo>
                  <a:lnTo>
                    <a:pt x="30" y="0"/>
                  </a:lnTo>
                  <a:lnTo>
                    <a:pt x="9" y="4"/>
                  </a:lnTo>
                  <a:lnTo>
                    <a:pt x="11" y="10"/>
                  </a:lnTo>
                  <a:lnTo>
                    <a:pt x="0" y="15"/>
                  </a:lnTo>
                  <a:lnTo>
                    <a:pt x="0" y="15"/>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6" name="Freeform 5953"/>
            <p:cNvSpPr>
              <a:spLocks/>
            </p:cNvSpPr>
            <p:nvPr/>
          </p:nvSpPr>
          <p:spPr bwMode="gray">
            <a:xfrm>
              <a:off x="1612320" y="771198"/>
              <a:ext cx="534854" cy="229810"/>
            </a:xfrm>
            <a:custGeom>
              <a:avLst/>
              <a:gdLst/>
              <a:ahLst/>
              <a:cxnLst>
                <a:cxn ang="0">
                  <a:pos x="4" y="78"/>
                </a:cxn>
                <a:cxn ang="0">
                  <a:pos x="34" y="90"/>
                </a:cxn>
                <a:cxn ang="0">
                  <a:pos x="79" y="92"/>
                </a:cxn>
                <a:cxn ang="0">
                  <a:pos x="51" y="80"/>
                </a:cxn>
                <a:cxn ang="0">
                  <a:pos x="43" y="65"/>
                </a:cxn>
                <a:cxn ang="0">
                  <a:pos x="47" y="60"/>
                </a:cxn>
                <a:cxn ang="0">
                  <a:pos x="83" y="28"/>
                </a:cxn>
                <a:cxn ang="0">
                  <a:pos x="159" y="11"/>
                </a:cxn>
                <a:cxn ang="0">
                  <a:pos x="158" y="3"/>
                </a:cxn>
                <a:cxn ang="0">
                  <a:pos x="141" y="0"/>
                </a:cxn>
                <a:cxn ang="0">
                  <a:pos x="118" y="9"/>
                </a:cxn>
                <a:cxn ang="0">
                  <a:pos x="77" y="11"/>
                </a:cxn>
                <a:cxn ang="0">
                  <a:pos x="26" y="28"/>
                </a:cxn>
                <a:cxn ang="0">
                  <a:pos x="25" y="41"/>
                </a:cxn>
                <a:cxn ang="0">
                  <a:pos x="15" y="47"/>
                </a:cxn>
                <a:cxn ang="0">
                  <a:pos x="23" y="52"/>
                </a:cxn>
                <a:cxn ang="0">
                  <a:pos x="6" y="63"/>
                </a:cxn>
                <a:cxn ang="0">
                  <a:pos x="11" y="67"/>
                </a:cxn>
                <a:cxn ang="0">
                  <a:pos x="0" y="71"/>
                </a:cxn>
                <a:cxn ang="0">
                  <a:pos x="4" y="78"/>
                </a:cxn>
                <a:cxn ang="0">
                  <a:pos x="4" y="78"/>
                </a:cxn>
              </a:cxnLst>
              <a:rect l="0" t="0" r="r" b="b"/>
              <a:pathLst>
                <a:path w="159" h="92">
                  <a:moveTo>
                    <a:pt x="4" y="78"/>
                  </a:moveTo>
                  <a:lnTo>
                    <a:pt x="34" y="90"/>
                  </a:lnTo>
                  <a:lnTo>
                    <a:pt x="79" y="92"/>
                  </a:lnTo>
                  <a:lnTo>
                    <a:pt x="51" y="80"/>
                  </a:lnTo>
                  <a:lnTo>
                    <a:pt x="43" y="65"/>
                  </a:lnTo>
                  <a:lnTo>
                    <a:pt x="47" y="60"/>
                  </a:lnTo>
                  <a:lnTo>
                    <a:pt x="83" y="28"/>
                  </a:lnTo>
                  <a:lnTo>
                    <a:pt x="159" y="11"/>
                  </a:lnTo>
                  <a:lnTo>
                    <a:pt x="158" y="3"/>
                  </a:lnTo>
                  <a:lnTo>
                    <a:pt x="141" y="0"/>
                  </a:lnTo>
                  <a:lnTo>
                    <a:pt x="118" y="9"/>
                  </a:lnTo>
                  <a:lnTo>
                    <a:pt x="77" y="11"/>
                  </a:lnTo>
                  <a:lnTo>
                    <a:pt x="26" y="28"/>
                  </a:lnTo>
                  <a:lnTo>
                    <a:pt x="25" y="41"/>
                  </a:lnTo>
                  <a:lnTo>
                    <a:pt x="15" y="47"/>
                  </a:lnTo>
                  <a:lnTo>
                    <a:pt x="23" y="52"/>
                  </a:lnTo>
                  <a:lnTo>
                    <a:pt x="6" y="63"/>
                  </a:lnTo>
                  <a:lnTo>
                    <a:pt x="11" y="67"/>
                  </a:lnTo>
                  <a:lnTo>
                    <a:pt x="0" y="71"/>
                  </a:lnTo>
                  <a:lnTo>
                    <a:pt x="4" y="78"/>
                  </a:lnTo>
                  <a:lnTo>
                    <a:pt x="4" y="78"/>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7" name="Freeform 5954"/>
            <p:cNvSpPr>
              <a:spLocks/>
            </p:cNvSpPr>
            <p:nvPr/>
          </p:nvSpPr>
          <p:spPr bwMode="gray">
            <a:xfrm>
              <a:off x="1545665" y="1046323"/>
              <a:ext cx="74782" cy="27512"/>
            </a:xfrm>
            <a:custGeom>
              <a:avLst/>
              <a:gdLst/>
              <a:ahLst/>
              <a:cxnLst>
                <a:cxn ang="0">
                  <a:pos x="5" y="11"/>
                </a:cxn>
                <a:cxn ang="0">
                  <a:pos x="18" y="10"/>
                </a:cxn>
                <a:cxn ang="0">
                  <a:pos x="22" y="4"/>
                </a:cxn>
                <a:cxn ang="0">
                  <a:pos x="7" y="0"/>
                </a:cxn>
                <a:cxn ang="0">
                  <a:pos x="0" y="4"/>
                </a:cxn>
                <a:cxn ang="0">
                  <a:pos x="5" y="11"/>
                </a:cxn>
                <a:cxn ang="0">
                  <a:pos x="5" y="11"/>
                </a:cxn>
              </a:cxnLst>
              <a:rect l="0" t="0" r="r" b="b"/>
              <a:pathLst>
                <a:path w="22" h="11">
                  <a:moveTo>
                    <a:pt x="5" y="11"/>
                  </a:moveTo>
                  <a:lnTo>
                    <a:pt x="18" y="10"/>
                  </a:lnTo>
                  <a:lnTo>
                    <a:pt x="22" y="4"/>
                  </a:lnTo>
                  <a:lnTo>
                    <a:pt x="7" y="0"/>
                  </a:lnTo>
                  <a:lnTo>
                    <a:pt x="0" y="4"/>
                  </a:lnTo>
                  <a:lnTo>
                    <a:pt x="5" y="11"/>
                  </a:lnTo>
                  <a:lnTo>
                    <a:pt x="5" y="11"/>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8" name="Freeform 5955"/>
            <p:cNvSpPr>
              <a:spLocks/>
            </p:cNvSpPr>
            <p:nvPr/>
          </p:nvSpPr>
          <p:spPr bwMode="gray">
            <a:xfrm>
              <a:off x="1589560" y="630398"/>
              <a:ext cx="282872" cy="40460"/>
            </a:xfrm>
            <a:custGeom>
              <a:avLst/>
              <a:gdLst/>
              <a:ahLst/>
              <a:cxnLst>
                <a:cxn ang="0">
                  <a:pos x="0" y="16"/>
                </a:cxn>
                <a:cxn ang="0">
                  <a:pos x="52" y="13"/>
                </a:cxn>
                <a:cxn ang="0">
                  <a:pos x="60" y="11"/>
                </a:cxn>
                <a:cxn ang="0">
                  <a:pos x="56" y="5"/>
                </a:cxn>
                <a:cxn ang="0">
                  <a:pos x="84" y="5"/>
                </a:cxn>
                <a:cxn ang="0">
                  <a:pos x="75" y="0"/>
                </a:cxn>
                <a:cxn ang="0">
                  <a:pos x="0" y="16"/>
                </a:cxn>
                <a:cxn ang="0">
                  <a:pos x="0" y="16"/>
                </a:cxn>
              </a:cxnLst>
              <a:rect l="0" t="0" r="r" b="b"/>
              <a:pathLst>
                <a:path w="84" h="16">
                  <a:moveTo>
                    <a:pt x="0" y="16"/>
                  </a:moveTo>
                  <a:lnTo>
                    <a:pt x="52" y="13"/>
                  </a:lnTo>
                  <a:lnTo>
                    <a:pt x="60" y="11"/>
                  </a:lnTo>
                  <a:lnTo>
                    <a:pt x="56" y="5"/>
                  </a:lnTo>
                  <a:lnTo>
                    <a:pt x="84" y="5"/>
                  </a:lnTo>
                  <a:lnTo>
                    <a:pt x="75" y="0"/>
                  </a:lnTo>
                  <a:lnTo>
                    <a:pt x="0" y="16"/>
                  </a:lnTo>
                  <a:lnTo>
                    <a:pt x="0" y="16"/>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19" name="Freeform 5956"/>
            <p:cNvSpPr>
              <a:spLocks/>
            </p:cNvSpPr>
            <p:nvPr/>
          </p:nvSpPr>
          <p:spPr bwMode="gray">
            <a:xfrm>
              <a:off x="1511526" y="620688"/>
              <a:ext cx="138184" cy="27513"/>
            </a:xfrm>
            <a:custGeom>
              <a:avLst/>
              <a:gdLst/>
              <a:ahLst/>
              <a:cxnLst>
                <a:cxn ang="0">
                  <a:pos x="0" y="11"/>
                </a:cxn>
                <a:cxn ang="0">
                  <a:pos x="41" y="11"/>
                </a:cxn>
                <a:cxn ang="0">
                  <a:pos x="32" y="9"/>
                </a:cxn>
                <a:cxn ang="0">
                  <a:pos x="41" y="5"/>
                </a:cxn>
                <a:cxn ang="0">
                  <a:pos x="34" y="0"/>
                </a:cxn>
                <a:cxn ang="0">
                  <a:pos x="17" y="4"/>
                </a:cxn>
                <a:cxn ang="0">
                  <a:pos x="21" y="7"/>
                </a:cxn>
                <a:cxn ang="0">
                  <a:pos x="0" y="11"/>
                </a:cxn>
                <a:cxn ang="0">
                  <a:pos x="0" y="11"/>
                </a:cxn>
              </a:cxnLst>
              <a:rect l="0" t="0" r="r" b="b"/>
              <a:pathLst>
                <a:path w="41" h="11">
                  <a:moveTo>
                    <a:pt x="0" y="11"/>
                  </a:moveTo>
                  <a:lnTo>
                    <a:pt x="41" y="11"/>
                  </a:lnTo>
                  <a:lnTo>
                    <a:pt x="32" y="9"/>
                  </a:lnTo>
                  <a:lnTo>
                    <a:pt x="41" y="5"/>
                  </a:lnTo>
                  <a:lnTo>
                    <a:pt x="34" y="0"/>
                  </a:lnTo>
                  <a:lnTo>
                    <a:pt x="17" y="4"/>
                  </a:lnTo>
                  <a:lnTo>
                    <a:pt x="21" y="7"/>
                  </a:lnTo>
                  <a:lnTo>
                    <a:pt x="0" y="11"/>
                  </a:lnTo>
                  <a:lnTo>
                    <a:pt x="0" y="11"/>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0" name="Freeform 5957"/>
            <p:cNvSpPr>
              <a:spLocks/>
            </p:cNvSpPr>
            <p:nvPr/>
          </p:nvSpPr>
          <p:spPr bwMode="gray">
            <a:xfrm>
              <a:off x="1488767" y="664385"/>
              <a:ext cx="56899" cy="0"/>
            </a:xfrm>
            <a:custGeom>
              <a:avLst/>
              <a:gdLst/>
              <a:ahLst/>
              <a:cxnLst>
                <a:cxn ang="0">
                  <a:pos x="0" y="0"/>
                </a:cxn>
                <a:cxn ang="0">
                  <a:pos x="17" y="0"/>
                </a:cxn>
                <a:cxn ang="0">
                  <a:pos x="0" y="0"/>
                </a:cxn>
                <a:cxn ang="0">
                  <a:pos x="0" y="0"/>
                </a:cxn>
              </a:cxnLst>
              <a:rect l="0" t="0" r="r" b="b"/>
              <a:pathLst>
                <a:path w="17">
                  <a:moveTo>
                    <a:pt x="0" y="0"/>
                  </a:moveTo>
                  <a:lnTo>
                    <a:pt x="17" y="0"/>
                  </a:ln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1" name="Freeform 5958"/>
            <p:cNvSpPr>
              <a:spLocks/>
            </p:cNvSpPr>
            <p:nvPr/>
          </p:nvSpPr>
          <p:spPr bwMode="gray">
            <a:xfrm>
              <a:off x="1186387" y="643345"/>
              <a:ext cx="225972" cy="27513"/>
            </a:xfrm>
            <a:custGeom>
              <a:avLst/>
              <a:gdLst/>
              <a:ahLst/>
              <a:cxnLst>
                <a:cxn ang="0">
                  <a:pos x="0" y="4"/>
                </a:cxn>
                <a:cxn ang="0">
                  <a:pos x="43" y="11"/>
                </a:cxn>
                <a:cxn ang="0">
                  <a:pos x="58" y="11"/>
                </a:cxn>
                <a:cxn ang="0">
                  <a:pos x="56" y="6"/>
                </a:cxn>
                <a:cxn ang="0">
                  <a:pos x="67" y="4"/>
                </a:cxn>
                <a:cxn ang="0">
                  <a:pos x="22" y="0"/>
                </a:cxn>
                <a:cxn ang="0">
                  <a:pos x="0" y="4"/>
                </a:cxn>
                <a:cxn ang="0">
                  <a:pos x="0" y="4"/>
                </a:cxn>
              </a:cxnLst>
              <a:rect l="0" t="0" r="r" b="b"/>
              <a:pathLst>
                <a:path w="67" h="11">
                  <a:moveTo>
                    <a:pt x="0" y="4"/>
                  </a:moveTo>
                  <a:lnTo>
                    <a:pt x="43" y="11"/>
                  </a:lnTo>
                  <a:lnTo>
                    <a:pt x="58" y="11"/>
                  </a:lnTo>
                  <a:lnTo>
                    <a:pt x="56" y="6"/>
                  </a:lnTo>
                  <a:lnTo>
                    <a:pt x="67" y="4"/>
                  </a:lnTo>
                  <a:lnTo>
                    <a:pt x="22" y="0"/>
                  </a:lnTo>
                  <a:lnTo>
                    <a:pt x="0" y="4"/>
                  </a:lnTo>
                  <a:lnTo>
                    <a:pt x="0" y="4"/>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2" name="Freeform 5998"/>
            <p:cNvSpPr>
              <a:spLocks/>
            </p:cNvSpPr>
            <p:nvPr/>
          </p:nvSpPr>
          <p:spPr bwMode="gray">
            <a:xfrm>
              <a:off x="5450593" y="4668261"/>
              <a:ext cx="2158928" cy="1307652"/>
            </a:xfrm>
            <a:custGeom>
              <a:avLst/>
              <a:gdLst/>
              <a:ahLst/>
              <a:cxnLst>
                <a:cxn ang="0">
                  <a:pos x="19" y="445"/>
                </a:cxn>
                <a:cxn ang="0">
                  <a:pos x="79" y="427"/>
                </a:cxn>
                <a:cxn ang="0">
                  <a:pos x="146" y="410"/>
                </a:cxn>
                <a:cxn ang="0">
                  <a:pos x="268" y="384"/>
                </a:cxn>
                <a:cxn ang="0">
                  <a:pos x="301" y="410"/>
                </a:cxn>
                <a:cxn ang="0">
                  <a:pos x="311" y="445"/>
                </a:cxn>
                <a:cxn ang="0">
                  <a:pos x="356" y="419"/>
                </a:cxn>
                <a:cxn ang="0">
                  <a:pos x="341" y="449"/>
                </a:cxn>
                <a:cxn ang="0">
                  <a:pos x="356" y="445"/>
                </a:cxn>
                <a:cxn ang="0">
                  <a:pos x="354" y="457"/>
                </a:cxn>
                <a:cxn ang="0">
                  <a:pos x="361" y="479"/>
                </a:cxn>
                <a:cxn ang="0">
                  <a:pos x="369" y="509"/>
                </a:cxn>
                <a:cxn ang="0">
                  <a:pos x="395" y="517"/>
                </a:cxn>
                <a:cxn ang="0">
                  <a:pos x="423" y="509"/>
                </a:cxn>
                <a:cxn ang="0">
                  <a:pos x="429" y="513"/>
                </a:cxn>
                <a:cxn ang="0">
                  <a:pos x="476" y="500"/>
                </a:cxn>
                <a:cxn ang="0">
                  <a:pos x="528" y="460"/>
                </a:cxn>
                <a:cxn ang="0">
                  <a:pos x="635" y="329"/>
                </a:cxn>
                <a:cxn ang="0">
                  <a:pos x="631" y="245"/>
                </a:cxn>
                <a:cxn ang="0">
                  <a:pos x="622" y="219"/>
                </a:cxn>
                <a:cxn ang="0">
                  <a:pos x="607" y="213"/>
                </a:cxn>
                <a:cxn ang="0">
                  <a:pos x="582" y="159"/>
                </a:cxn>
                <a:cxn ang="0">
                  <a:pos x="566" y="119"/>
                </a:cxn>
                <a:cxn ang="0">
                  <a:pos x="562" y="76"/>
                </a:cxn>
                <a:cxn ang="0">
                  <a:pos x="537" y="65"/>
                </a:cxn>
                <a:cxn ang="0">
                  <a:pos x="526" y="0"/>
                </a:cxn>
                <a:cxn ang="0">
                  <a:pos x="496" y="97"/>
                </a:cxn>
                <a:cxn ang="0">
                  <a:pos x="476" y="127"/>
                </a:cxn>
                <a:cxn ang="0">
                  <a:pos x="457" y="114"/>
                </a:cxn>
                <a:cxn ang="0">
                  <a:pos x="418" y="95"/>
                </a:cxn>
                <a:cxn ang="0">
                  <a:pos x="404" y="76"/>
                </a:cxn>
                <a:cxn ang="0">
                  <a:pos x="416" y="46"/>
                </a:cxn>
                <a:cxn ang="0">
                  <a:pos x="434" y="29"/>
                </a:cxn>
                <a:cxn ang="0">
                  <a:pos x="418" y="33"/>
                </a:cxn>
                <a:cxn ang="0">
                  <a:pos x="406" y="28"/>
                </a:cxn>
                <a:cxn ang="0">
                  <a:pos x="365" y="18"/>
                </a:cxn>
                <a:cxn ang="0">
                  <a:pos x="339" y="28"/>
                </a:cxn>
                <a:cxn ang="0">
                  <a:pos x="324" y="50"/>
                </a:cxn>
                <a:cxn ang="0">
                  <a:pos x="305" y="67"/>
                </a:cxn>
                <a:cxn ang="0">
                  <a:pos x="309" y="82"/>
                </a:cxn>
                <a:cxn ang="0">
                  <a:pos x="285" y="82"/>
                </a:cxn>
                <a:cxn ang="0">
                  <a:pos x="275" y="59"/>
                </a:cxn>
                <a:cxn ang="0">
                  <a:pos x="249" y="71"/>
                </a:cxn>
                <a:cxn ang="0">
                  <a:pos x="219" y="103"/>
                </a:cxn>
                <a:cxn ang="0">
                  <a:pos x="208" y="108"/>
                </a:cxn>
                <a:cxn ang="0">
                  <a:pos x="202" y="123"/>
                </a:cxn>
                <a:cxn ang="0">
                  <a:pos x="183" y="121"/>
                </a:cxn>
                <a:cxn ang="0">
                  <a:pos x="155" y="164"/>
                </a:cxn>
                <a:cxn ang="0">
                  <a:pos x="43" y="213"/>
                </a:cxn>
                <a:cxn ang="0">
                  <a:pos x="30" y="219"/>
                </a:cxn>
                <a:cxn ang="0">
                  <a:pos x="22" y="241"/>
                </a:cxn>
                <a:cxn ang="0">
                  <a:pos x="19" y="273"/>
                </a:cxn>
                <a:cxn ang="0">
                  <a:pos x="13" y="282"/>
                </a:cxn>
                <a:cxn ang="0">
                  <a:pos x="26" y="385"/>
                </a:cxn>
                <a:cxn ang="0">
                  <a:pos x="4" y="419"/>
                </a:cxn>
                <a:cxn ang="0">
                  <a:pos x="0" y="430"/>
                </a:cxn>
              </a:cxnLst>
              <a:rect l="0" t="0" r="r" b="b"/>
              <a:pathLst>
                <a:path w="642" h="522">
                  <a:moveTo>
                    <a:pt x="0" y="430"/>
                  </a:moveTo>
                  <a:lnTo>
                    <a:pt x="19" y="445"/>
                  </a:lnTo>
                  <a:lnTo>
                    <a:pt x="45" y="445"/>
                  </a:lnTo>
                  <a:lnTo>
                    <a:pt x="79" y="427"/>
                  </a:lnTo>
                  <a:lnTo>
                    <a:pt x="133" y="425"/>
                  </a:lnTo>
                  <a:lnTo>
                    <a:pt x="146" y="410"/>
                  </a:lnTo>
                  <a:lnTo>
                    <a:pt x="185" y="393"/>
                  </a:lnTo>
                  <a:lnTo>
                    <a:pt x="268" y="384"/>
                  </a:lnTo>
                  <a:lnTo>
                    <a:pt x="307" y="402"/>
                  </a:lnTo>
                  <a:lnTo>
                    <a:pt x="301" y="410"/>
                  </a:lnTo>
                  <a:lnTo>
                    <a:pt x="311" y="414"/>
                  </a:lnTo>
                  <a:lnTo>
                    <a:pt x="311" y="445"/>
                  </a:lnTo>
                  <a:lnTo>
                    <a:pt x="360" y="406"/>
                  </a:lnTo>
                  <a:lnTo>
                    <a:pt x="356" y="419"/>
                  </a:lnTo>
                  <a:lnTo>
                    <a:pt x="328" y="451"/>
                  </a:lnTo>
                  <a:lnTo>
                    <a:pt x="341" y="449"/>
                  </a:lnTo>
                  <a:lnTo>
                    <a:pt x="354" y="432"/>
                  </a:lnTo>
                  <a:lnTo>
                    <a:pt x="356" y="445"/>
                  </a:lnTo>
                  <a:lnTo>
                    <a:pt x="343" y="459"/>
                  </a:lnTo>
                  <a:lnTo>
                    <a:pt x="354" y="457"/>
                  </a:lnTo>
                  <a:lnTo>
                    <a:pt x="360" y="462"/>
                  </a:lnTo>
                  <a:lnTo>
                    <a:pt x="361" y="479"/>
                  </a:lnTo>
                  <a:lnTo>
                    <a:pt x="356" y="488"/>
                  </a:lnTo>
                  <a:lnTo>
                    <a:pt x="369" y="509"/>
                  </a:lnTo>
                  <a:lnTo>
                    <a:pt x="388" y="509"/>
                  </a:lnTo>
                  <a:lnTo>
                    <a:pt x="395" y="517"/>
                  </a:lnTo>
                  <a:lnTo>
                    <a:pt x="427" y="498"/>
                  </a:lnTo>
                  <a:lnTo>
                    <a:pt x="423" y="509"/>
                  </a:lnTo>
                  <a:lnTo>
                    <a:pt x="433" y="505"/>
                  </a:lnTo>
                  <a:lnTo>
                    <a:pt x="429" y="513"/>
                  </a:lnTo>
                  <a:lnTo>
                    <a:pt x="436" y="522"/>
                  </a:lnTo>
                  <a:lnTo>
                    <a:pt x="476" y="500"/>
                  </a:lnTo>
                  <a:lnTo>
                    <a:pt x="506" y="492"/>
                  </a:lnTo>
                  <a:lnTo>
                    <a:pt x="528" y="460"/>
                  </a:lnTo>
                  <a:lnTo>
                    <a:pt x="611" y="372"/>
                  </a:lnTo>
                  <a:lnTo>
                    <a:pt x="635" y="329"/>
                  </a:lnTo>
                  <a:lnTo>
                    <a:pt x="642" y="282"/>
                  </a:lnTo>
                  <a:lnTo>
                    <a:pt x="631" y="245"/>
                  </a:lnTo>
                  <a:lnTo>
                    <a:pt x="622" y="236"/>
                  </a:lnTo>
                  <a:lnTo>
                    <a:pt x="622" y="219"/>
                  </a:lnTo>
                  <a:lnTo>
                    <a:pt x="611" y="207"/>
                  </a:lnTo>
                  <a:lnTo>
                    <a:pt x="607" y="213"/>
                  </a:lnTo>
                  <a:lnTo>
                    <a:pt x="599" y="176"/>
                  </a:lnTo>
                  <a:lnTo>
                    <a:pt x="582" y="159"/>
                  </a:lnTo>
                  <a:lnTo>
                    <a:pt x="566" y="151"/>
                  </a:lnTo>
                  <a:lnTo>
                    <a:pt x="566" y="119"/>
                  </a:lnTo>
                  <a:lnTo>
                    <a:pt x="560" y="106"/>
                  </a:lnTo>
                  <a:lnTo>
                    <a:pt x="562" y="76"/>
                  </a:lnTo>
                  <a:lnTo>
                    <a:pt x="552" y="65"/>
                  </a:lnTo>
                  <a:lnTo>
                    <a:pt x="537" y="65"/>
                  </a:lnTo>
                  <a:lnTo>
                    <a:pt x="532" y="5"/>
                  </a:lnTo>
                  <a:lnTo>
                    <a:pt x="526" y="0"/>
                  </a:lnTo>
                  <a:lnTo>
                    <a:pt x="519" y="9"/>
                  </a:lnTo>
                  <a:lnTo>
                    <a:pt x="496" y="97"/>
                  </a:lnTo>
                  <a:lnTo>
                    <a:pt x="485" y="123"/>
                  </a:lnTo>
                  <a:lnTo>
                    <a:pt x="476" y="127"/>
                  </a:lnTo>
                  <a:lnTo>
                    <a:pt x="466" y="131"/>
                  </a:lnTo>
                  <a:lnTo>
                    <a:pt x="457" y="114"/>
                  </a:lnTo>
                  <a:lnTo>
                    <a:pt x="431" y="95"/>
                  </a:lnTo>
                  <a:lnTo>
                    <a:pt x="418" y="95"/>
                  </a:lnTo>
                  <a:lnTo>
                    <a:pt x="416" y="86"/>
                  </a:lnTo>
                  <a:lnTo>
                    <a:pt x="404" y="76"/>
                  </a:lnTo>
                  <a:lnTo>
                    <a:pt x="414" y="63"/>
                  </a:lnTo>
                  <a:lnTo>
                    <a:pt x="416" y="46"/>
                  </a:lnTo>
                  <a:lnTo>
                    <a:pt x="425" y="46"/>
                  </a:lnTo>
                  <a:lnTo>
                    <a:pt x="434" y="29"/>
                  </a:lnTo>
                  <a:lnTo>
                    <a:pt x="427" y="24"/>
                  </a:lnTo>
                  <a:lnTo>
                    <a:pt x="418" y="33"/>
                  </a:lnTo>
                  <a:lnTo>
                    <a:pt x="416" y="24"/>
                  </a:lnTo>
                  <a:lnTo>
                    <a:pt x="406" y="28"/>
                  </a:lnTo>
                  <a:lnTo>
                    <a:pt x="361" y="11"/>
                  </a:lnTo>
                  <a:lnTo>
                    <a:pt x="365" y="18"/>
                  </a:lnTo>
                  <a:lnTo>
                    <a:pt x="360" y="28"/>
                  </a:lnTo>
                  <a:lnTo>
                    <a:pt x="339" y="28"/>
                  </a:lnTo>
                  <a:lnTo>
                    <a:pt x="328" y="35"/>
                  </a:lnTo>
                  <a:lnTo>
                    <a:pt x="324" y="50"/>
                  </a:lnTo>
                  <a:lnTo>
                    <a:pt x="316" y="52"/>
                  </a:lnTo>
                  <a:lnTo>
                    <a:pt x="305" y="67"/>
                  </a:lnTo>
                  <a:lnTo>
                    <a:pt x="313" y="74"/>
                  </a:lnTo>
                  <a:lnTo>
                    <a:pt x="309" y="82"/>
                  </a:lnTo>
                  <a:lnTo>
                    <a:pt x="294" y="74"/>
                  </a:lnTo>
                  <a:lnTo>
                    <a:pt x="285" y="82"/>
                  </a:lnTo>
                  <a:lnTo>
                    <a:pt x="281" y="67"/>
                  </a:lnTo>
                  <a:lnTo>
                    <a:pt x="275" y="59"/>
                  </a:lnTo>
                  <a:lnTo>
                    <a:pt x="266" y="58"/>
                  </a:lnTo>
                  <a:lnTo>
                    <a:pt x="249" y="71"/>
                  </a:lnTo>
                  <a:lnTo>
                    <a:pt x="240" y="71"/>
                  </a:lnTo>
                  <a:lnTo>
                    <a:pt x="219" y="103"/>
                  </a:lnTo>
                  <a:lnTo>
                    <a:pt x="212" y="99"/>
                  </a:lnTo>
                  <a:lnTo>
                    <a:pt x="208" y="108"/>
                  </a:lnTo>
                  <a:lnTo>
                    <a:pt x="212" y="114"/>
                  </a:lnTo>
                  <a:lnTo>
                    <a:pt x="202" y="123"/>
                  </a:lnTo>
                  <a:lnTo>
                    <a:pt x="198" y="104"/>
                  </a:lnTo>
                  <a:lnTo>
                    <a:pt x="183" y="121"/>
                  </a:lnTo>
                  <a:lnTo>
                    <a:pt x="183" y="136"/>
                  </a:lnTo>
                  <a:lnTo>
                    <a:pt x="155" y="164"/>
                  </a:lnTo>
                  <a:lnTo>
                    <a:pt x="77" y="185"/>
                  </a:lnTo>
                  <a:lnTo>
                    <a:pt x="43" y="213"/>
                  </a:lnTo>
                  <a:lnTo>
                    <a:pt x="39" y="204"/>
                  </a:lnTo>
                  <a:lnTo>
                    <a:pt x="30" y="219"/>
                  </a:lnTo>
                  <a:lnTo>
                    <a:pt x="30" y="234"/>
                  </a:lnTo>
                  <a:lnTo>
                    <a:pt x="22" y="241"/>
                  </a:lnTo>
                  <a:lnTo>
                    <a:pt x="26" y="288"/>
                  </a:lnTo>
                  <a:lnTo>
                    <a:pt x="19" y="273"/>
                  </a:lnTo>
                  <a:lnTo>
                    <a:pt x="19" y="290"/>
                  </a:lnTo>
                  <a:lnTo>
                    <a:pt x="13" y="282"/>
                  </a:lnTo>
                  <a:lnTo>
                    <a:pt x="26" y="337"/>
                  </a:lnTo>
                  <a:lnTo>
                    <a:pt x="26" y="385"/>
                  </a:lnTo>
                  <a:lnTo>
                    <a:pt x="17" y="414"/>
                  </a:lnTo>
                  <a:lnTo>
                    <a:pt x="4" y="419"/>
                  </a:lnTo>
                  <a:lnTo>
                    <a:pt x="0" y="430"/>
                  </a:lnTo>
                  <a:lnTo>
                    <a:pt x="0" y="43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3" name="Freeform 5999"/>
            <p:cNvSpPr>
              <a:spLocks/>
            </p:cNvSpPr>
            <p:nvPr/>
          </p:nvSpPr>
          <p:spPr bwMode="gray">
            <a:xfrm>
              <a:off x="6513800" y="5817312"/>
              <a:ext cx="76408" cy="17802"/>
            </a:xfrm>
            <a:custGeom>
              <a:avLst/>
              <a:gdLst/>
              <a:ahLst/>
              <a:cxnLst>
                <a:cxn ang="0">
                  <a:pos x="0" y="3"/>
                </a:cxn>
                <a:cxn ang="0">
                  <a:pos x="2" y="7"/>
                </a:cxn>
                <a:cxn ang="0">
                  <a:pos x="14" y="7"/>
                </a:cxn>
                <a:cxn ang="0">
                  <a:pos x="23" y="3"/>
                </a:cxn>
                <a:cxn ang="0">
                  <a:pos x="15" y="0"/>
                </a:cxn>
                <a:cxn ang="0">
                  <a:pos x="0" y="3"/>
                </a:cxn>
                <a:cxn ang="0">
                  <a:pos x="0" y="3"/>
                </a:cxn>
              </a:cxnLst>
              <a:rect l="0" t="0" r="r" b="b"/>
              <a:pathLst>
                <a:path w="23" h="7">
                  <a:moveTo>
                    <a:pt x="0" y="3"/>
                  </a:moveTo>
                  <a:lnTo>
                    <a:pt x="2" y="7"/>
                  </a:lnTo>
                  <a:lnTo>
                    <a:pt x="14" y="7"/>
                  </a:lnTo>
                  <a:lnTo>
                    <a:pt x="23" y="3"/>
                  </a:lnTo>
                  <a:lnTo>
                    <a:pt x="15" y="0"/>
                  </a:lnTo>
                  <a:lnTo>
                    <a:pt x="0" y="3"/>
                  </a:lnTo>
                  <a:lnTo>
                    <a:pt x="0" y="3"/>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4" name="Freeform 6000"/>
            <p:cNvSpPr>
              <a:spLocks/>
            </p:cNvSpPr>
            <p:nvPr/>
          </p:nvSpPr>
          <p:spPr bwMode="gray">
            <a:xfrm>
              <a:off x="6741398" y="6045504"/>
              <a:ext cx="208089" cy="132707"/>
            </a:xfrm>
            <a:custGeom>
              <a:avLst/>
              <a:gdLst/>
              <a:ahLst/>
              <a:cxnLst>
                <a:cxn ang="0">
                  <a:pos x="13" y="0"/>
                </a:cxn>
                <a:cxn ang="0">
                  <a:pos x="0" y="42"/>
                </a:cxn>
                <a:cxn ang="0">
                  <a:pos x="4" y="51"/>
                </a:cxn>
                <a:cxn ang="0">
                  <a:pos x="11" y="53"/>
                </a:cxn>
                <a:cxn ang="0">
                  <a:pos x="30" y="40"/>
                </a:cxn>
                <a:cxn ang="0">
                  <a:pos x="34" y="45"/>
                </a:cxn>
                <a:cxn ang="0">
                  <a:pos x="62" y="6"/>
                </a:cxn>
                <a:cxn ang="0">
                  <a:pos x="28" y="10"/>
                </a:cxn>
                <a:cxn ang="0">
                  <a:pos x="13" y="0"/>
                </a:cxn>
                <a:cxn ang="0">
                  <a:pos x="13" y="0"/>
                </a:cxn>
              </a:cxnLst>
              <a:rect l="0" t="0" r="r" b="b"/>
              <a:pathLst>
                <a:path w="62" h="53">
                  <a:moveTo>
                    <a:pt x="13" y="0"/>
                  </a:moveTo>
                  <a:lnTo>
                    <a:pt x="0" y="42"/>
                  </a:lnTo>
                  <a:lnTo>
                    <a:pt x="4" y="51"/>
                  </a:lnTo>
                  <a:lnTo>
                    <a:pt x="11" y="53"/>
                  </a:lnTo>
                  <a:lnTo>
                    <a:pt x="30" y="40"/>
                  </a:lnTo>
                  <a:lnTo>
                    <a:pt x="34" y="45"/>
                  </a:lnTo>
                  <a:lnTo>
                    <a:pt x="62" y="6"/>
                  </a:lnTo>
                  <a:lnTo>
                    <a:pt x="28" y="10"/>
                  </a:lnTo>
                  <a:lnTo>
                    <a:pt x="13" y="0"/>
                  </a:lnTo>
                  <a:lnTo>
                    <a:pt x="13"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5" name="Freeform 6001"/>
            <p:cNvSpPr>
              <a:spLocks/>
            </p:cNvSpPr>
            <p:nvPr/>
          </p:nvSpPr>
          <p:spPr bwMode="gray">
            <a:xfrm>
              <a:off x="8264678" y="5760669"/>
              <a:ext cx="339770" cy="322058"/>
            </a:xfrm>
            <a:custGeom>
              <a:avLst/>
              <a:gdLst/>
              <a:ahLst/>
              <a:cxnLst>
                <a:cxn ang="0">
                  <a:pos x="10" y="90"/>
                </a:cxn>
                <a:cxn ang="0">
                  <a:pos x="21" y="101"/>
                </a:cxn>
                <a:cxn ang="0">
                  <a:pos x="0" y="126"/>
                </a:cxn>
                <a:cxn ang="0">
                  <a:pos x="4" y="129"/>
                </a:cxn>
                <a:cxn ang="0">
                  <a:pos x="15" y="127"/>
                </a:cxn>
                <a:cxn ang="0">
                  <a:pos x="62" y="88"/>
                </a:cxn>
                <a:cxn ang="0">
                  <a:pos x="88" y="75"/>
                </a:cxn>
                <a:cxn ang="0">
                  <a:pos x="101" y="60"/>
                </a:cxn>
                <a:cxn ang="0">
                  <a:pos x="96" y="56"/>
                </a:cxn>
                <a:cxn ang="0">
                  <a:pos x="79" y="66"/>
                </a:cxn>
                <a:cxn ang="0">
                  <a:pos x="64" y="60"/>
                </a:cxn>
                <a:cxn ang="0">
                  <a:pos x="71" y="43"/>
                </a:cxn>
                <a:cxn ang="0">
                  <a:pos x="66" y="39"/>
                </a:cxn>
                <a:cxn ang="0">
                  <a:pos x="60" y="51"/>
                </a:cxn>
                <a:cxn ang="0">
                  <a:pos x="54" y="47"/>
                </a:cxn>
                <a:cxn ang="0">
                  <a:pos x="62" y="17"/>
                </a:cxn>
                <a:cxn ang="0">
                  <a:pos x="60" y="11"/>
                </a:cxn>
                <a:cxn ang="0">
                  <a:pos x="53" y="9"/>
                </a:cxn>
                <a:cxn ang="0">
                  <a:pos x="49" y="0"/>
                </a:cxn>
                <a:cxn ang="0">
                  <a:pos x="47" y="45"/>
                </a:cxn>
                <a:cxn ang="0">
                  <a:pos x="54" y="47"/>
                </a:cxn>
                <a:cxn ang="0">
                  <a:pos x="28" y="81"/>
                </a:cxn>
                <a:cxn ang="0">
                  <a:pos x="10" y="90"/>
                </a:cxn>
                <a:cxn ang="0">
                  <a:pos x="10" y="90"/>
                </a:cxn>
              </a:cxnLst>
              <a:rect l="0" t="0" r="r" b="b"/>
              <a:pathLst>
                <a:path w="101" h="129">
                  <a:moveTo>
                    <a:pt x="10" y="90"/>
                  </a:moveTo>
                  <a:lnTo>
                    <a:pt x="21" y="101"/>
                  </a:lnTo>
                  <a:lnTo>
                    <a:pt x="0" y="126"/>
                  </a:lnTo>
                  <a:lnTo>
                    <a:pt x="4" y="129"/>
                  </a:lnTo>
                  <a:lnTo>
                    <a:pt x="15" y="127"/>
                  </a:lnTo>
                  <a:lnTo>
                    <a:pt x="62" y="88"/>
                  </a:lnTo>
                  <a:lnTo>
                    <a:pt x="88" y="75"/>
                  </a:lnTo>
                  <a:lnTo>
                    <a:pt x="101" y="60"/>
                  </a:lnTo>
                  <a:lnTo>
                    <a:pt x="96" y="56"/>
                  </a:lnTo>
                  <a:lnTo>
                    <a:pt x="79" y="66"/>
                  </a:lnTo>
                  <a:lnTo>
                    <a:pt x="64" y="60"/>
                  </a:lnTo>
                  <a:lnTo>
                    <a:pt x="71" y="43"/>
                  </a:lnTo>
                  <a:lnTo>
                    <a:pt x="66" y="39"/>
                  </a:lnTo>
                  <a:lnTo>
                    <a:pt x="60" y="51"/>
                  </a:lnTo>
                  <a:lnTo>
                    <a:pt x="54" y="47"/>
                  </a:lnTo>
                  <a:lnTo>
                    <a:pt x="62" y="17"/>
                  </a:lnTo>
                  <a:lnTo>
                    <a:pt x="60" y="11"/>
                  </a:lnTo>
                  <a:lnTo>
                    <a:pt x="53" y="9"/>
                  </a:lnTo>
                  <a:lnTo>
                    <a:pt x="49" y="0"/>
                  </a:lnTo>
                  <a:lnTo>
                    <a:pt x="47" y="45"/>
                  </a:lnTo>
                  <a:lnTo>
                    <a:pt x="54" y="47"/>
                  </a:lnTo>
                  <a:lnTo>
                    <a:pt x="28" y="81"/>
                  </a:lnTo>
                  <a:lnTo>
                    <a:pt x="10" y="90"/>
                  </a:lnTo>
                  <a:lnTo>
                    <a:pt x="10" y="9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6" name="Freeform 6002"/>
            <p:cNvSpPr>
              <a:spLocks/>
            </p:cNvSpPr>
            <p:nvPr/>
          </p:nvSpPr>
          <p:spPr bwMode="gray">
            <a:xfrm>
              <a:off x="7648537" y="6045504"/>
              <a:ext cx="591754" cy="273507"/>
            </a:xfrm>
            <a:custGeom>
              <a:avLst/>
              <a:gdLst/>
              <a:ahLst/>
              <a:cxnLst>
                <a:cxn ang="0">
                  <a:pos x="0" y="96"/>
                </a:cxn>
                <a:cxn ang="0">
                  <a:pos x="0" y="100"/>
                </a:cxn>
                <a:cxn ang="0">
                  <a:pos x="11" y="100"/>
                </a:cxn>
                <a:cxn ang="0">
                  <a:pos x="11" y="105"/>
                </a:cxn>
                <a:cxn ang="0">
                  <a:pos x="24" y="109"/>
                </a:cxn>
                <a:cxn ang="0">
                  <a:pos x="48" y="101"/>
                </a:cxn>
                <a:cxn ang="0">
                  <a:pos x="93" y="68"/>
                </a:cxn>
                <a:cxn ang="0">
                  <a:pos x="125" y="57"/>
                </a:cxn>
                <a:cxn ang="0">
                  <a:pos x="129" y="45"/>
                </a:cxn>
                <a:cxn ang="0">
                  <a:pos x="170" y="21"/>
                </a:cxn>
                <a:cxn ang="0">
                  <a:pos x="176" y="12"/>
                </a:cxn>
                <a:cxn ang="0">
                  <a:pos x="172" y="10"/>
                </a:cxn>
                <a:cxn ang="0">
                  <a:pos x="174" y="4"/>
                </a:cxn>
                <a:cxn ang="0">
                  <a:pos x="159" y="12"/>
                </a:cxn>
                <a:cxn ang="0">
                  <a:pos x="164" y="4"/>
                </a:cxn>
                <a:cxn ang="0">
                  <a:pos x="159" y="0"/>
                </a:cxn>
                <a:cxn ang="0">
                  <a:pos x="149" y="4"/>
                </a:cxn>
                <a:cxn ang="0">
                  <a:pos x="110" y="36"/>
                </a:cxn>
                <a:cxn ang="0">
                  <a:pos x="52" y="62"/>
                </a:cxn>
                <a:cxn ang="0">
                  <a:pos x="0" y="96"/>
                </a:cxn>
                <a:cxn ang="0">
                  <a:pos x="0" y="96"/>
                </a:cxn>
              </a:cxnLst>
              <a:rect l="0" t="0" r="r" b="b"/>
              <a:pathLst>
                <a:path w="176" h="109">
                  <a:moveTo>
                    <a:pt x="0" y="96"/>
                  </a:moveTo>
                  <a:lnTo>
                    <a:pt x="0" y="100"/>
                  </a:lnTo>
                  <a:lnTo>
                    <a:pt x="11" y="100"/>
                  </a:lnTo>
                  <a:lnTo>
                    <a:pt x="11" y="105"/>
                  </a:lnTo>
                  <a:lnTo>
                    <a:pt x="24" y="109"/>
                  </a:lnTo>
                  <a:lnTo>
                    <a:pt x="48" y="101"/>
                  </a:lnTo>
                  <a:lnTo>
                    <a:pt x="93" y="68"/>
                  </a:lnTo>
                  <a:lnTo>
                    <a:pt x="125" y="57"/>
                  </a:lnTo>
                  <a:lnTo>
                    <a:pt x="129" y="45"/>
                  </a:lnTo>
                  <a:lnTo>
                    <a:pt x="170" y="21"/>
                  </a:lnTo>
                  <a:lnTo>
                    <a:pt x="176" y="12"/>
                  </a:lnTo>
                  <a:lnTo>
                    <a:pt x="172" y="10"/>
                  </a:lnTo>
                  <a:lnTo>
                    <a:pt x="174" y="4"/>
                  </a:lnTo>
                  <a:lnTo>
                    <a:pt x="159" y="12"/>
                  </a:lnTo>
                  <a:lnTo>
                    <a:pt x="164" y="4"/>
                  </a:lnTo>
                  <a:lnTo>
                    <a:pt x="159" y="0"/>
                  </a:lnTo>
                  <a:lnTo>
                    <a:pt x="149" y="4"/>
                  </a:lnTo>
                  <a:lnTo>
                    <a:pt x="110" y="36"/>
                  </a:lnTo>
                  <a:lnTo>
                    <a:pt x="52" y="62"/>
                  </a:lnTo>
                  <a:lnTo>
                    <a:pt x="0" y="96"/>
                  </a:lnTo>
                  <a:lnTo>
                    <a:pt x="0" y="96"/>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7" name="Freeform 6003"/>
            <p:cNvSpPr>
              <a:spLocks/>
            </p:cNvSpPr>
            <p:nvPr/>
          </p:nvSpPr>
          <p:spPr bwMode="gray">
            <a:xfrm>
              <a:off x="7635532" y="6319011"/>
              <a:ext cx="50397" cy="30749"/>
            </a:xfrm>
            <a:custGeom>
              <a:avLst/>
              <a:gdLst/>
              <a:ahLst/>
              <a:cxnLst>
                <a:cxn ang="0">
                  <a:pos x="0" y="13"/>
                </a:cxn>
                <a:cxn ang="0">
                  <a:pos x="13" y="7"/>
                </a:cxn>
                <a:cxn ang="0">
                  <a:pos x="15" y="0"/>
                </a:cxn>
                <a:cxn ang="0">
                  <a:pos x="0" y="13"/>
                </a:cxn>
                <a:cxn ang="0">
                  <a:pos x="0" y="13"/>
                </a:cxn>
              </a:cxnLst>
              <a:rect l="0" t="0" r="r" b="b"/>
              <a:pathLst>
                <a:path w="15" h="13">
                  <a:moveTo>
                    <a:pt x="0" y="13"/>
                  </a:moveTo>
                  <a:lnTo>
                    <a:pt x="13" y="7"/>
                  </a:lnTo>
                  <a:lnTo>
                    <a:pt x="15" y="0"/>
                  </a:lnTo>
                  <a:lnTo>
                    <a:pt x="0" y="13"/>
                  </a:lnTo>
                  <a:lnTo>
                    <a:pt x="0" y="13"/>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8" name="Freeform 6004"/>
            <p:cNvSpPr>
              <a:spLocks/>
            </p:cNvSpPr>
            <p:nvPr/>
          </p:nvSpPr>
          <p:spPr bwMode="gray">
            <a:xfrm>
              <a:off x="4670258" y="3907622"/>
              <a:ext cx="598257" cy="525974"/>
            </a:xfrm>
            <a:custGeom>
              <a:avLst/>
              <a:gdLst/>
              <a:ahLst/>
              <a:cxnLst>
                <a:cxn ang="0">
                  <a:pos x="0" y="0"/>
                </a:cxn>
                <a:cxn ang="0">
                  <a:pos x="5" y="17"/>
                </a:cxn>
                <a:cxn ang="0">
                  <a:pos x="26" y="36"/>
                </a:cxn>
                <a:cxn ang="0">
                  <a:pos x="41" y="60"/>
                </a:cxn>
                <a:cxn ang="0">
                  <a:pos x="58" y="71"/>
                </a:cxn>
                <a:cxn ang="0">
                  <a:pos x="65" y="99"/>
                </a:cxn>
                <a:cxn ang="0">
                  <a:pos x="84" y="118"/>
                </a:cxn>
                <a:cxn ang="0">
                  <a:pos x="91" y="142"/>
                </a:cxn>
                <a:cxn ang="0">
                  <a:pos x="105" y="163"/>
                </a:cxn>
                <a:cxn ang="0">
                  <a:pos x="148" y="208"/>
                </a:cxn>
                <a:cxn ang="0">
                  <a:pos x="153" y="210"/>
                </a:cxn>
                <a:cxn ang="0">
                  <a:pos x="163" y="206"/>
                </a:cxn>
                <a:cxn ang="0">
                  <a:pos x="168" y="210"/>
                </a:cxn>
                <a:cxn ang="0">
                  <a:pos x="178" y="159"/>
                </a:cxn>
                <a:cxn ang="0">
                  <a:pos x="168" y="148"/>
                </a:cxn>
                <a:cxn ang="0">
                  <a:pos x="159" y="148"/>
                </a:cxn>
                <a:cxn ang="0">
                  <a:pos x="149" y="124"/>
                </a:cxn>
                <a:cxn ang="0">
                  <a:pos x="140" y="124"/>
                </a:cxn>
                <a:cxn ang="0">
                  <a:pos x="134" y="118"/>
                </a:cxn>
                <a:cxn ang="0">
                  <a:pos x="140" y="101"/>
                </a:cxn>
                <a:cxn ang="0">
                  <a:pos x="127" y="94"/>
                </a:cxn>
                <a:cxn ang="0">
                  <a:pos x="127" y="84"/>
                </a:cxn>
                <a:cxn ang="0">
                  <a:pos x="97" y="62"/>
                </a:cxn>
                <a:cxn ang="0">
                  <a:pos x="90" y="64"/>
                </a:cxn>
                <a:cxn ang="0">
                  <a:pos x="35" y="8"/>
                </a:cxn>
                <a:cxn ang="0">
                  <a:pos x="0" y="0"/>
                </a:cxn>
                <a:cxn ang="0">
                  <a:pos x="0" y="0"/>
                </a:cxn>
              </a:cxnLst>
              <a:rect l="0" t="0" r="r" b="b"/>
              <a:pathLst>
                <a:path w="178" h="210">
                  <a:moveTo>
                    <a:pt x="0" y="0"/>
                  </a:moveTo>
                  <a:lnTo>
                    <a:pt x="5" y="17"/>
                  </a:lnTo>
                  <a:lnTo>
                    <a:pt x="26" y="36"/>
                  </a:lnTo>
                  <a:lnTo>
                    <a:pt x="41" y="60"/>
                  </a:lnTo>
                  <a:lnTo>
                    <a:pt x="58" y="71"/>
                  </a:lnTo>
                  <a:lnTo>
                    <a:pt x="65" y="99"/>
                  </a:lnTo>
                  <a:lnTo>
                    <a:pt x="84" y="118"/>
                  </a:lnTo>
                  <a:lnTo>
                    <a:pt x="91" y="142"/>
                  </a:lnTo>
                  <a:lnTo>
                    <a:pt x="105" y="163"/>
                  </a:lnTo>
                  <a:lnTo>
                    <a:pt x="148" y="208"/>
                  </a:lnTo>
                  <a:lnTo>
                    <a:pt x="153" y="210"/>
                  </a:lnTo>
                  <a:lnTo>
                    <a:pt x="163" y="206"/>
                  </a:lnTo>
                  <a:lnTo>
                    <a:pt x="168" y="210"/>
                  </a:lnTo>
                  <a:lnTo>
                    <a:pt x="178" y="159"/>
                  </a:lnTo>
                  <a:lnTo>
                    <a:pt x="168" y="148"/>
                  </a:lnTo>
                  <a:lnTo>
                    <a:pt x="159" y="148"/>
                  </a:lnTo>
                  <a:lnTo>
                    <a:pt x="149" y="124"/>
                  </a:lnTo>
                  <a:lnTo>
                    <a:pt x="140" y="124"/>
                  </a:lnTo>
                  <a:lnTo>
                    <a:pt x="134" y="118"/>
                  </a:lnTo>
                  <a:lnTo>
                    <a:pt x="140" y="101"/>
                  </a:lnTo>
                  <a:lnTo>
                    <a:pt x="127" y="94"/>
                  </a:lnTo>
                  <a:lnTo>
                    <a:pt x="127" y="84"/>
                  </a:lnTo>
                  <a:lnTo>
                    <a:pt x="97" y="62"/>
                  </a:lnTo>
                  <a:lnTo>
                    <a:pt x="90" y="64"/>
                  </a:lnTo>
                  <a:lnTo>
                    <a:pt x="35" y="8"/>
                  </a:ln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29" name="Freeform 6005"/>
            <p:cNvSpPr>
              <a:spLocks/>
            </p:cNvSpPr>
            <p:nvPr/>
          </p:nvSpPr>
          <p:spPr bwMode="gray">
            <a:xfrm>
              <a:off x="5218119" y="4438451"/>
              <a:ext cx="484458" cy="124615"/>
            </a:xfrm>
            <a:custGeom>
              <a:avLst/>
              <a:gdLst/>
              <a:ahLst/>
              <a:cxnLst>
                <a:cxn ang="0">
                  <a:pos x="0" y="15"/>
                </a:cxn>
                <a:cxn ang="0">
                  <a:pos x="41" y="33"/>
                </a:cxn>
                <a:cxn ang="0">
                  <a:pos x="67" y="33"/>
                </a:cxn>
                <a:cxn ang="0">
                  <a:pos x="112" y="47"/>
                </a:cxn>
                <a:cxn ang="0">
                  <a:pos x="121" y="43"/>
                </a:cxn>
                <a:cxn ang="0">
                  <a:pos x="144" y="50"/>
                </a:cxn>
                <a:cxn ang="0">
                  <a:pos x="144" y="33"/>
                </a:cxn>
                <a:cxn ang="0">
                  <a:pos x="119" y="32"/>
                </a:cxn>
                <a:cxn ang="0">
                  <a:pos x="114" y="18"/>
                </a:cxn>
                <a:cxn ang="0">
                  <a:pos x="88" y="9"/>
                </a:cxn>
                <a:cxn ang="0">
                  <a:pos x="82" y="18"/>
                </a:cxn>
                <a:cxn ang="0">
                  <a:pos x="60" y="17"/>
                </a:cxn>
                <a:cxn ang="0">
                  <a:pos x="33" y="2"/>
                </a:cxn>
                <a:cxn ang="0">
                  <a:pos x="11" y="0"/>
                </a:cxn>
                <a:cxn ang="0">
                  <a:pos x="0" y="15"/>
                </a:cxn>
                <a:cxn ang="0">
                  <a:pos x="0" y="15"/>
                </a:cxn>
              </a:cxnLst>
              <a:rect l="0" t="0" r="r" b="b"/>
              <a:pathLst>
                <a:path w="144" h="50">
                  <a:moveTo>
                    <a:pt x="0" y="15"/>
                  </a:moveTo>
                  <a:lnTo>
                    <a:pt x="41" y="33"/>
                  </a:lnTo>
                  <a:lnTo>
                    <a:pt x="67" y="33"/>
                  </a:lnTo>
                  <a:lnTo>
                    <a:pt x="112" y="47"/>
                  </a:lnTo>
                  <a:lnTo>
                    <a:pt x="121" y="43"/>
                  </a:lnTo>
                  <a:lnTo>
                    <a:pt x="144" y="50"/>
                  </a:lnTo>
                  <a:lnTo>
                    <a:pt x="144" y="33"/>
                  </a:lnTo>
                  <a:lnTo>
                    <a:pt x="119" y="32"/>
                  </a:lnTo>
                  <a:lnTo>
                    <a:pt x="114" y="18"/>
                  </a:lnTo>
                  <a:lnTo>
                    <a:pt x="88" y="9"/>
                  </a:lnTo>
                  <a:lnTo>
                    <a:pt x="82" y="18"/>
                  </a:lnTo>
                  <a:lnTo>
                    <a:pt x="60" y="17"/>
                  </a:lnTo>
                  <a:lnTo>
                    <a:pt x="33" y="2"/>
                  </a:lnTo>
                  <a:lnTo>
                    <a:pt x="11" y="0"/>
                  </a:lnTo>
                  <a:lnTo>
                    <a:pt x="0" y="15"/>
                  </a:lnTo>
                  <a:lnTo>
                    <a:pt x="0" y="15"/>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0" name="Freeform 6006"/>
            <p:cNvSpPr>
              <a:spLocks/>
            </p:cNvSpPr>
            <p:nvPr/>
          </p:nvSpPr>
          <p:spPr bwMode="gray">
            <a:xfrm>
              <a:off x="5702577" y="4537172"/>
              <a:ext cx="66653" cy="30750"/>
            </a:xfrm>
            <a:custGeom>
              <a:avLst/>
              <a:gdLst/>
              <a:ahLst/>
              <a:cxnLst>
                <a:cxn ang="0">
                  <a:pos x="0" y="4"/>
                </a:cxn>
                <a:cxn ang="0">
                  <a:pos x="11" y="13"/>
                </a:cxn>
                <a:cxn ang="0">
                  <a:pos x="20" y="6"/>
                </a:cxn>
                <a:cxn ang="0">
                  <a:pos x="15" y="0"/>
                </a:cxn>
                <a:cxn ang="0">
                  <a:pos x="0" y="4"/>
                </a:cxn>
                <a:cxn ang="0">
                  <a:pos x="0" y="4"/>
                </a:cxn>
              </a:cxnLst>
              <a:rect l="0" t="0" r="r" b="b"/>
              <a:pathLst>
                <a:path w="20" h="13">
                  <a:moveTo>
                    <a:pt x="0" y="4"/>
                  </a:moveTo>
                  <a:lnTo>
                    <a:pt x="11" y="13"/>
                  </a:lnTo>
                  <a:lnTo>
                    <a:pt x="20" y="6"/>
                  </a:lnTo>
                  <a:lnTo>
                    <a:pt x="15" y="0"/>
                  </a:lnTo>
                  <a:lnTo>
                    <a:pt x="0" y="4"/>
                  </a:lnTo>
                  <a:lnTo>
                    <a:pt x="0" y="4"/>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1" name="Freeform 6007"/>
            <p:cNvSpPr>
              <a:spLocks/>
            </p:cNvSpPr>
            <p:nvPr/>
          </p:nvSpPr>
          <p:spPr bwMode="gray">
            <a:xfrm>
              <a:off x="5783862" y="4540409"/>
              <a:ext cx="422682" cy="46934"/>
            </a:xfrm>
            <a:custGeom>
              <a:avLst/>
              <a:gdLst/>
              <a:ahLst/>
              <a:cxnLst>
                <a:cxn ang="0">
                  <a:pos x="0" y="17"/>
                </a:cxn>
                <a:cxn ang="0">
                  <a:pos x="19" y="19"/>
                </a:cxn>
                <a:cxn ang="0">
                  <a:pos x="58" y="9"/>
                </a:cxn>
                <a:cxn ang="0">
                  <a:pos x="98" y="15"/>
                </a:cxn>
                <a:cxn ang="0">
                  <a:pos x="126" y="6"/>
                </a:cxn>
                <a:cxn ang="0">
                  <a:pos x="114" y="2"/>
                </a:cxn>
                <a:cxn ang="0">
                  <a:pos x="105" y="11"/>
                </a:cxn>
                <a:cxn ang="0">
                  <a:pos x="75" y="2"/>
                </a:cxn>
                <a:cxn ang="0">
                  <a:pos x="58" y="9"/>
                </a:cxn>
                <a:cxn ang="0">
                  <a:pos x="30" y="0"/>
                </a:cxn>
                <a:cxn ang="0">
                  <a:pos x="34" y="7"/>
                </a:cxn>
                <a:cxn ang="0">
                  <a:pos x="10" y="4"/>
                </a:cxn>
                <a:cxn ang="0">
                  <a:pos x="2" y="6"/>
                </a:cxn>
                <a:cxn ang="0">
                  <a:pos x="0" y="17"/>
                </a:cxn>
                <a:cxn ang="0">
                  <a:pos x="0" y="17"/>
                </a:cxn>
              </a:cxnLst>
              <a:rect l="0" t="0" r="r" b="b"/>
              <a:pathLst>
                <a:path w="126" h="19">
                  <a:moveTo>
                    <a:pt x="0" y="17"/>
                  </a:moveTo>
                  <a:lnTo>
                    <a:pt x="19" y="19"/>
                  </a:lnTo>
                  <a:lnTo>
                    <a:pt x="58" y="9"/>
                  </a:lnTo>
                  <a:lnTo>
                    <a:pt x="98" y="15"/>
                  </a:lnTo>
                  <a:lnTo>
                    <a:pt x="126" y="6"/>
                  </a:lnTo>
                  <a:lnTo>
                    <a:pt x="114" y="2"/>
                  </a:lnTo>
                  <a:lnTo>
                    <a:pt x="105" y="11"/>
                  </a:lnTo>
                  <a:lnTo>
                    <a:pt x="75" y="2"/>
                  </a:lnTo>
                  <a:lnTo>
                    <a:pt x="58" y="9"/>
                  </a:lnTo>
                  <a:lnTo>
                    <a:pt x="30" y="0"/>
                  </a:lnTo>
                  <a:lnTo>
                    <a:pt x="34" y="7"/>
                  </a:lnTo>
                  <a:lnTo>
                    <a:pt x="10" y="4"/>
                  </a:lnTo>
                  <a:lnTo>
                    <a:pt x="2" y="6"/>
                  </a:lnTo>
                  <a:lnTo>
                    <a:pt x="0" y="17"/>
                  </a:lnTo>
                  <a:lnTo>
                    <a:pt x="0" y="17"/>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2" name="Freeform 6008"/>
            <p:cNvSpPr>
              <a:spLocks/>
            </p:cNvSpPr>
            <p:nvPr/>
          </p:nvSpPr>
          <p:spPr bwMode="gray">
            <a:xfrm>
              <a:off x="6243934" y="4540409"/>
              <a:ext cx="43894" cy="16184"/>
            </a:xfrm>
            <a:custGeom>
              <a:avLst/>
              <a:gdLst/>
              <a:ahLst/>
              <a:cxnLst>
                <a:cxn ang="0">
                  <a:pos x="0" y="6"/>
                </a:cxn>
                <a:cxn ang="0">
                  <a:pos x="13" y="4"/>
                </a:cxn>
                <a:cxn ang="0">
                  <a:pos x="4" y="0"/>
                </a:cxn>
                <a:cxn ang="0">
                  <a:pos x="0" y="6"/>
                </a:cxn>
                <a:cxn ang="0">
                  <a:pos x="0" y="6"/>
                </a:cxn>
              </a:cxnLst>
              <a:rect l="0" t="0" r="r" b="b"/>
              <a:pathLst>
                <a:path w="13" h="6">
                  <a:moveTo>
                    <a:pt x="0" y="6"/>
                  </a:moveTo>
                  <a:lnTo>
                    <a:pt x="13" y="4"/>
                  </a:lnTo>
                  <a:lnTo>
                    <a:pt x="4" y="0"/>
                  </a:lnTo>
                  <a:lnTo>
                    <a:pt x="0" y="6"/>
                  </a:lnTo>
                  <a:lnTo>
                    <a:pt x="0" y="6"/>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3" name="Freeform 6009"/>
            <p:cNvSpPr>
              <a:spLocks/>
            </p:cNvSpPr>
            <p:nvPr/>
          </p:nvSpPr>
          <p:spPr bwMode="gray">
            <a:xfrm>
              <a:off x="6325219" y="4517751"/>
              <a:ext cx="43894" cy="19421"/>
            </a:xfrm>
            <a:custGeom>
              <a:avLst/>
              <a:gdLst/>
              <a:ahLst/>
              <a:cxnLst>
                <a:cxn ang="0">
                  <a:pos x="0" y="7"/>
                </a:cxn>
                <a:cxn ang="0">
                  <a:pos x="10" y="7"/>
                </a:cxn>
                <a:cxn ang="0">
                  <a:pos x="13" y="0"/>
                </a:cxn>
                <a:cxn ang="0">
                  <a:pos x="4" y="1"/>
                </a:cxn>
                <a:cxn ang="0">
                  <a:pos x="0" y="7"/>
                </a:cxn>
                <a:cxn ang="0">
                  <a:pos x="0" y="7"/>
                </a:cxn>
              </a:cxnLst>
              <a:rect l="0" t="0" r="r" b="b"/>
              <a:pathLst>
                <a:path w="13" h="7">
                  <a:moveTo>
                    <a:pt x="0" y="7"/>
                  </a:moveTo>
                  <a:lnTo>
                    <a:pt x="10" y="7"/>
                  </a:lnTo>
                  <a:lnTo>
                    <a:pt x="13" y="0"/>
                  </a:lnTo>
                  <a:lnTo>
                    <a:pt x="4" y="1"/>
                  </a:lnTo>
                  <a:lnTo>
                    <a:pt x="0" y="7"/>
                  </a:lnTo>
                  <a:lnTo>
                    <a:pt x="0" y="7"/>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4" name="Freeform 6010"/>
            <p:cNvSpPr>
              <a:spLocks/>
            </p:cNvSpPr>
            <p:nvPr/>
          </p:nvSpPr>
          <p:spPr bwMode="gray">
            <a:xfrm>
              <a:off x="5946432" y="4600289"/>
              <a:ext cx="102418" cy="43696"/>
            </a:xfrm>
            <a:custGeom>
              <a:avLst/>
              <a:gdLst/>
              <a:ahLst/>
              <a:cxnLst>
                <a:cxn ang="0">
                  <a:pos x="0" y="0"/>
                </a:cxn>
                <a:cxn ang="0">
                  <a:pos x="2" y="6"/>
                </a:cxn>
                <a:cxn ang="0">
                  <a:pos x="22" y="17"/>
                </a:cxn>
                <a:cxn ang="0">
                  <a:pos x="30" y="12"/>
                </a:cxn>
                <a:cxn ang="0">
                  <a:pos x="17" y="0"/>
                </a:cxn>
                <a:cxn ang="0">
                  <a:pos x="0" y="0"/>
                </a:cxn>
                <a:cxn ang="0">
                  <a:pos x="0" y="0"/>
                </a:cxn>
              </a:cxnLst>
              <a:rect l="0" t="0" r="r" b="b"/>
              <a:pathLst>
                <a:path w="30" h="17">
                  <a:moveTo>
                    <a:pt x="0" y="0"/>
                  </a:moveTo>
                  <a:lnTo>
                    <a:pt x="2" y="6"/>
                  </a:lnTo>
                  <a:lnTo>
                    <a:pt x="22" y="17"/>
                  </a:lnTo>
                  <a:lnTo>
                    <a:pt x="30" y="12"/>
                  </a:lnTo>
                  <a:lnTo>
                    <a:pt x="17" y="0"/>
                  </a:ln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5" name="Freeform 6011"/>
            <p:cNvSpPr>
              <a:spLocks/>
            </p:cNvSpPr>
            <p:nvPr/>
          </p:nvSpPr>
          <p:spPr bwMode="gray">
            <a:xfrm>
              <a:off x="6612968" y="4493476"/>
              <a:ext cx="34139" cy="43696"/>
            </a:xfrm>
            <a:custGeom>
              <a:avLst/>
              <a:gdLst/>
              <a:ahLst/>
              <a:cxnLst>
                <a:cxn ang="0">
                  <a:pos x="0" y="17"/>
                </a:cxn>
                <a:cxn ang="0">
                  <a:pos x="8" y="11"/>
                </a:cxn>
                <a:cxn ang="0">
                  <a:pos x="10" y="0"/>
                </a:cxn>
                <a:cxn ang="0">
                  <a:pos x="0" y="17"/>
                </a:cxn>
                <a:cxn ang="0">
                  <a:pos x="0" y="17"/>
                </a:cxn>
              </a:cxnLst>
              <a:rect l="0" t="0" r="r" b="b"/>
              <a:pathLst>
                <a:path w="10" h="17">
                  <a:moveTo>
                    <a:pt x="0" y="17"/>
                  </a:moveTo>
                  <a:lnTo>
                    <a:pt x="8" y="11"/>
                  </a:lnTo>
                  <a:lnTo>
                    <a:pt x="10" y="0"/>
                  </a:lnTo>
                  <a:lnTo>
                    <a:pt x="0" y="17"/>
                  </a:lnTo>
                  <a:lnTo>
                    <a:pt x="0" y="17"/>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6" name="Freeform 6012"/>
            <p:cNvSpPr>
              <a:spLocks/>
            </p:cNvSpPr>
            <p:nvPr/>
          </p:nvSpPr>
          <p:spPr bwMode="gray">
            <a:xfrm>
              <a:off x="6778789" y="4419031"/>
              <a:ext cx="37391" cy="67972"/>
            </a:xfrm>
            <a:custGeom>
              <a:avLst/>
              <a:gdLst/>
              <a:ahLst/>
              <a:cxnLst>
                <a:cxn ang="0">
                  <a:pos x="0" y="28"/>
                </a:cxn>
                <a:cxn ang="0">
                  <a:pos x="11" y="10"/>
                </a:cxn>
                <a:cxn ang="0">
                  <a:pos x="9" y="0"/>
                </a:cxn>
                <a:cxn ang="0">
                  <a:pos x="0" y="28"/>
                </a:cxn>
                <a:cxn ang="0">
                  <a:pos x="0" y="28"/>
                </a:cxn>
              </a:cxnLst>
              <a:rect l="0" t="0" r="r" b="b"/>
              <a:pathLst>
                <a:path w="11" h="28">
                  <a:moveTo>
                    <a:pt x="0" y="28"/>
                  </a:moveTo>
                  <a:lnTo>
                    <a:pt x="11" y="10"/>
                  </a:lnTo>
                  <a:lnTo>
                    <a:pt x="9" y="0"/>
                  </a:lnTo>
                  <a:lnTo>
                    <a:pt x="0" y="28"/>
                  </a:lnTo>
                  <a:lnTo>
                    <a:pt x="0" y="28"/>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7" name="Freeform 6013"/>
            <p:cNvSpPr>
              <a:spLocks/>
            </p:cNvSpPr>
            <p:nvPr/>
          </p:nvSpPr>
          <p:spPr bwMode="gray">
            <a:xfrm>
              <a:off x="5372560" y="398206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8" name="Freeform 6014"/>
            <p:cNvSpPr>
              <a:spLocks/>
            </p:cNvSpPr>
            <p:nvPr/>
          </p:nvSpPr>
          <p:spPr bwMode="gray">
            <a:xfrm>
              <a:off x="5177476" y="41131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39" name="Freeform 6015"/>
            <p:cNvSpPr>
              <a:spLocks/>
            </p:cNvSpPr>
            <p:nvPr/>
          </p:nvSpPr>
          <p:spPr bwMode="gray">
            <a:xfrm>
              <a:off x="5218119" y="4234535"/>
              <a:ext cx="79659" cy="71209"/>
            </a:xfrm>
            <a:custGeom>
              <a:avLst/>
              <a:gdLst/>
              <a:ahLst/>
              <a:cxnLst>
                <a:cxn ang="0">
                  <a:pos x="0" y="8"/>
                </a:cxn>
                <a:cxn ang="0">
                  <a:pos x="9" y="11"/>
                </a:cxn>
                <a:cxn ang="0">
                  <a:pos x="11" y="23"/>
                </a:cxn>
                <a:cxn ang="0">
                  <a:pos x="22" y="28"/>
                </a:cxn>
                <a:cxn ang="0">
                  <a:pos x="24" y="19"/>
                </a:cxn>
                <a:cxn ang="0">
                  <a:pos x="18" y="19"/>
                </a:cxn>
                <a:cxn ang="0">
                  <a:pos x="13" y="0"/>
                </a:cxn>
                <a:cxn ang="0">
                  <a:pos x="0" y="8"/>
                </a:cxn>
                <a:cxn ang="0">
                  <a:pos x="0" y="8"/>
                </a:cxn>
              </a:cxnLst>
              <a:rect l="0" t="0" r="r" b="b"/>
              <a:pathLst>
                <a:path w="24" h="28">
                  <a:moveTo>
                    <a:pt x="0" y="8"/>
                  </a:moveTo>
                  <a:lnTo>
                    <a:pt x="9" y="11"/>
                  </a:lnTo>
                  <a:lnTo>
                    <a:pt x="11" y="23"/>
                  </a:lnTo>
                  <a:lnTo>
                    <a:pt x="22" y="28"/>
                  </a:lnTo>
                  <a:lnTo>
                    <a:pt x="24" y="19"/>
                  </a:lnTo>
                  <a:lnTo>
                    <a:pt x="18" y="19"/>
                  </a:lnTo>
                  <a:lnTo>
                    <a:pt x="13" y="0"/>
                  </a:lnTo>
                  <a:lnTo>
                    <a:pt x="0" y="8"/>
                  </a:lnTo>
                  <a:lnTo>
                    <a:pt x="0" y="8"/>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0" name="Freeform 6016"/>
            <p:cNvSpPr>
              <a:spLocks/>
            </p:cNvSpPr>
            <p:nvPr/>
          </p:nvSpPr>
          <p:spPr bwMode="gray">
            <a:xfrm>
              <a:off x="5349800" y="4283087"/>
              <a:ext cx="29263" cy="32368"/>
            </a:xfrm>
            <a:custGeom>
              <a:avLst/>
              <a:gdLst/>
              <a:ahLst/>
              <a:cxnLst>
                <a:cxn ang="0">
                  <a:pos x="0" y="11"/>
                </a:cxn>
                <a:cxn ang="0">
                  <a:pos x="6" y="13"/>
                </a:cxn>
                <a:cxn ang="0">
                  <a:pos x="9" y="4"/>
                </a:cxn>
                <a:cxn ang="0">
                  <a:pos x="2" y="0"/>
                </a:cxn>
                <a:cxn ang="0">
                  <a:pos x="0" y="11"/>
                </a:cxn>
                <a:cxn ang="0">
                  <a:pos x="0" y="11"/>
                </a:cxn>
              </a:cxnLst>
              <a:rect l="0" t="0" r="r" b="b"/>
              <a:pathLst>
                <a:path w="9" h="13">
                  <a:moveTo>
                    <a:pt x="0" y="11"/>
                  </a:moveTo>
                  <a:lnTo>
                    <a:pt x="6" y="13"/>
                  </a:lnTo>
                  <a:lnTo>
                    <a:pt x="9" y="4"/>
                  </a:lnTo>
                  <a:lnTo>
                    <a:pt x="2" y="0"/>
                  </a:lnTo>
                  <a:lnTo>
                    <a:pt x="0" y="11"/>
                  </a:lnTo>
                  <a:lnTo>
                    <a:pt x="0" y="11"/>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1" name="Freeform 6017"/>
            <p:cNvSpPr>
              <a:spLocks/>
            </p:cNvSpPr>
            <p:nvPr/>
          </p:nvSpPr>
          <p:spPr bwMode="gray">
            <a:xfrm>
              <a:off x="5626168" y="4487003"/>
              <a:ext cx="55274" cy="0"/>
            </a:xfrm>
            <a:custGeom>
              <a:avLst/>
              <a:gdLst/>
              <a:ahLst/>
              <a:cxnLst>
                <a:cxn ang="0">
                  <a:pos x="0" y="0"/>
                </a:cxn>
                <a:cxn ang="0">
                  <a:pos x="17" y="0"/>
                </a:cxn>
                <a:cxn ang="0">
                  <a:pos x="0" y="0"/>
                </a:cxn>
              </a:cxnLst>
              <a:rect l="0" t="0" r="r" b="b"/>
              <a:pathLst>
                <a:path w="17">
                  <a:moveTo>
                    <a:pt x="0" y="0"/>
                  </a:moveTo>
                  <a:lnTo>
                    <a:pt x="17"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2" name="Line 6018"/>
            <p:cNvSpPr>
              <a:spLocks noChangeShapeType="1"/>
            </p:cNvSpPr>
            <p:nvPr/>
          </p:nvSpPr>
          <p:spPr bwMode="gray">
            <a:xfrm>
              <a:off x="5626168" y="4487003"/>
              <a:ext cx="55274" cy="0"/>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3" name="Freeform 6019"/>
            <p:cNvSpPr>
              <a:spLocks/>
            </p:cNvSpPr>
            <p:nvPr/>
          </p:nvSpPr>
          <p:spPr bwMode="gray">
            <a:xfrm>
              <a:off x="5961062" y="4090499"/>
              <a:ext cx="354402" cy="338242"/>
            </a:xfrm>
            <a:custGeom>
              <a:avLst/>
              <a:gdLst/>
              <a:ahLst/>
              <a:cxnLst>
                <a:cxn ang="0">
                  <a:pos x="0" y="84"/>
                </a:cxn>
                <a:cxn ang="0">
                  <a:pos x="1" y="96"/>
                </a:cxn>
                <a:cxn ang="0">
                  <a:pos x="11" y="96"/>
                </a:cxn>
                <a:cxn ang="0">
                  <a:pos x="13" y="105"/>
                </a:cxn>
                <a:cxn ang="0">
                  <a:pos x="9" y="135"/>
                </a:cxn>
                <a:cxn ang="0">
                  <a:pos x="22" y="133"/>
                </a:cxn>
                <a:cxn ang="0">
                  <a:pos x="22" y="86"/>
                </a:cxn>
                <a:cxn ang="0">
                  <a:pos x="30" y="81"/>
                </a:cxn>
                <a:cxn ang="0">
                  <a:pos x="37" y="81"/>
                </a:cxn>
                <a:cxn ang="0">
                  <a:pos x="33" y="96"/>
                </a:cxn>
                <a:cxn ang="0">
                  <a:pos x="45" y="107"/>
                </a:cxn>
                <a:cxn ang="0">
                  <a:pos x="43" y="118"/>
                </a:cxn>
                <a:cxn ang="0">
                  <a:pos x="48" y="122"/>
                </a:cxn>
                <a:cxn ang="0">
                  <a:pos x="56" y="116"/>
                </a:cxn>
                <a:cxn ang="0">
                  <a:pos x="54" y="129"/>
                </a:cxn>
                <a:cxn ang="0">
                  <a:pos x="60" y="135"/>
                </a:cxn>
                <a:cxn ang="0">
                  <a:pos x="67" y="129"/>
                </a:cxn>
                <a:cxn ang="0">
                  <a:pos x="69" y="120"/>
                </a:cxn>
                <a:cxn ang="0">
                  <a:pos x="52" y="96"/>
                </a:cxn>
                <a:cxn ang="0">
                  <a:pos x="58" y="90"/>
                </a:cxn>
                <a:cxn ang="0">
                  <a:pos x="43" y="66"/>
                </a:cxn>
                <a:cxn ang="0">
                  <a:pos x="67" y="49"/>
                </a:cxn>
                <a:cxn ang="0">
                  <a:pos x="76" y="49"/>
                </a:cxn>
                <a:cxn ang="0">
                  <a:pos x="71" y="41"/>
                </a:cxn>
                <a:cxn ang="0">
                  <a:pos x="30" y="56"/>
                </a:cxn>
                <a:cxn ang="0">
                  <a:pos x="28" y="49"/>
                </a:cxn>
                <a:cxn ang="0">
                  <a:pos x="20" y="45"/>
                </a:cxn>
                <a:cxn ang="0">
                  <a:pos x="20" y="34"/>
                </a:cxn>
                <a:cxn ang="0">
                  <a:pos x="31" y="23"/>
                </a:cxn>
                <a:cxn ang="0">
                  <a:pos x="76" y="26"/>
                </a:cxn>
                <a:cxn ang="0">
                  <a:pos x="93" y="21"/>
                </a:cxn>
                <a:cxn ang="0">
                  <a:pos x="105" y="4"/>
                </a:cxn>
                <a:cxn ang="0">
                  <a:pos x="101" y="0"/>
                </a:cxn>
                <a:cxn ang="0">
                  <a:pos x="84" y="15"/>
                </a:cxn>
                <a:cxn ang="0">
                  <a:pos x="67" y="15"/>
                </a:cxn>
                <a:cxn ang="0">
                  <a:pos x="33" y="8"/>
                </a:cxn>
                <a:cxn ang="0">
                  <a:pos x="30" y="17"/>
                </a:cxn>
                <a:cxn ang="0">
                  <a:pos x="18" y="17"/>
                </a:cxn>
                <a:cxn ang="0">
                  <a:pos x="16" y="41"/>
                </a:cxn>
                <a:cxn ang="0">
                  <a:pos x="0" y="84"/>
                </a:cxn>
                <a:cxn ang="0">
                  <a:pos x="0" y="84"/>
                </a:cxn>
              </a:cxnLst>
              <a:rect l="0" t="0" r="r" b="b"/>
              <a:pathLst>
                <a:path w="105" h="135">
                  <a:moveTo>
                    <a:pt x="0" y="84"/>
                  </a:moveTo>
                  <a:lnTo>
                    <a:pt x="1" y="96"/>
                  </a:lnTo>
                  <a:lnTo>
                    <a:pt x="11" y="96"/>
                  </a:lnTo>
                  <a:lnTo>
                    <a:pt x="13" y="105"/>
                  </a:lnTo>
                  <a:lnTo>
                    <a:pt x="9" y="135"/>
                  </a:lnTo>
                  <a:lnTo>
                    <a:pt x="22" y="133"/>
                  </a:lnTo>
                  <a:lnTo>
                    <a:pt x="22" y="86"/>
                  </a:lnTo>
                  <a:lnTo>
                    <a:pt x="30" y="81"/>
                  </a:lnTo>
                  <a:lnTo>
                    <a:pt x="37" y="81"/>
                  </a:lnTo>
                  <a:lnTo>
                    <a:pt x="33" y="96"/>
                  </a:lnTo>
                  <a:lnTo>
                    <a:pt x="45" y="107"/>
                  </a:lnTo>
                  <a:lnTo>
                    <a:pt x="43" y="118"/>
                  </a:lnTo>
                  <a:lnTo>
                    <a:pt x="48" y="122"/>
                  </a:lnTo>
                  <a:lnTo>
                    <a:pt x="56" y="116"/>
                  </a:lnTo>
                  <a:lnTo>
                    <a:pt x="54" y="129"/>
                  </a:lnTo>
                  <a:lnTo>
                    <a:pt x="60" y="135"/>
                  </a:lnTo>
                  <a:lnTo>
                    <a:pt x="67" y="129"/>
                  </a:lnTo>
                  <a:lnTo>
                    <a:pt x="69" y="120"/>
                  </a:lnTo>
                  <a:lnTo>
                    <a:pt x="52" y="96"/>
                  </a:lnTo>
                  <a:lnTo>
                    <a:pt x="58" y="90"/>
                  </a:lnTo>
                  <a:lnTo>
                    <a:pt x="43" y="66"/>
                  </a:lnTo>
                  <a:lnTo>
                    <a:pt x="67" y="49"/>
                  </a:lnTo>
                  <a:lnTo>
                    <a:pt x="76" y="49"/>
                  </a:lnTo>
                  <a:lnTo>
                    <a:pt x="71" y="41"/>
                  </a:lnTo>
                  <a:lnTo>
                    <a:pt x="30" y="56"/>
                  </a:lnTo>
                  <a:lnTo>
                    <a:pt x="28" y="49"/>
                  </a:lnTo>
                  <a:lnTo>
                    <a:pt x="20" y="45"/>
                  </a:lnTo>
                  <a:lnTo>
                    <a:pt x="20" y="34"/>
                  </a:lnTo>
                  <a:lnTo>
                    <a:pt x="31" y="23"/>
                  </a:lnTo>
                  <a:lnTo>
                    <a:pt x="76" y="26"/>
                  </a:lnTo>
                  <a:lnTo>
                    <a:pt x="93" y="21"/>
                  </a:lnTo>
                  <a:lnTo>
                    <a:pt x="105" y="4"/>
                  </a:lnTo>
                  <a:lnTo>
                    <a:pt x="101" y="0"/>
                  </a:lnTo>
                  <a:lnTo>
                    <a:pt x="84" y="15"/>
                  </a:lnTo>
                  <a:lnTo>
                    <a:pt x="67" y="15"/>
                  </a:lnTo>
                  <a:lnTo>
                    <a:pt x="33" y="8"/>
                  </a:lnTo>
                  <a:lnTo>
                    <a:pt x="30" y="17"/>
                  </a:lnTo>
                  <a:lnTo>
                    <a:pt x="18" y="17"/>
                  </a:lnTo>
                  <a:lnTo>
                    <a:pt x="16" y="41"/>
                  </a:lnTo>
                  <a:lnTo>
                    <a:pt x="0" y="84"/>
                  </a:lnTo>
                  <a:lnTo>
                    <a:pt x="0" y="84"/>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4" name="Freeform 6020"/>
            <p:cNvSpPr>
              <a:spLocks/>
            </p:cNvSpPr>
            <p:nvPr/>
          </p:nvSpPr>
          <p:spPr bwMode="gray">
            <a:xfrm>
              <a:off x="6424387" y="4067841"/>
              <a:ext cx="78034" cy="145654"/>
            </a:xfrm>
            <a:custGeom>
              <a:avLst/>
              <a:gdLst/>
              <a:ahLst/>
              <a:cxnLst>
                <a:cxn ang="0">
                  <a:pos x="0" y="20"/>
                </a:cxn>
                <a:cxn ang="0">
                  <a:pos x="4" y="43"/>
                </a:cxn>
                <a:cxn ang="0">
                  <a:pos x="19" y="58"/>
                </a:cxn>
                <a:cxn ang="0">
                  <a:pos x="10" y="41"/>
                </a:cxn>
                <a:cxn ang="0">
                  <a:pos x="11" y="32"/>
                </a:cxn>
                <a:cxn ang="0">
                  <a:pos x="19" y="32"/>
                </a:cxn>
                <a:cxn ang="0">
                  <a:pos x="15" y="24"/>
                </a:cxn>
                <a:cxn ang="0">
                  <a:pos x="23" y="20"/>
                </a:cxn>
                <a:cxn ang="0">
                  <a:pos x="23" y="11"/>
                </a:cxn>
                <a:cxn ang="0">
                  <a:pos x="11" y="17"/>
                </a:cxn>
                <a:cxn ang="0">
                  <a:pos x="10" y="0"/>
                </a:cxn>
                <a:cxn ang="0">
                  <a:pos x="4" y="5"/>
                </a:cxn>
                <a:cxn ang="0">
                  <a:pos x="0" y="20"/>
                </a:cxn>
                <a:cxn ang="0">
                  <a:pos x="0" y="20"/>
                </a:cxn>
              </a:cxnLst>
              <a:rect l="0" t="0" r="r" b="b"/>
              <a:pathLst>
                <a:path w="23" h="58">
                  <a:moveTo>
                    <a:pt x="0" y="20"/>
                  </a:moveTo>
                  <a:lnTo>
                    <a:pt x="4" y="43"/>
                  </a:lnTo>
                  <a:lnTo>
                    <a:pt x="19" y="58"/>
                  </a:lnTo>
                  <a:lnTo>
                    <a:pt x="10" y="41"/>
                  </a:lnTo>
                  <a:lnTo>
                    <a:pt x="11" y="32"/>
                  </a:lnTo>
                  <a:lnTo>
                    <a:pt x="19" y="32"/>
                  </a:lnTo>
                  <a:lnTo>
                    <a:pt x="15" y="24"/>
                  </a:lnTo>
                  <a:lnTo>
                    <a:pt x="23" y="20"/>
                  </a:lnTo>
                  <a:lnTo>
                    <a:pt x="23" y="11"/>
                  </a:lnTo>
                  <a:lnTo>
                    <a:pt x="11" y="17"/>
                  </a:lnTo>
                  <a:lnTo>
                    <a:pt x="10" y="0"/>
                  </a:lnTo>
                  <a:lnTo>
                    <a:pt x="4" y="5"/>
                  </a:lnTo>
                  <a:lnTo>
                    <a:pt x="0" y="20"/>
                  </a:lnTo>
                  <a:lnTo>
                    <a:pt x="0" y="2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5" name="Freeform 6021"/>
            <p:cNvSpPr>
              <a:spLocks/>
            </p:cNvSpPr>
            <p:nvPr/>
          </p:nvSpPr>
          <p:spPr bwMode="gray">
            <a:xfrm>
              <a:off x="6351230" y="4315454"/>
              <a:ext cx="60151" cy="32368"/>
            </a:xfrm>
            <a:custGeom>
              <a:avLst/>
              <a:gdLst/>
              <a:ahLst/>
              <a:cxnLst>
                <a:cxn ang="0">
                  <a:pos x="0" y="2"/>
                </a:cxn>
                <a:cxn ang="0">
                  <a:pos x="13" y="13"/>
                </a:cxn>
                <a:cxn ang="0">
                  <a:pos x="18" y="8"/>
                </a:cxn>
                <a:cxn ang="0">
                  <a:pos x="17" y="0"/>
                </a:cxn>
                <a:cxn ang="0">
                  <a:pos x="0" y="2"/>
                </a:cxn>
                <a:cxn ang="0">
                  <a:pos x="0" y="2"/>
                </a:cxn>
              </a:cxnLst>
              <a:rect l="0" t="0" r="r" b="b"/>
              <a:pathLst>
                <a:path w="18" h="13">
                  <a:moveTo>
                    <a:pt x="0" y="2"/>
                  </a:moveTo>
                  <a:lnTo>
                    <a:pt x="13" y="13"/>
                  </a:lnTo>
                  <a:lnTo>
                    <a:pt x="18" y="8"/>
                  </a:lnTo>
                  <a:lnTo>
                    <a:pt x="17" y="0"/>
                  </a:lnTo>
                  <a:lnTo>
                    <a:pt x="0" y="2"/>
                  </a:lnTo>
                  <a:lnTo>
                    <a:pt x="0" y="2"/>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6" name="Freeform 6022"/>
            <p:cNvSpPr>
              <a:spLocks/>
            </p:cNvSpPr>
            <p:nvPr/>
          </p:nvSpPr>
          <p:spPr bwMode="gray">
            <a:xfrm>
              <a:off x="6458526" y="4297651"/>
              <a:ext cx="151190" cy="50170"/>
            </a:xfrm>
            <a:custGeom>
              <a:avLst/>
              <a:gdLst/>
              <a:ahLst/>
              <a:cxnLst>
                <a:cxn ang="0">
                  <a:pos x="0" y="7"/>
                </a:cxn>
                <a:cxn ang="0">
                  <a:pos x="45" y="20"/>
                </a:cxn>
                <a:cxn ang="0">
                  <a:pos x="39" y="3"/>
                </a:cxn>
                <a:cxn ang="0">
                  <a:pos x="24" y="0"/>
                </a:cxn>
                <a:cxn ang="0">
                  <a:pos x="5" y="1"/>
                </a:cxn>
                <a:cxn ang="0">
                  <a:pos x="0" y="7"/>
                </a:cxn>
                <a:cxn ang="0">
                  <a:pos x="0" y="7"/>
                </a:cxn>
              </a:cxnLst>
              <a:rect l="0" t="0" r="r" b="b"/>
              <a:pathLst>
                <a:path w="45" h="20">
                  <a:moveTo>
                    <a:pt x="0" y="7"/>
                  </a:moveTo>
                  <a:lnTo>
                    <a:pt x="45" y="20"/>
                  </a:lnTo>
                  <a:lnTo>
                    <a:pt x="39" y="3"/>
                  </a:lnTo>
                  <a:lnTo>
                    <a:pt x="24" y="0"/>
                  </a:lnTo>
                  <a:lnTo>
                    <a:pt x="5" y="1"/>
                  </a:lnTo>
                  <a:lnTo>
                    <a:pt x="0" y="7"/>
                  </a:lnTo>
                  <a:lnTo>
                    <a:pt x="0" y="7"/>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7" name="Freeform 6023"/>
            <p:cNvSpPr>
              <a:spLocks/>
            </p:cNvSpPr>
            <p:nvPr/>
          </p:nvSpPr>
          <p:spPr bwMode="gray">
            <a:xfrm>
              <a:off x="6266694" y="4250719"/>
              <a:ext cx="48771" cy="0"/>
            </a:xfrm>
            <a:custGeom>
              <a:avLst/>
              <a:gdLst/>
              <a:ahLst/>
              <a:cxnLst>
                <a:cxn ang="0">
                  <a:pos x="0" y="0"/>
                </a:cxn>
                <a:cxn ang="0">
                  <a:pos x="14" y="0"/>
                </a:cxn>
                <a:cxn ang="0">
                  <a:pos x="0" y="0"/>
                </a:cxn>
              </a:cxnLst>
              <a:rect l="0" t="0" r="r" b="b"/>
              <a:pathLst>
                <a:path w="14">
                  <a:moveTo>
                    <a:pt x="0" y="0"/>
                  </a:moveTo>
                  <a:lnTo>
                    <a:pt x="14"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8" name="Line 6024"/>
            <p:cNvSpPr>
              <a:spLocks noChangeShapeType="1"/>
            </p:cNvSpPr>
            <p:nvPr/>
          </p:nvSpPr>
          <p:spPr bwMode="gray">
            <a:xfrm>
              <a:off x="6266694" y="4250719"/>
              <a:ext cx="48771" cy="0"/>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49" name="Freeform 6025"/>
            <p:cNvSpPr>
              <a:spLocks/>
            </p:cNvSpPr>
            <p:nvPr/>
          </p:nvSpPr>
          <p:spPr bwMode="gray">
            <a:xfrm>
              <a:off x="6424387" y="4231298"/>
              <a:ext cx="43893" cy="14565"/>
            </a:xfrm>
            <a:custGeom>
              <a:avLst/>
              <a:gdLst/>
              <a:ahLst/>
              <a:cxnLst>
                <a:cxn ang="0">
                  <a:pos x="0" y="6"/>
                </a:cxn>
                <a:cxn ang="0">
                  <a:pos x="13" y="6"/>
                </a:cxn>
                <a:cxn ang="0">
                  <a:pos x="4" y="0"/>
                </a:cxn>
                <a:cxn ang="0">
                  <a:pos x="0" y="6"/>
                </a:cxn>
                <a:cxn ang="0">
                  <a:pos x="0" y="6"/>
                </a:cxn>
              </a:cxnLst>
              <a:rect l="0" t="0" r="r" b="b"/>
              <a:pathLst>
                <a:path w="13" h="6">
                  <a:moveTo>
                    <a:pt x="0" y="6"/>
                  </a:moveTo>
                  <a:lnTo>
                    <a:pt x="13" y="6"/>
                  </a:lnTo>
                  <a:lnTo>
                    <a:pt x="4" y="0"/>
                  </a:lnTo>
                  <a:lnTo>
                    <a:pt x="0" y="6"/>
                  </a:lnTo>
                  <a:lnTo>
                    <a:pt x="0" y="6"/>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0" name="Freeform 6026"/>
            <p:cNvSpPr>
              <a:spLocks/>
            </p:cNvSpPr>
            <p:nvPr/>
          </p:nvSpPr>
          <p:spPr bwMode="gray">
            <a:xfrm>
              <a:off x="6582079" y="425557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1" name="Freeform 6027"/>
            <p:cNvSpPr>
              <a:spLocks/>
            </p:cNvSpPr>
            <p:nvPr/>
          </p:nvSpPr>
          <p:spPr bwMode="gray">
            <a:xfrm>
              <a:off x="6590208" y="4169800"/>
              <a:ext cx="50396" cy="17802"/>
            </a:xfrm>
            <a:custGeom>
              <a:avLst/>
              <a:gdLst/>
              <a:ahLst/>
              <a:cxnLst>
                <a:cxn ang="0">
                  <a:pos x="0" y="2"/>
                </a:cxn>
                <a:cxn ang="0">
                  <a:pos x="7" y="7"/>
                </a:cxn>
                <a:cxn ang="0">
                  <a:pos x="15" y="4"/>
                </a:cxn>
                <a:cxn ang="0">
                  <a:pos x="7" y="0"/>
                </a:cxn>
                <a:cxn ang="0">
                  <a:pos x="0" y="2"/>
                </a:cxn>
                <a:cxn ang="0">
                  <a:pos x="0" y="2"/>
                </a:cxn>
              </a:cxnLst>
              <a:rect l="0" t="0" r="r" b="b"/>
              <a:pathLst>
                <a:path w="15" h="7">
                  <a:moveTo>
                    <a:pt x="0" y="2"/>
                  </a:moveTo>
                  <a:lnTo>
                    <a:pt x="7" y="7"/>
                  </a:lnTo>
                  <a:lnTo>
                    <a:pt x="15" y="4"/>
                  </a:lnTo>
                  <a:lnTo>
                    <a:pt x="7" y="0"/>
                  </a:lnTo>
                  <a:lnTo>
                    <a:pt x="0" y="2"/>
                  </a:lnTo>
                  <a:lnTo>
                    <a:pt x="0" y="2"/>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2" name="Freeform 6028"/>
            <p:cNvSpPr>
              <a:spLocks/>
            </p:cNvSpPr>
            <p:nvPr/>
          </p:nvSpPr>
          <p:spPr bwMode="gray">
            <a:xfrm>
              <a:off x="6864951" y="4203785"/>
              <a:ext cx="50397" cy="19421"/>
            </a:xfrm>
            <a:custGeom>
              <a:avLst/>
              <a:gdLst/>
              <a:ahLst/>
              <a:cxnLst>
                <a:cxn ang="0">
                  <a:pos x="0" y="0"/>
                </a:cxn>
                <a:cxn ang="0">
                  <a:pos x="8" y="8"/>
                </a:cxn>
                <a:cxn ang="0">
                  <a:pos x="15" y="8"/>
                </a:cxn>
                <a:cxn ang="0">
                  <a:pos x="10" y="0"/>
                </a:cxn>
                <a:cxn ang="0">
                  <a:pos x="0" y="0"/>
                </a:cxn>
                <a:cxn ang="0">
                  <a:pos x="0" y="0"/>
                </a:cxn>
              </a:cxnLst>
              <a:rect l="0" t="0" r="r" b="b"/>
              <a:pathLst>
                <a:path w="15" h="8">
                  <a:moveTo>
                    <a:pt x="0" y="0"/>
                  </a:moveTo>
                  <a:lnTo>
                    <a:pt x="8" y="8"/>
                  </a:lnTo>
                  <a:lnTo>
                    <a:pt x="15" y="8"/>
                  </a:lnTo>
                  <a:lnTo>
                    <a:pt x="10" y="0"/>
                  </a:ln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3" name="Freeform 6029"/>
            <p:cNvSpPr>
              <a:spLocks/>
            </p:cNvSpPr>
            <p:nvPr/>
          </p:nvSpPr>
          <p:spPr bwMode="gray">
            <a:xfrm>
              <a:off x="5946432" y="3316912"/>
              <a:ext cx="260112" cy="257323"/>
            </a:xfrm>
            <a:custGeom>
              <a:avLst/>
              <a:gdLst/>
              <a:ahLst/>
              <a:cxnLst>
                <a:cxn ang="0">
                  <a:pos x="0" y="41"/>
                </a:cxn>
                <a:cxn ang="0">
                  <a:pos x="7" y="69"/>
                </a:cxn>
                <a:cxn ang="0">
                  <a:pos x="22" y="73"/>
                </a:cxn>
                <a:cxn ang="0">
                  <a:pos x="19" y="88"/>
                </a:cxn>
                <a:cxn ang="0">
                  <a:pos x="28" y="90"/>
                </a:cxn>
                <a:cxn ang="0">
                  <a:pos x="37" y="84"/>
                </a:cxn>
                <a:cxn ang="0">
                  <a:pos x="52" y="99"/>
                </a:cxn>
                <a:cxn ang="0">
                  <a:pos x="50" y="84"/>
                </a:cxn>
                <a:cxn ang="0">
                  <a:pos x="65" y="101"/>
                </a:cxn>
                <a:cxn ang="0">
                  <a:pos x="77" y="103"/>
                </a:cxn>
                <a:cxn ang="0">
                  <a:pos x="67" y="88"/>
                </a:cxn>
                <a:cxn ang="0">
                  <a:pos x="71" y="88"/>
                </a:cxn>
                <a:cxn ang="0">
                  <a:pos x="54" y="79"/>
                </a:cxn>
                <a:cxn ang="0">
                  <a:pos x="45" y="84"/>
                </a:cxn>
                <a:cxn ang="0">
                  <a:pos x="37" y="81"/>
                </a:cxn>
                <a:cxn ang="0">
                  <a:pos x="28" y="58"/>
                </a:cxn>
                <a:cxn ang="0">
                  <a:pos x="41" y="26"/>
                </a:cxn>
                <a:cxn ang="0">
                  <a:pos x="35" y="19"/>
                </a:cxn>
                <a:cxn ang="0">
                  <a:pos x="34" y="0"/>
                </a:cxn>
                <a:cxn ang="0">
                  <a:pos x="28" y="4"/>
                </a:cxn>
                <a:cxn ang="0">
                  <a:pos x="7" y="0"/>
                </a:cxn>
                <a:cxn ang="0">
                  <a:pos x="7" y="45"/>
                </a:cxn>
                <a:cxn ang="0">
                  <a:pos x="0" y="41"/>
                </a:cxn>
                <a:cxn ang="0">
                  <a:pos x="0" y="41"/>
                </a:cxn>
              </a:cxnLst>
              <a:rect l="0" t="0" r="r" b="b"/>
              <a:pathLst>
                <a:path w="77" h="103">
                  <a:moveTo>
                    <a:pt x="0" y="41"/>
                  </a:moveTo>
                  <a:lnTo>
                    <a:pt x="7" y="69"/>
                  </a:lnTo>
                  <a:lnTo>
                    <a:pt x="22" y="73"/>
                  </a:lnTo>
                  <a:lnTo>
                    <a:pt x="19" y="88"/>
                  </a:lnTo>
                  <a:lnTo>
                    <a:pt x="28" y="90"/>
                  </a:lnTo>
                  <a:lnTo>
                    <a:pt x="37" y="84"/>
                  </a:lnTo>
                  <a:lnTo>
                    <a:pt x="52" y="99"/>
                  </a:lnTo>
                  <a:lnTo>
                    <a:pt x="50" y="84"/>
                  </a:lnTo>
                  <a:lnTo>
                    <a:pt x="65" y="101"/>
                  </a:lnTo>
                  <a:lnTo>
                    <a:pt x="77" y="103"/>
                  </a:lnTo>
                  <a:lnTo>
                    <a:pt x="67" y="88"/>
                  </a:lnTo>
                  <a:lnTo>
                    <a:pt x="71" y="88"/>
                  </a:lnTo>
                  <a:lnTo>
                    <a:pt x="54" y="79"/>
                  </a:lnTo>
                  <a:lnTo>
                    <a:pt x="45" y="84"/>
                  </a:lnTo>
                  <a:lnTo>
                    <a:pt x="37" y="81"/>
                  </a:lnTo>
                  <a:lnTo>
                    <a:pt x="28" y="58"/>
                  </a:lnTo>
                  <a:lnTo>
                    <a:pt x="41" y="26"/>
                  </a:lnTo>
                  <a:lnTo>
                    <a:pt x="35" y="19"/>
                  </a:lnTo>
                  <a:lnTo>
                    <a:pt x="34" y="0"/>
                  </a:lnTo>
                  <a:lnTo>
                    <a:pt x="28" y="4"/>
                  </a:lnTo>
                  <a:lnTo>
                    <a:pt x="7" y="0"/>
                  </a:lnTo>
                  <a:lnTo>
                    <a:pt x="7" y="45"/>
                  </a:lnTo>
                  <a:lnTo>
                    <a:pt x="0" y="41"/>
                  </a:lnTo>
                  <a:lnTo>
                    <a:pt x="0" y="41"/>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4" name="Freeform 6030"/>
            <p:cNvSpPr>
              <a:spLocks/>
            </p:cNvSpPr>
            <p:nvPr/>
          </p:nvSpPr>
          <p:spPr bwMode="gray">
            <a:xfrm>
              <a:off x="5853766" y="3650299"/>
              <a:ext cx="123553" cy="129471"/>
            </a:xfrm>
            <a:custGeom>
              <a:avLst/>
              <a:gdLst/>
              <a:ahLst/>
              <a:cxnLst>
                <a:cxn ang="0">
                  <a:pos x="0" y="52"/>
                </a:cxn>
                <a:cxn ang="0">
                  <a:pos x="37" y="13"/>
                </a:cxn>
                <a:cxn ang="0">
                  <a:pos x="33" y="0"/>
                </a:cxn>
                <a:cxn ang="0">
                  <a:pos x="28" y="13"/>
                </a:cxn>
                <a:cxn ang="0">
                  <a:pos x="0" y="52"/>
                </a:cxn>
                <a:cxn ang="0">
                  <a:pos x="0" y="52"/>
                </a:cxn>
              </a:cxnLst>
              <a:rect l="0" t="0" r="r" b="b"/>
              <a:pathLst>
                <a:path w="37" h="52">
                  <a:moveTo>
                    <a:pt x="0" y="52"/>
                  </a:moveTo>
                  <a:lnTo>
                    <a:pt x="37" y="13"/>
                  </a:lnTo>
                  <a:lnTo>
                    <a:pt x="33" y="0"/>
                  </a:lnTo>
                  <a:lnTo>
                    <a:pt x="28" y="13"/>
                  </a:lnTo>
                  <a:lnTo>
                    <a:pt x="0" y="52"/>
                  </a:lnTo>
                  <a:lnTo>
                    <a:pt x="0" y="52"/>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5" name="Freeform 6031"/>
            <p:cNvSpPr>
              <a:spLocks/>
            </p:cNvSpPr>
            <p:nvPr/>
          </p:nvSpPr>
          <p:spPr bwMode="gray">
            <a:xfrm>
              <a:off x="6004957" y="3551578"/>
              <a:ext cx="66653" cy="55025"/>
            </a:xfrm>
            <a:custGeom>
              <a:avLst/>
              <a:gdLst/>
              <a:ahLst/>
              <a:cxnLst>
                <a:cxn ang="0">
                  <a:pos x="0" y="0"/>
                </a:cxn>
                <a:cxn ang="0">
                  <a:pos x="13" y="22"/>
                </a:cxn>
                <a:cxn ang="0">
                  <a:pos x="20" y="15"/>
                </a:cxn>
                <a:cxn ang="0">
                  <a:pos x="18" y="7"/>
                </a:cxn>
                <a:cxn ang="0">
                  <a:pos x="13" y="2"/>
                </a:cxn>
                <a:cxn ang="0">
                  <a:pos x="0" y="0"/>
                </a:cxn>
                <a:cxn ang="0">
                  <a:pos x="0" y="0"/>
                </a:cxn>
              </a:cxnLst>
              <a:rect l="0" t="0" r="r" b="b"/>
              <a:pathLst>
                <a:path w="20" h="22">
                  <a:moveTo>
                    <a:pt x="0" y="0"/>
                  </a:moveTo>
                  <a:lnTo>
                    <a:pt x="13" y="22"/>
                  </a:lnTo>
                  <a:lnTo>
                    <a:pt x="20" y="15"/>
                  </a:lnTo>
                  <a:lnTo>
                    <a:pt x="18" y="7"/>
                  </a:lnTo>
                  <a:lnTo>
                    <a:pt x="13" y="2"/>
                  </a:ln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6" name="Freeform 6032"/>
            <p:cNvSpPr>
              <a:spLocks/>
            </p:cNvSpPr>
            <p:nvPr/>
          </p:nvSpPr>
          <p:spPr bwMode="gray">
            <a:xfrm>
              <a:off x="6216298" y="3588800"/>
              <a:ext cx="84536" cy="113287"/>
            </a:xfrm>
            <a:custGeom>
              <a:avLst/>
              <a:gdLst/>
              <a:ahLst/>
              <a:cxnLst>
                <a:cxn ang="0">
                  <a:pos x="0" y="0"/>
                </a:cxn>
                <a:cxn ang="0">
                  <a:pos x="14" y="15"/>
                </a:cxn>
                <a:cxn ang="0">
                  <a:pos x="12" y="22"/>
                </a:cxn>
                <a:cxn ang="0">
                  <a:pos x="4" y="20"/>
                </a:cxn>
                <a:cxn ang="0">
                  <a:pos x="6" y="31"/>
                </a:cxn>
                <a:cxn ang="0">
                  <a:pos x="12" y="33"/>
                </a:cxn>
                <a:cxn ang="0">
                  <a:pos x="12" y="45"/>
                </a:cxn>
                <a:cxn ang="0">
                  <a:pos x="19" y="43"/>
                </a:cxn>
                <a:cxn ang="0">
                  <a:pos x="14" y="28"/>
                </a:cxn>
                <a:cxn ang="0">
                  <a:pos x="25" y="28"/>
                </a:cxn>
                <a:cxn ang="0">
                  <a:pos x="21" y="9"/>
                </a:cxn>
                <a:cxn ang="0">
                  <a:pos x="15" y="0"/>
                </a:cxn>
                <a:cxn ang="0">
                  <a:pos x="0" y="0"/>
                </a:cxn>
                <a:cxn ang="0">
                  <a:pos x="0" y="0"/>
                </a:cxn>
              </a:cxnLst>
              <a:rect l="0" t="0" r="r" b="b"/>
              <a:pathLst>
                <a:path w="25" h="45">
                  <a:moveTo>
                    <a:pt x="0" y="0"/>
                  </a:moveTo>
                  <a:lnTo>
                    <a:pt x="14" y="15"/>
                  </a:lnTo>
                  <a:lnTo>
                    <a:pt x="12" y="22"/>
                  </a:lnTo>
                  <a:lnTo>
                    <a:pt x="4" y="20"/>
                  </a:lnTo>
                  <a:lnTo>
                    <a:pt x="6" y="31"/>
                  </a:lnTo>
                  <a:lnTo>
                    <a:pt x="12" y="33"/>
                  </a:lnTo>
                  <a:lnTo>
                    <a:pt x="12" y="45"/>
                  </a:lnTo>
                  <a:lnTo>
                    <a:pt x="19" y="43"/>
                  </a:lnTo>
                  <a:lnTo>
                    <a:pt x="14" y="28"/>
                  </a:lnTo>
                  <a:lnTo>
                    <a:pt x="25" y="28"/>
                  </a:lnTo>
                  <a:lnTo>
                    <a:pt x="21" y="9"/>
                  </a:lnTo>
                  <a:lnTo>
                    <a:pt x="15" y="0"/>
                  </a:ln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7" name="Freeform 6033"/>
            <p:cNvSpPr>
              <a:spLocks/>
            </p:cNvSpPr>
            <p:nvPr/>
          </p:nvSpPr>
          <p:spPr bwMode="gray">
            <a:xfrm>
              <a:off x="6092744" y="3622787"/>
              <a:ext cx="157692" cy="129471"/>
            </a:xfrm>
            <a:custGeom>
              <a:avLst/>
              <a:gdLst/>
              <a:ahLst/>
              <a:cxnLst>
                <a:cxn ang="0">
                  <a:pos x="2" y="24"/>
                </a:cxn>
                <a:cxn ang="0">
                  <a:pos x="17" y="26"/>
                </a:cxn>
                <a:cxn ang="0">
                  <a:pos x="19" y="33"/>
                </a:cxn>
                <a:cxn ang="0">
                  <a:pos x="11" y="39"/>
                </a:cxn>
                <a:cxn ang="0">
                  <a:pos x="22" y="52"/>
                </a:cxn>
                <a:cxn ang="0">
                  <a:pos x="28" y="48"/>
                </a:cxn>
                <a:cxn ang="0">
                  <a:pos x="24" y="39"/>
                </a:cxn>
                <a:cxn ang="0">
                  <a:pos x="30" y="43"/>
                </a:cxn>
                <a:cxn ang="0">
                  <a:pos x="34" y="35"/>
                </a:cxn>
                <a:cxn ang="0">
                  <a:pos x="37" y="43"/>
                </a:cxn>
                <a:cxn ang="0">
                  <a:pos x="47" y="41"/>
                </a:cxn>
                <a:cxn ang="0">
                  <a:pos x="45" y="32"/>
                </a:cxn>
                <a:cxn ang="0">
                  <a:pos x="36" y="32"/>
                </a:cxn>
                <a:cxn ang="0">
                  <a:pos x="36" y="15"/>
                </a:cxn>
                <a:cxn ang="0">
                  <a:pos x="26" y="26"/>
                </a:cxn>
                <a:cxn ang="0">
                  <a:pos x="21" y="5"/>
                </a:cxn>
                <a:cxn ang="0">
                  <a:pos x="11" y="5"/>
                </a:cxn>
                <a:cxn ang="0">
                  <a:pos x="9" y="2"/>
                </a:cxn>
                <a:cxn ang="0">
                  <a:pos x="0" y="0"/>
                </a:cxn>
                <a:cxn ang="0">
                  <a:pos x="2" y="24"/>
                </a:cxn>
                <a:cxn ang="0">
                  <a:pos x="2" y="24"/>
                </a:cxn>
              </a:cxnLst>
              <a:rect l="0" t="0" r="r" b="b"/>
              <a:pathLst>
                <a:path w="47" h="52">
                  <a:moveTo>
                    <a:pt x="2" y="24"/>
                  </a:moveTo>
                  <a:lnTo>
                    <a:pt x="17" y="26"/>
                  </a:lnTo>
                  <a:lnTo>
                    <a:pt x="19" y="33"/>
                  </a:lnTo>
                  <a:lnTo>
                    <a:pt x="11" y="39"/>
                  </a:lnTo>
                  <a:lnTo>
                    <a:pt x="22" y="52"/>
                  </a:lnTo>
                  <a:lnTo>
                    <a:pt x="28" y="48"/>
                  </a:lnTo>
                  <a:lnTo>
                    <a:pt x="24" y="39"/>
                  </a:lnTo>
                  <a:lnTo>
                    <a:pt x="30" y="43"/>
                  </a:lnTo>
                  <a:lnTo>
                    <a:pt x="34" y="35"/>
                  </a:lnTo>
                  <a:lnTo>
                    <a:pt x="37" y="43"/>
                  </a:lnTo>
                  <a:lnTo>
                    <a:pt x="47" y="41"/>
                  </a:lnTo>
                  <a:lnTo>
                    <a:pt x="45" y="32"/>
                  </a:lnTo>
                  <a:lnTo>
                    <a:pt x="36" y="32"/>
                  </a:lnTo>
                  <a:lnTo>
                    <a:pt x="36" y="15"/>
                  </a:lnTo>
                  <a:lnTo>
                    <a:pt x="26" y="26"/>
                  </a:lnTo>
                  <a:lnTo>
                    <a:pt x="21" y="5"/>
                  </a:lnTo>
                  <a:lnTo>
                    <a:pt x="11" y="5"/>
                  </a:lnTo>
                  <a:lnTo>
                    <a:pt x="9" y="2"/>
                  </a:lnTo>
                  <a:lnTo>
                    <a:pt x="0" y="0"/>
                  </a:lnTo>
                  <a:lnTo>
                    <a:pt x="2" y="24"/>
                  </a:lnTo>
                  <a:lnTo>
                    <a:pt x="2" y="24"/>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8" name="Freeform 6034"/>
            <p:cNvSpPr>
              <a:spLocks/>
            </p:cNvSpPr>
            <p:nvPr/>
          </p:nvSpPr>
          <p:spPr bwMode="gray">
            <a:xfrm>
              <a:off x="6117129" y="3719890"/>
              <a:ext cx="251984" cy="192587"/>
            </a:xfrm>
            <a:custGeom>
              <a:avLst/>
              <a:gdLst/>
              <a:ahLst/>
              <a:cxnLst>
                <a:cxn ang="0">
                  <a:pos x="0" y="47"/>
                </a:cxn>
                <a:cxn ang="0">
                  <a:pos x="2" y="54"/>
                </a:cxn>
                <a:cxn ang="0">
                  <a:pos x="10" y="38"/>
                </a:cxn>
                <a:cxn ang="0">
                  <a:pos x="14" y="36"/>
                </a:cxn>
                <a:cxn ang="0">
                  <a:pos x="15" y="43"/>
                </a:cxn>
                <a:cxn ang="0">
                  <a:pos x="27" y="36"/>
                </a:cxn>
                <a:cxn ang="0">
                  <a:pos x="34" y="39"/>
                </a:cxn>
                <a:cxn ang="0">
                  <a:pos x="38" y="43"/>
                </a:cxn>
                <a:cxn ang="0">
                  <a:pos x="34" y="60"/>
                </a:cxn>
                <a:cxn ang="0">
                  <a:pos x="59" y="77"/>
                </a:cxn>
                <a:cxn ang="0">
                  <a:pos x="64" y="68"/>
                </a:cxn>
                <a:cxn ang="0">
                  <a:pos x="55" y="54"/>
                </a:cxn>
                <a:cxn ang="0">
                  <a:pos x="59" y="51"/>
                </a:cxn>
                <a:cxn ang="0">
                  <a:pos x="62" y="43"/>
                </a:cxn>
                <a:cxn ang="0">
                  <a:pos x="70" y="62"/>
                </a:cxn>
                <a:cxn ang="0">
                  <a:pos x="75" y="45"/>
                </a:cxn>
                <a:cxn ang="0">
                  <a:pos x="70" y="17"/>
                </a:cxn>
                <a:cxn ang="0">
                  <a:pos x="53" y="0"/>
                </a:cxn>
                <a:cxn ang="0">
                  <a:pos x="55" y="11"/>
                </a:cxn>
                <a:cxn ang="0">
                  <a:pos x="51" y="17"/>
                </a:cxn>
                <a:cxn ang="0">
                  <a:pos x="45" y="13"/>
                </a:cxn>
                <a:cxn ang="0">
                  <a:pos x="44" y="23"/>
                </a:cxn>
                <a:cxn ang="0">
                  <a:pos x="30" y="30"/>
                </a:cxn>
                <a:cxn ang="0">
                  <a:pos x="29" y="23"/>
                </a:cxn>
                <a:cxn ang="0">
                  <a:pos x="17" y="23"/>
                </a:cxn>
                <a:cxn ang="0">
                  <a:pos x="2" y="36"/>
                </a:cxn>
                <a:cxn ang="0">
                  <a:pos x="0" y="47"/>
                </a:cxn>
                <a:cxn ang="0">
                  <a:pos x="0" y="47"/>
                </a:cxn>
              </a:cxnLst>
              <a:rect l="0" t="0" r="r" b="b"/>
              <a:pathLst>
                <a:path w="75" h="77">
                  <a:moveTo>
                    <a:pt x="0" y="47"/>
                  </a:moveTo>
                  <a:lnTo>
                    <a:pt x="2" y="54"/>
                  </a:lnTo>
                  <a:lnTo>
                    <a:pt x="10" y="38"/>
                  </a:lnTo>
                  <a:lnTo>
                    <a:pt x="14" y="36"/>
                  </a:lnTo>
                  <a:lnTo>
                    <a:pt x="15" y="43"/>
                  </a:lnTo>
                  <a:lnTo>
                    <a:pt x="27" y="36"/>
                  </a:lnTo>
                  <a:lnTo>
                    <a:pt x="34" y="39"/>
                  </a:lnTo>
                  <a:lnTo>
                    <a:pt x="38" y="43"/>
                  </a:lnTo>
                  <a:lnTo>
                    <a:pt x="34" y="60"/>
                  </a:lnTo>
                  <a:lnTo>
                    <a:pt x="59" y="77"/>
                  </a:lnTo>
                  <a:lnTo>
                    <a:pt x="64" y="68"/>
                  </a:lnTo>
                  <a:lnTo>
                    <a:pt x="55" y="54"/>
                  </a:lnTo>
                  <a:lnTo>
                    <a:pt x="59" y="51"/>
                  </a:lnTo>
                  <a:lnTo>
                    <a:pt x="62" y="43"/>
                  </a:lnTo>
                  <a:lnTo>
                    <a:pt x="70" y="62"/>
                  </a:lnTo>
                  <a:lnTo>
                    <a:pt x="75" y="45"/>
                  </a:lnTo>
                  <a:lnTo>
                    <a:pt x="70" y="17"/>
                  </a:lnTo>
                  <a:lnTo>
                    <a:pt x="53" y="0"/>
                  </a:lnTo>
                  <a:lnTo>
                    <a:pt x="55" y="11"/>
                  </a:lnTo>
                  <a:lnTo>
                    <a:pt x="51" y="17"/>
                  </a:lnTo>
                  <a:lnTo>
                    <a:pt x="45" y="13"/>
                  </a:lnTo>
                  <a:lnTo>
                    <a:pt x="44" y="23"/>
                  </a:lnTo>
                  <a:lnTo>
                    <a:pt x="30" y="30"/>
                  </a:lnTo>
                  <a:lnTo>
                    <a:pt x="29" y="23"/>
                  </a:lnTo>
                  <a:lnTo>
                    <a:pt x="17" y="23"/>
                  </a:lnTo>
                  <a:lnTo>
                    <a:pt x="2" y="36"/>
                  </a:lnTo>
                  <a:lnTo>
                    <a:pt x="0" y="47"/>
                  </a:lnTo>
                  <a:lnTo>
                    <a:pt x="0" y="47"/>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59" name="Freeform 6035"/>
            <p:cNvSpPr>
              <a:spLocks/>
            </p:cNvSpPr>
            <p:nvPr/>
          </p:nvSpPr>
          <p:spPr bwMode="gray">
            <a:xfrm>
              <a:off x="7559124" y="4362387"/>
              <a:ext cx="234101" cy="93866"/>
            </a:xfrm>
            <a:custGeom>
              <a:avLst/>
              <a:gdLst/>
              <a:ahLst/>
              <a:cxnLst>
                <a:cxn ang="0">
                  <a:pos x="0" y="24"/>
                </a:cxn>
                <a:cxn ang="0">
                  <a:pos x="15" y="37"/>
                </a:cxn>
                <a:cxn ang="0">
                  <a:pos x="38" y="37"/>
                </a:cxn>
                <a:cxn ang="0">
                  <a:pos x="62" y="26"/>
                </a:cxn>
                <a:cxn ang="0">
                  <a:pos x="70" y="9"/>
                </a:cxn>
                <a:cxn ang="0">
                  <a:pos x="68" y="0"/>
                </a:cxn>
                <a:cxn ang="0">
                  <a:pos x="55" y="0"/>
                </a:cxn>
                <a:cxn ang="0">
                  <a:pos x="57" y="13"/>
                </a:cxn>
                <a:cxn ang="0">
                  <a:pos x="51" y="13"/>
                </a:cxn>
                <a:cxn ang="0">
                  <a:pos x="43" y="24"/>
                </a:cxn>
                <a:cxn ang="0">
                  <a:pos x="0" y="24"/>
                </a:cxn>
                <a:cxn ang="0">
                  <a:pos x="0" y="24"/>
                </a:cxn>
              </a:cxnLst>
              <a:rect l="0" t="0" r="r" b="b"/>
              <a:pathLst>
                <a:path w="70" h="37">
                  <a:moveTo>
                    <a:pt x="0" y="24"/>
                  </a:moveTo>
                  <a:lnTo>
                    <a:pt x="15" y="37"/>
                  </a:lnTo>
                  <a:lnTo>
                    <a:pt x="38" y="37"/>
                  </a:lnTo>
                  <a:lnTo>
                    <a:pt x="62" y="26"/>
                  </a:lnTo>
                  <a:lnTo>
                    <a:pt x="70" y="9"/>
                  </a:lnTo>
                  <a:lnTo>
                    <a:pt x="68" y="0"/>
                  </a:lnTo>
                  <a:lnTo>
                    <a:pt x="55" y="0"/>
                  </a:lnTo>
                  <a:lnTo>
                    <a:pt x="57" y="13"/>
                  </a:lnTo>
                  <a:lnTo>
                    <a:pt x="51" y="13"/>
                  </a:lnTo>
                  <a:lnTo>
                    <a:pt x="43" y="24"/>
                  </a:lnTo>
                  <a:lnTo>
                    <a:pt x="0" y="24"/>
                  </a:lnTo>
                  <a:lnTo>
                    <a:pt x="0" y="24"/>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0" name="Freeform 6036"/>
            <p:cNvSpPr>
              <a:spLocks/>
            </p:cNvSpPr>
            <p:nvPr/>
          </p:nvSpPr>
          <p:spPr bwMode="gray">
            <a:xfrm>
              <a:off x="7484342" y="4262047"/>
              <a:ext cx="24385" cy="0"/>
            </a:xfrm>
            <a:custGeom>
              <a:avLst/>
              <a:gdLst/>
              <a:ahLst/>
              <a:cxnLst>
                <a:cxn ang="0">
                  <a:pos x="0" y="0"/>
                </a:cxn>
                <a:cxn ang="0">
                  <a:pos x="7" y="0"/>
                </a:cxn>
                <a:cxn ang="0">
                  <a:pos x="0" y="0"/>
                </a:cxn>
              </a:cxnLst>
              <a:rect l="0" t="0" r="r" b="b"/>
              <a:pathLst>
                <a:path w="7">
                  <a:moveTo>
                    <a:pt x="0" y="0"/>
                  </a:moveTo>
                  <a:lnTo>
                    <a:pt x="7"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1" name="Line 6037"/>
            <p:cNvSpPr>
              <a:spLocks noChangeShapeType="1"/>
            </p:cNvSpPr>
            <p:nvPr/>
          </p:nvSpPr>
          <p:spPr bwMode="gray">
            <a:xfrm>
              <a:off x="7484342" y="4262047"/>
              <a:ext cx="24385" cy="0"/>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2" name="Freeform 6038"/>
            <p:cNvSpPr>
              <a:spLocks/>
            </p:cNvSpPr>
            <p:nvPr/>
          </p:nvSpPr>
          <p:spPr bwMode="gray">
            <a:xfrm>
              <a:off x="7710314" y="4287941"/>
              <a:ext cx="113799" cy="108432"/>
            </a:xfrm>
            <a:custGeom>
              <a:avLst/>
              <a:gdLst/>
              <a:ahLst/>
              <a:cxnLst>
                <a:cxn ang="0">
                  <a:pos x="0" y="0"/>
                </a:cxn>
                <a:cxn ang="0">
                  <a:pos x="23" y="20"/>
                </a:cxn>
                <a:cxn ang="0">
                  <a:pos x="32" y="43"/>
                </a:cxn>
                <a:cxn ang="0">
                  <a:pos x="34" y="24"/>
                </a:cxn>
                <a:cxn ang="0">
                  <a:pos x="12" y="5"/>
                </a:cxn>
                <a:cxn ang="0">
                  <a:pos x="0" y="0"/>
                </a:cxn>
                <a:cxn ang="0">
                  <a:pos x="0" y="0"/>
                </a:cxn>
              </a:cxnLst>
              <a:rect l="0" t="0" r="r" b="b"/>
              <a:pathLst>
                <a:path w="34" h="43">
                  <a:moveTo>
                    <a:pt x="0" y="0"/>
                  </a:moveTo>
                  <a:lnTo>
                    <a:pt x="23" y="20"/>
                  </a:lnTo>
                  <a:lnTo>
                    <a:pt x="32" y="43"/>
                  </a:lnTo>
                  <a:lnTo>
                    <a:pt x="34" y="24"/>
                  </a:lnTo>
                  <a:lnTo>
                    <a:pt x="12" y="5"/>
                  </a:ln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3" name="Freeform 6059"/>
            <p:cNvSpPr>
              <a:spLocks/>
            </p:cNvSpPr>
            <p:nvPr/>
          </p:nvSpPr>
          <p:spPr bwMode="gray">
            <a:xfrm>
              <a:off x="7802979" y="56247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4" name="Freeform 6060"/>
            <p:cNvSpPr>
              <a:spLocks/>
            </p:cNvSpPr>
            <p:nvPr/>
          </p:nvSpPr>
          <p:spPr bwMode="gray">
            <a:xfrm>
              <a:off x="8560555" y="6187921"/>
              <a:ext cx="43893" cy="17803"/>
            </a:xfrm>
            <a:custGeom>
              <a:avLst/>
              <a:gdLst/>
              <a:ahLst/>
              <a:cxnLst>
                <a:cxn ang="0">
                  <a:pos x="2" y="0"/>
                </a:cxn>
                <a:cxn ang="0">
                  <a:pos x="6" y="1"/>
                </a:cxn>
                <a:cxn ang="0">
                  <a:pos x="0" y="7"/>
                </a:cxn>
                <a:cxn ang="0">
                  <a:pos x="13" y="0"/>
                </a:cxn>
                <a:cxn ang="0">
                  <a:pos x="2" y="0"/>
                </a:cxn>
                <a:cxn ang="0">
                  <a:pos x="2" y="0"/>
                </a:cxn>
              </a:cxnLst>
              <a:rect l="0" t="0" r="r" b="b"/>
              <a:pathLst>
                <a:path w="13" h="7">
                  <a:moveTo>
                    <a:pt x="2" y="0"/>
                  </a:moveTo>
                  <a:lnTo>
                    <a:pt x="6" y="1"/>
                  </a:lnTo>
                  <a:lnTo>
                    <a:pt x="0" y="7"/>
                  </a:lnTo>
                  <a:lnTo>
                    <a:pt x="13" y="0"/>
                  </a:lnTo>
                  <a:lnTo>
                    <a:pt x="2" y="0"/>
                  </a:lnTo>
                  <a:lnTo>
                    <a:pt x="2"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5" name="Freeform 6062"/>
            <p:cNvSpPr>
              <a:spLocks/>
            </p:cNvSpPr>
            <p:nvPr/>
          </p:nvSpPr>
          <p:spPr bwMode="gray">
            <a:xfrm>
              <a:off x="8050085" y="645333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6" name="Freeform 6073"/>
            <p:cNvSpPr>
              <a:spLocks/>
            </p:cNvSpPr>
            <p:nvPr/>
          </p:nvSpPr>
          <p:spPr bwMode="gray">
            <a:xfrm>
              <a:off x="6634102" y="403061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7" name="Freeform 6074"/>
            <p:cNvSpPr>
              <a:spLocks/>
            </p:cNvSpPr>
            <p:nvPr/>
          </p:nvSpPr>
          <p:spPr bwMode="gray">
            <a:xfrm>
              <a:off x="6691001" y="39675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8" name="Freeform 6075"/>
            <p:cNvSpPr>
              <a:spLocks/>
            </p:cNvSpPr>
            <p:nvPr/>
          </p:nvSpPr>
          <p:spPr bwMode="gray">
            <a:xfrm>
              <a:off x="6684499" y="3922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69" name="Freeform 6076"/>
            <p:cNvSpPr>
              <a:spLocks/>
            </p:cNvSpPr>
            <p:nvPr/>
          </p:nvSpPr>
          <p:spPr bwMode="gray">
            <a:xfrm>
              <a:off x="6785292" y="385259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0" name="Freeform 6077"/>
            <p:cNvSpPr>
              <a:spLocks/>
            </p:cNvSpPr>
            <p:nvPr/>
          </p:nvSpPr>
          <p:spPr bwMode="gray">
            <a:xfrm>
              <a:off x="6791795" y="38477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1" name="Freeform 6078"/>
            <p:cNvSpPr>
              <a:spLocks/>
            </p:cNvSpPr>
            <p:nvPr/>
          </p:nvSpPr>
          <p:spPr bwMode="gray">
            <a:xfrm>
              <a:off x="6806426" y="382184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2" name="Freeform 6079"/>
            <p:cNvSpPr>
              <a:spLocks/>
            </p:cNvSpPr>
            <p:nvPr/>
          </p:nvSpPr>
          <p:spPr bwMode="gray">
            <a:xfrm>
              <a:off x="6993381" y="37296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3" name="Freeform 6080"/>
            <p:cNvSpPr>
              <a:spLocks/>
            </p:cNvSpPr>
            <p:nvPr/>
          </p:nvSpPr>
          <p:spPr bwMode="gray">
            <a:xfrm>
              <a:off x="7068163" y="370370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4" name="Freeform 6099"/>
            <p:cNvSpPr>
              <a:spLocks/>
            </p:cNvSpPr>
            <p:nvPr/>
          </p:nvSpPr>
          <p:spPr bwMode="gray">
            <a:xfrm>
              <a:off x="6910470" y="189111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5" name="Freeform 6100"/>
            <p:cNvSpPr>
              <a:spLocks/>
            </p:cNvSpPr>
            <p:nvPr/>
          </p:nvSpPr>
          <p:spPr bwMode="gray">
            <a:xfrm>
              <a:off x="6099247" y="1679110"/>
              <a:ext cx="409676" cy="377083"/>
            </a:xfrm>
            <a:custGeom>
              <a:avLst/>
              <a:gdLst/>
              <a:ahLst/>
              <a:cxnLst>
                <a:cxn ang="0">
                  <a:pos x="5" y="17"/>
                </a:cxn>
                <a:cxn ang="0">
                  <a:pos x="82" y="113"/>
                </a:cxn>
                <a:cxn ang="0">
                  <a:pos x="93" y="137"/>
                </a:cxn>
                <a:cxn ang="0">
                  <a:pos x="105" y="150"/>
                </a:cxn>
                <a:cxn ang="0">
                  <a:pos x="105" y="137"/>
                </a:cxn>
                <a:cxn ang="0">
                  <a:pos x="122" y="143"/>
                </a:cxn>
                <a:cxn ang="0">
                  <a:pos x="84" y="105"/>
                </a:cxn>
                <a:cxn ang="0">
                  <a:pos x="80" y="88"/>
                </a:cxn>
                <a:cxn ang="0">
                  <a:pos x="99" y="92"/>
                </a:cxn>
                <a:cxn ang="0">
                  <a:pos x="11" y="6"/>
                </a:cxn>
                <a:cxn ang="0">
                  <a:pos x="0" y="0"/>
                </a:cxn>
                <a:cxn ang="0">
                  <a:pos x="9" y="8"/>
                </a:cxn>
                <a:cxn ang="0">
                  <a:pos x="5" y="17"/>
                </a:cxn>
                <a:cxn ang="0">
                  <a:pos x="5" y="17"/>
                </a:cxn>
              </a:cxnLst>
              <a:rect l="0" t="0" r="r" b="b"/>
              <a:pathLst>
                <a:path w="122" h="150">
                  <a:moveTo>
                    <a:pt x="5" y="17"/>
                  </a:moveTo>
                  <a:lnTo>
                    <a:pt x="82" y="113"/>
                  </a:lnTo>
                  <a:lnTo>
                    <a:pt x="93" y="137"/>
                  </a:lnTo>
                  <a:lnTo>
                    <a:pt x="105" y="150"/>
                  </a:lnTo>
                  <a:lnTo>
                    <a:pt x="105" y="137"/>
                  </a:lnTo>
                  <a:lnTo>
                    <a:pt x="122" y="143"/>
                  </a:lnTo>
                  <a:lnTo>
                    <a:pt x="84" y="105"/>
                  </a:lnTo>
                  <a:lnTo>
                    <a:pt x="80" y="88"/>
                  </a:lnTo>
                  <a:lnTo>
                    <a:pt x="99" y="92"/>
                  </a:lnTo>
                  <a:lnTo>
                    <a:pt x="11" y="6"/>
                  </a:lnTo>
                  <a:lnTo>
                    <a:pt x="0" y="0"/>
                  </a:lnTo>
                  <a:lnTo>
                    <a:pt x="9" y="8"/>
                  </a:lnTo>
                  <a:lnTo>
                    <a:pt x="5" y="17"/>
                  </a:lnTo>
                  <a:lnTo>
                    <a:pt x="5" y="17"/>
                  </a:lnTo>
                  <a:close/>
                </a:path>
              </a:pathLst>
            </a:custGeom>
            <a:solidFill>
              <a:srgbClr val="FF0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6" name="Freeform 6114"/>
            <p:cNvSpPr>
              <a:spLocks/>
            </p:cNvSpPr>
            <p:nvPr/>
          </p:nvSpPr>
          <p:spPr bwMode="gray">
            <a:xfrm>
              <a:off x="6533308" y="4690919"/>
              <a:ext cx="79660" cy="32368"/>
            </a:xfrm>
            <a:custGeom>
              <a:avLst/>
              <a:gdLst/>
              <a:ahLst/>
              <a:cxnLst>
                <a:cxn ang="0">
                  <a:pos x="0" y="9"/>
                </a:cxn>
                <a:cxn ang="0">
                  <a:pos x="15" y="13"/>
                </a:cxn>
                <a:cxn ang="0">
                  <a:pos x="24" y="6"/>
                </a:cxn>
                <a:cxn ang="0">
                  <a:pos x="23" y="0"/>
                </a:cxn>
                <a:cxn ang="0">
                  <a:pos x="8" y="0"/>
                </a:cxn>
                <a:cxn ang="0">
                  <a:pos x="0" y="9"/>
                </a:cxn>
                <a:cxn ang="0">
                  <a:pos x="0" y="9"/>
                </a:cxn>
              </a:cxnLst>
              <a:rect l="0" t="0" r="r" b="b"/>
              <a:pathLst>
                <a:path w="24" h="13">
                  <a:moveTo>
                    <a:pt x="0" y="9"/>
                  </a:moveTo>
                  <a:lnTo>
                    <a:pt x="15" y="13"/>
                  </a:lnTo>
                  <a:lnTo>
                    <a:pt x="24" y="6"/>
                  </a:lnTo>
                  <a:lnTo>
                    <a:pt x="23" y="0"/>
                  </a:lnTo>
                  <a:lnTo>
                    <a:pt x="8" y="0"/>
                  </a:lnTo>
                  <a:lnTo>
                    <a:pt x="0" y="9"/>
                  </a:lnTo>
                  <a:lnTo>
                    <a:pt x="0" y="9"/>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7" name="Freeform 6115"/>
            <p:cNvSpPr>
              <a:spLocks/>
            </p:cNvSpPr>
            <p:nvPr/>
          </p:nvSpPr>
          <p:spPr bwMode="gray">
            <a:xfrm>
              <a:off x="6185409" y="4556593"/>
              <a:ext cx="216218" cy="92248"/>
            </a:xfrm>
            <a:custGeom>
              <a:avLst/>
              <a:gdLst/>
              <a:ahLst/>
              <a:cxnLst>
                <a:cxn ang="0">
                  <a:pos x="0" y="37"/>
                </a:cxn>
                <a:cxn ang="0">
                  <a:pos x="17" y="31"/>
                </a:cxn>
                <a:cxn ang="0">
                  <a:pos x="32" y="16"/>
                </a:cxn>
                <a:cxn ang="0">
                  <a:pos x="64" y="0"/>
                </a:cxn>
                <a:cxn ang="0">
                  <a:pos x="28" y="5"/>
                </a:cxn>
                <a:cxn ang="0">
                  <a:pos x="8" y="18"/>
                </a:cxn>
                <a:cxn ang="0">
                  <a:pos x="0" y="37"/>
                </a:cxn>
                <a:cxn ang="0">
                  <a:pos x="0" y="37"/>
                </a:cxn>
              </a:cxnLst>
              <a:rect l="0" t="0" r="r" b="b"/>
              <a:pathLst>
                <a:path w="64" h="37">
                  <a:moveTo>
                    <a:pt x="0" y="37"/>
                  </a:moveTo>
                  <a:lnTo>
                    <a:pt x="17" y="31"/>
                  </a:lnTo>
                  <a:lnTo>
                    <a:pt x="32" y="16"/>
                  </a:lnTo>
                  <a:lnTo>
                    <a:pt x="64" y="0"/>
                  </a:lnTo>
                  <a:lnTo>
                    <a:pt x="28" y="5"/>
                  </a:lnTo>
                  <a:lnTo>
                    <a:pt x="8" y="18"/>
                  </a:lnTo>
                  <a:lnTo>
                    <a:pt x="0" y="37"/>
                  </a:lnTo>
                  <a:lnTo>
                    <a:pt x="0" y="37"/>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8" name="Freeform 6116"/>
            <p:cNvSpPr>
              <a:spLocks/>
            </p:cNvSpPr>
            <p:nvPr/>
          </p:nvSpPr>
          <p:spPr bwMode="gray">
            <a:xfrm>
              <a:off x="6014711" y="39286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79" name="Freeform 6117"/>
            <p:cNvSpPr>
              <a:spLocks/>
            </p:cNvSpPr>
            <p:nvPr/>
          </p:nvSpPr>
          <p:spPr bwMode="gray">
            <a:xfrm>
              <a:off x="6071610" y="38914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C000"/>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80" name="Freeform 6120"/>
            <p:cNvSpPr>
              <a:spLocks/>
            </p:cNvSpPr>
            <p:nvPr/>
          </p:nvSpPr>
          <p:spPr bwMode="gray">
            <a:xfrm>
              <a:off x="5834258" y="1641887"/>
              <a:ext cx="32514" cy="24275"/>
            </a:xfrm>
            <a:custGeom>
              <a:avLst/>
              <a:gdLst/>
              <a:ahLst/>
              <a:cxnLst>
                <a:cxn ang="0">
                  <a:pos x="2" y="6"/>
                </a:cxn>
                <a:cxn ang="0">
                  <a:pos x="10" y="10"/>
                </a:cxn>
                <a:cxn ang="0">
                  <a:pos x="10" y="4"/>
                </a:cxn>
                <a:cxn ang="0">
                  <a:pos x="0" y="0"/>
                </a:cxn>
                <a:cxn ang="0">
                  <a:pos x="2" y="6"/>
                </a:cxn>
                <a:cxn ang="0">
                  <a:pos x="2" y="6"/>
                </a:cxn>
              </a:cxnLst>
              <a:rect l="0" t="0" r="r" b="b"/>
              <a:pathLst>
                <a:path w="10" h="10">
                  <a:moveTo>
                    <a:pt x="2" y="6"/>
                  </a:moveTo>
                  <a:lnTo>
                    <a:pt x="10" y="10"/>
                  </a:lnTo>
                  <a:lnTo>
                    <a:pt x="10" y="4"/>
                  </a:lnTo>
                  <a:lnTo>
                    <a:pt x="0" y="0"/>
                  </a:lnTo>
                  <a:lnTo>
                    <a:pt x="2" y="6"/>
                  </a:lnTo>
                  <a:lnTo>
                    <a:pt x="2" y="6"/>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81" name="Freeform 6129"/>
            <p:cNvSpPr>
              <a:spLocks/>
            </p:cNvSpPr>
            <p:nvPr/>
          </p:nvSpPr>
          <p:spPr bwMode="gray">
            <a:xfrm>
              <a:off x="5564392" y="3134035"/>
              <a:ext cx="37392" cy="14565"/>
            </a:xfrm>
            <a:custGeom>
              <a:avLst/>
              <a:gdLst/>
              <a:ahLst/>
              <a:cxnLst>
                <a:cxn ang="0">
                  <a:pos x="0" y="0"/>
                </a:cxn>
                <a:cxn ang="0">
                  <a:pos x="1" y="6"/>
                </a:cxn>
                <a:cxn ang="0">
                  <a:pos x="11" y="6"/>
                </a:cxn>
                <a:cxn ang="0">
                  <a:pos x="11" y="0"/>
                </a:cxn>
                <a:cxn ang="0">
                  <a:pos x="0" y="0"/>
                </a:cxn>
              </a:cxnLst>
              <a:rect l="0" t="0" r="r" b="b"/>
              <a:pathLst>
                <a:path w="11" h="6">
                  <a:moveTo>
                    <a:pt x="0" y="0"/>
                  </a:moveTo>
                  <a:lnTo>
                    <a:pt x="1" y="6"/>
                  </a:lnTo>
                  <a:lnTo>
                    <a:pt x="11" y="6"/>
                  </a:lnTo>
                  <a:lnTo>
                    <a:pt x="11" y="0"/>
                  </a:lnTo>
                  <a:lnTo>
                    <a:pt x="0"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82" name="Freeform 6130"/>
            <p:cNvSpPr>
              <a:spLocks/>
            </p:cNvSpPr>
            <p:nvPr/>
          </p:nvSpPr>
          <p:spPr bwMode="gray">
            <a:xfrm>
              <a:off x="5564392" y="3134035"/>
              <a:ext cx="37392" cy="14565"/>
            </a:xfrm>
            <a:custGeom>
              <a:avLst/>
              <a:gdLst/>
              <a:ahLst/>
              <a:cxnLst>
                <a:cxn ang="0">
                  <a:pos x="0" y="0"/>
                </a:cxn>
                <a:cxn ang="0">
                  <a:pos x="1" y="6"/>
                </a:cxn>
                <a:cxn ang="0">
                  <a:pos x="11" y="6"/>
                </a:cxn>
                <a:cxn ang="0">
                  <a:pos x="11" y="0"/>
                </a:cxn>
              </a:cxnLst>
              <a:rect l="0" t="0" r="r" b="b"/>
              <a:pathLst>
                <a:path w="11" h="6">
                  <a:moveTo>
                    <a:pt x="0" y="0"/>
                  </a:moveTo>
                  <a:lnTo>
                    <a:pt x="1" y="6"/>
                  </a:lnTo>
                  <a:lnTo>
                    <a:pt x="11" y="6"/>
                  </a:lnTo>
                  <a:lnTo>
                    <a:pt x="11" y="0"/>
                  </a:lnTo>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83" name="Freeform 6131"/>
            <p:cNvSpPr>
              <a:spLocks/>
            </p:cNvSpPr>
            <p:nvPr/>
          </p:nvSpPr>
          <p:spPr bwMode="gray">
            <a:xfrm>
              <a:off x="5564392" y="3134035"/>
              <a:ext cx="37392" cy="0"/>
            </a:xfrm>
            <a:custGeom>
              <a:avLst/>
              <a:gdLst/>
              <a:ahLst/>
              <a:cxnLst>
                <a:cxn ang="0">
                  <a:pos x="11" y="0"/>
                </a:cxn>
                <a:cxn ang="0">
                  <a:pos x="0" y="0"/>
                </a:cxn>
                <a:cxn ang="0">
                  <a:pos x="11" y="0"/>
                </a:cxn>
              </a:cxnLst>
              <a:rect l="0" t="0" r="r" b="b"/>
              <a:pathLst>
                <a:path w="11">
                  <a:moveTo>
                    <a:pt x="11" y="0"/>
                  </a:moveTo>
                  <a:lnTo>
                    <a:pt x="0" y="0"/>
                  </a:lnTo>
                  <a:lnTo>
                    <a:pt x="11" y="0"/>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84" name="Line 6132"/>
            <p:cNvSpPr>
              <a:spLocks noChangeShapeType="1"/>
            </p:cNvSpPr>
            <p:nvPr/>
          </p:nvSpPr>
          <p:spPr bwMode="gray">
            <a:xfrm flipH="1">
              <a:off x="5564392" y="3134035"/>
              <a:ext cx="37392" cy="0"/>
            </a:xfrm>
            <a:prstGeom prst="line">
              <a:avLst/>
            </a:prstGeom>
            <a:solidFill>
              <a:srgbClr val="956B43">
                <a:lumMod val="90000"/>
              </a:srgbClr>
            </a:solidFill>
            <a:ln w="9525">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85" name="Freeform 6138"/>
            <p:cNvSpPr>
              <a:spLocks noEditPoints="1"/>
            </p:cNvSpPr>
            <p:nvPr/>
          </p:nvSpPr>
          <p:spPr bwMode="gray">
            <a:xfrm>
              <a:off x="1757006" y="1628940"/>
              <a:ext cx="1941084" cy="645734"/>
            </a:xfrm>
            <a:custGeom>
              <a:avLst/>
              <a:gdLst/>
              <a:ahLst/>
              <a:cxnLst>
                <a:cxn ang="0">
                  <a:pos x="564" y="101"/>
                </a:cxn>
                <a:cxn ang="0">
                  <a:pos x="545" y="103"/>
                </a:cxn>
                <a:cxn ang="0">
                  <a:pos x="484" y="84"/>
                </a:cxn>
                <a:cxn ang="0">
                  <a:pos x="465" y="82"/>
                </a:cxn>
                <a:cxn ang="0">
                  <a:pos x="392" y="26"/>
                </a:cxn>
                <a:cxn ang="0">
                  <a:pos x="377" y="22"/>
                </a:cxn>
                <a:cxn ang="0">
                  <a:pos x="352" y="35"/>
                </a:cxn>
                <a:cxn ang="0">
                  <a:pos x="336" y="26"/>
                </a:cxn>
                <a:cxn ang="0">
                  <a:pos x="317" y="22"/>
                </a:cxn>
                <a:cxn ang="0">
                  <a:pos x="304" y="3"/>
                </a:cxn>
                <a:cxn ang="0">
                  <a:pos x="272" y="9"/>
                </a:cxn>
                <a:cxn ang="0">
                  <a:pos x="201" y="26"/>
                </a:cxn>
                <a:cxn ang="0">
                  <a:pos x="182" y="33"/>
                </a:cxn>
                <a:cxn ang="0">
                  <a:pos x="186" y="43"/>
                </a:cxn>
                <a:cxn ang="0">
                  <a:pos x="188" y="56"/>
                </a:cxn>
                <a:cxn ang="0">
                  <a:pos x="203" y="73"/>
                </a:cxn>
                <a:cxn ang="0">
                  <a:pos x="174" y="84"/>
                </a:cxn>
                <a:cxn ang="0">
                  <a:pos x="135" y="76"/>
                </a:cxn>
                <a:cxn ang="0">
                  <a:pos x="105" y="76"/>
                </a:cxn>
                <a:cxn ang="0">
                  <a:pos x="88" y="69"/>
                </a:cxn>
                <a:cxn ang="0">
                  <a:pos x="62" y="69"/>
                </a:cxn>
                <a:cxn ang="0">
                  <a:pos x="32" y="76"/>
                </a:cxn>
                <a:cxn ang="0">
                  <a:pos x="28" y="95"/>
                </a:cxn>
                <a:cxn ang="0">
                  <a:pos x="8" y="88"/>
                </a:cxn>
                <a:cxn ang="0">
                  <a:pos x="8" y="125"/>
                </a:cxn>
                <a:cxn ang="0">
                  <a:pos x="26" y="136"/>
                </a:cxn>
                <a:cxn ang="0">
                  <a:pos x="32" y="157"/>
                </a:cxn>
                <a:cxn ang="0">
                  <a:pos x="43" y="157"/>
                </a:cxn>
                <a:cxn ang="0">
                  <a:pos x="94" y="148"/>
                </a:cxn>
                <a:cxn ang="0">
                  <a:pos x="124" y="181"/>
                </a:cxn>
                <a:cxn ang="0">
                  <a:pos x="81" y="187"/>
                </a:cxn>
                <a:cxn ang="0">
                  <a:pos x="70" y="193"/>
                </a:cxn>
                <a:cxn ang="0">
                  <a:pos x="77" y="202"/>
                </a:cxn>
                <a:cxn ang="0">
                  <a:pos x="107" y="226"/>
                </a:cxn>
                <a:cxn ang="0">
                  <a:pos x="109" y="241"/>
                </a:cxn>
                <a:cxn ang="0">
                  <a:pos x="131" y="234"/>
                </a:cxn>
                <a:cxn ang="0">
                  <a:pos x="165" y="254"/>
                </a:cxn>
                <a:cxn ang="0">
                  <a:pos x="186" y="174"/>
                </a:cxn>
                <a:cxn ang="0">
                  <a:pos x="188" y="170"/>
                </a:cxn>
                <a:cxn ang="0">
                  <a:pos x="201" y="163"/>
                </a:cxn>
                <a:cxn ang="0">
                  <a:pos x="204" y="159"/>
                </a:cxn>
                <a:cxn ang="0">
                  <a:pos x="221" y="172"/>
                </a:cxn>
                <a:cxn ang="0">
                  <a:pos x="227" y="193"/>
                </a:cxn>
                <a:cxn ang="0">
                  <a:pos x="227" y="202"/>
                </a:cxn>
                <a:cxn ang="0">
                  <a:pos x="287" y="209"/>
                </a:cxn>
                <a:cxn ang="0">
                  <a:pos x="311" y="241"/>
                </a:cxn>
                <a:cxn ang="0">
                  <a:pos x="326" y="254"/>
                </a:cxn>
                <a:cxn ang="0">
                  <a:pos x="379" y="239"/>
                </a:cxn>
                <a:cxn ang="0">
                  <a:pos x="382" y="228"/>
                </a:cxn>
                <a:cxn ang="0">
                  <a:pos x="416" y="222"/>
                </a:cxn>
                <a:cxn ang="0">
                  <a:pos x="444" y="224"/>
                </a:cxn>
                <a:cxn ang="0">
                  <a:pos x="519" y="236"/>
                </a:cxn>
                <a:cxn ang="0">
                  <a:pos x="504" y="191"/>
                </a:cxn>
                <a:cxn ang="0">
                  <a:pos x="532" y="183"/>
                </a:cxn>
                <a:cxn ang="0">
                  <a:pos x="560" y="153"/>
                </a:cxn>
                <a:cxn ang="0">
                  <a:pos x="564" y="125"/>
                </a:cxn>
                <a:cxn ang="0">
                  <a:pos x="577" y="112"/>
                </a:cxn>
                <a:cxn ang="0">
                  <a:pos x="454" y="157"/>
                </a:cxn>
                <a:cxn ang="0">
                  <a:pos x="410" y="168"/>
                </a:cxn>
                <a:cxn ang="0">
                  <a:pos x="401" y="176"/>
                </a:cxn>
                <a:cxn ang="0">
                  <a:pos x="414" y="155"/>
                </a:cxn>
                <a:cxn ang="0">
                  <a:pos x="465" y="163"/>
                </a:cxn>
              </a:cxnLst>
              <a:rect l="0" t="0" r="r" b="b"/>
              <a:pathLst>
                <a:path w="577" h="258">
                  <a:moveTo>
                    <a:pt x="577" y="112"/>
                  </a:moveTo>
                  <a:lnTo>
                    <a:pt x="564" y="101"/>
                  </a:lnTo>
                  <a:lnTo>
                    <a:pt x="560" y="106"/>
                  </a:lnTo>
                  <a:lnTo>
                    <a:pt x="545" y="103"/>
                  </a:lnTo>
                  <a:lnTo>
                    <a:pt x="512" y="80"/>
                  </a:lnTo>
                  <a:lnTo>
                    <a:pt x="484" y="84"/>
                  </a:lnTo>
                  <a:lnTo>
                    <a:pt x="470" y="73"/>
                  </a:lnTo>
                  <a:lnTo>
                    <a:pt x="465" y="82"/>
                  </a:lnTo>
                  <a:lnTo>
                    <a:pt x="416" y="39"/>
                  </a:lnTo>
                  <a:lnTo>
                    <a:pt x="392" y="26"/>
                  </a:lnTo>
                  <a:lnTo>
                    <a:pt x="392" y="18"/>
                  </a:lnTo>
                  <a:lnTo>
                    <a:pt x="377" y="22"/>
                  </a:lnTo>
                  <a:lnTo>
                    <a:pt x="367" y="33"/>
                  </a:lnTo>
                  <a:lnTo>
                    <a:pt x="352" y="35"/>
                  </a:lnTo>
                  <a:lnTo>
                    <a:pt x="352" y="24"/>
                  </a:lnTo>
                  <a:lnTo>
                    <a:pt x="336" y="26"/>
                  </a:lnTo>
                  <a:lnTo>
                    <a:pt x="328" y="18"/>
                  </a:lnTo>
                  <a:lnTo>
                    <a:pt x="317" y="22"/>
                  </a:lnTo>
                  <a:lnTo>
                    <a:pt x="315" y="13"/>
                  </a:lnTo>
                  <a:lnTo>
                    <a:pt x="304" y="3"/>
                  </a:lnTo>
                  <a:lnTo>
                    <a:pt x="279" y="0"/>
                  </a:lnTo>
                  <a:lnTo>
                    <a:pt x="272" y="9"/>
                  </a:lnTo>
                  <a:lnTo>
                    <a:pt x="244" y="13"/>
                  </a:lnTo>
                  <a:lnTo>
                    <a:pt x="201" y="26"/>
                  </a:lnTo>
                  <a:lnTo>
                    <a:pt x="178" y="26"/>
                  </a:lnTo>
                  <a:lnTo>
                    <a:pt x="182" y="33"/>
                  </a:lnTo>
                  <a:lnTo>
                    <a:pt x="189" y="33"/>
                  </a:lnTo>
                  <a:lnTo>
                    <a:pt x="186" y="43"/>
                  </a:lnTo>
                  <a:lnTo>
                    <a:pt x="182" y="46"/>
                  </a:lnTo>
                  <a:lnTo>
                    <a:pt x="188" y="56"/>
                  </a:lnTo>
                  <a:lnTo>
                    <a:pt x="176" y="63"/>
                  </a:lnTo>
                  <a:lnTo>
                    <a:pt x="203" y="73"/>
                  </a:lnTo>
                  <a:lnTo>
                    <a:pt x="197" y="84"/>
                  </a:lnTo>
                  <a:lnTo>
                    <a:pt x="174" y="84"/>
                  </a:lnTo>
                  <a:lnTo>
                    <a:pt x="156" y="76"/>
                  </a:lnTo>
                  <a:lnTo>
                    <a:pt x="135" y="76"/>
                  </a:lnTo>
                  <a:lnTo>
                    <a:pt x="122" y="86"/>
                  </a:lnTo>
                  <a:lnTo>
                    <a:pt x="105" y="76"/>
                  </a:lnTo>
                  <a:lnTo>
                    <a:pt x="105" y="86"/>
                  </a:lnTo>
                  <a:lnTo>
                    <a:pt x="88" y="69"/>
                  </a:lnTo>
                  <a:lnTo>
                    <a:pt x="68" y="65"/>
                  </a:lnTo>
                  <a:lnTo>
                    <a:pt x="62" y="69"/>
                  </a:lnTo>
                  <a:lnTo>
                    <a:pt x="47" y="67"/>
                  </a:lnTo>
                  <a:lnTo>
                    <a:pt x="32" y="76"/>
                  </a:lnTo>
                  <a:lnTo>
                    <a:pt x="21" y="86"/>
                  </a:lnTo>
                  <a:lnTo>
                    <a:pt x="28" y="95"/>
                  </a:lnTo>
                  <a:lnTo>
                    <a:pt x="23" y="99"/>
                  </a:lnTo>
                  <a:lnTo>
                    <a:pt x="8" y="88"/>
                  </a:lnTo>
                  <a:lnTo>
                    <a:pt x="0" y="123"/>
                  </a:lnTo>
                  <a:lnTo>
                    <a:pt x="8" y="125"/>
                  </a:lnTo>
                  <a:lnTo>
                    <a:pt x="15" y="136"/>
                  </a:lnTo>
                  <a:lnTo>
                    <a:pt x="26" y="136"/>
                  </a:lnTo>
                  <a:lnTo>
                    <a:pt x="41" y="155"/>
                  </a:lnTo>
                  <a:lnTo>
                    <a:pt x="32" y="157"/>
                  </a:lnTo>
                  <a:lnTo>
                    <a:pt x="45" y="163"/>
                  </a:lnTo>
                  <a:lnTo>
                    <a:pt x="43" y="157"/>
                  </a:lnTo>
                  <a:lnTo>
                    <a:pt x="70" y="146"/>
                  </a:lnTo>
                  <a:lnTo>
                    <a:pt x="94" y="148"/>
                  </a:lnTo>
                  <a:lnTo>
                    <a:pt x="113" y="161"/>
                  </a:lnTo>
                  <a:lnTo>
                    <a:pt x="124" y="181"/>
                  </a:lnTo>
                  <a:lnTo>
                    <a:pt x="88" y="179"/>
                  </a:lnTo>
                  <a:lnTo>
                    <a:pt x="81" y="187"/>
                  </a:lnTo>
                  <a:lnTo>
                    <a:pt x="86" y="194"/>
                  </a:lnTo>
                  <a:lnTo>
                    <a:pt x="70" y="193"/>
                  </a:lnTo>
                  <a:lnTo>
                    <a:pt x="68" y="198"/>
                  </a:lnTo>
                  <a:lnTo>
                    <a:pt x="77" y="202"/>
                  </a:lnTo>
                  <a:lnTo>
                    <a:pt x="98" y="226"/>
                  </a:lnTo>
                  <a:lnTo>
                    <a:pt x="107" y="226"/>
                  </a:lnTo>
                  <a:lnTo>
                    <a:pt x="107" y="237"/>
                  </a:lnTo>
                  <a:lnTo>
                    <a:pt x="109" y="241"/>
                  </a:lnTo>
                  <a:lnTo>
                    <a:pt x="118" y="236"/>
                  </a:lnTo>
                  <a:lnTo>
                    <a:pt x="131" y="234"/>
                  </a:lnTo>
                  <a:lnTo>
                    <a:pt x="156" y="254"/>
                  </a:lnTo>
                  <a:lnTo>
                    <a:pt x="165" y="254"/>
                  </a:lnTo>
                  <a:lnTo>
                    <a:pt x="148" y="185"/>
                  </a:lnTo>
                  <a:lnTo>
                    <a:pt x="186" y="174"/>
                  </a:lnTo>
                  <a:lnTo>
                    <a:pt x="186" y="176"/>
                  </a:lnTo>
                  <a:lnTo>
                    <a:pt x="188" y="170"/>
                  </a:lnTo>
                  <a:lnTo>
                    <a:pt x="199" y="170"/>
                  </a:lnTo>
                  <a:lnTo>
                    <a:pt x="201" y="163"/>
                  </a:lnTo>
                  <a:lnTo>
                    <a:pt x="204" y="164"/>
                  </a:lnTo>
                  <a:lnTo>
                    <a:pt x="204" y="159"/>
                  </a:lnTo>
                  <a:lnTo>
                    <a:pt x="225" y="155"/>
                  </a:lnTo>
                  <a:lnTo>
                    <a:pt x="221" y="172"/>
                  </a:lnTo>
                  <a:lnTo>
                    <a:pt x="236" y="187"/>
                  </a:lnTo>
                  <a:lnTo>
                    <a:pt x="227" y="193"/>
                  </a:lnTo>
                  <a:lnTo>
                    <a:pt x="229" y="202"/>
                  </a:lnTo>
                  <a:lnTo>
                    <a:pt x="227" y="202"/>
                  </a:lnTo>
                  <a:lnTo>
                    <a:pt x="244" y="213"/>
                  </a:lnTo>
                  <a:lnTo>
                    <a:pt x="287" y="209"/>
                  </a:lnTo>
                  <a:lnTo>
                    <a:pt x="309" y="222"/>
                  </a:lnTo>
                  <a:lnTo>
                    <a:pt x="311" y="241"/>
                  </a:lnTo>
                  <a:lnTo>
                    <a:pt x="321" y="243"/>
                  </a:lnTo>
                  <a:lnTo>
                    <a:pt x="326" y="254"/>
                  </a:lnTo>
                  <a:lnTo>
                    <a:pt x="356" y="258"/>
                  </a:lnTo>
                  <a:lnTo>
                    <a:pt x="379" y="239"/>
                  </a:lnTo>
                  <a:lnTo>
                    <a:pt x="380" y="234"/>
                  </a:lnTo>
                  <a:lnTo>
                    <a:pt x="382" y="228"/>
                  </a:lnTo>
                  <a:lnTo>
                    <a:pt x="416" y="232"/>
                  </a:lnTo>
                  <a:lnTo>
                    <a:pt x="416" y="222"/>
                  </a:lnTo>
                  <a:lnTo>
                    <a:pt x="424" y="219"/>
                  </a:lnTo>
                  <a:lnTo>
                    <a:pt x="444" y="224"/>
                  </a:lnTo>
                  <a:lnTo>
                    <a:pt x="502" y="226"/>
                  </a:lnTo>
                  <a:lnTo>
                    <a:pt x="519" y="236"/>
                  </a:lnTo>
                  <a:lnTo>
                    <a:pt x="523" y="219"/>
                  </a:lnTo>
                  <a:lnTo>
                    <a:pt x="504" y="191"/>
                  </a:lnTo>
                  <a:lnTo>
                    <a:pt x="508" y="185"/>
                  </a:lnTo>
                  <a:lnTo>
                    <a:pt x="532" y="183"/>
                  </a:lnTo>
                  <a:lnTo>
                    <a:pt x="530" y="146"/>
                  </a:lnTo>
                  <a:lnTo>
                    <a:pt x="560" y="153"/>
                  </a:lnTo>
                  <a:lnTo>
                    <a:pt x="568" y="148"/>
                  </a:lnTo>
                  <a:lnTo>
                    <a:pt x="564" y="125"/>
                  </a:lnTo>
                  <a:lnTo>
                    <a:pt x="575" y="119"/>
                  </a:lnTo>
                  <a:lnTo>
                    <a:pt x="577" y="112"/>
                  </a:lnTo>
                  <a:close/>
                  <a:moveTo>
                    <a:pt x="465" y="163"/>
                  </a:moveTo>
                  <a:lnTo>
                    <a:pt x="454" y="157"/>
                  </a:lnTo>
                  <a:lnTo>
                    <a:pt x="422" y="161"/>
                  </a:lnTo>
                  <a:lnTo>
                    <a:pt x="410" y="168"/>
                  </a:lnTo>
                  <a:lnTo>
                    <a:pt x="416" y="187"/>
                  </a:lnTo>
                  <a:lnTo>
                    <a:pt x="401" y="176"/>
                  </a:lnTo>
                  <a:lnTo>
                    <a:pt x="401" y="164"/>
                  </a:lnTo>
                  <a:lnTo>
                    <a:pt x="414" y="155"/>
                  </a:lnTo>
                  <a:lnTo>
                    <a:pt x="480" y="155"/>
                  </a:lnTo>
                  <a:lnTo>
                    <a:pt x="465" y="163"/>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86" name="Freeform 6139"/>
            <p:cNvSpPr>
              <a:spLocks noEditPoints="1"/>
            </p:cNvSpPr>
            <p:nvPr/>
          </p:nvSpPr>
          <p:spPr bwMode="gray">
            <a:xfrm>
              <a:off x="755576" y="745304"/>
              <a:ext cx="6678369" cy="1519660"/>
            </a:xfrm>
            <a:custGeom>
              <a:avLst/>
              <a:gdLst/>
              <a:ahLst/>
              <a:cxnLst>
                <a:cxn ang="0">
                  <a:pos x="1890" y="184"/>
                </a:cxn>
                <a:cxn ang="0">
                  <a:pos x="1904" y="158"/>
                </a:cxn>
                <a:cxn ang="0">
                  <a:pos x="1653" y="120"/>
                </a:cxn>
                <a:cxn ang="0">
                  <a:pos x="1430" y="100"/>
                </a:cxn>
                <a:cxn ang="0">
                  <a:pos x="1214" y="94"/>
                </a:cxn>
                <a:cxn ang="0">
                  <a:pos x="1044" y="58"/>
                </a:cxn>
                <a:cxn ang="0">
                  <a:pos x="909" y="45"/>
                </a:cxn>
                <a:cxn ang="0">
                  <a:pos x="868" y="58"/>
                </a:cxn>
                <a:cxn ang="0">
                  <a:pos x="770" y="0"/>
                </a:cxn>
                <a:cxn ang="0">
                  <a:pos x="568" y="60"/>
                </a:cxn>
                <a:cxn ang="0">
                  <a:pos x="532" y="94"/>
                </a:cxn>
                <a:cxn ang="0">
                  <a:pos x="560" y="150"/>
                </a:cxn>
                <a:cxn ang="0">
                  <a:pos x="504" y="98"/>
                </a:cxn>
                <a:cxn ang="0">
                  <a:pos x="448" y="107"/>
                </a:cxn>
                <a:cxn ang="0">
                  <a:pos x="373" y="133"/>
                </a:cxn>
                <a:cxn ang="0">
                  <a:pos x="240" y="150"/>
                </a:cxn>
                <a:cxn ang="0">
                  <a:pos x="188" y="141"/>
                </a:cxn>
                <a:cxn ang="0">
                  <a:pos x="160" y="199"/>
                </a:cxn>
                <a:cxn ang="0">
                  <a:pos x="81" y="176"/>
                </a:cxn>
                <a:cxn ang="0">
                  <a:pos x="27" y="118"/>
                </a:cxn>
                <a:cxn ang="0">
                  <a:pos x="25" y="193"/>
                </a:cxn>
                <a:cxn ang="0">
                  <a:pos x="14" y="285"/>
                </a:cxn>
                <a:cxn ang="0">
                  <a:pos x="62" y="364"/>
                </a:cxn>
                <a:cxn ang="0">
                  <a:pos x="118" y="416"/>
                </a:cxn>
                <a:cxn ang="0">
                  <a:pos x="199" y="467"/>
                </a:cxn>
                <a:cxn ang="0">
                  <a:pos x="201" y="501"/>
                </a:cxn>
                <a:cxn ang="0">
                  <a:pos x="220" y="566"/>
                </a:cxn>
                <a:cxn ang="0">
                  <a:pos x="349" y="596"/>
                </a:cxn>
                <a:cxn ang="0">
                  <a:pos x="330" y="510"/>
                </a:cxn>
                <a:cxn ang="0">
                  <a:pos x="321" y="452"/>
                </a:cxn>
                <a:cxn ang="0">
                  <a:pos x="386" y="422"/>
                </a:cxn>
                <a:cxn ang="0">
                  <a:pos x="495" y="437"/>
                </a:cxn>
                <a:cxn ang="0">
                  <a:pos x="480" y="386"/>
                </a:cxn>
                <a:cxn ang="0">
                  <a:pos x="613" y="366"/>
                </a:cxn>
                <a:cxn ang="0">
                  <a:pos x="675" y="375"/>
                </a:cxn>
                <a:cxn ang="0">
                  <a:pos x="810" y="433"/>
                </a:cxn>
                <a:cxn ang="0">
                  <a:pos x="888" y="459"/>
                </a:cxn>
                <a:cxn ang="0">
                  <a:pos x="1019" y="411"/>
                </a:cxn>
                <a:cxn ang="0">
                  <a:pos x="1282" y="450"/>
                </a:cxn>
                <a:cxn ang="0">
                  <a:pos x="1340" y="388"/>
                </a:cxn>
                <a:cxn ang="0">
                  <a:pos x="1531" y="491"/>
                </a:cxn>
                <a:cxn ang="0">
                  <a:pos x="1564" y="568"/>
                </a:cxn>
                <a:cxn ang="0">
                  <a:pos x="1632" y="527"/>
                </a:cxn>
                <a:cxn ang="0">
                  <a:pos x="1533" y="388"/>
                </a:cxn>
                <a:cxn ang="0">
                  <a:pos x="1512" y="293"/>
                </a:cxn>
                <a:cxn ang="0">
                  <a:pos x="1682" y="289"/>
                </a:cxn>
                <a:cxn ang="0">
                  <a:pos x="1729" y="248"/>
                </a:cxn>
                <a:cxn ang="0">
                  <a:pos x="1742" y="309"/>
                </a:cxn>
                <a:cxn ang="0">
                  <a:pos x="1834" y="399"/>
                </a:cxn>
                <a:cxn ang="0">
                  <a:pos x="1827" y="343"/>
                </a:cxn>
                <a:cxn ang="0">
                  <a:pos x="1776" y="278"/>
                </a:cxn>
                <a:cxn ang="0">
                  <a:pos x="1860" y="268"/>
                </a:cxn>
                <a:cxn ang="0">
                  <a:pos x="53" y="276"/>
                </a:cxn>
                <a:cxn ang="0">
                  <a:pos x="107" y="259"/>
                </a:cxn>
                <a:cxn ang="0">
                  <a:pos x="107" y="235"/>
                </a:cxn>
                <a:cxn ang="0">
                  <a:pos x="1085" y="420"/>
                </a:cxn>
              </a:cxnLst>
              <a:rect l="0" t="0" r="r" b="b"/>
              <a:pathLst>
                <a:path w="1986" h="607">
                  <a:moveTo>
                    <a:pt x="1857" y="197"/>
                  </a:moveTo>
                  <a:lnTo>
                    <a:pt x="1874" y="197"/>
                  </a:lnTo>
                  <a:lnTo>
                    <a:pt x="1883" y="191"/>
                  </a:lnTo>
                  <a:lnTo>
                    <a:pt x="1877" y="182"/>
                  </a:lnTo>
                  <a:lnTo>
                    <a:pt x="1862" y="176"/>
                  </a:lnTo>
                  <a:lnTo>
                    <a:pt x="1866" y="171"/>
                  </a:lnTo>
                  <a:lnTo>
                    <a:pt x="1890" y="184"/>
                  </a:lnTo>
                  <a:lnTo>
                    <a:pt x="1924" y="186"/>
                  </a:lnTo>
                  <a:lnTo>
                    <a:pt x="1986" y="205"/>
                  </a:lnTo>
                  <a:lnTo>
                    <a:pt x="1969" y="184"/>
                  </a:lnTo>
                  <a:lnTo>
                    <a:pt x="1982" y="184"/>
                  </a:lnTo>
                  <a:lnTo>
                    <a:pt x="1984" y="175"/>
                  </a:lnTo>
                  <a:lnTo>
                    <a:pt x="1941" y="161"/>
                  </a:lnTo>
                  <a:lnTo>
                    <a:pt x="1904" y="158"/>
                  </a:lnTo>
                  <a:lnTo>
                    <a:pt x="1791" y="128"/>
                  </a:lnTo>
                  <a:lnTo>
                    <a:pt x="1729" y="116"/>
                  </a:lnTo>
                  <a:lnTo>
                    <a:pt x="1658" y="111"/>
                  </a:lnTo>
                  <a:lnTo>
                    <a:pt x="1684" y="128"/>
                  </a:lnTo>
                  <a:lnTo>
                    <a:pt x="1675" y="131"/>
                  </a:lnTo>
                  <a:lnTo>
                    <a:pt x="1641" y="120"/>
                  </a:lnTo>
                  <a:lnTo>
                    <a:pt x="1653" y="120"/>
                  </a:lnTo>
                  <a:lnTo>
                    <a:pt x="1649" y="116"/>
                  </a:lnTo>
                  <a:lnTo>
                    <a:pt x="1632" y="113"/>
                  </a:lnTo>
                  <a:lnTo>
                    <a:pt x="1630" y="122"/>
                  </a:lnTo>
                  <a:lnTo>
                    <a:pt x="1551" y="120"/>
                  </a:lnTo>
                  <a:lnTo>
                    <a:pt x="1531" y="109"/>
                  </a:lnTo>
                  <a:lnTo>
                    <a:pt x="1503" y="100"/>
                  </a:lnTo>
                  <a:lnTo>
                    <a:pt x="1430" y="100"/>
                  </a:lnTo>
                  <a:lnTo>
                    <a:pt x="1373" y="81"/>
                  </a:lnTo>
                  <a:lnTo>
                    <a:pt x="1255" y="72"/>
                  </a:lnTo>
                  <a:lnTo>
                    <a:pt x="1252" y="75"/>
                  </a:lnTo>
                  <a:lnTo>
                    <a:pt x="1252" y="79"/>
                  </a:lnTo>
                  <a:lnTo>
                    <a:pt x="1276" y="90"/>
                  </a:lnTo>
                  <a:lnTo>
                    <a:pt x="1224" y="87"/>
                  </a:lnTo>
                  <a:lnTo>
                    <a:pt x="1214" y="94"/>
                  </a:lnTo>
                  <a:lnTo>
                    <a:pt x="1180" y="85"/>
                  </a:lnTo>
                  <a:lnTo>
                    <a:pt x="1190" y="98"/>
                  </a:lnTo>
                  <a:lnTo>
                    <a:pt x="1186" y="102"/>
                  </a:lnTo>
                  <a:lnTo>
                    <a:pt x="1139" y="85"/>
                  </a:lnTo>
                  <a:lnTo>
                    <a:pt x="1136" y="72"/>
                  </a:lnTo>
                  <a:lnTo>
                    <a:pt x="1113" y="64"/>
                  </a:lnTo>
                  <a:lnTo>
                    <a:pt x="1044" y="58"/>
                  </a:lnTo>
                  <a:lnTo>
                    <a:pt x="1059" y="68"/>
                  </a:lnTo>
                  <a:lnTo>
                    <a:pt x="1021" y="68"/>
                  </a:lnTo>
                  <a:lnTo>
                    <a:pt x="1001" y="66"/>
                  </a:lnTo>
                  <a:lnTo>
                    <a:pt x="997" y="58"/>
                  </a:lnTo>
                  <a:lnTo>
                    <a:pt x="941" y="60"/>
                  </a:lnTo>
                  <a:lnTo>
                    <a:pt x="924" y="47"/>
                  </a:lnTo>
                  <a:lnTo>
                    <a:pt x="909" y="45"/>
                  </a:lnTo>
                  <a:lnTo>
                    <a:pt x="905" y="49"/>
                  </a:lnTo>
                  <a:lnTo>
                    <a:pt x="931" y="58"/>
                  </a:lnTo>
                  <a:lnTo>
                    <a:pt x="894" y="53"/>
                  </a:lnTo>
                  <a:lnTo>
                    <a:pt x="890" y="57"/>
                  </a:lnTo>
                  <a:lnTo>
                    <a:pt x="903" y="60"/>
                  </a:lnTo>
                  <a:lnTo>
                    <a:pt x="866" y="66"/>
                  </a:lnTo>
                  <a:lnTo>
                    <a:pt x="868" y="58"/>
                  </a:lnTo>
                  <a:lnTo>
                    <a:pt x="913" y="34"/>
                  </a:lnTo>
                  <a:lnTo>
                    <a:pt x="907" y="28"/>
                  </a:lnTo>
                  <a:lnTo>
                    <a:pt x="864" y="15"/>
                  </a:lnTo>
                  <a:lnTo>
                    <a:pt x="815" y="17"/>
                  </a:lnTo>
                  <a:lnTo>
                    <a:pt x="819" y="10"/>
                  </a:lnTo>
                  <a:lnTo>
                    <a:pt x="796" y="4"/>
                  </a:lnTo>
                  <a:lnTo>
                    <a:pt x="770" y="0"/>
                  </a:lnTo>
                  <a:lnTo>
                    <a:pt x="750" y="10"/>
                  </a:lnTo>
                  <a:lnTo>
                    <a:pt x="744" y="23"/>
                  </a:lnTo>
                  <a:lnTo>
                    <a:pt x="680" y="23"/>
                  </a:lnTo>
                  <a:lnTo>
                    <a:pt x="639" y="34"/>
                  </a:lnTo>
                  <a:lnTo>
                    <a:pt x="624" y="43"/>
                  </a:lnTo>
                  <a:lnTo>
                    <a:pt x="637" y="55"/>
                  </a:lnTo>
                  <a:lnTo>
                    <a:pt x="568" y="60"/>
                  </a:lnTo>
                  <a:lnTo>
                    <a:pt x="585" y="77"/>
                  </a:lnTo>
                  <a:lnTo>
                    <a:pt x="615" y="85"/>
                  </a:lnTo>
                  <a:lnTo>
                    <a:pt x="602" y="87"/>
                  </a:lnTo>
                  <a:lnTo>
                    <a:pt x="547" y="73"/>
                  </a:lnTo>
                  <a:lnTo>
                    <a:pt x="536" y="85"/>
                  </a:lnTo>
                  <a:lnTo>
                    <a:pt x="572" y="98"/>
                  </a:lnTo>
                  <a:lnTo>
                    <a:pt x="532" y="94"/>
                  </a:lnTo>
                  <a:lnTo>
                    <a:pt x="521" y="77"/>
                  </a:lnTo>
                  <a:lnTo>
                    <a:pt x="508" y="94"/>
                  </a:lnTo>
                  <a:lnTo>
                    <a:pt x="529" y="103"/>
                  </a:lnTo>
                  <a:lnTo>
                    <a:pt x="529" y="118"/>
                  </a:lnTo>
                  <a:lnTo>
                    <a:pt x="536" y="128"/>
                  </a:lnTo>
                  <a:lnTo>
                    <a:pt x="547" y="131"/>
                  </a:lnTo>
                  <a:lnTo>
                    <a:pt x="560" y="150"/>
                  </a:lnTo>
                  <a:lnTo>
                    <a:pt x="549" y="161"/>
                  </a:lnTo>
                  <a:lnTo>
                    <a:pt x="532" y="173"/>
                  </a:lnTo>
                  <a:lnTo>
                    <a:pt x="516" y="165"/>
                  </a:lnTo>
                  <a:lnTo>
                    <a:pt x="534" y="154"/>
                  </a:lnTo>
                  <a:lnTo>
                    <a:pt x="536" y="135"/>
                  </a:lnTo>
                  <a:lnTo>
                    <a:pt x="521" y="128"/>
                  </a:lnTo>
                  <a:lnTo>
                    <a:pt x="504" y="98"/>
                  </a:lnTo>
                  <a:lnTo>
                    <a:pt x="491" y="90"/>
                  </a:lnTo>
                  <a:lnTo>
                    <a:pt x="491" y="73"/>
                  </a:lnTo>
                  <a:lnTo>
                    <a:pt x="474" y="66"/>
                  </a:lnTo>
                  <a:lnTo>
                    <a:pt x="465" y="60"/>
                  </a:lnTo>
                  <a:lnTo>
                    <a:pt x="454" y="62"/>
                  </a:lnTo>
                  <a:lnTo>
                    <a:pt x="439" y="94"/>
                  </a:lnTo>
                  <a:lnTo>
                    <a:pt x="448" y="107"/>
                  </a:lnTo>
                  <a:lnTo>
                    <a:pt x="448" y="118"/>
                  </a:lnTo>
                  <a:lnTo>
                    <a:pt x="482" y="131"/>
                  </a:lnTo>
                  <a:lnTo>
                    <a:pt x="480" y="141"/>
                  </a:lnTo>
                  <a:lnTo>
                    <a:pt x="351" y="105"/>
                  </a:lnTo>
                  <a:lnTo>
                    <a:pt x="349" y="111"/>
                  </a:lnTo>
                  <a:lnTo>
                    <a:pt x="386" y="128"/>
                  </a:lnTo>
                  <a:lnTo>
                    <a:pt x="373" y="133"/>
                  </a:lnTo>
                  <a:lnTo>
                    <a:pt x="375" y="139"/>
                  </a:lnTo>
                  <a:lnTo>
                    <a:pt x="366" y="137"/>
                  </a:lnTo>
                  <a:lnTo>
                    <a:pt x="362" y="128"/>
                  </a:lnTo>
                  <a:lnTo>
                    <a:pt x="319" y="135"/>
                  </a:lnTo>
                  <a:lnTo>
                    <a:pt x="317" y="143"/>
                  </a:lnTo>
                  <a:lnTo>
                    <a:pt x="300" y="128"/>
                  </a:lnTo>
                  <a:lnTo>
                    <a:pt x="240" y="150"/>
                  </a:lnTo>
                  <a:lnTo>
                    <a:pt x="242" y="158"/>
                  </a:lnTo>
                  <a:lnTo>
                    <a:pt x="233" y="161"/>
                  </a:lnTo>
                  <a:lnTo>
                    <a:pt x="201" y="154"/>
                  </a:lnTo>
                  <a:lnTo>
                    <a:pt x="220" y="146"/>
                  </a:lnTo>
                  <a:lnTo>
                    <a:pt x="212" y="141"/>
                  </a:lnTo>
                  <a:lnTo>
                    <a:pt x="176" y="133"/>
                  </a:lnTo>
                  <a:lnTo>
                    <a:pt x="188" y="141"/>
                  </a:lnTo>
                  <a:lnTo>
                    <a:pt x="188" y="158"/>
                  </a:lnTo>
                  <a:lnTo>
                    <a:pt x="197" y="160"/>
                  </a:lnTo>
                  <a:lnTo>
                    <a:pt x="201" y="169"/>
                  </a:lnTo>
                  <a:lnTo>
                    <a:pt x="195" y="173"/>
                  </a:lnTo>
                  <a:lnTo>
                    <a:pt x="173" y="169"/>
                  </a:lnTo>
                  <a:lnTo>
                    <a:pt x="145" y="184"/>
                  </a:lnTo>
                  <a:lnTo>
                    <a:pt x="160" y="199"/>
                  </a:lnTo>
                  <a:lnTo>
                    <a:pt x="113" y="190"/>
                  </a:lnTo>
                  <a:lnTo>
                    <a:pt x="107" y="195"/>
                  </a:lnTo>
                  <a:lnTo>
                    <a:pt x="128" y="201"/>
                  </a:lnTo>
                  <a:lnTo>
                    <a:pt x="130" y="210"/>
                  </a:lnTo>
                  <a:lnTo>
                    <a:pt x="115" y="210"/>
                  </a:lnTo>
                  <a:lnTo>
                    <a:pt x="87" y="199"/>
                  </a:lnTo>
                  <a:lnTo>
                    <a:pt x="81" y="176"/>
                  </a:lnTo>
                  <a:lnTo>
                    <a:pt x="49" y="158"/>
                  </a:lnTo>
                  <a:lnTo>
                    <a:pt x="126" y="175"/>
                  </a:lnTo>
                  <a:lnTo>
                    <a:pt x="160" y="165"/>
                  </a:lnTo>
                  <a:lnTo>
                    <a:pt x="152" y="150"/>
                  </a:lnTo>
                  <a:lnTo>
                    <a:pt x="100" y="130"/>
                  </a:lnTo>
                  <a:lnTo>
                    <a:pt x="51" y="116"/>
                  </a:lnTo>
                  <a:lnTo>
                    <a:pt x="27" y="118"/>
                  </a:lnTo>
                  <a:lnTo>
                    <a:pt x="6" y="128"/>
                  </a:lnTo>
                  <a:lnTo>
                    <a:pt x="2" y="130"/>
                  </a:lnTo>
                  <a:lnTo>
                    <a:pt x="2" y="141"/>
                  </a:lnTo>
                  <a:lnTo>
                    <a:pt x="21" y="148"/>
                  </a:lnTo>
                  <a:lnTo>
                    <a:pt x="14" y="160"/>
                  </a:lnTo>
                  <a:lnTo>
                    <a:pt x="27" y="176"/>
                  </a:lnTo>
                  <a:lnTo>
                    <a:pt x="25" y="193"/>
                  </a:lnTo>
                  <a:lnTo>
                    <a:pt x="36" y="205"/>
                  </a:lnTo>
                  <a:lnTo>
                    <a:pt x="34" y="214"/>
                  </a:lnTo>
                  <a:lnTo>
                    <a:pt x="51" y="229"/>
                  </a:lnTo>
                  <a:lnTo>
                    <a:pt x="8" y="266"/>
                  </a:lnTo>
                  <a:lnTo>
                    <a:pt x="15" y="266"/>
                  </a:lnTo>
                  <a:lnTo>
                    <a:pt x="29" y="276"/>
                  </a:lnTo>
                  <a:lnTo>
                    <a:pt x="14" y="285"/>
                  </a:lnTo>
                  <a:lnTo>
                    <a:pt x="12" y="291"/>
                  </a:lnTo>
                  <a:lnTo>
                    <a:pt x="0" y="294"/>
                  </a:lnTo>
                  <a:lnTo>
                    <a:pt x="12" y="308"/>
                  </a:lnTo>
                  <a:lnTo>
                    <a:pt x="10" y="315"/>
                  </a:lnTo>
                  <a:lnTo>
                    <a:pt x="23" y="339"/>
                  </a:lnTo>
                  <a:lnTo>
                    <a:pt x="60" y="351"/>
                  </a:lnTo>
                  <a:lnTo>
                    <a:pt x="62" y="364"/>
                  </a:lnTo>
                  <a:lnTo>
                    <a:pt x="77" y="381"/>
                  </a:lnTo>
                  <a:lnTo>
                    <a:pt x="90" y="386"/>
                  </a:lnTo>
                  <a:lnTo>
                    <a:pt x="85" y="394"/>
                  </a:lnTo>
                  <a:lnTo>
                    <a:pt x="72" y="394"/>
                  </a:lnTo>
                  <a:lnTo>
                    <a:pt x="81" y="411"/>
                  </a:lnTo>
                  <a:lnTo>
                    <a:pt x="107" y="407"/>
                  </a:lnTo>
                  <a:lnTo>
                    <a:pt x="118" y="416"/>
                  </a:lnTo>
                  <a:lnTo>
                    <a:pt x="117" y="424"/>
                  </a:lnTo>
                  <a:lnTo>
                    <a:pt x="128" y="426"/>
                  </a:lnTo>
                  <a:lnTo>
                    <a:pt x="137" y="441"/>
                  </a:lnTo>
                  <a:lnTo>
                    <a:pt x="163" y="441"/>
                  </a:lnTo>
                  <a:lnTo>
                    <a:pt x="173" y="448"/>
                  </a:lnTo>
                  <a:lnTo>
                    <a:pt x="205" y="457"/>
                  </a:lnTo>
                  <a:lnTo>
                    <a:pt x="199" y="467"/>
                  </a:lnTo>
                  <a:lnTo>
                    <a:pt x="205" y="469"/>
                  </a:lnTo>
                  <a:lnTo>
                    <a:pt x="201" y="471"/>
                  </a:lnTo>
                  <a:lnTo>
                    <a:pt x="203" y="487"/>
                  </a:lnTo>
                  <a:lnTo>
                    <a:pt x="191" y="486"/>
                  </a:lnTo>
                  <a:lnTo>
                    <a:pt x="184" y="491"/>
                  </a:lnTo>
                  <a:lnTo>
                    <a:pt x="184" y="501"/>
                  </a:lnTo>
                  <a:lnTo>
                    <a:pt x="201" y="501"/>
                  </a:lnTo>
                  <a:lnTo>
                    <a:pt x="178" y="510"/>
                  </a:lnTo>
                  <a:lnTo>
                    <a:pt x="186" y="516"/>
                  </a:lnTo>
                  <a:lnTo>
                    <a:pt x="176" y="532"/>
                  </a:lnTo>
                  <a:lnTo>
                    <a:pt x="169" y="534"/>
                  </a:lnTo>
                  <a:lnTo>
                    <a:pt x="169" y="538"/>
                  </a:lnTo>
                  <a:lnTo>
                    <a:pt x="171" y="538"/>
                  </a:lnTo>
                  <a:lnTo>
                    <a:pt x="220" y="566"/>
                  </a:lnTo>
                  <a:lnTo>
                    <a:pt x="261" y="572"/>
                  </a:lnTo>
                  <a:lnTo>
                    <a:pt x="278" y="583"/>
                  </a:lnTo>
                  <a:lnTo>
                    <a:pt x="296" y="581"/>
                  </a:lnTo>
                  <a:lnTo>
                    <a:pt x="317" y="594"/>
                  </a:lnTo>
                  <a:lnTo>
                    <a:pt x="332" y="607"/>
                  </a:lnTo>
                  <a:lnTo>
                    <a:pt x="341" y="607"/>
                  </a:lnTo>
                  <a:lnTo>
                    <a:pt x="349" y="596"/>
                  </a:lnTo>
                  <a:lnTo>
                    <a:pt x="330" y="575"/>
                  </a:lnTo>
                  <a:lnTo>
                    <a:pt x="328" y="562"/>
                  </a:lnTo>
                  <a:lnTo>
                    <a:pt x="313" y="544"/>
                  </a:lnTo>
                  <a:lnTo>
                    <a:pt x="323" y="519"/>
                  </a:lnTo>
                  <a:lnTo>
                    <a:pt x="332" y="523"/>
                  </a:lnTo>
                  <a:lnTo>
                    <a:pt x="343" y="516"/>
                  </a:lnTo>
                  <a:lnTo>
                    <a:pt x="330" y="510"/>
                  </a:lnTo>
                  <a:lnTo>
                    <a:pt x="339" y="508"/>
                  </a:lnTo>
                  <a:lnTo>
                    <a:pt x="324" y="489"/>
                  </a:lnTo>
                  <a:lnTo>
                    <a:pt x="313" y="489"/>
                  </a:lnTo>
                  <a:lnTo>
                    <a:pt x="306" y="478"/>
                  </a:lnTo>
                  <a:lnTo>
                    <a:pt x="298" y="476"/>
                  </a:lnTo>
                  <a:lnTo>
                    <a:pt x="306" y="441"/>
                  </a:lnTo>
                  <a:lnTo>
                    <a:pt x="321" y="452"/>
                  </a:lnTo>
                  <a:lnTo>
                    <a:pt x="326" y="448"/>
                  </a:lnTo>
                  <a:lnTo>
                    <a:pt x="319" y="439"/>
                  </a:lnTo>
                  <a:lnTo>
                    <a:pt x="330" y="429"/>
                  </a:lnTo>
                  <a:lnTo>
                    <a:pt x="345" y="420"/>
                  </a:lnTo>
                  <a:lnTo>
                    <a:pt x="360" y="422"/>
                  </a:lnTo>
                  <a:lnTo>
                    <a:pt x="366" y="418"/>
                  </a:lnTo>
                  <a:lnTo>
                    <a:pt x="386" y="422"/>
                  </a:lnTo>
                  <a:lnTo>
                    <a:pt x="403" y="439"/>
                  </a:lnTo>
                  <a:lnTo>
                    <a:pt x="403" y="429"/>
                  </a:lnTo>
                  <a:lnTo>
                    <a:pt x="420" y="439"/>
                  </a:lnTo>
                  <a:lnTo>
                    <a:pt x="433" y="429"/>
                  </a:lnTo>
                  <a:lnTo>
                    <a:pt x="454" y="429"/>
                  </a:lnTo>
                  <a:lnTo>
                    <a:pt x="472" y="437"/>
                  </a:lnTo>
                  <a:lnTo>
                    <a:pt x="495" y="437"/>
                  </a:lnTo>
                  <a:lnTo>
                    <a:pt x="501" y="426"/>
                  </a:lnTo>
                  <a:lnTo>
                    <a:pt x="474" y="416"/>
                  </a:lnTo>
                  <a:lnTo>
                    <a:pt x="486" y="409"/>
                  </a:lnTo>
                  <a:lnTo>
                    <a:pt x="480" y="399"/>
                  </a:lnTo>
                  <a:lnTo>
                    <a:pt x="484" y="396"/>
                  </a:lnTo>
                  <a:lnTo>
                    <a:pt x="487" y="386"/>
                  </a:lnTo>
                  <a:lnTo>
                    <a:pt x="480" y="386"/>
                  </a:lnTo>
                  <a:lnTo>
                    <a:pt x="476" y="379"/>
                  </a:lnTo>
                  <a:lnTo>
                    <a:pt x="499" y="379"/>
                  </a:lnTo>
                  <a:lnTo>
                    <a:pt x="542" y="366"/>
                  </a:lnTo>
                  <a:lnTo>
                    <a:pt x="570" y="362"/>
                  </a:lnTo>
                  <a:lnTo>
                    <a:pt x="577" y="353"/>
                  </a:lnTo>
                  <a:lnTo>
                    <a:pt x="602" y="356"/>
                  </a:lnTo>
                  <a:lnTo>
                    <a:pt x="613" y="366"/>
                  </a:lnTo>
                  <a:lnTo>
                    <a:pt x="615" y="375"/>
                  </a:lnTo>
                  <a:lnTo>
                    <a:pt x="626" y="371"/>
                  </a:lnTo>
                  <a:lnTo>
                    <a:pt x="634" y="379"/>
                  </a:lnTo>
                  <a:lnTo>
                    <a:pt x="650" y="377"/>
                  </a:lnTo>
                  <a:lnTo>
                    <a:pt x="650" y="388"/>
                  </a:lnTo>
                  <a:lnTo>
                    <a:pt x="665" y="386"/>
                  </a:lnTo>
                  <a:lnTo>
                    <a:pt x="675" y="375"/>
                  </a:lnTo>
                  <a:lnTo>
                    <a:pt x="690" y="371"/>
                  </a:lnTo>
                  <a:lnTo>
                    <a:pt x="690" y="379"/>
                  </a:lnTo>
                  <a:lnTo>
                    <a:pt x="714" y="392"/>
                  </a:lnTo>
                  <a:lnTo>
                    <a:pt x="763" y="435"/>
                  </a:lnTo>
                  <a:lnTo>
                    <a:pt x="768" y="426"/>
                  </a:lnTo>
                  <a:lnTo>
                    <a:pt x="782" y="437"/>
                  </a:lnTo>
                  <a:lnTo>
                    <a:pt x="810" y="433"/>
                  </a:lnTo>
                  <a:lnTo>
                    <a:pt x="843" y="456"/>
                  </a:lnTo>
                  <a:lnTo>
                    <a:pt x="858" y="459"/>
                  </a:lnTo>
                  <a:lnTo>
                    <a:pt x="862" y="454"/>
                  </a:lnTo>
                  <a:lnTo>
                    <a:pt x="875" y="465"/>
                  </a:lnTo>
                  <a:lnTo>
                    <a:pt x="873" y="472"/>
                  </a:lnTo>
                  <a:lnTo>
                    <a:pt x="885" y="467"/>
                  </a:lnTo>
                  <a:lnTo>
                    <a:pt x="888" y="459"/>
                  </a:lnTo>
                  <a:lnTo>
                    <a:pt x="929" y="439"/>
                  </a:lnTo>
                  <a:lnTo>
                    <a:pt x="965" y="441"/>
                  </a:lnTo>
                  <a:lnTo>
                    <a:pt x="982" y="450"/>
                  </a:lnTo>
                  <a:lnTo>
                    <a:pt x="1019" y="448"/>
                  </a:lnTo>
                  <a:lnTo>
                    <a:pt x="1018" y="437"/>
                  </a:lnTo>
                  <a:lnTo>
                    <a:pt x="1008" y="424"/>
                  </a:lnTo>
                  <a:lnTo>
                    <a:pt x="1019" y="411"/>
                  </a:lnTo>
                  <a:lnTo>
                    <a:pt x="1062" y="422"/>
                  </a:lnTo>
                  <a:lnTo>
                    <a:pt x="1089" y="442"/>
                  </a:lnTo>
                  <a:lnTo>
                    <a:pt x="1124" y="439"/>
                  </a:lnTo>
                  <a:lnTo>
                    <a:pt x="1199" y="463"/>
                  </a:lnTo>
                  <a:lnTo>
                    <a:pt x="1239" y="457"/>
                  </a:lnTo>
                  <a:lnTo>
                    <a:pt x="1255" y="444"/>
                  </a:lnTo>
                  <a:lnTo>
                    <a:pt x="1282" y="450"/>
                  </a:lnTo>
                  <a:lnTo>
                    <a:pt x="1306" y="457"/>
                  </a:lnTo>
                  <a:lnTo>
                    <a:pt x="1321" y="448"/>
                  </a:lnTo>
                  <a:lnTo>
                    <a:pt x="1315" y="422"/>
                  </a:lnTo>
                  <a:lnTo>
                    <a:pt x="1319" y="416"/>
                  </a:lnTo>
                  <a:lnTo>
                    <a:pt x="1304" y="399"/>
                  </a:lnTo>
                  <a:lnTo>
                    <a:pt x="1310" y="394"/>
                  </a:lnTo>
                  <a:lnTo>
                    <a:pt x="1340" y="388"/>
                  </a:lnTo>
                  <a:lnTo>
                    <a:pt x="1381" y="399"/>
                  </a:lnTo>
                  <a:lnTo>
                    <a:pt x="1424" y="433"/>
                  </a:lnTo>
                  <a:lnTo>
                    <a:pt x="1443" y="456"/>
                  </a:lnTo>
                  <a:lnTo>
                    <a:pt x="1469" y="459"/>
                  </a:lnTo>
                  <a:lnTo>
                    <a:pt x="1497" y="471"/>
                  </a:lnTo>
                  <a:lnTo>
                    <a:pt x="1516" y="489"/>
                  </a:lnTo>
                  <a:lnTo>
                    <a:pt x="1531" y="491"/>
                  </a:lnTo>
                  <a:lnTo>
                    <a:pt x="1561" y="476"/>
                  </a:lnTo>
                  <a:lnTo>
                    <a:pt x="1570" y="493"/>
                  </a:lnTo>
                  <a:lnTo>
                    <a:pt x="1566" y="497"/>
                  </a:lnTo>
                  <a:lnTo>
                    <a:pt x="1572" y="538"/>
                  </a:lnTo>
                  <a:lnTo>
                    <a:pt x="1555" y="536"/>
                  </a:lnTo>
                  <a:lnTo>
                    <a:pt x="1548" y="546"/>
                  </a:lnTo>
                  <a:lnTo>
                    <a:pt x="1564" y="568"/>
                  </a:lnTo>
                  <a:lnTo>
                    <a:pt x="1566" y="583"/>
                  </a:lnTo>
                  <a:lnTo>
                    <a:pt x="1570" y="583"/>
                  </a:lnTo>
                  <a:lnTo>
                    <a:pt x="1572" y="570"/>
                  </a:lnTo>
                  <a:lnTo>
                    <a:pt x="1598" y="581"/>
                  </a:lnTo>
                  <a:lnTo>
                    <a:pt x="1619" y="568"/>
                  </a:lnTo>
                  <a:lnTo>
                    <a:pt x="1619" y="551"/>
                  </a:lnTo>
                  <a:lnTo>
                    <a:pt x="1632" y="527"/>
                  </a:lnTo>
                  <a:lnTo>
                    <a:pt x="1636" y="476"/>
                  </a:lnTo>
                  <a:lnTo>
                    <a:pt x="1609" y="431"/>
                  </a:lnTo>
                  <a:lnTo>
                    <a:pt x="1591" y="392"/>
                  </a:lnTo>
                  <a:lnTo>
                    <a:pt x="1551" y="375"/>
                  </a:lnTo>
                  <a:lnTo>
                    <a:pt x="1542" y="375"/>
                  </a:lnTo>
                  <a:lnTo>
                    <a:pt x="1542" y="384"/>
                  </a:lnTo>
                  <a:lnTo>
                    <a:pt x="1533" y="388"/>
                  </a:lnTo>
                  <a:lnTo>
                    <a:pt x="1525" y="373"/>
                  </a:lnTo>
                  <a:lnTo>
                    <a:pt x="1518" y="375"/>
                  </a:lnTo>
                  <a:lnTo>
                    <a:pt x="1520" y="383"/>
                  </a:lnTo>
                  <a:lnTo>
                    <a:pt x="1506" y="368"/>
                  </a:lnTo>
                  <a:lnTo>
                    <a:pt x="1482" y="362"/>
                  </a:lnTo>
                  <a:lnTo>
                    <a:pt x="1495" y="345"/>
                  </a:lnTo>
                  <a:lnTo>
                    <a:pt x="1512" y="293"/>
                  </a:lnTo>
                  <a:lnTo>
                    <a:pt x="1529" y="287"/>
                  </a:lnTo>
                  <a:lnTo>
                    <a:pt x="1598" y="289"/>
                  </a:lnTo>
                  <a:lnTo>
                    <a:pt x="1593" y="279"/>
                  </a:lnTo>
                  <a:lnTo>
                    <a:pt x="1598" y="279"/>
                  </a:lnTo>
                  <a:lnTo>
                    <a:pt x="1624" y="281"/>
                  </a:lnTo>
                  <a:lnTo>
                    <a:pt x="1638" y="294"/>
                  </a:lnTo>
                  <a:lnTo>
                    <a:pt x="1682" y="289"/>
                  </a:lnTo>
                  <a:lnTo>
                    <a:pt x="1664" y="283"/>
                  </a:lnTo>
                  <a:lnTo>
                    <a:pt x="1658" y="276"/>
                  </a:lnTo>
                  <a:lnTo>
                    <a:pt x="1662" y="248"/>
                  </a:lnTo>
                  <a:lnTo>
                    <a:pt x="1701" y="244"/>
                  </a:lnTo>
                  <a:lnTo>
                    <a:pt x="1705" y="253"/>
                  </a:lnTo>
                  <a:lnTo>
                    <a:pt x="1722" y="266"/>
                  </a:lnTo>
                  <a:lnTo>
                    <a:pt x="1729" y="248"/>
                  </a:lnTo>
                  <a:lnTo>
                    <a:pt x="1737" y="248"/>
                  </a:lnTo>
                  <a:lnTo>
                    <a:pt x="1726" y="233"/>
                  </a:lnTo>
                  <a:lnTo>
                    <a:pt x="1744" y="233"/>
                  </a:lnTo>
                  <a:lnTo>
                    <a:pt x="1741" y="238"/>
                  </a:lnTo>
                  <a:lnTo>
                    <a:pt x="1759" y="261"/>
                  </a:lnTo>
                  <a:lnTo>
                    <a:pt x="1746" y="268"/>
                  </a:lnTo>
                  <a:lnTo>
                    <a:pt x="1742" y="309"/>
                  </a:lnTo>
                  <a:lnTo>
                    <a:pt x="1729" y="313"/>
                  </a:lnTo>
                  <a:lnTo>
                    <a:pt x="1739" y="326"/>
                  </a:lnTo>
                  <a:lnTo>
                    <a:pt x="1733" y="328"/>
                  </a:lnTo>
                  <a:lnTo>
                    <a:pt x="1752" y="356"/>
                  </a:lnTo>
                  <a:lnTo>
                    <a:pt x="1838" y="433"/>
                  </a:lnTo>
                  <a:lnTo>
                    <a:pt x="1844" y="420"/>
                  </a:lnTo>
                  <a:lnTo>
                    <a:pt x="1834" y="399"/>
                  </a:lnTo>
                  <a:lnTo>
                    <a:pt x="1838" y="394"/>
                  </a:lnTo>
                  <a:lnTo>
                    <a:pt x="1847" y="394"/>
                  </a:lnTo>
                  <a:lnTo>
                    <a:pt x="1832" y="377"/>
                  </a:lnTo>
                  <a:lnTo>
                    <a:pt x="1834" y="371"/>
                  </a:lnTo>
                  <a:lnTo>
                    <a:pt x="1849" y="369"/>
                  </a:lnTo>
                  <a:lnTo>
                    <a:pt x="1851" y="366"/>
                  </a:lnTo>
                  <a:lnTo>
                    <a:pt x="1827" y="343"/>
                  </a:lnTo>
                  <a:lnTo>
                    <a:pt x="1842" y="341"/>
                  </a:lnTo>
                  <a:lnTo>
                    <a:pt x="1823" y="328"/>
                  </a:lnTo>
                  <a:lnTo>
                    <a:pt x="1814" y="315"/>
                  </a:lnTo>
                  <a:lnTo>
                    <a:pt x="1799" y="313"/>
                  </a:lnTo>
                  <a:lnTo>
                    <a:pt x="1789" y="306"/>
                  </a:lnTo>
                  <a:lnTo>
                    <a:pt x="1787" y="293"/>
                  </a:lnTo>
                  <a:lnTo>
                    <a:pt x="1776" y="278"/>
                  </a:lnTo>
                  <a:lnTo>
                    <a:pt x="1795" y="278"/>
                  </a:lnTo>
                  <a:lnTo>
                    <a:pt x="1804" y="270"/>
                  </a:lnTo>
                  <a:lnTo>
                    <a:pt x="1815" y="279"/>
                  </a:lnTo>
                  <a:lnTo>
                    <a:pt x="1815" y="272"/>
                  </a:lnTo>
                  <a:lnTo>
                    <a:pt x="1827" y="266"/>
                  </a:lnTo>
                  <a:lnTo>
                    <a:pt x="1866" y="276"/>
                  </a:lnTo>
                  <a:lnTo>
                    <a:pt x="1860" y="268"/>
                  </a:lnTo>
                  <a:lnTo>
                    <a:pt x="1887" y="240"/>
                  </a:lnTo>
                  <a:lnTo>
                    <a:pt x="1900" y="233"/>
                  </a:lnTo>
                  <a:lnTo>
                    <a:pt x="1930" y="238"/>
                  </a:lnTo>
                  <a:lnTo>
                    <a:pt x="1930" y="231"/>
                  </a:lnTo>
                  <a:lnTo>
                    <a:pt x="1857" y="197"/>
                  </a:lnTo>
                  <a:close/>
                  <a:moveTo>
                    <a:pt x="72" y="272"/>
                  </a:moveTo>
                  <a:lnTo>
                    <a:pt x="53" y="276"/>
                  </a:lnTo>
                  <a:lnTo>
                    <a:pt x="36" y="257"/>
                  </a:lnTo>
                  <a:lnTo>
                    <a:pt x="45" y="248"/>
                  </a:lnTo>
                  <a:lnTo>
                    <a:pt x="53" y="248"/>
                  </a:lnTo>
                  <a:lnTo>
                    <a:pt x="70" y="255"/>
                  </a:lnTo>
                  <a:lnTo>
                    <a:pt x="75" y="266"/>
                  </a:lnTo>
                  <a:lnTo>
                    <a:pt x="72" y="272"/>
                  </a:lnTo>
                  <a:close/>
                  <a:moveTo>
                    <a:pt x="107" y="259"/>
                  </a:moveTo>
                  <a:lnTo>
                    <a:pt x="107" y="253"/>
                  </a:lnTo>
                  <a:lnTo>
                    <a:pt x="92" y="246"/>
                  </a:lnTo>
                  <a:lnTo>
                    <a:pt x="94" y="240"/>
                  </a:lnTo>
                  <a:lnTo>
                    <a:pt x="102" y="240"/>
                  </a:lnTo>
                  <a:lnTo>
                    <a:pt x="88" y="227"/>
                  </a:lnTo>
                  <a:lnTo>
                    <a:pt x="100" y="231"/>
                  </a:lnTo>
                  <a:lnTo>
                    <a:pt x="107" y="235"/>
                  </a:lnTo>
                  <a:lnTo>
                    <a:pt x="120" y="257"/>
                  </a:lnTo>
                  <a:lnTo>
                    <a:pt x="107" y="259"/>
                  </a:lnTo>
                  <a:close/>
                  <a:moveTo>
                    <a:pt x="1134" y="401"/>
                  </a:moveTo>
                  <a:lnTo>
                    <a:pt x="1117" y="411"/>
                  </a:lnTo>
                  <a:lnTo>
                    <a:pt x="1119" y="420"/>
                  </a:lnTo>
                  <a:lnTo>
                    <a:pt x="1102" y="426"/>
                  </a:lnTo>
                  <a:lnTo>
                    <a:pt x="1085" y="420"/>
                  </a:lnTo>
                  <a:lnTo>
                    <a:pt x="1107" y="416"/>
                  </a:lnTo>
                  <a:lnTo>
                    <a:pt x="1126" y="379"/>
                  </a:lnTo>
                  <a:lnTo>
                    <a:pt x="1122" y="347"/>
                  </a:lnTo>
                  <a:lnTo>
                    <a:pt x="1130" y="351"/>
                  </a:lnTo>
                  <a:lnTo>
                    <a:pt x="1141" y="379"/>
                  </a:lnTo>
                  <a:lnTo>
                    <a:pt x="1134" y="401"/>
                  </a:lnTo>
                  <a:close/>
                </a:path>
              </a:pathLst>
            </a:custGeom>
            <a:solidFill>
              <a:srgbClr val="956B43">
                <a:lumMod val="90000"/>
              </a:srgbClr>
            </a:solidFill>
            <a:ln w="9525"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sp>
          <p:nvSpPr>
            <p:cNvPr id="287" name="Freeform 6145"/>
            <p:cNvSpPr>
              <a:spLocks/>
            </p:cNvSpPr>
            <p:nvPr/>
          </p:nvSpPr>
          <p:spPr bwMode="gray">
            <a:xfrm>
              <a:off x="3015297" y="2446223"/>
              <a:ext cx="1671218" cy="1378861"/>
            </a:xfrm>
            <a:custGeom>
              <a:avLst/>
              <a:gdLst/>
              <a:ahLst/>
              <a:cxnLst>
                <a:cxn ang="0">
                  <a:pos x="428" y="154"/>
                </a:cxn>
                <a:cxn ang="0">
                  <a:pos x="412" y="177"/>
                </a:cxn>
                <a:cxn ang="0">
                  <a:pos x="374" y="191"/>
                </a:cxn>
                <a:cxn ang="0">
                  <a:pos x="356" y="173"/>
                </a:cxn>
                <a:cxn ang="0">
                  <a:pos x="345" y="193"/>
                </a:cxn>
                <a:cxn ang="0">
                  <a:pos x="308" y="198"/>
                </a:cxn>
                <a:cxn ang="0">
                  <a:pos x="285" y="185"/>
                </a:cxn>
                <a:cxn ang="0">
                  <a:pos x="239" y="175"/>
                </a:cxn>
                <a:cxn ang="0">
                  <a:pos x="212" y="164"/>
                </a:cxn>
                <a:cxn ang="0">
                  <a:pos x="218" y="135"/>
                </a:cxn>
                <a:cxn ang="0">
                  <a:pos x="191" y="110"/>
                </a:cxn>
                <a:cxn ang="0">
                  <a:pos x="185" y="92"/>
                </a:cxn>
                <a:cxn ang="0">
                  <a:pos x="187" y="67"/>
                </a:cxn>
                <a:cxn ang="0">
                  <a:pos x="206" y="31"/>
                </a:cxn>
                <a:cxn ang="0">
                  <a:pos x="164" y="33"/>
                </a:cxn>
                <a:cxn ang="0">
                  <a:pos x="123" y="4"/>
                </a:cxn>
                <a:cxn ang="0">
                  <a:pos x="94" y="23"/>
                </a:cxn>
                <a:cxn ang="0">
                  <a:pos x="108" y="40"/>
                </a:cxn>
                <a:cxn ang="0">
                  <a:pos x="102" y="79"/>
                </a:cxn>
                <a:cxn ang="0">
                  <a:pos x="127" y="94"/>
                </a:cxn>
                <a:cxn ang="0">
                  <a:pos x="110" y="119"/>
                </a:cxn>
                <a:cxn ang="0">
                  <a:pos x="75" y="158"/>
                </a:cxn>
                <a:cxn ang="0">
                  <a:pos x="46" y="171"/>
                </a:cxn>
                <a:cxn ang="0">
                  <a:pos x="31" y="198"/>
                </a:cxn>
                <a:cxn ang="0">
                  <a:pos x="46" y="223"/>
                </a:cxn>
                <a:cxn ang="0">
                  <a:pos x="35" y="239"/>
                </a:cxn>
                <a:cxn ang="0">
                  <a:pos x="8" y="243"/>
                </a:cxn>
                <a:cxn ang="0">
                  <a:pos x="15" y="262"/>
                </a:cxn>
                <a:cxn ang="0">
                  <a:pos x="46" y="260"/>
                </a:cxn>
                <a:cxn ang="0">
                  <a:pos x="21" y="279"/>
                </a:cxn>
                <a:cxn ang="0">
                  <a:pos x="54" y="304"/>
                </a:cxn>
                <a:cxn ang="0">
                  <a:pos x="69" y="279"/>
                </a:cxn>
                <a:cxn ang="0">
                  <a:pos x="81" y="302"/>
                </a:cxn>
                <a:cxn ang="0">
                  <a:pos x="85" y="370"/>
                </a:cxn>
                <a:cxn ang="0">
                  <a:pos x="102" y="424"/>
                </a:cxn>
                <a:cxn ang="0">
                  <a:pos x="110" y="451"/>
                </a:cxn>
                <a:cxn ang="0">
                  <a:pos x="135" y="503"/>
                </a:cxn>
                <a:cxn ang="0">
                  <a:pos x="164" y="551"/>
                </a:cxn>
                <a:cxn ang="0">
                  <a:pos x="193" y="530"/>
                </a:cxn>
                <a:cxn ang="0">
                  <a:pos x="198" y="514"/>
                </a:cxn>
                <a:cxn ang="0">
                  <a:pos x="210" y="493"/>
                </a:cxn>
                <a:cxn ang="0">
                  <a:pos x="218" y="453"/>
                </a:cxn>
                <a:cxn ang="0">
                  <a:pos x="214" y="426"/>
                </a:cxn>
                <a:cxn ang="0">
                  <a:pos x="237" y="393"/>
                </a:cxn>
                <a:cxn ang="0">
                  <a:pos x="268" y="368"/>
                </a:cxn>
                <a:cxn ang="0">
                  <a:pos x="299" y="333"/>
                </a:cxn>
                <a:cxn ang="0">
                  <a:pos x="331" y="308"/>
                </a:cxn>
                <a:cxn ang="0">
                  <a:pos x="351" y="285"/>
                </a:cxn>
                <a:cxn ang="0">
                  <a:pos x="358" y="250"/>
                </a:cxn>
                <a:cxn ang="0">
                  <a:pos x="351" y="220"/>
                </a:cxn>
                <a:cxn ang="0">
                  <a:pos x="345" y="210"/>
                </a:cxn>
                <a:cxn ang="0">
                  <a:pos x="368" y="206"/>
                </a:cxn>
                <a:cxn ang="0">
                  <a:pos x="376" y="216"/>
                </a:cxn>
                <a:cxn ang="0">
                  <a:pos x="422" y="220"/>
                </a:cxn>
                <a:cxn ang="0">
                  <a:pos x="401" y="245"/>
                </a:cxn>
                <a:cxn ang="0">
                  <a:pos x="418" y="245"/>
                </a:cxn>
                <a:cxn ang="0">
                  <a:pos x="437" y="275"/>
                </a:cxn>
                <a:cxn ang="0">
                  <a:pos x="441" y="241"/>
                </a:cxn>
                <a:cxn ang="0">
                  <a:pos x="460" y="214"/>
                </a:cxn>
                <a:cxn ang="0">
                  <a:pos x="472" y="179"/>
                </a:cxn>
                <a:cxn ang="0">
                  <a:pos x="491" y="160"/>
                </a:cxn>
                <a:cxn ang="0">
                  <a:pos x="480" y="135"/>
                </a:cxn>
              </a:cxnLst>
              <a:rect l="0" t="0" r="r" b="b"/>
              <a:pathLst>
                <a:path w="497" h="551">
                  <a:moveTo>
                    <a:pt x="476" y="131"/>
                  </a:moveTo>
                  <a:lnTo>
                    <a:pt x="472" y="131"/>
                  </a:lnTo>
                  <a:lnTo>
                    <a:pt x="466" y="133"/>
                  </a:lnTo>
                  <a:lnTo>
                    <a:pt x="464" y="135"/>
                  </a:lnTo>
                  <a:lnTo>
                    <a:pt x="462" y="139"/>
                  </a:lnTo>
                  <a:lnTo>
                    <a:pt x="458" y="137"/>
                  </a:lnTo>
                  <a:lnTo>
                    <a:pt x="453" y="137"/>
                  </a:lnTo>
                  <a:lnTo>
                    <a:pt x="451" y="135"/>
                  </a:lnTo>
                  <a:lnTo>
                    <a:pt x="447" y="135"/>
                  </a:lnTo>
                  <a:lnTo>
                    <a:pt x="443" y="139"/>
                  </a:lnTo>
                  <a:lnTo>
                    <a:pt x="430" y="152"/>
                  </a:lnTo>
                  <a:lnTo>
                    <a:pt x="428" y="154"/>
                  </a:lnTo>
                  <a:lnTo>
                    <a:pt x="422" y="160"/>
                  </a:lnTo>
                  <a:lnTo>
                    <a:pt x="418" y="166"/>
                  </a:lnTo>
                  <a:lnTo>
                    <a:pt x="416" y="168"/>
                  </a:lnTo>
                  <a:lnTo>
                    <a:pt x="403" y="168"/>
                  </a:lnTo>
                  <a:lnTo>
                    <a:pt x="403" y="166"/>
                  </a:lnTo>
                  <a:lnTo>
                    <a:pt x="399" y="166"/>
                  </a:lnTo>
                  <a:lnTo>
                    <a:pt x="399" y="168"/>
                  </a:lnTo>
                  <a:lnTo>
                    <a:pt x="399" y="173"/>
                  </a:lnTo>
                  <a:lnTo>
                    <a:pt x="403" y="175"/>
                  </a:lnTo>
                  <a:lnTo>
                    <a:pt x="406" y="173"/>
                  </a:lnTo>
                  <a:lnTo>
                    <a:pt x="410" y="175"/>
                  </a:lnTo>
                  <a:lnTo>
                    <a:pt x="412" y="177"/>
                  </a:lnTo>
                  <a:lnTo>
                    <a:pt x="410" y="179"/>
                  </a:lnTo>
                  <a:lnTo>
                    <a:pt x="412" y="183"/>
                  </a:lnTo>
                  <a:lnTo>
                    <a:pt x="410" y="185"/>
                  </a:lnTo>
                  <a:lnTo>
                    <a:pt x="406" y="187"/>
                  </a:lnTo>
                  <a:lnTo>
                    <a:pt x="403" y="187"/>
                  </a:lnTo>
                  <a:lnTo>
                    <a:pt x="393" y="187"/>
                  </a:lnTo>
                  <a:lnTo>
                    <a:pt x="389" y="189"/>
                  </a:lnTo>
                  <a:lnTo>
                    <a:pt x="385" y="189"/>
                  </a:lnTo>
                  <a:lnTo>
                    <a:pt x="383" y="187"/>
                  </a:lnTo>
                  <a:lnTo>
                    <a:pt x="378" y="189"/>
                  </a:lnTo>
                  <a:lnTo>
                    <a:pt x="376" y="191"/>
                  </a:lnTo>
                  <a:lnTo>
                    <a:pt x="374" y="191"/>
                  </a:lnTo>
                  <a:lnTo>
                    <a:pt x="370" y="191"/>
                  </a:lnTo>
                  <a:lnTo>
                    <a:pt x="366" y="189"/>
                  </a:lnTo>
                  <a:lnTo>
                    <a:pt x="364" y="191"/>
                  </a:lnTo>
                  <a:lnTo>
                    <a:pt x="360" y="189"/>
                  </a:lnTo>
                  <a:lnTo>
                    <a:pt x="358" y="187"/>
                  </a:lnTo>
                  <a:lnTo>
                    <a:pt x="354" y="185"/>
                  </a:lnTo>
                  <a:lnTo>
                    <a:pt x="354" y="183"/>
                  </a:lnTo>
                  <a:lnTo>
                    <a:pt x="356" y="181"/>
                  </a:lnTo>
                  <a:lnTo>
                    <a:pt x="356" y="181"/>
                  </a:lnTo>
                  <a:lnTo>
                    <a:pt x="354" y="179"/>
                  </a:lnTo>
                  <a:lnTo>
                    <a:pt x="354" y="175"/>
                  </a:lnTo>
                  <a:lnTo>
                    <a:pt x="356" y="173"/>
                  </a:lnTo>
                  <a:lnTo>
                    <a:pt x="356" y="171"/>
                  </a:lnTo>
                  <a:lnTo>
                    <a:pt x="354" y="168"/>
                  </a:lnTo>
                  <a:lnTo>
                    <a:pt x="354" y="166"/>
                  </a:lnTo>
                  <a:lnTo>
                    <a:pt x="349" y="166"/>
                  </a:lnTo>
                  <a:lnTo>
                    <a:pt x="345" y="168"/>
                  </a:lnTo>
                  <a:lnTo>
                    <a:pt x="345" y="171"/>
                  </a:lnTo>
                  <a:lnTo>
                    <a:pt x="341" y="171"/>
                  </a:lnTo>
                  <a:lnTo>
                    <a:pt x="341" y="183"/>
                  </a:lnTo>
                  <a:lnTo>
                    <a:pt x="343" y="185"/>
                  </a:lnTo>
                  <a:lnTo>
                    <a:pt x="341" y="189"/>
                  </a:lnTo>
                  <a:lnTo>
                    <a:pt x="343" y="189"/>
                  </a:lnTo>
                  <a:lnTo>
                    <a:pt x="345" y="193"/>
                  </a:lnTo>
                  <a:lnTo>
                    <a:pt x="343" y="193"/>
                  </a:lnTo>
                  <a:lnTo>
                    <a:pt x="345" y="198"/>
                  </a:lnTo>
                  <a:lnTo>
                    <a:pt x="343" y="200"/>
                  </a:lnTo>
                  <a:lnTo>
                    <a:pt x="329" y="200"/>
                  </a:lnTo>
                  <a:lnTo>
                    <a:pt x="326" y="198"/>
                  </a:lnTo>
                  <a:lnTo>
                    <a:pt x="324" y="200"/>
                  </a:lnTo>
                  <a:lnTo>
                    <a:pt x="322" y="202"/>
                  </a:lnTo>
                  <a:lnTo>
                    <a:pt x="320" y="200"/>
                  </a:lnTo>
                  <a:lnTo>
                    <a:pt x="318" y="200"/>
                  </a:lnTo>
                  <a:lnTo>
                    <a:pt x="314" y="198"/>
                  </a:lnTo>
                  <a:lnTo>
                    <a:pt x="312" y="198"/>
                  </a:lnTo>
                  <a:lnTo>
                    <a:pt x="308" y="198"/>
                  </a:lnTo>
                  <a:lnTo>
                    <a:pt x="306" y="198"/>
                  </a:lnTo>
                  <a:lnTo>
                    <a:pt x="306" y="196"/>
                  </a:lnTo>
                  <a:lnTo>
                    <a:pt x="302" y="193"/>
                  </a:lnTo>
                  <a:lnTo>
                    <a:pt x="299" y="193"/>
                  </a:lnTo>
                  <a:lnTo>
                    <a:pt x="297" y="193"/>
                  </a:lnTo>
                  <a:lnTo>
                    <a:pt x="295" y="196"/>
                  </a:lnTo>
                  <a:lnTo>
                    <a:pt x="293" y="193"/>
                  </a:lnTo>
                  <a:lnTo>
                    <a:pt x="291" y="193"/>
                  </a:lnTo>
                  <a:lnTo>
                    <a:pt x="289" y="191"/>
                  </a:lnTo>
                  <a:lnTo>
                    <a:pt x="285" y="189"/>
                  </a:lnTo>
                  <a:lnTo>
                    <a:pt x="285" y="187"/>
                  </a:lnTo>
                  <a:lnTo>
                    <a:pt x="285" y="185"/>
                  </a:lnTo>
                  <a:lnTo>
                    <a:pt x="279" y="185"/>
                  </a:lnTo>
                  <a:lnTo>
                    <a:pt x="277" y="183"/>
                  </a:lnTo>
                  <a:lnTo>
                    <a:pt x="275" y="183"/>
                  </a:lnTo>
                  <a:lnTo>
                    <a:pt x="272" y="185"/>
                  </a:lnTo>
                  <a:lnTo>
                    <a:pt x="266" y="183"/>
                  </a:lnTo>
                  <a:lnTo>
                    <a:pt x="264" y="183"/>
                  </a:lnTo>
                  <a:lnTo>
                    <a:pt x="262" y="185"/>
                  </a:lnTo>
                  <a:lnTo>
                    <a:pt x="252" y="183"/>
                  </a:lnTo>
                  <a:lnTo>
                    <a:pt x="252" y="179"/>
                  </a:lnTo>
                  <a:lnTo>
                    <a:pt x="245" y="179"/>
                  </a:lnTo>
                  <a:lnTo>
                    <a:pt x="243" y="177"/>
                  </a:lnTo>
                  <a:lnTo>
                    <a:pt x="239" y="175"/>
                  </a:lnTo>
                  <a:lnTo>
                    <a:pt x="237" y="175"/>
                  </a:lnTo>
                  <a:lnTo>
                    <a:pt x="233" y="175"/>
                  </a:lnTo>
                  <a:lnTo>
                    <a:pt x="233" y="173"/>
                  </a:lnTo>
                  <a:lnTo>
                    <a:pt x="231" y="171"/>
                  </a:lnTo>
                  <a:lnTo>
                    <a:pt x="227" y="171"/>
                  </a:lnTo>
                  <a:lnTo>
                    <a:pt x="227" y="168"/>
                  </a:lnTo>
                  <a:lnTo>
                    <a:pt x="225" y="166"/>
                  </a:lnTo>
                  <a:lnTo>
                    <a:pt x="223" y="166"/>
                  </a:lnTo>
                  <a:lnTo>
                    <a:pt x="218" y="164"/>
                  </a:lnTo>
                  <a:lnTo>
                    <a:pt x="216" y="162"/>
                  </a:lnTo>
                  <a:lnTo>
                    <a:pt x="214" y="162"/>
                  </a:lnTo>
                  <a:lnTo>
                    <a:pt x="212" y="164"/>
                  </a:lnTo>
                  <a:lnTo>
                    <a:pt x="208" y="160"/>
                  </a:lnTo>
                  <a:lnTo>
                    <a:pt x="206" y="158"/>
                  </a:lnTo>
                  <a:lnTo>
                    <a:pt x="206" y="154"/>
                  </a:lnTo>
                  <a:lnTo>
                    <a:pt x="210" y="152"/>
                  </a:lnTo>
                  <a:lnTo>
                    <a:pt x="210" y="150"/>
                  </a:lnTo>
                  <a:lnTo>
                    <a:pt x="206" y="148"/>
                  </a:lnTo>
                  <a:lnTo>
                    <a:pt x="210" y="146"/>
                  </a:lnTo>
                  <a:lnTo>
                    <a:pt x="212" y="144"/>
                  </a:lnTo>
                  <a:lnTo>
                    <a:pt x="210" y="141"/>
                  </a:lnTo>
                  <a:lnTo>
                    <a:pt x="210" y="139"/>
                  </a:lnTo>
                  <a:lnTo>
                    <a:pt x="212" y="139"/>
                  </a:lnTo>
                  <a:lnTo>
                    <a:pt x="218" y="135"/>
                  </a:lnTo>
                  <a:lnTo>
                    <a:pt x="216" y="131"/>
                  </a:lnTo>
                  <a:lnTo>
                    <a:pt x="214" y="129"/>
                  </a:lnTo>
                  <a:lnTo>
                    <a:pt x="208" y="127"/>
                  </a:lnTo>
                  <a:lnTo>
                    <a:pt x="208" y="123"/>
                  </a:lnTo>
                  <a:lnTo>
                    <a:pt x="204" y="121"/>
                  </a:lnTo>
                  <a:lnTo>
                    <a:pt x="202" y="119"/>
                  </a:lnTo>
                  <a:lnTo>
                    <a:pt x="200" y="119"/>
                  </a:lnTo>
                  <a:lnTo>
                    <a:pt x="195" y="119"/>
                  </a:lnTo>
                  <a:lnTo>
                    <a:pt x="195" y="117"/>
                  </a:lnTo>
                  <a:lnTo>
                    <a:pt x="193" y="114"/>
                  </a:lnTo>
                  <a:lnTo>
                    <a:pt x="191" y="112"/>
                  </a:lnTo>
                  <a:lnTo>
                    <a:pt x="191" y="110"/>
                  </a:lnTo>
                  <a:lnTo>
                    <a:pt x="187" y="108"/>
                  </a:lnTo>
                  <a:lnTo>
                    <a:pt x="185" y="110"/>
                  </a:lnTo>
                  <a:lnTo>
                    <a:pt x="185" y="108"/>
                  </a:lnTo>
                  <a:lnTo>
                    <a:pt x="183" y="104"/>
                  </a:lnTo>
                  <a:lnTo>
                    <a:pt x="183" y="102"/>
                  </a:lnTo>
                  <a:lnTo>
                    <a:pt x="181" y="96"/>
                  </a:lnTo>
                  <a:lnTo>
                    <a:pt x="179" y="94"/>
                  </a:lnTo>
                  <a:lnTo>
                    <a:pt x="177" y="92"/>
                  </a:lnTo>
                  <a:lnTo>
                    <a:pt x="179" y="87"/>
                  </a:lnTo>
                  <a:lnTo>
                    <a:pt x="179" y="87"/>
                  </a:lnTo>
                  <a:lnTo>
                    <a:pt x="183" y="87"/>
                  </a:lnTo>
                  <a:lnTo>
                    <a:pt x="185" y="92"/>
                  </a:lnTo>
                  <a:lnTo>
                    <a:pt x="189" y="92"/>
                  </a:lnTo>
                  <a:lnTo>
                    <a:pt x="189" y="87"/>
                  </a:lnTo>
                  <a:lnTo>
                    <a:pt x="193" y="87"/>
                  </a:lnTo>
                  <a:lnTo>
                    <a:pt x="198" y="85"/>
                  </a:lnTo>
                  <a:lnTo>
                    <a:pt x="195" y="83"/>
                  </a:lnTo>
                  <a:lnTo>
                    <a:pt x="193" y="79"/>
                  </a:lnTo>
                  <a:lnTo>
                    <a:pt x="193" y="75"/>
                  </a:lnTo>
                  <a:lnTo>
                    <a:pt x="191" y="75"/>
                  </a:lnTo>
                  <a:lnTo>
                    <a:pt x="185" y="73"/>
                  </a:lnTo>
                  <a:lnTo>
                    <a:pt x="185" y="69"/>
                  </a:lnTo>
                  <a:lnTo>
                    <a:pt x="187" y="69"/>
                  </a:lnTo>
                  <a:lnTo>
                    <a:pt x="187" y="67"/>
                  </a:lnTo>
                  <a:lnTo>
                    <a:pt x="185" y="62"/>
                  </a:lnTo>
                  <a:lnTo>
                    <a:pt x="185" y="60"/>
                  </a:lnTo>
                  <a:lnTo>
                    <a:pt x="193" y="58"/>
                  </a:lnTo>
                  <a:lnTo>
                    <a:pt x="193" y="56"/>
                  </a:lnTo>
                  <a:lnTo>
                    <a:pt x="193" y="50"/>
                  </a:lnTo>
                  <a:lnTo>
                    <a:pt x="198" y="50"/>
                  </a:lnTo>
                  <a:lnTo>
                    <a:pt x="198" y="48"/>
                  </a:lnTo>
                  <a:lnTo>
                    <a:pt x="202" y="46"/>
                  </a:lnTo>
                  <a:lnTo>
                    <a:pt x="204" y="42"/>
                  </a:lnTo>
                  <a:lnTo>
                    <a:pt x="204" y="38"/>
                  </a:lnTo>
                  <a:lnTo>
                    <a:pt x="206" y="35"/>
                  </a:lnTo>
                  <a:lnTo>
                    <a:pt x="206" y="31"/>
                  </a:lnTo>
                  <a:lnTo>
                    <a:pt x="204" y="27"/>
                  </a:lnTo>
                  <a:lnTo>
                    <a:pt x="202" y="27"/>
                  </a:lnTo>
                  <a:lnTo>
                    <a:pt x="198" y="27"/>
                  </a:lnTo>
                  <a:lnTo>
                    <a:pt x="191" y="21"/>
                  </a:lnTo>
                  <a:lnTo>
                    <a:pt x="187" y="23"/>
                  </a:lnTo>
                  <a:lnTo>
                    <a:pt x="187" y="25"/>
                  </a:lnTo>
                  <a:lnTo>
                    <a:pt x="185" y="25"/>
                  </a:lnTo>
                  <a:lnTo>
                    <a:pt x="179" y="25"/>
                  </a:lnTo>
                  <a:lnTo>
                    <a:pt x="177" y="27"/>
                  </a:lnTo>
                  <a:lnTo>
                    <a:pt x="173" y="29"/>
                  </a:lnTo>
                  <a:lnTo>
                    <a:pt x="168" y="33"/>
                  </a:lnTo>
                  <a:lnTo>
                    <a:pt x="164" y="33"/>
                  </a:lnTo>
                  <a:lnTo>
                    <a:pt x="160" y="31"/>
                  </a:lnTo>
                  <a:lnTo>
                    <a:pt x="160" y="27"/>
                  </a:lnTo>
                  <a:lnTo>
                    <a:pt x="156" y="27"/>
                  </a:lnTo>
                  <a:lnTo>
                    <a:pt x="152" y="27"/>
                  </a:lnTo>
                  <a:lnTo>
                    <a:pt x="150" y="25"/>
                  </a:lnTo>
                  <a:lnTo>
                    <a:pt x="150" y="21"/>
                  </a:lnTo>
                  <a:lnTo>
                    <a:pt x="141" y="15"/>
                  </a:lnTo>
                  <a:lnTo>
                    <a:pt x="137" y="13"/>
                  </a:lnTo>
                  <a:lnTo>
                    <a:pt x="131" y="6"/>
                  </a:lnTo>
                  <a:lnTo>
                    <a:pt x="129" y="0"/>
                  </a:lnTo>
                  <a:lnTo>
                    <a:pt x="127" y="2"/>
                  </a:lnTo>
                  <a:lnTo>
                    <a:pt x="123" y="4"/>
                  </a:lnTo>
                  <a:lnTo>
                    <a:pt x="119" y="2"/>
                  </a:lnTo>
                  <a:lnTo>
                    <a:pt x="114" y="0"/>
                  </a:lnTo>
                  <a:lnTo>
                    <a:pt x="108" y="4"/>
                  </a:lnTo>
                  <a:lnTo>
                    <a:pt x="102" y="2"/>
                  </a:lnTo>
                  <a:lnTo>
                    <a:pt x="100" y="6"/>
                  </a:lnTo>
                  <a:lnTo>
                    <a:pt x="94" y="6"/>
                  </a:lnTo>
                  <a:lnTo>
                    <a:pt x="94" y="10"/>
                  </a:lnTo>
                  <a:lnTo>
                    <a:pt x="85" y="17"/>
                  </a:lnTo>
                  <a:lnTo>
                    <a:pt x="85" y="21"/>
                  </a:lnTo>
                  <a:lnTo>
                    <a:pt x="85" y="23"/>
                  </a:lnTo>
                  <a:lnTo>
                    <a:pt x="89" y="23"/>
                  </a:lnTo>
                  <a:lnTo>
                    <a:pt x="94" y="23"/>
                  </a:lnTo>
                  <a:lnTo>
                    <a:pt x="94" y="25"/>
                  </a:lnTo>
                  <a:lnTo>
                    <a:pt x="96" y="29"/>
                  </a:lnTo>
                  <a:lnTo>
                    <a:pt x="98" y="29"/>
                  </a:lnTo>
                  <a:lnTo>
                    <a:pt x="100" y="29"/>
                  </a:lnTo>
                  <a:lnTo>
                    <a:pt x="102" y="29"/>
                  </a:lnTo>
                  <a:lnTo>
                    <a:pt x="102" y="31"/>
                  </a:lnTo>
                  <a:lnTo>
                    <a:pt x="102" y="33"/>
                  </a:lnTo>
                  <a:lnTo>
                    <a:pt x="102" y="35"/>
                  </a:lnTo>
                  <a:lnTo>
                    <a:pt x="104" y="35"/>
                  </a:lnTo>
                  <a:lnTo>
                    <a:pt x="106" y="38"/>
                  </a:lnTo>
                  <a:lnTo>
                    <a:pt x="106" y="38"/>
                  </a:lnTo>
                  <a:lnTo>
                    <a:pt x="108" y="40"/>
                  </a:lnTo>
                  <a:lnTo>
                    <a:pt x="108" y="42"/>
                  </a:lnTo>
                  <a:lnTo>
                    <a:pt x="108" y="42"/>
                  </a:lnTo>
                  <a:lnTo>
                    <a:pt x="102" y="44"/>
                  </a:lnTo>
                  <a:lnTo>
                    <a:pt x="102" y="48"/>
                  </a:lnTo>
                  <a:lnTo>
                    <a:pt x="98" y="50"/>
                  </a:lnTo>
                  <a:lnTo>
                    <a:pt x="96" y="52"/>
                  </a:lnTo>
                  <a:lnTo>
                    <a:pt x="98" y="52"/>
                  </a:lnTo>
                  <a:lnTo>
                    <a:pt x="98" y="58"/>
                  </a:lnTo>
                  <a:lnTo>
                    <a:pt x="100" y="62"/>
                  </a:lnTo>
                  <a:lnTo>
                    <a:pt x="98" y="69"/>
                  </a:lnTo>
                  <a:lnTo>
                    <a:pt x="100" y="77"/>
                  </a:lnTo>
                  <a:lnTo>
                    <a:pt x="102" y="79"/>
                  </a:lnTo>
                  <a:lnTo>
                    <a:pt x="106" y="79"/>
                  </a:lnTo>
                  <a:lnTo>
                    <a:pt x="108" y="81"/>
                  </a:lnTo>
                  <a:lnTo>
                    <a:pt x="110" y="81"/>
                  </a:lnTo>
                  <a:lnTo>
                    <a:pt x="112" y="83"/>
                  </a:lnTo>
                  <a:lnTo>
                    <a:pt x="114" y="83"/>
                  </a:lnTo>
                  <a:lnTo>
                    <a:pt x="116" y="85"/>
                  </a:lnTo>
                  <a:lnTo>
                    <a:pt x="116" y="87"/>
                  </a:lnTo>
                  <a:lnTo>
                    <a:pt x="116" y="89"/>
                  </a:lnTo>
                  <a:lnTo>
                    <a:pt x="119" y="89"/>
                  </a:lnTo>
                  <a:lnTo>
                    <a:pt x="123" y="89"/>
                  </a:lnTo>
                  <a:lnTo>
                    <a:pt x="125" y="89"/>
                  </a:lnTo>
                  <a:lnTo>
                    <a:pt x="127" y="94"/>
                  </a:lnTo>
                  <a:lnTo>
                    <a:pt x="127" y="98"/>
                  </a:lnTo>
                  <a:lnTo>
                    <a:pt x="121" y="98"/>
                  </a:lnTo>
                  <a:lnTo>
                    <a:pt x="116" y="100"/>
                  </a:lnTo>
                  <a:lnTo>
                    <a:pt x="114" y="102"/>
                  </a:lnTo>
                  <a:lnTo>
                    <a:pt x="114" y="102"/>
                  </a:lnTo>
                  <a:lnTo>
                    <a:pt x="114" y="104"/>
                  </a:lnTo>
                  <a:lnTo>
                    <a:pt x="116" y="106"/>
                  </a:lnTo>
                  <a:lnTo>
                    <a:pt x="116" y="108"/>
                  </a:lnTo>
                  <a:lnTo>
                    <a:pt x="112" y="110"/>
                  </a:lnTo>
                  <a:lnTo>
                    <a:pt x="112" y="112"/>
                  </a:lnTo>
                  <a:lnTo>
                    <a:pt x="116" y="114"/>
                  </a:lnTo>
                  <a:lnTo>
                    <a:pt x="110" y="119"/>
                  </a:lnTo>
                  <a:lnTo>
                    <a:pt x="110" y="121"/>
                  </a:lnTo>
                  <a:lnTo>
                    <a:pt x="106" y="125"/>
                  </a:lnTo>
                  <a:lnTo>
                    <a:pt x="104" y="127"/>
                  </a:lnTo>
                  <a:lnTo>
                    <a:pt x="104" y="131"/>
                  </a:lnTo>
                  <a:lnTo>
                    <a:pt x="102" y="133"/>
                  </a:lnTo>
                  <a:lnTo>
                    <a:pt x="96" y="135"/>
                  </a:lnTo>
                  <a:lnTo>
                    <a:pt x="94" y="141"/>
                  </a:lnTo>
                  <a:lnTo>
                    <a:pt x="87" y="152"/>
                  </a:lnTo>
                  <a:lnTo>
                    <a:pt x="85" y="154"/>
                  </a:lnTo>
                  <a:lnTo>
                    <a:pt x="83" y="156"/>
                  </a:lnTo>
                  <a:lnTo>
                    <a:pt x="77" y="158"/>
                  </a:lnTo>
                  <a:lnTo>
                    <a:pt x="75" y="158"/>
                  </a:lnTo>
                  <a:lnTo>
                    <a:pt x="75" y="164"/>
                  </a:lnTo>
                  <a:lnTo>
                    <a:pt x="73" y="166"/>
                  </a:lnTo>
                  <a:lnTo>
                    <a:pt x="71" y="166"/>
                  </a:lnTo>
                  <a:lnTo>
                    <a:pt x="69" y="168"/>
                  </a:lnTo>
                  <a:lnTo>
                    <a:pt x="69" y="171"/>
                  </a:lnTo>
                  <a:lnTo>
                    <a:pt x="67" y="173"/>
                  </a:lnTo>
                  <a:lnTo>
                    <a:pt x="56" y="175"/>
                  </a:lnTo>
                  <a:lnTo>
                    <a:pt x="54" y="175"/>
                  </a:lnTo>
                  <a:lnTo>
                    <a:pt x="52" y="177"/>
                  </a:lnTo>
                  <a:lnTo>
                    <a:pt x="48" y="175"/>
                  </a:lnTo>
                  <a:lnTo>
                    <a:pt x="48" y="173"/>
                  </a:lnTo>
                  <a:lnTo>
                    <a:pt x="46" y="171"/>
                  </a:lnTo>
                  <a:lnTo>
                    <a:pt x="46" y="171"/>
                  </a:lnTo>
                  <a:lnTo>
                    <a:pt x="40" y="173"/>
                  </a:lnTo>
                  <a:lnTo>
                    <a:pt x="37" y="175"/>
                  </a:lnTo>
                  <a:lnTo>
                    <a:pt x="35" y="181"/>
                  </a:lnTo>
                  <a:lnTo>
                    <a:pt x="31" y="183"/>
                  </a:lnTo>
                  <a:lnTo>
                    <a:pt x="29" y="185"/>
                  </a:lnTo>
                  <a:lnTo>
                    <a:pt x="27" y="187"/>
                  </a:lnTo>
                  <a:lnTo>
                    <a:pt x="27" y="189"/>
                  </a:lnTo>
                  <a:lnTo>
                    <a:pt x="27" y="193"/>
                  </a:lnTo>
                  <a:lnTo>
                    <a:pt x="27" y="193"/>
                  </a:lnTo>
                  <a:lnTo>
                    <a:pt x="29" y="196"/>
                  </a:lnTo>
                  <a:lnTo>
                    <a:pt x="31" y="198"/>
                  </a:lnTo>
                  <a:lnTo>
                    <a:pt x="35" y="196"/>
                  </a:lnTo>
                  <a:lnTo>
                    <a:pt x="37" y="198"/>
                  </a:lnTo>
                  <a:lnTo>
                    <a:pt x="37" y="200"/>
                  </a:lnTo>
                  <a:lnTo>
                    <a:pt x="37" y="206"/>
                  </a:lnTo>
                  <a:lnTo>
                    <a:pt x="35" y="206"/>
                  </a:lnTo>
                  <a:lnTo>
                    <a:pt x="35" y="210"/>
                  </a:lnTo>
                  <a:lnTo>
                    <a:pt x="37" y="212"/>
                  </a:lnTo>
                  <a:lnTo>
                    <a:pt x="40" y="214"/>
                  </a:lnTo>
                  <a:lnTo>
                    <a:pt x="40" y="214"/>
                  </a:lnTo>
                  <a:lnTo>
                    <a:pt x="42" y="214"/>
                  </a:lnTo>
                  <a:lnTo>
                    <a:pt x="46" y="214"/>
                  </a:lnTo>
                  <a:lnTo>
                    <a:pt x="46" y="223"/>
                  </a:lnTo>
                  <a:lnTo>
                    <a:pt x="48" y="225"/>
                  </a:lnTo>
                  <a:lnTo>
                    <a:pt x="48" y="225"/>
                  </a:lnTo>
                  <a:lnTo>
                    <a:pt x="48" y="229"/>
                  </a:lnTo>
                  <a:lnTo>
                    <a:pt x="50" y="231"/>
                  </a:lnTo>
                  <a:lnTo>
                    <a:pt x="52" y="233"/>
                  </a:lnTo>
                  <a:lnTo>
                    <a:pt x="50" y="237"/>
                  </a:lnTo>
                  <a:lnTo>
                    <a:pt x="50" y="237"/>
                  </a:lnTo>
                  <a:lnTo>
                    <a:pt x="48" y="239"/>
                  </a:lnTo>
                  <a:lnTo>
                    <a:pt x="44" y="241"/>
                  </a:lnTo>
                  <a:lnTo>
                    <a:pt x="42" y="237"/>
                  </a:lnTo>
                  <a:lnTo>
                    <a:pt x="37" y="239"/>
                  </a:lnTo>
                  <a:lnTo>
                    <a:pt x="35" y="239"/>
                  </a:lnTo>
                  <a:lnTo>
                    <a:pt x="35" y="241"/>
                  </a:lnTo>
                  <a:lnTo>
                    <a:pt x="31" y="241"/>
                  </a:lnTo>
                  <a:lnTo>
                    <a:pt x="27" y="241"/>
                  </a:lnTo>
                  <a:lnTo>
                    <a:pt x="27" y="239"/>
                  </a:lnTo>
                  <a:lnTo>
                    <a:pt x="25" y="239"/>
                  </a:lnTo>
                  <a:lnTo>
                    <a:pt x="21" y="237"/>
                  </a:lnTo>
                  <a:lnTo>
                    <a:pt x="17" y="237"/>
                  </a:lnTo>
                  <a:lnTo>
                    <a:pt x="15" y="239"/>
                  </a:lnTo>
                  <a:lnTo>
                    <a:pt x="15" y="237"/>
                  </a:lnTo>
                  <a:lnTo>
                    <a:pt x="12" y="237"/>
                  </a:lnTo>
                  <a:lnTo>
                    <a:pt x="10" y="243"/>
                  </a:lnTo>
                  <a:lnTo>
                    <a:pt x="8" y="243"/>
                  </a:lnTo>
                  <a:lnTo>
                    <a:pt x="6" y="243"/>
                  </a:lnTo>
                  <a:lnTo>
                    <a:pt x="2" y="243"/>
                  </a:lnTo>
                  <a:lnTo>
                    <a:pt x="0" y="245"/>
                  </a:lnTo>
                  <a:lnTo>
                    <a:pt x="0" y="247"/>
                  </a:lnTo>
                  <a:lnTo>
                    <a:pt x="0" y="250"/>
                  </a:lnTo>
                  <a:lnTo>
                    <a:pt x="4" y="252"/>
                  </a:lnTo>
                  <a:lnTo>
                    <a:pt x="4" y="252"/>
                  </a:lnTo>
                  <a:lnTo>
                    <a:pt x="6" y="254"/>
                  </a:lnTo>
                  <a:lnTo>
                    <a:pt x="8" y="256"/>
                  </a:lnTo>
                  <a:lnTo>
                    <a:pt x="10" y="260"/>
                  </a:lnTo>
                  <a:lnTo>
                    <a:pt x="10" y="262"/>
                  </a:lnTo>
                  <a:lnTo>
                    <a:pt x="15" y="262"/>
                  </a:lnTo>
                  <a:lnTo>
                    <a:pt x="19" y="264"/>
                  </a:lnTo>
                  <a:lnTo>
                    <a:pt x="23" y="266"/>
                  </a:lnTo>
                  <a:lnTo>
                    <a:pt x="25" y="266"/>
                  </a:lnTo>
                  <a:lnTo>
                    <a:pt x="27" y="266"/>
                  </a:lnTo>
                  <a:lnTo>
                    <a:pt x="33" y="262"/>
                  </a:lnTo>
                  <a:lnTo>
                    <a:pt x="33" y="262"/>
                  </a:lnTo>
                  <a:lnTo>
                    <a:pt x="35" y="260"/>
                  </a:lnTo>
                  <a:lnTo>
                    <a:pt x="37" y="258"/>
                  </a:lnTo>
                  <a:lnTo>
                    <a:pt x="37" y="258"/>
                  </a:lnTo>
                  <a:lnTo>
                    <a:pt x="40" y="260"/>
                  </a:lnTo>
                  <a:lnTo>
                    <a:pt x="44" y="260"/>
                  </a:lnTo>
                  <a:lnTo>
                    <a:pt x="46" y="260"/>
                  </a:lnTo>
                  <a:lnTo>
                    <a:pt x="46" y="262"/>
                  </a:lnTo>
                  <a:lnTo>
                    <a:pt x="46" y="262"/>
                  </a:lnTo>
                  <a:lnTo>
                    <a:pt x="44" y="264"/>
                  </a:lnTo>
                  <a:lnTo>
                    <a:pt x="42" y="266"/>
                  </a:lnTo>
                  <a:lnTo>
                    <a:pt x="42" y="268"/>
                  </a:lnTo>
                  <a:lnTo>
                    <a:pt x="37" y="270"/>
                  </a:lnTo>
                  <a:lnTo>
                    <a:pt x="35" y="272"/>
                  </a:lnTo>
                  <a:lnTo>
                    <a:pt x="35" y="275"/>
                  </a:lnTo>
                  <a:lnTo>
                    <a:pt x="29" y="275"/>
                  </a:lnTo>
                  <a:lnTo>
                    <a:pt x="29" y="277"/>
                  </a:lnTo>
                  <a:lnTo>
                    <a:pt x="23" y="279"/>
                  </a:lnTo>
                  <a:lnTo>
                    <a:pt x="21" y="279"/>
                  </a:lnTo>
                  <a:lnTo>
                    <a:pt x="17" y="279"/>
                  </a:lnTo>
                  <a:lnTo>
                    <a:pt x="17" y="279"/>
                  </a:lnTo>
                  <a:lnTo>
                    <a:pt x="19" y="283"/>
                  </a:lnTo>
                  <a:lnTo>
                    <a:pt x="21" y="283"/>
                  </a:lnTo>
                  <a:lnTo>
                    <a:pt x="21" y="285"/>
                  </a:lnTo>
                  <a:lnTo>
                    <a:pt x="23" y="289"/>
                  </a:lnTo>
                  <a:lnTo>
                    <a:pt x="37" y="304"/>
                  </a:lnTo>
                  <a:lnTo>
                    <a:pt x="42" y="306"/>
                  </a:lnTo>
                  <a:lnTo>
                    <a:pt x="46" y="308"/>
                  </a:lnTo>
                  <a:lnTo>
                    <a:pt x="48" y="306"/>
                  </a:lnTo>
                  <a:lnTo>
                    <a:pt x="50" y="306"/>
                  </a:lnTo>
                  <a:lnTo>
                    <a:pt x="54" y="304"/>
                  </a:lnTo>
                  <a:lnTo>
                    <a:pt x="56" y="302"/>
                  </a:lnTo>
                  <a:lnTo>
                    <a:pt x="62" y="299"/>
                  </a:lnTo>
                  <a:lnTo>
                    <a:pt x="67" y="297"/>
                  </a:lnTo>
                  <a:lnTo>
                    <a:pt x="69" y="295"/>
                  </a:lnTo>
                  <a:lnTo>
                    <a:pt x="69" y="291"/>
                  </a:lnTo>
                  <a:lnTo>
                    <a:pt x="67" y="291"/>
                  </a:lnTo>
                  <a:lnTo>
                    <a:pt x="67" y="289"/>
                  </a:lnTo>
                  <a:lnTo>
                    <a:pt x="64" y="287"/>
                  </a:lnTo>
                  <a:lnTo>
                    <a:pt x="64" y="285"/>
                  </a:lnTo>
                  <a:lnTo>
                    <a:pt x="67" y="283"/>
                  </a:lnTo>
                  <a:lnTo>
                    <a:pt x="69" y="283"/>
                  </a:lnTo>
                  <a:lnTo>
                    <a:pt x="69" y="279"/>
                  </a:lnTo>
                  <a:lnTo>
                    <a:pt x="71" y="277"/>
                  </a:lnTo>
                  <a:lnTo>
                    <a:pt x="75" y="277"/>
                  </a:lnTo>
                  <a:lnTo>
                    <a:pt x="77" y="279"/>
                  </a:lnTo>
                  <a:lnTo>
                    <a:pt x="81" y="279"/>
                  </a:lnTo>
                  <a:lnTo>
                    <a:pt x="83" y="281"/>
                  </a:lnTo>
                  <a:lnTo>
                    <a:pt x="81" y="285"/>
                  </a:lnTo>
                  <a:lnTo>
                    <a:pt x="79" y="287"/>
                  </a:lnTo>
                  <a:lnTo>
                    <a:pt x="79" y="289"/>
                  </a:lnTo>
                  <a:lnTo>
                    <a:pt x="83" y="291"/>
                  </a:lnTo>
                  <a:lnTo>
                    <a:pt x="83" y="293"/>
                  </a:lnTo>
                  <a:lnTo>
                    <a:pt x="79" y="295"/>
                  </a:lnTo>
                  <a:lnTo>
                    <a:pt x="81" y="302"/>
                  </a:lnTo>
                  <a:lnTo>
                    <a:pt x="83" y="304"/>
                  </a:lnTo>
                  <a:lnTo>
                    <a:pt x="83" y="308"/>
                  </a:lnTo>
                  <a:lnTo>
                    <a:pt x="83" y="308"/>
                  </a:lnTo>
                  <a:lnTo>
                    <a:pt x="81" y="316"/>
                  </a:lnTo>
                  <a:lnTo>
                    <a:pt x="81" y="318"/>
                  </a:lnTo>
                  <a:lnTo>
                    <a:pt x="81" y="320"/>
                  </a:lnTo>
                  <a:lnTo>
                    <a:pt x="77" y="326"/>
                  </a:lnTo>
                  <a:lnTo>
                    <a:pt x="79" y="335"/>
                  </a:lnTo>
                  <a:lnTo>
                    <a:pt x="79" y="354"/>
                  </a:lnTo>
                  <a:lnTo>
                    <a:pt x="81" y="356"/>
                  </a:lnTo>
                  <a:lnTo>
                    <a:pt x="83" y="366"/>
                  </a:lnTo>
                  <a:lnTo>
                    <a:pt x="85" y="370"/>
                  </a:lnTo>
                  <a:lnTo>
                    <a:pt x="85" y="374"/>
                  </a:lnTo>
                  <a:lnTo>
                    <a:pt x="85" y="376"/>
                  </a:lnTo>
                  <a:lnTo>
                    <a:pt x="87" y="387"/>
                  </a:lnTo>
                  <a:lnTo>
                    <a:pt x="89" y="389"/>
                  </a:lnTo>
                  <a:lnTo>
                    <a:pt x="87" y="391"/>
                  </a:lnTo>
                  <a:lnTo>
                    <a:pt x="89" y="399"/>
                  </a:lnTo>
                  <a:lnTo>
                    <a:pt x="89" y="399"/>
                  </a:lnTo>
                  <a:lnTo>
                    <a:pt x="94" y="405"/>
                  </a:lnTo>
                  <a:lnTo>
                    <a:pt x="94" y="410"/>
                  </a:lnTo>
                  <a:lnTo>
                    <a:pt x="94" y="412"/>
                  </a:lnTo>
                  <a:lnTo>
                    <a:pt x="96" y="416"/>
                  </a:lnTo>
                  <a:lnTo>
                    <a:pt x="102" y="424"/>
                  </a:lnTo>
                  <a:lnTo>
                    <a:pt x="102" y="426"/>
                  </a:lnTo>
                  <a:lnTo>
                    <a:pt x="104" y="426"/>
                  </a:lnTo>
                  <a:lnTo>
                    <a:pt x="104" y="430"/>
                  </a:lnTo>
                  <a:lnTo>
                    <a:pt x="106" y="430"/>
                  </a:lnTo>
                  <a:lnTo>
                    <a:pt x="108" y="432"/>
                  </a:lnTo>
                  <a:lnTo>
                    <a:pt x="106" y="435"/>
                  </a:lnTo>
                  <a:lnTo>
                    <a:pt x="104" y="437"/>
                  </a:lnTo>
                  <a:lnTo>
                    <a:pt x="108" y="439"/>
                  </a:lnTo>
                  <a:lnTo>
                    <a:pt x="110" y="443"/>
                  </a:lnTo>
                  <a:lnTo>
                    <a:pt x="112" y="445"/>
                  </a:lnTo>
                  <a:lnTo>
                    <a:pt x="112" y="449"/>
                  </a:lnTo>
                  <a:lnTo>
                    <a:pt x="110" y="451"/>
                  </a:lnTo>
                  <a:lnTo>
                    <a:pt x="112" y="453"/>
                  </a:lnTo>
                  <a:lnTo>
                    <a:pt x="114" y="462"/>
                  </a:lnTo>
                  <a:lnTo>
                    <a:pt x="116" y="470"/>
                  </a:lnTo>
                  <a:lnTo>
                    <a:pt x="119" y="470"/>
                  </a:lnTo>
                  <a:lnTo>
                    <a:pt x="119" y="474"/>
                  </a:lnTo>
                  <a:lnTo>
                    <a:pt x="121" y="476"/>
                  </a:lnTo>
                  <a:lnTo>
                    <a:pt x="127" y="482"/>
                  </a:lnTo>
                  <a:lnTo>
                    <a:pt x="127" y="487"/>
                  </a:lnTo>
                  <a:lnTo>
                    <a:pt x="129" y="487"/>
                  </a:lnTo>
                  <a:lnTo>
                    <a:pt x="133" y="493"/>
                  </a:lnTo>
                  <a:lnTo>
                    <a:pt x="133" y="497"/>
                  </a:lnTo>
                  <a:lnTo>
                    <a:pt x="135" y="503"/>
                  </a:lnTo>
                  <a:lnTo>
                    <a:pt x="135" y="503"/>
                  </a:lnTo>
                  <a:lnTo>
                    <a:pt x="137" y="509"/>
                  </a:lnTo>
                  <a:lnTo>
                    <a:pt x="139" y="511"/>
                  </a:lnTo>
                  <a:lnTo>
                    <a:pt x="141" y="518"/>
                  </a:lnTo>
                  <a:lnTo>
                    <a:pt x="141" y="520"/>
                  </a:lnTo>
                  <a:lnTo>
                    <a:pt x="141" y="524"/>
                  </a:lnTo>
                  <a:lnTo>
                    <a:pt x="143" y="528"/>
                  </a:lnTo>
                  <a:lnTo>
                    <a:pt x="143" y="530"/>
                  </a:lnTo>
                  <a:lnTo>
                    <a:pt x="146" y="534"/>
                  </a:lnTo>
                  <a:lnTo>
                    <a:pt x="156" y="547"/>
                  </a:lnTo>
                  <a:lnTo>
                    <a:pt x="158" y="549"/>
                  </a:lnTo>
                  <a:lnTo>
                    <a:pt x="164" y="551"/>
                  </a:lnTo>
                  <a:lnTo>
                    <a:pt x="166" y="551"/>
                  </a:lnTo>
                  <a:lnTo>
                    <a:pt x="171" y="549"/>
                  </a:lnTo>
                  <a:lnTo>
                    <a:pt x="173" y="547"/>
                  </a:lnTo>
                  <a:lnTo>
                    <a:pt x="175" y="547"/>
                  </a:lnTo>
                  <a:lnTo>
                    <a:pt x="177" y="545"/>
                  </a:lnTo>
                  <a:lnTo>
                    <a:pt x="177" y="543"/>
                  </a:lnTo>
                  <a:lnTo>
                    <a:pt x="177" y="539"/>
                  </a:lnTo>
                  <a:lnTo>
                    <a:pt x="179" y="536"/>
                  </a:lnTo>
                  <a:lnTo>
                    <a:pt x="179" y="534"/>
                  </a:lnTo>
                  <a:lnTo>
                    <a:pt x="181" y="532"/>
                  </a:lnTo>
                  <a:lnTo>
                    <a:pt x="191" y="530"/>
                  </a:lnTo>
                  <a:lnTo>
                    <a:pt x="193" y="530"/>
                  </a:lnTo>
                  <a:lnTo>
                    <a:pt x="198" y="530"/>
                  </a:lnTo>
                  <a:lnTo>
                    <a:pt x="200" y="530"/>
                  </a:lnTo>
                  <a:lnTo>
                    <a:pt x="204" y="530"/>
                  </a:lnTo>
                  <a:lnTo>
                    <a:pt x="202" y="528"/>
                  </a:lnTo>
                  <a:lnTo>
                    <a:pt x="200" y="528"/>
                  </a:lnTo>
                  <a:lnTo>
                    <a:pt x="195" y="528"/>
                  </a:lnTo>
                  <a:lnTo>
                    <a:pt x="193" y="526"/>
                  </a:lnTo>
                  <a:lnTo>
                    <a:pt x="193" y="522"/>
                  </a:lnTo>
                  <a:lnTo>
                    <a:pt x="193" y="520"/>
                  </a:lnTo>
                  <a:lnTo>
                    <a:pt x="195" y="518"/>
                  </a:lnTo>
                  <a:lnTo>
                    <a:pt x="198" y="516"/>
                  </a:lnTo>
                  <a:lnTo>
                    <a:pt x="198" y="514"/>
                  </a:lnTo>
                  <a:lnTo>
                    <a:pt x="200" y="509"/>
                  </a:lnTo>
                  <a:lnTo>
                    <a:pt x="200" y="509"/>
                  </a:lnTo>
                  <a:lnTo>
                    <a:pt x="204" y="507"/>
                  </a:lnTo>
                  <a:lnTo>
                    <a:pt x="208" y="509"/>
                  </a:lnTo>
                  <a:lnTo>
                    <a:pt x="210" y="509"/>
                  </a:lnTo>
                  <a:lnTo>
                    <a:pt x="210" y="505"/>
                  </a:lnTo>
                  <a:lnTo>
                    <a:pt x="210" y="503"/>
                  </a:lnTo>
                  <a:lnTo>
                    <a:pt x="210" y="499"/>
                  </a:lnTo>
                  <a:lnTo>
                    <a:pt x="206" y="497"/>
                  </a:lnTo>
                  <a:lnTo>
                    <a:pt x="206" y="495"/>
                  </a:lnTo>
                  <a:lnTo>
                    <a:pt x="210" y="495"/>
                  </a:lnTo>
                  <a:lnTo>
                    <a:pt x="210" y="493"/>
                  </a:lnTo>
                  <a:lnTo>
                    <a:pt x="210" y="491"/>
                  </a:lnTo>
                  <a:lnTo>
                    <a:pt x="208" y="487"/>
                  </a:lnTo>
                  <a:lnTo>
                    <a:pt x="208" y="484"/>
                  </a:lnTo>
                  <a:lnTo>
                    <a:pt x="208" y="482"/>
                  </a:lnTo>
                  <a:lnTo>
                    <a:pt x="206" y="480"/>
                  </a:lnTo>
                  <a:lnTo>
                    <a:pt x="208" y="476"/>
                  </a:lnTo>
                  <a:lnTo>
                    <a:pt x="212" y="472"/>
                  </a:lnTo>
                  <a:lnTo>
                    <a:pt x="214" y="470"/>
                  </a:lnTo>
                  <a:lnTo>
                    <a:pt x="214" y="468"/>
                  </a:lnTo>
                  <a:lnTo>
                    <a:pt x="216" y="462"/>
                  </a:lnTo>
                  <a:lnTo>
                    <a:pt x="216" y="457"/>
                  </a:lnTo>
                  <a:lnTo>
                    <a:pt x="218" y="453"/>
                  </a:lnTo>
                  <a:lnTo>
                    <a:pt x="216" y="451"/>
                  </a:lnTo>
                  <a:lnTo>
                    <a:pt x="216" y="447"/>
                  </a:lnTo>
                  <a:lnTo>
                    <a:pt x="216" y="445"/>
                  </a:lnTo>
                  <a:lnTo>
                    <a:pt x="214" y="441"/>
                  </a:lnTo>
                  <a:lnTo>
                    <a:pt x="214" y="439"/>
                  </a:lnTo>
                  <a:lnTo>
                    <a:pt x="212" y="435"/>
                  </a:lnTo>
                  <a:lnTo>
                    <a:pt x="212" y="432"/>
                  </a:lnTo>
                  <a:lnTo>
                    <a:pt x="214" y="432"/>
                  </a:lnTo>
                  <a:lnTo>
                    <a:pt x="214" y="430"/>
                  </a:lnTo>
                  <a:lnTo>
                    <a:pt x="214" y="428"/>
                  </a:lnTo>
                  <a:lnTo>
                    <a:pt x="212" y="428"/>
                  </a:lnTo>
                  <a:lnTo>
                    <a:pt x="214" y="426"/>
                  </a:lnTo>
                  <a:lnTo>
                    <a:pt x="212" y="424"/>
                  </a:lnTo>
                  <a:lnTo>
                    <a:pt x="212" y="420"/>
                  </a:lnTo>
                  <a:lnTo>
                    <a:pt x="212" y="414"/>
                  </a:lnTo>
                  <a:lnTo>
                    <a:pt x="216" y="405"/>
                  </a:lnTo>
                  <a:lnTo>
                    <a:pt x="220" y="401"/>
                  </a:lnTo>
                  <a:lnTo>
                    <a:pt x="225" y="403"/>
                  </a:lnTo>
                  <a:lnTo>
                    <a:pt x="227" y="405"/>
                  </a:lnTo>
                  <a:lnTo>
                    <a:pt x="229" y="405"/>
                  </a:lnTo>
                  <a:lnTo>
                    <a:pt x="229" y="403"/>
                  </a:lnTo>
                  <a:lnTo>
                    <a:pt x="233" y="397"/>
                  </a:lnTo>
                  <a:lnTo>
                    <a:pt x="233" y="393"/>
                  </a:lnTo>
                  <a:lnTo>
                    <a:pt x="237" y="393"/>
                  </a:lnTo>
                  <a:lnTo>
                    <a:pt x="239" y="393"/>
                  </a:lnTo>
                  <a:lnTo>
                    <a:pt x="243" y="393"/>
                  </a:lnTo>
                  <a:lnTo>
                    <a:pt x="245" y="391"/>
                  </a:lnTo>
                  <a:lnTo>
                    <a:pt x="252" y="389"/>
                  </a:lnTo>
                  <a:lnTo>
                    <a:pt x="254" y="387"/>
                  </a:lnTo>
                  <a:lnTo>
                    <a:pt x="254" y="385"/>
                  </a:lnTo>
                  <a:lnTo>
                    <a:pt x="252" y="383"/>
                  </a:lnTo>
                  <a:lnTo>
                    <a:pt x="252" y="381"/>
                  </a:lnTo>
                  <a:lnTo>
                    <a:pt x="258" y="372"/>
                  </a:lnTo>
                  <a:lnTo>
                    <a:pt x="262" y="372"/>
                  </a:lnTo>
                  <a:lnTo>
                    <a:pt x="262" y="370"/>
                  </a:lnTo>
                  <a:lnTo>
                    <a:pt x="268" y="368"/>
                  </a:lnTo>
                  <a:lnTo>
                    <a:pt x="270" y="366"/>
                  </a:lnTo>
                  <a:lnTo>
                    <a:pt x="272" y="364"/>
                  </a:lnTo>
                  <a:lnTo>
                    <a:pt x="275" y="358"/>
                  </a:lnTo>
                  <a:lnTo>
                    <a:pt x="277" y="358"/>
                  </a:lnTo>
                  <a:lnTo>
                    <a:pt x="281" y="356"/>
                  </a:lnTo>
                  <a:lnTo>
                    <a:pt x="283" y="354"/>
                  </a:lnTo>
                  <a:lnTo>
                    <a:pt x="285" y="351"/>
                  </a:lnTo>
                  <a:lnTo>
                    <a:pt x="289" y="347"/>
                  </a:lnTo>
                  <a:lnTo>
                    <a:pt x="289" y="345"/>
                  </a:lnTo>
                  <a:lnTo>
                    <a:pt x="289" y="343"/>
                  </a:lnTo>
                  <a:lnTo>
                    <a:pt x="297" y="337"/>
                  </a:lnTo>
                  <a:lnTo>
                    <a:pt x="299" y="333"/>
                  </a:lnTo>
                  <a:lnTo>
                    <a:pt x="302" y="329"/>
                  </a:lnTo>
                  <a:lnTo>
                    <a:pt x="304" y="326"/>
                  </a:lnTo>
                  <a:lnTo>
                    <a:pt x="306" y="324"/>
                  </a:lnTo>
                  <a:lnTo>
                    <a:pt x="308" y="324"/>
                  </a:lnTo>
                  <a:lnTo>
                    <a:pt x="310" y="326"/>
                  </a:lnTo>
                  <a:lnTo>
                    <a:pt x="316" y="324"/>
                  </a:lnTo>
                  <a:lnTo>
                    <a:pt x="318" y="322"/>
                  </a:lnTo>
                  <a:lnTo>
                    <a:pt x="320" y="322"/>
                  </a:lnTo>
                  <a:lnTo>
                    <a:pt x="329" y="314"/>
                  </a:lnTo>
                  <a:lnTo>
                    <a:pt x="331" y="310"/>
                  </a:lnTo>
                  <a:lnTo>
                    <a:pt x="333" y="308"/>
                  </a:lnTo>
                  <a:lnTo>
                    <a:pt x="331" y="308"/>
                  </a:lnTo>
                  <a:lnTo>
                    <a:pt x="333" y="306"/>
                  </a:lnTo>
                  <a:lnTo>
                    <a:pt x="331" y="304"/>
                  </a:lnTo>
                  <a:lnTo>
                    <a:pt x="329" y="299"/>
                  </a:lnTo>
                  <a:lnTo>
                    <a:pt x="331" y="297"/>
                  </a:lnTo>
                  <a:lnTo>
                    <a:pt x="331" y="295"/>
                  </a:lnTo>
                  <a:lnTo>
                    <a:pt x="333" y="293"/>
                  </a:lnTo>
                  <a:lnTo>
                    <a:pt x="335" y="289"/>
                  </a:lnTo>
                  <a:lnTo>
                    <a:pt x="337" y="289"/>
                  </a:lnTo>
                  <a:lnTo>
                    <a:pt x="345" y="287"/>
                  </a:lnTo>
                  <a:lnTo>
                    <a:pt x="347" y="285"/>
                  </a:lnTo>
                  <a:lnTo>
                    <a:pt x="347" y="283"/>
                  </a:lnTo>
                  <a:lnTo>
                    <a:pt x="351" y="285"/>
                  </a:lnTo>
                  <a:lnTo>
                    <a:pt x="356" y="285"/>
                  </a:lnTo>
                  <a:lnTo>
                    <a:pt x="360" y="287"/>
                  </a:lnTo>
                  <a:lnTo>
                    <a:pt x="364" y="287"/>
                  </a:lnTo>
                  <a:lnTo>
                    <a:pt x="366" y="283"/>
                  </a:lnTo>
                  <a:lnTo>
                    <a:pt x="366" y="281"/>
                  </a:lnTo>
                  <a:lnTo>
                    <a:pt x="366" y="277"/>
                  </a:lnTo>
                  <a:lnTo>
                    <a:pt x="366" y="275"/>
                  </a:lnTo>
                  <a:lnTo>
                    <a:pt x="366" y="272"/>
                  </a:lnTo>
                  <a:lnTo>
                    <a:pt x="362" y="262"/>
                  </a:lnTo>
                  <a:lnTo>
                    <a:pt x="362" y="256"/>
                  </a:lnTo>
                  <a:lnTo>
                    <a:pt x="360" y="252"/>
                  </a:lnTo>
                  <a:lnTo>
                    <a:pt x="358" y="250"/>
                  </a:lnTo>
                  <a:lnTo>
                    <a:pt x="356" y="247"/>
                  </a:lnTo>
                  <a:lnTo>
                    <a:pt x="360" y="243"/>
                  </a:lnTo>
                  <a:lnTo>
                    <a:pt x="360" y="237"/>
                  </a:lnTo>
                  <a:lnTo>
                    <a:pt x="356" y="237"/>
                  </a:lnTo>
                  <a:lnTo>
                    <a:pt x="351" y="237"/>
                  </a:lnTo>
                  <a:lnTo>
                    <a:pt x="347" y="235"/>
                  </a:lnTo>
                  <a:lnTo>
                    <a:pt x="345" y="233"/>
                  </a:lnTo>
                  <a:lnTo>
                    <a:pt x="347" y="229"/>
                  </a:lnTo>
                  <a:lnTo>
                    <a:pt x="349" y="229"/>
                  </a:lnTo>
                  <a:lnTo>
                    <a:pt x="351" y="227"/>
                  </a:lnTo>
                  <a:lnTo>
                    <a:pt x="351" y="225"/>
                  </a:lnTo>
                  <a:lnTo>
                    <a:pt x="351" y="220"/>
                  </a:lnTo>
                  <a:lnTo>
                    <a:pt x="356" y="223"/>
                  </a:lnTo>
                  <a:lnTo>
                    <a:pt x="360" y="220"/>
                  </a:lnTo>
                  <a:lnTo>
                    <a:pt x="362" y="218"/>
                  </a:lnTo>
                  <a:lnTo>
                    <a:pt x="360" y="218"/>
                  </a:lnTo>
                  <a:lnTo>
                    <a:pt x="358" y="216"/>
                  </a:lnTo>
                  <a:lnTo>
                    <a:pt x="356" y="216"/>
                  </a:lnTo>
                  <a:lnTo>
                    <a:pt x="354" y="216"/>
                  </a:lnTo>
                  <a:lnTo>
                    <a:pt x="351" y="216"/>
                  </a:lnTo>
                  <a:lnTo>
                    <a:pt x="351" y="214"/>
                  </a:lnTo>
                  <a:lnTo>
                    <a:pt x="351" y="212"/>
                  </a:lnTo>
                  <a:lnTo>
                    <a:pt x="347" y="210"/>
                  </a:lnTo>
                  <a:lnTo>
                    <a:pt x="345" y="210"/>
                  </a:lnTo>
                  <a:lnTo>
                    <a:pt x="345" y="204"/>
                  </a:lnTo>
                  <a:lnTo>
                    <a:pt x="347" y="202"/>
                  </a:lnTo>
                  <a:lnTo>
                    <a:pt x="347" y="200"/>
                  </a:lnTo>
                  <a:lnTo>
                    <a:pt x="349" y="198"/>
                  </a:lnTo>
                  <a:lnTo>
                    <a:pt x="356" y="200"/>
                  </a:lnTo>
                  <a:lnTo>
                    <a:pt x="358" y="200"/>
                  </a:lnTo>
                  <a:lnTo>
                    <a:pt x="358" y="200"/>
                  </a:lnTo>
                  <a:lnTo>
                    <a:pt x="358" y="198"/>
                  </a:lnTo>
                  <a:lnTo>
                    <a:pt x="360" y="200"/>
                  </a:lnTo>
                  <a:lnTo>
                    <a:pt x="364" y="204"/>
                  </a:lnTo>
                  <a:lnTo>
                    <a:pt x="364" y="204"/>
                  </a:lnTo>
                  <a:lnTo>
                    <a:pt x="368" y="206"/>
                  </a:lnTo>
                  <a:lnTo>
                    <a:pt x="370" y="206"/>
                  </a:lnTo>
                  <a:lnTo>
                    <a:pt x="370" y="204"/>
                  </a:lnTo>
                  <a:lnTo>
                    <a:pt x="372" y="204"/>
                  </a:lnTo>
                  <a:lnTo>
                    <a:pt x="374" y="204"/>
                  </a:lnTo>
                  <a:lnTo>
                    <a:pt x="376" y="206"/>
                  </a:lnTo>
                  <a:lnTo>
                    <a:pt x="376" y="208"/>
                  </a:lnTo>
                  <a:lnTo>
                    <a:pt x="374" y="210"/>
                  </a:lnTo>
                  <a:lnTo>
                    <a:pt x="374" y="212"/>
                  </a:lnTo>
                  <a:lnTo>
                    <a:pt x="376" y="212"/>
                  </a:lnTo>
                  <a:lnTo>
                    <a:pt x="378" y="214"/>
                  </a:lnTo>
                  <a:lnTo>
                    <a:pt x="376" y="214"/>
                  </a:lnTo>
                  <a:lnTo>
                    <a:pt x="376" y="216"/>
                  </a:lnTo>
                  <a:lnTo>
                    <a:pt x="376" y="218"/>
                  </a:lnTo>
                  <a:lnTo>
                    <a:pt x="383" y="220"/>
                  </a:lnTo>
                  <a:lnTo>
                    <a:pt x="385" y="220"/>
                  </a:lnTo>
                  <a:lnTo>
                    <a:pt x="389" y="220"/>
                  </a:lnTo>
                  <a:lnTo>
                    <a:pt x="395" y="218"/>
                  </a:lnTo>
                  <a:lnTo>
                    <a:pt x="399" y="218"/>
                  </a:lnTo>
                  <a:lnTo>
                    <a:pt x="406" y="218"/>
                  </a:lnTo>
                  <a:lnTo>
                    <a:pt x="408" y="216"/>
                  </a:lnTo>
                  <a:lnTo>
                    <a:pt x="414" y="216"/>
                  </a:lnTo>
                  <a:lnTo>
                    <a:pt x="416" y="218"/>
                  </a:lnTo>
                  <a:lnTo>
                    <a:pt x="418" y="218"/>
                  </a:lnTo>
                  <a:lnTo>
                    <a:pt x="422" y="220"/>
                  </a:lnTo>
                  <a:lnTo>
                    <a:pt x="420" y="223"/>
                  </a:lnTo>
                  <a:lnTo>
                    <a:pt x="418" y="223"/>
                  </a:lnTo>
                  <a:lnTo>
                    <a:pt x="418" y="225"/>
                  </a:lnTo>
                  <a:lnTo>
                    <a:pt x="418" y="229"/>
                  </a:lnTo>
                  <a:lnTo>
                    <a:pt x="418" y="231"/>
                  </a:lnTo>
                  <a:lnTo>
                    <a:pt x="416" y="233"/>
                  </a:lnTo>
                  <a:lnTo>
                    <a:pt x="414" y="235"/>
                  </a:lnTo>
                  <a:lnTo>
                    <a:pt x="410" y="237"/>
                  </a:lnTo>
                  <a:lnTo>
                    <a:pt x="410" y="237"/>
                  </a:lnTo>
                  <a:lnTo>
                    <a:pt x="408" y="239"/>
                  </a:lnTo>
                  <a:lnTo>
                    <a:pt x="406" y="239"/>
                  </a:lnTo>
                  <a:lnTo>
                    <a:pt x="401" y="245"/>
                  </a:lnTo>
                  <a:lnTo>
                    <a:pt x="401" y="247"/>
                  </a:lnTo>
                  <a:lnTo>
                    <a:pt x="403" y="247"/>
                  </a:lnTo>
                  <a:lnTo>
                    <a:pt x="410" y="258"/>
                  </a:lnTo>
                  <a:lnTo>
                    <a:pt x="412" y="260"/>
                  </a:lnTo>
                  <a:lnTo>
                    <a:pt x="414" y="258"/>
                  </a:lnTo>
                  <a:lnTo>
                    <a:pt x="414" y="256"/>
                  </a:lnTo>
                  <a:lnTo>
                    <a:pt x="414" y="252"/>
                  </a:lnTo>
                  <a:lnTo>
                    <a:pt x="414" y="250"/>
                  </a:lnTo>
                  <a:lnTo>
                    <a:pt x="416" y="250"/>
                  </a:lnTo>
                  <a:lnTo>
                    <a:pt x="416" y="247"/>
                  </a:lnTo>
                  <a:lnTo>
                    <a:pt x="416" y="247"/>
                  </a:lnTo>
                  <a:lnTo>
                    <a:pt x="418" y="245"/>
                  </a:lnTo>
                  <a:lnTo>
                    <a:pt x="420" y="245"/>
                  </a:lnTo>
                  <a:lnTo>
                    <a:pt x="422" y="250"/>
                  </a:lnTo>
                  <a:lnTo>
                    <a:pt x="422" y="250"/>
                  </a:lnTo>
                  <a:lnTo>
                    <a:pt x="424" y="258"/>
                  </a:lnTo>
                  <a:lnTo>
                    <a:pt x="426" y="262"/>
                  </a:lnTo>
                  <a:lnTo>
                    <a:pt x="428" y="268"/>
                  </a:lnTo>
                  <a:lnTo>
                    <a:pt x="428" y="270"/>
                  </a:lnTo>
                  <a:lnTo>
                    <a:pt x="430" y="275"/>
                  </a:lnTo>
                  <a:lnTo>
                    <a:pt x="433" y="272"/>
                  </a:lnTo>
                  <a:lnTo>
                    <a:pt x="435" y="275"/>
                  </a:lnTo>
                  <a:lnTo>
                    <a:pt x="437" y="277"/>
                  </a:lnTo>
                  <a:lnTo>
                    <a:pt x="437" y="275"/>
                  </a:lnTo>
                  <a:lnTo>
                    <a:pt x="437" y="272"/>
                  </a:lnTo>
                  <a:lnTo>
                    <a:pt x="439" y="270"/>
                  </a:lnTo>
                  <a:lnTo>
                    <a:pt x="441" y="268"/>
                  </a:lnTo>
                  <a:lnTo>
                    <a:pt x="439" y="266"/>
                  </a:lnTo>
                  <a:lnTo>
                    <a:pt x="437" y="264"/>
                  </a:lnTo>
                  <a:lnTo>
                    <a:pt x="437" y="262"/>
                  </a:lnTo>
                  <a:lnTo>
                    <a:pt x="437" y="258"/>
                  </a:lnTo>
                  <a:lnTo>
                    <a:pt x="437" y="254"/>
                  </a:lnTo>
                  <a:lnTo>
                    <a:pt x="441" y="254"/>
                  </a:lnTo>
                  <a:lnTo>
                    <a:pt x="441" y="252"/>
                  </a:lnTo>
                  <a:lnTo>
                    <a:pt x="443" y="247"/>
                  </a:lnTo>
                  <a:lnTo>
                    <a:pt x="441" y="241"/>
                  </a:lnTo>
                  <a:lnTo>
                    <a:pt x="441" y="239"/>
                  </a:lnTo>
                  <a:lnTo>
                    <a:pt x="441" y="237"/>
                  </a:lnTo>
                  <a:lnTo>
                    <a:pt x="451" y="239"/>
                  </a:lnTo>
                  <a:lnTo>
                    <a:pt x="453" y="235"/>
                  </a:lnTo>
                  <a:lnTo>
                    <a:pt x="455" y="233"/>
                  </a:lnTo>
                  <a:lnTo>
                    <a:pt x="453" y="231"/>
                  </a:lnTo>
                  <a:lnTo>
                    <a:pt x="458" y="225"/>
                  </a:lnTo>
                  <a:lnTo>
                    <a:pt x="458" y="223"/>
                  </a:lnTo>
                  <a:lnTo>
                    <a:pt x="458" y="220"/>
                  </a:lnTo>
                  <a:lnTo>
                    <a:pt x="460" y="218"/>
                  </a:lnTo>
                  <a:lnTo>
                    <a:pt x="460" y="216"/>
                  </a:lnTo>
                  <a:lnTo>
                    <a:pt x="460" y="214"/>
                  </a:lnTo>
                  <a:lnTo>
                    <a:pt x="458" y="212"/>
                  </a:lnTo>
                  <a:lnTo>
                    <a:pt x="458" y="208"/>
                  </a:lnTo>
                  <a:lnTo>
                    <a:pt x="460" y="208"/>
                  </a:lnTo>
                  <a:lnTo>
                    <a:pt x="464" y="206"/>
                  </a:lnTo>
                  <a:lnTo>
                    <a:pt x="464" y="198"/>
                  </a:lnTo>
                  <a:lnTo>
                    <a:pt x="464" y="193"/>
                  </a:lnTo>
                  <a:lnTo>
                    <a:pt x="462" y="187"/>
                  </a:lnTo>
                  <a:lnTo>
                    <a:pt x="464" y="187"/>
                  </a:lnTo>
                  <a:lnTo>
                    <a:pt x="464" y="183"/>
                  </a:lnTo>
                  <a:lnTo>
                    <a:pt x="468" y="183"/>
                  </a:lnTo>
                  <a:lnTo>
                    <a:pt x="470" y="179"/>
                  </a:lnTo>
                  <a:lnTo>
                    <a:pt x="472" y="179"/>
                  </a:lnTo>
                  <a:lnTo>
                    <a:pt x="476" y="175"/>
                  </a:lnTo>
                  <a:lnTo>
                    <a:pt x="476" y="173"/>
                  </a:lnTo>
                  <a:lnTo>
                    <a:pt x="480" y="171"/>
                  </a:lnTo>
                  <a:lnTo>
                    <a:pt x="482" y="168"/>
                  </a:lnTo>
                  <a:lnTo>
                    <a:pt x="485" y="168"/>
                  </a:lnTo>
                  <a:lnTo>
                    <a:pt x="489" y="168"/>
                  </a:lnTo>
                  <a:lnTo>
                    <a:pt x="493" y="171"/>
                  </a:lnTo>
                  <a:lnTo>
                    <a:pt x="495" y="171"/>
                  </a:lnTo>
                  <a:lnTo>
                    <a:pt x="495" y="168"/>
                  </a:lnTo>
                  <a:lnTo>
                    <a:pt x="491" y="166"/>
                  </a:lnTo>
                  <a:lnTo>
                    <a:pt x="491" y="164"/>
                  </a:lnTo>
                  <a:lnTo>
                    <a:pt x="491" y="160"/>
                  </a:lnTo>
                  <a:lnTo>
                    <a:pt x="497" y="156"/>
                  </a:lnTo>
                  <a:lnTo>
                    <a:pt x="497" y="150"/>
                  </a:lnTo>
                  <a:lnTo>
                    <a:pt x="491" y="148"/>
                  </a:lnTo>
                  <a:lnTo>
                    <a:pt x="487" y="148"/>
                  </a:lnTo>
                  <a:lnTo>
                    <a:pt x="485" y="146"/>
                  </a:lnTo>
                  <a:lnTo>
                    <a:pt x="480" y="150"/>
                  </a:lnTo>
                  <a:lnTo>
                    <a:pt x="478" y="150"/>
                  </a:lnTo>
                  <a:lnTo>
                    <a:pt x="478" y="148"/>
                  </a:lnTo>
                  <a:lnTo>
                    <a:pt x="478" y="144"/>
                  </a:lnTo>
                  <a:lnTo>
                    <a:pt x="482" y="144"/>
                  </a:lnTo>
                  <a:lnTo>
                    <a:pt x="482" y="139"/>
                  </a:lnTo>
                  <a:lnTo>
                    <a:pt x="480" y="135"/>
                  </a:lnTo>
                  <a:lnTo>
                    <a:pt x="474" y="135"/>
                  </a:lnTo>
                  <a:lnTo>
                    <a:pt x="476" y="133"/>
                  </a:lnTo>
                  <a:lnTo>
                    <a:pt x="476" y="131"/>
                  </a:lnTo>
                  <a:lnTo>
                    <a:pt x="476" y="131"/>
                  </a:lnTo>
                  <a:close/>
                </a:path>
              </a:pathLst>
            </a:custGeom>
            <a:solidFill>
              <a:srgbClr val="956B43">
                <a:lumMod val="90000"/>
              </a:srgbClr>
            </a:solidFill>
            <a:ln w="9525" cap="flat" cmpd="sng">
              <a:solidFill>
                <a:sysClr val="window" lastClr="FFFFFF"/>
              </a:solidFill>
              <a:prstDash val="solid"/>
              <a:miter lim="800000"/>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pitchFamily="34" charset="0"/>
              </a:endParaRPr>
            </a:p>
          </p:txBody>
        </p:sp>
      </p:grpSp>
    </p:spTree>
    <p:extLst>
      <p:ext uri="{BB962C8B-B14F-4D97-AF65-F5344CB8AC3E}">
        <p14:creationId xmlns:p14="http://schemas.microsoft.com/office/powerpoint/2010/main" val="334518263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921250" y="-315913"/>
            <a:ext cx="3035300" cy="865188"/>
          </a:xfrm>
        </p:spPr>
        <p:txBody>
          <a:bodyPr/>
          <a:lstStyle/>
          <a:p>
            <a:r>
              <a:rPr lang="en-US" altLang="el-GR" sz="2800" smtClean="0">
                <a:latin typeface="Bookman Old Style" pitchFamily="18" charset="0"/>
              </a:rPr>
              <a:t>ASEAN + 3</a:t>
            </a:r>
            <a:endParaRPr lang="el-GR" altLang="el-GR" sz="2800" smtClean="0">
              <a:latin typeface="Bookman Old Style" pitchFamily="18" charset="0"/>
            </a:endParaRPr>
          </a:p>
        </p:txBody>
      </p:sp>
      <p:sp>
        <p:nvSpPr>
          <p:cNvPr id="34819" name="Rectangle 3"/>
          <p:cNvSpPr>
            <a:spLocks noGrp="1" noChangeArrowheads="1"/>
          </p:cNvSpPr>
          <p:nvPr>
            <p:ph idx="1"/>
          </p:nvPr>
        </p:nvSpPr>
        <p:spPr>
          <a:xfrm>
            <a:off x="611188" y="836613"/>
            <a:ext cx="7993062" cy="5373687"/>
          </a:xfrm>
        </p:spPr>
        <p:txBody>
          <a:bodyPr rtlCol="0">
            <a:normAutofit lnSpcReduction="10000"/>
          </a:bodyPr>
          <a:lstStyle/>
          <a:p>
            <a:pPr indent="-274320" algn="just" fontAlgn="auto">
              <a:lnSpc>
                <a:spcPct val="80000"/>
              </a:lnSpc>
              <a:spcAft>
                <a:spcPts val="0"/>
              </a:spcAft>
              <a:buFont typeface="Wingdings" pitchFamily="2" charset="2"/>
              <a:buNone/>
              <a:defRPr/>
            </a:pPr>
            <a:r>
              <a:rPr lang="el-GR" sz="2400" dirty="0" smtClean="0">
                <a:latin typeface="+mj-lt"/>
              </a:rPr>
              <a:t>Εντατικοποίηση των σχέσεων με Κίνα και Ιαπωνία αλλά και Νότιο Κορέα.</a:t>
            </a:r>
          </a:p>
          <a:p>
            <a:pPr indent="-274320" algn="just" fontAlgn="auto">
              <a:lnSpc>
                <a:spcPct val="80000"/>
              </a:lnSpc>
              <a:spcAft>
                <a:spcPts val="0"/>
              </a:spcAft>
              <a:buFont typeface="Wingdings" pitchFamily="2" charset="2"/>
              <a:buNone/>
              <a:defRPr/>
            </a:pPr>
            <a:endParaRPr lang="el-GR" sz="2400" dirty="0" smtClean="0">
              <a:latin typeface="+mj-lt"/>
            </a:endParaRPr>
          </a:p>
          <a:p>
            <a:pPr indent="-274320" algn="just" fontAlgn="auto">
              <a:lnSpc>
                <a:spcPct val="80000"/>
              </a:lnSpc>
              <a:spcAft>
                <a:spcPts val="0"/>
              </a:spcAft>
              <a:buFont typeface="Wingdings" pitchFamily="2" charset="2"/>
              <a:buNone/>
              <a:defRPr/>
            </a:pPr>
            <a:r>
              <a:rPr lang="el-GR" sz="2400" dirty="0" smtClean="0">
                <a:latin typeface="+mj-lt"/>
              </a:rPr>
              <a:t>Η </a:t>
            </a:r>
            <a:r>
              <a:rPr lang="en-US" sz="2400" dirty="0" smtClean="0">
                <a:latin typeface="+mj-lt"/>
              </a:rPr>
              <a:t>ASEAN</a:t>
            </a:r>
            <a:r>
              <a:rPr lang="el-GR" sz="2400" dirty="0" smtClean="0">
                <a:latin typeface="+mj-lt"/>
              </a:rPr>
              <a:t>+3 διαθέτει μεγαλύτερο πολιτικό βάρος και μπορεί να επηρεάσει σε μεγάλο βαθμό το διεθνές οικονομικό περιβάλλον.</a:t>
            </a:r>
          </a:p>
          <a:p>
            <a:pPr indent="-274320" algn="just" fontAlgn="auto">
              <a:lnSpc>
                <a:spcPct val="80000"/>
              </a:lnSpc>
              <a:spcAft>
                <a:spcPts val="0"/>
              </a:spcAft>
              <a:buFont typeface="Wingdings" pitchFamily="2" charset="2"/>
              <a:buNone/>
              <a:defRPr/>
            </a:pPr>
            <a:endParaRPr lang="el-GR" sz="2400" dirty="0" smtClean="0">
              <a:latin typeface="+mj-lt"/>
            </a:endParaRPr>
          </a:p>
          <a:p>
            <a:pPr indent="-274320" algn="just" fontAlgn="auto">
              <a:lnSpc>
                <a:spcPct val="80000"/>
              </a:lnSpc>
              <a:spcAft>
                <a:spcPts val="0"/>
              </a:spcAft>
              <a:buFont typeface="Wingdings" pitchFamily="2" charset="2"/>
              <a:buNone/>
              <a:defRPr/>
            </a:pPr>
            <a:r>
              <a:rPr lang="el-GR" sz="2400" dirty="0" smtClean="0">
                <a:latin typeface="+mj-lt"/>
              </a:rPr>
              <a:t>Οι προκαταλήψεις και οι φοβίες μεταξύ των χωρών βέβαια παραμένουν αλλά το κοινό συμφέρον δρα προς το παρόν ενωτικά. </a:t>
            </a:r>
          </a:p>
          <a:p>
            <a:pPr indent="-274320" algn="just" fontAlgn="auto">
              <a:lnSpc>
                <a:spcPct val="80000"/>
              </a:lnSpc>
              <a:spcAft>
                <a:spcPts val="0"/>
              </a:spcAft>
              <a:buFont typeface="Wingdings" pitchFamily="2" charset="2"/>
              <a:buNone/>
              <a:defRPr/>
            </a:pPr>
            <a:endParaRPr lang="el-GR" sz="2400" dirty="0" smtClean="0">
              <a:latin typeface="+mj-lt"/>
            </a:endParaRPr>
          </a:p>
          <a:p>
            <a:pPr indent="-274320" algn="just" fontAlgn="auto">
              <a:lnSpc>
                <a:spcPct val="80000"/>
              </a:lnSpc>
              <a:spcAft>
                <a:spcPts val="0"/>
              </a:spcAft>
              <a:buFont typeface="Wingdings" pitchFamily="2" charset="2"/>
              <a:buNone/>
              <a:defRPr/>
            </a:pPr>
            <a:r>
              <a:rPr lang="el-GR" sz="2400" dirty="0" smtClean="0">
                <a:latin typeface="+mj-lt"/>
              </a:rPr>
              <a:t>Δεκέμβριος 2005 – συμφωνία για ζώνη ελευθέρου εμπορίου με Κίνα, συζητήσεις με Ιαπωνία, Ινδία</a:t>
            </a:r>
          </a:p>
          <a:p>
            <a:pPr indent="-274320" algn="just" fontAlgn="auto">
              <a:lnSpc>
                <a:spcPct val="80000"/>
              </a:lnSpc>
              <a:spcAft>
                <a:spcPts val="0"/>
              </a:spcAft>
              <a:buFont typeface="Wingdings" pitchFamily="2" charset="2"/>
              <a:buNone/>
              <a:defRPr/>
            </a:pPr>
            <a:endParaRPr lang="el-GR" sz="2400" dirty="0" smtClean="0">
              <a:latin typeface="+mj-lt"/>
            </a:endParaRPr>
          </a:p>
          <a:p>
            <a:pPr indent="-274320" algn="just" fontAlgn="auto">
              <a:lnSpc>
                <a:spcPct val="80000"/>
              </a:lnSpc>
              <a:spcAft>
                <a:spcPts val="0"/>
              </a:spcAft>
              <a:buFont typeface="Wingdings" pitchFamily="2" charset="2"/>
              <a:buNone/>
              <a:defRPr/>
            </a:pPr>
            <a:r>
              <a:rPr lang="el-GR" sz="2400" dirty="0" smtClean="0">
                <a:latin typeface="+mj-lt"/>
              </a:rPr>
              <a:t>2011 – έναρξη της ζώνης ελευθέρου εμπορίου μεταξύ Κίνας - </a:t>
            </a:r>
            <a:r>
              <a:rPr lang="en-US" sz="2400" dirty="0" smtClean="0">
                <a:latin typeface="+mj-lt"/>
              </a:rPr>
              <a:t>ASEAN</a:t>
            </a:r>
            <a:endParaRPr lang="el-GR" sz="2400" dirty="0" smtClean="0">
              <a:latin typeface="+mj-lt"/>
            </a:endParaRPr>
          </a:p>
          <a:p>
            <a:pPr indent="-274320" algn="just" fontAlgn="auto">
              <a:lnSpc>
                <a:spcPct val="80000"/>
              </a:lnSpc>
              <a:spcAft>
                <a:spcPts val="0"/>
              </a:spcAft>
              <a:buFont typeface="Wingdings" pitchFamily="2" charset="2"/>
              <a:buNone/>
              <a:defRPr/>
            </a:pPr>
            <a:r>
              <a:rPr lang="el-GR" dirty="0" smtClean="0">
                <a:latin typeface="+mj-lt"/>
              </a:rPr>
              <a:t>   </a:t>
            </a:r>
          </a:p>
        </p:txBody>
      </p:sp>
    </p:spTree>
    <p:extLst>
      <p:ext uri="{BB962C8B-B14F-4D97-AF65-F5344CB8AC3E}">
        <p14:creationId xmlns:p14="http://schemas.microsoft.com/office/powerpoint/2010/main" val="214025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ox(in)">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box(in)">
                                      <p:cBhvr>
                                        <p:cTn id="12" dur="500"/>
                                        <p:tgtEl>
                                          <p:spTgt spid="348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4819">
                                            <p:txEl>
                                              <p:pRg st="4" end="4"/>
                                            </p:txEl>
                                          </p:spTgt>
                                        </p:tgtEl>
                                        <p:attrNameLst>
                                          <p:attrName>style.visibility</p:attrName>
                                        </p:attrNameLst>
                                      </p:cBhvr>
                                      <p:to>
                                        <p:strVal val="visible"/>
                                      </p:to>
                                    </p:set>
                                    <p:animEffect transition="in" filter="box(in)">
                                      <p:cBhvr>
                                        <p:cTn id="17" dur="500"/>
                                        <p:tgtEl>
                                          <p:spTgt spid="3481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4819">
                                            <p:txEl>
                                              <p:pRg st="6" end="6"/>
                                            </p:txEl>
                                          </p:spTgt>
                                        </p:tgtEl>
                                        <p:attrNameLst>
                                          <p:attrName>style.visibility</p:attrName>
                                        </p:attrNameLst>
                                      </p:cBhvr>
                                      <p:to>
                                        <p:strVal val="visible"/>
                                      </p:to>
                                    </p:set>
                                    <p:animEffect transition="in" filter="box(in)">
                                      <p:cBhvr>
                                        <p:cTn id="22" dur="500"/>
                                        <p:tgtEl>
                                          <p:spTgt spid="34819">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4819">
                                            <p:txEl>
                                              <p:pRg st="8" end="8"/>
                                            </p:txEl>
                                          </p:spTgt>
                                        </p:tgtEl>
                                        <p:attrNameLst>
                                          <p:attrName>style.visibility</p:attrName>
                                        </p:attrNameLst>
                                      </p:cBhvr>
                                      <p:to>
                                        <p:strVal val="visible"/>
                                      </p:to>
                                    </p:set>
                                    <p:animEffect transition="in" filter="box(in)">
                                      <p:cBhvr>
                                        <p:cTn id="27" dur="500"/>
                                        <p:tgtEl>
                                          <p:spTgt spid="3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china+vs+as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80645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txBox="1">
            <a:spLocks noChangeArrowheads="1"/>
          </p:cNvSpPr>
          <p:nvPr/>
        </p:nvSpPr>
        <p:spPr bwMode="auto">
          <a:xfrm>
            <a:off x="4921250" y="-315913"/>
            <a:ext cx="3035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639763" indent="-27305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indent="-22860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123950" indent="-22860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1325563" indent="-22860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1782763" indent="-228600" fontAlgn="base">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239963" indent="-228600" fontAlgn="base">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2697163" indent="-228600" fontAlgn="base">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154363" indent="-228600" fontAlgn="base">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spcBef>
                <a:spcPct val="0"/>
              </a:spcBef>
              <a:buClrTx/>
              <a:buSzTx/>
              <a:buFontTx/>
              <a:buNone/>
            </a:pPr>
            <a:r>
              <a:rPr lang="el-GR" altLang="el-GR" sz="2800">
                <a:solidFill>
                  <a:schemeClr val="accent1"/>
                </a:solidFill>
                <a:latin typeface="Bookman Old Style" pitchFamily="18" charset="0"/>
              </a:rPr>
              <a:t>Κίνα</a:t>
            </a:r>
          </a:p>
        </p:txBody>
      </p:sp>
    </p:spTree>
    <p:extLst>
      <p:ext uri="{BB962C8B-B14F-4D97-AF65-F5344CB8AC3E}">
        <p14:creationId xmlns:p14="http://schemas.microsoft.com/office/powerpoint/2010/main" val="2702747534"/>
      </p:ext>
    </p:extLst>
  </p:cSld>
  <p:clrMapOvr>
    <a:masterClrMapping/>
  </p:clrMapOvr>
  <p:transition>
    <p:cut/>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381000"/>
            <a:ext cx="8229600" cy="1371600"/>
          </a:xfrm>
        </p:spPr>
        <p:txBody>
          <a:bodyPr/>
          <a:lstStyle/>
          <a:p>
            <a:r>
              <a:rPr lang="en-US" altLang="el-GR" smtClean="0"/>
              <a:t> </a:t>
            </a:r>
          </a:p>
        </p:txBody>
      </p:sp>
      <p:pic>
        <p:nvPicPr>
          <p:cNvPr id="47107" name="Picture 5" descr="http://www.southchinasea.org/maps/South%20China%20Sea%20Tables%20and%20Maps_files/sup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60136"/>
      </p:ext>
    </p:extLst>
  </p:cSld>
  <p:clrMapOvr>
    <a:masterClrMapping/>
  </p:clrMapOvr>
  <p:transition>
    <p:cut/>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381000"/>
            <a:ext cx="8229600" cy="1371600"/>
          </a:xfrm>
        </p:spPr>
        <p:txBody>
          <a:bodyPr/>
          <a:lstStyle/>
          <a:p>
            <a:r>
              <a:rPr lang="en-US" altLang="el-GR" smtClean="0"/>
              <a:t> </a:t>
            </a:r>
          </a:p>
        </p:txBody>
      </p:sp>
      <p:pic>
        <p:nvPicPr>
          <p:cNvPr id="48131" name="Picture 5" descr="south+china+s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7463"/>
            <a:ext cx="7775575"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793190"/>
      </p:ext>
    </p:extLst>
  </p:cSld>
  <p:clrMapOvr>
    <a:masterClrMapping/>
  </p:clrMapOvr>
  <p:transition spd="slow">
    <p:push dir="u"/>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H </a:t>
            </a:r>
            <a:r>
              <a:rPr lang="el-GR" dirty="0" smtClean="0"/>
              <a:t>Ινδία</a:t>
            </a:r>
            <a:endParaRPr lang="el-GR" dirty="0"/>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240555149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43" y="980728"/>
            <a:ext cx="7165449" cy="548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172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Τι ορίζουμε ως παγκόσμια διακυβέρνηση;</a:t>
            </a:r>
            <a:endParaRPr lang="en-US" dirty="0"/>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6629400" cy="441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903418"/>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3568" y="188640"/>
            <a:ext cx="7315200" cy="1154097"/>
          </a:xfrm>
        </p:spPr>
        <p:txBody>
          <a:bodyPr/>
          <a:lstStyle/>
          <a:p>
            <a:r>
              <a:rPr lang="en-US" dirty="0" smtClean="0"/>
              <a:t>SAARC</a:t>
            </a:r>
            <a:endParaRPr lang="el-GR" dirty="0"/>
          </a:p>
        </p:txBody>
      </p:sp>
      <p:sp>
        <p:nvSpPr>
          <p:cNvPr id="3" name="Θέση περιεχομένου 2"/>
          <p:cNvSpPr>
            <a:spLocks noGrp="1"/>
          </p:cNvSpPr>
          <p:nvPr>
            <p:ph idx="1"/>
          </p:nvPr>
        </p:nvSpPr>
        <p:spPr>
          <a:xfrm>
            <a:off x="899592" y="1484784"/>
            <a:ext cx="7906072" cy="3971535"/>
          </a:xfrm>
        </p:spPr>
        <p:txBody>
          <a:bodyPr>
            <a:normAutofit/>
          </a:bodyPr>
          <a:lstStyle/>
          <a:p>
            <a:r>
              <a:rPr lang="el-GR" sz="2400" dirty="0" smtClean="0"/>
              <a:t>Δημιουργήθηκε το 1985</a:t>
            </a:r>
          </a:p>
          <a:p>
            <a:r>
              <a:rPr lang="el-GR" sz="2400" dirty="0" smtClean="0"/>
              <a:t>Περιλαμβάνει τα εξής κράτη: </a:t>
            </a:r>
            <a:r>
              <a:rPr lang="el-GR" sz="2400" dirty="0"/>
              <a:t>Αφγανιστάν</a:t>
            </a:r>
            <a:r>
              <a:rPr lang="el-GR" sz="2400" dirty="0" smtClean="0"/>
              <a:t>, </a:t>
            </a:r>
            <a:r>
              <a:rPr lang="el-GR" sz="2400" dirty="0"/>
              <a:t>Ινδία, </a:t>
            </a:r>
            <a:r>
              <a:rPr lang="el-GR" sz="2400" dirty="0" smtClean="0"/>
              <a:t>Μαλδίβες, Μπαγκλαντές, Μπουτάν, Νεπάλ, Πακιστάν και Σρι Λάνκα.</a:t>
            </a:r>
          </a:p>
          <a:p>
            <a:r>
              <a:rPr lang="el-GR" sz="2400" dirty="0" smtClean="0"/>
              <a:t>Το Αφγανιστάν εντάχθηκε τελευταίο το 2007.</a:t>
            </a:r>
            <a:endParaRPr lang="el-GR" sz="2400" dirty="0"/>
          </a:p>
        </p:txBody>
      </p:sp>
      <p:graphicFrame>
        <p:nvGraphicFramePr>
          <p:cNvPr id="4" name="Πίνακας 3"/>
          <p:cNvGraphicFramePr>
            <a:graphicFrameLocks noGrp="1"/>
          </p:cNvGraphicFramePr>
          <p:nvPr>
            <p:extLst>
              <p:ext uri="{D42A27DB-BD31-4B8C-83A1-F6EECF244321}">
                <p14:modId xmlns:p14="http://schemas.microsoft.com/office/powerpoint/2010/main" val="3379999209"/>
              </p:ext>
            </p:extLst>
          </p:nvPr>
        </p:nvGraphicFramePr>
        <p:xfrm>
          <a:off x="1115616" y="3717032"/>
          <a:ext cx="7056784" cy="2743200"/>
        </p:xfrm>
        <a:graphic>
          <a:graphicData uri="http://schemas.openxmlformats.org/drawingml/2006/table">
            <a:tbl>
              <a:tblPr>
                <a:tableStyleId>{5C22544A-7EE6-4342-B048-85BDC9FD1C3A}</a:tableStyleId>
              </a:tblPr>
              <a:tblGrid>
                <a:gridCol w="1766756"/>
                <a:gridCol w="1556794"/>
                <a:gridCol w="1398042"/>
                <a:gridCol w="2335192"/>
              </a:tblGrid>
              <a:tr h="381000">
                <a:tc>
                  <a:txBody>
                    <a:bodyPr/>
                    <a:lstStyle/>
                    <a:p>
                      <a:pPr algn="ctr" fontAlgn="ctr"/>
                      <a:r>
                        <a:rPr lang="el-GR" sz="1800" b="1" u="none" strike="noStrike" dirty="0">
                          <a:effectLst/>
                        </a:rPr>
                        <a:t>Χώρα</a:t>
                      </a:r>
                      <a:endParaRPr lang="el-GR" sz="1800" b="1"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l-GR" sz="1800" b="1" u="none" strike="noStrike" dirty="0">
                          <a:effectLst/>
                        </a:rPr>
                        <a:t>Πληθυσμός</a:t>
                      </a:r>
                      <a:endParaRPr lang="el-GR" sz="1800" b="1"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l-GR" sz="1800" b="1" u="none" strike="noStrike" dirty="0">
                          <a:effectLst/>
                        </a:rPr>
                        <a:t>ΑΕΠ</a:t>
                      </a:r>
                      <a:br>
                        <a:rPr lang="el-GR" sz="1800" b="1" u="none" strike="noStrike" dirty="0">
                          <a:effectLst/>
                        </a:rPr>
                      </a:br>
                      <a:r>
                        <a:rPr lang="el-GR" sz="1800" b="1" u="none" strike="noStrike" dirty="0">
                          <a:effectLst/>
                        </a:rPr>
                        <a:t>δις $</a:t>
                      </a:r>
                      <a:endParaRPr lang="el-GR" sz="1800" b="1"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l-GR" sz="1800" b="1" u="none" strike="noStrike" dirty="0">
                          <a:effectLst/>
                        </a:rPr>
                        <a:t>Πληθυσμός κάτω από τα όρια της φτώχειας</a:t>
                      </a:r>
                      <a:endParaRPr lang="el-GR" sz="1800" b="1"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90500">
                <a:tc>
                  <a:txBody>
                    <a:bodyPr/>
                    <a:lstStyle/>
                    <a:p>
                      <a:pPr algn="ctr" fontAlgn="b"/>
                      <a:r>
                        <a:rPr lang="el-GR" sz="1800" b="0" u="none" strike="noStrike" dirty="0">
                          <a:solidFill>
                            <a:schemeClr val="bg1"/>
                          </a:solidFill>
                          <a:effectLst/>
                        </a:rPr>
                        <a:t>Αφγανιστάν</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fontAlgn="ctr"/>
                      <a:r>
                        <a:rPr lang="el-GR" sz="1800" u="none" strike="noStrike">
                          <a:effectLst/>
                        </a:rPr>
                        <a:t>32.007</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fontAlgn="ctr"/>
                      <a:r>
                        <a:rPr lang="el-GR" sz="1800" u="none" strike="noStrike">
                          <a:effectLst/>
                        </a:rPr>
                        <a:t>21.3</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fontAlgn="ctr"/>
                      <a:r>
                        <a:rPr lang="el-GR" sz="1800" u="none" strike="noStrike">
                          <a:effectLst/>
                        </a:rPr>
                        <a:t>15.8%</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r>
              <a:tr h="190500">
                <a:tc>
                  <a:txBody>
                    <a:bodyPr/>
                    <a:lstStyle/>
                    <a:p>
                      <a:pPr algn="ctr" fontAlgn="b"/>
                      <a:r>
                        <a:rPr lang="el-GR" sz="1800" b="0" u="none" strike="noStrike" dirty="0">
                          <a:solidFill>
                            <a:schemeClr val="bg1"/>
                          </a:solidFill>
                          <a:effectLst/>
                        </a:rPr>
                        <a:t>Μπαγκλαντές</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159.857</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205.3</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31.5%</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Μπουτάν</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0.779</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2.2</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23.7%</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Ινδία</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tc>
                  <a:txBody>
                    <a:bodyPr/>
                    <a:lstStyle/>
                    <a:p>
                      <a:pPr algn="ctr" fontAlgn="ctr"/>
                      <a:r>
                        <a:rPr lang="el-GR" sz="1800" u="none" strike="noStrike" dirty="0">
                          <a:effectLst/>
                        </a:rPr>
                        <a:t>1,276.2</a:t>
                      </a:r>
                      <a:endParaRPr lang="el-GR" sz="18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tc>
                  <a:txBody>
                    <a:bodyPr/>
                    <a:lstStyle/>
                    <a:p>
                      <a:pPr algn="ctr" fontAlgn="ctr"/>
                      <a:r>
                        <a:rPr lang="el-GR" sz="1800" u="none" strike="noStrike" dirty="0">
                          <a:effectLst/>
                        </a:rPr>
                        <a:t>2,308</a:t>
                      </a:r>
                      <a:endParaRPr lang="el-GR" sz="18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tc>
                  <a:txBody>
                    <a:bodyPr/>
                    <a:lstStyle/>
                    <a:p>
                      <a:pPr algn="ctr" fontAlgn="ctr"/>
                      <a:r>
                        <a:rPr lang="el-GR" sz="1800" u="none" strike="noStrike" dirty="0">
                          <a:effectLst/>
                        </a:rPr>
                        <a:t>21.9%</a:t>
                      </a:r>
                      <a:endParaRPr lang="el-GR" sz="18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tr>
              <a:tr h="190500">
                <a:tc>
                  <a:txBody>
                    <a:bodyPr/>
                    <a:lstStyle/>
                    <a:p>
                      <a:pPr algn="ctr" fontAlgn="ctr"/>
                      <a:r>
                        <a:rPr lang="el-GR" sz="1800" b="0" u="none" strike="noStrike" dirty="0">
                          <a:solidFill>
                            <a:schemeClr val="bg1"/>
                          </a:solidFill>
                          <a:effectLst/>
                        </a:rPr>
                        <a:t>Μαλδίβες</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0.38</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3</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16%</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Νεπάλ</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28.4</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21.6</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25.2%</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Πακιστάν</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190.4</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250</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22.6%</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90500">
                <a:tc>
                  <a:txBody>
                    <a:bodyPr/>
                    <a:lstStyle/>
                    <a:p>
                      <a:pPr algn="ctr" fontAlgn="ctr"/>
                      <a:r>
                        <a:rPr lang="el-GR" sz="1800" b="0" u="none" strike="noStrike" dirty="0">
                          <a:solidFill>
                            <a:schemeClr val="bg1"/>
                          </a:solidFill>
                          <a:effectLst/>
                        </a:rPr>
                        <a:t>Σρι Λάνκα</a:t>
                      </a:r>
                      <a:endParaRPr lang="el-GR" sz="1800" b="0" i="0" u="none" strike="noStrike" dirty="0">
                        <a:solidFill>
                          <a:schemeClr val="bg1"/>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21.7</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a:effectLst/>
                        </a:rPr>
                        <a:t>80.4</a:t>
                      </a:r>
                      <a:endParaRPr lang="el-GR" sz="1800" b="0" i="0" u="none" strike="noStrike">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ctr"/>
                      <a:r>
                        <a:rPr lang="el-GR" sz="1800" u="none" strike="noStrike" dirty="0">
                          <a:effectLst/>
                        </a:rPr>
                        <a:t>8.9%</a:t>
                      </a:r>
                      <a:endParaRPr lang="el-GR" sz="18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bl>
          </a:graphicData>
        </a:graphic>
      </p:graphicFrame>
      <p:sp>
        <p:nvSpPr>
          <p:cNvPr id="5" name="AutoShape 1" descr="https://upload.wikimedia.org/wikipedia/commons/thumb/9/9a/Flag_of_Afghanistan.svg/23px-Flag_of_Afghanistan.svg.png"/>
          <p:cNvSpPr>
            <a:spLocks noChangeAspect="1" noChangeArrowheads="1"/>
          </p:cNvSpPr>
          <p:nvPr/>
        </p:nvSpPr>
        <p:spPr bwMode="auto">
          <a:xfrm>
            <a:off x="2997200" y="4157663"/>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l-GR"/>
          </a:p>
        </p:txBody>
      </p:sp>
      <p:sp>
        <p:nvSpPr>
          <p:cNvPr id="6" name="AutoShape 1" descr="https://upload.wikimedia.org/wikipedia/commons/thumb/9/9a/Flag_of_Afghanistan.svg/23px-Flag_of_Afghanistan.svg.png"/>
          <p:cNvSpPr>
            <a:spLocks noChangeAspect="1" noChangeArrowheads="1"/>
          </p:cNvSpPr>
          <p:nvPr/>
        </p:nvSpPr>
        <p:spPr bwMode="auto">
          <a:xfrm>
            <a:off x="2997200" y="4348163"/>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l-GR"/>
          </a:p>
        </p:txBody>
      </p:sp>
    </p:spTree>
    <p:extLst>
      <p:ext uri="{BB962C8B-B14F-4D97-AF65-F5344CB8AC3E}">
        <p14:creationId xmlns:p14="http://schemas.microsoft.com/office/powerpoint/2010/main" val="304176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H </a:t>
            </a:r>
            <a:r>
              <a:rPr lang="el-GR" dirty="0" smtClean="0"/>
              <a:t>Νότιος Αφρική</a:t>
            </a:r>
            <a:endParaRPr lang="el-GR" dirty="0"/>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363315117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0" y="198438"/>
            <a:ext cx="9144000" cy="1143000"/>
          </a:xfrm>
        </p:spPr>
        <p:txBody>
          <a:bodyPr/>
          <a:lstStyle/>
          <a:p>
            <a:r>
              <a:rPr lang="el-GR" altLang="el-GR" sz="3600"/>
              <a:t>Η </a:t>
            </a:r>
            <a:r>
              <a:rPr lang="en-US" altLang="el-GR" sz="3600"/>
              <a:t>SADC</a:t>
            </a:r>
            <a:endParaRPr lang="el-GR" altLang="el-GR" sz="3600"/>
          </a:p>
        </p:txBody>
      </p:sp>
      <p:sp>
        <p:nvSpPr>
          <p:cNvPr id="55299" name="Rectangle 3"/>
          <p:cNvSpPr>
            <a:spLocks noGrp="1" noChangeArrowheads="1"/>
          </p:cNvSpPr>
          <p:nvPr>
            <p:ph type="body" idx="1"/>
          </p:nvPr>
        </p:nvSpPr>
        <p:spPr>
          <a:xfrm>
            <a:off x="250825" y="1484312"/>
            <a:ext cx="4176713" cy="5113040"/>
          </a:xfrm>
        </p:spPr>
        <p:txBody>
          <a:bodyPr>
            <a:normAutofit/>
          </a:bodyPr>
          <a:lstStyle/>
          <a:p>
            <a:pPr>
              <a:buFont typeface="Wingdings" pitchFamily="2" charset="2"/>
              <a:buNone/>
            </a:pPr>
            <a:r>
              <a:rPr lang="el-GR" altLang="el-GR" sz="1800" dirty="0"/>
              <a:t>Το 1980 δημιουργήθηκε η </a:t>
            </a:r>
            <a:r>
              <a:rPr lang="en-US" altLang="el-GR" sz="1800" dirty="0"/>
              <a:t>SADCC </a:t>
            </a:r>
            <a:r>
              <a:rPr lang="el-GR" altLang="el-GR" sz="1800" dirty="0"/>
              <a:t>για τη μείωση της οικονομικής εξάρτησης των μελών της από τη Νότια Αφρική του απαρτχάιντ.</a:t>
            </a:r>
          </a:p>
          <a:p>
            <a:pPr>
              <a:buFont typeface="Wingdings" pitchFamily="2" charset="2"/>
              <a:buNone/>
            </a:pPr>
            <a:r>
              <a:rPr lang="el-GR" altLang="el-GR" sz="1800" dirty="0"/>
              <a:t>Στις αρχές της δεκαετίας του 1990, η </a:t>
            </a:r>
            <a:r>
              <a:rPr lang="en-US" altLang="el-GR" sz="1800" dirty="0"/>
              <a:t>SADCC </a:t>
            </a:r>
            <a:r>
              <a:rPr lang="el-GR" altLang="el-GR" sz="1800" dirty="0"/>
              <a:t>μετασχηματίστηκε σε </a:t>
            </a:r>
            <a:r>
              <a:rPr lang="en-US" altLang="el-GR" sz="1800" dirty="0"/>
              <a:t>SADC</a:t>
            </a:r>
            <a:r>
              <a:rPr lang="el-GR" altLang="el-GR" sz="1800" dirty="0"/>
              <a:t> και το 1994 η δημοκρατική πλέον Νότια </a:t>
            </a:r>
            <a:r>
              <a:rPr lang="el-GR" altLang="el-GR" sz="1800" dirty="0" smtClean="0"/>
              <a:t>Αφρική έγινε </a:t>
            </a:r>
            <a:r>
              <a:rPr lang="el-GR" altLang="el-GR" sz="1800" dirty="0"/>
              <a:t>πλήρες μέλος</a:t>
            </a:r>
          </a:p>
          <a:p>
            <a:pPr>
              <a:buFont typeface="Wingdings" pitchFamily="2" charset="2"/>
              <a:buNone/>
            </a:pPr>
            <a:r>
              <a:rPr lang="el-GR" altLang="el-GR" sz="1800" dirty="0"/>
              <a:t>Σήμερα, η </a:t>
            </a:r>
            <a:r>
              <a:rPr lang="en-US" altLang="el-GR" sz="1800" dirty="0"/>
              <a:t>SADC </a:t>
            </a:r>
            <a:r>
              <a:rPr lang="el-GR" altLang="el-GR" sz="1800" dirty="0"/>
              <a:t>έχει 14 </a:t>
            </a:r>
            <a:r>
              <a:rPr lang="el-GR" altLang="el-GR" sz="1800" dirty="0" smtClean="0"/>
              <a:t>μέλη</a:t>
            </a:r>
            <a:r>
              <a:rPr lang="en-US" altLang="el-GR" sz="1800" dirty="0"/>
              <a:t> </a:t>
            </a:r>
            <a:r>
              <a:rPr lang="el-GR" altLang="el-GR" sz="1800" dirty="0" smtClean="0"/>
              <a:t>και</a:t>
            </a:r>
            <a:r>
              <a:rPr lang="en-US" altLang="el-GR" sz="1800" dirty="0" smtClean="0"/>
              <a:t> </a:t>
            </a:r>
            <a:r>
              <a:rPr lang="el-GR" altLang="el-GR" sz="1800" dirty="0"/>
              <a:t>περιλαμβάνει περισσότερους από 220 εκατ. </a:t>
            </a:r>
            <a:r>
              <a:rPr lang="el-GR" altLang="el-GR" sz="1800" dirty="0" smtClean="0"/>
              <a:t>κατοίκους</a:t>
            </a:r>
            <a:r>
              <a:rPr lang="en-US" altLang="el-GR" sz="1800" dirty="0" smtClean="0"/>
              <a:t>.</a:t>
            </a:r>
            <a:endParaRPr lang="en-US" altLang="el-GR" sz="1800" dirty="0"/>
          </a:p>
          <a:p>
            <a:pPr>
              <a:buFont typeface="Wingdings" pitchFamily="2" charset="2"/>
              <a:buNone/>
            </a:pPr>
            <a:r>
              <a:rPr lang="el-GR" altLang="el-GR" sz="1800" dirty="0"/>
              <a:t>Η οργάνωσή της είναι διακυβερνητικού χαρακτήρα ενώ παρά τα πολλά προβλήματα των χωρών μελών της οι διακηρύξεις για το μέλλον είναι φιλόδοξες</a:t>
            </a:r>
            <a:r>
              <a:rPr lang="el-GR" altLang="el-GR" sz="1800" dirty="0" smtClean="0"/>
              <a:t>.</a:t>
            </a:r>
            <a:endParaRPr lang="en-US" altLang="el-GR" sz="1800" dirty="0"/>
          </a:p>
        </p:txBody>
      </p:sp>
      <p:pic>
        <p:nvPicPr>
          <p:cNvPr id="55323" name="Picture 27" descr="SA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075" y="1773238"/>
            <a:ext cx="4606925" cy="4392612"/>
          </a:xfrm>
          <a:prstGeom prst="rect">
            <a:avLst/>
          </a:prstGeom>
          <a:solidFill>
            <a:schemeClr val="tx1">
              <a:alpha val="0"/>
            </a:schemeClr>
          </a:solidFill>
        </p:spPr>
      </p:pic>
    </p:spTree>
    <p:extLst>
      <p:ext uri="{BB962C8B-B14F-4D97-AF65-F5344CB8AC3E}">
        <p14:creationId xmlns:p14="http://schemas.microsoft.com/office/powerpoint/2010/main" val="139414007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468313" y="260350"/>
            <a:ext cx="8229600" cy="1143000"/>
          </a:xfrm>
        </p:spPr>
        <p:txBody>
          <a:bodyPr/>
          <a:lstStyle/>
          <a:p>
            <a:r>
              <a:rPr lang="en-US" altLang="el-GR" sz="3600"/>
              <a:t>SADC</a:t>
            </a:r>
            <a:endParaRPr lang="el-GR" altLang="el-GR" sz="3600"/>
          </a:p>
        </p:txBody>
      </p:sp>
      <p:sp>
        <p:nvSpPr>
          <p:cNvPr id="58371" name="Rectangle 3"/>
          <p:cNvSpPr>
            <a:spLocks noGrp="1" noChangeArrowheads="1"/>
          </p:cNvSpPr>
          <p:nvPr>
            <p:ph type="body" idx="1"/>
          </p:nvPr>
        </p:nvSpPr>
        <p:spPr>
          <a:xfrm>
            <a:off x="430213" y="1990725"/>
            <a:ext cx="8713787" cy="4462611"/>
          </a:xfrm>
        </p:spPr>
        <p:txBody>
          <a:bodyPr>
            <a:normAutofit/>
          </a:bodyPr>
          <a:lstStyle/>
          <a:p>
            <a:pPr>
              <a:lnSpc>
                <a:spcPct val="90000"/>
              </a:lnSpc>
              <a:buFont typeface="Wingdings" pitchFamily="2" charset="2"/>
              <a:buNone/>
            </a:pPr>
            <a:r>
              <a:rPr lang="el-GR" altLang="el-GR" sz="2400" dirty="0"/>
              <a:t>Εντός της</a:t>
            </a:r>
            <a:r>
              <a:rPr lang="en-US" altLang="el-GR" sz="2400" dirty="0"/>
              <a:t> SADC, </a:t>
            </a:r>
            <a:r>
              <a:rPr lang="el-GR" altLang="el-GR" sz="2400" dirty="0"/>
              <a:t>η Νότια Αφρική αποτελεί τον αδιαμφισβήτητο ηγεμόνα</a:t>
            </a:r>
            <a:r>
              <a:rPr lang="en-US" altLang="el-GR" sz="2400" dirty="0"/>
              <a:t>:</a:t>
            </a:r>
          </a:p>
          <a:p>
            <a:pPr>
              <a:lnSpc>
                <a:spcPct val="90000"/>
              </a:lnSpc>
            </a:pPr>
            <a:r>
              <a:rPr lang="el-GR" altLang="el-GR" sz="2400" dirty="0"/>
              <a:t>Περικλείει το </a:t>
            </a:r>
            <a:r>
              <a:rPr lang="en-US" altLang="el-GR" sz="2400" dirty="0"/>
              <a:t>20% </a:t>
            </a:r>
            <a:r>
              <a:rPr lang="el-GR" altLang="el-GR" sz="2400" dirty="0"/>
              <a:t>του συνολικού πληθυσμού</a:t>
            </a:r>
            <a:r>
              <a:rPr lang="en-US" altLang="el-GR" sz="2400" dirty="0"/>
              <a:t>, </a:t>
            </a:r>
            <a:r>
              <a:rPr lang="el-GR" altLang="el-GR" sz="2400" dirty="0"/>
              <a:t>το </a:t>
            </a:r>
            <a:r>
              <a:rPr lang="en-US" altLang="el-GR" sz="2400" dirty="0"/>
              <a:t>69% </a:t>
            </a:r>
            <a:r>
              <a:rPr lang="el-GR" altLang="el-GR" sz="2400" dirty="0"/>
              <a:t>του συνολικού ΑΕΠ ενώ οι στρατιωτικές της δαπάνες για το </a:t>
            </a:r>
            <a:r>
              <a:rPr lang="en-US" altLang="el-GR" sz="2400" dirty="0"/>
              <a:t>2005 </a:t>
            </a:r>
            <a:r>
              <a:rPr lang="el-GR" altLang="el-GR" sz="2400" dirty="0"/>
              <a:t>ήταν μεγαλύτερες κατά </a:t>
            </a:r>
            <a:r>
              <a:rPr lang="en-US" altLang="el-GR" sz="2400" dirty="0"/>
              <a:t>175% </a:t>
            </a:r>
            <a:r>
              <a:rPr lang="el-GR" altLang="el-GR" sz="2400" dirty="0"/>
              <a:t>από το δεύτερο μεγαλύτερο</a:t>
            </a:r>
            <a:r>
              <a:rPr lang="en-US" altLang="el-GR" sz="2400" dirty="0"/>
              <a:t> (</a:t>
            </a:r>
            <a:r>
              <a:rPr lang="el-GR" altLang="el-GR" sz="2400" dirty="0"/>
              <a:t>Αγκόλα</a:t>
            </a:r>
            <a:r>
              <a:rPr lang="en-US" altLang="el-GR" sz="2400" dirty="0"/>
              <a:t>).</a:t>
            </a:r>
            <a:endParaRPr lang="el-GR" altLang="el-GR" sz="2400" dirty="0"/>
          </a:p>
          <a:p>
            <a:pPr>
              <a:lnSpc>
                <a:spcPct val="90000"/>
              </a:lnSpc>
            </a:pPr>
            <a:r>
              <a:rPr lang="el-GR" altLang="el-GR" sz="2400" dirty="0"/>
              <a:t>Το διεθνές ενδιαφέρον για την Αφρική γενικότερα και για την περιοχή της </a:t>
            </a:r>
            <a:r>
              <a:rPr lang="en-US" altLang="el-GR" sz="2400" dirty="0"/>
              <a:t>SADC</a:t>
            </a:r>
            <a:r>
              <a:rPr lang="el-GR" altLang="el-GR" sz="2400" dirty="0"/>
              <a:t> ειδικότερα είναι πολύ μικρό.</a:t>
            </a:r>
          </a:p>
          <a:p>
            <a:pPr>
              <a:lnSpc>
                <a:spcPct val="90000"/>
              </a:lnSpc>
            </a:pPr>
            <a:r>
              <a:rPr lang="el-GR" altLang="el-GR" sz="2400" dirty="0"/>
              <a:t>Η οργανωτική δομή της Ένωσης είναι καθαρά διακυβερνητικού χαρακτήρα – κεντρικό της όργανο είναι η Σύνοδος που περιλαμβάνει τους αρχηγούς των κρατών ή κυβερνήσεων των μελών της </a:t>
            </a:r>
            <a:r>
              <a:rPr lang="en-US" altLang="el-GR" sz="2400" dirty="0"/>
              <a:t>SADC.</a:t>
            </a:r>
          </a:p>
          <a:p>
            <a:pPr>
              <a:lnSpc>
                <a:spcPct val="90000"/>
              </a:lnSpc>
              <a:buFont typeface="Wingdings" pitchFamily="2" charset="2"/>
              <a:buNone/>
            </a:pPr>
            <a:endParaRPr lang="el-GR" altLang="el-GR" sz="2400" dirty="0"/>
          </a:p>
        </p:txBody>
      </p:sp>
    </p:spTree>
    <p:extLst>
      <p:ext uri="{BB962C8B-B14F-4D97-AF65-F5344CB8AC3E}">
        <p14:creationId xmlns:p14="http://schemas.microsoft.com/office/powerpoint/2010/main" val="1579069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anim calcmode="lin" valueType="num">
                                      <p:cBhvr additive="base">
                                        <p:cTn id="11"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837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anim calcmode="lin" valueType="num">
                                      <p:cBhvr additive="base">
                                        <p:cTn id="15"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837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anim calcmode="lin" valueType="num">
                                      <p:cBhvr additive="base">
                                        <p:cTn id="19"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21" y="228600"/>
            <a:ext cx="8633079"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846931"/>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1"/>
            <a:ext cx="9144000" cy="409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14800"/>
            <a:ext cx="6324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33420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705225"/>
            <a:ext cx="679132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74808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55964" y="89988"/>
            <a:ext cx="7315200" cy="1154097"/>
          </a:xfrm>
        </p:spPr>
        <p:txBody>
          <a:bodyPr/>
          <a:lstStyle/>
          <a:p>
            <a:r>
              <a:rPr lang="el-GR" dirty="0" smtClean="0"/>
              <a:t>Συμμετοχή σε </a:t>
            </a:r>
            <a:r>
              <a:rPr lang="en-US" dirty="0" smtClean="0"/>
              <a:t>IFIs</a:t>
            </a:r>
            <a:endParaRPr lang="el-GR" dirty="0"/>
          </a:p>
        </p:txBody>
      </p:sp>
      <p:sp>
        <p:nvSpPr>
          <p:cNvPr id="3" name="Θέση περιεχομένου 2"/>
          <p:cNvSpPr>
            <a:spLocks noGrp="1"/>
          </p:cNvSpPr>
          <p:nvPr>
            <p:ph idx="1"/>
          </p:nvPr>
        </p:nvSpPr>
        <p:spPr>
          <a:xfrm>
            <a:off x="827584" y="1772817"/>
            <a:ext cx="7978080" cy="4536544"/>
          </a:xfrm>
        </p:spPr>
        <p:txBody>
          <a:bodyPr>
            <a:normAutofit/>
          </a:bodyPr>
          <a:lstStyle/>
          <a:p>
            <a:r>
              <a:rPr lang="en-US" sz="2400" dirty="0" smtClean="0"/>
              <a:t>IBRD: </a:t>
            </a:r>
            <a:r>
              <a:rPr lang="el-GR" sz="2400" dirty="0" smtClean="0"/>
              <a:t>Από </a:t>
            </a:r>
            <a:r>
              <a:rPr lang="en-US" sz="2400" dirty="0" smtClean="0"/>
              <a:t>42</a:t>
            </a:r>
            <a:r>
              <a:rPr lang="el-GR" sz="2400" dirty="0" smtClean="0"/>
              <a:t>,</a:t>
            </a:r>
            <a:r>
              <a:rPr lang="en-US" sz="2400" dirty="0" smtClean="0"/>
              <a:t>6</a:t>
            </a:r>
            <a:r>
              <a:rPr lang="en-US" sz="2400" dirty="0"/>
              <a:t>% </a:t>
            </a:r>
            <a:r>
              <a:rPr lang="el-GR" sz="2400" dirty="0" smtClean="0"/>
              <a:t>σε</a:t>
            </a:r>
            <a:r>
              <a:rPr lang="en-US" sz="2400" dirty="0" smtClean="0"/>
              <a:t> 47</a:t>
            </a:r>
            <a:r>
              <a:rPr lang="el-GR" sz="2400" dirty="0" smtClean="0"/>
              <a:t>,</a:t>
            </a:r>
            <a:r>
              <a:rPr lang="en-US" sz="2400" dirty="0" smtClean="0"/>
              <a:t>19</a:t>
            </a:r>
            <a:r>
              <a:rPr lang="en-US" sz="2400" dirty="0"/>
              <a:t>% </a:t>
            </a:r>
            <a:r>
              <a:rPr lang="el-GR" sz="2400" dirty="0" smtClean="0"/>
              <a:t>για τον αναπτυσσόμενο κόσμο και από 10,41% σε 12,34% για τα </a:t>
            </a:r>
            <a:r>
              <a:rPr lang="en-US" sz="2400" dirty="0" smtClean="0"/>
              <a:t>BRIC </a:t>
            </a:r>
            <a:endParaRPr lang="el-GR" sz="2400" dirty="0" smtClean="0"/>
          </a:p>
          <a:p>
            <a:pPr marL="45720" indent="0">
              <a:buNone/>
            </a:pPr>
            <a:r>
              <a:rPr lang="el-GR" sz="2400" dirty="0" smtClean="0"/>
              <a:t>(μείωση του ποσοστού των ανεπτυγμένων κρατών από </a:t>
            </a:r>
            <a:r>
              <a:rPr lang="en-US" sz="2400" dirty="0" smtClean="0"/>
              <a:t>57</a:t>
            </a:r>
            <a:r>
              <a:rPr lang="el-GR" sz="2400" dirty="0" smtClean="0"/>
              <a:t>,</a:t>
            </a:r>
            <a:r>
              <a:rPr lang="en-US" sz="2400" dirty="0" smtClean="0"/>
              <a:t>4</a:t>
            </a:r>
            <a:r>
              <a:rPr lang="en-US" sz="2400" dirty="0"/>
              <a:t>% </a:t>
            </a:r>
            <a:r>
              <a:rPr lang="el-GR" sz="2400" dirty="0" smtClean="0"/>
              <a:t>σε </a:t>
            </a:r>
            <a:r>
              <a:rPr lang="en-US" sz="2400" dirty="0" smtClean="0"/>
              <a:t>52</a:t>
            </a:r>
            <a:r>
              <a:rPr lang="el-GR" sz="2400" dirty="0" smtClean="0"/>
              <a:t>,</a:t>
            </a:r>
            <a:r>
              <a:rPr lang="en-US" sz="2400" dirty="0" smtClean="0"/>
              <a:t>81%</a:t>
            </a:r>
            <a:r>
              <a:rPr lang="el-GR" sz="2400" dirty="0" smtClean="0"/>
              <a:t>)</a:t>
            </a:r>
            <a:endParaRPr lang="en-US" sz="2400" dirty="0" smtClean="0"/>
          </a:p>
          <a:p>
            <a:pPr marL="45720" indent="0">
              <a:buNone/>
            </a:pPr>
            <a:endParaRPr lang="en-US" sz="2400" dirty="0" smtClean="0"/>
          </a:p>
          <a:p>
            <a:r>
              <a:rPr lang="en-US" sz="2400" dirty="0" smtClean="0"/>
              <a:t>IMF: </a:t>
            </a:r>
            <a:r>
              <a:rPr lang="el-GR" sz="2400" dirty="0"/>
              <a:t>Από </a:t>
            </a:r>
            <a:r>
              <a:rPr lang="el-GR" sz="2400" dirty="0" smtClean="0"/>
              <a:t>39,4</a:t>
            </a:r>
            <a:r>
              <a:rPr lang="en-US" sz="2400" dirty="0" smtClean="0"/>
              <a:t>% </a:t>
            </a:r>
            <a:r>
              <a:rPr lang="el-GR" sz="2400" dirty="0"/>
              <a:t>σε</a:t>
            </a:r>
            <a:r>
              <a:rPr lang="en-US" sz="2400" dirty="0"/>
              <a:t> </a:t>
            </a:r>
            <a:r>
              <a:rPr lang="en-US" sz="2400" dirty="0" smtClean="0"/>
              <a:t>4</a:t>
            </a:r>
            <a:r>
              <a:rPr lang="el-GR" sz="2400" dirty="0" smtClean="0"/>
              <a:t>4,7</a:t>
            </a:r>
            <a:r>
              <a:rPr lang="en-US" sz="2400" dirty="0" smtClean="0"/>
              <a:t>% </a:t>
            </a:r>
            <a:r>
              <a:rPr lang="el-GR" sz="2400" dirty="0"/>
              <a:t>για τον αναπτυσσόμενο κόσμο και από </a:t>
            </a:r>
            <a:r>
              <a:rPr lang="el-GR" sz="2400" dirty="0" smtClean="0"/>
              <a:t>8,96% </a:t>
            </a:r>
            <a:r>
              <a:rPr lang="el-GR" sz="2400" dirty="0"/>
              <a:t>σε </a:t>
            </a:r>
            <a:r>
              <a:rPr lang="el-GR" sz="2400" dirty="0" smtClean="0"/>
              <a:t>13,48% </a:t>
            </a:r>
            <a:r>
              <a:rPr lang="el-GR" sz="2400" dirty="0"/>
              <a:t>για τα </a:t>
            </a:r>
            <a:r>
              <a:rPr lang="en-US" sz="2400" dirty="0"/>
              <a:t>BRIC </a:t>
            </a:r>
            <a:endParaRPr lang="el-GR" sz="2400" dirty="0" smtClean="0"/>
          </a:p>
          <a:p>
            <a:pPr marL="45720" indent="0">
              <a:buNone/>
            </a:pPr>
            <a:r>
              <a:rPr lang="el-GR" sz="2400" dirty="0"/>
              <a:t>(μείωση του ποσοστού των ανεπτυγμένων κρατών από </a:t>
            </a:r>
            <a:r>
              <a:rPr lang="el-GR" sz="2400" dirty="0" smtClean="0"/>
              <a:t>60,6</a:t>
            </a:r>
            <a:r>
              <a:rPr lang="en-US" sz="2400" dirty="0" smtClean="0"/>
              <a:t>% </a:t>
            </a:r>
            <a:r>
              <a:rPr lang="el-GR" sz="2400" dirty="0"/>
              <a:t>σε </a:t>
            </a:r>
            <a:r>
              <a:rPr lang="en-US" sz="2400" dirty="0" smtClean="0"/>
              <a:t>5</a:t>
            </a:r>
            <a:r>
              <a:rPr lang="el-GR" sz="2400" dirty="0" smtClean="0"/>
              <a:t>5,</a:t>
            </a:r>
            <a:r>
              <a:rPr lang="el-GR" sz="2400" dirty="0"/>
              <a:t>3</a:t>
            </a:r>
            <a:r>
              <a:rPr lang="en-US" sz="2400" dirty="0" smtClean="0"/>
              <a:t>%</a:t>
            </a:r>
            <a:r>
              <a:rPr lang="el-GR" sz="2400" dirty="0"/>
              <a:t>)</a:t>
            </a:r>
            <a:endParaRPr lang="en-US" sz="2400" dirty="0"/>
          </a:p>
          <a:p>
            <a:pPr marL="45720" indent="0">
              <a:buNone/>
            </a:pPr>
            <a:endParaRPr lang="el-GR" sz="2400" dirty="0"/>
          </a:p>
          <a:p>
            <a:endParaRPr lang="el-GR" sz="2400" dirty="0"/>
          </a:p>
        </p:txBody>
      </p:sp>
    </p:spTree>
    <p:extLst>
      <p:ext uri="{BB962C8B-B14F-4D97-AF65-F5344CB8AC3E}">
        <p14:creationId xmlns:p14="http://schemas.microsoft.com/office/powerpoint/2010/main" val="250560779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wift.com/assets/swift_com/images/products_services/RMB_graph3_no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38"/>
            <a:ext cx="9187190" cy="687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16362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nminbi increasingly used for trade with China/HK - CTMf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700057"/>
            <a:ext cx="9144000" cy="564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974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Παγκόσμια διακυβέρνηση</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l-GR" dirty="0" smtClean="0"/>
              <a:t>Η διαδικασία διαμόρφωσης κοινών απαντήσεων σε παγκόσμια κλίμακα επί παγκόσμιων/περιφερειακών ζητημάτων (ή και εθνικών που μπορεί να έχουν παγκόσμιες διαστάσεις)</a:t>
            </a:r>
            <a:endParaRPr lang="en-US" dirty="0" smtClean="0"/>
          </a:p>
          <a:p>
            <a:pPr marL="0" indent="0">
              <a:buNone/>
            </a:pPr>
            <a:endParaRPr lang="en-US" dirty="0"/>
          </a:p>
          <a:p>
            <a:pPr marL="0" indent="0">
              <a:buNone/>
            </a:pPr>
            <a:r>
              <a:rPr lang="el-GR" dirty="0"/>
              <a:t>Ζητούμενο </a:t>
            </a:r>
            <a:r>
              <a:rPr lang="el-GR" b="1" dirty="0" smtClean="0">
                <a:solidFill>
                  <a:srgbClr val="FFC000"/>
                </a:solidFill>
              </a:rPr>
              <a:t>η αλληλεξάρτηση</a:t>
            </a:r>
          </a:p>
          <a:p>
            <a:pPr marL="0" indent="0">
              <a:buNone/>
            </a:pPr>
            <a:endParaRPr lang="el-GR" dirty="0"/>
          </a:p>
          <a:p>
            <a:pPr marL="0" indent="0">
              <a:buNone/>
            </a:pPr>
            <a:r>
              <a:rPr lang="el-GR" dirty="0" smtClean="0"/>
              <a:t>Πολιτική</a:t>
            </a:r>
          </a:p>
          <a:p>
            <a:pPr marL="0" indent="0">
              <a:buNone/>
            </a:pPr>
            <a:endParaRPr lang="el-GR" dirty="0"/>
          </a:p>
          <a:p>
            <a:pPr marL="0" indent="0">
              <a:buNone/>
            </a:pPr>
            <a:r>
              <a:rPr lang="el-GR" dirty="0" smtClean="0"/>
              <a:t>Οικονομία</a:t>
            </a:r>
          </a:p>
          <a:p>
            <a:pPr marL="0" indent="0">
              <a:buNone/>
            </a:pPr>
            <a:endParaRPr lang="el-GR" dirty="0"/>
          </a:p>
          <a:p>
            <a:pPr marL="0" indent="0">
              <a:buNone/>
            </a:pPr>
            <a:r>
              <a:rPr lang="el-GR" dirty="0" smtClean="0"/>
              <a:t>Περιβάλλον</a:t>
            </a:r>
          </a:p>
          <a:p>
            <a:pPr marL="0" indent="0">
              <a:buNone/>
            </a:pPr>
            <a:endParaRPr lang="el-GR" dirty="0"/>
          </a:p>
          <a:p>
            <a:pPr marL="0" indent="0">
              <a:buNone/>
            </a:pPr>
            <a:r>
              <a:rPr lang="el-GR" dirty="0" smtClean="0"/>
              <a:t>….</a:t>
            </a:r>
            <a:endParaRPr lang="en-US" dirty="0"/>
          </a:p>
        </p:txBody>
      </p:sp>
    </p:spTree>
    <p:extLst>
      <p:ext uri="{BB962C8B-B14F-4D97-AF65-F5344CB8AC3E}">
        <p14:creationId xmlns:p14="http://schemas.microsoft.com/office/powerpoint/2010/main" val="379388771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val="2131065421"/>
              </p:ext>
            </p:extLst>
          </p:nvPr>
        </p:nvGraphicFramePr>
        <p:xfrm>
          <a:off x="755576" y="1196752"/>
          <a:ext cx="7344816" cy="4669176"/>
        </p:xfrm>
        <a:graphic>
          <a:graphicData uri="http://schemas.openxmlformats.org/drawingml/2006/table">
            <a:tbl>
              <a:tblPr firstRow="1" firstCol="1" bandRow="1">
                <a:tableStyleId>{5C22544A-7EE6-4342-B048-85BDC9FD1C3A}</a:tableStyleId>
              </a:tblPr>
              <a:tblGrid>
                <a:gridCol w="2448272"/>
                <a:gridCol w="2448272"/>
                <a:gridCol w="2448272"/>
              </a:tblGrid>
              <a:tr h="1732146">
                <a:tc>
                  <a:txBody>
                    <a:bodyPr/>
                    <a:lstStyle/>
                    <a:p>
                      <a:pPr algn="ctr">
                        <a:lnSpc>
                          <a:spcPct val="115000"/>
                        </a:lnSpc>
                        <a:spcAft>
                          <a:spcPts val="0"/>
                        </a:spcAft>
                      </a:pPr>
                      <a:r>
                        <a:rPr lang="el-GR" sz="2400" dirty="0">
                          <a:effectLst/>
                          <a:latin typeface="+mj-lt"/>
                        </a:rPr>
                        <a:t>Κατάταξη </a:t>
                      </a:r>
                      <a:endParaRPr lang="el-GR" sz="2400" dirty="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Χώρα</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a:effectLst/>
                          <a:latin typeface="+mj-lt"/>
                        </a:rPr>
                        <a:t>Συν. Αποθέματα</a:t>
                      </a:r>
                      <a:br>
                        <a:rPr lang="el-GR" sz="2400" dirty="0">
                          <a:effectLst/>
                          <a:latin typeface="+mj-lt"/>
                        </a:rPr>
                      </a:br>
                      <a:r>
                        <a:rPr lang="el-GR" sz="2400" dirty="0" smtClean="0">
                          <a:effectLst/>
                          <a:latin typeface="+mj-lt"/>
                        </a:rPr>
                        <a:t>(δισ. </a:t>
                      </a:r>
                      <a:r>
                        <a:rPr lang="el-GR" sz="2400" dirty="0">
                          <a:effectLst/>
                          <a:latin typeface="+mj-lt"/>
                        </a:rPr>
                        <a:t>$)</a:t>
                      </a:r>
                      <a:endParaRPr lang="el-GR" sz="2400" dirty="0">
                        <a:effectLst/>
                        <a:latin typeface="+mj-lt"/>
                        <a:ea typeface="Calibri"/>
                        <a:cs typeface="Times New Roman"/>
                      </a:endParaRPr>
                    </a:p>
                  </a:txBody>
                  <a:tcPr marL="9525" marR="9525" marT="9525" marB="9525" anchor="ctr"/>
                </a:tc>
              </a:tr>
              <a:tr h="587406">
                <a:tc>
                  <a:txBody>
                    <a:bodyPr/>
                    <a:lstStyle/>
                    <a:p>
                      <a:pPr algn="ctr">
                        <a:lnSpc>
                          <a:spcPct val="115000"/>
                        </a:lnSpc>
                        <a:spcAft>
                          <a:spcPts val="0"/>
                        </a:spcAft>
                      </a:pPr>
                      <a:r>
                        <a:rPr lang="el-GR" sz="2400">
                          <a:effectLst/>
                          <a:latin typeface="+mj-lt"/>
                        </a:rPr>
                        <a:t>1</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Κίνα</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3</a:t>
                      </a:r>
                      <a:r>
                        <a:rPr lang="en-US" sz="2400" dirty="0" smtClean="0">
                          <a:effectLst/>
                          <a:latin typeface="+mj-lt"/>
                        </a:rPr>
                        <a:t>.091</a:t>
                      </a:r>
                      <a:endParaRPr lang="el-GR" sz="2400" dirty="0">
                        <a:effectLst/>
                        <a:latin typeface="+mj-lt"/>
                        <a:ea typeface="Calibri"/>
                        <a:cs typeface="Times New Roman"/>
                      </a:endParaRPr>
                    </a:p>
                  </a:txBody>
                  <a:tcPr marL="9525" marR="9525" marT="9525" marB="9525" anchor="ctr"/>
                </a:tc>
              </a:tr>
              <a:tr h="587406">
                <a:tc>
                  <a:txBody>
                    <a:bodyPr/>
                    <a:lstStyle/>
                    <a:p>
                      <a:pPr algn="ctr">
                        <a:lnSpc>
                          <a:spcPct val="115000"/>
                        </a:lnSpc>
                        <a:spcAft>
                          <a:spcPts val="0"/>
                        </a:spcAft>
                      </a:pPr>
                      <a:r>
                        <a:rPr lang="el-GR" sz="2400" dirty="0">
                          <a:effectLst/>
                          <a:latin typeface="+mj-lt"/>
                        </a:rPr>
                        <a:t>4</a:t>
                      </a:r>
                      <a:endParaRPr lang="el-GR" sz="2400" dirty="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Ρωσία</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562</a:t>
                      </a:r>
                      <a:endParaRPr lang="el-GR" sz="2400" dirty="0">
                        <a:effectLst/>
                        <a:latin typeface="+mj-lt"/>
                        <a:ea typeface="Calibri"/>
                        <a:cs typeface="Times New Roman"/>
                      </a:endParaRPr>
                    </a:p>
                  </a:txBody>
                  <a:tcPr marL="9525" marR="9525" marT="9525" marB="9525" anchor="ctr"/>
                </a:tc>
              </a:tr>
              <a:tr h="587406">
                <a:tc>
                  <a:txBody>
                    <a:bodyPr/>
                    <a:lstStyle/>
                    <a:p>
                      <a:pPr algn="ctr">
                        <a:lnSpc>
                          <a:spcPct val="115000"/>
                        </a:lnSpc>
                        <a:spcAft>
                          <a:spcPts val="0"/>
                        </a:spcAft>
                      </a:pPr>
                      <a:r>
                        <a:rPr lang="el-GR" sz="2400" dirty="0">
                          <a:effectLst/>
                          <a:latin typeface="+mj-lt"/>
                          <a:ea typeface="+mn-ea"/>
                          <a:cs typeface="+mn-cs"/>
                        </a:rPr>
                        <a:t>5</a:t>
                      </a:r>
                      <a:endParaRPr lang="el-GR" sz="2400" dirty="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Ινδία</a:t>
                      </a:r>
                      <a:endParaRPr lang="el-GR" sz="2400" dirty="0">
                        <a:effectLst/>
                        <a:latin typeface="+mj-lt"/>
                        <a:ea typeface="Calibri"/>
                        <a:cs typeface="Times New Roman"/>
                      </a:endParaRPr>
                    </a:p>
                  </a:txBody>
                  <a:tcPr marL="9525" marR="9525" marT="9525" marB="9525" anchor="ctr"/>
                </a:tc>
                <a:tc>
                  <a:txBody>
                    <a:bodyPr/>
                    <a:lstStyle/>
                    <a:p>
                      <a:pPr algn="ctr">
                        <a:lnSpc>
                          <a:spcPct val="115000"/>
                        </a:lnSpc>
                      </a:pPr>
                      <a:r>
                        <a:rPr lang="el-GR" sz="2400" dirty="0" smtClean="0">
                          <a:effectLst/>
                          <a:latin typeface="+mj-lt"/>
                        </a:rPr>
                        <a:t>485</a:t>
                      </a:r>
                      <a:endParaRPr lang="el-GR" sz="2400" dirty="0">
                        <a:effectLst/>
                        <a:latin typeface="+mj-lt"/>
                      </a:endParaRPr>
                    </a:p>
                  </a:txBody>
                  <a:tcPr marL="9525" marR="9525" marT="9525" marB="9525" anchor="ctr"/>
                </a:tc>
              </a:tr>
              <a:tr h="587406">
                <a:tc>
                  <a:txBody>
                    <a:bodyPr/>
                    <a:lstStyle/>
                    <a:p>
                      <a:pPr algn="ctr">
                        <a:lnSpc>
                          <a:spcPct val="115000"/>
                        </a:lnSpc>
                        <a:spcAft>
                          <a:spcPts val="0"/>
                        </a:spcAft>
                      </a:pPr>
                      <a:r>
                        <a:rPr lang="el-GR" sz="2400" dirty="0">
                          <a:effectLst/>
                          <a:latin typeface="+mj-lt"/>
                        </a:rPr>
                        <a:t>…</a:t>
                      </a:r>
                      <a:endParaRPr lang="el-GR" sz="2400" dirty="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 </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a:effectLst/>
                          <a:latin typeface="+mj-lt"/>
                        </a:rPr>
                        <a:t> </a:t>
                      </a:r>
                      <a:endParaRPr lang="el-GR" sz="2400">
                        <a:effectLst/>
                        <a:latin typeface="+mj-lt"/>
                        <a:ea typeface="Calibri"/>
                        <a:cs typeface="Times New Roman"/>
                      </a:endParaRPr>
                    </a:p>
                  </a:txBody>
                  <a:tcPr marL="9525" marR="9525" marT="9525" marB="9525" anchor="ctr"/>
                </a:tc>
              </a:tr>
              <a:tr h="587406">
                <a:tc>
                  <a:txBody>
                    <a:bodyPr/>
                    <a:lstStyle/>
                    <a:p>
                      <a:pPr algn="ctr">
                        <a:lnSpc>
                          <a:spcPct val="115000"/>
                        </a:lnSpc>
                        <a:spcAft>
                          <a:spcPts val="0"/>
                        </a:spcAft>
                      </a:pPr>
                      <a:r>
                        <a:rPr lang="el-GR" sz="2400">
                          <a:effectLst/>
                          <a:latin typeface="+mj-lt"/>
                        </a:rPr>
                        <a:t>10</a:t>
                      </a:r>
                      <a:endParaRPr lang="el-GR" sz="240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Βραζιλία</a:t>
                      </a:r>
                      <a:endParaRPr lang="el-GR" sz="2400" dirty="0">
                        <a:effectLst/>
                        <a:latin typeface="+mj-lt"/>
                        <a:ea typeface="Calibri"/>
                        <a:cs typeface="Times New Roman"/>
                      </a:endParaRPr>
                    </a:p>
                  </a:txBody>
                  <a:tcPr marL="9525" marR="9525" marT="9525" marB="9525" anchor="ctr"/>
                </a:tc>
                <a:tc>
                  <a:txBody>
                    <a:bodyPr/>
                    <a:lstStyle/>
                    <a:p>
                      <a:pPr algn="ctr">
                        <a:lnSpc>
                          <a:spcPct val="115000"/>
                        </a:lnSpc>
                        <a:spcAft>
                          <a:spcPts val="0"/>
                        </a:spcAft>
                      </a:pPr>
                      <a:r>
                        <a:rPr lang="el-GR" sz="2400" dirty="0" smtClean="0">
                          <a:effectLst/>
                          <a:latin typeface="+mj-lt"/>
                        </a:rPr>
                        <a:t>339</a:t>
                      </a:r>
                      <a:endParaRPr lang="el-GR" sz="2400" dirty="0">
                        <a:effectLst/>
                        <a:latin typeface="+mj-lt"/>
                        <a:ea typeface="Calibri"/>
                        <a:cs typeface="Times New Roman"/>
                      </a:endParaRPr>
                    </a:p>
                  </a:txBody>
                  <a:tcPr marL="9525" marR="9525" marT="9525" marB="9525" anchor="ctr"/>
                </a:tc>
              </a:tr>
            </a:tbl>
          </a:graphicData>
        </a:graphic>
      </p:graphicFrame>
    </p:spTree>
    <p:extLst>
      <p:ext uri="{BB962C8B-B14F-4D97-AF65-F5344CB8AC3E}">
        <p14:creationId xmlns:p14="http://schemas.microsoft.com/office/powerpoint/2010/main" val="357728077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Μια νέα προσέγγιση</a:t>
            </a:r>
            <a:endParaRPr lang="el-GR" dirty="0"/>
          </a:p>
        </p:txBody>
      </p:sp>
      <p:sp>
        <p:nvSpPr>
          <p:cNvPr id="3" name="Θέση περιεχομένου 2"/>
          <p:cNvSpPr>
            <a:spLocks noGrp="1"/>
          </p:cNvSpPr>
          <p:nvPr>
            <p:ph idx="1"/>
          </p:nvPr>
        </p:nvSpPr>
        <p:spPr/>
        <p:txBody>
          <a:bodyPr/>
          <a:lstStyle/>
          <a:p>
            <a:r>
              <a:rPr lang="el-GR" dirty="0"/>
              <a:t>3</a:t>
            </a:r>
            <a:r>
              <a:rPr lang="el-GR" baseline="30000" dirty="0"/>
              <a:t>η</a:t>
            </a:r>
            <a:r>
              <a:rPr lang="el-GR" dirty="0"/>
              <a:t> Συνάντηση </a:t>
            </a:r>
            <a:r>
              <a:rPr lang="en-US" dirty="0"/>
              <a:t>BRICS (2011)  </a:t>
            </a:r>
            <a:r>
              <a:rPr lang="el-GR" dirty="0"/>
              <a:t>έγινε αναφορά στην Αφρικανική ήπειρο</a:t>
            </a:r>
          </a:p>
          <a:p>
            <a:r>
              <a:rPr lang="el-GR" dirty="0"/>
              <a:t>5</a:t>
            </a:r>
            <a:r>
              <a:rPr lang="el-GR" baseline="30000" dirty="0"/>
              <a:t>η</a:t>
            </a:r>
            <a:r>
              <a:rPr lang="el-GR" dirty="0"/>
              <a:t> Συνάντηση </a:t>
            </a:r>
            <a:r>
              <a:rPr lang="en-US" dirty="0"/>
              <a:t>BRICS (2013) – </a:t>
            </a:r>
            <a:r>
              <a:rPr lang="el-GR" dirty="0"/>
              <a:t>συνάντηση </a:t>
            </a:r>
            <a:r>
              <a:rPr lang="en-US" dirty="0"/>
              <a:t>BRICS </a:t>
            </a:r>
            <a:r>
              <a:rPr lang="el-GR" dirty="0"/>
              <a:t>με μέλη του </a:t>
            </a:r>
            <a:r>
              <a:rPr lang="en-US" dirty="0"/>
              <a:t>SADC</a:t>
            </a:r>
          </a:p>
          <a:p>
            <a:r>
              <a:rPr lang="en-US" dirty="0"/>
              <a:t>6</a:t>
            </a:r>
            <a:r>
              <a:rPr lang="el-GR" baseline="30000" dirty="0"/>
              <a:t>η</a:t>
            </a:r>
            <a:r>
              <a:rPr lang="el-GR" dirty="0"/>
              <a:t> Συνάντηση </a:t>
            </a:r>
            <a:r>
              <a:rPr lang="en-US" dirty="0"/>
              <a:t>BRICS (2014) </a:t>
            </a:r>
            <a:r>
              <a:rPr lang="el-GR" dirty="0"/>
              <a:t> - συνάντηση </a:t>
            </a:r>
            <a:r>
              <a:rPr lang="en-US" dirty="0"/>
              <a:t>BRICS </a:t>
            </a:r>
            <a:r>
              <a:rPr lang="el-GR" dirty="0"/>
              <a:t>με μέλη </a:t>
            </a:r>
            <a:r>
              <a:rPr lang="en-US" dirty="0" smtClean="0"/>
              <a:t>UNASUR</a:t>
            </a:r>
          </a:p>
          <a:p>
            <a:r>
              <a:rPr lang="en-US" dirty="0" smtClean="0"/>
              <a:t>7</a:t>
            </a:r>
            <a:r>
              <a:rPr lang="el-GR" baseline="30000" dirty="0" smtClean="0"/>
              <a:t>η</a:t>
            </a:r>
            <a:r>
              <a:rPr lang="el-GR" dirty="0" smtClean="0"/>
              <a:t> Συνάντηση </a:t>
            </a:r>
            <a:r>
              <a:rPr lang="en-US" dirty="0" smtClean="0"/>
              <a:t>BRICS </a:t>
            </a:r>
            <a:r>
              <a:rPr lang="el-GR" dirty="0" smtClean="0"/>
              <a:t>(2015) – συνάντηση </a:t>
            </a:r>
            <a:r>
              <a:rPr lang="en-US" dirty="0" smtClean="0"/>
              <a:t>BRICS </a:t>
            </a:r>
            <a:r>
              <a:rPr lang="el-GR" dirty="0" smtClean="0"/>
              <a:t>με </a:t>
            </a:r>
            <a:r>
              <a:rPr lang="en-US" dirty="0" smtClean="0"/>
              <a:t>SCO</a:t>
            </a:r>
            <a:r>
              <a:rPr lang="el-GR" dirty="0" smtClean="0"/>
              <a:t> και </a:t>
            </a:r>
            <a:r>
              <a:rPr lang="en-US" dirty="0" smtClean="0"/>
              <a:t>EEU</a:t>
            </a:r>
            <a:endParaRPr lang="el-GR" dirty="0" smtClean="0"/>
          </a:p>
          <a:p>
            <a:r>
              <a:rPr lang="el-GR" dirty="0" smtClean="0"/>
              <a:t>8</a:t>
            </a:r>
            <a:r>
              <a:rPr lang="el-GR" baseline="30000" dirty="0" smtClean="0"/>
              <a:t>η</a:t>
            </a:r>
            <a:r>
              <a:rPr lang="el-GR" dirty="0" smtClean="0"/>
              <a:t> Συνάντηση </a:t>
            </a:r>
            <a:r>
              <a:rPr lang="en-US" dirty="0" smtClean="0"/>
              <a:t>BRICS (</a:t>
            </a:r>
            <a:r>
              <a:rPr lang="el-GR" dirty="0" smtClean="0"/>
              <a:t>2016) – συνάντηση </a:t>
            </a:r>
            <a:r>
              <a:rPr lang="en-US" dirty="0" smtClean="0"/>
              <a:t>BRICS </a:t>
            </a:r>
            <a:r>
              <a:rPr lang="el-GR" dirty="0" smtClean="0"/>
              <a:t>με </a:t>
            </a:r>
            <a:r>
              <a:rPr lang="en-US" dirty="0" smtClean="0"/>
              <a:t>BIMSTEC</a:t>
            </a:r>
            <a:endParaRPr lang="el-GR" dirty="0" smtClean="0"/>
          </a:p>
          <a:p>
            <a:r>
              <a:rPr lang="el-GR" dirty="0" smtClean="0"/>
              <a:t>9</a:t>
            </a:r>
            <a:r>
              <a:rPr lang="el-GR" baseline="30000" dirty="0" smtClean="0"/>
              <a:t>η</a:t>
            </a:r>
            <a:r>
              <a:rPr lang="el-GR" dirty="0" smtClean="0"/>
              <a:t> Συνάντηση </a:t>
            </a:r>
            <a:r>
              <a:rPr lang="en-US" dirty="0" smtClean="0"/>
              <a:t>BRICS (2017) – </a:t>
            </a:r>
            <a:r>
              <a:rPr lang="el-GR" dirty="0" smtClean="0"/>
              <a:t>συνάντηση </a:t>
            </a:r>
            <a:r>
              <a:rPr lang="en-US" dirty="0" smtClean="0"/>
              <a:t>BRICS </a:t>
            </a:r>
            <a:r>
              <a:rPr lang="el-GR" dirty="0" smtClean="0"/>
              <a:t>με </a:t>
            </a:r>
            <a:r>
              <a:rPr lang="en-US" dirty="0"/>
              <a:t>EMDCD</a:t>
            </a:r>
          </a:p>
        </p:txBody>
      </p:sp>
    </p:spTree>
    <p:extLst>
      <p:ext uri="{BB962C8B-B14F-4D97-AF65-F5344CB8AC3E}">
        <p14:creationId xmlns:p14="http://schemas.microsoft.com/office/powerpoint/2010/main" val="169136046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ile:6th BRICS Summ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58" y="908720"/>
            <a:ext cx="8883228"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2295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Ανάδυση των </a:t>
            </a:r>
            <a:r>
              <a:rPr lang="en-US" dirty="0" smtClean="0"/>
              <a:t>BRICS	</a:t>
            </a:r>
            <a:endParaRPr lang="en-US" dirty="0"/>
          </a:p>
        </p:txBody>
      </p:sp>
      <p:sp>
        <p:nvSpPr>
          <p:cNvPr id="3" name="Content Placeholder 2"/>
          <p:cNvSpPr>
            <a:spLocks noGrp="1"/>
          </p:cNvSpPr>
          <p:nvPr>
            <p:ph idx="1"/>
          </p:nvPr>
        </p:nvSpPr>
        <p:spPr/>
        <p:txBody>
          <a:bodyPr/>
          <a:lstStyle/>
          <a:p>
            <a:r>
              <a:rPr lang="en-US" dirty="0" smtClean="0"/>
              <a:t>O’Neil, </a:t>
            </a:r>
            <a:r>
              <a:rPr lang="el-GR" dirty="0" smtClean="0"/>
              <a:t>ερευνητής της </a:t>
            </a:r>
            <a:r>
              <a:rPr lang="en-US" dirty="0"/>
              <a:t>Goldman </a:t>
            </a:r>
            <a:r>
              <a:rPr lang="en-US" dirty="0" smtClean="0"/>
              <a:t>Sachs</a:t>
            </a:r>
            <a:r>
              <a:rPr lang="el-GR" dirty="0"/>
              <a:t> </a:t>
            </a:r>
            <a:r>
              <a:rPr lang="el-GR" dirty="0" smtClean="0"/>
              <a:t>γράφει το 2001 για την προοπτική των </a:t>
            </a:r>
            <a:r>
              <a:rPr lang="en-US" dirty="0" smtClean="0"/>
              <a:t>BRIC</a:t>
            </a:r>
          </a:p>
          <a:p>
            <a:r>
              <a:rPr lang="el-GR" dirty="0" smtClean="0"/>
              <a:t>Ιούλιος 2008 πρώτη συνάντηση </a:t>
            </a:r>
            <a:r>
              <a:rPr lang="en-US" dirty="0" smtClean="0"/>
              <a:t>BRIC </a:t>
            </a:r>
            <a:r>
              <a:rPr lang="el-GR" dirty="0" smtClean="0"/>
              <a:t>σε επίπεδο αρχηγών κρατών</a:t>
            </a:r>
          </a:p>
          <a:p>
            <a:r>
              <a:rPr lang="el-GR" dirty="0" smtClean="0"/>
              <a:t>1</a:t>
            </a:r>
            <a:r>
              <a:rPr lang="el-GR" baseline="30000" dirty="0" smtClean="0"/>
              <a:t>η</a:t>
            </a:r>
            <a:r>
              <a:rPr lang="el-GR" dirty="0" smtClean="0"/>
              <a:t> Σύνοδος 2009 στη Ρωσία</a:t>
            </a:r>
          </a:p>
          <a:p>
            <a:r>
              <a:rPr lang="el-GR" dirty="0" smtClean="0"/>
              <a:t>Δεκέμβριος 2010 ένταξη της Νότιας Αφρικής</a:t>
            </a:r>
          </a:p>
          <a:p>
            <a:r>
              <a:rPr lang="en-US" dirty="0" smtClean="0"/>
              <a:t> </a:t>
            </a:r>
            <a:endParaRPr lang="el-GR" dirty="0" smtClean="0"/>
          </a:p>
          <a:p>
            <a:r>
              <a:rPr lang="el-GR" dirty="0" smtClean="0"/>
              <a:t>Σημείο αναφοράς η συνεργασία Νότου-Νότου</a:t>
            </a:r>
            <a:endParaRPr lang="en-US" dirty="0"/>
          </a:p>
        </p:txBody>
      </p:sp>
    </p:spTree>
    <p:extLst>
      <p:ext uri="{BB962C8B-B14F-4D97-AF65-F5344CB8AC3E}">
        <p14:creationId xmlns:p14="http://schemas.microsoft.com/office/powerpoint/2010/main" val="351372856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Κάποιες θέσεις	</a:t>
            </a:r>
            <a:endParaRPr lang="en-US" dirty="0"/>
          </a:p>
        </p:txBody>
      </p:sp>
      <p:sp>
        <p:nvSpPr>
          <p:cNvPr id="3" name="Content Placeholder 2"/>
          <p:cNvSpPr>
            <a:spLocks noGrp="1"/>
          </p:cNvSpPr>
          <p:nvPr>
            <p:ph idx="1"/>
          </p:nvPr>
        </p:nvSpPr>
        <p:spPr/>
        <p:txBody>
          <a:bodyPr/>
          <a:lstStyle/>
          <a:p>
            <a:r>
              <a:rPr lang="el-GR" dirty="0" smtClean="0"/>
              <a:t>Επισιτιστική ασφάλεια – 2009</a:t>
            </a:r>
          </a:p>
          <a:p>
            <a:r>
              <a:rPr lang="el-GR" dirty="0" smtClean="0"/>
              <a:t>Αναμόρφωση ψήφων και τρόπου επιλογής επικεφαλή σε ΔΝΤ και Παγκόσμια Τράπεζα – 2010</a:t>
            </a:r>
          </a:p>
          <a:p>
            <a:r>
              <a:rPr lang="el-GR" dirty="0" smtClean="0"/>
              <a:t>Ασφάλεια και σεβασμός της εδαφικής ακεραιότητας των κράτων – 2011</a:t>
            </a:r>
          </a:p>
          <a:p>
            <a:r>
              <a:rPr lang="el-GR" dirty="0" smtClean="0"/>
              <a:t>Δημιουργία Τράπεζας των </a:t>
            </a:r>
            <a:r>
              <a:rPr lang="en-US" dirty="0" smtClean="0"/>
              <a:t>BRICS</a:t>
            </a:r>
            <a:r>
              <a:rPr lang="el-GR" dirty="0" smtClean="0"/>
              <a:t>/Νέα Αναπτυξιακή Τράπεζα</a:t>
            </a:r>
            <a:r>
              <a:rPr lang="en-US" dirty="0" smtClean="0"/>
              <a:t> </a:t>
            </a:r>
            <a:r>
              <a:rPr lang="el-GR" dirty="0" smtClean="0"/>
              <a:t>με έμφαση σε υποδομές και βιώσιμη ανάπτυξη </a:t>
            </a:r>
            <a:r>
              <a:rPr lang="en-US" dirty="0" smtClean="0"/>
              <a:t>– </a:t>
            </a:r>
            <a:r>
              <a:rPr lang="el-GR" dirty="0" smtClean="0"/>
              <a:t>2012/2014</a:t>
            </a:r>
          </a:p>
          <a:p>
            <a:endParaRPr lang="el-GR" dirty="0"/>
          </a:p>
          <a:p>
            <a:r>
              <a:rPr lang="el-GR" dirty="0" smtClean="0"/>
              <a:t>Νέο αναπτυξιακό μοντέλο – παρεμβατισμός, σχεδιασμός βιομηχανικής πολιτικής, έμφαση στις εξαγωγές</a:t>
            </a:r>
            <a:endParaRPr lang="en-US" dirty="0"/>
          </a:p>
        </p:txBody>
      </p:sp>
    </p:spTree>
    <p:extLst>
      <p:ext uri="{BB962C8B-B14F-4D97-AF65-F5344CB8AC3E}">
        <p14:creationId xmlns:p14="http://schemas.microsoft.com/office/powerpoint/2010/main" val="12337742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912025"/>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wift.com/assets/swift_com/images/products_services/RMB_graph2_no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7" y="-76200"/>
            <a:ext cx="9189256" cy="687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60236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9592" y="764704"/>
            <a:ext cx="7315200" cy="1154097"/>
          </a:xfrm>
        </p:spPr>
        <p:txBody>
          <a:bodyPr/>
          <a:lstStyle/>
          <a:p>
            <a:r>
              <a:rPr lang="el-GR" dirty="0" smtClean="0"/>
              <a:t>Μια νέα προσέγγιση</a:t>
            </a:r>
            <a:endParaRPr lang="el-GR" dirty="0"/>
          </a:p>
        </p:txBody>
      </p:sp>
      <p:sp>
        <p:nvSpPr>
          <p:cNvPr id="3" name="Θέση περιεχομένου 2"/>
          <p:cNvSpPr>
            <a:spLocks noGrp="1"/>
          </p:cNvSpPr>
          <p:nvPr>
            <p:ph idx="1"/>
          </p:nvPr>
        </p:nvSpPr>
        <p:spPr>
          <a:xfrm>
            <a:off x="899592" y="2060848"/>
            <a:ext cx="7315200" cy="3539527"/>
          </a:xfrm>
        </p:spPr>
        <p:txBody>
          <a:bodyPr>
            <a:noAutofit/>
          </a:bodyPr>
          <a:lstStyle/>
          <a:p>
            <a:r>
              <a:rPr lang="en-US" sz="2400" dirty="0" smtClean="0"/>
              <a:t>…</a:t>
            </a:r>
            <a:r>
              <a:rPr lang="en-US" sz="2400" i="1" dirty="0" smtClean="0"/>
              <a:t>BRICS </a:t>
            </a:r>
            <a:r>
              <a:rPr lang="en-US" sz="2400" i="1" dirty="0"/>
              <a:t>members and facilitate some of the financing constraints of developing countries for</a:t>
            </a:r>
            <a:r>
              <a:rPr lang="en-US" sz="2400" dirty="0"/>
              <a:t> </a:t>
            </a:r>
            <a:r>
              <a:rPr lang="en-US" sz="2400" i="1" dirty="0"/>
              <a:t>addressing infrastructure gaps and sustainable development needs </a:t>
            </a:r>
            <a:r>
              <a:rPr lang="en-US" sz="2400" dirty="0"/>
              <a:t>(Agreement on the New Development Bank 2014</a:t>
            </a:r>
            <a:r>
              <a:rPr lang="en-US" sz="2400" dirty="0" smtClean="0"/>
              <a:t>)</a:t>
            </a:r>
          </a:p>
          <a:p>
            <a:endParaRPr lang="en-US" sz="2400" dirty="0" smtClean="0"/>
          </a:p>
          <a:p>
            <a:r>
              <a:rPr lang="en-US" sz="2400" dirty="0" smtClean="0"/>
              <a:t>The </a:t>
            </a:r>
            <a:r>
              <a:rPr lang="en-US" sz="2400" dirty="0"/>
              <a:t>New Development Bank will have an initial subscribed capital of $50 billion and an initial authorized capital of $100 billion, its headquarters in Shanghai and </a:t>
            </a:r>
            <a:r>
              <a:rPr lang="en-US" sz="2400" i="1" dirty="0"/>
              <a:t>a regional office in Johannesburg, South Africa</a:t>
            </a:r>
            <a:r>
              <a:rPr lang="en-US" sz="2400" dirty="0"/>
              <a:t>. </a:t>
            </a:r>
            <a:endParaRPr lang="el-GR" sz="2400" dirty="0"/>
          </a:p>
        </p:txBody>
      </p:sp>
    </p:spTree>
    <p:extLst>
      <p:ext uri="{BB962C8B-B14F-4D97-AF65-F5344CB8AC3E}">
        <p14:creationId xmlns:p14="http://schemas.microsoft.com/office/powerpoint/2010/main" val="1513037654"/>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Ποια η σημασία για την ένωση;</a:t>
            </a:r>
            <a:endParaRPr lang="el-GR" dirty="0"/>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372455185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3"/>
          <p:cNvGraphicFramePr>
            <a:graphicFrameLocks noGrp="1"/>
          </p:cNvGraphicFramePr>
          <p:nvPr>
            <p:extLst>
              <p:ext uri="{D42A27DB-BD31-4B8C-83A1-F6EECF244321}">
                <p14:modId xmlns:p14="http://schemas.microsoft.com/office/powerpoint/2010/main" val="3101501186"/>
              </p:ext>
            </p:extLst>
          </p:nvPr>
        </p:nvGraphicFramePr>
        <p:xfrm>
          <a:off x="755576" y="2132856"/>
          <a:ext cx="7416823" cy="3233152"/>
        </p:xfrm>
        <a:graphic>
          <a:graphicData uri="http://schemas.openxmlformats.org/drawingml/2006/table">
            <a:tbl>
              <a:tblPr firstRow="1" bandRow="1">
                <a:tableStyleId>{5C22544A-7EE6-4342-B048-85BDC9FD1C3A}</a:tableStyleId>
              </a:tblPr>
              <a:tblGrid>
                <a:gridCol w="1530424"/>
                <a:gridCol w="1524000"/>
                <a:gridCol w="1842120"/>
                <a:gridCol w="2520279"/>
              </a:tblGrid>
              <a:tr h="370840">
                <a:tc>
                  <a:txBody>
                    <a:bodyPr/>
                    <a:lstStyle/>
                    <a:p>
                      <a:pPr algn="ctr"/>
                      <a:r>
                        <a:rPr lang="el-GR" dirty="0" smtClean="0"/>
                        <a:t>Χώρα</a:t>
                      </a:r>
                      <a:endParaRPr lang="el-GR" dirty="0"/>
                    </a:p>
                  </a:txBody>
                  <a:tcPr anchor="ctr"/>
                </a:tc>
                <a:tc>
                  <a:txBody>
                    <a:bodyPr/>
                    <a:lstStyle/>
                    <a:p>
                      <a:pPr algn="ctr"/>
                      <a:r>
                        <a:rPr lang="el-GR" dirty="0" smtClean="0"/>
                        <a:t>Πληθυσμός (σε εκατ.)</a:t>
                      </a:r>
                      <a:endParaRPr lang="el-G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Έκταση</a:t>
                      </a:r>
                    </a:p>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(σε χιλ. χλμ</a:t>
                      </a:r>
                      <a:r>
                        <a:rPr lang="el-GR" sz="1800" baseline="30000" dirty="0" smtClean="0"/>
                        <a:t>2</a:t>
                      </a:r>
                      <a:r>
                        <a:rPr lang="el-GR" sz="1800" baseline="0" dirty="0" smtClean="0"/>
                        <a:t>)</a:t>
                      </a:r>
                      <a:endParaRPr lang="el-GR" baseline="0" dirty="0" smtClean="0"/>
                    </a:p>
                  </a:txBody>
                  <a:tcPr anchor="ctr"/>
                </a:tc>
                <a:tc>
                  <a:txBody>
                    <a:bodyPr/>
                    <a:lstStyle/>
                    <a:p>
                      <a:pPr algn="ctr"/>
                      <a:r>
                        <a:rPr lang="el-GR" dirty="0" smtClean="0"/>
                        <a:t>ΑΕΠ</a:t>
                      </a:r>
                    </a:p>
                    <a:p>
                      <a:pPr algn="ctr"/>
                      <a:r>
                        <a:rPr lang="el-GR" dirty="0" smtClean="0"/>
                        <a:t>(σε δις $)</a:t>
                      </a:r>
                      <a:endParaRPr lang="el-GR" dirty="0"/>
                    </a:p>
                  </a:txBody>
                  <a:tcPr anchor="ctr"/>
                </a:tc>
              </a:tr>
              <a:tr h="368032">
                <a:tc>
                  <a:txBody>
                    <a:bodyPr/>
                    <a:lstStyle/>
                    <a:p>
                      <a:r>
                        <a:rPr lang="el-GR" dirty="0" smtClean="0"/>
                        <a:t>Βραζιλία</a:t>
                      </a:r>
                      <a:endParaRPr lang="el-GR" dirty="0"/>
                    </a:p>
                  </a:txBody>
                  <a:tcPr/>
                </a:tc>
                <a:tc>
                  <a:txBody>
                    <a:bodyPr/>
                    <a:lstStyle/>
                    <a:p>
                      <a:pPr algn="ctr"/>
                      <a:r>
                        <a:rPr lang="en-US" dirty="0" smtClean="0"/>
                        <a:t>209,5</a:t>
                      </a:r>
                      <a:endParaRPr lang="el-GR" dirty="0"/>
                    </a:p>
                  </a:txBody>
                  <a:tcPr/>
                </a:tc>
                <a:tc>
                  <a:txBody>
                    <a:bodyPr/>
                    <a:lstStyle/>
                    <a:p>
                      <a:pPr algn="ctr"/>
                      <a:r>
                        <a:rPr lang="el-GR" dirty="0" smtClean="0"/>
                        <a:t>8.460</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a:t>
                      </a:r>
                      <a:r>
                        <a:rPr lang="el-GR" sz="1800" b="0" i="0" u="none" strike="noStrike" dirty="0" smtClean="0">
                          <a:solidFill>
                            <a:srgbClr val="000000"/>
                          </a:solidFill>
                          <a:effectLst/>
                          <a:latin typeface="Calibri"/>
                        </a:rPr>
                        <a:t>.</a:t>
                      </a:r>
                      <a:r>
                        <a:rPr lang="en-US" sz="1800" b="0" i="0" u="none" strike="noStrike" dirty="0" smtClean="0">
                          <a:solidFill>
                            <a:srgbClr val="000000"/>
                          </a:solidFill>
                          <a:effectLst/>
                          <a:latin typeface="Calibri"/>
                        </a:rPr>
                        <a:t>868</a:t>
                      </a:r>
                      <a:endParaRPr lang="el-GR" sz="1800" b="0" i="0" u="none" strike="noStrike" dirty="0" smtClean="0">
                        <a:solidFill>
                          <a:srgbClr val="000000"/>
                        </a:solidFill>
                        <a:effectLst/>
                        <a:latin typeface="Calibri"/>
                      </a:endParaRPr>
                    </a:p>
                  </a:txBody>
                  <a:tcPr/>
                </a:tc>
              </a:tr>
              <a:tr h="370840">
                <a:tc>
                  <a:txBody>
                    <a:bodyPr/>
                    <a:lstStyle/>
                    <a:p>
                      <a:r>
                        <a:rPr lang="el-GR" dirty="0" smtClean="0"/>
                        <a:t>Ρωσία</a:t>
                      </a:r>
                      <a:endParaRPr lang="el-GR" dirty="0"/>
                    </a:p>
                  </a:txBody>
                  <a:tcPr/>
                </a:tc>
                <a:tc>
                  <a:txBody>
                    <a:bodyPr/>
                    <a:lstStyle/>
                    <a:p>
                      <a:pPr algn="ctr"/>
                      <a:r>
                        <a:rPr lang="el-GR" dirty="0" smtClean="0"/>
                        <a:t>14</a:t>
                      </a:r>
                      <a:r>
                        <a:rPr lang="en-US" dirty="0" smtClean="0"/>
                        <a:t>4,4</a:t>
                      </a:r>
                      <a:endParaRPr lang="el-GR" dirty="0"/>
                    </a:p>
                  </a:txBody>
                  <a:tcPr/>
                </a:tc>
                <a:tc>
                  <a:txBody>
                    <a:bodyPr/>
                    <a:lstStyle/>
                    <a:p>
                      <a:pPr algn="ctr"/>
                      <a:r>
                        <a:rPr lang="el-GR" dirty="0" smtClean="0"/>
                        <a:t>16.377</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0" i="0" u="none" strike="noStrike" dirty="0" smtClean="0">
                          <a:solidFill>
                            <a:srgbClr val="000000"/>
                          </a:solidFill>
                          <a:effectLst/>
                          <a:latin typeface="Calibri"/>
                        </a:rPr>
                        <a:t>1.</a:t>
                      </a:r>
                      <a:r>
                        <a:rPr lang="en-US" sz="1800" b="0" i="0" u="none" strike="noStrike" dirty="0" smtClean="0">
                          <a:solidFill>
                            <a:srgbClr val="000000"/>
                          </a:solidFill>
                          <a:effectLst/>
                          <a:latin typeface="Calibri"/>
                        </a:rPr>
                        <a:t>657</a:t>
                      </a:r>
                      <a:endParaRPr lang="el-GR" sz="1800" b="0" i="0" u="none" strike="noStrike" dirty="0" smtClean="0">
                        <a:solidFill>
                          <a:srgbClr val="000000"/>
                        </a:solidFill>
                        <a:effectLst/>
                        <a:latin typeface="Calibri"/>
                      </a:endParaRPr>
                    </a:p>
                  </a:txBody>
                  <a:tcPr/>
                </a:tc>
              </a:tr>
              <a:tr h="370840">
                <a:tc>
                  <a:txBody>
                    <a:bodyPr/>
                    <a:lstStyle/>
                    <a:p>
                      <a:r>
                        <a:rPr lang="el-GR" dirty="0" smtClean="0"/>
                        <a:t>Ινδία</a:t>
                      </a:r>
                      <a:endParaRPr lang="el-GR" dirty="0"/>
                    </a:p>
                  </a:txBody>
                  <a:tcPr/>
                </a:tc>
                <a:tc>
                  <a:txBody>
                    <a:bodyPr/>
                    <a:lstStyle/>
                    <a:p>
                      <a:pPr algn="ctr"/>
                      <a:r>
                        <a:rPr lang="el-GR" dirty="0" smtClean="0"/>
                        <a:t>1.</a:t>
                      </a:r>
                      <a:r>
                        <a:rPr lang="en-US" dirty="0" smtClean="0"/>
                        <a:t>35</a:t>
                      </a:r>
                      <a:r>
                        <a:rPr lang="el-GR" dirty="0" smtClean="0"/>
                        <a:t>0</a:t>
                      </a:r>
                      <a:endParaRPr lang="el-GR" dirty="0"/>
                    </a:p>
                  </a:txBody>
                  <a:tcPr anchor="ctr"/>
                </a:tc>
                <a:tc>
                  <a:txBody>
                    <a:bodyPr/>
                    <a:lstStyle/>
                    <a:p>
                      <a:pPr algn="ctr"/>
                      <a:r>
                        <a:rPr lang="el-GR" dirty="0" smtClean="0"/>
                        <a:t>2.973</a:t>
                      </a:r>
                      <a:endParaRPr lang="el-G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2</a:t>
                      </a:r>
                      <a:r>
                        <a:rPr lang="el-GR" sz="1800" b="0" i="0" u="none" strike="noStrike" dirty="0" smtClean="0">
                          <a:solidFill>
                            <a:srgbClr val="000000"/>
                          </a:solidFill>
                          <a:effectLst/>
                          <a:latin typeface="Calibri"/>
                        </a:rPr>
                        <a:t>.</a:t>
                      </a:r>
                      <a:r>
                        <a:rPr lang="en-US" sz="1800" b="0" i="0" u="none" strike="noStrike" dirty="0" smtClean="0">
                          <a:solidFill>
                            <a:srgbClr val="000000"/>
                          </a:solidFill>
                          <a:effectLst/>
                          <a:latin typeface="Calibri"/>
                        </a:rPr>
                        <a:t>718</a:t>
                      </a:r>
                      <a:endParaRPr lang="el-GR" sz="1800" b="0" i="0" u="none" strike="noStrike" dirty="0" smtClean="0">
                        <a:solidFill>
                          <a:srgbClr val="000000"/>
                        </a:solidFill>
                        <a:effectLst/>
                        <a:latin typeface="Calibri"/>
                      </a:endParaRPr>
                    </a:p>
                  </a:txBody>
                  <a:tcPr anchor="ctr"/>
                </a:tc>
              </a:tr>
              <a:tr h="370840">
                <a:tc>
                  <a:txBody>
                    <a:bodyPr/>
                    <a:lstStyle/>
                    <a:p>
                      <a:r>
                        <a:rPr lang="el-GR" dirty="0" smtClean="0"/>
                        <a:t>Κίνα</a:t>
                      </a:r>
                      <a:endParaRPr lang="el-GR" dirty="0"/>
                    </a:p>
                  </a:txBody>
                  <a:tcPr/>
                </a:tc>
                <a:tc>
                  <a:txBody>
                    <a:bodyPr/>
                    <a:lstStyle/>
                    <a:p>
                      <a:pPr algn="ctr"/>
                      <a:r>
                        <a:rPr lang="el-GR" dirty="0" smtClean="0"/>
                        <a:t>1.3</a:t>
                      </a:r>
                      <a:r>
                        <a:rPr lang="en-US" dirty="0" smtClean="0"/>
                        <a:t>9</a:t>
                      </a:r>
                      <a:r>
                        <a:rPr lang="el-GR" dirty="0" smtClean="0"/>
                        <a:t>0</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0" i="0" u="none" strike="noStrike" dirty="0" smtClean="0">
                          <a:solidFill>
                            <a:srgbClr val="000000"/>
                          </a:solidFill>
                          <a:effectLst/>
                          <a:latin typeface="Calibri"/>
                        </a:rPr>
                        <a:t>9.569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a:rPr>
                        <a:t>13</a:t>
                      </a:r>
                      <a:r>
                        <a:rPr lang="el-GR" sz="1800" b="0" i="0" u="none" strike="noStrike" dirty="0" smtClean="0">
                          <a:solidFill>
                            <a:srgbClr val="000000"/>
                          </a:solidFill>
                          <a:effectLst/>
                          <a:latin typeface="Calibri"/>
                        </a:rPr>
                        <a:t>.</a:t>
                      </a:r>
                      <a:r>
                        <a:rPr lang="en-US" sz="1800" b="0" i="0" u="none" strike="noStrike" dirty="0" smtClean="0">
                          <a:solidFill>
                            <a:srgbClr val="000000"/>
                          </a:solidFill>
                          <a:effectLst/>
                          <a:latin typeface="Calibri"/>
                        </a:rPr>
                        <a:t>608</a:t>
                      </a:r>
                      <a:endParaRPr lang="el-GR" sz="1800" b="0" i="0" u="none" strike="noStrike" dirty="0" smtClean="0">
                        <a:solidFill>
                          <a:srgbClr val="000000"/>
                        </a:solidFill>
                        <a:effectLst/>
                        <a:latin typeface="Calibri"/>
                      </a:endParaRPr>
                    </a:p>
                  </a:txBody>
                  <a:tcPr/>
                </a:tc>
              </a:tr>
              <a:tr h="370840">
                <a:tc>
                  <a:txBody>
                    <a:bodyPr/>
                    <a:lstStyle/>
                    <a:p>
                      <a:r>
                        <a:rPr lang="el-GR" dirty="0" smtClean="0"/>
                        <a:t>Νότια Αφρική</a:t>
                      </a:r>
                      <a:endParaRPr lang="el-GR" dirty="0"/>
                    </a:p>
                  </a:txBody>
                  <a:tcPr/>
                </a:tc>
                <a:tc>
                  <a:txBody>
                    <a:bodyPr/>
                    <a:lstStyle/>
                    <a:p>
                      <a:pPr algn="ctr"/>
                      <a:r>
                        <a:rPr lang="el-GR" dirty="0" smtClean="0"/>
                        <a:t>58</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0" i="0" u="none" strike="noStrike" dirty="0" smtClean="0">
                          <a:solidFill>
                            <a:srgbClr val="000000"/>
                          </a:solidFill>
                          <a:effectLst/>
                          <a:latin typeface="Calibri"/>
                        </a:rPr>
                        <a:t>1.220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0" i="0" u="none" strike="noStrike" dirty="0" smtClean="0">
                          <a:solidFill>
                            <a:srgbClr val="000000"/>
                          </a:solidFill>
                          <a:effectLst/>
                          <a:latin typeface="Calibri"/>
                        </a:rPr>
                        <a:t>368</a:t>
                      </a:r>
                    </a:p>
                  </a:txBody>
                  <a:tcPr/>
                </a:tc>
              </a:tr>
              <a:tr h="370840">
                <a:tc>
                  <a:txBody>
                    <a:bodyPr/>
                    <a:lstStyle/>
                    <a:p>
                      <a:r>
                        <a:rPr lang="el-GR" b="1" dirty="0" smtClean="0"/>
                        <a:t>Σύνολο</a:t>
                      </a:r>
                      <a:endParaRPr lang="el-GR" b="1" dirty="0"/>
                    </a:p>
                  </a:txBody>
                  <a:tcPr/>
                </a:tc>
                <a:tc>
                  <a:txBody>
                    <a:bodyPr/>
                    <a:lstStyle/>
                    <a:p>
                      <a:pPr algn="ctr"/>
                      <a:r>
                        <a:rPr lang="en-US" b="1" dirty="0" smtClean="0"/>
                        <a:t>2</a:t>
                      </a:r>
                      <a:r>
                        <a:rPr lang="el-GR" b="1" dirty="0" smtClean="0"/>
                        <a:t>.</a:t>
                      </a:r>
                      <a:r>
                        <a:rPr lang="en-US" b="1" dirty="0" smtClean="0"/>
                        <a:t>9</a:t>
                      </a:r>
                      <a:r>
                        <a:rPr lang="el-GR" b="1" dirty="0" smtClean="0"/>
                        <a:t>63</a:t>
                      </a:r>
                      <a:r>
                        <a:rPr lang="en-US" b="1" dirty="0" smtClean="0"/>
                        <a:t> </a:t>
                      </a:r>
                      <a:r>
                        <a:rPr lang="el-GR" b="1" dirty="0" smtClean="0"/>
                        <a:t>(</a:t>
                      </a:r>
                      <a:r>
                        <a:rPr lang="en-US" b="1" dirty="0" smtClean="0"/>
                        <a:t>3</a:t>
                      </a:r>
                      <a:r>
                        <a:rPr lang="el-GR" b="1" dirty="0" smtClean="0"/>
                        <a:t>9%)</a:t>
                      </a:r>
                      <a:endParaRPr lang="el-GR" b="1" dirty="0"/>
                    </a:p>
                  </a:txBody>
                  <a:tcPr/>
                </a:tc>
                <a:tc>
                  <a:txBody>
                    <a:bodyPr/>
                    <a:lstStyle/>
                    <a:p>
                      <a:pPr algn="ctr"/>
                      <a:r>
                        <a:rPr lang="el-GR" b="1" dirty="0" smtClean="0"/>
                        <a:t>38.599 (27%)</a:t>
                      </a:r>
                      <a:endParaRPr lang="el-GR" b="1" dirty="0"/>
                    </a:p>
                  </a:txBody>
                  <a:tcPr/>
                </a:tc>
                <a:tc>
                  <a:txBody>
                    <a:bodyPr/>
                    <a:lstStyle/>
                    <a:p>
                      <a:pPr algn="ctr"/>
                      <a:r>
                        <a:rPr lang="el-GR" b="1" dirty="0" smtClean="0"/>
                        <a:t>20.219 (</a:t>
                      </a:r>
                      <a:r>
                        <a:rPr lang="en-US" b="1" dirty="0" smtClean="0"/>
                        <a:t>2</a:t>
                      </a:r>
                      <a:r>
                        <a:rPr lang="el-GR" b="1" dirty="0" smtClean="0"/>
                        <a:t>4%)</a:t>
                      </a:r>
                      <a:endParaRPr lang="el-GR" b="1" dirty="0"/>
                    </a:p>
                  </a:txBody>
                  <a:tcPr/>
                </a:tc>
              </a:tr>
              <a:tr h="370840">
                <a:tc>
                  <a:txBody>
                    <a:bodyPr/>
                    <a:lstStyle/>
                    <a:p>
                      <a:r>
                        <a:rPr lang="el-GR" b="1" dirty="0" smtClean="0"/>
                        <a:t>%</a:t>
                      </a:r>
                      <a:r>
                        <a:rPr lang="el-GR" b="1" baseline="0" dirty="0" smtClean="0"/>
                        <a:t> ΝΑ </a:t>
                      </a:r>
                      <a:endParaRPr lang="el-GR" b="1" dirty="0"/>
                    </a:p>
                  </a:txBody>
                  <a:tcPr>
                    <a:solidFill>
                      <a:srgbClr val="92D050"/>
                    </a:solidFill>
                  </a:tcPr>
                </a:tc>
                <a:tc>
                  <a:txBody>
                    <a:bodyPr/>
                    <a:lstStyle/>
                    <a:p>
                      <a:pPr algn="ctr"/>
                      <a:r>
                        <a:rPr lang="en-US" b="1" dirty="0" smtClean="0"/>
                        <a:t>1,95%</a:t>
                      </a:r>
                      <a:endParaRPr lang="el-GR" b="1" dirty="0"/>
                    </a:p>
                  </a:txBody>
                  <a:tcPr>
                    <a:solidFill>
                      <a:srgbClr val="92D050"/>
                    </a:solidFill>
                  </a:tcPr>
                </a:tc>
                <a:tc>
                  <a:txBody>
                    <a:bodyPr/>
                    <a:lstStyle/>
                    <a:p>
                      <a:pPr algn="ctr"/>
                      <a:r>
                        <a:rPr lang="en-US" b="1" dirty="0" smtClean="0"/>
                        <a:t>3,16%</a:t>
                      </a:r>
                      <a:endParaRPr lang="el-GR" b="1" dirty="0"/>
                    </a:p>
                  </a:txBody>
                  <a:tcPr>
                    <a:solidFill>
                      <a:srgbClr val="92D050"/>
                    </a:solidFill>
                  </a:tcPr>
                </a:tc>
                <a:tc>
                  <a:txBody>
                    <a:bodyPr/>
                    <a:lstStyle/>
                    <a:p>
                      <a:pPr algn="ctr"/>
                      <a:r>
                        <a:rPr lang="en-US" b="1" dirty="0" smtClean="0"/>
                        <a:t>1,82%</a:t>
                      </a:r>
                      <a:endParaRPr lang="el-GR" b="1" dirty="0"/>
                    </a:p>
                  </a:txBody>
                  <a:tcPr>
                    <a:solidFill>
                      <a:srgbClr val="92D050"/>
                    </a:solidFill>
                  </a:tcPr>
                </a:tc>
              </a:tr>
            </a:tbl>
          </a:graphicData>
        </a:graphic>
      </p:graphicFrame>
    </p:spTree>
    <p:extLst>
      <p:ext uri="{BB962C8B-B14F-4D97-AF65-F5344CB8AC3E}">
        <p14:creationId xmlns:p14="http://schemas.microsoft.com/office/powerpoint/2010/main" val="3711615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Image result for u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308994"/>
            <a:ext cx="3681776"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world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24217"/>
            <a:ext cx="2893752" cy="289375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Image result for imf logo"/>
          <p:cNvSpPr>
            <a:spLocks noChangeAspect="1" noChangeArrowheads="1"/>
          </p:cNvSpPr>
          <p:nvPr/>
        </p:nvSpPr>
        <p:spPr bwMode="auto">
          <a:xfrm>
            <a:off x="155575" y="-1608138"/>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Image result for imf logo"/>
          <p:cNvSpPr>
            <a:spLocks noChangeAspect="1" noChangeArrowheads="1"/>
          </p:cNvSpPr>
          <p:nvPr/>
        </p:nvSpPr>
        <p:spPr bwMode="auto">
          <a:xfrm>
            <a:off x="307975" y="-1455738"/>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Image result for imf logo"/>
          <p:cNvSpPr>
            <a:spLocks noChangeAspect="1" noChangeArrowheads="1"/>
          </p:cNvSpPr>
          <p:nvPr/>
        </p:nvSpPr>
        <p:spPr bwMode="auto">
          <a:xfrm>
            <a:off x="460375" y="-1303338"/>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4" name="Picture 16" descr="Image result for imf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0" y="3810000"/>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g-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3463901"/>
            <a:ext cx="4600575"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78677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95536" y="692696"/>
            <a:ext cx="8208912" cy="5760640"/>
          </a:xfrm>
        </p:spPr>
        <p:txBody>
          <a:bodyPr>
            <a:normAutofit fontScale="92500"/>
          </a:bodyPr>
          <a:lstStyle/>
          <a:p>
            <a:r>
              <a:rPr lang="el-GR" i="1" dirty="0" err="1"/>
              <a:t>promoting</a:t>
            </a:r>
            <a:r>
              <a:rPr lang="el-GR" i="1" dirty="0"/>
              <a:t> </a:t>
            </a:r>
            <a:r>
              <a:rPr lang="el-GR" i="1" dirty="0" err="1"/>
              <a:t>greater</a:t>
            </a:r>
            <a:r>
              <a:rPr lang="el-GR" i="1" dirty="0"/>
              <a:t> </a:t>
            </a:r>
            <a:r>
              <a:rPr lang="el-GR" i="1" dirty="0" err="1"/>
              <a:t>democracy</a:t>
            </a:r>
            <a:r>
              <a:rPr lang="el-GR" i="1" dirty="0"/>
              <a:t> </a:t>
            </a:r>
            <a:r>
              <a:rPr lang="el-GR" i="1" dirty="0" err="1"/>
              <a:t>in</a:t>
            </a:r>
            <a:r>
              <a:rPr lang="el-GR" i="1" dirty="0"/>
              <a:t> </a:t>
            </a:r>
            <a:r>
              <a:rPr lang="el-GR" i="1" dirty="0" err="1"/>
              <a:t>international</a:t>
            </a:r>
            <a:r>
              <a:rPr lang="el-GR" i="1" dirty="0"/>
              <a:t> </a:t>
            </a:r>
            <a:r>
              <a:rPr lang="el-GR" i="1" dirty="0" err="1"/>
              <a:t>relations</a:t>
            </a:r>
            <a:r>
              <a:rPr lang="el-GR" i="1" dirty="0"/>
              <a:t> </a:t>
            </a:r>
            <a:r>
              <a:rPr lang="en-US" dirty="0"/>
              <a:t>and declarations of underlining their </a:t>
            </a:r>
            <a:r>
              <a:rPr lang="el-GR" i="1" dirty="0" err="1"/>
              <a:t>support</a:t>
            </a:r>
            <a:r>
              <a:rPr lang="el-GR" i="1" dirty="0"/>
              <a:t> </a:t>
            </a:r>
            <a:r>
              <a:rPr lang="el-GR" i="1" dirty="0" err="1"/>
              <a:t>for</a:t>
            </a:r>
            <a:r>
              <a:rPr lang="el-GR" i="1" dirty="0"/>
              <a:t> a </a:t>
            </a:r>
            <a:r>
              <a:rPr lang="el-GR" i="1" dirty="0" err="1"/>
              <a:t>multipolar</a:t>
            </a:r>
            <a:r>
              <a:rPr lang="el-GR" i="1" dirty="0"/>
              <a:t>, </a:t>
            </a:r>
            <a:r>
              <a:rPr lang="el-GR" i="1" dirty="0" err="1"/>
              <a:t>equitable</a:t>
            </a:r>
            <a:r>
              <a:rPr lang="el-GR" i="1" dirty="0"/>
              <a:t> </a:t>
            </a:r>
            <a:r>
              <a:rPr lang="el-GR" i="1" dirty="0" err="1"/>
              <a:t>and</a:t>
            </a:r>
            <a:r>
              <a:rPr lang="el-GR" i="1" dirty="0"/>
              <a:t> </a:t>
            </a:r>
            <a:r>
              <a:rPr lang="el-GR" i="1" dirty="0" err="1"/>
              <a:t>democratic</a:t>
            </a:r>
            <a:r>
              <a:rPr lang="el-GR" i="1" dirty="0"/>
              <a:t> </a:t>
            </a:r>
            <a:r>
              <a:rPr lang="el-GR" i="1" dirty="0" err="1"/>
              <a:t>world</a:t>
            </a:r>
            <a:r>
              <a:rPr lang="el-GR" i="1" dirty="0"/>
              <a:t> </a:t>
            </a:r>
            <a:r>
              <a:rPr lang="el-GR" i="1" dirty="0" err="1" smtClean="0"/>
              <a:t>order</a:t>
            </a:r>
            <a:endParaRPr lang="en-US" i="1" dirty="0" smtClean="0"/>
          </a:p>
          <a:p>
            <a:endParaRPr lang="en-US" i="1" dirty="0" smtClean="0"/>
          </a:p>
          <a:p>
            <a:r>
              <a:rPr lang="en-US" dirty="0" smtClean="0"/>
              <a:t>“</a:t>
            </a:r>
            <a:r>
              <a:rPr lang="en-US" dirty="0"/>
              <a:t>BRICS and Africa: Partnership for Development, Integration and </a:t>
            </a:r>
            <a:r>
              <a:rPr lang="en-US" dirty="0" err="1"/>
              <a:t>Industrialisation</a:t>
            </a:r>
            <a:r>
              <a:rPr lang="en-US" dirty="0"/>
              <a:t>”, highlights the effort of South Africa to share its access to its emerging partners with other African countries. In fact, the Summit was followed by a “</a:t>
            </a:r>
            <a:r>
              <a:rPr lang="en-US" i="1" dirty="0"/>
              <a:t>Retreat with African leaders</a:t>
            </a:r>
            <a:r>
              <a:rPr lang="en-US" dirty="0"/>
              <a:t>…</a:t>
            </a:r>
            <a:r>
              <a:rPr lang="en-US" i="1" dirty="0"/>
              <a:t>under the theme ‘Unlocking Africa’s potential: BRICS and Africa Cooperation on Infrastructure’…an opportunity for BRICS and African leaders to discuss how to strengthen cooperation between the BRICS countries and the African Continent” </a:t>
            </a:r>
            <a:endParaRPr lang="en-US" i="1" dirty="0" smtClean="0"/>
          </a:p>
          <a:p>
            <a:endParaRPr lang="en-US" i="1" dirty="0" smtClean="0"/>
          </a:p>
          <a:p>
            <a:r>
              <a:rPr lang="en-US" dirty="0" err="1"/>
              <a:t>Sanya</a:t>
            </a:r>
            <a:r>
              <a:rPr lang="en-US" dirty="0"/>
              <a:t> Declaration (Third BRICS Summit 2011) that of the forum being “…</a:t>
            </a:r>
            <a:r>
              <a:rPr lang="en-US" i="1" dirty="0"/>
              <a:t>open to increasing engagement and cooperation with non-BRICS countries, in particular emerging and developing countries</a:t>
            </a:r>
            <a:r>
              <a:rPr lang="en-US" dirty="0"/>
              <a:t>…”, </a:t>
            </a:r>
            <a:endParaRPr lang="el-GR" dirty="0"/>
          </a:p>
        </p:txBody>
      </p:sp>
    </p:spTree>
    <p:extLst>
      <p:ext uri="{BB962C8B-B14F-4D97-AF65-F5344CB8AC3E}">
        <p14:creationId xmlns:p14="http://schemas.microsoft.com/office/powerpoint/2010/main" val="236868273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Αλλαγές – </a:t>
            </a:r>
            <a:r>
              <a:rPr lang="en-US" dirty="0" smtClean="0"/>
              <a:t>G20</a:t>
            </a:r>
            <a:endParaRPr lang="en-US" dirty="0"/>
          </a:p>
        </p:txBody>
      </p:sp>
      <p:sp>
        <p:nvSpPr>
          <p:cNvPr id="3" name="Content Placeholder 2"/>
          <p:cNvSpPr>
            <a:spLocks noGrp="1"/>
          </p:cNvSpPr>
          <p:nvPr>
            <p:ph idx="1"/>
          </p:nvPr>
        </p:nvSpPr>
        <p:spPr/>
        <p:txBody>
          <a:bodyPr/>
          <a:lstStyle/>
          <a:p>
            <a:pPr>
              <a:buFont typeface="Wingdings" pitchFamily="2" charset="2"/>
              <a:buChar char="ü"/>
            </a:pPr>
            <a:r>
              <a:rPr lang="el-GR" dirty="0" smtClean="0"/>
              <a:t>Μια νέα πραγματικότητα</a:t>
            </a:r>
          </a:p>
          <a:p>
            <a:pPr>
              <a:buFont typeface="Wingdings" pitchFamily="2" charset="2"/>
              <a:buChar char="ü"/>
            </a:pPr>
            <a:endParaRPr lang="el-GR" dirty="0"/>
          </a:p>
          <a:p>
            <a:pPr>
              <a:buFont typeface="Wingdings" pitchFamily="2" charset="2"/>
              <a:buChar char="ü"/>
            </a:pPr>
            <a:r>
              <a:rPr lang="el-GR" dirty="0" smtClean="0"/>
              <a:t>Και οι 5 χώρες μέλη των </a:t>
            </a:r>
            <a:r>
              <a:rPr lang="en-US" dirty="0" smtClean="0"/>
              <a:t>BRICS </a:t>
            </a:r>
            <a:r>
              <a:rPr lang="el-GR" dirty="0" smtClean="0"/>
              <a:t>συμμετέχουν</a:t>
            </a:r>
          </a:p>
          <a:p>
            <a:pPr>
              <a:buFont typeface="Wingdings" pitchFamily="2" charset="2"/>
              <a:buChar char="ü"/>
            </a:pPr>
            <a:endParaRPr lang="el-GR" dirty="0"/>
          </a:p>
          <a:p>
            <a:pPr>
              <a:buFont typeface="Wingdings" pitchFamily="2" charset="2"/>
              <a:buChar char="ü"/>
            </a:pPr>
            <a:r>
              <a:rPr lang="el-GR" dirty="0" smtClean="0"/>
              <a:t>Προσπάθεια δημιουργίας κοινών θέσεων πριν από κάθε σύνοδο</a:t>
            </a:r>
          </a:p>
          <a:p>
            <a:pPr>
              <a:buFont typeface="Wingdings" pitchFamily="2" charset="2"/>
              <a:buChar char="ü"/>
            </a:pPr>
            <a:endParaRPr lang="el-GR" dirty="0"/>
          </a:p>
          <a:p>
            <a:pPr>
              <a:buFont typeface="Wingdings" pitchFamily="2" charset="2"/>
              <a:buChar char="ü"/>
            </a:pPr>
            <a:r>
              <a:rPr lang="el-GR" dirty="0" smtClean="0"/>
              <a:t>Διέρευνηση ατζέντας</a:t>
            </a:r>
            <a:endParaRPr lang="en-US" dirty="0"/>
          </a:p>
        </p:txBody>
      </p:sp>
    </p:spTree>
    <p:extLst>
      <p:ext uri="{BB962C8B-B14F-4D97-AF65-F5344CB8AC3E}">
        <p14:creationId xmlns:p14="http://schemas.microsoft.com/office/powerpoint/2010/main" val="293001172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Αλλαγές – ΔΝΤ και Παγκόσμια Τράπεζα</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ü"/>
            </a:pPr>
            <a:r>
              <a:rPr lang="el-GR" dirty="0" smtClean="0"/>
              <a:t>Αλλαγή στον τρόπο διορισμού ηγεσίας</a:t>
            </a:r>
          </a:p>
          <a:p>
            <a:pPr>
              <a:buFont typeface="Wingdings" pitchFamily="2" charset="2"/>
              <a:buChar char="ü"/>
            </a:pPr>
            <a:endParaRPr lang="el-GR" dirty="0"/>
          </a:p>
          <a:p>
            <a:pPr>
              <a:buFont typeface="Wingdings" pitchFamily="2" charset="2"/>
              <a:buChar char="ü"/>
            </a:pPr>
            <a:r>
              <a:rPr lang="el-GR" dirty="0" smtClean="0"/>
              <a:t>Προώθηση της αύξησης των ψήφων</a:t>
            </a:r>
          </a:p>
          <a:p>
            <a:pPr>
              <a:buFont typeface="Wingdings" pitchFamily="2" charset="2"/>
              <a:buChar char="ü"/>
            </a:pPr>
            <a:endParaRPr lang="el-GR" dirty="0"/>
          </a:p>
          <a:p>
            <a:pPr>
              <a:buFont typeface="Wingdings" pitchFamily="2" charset="2"/>
              <a:buChar char="ü"/>
            </a:pPr>
            <a:r>
              <a:rPr lang="el-GR" dirty="0" smtClean="0"/>
              <a:t>Δημιουργία Νέας Αναπτυξιακής Τράπεζας</a:t>
            </a:r>
          </a:p>
          <a:p>
            <a:pPr>
              <a:buFont typeface="Wingdings" pitchFamily="2" charset="2"/>
              <a:buChar char="ü"/>
            </a:pPr>
            <a:endParaRPr lang="el-GR" dirty="0"/>
          </a:p>
          <a:p>
            <a:pPr>
              <a:buFont typeface="Wingdings" pitchFamily="2" charset="2"/>
              <a:buChar char="ü"/>
            </a:pPr>
            <a:r>
              <a:rPr lang="el-GR" dirty="0" smtClean="0"/>
              <a:t>Αύξηση ανταλλαξιμότητας των νομισμάτων τους μεταξύ τους</a:t>
            </a:r>
          </a:p>
          <a:p>
            <a:pPr>
              <a:buFont typeface="Wingdings" pitchFamily="2" charset="2"/>
              <a:buChar char="ü"/>
            </a:pPr>
            <a:endParaRPr lang="el-GR" dirty="0" smtClean="0"/>
          </a:p>
          <a:p>
            <a:pPr>
              <a:buFont typeface="Wingdings" pitchFamily="2" charset="2"/>
              <a:buChar char="§"/>
            </a:pPr>
            <a:endParaRPr lang="el-GR" dirty="0" smtClean="0"/>
          </a:p>
          <a:p>
            <a:pPr>
              <a:buFont typeface="Wingdings" pitchFamily="2" charset="2"/>
              <a:buChar char="§"/>
            </a:pPr>
            <a:r>
              <a:rPr lang="el-GR" dirty="0" smtClean="0"/>
              <a:t>Αδυναμία συμφωνίας σε έναν κοινό υποψήφιο</a:t>
            </a:r>
            <a:endParaRPr lang="el-GR" dirty="0"/>
          </a:p>
        </p:txBody>
      </p:sp>
    </p:spTree>
    <p:extLst>
      <p:ext uri="{BB962C8B-B14F-4D97-AF65-F5344CB8AC3E}">
        <p14:creationId xmlns:p14="http://schemas.microsoft.com/office/powerpoint/2010/main" val="292642445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Αλλαγές – ΠΟΕ</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ü"/>
            </a:pPr>
            <a:r>
              <a:rPr lang="el-GR" dirty="0" smtClean="0"/>
              <a:t>Μικρή ταύτιση θέσεων στις εμπορικές διαπραγματεύσεις</a:t>
            </a:r>
          </a:p>
          <a:p>
            <a:pPr>
              <a:buFont typeface="Wingdings" pitchFamily="2" charset="2"/>
              <a:buChar char="ü"/>
            </a:pPr>
            <a:endParaRPr lang="el-GR" dirty="0"/>
          </a:p>
          <a:p>
            <a:pPr>
              <a:buFont typeface="Wingdings" pitchFamily="2" charset="2"/>
              <a:buChar char="ü"/>
            </a:pPr>
            <a:r>
              <a:rPr lang="el-GR" dirty="0" smtClean="0"/>
              <a:t>Αποδοχή σημασίας μηχανισμού επίλυσης διαφορών</a:t>
            </a:r>
          </a:p>
          <a:p>
            <a:pPr>
              <a:buFont typeface="Wingdings" pitchFamily="2" charset="2"/>
              <a:buChar char="ü"/>
            </a:pPr>
            <a:endParaRPr lang="el-GR" dirty="0"/>
          </a:p>
          <a:p>
            <a:pPr>
              <a:buFont typeface="Wingdings" pitchFamily="2" charset="2"/>
              <a:buChar char="ü"/>
            </a:pPr>
            <a:r>
              <a:rPr lang="el-GR" dirty="0" smtClean="0"/>
              <a:t>Προσπάθεια προώθησης συμφερόντων του «Νότου» – βλέπε κλιματική αλλαγή, αγροτικά προϊόντα</a:t>
            </a:r>
          </a:p>
          <a:p>
            <a:pPr>
              <a:buFont typeface="Wingdings" pitchFamily="2" charset="2"/>
              <a:buChar char="ü"/>
            </a:pPr>
            <a:endParaRPr lang="el-GR" dirty="0" smtClean="0"/>
          </a:p>
          <a:p>
            <a:pPr>
              <a:buFont typeface="Wingdings" pitchFamily="2" charset="2"/>
              <a:buChar char="ü"/>
            </a:pPr>
            <a:r>
              <a:rPr lang="el-GR" dirty="0" smtClean="0"/>
              <a:t>Αύξηση συναλλαγών μεταξύ τους</a:t>
            </a:r>
          </a:p>
        </p:txBody>
      </p:sp>
    </p:spTree>
    <p:extLst>
      <p:ext uri="{BB962C8B-B14F-4D97-AF65-F5344CB8AC3E}">
        <p14:creationId xmlns:p14="http://schemas.microsoft.com/office/powerpoint/2010/main" val="29867653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Αλλαγές – ΟΗΕ</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ü"/>
            </a:pPr>
            <a:r>
              <a:rPr lang="el-GR" dirty="0" smtClean="0"/>
              <a:t>Προώθηση του ρόλου του</a:t>
            </a:r>
          </a:p>
          <a:p>
            <a:pPr>
              <a:buFont typeface="Wingdings" pitchFamily="2" charset="2"/>
              <a:buChar char="ü"/>
            </a:pPr>
            <a:endParaRPr lang="el-GR" dirty="0" smtClean="0"/>
          </a:p>
          <a:p>
            <a:pPr>
              <a:buFont typeface="Wingdings" pitchFamily="2" charset="2"/>
              <a:buChar char="ü"/>
            </a:pPr>
            <a:r>
              <a:rPr lang="el-GR" dirty="0" smtClean="0"/>
              <a:t>Σημασία στην έγκριση από ΣΑ για παρέμβαση στα εσωτερικά άλλου κράτους</a:t>
            </a:r>
          </a:p>
          <a:p>
            <a:pPr>
              <a:buFont typeface="Wingdings" pitchFamily="2" charset="2"/>
              <a:buChar char="ü"/>
            </a:pPr>
            <a:endParaRPr lang="el-GR" dirty="0"/>
          </a:p>
          <a:p>
            <a:pPr>
              <a:buFont typeface="Wingdings" pitchFamily="2" charset="2"/>
              <a:buChar char="ü"/>
            </a:pPr>
            <a:r>
              <a:rPr lang="el-GR" dirty="0" smtClean="0"/>
              <a:t>Υποστήριξη κυανόκρανων</a:t>
            </a:r>
          </a:p>
          <a:p>
            <a:pPr>
              <a:buFont typeface="Wingdings" pitchFamily="2" charset="2"/>
              <a:buChar char="ü"/>
            </a:pPr>
            <a:endParaRPr lang="el-GR" dirty="0"/>
          </a:p>
          <a:p>
            <a:pPr>
              <a:buFont typeface="Wingdings" pitchFamily="2" charset="2"/>
              <a:buChar char="ü"/>
            </a:pPr>
            <a:r>
              <a:rPr lang="el-GR" dirty="0" smtClean="0"/>
              <a:t>Προώθηση αναδιαμόρφωσης</a:t>
            </a:r>
          </a:p>
          <a:p>
            <a:pPr>
              <a:buFont typeface="Wingdings" pitchFamily="2" charset="2"/>
              <a:buChar char="ü"/>
            </a:pPr>
            <a:endParaRPr lang="el-GR" dirty="0" smtClean="0"/>
          </a:p>
          <a:p>
            <a:pPr>
              <a:buFont typeface="Wingdings" pitchFamily="2" charset="2"/>
              <a:buChar char="§"/>
            </a:pPr>
            <a:r>
              <a:rPr lang="el-GR" dirty="0" smtClean="0"/>
              <a:t>Αδυναμία συμφωνίας σε αναδιάρθρωση ΣΑ</a:t>
            </a:r>
            <a:endParaRPr lang="el-GR" dirty="0"/>
          </a:p>
        </p:txBody>
      </p:sp>
    </p:spTree>
    <p:extLst>
      <p:ext uri="{BB962C8B-B14F-4D97-AF65-F5344CB8AC3E}">
        <p14:creationId xmlns:p14="http://schemas.microsoft.com/office/powerpoint/2010/main" val="38659949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Ευρύτερα</a:t>
            </a:r>
            <a:endParaRPr lang="el-GR" dirty="0"/>
          </a:p>
        </p:txBody>
      </p:sp>
      <p:sp>
        <p:nvSpPr>
          <p:cNvPr id="3" name="Content Placeholder 2"/>
          <p:cNvSpPr>
            <a:spLocks noGrp="1"/>
          </p:cNvSpPr>
          <p:nvPr>
            <p:ph idx="1"/>
          </p:nvPr>
        </p:nvSpPr>
        <p:spPr/>
        <p:txBody>
          <a:bodyPr/>
          <a:lstStyle/>
          <a:p>
            <a:r>
              <a:rPr lang="el-GR" dirty="0" smtClean="0"/>
              <a:t>Νέο μοντέλο οικονομικής ανάπτυξης</a:t>
            </a:r>
          </a:p>
          <a:p>
            <a:endParaRPr lang="el-GR" dirty="0"/>
          </a:p>
          <a:p>
            <a:r>
              <a:rPr lang="el-GR" dirty="0" smtClean="0"/>
              <a:t>Ενίσχυση της φωνής του Νότου</a:t>
            </a:r>
          </a:p>
          <a:p>
            <a:endParaRPr lang="el-GR" dirty="0"/>
          </a:p>
          <a:p>
            <a:r>
              <a:rPr lang="el-GR" smtClean="0"/>
              <a:t>Προώθηση αναπτυξιακής ατζέντας «από τα κάτω»</a:t>
            </a:r>
            <a:endParaRPr lang="el-GR"/>
          </a:p>
        </p:txBody>
      </p:sp>
    </p:spTree>
    <p:extLst>
      <p:ext uri="{BB962C8B-B14F-4D97-AF65-F5344CB8AC3E}">
        <p14:creationId xmlns:p14="http://schemas.microsoft.com/office/powerpoint/2010/main" val="1836008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Βασικές δομές παγκόσμιας διακυβέρνησης</a:t>
            </a:r>
            <a:endParaRPr lang="en-US" dirty="0"/>
          </a:p>
        </p:txBody>
      </p:sp>
      <p:sp>
        <p:nvSpPr>
          <p:cNvPr id="3" name="Content Placeholder 2"/>
          <p:cNvSpPr>
            <a:spLocks noGrp="1"/>
          </p:cNvSpPr>
          <p:nvPr>
            <p:ph idx="1"/>
          </p:nvPr>
        </p:nvSpPr>
        <p:spPr/>
        <p:txBody>
          <a:bodyPr/>
          <a:lstStyle/>
          <a:p>
            <a:pPr marL="0" indent="0">
              <a:buNone/>
            </a:pPr>
            <a:r>
              <a:rPr lang="el-GR" dirty="0" smtClean="0">
                <a:solidFill>
                  <a:schemeClr val="tx1"/>
                </a:solidFill>
              </a:rPr>
              <a:t>ΟΗΕ</a:t>
            </a:r>
          </a:p>
          <a:p>
            <a:pPr marL="0" indent="0">
              <a:buNone/>
            </a:pPr>
            <a:endParaRPr lang="el-GR" dirty="0" smtClean="0">
              <a:solidFill>
                <a:schemeClr val="tx1"/>
              </a:solidFill>
            </a:endParaRPr>
          </a:p>
          <a:p>
            <a:pPr marL="0" indent="0">
              <a:buNone/>
            </a:pPr>
            <a:r>
              <a:rPr lang="en-US" dirty="0" smtClean="0">
                <a:solidFill>
                  <a:schemeClr val="tx1"/>
                </a:solidFill>
              </a:rPr>
              <a:t>G7/20</a:t>
            </a:r>
          </a:p>
          <a:p>
            <a:pPr marL="0" indent="0">
              <a:buNone/>
            </a:pPr>
            <a:endParaRPr lang="el-GR" dirty="0">
              <a:solidFill>
                <a:schemeClr val="tx1"/>
              </a:solidFill>
            </a:endParaRPr>
          </a:p>
          <a:p>
            <a:pPr marL="0" indent="0">
              <a:buNone/>
            </a:pPr>
            <a:r>
              <a:rPr lang="el-GR" dirty="0" smtClean="0">
                <a:solidFill>
                  <a:schemeClr val="tx1"/>
                </a:solidFill>
              </a:rPr>
              <a:t>Παγκόσμια Τράπεζα</a:t>
            </a:r>
          </a:p>
          <a:p>
            <a:pPr marL="0" indent="0">
              <a:buNone/>
            </a:pPr>
            <a:endParaRPr lang="el-GR" dirty="0">
              <a:solidFill>
                <a:schemeClr val="tx1"/>
              </a:solidFill>
            </a:endParaRPr>
          </a:p>
          <a:p>
            <a:pPr marL="0" indent="0">
              <a:buNone/>
            </a:pPr>
            <a:r>
              <a:rPr lang="el-GR" dirty="0" smtClean="0">
                <a:solidFill>
                  <a:schemeClr val="tx1"/>
                </a:solidFill>
              </a:rPr>
              <a:t>ΔΝΤ</a:t>
            </a:r>
          </a:p>
          <a:p>
            <a:pPr marL="0" indent="0">
              <a:buNone/>
            </a:pPr>
            <a:endParaRPr lang="el-GR" dirty="0">
              <a:solidFill>
                <a:schemeClr val="tx1"/>
              </a:solidFill>
            </a:endParaRPr>
          </a:p>
          <a:p>
            <a:pPr marL="0" indent="0">
              <a:buNone/>
            </a:pPr>
            <a:r>
              <a:rPr lang="el-GR" dirty="0" smtClean="0">
                <a:solidFill>
                  <a:schemeClr val="tx1"/>
                </a:solidFill>
              </a:rPr>
              <a:t>ΠΟΕ</a:t>
            </a:r>
            <a:endParaRPr lang="el-GR" dirty="0">
              <a:solidFill>
                <a:schemeClr val="tx1"/>
              </a:solidFill>
            </a:endParaRPr>
          </a:p>
          <a:p>
            <a:pPr marL="0" indent="0">
              <a:buNone/>
            </a:pPr>
            <a:endParaRPr lang="en-US" dirty="0"/>
          </a:p>
        </p:txBody>
      </p:sp>
    </p:spTree>
    <p:extLst>
      <p:ext uri="{BB962C8B-B14F-4D97-AF65-F5344CB8AC3E}">
        <p14:creationId xmlns:p14="http://schemas.microsoft.com/office/powerpoint/2010/main" val="693146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ΟΗΕ</a:t>
            </a:r>
            <a:endParaRPr lang="en-US" dirty="0"/>
          </a:p>
        </p:txBody>
      </p:sp>
      <p:sp>
        <p:nvSpPr>
          <p:cNvPr id="3" name="Content Placeholder 2"/>
          <p:cNvSpPr>
            <a:spLocks noGrp="1"/>
          </p:cNvSpPr>
          <p:nvPr>
            <p:ph idx="1"/>
          </p:nvPr>
        </p:nvSpPr>
        <p:spPr/>
        <p:txBody>
          <a:bodyPr/>
          <a:lstStyle/>
          <a:p>
            <a:r>
              <a:rPr lang="el-GR" dirty="0" smtClean="0"/>
              <a:t>Ίδρυση: 1945</a:t>
            </a:r>
          </a:p>
          <a:p>
            <a:endParaRPr lang="el-GR" dirty="0" smtClean="0"/>
          </a:p>
          <a:p>
            <a:r>
              <a:rPr lang="el-GR" dirty="0" smtClean="0"/>
              <a:t>Σκοπός: συνεργασία των κρατών του κόσμου σε όλα τα ζητήματα</a:t>
            </a:r>
          </a:p>
          <a:p>
            <a:endParaRPr lang="el-GR" dirty="0" smtClean="0"/>
          </a:p>
          <a:p>
            <a:r>
              <a:rPr lang="el-GR" dirty="0" smtClean="0"/>
              <a:t>Μέλη: 51 τότε – 193 σήμερα</a:t>
            </a:r>
          </a:p>
          <a:p>
            <a:endParaRPr lang="el-GR" dirty="0" smtClean="0"/>
          </a:p>
          <a:p>
            <a:r>
              <a:rPr lang="el-GR" dirty="0" smtClean="0"/>
              <a:t>Προϋπολογισμός: </a:t>
            </a:r>
            <a:r>
              <a:rPr lang="en-US" dirty="0" smtClean="0"/>
              <a:t>circa </a:t>
            </a:r>
            <a:r>
              <a:rPr lang="el-GR" dirty="0" smtClean="0"/>
              <a:t>3 δις $</a:t>
            </a:r>
          </a:p>
          <a:p>
            <a:endParaRPr lang="el-GR" dirty="0"/>
          </a:p>
        </p:txBody>
      </p:sp>
    </p:spTree>
    <p:extLst>
      <p:ext uri="{BB962C8B-B14F-4D97-AF65-F5344CB8AC3E}">
        <p14:creationId xmlns:p14="http://schemas.microsoft.com/office/powerpoint/2010/main" val="3536358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ΟΗΕ</a:t>
            </a:r>
            <a:endParaRPr lang="en-US" dirty="0"/>
          </a:p>
        </p:txBody>
      </p:sp>
      <p:sp>
        <p:nvSpPr>
          <p:cNvPr id="3" name="Content Placeholder 2"/>
          <p:cNvSpPr>
            <a:spLocks noGrp="1"/>
          </p:cNvSpPr>
          <p:nvPr>
            <p:ph idx="1"/>
          </p:nvPr>
        </p:nvSpPr>
        <p:spPr/>
        <p:txBody>
          <a:bodyPr>
            <a:normAutofit lnSpcReduction="10000"/>
          </a:bodyPr>
          <a:lstStyle/>
          <a:p>
            <a:r>
              <a:rPr lang="el-GR" dirty="0" smtClean="0"/>
              <a:t>Βασικά όργανα:</a:t>
            </a:r>
          </a:p>
          <a:p>
            <a:endParaRPr lang="el-GR" dirty="0"/>
          </a:p>
          <a:p>
            <a:pPr lvl="1"/>
            <a:r>
              <a:rPr lang="el-GR" dirty="0" smtClean="0"/>
              <a:t>Γενική Συνέλευση</a:t>
            </a:r>
          </a:p>
          <a:p>
            <a:pPr lvl="1"/>
            <a:r>
              <a:rPr lang="el-GR" dirty="0" smtClean="0"/>
              <a:t>Συμβούλιο </a:t>
            </a:r>
            <a:r>
              <a:rPr lang="el-GR" dirty="0"/>
              <a:t>Ασφαλείας</a:t>
            </a:r>
          </a:p>
          <a:p>
            <a:pPr lvl="1"/>
            <a:r>
              <a:rPr lang="el-GR" dirty="0" smtClean="0"/>
              <a:t>Οικονομικό </a:t>
            </a:r>
            <a:r>
              <a:rPr lang="el-GR" dirty="0"/>
              <a:t>και Κοινωνικό Συμβούλιο</a:t>
            </a:r>
          </a:p>
          <a:p>
            <a:pPr lvl="1"/>
            <a:r>
              <a:rPr lang="el-GR" dirty="0" smtClean="0"/>
              <a:t>Συμβούλιο </a:t>
            </a:r>
            <a:r>
              <a:rPr lang="el-GR" dirty="0"/>
              <a:t>Κηδεμονίας</a:t>
            </a:r>
          </a:p>
          <a:p>
            <a:pPr lvl="1"/>
            <a:r>
              <a:rPr lang="el-GR" dirty="0" smtClean="0"/>
              <a:t>Διεθνές </a:t>
            </a:r>
            <a:r>
              <a:rPr lang="el-GR" dirty="0"/>
              <a:t>Δικαστήριο</a:t>
            </a:r>
          </a:p>
          <a:p>
            <a:pPr lvl="1"/>
            <a:r>
              <a:rPr lang="el-GR" dirty="0" smtClean="0"/>
              <a:t>Γραμματεία</a:t>
            </a:r>
          </a:p>
          <a:p>
            <a:pPr lvl="1"/>
            <a:endParaRPr lang="el-GR" dirty="0" smtClean="0"/>
          </a:p>
          <a:p>
            <a:endParaRPr lang="el-GR" dirty="0" smtClean="0"/>
          </a:p>
          <a:p>
            <a:r>
              <a:rPr lang="el-GR" dirty="0" smtClean="0"/>
              <a:t>Ψήφοι: ένα κράτος μια ψήφος εκτός από Συμβούλιο Ασφαλείας</a:t>
            </a:r>
          </a:p>
          <a:p>
            <a:endParaRPr lang="el-GR" dirty="0"/>
          </a:p>
          <a:p>
            <a:endParaRPr lang="el-GR" dirty="0" smtClean="0"/>
          </a:p>
          <a:p>
            <a:endParaRPr lang="el-GR" dirty="0"/>
          </a:p>
        </p:txBody>
      </p:sp>
    </p:spTree>
    <p:extLst>
      <p:ext uri="{BB962C8B-B14F-4D97-AF65-F5344CB8AC3E}">
        <p14:creationId xmlns:p14="http://schemas.microsoft.com/office/powerpoint/2010/main" val="1327066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ΟΗΕ – Συμβούλιο Ασφαλείας</a:t>
            </a:r>
            <a:endParaRPr lang="en-US" dirty="0"/>
          </a:p>
        </p:txBody>
      </p:sp>
      <p:sp>
        <p:nvSpPr>
          <p:cNvPr id="3" name="Content Placeholder 2"/>
          <p:cNvSpPr>
            <a:spLocks noGrp="1"/>
          </p:cNvSpPr>
          <p:nvPr>
            <p:ph idx="1"/>
          </p:nvPr>
        </p:nvSpPr>
        <p:spPr/>
        <p:txBody>
          <a:bodyPr>
            <a:normAutofit fontScale="92500" lnSpcReduction="20000"/>
          </a:bodyPr>
          <a:lstStyle/>
          <a:p>
            <a:r>
              <a:rPr lang="el-GR" dirty="0" smtClean="0"/>
              <a:t>Στοχεύει κυρίως σε ζητήματα ασφάλειας και ειρήνης</a:t>
            </a:r>
          </a:p>
          <a:p>
            <a:endParaRPr lang="el-GR" dirty="0" smtClean="0"/>
          </a:p>
          <a:p>
            <a:r>
              <a:rPr lang="el-GR" dirty="0" smtClean="0"/>
              <a:t>Ψηφίσματα</a:t>
            </a:r>
          </a:p>
          <a:p>
            <a:endParaRPr lang="el-GR" dirty="0" smtClean="0"/>
          </a:p>
          <a:p>
            <a:endParaRPr lang="el-GR" dirty="0" smtClean="0"/>
          </a:p>
          <a:p>
            <a:r>
              <a:rPr lang="el-GR" dirty="0" smtClean="0"/>
              <a:t>Αριθμός μελών: 15</a:t>
            </a:r>
          </a:p>
          <a:p>
            <a:endParaRPr lang="el-GR" dirty="0" smtClean="0"/>
          </a:p>
          <a:p>
            <a:r>
              <a:rPr lang="el-GR" dirty="0" smtClean="0"/>
              <a:t>Αριθμός μόνιμων μελών: 5</a:t>
            </a:r>
          </a:p>
          <a:p>
            <a:pPr lvl="1"/>
            <a:r>
              <a:rPr lang="el-GR" dirty="0" smtClean="0"/>
              <a:t>ΗΠΑ</a:t>
            </a:r>
          </a:p>
          <a:p>
            <a:pPr lvl="1"/>
            <a:r>
              <a:rPr lang="el-GR" dirty="0" smtClean="0">
                <a:solidFill>
                  <a:srgbClr val="FFC000"/>
                </a:solidFill>
              </a:rPr>
              <a:t>Ρωσία</a:t>
            </a:r>
          </a:p>
          <a:p>
            <a:pPr lvl="1"/>
            <a:r>
              <a:rPr lang="el-GR" dirty="0" smtClean="0">
                <a:solidFill>
                  <a:srgbClr val="FFC000"/>
                </a:solidFill>
              </a:rPr>
              <a:t>Κίνα</a:t>
            </a:r>
          </a:p>
          <a:p>
            <a:pPr lvl="1"/>
            <a:r>
              <a:rPr lang="el-GR" dirty="0" smtClean="0"/>
              <a:t>Ην. Βασίλειο</a:t>
            </a:r>
          </a:p>
          <a:p>
            <a:pPr lvl="1"/>
            <a:r>
              <a:rPr lang="el-GR" dirty="0" smtClean="0"/>
              <a:t>Γαλλία</a:t>
            </a:r>
          </a:p>
          <a:p>
            <a:endParaRPr lang="el-GR" dirty="0"/>
          </a:p>
        </p:txBody>
      </p:sp>
    </p:spTree>
    <p:extLst>
      <p:ext uri="{BB962C8B-B14F-4D97-AF65-F5344CB8AC3E}">
        <p14:creationId xmlns:p14="http://schemas.microsoft.com/office/powerpoint/2010/main" val="4114792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G-7</a:t>
            </a:r>
            <a:endParaRPr lang="en-US" dirty="0"/>
          </a:p>
        </p:txBody>
      </p:sp>
      <p:sp>
        <p:nvSpPr>
          <p:cNvPr id="3" name="Content Placeholder 2"/>
          <p:cNvSpPr>
            <a:spLocks noGrp="1"/>
          </p:cNvSpPr>
          <p:nvPr>
            <p:ph idx="1"/>
          </p:nvPr>
        </p:nvSpPr>
        <p:spPr/>
        <p:txBody>
          <a:bodyPr>
            <a:normAutofit lnSpcReduction="10000"/>
          </a:bodyPr>
          <a:lstStyle/>
          <a:p>
            <a:r>
              <a:rPr lang="el-GR" dirty="0" smtClean="0"/>
              <a:t>Ίδρυση: ιδέα από το 1973, 1976 γίνεται το </a:t>
            </a:r>
            <a:r>
              <a:rPr lang="en-US" dirty="0" smtClean="0"/>
              <a:t>G-7</a:t>
            </a:r>
            <a:endParaRPr lang="el-GR" dirty="0" smtClean="0"/>
          </a:p>
          <a:p>
            <a:endParaRPr lang="el-GR" dirty="0" smtClean="0"/>
          </a:p>
          <a:p>
            <a:r>
              <a:rPr lang="el-GR" dirty="0" smtClean="0"/>
              <a:t>Σκοπός: συνεργασία μεταξύ των πλέον ανεπτυγμένων κρατών του κόσμου</a:t>
            </a:r>
          </a:p>
          <a:p>
            <a:endParaRPr lang="el-GR" dirty="0" smtClean="0"/>
          </a:p>
          <a:p>
            <a:r>
              <a:rPr lang="el-GR" dirty="0" smtClean="0"/>
              <a:t>Μέλη: Μεγ. Βρετανία, Γαλλία, Γερμανία, Ιταλία, Καναδάς, Ιαπωνία και ΗΠΑ</a:t>
            </a:r>
          </a:p>
          <a:p>
            <a:endParaRPr lang="el-GR" dirty="0" smtClean="0"/>
          </a:p>
          <a:p>
            <a:r>
              <a:rPr lang="el-GR" dirty="0" smtClean="0"/>
              <a:t>Μέχρι πρόσφατα δεν υπήρχε μεγάλη δημοσιότητα</a:t>
            </a:r>
          </a:p>
          <a:p>
            <a:endParaRPr lang="el-GR" dirty="0"/>
          </a:p>
          <a:p>
            <a:r>
              <a:rPr lang="el-GR" dirty="0" smtClean="0"/>
              <a:t>1998-2014: συμμετοχή και Ρωσίας</a:t>
            </a:r>
          </a:p>
          <a:p>
            <a:endParaRPr lang="el-GR" dirty="0"/>
          </a:p>
        </p:txBody>
      </p:sp>
    </p:spTree>
    <p:extLst>
      <p:ext uri="{BB962C8B-B14F-4D97-AF65-F5344CB8AC3E}">
        <p14:creationId xmlns:p14="http://schemas.microsoft.com/office/powerpoint/2010/main" val="1114573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Φυσιογνωμία Μαθήματος </a:t>
            </a:r>
            <a:endParaRPr lang="en-US" dirty="0"/>
          </a:p>
        </p:txBody>
      </p:sp>
      <p:sp>
        <p:nvSpPr>
          <p:cNvPr id="2" name="Content Placeholder 1"/>
          <p:cNvSpPr>
            <a:spLocks noGrp="1"/>
          </p:cNvSpPr>
          <p:nvPr>
            <p:ph idx="1"/>
          </p:nvPr>
        </p:nvSpPr>
        <p:spPr/>
        <p:txBody>
          <a:bodyPr>
            <a:normAutofit fontScale="70000" lnSpcReduction="20000"/>
          </a:bodyPr>
          <a:lstStyle/>
          <a:p>
            <a:pPr marR="0" algn="just">
              <a:lnSpc>
                <a:spcPct val="150000"/>
              </a:lnSpc>
              <a:spcBef>
                <a:spcPts val="0"/>
              </a:spcBef>
              <a:spcAft>
                <a:spcPts val="0"/>
              </a:spcAft>
              <a:buFont typeface="Wingdings" pitchFamily="2" charset="2"/>
              <a:buChar char="q"/>
            </a:pPr>
            <a:r>
              <a:rPr lang="el-GR" dirty="0">
                <a:latin typeface="Georgia"/>
                <a:ea typeface="Times New Roman"/>
              </a:rPr>
              <a:t>Το  μάθημα  εξετάζει  τις πρόσφατες εξελίξεις στη διεθνή πολιτική και οικονομική σκηνή στο πλαίσιο της ανάδυσης νέων κρατών όπως η Βραζιλία, η Ινδία και η Κίνα</a:t>
            </a:r>
            <a:r>
              <a:rPr lang="el-GR" dirty="0" smtClean="0">
                <a:latin typeface="Georgia"/>
                <a:ea typeface="Times New Roman"/>
              </a:rPr>
              <a:t>.</a:t>
            </a:r>
          </a:p>
          <a:p>
            <a:pPr marR="0" algn="just">
              <a:lnSpc>
                <a:spcPct val="150000"/>
              </a:lnSpc>
              <a:spcBef>
                <a:spcPts val="0"/>
              </a:spcBef>
              <a:spcAft>
                <a:spcPts val="0"/>
              </a:spcAft>
              <a:buFont typeface="Wingdings" pitchFamily="2" charset="2"/>
              <a:buChar char="q"/>
            </a:pPr>
            <a:endParaRPr lang="el-GR" dirty="0">
              <a:latin typeface="Georgia"/>
              <a:ea typeface="Times New Roman"/>
            </a:endParaRPr>
          </a:p>
          <a:p>
            <a:pPr marR="0" algn="just">
              <a:lnSpc>
                <a:spcPct val="150000"/>
              </a:lnSpc>
              <a:spcBef>
                <a:spcPts val="0"/>
              </a:spcBef>
              <a:spcAft>
                <a:spcPts val="0"/>
              </a:spcAft>
              <a:buFont typeface="Wingdings" pitchFamily="2" charset="2"/>
              <a:buChar char="q"/>
            </a:pPr>
            <a:r>
              <a:rPr lang="el-GR" dirty="0" smtClean="0">
                <a:latin typeface="Georgia"/>
                <a:ea typeface="Times New Roman"/>
              </a:rPr>
              <a:t>Επικεντρώνεται </a:t>
            </a:r>
            <a:r>
              <a:rPr lang="el-GR" dirty="0">
                <a:latin typeface="Georgia"/>
                <a:ea typeface="Times New Roman"/>
              </a:rPr>
              <a:t>στους τρόπους με τους οποίους μια σειρά από αναπτυσσόμενα κράτη έχουν κατορθώσει να ισχυροποιήσουν σημαντικά τις θέσεις τους στο παγκόσμιο σκηνικό οδηγώντας σε μια de facto αναδιοργάνωση του συστήματος παγκόσμιας διακυβέρνησης. </a:t>
            </a:r>
            <a:endParaRPr lang="el-GR" dirty="0" smtClean="0">
              <a:latin typeface="Georgia"/>
              <a:ea typeface="Times New Roman"/>
            </a:endParaRPr>
          </a:p>
          <a:p>
            <a:pPr marR="0" algn="just">
              <a:lnSpc>
                <a:spcPct val="150000"/>
              </a:lnSpc>
              <a:spcBef>
                <a:spcPts val="0"/>
              </a:spcBef>
              <a:spcAft>
                <a:spcPts val="0"/>
              </a:spcAft>
              <a:buFont typeface="Wingdings" pitchFamily="2" charset="2"/>
              <a:buChar char="q"/>
            </a:pPr>
            <a:endParaRPr lang="el-GR" dirty="0">
              <a:latin typeface="Georgia"/>
              <a:ea typeface="Times New Roman"/>
            </a:endParaRPr>
          </a:p>
          <a:p>
            <a:pPr marR="0" algn="just">
              <a:lnSpc>
                <a:spcPct val="150000"/>
              </a:lnSpc>
              <a:spcBef>
                <a:spcPts val="0"/>
              </a:spcBef>
              <a:spcAft>
                <a:spcPts val="0"/>
              </a:spcAft>
              <a:buFont typeface="Wingdings" pitchFamily="2" charset="2"/>
              <a:buChar char="q"/>
            </a:pPr>
            <a:r>
              <a:rPr lang="el-GR" dirty="0" smtClean="0">
                <a:latin typeface="Georgia"/>
                <a:ea typeface="Times New Roman"/>
              </a:rPr>
              <a:t>Εστιάζει </a:t>
            </a:r>
            <a:r>
              <a:rPr lang="el-GR" dirty="0">
                <a:latin typeface="Georgia"/>
                <a:ea typeface="Times New Roman"/>
              </a:rPr>
              <a:t>στις οικονομικές και πολιτικές επιλογές των κρατών αυτών κατά τις τελευταίες δεκαετίες καθώς και στο πως το παγκόσμιο περιβάλλον ευνόησε την ανάδυσή τους. </a:t>
            </a:r>
            <a:endParaRPr lang="el-GR" dirty="0" smtClean="0">
              <a:latin typeface="Georgia"/>
              <a:ea typeface="Times New Roman"/>
            </a:endParaRPr>
          </a:p>
        </p:txBody>
      </p:sp>
    </p:spTree>
    <p:extLst>
      <p:ext uri="{BB962C8B-B14F-4D97-AF65-F5344CB8AC3E}">
        <p14:creationId xmlns:p14="http://schemas.microsoft.com/office/powerpoint/2010/main" val="3819341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G-20</a:t>
            </a:r>
            <a:endParaRPr lang="en-US" dirty="0"/>
          </a:p>
        </p:txBody>
      </p:sp>
      <p:sp>
        <p:nvSpPr>
          <p:cNvPr id="3" name="Content Placeholder 2"/>
          <p:cNvSpPr>
            <a:spLocks noGrp="1"/>
          </p:cNvSpPr>
          <p:nvPr>
            <p:ph idx="1"/>
          </p:nvPr>
        </p:nvSpPr>
        <p:spPr/>
        <p:txBody>
          <a:bodyPr/>
          <a:lstStyle/>
          <a:p>
            <a:r>
              <a:rPr lang="el-GR" dirty="0" smtClean="0"/>
              <a:t>Ίδρυση: 19</a:t>
            </a:r>
            <a:r>
              <a:rPr lang="en-US" dirty="0" smtClean="0"/>
              <a:t>99 </a:t>
            </a:r>
            <a:r>
              <a:rPr lang="el-GR" dirty="0" smtClean="0"/>
              <a:t>(υπουργοί οικονομικών και τραπεζίτες)</a:t>
            </a:r>
          </a:p>
          <a:p>
            <a:pPr marL="0" indent="0">
              <a:buNone/>
            </a:pPr>
            <a:r>
              <a:rPr lang="el-GR" dirty="0"/>
              <a:t>	 </a:t>
            </a:r>
            <a:r>
              <a:rPr lang="el-GR" dirty="0" smtClean="0"/>
              <a:t>     2008 (ηγέτες κρατών)</a:t>
            </a:r>
          </a:p>
          <a:p>
            <a:endParaRPr lang="el-GR" dirty="0" smtClean="0"/>
          </a:p>
          <a:p>
            <a:r>
              <a:rPr lang="el-GR" dirty="0" smtClean="0"/>
              <a:t>Σκοπός: συνεργασία επί οικονομικών ζητημάτων παγκόσμιας κλίμακας</a:t>
            </a:r>
          </a:p>
          <a:p>
            <a:endParaRPr lang="el-GR" dirty="0" smtClean="0"/>
          </a:p>
          <a:p>
            <a:r>
              <a:rPr lang="el-GR" dirty="0" smtClean="0"/>
              <a:t>Μέλη: 19 χώρες + ΕΕ</a:t>
            </a:r>
          </a:p>
          <a:p>
            <a:endParaRPr lang="el-GR" dirty="0" smtClean="0"/>
          </a:p>
          <a:p>
            <a:pPr marL="0" indent="0">
              <a:buNone/>
            </a:pPr>
            <a:endParaRPr lang="el-GR" dirty="0"/>
          </a:p>
        </p:txBody>
      </p:sp>
    </p:spTree>
    <p:extLst>
      <p:ext uri="{BB962C8B-B14F-4D97-AF65-F5344CB8AC3E}">
        <p14:creationId xmlns:p14="http://schemas.microsoft.com/office/powerpoint/2010/main" val="267777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1143000"/>
          </a:xfrm>
        </p:spPr>
        <p:txBody>
          <a:bodyPr/>
          <a:lstStyle/>
          <a:p>
            <a:r>
              <a:rPr lang="en-US" dirty="0" smtClean="0"/>
              <a:t>G-20</a:t>
            </a:r>
            <a:endParaRPr lang="en-US" dirty="0"/>
          </a:p>
        </p:txBody>
      </p:sp>
      <p:pic>
        <p:nvPicPr>
          <p:cNvPr id="1026" name="Picture 2" descr="https://upload.wikimedia.org/wikipedia/commons/thumb/a/a8/G20_members_and_invited_states.svg/1280px-G20_members_and_invited_stat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9775199"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920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Image result for g-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701800"/>
            <a:ext cx="8001000" cy="462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608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Παγκόσμια Τράπεζα</a:t>
            </a:r>
            <a:endParaRPr lang="en-US" dirty="0"/>
          </a:p>
        </p:txBody>
      </p:sp>
      <p:sp>
        <p:nvSpPr>
          <p:cNvPr id="3" name="Content Placeholder 2"/>
          <p:cNvSpPr>
            <a:spLocks noGrp="1"/>
          </p:cNvSpPr>
          <p:nvPr>
            <p:ph idx="1"/>
          </p:nvPr>
        </p:nvSpPr>
        <p:spPr/>
        <p:txBody>
          <a:bodyPr>
            <a:normAutofit/>
          </a:bodyPr>
          <a:lstStyle/>
          <a:p>
            <a:r>
              <a:rPr lang="el-GR" dirty="0" smtClean="0"/>
              <a:t>Ίδρυση: 1945</a:t>
            </a:r>
          </a:p>
          <a:p>
            <a:endParaRPr lang="el-GR" dirty="0" smtClean="0"/>
          </a:p>
          <a:p>
            <a:r>
              <a:rPr lang="el-GR" dirty="0" smtClean="0"/>
              <a:t>Σκοπός: αναπτυξιακός βραχίονας του </a:t>
            </a:r>
            <a:r>
              <a:rPr lang="en-US" dirty="0" smtClean="0"/>
              <a:t>Bretton Woods</a:t>
            </a:r>
            <a:endParaRPr lang="el-GR" dirty="0" smtClean="0"/>
          </a:p>
          <a:p>
            <a:endParaRPr lang="el-GR" dirty="0" smtClean="0"/>
          </a:p>
          <a:p>
            <a:r>
              <a:rPr lang="el-GR" dirty="0" smtClean="0"/>
              <a:t>Μέλη: </a:t>
            </a:r>
            <a:r>
              <a:rPr lang="en-US" dirty="0" smtClean="0"/>
              <a:t>189 </a:t>
            </a:r>
            <a:r>
              <a:rPr lang="el-GR" dirty="0" smtClean="0"/>
              <a:t>κράτη</a:t>
            </a:r>
          </a:p>
          <a:p>
            <a:endParaRPr lang="el-GR" dirty="0" smtClean="0"/>
          </a:p>
          <a:p>
            <a:r>
              <a:rPr lang="el-GR" dirty="0" smtClean="0"/>
              <a:t>Προϋπολογισμός: </a:t>
            </a:r>
            <a:r>
              <a:rPr lang="en-US" dirty="0" smtClean="0"/>
              <a:t>circa </a:t>
            </a:r>
            <a:r>
              <a:rPr lang="el-GR" dirty="0" smtClean="0"/>
              <a:t>60 δις $ σε δάνεια</a:t>
            </a:r>
          </a:p>
          <a:p>
            <a:pPr marL="0" indent="0">
              <a:buNone/>
            </a:pPr>
            <a:endParaRPr lang="el-GR" dirty="0" smtClean="0"/>
          </a:p>
          <a:p>
            <a:endParaRPr lang="el-GR" dirty="0"/>
          </a:p>
        </p:txBody>
      </p:sp>
    </p:spTree>
    <p:extLst>
      <p:ext uri="{BB962C8B-B14F-4D97-AF65-F5344CB8AC3E}">
        <p14:creationId xmlns:p14="http://schemas.microsoft.com/office/powerpoint/2010/main" val="2174463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Παγκόσμια Τράπεζα - δομές</a:t>
            </a:r>
            <a:endParaRPr lang="en-US" dirty="0"/>
          </a:p>
        </p:txBody>
      </p:sp>
      <p:sp>
        <p:nvSpPr>
          <p:cNvPr id="3" name="Content Placeholder 2"/>
          <p:cNvSpPr>
            <a:spLocks noGrp="1"/>
          </p:cNvSpPr>
          <p:nvPr>
            <p:ph idx="1"/>
          </p:nvPr>
        </p:nvSpPr>
        <p:spPr/>
        <p:txBody>
          <a:bodyPr>
            <a:normAutofit/>
          </a:bodyPr>
          <a:lstStyle/>
          <a:p>
            <a:r>
              <a:rPr lang="en-US" dirty="0" smtClean="0"/>
              <a:t>International </a:t>
            </a:r>
            <a:r>
              <a:rPr lang="en-US" dirty="0"/>
              <a:t>Bank for Reconstruction and Development (IBRD)</a:t>
            </a:r>
          </a:p>
          <a:p>
            <a:endParaRPr lang="el-GR" dirty="0" smtClean="0"/>
          </a:p>
          <a:p>
            <a:endParaRPr lang="en-US" dirty="0"/>
          </a:p>
          <a:p>
            <a:r>
              <a:rPr lang="en-US" dirty="0"/>
              <a:t>International Finance Corporation (IFC)</a:t>
            </a:r>
          </a:p>
          <a:p>
            <a:endParaRPr lang="el-GR" dirty="0" smtClean="0"/>
          </a:p>
          <a:p>
            <a:endParaRPr lang="en-US" dirty="0"/>
          </a:p>
          <a:p>
            <a:r>
              <a:rPr lang="en-US" dirty="0"/>
              <a:t>International Development Association (IDA)</a:t>
            </a:r>
          </a:p>
          <a:p>
            <a:endParaRPr lang="el-GR" dirty="0" smtClean="0"/>
          </a:p>
          <a:p>
            <a:endParaRPr lang="en-US" dirty="0"/>
          </a:p>
          <a:p>
            <a:r>
              <a:rPr lang="en-US" dirty="0"/>
              <a:t>Multilateral Investment Guarantee Agency (MIGA)</a:t>
            </a:r>
            <a:endParaRPr lang="el-GR" dirty="0" smtClean="0"/>
          </a:p>
          <a:p>
            <a:endParaRPr lang="el-GR" dirty="0"/>
          </a:p>
        </p:txBody>
      </p:sp>
    </p:spTree>
    <p:extLst>
      <p:ext uri="{BB962C8B-B14F-4D97-AF65-F5344CB8AC3E}">
        <p14:creationId xmlns:p14="http://schemas.microsoft.com/office/powerpoint/2010/main" val="183589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world bank instit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990600"/>
            <a:ext cx="8815549"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504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World Bank Mi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4" descr="World Bank Miss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6" descr="World Bank Miss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300" y="160338"/>
            <a:ext cx="861060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98" y="155789"/>
            <a:ext cx="8719702" cy="666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6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Παγκόσμια Τράπεζα - </a:t>
            </a:r>
            <a:r>
              <a:rPr lang="en-US" dirty="0" smtClean="0"/>
              <a:t>2010</a:t>
            </a:r>
            <a:endParaRPr lang="en-US" dirty="0"/>
          </a:p>
        </p:txBody>
      </p:sp>
      <p:sp>
        <p:nvSpPr>
          <p:cNvPr id="3" name="Content Placeholder 2"/>
          <p:cNvSpPr>
            <a:spLocks noGrp="1"/>
          </p:cNvSpPr>
          <p:nvPr>
            <p:ph idx="1"/>
          </p:nvPr>
        </p:nvSpPr>
        <p:spPr/>
        <p:txBody>
          <a:bodyPr>
            <a:normAutofit lnSpcReduction="10000"/>
          </a:bodyPr>
          <a:lstStyle/>
          <a:p>
            <a:r>
              <a:rPr lang="el-GR" dirty="0" smtClean="0"/>
              <a:t>Αύξηση της συνεισφοράς αναπτυσσόμενων κρατών</a:t>
            </a:r>
          </a:p>
          <a:p>
            <a:r>
              <a:rPr lang="el-GR" dirty="0" smtClean="0"/>
              <a:t>Σε επίπεδο δικαιωμάτων: </a:t>
            </a:r>
          </a:p>
          <a:p>
            <a:pPr lvl="1"/>
            <a:r>
              <a:rPr lang="en-US" dirty="0" smtClean="0"/>
              <a:t>3.13</a:t>
            </a:r>
            <a:r>
              <a:rPr lang="el-GR" dirty="0" smtClean="0"/>
              <a:t>% αύξηση για τα </a:t>
            </a:r>
            <a:r>
              <a:rPr lang="en-US" dirty="0" smtClean="0"/>
              <a:t> </a:t>
            </a:r>
            <a:r>
              <a:rPr lang="en-US" dirty="0"/>
              <a:t>Developing and Transition countries (DTCs) </a:t>
            </a:r>
            <a:r>
              <a:rPr lang="el-GR" dirty="0" smtClean="0"/>
              <a:t>– φτάνουν στο </a:t>
            </a:r>
            <a:r>
              <a:rPr lang="en-US" dirty="0" smtClean="0"/>
              <a:t>47.19</a:t>
            </a:r>
            <a:r>
              <a:rPr lang="el-GR" dirty="0" smtClean="0"/>
              <a:t>% των συνολικών</a:t>
            </a:r>
          </a:p>
          <a:p>
            <a:pPr lvl="1"/>
            <a:r>
              <a:rPr lang="el-GR" dirty="0" smtClean="0"/>
              <a:t>6.07% αύξηση για τα </a:t>
            </a:r>
            <a:r>
              <a:rPr lang="en-US" dirty="0" smtClean="0"/>
              <a:t>DTCs – </a:t>
            </a:r>
            <a:r>
              <a:rPr lang="el-GR" dirty="0" smtClean="0"/>
              <a:t>φτάνουν στο </a:t>
            </a:r>
            <a:r>
              <a:rPr lang="en-US" dirty="0" smtClean="0"/>
              <a:t>39.48</a:t>
            </a:r>
            <a:r>
              <a:rPr lang="el-GR" dirty="0" smtClean="0"/>
              <a:t>% των συνολικών</a:t>
            </a:r>
            <a:r>
              <a:rPr lang="en-US" dirty="0" smtClean="0"/>
              <a:t>.</a:t>
            </a:r>
            <a:endParaRPr lang="en-US" dirty="0"/>
          </a:p>
          <a:p>
            <a:pPr lvl="1"/>
            <a:endParaRPr lang="en-US" dirty="0"/>
          </a:p>
          <a:p>
            <a:r>
              <a:rPr lang="el-GR" dirty="0" smtClean="0"/>
              <a:t>Σε επίπεδο κεφαλαίου: </a:t>
            </a:r>
          </a:p>
          <a:p>
            <a:pPr lvl="1"/>
            <a:r>
              <a:rPr lang="el-GR" dirty="0" smtClean="0"/>
              <a:t>+</a:t>
            </a:r>
            <a:r>
              <a:rPr lang="en-US" dirty="0" smtClean="0"/>
              <a:t>$</a:t>
            </a:r>
            <a:r>
              <a:rPr lang="en-US" dirty="0"/>
              <a:t>27.8 </a:t>
            </a:r>
            <a:r>
              <a:rPr lang="el-GR" dirty="0" smtClean="0"/>
              <a:t>δις</a:t>
            </a:r>
            <a:r>
              <a:rPr lang="en-US" dirty="0" smtClean="0"/>
              <a:t>.</a:t>
            </a:r>
            <a:endParaRPr lang="el-GR" dirty="0" smtClean="0"/>
          </a:p>
          <a:p>
            <a:pPr lvl="1"/>
            <a:r>
              <a:rPr lang="el-GR" dirty="0" smtClean="0"/>
              <a:t>+$200 εκατ.</a:t>
            </a:r>
            <a:endParaRPr lang="en-US" dirty="0"/>
          </a:p>
          <a:p>
            <a:endParaRPr lang="el-GR" dirty="0"/>
          </a:p>
          <a:p>
            <a:r>
              <a:rPr lang="el-GR" dirty="0" smtClean="0"/>
              <a:t>Κάθε πέντε χρόνια θα γίνεται επανακαθορισμός των δικαιωμάτων ψήφου.</a:t>
            </a:r>
            <a:endParaRPr lang="el-GR" dirty="0"/>
          </a:p>
        </p:txBody>
      </p:sp>
    </p:spTree>
    <p:extLst>
      <p:ext uri="{BB962C8B-B14F-4D97-AF65-F5344CB8AC3E}">
        <p14:creationId xmlns:p14="http://schemas.microsoft.com/office/powerpoint/2010/main" val="23939959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Παγκόσμια Τράπεζα</a:t>
            </a:r>
            <a:endParaRPr lang="el-GR" dirty="0"/>
          </a:p>
        </p:txBody>
      </p:sp>
      <p:sp>
        <p:nvSpPr>
          <p:cNvPr id="3" name="Θέση περιεχομένου 2"/>
          <p:cNvSpPr>
            <a:spLocks noGrp="1"/>
          </p:cNvSpPr>
          <p:nvPr>
            <p:ph sz="quarter" idx="1"/>
          </p:nvPr>
        </p:nvSpPr>
        <p:spPr/>
        <p:txBody>
          <a:bodyPr/>
          <a:lstStyle/>
          <a:p>
            <a:r>
              <a:rPr lang="en-US" dirty="0" smtClean="0">
                <a:hlinkClick r:id="rId2"/>
              </a:rPr>
              <a:t>http</a:t>
            </a:r>
            <a:r>
              <a:rPr lang="en-US" dirty="0">
                <a:hlinkClick r:id="rId2"/>
              </a:rPr>
              <a:t>://maps.worldbank.org/p2e/mcmap/map.html?code=&amp;level=&amp;</a:t>
            </a:r>
            <a:r>
              <a:rPr lang="en-US" dirty="0" smtClean="0">
                <a:hlinkClick r:id="rId2"/>
              </a:rPr>
              <a:t>indicatorcode=0553&amp;title=Global&amp;org=ibrd</a:t>
            </a:r>
            <a:r>
              <a:rPr lang="el-GR" dirty="0" smtClean="0"/>
              <a:t> </a:t>
            </a:r>
            <a:endParaRPr lang="en-US" dirty="0" smtClean="0"/>
          </a:p>
          <a:p>
            <a:endParaRPr lang="en-US" dirty="0"/>
          </a:p>
          <a:p>
            <a:r>
              <a:rPr lang="en-US" dirty="0">
                <a:hlinkClick r:id="rId3"/>
              </a:rPr>
              <a:t>http://projects.worldbank.org/procurement/procurementsearch?lang=en&amp;qterm=&amp;</a:t>
            </a:r>
            <a:r>
              <a:rPr lang="en-US" dirty="0" smtClean="0">
                <a:hlinkClick r:id="rId3"/>
              </a:rPr>
              <a:t>showrecent=true&amp;srce=notices</a:t>
            </a:r>
            <a:r>
              <a:rPr lang="en-US" dirty="0" smtClean="0"/>
              <a:t> </a:t>
            </a:r>
            <a:endParaRPr lang="el-GR" dirty="0"/>
          </a:p>
          <a:p>
            <a:endParaRPr lang="el-GR" dirty="0"/>
          </a:p>
        </p:txBody>
      </p:sp>
    </p:spTree>
    <p:extLst>
      <p:ext uri="{BB962C8B-B14F-4D97-AF65-F5344CB8AC3E}">
        <p14:creationId xmlns:p14="http://schemas.microsoft.com/office/powerpoint/2010/main" val="1106482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Εκλεγμένοι πρόεδροι ΠΤ</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David </a:t>
            </a:r>
            <a:r>
              <a:rPr lang="en-US" dirty="0" err="1" smtClean="0"/>
              <a:t>Malpass</a:t>
            </a:r>
            <a:endParaRPr lang="en-US" dirty="0" smtClean="0"/>
          </a:p>
          <a:p>
            <a:r>
              <a:rPr lang="en-US" dirty="0" smtClean="0"/>
              <a:t>Jim </a:t>
            </a:r>
            <a:r>
              <a:rPr lang="en-US" dirty="0"/>
              <a:t>Yong Kim</a:t>
            </a:r>
          </a:p>
          <a:p>
            <a:r>
              <a:rPr lang="en-US" dirty="0" smtClean="0"/>
              <a:t>Robert </a:t>
            </a:r>
            <a:r>
              <a:rPr lang="en-US" dirty="0"/>
              <a:t>B. </a:t>
            </a:r>
            <a:r>
              <a:rPr lang="en-US" dirty="0" err="1"/>
              <a:t>Zoellick</a:t>
            </a:r>
            <a:endParaRPr lang="en-US" dirty="0"/>
          </a:p>
          <a:p>
            <a:r>
              <a:rPr lang="en-US" dirty="0" smtClean="0"/>
              <a:t>Paul </a:t>
            </a:r>
            <a:r>
              <a:rPr lang="en-US" dirty="0"/>
              <a:t>Wolfowitz</a:t>
            </a:r>
          </a:p>
          <a:p>
            <a:r>
              <a:rPr lang="en-US" dirty="0" smtClean="0"/>
              <a:t>James </a:t>
            </a:r>
            <a:r>
              <a:rPr lang="en-US" dirty="0"/>
              <a:t>D. </a:t>
            </a:r>
            <a:r>
              <a:rPr lang="en-US" dirty="0" err="1"/>
              <a:t>Wolfensohn</a:t>
            </a:r>
            <a:endParaRPr lang="en-US" dirty="0"/>
          </a:p>
          <a:p>
            <a:r>
              <a:rPr lang="en-US" dirty="0" smtClean="0"/>
              <a:t>Lewis </a:t>
            </a:r>
            <a:r>
              <a:rPr lang="en-US" dirty="0"/>
              <a:t>Preston</a:t>
            </a:r>
          </a:p>
          <a:p>
            <a:r>
              <a:rPr lang="en-US" dirty="0" smtClean="0"/>
              <a:t>Barber </a:t>
            </a:r>
            <a:r>
              <a:rPr lang="en-US" dirty="0" err="1"/>
              <a:t>Conable</a:t>
            </a:r>
            <a:endParaRPr lang="en-US" dirty="0"/>
          </a:p>
          <a:p>
            <a:r>
              <a:rPr lang="en-US" dirty="0" smtClean="0"/>
              <a:t>Alden </a:t>
            </a:r>
            <a:r>
              <a:rPr lang="en-US" dirty="0" err="1"/>
              <a:t>Winship</a:t>
            </a:r>
            <a:r>
              <a:rPr lang="en-US" dirty="0"/>
              <a:t> Clausen</a:t>
            </a:r>
          </a:p>
          <a:p>
            <a:r>
              <a:rPr lang="en-US" dirty="0" smtClean="0"/>
              <a:t>Robert </a:t>
            </a:r>
            <a:r>
              <a:rPr lang="en-US" dirty="0"/>
              <a:t>Strange McNamara</a:t>
            </a:r>
          </a:p>
          <a:p>
            <a:r>
              <a:rPr lang="en-US" dirty="0" smtClean="0"/>
              <a:t>George </a:t>
            </a:r>
            <a:r>
              <a:rPr lang="en-US" dirty="0"/>
              <a:t>David Woods</a:t>
            </a:r>
          </a:p>
          <a:p>
            <a:r>
              <a:rPr lang="en-US" dirty="0" smtClean="0"/>
              <a:t>Eugene </a:t>
            </a:r>
            <a:r>
              <a:rPr lang="en-US" dirty="0"/>
              <a:t>Robert Black</a:t>
            </a:r>
          </a:p>
          <a:p>
            <a:r>
              <a:rPr lang="en-US" dirty="0" smtClean="0"/>
              <a:t>John </a:t>
            </a:r>
            <a:r>
              <a:rPr lang="en-US" dirty="0"/>
              <a:t>Jay </a:t>
            </a:r>
            <a:r>
              <a:rPr lang="en-US" dirty="0" err="1"/>
              <a:t>McCloy</a:t>
            </a:r>
            <a:endParaRPr lang="en-US" dirty="0"/>
          </a:p>
          <a:p>
            <a:r>
              <a:rPr lang="en-US" dirty="0" smtClean="0"/>
              <a:t>Eugene Meyer</a:t>
            </a: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438400"/>
            <a:ext cx="3665316"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0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dirty="0" smtClean="0"/>
              <a:t>Τι θα «αντιμετωπίσουμε»</a:t>
            </a:r>
            <a:endParaRPr lang="en-US" dirty="0"/>
          </a:p>
        </p:txBody>
      </p:sp>
      <p:sp>
        <p:nvSpPr>
          <p:cNvPr id="2" name="Content Placeholder 1"/>
          <p:cNvSpPr>
            <a:spLocks noGrp="1"/>
          </p:cNvSpPr>
          <p:nvPr>
            <p:ph idx="1"/>
          </p:nvPr>
        </p:nvSpPr>
        <p:spPr/>
        <p:txBody>
          <a:bodyPr>
            <a:normAutofit fontScale="92500" lnSpcReduction="20000"/>
          </a:bodyPr>
          <a:lstStyle/>
          <a:p>
            <a:pPr algn="just">
              <a:buFont typeface="Wingdings" pitchFamily="2" charset="2"/>
              <a:buChar char="ü"/>
            </a:pPr>
            <a:r>
              <a:rPr lang="el-GR" dirty="0" smtClean="0"/>
              <a:t>Το </a:t>
            </a:r>
            <a:r>
              <a:rPr lang="el-GR" dirty="0"/>
              <a:t>θεωρητικό πλαίσιο πίσω από την οικονομική ανάδυση νέων χωρών στο παγκόσμιο σκηνικό</a:t>
            </a:r>
          </a:p>
          <a:p>
            <a:pPr algn="just">
              <a:buFont typeface="Wingdings" pitchFamily="2" charset="2"/>
              <a:buChar char="ü"/>
            </a:pPr>
            <a:endParaRPr lang="el-GR" dirty="0" smtClean="0"/>
          </a:p>
          <a:p>
            <a:pPr algn="just">
              <a:buFont typeface="Wingdings" pitchFamily="2" charset="2"/>
              <a:buChar char="ü"/>
            </a:pPr>
            <a:r>
              <a:rPr lang="el-GR" dirty="0" smtClean="0"/>
              <a:t>Τον </a:t>
            </a:r>
            <a:r>
              <a:rPr lang="el-GR" dirty="0"/>
              <a:t>ρόλο των μηχανισμών παγκόσμιας διακυβέρνησης  </a:t>
            </a:r>
          </a:p>
          <a:p>
            <a:pPr algn="just">
              <a:buFont typeface="Wingdings" pitchFamily="2" charset="2"/>
              <a:buChar char="ü"/>
            </a:pPr>
            <a:endParaRPr lang="el-GR" dirty="0" smtClean="0"/>
          </a:p>
          <a:p>
            <a:pPr algn="just">
              <a:buFont typeface="Wingdings" pitchFamily="2" charset="2"/>
              <a:buChar char="ü"/>
            </a:pPr>
            <a:r>
              <a:rPr lang="el-GR" dirty="0" smtClean="0"/>
              <a:t>Τις </a:t>
            </a:r>
            <a:r>
              <a:rPr lang="el-GR" dirty="0"/>
              <a:t>επιλογές πολιτικής κύριων αναδυόμενων δυνάμεων και τα αποτελέσματα αυτών</a:t>
            </a:r>
          </a:p>
          <a:p>
            <a:pPr algn="just">
              <a:buFont typeface="Wingdings" pitchFamily="2" charset="2"/>
              <a:buChar char="ü"/>
            </a:pPr>
            <a:endParaRPr lang="el-GR" dirty="0" smtClean="0"/>
          </a:p>
          <a:p>
            <a:pPr algn="just">
              <a:buFont typeface="Wingdings" pitchFamily="2" charset="2"/>
              <a:buChar char="ü"/>
            </a:pPr>
            <a:r>
              <a:rPr lang="el-GR" dirty="0" smtClean="0"/>
              <a:t>Τον </a:t>
            </a:r>
            <a:r>
              <a:rPr lang="el-GR" dirty="0"/>
              <a:t>ρόλο των οικονομικών κρίσεων στην αναδιάταξη του status quo στην παγκόσμια διακυβέρνηση</a:t>
            </a:r>
          </a:p>
          <a:p>
            <a:pPr algn="just">
              <a:buFont typeface="Wingdings" pitchFamily="2" charset="2"/>
              <a:buChar char="ü"/>
            </a:pPr>
            <a:endParaRPr lang="el-GR" dirty="0" smtClean="0"/>
          </a:p>
          <a:p>
            <a:pPr algn="just">
              <a:buFont typeface="Wingdings" pitchFamily="2" charset="2"/>
              <a:buChar char="ü"/>
            </a:pPr>
            <a:r>
              <a:rPr lang="el-GR" dirty="0" smtClean="0"/>
              <a:t>Τις </a:t>
            </a:r>
            <a:r>
              <a:rPr lang="el-GR" dirty="0"/>
              <a:t>νέες ισορροπίες στο σύστημα παγκόσμιας διακυβέρνησης κατά την τελευταία δεκαετία</a:t>
            </a:r>
            <a:endParaRPr lang="en-US" dirty="0"/>
          </a:p>
        </p:txBody>
      </p:sp>
    </p:spTree>
    <p:extLst>
      <p:ext uri="{BB962C8B-B14F-4D97-AF65-F5344CB8AC3E}">
        <p14:creationId xmlns:p14="http://schemas.microsoft.com/office/powerpoint/2010/main" val="952329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ΔΝΤ</a:t>
            </a:r>
            <a:endParaRPr lang="en-US" dirty="0"/>
          </a:p>
        </p:txBody>
      </p:sp>
      <p:sp>
        <p:nvSpPr>
          <p:cNvPr id="3" name="Content Placeholder 2"/>
          <p:cNvSpPr>
            <a:spLocks noGrp="1"/>
          </p:cNvSpPr>
          <p:nvPr>
            <p:ph idx="1"/>
          </p:nvPr>
        </p:nvSpPr>
        <p:spPr/>
        <p:txBody>
          <a:bodyPr/>
          <a:lstStyle/>
          <a:p>
            <a:r>
              <a:rPr lang="el-GR" dirty="0" smtClean="0"/>
              <a:t>Ίδρυση: 1945</a:t>
            </a:r>
          </a:p>
          <a:p>
            <a:endParaRPr lang="el-GR" dirty="0" smtClean="0"/>
          </a:p>
          <a:p>
            <a:r>
              <a:rPr lang="el-GR" dirty="0" smtClean="0"/>
              <a:t>Σκοπός: χρηματοπιστωτική σταθερότητα</a:t>
            </a:r>
          </a:p>
          <a:p>
            <a:endParaRPr lang="el-GR" dirty="0" smtClean="0"/>
          </a:p>
          <a:p>
            <a:r>
              <a:rPr lang="el-GR" dirty="0" smtClean="0"/>
              <a:t>Μέλη: 29 τότε – 189 σήμερα</a:t>
            </a:r>
          </a:p>
          <a:p>
            <a:pPr marL="0" indent="0">
              <a:buNone/>
            </a:pPr>
            <a:endParaRPr lang="el-GR" dirty="0" smtClean="0"/>
          </a:p>
        </p:txBody>
      </p:sp>
    </p:spTree>
    <p:extLst>
      <p:ext uri="{BB962C8B-B14F-4D97-AF65-F5344CB8AC3E}">
        <p14:creationId xmlns:p14="http://schemas.microsoft.com/office/powerpoint/2010/main" val="39536239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ast facts numb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
            <a:ext cx="6629400" cy="59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8245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ylized view of IMF governance (updated October 2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
            <a:ext cx="7307476" cy="6661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833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l-GR" dirty="0" smtClean="0"/>
              <a:t>Διευθυντές</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0568917"/>
              </p:ext>
            </p:extLst>
          </p:nvPr>
        </p:nvGraphicFramePr>
        <p:xfrm>
          <a:off x="1219200" y="1203628"/>
          <a:ext cx="6477000" cy="5174312"/>
        </p:xfrm>
        <a:graphic>
          <a:graphicData uri="http://schemas.openxmlformats.org/drawingml/2006/table">
            <a:tbl>
              <a:tblPr/>
              <a:tblGrid>
                <a:gridCol w="3505200"/>
                <a:gridCol w="2971800"/>
              </a:tblGrid>
              <a:tr h="212986">
                <a:tc>
                  <a:txBody>
                    <a:bodyPr/>
                    <a:lstStyle/>
                    <a:p>
                      <a:pPr algn="ctr"/>
                      <a:r>
                        <a:rPr lang="el-GR" sz="2000" b="1" dirty="0" smtClean="0">
                          <a:latin typeface="+mn-lt"/>
                        </a:rPr>
                        <a:t>Διευθυντής</a:t>
                      </a:r>
                      <a:endParaRPr lang="el-GR" sz="2000" b="1" dirty="0">
                        <a:latin typeface="+mn-lt"/>
                      </a:endParaRPr>
                    </a:p>
                  </a:txBody>
                  <a:tcPr marL="53247" marR="53247" marT="26623" marB="26623" anchor="ctr">
                    <a:lnL>
                      <a:noFill/>
                    </a:lnL>
                    <a:lnR>
                      <a:noFill/>
                    </a:lnR>
                    <a:lnT>
                      <a:noFill/>
                    </a:lnT>
                    <a:lnB>
                      <a:noFill/>
                    </a:lnB>
                    <a:solidFill>
                      <a:srgbClr val="00B050"/>
                    </a:solidFill>
                  </a:tcPr>
                </a:tc>
                <a:tc>
                  <a:txBody>
                    <a:bodyPr/>
                    <a:lstStyle/>
                    <a:p>
                      <a:pPr algn="ctr"/>
                      <a:r>
                        <a:rPr lang="el-GR" sz="2000" b="1" dirty="0" smtClean="0">
                          <a:latin typeface="+mn-lt"/>
                        </a:rPr>
                        <a:t>Χώρα Καταγωγής</a:t>
                      </a:r>
                      <a:endParaRPr lang="el-GR" sz="2000" b="1" dirty="0">
                        <a:latin typeface="+mn-lt"/>
                      </a:endParaRPr>
                    </a:p>
                  </a:txBody>
                  <a:tcPr marL="53247" marR="53247" marT="26623" marB="26623" anchor="ctr">
                    <a:lnL>
                      <a:noFill/>
                    </a:lnL>
                    <a:lnR>
                      <a:noFill/>
                    </a:lnR>
                    <a:lnT>
                      <a:noFill/>
                    </a:lnT>
                    <a:lnB>
                      <a:noFill/>
                    </a:lnB>
                    <a:solidFill>
                      <a:srgbClr val="00B050"/>
                    </a:solidFill>
                  </a:tcPr>
                </a:tc>
              </a:tr>
              <a:tr h="372726">
                <a:tc>
                  <a:txBody>
                    <a:bodyPr/>
                    <a:lstStyle/>
                    <a:p>
                      <a:r>
                        <a:rPr lang="el-GR" sz="2000" dirty="0">
                          <a:latin typeface="+mn-lt"/>
                        </a:rPr>
                        <a:t>Καμίλ Γκουτ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Βέλγιο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el-GR" sz="2000" dirty="0">
                          <a:latin typeface="+mn-lt"/>
                        </a:rPr>
                        <a:t>Ιβάρ Ρουτ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Σουηδία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el-GR" sz="2000" dirty="0">
                          <a:latin typeface="+mn-lt"/>
                        </a:rPr>
                        <a:t>Περ Γιάκομπσον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Σουηδία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el-GR" sz="2000" dirty="0">
                          <a:latin typeface="+mn-lt"/>
                        </a:rPr>
                        <a:t>Νταβίντ Κολέτ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Ελβετία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el-GR" sz="2000" dirty="0">
                          <a:latin typeface="+mn-lt"/>
                        </a:rPr>
                        <a:t>Πιερ-Πωλ Σβάιτσερ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Γαλλία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el-GR" sz="2000" dirty="0">
                          <a:latin typeface="+mn-lt"/>
                        </a:rPr>
                        <a:t>Γιοχάννες </a:t>
                      </a:r>
                      <a:r>
                        <a:rPr lang="el-GR" sz="2000" dirty="0" smtClean="0">
                          <a:latin typeface="+mn-lt"/>
                        </a:rPr>
                        <a:t>Βίτεβεεν</a:t>
                      </a:r>
                      <a:endParaRPr lang="en-US" sz="2000" dirty="0">
                        <a:latin typeface="+mn-lt"/>
                      </a:endParaRP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Ολλανδία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fr-FR" sz="2000" dirty="0">
                          <a:latin typeface="+mn-lt"/>
                        </a:rPr>
                        <a:t>Ζακ </a:t>
                      </a:r>
                      <a:r>
                        <a:rPr lang="fr-FR" sz="2000" dirty="0" err="1">
                          <a:latin typeface="+mn-lt"/>
                        </a:rPr>
                        <a:t>ντε</a:t>
                      </a:r>
                      <a:r>
                        <a:rPr lang="fr-FR" sz="2000" dirty="0">
                          <a:latin typeface="+mn-lt"/>
                        </a:rPr>
                        <a:t> Λα</a:t>
                      </a:r>
                      <a:r>
                        <a:rPr lang="fr-FR" sz="2000" dirty="0" err="1">
                          <a:latin typeface="+mn-lt"/>
                        </a:rPr>
                        <a:t>ροζιέρ</a:t>
                      </a:r>
                      <a:r>
                        <a:rPr lang="fr-FR" sz="2000" dirty="0">
                          <a:latin typeface="+mn-lt"/>
                        </a:rPr>
                        <a:t>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Γαλλία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el-GR" sz="2000" dirty="0">
                          <a:latin typeface="+mn-lt"/>
                        </a:rPr>
                        <a:t>Μισέλ </a:t>
                      </a:r>
                      <a:r>
                        <a:rPr lang="el-GR" sz="2000" dirty="0" smtClean="0">
                          <a:latin typeface="+mn-lt"/>
                        </a:rPr>
                        <a:t>Καμντεσύ</a:t>
                      </a:r>
                      <a:endParaRPr lang="en-US" sz="2000" dirty="0">
                        <a:latin typeface="+mn-lt"/>
                      </a:endParaRP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Γαλλία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el-GR" sz="2000" dirty="0">
                          <a:latin typeface="+mn-lt"/>
                        </a:rPr>
                        <a:t>Χορστ Κέλερ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Γερμανία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el-GR" sz="2000" dirty="0">
                          <a:latin typeface="+mn-lt"/>
                        </a:rPr>
                        <a:t>Ροντρίγο Ράτο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Ισπανία </a:t>
                      </a:r>
                      <a:endParaRPr lang="el-GR" sz="1800" b="0" i="0" u="none" strike="noStrike" dirty="0">
                        <a:effectLst/>
                        <a:latin typeface="+mn-lt"/>
                      </a:endParaRPr>
                    </a:p>
                  </a:txBody>
                  <a:tcPr marL="53213" marR="53213" marT="26670" marB="26670" anchor="ctr">
                    <a:lnL>
                      <a:noFill/>
                    </a:lnL>
                    <a:lnR>
                      <a:noFill/>
                    </a:lnR>
                    <a:lnT>
                      <a:noFill/>
                    </a:lnT>
                    <a:lnB>
                      <a:noFill/>
                    </a:lnB>
                  </a:tcPr>
                </a:tc>
              </a:tr>
              <a:tr h="372726">
                <a:tc>
                  <a:txBody>
                    <a:bodyPr/>
                    <a:lstStyle/>
                    <a:p>
                      <a:r>
                        <a:rPr lang="el-GR" sz="2000" dirty="0">
                          <a:latin typeface="+mn-lt"/>
                        </a:rPr>
                        <a:t>Ντομινίκ Στρος-Καν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Γαλλία </a:t>
                      </a:r>
                      <a:endParaRPr lang="el-GR" sz="1800" b="0" i="0" u="none" strike="noStrike" dirty="0">
                        <a:effectLst/>
                        <a:latin typeface="+mn-lt"/>
                      </a:endParaRPr>
                    </a:p>
                  </a:txBody>
                  <a:tcPr marL="53213" marR="53213" marT="26670" marB="26670" anchor="ctr">
                    <a:lnL>
                      <a:noFill/>
                    </a:lnL>
                    <a:lnR>
                      <a:noFill/>
                    </a:lnR>
                    <a:lnT>
                      <a:noFill/>
                    </a:lnT>
                    <a:lnB>
                      <a:noFill/>
                    </a:lnB>
                  </a:tcPr>
                </a:tc>
              </a:tr>
              <a:tr h="212986">
                <a:tc>
                  <a:txBody>
                    <a:bodyPr/>
                    <a:lstStyle/>
                    <a:p>
                      <a:r>
                        <a:rPr lang="el-GR" sz="2000" dirty="0">
                          <a:latin typeface="+mn-lt"/>
                        </a:rPr>
                        <a:t>Κριστίν Λαγκάρντ </a:t>
                      </a:r>
                    </a:p>
                  </a:txBody>
                  <a:tcPr marL="53247" marR="53247" marT="26623" marB="26623" anchor="ctr">
                    <a:lnL>
                      <a:noFill/>
                    </a:lnL>
                    <a:lnR>
                      <a:noFill/>
                    </a:lnR>
                    <a:lnT>
                      <a:noFill/>
                    </a:lnT>
                    <a:lnB>
                      <a:noFill/>
                    </a:lnB>
                  </a:tcPr>
                </a:tc>
                <a:tc>
                  <a:txBody>
                    <a:bodyPr/>
                    <a:lstStyle/>
                    <a:p>
                      <a:pPr marL="0" algn="ctr" rtl="0" eaLnBrk="1" fontAlgn="ctr" latinLnBrk="0" hangingPunct="1">
                        <a:spcBef>
                          <a:spcPts val="0"/>
                        </a:spcBef>
                        <a:spcAft>
                          <a:spcPts val="0"/>
                        </a:spcAft>
                      </a:pPr>
                      <a:r>
                        <a:rPr lang="el-GR" sz="2000" b="0" i="0" u="none" strike="noStrike" kern="1200" dirty="0">
                          <a:solidFill>
                            <a:srgbClr val="FFFFFF"/>
                          </a:solidFill>
                          <a:effectLst/>
                          <a:latin typeface="+mn-lt"/>
                        </a:rPr>
                        <a:t>Γαλλία</a:t>
                      </a:r>
                      <a:endParaRPr lang="el-GR" sz="1800" b="0" i="0" u="none" strike="noStrike" dirty="0">
                        <a:effectLst/>
                        <a:latin typeface="+mn-lt"/>
                      </a:endParaRPr>
                    </a:p>
                  </a:txBody>
                  <a:tcPr marL="53213" marR="53213" marT="26670" marB="26670" anchor="ctr">
                    <a:lnL>
                      <a:noFill/>
                    </a:lnL>
                    <a:lnR>
                      <a:noFill/>
                    </a:lnR>
                    <a:lnT>
                      <a:noFill/>
                    </a:lnT>
                    <a:lnB>
                      <a:noFill/>
                    </a:lnB>
                  </a:tcPr>
                </a:tc>
              </a:tr>
              <a:tr h="212986">
                <a:tc>
                  <a:txBody>
                    <a:bodyPr/>
                    <a:lstStyle/>
                    <a:p>
                      <a:r>
                        <a:rPr lang="el-GR" sz="2000" dirty="0" smtClean="0">
                          <a:latin typeface="+mn-lt"/>
                        </a:rPr>
                        <a:t>Κρισταλίνα</a:t>
                      </a:r>
                      <a:r>
                        <a:rPr lang="el-GR" sz="2000" baseline="0" dirty="0" smtClean="0">
                          <a:latin typeface="+mn-lt"/>
                        </a:rPr>
                        <a:t> Γκεοργκίεβα</a:t>
                      </a:r>
                      <a:endParaRPr lang="el-GR" sz="2000" dirty="0">
                        <a:latin typeface="+mn-lt"/>
                      </a:endParaRPr>
                    </a:p>
                  </a:txBody>
                  <a:tcPr marL="53247" marR="53247" marT="26623" marB="26623" anchor="ctr">
                    <a:lnL>
                      <a:noFill/>
                    </a:lnL>
                    <a:lnR>
                      <a:noFill/>
                    </a:lnR>
                    <a:lnT>
                      <a:noFill/>
                    </a:lnT>
                    <a:lnB>
                      <a:noFill/>
                    </a:lnB>
                  </a:tcPr>
                </a:tc>
                <a:tc>
                  <a:txBody>
                    <a:bodyPr/>
                    <a:lstStyle/>
                    <a:p>
                      <a:pPr marL="0" algn="ctr" defTabSz="914400" rtl="0" eaLnBrk="1" fontAlgn="ctr" latinLnBrk="0" hangingPunct="1">
                        <a:spcBef>
                          <a:spcPts val="0"/>
                        </a:spcBef>
                        <a:spcAft>
                          <a:spcPts val="0"/>
                        </a:spcAft>
                      </a:pPr>
                      <a:r>
                        <a:rPr lang="el-GR" sz="2000" b="0" i="0" u="none" strike="noStrike" kern="1200" dirty="0" smtClean="0">
                          <a:solidFill>
                            <a:srgbClr val="FFFFFF"/>
                          </a:solidFill>
                          <a:effectLst/>
                          <a:latin typeface="+mn-lt"/>
                          <a:ea typeface="+mn-ea"/>
                          <a:cs typeface="+mn-cs"/>
                        </a:rPr>
                        <a:t>Βουλγαρία</a:t>
                      </a:r>
                      <a:endParaRPr lang="el-GR" sz="2000" b="0" i="0" u="none" strike="noStrike" kern="1200" dirty="0">
                        <a:solidFill>
                          <a:srgbClr val="FFFFFF"/>
                        </a:solidFill>
                        <a:effectLst/>
                        <a:latin typeface="+mn-lt"/>
                        <a:ea typeface="+mn-ea"/>
                        <a:cs typeface="+mn-cs"/>
                      </a:endParaRPr>
                    </a:p>
                  </a:txBody>
                  <a:tcPr marL="53213" marR="53213" marT="26670" marB="26670" anchor="ctr">
                    <a:lnL>
                      <a:noFill/>
                    </a:lnL>
                    <a:lnR>
                      <a:noFill/>
                    </a:lnR>
                    <a:lnT>
                      <a:noFill/>
                    </a:lnT>
                    <a:lnB>
                      <a:noFill/>
                    </a:lnB>
                  </a:tcPr>
                </a:tc>
              </a:tr>
            </a:tbl>
          </a:graphicData>
        </a:graphic>
      </p:graphicFrame>
    </p:spTree>
    <p:extLst>
      <p:ext uri="{BB962C8B-B14F-4D97-AF65-F5344CB8AC3E}">
        <p14:creationId xmlns:p14="http://schemas.microsoft.com/office/powerpoint/2010/main" val="37368368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ΔΝΤ - 2010</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638300"/>
            <a:ext cx="84296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0106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ΔΝΤ - 2016</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371600"/>
            <a:ext cx="845820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998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ΠΟΕ</a:t>
            </a:r>
            <a:endParaRPr lang="en-US" dirty="0"/>
          </a:p>
        </p:txBody>
      </p:sp>
      <p:sp>
        <p:nvSpPr>
          <p:cNvPr id="3" name="Content Placeholder 2"/>
          <p:cNvSpPr>
            <a:spLocks noGrp="1"/>
          </p:cNvSpPr>
          <p:nvPr>
            <p:ph idx="1"/>
          </p:nvPr>
        </p:nvSpPr>
        <p:spPr/>
        <p:txBody>
          <a:bodyPr/>
          <a:lstStyle/>
          <a:p>
            <a:r>
              <a:rPr lang="el-GR" dirty="0" smtClean="0"/>
              <a:t>Ίδρυση: 1995</a:t>
            </a:r>
          </a:p>
          <a:p>
            <a:endParaRPr lang="el-GR" dirty="0" smtClean="0"/>
          </a:p>
          <a:p>
            <a:r>
              <a:rPr lang="el-GR" dirty="0" smtClean="0"/>
              <a:t>Σκοπός: </a:t>
            </a:r>
            <a:r>
              <a:rPr lang="el-GR" dirty="0"/>
              <a:t> </a:t>
            </a:r>
            <a:r>
              <a:rPr lang="el-GR" dirty="0" smtClean="0"/>
              <a:t>διαχείριση περιβάλλοντος διεθνούς εμπορίου</a:t>
            </a:r>
          </a:p>
          <a:p>
            <a:endParaRPr lang="el-GR" dirty="0" smtClean="0"/>
          </a:p>
          <a:p>
            <a:r>
              <a:rPr lang="el-GR" dirty="0" smtClean="0"/>
              <a:t>Μέλη: 164</a:t>
            </a:r>
          </a:p>
          <a:p>
            <a:endParaRPr lang="el-GR" dirty="0"/>
          </a:p>
          <a:p>
            <a:endParaRPr lang="el-GR" dirty="0" smtClean="0"/>
          </a:p>
          <a:p>
            <a:pPr marL="0" indent="0">
              <a:buNone/>
            </a:pPr>
            <a:endParaRPr lang="el-GR" dirty="0" smtClean="0"/>
          </a:p>
        </p:txBody>
      </p:sp>
    </p:spTree>
    <p:extLst>
      <p:ext uri="{BB962C8B-B14F-4D97-AF65-F5344CB8AC3E}">
        <p14:creationId xmlns:p14="http://schemas.microsoft.com/office/powerpoint/2010/main" val="37971223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9/9a/WTO_members_and_observers.svg/1280px-WTO_members_and_observer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99822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1761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ΠΟΕ</a:t>
            </a:r>
            <a:endParaRPr lang="en-US" dirty="0"/>
          </a:p>
        </p:txBody>
      </p:sp>
      <p:sp>
        <p:nvSpPr>
          <p:cNvPr id="3" name="Content Placeholder 2"/>
          <p:cNvSpPr>
            <a:spLocks noGrp="1"/>
          </p:cNvSpPr>
          <p:nvPr>
            <p:ph idx="1"/>
          </p:nvPr>
        </p:nvSpPr>
        <p:spPr/>
        <p:txBody>
          <a:bodyPr/>
          <a:lstStyle/>
          <a:p>
            <a:r>
              <a:rPr lang="el-GR" dirty="0" smtClean="0"/>
              <a:t>Βασικά εργαλεία:</a:t>
            </a:r>
          </a:p>
          <a:p>
            <a:endParaRPr lang="el-GR" dirty="0"/>
          </a:p>
          <a:p>
            <a:pPr lvl="1"/>
            <a:r>
              <a:rPr lang="el-GR" dirty="0" smtClean="0"/>
              <a:t>Γύροι εμπορικών διαπραγματεύσεων</a:t>
            </a:r>
          </a:p>
          <a:p>
            <a:pPr lvl="1"/>
            <a:endParaRPr lang="el-GR" dirty="0"/>
          </a:p>
          <a:p>
            <a:pPr lvl="1"/>
            <a:r>
              <a:rPr lang="el-GR" dirty="0" smtClean="0"/>
              <a:t>Μηχανισμός Επίλυσης Διαφορών</a:t>
            </a:r>
          </a:p>
          <a:p>
            <a:endParaRPr lang="el-GR" dirty="0" smtClean="0"/>
          </a:p>
          <a:p>
            <a:pPr marL="0" indent="0">
              <a:buNone/>
            </a:pPr>
            <a:endParaRPr lang="el-GR" dirty="0"/>
          </a:p>
          <a:p>
            <a:endParaRPr lang="el-GR" dirty="0" smtClean="0"/>
          </a:p>
          <a:p>
            <a:pPr marL="0" indent="0">
              <a:buNone/>
            </a:pPr>
            <a:endParaRPr lang="el-GR" dirty="0" smtClean="0"/>
          </a:p>
        </p:txBody>
      </p:sp>
    </p:spTree>
    <p:extLst>
      <p:ext uri="{BB962C8B-B14F-4D97-AF65-F5344CB8AC3E}">
        <p14:creationId xmlns:p14="http://schemas.microsoft.com/office/powerpoint/2010/main" val="31026371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Γιατί είναι σημαντικά;</a:t>
            </a:r>
            <a:endParaRPr lang="en-US" dirty="0"/>
          </a:p>
        </p:txBody>
      </p:sp>
      <p:sp>
        <p:nvSpPr>
          <p:cNvPr id="3" name="Content Placeholder 2"/>
          <p:cNvSpPr>
            <a:spLocks noGrp="1"/>
          </p:cNvSpPr>
          <p:nvPr>
            <p:ph idx="1"/>
          </p:nvPr>
        </p:nvSpPr>
        <p:spPr/>
        <p:txBody>
          <a:bodyPr/>
          <a:lstStyle/>
          <a:p>
            <a:r>
              <a:rPr lang="el-GR" dirty="0" smtClean="0"/>
              <a:t>ΟΗΕ</a:t>
            </a:r>
          </a:p>
          <a:p>
            <a:endParaRPr lang="el-GR" dirty="0"/>
          </a:p>
          <a:p>
            <a:r>
              <a:rPr lang="en-US" dirty="0" smtClean="0"/>
              <a:t>G-20</a:t>
            </a:r>
          </a:p>
          <a:p>
            <a:endParaRPr lang="en-US" dirty="0"/>
          </a:p>
          <a:p>
            <a:r>
              <a:rPr lang="el-GR" dirty="0" smtClean="0"/>
              <a:t>Παγκόσμια Τράπεζα</a:t>
            </a:r>
          </a:p>
          <a:p>
            <a:endParaRPr lang="el-GR" dirty="0"/>
          </a:p>
          <a:p>
            <a:r>
              <a:rPr lang="el-GR" dirty="0" smtClean="0"/>
              <a:t>ΔΝΤ</a:t>
            </a:r>
          </a:p>
          <a:p>
            <a:endParaRPr lang="el-GR" dirty="0"/>
          </a:p>
          <a:p>
            <a:r>
              <a:rPr lang="el-GR" dirty="0" smtClean="0"/>
              <a:t>ΠΟΕ</a:t>
            </a:r>
            <a:endParaRPr lang="en-US" dirty="0"/>
          </a:p>
        </p:txBody>
      </p:sp>
    </p:spTree>
    <p:extLst>
      <p:ext uri="{BB962C8B-B14F-4D97-AF65-F5344CB8AC3E}">
        <p14:creationId xmlns:p14="http://schemas.microsoft.com/office/powerpoint/2010/main" val="4189478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Τι είναι μια αναδυόμενη δύναμη;</a:t>
            </a:r>
            <a:endParaRPr lang="en-US" dirty="0"/>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6629400" cy="441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842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 ρόλος του εμπορίου</a:t>
            </a:r>
            <a:endParaRPr lang="en-US" dirty="0"/>
          </a:p>
        </p:txBody>
      </p:sp>
      <p:sp>
        <p:nvSpPr>
          <p:cNvPr id="4" name="Content Placeholder 3"/>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216459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t="10393"/>
          <a:stretch>
            <a:fillRect/>
          </a:stretch>
        </p:blipFill>
        <p:spPr bwMode="auto">
          <a:xfrm>
            <a:off x="0" y="0"/>
            <a:ext cx="9144000" cy="6858000"/>
          </a:xfrm>
          <a:prstGeom prst="rect">
            <a:avLst/>
          </a:prstGeom>
          <a:blipFill dpi="0" rotWithShape="1">
            <a:blip r:embed="rId3"/>
            <a:srcRect t="10393"/>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32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 y="0"/>
            <a:ext cx="91598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09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Γιατί το εμπόριο	</a:t>
            </a:r>
            <a:endParaRPr lang="en-US" dirty="0"/>
          </a:p>
        </p:txBody>
      </p:sp>
      <p:sp>
        <p:nvSpPr>
          <p:cNvPr id="3" name="Content Placeholder 2"/>
          <p:cNvSpPr>
            <a:spLocks noGrp="1"/>
          </p:cNvSpPr>
          <p:nvPr>
            <p:ph idx="1"/>
          </p:nvPr>
        </p:nvSpPr>
        <p:spPr/>
        <p:txBody>
          <a:bodyPr/>
          <a:lstStyle/>
          <a:p>
            <a:r>
              <a:rPr lang="el-GR" dirty="0" smtClean="0"/>
              <a:t>Εξαγωγές = καλύτερα οικονομικά αποτελέσματα</a:t>
            </a:r>
          </a:p>
          <a:p>
            <a:endParaRPr lang="el-GR" dirty="0"/>
          </a:p>
          <a:p>
            <a:r>
              <a:rPr lang="el-GR" dirty="0" smtClean="0"/>
              <a:t>Εξαγωγές = εισροή ξένου συναλλάγματος</a:t>
            </a:r>
          </a:p>
          <a:p>
            <a:endParaRPr lang="el-GR" dirty="0"/>
          </a:p>
          <a:p>
            <a:r>
              <a:rPr lang="el-GR" dirty="0" smtClean="0"/>
              <a:t>Εισαγωγές = φθηνότερα προϊόντα, καλύτερη καταναλωτική αγορά</a:t>
            </a:r>
          </a:p>
          <a:p>
            <a:endParaRPr lang="el-GR" dirty="0"/>
          </a:p>
          <a:p>
            <a:r>
              <a:rPr lang="el-GR" dirty="0" smtClean="0"/>
              <a:t>Αύξηση ουσίας (ξένων) επενδύσεων </a:t>
            </a:r>
            <a:endParaRPr lang="en-US" dirty="0"/>
          </a:p>
        </p:txBody>
      </p:sp>
    </p:spTree>
    <p:extLst>
      <p:ext uri="{BB962C8B-B14F-4D97-AF65-F5344CB8AC3E}">
        <p14:creationId xmlns:p14="http://schemas.microsoft.com/office/powerpoint/2010/main" val="151458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l-GR" dirty="0" smtClean="0"/>
              <a:t>Οι Άμεσες Ξένες Επενδύσεις</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833639"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7772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Γιατί οι ΑΞΕ;</a:t>
            </a:r>
            <a:endParaRPr lang="en-US" dirty="0"/>
          </a:p>
        </p:txBody>
      </p:sp>
      <p:sp>
        <p:nvSpPr>
          <p:cNvPr id="3" name="Content Placeholder 2"/>
          <p:cNvSpPr>
            <a:spLocks noGrp="1"/>
          </p:cNvSpPr>
          <p:nvPr>
            <p:ph idx="1"/>
          </p:nvPr>
        </p:nvSpPr>
        <p:spPr/>
        <p:txBody>
          <a:bodyPr/>
          <a:lstStyle/>
          <a:p>
            <a:endParaRPr lang="el-GR" dirty="0" smtClean="0"/>
          </a:p>
          <a:p>
            <a:r>
              <a:rPr lang="el-GR" dirty="0" smtClean="0"/>
              <a:t>Προσφέρουν απαραίτητο κεφάλαιο σε ανεπάρκεια στις αναπτυσσόμενες χώρες</a:t>
            </a:r>
          </a:p>
          <a:p>
            <a:endParaRPr lang="el-GR" dirty="0" smtClean="0"/>
          </a:p>
          <a:p>
            <a:r>
              <a:rPr lang="el-GR" dirty="0" smtClean="0"/>
              <a:t>Προσφέρουν τεχνολογία</a:t>
            </a:r>
          </a:p>
          <a:p>
            <a:endParaRPr lang="el-GR" dirty="0"/>
          </a:p>
          <a:p>
            <a:r>
              <a:rPr lang="el-GR" dirty="0" smtClean="0"/>
              <a:t>Προσφέρουν θέσεις εργασίας</a:t>
            </a:r>
            <a:endParaRPr lang="el-GR" dirty="0"/>
          </a:p>
          <a:p>
            <a:endParaRPr lang="en-US" dirty="0"/>
          </a:p>
        </p:txBody>
      </p:sp>
    </p:spTree>
    <p:extLst>
      <p:ext uri="{BB962C8B-B14F-4D97-AF65-F5344CB8AC3E}">
        <p14:creationId xmlns:p14="http://schemas.microsoft.com/office/powerpoint/2010/main" val="14897138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l-GR" dirty="0" smtClean="0"/>
              <a:t>Το ζητούμενο της ασφάλειας (παλαιότερα)</a:t>
            </a:r>
            <a:endParaRPr lang="en-US" dirty="0"/>
          </a:p>
        </p:txBody>
      </p:sp>
      <p:pic>
        <p:nvPicPr>
          <p:cNvPr id="9218" name="Picture 2" descr="Image result for us military presence in ja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8953"/>
            <a:ext cx="4495800" cy="576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113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us military presence in europe cold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0" y="0"/>
            <a:ext cx="91997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4114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Κάποια παραδείγματα</a:t>
            </a:r>
            <a:endParaRPr lang="en-US" dirty="0"/>
          </a:p>
        </p:txBody>
      </p:sp>
      <p:sp>
        <p:nvSpPr>
          <p:cNvPr id="3" name="Content Placeholder 2"/>
          <p:cNvSpPr>
            <a:spLocks noGrp="1"/>
          </p:cNvSpPr>
          <p:nvPr>
            <p:ph idx="1"/>
          </p:nvPr>
        </p:nvSpPr>
        <p:spPr/>
        <p:txBody>
          <a:bodyPr>
            <a:normAutofit/>
          </a:bodyPr>
          <a:lstStyle/>
          <a:p>
            <a:r>
              <a:rPr lang="el-GR" dirty="0" smtClean="0"/>
              <a:t>Ευρωπαϊκή Ένωση</a:t>
            </a:r>
          </a:p>
          <a:p>
            <a:endParaRPr lang="el-GR" dirty="0"/>
          </a:p>
          <a:p>
            <a:r>
              <a:rPr lang="el-GR" dirty="0" smtClean="0"/>
              <a:t>Ιαπωνία</a:t>
            </a:r>
          </a:p>
          <a:p>
            <a:endParaRPr lang="el-GR" dirty="0"/>
          </a:p>
          <a:p>
            <a:r>
              <a:rPr lang="en-US" dirty="0">
                <a:hlinkClick r:id="rId2"/>
              </a:rPr>
              <a:t>https://</a:t>
            </a:r>
            <a:r>
              <a:rPr lang="en-US" dirty="0" smtClean="0">
                <a:hlinkClick r:id="rId2"/>
              </a:rPr>
              <a:t>www.imf.org/external/datamapper/NGDPD@WEO/OEMDC/JPN/USA/EU</a:t>
            </a:r>
            <a:r>
              <a:rPr lang="el-GR" dirty="0"/>
              <a:t> </a:t>
            </a:r>
            <a:endParaRPr lang="el-GR" dirty="0" smtClean="0"/>
          </a:p>
          <a:p>
            <a:endParaRPr lang="el-GR" dirty="0"/>
          </a:p>
        </p:txBody>
      </p:sp>
    </p:spTree>
    <p:extLst>
      <p:ext uri="{BB962C8B-B14F-4D97-AF65-F5344CB8AC3E}">
        <p14:creationId xmlns:p14="http://schemas.microsoft.com/office/powerpoint/2010/main" val="359033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Μερικά στοιχεία</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data.worldbank.org/indicator/BX.KLT.DINV.CD.WD?locations=JP&amp;name_desc=false</a:t>
            </a:r>
            <a:endParaRPr lang="en-US" dirty="0" smtClean="0"/>
          </a:p>
          <a:p>
            <a:endParaRPr lang="el-GR" dirty="0" smtClean="0"/>
          </a:p>
          <a:p>
            <a:endParaRPr lang="el-GR" dirty="0"/>
          </a:p>
          <a:p>
            <a:endParaRPr lang="en-US" dirty="0"/>
          </a:p>
          <a:p>
            <a:endParaRPr lang="en-US" dirty="0"/>
          </a:p>
        </p:txBody>
      </p:sp>
    </p:spTree>
    <p:extLst>
      <p:ext uri="{BB962C8B-B14F-4D97-AF65-F5344CB8AC3E}">
        <p14:creationId xmlns:p14="http://schemas.microsoft.com/office/powerpoint/2010/main" val="17855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Αναδυόμενη δύναμη</a:t>
            </a:r>
            <a:endParaRPr lang="en-US" dirty="0"/>
          </a:p>
        </p:txBody>
      </p:sp>
      <p:sp>
        <p:nvSpPr>
          <p:cNvPr id="3" name="Content Placeholder 2"/>
          <p:cNvSpPr>
            <a:spLocks noGrp="1"/>
          </p:cNvSpPr>
          <p:nvPr>
            <p:ph idx="1"/>
          </p:nvPr>
        </p:nvSpPr>
        <p:spPr/>
        <p:txBody>
          <a:bodyPr/>
          <a:lstStyle/>
          <a:p>
            <a:pPr marL="0" indent="0">
              <a:buNone/>
            </a:pPr>
            <a:r>
              <a:rPr lang="el-GR" dirty="0" smtClean="0"/>
              <a:t>Δεν υπάρχει ουσιαστικά κάποιος κοινά αποδεκτός ορισμός…</a:t>
            </a:r>
          </a:p>
          <a:p>
            <a:pPr marL="0" indent="0">
              <a:buNone/>
            </a:pPr>
            <a:endParaRPr lang="el-GR" dirty="0" smtClean="0"/>
          </a:p>
          <a:p>
            <a:pPr marL="0" indent="0">
              <a:buNone/>
            </a:pPr>
            <a:r>
              <a:rPr lang="el-GR" dirty="0" smtClean="0"/>
              <a:t>Αποτελεί μια χώρα η οποία αυξάνει την ισχύ της με αρκετά γρήγορο ρυθμό ώστε να μπορεί να επηρεάσει κάποιες καταστάσεις</a:t>
            </a:r>
          </a:p>
          <a:p>
            <a:pPr marL="0" indent="0">
              <a:buNone/>
            </a:pPr>
            <a:endParaRPr lang="el-GR" dirty="0"/>
          </a:p>
          <a:p>
            <a:pPr marL="0" indent="0">
              <a:buNone/>
            </a:pPr>
            <a:r>
              <a:rPr lang="el-GR" dirty="0" smtClean="0"/>
              <a:t>Θεωρείται δεδομένο ότι μια αναδυόμενη δύναμη αποτελεί και μια </a:t>
            </a:r>
            <a:r>
              <a:rPr lang="el-GR" dirty="0" smtClean="0">
                <a:solidFill>
                  <a:srgbClr val="FFC000"/>
                </a:solidFill>
              </a:rPr>
              <a:t>αναδυόμενη οικονομία</a:t>
            </a:r>
          </a:p>
          <a:p>
            <a:pPr marL="0" indent="0">
              <a:buNone/>
            </a:pPr>
            <a:endParaRPr lang="el-GR" dirty="0">
              <a:solidFill>
                <a:srgbClr val="FFC000"/>
              </a:solidFill>
            </a:endParaRPr>
          </a:p>
          <a:p>
            <a:pPr marL="0" indent="0">
              <a:buNone/>
            </a:pPr>
            <a:endParaRPr lang="el-GR" dirty="0">
              <a:solidFill>
                <a:srgbClr val="FFC000"/>
              </a:solidFill>
            </a:endParaRPr>
          </a:p>
          <a:p>
            <a:pPr marL="0" indent="0">
              <a:buNone/>
            </a:pPr>
            <a:endParaRPr lang="en-US" dirty="0"/>
          </a:p>
        </p:txBody>
      </p:sp>
    </p:spTree>
    <p:extLst>
      <p:ext uri="{BB962C8B-B14F-4D97-AF65-F5344CB8AC3E}">
        <p14:creationId xmlns:p14="http://schemas.microsoft.com/office/powerpoint/2010/main" val="2654964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93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0275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ortress of europe 19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09600"/>
            <a:ext cx="2343150" cy="3514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conomic fortress of europe 19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36627"/>
            <a:ext cx="4648200" cy="334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8834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2743200" cy="40849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apanese buying assets in the us 199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19200"/>
            <a:ext cx="3505200" cy="466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073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oyota comp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5267325" cy="35147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age result for empire state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971800"/>
            <a:ext cx="4391025" cy="35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9870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japan economic mira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3192"/>
            <a:ext cx="2343150" cy="35147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east asia flying gee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394161"/>
            <a:ext cx="5334000" cy="513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3174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map of braz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1221"/>
            <a:ext cx="6629400" cy="6833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018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Βραζιλία</a:t>
            </a:r>
            <a:endParaRPr lang="en-US" dirty="0"/>
          </a:p>
        </p:txBody>
      </p:sp>
      <p:sp>
        <p:nvSpPr>
          <p:cNvPr id="4" name="Content Placeholder 3"/>
          <p:cNvSpPr>
            <a:spLocks noGrp="1"/>
          </p:cNvSpPr>
          <p:nvPr>
            <p:ph idx="1"/>
          </p:nvPr>
        </p:nvSpPr>
        <p:spPr/>
        <p:txBody>
          <a:bodyPr>
            <a:normAutofit fontScale="92500" lnSpcReduction="20000"/>
          </a:bodyPr>
          <a:lstStyle/>
          <a:p>
            <a:pPr marL="0" indent="0">
              <a:buNone/>
            </a:pPr>
            <a:r>
              <a:rPr lang="el-GR" dirty="0" smtClean="0"/>
              <a:t>Πληθυσμός: 20</a:t>
            </a:r>
            <a:r>
              <a:rPr lang="en-US" dirty="0" smtClean="0"/>
              <a:t>9</a:t>
            </a:r>
            <a:r>
              <a:rPr lang="el-GR" dirty="0" smtClean="0"/>
              <a:t> εκατ.</a:t>
            </a:r>
          </a:p>
          <a:p>
            <a:pPr marL="0" indent="0">
              <a:buNone/>
            </a:pPr>
            <a:endParaRPr lang="el-GR" dirty="0"/>
          </a:p>
          <a:p>
            <a:pPr marL="0" indent="0">
              <a:buNone/>
            </a:pPr>
            <a:r>
              <a:rPr lang="el-GR" dirty="0" smtClean="0"/>
              <a:t>ΑΕΠ: </a:t>
            </a:r>
            <a:r>
              <a:rPr lang="en-US" dirty="0" smtClean="0"/>
              <a:t>1.86</a:t>
            </a:r>
            <a:r>
              <a:rPr lang="el-GR" dirty="0" smtClean="0"/>
              <a:t> τρις (</a:t>
            </a:r>
            <a:r>
              <a:rPr lang="en-US" dirty="0" smtClean="0"/>
              <a:t>9-10</a:t>
            </a:r>
            <a:r>
              <a:rPr lang="el-GR" baseline="30000" dirty="0" smtClean="0"/>
              <a:t>η</a:t>
            </a:r>
            <a:r>
              <a:rPr lang="el-GR" dirty="0" smtClean="0"/>
              <a:t> οικονομία στον κόσμο)</a:t>
            </a:r>
          </a:p>
          <a:p>
            <a:pPr marL="0" indent="0">
              <a:buNone/>
            </a:pPr>
            <a:endParaRPr lang="el-GR" dirty="0"/>
          </a:p>
          <a:p>
            <a:pPr marL="0" indent="0">
              <a:buNone/>
            </a:pPr>
            <a:r>
              <a:rPr lang="el-GR" dirty="0" smtClean="0"/>
              <a:t>Κατά κεφαλήν: </a:t>
            </a:r>
            <a:r>
              <a:rPr lang="en-US" dirty="0"/>
              <a:t>8</a:t>
            </a:r>
            <a:r>
              <a:rPr lang="el-GR" dirty="0" smtClean="0"/>
              <a:t>.</a:t>
            </a:r>
            <a:r>
              <a:rPr lang="en-US" dirty="0" smtClean="0"/>
              <a:t>899</a:t>
            </a:r>
            <a:r>
              <a:rPr lang="el-GR" dirty="0" smtClean="0"/>
              <a:t> </a:t>
            </a:r>
          </a:p>
          <a:p>
            <a:pPr marL="0" indent="0">
              <a:buNone/>
            </a:pPr>
            <a:endParaRPr lang="el-GR" dirty="0"/>
          </a:p>
          <a:p>
            <a:pPr marL="0" indent="0">
              <a:buNone/>
            </a:pPr>
            <a:r>
              <a:rPr lang="el-GR" dirty="0" smtClean="0"/>
              <a:t>Ανεργία: 1</a:t>
            </a:r>
            <a:r>
              <a:rPr lang="en-US" dirty="0" smtClean="0"/>
              <a:t>2</a:t>
            </a:r>
            <a:r>
              <a:rPr lang="el-GR" dirty="0" smtClean="0"/>
              <a:t>.</a:t>
            </a:r>
            <a:r>
              <a:rPr lang="en-US" dirty="0" smtClean="0"/>
              <a:t>2</a:t>
            </a:r>
            <a:r>
              <a:rPr lang="el-GR" dirty="0" smtClean="0"/>
              <a:t>%</a:t>
            </a:r>
          </a:p>
          <a:p>
            <a:pPr marL="0" indent="0">
              <a:buNone/>
            </a:pPr>
            <a:endParaRPr lang="el-GR" dirty="0"/>
          </a:p>
          <a:p>
            <a:pPr marL="0" indent="0">
              <a:buNone/>
            </a:pPr>
            <a:r>
              <a:rPr lang="el-GR" dirty="0" smtClean="0"/>
              <a:t>Πληθωρισμός: 3.</a:t>
            </a:r>
            <a:r>
              <a:rPr lang="en-US" dirty="0" smtClean="0"/>
              <a:t>7</a:t>
            </a:r>
            <a:r>
              <a:rPr lang="el-GR" dirty="0" smtClean="0"/>
              <a:t>%</a:t>
            </a:r>
          </a:p>
          <a:p>
            <a:pPr marL="0" indent="0">
              <a:buNone/>
            </a:pPr>
            <a:endParaRPr lang="el-GR" dirty="0"/>
          </a:p>
          <a:p>
            <a:pPr marL="0" indent="0">
              <a:buNone/>
            </a:pPr>
            <a:r>
              <a:rPr lang="el-GR" dirty="0" smtClean="0"/>
              <a:t>Εξαγωγές:</a:t>
            </a:r>
            <a:r>
              <a:rPr lang="en-US" dirty="0" smtClean="0"/>
              <a:t> 275 </a:t>
            </a:r>
            <a:r>
              <a:rPr lang="el-GR" dirty="0" smtClean="0"/>
              <a:t>δις </a:t>
            </a:r>
            <a:r>
              <a:rPr lang="en-US" dirty="0" smtClean="0"/>
              <a:t> (14.8%)</a:t>
            </a:r>
            <a:endParaRPr lang="el-GR" dirty="0" smtClean="0"/>
          </a:p>
          <a:p>
            <a:pPr marL="0" indent="0">
              <a:buNone/>
            </a:pPr>
            <a:endParaRPr lang="el-GR" dirty="0"/>
          </a:p>
          <a:p>
            <a:pPr marL="0" indent="0">
              <a:buNone/>
            </a:pPr>
            <a:r>
              <a:rPr lang="el-GR" dirty="0" smtClean="0"/>
              <a:t>ΑΞΕ: </a:t>
            </a:r>
            <a:r>
              <a:rPr lang="en-US" dirty="0" smtClean="0"/>
              <a:t>78</a:t>
            </a:r>
            <a:r>
              <a:rPr lang="el-GR" dirty="0" smtClean="0"/>
              <a:t> δις</a:t>
            </a:r>
            <a:r>
              <a:rPr lang="en-US" dirty="0" smtClean="0"/>
              <a:t>  (4.2%)</a:t>
            </a:r>
            <a:endParaRPr lang="en-US" dirty="0"/>
          </a:p>
        </p:txBody>
      </p:sp>
    </p:spTree>
    <p:extLst>
      <p:ext uri="{BB962C8B-B14F-4D97-AF65-F5344CB8AC3E}">
        <p14:creationId xmlns:p14="http://schemas.microsoft.com/office/powerpoint/2010/main" val="3141477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Βασικές περίοδοι</a:t>
            </a:r>
            <a:endParaRPr lang="en-US"/>
          </a:p>
        </p:txBody>
      </p:sp>
      <p:sp>
        <p:nvSpPr>
          <p:cNvPr id="3" name="Content Placeholder 2"/>
          <p:cNvSpPr>
            <a:spLocks noGrp="1"/>
          </p:cNvSpPr>
          <p:nvPr>
            <p:ph idx="1"/>
          </p:nvPr>
        </p:nvSpPr>
        <p:spPr/>
        <p:txBody>
          <a:bodyPr>
            <a:normAutofit fontScale="92500"/>
          </a:bodyPr>
          <a:lstStyle/>
          <a:p>
            <a:r>
              <a:rPr lang="el-GR" dirty="0" smtClean="0"/>
              <a:t>Ανεξαρτησία: </a:t>
            </a:r>
            <a:r>
              <a:rPr lang="en-US" dirty="0" smtClean="0"/>
              <a:t>1822</a:t>
            </a:r>
            <a:endParaRPr lang="el-GR" dirty="0" smtClean="0"/>
          </a:p>
          <a:p>
            <a:endParaRPr lang="el-GR" dirty="0" smtClean="0"/>
          </a:p>
          <a:p>
            <a:r>
              <a:rPr lang="en-US" dirty="0" smtClean="0"/>
              <a:t>1930</a:t>
            </a:r>
            <a:r>
              <a:rPr lang="el-GR" dirty="0" smtClean="0"/>
              <a:t>-</a:t>
            </a:r>
            <a:r>
              <a:rPr lang="en-US" dirty="0" smtClean="0"/>
              <a:t>19</a:t>
            </a:r>
            <a:r>
              <a:rPr lang="el-GR" dirty="0" smtClean="0"/>
              <a:t>5</a:t>
            </a:r>
            <a:r>
              <a:rPr lang="en-US" dirty="0" smtClean="0"/>
              <a:t>0</a:t>
            </a:r>
            <a:r>
              <a:rPr lang="el-GR" dirty="0" smtClean="0"/>
              <a:t>: </a:t>
            </a:r>
            <a:r>
              <a:rPr lang="en-US" dirty="0" smtClean="0"/>
              <a:t>Corporatism </a:t>
            </a:r>
          </a:p>
          <a:p>
            <a:endParaRPr lang="el-GR" dirty="0" smtClean="0"/>
          </a:p>
          <a:p>
            <a:r>
              <a:rPr lang="en-US" dirty="0" smtClean="0"/>
              <a:t>1950-1960: </a:t>
            </a:r>
            <a:r>
              <a:rPr lang="el-GR" dirty="0" smtClean="0"/>
              <a:t>Εξαγωγική εξωστρέφεια και οικονομικός εθνικισμός</a:t>
            </a:r>
            <a:endParaRPr lang="en-US" dirty="0" smtClean="0"/>
          </a:p>
          <a:p>
            <a:endParaRPr lang="el-GR" dirty="0" smtClean="0"/>
          </a:p>
          <a:p>
            <a:r>
              <a:rPr lang="en-US" dirty="0" smtClean="0"/>
              <a:t>1964-1985</a:t>
            </a:r>
            <a:r>
              <a:rPr lang="el-GR" dirty="0" smtClean="0"/>
              <a:t>:</a:t>
            </a:r>
            <a:r>
              <a:rPr lang="en-US" dirty="0" smtClean="0"/>
              <a:t> </a:t>
            </a:r>
            <a:r>
              <a:rPr lang="el-GR" dirty="0" smtClean="0"/>
              <a:t>Δικτατορία</a:t>
            </a:r>
            <a:endParaRPr lang="en-US" dirty="0" smtClean="0"/>
          </a:p>
          <a:p>
            <a:endParaRPr lang="el-GR" dirty="0" smtClean="0"/>
          </a:p>
          <a:p>
            <a:r>
              <a:rPr lang="en-US" dirty="0" smtClean="0"/>
              <a:t>2003-2014: </a:t>
            </a:r>
            <a:r>
              <a:rPr lang="el-GR" dirty="0" smtClean="0"/>
              <a:t>Έμφαση και σε κοινωνικό κράτος</a:t>
            </a:r>
          </a:p>
          <a:p>
            <a:endParaRPr lang="el-GR" dirty="0" smtClean="0"/>
          </a:p>
          <a:p>
            <a:r>
              <a:rPr lang="el-GR" dirty="0" smtClean="0"/>
              <a:t>2015-2017: Οικονομική Κρίση</a:t>
            </a:r>
            <a:endParaRPr lang="en-US" dirty="0"/>
          </a:p>
        </p:txBody>
      </p:sp>
    </p:spTree>
    <p:extLst>
      <p:ext uri="{BB962C8B-B14F-4D97-AF65-F5344CB8AC3E}">
        <p14:creationId xmlns:p14="http://schemas.microsoft.com/office/powerpoint/2010/main" val="1557671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1971"/>
            <a:ext cx="907626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163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620000" cy="35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57599"/>
            <a:ext cx="7620000" cy="316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098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Δομή εμπορίου</a:t>
            </a:r>
            <a:endParaRPr lang="en-US" dirty="0"/>
          </a:p>
        </p:txBody>
      </p:sp>
      <p:pic>
        <p:nvPicPr>
          <p:cNvPr id="2050" name="Picture 2" descr="Image result for International trade reg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7772400" cy="412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1694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brazil main expor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07558"/>
            <a:ext cx="4528667" cy="30218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78051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6515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www.imf.org/external/datamapper/NGDPD@WEO/BRA/SMQ</a:t>
            </a:r>
            <a:endParaRPr lang="el-GR" dirty="0" smtClean="0"/>
          </a:p>
          <a:p>
            <a:endParaRPr lang="el-GR" dirty="0" smtClean="0"/>
          </a:p>
          <a:p>
            <a:endParaRPr lang="el-GR" dirty="0"/>
          </a:p>
          <a:p>
            <a:r>
              <a:rPr lang="en-US" dirty="0">
                <a:hlinkClick r:id="rId3"/>
              </a:rPr>
              <a:t>https://</a:t>
            </a:r>
            <a:r>
              <a:rPr lang="en-US" dirty="0" smtClean="0">
                <a:hlinkClick r:id="rId3"/>
              </a:rPr>
              <a:t>www.imf.org/external/datamapper/GGXWDG_NGDP@WEO/BRA/SMQ?year=1980</a:t>
            </a:r>
            <a:endParaRPr lang="el-GR" dirty="0" smtClean="0"/>
          </a:p>
          <a:p>
            <a:endParaRPr lang="el-GR" dirty="0"/>
          </a:p>
          <a:p>
            <a:r>
              <a:rPr lang="en-US" dirty="0">
                <a:hlinkClick r:id="rId4"/>
              </a:rPr>
              <a:t>https://</a:t>
            </a:r>
            <a:r>
              <a:rPr lang="en-US" dirty="0" smtClean="0">
                <a:hlinkClick r:id="rId4"/>
              </a:rPr>
              <a:t>www.imf.org/external/datamapper/PPPSH@WEO/BRA/SMQ</a:t>
            </a:r>
            <a:endParaRPr lang="el-GR" dirty="0" smtClean="0"/>
          </a:p>
          <a:p>
            <a:endParaRPr lang="el-GR" dirty="0"/>
          </a:p>
          <a:p>
            <a:pPr marL="0" indent="0">
              <a:buNone/>
            </a:pPr>
            <a:endParaRPr lang="el-GR" dirty="0"/>
          </a:p>
          <a:p>
            <a:endParaRPr lang="en-US" dirty="0"/>
          </a:p>
        </p:txBody>
      </p:sp>
    </p:spTree>
    <p:extLst>
      <p:ext uri="{BB962C8B-B14F-4D97-AF65-F5344CB8AC3E}">
        <p14:creationId xmlns:p14="http://schemas.microsoft.com/office/powerpoint/2010/main" val="313367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63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0" y="362634"/>
            <a:ext cx="4572000" cy="646331"/>
          </a:xfrm>
          <a:prstGeom prst="rect">
            <a:avLst/>
          </a:prstGeom>
          <a:noFill/>
        </p:spPr>
        <p:txBody>
          <a:bodyPr wrap="square" rtlCol="0">
            <a:spAutoFit/>
          </a:bodyPr>
          <a:lstStyle/>
          <a:p>
            <a:pPr algn="ctr"/>
            <a:r>
              <a:rPr lang="el-GR" sz="3600" b="1" dirty="0" smtClean="0">
                <a:solidFill>
                  <a:schemeClr val="bg1"/>
                </a:solidFill>
              </a:rPr>
              <a:t>ΑΕΠ ($)</a:t>
            </a:r>
            <a:endParaRPr lang="en-US" sz="3600" b="1" dirty="0">
              <a:solidFill>
                <a:schemeClr val="bg1"/>
              </a:solidFill>
            </a:endParaRPr>
          </a:p>
        </p:txBody>
      </p:sp>
    </p:spTree>
    <p:extLst>
      <p:ext uri="{BB962C8B-B14F-4D97-AF65-F5344CB8AC3E}">
        <p14:creationId xmlns:p14="http://schemas.microsoft.com/office/powerpoint/2010/main" val="236348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1"/>
            <a:ext cx="9144000" cy="685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8800" y="362634"/>
            <a:ext cx="4572000" cy="646331"/>
          </a:xfrm>
          <a:prstGeom prst="rect">
            <a:avLst/>
          </a:prstGeom>
          <a:noFill/>
        </p:spPr>
        <p:txBody>
          <a:bodyPr wrap="square" rtlCol="0">
            <a:spAutoFit/>
          </a:bodyPr>
          <a:lstStyle/>
          <a:p>
            <a:pPr algn="ctr"/>
            <a:r>
              <a:rPr lang="el-GR" sz="3600" b="1" dirty="0" smtClean="0">
                <a:solidFill>
                  <a:schemeClr val="bg1"/>
                </a:solidFill>
              </a:rPr>
              <a:t>Ισοζύγιο πληρωμών</a:t>
            </a:r>
            <a:endParaRPr lang="en-US" sz="3600" b="1" dirty="0">
              <a:solidFill>
                <a:schemeClr val="bg1"/>
              </a:solidFill>
            </a:endParaRPr>
          </a:p>
        </p:txBody>
      </p:sp>
    </p:spTree>
    <p:extLst>
      <p:ext uri="{BB962C8B-B14F-4D97-AF65-F5344CB8AC3E}">
        <p14:creationId xmlns:p14="http://schemas.microsoft.com/office/powerpoint/2010/main" val="1400876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08000"/>
            <a:ext cx="8100000" cy="66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5310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 y="108000"/>
            <a:ext cx="8100000" cy="66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7874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Βραζιλία και ΟΗΕ</a:t>
            </a:r>
            <a:endParaRPr lang="en-US" dirty="0"/>
          </a:p>
        </p:txBody>
      </p:sp>
      <p:sp>
        <p:nvSpPr>
          <p:cNvPr id="3" name="Content Placeholder 2"/>
          <p:cNvSpPr>
            <a:spLocks noGrp="1"/>
          </p:cNvSpPr>
          <p:nvPr>
            <p:ph idx="1"/>
          </p:nvPr>
        </p:nvSpPr>
        <p:spPr/>
        <p:txBody>
          <a:bodyPr/>
          <a:lstStyle/>
          <a:p>
            <a:r>
              <a:rPr lang="el-GR" dirty="0" smtClean="0"/>
              <a:t>Μέλος από το 1945</a:t>
            </a:r>
          </a:p>
          <a:p>
            <a:endParaRPr lang="el-GR" dirty="0"/>
          </a:p>
          <a:p>
            <a:r>
              <a:rPr lang="el-GR" dirty="0" smtClean="0"/>
              <a:t>Έχει συμμετάσχει σε περισσότερες από 50 αποστολές με 1.700 άτομα αυτή τη στιγμή εκτός Βραζιλίας</a:t>
            </a:r>
          </a:p>
          <a:p>
            <a:endParaRPr lang="el-GR" dirty="0"/>
          </a:p>
          <a:p>
            <a:r>
              <a:rPr lang="el-GR" dirty="0" smtClean="0"/>
              <a:t>Έχει εκλεγεί στο Σ.Α. 10 φορές </a:t>
            </a:r>
          </a:p>
          <a:p>
            <a:endParaRPr lang="el-GR" dirty="0"/>
          </a:p>
          <a:p>
            <a:r>
              <a:rPr lang="el-GR" dirty="0" smtClean="0"/>
              <a:t>Αποτελεί τον 10</a:t>
            </a:r>
            <a:r>
              <a:rPr lang="el-GR" baseline="30000" dirty="0" smtClean="0"/>
              <a:t>ο</a:t>
            </a:r>
            <a:r>
              <a:rPr lang="el-GR" dirty="0" smtClean="0"/>
              <a:t> μεγαλύτερο χρηματοδότη του ΟΗΕ</a:t>
            </a:r>
          </a:p>
          <a:p>
            <a:endParaRPr lang="el-GR" dirty="0"/>
          </a:p>
          <a:p>
            <a:r>
              <a:rPr lang="en-US" dirty="0" smtClean="0"/>
              <a:t>G4 </a:t>
            </a:r>
            <a:r>
              <a:rPr lang="el-GR" dirty="0" smtClean="0"/>
              <a:t>(Βραζιλία, Γερμανία, Ιαπωνία και Ινδία)</a:t>
            </a:r>
            <a:endParaRPr lang="en-US" dirty="0"/>
          </a:p>
        </p:txBody>
      </p:sp>
    </p:spTree>
    <p:extLst>
      <p:ext uri="{BB962C8B-B14F-4D97-AF65-F5344CB8AC3E}">
        <p14:creationId xmlns:p14="http://schemas.microsoft.com/office/powerpoint/2010/main" val="6931787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Βραζιλία και Παγκόσμια Τράπεζα</a:t>
            </a:r>
            <a:endParaRPr lang="en-US" dirty="0"/>
          </a:p>
        </p:txBody>
      </p:sp>
      <p:sp>
        <p:nvSpPr>
          <p:cNvPr id="3" name="Content Placeholder 2"/>
          <p:cNvSpPr>
            <a:spLocks noGrp="1"/>
          </p:cNvSpPr>
          <p:nvPr>
            <p:ph idx="1"/>
          </p:nvPr>
        </p:nvSpPr>
        <p:spPr/>
        <p:txBody>
          <a:bodyPr/>
          <a:lstStyle/>
          <a:p>
            <a:r>
              <a:rPr lang="el-GR" dirty="0" smtClean="0"/>
              <a:t>Μέλος από το 1946</a:t>
            </a:r>
          </a:p>
          <a:p>
            <a:endParaRPr lang="el-GR" dirty="0"/>
          </a:p>
          <a:p>
            <a:r>
              <a:rPr lang="el-GR" dirty="0" smtClean="0"/>
              <a:t>Έχει προσφέρει 5+ δις στο </a:t>
            </a:r>
            <a:r>
              <a:rPr lang="en-US" dirty="0" smtClean="0"/>
              <a:t>IBRD </a:t>
            </a:r>
            <a:r>
              <a:rPr lang="el-GR" dirty="0" smtClean="0"/>
              <a:t>και διαθέτει 2.24% των ψήφων (ο Καναδάς έχει 2.94%)</a:t>
            </a:r>
          </a:p>
          <a:p>
            <a:endParaRPr lang="el-GR" dirty="0"/>
          </a:p>
          <a:p>
            <a:r>
              <a:rPr lang="en-US" dirty="0" smtClean="0"/>
              <a:t>1.71% </a:t>
            </a:r>
            <a:r>
              <a:rPr lang="el-GR" dirty="0" smtClean="0"/>
              <a:t>των ψήφων στο </a:t>
            </a:r>
            <a:r>
              <a:rPr lang="en-US" dirty="0" smtClean="0"/>
              <a:t>IDA</a:t>
            </a:r>
            <a:endParaRPr lang="el-GR" dirty="0" smtClean="0"/>
          </a:p>
          <a:p>
            <a:pPr marL="0" indent="0">
              <a:buNone/>
            </a:pPr>
            <a:endParaRPr lang="el-GR" dirty="0"/>
          </a:p>
        </p:txBody>
      </p:sp>
    </p:spTree>
    <p:extLst>
      <p:ext uri="{BB962C8B-B14F-4D97-AF65-F5344CB8AC3E}">
        <p14:creationId xmlns:p14="http://schemas.microsoft.com/office/powerpoint/2010/main" val="31394878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Βραζιλία και ΔΝΤ</a:t>
            </a:r>
            <a:endParaRPr lang="en-US" dirty="0"/>
          </a:p>
        </p:txBody>
      </p:sp>
      <p:sp>
        <p:nvSpPr>
          <p:cNvPr id="3" name="Content Placeholder 2"/>
          <p:cNvSpPr>
            <a:spLocks noGrp="1"/>
          </p:cNvSpPr>
          <p:nvPr>
            <p:ph idx="1"/>
          </p:nvPr>
        </p:nvSpPr>
        <p:spPr/>
        <p:txBody>
          <a:bodyPr/>
          <a:lstStyle/>
          <a:p>
            <a:r>
              <a:rPr lang="el-GR" dirty="0" smtClean="0"/>
              <a:t>Μέλος από το 1946</a:t>
            </a:r>
          </a:p>
          <a:p>
            <a:endParaRPr lang="el-GR" dirty="0"/>
          </a:p>
          <a:p>
            <a:r>
              <a:rPr lang="el-GR" dirty="0" smtClean="0"/>
              <a:t>Έχει προστρέξει στην υποστήριξη του ΔΝΤ 3 φορές (1998, 2001, 2002)</a:t>
            </a:r>
          </a:p>
          <a:p>
            <a:endParaRPr lang="el-GR" dirty="0"/>
          </a:p>
          <a:p>
            <a:r>
              <a:rPr lang="el-GR" dirty="0" smtClean="0"/>
              <a:t>Αναμένεται πρόσθετος δανεισμός προς το </a:t>
            </a:r>
            <a:r>
              <a:rPr lang="el-GR" smtClean="0"/>
              <a:t>ΔΝΤ 220 περίπου εκατομμύρια $.</a:t>
            </a:r>
            <a:endParaRPr lang="el-GR" dirty="0" smtClean="0"/>
          </a:p>
          <a:p>
            <a:endParaRPr lang="el-GR" dirty="0"/>
          </a:p>
          <a:p>
            <a:pPr marL="0" indent="0">
              <a:buNone/>
            </a:pPr>
            <a:endParaRPr lang="el-GR" dirty="0" smtClean="0"/>
          </a:p>
          <a:p>
            <a:pPr marL="0" indent="0">
              <a:buNone/>
            </a:pPr>
            <a:endParaRPr lang="el-GR" dirty="0"/>
          </a:p>
        </p:txBody>
      </p:sp>
    </p:spTree>
    <p:extLst>
      <p:ext uri="{BB962C8B-B14F-4D97-AF65-F5344CB8AC3E}">
        <p14:creationId xmlns:p14="http://schemas.microsoft.com/office/powerpoint/2010/main" val="38531017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rea chart of Brazil Foreign Exchange Reserves from November 2000 to June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area chart of Brazil Foreign Exchange Reserves from November 2000 to June 201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area chart of Brazil Foreign Exchange Reserves from November 2000 to June 2018"/>
          <p:cNvSpPr>
            <a:spLocks noChangeAspect="1" noChangeArrowheads="1"/>
          </p:cNvSpPr>
          <p:nvPr/>
        </p:nvSpPr>
        <p:spPr bwMode="auto">
          <a:xfrm>
            <a:off x="155575" y="-3794125"/>
            <a:ext cx="7905750" cy="790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9318"/>
            <a:ext cx="9067870" cy="480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21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0600" y="297123"/>
            <a:ext cx="6705600" cy="56483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nternational 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5715000" cy="1095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5630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534400" cy="236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74592"/>
            <a:ext cx="8229600" cy="132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01472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Βραζιλία και ΠΟΕ</a:t>
            </a:r>
            <a:endParaRPr lang="en-US" dirty="0"/>
          </a:p>
        </p:txBody>
      </p:sp>
      <p:sp>
        <p:nvSpPr>
          <p:cNvPr id="3" name="Content Placeholder 2"/>
          <p:cNvSpPr>
            <a:spLocks noGrp="1"/>
          </p:cNvSpPr>
          <p:nvPr>
            <p:ph idx="1"/>
          </p:nvPr>
        </p:nvSpPr>
        <p:spPr/>
        <p:txBody>
          <a:bodyPr/>
          <a:lstStyle/>
          <a:p>
            <a:r>
              <a:rPr lang="el-GR" dirty="0" smtClean="0"/>
              <a:t>Μέλος από το 194</a:t>
            </a:r>
            <a:r>
              <a:rPr lang="en-US" dirty="0" smtClean="0"/>
              <a:t>8 (</a:t>
            </a:r>
            <a:r>
              <a:rPr lang="el-GR" dirty="0" smtClean="0"/>
              <a:t>ΓΣΔΕ)</a:t>
            </a:r>
          </a:p>
          <a:p>
            <a:endParaRPr lang="el-GR" dirty="0" smtClean="0"/>
          </a:p>
          <a:p>
            <a:pPr marL="0" indent="0">
              <a:buNone/>
            </a:pPr>
            <a:endParaRPr lang="el-G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91" y="2562224"/>
            <a:ext cx="8970509"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3429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5562600" cy="635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591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93427"/>
            <a:ext cx="5257800" cy="617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49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Άλλα ενδιαφέροντα σημεία</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15521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0492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0294"/>
            <a:ext cx="8563460" cy="255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05200"/>
            <a:ext cx="800234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38913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ussi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02360"/>
            <a:ext cx="7848600" cy="589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4592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Ρωσία</a:t>
            </a:r>
            <a:endParaRPr lang="en-US" dirty="0"/>
          </a:p>
        </p:txBody>
      </p:sp>
      <p:sp>
        <p:nvSpPr>
          <p:cNvPr id="4" name="Content Placeholder 3"/>
          <p:cNvSpPr>
            <a:spLocks noGrp="1"/>
          </p:cNvSpPr>
          <p:nvPr>
            <p:ph idx="1"/>
          </p:nvPr>
        </p:nvSpPr>
        <p:spPr/>
        <p:txBody>
          <a:bodyPr>
            <a:normAutofit fontScale="92500" lnSpcReduction="20000"/>
          </a:bodyPr>
          <a:lstStyle/>
          <a:p>
            <a:pPr marL="0" indent="0">
              <a:buNone/>
            </a:pPr>
            <a:r>
              <a:rPr lang="el-GR" dirty="0" smtClean="0"/>
              <a:t>Πληθυσμός: 144</a:t>
            </a:r>
            <a:r>
              <a:rPr lang="en-US" dirty="0" smtClean="0"/>
              <a:t>,5</a:t>
            </a:r>
            <a:r>
              <a:rPr lang="el-GR" dirty="0" smtClean="0"/>
              <a:t> εκατ.</a:t>
            </a:r>
          </a:p>
          <a:p>
            <a:pPr marL="0" indent="0">
              <a:buNone/>
            </a:pPr>
            <a:endParaRPr lang="el-GR" dirty="0"/>
          </a:p>
          <a:p>
            <a:pPr marL="0" indent="0">
              <a:buNone/>
            </a:pPr>
            <a:r>
              <a:rPr lang="el-GR" dirty="0" smtClean="0"/>
              <a:t>ΑΕΠ: 1,</a:t>
            </a:r>
            <a:r>
              <a:rPr lang="en-US" dirty="0" smtClean="0"/>
              <a:t>65</a:t>
            </a:r>
            <a:r>
              <a:rPr lang="el-GR" dirty="0" smtClean="0"/>
              <a:t> τρις (</a:t>
            </a:r>
            <a:r>
              <a:rPr lang="en-US" dirty="0" smtClean="0"/>
              <a:t>11</a:t>
            </a:r>
            <a:r>
              <a:rPr lang="el-GR" baseline="30000" dirty="0" smtClean="0"/>
              <a:t>η</a:t>
            </a:r>
            <a:r>
              <a:rPr lang="el-GR" dirty="0" smtClean="0"/>
              <a:t> οικονομία στον κόσμο)</a:t>
            </a:r>
          </a:p>
          <a:p>
            <a:pPr marL="0" indent="0">
              <a:buNone/>
            </a:pPr>
            <a:endParaRPr lang="el-GR" dirty="0"/>
          </a:p>
          <a:p>
            <a:pPr marL="0" indent="0">
              <a:buNone/>
            </a:pPr>
            <a:r>
              <a:rPr lang="el-GR" dirty="0" smtClean="0"/>
              <a:t>Κατά κεφαλήν: </a:t>
            </a:r>
            <a:r>
              <a:rPr lang="en-US" dirty="0" smtClean="0"/>
              <a:t>11.288</a:t>
            </a:r>
            <a:r>
              <a:rPr lang="el-GR" dirty="0" smtClean="0"/>
              <a:t> </a:t>
            </a:r>
          </a:p>
          <a:p>
            <a:pPr marL="0" indent="0">
              <a:buNone/>
            </a:pPr>
            <a:endParaRPr lang="el-GR" dirty="0"/>
          </a:p>
          <a:p>
            <a:pPr marL="0" indent="0">
              <a:buNone/>
            </a:pPr>
            <a:r>
              <a:rPr lang="el-GR" dirty="0" smtClean="0"/>
              <a:t>Ανεργία: </a:t>
            </a:r>
            <a:r>
              <a:rPr lang="en-US" dirty="0" smtClean="0"/>
              <a:t>4,</a:t>
            </a:r>
            <a:r>
              <a:rPr lang="en-US" dirty="0"/>
              <a:t>8</a:t>
            </a:r>
            <a:r>
              <a:rPr lang="el-GR" dirty="0" smtClean="0"/>
              <a:t>%</a:t>
            </a:r>
          </a:p>
          <a:p>
            <a:pPr marL="0" indent="0">
              <a:buNone/>
            </a:pPr>
            <a:endParaRPr lang="el-GR" dirty="0"/>
          </a:p>
          <a:p>
            <a:pPr marL="0" indent="0">
              <a:buNone/>
            </a:pPr>
            <a:r>
              <a:rPr lang="el-GR" dirty="0" smtClean="0"/>
              <a:t>Πληθωρισμός: </a:t>
            </a:r>
            <a:r>
              <a:rPr lang="en-US" dirty="0" smtClean="0"/>
              <a:t>4,5</a:t>
            </a:r>
            <a:r>
              <a:rPr lang="el-GR" dirty="0" smtClean="0"/>
              <a:t>%</a:t>
            </a:r>
          </a:p>
          <a:p>
            <a:pPr marL="0" indent="0">
              <a:buNone/>
            </a:pPr>
            <a:endParaRPr lang="el-GR" dirty="0"/>
          </a:p>
          <a:p>
            <a:pPr marL="0" indent="0">
              <a:buNone/>
            </a:pPr>
            <a:r>
              <a:rPr lang="el-GR" dirty="0" smtClean="0">
                <a:solidFill>
                  <a:schemeClr val="tx1">
                    <a:lumMod val="85000"/>
                  </a:schemeClr>
                </a:solidFill>
              </a:rPr>
              <a:t>Εξαγωγές:</a:t>
            </a:r>
            <a:r>
              <a:rPr lang="en-US" dirty="0" smtClean="0">
                <a:solidFill>
                  <a:schemeClr val="tx1">
                    <a:lumMod val="85000"/>
                  </a:schemeClr>
                </a:solidFill>
              </a:rPr>
              <a:t> 509 </a:t>
            </a:r>
            <a:r>
              <a:rPr lang="el-GR" dirty="0" smtClean="0">
                <a:solidFill>
                  <a:schemeClr val="tx1">
                    <a:lumMod val="85000"/>
                  </a:schemeClr>
                </a:solidFill>
              </a:rPr>
              <a:t>δις </a:t>
            </a:r>
          </a:p>
          <a:p>
            <a:pPr marL="0" indent="0">
              <a:buNone/>
            </a:pPr>
            <a:endParaRPr lang="el-GR" dirty="0"/>
          </a:p>
          <a:p>
            <a:pPr marL="0" indent="0">
              <a:buNone/>
            </a:pPr>
            <a:r>
              <a:rPr lang="el-GR" dirty="0"/>
              <a:t>ΑΞΕ: </a:t>
            </a:r>
            <a:r>
              <a:rPr lang="en-US" dirty="0"/>
              <a:t>circa 35</a:t>
            </a:r>
            <a:r>
              <a:rPr lang="el-GR" dirty="0"/>
              <a:t> </a:t>
            </a:r>
            <a:r>
              <a:rPr lang="el-GR" dirty="0" smtClean="0"/>
              <a:t>δις/έτος</a:t>
            </a:r>
            <a:r>
              <a:rPr lang="en-US" dirty="0" smtClean="0"/>
              <a:t> </a:t>
            </a:r>
            <a:r>
              <a:rPr lang="en-US" smtClean="0"/>
              <a:t>– 8,8 </a:t>
            </a:r>
            <a:r>
              <a:rPr lang="el-GR" dirty="0" smtClean="0"/>
              <a:t>το </a:t>
            </a:r>
            <a:r>
              <a:rPr lang="en-US" dirty="0" smtClean="0"/>
              <a:t>2018</a:t>
            </a:r>
            <a:endParaRPr lang="en-US" dirty="0"/>
          </a:p>
        </p:txBody>
      </p:sp>
    </p:spTree>
    <p:extLst>
      <p:ext uri="{BB962C8B-B14F-4D97-AF65-F5344CB8AC3E}">
        <p14:creationId xmlns:p14="http://schemas.microsoft.com/office/powerpoint/2010/main" val="127952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Βασικές περίοδοι</a:t>
            </a:r>
            <a:endParaRPr lang="en-US"/>
          </a:p>
        </p:txBody>
      </p:sp>
      <p:sp>
        <p:nvSpPr>
          <p:cNvPr id="3" name="Content Placeholder 2"/>
          <p:cNvSpPr>
            <a:spLocks noGrp="1"/>
          </p:cNvSpPr>
          <p:nvPr>
            <p:ph idx="1"/>
          </p:nvPr>
        </p:nvSpPr>
        <p:spPr/>
        <p:txBody>
          <a:bodyPr>
            <a:normAutofit fontScale="70000" lnSpcReduction="20000"/>
          </a:bodyPr>
          <a:lstStyle/>
          <a:p>
            <a:r>
              <a:rPr lang="el-GR" dirty="0" smtClean="0"/>
              <a:t>Έως 1991: ΕΣΣΔ</a:t>
            </a:r>
          </a:p>
          <a:p>
            <a:endParaRPr lang="el-GR" dirty="0" smtClean="0"/>
          </a:p>
          <a:p>
            <a:r>
              <a:rPr lang="el-GR" dirty="0" smtClean="0"/>
              <a:t>1991-1998: θεραπεία σοκ</a:t>
            </a:r>
            <a:endParaRPr lang="en-US" dirty="0" smtClean="0"/>
          </a:p>
          <a:p>
            <a:endParaRPr lang="el-GR" dirty="0" smtClean="0"/>
          </a:p>
          <a:p>
            <a:r>
              <a:rPr lang="el-GR" dirty="0" smtClean="0"/>
              <a:t>1998</a:t>
            </a:r>
            <a:r>
              <a:rPr lang="en-US" dirty="0" smtClean="0"/>
              <a:t>:</a:t>
            </a:r>
            <a:r>
              <a:rPr lang="el-GR" dirty="0" smtClean="0"/>
              <a:t> οικονομική κρίση</a:t>
            </a:r>
            <a:endParaRPr lang="en-US" dirty="0" smtClean="0"/>
          </a:p>
          <a:p>
            <a:pPr lvl="1"/>
            <a:r>
              <a:rPr lang="el-GR" dirty="0" smtClean="0"/>
              <a:t>Στάση πληρωμών</a:t>
            </a:r>
          </a:p>
          <a:p>
            <a:pPr lvl="1"/>
            <a:r>
              <a:rPr lang="el-GR" dirty="0" smtClean="0"/>
              <a:t>80+% πληθωρισμός</a:t>
            </a:r>
          </a:p>
          <a:p>
            <a:pPr lvl="1"/>
            <a:r>
              <a:rPr lang="el-GR" dirty="0" smtClean="0"/>
              <a:t>Υποτίμηση</a:t>
            </a:r>
            <a:endParaRPr lang="en-US" dirty="0" smtClean="0"/>
          </a:p>
          <a:p>
            <a:endParaRPr lang="el-GR" dirty="0" smtClean="0"/>
          </a:p>
          <a:p>
            <a:r>
              <a:rPr lang="en-US" dirty="0" smtClean="0"/>
              <a:t>1</a:t>
            </a:r>
            <a:r>
              <a:rPr lang="el-GR" dirty="0" smtClean="0"/>
              <a:t>998-:</a:t>
            </a:r>
            <a:r>
              <a:rPr lang="en-US" dirty="0" smtClean="0"/>
              <a:t> </a:t>
            </a:r>
            <a:r>
              <a:rPr lang="el-GR" dirty="0" smtClean="0"/>
              <a:t>γρήγορη ανάπτυξη της οικονομίας</a:t>
            </a:r>
            <a:endParaRPr lang="en-US" dirty="0" smtClean="0"/>
          </a:p>
          <a:p>
            <a:endParaRPr lang="en-US" dirty="0"/>
          </a:p>
          <a:p>
            <a:r>
              <a:rPr lang="en-US" dirty="0" smtClean="0"/>
              <a:t>1999: </a:t>
            </a:r>
            <a:r>
              <a:rPr lang="el-GR" dirty="0" smtClean="0"/>
              <a:t>Βλαντιμίρ Πούτιν</a:t>
            </a:r>
            <a:endParaRPr lang="en-US" dirty="0" smtClean="0"/>
          </a:p>
          <a:p>
            <a:endParaRPr lang="el-GR" dirty="0" smtClean="0"/>
          </a:p>
          <a:p>
            <a:r>
              <a:rPr lang="el-GR" dirty="0" smtClean="0"/>
              <a:t>2008-2009: οικονομική κρίση</a:t>
            </a:r>
          </a:p>
          <a:p>
            <a:endParaRPr lang="el-GR" dirty="0" smtClean="0"/>
          </a:p>
          <a:p>
            <a:r>
              <a:rPr lang="el-GR" dirty="0" smtClean="0"/>
              <a:t>201</a:t>
            </a:r>
            <a:r>
              <a:rPr lang="en-US" dirty="0" smtClean="0"/>
              <a:t>4</a:t>
            </a:r>
            <a:r>
              <a:rPr lang="el-GR" dirty="0" smtClean="0"/>
              <a:t>-2017: οικονομική Κρίση</a:t>
            </a:r>
            <a:endParaRPr lang="en-US" dirty="0"/>
          </a:p>
        </p:txBody>
      </p:sp>
    </p:spTree>
    <p:extLst>
      <p:ext uri="{BB962C8B-B14F-4D97-AF65-F5344CB8AC3E}">
        <p14:creationId xmlns:p14="http://schemas.microsoft.com/office/powerpoint/2010/main" val="18993358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114663"/>
            <a:ext cx="7315200" cy="1154097"/>
          </a:xfrm>
        </p:spPr>
        <p:txBody>
          <a:bodyPr/>
          <a:lstStyle/>
          <a:p>
            <a:r>
              <a:rPr lang="el-GR" dirty="0" smtClean="0"/>
              <a:t>Περαιτέρω οικονομικά σημεία</a:t>
            </a:r>
            <a:endParaRPr lang="el-GR" dirty="0"/>
          </a:p>
        </p:txBody>
      </p:sp>
      <p:sp>
        <p:nvSpPr>
          <p:cNvPr id="3" name="Θέση περιεχομένου 2"/>
          <p:cNvSpPr>
            <a:spLocks noGrp="1"/>
          </p:cNvSpPr>
          <p:nvPr>
            <p:ph idx="1"/>
          </p:nvPr>
        </p:nvSpPr>
        <p:spPr>
          <a:xfrm>
            <a:off x="899592" y="1844824"/>
            <a:ext cx="7315200" cy="3539527"/>
          </a:xfrm>
        </p:spPr>
        <p:txBody>
          <a:bodyPr>
            <a:noAutofit/>
          </a:bodyPr>
          <a:lstStyle/>
          <a:p>
            <a:r>
              <a:rPr lang="el-GR" sz="2400" dirty="0" smtClean="0"/>
              <a:t>1990: ελάχιστες επενδύσεις 2013: $576 δις</a:t>
            </a:r>
          </a:p>
          <a:p>
            <a:endParaRPr lang="el-GR" sz="2400" dirty="0" smtClean="0"/>
          </a:p>
          <a:p>
            <a:r>
              <a:rPr lang="el-GR" sz="2400" dirty="0" smtClean="0"/>
              <a:t>2014: -50% επενδύσεις λόγω πολιτικού ρίσκου</a:t>
            </a:r>
          </a:p>
          <a:p>
            <a:endParaRPr lang="el-GR" sz="2400" dirty="0"/>
          </a:p>
          <a:p>
            <a:r>
              <a:rPr lang="en-US" sz="2400" dirty="0"/>
              <a:t>1999 Federal Law No. </a:t>
            </a:r>
            <a:r>
              <a:rPr lang="en-US" sz="2400" dirty="0" smtClean="0"/>
              <a:t>160</a:t>
            </a:r>
            <a:r>
              <a:rPr lang="el-GR" sz="2400" dirty="0" smtClean="0"/>
              <a:t> και </a:t>
            </a:r>
            <a:r>
              <a:rPr lang="en-US" sz="2400" dirty="0" smtClean="0"/>
              <a:t>1991 </a:t>
            </a:r>
            <a:r>
              <a:rPr lang="en-US" sz="2400" dirty="0"/>
              <a:t>Investment </a:t>
            </a:r>
            <a:r>
              <a:rPr lang="en-US" sz="2400" dirty="0" smtClean="0"/>
              <a:t>Code</a:t>
            </a:r>
            <a:r>
              <a:rPr lang="el-GR" sz="2400" dirty="0" smtClean="0"/>
              <a:t> καθορίζουν υψηλή προστασία στους επενδυτές</a:t>
            </a:r>
            <a:endParaRPr lang="en-US" sz="2400" dirty="0" smtClean="0"/>
          </a:p>
          <a:p>
            <a:endParaRPr lang="en-US" sz="2400" dirty="0"/>
          </a:p>
          <a:p>
            <a:r>
              <a:rPr lang="en-US" sz="2400" dirty="0" smtClean="0"/>
              <a:t>2008: Law </a:t>
            </a:r>
            <a:r>
              <a:rPr lang="en-US" sz="2400" dirty="0"/>
              <a:t>on the Procedure of Foreign Investment in Business Entities Having Strategic Importance for the </a:t>
            </a:r>
            <a:r>
              <a:rPr lang="en-US" sz="2400" dirty="0" err="1"/>
              <a:t>Defence</a:t>
            </a:r>
            <a:r>
              <a:rPr lang="en-US" sz="2400" dirty="0"/>
              <a:t> of the Country and the Security of the State–often referred to as the "Strategic Law".</a:t>
            </a:r>
            <a:endParaRPr lang="el-GR" sz="2400" dirty="0"/>
          </a:p>
        </p:txBody>
      </p:sp>
    </p:spTree>
    <p:extLst>
      <p:ext uri="{BB962C8B-B14F-4D97-AF65-F5344CB8AC3E}">
        <p14:creationId xmlns:p14="http://schemas.microsoft.com/office/powerpoint/2010/main" val="383837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752475"/>
            <a:ext cx="6705600" cy="56483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nternational 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724400"/>
            <a:ext cx="5715000" cy="1095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3772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114663"/>
            <a:ext cx="7315200" cy="1154097"/>
          </a:xfrm>
        </p:spPr>
        <p:txBody>
          <a:bodyPr/>
          <a:lstStyle/>
          <a:p>
            <a:r>
              <a:rPr lang="el-GR" dirty="0" smtClean="0"/>
              <a:t>Χαρακτηριστικά</a:t>
            </a:r>
            <a:endParaRPr lang="el-GR" dirty="0"/>
          </a:p>
        </p:txBody>
      </p:sp>
      <p:sp>
        <p:nvSpPr>
          <p:cNvPr id="3" name="Θέση περιεχομένου 2"/>
          <p:cNvSpPr>
            <a:spLocks noGrp="1"/>
          </p:cNvSpPr>
          <p:nvPr>
            <p:ph idx="1"/>
          </p:nvPr>
        </p:nvSpPr>
        <p:spPr/>
        <p:txBody>
          <a:bodyPr>
            <a:noAutofit/>
          </a:bodyPr>
          <a:lstStyle/>
          <a:p>
            <a:pPr marL="45720" indent="0">
              <a:buNone/>
            </a:pPr>
            <a:r>
              <a:rPr lang="el-GR" sz="2400" dirty="0" smtClean="0"/>
              <a:t>+ πρώτες ύλες</a:t>
            </a:r>
          </a:p>
          <a:p>
            <a:pPr marL="45720" indent="0">
              <a:buNone/>
            </a:pPr>
            <a:r>
              <a:rPr lang="el-GR" sz="2400" dirty="0" smtClean="0"/>
              <a:t>+ ανθρώπινο δυναμικό</a:t>
            </a:r>
          </a:p>
          <a:p>
            <a:pPr marL="45720" indent="0">
              <a:buNone/>
            </a:pPr>
            <a:endParaRPr lang="el-GR" sz="2400" dirty="0"/>
          </a:p>
          <a:p>
            <a:pPr marL="45720" indent="0">
              <a:buNone/>
            </a:pPr>
            <a:r>
              <a:rPr lang="el-GR" sz="2400" dirty="0" smtClean="0"/>
              <a:t>- Διαφθορά</a:t>
            </a:r>
          </a:p>
          <a:p>
            <a:pPr marL="45720" indent="0">
              <a:buNone/>
            </a:pPr>
            <a:r>
              <a:rPr lang="el-GR" sz="2400" dirty="0" smtClean="0"/>
              <a:t>- Πολιτικό ρίσκο</a:t>
            </a:r>
          </a:p>
          <a:p>
            <a:pPr marL="45720" indent="0">
              <a:buNone/>
            </a:pPr>
            <a:r>
              <a:rPr lang="el-GR" sz="2400" dirty="0" smtClean="0"/>
              <a:t>- Συναλλαγματικές ισοτιμίες</a:t>
            </a:r>
          </a:p>
          <a:p>
            <a:pPr marL="45720" indent="0">
              <a:buNone/>
            </a:pPr>
            <a:r>
              <a:rPr lang="el-GR" sz="2400" dirty="0" smtClean="0"/>
              <a:t>-  Χρηματοδότηση</a:t>
            </a:r>
            <a:endParaRPr lang="el-GR" sz="2400" dirty="0"/>
          </a:p>
        </p:txBody>
      </p:sp>
    </p:spTree>
    <p:extLst>
      <p:ext uri="{BB962C8B-B14F-4D97-AF65-F5344CB8AC3E}">
        <p14:creationId xmlns:p14="http://schemas.microsoft.com/office/powerpoint/2010/main" val="35671918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ΑΕΠ</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71624"/>
            <a:ext cx="8686800" cy="507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6202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412776"/>
            <a:ext cx="9480697"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6869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7824"/>
            <a:ext cx="9144000" cy="422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80625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7263"/>
            <a:ext cx="9144000" cy="556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8052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6752"/>
            <a:ext cx="914400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69217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675"/>
            <a:ext cx="9401175"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1122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476672"/>
            <a:ext cx="9048750" cy="6120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586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0688"/>
            <a:ext cx="9010202"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9153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rookings.edu/%7E/media/Blogs/future-development/2015/11/nov-3-fig-1.png?la=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 y="620688"/>
            <a:ext cx="9024499"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648489"/>
      </p:ext>
    </p:extLst>
  </p:cSld>
  <p:clrMapOvr>
    <a:masterClrMapping/>
  </p:clrMapOvr>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1030</TotalTime>
  <Words>5675</Words>
  <Application>Microsoft Office PowerPoint</Application>
  <PresentationFormat>On-screen Show (4:3)</PresentationFormat>
  <Paragraphs>2341</Paragraphs>
  <Slides>245</Slides>
  <Notes>3</Notes>
  <HiddenSlides>0</HiddenSlides>
  <MMClips>0</MMClips>
  <ScaleCrop>false</ScaleCrop>
  <HeadingPairs>
    <vt:vector size="4" baseType="variant">
      <vt:variant>
        <vt:lpstr>Theme</vt:lpstr>
      </vt:variant>
      <vt:variant>
        <vt:i4>1</vt:i4>
      </vt:variant>
      <vt:variant>
        <vt:lpstr>Slide Titles</vt:lpstr>
      </vt:variant>
      <vt:variant>
        <vt:i4>245</vt:i4>
      </vt:variant>
    </vt:vector>
  </HeadingPairs>
  <TitlesOfParts>
    <vt:vector size="246" baseType="lpstr">
      <vt:lpstr>Thatch</vt:lpstr>
      <vt:lpstr>Αναδυόμενες δυνάμεις &amp; Παγκόσμια Διακυβέρνηση</vt:lpstr>
      <vt:lpstr>Φυσιογνωμία Μαθήματος </vt:lpstr>
      <vt:lpstr>Φυσιογνωμία Μαθήματος </vt:lpstr>
      <vt:lpstr>Τι θα «αντιμετωπίσουμε»</vt:lpstr>
      <vt:lpstr>Τι είναι μια αναδυόμενη δύναμη;</vt:lpstr>
      <vt:lpstr>Αναδυόμενη δύναμη</vt:lpstr>
      <vt:lpstr>Δομή εμπορίου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BRICS</vt:lpstr>
      <vt:lpstr>MINT</vt:lpstr>
      <vt:lpstr>Μια πρώτη εικόνα</vt:lpstr>
      <vt:lpstr>PowerPoint Presentation</vt:lpstr>
      <vt:lpstr>PowerPoint Presentation</vt:lpstr>
      <vt:lpstr>PowerPoint Presentation</vt:lpstr>
      <vt:lpstr>Τι ορίζουμε ως παγκόσμια διακυβέρνηση;</vt:lpstr>
      <vt:lpstr>Παγκόσμια διακυβέρνηση</vt:lpstr>
      <vt:lpstr>PowerPoint Presentation</vt:lpstr>
      <vt:lpstr>Βασικές δομές παγκόσμιας διακυβέρνησης</vt:lpstr>
      <vt:lpstr>ΟΗΕ</vt:lpstr>
      <vt:lpstr>ΟΗΕ</vt:lpstr>
      <vt:lpstr>ΟΗΕ – Συμβούλιο Ασφαλείας</vt:lpstr>
      <vt:lpstr>G-7</vt:lpstr>
      <vt:lpstr>G-20</vt:lpstr>
      <vt:lpstr>G-20</vt:lpstr>
      <vt:lpstr>PowerPoint Presentation</vt:lpstr>
      <vt:lpstr>Παγκόσμια Τράπεζα</vt:lpstr>
      <vt:lpstr>Παγκόσμια Τράπεζα - δομές</vt:lpstr>
      <vt:lpstr>PowerPoint Presentation</vt:lpstr>
      <vt:lpstr>PowerPoint Presentation</vt:lpstr>
      <vt:lpstr>Παγκόσμια Τράπεζα - 2010</vt:lpstr>
      <vt:lpstr>Η Παγκόσμια Τράπεζα</vt:lpstr>
      <vt:lpstr>Εκλεγμένοι πρόεδροι ΠΤ</vt:lpstr>
      <vt:lpstr>ΔΝΤ</vt:lpstr>
      <vt:lpstr>PowerPoint Presentation</vt:lpstr>
      <vt:lpstr>PowerPoint Presentation</vt:lpstr>
      <vt:lpstr>Διευθυντές</vt:lpstr>
      <vt:lpstr>ΔΝΤ - 2010</vt:lpstr>
      <vt:lpstr>ΔΝΤ - 2016</vt:lpstr>
      <vt:lpstr>ΠΟΕ</vt:lpstr>
      <vt:lpstr>PowerPoint Presentation</vt:lpstr>
      <vt:lpstr>ΠΟΕ</vt:lpstr>
      <vt:lpstr>Γιατί είναι σημαντικά;</vt:lpstr>
      <vt:lpstr>Ο ρόλος του εμπορίου</vt:lpstr>
      <vt:lpstr>PowerPoint Presentation</vt:lpstr>
      <vt:lpstr>PowerPoint Presentation</vt:lpstr>
      <vt:lpstr>Γιατί το εμπόριο </vt:lpstr>
      <vt:lpstr>Οι Άμεσες Ξένες Επενδύσεις</vt:lpstr>
      <vt:lpstr>Γιατί οι ΑΞΕ;</vt:lpstr>
      <vt:lpstr>Το ζητούμενο της ασφάλειας (παλαιότερα)</vt:lpstr>
      <vt:lpstr>PowerPoint Presentation</vt:lpstr>
      <vt:lpstr>Κάποια παραδείγματα</vt:lpstr>
      <vt:lpstr>Μερικά στοιχεία</vt:lpstr>
      <vt:lpstr>PowerPoint Presentation</vt:lpstr>
      <vt:lpstr>PowerPoint Presentation</vt:lpstr>
      <vt:lpstr>PowerPoint Presentation</vt:lpstr>
      <vt:lpstr>PowerPoint Presentation</vt:lpstr>
      <vt:lpstr>PowerPoint Presentation</vt:lpstr>
      <vt:lpstr>PowerPoint Presentation</vt:lpstr>
      <vt:lpstr>Η Βραζιλία</vt:lpstr>
      <vt:lpstr>Βασικές περίοδοι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Βραζιλία και ΟΗΕ</vt:lpstr>
      <vt:lpstr>Βραζιλία και Παγκόσμια Τράπεζα</vt:lpstr>
      <vt:lpstr>Βραζιλία και ΔΝΤ</vt:lpstr>
      <vt:lpstr>PowerPoint Presentation</vt:lpstr>
      <vt:lpstr>PowerPoint Presentation</vt:lpstr>
      <vt:lpstr>Βραζιλία και ΠΟΕ</vt:lpstr>
      <vt:lpstr>PowerPoint Presentation</vt:lpstr>
      <vt:lpstr>PowerPoint Presentation</vt:lpstr>
      <vt:lpstr>Άλλα ενδιαφέροντα σημεία</vt:lpstr>
      <vt:lpstr>PowerPoint Presentation</vt:lpstr>
      <vt:lpstr>PowerPoint Presentation</vt:lpstr>
      <vt:lpstr>Η Ρωσία</vt:lpstr>
      <vt:lpstr>Βασικές περίοδοι</vt:lpstr>
      <vt:lpstr>Περαιτέρω οικονομικά σημεία</vt:lpstr>
      <vt:lpstr>Χαρακτηριστικά</vt:lpstr>
      <vt:lpstr>ΑΕΠ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Ρωσία και ΟΗΕ</vt:lpstr>
      <vt:lpstr>Ρωσία και Παγκόσμια Τράπεζα</vt:lpstr>
      <vt:lpstr>Ρωσία και ΔΝΤ</vt:lpstr>
      <vt:lpstr>PowerPoint Presentation</vt:lpstr>
      <vt:lpstr>PowerPoint Presentation</vt:lpstr>
      <vt:lpstr>Ρωσία και ΠΟΕ</vt:lpstr>
      <vt:lpstr>PowerPoint Presentation</vt:lpstr>
      <vt:lpstr>PowerPoint Presentation</vt:lpstr>
      <vt:lpstr>PowerPoint Presentation</vt:lpstr>
      <vt:lpstr>PowerPoint Presentation</vt:lpstr>
      <vt:lpstr>PowerPoint Presentation</vt:lpstr>
      <vt:lpstr>Άλλα ενδιαφέροντα σημεία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Ινδία</vt:lpstr>
      <vt:lpstr>Βασικές περίοδοι</vt:lpstr>
      <vt:lpstr>PowerPoint Presentation</vt:lpstr>
      <vt:lpstr>PowerPoint Presentation</vt:lpstr>
      <vt:lpstr>Οικονομικά και άλλα στοιχεία</vt:lpstr>
      <vt:lpstr>PowerPoint Presentation</vt:lpstr>
      <vt:lpstr>PowerPoint Presentation</vt:lpstr>
      <vt:lpstr>PowerPoint Presentation</vt:lpstr>
      <vt:lpstr>PowerPoint Presentation</vt:lpstr>
      <vt:lpstr>PowerPoint Presentation</vt:lpstr>
      <vt:lpstr>PowerPoint Presentation</vt:lpstr>
      <vt:lpstr>Ινδία και ΟΗΕ</vt:lpstr>
      <vt:lpstr>Ινδία και Παγκόσμια Τράπεζα</vt:lpstr>
      <vt:lpstr>Ινδία και ΔΝΤ</vt:lpstr>
      <vt:lpstr>Ινδία και ΠΟΕ</vt:lpstr>
      <vt:lpstr>PowerPoint Presentation</vt:lpstr>
      <vt:lpstr>PowerPoint Presentation</vt:lpstr>
      <vt:lpstr>Άλλα ενδιαφέροντα σημεία</vt:lpstr>
      <vt:lpstr>PowerPoint Presentation</vt:lpstr>
      <vt:lpstr>PowerPoint Presentation</vt:lpstr>
      <vt:lpstr>PowerPoint Presentation</vt:lpstr>
      <vt:lpstr>PowerPoint Presentation</vt:lpstr>
      <vt:lpstr>SAARC</vt:lpstr>
      <vt:lpstr>PowerPoint Presentation</vt:lpstr>
      <vt:lpstr>Η Νότιος Αφρική</vt:lpstr>
      <vt:lpstr>Βασικές περίοδοι</vt:lpstr>
      <vt:lpstr>Οικονομικά και άλλα στοιχεία</vt:lpstr>
      <vt:lpstr>PowerPoint Presentation</vt:lpstr>
      <vt:lpstr>PowerPoint Presentation</vt:lpstr>
      <vt:lpstr>PowerPoint Presentation</vt:lpstr>
      <vt:lpstr>PowerPoint Presentation</vt:lpstr>
      <vt:lpstr>PowerPoint Presentation</vt:lpstr>
      <vt:lpstr>Νότια Αφρική και ΟΗΕ</vt:lpstr>
      <vt:lpstr>Νότια Αφρική και Παγκόσμια Τράπεζα</vt:lpstr>
      <vt:lpstr>Νότια Αφρική και ΔΝΤ</vt:lpstr>
      <vt:lpstr>Νότια Αφρική και ΠΟΕ</vt:lpstr>
      <vt:lpstr>PowerPoint Presentation</vt:lpstr>
      <vt:lpstr>Περιφερειακές εμπορικές συμφωνίες</vt:lpstr>
      <vt:lpstr>Άλλα ενδιαφέροντα σημεία</vt:lpstr>
      <vt:lpstr>PowerPoint Presentation</vt:lpstr>
      <vt:lpstr>PowerPoint Presentation</vt:lpstr>
      <vt:lpstr>Η Κίνα</vt:lpstr>
      <vt:lpstr>Οικονομικά και άλλα στοιχεία</vt:lpstr>
      <vt:lpstr>Πολιτικές 1979-83</vt:lpstr>
      <vt:lpstr>Πολιτικές 1979-83</vt:lpstr>
      <vt:lpstr>Πολιτικές 1984-91</vt:lpstr>
      <vt:lpstr>Πολιτικές 1992-1999</vt:lpstr>
      <vt:lpstr>PowerPoint Presentation</vt:lpstr>
      <vt:lpstr>PowerPoint Presentation</vt:lpstr>
      <vt:lpstr>Βασικές περίοδοι</vt:lpstr>
      <vt:lpstr>PowerPoint Presentation</vt:lpstr>
      <vt:lpstr>PowerPoint Presentation</vt:lpstr>
      <vt:lpstr>PowerPoint Presentation</vt:lpstr>
      <vt:lpstr>PowerPoint Presentation</vt:lpstr>
      <vt:lpstr>PowerPoint Presentation</vt:lpstr>
      <vt:lpstr>Κίνα και ΟΗΕ</vt:lpstr>
      <vt:lpstr>Κίνα και Παγκόσμια Τράπεζα</vt:lpstr>
      <vt:lpstr>PowerPoint Presentation</vt:lpstr>
      <vt:lpstr>Κίνα και ΔΝΤ</vt:lpstr>
      <vt:lpstr>Κίνα και ΠΟΕ</vt:lpstr>
      <vt:lpstr>PowerPoint Presentation</vt:lpstr>
      <vt:lpstr>PowerPoint Presentation</vt:lpstr>
      <vt:lpstr>PowerPoint Presentation</vt:lpstr>
      <vt:lpstr>BRIC</vt:lpstr>
      <vt:lpstr>MINT</vt:lpstr>
      <vt:lpstr>Μια πρώτη εικόνα</vt:lpstr>
      <vt:lpstr>Τι είναι αυτό που οδηγεί στην προσέλκυση επενδύσεων;</vt:lpstr>
      <vt:lpstr>Τι αναζητούμε;</vt:lpstr>
      <vt:lpstr>Τι αναζητούμε;</vt:lpstr>
      <vt:lpstr>PowerPoint Presentation</vt:lpstr>
      <vt:lpstr>PowerPoint Presentation</vt:lpstr>
      <vt:lpstr>PowerPoint Presentation</vt:lpstr>
      <vt:lpstr>Ινδονησία</vt:lpstr>
      <vt:lpstr>Νιγηρία</vt:lpstr>
      <vt:lpstr>Τουρκία</vt:lpstr>
      <vt:lpstr>Η ανάδυση των BRIC</vt:lpstr>
      <vt:lpstr>PowerPoint Presentation</vt:lpstr>
      <vt:lpstr>PowerPoint Presentation</vt:lpstr>
      <vt:lpstr>Η γεωγραφία των BRICS</vt:lpstr>
      <vt:lpstr>H Βραζιλία</vt:lpstr>
      <vt:lpstr>Η Mercosur</vt:lpstr>
      <vt:lpstr>Η Mercosur (Unasur)</vt:lpstr>
      <vt:lpstr>H Ρωσία</vt:lpstr>
      <vt:lpstr>H Ευρασιατική Οικονομική Ένωση</vt:lpstr>
      <vt:lpstr>PowerPoint Presentation</vt:lpstr>
      <vt:lpstr>PowerPoint Presentation</vt:lpstr>
      <vt:lpstr>H Κίνα</vt:lpstr>
      <vt:lpstr>PowerPoint Presentation</vt:lpstr>
      <vt:lpstr>ASEAN + 3</vt:lpstr>
      <vt:lpstr>PowerPoint Presentation</vt:lpstr>
      <vt:lpstr> </vt:lpstr>
      <vt:lpstr> </vt:lpstr>
      <vt:lpstr>H Ινδία</vt:lpstr>
      <vt:lpstr>PowerPoint Presentation</vt:lpstr>
      <vt:lpstr>SAARC</vt:lpstr>
      <vt:lpstr>H Νότιος Αφρική</vt:lpstr>
      <vt:lpstr>Η SADC</vt:lpstr>
      <vt:lpstr>SADC</vt:lpstr>
      <vt:lpstr>PowerPoint Presentation</vt:lpstr>
      <vt:lpstr>PowerPoint Presentation</vt:lpstr>
      <vt:lpstr>PowerPoint Presentation</vt:lpstr>
      <vt:lpstr>Συμμετοχή σε IFIs</vt:lpstr>
      <vt:lpstr>PowerPoint Presentation</vt:lpstr>
      <vt:lpstr>PowerPoint Presentation</vt:lpstr>
      <vt:lpstr>PowerPoint Presentation</vt:lpstr>
      <vt:lpstr>Μια νέα προσέγγιση</vt:lpstr>
      <vt:lpstr>PowerPoint Presentation</vt:lpstr>
      <vt:lpstr>Ανάδυση των BRICS </vt:lpstr>
      <vt:lpstr>Κάποιες θέσεις </vt:lpstr>
      <vt:lpstr>PowerPoint Presentation</vt:lpstr>
      <vt:lpstr>PowerPoint Presentation</vt:lpstr>
      <vt:lpstr>Μια νέα προσέγγιση</vt:lpstr>
      <vt:lpstr>Ποια η σημασία για την ένωση;</vt:lpstr>
      <vt:lpstr>PowerPoint Presentation</vt:lpstr>
      <vt:lpstr>PowerPoint Presentation</vt:lpstr>
      <vt:lpstr>Αλλαγές – G20</vt:lpstr>
      <vt:lpstr>Αλλαγές – ΔΝΤ και Παγκόσμια Τράπεζα</vt:lpstr>
      <vt:lpstr>Αλλαγές – ΠΟΕ</vt:lpstr>
      <vt:lpstr>Αλλαγές – ΟΗΕ</vt:lpstr>
      <vt:lpstr>Ευρύτερα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Διεθνής Αναπτυξιακή Συνεργασία</dc:title>
  <dc:creator>HIGGS HIGGS</dc:creator>
  <cp:lastModifiedBy>HIGGS</cp:lastModifiedBy>
  <cp:revision>42</cp:revision>
  <dcterms:created xsi:type="dcterms:W3CDTF">2018-02-24T06:57:21Z</dcterms:created>
  <dcterms:modified xsi:type="dcterms:W3CDTF">2020-06-15T20:26:22Z</dcterms:modified>
</cp:coreProperties>
</file>