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4" r:id="rId3"/>
    <p:sldId id="261" r:id="rId4"/>
    <p:sldId id="263" r:id="rId5"/>
    <p:sldId id="266" r:id="rId6"/>
    <p:sldId id="262" r:id="rId7"/>
    <p:sldId id="270" r:id="rId8"/>
    <p:sldId id="265" r:id="rId9"/>
    <p:sldId id="271" r:id="rId10"/>
    <p:sldId id="268" r:id="rId11"/>
    <p:sldId id="273" r:id="rId12"/>
    <p:sldId id="267" r:id="rId13"/>
    <p:sldId id="258" r:id="rId14"/>
    <p:sldId id="259"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223079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1533665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571911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63ED5E05-0B45-4847-816F-1F2A0AE5C16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042350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ED5E05-0B45-4847-816F-1F2A0AE5C163}" type="datetimeFigureOut">
              <a:rPr lang="el-GR" smtClean="0"/>
              <a:t>15/4/2019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115458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63ED5E05-0B45-4847-816F-1F2A0AE5C163}" type="datetimeFigureOut">
              <a:rPr lang="el-GR" smtClean="0"/>
              <a:t>15/4/2019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55305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63ED5E05-0B45-4847-816F-1F2A0AE5C163}" type="datetimeFigureOut">
              <a:rPr lang="el-GR" smtClean="0"/>
              <a:t>15/4/2019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315073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63ED5E05-0B45-4847-816F-1F2A0AE5C163}" type="datetimeFigureOut">
              <a:rPr lang="el-GR" smtClean="0"/>
              <a:t>15/4/2019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1000826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ED5E05-0B45-4847-816F-1F2A0AE5C163}" type="datetimeFigureOut">
              <a:rPr lang="el-GR" smtClean="0"/>
              <a:t>15/4/2019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302508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ED5E05-0B45-4847-816F-1F2A0AE5C163}" type="datetimeFigureOut">
              <a:rPr lang="el-GR" smtClean="0"/>
              <a:t>15/4/2019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420004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ED5E05-0B45-4847-816F-1F2A0AE5C163}" type="datetimeFigureOut">
              <a:rPr lang="el-GR" smtClean="0"/>
              <a:t>15/4/2019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C7F1228-11D4-43D1-A8E2-5D22CC1F2C3B}" type="slidenum">
              <a:rPr lang="el-GR" smtClean="0"/>
              <a:t>‹#›</a:t>
            </a:fld>
            <a:endParaRPr lang="el-GR"/>
          </a:p>
        </p:txBody>
      </p:sp>
    </p:spTree>
    <p:extLst>
      <p:ext uri="{BB962C8B-B14F-4D97-AF65-F5344CB8AC3E}">
        <p14:creationId xmlns:p14="http://schemas.microsoft.com/office/powerpoint/2010/main" val="934494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ED5E05-0B45-4847-816F-1F2A0AE5C163}" type="datetimeFigureOut">
              <a:rPr lang="el-GR" smtClean="0"/>
              <a:t>15/4/2019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7F1228-11D4-43D1-A8E2-5D22CC1F2C3B}" type="slidenum">
              <a:rPr lang="el-GR" smtClean="0"/>
              <a:t>‹#›</a:t>
            </a:fld>
            <a:endParaRPr lang="el-GR"/>
          </a:p>
        </p:txBody>
      </p:sp>
    </p:spTree>
    <p:extLst>
      <p:ext uri="{BB962C8B-B14F-4D97-AF65-F5344CB8AC3E}">
        <p14:creationId xmlns:p14="http://schemas.microsoft.com/office/powerpoint/2010/main" val="4208889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6712"/>
          </a:xfrm>
        </p:spPr>
        <p:txBody>
          <a:bodyPr>
            <a:normAutofit fontScale="90000"/>
          </a:bodyPr>
          <a:lstStyle/>
          <a:p>
            <a:r>
              <a:rPr lang="el-GR" sz="3200" dirty="0" smtClean="0"/>
              <a:t>Ιστορικά στοιχεία της Ρωσίας. </a:t>
            </a:r>
            <a:br>
              <a:rPr lang="el-GR" sz="3200" dirty="0" smtClean="0"/>
            </a:br>
            <a:r>
              <a:rPr lang="el-GR" sz="2700" dirty="0" smtClean="0"/>
              <a:t>Ο ρόλος της Μόσχας</a:t>
            </a:r>
            <a:endParaRPr lang="el-GR" sz="2700" dirty="0"/>
          </a:p>
        </p:txBody>
      </p:sp>
      <p:sp>
        <p:nvSpPr>
          <p:cNvPr id="5" name="Content Placeholder 4"/>
          <p:cNvSpPr>
            <a:spLocks noGrp="1"/>
          </p:cNvSpPr>
          <p:nvPr>
            <p:ph idx="1"/>
          </p:nvPr>
        </p:nvSpPr>
        <p:spPr>
          <a:xfrm>
            <a:off x="0" y="908720"/>
            <a:ext cx="9144000" cy="5949280"/>
          </a:xfrm>
        </p:spPr>
        <p:txBody>
          <a:bodyPr>
            <a:normAutofit fontScale="55000" lnSpcReduction="20000"/>
          </a:bodyPr>
          <a:lstStyle/>
          <a:p>
            <a:r>
              <a:rPr lang="el-GR" dirty="0" smtClean="0"/>
              <a:t>988 Εκσλαβισμός της φυλής των </a:t>
            </a:r>
            <a:r>
              <a:rPr lang="el-GR" dirty="0" err="1" smtClean="0"/>
              <a:t>Ρως</a:t>
            </a:r>
            <a:r>
              <a:rPr lang="el-GR" dirty="0" smtClean="0"/>
              <a:t> και σύνδεση με τη Βυζαντινή Αυτοκρατορία. Ρωσικό Δίκαιο, χρήση του κυριλλικού αλφαβήτου.</a:t>
            </a:r>
          </a:p>
          <a:p>
            <a:r>
              <a:rPr lang="el-GR" dirty="0" smtClean="0"/>
              <a:t>1206 Χρυσή Ορδή των </a:t>
            </a:r>
            <a:r>
              <a:rPr lang="el-GR" dirty="0" err="1" smtClean="0"/>
              <a:t>Μογγόλων</a:t>
            </a:r>
            <a:r>
              <a:rPr lang="el-GR" dirty="0" smtClean="0"/>
              <a:t>. </a:t>
            </a:r>
            <a:r>
              <a:rPr lang="el-GR" dirty="0" err="1" smtClean="0"/>
              <a:t>Τζέκις</a:t>
            </a:r>
            <a:r>
              <a:rPr lang="el-GR" dirty="0" smtClean="0"/>
              <a:t> Χαν. Η κυριαρχία τους λήγει το 1450. </a:t>
            </a:r>
          </a:p>
          <a:p>
            <a:r>
              <a:rPr lang="el-GR" dirty="0" smtClean="0"/>
              <a:t>Οι </a:t>
            </a:r>
            <a:r>
              <a:rPr lang="el-GR" dirty="0" err="1" smtClean="0"/>
              <a:t>Μπογιάρ</a:t>
            </a:r>
            <a:r>
              <a:rPr lang="el-GR" dirty="0" smtClean="0"/>
              <a:t> (γαιοκτήμονες) τους εκδιώκουν με την ηγετική μορφή του Ιβάν του Μέγα. Γίνεται ο πρώτος Τσάρος Πασών των </a:t>
            </a:r>
            <a:r>
              <a:rPr lang="el-GR" dirty="0" err="1" smtClean="0"/>
              <a:t>Ρωσιών</a:t>
            </a:r>
            <a:r>
              <a:rPr lang="el-GR" dirty="0" smtClean="0"/>
              <a:t>.</a:t>
            </a:r>
          </a:p>
          <a:p>
            <a:r>
              <a:rPr lang="el-GR" dirty="0" smtClean="0"/>
              <a:t>Ιβάν Δ΄ ο Τρομερός και ο σύμβουλος του </a:t>
            </a:r>
            <a:r>
              <a:rPr lang="el-GR" dirty="0" err="1" smtClean="0"/>
              <a:t>Μπορίς</a:t>
            </a:r>
            <a:r>
              <a:rPr lang="el-GR" dirty="0" smtClean="0"/>
              <a:t> </a:t>
            </a:r>
            <a:r>
              <a:rPr lang="el-GR" dirty="0" err="1" smtClean="0"/>
              <a:t>Γκοντουνώφ</a:t>
            </a:r>
            <a:r>
              <a:rPr lang="el-GR" dirty="0" smtClean="0"/>
              <a:t>. Οι </a:t>
            </a:r>
            <a:r>
              <a:rPr lang="el-GR" dirty="0" err="1" smtClean="0"/>
              <a:t>Μπογιάρ</a:t>
            </a:r>
            <a:r>
              <a:rPr lang="el-GR" dirty="0" smtClean="0"/>
              <a:t> και οι </a:t>
            </a:r>
            <a:r>
              <a:rPr lang="el-GR" dirty="0" err="1" smtClean="0"/>
              <a:t>Λιθουανοί</a:t>
            </a:r>
            <a:r>
              <a:rPr lang="el-GR" dirty="0" smtClean="0"/>
              <a:t> σύμμαχοι. Οι Τάταροι και οι Κοζάκοι. Το Πατριαρχείο της Μόσχας. Το λιμάνι του Αρχάγγελου.</a:t>
            </a:r>
          </a:p>
          <a:p>
            <a:r>
              <a:rPr lang="el-GR" dirty="0" smtClean="0"/>
              <a:t>1670. Ολοκλήρωση της κατάκτησης της Σιβηρίας. Η Αλάσκα έως το 1867 ανήκε στη Ρωσία. Μετά την πούλησε στους Αμερικάνους. </a:t>
            </a:r>
          </a:p>
          <a:p>
            <a:r>
              <a:rPr lang="el-GR" dirty="0" smtClean="0"/>
              <a:t>Η δυναστεία των </a:t>
            </a:r>
            <a:r>
              <a:rPr lang="el-GR" dirty="0" err="1" smtClean="0"/>
              <a:t>Ρομανώφ</a:t>
            </a:r>
            <a:r>
              <a:rPr lang="el-GR" dirty="0" smtClean="0"/>
              <a:t> (1613-1917) και ο Μέγας Πέτρος (1690-1725). Εκσυγχρονισμός της Ρωσίας. Η Αγία Πετρούπολη. Η κόρη του ιδρύει την Ακαδημία Τεχνών. </a:t>
            </a:r>
          </a:p>
          <a:p>
            <a:r>
              <a:rPr lang="el-GR" dirty="0" smtClean="0"/>
              <a:t>Η Μεγάλη Αικατερίνη της Ρωσίας (1760-1796). Συνεχίζει το όραμα του Μεγάλου Πέτρου. </a:t>
            </a:r>
            <a:r>
              <a:rPr lang="el-GR" dirty="0" err="1" smtClean="0"/>
              <a:t>Ρωσοτουρκικοί</a:t>
            </a:r>
            <a:r>
              <a:rPr lang="el-GR" dirty="0" smtClean="0"/>
              <a:t> πόλεμοι. Ιδρύει το λιμάνι της Οδησσού (1792-1794). Βαφτίζει τον γιο της Κωνσταντίνο γιατί έχει βλέψεις προς την κατάκτηση της Κωνσταντινούπολης. </a:t>
            </a:r>
          </a:p>
          <a:p>
            <a:r>
              <a:rPr lang="el-GR" dirty="0" smtClean="0"/>
              <a:t>Εισβολή του Ναπολέοντα στη Ρωσία (1812).</a:t>
            </a:r>
          </a:p>
          <a:p>
            <a:r>
              <a:rPr lang="el-GR" dirty="0" smtClean="0"/>
              <a:t>Το </a:t>
            </a:r>
            <a:r>
              <a:rPr lang="el-GR" i="1" dirty="0" smtClean="0"/>
              <a:t>Κίνημα των </a:t>
            </a:r>
            <a:r>
              <a:rPr lang="el-GR" i="1" dirty="0" err="1" smtClean="0"/>
              <a:t>Δεκεμβριστών</a:t>
            </a:r>
            <a:r>
              <a:rPr lang="el-GR" i="1" dirty="0" smtClean="0"/>
              <a:t> </a:t>
            </a:r>
            <a:r>
              <a:rPr lang="el-GR" dirty="0" smtClean="0"/>
              <a:t>και οι ευγενείς, η  Ρώσικη Ιντελιγκέντσια (1825). Το Ιρκούτσκ δημιουργείται από τους εξόριστους στασιαστές ευγενείς. </a:t>
            </a:r>
          </a:p>
          <a:p>
            <a:r>
              <a:rPr lang="el-GR" dirty="0" smtClean="0"/>
              <a:t>Η Μόσχα εναντίον της Αγίας Πετρούπολης. </a:t>
            </a:r>
          </a:p>
          <a:p>
            <a:r>
              <a:rPr lang="el-GR" dirty="0" smtClean="0"/>
              <a:t>Κριμαϊκός πόλεμος (1853-1856).</a:t>
            </a:r>
          </a:p>
          <a:p>
            <a:r>
              <a:rPr lang="el-GR" dirty="0" smtClean="0"/>
              <a:t>Έρχεται στον θρόνο ο Απελευθερωτής Τσάρος Αλέξανδρος Β΄ (1855)</a:t>
            </a:r>
          </a:p>
          <a:p>
            <a:endParaRPr lang="el-GR" dirty="0" smtClean="0"/>
          </a:p>
          <a:p>
            <a:endParaRPr lang="el-GR" dirty="0" smtClean="0"/>
          </a:p>
          <a:p>
            <a:endParaRPr lang="el-GR" dirty="0" smtClean="0"/>
          </a:p>
          <a:p>
            <a:endParaRPr lang="el-GR" dirty="0" smtClean="0"/>
          </a:p>
          <a:p>
            <a:endParaRPr lang="el-GR" dirty="0" smtClean="0"/>
          </a:p>
        </p:txBody>
      </p:sp>
    </p:spTree>
    <p:extLst>
      <p:ext uri="{BB962C8B-B14F-4D97-AF65-F5344CB8AC3E}">
        <p14:creationId xmlns:p14="http://schemas.microsoft.com/office/powerpoint/2010/main" val="398651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92696"/>
          </a:xfrm>
        </p:spPr>
        <p:txBody>
          <a:bodyPr>
            <a:normAutofit/>
          </a:bodyPr>
          <a:lstStyle/>
          <a:p>
            <a:r>
              <a:rPr lang="el-GR" sz="2800" b="1" dirty="0" smtClean="0"/>
              <a:t> </a:t>
            </a:r>
            <a:r>
              <a:rPr lang="el-GR" sz="2800" b="1" dirty="0" err="1" smtClean="0"/>
              <a:t>Στανισλάβσκι</a:t>
            </a:r>
            <a:r>
              <a:rPr lang="el-GR" sz="2800" b="1" dirty="0" smtClean="0"/>
              <a:t> και </a:t>
            </a:r>
            <a:r>
              <a:rPr lang="el-GR" sz="2800" b="1" dirty="0" err="1" smtClean="0"/>
              <a:t>Τσέχωφ</a:t>
            </a:r>
            <a:endParaRPr lang="el-GR" sz="2800" b="1" dirty="0"/>
          </a:p>
        </p:txBody>
      </p:sp>
      <p:sp>
        <p:nvSpPr>
          <p:cNvPr id="3" name="Content Placeholder 2"/>
          <p:cNvSpPr>
            <a:spLocks noGrp="1"/>
          </p:cNvSpPr>
          <p:nvPr>
            <p:ph idx="1"/>
          </p:nvPr>
        </p:nvSpPr>
        <p:spPr>
          <a:xfrm>
            <a:off x="457200" y="764704"/>
            <a:ext cx="8229600" cy="6093296"/>
          </a:xfrm>
        </p:spPr>
        <p:txBody>
          <a:bodyPr>
            <a:normAutofit fontScale="70000" lnSpcReduction="20000"/>
          </a:bodyPr>
          <a:lstStyle/>
          <a:p>
            <a:pPr marL="0" indent="0">
              <a:buNone/>
            </a:pPr>
            <a:r>
              <a:rPr lang="el-GR" b="1" dirty="0" smtClean="0"/>
              <a:t>Στα θετικά</a:t>
            </a:r>
            <a:r>
              <a:rPr lang="el-GR" dirty="0" smtClean="0"/>
              <a:t>:</a:t>
            </a:r>
          </a:p>
          <a:p>
            <a:r>
              <a:rPr lang="el-GR" dirty="0" smtClean="0"/>
              <a:t>Εξαιτίας </a:t>
            </a:r>
            <a:r>
              <a:rPr lang="el-GR" dirty="0" smtClean="0"/>
              <a:t>της πολύπλοκης υφής των έργων του </a:t>
            </a:r>
            <a:r>
              <a:rPr lang="el-GR" dirty="0" err="1" smtClean="0"/>
              <a:t>Τσέχωφ</a:t>
            </a:r>
            <a:r>
              <a:rPr lang="el-GR" dirty="0" smtClean="0"/>
              <a:t> ο </a:t>
            </a:r>
            <a:r>
              <a:rPr lang="el-GR" dirty="0" err="1" smtClean="0"/>
              <a:t>Στανισλάβσκι</a:t>
            </a:r>
            <a:r>
              <a:rPr lang="el-GR" dirty="0" smtClean="0"/>
              <a:t> έβαλε στο λεξιλόγιο και στην εκπαίδευση των ηθοποιών λέξεις και έννοιες παιξίματος συνόλου: </a:t>
            </a:r>
            <a:r>
              <a:rPr lang="el-GR" dirty="0" smtClean="0"/>
              <a:t>π.χ. «ενορχήστρωση», «συμφωνική παρουσίαση».</a:t>
            </a:r>
            <a:endParaRPr lang="el-GR" dirty="0" smtClean="0"/>
          </a:p>
          <a:p>
            <a:r>
              <a:rPr lang="el-GR" dirty="0" smtClean="0"/>
              <a:t>Ο </a:t>
            </a:r>
            <a:r>
              <a:rPr lang="el-GR" dirty="0" err="1" smtClean="0"/>
              <a:t>Τσέχωφ</a:t>
            </a:r>
            <a:r>
              <a:rPr lang="el-GR" dirty="0" smtClean="0"/>
              <a:t> δίνει στους ήρωες πάμπολλες αποσπασματικές όψεις. Ο ηθοποιός όπως και το κοινό πρέπει να τις </a:t>
            </a:r>
            <a:r>
              <a:rPr lang="el-GR" b="1" dirty="0" smtClean="0"/>
              <a:t>αποκωδικοποιήσει</a:t>
            </a:r>
            <a:r>
              <a:rPr lang="el-GR" dirty="0" smtClean="0"/>
              <a:t> για να φτάσει στα συναισθήματα και στις μνήμες των ηρώων, όπως ο ηθοποιός λειτουργεί με το </a:t>
            </a:r>
            <a:r>
              <a:rPr lang="el-GR" dirty="0" err="1" smtClean="0"/>
              <a:t>υπο</a:t>
            </a:r>
            <a:r>
              <a:rPr lang="el-GR" dirty="0" smtClean="0"/>
              <a:t>-κείμενο (</a:t>
            </a:r>
            <a:r>
              <a:rPr lang="en-US" dirty="0" smtClean="0"/>
              <a:t>sub-text)</a:t>
            </a:r>
            <a:r>
              <a:rPr lang="el-GR" dirty="0" smtClean="0"/>
              <a:t> του </a:t>
            </a:r>
            <a:r>
              <a:rPr lang="el-GR" dirty="0" err="1" smtClean="0"/>
              <a:t>Στανισλάβσκι</a:t>
            </a:r>
            <a:r>
              <a:rPr lang="el-GR" dirty="0" smtClean="0"/>
              <a:t>. Εδώ συναντιέται ο </a:t>
            </a:r>
            <a:r>
              <a:rPr lang="el-GR" dirty="0" err="1" smtClean="0"/>
              <a:t>Τσέχωφ</a:t>
            </a:r>
            <a:r>
              <a:rPr lang="el-GR" dirty="0" smtClean="0"/>
              <a:t> και ο </a:t>
            </a:r>
            <a:r>
              <a:rPr lang="el-GR" dirty="0" err="1" smtClean="0"/>
              <a:t>Στανισλάβσκι</a:t>
            </a:r>
            <a:r>
              <a:rPr lang="el-GR" dirty="0" smtClean="0"/>
              <a:t> στο ζήτημα της διερεύνησης του ρόλου.</a:t>
            </a:r>
          </a:p>
          <a:p>
            <a:pPr marL="0" indent="0">
              <a:buNone/>
            </a:pPr>
            <a:r>
              <a:rPr lang="el-GR" b="1" dirty="0" smtClean="0"/>
              <a:t>Στα αρνητικά</a:t>
            </a:r>
            <a:r>
              <a:rPr lang="el-GR" dirty="0" smtClean="0"/>
              <a:t>:</a:t>
            </a:r>
            <a:endParaRPr lang="el-GR" dirty="0" smtClean="0"/>
          </a:p>
          <a:p>
            <a:r>
              <a:rPr lang="el-GR" dirty="0"/>
              <a:t>Το ‘γλυκερό’ ανέβασμα των έργων του </a:t>
            </a:r>
            <a:r>
              <a:rPr lang="el-GR" dirty="0" err="1"/>
              <a:t>Τσέχωφ</a:t>
            </a:r>
            <a:r>
              <a:rPr lang="el-GR" dirty="0"/>
              <a:t> από το ΜΑΤ: ‘ατμοσφαιρικά δράματα’ που εξασφάλιζαν τη συμπόνια των θεατών.</a:t>
            </a:r>
          </a:p>
          <a:p>
            <a:r>
              <a:rPr lang="el-GR" dirty="0"/>
              <a:t>Παρουσίαζε τους </a:t>
            </a:r>
            <a:r>
              <a:rPr lang="el-GR" dirty="0" err="1" smtClean="0"/>
              <a:t>τσεχωφικούς</a:t>
            </a:r>
            <a:r>
              <a:rPr lang="el-GR" dirty="0" smtClean="0"/>
              <a:t> </a:t>
            </a:r>
            <a:r>
              <a:rPr lang="el-GR" dirty="0"/>
              <a:t>ήρωες πιο ρομαντικούς από αυτό που ήθελε ο συγγραφέας </a:t>
            </a:r>
            <a:r>
              <a:rPr lang="el-GR" dirty="0" smtClean="0"/>
              <a:t>τους (π.χ. </a:t>
            </a:r>
            <a:r>
              <a:rPr lang="el-GR" dirty="0" err="1" smtClean="0"/>
              <a:t>Αστρώφ</a:t>
            </a:r>
            <a:r>
              <a:rPr lang="el-GR" dirty="0" smtClean="0"/>
              <a:t>, </a:t>
            </a:r>
            <a:r>
              <a:rPr lang="el-GR" dirty="0" err="1" smtClean="0"/>
              <a:t>Τριγκόριν</a:t>
            </a:r>
            <a:r>
              <a:rPr lang="el-GR" dirty="0" smtClean="0"/>
              <a:t>). </a:t>
            </a:r>
          </a:p>
          <a:p>
            <a:r>
              <a:rPr lang="el-GR" dirty="0" smtClean="0"/>
              <a:t>Το κοινό ωστόσο ευχαριστήθηκε με τη σκηνοθεσία του </a:t>
            </a:r>
            <a:r>
              <a:rPr lang="el-GR" dirty="0" err="1" smtClean="0"/>
              <a:t>Στανισλάβσκι</a:t>
            </a:r>
            <a:r>
              <a:rPr lang="el-GR" dirty="0" smtClean="0"/>
              <a:t>, τη δική του «σοβαρή» </a:t>
            </a:r>
            <a:r>
              <a:rPr lang="el-GR" dirty="0" smtClean="0"/>
              <a:t>πρόσληψη.</a:t>
            </a:r>
            <a:endParaRPr lang="el-GR" dirty="0"/>
          </a:p>
          <a:p>
            <a:endParaRPr lang="el-GR" dirty="0"/>
          </a:p>
        </p:txBody>
      </p:sp>
    </p:spTree>
    <p:extLst>
      <p:ext uri="{BB962C8B-B14F-4D97-AF65-F5344CB8AC3E}">
        <p14:creationId xmlns:p14="http://schemas.microsoft.com/office/powerpoint/2010/main" val="2450488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48680"/>
          </a:xfrm>
        </p:spPr>
        <p:txBody>
          <a:bodyPr>
            <a:normAutofit/>
          </a:bodyPr>
          <a:lstStyle/>
          <a:p>
            <a:r>
              <a:rPr lang="el-GR" sz="2800" b="1" i="1" dirty="0" smtClean="0"/>
              <a:t>Ο θείος </a:t>
            </a:r>
            <a:r>
              <a:rPr lang="el-GR" sz="2800" b="1" i="1" dirty="0" err="1" smtClean="0"/>
              <a:t>Βάνιας</a:t>
            </a:r>
            <a:r>
              <a:rPr lang="el-GR" sz="2800" b="1" dirty="0" smtClean="0"/>
              <a:t>, </a:t>
            </a:r>
            <a:r>
              <a:rPr lang="el-GR" sz="2800" b="1" dirty="0" err="1" smtClean="0"/>
              <a:t>Άντον</a:t>
            </a:r>
            <a:r>
              <a:rPr lang="el-GR" sz="2800" b="1" dirty="0" smtClean="0"/>
              <a:t> </a:t>
            </a:r>
            <a:r>
              <a:rPr lang="el-GR" sz="2800" b="1" dirty="0" err="1" smtClean="0"/>
              <a:t>Τσέχωφ</a:t>
            </a:r>
            <a:endParaRPr lang="el-GR" sz="2800" b="1" dirty="0"/>
          </a:p>
        </p:txBody>
      </p:sp>
      <p:sp>
        <p:nvSpPr>
          <p:cNvPr id="3" name="Content Placeholder 2"/>
          <p:cNvSpPr>
            <a:spLocks noGrp="1"/>
          </p:cNvSpPr>
          <p:nvPr>
            <p:ph idx="1"/>
          </p:nvPr>
        </p:nvSpPr>
        <p:spPr>
          <a:xfrm>
            <a:off x="107504" y="548680"/>
            <a:ext cx="8928992" cy="6192688"/>
          </a:xfrm>
        </p:spPr>
        <p:txBody>
          <a:bodyPr>
            <a:normAutofit fontScale="70000" lnSpcReduction="20000"/>
          </a:bodyPr>
          <a:lstStyle/>
          <a:p>
            <a:r>
              <a:rPr lang="el-GR" b="1" dirty="0" smtClean="0"/>
              <a:t>Τίτλος </a:t>
            </a:r>
            <a:r>
              <a:rPr lang="el-GR" dirty="0" smtClean="0"/>
              <a:t>που υποσκάπτει το περιεχόμενο. Ο </a:t>
            </a:r>
            <a:r>
              <a:rPr lang="el-GR" dirty="0" err="1" smtClean="0"/>
              <a:t>Βάνιας</a:t>
            </a:r>
            <a:r>
              <a:rPr lang="el-GR" dirty="0" smtClean="0"/>
              <a:t> δεν είναι ο μόνος πρωταγωνιστής του έργου. Επίσης ως ήρωας είναι μάλλον υποτονικός.</a:t>
            </a:r>
          </a:p>
          <a:p>
            <a:r>
              <a:rPr lang="el-GR" b="1" dirty="0" smtClean="0"/>
              <a:t>Πλοκή</a:t>
            </a:r>
            <a:r>
              <a:rPr lang="el-GR" dirty="0" smtClean="0"/>
              <a:t> ευθύγραμμη, όπως σε ένα ρεαλιστικό δράμα, αλλά σχεδόν ανύπαρκτη. Το ενδιαφέρον το έχουν οι χαρακτήρες και τα κίνητρά τους. Ακόμα και οι πράξεις τους είναι σχεδόν ανύπαρκτες.</a:t>
            </a:r>
          </a:p>
          <a:p>
            <a:r>
              <a:rPr lang="el-GR" dirty="0" smtClean="0"/>
              <a:t>Οι δύο βασικοί </a:t>
            </a:r>
            <a:r>
              <a:rPr lang="el-GR" b="1" dirty="0" smtClean="0"/>
              <a:t>νοηματικοί άξονες </a:t>
            </a:r>
            <a:r>
              <a:rPr lang="el-GR" dirty="0" smtClean="0"/>
              <a:t>του έργου:</a:t>
            </a:r>
          </a:p>
          <a:p>
            <a:pPr marL="0" indent="0">
              <a:buNone/>
            </a:pPr>
            <a:r>
              <a:rPr lang="el-GR" dirty="0" smtClean="0"/>
              <a:t> (α) Η Ρωσία που αλλάζει και παρακμάζει η αριστοκρατική τάξη. </a:t>
            </a:r>
          </a:p>
          <a:p>
            <a:pPr marL="0" indent="0">
              <a:buNone/>
            </a:pPr>
            <a:r>
              <a:rPr lang="el-GR" dirty="0"/>
              <a:t> </a:t>
            </a:r>
            <a:r>
              <a:rPr lang="el-GR" dirty="0" smtClean="0"/>
              <a:t>(β) Η ματαιότητα της καθημερινής ζωής και η ευθύνη του κάθε ατόμου προσωπικά να δραστηριοποιηθεί ώστε να ξεφύγει από αυτήν.</a:t>
            </a:r>
          </a:p>
          <a:p>
            <a:r>
              <a:rPr lang="el-GR" b="1" dirty="0" smtClean="0"/>
              <a:t>Άλλα θέματα</a:t>
            </a:r>
            <a:r>
              <a:rPr lang="el-GR" dirty="0" smtClean="0"/>
              <a:t>: η αδιαφορία των διανοουμένων, η φτώχεια των κατοίκων της επαρχίας…</a:t>
            </a:r>
          </a:p>
          <a:p>
            <a:r>
              <a:rPr lang="el-GR" b="1" dirty="0" smtClean="0"/>
              <a:t>Οι δραματικοί χαρακτήρες</a:t>
            </a:r>
            <a:r>
              <a:rPr lang="el-GR" dirty="0" smtClean="0"/>
              <a:t>: π.χ. </a:t>
            </a:r>
            <a:r>
              <a:rPr lang="el-GR" dirty="0" err="1" smtClean="0"/>
              <a:t>Σερεμπριάκωφ</a:t>
            </a:r>
            <a:r>
              <a:rPr lang="el-GR" dirty="0" smtClean="0"/>
              <a:t>. Το κτίσιμο του χαρακτήρα του μέσα στο έργο προέρχεται μέσα από τα δικά του και των άλλων τα λόγια και τις πράξεις/ συμπεριφορές. Υπάρχει αντίφαση σε αυτό που προκύπτει; Η </a:t>
            </a:r>
            <a:r>
              <a:rPr lang="el-GR" dirty="0" err="1" smtClean="0"/>
              <a:t>πολυπρισματική</a:t>
            </a:r>
            <a:r>
              <a:rPr lang="el-GR" dirty="0" smtClean="0"/>
              <a:t> ματιά του συγγραφέα πάνω στους ήρωες. Ο θεατής σε ρόλο ενόρκου. Είναι φορέας δράσης καθώς αυτός ωθεί τα πράγματα σε μια κορύφωση με την πρωτοβουλία του να μαζευτούν στο σαλόνι για να συζητήσουν για το κτήμα. </a:t>
            </a:r>
          </a:p>
          <a:p>
            <a:r>
              <a:rPr lang="el-GR" b="1" dirty="0" smtClean="0"/>
              <a:t>Οι μικροί ρόλοι</a:t>
            </a:r>
            <a:r>
              <a:rPr lang="el-GR" dirty="0" smtClean="0"/>
              <a:t> δεν είναι ατελείς (π.χ. </a:t>
            </a:r>
            <a:r>
              <a:rPr lang="el-GR" dirty="0" err="1" smtClean="0"/>
              <a:t>Τελιέγκιν</a:t>
            </a:r>
            <a:r>
              <a:rPr lang="el-GR" dirty="0" smtClean="0"/>
              <a:t>). </a:t>
            </a:r>
          </a:p>
          <a:p>
            <a:endParaRPr lang="el-GR" dirty="0"/>
          </a:p>
        </p:txBody>
      </p:sp>
    </p:spTree>
    <p:extLst>
      <p:ext uri="{BB962C8B-B14F-4D97-AF65-F5344CB8AC3E}">
        <p14:creationId xmlns:p14="http://schemas.microsoft.com/office/powerpoint/2010/main" val="786440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48680"/>
          </a:xfrm>
        </p:spPr>
        <p:txBody>
          <a:bodyPr>
            <a:normAutofit/>
          </a:bodyPr>
          <a:lstStyle/>
          <a:p>
            <a:r>
              <a:rPr lang="el-GR" sz="2800" i="1" dirty="0" smtClean="0"/>
              <a:t>Θείος </a:t>
            </a:r>
            <a:r>
              <a:rPr lang="el-GR" sz="2800" i="1" dirty="0" err="1" smtClean="0"/>
              <a:t>Βάνιας</a:t>
            </a:r>
            <a:endParaRPr lang="el-GR" sz="2800" i="1" dirty="0"/>
          </a:p>
        </p:txBody>
      </p:sp>
      <p:sp>
        <p:nvSpPr>
          <p:cNvPr id="3" name="Content Placeholder 2"/>
          <p:cNvSpPr>
            <a:spLocks noGrp="1"/>
          </p:cNvSpPr>
          <p:nvPr>
            <p:ph idx="1"/>
          </p:nvPr>
        </p:nvSpPr>
        <p:spPr>
          <a:xfrm>
            <a:off x="0" y="548680"/>
            <a:ext cx="9144000" cy="6309320"/>
          </a:xfrm>
        </p:spPr>
        <p:txBody>
          <a:bodyPr>
            <a:normAutofit fontScale="62500" lnSpcReduction="20000"/>
          </a:bodyPr>
          <a:lstStyle/>
          <a:p>
            <a:r>
              <a:rPr lang="el-GR" i="1" dirty="0"/>
              <a:t>Ο Θείος </a:t>
            </a:r>
            <a:r>
              <a:rPr lang="el-GR" i="1" dirty="0" err="1"/>
              <a:t>Βάνιας</a:t>
            </a:r>
            <a:r>
              <a:rPr lang="el-GR" i="1" dirty="0"/>
              <a:t>. Σκηνές  από τη ζωή στην εξοχή</a:t>
            </a:r>
            <a:r>
              <a:rPr lang="el-GR" dirty="0"/>
              <a:t>. </a:t>
            </a:r>
            <a:r>
              <a:rPr lang="el-GR" dirty="0" smtClean="0"/>
              <a:t>Ο «</a:t>
            </a:r>
            <a:r>
              <a:rPr lang="el-GR" dirty="0"/>
              <a:t>κ</a:t>
            </a:r>
            <a:r>
              <a:rPr lang="el-GR" dirty="0" smtClean="0"/>
              <a:t>αταγραφέας» </a:t>
            </a:r>
            <a:r>
              <a:rPr lang="el-GR" dirty="0" err="1" smtClean="0"/>
              <a:t>Τσέχωφ</a:t>
            </a:r>
            <a:r>
              <a:rPr lang="el-GR" dirty="0" smtClean="0"/>
              <a:t>.</a:t>
            </a:r>
            <a:endParaRPr lang="el-GR" dirty="0"/>
          </a:p>
          <a:p>
            <a:r>
              <a:rPr lang="el-GR" dirty="0" smtClean="0"/>
              <a:t>Ο ήρωας στον οποίο παραπέμπει ο τίτλος, σέρνεται κυριολεκτικά, προς έκπληξη των θεατών. Ενώ στην ουσία δεν υπάρχει μόνο ένας ήρωας σε αυτό το έργο.</a:t>
            </a:r>
          </a:p>
          <a:p>
            <a:r>
              <a:rPr lang="el-GR" dirty="0" smtClean="0"/>
              <a:t>Ο χώρος και ο χρόνος του έργου.</a:t>
            </a:r>
          </a:p>
          <a:p>
            <a:r>
              <a:rPr lang="el-GR" dirty="0" smtClean="0"/>
              <a:t>Το έργο ξεκινά υποτονικά.</a:t>
            </a:r>
          </a:p>
          <a:p>
            <a:r>
              <a:rPr lang="el-GR" dirty="0" smtClean="0"/>
              <a:t>Κινείται σε δύο επίπεδα: 1. επιφανειακά ασχολείται με την πτώση της παλιάς τάξης πραγμάτων των ευγενών, τη φτώχεια της αγροτικής Ρωσίας και την αδιαφορία των διανοουμένων κι αυτό κάνει τον </a:t>
            </a:r>
            <a:r>
              <a:rPr lang="el-GR" dirty="0" err="1" smtClean="0"/>
              <a:t>Τσέχωφ</a:t>
            </a:r>
            <a:r>
              <a:rPr lang="el-GR" dirty="0" smtClean="0"/>
              <a:t> να μοιάζει με ιστορικό. 2. Ένα δεύτερο πιο βαθύ επίπεδο ασχολείται με την καθημερινή ζωή και την ματαιότητά της. </a:t>
            </a:r>
          </a:p>
          <a:p>
            <a:r>
              <a:rPr lang="el-GR" dirty="0" smtClean="0"/>
              <a:t>Οι ήρωες κατηγοριοποιούνται σε θύτες και θύματα, αφεντικά και ‘σκλάβους’, ενώ ένας χορός δευτερευόντων χαρακτήρων (Νένα, </a:t>
            </a:r>
            <a:r>
              <a:rPr lang="el-GR" dirty="0" err="1" smtClean="0"/>
              <a:t>Τελιέγκιν</a:t>
            </a:r>
            <a:r>
              <a:rPr lang="el-GR" dirty="0" smtClean="0"/>
              <a:t>, μητέρα) μετριάζει τον μελοδραματικό στοιχείο που μπορεί να προκύπτει από τις αντιθέσεις.</a:t>
            </a:r>
          </a:p>
          <a:p>
            <a:r>
              <a:rPr lang="el-GR" dirty="0" smtClean="0"/>
              <a:t>Οι ήρωες αντιδρούν με διαφορετικό τρόπο απέναντι στα κοινωνικά ζητήματα και τις αλλαγές του καιρού τους, ανάλογα με τον χαρακτήρα τους, κι αυτό βοηθά  να διατηρείται η αντικειμενικότητα . </a:t>
            </a:r>
          </a:p>
          <a:p>
            <a:r>
              <a:rPr lang="el-GR" dirty="0" smtClean="0"/>
              <a:t>Η κωμικότητα που χρησιμοποιεί προκύπτει από την </a:t>
            </a:r>
            <a:r>
              <a:rPr lang="el-GR" b="1" dirty="0" smtClean="0"/>
              <a:t>υπονόμευση </a:t>
            </a:r>
            <a:r>
              <a:rPr lang="el-GR" dirty="0" smtClean="0"/>
              <a:t>και όχι την υπερβολή στην παρουσίαση των γεγονότων και των προσώπων: π.χ. η σκηνή της απόπειρας δολοφονίας του </a:t>
            </a:r>
            <a:r>
              <a:rPr lang="el-GR" dirty="0" err="1" smtClean="0"/>
              <a:t>Σερεμπριάκοφ</a:t>
            </a:r>
            <a:r>
              <a:rPr lang="el-GR" dirty="0" smtClean="0"/>
              <a:t> από τον </a:t>
            </a:r>
            <a:r>
              <a:rPr lang="el-GR" dirty="0" err="1" smtClean="0"/>
              <a:t>Βάνια</a:t>
            </a:r>
            <a:r>
              <a:rPr lang="el-GR" dirty="0" smtClean="0"/>
              <a:t>. Πρόκειται για μια </a:t>
            </a:r>
            <a:r>
              <a:rPr lang="el-GR" dirty="0" err="1" smtClean="0"/>
              <a:t>Αντι</a:t>
            </a:r>
            <a:r>
              <a:rPr lang="el-GR" dirty="0" smtClean="0"/>
              <a:t>-κορύφωση. Μια πικρή κωμωδία.</a:t>
            </a:r>
          </a:p>
          <a:p>
            <a:endParaRPr lang="el-GR" dirty="0"/>
          </a:p>
          <a:p>
            <a:endParaRPr lang="el-GR" dirty="0"/>
          </a:p>
        </p:txBody>
      </p:sp>
    </p:spTree>
    <p:extLst>
      <p:ext uri="{BB962C8B-B14F-4D97-AF65-F5344CB8AC3E}">
        <p14:creationId xmlns:p14="http://schemas.microsoft.com/office/powerpoint/2010/main" val="1663128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l-GR" i="1" dirty="0" err="1" smtClean="0"/>
              <a:t>Βυσσινόκηπος</a:t>
            </a:r>
            <a:r>
              <a:rPr lang="el-GR" dirty="0" smtClean="0"/>
              <a:t> και </a:t>
            </a:r>
            <a:r>
              <a:rPr lang="el-GR" i="1" dirty="0" smtClean="0"/>
              <a:t>Γλάρος</a:t>
            </a:r>
            <a:r>
              <a:rPr lang="el-GR" dirty="0" smtClean="0"/>
              <a:t> του </a:t>
            </a:r>
            <a:r>
              <a:rPr lang="el-GR" dirty="0" err="1" smtClean="0"/>
              <a:t>Τσέχωφ</a:t>
            </a:r>
            <a:r>
              <a:rPr lang="el-GR" dirty="0" smtClean="0"/>
              <a:t> στο ΜΑΤ (1904 και 1898)</a:t>
            </a:r>
            <a:endParaRPr lang="el-GR" dirty="0"/>
          </a:p>
        </p:txBody>
      </p:sp>
      <p:pic>
        <p:nvPicPr>
          <p:cNvPr id="10" name="Content Placeholder 9"/>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648200" y="2118243"/>
            <a:ext cx="4038600" cy="3489877"/>
          </a:xfrm>
        </p:spPr>
      </p:pic>
      <p:pic>
        <p:nvPicPr>
          <p:cNvPr id="12" name="Content Placeholder 11"/>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944355" y="1600200"/>
            <a:ext cx="3064290" cy="4525963"/>
          </a:xfrm>
        </p:spPr>
      </p:pic>
    </p:spTree>
    <p:extLst>
      <p:ext uri="{BB962C8B-B14F-4D97-AF65-F5344CB8AC3E}">
        <p14:creationId xmlns:p14="http://schemas.microsoft.com/office/powerpoint/2010/main" val="3086131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l-GR" i="1" dirty="0" smtClean="0"/>
              <a:t>Βυθός</a:t>
            </a:r>
            <a:r>
              <a:rPr lang="el-GR" dirty="0" smtClean="0"/>
              <a:t> του Γκόργκι στο ΜΑΤ (1902)</a:t>
            </a:r>
            <a:endParaRPr lang="el-GR" dirty="0"/>
          </a:p>
        </p:txBody>
      </p:sp>
      <p:pic>
        <p:nvPicPr>
          <p:cNvPr id="12" name="Content Placeholder 11"/>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57200" y="2502272"/>
            <a:ext cx="4038600" cy="2721818"/>
          </a:xfrm>
        </p:spPr>
      </p:pic>
      <p:pic>
        <p:nvPicPr>
          <p:cNvPr id="13" name="Content Placeholder 12"/>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648200" y="2724851"/>
            <a:ext cx="4038600" cy="2276661"/>
          </a:xfrm>
        </p:spPr>
      </p:pic>
    </p:spTree>
    <p:extLst>
      <p:ext uri="{BB962C8B-B14F-4D97-AF65-F5344CB8AC3E}">
        <p14:creationId xmlns:p14="http://schemas.microsoft.com/office/powerpoint/2010/main" val="3215752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76672"/>
          </a:xfrm>
        </p:spPr>
        <p:txBody>
          <a:bodyPr>
            <a:normAutofit fontScale="90000"/>
          </a:bodyPr>
          <a:lstStyle/>
          <a:p>
            <a:r>
              <a:rPr lang="el-GR" sz="3200" dirty="0" smtClean="0"/>
              <a:t>Συνέχεια…</a:t>
            </a:r>
            <a:endParaRPr lang="el-GR" sz="3200" dirty="0"/>
          </a:p>
        </p:txBody>
      </p:sp>
      <p:sp>
        <p:nvSpPr>
          <p:cNvPr id="3" name="Content Placeholder 2"/>
          <p:cNvSpPr>
            <a:spLocks noGrp="1"/>
          </p:cNvSpPr>
          <p:nvPr>
            <p:ph idx="1"/>
          </p:nvPr>
        </p:nvSpPr>
        <p:spPr>
          <a:xfrm>
            <a:off x="0" y="620688"/>
            <a:ext cx="9144000" cy="6237312"/>
          </a:xfrm>
        </p:spPr>
        <p:txBody>
          <a:bodyPr>
            <a:normAutofit fontScale="55000" lnSpcReduction="20000"/>
          </a:bodyPr>
          <a:lstStyle/>
          <a:p>
            <a:r>
              <a:rPr lang="el-GR" dirty="0"/>
              <a:t>Κατάργηση της δουλοπαροικίας (1861), εκβιομηχάνιση της χώρας , δημιουργία Τοπικών Συμβουλίων που παρέχουν εκπαιδευτικό και ιατρικό έργο. </a:t>
            </a:r>
            <a:endParaRPr lang="el-GR" dirty="0" smtClean="0"/>
          </a:p>
          <a:p>
            <a:r>
              <a:rPr lang="el-GR" dirty="0" smtClean="0"/>
              <a:t>Αμφισβητείται αλλά δεν καταργείται ο διαχωρισμός των κοινωνικών τάξεων.</a:t>
            </a:r>
          </a:p>
          <a:p>
            <a:r>
              <a:rPr lang="el-GR" dirty="0" smtClean="0"/>
              <a:t>Οι κοινωνικές τάξεις: Στην πρώτη βαθμίδα ανήκουν οι αριστοκράτες, κατά κανόνα γαιοκτήμονες που συχνά αναλαμβάνουν τη θέση αξιωματούχου στο κράτος και τον στρατό. Όψιμα εισέρχονται σε αυτήν οι μεγαλοαστοί και οι μεγαλέμποροι. Στη δεύτερη βαθμίδα ανήκουν αστοί και έμποροι της μεσαίας τάξης και νέοι κτηματίες. Στην τρίτη βαθμίδα ανήκουν οι αγρότες, οι μικρέμποροι και οι μικροαστοί. Τέλος στην κατώτατη βαθμίδα υπάρχουν όσοι ζουν στο περιθώριο της πόλης (ζητιάνοι, μαχαιροβγάλτες, κλέφτες, παράνομοι).</a:t>
            </a:r>
          </a:p>
          <a:p>
            <a:r>
              <a:rPr lang="el-GR" dirty="0" smtClean="0"/>
              <a:t>Ο γιατρός χαίρει της εκτίμησης όλων των πολιτών. Είναι άλλωστε το μοναδικό επάγγελμα που δεν ενέπιπτε στους κανόνες των ταξικών διακρίσεων.</a:t>
            </a:r>
          </a:p>
          <a:p>
            <a:r>
              <a:rPr lang="el-GR" dirty="0" smtClean="0"/>
              <a:t>Οι ‘υπόχρεοι’, οι απελευθερωμένοι δουλοπάροικοι μπορούν να αγοράσουν τώρα τα κτήματα. Συχνά καταστρέφονται οικονομικά. </a:t>
            </a:r>
            <a:endParaRPr lang="el-GR" dirty="0"/>
          </a:p>
          <a:p>
            <a:r>
              <a:rPr lang="el-GR" dirty="0"/>
              <a:t>Δολοφονία του Απελευθερωτή Τσάρου Αλέξανδρου Β΄ (1855-1881</a:t>
            </a:r>
            <a:r>
              <a:rPr lang="el-GR" dirty="0" smtClean="0"/>
              <a:t>).</a:t>
            </a:r>
          </a:p>
          <a:p>
            <a:r>
              <a:rPr lang="el-GR" dirty="0" smtClean="0"/>
              <a:t>Τον διαδέχεται ο Τσάρος Αλέξανδρος Γ΄ που φέρνει τη χώρα αιώνες πίσω.</a:t>
            </a:r>
          </a:p>
          <a:p>
            <a:r>
              <a:rPr lang="el-GR" dirty="0" smtClean="0"/>
              <a:t>Οι αριστοκράτες βρίσκονται σε συνεχή παρακμή. Συχνά για να επιβιώσουν εργάζονται στα κοινοτικά σχολεία ως δάσκαλοι .</a:t>
            </a:r>
          </a:p>
          <a:p>
            <a:r>
              <a:rPr lang="el-GR" dirty="0" smtClean="0"/>
              <a:t>Πρώτο πογκρόμ (1881)</a:t>
            </a:r>
          </a:p>
          <a:p>
            <a:r>
              <a:rPr lang="el-GR" dirty="0"/>
              <a:t>Δημιουργία Υπερσιβηρικού (1891-1903</a:t>
            </a:r>
            <a:r>
              <a:rPr lang="el-GR" dirty="0" smtClean="0"/>
              <a:t>)</a:t>
            </a:r>
          </a:p>
          <a:p>
            <a:r>
              <a:rPr lang="el-GR" dirty="0" smtClean="0"/>
              <a:t>Ο </a:t>
            </a:r>
            <a:r>
              <a:rPr lang="el-GR" dirty="0" err="1" smtClean="0"/>
              <a:t>Ιαπωνο</a:t>
            </a:r>
            <a:r>
              <a:rPr lang="el-GR" dirty="0" smtClean="0"/>
              <a:t>-ρωσικό πόλεμος (1905)</a:t>
            </a:r>
          </a:p>
          <a:p>
            <a:r>
              <a:rPr lang="el-GR" dirty="0" smtClean="0"/>
              <a:t>Η </a:t>
            </a:r>
            <a:r>
              <a:rPr lang="el-GR" i="1" dirty="0" smtClean="0"/>
              <a:t>Ματωμένη Κυριακή</a:t>
            </a:r>
            <a:r>
              <a:rPr lang="el-GR" dirty="0" smtClean="0"/>
              <a:t>, η επανάσταση του 1905 με αρχηγό έναν ιερωμένο τον παπά </a:t>
            </a:r>
            <a:r>
              <a:rPr lang="el-GR" dirty="0"/>
              <a:t>-</a:t>
            </a:r>
            <a:r>
              <a:rPr lang="el-GR" dirty="0" smtClean="0"/>
              <a:t>Γκαμπόν. 1000 νεκροί και η δημιουργία της </a:t>
            </a:r>
            <a:r>
              <a:rPr lang="el-GR" dirty="0" err="1" smtClean="0"/>
              <a:t>Δούμας</a:t>
            </a:r>
            <a:r>
              <a:rPr lang="el-GR" dirty="0" smtClean="0"/>
              <a:t> (πρώτο κοινοβούλιο).</a:t>
            </a:r>
          </a:p>
          <a:p>
            <a:r>
              <a:rPr lang="el-GR" dirty="0" smtClean="0"/>
              <a:t>Σε όλη αυτή την περίοδο έχουμε την άνθιση των τεχνών. Θα συνεχιστεί έως τα πρώτα χρόνια μετά την Επανάσταση. </a:t>
            </a:r>
          </a:p>
          <a:p>
            <a:endParaRPr lang="el-GR" dirty="0"/>
          </a:p>
          <a:p>
            <a:endParaRPr lang="el-GR" dirty="0"/>
          </a:p>
        </p:txBody>
      </p:sp>
    </p:spTree>
    <p:extLst>
      <p:ext uri="{BB962C8B-B14F-4D97-AF65-F5344CB8AC3E}">
        <p14:creationId xmlns:p14="http://schemas.microsoft.com/office/powerpoint/2010/main" val="367537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36496" cy="548680"/>
          </a:xfrm>
        </p:spPr>
        <p:txBody>
          <a:bodyPr>
            <a:normAutofit fontScale="90000"/>
          </a:bodyPr>
          <a:lstStyle/>
          <a:p>
            <a:r>
              <a:rPr lang="el-GR" sz="3200" b="1" dirty="0" smtClean="0"/>
              <a:t>Οι πρωτεργάτες του ΜΑΤ (</a:t>
            </a:r>
            <a:r>
              <a:rPr lang="en-US" sz="3200" b="1" dirty="0" smtClean="0"/>
              <a:t>Moscow Art Theatre</a:t>
            </a:r>
            <a:r>
              <a:rPr lang="el-GR" sz="3200" b="1" dirty="0" smtClean="0"/>
              <a:t>)</a:t>
            </a:r>
            <a:endParaRPr lang="el-GR" sz="3200" b="1" dirty="0"/>
          </a:p>
        </p:txBody>
      </p:sp>
      <p:sp>
        <p:nvSpPr>
          <p:cNvPr id="3" name="Content Placeholder 2"/>
          <p:cNvSpPr>
            <a:spLocks noGrp="1"/>
          </p:cNvSpPr>
          <p:nvPr>
            <p:ph idx="1"/>
          </p:nvPr>
        </p:nvSpPr>
        <p:spPr>
          <a:xfrm>
            <a:off x="0" y="476672"/>
            <a:ext cx="9144000" cy="6381328"/>
          </a:xfrm>
        </p:spPr>
        <p:txBody>
          <a:bodyPr>
            <a:normAutofit fontScale="70000" lnSpcReduction="20000"/>
          </a:bodyPr>
          <a:lstStyle/>
          <a:p>
            <a:pPr marL="0" indent="0">
              <a:buNone/>
            </a:pPr>
            <a:r>
              <a:rPr lang="el-GR" b="1" dirty="0"/>
              <a:t>Το νέο κέντρο του ρεαλισμού είναι η </a:t>
            </a:r>
            <a:r>
              <a:rPr lang="el-GR" b="1" dirty="0" smtClean="0"/>
              <a:t>Μόσχα</a:t>
            </a:r>
            <a:endParaRPr lang="el-GR" b="1" dirty="0"/>
          </a:p>
          <a:p>
            <a:pPr marL="0" indent="0">
              <a:buNone/>
            </a:pPr>
            <a:r>
              <a:rPr lang="el-GR" b="1" dirty="0" err="1" smtClean="0"/>
              <a:t>Βλαντιμίρ</a:t>
            </a:r>
            <a:r>
              <a:rPr lang="el-GR" b="1" dirty="0" smtClean="0"/>
              <a:t> </a:t>
            </a:r>
            <a:r>
              <a:rPr lang="el-GR" b="1" dirty="0" err="1" smtClean="0"/>
              <a:t>Ιβάνοβιτς</a:t>
            </a:r>
            <a:r>
              <a:rPr lang="el-GR" b="1" dirty="0" smtClean="0"/>
              <a:t> </a:t>
            </a:r>
            <a:r>
              <a:rPr lang="el-GR" b="1" dirty="0" err="1" smtClean="0"/>
              <a:t>Ντα</a:t>
            </a:r>
            <a:r>
              <a:rPr lang="el-GR" b="1" dirty="0" err="1"/>
              <a:t>ν</a:t>
            </a:r>
            <a:r>
              <a:rPr lang="el-GR" b="1" dirty="0" err="1" smtClean="0"/>
              <a:t>τσένκο</a:t>
            </a:r>
            <a:r>
              <a:rPr lang="el-GR" dirty="0" smtClean="0"/>
              <a:t>: </a:t>
            </a:r>
          </a:p>
          <a:p>
            <a:r>
              <a:rPr lang="el-GR" dirty="0" smtClean="0"/>
              <a:t>συγγραφέας, σκηνοθέτης, δάσκαλος υποκριτικής, </a:t>
            </a:r>
            <a:r>
              <a:rPr lang="en-US" dirty="0" smtClean="0"/>
              <a:t>manager </a:t>
            </a:r>
            <a:r>
              <a:rPr lang="el-GR" dirty="0" smtClean="0"/>
              <a:t>με διοικητικές ικανότητες και επίσης υπεύθυνος ρεπερτορίου. Πολλά από τα βασικά χαρακτηριστικά του συστήματος </a:t>
            </a:r>
            <a:r>
              <a:rPr lang="el-GR" dirty="0" err="1" smtClean="0"/>
              <a:t>Στανισλάβσκι</a:t>
            </a:r>
            <a:r>
              <a:rPr lang="el-GR" dirty="0" smtClean="0"/>
              <a:t> είχαν δουλευτεί και από τον </a:t>
            </a:r>
            <a:r>
              <a:rPr lang="el-GR" dirty="0" err="1" smtClean="0"/>
              <a:t>Ντατσένκο</a:t>
            </a:r>
            <a:r>
              <a:rPr lang="el-GR" dirty="0" smtClean="0"/>
              <a:t>. </a:t>
            </a:r>
          </a:p>
          <a:p>
            <a:pPr marL="0" indent="0">
              <a:buNone/>
            </a:pPr>
            <a:endParaRPr lang="el-GR" dirty="0" smtClean="0"/>
          </a:p>
          <a:p>
            <a:pPr marL="0" indent="0">
              <a:buNone/>
            </a:pPr>
            <a:r>
              <a:rPr lang="el-GR" b="1" dirty="0" err="1" smtClean="0"/>
              <a:t>Κωνσταντίν</a:t>
            </a:r>
            <a:r>
              <a:rPr lang="el-GR" b="1" dirty="0" smtClean="0"/>
              <a:t> </a:t>
            </a:r>
            <a:r>
              <a:rPr lang="el-GR" b="1" dirty="0" err="1"/>
              <a:t>Σεργκεγιεβιτς</a:t>
            </a:r>
            <a:r>
              <a:rPr lang="el-GR" b="1" dirty="0"/>
              <a:t> </a:t>
            </a:r>
            <a:r>
              <a:rPr lang="el-GR" b="1" dirty="0" err="1" smtClean="0"/>
              <a:t>Στανισλά</a:t>
            </a:r>
            <a:r>
              <a:rPr lang="el-GR" b="1" dirty="0" err="1"/>
              <a:t>β</a:t>
            </a:r>
            <a:r>
              <a:rPr lang="el-GR" b="1" dirty="0" err="1" smtClean="0"/>
              <a:t>σκι</a:t>
            </a:r>
            <a:endParaRPr lang="el-GR" b="1" dirty="0" smtClean="0"/>
          </a:p>
          <a:p>
            <a:r>
              <a:rPr lang="el-GR" dirty="0" smtClean="0"/>
              <a:t>Σκηνοθέτης και ηθοποιός συμμετέχων σε μια ερασιτεχνική ομάδα που ανεβάζουν το </a:t>
            </a:r>
            <a:r>
              <a:rPr lang="en-US" i="1" dirty="0" smtClean="0"/>
              <a:t>The Mikado</a:t>
            </a:r>
            <a:r>
              <a:rPr lang="en-US" dirty="0" smtClean="0"/>
              <a:t> </a:t>
            </a:r>
            <a:r>
              <a:rPr lang="el-GR" dirty="0" smtClean="0"/>
              <a:t>των </a:t>
            </a:r>
            <a:r>
              <a:rPr lang="en-US" dirty="0" smtClean="0"/>
              <a:t>Gilbert </a:t>
            </a:r>
            <a:r>
              <a:rPr lang="el-GR" dirty="0" smtClean="0"/>
              <a:t>και </a:t>
            </a:r>
            <a:r>
              <a:rPr lang="en-US" dirty="0" smtClean="0"/>
              <a:t>Sullivan (</a:t>
            </a:r>
            <a:r>
              <a:rPr lang="el-GR" dirty="0" err="1" smtClean="0"/>
              <a:t>μπουρλέσκ</a:t>
            </a:r>
            <a:r>
              <a:rPr lang="el-GR" dirty="0" smtClean="0"/>
              <a:t> κωμική όπερα). Εντυπωσιάζει η σοβαρότητα που το αντιμετωπίζει. </a:t>
            </a:r>
          </a:p>
          <a:p>
            <a:r>
              <a:rPr lang="el-GR" dirty="0" smtClean="0"/>
              <a:t>Συνεργάζεται με τη </a:t>
            </a:r>
            <a:r>
              <a:rPr lang="en-US" dirty="0" smtClean="0"/>
              <a:t>Society of Art and </a:t>
            </a:r>
            <a:r>
              <a:rPr lang="en-US" dirty="0" err="1" smtClean="0"/>
              <a:t>Litterature</a:t>
            </a:r>
            <a:r>
              <a:rPr lang="en-US" dirty="0" smtClean="0"/>
              <a:t> </a:t>
            </a:r>
            <a:r>
              <a:rPr lang="el-GR" dirty="0" smtClean="0"/>
              <a:t>και μία ομάδα ενθουσιωδών ερασιτεχνών. Σε αυτή την περίοδο παρακολουθεί τον θίασο του </a:t>
            </a:r>
            <a:r>
              <a:rPr lang="en-US" dirty="0" err="1" smtClean="0"/>
              <a:t>Meiningen</a:t>
            </a:r>
            <a:r>
              <a:rPr lang="el-GR" dirty="0" smtClean="0"/>
              <a:t> και τον σκηνοθέτη του </a:t>
            </a:r>
            <a:r>
              <a:rPr lang="en-US" dirty="0" err="1" smtClean="0"/>
              <a:t>Chronegk</a:t>
            </a:r>
            <a:r>
              <a:rPr lang="en-US" dirty="0" smtClean="0"/>
              <a:t>. </a:t>
            </a:r>
            <a:r>
              <a:rPr lang="el-GR" dirty="0" smtClean="0"/>
              <a:t>Ανεβάζει: </a:t>
            </a:r>
            <a:r>
              <a:rPr lang="el-GR" dirty="0" err="1" smtClean="0"/>
              <a:t>Οθέλλο</a:t>
            </a:r>
            <a:r>
              <a:rPr lang="en-US" dirty="0" smtClean="0"/>
              <a:t> (</a:t>
            </a:r>
            <a:r>
              <a:rPr lang="el-GR" dirty="0" smtClean="0"/>
              <a:t>Σαίξπηρ), Η </a:t>
            </a:r>
            <a:r>
              <a:rPr lang="el-GR" dirty="0" err="1" smtClean="0"/>
              <a:t>Χάνελε</a:t>
            </a:r>
            <a:r>
              <a:rPr lang="el-GR" dirty="0" smtClean="0"/>
              <a:t> πάει στον παράδεισο (Χάουπτμαν) και </a:t>
            </a:r>
            <a:r>
              <a:rPr lang="en-US" dirty="0" smtClean="0"/>
              <a:t>The Fruits of </a:t>
            </a:r>
            <a:r>
              <a:rPr lang="en-US" dirty="0" err="1" smtClean="0"/>
              <a:t>Enlightment</a:t>
            </a:r>
            <a:r>
              <a:rPr lang="el-GR" dirty="0" smtClean="0"/>
              <a:t> (Τολστόι- πρώτο ανέβασμα του έργου)</a:t>
            </a:r>
          </a:p>
          <a:p>
            <a:pPr marL="0" indent="0">
              <a:buNone/>
            </a:pPr>
            <a:endParaRPr lang="el-GR" dirty="0" smtClean="0"/>
          </a:p>
          <a:p>
            <a:pPr marL="0" indent="0">
              <a:buNone/>
            </a:pPr>
            <a:endParaRPr lang="el-GR" dirty="0"/>
          </a:p>
          <a:p>
            <a:pPr marL="0" indent="0">
              <a:buNone/>
            </a:pPr>
            <a:r>
              <a:rPr lang="el-GR" dirty="0" smtClean="0"/>
              <a:t>Η συνάντηση τους σε ένα εστιατόριο της Μόσχας διήρκησε 18 ώρες. Στο τέλος είχαν έτοιμες τις βασικές αρχές του καταστατικού: </a:t>
            </a:r>
            <a:endParaRPr lang="el-GR" dirty="0"/>
          </a:p>
        </p:txBody>
      </p:sp>
    </p:spTree>
    <p:extLst>
      <p:ext uri="{BB962C8B-B14F-4D97-AF65-F5344CB8AC3E}">
        <p14:creationId xmlns:p14="http://schemas.microsoft.com/office/powerpoint/2010/main" val="250691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37309"/>
          </a:xfrm>
        </p:spPr>
        <p:txBody>
          <a:bodyPr>
            <a:normAutofit/>
          </a:bodyPr>
          <a:lstStyle/>
          <a:p>
            <a:r>
              <a:rPr lang="el-GR" sz="3200" b="1" dirty="0" smtClean="0"/>
              <a:t>Το θέατρο Τέχνης της Μόσχας (</a:t>
            </a:r>
            <a:r>
              <a:rPr lang="en-US" sz="3200" b="1" dirty="0" smtClean="0"/>
              <a:t>MAT</a:t>
            </a:r>
            <a:r>
              <a:rPr lang="el-GR" sz="3200" b="1" dirty="0" smtClean="0"/>
              <a:t>)</a:t>
            </a:r>
            <a:endParaRPr lang="el-GR" sz="3200" b="1" dirty="0"/>
          </a:p>
        </p:txBody>
      </p:sp>
      <p:sp>
        <p:nvSpPr>
          <p:cNvPr id="3" name="Content Placeholder 2"/>
          <p:cNvSpPr>
            <a:spLocks noGrp="1"/>
          </p:cNvSpPr>
          <p:nvPr>
            <p:ph idx="1"/>
          </p:nvPr>
        </p:nvSpPr>
        <p:spPr>
          <a:xfrm>
            <a:off x="0" y="620688"/>
            <a:ext cx="9144000" cy="6237312"/>
          </a:xfrm>
        </p:spPr>
        <p:txBody>
          <a:bodyPr>
            <a:normAutofit fontScale="70000" lnSpcReduction="20000"/>
          </a:bodyPr>
          <a:lstStyle/>
          <a:p>
            <a:r>
              <a:rPr lang="el-GR" dirty="0" smtClean="0"/>
              <a:t>Αν και υπήρχαν συγγραφείς (</a:t>
            </a:r>
            <a:r>
              <a:rPr lang="el-GR" dirty="0" err="1" smtClean="0"/>
              <a:t>Τουργκένεφ</a:t>
            </a:r>
            <a:r>
              <a:rPr lang="el-GR" dirty="0" smtClean="0"/>
              <a:t>, Οστρόφσκι…) του ρεαλιστικού κινήματος, θεατρικά η Ρωσία ήταν πίσω. Οι επισκέψεις των </a:t>
            </a:r>
            <a:r>
              <a:rPr lang="en-US" dirty="0" smtClean="0"/>
              <a:t>Meininger</a:t>
            </a:r>
            <a:r>
              <a:rPr lang="el-GR" dirty="0" smtClean="0"/>
              <a:t> (1885 και 1890)</a:t>
            </a:r>
            <a:r>
              <a:rPr lang="en-US" dirty="0" smtClean="0"/>
              <a:t> </a:t>
            </a:r>
            <a:r>
              <a:rPr lang="el-GR" dirty="0" smtClean="0"/>
              <a:t>απλώς κατέδειξαν το πόσο πίσω είχε μείνει η χώρα.</a:t>
            </a:r>
          </a:p>
          <a:p>
            <a:r>
              <a:rPr lang="el-GR" dirty="0" smtClean="0"/>
              <a:t>Το ΜΑΤ (1898) ιδρύεται από τους </a:t>
            </a:r>
            <a:r>
              <a:rPr lang="el-GR" dirty="0" err="1" smtClean="0"/>
              <a:t>Κονσταντίν</a:t>
            </a:r>
            <a:r>
              <a:rPr lang="el-GR" dirty="0" smtClean="0"/>
              <a:t> </a:t>
            </a:r>
            <a:r>
              <a:rPr lang="el-GR" dirty="0" err="1" smtClean="0"/>
              <a:t>Σεργκεγιεβιτς</a:t>
            </a:r>
            <a:r>
              <a:rPr lang="el-GR" dirty="0" smtClean="0"/>
              <a:t> </a:t>
            </a:r>
            <a:r>
              <a:rPr lang="el-GR" dirty="0" err="1" smtClean="0"/>
              <a:t>Στανισλάβσκι</a:t>
            </a:r>
            <a:r>
              <a:rPr lang="el-GR" dirty="0" smtClean="0"/>
              <a:t> και τον </a:t>
            </a:r>
            <a:r>
              <a:rPr lang="el-GR" dirty="0" err="1" smtClean="0"/>
              <a:t>Βλαντιμίρ</a:t>
            </a:r>
            <a:r>
              <a:rPr lang="el-GR" dirty="0" smtClean="0"/>
              <a:t> </a:t>
            </a:r>
            <a:r>
              <a:rPr lang="el-GR" dirty="0" err="1" smtClean="0"/>
              <a:t>Νεμίροβιτς</a:t>
            </a:r>
            <a:r>
              <a:rPr lang="el-GR" dirty="0" smtClean="0"/>
              <a:t>-</a:t>
            </a:r>
            <a:r>
              <a:rPr lang="el-GR" dirty="0" err="1" smtClean="0"/>
              <a:t>Νταντσένκο</a:t>
            </a:r>
            <a:r>
              <a:rPr lang="el-GR" dirty="0" smtClean="0"/>
              <a:t>. </a:t>
            </a:r>
          </a:p>
          <a:p>
            <a:r>
              <a:rPr lang="el-GR" dirty="0" smtClean="0"/>
              <a:t>Στόχος είναι η </a:t>
            </a:r>
            <a:r>
              <a:rPr lang="el-GR" b="1" dirty="0" smtClean="0"/>
              <a:t>ανάδειξη της θεατρικής παραγωγής</a:t>
            </a:r>
            <a:r>
              <a:rPr lang="el-GR" dirty="0" smtClean="0"/>
              <a:t> όχι τα νέα έργα. </a:t>
            </a:r>
          </a:p>
          <a:p>
            <a:r>
              <a:rPr lang="el-GR" dirty="0" smtClean="0"/>
              <a:t>Αντίθετα από τα άλλα ανεξάρτητα θέατρα, αυτός είναι ένας </a:t>
            </a:r>
            <a:r>
              <a:rPr lang="el-GR" b="1" dirty="0" smtClean="0"/>
              <a:t>επαγγελματικός οργανισμός</a:t>
            </a:r>
            <a:r>
              <a:rPr lang="el-GR" dirty="0" smtClean="0"/>
              <a:t>. </a:t>
            </a:r>
          </a:p>
          <a:p>
            <a:r>
              <a:rPr lang="el-GR" dirty="0" smtClean="0"/>
              <a:t>Ενώ οι άλλοι του ρεαλισμού και του νατουραλισμού επιδίωκαν τη μίμηση της επιφάνειας της πραγματικής ζωής, το ΜΑΤ πραγματοποίησε το </a:t>
            </a:r>
            <a:r>
              <a:rPr lang="el-GR" b="1" dirty="0" smtClean="0"/>
              <a:t>ψυχολογικό βάθος</a:t>
            </a:r>
            <a:r>
              <a:rPr lang="el-GR" dirty="0" smtClean="0"/>
              <a:t>.</a:t>
            </a:r>
          </a:p>
          <a:p>
            <a:r>
              <a:rPr lang="el-GR" dirty="0" smtClean="0"/>
              <a:t>Πρώτη παραγωγή ο </a:t>
            </a:r>
            <a:r>
              <a:rPr lang="el-GR" i="1" dirty="0" smtClean="0"/>
              <a:t>Τσάρος Φιοντόρ </a:t>
            </a:r>
            <a:r>
              <a:rPr lang="el-GR" i="1" dirty="0" err="1" smtClean="0"/>
              <a:t>Ιβάνοβιτς</a:t>
            </a:r>
            <a:r>
              <a:rPr lang="el-GR" i="1" dirty="0" smtClean="0"/>
              <a:t> </a:t>
            </a:r>
            <a:r>
              <a:rPr lang="el-GR" dirty="0" smtClean="0"/>
              <a:t>του </a:t>
            </a:r>
            <a:r>
              <a:rPr lang="el-GR" dirty="0" err="1" smtClean="0"/>
              <a:t>Αλεξέι</a:t>
            </a:r>
            <a:r>
              <a:rPr lang="el-GR" dirty="0" smtClean="0"/>
              <a:t> Τολστόι. Λεπτομερέστατη αναπαράσταση της Ρωσίας.</a:t>
            </a:r>
          </a:p>
          <a:p>
            <a:r>
              <a:rPr lang="el-GR" dirty="0" smtClean="0"/>
              <a:t>Ο </a:t>
            </a:r>
            <a:r>
              <a:rPr lang="el-GR" i="1" dirty="0" smtClean="0"/>
              <a:t>Γλάρος</a:t>
            </a:r>
            <a:r>
              <a:rPr lang="el-GR" dirty="0" smtClean="0"/>
              <a:t> του </a:t>
            </a:r>
            <a:r>
              <a:rPr lang="el-GR" dirty="0" err="1" smtClean="0"/>
              <a:t>Τσέχωφ</a:t>
            </a:r>
            <a:r>
              <a:rPr lang="el-GR" dirty="0" smtClean="0"/>
              <a:t> (1898) και η συνεργασία του με το ΜΑΤ.</a:t>
            </a:r>
          </a:p>
          <a:p>
            <a:r>
              <a:rPr lang="el-GR" dirty="0" smtClean="0"/>
              <a:t>Ο </a:t>
            </a:r>
            <a:r>
              <a:rPr lang="el-GR" i="1" dirty="0" smtClean="0"/>
              <a:t>Βυθός</a:t>
            </a:r>
            <a:r>
              <a:rPr lang="el-GR" dirty="0" smtClean="0"/>
              <a:t> του </a:t>
            </a:r>
            <a:r>
              <a:rPr lang="el-GR" dirty="0" err="1" smtClean="0"/>
              <a:t>Γκόρκι</a:t>
            </a:r>
            <a:r>
              <a:rPr lang="el-GR" dirty="0" smtClean="0"/>
              <a:t> (1902) και η συνεργασία του με το ΜΑΤ. </a:t>
            </a:r>
          </a:p>
          <a:p>
            <a:r>
              <a:rPr lang="el-GR" dirty="0" smtClean="0"/>
              <a:t>Ο </a:t>
            </a:r>
            <a:r>
              <a:rPr lang="el-GR" dirty="0" err="1" smtClean="0"/>
              <a:t>Στανισλάβσκι</a:t>
            </a:r>
            <a:r>
              <a:rPr lang="el-GR" dirty="0" smtClean="0"/>
              <a:t> προσπαθεί να δώσει άλλη διάσταση στην υποκριτική δουλεύοντας τον ρόλο και στήνοντας ένα πειστικό υπόβαθρο</a:t>
            </a:r>
          </a:p>
          <a:p>
            <a:r>
              <a:rPr lang="el-GR" dirty="0" smtClean="0"/>
              <a:t>Το θέατρο παρουσιάζει την εσωτερική ζωή ενός έργου και των ρόλων του και τη σκηνική ενσάρκωση του ουσιαστικού πυρήνα και των βασικών σκέψεων από τις οποίες γεννήθηκε το έργο ενός συγγραφέα.</a:t>
            </a:r>
            <a:endParaRPr lang="el-GR" dirty="0"/>
          </a:p>
        </p:txBody>
      </p:sp>
    </p:spTree>
    <p:extLst>
      <p:ext uri="{BB962C8B-B14F-4D97-AF65-F5344CB8AC3E}">
        <p14:creationId xmlns:p14="http://schemas.microsoft.com/office/powerpoint/2010/main" val="296754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04664"/>
          </a:xfrm>
        </p:spPr>
        <p:txBody>
          <a:bodyPr>
            <a:normAutofit fontScale="90000"/>
          </a:bodyPr>
          <a:lstStyle/>
          <a:p>
            <a:r>
              <a:rPr lang="el-GR" sz="3200" b="1" dirty="0" smtClean="0"/>
              <a:t>Προϋποθέσεις για την εφαρμογή του ‘Συστήματος’</a:t>
            </a:r>
            <a:endParaRPr lang="el-GR" sz="3200" b="1" dirty="0"/>
          </a:p>
        </p:txBody>
      </p:sp>
      <p:sp>
        <p:nvSpPr>
          <p:cNvPr id="3" name="Content Placeholder 2"/>
          <p:cNvSpPr>
            <a:spLocks noGrp="1"/>
          </p:cNvSpPr>
          <p:nvPr>
            <p:ph idx="1"/>
          </p:nvPr>
        </p:nvSpPr>
        <p:spPr>
          <a:xfrm>
            <a:off x="0" y="404664"/>
            <a:ext cx="9144000" cy="6453336"/>
          </a:xfrm>
        </p:spPr>
        <p:txBody>
          <a:bodyPr>
            <a:normAutofit fontScale="62500" lnSpcReduction="20000"/>
          </a:bodyPr>
          <a:lstStyle/>
          <a:p>
            <a:r>
              <a:rPr lang="el-GR" dirty="0" smtClean="0"/>
              <a:t>Δεν υπάρχει άτομο πάνω στη γη που να μην έχει τον </a:t>
            </a:r>
            <a:r>
              <a:rPr lang="el-GR" b="1" dirty="0" smtClean="0"/>
              <a:t>ατομικό</a:t>
            </a:r>
            <a:r>
              <a:rPr lang="el-GR" dirty="0" smtClean="0"/>
              <a:t> του </a:t>
            </a:r>
            <a:r>
              <a:rPr lang="el-GR" b="1" dirty="0" smtClean="0"/>
              <a:t>χαρακτήρα</a:t>
            </a:r>
            <a:r>
              <a:rPr lang="el-GR" dirty="0" smtClean="0"/>
              <a:t>.</a:t>
            </a:r>
          </a:p>
          <a:p>
            <a:r>
              <a:rPr lang="el-GR" dirty="0" smtClean="0"/>
              <a:t>Από δω εκκινεί </a:t>
            </a:r>
            <a:r>
              <a:rPr lang="el-GR" b="1" dirty="0" smtClean="0"/>
              <a:t>η θεωρία των «σωματικών πράξεων»</a:t>
            </a:r>
            <a:r>
              <a:rPr lang="el-GR" dirty="0" smtClean="0"/>
              <a:t>: οι </a:t>
            </a:r>
            <a:r>
              <a:rPr lang="el-GR" b="1" dirty="0" smtClean="0"/>
              <a:t>εσωτερικές αισθήσεις </a:t>
            </a:r>
            <a:r>
              <a:rPr lang="el-GR" dirty="0" smtClean="0"/>
              <a:t>είναι αόρατες, ασταθείς […] και γίνονται αντιληπτές από τη σύνδεσή τους με τις </a:t>
            </a:r>
            <a:r>
              <a:rPr lang="el-GR" b="1" dirty="0" smtClean="0"/>
              <a:t>γραμμές του σώματος και της ψυχής</a:t>
            </a:r>
            <a:r>
              <a:rPr lang="el-GR" dirty="0" smtClean="0"/>
              <a:t>, οπότε «κάθε συναίσθημα που γεννάται εσωτερικά, κάθε διάθεση, κάθε βίωμα έχει αντίκτυπο και στο εξωτερικό». Και το αντίθετο, κάθε εξωτερικό στοιχείο επιδρά στο εσωτερικό. </a:t>
            </a:r>
            <a:r>
              <a:rPr lang="el-GR" b="1" dirty="0" smtClean="0"/>
              <a:t>Το πνεύμα αντανακλάται στο σώμα και το αντίστροφο.</a:t>
            </a:r>
          </a:p>
          <a:p>
            <a:r>
              <a:rPr lang="el-GR" dirty="0" smtClean="0"/>
              <a:t>Είναι πιο εύκολο να διατάξει κανείς το σώμα παρά το συναίσθημα. Όταν η </a:t>
            </a:r>
            <a:r>
              <a:rPr lang="el-GR" b="1" dirty="0" smtClean="0"/>
              <a:t>πνευματική ζωή του ρόλου </a:t>
            </a:r>
            <a:r>
              <a:rPr lang="el-GR" dirty="0" smtClean="0"/>
              <a:t>δεν προκύπτει από μόνη της τότε δώστε της τη σωματική ζωή.</a:t>
            </a:r>
          </a:p>
          <a:p>
            <a:r>
              <a:rPr lang="el-GR" b="1" dirty="0" smtClean="0"/>
              <a:t>Αντλήστε τη σωματική ζωή από τον ρόλο και η αντίστοιχη ψυχική ζωή θα γεννηθεί</a:t>
            </a:r>
            <a:r>
              <a:rPr lang="el-GR" dirty="0" smtClean="0"/>
              <a:t>.</a:t>
            </a:r>
          </a:p>
          <a:p>
            <a:r>
              <a:rPr lang="el-GR" dirty="0" smtClean="0"/>
              <a:t>Οι </a:t>
            </a:r>
            <a:r>
              <a:rPr lang="el-GR" b="1" dirty="0" smtClean="0"/>
              <a:t>σωματικές πράξεις </a:t>
            </a:r>
            <a:r>
              <a:rPr lang="el-GR" dirty="0" smtClean="0"/>
              <a:t>πρέπει να είναι λογικές και συνεχείς. Η </a:t>
            </a:r>
            <a:r>
              <a:rPr lang="el-GR" b="1" dirty="0" smtClean="0"/>
              <a:t>αδιάλειπτη γραμμή </a:t>
            </a:r>
            <a:r>
              <a:rPr lang="el-GR" dirty="0" smtClean="0"/>
              <a:t>τους χαράσσει την τροχιά πάνω στην οποία κινείται ο ρόλος.</a:t>
            </a:r>
          </a:p>
          <a:p>
            <a:r>
              <a:rPr lang="el-GR" dirty="0" smtClean="0"/>
              <a:t>Το σύστημα του </a:t>
            </a:r>
            <a:r>
              <a:rPr lang="el-GR" dirty="0" err="1" smtClean="0"/>
              <a:t>Στανισλάβσκι</a:t>
            </a:r>
            <a:r>
              <a:rPr lang="el-GR" dirty="0" smtClean="0"/>
              <a:t> στηρίζεται σε </a:t>
            </a:r>
            <a:r>
              <a:rPr lang="el-GR" b="1" dirty="0" smtClean="0"/>
              <a:t>δύο βασικές προϋποθέσεις</a:t>
            </a:r>
            <a:r>
              <a:rPr lang="el-GR" dirty="0" smtClean="0"/>
              <a:t>:</a:t>
            </a:r>
          </a:p>
          <a:p>
            <a:r>
              <a:rPr lang="el-GR" dirty="0" smtClean="0"/>
              <a:t>1. </a:t>
            </a:r>
            <a:r>
              <a:rPr lang="el-GR" b="1" dirty="0" smtClean="0"/>
              <a:t>Ο ηθοποιός οφείλει να αναπαραστήσει το πρόσωπο του ρόλου ως ατομικό χαρακτήρα</a:t>
            </a:r>
          </a:p>
          <a:p>
            <a:r>
              <a:rPr lang="el-GR" dirty="0"/>
              <a:t>2</a:t>
            </a:r>
            <a:r>
              <a:rPr lang="el-GR" dirty="0" smtClean="0"/>
              <a:t>. </a:t>
            </a:r>
            <a:r>
              <a:rPr lang="el-GR" b="1" dirty="0" smtClean="0"/>
              <a:t>Το σώμα του ηθοποιού μπορεί να εκφράσει την ψυχή του προσώπου του ρόλου</a:t>
            </a:r>
            <a:r>
              <a:rPr lang="el-GR" dirty="0" smtClean="0"/>
              <a:t>, </a:t>
            </a:r>
            <a:r>
              <a:rPr lang="el-GR" b="1" dirty="0" smtClean="0"/>
              <a:t>διότι μεταξύ των σωματικών πράξεων και των ψυχικών διαδικασιών υφίσταται σχέση αλληλεπίδρασης</a:t>
            </a:r>
            <a:r>
              <a:rPr lang="el-GR" dirty="0" smtClean="0"/>
              <a:t>. </a:t>
            </a:r>
          </a:p>
          <a:p>
            <a:r>
              <a:rPr lang="el-GR" dirty="0" smtClean="0"/>
              <a:t>Ο </a:t>
            </a:r>
            <a:r>
              <a:rPr lang="el-GR" dirty="0" err="1" smtClean="0"/>
              <a:t>Στανισλάβσκι</a:t>
            </a:r>
            <a:r>
              <a:rPr lang="el-GR" dirty="0" smtClean="0"/>
              <a:t> δεν εκκινεί απλώς από μια αναλογία μεταξύ σώματος και ψυχής αλλά από μια </a:t>
            </a:r>
            <a:r>
              <a:rPr lang="el-GR" b="1" dirty="0" smtClean="0"/>
              <a:t>ψυχοσωματική ενότητα του ανθρώπου </a:t>
            </a:r>
            <a:r>
              <a:rPr lang="el-GR" dirty="0" smtClean="0"/>
              <a:t>στην οποία </a:t>
            </a:r>
            <a:r>
              <a:rPr lang="el-GR" b="1" dirty="0" smtClean="0"/>
              <a:t>θεμελιώνεται</a:t>
            </a:r>
            <a:r>
              <a:rPr lang="el-GR" dirty="0" smtClean="0"/>
              <a:t> η δυνατότητα του </a:t>
            </a:r>
            <a:r>
              <a:rPr lang="el-GR" b="1" dirty="0" smtClean="0"/>
              <a:t>ψυχολογικού ρεαλισμού της υποκριτικής τέχνης</a:t>
            </a:r>
            <a:r>
              <a:rPr lang="el-GR" dirty="0" smtClean="0"/>
              <a:t>.</a:t>
            </a:r>
            <a:endParaRPr lang="el-GR" dirty="0"/>
          </a:p>
        </p:txBody>
      </p:sp>
    </p:spTree>
    <p:extLst>
      <p:ext uri="{BB962C8B-B14F-4D97-AF65-F5344CB8AC3E}">
        <p14:creationId xmlns:p14="http://schemas.microsoft.com/office/powerpoint/2010/main" val="2950573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l-GR" sz="3200" b="1" dirty="0" smtClean="0"/>
              <a:t>Το ‘Σύστημα’ </a:t>
            </a:r>
            <a:r>
              <a:rPr lang="el-GR" sz="3200" b="1" dirty="0" err="1" smtClean="0"/>
              <a:t>Στανισλάβσκι</a:t>
            </a:r>
            <a:endParaRPr lang="el-GR" sz="3200" b="1" dirty="0"/>
          </a:p>
        </p:txBody>
      </p:sp>
      <p:sp>
        <p:nvSpPr>
          <p:cNvPr id="3" name="Content Placeholder 2"/>
          <p:cNvSpPr>
            <a:spLocks noGrp="1"/>
          </p:cNvSpPr>
          <p:nvPr>
            <p:ph idx="1"/>
          </p:nvPr>
        </p:nvSpPr>
        <p:spPr>
          <a:xfrm>
            <a:off x="0" y="620688"/>
            <a:ext cx="9144000" cy="6237312"/>
          </a:xfrm>
        </p:spPr>
        <p:txBody>
          <a:bodyPr>
            <a:normAutofit fontScale="55000" lnSpcReduction="20000"/>
          </a:bodyPr>
          <a:lstStyle/>
          <a:p>
            <a:pPr marL="0" indent="0">
              <a:buNone/>
            </a:pPr>
            <a:r>
              <a:rPr lang="el-GR" b="1" dirty="0" smtClean="0"/>
              <a:t>Βασικά χαρακτηριστικά:</a:t>
            </a:r>
          </a:p>
          <a:p>
            <a:r>
              <a:rPr lang="el-GR" b="1" dirty="0" smtClean="0"/>
              <a:t>Το σώμα και η φωνή του ηθοποιού </a:t>
            </a:r>
            <a:r>
              <a:rPr lang="el-GR" dirty="0" smtClean="0"/>
              <a:t>πρέπει να είναι τόσο </a:t>
            </a:r>
            <a:r>
              <a:rPr lang="el-GR" b="1" dirty="0" smtClean="0"/>
              <a:t>εξασκημένα </a:t>
            </a:r>
            <a:r>
              <a:rPr lang="el-GR" dirty="0" smtClean="0"/>
              <a:t>ώστε να μπορούν να αναλάβουν κάθε ρόλο.</a:t>
            </a:r>
          </a:p>
          <a:p>
            <a:r>
              <a:rPr lang="el-GR" dirty="0" smtClean="0"/>
              <a:t>Ο ηθοποιός πρέπει να εκπαιδευτεί ώστε </a:t>
            </a:r>
            <a:r>
              <a:rPr lang="el-GR" b="1" dirty="0" smtClean="0"/>
              <a:t>να προβάλλει έναν χαρακτήρα </a:t>
            </a:r>
            <a:r>
              <a:rPr lang="el-GR" dirty="0" smtClean="0"/>
              <a:t>στο κοινό, αβίαστο χωρίς τεχνάσματα. </a:t>
            </a:r>
          </a:p>
          <a:p>
            <a:r>
              <a:rPr lang="el-GR" dirty="0" smtClean="0"/>
              <a:t>Ο ηθοποιός πρέπει να μάθει να </a:t>
            </a:r>
            <a:r>
              <a:rPr lang="el-GR" b="1" dirty="0" smtClean="0"/>
              <a:t>παρακολουθεί την πραγματικότητα</a:t>
            </a:r>
            <a:r>
              <a:rPr lang="el-GR" dirty="0" smtClean="0"/>
              <a:t>, από την οποία πλάθει τους ρόλους.</a:t>
            </a:r>
          </a:p>
          <a:p>
            <a:r>
              <a:rPr lang="el-GR" dirty="0" smtClean="0"/>
              <a:t>Ο ηθοποιός πρέπει να ζητά μια </a:t>
            </a:r>
            <a:r>
              <a:rPr lang="el-GR" b="1" dirty="0" smtClean="0"/>
              <a:t>εσωτερική αιτιολόγηση </a:t>
            </a:r>
            <a:r>
              <a:rPr lang="el-GR" dirty="0" smtClean="0"/>
              <a:t>για οτιδήποτε συμβαίνει επί σκηνής. Αυτό επιτυγχάνεται με δύο τρόπους: (α) μέσω του </a:t>
            </a:r>
            <a:r>
              <a:rPr lang="el-GR" b="1" dirty="0" smtClean="0"/>
              <a:t>μαγικού ΑΝ </a:t>
            </a:r>
            <a:r>
              <a:rPr lang="el-GR" dirty="0" smtClean="0"/>
              <a:t>(ήμουν αυτό το πρόσωπο και αντιμετώπιζα αυτή την κατάσταση, τότε θα... (β) "</a:t>
            </a:r>
            <a:r>
              <a:rPr lang="el-GR" b="1" dirty="0" smtClean="0"/>
              <a:t>μέσω της βιωματικής/συναισθηματικής μνήμης" </a:t>
            </a:r>
            <a:r>
              <a:rPr lang="el-GR" dirty="0" smtClean="0"/>
              <a:t>(ο ηθοποιός συσχετίζει μια ανοίκεια δραματική κατάσταση με μια ανάλογη οικεία συναισθηματική κατάσταση από τη δική του ζωή). αυτή η τελευταία εκδοχή περιορίστηκε αργότερα από τον ίδιο τον </a:t>
            </a:r>
            <a:r>
              <a:rPr lang="el-GR" dirty="0" err="1" smtClean="0"/>
              <a:t>Στανισλάβσκι</a:t>
            </a:r>
            <a:r>
              <a:rPr lang="el-GR" dirty="0" smtClean="0"/>
              <a:t>.</a:t>
            </a:r>
          </a:p>
          <a:p>
            <a:r>
              <a:rPr lang="el-GR" dirty="0" smtClean="0"/>
              <a:t>Κάθε έργο έχει </a:t>
            </a:r>
            <a:r>
              <a:rPr lang="el-GR" b="1" dirty="0" smtClean="0"/>
              <a:t>μια ιδέα που οδηγεί τα πράγματα</a:t>
            </a:r>
            <a:r>
              <a:rPr lang="el-GR" dirty="0" smtClean="0"/>
              <a:t>, ή </a:t>
            </a:r>
            <a:r>
              <a:rPr lang="el-GR" b="1" dirty="0" smtClean="0"/>
              <a:t>έναν </a:t>
            </a:r>
            <a:r>
              <a:rPr lang="el-GR" b="1" dirty="0" err="1" smtClean="0"/>
              <a:t>υπερ</a:t>
            </a:r>
            <a:r>
              <a:rPr lang="el-GR" b="1" dirty="0" smtClean="0"/>
              <a:t>-σκοπό</a:t>
            </a:r>
            <a:r>
              <a:rPr lang="el-GR" dirty="0" smtClean="0"/>
              <a:t>, όλοι και όλα πρέπει να συντάσσονται γύρω από αυτόν: π.χ. Η επιθυμία να πάνε στη Μόσχα οι </a:t>
            </a:r>
            <a:r>
              <a:rPr lang="el-GR" dirty="0"/>
              <a:t>Τ</a:t>
            </a:r>
            <a:r>
              <a:rPr lang="el-GR" dirty="0" smtClean="0"/>
              <a:t>ρεις αδελφές.</a:t>
            </a:r>
          </a:p>
          <a:p>
            <a:r>
              <a:rPr lang="el-GR" dirty="0"/>
              <a:t>Α</a:t>
            </a:r>
            <a:r>
              <a:rPr lang="el-GR" dirty="0" smtClean="0"/>
              <a:t>ν ο ηθοποιός δεν πρόκειται να υποδυθεί τον εαυτό του, πρέπει να προχωρήσει σε </a:t>
            </a:r>
            <a:r>
              <a:rPr lang="el-GR" b="1" dirty="0" smtClean="0"/>
              <a:t>βαθειά ανάλυση του κειμένου</a:t>
            </a:r>
            <a:r>
              <a:rPr lang="el-GR" dirty="0" smtClean="0"/>
              <a:t> και να λειτουργήσει μέσα στις δεδομένες συνθήκες που θα βρει εκεί. Ο ηθοποιός θα πρέπει να καθορίσει </a:t>
            </a:r>
            <a:r>
              <a:rPr lang="el-GR" b="1" dirty="0" smtClean="0"/>
              <a:t>τα κίνητρα της συμπεριφοράς του χαρακτήρα </a:t>
            </a:r>
            <a:r>
              <a:rPr lang="el-GR" dirty="0" smtClean="0"/>
              <a:t>που θα ενσαρκώσει σε κάθε σκηνή, στο σύνολο του έργου και σε σχέση με τους άλλους ρόλους. </a:t>
            </a:r>
            <a:r>
              <a:rPr lang="el-GR" b="1" dirty="0" smtClean="0"/>
              <a:t>Ο βασικός στόχος των επιθυμιών του χαρακτήρα πρέπει να αποτελέσει ‘το νήμα που διατρέχει’ τον ρόλο</a:t>
            </a:r>
            <a:r>
              <a:rPr lang="el-GR" dirty="0" smtClean="0"/>
              <a:t>, τον άξονα γύρω από τον οποίο περιστρέφονται όλα τα  υπόλοιπα.</a:t>
            </a:r>
          </a:p>
          <a:p>
            <a:r>
              <a:rPr lang="el-GR" dirty="0" smtClean="0"/>
              <a:t>Ο ηθοποιός επί σκηνής πρέπει να επικεντρώνει την προσοχή του στη </a:t>
            </a:r>
            <a:r>
              <a:rPr lang="el-GR" b="1" dirty="0" smtClean="0"/>
              <a:t>δράση</a:t>
            </a:r>
            <a:r>
              <a:rPr lang="el-GR" dirty="0" smtClean="0"/>
              <a:t>, </a:t>
            </a:r>
            <a:r>
              <a:rPr lang="el-GR" b="1" dirty="0" smtClean="0"/>
              <a:t>όπως εξελίσσεται από στιγμή σε στιγμή.</a:t>
            </a:r>
            <a:r>
              <a:rPr lang="el-GR" dirty="0" smtClean="0"/>
              <a:t> Έτσι θα έχει την ψευδαίσθηση της ‘πρώτης  φοράς’ και θα τον καθοδηγήσει να υποτάξει το εγώ του στις καλλιτεχνικές απαιτήσεις της παραγωγής. </a:t>
            </a:r>
          </a:p>
          <a:p>
            <a:r>
              <a:rPr lang="el-GR" dirty="0" smtClean="0"/>
              <a:t>Ο ηθοποιός πρέπει να επιδιώκει την </a:t>
            </a:r>
            <a:r>
              <a:rPr lang="el-GR" b="1" dirty="0" smtClean="0"/>
              <a:t>τελειοποίηση των δυνατοτήτων του διαρκώς</a:t>
            </a:r>
            <a:r>
              <a:rPr lang="el-GR" dirty="0" smtClean="0"/>
              <a:t>, </a:t>
            </a:r>
            <a:r>
              <a:rPr lang="el-GR" b="1" dirty="0" smtClean="0"/>
              <a:t>να κατανοεί τους ρόλους </a:t>
            </a:r>
            <a:r>
              <a:rPr lang="el-GR" dirty="0" smtClean="0"/>
              <a:t> και </a:t>
            </a:r>
            <a:r>
              <a:rPr lang="el-GR" b="1" dirty="0" smtClean="0"/>
              <a:t>να κατέχει άριστα την τεχνική</a:t>
            </a:r>
            <a:r>
              <a:rPr lang="el-GR" dirty="0" smtClean="0"/>
              <a:t>.</a:t>
            </a:r>
          </a:p>
        </p:txBody>
      </p:sp>
    </p:spTree>
    <p:extLst>
      <p:ext uri="{BB962C8B-B14F-4D97-AF65-F5344CB8AC3E}">
        <p14:creationId xmlns:p14="http://schemas.microsoft.com/office/powerpoint/2010/main" val="1831396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normAutofit/>
          </a:bodyPr>
          <a:lstStyle/>
          <a:p>
            <a:r>
              <a:rPr lang="el-GR" sz="3200" dirty="0" smtClean="0"/>
              <a:t>Η ιδέα της </a:t>
            </a:r>
            <a:r>
              <a:rPr lang="el-GR" sz="3200" b="1" dirty="0" smtClean="0"/>
              <a:t>Ροής (</a:t>
            </a:r>
            <a:r>
              <a:rPr lang="en-US" sz="3200" b="1" dirty="0"/>
              <a:t>F</a:t>
            </a:r>
            <a:r>
              <a:rPr lang="en-US" sz="3200" b="1" dirty="0" smtClean="0"/>
              <a:t>low)</a:t>
            </a:r>
            <a:r>
              <a:rPr lang="el-GR" sz="3200" dirty="0" smtClean="0"/>
              <a:t> και τα συστατικά της</a:t>
            </a:r>
            <a:endParaRPr lang="el-GR" sz="3200" dirty="0"/>
          </a:p>
        </p:txBody>
      </p:sp>
      <p:sp>
        <p:nvSpPr>
          <p:cNvPr id="3" name="Content Placeholder 2"/>
          <p:cNvSpPr>
            <a:spLocks noGrp="1"/>
          </p:cNvSpPr>
          <p:nvPr>
            <p:ph idx="1"/>
          </p:nvPr>
        </p:nvSpPr>
        <p:spPr>
          <a:xfrm>
            <a:off x="107504" y="980728"/>
            <a:ext cx="9036496" cy="5877272"/>
          </a:xfrm>
        </p:spPr>
        <p:txBody>
          <a:bodyPr>
            <a:normAutofit fontScale="77500" lnSpcReduction="20000"/>
          </a:bodyPr>
          <a:lstStyle/>
          <a:p>
            <a:pPr marL="0" indent="0">
              <a:buNone/>
            </a:pPr>
            <a:r>
              <a:rPr lang="el-GR" dirty="0" smtClean="0"/>
              <a:t>*Αφορά </a:t>
            </a:r>
            <a:r>
              <a:rPr lang="el-GR" b="1" dirty="0" smtClean="0"/>
              <a:t>ηθοποιούς, αθλητές, </a:t>
            </a:r>
            <a:r>
              <a:rPr lang="el-GR" b="1" dirty="0" err="1" smtClean="0"/>
              <a:t>περφόρμερς</a:t>
            </a:r>
            <a:r>
              <a:rPr lang="el-GR" dirty="0" smtClean="0"/>
              <a:t>… </a:t>
            </a:r>
          </a:p>
          <a:p>
            <a:pPr marL="0" indent="0">
              <a:buNone/>
            </a:pPr>
            <a:r>
              <a:rPr lang="el-GR" b="1" dirty="0"/>
              <a:t>*</a:t>
            </a:r>
            <a:r>
              <a:rPr lang="el-GR" b="1" dirty="0" smtClean="0"/>
              <a:t>Μια κατάσταση στην οποία αισθανόμαστε την συνολική εμπλοκή μας και την οποία βιώνουμε σαν μια ενιαία ροή. Σε αυτή την κατάσταση ο χρόνος είναι ενιαίος, δεν χωρίζεται σε παρελθόν παρόν και μέλλον.</a:t>
            </a:r>
          </a:p>
          <a:p>
            <a:pPr marL="0" indent="0">
              <a:buNone/>
            </a:pPr>
            <a:r>
              <a:rPr lang="el-GR" b="1" dirty="0" smtClean="0"/>
              <a:t>*Συστατικά της ροής</a:t>
            </a:r>
            <a:r>
              <a:rPr lang="el-GR" dirty="0" smtClean="0"/>
              <a:t>: </a:t>
            </a:r>
          </a:p>
          <a:p>
            <a:pPr marL="0" indent="0">
              <a:buNone/>
            </a:pPr>
            <a:r>
              <a:rPr lang="el-GR" dirty="0" smtClean="0"/>
              <a:t>(α) Η εμπειρία της συγχώνευσης δράσης και συνείδησης. </a:t>
            </a:r>
          </a:p>
          <a:p>
            <a:pPr marL="0" indent="0">
              <a:buNone/>
            </a:pPr>
            <a:r>
              <a:rPr lang="el-GR" dirty="0" smtClean="0"/>
              <a:t>(β) </a:t>
            </a:r>
            <a:r>
              <a:rPr lang="el-GR" dirty="0" err="1" smtClean="0"/>
              <a:t>Εστιασμός</a:t>
            </a:r>
            <a:r>
              <a:rPr lang="el-GR" dirty="0" smtClean="0"/>
              <a:t> της προσοχής και της συνείδησης σε ένα ορισμένο πεδίο. </a:t>
            </a:r>
          </a:p>
          <a:p>
            <a:pPr marL="0" indent="0">
              <a:buNone/>
            </a:pPr>
            <a:r>
              <a:rPr lang="el-GR" dirty="0" smtClean="0"/>
              <a:t>(γ) Απώλεια του εγώ και βύθιση, ενσωμάτωση στους κανόνες. </a:t>
            </a:r>
          </a:p>
          <a:p>
            <a:pPr marL="0" indent="0">
              <a:buNone/>
            </a:pPr>
            <a:r>
              <a:rPr lang="el-GR" dirty="0" smtClean="0"/>
              <a:t>(δ) Ένα άτομο εντός διαδικασίας ροής ελέγχει τον εαυτό αλλά και το περιβάλλον του. </a:t>
            </a:r>
          </a:p>
          <a:p>
            <a:pPr marL="0" indent="0">
              <a:buNone/>
            </a:pPr>
            <a:r>
              <a:rPr lang="el-GR" dirty="0" smtClean="0"/>
              <a:t>(ε) Η ροή θέτει συγκεκριμένες, ευκρινείς, μη αντιφατικές απαιτήσεις και προσφέρει καθαρές απαντήσεις. </a:t>
            </a:r>
          </a:p>
          <a:p>
            <a:pPr marL="0" indent="0">
              <a:buNone/>
            </a:pPr>
            <a:r>
              <a:rPr lang="el-GR" dirty="0" smtClean="0"/>
              <a:t>(στ) Η ροή είναι αυτοτελής δεν έχει στόχους ούτε επιδιώκει ανταμοιβές πέρα από αυτήν. Το εν ροή άτομο είναι ευτυχισμένο.</a:t>
            </a:r>
            <a:endParaRPr lang="el-GR" dirty="0"/>
          </a:p>
        </p:txBody>
      </p:sp>
    </p:spTree>
    <p:extLst>
      <p:ext uri="{BB962C8B-B14F-4D97-AF65-F5344CB8AC3E}">
        <p14:creationId xmlns:p14="http://schemas.microsoft.com/office/powerpoint/2010/main" val="831861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476672"/>
          </a:xfrm>
        </p:spPr>
        <p:txBody>
          <a:bodyPr>
            <a:normAutofit fontScale="90000"/>
          </a:bodyPr>
          <a:lstStyle/>
          <a:p>
            <a:r>
              <a:rPr lang="el-GR" sz="2800" b="1" dirty="0" smtClean="0"/>
              <a:t>Το έργο του </a:t>
            </a:r>
            <a:r>
              <a:rPr lang="el-GR" sz="2800" b="1" dirty="0" err="1" smtClean="0"/>
              <a:t>Άντον</a:t>
            </a:r>
            <a:r>
              <a:rPr lang="el-GR" sz="2800" b="1" dirty="0" smtClean="0"/>
              <a:t> </a:t>
            </a:r>
            <a:r>
              <a:rPr lang="el-GR" sz="2800" b="1" dirty="0" err="1" smtClean="0"/>
              <a:t>Τσέχωφ</a:t>
            </a:r>
            <a:endParaRPr lang="el-GR" sz="2800" b="1" dirty="0"/>
          </a:p>
        </p:txBody>
      </p:sp>
      <p:sp>
        <p:nvSpPr>
          <p:cNvPr id="3" name="Content Placeholder 2"/>
          <p:cNvSpPr>
            <a:spLocks noGrp="1"/>
          </p:cNvSpPr>
          <p:nvPr>
            <p:ph idx="1"/>
          </p:nvPr>
        </p:nvSpPr>
        <p:spPr>
          <a:xfrm>
            <a:off x="0" y="476672"/>
            <a:ext cx="9144000" cy="6264696"/>
          </a:xfrm>
        </p:spPr>
        <p:txBody>
          <a:bodyPr>
            <a:normAutofit fontScale="70000" lnSpcReduction="20000"/>
          </a:bodyPr>
          <a:lstStyle/>
          <a:p>
            <a:r>
              <a:rPr lang="el-GR" dirty="0" smtClean="0"/>
              <a:t>Ο </a:t>
            </a:r>
            <a:r>
              <a:rPr lang="el-GR" i="1" dirty="0" smtClean="0"/>
              <a:t>Γλάρος </a:t>
            </a:r>
            <a:r>
              <a:rPr lang="el-GR" dirty="0" smtClean="0"/>
              <a:t>είναι πιο συμβατικά δομημένος από τα κατοπινά του έργα. Επίσης τα έργα μετά </a:t>
            </a:r>
            <a:r>
              <a:rPr lang="el-GR" dirty="0"/>
              <a:t>τον </a:t>
            </a:r>
            <a:r>
              <a:rPr lang="el-GR" i="1" dirty="0"/>
              <a:t>Γλάρο</a:t>
            </a:r>
            <a:r>
              <a:rPr lang="el-GR" dirty="0"/>
              <a:t> </a:t>
            </a:r>
            <a:r>
              <a:rPr lang="el-GR" dirty="0" smtClean="0"/>
              <a:t>δεν </a:t>
            </a:r>
            <a:r>
              <a:rPr lang="el-GR" dirty="0"/>
              <a:t>έχουν έναν κεντρικό ήρωα</a:t>
            </a:r>
            <a:r>
              <a:rPr lang="el-GR" dirty="0" smtClean="0"/>
              <a:t>.</a:t>
            </a:r>
          </a:p>
          <a:p>
            <a:r>
              <a:rPr lang="el-GR" dirty="0" smtClean="0"/>
              <a:t>Οι </a:t>
            </a:r>
            <a:r>
              <a:rPr lang="el-GR" i="1" dirty="0"/>
              <a:t>Τ</a:t>
            </a:r>
            <a:r>
              <a:rPr lang="el-GR" i="1" dirty="0" smtClean="0"/>
              <a:t>ρεις αδελφές </a:t>
            </a:r>
            <a:r>
              <a:rPr lang="el-GR" dirty="0" smtClean="0"/>
              <a:t>είναι το πρώτο έργο που γράφει έχοντας στο νου του ποιος θα παίξει τον κάθε ρόλο. Αυτό όμως ταυτόχρονα τον δυσκόλεψε.</a:t>
            </a:r>
            <a:endParaRPr lang="el-GR" dirty="0"/>
          </a:p>
          <a:p>
            <a:r>
              <a:rPr lang="el-GR" dirty="0"/>
              <a:t>Η ιμπρεσιονιστική γραφή του </a:t>
            </a:r>
            <a:r>
              <a:rPr lang="el-GR" dirty="0" err="1"/>
              <a:t>Τσέχωφ</a:t>
            </a:r>
            <a:r>
              <a:rPr lang="el-GR" dirty="0"/>
              <a:t>: «Η βραχύτητα είναι η αδελφή του ταλέντου</a:t>
            </a:r>
            <a:r>
              <a:rPr lang="el-GR" dirty="0" smtClean="0"/>
              <a:t>». </a:t>
            </a:r>
            <a:endParaRPr lang="el-GR" dirty="0"/>
          </a:p>
          <a:p>
            <a:r>
              <a:rPr lang="el-GR" dirty="0" smtClean="0"/>
              <a:t>«Δεν κατηγορώ και δεν δικαιώνω κανέναν». Στο έργο του δεν ηθικολογεί.</a:t>
            </a:r>
          </a:p>
          <a:p>
            <a:r>
              <a:rPr lang="el-GR" dirty="0" smtClean="0"/>
              <a:t>Ο </a:t>
            </a:r>
            <a:r>
              <a:rPr lang="el-GR" dirty="0" err="1" smtClean="0"/>
              <a:t>τσεχοφικός</a:t>
            </a:r>
            <a:r>
              <a:rPr lang="el-GR" dirty="0" smtClean="0"/>
              <a:t> ρεαλισμός διαφοροποιείται από τον ρεαλισμό του </a:t>
            </a:r>
            <a:r>
              <a:rPr lang="el-GR" dirty="0" err="1" smtClean="0"/>
              <a:t>Ίψεν</a:t>
            </a:r>
            <a:r>
              <a:rPr lang="el-GR" dirty="0" smtClean="0"/>
              <a:t> και του </a:t>
            </a:r>
            <a:r>
              <a:rPr lang="el-GR" dirty="0" err="1" smtClean="0"/>
              <a:t>Στρίντμπεργκ</a:t>
            </a:r>
            <a:r>
              <a:rPr lang="el-GR" dirty="0" smtClean="0"/>
              <a:t>. Αντιλαμβανόταν το </a:t>
            </a:r>
            <a:r>
              <a:rPr lang="el-GR" b="1" dirty="0" smtClean="0"/>
              <a:t>αστάθμητο της ανθρώπινης συμπεριφοράς</a:t>
            </a:r>
            <a:r>
              <a:rPr lang="el-GR" dirty="0" smtClean="0"/>
              <a:t> αφού ο ίδιος ήταν γιατρός. </a:t>
            </a:r>
          </a:p>
          <a:p>
            <a:r>
              <a:rPr lang="el-GR" dirty="0" smtClean="0"/>
              <a:t>Οι θεατές του έχουν τον ρόλο των ενόρκων.</a:t>
            </a:r>
          </a:p>
          <a:p>
            <a:r>
              <a:rPr lang="el-GR" dirty="0"/>
              <a:t>Ο ‘μυστικός λυρισμός’ όπως τον αναγνώρισε ο </a:t>
            </a:r>
            <a:r>
              <a:rPr lang="el-GR" dirty="0" err="1"/>
              <a:t>Μέγιερχολντ</a:t>
            </a:r>
            <a:r>
              <a:rPr lang="el-GR" dirty="0"/>
              <a:t> ή μήπως η νατουραλιστική μαρτυρία (το ντοκουμέντο) χωρίς διάθεση ηθικολογίας και κατευθυνόμενο </a:t>
            </a:r>
            <a:r>
              <a:rPr lang="el-GR" dirty="0" err="1"/>
              <a:t>διδασκαλισμό</a:t>
            </a:r>
            <a:r>
              <a:rPr lang="el-GR" dirty="0" smtClean="0"/>
              <a:t>;</a:t>
            </a:r>
          </a:p>
          <a:p>
            <a:r>
              <a:rPr lang="el-GR" dirty="0" smtClean="0"/>
              <a:t>Αποφυγή </a:t>
            </a:r>
            <a:r>
              <a:rPr lang="el-GR" dirty="0"/>
              <a:t>των γενικεύσεων και λεπτομερής παρατήρηση.</a:t>
            </a:r>
          </a:p>
          <a:p>
            <a:r>
              <a:rPr lang="el-GR" dirty="0"/>
              <a:t>Η ‘σκηνογραφία</a:t>
            </a:r>
            <a:r>
              <a:rPr lang="el-GR" dirty="0" smtClean="0"/>
              <a:t>’ [ο χώρος] </a:t>
            </a:r>
            <a:r>
              <a:rPr lang="el-GR" dirty="0"/>
              <a:t>και η χρήση του χρόνου στα έργα του</a:t>
            </a:r>
            <a:r>
              <a:rPr lang="el-GR" dirty="0" smtClean="0"/>
              <a:t>.</a:t>
            </a:r>
          </a:p>
          <a:p>
            <a:r>
              <a:rPr lang="el-GR" dirty="0" smtClean="0"/>
              <a:t>Η μεγάλη προσωπικότητα και οι εντελώς συνηθισμένοι άνθρωποι: </a:t>
            </a:r>
            <a:r>
              <a:rPr lang="el-GR" i="1" dirty="0" smtClean="0"/>
              <a:t>Γλάρος</a:t>
            </a:r>
          </a:p>
          <a:p>
            <a:r>
              <a:rPr lang="el-GR" dirty="0" smtClean="0"/>
              <a:t>Οικογένεια χωρίς πατέρα: </a:t>
            </a:r>
            <a:r>
              <a:rPr lang="el-GR" i="1" dirty="0" smtClean="0"/>
              <a:t>Γλάρος, Τρεις αδελφές, </a:t>
            </a:r>
            <a:r>
              <a:rPr lang="el-GR" i="1" dirty="0" err="1" smtClean="0"/>
              <a:t>Βυσσινόκηπος</a:t>
            </a:r>
            <a:r>
              <a:rPr lang="el-GR" dirty="0" smtClean="0"/>
              <a:t>. </a:t>
            </a:r>
          </a:p>
          <a:p>
            <a:r>
              <a:rPr lang="el-GR" b="1" dirty="0" smtClean="0"/>
              <a:t>Η αυτοπραγμάτωση </a:t>
            </a:r>
            <a:r>
              <a:rPr lang="el-GR" dirty="0" smtClean="0"/>
              <a:t>και </a:t>
            </a:r>
            <a:r>
              <a:rPr lang="el-GR" b="1" dirty="0" smtClean="0"/>
              <a:t>η έσχατη ευθύνη των δραματικών προσώπων</a:t>
            </a:r>
            <a:r>
              <a:rPr lang="el-GR" dirty="0" smtClean="0"/>
              <a:t>. </a:t>
            </a:r>
          </a:p>
          <a:p>
            <a:endParaRPr lang="el-GR" dirty="0"/>
          </a:p>
        </p:txBody>
      </p:sp>
    </p:spTree>
    <p:extLst>
      <p:ext uri="{BB962C8B-B14F-4D97-AF65-F5344CB8AC3E}">
        <p14:creationId xmlns:p14="http://schemas.microsoft.com/office/powerpoint/2010/main" val="1053890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l-GR" sz="2800" dirty="0" smtClean="0"/>
              <a:t>Συνέχεια…</a:t>
            </a:r>
            <a:endParaRPr lang="el-GR" sz="2800" dirty="0"/>
          </a:p>
        </p:txBody>
      </p:sp>
      <p:sp>
        <p:nvSpPr>
          <p:cNvPr id="3" name="Content Placeholder 2"/>
          <p:cNvSpPr>
            <a:spLocks noGrp="1"/>
          </p:cNvSpPr>
          <p:nvPr>
            <p:ph idx="1"/>
          </p:nvPr>
        </p:nvSpPr>
        <p:spPr>
          <a:xfrm>
            <a:off x="457200" y="836712"/>
            <a:ext cx="8229600" cy="6021288"/>
          </a:xfrm>
        </p:spPr>
        <p:txBody>
          <a:bodyPr>
            <a:normAutofit fontScale="77500" lnSpcReduction="20000"/>
          </a:bodyPr>
          <a:lstStyle/>
          <a:p>
            <a:r>
              <a:rPr lang="el-GR" dirty="0" smtClean="0"/>
              <a:t>Ο </a:t>
            </a:r>
            <a:r>
              <a:rPr lang="el-GR" dirty="0" err="1" smtClean="0"/>
              <a:t>Τσέχωφ</a:t>
            </a:r>
            <a:r>
              <a:rPr lang="el-GR" dirty="0" smtClean="0"/>
              <a:t> απαρνιέται τη νενομισμένη δομή των δραμάτων που κορυφώνει το ενδιαφέρον.</a:t>
            </a:r>
          </a:p>
          <a:p>
            <a:r>
              <a:rPr lang="el-GR" dirty="0" smtClean="0"/>
              <a:t>Κτίζει μεγάλους χαρακτήρες αλλά όχι μέσα από μνημειώδης συμπεριφορές, μέσα από τις λεπτομέρειες τις καθημερινότητάς τους.</a:t>
            </a:r>
          </a:p>
          <a:p>
            <a:r>
              <a:rPr lang="el-GR" dirty="0" smtClean="0"/>
              <a:t>Αντί μια ισχυρή πλοκή, ισχυροποίησε τα κίνητρα των χαρακτήρων και έγινε πειστικός.</a:t>
            </a:r>
          </a:p>
          <a:p>
            <a:r>
              <a:rPr lang="el-GR" dirty="0" smtClean="0"/>
              <a:t>Κανείς ηθοποιός δεν είναι υπεράριθμος στα έργα του. Ανεξάντλητοι δεν είναι μόνο οι μεγάλοι ρόλοι αλλά και οι μικροί (π.χ. </a:t>
            </a:r>
            <a:r>
              <a:rPr lang="el-GR" dirty="0" err="1" smtClean="0"/>
              <a:t>Τελιέγκιν</a:t>
            </a:r>
            <a:r>
              <a:rPr lang="el-GR" dirty="0" smtClean="0"/>
              <a:t>).</a:t>
            </a:r>
          </a:p>
          <a:p>
            <a:r>
              <a:rPr lang="el-GR" dirty="0" smtClean="0"/>
              <a:t>Ο πλάγιος τρόπος που παρουσιάζει την ανθρώπινη κωμωδία είναι κάτι νέο στη δυτική δραματουργία.</a:t>
            </a:r>
          </a:p>
          <a:p>
            <a:r>
              <a:rPr lang="el-GR" dirty="0" smtClean="0"/>
              <a:t>Κουράζει το πολυπρόσωπο των έργων του, καθώς αναπτύσσουν πολλές και σύνθετες σχέσεις οι ήρωες, ώστε το αιτιατό να είναι δύσκολο πολλές φορές να εντοπιστεί. </a:t>
            </a:r>
          </a:p>
          <a:p>
            <a:r>
              <a:rPr lang="el-GR" dirty="0"/>
              <a:t>Οι ήρωες του </a:t>
            </a:r>
            <a:r>
              <a:rPr lang="el-GR" dirty="0" err="1"/>
              <a:t>Τσέχωφ</a:t>
            </a:r>
            <a:r>
              <a:rPr lang="el-GR" dirty="0"/>
              <a:t> είναι πιο ανοιχτοί από τους ήρωες του </a:t>
            </a:r>
            <a:r>
              <a:rPr lang="el-GR" dirty="0" err="1"/>
              <a:t>Ίψεν</a:t>
            </a:r>
            <a:r>
              <a:rPr lang="el-GR" dirty="0"/>
              <a:t>.</a:t>
            </a:r>
          </a:p>
          <a:p>
            <a:endParaRPr lang="el-GR" dirty="0"/>
          </a:p>
        </p:txBody>
      </p:sp>
    </p:spTree>
    <p:extLst>
      <p:ext uri="{BB962C8B-B14F-4D97-AF65-F5344CB8AC3E}">
        <p14:creationId xmlns:p14="http://schemas.microsoft.com/office/powerpoint/2010/main" val="1699056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1934</TotalTime>
  <Words>2574</Words>
  <Application>Microsoft Office PowerPoint</Application>
  <PresentationFormat>On-screen Show (4:3)</PresentationFormat>
  <Paragraphs>131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Ιστορικά στοιχεία της Ρωσίας.  Ο ρόλος της Μόσχας</vt:lpstr>
      <vt:lpstr>Συνέχεια…</vt:lpstr>
      <vt:lpstr>Οι πρωτεργάτες του ΜΑΤ (Moscow Art Theatre)</vt:lpstr>
      <vt:lpstr>Το θέατρο Τέχνης της Μόσχας (MAT)</vt:lpstr>
      <vt:lpstr>Προϋποθέσεις για την εφαρμογή του ‘Συστήματος’</vt:lpstr>
      <vt:lpstr>Το ‘Σύστημα’ Στανισλάβσκι</vt:lpstr>
      <vt:lpstr>Η ιδέα της Ροής (Flow) και τα συστατικά της</vt:lpstr>
      <vt:lpstr>Το έργο του Άντον Τσέχωφ</vt:lpstr>
      <vt:lpstr>Συνέχεια…</vt:lpstr>
      <vt:lpstr> Στανισλάβσκι και Τσέχωφ</vt:lpstr>
      <vt:lpstr>Ο θείος Βάνιας, Άντον Τσέχωφ</vt:lpstr>
      <vt:lpstr>Θείος Βάνιας</vt:lpstr>
      <vt:lpstr>Βυσσινόκηπος και Γλάρος του Τσέχωφ στο ΜΑΤ (1904 και 1898)</vt:lpstr>
      <vt:lpstr>Βυθός του Γκόργκι στο ΜΑΤ (1902)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Nemirovich, Stanislavsky, Chechov</dc:title>
  <dc:creator>Natali</dc:creator>
  <cp:lastModifiedBy>Natali</cp:lastModifiedBy>
  <cp:revision>76</cp:revision>
  <dcterms:created xsi:type="dcterms:W3CDTF">2019-03-21T14:31:07Z</dcterms:created>
  <dcterms:modified xsi:type="dcterms:W3CDTF">2019-04-15T16:38:01Z</dcterms:modified>
</cp:coreProperties>
</file>