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7" r:id="rId4"/>
    <p:sldId id="281" r:id="rId5"/>
    <p:sldId id="258" r:id="rId6"/>
    <p:sldId id="276" r:id="rId7"/>
    <p:sldId id="277" r:id="rId8"/>
    <p:sldId id="278" r:id="rId9"/>
    <p:sldId id="286" r:id="rId10"/>
    <p:sldId id="279" r:id="rId11"/>
    <p:sldId id="280" r:id="rId12"/>
    <p:sldId id="259" r:id="rId13"/>
    <p:sldId id="260" r:id="rId14"/>
    <p:sldId id="261" r:id="rId15"/>
    <p:sldId id="262" r:id="rId16"/>
    <p:sldId id="263" r:id="rId17"/>
    <p:sldId id="264" r:id="rId18"/>
    <p:sldId id="265" r:id="rId19"/>
    <p:sldId id="282" r:id="rId20"/>
    <p:sldId id="283" r:id="rId21"/>
    <p:sldId id="285" r:id="rId22"/>
    <p:sldId id="284" r:id="rId23"/>
    <p:sldId id="266" r:id="rId24"/>
    <p:sldId id="267" r:id="rId25"/>
    <p:sldId id="268" r:id="rId26"/>
    <p:sldId id="269" r:id="rId27"/>
    <p:sldId id="270" r:id="rId28"/>
    <p:sldId id="271" r:id="rId29"/>
    <p:sldId id="272" r:id="rId30"/>
    <p:sldId id="273" r:id="rId31"/>
    <p:sldId id="274" r:id="rId32"/>
    <p:sldId id="275" r:id="rId33"/>
    <p:sldId id="288" r:id="rId34"/>
    <p:sldId id="289"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90" d="100"/>
          <a:sy n="90" d="100"/>
        </p:scale>
        <p:origin x="-804" y="5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9/10/2018</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9/10/2018</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95536" y="188641"/>
            <a:ext cx="8062664" cy="2016223"/>
          </a:xfrm>
        </p:spPr>
        <p:txBody>
          <a:bodyPr/>
          <a:lstStyle/>
          <a:p>
            <a:r>
              <a:rPr lang="el-GR" b="1" dirty="0" smtClean="0"/>
              <a:t>Αθηναϊκή Δημοκρατία</a:t>
            </a:r>
            <a:br>
              <a:rPr lang="el-GR" b="1" dirty="0" smtClean="0"/>
            </a:br>
            <a:r>
              <a:rPr lang="el-GR" b="1" dirty="0" smtClean="0"/>
              <a:t>5</a:t>
            </a:r>
            <a:r>
              <a:rPr lang="el-GR" b="1" baseline="30000" dirty="0" smtClean="0"/>
              <a:t>ος</a:t>
            </a:r>
            <a:r>
              <a:rPr lang="el-GR" b="1" dirty="0" smtClean="0"/>
              <a:t>-4</a:t>
            </a:r>
            <a:r>
              <a:rPr lang="el-GR" b="1" baseline="30000" dirty="0" smtClean="0"/>
              <a:t>ος</a:t>
            </a:r>
            <a:r>
              <a:rPr lang="el-GR" b="1" dirty="0" smtClean="0"/>
              <a:t> </a:t>
            </a:r>
            <a:r>
              <a:rPr lang="el-GR" b="1" dirty="0" err="1" smtClean="0"/>
              <a:t>π.Χ.</a:t>
            </a:r>
            <a:r>
              <a:rPr lang="el-GR" b="1" dirty="0" smtClean="0"/>
              <a:t> αι.</a:t>
            </a:r>
            <a:endParaRPr lang="en-US" b="1" dirty="0"/>
          </a:p>
        </p:txBody>
      </p:sp>
      <p:sp>
        <p:nvSpPr>
          <p:cNvPr id="3" name="2 - Υπότιτλος"/>
          <p:cNvSpPr>
            <a:spLocks noGrp="1"/>
          </p:cNvSpPr>
          <p:nvPr>
            <p:ph type="subTitle" idx="1"/>
          </p:nvPr>
        </p:nvSpPr>
        <p:spPr>
          <a:xfrm>
            <a:off x="899592" y="2348880"/>
            <a:ext cx="6872808" cy="3289920"/>
          </a:xfrm>
        </p:spPr>
        <p:txBody>
          <a:bodyPr>
            <a:normAutofit/>
          </a:bodyPr>
          <a:lstStyle/>
          <a:p>
            <a:r>
              <a:rPr lang="el-GR" sz="4000" dirty="0" smtClean="0">
                <a:solidFill>
                  <a:schemeClr val="tx1"/>
                </a:solidFill>
              </a:rPr>
              <a:t>Η λέξη </a:t>
            </a:r>
            <a:r>
              <a:rPr lang="el-GR" sz="4000" i="1" dirty="0" smtClean="0">
                <a:solidFill>
                  <a:schemeClr val="tx1"/>
                </a:solidFill>
              </a:rPr>
              <a:t>δημοκρατία</a:t>
            </a:r>
            <a:r>
              <a:rPr lang="el-GR" sz="4000" dirty="0" smtClean="0">
                <a:solidFill>
                  <a:schemeClr val="tx1"/>
                </a:solidFill>
              </a:rPr>
              <a:t> προέρχεται από τις αρχαίες ελληνικές λέξεις </a:t>
            </a:r>
            <a:r>
              <a:rPr lang="el-GR" sz="4000" i="1" dirty="0" err="1" smtClean="0">
                <a:solidFill>
                  <a:schemeClr val="tx1"/>
                </a:solidFill>
              </a:rPr>
              <a:t>δῆμος</a:t>
            </a:r>
            <a:r>
              <a:rPr lang="el-GR" sz="4000" dirty="0" smtClean="0">
                <a:solidFill>
                  <a:schemeClr val="tx1"/>
                </a:solidFill>
              </a:rPr>
              <a:t> που σήμαινε λαός και </a:t>
            </a:r>
            <a:r>
              <a:rPr lang="el-GR" sz="4000" i="1" dirty="0" smtClean="0">
                <a:solidFill>
                  <a:schemeClr val="tx1"/>
                </a:solidFill>
              </a:rPr>
              <a:t>κράτος</a:t>
            </a:r>
            <a:r>
              <a:rPr lang="el-GR" sz="4000" dirty="0" smtClean="0">
                <a:solidFill>
                  <a:schemeClr val="tx1"/>
                </a:solidFill>
              </a:rPr>
              <a:t> που σήμαινε ισχύς, εξουσία.</a:t>
            </a:r>
            <a:endParaRPr lang="en-US" sz="40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74638"/>
            <a:ext cx="8147248" cy="562074"/>
          </a:xfrm>
        </p:spPr>
        <p:txBody>
          <a:bodyPr>
            <a:normAutofit fontScale="90000"/>
          </a:bodyPr>
          <a:lstStyle/>
          <a:p>
            <a:r>
              <a:rPr lang="el-GR" dirty="0" smtClean="0"/>
              <a:t>Οι 10 φυλές του Κλεισθένη</a:t>
            </a:r>
            <a:endParaRPr lang="en-US" dirty="0"/>
          </a:p>
        </p:txBody>
      </p:sp>
      <p:pic>
        <p:nvPicPr>
          <p:cNvPr id="2050" name="Picture 2" descr="C:\Users\uop\Desktop\φυλες.gif"/>
          <p:cNvPicPr>
            <a:picLocks noGrp="1" noChangeAspect="1" noChangeArrowheads="1"/>
          </p:cNvPicPr>
          <p:nvPr>
            <p:ph idx="1"/>
          </p:nvPr>
        </p:nvPicPr>
        <p:blipFill>
          <a:blip r:embed="rId2" cstate="print"/>
          <a:srcRect/>
          <a:stretch>
            <a:fillRect/>
          </a:stretch>
        </p:blipFill>
        <p:spPr bwMode="auto">
          <a:xfrm>
            <a:off x="1403648" y="770435"/>
            <a:ext cx="6912768" cy="608756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10 επώνυμοι ήρωες - Αγορά</a:t>
            </a:r>
            <a:endParaRPr lang="en-US" dirty="0"/>
          </a:p>
        </p:txBody>
      </p:sp>
      <p:pic>
        <p:nvPicPr>
          <p:cNvPr id="3074" name="Picture 2" descr="C:\Users\uop\Desktop\10 ηρωες.jpg"/>
          <p:cNvPicPr>
            <a:picLocks noGrp="1" noChangeAspect="1" noChangeArrowheads="1"/>
          </p:cNvPicPr>
          <p:nvPr>
            <p:ph idx="1"/>
          </p:nvPr>
        </p:nvPicPr>
        <p:blipFill>
          <a:blip r:embed="rId2" cstate="print"/>
          <a:srcRect/>
          <a:stretch>
            <a:fillRect/>
          </a:stretch>
        </p:blipFill>
        <p:spPr bwMode="auto">
          <a:xfrm>
            <a:off x="1115616" y="1268760"/>
            <a:ext cx="6840759" cy="4560505"/>
          </a:xfrm>
          <a:prstGeom prst="rect">
            <a:avLst/>
          </a:prstGeom>
          <a:noFill/>
        </p:spPr>
      </p:pic>
      <p:sp>
        <p:nvSpPr>
          <p:cNvPr id="5" name="4 - Ορθογώνιο"/>
          <p:cNvSpPr/>
          <p:nvPr/>
        </p:nvSpPr>
        <p:spPr>
          <a:xfrm>
            <a:off x="2267744" y="5733256"/>
            <a:ext cx="6174432" cy="923330"/>
          </a:xfrm>
          <a:prstGeom prst="rect">
            <a:avLst/>
          </a:prstGeom>
        </p:spPr>
        <p:txBody>
          <a:bodyPr wrap="square">
            <a:spAutoFit/>
          </a:bodyPr>
          <a:lstStyle/>
          <a:p>
            <a:r>
              <a:rPr lang="el-GR" dirty="0" smtClean="0"/>
              <a:t>Αυτά τα αγάλματα που βρίσκονταν στην αγορά παρίσταναν τους 10 μυθικούς ήρωες από τους οποίους πήρε το όνομά της κάθε μια από τις 10 φυλές των Αθηναίων.</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Δικαίωμα του πολίτη</a:t>
            </a: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dirty="0" smtClean="0"/>
              <a:t>Για να θεωρηθεί κάποιος πολίτης, έπρεπε να είναι άνδρας, γεννημένος ελεύθερος και όχι δούλος, και αυτόχθονας (γεννημένος στην Αθήνα). Γυναίκες, δούλοι και ξένοι δεν είχαν θέση στο σώμα των πολιτών.</a:t>
            </a:r>
          </a:p>
          <a:p>
            <a:r>
              <a:rPr lang="el-GR" dirty="0" smtClean="0"/>
              <a:t>Ο απλούστερος ορισμός του πολίτη είναι εκείνου ο οποίος μετέχει στην κυβέρνηση και στην απονομή της δικαιοσύνης.</a:t>
            </a:r>
          </a:p>
          <a:p>
            <a:pPr>
              <a:buNone/>
            </a:pPr>
            <a:r>
              <a:rPr lang="el-GR" dirty="0" smtClean="0"/>
              <a:t>Αριστοτέλης: </a:t>
            </a:r>
            <a:r>
              <a:rPr lang="el-GR" i="1" dirty="0" smtClean="0"/>
              <a:t>Πολιτικά</a:t>
            </a:r>
            <a:r>
              <a:rPr lang="el-GR" dirty="0" smtClean="0"/>
              <a:t> 1275a.</a:t>
            </a:r>
          </a:p>
          <a:p>
            <a:r>
              <a:rPr lang="el-GR" dirty="0" smtClean="0"/>
              <a:t>Κατά την θητεία του άρχοντα Αντιδότου [451 </a:t>
            </a:r>
            <a:r>
              <a:rPr lang="el-GR" dirty="0" err="1" smtClean="0"/>
              <a:t>π.Χ.</a:t>
            </a:r>
            <a:r>
              <a:rPr lang="el-GR" dirty="0" smtClean="0"/>
              <a:t>], λόγω του μεγάλου αριθμού των πολιτών, ψήφισαν πρόταση του Περικλή να θεωρείται πολίτης ο άνδρας που είχε γεννηθεί από δύο γονείς που ήταν γεννημένοι πολίτες.</a:t>
            </a:r>
          </a:p>
          <a:p>
            <a:pPr>
              <a:buNone/>
            </a:pPr>
            <a:r>
              <a:rPr lang="el-GR" dirty="0" smtClean="0"/>
              <a:t>Αριστοτέλης:</a:t>
            </a:r>
            <a:r>
              <a:rPr lang="el-GR" i="1" dirty="0" smtClean="0"/>
              <a:t> </a:t>
            </a:r>
            <a:r>
              <a:rPr lang="el-GR" i="1" dirty="0" err="1" smtClean="0"/>
              <a:t>Άθηναίων</a:t>
            </a:r>
            <a:r>
              <a:rPr lang="el-GR" i="1" dirty="0" smtClean="0"/>
              <a:t> πολιτεία</a:t>
            </a:r>
            <a:r>
              <a:rPr lang="el-GR" dirty="0" smtClean="0"/>
              <a:t> 26.</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Εκκλησία του δήμου</a:t>
            </a:r>
            <a:endParaRPr lang="en-US" dirty="0"/>
          </a:p>
        </p:txBody>
      </p:sp>
      <p:sp>
        <p:nvSpPr>
          <p:cNvPr id="3" name="2 - Θέση περιεχομένου"/>
          <p:cNvSpPr>
            <a:spLocks noGrp="1"/>
          </p:cNvSpPr>
          <p:nvPr>
            <p:ph idx="1"/>
          </p:nvPr>
        </p:nvSpPr>
        <p:spPr>
          <a:xfrm>
            <a:off x="323528" y="1124744"/>
            <a:ext cx="8363272" cy="5472608"/>
          </a:xfrm>
        </p:spPr>
        <p:txBody>
          <a:bodyPr>
            <a:normAutofit fontScale="62500" lnSpcReduction="20000"/>
          </a:bodyPr>
          <a:lstStyle/>
          <a:p>
            <a:pPr>
              <a:buNone/>
            </a:pPr>
            <a:r>
              <a:rPr lang="el-GR" b="1" dirty="0" smtClean="0"/>
              <a:t>Πλάτων, </a:t>
            </a:r>
            <a:r>
              <a:rPr lang="el-GR" b="1" i="1" dirty="0" smtClean="0"/>
              <a:t>Πρωταγόρας</a:t>
            </a:r>
            <a:r>
              <a:rPr lang="el-GR" b="1" dirty="0" smtClean="0"/>
              <a:t> 319</a:t>
            </a:r>
            <a:r>
              <a:rPr lang="en-GB" b="1" dirty="0" smtClean="0"/>
              <a:t>c</a:t>
            </a:r>
            <a:r>
              <a:rPr lang="el-GR" b="1" dirty="0" smtClean="0"/>
              <a:t>-</a:t>
            </a:r>
            <a:r>
              <a:rPr lang="en-GB" b="1" dirty="0" smtClean="0"/>
              <a:t>d</a:t>
            </a:r>
            <a:r>
              <a:rPr lang="el-GR" b="1" dirty="0" smtClean="0"/>
              <a:t>:</a:t>
            </a:r>
          </a:p>
          <a:p>
            <a:pPr>
              <a:buNone/>
            </a:pPr>
            <a:r>
              <a:rPr lang="el-GR" dirty="0" smtClean="0"/>
              <a:t>Παρατηρώ ότι όποτε μαζευόμαστε στην Εκκλησία, όταν η πόλη χρειάζεται να χειριστεί την οικοδομική ανάπτυξη στέλνουμε για χτίστες για να συμβουλεύσουν για τα κτίρια, και όταν πρόκειται για την κατασκευή των πλοίων, στέλνουμε για κατασκευαστές πλοίων, και έτσι συμβαίνει και σε οποιαδήποτε άλλη περίπτωση, που θεωρούν ότι μπορεί κανείς να μάθει και να διδαχθεί. Κι αν κάποιος άλλος, τον οποίο δεν θεωρούν τεχνίτη, προσπαθεί να τους συμβουλεύσει, ακόμα κι αν είναι ωραίος ή πλούσιος ή ένας ευγενής, δεν το αποδέχονται αλλά γελούν και διακόπτουν, μέχρι ο άνδρας που προσπαθεί να μιλήσει να αναγκαστεί από τον θόρυβο να κατέβει ή οι τοξότες τον τραβήξουν και τον απομακρύνουν σύμφωνα με τις διαταγές των Πρυτάνεων. Έτσι δρουν για ζητήματα, που θεωρούν ότι απαιτούν ικανότητες. Αλλά όταν χρειάζεται να αποφασίσουν για την κυβέρνηση της πόλης, ένας ξυλουργός θα σηκωθεί και θα τους συμβουλεύσει, ένας σιδεράς ή ένας μπαλωματής –όλοι είναι το ίδιο– ένας έμπορος ή ένας καπετάνιος πλοίου, πλούσιος ή φτωχός, ευγενικής ή χαμηλής καταγωγής, και κανένας δεν τους αντιτίθεται, όπως γίνεται στις περιπτώσεις που αναφέρθηκαν προηγουμένως, επειδή, αν και δεν έχει μάθει από καμία πηγή και δεν έχει κανένα δάσκαλο, επιχειρεί όμως να προσφέρει συμβουλές.                                                                        </a:t>
            </a:r>
            <a:endParaRPr lang="en-US" dirty="0" smtClean="0"/>
          </a:p>
          <a:p>
            <a:pPr>
              <a:buNone/>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err="1" smtClean="0"/>
              <a:t>Ἀριστοφάνους</a:t>
            </a:r>
            <a:r>
              <a:rPr lang="el-GR" i="1" dirty="0" smtClean="0"/>
              <a:t> </a:t>
            </a:r>
            <a:r>
              <a:rPr lang="el-GR" i="1" dirty="0" err="1" smtClean="0"/>
              <a:t>Ἀχαρνῆς</a:t>
            </a:r>
            <a:r>
              <a:rPr lang="el-GR" i="1" dirty="0" smtClean="0"/>
              <a:t/>
            </a:r>
            <a:br>
              <a:rPr lang="el-GR" i="1" dirty="0" smtClean="0"/>
            </a:br>
            <a:r>
              <a:rPr lang="el-GR" dirty="0" smtClean="0"/>
              <a:t> πρώτη θέση στα </a:t>
            </a:r>
            <a:r>
              <a:rPr lang="el-GR" i="1" dirty="0" err="1" smtClean="0"/>
              <a:t>Λήναια</a:t>
            </a:r>
            <a:r>
              <a:rPr lang="el-GR" i="1" dirty="0" smtClean="0"/>
              <a:t> </a:t>
            </a:r>
            <a:r>
              <a:rPr lang="el-GR" dirty="0" smtClean="0"/>
              <a:t>του 425 </a:t>
            </a:r>
            <a:r>
              <a:rPr lang="el-GR" dirty="0" err="1" smtClean="0"/>
              <a:t>π.Χ.</a:t>
            </a:r>
            <a:endParaRPr lang="en-US" dirty="0"/>
          </a:p>
        </p:txBody>
      </p:sp>
      <p:sp>
        <p:nvSpPr>
          <p:cNvPr id="3" name="2 - Θέση περιεχομένου"/>
          <p:cNvSpPr>
            <a:spLocks noGrp="1"/>
          </p:cNvSpPr>
          <p:nvPr>
            <p:ph idx="1"/>
          </p:nvPr>
        </p:nvSpPr>
        <p:spPr/>
        <p:txBody>
          <a:bodyPr>
            <a:normAutofit fontScale="62500" lnSpcReduction="20000"/>
          </a:bodyPr>
          <a:lstStyle/>
          <a:p>
            <a:pPr>
              <a:buNone/>
            </a:pPr>
            <a:r>
              <a:rPr lang="el-GR" dirty="0" err="1" smtClean="0"/>
              <a:t>Δικαιόπολις</a:t>
            </a:r>
            <a:r>
              <a:rPr lang="el-GR" dirty="0" smtClean="0"/>
              <a:t>: Δεν έχω νιώσει τέτοιο τσούξιμο από τότε που μεγάλωσα αρκετά για να μπορώ να πλένομαι μόνος μου και μου έμπαινε όλο το σαπούνι στα μάτια. Συγκάλεσαν</a:t>
            </a:r>
            <a:r>
              <a:rPr lang="el-GR" i="1" dirty="0" smtClean="0"/>
              <a:t> </a:t>
            </a:r>
            <a:r>
              <a:rPr lang="el-GR" i="1" dirty="0" err="1" smtClean="0"/>
              <a:t>Ἐκκλησία</a:t>
            </a:r>
            <a:r>
              <a:rPr lang="el-GR" i="1" dirty="0" smtClean="0"/>
              <a:t> </a:t>
            </a:r>
            <a:r>
              <a:rPr lang="el-GR" i="1" dirty="0" err="1" smtClean="0"/>
              <a:t>τοῦ</a:t>
            </a:r>
            <a:r>
              <a:rPr lang="el-GR" i="1" dirty="0" smtClean="0"/>
              <a:t> Δήμου</a:t>
            </a:r>
            <a:r>
              <a:rPr lang="el-GR" dirty="0" smtClean="0"/>
              <a:t> με την ανατολή του ήλιο, και </a:t>
            </a:r>
            <a:r>
              <a:rPr lang="el-GR" dirty="0" err="1" smtClean="0"/>
              <a:t>να’τη</a:t>
            </a:r>
            <a:r>
              <a:rPr lang="el-GR" dirty="0" smtClean="0"/>
              <a:t> η Πνύκα – έρημη. Ψιλοκουβεντιάζουν όλοι στην Αγορά, και περιφέρονται κείθε-δώθε για να αποφύγουν το σκοινί με την κόκκινη μπογιά. Ούτε οι </a:t>
            </a:r>
            <a:r>
              <a:rPr lang="el-GR" i="1" dirty="0" smtClean="0"/>
              <a:t>πρυτάνεις</a:t>
            </a:r>
            <a:r>
              <a:rPr lang="el-GR" dirty="0" smtClean="0"/>
              <a:t> δεν έχουν έρθει· θα καταφτάσουν αργοπορημένοι και δεν μπορείτε να βάλετε με τον νου σας πώς θα σπρώχνουν με χέρια και με πόδια για να φτάσουν στα πρώτα καθίσματα – ορδές από δαύτους ορμώντας όλοι μαζί και ταυτοχρόνως. Κι όσο για την ειρήνη, δεν δίνουν δεκάρα. Φτωχιά μου αρχαία πόλη! (17-27)</a:t>
            </a:r>
          </a:p>
          <a:p>
            <a:pPr>
              <a:buNone/>
            </a:pPr>
            <a:r>
              <a:rPr lang="el-GR" dirty="0" smtClean="0"/>
              <a:t>      Έτσι, </a:t>
            </a:r>
            <a:r>
              <a:rPr lang="el-GR" dirty="0" err="1" smtClean="0"/>
              <a:t>να’μια</a:t>
            </a:r>
            <a:r>
              <a:rPr lang="el-GR" dirty="0" smtClean="0"/>
              <a:t>, απολύτως έτοιμος να μπήξω τις φωνές, να διακόψω τους ομιλητές και να τους περιλούσω με βρισιές, σε περίπτωση που κάποιοι υποστηρίξουν οτιδήποτε άλλο εξόν της ειρήνης. Α! </a:t>
            </a:r>
            <a:r>
              <a:rPr lang="el-GR" dirty="0" err="1" smtClean="0"/>
              <a:t>να’τοι</a:t>
            </a:r>
            <a:r>
              <a:rPr lang="el-GR" dirty="0" smtClean="0"/>
              <a:t> κι οι </a:t>
            </a:r>
            <a:r>
              <a:rPr lang="el-GR" i="1" dirty="0" smtClean="0"/>
              <a:t>πρυτάνεις</a:t>
            </a:r>
            <a:r>
              <a:rPr lang="el-GR" dirty="0" smtClean="0"/>
              <a:t>, τώρα που μεσημέριασε! Δεν σας </a:t>
            </a:r>
            <a:r>
              <a:rPr lang="el-GR" dirty="0" err="1" smtClean="0"/>
              <a:t>το΄λεγα</a:t>
            </a:r>
            <a:r>
              <a:rPr lang="el-GR" dirty="0" smtClean="0"/>
              <a:t>; Ακριβώς όπως το είπα – σπρώχνουν με χέρια και με πόδια για μια θέση στη μόστρα.</a:t>
            </a:r>
          </a:p>
          <a:p>
            <a:pPr>
              <a:buNone/>
            </a:pPr>
            <a:r>
              <a:rPr lang="el-GR" dirty="0" smtClean="0"/>
              <a:t>Κήρυκας: Προχωρείτε προς τα εμπρός! Κινηθείτε, εισέλθετε στην καθαγιασμένη περιοχή! Ποιος επιθυμεί να απευθυνθεί στον λαό; (37-44)</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Βουλή των Πεντακοσίων - μέλη</a:t>
            </a:r>
            <a:endParaRPr lang="en-US" dirty="0"/>
          </a:p>
        </p:txBody>
      </p:sp>
      <p:sp>
        <p:nvSpPr>
          <p:cNvPr id="3" name="2 - Θέση περιεχομένου"/>
          <p:cNvSpPr>
            <a:spLocks noGrp="1"/>
          </p:cNvSpPr>
          <p:nvPr>
            <p:ph idx="1"/>
          </p:nvPr>
        </p:nvSpPr>
        <p:spPr>
          <a:xfrm>
            <a:off x="251520" y="1124744"/>
            <a:ext cx="8435280" cy="5544616"/>
          </a:xfrm>
        </p:spPr>
        <p:txBody>
          <a:bodyPr>
            <a:noAutofit/>
          </a:bodyPr>
          <a:lstStyle/>
          <a:p>
            <a:pPr>
              <a:buNone/>
            </a:pPr>
            <a:r>
              <a:rPr lang="el-GR" sz="2400" dirty="0" smtClean="0"/>
              <a:t>      Τα 500 μέλη της </a:t>
            </a:r>
            <a:r>
              <a:rPr lang="el-GR" sz="2400" i="1" dirty="0" err="1" smtClean="0"/>
              <a:t>Βουλῆς</a:t>
            </a:r>
            <a:r>
              <a:rPr lang="el-GR" sz="2400" dirty="0" smtClean="0"/>
              <a:t> (πενήντα από καθεμιά </a:t>
            </a:r>
            <a:r>
              <a:rPr lang="el-GR" sz="2400" i="1" dirty="0" smtClean="0"/>
              <a:t>φυλή</a:t>
            </a:r>
            <a:r>
              <a:rPr lang="el-GR" sz="2400" dirty="0" smtClean="0"/>
              <a:t>) επιλέγονταν με κλήρο. Κάθε </a:t>
            </a:r>
            <a:r>
              <a:rPr lang="el-GR" sz="2400" i="1" dirty="0" err="1" smtClean="0"/>
              <a:t>φυλὴ</a:t>
            </a:r>
            <a:r>
              <a:rPr lang="el-GR" sz="2400" dirty="0" smtClean="0"/>
              <a:t> εκ περιτροπής αναλάμβανε την προεδρία, αναλάμβανε δηλαδή καθήκοντα </a:t>
            </a:r>
            <a:r>
              <a:rPr lang="el-GR" sz="2400" i="1" dirty="0" smtClean="0"/>
              <a:t>πρυτανεύουσας</a:t>
            </a:r>
            <a:r>
              <a:rPr lang="el-GR" sz="2400" dirty="0" smtClean="0"/>
              <a:t> </a:t>
            </a:r>
            <a:r>
              <a:rPr lang="el-GR" sz="2400" i="1" dirty="0" err="1" smtClean="0"/>
              <a:t>φυλῆς</a:t>
            </a:r>
            <a:r>
              <a:rPr lang="el-GR" sz="2400" dirty="0" smtClean="0"/>
              <a:t>. Οι 50 εκπρόσωποί της τότε ονομάζονταν </a:t>
            </a:r>
            <a:r>
              <a:rPr lang="el-GR" sz="2400" i="1" dirty="0" smtClean="0"/>
              <a:t>Πρυτάνεις</a:t>
            </a:r>
            <a:r>
              <a:rPr lang="el-GR" sz="2400" dirty="0" smtClean="0"/>
              <a:t>. Όσο διαρκούσε η θητεία τους δειπνούσαν όλοι μαζί στο </a:t>
            </a:r>
            <a:r>
              <a:rPr lang="el-GR" sz="2400" i="1" dirty="0" err="1" smtClean="0"/>
              <a:t>Πρυτανεῑον</a:t>
            </a:r>
            <a:r>
              <a:rPr lang="el-GR" sz="2400" dirty="0" smtClean="0"/>
              <a:t>, που στεγαζόταν στην </a:t>
            </a:r>
            <a:r>
              <a:rPr lang="el-GR" sz="2400" dirty="0" err="1" smtClean="0"/>
              <a:t>Θ</a:t>
            </a:r>
            <a:r>
              <a:rPr lang="el-GR" sz="2400" i="1" dirty="0" err="1" smtClean="0"/>
              <a:t>ό</a:t>
            </a:r>
            <a:r>
              <a:rPr lang="el-GR" sz="2400" dirty="0" err="1" smtClean="0"/>
              <a:t>λον</a:t>
            </a:r>
            <a:r>
              <a:rPr lang="el-GR" sz="2400" dirty="0" smtClean="0"/>
              <a:t>. Τα χρήματα για το δείπνο των </a:t>
            </a:r>
            <a:r>
              <a:rPr lang="el-GR" sz="2400" i="1" dirty="0" smtClean="0"/>
              <a:t>Πρυτάνεων</a:t>
            </a:r>
            <a:r>
              <a:rPr lang="el-GR" sz="2400" dirty="0" smtClean="0"/>
              <a:t> καταβάλλονταν από το δημόσιο ταμείο. Στην συνέχεια συγκαλούσαν  την </a:t>
            </a:r>
            <a:r>
              <a:rPr lang="el-GR" sz="2400" i="1" dirty="0" err="1" smtClean="0"/>
              <a:t>Βουλὴ</a:t>
            </a:r>
            <a:r>
              <a:rPr lang="el-GR" sz="2400" dirty="0" smtClean="0"/>
              <a:t> και την </a:t>
            </a:r>
            <a:r>
              <a:rPr lang="el-GR" sz="2400" i="1" dirty="0" err="1" smtClean="0"/>
              <a:t>Ἐκκλησία</a:t>
            </a:r>
            <a:r>
              <a:rPr lang="el-GR" sz="2400" i="1" dirty="0" smtClean="0"/>
              <a:t> </a:t>
            </a:r>
            <a:r>
              <a:rPr lang="el-GR" sz="2400" i="1" dirty="0" err="1" smtClean="0"/>
              <a:t>τοῦ</a:t>
            </a:r>
            <a:r>
              <a:rPr lang="el-GR" sz="2400" i="1" dirty="0" smtClean="0"/>
              <a:t> Δήμου</a:t>
            </a:r>
            <a:r>
              <a:rPr lang="el-GR" sz="2400" dirty="0" smtClean="0"/>
              <a:t>. Οι 50 </a:t>
            </a:r>
            <a:r>
              <a:rPr lang="el-GR" sz="2400" i="1" dirty="0" smtClean="0"/>
              <a:t>πρυτάνεις</a:t>
            </a:r>
            <a:r>
              <a:rPr lang="el-GR" sz="2400" dirty="0" smtClean="0"/>
              <a:t> επέλεγαν με κλήρο έναν από την ομάδα τους ως πρόεδρο με καθήκοντα που διαρκούσαν μιαν ημέρα και μια νύχτα. Ο επικεφαλής των </a:t>
            </a:r>
            <a:r>
              <a:rPr lang="el-GR" sz="2400" i="1" dirty="0" smtClean="0"/>
              <a:t>Πρυτάνεων</a:t>
            </a:r>
            <a:r>
              <a:rPr lang="el-GR" sz="2400" dirty="0" smtClean="0"/>
              <a:t> έπρεπε να διανυκτερεύσει στην </a:t>
            </a:r>
            <a:r>
              <a:rPr lang="el-GR" sz="2400" i="1" dirty="0" err="1" smtClean="0"/>
              <a:t>Θόλον</a:t>
            </a:r>
            <a:r>
              <a:rPr lang="el-GR" sz="2400" dirty="0" smtClean="0"/>
              <a:t>, και επέλεγε  το 1/3 των </a:t>
            </a:r>
            <a:r>
              <a:rPr lang="el-GR" sz="2400" i="1" dirty="0" smtClean="0"/>
              <a:t>Πρυτάνεων</a:t>
            </a:r>
            <a:r>
              <a:rPr lang="el-GR" sz="2400" dirty="0" smtClean="0"/>
              <a:t> να μείνουν μαζί του για την νύχτα.</a:t>
            </a:r>
          </a:p>
          <a:p>
            <a:pPr>
              <a:buNone/>
            </a:pPr>
            <a:r>
              <a:rPr lang="el-GR" sz="2400" dirty="0" smtClean="0"/>
              <a:t>Αριστοτέλης: </a:t>
            </a:r>
            <a:r>
              <a:rPr lang="el-GR" sz="2400" i="1" dirty="0" err="1" smtClean="0"/>
              <a:t>Ἀθηναίων</a:t>
            </a:r>
            <a:r>
              <a:rPr lang="el-GR" sz="2400" i="1" dirty="0" smtClean="0"/>
              <a:t> πολιτεία</a:t>
            </a:r>
            <a:r>
              <a:rPr lang="el-GR" sz="2400" dirty="0" smtClean="0"/>
              <a:t> 43-44.</a:t>
            </a:r>
          </a:p>
          <a:p>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smtClean="0"/>
              <a:t>Βουλή των Πεντακοσίων - αρμοδιότητες</a:t>
            </a:r>
            <a:endParaRPr lang="en-US" sz="3600" dirty="0"/>
          </a:p>
        </p:txBody>
      </p:sp>
      <p:sp>
        <p:nvSpPr>
          <p:cNvPr id="3" name="2 - Θέση περιεχομένου"/>
          <p:cNvSpPr>
            <a:spLocks noGrp="1"/>
          </p:cNvSpPr>
          <p:nvPr>
            <p:ph idx="1"/>
          </p:nvPr>
        </p:nvSpPr>
        <p:spPr/>
        <p:txBody>
          <a:bodyPr>
            <a:normAutofit fontScale="70000" lnSpcReduction="20000"/>
          </a:bodyPr>
          <a:lstStyle/>
          <a:p>
            <a:r>
              <a:rPr lang="el-GR" dirty="0" smtClean="0"/>
              <a:t>Η </a:t>
            </a:r>
            <a:r>
              <a:rPr lang="el-GR" i="1" dirty="0" err="1" smtClean="0"/>
              <a:t>Βουλὴ</a:t>
            </a:r>
            <a:r>
              <a:rPr lang="el-GR" dirty="0" smtClean="0"/>
              <a:t> θέτει υπό κρίση τους περισσότερους κυβερνητικούς αξιωματούχους, ιδίως εκείνους που έχουν διαχειριστεί δημόσιο χρήμα. Οι ιδιώτες μπορούν να καταθέσουν στοιχεία εναντίον όποιου αξιωματούχου θέλουν και να τον κατηγορήσουν ότι δεν ενήργησε σύμφωνα με τον νόμο. Αν η </a:t>
            </a:r>
            <a:r>
              <a:rPr lang="el-GR" i="1" dirty="0" smtClean="0"/>
              <a:t>Βουλή</a:t>
            </a:r>
            <a:r>
              <a:rPr lang="el-GR" dirty="0" smtClean="0"/>
              <a:t> καταλήξει ότι ο υπό κατηγορία αξιωματούχος είναι όντως ένοχος, τότε εκείνος με την σειρά του έχει το δικαίωμα να θέσει την υπόθεσή του ενώπιον κανονικού δικαστηρίου.</a:t>
            </a:r>
          </a:p>
          <a:p>
            <a:r>
              <a:rPr lang="el-GR" dirty="0" smtClean="0"/>
              <a:t>Η </a:t>
            </a:r>
            <a:r>
              <a:rPr lang="el-GR" i="1" dirty="0" smtClean="0"/>
              <a:t>Βουλή</a:t>
            </a:r>
            <a:r>
              <a:rPr lang="el-GR" dirty="0" smtClean="0"/>
              <a:t>, επομένως, δεν ασκεί την ανώτατη εξουσία, αλλά εξετάζει και αποφασίζει προκαταρτικά, προτού φέρει μια υπόθεση ενώπιον του λαού. Ο λαός δεν μπορεί να ψηφίσει για τίποτε, αν αυτό προηγουμένως δεν έχει συζητηθεί στην Βουλή και δεν έχει αναγραφεί από τους </a:t>
            </a:r>
            <a:r>
              <a:rPr lang="el-GR" i="1" dirty="0" smtClean="0"/>
              <a:t>Πρυτάνεις</a:t>
            </a:r>
            <a:r>
              <a:rPr lang="el-GR" dirty="0" smtClean="0"/>
              <a:t> στην ημερήσια διάταξη της </a:t>
            </a:r>
            <a:r>
              <a:rPr lang="el-GR" i="1" dirty="0" err="1" smtClean="0"/>
              <a:t>Ἐκκλησίας</a:t>
            </a:r>
            <a:r>
              <a:rPr lang="el-GR" i="1" dirty="0" smtClean="0"/>
              <a:t> </a:t>
            </a:r>
            <a:r>
              <a:rPr lang="el-GR" i="1" dirty="0" err="1" smtClean="0"/>
              <a:t>τοῦ</a:t>
            </a:r>
            <a:r>
              <a:rPr lang="el-GR" i="1" dirty="0" smtClean="0"/>
              <a:t> Δήμου</a:t>
            </a:r>
            <a:r>
              <a:rPr lang="el-GR" dirty="0" smtClean="0"/>
              <a:t>.</a:t>
            </a:r>
          </a:p>
          <a:p>
            <a:pPr>
              <a:buNone/>
            </a:pPr>
            <a:r>
              <a:rPr lang="el-GR" dirty="0" smtClean="0"/>
              <a:t>Αριστοτέλης: </a:t>
            </a:r>
            <a:r>
              <a:rPr lang="el-GR" i="1" dirty="0" err="1" smtClean="0"/>
              <a:t>Ἀθηναίων</a:t>
            </a:r>
            <a:r>
              <a:rPr lang="el-GR" i="1" dirty="0" smtClean="0"/>
              <a:t> πολιτεία</a:t>
            </a:r>
            <a:r>
              <a:rPr lang="el-GR" dirty="0" smtClean="0"/>
              <a:t> 43-45.</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Οι άρχοντες</a:t>
            </a:r>
            <a:endParaRPr lang="en-US" dirty="0"/>
          </a:p>
        </p:txBody>
      </p:sp>
      <p:sp>
        <p:nvSpPr>
          <p:cNvPr id="3" name="2 - Θέση περιεχομένου"/>
          <p:cNvSpPr>
            <a:spLocks noGrp="1"/>
          </p:cNvSpPr>
          <p:nvPr>
            <p:ph idx="1"/>
          </p:nvPr>
        </p:nvSpPr>
        <p:spPr>
          <a:xfrm>
            <a:off x="467544" y="1196752"/>
            <a:ext cx="8219256" cy="4929411"/>
          </a:xfrm>
        </p:spPr>
        <p:txBody>
          <a:bodyPr>
            <a:normAutofit fontScale="70000" lnSpcReduction="20000"/>
          </a:bodyPr>
          <a:lstStyle/>
          <a:p>
            <a:r>
              <a:rPr lang="el-GR" dirty="0" smtClean="0"/>
              <a:t>Πριν από την κλασική εποχή οι άρχοντες, που διοικούσαν την Αθήνα, επιλέγονταν από τους ευγενείς και τους πλουσίους. Στην αρχή διατηρούσαν το αξίωμά τους διά βίου, αλλά αργότερα [περίπου το 700 </a:t>
            </a:r>
            <a:r>
              <a:rPr lang="el-GR" dirty="0" err="1" smtClean="0"/>
              <a:t>π.Χ.</a:t>
            </a:r>
            <a:r>
              <a:rPr lang="el-GR" dirty="0" smtClean="0"/>
              <a:t>] διατηρούσαν το αξίωμά τους για 10 χρόνια.</a:t>
            </a:r>
          </a:p>
          <a:p>
            <a:pPr>
              <a:buNone/>
            </a:pPr>
            <a:r>
              <a:rPr lang="el-GR" dirty="0" smtClean="0"/>
              <a:t>Αριστοτέλης: </a:t>
            </a:r>
            <a:r>
              <a:rPr lang="el-GR" i="1" dirty="0" err="1" smtClean="0"/>
              <a:t>Ἀθηναίων</a:t>
            </a:r>
            <a:r>
              <a:rPr lang="el-GR" i="1" dirty="0" smtClean="0"/>
              <a:t> πολιτεία</a:t>
            </a:r>
            <a:r>
              <a:rPr lang="el-GR" dirty="0" smtClean="0"/>
              <a:t> 3</a:t>
            </a:r>
          </a:p>
          <a:p>
            <a:r>
              <a:rPr lang="el-GR" dirty="0" smtClean="0"/>
              <a:t>Ο άνδρας που επιλεγόταν να είναι ο επικεφαλής των υπολοίπων έδινε το όνομά του στο έτος, ήταν δηλαδή ο </a:t>
            </a:r>
            <a:r>
              <a:rPr lang="el-GR" i="1" dirty="0" err="1" smtClean="0"/>
              <a:t>ἐπώνυμος</a:t>
            </a:r>
            <a:r>
              <a:rPr lang="el-GR" i="1" dirty="0" smtClean="0"/>
              <a:t> </a:t>
            </a:r>
            <a:r>
              <a:rPr lang="el-GR" i="1" dirty="0" err="1" smtClean="0"/>
              <a:t>ἄρχων</a:t>
            </a:r>
            <a:r>
              <a:rPr lang="el-GR" dirty="0" smtClean="0"/>
              <a:t>, και, αν οι Αθηναίοι ήθελαν να δώσουν μια χρονολογία, έλεγαν «</a:t>
            </a:r>
            <a:r>
              <a:rPr lang="el-GR" i="1" dirty="0" err="1" smtClean="0"/>
              <a:t>Ἐπί</a:t>
            </a:r>
            <a:r>
              <a:rPr lang="el-GR" i="1" dirty="0" smtClean="0"/>
              <a:t> </a:t>
            </a:r>
            <a:r>
              <a:rPr lang="el-GR" i="1" dirty="0" err="1" smtClean="0"/>
              <a:t>ἄρχοντος</a:t>
            </a:r>
            <a:r>
              <a:rPr lang="el-GR" i="1" dirty="0" smtClean="0"/>
              <a:t> …</a:t>
            </a:r>
            <a:r>
              <a:rPr lang="el-GR" dirty="0" smtClean="0"/>
              <a:t>». Έχουν διασωθεί ως τις ημέρες μας κατάλογοι σε μαρμάρινες πλάκες με ονόματα </a:t>
            </a:r>
            <a:r>
              <a:rPr lang="el-GR" i="1" dirty="0" err="1" smtClean="0"/>
              <a:t>ἐπωνύμων</a:t>
            </a:r>
            <a:r>
              <a:rPr lang="el-GR" i="1" dirty="0" smtClean="0"/>
              <a:t> </a:t>
            </a:r>
            <a:r>
              <a:rPr lang="el-GR" i="1" dirty="0" err="1" smtClean="0"/>
              <a:t>ἀρχόντων</a:t>
            </a:r>
            <a:r>
              <a:rPr lang="el-GR" dirty="0" smtClean="0"/>
              <a:t>. Πολλές από αυτές τις μαρμάρινες επιγραφές βρίσκονται στο Επιγραφικό Μουσείο, δίπλα στο Εθνικό Αρχαιολογικό Μουσείο, στην Αθήνα.</a:t>
            </a:r>
          </a:p>
          <a:p>
            <a:r>
              <a:rPr lang="el-GR" dirty="0" smtClean="0"/>
              <a:t>Την εποχή του Σόλωνα [594 </a:t>
            </a:r>
            <a:r>
              <a:rPr lang="el-GR" dirty="0" err="1" smtClean="0"/>
              <a:t>π.Χ.</a:t>
            </a:r>
            <a:r>
              <a:rPr lang="el-GR" dirty="0" smtClean="0"/>
              <a:t>] οι </a:t>
            </a:r>
            <a:r>
              <a:rPr lang="el-GR" i="1" dirty="0" err="1" smtClean="0"/>
              <a:t>ἄρχοντες</a:t>
            </a:r>
            <a:r>
              <a:rPr lang="el-GR" dirty="0" smtClean="0"/>
              <a:t> είχαν την εξουσία να εκδίδουν τελεσίδικες αποφάσεις στις δίκες, και δεν αρκούνταν, όπως τώρα, στο έργο της προκαταρτικής ακρόασης.</a:t>
            </a:r>
          </a:p>
          <a:p>
            <a:pPr>
              <a:buNone/>
            </a:pPr>
            <a:r>
              <a:rPr lang="el-GR" dirty="0" smtClean="0"/>
              <a:t>Αριστοτέλης: </a:t>
            </a:r>
            <a:r>
              <a:rPr lang="el-GR" i="1" dirty="0" err="1" smtClean="0"/>
              <a:t>Ἀθηναίων</a:t>
            </a:r>
            <a:r>
              <a:rPr lang="el-GR" i="1" dirty="0" smtClean="0"/>
              <a:t> πολιτεία</a:t>
            </a:r>
            <a:r>
              <a:rPr lang="el-GR" dirty="0" smtClean="0"/>
              <a:t> 3</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Άρειος Πάγος</a:t>
            </a:r>
            <a:endParaRPr lang="en-US" dirty="0"/>
          </a:p>
        </p:txBody>
      </p:sp>
      <p:sp>
        <p:nvSpPr>
          <p:cNvPr id="3" name="2 - Θέση περιεχομένου"/>
          <p:cNvSpPr>
            <a:spLocks noGrp="1"/>
          </p:cNvSpPr>
          <p:nvPr>
            <p:ph idx="1"/>
          </p:nvPr>
        </p:nvSpPr>
        <p:spPr>
          <a:xfrm>
            <a:off x="467544" y="1196752"/>
            <a:ext cx="8219256" cy="4929411"/>
          </a:xfrm>
        </p:spPr>
        <p:txBody>
          <a:bodyPr>
            <a:normAutofit fontScale="77500" lnSpcReduction="20000"/>
          </a:bodyPr>
          <a:lstStyle/>
          <a:p>
            <a:r>
              <a:rPr lang="el-GR" dirty="0" smtClean="0"/>
              <a:t>[Την εποχή του Σόλωνα] το συμβούλιο του </a:t>
            </a:r>
            <a:r>
              <a:rPr lang="el-GR" i="1" dirty="0" err="1" smtClean="0"/>
              <a:t>Ἀρείου</a:t>
            </a:r>
            <a:r>
              <a:rPr lang="el-GR" i="1" dirty="0" smtClean="0"/>
              <a:t> Πάγου</a:t>
            </a:r>
            <a:r>
              <a:rPr lang="el-GR" dirty="0" smtClean="0"/>
              <a:t> ήταν υπεύθυνο για την επίβλεψη της εφαρμογής των νόμων, αλλά στην πραγματικότητα ήλεγχε τις σημαντικότερες υποθέσεις της πολιτείας, με την ανώτατη εξουσία να τιμωρεί τους παραβάτες και να επιβάλει ποινές. Αυτό συνέβαινε επειδή τα μέλη του </a:t>
            </a:r>
            <a:r>
              <a:rPr lang="el-GR" i="1" dirty="0" err="1" smtClean="0"/>
              <a:t>Ἀρείου</a:t>
            </a:r>
            <a:r>
              <a:rPr lang="el-GR" i="1" dirty="0" smtClean="0"/>
              <a:t> Πάγου </a:t>
            </a:r>
            <a:r>
              <a:rPr lang="el-GR" dirty="0" smtClean="0"/>
              <a:t>είχαν διατελέσει </a:t>
            </a:r>
            <a:r>
              <a:rPr lang="el-GR" i="1" dirty="0" err="1" smtClean="0"/>
              <a:t>ἄρχοντες</a:t>
            </a:r>
            <a:r>
              <a:rPr lang="el-GR" dirty="0" smtClean="0"/>
              <a:t>, και οι </a:t>
            </a:r>
            <a:r>
              <a:rPr lang="el-GR" i="1" dirty="0" err="1" smtClean="0"/>
              <a:t>ἄρχοντες</a:t>
            </a:r>
            <a:r>
              <a:rPr lang="el-GR" dirty="0" smtClean="0"/>
              <a:t> προέρχονταν από τις πλούσιες και σημαντικές οικογένειες.</a:t>
            </a:r>
          </a:p>
          <a:p>
            <a:pPr>
              <a:buNone/>
            </a:pPr>
            <a:r>
              <a:rPr lang="el-GR" dirty="0" smtClean="0"/>
              <a:t>Αριστοτέλης: </a:t>
            </a:r>
            <a:r>
              <a:rPr lang="el-GR" i="1" dirty="0" err="1" smtClean="0"/>
              <a:t>Ἀθηναίων</a:t>
            </a:r>
            <a:r>
              <a:rPr lang="el-GR" i="1" dirty="0" smtClean="0"/>
              <a:t> πολιτεία</a:t>
            </a:r>
            <a:r>
              <a:rPr lang="el-GR" dirty="0" smtClean="0"/>
              <a:t> 3</a:t>
            </a:r>
          </a:p>
          <a:p>
            <a:r>
              <a:rPr lang="el-GR" dirty="0" smtClean="0"/>
              <a:t>Το συμβούλιο του </a:t>
            </a:r>
            <a:r>
              <a:rPr lang="el-GR" i="1" dirty="0" err="1" smtClean="0"/>
              <a:t>Ἀρείου</a:t>
            </a:r>
            <a:r>
              <a:rPr lang="el-GR" i="1" dirty="0" smtClean="0"/>
              <a:t> Πάγου</a:t>
            </a:r>
            <a:r>
              <a:rPr lang="el-GR" dirty="0" smtClean="0"/>
              <a:t> είχε καλή φήμη την εποχή των Περσικών πολέμων και λέχθηκε ότι κράτησε το αθηναϊκό πολίτευμα «</a:t>
            </a:r>
            <a:r>
              <a:rPr lang="el-GR" dirty="0" err="1" smtClean="0"/>
              <a:t>καλοκουρδισμένο</a:t>
            </a:r>
            <a:r>
              <a:rPr lang="el-GR" dirty="0" smtClean="0"/>
              <a:t>».</a:t>
            </a:r>
          </a:p>
          <a:p>
            <a:pPr>
              <a:buNone/>
            </a:pPr>
            <a:r>
              <a:rPr lang="el-GR" dirty="0" smtClean="0"/>
              <a:t>Αριστοτέλης: </a:t>
            </a:r>
            <a:r>
              <a:rPr lang="el-GR" i="1" dirty="0" smtClean="0"/>
              <a:t>Πολιτικά</a:t>
            </a:r>
            <a:r>
              <a:rPr lang="el-GR" dirty="0" smtClean="0"/>
              <a:t> 1304a 25</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Εφιάλτης - 462 </a:t>
            </a:r>
            <a:r>
              <a:rPr lang="el-GR" dirty="0" err="1" smtClean="0"/>
              <a:t>π.Χ.</a:t>
            </a:r>
            <a:endParaRPr lang="en-US" dirty="0"/>
          </a:p>
        </p:txBody>
      </p:sp>
      <p:sp>
        <p:nvSpPr>
          <p:cNvPr id="3" name="2 - Θέση περιεχομένου"/>
          <p:cNvSpPr>
            <a:spLocks noGrp="1"/>
          </p:cNvSpPr>
          <p:nvPr>
            <p:ph idx="1"/>
          </p:nvPr>
        </p:nvSpPr>
        <p:spPr/>
        <p:txBody>
          <a:bodyPr>
            <a:normAutofit fontScale="62500" lnSpcReduction="20000"/>
          </a:bodyPr>
          <a:lstStyle/>
          <a:p>
            <a:pPr>
              <a:buNone/>
            </a:pPr>
            <a:r>
              <a:rPr lang="el-GR" dirty="0" smtClean="0"/>
              <a:t>Ο νόμος που ψήφισε η Εκκλησία το δήμου με πρωτοβουλία του Εφιάλτη:</a:t>
            </a:r>
          </a:p>
          <a:p>
            <a:r>
              <a:rPr lang="el-GR" dirty="0" smtClean="0"/>
              <a:t>Μετέφερε πολιτικές, ελεγκτικές και δικαστικές αρμοδιότητες του Αρείου Πάγου στην Εκκλησία του δήμου, τη βουλή και τα λαϊκά δικαστήρια της Ηλιαίας. Ο Άρειος Πάγος διατήρησε μόνο τη δικαστική αρμοδιότητα για φόνους εκ προθέσεως, τραυματισμούς με σκοπό το φόνο, εμπρησμούς, δηλητηριάσεις και κοπές ιερών δέντρων, όταν και οι δύο διάδικοι ήταν Αθηναίοι πολίτες</a:t>
            </a:r>
          </a:p>
          <a:p>
            <a:r>
              <a:rPr lang="el-GR" dirty="0" smtClean="0"/>
              <a:t>Επιφόρτισε τη βουλή με το συντονισμό και την επίβλεψη των αρχών που εμπλέκονταν σε πράξεις διοικήσεως και την αντιμετώπιση όλων των προβλημάτων που ανέκυπταν στο διάστημα ανάμεσα σε δύο συνεδριάσεις του δήμου.</a:t>
            </a:r>
          </a:p>
          <a:p>
            <a:r>
              <a:rPr lang="el-GR" dirty="0" smtClean="0"/>
              <a:t>Μετέτρεψε τη </a:t>
            </a:r>
            <a:r>
              <a:rPr lang="el-GR" dirty="0" err="1" smtClean="0"/>
              <a:t>σολώνεια</a:t>
            </a:r>
            <a:r>
              <a:rPr lang="el-GR" dirty="0" smtClean="0"/>
              <a:t> Ηλιαία, που ως τότε συνερχόταν ολόκληρη και πιθανόν ταυτιζόταν με την εκκλησία του δήμου, σε «δεξαμενή» 6000 κληρωμένων και ορκισμένων Αθηναίων άνω των 30 ετών, από την οποία λαμβάνονται στο εξής οι δικαστές για τα </a:t>
            </a:r>
            <a:r>
              <a:rPr lang="el-GR" dirty="0" err="1" smtClean="0"/>
              <a:t>ηλιαστικά</a:t>
            </a:r>
            <a:r>
              <a:rPr lang="el-GR" dirty="0" smtClean="0"/>
              <a:t> δικαστήρια.</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b="1" dirty="0" smtClean="0"/>
              <a:t>Αριστοτέλης </a:t>
            </a:r>
            <a:r>
              <a:rPr lang="el-GR" b="1" i="1" dirty="0" smtClean="0"/>
              <a:t>Πολιτικά</a:t>
            </a:r>
            <a:r>
              <a:rPr lang="el-GR" b="1" dirty="0" smtClean="0"/>
              <a:t> 1317</a:t>
            </a:r>
            <a:r>
              <a:rPr lang="en-GB" b="1" dirty="0" smtClean="0"/>
              <a:t>b</a:t>
            </a:r>
            <a:r>
              <a:rPr lang="el-GR" b="1" dirty="0" smtClean="0"/>
              <a:t>17:</a:t>
            </a:r>
            <a:endParaRPr lang="en-US" dirty="0"/>
          </a:p>
        </p:txBody>
      </p:sp>
      <p:sp>
        <p:nvSpPr>
          <p:cNvPr id="3" name="2 - Θέση περιεχομένου"/>
          <p:cNvSpPr>
            <a:spLocks noGrp="1"/>
          </p:cNvSpPr>
          <p:nvPr>
            <p:ph idx="1"/>
          </p:nvPr>
        </p:nvSpPr>
        <p:spPr>
          <a:xfrm>
            <a:off x="395536" y="1268760"/>
            <a:ext cx="8291264" cy="5256584"/>
          </a:xfrm>
        </p:spPr>
        <p:txBody>
          <a:bodyPr>
            <a:normAutofit fontScale="62500" lnSpcReduction="20000"/>
          </a:bodyPr>
          <a:lstStyle/>
          <a:p>
            <a:r>
              <a:rPr lang="el-GR" dirty="0" smtClean="0"/>
              <a:t>«Τα χαρακτηριστικά της δημοκρατίας είναι τα ακόλουθα. Ότι όλα τα αξιώματα ανατίθενται σε ολόκληρο τον πληθυσμό. Ότι ο λαός κυβερνά τους πολίτες και κάθε πολίτης με τη σειρά του κυβερνά το λαό. Ότι τα αξιώματα διανέμονται μετά από κλήρωση, εκείνα που δεν απαιτούν εμπειρία ή επιδεξιότητα. Ότι κάθε αξίωμα δεν βασίζεται σε περιουσιακές προϋποθέσεις ή σε κάποιο ελάχιστο οικονομικό προνόμιο. Ότι το ίδιο άτομο δεν μπορεί να παραμείνει στο ίδιο αξίωμα δύο φορές, ή μόνο μερικές φορές, σε λίγες εξαιρέσεις, εκτός από εκείνα τα αξιώματα, που συνδέονται με τον πόλεμο. Ότι είτε τα αξιώματα διαρκούν λίγο χρόνο σε όλες τις περιπτώσεις είτε όπου αυτό είναι δυνατό. Ότι καθένας από ολόκληρο τον πληθυσμό μπορεί να υπηρετήσει ως δικαστής σε κάθε περίπτωση ή στις περισσότερες περιπτώσεις, και στις πιο σημαντικές και αποφασιστικές... Ότι η Εκκλησία έχει την απόλυτη εξουσία ενώ κανένα αξίωμα δεν εμπεριέχει εξουσία πάνω σε οποιοδήποτε ζήτημα ή μόνο σε πολύ ασήμαντα ζητήματα, ή η Βουλή έχει την εξουσία στα πιο σημαντικά θέματα (η Βουλή είναι το πιο δημοκρατικό σώμα...). Έπειτα ξανά ότι, κατά το ιδανικό μέτρο, όλοι πληρώνονται, η Εκκλησία, τα δικαστήρια, τα αξιώματα ή η αποτυχία συμμετοχής στα αξιώματα, τα δικαστήρια, τη Βουλή και την κυρία εκκλησία, ή εκείνα τα αξιώματα, στα οποία πρέπει τα άτομα να δειπνούν μαζί...»</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274638"/>
            <a:ext cx="8147248" cy="418058"/>
          </a:xfrm>
        </p:spPr>
        <p:txBody>
          <a:bodyPr>
            <a:normAutofit fontScale="90000"/>
          </a:bodyPr>
          <a:lstStyle/>
          <a:p>
            <a:r>
              <a:rPr lang="el-GR" dirty="0" smtClean="0"/>
              <a:t>Περικλής 495-429 </a:t>
            </a:r>
            <a:r>
              <a:rPr lang="el-GR" dirty="0" err="1" smtClean="0"/>
              <a:t>π.Χ.</a:t>
            </a:r>
            <a:endParaRPr lang="en-US" dirty="0"/>
          </a:p>
        </p:txBody>
      </p:sp>
      <p:sp>
        <p:nvSpPr>
          <p:cNvPr id="3" name="2 - Θέση περιεχομένου"/>
          <p:cNvSpPr>
            <a:spLocks noGrp="1"/>
          </p:cNvSpPr>
          <p:nvPr>
            <p:ph idx="1"/>
          </p:nvPr>
        </p:nvSpPr>
        <p:spPr>
          <a:xfrm>
            <a:off x="179512" y="692696"/>
            <a:ext cx="8568952" cy="6165304"/>
          </a:xfrm>
        </p:spPr>
        <p:txBody>
          <a:bodyPr>
            <a:noAutofit/>
          </a:bodyPr>
          <a:lstStyle/>
          <a:p>
            <a:r>
              <a:rPr lang="el-GR" sz="1400" dirty="0" smtClean="0"/>
              <a:t>Ο Περικλής </a:t>
            </a:r>
            <a:r>
              <a:rPr lang="el-GR" sz="1400" b="1" i="1" dirty="0" smtClean="0"/>
              <a:t>ενίσχυσε τον ρόλο της Εκκλησίας του Δήμου</a:t>
            </a:r>
            <a:r>
              <a:rPr lang="el-GR" sz="1400" dirty="0" smtClean="0"/>
              <a:t>. </a:t>
            </a:r>
          </a:p>
          <a:p>
            <a:r>
              <a:rPr lang="el-GR" sz="1400" b="1" i="1" dirty="0" smtClean="0"/>
              <a:t>Η έκταση των αρμοδιοτήτων της Βουλής, συνεπώς και η σημασία της για την αθηναϊκή δημοκρατία, υποθέτουμε ότι ενισχύθηκαν σημαντικά</a:t>
            </a:r>
            <a:r>
              <a:rPr lang="el-GR" sz="1400" dirty="0" smtClean="0"/>
              <a:t> κατά την εποχή του Περικλή. Προφανώς η Βουλή ασκούσε </a:t>
            </a:r>
            <a:r>
              <a:rPr lang="el-GR" sz="1400" dirty="0" err="1" smtClean="0"/>
              <a:t>προβουλευτική</a:t>
            </a:r>
            <a:r>
              <a:rPr lang="el-GR" sz="1400" dirty="0" smtClean="0"/>
              <a:t> δραστηριότητα, διαμόρφωνε δηλαδή τις προτάσεις που υποβάλλονταν στην Εκκλησία του Δήμου για να τεθούν προς ψήφιση. </a:t>
            </a:r>
          </a:p>
          <a:p>
            <a:r>
              <a:rPr lang="el-GR" sz="1400" b="1" i="1" dirty="0" smtClean="0"/>
              <a:t>Η συμμετοχή των χαμηλότερων κοινωνικών στρωμάτων στην διοίκηση του κράτους αυξήθηκε σημαντικά</a:t>
            </a:r>
            <a:r>
              <a:rPr lang="el-GR" sz="1400" dirty="0" smtClean="0"/>
              <a:t>. Ο Περικλής έκανε προσιτό το αξίωμα των Εννέα Αρχόντων και στην τρίτη τάξη της αθηναϊκής κοινωνίας, τους </a:t>
            </a:r>
            <a:r>
              <a:rPr lang="el-GR" sz="1400" i="1" dirty="0" smtClean="0"/>
              <a:t>ζευγίτες</a:t>
            </a:r>
            <a:r>
              <a:rPr lang="el-GR" sz="1400" dirty="0" smtClean="0"/>
              <a:t>, (457 </a:t>
            </a:r>
            <a:r>
              <a:rPr lang="el-GR" sz="1400" dirty="0" err="1" smtClean="0"/>
              <a:t>π.Χ.</a:t>
            </a:r>
            <a:r>
              <a:rPr lang="el-GR" sz="1400" dirty="0" smtClean="0"/>
              <a:t>). Το δικαίωμα αυτό αποτελούσε παλαιό αίτημα της τρίτης τάξης, παραχωρήθηκε όμως κατά την εποχή του Περικλή, καθώς ο τελευταίος αντιλήφθηκε ότι η πόλη, η οποία διεξήγε την εποχή αυτή διμέτωπο αγώνα, είχε ανάγκη την υποστήριξη των ευρύτερων κοινωνικών στρωμάτων, κυρίως των ζευγιτών, καθώς οι τελευταίοι αποτελούσαν τον κύριο όγκο του σώματος των οπλιτών. Οι </a:t>
            </a:r>
            <a:r>
              <a:rPr lang="el-GR" sz="1400" i="1" dirty="0" smtClean="0"/>
              <a:t>θήτες</a:t>
            </a:r>
            <a:r>
              <a:rPr lang="el-GR" sz="1400" dirty="0" smtClean="0"/>
              <a:t> φαίνεται ότι απέκτησαν αυτό το δικαίωμα μόνο λίγο πριν το ξέσπασμα του Πελοποννησιακού Πολέμου, καθώς, εξαιτίας της προοπτικής εκρήξεως του πολέμου, ήταν αναγκαίο να ικανοποιηθεί η πολυπληθέστερη αυτή τάξη της πολιτείας. Με την επέκταση του </a:t>
            </a:r>
            <a:r>
              <a:rPr lang="el-GR" sz="1400" dirty="0" err="1" smtClean="0"/>
              <a:t>διακιώματος</a:t>
            </a:r>
            <a:r>
              <a:rPr lang="el-GR" sz="1400" dirty="0" smtClean="0"/>
              <a:t> συμμετοχής και των θητών στο ύψιστο αξίωμα της πολιτείας δεν έμενε πια λειτούργημα που να μην επιτρέπεται να το ασκήσει οποιοσδήποτε Αθηναίος πολίτης. </a:t>
            </a:r>
          </a:p>
          <a:p>
            <a:r>
              <a:rPr lang="el-GR" sz="1400" dirty="0" smtClean="0"/>
              <a:t>Επίσης </a:t>
            </a:r>
            <a:r>
              <a:rPr lang="el-GR" sz="1400" b="1" i="1" dirty="0" smtClean="0"/>
              <a:t>καθιερώθηκε η εκλογή των αρχόντων με κλήρωση</a:t>
            </a:r>
            <a:r>
              <a:rPr lang="el-GR" sz="1400" dirty="0" smtClean="0"/>
              <a:t>, γεγονός το οποίο προέβαλε την πεποίθηση αλλά και προωθούσε το αίτημα περί της ίσης αξίας όλων των πολιτών έναντι της πολιτείας. </a:t>
            </a:r>
          </a:p>
          <a:p>
            <a:r>
              <a:rPr lang="el-GR" sz="1400" dirty="0" smtClean="0"/>
              <a:t>Η ιδέα και η εφαρμογή του </a:t>
            </a:r>
            <a:r>
              <a:rPr lang="el-GR" sz="1400" b="1" i="1" dirty="0" smtClean="0"/>
              <a:t>θεσμού της «</a:t>
            </a:r>
            <a:r>
              <a:rPr lang="el-GR" sz="1400" b="1" i="1" dirty="0" err="1" smtClean="0"/>
              <a:t>μισθοφοράς</a:t>
            </a:r>
            <a:r>
              <a:rPr lang="el-GR" sz="1400" b="1" i="1" dirty="0" smtClean="0"/>
              <a:t>»</a:t>
            </a:r>
            <a:r>
              <a:rPr lang="el-GR" sz="1400" dirty="0" smtClean="0"/>
              <a:t> ανήκει στον Περικλή και γενικεύθηκε για όλους τους κληρωτούς άρχοντες πριν από το θάνατό του (429/8 </a:t>
            </a:r>
            <a:r>
              <a:rPr lang="el-GR" sz="1400" dirty="0" err="1" smtClean="0"/>
              <a:t>π.Χ.</a:t>
            </a:r>
            <a:r>
              <a:rPr lang="el-GR" sz="1400" dirty="0" smtClean="0"/>
              <a:t>). </a:t>
            </a:r>
          </a:p>
          <a:p>
            <a:r>
              <a:rPr lang="el-GR" sz="1400" dirty="0" smtClean="0"/>
              <a:t>Θεσπίστηκε </a:t>
            </a:r>
            <a:r>
              <a:rPr lang="el-GR" sz="1400" b="1" i="1" dirty="0" smtClean="0"/>
              <a:t>το μέτρο των «θεωρικών»</a:t>
            </a:r>
            <a:r>
              <a:rPr lang="el-GR" sz="1400" dirty="0" smtClean="0"/>
              <a:t>, δηλαδή η επιχορήγηση των απόρων από το δημόσιο ταμείο προκειμένου να παρακολουθούν τους δραματικούς αγώνες.</a:t>
            </a:r>
            <a:endParaRPr lang="en-US" sz="1400" dirty="0" smtClean="0"/>
          </a:p>
          <a:p>
            <a:r>
              <a:rPr lang="el-GR" sz="1400" dirty="0" smtClean="0"/>
              <a:t>Το 458 </a:t>
            </a:r>
            <a:r>
              <a:rPr lang="el-GR" sz="1400" dirty="0" err="1" smtClean="0"/>
              <a:t>π.Χ.</a:t>
            </a:r>
            <a:r>
              <a:rPr lang="el-GR" sz="1400" dirty="0" smtClean="0"/>
              <a:t> μείωσε το μέγεθος της απαιτούμενης περιουσίας πού έπρεπε να έχει κάποιος ώστε να γίνει Επώνυμος Άρχων. </a:t>
            </a:r>
          </a:p>
          <a:p>
            <a:r>
              <a:rPr lang="el-GR" sz="1400" dirty="0" smtClean="0"/>
              <a:t>Λίγο μετά το 454 </a:t>
            </a:r>
            <a:r>
              <a:rPr lang="el-GR" sz="1400" dirty="0" err="1" smtClean="0"/>
              <a:t>π.Χ.</a:t>
            </a:r>
            <a:r>
              <a:rPr lang="el-GR" sz="1400" dirty="0" smtClean="0"/>
              <a:t> αύξησε τον μισθό των δικαστικών της Ηλιαίας.</a:t>
            </a:r>
            <a:endParaRPr lang="el-GR" sz="1400" baseline="30000" dirty="0" smtClean="0"/>
          </a:p>
          <a:p>
            <a:r>
              <a:rPr lang="el-GR" sz="1400" dirty="0" smtClean="0"/>
              <a:t>Το 451 </a:t>
            </a:r>
            <a:r>
              <a:rPr lang="el-GR" sz="1400" dirty="0" err="1" smtClean="0"/>
              <a:t>π.Χ.</a:t>
            </a:r>
            <a:r>
              <a:rPr lang="el-GR" sz="1400" dirty="0" smtClean="0"/>
              <a:t> εισήγαγε τον νόμο που επέτρεπε σε κάποιον να αποκτήσει την αθηναϊκή υπηκοότητα μόνο εφόσον και οι δύο του γονείς ήταν Αθηναίοι.</a:t>
            </a:r>
            <a:endParaRPr lang="el-GR" sz="1400" baseline="300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0"/>
            <a:ext cx="8157592" cy="908720"/>
          </a:xfrm>
        </p:spPr>
        <p:txBody>
          <a:bodyPr/>
          <a:lstStyle/>
          <a:p>
            <a:r>
              <a:rPr lang="el-GR" dirty="0" smtClean="0"/>
              <a:t>Περικλής- πολιτική εξουσία</a:t>
            </a:r>
            <a:endParaRPr lang="en-US" dirty="0"/>
          </a:p>
        </p:txBody>
      </p:sp>
      <p:pic>
        <p:nvPicPr>
          <p:cNvPr id="43010" name="Picture 2" descr="C:\Users\uop\Desktop\Pericles_Pio-Clementino_Inv269.jpg"/>
          <p:cNvPicPr>
            <a:picLocks noGrp="1" noChangeAspect="1" noChangeArrowheads="1"/>
          </p:cNvPicPr>
          <p:nvPr>
            <p:ph idx="1"/>
          </p:nvPr>
        </p:nvPicPr>
        <p:blipFill>
          <a:blip r:embed="rId2" cstate="print"/>
          <a:srcRect/>
          <a:stretch>
            <a:fillRect/>
          </a:stretch>
        </p:blipFill>
        <p:spPr bwMode="auto">
          <a:xfrm>
            <a:off x="395537" y="692696"/>
            <a:ext cx="2952327" cy="5934179"/>
          </a:xfrm>
          <a:prstGeom prst="rect">
            <a:avLst/>
          </a:prstGeom>
          <a:noFill/>
        </p:spPr>
      </p:pic>
      <p:sp>
        <p:nvSpPr>
          <p:cNvPr id="43011" name="Rectangle 3"/>
          <p:cNvSpPr>
            <a:spLocks noChangeArrowheads="1"/>
          </p:cNvSpPr>
          <p:nvPr/>
        </p:nvSpPr>
        <p:spPr bwMode="auto">
          <a:xfrm>
            <a:off x="3635896" y="1075132"/>
            <a:ext cx="504056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tab pos="0" algn="l"/>
              </a:tabLst>
            </a:pP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Μετά τον οστρακισμό του Κίμωνα και τον βίαιο θάνατο του Εφιάλτη, κατά το έτος </a:t>
            </a:r>
            <a:r>
              <a:rPr kumimoji="0" lang="el-GR" b="1"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461 </a:t>
            </a:r>
            <a:r>
              <a:rPr kumimoji="0" lang="el-GR" b="1"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π.Χ.</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στην πολιτική σκηνή της Αθήνας αναδείχθηκε ένας γόνος του επιφανούς οίκου των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Αλκμαιωνιδών</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που επρόκειτο να οδηγήσει την Αθήνα στο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απώγειο</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της δύναμής της και την αθηναϊκή δημοκρατία στην πλέον ολοκληρωμένη της μορφή, ο Περικλής, υιός του Ξανθίππου (495-429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π.Χ.</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a:t>
            </a:r>
          </a:p>
          <a:p>
            <a:pPr marL="0" marR="0" lvl="0" indent="450850" algn="l" defTabSz="914400" rtl="0" eaLnBrk="0" fontAlgn="base" latinLnBrk="0" hangingPunct="0">
              <a:lnSpc>
                <a:spcPct val="100000"/>
              </a:lnSpc>
              <a:spcBef>
                <a:spcPct val="0"/>
              </a:spcBef>
              <a:spcAft>
                <a:spcPct val="0"/>
              </a:spcAft>
              <a:buClrTx/>
              <a:buSzTx/>
              <a:buFontTx/>
              <a:buNone/>
              <a:tabLst>
                <a:tab pos="0" algn="l"/>
              </a:tabLst>
            </a:pP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Ύστερα από τον εξοστρακισμό του αντιπάλου του Θουκυδίδη, υιού του Μελησία το 443 </a:t>
            </a:r>
            <a:r>
              <a:rPr kumimoji="0" lang="el-GR" b="0" i="0" u="none" strike="noStrike" cap="none" normalizeH="0" baseline="0" dirty="0" err="1" smtClean="0">
                <a:ln>
                  <a:noFill/>
                </a:ln>
                <a:solidFill>
                  <a:schemeClr val="tx1"/>
                </a:solidFill>
                <a:effectLst/>
                <a:latin typeface="Georgia" pitchFamily="18" charset="0"/>
                <a:ea typeface="Calibri" pitchFamily="34" charset="0"/>
                <a:cs typeface="Times New Roman" pitchFamily="18" charset="0"/>
              </a:rPr>
              <a:t>π.Χ.</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ο Περικλής εκλεγόταν για περισσότερα συναπτά έτη στρατηγός. Ο ίδιος ο Θουκυδίδης σε γνωστό χωρίο του (2. 65. 9.) αναφέρεται στο είδος της εξουσίας του Περικλή ως εξής: «</a:t>
            </a:r>
            <a:r>
              <a:rPr kumimoji="0" lang="el-GR" b="0" i="1"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Η αθηναϊκή πολιτεία ήταν μόνον κατ’ όνομα δημοκρατία, στην πραγματικότητα δε η αρχή του πρώτου ανδρός</a:t>
            </a:r>
            <a:r>
              <a:rPr kumimoji="0" lang="el-GR" b="0" i="0" u="none" strike="noStrike" cap="none" normalizeH="0" baseline="0" dirty="0" smtClean="0">
                <a:ln>
                  <a:noFill/>
                </a:ln>
                <a:solidFill>
                  <a:schemeClr val="tx1"/>
                </a:solidFill>
                <a:effectLst/>
                <a:latin typeface="Georgia" pitchFamily="18" charset="0"/>
                <a:ea typeface="Calibri" pitchFamily="34" charset="0"/>
                <a:cs typeface="Times New Roman" pitchFamily="18" charset="0"/>
              </a:rPr>
              <a:t>». </a:t>
            </a:r>
            <a:endParaRPr kumimoji="0" lang="el-G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778098"/>
          </a:xfrm>
        </p:spPr>
        <p:txBody>
          <a:bodyPr/>
          <a:lstStyle/>
          <a:p>
            <a:r>
              <a:rPr lang="el-GR" dirty="0" smtClean="0"/>
              <a:t>ΕΠΟΧΗ ΤΟΥ ΠΕΡΙΚΛΗ</a:t>
            </a:r>
            <a:endParaRPr lang="en-US" dirty="0"/>
          </a:p>
        </p:txBody>
      </p:sp>
      <p:sp>
        <p:nvSpPr>
          <p:cNvPr id="3" name="2 - Θέση περιεχομένου"/>
          <p:cNvSpPr>
            <a:spLocks noGrp="1"/>
          </p:cNvSpPr>
          <p:nvPr>
            <p:ph idx="1"/>
          </p:nvPr>
        </p:nvSpPr>
        <p:spPr>
          <a:xfrm>
            <a:off x="467544" y="1052736"/>
            <a:ext cx="8219256" cy="5073427"/>
          </a:xfrm>
        </p:spPr>
        <p:txBody>
          <a:bodyPr>
            <a:normAutofit fontScale="70000" lnSpcReduction="20000"/>
          </a:bodyPr>
          <a:lstStyle/>
          <a:p>
            <a:pPr lvl="0"/>
            <a:r>
              <a:rPr lang="el-GR" dirty="0" smtClean="0"/>
              <a:t>Πολιτειακές αλλαγές</a:t>
            </a:r>
            <a:endParaRPr lang="en-US" dirty="0" smtClean="0"/>
          </a:p>
          <a:p>
            <a:pPr lvl="0"/>
            <a:r>
              <a:rPr lang="el-GR" dirty="0" smtClean="0"/>
              <a:t>Πνευματική-καλλιτεχνική ανάπτυξη</a:t>
            </a:r>
            <a:endParaRPr lang="en-US" dirty="0" smtClean="0"/>
          </a:p>
          <a:p>
            <a:pPr lvl="0"/>
            <a:r>
              <a:rPr lang="el-GR" dirty="0" smtClean="0"/>
              <a:t>Άνθηση της αττικής βιοτεχνίας και του εμπορίου</a:t>
            </a:r>
            <a:endParaRPr lang="en-US" dirty="0" smtClean="0"/>
          </a:p>
          <a:p>
            <a:pPr lvl="0"/>
            <a:r>
              <a:rPr lang="el-GR" dirty="0" smtClean="0"/>
              <a:t>Επέκταση και ισχυροποίηση της αθηναϊκής κυριαρχίας εντός της Συμμαχίας</a:t>
            </a:r>
            <a:endParaRPr lang="en-US" dirty="0" smtClean="0"/>
          </a:p>
          <a:p>
            <a:pPr lvl="0"/>
            <a:r>
              <a:rPr lang="el-GR" dirty="0" smtClean="0"/>
              <a:t>Διεύρυνση της σφαίρας επιρροής της Αθήνας μέσω της ίδρυσης σημαντικών αποικιών κι ενός </a:t>
            </a:r>
            <a:r>
              <a:rPr lang="el-GR" dirty="0" err="1" smtClean="0"/>
              <a:t>εκτεταμμένου</a:t>
            </a:r>
            <a:r>
              <a:rPr lang="el-GR" dirty="0" smtClean="0"/>
              <a:t> δικτύου κληρουχιών κυρίως στα δυτικά και βόρεια του ελληνικού κόσμου.</a:t>
            </a:r>
            <a:endParaRPr lang="en-US" dirty="0" smtClean="0"/>
          </a:p>
          <a:p>
            <a:pPr lvl="0"/>
            <a:r>
              <a:rPr lang="el-GR" dirty="0" smtClean="0"/>
              <a:t>Το Πανελλήνιο Συνέδριο και η ιδέα περί «</a:t>
            </a:r>
            <a:r>
              <a:rPr lang="el-GR" dirty="0" err="1" smtClean="0"/>
              <a:t>κοινοπραγίας</a:t>
            </a:r>
            <a:r>
              <a:rPr lang="el-GR" dirty="0" smtClean="0"/>
              <a:t>» του ελληνικού κόσμου</a:t>
            </a:r>
            <a:endParaRPr lang="en-US" dirty="0" smtClean="0"/>
          </a:p>
          <a:p>
            <a:pPr lvl="0"/>
            <a:r>
              <a:rPr lang="el-GR" dirty="0" smtClean="0"/>
              <a:t>Σταδιακή μετατροπή της αρχηγίας των Αθηναίων στα πλαίσια της Συμμαχίας σε </a:t>
            </a:r>
            <a:r>
              <a:rPr lang="el-GR" i="1" dirty="0" err="1" smtClean="0"/>
              <a:t>ἀρχήν</a:t>
            </a:r>
            <a:r>
              <a:rPr lang="el-GR" i="1" dirty="0" smtClean="0"/>
              <a:t> </a:t>
            </a:r>
            <a:r>
              <a:rPr lang="el-GR" i="1" dirty="0" err="1" smtClean="0"/>
              <a:t>ἐπὶ</a:t>
            </a:r>
            <a:r>
              <a:rPr lang="el-GR" i="1" dirty="0" smtClean="0"/>
              <a:t> </a:t>
            </a:r>
            <a:r>
              <a:rPr lang="el-GR" i="1" dirty="0" err="1" smtClean="0"/>
              <a:t>τῶν</a:t>
            </a:r>
            <a:r>
              <a:rPr lang="el-GR" i="1" dirty="0" smtClean="0"/>
              <a:t> Συμμάχων</a:t>
            </a:r>
            <a:r>
              <a:rPr lang="el-GR" b="1" dirty="0" smtClean="0"/>
              <a:t>.</a:t>
            </a:r>
            <a:endParaRPr lang="en-US" dirty="0" smtClean="0"/>
          </a:p>
          <a:p>
            <a:pPr lvl="0"/>
            <a:r>
              <a:rPr lang="el-GR" dirty="0" smtClean="0"/>
              <a:t>Χαρακτηριστικά γνωρίσματα της αθηναϊκής ηγεμονικής πολιτικής</a:t>
            </a:r>
            <a:endParaRPr lang="en-US" dirty="0" smtClean="0"/>
          </a:p>
          <a:p>
            <a:pPr lvl="0"/>
            <a:r>
              <a:rPr lang="el-GR" dirty="0" smtClean="0"/>
              <a:t>Μεταφορά του ταμείου της Συμμαχίας από τη Δήλο στην Ακρόπολη των Αθηνών.</a:t>
            </a:r>
            <a:endParaRPr lang="en-US" dirty="0" smtClean="0"/>
          </a:p>
          <a:p>
            <a:pPr lvl="0"/>
            <a:r>
              <a:rPr lang="el-GR" dirty="0" smtClean="0"/>
              <a:t>Αποστασία της Σάμου</a:t>
            </a:r>
            <a:endParaRPr lang="en-US" dirty="0" smtClean="0"/>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Τα δικαστήρια</a:t>
            </a:r>
            <a:endParaRPr lang="en-US" dirty="0"/>
          </a:p>
        </p:txBody>
      </p:sp>
      <p:sp>
        <p:nvSpPr>
          <p:cNvPr id="3" name="2 - Θέση περιεχομένου"/>
          <p:cNvSpPr>
            <a:spLocks noGrp="1"/>
          </p:cNvSpPr>
          <p:nvPr>
            <p:ph idx="1"/>
          </p:nvPr>
        </p:nvSpPr>
        <p:spPr>
          <a:xfrm>
            <a:off x="395536" y="1124744"/>
            <a:ext cx="8291264" cy="5001419"/>
          </a:xfrm>
        </p:spPr>
        <p:txBody>
          <a:bodyPr>
            <a:normAutofit fontScale="77500" lnSpcReduction="20000"/>
          </a:bodyPr>
          <a:lstStyle/>
          <a:p>
            <a:r>
              <a:rPr lang="el-GR" dirty="0" smtClean="0"/>
              <a:t>Πριν από την κλασική εποχή οι </a:t>
            </a:r>
            <a:r>
              <a:rPr lang="el-GR" i="1" dirty="0" err="1" smtClean="0"/>
              <a:t>ἄρχοντες</a:t>
            </a:r>
            <a:r>
              <a:rPr lang="el-GR" i="1" dirty="0" smtClean="0"/>
              <a:t> </a:t>
            </a:r>
            <a:r>
              <a:rPr lang="el-GR" dirty="0" smtClean="0"/>
              <a:t>και ο </a:t>
            </a:r>
            <a:r>
              <a:rPr lang="el-GR" i="1" dirty="0" err="1" smtClean="0"/>
              <a:t>Ἄρειος</a:t>
            </a:r>
            <a:r>
              <a:rPr lang="el-GR" i="1" dirty="0" smtClean="0"/>
              <a:t> Πάγος</a:t>
            </a:r>
            <a:r>
              <a:rPr lang="el-GR" dirty="0" smtClean="0"/>
              <a:t> φαίνεται ότι είχαν την ύπατη εξουσία σε νομικά θέματα. Ωστόσο, την εποχή του Σόλωνα υπήρχε και ένα λαϊκό δικαστήριο, όπου κάθε πολίτης μπορούσε να καταφύγει εναντίον οποιασδήποτε απόφασης θεωρούσε άδικη. Αυτό το δικαστήριο ήταν αρχικά η συγκέντρωση όλων των πολιτών, αργότερα όμως οι ένορκοι επιλέγονταν με κλήρο ως αντιπρόσωποι όλων των πολιτών. Αυτό το σύστημα δικαστηρίων με ενόρκους, κοινό στις σημερινές δημοκρατίες, εμφανίστηκε για πρώτη φορά στην Αθήνα.</a:t>
            </a:r>
          </a:p>
          <a:p>
            <a:r>
              <a:rPr lang="el-GR" dirty="0" smtClean="0"/>
              <a:t>Λέγεται ότι αυτό που έδωσε μεγάλη εξουσία στις μάζες υπήρξε το δικαίωμα να καταφεύγει ο πολίτης σε δικαστήριο ενόρκων.</a:t>
            </a:r>
          </a:p>
          <a:p>
            <a:pPr>
              <a:buNone/>
            </a:pPr>
            <a:r>
              <a:rPr lang="el-GR" dirty="0" smtClean="0"/>
              <a:t>Αριστοτέλης: </a:t>
            </a:r>
            <a:r>
              <a:rPr lang="el-GR" i="1" dirty="0" err="1" smtClean="0"/>
              <a:t>Ἀθηναίων</a:t>
            </a:r>
            <a:r>
              <a:rPr lang="el-GR" i="1" dirty="0" smtClean="0"/>
              <a:t> πολιτεία</a:t>
            </a:r>
            <a:r>
              <a:rPr lang="el-GR" dirty="0" smtClean="0"/>
              <a:t> 9</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Δικαστήρια - Περικλής</a:t>
            </a:r>
            <a:endParaRPr lang="en-US" dirty="0"/>
          </a:p>
        </p:txBody>
      </p:sp>
      <p:sp>
        <p:nvSpPr>
          <p:cNvPr id="3" name="2 - Θέση περιεχομένου"/>
          <p:cNvSpPr>
            <a:spLocks noGrp="1"/>
          </p:cNvSpPr>
          <p:nvPr>
            <p:ph idx="1"/>
          </p:nvPr>
        </p:nvSpPr>
        <p:spPr/>
        <p:txBody>
          <a:bodyPr>
            <a:normAutofit fontScale="85000" lnSpcReduction="20000"/>
          </a:bodyPr>
          <a:lstStyle/>
          <a:p>
            <a:r>
              <a:rPr lang="el-GR" dirty="0" smtClean="0"/>
              <a:t>Ο Περικλής ήταν ο πρώτος που εισήγαγε την πληρωμή των ανθρώπων που προσέφεραν υπηρεσίες σε δικαστήρια ενόρκων. Ήταν ένας τρόπος να γίνει αρεστός στους πολλούς και να απαντήσει στο μοίρασμα αμοιβών από τον Κίμωνα </a:t>
            </a:r>
            <a:r>
              <a:rPr lang="el-GR" dirty="0" err="1" smtClean="0"/>
              <a:t>σ’όσους</a:t>
            </a:r>
            <a:r>
              <a:rPr lang="el-GR" dirty="0" smtClean="0"/>
              <a:t> από τους φτωχότερους πολίτες ήθελε να κάνει οπαδούς του. Ορισμένοι κατηγορούν τον Περικλή και ισχυρίζονται ότι τα δικαστήρια άρχισαν πλέον να χειροτερεύουν, επειδή οι πολλοί ταπεινοί άνθρωποι και όχι οι λίγοι αξιοσέβαστοι είχαν περισσότερες πιθανότητες να κληρωθούν δικαστές. Επιπλέον ήταν μετά από αυτό το μέτρο που άρχισε η δωροδοκία ενόρκων.</a:t>
            </a:r>
          </a:p>
          <a:p>
            <a:pPr>
              <a:buNone/>
            </a:pPr>
            <a:r>
              <a:rPr lang="el-GR" dirty="0" err="1" smtClean="0"/>
              <a:t>Ἀριστοτέλης</a:t>
            </a:r>
            <a:r>
              <a:rPr lang="el-GR" dirty="0" smtClean="0"/>
              <a:t>: </a:t>
            </a:r>
            <a:r>
              <a:rPr lang="el-GR" i="1" dirty="0" err="1" smtClean="0"/>
              <a:t>Ἀθηναίων</a:t>
            </a:r>
            <a:r>
              <a:rPr lang="el-GR" i="1" dirty="0" smtClean="0"/>
              <a:t> πολιτεία</a:t>
            </a:r>
            <a:r>
              <a:rPr lang="el-GR" dirty="0" smtClean="0"/>
              <a:t> 27</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Δικαστικός Μισθός</a:t>
            </a:r>
            <a:endParaRPr lang="en-US" dirty="0"/>
          </a:p>
        </p:txBody>
      </p:sp>
      <p:sp>
        <p:nvSpPr>
          <p:cNvPr id="3" name="2 - Θέση περιεχομένου"/>
          <p:cNvSpPr>
            <a:spLocks noGrp="1"/>
          </p:cNvSpPr>
          <p:nvPr>
            <p:ph idx="1"/>
          </p:nvPr>
        </p:nvSpPr>
        <p:spPr/>
        <p:txBody>
          <a:bodyPr>
            <a:normAutofit fontScale="92500" lnSpcReduction="20000"/>
          </a:bodyPr>
          <a:lstStyle/>
          <a:p>
            <a:r>
              <a:rPr lang="el-GR" dirty="0" smtClean="0"/>
              <a:t> Η αμοιβή για συμμετοχή σε δικαστήριο ήταν 2 </a:t>
            </a:r>
            <a:r>
              <a:rPr lang="el-GR" i="1" dirty="0" err="1" smtClean="0"/>
              <a:t>ὀβολοί</a:t>
            </a:r>
            <a:r>
              <a:rPr lang="el-GR" dirty="0" smtClean="0"/>
              <a:t>, και αργότερα έγινε 3 </a:t>
            </a:r>
            <a:r>
              <a:rPr lang="el-GR" i="1" dirty="0" err="1" smtClean="0"/>
              <a:t>ὀβολοί</a:t>
            </a:r>
            <a:r>
              <a:rPr lang="el-GR" dirty="0" smtClean="0"/>
              <a:t>. Ορισμένοι πολίτες είχαν την δυνατότητα να κερδίσουν περισσότερα χρήματα από αυτά του ημερήσιου </a:t>
            </a:r>
            <a:r>
              <a:rPr lang="el-GR" i="1" dirty="0" err="1" smtClean="0"/>
              <a:t>μισθοῦ</a:t>
            </a:r>
            <a:r>
              <a:rPr lang="el-GR" dirty="0" smtClean="0"/>
              <a:t> ασκώντας άλλες δραστηριότητες. Έτσι υπήρξε η τάση τα δικαστήρια να έχουν πολύ περισσότερους ηλικιωμένους, αφού αυτοί δύσκολα μπορούσαν να ασκήσουν κάποιαν άλλη πιο επικερδή δραστηριότητα. Αυτή η κριτική ασκείται από τον Αριστοφάνη, στους </a:t>
            </a:r>
            <a:r>
              <a:rPr lang="el-GR" i="1" dirty="0" err="1" smtClean="0"/>
              <a:t>Σφῆκες</a:t>
            </a:r>
            <a:r>
              <a:rPr lang="el-GR" dirty="0" smtClean="0"/>
              <a:t>, που ανέβηκε στο θέατρο το 422 </a:t>
            </a:r>
            <a:r>
              <a:rPr lang="el-GR" dirty="0" err="1" smtClean="0"/>
              <a:t>π.Χ.</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Αριστοφάνης: </a:t>
            </a:r>
            <a:r>
              <a:rPr lang="el-GR" i="1" dirty="0" err="1" smtClean="0"/>
              <a:t>Σφῆκες</a:t>
            </a:r>
            <a:r>
              <a:rPr lang="el-GR" dirty="0" smtClean="0"/>
              <a:t> 291 κε.</a:t>
            </a:r>
            <a:endParaRPr lang="en-US" dirty="0"/>
          </a:p>
        </p:txBody>
      </p:sp>
      <p:sp>
        <p:nvSpPr>
          <p:cNvPr id="3" name="2 - Θέση περιεχομένου"/>
          <p:cNvSpPr>
            <a:spLocks noGrp="1"/>
          </p:cNvSpPr>
          <p:nvPr>
            <p:ph idx="1"/>
          </p:nvPr>
        </p:nvSpPr>
        <p:spPr/>
        <p:txBody>
          <a:bodyPr>
            <a:normAutofit fontScale="77500" lnSpcReduction="20000"/>
          </a:bodyPr>
          <a:lstStyle/>
          <a:p>
            <a:r>
              <a:rPr lang="el-GR" dirty="0" smtClean="0"/>
              <a:t>Αγόρι: Θα μου δώσεις κάτι, πατέρα, αν σε παρακαλέσω;</a:t>
            </a:r>
          </a:p>
          <a:p>
            <a:r>
              <a:rPr lang="el-GR" dirty="0" smtClean="0"/>
              <a:t>Πατέρας: Ασφαλώς, γιέ μου. Πες μου, τι καλό πράγμα θέλεις να σου αγοράσω; Υποθέτω ότι θα ήθελες μερικούς αστραγάλους για να παίζεις.</a:t>
            </a:r>
          </a:p>
          <a:p>
            <a:r>
              <a:rPr lang="el-GR" dirty="0" smtClean="0"/>
              <a:t>Αγόρι: Όχι. Θα ήθελα μερικά σύκα. Είναι πολύ πιο γλυκά.</a:t>
            </a:r>
          </a:p>
          <a:p>
            <a:r>
              <a:rPr lang="el-GR" dirty="0" smtClean="0"/>
              <a:t>Πατέρας: Να με κρεμάσουν, αν το κάνω!</a:t>
            </a:r>
          </a:p>
          <a:p>
            <a:r>
              <a:rPr lang="el-GR" dirty="0" smtClean="0"/>
              <a:t>Αγόρι: Τότε δεν θα βαδίσω άλλο μαζί σου.</a:t>
            </a:r>
          </a:p>
          <a:p>
            <a:r>
              <a:rPr lang="el-GR" dirty="0" smtClean="0"/>
              <a:t>Πατέρας: Κοίτα, </a:t>
            </a:r>
            <a:r>
              <a:rPr lang="el-GR" dirty="0" err="1" smtClean="0"/>
              <a:t>μ’αυτό</a:t>
            </a:r>
            <a:r>
              <a:rPr lang="el-GR" dirty="0" smtClean="0"/>
              <a:t> τον άθλιο δικαστικό μισθό πρέπει να αγοράσω ένα γεύμα, ξύλα για τη φωτιά και κρέας για τους τρεις μας – κι εσύ μου θέλεις σύκα!</a:t>
            </a:r>
          </a:p>
          <a:p>
            <a:r>
              <a:rPr lang="el-GR" dirty="0" smtClean="0"/>
              <a:t>Αγόρι: Πατέρα, αν ο </a:t>
            </a:r>
            <a:r>
              <a:rPr lang="el-GR" i="1" dirty="0" err="1" smtClean="0"/>
              <a:t>ἄρχοντας</a:t>
            </a:r>
            <a:r>
              <a:rPr lang="el-GR" dirty="0" smtClean="0"/>
              <a:t> αποφασίσει ότι δεν θα συνεδριάσει το δικαστήριο σήμερα, πού θα βρούμε να αγοράσουμε το φαγητό μας; Υπάρχει καμιά περίπτωση …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Δικαστική απόφαση</a:t>
            </a:r>
            <a:endParaRPr lang="en-US" dirty="0"/>
          </a:p>
        </p:txBody>
      </p:sp>
      <p:sp>
        <p:nvSpPr>
          <p:cNvPr id="3" name="2 - Θέση περιεχομένου"/>
          <p:cNvSpPr>
            <a:spLocks noGrp="1"/>
          </p:cNvSpPr>
          <p:nvPr>
            <p:ph idx="1"/>
          </p:nvPr>
        </p:nvSpPr>
        <p:spPr/>
        <p:txBody>
          <a:bodyPr>
            <a:normAutofit fontScale="62500" lnSpcReduction="20000"/>
          </a:bodyPr>
          <a:lstStyle/>
          <a:p>
            <a:r>
              <a:rPr lang="el-GR" dirty="0" smtClean="0"/>
              <a:t>Ο Αριστοτέλης αναφερόμενος στην αρχή της Δηλιακής Συμμαχίας γράφει ότι οι εισφορές των Συμμάχων χρησιμοποιήθηκαν από τους Αθηναίους για την πληρωμή 6.000 πολιτών που συμμετείχαν με κλήρο στην εκδίκαση υποθέσεων.</a:t>
            </a:r>
          </a:p>
          <a:p>
            <a:r>
              <a:rPr lang="el-GR" dirty="0" smtClean="0"/>
              <a:t>Στις περισσότερες περιπτώσεις τα 6.000 μέλη της </a:t>
            </a:r>
            <a:r>
              <a:rPr lang="el-GR" i="1" dirty="0" err="1" smtClean="0"/>
              <a:t>Ἡλιαίας</a:t>
            </a:r>
            <a:r>
              <a:rPr lang="el-GR" dirty="0" smtClean="0"/>
              <a:t> </a:t>
            </a:r>
            <a:r>
              <a:rPr lang="el-GR" dirty="0" err="1" smtClean="0"/>
              <a:t>διαρούνταν</a:t>
            </a:r>
            <a:r>
              <a:rPr lang="el-GR" dirty="0" smtClean="0"/>
              <a:t> σε μικρότερα τμήματα. Η μόνη πληροφορία που διαθέτουμε </a:t>
            </a:r>
            <a:r>
              <a:rPr lang="el-GR" dirty="0" err="1" smtClean="0"/>
              <a:t>γι’αυτήν</a:t>
            </a:r>
            <a:r>
              <a:rPr lang="el-GR" dirty="0" smtClean="0"/>
              <a:t> την πρακτική είναι ένας δικανικός λόγος του 5</a:t>
            </a:r>
            <a:r>
              <a:rPr lang="el-GR" baseline="30000" dirty="0" smtClean="0"/>
              <a:t>ου</a:t>
            </a:r>
            <a:r>
              <a:rPr lang="el-GR" dirty="0" smtClean="0"/>
              <a:t> αι., όπου αναφέρονται 700 μέλη δικαστηρίου. Διαθέτουμε πολλές περισσότερες πληροφορίες για τον 4</a:t>
            </a:r>
            <a:r>
              <a:rPr lang="el-GR" baseline="30000" dirty="0" smtClean="0"/>
              <a:t>ο</a:t>
            </a:r>
            <a:r>
              <a:rPr lang="el-GR" dirty="0" smtClean="0"/>
              <a:t> αι. </a:t>
            </a:r>
            <a:r>
              <a:rPr lang="el-GR" dirty="0" err="1" smtClean="0"/>
              <a:t>π.Χ.</a:t>
            </a:r>
            <a:r>
              <a:rPr lang="el-GR" dirty="0" smtClean="0"/>
              <a:t>, οπότε φαίνεται ότι ο σταθερός αριθμός τμήματος της </a:t>
            </a:r>
            <a:r>
              <a:rPr lang="el-GR" i="1" dirty="0" err="1" smtClean="0"/>
              <a:t>Ἡλιαίας</a:t>
            </a:r>
            <a:r>
              <a:rPr lang="el-GR" dirty="0" smtClean="0"/>
              <a:t> είναι 501 μέλη. Για ορισμένες πολύ σοβαρές υποθέσεις μπορούσαν να συγκληθούν 2-3 τμήματα.</a:t>
            </a:r>
          </a:p>
          <a:p>
            <a:r>
              <a:rPr lang="el-GR" dirty="0" smtClean="0"/>
              <a:t>Σε αντίθεση με τους ενόρκους στα σημερινά δικαστήρια, οι αθηναίοι δικαστές έπρεπε να ψηφίσουν άμεσα την απόφαση που προέκριναν με βάση την ακροαματική διαδικασία. Δεν υπήρχε δικαστής που να συμπυκνώνει για χάρη των ενόρκων την υπόθεση ούτε προβλεπόταν χρόνος για συζήτηση μεταξύ των ενόρκων πριν από την έκδοση της απόφασή τους.</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11560" y="274638"/>
            <a:ext cx="8075240" cy="706090"/>
          </a:xfrm>
        </p:spPr>
        <p:txBody>
          <a:bodyPr>
            <a:normAutofit fontScale="90000"/>
          </a:bodyPr>
          <a:lstStyle/>
          <a:p>
            <a:r>
              <a:rPr lang="el-GR" dirty="0" smtClean="0"/>
              <a:t>Στρατηγοί</a:t>
            </a:r>
            <a:endParaRPr lang="en-US" dirty="0"/>
          </a:p>
        </p:txBody>
      </p:sp>
      <p:sp>
        <p:nvSpPr>
          <p:cNvPr id="3" name="2 - Θέση περιεχομένου"/>
          <p:cNvSpPr>
            <a:spLocks noGrp="1"/>
          </p:cNvSpPr>
          <p:nvPr>
            <p:ph idx="1"/>
          </p:nvPr>
        </p:nvSpPr>
        <p:spPr>
          <a:xfrm>
            <a:off x="323528" y="980728"/>
            <a:ext cx="8363272" cy="5145435"/>
          </a:xfrm>
        </p:spPr>
        <p:txBody>
          <a:bodyPr>
            <a:normAutofit fontScale="62500" lnSpcReduction="20000"/>
          </a:bodyPr>
          <a:lstStyle/>
          <a:p>
            <a:r>
              <a:rPr lang="el-GR" dirty="0" smtClean="0"/>
              <a:t>Υπάρχουν κάποιες κυβερνητικές θέσεις που μπορούν να φέρουν είτε ασφάλεια είτε κινδύνους για όλον τον λαό, αναλόγως προς την ποιότητα των ανθρώπων που τις κατέχουν. Ο λαός δεν διεκδικεί να αναλάβει τέτοιες θέσεις. Δεν νομίζουν ότι μπορούν να αναλάβουν με κλήρωση την θέση του </a:t>
            </a:r>
            <a:r>
              <a:rPr lang="el-GR" i="1" dirty="0" err="1" smtClean="0"/>
              <a:t>στρατηγοῦ</a:t>
            </a:r>
            <a:r>
              <a:rPr lang="el-GR" dirty="0" smtClean="0"/>
              <a:t> ή την αρχηγία του ιππικού. Ο λαός αντιλαμβάνεται ότι θα κερδίσει πολλά περισσότερα, αν δεν αναλάβει τέτοιες θέσεις, και </a:t>
            </a:r>
            <a:r>
              <a:rPr lang="el-GR" dirty="0" err="1" smtClean="0"/>
              <a:t>γι’αυτόν</a:t>
            </a:r>
            <a:r>
              <a:rPr lang="el-GR" dirty="0" smtClean="0"/>
              <a:t> τον λόγο επιτρέπει τέτοιες θέσεις να τις αναλαμβάνουν οι πιο ισχυροί πολίτες.</a:t>
            </a:r>
          </a:p>
          <a:p>
            <a:pPr>
              <a:buNone/>
            </a:pPr>
            <a:r>
              <a:rPr lang="el-GR" i="1" dirty="0" err="1" smtClean="0"/>
              <a:t>Γερο</a:t>
            </a:r>
            <a:r>
              <a:rPr lang="el-GR" i="1" dirty="0" smtClean="0"/>
              <a:t>-Ολιγαρχικός</a:t>
            </a:r>
            <a:r>
              <a:rPr lang="el-GR" dirty="0" smtClean="0"/>
              <a:t> 3 (αποσπάσματα)</a:t>
            </a:r>
          </a:p>
          <a:p>
            <a:r>
              <a:rPr lang="el-GR" dirty="0" smtClean="0"/>
              <a:t>Κάθε μήνα γίνεται μια ψηφοφορία για να διαπιστώσουν αν οι στρατηγοί εκτελούν όπως πρέπει τα καθήκοντά τους. Αν το αποτέλεσμα της ψηφοφορίας είναι εναντίον κάποιου, αυτός οδηγείται σε δίκη. Αν καταδικαστεί, ο λαός αποφασίζει ποια θα είναι η ποινή ή το πρόστιμό του· αλλά, αν αθωωθεί αναλαμβάνει και πάλι καθήκοντα. Κατά την θητεία τους οι </a:t>
            </a:r>
            <a:r>
              <a:rPr lang="el-GR" dirty="0" err="1" smtClean="0"/>
              <a:t>στρατηγοὶ</a:t>
            </a:r>
            <a:r>
              <a:rPr lang="el-GR" dirty="0" smtClean="0"/>
              <a:t> μπορούν να τιμωρήσουν οποιαδήποτε απόκλιση από την πειθαρχία με φυλάκιση, απόλυση ή πρόστιμο – μολονότι η επιβολή προστίμου δεν συνηθίζεται.</a:t>
            </a:r>
          </a:p>
          <a:p>
            <a:pPr>
              <a:buNone/>
            </a:pPr>
            <a:r>
              <a:rPr lang="el-GR" dirty="0" smtClean="0"/>
              <a:t>Αριστοτέλης: </a:t>
            </a:r>
            <a:r>
              <a:rPr lang="el-GR" i="1" dirty="0" err="1" smtClean="0"/>
              <a:t>Ἀθηναίων</a:t>
            </a:r>
            <a:r>
              <a:rPr lang="el-GR" i="1" dirty="0" smtClean="0"/>
              <a:t> πολιτεία</a:t>
            </a:r>
            <a:r>
              <a:rPr lang="el-GR" dirty="0" smtClean="0"/>
              <a:t> 61</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Οστρακισμός</a:t>
            </a:r>
            <a:br>
              <a:rPr lang="el-GR" dirty="0" smtClean="0"/>
            </a:br>
            <a:endParaRPr lang="en-US" dirty="0"/>
          </a:p>
        </p:txBody>
      </p:sp>
      <p:sp>
        <p:nvSpPr>
          <p:cNvPr id="3" name="2 - Θέση περιεχομένου"/>
          <p:cNvSpPr>
            <a:spLocks noGrp="1"/>
          </p:cNvSpPr>
          <p:nvPr>
            <p:ph idx="1"/>
          </p:nvPr>
        </p:nvSpPr>
        <p:spPr>
          <a:xfrm>
            <a:off x="467544" y="836712"/>
            <a:ext cx="8219256" cy="5289451"/>
          </a:xfrm>
        </p:spPr>
        <p:txBody>
          <a:bodyPr>
            <a:normAutofit fontScale="77500" lnSpcReduction="20000"/>
          </a:bodyPr>
          <a:lstStyle/>
          <a:p>
            <a:r>
              <a:rPr lang="el-GR" dirty="0" smtClean="0"/>
              <a:t>Για να σχηματίσουμε μια γενική εικόνα, η διαδικασία είχε ως εξής. Κάθε άνδρας έπαιρνε ένα </a:t>
            </a:r>
            <a:r>
              <a:rPr lang="el-GR" i="1" dirty="0" err="1" smtClean="0"/>
              <a:t>ὄστρακον</a:t>
            </a:r>
            <a:r>
              <a:rPr lang="el-GR" dirty="0" smtClean="0"/>
              <a:t> και έγραφε το όνομα του πολίτη για τον οποίο είχε την άποψη ότι έπρεπε να απομακρυνθεί από την πολιτεία. Ύστερα το πήγαινε στην </a:t>
            </a:r>
            <a:r>
              <a:rPr lang="el-GR" dirty="0" err="1" smtClean="0"/>
              <a:t>στην</a:t>
            </a:r>
            <a:r>
              <a:rPr lang="el-GR" dirty="0" smtClean="0"/>
              <a:t> </a:t>
            </a:r>
            <a:r>
              <a:rPr lang="el-GR" i="1" dirty="0" err="1" smtClean="0"/>
              <a:t>Ἀγορά</a:t>
            </a:r>
            <a:r>
              <a:rPr lang="el-GR" dirty="0" smtClean="0"/>
              <a:t>, σε ένα σημείο που σημαδευόταν με ένα ξύλινο κιγκλίδωμα. Οι </a:t>
            </a:r>
            <a:r>
              <a:rPr lang="el-GR" i="1" dirty="0" err="1" smtClean="0"/>
              <a:t>ἄρχοντες</a:t>
            </a:r>
            <a:r>
              <a:rPr lang="el-GR" dirty="0" smtClean="0"/>
              <a:t> πρώτα </a:t>
            </a:r>
            <a:r>
              <a:rPr lang="el-GR" dirty="0" err="1" smtClean="0"/>
              <a:t>απ’όλα</a:t>
            </a:r>
            <a:r>
              <a:rPr lang="el-GR" dirty="0" smtClean="0"/>
              <a:t> καταμετρούσαν το σύνολο των </a:t>
            </a:r>
            <a:r>
              <a:rPr lang="el-GR" i="1" dirty="0" err="1" smtClean="0"/>
              <a:t>ὀστράκων</a:t>
            </a:r>
            <a:r>
              <a:rPr lang="el-GR" dirty="0" smtClean="0"/>
              <a:t> που είχαν αποθέσει οι πολίτες. Αν υπήρχαν λιγότερα από 6.000 όστρακα, τότε δεν γινόταν κανένας </a:t>
            </a:r>
            <a:r>
              <a:rPr lang="el-GR" dirty="0" err="1" smtClean="0"/>
              <a:t>ὀστρακισμός</a:t>
            </a:r>
            <a:r>
              <a:rPr lang="el-GR" dirty="0" smtClean="0"/>
              <a:t>. Ύστερα χώριζαν τα </a:t>
            </a:r>
            <a:r>
              <a:rPr lang="el-GR" i="1" dirty="0" err="1" smtClean="0"/>
              <a:t>ὄστρακα</a:t>
            </a:r>
            <a:r>
              <a:rPr lang="el-GR" dirty="0" smtClean="0"/>
              <a:t> αναλόγως προς το όνομα που ήταν γραμμένο </a:t>
            </a:r>
            <a:r>
              <a:rPr lang="el-GR" dirty="0" err="1" smtClean="0"/>
              <a:t>σ’αυτά</a:t>
            </a:r>
            <a:r>
              <a:rPr lang="el-GR" dirty="0" smtClean="0"/>
              <a:t>, και τέλος, ο πολίτης του οποίου το όνομα ήταν το πρώτο σε αριθμό </a:t>
            </a:r>
            <a:r>
              <a:rPr lang="el-GR" i="1" dirty="0" err="1" smtClean="0"/>
              <a:t>ὀστράκων</a:t>
            </a:r>
            <a:r>
              <a:rPr lang="el-GR" dirty="0" smtClean="0"/>
              <a:t> εξοριζόταν για 10 </a:t>
            </a:r>
            <a:r>
              <a:rPr lang="el-GR" dirty="0" err="1" smtClean="0"/>
              <a:t>χρόνοια</a:t>
            </a:r>
            <a:r>
              <a:rPr lang="el-GR" dirty="0" smtClean="0"/>
              <a:t>. Ο </a:t>
            </a:r>
            <a:r>
              <a:rPr lang="el-GR" dirty="0" err="1" smtClean="0"/>
              <a:t>οστρακιζόμενος</a:t>
            </a:r>
            <a:r>
              <a:rPr lang="el-GR" dirty="0" smtClean="0"/>
              <a:t> διατηρούσε, πάντως, το δικαίωμα να εισπράττει το εισόδημα από την αξιοποίηση της περιουσίας του.</a:t>
            </a:r>
          </a:p>
          <a:p>
            <a:pPr>
              <a:buNone/>
            </a:pPr>
            <a:r>
              <a:rPr lang="el-GR" dirty="0" smtClean="0"/>
              <a:t>Πλούταρχος: </a:t>
            </a:r>
            <a:r>
              <a:rPr lang="el-GR" i="1" dirty="0" smtClean="0"/>
              <a:t>Βίοι παράλληλοι</a:t>
            </a:r>
            <a:r>
              <a:rPr lang="el-GR" dirty="0" smtClean="0"/>
              <a:t>, Αριστείδης 7</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16632"/>
            <a:ext cx="8147248" cy="864096"/>
          </a:xfrm>
        </p:spPr>
        <p:txBody>
          <a:bodyPr>
            <a:normAutofit fontScale="90000"/>
          </a:bodyPr>
          <a:lstStyle/>
          <a:p>
            <a:r>
              <a:rPr lang="el-GR" b="1" dirty="0" err="1" smtClean="0"/>
              <a:t>Αἰσχίνης</a:t>
            </a:r>
            <a:r>
              <a:rPr lang="el-GR" b="1" dirty="0" smtClean="0"/>
              <a:t> 1.4-5:</a:t>
            </a:r>
            <a:r>
              <a:rPr lang="en-US" dirty="0" smtClean="0"/>
              <a:t/>
            </a:r>
            <a:br>
              <a:rPr lang="en-US" dirty="0" smtClean="0"/>
            </a:br>
            <a:endParaRPr lang="en-US" dirty="0"/>
          </a:p>
        </p:txBody>
      </p:sp>
      <p:sp>
        <p:nvSpPr>
          <p:cNvPr id="3" name="2 - Θέση περιεχομένου"/>
          <p:cNvSpPr>
            <a:spLocks noGrp="1"/>
          </p:cNvSpPr>
          <p:nvPr>
            <p:ph idx="1"/>
          </p:nvPr>
        </p:nvSpPr>
        <p:spPr>
          <a:xfrm>
            <a:off x="539552" y="836712"/>
            <a:ext cx="8147248" cy="5289451"/>
          </a:xfrm>
        </p:spPr>
        <p:txBody>
          <a:bodyPr>
            <a:normAutofit fontScale="92500" lnSpcReduction="10000"/>
          </a:bodyPr>
          <a:lstStyle/>
          <a:p>
            <a:r>
              <a:rPr lang="el-GR" dirty="0" smtClean="0"/>
              <a:t>Όλοι συμφωνούν ότι υπάρχουν τρία είδη πολιτεύματος σε ολόκληρο τον κόσμο, η </a:t>
            </a:r>
            <a:r>
              <a:rPr lang="el-GR" i="1" dirty="0" err="1" smtClean="0"/>
              <a:t>τυραννίς</a:t>
            </a:r>
            <a:r>
              <a:rPr lang="el-GR" dirty="0" smtClean="0"/>
              <a:t>, η </a:t>
            </a:r>
            <a:r>
              <a:rPr lang="el-GR" i="1" dirty="0" smtClean="0"/>
              <a:t>ολιγαρχία</a:t>
            </a:r>
            <a:r>
              <a:rPr lang="el-GR" dirty="0" smtClean="0"/>
              <a:t> και η </a:t>
            </a:r>
            <a:r>
              <a:rPr lang="el-GR" i="1" dirty="0" smtClean="0"/>
              <a:t>δημοκρατία</a:t>
            </a:r>
            <a:r>
              <a:rPr lang="el-GR" dirty="0" smtClean="0"/>
              <a:t>, και οι τυραννίες και οι ολιγαρχίες κυβερνώνται από τη διάθεση εκείνων, που έχουν την εξουσία, ενώ οι δημοκρατικές πόλεις κυβερνώνται από τους ισχύοντες νόμους. Είστε ενήμεροι, Αθηναίοι, ότι σε μία δημοκρατία οι πολίτες και το πολίτευμα προστατεύονται από τους νόμους, ενώ οι τύραννοι και οι ολιγαρχικοί προστατεύονται από την έλλειψη εμπιστοσύνης και τις στρατιωτικές φρουρές.</a:t>
            </a:r>
            <a:endParaRPr lang="en-US" dirty="0" smtClean="0"/>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Οστρακισμός εκτός Αθηνών</a:t>
            </a:r>
            <a:endParaRPr lang="en-US" dirty="0"/>
          </a:p>
        </p:txBody>
      </p:sp>
      <p:sp>
        <p:nvSpPr>
          <p:cNvPr id="3" name="2 - Θέση περιεχομένου"/>
          <p:cNvSpPr>
            <a:spLocks noGrp="1"/>
          </p:cNvSpPr>
          <p:nvPr>
            <p:ph idx="1"/>
          </p:nvPr>
        </p:nvSpPr>
        <p:spPr>
          <a:xfrm>
            <a:off x="467544" y="1124744"/>
            <a:ext cx="8219256" cy="5001419"/>
          </a:xfrm>
        </p:spPr>
        <p:txBody>
          <a:bodyPr>
            <a:normAutofit fontScale="77500" lnSpcReduction="20000"/>
          </a:bodyPr>
          <a:lstStyle/>
          <a:p>
            <a:r>
              <a:rPr lang="el-GR" dirty="0" smtClean="0"/>
              <a:t>Οι Αθηναίοι δεν ήταν οι μόνοι που είχαν </a:t>
            </a:r>
            <a:r>
              <a:rPr lang="el-GR" i="1" dirty="0" err="1" smtClean="0"/>
              <a:t>ὀστρακισμό</a:t>
            </a:r>
            <a:r>
              <a:rPr lang="el-GR" dirty="0" smtClean="0"/>
              <a:t>· </a:t>
            </a:r>
            <a:r>
              <a:rPr lang="el-GR" dirty="0" err="1" smtClean="0"/>
              <a:t>Αργείοι</a:t>
            </a:r>
            <a:r>
              <a:rPr lang="el-GR" dirty="0" smtClean="0"/>
              <a:t>, </a:t>
            </a:r>
            <a:r>
              <a:rPr lang="el-GR" dirty="0" err="1" smtClean="0"/>
              <a:t>Μιλήσιοι</a:t>
            </a:r>
            <a:r>
              <a:rPr lang="el-GR" dirty="0" smtClean="0"/>
              <a:t> και Μεγαρείς είχαν και εκείνοι </a:t>
            </a:r>
            <a:r>
              <a:rPr lang="el-GR" i="1" dirty="0" err="1" smtClean="0"/>
              <a:t>ὀστρακισμό</a:t>
            </a:r>
            <a:r>
              <a:rPr lang="el-GR" dirty="0" smtClean="0"/>
              <a:t>. Σχεδόν όλοι οι πιο πετυχημένοι άνδρες οστρακίστηκαν: ο Αριστείδης, ο Κίμων, ο Θεμιστοκλής, ο Θουκυδίδης.</a:t>
            </a:r>
          </a:p>
          <a:p>
            <a:pPr>
              <a:buNone/>
            </a:pPr>
            <a:r>
              <a:rPr lang="el-GR" dirty="0" smtClean="0"/>
              <a:t>Αριστοφάνης: </a:t>
            </a:r>
            <a:r>
              <a:rPr lang="el-GR" dirty="0" err="1" smtClean="0"/>
              <a:t>Σφῆκες</a:t>
            </a:r>
            <a:r>
              <a:rPr lang="el-GR" dirty="0" smtClean="0"/>
              <a:t> </a:t>
            </a:r>
            <a:r>
              <a:rPr lang="el-GR" dirty="0" err="1" smtClean="0"/>
              <a:t>στι</a:t>
            </a:r>
            <a:r>
              <a:rPr lang="el-GR" dirty="0" smtClean="0"/>
              <a:t>. 855 (αρχαίος σχολιαστής)</a:t>
            </a:r>
          </a:p>
          <a:p>
            <a:r>
              <a:rPr lang="el-GR" dirty="0" smtClean="0"/>
              <a:t>Ο Πλούταρχος αναφέρει πως ο Αριστείδης ήταν παρών στον οστρακισμό του, όταν ένας αγράμματος άνθρωπος του έδωσε ένα </a:t>
            </a:r>
            <a:r>
              <a:rPr lang="el-GR" i="1" dirty="0" err="1" smtClean="0"/>
              <a:t>ὄστρακον</a:t>
            </a:r>
            <a:r>
              <a:rPr lang="el-GR" dirty="0" smtClean="0"/>
              <a:t>, και του ζήτησε να γράψει το όνομα «Αριστείδης». Ο Αριστείδης εξεπλάγη και ρώτησε τον άνθρωπο τι είχε κατά του Αριστείδη. «Τίποτε απολύτως», απάντησε εκείνος, «απλώς σιχάθηκα να ακούω να τον αποκαλούν ‘ο δίκαιος’». Ο Αριστείδης δεν είπε τίποτε και έγραψε το όνομά του στο </a:t>
            </a:r>
            <a:r>
              <a:rPr lang="el-GR" i="1" dirty="0" err="1" smtClean="0"/>
              <a:t>ὄστρακον</a:t>
            </a:r>
            <a:r>
              <a:rPr lang="el-GR" dirty="0" smtClean="0"/>
              <a:t>.</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όστρακα</a:t>
            </a:r>
            <a:endParaRPr lang="en-US" dirty="0"/>
          </a:p>
        </p:txBody>
      </p:sp>
      <p:pic>
        <p:nvPicPr>
          <p:cNvPr id="1026" name="Picture 2" descr="C:\Users\uop\Desktop\οστρακα.htm"/>
          <p:cNvPicPr>
            <a:picLocks noGrp="1" noChangeAspect="1" noChangeArrowheads="1"/>
          </p:cNvPicPr>
          <p:nvPr>
            <p:ph idx="1"/>
          </p:nvPr>
        </p:nvPicPr>
        <p:blipFill>
          <a:blip r:embed="rId2" cstate="print"/>
          <a:srcRect/>
          <a:stretch>
            <a:fillRect/>
          </a:stretch>
        </p:blipFill>
        <p:spPr bwMode="auto">
          <a:xfrm>
            <a:off x="323528" y="908720"/>
            <a:ext cx="2620561" cy="4990978"/>
          </a:xfrm>
          <a:prstGeom prst="rect">
            <a:avLst/>
          </a:prstGeom>
          <a:noFill/>
        </p:spPr>
      </p:pic>
      <p:sp>
        <p:nvSpPr>
          <p:cNvPr id="5" name="4 - Ορθογώνιο"/>
          <p:cNvSpPr/>
          <p:nvPr/>
        </p:nvSpPr>
        <p:spPr>
          <a:xfrm>
            <a:off x="4283968" y="1916832"/>
            <a:ext cx="1872208" cy="3168352"/>
          </a:xfrm>
          <a:prstGeom prst="rect">
            <a:avLst/>
          </a:prstGeom>
        </p:spPr>
        <p:txBody>
          <a:bodyPr wrap="square">
            <a:spAutoFit/>
          </a:bodyPr>
          <a:lstStyle/>
          <a:p>
            <a:r>
              <a:rPr lang="el-GR" dirty="0" smtClean="0"/>
              <a:t>Τρία όστρακα με ψήφους για Αθηναίους πολιτικούς. Από πάνω προς τα κάτω γράφουν: Περικλής Ξανθίππου, Κίμων </a:t>
            </a:r>
            <a:r>
              <a:rPr lang="el-GR" dirty="0" err="1" smtClean="0"/>
              <a:t>Μιλτιάδου</a:t>
            </a:r>
            <a:r>
              <a:rPr lang="el-GR" dirty="0" smtClean="0"/>
              <a:t> και Αριστείδης Λυσιμάχου</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Όστρακο – «Θεμιστοκλής»</a:t>
            </a:r>
            <a:endParaRPr lang="en-US" dirty="0"/>
          </a:p>
        </p:txBody>
      </p:sp>
      <p:sp>
        <p:nvSpPr>
          <p:cNvPr id="3" name="2 - Θέση περιεχομένου"/>
          <p:cNvSpPr>
            <a:spLocks noGrp="1"/>
          </p:cNvSpPr>
          <p:nvPr>
            <p:ph idx="1"/>
          </p:nvPr>
        </p:nvSpPr>
        <p:spPr>
          <a:xfrm>
            <a:off x="467544" y="1196752"/>
            <a:ext cx="8219256" cy="4929411"/>
          </a:xfrm>
        </p:spPr>
        <p:txBody>
          <a:bodyPr>
            <a:normAutofit fontScale="92500" lnSpcReduction="10000"/>
          </a:bodyPr>
          <a:lstStyle/>
          <a:p>
            <a:r>
              <a:rPr lang="el-GR" dirty="0" smtClean="0"/>
              <a:t>Περισσότερα από 1.000 όστρακα έχουν βρεθεί ως σήμερα στην αθηναϊκή </a:t>
            </a:r>
            <a:r>
              <a:rPr lang="el-GR" i="1" dirty="0" err="1" smtClean="0"/>
              <a:t>Ἀγορά</a:t>
            </a:r>
            <a:r>
              <a:rPr lang="el-GR" dirty="0" smtClean="0"/>
              <a:t>, και αρκετές χιλιάδες στην ευρύτερη περιοχή της. Μια ομάδα 190 </a:t>
            </a:r>
            <a:r>
              <a:rPr lang="el-GR" i="1" dirty="0" err="1" smtClean="0"/>
              <a:t>ὀστράκων</a:t>
            </a:r>
            <a:r>
              <a:rPr lang="el-GR" dirty="0" smtClean="0"/>
              <a:t> ήρθε στο φως στην </a:t>
            </a:r>
            <a:r>
              <a:rPr lang="el-GR" dirty="0" err="1" smtClean="0"/>
              <a:t>νοτιο</a:t>
            </a:r>
            <a:r>
              <a:rPr lang="el-GR" dirty="0" smtClean="0"/>
              <a:t>-ανατολική γωνία της </a:t>
            </a:r>
            <a:r>
              <a:rPr lang="el-GR" i="1" dirty="0" err="1" smtClean="0"/>
              <a:t>Ἀγορᾶς</a:t>
            </a:r>
            <a:r>
              <a:rPr lang="el-GR" dirty="0" smtClean="0"/>
              <a:t>. Καθένα από αυτά έφερε το ίδιο όνομα, «Θεμιστοκλής»  – αλλά οι ειδικοί απέδειξαν ότι και τα 190 είχαν γραφτεί το πολύ από 14 διαφορετικούς ανθρώπους μόνον. Ήταν ένα ασυνήθιστο εύρημα, καθώς κάθε συγκεκριμένο </a:t>
            </a:r>
            <a:r>
              <a:rPr lang="el-GR" i="1" dirty="0" err="1" smtClean="0"/>
              <a:t>ὄστρακον</a:t>
            </a:r>
            <a:r>
              <a:rPr lang="el-GR" dirty="0" smtClean="0"/>
              <a:t> θα έπρεπε να γράφεται από έναν συγκεκριμένο πολίτη.</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Δημοκρατική Ιδεολογία</a:t>
            </a:r>
            <a:endParaRPr lang="en-US" dirty="0"/>
          </a:p>
        </p:txBody>
      </p:sp>
      <p:sp>
        <p:nvSpPr>
          <p:cNvPr id="3" name="2 - Θέση περιεχομένου"/>
          <p:cNvSpPr>
            <a:spLocks noGrp="1"/>
          </p:cNvSpPr>
          <p:nvPr>
            <p:ph idx="1"/>
          </p:nvPr>
        </p:nvSpPr>
        <p:spPr>
          <a:xfrm>
            <a:off x="467544" y="1052736"/>
            <a:ext cx="8147248" cy="5649491"/>
          </a:xfrm>
        </p:spPr>
        <p:txBody>
          <a:bodyPr>
            <a:normAutofit fontScale="55000" lnSpcReduction="20000"/>
          </a:bodyPr>
          <a:lstStyle/>
          <a:p>
            <a:pPr>
              <a:buNone/>
            </a:pPr>
            <a:r>
              <a:rPr lang="el-GR" b="1" dirty="0" smtClean="0"/>
              <a:t> </a:t>
            </a:r>
            <a:r>
              <a:rPr lang="el-GR" b="1" dirty="0" err="1" smtClean="0"/>
              <a:t>Ἡρόδοτος</a:t>
            </a:r>
            <a:r>
              <a:rPr lang="el-GR" b="1" dirty="0" smtClean="0"/>
              <a:t> 5.78: </a:t>
            </a:r>
            <a:endParaRPr lang="en-US" dirty="0" smtClean="0"/>
          </a:p>
          <a:p>
            <a:pPr>
              <a:buNone/>
            </a:pPr>
            <a:r>
              <a:rPr lang="el-GR" dirty="0" smtClean="0"/>
              <a:t>        Είναι φανερό ότι όχι μόνο με ένα συγκεκριμένο αλλά με κάθε τρόπο το ίσο δικαίωμα ομιλίας (</a:t>
            </a:r>
            <a:r>
              <a:rPr lang="el-GR" i="1" dirty="0" err="1" smtClean="0"/>
              <a:t>ἰσηγορία</a:t>
            </a:r>
            <a:r>
              <a:rPr lang="el-GR" dirty="0" smtClean="0"/>
              <a:t>) έχει τεράστια σημασία, αφού οι Αθηναίοι υπό το τυραννικό καθεστώς δεν ήταν ανώτεροι από κανένα γείτονά τους στον πόλεμο, αλλά όταν έδιωξαν τους τυράννους ήταν οι καλύτεροι όλων. Αυτό δείχνει ότι όταν πιέζονταν ήταν σκοπίμως νωθροί, αφού δεν μοχθούσαν για κάποιον αρχηγό, αλλά όταν απελευθερώθηκαν καθένας από αυτούς ήταν πρόθυμος να επιτύχει για τον εαυτό του.</a:t>
            </a:r>
            <a:endParaRPr lang="en-US" dirty="0" smtClean="0"/>
          </a:p>
          <a:p>
            <a:pPr>
              <a:buNone/>
            </a:pPr>
            <a:r>
              <a:rPr lang="el-GR" b="1" dirty="0" smtClean="0"/>
              <a:t> Πλάτων, </a:t>
            </a:r>
            <a:r>
              <a:rPr lang="el-GR" b="1" i="1" dirty="0" smtClean="0"/>
              <a:t>Πολιτεία</a:t>
            </a:r>
            <a:r>
              <a:rPr lang="el-GR" b="1" dirty="0" smtClean="0"/>
              <a:t> 557Β:</a:t>
            </a:r>
            <a:endParaRPr lang="en-US" dirty="0" smtClean="0"/>
          </a:p>
          <a:p>
            <a:pPr>
              <a:buNone/>
            </a:pPr>
            <a:r>
              <a:rPr lang="el-GR" dirty="0" smtClean="0"/>
              <a:t>         Έτσι, πρώτα απ’ όλα είναι ελεύθεροι και η πόλη έχει ελευθερία και ελευθερία λόγου (</a:t>
            </a:r>
            <a:r>
              <a:rPr lang="el-GR" i="1" dirty="0" smtClean="0"/>
              <a:t>παρρησία</a:t>
            </a:r>
            <a:r>
              <a:rPr lang="el-GR" dirty="0" smtClean="0"/>
              <a:t>) και κάθε πολίτης έχει την </a:t>
            </a:r>
            <a:r>
              <a:rPr lang="el-GR" i="1" dirty="0" smtClean="0"/>
              <a:t>εξουσία</a:t>
            </a:r>
            <a:r>
              <a:rPr lang="el-GR" dirty="0" smtClean="0"/>
              <a:t> να κάνει </a:t>
            </a:r>
            <a:r>
              <a:rPr lang="el-GR" dirty="0" err="1" smtClean="0"/>
              <a:t>ό,τι</a:t>
            </a:r>
            <a:r>
              <a:rPr lang="el-GR" dirty="0" smtClean="0"/>
              <a:t> επιθυμεί.</a:t>
            </a:r>
            <a:endParaRPr lang="en-US" dirty="0" smtClean="0"/>
          </a:p>
          <a:p>
            <a:pPr>
              <a:buNone/>
            </a:pPr>
            <a:r>
              <a:rPr lang="el-GR" b="1" dirty="0" smtClean="0"/>
              <a:t> </a:t>
            </a:r>
            <a:r>
              <a:rPr lang="el-GR" b="1" dirty="0" err="1" smtClean="0"/>
              <a:t>Ἀριστοτέλης</a:t>
            </a:r>
            <a:r>
              <a:rPr lang="el-GR" b="1" dirty="0" smtClean="0"/>
              <a:t>, </a:t>
            </a:r>
            <a:r>
              <a:rPr lang="el-GR" b="1" i="1" dirty="0" smtClean="0"/>
              <a:t>Πολιτικά</a:t>
            </a:r>
            <a:r>
              <a:rPr lang="el-GR" b="1" dirty="0" smtClean="0"/>
              <a:t> 1317</a:t>
            </a:r>
            <a:r>
              <a:rPr lang="en-US" b="1" dirty="0" smtClean="0"/>
              <a:t>a</a:t>
            </a:r>
            <a:r>
              <a:rPr lang="el-GR" b="1" dirty="0" smtClean="0"/>
              <a:t>40 </a:t>
            </a:r>
            <a:r>
              <a:rPr lang="el-GR" b="1" dirty="0" err="1" smtClean="0"/>
              <a:t>κ.εξ</a:t>
            </a:r>
            <a:r>
              <a:rPr lang="el-GR" b="1" dirty="0" smtClean="0"/>
              <a:t>.:</a:t>
            </a:r>
            <a:endParaRPr lang="en-US" dirty="0" smtClean="0"/>
          </a:p>
          <a:p>
            <a:pPr>
              <a:buNone/>
            </a:pPr>
            <a:r>
              <a:rPr lang="el-GR" dirty="0" smtClean="0"/>
              <a:t>        Η βάση του δημοκρατικού πολιτεύματος είναι η </a:t>
            </a:r>
            <a:r>
              <a:rPr lang="el-GR" i="1" dirty="0" smtClean="0"/>
              <a:t>ελευθερία</a:t>
            </a:r>
            <a:r>
              <a:rPr lang="el-GR" dirty="0" smtClean="0"/>
              <a:t>… Μία πλευρά της ελευθερίας είναι ότι όλοι οι πολίτες θα κυβερνούν και θα κυβερνώνται εναλλάξ. Γιατί στην πραγματικότητα η δικαιοσύνη σε ένα δημοκρατικό καθεστώς είναι η ισότητα σύμφωνα με τον αριθμό, όχι σύμφωνα με την αξία, και εφόσον αυτός είναι ο ορισμός της δικαιοσύνης, ολοφάνερα ο λαός είναι κυρίαρχος και όποια απόφαση πάρει θα πρέπει να κυριαρχεί και να υπολογίζεται ως μορφή δικαιοσύνης… Έτσι, σε μία δημοκρατία οι φτωχοί έχουν περισσότερη εξουσία από τους εύπορους, επειδή αποτελούν πλειονότητα… Μία άλλη πλευρά είναι ότι ένας πολίτης ζει όπως του αρέσει. Σ’ αυτό αποσκοπεί, όπως λένε, η ελευθερία αφού είναι χαρακτηριστικό στοιχείο ενός δούλου να μη ζει όπως του αρέσει.</a:t>
            </a:r>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274638"/>
            <a:ext cx="8219256" cy="562074"/>
          </a:xfrm>
        </p:spPr>
        <p:txBody>
          <a:bodyPr>
            <a:normAutofit fontScale="90000"/>
          </a:bodyPr>
          <a:lstStyle/>
          <a:p>
            <a:r>
              <a:rPr lang="el-GR" dirty="0" smtClean="0"/>
              <a:t>ΤΟ ΙΣΟΝ</a:t>
            </a:r>
            <a:endParaRPr lang="en-US" dirty="0"/>
          </a:p>
        </p:txBody>
      </p:sp>
      <p:sp>
        <p:nvSpPr>
          <p:cNvPr id="3" name="2 - Θέση περιεχομένου"/>
          <p:cNvSpPr>
            <a:spLocks noGrp="1"/>
          </p:cNvSpPr>
          <p:nvPr>
            <p:ph idx="1"/>
          </p:nvPr>
        </p:nvSpPr>
        <p:spPr>
          <a:xfrm>
            <a:off x="251520" y="836712"/>
            <a:ext cx="8435280" cy="5688632"/>
          </a:xfrm>
        </p:spPr>
        <p:txBody>
          <a:bodyPr>
            <a:normAutofit fontScale="85000" lnSpcReduction="10000"/>
          </a:bodyPr>
          <a:lstStyle/>
          <a:p>
            <a:pPr>
              <a:buNone/>
            </a:pPr>
            <a:r>
              <a:rPr lang="el-GR" b="1" dirty="0" err="1" smtClean="0"/>
              <a:t>Ἡρόδοτος</a:t>
            </a:r>
            <a:r>
              <a:rPr lang="el-GR" b="1" dirty="0" smtClean="0"/>
              <a:t> 3.80.6:</a:t>
            </a:r>
            <a:endParaRPr lang="en-US" dirty="0" smtClean="0"/>
          </a:p>
          <a:p>
            <a:pPr>
              <a:buNone/>
            </a:pPr>
            <a:r>
              <a:rPr lang="el-GR" dirty="0" smtClean="0"/>
              <a:t>    Καταρχήν η εξουσία του λαού έχει τον πιο ευγενικό τίτλο όλων, </a:t>
            </a:r>
            <a:r>
              <a:rPr lang="el-GR" i="1" dirty="0" smtClean="0"/>
              <a:t>ισονομία</a:t>
            </a:r>
            <a:r>
              <a:rPr lang="el-GR" dirty="0" smtClean="0"/>
              <a:t>… Δίνει τα αξιώματα με κλήρο, έχει τους αξιωματούχους υπόλογους σε ακρόαση, και διαθέτει ανοιχτό κάθε πολιτικό σχεδιασμό σε δημόσια συζήτηση.</a:t>
            </a:r>
            <a:endParaRPr lang="en-US" dirty="0" smtClean="0"/>
          </a:p>
          <a:p>
            <a:pPr>
              <a:buNone/>
            </a:pPr>
            <a:r>
              <a:rPr lang="el-GR" b="1" dirty="0" smtClean="0"/>
              <a:t> ‘Θησεύς’, </a:t>
            </a:r>
            <a:r>
              <a:rPr lang="el-GR" b="1" dirty="0" err="1" smtClean="0"/>
              <a:t>Εὐριπίδου</a:t>
            </a:r>
            <a:r>
              <a:rPr lang="el-GR" b="1" dirty="0" smtClean="0"/>
              <a:t>, </a:t>
            </a:r>
            <a:r>
              <a:rPr lang="el-GR" b="1" i="1" dirty="0" err="1" smtClean="0"/>
              <a:t>Ἱκέτιδες</a:t>
            </a:r>
            <a:r>
              <a:rPr lang="el-GR" b="1" i="1" dirty="0" smtClean="0"/>
              <a:t> </a:t>
            </a:r>
            <a:r>
              <a:rPr lang="el-GR" b="1" dirty="0" smtClean="0"/>
              <a:t>403-8:</a:t>
            </a:r>
            <a:endParaRPr lang="en-US" dirty="0" smtClean="0"/>
          </a:p>
          <a:p>
            <a:pPr>
              <a:buNone/>
            </a:pPr>
            <a:r>
              <a:rPr lang="el-GR" dirty="0" smtClean="0"/>
              <a:t>     Πρώτον, άρχισες το λόγο σου με μία ψευδή δήλωση, ξένε, ψάχνοντας για έναν τύραννο εδώ. Γιατί η πόλη δεν κυβερνιέται από έναν άνδρα αλλά είναι ελεύθερη. Και ο λαός κυβερνά εναλλάσσοντας ο ένας με τον άλλο μεταξύ τους την εξουσία κάθε χρόνο. Δεν αποδίδει τη μεγαλύτερη αξία στον πλούτο αλλά ο φτωχός έχει ίσο μερίδιο (</a:t>
            </a:r>
            <a:r>
              <a:rPr lang="el-GR" i="1" dirty="0" smtClean="0"/>
              <a:t>ίσον</a:t>
            </a:r>
            <a:r>
              <a:rPr lang="el-GR" dirty="0" smtClean="0"/>
              <a:t>).</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9512" y="-171400"/>
            <a:ext cx="8075240" cy="2209726"/>
          </a:xfrm>
        </p:spPr>
        <p:txBody>
          <a:bodyPr>
            <a:normAutofit/>
          </a:bodyPr>
          <a:lstStyle/>
          <a:p>
            <a:r>
              <a:rPr lang="el-GR" sz="2800" b="1" dirty="0" smtClean="0"/>
              <a:t>Σόλων (639 – 559 </a:t>
            </a:r>
            <a:r>
              <a:rPr lang="el-GR" sz="2800" b="1" dirty="0" err="1" smtClean="0"/>
              <a:t>π.Χ.</a:t>
            </a:r>
            <a:r>
              <a:rPr lang="el-GR" sz="2800" b="1" dirty="0" smtClean="0"/>
              <a:t>) Αθηναίος νομοθέτης, φιλόσοφος, ποιητής και ένας από τους επτά σοφούς της αρχαίας Ελλάδας</a:t>
            </a:r>
            <a:endParaRPr lang="en-US" sz="2800" b="1" dirty="0"/>
          </a:p>
        </p:txBody>
      </p:sp>
      <p:sp>
        <p:nvSpPr>
          <p:cNvPr id="3" name="2 - Θέση περιεχομένου"/>
          <p:cNvSpPr>
            <a:spLocks noGrp="1"/>
          </p:cNvSpPr>
          <p:nvPr>
            <p:ph idx="1"/>
          </p:nvPr>
        </p:nvSpPr>
        <p:spPr>
          <a:xfrm>
            <a:off x="395536" y="1628801"/>
            <a:ext cx="8229600" cy="5229200"/>
          </a:xfrm>
        </p:spPr>
        <p:txBody>
          <a:bodyPr>
            <a:normAutofit fontScale="47500" lnSpcReduction="20000"/>
          </a:bodyPr>
          <a:lstStyle/>
          <a:p>
            <a:r>
              <a:rPr lang="el-GR" b="1" dirty="0" smtClean="0"/>
              <a:t>Σεισάχθεια</a:t>
            </a:r>
          </a:p>
          <a:p>
            <a:r>
              <a:rPr lang="el-GR" b="1" dirty="0" smtClean="0"/>
              <a:t>Πολιτικό σώμα:</a:t>
            </a:r>
            <a:r>
              <a:rPr lang="el-GR" dirty="0" smtClean="0"/>
              <a:t> διαχωρισμός σε τάξεις βάσει του εισοδήματος - (</a:t>
            </a:r>
            <a:r>
              <a:rPr lang="el-GR" dirty="0" err="1" smtClean="0"/>
              <a:t>πεντακοσιομέδιμνοι</a:t>
            </a:r>
            <a:r>
              <a:rPr lang="el-GR" dirty="0" smtClean="0"/>
              <a:t>, </a:t>
            </a:r>
            <a:r>
              <a:rPr lang="el-GR" dirty="0" err="1" smtClean="0"/>
              <a:t>τριακοσιομέδιμνοι</a:t>
            </a:r>
            <a:r>
              <a:rPr lang="el-GR" dirty="0" smtClean="0"/>
              <a:t> ή ιππείς, </a:t>
            </a:r>
            <a:r>
              <a:rPr lang="el-GR" dirty="0" err="1" smtClean="0"/>
              <a:t>διακοσιομέδιμνοι</a:t>
            </a:r>
            <a:r>
              <a:rPr lang="el-GR" dirty="0" smtClean="0"/>
              <a:t> ή </a:t>
            </a:r>
            <a:r>
              <a:rPr lang="el-GR" dirty="0" err="1" smtClean="0"/>
              <a:t>ζευγίται</a:t>
            </a:r>
            <a:r>
              <a:rPr lang="el-GR" dirty="0" smtClean="0"/>
              <a:t>, θήτες με εισόδημα κάτω των διακοσίων μεδίμνων ετησίως). ‘</a:t>
            </a:r>
            <a:r>
              <a:rPr lang="el-GR" dirty="0" err="1" smtClean="0"/>
              <a:t>Εδωσε</a:t>
            </a:r>
            <a:r>
              <a:rPr lang="el-GR" dirty="0" smtClean="0"/>
              <a:t> δικαίωμα στο κατώτερο από αυτά τα τέλη, τους θήτες, να συμμετέχουν στην εκκλησία του δήμου, τους παραχώρησε όμως μόνο το δικαίωμα του εκλέγειν, όχι του εκλέγεσθαι.</a:t>
            </a:r>
          </a:p>
          <a:p>
            <a:r>
              <a:rPr lang="el-GR" b="1" dirty="0" smtClean="0"/>
              <a:t>Ο βουλόμενος – </a:t>
            </a:r>
            <a:r>
              <a:rPr lang="el-GR" b="1" dirty="0" err="1" smtClean="0"/>
              <a:t>Έφεσις</a:t>
            </a:r>
            <a:r>
              <a:rPr lang="el-GR" b="1" dirty="0" smtClean="0"/>
              <a:t>: </a:t>
            </a:r>
            <a:r>
              <a:rPr lang="el-GR" dirty="0" smtClean="0"/>
              <a:t>πρόσβαση στη δικαιοσύνη</a:t>
            </a:r>
          </a:p>
          <a:p>
            <a:r>
              <a:rPr lang="el-GR" b="1" dirty="0" smtClean="0"/>
              <a:t>Λαϊκή κυριαρχία: </a:t>
            </a:r>
            <a:r>
              <a:rPr lang="el-GR" dirty="0" smtClean="0"/>
              <a:t>μετέφερε στην εκκλησία του δήμου την αρμοδιότητα της εκλογής των αρχόντων, που είχε ως τότε ο Άρειος Πάγος και θέσπισε τη διαδικασία της κληρώσεως εκ προκρίτων </a:t>
            </a:r>
            <a:r>
              <a:rPr lang="el-GR" dirty="0" err="1" smtClean="0"/>
              <a:t>πεντακοσιομεδίμνων</a:t>
            </a:r>
            <a:r>
              <a:rPr lang="el-GR" dirty="0" smtClean="0"/>
              <a:t> για την εκλογή τους. </a:t>
            </a:r>
          </a:p>
          <a:p>
            <a:r>
              <a:rPr lang="el-GR" b="1" dirty="0" smtClean="0"/>
              <a:t>Βουλή των Τετρακοσίων: </a:t>
            </a:r>
            <a:r>
              <a:rPr lang="el-GR" dirty="0" smtClean="0"/>
              <a:t>Η βουλή είχε 400 εκλεγμένα μέλη, που προέρχονταν και από τα τέλη των ιππέων και των ζευγιτών, η θητεία κάθε βουλευτή ήταν ετήσια και οι τέσσερις φυλές της Αθήνας αντιπροσωπεύονταν ισότιμα, με εκατό βουλευτές η καθεμιά.</a:t>
            </a:r>
          </a:p>
          <a:p>
            <a:r>
              <a:rPr lang="el-GR" b="1" dirty="0" smtClean="0"/>
              <a:t>Ηλιαία: </a:t>
            </a:r>
            <a:r>
              <a:rPr lang="el-GR" dirty="0" smtClean="0"/>
              <a:t>ένα λαϊκό δικαστήριο με πολλά μέλη, ως αντίβαρο του Αρείου Πάγου σε θέματα απονομής δικαιοσύνης όπου συμμετείχαν όλοι οι πολίτες και όπου εκδικάζονταν οι υποθέσεις για όλα τα αδικήματα εκτός από τον φόνο, τον εμπρησμό και την απόπειρα κατάλυσης του πολιτεύματος, τα οποία εκδικάζονταν στον Άρειο Πάγο. </a:t>
            </a:r>
          </a:p>
          <a:p>
            <a:r>
              <a:rPr lang="el-GR" b="1" dirty="0" smtClean="0"/>
              <a:t>Νομοθετικά μέτρα – οίκος: </a:t>
            </a:r>
            <a:r>
              <a:rPr lang="el-GR" dirty="0" smtClean="0"/>
              <a:t>Η θέσπιση κοινωνικής πρόνοιας για αναπήρους και επικλήρους, με τον Σόλωνα αρχίζει και το δικαίωμα της διαθήκης (θυγατέρες που κληρονομούσαν αποκλειστικά την πατρική περιουσία λόγω έλλειψης άρρενα κληρονόμου). Ως τότε την περιουσία όποιου πέθαινε άτεκνος την κληρονομούσαν οι συγγενείς του. Στο εξής ο πολίτης χωρίς παιδιά μπορούσε να κληροδοτήσει τα υπάρχοντά του σε όποιον ήθελε. Τα μέτρα προστασίας της οικογένειας και του γάμου, που περιλάμβαναν μέτρα εναντίον της μοιχείας, του βιασμού, της </a:t>
            </a:r>
            <a:r>
              <a:rPr lang="el-GR" dirty="0" err="1" smtClean="0"/>
              <a:t>μαστρωπείας</a:t>
            </a:r>
            <a:r>
              <a:rPr lang="el-GR" dirty="0" smtClean="0"/>
              <a:t> και της πορνείας Η υποχρέωση των γονέων να διδάξουν στα παιδιά τους κάποια τέχνη και απαλλαγή των τέκνων από τη φροντίδα των ηλικιωμένων γονέων τους, αν οι τελευταίοι δεν είχαν ανταποκριθεί σε αυτή την υποχρέωσή τους.</a:t>
            </a: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ΟΡΓΑΝΑ- ΘΕΣΜΟΙ</a:t>
            </a:r>
            <a:endParaRPr lang="en-US" dirty="0"/>
          </a:p>
        </p:txBody>
      </p:sp>
      <p:sp>
        <p:nvSpPr>
          <p:cNvPr id="3" name="2 - Θέση περιεχομένου"/>
          <p:cNvSpPr>
            <a:spLocks noGrp="1"/>
          </p:cNvSpPr>
          <p:nvPr>
            <p:ph idx="1"/>
          </p:nvPr>
        </p:nvSpPr>
        <p:spPr>
          <a:xfrm>
            <a:off x="323528" y="1124744"/>
            <a:ext cx="8363272" cy="5001419"/>
          </a:xfrm>
        </p:spPr>
        <p:txBody>
          <a:bodyPr>
            <a:noAutofit/>
          </a:bodyPr>
          <a:lstStyle/>
          <a:p>
            <a:r>
              <a:rPr lang="el-GR" sz="2400" dirty="0" smtClean="0"/>
              <a:t>Η αθηναϊκή δημοκρατία είχε διάφορα όργανα: την συνέλευση (</a:t>
            </a:r>
            <a:r>
              <a:rPr lang="el-GR" sz="2400" i="1" dirty="0" err="1" smtClean="0"/>
              <a:t>Ἐκκλησία</a:t>
            </a:r>
            <a:r>
              <a:rPr lang="el-GR" sz="2400" i="1" dirty="0" smtClean="0"/>
              <a:t> </a:t>
            </a:r>
            <a:r>
              <a:rPr lang="el-GR" sz="2400" i="1" dirty="0" err="1" smtClean="0"/>
              <a:t>τοῦ</a:t>
            </a:r>
            <a:r>
              <a:rPr lang="el-GR" sz="2400" i="1" dirty="0" smtClean="0"/>
              <a:t> δήμου</a:t>
            </a:r>
            <a:r>
              <a:rPr lang="el-GR" sz="2400" dirty="0" smtClean="0"/>
              <a:t>), όπου μετείχαν όλοι οι πολίτες, τα δικαστήρια ενόρκων, το Συμβούλιο (</a:t>
            </a:r>
            <a:r>
              <a:rPr lang="el-GR" sz="2400" i="1" dirty="0" err="1" smtClean="0"/>
              <a:t>Βουλὴ</a:t>
            </a:r>
            <a:r>
              <a:rPr lang="el-GR" sz="2400" dirty="0" smtClean="0"/>
              <a:t>) </a:t>
            </a:r>
            <a:r>
              <a:rPr lang="el-GR" sz="2400" i="1" dirty="0" err="1" smtClean="0"/>
              <a:t>τῶν</a:t>
            </a:r>
            <a:r>
              <a:rPr lang="el-GR" sz="2400" i="1" dirty="0" smtClean="0"/>
              <a:t> Πεντακοσίων</a:t>
            </a:r>
            <a:r>
              <a:rPr lang="el-GR" sz="2400" dirty="0" smtClean="0"/>
              <a:t> και το Συμβούλιο του </a:t>
            </a:r>
            <a:r>
              <a:rPr lang="el-GR" sz="2400" i="1" dirty="0" err="1" smtClean="0"/>
              <a:t>Ἀρείου</a:t>
            </a:r>
            <a:r>
              <a:rPr lang="el-GR" sz="2400" i="1" dirty="0" smtClean="0"/>
              <a:t> Πάγου</a:t>
            </a:r>
            <a:r>
              <a:rPr lang="el-GR" sz="2400" dirty="0" smtClean="0"/>
              <a:t>. Υπήρχαν επίσης οι επικεφαλής αξιωματούχοι: οι </a:t>
            </a:r>
            <a:r>
              <a:rPr lang="el-GR" sz="2400" i="1" dirty="0" smtClean="0"/>
              <a:t>άρχοντες</a:t>
            </a:r>
            <a:r>
              <a:rPr lang="el-GR" sz="2400" dirty="0" smtClean="0"/>
              <a:t> και οι </a:t>
            </a:r>
            <a:r>
              <a:rPr lang="el-GR" sz="2400" i="1" dirty="0" smtClean="0"/>
              <a:t>στρατηγοί</a:t>
            </a:r>
            <a:r>
              <a:rPr lang="el-GR" sz="2400" dirty="0" smtClean="0"/>
              <a:t>. Μαζί με τα όργανα που αναφέραμε οι αξιωματούχοι φρόντιζαν για τις κρατικές υποθέσεις: δημόσια οικονομικά, νομοθεσία, θρησκευτικά θέματα, εκδίκαση υποθέσεων, οργάνωση εκλογών και διακρατικές σχέσεις.</a:t>
            </a:r>
          </a:p>
          <a:p>
            <a:r>
              <a:rPr lang="el-GR" sz="2400" dirty="0" smtClean="0"/>
              <a:t>Ο τρόπος με τον οποίο διευθυνόταν το κράτος διαμορφώθηκε στην διάρκεια πολλών ετών. Κατά την διάρκεια αυτής της περιόδου άλλα όργανα της δημοκρατίας απέκτησαν πρόσθετη ισχύ και άλλα απώλεσαν μέρος της ισχύος τους.</a:t>
            </a:r>
          </a:p>
          <a:p>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Κλεισθένης</a:t>
            </a:r>
            <a:endParaRPr lang="en-US" dirty="0"/>
          </a:p>
        </p:txBody>
      </p:sp>
      <p:pic>
        <p:nvPicPr>
          <p:cNvPr id="1026" name="Picture 2" descr="C:\Users\uop\Desktop\Κλεισθένης.png"/>
          <p:cNvPicPr>
            <a:picLocks noGrp="1" noChangeAspect="1" noChangeArrowheads="1"/>
          </p:cNvPicPr>
          <p:nvPr>
            <p:ph idx="1"/>
          </p:nvPr>
        </p:nvPicPr>
        <p:blipFill>
          <a:blip r:embed="rId2" cstate="print"/>
          <a:srcRect/>
          <a:stretch>
            <a:fillRect/>
          </a:stretch>
        </p:blipFill>
        <p:spPr bwMode="auto">
          <a:xfrm>
            <a:off x="1547664" y="1196752"/>
            <a:ext cx="5200228" cy="3184038"/>
          </a:xfrm>
          <a:prstGeom prst="rect">
            <a:avLst/>
          </a:prstGeom>
          <a:noFill/>
        </p:spPr>
      </p:pic>
      <p:sp>
        <p:nvSpPr>
          <p:cNvPr id="5" name="4 - Ορθογώνιο"/>
          <p:cNvSpPr/>
          <p:nvPr/>
        </p:nvSpPr>
        <p:spPr>
          <a:xfrm>
            <a:off x="323528" y="4365104"/>
            <a:ext cx="8280920" cy="2031325"/>
          </a:xfrm>
          <a:prstGeom prst="rect">
            <a:avLst/>
          </a:prstGeom>
        </p:spPr>
        <p:txBody>
          <a:bodyPr wrap="square">
            <a:spAutoFit/>
          </a:bodyPr>
          <a:lstStyle/>
          <a:p>
            <a:r>
              <a:rPr lang="el-GR" dirty="0" smtClean="0"/>
              <a:t>Το 507 </a:t>
            </a:r>
            <a:r>
              <a:rPr lang="el-GR" dirty="0" err="1" smtClean="0"/>
              <a:t>π.Χ.</a:t>
            </a:r>
            <a:r>
              <a:rPr lang="el-GR" dirty="0" smtClean="0"/>
              <a:t> μετά την πτώση του τυράννου Πεισιστράτου και μετά από μια μακρά περίοδο κοινωνικών και πολιτικών αναταραχών κλήθηκε ένας ευγενής να δημιουργήσει ένα πολίτευμα για την Αθήνα, ο Κλεισθένης. Ο Κλεισθένης επιλέχθηκε γι’ αυτό το δύσκολο έργο επειδή είχε μεγάλο κύρος μεταξύ των συμπολιτών του.</a:t>
            </a:r>
            <a:br>
              <a:rPr lang="el-GR" dirty="0" smtClean="0"/>
            </a:br>
            <a:r>
              <a:rPr lang="el-GR" dirty="0" smtClean="0"/>
              <a:t>Ο Κλεισθένης θεωρείται σήμερα ως ο θεμελιωτής του δημοκρατικού πολιτεύματος. Κατά κύριο λόγο στηρίχθηκε στο πολίτευμα του Σόλωνα, ο οποίος είχε δημιουργήσει ένα πολίτευμα για την πόλη πριν το Πεισίστρατο.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Μεταρρυθμίσεις του Κλεισθένη - πολίτες</a:t>
            </a:r>
            <a:endParaRPr lang="en-US" dirty="0"/>
          </a:p>
        </p:txBody>
      </p:sp>
      <p:sp>
        <p:nvSpPr>
          <p:cNvPr id="3" name="2 - Θέση περιεχομένου"/>
          <p:cNvSpPr>
            <a:spLocks noGrp="1"/>
          </p:cNvSpPr>
          <p:nvPr>
            <p:ph idx="1"/>
          </p:nvPr>
        </p:nvSpPr>
        <p:spPr/>
        <p:txBody>
          <a:bodyPr>
            <a:normAutofit fontScale="85000" lnSpcReduction="20000"/>
          </a:bodyPr>
          <a:lstStyle/>
          <a:p>
            <a:r>
              <a:rPr lang="el-GR" dirty="0" smtClean="0"/>
              <a:t>Ο Κλεισθένης προχώρησε σε ριζοσπαστικές μεταρρυθμίσεις: Έδωσε το δικαίωμα του Αθηναίου πολίτη σε μεγάλο αριθμό μετοίκων. Έτσι, διευρύνθηκε το σώμα των Αθηναίων πολιτών. Επιπλέον, απελευθέρωσε μεγάλο αριθμό δούλων. Οι δούλοι ήταν αγορασμένοι σε σκλαβοπάζαρα ή αιχμάλωτοι πολέμου. Στους δούλους δεν έδωσε πολιτικά δικαιώματα. Όμως αυτοί γνώριζαν ότι η εποχή που θα αποκτούσαν πολιτικά δικαιώματα δεν θα αργούσε και έτσι άρχισαν να ενδιαφέρονται συνειδητά για την πορεία της πόλης. Πέρα από αυτό στήριζαν την οικονομία της με τους φόρους που απέδιδαν.</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Εκλέγειν και εκλέγεσθαι</a:t>
            </a:r>
            <a:endParaRPr lang="en-US" dirty="0"/>
          </a:p>
        </p:txBody>
      </p:sp>
      <p:sp>
        <p:nvSpPr>
          <p:cNvPr id="3" name="2 - Θέση περιεχομένου"/>
          <p:cNvSpPr>
            <a:spLocks noGrp="1"/>
          </p:cNvSpPr>
          <p:nvPr>
            <p:ph idx="1"/>
          </p:nvPr>
        </p:nvSpPr>
        <p:spPr>
          <a:xfrm>
            <a:off x="323528" y="1268760"/>
            <a:ext cx="8363272" cy="5256584"/>
          </a:xfrm>
        </p:spPr>
        <p:txBody>
          <a:bodyPr>
            <a:normAutofit fontScale="77500" lnSpcReduction="20000"/>
          </a:bodyPr>
          <a:lstStyle/>
          <a:p>
            <a:r>
              <a:rPr lang="el-GR" dirty="0" smtClean="0"/>
              <a:t>Στο πολίτευμα του Κλεισθένη δεν είχαν όλοι οι Αθηναίοι πολίτες τα ίδια πολιτικά δικαιώματα. Οι Αθηναίοι πολίτες διακρίνονταν σε τέσσερις τάξεις ανάλογα με την οικονομική τους κατάσταση. Η οικονομική κατάσταση του κάθε Αθηναίου πολίτη καθόριζε τη φορολόγησή του και κατ’ επέκταση τα πολιτικά του δικαιώματα.</a:t>
            </a:r>
          </a:p>
          <a:p>
            <a:r>
              <a:rPr lang="el-GR" dirty="0" smtClean="0"/>
              <a:t> Όλοι οι Αθηναίοι πολίτες είχαν το δικαίωμα του εκλέγειν. Όλοι οι Αθηναίοι πολίτες είχαν το δικαίωμα του εκλέγεσθαι στο αξίωμα του στρατηγού, του σπουδαιότερου αξιώματος της πόλης των Αθηνών. Όμως δεν είχαν όλοι οι Αθηναίοι πολίτες το δικαίωμα του εκλέγεσθαι σε όλα τα αξιώματα. Για να θέσει ένας αθηναίος πολίτης υποψηφιότητα σε κάποια αξιώματα έπρεπε να ανήκει στην ανώτατη τάξη. Ο Κλεισθένης δεν κατήργησε τον Άρειο Πάγο, το συμβούλιο των ευγενών, αλλά περιόρισε τις αρμοδιότητές του.</a:t>
            </a:r>
            <a:br>
              <a:rPr lang="el-GR" dirty="0" smtClean="0"/>
            </a:b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Νομοθετικές μεταρρυθμίσεις του Κλεισθένη</a:t>
            </a:r>
            <a:endParaRPr lang="en-US" dirty="0"/>
          </a:p>
        </p:txBody>
      </p:sp>
      <p:sp>
        <p:nvSpPr>
          <p:cNvPr id="3" name="2 - Θέση περιεχομένου"/>
          <p:cNvSpPr>
            <a:spLocks noGrp="1"/>
          </p:cNvSpPr>
          <p:nvPr>
            <p:ph idx="1"/>
          </p:nvPr>
        </p:nvSpPr>
        <p:spPr/>
        <p:txBody>
          <a:bodyPr>
            <a:normAutofit fontScale="77500" lnSpcReduction="20000"/>
          </a:bodyPr>
          <a:lstStyle/>
          <a:p>
            <a:pPr lvl="0"/>
            <a:r>
              <a:rPr lang="el-GR" b="1" dirty="0" smtClean="0"/>
              <a:t>Δήμος: </a:t>
            </a:r>
            <a:r>
              <a:rPr lang="el-GR" dirty="0" smtClean="0"/>
              <a:t>ο Κλεισθένης, κατά τον Ηρόδοτο, </a:t>
            </a:r>
            <a:r>
              <a:rPr lang="el-GR" dirty="0" err="1" smtClean="0"/>
              <a:t>προεταιρίστηκε</a:t>
            </a:r>
            <a:r>
              <a:rPr lang="el-GR" dirty="0" smtClean="0"/>
              <a:t> τον δήμο.  Δημιούργησε τους </a:t>
            </a:r>
            <a:r>
              <a:rPr lang="el-GR" i="1" dirty="0" err="1" smtClean="0"/>
              <a:t>νεοπολίτες</a:t>
            </a:r>
            <a:r>
              <a:rPr lang="el-GR" dirty="0" smtClean="0"/>
              <a:t>, δηλαδή παραχώρησε πολιτικά δικαιώματα σε ξένους που είχαν έρθει στην πόλη εξαιτίας της ανάπτυξης της βιοτεχνίας. </a:t>
            </a:r>
            <a:endParaRPr lang="en-US" dirty="0" smtClean="0"/>
          </a:p>
          <a:p>
            <a:pPr lvl="0"/>
            <a:r>
              <a:rPr lang="el-GR" b="1" dirty="0" smtClean="0"/>
              <a:t>Αναδιάρθρωση της πόλης: </a:t>
            </a:r>
            <a:r>
              <a:rPr lang="el-GR" dirty="0" smtClean="0"/>
              <a:t>10 φυλές / 30 </a:t>
            </a:r>
            <a:r>
              <a:rPr lang="el-GR" dirty="0" err="1" smtClean="0"/>
              <a:t>τριττύες</a:t>
            </a:r>
            <a:r>
              <a:rPr lang="el-GR" dirty="0" smtClean="0"/>
              <a:t> </a:t>
            </a:r>
            <a:endParaRPr lang="en-US" dirty="0" smtClean="0"/>
          </a:p>
          <a:p>
            <a:pPr lvl="0"/>
            <a:r>
              <a:rPr lang="el-GR" b="1" dirty="0" smtClean="0"/>
              <a:t>Θεσμός – Νόμος: </a:t>
            </a:r>
            <a:r>
              <a:rPr lang="el-GR" dirty="0" smtClean="0"/>
              <a:t>Με τις μεταρρυθμίσεις του Κλεισθένη έχει συνδεθεί η αντικατάσταση του όρου «θεσμός» με τον όρο </a:t>
            </a:r>
            <a:r>
              <a:rPr lang="el-GR" b="1" dirty="0" smtClean="0"/>
              <a:t>«νόμος»</a:t>
            </a:r>
            <a:r>
              <a:rPr lang="el-GR" dirty="0" smtClean="0"/>
              <a:t> κατά τον 5</a:t>
            </a:r>
            <a:r>
              <a:rPr lang="el-GR" baseline="30000" dirty="0" smtClean="0"/>
              <a:t>ο</a:t>
            </a:r>
            <a:r>
              <a:rPr lang="el-GR" dirty="0" smtClean="0"/>
              <a:t> και 4</a:t>
            </a:r>
            <a:r>
              <a:rPr lang="el-GR" baseline="30000" dirty="0" smtClean="0"/>
              <a:t>ο</a:t>
            </a:r>
            <a:r>
              <a:rPr lang="el-GR" dirty="0" smtClean="0"/>
              <a:t> αι.</a:t>
            </a:r>
            <a:endParaRPr lang="en-US" dirty="0" smtClean="0"/>
          </a:p>
          <a:p>
            <a:pPr lvl="0"/>
            <a:r>
              <a:rPr lang="el-GR" b="1" dirty="0" smtClean="0"/>
              <a:t>Ψηφίσματα: </a:t>
            </a:r>
            <a:r>
              <a:rPr lang="el-GR" dirty="0" smtClean="0"/>
              <a:t>Η </a:t>
            </a:r>
            <a:r>
              <a:rPr lang="el-GR" b="1" dirty="0" smtClean="0"/>
              <a:t>διαδικασία λήψης αποφάσεων</a:t>
            </a:r>
            <a:r>
              <a:rPr lang="el-GR" dirty="0" smtClean="0"/>
              <a:t> στην Αθήνα του 5</a:t>
            </a:r>
            <a:r>
              <a:rPr lang="el-GR" baseline="30000" dirty="0" smtClean="0"/>
              <a:t>ου</a:t>
            </a:r>
            <a:r>
              <a:rPr lang="el-GR" dirty="0" smtClean="0"/>
              <a:t> αι. γινόταν ως εξής: η Βουλή των Πεντακοσίων</a:t>
            </a:r>
            <a:r>
              <a:rPr lang="el-GR" b="1" dirty="0" smtClean="0"/>
              <a:t> </a:t>
            </a:r>
            <a:r>
              <a:rPr lang="el-GR" dirty="0" smtClean="0"/>
              <a:t>ενέκρινε την προωθούσε στην Εκκλησία του Δήμου. </a:t>
            </a:r>
            <a:endParaRPr lang="en-US" dirty="0" smtClean="0"/>
          </a:p>
          <a:p>
            <a:endParaRPr lang="en-US"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4471</Words>
  <Application>Microsoft Office PowerPoint</Application>
  <PresentationFormat>Προβολή στην οθόνη (4:3)</PresentationFormat>
  <Paragraphs>141</Paragraphs>
  <Slides>34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34</vt:i4>
      </vt:variant>
    </vt:vector>
  </HeadingPairs>
  <TitlesOfParts>
    <vt:vector size="35" baseType="lpstr">
      <vt:lpstr>Θέμα του Office</vt:lpstr>
      <vt:lpstr>Αθηναϊκή Δημοκρατία 5ος-4ος π.Χ. αι.</vt:lpstr>
      <vt:lpstr>Αριστοτέλης Πολιτικά 1317b17:</vt:lpstr>
      <vt:lpstr>Αἰσχίνης 1.4-5: </vt:lpstr>
      <vt:lpstr>Σόλων (639 – 559 π.Χ.) Αθηναίος νομοθέτης, φιλόσοφος, ποιητής και ένας από τους επτά σοφούς της αρχαίας Ελλάδας</vt:lpstr>
      <vt:lpstr>ΟΡΓΑΝΑ- ΘΕΣΜΟΙ</vt:lpstr>
      <vt:lpstr>Κλεισθένης</vt:lpstr>
      <vt:lpstr>Μεταρρυθμίσεις του Κλεισθένη - πολίτες</vt:lpstr>
      <vt:lpstr>Εκλέγειν και εκλέγεσθαι</vt:lpstr>
      <vt:lpstr>Νομοθετικές μεταρρυθμίσεις του Κλεισθένη</vt:lpstr>
      <vt:lpstr>Οι 10 φυλές του Κλεισθένη</vt:lpstr>
      <vt:lpstr>10 επώνυμοι ήρωες - Αγορά</vt:lpstr>
      <vt:lpstr>Δικαίωμα του πολίτη</vt:lpstr>
      <vt:lpstr>Εκκλησία του δήμου</vt:lpstr>
      <vt:lpstr>Ἀριστοφάνους Ἀχαρνῆς  πρώτη θέση στα Λήναια του 425 π.Χ.</vt:lpstr>
      <vt:lpstr>Βουλή των Πεντακοσίων - μέλη</vt:lpstr>
      <vt:lpstr>Βουλή των Πεντακοσίων - αρμοδιότητες</vt:lpstr>
      <vt:lpstr>Οι άρχοντες</vt:lpstr>
      <vt:lpstr>Άρειος Πάγος</vt:lpstr>
      <vt:lpstr>Εφιάλτης - 462 π.Χ.</vt:lpstr>
      <vt:lpstr>Περικλής 495-429 π.Χ.</vt:lpstr>
      <vt:lpstr>Περικλής- πολιτική εξουσία</vt:lpstr>
      <vt:lpstr>ΕΠΟΧΗ ΤΟΥ ΠΕΡΙΚΛΗ</vt:lpstr>
      <vt:lpstr>Τα δικαστήρια</vt:lpstr>
      <vt:lpstr>Δικαστήρια - Περικλής</vt:lpstr>
      <vt:lpstr>Δικαστικός Μισθός</vt:lpstr>
      <vt:lpstr>Αριστοφάνης: Σφῆκες 291 κε.</vt:lpstr>
      <vt:lpstr>Δικαστική απόφαση</vt:lpstr>
      <vt:lpstr>Στρατηγοί</vt:lpstr>
      <vt:lpstr>Οστρακισμός </vt:lpstr>
      <vt:lpstr>Οστρακισμός εκτός Αθηνών</vt:lpstr>
      <vt:lpstr>όστρακα</vt:lpstr>
      <vt:lpstr>Όστρακο – «Θεμιστοκλής»</vt:lpstr>
      <vt:lpstr>Δημοκρατική Ιδεολογία</vt:lpstr>
      <vt:lpstr>ΤΟ ΙΣΟΝ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Αθηναϊκή Δημοκρατία 5ος-4ος π.Χ. αι.</dc:title>
  <dc:creator>uop</dc:creator>
  <cp:lastModifiedBy>uop</cp:lastModifiedBy>
  <cp:revision>15</cp:revision>
  <dcterms:created xsi:type="dcterms:W3CDTF">2017-12-18T19:37:30Z</dcterms:created>
  <dcterms:modified xsi:type="dcterms:W3CDTF">2018-10-09T05:11:01Z</dcterms:modified>
</cp:coreProperties>
</file>