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9" r:id="rId3"/>
    <p:sldId id="257" r:id="rId4"/>
    <p:sldId id="258" r:id="rId5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Τίτλος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17" name="16 - Υπότιτλος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30" name="29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F2BBB-1F0A-4E71-9C81-753168BE2F42}" type="datetimeFigureOut">
              <a:rPr lang="el-GR" smtClean="0"/>
              <a:pPr/>
              <a:t>9/10/2020</a:t>
            </a:fld>
            <a:endParaRPr lang="el-GR"/>
          </a:p>
        </p:txBody>
      </p:sp>
      <p:sp>
        <p:nvSpPr>
          <p:cNvPr id="19" name="18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27" name="2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703AF-DBE3-4C0A-BFD4-E30A261D7DE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F2BBB-1F0A-4E71-9C81-753168BE2F42}" type="datetimeFigureOut">
              <a:rPr lang="el-GR" smtClean="0"/>
              <a:pPr/>
              <a:t>9/10/2020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703AF-DBE3-4C0A-BFD4-E30A261D7DE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F2BBB-1F0A-4E71-9C81-753168BE2F42}" type="datetimeFigureOut">
              <a:rPr lang="el-GR" smtClean="0"/>
              <a:pPr/>
              <a:t>9/10/2020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703AF-DBE3-4C0A-BFD4-E30A261D7DE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F2BBB-1F0A-4E71-9C81-753168BE2F42}" type="datetimeFigureOut">
              <a:rPr lang="el-GR" smtClean="0"/>
              <a:pPr/>
              <a:t>9/10/2020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703AF-DBE3-4C0A-BFD4-E30A261D7DE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F2BBB-1F0A-4E71-9C81-753168BE2F42}" type="datetimeFigureOut">
              <a:rPr lang="el-GR" smtClean="0"/>
              <a:pPr/>
              <a:t>9/10/2020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703AF-DBE3-4C0A-BFD4-E30A261D7DE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F2BBB-1F0A-4E71-9C81-753168BE2F42}" type="datetimeFigureOut">
              <a:rPr lang="el-GR" smtClean="0"/>
              <a:pPr/>
              <a:t>9/10/2020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703AF-DBE3-4C0A-BFD4-E30A261D7DE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/>
              <a:t>Kλικ για επεξεργασία των στυλ του υποδείγματος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F2BBB-1F0A-4E71-9C81-753168BE2F42}" type="datetimeFigureOut">
              <a:rPr lang="el-GR" smtClean="0"/>
              <a:pPr/>
              <a:t>9/10/2020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703AF-DBE3-4C0A-BFD4-E30A261D7DE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F2BBB-1F0A-4E71-9C81-753168BE2F42}" type="datetimeFigureOut">
              <a:rPr lang="el-GR" smtClean="0"/>
              <a:pPr/>
              <a:t>9/10/2020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703AF-DBE3-4C0A-BFD4-E30A261D7DE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F2BBB-1F0A-4E71-9C81-753168BE2F42}" type="datetimeFigureOut">
              <a:rPr lang="el-GR" smtClean="0"/>
              <a:pPr/>
              <a:t>9/10/2020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703AF-DBE3-4C0A-BFD4-E30A261D7DE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l-GR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F2BBB-1F0A-4E71-9C81-753168BE2F42}" type="datetimeFigureOut">
              <a:rPr lang="el-GR" smtClean="0"/>
              <a:pPr/>
              <a:t>9/10/2020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703AF-DBE3-4C0A-BFD4-E30A261D7DE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Ψαλίδισμα και στρογγύλεμα μίας γωνίας του ορθογωνίου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- Ορθογώνιο τρίγωνο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l-GR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F2BBB-1F0A-4E71-9C81-753168BE2F42}" type="datetimeFigureOut">
              <a:rPr lang="el-GR" smtClean="0"/>
              <a:pPr/>
              <a:t>9/10/2020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B3703AF-DBE3-4C0A-BFD4-E30A261D7DE5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l-GR"/>
              <a:t>Κάντε κλικ στο εικονίδιο για να προσθέσετε μια εικόνα</a:t>
            </a:r>
            <a:endParaRPr kumimoji="0" lang="en-US" dirty="0"/>
          </a:p>
        </p:txBody>
      </p:sp>
      <p:sp>
        <p:nvSpPr>
          <p:cNvPr id="10" name="9 - Ελεύθερη σχεδίαση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10 - Ελεύθερη σχεδίαση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Ελεύθερη σχεδίαση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- Ελεύθερη σχεδίαση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8 - Θέση τίτλου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30" name="29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/>
              <a:t>Δεύτερου επιπέδου</a:t>
            </a:r>
          </a:p>
          <a:p>
            <a:pPr lvl="2" eaLnBrk="1" latinLnBrk="0" hangingPunct="1"/>
            <a:r>
              <a:rPr kumimoji="0" lang="el-GR"/>
              <a:t>Τρίτου επιπέδου</a:t>
            </a:r>
          </a:p>
          <a:p>
            <a:pPr lvl="3" eaLnBrk="1" latinLnBrk="0" hangingPunct="1"/>
            <a:r>
              <a:rPr kumimoji="0" lang="el-GR"/>
              <a:t>Τέταρτου επιπέδου</a:t>
            </a:r>
          </a:p>
          <a:p>
            <a:pPr lvl="4" eaLnBrk="1" latinLnBrk="0" hangingPunct="1"/>
            <a:r>
              <a:rPr kumimoji="0" lang="el-GR"/>
              <a:t>Πέμπτου επιπέδου</a:t>
            </a:r>
            <a:endParaRPr kumimoji="0" lang="en-US"/>
          </a:p>
        </p:txBody>
      </p:sp>
      <p:sp>
        <p:nvSpPr>
          <p:cNvPr id="10" name="9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43F2BBB-1F0A-4E71-9C81-753168BE2F42}" type="datetimeFigureOut">
              <a:rPr lang="el-GR" smtClean="0"/>
              <a:pPr/>
              <a:t>9/10/2020</a:t>
            </a:fld>
            <a:endParaRPr lang="el-GR"/>
          </a:p>
        </p:txBody>
      </p:sp>
      <p:sp>
        <p:nvSpPr>
          <p:cNvPr id="22" name="21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18" name="17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B3703AF-DBE3-4C0A-BFD4-E30A261D7DE5}" type="slidenum">
              <a:rPr lang="el-GR" smtClean="0"/>
              <a:pPr/>
              <a:t>‹#›</a:t>
            </a:fld>
            <a:endParaRPr lang="el-GR"/>
          </a:p>
        </p:txBody>
      </p:sp>
      <p:grpSp>
        <p:nvGrpSpPr>
          <p:cNvPr id="2" name="1 - Ομάδα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11 - Ελεύθερη σχεδίαση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12 - Ελεύθερη σχεδίαση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/>
              <a:t>Δραματική Ποίηση</a:t>
            </a: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481614" y="3200400"/>
            <a:ext cx="7854696" cy="1752600"/>
          </a:xfrm>
        </p:spPr>
        <p:txBody>
          <a:bodyPr/>
          <a:lstStyle/>
          <a:p>
            <a:r>
              <a:rPr lang="el-GR" dirty="0"/>
              <a:t>Σοφοκλέους </a:t>
            </a:r>
            <a:r>
              <a:rPr lang="el-GR" i="1" dirty="0"/>
              <a:t>Φιλοκτήτης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80B793E-0CFD-4ED7-A02D-16E1382B54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sz="2700" b="1" u="sng" dirty="0">
                <a:latin typeface="Times New Roman" panose="02020603050405020304" pitchFamily="18" charset="0"/>
                <a:ea typeface="Arial Unicode MS" charset="0"/>
                <a:cs typeface="Times New Roman" panose="02020603050405020304" pitchFamily="18" charset="0"/>
              </a:rPr>
              <a:t>ΕΞΕΤΑΣΤΕΑ ΥΛΗ – ΣΟΦΟΚΛΕΟΥΣ </a:t>
            </a:r>
            <a:r>
              <a:rPr lang="el-GR" altLang="el-GR" sz="2700" b="1" i="1" u="sng" dirty="0">
                <a:latin typeface="Times New Roman" panose="02020603050405020304" pitchFamily="18" charset="0"/>
                <a:ea typeface="Arial Unicode MS" charset="0"/>
                <a:cs typeface="Times New Roman" panose="02020603050405020304" pitchFamily="18" charset="0"/>
              </a:rPr>
              <a:t>ΦΙΛΟΚΤΗΤΗΣ </a:t>
            </a:r>
            <a:br>
              <a:rPr lang="el-GR" altLang="el-GR" sz="4800" b="1" u="sng" dirty="0">
                <a:latin typeface="Times New Roman" panose="02020603050405020304" pitchFamily="18" charset="0"/>
                <a:ea typeface="Arial Unicode MS" charset="0"/>
                <a:cs typeface="Times New Roman" panose="02020603050405020304" pitchFamily="18" charset="0"/>
              </a:rPr>
            </a:b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93A8FC7-C765-4957-8E8D-0F26FD20D7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457200" algn="l"/>
              </a:tabLst>
            </a:pPr>
            <a:endParaRPr lang="el-GR" altLang="el-GR" sz="800" dirty="0">
              <a:latin typeface="Arial" panose="020B0604020202020204" pitchFamily="34" charset="0"/>
            </a:endParaRP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457200" algn="l"/>
              </a:tabLst>
            </a:pPr>
            <a:br>
              <a:rPr lang="el-GR" altLang="el-GR" sz="4000" dirty="0">
                <a:latin typeface="Arial" panose="020B0604020202020204" pitchFamily="34" charset="0"/>
              </a:rPr>
            </a:br>
            <a:endParaRPr lang="el-GR" altLang="el-GR" b="1" u="sng" dirty="0">
              <a:latin typeface="Times New Roman" panose="02020603050405020304" pitchFamily="18" charset="0"/>
              <a:ea typeface="Arial Unicode MS" charset="0"/>
              <a:cs typeface="Times New Roman" panose="02020603050405020304" pitchFamily="18" charset="0"/>
            </a:endParaRP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lang="el-GR" altLang="el-GR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Σοφοκλέους </a:t>
            </a:r>
            <a:r>
              <a:rPr lang="el-GR" altLang="el-GR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Φιλοκτήτης </a:t>
            </a:r>
            <a:r>
              <a:rPr lang="el-GR" altLang="el-GR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στ</a:t>
            </a:r>
            <a:r>
              <a:rPr lang="el-GR" altLang="el-GR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1-1471 (τα λυρικά μέρη είναι εκτός ύλης)  </a:t>
            </a: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endParaRPr lang="el-GR" altLang="el-G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lang="el-GR" altLang="el-GR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Προτεινόμενη Σχολιασμένη Έκδοση:</a:t>
            </a:r>
            <a:r>
              <a:rPr lang="el-GR" altLang="el-GR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Γ. </a:t>
            </a:r>
            <a:r>
              <a:rPr lang="en-US" altLang="el-GR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l-GR" altLang="el-GR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Μαρκαντωνάτος, </a:t>
            </a:r>
            <a:r>
              <a:rPr lang="el-GR" altLang="el-GR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Σοφοκλέους Φιλοκτήτης.  Κριτική και Ερμηνευτική Έκδοση </a:t>
            </a:r>
            <a:r>
              <a:rPr lang="el-GR" altLang="el-GR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(Αθήνα: Εκδόσεις </a:t>
            </a:r>
            <a:r>
              <a:rPr lang="en-US" altLang="el-GR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Gutenberg</a:t>
            </a:r>
            <a:r>
              <a:rPr lang="el-GR" altLang="el-GR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2004</a:t>
            </a:r>
            <a:r>
              <a:rPr lang="el-GR" altLang="el-GR" baseline="30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l-GR" altLang="el-GR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), σ. 40-86 («Γύρω από την Ερμηνεία της Τραγωδίας» &amp; «Δομή – Πλοκή – Κυριότερα Προβλήματα»). </a:t>
            </a: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endParaRPr lang="el-GR" altLang="el-G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lang="el-GR" altLang="el-GR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Βιβλία Αναφοράς</a:t>
            </a:r>
            <a:r>
              <a:rPr lang="en-US" altLang="el-GR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l-GR" altLang="el-G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457200" algn="l"/>
              </a:tabLst>
            </a:pPr>
            <a:r>
              <a:rPr lang="el-GR" altLang="el-GR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(α) Α. Μαρκαντωνάτος &amp; Χ. Τσαγγάλης (</a:t>
            </a:r>
            <a:r>
              <a:rPr lang="el-GR" altLang="el-GR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επιμ</a:t>
            </a:r>
            <a:r>
              <a:rPr lang="el-GR" altLang="el-GR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.) (2008), </a:t>
            </a:r>
            <a:r>
              <a:rPr lang="el-GR" altLang="el-GR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Αρχαία Ελληνική Τραγωδία. Θεωρία και Πράξη</a:t>
            </a:r>
            <a:r>
              <a:rPr lang="el-GR" altLang="el-GR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(Αθήνα: Εκδόσεις </a:t>
            </a:r>
            <a:r>
              <a:rPr lang="en-US" altLang="el-GR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Gutenberg</a:t>
            </a:r>
            <a:r>
              <a:rPr lang="el-GR" altLang="el-GR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2008), σ. 567-607. </a:t>
            </a:r>
            <a:endParaRPr lang="el-GR" altLang="el-G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457200" algn="l"/>
              </a:tabLst>
            </a:pPr>
            <a:r>
              <a:rPr lang="el-GR" altLang="el-GR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ή</a:t>
            </a:r>
            <a:endParaRPr lang="el-GR" altLang="el-G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457200" algn="l"/>
              </a:tabLst>
            </a:pPr>
            <a:r>
              <a:rPr lang="el-GR" altLang="el-GR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(β) </a:t>
            </a:r>
            <a:r>
              <a:rPr lang="en-US" altLang="el-GR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l-GR" altLang="el-GR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l-GR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Gregory </a:t>
            </a:r>
            <a:r>
              <a:rPr lang="el-GR" altLang="el-GR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l-GR" altLang="el-GR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επιμ</a:t>
            </a:r>
            <a:r>
              <a:rPr lang="el-GR" altLang="el-GR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.) (2010), </a:t>
            </a:r>
            <a:r>
              <a:rPr lang="el-GR" altLang="el-GR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Όψεις και Θέματα της Αρχαίας Ελληνικής Τραγωδίας</a:t>
            </a:r>
            <a:r>
              <a:rPr lang="el-GR" altLang="el-GR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επιστ. </a:t>
            </a:r>
            <a:r>
              <a:rPr lang="el-GR" altLang="el-GR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επιμ</a:t>
            </a:r>
            <a:r>
              <a:rPr lang="el-GR" altLang="el-GR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Δ. Ι. Ιακώβ</a:t>
            </a:r>
            <a:r>
              <a:rPr lang="el-GR" altLang="el-GR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altLang="el-GR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(Αθήνα: Εκδόσεις Παπαδήμα), σ. 3-30 &amp; 320-345. </a:t>
            </a:r>
            <a:endParaRPr lang="el-GR" altLang="el-G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457200" algn="l"/>
              </a:tabLst>
            </a:pPr>
            <a:r>
              <a:rPr lang="el-GR" altLang="el-GR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ή</a:t>
            </a:r>
            <a:endParaRPr lang="el-GR" altLang="el-G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457200" algn="l"/>
              </a:tabLst>
            </a:pPr>
            <a:r>
              <a:rPr lang="el-GR" altLang="el-GR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(γ) Α. Μαρκαντωνάτος &amp; Λ. Πλατυπόδης (</a:t>
            </a:r>
            <a:r>
              <a:rPr lang="el-GR" altLang="el-GR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επιμ</a:t>
            </a:r>
            <a:r>
              <a:rPr lang="el-GR" altLang="el-GR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.) (2012), </a:t>
            </a:r>
            <a:r>
              <a:rPr lang="el-GR" altLang="el-GR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Θέατρο και Πόλη.  Αττικό Δράμα, Αθηναϊκή Δημοκρατία και Αρχαία Ελληνική Θρησκεία </a:t>
            </a:r>
            <a:r>
              <a:rPr lang="el-GR" altLang="el-GR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(Αθήνα: Εκδόσεις </a:t>
            </a:r>
            <a:r>
              <a:rPr lang="en-US" altLang="el-GR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Gutenberg</a:t>
            </a:r>
            <a:r>
              <a:rPr lang="el-GR" altLang="el-GR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), σ. 15-38. </a:t>
            </a:r>
            <a:endParaRPr lang="el-GR" altLang="el-G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457200" algn="l"/>
              </a:tabLst>
            </a:pPr>
            <a:r>
              <a:rPr lang="el-GR" altLang="el-GR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ή</a:t>
            </a:r>
            <a:endParaRPr lang="el-GR" altLang="el-G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457200" algn="l"/>
              </a:tabLst>
            </a:pPr>
            <a:r>
              <a:rPr lang="el-GR" altLang="el-GR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(δ) Α. Μαρκαντωνάτος (</a:t>
            </a:r>
            <a:r>
              <a:rPr lang="el-GR" altLang="el-GR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επιμ</a:t>
            </a:r>
            <a:r>
              <a:rPr lang="el-GR" altLang="el-GR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el-GR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altLang="el-GR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αγγλικής έκδοσης) (2019), </a:t>
            </a:r>
            <a:r>
              <a:rPr lang="el-GR" altLang="el-GR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Σοφοκλής</a:t>
            </a:r>
            <a:r>
              <a:rPr lang="el-GR" altLang="el-GR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μτφρ. Κ. Δημοπούλου, </a:t>
            </a:r>
            <a:r>
              <a:rPr lang="el-GR" altLang="el-GR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επιμ</a:t>
            </a:r>
            <a:r>
              <a:rPr lang="el-GR" altLang="el-GR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ελληνικής έκδοσης Χ. Τσαγγάλης (Θεσσαλονίκη</a:t>
            </a:r>
            <a:r>
              <a:rPr lang="en-US" altLang="el-GR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University Studio Press)</a:t>
            </a:r>
            <a:r>
              <a:rPr lang="el-GR" altLang="el-GR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σ. 227-238. </a:t>
            </a:r>
            <a:endParaRPr lang="el-GR" altLang="el-G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l-GR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521A702A-1EED-4C4D-A3E8-36AE12D16A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altLang="el-G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Text Box 1">
            <a:extLst>
              <a:ext uri="{FF2B5EF4-FFF2-40B4-BE49-F238E27FC236}">
                <a16:creationId xmlns:a16="http://schemas.microsoft.com/office/drawing/2014/main" id="{F4A7F2E2-DD42-4FF8-88C1-C3579BA8C3CD}"/>
              </a:ext>
            </a:extLst>
          </p:cNvPr>
          <p:cNvSpPr txBox="1">
            <a:spLocks noChangeArrowheads="1"/>
          </p:cNvSpPr>
          <p:nvPr/>
        </p:nvSpPr>
        <p:spPr bwMode="auto">
          <a:xfrm flipV="1">
            <a:off x="0" y="404664"/>
            <a:ext cx="5257800" cy="5253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altLang="el-G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DC2E1166-47E8-4D93-88A4-AC780903EB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58026" y="318701"/>
            <a:ext cx="22794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n-US" altLang="el-G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kumimoji="0" lang="en-US" altLang="el-G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19423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Σοφοκλέους </a:t>
            </a:r>
            <a:r>
              <a:rPr lang="el-GR" i="1" dirty="0"/>
              <a:t>Φιλοκτήτης</a:t>
            </a:r>
            <a:br>
              <a:rPr lang="el-GR" i="1" dirty="0"/>
            </a:br>
            <a:r>
              <a:rPr lang="el-GR" dirty="0"/>
              <a:t>Κύριοι Άξονες Προβληματισμού</a:t>
            </a:r>
          </a:p>
        </p:txBody>
      </p:sp>
      <p:pic>
        <p:nvPicPr>
          <p:cNvPr id="4" name="3 - Θέση περιεχομένου" descr="IMAGE010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54964" y="2204865"/>
            <a:ext cx="7434072" cy="4084524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Σοφοκλέους </a:t>
            </a:r>
            <a:r>
              <a:rPr lang="el-GR" i="1" dirty="0"/>
              <a:t>Φιλοκτήτης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Έτος παράστασης του έργου </a:t>
            </a:r>
            <a:r>
              <a:rPr lang="en-US" dirty="0"/>
              <a:t>409 </a:t>
            </a:r>
            <a:r>
              <a:rPr lang="el-GR" dirty="0" err="1"/>
              <a:t>π.Χ.</a:t>
            </a:r>
            <a:r>
              <a:rPr lang="el-GR" dirty="0"/>
              <a:t> </a:t>
            </a:r>
          </a:p>
          <a:p>
            <a:r>
              <a:rPr lang="el-GR" dirty="0"/>
              <a:t>Διαγωνιστικό πλαίσιο</a:t>
            </a:r>
            <a:r>
              <a:rPr lang="en-US" dirty="0"/>
              <a:t>: </a:t>
            </a:r>
            <a:r>
              <a:rPr lang="el-GR" dirty="0"/>
              <a:t>Μεγάλα Διονύσια </a:t>
            </a:r>
          </a:p>
          <a:p>
            <a:r>
              <a:rPr lang="el-GR" dirty="0"/>
              <a:t>Μυθολογικό υπόβαθρο</a:t>
            </a:r>
          </a:p>
          <a:p>
            <a:r>
              <a:rPr lang="el-GR" dirty="0"/>
              <a:t>Πολιτικό πλαίσιο</a:t>
            </a:r>
          </a:p>
          <a:p>
            <a:r>
              <a:rPr lang="el-GR" dirty="0"/>
              <a:t>Σοφιστικό Κίνημα </a:t>
            </a:r>
          </a:p>
          <a:p>
            <a:r>
              <a:rPr lang="el-GR" dirty="0"/>
              <a:t>Σύγκρουση γενεών</a:t>
            </a:r>
          </a:p>
          <a:p>
            <a:r>
              <a:rPr lang="el-GR"/>
              <a:t>Ηρωικό Ιδεώδες </a:t>
            </a:r>
            <a:endParaRPr lang="el-GR" dirty="0"/>
          </a:p>
          <a:p>
            <a:pPr>
              <a:buNone/>
            </a:pPr>
            <a:endParaRPr lang="el-GR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Ροή">
  <a:themeElements>
    <a:clrScheme name="Ροή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Ροή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Ροή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32</TotalTime>
  <Words>265</Words>
  <Application>Microsoft Office PowerPoint</Application>
  <PresentationFormat>Προβολή στην οθόνη (4:3)</PresentationFormat>
  <Paragraphs>27</Paragraphs>
  <Slides>4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4</vt:i4>
      </vt:variant>
    </vt:vector>
  </HeadingPairs>
  <TitlesOfParts>
    <vt:vector size="10" baseType="lpstr">
      <vt:lpstr>Arial</vt:lpstr>
      <vt:lpstr>Calibri</vt:lpstr>
      <vt:lpstr>Constantia</vt:lpstr>
      <vt:lpstr>Times New Roman</vt:lpstr>
      <vt:lpstr>Wingdings 2</vt:lpstr>
      <vt:lpstr>Ροή</vt:lpstr>
      <vt:lpstr>Δραματική Ποίηση</vt:lpstr>
      <vt:lpstr>ΕΞΕΤΑΣΤΕΑ ΥΛΗ – ΣΟΦΟΚΛΕΟΥΣ ΦΙΛΟΚΤΗΤΗΣ  </vt:lpstr>
      <vt:lpstr>Σοφοκλέους Φιλοκτήτης Κύριοι Άξονες Προβληματισμού</vt:lpstr>
      <vt:lpstr>Σοφοκλέους Φιλοκτήτης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Δραματική Ποίηση</dc:title>
  <dc:creator>turbo-x</dc:creator>
  <cp:lastModifiedBy>Alexandros Markantonatos</cp:lastModifiedBy>
  <cp:revision>10</cp:revision>
  <dcterms:created xsi:type="dcterms:W3CDTF">2014-06-22T17:47:16Z</dcterms:created>
  <dcterms:modified xsi:type="dcterms:W3CDTF">2020-10-09T08:17:34Z</dcterms:modified>
</cp:coreProperties>
</file>