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1"/>
  </p:sldMasterIdLst>
  <p:notesMasterIdLst>
    <p:notesMasterId r:id="rId52"/>
  </p:notesMasterIdLst>
  <p:sldIdLst>
    <p:sldId id="256" r:id="rId2"/>
    <p:sldId id="263" r:id="rId3"/>
    <p:sldId id="257" r:id="rId4"/>
    <p:sldId id="259" r:id="rId5"/>
    <p:sldId id="258" r:id="rId6"/>
    <p:sldId id="260" r:id="rId7"/>
    <p:sldId id="261" r:id="rId8"/>
    <p:sldId id="267" r:id="rId9"/>
    <p:sldId id="266" r:id="rId10"/>
    <p:sldId id="265" r:id="rId11"/>
    <p:sldId id="264" r:id="rId12"/>
    <p:sldId id="272" r:id="rId13"/>
    <p:sldId id="268" r:id="rId14"/>
    <p:sldId id="273" r:id="rId15"/>
    <p:sldId id="269" r:id="rId16"/>
    <p:sldId id="270" r:id="rId17"/>
    <p:sldId id="271" r:id="rId18"/>
    <p:sldId id="274" r:id="rId19"/>
    <p:sldId id="275" r:id="rId20"/>
    <p:sldId id="297" r:id="rId21"/>
    <p:sldId id="298" r:id="rId22"/>
    <p:sldId id="280" r:id="rId23"/>
    <p:sldId id="283" r:id="rId24"/>
    <p:sldId id="276" r:id="rId25"/>
    <p:sldId id="282" r:id="rId26"/>
    <p:sldId id="277" r:id="rId27"/>
    <p:sldId id="278" r:id="rId28"/>
    <p:sldId id="281" r:id="rId29"/>
    <p:sldId id="286" r:id="rId30"/>
    <p:sldId id="284" r:id="rId31"/>
    <p:sldId id="285" r:id="rId32"/>
    <p:sldId id="299" r:id="rId33"/>
    <p:sldId id="287" r:id="rId34"/>
    <p:sldId id="288" r:id="rId35"/>
    <p:sldId id="289" r:id="rId36"/>
    <p:sldId id="279" r:id="rId37"/>
    <p:sldId id="290" r:id="rId38"/>
    <p:sldId id="291" r:id="rId39"/>
    <p:sldId id="293" r:id="rId40"/>
    <p:sldId id="294" r:id="rId41"/>
    <p:sldId id="292" r:id="rId42"/>
    <p:sldId id="296" r:id="rId43"/>
    <p:sldId id="295" r:id="rId44"/>
    <p:sldId id="300" r:id="rId45"/>
    <p:sldId id="301" r:id="rId46"/>
    <p:sldId id="302" r:id="rId47"/>
    <p:sldId id="303" r:id="rId48"/>
    <p:sldId id="305" r:id="rId49"/>
    <p:sldId id="304" r:id="rId50"/>
    <p:sldId id="306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47" d="100"/>
          <a:sy n="47" d="100"/>
        </p:scale>
        <p:origin x="6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58D0E-2070-4342-B4F4-B0D7061AC941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59D00E-0185-46B1-AC14-9DCC0C29F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75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59D00E-0185-46B1-AC14-9DCC0C29FFE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11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8786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5F7F9-B40E-42B6-8F9A-CC33858AA25B}" type="datetime1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63E2-A5A8-4829-AB34-CC0A3F6DD2F3}" type="datetime1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6B9A9-0AF2-481E-830E-4F9669881E50}" type="datetime1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75A88-3E50-4848-B23E-3CB42A34D74D}" type="datetime1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4AC76-E995-418F-917C-AD28A14FB76E}" type="datetime1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576E-868F-4A1E-9AE8-DC712ABA1B04}" type="datetime1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94A3E-0C3F-41F6-BC7F-670D72F12A69}" type="datetime1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4FBF-03D6-4AAA-AF48-8C74B33AFE6C}" type="datetime1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CBE5-69CC-4144-AC1E-6B439E238FCC}" type="datetime1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A8C31-A360-4093-9794-E88005C5E360}" type="datetime1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9B2AD-26A1-426C-979C-07596EAFDDDD}" type="datetime1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2FDE868-DAD9-485D-AC0C-0175CA5E8345}" type="datetime1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cuwhist.wordpress.com/worldviews-hist-103/atlantic-revolutions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Το Ιρλανδικό Ζήτημα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05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Anglican Ascendancy</a:t>
            </a:r>
            <a:r>
              <a:rPr lang="en-US" dirty="0"/>
              <a:t/>
            </a:r>
            <a:br>
              <a:rPr lang="en-US" dirty="0"/>
            </a:br>
            <a:r>
              <a:rPr lang="el-GR" dirty="0" smtClean="0"/>
              <a:t>17</a:t>
            </a:r>
            <a:r>
              <a:rPr lang="el-GR" baseline="30000" dirty="0" smtClean="0"/>
              <a:t>ος</a:t>
            </a:r>
            <a:r>
              <a:rPr lang="el-GR" dirty="0" smtClean="0"/>
              <a:t>-20</a:t>
            </a:r>
            <a:r>
              <a:rPr lang="el-GR" baseline="30000" dirty="0" smtClean="0"/>
              <a:t>ός</a:t>
            </a:r>
            <a:r>
              <a:rPr lang="el-GR" dirty="0" smtClean="0"/>
              <a:t> αι.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1641</a:t>
            </a:r>
            <a:r>
              <a:rPr lang="en-US" dirty="0"/>
              <a:t>-1650</a:t>
            </a:r>
            <a:r>
              <a:rPr lang="el-GR" dirty="0"/>
              <a:t>, εξέγερση </a:t>
            </a:r>
            <a:r>
              <a:rPr lang="en-US" dirty="0"/>
              <a:t>Ulster</a:t>
            </a:r>
          </a:p>
          <a:p>
            <a:pPr lvl="1"/>
            <a:r>
              <a:rPr lang="el-GR" dirty="0"/>
              <a:t>Άγρια καταστολή από </a:t>
            </a:r>
            <a:r>
              <a:rPr lang="en-US" dirty="0"/>
              <a:t>Oliver Cromwell</a:t>
            </a:r>
            <a:endParaRPr lang="el-GR" dirty="0"/>
          </a:p>
          <a:p>
            <a:pPr lvl="1"/>
            <a:r>
              <a:rPr lang="el-GR" dirty="0"/>
              <a:t>1649, σφαγή </a:t>
            </a:r>
            <a:r>
              <a:rPr lang="en-US" dirty="0"/>
              <a:t>Drogheda </a:t>
            </a:r>
            <a:r>
              <a:rPr lang="el-GR" dirty="0"/>
              <a:t>σε αντίποινα για ιρλανδικές αγριότητες</a:t>
            </a:r>
            <a:endParaRPr lang="en-US" dirty="0"/>
          </a:p>
          <a:p>
            <a:pPr lvl="1"/>
            <a:r>
              <a:rPr lang="el-GR" dirty="0"/>
              <a:t>Υπεξαίρεση των καλύτερων γαιών και απόδοσή τους σε Άγγλους </a:t>
            </a:r>
            <a:r>
              <a:rPr lang="el-GR" dirty="0" smtClean="0"/>
              <a:t>αποίκους</a:t>
            </a:r>
          </a:p>
          <a:p>
            <a:r>
              <a:rPr lang="el-GR" dirty="0" smtClean="0"/>
              <a:t>1652, </a:t>
            </a:r>
            <a:r>
              <a:rPr lang="en-US" dirty="0" smtClean="0"/>
              <a:t>Act of Settlement</a:t>
            </a:r>
          </a:p>
          <a:p>
            <a:pPr lvl="1"/>
            <a:r>
              <a:rPr lang="el-GR" dirty="0" smtClean="0"/>
              <a:t>Απαγόρευση συμμετοχής Καθολικών σε Ιρλανδικό Κοινοβούλιο</a:t>
            </a:r>
            <a:endParaRPr lang="en-US" dirty="0"/>
          </a:p>
          <a:p>
            <a:r>
              <a:rPr lang="el-GR" dirty="0" smtClean="0"/>
              <a:t>Θεσμική υπεροχή Αγγλικανών, Καθολικοί μετατρέπονται σε πολίτες β΄ κατηγορίας</a:t>
            </a:r>
          </a:p>
          <a:p>
            <a:r>
              <a:rPr lang="el-GR" b="1" dirty="0" smtClean="0"/>
              <a:t>1688, «Ένδοξη Επανάσταση»</a:t>
            </a:r>
          </a:p>
          <a:p>
            <a:r>
              <a:rPr lang="el-GR" dirty="0" smtClean="0"/>
              <a:t>1689, Ιρλανδία τάσσεται υπέρ Ιακώβου Β΄ (</a:t>
            </a:r>
            <a:r>
              <a:rPr lang="en-US" dirty="0" err="1" smtClean="0"/>
              <a:t>Jacobites</a:t>
            </a:r>
            <a:r>
              <a:rPr lang="en-US" dirty="0" smtClean="0"/>
              <a:t>)</a:t>
            </a:r>
            <a:endParaRPr lang="el-GR" dirty="0" smtClean="0"/>
          </a:p>
          <a:p>
            <a:r>
              <a:rPr lang="el-GR" dirty="0" smtClean="0"/>
              <a:t>1690, ήττα από Γουλιέλμο Γ΄</a:t>
            </a:r>
          </a:p>
          <a:p>
            <a:pPr lvl="1"/>
            <a:r>
              <a:rPr lang="el-GR" dirty="0" smtClean="0"/>
              <a:t>Τιμωρητικοί νόμοι κατά περιουσίας και πολιτικών δικαιωμάτων Καθολικών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98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9" y="56457"/>
            <a:ext cx="4812031" cy="68015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69280" y="5829300"/>
            <a:ext cx="178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Oliver Cromwell</a:t>
            </a:r>
          </a:p>
          <a:p>
            <a:r>
              <a:rPr lang="en-US" dirty="0" smtClean="0"/>
              <a:t>1599-1658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920" y="680085"/>
            <a:ext cx="6096000" cy="4057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12380" y="4800600"/>
            <a:ext cx="2503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St. Laurence's Gate, Drogheda</a:t>
            </a:r>
          </a:p>
        </p:txBody>
      </p:sp>
    </p:spTree>
    <p:extLst>
      <p:ext uri="{BB962C8B-B14F-4D97-AF65-F5344CB8AC3E}">
        <p14:creationId xmlns:p14="http://schemas.microsoft.com/office/powerpoint/2010/main" val="89170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" y="-107"/>
            <a:ext cx="10195560" cy="68581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5840" y="0"/>
            <a:ext cx="3211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 van </a:t>
            </a:r>
            <a:r>
              <a:rPr lang="en-US" dirty="0" err="1" smtClean="0"/>
              <a:t>Huchtenburg</a:t>
            </a:r>
            <a:r>
              <a:rPr lang="el-GR" dirty="0" smtClean="0"/>
              <a:t>, </a:t>
            </a:r>
            <a:r>
              <a:rPr lang="en-US" i="1" dirty="0" smtClean="0"/>
              <a:t>Battle </a:t>
            </a:r>
            <a:r>
              <a:rPr lang="en-US" i="1" dirty="0"/>
              <a:t>of the Boyne between James II and William III, 11 July </a:t>
            </a:r>
            <a:r>
              <a:rPr lang="en-US" i="1" dirty="0" smtClean="0"/>
              <a:t>1690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17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18</a:t>
            </a:r>
            <a:r>
              <a:rPr lang="el-GR" baseline="30000" dirty="0" smtClean="0"/>
              <a:t>ος</a:t>
            </a:r>
            <a:r>
              <a:rPr lang="el-GR" dirty="0" smtClean="0"/>
              <a:t> αιώνας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93792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Καθολικοί = 75% πληθυσμού, 5% γης</a:t>
            </a:r>
          </a:p>
          <a:p>
            <a:r>
              <a:rPr lang="el-GR" dirty="0" smtClean="0"/>
              <a:t>Δεκαετία 1780, </a:t>
            </a:r>
            <a:r>
              <a:rPr lang="en-US" dirty="0" smtClean="0"/>
              <a:t>Henry Grattan (</a:t>
            </a:r>
            <a:r>
              <a:rPr lang="el-GR" dirty="0" smtClean="0"/>
              <a:t>προτεστάντης)</a:t>
            </a:r>
            <a:r>
              <a:rPr lang="en-US" dirty="0" smtClean="0"/>
              <a:t> </a:t>
            </a:r>
            <a:r>
              <a:rPr lang="el-GR" dirty="0" smtClean="0"/>
              <a:t>ιδρύει </a:t>
            </a:r>
            <a:r>
              <a:rPr lang="en-US" b="1" dirty="0" smtClean="0"/>
              <a:t>Irish Patriot Party</a:t>
            </a:r>
            <a:endParaRPr lang="el-GR" b="1" dirty="0" smtClean="0"/>
          </a:p>
          <a:p>
            <a:pPr lvl="1"/>
            <a:r>
              <a:rPr lang="el-GR" dirty="0" smtClean="0"/>
              <a:t>Αίτημα μεγαλύτερης ελευθερίας, ισονομίας Καθολικών &amp; Προτεσταντών και περιορισμού αγγλικής επέμβασης σε ιρλανδικές υποθέσεις</a:t>
            </a:r>
          </a:p>
          <a:p>
            <a:pPr lvl="1"/>
            <a:r>
              <a:rPr lang="el-GR" dirty="0" smtClean="0"/>
              <a:t>Στήριξη από Σκωτσέζους εποίκους (Κέλτες και Προτεστάντες)</a:t>
            </a:r>
          </a:p>
          <a:p>
            <a:pPr lvl="1"/>
            <a:r>
              <a:rPr lang="el-GR" dirty="0" smtClean="0"/>
              <a:t>Πίεση Αμερικανικής Επανάστασης σε Μεγάλη Βρετανία</a:t>
            </a:r>
          </a:p>
          <a:p>
            <a:r>
              <a:rPr lang="el-GR" dirty="0" smtClean="0"/>
              <a:t>1782, παραχωρείται μεγαλύτερη ανεξαρτησία σε Ιρλανδικό Κοινοβούλιο (πρωτοβουλία νομοθεσίας με δικαίωμα </a:t>
            </a:r>
            <a:r>
              <a:rPr lang="en-US" dirty="0" smtClean="0"/>
              <a:t>veto </a:t>
            </a:r>
            <a:r>
              <a:rPr lang="el-GR" dirty="0" smtClean="0"/>
              <a:t>θρόνου)</a:t>
            </a:r>
          </a:p>
          <a:p>
            <a:r>
              <a:rPr lang="el-GR" dirty="0" smtClean="0"/>
              <a:t>1791, </a:t>
            </a:r>
            <a:r>
              <a:rPr lang="en-US" b="1" dirty="0" smtClean="0"/>
              <a:t>Wolfe Tone </a:t>
            </a:r>
            <a:r>
              <a:rPr lang="el-GR" dirty="0" smtClean="0"/>
              <a:t>ιδρύει ριζοσπαστική </a:t>
            </a:r>
            <a:r>
              <a:rPr lang="en-US" b="1" dirty="0" smtClean="0"/>
              <a:t>Society of United Irishmen</a:t>
            </a:r>
            <a:r>
              <a:rPr lang="el-GR" dirty="0" smtClean="0"/>
              <a:t> με συμμετοχή και των δύο δογμάτων και αιτήματα για εξίσωση των Καθολικών και κοινοβουλευτική μεταρρύθμιση</a:t>
            </a:r>
          </a:p>
          <a:p>
            <a:r>
              <a:rPr lang="el-GR" b="1" dirty="0" smtClean="0"/>
              <a:t>1789, Γαλλική Επανάσταση</a:t>
            </a:r>
          </a:p>
          <a:p>
            <a:r>
              <a:rPr lang="el-GR" dirty="0" smtClean="0"/>
              <a:t>1798, εξέγερση σε συνδυασμό με αναμενόμενη γαλλική απόβαση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15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813" y="80010"/>
            <a:ext cx="8514893" cy="665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7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123837"/>
            <a:ext cx="3028951" cy="4601183"/>
          </a:xfrm>
        </p:spPr>
        <p:txBody>
          <a:bodyPr/>
          <a:lstStyle/>
          <a:p>
            <a:r>
              <a:rPr lang="el-GR" dirty="0"/>
              <a:t>«</a:t>
            </a:r>
            <a:r>
              <a:rPr lang="el-GR" dirty="0" smtClean="0"/>
              <a:t>Ατλαντικές Επαναστάσεις»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Αμερικανική Επανάσταση (1775-1783)</a:t>
            </a:r>
          </a:p>
          <a:p>
            <a:r>
              <a:rPr lang="el-GR" dirty="0" smtClean="0"/>
              <a:t>Γαλλική Επανάσταση </a:t>
            </a:r>
            <a:r>
              <a:rPr lang="en-US" dirty="0" smtClean="0"/>
              <a:t>(1789–1799</a:t>
            </a:r>
            <a:r>
              <a:rPr lang="en-US" dirty="0"/>
              <a:t>)</a:t>
            </a:r>
          </a:p>
          <a:p>
            <a:r>
              <a:rPr lang="el-GR" dirty="0" smtClean="0"/>
              <a:t>Εξέγερση της Λιέγης </a:t>
            </a:r>
            <a:r>
              <a:rPr lang="en-US" dirty="0" smtClean="0"/>
              <a:t>(1789–1795</a:t>
            </a:r>
            <a:r>
              <a:rPr lang="en-US" dirty="0"/>
              <a:t>)</a:t>
            </a:r>
          </a:p>
          <a:p>
            <a:r>
              <a:rPr lang="el-GR" dirty="0" smtClean="0"/>
              <a:t>Λατινοαμερικανικοί Πόλεμοι της Ανεξαρτησίας</a:t>
            </a:r>
            <a:endParaRPr lang="en-US" dirty="0"/>
          </a:p>
          <a:p>
            <a:pPr lvl="1"/>
            <a:r>
              <a:rPr lang="el-GR" dirty="0" smtClean="0"/>
              <a:t>Επανάσταση της Αϊτής </a:t>
            </a:r>
            <a:r>
              <a:rPr lang="en-US" dirty="0" smtClean="0"/>
              <a:t>(1791–1802</a:t>
            </a:r>
            <a:r>
              <a:rPr lang="en-US" dirty="0"/>
              <a:t>)</a:t>
            </a:r>
          </a:p>
          <a:p>
            <a:pPr lvl="1"/>
            <a:r>
              <a:rPr lang="el-GR" dirty="0" smtClean="0"/>
              <a:t>Διακήρυξη της Ανεξαρτησίας της Βραζιλίας </a:t>
            </a:r>
            <a:r>
              <a:rPr lang="en-US" dirty="0" smtClean="0"/>
              <a:t>(1821–24</a:t>
            </a:r>
            <a:r>
              <a:rPr lang="en-US" dirty="0"/>
              <a:t>)</a:t>
            </a:r>
          </a:p>
          <a:p>
            <a:pPr lvl="1"/>
            <a:r>
              <a:rPr lang="el-GR" dirty="0" err="1"/>
              <a:t>Ισπανοαμερικανικοί</a:t>
            </a:r>
            <a:r>
              <a:rPr lang="el-GR" dirty="0"/>
              <a:t> Πόλεμοι Ανεξαρτησίας </a:t>
            </a:r>
            <a:r>
              <a:rPr lang="en-US" dirty="0"/>
              <a:t>(</a:t>
            </a:r>
            <a:r>
              <a:rPr lang="en-US" dirty="0" smtClean="0"/>
              <a:t>1808–33</a:t>
            </a:r>
            <a:r>
              <a:rPr lang="en-US" dirty="0"/>
              <a:t>) </a:t>
            </a:r>
          </a:p>
          <a:p>
            <a:pPr lvl="2"/>
            <a:r>
              <a:rPr lang="el-GR" dirty="0"/>
              <a:t>Αργεντινή, Χιλή, Περού (</a:t>
            </a:r>
            <a:r>
              <a:rPr lang="en-US" dirty="0" err="1"/>
              <a:t>Simón</a:t>
            </a:r>
            <a:r>
              <a:rPr lang="en-US" dirty="0"/>
              <a:t> Bolívar</a:t>
            </a:r>
            <a:r>
              <a:rPr lang="el-GR" dirty="0"/>
              <a:t>), Εκουαδόρ, Βενεζουέλα, Μεξικό </a:t>
            </a:r>
            <a:endParaRPr lang="en-US" dirty="0" smtClean="0"/>
          </a:p>
          <a:p>
            <a:r>
              <a:rPr lang="el-GR" dirty="0"/>
              <a:t>Πολωνική εξέγερση υπέρ Συντάγματος </a:t>
            </a:r>
            <a:r>
              <a:rPr lang="en-US" dirty="0"/>
              <a:t>(1792) </a:t>
            </a:r>
            <a:r>
              <a:rPr lang="el-GR" dirty="0"/>
              <a:t>και εξέγερση </a:t>
            </a:r>
            <a:r>
              <a:rPr lang="en-US" dirty="0" err="1"/>
              <a:t>Kościuszko</a:t>
            </a:r>
            <a:r>
              <a:rPr lang="en-US" dirty="0"/>
              <a:t> (1794)</a:t>
            </a:r>
          </a:p>
          <a:p>
            <a:r>
              <a:rPr lang="el-GR" dirty="0" smtClean="0"/>
              <a:t>Ιρλανδική </a:t>
            </a:r>
            <a:r>
              <a:rPr lang="el-GR" dirty="0"/>
              <a:t>εξέγερση </a:t>
            </a:r>
            <a:r>
              <a:rPr lang="el-GR" dirty="0" smtClean="0"/>
              <a:t>(</a:t>
            </a:r>
            <a:r>
              <a:rPr lang="en-US" dirty="0" smtClean="0"/>
              <a:t>United Irishmen, 1798</a:t>
            </a:r>
            <a:r>
              <a:rPr lang="el-GR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27E798A8-2807-4E09-9BEB-A3856BC784BC}" type="slidenum">
              <a:rPr lang="el-GR" smtClean="0"/>
              <a:pPr>
                <a:defRPr/>
              </a:pPr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265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7FC15-93E6-4C4F-9B97-E54D6D10C959}" type="slidenum">
              <a:rPr lang="el-GR" smtClean="0"/>
              <a:pPr>
                <a:defRPr/>
              </a:pPr>
              <a:t>16</a:t>
            </a:fld>
            <a:endParaRPr lang="el-G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797" y="0"/>
            <a:ext cx="1019422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2840"/>
            <a:ext cx="1965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Concordia University, Atlantic Revolutions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60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" y="1123837"/>
            <a:ext cx="3074671" cy="4601183"/>
          </a:xfrm>
        </p:spPr>
        <p:txBody>
          <a:bodyPr>
            <a:normAutofit/>
          </a:bodyPr>
          <a:lstStyle/>
          <a:p>
            <a:r>
              <a:rPr lang="el-GR" dirty="0" smtClean="0"/>
              <a:t>Κοινό υπόβαθρο Ατλαντικών Επαναστάσεων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Άνοδος και φιλοδοξίες αστικής τάξης</a:t>
            </a:r>
          </a:p>
          <a:p>
            <a:r>
              <a:rPr lang="el-GR" dirty="0" smtClean="0"/>
              <a:t>Δημογραφική αύξηση </a:t>
            </a:r>
            <a:r>
              <a:rPr lang="el-GR" dirty="0" smtClean="0">
                <a:sym typeface="Symbol" panose="05050102010706020507" pitchFamily="18" charset="2"/>
              </a:rPr>
              <a:t> πίεση σε επάρκεια τροφίμων και αγορά εργασίας</a:t>
            </a:r>
          </a:p>
          <a:p>
            <a:r>
              <a:rPr lang="el-GR" dirty="0" smtClean="0"/>
              <a:t>Άνοδος τιμών (χρυσός Βραζιλίας, μείωση μισθών, πόλεμος δασμών σε παγκόσμια αγορά), οικονομική </a:t>
            </a:r>
            <a:r>
              <a:rPr lang="el-GR" dirty="0"/>
              <a:t>στενότητα κρατών (στρατ. δαπάνες, </a:t>
            </a:r>
            <a:r>
              <a:rPr lang="el-GR" dirty="0" smtClean="0"/>
              <a:t>φοροαπαλλαγές)</a:t>
            </a:r>
            <a:endParaRPr lang="en-US" dirty="0" smtClean="0"/>
          </a:p>
          <a:p>
            <a:r>
              <a:rPr lang="el-GR" dirty="0" smtClean="0"/>
              <a:t>Διάδοση και εξέλιξη ιδεών Διαφωτισμού</a:t>
            </a:r>
          </a:p>
          <a:p>
            <a:pPr lvl="1"/>
            <a:r>
              <a:rPr lang="el-GR" dirty="0" smtClean="0"/>
              <a:t>Κοινωνικό συμβόλαιο, διάκριση εξουσιών (</a:t>
            </a:r>
            <a:r>
              <a:rPr lang="en-US" dirty="0" smtClean="0"/>
              <a:t>Montesquieu</a:t>
            </a:r>
            <a:r>
              <a:rPr lang="el-GR" dirty="0" smtClean="0"/>
              <a:t>)</a:t>
            </a:r>
            <a:endParaRPr lang="en-US" dirty="0" smtClean="0"/>
          </a:p>
          <a:p>
            <a:pPr lvl="1"/>
            <a:r>
              <a:rPr lang="el-GR" dirty="0" smtClean="0"/>
              <a:t>Ισότητα πολιτών, κατά προνομίων (</a:t>
            </a:r>
            <a:r>
              <a:rPr lang="en-US" dirty="0" smtClean="0"/>
              <a:t>Voltaire)</a:t>
            </a:r>
            <a:endParaRPr lang="el-GR" dirty="0" smtClean="0"/>
          </a:p>
          <a:p>
            <a:pPr lvl="1"/>
            <a:r>
              <a:rPr lang="el-GR" dirty="0" smtClean="0"/>
              <a:t>Λαϊκή κυριαρχία (</a:t>
            </a:r>
            <a:r>
              <a:rPr lang="en-US" dirty="0" smtClean="0"/>
              <a:t>Rousseau)</a:t>
            </a:r>
            <a:endParaRPr lang="el-GR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27E798A8-2807-4E09-9BEB-A3856BC784BC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21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19</a:t>
            </a:r>
            <a:r>
              <a:rPr lang="el-GR" baseline="30000" dirty="0" smtClean="0"/>
              <a:t>ος</a:t>
            </a:r>
            <a:r>
              <a:rPr lang="el-GR" dirty="0" smtClean="0"/>
              <a:t> αιώνας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706583"/>
            <a:ext cx="7373696" cy="5611090"/>
          </a:xfrm>
        </p:spPr>
        <p:txBody>
          <a:bodyPr>
            <a:normAutofit/>
          </a:bodyPr>
          <a:lstStyle/>
          <a:p>
            <a:r>
              <a:rPr lang="el-GR" dirty="0" smtClean="0"/>
              <a:t>1801, </a:t>
            </a:r>
            <a:r>
              <a:rPr lang="en-US" dirty="0" smtClean="0"/>
              <a:t>Act of Union</a:t>
            </a:r>
          </a:p>
          <a:p>
            <a:pPr lvl="1"/>
            <a:r>
              <a:rPr lang="el-GR" dirty="0"/>
              <a:t>Δημιουργία Ηνωμένου Βασιλείου Μεγάλης Βρετανίας και Ιρλανδίας</a:t>
            </a:r>
          </a:p>
          <a:p>
            <a:pPr lvl="1"/>
            <a:r>
              <a:rPr lang="el-GR" dirty="0" smtClean="0"/>
              <a:t>Κατάργηση Ιρλανδικού Κοινοβουλίου</a:t>
            </a:r>
          </a:p>
          <a:p>
            <a:pPr lvl="1"/>
            <a:r>
              <a:rPr lang="el-GR" dirty="0" smtClean="0"/>
              <a:t>Μόνο κοινοβουλευτική ένωση χωρίς οικονομική ή διοικητική ενσωμάτωση</a:t>
            </a:r>
          </a:p>
          <a:p>
            <a:pPr lvl="1"/>
            <a:r>
              <a:rPr lang="el-GR" dirty="0" smtClean="0"/>
              <a:t>Χωριστά νομίσματα ως 1826, διαφορετική φορολόγηση ως 1853</a:t>
            </a:r>
          </a:p>
          <a:p>
            <a:pPr lvl="1"/>
            <a:r>
              <a:rPr lang="el-GR" dirty="0" smtClean="0"/>
              <a:t>Υπέρμετρη επιβάρυνση Ιρλανδίας για παραστρατιωτικές αστυνομικές δυνάμεις</a:t>
            </a:r>
          </a:p>
          <a:p>
            <a:pPr lvl="1"/>
            <a:r>
              <a:rPr lang="el-GR" dirty="0" smtClean="0"/>
              <a:t>Καθαρά αποικιοκρατική διοίκηση από </a:t>
            </a:r>
            <a:r>
              <a:rPr lang="en-US" dirty="0" smtClean="0"/>
              <a:t>Lord-Lieutenant </a:t>
            </a:r>
            <a:r>
              <a:rPr lang="el-GR" dirty="0" smtClean="0"/>
              <a:t>(Τοποτηρητής)</a:t>
            </a:r>
          </a:p>
          <a:p>
            <a:r>
              <a:rPr lang="el-GR" dirty="0" smtClean="0"/>
              <a:t>Χαοτική οργάνωση με σύγκρουση αρμοδιοτήτων πολιτικών και στρατιωτικών αρχών</a:t>
            </a:r>
          </a:p>
          <a:p>
            <a:r>
              <a:rPr lang="en-US" dirty="0" smtClean="0"/>
              <a:t>18</a:t>
            </a:r>
            <a:r>
              <a:rPr lang="el-GR" dirty="0" smtClean="0"/>
              <a:t>23</a:t>
            </a:r>
            <a:r>
              <a:rPr lang="en-US" dirty="0" smtClean="0"/>
              <a:t>, Daniel O’Connell </a:t>
            </a:r>
            <a:r>
              <a:rPr lang="el-GR" dirty="0" smtClean="0"/>
              <a:t>ξεκινά εκστρατεία κοινής γνώμης για πολιτική και νομική εξίσωση Καθολικών με Προτεστάντες</a:t>
            </a:r>
          </a:p>
          <a:p>
            <a:pPr lvl="1"/>
            <a:r>
              <a:rPr lang="en-US" dirty="0" smtClean="0"/>
              <a:t>Catholic Rent = 1 p./</a:t>
            </a:r>
            <a:r>
              <a:rPr lang="el-GR" dirty="0" smtClean="0"/>
              <a:t>μήνα</a:t>
            </a:r>
            <a:endParaRPr lang="en-US" dirty="0" smtClean="0"/>
          </a:p>
          <a:p>
            <a:r>
              <a:rPr lang="el-GR" dirty="0" smtClean="0"/>
              <a:t>1829, </a:t>
            </a:r>
            <a:r>
              <a:rPr lang="en-US" dirty="0" smtClean="0"/>
              <a:t>Roman Catholic Emancipation Act</a:t>
            </a:r>
          </a:p>
          <a:p>
            <a:pPr lvl="1"/>
            <a:r>
              <a:rPr lang="el-GR" dirty="0" smtClean="0"/>
              <a:t>Πλήρη πολιτικά δικαιώματα σε Καθολικούς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5450"/>
            <a:ext cx="27051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9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45" y="18996"/>
            <a:ext cx="4717473" cy="6818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33510" y="6244936"/>
            <a:ext cx="1506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1775-1847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7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200000"/>
                    </a14:imgEffect>
                    <a14:imgEffect>
                      <a14:brightnessContrast bright="-6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250"/>
          <a:stretch/>
        </p:blipFill>
        <p:spPr>
          <a:xfrm>
            <a:off x="2679396" y="0"/>
            <a:ext cx="676140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958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Αποικιακή διοίκηση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675409"/>
            <a:ext cx="7315200" cy="5548745"/>
          </a:xfrm>
        </p:spPr>
        <p:txBody>
          <a:bodyPr>
            <a:normAutofit/>
          </a:bodyPr>
          <a:lstStyle/>
          <a:p>
            <a:r>
              <a:rPr lang="el-GR" dirty="0" smtClean="0"/>
              <a:t>Αποτελεσματικότητα διακυβέρνησης υπεράνω εγγύησης ατομικών ελευθεριών</a:t>
            </a:r>
          </a:p>
          <a:p>
            <a:r>
              <a:rPr lang="el-GR" dirty="0" smtClean="0"/>
              <a:t>Αστυνομία επιτελεί ρόλο στρατού κατοχής</a:t>
            </a:r>
          </a:p>
          <a:p>
            <a:r>
              <a:rPr lang="en-US" dirty="0" smtClean="0"/>
              <a:t>“Celtic inferiority”</a:t>
            </a:r>
            <a:endParaRPr lang="el-GR" dirty="0" smtClean="0"/>
          </a:p>
          <a:p>
            <a:pPr lvl="1"/>
            <a:r>
              <a:rPr lang="el-GR" dirty="0" smtClean="0"/>
              <a:t>Είτε εγγενής, άρα αδιόρθωτη και πειθαρχία, αυστηρότητα και καταστολή, απαραίτητες είτε</a:t>
            </a:r>
          </a:p>
          <a:p>
            <a:pPr lvl="1"/>
            <a:r>
              <a:rPr lang="el-GR" dirty="0" smtClean="0"/>
              <a:t>Αποτέλεσμα φτώχιας, άγνοιας και θρησκευτικής πλάνης, άρα θεραπεύσιμη με εκπαίδευση και διαφωτισμό</a:t>
            </a:r>
          </a:p>
          <a:p>
            <a:r>
              <a:rPr lang="el-GR" dirty="0" smtClean="0"/>
              <a:t>Αντίστοιχες αντιλήψεις για ιθαγενείς Ασίας, Αυστραλίας και Αφρικής</a:t>
            </a:r>
          </a:p>
          <a:p>
            <a:r>
              <a:rPr lang="el-GR" dirty="0" smtClean="0"/>
              <a:t>Ιρλανδία αντιμετωπίζεται ως </a:t>
            </a:r>
            <a:r>
              <a:rPr lang="en-US" dirty="0" smtClean="0"/>
              <a:t>Crown Colony</a:t>
            </a:r>
          </a:p>
          <a:p>
            <a:r>
              <a:rPr lang="el-GR" dirty="0" smtClean="0"/>
              <a:t>Μεγάλη στρατηγική σημασία λόγω εγγύτητας με </a:t>
            </a:r>
            <a:r>
              <a:rPr lang="el-GR" dirty="0" err="1" smtClean="0"/>
              <a:t>Μεγ</a:t>
            </a:r>
            <a:r>
              <a:rPr lang="el-GR" dirty="0" smtClean="0"/>
              <a:t>. Βρετανία</a:t>
            </a:r>
          </a:p>
          <a:p>
            <a:r>
              <a:rPr lang="el-GR" dirty="0" smtClean="0"/>
              <a:t>1831, ανάπτυξη συστήματος εθνικής εκπαίδευσης (υπόδειγμα για Αυστραλία και Ασία)</a:t>
            </a:r>
          </a:p>
          <a:p>
            <a:pPr lvl="1"/>
            <a:r>
              <a:rPr lang="el-GR" dirty="0" smtClean="0"/>
              <a:t>Εκτόπιση ιρλανδικής γλώσσας, ιστορίας και γεωγραφίας από σχολικά προγράμματα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89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Αποικιακή </a:t>
            </a:r>
            <a:r>
              <a:rPr lang="el-GR" dirty="0" smtClean="0"/>
              <a:t>διοίκηση</a:t>
            </a:r>
            <a:br>
              <a:rPr lang="el-GR" dirty="0" smtClean="0"/>
            </a:br>
            <a:r>
              <a:rPr lang="el-GR" dirty="0" smtClean="0"/>
              <a:t>2.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Συμμετοχή Ιρλανδών σε ανάπτυξη Αυτοκρατορίας</a:t>
            </a:r>
          </a:p>
          <a:p>
            <a:pPr lvl="1"/>
            <a:r>
              <a:rPr lang="en-US" dirty="0" smtClean="0"/>
              <a:t>Indian Civil Service</a:t>
            </a:r>
          </a:p>
          <a:p>
            <a:pPr lvl="1"/>
            <a:r>
              <a:rPr lang="el-GR" dirty="0" smtClean="0"/>
              <a:t>Στρατός</a:t>
            </a:r>
          </a:p>
          <a:p>
            <a:pPr lvl="1"/>
            <a:r>
              <a:rPr lang="el-GR" dirty="0" smtClean="0"/>
              <a:t>Μετανάστευση</a:t>
            </a:r>
          </a:p>
          <a:p>
            <a:r>
              <a:rPr lang="el-GR" dirty="0" smtClean="0"/>
              <a:t>Πειραματικές μέθοδοι διοίκησης δοκιμάζονται σε Ιρλανδία και στη συνέχεια εξάγονται σε Αυτοκρατορία</a:t>
            </a:r>
          </a:p>
          <a:p>
            <a:pPr lvl="1"/>
            <a:r>
              <a:rPr lang="el-GR" dirty="0" smtClean="0"/>
              <a:t>Εκπαίδευση</a:t>
            </a:r>
          </a:p>
          <a:p>
            <a:pPr lvl="1"/>
            <a:r>
              <a:rPr lang="en-US" dirty="0" smtClean="0"/>
              <a:t>Irish Constabulary (</a:t>
            </a:r>
            <a:r>
              <a:rPr lang="el-GR" dirty="0" smtClean="0"/>
              <a:t>=προτεστάντες αξιωματικοί και ιθαγενείς καθολικοί αστυφύλακες ταπεινής καταγωγής)</a:t>
            </a:r>
          </a:p>
          <a:p>
            <a:pPr lvl="2"/>
            <a:r>
              <a:rPr lang="el-GR" dirty="0" smtClean="0"/>
              <a:t>Συχνές μεταθέσεις, αποθάρρυνση γάμων για αποφυγή σύναψης σχέσεων με τοπικό πληθυσμό</a:t>
            </a:r>
          </a:p>
          <a:p>
            <a:pPr lvl="2"/>
            <a:r>
              <a:rPr lang="el-GR" dirty="0" smtClean="0"/>
              <a:t>Από 1907, εκπαίδευση δοκίμων για όλη την Αυτοκρατορία, σε Δουβλίνο</a:t>
            </a:r>
          </a:p>
          <a:p>
            <a:pPr lvl="2"/>
            <a:r>
              <a:rPr lang="el-GR" dirty="0" smtClean="0"/>
              <a:t>Δυνατότητα ελέγχου και καθυπόταξης μεγάλων αντιδραστικών πληθυσμών από μικρή και διεσπαρμένη δύναμη</a:t>
            </a:r>
            <a:endParaRPr lang="en-US" dirty="0" smtClean="0"/>
          </a:p>
          <a:p>
            <a:r>
              <a:rPr lang="el-GR" dirty="0" smtClean="0"/>
              <a:t>Ταυτόχρονα, </a:t>
            </a:r>
            <a:r>
              <a:rPr lang="en-US" dirty="0" smtClean="0"/>
              <a:t>metropolitan </a:t>
            </a:r>
            <a:r>
              <a:rPr lang="el-GR" dirty="0" smtClean="0"/>
              <a:t>και </a:t>
            </a:r>
            <a:r>
              <a:rPr lang="en-US" dirty="0" smtClean="0"/>
              <a:t>colonial</a:t>
            </a:r>
          </a:p>
          <a:p>
            <a:r>
              <a:rPr lang="el-GR" dirty="0" smtClean="0"/>
              <a:t>20</a:t>
            </a:r>
            <a:r>
              <a:rPr lang="el-GR" baseline="30000" dirty="0" smtClean="0"/>
              <a:t>ός</a:t>
            </a:r>
            <a:r>
              <a:rPr lang="el-GR" dirty="0" smtClean="0"/>
              <a:t> αι., Ιρλανδία = υπόδειγμα για αντιαποικιακά κινήματα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71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Famine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748145"/>
            <a:ext cx="7315200" cy="5891645"/>
          </a:xfrm>
        </p:spPr>
        <p:txBody>
          <a:bodyPr>
            <a:normAutofit fontScale="92500" lnSpcReduction="10000"/>
          </a:bodyPr>
          <a:lstStyle/>
          <a:p>
            <a:pPr marL="182880" lvl="1">
              <a:spcBef>
                <a:spcPts val="1200"/>
              </a:spcBef>
              <a:spcAft>
                <a:spcPts val="0"/>
              </a:spcAft>
            </a:pPr>
            <a:r>
              <a:rPr lang="el-GR" sz="2000" dirty="0"/>
              <a:t>1839, Κίνημα «Νέας Ιρλανδίας» (</a:t>
            </a:r>
            <a:r>
              <a:rPr lang="en-US" sz="2000" b="1" dirty="0"/>
              <a:t>Young Ireland</a:t>
            </a:r>
            <a:r>
              <a:rPr lang="en-US" sz="2000" dirty="0"/>
              <a:t>)</a:t>
            </a:r>
            <a:endParaRPr lang="el-GR" sz="2000" dirty="0"/>
          </a:p>
          <a:p>
            <a:r>
              <a:rPr lang="en-US" dirty="0"/>
              <a:t>1840, Repeal Association </a:t>
            </a:r>
            <a:r>
              <a:rPr lang="el-GR" dirty="0"/>
              <a:t>του </a:t>
            </a:r>
            <a:r>
              <a:rPr lang="en-US" dirty="0"/>
              <a:t>Daniel O’Connell </a:t>
            </a:r>
            <a:r>
              <a:rPr lang="el-GR" dirty="0"/>
              <a:t>για ανάκληση Ένωσης με ΜΒ</a:t>
            </a:r>
          </a:p>
          <a:p>
            <a:pPr lvl="1"/>
            <a:r>
              <a:rPr lang="el-GR" dirty="0"/>
              <a:t>1842, </a:t>
            </a:r>
            <a:r>
              <a:rPr lang="el-GR" dirty="0" err="1"/>
              <a:t>εφημ</a:t>
            </a:r>
            <a:r>
              <a:rPr lang="el-GR" dirty="0"/>
              <a:t>. </a:t>
            </a:r>
            <a:r>
              <a:rPr lang="en-US" i="1" dirty="0"/>
              <a:t>The </a:t>
            </a:r>
            <a:r>
              <a:rPr lang="en-US" i="1" dirty="0" smtClean="0"/>
              <a:t>Nation</a:t>
            </a:r>
            <a:endParaRPr lang="el-GR" dirty="0" smtClean="0"/>
          </a:p>
          <a:p>
            <a:r>
              <a:rPr lang="el-GR" dirty="0" smtClean="0"/>
              <a:t>1845-1852</a:t>
            </a:r>
            <a:r>
              <a:rPr lang="el-GR" dirty="0"/>
              <a:t>, Μεγάλος Λιμός</a:t>
            </a:r>
          </a:p>
          <a:p>
            <a:pPr lvl="1"/>
            <a:r>
              <a:rPr lang="el-GR" dirty="0"/>
              <a:t>Μεγάλη γαιοκτησία σε απόντες Άγγλους, Ιρλανδοί ακτήμονες εργάτες γης</a:t>
            </a:r>
          </a:p>
          <a:p>
            <a:pPr lvl="1"/>
            <a:r>
              <a:rPr lang="el-GR" dirty="0"/>
              <a:t>1 εκατ. νεκροί και 1 εκατ. μετανάστες</a:t>
            </a:r>
          </a:p>
          <a:p>
            <a:pPr lvl="1"/>
            <a:r>
              <a:rPr lang="el-GR" dirty="0"/>
              <a:t>Μείωση πληθυσμού κατά 20-25%</a:t>
            </a:r>
          </a:p>
          <a:p>
            <a:pPr lvl="1"/>
            <a:r>
              <a:rPr lang="el-GR" dirty="0"/>
              <a:t>Μόνιμη μεταβολή σε δημογραφική, πολιτική και πολιτισμική κατάσταση </a:t>
            </a:r>
            <a:r>
              <a:rPr lang="el-GR" dirty="0" smtClean="0"/>
              <a:t>χώρας</a:t>
            </a:r>
          </a:p>
          <a:p>
            <a:r>
              <a:rPr lang="en-US" dirty="0" smtClean="0"/>
              <a:t>1847, </a:t>
            </a:r>
            <a:r>
              <a:rPr lang="en-US" b="1" dirty="0" smtClean="0"/>
              <a:t>Irish Confederation</a:t>
            </a:r>
            <a:r>
              <a:rPr lang="el-GR" b="1" dirty="0" smtClean="0"/>
              <a:t> </a:t>
            </a:r>
            <a:r>
              <a:rPr lang="el-GR" dirty="0" smtClean="0"/>
              <a:t>(απόσχιση από </a:t>
            </a:r>
            <a:r>
              <a:rPr lang="en-US" dirty="0" smtClean="0"/>
              <a:t>Young Ireland)</a:t>
            </a:r>
          </a:p>
          <a:p>
            <a:pPr lvl="1"/>
            <a:r>
              <a:rPr lang="el-GR" dirty="0" smtClean="0"/>
              <a:t>Αδιαπραγμάτευτο αίτημα για εθνικό Κοινοβούλιο με πλήρη νομοθετική και εκτελεστική εξουσία</a:t>
            </a:r>
          </a:p>
          <a:p>
            <a:pPr lvl="1"/>
            <a:r>
              <a:rPr lang="el-GR" dirty="0" smtClean="0"/>
              <a:t>Αποδεκτή η χρήση βίας</a:t>
            </a:r>
            <a:endParaRPr lang="en-US" dirty="0" smtClean="0"/>
          </a:p>
          <a:p>
            <a:r>
              <a:rPr lang="el-GR" dirty="0" smtClean="0"/>
              <a:t>1848, εξέγερση Ιρλανδίας</a:t>
            </a:r>
            <a:endParaRPr lang="en-US" dirty="0" smtClean="0"/>
          </a:p>
          <a:p>
            <a:pPr lvl="1"/>
            <a:r>
              <a:rPr lang="el-GR" dirty="0" smtClean="0"/>
              <a:t>Ανήκει σε κύμα δημοκρατικών επαναστάσεων 1848</a:t>
            </a:r>
            <a:endParaRPr lang="en-US" dirty="0" smtClean="0"/>
          </a:p>
          <a:p>
            <a:r>
              <a:rPr lang="en-US" dirty="0" smtClean="0"/>
              <a:t>1858, </a:t>
            </a:r>
            <a:r>
              <a:rPr lang="en-US" b="1" dirty="0" smtClean="0"/>
              <a:t>Irish Republican Brotherhood </a:t>
            </a:r>
            <a:r>
              <a:rPr lang="en-US" dirty="0" smtClean="0"/>
              <a:t>(</a:t>
            </a:r>
            <a:r>
              <a:rPr lang="en-US" dirty="0" err="1" smtClean="0"/>
              <a:t>Fenians</a:t>
            </a:r>
            <a:r>
              <a:rPr lang="en-US" dirty="0" smtClean="0"/>
              <a:t>) </a:t>
            </a:r>
            <a:r>
              <a:rPr lang="el-GR" dirty="0" smtClean="0"/>
              <a:t>σε ΗΠΑ για βίαιη ανατροπή βρετανικής κυριαρχίας και ανεξάρτητη ιρλανδική δημοκρατία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51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23</a:t>
            </a:fld>
            <a:endParaRPr lang="el-GR"/>
          </a:p>
        </p:txBody>
      </p:sp>
      <p:pic>
        <p:nvPicPr>
          <p:cNvPr id="49154" name="Picture 2" descr="1948 map"/>
          <p:cNvPicPr>
            <a:picLocks noChangeAspect="1" noChangeArrowheads="1"/>
          </p:cNvPicPr>
          <p:nvPr/>
        </p:nvPicPr>
        <p:blipFill rotWithShape="1">
          <a:blip r:embed="rId3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8"/>
          <a:stretch/>
        </p:blipFill>
        <p:spPr bwMode="auto">
          <a:xfrm>
            <a:off x="1683922" y="71608"/>
            <a:ext cx="8876574" cy="6649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322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" y="1074420"/>
            <a:ext cx="3777717" cy="52235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480" y="6286500"/>
            <a:ext cx="3234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Illustrated London News</a:t>
            </a:r>
            <a:r>
              <a:rPr lang="en-US" dirty="0"/>
              <a:t>, 1847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868" y="85725"/>
            <a:ext cx="7764781" cy="5823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492240" y="6149340"/>
            <a:ext cx="3406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Μνημείο Λιμού, Δουβλίνο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53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William Gladstone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4978" y="811530"/>
            <a:ext cx="7315200" cy="5612130"/>
          </a:xfrm>
        </p:spPr>
        <p:txBody>
          <a:bodyPr>
            <a:normAutofit/>
          </a:bodyPr>
          <a:lstStyle/>
          <a:p>
            <a:r>
              <a:rPr lang="el-GR" dirty="0"/>
              <a:t>1867, τρομοκρατικές επιθέσεις σε Ιρλανδία και Δουβλίνο</a:t>
            </a:r>
          </a:p>
          <a:p>
            <a:r>
              <a:rPr lang="el-GR" dirty="0"/>
              <a:t>1869, </a:t>
            </a:r>
            <a:r>
              <a:rPr lang="en-US" dirty="0"/>
              <a:t>Irish Church Act</a:t>
            </a:r>
            <a:r>
              <a:rPr lang="el-GR" dirty="0"/>
              <a:t> (</a:t>
            </a:r>
            <a:r>
              <a:rPr lang="en-US" dirty="0"/>
              <a:t>William Gladstone)</a:t>
            </a:r>
          </a:p>
          <a:p>
            <a:pPr lvl="1"/>
            <a:r>
              <a:rPr lang="el-GR" dirty="0"/>
              <a:t>Αγγλικανική Εκκλησία χάνει προνόμια επίσημης εκκλησίας και αποσυνδέεται από κράτος</a:t>
            </a:r>
          </a:p>
          <a:p>
            <a:pPr lvl="1"/>
            <a:r>
              <a:rPr lang="el-GR" dirty="0"/>
              <a:t>Καταργούνται φόρος </a:t>
            </a:r>
            <a:r>
              <a:rPr lang="el-GR" dirty="0" err="1"/>
              <a:t>δεκάτης</a:t>
            </a:r>
            <a:r>
              <a:rPr lang="el-GR" dirty="0"/>
              <a:t> και αποστολή βουλευτών σε </a:t>
            </a:r>
            <a:r>
              <a:rPr lang="en-US" dirty="0"/>
              <a:t>Westminster</a:t>
            </a:r>
            <a:endParaRPr lang="el-GR" dirty="0"/>
          </a:p>
          <a:p>
            <a:r>
              <a:rPr lang="el-GR" dirty="0"/>
              <a:t>1870, </a:t>
            </a: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Irish Land Act: </a:t>
            </a:r>
            <a:r>
              <a:rPr lang="el-GR" dirty="0"/>
              <a:t>προστασία από εξώσεις, δυνατότητα εξαγοράς γης</a:t>
            </a:r>
          </a:p>
          <a:p>
            <a:r>
              <a:rPr lang="el-GR" dirty="0" smtClean="0"/>
              <a:t>187</a:t>
            </a:r>
            <a:r>
              <a:rPr lang="en-US" dirty="0" smtClean="0"/>
              <a:t>9</a:t>
            </a:r>
            <a:r>
              <a:rPr lang="el-GR" dirty="0" smtClean="0"/>
              <a:t>, </a:t>
            </a:r>
            <a:r>
              <a:rPr lang="el-GR" dirty="0"/>
              <a:t>αγροτική κρίση</a:t>
            </a:r>
          </a:p>
          <a:p>
            <a:pPr lvl="1"/>
            <a:r>
              <a:rPr lang="el-GR" dirty="0"/>
              <a:t>Κακές σοδειές, πτώση τιμών από αμερικανικές </a:t>
            </a:r>
            <a:r>
              <a:rPr lang="el-GR" dirty="0" smtClean="0"/>
              <a:t>εισαγωγές</a:t>
            </a:r>
            <a:endParaRPr lang="en-US" dirty="0" smtClean="0"/>
          </a:p>
          <a:p>
            <a:r>
              <a:rPr lang="en-US" dirty="0" smtClean="0"/>
              <a:t>Charles Stewart Parnell, </a:t>
            </a:r>
            <a:r>
              <a:rPr lang="en-US" b="1" dirty="0" smtClean="0"/>
              <a:t>Irish National Land League </a:t>
            </a:r>
            <a:r>
              <a:rPr lang="el-GR" dirty="0" smtClean="0"/>
              <a:t>με αγροτικά και εθνικιστικά αιτήματα</a:t>
            </a:r>
          </a:p>
          <a:p>
            <a:pPr lvl="1"/>
            <a:r>
              <a:rPr lang="el-GR" dirty="0" smtClean="0"/>
              <a:t>3</a:t>
            </a:r>
            <a:r>
              <a:rPr lang="en-US" dirty="0" smtClean="0"/>
              <a:t>Fs = Fair rents, free sale, fixity of tenure</a:t>
            </a:r>
          </a:p>
          <a:p>
            <a:r>
              <a:rPr lang="en-US" dirty="0" smtClean="0"/>
              <a:t>1881, </a:t>
            </a:r>
            <a:r>
              <a:rPr lang="el-GR" dirty="0" smtClean="0"/>
              <a:t>νέα </a:t>
            </a:r>
            <a:r>
              <a:rPr lang="en-US" dirty="0" smtClean="0"/>
              <a:t>Coercion Act, </a:t>
            </a:r>
            <a:r>
              <a:rPr lang="el-GR" dirty="0" smtClean="0"/>
              <a:t>αναστολή </a:t>
            </a:r>
            <a:r>
              <a:rPr lang="en-US" dirty="0" smtClean="0"/>
              <a:t>Habeas Corpus</a:t>
            </a:r>
            <a:endParaRPr lang="el-GR" dirty="0" smtClean="0"/>
          </a:p>
          <a:p>
            <a:r>
              <a:rPr lang="el-GR" dirty="0" smtClean="0"/>
              <a:t>1882, </a:t>
            </a:r>
            <a:r>
              <a:rPr lang="en-US" dirty="0" smtClean="0"/>
              <a:t>Parnell</a:t>
            </a:r>
            <a:r>
              <a:rPr lang="el-GR" dirty="0"/>
              <a:t> </a:t>
            </a:r>
            <a:r>
              <a:rPr lang="el-GR" dirty="0" smtClean="0"/>
              <a:t>ιδρύει </a:t>
            </a:r>
            <a:r>
              <a:rPr lang="en-US" b="1" dirty="0" smtClean="0"/>
              <a:t>Irish Parliamentary Party</a:t>
            </a:r>
            <a:r>
              <a:rPr lang="el-GR" b="1" dirty="0" smtClean="0"/>
              <a:t> </a:t>
            </a:r>
          </a:p>
          <a:p>
            <a:pPr lvl="1"/>
            <a:r>
              <a:rPr lang="el-GR" dirty="0" smtClean="0"/>
              <a:t>Νομοθετική ανεξαρτησία, αγροτική μεταρρύθμιση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64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Rule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651510"/>
            <a:ext cx="7315200" cy="5692140"/>
          </a:xfrm>
        </p:spPr>
        <p:txBody>
          <a:bodyPr>
            <a:normAutofit/>
          </a:bodyPr>
          <a:lstStyle/>
          <a:p>
            <a:r>
              <a:rPr lang="en-US" dirty="0" smtClean="0"/>
              <a:t>1886, 1893, </a:t>
            </a:r>
            <a:r>
              <a:rPr lang="el-GR" dirty="0" smtClean="0"/>
              <a:t>αποτυχημένες απόπειρες </a:t>
            </a:r>
            <a:r>
              <a:rPr lang="en-US" dirty="0" smtClean="0"/>
              <a:t>Gladstone</a:t>
            </a:r>
            <a:r>
              <a:rPr lang="el-GR" dirty="0" smtClean="0"/>
              <a:t> για ψήφιση </a:t>
            </a:r>
            <a:r>
              <a:rPr lang="en-US" dirty="0" smtClean="0"/>
              <a:t>Home Rule</a:t>
            </a:r>
            <a:r>
              <a:rPr lang="el-GR" dirty="0" smtClean="0"/>
              <a:t> που προέβλεπε αυτονομία εντός Ηνωμένου Βασιλείου</a:t>
            </a:r>
            <a:r>
              <a:rPr lang="en-US" dirty="0" smtClean="0"/>
              <a:t> </a:t>
            </a:r>
            <a:r>
              <a:rPr lang="el-GR" dirty="0" smtClean="0"/>
              <a:t>και ανασύσταση Ιρλανδικού Κοινοβουλίου</a:t>
            </a:r>
          </a:p>
          <a:p>
            <a:pPr lvl="1"/>
            <a:r>
              <a:rPr lang="el-GR" dirty="0" smtClean="0"/>
              <a:t>1886, καταψήφιση σε </a:t>
            </a:r>
            <a:r>
              <a:rPr lang="en-US" dirty="0" smtClean="0"/>
              <a:t>House of Commons</a:t>
            </a:r>
          </a:p>
          <a:p>
            <a:pPr lvl="1"/>
            <a:r>
              <a:rPr lang="en-US" dirty="0" smtClean="0"/>
              <a:t>1893, </a:t>
            </a:r>
            <a:r>
              <a:rPr lang="el-GR" dirty="0" smtClean="0"/>
              <a:t>καταψήφιση σε </a:t>
            </a:r>
            <a:r>
              <a:rPr lang="en-US" dirty="0" smtClean="0"/>
              <a:t>House of Lords</a:t>
            </a:r>
            <a:endParaRPr lang="el-GR" dirty="0" smtClean="0"/>
          </a:p>
          <a:p>
            <a:pPr lvl="1"/>
            <a:r>
              <a:rPr lang="el-GR" dirty="0" smtClean="0"/>
              <a:t>1912-14, υπερψήφιση 3</a:t>
            </a:r>
            <a:r>
              <a:rPr lang="el-GR" baseline="30000" dirty="0" smtClean="0"/>
              <a:t>ου</a:t>
            </a:r>
            <a:r>
              <a:rPr lang="el-GR" dirty="0" smtClean="0"/>
              <a:t> νομοσχεδίου με βασιλική συναίνεση (3 φορές απόρριψη από </a:t>
            </a:r>
            <a:r>
              <a:rPr lang="en-US" dirty="0"/>
              <a:t>House of </a:t>
            </a:r>
            <a:r>
              <a:rPr lang="en-US" dirty="0" smtClean="0"/>
              <a:t>Lords</a:t>
            </a:r>
            <a:r>
              <a:rPr lang="el-GR" dirty="0" smtClean="0"/>
              <a:t>)</a:t>
            </a:r>
            <a:r>
              <a:rPr lang="en-US" dirty="0" smtClean="0"/>
              <a:t> </a:t>
            </a:r>
            <a:r>
              <a:rPr lang="el-GR" dirty="0" smtClean="0"/>
              <a:t>αλλά σε αναστολή λόγω Α΄ Παγκοσμίου Πολέμου</a:t>
            </a:r>
          </a:p>
          <a:p>
            <a:pPr lvl="1"/>
            <a:r>
              <a:rPr lang="el-GR" dirty="0" smtClean="0"/>
              <a:t>1920, υπερψήφιση 4</a:t>
            </a:r>
            <a:r>
              <a:rPr lang="el-GR" baseline="30000" dirty="0" smtClean="0"/>
              <a:t>ου</a:t>
            </a:r>
            <a:r>
              <a:rPr lang="el-GR" dirty="0" smtClean="0"/>
              <a:t> νομοσχεδίου για χωριστές περιφέρειες Βόρειας και Νότιας Ιρλανδίας</a:t>
            </a:r>
          </a:p>
          <a:p>
            <a:r>
              <a:rPr lang="el-GR" dirty="0" smtClean="0"/>
              <a:t>1905, </a:t>
            </a:r>
            <a:r>
              <a:rPr lang="en-US" dirty="0" smtClean="0"/>
              <a:t>Arthur Griffith </a:t>
            </a:r>
            <a:r>
              <a:rPr lang="el-GR" dirty="0" smtClean="0"/>
              <a:t>ιδρύει </a:t>
            </a:r>
            <a:r>
              <a:rPr lang="en-US" b="1" dirty="0" smtClean="0"/>
              <a:t>Sinn </a:t>
            </a:r>
            <a:r>
              <a:rPr lang="en-US" b="1" dirty="0" err="1" smtClean="0"/>
              <a:t>Féin</a:t>
            </a:r>
            <a:r>
              <a:rPr lang="el-GR" b="1" dirty="0" smtClean="0"/>
              <a:t> </a:t>
            </a:r>
            <a:r>
              <a:rPr lang="el-GR" dirty="0" smtClean="0"/>
              <a:t>(= </a:t>
            </a:r>
            <a:r>
              <a:rPr lang="en-US" dirty="0" smtClean="0"/>
              <a:t>We, ourselves)</a:t>
            </a:r>
            <a:endParaRPr lang="el-GR" dirty="0" smtClean="0"/>
          </a:p>
          <a:p>
            <a:pPr lvl="1"/>
            <a:r>
              <a:rPr lang="el-GR" dirty="0" smtClean="0"/>
              <a:t>Εθνικό Κοινοβούλιο για Ιρλανδία</a:t>
            </a:r>
            <a:r>
              <a:rPr lang="en-US" dirty="0" smtClean="0"/>
              <a:t> </a:t>
            </a:r>
          </a:p>
          <a:p>
            <a:r>
              <a:rPr lang="en-US" dirty="0" smtClean="0"/>
              <a:t>1912, </a:t>
            </a:r>
            <a:r>
              <a:rPr lang="en-US" b="1" dirty="0" smtClean="0"/>
              <a:t>Ulster Volunteer Force </a:t>
            </a:r>
            <a:r>
              <a:rPr lang="en-US" dirty="0" smtClean="0"/>
              <a:t>(UVF)</a:t>
            </a:r>
          </a:p>
          <a:p>
            <a:pPr lvl="1"/>
            <a:r>
              <a:rPr lang="el-GR" dirty="0" smtClean="0"/>
              <a:t>Ενωτική </a:t>
            </a:r>
            <a:r>
              <a:rPr lang="en-US" dirty="0" smtClean="0"/>
              <a:t>(Unionist) </a:t>
            </a:r>
            <a:r>
              <a:rPr lang="el-GR" dirty="0" smtClean="0"/>
              <a:t>οργάνωση με σκοπό να εμποδίσει την αυτονόμηση της Ιρλανδίας</a:t>
            </a:r>
          </a:p>
          <a:p>
            <a:r>
              <a:rPr lang="el-GR" dirty="0" smtClean="0"/>
              <a:t>1913, </a:t>
            </a:r>
            <a:r>
              <a:rPr lang="en-US" b="1" dirty="0" smtClean="0"/>
              <a:t>Irish Volunteers</a:t>
            </a:r>
          </a:p>
          <a:p>
            <a:pPr lvl="1"/>
            <a:r>
              <a:rPr lang="el-GR" dirty="0" smtClean="0"/>
              <a:t>Αντίπαλη οργάνωση υπέρ ιρλανδικής ανεξαρτησίας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21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60" y="191627"/>
            <a:ext cx="3563480" cy="4837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0230" y="5074920"/>
            <a:ext cx="30403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William Gladstone</a:t>
            </a:r>
          </a:p>
          <a:p>
            <a:pPr algn="ctr"/>
            <a:r>
              <a:rPr lang="en-US" dirty="0" smtClean="0"/>
              <a:t>1809-1898</a:t>
            </a:r>
          </a:p>
          <a:p>
            <a:pPr algn="ctr"/>
            <a:r>
              <a:rPr lang="el-GR" u="sng" dirty="0" smtClean="0"/>
              <a:t>Πρωθυπουργίες:</a:t>
            </a:r>
          </a:p>
          <a:p>
            <a:pPr algn="ctr"/>
            <a:r>
              <a:rPr lang="en-US" dirty="0"/>
              <a:t>1868–74, 1880–85, </a:t>
            </a:r>
            <a:r>
              <a:rPr lang="el-GR" dirty="0" err="1" smtClean="0"/>
              <a:t>Φεβρ</a:t>
            </a:r>
            <a:r>
              <a:rPr lang="el-GR" dirty="0" smtClean="0"/>
              <a:t>.-Ιουλ. </a:t>
            </a:r>
            <a:r>
              <a:rPr lang="en-US" dirty="0" smtClean="0"/>
              <a:t>1886 </a:t>
            </a:r>
            <a:r>
              <a:rPr lang="el-GR" dirty="0" smtClean="0"/>
              <a:t>και </a:t>
            </a:r>
            <a:r>
              <a:rPr lang="en-US" dirty="0" smtClean="0"/>
              <a:t>1892–94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4" r="14689"/>
          <a:stretch/>
        </p:blipFill>
        <p:spPr>
          <a:xfrm>
            <a:off x="6492240" y="201930"/>
            <a:ext cx="4594860" cy="64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2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15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291" y="23"/>
            <a:ext cx="4627434" cy="68579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3040" y="5875020"/>
            <a:ext cx="209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Weekly Freeman, </a:t>
            </a:r>
            <a:r>
              <a:rPr lang="el-GR" dirty="0" smtClean="0"/>
              <a:t>Ιούλιος </a:t>
            </a:r>
            <a:r>
              <a:rPr lang="en-US" dirty="0" smtClean="0"/>
              <a:t>1887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20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35568"/>
            <a:ext cx="9253204" cy="682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7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Ιρλανδικός εθνικισμός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675409"/>
            <a:ext cx="7315200" cy="5444835"/>
          </a:xfrm>
        </p:spPr>
        <p:txBody>
          <a:bodyPr>
            <a:normAutofit/>
          </a:bodyPr>
          <a:lstStyle/>
          <a:p>
            <a:r>
              <a:rPr lang="el-GR" b="1" dirty="0"/>
              <a:t>Κοινότητα</a:t>
            </a:r>
            <a:r>
              <a:rPr lang="el-GR" dirty="0"/>
              <a:t> </a:t>
            </a:r>
            <a:r>
              <a:rPr lang="el-GR" dirty="0" smtClean="0"/>
              <a:t>= κοινή </a:t>
            </a:r>
            <a:r>
              <a:rPr lang="el-GR" dirty="0"/>
              <a:t>αντίληψη </a:t>
            </a:r>
            <a:r>
              <a:rPr lang="el-GR" dirty="0" smtClean="0"/>
              <a:t>εδαφικής </a:t>
            </a:r>
            <a:r>
              <a:rPr lang="el-GR" dirty="0"/>
              <a:t>ε</a:t>
            </a:r>
            <a:r>
              <a:rPr lang="el-GR" dirty="0" smtClean="0"/>
              <a:t>πικράτειας</a:t>
            </a:r>
            <a:r>
              <a:rPr lang="el-GR" dirty="0"/>
              <a:t>, λαού, καταγωγής, κουλτούρας, ιστορίας, εθνικής υπεροχής και αποκλειστικότητας</a:t>
            </a:r>
            <a:r>
              <a:rPr lang="en-US" dirty="0"/>
              <a:t> </a:t>
            </a:r>
          </a:p>
          <a:p>
            <a:r>
              <a:rPr lang="el-GR" dirty="0" smtClean="0"/>
              <a:t> </a:t>
            </a:r>
            <a:r>
              <a:rPr lang="el-GR" b="1" dirty="0" smtClean="0"/>
              <a:t>Αγώνας</a:t>
            </a:r>
            <a:r>
              <a:rPr lang="el-GR" dirty="0" smtClean="0"/>
              <a:t> = δράση και κίνημα για κοινούς σκοπούς (εθνική κυριαρχία, απόσχιση από μεγαλύτερη πολιτική οντότητα, πολιτισμική επιβίωση, οικονομικά πλεονεκτήματα) μέσω βίας, πολιτισμικών εκστρατειών, εκλογικών αναμετρήσεων</a:t>
            </a:r>
          </a:p>
          <a:p>
            <a:r>
              <a:rPr lang="el-GR" b="1" dirty="0" smtClean="0"/>
              <a:t>Ισχύς</a:t>
            </a:r>
            <a:r>
              <a:rPr lang="el-GR" dirty="0" smtClean="0"/>
              <a:t> = ταύτιση έθνους-κράτους με μοναδική πηγή πολιτικής ισχύος, έμφαση σε εθνική κυριαρχία και αυτοδιάθεση</a:t>
            </a:r>
            <a:endParaRPr lang="en-US" dirty="0" smtClean="0"/>
          </a:p>
          <a:p>
            <a:r>
              <a:rPr lang="el-GR" dirty="0" smtClean="0"/>
              <a:t>Ιρλανδική ιστορία = διαδρομή από εισβολή σε εξέγερση, κοινοβουλευτικές μάχες και ξανά σε εξέγερση</a:t>
            </a:r>
            <a:r>
              <a:rPr lang="en-US" dirty="0" smtClean="0"/>
              <a:t> </a:t>
            </a:r>
            <a:endParaRPr lang="el-GR" dirty="0" smtClean="0"/>
          </a:p>
          <a:p>
            <a:r>
              <a:rPr lang="en-US" dirty="0" smtClean="0"/>
              <a:t>Nationalism </a:t>
            </a:r>
            <a:r>
              <a:rPr lang="en-US" i="1" dirty="0" smtClean="0"/>
              <a:t>vs.</a:t>
            </a:r>
            <a:r>
              <a:rPr lang="en-US" dirty="0" smtClean="0"/>
              <a:t> Unionism</a:t>
            </a:r>
          </a:p>
          <a:p>
            <a:r>
              <a:rPr lang="el-GR" dirty="0" smtClean="0"/>
              <a:t>Βασικά ζητήματα</a:t>
            </a:r>
          </a:p>
          <a:p>
            <a:pPr lvl="1"/>
            <a:r>
              <a:rPr lang="el-GR" dirty="0" smtClean="0"/>
              <a:t>Γη</a:t>
            </a:r>
          </a:p>
          <a:p>
            <a:pPr lvl="1"/>
            <a:r>
              <a:rPr lang="el-GR" dirty="0" smtClean="0"/>
              <a:t>Θρησκεία</a:t>
            </a:r>
          </a:p>
          <a:p>
            <a:pPr lvl="1"/>
            <a:r>
              <a:rPr lang="el-GR" dirty="0" smtClean="0"/>
              <a:t>Βρετανική Αυτοκρατορία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6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1" y="251460"/>
            <a:ext cx="8919386" cy="6423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800100"/>
            <a:ext cx="1634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Irish Volunteers </a:t>
            </a:r>
          </a:p>
          <a:p>
            <a:pPr algn="r"/>
            <a:r>
              <a:rPr lang="en-US" dirty="0" smtClean="0"/>
              <a:t>1913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61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0"/>
            <a:ext cx="4960620" cy="683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0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r>
              <a:rPr lang="el-GR" baseline="30000" dirty="0" err="1" smtClean="0"/>
              <a:t>ός</a:t>
            </a:r>
            <a:r>
              <a:rPr lang="el-GR" dirty="0" smtClean="0"/>
              <a:t> αιώνας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Νέα γενιά εθνικιστών, γεννημένων στις δεκαετίες 1870 &amp; 1880</a:t>
            </a:r>
          </a:p>
          <a:p>
            <a:pPr lvl="1"/>
            <a:r>
              <a:rPr lang="el-GR" dirty="0" smtClean="0"/>
              <a:t>Έμφαση σε ιρλανδική ταυτότητα</a:t>
            </a:r>
          </a:p>
          <a:p>
            <a:pPr lvl="1"/>
            <a:r>
              <a:rPr lang="el-GR" dirty="0" smtClean="0"/>
              <a:t>Αντίδραση σε πολιτική </a:t>
            </a:r>
            <a:r>
              <a:rPr lang="el-GR" dirty="0" err="1" smtClean="0"/>
              <a:t>εξαγγλισμού</a:t>
            </a:r>
            <a:endParaRPr lang="el-GR" dirty="0" smtClean="0"/>
          </a:p>
          <a:p>
            <a:pPr lvl="1"/>
            <a:r>
              <a:rPr lang="el-GR" dirty="0" smtClean="0"/>
              <a:t>Αναγέννηση έθνους με πολιτική, κοινωνική και οικονομικής αυτοδυναμίας</a:t>
            </a:r>
          </a:p>
          <a:p>
            <a:r>
              <a:rPr lang="el-GR" dirty="0" smtClean="0"/>
              <a:t>Σε Α΄ Παγκόσμιο Πόλεμο διαίρεση Ιρλανδίας</a:t>
            </a:r>
          </a:p>
          <a:p>
            <a:pPr lvl="1"/>
            <a:r>
              <a:rPr lang="el-GR" dirty="0" smtClean="0"/>
              <a:t>Αλληλεγγύη με </a:t>
            </a:r>
            <a:r>
              <a:rPr lang="en-US" dirty="0" smtClean="0"/>
              <a:t>Dominions (Redmond)</a:t>
            </a:r>
          </a:p>
          <a:p>
            <a:pPr lvl="1"/>
            <a:r>
              <a:rPr lang="el-GR" dirty="0" smtClean="0"/>
              <a:t>Αντιπολεμικό αίσθημα (παλαίμαχοι Πολέμου </a:t>
            </a:r>
            <a:r>
              <a:rPr lang="en-US" dirty="0" smtClean="0"/>
              <a:t>Boers, </a:t>
            </a:r>
            <a:r>
              <a:rPr lang="en-US" dirty="0" err="1" smtClean="0"/>
              <a:t>MacNeill</a:t>
            </a:r>
            <a:r>
              <a:rPr lang="en-US" dirty="0" smtClean="0"/>
              <a:t>)</a:t>
            </a:r>
          </a:p>
          <a:p>
            <a:pPr lvl="1"/>
            <a:r>
              <a:rPr lang="el-GR" dirty="0" smtClean="0"/>
              <a:t>Μεγάλες απώλειες σε Καλλίπολη (1915)</a:t>
            </a:r>
          </a:p>
          <a:p>
            <a:pPr lvl="1"/>
            <a:r>
              <a:rPr lang="el-GR" dirty="0" smtClean="0"/>
              <a:t>Μάρτιος 1916, επιβολή υποχρεωτικής στρατολόγησης σε Βρετ. Αυτοκρατορία πλην Ιρλανδίας</a:t>
            </a:r>
          </a:p>
          <a:p>
            <a:r>
              <a:rPr lang="el-GR" dirty="0" smtClean="0"/>
              <a:t>Απρίλιος 1916, «Πασχαλινή Εξέγερση» σε κρίσιμη φάση πολέμου</a:t>
            </a:r>
          </a:p>
          <a:p>
            <a:pPr lvl="1"/>
            <a:r>
              <a:rPr lang="el-GR" dirty="0" smtClean="0"/>
              <a:t>16 εκτελέσεις, 3.500 εκτοπίσεις</a:t>
            </a:r>
          </a:p>
          <a:p>
            <a:pPr lvl="1"/>
            <a:r>
              <a:rPr lang="el-GR" dirty="0" smtClean="0"/>
              <a:t>Μαζικές συλλήψεις με ισχνές αποδείξεις</a:t>
            </a:r>
          </a:p>
          <a:p>
            <a:pPr lvl="1"/>
            <a:r>
              <a:rPr lang="el-GR" dirty="0" smtClean="0"/>
              <a:t>Ριζοσπαστικοποίηση πληθυσμού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60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Easter Rising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Απρίλιος 1916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748145"/>
            <a:ext cx="7315200" cy="5403273"/>
          </a:xfrm>
        </p:spPr>
        <p:txBody>
          <a:bodyPr>
            <a:normAutofit/>
          </a:bodyPr>
          <a:lstStyle/>
          <a:p>
            <a:r>
              <a:rPr lang="el-GR" dirty="0" smtClean="0"/>
              <a:t>24-30 Απριλίου 1916</a:t>
            </a:r>
            <a:endParaRPr lang="en-US" dirty="0" smtClean="0"/>
          </a:p>
          <a:p>
            <a:r>
              <a:rPr lang="el-GR" dirty="0" smtClean="0"/>
              <a:t>Ένοπλη εξέγερση με σκοπό την ανεξαρτησία</a:t>
            </a:r>
          </a:p>
          <a:p>
            <a:r>
              <a:rPr lang="el-GR" dirty="0" smtClean="0"/>
              <a:t>Κατάληψη στρατηγικών σημείων σε Δουβλίνο και ανακήρυξη </a:t>
            </a:r>
            <a:r>
              <a:rPr lang="el-GR" dirty="0"/>
              <a:t>της Ιρλανδικής </a:t>
            </a:r>
            <a:r>
              <a:rPr lang="el-GR" dirty="0" smtClean="0"/>
              <a:t>Δημοκρατίας</a:t>
            </a:r>
          </a:p>
          <a:p>
            <a:r>
              <a:rPr lang="en-US" dirty="0"/>
              <a:t>Irish </a:t>
            </a:r>
            <a:r>
              <a:rPr lang="en-US" dirty="0" smtClean="0"/>
              <a:t>Volunteers</a:t>
            </a:r>
            <a:r>
              <a:rPr lang="el-GR" dirty="0" smtClean="0"/>
              <a:t>: </a:t>
            </a:r>
            <a:r>
              <a:rPr lang="en-US" dirty="0" smtClean="0"/>
              <a:t>Patrick </a:t>
            </a:r>
            <a:r>
              <a:rPr lang="en-US" dirty="0" err="1"/>
              <a:t>Pearse</a:t>
            </a:r>
            <a:r>
              <a:rPr lang="en-US" dirty="0"/>
              <a:t>, Irish Citizen </a:t>
            </a:r>
            <a:r>
              <a:rPr lang="en-US" dirty="0" smtClean="0"/>
              <a:t>Army</a:t>
            </a:r>
            <a:r>
              <a:rPr lang="el-GR" dirty="0" smtClean="0"/>
              <a:t>: </a:t>
            </a:r>
            <a:r>
              <a:rPr lang="en-US" dirty="0" smtClean="0"/>
              <a:t>James Connolly, </a:t>
            </a:r>
            <a:r>
              <a:rPr lang="el-GR" dirty="0" smtClean="0"/>
              <a:t>στρατιωτική ηγεσία </a:t>
            </a:r>
            <a:r>
              <a:rPr lang="en-US" dirty="0" smtClean="0"/>
              <a:t>IRB</a:t>
            </a:r>
            <a:endParaRPr lang="el-GR" dirty="0" smtClean="0"/>
          </a:p>
          <a:p>
            <a:r>
              <a:rPr lang="el-GR" dirty="0" smtClean="0"/>
              <a:t>Αναζήτηση γερμανικής συνδρομής, σχέδιο για απόβαση στα δυτικά και αποστολή οπλισμού</a:t>
            </a:r>
          </a:p>
          <a:p>
            <a:r>
              <a:rPr lang="en-US" dirty="0" smtClean="0"/>
              <a:t>“By a minority of a minority”</a:t>
            </a:r>
            <a:endParaRPr lang="el-GR" dirty="0" smtClean="0"/>
          </a:p>
          <a:p>
            <a:r>
              <a:rPr lang="el-GR" dirty="0" smtClean="0"/>
              <a:t>Σκληρή καταστολή, εκτελέσεις και επιβολή στρατιωτικού νόμου</a:t>
            </a:r>
          </a:p>
          <a:p>
            <a:r>
              <a:rPr lang="el-GR" dirty="0" smtClean="0"/>
              <a:t>Αύξηση επιρροής </a:t>
            </a:r>
            <a:r>
              <a:rPr lang="fr-FR" dirty="0" smtClean="0"/>
              <a:t>Sinn Féin</a:t>
            </a:r>
            <a:r>
              <a:rPr lang="el-GR" dirty="0" smtClean="0"/>
              <a:t>, σαρωτική νίκη σε εκλογές 1918</a:t>
            </a:r>
            <a:r>
              <a:rPr lang="en-US" dirty="0" smtClean="0"/>
              <a:t> (73 </a:t>
            </a:r>
            <a:r>
              <a:rPr lang="el-GR" dirty="0" smtClean="0"/>
              <a:t>από τις 105 έδρες)</a:t>
            </a:r>
          </a:p>
          <a:p>
            <a:r>
              <a:rPr lang="el-GR" dirty="0" smtClean="0"/>
              <a:t>Απρ. 1918, υποχρεωτική στρατολόγηση και σε Ιρλανδία. Δεν εφαρμόζεται </a:t>
            </a:r>
            <a:r>
              <a:rPr lang="el-GR" dirty="0"/>
              <a:t>λόγω πολιτικής αναταραχής</a:t>
            </a:r>
            <a:endParaRPr lang="el-G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55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" y="127586"/>
            <a:ext cx="4354830" cy="6620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saturation sat="0"/>
                    </a14:imgEffect>
                    <a14:imgEffect>
                      <a14:brightnessContrast bright="11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57"/>
          <a:stretch/>
        </p:blipFill>
        <p:spPr>
          <a:xfrm>
            <a:off x="6217920" y="94577"/>
            <a:ext cx="5452110" cy="663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9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" y="11431"/>
            <a:ext cx="6102135" cy="3931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063240"/>
            <a:ext cx="6324600" cy="3794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11667"/>
          <a:stretch/>
        </p:blipFill>
        <p:spPr>
          <a:xfrm>
            <a:off x="655320" y="4114800"/>
            <a:ext cx="4572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Πόλεμος της Ανεξαρτησίας</a:t>
            </a:r>
            <a:br>
              <a:rPr lang="el-GR" dirty="0" smtClean="0"/>
            </a:br>
            <a:r>
              <a:rPr lang="el-GR" dirty="0" smtClean="0"/>
              <a:t>1919-1921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8096" y="509155"/>
            <a:ext cx="7315200" cy="5860472"/>
          </a:xfrm>
        </p:spPr>
        <p:txBody>
          <a:bodyPr>
            <a:normAutofit/>
          </a:bodyPr>
          <a:lstStyle/>
          <a:p>
            <a:r>
              <a:rPr lang="el-GR" dirty="0"/>
              <a:t>21.1.1919, </a:t>
            </a:r>
            <a:r>
              <a:rPr lang="el-GR" dirty="0" smtClean="0"/>
              <a:t>μονομερής ανακήρυξη Ανεξαρτησίας. Εκλεγμένοι βουλευτές συγκροτούνται σε </a:t>
            </a:r>
            <a:r>
              <a:rPr lang="el-GR" dirty="0"/>
              <a:t>Ιρλανδικό Κοινοβούλιο στο Δουβλίνο (</a:t>
            </a:r>
            <a:r>
              <a:rPr lang="en-US" dirty="0"/>
              <a:t>Dáil Éireann</a:t>
            </a:r>
            <a:r>
              <a:rPr lang="el-GR" dirty="0" smtClean="0"/>
              <a:t>). </a:t>
            </a:r>
            <a:r>
              <a:rPr lang="en-US" dirty="0" err="1"/>
              <a:t>Éamon</a:t>
            </a:r>
            <a:r>
              <a:rPr lang="en-US" dirty="0" smtClean="0"/>
              <a:t> de Valera, </a:t>
            </a:r>
            <a:r>
              <a:rPr lang="el-GR" dirty="0" smtClean="0"/>
              <a:t>Πρόεδρος της Δημοκρατίας</a:t>
            </a:r>
            <a:endParaRPr lang="el-GR" dirty="0"/>
          </a:p>
          <a:p>
            <a:r>
              <a:rPr lang="el-GR" dirty="0" smtClean="0"/>
              <a:t>Δημιουργία παράλληλου κρατικού μηχανισμού (δικαστήρια, συλλογή φόρων)</a:t>
            </a:r>
          </a:p>
          <a:p>
            <a:r>
              <a:rPr lang="el-GR" dirty="0" smtClean="0"/>
              <a:t>Στήριξη από </a:t>
            </a:r>
            <a:r>
              <a:rPr lang="en-US" dirty="0" smtClean="0"/>
              <a:t>IRA (</a:t>
            </a:r>
            <a:r>
              <a:rPr lang="el-GR" dirty="0" smtClean="0"/>
              <a:t>εξέλιξη </a:t>
            </a:r>
            <a:r>
              <a:rPr lang="en-US" dirty="0" smtClean="0"/>
              <a:t>Irish Volunteers)</a:t>
            </a:r>
            <a:endParaRPr lang="el-GR" dirty="0" smtClean="0"/>
          </a:p>
          <a:p>
            <a:r>
              <a:rPr lang="el-GR" dirty="0" smtClean="0"/>
              <a:t>Επιθέσεις σε αστυνομικές δυνάμεις (</a:t>
            </a:r>
            <a:r>
              <a:rPr lang="en-US" dirty="0"/>
              <a:t>Royal Irish </a:t>
            </a:r>
            <a:r>
              <a:rPr lang="en-US" dirty="0" smtClean="0"/>
              <a:t>Constabulary</a:t>
            </a:r>
            <a:r>
              <a:rPr lang="el-GR" dirty="0" smtClean="0"/>
              <a:t>, ένοπλοι), απελευθέρωση κρατουμένων</a:t>
            </a:r>
          </a:p>
          <a:p>
            <a:r>
              <a:rPr lang="en-US" dirty="0" smtClean="0"/>
              <a:t>Black and Tans </a:t>
            </a:r>
            <a:r>
              <a:rPr lang="el-GR" dirty="0" smtClean="0"/>
              <a:t>και </a:t>
            </a:r>
            <a:r>
              <a:rPr lang="en-US" dirty="0" smtClean="0"/>
              <a:t>Auxiliaries</a:t>
            </a:r>
            <a:r>
              <a:rPr lang="el-GR" dirty="0" smtClean="0"/>
              <a:t>. Αντίποινα σε πολίτες.</a:t>
            </a:r>
            <a:endParaRPr lang="en-US" dirty="0" smtClean="0"/>
          </a:p>
          <a:p>
            <a:r>
              <a:rPr lang="en-US" dirty="0" smtClean="0"/>
              <a:t>21/11/1920, “Bloody Sunday”. </a:t>
            </a:r>
            <a:r>
              <a:rPr lang="el-GR" dirty="0" smtClean="0"/>
              <a:t>Κήρυξη στρατιωτικού νόμου</a:t>
            </a:r>
          </a:p>
          <a:p>
            <a:r>
              <a:rPr lang="el-GR" dirty="0" smtClean="0"/>
              <a:t>6/12/1921, υπογραφή </a:t>
            </a:r>
            <a:r>
              <a:rPr lang="en-US" dirty="0" smtClean="0"/>
              <a:t>Anglo-Irish Treaty</a:t>
            </a:r>
            <a:r>
              <a:rPr lang="el-GR" dirty="0" smtClean="0"/>
              <a:t> (με απειλή πολέμου) </a:t>
            </a:r>
          </a:p>
          <a:p>
            <a:pPr lvl="1"/>
            <a:r>
              <a:rPr lang="el-GR" dirty="0" smtClean="0"/>
              <a:t>Δημιουργία </a:t>
            </a:r>
            <a:r>
              <a:rPr lang="en-US" b="1" dirty="0" smtClean="0"/>
              <a:t>Irish Free State</a:t>
            </a:r>
            <a:r>
              <a:rPr lang="el-GR" b="1" dirty="0" smtClean="0"/>
              <a:t> </a:t>
            </a:r>
            <a:r>
              <a:rPr lang="el-GR" dirty="0" smtClean="0"/>
              <a:t>με</a:t>
            </a:r>
            <a:r>
              <a:rPr lang="en-US" dirty="0" smtClean="0"/>
              <a:t> </a:t>
            </a:r>
            <a:r>
              <a:rPr lang="el-GR" dirty="0" smtClean="0"/>
              <a:t>καθεστώς </a:t>
            </a:r>
            <a:r>
              <a:rPr lang="fr-FR" dirty="0" smtClean="0"/>
              <a:t>Dominion</a:t>
            </a:r>
            <a:endParaRPr lang="el-GR" dirty="0" smtClean="0"/>
          </a:p>
          <a:p>
            <a:pPr lvl="1"/>
            <a:r>
              <a:rPr lang="en-US" dirty="0"/>
              <a:t>David Lloyd </a:t>
            </a:r>
            <a:r>
              <a:rPr lang="en-US" dirty="0" smtClean="0"/>
              <a:t>George</a:t>
            </a:r>
            <a:r>
              <a:rPr lang="el-GR" dirty="0" smtClean="0"/>
              <a:t> /</a:t>
            </a:r>
            <a:r>
              <a:rPr lang="en-US" dirty="0" smtClean="0"/>
              <a:t> Michael Collins</a:t>
            </a:r>
            <a:r>
              <a:rPr lang="el-GR" dirty="0" smtClean="0"/>
              <a:t>,</a:t>
            </a:r>
            <a:r>
              <a:rPr lang="en-US" dirty="0" smtClean="0"/>
              <a:t> </a:t>
            </a:r>
            <a:r>
              <a:rPr lang="en-US" dirty="0"/>
              <a:t>Arthur </a:t>
            </a:r>
            <a:r>
              <a:rPr lang="en-US" dirty="0" smtClean="0"/>
              <a:t>Griffith</a:t>
            </a:r>
            <a:endParaRPr lang="el-GR" dirty="0" smtClean="0"/>
          </a:p>
          <a:p>
            <a:r>
              <a:rPr lang="el-GR" dirty="0" smtClean="0"/>
              <a:t>1921-1922, ταυτόχρονες ταραχές και σε Ινδία, Αίγυπτο, Κύπρο</a:t>
            </a:r>
            <a:endParaRPr lang="en-US" dirty="0" smtClean="0"/>
          </a:p>
          <a:p>
            <a:r>
              <a:rPr lang="el-GR" dirty="0" smtClean="0"/>
              <a:t>Ιαν. 1922, έγκρισή της με μικρή πλειοψηφία από </a:t>
            </a:r>
            <a:r>
              <a:rPr lang="en-US" dirty="0" smtClean="0"/>
              <a:t>Dáil</a:t>
            </a:r>
            <a:r>
              <a:rPr lang="el-GR" dirty="0" smtClean="0"/>
              <a:t> (64-57)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90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37140"/>
            <a:ext cx="11906250" cy="6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8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108710"/>
            <a:ext cx="6038850" cy="4581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870" y="80010"/>
            <a:ext cx="4953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1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060" y="37786"/>
            <a:ext cx="4766310" cy="68202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54880" y="5772150"/>
            <a:ext cx="2537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dirty="0" smtClean="0"/>
              <a:t>Η </a:t>
            </a:r>
            <a:r>
              <a:rPr lang="el-GR" dirty="0" err="1" smtClean="0"/>
              <a:t>αγγλο</a:t>
            </a:r>
            <a:r>
              <a:rPr lang="el-GR" dirty="0" smtClean="0"/>
              <a:t>-ιρλανδική συνθήκη με σημειώσεις του </a:t>
            </a:r>
            <a:r>
              <a:rPr lang="en-US" dirty="0" smtClean="0"/>
              <a:t>Griffith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32" y="480060"/>
            <a:ext cx="6772970" cy="50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4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Όρια </a:t>
            </a:r>
            <a:r>
              <a:rPr lang="el-GR" dirty="0" err="1" smtClean="0"/>
              <a:t>εθνοτικού</a:t>
            </a:r>
            <a:r>
              <a:rPr lang="el-GR" dirty="0" smtClean="0"/>
              <a:t> εθνικισμού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Αναφέρεται σε πολιτικές συγκρούσεις που συνδέονται με ανταγωνιστικές ταυτότητες και αξιώσεις κυριαρχίας</a:t>
            </a:r>
          </a:p>
          <a:p>
            <a:r>
              <a:rPr lang="el-GR" dirty="0" smtClean="0"/>
              <a:t>Πολλές διαστάσεις </a:t>
            </a:r>
            <a:r>
              <a:rPr lang="en-US" dirty="0" smtClean="0"/>
              <a:t> </a:t>
            </a:r>
            <a:r>
              <a:rPr lang="el-GR" dirty="0" smtClean="0"/>
              <a:t>της σύγκρουσης </a:t>
            </a:r>
            <a:r>
              <a:rPr lang="el-GR" dirty="0"/>
              <a:t> </a:t>
            </a:r>
            <a:r>
              <a:rPr lang="el-GR" dirty="0" err="1" smtClean="0"/>
              <a:t>εθνοτικές</a:t>
            </a:r>
            <a:r>
              <a:rPr lang="el-GR" dirty="0" smtClean="0"/>
              <a:t> διαιρέσεις, κουλτούρα, οικονομικές και κοινωνικές διαφορές, κλπ.)</a:t>
            </a:r>
          </a:p>
          <a:p>
            <a:r>
              <a:rPr lang="el-GR" dirty="0" smtClean="0"/>
              <a:t>Ερμηνεία βάσει παλαιών ανταγωνισμών:</a:t>
            </a:r>
          </a:p>
          <a:p>
            <a:pPr lvl="1"/>
            <a:r>
              <a:rPr lang="el-GR" dirty="0" smtClean="0"/>
              <a:t>Καθολικοί </a:t>
            </a:r>
            <a:r>
              <a:rPr lang="el-GR" dirty="0" smtClean="0">
                <a:sym typeface="Symbol" panose="05050102010706020507" pitchFamily="18" charset="2"/>
              </a:rPr>
              <a:t> Προτεστάντες</a:t>
            </a:r>
          </a:p>
          <a:p>
            <a:pPr lvl="1"/>
            <a:r>
              <a:rPr lang="el-GR" dirty="0" smtClean="0">
                <a:sym typeface="Symbol" panose="05050102010706020507" pitchFamily="18" charset="2"/>
              </a:rPr>
              <a:t>Εθνικιστές  Ενωτικοί</a:t>
            </a:r>
          </a:p>
          <a:p>
            <a:pPr lvl="1"/>
            <a:r>
              <a:rPr lang="el-GR" dirty="0" smtClean="0">
                <a:sym typeface="Symbol" panose="05050102010706020507" pitchFamily="18" charset="2"/>
              </a:rPr>
              <a:t>Ιρλανδοί  Βρετανοί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84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-1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7" y="182880"/>
            <a:ext cx="8015288" cy="64122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59" y="1428750"/>
            <a:ext cx="3544147" cy="416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563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Εμφύλιος πόλεμος </a:t>
            </a:r>
            <a:br>
              <a:rPr lang="el-GR" dirty="0" smtClean="0"/>
            </a:br>
            <a:r>
              <a:rPr lang="el-GR" dirty="0" smtClean="0"/>
              <a:t>1922-1923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Διαίρεση σε Ελεύθερο Ιρλανδικό Κράτος και 6 κομητείες Βόρειας Ιρλανδίας που παραμένουν σε </a:t>
            </a:r>
            <a:r>
              <a:rPr lang="el-GR" dirty="0" err="1" smtClean="0"/>
              <a:t>Μεγ</a:t>
            </a:r>
            <a:r>
              <a:rPr lang="el-GR" dirty="0" smtClean="0"/>
              <a:t>. Βρετανία</a:t>
            </a:r>
            <a:endParaRPr lang="en-US" dirty="0" smtClean="0"/>
          </a:p>
          <a:p>
            <a:r>
              <a:rPr lang="el-GR" dirty="0" smtClean="0"/>
              <a:t>Όρκος υπακοής σε βασιλέα</a:t>
            </a:r>
          </a:p>
          <a:p>
            <a:r>
              <a:rPr lang="el-GR" dirty="0" smtClean="0"/>
              <a:t>Ριζική διαφωνία με όρους ειρήνης («προδοσία»)</a:t>
            </a:r>
          </a:p>
          <a:p>
            <a:r>
              <a:rPr lang="en-US" dirty="0" smtClean="0"/>
              <a:t>Michael Collins: “not </a:t>
            </a:r>
            <a:r>
              <a:rPr lang="en-US" dirty="0"/>
              <a:t>the ultimate freedom that all nations aspire and develop, but the freedom to achieve </a:t>
            </a:r>
            <a:r>
              <a:rPr lang="en-US" dirty="0" smtClean="0"/>
              <a:t>freedom”</a:t>
            </a:r>
          </a:p>
          <a:p>
            <a:r>
              <a:rPr lang="el-GR" dirty="0" smtClean="0"/>
              <a:t>Παραίτηση </a:t>
            </a:r>
            <a:r>
              <a:rPr lang="en-US" dirty="0" err="1" smtClean="0"/>
              <a:t>Eamon</a:t>
            </a:r>
            <a:r>
              <a:rPr lang="en-US" dirty="0" smtClean="0"/>
              <a:t> de Valera </a:t>
            </a:r>
            <a:r>
              <a:rPr lang="el-GR" dirty="0" smtClean="0"/>
              <a:t>με επικύρωση συνθήκης, άρνηση ένταξης σε </a:t>
            </a:r>
            <a:r>
              <a:rPr lang="en-US" dirty="0" smtClean="0"/>
              <a:t>British Commonwealth</a:t>
            </a:r>
          </a:p>
          <a:p>
            <a:r>
              <a:rPr lang="el-GR" dirty="0" smtClean="0"/>
              <a:t>Άρνηση αφοπλισμού </a:t>
            </a:r>
            <a:r>
              <a:rPr lang="el-GR" dirty="0" err="1" smtClean="0"/>
              <a:t>ενόπλων,εμφύλια</a:t>
            </a:r>
            <a:r>
              <a:rPr lang="el-GR" dirty="0" smtClean="0"/>
              <a:t> σύρραξη μεταξύ ομάδων του </a:t>
            </a:r>
            <a:r>
              <a:rPr lang="en-US" dirty="0" smtClean="0"/>
              <a:t>IRA</a:t>
            </a:r>
            <a:endParaRPr lang="el-GR" dirty="0" smtClean="0"/>
          </a:p>
          <a:p>
            <a:r>
              <a:rPr lang="el-GR" dirty="0" smtClean="0"/>
              <a:t>Βρετανικές ενισχύσεις σε κυβερνητικές δυνάμεις, επικράτηση σε πόλεις</a:t>
            </a:r>
            <a:endParaRPr lang="en-US" dirty="0" smtClean="0"/>
          </a:p>
          <a:p>
            <a:r>
              <a:rPr lang="el-GR" dirty="0" smtClean="0"/>
              <a:t>Τακτική </a:t>
            </a:r>
            <a:r>
              <a:rPr lang="el-GR" dirty="0" err="1" smtClean="0"/>
              <a:t>ανταρτοπολέμου</a:t>
            </a:r>
            <a:r>
              <a:rPr lang="el-GR" dirty="0" smtClean="0"/>
              <a:t> αντιπάλων Συνθήκης</a:t>
            </a:r>
          </a:p>
          <a:p>
            <a:r>
              <a:rPr lang="el-GR" dirty="0" smtClean="0"/>
              <a:t>Σύντομος αλλά πολύνεκρος πόλεμος, απώλεια ιστορικών στελεχών (</a:t>
            </a:r>
            <a:r>
              <a:rPr lang="en-US" dirty="0"/>
              <a:t>Michael Collins, Cathal </a:t>
            </a:r>
            <a:r>
              <a:rPr lang="en-US" dirty="0" err="1" smtClean="0"/>
              <a:t>Brugha</a:t>
            </a:r>
            <a:r>
              <a:rPr lang="el-GR" dirty="0" smtClean="0"/>
              <a:t>,</a:t>
            </a:r>
            <a:r>
              <a:rPr lang="en-US" dirty="0" smtClean="0"/>
              <a:t> </a:t>
            </a:r>
            <a:r>
              <a:rPr lang="en-US" dirty="0"/>
              <a:t>Liam </a:t>
            </a:r>
            <a:r>
              <a:rPr lang="en-US" dirty="0" smtClean="0"/>
              <a:t>Lynch</a:t>
            </a:r>
            <a:r>
              <a:rPr lang="el-GR" dirty="0" smtClean="0"/>
              <a:t>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14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" y="790408"/>
            <a:ext cx="12009883" cy="526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9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21" y="80010"/>
            <a:ext cx="10561357" cy="66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2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072172" cy="4601183"/>
          </a:xfrm>
        </p:spPr>
        <p:txBody>
          <a:bodyPr/>
          <a:lstStyle/>
          <a:p>
            <a:r>
              <a:rPr lang="en-US" b="1" dirty="0"/>
              <a:t>Irish Free State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i="1" dirty="0" err="1" smtClean="0"/>
              <a:t>Saorstát</a:t>
            </a:r>
            <a:r>
              <a:rPr lang="en-US" i="1" dirty="0" smtClean="0"/>
              <a:t> </a:t>
            </a:r>
            <a:r>
              <a:rPr lang="en-US" i="1" dirty="0"/>
              <a:t>Éireann</a:t>
            </a:r>
            <a:r>
              <a:rPr lang="el-GR" i="1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 </a:t>
            </a:r>
            <a:r>
              <a:rPr lang="el-GR" dirty="0" smtClean="0"/>
              <a:t>Δεκ. </a:t>
            </a:r>
            <a:r>
              <a:rPr lang="en-US" dirty="0" smtClean="0"/>
              <a:t>1922</a:t>
            </a:r>
            <a:r>
              <a:rPr lang="en-US" dirty="0"/>
              <a:t> – 29 </a:t>
            </a:r>
            <a:r>
              <a:rPr lang="el-GR" dirty="0" smtClean="0"/>
              <a:t>Δεκ. </a:t>
            </a:r>
            <a:r>
              <a:rPr lang="en-US" dirty="0" smtClean="0"/>
              <a:t>1937</a:t>
            </a:r>
            <a:endParaRPr lang="el-GR" dirty="0" smtClean="0"/>
          </a:p>
          <a:p>
            <a:r>
              <a:rPr lang="en-US" dirty="0" smtClean="0"/>
              <a:t>Dominion </a:t>
            </a:r>
            <a:r>
              <a:rPr lang="el-GR" dirty="0" smtClean="0"/>
              <a:t>της Βρετανικής Κοινοπολιτείας</a:t>
            </a:r>
          </a:p>
          <a:p>
            <a:r>
              <a:rPr lang="el-GR" dirty="0" smtClean="0"/>
              <a:t>Ιούλιος 1937, έγκριση με δημοψήφισμα νέου Συντάγματος (</a:t>
            </a:r>
            <a:r>
              <a:rPr lang="en-US" dirty="0"/>
              <a:t>de </a:t>
            </a:r>
            <a:r>
              <a:rPr lang="en-US" dirty="0" smtClean="0"/>
              <a:t>Valera</a:t>
            </a:r>
            <a:r>
              <a:rPr lang="el-GR" dirty="0" smtClean="0"/>
              <a:t>)</a:t>
            </a:r>
          </a:p>
          <a:p>
            <a:pPr lvl="1"/>
            <a:r>
              <a:rPr lang="el-GR" dirty="0" smtClean="0"/>
              <a:t>Αλλαγή ονομασίας κράτους: </a:t>
            </a:r>
            <a:r>
              <a:rPr lang="en-US" dirty="0"/>
              <a:t>Ireland </a:t>
            </a:r>
            <a:r>
              <a:rPr lang="el-GR" dirty="0" smtClean="0"/>
              <a:t>/ </a:t>
            </a:r>
            <a:r>
              <a:rPr lang="en-US" dirty="0" smtClean="0"/>
              <a:t>Éire </a:t>
            </a:r>
            <a:endParaRPr lang="el-GR" dirty="0" smtClean="0"/>
          </a:p>
          <a:p>
            <a:r>
              <a:rPr lang="el-GR" dirty="0" smtClean="0"/>
              <a:t>Ουδετερότητα σε Β’ Παγκόσμιο Πόλεμο αλλά σε «κατάσταση εκτάκτου ανάγκης» (</a:t>
            </a:r>
            <a:r>
              <a:rPr lang="en-US" dirty="0" smtClean="0"/>
              <a:t>state of emergency)</a:t>
            </a:r>
            <a:endParaRPr lang="el-GR" dirty="0" smtClean="0"/>
          </a:p>
          <a:p>
            <a:r>
              <a:rPr lang="el-GR" dirty="0" smtClean="0"/>
              <a:t>Απρίλιος 1949, Ιρλανδία αποχωρεί από Κοινοπολιτεία και ανακηρύσσεται Δημοκρατία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3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396" y="887194"/>
            <a:ext cx="4609194" cy="57879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23460" y="6012180"/>
            <a:ext cx="19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Éamon</a:t>
            </a:r>
            <a:r>
              <a:rPr lang="en-US" sz="2000" dirty="0"/>
              <a:t> de </a:t>
            </a:r>
            <a:r>
              <a:rPr lang="en-US" sz="2000" dirty="0" smtClean="0"/>
              <a:t>Valera</a:t>
            </a:r>
          </a:p>
          <a:p>
            <a:r>
              <a:rPr lang="en-US" sz="2000" dirty="0" smtClean="0"/>
              <a:t>1882-1975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319" y="285750"/>
            <a:ext cx="4233863" cy="5645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4990" y="262890"/>
            <a:ext cx="1748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Michael Collins</a:t>
            </a:r>
          </a:p>
          <a:p>
            <a:pPr algn="r"/>
            <a:r>
              <a:rPr lang="en-US" sz="2000" dirty="0" smtClean="0"/>
              <a:t>1890-1922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316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“The Troubles”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1968-1998</a:t>
            </a:r>
          </a:p>
          <a:p>
            <a:r>
              <a:rPr lang="el-GR" dirty="0" smtClean="0"/>
              <a:t>Περίοδος </a:t>
            </a:r>
            <a:r>
              <a:rPr lang="el-GR" dirty="0" err="1" smtClean="0"/>
              <a:t>εθνοτικών</a:t>
            </a:r>
            <a:r>
              <a:rPr lang="el-GR" dirty="0" smtClean="0"/>
              <a:t> συγκρούσεων σε Βόρεια Ιρλανδία</a:t>
            </a:r>
          </a:p>
          <a:p>
            <a:r>
              <a:rPr lang="el-GR" dirty="0" smtClean="0"/>
              <a:t>Προτεστάντες ενωτικοί υπέρ παραμονής σε </a:t>
            </a:r>
            <a:r>
              <a:rPr lang="el-GR" dirty="0" err="1" smtClean="0"/>
              <a:t>Μεγ</a:t>
            </a:r>
            <a:r>
              <a:rPr lang="el-GR" dirty="0" smtClean="0"/>
              <a:t>. Βρετανία </a:t>
            </a:r>
            <a:r>
              <a:rPr lang="el-GR" dirty="0" smtClean="0">
                <a:sym typeface="Symbol" panose="05050102010706020507" pitchFamily="18" charset="2"/>
              </a:rPr>
              <a:t> Καθολικοί εθνικιστές υπέρ ενωμένης Ιρλανδίας</a:t>
            </a:r>
            <a:endParaRPr lang="el-GR" dirty="0" smtClean="0"/>
          </a:p>
          <a:p>
            <a:r>
              <a:rPr lang="el-GR" dirty="0" smtClean="0"/>
              <a:t>Τρομοκρατικές επιθέσεις σε Β. Ιρλανδία και Αγγλία, πάνω από 3.500 θύματα</a:t>
            </a:r>
          </a:p>
          <a:p>
            <a:r>
              <a:rPr lang="el-GR" dirty="0" smtClean="0"/>
              <a:t>Βίαιες συγκρούσεις παραστρατιωτικών ομάδων, </a:t>
            </a:r>
            <a:r>
              <a:rPr lang="en-US" dirty="0"/>
              <a:t>Provisional Irish Republican </a:t>
            </a:r>
            <a:r>
              <a:rPr lang="en-US" dirty="0" smtClean="0"/>
              <a:t>Army </a:t>
            </a:r>
            <a:r>
              <a:rPr lang="el-GR" dirty="0" smtClean="0"/>
              <a:t>(διάσπαση </a:t>
            </a:r>
            <a:r>
              <a:rPr lang="en-US" dirty="0" smtClean="0"/>
              <a:t>IRA)</a:t>
            </a:r>
          </a:p>
          <a:p>
            <a:r>
              <a:rPr lang="el-GR" dirty="0" smtClean="0"/>
              <a:t>Απεργίες πείνας συλληφθέντων για αναγνώρισή τους ως πολιτικών κρατουμένων</a:t>
            </a:r>
          </a:p>
          <a:p>
            <a:pPr lvl="1"/>
            <a:r>
              <a:rPr lang="el-GR" dirty="0" smtClean="0"/>
              <a:t>5 Μαΐου 1981, θάνατος </a:t>
            </a:r>
            <a:r>
              <a:rPr lang="en-US" dirty="0" smtClean="0"/>
              <a:t>Bobby Sands </a:t>
            </a:r>
            <a:r>
              <a:rPr lang="el-GR" dirty="0" smtClean="0"/>
              <a:t>μετά από 66 μέρες απεργίας πείνας</a:t>
            </a:r>
            <a:r>
              <a:rPr lang="en-US" dirty="0" smtClean="0"/>
              <a:t> (</a:t>
            </a:r>
            <a:r>
              <a:rPr lang="el-GR" dirty="0" smtClean="0"/>
              <a:t>κυβέρνηση </a:t>
            </a:r>
            <a:r>
              <a:rPr lang="en-US" dirty="0" smtClean="0"/>
              <a:t>Margaret Thatcher)</a:t>
            </a:r>
            <a:endParaRPr lang="el-GR" dirty="0" smtClean="0"/>
          </a:p>
          <a:p>
            <a:r>
              <a:rPr lang="el-GR" dirty="0" smtClean="0"/>
              <a:t>1998, ειρήνευση με Συμφωνία Μπέλφαστ</a:t>
            </a:r>
            <a:r>
              <a:rPr lang="en-US" dirty="0" smtClean="0"/>
              <a:t> (</a:t>
            </a:r>
            <a:r>
              <a:rPr lang="en-US" dirty="0"/>
              <a:t>Good Friday </a:t>
            </a:r>
            <a:r>
              <a:rPr lang="en-US" dirty="0" smtClean="0"/>
              <a:t>Agreement)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94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540" y="-11549"/>
            <a:ext cx="5401120" cy="686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1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1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8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Σταθμοί ιρλανδικού εθνικισμού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1169, Νορμανδική εισβολή</a:t>
            </a:r>
          </a:p>
          <a:p>
            <a:r>
              <a:rPr lang="en-US" dirty="0" smtClean="0"/>
              <a:t>17</a:t>
            </a:r>
            <a:r>
              <a:rPr lang="el-GR" baseline="30000" dirty="0" err="1" smtClean="0"/>
              <a:t>ος</a:t>
            </a:r>
            <a:r>
              <a:rPr lang="el-GR" dirty="0" smtClean="0"/>
              <a:t> αι., </a:t>
            </a:r>
            <a:r>
              <a:rPr lang="en-US" dirty="0" smtClean="0"/>
              <a:t>“Plantations”</a:t>
            </a:r>
            <a:endParaRPr lang="el-GR" dirty="0" smtClean="0"/>
          </a:p>
          <a:p>
            <a:r>
              <a:rPr lang="en-US" dirty="0" smtClean="0"/>
              <a:t>1798, </a:t>
            </a:r>
            <a:r>
              <a:rPr lang="el-GR" dirty="0" smtClean="0"/>
              <a:t>Εξέγερση των Ενωμένων Ιρλανδών (</a:t>
            </a:r>
            <a:r>
              <a:rPr lang="en-US" dirty="0"/>
              <a:t>United Irishmen </a:t>
            </a:r>
            <a:r>
              <a:rPr lang="en-US" dirty="0" smtClean="0"/>
              <a:t>rebellion</a:t>
            </a:r>
            <a:r>
              <a:rPr lang="el-GR" dirty="0" smtClean="0"/>
              <a:t>)</a:t>
            </a:r>
            <a:endParaRPr lang="en-US" dirty="0" smtClean="0"/>
          </a:p>
          <a:p>
            <a:r>
              <a:rPr lang="en-US" dirty="0" smtClean="0"/>
              <a:t>1800, Act of Union</a:t>
            </a:r>
          </a:p>
          <a:p>
            <a:r>
              <a:rPr lang="el-GR" dirty="0" smtClean="0"/>
              <a:t>1829, </a:t>
            </a:r>
            <a:r>
              <a:rPr lang="en-US" dirty="0"/>
              <a:t>Catholic Emancipation</a:t>
            </a:r>
            <a:r>
              <a:rPr lang="el-GR" dirty="0"/>
              <a:t> </a:t>
            </a:r>
            <a:r>
              <a:rPr lang="en-US" dirty="0" smtClean="0"/>
              <a:t>Act (</a:t>
            </a:r>
            <a:r>
              <a:rPr lang="el-GR" dirty="0" smtClean="0"/>
              <a:t>Καθολική Απελευθέρωση</a:t>
            </a:r>
            <a:r>
              <a:rPr lang="en-US" dirty="0" smtClean="0"/>
              <a:t>)</a:t>
            </a:r>
            <a:endParaRPr lang="el-GR" dirty="0" smtClean="0"/>
          </a:p>
          <a:p>
            <a:r>
              <a:rPr lang="el-GR" dirty="0"/>
              <a:t>Κίνημα </a:t>
            </a:r>
            <a:r>
              <a:rPr lang="en-US" dirty="0"/>
              <a:t> </a:t>
            </a:r>
            <a:r>
              <a:rPr lang="el-GR" dirty="0"/>
              <a:t>Νέας Ιρλανδίας (</a:t>
            </a:r>
            <a:r>
              <a:rPr lang="en-US" dirty="0"/>
              <a:t>Young Ireland movement</a:t>
            </a:r>
            <a:r>
              <a:rPr lang="el-GR" dirty="0"/>
              <a:t>)</a:t>
            </a:r>
          </a:p>
          <a:p>
            <a:r>
              <a:rPr lang="el-GR" dirty="0" smtClean="0"/>
              <a:t>1845-52</a:t>
            </a:r>
            <a:r>
              <a:rPr lang="en-US" dirty="0" smtClean="0"/>
              <a:t>, </a:t>
            </a:r>
            <a:r>
              <a:rPr lang="el-GR" dirty="0" smtClean="0"/>
              <a:t>Λιμός </a:t>
            </a:r>
            <a:endParaRPr lang="en-US" dirty="0" smtClean="0"/>
          </a:p>
          <a:p>
            <a:r>
              <a:rPr lang="el-GR" dirty="0" smtClean="0"/>
              <a:t>Εκστρατεία για την αυτονομία (</a:t>
            </a:r>
            <a:r>
              <a:rPr lang="en-US" dirty="0" smtClean="0"/>
              <a:t>Home Rule</a:t>
            </a:r>
            <a:r>
              <a:rPr lang="el-GR" dirty="0" smtClean="0"/>
              <a:t>)</a:t>
            </a:r>
          </a:p>
          <a:p>
            <a:r>
              <a:rPr lang="el-GR" dirty="0" smtClean="0"/>
              <a:t>1916, Πασχαλινή Εξέγερση Δουβλίνου</a:t>
            </a:r>
          </a:p>
          <a:p>
            <a:r>
              <a:rPr lang="el-GR" dirty="0" smtClean="0"/>
              <a:t>1919-1921, Πόλεμος της Ανεξαρτησίας</a:t>
            </a:r>
          </a:p>
          <a:p>
            <a:r>
              <a:rPr lang="el-GR" dirty="0" smtClean="0"/>
              <a:t>Ελεύθερο Κράτος της Ιρλανδίας και Ιρλανδική Δημοκρατία</a:t>
            </a:r>
          </a:p>
          <a:p>
            <a:r>
              <a:rPr lang="el-GR" dirty="0" smtClean="0"/>
              <a:t>Εποχή των Ταραχών (</a:t>
            </a:r>
            <a:r>
              <a:rPr lang="en-US" dirty="0" smtClean="0"/>
              <a:t>“The Troubles”)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38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15" r="10880"/>
          <a:stretch/>
        </p:blipFill>
        <p:spPr>
          <a:xfrm>
            <a:off x="1658447" y="96457"/>
            <a:ext cx="8827740" cy="6325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452254" y="6405541"/>
            <a:ext cx="7439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Ο </a:t>
            </a:r>
            <a:r>
              <a:rPr lang="en-US" dirty="0" smtClean="0"/>
              <a:t>Gerry Adams </a:t>
            </a:r>
            <a:r>
              <a:rPr lang="el-GR" dirty="0" smtClean="0"/>
              <a:t>ανακοινώνει την Συμφωνία του </a:t>
            </a:r>
            <a:r>
              <a:rPr lang="en-US" dirty="0" smtClean="0"/>
              <a:t>Belfast (10 </a:t>
            </a:r>
            <a:r>
              <a:rPr lang="el-GR" dirty="0" smtClean="0"/>
              <a:t>Απριλίου 1998)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41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Βρετανική κατάκτηση</a:t>
            </a:r>
            <a:br>
              <a:rPr lang="el-GR" dirty="0" smtClean="0"/>
            </a:br>
            <a:r>
              <a:rPr lang="el-GR" dirty="0" smtClean="0"/>
              <a:t>12</a:t>
            </a:r>
            <a:r>
              <a:rPr lang="el-GR" baseline="30000" dirty="0" smtClean="0"/>
              <a:t>ος</a:t>
            </a:r>
            <a:r>
              <a:rPr lang="el-GR" dirty="0" smtClean="0"/>
              <a:t>-1</a:t>
            </a:r>
            <a:r>
              <a:rPr lang="en-US" dirty="0" smtClean="0"/>
              <a:t>7</a:t>
            </a:r>
            <a:r>
              <a:rPr lang="el-GR" baseline="30000" dirty="0" err="1" smtClean="0"/>
              <a:t>ος</a:t>
            </a:r>
            <a:r>
              <a:rPr lang="el-GR" dirty="0" smtClean="0"/>
              <a:t> αι.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685800"/>
            <a:ext cx="7412142" cy="5703570"/>
          </a:xfrm>
        </p:spPr>
        <p:txBody>
          <a:bodyPr>
            <a:normAutofit/>
          </a:bodyPr>
          <a:lstStyle/>
          <a:p>
            <a:r>
              <a:rPr lang="el-GR" dirty="0" smtClean="0"/>
              <a:t>1250, νορμανδική κατάκτηση των 2/3 της Ιρλανδίας από Ερρίκο Β΄, πλην </a:t>
            </a:r>
            <a:r>
              <a:rPr lang="en-US" dirty="0" smtClean="0"/>
              <a:t>Ulster</a:t>
            </a:r>
            <a:endParaRPr lang="el-GR" dirty="0" smtClean="0"/>
          </a:p>
          <a:p>
            <a:pPr lvl="1"/>
            <a:r>
              <a:rPr lang="el-GR" dirty="0" smtClean="0"/>
              <a:t>Μικροί εποικισμοί στα ανατολικά</a:t>
            </a:r>
            <a:endParaRPr lang="en-US" dirty="0" smtClean="0"/>
          </a:p>
          <a:p>
            <a:pPr lvl="1"/>
            <a:r>
              <a:rPr lang="el-GR" dirty="0" smtClean="0"/>
              <a:t>Εγκατάσταση Άγγλων ευγενών και επιγαμίες</a:t>
            </a:r>
            <a:r>
              <a:rPr lang="en-US" dirty="0" smtClean="0"/>
              <a:t> </a:t>
            </a:r>
            <a:r>
              <a:rPr lang="el-GR" dirty="0" smtClean="0"/>
              <a:t>με τοπικό πληθυσμό</a:t>
            </a:r>
          </a:p>
          <a:p>
            <a:pPr lvl="1"/>
            <a:r>
              <a:rPr lang="el-GR" dirty="0" smtClean="0"/>
              <a:t>Περιορισμένη επιρροή Αγγλίας (Πόλεμος των Δύο Ρόδων 1453-1485, επιδημία πανώλης)</a:t>
            </a:r>
          </a:p>
          <a:p>
            <a:pPr lvl="1"/>
            <a:r>
              <a:rPr lang="el-GR" dirty="0" smtClean="0"/>
              <a:t>Διαμόρφωση μεικτής </a:t>
            </a:r>
            <a:r>
              <a:rPr lang="el-GR" dirty="0" err="1" smtClean="0"/>
              <a:t>αγγλο</a:t>
            </a:r>
            <a:r>
              <a:rPr lang="el-GR" dirty="0" smtClean="0"/>
              <a:t>-ιρλανδικής ελίτ </a:t>
            </a:r>
          </a:p>
          <a:p>
            <a:r>
              <a:rPr lang="el-GR" dirty="0" smtClean="0"/>
              <a:t>1540-1603, νέες επιδρομές από δυναστεία </a:t>
            </a:r>
            <a:r>
              <a:rPr lang="el-GR" dirty="0" err="1" smtClean="0"/>
              <a:t>Τυδώρ</a:t>
            </a:r>
            <a:endParaRPr lang="el-GR" dirty="0" smtClean="0"/>
          </a:p>
          <a:p>
            <a:pPr lvl="1"/>
            <a:r>
              <a:rPr lang="el-GR" dirty="0" smtClean="0"/>
              <a:t>1541, Ερρίκος </a:t>
            </a:r>
            <a:r>
              <a:rPr lang="en-US" dirty="0"/>
              <a:t>VIII</a:t>
            </a:r>
            <a:r>
              <a:rPr lang="el-GR" dirty="0"/>
              <a:t> </a:t>
            </a:r>
            <a:r>
              <a:rPr lang="el-GR" dirty="0" smtClean="0"/>
              <a:t>στέφεται Βασιλεύς της Ιρλανδίας</a:t>
            </a:r>
          </a:p>
          <a:p>
            <a:r>
              <a:rPr lang="en-US" dirty="0"/>
              <a:t>Penal laws = </a:t>
            </a:r>
            <a:r>
              <a:rPr lang="el-GR" dirty="0"/>
              <a:t>σειρά νόμων για τον εξαναγκασμό των Ιρλανδών Καθολικών και των Προτεσταντών </a:t>
            </a:r>
            <a:r>
              <a:rPr lang="en-US" dirty="0"/>
              <a:t>Dissenters </a:t>
            </a:r>
            <a:r>
              <a:rPr lang="el-GR" dirty="0"/>
              <a:t>να συμμορφωθούν με αγγλικανικό δόγμα</a:t>
            </a:r>
          </a:p>
          <a:p>
            <a:pPr lvl="1"/>
            <a:r>
              <a:rPr lang="el-GR" dirty="0"/>
              <a:t>1607, Καθολικοί αποκλείονται από δημόσια αξιώματα και στρατό</a:t>
            </a:r>
          </a:p>
          <a:p>
            <a:r>
              <a:rPr lang="el-GR" dirty="0" smtClean="0"/>
              <a:t>1610, </a:t>
            </a:r>
            <a:r>
              <a:rPr lang="en-US" dirty="0" smtClean="0"/>
              <a:t>Plantation of Ulster</a:t>
            </a:r>
            <a:endParaRPr lang="el-GR" dirty="0" smtClean="0"/>
          </a:p>
          <a:p>
            <a:pPr lvl="1"/>
            <a:r>
              <a:rPr lang="el-GR" dirty="0" smtClean="0"/>
              <a:t>Υφαρπαγή γαιών από παλαιά καθολική άρχουσα τάξη</a:t>
            </a:r>
          </a:p>
          <a:p>
            <a:pPr lvl="1"/>
            <a:r>
              <a:rPr lang="el-GR" dirty="0" smtClean="0"/>
              <a:t>Εγκατάσταση Αγγλικανών σε </a:t>
            </a:r>
            <a:r>
              <a:rPr lang="en-US" dirty="0" smtClean="0"/>
              <a:t>Ulster</a:t>
            </a:r>
            <a:endParaRPr lang="el-GR" dirty="0" smtClean="0"/>
          </a:p>
          <a:p>
            <a:pPr lvl="1"/>
            <a:r>
              <a:rPr lang="el-GR" dirty="0" smtClean="0"/>
              <a:t>1613, μεταβολή </a:t>
            </a:r>
            <a:r>
              <a:rPr lang="el-GR" dirty="0" err="1" smtClean="0"/>
              <a:t>εκλογ</a:t>
            </a:r>
            <a:r>
              <a:rPr lang="el-GR" dirty="0" smtClean="0"/>
              <a:t>. περιφερειών ώστε πλειοψηφία σε εποίκους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05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36" y="182880"/>
            <a:ext cx="5170799" cy="6457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90" y="182150"/>
            <a:ext cx="5173601" cy="64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0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70" y="125731"/>
            <a:ext cx="4917599" cy="658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8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16" y="80010"/>
            <a:ext cx="6166812" cy="66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9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604</TotalTime>
  <Words>1976</Words>
  <Application>Microsoft Office PowerPoint</Application>
  <PresentationFormat>Widescreen</PresentationFormat>
  <Paragraphs>297</Paragraphs>
  <Slides>50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Calibri</vt:lpstr>
      <vt:lpstr>Corbel</vt:lpstr>
      <vt:lpstr>Symbol</vt:lpstr>
      <vt:lpstr>Wingdings 2</vt:lpstr>
      <vt:lpstr>Frame</vt:lpstr>
      <vt:lpstr>Το Ιρλανδικό Ζήτημα</vt:lpstr>
      <vt:lpstr>PowerPoint Presentation</vt:lpstr>
      <vt:lpstr>Ιρλανδικός εθνικισμός</vt:lpstr>
      <vt:lpstr>Όρια εθνοτικού εθνικισμού</vt:lpstr>
      <vt:lpstr>Σταθμοί ιρλανδικού εθνικισμού</vt:lpstr>
      <vt:lpstr>Βρετανική κατάκτηση 12ος-17ος αι.</vt:lpstr>
      <vt:lpstr>PowerPoint Presentation</vt:lpstr>
      <vt:lpstr>PowerPoint Presentation</vt:lpstr>
      <vt:lpstr>PowerPoint Presentation</vt:lpstr>
      <vt:lpstr>Anglican Ascendancy 17ος-20ός αι.</vt:lpstr>
      <vt:lpstr>PowerPoint Presentation</vt:lpstr>
      <vt:lpstr>PowerPoint Presentation</vt:lpstr>
      <vt:lpstr>18ος αιώνας</vt:lpstr>
      <vt:lpstr>PowerPoint Presentation</vt:lpstr>
      <vt:lpstr>«Ατλαντικές Επαναστάσεις» </vt:lpstr>
      <vt:lpstr>PowerPoint Presentation</vt:lpstr>
      <vt:lpstr>Κοινό υπόβαθρο Ατλαντικών Επαναστάσεων</vt:lpstr>
      <vt:lpstr>19ος αιώνας</vt:lpstr>
      <vt:lpstr>PowerPoint Presentation</vt:lpstr>
      <vt:lpstr>Αποικιακή διοίκηση</vt:lpstr>
      <vt:lpstr>Αποικιακή διοίκηση 2.</vt:lpstr>
      <vt:lpstr>Great Famine</vt:lpstr>
      <vt:lpstr>PowerPoint Presentation</vt:lpstr>
      <vt:lpstr>PowerPoint Presentation</vt:lpstr>
      <vt:lpstr>William Gladstone</vt:lpstr>
      <vt:lpstr>Home Rule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20ός αιώνας</vt:lpstr>
      <vt:lpstr>Easter Rising  Απρίλιος 1916</vt:lpstr>
      <vt:lpstr>PowerPoint Presentation</vt:lpstr>
      <vt:lpstr>PowerPoint Presentation</vt:lpstr>
      <vt:lpstr>Πόλεμος της Ανεξαρτησίας 1919-1921</vt:lpstr>
      <vt:lpstr>PowerPoint Presentation</vt:lpstr>
      <vt:lpstr>PowerPoint Presentation</vt:lpstr>
      <vt:lpstr>PowerPoint Presentation</vt:lpstr>
      <vt:lpstr>PowerPoint Presentation</vt:lpstr>
      <vt:lpstr>Εμφύλιος πόλεμος  1922-1923</vt:lpstr>
      <vt:lpstr>PowerPoint Presentation</vt:lpstr>
      <vt:lpstr>PowerPoint Presentation</vt:lpstr>
      <vt:lpstr>Irish Free State (Saorstát Éireann)</vt:lpstr>
      <vt:lpstr>PowerPoint Presentation</vt:lpstr>
      <vt:lpstr>“The Troubles”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Το Ιρλανδικό Ζήτημα</dc:title>
  <dc:creator>Anna Karakatsouli</dc:creator>
  <cp:lastModifiedBy>sroussos</cp:lastModifiedBy>
  <cp:revision>67</cp:revision>
  <dcterms:created xsi:type="dcterms:W3CDTF">2014-06-08T06:31:10Z</dcterms:created>
  <dcterms:modified xsi:type="dcterms:W3CDTF">2020-06-01T15:40:38Z</dcterms:modified>
</cp:coreProperties>
</file>