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Default Extension="emf" ContentType="image/x-emf"/>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handoutMasterIdLst>
    <p:handoutMasterId r:id="rId26"/>
  </p:handoutMasterIdLst>
  <p:sldIdLst>
    <p:sldId id="310" r:id="rId2"/>
    <p:sldId id="311" r:id="rId3"/>
    <p:sldId id="288" r:id="rId4"/>
    <p:sldId id="289" r:id="rId5"/>
    <p:sldId id="290" r:id="rId6"/>
    <p:sldId id="291" r:id="rId7"/>
    <p:sldId id="292" r:id="rId8"/>
    <p:sldId id="293" r:id="rId9"/>
    <p:sldId id="294" r:id="rId10"/>
    <p:sldId id="296" r:id="rId11"/>
    <p:sldId id="297" r:id="rId12"/>
    <p:sldId id="307" r:id="rId13"/>
    <p:sldId id="308" r:id="rId14"/>
    <p:sldId id="300" r:id="rId15"/>
    <p:sldId id="301" r:id="rId16"/>
    <p:sldId id="302" r:id="rId17"/>
    <p:sldId id="303" r:id="rId18"/>
    <p:sldId id="304" r:id="rId19"/>
    <p:sldId id="305" r:id="rId20"/>
    <p:sldId id="306" r:id="rId21"/>
    <p:sldId id="283" r:id="rId22"/>
    <p:sldId id="257" r:id="rId23"/>
    <p:sldId id="312" r:id="rId24"/>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B649B"/>
    <a:srgbClr val="D7553C"/>
    <a:srgbClr val="D25F14"/>
    <a:srgbClr val="5A7396"/>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inimized">
    <p:restoredLeft sz="15621" autoAdjust="0"/>
    <p:restoredTop sz="56732" autoAdjust="0"/>
  </p:normalViewPr>
  <p:slideViewPr>
    <p:cSldViewPr>
      <p:cViewPr>
        <p:scale>
          <a:sx n="66" d="100"/>
          <a:sy n="66" d="100"/>
        </p:scale>
        <p:origin x="-1746"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p:scale>
          <a:sx n="60" d="100"/>
          <a:sy n="60" d="100"/>
        </p:scale>
        <p:origin x="-2419" y="374"/>
      </p:cViewPr>
      <p:guideLst>
        <p:guide orient="horz" pos="2928"/>
        <p:guide pos="2208"/>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3177" tIns="46589" rIns="93177" bIns="46589" rtlCol="0"/>
          <a:lstStyle>
            <a:lvl1pPr algn="l" fontAlgn="auto">
              <a:spcBef>
                <a:spcPts val="0"/>
              </a:spcBef>
              <a:spcAft>
                <a:spcPts val="0"/>
              </a:spcAft>
              <a:defRPr sz="1200" dirty="0">
                <a:latin typeface="+mn-lt"/>
                <a:cs typeface="+mn-cs"/>
              </a:defRPr>
            </a:lvl1pPr>
          </a:lstStyle>
          <a:p>
            <a:pPr>
              <a:defRPr/>
            </a:pPr>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3177" tIns="46589" rIns="93177" bIns="46589" rtlCol="0"/>
          <a:lstStyle>
            <a:lvl1pPr algn="r" fontAlgn="auto">
              <a:spcBef>
                <a:spcPts val="0"/>
              </a:spcBef>
              <a:spcAft>
                <a:spcPts val="0"/>
              </a:spcAft>
              <a:defRPr sz="1200" smtClean="0">
                <a:latin typeface="+mn-lt"/>
                <a:cs typeface="+mn-cs"/>
              </a:defRPr>
            </a:lvl1pPr>
          </a:lstStyle>
          <a:p>
            <a:pPr>
              <a:defRPr/>
            </a:pPr>
            <a:fld id="{ECCFC285-F0AB-4FFC-A87A-5AC43E8FAE3C}" type="datetimeFigureOut">
              <a:rPr lang="en-US"/>
              <a:pPr>
                <a:defRPr/>
              </a:pPr>
              <a:t>2/18/2014</a:t>
            </a:fld>
            <a:endParaRPr lang="en-US" dirty="0"/>
          </a:p>
        </p:txBody>
      </p:sp>
      <p:sp>
        <p:nvSpPr>
          <p:cNvPr id="4" name="Footer Placeholder 3"/>
          <p:cNvSpPr>
            <a:spLocks noGrp="1"/>
          </p:cNvSpPr>
          <p:nvPr>
            <p:ph type="ftr" sz="quarter" idx="2"/>
          </p:nvPr>
        </p:nvSpPr>
        <p:spPr>
          <a:xfrm>
            <a:off x="0" y="8829675"/>
            <a:ext cx="3038475" cy="465138"/>
          </a:xfrm>
          <a:prstGeom prst="rect">
            <a:avLst/>
          </a:prstGeom>
        </p:spPr>
        <p:txBody>
          <a:bodyPr vert="horz" lIns="93177" tIns="46589" rIns="93177" bIns="46589" rtlCol="0" anchor="b"/>
          <a:lstStyle>
            <a:lvl1pPr algn="l" fontAlgn="auto">
              <a:spcBef>
                <a:spcPts val="0"/>
              </a:spcBef>
              <a:spcAft>
                <a:spcPts val="0"/>
              </a:spcAft>
              <a:defRPr sz="1200" dirty="0">
                <a:latin typeface="+mn-lt"/>
                <a:cs typeface="+mn-cs"/>
              </a:defRPr>
            </a:lvl1pPr>
          </a:lstStyle>
          <a:p>
            <a:pPr>
              <a:defRPr/>
            </a:pPr>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3177" tIns="46589" rIns="93177" bIns="46589" rtlCol="0" anchor="b"/>
          <a:lstStyle>
            <a:lvl1pPr algn="r" fontAlgn="auto">
              <a:spcBef>
                <a:spcPts val="0"/>
              </a:spcBef>
              <a:spcAft>
                <a:spcPts val="0"/>
              </a:spcAft>
              <a:defRPr sz="1200" smtClean="0">
                <a:latin typeface="+mn-lt"/>
                <a:cs typeface="+mn-cs"/>
              </a:defRPr>
            </a:lvl1pPr>
          </a:lstStyle>
          <a:p>
            <a:pPr>
              <a:defRPr/>
            </a:pPr>
            <a:fld id="{52FBE5B3-312C-4D2A-9ACE-859A3221C6BF}" type="slidenum">
              <a:rPr lang="en-US"/>
              <a:pPr>
                <a:defRPr/>
              </a:pPr>
              <a:t>‹#›</a:t>
            </a:fld>
            <a:endParaRPr lang="en-US" dirty="0"/>
          </a:p>
        </p:txBody>
      </p:sp>
    </p:spTree>
    <p:extLst>
      <p:ext uri="{BB962C8B-B14F-4D97-AF65-F5344CB8AC3E}">
        <p14:creationId xmlns:p14="http://schemas.microsoft.com/office/powerpoint/2010/main" xmlns="" val="44850046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3177" tIns="46589" rIns="93177" bIns="46589" rtlCol="0"/>
          <a:lstStyle>
            <a:lvl1pPr algn="l" fontAlgn="auto">
              <a:spcBef>
                <a:spcPts val="0"/>
              </a:spcBef>
              <a:spcAft>
                <a:spcPts val="0"/>
              </a:spcAft>
              <a:defRPr sz="1200" dirty="0">
                <a:latin typeface="+mn-lt"/>
                <a:cs typeface="+mn-cs"/>
              </a:defRPr>
            </a:lvl1pPr>
          </a:lstStyle>
          <a:p>
            <a:pPr>
              <a:defRPr/>
            </a:pPr>
            <a:endParaRPr lang="en-US"/>
          </a:p>
        </p:txBody>
      </p:sp>
      <p:sp>
        <p:nvSpPr>
          <p:cNvPr id="3" name="Date Placeholder 2"/>
          <p:cNvSpPr>
            <a:spLocks noGrp="1"/>
          </p:cNvSpPr>
          <p:nvPr>
            <p:ph type="dt" idx="1"/>
          </p:nvPr>
        </p:nvSpPr>
        <p:spPr>
          <a:xfrm>
            <a:off x="3970338" y="0"/>
            <a:ext cx="3038475" cy="465138"/>
          </a:xfrm>
          <a:prstGeom prst="rect">
            <a:avLst/>
          </a:prstGeom>
        </p:spPr>
        <p:txBody>
          <a:bodyPr vert="horz" lIns="93177" tIns="46589" rIns="93177" bIns="46589" rtlCol="0"/>
          <a:lstStyle>
            <a:lvl1pPr algn="r" fontAlgn="auto">
              <a:spcBef>
                <a:spcPts val="0"/>
              </a:spcBef>
              <a:spcAft>
                <a:spcPts val="0"/>
              </a:spcAft>
              <a:defRPr sz="1200" smtClean="0">
                <a:latin typeface="+mn-lt"/>
                <a:cs typeface="+mn-cs"/>
              </a:defRPr>
            </a:lvl1pPr>
          </a:lstStyle>
          <a:p>
            <a:pPr>
              <a:defRPr/>
            </a:pPr>
            <a:fld id="{2D6C1DCC-FB44-4982-96F0-ED350B07B4E7}" type="datetimeFigureOut">
              <a:rPr lang="en-US"/>
              <a:pPr>
                <a:defRPr/>
              </a:pPr>
              <a:t>2/18/2014</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pPr lvl="0"/>
            <a:endParaRPr lang="en-US" noProof="0" dirty="0"/>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3177" tIns="46589" rIns="93177" bIns="46589"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829675"/>
            <a:ext cx="3038475" cy="465138"/>
          </a:xfrm>
          <a:prstGeom prst="rect">
            <a:avLst/>
          </a:prstGeom>
        </p:spPr>
        <p:txBody>
          <a:bodyPr vert="horz" lIns="93177" tIns="46589" rIns="93177" bIns="46589" rtlCol="0" anchor="b"/>
          <a:lstStyle>
            <a:lvl1pPr algn="l" fontAlgn="auto">
              <a:spcBef>
                <a:spcPts val="0"/>
              </a:spcBef>
              <a:spcAft>
                <a:spcPts val="0"/>
              </a:spcAft>
              <a:defRPr sz="1200" dirty="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3177" tIns="46589" rIns="93177" bIns="46589" rtlCol="0" anchor="b"/>
          <a:lstStyle>
            <a:lvl1pPr algn="r" fontAlgn="auto">
              <a:spcBef>
                <a:spcPts val="0"/>
              </a:spcBef>
              <a:spcAft>
                <a:spcPts val="0"/>
              </a:spcAft>
              <a:defRPr sz="1200" smtClean="0">
                <a:latin typeface="+mn-lt"/>
                <a:cs typeface="+mn-cs"/>
              </a:defRPr>
            </a:lvl1pPr>
          </a:lstStyle>
          <a:p>
            <a:pPr>
              <a:defRPr/>
            </a:pPr>
            <a:fld id="{F3BDB2F9-57CB-4206-8FE5-DAF9C8346FAF}" type="slidenum">
              <a:rPr lang="en-US"/>
              <a:pPr>
                <a:defRPr/>
              </a:pPr>
              <a:t>‹#›</a:t>
            </a:fld>
            <a:endParaRPr lang="en-US" dirty="0"/>
          </a:p>
        </p:txBody>
      </p:sp>
    </p:spTree>
    <p:extLst>
      <p:ext uri="{BB962C8B-B14F-4D97-AF65-F5344CB8AC3E}">
        <p14:creationId xmlns:p14="http://schemas.microsoft.com/office/powerpoint/2010/main" xmlns="" val="245769956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pPr>
              <a:defRPr/>
            </a:pPr>
            <a:fld id="{836D6A20-1204-45E1-8A07-D23DEC6FEACD}" type="slidenum">
              <a:rPr lang="en-US" smtClean="0"/>
              <a:pPr>
                <a:defRPr/>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Image Placeholder 1"/>
          <p:cNvSpPr>
            <a:spLocks noGrp="1" noRot="1" noChangeAspect="1"/>
          </p:cNvSpPr>
          <p:nvPr>
            <p:ph type="sldImg"/>
          </p:nvPr>
        </p:nvSpPr>
        <p:spPr bwMode="auto">
          <a:noFill/>
          <a:ln>
            <a:solidFill>
              <a:srgbClr val="000000"/>
            </a:solidFill>
            <a:miter lim="800000"/>
            <a:headEnd/>
            <a:tailEnd/>
          </a:ln>
        </p:spPr>
      </p:sp>
      <p:sp>
        <p:nvSpPr>
          <p:cNvPr id="32770" name="Notes Placeholder 2"/>
          <p:cNvSpPr>
            <a:spLocks noGrp="1"/>
          </p:cNvSpPr>
          <p:nvPr>
            <p:ph type="body" idx="1"/>
          </p:nvPr>
        </p:nvSpPr>
        <p:spPr bwMode="auto">
          <a:xfrm>
            <a:off x="701675" y="4416425"/>
            <a:ext cx="5607050" cy="4340225"/>
          </a:xfrm>
          <a:noFill/>
        </p:spPr>
        <p:txBody>
          <a:bodyPr wrap="square" numCol="1" anchor="t" anchorCtr="0" compatLnSpc="1">
            <a:prstTxWarp prst="textNoShape">
              <a:avLst/>
            </a:prstTxWarp>
            <a:spAutoFit/>
          </a:bodyPr>
          <a:lstStyle/>
          <a:p>
            <a:pPr>
              <a:spcBef>
                <a:spcPct val="0"/>
              </a:spcBef>
            </a:pPr>
            <a:r>
              <a:rPr lang="el-GR" dirty="0" smtClean="0">
                <a:latin typeface="Arial" charset="0"/>
                <a:cs typeface="Arial" charset="0"/>
              </a:rPr>
              <a:t>Ο όρος χρηστικότητα (</a:t>
            </a:r>
            <a:r>
              <a:rPr lang="el-GR" dirty="0" err="1" smtClean="0">
                <a:latin typeface="Arial" charset="0"/>
                <a:cs typeface="Arial" charset="0"/>
              </a:rPr>
              <a:t>usability</a:t>
            </a:r>
            <a:r>
              <a:rPr lang="el-GR" dirty="0" smtClean="0">
                <a:latin typeface="Arial" charset="0"/>
                <a:cs typeface="Arial" charset="0"/>
              </a:rPr>
              <a:t>) αναφέρεται στην ευκολία με την οποία ένα άτομο μπορεί να επιτύχει ένα στόχο χρησιμοποιώντας διάφορα εργαλεία, όπως μια ιστοσελίδα</a:t>
            </a:r>
            <a:r>
              <a:rPr lang="en-US" dirty="0" smtClean="0">
                <a:latin typeface="Arial" charset="0"/>
                <a:cs typeface="Arial" charset="0"/>
              </a:rPr>
              <a:t>. </a:t>
            </a:r>
            <a:r>
              <a:rPr lang="el-GR" sz="1200" kern="1200" dirty="0" smtClean="0">
                <a:solidFill>
                  <a:schemeClr val="tx1"/>
                </a:solidFill>
                <a:effectLst/>
                <a:latin typeface="+mn-lt"/>
                <a:ea typeface="+mn-ea"/>
                <a:cs typeface="+mn-cs"/>
              </a:rPr>
              <a:t>Η χρηστικότητα βασίζεται εν μέρει στη σαφή αρχιτεκτονική πληροφοριών, καθώς και στο σχεδιασμό της διεπαφής του χρήστη (</a:t>
            </a:r>
            <a:r>
              <a:rPr lang="en-US" sz="1200" kern="1200" dirty="0" smtClean="0">
                <a:solidFill>
                  <a:schemeClr val="tx1"/>
                </a:solidFill>
                <a:effectLst/>
                <a:latin typeface="+mn-lt"/>
                <a:ea typeface="+mn-ea"/>
                <a:cs typeface="+mn-cs"/>
              </a:rPr>
              <a:t>user interface</a:t>
            </a:r>
            <a:r>
              <a:rPr lang="el-GR" sz="1200" kern="1200" dirty="0" smtClean="0">
                <a:solidFill>
                  <a:schemeClr val="tx1"/>
                </a:solidFill>
                <a:effectLst/>
                <a:latin typeface="+mn-lt"/>
                <a:ea typeface="+mn-ea"/>
                <a:cs typeface="+mn-cs"/>
              </a:rPr>
              <a:t>). Για παράδειγμα, οι σχεδιαστές χρησιμοποιούν τα χρώματα για να τραβήξουν την προσοχή των χρηστών, βάσει των αρχών της οπτικής αντίληψης. Το έντονο κόκκινο –τοποθετημένο μάλιστα σε σκούρο φόντο– προσελκύει το βλέμμα. </a:t>
            </a:r>
          </a:p>
          <a:p>
            <a:pPr>
              <a:spcBef>
                <a:spcPct val="0"/>
              </a:spcBef>
            </a:pPr>
            <a:endParaRPr lang="el-GR" sz="1200" kern="1200" dirty="0" smtClean="0">
              <a:solidFill>
                <a:schemeClr val="tx1"/>
              </a:solidFill>
              <a:effectLst/>
              <a:latin typeface="+mn-lt"/>
              <a:ea typeface="+mn-ea"/>
              <a:cs typeface="+mn-cs"/>
            </a:endParaRPr>
          </a:p>
          <a:p>
            <a:pPr marL="0" marR="0" indent="0" algn="l" defTabSz="914400" rtl="0" eaLnBrk="1" fontAlgn="base" latinLnBrk="0" hangingPunct="1">
              <a:lnSpc>
                <a:spcPct val="100000"/>
              </a:lnSpc>
              <a:spcBef>
                <a:spcPct val="0"/>
              </a:spcBef>
              <a:spcAft>
                <a:spcPct val="0"/>
              </a:spcAft>
              <a:buClrTx/>
              <a:buSzTx/>
              <a:buFontTx/>
              <a:buNone/>
              <a:tabLst/>
              <a:defRPr/>
            </a:pPr>
            <a:r>
              <a:rPr lang="el-GR" sz="1200" kern="1200" dirty="0" smtClean="0">
                <a:solidFill>
                  <a:schemeClr val="tx1"/>
                </a:solidFill>
                <a:effectLst/>
                <a:latin typeface="+mn-lt"/>
                <a:ea typeface="+mn-ea"/>
                <a:cs typeface="+mn-cs"/>
              </a:rPr>
              <a:t>Ένας καλός τρόπος αξιολόγησης της χρηστικότητας μιας ιστοσελίδας είναι να ζητηθεί από τους χρήστες να εκτελέσουν μια σειρά ενεργειών και να καταγράψουν τα προβλήματα που τυχόν αντιμετώπισαν. Ακόμα και στις περιπτώσεις που ο σχεδιαστής έχει δώσει μεγάλη προσοχή στην αρχιτεκτονική πληροφοριών και στη </a:t>
            </a:r>
            <a:r>
              <a:rPr lang="el-GR" sz="1200" kern="1200" dirty="0" err="1" smtClean="0">
                <a:solidFill>
                  <a:schemeClr val="tx1"/>
                </a:solidFill>
                <a:effectLst/>
                <a:latin typeface="+mn-lt"/>
                <a:ea typeface="+mn-ea"/>
                <a:cs typeface="+mn-cs"/>
              </a:rPr>
              <a:t>διεπαφή</a:t>
            </a:r>
            <a:r>
              <a:rPr lang="el-GR" sz="1200" kern="1200" dirty="0" smtClean="0">
                <a:solidFill>
                  <a:schemeClr val="tx1"/>
                </a:solidFill>
                <a:effectLst/>
                <a:latin typeface="+mn-lt"/>
                <a:ea typeface="+mn-ea"/>
                <a:cs typeface="+mn-cs"/>
              </a:rPr>
              <a:t> του χρήστη της ιστοσελίδας, τα αποτελέσματα των ελέγχων χρηστικότητας είναι συχνά ανησυχητικά. Οι έλεγχοι χρηστικότητας αποτελούν χρήσιμο εργαλείο για τη βελτίωση των ιστοσελίδων, έχοντας ως γνώμονα αυτούς που τις χρησιμοποιούν και όχι αυτούς που τις σχεδιάζουν.</a:t>
            </a:r>
          </a:p>
          <a:p>
            <a:pPr>
              <a:spcBef>
                <a:spcPct val="0"/>
              </a:spcBef>
            </a:pPr>
            <a:endParaRPr lang="en-US" dirty="0" smtClean="0">
              <a:latin typeface="Arial" charset="0"/>
              <a:cs typeface="Arial" charset="0"/>
            </a:endParaRPr>
          </a:p>
          <a:p>
            <a:pPr>
              <a:spcBef>
                <a:spcPct val="0"/>
              </a:spcBef>
            </a:pPr>
            <a:r>
              <a:rPr lang="el-GR" sz="1200" b="0" kern="1200" dirty="0" smtClean="0">
                <a:solidFill>
                  <a:schemeClr val="tx1"/>
                </a:solidFill>
                <a:effectLst/>
                <a:latin typeface="+mn-lt"/>
                <a:ea typeface="+mn-ea"/>
                <a:cs typeface="+mn-cs"/>
              </a:rPr>
              <a:t>Ο όρος προσβασιμότητα Διαδικτύου (</a:t>
            </a:r>
            <a:r>
              <a:rPr lang="en-US" sz="1200" b="0" kern="1200" dirty="0" smtClean="0">
                <a:solidFill>
                  <a:schemeClr val="tx1"/>
                </a:solidFill>
                <a:effectLst/>
                <a:latin typeface="+mn-lt"/>
                <a:ea typeface="+mn-ea"/>
                <a:cs typeface="+mn-cs"/>
              </a:rPr>
              <a:t>web accessibility</a:t>
            </a:r>
            <a:r>
              <a:rPr lang="el-GR" sz="1200" b="0" kern="1200" dirty="0" smtClean="0">
                <a:solidFill>
                  <a:schemeClr val="tx1"/>
                </a:solidFill>
                <a:effectLst/>
                <a:latin typeface="+mn-lt"/>
                <a:ea typeface="+mn-ea"/>
                <a:cs typeface="+mn-cs"/>
              </a:rPr>
              <a:t>) αναφέρεται στο βαθμό ευκολίας με τον οποίο άτομα με αναπηρία μπορούν να έχουν πρόσβαση και να χρησιμοποιούν πηγές του Διαδικτύου. </a:t>
            </a:r>
            <a:r>
              <a:rPr lang="el-GR" sz="1200" kern="1200" dirty="0" smtClean="0">
                <a:solidFill>
                  <a:schemeClr val="tx1"/>
                </a:solidFill>
                <a:effectLst/>
                <a:latin typeface="+mn-lt"/>
                <a:ea typeface="+mn-ea"/>
                <a:cs typeface="+mn-cs"/>
              </a:rPr>
              <a:t>Τα διάφορα είδη αναπηρίας, όπως μειωμένη όραση, απώλεια ακοής, περιορισμένη κινητικότητα κ.ά., μπορεί να σταθούν εμπόδιο ακόμα και να αποκλείσουν τη χρήση του Διαδικτύου. Η Πρωτοβουλία για την Προσβασιμότητα του Παγκόσμιου Ιστού (</a:t>
            </a:r>
            <a:r>
              <a:rPr lang="en-US" sz="1200" kern="1200" dirty="0" smtClean="0">
                <a:solidFill>
                  <a:schemeClr val="tx1"/>
                </a:solidFill>
                <a:effectLst/>
                <a:latin typeface="+mn-lt"/>
                <a:ea typeface="+mn-ea"/>
                <a:cs typeface="+mn-cs"/>
              </a:rPr>
              <a:t>Web Accessibility Initiative </a:t>
            </a:r>
            <a:r>
              <a:rPr lang="el-GR" sz="1200"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WAI</a:t>
            </a:r>
            <a:r>
              <a:rPr lang="el-GR" sz="1200" kern="1200" dirty="0" smtClean="0">
                <a:solidFill>
                  <a:schemeClr val="tx1"/>
                </a:solidFill>
                <a:effectLst/>
                <a:latin typeface="+mn-lt"/>
                <a:ea typeface="+mn-ea"/>
                <a:cs typeface="+mn-cs"/>
              </a:rPr>
              <a:t>) αναπτύσσει οδηγίες προσβασιμότητας, οι οποίες θεωρούνται γενικά διεθνή πρότυπα. Προσφέρει παράλληλα υλικό κατάρτισης και συμβουλές σε οργανισμούς, ώστε να βελτιώσουν τις ιστοσελίδες τους και να κατανοήσουν με ποιον τρόπο οι τεχνικές σχεδιασμού είναι σε θέση να μεταβάλλουν δραστικά την προσβασιμότητα μιας ιστοσελίδας. </a:t>
            </a:r>
          </a:p>
          <a:p>
            <a:pPr>
              <a:spcBef>
                <a:spcPct val="0"/>
              </a:spcBef>
            </a:pPr>
            <a:endParaRPr lang="el-GR" dirty="0" smtClean="0">
              <a:latin typeface="Arial" charset="0"/>
              <a:cs typeface="Arial" charset="0"/>
            </a:endParaRPr>
          </a:p>
          <a:p>
            <a:pPr>
              <a:spcBef>
                <a:spcPct val="0"/>
              </a:spcBef>
            </a:pPr>
            <a:r>
              <a:rPr lang="el-GR" dirty="0" smtClean="0">
                <a:latin typeface="Arial" charset="0"/>
                <a:cs typeface="Arial" charset="0"/>
              </a:rPr>
              <a:t>Οι υποστηρικτικές τεχνολογίες (</a:t>
            </a:r>
            <a:r>
              <a:rPr lang="el-GR" dirty="0" err="1" smtClean="0">
                <a:latin typeface="Arial" charset="0"/>
                <a:cs typeface="Arial" charset="0"/>
              </a:rPr>
              <a:t>assistive</a:t>
            </a:r>
            <a:r>
              <a:rPr lang="el-GR" dirty="0" smtClean="0">
                <a:latin typeface="Arial" charset="0"/>
                <a:cs typeface="Arial" charset="0"/>
              </a:rPr>
              <a:t> </a:t>
            </a:r>
            <a:r>
              <a:rPr lang="el-GR" dirty="0" err="1" smtClean="0">
                <a:latin typeface="Arial" charset="0"/>
                <a:cs typeface="Arial" charset="0"/>
              </a:rPr>
              <a:t>technologies</a:t>
            </a:r>
            <a:r>
              <a:rPr lang="el-GR" dirty="0" smtClean="0">
                <a:latin typeface="Arial" charset="0"/>
                <a:cs typeface="Arial" charset="0"/>
              </a:rPr>
              <a:t>) οι οποίες παρέχουν βοήθεια στα άτομα με αναπηρία κυμαίνονται από μεγεθυντικούς φακούς, για τα άτομα με προβλήματα όρασης, έως ηλεκτρικά αναπηρικά </a:t>
            </a:r>
            <a:r>
              <a:rPr lang="el-GR" dirty="0" err="1" smtClean="0">
                <a:latin typeface="Arial" charset="0"/>
                <a:cs typeface="Arial" charset="0"/>
              </a:rPr>
              <a:t>αμαξίδια</a:t>
            </a:r>
            <a:r>
              <a:rPr lang="el-GR" dirty="0" smtClean="0">
                <a:latin typeface="Arial" charset="0"/>
                <a:cs typeface="Arial" charset="0"/>
              </a:rPr>
              <a:t>. Ως προς τη χρήση του Διαδικτύου, υπάρχουν ποντίκια σε μορφή πεντάλ (</a:t>
            </a:r>
            <a:r>
              <a:rPr lang="el-GR" dirty="0" err="1" smtClean="0">
                <a:latin typeface="Arial" charset="0"/>
                <a:cs typeface="Arial" charset="0"/>
              </a:rPr>
              <a:t>mouse</a:t>
            </a:r>
            <a:r>
              <a:rPr lang="el-GR" dirty="0" smtClean="0">
                <a:latin typeface="Arial" charset="0"/>
                <a:cs typeface="Arial" charset="0"/>
              </a:rPr>
              <a:t> </a:t>
            </a:r>
            <a:r>
              <a:rPr lang="el-GR" dirty="0" err="1" smtClean="0">
                <a:latin typeface="Arial" charset="0"/>
                <a:cs typeface="Arial" charset="0"/>
              </a:rPr>
              <a:t>foot</a:t>
            </a:r>
            <a:r>
              <a:rPr lang="el-GR" dirty="0" smtClean="0">
                <a:latin typeface="Arial" charset="0"/>
                <a:cs typeface="Arial" charset="0"/>
              </a:rPr>
              <a:t> </a:t>
            </a:r>
            <a:r>
              <a:rPr lang="el-GR" dirty="0" err="1" smtClean="0">
                <a:latin typeface="Arial" charset="0"/>
                <a:cs typeface="Arial" charset="0"/>
              </a:rPr>
              <a:t>pedals</a:t>
            </a:r>
            <a:r>
              <a:rPr lang="el-GR" dirty="0" smtClean="0">
                <a:latin typeface="Arial" charset="0"/>
                <a:cs typeface="Arial" charset="0"/>
              </a:rPr>
              <a:t>), αναγνώστες οθόνης (</a:t>
            </a:r>
            <a:r>
              <a:rPr lang="el-GR" dirty="0" err="1" smtClean="0">
                <a:latin typeface="Arial" charset="0"/>
                <a:cs typeface="Arial" charset="0"/>
              </a:rPr>
              <a:t>screen</a:t>
            </a:r>
            <a:r>
              <a:rPr lang="el-GR" dirty="0" smtClean="0">
                <a:latin typeface="Arial" charset="0"/>
                <a:cs typeface="Arial" charset="0"/>
              </a:rPr>
              <a:t> </a:t>
            </a:r>
            <a:r>
              <a:rPr lang="el-GR" dirty="0" err="1" smtClean="0">
                <a:latin typeface="Arial" charset="0"/>
                <a:cs typeface="Arial" charset="0"/>
              </a:rPr>
              <a:t>readers</a:t>
            </a:r>
            <a:r>
              <a:rPr lang="el-GR" dirty="0" smtClean="0">
                <a:latin typeface="Arial" charset="0"/>
                <a:cs typeface="Arial" charset="0"/>
              </a:rPr>
              <a:t>), οθόνες </a:t>
            </a:r>
            <a:r>
              <a:rPr lang="el-GR" dirty="0" err="1" smtClean="0">
                <a:latin typeface="Arial" charset="0"/>
                <a:cs typeface="Arial" charset="0"/>
              </a:rPr>
              <a:t>Braille</a:t>
            </a:r>
            <a:r>
              <a:rPr lang="el-GR" dirty="0" smtClean="0">
                <a:latin typeface="Arial" charset="0"/>
                <a:cs typeface="Arial" charset="0"/>
              </a:rPr>
              <a:t>, δείκτες κεφαλής (</a:t>
            </a:r>
            <a:r>
              <a:rPr lang="el-GR" dirty="0" err="1" smtClean="0">
                <a:latin typeface="Arial" charset="0"/>
                <a:cs typeface="Arial" charset="0"/>
              </a:rPr>
              <a:t>head-mounted</a:t>
            </a:r>
            <a:r>
              <a:rPr lang="el-GR" dirty="0" smtClean="0">
                <a:latin typeface="Arial" charset="0"/>
                <a:cs typeface="Arial" charset="0"/>
              </a:rPr>
              <a:t> </a:t>
            </a:r>
            <a:r>
              <a:rPr lang="el-GR" dirty="0" err="1" smtClean="0">
                <a:latin typeface="Arial" charset="0"/>
                <a:cs typeface="Arial" charset="0"/>
              </a:rPr>
              <a:t>pointers</a:t>
            </a:r>
            <a:r>
              <a:rPr lang="el-GR" dirty="0" smtClean="0">
                <a:latin typeface="Arial" charset="0"/>
                <a:cs typeface="Arial" charset="0"/>
              </a:rPr>
              <a:t>), χειριστήρια (</a:t>
            </a:r>
            <a:r>
              <a:rPr lang="el-GR" dirty="0" err="1" smtClean="0">
                <a:latin typeface="Arial" charset="0"/>
                <a:cs typeface="Arial" charset="0"/>
              </a:rPr>
              <a:t>joysticks</a:t>
            </a:r>
            <a:r>
              <a:rPr lang="el-GR" dirty="0" smtClean="0">
                <a:latin typeface="Arial" charset="0"/>
                <a:cs typeface="Arial" charset="0"/>
              </a:rPr>
              <a:t>) και μετατροπείς ομιλίας σε κείμενο (</a:t>
            </a:r>
            <a:r>
              <a:rPr lang="el-GR" dirty="0" err="1" smtClean="0">
                <a:latin typeface="Arial" charset="0"/>
                <a:cs typeface="Arial" charset="0"/>
              </a:rPr>
              <a:t>speech-to-text</a:t>
            </a:r>
            <a:r>
              <a:rPr lang="el-GR" dirty="0" smtClean="0">
                <a:latin typeface="Arial" charset="0"/>
                <a:cs typeface="Arial" charset="0"/>
              </a:rPr>
              <a:t> </a:t>
            </a:r>
            <a:r>
              <a:rPr lang="el-GR" dirty="0" err="1" smtClean="0">
                <a:latin typeface="Arial" charset="0"/>
                <a:cs typeface="Arial" charset="0"/>
              </a:rPr>
              <a:t>translators</a:t>
            </a:r>
            <a:r>
              <a:rPr lang="el-GR" dirty="0" smtClean="0">
                <a:latin typeface="Arial" charset="0"/>
                <a:cs typeface="Arial" charset="0"/>
              </a:rPr>
              <a:t>) για τους κωφούς, τα οποία μπορούν να βελτιώσουν την προσβασιμότητα. </a:t>
            </a:r>
            <a:r>
              <a:rPr lang="el-GR" sz="1200" kern="1200" dirty="0" smtClean="0">
                <a:solidFill>
                  <a:schemeClr val="tx1"/>
                </a:solidFill>
                <a:effectLst/>
                <a:latin typeface="+mn-lt"/>
                <a:ea typeface="+mn-ea"/>
                <a:cs typeface="+mn-cs"/>
              </a:rPr>
              <a:t>Οι σχεδιαστές θα πρέπει να συνυπολογίζουν τα ζητήματα προσβασιμότητας στην αρχιτεκτονική πληροφοριών της ιστοσελίδας, χρησιμοποιώντας στοιχεία σχεδιασμού τα οποία να καλύπτουν τις ανάγκες μιας ευρύτερης ομάδας χρηστών, ενώ παράλληλα να είναι συμβατά με υποστηρικτικές τεχνολογίες.</a:t>
            </a:r>
          </a:p>
        </p:txBody>
      </p:sp>
      <p:sp>
        <p:nvSpPr>
          <p:cNvPr id="3277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424FD08A-6DDB-4172-8F41-D0A2BED8BA8D}" type="slidenum">
              <a:rPr lang="en-US">
                <a:cs typeface="Arial" charset="0"/>
              </a:rPr>
              <a:pPr fontAlgn="base">
                <a:spcBef>
                  <a:spcPct val="0"/>
                </a:spcBef>
                <a:spcAft>
                  <a:spcPct val="0"/>
                </a:spcAft>
              </a:pPr>
              <a:t>10</a:t>
            </a:fld>
            <a:endParaRPr lang="en-US">
              <a:cs typeface="Arial" charset="0"/>
            </a:endParaRPr>
          </a:p>
        </p:txBody>
      </p:sp>
    </p:spTree>
    <p:extLst>
      <p:ext uri="{BB962C8B-B14F-4D97-AF65-F5344CB8AC3E}">
        <p14:creationId xmlns:p14="http://schemas.microsoft.com/office/powerpoint/2010/main" xmlns="" val="136503121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Slide Image Placeholder 1"/>
          <p:cNvSpPr>
            <a:spLocks noGrp="1" noRot="1" noChangeAspect="1"/>
          </p:cNvSpPr>
          <p:nvPr>
            <p:ph type="sldImg"/>
          </p:nvPr>
        </p:nvSpPr>
        <p:spPr bwMode="auto">
          <a:noFill/>
          <a:ln>
            <a:solidFill>
              <a:srgbClr val="000000"/>
            </a:solidFill>
            <a:miter lim="800000"/>
            <a:headEnd/>
            <a:tailEnd/>
          </a:ln>
        </p:spPr>
      </p:sp>
      <p:sp>
        <p:nvSpPr>
          <p:cNvPr id="3481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l-GR" dirty="0" smtClean="0">
                <a:latin typeface="Arial" charset="0"/>
                <a:cs typeface="Arial" charset="0"/>
              </a:rPr>
              <a:t>Η δημιουργία ιστοσελίδας μπορεί να είναι τόσο απλή όσο η πληκτρολόγηση σε έναν επεξεργαστή κειμένου ή τόσο περίπλοκη όσο και το γράψιμο χιλιάδων γραμμών κώδικα από το μηδέν. Ο στόχος είναι να δημιουργηθεί μια ιστοσελίδα στην οποία ο επισκέπτης να έχει πρόσβαση μέσω ενός φυλλομετρητή ιστού (</a:t>
            </a:r>
            <a:r>
              <a:rPr lang="el-GR" dirty="0" err="1" smtClean="0">
                <a:latin typeface="Arial" charset="0"/>
                <a:cs typeface="Arial" charset="0"/>
              </a:rPr>
              <a:t>web</a:t>
            </a:r>
            <a:r>
              <a:rPr lang="el-GR" dirty="0" smtClean="0">
                <a:latin typeface="Arial" charset="0"/>
                <a:cs typeface="Arial" charset="0"/>
              </a:rPr>
              <a:t> </a:t>
            </a:r>
            <a:r>
              <a:rPr lang="el-GR" dirty="0" err="1" smtClean="0">
                <a:latin typeface="Arial" charset="0"/>
                <a:cs typeface="Arial" charset="0"/>
              </a:rPr>
              <a:t>browser</a:t>
            </a:r>
            <a:r>
              <a:rPr lang="el-GR" dirty="0" smtClean="0">
                <a:latin typeface="Arial" charset="0"/>
                <a:cs typeface="Arial" charset="0"/>
              </a:rPr>
              <a:t>) – η εφαρμογή λογισμικού η οποία ανακτά, ερμηνεύει και προβάλλει της διαδικτυακές πηγές. </a:t>
            </a:r>
          </a:p>
          <a:p>
            <a:pPr>
              <a:spcBef>
                <a:spcPct val="0"/>
              </a:spcBef>
            </a:pPr>
            <a:endParaRPr lang="en-US" dirty="0" smtClean="0">
              <a:latin typeface="Arial" charset="0"/>
              <a:cs typeface="Arial" charset="0"/>
            </a:endParaRPr>
          </a:p>
          <a:p>
            <a:pPr>
              <a:spcBef>
                <a:spcPct val="0"/>
              </a:spcBef>
            </a:pPr>
            <a:r>
              <a:rPr lang="el-GR" dirty="0" smtClean="0">
                <a:latin typeface="Arial" charset="0"/>
                <a:cs typeface="Arial" charset="0"/>
              </a:rPr>
              <a:t>Η βασική γλώσσα η οποία χρησιμοποιείται για τη δημιουργία ιστοσελίδων ονομάζεται HTML (</a:t>
            </a:r>
            <a:r>
              <a:rPr lang="el-GR" dirty="0" err="1" smtClean="0">
                <a:latin typeface="Arial" charset="0"/>
                <a:cs typeface="Arial" charset="0"/>
              </a:rPr>
              <a:t>hypertext</a:t>
            </a:r>
            <a:r>
              <a:rPr lang="el-GR" dirty="0" smtClean="0">
                <a:latin typeface="Arial" charset="0"/>
                <a:cs typeface="Arial" charset="0"/>
              </a:rPr>
              <a:t> </a:t>
            </a:r>
            <a:r>
              <a:rPr lang="el-GR" dirty="0" err="1" smtClean="0">
                <a:latin typeface="Arial" charset="0"/>
                <a:cs typeface="Arial" charset="0"/>
              </a:rPr>
              <a:t>markup</a:t>
            </a:r>
            <a:r>
              <a:rPr lang="el-GR" dirty="0" smtClean="0">
                <a:latin typeface="Arial" charset="0"/>
                <a:cs typeface="Arial" charset="0"/>
              </a:rPr>
              <a:t> </a:t>
            </a:r>
            <a:r>
              <a:rPr lang="el-GR" dirty="0" err="1" smtClean="0">
                <a:latin typeface="Arial" charset="0"/>
                <a:cs typeface="Arial" charset="0"/>
              </a:rPr>
              <a:t>language</a:t>
            </a:r>
            <a:r>
              <a:rPr lang="el-GR" dirty="0" smtClean="0">
                <a:latin typeface="Arial" charset="0"/>
                <a:cs typeface="Arial" charset="0"/>
              </a:rPr>
              <a:t> – γλώσσα σήμανσης υπερκειμένου), μέσω της οποίας καθορίζεται η μορφή της ιστοσελίδας και βοηθά ώστε να εμφανίζεται στο χρήστη με ευανάγνωστο τρόπο. Η γλώσσα αυτή χρησιμοποιεί ετικέτες (</a:t>
            </a:r>
            <a:r>
              <a:rPr lang="el-GR" dirty="0" err="1" smtClean="0">
                <a:latin typeface="Arial" charset="0"/>
                <a:cs typeface="Arial" charset="0"/>
              </a:rPr>
              <a:t>tags</a:t>
            </a:r>
            <a:r>
              <a:rPr lang="el-GR" dirty="0" smtClean="0">
                <a:latin typeface="Arial" charset="0"/>
                <a:cs typeface="Arial" charset="0"/>
              </a:rPr>
              <a:t>) μέσα σε γωνιακές παρενθέσεις, τις οποίες οι φυλλομετρητές μπορούν να ερμηνεύσουν (Εικόνα 6-2). Για παράδειγμα, το &lt;p&gt; χρησιμοποιείται για να δείξει ότι ξεκινά καινούργια παράγραφος. </a:t>
            </a:r>
            <a:r>
              <a:rPr lang="el-GR" sz="1200" kern="1200" dirty="0" smtClean="0">
                <a:solidFill>
                  <a:schemeClr val="tx1"/>
                </a:solidFill>
                <a:effectLst/>
                <a:latin typeface="+mn-lt"/>
                <a:ea typeface="+mn-ea"/>
                <a:cs typeface="+mn-cs"/>
              </a:rPr>
              <a:t>Κατά καιρούς κυκλοφορούν τροποποιήσεις και βελτιώσεις της </a:t>
            </a:r>
            <a:r>
              <a:rPr lang="en-US" sz="1200" kern="1200" dirty="0" smtClean="0">
                <a:solidFill>
                  <a:schemeClr val="tx1"/>
                </a:solidFill>
                <a:effectLst/>
                <a:latin typeface="+mn-lt"/>
                <a:ea typeface="+mn-ea"/>
                <a:cs typeface="+mn-cs"/>
              </a:rPr>
              <a:t>HTML</a:t>
            </a:r>
            <a:r>
              <a:rPr lang="el-GR" sz="1200" kern="1200" dirty="0" smtClean="0">
                <a:solidFill>
                  <a:schemeClr val="tx1"/>
                </a:solidFill>
                <a:effectLst/>
                <a:latin typeface="+mn-lt"/>
                <a:ea typeface="+mn-ea"/>
                <a:cs typeface="+mn-cs"/>
              </a:rPr>
              <a:t>, κυρίως ως προς τη δυνατότητα της γλώσσας να ενοποιηθεί καλύτερα με την </a:t>
            </a:r>
            <a:r>
              <a:rPr lang="en-US" sz="1200" kern="1200" dirty="0" smtClean="0">
                <a:solidFill>
                  <a:schemeClr val="tx1"/>
                </a:solidFill>
                <a:effectLst/>
                <a:latin typeface="+mn-lt"/>
                <a:ea typeface="+mn-ea"/>
                <a:cs typeface="+mn-cs"/>
              </a:rPr>
              <a:t>XML</a:t>
            </a:r>
            <a:r>
              <a:rPr lang="el-GR" sz="1200" kern="1200" dirty="0" smtClean="0">
                <a:solidFill>
                  <a:schemeClr val="tx1"/>
                </a:solidFill>
                <a:effectLst/>
                <a:latin typeface="+mn-lt"/>
                <a:ea typeface="+mn-ea"/>
                <a:cs typeface="+mn-cs"/>
              </a:rPr>
              <a:t>, τη γλώσσα που χρησιμοποιείται για τον ορισμό των δεδομένων στο Διαδίκτυο.</a:t>
            </a:r>
            <a:endParaRPr lang="el-GR" dirty="0" smtClean="0">
              <a:latin typeface="Arial" charset="0"/>
              <a:cs typeface="Arial" charset="0"/>
            </a:endParaRPr>
          </a:p>
        </p:txBody>
      </p:sp>
      <p:sp>
        <p:nvSpPr>
          <p:cNvPr id="3481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832A6C80-D3CD-4FAB-9A82-4A886B31EEAB}" type="slidenum">
              <a:rPr lang="en-US">
                <a:cs typeface="Arial" charset="0"/>
              </a:rPr>
              <a:pPr fontAlgn="base">
                <a:spcBef>
                  <a:spcPct val="0"/>
                </a:spcBef>
                <a:spcAft>
                  <a:spcPct val="0"/>
                </a:spcAft>
              </a:pPr>
              <a:t>11</a:t>
            </a:fld>
            <a:endParaRPr lang="en-US">
              <a:cs typeface="Arial" charset="0"/>
            </a:endParaRPr>
          </a:p>
        </p:txBody>
      </p:sp>
    </p:spTree>
    <p:extLst>
      <p:ext uri="{BB962C8B-B14F-4D97-AF65-F5344CB8AC3E}">
        <p14:creationId xmlns:p14="http://schemas.microsoft.com/office/powerpoint/2010/main" xmlns="" val="100393390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Slide Image Placeholder 1"/>
          <p:cNvSpPr>
            <a:spLocks noGrp="1" noRot="1" noChangeAspect="1"/>
          </p:cNvSpPr>
          <p:nvPr>
            <p:ph type="sldImg"/>
          </p:nvPr>
        </p:nvSpPr>
        <p:spPr bwMode="auto">
          <a:noFill/>
          <a:ln>
            <a:solidFill>
              <a:srgbClr val="000000"/>
            </a:solidFill>
            <a:miter lim="800000"/>
            <a:headEnd/>
            <a:tailEnd/>
          </a:ln>
        </p:spPr>
      </p:sp>
      <p:sp>
        <p:nvSpPr>
          <p:cNvPr id="36866" name="Notes Placeholder 2"/>
          <p:cNvSpPr>
            <a:spLocks noGrp="1"/>
          </p:cNvSpPr>
          <p:nvPr>
            <p:ph type="body" idx="1"/>
          </p:nvPr>
        </p:nvSpPr>
        <p:spPr bwMode="auto">
          <a:xfrm>
            <a:off x="701675" y="4416425"/>
            <a:ext cx="5607050" cy="4108450"/>
          </a:xfrm>
          <a:noFill/>
        </p:spPr>
        <p:txBody>
          <a:bodyPr wrap="square" numCol="1" anchor="t" anchorCtr="0" compatLnSpc="1">
            <a:prstTxWarp prst="textNoShape">
              <a:avLst/>
            </a:prstTxWarp>
            <a:spAutoFit/>
          </a:bodyPr>
          <a:lstStyle/>
          <a:p>
            <a:pPr>
              <a:spcBef>
                <a:spcPct val="0"/>
              </a:spcBef>
            </a:pPr>
            <a:r>
              <a:rPr lang="el-GR" dirty="0" smtClean="0">
                <a:latin typeface="Arial" charset="0"/>
                <a:cs typeface="Arial" charset="0"/>
              </a:rPr>
              <a:t>Υπάρχουν πλέον πολλές άλλες προσεγγίσεις για τον εμπλουτισμό των ιστοσελίδων με πολυμέσα και διαδραστικές δυνατότητες. Για παράδειγμα, η </a:t>
            </a:r>
            <a:r>
              <a:rPr lang="el-GR" dirty="0" err="1" smtClean="0">
                <a:latin typeface="Arial" charset="0"/>
                <a:cs typeface="Arial" charset="0"/>
              </a:rPr>
              <a:t>Javascript</a:t>
            </a:r>
            <a:r>
              <a:rPr lang="el-GR" dirty="0" smtClean="0">
                <a:latin typeface="Arial" charset="0"/>
                <a:cs typeface="Arial" charset="0"/>
              </a:rPr>
              <a:t> είναι πολύ δημοφιλής γλώσσα που χρησιμοποιείται για να προστεθούν διαδραστικές δυνατότητες σε ιστοσελίδες γραμμένες σε HTML. Αναδυόμενα παράθυρα, ζωντανές εικόνες που εμφανίζονται καθώς το ποντίκι κινείται πάνω στη σελίδα και επαλήθευση των δεδομένων που εισάγονται σε φόρμες αποτελούν μερικά από τα παραδείγματα των δυνατοτήτων που προσφέρει η </a:t>
            </a:r>
            <a:r>
              <a:rPr lang="el-GR" dirty="0" err="1" smtClean="0">
                <a:latin typeface="Arial" charset="0"/>
                <a:cs typeface="Arial" charset="0"/>
              </a:rPr>
              <a:t>Javascript</a:t>
            </a:r>
            <a:r>
              <a:rPr lang="el-GR" dirty="0" smtClean="0">
                <a:latin typeface="Arial" charset="0"/>
                <a:cs typeface="Arial" charset="0"/>
              </a:rPr>
              <a:t>. </a:t>
            </a:r>
          </a:p>
          <a:p>
            <a:pPr>
              <a:spcBef>
                <a:spcPct val="0"/>
              </a:spcBef>
            </a:pPr>
            <a:endParaRPr lang="en-US" dirty="0" smtClean="0">
              <a:latin typeface="Arial" charset="0"/>
              <a:cs typeface="Arial" charset="0"/>
            </a:endParaRPr>
          </a:p>
          <a:p>
            <a:pPr>
              <a:spcBef>
                <a:spcPct val="0"/>
              </a:spcBef>
            </a:pPr>
            <a:r>
              <a:rPr lang="el-GR" dirty="0" smtClean="0">
                <a:latin typeface="Arial" charset="0"/>
                <a:cs typeface="Arial" charset="0"/>
              </a:rPr>
              <a:t>Η AJAX είναι ένας συνδυασμός τεχνολογιών που βασίζεται στην </a:t>
            </a:r>
            <a:r>
              <a:rPr lang="el-GR" dirty="0" err="1" smtClean="0">
                <a:latin typeface="Arial" charset="0"/>
                <a:cs typeface="Arial" charset="0"/>
              </a:rPr>
              <a:t>Javascript</a:t>
            </a:r>
            <a:r>
              <a:rPr lang="el-GR" dirty="0" smtClean="0">
                <a:latin typeface="Arial" charset="0"/>
                <a:cs typeface="Arial" charset="0"/>
              </a:rPr>
              <a:t> και έχει τη δυνατότητα να ζωντανέψει ακόμα περισσότερο τον ιστό, προσθέτοντας αυτόματα πληροφορίες από δεδομένα πραγματικού χρόνου για τη δημιουργία διαδραστικών απεικονίσεων. </a:t>
            </a:r>
            <a:r>
              <a:rPr lang="el-GR" sz="1200" kern="1200" dirty="0" smtClean="0">
                <a:solidFill>
                  <a:schemeClr val="tx1"/>
                </a:solidFill>
                <a:effectLst/>
                <a:latin typeface="+mn-lt"/>
                <a:ea typeface="+mn-ea"/>
                <a:cs typeface="+mn-cs"/>
              </a:rPr>
              <a:t>AJAX χρησιμοποιούν επίσης πολλοί </a:t>
            </a:r>
            <a:r>
              <a:rPr lang="el-GR" sz="1200" kern="1200" dirty="0" err="1" smtClean="0">
                <a:solidFill>
                  <a:schemeClr val="tx1"/>
                </a:solidFill>
                <a:effectLst/>
                <a:latin typeface="+mn-lt"/>
                <a:ea typeface="+mn-ea"/>
                <a:cs typeface="+mn-cs"/>
              </a:rPr>
              <a:t>διαδραστικοί</a:t>
            </a:r>
            <a:r>
              <a:rPr lang="el-GR" sz="1200" kern="1200" dirty="0" smtClean="0">
                <a:solidFill>
                  <a:schemeClr val="tx1"/>
                </a:solidFill>
                <a:effectLst/>
                <a:latin typeface="+mn-lt"/>
                <a:ea typeface="+mn-ea"/>
                <a:cs typeface="+mn-cs"/>
              </a:rPr>
              <a:t> χάρτες και πίνακες που ενημερώνουν αυτόματα τα δεδομένα τους, τα οποία ανακτούν από μια βάση δεδομένων, μόλις περάσει ο κέρσορας επάνω από τα διάφορα σημεία τους.</a:t>
            </a:r>
            <a:endParaRPr lang="en-US" dirty="0" smtClean="0">
              <a:latin typeface="Arial" charset="0"/>
              <a:cs typeface="Arial" charset="0"/>
            </a:endParaRPr>
          </a:p>
          <a:p>
            <a:pPr>
              <a:spcBef>
                <a:spcPct val="0"/>
              </a:spcBef>
            </a:pPr>
            <a:endParaRPr lang="en-US" dirty="0" smtClean="0">
              <a:latin typeface="Arial" charset="0"/>
              <a:cs typeface="Arial" charset="0"/>
            </a:endParaRPr>
          </a:p>
          <a:p>
            <a:pPr>
              <a:spcBef>
                <a:spcPct val="0"/>
              </a:spcBef>
            </a:pPr>
            <a:r>
              <a:rPr lang="el-GR" sz="1200" kern="1200" dirty="0" smtClean="0">
                <a:solidFill>
                  <a:schemeClr val="tx1"/>
                </a:solidFill>
                <a:effectLst/>
                <a:latin typeface="+mn-lt"/>
                <a:ea typeface="+mn-ea"/>
                <a:cs typeface="+mn-cs"/>
              </a:rPr>
              <a:t>Η πλατφόρμα ανάπτυξης </a:t>
            </a:r>
            <a:r>
              <a:rPr lang="en-US" sz="1200" kern="1200" dirty="0" smtClean="0">
                <a:solidFill>
                  <a:schemeClr val="tx1"/>
                </a:solidFill>
                <a:effectLst/>
                <a:latin typeface="+mn-lt"/>
                <a:ea typeface="+mn-ea"/>
                <a:cs typeface="+mn-cs"/>
              </a:rPr>
              <a:t>Flash</a:t>
            </a:r>
            <a:r>
              <a:rPr lang="el-GR" sz="1200" kern="1200" dirty="0" smtClean="0">
                <a:solidFill>
                  <a:schemeClr val="tx1"/>
                </a:solidFill>
                <a:effectLst/>
                <a:latin typeface="+mn-lt"/>
                <a:ea typeface="+mn-ea"/>
                <a:cs typeface="+mn-cs"/>
              </a:rPr>
              <a:t> της </a:t>
            </a:r>
            <a:r>
              <a:rPr lang="en-US" sz="1200" kern="1200" dirty="0" smtClean="0">
                <a:solidFill>
                  <a:schemeClr val="tx1"/>
                </a:solidFill>
                <a:effectLst/>
                <a:latin typeface="+mn-lt"/>
                <a:ea typeface="+mn-ea"/>
                <a:cs typeface="+mn-cs"/>
              </a:rPr>
              <a:t>Adobe Systems</a:t>
            </a:r>
            <a:r>
              <a:rPr lang="el-GR" sz="1200" kern="1200" dirty="0" smtClean="0">
                <a:solidFill>
                  <a:schemeClr val="tx1"/>
                </a:solidFill>
                <a:effectLst/>
                <a:latin typeface="+mn-lt"/>
                <a:ea typeface="+mn-ea"/>
                <a:cs typeface="+mn-cs"/>
              </a:rPr>
              <a:t> προσφέρει στους σχεδιαστές ακόμα έναν τρόπο να προσθέσουν πολυμέσα, κινούμενες εικόνες και διαδραστικότητα στις ιστοσελίδες. Οι κινούμενες διαφημίσεις που υπάρχουν στις ιστοσελίδες είναι συνήθως φτιαγμένες σε </a:t>
            </a:r>
            <a:r>
              <a:rPr lang="en-US" sz="1200" kern="1200" dirty="0" smtClean="0">
                <a:solidFill>
                  <a:schemeClr val="tx1"/>
                </a:solidFill>
                <a:effectLst/>
                <a:latin typeface="+mn-lt"/>
                <a:ea typeface="+mn-ea"/>
                <a:cs typeface="+mn-cs"/>
              </a:rPr>
              <a:t>Flash</a:t>
            </a:r>
            <a:r>
              <a:rPr lang="el-GR" sz="1200" kern="1200" dirty="0" smtClean="0">
                <a:solidFill>
                  <a:schemeClr val="tx1"/>
                </a:solidFill>
                <a:effectLst/>
                <a:latin typeface="+mn-lt"/>
                <a:ea typeface="+mn-ea"/>
                <a:cs typeface="+mn-cs"/>
              </a:rPr>
              <a:t>. Διατίθεται μάλιστα ολόκληρο οικοσύστημα σχετικών εργαλείων για τη δημιουργία αρχείων </a:t>
            </a:r>
            <a:r>
              <a:rPr lang="en-US" sz="1200" kern="1200" dirty="0" smtClean="0">
                <a:solidFill>
                  <a:schemeClr val="tx1"/>
                </a:solidFill>
                <a:effectLst/>
                <a:latin typeface="+mn-lt"/>
                <a:ea typeface="+mn-ea"/>
                <a:cs typeface="+mn-cs"/>
              </a:rPr>
              <a:t>Flash</a:t>
            </a:r>
            <a:r>
              <a:rPr lang="el-GR" sz="1200" kern="1200" dirty="0" smtClean="0">
                <a:solidFill>
                  <a:schemeClr val="tx1"/>
                </a:solidFill>
                <a:effectLst/>
                <a:latin typeface="+mn-lt"/>
                <a:ea typeface="+mn-ea"/>
                <a:cs typeface="+mn-cs"/>
              </a:rPr>
              <a:t>, τα οποία κατόπιν μπορούν να ενσωματωθούν σε ιστοσελίδες χωρίς να απαιτείται προγραμματισμός. </a:t>
            </a:r>
          </a:p>
          <a:p>
            <a:pPr>
              <a:spcBef>
                <a:spcPct val="0"/>
              </a:spcBef>
            </a:pPr>
            <a:endParaRPr lang="en-US" dirty="0" smtClean="0">
              <a:latin typeface="Arial" charset="0"/>
              <a:cs typeface="Arial" charset="0"/>
            </a:endParaRPr>
          </a:p>
          <a:p>
            <a:pPr>
              <a:spcBef>
                <a:spcPct val="0"/>
              </a:spcBef>
            </a:pPr>
            <a:r>
              <a:rPr lang="el-GR" sz="1200" kern="1200" dirty="0" smtClean="0">
                <a:solidFill>
                  <a:schemeClr val="tx1"/>
                </a:solidFill>
                <a:effectLst/>
                <a:latin typeface="+mn-lt"/>
                <a:ea typeface="+mn-ea"/>
                <a:cs typeface="+mn-cs"/>
              </a:rPr>
              <a:t>Σήμερα, υπάρχουν πολλά περιβάλλοντα ανάπτυξης ιστοσελίδων τα οποία παρέχουν διαδραστικότητα και </a:t>
            </a:r>
            <a:r>
              <a:rPr lang="el-GR" sz="1200" kern="1200" dirty="0" err="1" smtClean="0">
                <a:solidFill>
                  <a:schemeClr val="tx1"/>
                </a:solidFill>
                <a:effectLst/>
                <a:latin typeface="+mn-lt"/>
                <a:ea typeface="+mn-ea"/>
                <a:cs typeface="+mn-cs"/>
              </a:rPr>
              <a:t>διαπαφές</a:t>
            </a:r>
            <a:r>
              <a:rPr lang="el-GR" sz="1200" kern="1200" dirty="0" smtClean="0">
                <a:solidFill>
                  <a:schemeClr val="tx1"/>
                </a:solidFill>
                <a:effectLst/>
                <a:latin typeface="+mn-lt"/>
                <a:ea typeface="+mn-ea"/>
                <a:cs typeface="+mn-cs"/>
              </a:rPr>
              <a:t> βάσεων δεδομένων. Για παράδειγμα, το .</a:t>
            </a:r>
            <a:r>
              <a:rPr lang="en-US" sz="1200" kern="1200" dirty="0" err="1" smtClean="0">
                <a:solidFill>
                  <a:schemeClr val="tx1"/>
                </a:solidFill>
                <a:effectLst/>
                <a:latin typeface="+mn-lt"/>
                <a:ea typeface="+mn-ea"/>
                <a:cs typeface="+mn-cs"/>
              </a:rPr>
              <a:t>php</a:t>
            </a:r>
            <a:r>
              <a:rPr lang="el-GR" sz="1200" kern="1200" dirty="0" smtClean="0">
                <a:solidFill>
                  <a:schemeClr val="tx1"/>
                </a:solidFill>
                <a:effectLst/>
                <a:latin typeface="+mn-lt"/>
                <a:ea typeface="+mn-ea"/>
                <a:cs typeface="+mn-cs"/>
              </a:rPr>
              <a:t> σε μία URL σημαίνει ότι το λογισμικό της ιστοσελίδας είναι γραμμένο σε γλώσσα προγραμματισμού που ονομάζεται PHP. Το World </a:t>
            </a:r>
            <a:r>
              <a:rPr lang="el-GR" sz="1200" kern="1200" dirty="0" err="1" smtClean="0">
                <a:solidFill>
                  <a:schemeClr val="tx1"/>
                </a:solidFill>
                <a:effectLst/>
                <a:latin typeface="+mn-lt"/>
                <a:ea typeface="+mn-ea"/>
                <a:cs typeface="+mn-cs"/>
              </a:rPr>
              <a:t>Wide</a:t>
            </a:r>
            <a:r>
              <a:rPr lang="el-GR" sz="1200" kern="1200" dirty="0" smtClean="0">
                <a:solidFill>
                  <a:schemeClr val="tx1"/>
                </a:solidFill>
                <a:effectLst/>
                <a:latin typeface="+mn-lt"/>
                <a:ea typeface="+mn-ea"/>
                <a:cs typeface="+mn-cs"/>
              </a:rPr>
              <a:t> Web </a:t>
            </a:r>
            <a:r>
              <a:rPr lang="el-GR" sz="1200" kern="1200" dirty="0" err="1" smtClean="0">
                <a:solidFill>
                  <a:schemeClr val="tx1"/>
                </a:solidFill>
                <a:effectLst/>
                <a:latin typeface="+mn-lt"/>
                <a:ea typeface="+mn-ea"/>
                <a:cs typeface="+mn-cs"/>
              </a:rPr>
              <a:t>Consortium</a:t>
            </a:r>
            <a:r>
              <a:rPr lang="el-GR" sz="1200" kern="1200" dirty="0" smtClean="0">
                <a:solidFill>
                  <a:schemeClr val="tx1"/>
                </a:solidFill>
                <a:effectLst/>
                <a:latin typeface="+mn-lt"/>
                <a:ea typeface="+mn-ea"/>
                <a:cs typeface="+mn-cs"/>
              </a:rPr>
              <a:t> (W3C), του οποίου μέρος αποτελεί και το Web </a:t>
            </a:r>
            <a:r>
              <a:rPr lang="el-GR" sz="1200" kern="1200" dirty="0" err="1" smtClean="0">
                <a:solidFill>
                  <a:schemeClr val="tx1"/>
                </a:solidFill>
                <a:effectLst/>
                <a:latin typeface="+mn-lt"/>
                <a:ea typeface="+mn-ea"/>
                <a:cs typeface="+mn-cs"/>
              </a:rPr>
              <a:t>Accessibility</a:t>
            </a:r>
            <a:r>
              <a:rPr lang="el-GR" sz="1200" kern="1200" dirty="0" smtClean="0">
                <a:solidFill>
                  <a:schemeClr val="tx1"/>
                </a:solidFill>
                <a:effectLst/>
                <a:latin typeface="+mn-lt"/>
                <a:ea typeface="+mn-ea"/>
                <a:cs typeface="+mn-cs"/>
              </a:rPr>
              <a:t> </a:t>
            </a:r>
            <a:r>
              <a:rPr lang="el-GR" sz="1200" kern="1200" dirty="0" err="1" smtClean="0">
                <a:solidFill>
                  <a:schemeClr val="tx1"/>
                </a:solidFill>
                <a:effectLst/>
                <a:latin typeface="+mn-lt"/>
                <a:ea typeface="+mn-ea"/>
                <a:cs typeface="+mn-cs"/>
              </a:rPr>
              <a:t>Initiative</a:t>
            </a:r>
            <a:r>
              <a:rPr lang="el-GR" sz="1200" kern="1200" dirty="0" smtClean="0">
                <a:solidFill>
                  <a:schemeClr val="tx1"/>
                </a:solidFill>
                <a:effectLst/>
                <a:latin typeface="+mn-lt"/>
                <a:ea typeface="+mn-ea"/>
                <a:cs typeface="+mn-cs"/>
              </a:rPr>
              <a:t>, είναι μια διεθνής κοινοπραξία που καθιερώνει και δημοσιεύει πρότυπα για τις γλώσσες προγραμματισμού που χρησιμοποιούνται στην ανάπτυξη λογισμικού για το Διαδίκτυο. </a:t>
            </a:r>
            <a:endParaRPr lang="en-US" dirty="0" smtClean="0">
              <a:latin typeface="Arial" charset="0"/>
              <a:cs typeface="Arial" charset="0"/>
            </a:endParaRPr>
          </a:p>
        </p:txBody>
      </p:sp>
      <p:sp>
        <p:nvSpPr>
          <p:cNvPr id="3686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2C004A49-7271-40AA-956C-454C14E1C98F}" type="slidenum">
              <a:rPr lang="en-US">
                <a:cs typeface="Arial" charset="0"/>
              </a:rPr>
              <a:pPr fontAlgn="base">
                <a:spcBef>
                  <a:spcPct val="0"/>
                </a:spcBef>
                <a:spcAft>
                  <a:spcPct val="0"/>
                </a:spcAft>
              </a:pPr>
              <a:t>12</a:t>
            </a:fld>
            <a:endParaRPr lang="en-US">
              <a:cs typeface="Arial" charset="0"/>
            </a:endParaRPr>
          </a:p>
        </p:txBody>
      </p:sp>
    </p:spTree>
    <p:extLst>
      <p:ext uri="{BB962C8B-B14F-4D97-AF65-F5344CB8AC3E}">
        <p14:creationId xmlns:p14="http://schemas.microsoft.com/office/powerpoint/2010/main" xmlns="" val="65213540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Slide Image Placeholder 1"/>
          <p:cNvSpPr>
            <a:spLocks noGrp="1" noRot="1" noChangeAspect="1"/>
          </p:cNvSpPr>
          <p:nvPr>
            <p:ph type="sldImg"/>
          </p:nvPr>
        </p:nvSpPr>
        <p:spPr bwMode="auto">
          <a:noFill/>
          <a:ln>
            <a:solidFill>
              <a:srgbClr val="000000"/>
            </a:solidFill>
            <a:miter lim="800000"/>
            <a:headEnd/>
            <a:tailEnd/>
          </a:ln>
        </p:spPr>
      </p:sp>
      <p:sp>
        <p:nvSpPr>
          <p:cNvPr id="38914" name="Notes Placeholder 2"/>
          <p:cNvSpPr>
            <a:spLocks noGrp="1"/>
          </p:cNvSpPr>
          <p:nvPr>
            <p:ph type="body" idx="1"/>
          </p:nvPr>
        </p:nvSpPr>
        <p:spPr bwMode="auto">
          <a:noFill/>
        </p:spPr>
        <p:txBody>
          <a:bodyPr wrap="square" numCol="1" anchor="t" anchorCtr="0" compatLnSpc="1">
            <a:prstTxWarp prst="textNoShape">
              <a:avLst/>
            </a:prstTxWarp>
            <a:normAutofit lnSpcReduction="10000"/>
          </a:bodyPr>
          <a:lstStyle/>
          <a:p>
            <a:pPr>
              <a:spcBef>
                <a:spcPct val="0"/>
              </a:spcBef>
            </a:pPr>
            <a:r>
              <a:rPr lang="el-GR" dirty="0" smtClean="0">
                <a:latin typeface="Arial" charset="0"/>
                <a:cs typeface="Arial" charset="0"/>
              </a:rPr>
              <a:t>Καθώς μια ιστοσελίδα αναπτύσσεται σε μέγεθος και ενσωματώνει ήχο, βίντεο, κείμενο, γραφικά και άλλου είδους αδόμητο περιεχόμενο, οι οργανισμοί έχουν ανάγκη από αποτελεσματικότερους τρόπους διαχείρισης όχι μόνο του περιεχομένου, αλλά και των πολλών εργασιών και ανθρώπων που απαιτούνται για τη συντήρηση της ιστοσελίδας. Τα συστήματα διαχείρισης περιεχομένου (</a:t>
            </a:r>
            <a:r>
              <a:rPr lang="el-GR" dirty="0" err="1" smtClean="0">
                <a:latin typeface="Arial" charset="0"/>
                <a:cs typeface="Arial" charset="0"/>
              </a:rPr>
              <a:t>content</a:t>
            </a:r>
            <a:r>
              <a:rPr lang="el-GR" dirty="0" smtClean="0">
                <a:latin typeface="Arial" charset="0"/>
                <a:cs typeface="Arial" charset="0"/>
              </a:rPr>
              <a:t> </a:t>
            </a:r>
            <a:r>
              <a:rPr lang="el-GR" dirty="0" err="1" smtClean="0">
                <a:latin typeface="Arial" charset="0"/>
                <a:cs typeface="Arial" charset="0"/>
              </a:rPr>
              <a:t>management</a:t>
            </a:r>
            <a:r>
              <a:rPr lang="el-GR" dirty="0" smtClean="0">
                <a:latin typeface="Arial" charset="0"/>
                <a:cs typeface="Arial" charset="0"/>
              </a:rPr>
              <a:t> </a:t>
            </a:r>
            <a:r>
              <a:rPr lang="el-GR" dirty="0" err="1" smtClean="0">
                <a:latin typeface="Arial" charset="0"/>
                <a:cs typeface="Arial" charset="0"/>
              </a:rPr>
              <a:t>systems</a:t>
            </a:r>
            <a:r>
              <a:rPr lang="el-GR" dirty="0" smtClean="0">
                <a:latin typeface="Arial" charset="0"/>
                <a:cs typeface="Arial" charset="0"/>
              </a:rPr>
              <a:t>) αποτελούν μια μεγάλη ομάδα προϊόντων λογισμικού, τα οποία βοηθούν στη διαχείριση ψηφιακού περιεχομένου σε συνεργατικά περιβάλλοντα. </a:t>
            </a:r>
          </a:p>
          <a:p>
            <a:pPr>
              <a:spcBef>
                <a:spcPct val="0"/>
              </a:spcBef>
            </a:pPr>
            <a:endParaRPr lang="en-US" dirty="0" smtClean="0">
              <a:latin typeface="Arial" charset="0"/>
              <a:cs typeface="Arial" charset="0"/>
            </a:endParaRPr>
          </a:p>
          <a:p>
            <a:pPr>
              <a:spcBef>
                <a:spcPct val="0"/>
              </a:spcBef>
            </a:pPr>
            <a:r>
              <a:rPr lang="el-GR" sz="1200" b="0" kern="1200" dirty="0" smtClean="0">
                <a:solidFill>
                  <a:schemeClr val="tx1"/>
                </a:solidFill>
                <a:effectLst/>
                <a:latin typeface="+mn-lt"/>
                <a:ea typeface="+mn-ea"/>
                <a:cs typeface="+mn-cs"/>
              </a:rPr>
              <a:t>Το όλο στιλ και η αισθητική της ιστοσελίδας, όπως οι μπάρες πλοήγησης που πρέπει να εμφανίζονται σε κάθε σελίδα, δημιουργούνται ως πρότυπα (</a:t>
            </a:r>
            <a:r>
              <a:rPr lang="en-US" sz="1200" b="0" kern="1200" dirty="0" smtClean="0">
                <a:solidFill>
                  <a:schemeClr val="tx1"/>
                </a:solidFill>
                <a:effectLst/>
                <a:latin typeface="+mn-lt"/>
                <a:ea typeface="+mn-ea"/>
                <a:cs typeface="+mn-cs"/>
              </a:rPr>
              <a:t>templates</a:t>
            </a:r>
            <a:r>
              <a:rPr lang="el-GR" sz="1200" b="0" kern="1200" dirty="0" smtClean="0">
                <a:solidFill>
                  <a:schemeClr val="tx1"/>
                </a:solidFill>
                <a:effectLst/>
                <a:latin typeface="+mn-lt"/>
                <a:ea typeface="+mn-ea"/>
                <a:cs typeface="+mn-cs"/>
              </a:rPr>
              <a:t>), διατηρώντας συνέπεια στις γραμματοσειρές, στα χρώματα και στη διάταξη. Τα πρότυπα αυτά περιέχουν επάλληλα φύλλα στιλ (</a:t>
            </a:r>
            <a:r>
              <a:rPr lang="en-US" sz="1200" b="0" kern="1200" dirty="0" smtClean="0">
                <a:solidFill>
                  <a:schemeClr val="tx1"/>
                </a:solidFill>
                <a:effectLst/>
                <a:latin typeface="+mn-lt"/>
                <a:ea typeface="+mn-ea"/>
                <a:cs typeface="+mn-cs"/>
              </a:rPr>
              <a:t>cascading style sheets </a:t>
            </a:r>
            <a:r>
              <a:rPr lang="el-GR" sz="1200" b="0" kern="1200" dirty="0" smtClean="0">
                <a:solidFill>
                  <a:schemeClr val="tx1"/>
                </a:solidFill>
                <a:effectLst/>
                <a:latin typeface="+mn-lt"/>
                <a:ea typeface="+mn-ea"/>
                <a:cs typeface="+mn-cs"/>
              </a:rPr>
              <a:t>– </a:t>
            </a:r>
            <a:r>
              <a:rPr lang="en-US" sz="1200" b="0" kern="1200" dirty="0" smtClean="0">
                <a:solidFill>
                  <a:schemeClr val="tx1"/>
                </a:solidFill>
                <a:effectLst/>
                <a:latin typeface="+mn-lt"/>
                <a:ea typeface="+mn-ea"/>
                <a:cs typeface="+mn-cs"/>
              </a:rPr>
              <a:t>CSS</a:t>
            </a:r>
            <a:r>
              <a:rPr lang="el-GR" sz="1200" b="0" kern="1200" dirty="0" smtClean="0">
                <a:solidFill>
                  <a:schemeClr val="tx1"/>
                </a:solidFill>
                <a:effectLst/>
                <a:latin typeface="+mn-lt"/>
                <a:ea typeface="+mn-ea"/>
                <a:cs typeface="+mn-cs"/>
              </a:rPr>
              <a:t>) τα οποία ελέγχουν τις γραμματοσειρές και τα χρώματα που θα εμφανίζονται, όταν ο σχεδιαστής ορίσει κάποιο κείμενο ως επικεφαλίδα, τίτλο παραγράφου ή κάποιο άλλο στυλ. </a:t>
            </a:r>
          </a:p>
          <a:p>
            <a:pPr>
              <a:spcBef>
                <a:spcPct val="0"/>
              </a:spcBef>
            </a:pPr>
            <a:endParaRPr lang="el-GR" sz="1200" kern="1200" dirty="0" smtClean="0">
              <a:solidFill>
                <a:schemeClr val="tx1"/>
              </a:solidFill>
              <a:effectLst/>
              <a:latin typeface="+mn-lt"/>
              <a:ea typeface="+mn-ea"/>
              <a:cs typeface="+mn-cs"/>
            </a:endParaRPr>
          </a:p>
          <a:p>
            <a:pPr marL="0" marR="0" indent="0" algn="l" defTabSz="914400" rtl="0" eaLnBrk="1" fontAlgn="base" latinLnBrk="0" hangingPunct="1">
              <a:lnSpc>
                <a:spcPct val="100000"/>
              </a:lnSpc>
              <a:spcBef>
                <a:spcPct val="0"/>
              </a:spcBef>
              <a:spcAft>
                <a:spcPct val="0"/>
              </a:spcAft>
              <a:buClrTx/>
              <a:buSzTx/>
              <a:buFontTx/>
              <a:buNone/>
              <a:tabLst/>
              <a:defRPr/>
            </a:pPr>
            <a:r>
              <a:rPr lang="el-GR" sz="1200" kern="1200" dirty="0" smtClean="0">
                <a:solidFill>
                  <a:schemeClr val="tx1"/>
                </a:solidFill>
                <a:effectLst/>
                <a:latin typeface="+mn-lt"/>
                <a:ea typeface="+mn-ea"/>
                <a:cs typeface="+mn-cs"/>
              </a:rPr>
              <a:t>Οι σχεδιαστές είναι σε θέση να δημιουργήσουν μια καινούργια ιστοσελίδα χρησιμοποιώντας λογισμικό παρόμοιο με το λογισμικό επεξεργασίας κειμένου· κατόπιν το περιεχόμενο μετατρέπεται σε </a:t>
            </a:r>
            <a:r>
              <a:rPr lang="en-US" sz="1200" kern="1200" dirty="0" smtClean="0">
                <a:solidFill>
                  <a:schemeClr val="tx1"/>
                </a:solidFill>
                <a:effectLst/>
                <a:latin typeface="+mn-lt"/>
                <a:ea typeface="+mn-ea"/>
                <a:cs typeface="+mn-cs"/>
              </a:rPr>
              <a:t>HTML</a:t>
            </a:r>
            <a:r>
              <a:rPr lang="el-GR" sz="1200" kern="1200" dirty="0" smtClean="0">
                <a:solidFill>
                  <a:schemeClr val="tx1"/>
                </a:solidFill>
                <a:effectLst/>
                <a:latin typeface="+mn-lt"/>
                <a:ea typeface="+mn-ea"/>
                <a:cs typeface="+mn-cs"/>
              </a:rPr>
              <a:t>, ώστε να παρουσιάζεται με ωραίο τρόπο στην ιστοσελίδα, μέσα στο κατάλληλο πρότυπο. Το σύστημα διαχείρισης περιεχομένου μαζί με το επάλληλο φύλλο στιλ είναι σε θέση να διασφαλίσουν ότι το στιλ και η αίσθηση της ιστοσελίδας θα παραμείνουν τα ίδια σε όλη της την έκταση, αποτρέποντας όσους συνεισφέρουν σε αυτήν από το να απομακρυνθούν από τα πρότυπα που έχει καθορίσει ο σχεδιαστής της. </a:t>
            </a:r>
            <a:endParaRPr lang="en-US" dirty="0" smtClean="0">
              <a:latin typeface="Arial" charset="0"/>
              <a:cs typeface="Arial" charset="0"/>
            </a:endParaRPr>
          </a:p>
        </p:txBody>
      </p:sp>
      <p:sp>
        <p:nvSpPr>
          <p:cNvPr id="3891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9F8669D6-5099-4807-8B05-EA49A8AC8269}" type="slidenum">
              <a:rPr lang="en-US">
                <a:cs typeface="Arial" charset="0"/>
              </a:rPr>
              <a:pPr fontAlgn="base">
                <a:spcBef>
                  <a:spcPct val="0"/>
                </a:spcBef>
                <a:spcAft>
                  <a:spcPct val="0"/>
                </a:spcAft>
              </a:pPr>
              <a:t>13</a:t>
            </a:fld>
            <a:endParaRPr lang="en-US">
              <a:cs typeface="Arial" charset="0"/>
            </a:endParaRPr>
          </a:p>
        </p:txBody>
      </p:sp>
    </p:spTree>
    <p:extLst>
      <p:ext uri="{BB962C8B-B14F-4D97-AF65-F5344CB8AC3E}">
        <p14:creationId xmlns:p14="http://schemas.microsoft.com/office/powerpoint/2010/main" xmlns="" val="217386846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Slide Image Placeholder 1"/>
          <p:cNvSpPr>
            <a:spLocks noGrp="1" noRot="1" noChangeAspect="1"/>
          </p:cNvSpPr>
          <p:nvPr>
            <p:ph type="sldImg"/>
          </p:nvPr>
        </p:nvSpPr>
        <p:spPr bwMode="auto">
          <a:noFill/>
          <a:ln>
            <a:solidFill>
              <a:srgbClr val="000000"/>
            </a:solidFill>
            <a:miter lim="800000"/>
            <a:headEnd/>
            <a:tailEnd/>
          </a:ln>
        </p:spPr>
      </p:sp>
      <p:sp>
        <p:nvSpPr>
          <p:cNvPr id="40962" name="Notes Placeholder 2"/>
          <p:cNvSpPr>
            <a:spLocks noGrp="1"/>
          </p:cNvSpPr>
          <p:nvPr>
            <p:ph type="body" idx="1"/>
          </p:nvPr>
        </p:nvSpPr>
        <p:spPr bwMode="auto">
          <a:xfrm>
            <a:off x="701675" y="4416425"/>
            <a:ext cx="5607050" cy="4525963"/>
          </a:xfrm>
          <a:noFill/>
        </p:spPr>
        <p:txBody>
          <a:bodyPr wrap="square" numCol="1" anchor="t" anchorCtr="0" compatLnSpc="1">
            <a:prstTxWarp prst="textNoShape">
              <a:avLst/>
            </a:prstTxWarp>
            <a:spAutoFit/>
          </a:bodyPr>
          <a:lstStyle/>
          <a:p>
            <a:pPr>
              <a:spcBef>
                <a:spcPct val="0"/>
              </a:spcBef>
            </a:pPr>
            <a:r>
              <a:rPr lang="el-GR" dirty="0" smtClean="0">
                <a:latin typeface="Arial" charset="0"/>
                <a:cs typeface="Arial" charset="0"/>
              </a:rPr>
              <a:t>Ο όρος «ηλεκτρονικό εμπόριο» (e-</a:t>
            </a:r>
            <a:r>
              <a:rPr lang="el-GR" dirty="0" err="1" smtClean="0">
                <a:latin typeface="Arial" charset="0"/>
                <a:cs typeface="Arial" charset="0"/>
              </a:rPr>
              <a:t>commerce</a:t>
            </a:r>
            <a:r>
              <a:rPr lang="el-GR" dirty="0" smtClean="0">
                <a:latin typeface="Arial" charset="0"/>
                <a:cs typeface="Arial" charset="0"/>
              </a:rPr>
              <a:t>) προσδιορίζει την αγοραπωλησία προϊόντων και υπηρεσιών μέσω Διαδικτύου, συμπεριλαμβανομένων και των χρηματοοικονομικών συναλλαγών μεταξύ επιχειρήσεων, καταναλωτών, κυβερνήσεων και μη κερδοσκοπικών οργανισμών. Οι αναλυτές υπολογίζουν ότι έως το 2013 οι παγκόσμιες πωλήσεις μέσω ηλεκτρονικού εμπορίου θα αγγίξουν περίπου το 1 τρισεκατομμύριο δολάρια, με μέση ετήσια αύξηση της τάξης του 20%, κατά προσέγγιση. </a:t>
            </a:r>
          </a:p>
          <a:p>
            <a:pPr>
              <a:spcBef>
                <a:spcPct val="0"/>
              </a:spcBef>
            </a:pPr>
            <a:endParaRPr lang="en-US" dirty="0" smtClean="0">
              <a:latin typeface="Arial" charset="0"/>
              <a:cs typeface="Arial" charset="0"/>
            </a:endParaRPr>
          </a:p>
          <a:p>
            <a:pPr>
              <a:spcBef>
                <a:spcPct val="0"/>
              </a:spcBef>
            </a:pPr>
            <a:r>
              <a:rPr lang="el-GR" sz="1200" kern="1200" dirty="0" smtClean="0">
                <a:solidFill>
                  <a:schemeClr val="tx1"/>
                </a:solidFill>
                <a:effectLst/>
                <a:latin typeface="+mn-lt"/>
                <a:ea typeface="+mn-ea"/>
                <a:cs typeface="+mn-cs"/>
              </a:rPr>
              <a:t>Οι ιστοσελίδες που έχουν βασικό τους στόχο να πουλήσουν ή όσες προσφέρουν στους επισκέπτες τους τη δυνατότητα να αγοράσουν προϊόντα ή να κάνουν δωρεές χρημάτων χρειάζεται να ενσωματώνουν δυνατότητες ηλεκτρονικού εμπορίου. Τα συστήματα ηλεκτρονικού εμπορίου περιλαμβάνουν συνήθως </a:t>
            </a:r>
            <a:r>
              <a:rPr lang="el-GR" sz="1200" kern="1200" dirty="0" err="1" smtClean="0">
                <a:solidFill>
                  <a:schemeClr val="tx1"/>
                </a:solidFill>
                <a:effectLst/>
                <a:latin typeface="+mn-lt"/>
                <a:ea typeface="+mn-ea"/>
                <a:cs typeface="+mn-cs"/>
              </a:rPr>
              <a:t>shopping</a:t>
            </a:r>
            <a:r>
              <a:rPr lang="el-GR" sz="1200" kern="1200" dirty="0" smtClean="0">
                <a:solidFill>
                  <a:schemeClr val="tx1"/>
                </a:solidFill>
                <a:effectLst/>
                <a:latin typeface="+mn-lt"/>
                <a:ea typeface="+mn-ea"/>
                <a:cs typeface="+mn-cs"/>
              </a:rPr>
              <a:t> </a:t>
            </a:r>
            <a:r>
              <a:rPr lang="el-GR" sz="1200" kern="1200" dirty="0" err="1" smtClean="0">
                <a:solidFill>
                  <a:schemeClr val="tx1"/>
                </a:solidFill>
                <a:effectLst/>
                <a:latin typeface="+mn-lt"/>
                <a:ea typeface="+mn-ea"/>
                <a:cs typeface="+mn-cs"/>
              </a:rPr>
              <a:t>cart</a:t>
            </a:r>
            <a:r>
              <a:rPr lang="el-GR" sz="1200" kern="1200" dirty="0" smtClean="0">
                <a:solidFill>
                  <a:schemeClr val="tx1"/>
                </a:solidFill>
                <a:effectLst/>
                <a:latin typeface="+mn-lt"/>
                <a:ea typeface="+mn-ea"/>
                <a:cs typeface="+mn-cs"/>
              </a:rPr>
              <a:t> </a:t>
            </a:r>
            <a:r>
              <a:rPr lang="el-GR" sz="1200" kern="1200" dirty="0" err="1" smtClean="0">
                <a:solidFill>
                  <a:schemeClr val="tx1"/>
                </a:solidFill>
                <a:effectLst/>
                <a:latin typeface="+mn-lt"/>
                <a:ea typeface="+mn-ea"/>
                <a:cs typeface="+mn-cs"/>
              </a:rPr>
              <a:t>software</a:t>
            </a:r>
            <a:r>
              <a:rPr lang="el-GR" sz="1200" kern="1200" dirty="0" smtClean="0">
                <a:solidFill>
                  <a:schemeClr val="tx1"/>
                </a:solidFill>
                <a:effectLst/>
                <a:latin typeface="+mn-lt"/>
                <a:ea typeface="+mn-ea"/>
                <a:cs typeface="+mn-cs"/>
              </a:rPr>
              <a:t> (λογισμικό καλαθιού αγορών) , το οποίο καταγράφει τις αγορές, καθώς οι πελάτες περιηγούνται στην ιστοσελίδα και πατούν επάνω στο «προσθήκη στο καλάθι αγορών». Όταν ο πελάτης είναι έτοιμος να ολοκληρώσει τις αγορές του, το λογισμικό συγκεντρώνει τα προϊόντα που επιλέχθηκαν, υπολογίζει τους φόρους, βάσει της περιοχής όπου βρίσκεται ο πελάτης, και το κόστος αποστολής. Μπορεί επίσης να κάνει και τη σχετική έκπτωση σε περίπτωση που ο πελάτης διαθέτει εκπτωτικό κουπόνι και εισάγει κατάλληλα τον κωδικό</a:t>
            </a:r>
          </a:p>
          <a:p>
            <a:pPr>
              <a:spcBef>
                <a:spcPct val="0"/>
              </a:spcBef>
            </a:pPr>
            <a:endParaRPr lang="el-GR" sz="1200" kern="1200" dirty="0" smtClean="0">
              <a:solidFill>
                <a:schemeClr val="tx1"/>
              </a:solidFill>
              <a:effectLst/>
              <a:latin typeface="+mn-lt"/>
              <a:ea typeface="+mn-ea"/>
              <a:cs typeface="+mn-cs"/>
            </a:endParaRPr>
          </a:p>
          <a:p>
            <a:pPr>
              <a:spcBef>
                <a:spcPct val="0"/>
              </a:spcBef>
            </a:pPr>
            <a:r>
              <a:rPr lang="el-GR" sz="1200" kern="1200" dirty="0" smtClean="0">
                <a:solidFill>
                  <a:schemeClr val="tx1"/>
                </a:solidFill>
                <a:effectLst/>
                <a:latin typeface="+mn-lt"/>
                <a:ea typeface="+mn-ea"/>
                <a:cs typeface="+mn-cs"/>
              </a:rPr>
              <a:t>Μια συναλλαγή ηλεκτρονικού εμπορίου θα πρέπει να είναι ασφαλής από την αρχή ως το τέλος, ανεξάρτητα από το αν συμπεριλαμβάνει πολλά διαφορετικά βήματα σε διαφορετικούς διακομιστές, οι οποίοι μπορεί γεωγραφικά να απέχουν πολύ μεταξύ τους. Τα στοιχεία των πιστωτικών και χρεωστικών καρτών μεταδίδονται στην πύλη πληρωμών (</a:t>
            </a:r>
            <a:r>
              <a:rPr lang="el-GR" sz="1200" kern="1200" dirty="0" err="1" smtClean="0">
                <a:solidFill>
                  <a:schemeClr val="tx1"/>
                </a:solidFill>
                <a:effectLst/>
                <a:latin typeface="+mn-lt"/>
                <a:ea typeface="+mn-ea"/>
                <a:cs typeface="+mn-cs"/>
              </a:rPr>
              <a:t>payment</a:t>
            </a:r>
            <a:r>
              <a:rPr lang="el-GR" sz="1200" kern="1200" dirty="0" smtClean="0">
                <a:solidFill>
                  <a:schemeClr val="tx1"/>
                </a:solidFill>
                <a:effectLst/>
                <a:latin typeface="+mn-lt"/>
                <a:ea typeface="+mn-ea"/>
                <a:cs typeface="+mn-cs"/>
              </a:rPr>
              <a:t> </a:t>
            </a:r>
            <a:r>
              <a:rPr lang="el-GR" sz="1200" kern="1200" dirty="0" err="1" smtClean="0">
                <a:solidFill>
                  <a:schemeClr val="tx1"/>
                </a:solidFill>
                <a:effectLst/>
                <a:latin typeface="+mn-lt"/>
                <a:ea typeface="+mn-ea"/>
                <a:cs typeface="+mn-cs"/>
              </a:rPr>
              <a:t>gateway</a:t>
            </a:r>
            <a:r>
              <a:rPr lang="el-GR" sz="1200" kern="1200" dirty="0" smtClean="0">
                <a:solidFill>
                  <a:schemeClr val="tx1"/>
                </a:solidFill>
                <a:effectLst/>
                <a:latin typeface="+mn-lt"/>
                <a:ea typeface="+mn-ea"/>
                <a:cs typeface="+mn-cs"/>
              </a:rPr>
              <a:t>), η οποία διευκολύνει τις αγορές μέσω Διαδικτύου, μεσολαβώντας στη διασύνδεση ανάμεσα στην τράπεζα του εμπόρου, την τράπεζα ή όποιον άλλον οργανισμό έχει εκδώσει την κάρτα του πελάτη και κατόπιν πίσω στην αρχική ιστοσελίδα. Εάν η συναλλαγή εγκριθεί, στέλνεται επιβεβαίωση στην ιστοσελίδα του πωλητή. </a:t>
            </a:r>
          </a:p>
          <a:p>
            <a:pPr>
              <a:spcBef>
                <a:spcPct val="0"/>
              </a:spcBef>
            </a:pPr>
            <a:endParaRPr lang="en-US" dirty="0" smtClean="0">
              <a:latin typeface="Arial" charset="0"/>
              <a:cs typeface="Arial" charset="0"/>
            </a:endParaRPr>
          </a:p>
          <a:p>
            <a:pPr>
              <a:spcBef>
                <a:spcPct val="0"/>
              </a:spcBef>
            </a:pPr>
            <a:r>
              <a:rPr lang="el-GR" sz="1200" kern="1200" dirty="0" smtClean="0">
                <a:solidFill>
                  <a:schemeClr val="tx1"/>
                </a:solidFill>
                <a:effectLst/>
                <a:latin typeface="+mn-lt"/>
                <a:ea typeface="+mn-ea"/>
                <a:cs typeface="+mn-cs"/>
              </a:rPr>
              <a:t>Η οικοδόμηση της εμπιστοσύνης αποτελεί δύσκολο έργο για τους λιγότερο γνωστούς οργανισμούς και απαιτεί μεγάλη προσοχή στα κίνητρα και στην αγοραστική συμπεριφορά των πελατών. Οι επιχειρήσεις μπορούν να αιτηθούν τη χορήγηση πιστοποιητικού ασφαλείας (</a:t>
            </a:r>
            <a:r>
              <a:rPr lang="en-US" sz="1200" kern="1200" dirty="0" smtClean="0">
                <a:solidFill>
                  <a:schemeClr val="tx1"/>
                </a:solidFill>
                <a:effectLst/>
                <a:latin typeface="+mn-lt"/>
                <a:ea typeface="+mn-ea"/>
                <a:cs typeface="+mn-cs"/>
              </a:rPr>
              <a:t>seal of approval</a:t>
            </a:r>
            <a:r>
              <a:rPr lang="el-GR" sz="1200" kern="1200" dirty="0" smtClean="0">
                <a:solidFill>
                  <a:schemeClr val="tx1"/>
                </a:solidFill>
                <a:effectLst/>
                <a:latin typeface="+mn-lt"/>
                <a:ea typeface="+mn-ea"/>
                <a:cs typeface="+mn-cs"/>
              </a:rPr>
              <a:t>) από ανεξάρτητους οργανισμούς, οι οποίοι ελέγχουν τις ιστοσελίδες για να επιβεβαιώσουν ότι συμμορφώνονται με τις ελάχιστες απαιτήσεις ασφαλείας, όπως ορίζονται από κάθε χώρα. Ο </a:t>
            </a:r>
            <a:r>
              <a:rPr lang="en-US" sz="1200" kern="1200" dirty="0" err="1" smtClean="0">
                <a:solidFill>
                  <a:schemeClr val="tx1"/>
                </a:solidFill>
                <a:effectLst/>
                <a:latin typeface="+mn-lt"/>
                <a:ea typeface="+mn-ea"/>
                <a:cs typeface="+mn-cs"/>
              </a:rPr>
              <a:t>TRUSTe</a:t>
            </a:r>
            <a:r>
              <a:rPr lang="el-GR" sz="1200" kern="1200" dirty="0" smtClean="0">
                <a:solidFill>
                  <a:schemeClr val="tx1"/>
                </a:solidFill>
                <a:effectLst/>
                <a:latin typeface="+mn-lt"/>
                <a:ea typeface="+mn-ea"/>
                <a:cs typeface="+mn-cs"/>
              </a:rPr>
              <a:t> πιστοποιεί ιστοσελίδες στις ΗΠΑ που ακολουθούν αυστηρά πρότυπα προστασίας προσωπικών δεδομένων, όπως την παροχή αναλυτικών επεξηγήσεων της διαδικασίας συλλογής των προσωπικών δεδομένων.</a:t>
            </a:r>
            <a:endParaRPr lang="en-US" dirty="0" smtClean="0">
              <a:latin typeface="Arial" charset="0"/>
              <a:cs typeface="Arial" charset="0"/>
            </a:endParaRPr>
          </a:p>
        </p:txBody>
      </p:sp>
      <p:sp>
        <p:nvSpPr>
          <p:cNvPr id="4096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9866E7E5-8561-4EC0-BBB7-E8373D70DF18}" type="slidenum">
              <a:rPr lang="en-US">
                <a:cs typeface="Arial" charset="0"/>
              </a:rPr>
              <a:pPr fontAlgn="base">
                <a:spcBef>
                  <a:spcPct val="0"/>
                </a:spcBef>
                <a:spcAft>
                  <a:spcPct val="0"/>
                </a:spcAft>
              </a:pPr>
              <a:t>14</a:t>
            </a:fld>
            <a:endParaRPr lang="en-US">
              <a:cs typeface="Arial" charset="0"/>
            </a:endParaRPr>
          </a:p>
        </p:txBody>
      </p:sp>
    </p:spTree>
    <p:extLst>
      <p:ext uri="{BB962C8B-B14F-4D97-AF65-F5344CB8AC3E}">
        <p14:creationId xmlns:p14="http://schemas.microsoft.com/office/powerpoint/2010/main" xmlns="" val="182609946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Slide Image Placeholder 1"/>
          <p:cNvSpPr>
            <a:spLocks noGrp="1" noRot="1" noChangeAspec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normAutofit lnSpcReduction="10000"/>
          </a:bodyPr>
          <a:lstStyle/>
          <a:p>
            <a:pPr fontAlgn="auto">
              <a:spcBef>
                <a:spcPts val="0"/>
              </a:spcBef>
              <a:spcAft>
                <a:spcPts val="0"/>
              </a:spcAft>
              <a:defRPr/>
            </a:pPr>
            <a:r>
              <a:rPr lang="en-US" dirty="0" smtClean="0">
                <a:latin typeface="Arial" pitchFamily="34" charset="0"/>
                <a:cs typeface="Arial" pitchFamily="34" charset="0"/>
              </a:rPr>
              <a:t>Organizations use various approaches to attract users to their websites:</a:t>
            </a:r>
          </a:p>
          <a:p>
            <a:pPr fontAlgn="auto">
              <a:spcBef>
                <a:spcPts val="0"/>
              </a:spcBef>
              <a:spcAft>
                <a:spcPts val="0"/>
              </a:spcAft>
              <a:defRPr/>
            </a:pPr>
            <a:endParaRPr lang="en-US" dirty="0" smtClean="0">
              <a:latin typeface="Arial" pitchFamily="34" charset="0"/>
              <a:cs typeface="Arial" pitchFamily="34" charset="0"/>
            </a:endParaRPr>
          </a:p>
          <a:p>
            <a:pPr marL="232943" indent="-232943" fontAlgn="auto">
              <a:spcBef>
                <a:spcPts val="0"/>
              </a:spcBef>
              <a:spcAft>
                <a:spcPts val="0"/>
              </a:spcAft>
              <a:buFontTx/>
              <a:buAutoNum type="arabicPeriod"/>
              <a:defRPr/>
            </a:pPr>
            <a:r>
              <a:rPr lang="en-US" dirty="0" smtClean="0">
                <a:latin typeface="Arial" pitchFamily="34" charset="0"/>
                <a:cs typeface="Arial" pitchFamily="34" charset="0"/>
              </a:rPr>
              <a:t>Search engine optimization. </a:t>
            </a:r>
            <a:r>
              <a:rPr lang="el-GR" dirty="0" smtClean="0">
                <a:latin typeface="Arial" pitchFamily="34" charset="0"/>
                <a:cs typeface="Arial" pitchFamily="34" charset="0"/>
              </a:rPr>
              <a:t>Το </a:t>
            </a:r>
            <a:r>
              <a:rPr lang="el-GR" dirty="0" err="1" smtClean="0">
                <a:latin typeface="Arial" pitchFamily="34" charset="0"/>
                <a:cs typeface="Arial" pitchFamily="34" charset="0"/>
              </a:rPr>
              <a:t>Search</a:t>
            </a:r>
            <a:r>
              <a:rPr lang="el-GR" dirty="0" smtClean="0">
                <a:latin typeface="Arial" pitchFamily="34" charset="0"/>
                <a:cs typeface="Arial" pitchFamily="34" charset="0"/>
              </a:rPr>
              <a:t> </a:t>
            </a:r>
            <a:r>
              <a:rPr lang="el-GR" dirty="0" err="1" smtClean="0">
                <a:latin typeface="Arial" pitchFamily="34" charset="0"/>
                <a:cs typeface="Arial" pitchFamily="34" charset="0"/>
              </a:rPr>
              <a:t>Engine</a:t>
            </a:r>
            <a:r>
              <a:rPr lang="el-GR" dirty="0" smtClean="0">
                <a:latin typeface="Arial" pitchFamily="34" charset="0"/>
                <a:cs typeface="Arial" pitchFamily="34" charset="0"/>
              </a:rPr>
              <a:t> </a:t>
            </a:r>
            <a:r>
              <a:rPr lang="el-GR" dirty="0" err="1" smtClean="0">
                <a:latin typeface="Arial" pitchFamily="34" charset="0"/>
                <a:cs typeface="Arial" pitchFamily="34" charset="0"/>
              </a:rPr>
              <a:t>Optimization</a:t>
            </a:r>
            <a:r>
              <a:rPr lang="el-GR" dirty="0" smtClean="0">
                <a:latin typeface="Arial" pitchFamily="34" charset="0"/>
                <a:cs typeface="Arial" pitchFamily="34" charset="0"/>
              </a:rPr>
              <a:t> (SEO) (βελτιστοποίηση ιστοσελίδας για μηχανές αναζήτησης) χρησιμοποιεί στρατηγικές προκειμένου να αυξήσει την ποσότητα και την ποιότητα της κυκλοφορίας σε μια ιστοσελίδα που προέρχεται από τις μηχανές αναζήτησης. </a:t>
            </a:r>
            <a:r>
              <a:rPr lang="el-GR" sz="1200" kern="1200" dirty="0" smtClean="0">
                <a:solidFill>
                  <a:schemeClr val="tx1"/>
                </a:solidFill>
                <a:effectLst/>
                <a:latin typeface="+mn-lt"/>
                <a:ea typeface="+mn-ea"/>
                <a:cs typeface="+mn-cs"/>
              </a:rPr>
              <a:t>Σχετικές έρευνες καταδεικνύουν ότι το 62% των χρηστών μηχανών αναζήτησης δεν κοιτούν τα αποτελέσματα που βρίσκονται πέραν της πρώτης σελίδας, ενώ οι ιστοσελίδες που βρίσκονται ψηλά στη λίστα αποτελεσμάτων έχουν τη μεγαλύτερη επισκεψιμότητα.</a:t>
            </a:r>
            <a:endParaRPr lang="el-GR" dirty="0" smtClean="0">
              <a:latin typeface="Arial" pitchFamily="34" charset="0"/>
              <a:cs typeface="Arial" pitchFamily="34" charset="0"/>
            </a:endParaRPr>
          </a:p>
          <a:p>
            <a:pPr marL="232943" indent="-232943" fontAlgn="auto">
              <a:spcBef>
                <a:spcPts val="0"/>
              </a:spcBef>
              <a:spcAft>
                <a:spcPts val="0"/>
              </a:spcAft>
              <a:buFontTx/>
              <a:buAutoNum type="arabicPeriod"/>
              <a:defRPr/>
            </a:pPr>
            <a:endParaRPr lang="en-US" dirty="0" smtClean="0">
              <a:latin typeface="Arial" pitchFamily="34" charset="0"/>
              <a:cs typeface="Arial" pitchFamily="34" charset="0"/>
            </a:endParaRPr>
          </a:p>
          <a:p>
            <a:pPr marL="232943" indent="-232943" fontAlgn="auto">
              <a:spcBef>
                <a:spcPts val="0"/>
              </a:spcBef>
              <a:spcAft>
                <a:spcPts val="0"/>
              </a:spcAft>
              <a:buFontTx/>
              <a:buAutoNum type="arabicPeriod"/>
              <a:defRPr/>
            </a:pPr>
            <a:r>
              <a:rPr lang="el-GR" sz="1200" kern="1200" dirty="0" smtClean="0">
                <a:solidFill>
                  <a:schemeClr val="tx1"/>
                </a:solidFill>
                <a:effectLst/>
                <a:latin typeface="+mn-lt"/>
                <a:ea typeface="+mn-ea"/>
                <a:cs typeface="+mn-cs"/>
              </a:rPr>
              <a:t>Για τους χρήστες, κλειδί αποτελούν οι όροι αναζήτησης. Οι δημιουργοί των ιστοσελίδων θα πρέπει να μαντέψουν ποιον όρο αναζήτησης θα χρησιμοποιήσουν όσοι ενδιαφέρονται για μια ιστοσελίδα και κατόπιν να διασφαλίσουν ότι η ιστοσελίδα θα λάβει υψηλό βαθμό συνάφειας για τον όρο αυτό. Η επιλογή των αποτελεσματικότερων λέξεων-κλειδιών που θα χρησιμοποιηθούν ως </a:t>
            </a:r>
            <a:r>
              <a:rPr lang="el-GR" sz="1200" kern="1200" dirty="0" err="1" smtClean="0">
                <a:solidFill>
                  <a:schemeClr val="tx1"/>
                </a:solidFill>
                <a:effectLst/>
                <a:latin typeface="+mn-lt"/>
                <a:ea typeface="+mn-ea"/>
                <a:cs typeface="+mn-cs"/>
              </a:rPr>
              <a:t>περιγραφείς</a:t>
            </a:r>
            <a:r>
              <a:rPr lang="el-GR" sz="1200" kern="1200" dirty="0" smtClean="0">
                <a:solidFill>
                  <a:schemeClr val="tx1"/>
                </a:solidFill>
                <a:effectLst/>
                <a:latin typeface="+mn-lt"/>
                <a:ea typeface="+mn-ea"/>
                <a:cs typeface="+mn-cs"/>
              </a:rPr>
              <a:t> της ιστοσελίδας είναι ζωτικής σημασίας. </a:t>
            </a:r>
          </a:p>
          <a:p>
            <a:pPr marL="232943" indent="-232943" fontAlgn="auto">
              <a:spcBef>
                <a:spcPts val="0"/>
              </a:spcBef>
              <a:spcAft>
                <a:spcPts val="0"/>
              </a:spcAft>
              <a:buFontTx/>
              <a:buAutoNum type="arabicPeriod"/>
              <a:defRPr/>
            </a:pPr>
            <a:endParaRPr lang="el-GR" sz="120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l-GR" sz="1200" kern="1200" dirty="0" smtClean="0">
                <a:solidFill>
                  <a:schemeClr val="tx1"/>
                </a:solidFill>
                <a:effectLst/>
                <a:latin typeface="+mn-lt"/>
                <a:ea typeface="+mn-ea"/>
                <a:cs typeface="+mn-cs"/>
              </a:rPr>
              <a:t>(συνεχίζεται στην επόμενη διαφάνεια)</a:t>
            </a:r>
          </a:p>
          <a:p>
            <a:pPr marL="232943" indent="-232943" fontAlgn="auto">
              <a:spcBef>
                <a:spcPts val="0"/>
              </a:spcBef>
              <a:spcAft>
                <a:spcPts val="0"/>
              </a:spcAft>
              <a:buFontTx/>
              <a:buAutoNum type="arabicPeriod"/>
              <a:defRPr/>
            </a:pPr>
            <a:endParaRPr lang="en-US" dirty="0" smtClean="0">
              <a:latin typeface="Arial" pitchFamily="34" charset="0"/>
              <a:cs typeface="Arial" pitchFamily="34" charset="0"/>
            </a:endParaRPr>
          </a:p>
        </p:txBody>
      </p:sp>
      <p:sp>
        <p:nvSpPr>
          <p:cNvPr id="4301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50B1740D-1247-4CD3-B0EC-E4C8A46E4075}" type="slidenum">
              <a:rPr lang="en-US">
                <a:cs typeface="Arial" charset="0"/>
              </a:rPr>
              <a:pPr fontAlgn="base">
                <a:spcBef>
                  <a:spcPct val="0"/>
                </a:spcBef>
                <a:spcAft>
                  <a:spcPct val="0"/>
                </a:spcAft>
              </a:pPr>
              <a:t>15</a:t>
            </a:fld>
            <a:endParaRPr lang="en-US">
              <a:cs typeface="Arial" charset="0"/>
            </a:endParaRPr>
          </a:p>
        </p:txBody>
      </p:sp>
    </p:spTree>
    <p:extLst>
      <p:ext uri="{BB962C8B-B14F-4D97-AF65-F5344CB8AC3E}">
        <p14:creationId xmlns:p14="http://schemas.microsoft.com/office/powerpoint/2010/main" xmlns="" val="103990067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Slide Image Placeholder 1"/>
          <p:cNvSpPr>
            <a:spLocks noGrp="1" noRot="1" noChangeAspec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normAutofit fontScale="92500" lnSpcReduction="20000"/>
          </a:bodyPr>
          <a:lstStyle/>
          <a:p>
            <a:pPr marL="232943" indent="-232943" fontAlgn="auto">
              <a:spcBef>
                <a:spcPts val="0"/>
              </a:spcBef>
              <a:spcAft>
                <a:spcPts val="0"/>
              </a:spcAft>
              <a:buFontTx/>
              <a:buAutoNum type="arabicPeriod" startAt="3"/>
              <a:defRPr/>
            </a:pPr>
            <a:r>
              <a:rPr lang="el-GR" dirty="0" smtClean="0">
                <a:latin typeface="Arial" pitchFamily="34" charset="0"/>
                <a:cs typeface="Arial" pitchFamily="34" charset="0"/>
              </a:rPr>
              <a:t>Η συνάφεια καθορίζεται μερικώς από τις μηχανές αναζήτησης βάσει δημοτικότητας. Οι κανόνες που χρησιμοποιούνται για την αξιολόγηση της δημοτικότητας συνυπολογίζουν τον αριθμό και την ποιότητα των εξωτερικών συνδέσμων (</a:t>
            </a:r>
            <a:r>
              <a:rPr lang="el-GR" dirty="0" err="1" smtClean="0">
                <a:latin typeface="Arial" pitchFamily="34" charset="0"/>
                <a:cs typeface="Arial" pitchFamily="34" charset="0"/>
              </a:rPr>
              <a:t>external</a:t>
            </a:r>
            <a:r>
              <a:rPr lang="el-GR" dirty="0" smtClean="0">
                <a:latin typeface="Arial" pitchFamily="34" charset="0"/>
                <a:cs typeface="Arial" pitchFamily="34" charset="0"/>
              </a:rPr>
              <a:t> </a:t>
            </a:r>
            <a:r>
              <a:rPr lang="el-GR" dirty="0" err="1" smtClean="0">
                <a:latin typeface="Arial" pitchFamily="34" charset="0"/>
                <a:cs typeface="Arial" pitchFamily="34" charset="0"/>
              </a:rPr>
              <a:t>links</a:t>
            </a:r>
            <a:r>
              <a:rPr lang="el-GR" dirty="0" smtClean="0">
                <a:latin typeface="Arial" pitchFamily="34" charset="0"/>
                <a:cs typeface="Arial" pitchFamily="34" charset="0"/>
              </a:rPr>
              <a:t>) που υπάρχουν για </a:t>
            </a:r>
            <a:r>
              <a:rPr lang="el-GR" dirty="0" err="1" smtClean="0">
                <a:latin typeface="Arial" pitchFamily="34" charset="0"/>
                <a:cs typeface="Arial" pitchFamily="34" charset="0"/>
              </a:rPr>
              <a:t>καθμία</a:t>
            </a:r>
            <a:r>
              <a:rPr lang="el-GR" dirty="0" smtClean="0">
                <a:latin typeface="Arial" pitchFamily="34" charset="0"/>
                <a:cs typeface="Arial" pitchFamily="34" charset="0"/>
              </a:rPr>
              <a:t> ιστοσελίδα σε άλλες ιστοσελίδες. Το σύστημα </a:t>
            </a:r>
            <a:r>
              <a:rPr lang="el-GR" dirty="0" err="1" smtClean="0">
                <a:latin typeface="Arial" pitchFamily="34" charset="0"/>
                <a:cs typeface="Arial" pitchFamily="34" charset="0"/>
              </a:rPr>
              <a:t>PageRank</a:t>
            </a:r>
            <a:r>
              <a:rPr lang="el-GR" dirty="0" smtClean="0">
                <a:latin typeface="Arial" pitchFamily="34" charset="0"/>
                <a:cs typeface="Arial" pitchFamily="34" charset="0"/>
              </a:rPr>
              <a:t> (κατάταξης ιστοσελίδων) της </a:t>
            </a:r>
            <a:r>
              <a:rPr lang="el-GR" dirty="0" err="1" smtClean="0">
                <a:latin typeface="Arial" pitchFamily="34" charset="0"/>
                <a:cs typeface="Arial" pitchFamily="34" charset="0"/>
              </a:rPr>
              <a:t>Google</a:t>
            </a:r>
            <a:r>
              <a:rPr lang="el-GR" dirty="0" smtClean="0">
                <a:latin typeface="Arial" pitchFamily="34" charset="0"/>
                <a:cs typeface="Arial" pitchFamily="34" charset="0"/>
              </a:rPr>
              <a:t>, λόγου χάρη, που πήρε το όνομά του από έναν εκ των συνιδρυτών της, τον </a:t>
            </a:r>
            <a:r>
              <a:rPr lang="el-GR" dirty="0" err="1" smtClean="0">
                <a:latin typeface="Arial" pitchFamily="34" charset="0"/>
                <a:cs typeface="Arial" pitchFamily="34" charset="0"/>
              </a:rPr>
              <a:t>Larry</a:t>
            </a:r>
            <a:r>
              <a:rPr lang="el-GR" dirty="0" smtClean="0">
                <a:latin typeface="Arial" pitchFamily="34" charset="0"/>
                <a:cs typeface="Arial" pitchFamily="34" charset="0"/>
              </a:rPr>
              <a:t> </a:t>
            </a:r>
            <a:r>
              <a:rPr lang="el-GR" dirty="0" err="1" smtClean="0">
                <a:latin typeface="Arial" pitchFamily="34" charset="0"/>
                <a:cs typeface="Arial" pitchFamily="34" charset="0"/>
              </a:rPr>
              <a:t>Page</a:t>
            </a:r>
            <a:r>
              <a:rPr lang="el-GR" dirty="0" smtClean="0">
                <a:latin typeface="Arial" pitchFamily="34" charset="0"/>
                <a:cs typeface="Arial" pitchFamily="34" charset="0"/>
              </a:rPr>
              <a:t>, εκλαμβάνει ένα σύνδεσμο από την ιστοσελίδα Α προς την ιστοσελίδα Β ως μία ψήφο, βελτιώνοντας έτσι την κατάταξη της ιστοσελίδας Β. Το σύστημα συνυπολογίζει επίσης την κατάταξη της ιστοσελίδας στην οποία περιέχεται ο σύνδεσμος, δίνοντας περισσότερο βάρος στην ψήφο εάν προέρχεται από ιστοσελίδα με υψηλή κατάταξη. </a:t>
            </a:r>
            <a:r>
              <a:rPr lang="el-GR" sz="1200" kern="1200" dirty="0" smtClean="0">
                <a:solidFill>
                  <a:schemeClr val="tx1"/>
                </a:solidFill>
                <a:effectLst/>
                <a:latin typeface="+mn-lt"/>
                <a:ea typeface="+mn-ea"/>
                <a:cs typeface="+mn-cs"/>
              </a:rPr>
              <a:t>Οι διαδικτυακές επιχειρήσεις, στοχεύοντας στη βελτίωση των αποτελεσμάτων τους, οργανώνουν καμπάνιες προώθησης δημιουργίας συνδέσμων, επικοινωνώντας με άλλες ιστοσελίδες που θα μπορούσαν να ενσωματώσουν ένα σύνδεσμο, συμφωνώντας μάλιστα να ανταποδώσουν την κίνηση αυτή. </a:t>
            </a:r>
            <a:endParaRPr lang="el-GR" dirty="0" smtClean="0">
              <a:latin typeface="Arial" pitchFamily="34" charset="0"/>
              <a:cs typeface="Arial" pitchFamily="34" charset="0"/>
            </a:endParaRPr>
          </a:p>
          <a:p>
            <a:pPr marL="232943" indent="-232943" fontAlgn="auto">
              <a:spcBef>
                <a:spcPts val="0"/>
              </a:spcBef>
              <a:spcAft>
                <a:spcPts val="0"/>
              </a:spcAft>
              <a:buFontTx/>
              <a:buAutoNum type="arabicPeriod" startAt="3"/>
              <a:defRPr/>
            </a:pPr>
            <a:endParaRPr lang="el-GR" dirty="0" smtClean="0">
              <a:latin typeface="Arial" pitchFamily="34" charset="0"/>
              <a:cs typeface="Arial" pitchFamily="34" charset="0"/>
            </a:endParaRPr>
          </a:p>
          <a:p>
            <a:pPr marL="232943" indent="-232943" fontAlgn="auto">
              <a:spcBef>
                <a:spcPts val="0"/>
              </a:spcBef>
              <a:spcAft>
                <a:spcPts val="0"/>
              </a:spcAft>
              <a:buFontTx/>
              <a:buAutoNum type="arabicPeriod" startAt="3"/>
              <a:defRPr/>
            </a:pPr>
            <a:r>
              <a:rPr lang="el-GR" sz="1200" kern="1200" dirty="0" smtClean="0">
                <a:solidFill>
                  <a:schemeClr val="tx1"/>
                </a:solidFill>
                <a:effectLst/>
                <a:latin typeface="+mn-lt"/>
                <a:ea typeface="+mn-ea"/>
                <a:cs typeface="+mn-cs"/>
              </a:rPr>
              <a:t>Το κίνητρο για τη βελτίωση των αποτελεσμάτων αναζήτησης γίνεται τόσο δυνατό, ώστε ορισμένοι αδίστακτοι δημιουργοί ιστοσελίδων εφαρμόζουν δόλιες στρατηγικές προκειμένου να ξεγελάσουν το σύστημα κατάταξης της μηχανής αναζήτησης. Μια τεχνική, για παράδειγμα, για τη δημιουργία πολύτιμων εξωτερικών συνδέσμων συνίσταται στην αναζήτηση βιβλίων επισκεπτών (</a:t>
            </a:r>
            <a:r>
              <a:rPr lang="en-US" sz="1200" kern="1200" dirty="0" smtClean="0">
                <a:solidFill>
                  <a:schemeClr val="tx1"/>
                </a:solidFill>
                <a:effectLst/>
                <a:latin typeface="+mn-lt"/>
                <a:ea typeface="+mn-ea"/>
                <a:cs typeface="+mn-cs"/>
              </a:rPr>
              <a:t>guest books</a:t>
            </a:r>
            <a:r>
              <a:rPr lang="el-GR" sz="1200" kern="1200" dirty="0" smtClean="0">
                <a:solidFill>
                  <a:schemeClr val="tx1"/>
                </a:solidFill>
                <a:effectLst/>
                <a:latin typeface="+mn-lt"/>
                <a:ea typeface="+mn-ea"/>
                <a:cs typeface="+mn-cs"/>
              </a:rPr>
              <a:t>) σε ιστοσελίδες υψηλού κύρους (όπως αυτές που βρίσκονται στους τομείς .</a:t>
            </a:r>
            <a:r>
              <a:rPr lang="en-US" sz="1200" kern="1200" dirty="0" err="1" smtClean="0">
                <a:solidFill>
                  <a:schemeClr val="tx1"/>
                </a:solidFill>
                <a:effectLst/>
                <a:latin typeface="+mn-lt"/>
                <a:ea typeface="+mn-ea"/>
                <a:cs typeface="+mn-cs"/>
              </a:rPr>
              <a:t>gov</a:t>
            </a:r>
            <a:r>
              <a:rPr lang="en-US" sz="1200" kern="1200" dirty="0" smtClean="0">
                <a:solidFill>
                  <a:schemeClr val="tx1"/>
                </a:solidFill>
                <a:effectLst/>
                <a:latin typeface="+mn-lt"/>
                <a:ea typeface="+mn-ea"/>
                <a:cs typeface="+mn-cs"/>
              </a:rPr>
              <a:t> </a:t>
            </a:r>
            <a:r>
              <a:rPr lang="el-GR" sz="1200" kern="1200" dirty="0" smtClean="0">
                <a:solidFill>
                  <a:schemeClr val="tx1"/>
                </a:solidFill>
                <a:effectLst/>
                <a:latin typeface="+mn-lt"/>
                <a:ea typeface="+mn-ea"/>
                <a:cs typeface="+mn-cs"/>
              </a:rPr>
              <a:t>ή .</a:t>
            </a:r>
            <a:r>
              <a:rPr lang="en-US" sz="1200" kern="1200" dirty="0" err="1" smtClean="0">
                <a:solidFill>
                  <a:schemeClr val="tx1"/>
                </a:solidFill>
                <a:effectLst/>
                <a:latin typeface="+mn-lt"/>
                <a:ea typeface="+mn-ea"/>
                <a:cs typeface="+mn-cs"/>
              </a:rPr>
              <a:t>edu</a:t>
            </a:r>
            <a:r>
              <a:rPr lang="el-GR" sz="1200" kern="1200" dirty="0" smtClean="0">
                <a:solidFill>
                  <a:schemeClr val="tx1"/>
                </a:solidFill>
                <a:effectLst/>
                <a:latin typeface="+mn-lt"/>
                <a:ea typeface="+mn-ea"/>
                <a:cs typeface="+mn-cs"/>
              </a:rPr>
              <a:t>). Κατόπιν τοποθετούν συνδέσμους προς την ιστοσελίδα των απατεώνων, στο σημείο όπου επιτρέπεται στους επισκέπτες να υποβάλλουν τα σχόλιά τους. Μια ακόμα περισσότερο ύπουλη προσέγγιση είναι να προκληθεί ο αποκλεισμός της ανταγωνιστικής ιστοσελίδας, ή τουλάχιστον η μετακίνησή της χαμηλότερα στην κατάταξη. </a:t>
            </a:r>
            <a:endParaRPr lang="en-US" dirty="0" smtClean="0">
              <a:latin typeface="Arial" pitchFamily="34" charset="0"/>
              <a:cs typeface="Arial" pitchFamily="34" charset="0"/>
            </a:endParaRPr>
          </a:p>
        </p:txBody>
      </p:sp>
      <p:sp>
        <p:nvSpPr>
          <p:cNvPr id="4505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5D6E0584-FAD8-4924-B6DA-520E11BCD87D}" type="slidenum">
              <a:rPr lang="en-US">
                <a:cs typeface="Arial" charset="0"/>
              </a:rPr>
              <a:pPr fontAlgn="base">
                <a:spcBef>
                  <a:spcPct val="0"/>
                </a:spcBef>
                <a:spcAft>
                  <a:spcPct val="0"/>
                </a:spcAft>
              </a:pPr>
              <a:t>16</a:t>
            </a:fld>
            <a:endParaRPr lang="en-US">
              <a:cs typeface="Arial" charset="0"/>
            </a:endParaRPr>
          </a:p>
        </p:txBody>
      </p:sp>
    </p:spTree>
    <p:extLst>
      <p:ext uri="{BB962C8B-B14F-4D97-AF65-F5344CB8AC3E}">
        <p14:creationId xmlns:p14="http://schemas.microsoft.com/office/powerpoint/2010/main" xmlns="" val="252618174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Slide Image Placeholder 1"/>
          <p:cNvSpPr>
            <a:spLocks noGrp="1" noRot="1" noChangeAspect="1"/>
          </p:cNvSpPr>
          <p:nvPr>
            <p:ph type="sldImg"/>
          </p:nvPr>
        </p:nvSpPr>
        <p:spPr bwMode="auto">
          <a:noFill/>
          <a:ln>
            <a:solidFill>
              <a:srgbClr val="000000"/>
            </a:solidFill>
            <a:miter lim="800000"/>
            <a:headEnd/>
            <a:tailEnd/>
          </a:ln>
        </p:spPr>
      </p:sp>
      <p:sp>
        <p:nvSpPr>
          <p:cNvPr id="47106" name="Notes Placeholder 2"/>
          <p:cNvSpPr>
            <a:spLocks noGrp="1"/>
          </p:cNvSpPr>
          <p:nvPr>
            <p:ph type="body" idx="1"/>
          </p:nvPr>
        </p:nvSpPr>
        <p:spPr bwMode="auto">
          <a:xfrm>
            <a:off x="701675" y="4416425"/>
            <a:ext cx="5607050" cy="4786313"/>
          </a:xfrm>
          <a:noFill/>
        </p:spPr>
        <p:txBody>
          <a:bodyPr wrap="square" numCol="1" anchor="t" anchorCtr="0" compatLnSpc="1">
            <a:prstTxWarp prst="textNoShape">
              <a:avLst/>
            </a:prstTxWarp>
            <a:spAutoFit/>
          </a:bodyPr>
          <a:lstStyle/>
          <a:p>
            <a:pPr>
              <a:spcBef>
                <a:spcPct val="0"/>
              </a:spcBef>
            </a:pPr>
            <a:r>
              <a:rPr lang="el-GR" sz="1200" kern="1200" dirty="0" smtClean="0">
                <a:solidFill>
                  <a:schemeClr val="tx1"/>
                </a:solidFill>
                <a:effectLst/>
                <a:latin typeface="+mn-lt"/>
                <a:ea typeface="+mn-ea"/>
                <a:cs typeface="+mn-cs"/>
              </a:rPr>
              <a:t>Σε αρκετές ιστοσελίδες εμφανίζονται αναδυόμενα παράθυρα διαφημίσεων (</a:t>
            </a:r>
            <a:r>
              <a:rPr lang="en-US" sz="1200" kern="1200" dirty="0" smtClean="0">
                <a:solidFill>
                  <a:schemeClr val="tx1"/>
                </a:solidFill>
                <a:effectLst/>
                <a:latin typeface="+mn-lt"/>
                <a:ea typeface="+mn-ea"/>
                <a:cs typeface="+mn-cs"/>
              </a:rPr>
              <a:t>pop</a:t>
            </a:r>
            <a:r>
              <a:rPr lang="el-GR" sz="1200" kern="1200" dirty="0" smtClean="0">
                <a:solidFill>
                  <a:schemeClr val="tx1"/>
                </a:solidFill>
                <a:effectLst/>
                <a:latin typeface="+mn-lt"/>
                <a:ea typeface="+mn-ea"/>
                <a:cs typeface="+mn-cs"/>
              </a:rPr>
              <a:t>-</a:t>
            </a:r>
            <a:r>
              <a:rPr lang="en-US" sz="1200" kern="1200" dirty="0" smtClean="0">
                <a:solidFill>
                  <a:schemeClr val="tx1"/>
                </a:solidFill>
                <a:effectLst/>
                <a:latin typeface="+mn-lt"/>
                <a:ea typeface="+mn-ea"/>
                <a:cs typeface="+mn-cs"/>
              </a:rPr>
              <a:t>up ads</a:t>
            </a:r>
            <a:r>
              <a:rPr lang="el-GR" sz="1200" kern="1200" dirty="0" smtClean="0">
                <a:solidFill>
                  <a:schemeClr val="tx1"/>
                </a:solidFill>
                <a:effectLst/>
                <a:latin typeface="+mn-lt"/>
                <a:ea typeface="+mn-ea"/>
                <a:cs typeface="+mn-cs"/>
              </a:rPr>
              <a:t>), εικόνες που «επιπλέουν» (</a:t>
            </a:r>
            <a:r>
              <a:rPr lang="en-US" sz="1200" kern="1200" dirty="0" smtClean="0">
                <a:solidFill>
                  <a:schemeClr val="tx1"/>
                </a:solidFill>
                <a:effectLst/>
                <a:latin typeface="+mn-lt"/>
                <a:ea typeface="+mn-ea"/>
                <a:cs typeface="+mn-cs"/>
              </a:rPr>
              <a:t>floating images</a:t>
            </a:r>
            <a:r>
              <a:rPr lang="el-GR" sz="1200" kern="1200" dirty="0" smtClean="0">
                <a:solidFill>
                  <a:schemeClr val="tx1"/>
                </a:solidFill>
                <a:effectLst/>
                <a:latin typeface="+mn-lt"/>
                <a:ea typeface="+mn-ea"/>
                <a:cs typeface="+mn-cs"/>
              </a:rPr>
              <a:t>), διαφημιστικά πανό (</a:t>
            </a:r>
            <a:r>
              <a:rPr lang="en-US" sz="1200" kern="1200" dirty="0" smtClean="0">
                <a:solidFill>
                  <a:schemeClr val="tx1"/>
                </a:solidFill>
                <a:effectLst/>
                <a:latin typeface="+mn-lt"/>
                <a:ea typeface="+mn-ea"/>
                <a:cs typeface="+mn-cs"/>
              </a:rPr>
              <a:t>banners</a:t>
            </a:r>
            <a:r>
              <a:rPr lang="el-GR" sz="1200" kern="1200" dirty="0" smtClean="0">
                <a:solidFill>
                  <a:schemeClr val="tx1"/>
                </a:solidFill>
                <a:effectLst/>
                <a:latin typeface="+mn-lt"/>
                <a:ea typeface="+mn-ea"/>
                <a:cs typeface="+mn-cs"/>
              </a:rPr>
              <a:t>), μουσική και εντυπωσιακές κινούμενες εικόνες. </a:t>
            </a:r>
            <a:r>
              <a:rPr lang="en-US" sz="1200" kern="1200" dirty="0" smtClean="0">
                <a:solidFill>
                  <a:schemeClr val="tx1"/>
                </a:solidFill>
                <a:effectLst/>
                <a:latin typeface="+mn-lt"/>
                <a:ea typeface="+mn-ea"/>
                <a:cs typeface="+mn-cs"/>
              </a:rPr>
              <a:t>O</a:t>
            </a:r>
            <a:r>
              <a:rPr lang="el-GR" sz="1200" kern="1200" dirty="0" smtClean="0">
                <a:solidFill>
                  <a:schemeClr val="tx1"/>
                </a:solidFill>
                <a:effectLst/>
                <a:latin typeface="+mn-lt"/>
                <a:ea typeface="+mn-ea"/>
                <a:cs typeface="+mn-cs"/>
              </a:rPr>
              <a:t>ι συνολικές επενδύσεις σε διαφημιστικές καμπάνιες στο Διαδίκτυο, σε παγκόσμιο επίπεδο, είναι μεγαλύτερες από αυτές της τηλεόρασης. Οι τιμές ποικίλλουν ανάλογα με παράγοντες όπως η δημοτικότητα μιας ιστοσελίδας ή το πόσο πιθανό θεωρεί μια επιχείρηση ότι αυτοί που θα δουν τη διαφήμισή της θα πατήσουν επάνω και θα αγοράσουν το προϊόν. Η αναλογία κλικ προς αριθμό εμφανίσεων (</a:t>
            </a:r>
            <a:r>
              <a:rPr lang="el-GR" sz="1200" kern="1200" dirty="0" err="1" smtClean="0">
                <a:solidFill>
                  <a:schemeClr val="tx1"/>
                </a:solidFill>
                <a:effectLst/>
                <a:latin typeface="+mn-lt"/>
                <a:ea typeface="+mn-ea"/>
                <a:cs typeface="+mn-cs"/>
              </a:rPr>
              <a:t>click-through</a:t>
            </a:r>
            <a:r>
              <a:rPr lang="el-GR" sz="1200" kern="1200" dirty="0" smtClean="0">
                <a:solidFill>
                  <a:schemeClr val="tx1"/>
                </a:solidFill>
                <a:effectLst/>
                <a:latin typeface="+mn-lt"/>
                <a:ea typeface="+mn-ea"/>
                <a:cs typeface="+mn-cs"/>
              </a:rPr>
              <a:t> </a:t>
            </a:r>
            <a:r>
              <a:rPr lang="el-GR" sz="1200" kern="1200" dirty="0" err="1" smtClean="0">
                <a:solidFill>
                  <a:schemeClr val="tx1"/>
                </a:solidFill>
                <a:effectLst/>
                <a:latin typeface="+mn-lt"/>
                <a:ea typeface="+mn-ea"/>
                <a:cs typeface="+mn-cs"/>
              </a:rPr>
              <a:t>rate</a:t>
            </a:r>
            <a:r>
              <a:rPr lang="el-GR" sz="1200" kern="1200" dirty="0" smtClean="0">
                <a:solidFill>
                  <a:schemeClr val="tx1"/>
                </a:solidFill>
                <a:effectLst/>
                <a:latin typeface="+mn-lt"/>
                <a:ea typeface="+mn-ea"/>
                <a:cs typeface="+mn-cs"/>
              </a:rPr>
              <a:t> – CTR) είναι ένας βασικός δείκτης μέτρησης απόδοσης για αυτού του είδους τις διαφημίσεις. Υπολογίζεται διαιρώντας τον αριθμό των επισκεπτών που πάτησαν επάνω σε μια διαφήμιση με τον αριθμό των εμφανίσεών της. Κατά κανόνα, η αναλογία κλικ προς αριθμό εμφανίσεων για τα διαφημιστικά πανό δεν είναι μεγάλη• κυμαίνεται συνήθως κάτω του 1%</a:t>
            </a:r>
            <a:endParaRPr lang="el-GR" dirty="0" smtClean="0">
              <a:latin typeface="Arial" charset="0"/>
              <a:cs typeface="Arial" charset="0"/>
            </a:endParaRPr>
          </a:p>
          <a:p>
            <a:pPr>
              <a:spcBef>
                <a:spcPct val="0"/>
              </a:spcBef>
            </a:pPr>
            <a:endParaRPr lang="el-GR" dirty="0" smtClean="0">
              <a:latin typeface="Arial" charset="0"/>
              <a:cs typeface="Arial" charset="0"/>
            </a:endParaRPr>
          </a:p>
          <a:p>
            <a:pPr>
              <a:spcBef>
                <a:spcPct val="0"/>
              </a:spcBef>
            </a:pPr>
            <a:endParaRPr lang="el-GR" dirty="0" smtClean="0">
              <a:latin typeface="Arial" charset="0"/>
              <a:cs typeface="Arial" charset="0"/>
            </a:endParaRPr>
          </a:p>
          <a:p>
            <a:pPr>
              <a:spcBef>
                <a:spcPct val="0"/>
              </a:spcBef>
            </a:pPr>
            <a:r>
              <a:rPr lang="el-GR" dirty="0" smtClean="0">
                <a:latin typeface="Arial" charset="0"/>
                <a:cs typeface="Arial" charset="0"/>
              </a:rPr>
              <a:t>Το </a:t>
            </a:r>
            <a:r>
              <a:rPr lang="el-GR" dirty="0" err="1" smtClean="0">
                <a:latin typeface="Arial" charset="0"/>
                <a:cs typeface="Arial" charset="0"/>
              </a:rPr>
              <a:t>cookie</a:t>
            </a:r>
            <a:r>
              <a:rPr lang="el-GR" dirty="0" smtClean="0">
                <a:latin typeface="Arial" charset="0"/>
                <a:cs typeface="Arial" charset="0"/>
              </a:rPr>
              <a:t> είναι ένα μικρό αρχείο κειμένου, το οποίο ο διακομιστής μιας ιστοσελίδας αφήνει σε έναν υπολογιστή, όταν αυτός επισκέπτεται μια ιστοσελίδα, και το ανακτά όταν οι ίδιος υπολογιστής ξαναμπεί στην ιστοσελίδα, συνήθως με στόχο να την εξατομικεύσει. Το αρχείο αυτό περιλαμβάνει συνήθως έναν μοναδικό κωδικό, καθώς και πληροφορίες, όπως την ημερομηνία, την ώρα και τη συγκεκριμένη σελίδα την οποία επισκέφθηκε κάποιος. Το </a:t>
            </a:r>
            <a:r>
              <a:rPr lang="el-GR" dirty="0" err="1" smtClean="0">
                <a:latin typeface="Arial" charset="0"/>
                <a:cs typeface="Arial" charset="0"/>
              </a:rPr>
              <a:t>cookie</a:t>
            </a:r>
            <a:r>
              <a:rPr lang="el-GR" dirty="0" smtClean="0">
                <a:latin typeface="Arial" charset="0"/>
                <a:cs typeface="Arial" charset="0"/>
              </a:rPr>
              <a:t> είναι ακόμα σε θέση να αποθηκεύσει πληροφορίες που παρέχει ο ίδιος ο χρήστης, όπως τον ταχυδρομικό κωδικό της πόλης για την οποία ψάχνει τον καιρό σε μια ιστοσελίδα πρόγνωσης. Όταν ο χρήστης επιστρέψει στην εν λόγω ιστοσελίδα, αυτή εμφανίζει αμέσως τον καιρό της πόλης για την οποία ο χρήστης είχε αρχικά ενδιαφερθεί. Οι ιστοσελίδες ηλεκτρονικού εμπορίου βασίζονται στα </a:t>
            </a:r>
            <a:r>
              <a:rPr lang="el-GR" dirty="0" err="1" smtClean="0">
                <a:latin typeface="Arial" charset="0"/>
                <a:cs typeface="Arial" charset="0"/>
              </a:rPr>
              <a:t>cookies</a:t>
            </a:r>
            <a:r>
              <a:rPr lang="el-GR" dirty="0" smtClean="0">
                <a:latin typeface="Arial" charset="0"/>
                <a:cs typeface="Arial" charset="0"/>
              </a:rPr>
              <a:t> για την παρακολούθηση των προϊόντων που ο καταναλωτής τοποθετεί στο καλάθι αγορών του. Καθώς ο αγοραστής επιλέγει προϊόντα, ο διακομιστής ιστού ανακτά τον μοναδικό κωδικό του πελάτη και τον καταχωρεί μαζί με τον αριθμό προϊόντων που επέλεξε στη βάση δεδομένων του.</a:t>
            </a:r>
            <a:r>
              <a:rPr lang="el-GR" baseline="0" dirty="0" smtClean="0">
                <a:latin typeface="Arial" charset="0"/>
                <a:cs typeface="Arial" charset="0"/>
              </a:rPr>
              <a:t> </a:t>
            </a:r>
            <a:r>
              <a:rPr lang="el-GR" sz="1200" kern="1200" dirty="0" smtClean="0">
                <a:solidFill>
                  <a:schemeClr val="tx1"/>
                </a:solidFill>
                <a:effectLst/>
                <a:latin typeface="+mn-lt"/>
                <a:ea typeface="+mn-ea"/>
                <a:cs typeface="+mn-cs"/>
              </a:rPr>
              <a:t>Η ιστοσελίδα μπορεί επίσης να είναι σε θέση να προβάλλει </a:t>
            </a:r>
            <a:r>
              <a:rPr lang="el-GR" sz="1200" kern="1200" dirty="0" err="1" smtClean="0">
                <a:solidFill>
                  <a:schemeClr val="tx1"/>
                </a:solidFill>
                <a:effectLst/>
                <a:latin typeface="+mn-lt"/>
                <a:ea typeface="+mn-ea"/>
                <a:cs typeface="+mn-cs"/>
              </a:rPr>
              <a:t>στοχευμένες</a:t>
            </a:r>
            <a:r>
              <a:rPr lang="el-GR" sz="1200" kern="1200" dirty="0" smtClean="0">
                <a:solidFill>
                  <a:schemeClr val="tx1"/>
                </a:solidFill>
                <a:effectLst/>
                <a:latin typeface="+mn-lt"/>
                <a:ea typeface="+mn-ea"/>
                <a:cs typeface="+mn-cs"/>
              </a:rPr>
              <a:t> διαφημίσεις και προτάσεις αγορών, χωρίς να απαιτεί από το χρήστη να συνδεθεί στο σύστημα, απλώς ανακτώντας το </a:t>
            </a:r>
            <a:r>
              <a:rPr lang="en-US" sz="1200" kern="1200" dirty="0" smtClean="0">
                <a:solidFill>
                  <a:schemeClr val="tx1"/>
                </a:solidFill>
                <a:effectLst/>
                <a:latin typeface="+mn-lt"/>
                <a:ea typeface="+mn-ea"/>
                <a:cs typeface="+mn-cs"/>
              </a:rPr>
              <a:t>cookie</a:t>
            </a:r>
            <a:r>
              <a:rPr lang="el-GR" sz="1200" kern="1200" dirty="0" smtClean="0">
                <a:solidFill>
                  <a:schemeClr val="tx1"/>
                </a:solidFill>
                <a:effectLst/>
                <a:latin typeface="+mn-lt"/>
                <a:ea typeface="+mn-ea"/>
                <a:cs typeface="+mn-cs"/>
              </a:rPr>
              <a:t> του και ελέγχοντας ποια προϊόντα έχει κοιτάξει στο παρελθόν ο συγκεκριμένος κωδικός. </a:t>
            </a:r>
          </a:p>
          <a:p>
            <a:pPr>
              <a:spcBef>
                <a:spcPct val="0"/>
              </a:spcBef>
            </a:pPr>
            <a:endParaRPr lang="el-GR" sz="1200" kern="1200" dirty="0" smtClean="0">
              <a:solidFill>
                <a:schemeClr val="tx1"/>
              </a:solidFill>
              <a:effectLst/>
              <a:latin typeface="+mn-lt"/>
              <a:ea typeface="+mn-ea"/>
              <a:cs typeface="+mn-cs"/>
            </a:endParaRPr>
          </a:p>
          <a:p>
            <a:pPr>
              <a:spcBef>
                <a:spcPct val="0"/>
              </a:spcBef>
            </a:pPr>
            <a:endParaRPr lang="en-US" dirty="0" smtClean="0">
              <a:latin typeface="Arial" charset="0"/>
              <a:cs typeface="Arial" charset="0"/>
            </a:endParaRPr>
          </a:p>
          <a:p>
            <a:pPr>
              <a:spcBef>
                <a:spcPct val="0"/>
              </a:spcBef>
            </a:pPr>
            <a:r>
              <a:rPr lang="el-GR" dirty="0" smtClean="0">
                <a:latin typeface="Arial" charset="0"/>
                <a:cs typeface="Arial" charset="0"/>
              </a:rPr>
              <a:t>Πλέον, έχουν δημιουργηθεί διαφημιστικά δίκτυα (ad </a:t>
            </a:r>
            <a:r>
              <a:rPr lang="el-GR" dirty="0" err="1" smtClean="0">
                <a:latin typeface="Arial" charset="0"/>
                <a:cs typeface="Arial" charset="0"/>
              </a:rPr>
              <a:t>networks</a:t>
            </a:r>
            <a:r>
              <a:rPr lang="el-GR" dirty="0" smtClean="0">
                <a:latin typeface="Arial" charset="0"/>
                <a:cs typeface="Arial" charset="0"/>
              </a:rPr>
              <a:t>), τα οποία παρέχουν υπηρεσίες βελτιωμένης στόχευσης. Δημιουργούν διαφημιστικά πανό και άλλου είδους διαφημίσεις για τους πελάτες τους και αποθηκεύουν τα δικά τους </a:t>
            </a:r>
            <a:r>
              <a:rPr lang="el-GR" dirty="0" err="1" smtClean="0">
                <a:latin typeface="Arial" charset="0"/>
                <a:cs typeface="Arial" charset="0"/>
              </a:rPr>
              <a:t>cookies</a:t>
            </a:r>
            <a:r>
              <a:rPr lang="el-GR" dirty="0" smtClean="0">
                <a:latin typeface="Arial" charset="0"/>
                <a:cs typeface="Arial" charset="0"/>
              </a:rPr>
              <a:t> κάθε φορά που κάποιος επισκέπτεται τις ιστοσελίδες των πελατών τους. Αυτά ονομάζονται </a:t>
            </a:r>
            <a:r>
              <a:rPr lang="el-GR" dirty="0" err="1" smtClean="0">
                <a:latin typeface="Arial" charset="0"/>
                <a:cs typeface="Arial" charset="0"/>
              </a:rPr>
              <a:t>cookies</a:t>
            </a:r>
            <a:r>
              <a:rPr lang="el-GR" dirty="0" smtClean="0">
                <a:latin typeface="Arial" charset="0"/>
                <a:cs typeface="Arial" charset="0"/>
              </a:rPr>
              <a:t> τρίτων (</a:t>
            </a:r>
            <a:r>
              <a:rPr lang="el-GR" dirty="0" err="1" smtClean="0">
                <a:latin typeface="Arial" charset="0"/>
                <a:cs typeface="Arial" charset="0"/>
              </a:rPr>
              <a:t>third-party</a:t>
            </a:r>
            <a:r>
              <a:rPr lang="el-GR" dirty="0" smtClean="0">
                <a:latin typeface="Arial" charset="0"/>
                <a:cs typeface="Arial" charset="0"/>
              </a:rPr>
              <a:t> </a:t>
            </a:r>
            <a:r>
              <a:rPr lang="el-GR" dirty="0" err="1" smtClean="0">
                <a:latin typeface="Arial" charset="0"/>
                <a:cs typeface="Arial" charset="0"/>
              </a:rPr>
              <a:t>cookies</a:t>
            </a:r>
            <a:r>
              <a:rPr lang="el-GR" dirty="0" smtClean="0">
                <a:latin typeface="Arial" charset="0"/>
                <a:cs typeface="Arial" charset="0"/>
              </a:rPr>
              <a:t>), διότι δεν συνδέονται μόνο με την ιστοσελίδα που επισκέπτεται κάποιος. Αντίθετα, επιτρέπουν στα διαφημιστικά δίκτυα να εντοπίζουν τους επισκέπτες κάθε ιστοσελίδας των πελατών τους και κατόπιν να εμφανίζουν </a:t>
            </a:r>
            <a:r>
              <a:rPr lang="el-GR" dirty="0" err="1" smtClean="0">
                <a:latin typeface="Arial" charset="0"/>
                <a:cs typeface="Arial" charset="0"/>
              </a:rPr>
              <a:t>στοχευμένες</a:t>
            </a:r>
            <a:r>
              <a:rPr lang="el-GR" dirty="0" smtClean="0">
                <a:latin typeface="Arial" charset="0"/>
                <a:cs typeface="Arial" charset="0"/>
              </a:rPr>
              <a:t> διαφημίσεις σε άλλες ιστοσελίδες. </a:t>
            </a:r>
            <a:r>
              <a:rPr lang="en-US" dirty="0" smtClean="0">
                <a:latin typeface="Arial" charset="0"/>
                <a:cs typeface="Arial" charset="0"/>
              </a:rPr>
              <a:t> </a:t>
            </a:r>
          </a:p>
        </p:txBody>
      </p:sp>
      <p:sp>
        <p:nvSpPr>
          <p:cNvPr id="4710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549114C2-8C6F-4C3E-A354-1080A84D8992}" type="slidenum">
              <a:rPr lang="en-US">
                <a:cs typeface="Arial" charset="0"/>
              </a:rPr>
              <a:pPr fontAlgn="base">
                <a:spcBef>
                  <a:spcPct val="0"/>
                </a:spcBef>
                <a:spcAft>
                  <a:spcPct val="0"/>
                </a:spcAft>
              </a:pPr>
              <a:t>17</a:t>
            </a:fld>
            <a:endParaRPr lang="en-US">
              <a:cs typeface="Arial" charset="0"/>
            </a:endParaRPr>
          </a:p>
        </p:txBody>
      </p:sp>
    </p:spTree>
    <p:extLst>
      <p:ext uri="{BB962C8B-B14F-4D97-AF65-F5344CB8AC3E}">
        <p14:creationId xmlns:p14="http://schemas.microsoft.com/office/powerpoint/2010/main" xmlns="" val="289994846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Slide Image Placeholder 1"/>
          <p:cNvSpPr>
            <a:spLocks noGrp="1" noRot="1" noChangeAspect="1"/>
          </p:cNvSpPr>
          <p:nvPr>
            <p:ph type="sldImg"/>
          </p:nvPr>
        </p:nvSpPr>
        <p:spPr bwMode="auto">
          <a:noFill/>
          <a:ln>
            <a:solidFill>
              <a:srgbClr val="000000"/>
            </a:solidFill>
            <a:miter lim="800000"/>
            <a:headEnd/>
            <a:tailEnd/>
          </a:ln>
        </p:spPr>
      </p:sp>
      <p:sp>
        <p:nvSpPr>
          <p:cNvPr id="49154" name="Notes Placeholder 2"/>
          <p:cNvSpPr>
            <a:spLocks noGrp="1"/>
          </p:cNvSpPr>
          <p:nvPr>
            <p:ph type="body" idx="1"/>
          </p:nvPr>
        </p:nvSpPr>
        <p:spPr bwMode="auto">
          <a:noFill/>
        </p:spPr>
        <p:txBody>
          <a:bodyPr wrap="square" numCol="1" anchor="t" anchorCtr="0" compatLnSpc="1">
            <a:prstTxWarp prst="textNoShape">
              <a:avLst/>
            </a:prstTxWarp>
            <a:normAutofit fontScale="92500" lnSpcReduction="10000"/>
          </a:bodyPr>
          <a:lstStyle/>
          <a:p>
            <a:pPr>
              <a:spcBef>
                <a:spcPct val="0"/>
              </a:spcBef>
            </a:pPr>
            <a:r>
              <a:rPr lang="el-GR" dirty="0" smtClean="0">
                <a:latin typeface="Arial" charset="0"/>
                <a:cs typeface="Arial" charset="0"/>
              </a:rPr>
              <a:t>Η </a:t>
            </a:r>
            <a:r>
              <a:rPr lang="el-GR" dirty="0" err="1" smtClean="0">
                <a:latin typeface="Arial" charset="0"/>
                <a:cs typeface="Arial" charset="0"/>
              </a:rPr>
              <a:t>Google</a:t>
            </a:r>
            <a:r>
              <a:rPr lang="el-GR" dirty="0" smtClean="0">
                <a:latin typeface="Arial" charset="0"/>
                <a:cs typeface="Arial" charset="0"/>
              </a:rPr>
              <a:t> υπήρξε πρωτοπόρος μιας απλής προσέγγισης μάρκετινγκ, η οποία βασίζεται στους όρους αναζήτησης των χρηστών της αντί για τα </a:t>
            </a:r>
            <a:r>
              <a:rPr lang="el-GR" dirty="0" err="1" smtClean="0">
                <a:latin typeface="Arial" charset="0"/>
                <a:cs typeface="Arial" charset="0"/>
              </a:rPr>
              <a:t>cookies</a:t>
            </a:r>
            <a:r>
              <a:rPr lang="el-GR" dirty="0" smtClean="0">
                <a:latin typeface="Arial" charset="0"/>
                <a:cs typeface="Arial" charset="0"/>
              </a:rPr>
              <a:t>. Με το σκεπτικό ότι οι όροι αναζήτησης που κάποιος χρησιμοποιεί αντανακλούν τα τρέχοντα κίνητρά του, η </a:t>
            </a:r>
            <a:r>
              <a:rPr lang="el-GR" dirty="0" err="1" smtClean="0">
                <a:latin typeface="Arial" charset="0"/>
                <a:cs typeface="Arial" charset="0"/>
              </a:rPr>
              <a:t>Google</a:t>
            </a:r>
            <a:r>
              <a:rPr lang="el-GR" dirty="0" smtClean="0">
                <a:latin typeface="Arial" charset="0"/>
                <a:cs typeface="Arial" charset="0"/>
              </a:rPr>
              <a:t> ανέπτυξε το πρόγραμμα </a:t>
            </a:r>
            <a:r>
              <a:rPr lang="el-GR" dirty="0" err="1" smtClean="0">
                <a:latin typeface="Arial" charset="0"/>
                <a:cs typeface="Arial" charset="0"/>
              </a:rPr>
              <a:t>Adwords</a:t>
            </a:r>
            <a:r>
              <a:rPr lang="el-GR" dirty="0" smtClean="0">
                <a:latin typeface="Arial" charset="0"/>
                <a:cs typeface="Arial" charset="0"/>
              </a:rPr>
              <a:t>, το οποίο εμφανίζει μικρές διαφημίσεις που σχετίζονται με τους όρους αναζήτησης που κάθε φορά κάποιος εισάγει, σε μια λίστα με «διαφημίσεις σε σχέση με το ερώτημα» (</a:t>
            </a:r>
            <a:r>
              <a:rPr lang="el-GR" dirty="0" err="1" smtClean="0">
                <a:latin typeface="Arial" charset="0"/>
                <a:cs typeface="Arial" charset="0"/>
              </a:rPr>
              <a:t>sponsored</a:t>
            </a:r>
            <a:r>
              <a:rPr lang="el-GR" dirty="0" smtClean="0">
                <a:latin typeface="Arial" charset="0"/>
                <a:cs typeface="Arial" charset="0"/>
              </a:rPr>
              <a:t> </a:t>
            </a:r>
            <a:r>
              <a:rPr lang="el-GR" dirty="0" err="1" smtClean="0">
                <a:latin typeface="Arial" charset="0"/>
                <a:cs typeface="Arial" charset="0"/>
              </a:rPr>
              <a:t>links</a:t>
            </a:r>
            <a:r>
              <a:rPr lang="el-GR" dirty="0" smtClean="0">
                <a:latin typeface="Arial" charset="0"/>
                <a:cs typeface="Arial" charset="0"/>
              </a:rPr>
              <a:t>). Το εάν θα εμφανιστούν ή όχι διαφημίσεις σχετικές με τη λέξη-κλειδί που εισάγει ένας χρήστης και αντιστοιχεί σε κάποια που ένας οργανισμός έχει επιλέξει για την καμπάνια του εξαρτάται εν μέρει από τα πόσα χρήματα είναι διατεθειμένος να πληρώνει κάθε μέρα. Σε αντίθεση με όσους επιλέγουν τη λύση των διαφημίσεων τύπου πανό, οι διαφημιζόμενοι πληρώνουν μόνο εάν κάποιος πατήσει επάνω στη διαφήμισή τους, και όχι για κάθε φορά που αυτή θα εμφανιστεί. </a:t>
            </a:r>
            <a:endParaRPr lang="en-US" dirty="0" smtClean="0">
              <a:latin typeface="Arial" charset="0"/>
              <a:cs typeface="Arial" charset="0"/>
            </a:endParaRPr>
          </a:p>
          <a:p>
            <a:pPr>
              <a:spcBef>
                <a:spcPct val="0"/>
              </a:spcBef>
            </a:pPr>
            <a:endParaRPr lang="en-US" dirty="0" smtClean="0">
              <a:latin typeface="Arial" charset="0"/>
              <a:cs typeface="Arial" charset="0"/>
            </a:endParaRPr>
          </a:p>
          <a:p>
            <a:pPr>
              <a:spcBef>
                <a:spcPct val="0"/>
              </a:spcBef>
            </a:pPr>
            <a:r>
              <a:rPr lang="el-GR" dirty="0" smtClean="0">
                <a:latin typeface="Arial" charset="0"/>
                <a:cs typeface="Arial" charset="0"/>
              </a:rPr>
              <a:t>Οι διαφημίσεις αυτές αποτελούνται μόνο από κείμενο και είναι σχετικά μικρές, ούτως ώστε να είναι περισσότερο διακριτικές από τα εντυπωσιακά διαφημιστικά πανό ή τα αναδυόμενα παράθυρα. Παράλληλα, είναι εξαιρετικά </a:t>
            </a:r>
            <a:r>
              <a:rPr lang="el-GR" dirty="0" err="1" smtClean="0">
                <a:latin typeface="Arial" charset="0"/>
                <a:cs typeface="Arial" charset="0"/>
              </a:rPr>
              <a:t>στοχευμένες</a:t>
            </a:r>
            <a:r>
              <a:rPr lang="el-GR" dirty="0" smtClean="0">
                <a:latin typeface="Arial" charset="0"/>
                <a:cs typeface="Arial" charset="0"/>
              </a:rPr>
              <a:t> και αποτελεσματικές. Τα έσοδα για την </a:t>
            </a:r>
            <a:r>
              <a:rPr lang="el-GR" dirty="0" err="1" smtClean="0">
                <a:latin typeface="Arial" charset="0"/>
                <a:cs typeface="Arial" charset="0"/>
              </a:rPr>
              <a:t>Google</a:t>
            </a:r>
            <a:r>
              <a:rPr lang="el-GR" dirty="0" smtClean="0">
                <a:latin typeface="Arial" charset="0"/>
                <a:cs typeface="Arial" charset="0"/>
              </a:rPr>
              <a:t> από αυτή την πηγή αποτελούν το μεγαλύτερο μέρος των συνολικών της εσόδων, πάνω από 20 δισεκατομμύρια δολάρια. </a:t>
            </a:r>
            <a:r>
              <a:rPr lang="el-GR" sz="1200" kern="1200" dirty="0" smtClean="0">
                <a:solidFill>
                  <a:schemeClr val="tx1"/>
                </a:solidFill>
                <a:effectLst/>
                <a:latin typeface="+mn-lt"/>
                <a:ea typeface="+mn-ea"/>
                <a:cs typeface="+mn-cs"/>
              </a:rPr>
              <a:t>Επειδή ακριβώς η διαδικτυακή διαφήμιση μπορεί να αποβεί ιδιαίτερα αποτελεσματική και προσοδοφόρα, οι επιχειρήσεις ανταγωνίζονται έντονα για την προσέλκυση χρηστών. </a:t>
            </a:r>
            <a:endParaRPr lang="el-GR" dirty="0" smtClean="0">
              <a:latin typeface="Arial" charset="0"/>
              <a:cs typeface="Arial" charset="0"/>
            </a:endParaRPr>
          </a:p>
          <a:p>
            <a:pPr>
              <a:spcBef>
                <a:spcPct val="0"/>
              </a:spcBef>
            </a:pPr>
            <a:endParaRPr lang="el-GR" dirty="0" smtClean="0">
              <a:latin typeface="Arial" charset="0"/>
              <a:cs typeface="Arial" charset="0"/>
            </a:endParaRPr>
          </a:p>
          <a:p>
            <a:pPr>
              <a:spcBef>
                <a:spcPct val="0"/>
              </a:spcBef>
            </a:pPr>
            <a:r>
              <a:rPr lang="el-GR" sz="1200" kern="1200" dirty="0" smtClean="0">
                <a:solidFill>
                  <a:schemeClr val="tx1"/>
                </a:solidFill>
                <a:effectLst/>
                <a:latin typeface="+mn-lt"/>
                <a:ea typeface="+mn-ea"/>
                <a:cs typeface="+mn-cs"/>
              </a:rPr>
              <a:t>Παρότι το διαδικτυακό μάρκετινγκ προσφέρει τρομερές προοπτικές, εμπεριέχει παράλληλα και πολλές προκλήσεις. Μία από αυτές είναι σίγουρα οι απάτες, το ίδιο και οι ατυχείς ή ντροπιαστικές τοποθετήσεις προϊόντων. Τα </a:t>
            </a:r>
            <a:r>
              <a:rPr lang="en-US" sz="1200" kern="1200" dirty="0" smtClean="0">
                <a:solidFill>
                  <a:schemeClr val="tx1"/>
                </a:solidFill>
                <a:effectLst/>
                <a:latin typeface="+mn-lt"/>
                <a:ea typeface="+mn-ea"/>
                <a:cs typeface="+mn-cs"/>
              </a:rPr>
              <a:t>cookies</a:t>
            </a:r>
            <a:r>
              <a:rPr lang="el-GR" sz="1200" kern="1200" dirty="0" smtClean="0">
                <a:solidFill>
                  <a:schemeClr val="tx1"/>
                </a:solidFill>
                <a:effectLst/>
                <a:latin typeface="+mn-lt"/>
                <a:ea typeface="+mn-ea"/>
                <a:cs typeface="+mn-cs"/>
              </a:rPr>
              <a:t> τρίτων είναι επίσης αμφιλεγόμενα, από άποψη προστασίας των προσωπικών δεδομένων. Μπορεί η περιήγηση στον ιστό να δείχνει ανώνυμη, τα ψηφιακά ίχνη που αφήνονται όμως είναι πολύ βαθύτερα απ’ ό,τι θεωρούν οι περισσότεροι άνθρωποι. </a:t>
            </a:r>
            <a:endParaRPr lang="en-US" dirty="0" smtClean="0">
              <a:latin typeface="Arial" charset="0"/>
              <a:cs typeface="Arial" charset="0"/>
            </a:endParaRPr>
          </a:p>
        </p:txBody>
      </p:sp>
      <p:sp>
        <p:nvSpPr>
          <p:cNvPr id="4915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315B4D20-8968-4E36-B9F6-E758B9C12223}" type="slidenum">
              <a:rPr lang="en-US">
                <a:cs typeface="Arial" charset="0"/>
              </a:rPr>
              <a:pPr fontAlgn="base">
                <a:spcBef>
                  <a:spcPct val="0"/>
                </a:spcBef>
                <a:spcAft>
                  <a:spcPct val="0"/>
                </a:spcAft>
              </a:pPr>
              <a:t>18</a:t>
            </a:fld>
            <a:endParaRPr lang="en-US">
              <a:cs typeface="Arial" charset="0"/>
            </a:endParaRPr>
          </a:p>
        </p:txBody>
      </p:sp>
    </p:spTree>
    <p:extLst>
      <p:ext uri="{BB962C8B-B14F-4D97-AF65-F5344CB8AC3E}">
        <p14:creationId xmlns:p14="http://schemas.microsoft.com/office/powerpoint/2010/main" xmlns="" val="78760934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Slide Image Placeholder 1"/>
          <p:cNvSpPr>
            <a:spLocks noGrp="1" noRot="1" noChangeAspect="1"/>
          </p:cNvSpPr>
          <p:nvPr>
            <p:ph type="sldImg"/>
          </p:nvPr>
        </p:nvSpPr>
        <p:spPr bwMode="auto">
          <a:noFill/>
          <a:ln>
            <a:solidFill>
              <a:srgbClr val="000000"/>
            </a:solidFill>
            <a:miter lim="800000"/>
            <a:headEnd/>
            <a:tailEnd/>
          </a:ln>
        </p:spPr>
      </p:sp>
      <p:sp>
        <p:nvSpPr>
          <p:cNvPr id="51202" name="Notes Placeholder 2"/>
          <p:cNvSpPr>
            <a:spLocks noGrp="1"/>
          </p:cNvSpPr>
          <p:nvPr>
            <p:ph type="body" idx="1"/>
          </p:nvPr>
        </p:nvSpPr>
        <p:spPr bwMode="auto">
          <a:xfrm>
            <a:off x="701675" y="4416425"/>
            <a:ext cx="5607050" cy="4786313"/>
          </a:xfrm>
          <a:noFill/>
        </p:spPr>
        <p:txBody>
          <a:bodyPr wrap="square" numCol="1" anchor="t" anchorCtr="0" compatLnSpc="1">
            <a:prstTxWarp prst="textNoShape">
              <a:avLst/>
            </a:prstTxWarp>
            <a:spAutoFit/>
          </a:bodyPr>
          <a:lstStyle/>
          <a:p>
            <a:pPr>
              <a:spcBef>
                <a:spcPct val="0"/>
              </a:spcBef>
            </a:pPr>
            <a:r>
              <a:rPr lang="el-GR" dirty="0" smtClean="0">
                <a:latin typeface="Arial" charset="0"/>
                <a:cs typeface="Arial" charset="0"/>
              </a:rPr>
              <a:t>Ο όρος Web 2.0 αναφέρεται στην επόμενη γενιά του Διαδικτύου, όπου η έμφαση δίνεται στην αλληλεπίδραση, στη συνομιλία, στη συμμετοχή, στη συνεργασία και στις ατελείωτες πηγές και ροές δεδομένων. Παρότι συνεχώς εμφανίζονται νέες τεχνολογίες για την υποστήριξη αυτών των δραστηριοτήτων, το Web 2.0 σχετίζεται λιγότερο με τις τεχνολογίες αυτές και περισσότερο με τους τρόπους με τους οποίους οι άνθρωποι και οι οργανισμοί χρησιμοποιούν το Διαδίκτυο.</a:t>
            </a:r>
          </a:p>
          <a:p>
            <a:pPr>
              <a:spcBef>
                <a:spcPct val="0"/>
              </a:spcBef>
            </a:pPr>
            <a:endParaRPr lang="el-GR" dirty="0" smtClean="0">
              <a:latin typeface="Arial" charset="0"/>
              <a:cs typeface="Arial" charset="0"/>
            </a:endParaRPr>
          </a:p>
          <a:p>
            <a:pPr>
              <a:spcBef>
                <a:spcPct val="0"/>
              </a:spcBef>
            </a:pPr>
            <a:r>
              <a:rPr lang="el-GR" sz="1200" kern="1200" dirty="0" smtClean="0">
                <a:solidFill>
                  <a:schemeClr val="tx1"/>
                </a:solidFill>
                <a:effectLst/>
                <a:latin typeface="+mn-lt"/>
                <a:ea typeface="+mn-ea"/>
                <a:cs typeface="+mn-cs"/>
              </a:rPr>
              <a:t>Μια σημαντική τάση για το </a:t>
            </a:r>
            <a:r>
              <a:rPr lang="en-US" sz="1200" kern="1200" dirty="0" smtClean="0">
                <a:solidFill>
                  <a:schemeClr val="tx1"/>
                </a:solidFill>
                <a:effectLst/>
                <a:latin typeface="+mn-lt"/>
                <a:ea typeface="+mn-ea"/>
                <a:cs typeface="+mn-cs"/>
              </a:rPr>
              <a:t>Web</a:t>
            </a:r>
            <a:r>
              <a:rPr lang="el-GR" sz="1200" kern="1200" dirty="0" smtClean="0">
                <a:solidFill>
                  <a:schemeClr val="tx1"/>
                </a:solidFill>
                <a:effectLst/>
                <a:latin typeface="+mn-lt"/>
                <a:ea typeface="+mn-ea"/>
                <a:cs typeface="+mn-cs"/>
              </a:rPr>
              <a:t> 2.0 είναι ότι δεν αποτελεί μόνο πλατφόρμα για την προσφορά λογισμικού ως υπηρεσία ή για την παρουσίαση χρήσιμων διαδικτυακών εφαρμογών, αλλά και για την αξιοποίηση της συλλογικής νοημοσύνης (</a:t>
            </a:r>
            <a:r>
              <a:rPr lang="en-US" sz="1200" kern="1200" dirty="0" smtClean="0">
                <a:solidFill>
                  <a:schemeClr val="tx1"/>
                </a:solidFill>
                <a:effectLst/>
                <a:latin typeface="+mn-lt"/>
                <a:ea typeface="+mn-ea"/>
                <a:cs typeface="+mn-cs"/>
              </a:rPr>
              <a:t>collective intelligence</a:t>
            </a:r>
            <a:r>
              <a:rPr lang="el-GR" sz="1200" kern="1200" dirty="0" smtClean="0">
                <a:solidFill>
                  <a:schemeClr val="tx1"/>
                </a:solidFill>
                <a:effectLst/>
                <a:latin typeface="+mn-lt"/>
                <a:ea typeface="+mn-ea"/>
                <a:cs typeface="+mn-cs"/>
              </a:rPr>
              <a:t>) όλων των χρηστών του. Ο όρος </a:t>
            </a:r>
            <a:r>
              <a:rPr lang="el-GR" sz="1200" kern="1200" dirty="0" err="1" smtClean="0">
                <a:solidFill>
                  <a:schemeClr val="tx1"/>
                </a:solidFill>
                <a:effectLst/>
                <a:latin typeface="+mn-lt"/>
                <a:ea typeface="+mn-ea"/>
                <a:cs typeface="+mn-cs"/>
              </a:rPr>
              <a:t>crowdsourcing</a:t>
            </a:r>
            <a:r>
              <a:rPr lang="el-GR" sz="1200" kern="1200" dirty="0" smtClean="0">
                <a:solidFill>
                  <a:schemeClr val="tx1"/>
                </a:solidFill>
                <a:effectLst/>
                <a:latin typeface="+mn-lt"/>
                <a:ea typeface="+mn-ea"/>
                <a:cs typeface="+mn-cs"/>
              </a:rPr>
              <a:t> (</a:t>
            </a:r>
            <a:r>
              <a:rPr lang="el-GR" sz="1200" kern="1200" dirty="0" err="1" smtClean="0">
                <a:solidFill>
                  <a:schemeClr val="tx1"/>
                </a:solidFill>
                <a:effectLst/>
                <a:latin typeface="+mn-lt"/>
                <a:ea typeface="+mn-ea"/>
                <a:cs typeface="+mn-cs"/>
              </a:rPr>
              <a:t>πληθοπορισμός</a:t>
            </a:r>
            <a:r>
              <a:rPr lang="el-GR" sz="1200" kern="1200" dirty="0" smtClean="0">
                <a:solidFill>
                  <a:schemeClr val="tx1"/>
                </a:solidFill>
                <a:effectLst/>
                <a:latin typeface="+mn-lt"/>
                <a:ea typeface="+mn-ea"/>
                <a:cs typeface="+mn-cs"/>
              </a:rPr>
              <a:t>) περιγράφει τον τρόπο με τον οποίο διάφορες εργασίες μπορούν να ανατεθούν σε μεγάλες διάσπαρτες ομάδες ή κοινότητες, οι οποίες συχνά προσφέρουν τη συνδρομή τους εθελοντικά. Σε αντιδιαστολή με το </a:t>
            </a:r>
            <a:r>
              <a:rPr lang="en-US" sz="1200" kern="1200" dirty="0" smtClean="0">
                <a:solidFill>
                  <a:schemeClr val="tx1"/>
                </a:solidFill>
                <a:effectLst/>
                <a:latin typeface="+mn-lt"/>
                <a:ea typeface="+mn-ea"/>
                <a:cs typeface="+mn-cs"/>
              </a:rPr>
              <a:t>outsourcing</a:t>
            </a:r>
            <a:r>
              <a:rPr lang="el-GR" sz="1200" kern="1200" dirty="0" smtClean="0">
                <a:solidFill>
                  <a:schemeClr val="tx1"/>
                </a:solidFill>
                <a:effectLst/>
                <a:latin typeface="+mn-lt"/>
                <a:ea typeface="+mn-ea"/>
                <a:cs typeface="+mn-cs"/>
              </a:rPr>
              <a:t> (εξωτερική ανάθεση), όπου ένας οργανισμός συνάπτει σύμβαση με κάποιον προμηθευτή για την εκτέλεση μιας εργασίας, το </a:t>
            </a:r>
            <a:r>
              <a:rPr lang="en-US" sz="1200" kern="1200" dirty="0" smtClean="0">
                <a:solidFill>
                  <a:schemeClr val="tx1"/>
                </a:solidFill>
                <a:effectLst/>
                <a:latin typeface="+mn-lt"/>
                <a:ea typeface="+mn-ea"/>
                <a:cs typeface="+mn-cs"/>
              </a:rPr>
              <a:t>crowdsourcing</a:t>
            </a:r>
            <a:r>
              <a:rPr lang="el-GR" sz="1200" kern="1200" dirty="0" smtClean="0">
                <a:solidFill>
                  <a:schemeClr val="tx1"/>
                </a:solidFill>
                <a:effectLst/>
                <a:latin typeface="+mn-lt"/>
                <a:ea typeface="+mn-ea"/>
                <a:cs typeface="+mn-cs"/>
              </a:rPr>
              <a:t> βασίζεται στη δέσμευση ατόμων σε εργασίες τις οποίες θεωρούν ενδιαφέρουσες ή τους προσφέρουν κάποιου είδους ικανοποίηση, ή ακόμα και στη συλλογή πληροφοριών για το τι κάνουν οι άνθρωποι ούτως ή άλλως στην καθημερινότητά τους. Η </a:t>
            </a:r>
            <a:r>
              <a:rPr lang="en-US" sz="1200" kern="1200" dirty="0" smtClean="0">
                <a:solidFill>
                  <a:schemeClr val="tx1"/>
                </a:solidFill>
                <a:effectLst/>
                <a:latin typeface="+mn-lt"/>
                <a:ea typeface="+mn-ea"/>
                <a:cs typeface="+mn-cs"/>
              </a:rPr>
              <a:t>Google</a:t>
            </a:r>
            <a:r>
              <a:rPr lang="el-GR" sz="1200" kern="1200" dirty="0" smtClean="0">
                <a:solidFill>
                  <a:schemeClr val="tx1"/>
                </a:solidFill>
                <a:effectLst/>
                <a:latin typeface="+mn-lt"/>
                <a:ea typeface="+mn-ea"/>
                <a:cs typeface="+mn-cs"/>
              </a:rPr>
              <a:t>, λόγου χάρη, βασίζεται σε κάθε άτομο που πατάει επάνω στους συνδέσμους των ιστοσελίδων της για τη συνεχή βελτίωση του συστήματος κατάταξης. Όλα αυτά τα κλικ και οι εξωτερικοί σύνδεσμοι είναι ψήφοι, οι οποίες χρησιμοποιούνται για να επαναπροσδιορίζονται οι κατατάξεις συνάφειας για κάθε ιστοσελίδα.</a:t>
            </a:r>
            <a:endParaRPr lang="el-GR" dirty="0" smtClean="0">
              <a:latin typeface="Arial" charset="0"/>
              <a:cs typeface="Arial" charset="0"/>
            </a:endParaRPr>
          </a:p>
          <a:p>
            <a:pPr>
              <a:spcBef>
                <a:spcPct val="0"/>
              </a:spcBef>
            </a:pPr>
            <a:r>
              <a:rPr lang="en-US" dirty="0" smtClean="0">
                <a:latin typeface="Arial" charset="0"/>
                <a:cs typeface="Arial" charset="0"/>
              </a:rPr>
              <a:t> </a:t>
            </a:r>
          </a:p>
          <a:p>
            <a:pPr>
              <a:spcBef>
                <a:spcPct val="0"/>
              </a:spcBef>
            </a:pPr>
            <a:r>
              <a:rPr lang="el-GR" sz="1200" kern="1200" dirty="0" smtClean="0">
                <a:solidFill>
                  <a:schemeClr val="tx1"/>
                </a:solidFill>
                <a:effectLst/>
                <a:latin typeface="+mn-lt"/>
                <a:ea typeface="+mn-ea"/>
                <a:cs typeface="+mn-cs"/>
              </a:rPr>
              <a:t>Μια ακόμη σημαντική τάση του </a:t>
            </a:r>
            <a:r>
              <a:rPr lang="en-US" sz="1200" kern="1200" dirty="0" smtClean="0">
                <a:solidFill>
                  <a:schemeClr val="tx1"/>
                </a:solidFill>
                <a:effectLst/>
                <a:latin typeface="+mn-lt"/>
                <a:ea typeface="+mn-ea"/>
                <a:cs typeface="+mn-cs"/>
              </a:rPr>
              <a:t>Web</a:t>
            </a:r>
            <a:r>
              <a:rPr lang="el-GR" sz="1200" kern="1200" dirty="0" smtClean="0">
                <a:solidFill>
                  <a:schemeClr val="tx1"/>
                </a:solidFill>
                <a:effectLst/>
                <a:latin typeface="+mn-lt"/>
                <a:ea typeface="+mn-ea"/>
                <a:cs typeface="+mn-cs"/>
              </a:rPr>
              <a:t> 2.0 είναι η εκθετική αύξηση τόσο των δεδομένων αυτών καθαυτών όσο και των καινοτομιών στον τρόπο με τον οποίο οι οργανισμοί συλλέγουν, χρησιμοποιούν και αξιολογούν τα δεδομένα. Μεγάλο μέρος της επιτυχίας του </a:t>
            </a:r>
            <a:r>
              <a:rPr lang="en-US" sz="1200" kern="1200" dirty="0" err="1" smtClean="0">
                <a:solidFill>
                  <a:schemeClr val="tx1"/>
                </a:solidFill>
                <a:effectLst/>
                <a:latin typeface="+mn-lt"/>
                <a:ea typeface="+mn-ea"/>
                <a:cs typeface="+mn-cs"/>
              </a:rPr>
              <a:t>ebay</a:t>
            </a:r>
            <a:r>
              <a:rPr lang="el-GR" sz="1200" kern="1200" dirty="0" smtClean="0">
                <a:solidFill>
                  <a:schemeClr val="tx1"/>
                </a:solidFill>
                <a:effectLst/>
                <a:latin typeface="+mn-lt"/>
                <a:ea typeface="+mn-ea"/>
                <a:cs typeface="+mn-cs"/>
              </a:rPr>
              <a:t> οφείλεται στην κρίσιμη μάζα του και στον έλεγχο που έχει επάνω στα δεδομένα, τα οποία συνεισφέρουν οι χρήστες της, και σχετίζονται με τα προς πώληση προϊόντα και τη φήμη των επιχειρήσεων που τα πωλούν. </a:t>
            </a:r>
          </a:p>
          <a:p>
            <a:pPr>
              <a:spcBef>
                <a:spcPct val="0"/>
              </a:spcBef>
            </a:pPr>
            <a:endParaRPr lang="en-US" dirty="0" smtClean="0">
              <a:latin typeface="Arial" charset="0"/>
              <a:cs typeface="Arial" charset="0"/>
            </a:endParaRPr>
          </a:p>
          <a:p>
            <a:pPr>
              <a:spcBef>
                <a:spcPct val="0"/>
              </a:spcBef>
            </a:pPr>
            <a:r>
              <a:rPr lang="el-GR" sz="1200" kern="1200" dirty="0" smtClean="0">
                <a:solidFill>
                  <a:schemeClr val="tx1"/>
                </a:solidFill>
                <a:effectLst/>
                <a:latin typeface="+mn-lt"/>
                <a:ea typeface="+mn-ea"/>
                <a:cs typeface="+mn-cs"/>
              </a:rPr>
              <a:t>Ο τεράστιος και συνεχώς διογκούμενος αριθμός δεδομένων είναι χρήσιμος όχι μόνο από μόνος του, ως πηγή εσόδων για επιχειρήσεις ή ακόμη και ως χαρακτηριστικό για την προσέλκυση επιπλέον χρηστών. Τα δεδομένα αποτελούν επίσης πηγές για μάθηση της μηχανής (</a:t>
            </a:r>
            <a:r>
              <a:rPr lang="en-US" sz="1200" kern="1200" dirty="0" smtClean="0">
                <a:solidFill>
                  <a:schemeClr val="tx1"/>
                </a:solidFill>
                <a:effectLst/>
                <a:latin typeface="+mn-lt"/>
                <a:ea typeface="+mn-ea"/>
                <a:cs typeface="+mn-cs"/>
              </a:rPr>
              <a:t>machine learning</a:t>
            </a:r>
            <a:r>
              <a:rPr lang="el-GR" sz="1200" kern="1200" dirty="0" smtClean="0">
                <a:solidFill>
                  <a:schemeClr val="tx1"/>
                </a:solidFill>
                <a:effectLst/>
                <a:latin typeface="+mn-lt"/>
                <a:ea typeface="+mn-ea"/>
                <a:cs typeface="+mn-cs"/>
              </a:rPr>
              <a:t>), κάνοντας το Διαδίκτυο και τις εφαρμογές του ακόμα εξυπνότερα.</a:t>
            </a:r>
            <a:endParaRPr lang="en-US" dirty="0" smtClean="0">
              <a:latin typeface="Arial" charset="0"/>
              <a:cs typeface="Arial" charset="0"/>
            </a:endParaRPr>
          </a:p>
        </p:txBody>
      </p:sp>
      <p:sp>
        <p:nvSpPr>
          <p:cNvPr id="5120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8CD2F047-66A3-4AE9-9E97-7F9037EB6873}" type="slidenum">
              <a:rPr lang="en-US">
                <a:cs typeface="Arial" charset="0"/>
              </a:rPr>
              <a:pPr fontAlgn="base">
                <a:spcBef>
                  <a:spcPct val="0"/>
                </a:spcBef>
                <a:spcAft>
                  <a:spcPct val="0"/>
                </a:spcAft>
              </a:pPr>
              <a:t>19</a:t>
            </a:fld>
            <a:endParaRPr lang="en-US">
              <a:cs typeface="Arial" charset="0"/>
            </a:endParaRPr>
          </a:p>
        </p:txBody>
      </p:sp>
    </p:spTree>
    <p:extLst>
      <p:ext uri="{BB962C8B-B14F-4D97-AF65-F5344CB8AC3E}">
        <p14:creationId xmlns:p14="http://schemas.microsoft.com/office/powerpoint/2010/main" xmlns="" val="20004472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l-GR" dirty="0" smtClean="0">
                <a:latin typeface="Arial" charset="0"/>
                <a:cs typeface="Arial" charset="0"/>
              </a:rPr>
              <a:t>Κάθε επιχείρηση χρειάζεται μια προσεκτικά καταστρωμένη στρατηγική Διαδικτύου (</a:t>
            </a:r>
            <a:r>
              <a:rPr lang="el-GR" dirty="0" err="1" smtClean="0">
                <a:latin typeface="Arial" charset="0"/>
                <a:cs typeface="Arial" charset="0"/>
              </a:rPr>
              <a:t>web</a:t>
            </a:r>
            <a:r>
              <a:rPr lang="el-GR" dirty="0" smtClean="0">
                <a:latin typeface="Arial" charset="0"/>
                <a:cs typeface="Arial" charset="0"/>
              </a:rPr>
              <a:t> </a:t>
            </a:r>
            <a:r>
              <a:rPr lang="el-GR" dirty="0" err="1" smtClean="0">
                <a:latin typeface="Arial" charset="0"/>
                <a:cs typeface="Arial" charset="0"/>
              </a:rPr>
              <a:t>strategy</a:t>
            </a:r>
            <a:r>
              <a:rPr lang="el-GR" dirty="0" smtClean="0">
                <a:latin typeface="Arial" charset="0"/>
                <a:cs typeface="Arial" charset="0"/>
              </a:rPr>
              <a:t>), η οποία θα πρέπει να εστιάζει στην ιστοσελίδα της εταιρείας, θεωρώντας </a:t>
            </a:r>
            <a:r>
              <a:rPr lang="el-GR" dirty="0" smtClean="0">
                <a:latin typeface="Arial" charset="0"/>
                <a:cs typeface="Arial" charset="0"/>
              </a:rPr>
              <a:t>την </a:t>
            </a:r>
            <a:r>
              <a:rPr lang="el-GR" dirty="0" smtClean="0">
                <a:latin typeface="Arial" charset="0"/>
                <a:cs typeface="Arial" charset="0"/>
              </a:rPr>
              <a:t>κεντρική της είσοδο</a:t>
            </a:r>
            <a:r>
              <a:rPr lang="en-US" dirty="0" smtClean="0">
                <a:latin typeface="Arial" charset="0"/>
                <a:cs typeface="Arial" charset="0"/>
              </a:rPr>
              <a:t>. </a:t>
            </a:r>
            <a:r>
              <a:rPr lang="el-GR" sz="1200" kern="1200" dirty="0" smtClean="0">
                <a:solidFill>
                  <a:schemeClr val="tx1"/>
                </a:solidFill>
                <a:effectLst/>
                <a:latin typeface="+mn-lt"/>
                <a:ea typeface="+mn-ea"/>
                <a:cs typeface="+mn-cs"/>
              </a:rPr>
              <a:t>Στο κεφάλαιο αυτό γίνεται αναφορά στον τρόπο ανάπτυξης μιας στρατηγικής Διαδικτύου, εκ μέρους των οργανισμών, καθώς και στα μέσα που χρησιμοποιούνται για τη δημιουργία και προώθηση μιας ιστοσελίδας.</a:t>
            </a:r>
            <a:endParaRPr lang="en-US" dirty="0" smtClean="0">
              <a:latin typeface="Arial" charset="0"/>
              <a:cs typeface="Arial" charset="0"/>
            </a:endParaRPr>
          </a:p>
        </p:txBody>
      </p:sp>
      <p:sp>
        <p:nvSpPr>
          <p:cNvPr id="1638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E4D01CA1-582A-42A9-A3FE-30D108F4BB5B}" type="slidenum">
              <a:rPr lang="en-US">
                <a:cs typeface="Arial" charset="0"/>
              </a:rPr>
              <a:pPr fontAlgn="base">
                <a:spcBef>
                  <a:spcPct val="0"/>
                </a:spcBef>
                <a:spcAft>
                  <a:spcPct val="0"/>
                </a:spcAft>
              </a:pPr>
              <a:t>2</a:t>
            </a:fld>
            <a:endParaRPr lang="en-US">
              <a:cs typeface="Arial" charset="0"/>
            </a:endParaRPr>
          </a:p>
        </p:txBody>
      </p:sp>
    </p:spTree>
    <p:extLst>
      <p:ext uri="{BB962C8B-B14F-4D97-AF65-F5344CB8AC3E}">
        <p14:creationId xmlns:p14="http://schemas.microsoft.com/office/powerpoint/2010/main" xmlns="" val="48832430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Slide Image Placeholder 1"/>
          <p:cNvSpPr>
            <a:spLocks noGrp="1" noRot="1" noChangeAspect="1"/>
          </p:cNvSpPr>
          <p:nvPr>
            <p:ph type="sldImg"/>
          </p:nvPr>
        </p:nvSpPr>
        <p:spPr bwMode="auto">
          <a:noFill/>
          <a:ln>
            <a:solidFill>
              <a:srgbClr val="000000"/>
            </a:solidFill>
            <a:miter lim="800000"/>
            <a:headEnd/>
            <a:tailEnd/>
          </a:ln>
        </p:spPr>
      </p:sp>
      <p:sp>
        <p:nvSpPr>
          <p:cNvPr id="53250" name="Notes Placeholder 2"/>
          <p:cNvSpPr>
            <a:spLocks noGrp="1"/>
          </p:cNvSpPr>
          <p:nvPr>
            <p:ph type="body" idx="1"/>
          </p:nvPr>
        </p:nvSpPr>
        <p:spPr bwMode="auto">
          <a:xfrm>
            <a:off x="701675" y="4416425"/>
            <a:ext cx="5607050" cy="4411663"/>
          </a:xfrm>
          <a:noFill/>
        </p:spPr>
        <p:txBody>
          <a:bodyPr wrap="square" numCol="1" anchor="t" anchorCtr="0" compatLnSpc="1">
            <a:prstTxWarp prst="textNoShape">
              <a:avLst/>
            </a:prstTxWarp>
            <a:spAutoFit/>
          </a:bodyPr>
          <a:lstStyle/>
          <a:p>
            <a:pPr marL="231775" indent="-231775">
              <a:spcBef>
                <a:spcPct val="0"/>
              </a:spcBef>
              <a:buFontTx/>
              <a:buAutoNum type="arabicPeriod"/>
            </a:pPr>
            <a:r>
              <a:rPr lang="el-GR" dirty="0" smtClean="0">
                <a:latin typeface="Arial" charset="0"/>
                <a:cs typeface="Arial" charset="0"/>
              </a:rPr>
              <a:t>Τέσσερις είναι οι βασικοί στόχοι τους οποίους επιλέγουν οι οργανισμοί για να εστιάσουν ως προς τις ιστοσελίδες τους: (1) Πληροφόρηση και ψυχαγωγία, (2) Άσκηση επιρροής, (3) Πώληση προϊόντων και υπηρεσιών και (4) Διευκόλυνση ή ενίσχυση των εκτός Διαδικτύου σχέσεων. </a:t>
            </a:r>
          </a:p>
          <a:p>
            <a:pPr marL="231775" indent="-231775">
              <a:spcBef>
                <a:spcPct val="0"/>
              </a:spcBef>
              <a:buFontTx/>
              <a:buAutoNum type="arabicPeriod"/>
            </a:pPr>
            <a:endParaRPr lang="en-US" dirty="0" smtClean="0">
              <a:latin typeface="Arial" charset="0"/>
              <a:cs typeface="Arial" charset="0"/>
            </a:endParaRPr>
          </a:p>
          <a:p>
            <a:pPr marL="231775" indent="-231775">
              <a:spcBef>
                <a:spcPct val="0"/>
              </a:spcBef>
              <a:buFontTx/>
              <a:buAutoNum type="arabicPeriod" startAt="2"/>
            </a:pPr>
            <a:r>
              <a:rPr lang="el-GR" dirty="0" smtClean="0">
                <a:latin typeface="Arial" charset="0"/>
                <a:cs typeface="Arial" charset="0"/>
              </a:rPr>
              <a:t>Η δημιουργία ιστοσελίδας απαιτεί προσοχή στην αρχιτεκτονική πληροφοριών της, για την οποία μπορεί να επιλεγεί ιεραρχική, πολυδιάστατη, επίπεδη ή σειριακή δομή. Η χρηστικότητα της ιστοσελίδας θα πρέπει να αξιολογείται νωρίς, ενώ η </a:t>
            </a:r>
            <a:r>
              <a:rPr lang="el-GR" dirty="0" err="1" smtClean="0">
                <a:latin typeface="Arial" charset="0"/>
                <a:cs typeface="Arial" charset="0"/>
              </a:rPr>
              <a:t>διεπαφή</a:t>
            </a:r>
            <a:r>
              <a:rPr lang="el-GR" dirty="0" smtClean="0">
                <a:latin typeface="Arial" charset="0"/>
                <a:cs typeface="Arial" charset="0"/>
              </a:rPr>
              <a:t> των χρηστών θα πρέπει να ακολουθεί αρχές σχεδιασμού, οι οποίες θα διευκολύνουν τους επισκέπτες της να εκπληρώνουν τους στόχους τους. Ο </a:t>
            </a:r>
            <a:r>
              <a:rPr lang="el-GR" dirty="0" err="1" smtClean="0">
                <a:latin typeface="Arial" charset="0"/>
                <a:cs typeface="Arial" charset="0"/>
              </a:rPr>
              <a:t>ιστότοπος</a:t>
            </a:r>
            <a:r>
              <a:rPr lang="el-GR" dirty="0" smtClean="0">
                <a:latin typeface="Arial" charset="0"/>
                <a:cs typeface="Arial" charset="0"/>
              </a:rPr>
              <a:t> θα πρέπει επίσης να διευκολύνει την προσβασιμότητα σε άτομα με αναπηρία. </a:t>
            </a:r>
          </a:p>
          <a:p>
            <a:pPr marL="231775" indent="-231775">
              <a:spcBef>
                <a:spcPct val="0"/>
              </a:spcBef>
              <a:buFontTx/>
              <a:buAutoNum type="arabicPeriod" startAt="2"/>
            </a:pPr>
            <a:endParaRPr lang="en-US" dirty="0" smtClean="0">
              <a:latin typeface="Arial" charset="0"/>
              <a:cs typeface="Arial" charset="0"/>
            </a:endParaRPr>
          </a:p>
          <a:p>
            <a:pPr marL="231775" indent="-231775">
              <a:spcBef>
                <a:spcPct val="0"/>
              </a:spcBef>
              <a:buAutoNum type="arabicPeriod" startAt="3"/>
            </a:pPr>
            <a:r>
              <a:rPr lang="el-GR" dirty="0" smtClean="0">
                <a:latin typeface="Arial" charset="0"/>
                <a:cs typeface="Arial" charset="0"/>
              </a:rPr>
              <a:t>Το ηλεκτρονικό εμπόριο συνίσταται στην αγοραπωλησία προϊόντων και υπηρεσιών μέσω Διαδικτύου. </a:t>
            </a:r>
            <a:r>
              <a:rPr lang="el-GR" sz="1200" kern="1200" dirty="0" smtClean="0">
                <a:solidFill>
                  <a:schemeClr val="tx1"/>
                </a:solidFill>
                <a:effectLst/>
                <a:latin typeface="+mn-lt"/>
                <a:ea typeface="+mn-ea"/>
                <a:cs typeface="+mn-cs"/>
              </a:rPr>
              <a:t>Η εμπιστοσύνη είναι κρίσιμης σημασίας στοιχείο για το ηλεκτρονικό εμπόριο.</a:t>
            </a:r>
            <a:endParaRPr lang="el-GR" dirty="0" smtClean="0">
              <a:latin typeface="Arial" charset="0"/>
              <a:cs typeface="Arial" charset="0"/>
            </a:endParaRPr>
          </a:p>
          <a:p>
            <a:pPr marL="231775" indent="-231775">
              <a:spcBef>
                <a:spcPct val="0"/>
              </a:spcBef>
              <a:buAutoNum type="arabicPeriod" startAt="3"/>
            </a:pPr>
            <a:endParaRPr lang="el-GR" dirty="0" smtClean="0">
              <a:latin typeface="Arial" charset="0"/>
              <a:cs typeface="Arial" charset="0"/>
            </a:endParaRPr>
          </a:p>
          <a:p>
            <a:pPr marL="231775" indent="-231775">
              <a:spcBef>
                <a:spcPct val="0"/>
              </a:spcBef>
              <a:buFontTx/>
              <a:buAutoNum type="arabicPeriod" startAt="4"/>
            </a:pPr>
            <a:r>
              <a:rPr lang="el-GR" sz="1200" kern="1200" dirty="0" smtClean="0">
                <a:solidFill>
                  <a:schemeClr val="tx1"/>
                </a:solidFill>
                <a:effectLst/>
                <a:latin typeface="+mn-lt"/>
                <a:ea typeface="+mn-ea"/>
                <a:cs typeface="+mn-cs"/>
              </a:rPr>
              <a:t>Οι στρατηγικές μάρκετινγκ στο Διαδίκτυο ξεκινούν από το </a:t>
            </a:r>
            <a:r>
              <a:rPr lang="en-US" sz="1200" kern="1200" dirty="0" smtClean="0">
                <a:solidFill>
                  <a:schemeClr val="tx1"/>
                </a:solidFill>
                <a:effectLst/>
                <a:latin typeface="+mn-lt"/>
                <a:ea typeface="+mn-ea"/>
                <a:cs typeface="+mn-cs"/>
              </a:rPr>
              <a:t>search engine optimization</a:t>
            </a:r>
            <a:r>
              <a:rPr lang="el-GR" sz="1200"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SEO</a:t>
            </a:r>
            <a:r>
              <a:rPr lang="el-GR" sz="1200" kern="1200" dirty="0" smtClean="0">
                <a:solidFill>
                  <a:schemeClr val="tx1"/>
                </a:solidFill>
                <a:effectLst/>
                <a:latin typeface="+mn-lt"/>
                <a:ea typeface="+mn-ea"/>
                <a:cs typeface="+mn-cs"/>
              </a:rPr>
              <a:t>) (βελτιστοποίηση ιστοσελίδας για μηχανές αναζήτησης). Στόχος του </a:t>
            </a:r>
            <a:r>
              <a:rPr lang="en-US" sz="1200" kern="1200" dirty="0" smtClean="0">
                <a:solidFill>
                  <a:schemeClr val="tx1"/>
                </a:solidFill>
                <a:effectLst/>
                <a:latin typeface="+mn-lt"/>
                <a:ea typeface="+mn-ea"/>
                <a:cs typeface="+mn-cs"/>
              </a:rPr>
              <a:t>SEO</a:t>
            </a:r>
            <a:r>
              <a:rPr lang="el-GR" sz="1200" kern="1200" dirty="0" smtClean="0">
                <a:solidFill>
                  <a:schemeClr val="tx1"/>
                </a:solidFill>
                <a:effectLst/>
                <a:latin typeface="+mn-lt"/>
                <a:ea typeface="+mn-ea"/>
                <a:cs typeface="+mn-cs"/>
              </a:rPr>
              <a:t> είναι να βελτιωθεί η θέση της ιστοσελίδας στη λίστα αποτελεσμάτων των μηχανών αναζήτησης. Το μάρκετινγκ μηχανών αναζήτησης, το οποίο συνίσταται στην παράθεση διαφημιστικών κειμένων παράλληλα με τα αποτελέσματα αναζήτησης, είναι πολύ αποτελεσματικό.</a:t>
            </a:r>
          </a:p>
          <a:p>
            <a:pPr marL="231775" indent="-231775">
              <a:spcBef>
                <a:spcPct val="0"/>
              </a:spcBef>
              <a:buFontTx/>
              <a:buAutoNum type="arabicPeriod" startAt="4"/>
            </a:pPr>
            <a:endParaRPr lang="el-GR" sz="1200" kern="1200" dirty="0" smtClean="0">
              <a:solidFill>
                <a:schemeClr val="tx1"/>
              </a:solidFill>
              <a:effectLst/>
              <a:latin typeface="+mn-lt"/>
              <a:ea typeface="+mn-ea"/>
              <a:cs typeface="+mn-cs"/>
            </a:endParaRPr>
          </a:p>
          <a:p>
            <a:pPr marL="231775" indent="-231775">
              <a:spcBef>
                <a:spcPct val="0"/>
              </a:spcBef>
              <a:buFontTx/>
              <a:buAutoNum type="arabicPeriod" startAt="4"/>
            </a:pPr>
            <a:r>
              <a:rPr lang="el-GR" sz="1200" kern="1200" dirty="0" smtClean="0">
                <a:solidFill>
                  <a:schemeClr val="tx1"/>
                </a:solidFill>
                <a:effectLst/>
                <a:latin typeface="+mn-lt"/>
                <a:ea typeface="+mn-ea"/>
                <a:cs typeface="+mn-cs"/>
              </a:rPr>
              <a:t>Το </a:t>
            </a:r>
            <a:r>
              <a:rPr lang="en-US" sz="1200" kern="1200" dirty="0" smtClean="0">
                <a:solidFill>
                  <a:schemeClr val="tx1"/>
                </a:solidFill>
                <a:effectLst/>
                <a:latin typeface="+mn-lt"/>
                <a:ea typeface="+mn-ea"/>
                <a:cs typeface="+mn-cs"/>
              </a:rPr>
              <a:t>Web</a:t>
            </a:r>
            <a:r>
              <a:rPr lang="el-GR" sz="1200" kern="1200" dirty="0" smtClean="0">
                <a:solidFill>
                  <a:schemeClr val="tx1"/>
                </a:solidFill>
                <a:effectLst/>
                <a:latin typeface="+mn-lt"/>
                <a:ea typeface="+mn-ea"/>
                <a:cs typeface="+mn-cs"/>
              </a:rPr>
              <a:t> 2.0 αντιπροσωπεύει την επόμενη γενιά δυνατοτήτων του ιστού, οι οποίες βασίζονται ιδιαίτερα στο </a:t>
            </a:r>
            <a:r>
              <a:rPr lang="en-US" sz="1200" kern="1200" dirty="0" smtClean="0">
                <a:solidFill>
                  <a:schemeClr val="tx1"/>
                </a:solidFill>
                <a:effectLst/>
                <a:latin typeface="+mn-lt"/>
                <a:ea typeface="+mn-ea"/>
                <a:cs typeface="+mn-cs"/>
              </a:rPr>
              <a:t>crowdsourcing</a:t>
            </a:r>
            <a:r>
              <a:rPr lang="el-GR" sz="1200" kern="1200" dirty="0" smtClean="0">
                <a:solidFill>
                  <a:schemeClr val="tx1"/>
                </a:solidFill>
                <a:effectLst/>
                <a:latin typeface="+mn-lt"/>
                <a:ea typeface="+mn-ea"/>
                <a:cs typeface="+mn-cs"/>
              </a:rPr>
              <a:t> και τη συλλογική νοημοσύνη, την επέκταση των πόρων δεδομένων και τις συσκευές ανίχνευσης που συλλέγουν δεδομένα, καθώς επίσης και τη μάθηση μηχανής. Καθώς οι ιστός ωριμάζει, ο τεράστιος όγκος δεδομένων τον οποίο συνεισφέρουν τα άτομα και οι συσκευές ανίχνευσης ενισχύει σημαντικά τη δύναμη και τις προοπτικές τους, ανοίγοντας νέους δρόμους για καινοτομία.</a:t>
            </a:r>
            <a:endParaRPr lang="el-GR" sz="1200" kern="1200" dirty="0">
              <a:solidFill>
                <a:schemeClr val="tx1"/>
              </a:solidFill>
              <a:effectLst/>
              <a:latin typeface="+mn-lt"/>
              <a:ea typeface="+mn-ea"/>
              <a:cs typeface="+mn-cs"/>
            </a:endParaRPr>
          </a:p>
        </p:txBody>
      </p:sp>
      <p:sp>
        <p:nvSpPr>
          <p:cNvPr id="5325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93DDB1B-CBD1-4D6C-81BC-12C9B153DCD0}" type="slidenum">
              <a:rPr lang="en-US">
                <a:cs typeface="Arial" charset="0"/>
              </a:rPr>
              <a:pPr fontAlgn="base">
                <a:spcBef>
                  <a:spcPct val="0"/>
                </a:spcBef>
                <a:spcAft>
                  <a:spcPct val="0"/>
                </a:spcAft>
              </a:pPr>
              <a:t>20</a:t>
            </a:fld>
            <a:endParaRPr lang="en-US">
              <a:cs typeface="Arial" charset="0"/>
            </a:endParaRPr>
          </a:p>
        </p:txBody>
      </p:sp>
    </p:spTree>
    <p:extLst>
      <p:ext uri="{BB962C8B-B14F-4D97-AF65-F5344CB8AC3E}">
        <p14:creationId xmlns:p14="http://schemas.microsoft.com/office/powerpoint/2010/main" xmlns="" val="269712377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Slide Image Placeholder 1"/>
          <p:cNvSpPr>
            <a:spLocks noGrp="1" noRot="1" noChangeAspect="1"/>
          </p:cNvSpPr>
          <p:nvPr>
            <p:ph type="sldImg"/>
          </p:nvPr>
        </p:nvSpPr>
        <p:spPr bwMode="auto">
          <a:noFill/>
          <a:ln>
            <a:solidFill>
              <a:srgbClr val="000000"/>
            </a:solidFill>
            <a:miter lim="800000"/>
            <a:headEnd/>
            <a:tailEnd/>
          </a:ln>
        </p:spPr>
      </p:sp>
      <p:sp>
        <p:nvSpPr>
          <p:cNvPr id="55298" name="Notes Placeholder 2"/>
          <p:cNvSpPr>
            <a:spLocks noGrp="1"/>
          </p:cNvSpPr>
          <p:nvPr>
            <p:ph type="body" idx="1"/>
          </p:nvPr>
        </p:nvSpPr>
        <p:spPr bwMode="auto">
          <a:noFill/>
        </p:spPr>
        <p:txBody>
          <a:bodyPr wrap="square" numCol="1" anchor="t" anchorCtr="0" compatLnSpc="1">
            <a:prstTxWarp prst="textNoShape">
              <a:avLst/>
            </a:prstTxWarp>
            <a:normAutofit fontScale="92500" lnSpcReduction="20000"/>
          </a:bodyPr>
          <a:lstStyle/>
          <a:p>
            <a:pPr marL="0" marR="0" indent="0" algn="l" defTabSz="914400" rtl="0" eaLnBrk="1" fontAlgn="base" latinLnBrk="0" hangingPunct="1">
              <a:lnSpc>
                <a:spcPct val="100000"/>
              </a:lnSpc>
              <a:spcBef>
                <a:spcPct val="0"/>
              </a:spcBef>
              <a:spcAft>
                <a:spcPct val="0"/>
              </a:spcAft>
              <a:buClrTx/>
              <a:buSzTx/>
              <a:buFontTx/>
              <a:buNone/>
              <a:tabLst/>
              <a:defRPr/>
            </a:pPr>
            <a:r>
              <a:rPr lang="el-GR" sz="1200" kern="1200" dirty="0" smtClean="0">
                <a:solidFill>
                  <a:schemeClr val="tx1"/>
                </a:solidFill>
                <a:effectLst/>
                <a:latin typeface="+mn-lt"/>
                <a:ea typeface="+mn-ea"/>
                <a:cs typeface="+mn-cs"/>
              </a:rPr>
              <a:t>Η ιαπωνική εταιρεία NTT </a:t>
            </a:r>
            <a:r>
              <a:rPr lang="el-GR" sz="1200" kern="1200" dirty="0" err="1" smtClean="0">
                <a:solidFill>
                  <a:schemeClr val="tx1"/>
                </a:solidFill>
                <a:effectLst/>
                <a:latin typeface="+mn-lt"/>
                <a:ea typeface="+mn-ea"/>
                <a:cs typeface="+mn-cs"/>
              </a:rPr>
              <a:t>Docomo</a:t>
            </a:r>
            <a:r>
              <a:rPr lang="el-GR" sz="1200" kern="1200" dirty="0" smtClean="0">
                <a:solidFill>
                  <a:schemeClr val="tx1"/>
                </a:solidFill>
                <a:effectLst/>
                <a:latin typeface="+mn-lt"/>
                <a:ea typeface="+mn-ea"/>
                <a:cs typeface="+mn-cs"/>
              </a:rPr>
              <a:t> ηγήθηκε μιας σημαντικής κίνησης στον τομέα του ηλεκτρονικού εμπορίου μέσω κινητών τηλεφώνων, ή αλλιώς κινητό εμπόριο (</a:t>
            </a:r>
            <a:r>
              <a:rPr lang="en-US" sz="1200" kern="1200" dirty="0" smtClean="0">
                <a:solidFill>
                  <a:schemeClr val="tx1"/>
                </a:solidFill>
                <a:effectLst/>
                <a:latin typeface="+mn-lt"/>
                <a:ea typeface="+mn-ea"/>
                <a:cs typeface="+mn-cs"/>
              </a:rPr>
              <a:t>m</a:t>
            </a:r>
            <a:r>
              <a:rPr lang="el-GR" sz="1200" kern="1200" dirty="0" smtClean="0">
                <a:solidFill>
                  <a:schemeClr val="tx1"/>
                </a:solidFill>
                <a:effectLst/>
                <a:latin typeface="+mn-lt"/>
                <a:ea typeface="+mn-ea"/>
                <a:cs typeface="+mn-cs"/>
              </a:rPr>
              <a:t>-</a:t>
            </a:r>
            <a:r>
              <a:rPr lang="en-US" sz="1200" kern="1200" dirty="0" smtClean="0">
                <a:solidFill>
                  <a:schemeClr val="tx1"/>
                </a:solidFill>
                <a:effectLst/>
                <a:latin typeface="+mn-lt"/>
                <a:ea typeface="+mn-ea"/>
                <a:cs typeface="+mn-cs"/>
              </a:rPr>
              <a:t>commerce</a:t>
            </a:r>
            <a:r>
              <a:rPr lang="el-GR" sz="1200" kern="1200" dirty="0" smtClean="0">
                <a:solidFill>
                  <a:schemeClr val="tx1"/>
                </a:solidFill>
                <a:effectLst/>
                <a:latin typeface="+mn-lt"/>
                <a:ea typeface="+mn-ea"/>
                <a:cs typeface="+mn-cs"/>
              </a:rPr>
              <a:t>). Ο συγκεκριμένος πάροχος κινητής τηλεφωνίας πρωτοπόρησε στη χρήση τσιπ τεχνολογίας NFC (</a:t>
            </a:r>
            <a:r>
              <a:rPr lang="en-US" sz="1200" kern="1200" dirty="0" smtClean="0">
                <a:solidFill>
                  <a:schemeClr val="tx1"/>
                </a:solidFill>
                <a:effectLst/>
                <a:latin typeface="+mn-lt"/>
                <a:ea typeface="+mn-ea"/>
                <a:cs typeface="+mn-cs"/>
              </a:rPr>
              <a:t>near field communication </a:t>
            </a:r>
            <a:r>
              <a:rPr lang="el-GR" sz="1200" kern="1200" dirty="0" smtClean="0">
                <a:solidFill>
                  <a:schemeClr val="tx1"/>
                </a:solidFill>
                <a:effectLst/>
                <a:latin typeface="+mn-lt"/>
                <a:ea typeface="+mn-ea"/>
                <a:cs typeface="+mn-cs"/>
              </a:rPr>
              <a:t>– «επικοινωνίας κοντινού πεδίου») σε κινητά της τηλέφωνα, επιτρέποντας την ασύρματη ανταλλαγή δεδομένων σε απόσταση λίγων εκατοστών. Περισσότεροι από 54 εκατομμύρια άνθρωποι είναι συνδρομητές στο ασύρματο δίκτυο φωνής της </a:t>
            </a:r>
            <a:r>
              <a:rPr lang="el-GR" sz="1200" kern="1200" dirty="0" err="1" smtClean="0">
                <a:solidFill>
                  <a:schemeClr val="tx1"/>
                </a:solidFill>
                <a:effectLst/>
                <a:latin typeface="+mn-lt"/>
                <a:ea typeface="+mn-ea"/>
                <a:cs typeface="+mn-cs"/>
              </a:rPr>
              <a:t>Docomo</a:t>
            </a:r>
            <a:r>
              <a:rPr lang="el-GR" sz="1200" kern="1200" dirty="0" smtClean="0">
                <a:solidFill>
                  <a:schemeClr val="tx1"/>
                </a:solidFill>
                <a:effectLst/>
                <a:latin typeface="+mn-lt"/>
                <a:ea typeface="+mn-ea"/>
                <a:cs typeface="+mn-cs"/>
              </a:rPr>
              <a:t> και μπορούν να πληρώνουν για τον καφέ τους στα καταστήματα που συμμετέχουν στο πρόγραμμα, ακουμπώντας το κινητό τους τηλέφωνο σε ένα ειδικό τερματικό ή απλώς πλησιάζοντάς το σε αυτό. </a:t>
            </a:r>
          </a:p>
          <a:p>
            <a:pPr>
              <a:spcBef>
                <a:spcPct val="0"/>
              </a:spcBef>
            </a:pPr>
            <a:endParaRPr lang="el-GR" dirty="0" smtClean="0">
              <a:latin typeface="Arial" charset="0"/>
              <a:cs typeface="Arial" charset="0"/>
            </a:endParaRPr>
          </a:p>
          <a:p>
            <a:pPr>
              <a:spcBef>
                <a:spcPct val="0"/>
              </a:spcBef>
            </a:pPr>
            <a:r>
              <a:rPr lang="el-GR" sz="1200" kern="1200" dirty="0" smtClean="0">
                <a:solidFill>
                  <a:schemeClr val="tx1"/>
                </a:solidFill>
                <a:effectLst/>
                <a:latin typeface="+mn-lt"/>
                <a:ea typeface="+mn-ea"/>
                <a:cs typeface="+mn-cs"/>
              </a:rPr>
              <a:t>Όταν ο πελάτης ακουμπά το κινητό του τηλέφωνο για να πληρώσει, το ποσό καταγράφεται σε μια κατάσταση εξόδων και χρεώνεται ο λογαριασμός του. Το κινητό τηλέφωνο με ενσωματωμένο ηλεκτρονικό πορτοφόλι, που στα ιαπωνικά ονομάζεται </a:t>
            </a:r>
            <a:r>
              <a:rPr lang="en-US" sz="1200" i="1" kern="1200" dirty="0" err="1" smtClean="0">
                <a:solidFill>
                  <a:schemeClr val="tx1"/>
                </a:solidFill>
                <a:effectLst/>
                <a:latin typeface="+mn-lt"/>
                <a:ea typeface="+mn-ea"/>
                <a:cs typeface="+mn-cs"/>
              </a:rPr>
              <a:t>osaifu</a:t>
            </a:r>
            <a:r>
              <a:rPr lang="en-US" sz="1200" i="1" kern="1200" dirty="0" smtClean="0">
                <a:solidFill>
                  <a:schemeClr val="tx1"/>
                </a:solidFill>
                <a:effectLst/>
                <a:latin typeface="+mn-lt"/>
                <a:ea typeface="+mn-ea"/>
                <a:cs typeface="+mn-cs"/>
              </a:rPr>
              <a:t> </a:t>
            </a:r>
            <a:r>
              <a:rPr lang="en-US" sz="1200" i="1" kern="1200" dirty="0" err="1" smtClean="0">
                <a:solidFill>
                  <a:schemeClr val="tx1"/>
                </a:solidFill>
                <a:effectLst/>
                <a:latin typeface="+mn-lt"/>
                <a:ea typeface="+mn-ea"/>
                <a:cs typeface="+mn-cs"/>
              </a:rPr>
              <a:t>keitai</a:t>
            </a:r>
            <a:r>
              <a:rPr lang="el-GR" sz="1200" kern="1200" dirty="0" smtClean="0">
                <a:solidFill>
                  <a:schemeClr val="tx1"/>
                </a:solidFill>
                <a:effectLst/>
                <a:latin typeface="+mn-lt"/>
                <a:ea typeface="+mn-ea"/>
                <a:cs typeface="+mn-cs"/>
              </a:rPr>
              <a:t>, απελευθερώνει τους ανθρώπους από το να κουβαλούν μαζί τους μετρητά. Οι καταναλωτές χρησιμοποιούν το ηλεκτρονικό αυτό πορτοφόλι για να αγοράσουν εισιτήρια για το μετρό, το τρένο και το αεροπλάνο, ενώ το τσιπ του κινητού τους τηλεφώνου λειτουργεί και ως ηλεκτρονικό κλειδί για την είσοδο σε κτίρια ή σπίτια. Όσοι διαθέτουν αυτό το ηλεκτρονικό πορτοφόλι μπορούν να δουν το υπόλοιπο του λογαριασμού τους, το σύνολο των πόντων τους σε προγράμματα πιστότητας πελατών και το ιστορικό των αγορών τους μέσω της συσκευής τους, καθώς και να λάβουν προωθητικές εκπτώσεις. </a:t>
            </a:r>
          </a:p>
          <a:p>
            <a:pPr>
              <a:spcBef>
                <a:spcPct val="0"/>
              </a:spcBef>
            </a:pPr>
            <a:endParaRPr lang="en-US" dirty="0" smtClean="0">
              <a:latin typeface="Arial" charset="0"/>
              <a:cs typeface="Arial" charset="0"/>
            </a:endParaRPr>
          </a:p>
          <a:p>
            <a:pPr>
              <a:spcBef>
                <a:spcPct val="0"/>
              </a:spcBef>
            </a:pPr>
            <a:r>
              <a:rPr lang="el-GR" sz="1200" kern="1200" dirty="0" smtClean="0">
                <a:solidFill>
                  <a:schemeClr val="tx1"/>
                </a:solidFill>
                <a:effectLst/>
                <a:latin typeface="+mn-lt"/>
                <a:ea typeface="+mn-ea"/>
                <a:cs typeface="+mn-cs"/>
              </a:rPr>
              <a:t>Η τεχνολογία που διευκολύνει την πληρωμή λογαριασμών και την αγορά προϊόντων μέσω κινητών τηλεφώνων είναι εδραιωμένη. Αντίθετα, η χρήση κινητών τηλεφώνων για τη διαχείριση συναλλαγών εντός του καταστήματος, για την παρακολούθηση των αγορών και των πόντων επιβράβευσης είναι ακόμη σε εμβρυϊκό στάδιο στις περισσότερες χώρες. Αναλυτές προβλέπουν ότι οι περισσότεροι κατασκευαστές κινητών τηλεφώνων θα ενσωματώσουν τα τσιπ αυτά στις συσκευές τους, μεταμορφώνοντας ολοκληρωτικά όχι μόνο τις πληρωμές εντός καταστήματος αλλά και το μάρκετινγκ.</a:t>
            </a:r>
            <a:endParaRPr lang="en-US" dirty="0" smtClean="0">
              <a:latin typeface="Arial" charset="0"/>
              <a:cs typeface="Arial" charset="0"/>
            </a:endParaRPr>
          </a:p>
        </p:txBody>
      </p:sp>
      <p:sp>
        <p:nvSpPr>
          <p:cNvPr id="5529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E2DDF9B-80EF-4805-9866-06BB908E90FB}" type="slidenum">
              <a:rPr lang="en-US">
                <a:cs typeface="Arial" charset="0"/>
              </a:rPr>
              <a:pPr fontAlgn="base">
                <a:spcBef>
                  <a:spcPct val="0"/>
                </a:spcBef>
                <a:spcAft>
                  <a:spcPct val="0"/>
                </a:spcAft>
              </a:pPr>
              <a:t>21</a:t>
            </a:fld>
            <a:endParaRPr lang="en-US">
              <a:cs typeface="Arial" charset="0"/>
            </a:endParaRPr>
          </a:p>
        </p:txBody>
      </p:sp>
    </p:spTree>
    <p:extLst>
      <p:ext uri="{BB962C8B-B14F-4D97-AF65-F5344CB8AC3E}">
        <p14:creationId xmlns:p14="http://schemas.microsoft.com/office/powerpoint/2010/main" xmlns="" val="289070131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Slide Image Placeholder 1"/>
          <p:cNvSpPr>
            <a:spLocks noGrp="1" noRot="1" noChangeAspect="1"/>
          </p:cNvSpPr>
          <p:nvPr>
            <p:ph type="sldImg"/>
          </p:nvPr>
        </p:nvSpPr>
        <p:spPr bwMode="auto">
          <a:noFill/>
          <a:ln>
            <a:solidFill>
              <a:srgbClr val="000000"/>
            </a:solidFill>
            <a:miter lim="800000"/>
            <a:headEnd/>
            <a:tailEnd/>
          </a:ln>
        </p:spPr>
      </p:sp>
      <p:sp>
        <p:nvSpPr>
          <p:cNvPr id="57346" name="Notes Placeholder 2"/>
          <p:cNvSpPr>
            <a:spLocks noGrp="1"/>
          </p:cNvSpPr>
          <p:nvPr>
            <p:ph type="body" idx="1"/>
          </p:nvPr>
        </p:nvSpPr>
        <p:spPr bwMode="auto">
          <a:xfrm>
            <a:off x="701675" y="4416425"/>
            <a:ext cx="5607050" cy="3471863"/>
          </a:xfrm>
          <a:noFill/>
        </p:spPr>
        <p:txBody>
          <a:bodyPr wrap="square" numCol="1" anchor="t" anchorCtr="0" compatLnSpc="1">
            <a:prstTxWarp prst="textNoShape">
              <a:avLst/>
            </a:prstTxWarp>
            <a:spAutoFit/>
          </a:bodyPr>
          <a:lstStyle/>
          <a:p>
            <a:pPr>
              <a:spcBef>
                <a:spcPct val="0"/>
              </a:spcBef>
            </a:pPr>
            <a:r>
              <a:rPr lang="el-GR" dirty="0" smtClean="0">
                <a:latin typeface="Arial" charset="0"/>
                <a:cs typeface="Arial" charset="0"/>
              </a:rPr>
              <a:t>Διαφημίζοντας τον εαυτό του ως το σταθμό που «παίζει μόνο τα τραγούδια που σου αρέσουν», το Pandora.com προσφέρει στους μουσικόφιλους πρόσβαση στους δικούς τους εξατομικευμένους «ραδιοφωνικούς σταθμούς». Οι επισκέπτες της ιστοσελίδας του </a:t>
            </a:r>
            <a:r>
              <a:rPr lang="el-GR" dirty="0" err="1" smtClean="0">
                <a:latin typeface="Arial" charset="0"/>
                <a:cs typeface="Arial" charset="0"/>
              </a:rPr>
              <a:t>Pandora</a:t>
            </a:r>
            <a:r>
              <a:rPr lang="el-GR" dirty="0" smtClean="0">
                <a:latin typeface="Arial" charset="0"/>
                <a:cs typeface="Arial" charset="0"/>
              </a:rPr>
              <a:t> μπορούν να υποβάλλουν το αγαπημένο τους τραγούδι, καλλιτέχνη ή συνθέτη και το λογισμικό του </a:t>
            </a:r>
            <a:r>
              <a:rPr lang="el-GR" dirty="0" err="1" smtClean="0">
                <a:latin typeface="Arial" charset="0"/>
                <a:cs typeface="Arial" charset="0"/>
              </a:rPr>
              <a:t>Pandora</a:t>
            </a:r>
            <a:r>
              <a:rPr lang="el-GR" dirty="0" smtClean="0">
                <a:latin typeface="Arial" charset="0"/>
                <a:cs typeface="Arial" charset="0"/>
              </a:rPr>
              <a:t> θα δημιουργήσει μια λίστα παρόμοιων τραγουδιών.  Το λογισμικό που δημιουργεί τις λίστες αναπαραγωγής (</a:t>
            </a:r>
            <a:r>
              <a:rPr lang="el-GR" dirty="0" err="1" smtClean="0">
                <a:latin typeface="Arial" charset="0"/>
                <a:cs typeface="Arial" charset="0"/>
              </a:rPr>
              <a:t>playlists</a:t>
            </a:r>
            <a:r>
              <a:rPr lang="el-GR" dirty="0" smtClean="0">
                <a:latin typeface="Arial" charset="0"/>
                <a:cs typeface="Arial" charset="0"/>
              </a:rPr>
              <a:t>) δημιουργήθηκε από το </a:t>
            </a:r>
            <a:r>
              <a:rPr lang="el-GR" dirty="0" err="1" smtClean="0">
                <a:latin typeface="Arial" charset="0"/>
                <a:cs typeface="Arial" charset="0"/>
              </a:rPr>
              <a:t>Music</a:t>
            </a:r>
            <a:r>
              <a:rPr lang="el-GR" dirty="0" smtClean="0">
                <a:latin typeface="Arial" charset="0"/>
                <a:cs typeface="Arial" charset="0"/>
              </a:rPr>
              <a:t> </a:t>
            </a:r>
            <a:r>
              <a:rPr lang="el-GR" dirty="0" err="1" smtClean="0">
                <a:latin typeface="Arial" charset="0"/>
                <a:cs typeface="Arial" charset="0"/>
              </a:rPr>
              <a:t>Genome</a:t>
            </a:r>
            <a:r>
              <a:rPr lang="el-GR" dirty="0" smtClean="0">
                <a:latin typeface="Arial" charset="0"/>
                <a:cs typeface="Arial" charset="0"/>
              </a:rPr>
              <a:t> Project, το οποίο ξεκίνησε ο ιδρυτής του </a:t>
            </a:r>
            <a:r>
              <a:rPr lang="el-GR" dirty="0" err="1" smtClean="0">
                <a:latin typeface="Arial" charset="0"/>
                <a:cs typeface="Arial" charset="0"/>
              </a:rPr>
              <a:t>Pandora</a:t>
            </a:r>
            <a:r>
              <a:rPr lang="el-GR" dirty="0" smtClean="0">
                <a:latin typeface="Arial" charset="0"/>
                <a:cs typeface="Arial" charset="0"/>
              </a:rPr>
              <a:t> </a:t>
            </a:r>
            <a:r>
              <a:rPr lang="el-GR" dirty="0" err="1" smtClean="0">
                <a:latin typeface="Arial" charset="0"/>
                <a:cs typeface="Arial" charset="0"/>
              </a:rPr>
              <a:t>Tim</a:t>
            </a:r>
            <a:r>
              <a:rPr lang="el-GR" dirty="0" smtClean="0">
                <a:latin typeface="Arial" charset="0"/>
                <a:cs typeface="Arial" charset="0"/>
              </a:rPr>
              <a:t> </a:t>
            </a:r>
            <a:r>
              <a:rPr lang="el-GR" dirty="0" err="1" smtClean="0">
                <a:latin typeface="Arial" charset="0"/>
                <a:cs typeface="Arial" charset="0"/>
              </a:rPr>
              <a:t>Westergren</a:t>
            </a:r>
            <a:r>
              <a:rPr lang="el-GR" dirty="0" smtClean="0">
                <a:latin typeface="Arial" charset="0"/>
                <a:cs typeface="Arial" charset="0"/>
              </a:rPr>
              <a:t>. Αυτός και μια ομάδα μουσικών και μουσικολόγων αναλύουν 10.000 τραγούδια το μήνα, βάσει διάφορων χαρακτηριστικών – όπως αρμονία, ρυθμός, στίχοι, ενορχήστρωση, φωνητικά, είδος κ.ά. Το αποτέλεσμα των κόπων τους είναι μια γιγαντιαία και συνεχώς </a:t>
            </a:r>
            <a:r>
              <a:rPr lang="el-GR" dirty="0" err="1" smtClean="0">
                <a:latin typeface="Arial" charset="0"/>
                <a:cs typeface="Arial" charset="0"/>
              </a:rPr>
              <a:t>διευρυνόμενη</a:t>
            </a:r>
            <a:r>
              <a:rPr lang="el-GR" dirty="0" smtClean="0">
                <a:latin typeface="Arial" charset="0"/>
                <a:cs typeface="Arial" charset="0"/>
              </a:rPr>
              <a:t> βάση δεδομένων, η οποία τροφοδοτεί μια μηχανή παροχής προτάσεων (</a:t>
            </a:r>
            <a:r>
              <a:rPr lang="el-GR" dirty="0" err="1" smtClean="0">
                <a:latin typeface="Arial" charset="0"/>
                <a:cs typeface="Arial" charset="0"/>
              </a:rPr>
              <a:t>recommendation</a:t>
            </a:r>
            <a:r>
              <a:rPr lang="el-GR" dirty="0" smtClean="0">
                <a:latin typeface="Arial" charset="0"/>
                <a:cs typeface="Arial" charset="0"/>
              </a:rPr>
              <a:t> </a:t>
            </a:r>
            <a:r>
              <a:rPr lang="el-GR" dirty="0" err="1" smtClean="0">
                <a:latin typeface="Arial" charset="0"/>
                <a:cs typeface="Arial" charset="0"/>
              </a:rPr>
              <a:t>engine</a:t>
            </a:r>
            <a:r>
              <a:rPr lang="el-GR" dirty="0" smtClean="0">
                <a:latin typeface="Arial" charset="0"/>
                <a:cs typeface="Arial" charset="0"/>
              </a:rPr>
              <a:t>), η οποία προτείνει μουσική με παρόμοια χαρακτηριστικά – με το ίδιο μουσικό «DNA».</a:t>
            </a:r>
          </a:p>
          <a:p>
            <a:pPr>
              <a:spcBef>
                <a:spcPct val="0"/>
              </a:spcBef>
            </a:pPr>
            <a:endParaRPr lang="el-GR" dirty="0" smtClean="0">
              <a:latin typeface="Arial" charset="0"/>
              <a:cs typeface="Arial" charset="0"/>
            </a:endParaRPr>
          </a:p>
          <a:p>
            <a:pPr>
              <a:spcBef>
                <a:spcPct val="0"/>
              </a:spcBef>
            </a:pPr>
            <a:r>
              <a:rPr lang="el-GR" sz="1200" kern="1200" dirty="0" smtClean="0">
                <a:solidFill>
                  <a:schemeClr val="tx1"/>
                </a:solidFill>
                <a:effectLst/>
                <a:latin typeface="+mn-lt"/>
                <a:ea typeface="+mn-ea"/>
                <a:cs typeface="+mn-cs"/>
              </a:rPr>
              <a:t>Με περισσότερους από 50 εκατομμύρια χρήστες, το </a:t>
            </a:r>
            <a:r>
              <a:rPr lang="en-US" sz="1200" kern="1200" dirty="0" smtClean="0">
                <a:solidFill>
                  <a:schemeClr val="tx1"/>
                </a:solidFill>
                <a:effectLst/>
                <a:latin typeface="+mn-lt"/>
                <a:ea typeface="+mn-ea"/>
                <a:cs typeface="+mn-cs"/>
              </a:rPr>
              <a:t>Pandora</a:t>
            </a:r>
            <a:r>
              <a:rPr lang="el-GR" sz="1200" kern="1200" dirty="0" smtClean="0">
                <a:solidFill>
                  <a:schemeClr val="tx1"/>
                </a:solidFill>
                <a:effectLst/>
                <a:latin typeface="+mn-lt"/>
                <a:ea typeface="+mn-ea"/>
                <a:cs typeface="+mn-cs"/>
              </a:rPr>
              <a:t> βασίζεται για τα έσοδά του στη στοχευμένη διαφήμιση και τις </a:t>
            </a:r>
            <a:r>
              <a:rPr lang="el-GR" sz="1200" kern="1200" dirty="0" err="1" smtClean="0">
                <a:solidFill>
                  <a:schemeClr val="tx1"/>
                </a:solidFill>
                <a:effectLst/>
                <a:latin typeface="+mn-lt"/>
                <a:ea typeface="+mn-ea"/>
                <a:cs typeface="+mn-cs"/>
              </a:rPr>
              <a:t>premium</a:t>
            </a:r>
            <a:r>
              <a:rPr lang="el-GR" sz="1200" kern="1200" dirty="0" smtClean="0">
                <a:solidFill>
                  <a:schemeClr val="tx1"/>
                </a:solidFill>
                <a:effectLst/>
                <a:latin typeface="+mn-lt"/>
                <a:ea typeface="+mn-ea"/>
                <a:cs typeface="+mn-cs"/>
              </a:rPr>
              <a:t> συνδρομές. ». Οι χρήστες μπορούν επίσης να πληρώσουν συνδρομή ύψους λίγων δολαρίων το μήνα για να μην βλέπουν καθόλου διαφημίσεις. Ενώ αρχικά οι χρήστες του </a:t>
            </a:r>
            <a:r>
              <a:rPr lang="en-US" sz="1200" kern="1200" dirty="0" smtClean="0">
                <a:solidFill>
                  <a:schemeClr val="tx1"/>
                </a:solidFill>
                <a:effectLst/>
                <a:latin typeface="+mn-lt"/>
                <a:ea typeface="+mn-ea"/>
                <a:cs typeface="+mn-cs"/>
              </a:rPr>
              <a:t>Pandora </a:t>
            </a:r>
            <a:r>
              <a:rPr lang="el-GR" sz="1200" kern="1200" dirty="0" smtClean="0">
                <a:solidFill>
                  <a:schemeClr val="tx1"/>
                </a:solidFill>
                <a:effectLst/>
                <a:latin typeface="+mn-lt"/>
                <a:ea typeface="+mn-ea"/>
                <a:cs typeface="+mn-cs"/>
              </a:rPr>
              <a:t>απολάμβαναν τις υπηρεσίες του μόνο όταν βρίσκονταν μπροστά στον υπολογιστή τους στο σπίτι ή στη δουλειά, μπορούν πλέον να προσθέσουν την υπηρεσία αυτή και στο κινητό τους τηλέφωνο. Η αλλαγή αυτή μετατρέπει το κινητό τους σε «ραδιόφωνο». Και αυτή ακριβώς η εξέλιξη απειλεί να καταστρέψει για μία ακόμα φορά το επιχειρηματικό μοντέλο της μουσικής βιομηχανίας. </a:t>
            </a:r>
          </a:p>
        </p:txBody>
      </p:sp>
      <p:sp>
        <p:nvSpPr>
          <p:cNvPr id="5734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22DDB0EA-B2B1-48D1-AF19-2EEF0F50EFE9}" type="slidenum">
              <a:rPr lang="en-US">
                <a:cs typeface="Arial" charset="0"/>
              </a:rPr>
              <a:pPr fontAlgn="base">
                <a:spcBef>
                  <a:spcPct val="0"/>
                </a:spcBef>
                <a:spcAft>
                  <a:spcPct val="0"/>
                </a:spcAft>
              </a:pPr>
              <a:t>22</a:t>
            </a:fld>
            <a:endParaRPr lang="en-US">
              <a:cs typeface="Arial" charset="0"/>
            </a:endParaRPr>
          </a:p>
        </p:txBody>
      </p:sp>
    </p:spTree>
    <p:extLst>
      <p:ext uri="{BB962C8B-B14F-4D97-AF65-F5344CB8AC3E}">
        <p14:creationId xmlns:p14="http://schemas.microsoft.com/office/powerpoint/2010/main" xmlns="" val="217030900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pPr>
              <a:defRPr/>
            </a:pPr>
            <a:fld id="{63B3D2F2-53A5-44AF-817E-4EA4A587567D}" type="slidenum">
              <a:rPr lang="en-US" smtClean="0"/>
              <a:pPr>
                <a:defRPr/>
              </a:pPr>
              <a:t>23</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lide Image Placeholder 1"/>
          <p:cNvSpPr>
            <a:spLocks noGrp="1" noRot="1" noChangeAspec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normAutofit fontScale="85000" lnSpcReduction="20000"/>
          </a:bodyPr>
          <a:lstStyle/>
          <a:p>
            <a:pPr marL="236179" indent="-236179" fontAlgn="auto">
              <a:spcBef>
                <a:spcPts val="0"/>
              </a:spcBef>
              <a:spcAft>
                <a:spcPts val="0"/>
              </a:spcAft>
              <a:defRPr/>
            </a:pPr>
            <a:r>
              <a:rPr lang="el-GR" dirty="0" smtClean="0">
                <a:latin typeface="Arial" pitchFamily="34" charset="0"/>
                <a:cs typeface="Arial" pitchFamily="34" charset="0"/>
              </a:rPr>
              <a:t>Το περιεχόμενο του κεφαλαίου καλύπτει τα εξής:</a:t>
            </a:r>
          </a:p>
          <a:p>
            <a:pPr marL="236179" indent="-236179" fontAlgn="auto">
              <a:spcBef>
                <a:spcPts val="0"/>
              </a:spcBef>
              <a:spcAft>
                <a:spcPts val="0"/>
              </a:spcAft>
              <a:buFontTx/>
              <a:buAutoNum type="arabicPeriod"/>
              <a:defRPr/>
            </a:pPr>
            <a:endParaRPr lang="en-US" dirty="0" smtClean="0">
              <a:latin typeface="Arial" pitchFamily="34" charset="0"/>
              <a:cs typeface="Arial" pitchFamily="34" charset="0"/>
            </a:endParaRPr>
          </a:p>
          <a:p>
            <a:pPr marL="228600" lvl="0" indent="-228600">
              <a:buFont typeface="+mj-lt"/>
              <a:buAutoNum type="arabicPeriod"/>
            </a:pPr>
            <a:r>
              <a:rPr lang="el-GR" sz="1200" kern="1200" dirty="0" smtClean="0">
                <a:solidFill>
                  <a:schemeClr val="tx1"/>
                </a:solidFill>
                <a:effectLst/>
                <a:latin typeface="+mn-lt"/>
                <a:ea typeface="+mn-ea"/>
                <a:cs typeface="+mn-cs"/>
              </a:rPr>
              <a:t>Παρουσίαση και παράθεση παραδειγμάτων των τεσσάρων στόχων που μπορεί να επιλέξει να επιτύχει ένας οργανισμός, καθώς αναπτύσσει τη στρατηγική Διαδικτύου του. Παρουσίαση του τρόπου με τον οποίο ονοματοδοτούνται οι ιστοσελίδες.</a:t>
            </a:r>
          </a:p>
          <a:p>
            <a:pPr marL="228600" lvl="0" indent="-228600">
              <a:buFont typeface="+mj-lt"/>
              <a:buAutoNum type="arabicPeriod"/>
            </a:pPr>
            <a:endParaRPr lang="el-GR" sz="1200" kern="1200" dirty="0" smtClean="0">
              <a:solidFill>
                <a:schemeClr val="tx1"/>
              </a:solidFill>
              <a:effectLst/>
              <a:latin typeface="+mn-lt"/>
              <a:ea typeface="+mn-ea"/>
              <a:cs typeface="+mn-cs"/>
            </a:endParaRPr>
          </a:p>
          <a:p>
            <a:pPr marL="228600" lvl="0" indent="-228600">
              <a:buFont typeface="+mj-lt"/>
              <a:buAutoNum type="arabicPeriod"/>
            </a:pPr>
            <a:r>
              <a:rPr lang="el-GR" sz="1200" kern="1200" dirty="0" smtClean="0">
                <a:solidFill>
                  <a:schemeClr val="tx1"/>
                </a:solidFill>
                <a:effectLst/>
                <a:latin typeface="+mn-lt"/>
                <a:ea typeface="+mn-ea"/>
                <a:cs typeface="+mn-cs"/>
              </a:rPr>
              <a:t>Παράθεση παραδειγμάτων διάφορων αρχιτεκτονικών πληροφοριών για τις ιστοσελίδες, καθώς και ανάλυση της σπουδαιότητας της χρηστικότητας και της προσβασιμότητας. Περιγραφή του τρόπου δημιουργίας των ιστοσελίδων με τη χρήση διάφορων εργαλείων λογισμικού.</a:t>
            </a:r>
          </a:p>
          <a:p>
            <a:pPr marL="228600" lvl="0" indent="-228600">
              <a:buFont typeface="+mj-lt"/>
              <a:buAutoNum type="arabicPeriod"/>
            </a:pPr>
            <a:endParaRPr lang="el-GR" sz="1200" kern="1200" dirty="0" smtClean="0">
              <a:solidFill>
                <a:schemeClr val="tx1"/>
              </a:solidFill>
              <a:effectLst/>
              <a:latin typeface="+mn-lt"/>
              <a:ea typeface="+mn-ea"/>
              <a:cs typeface="+mn-cs"/>
            </a:endParaRPr>
          </a:p>
          <a:p>
            <a:pPr marL="228600" lvl="0" indent="-228600">
              <a:buFont typeface="+mj-lt"/>
              <a:buAutoNum type="arabicPeriod"/>
            </a:pPr>
            <a:r>
              <a:rPr lang="el-GR" sz="1200" kern="1200" dirty="0" smtClean="0">
                <a:solidFill>
                  <a:schemeClr val="tx1"/>
                </a:solidFill>
                <a:effectLst/>
                <a:latin typeface="+mn-lt"/>
                <a:ea typeface="+mn-ea"/>
                <a:cs typeface="+mn-cs"/>
              </a:rPr>
              <a:t>Παρουσίαση του τρόπου λειτουργίας του ηλεκτρονικού εμπορίου, καθώς επίσης και των λόγων για τους οποίους η ασφάλεια και η εμπιστοσύνη είναι ζωτικής σημασίας για αυτό.</a:t>
            </a:r>
          </a:p>
          <a:p>
            <a:pPr marL="228600" lvl="0" indent="-228600">
              <a:buFont typeface="+mj-lt"/>
              <a:buAutoNum type="arabicPeriod"/>
            </a:pPr>
            <a:endParaRPr lang="el-GR" sz="1200" kern="1200" dirty="0" smtClean="0">
              <a:solidFill>
                <a:schemeClr val="tx1"/>
              </a:solidFill>
              <a:effectLst/>
              <a:latin typeface="+mn-lt"/>
              <a:ea typeface="+mn-ea"/>
              <a:cs typeface="+mn-cs"/>
            </a:endParaRPr>
          </a:p>
          <a:p>
            <a:pPr marL="228600" lvl="0" indent="-228600">
              <a:buFont typeface="+mj-lt"/>
              <a:buAutoNum type="arabicPeriod"/>
            </a:pPr>
            <a:r>
              <a:rPr lang="el-GR" sz="1200" kern="1200" dirty="0" smtClean="0">
                <a:solidFill>
                  <a:schemeClr val="tx1"/>
                </a:solidFill>
                <a:effectLst/>
                <a:latin typeface="+mn-lt"/>
                <a:ea typeface="+mn-ea"/>
                <a:cs typeface="+mn-cs"/>
              </a:rPr>
              <a:t>Παρουσίαση του τρόπου με τον οποίο οι οργανισμοί προωθούν τις ιστοσελίδες τους, μέσω του </a:t>
            </a:r>
            <a:r>
              <a:rPr lang="en-US" sz="1200" kern="1200" dirty="0" smtClean="0">
                <a:solidFill>
                  <a:schemeClr val="tx1"/>
                </a:solidFill>
                <a:effectLst/>
                <a:latin typeface="+mn-lt"/>
                <a:ea typeface="+mn-ea"/>
                <a:cs typeface="+mn-cs"/>
              </a:rPr>
              <a:t>search engine optimization </a:t>
            </a:r>
            <a:r>
              <a:rPr lang="el-GR" sz="1200" kern="1200" dirty="0" smtClean="0">
                <a:solidFill>
                  <a:schemeClr val="tx1"/>
                </a:solidFill>
                <a:effectLst/>
                <a:latin typeface="+mn-lt"/>
                <a:ea typeface="+mn-ea"/>
                <a:cs typeface="+mn-cs"/>
              </a:rPr>
              <a:t>(βελτιστοποίηση μηχανής αναζήτησης) και της διαδικτυακής διαφήμισης, καθώς και περιγραφή των προκλήσεων του διαδικτυακού μάρκετινγκ.</a:t>
            </a:r>
          </a:p>
          <a:p>
            <a:pPr marL="228600" lvl="0" indent="-228600">
              <a:buFont typeface="+mj-lt"/>
              <a:buAutoNum type="arabicPeriod"/>
            </a:pPr>
            <a:endParaRPr lang="el-GR" sz="1200" kern="1200" dirty="0" smtClean="0">
              <a:solidFill>
                <a:schemeClr val="tx1"/>
              </a:solidFill>
              <a:effectLst/>
              <a:latin typeface="+mn-lt"/>
              <a:ea typeface="+mn-ea"/>
              <a:cs typeface="+mn-cs"/>
            </a:endParaRPr>
          </a:p>
          <a:p>
            <a:pPr marL="228600" lvl="0" indent="-228600">
              <a:buFont typeface="+mj-lt"/>
              <a:buAutoNum type="arabicPeriod"/>
            </a:pPr>
            <a:r>
              <a:rPr lang="el-GR" sz="1200" kern="1200" dirty="0" smtClean="0">
                <a:solidFill>
                  <a:schemeClr val="tx1"/>
                </a:solidFill>
                <a:effectLst/>
                <a:latin typeface="+mn-lt"/>
                <a:ea typeface="+mn-ea"/>
                <a:cs typeface="+mn-cs"/>
              </a:rPr>
              <a:t>Παρουσίαση του τρόπου με τον οποίο οι ιδιότητες του </a:t>
            </a:r>
            <a:r>
              <a:rPr lang="en-US" sz="1200" kern="1200" dirty="0" smtClean="0">
                <a:solidFill>
                  <a:schemeClr val="tx1"/>
                </a:solidFill>
                <a:effectLst/>
                <a:latin typeface="+mn-lt"/>
                <a:ea typeface="+mn-ea"/>
                <a:cs typeface="+mn-cs"/>
              </a:rPr>
              <a:t>Web</a:t>
            </a:r>
            <a:r>
              <a:rPr lang="el-GR" sz="1200" kern="1200" dirty="0" smtClean="0">
                <a:solidFill>
                  <a:schemeClr val="tx1"/>
                </a:solidFill>
                <a:effectLst/>
                <a:latin typeface="+mn-lt"/>
                <a:ea typeface="+mn-ea"/>
                <a:cs typeface="+mn-cs"/>
              </a:rPr>
              <a:t> 2.0, όπως το </a:t>
            </a:r>
            <a:r>
              <a:rPr lang="en-US" sz="1200" kern="1200" dirty="0" smtClean="0">
                <a:solidFill>
                  <a:schemeClr val="tx1"/>
                </a:solidFill>
                <a:effectLst/>
                <a:latin typeface="+mn-lt"/>
                <a:ea typeface="+mn-ea"/>
                <a:cs typeface="+mn-cs"/>
              </a:rPr>
              <a:t>crowdsourcing</a:t>
            </a:r>
            <a:r>
              <a:rPr lang="el-GR" sz="1200" kern="1200" dirty="0" smtClean="0">
                <a:solidFill>
                  <a:schemeClr val="tx1"/>
                </a:solidFill>
                <a:effectLst/>
                <a:latin typeface="+mn-lt"/>
                <a:ea typeface="+mn-ea"/>
                <a:cs typeface="+mn-cs"/>
              </a:rPr>
              <a:t>, η επέκταση δεδομένων και η μάθηση μηχανής αλλάζουν τη φύση του Διαδικτύου.</a:t>
            </a:r>
          </a:p>
        </p:txBody>
      </p:sp>
      <p:sp>
        <p:nvSpPr>
          <p:cNvPr id="1843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D42B0B0D-6B58-4CB5-BA98-4E58E673A369}" type="slidenum">
              <a:rPr lang="en-US">
                <a:cs typeface="Arial" charset="0"/>
              </a:rPr>
              <a:pPr fontAlgn="base">
                <a:spcBef>
                  <a:spcPct val="0"/>
                </a:spcBef>
                <a:spcAft>
                  <a:spcPct val="0"/>
                </a:spcAft>
              </a:pPr>
              <a:t>3</a:t>
            </a:fld>
            <a:endParaRPr lang="en-US">
              <a:cs typeface="Arial" charset="0"/>
            </a:endParaRPr>
          </a:p>
        </p:txBody>
      </p:sp>
    </p:spTree>
    <p:extLst>
      <p:ext uri="{BB962C8B-B14F-4D97-AF65-F5344CB8AC3E}">
        <p14:creationId xmlns:p14="http://schemas.microsoft.com/office/powerpoint/2010/main" xmlns="" val="40637586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Slide Image Placeholder 1"/>
          <p:cNvSpPr>
            <a:spLocks noGrp="1" noRot="1" noChangeAspect="1"/>
          </p:cNvSpPr>
          <p:nvPr>
            <p:ph type="sldImg"/>
          </p:nvPr>
        </p:nvSpPr>
        <p:spPr bwMode="auto">
          <a:noFill/>
          <a:ln>
            <a:solidFill>
              <a:srgbClr val="000000"/>
            </a:solidFill>
            <a:miter lim="800000"/>
            <a:headEnd/>
            <a:tailEnd/>
          </a:ln>
        </p:spPr>
      </p:sp>
      <p:sp>
        <p:nvSpPr>
          <p:cNvPr id="20482" name="Notes Placeholder 2"/>
          <p:cNvSpPr>
            <a:spLocks noGrp="1"/>
          </p:cNvSpPr>
          <p:nvPr>
            <p:ph type="body" idx="1"/>
          </p:nvPr>
        </p:nvSpPr>
        <p:spPr bwMode="auto">
          <a:noFill/>
        </p:spPr>
        <p:txBody>
          <a:bodyPr wrap="square" numCol="1" anchor="t" anchorCtr="0" compatLnSpc="1">
            <a:prstTxWarp prst="textNoShape">
              <a:avLst/>
            </a:prstTxWarp>
            <a:normAutofit lnSpcReduction="10000"/>
          </a:bodyPr>
          <a:lstStyle/>
          <a:p>
            <a:r>
              <a:rPr lang="el-GR" dirty="0" smtClean="0">
                <a:latin typeface="Arial" charset="0"/>
                <a:cs typeface="Arial" charset="0"/>
              </a:rPr>
              <a:t>Οι έντυπες εφημερίδες βρίσκονται σε δεινή θέση. </a:t>
            </a:r>
            <a:r>
              <a:rPr lang="el-GR" sz="1200" kern="1200" dirty="0" smtClean="0">
                <a:solidFill>
                  <a:schemeClr val="tx1"/>
                </a:solidFill>
                <a:effectLst/>
                <a:latin typeface="+mn-lt"/>
                <a:ea typeface="+mn-ea"/>
                <a:cs typeface="+mn-cs"/>
              </a:rPr>
              <a:t>Ορισμένες έχουν ήδη πτωχεύσει ή έχουν μειώσει δραστικά τις δραστηριότητές τους. Το πρόβλημα δεν είναι ότι οι άνθρωποι δεν ενδιαφέρονται πλέον για τις ειδήσεις, απλώς οι περισσότεροι δεν αγοράζουν τα έντυπα, εφόσον μπορούν να διαβάσουν ειδήσεις από όλο τον κόσμο στο Διαδίκτυο και μάλιστα δωρεάν. Ακόμα πιο ελκυστική είναι και η δυνατότητα που τους προσφέρεται πλέον να μπουν στη συζήτηση, αναρτώντας τα σχόλιά τους, να παρουσιάσουν τη δική τους επιχειρηματολογία σε άρθρα, καθώς και να συνεισφέρουν τις δικές τους ειδήσεις.</a:t>
            </a:r>
          </a:p>
          <a:p>
            <a:pPr>
              <a:spcBef>
                <a:spcPct val="0"/>
              </a:spcBef>
            </a:pPr>
            <a:endParaRPr lang="en-US" dirty="0" smtClean="0">
              <a:latin typeface="Arial" charset="0"/>
              <a:cs typeface="Arial" charset="0"/>
            </a:endParaRPr>
          </a:p>
          <a:p>
            <a:pPr>
              <a:spcBef>
                <a:spcPct val="0"/>
              </a:spcBef>
            </a:pPr>
            <a:r>
              <a:rPr lang="el-GR" sz="1200" kern="1200" dirty="0" smtClean="0">
                <a:solidFill>
                  <a:schemeClr val="tx1"/>
                </a:solidFill>
                <a:effectLst/>
                <a:latin typeface="+mn-lt"/>
                <a:ea typeface="+mn-ea"/>
                <a:cs typeface="+mn-cs"/>
              </a:rPr>
              <a:t>Το Διαδίκτυο ισοπέδωσε το επιχειρηματικό μοντέλο των έντυπων εφημερίδων μέσα σε λιγότερο από μία δεκαετία, παρασύροντας και το μεγαλύτερο μέρος του «οικοσυστήματος» που είχε αναπτυχθεί γύρω από αυτές. Οι διαφημιστές πλήρωναν όλο και λιγότερα για το χώρο που καταλάμβαναν οι διαφημίσεις τους, καθώς το αναγνωστικό κοινό συρρικνωνόταν, ενώ τα πιεστήρια των εφημερίδων παρέμεναν αδρανή. Δημοσιογράφοι, αρθρογράφοι και συντάκτες αναρωτιούνται πώς θα βγάλουν τα προς το ζην, εφόσον όλοι μπορούν πλέον και διαβάζουν τη δουλειά τους δωρεάν και τη διανέμουν σε όλους τους φίλους τους. </a:t>
            </a:r>
          </a:p>
          <a:p>
            <a:pPr>
              <a:spcBef>
                <a:spcPct val="0"/>
              </a:spcBef>
            </a:pPr>
            <a:endParaRPr lang="en-US" dirty="0" smtClean="0">
              <a:latin typeface="Arial" charset="0"/>
              <a:cs typeface="Arial" charset="0"/>
            </a:endParaRPr>
          </a:p>
          <a:p>
            <a:pPr>
              <a:spcBef>
                <a:spcPct val="0"/>
              </a:spcBef>
            </a:pPr>
            <a:r>
              <a:rPr lang="el-GR" sz="1200" kern="1200" dirty="0" smtClean="0">
                <a:solidFill>
                  <a:schemeClr val="tx1"/>
                </a:solidFill>
                <a:effectLst/>
                <a:latin typeface="+mn-lt"/>
                <a:ea typeface="+mn-ea"/>
                <a:cs typeface="+mn-cs"/>
              </a:rPr>
              <a:t>Το </a:t>
            </a:r>
            <a:r>
              <a:rPr lang="el-GR" sz="1200" kern="1200" dirty="0" err="1" smtClean="0">
                <a:solidFill>
                  <a:schemeClr val="tx1"/>
                </a:solidFill>
                <a:effectLst/>
                <a:latin typeface="+mn-lt"/>
                <a:ea typeface="+mn-ea"/>
                <a:cs typeface="+mn-cs"/>
              </a:rPr>
              <a:t>τσουνάμι</a:t>
            </a:r>
            <a:r>
              <a:rPr lang="el-GR" sz="1200" kern="1200" dirty="0" smtClean="0">
                <a:solidFill>
                  <a:schemeClr val="tx1"/>
                </a:solidFill>
                <a:effectLst/>
                <a:latin typeface="+mn-lt"/>
                <a:ea typeface="+mn-ea"/>
                <a:cs typeface="+mn-cs"/>
              </a:rPr>
              <a:t> της δημιουργικής καταστροφής που έφερε το Διαδίκτυο απέχει πολύ από το να κοπάσει. Για να καταφέρει να ευδοκιμήσει, κάθε οργανισμός θα πρέπει να διαθέτει ισχυρή στρατηγική Διαδικτύου, η οποία να χρησιμοποιεί τον Ιστό για να προσελκύσει πελάτες, να κινητοποιήσει τους εργαζομένους, να ανταγωνιστεί τους αντιπάλους και να αποκτήσει έσοδα. Η ιστοσελίδα αποτελεί το κεντρικό σημείο της διαδικτυακής παρουσίας ενός οργανισμού, αλλά η στρατηγική του θα πρέπει να συμπεριλαμβάνει και άλλους τρόπους με τους οποίους οι άνθρωποι </a:t>
            </a:r>
            <a:r>
              <a:rPr lang="el-GR" sz="1200" kern="1200" dirty="0" err="1" smtClean="0">
                <a:solidFill>
                  <a:schemeClr val="tx1"/>
                </a:solidFill>
                <a:effectLst/>
                <a:latin typeface="+mn-lt"/>
                <a:ea typeface="+mn-ea"/>
                <a:cs typeface="+mn-cs"/>
              </a:rPr>
              <a:t>αλληλεπιδρούν</a:t>
            </a:r>
            <a:r>
              <a:rPr lang="el-GR" sz="1200" kern="1200" dirty="0" smtClean="0">
                <a:solidFill>
                  <a:schemeClr val="tx1"/>
                </a:solidFill>
                <a:effectLst/>
                <a:latin typeface="+mn-lt"/>
                <a:ea typeface="+mn-ea"/>
                <a:cs typeface="+mn-cs"/>
              </a:rPr>
              <a:t> και αναζητούν πληροφορίες.</a:t>
            </a:r>
          </a:p>
        </p:txBody>
      </p:sp>
      <p:sp>
        <p:nvSpPr>
          <p:cNvPr id="2048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1E9C3BC4-E92B-4EE7-B4B4-EB00518EF85D}" type="slidenum">
              <a:rPr lang="en-US">
                <a:cs typeface="Arial" charset="0"/>
              </a:rPr>
              <a:pPr fontAlgn="base">
                <a:spcBef>
                  <a:spcPct val="0"/>
                </a:spcBef>
                <a:spcAft>
                  <a:spcPct val="0"/>
                </a:spcAft>
              </a:pPr>
              <a:t>4</a:t>
            </a:fld>
            <a:endParaRPr lang="en-US">
              <a:cs typeface="Arial" charset="0"/>
            </a:endParaRPr>
          </a:p>
        </p:txBody>
      </p:sp>
    </p:spTree>
    <p:extLst>
      <p:ext uri="{BB962C8B-B14F-4D97-AF65-F5344CB8AC3E}">
        <p14:creationId xmlns:p14="http://schemas.microsoft.com/office/powerpoint/2010/main" xmlns="" val="42575782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Slide Image Placeholder 1"/>
          <p:cNvSpPr>
            <a:spLocks noGrp="1" noRot="1" noChangeAspec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a:xfrm>
            <a:off x="701675" y="4416425"/>
            <a:ext cx="5607050" cy="4411663"/>
          </a:xfrm>
        </p:spPr>
        <p:txBody>
          <a:bodyPr>
            <a:spAutoFit/>
          </a:bodyPr>
          <a:lstStyle/>
          <a:p>
            <a:r>
              <a:rPr lang="el-GR" sz="1200" kern="1200" dirty="0" smtClean="0">
                <a:solidFill>
                  <a:schemeClr val="tx1"/>
                </a:solidFill>
                <a:effectLst/>
                <a:latin typeface="+mn-lt"/>
                <a:ea typeface="+mn-ea"/>
                <a:cs typeface="+mn-cs"/>
              </a:rPr>
              <a:t>Για να είναι αποτελεσματική μια ιστοσελίδα, χρειάζεται να υπάρχει ξεκάθαρο όραμα ως προς τους στόχους της. Οι βασικοί στόχοι της πλειονότητας των οργανισμών σχετικά με το Διαδίκτυο ομαδοποιούνται σε τέσσερις μεγάλες κατηγορίες:</a:t>
            </a:r>
          </a:p>
          <a:p>
            <a:pPr lvl="0"/>
            <a:endParaRPr lang="el-GR" sz="1200" kern="1200" dirty="0" smtClean="0">
              <a:solidFill>
                <a:schemeClr val="tx1"/>
              </a:solidFill>
              <a:effectLst/>
              <a:latin typeface="+mn-lt"/>
              <a:ea typeface="+mn-ea"/>
              <a:cs typeface="+mn-cs"/>
            </a:endParaRPr>
          </a:p>
          <a:p>
            <a:pPr lvl="0"/>
            <a:endParaRPr lang="el-GR" sz="1200" kern="1200" dirty="0" smtClean="0">
              <a:solidFill>
                <a:schemeClr val="tx1"/>
              </a:solidFill>
              <a:effectLst/>
              <a:latin typeface="+mn-lt"/>
              <a:ea typeface="+mn-ea"/>
              <a:cs typeface="+mn-cs"/>
            </a:endParaRPr>
          </a:p>
          <a:p>
            <a:pPr marL="228600" lvl="0" indent="-228600">
              <a:buFont typeface="+mj-lt"/>
              <a:buAutoNum type="arabicPeriod"/>
            </a:pPr>
            <a:r>
              <a:rPr lang="el-GR" sz="1200" kern="1200" dirty="0" smtClean="0">
                <a:solidFill>
                  <a:schemeClr val="tx1"/>
                </a:solidFill>
                <a:effectLst/>
                <a:latin typeface="+mn-lt"/>
                <a:ea typeface="+mn-ea"/>
                <a:cs typeface="+mn-cs"/>
              </a:rPr>
              <a:t>Πληροφόρηση και ψυχαγωγία: Οι οργανισμοί που στοχεύουν στην πληροφόρηση μιας μερίδας του κοινού ή στο να ψυχαγωγήσουν με κάποιον τρόπο τους ανθρώπους προσφέρουν περιεχόμενο που να προσελκύει επισκέπτες στην ιστοσελίδα. Για να αποκτήσουν έσοδα, αρκετές πωλούν διαφημίσεις ή προσφέρουν </a:t>
            </a:r>
            <a:r>
              <a:rPr lang="el-GR" sz="1200" kern="1200" dirty="0" err="1" smtClean="0">
                <a:solidFill>
                  <a:schemeClr val="tx1"/>
                </a:solidFill>
                <a:effectLst/>
                <a:latin typeface="+mn-lt"/>
                <a:ea typeface="+mn-ea"/>
                <a:cs typeface="+mn-cs"/>
              </a:rPr>
              <a:t>πριμοδοτημένη</a:t>
            </a:r>
            <a:r>
              <a:rPr lang="el-GR" sz="1200" kern="1200" dirty="0" smtClean="0">
                <a:solidFill>
                  <a:schemeClr val="tx1"/>
                </a:solidFill>
                <a:effectLst/>
                <a:latin typeface="+mn-lt"/>
                <a:ea typeface="+mn-ea"/>
                <a:cs typeface="+mn-cs"/>
              </a:rPr>
              <a:t> πρόσβαση σε ειδικό περιεχόμενο για τα μέλη που πληρώνουν συνδρομή. Τα διαδικτυακά περιοδικά, οι εφημερίδες και οι ιστοσελίδες βίντεο ανήκουν στην κατηγορία επιχειρήσεων που συνήθως υιοθετούν αυτήν τη στρατηγική. </a:t>
            </a:r>
          </a:p>
          <a:p>
            <a:pPr marL="457200" lvl="1" indent="0">
              <a:buFont typeface="+mj-lt"/>
              <a:buNone/>
            </a:pPr>
            <a:r>
              <a:rPr lang="el-GR" sz="1200" kern="1200" dirty="0" smtClean="0">
                <a:solidFill>
                  <a:schemeClr val="tx1"/>
                </a:solidFill>
                <a:effectLst/>
                <a:latin typeface="+mn-lt"/>
                <a:ea typeface="+mn-ea"/>
                <a:cs typeface="+mn-cs"/>
              </a:rPr>
              <a:t>Ένας infomediary («διαμεσολαβητής πληροφοριών») εστιάζει στην παροχή πληροφόρησης στους επισκέπτες, καθώς και στην ενδυνάμωσή τους, συγκεντρώνοντας πληροφορίες για  </a:t>
            </a:r>
            <a:r>
              <a:rPr lang="el-GR" sz="1200" kern="1200" baseline="0" dirty="0" smtClean="0">
                <a:solidFill>
                  <a:schemeClr val="tx1"/>
                </a:solidFill>
                <a:effectLst/>
                <a:latin typeface="+mn-lt"/>
                <a:ea typeface="+mn-ea"/>
                <a:cs typeface="+mn-cs"/>
              </a:rPr>
              <a:t>  </a:t>
            </a:r>
            <a:r>
              <a:rPr lang="el-GR" sz="1200" kern="1200" dirty="0" smtClean="0">
                <a:solidFill>
                  <a:schemeClr val="tx1"/>
                </a:solidFill>
                <a:effectLst/>
                <a:latin typeface="+mn-lt"/>
                <a:ea typeface="+mn-ea"/>
                <a:cs typeface="+mn-cs"/>
              </a:rPr>
              <a:t>προϊόντα από διάφορους προμηθευτές. Πολλοί infomediary λειτουργούν και ως ηλεκτρονικές αγορές (e-</a:t>
            </a:r>
            <a:r>
              <a:rPr lang="el-GR" sz="1200" kern="1200" dirty="0" err="1" smtClean="0">
                <a:solidFill>
                  <a:schemeClr val="tx1"/>
                </a:solidFill>
                <a:effectLst/>
                <a:latin typeface="+mn-lt"/>
                <a:ea typeface="+mn-ea"/>
                <a:cs typeface="+mn-cs"/>
              </a:rPr>
              <a:t>marketplaces</a:t>
            </a:r>
            <a:r>
              <a:rPr lang="el-GR" sz="1200" kern="1200" dirty="0" smtClean="0">
                <a:solidFill>
                  <a:schemeClr val="tx1"/>
                </a:solidFill>
                <a:effectLst/>
                <a:latin typeface="+mn-lt"/>
                <a:ea typeface="+mn-ea"/>
                <a:cs typeface="+mn-cs"/>
              </a:rPr>
              <a:t>), οι οποίες διευκολύνουν τις συναλλαγές φέρνοντας σε επαφή αγοραστές και πωλητές από όλο τον κόσμο. Οι ηλεκτρονικές αγορές συχνά κατηγοριοποιούνται βάσει του είδους των αγοραστών και των προμηθευτών που εξυπηρετούν,</a:t>
            </a:r>
            <a:r>
              <a:rPr lang="el-GR" sz="1200" kern="1200" baseline="0" dirty="0" smtClean="0">
                <a:solidFill>
                  <a:schemeClr val="tx1"/>
                </a:solidFill>
                <a:effectLst/>
                <a:latin typeface="+mn-lt"/>
                <a:ea typeface="+mn-ea"/>
                <a:cs typeface="+mn-cs"/>
              </a:rPr>
              <a:t> αν δηλαδή εστιάζουν σε </a:t>
            </a:r>
            <a:r>
              <a:rPr lang="el-GR" sz="1200" kern="1200" dirty="0" smtClean="0">
                <a:solidFill>
                  <a:schemeClr val="tx1"/>
                </a:solidFill>
                <a:effectLst/>
                <a:latin typeface="+mn-lt"/>
                <a:ea typeface="+mn-ea"/>
                <a:cs typeface="+mn-cs"/>
              </a:rPr>
              <a:t>συναλλαγές μεταξύ επιχειρήσεων και καταναλωτών</a:t>
            </a:r>
            <a:r>
              <a:rPr lang="el-GR" sz="1200" b="0" kern="1200" dirty="0" smtClean="0">
                <a:solidFill>
                  <a:schemeClr val="tx1"/>
                </a:solidFill>
                <a:effectLst/>
                <a:latin typeface="+mn-lt"/>
                <a:ea typeface="+mn-ea"/>
                <a:cs typeface="+mn-cs"/>
              </a:rPr>
              <a:t> [επιχείρηση προς καταναλωτή – </a:t>
            </a:r>
            <a:r>
              <a:rPr lang="en-US" sz="1200" b="0" kern="1200" dirty="0" smtClean="0">
                <a:solidFill>
                  <a:schemeClr val="tx1"/>
                </a:solidFill>
                <a:effectLst/>
                <a:latin typeface="+mn-lt"/>
                <a:ea typeface="+mn-ea"/>
                <a:cs typeface="+mn-cs"/>
              </a:rPr>
              <a:t>business to consumer </a:t>
            </a:r>
            <a:r>
              <a:rPr lang="el-GR" sz="1200" b="0" kern="1200" dirty="0" smtClean="0">
                <a:solidFill>
                  <a:schemeClr val="tx1"/>
                </a:solidFill>
                <a:effectLst/>
                <a:latin typeface="+mn-lt"/>
                <a:ea typeface="+mn-ea"/>
                <a:cs typeface="+mn-cs"/>
              </a:rPr>
              <a:t>(</a:t>
            </a:r>
            <a:r>
              <a:rPr lang="en-US" sz="1200" b="0" kern="1200" dirty="0" smtClean="0">
                <a:solidFill>
                  <a:schemeClr val="tx1"/>
                </a:solidFill>
                <a:effectLst/>
                <a:latin typeface="+mn-lt"/>
                <a:ea typeface="+mn-ea"/>
                <a:cs typeface="+mn-cs"/>
              </a:rPr>
              <a:t>B</a:t>
            </a:r>
            <a:r>
              <a:rPr lang="el-GR" sz="1200" b="0" kern="1200" dirty="0" smtClean="0">
                <a:solidFill>
                  <a:schemeClr val="tx1"/>
                </a:solidFill>
                <a:effectLst/>
                <a:latin typeface="+mn-lt"/>
                <a:ea typeface="+mn-ea"/>
                <a:cs typeface="+mn-cs"/>
              </a:rPr>
              <a:t>2</a:t>
            </a:r>
            <a:r>
              <a:rPr lang="en-US" sz="1200" b="0" kern="1200" dirty="0" smtClean="0">
                <a:solidFill>
                  <a:schemeClr val="tx1"/>
                </a:solidFill>
                <a:effectLst/>
                <a:latin typeface="+mn-lt"/>
                <a:ea typeface="+mn-ea"/>
                <a:cs typeface="+mn-cs"/>
              </a:rPr>
              <a:t>C</a:t>
            </a:r>
            <a:r>
              <a:rPr lang="el-GR" sz="1200" b="0" kern="1200" dirty="0" smtClean="0">
                <a:solidFill>
                  <a:schemeClr val="tx1"/>
                </a:solidFill>
                <a:effectLst/>
                <a:latin typeface="+mn-lt"/>
                <a:ea typeface="+mn-ea"/>
                <a:cs typeface="+mn-cs"/>
              </a:rPr>
              <a:t>)], μεταξύ επιχειρήσεων [επιχείρηση προς επιχείρηση – </a:t>
            </a:r>
            <a:r>
              <a:rPr lang="el-GR" sz="1200" b="0" kern="1200" dirty="0" err="1" smtClean="0">
                <a:solidFill>
                  <a:schemeClr val="tx1"/>
                </a:solidFill>
                <a:effectLst/>
                <a:latin typeface="+mn-lt"/>
                <a:ea typeface="+mn-ea"/>
                <a:cs typeface="+mn-cs"/>
              </a:rPr>
              <a:t>business</a:t>
            </a:r>
            <a:r>
              <a:rPr lang="el-GR" sz="1200" b="0" kern="1200" dirty="0" smtClean="0">
                <a:solidFill>
                  <a:schemeClr val="tx1"/>
                </a:solidFill>
                <a:effectLst/>
                <a:latin typeface="+mn-lt"/>
                <a:ea typeface="+mn-ea"/>
                <a:cs typeface="+mn-cs"/>
              </a:rPr>
              <a:t> </a:t>
            </a:r>
            <a:r>
              <a:rPr lang="el-GR" sz="1200" b="0" kern="1200" dirty="0" err="1" smtClean="0">
                <a:solidFill>
                  <a:schemeClr val="tx1"/>
                </a:solidFill>
                <a:effectLst/>
                <a:latin typeface="+mn-lt"/>
                <a:ea typeface="+mn-ea"/>
                <a:cs typeface="+mn-cs"/>
              </a:rPr>
              <a:t>to</a:t>
            </a:r>
            <a:r>
              <a:rPr lang="el-GR" sz="1200" b="0" kern="1200" dirty="0" smtClean="0">
                <a:solidFill>
                  <a:schemeClr val="tx1"/>
                </a:solidFill>
                <a:effectLst/>
                <a:latin typeface="+mn-lt"/>
                <a:ea typeface="+mn-ea"/>
                <a:cs typeface="+mn-cs"/>
              </a:rPr>
              <a:t> </a:t>
            </a:r>
            <a:r>
              <a:rPr lang="el-GR" sz="1200" b="0" kern="1200" dirty="0" err="1" smtClean="0">
                <a:solidFill>
                  <a:schemeClr val="tx1"/>
                </a:solidFill>
                <a:effectLst/>
                <a:latin typeface="+mn-lt"/>
                <a:ea typeface="+mn-ea"/>
                <a:cs typeface="+mn-cs"/>
              </a:rPr>
              <a:t>business</a:t>
            </a:r>
            <a:r>
              <a:rPr lang="el-GR" sz="1200" b="0" kern="1200" dirty="0" smtClean="0">
                <a:solidFill>
                  <a:schemeClr val="tx1"/>
                </a:solidFill>
                <a:effectLst/>
                <a:latin typeface="+mn-lt"/>
                <a:ea typeface="+mn-ea"/>
                <a:cs typeface="+mn-cs"/>
              </a:rPr>
              <a:t> (B2B)]</a:t>
            </a:r>
            <a:r>
              <a:rPr lang="el-GR" sz="1200" b="0" kern="1200" baseline="0" dirty="0" smtClean="0">
                <a:solidFill>
                  <a:schemeClr val="tx1"/>
                </a:solidFill>
                <a:effectLst/>
                <a:latin typeface="+mn-lt"/>
                <a:ea typeface="+mn-ea"/>
                <a:cs typeface="+mn-cs"/>
              </a:rPr>
              <a:t>, μεταξύ καταναλωτών [καταναλωτής προς καταναλωτής (</a:t>
            </a:r>
            <a:r>
              <a:rPr lang="el-GR" sz="1200" b="0" kern="1200" baseline="0" dirty="0" err="1" smtClean="0">
                <a:solidFill>
                  <a:schemeClr val="tx1"/>
                </a:solidFill>
                <a:effectLst/>
                <a:latin typeface="+mn-lt"/>
                <a:ea typeface="+mn-ea"/>
                <a:cs typeface="+mn-cs"/>
              </a:rPr>
              <a:t>consumer</a:t>
            </a:r>
            <a:r>
              <a:rPr lang="el-GR" sz="1200" b="0" kern="1200" baseline="0" dirty="0" smtClean="0">
                <a:solidFill>
                  <a:schemeClr val="tx1"/>
                </a:solidFill>
                <a:effectLst/>
                <a:latin typeface="+mn-lt"/>
                <a:ea typeface="+mn-ea"/>
                <a:cs typeface="+mn-cs"/>
              </a:rPr>
              <a:t> </a:t>
            </a:r>
            <a:r>
              <a:rPr lang="el-GR" sz="1200" b="0" kern="1200" baseline="0" dirty="0" err="1" smtClean="0">
                <a:solidFill>
                  <a:schemeClr val="tx1"/>
                </a:solidFill>
                <a:effectLst/>
                <a:latin typeface="+mn-lt"/>
                <a:ea typeface="+mn-ea"/>
                <a:cs typeface="+mn-cs"/>
              </a:rPr>
              <a:t>to</a:t>
            </a:r>
            <a:r>
              <a:rPr lang="el-GR" sz="1200" b="0" kern="1200" baseline="0" dirty="0" smtClean="0">
                <a:solidFill>
                  <a:schemeClr val="tx1"/>
                </a:solidFill>
                <a:effectLst/>
                <a:latin typeface="+mn-lt"/>
                <a:ea typeface="+mn-ea"/>
                <a:cs typeface="+mn-cs"/>
              </a:rPr>
              <a:t> </a:t>
            </a:r>
            <a:r>
              <a:rPr lang="el-GR" sz="1200" b="0" kern="1200" baseline="0" dirty="0" err="1" smtClean="0">
                <a:solidFill>
                  <a:schemeClr val="tx1"/>
                </a:solidFill>
                <a:effectLst/>
                <a:latin typeface="+mn-lt"/>
                <a:ea typeface="+mn-ea"/>
                <a:cs typeface="+mn-cs"/>
              </a:rPr>
              <a:t>consumer</a:t>
            </a:r>
            <a:r>
              <a:rPr lang="el-GR" sz="1200" b="0" kern="1200" baseline="0" dirty="0" smtClean="0">
                <a:solidFill>
                  <a:schemeClr val="tx1"/>
                </a:solidFill>
                <a:effectLst/>
                <a:latin typeface="+mn-lt"/>
                <a:ea typeface="+mn-ea"/>
                <a:cs typeface="+mn-cs"/>
              </a:rPr>
              <a:t> – C2C)] ή ανάμεσα στους καταναλωτές και τις επιχειρήσεις [καταναλωτής προς επιχείρηση (</a:t>
            </a:r>
            <a:r>
              <a:rPr lang="el-GR" sz="1200" b="0" kern="1200" baseline="0" dirty="0" err="1" smtClean="0">
                <a:solidFill>
                  <a:schemeClr val="tx1"/>
                </a:solidFill>
                <a:effectLst/>
                <a:latin typeface="+mn-lt"/>
                <a:ea typeface="+mn-ea"/>
                <a:cs typeface="+mn-cs"/>
              </a:rPr>
              <a:t>consumer</a:t>
            </a:r>
            <a:r>
              <a:rPr lang="el-GR" sz="1200" b="0" kern="1200" baseline="0" dirty="0" smtClean="0">
                <a:solidFill>
                  <a:schemeClr val="tx1"/>
                </a:solidFill>
                <a:effectLst/>
                <a:latin typeface="+mn-lt"/>
                <a:ea typeface="+mn-ea"/>
                <a:cs typeface="+mn-cs"/>
              </a:rPr>
              <a:t> </a:t>
            </a:r>
            <a:r>
              <a:rPr lang="el-GR" sz="1200" b="0" kern="1200" baseline="0" dirty="0" err="1" smtClean="0">
                <a:solidFill>
                  <a:schemeClr val="tx1"/>
                </a:solidFill>
                <a:effectLst/>
                <a:latin typeface="+mn-lt"/>
                <a:ea typeface="+mn-ea"/>
                <a:cs typeface="+mn-cs"/>
              </a:rPr>
              <a:t>to</a:t>
            </a:r>
            <a:r>
              <a:rPr lang="el-GR" sz="1200" b="0" kern="1200" baseline="0" dirty="0" smtClean="0">
                <a:solidFill>
                  <a:schemeClr val="tx1"/>
                </a:solidFill>
                <a:effectLst/>
                <a:latin typeface="+mn-lt"/>
                <a:ea typeface="+mn-ea"/>
                <a:cs typeface="+mn-cs"/>
              </a:rPr>
              <a:t> </a:t>
            </a:r>
            <a:r>
              <a:rPr lang="el-GR" sz="1200" b="0" kern="1200" baseline="0" dirty="0" err="1" smtClean="0">
                <a:solidFill>
                  <a:schemeClr val="tx1"/>
                </a:solidFill>
                <a:effectLst/>
                <a:latin typeface="+mn-lt"/>
                <a:ea typeface="+mn-ea"/>
                <a:cs typeface="+mn-cs"/>
              </a:rPr>
              <a:t>business</a:t>
            </a:r>
            <a:r>
              <a:rPr lang="el-GR" sz="1200" b="0" kern="1200" baseline="0" dirty="0" smtClean="0">
                <a:solidFill>
                  <a:schemeClr val="tx1"/>
                </a:solidFill>
                <a:effectLst/>
                <a:latin typeface="+mn-lt"/>
                <a:ea typeface="+mn-ea"/>
                <a:cs typeface="+mn-cs"/>
              </a:rPr>
              <a:t> – C2B)]</a:t>
            </a:r>
            <a:endParaRPr lang="el-GR" sz="1200" b="0" kern="1200" dirty="0" smtClean="0">
              <a:solidFill>
                <a:schemeClr val="tx1"/>
              </a:solidFill>
              <a:effectLst/>
              <a:latin typeface="+mn-lt"/>
              <a:ea typeface="+mn-ea"/>
              <a:cs typeface="+mn-cs"/>
            </a:endParaRPr>
          </a:p>
          <a:p>
            <a:pPr marL="228600" lvl="0" indent="-228600">
              <a:buFont typeface="+mj-lt"/>
              <a:buAutoNum type="arabicPeriod"/>
            </a:pPr>
            <a:endParaRPr lang="el-GR" sz="1200" kern="1200" dirty="0" smtClean="0">
              <a:solidFill>
                <a:schemeClr val="tx1"/>
              </a:solidFill>
              <a:effectLst/>
              <a:latin typeface="+mn-lt"/>
              <a:ea typeface="+mn-ea"/>
              <a:cs typeface="+mn-cs"/>
            </a:endParaRPr>
          </a:p>
          <a:p>
            <a:pPr marL="228600" lvl="0" indent="-228600">
              <a:buFont typeface="+mj-lt"/>
              <a:buAutoNum type="arabicPeriod"/>
            </a:pPr>
            <a:r>
              <a:rPr lang="el-GR" sz="1200" kern="1200" dirty="0" smtClean="0">
                <a:solidFill>
                  <a:schemeClr val="tx1"/>
                </a:solidFill>
                <a:effectLst/>
                <a:latin typeface="+mn-lt"/>
                <a:ea typeface="+mn-ea"/>
                <a:cs typeface="+mn-cs"/>
              </a:rPr>
              <a:t>Άσκηση επιρροής: Οι επιχειρήσεις που δεν πωλούν προϊόντα ή υπηρεσίες μέσω Διαδικτύου προσπαθούν να επηρεάσουν το κοινό τους με έμμεσο τρόπο. Μπορεί να επιλέξουν την ενίσχυση της αναγνωρισιμότητας του εμπορικού τους σήματος (</a:t>
            </a:r>
            <a:r>
              <a:rPr lang="en-US" sz="1200" kern="1200" dirty="0" smtClean="0">
                <a:solidFill>
                  <a:schemeClr val="tx1"/>
                </a:solidFill>
                <a:effectLst/>
                <a:latin typeface="+mn-lt"/>
                <a:ea typeface="+mn-ea"/>
                <a:cs typeface="+mn-cs"/>
              </a:rPr>
              <a:t>brand awareness</a:t>
            </a:r>
            <a:r>
              <a:rPr lang="el-GR" sz="1200" kern="1200" dirty="0" smtClean="0">
                <a:solidFill>
                  <a:schemeClr val="tx1"/>
                </a:solidFill>
                <a:effectLst/>
                <a:latin typeface="+mn-lt"/>
                <a:ea typeface="+mn-ea"/>
                <a:cs typeface="+mn-cs"/>
              </a:rPr>
              <a:t>), ή να πείσουν τους επισκέπτες να σκεφτούν την προοπτική να αγοράσουν νέες τεχνολογίες ή να αναβαθμίσουν αυτές που ήδη έχουν. </a:t>
            </a:r>
          </a:p>
          <a:p>
            <a:pPr marL="228600" lvl="0" indent="-228600">
              <a:buFont typeface="+mj-lt"/>
              <a:buAutoNum type="arabicPeriod"/>
            </a:pPr>
            <a:endParaRPr lang="el-GR" sz="1200" kern="1200" dirty="0" smtClean="0">
              <a:solidFill>
                <a:schemeClr val="tx1"/>
              </a:solidFill>
              <a:effectLst/>
              <a:latin typeface="+mn-lt"/>
              <a:ea typeface="+mn-ea"/>
              <a:cs typeface="+mn-cs"/>
            </a:endParaRPr>
          </a:p>
          <a:p>
            <a:pPr marL="0" lvl="0" indent="0">
              <a:buFont typeface="+mj-lt"/>
              <a:buNone/>
            </a:pPr>
            <a:r>
              <a:rPr lang="el-GR" sz="1200" kern="1200" dirty="0" smtClean="0">
                <a:solidFill>
                  <a:schemeClr val="tx1"/>
                </a:solidFill>
                <a:effectLst/>
                <a:latin typeface="+mn-lt"/>
                <a:ea typeface="+mn-ea"/>
                <a:cs typeface="+mn-cs"/>
              </a:rPr>
              <a:t>(συνεχίζεται στην επόμενη διαφάνεια)</a:t>
            </a:r>
          </a:p>
        </p:txBody>
      </p:sp>
      <p:sp>
        <p:nvSpPr>
          <p:cNvPr id="2253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6E6C5AD6-1FA7-4F97-8CC6-CDED2BBFD5A2}" type="slidenum">
              <a:rPr lang="en-US">
                <a:cs typeface="Arial" charset="0"/>
              </a:rPr>
              <a:pPr fontAlgn="base">
                <a:spcBef>
                  <a:spcPct val="0"/>
                </a:spcBef>
                <a:spcAft>
                  <a:spcPct val="0"/>
                </a:spcAft>
              </a:pPr>
              <a:t>5</a:t>
            </a:fld>
            <a:endParaRPr lang="en-US">
              <a:cs typeface="Arial" charset="0"/>
            </a:endParaRPr>
          </a:p>
        </p:txBody>
      </p:sp>
    </p:spTree>
    <p:extLst>
      <p:ext uri="{BB962C8B-B14F-4D97-AF65-F5344CB8AC3E}">
        <p14:creationId xmlns:p14="http://schemas.microsoft.com/office/powerpoint/2010/main" xmlns="" val="35037401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Slide Image Placeholder 1"/>
          <p:cNvSpPr>
            <a:spLocks noGrp="1" noRot="1" noChangeAspec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normAutofit lnSpcReduction="10000"/>
          </a:bodyPr>
          <a:lstStyle/>
          <a:p>
            <a:pPr marL="228600" lvl="0" indent="-228600">
              <a:buFont typeface="+mj-lt"/>
              <a:buAutoNum type="arabicPeriod" startAt="3"/>
            </a:pPr>
            <a:r>
              <a:rPr lang="el-GR" sz="1200" kern="1200" dirty="0" smtClean="0">
                <a:solidFill>
                  <a:schemeClr val="tx1"/>
                </a:solidFill>
                <a:effectLst/>
                <a:latin typeface="+mn-lt"/>
                <a:ea typeface="+mn-ea"/>
                <a:cs typeface="+mn-cs"/>
              </a:rPr>
              <a:t>Πώληση προϊόντων και υπηρεσιών: Οι πωλήσεις αποτελούν τον πρωταρχικό στόχο των επιχειρήσεων αυτών που η βιωσιμότητα των ιστοσελίδων τους εξαρτάται αποκλειστικά από τις συναλλαγές ηλεκτρονικού εμπορίου. Ιστοσελίδες</a:t>
            </a:r>
            <a:r>
              <a:rPr lang="el-GR" sz="1200" kern="1200" baseline="0" dirty="0" smtClean="0">
                <a:solidFill>
                  <a:schemeClr val="tx1"/>
                </a:solidFill>
                <a:effectLst/>
                <a:latin typeface="+mn-lt"/>
                <a:ea typeface="+mn-ea"/>
                <a:cs typeface="+mn-cs"/>
              </a:rPr>
              <a:t> όπως </a:t>
            </a:r>
            <a:r>
              <a:rPr lang="el-GR" sz="1200" kern="1200" dirty="0" smtClean="0">
                <a:solidFill>
                  <a:schemeClr val="tx1"/>
                </a:solidFill>
                <a:effectLst/>
                <a:latin typeface="+mn-lt"/>
                <a:ea typeface="+mn-ea"/>
                <a:cs typeface="+mn-cs"/>
              </a:rPr>
              <a:t>η </a:t>
            </a:r>
            <a:r>
              <a:rPr lang="en-US" sz="1200" kern="1200" dirty="0" smtClean="0">
                <a:solidFill>
                  <a:schemeClr val="tx1"/>
                </a:solidFill>
                <a:effectLst/>
                <a:latin typeface="+mn-lt"/>
                <a:ea typeface="+mn-ea"/>
                <a:cs typeface="+mn-cs"/>
              </a:rPr>
              <a:t>Amazon </a:t>
            </a:r>
            <a:r>
              <a:rPr lang="el-GR" sz="1200" kern="1200" dirty="0" smtClean="0">
                <a:solidFill>
                  <a:schemeClr val="tx1"/>
                </a:solidFill>
                <a:effectLst/>
                <a:latin typeface="+mn-lt"/>
                <a:ea typeface="+mn-ea"/>
                <a:cs typeface="+mn-cs"/>
              </a:rPr>
              <a:t>ενσωματώνουν πολλά χαρακτηριστικά για να βοηθήσουν τους επισκέπτες να βρουν αυτό που ψάχνουν, να διαβάσουν πληροφορίες ή αξιολογήσεις προϊόντων, να δημιουργήσουν </a:t>
            </a:r>
            <a:r>
              <a:rPr lang="en-US" sz="1200" kern="1200" dirty="0" smtClean="0">
                <a:solidFill>
                  <a:schemeClr val="tx1"/>
                </a:solidFill>
                <a:effectLst/>
                <a:latin typeface="+mn-lt"/>
                <a:ea typeface="+mn-ea"/>
                <a:cs typeface="+mn-cs"/>
              </a:rPr>
              <a:t>wish lists</a:t>
            </a:r>
            <a:r>
              <a:rPr lang="el-GR" sz="1200" kern="1200" dirty="0" smtClean="0">
                <a:solidFill>
                  <a:schemeClr val="tx1"/>
                </a:solidFill>
                <a:effectLst/>
                <a:latin typeface="+mn-lt"/>
                <a:ea typeface="+mn-ea"/>
                <a:cs typeface="+mn-cs"/>
              </a:rPr>
              <a:t> (λίστες επιθυμιών) και να πραγματοποιήσουν αγορές διαδικτυακά. Η διαδικασία ολοκλήρωσης των αγορών (</a:t>
            </a:r>
            <a:r>
              <a:rPr lang="en-US" sz="1200" kern="1200" dirty="0" smtClean="0">
                <a:solidFill>
                  <a:schemeClr val="tx1"/>
                </a:solidFill>
                <a:effectLst/>
                <a:latin typeface="+mn-lt"/>
                <a:ea typeface="+mn-ea"/>
                <a:cs typeface="+mn-cs"/>
              </a:rPr>
              <a:t>checkout</a:t>
            </a:r>
            <a:r>
              <a:rPr lang="el-GR" sz="1200" kern="1200" dirty="0" smtClean="0">
                <a:solidFill>
                  <a:schemeClr val="tx1"/>
                </a:solidFill>
                <a:effectLst/>
                <a:latin typeface="+mn-lt"/>
                <a:ea typeface="+mn-ea"/>
                <a:cs typeface="+mn-cs"/>
              </a:rPr>
              <a:t>) είναι σημαντική για την ικανοποίηση των πελατών. Η ιστοσελίδα θα πρέπει να παρέχει πολλούς διαφορετικούς τρόπους πληρωμής, εύκολες λύσεις αποστολής, δυνατότητα παρακολούθησης των δεμάτων και απλή διαδικασία επιστροφής των προϊόντων. </a:t>
            </a:r>
          </a:p>
          <a:p>
            <a:pPr marL="228600" lvl="0" indent="-228600">
              <a:buFont typeface="+mj-lt"/>
              <a:buAutoNum type="arabicPeriod" startAt="3"/>
            </a:pPr>
            <a:endParaRPr lang="el-GR" sz="1200" kern="1200" dirty="0" smtClean="0">
              <a:solidFill>
                <a:schemeClr val="tx1"/>
              </a:solidFill>
              <a:effectLst/>
              <a:latin typeface="+mn-lt"/>
              <a:ea typeface="+mn-ea"/>
              <a:cs typeface="+mn-cs"/>
            </a:endParaRPr>
          </a:p>
          <a:p>
            <a:pPr marL="228600" lvl="0" indent="-228600">
              <a:buFont typeface="+mj-lt"/>
              <a:buAutoNum type="arabicPeriod" startAt="3"/>
            </a:pPr>
            <a:r>
              <a:rPr lang="el-GR" sz="1200" kern="1200" dirty="0" smtClean="0">
                <a:solidFill>
                  <a:schemeClr val="tx1"/>
                </a:solidFill>
                <a:effectLst/>
                <a:latin typeface="+mn-lt"/>
                <a:ea typeface="+mn-ea"/>
                <a:cs typeface="+mn-cs"/>
              </a:rPr>
              <a:t>Διευκόλυνση των εκτός Διαδικτύου σχέσεων: Οι ιστοσελίδες</a:t>
            </a:r>
            <a:r>
              <a:rPr lang="el-GR" sz="1200" kern="1200" baseline="0" dirty="0" smtClean="0">
                <a:solidFill>
                  <a:schemeClr val="tx1"/>
                </a:solidFill>
                <a:effectLst/>
                <a:latin typeface="+mn-lt"/>
                <a:ea typeface="+mn-ea"/>
                <a:cs typeface="+mn-cs"/>
              </a:rPr>
              <a:t> που ως στόχο </a:t>
            </a:r>
            <a:r>
              <a:rPr lang="el-GR" sz="1200" kern="1200" dirty="0" smtClean="0">
                <a:solidFill>
                  <a:schemeClr val="tx1"/>
                </a:solidFill>
                <a:effectLst/>
                <a:latin typeface="+mn-lt"/>
                <a:ea typeface="+mn-ea"/>
                <a:cs typeface="+mn-cs"/>
              </a:rPr>
              <a:t>τους έχουν να διευκολυνθούν και να διευρυνθούν οι σχέσεις με τους πελάτες εκτός Διαδικτύου θα πρέπει να οικοδομούν την αναγνωρισιμότητα του εμπορικού σήματος και να ενθαρρύνει τη δημιουργία ισχυρότερων και ευρύτερων δεσμών εκτός Διαδικτύου. Οι ιστοσελίδες κολεγίων και πανεπιστημίων συνήθως περιέχουν ελκυστικές περιηγήσεις στις εγκαταστάσεις τους για τους υποψήφιους φοιτητές, καθώς και δικτυακές πύλες για τους φοιτητές, το εκπαιδευτικό προσωπικό, τους αποφοίτους και τους υπόλοιπους εργαζομένους. </a:t>
            </a:r>
          </a:p>
          <a:p>
            <a:pPr marL="232943" indent="-232943" fontAlgn="auto">
              <a:spcBef>
                <a:spcPts val="0"/>
              </a:spcBef>
              <a:spcAft>
                <a:spcPts val="0"/>
              </a:spcAft>
              <a:buFontTx/>
              <a:buAutoNum type="arabicPeriod" startAt="2"/>
              <a:defRPr/>
            </a:pPr>
            <a:endParaRPr lang="el-GR" dirty="0" smtClean="0">
              <a:latin typeface="Arial" pitchFamily="34" charset="0"/>
              <a:cs typeface="Arial" pitchFamily="34" charset="0"/>
            </a:endParaRPr>
          </a:p>
          <a:p>
            <a:pPr marL="0" indent="0" fontAlgn="auto">
              <a:spcBef>
                <a:spcPts val="0"/>
              </a:spcBef>
              <a:spcAft>
                <a:spcPts val="0"/>
              </a:spcAft>
              <a:buFontTx/>
              <a:buNone/>
              <a:defRPr/>
            </a:pPr>
            <a:r>
              <a:rPr lang="el-GR" sz="1200" kern="1200" dirty="0" smtClean="0">
                <a:solidFill>
                  <a:schemeClr val="tx1"/>
                </a:solidFill>
                <a:effectLst/>
                <a:latin typeface="+mn-lt"/>
                <a:ea typeface="+mn-ea"/>
                <a:cs typeface="+mn-cs"/>
              </a:rPr>
              <a:t>Ο στόχος στον οποίο εστιάζει ένας οργανισμός αναφορικά με την ιστοσελίδα του καθορίζει και τις μετέπειτα επιλογές του ως προς το σχεδιασμό, την πλοήγηση, τα χαρακτηριστικά και τους δείκτες μέτρησης της απόδοσης της ιστοσελίδας αυτής. </a:t>
            </a:r>
            <a:endParaRPr lang="en-US" dirty="0" smtClean="0">
              <a:latin typeface="Arial" pitchFamily="34" charset="0"/>
              <a:cs typeface="Arial" pitchFamily="34" charset="0"/>
            </a:endParaRPr>
          </a:p>
        </p:txBody>
      </p:sp>
      <p:sp>
        <p:nvSpPr>
          <p:cNvPr id="2457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D99A6DF2-EF64-4ACA-94FC-C74986817BC3}" type="slidenum">
              <a:rPr lang="en-US">
                <a:cs typeface="Arial" charset="0"/>
              </a:rPr>
              <a:pPr fontAlgn="base">
                <a:spcBef>
                  <a:spcPct val="0"/>
                </a:spcBef>
                <a:spcAft>
                  <a:spcPct val="0"/>
                </a:spcAft>
              </a:pPr>
              <a:t>6</a:t>
            </a:fld>
            <a:endParaRPr lang="en-US">
              <a:cs typeface="Arial" charset="0"/>
            </a:endParaRPr>
          </a:p>
        </p:txBody>
      </p:sp>
    </p:spTree>
    <p:extLst>
      <p:ext uri="{BB962C8B-B14F-4D97-AF65-F5344CB8AC3E}">
        <p14:creationId xmlns:p14="http://schemas.microsoft.com/office/powerpoint/2010/main" xmlns="" val="1729172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Slide Image Placeholder 1"/>
          <p:cNvSpPr>
            <a:spLocks noGrp="1" noRot="1" noChangeAspect="1"/>
          </p:cNvSpPr>
          <p:nvPr>
            <p:ph type="sldImg"/>
          </p:nvPr>
        </p:nvSpPr>
        <p:spPr bwMode="auto">
          <a:noFill/>
          <a:ln>
            <a:solidFill>
              <a:srgbClr val="000000"/>
            </a:solidFill>
            <a:miter lim="800000"/>
            <a:headEnd/>
            <a:tailEnd/>
          </a:ln>
        </p:spPr>
      </p:sp>
      <p:sp>
        <p:nvSpPr>
          <p:cNvPr id="26626" name="Notes Placeholder 2"/>
          <p:cNvSpPr>
            <a:spLocks noGrp="1"/>
          </p:cNvSpPr>
          <p:nvPr>
            <p:ph type="body" idx="1"/>
          </p:nvPr>
        </p:nvSpPr>
        <p:spPr bwMode="auto">
          <a:xfrm>
            <a:off x="701675" y="4416425"/>
            <a:ext cx="5607050" cy="4224338"/>
          </a:xfrm>
          <a:noFill/>
        </p:spPr>
        <p:txBody>
          <a:bodyPr wrap="square" numCol="1" anchor="t" anchorCtr="0" compatLnSpc="1">
            <a:prstTxWarp prst="textNoShape">
              <a:avLst/>
            </a:prstTxWarp>
            <a:spAutoFit/>
          </a:bodyPr>
          <a:lstStyle/>
          <a:p>
            <a:pPr>
              <a:spcBef>
                <a:spcPct val="0"/>
              </a:spcBef>
            </a:pPr>
            <a:r>
              <a:rPr lang="el-GR" dirty="0" smtClean="0">
                <a:latin typeface="Arial" charset="0"/>
                <a:cs typeface="Arial" charset="0"/>
              </a:rPr>
              <a:t>Η επιλογή ονόματος για την ιστοσελίδα είναι ένα κρίσιμης σημασίας πρώτο βήμα</a:t>
            </a:r>
            <a:r>
              <a:rPr lang="en-US" dirty="0" smtClean="0">
                <a:latin typeface="Arial" charset="0"/>
                <a:cs typeface="Arial" charset="0"/>
              </a:rPr>
              <a:t>. </a:t>
            </a:r>
            <a:r>
              <a:rPr lang="el-GR" dirty="0" smtClean="0">
                <a:latin typeface="Arial" charset="0"/>
                <a:cs typeface="Arial" charset="0"/>
              </a:rPr>
              <a:t>Η URL (ενιαίος </a:t>
            </a:r>
            <a:r>
              <a:rPr lang="el-GR" dirty="0" err="1" smtClean="0">
                <a:latin typeface="Arial" charset="0"/>
                <a:cs typeface="Arial" charset="0"/>
              </a:rPr>
              <a:t>εντοπιστής</a:t>
            </a:r>
            <a:r>
              <a:rPr lang="el-GR" dirty="0" smtClean="0">
                <a:latin typeface="Arial" charset="0"/>
                <a:cs typeface="Arial" charset="0"/>
              </a:rPr>
              <a:t> πόρου – </a:t>
            </a:r>
            <a:r>
              <a:rPr lang="el-GR" dirty="0" err="1" smtClean="0">
                <a:latin typeface="Arial" charset="0"/>
                <a:cs typeface="Arial" charset="0"/>
              </a:rPr>
              <a:t>uniform</a:t>
            </a:r>
            <a:r>
              <a:rPr lang="el-GR" dirty="0" smtClean="0">
                <a:latin typeface="Arial" charset="0"/>
                <a:cs typeface="Arial" charset="0"/>
              </a:rPr>
              <a:t> </a:t>
            </a:r>
            <a:r>
              <a:rPr lang="el-GR" dirty="0" err="1" smtClean="0">
                <a:latin typeface="Arial" charset="0"/>
                <a:cs typeface="Arial" charset="0"/>
              </a:rPr>
              <a:t>resource</a:t>
            </a:r>
            <a:r>
              <a:rPr lang="el-GR" dirty="0" smtClean="0">
                <a:latin typeface="Arial" charset="0"/>
                <a:cs typeface="Arial" charset="0"/>
              </a:rPr>
              <a:t> </a:t>
            </a:r>
            <a:r>
              <a:rPr lang="el-GR" dirty="0" err="1" smtClean="0">
                <a:latin typeface="Arial" charset="0"/>
                <a:cs typeface="Arial" charset="0"/>
              </a:rPr>
              <a:t>locator</a:t>
            </a:r>
            <a:r>
              <a:rPr lang="el-GR" dirty="0" smtClean="0">
                <a:latin typeface="Arial" charset="0"/>
                <a:cs typeface="Arial" charset="0"/>
              </a:rPr>
              <a:t>) είναι η μοναδική παγκόσμια διεύθυνση μίας ιστοσελίδας ή άλλης διαδικτυακής πηγής. </a:t>
            </a:r>
            <a:r>
              <a:rPr lang="el-GR" sz="1200" kern="1200" dirty="0" smtClean="0">
                <a:solidFill>
                  <a:schemeClr val="tx1"/>
                </a:solidFill>
                <a:effectLst/>
                <a:latin typeface="+mn-lt"/>
                <a:ea typeface="+mn-ea"/>
                <a:cs typeface="+mn-cs"/>
              </a:rPr>
              <a:t>Κάθε συσκευή που συνδέεται στο Διαδίκτυο, είτε πρόκειται για μια κονσόλα παιχνιδιών είτε για το μεγάλο υπολογιστικό σύστημα μιας επιχείρησης, διαθέτει μία μοναδική αριθμητική διεύθυνση </a:t>
            </a:r>
            <a:r>
              <a:rPr lang="en-US" sz="1200" kern="1200" dirty="0" smtClean="0">
                <a:solidFill>
                  <a:schemeClr val="tx1"/>
                </a:solidFill>
                <a:effectLst/>
                <a:latin typeface="+mn-lt"/>
                <a:ea typeface="+mn-ea"/>
                <a:cs typeface="+mn-cs"/>
              </a:rPr>
              <a:t>IP</a:t>
            </a:r>
            <a:r>
              <a:rPr lang="el-GR" sz="1200" kern="1200" dirty="0" smtClean="0">
                <a:solidFill>
                  <a:schemeClr val="tx1"/>
                </a:solidFill>
                <a:effectLst/>
                <a:latin typeface="+mn-lt"/>
                <a:ea typeface="+mn-ea"/>
                <a:cs typeface="+mn-cs"/>
              </a:rPr>
              <a:t>. Επειδή όμως αυτές οι διευθύνσεις IP δεν ήταν ιδιαίτερα εύχρηστες για τους ανθρώπους, οι σχεδιαστές του Διαδικτύου πρόσθεσαν και το Σύστημα Ονομάτων Τομέα (</a:t>
            </a:r>
            <a:r>
              <a:rPr lang="el-GR" sz="1200" kern="1200" dirty="0" err="1" smtClean="0">
                <a:solidFill>
                  <a:schemeClr val="tx1"/>
                </a:solidFill>
                <a:effectLst/>
                <a:latin typeface="+mn-lt"/>
                <a:ea typeface="+mn-ea"/>
                <a:cs typeface="+mn-cs"/>
              </a:rPr>
              <a:t>Domain</a:t>
            </a:r>
            <a:r>
              <a:rPr lang="el-GR" sz="1200" kern="1200" dirty="0" smtClean="0">
                <a:solidFill>
                  <a:schemeClr val="tx1"/>
                </a:solidFill>
                <a:effectLst/>
                <a:latin typeface="+mn-lt"/>
                <a:ea typeface="+mn-ea"/>
                <a:cs typeface="+mn-cs"/>
              </a:rPr>
              <a:t> </a:t>
            </a:r>
            <a:r>
              <a:rPr lang="el-GR" sz="1200" kern="1200" dirty="0" err="1" smtClean="0">
                <a:solidFill>
                  <a:schemeClr val="tx1"/>
                </a:solidFill>
                <a:effectLst/>
                <a:latin typeface="+mn-lt"/>
                <a:ea typeface="+mn-ea"/>
                <a:cs typeface="+mn-cs"/>
              </a:rPr>
              <a:t>Name</a:t>
            </a:r>
            <a:r>
              <a:rPr lang="el-GR" sz="1200" kern="1200" dirty="0" smtClean="0">
                <a:solidFill>
                  <a:schemeClr val="tx1"/>
                </a:solidFill>
                <a:effectLst/>
                <a:latin typeface="+mn-lt"/>
                <a:ea typeface="+mn-ea"/>
                <a:cs typeface="+mn-cs"/>
              </a:rPr>
              <a:t> </a:t>
            </a:r>
            <a:r>
              <a:rPr lang="el-GR" sz="1200" kern="1200" dirty="0" err="1" smtClean="0">
                <a:solidFill>
                  <a:schemeClr val="tx1"/>
                </a:solidFill>
                <a:effectLst/>
                <a:latin typeface="+mn-lt"/>
                <a:ea typeface="+mn-ea"/>
                <a:cs typeface="+mn-cs"/>
              </a:rPr>
              <a:t>System</a:t>
            </a:r>
            <a:r>
              <a:rPr lang="el-GR" sz="1200" kern="1200" dirty="0" smtClean="0">
                <a:solidFill>
                  <a:schemeClr val="tx1"/>
                </a:solidFill>
                <a:effectLst/>
                <a:latin typeface="+mn-lt"/>
                <a:ea typeface="+mn-ea"/>
                <a:cs typeface="+mn-cs"/>
              </a:rPr>
              <a:t> – DNS). Πρόκειται για ένα ιεραρχικό σύστημα ονοματοδοσίας, το οποίο αντιστοιχεί στην πραγματική διεύθυνση IP μια πιο εύκολα </a:t>
            </a:r>
            <a:r>
              <a:rPr lang="el-GR" sz="1200" kern="1200" dirty="0" err="1" smtClean="0">
                <a:solidFill>
                  <a:schemeClr val="tx1"/>
                </a:solidFill>
                <a:effectLst/>
                <a:latin typeface="+mn-lt"/>
                <a:ea typeface="+mn-ea"/>
                <a:cs typeface="+mn-cs"/>
              </a:rPr>
              <a:t>ανακλήσιμη</a:t>
            </a:r>
            <a:r>
              <a:rPr lang="el-GR" sz="1200" kern="1200" dirty="0" smtClean="0">
                <a:solidFill>
                  <a:schemeClr val="tx1"/>
                </a:solidFill>
                <a:effectLst/>
                <a:latin typeface="+mn-lt"/>
                <a:ea typeface="+mn-ea"/>
                <a:cs typeface="+mn-cs"/>
              </a:rPr>
              <a:t> στη μνήμη διεύθυνση URL.</a:t>
            </a:r>
            <a:endParaRPr lang="el-GR" dirty="0" smtClean="0">
              <a:latin typeface="Arial" charset="0"/>
              <a:cs typeface="Arial" charset="0"/>
            </a:endParaRPr>
          </a:p>
          <a:p>
            <a:pPr>
              <a:spcBef>
                <a:spcPct val="0"/>
              </a:spcBef>
            </a:pPr>
            <a:endParaRPr lang="el-GR" dirty="0" smtClean="0">
              <a:latin typeface="Arial" charset="0"/>
              <a:cs typeface="Arial" charset="0"/>
            </a:endParaRPr>
          </a:p>
          <a:p>
            <a:pPr>
              <a:spcBef>
                <a:spcPct val="0"/>
              </a:spcBef>
            </a:pPr>
            <a:endParaRPr lang="en-US" dirty="0" smtClean="0">
              <a:latin typeface="Arial" charset="0"/>
              <a:cs typeface="Arial" charset="0"/>
            </a:endParaRPr>
          </a:p>
          <a:p>
            <a:pPr>
              <a:spcBef>
                <a:spcPct val="0"/>
              </a:spcBef>
            </a:pPr>
            <a:r>
              <a:rPr lang="el-GR" dirty="0" smtClean="0">
                <a:latin typeface="Arial" charset="0"/>
                <a:cs typeface="Arial" charset="0"/>
              </a:rPr>
              <a:t>Η URL αυτή </a:t>
            </a:r>
            <a:r>
              <a:rPr lang="el-GR" dirty="0" err="1" smtClean="0">
                <a:latin typeface="Arial" charset="0"/>
                <a:cs typeface="Arial" charset="0"/>
              </a:rPr>
              <a:t>καθαυτήν</a:t>
            </a:r>
            <a:r>
              <a:rPr lang="el-GR" dirty="0" smtClean="0">
                <a:latin typeface="Arial" charset="0"/>
                <a:cs typeface="Arial" charset="0"/>
              </a:rPr>
              <a:t> αποτελείται από μια σειρά χαρακτήρων, ενώ κάθε επιμέρους στοιχείο της έχει συγκεκριμένο νόημα (Πίνακας 6-1). Τα γράμματα που ακολουθούνται από άνω κάτω τελεία και δύο κανονικές καθέτους υποδεικνύουν το πρωτόκολλο μετάδοσης που χρησιμοποιείται για τη σύνδεση με την πηγή. Το συχνότερα χρησιμοποιούμενο από αυτά είναι το πρωτόκολλο μεταφοράς υπερκειμένου (</a:t>
            </a:r>
            <a:r>
              <a:rPr lang="el-GR" dirty="0" err="1" smtClean="0">
                <a:latin typeface="Arial" charset="0"/>
                <a:cs typeface="Arial" charset="0"/>
              </a:rPr>
              <a:t>hypertext</a:t>
            </a:r>
            <a:r>
              <a:rPr lang="el-GR" dirty="0" smtClean="0">
                <a:latin typeface="Arial" charset="0"/>
                <a:cs typeface="Arial" charset="0"/>
              </a:rPr>
              <a:t> </a:t>
            </a:r>
            <a:r>
              <a:rPr lang="el-GR" dirty="0" err="1" smtClean="0">
                <a:latin typeface="Arial" charset="0"/>
                <a:cs typeface="Arial" charset="0"/>
              </a:rPr>
              <a:t>transfer</a:t>
            </a:r>
            <a:r>
              <a:rPr lang="el-GR" dirty="0" smtClean="0">
                <a:latin typeface="Arial" charset="0"/>
                <a:cs typeface="Arial" charset="0"/>
              </a:rPr>
              <a:t> </a:t>
            </a:r>
            <a:r>
              <a:rPr lang="el-GR" dirty="0" err="1" smtClean="0">
                <a:latin typeface="Arial" charset="0"/>
                <a:cs typeface="Arial" charset="0"/>
              </a:rPr>
              <a:t>protocol</a:t>
            </a:r>
            <a:r>
              <a:rPr lang="el-GR" dirty="0" smtClean="0">
                <a:latin typeface="Arial" charset="0"/>
                <a:cs typeface="Arial" charset="0"/>
              </a:rPr>
              <a:t> – http://), το οποίο διευκρινίζει ότι η πηγή είναι μια ιστοσελίδα που περιέχει κώδικα τον οποίο ο φυλλομετρητής ιστού είναι σε θέση να ερμηνεύσει και να προβάλει. Στην πραγματικότητα, το πρωτόκολλο http:// είναι τόσο διαδεδομένο, ώστε οι περισσότεροι φυλλομετρητές ιστού το προσθέτουν αυτόματα όταν κάποιος πληκτρολογήσει μια σειρά γραμμάτων χωρίς να το συμπεριλάβει, π.χ. www.mysite.com. Ένα άλλο πρωτόκολλο είναι το πρωτόκολλο μεταφοράς αρχείων (</a:t>
            </a:r>
            <a:r>
              <a:rPr lang="el-GR" dirty="0" err="1" smtClean="0">
                <a:latin typeface="Arial" charset="0"/>
                <a:cs typeface="Arial" charset="0"/>
              </a:rPr>
              <a:t>file</a:t>
            </a:r>
            <a:r>
              <a:rPr lang="el-GR" dirty="0" smtClean="0">
                <a:latin typeface="Arial" charset="0"/>
                <a:cs typeface="Arial" charset="0"/>
              </a:rPr>
              <a:t> </a:t>
            </a:r>
            <a:r>
              <a:rPr lang="el-GR" dirty="0" err="1" smtClean="0">
                <a:latin typeface="Arial" charset="0"/>
                <a:cs typeface="Arial" charset="0"/>
              </a:rPr>
              <a:t>transfer</a:t>
            </a:r>
            <a:r>
              <a:rPr lang="el-GR" dirty="0" smtClean="0">
                <a:latin typeface="Arial" charset="0"/>
                <a:cs typeface="Arial" charset="0"/>
              </a:rPr>
              <a:t> </a:t>
            </a:r>
            <a:r>
              <a:rPr lang="el-GR" dirty="0" err="1" smtClean="0">
                <a:latin typeface="Arial" charset="0"/>
                <a:cs typeface="Arial" charset="0"/>
              </a:rPr>
              <a:t>protocol</a:t>
            </a:r>
            <a:r>
              <a:rPr lang="el-GR" dirty="0" smtClean="0">
                <a:latin typeface="Arial" charset="0"/>
                <a:cs typeface="Arial" charset="0"/>
              </a:rPr>
              <a:t> – ftp://), το οποίο διευκρινίζει ότι η πηγή είναι ένα αρχείο το οποίο θα μεταφερθεί. </a:t>
            </a:r>
          </a:p>
          <a:p>
            <a:pPr>
              <a:spcBef>
                <a:spcPct val="0"/>
              </a:spcBef>
            </a:pPr>
            <a:endParaRPr lang="el-GR" dirty="0" smtClean="0">
              <a:latin typeface="Arial" charset="0"/>
              <a:cs typeface="Arial" charset="0"/>
            </a:endParaRPr>
          </a:p>
          <a:p>
            <a:pPr>
              <a:spcBef>
                <a:spcPct val="0"/>
              </a:spcBef>
            </a:pPr>
            <a:r>
              <a:rPr lang="el-GR" dirty="0" smtClean="0">
                <a:latin typeface="Arial" charset="0"/>
                <a:cs typeface="Arial" charset="0"/>
              </a:rPr>
              <a:t>Το όνομα της ιστοσελίδας έπεται του πρωτοκόλλου, π.χ.</a:t>
            </a:r>
            <a:r>
              <a:rPr lang="el-GR" baseline="0" dirty="0" smtClean="0">
                <a:latin typeface="Arial" charset="0"/>
                <a:cs typeface="Arial" charset="0"/>
              </a:rPr>
              <a:t> </a:t>
            </a:r>
            <a:r>
              <a:rPr lang="en-US" dirty="0" smtClean="0">
                <a:latin typeface="Arial" charset="0"/>
                <a:cs typeface="Arial" charset="0"/>
              </a:rPr>
              <a:t>alumni.umd.edu </a:t>
            </a:r>
            <a:r>
              <a:rPr lang="el-GR" dirty="0" smtClean="0">
                <a:latin typeface="Arial" charset="0"/>
                <a:cs typeface="Arial" charset="0"/>
              </a:rPr>
              <a:t>ή</a:t>
            </a:r>
            <a:r>
              <a:rPr lang="el-GR" baseline="0" dirty="0" smtClean="0">
                <a:latin typeface="Arial" charset="0"/>
                <a:cs typeface="Arial" charset="0"/>
              </a:rPr>
              <a:t> </a:t>
            </a:r>
            <a:r>
              <a:rPr lang="en-US" dirty="0" smtClean="0">
                <a:latin typeface="Arial" charset="0"/>
                <a:cs typeface="Arial" charset="0"/>
              </a:rPr>
              <a:t>whitehouse.gov</a:t>
            </a:r>
            <a:r>
              <a:rPr lang="el-GR" dirty="0" smtClean="0">
                <a:latin typeface="Arial" charset="0"/>
                <a:cs typeface="Arial" charset="0"/>
              </a:rPr>
              <a:t>. Το τελευταίο τμήμα του ονόματος αποτελεί τον τομέα πρώτου επιπέδου (</a:t>
            </a:r>
            <a:r>
              <a:rPr lang="el-GR" dirty="0" err="1" smtClean="0">
                <a:latin typeface="Arial" charset="0"/>
                <a:cs typeface="Arial" charset="0"/>
              </a:rPr>
              <a:t>top-level</a:t>
            </a:r>
            <a:r>
              <a:rPr lang="el-GR" dirty="0" smtClean="0">
                <a:latin typeface="Arial" charset="0"/>
                <a:cs typeface="Arial" charset="0"/>
              </a:rPr>
              <a:t> </a:t>
            </a:r>
            <a:r>
              <a:rPr lang="el-GR" dirty="0" err="1" smtClean="0">
                <a:latin typeface="Arial" charset="0"/>
                <a:cs typeface="Arial" charset="0"/>
              </a:rPr>
              <a:t>domain</a:t>
            </a:r>
            <a:r>
              <a:rPr lang="el-GR" dirty="0" smtClean="0">
                <a:latin typeface="Arial" charset="0"/>
                <a:cs typeface="Arial" charset="0"/>
              </a:rPr>
              <a:t>), ο οποίος μπορεί να δείχνει το είδους του οργανισμού ή τον κωδικό της χώρας. </a:t>
            </a:r>
            <a:r>
              <a:rPr lang="el-GR" sz="1200" kern="1200" dirty="0" smtClean="0">
                <a:solidFill>
                  <a:schemeClr val="tx1"/>
                </a:solidFill>
                <a:effectLst/>
                <a:latin typeface="+mn-lt"/>
                <a:ea typeface="+mn-ea"/>
                <a:cs typeface="+mn-cs"/>
              </a:rPr>
              <a:t>Οι τομείς πρώτου επιπέδου «.</a:t>
            </a:r>
            <a:r>
              <a:rPr lang="en-US" sz="1200" kern="1200" dirty="0" err="1" smtClean="0">
                <a:solidFill>
                  <a:schemeClr val="tx1"/>
                </a:solidFill>
                <a:effectLst/>
                <a:latin typeface="+mn-lt"/>
                <a:ea typeface="+mn-ea"/>
                <a:cs typeface="+mn-cs"/>
              </a:rPr>
              <a:t>gov</a:t>
            </a:r>
            <a:r>
              <a:rPr lang="el-GR" sz="1200" kern="1200" dirty="0" smtClean="0">
                <a:solidFill>
                  <a:schemeClr val="tx1"/>
                </a:solidFill>
                <a:effectLst/>
                <a:latin typeface="+mn-lt"/>
                <a:ea typeface="+mn-ea"/>
                <a:cs typeface="+mn-cs"/>
              </a:rPr>
              <a:t>» και «.</a:t>
            </a:r>
            <a:r>
              <a:rPr lang="en-US" sz="1200" kern="1200" dirty="0" smtClean="0">
                <a:solidFill>
                  <a:schemeClr val="tx1"/>
                </a:solidFill>
                <a:effectLst/>
                <a:latin typeface="+mn-lt"/>
                <a:ea typeface="+mn-ea"/>
                <a:cs typeface="+mn-cs"/>
              </a:rPr>
              <a:t>mil</a:t>
            </a:r>
            <a:r>
              <a:rPr lang="el-GR" sz="1200" kern="1200" dirty="0" smtClean="0">
                <a:solidFill>
                  <a:schemeClr val="tx1"/>
                </a:solidFill>
                <a:effectLst/>
                <a:latin typeface="+mn-lt"/>
                <a:ea typeface="+mn-ea"/>
                <a:cs typeface="+mn-cs"/>
              </a:rPr>
              <a:t>» να αναφέρονται αποκλειστικά σε κρατικές υπηρεσίες και στο στρατό των ΗΠΑ. Η τρομακτική εξάπλωση του Διαδικτύου, όμως, οδήγησε στην υιοθέτηση εκατοντάδων ακόμη τομέων πρώτου επιπέδου, όπως οι </a:t>
            </a:r>
            <a:r>
              <a:rPr lang="el-GR" sz="1200" kern="1200" dirty="0" err="1" smtClean="0">
                <a:solidFill>
                  <a:schemeClr val="tx1"/>
                </a:solidFill>
                <a:effectLst/>
                <a:latin typeface="+mn-lt"/>
                <a:ea typeface="+mn-ea"/>
                <a:cs typeface="+mn-cs"/>
              </a:rPr>
              <a:t>διγράμματοι</a:t>
            </a:r>
            <a:r>
              <a:rPr lang="el-GR" sz="1200" kern="1200" dirty="0" smtClean="0">
                <a:solidFill>
                  <a:schemeClr val="tx1"/>
                </a:solidFill>
                <a:effectLst/>
                <a:latin typeface="+mn-lt"/>
                <a:ea typeface="+mn-ea"/>
                <a:cs typeface="+mn-cs"/>
              </a:rPr>
              <a:t> κωδικοί των χωρών, από τη Νήσο της Αναλήψεως (</a:t>
            </a:r>
            <a:r>
              <a:rPr lang="en-US" sz="1200" kern="1200" dirty="0" smtClean="0">
                <a:solidFill>
                  <a:schemeClr val="tx1"/>
                </a:solidFill>
                <a:effectLst/>
                <a:latin typeface="+mn-lt"/>
                <a:ea typeface="+mn-ea"/>
                <a:cs typeface="+mn-cs"/>
              </a:rPr>
              <a:t>Ascension Island</a:t>
            </a:r>
            <a:r>
              <a:rPr lang="el-GR" sz="1200" kern="1200" dirty="0" smtClean="0">
                <a:solidFill>
                  <a:schemeClr val="tx1"/>
                </a:solidFill>
                <a:effectLst/>
                <a:latin typeface="+mn-lt"/>
                <a:ea typeface="+mn-ea"/>
                <a:cs typeface="+mn-cs"/>
              </a:rPr>
              <a:t>) (.</a:t>
            </a:r>
            <a:r>
              <a:rPr lang="el-GR" sz="1200" kern="1200" dirty="0" err="1" smtClean="0">
                <a:solidFill>
                  <a:schemeClr val="tx1"/>
                </a:solidFill>
                <a:effectLst/>
                <a:latin typeface="+mn-lt"/>
                <a:ea typeface="+mn-ea"/>
                <a:cs typeface="+mn-cs"/>
              </a:rPr>
              <a:t>ac</a:t>
            </a:r>
            <a:r>
              <a:rPr lang="el-GR" sz="1200" kern="1200" dirty="0" smtClean="0">
                <a:solidFill>
                  <a:schemeClr val="tx1"/>
                </a:solidFill>
                <a:effectLst/>
                <a:latin typeface="+mn-lt"/>
                <a:ea typeface="+mn-ea"/>
                <a:cs typeface="+mn-cs"/>
              </a:rPr>
              <a:t>) έως και τη Ζιμπάμπουε (.</a:t>
            </a:r>
            <a:r>
              <a:rPr lang="el-GR" sz="1200" kern="1200" dirty="0" err="1" smtClean="0">
                <a:solidFill>
                  <a:schemeClr val="tx1"/>
                </a:solidFill>
                <a:effectLst/>
                <a:latin typeface="+mn-lt"/>
                <a:ea typeface="+mn-ea"/>
                <a:cs typeface="+mn-cs"/>
              </a:rPr>
              <a:t>zw</a:t>
            </a:r>
            <a:r>
              <a:rPr lang="el-GR" sz="1200" kern="1200" dirty="0" smtClean="0">
                <a:solidFill>
                  <a:schemeClr val="tx1"/>
                </a:solidFill>
                <a:effectLst/>
                <a:latin typeface="+mn-lt"/>
                <a:ea typeface="+mn-ea"/>
                <a:cs typeface="+mn-cs"/>
              </a:rPr>
              <a:t>). Εναλλακτικές για τον πολυχρησιμοποιημένο τομέα «.</a:t>
            </a:r>
            <a:r>
              <a:rPr lang="en-US" sz="1200" kern="1200" dirty="0" smtClean="0">
                <a:solidFill>
                  <a:schemeClr val="tx1"/>
                </a:solidFill>
                <a:effectLst/>
                <a:latin typeface="+mn-lt"/>
                <a:ea typeface="+mn-ea"/>
                <a:cs typeface="+mn-cs"/>
              </a:rPr>
              <a:t>com</a:t>
            </a:r>
            <a:r>
              <a:rPr lang="el-GR" sz="1200" kern="1200" dirty="0" smtClean="0">
                <a:solidFill>
                  <a:schemeClr val="tx1"/>
                </a:solidFill>
                <a:effectLst/>
                <a:latin typeface="+mn-lt"/>
                <a:ea typeface="+mn-ea"/>
                <a:cs typeface="+mn-cs"/>
              </a:rPr>
              <a:t>» περιλαμβάνουν μεταξύ άλλων τα «.</a:t>
            </a:r>
            <a:r>
              <a:rPr lang="en-US" sz="1200" kern="1200" dirty="0" smtClean="0">
                <a:solidFill>
                  <a:schemeClr val="tx1"/>
                </a:solidFill>
                <a:effectLst/>
                <a:latin typeface="+mn-lt"/>
                <a:ea typeface="+mn-ea"/>
                <a:cs typeface="+mn-cs"/>
              </a:rPr>
              <a:t>biz</a:t>
            </a:r>
            <a:r>
              <a:rPr lang="el-GR" sz="1200" kern="1200" dirty="0" smtClean="0">
                <a:solidFill>
                  <a:schemeClr val="tx1"/>
                </a:solidFill>
                <a:effectLst/>
                <a:latin typeface="+mn-lt"/>
                <a:ea typeface="+mn-ea"/>
                <a:cs typeface="+mn-cs"/>
              </a:rPr>
              <a:t>» και «.</a:t>
            </a:r>
            <a:r>
              <a:rPr lang="en-US" sz="1200" kern="1200" dirty="0" smtClean="0">
                <a:solidFill>
                  <a:schemeClr val="tx1"/>
                </a:solidFill>
                <a:effectLst/>
                <a:latin typeface="+mn-lt"/>
                <a:ea typeface="+mn-ea"/>
                <a:cs typeface="+mn-cs"/>
              </a:rPr>
              <a:t>info</a:t>
            </a:r>
            <a:r>
              <a:rPr lang="el-GR" sz="1200" kern="1200" dirty="0" smtClean="0">
                <a:solidFill>
                  <a:schemeClr val="tx1"/>
                </a:solidFill>
                <a:effectLst/>
                <a:latin typeface="+mn-lt"/>
                <a:ea typeface="+mn-ea"/>
                <a:cs typeface="+mn-cs"/>
              </a:rPr>
              <a:t>», ενώ νέοι κανονισμοί που θεσπίστηκαν το 2011 ανοίγουν τις πόρτες για πολλές ακόμα επιλογές.</a:t>
            </a:r>
            <a:endParaRPr lang="en-US" dirty="0" smtClean="0">
              <a:latin typeface="Arial" charset="0"/>
              <a:cs typeface="Arial" charset="0"/>
            </a:endParaRPr>
          </a:p>
        </p:txBody>
      </p:sp>
      <p:sp>
        <p:nvSpPr>
          <p:cNvPr id="2662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599C3E93-1404-4EC5-ABCF-CA120A62FC58}" type="slidenum">
              <a:rPr lang="en-US">
                <a:cs typeface="Arial" charset="0"/>
              </a:rPr>
              <a:pPr fontAlgn="base">
                <a:spcBef>
                  <a:spcPct val="0"/>
                </a:spcBef>
                <a:spcAft>
                  <a:spcPct val="0"/>
                </a:spcAft>
              </a:pPr>
              <a:t>7</a:t>
            </a:fld>
            <a:endParaRPr lang="en-US">
              <a:cs typeface="Arial" charset="0"/>
            </a:endParaRPr>
          </a:p>
        </p:txBody>
      </p:sp>
    </p:spTree>
    <p:extLst>
      <p:ext uri="{BB962C8B-B14F-4D97-AF65-F5344CB8AC3E}">
        <p14:creationId xmlns:p14="http://schemas.microsoft.com/office/powerpoint/2010/main" xmlns="" val="305510937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Slide Image Placeholder 1"/>
          <p:cNvSpPr>
            <a:spLocks noGrp="1" noRot="1" noChangeAspect="1"/>
          </p:cNvSpPr>
          <p:nvPr>
            <p:ph type="sldImg"/>
          </p:nvPr>
        </p:nvSpPr>
        <p:spPr bwMode="auto">
          <a:noFill/>
          <a:ln>
            <a:solidFill>
              <a:srgbClr val="000000"/>
            </a:solidFill>
            <a:miter lim="800000"/>
            <a:headEnd/>
            <a:tailEnd/>
          </a:ln>
        </p:spPr>
      </p:sp>
      <p:sp>
        <p:nvSpPr>
          <p:cNvPr id="28674" name="Notes Placeholder 2"/>
          <p:cNvSpPr>
            <a:spLocks noGrp="1"/>
          </p:cNvSpPr>
          <p:nvPr>
            <p:ph type="body" idx="1"/>
          </p:nvPr>
        </p:nvSpPr>
        <p:spPr bwMode="auto">
          <a:noFill/>
        </p:spPr>
        <p:txBody>
          <a:bodyPr wrap="square" numCol="1" anchor="t" anchorCtr="0" compatLnSpc="1">
            <a:prstTxWarp prst="textNoShape">
              <a:avLst/>
            </a:prstTxWarp>
            <a:normAutofit lnSpcReduction="10000"/>
          </a:bodyPr>
          <a:lstStyle/>
          <a:p>
            <a:r>
              <a:rPr lang="el-GR" sz="1200" kern="1200" dirty="0" smtClean="0">
                <a:solidFill>
                  <a:schemeClr val="tx1"/>
                </a:solidFill>
                <a:effectLst/>
                <a:latin typeface="+mn-lt"/>
                <a:ea typeface="+mn-ea"/>
                <a:cs typeface="+mn-cs"/>
              </a:rPr>
              <a:t>Παρότι σήμερα διατίθενται πολύ περισσότεροι τομείς πρώτου επιπέδου, υπάρχει έντονος ανταγωνισμός για το ποιος θα προλάβει να κατοχυρώσει τα «καλύτερα ονόματα», αυτά που χαράσσονται ευκολότερα στη μνήμη των επισκεπτών.</a:t>
            </a:r>
          </a:p>
          <a:p>
            <a:pPr>
              <a:spcBef>
                <a:spcPct val="0"/>
              </a:spcBef>
            </a:pPr>
            <a:endParaRPr lang="en-US" b="0" dirty="0" smtClean="0">
              <a:latin typeface="Arial" charset="0"/>
              <a:cs typeface="Arial" charset="0"/>
            </a:endParaRPr>
          </a:p>
          <a:p>
            <a:pPr>
              <a:spcBef>
                <a:spcPct val="0"/>
              </a:spcBef>
            </a:pPr>
            <a:r>
              <a:rPr lang="el-GR" sz="1200" b="0" kern="1200" dirty="0" smtClean="0">
                <a:solidFill>
                  <a:schemeClr val="tx1"/>
                </a:solidFill>
                <a:effectLst/>
                <a:latin typeface="+mn-lt"/>
                <a:ea typeface="+mn-ea"/>
                <a:cs typeface="+mn-cs"/>
              </a:rPr>
              <a:t>Ο </a:t>
            </a:r>
            <a:r>
              <a:rPr lang="en-US" sz="1200" b="0" kern="1200" dirty="0" smtClean="0">
                <a:solidFill>
                  <a:schemeClr val="tx1"/>
                </a:solidFill>
                <a:effectLst/>
                <a:latin typeface="+mn-lt"/>
                <a:ea typeface="+mn-ea"/>
                <a:cs typeface="+mn-cs"/>
              </a:rPr>
              <a:t>Internet Corporation for Assigned Names and Numbers</a:t>
            </a:r>
            <a:r>
              <a:rPr lang="el-GR" sz="1200" b="0" kern="1200" dirty="0" smtClean="0">
                <a:solidFill>
                  <a:schemeClr val="tx1"/>
                </a:solidFill>
                <a:effectLst/>
                <a:latin typeface="+mn-lt"/>
                <a:ea typeface="+mn-ea"/>
                <a:cs typeface="+mn-cs"/>
              </a:rPr>
              <a:t> (</a:t>
            </a:r>
            <a:r>
              <a:rPr lang="en-US" sz="1200" b="0" kern="1200" dirty="0" smtClean="0">
                <a:solidFill>
                  <a:schemeClr val="tx1"/>
                </a:solidFill>
                <a:effectLst/>
                <a:latin typeface="+mn-lt"/>
                <a:ea typeface="+mn-ea"/>
                <a:cs typeface="+mn-cs"/>
              </a:rPr>
              <a:t>ICANN</a:t>
            </a:r>
            <a:r>
              <a:rPr lang="el-GR" sz="1200" b="0" kern="1200" dirty="0" smtClean="0">
                <a:solidFill>
                  <a:schemeClr val="tx1"/>
                </a:solidFill>
                <a:effectLst/>
                <a:latin typeface="+mn-lt"/>
                <a:ea typeface="+mn-ea"/>
                <a:cs typeface="+mn-cs"/>
              </a:rPr>
              <a:t> – Διαδικτυακή Εταιρεία Ονοματοδοσίας και </a:t>
            </a:r>
            <a:r>
              <a:rPr lang="el-GR" sz="1200" b="0" kern="1200" dirty="0" err="1" smtClean="0">
                <a:solidFill>
                  <a:schemeClr val="tx1"/>
                </a:solidFill>
                <a:effectLst/>
                <a:latin typeface="+mn-lt"/>
                <a:ea typeface="+mn-ea"/>
                <a:cs typeface="+mn-cs"/>
              </a:rPr>
              <a:t>Αριθμοδότησης</a:t>
            </a:r>
            <a:r>
              <a:rPr lang="el-GR" sz="1200" b="1" kern="1200" dirty="0" smtClean="0">
                <a:solidFill>
                  <a:schemeClr val="tx1"/>
                </a:solidFill>
                <a:effectLst/>
                <a:latin typeface="+mn-lt"/>
                <a:ea typeface="+mn-ea"/>
                <a:cs typeface="+mn-cs"/>
              </a:rPr>
              <a:t>) </a:t>
            </a:r>
            <a:r>
              <a:rPr lang="el-GR" sz="1200" kern="1200" dirty="0" smtClean="0">
                <a:solidFill>
                  <a:schemeClr val="tx1"/>
                </a:solidFill>
                <a:effectLst/>
                <a:latin typeface="+mn-lt"/>
                <a:ea typeface="+mn-ea"/>
                <a:cs typeface="+mn-cs"/>
              </a:rPr>
              <a:t>είναι ένας μη κερδοσκοπικός οργανισμός υπεύθυνος για την επίβλεψη του συστήματος ονοματοδοσίας στο Διαδίκτυο. Ο ICANN συνάπτει συμφωνίες με τους οργανισμούς που διαχειρίζονται τις επιδόσεις των </a:t>
            </a:r>
            <a:r>
              <a:rPr lang="en-US" sz="1200" kern="1200" dirty="0" smtClean="0">
                <a:solidFill>
                  <a:schemeClr val="tx1"/>
                </a:solidFill>
                <a:effectLst/>
                <a:latin typeface="+mn-lt"/>
                <a:ea typeface="+mn-ea"/>
                <a:cs typeface="+mn-cs"/>
              </a:rPr>
              <a:t>URL</a:t>
            </a:r>
            <a:r>
              <a:rPr lang="el-GR" sz="1200" kern="1200" dirty="0" smtClean="0">
                <a:solidFill>
                  <a:schemeClr val="tx1"/>
                </a:solidFill>
                <a:effectLst/>
                <a:latin typeface="+mn-lt"/>
                <a:ea typeface="+mn-ea"/>
                <a:cs typeface="+mn-cs"/>
              </a:rPr>
              <a:t> για καθέναν από τους τομείς πρώτου επιπέδου, διαπιστεύει τους διαχειριστές που πωλούν τα ονόματα τομέων, επιλύει τυχόν διαφορές και καθορίζει πολιτικές. </a:t>
            </a:r>
          </a:p>
          <a:p>
            <a:pPr>
              <a:spcBef>
                <a:spcPct val="0"/>
              </a:spcBef>
            </a:pPr>
            <a:endParaRPr lang="en-US" dirty="0" smtClean="0">
              <a:latin typeface="Arial" charset="0"/>
              <a:cs typeface="Arial" charset="0"/>
            </a:endParaRPr>
          </a:p>
          <a:p>
            <a:pPr>
              <a:spcBef>
                <a:spcPct val="0"/>
              </a:spcBef>
            </a:pPr>
            <a:r>
              <a:rPr lang="el-GR" sz="1200" kern="1200" dirty="0" smtClean="0">
                <a:solidFill>
                  <a:schemeClr val="tx1"/>
                </a:solidFill>
                <a:effectLst/>
                <a:latin typeface="+mn-lt"/>
                <a:ea typeface="+mn-ea"/>
                <a:cs typeface="+mn-cs"/>
              </a:rPr>
              <a:t>Οι διαφορές γύρω από τα ονόματα των τομέων προκαλούν φιλονικίες, ενώ οι καταγγελίες κάθε χρόνο αυξάνονται. Δεν λείπουν και οι δικαστικές διαμάχες, καθώς οι επιχειρήσεις αναλαμβάνουν γρήγορα δράση σε περίπτωση που ένα καταχωρημένο όνομα περιέχει έστω και ψήγματα παραβίασης του εμπορικού σήματός τους</a:t>
            </a:r>
          </a:p>
          <a:p>
            <a:pPr>
              <a:spcBef>
                <a:spcPct val="0"/>
              </a:spcBef>
            </a:pPr>
            <a:endParaRPr lang="el-GR" sz="1200" kern="1200" dirty="0" smtClean="0">
              <a:solidFill>
                <a:schemeClr val="tx1"/>
              </a:solidFill>
              <a:effectLst/>
              <a:latin typeface="+mn-lt"/>
              <a:ea typeface="+mn-ea"/>
              <a:cs typeface="+mn-cs"/>
            </a:endParaRPr>
          </a:p>
          <a:p>
            <a:pPr>
              <a:spcBef>
                <a:spcPct val="0"/>
              </a:spcBef>
            </a:pPr>
            <a:r>
              <a:rPr lang="el-GR" dirty="0" smtClean="0">
                <a:latin typeface="Arial" charset="0"/>
                <a:cs typeface="Arial" charset="0"/>
              </a:rPr>
              <a:t>Ένα άλλο συγγενές αδίκημα είναι και η «</a:t>
            </a:r>
            <a:r>
              <a:rPr lang="el-GR" dirty="0" err="1" smtClean="0">
                <a:latin typeface="Arial" charset="0"/>
                <a:cs typeface="Arial" charset="0"/>
              </a:rPr>
              <a:t>κυβερνοκατάληψη</a:t>
            </a:r>
            <a:r>
              <a:rPr lang="el-GR" dirty="0" smtClean="0">
                <a:latin typeface="Arial" charset="0"/>
                <a:cs typeface="Arial" charset="0"/>
              </a:rPr>
              <a:t>» (</a:t>
            </a:r>
            <a:r>
              <a:rPr lang="el-GR" dirty="0" err="1" smtClean="0">
                <a:latin typeface="Arial" charset="0"/>
                <a:cs typeface="Arial" charset="0"/>
              </a:rPr>
              <a:t>cybersquatting</a:t>
            </a:r>
            <a:r>
              <a:rPr lang="el-GR" dirty="0" smtClean="0">
                <a:latin typeface="Arial" charset="0"/>
                <a:cs typeface="Arial" charset="0"/>
              </a:rPr>
              <a:t>), όπου κάποιος καταχωρεί ένα όνομα τομέα το οποίο είναι το εμπορικό σήμα μιας εταιρείας, ελπίζοντας ότι θα το πουλήσει στην εταιρεία σε εξωφρενική τιμή. Παρότι έχουν ψηφιστεί νόμοι που απαγορεύουν την πρακτική αυτή, διάφορες παραλλαγές της ακόμη προκαλούν σύγχυση στους χρήστες του Διαδικτύου.  Για παράδειγμα, το «</a:t>
            </a:r>
            <a:r>
              <a:rPr lang="el-GR" dirty="0" err="1" smtClean="0">
                <a:latin typeface="Arial" charset="0"/>
                <a:cs typeface="Arial" charset="0"/>
              </a:rPr>
              <a:t>Typosquatting</a:t>
            </a:r>
            <a:r>
              <a:rPr lang="el-GR" dirty="0" smtClean="0">
                <a:latin typeface="Arial" charset="0"/>
                <a:cs typeface="Arial" charset="0"/>
              </a:rPr>
              <a:t>» (αποκαλούμενο και «πειρατεία URL») συνίσταται στην κατοχύρωση μιας ιστοσελίδας-αντιγράφου με μια παραλλαγή στην ορθογραφία του εμπορικού σήματος, την οποία κάλλιστα οι χρήστες μπορεί να θεωρήσουν ότι είναι η πραγματική και να εισάγουν προσωπικά στοιχεία και κωδικούς πρόσβασης, τα οποία οι «καταληψίες» χρησιμοποιούν για δόλιους σκοπούς</a:t>
            </a:r>
            <a:endParaRPr lang="en-US" dirty="0" smtClean="0">
              <a:latin typeface="Arial" charset="0"/>
              <a:cs typeface="Arial" charset="0"/>
            </a:endParaRPr>
          </a:p>
        </p:txBody>
      </p:sp>
      <p:sp>
        <p:nvSpPr>
          <p:cNvPr id="2867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C4852E97-DB97-4000-9A9B-D56B3D4DBC67}" type="slidenum">
              <a:rPr lang="en-US">
                <a:cs typeface="Arial" charset="0"/>
              </a:rPr>
              <a:pPr fontAlgn="base">
                <a:spcBef>
                  <a:spcPct val="0"/>
                </a:spcBef>
                <a:spcAft>
                  <a:spcPct val="0"/>
                </a:spcAft>
              </a:pPr>
              <a:t>8</a:t>
            </a:fld>
            <a:endParaRPr lang="en-US">
              <a:cs typeface="Arial" charset="0"/>
            </a:endParaRPr>
          </a:p>
        </p:txBody>
      </p:sp>
    </p:spTree>
    <p:extLst>
      <p:ext uri="{BB962C8B-B14F-4D97-AF65-F5344CB8AC3E}">
        <p14:creationId xmlns:p14="http://schemas.microsoft.com/office/powerpoint/2010/main" xmlns="" val="30826021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Image Placeholder 1"/>
          <p:cNvSpPr>
            <a:spLocks noGrp="1" noRot="1" noChangeAspect="1"/>
          </p:cNvSpPr>
          <p:nvPr>
            <p:ph type="sldImg"/>
          </p:nvPr>
        </p:nvSpPr>
        <p:spPr bwMode="auto">
          <a:noFill/>
          <a:ln>
            <a:solidFill>
              <a:srgbClr val="000000"/>
            </a:solidFill>
            <a:miter lim="800000"/>
            <a:headEnd/>
            <a:tailEnd/>
          </a:ln>
        </p:spPr>
      </p:sp>
      <p:sp>
        <p:nvSpPr>
          <p:cNvPr id="30722" name="Notes Placeholder 2"/>
          <p:cNvSpPr>
            <a:spLocks noGrp="1"/>
          </p:cNvSpPr>
          <p:nvPr>
            <p:ph type="body" idx="1"/>
          </p:nvPr>
        </p:nvSpPr>
        <p:spPr bwMode="auto">
          <a:noFill/>
        </p:spPr>
        <p:txBody>
          <a:bodyPr wrap="square" numCol="1" anchor="t" anchorCtr="0" compatLnSpc="1">
            <a:prstTxWarp prst="textNoShape">
              <a:avLst/>
            </a:prstTxWarp>
            <a:normAutofit lnSpcReduction="10000"/>
          </a:bodyPr>
          <a:lstStyle/>
          <a:p>
            <a:r>
              <a:rPr lang="el-GR" sz="1200" kern="1200" dirty="0" smtClean="0">
                <a:solidFill>
                  <a:schemeClr val="tx1"/>
                </a:solidFill>
                <a:effectLst/>
                <a:latin typeface="+mn-lt"/>
                <a:ea typeface="+mn-ea"/>
                <a:cs typeface="+mn-cs"/>
              </a:rPr>
              <a:t>Άριστα σχεδιασμένη ιστοσελίδα είναι αυτή η οποία επιτυγχάνει τους στόχους της· για το σκοπό αυτόν υπάρχουν πολλές διαφορετικές προσεγγίσεις με καλά αποτελέσματα. . Οι σχεδιαστές θα πρέπει να βρουν τρόπους οργάνωσης των πληροφοριών, να παρέχουν εργαλεία πλοήγησης και να διασφαλίσουν ότι οι επισκέπτες της ιστοσελίδας δεν θα δυσκολευτούν να βρουν αυτό που ψάχνουν και να ολοκληρώσουν μια συναλλαγή. Οι σχεδιαστές θεωρούν την αρχική σελίδα (</a:t>
            </a:r>
            <a:r>
              <a:rPr lang="en-US" sz="1200" kern="1200" dirty="0" smtClean="0">
                <a:solidFill>
                  <a:schemeClr val="tx1"/>
                </a:solidFill>
                <a:effectLst/>
                <a:latin typeface="+mn-lt"/>
                <a:ea typeface="+mn-ea"/>
                <a:cs typeface="+mn-cs"/>
              </a:rPr>
              <a:t>home page</a:t>
            </a:r>
            <a:r>
              <a:rPr lang="el-GR" sz="1200" kern="1200" dirty="0" smtClean="0">
                <a:solidFill>
                  <a:schemeClr val="tx1"/>
                </a:solidFill>
                <a:effectLst/>
                <a:latin typeface="+mn-lt"/>
                <a:ea typeface="+mn-ea"/>
                <a:cs typeface="+mn-cs"/>
              </a:rPr>
              <a:t>) την εννοιολογική πύλη και το σημείο εισόδου μιας ιστοσελίδας. Έτσι, οικοδομούν την αρχιτεκτονική της από εκείνο ακριβώς το σημείο.</a:t>
            </a:r>
          </a:p>
          <a:p>
            <a:pPr>
              <a:spcBef>
                <a:spcPct val="0"/>
              </a:spcBef>
            </a:pPr>
            <a:endParaRPr lang="el-GR" sz="1200" kern="1200" dirty="0" smtClean="0">
              <a:solidFill>
                <a:schemeClr val="tx1"/>
              </a:solidFill>
              <a:effectLst/>
              <a:latin typeface="+mn-lt"/>
              <a:ea typeface="+mn-ea"/>
              <a:cs typeface="+mn-cs"/>
            </a:endParaRPr>
          </a:p>
          <a:p>
            <a:pPr>
              <a:spcBef>
                <a:spcPct val="0"/>
              </a:spcBef>
            </a:pPr>
            <a:r>
              <a:rPr lang="el-GR" dirty="0" smtClean="0">
                <a:latin typeface="Arial" charset="0"/>
                <a:cs typeface="Arial" charset="0"/>
              </a:rPr>
              <a:t>Για μια πολύ μικρή ιστοσελίδα, η επιλογή επίπεδης αρχιτεκτονικής (</a:t>
            </a:r>
            <a:r>
              <a:rPr lang="el-GR" dirty="0" err="1" smtClean="0">
                <a:latin typeface="Arial" charset="0"/>
                <a:cs typeface="Arial" charset="0"/>
              </a:rPr>
              <a:t>flat</a:t>
            </a:r>
            <a:r>
              <a:rPr lang="el-GR" dirty="0" smtClean="0">
                <a:latin typeface="Arial" charset="0"/>
                <a:cs typeface="Arial" charset="0"/>
              </a:rPr>
              <a:t> </a:t>
            </a:r>
            <a:r>
              <a:rPr lang="el-GR" dirty="0" err="1" smtClean="0">
                <a:latin typeface="Arial" charset="0"/>
                <a:cs typeface="Arial" charset="0"/>
              </a:rPr>
              <a:t>architecture</a:t>
            </a:r>
            <a:r>
              <a:rPr lang="el-GR" dirty="0" smtClean="0">
                <a:latin typeface="Arial" charset="0"/>
                <a:cs typeface="Arial" charset="0"/>
              </a:rPr>
              <a:t>), όπου μια αρχική σελίδα παρέχει σύνδεση σε τέσσερις ή πέντε επιπλέον σελίδες, έχει ικανοποιητικά αποτελέσματα. Αντίθετα, για μεγαλύτερες ιστοσελίδες ακολουθείται συνήθως ιεραρχική αρχιτεκτονική ιστοσελίδων (</a:t>
            </a:r>
            <a:r>
              <a:rPr lang="el-GR" dirty="0" err="1" smtClean="0">
                <a:latin typeface="Arial" charset="0"/>
                <a:cs typeface="Arial" charset="0"/>
              </a:rPr>
              <a:t>hierarchical</a:t>
            </a:r>
            <a:r>
              <a:rPr lang="el-GR" dirty="0" smtClean="0">
                <a:latin typeface="Arial" charset="0"/>
                <a:cs typeface="Arial" charset="0"/>
              </a:rPr>
              <a:t> </a:t>
            </a:r>
            <a:r>
              <a:rPr lang="el-GR" dirty="0" err="1" smtClean="0">
                <a:latin typeface="Arial" charset="0"/>
                <a:cs typeface="Arial" charset="0"/>
              </a:rPr>
              <a:t>website</a:t>
            </a:r>
            <a:r>
              <a:rPr lang="el-GR" dirty="0" smtClean="0">
                <a:latin typeface="Arial" charset="0"/>
                <a:cs typeface="Arial" charset="0"/>
              </a:rPr>
              <a:t> </a:t>
            </a:r>
            <a:r>
              <a:rPr lang="el-GR" dirty="0" err="1" smtClean="0">
                <a:latin typeface="Arial" charset="0"/>
                <a:cs typeface="Arial" charset="0"/>
              </a:rPr>
              <a:t>architecture</a:t>
            </a:r>
            <a:r>
              <a:rPr lang="el-GR" dirty="0" smtClean="0">
                <a:latin typeface="Arial" charset="0"/>
                <a:cs typeface="Arial" charset="0"/>
              </a:rPr>
              <a:t>), όπου στο επάνω σημείο της αρχικής σελίδας περιέχονται σύνδεσμοι για σελίδες δευτέρου επιπέδου, οι οποίες με τη σειρά τους παρέχουν συνδέσμους σε άλλες σχετικές σελίδες. </a:t>
            </a:r>
            <a:r>
              <a:rPr lang="el-GR" sz="1200" kern="1200" dirty="0" smtClean="0">
                <a:solidFill>
                  <a:schemeClr val="tx1"/>
                </a:solidFill>
                <a:effectLst/>
                <a:latin typeface="+mn-lt"/>
                <a:ea typeface="+mn-ea"/>
                <a:cs typeface="+mn-cs"/>
              </a:rPr>
              <a:t>Αρκετοί οργανισμοί ξεκινούν με ιεραρχικό σχεδιασμό, ακολουθώντας τα οργανογράμματα και τις σειρές προϊόντων τους.</a:t>
            </a:r>
          </a:p>
          <a:p>
            <a:pPr>
              <a:spcBef>
                <a:spcPct val="0"/>
              </a:spcBef>
            </a:pPr>
            <a:endParaRPr lang="el-GR" sz="1200" kern="1200" dirty="0" smtClean="0">
              <a:solidFill>
                <a:schemeClr val="tx1"/>
              </a:solidFill>
              <a:effectLst/>
              <a:latin typeface="+mn-lt"/>
              <a:ea typeface="+mn-ea"/>
              <a:cs typeface="+mn-cs"/>
            </a:endParaRPr>
          </a:p>
          <a:p>
            <a:pPr>
              <a:spcBef>
                <a:spcPct val="0"/>
              </a:spcBef>
            </a:pPr>
            <a:r>
              <a:rPr lang="el-GR" dirty="0" smtClean="0">
                <a:latin typeface="Arial" charset="0"/>
                <a:cs typeface="Arial" charset="0"/>
              </a:rPr>
              <a:t>Η πολυδιάστατη αρχιτεκτονική ιστοσελίδων (</a:t>
            </a:r>
            <a:r>
              <a:rPr lang="el-GR" dirty="0" err="1" smtClean="0">
                <a:latin typeface="Arial" charset="0"/>
                <a:cs typeface="Arial" charset="0"/>
              </a:rPr>
              <a:t>multi-dimensional</a:t>
            </a:r>
            <a:r>
              <a:rPr lang="el-GR" dirty="0" smtClean="0">
                <a:latin typeface="Arial" charset="0"/>
                <a:cs typeface="Arial" charset="0"/>
              </a:rPr>
              <a:t> </a:t>
            </a:r>
            <a:r>
              <a:rPr lang="el-GR" dirty="0" err="1" smtClean="0">
                <a:latin typeface="Arial" charset="0"/>
                <a:cs typeface="Arial" charset="0"/>
              </a:rPr>
              <a:t>website</a:t>
            </a:r>
            <a:r>
              <a:rPr lang="el-GR" dirty="0" smtClean="0">
                <a:latin typeface="Arial" charset="0"/>
                <a:cs typeface="Arial" charset="0"/>
              </a:rPr>
              <a:t> </a:t>
            </a:r>
            <a:r>
              <a:rPr lang="el-GR" dirty="0" err="1" smtClean="0">
                <a:latin typeface="Arial" charset="0"/>
                <a:cs typeface="Arial" charset="0"/>
              </a:rPr>
              <a:t>architecture</a:t>
            </a:r>
            <a:r>
              <a:rPr lang="el-GR" dirty="0" smtClean="0">
                <a:latin typeface="Arial" charset="0"/>
                <a:cs typeface="Arial" charset="0"/>
              </a:rPr>
              <a:t>) αναγνωρίζει ότι οι πληροφορίες μπορούν να κατηγοριοποιηθούν με πολλούς τρόπους, καθώς και ότι οι επισκέπτες χρειάζονται πολλά διαφορετικά μονοπάτια εντός της ίδιας ιστοσελίδας. Η σειριακή αρχιτεκτονική (</a:t>
            </a:r>
            <a:r>
              <a:rPr lang="el-GR" dirty="0" err="1" smtClean="0">
                <a:latin typeface="Arial" charset="0"/>
                <a:cs typeface="Arial" charset="0"/>
              </a:rPr>
              <a:t>sequential</a:t>
            </a:r>
            <a:r>
              <a:rPr lang="el-GR" dirty="0" smtClean="0">
                <a:latin typeface="Arial" charset="0"/>
                <a:cs typeface="Arial" charset="0"/>
              </a:rPr>
              <a:t> </a:t>
            </a:r>
            <a:r>
              <a:rPr lang="el-GR" dirty="0" err="1" smtClean="0">
                <a:latin typeface="Arial" charset="0"/>
                <a:cs typeface="Arial" charset="0"/>
              </a:rPr>
              <a:t>architecture</a:t>
            </a:r>
            <a:r>
              <a:rPr lang="el-GR" dirty="0" smtClean="0">
                <a:latin typeface="Arial" charset="0"/>
                <a:cs typeface="Arial" charset="0"/>
              </a:rPr>
              <a:t>) είναι χρήσιμη σε ορισμένα περιβάλλοντα, ιδιαίτερα όταν οι σχεδιαστές θέλουν οι επισκέπτες να προχωρούν βήμα </a:t>
            </a:r>
            <a:r>
              <a:rPr lang="el-GR" dirty="0" err="1" smtClean="0">
                <a:latin typeface="Arial" charset="0"/>
                <a:cs typeface="Arial" charset="0"/>
              </a:rPr>
              <a:t>βήμα</a:t>
            </a:r>
            <a:r>
              <a:rPr lang="el-GR" dirty="0" smtClean="0">
                <a:latin typeface="Arial" charset="0"/>
                <a:cs typeface="Arial" charset="0"/>
              </a:rPr>
              <a:t> σε μια συναλλαγή, έρευνα ή εκπαιδευτική ενότητα. </a:t>
            </a:r>
            <a:r>
              <a:rPr lang="el-GR" sz="1200" kern="1200" dirty="0" smtClean="0">
                <a:solidFill>
                  <a:schemeClr val="tx1"/>
                </a:solidFill>
                <a:effectLst/>
                <a:latin typeface="+mn-lt"/>
                <a:ea typeface="+mn-ea"/>
                <a:cs typeface="+mn-cs"/>
              </a:rPr>
              <a:t>Η λειτουργικότητα αναζήτησης που περιορίζει την αναζήτηση μόνο εντός της ιστοσελίδας και όχι σε ολόκληρο το Διαδίκτυο βελτιώνει σημαντικά την ικανότητα του επισκέπτη να βρει σχετικές πληροφορίες, κυρίως σε πολύ μεγάλες ιστοσελίδες.</a:t>
            </a:r>
            <a:r>
              <a:rPr lang="en-US" dirty="0" smtClean="0">
                <a:latin typeface="Arial" charset="0"/>
                <a:cs typeface="Arial" charset="0"/>
              </a:rPr>
              <a:t> </a:t>
            </a:r>
          </a:p>
        </p:txBody>
      </p:sp>
      <p:sp>
        <p:nvSpPr>
          <p:cNvPr id="3072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2860AE87-833F-40C5-B428-8F451F23D195}" type="slidenum">
              <a:rPr lang="en-US">
                <a:cs typeface="Arial" charset="0"/>
              </a:rPr>
              <a:pPr fontAlgn="base">
                <a:spcBef>
                  <a:spcPct val="0"/>
                </a:spcBef>
                <a:spcAft>
                  <a:spcPct val="0"/>
                </a:spcAft>
              </a:pPr>
              <a:t>9</a:t>
            </a:fld>
            <a:endParaRPr lang="en-US">
              <a:cs typeface="Arial" charset="0"/>
            </a:endParaRPr>
          </a:p>
        </p:txBody>
      </p:sp>
    </p:spTree>
    <p:extLst>
      <p:ext uri="{BB962C8B-B14F-4D97-AF65-F5344CB8AC3E}">
        <p14:creationId xmlns:p14="http://schemas.microsoft.com/office/powerpoint/2010/main" xmlns="" val="31287466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19970751-54A0-47EF-8D35-EF7527EF1D3D}" type="datetimeFigureOut">
              <a:rPr lang="en-US"/>
              <a:pPr>
                <a:defRPr/>
              </a:pPr>
              <a:t>2/18/2014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F392C9D-F6D8-457F-B688-8E291C354F4A}"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C8183DEF-C739-4D3A-8895-752522027A73}" type="datetimeFigureOut">
              <a:rPr lang="en-US"/>
              <a:pPr>
                <a:defRPr/>
              </a:pPr>
              <a:t>2/18/2014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F219EDC-033C-4E51-8308-BB0DFC018C11}"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73550A1C-E421-4C80-BDAF-CFCACD8DDFD2}" type="datetimeFigureOut">
              <a:rPr lang="en-US"/>
              <a:pPr>
                <a:defRPr/>
              </a:pPr>
              <a:t>2/18/2014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9D52829E-DBE1-48D4-AC86-9958788E3834}"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7851A581-9F02-4CE6-8791-69DBE24B84BC}" type="datetimeFigureOut">
              <a:rPr lang="en-US"/>
              <a:pPr>
                <a:defRPr/>
              </a:pPr>
              <a:t>2/18/2014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B7512BB-0977-47F2-921F-B55CA67CDA20}"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3CF57AFC-8268-44C1-8B04-67B8EA453F4F}" type="datetimeFigureOut">
              <a:rPr lang="en-US"/>
              <a:pPr>
                <a:defRPr/>
              </a:pPr>
              <a:t>2/18/2014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9B4933BB-C74A-4935-BFA7-2447430920E2}"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8C833729-8217-40BB-8A77-5F1C2C0B5E34}" type="datetimeFigureOut">
              <a:rPr lang="en-US"/>
              <a:pPr>
                <a:defRPr/>
              </a:pPr>
              <a:t>2/18/2014</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851CD263-11F3-492E-ACAC-373603AEF629}"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16D8437B-693A-4FED-A924-0EB9394D983E}" type="datetimeFigureOut">
              <a:rPr lang="en-US"/>
              <a:pPr>
                <a:defRPr/>
              </a:pPr>
              <a:t>2/18/2014</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730DF5BE-F6C0-4FC9-A8AC-2B5002E82955}"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682F82DF-ED7E-409D-9000-7B7379DCA250}" type="datetimeFigureOut">
              <a:rPr lang="en-US"/>
              <a:pPr>
                <a:defRPr/>
              </a:pPr>
              <a:t>2/18/2014</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A4913A62-8CDA-4B99-8CCA-D0F035EBB8EE}"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FDA7B822-1032-471B-A61E-8AAF92129A77}" type="datetimeFigureOut">
              <a:rPr lang="en-US"/>
              <a:pPr>
                <a:defRPr/>
              </a:pPr>
              <a:t>2/18/2014</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36794A05-13AB-4354-894A-2D565D339478}"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3C44748A-1239-4AF9-8221-262F72291061}" type="datetimeFigureOut">
              <a:rPr lang="en-US"/>
              <a:pPr>
                <a:defRPr/>
              </a:pPr>
              <a:t>2/18/2014</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33EB30BD-33D3-4C2E-AD74-13BEA0706D98}"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C677346B-7957-4ED1-8EC0-73C6846757B7}" type="datetimeFigureOut">
              <a:rPr lang="en-US"/>
              <a:pPr>
                <a:defRPr/>
              </a:pPr>
              <a:t>2/18/2014</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37105BC9-303D-4B57-BE2C-E675D3FFBE89}"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FB73A161-D568-46C0-9EB8-7C26B05EC27B}" type="datetimeFigureOut">
              <a:rPr lang="en-US"/>
              <a:pPr>
                <a:defRPr/>
              </a:pPr>
              <a:t>2/18/2014</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dirty="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pPr>
              <a:defRPr/>
            </a:pPr>
            <a:fld id="{1EA664C5-75A7-4DD9-A746-6B7714A36D65}"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2 - Θέση περιεχομένου"/>
          <p:cNvSpPr>
            <a:spLocks noGrp="1"/>
          </p:cNvSpPr>
          <p:nvPr>
            <p:ph idx="1"/>
          </p:nvPr>
        </p:nvSpPr>
        <p:spPr>
          <a:xfrm>
            <a:off x="4114800" y="1219200"/>
            <a:ext cx="4876800" cy="5334000"/>
          </a:xfrm>
        </p:spPr>
        <p:txBody>
          <a:bodyPr>
            <a:normAutofit/>
          </a:bodyPr>
          <a:lstStyle/>
          <a:p>
            <a:pPr>
              <a:buFont typeface="Wingdings 2" pitchFamily="18" charset="2"/>
              <a:buNone/>
            </a:pPr>
            <a:r>
              <a:rPr lang="en-US" dirty="0" smtClean="0"/>
              <a:t>PATRICIA WALLACE</a:t>
            </a:r>
            <a:endParaRPr lang="el-GR" dirty="0" smtClean="0"/>
          </a:p>
          <a:p>
            <a:pPr>
              <a:buFont typeface="Wingdings 2" pitchFamily="18" charset="2"/>
              <a:buNone/>
            </a:pPr>
            <a:endParaRPr lang="el-GR" sz="1200" dirty="0" smtClean="0"/>
          </a:p>
          <a:p>
            <a:pPr marL="0" indent="0">
              <a:spcBef>
                <a:spcPts val="0"/>
              </a:spcBef>
              <a:buFont typeface="Wingdings 2" pitchFamily="18" charset="2"/>
              <a:buNone/>
            </a:pPr>
            <a:r>
              <a:rPr lang="el-GR" sz="4000" b="1" dirty="0" smtClean="0">
                <a:solidFill>
                  <a:schemeClr val="accent1">
                    <a:lumMod val="75000"/>
                  </a:schemeClr>
                </a:solidFill>
              </a:rPr>
              <a:t>Πληροφοριακά συστήματα διοίκησης</a:t>
            </a:r>
          </a:p>
          <a:p>
            <a:pPr marL="0" indent="0">
              <a:buFont typeface="Wingdings 2" pitchFamily="18" charset="2"/>
              <a:buNone/>
            </a:pPr>
            <a:r>
              <a:rPr lang="el-GR" i="1" dirty="0" smtClean="0"/>
              <a:t>Άνθρωποι, τεχνολογία, διαδικασίες</a:t>
            </a:r>
            <a:endParaRPr lang="el-GR" sz="3200" i="1" dirty="0" smtClean="0"/>
          </a:p>
        </p:txBody>
      </p:sp>
      <p:pic>
        <p:nvPicPr>
          <p:cNvPr id="1026" name="Picture 2"/>
          <p:cNvPicPr>
            <a:picLocks noChangeAspect="1" noChangeArrowheads="1"/>
          </p:cNvPicPr>
          <p:nvPr/>
        </p:nvPicPr>
        <p:blipFill>
          <a:blip r:embed="rId3" cstate="print"/>
          <a:srcRect/>
          <a:stretch>
            <a:fillRect/>
          </a:stretch>
        </p:blipFill>
        <p:spPr bwMode="auto">
          <a:xfrm>
            <a:off x="609600" y="914400"/>
            <a:ext cx="3239143" cy="4572000"/>
          </a:xfrm>
          <a:prstGeom prst="rect">
            <a:avLst/>
          </a:prstGeom>
          <a:noFill/>
          <a:ln w="9525">
            <a:noFill/>
            <a:miter lim="800000"/>
            <a:headEnd/>
            <a:tailEnd/>
          </a:ln>
          <a:effectLst/>
        </p:spPr>
      </p:pic>
      <p:pic>
        <p:nvPicPr>
          <p:cNvPr id="1028" name="Picture 4"/>
          <p:cNvPicPr>
            <a:picLocks noChangeAspect="1" noChangeArrowheads="1"/>
          </p:cNvPicPr>
          <p:nvPr/>
        </p:nvPicPr>
        <p:blipFill>
          <a:blip r:embed="rId4" cstate="print"/>
          <a:srcRect/>
          <a:stretch>
            <a:fillRect/>
          </a:stretch>
        </p:blipFill>
        <p:spPr bwMode="auto">
          <a:xfrm>
            <a:off x="7262074" y="5881800"/>
            <a:ext cx="1805726" cy="900000"/>
          </a:xfrm>
          <a:prstGeom prst="rect">
            <a:avLst/>
          </a:prstGeom>
          <a:noFill/>
          <a:ln w="9525">
            <a:noFill/>
            <a:miter lim="800000"/>
            <a:headEnd/>
            <a:tailEnd/>
          </a:ln>
          <a:effec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Title 3"/>
          <p:cNvSpPr>
            <a:spLocks noGrp="1"/>
          </p:cNvSpPr>
          <p:nvPr>
            <p:ph type="title"/>
          </p:nvPr>
        </p:nvSpPr>
        <p:spPr>
          <a:xfrm>
            <a:off x="457200" y="274638"/>
            <a:ext cx="8229600" cy="1325562"/>
          </a:xfrm>
          <a:solidFill>
            <a:srgbClr val="D25F14"/>
          </a:solidFill>
        </p:spPr>
        <p:txBody>
          <a:bodyPr/>
          <a:lstStyle/>
          <a:p>
            <a:r>
              <a:rPr lang="el-GR" sz="3600" dirty="0" smtClean="0">
                <a:solidFill>
                  <a:schemeClr val="bg1"/>
                </a:solidFill>
                <a:latin typeface="Arial" charset="0"/>
                <a:cs typeface="Arial" charset="0"/>
              </a:rPr>
              <a:t>Σχεδιασμός </a:t>
            </a:r>
            <a:r>
              <a:rPr lang="el-GR" sz="3600" dirty="0">
                <a:solidFill>
                  <a:schemeClr val="bg1"/>
                </a:solidFill>
                <a:latin typeface="Arial" charset="0"/>
                <a:cs typeface="Arial" charset="0"/>
              </a:rPr>
              <a:t>διεπαφής χρήστης</a:t>
            </a:r>
            <a:endParaRPr lang="en-US" sz="3600" dirty="0" smtClean="0">
              <a:solidFill>
                <a:schemeClr val="bg1"/>
              </a:solidFill>
              <a:latin typeface="Arial" charset="0"/>
              <a:cs typeface="Arial" charset="0"/>
            </a:endParaRPr>
          </a:p>
        </p:txBody>
      </p:sp>
      <p:sp>
        <p:nvSpPr>
          <p:cNvPr id="31746" name="Content Placeholder 4"/>
          <p:cNvSpPr>
            <a:spLocks noGrp="1"/>
          </p:cNvSpPr>
          <p:nvPr>
            <p:ph idx="1"/>
          </p:nvPr>
        </p:nvSpPr>
        <p:spPr>
          <a:xfrm>
            <a:off x="457200" y="1600201"/>
            <a:ext cx="8229600" cy="1524000"/>
          </a:xfrm>
          <a:ln>
            <a:solidFill>
              <a:schemeClr val="tx1"/>
            </a:solidFill>
          </a:ln>
        </p:spPr>
        <p:txBody>
          <a:bodyPr/>
          <a:lstStyle/>
          <a:p>
            <a:pPr marL="465138" indent="-465138">
              <a:lnSpc>
                <a:spcPct val="125000"/>
              </a:lnSpc>
              <a:spcBef>
                <a:spcPct val="0"/>
              </a:spcBef>
            </a:pPr>
            <a:r>
              <a:rPr lang="el-GR" sz="3000" dirty="0" smtClean="0">
                <a:latin typeface="Arial" charset="0"/>
                <a:cs typeface="Arial" charset="0"/>
              </a:rPr>
              <a:t>Χρηστικότητα </a:t>
            </a:r>
            <a:endParaRPr lang="en-US" sz="3000" dirty="0" smtClean="0">
              <a:latin typeface="Arial" charset="0"/>
              <a:cs typeface="Arial" charset="0"/>
            </a:endParaRPr>
          </a:p>
          <a:p>
            <a:pPr marL="465138" indent="-465138">
              <a:lnSpc>
                <a:spcPct val="125000"/>
              </a:lnSpc>
              <a:spcBef>
                <a:spcPct val="0"/>
              </a:spcBef>
            </a:pPr>
            <a:r>
              <a:rPr lang="el-GR" sz="3000" dirty="0" smtClean="0">
                <a:latin typeface="Arial" charset="0"/>
                <a:cs typeface="Arial" charset="0"/>
              </a:rPr>
              <a:t>Προσβασιμότητα</a:t>
            </a:r>
            <a:endParaRPr lang="en-US" sz="3000" dirty="0" smtClean="0">
              <a:latin typeface="Arial" charset="0"/>
              <a:cs typeface="Arial" charset="0"/>
            </a:endParaRPr>
          </a:p>
        </p:txBody>
      </p:sp>
      <p:sp>
        <p:nvSpPr>
          <p:cNvPr id="11" name="Rectangle 10"/>
          <p:cNvSpPr/>
          <p:nvPr/>
        </p:nvSpPr>
        <p:spPr>
          <a:xfrm>
            <a:off x="457200" y="274638"/>
            <a:ext cx="762000" cy="1325562"/>
          </a:xfrm>
          <a:prstGeom prst="rect">
            <a:avLst/>
          </a:prstGeom>
          <a:solidFill>
            <a:srgbClr val="4B649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2" name="Rectangle 11"/>
          <p:cNvSpPr/>
          <p:nvPr/>
        </p:nvSpPr>
        <p:spPr>
          <a:xfrm>
            <a:off x="7927975" y="274638"/>
            <a:ext cx="762000" cy="1325562"/>
          </a:xfrm>
          <a:prstGeom prst="rect">
            <a:avLst/>
          </a:prstGeom>
          <a:solidFill>
            <a:srgbClr val="4B649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0" name="Rectangle 9"/>
          <p:cNvSpPr/>
          <p:nvPr/>
        </p:nvSpPr>
        <p:spPr>
          <a:xfrm>
            <a:off x="457200" y="274638"/>
            <a:ext cx="8229600" cy="1325562"/>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Content Placeholder 7"/>
          <p:cNvSpPr>
            <a:spLocks noGrp="1"/>
          </p:cNvSpPr>
          <p:nvPr>
            <p:ph sz="half" idx="2"/>
          </p:nvPr>
        </p:nvSpPr>
        <p:spPr>
          <a:xfrm>
            <a:off x="457200" y="1600201"/>
            <a:ext cx="8229600" cy="1295400"/>
          </a:xfrm>
          <a:ln>
            <a:solidFill>
              <a:schemeClr val="tx1"/>
            </a:solidFill>
          </a:ln>
        </p:spPr>
        <p:txBody>
          <a:bodyPr/>
          <a:lstStyle/>
          <a:p>
            <a:pPr marL="465138" indent="-465138">
              <a:lnSpc>
                <a:spcPct val="125000"/>
              </a:lnSpc>
              <a:spcBef>
                <a:spcPct val="0"/>
              </a:spcBef>
            </a:pPr>
            <a:r>
              <a:rPr lang="el-GR" sz="3000" dirty="0" smtClean="0">
                <a:latin typeface="Arial" charset="0"/>
                <a:cs typeface="Arial" charset="0"/>
              </a:rPr>
              <a:t>Φυλλομετρητής </a:t>
            </a:r>
            <a:r>
              <a:rPr lang="el-GR" sz="3000" dirty="0">
                <a:latin typeface="Arial" charset="0"/>
                <a:cs typeface="Arial" charset="0"/>
              </a:rPr>
              <a:t>ιστού </a:t>
            </a:r>
            <a:endParaRPr lang="el-GR" sz="3000" dirty="0" smtClean="0">
              <a:latin typeface="Arial" charset="0"/>
              <a:cs typeface="Arial" charset="0"/>
            </a:endParaRPr>
          </a:p>
          <a:p>
            <a:pPr marL="465138" indent="-465138">
              <a:lnSpc>
                <a:spcPct val="125000"/>
              </a:lnSpc>
              <a:spcBef>
                <a:spcPct val="0"/>
              </a:spcBef>
            </a:pPr>
            <a:r>
              <a:rPr lang="en-US" sz="3000" dirty="0" smtClean="0">
                <a:latin typeface="Arial" charset="0"/>
                <a:cs typeface="Arial" charset="0"/>
              </a:rPr>
              <a:t>HTML</a:t>
            </a:r>
            <a:r>
              <a:rPr lang="el-GR" sz="3000" dirty="0">
                <a:latin typeface="Arial" charset="0"/>
                <a:cs typeface="Arial" charset="0"/>
              </a:rPr>
              <a:t> (γλώσσα σήμανσης </a:t>
            </a:r>
            <a:r>
              <a:rPr lang="el-GR" sz="3000" dirty="0" smtClean="0">
                <a:latin typeface="Arial" charset="0"/>
                <a:cs typeface="Arial" charset="0"/>
              </a:rPr>
              <a:t>υπερκειμένου)</a:t>
            </a:r>
            <a:endParaRPr lang="en-US" sz="3000" dirty="0" smtClean="0">
              <a:latin typeface="Arial" charset="0"/>
              <a:cs typeface="Arial" charset="0"/>
            </a:endParaRPr>
          </a:p>
        </p:txBody>
      </p:sp>
      <p:sp>
        <p:nvSpPr>
          <p:cNvPr id="33797" name="Title 14"/>
          <p:cNvSpPr>
            <a:spLocks noGrp="1"/>
          </p:cNvSpPr>
          <p:nvPr>
            <p:ph type="title"/>
          </p:nvPr>
        </p:nvSpPr>
        <p:spPr/>
        <p:txBody>
          <a:bodyPr/>
          <a:lstStyle/>
          <a:p>
            <a:endParaRPr lang="en-US" smtClean="0"/>
          </a:p>
        </p:txBody>
      </p:sp>
      <p:sp>
        <p:nvSpPr>
          <p:cNvPr id="16" name="Title 3"/>
          <p:cNvSpPr txBox="1">
            <a:spLocks/>
          </p:cNvSpPr>
          <p:nvPr/>
        </p:nvSpPr>
        <p:spPr>
          <a:xfrm>
            <a:off x="457200" y="274638"/>
            <a:ext cx="8229600" cy="1325562"/>
          </a:xfrm>
          <a:prstGeom prst="rect">
            <a:avLst/>
          </a:prstGeom>
          <a:solidFill>
            <a:srgbClr val="D25F14"/>
          </a:solidFill>
          <a:ln>
            <a:noFill/>
          </a:ln>
        </p:spPr>
        <p:txBody>
          <a:bodyPr anchor="ctr">
            <a:normAutofit lnSpcReduction="10000"/>
          </a:bodyPr>
          <a:lstStyle/>
          <a:p>
            <a:pPr algn="ctr" fontAlgn="auto">
              <a:spcAft>
                <a:spcPts val="0"/>
              </a:spcAft>
              <a:defRPr/>
            </a:pPr>
            <a:r>
              <a:rPr lang="el-GR" sz="4400" dirty="0">
                <a:solidFill>
                  <a:schemeClr val="bg1"/>
                </a:solidFill>
                <a:latin typeface="Arial" pitchFamily="34" charset="0"/>
                <a:ea typeface="+mj-ea"/>
                <a:cs typeface="Arial" pitchFamily="34" charset="0"/>
              </a:rPr>
              <a:t>Στρατηγικές ανάπτυξης </a:t>
            </a:r>
            <a:r>
              <a:rPr lang="el-GR" sz="4400" dirty="0" smtClean="0">
                <a:solidFill>
                  <a:schemeClr val="bg1"/>
                </a:solidFill>
                <a:latin typeface="Arial" pitchFamily="34" charset="0"/>
                <a:ea typeface="+mj-ea"/>
                <a:cs typeface="Arial" pitchFamily="34" charset="0"/>
              </a:rPr>
              <a:t>λογισμικού</a:t>
            </a:r>
            <a:endParaRPr lang="en-US" sz="4400" dirty="0">
              <a:solidFill>
                <a:schemeClr val="bg1"/>
              </a:solidFill>
              <a:latin typeface="Arial" pitchFamily="34" charset="0"/>
              <a:ea typeface="+mj-ea"/>
              <a:cs typeface="Arial" pitchFamily="34" charset="0"/>
            </a:endParaRPr>
          </a:p>
        </p:txBody>
      </p:sp>
      <p:sp>
        <p:nvSpPr>
          <p:cNvPr id="17" name="Rectangle 16"/>
          <p:cNvSpPr/>
          <p:nvPr/>
        </p:nvSpPr>
        <p:spPr>
          <a:xfrm>
            <a:off x="457200" y="274638"/>
            <a:ext cx="762000" cy="1325562"/>
          </a:xfrm>
          <a:prstGeom prst="rect">
            <a:avLst/>
          </a:prstGeom>
          <a:solidFill>
            <a:srgbClr val="4B649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8" name="Rectangle 17"/>
          <p:cNvSpPr/>
          <p:nvPr/>
        </p:nvSpPr>
        <p:spPr>
          <a:xfrm>
            <a:off x="7927975" y="274638"/>
            <a:ext cx="762000" cy="1325562"/>
          </a:xfrm>
          <a:prstGeom prst="rect">
            <a:avLst/>
          </a:prstGeom>
          <a:solidFill>
            <a:srgbClr val="4B649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9" name="Rectangle 18"/>
          <p:cNvSpPr/>
          <p:nvPr/>
        </p:nvSpPr>
        <p:spPr>
          <a:xfrm>
            <a:off x="457200" y="274638"/>
            <a:ext cx="8229600" cy="1325562"/>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1026" name="Picture 2"/>
          <p:cNvPicPr>
            <a:picLocks noChangeAspect="1" noChangeArrowheads="1"/>
          </p:cNvPicPr>
          <p:nvPr/>
        </p:nvPicPr>
        <p:blipFill>
          <a:blip r:embed="rId3" cstate="print"/>
          <a:srcRect/>
          <a:stretch>
            <a:fillRect/>
          </a:stretch>
        </p:blipFill>
        <p:spPr bwMode="auto">
          <a:xfrm>
            <a:off x="584656" y="2970000"/>
            <a:ext cx="8102144" cy="38880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xmlns="" val="1586076661"/>
              </p:ext>
            </p:extLst>
          </p:nvPr>
        </p:nvGraphicFramePr>
        <p:xfrm>
          <a:off x="457200" y="1600200"/>
          <a:ext cx="8229600" cy="1981200"/>
        </p:xfrm>
        <a:graphic>
          <a:graphicData uri="http://schemas.openxmlformats.org/drawingml/2006/table">
            <a:tbl>
              <a:tblPr/>
              <a:tblGrid>
                <a:gridCol w="8229600"/>
              </a:tblGrid>
              <a:tr h="1981200">
                <a:tc>
                  <a:txBody>
                    <a:bodyPr/>
                    <a:lstStyle/>
                    <a:p>
                      <a:pPr marL="465138" marR="0" lvl="0" indent="-465138" algn="l" defTabSz="914400" rtl="0" eaLnBrk="1" fontAlgn="base" latinLnBrk="0" hangingPunct="1">
                        <a:lnSpc>
                          <a:spcPct val="125000"/>
                        </a:lnSpc>
                        <a:spcBef>
                          <a:spcPct val="0"/>
                        </a:spcBef>
                        <a:spcAft>
                          <a:spcPct val="0"/>
                        </a:spcAft>
                        <a:buClrTx/>
                        <a:buSzTx/>
                        <a:buFont typeface="Arial" charset="0"/>
                        <a:buChar char="•"/>
                        <a:tabLst/>
                      </a:pPr>
                      <a:r>
                        <a:rPr kumimoji="0" lang="en-US" sz="3000" b="0" i="0" u="none" strike="noStrike" cap="none" normalizeH="0" baseline="0" dirty="0" err="1" smtClean="0">
                          <a:ln>
                            <a:noFill/>
                          </a:ln>
                          <a:solidFill>
                            <a:schemeClr val="tx1"/>
                          </a:solidFill>
                          <a:effectLst/>
                          <a:latin typeface="Arial" charset="0"/>
                          <a:cs typeface="Arial" charset="0"/>
                        </a:rPr>
                        <a:t>Javascript</a:t>
                      </a:r>
                      <a:endParaRPr kumimoji="0" lang="en-US" sz="3000" b="0" i="0" u="none" strike="noStrike" cap="none" normalizeH="0" baseline="0" dirty="0" smtClean="0">
                        <a:ln>
                          <a:noFill/>
                        </a:ln>
                        <a:solidFill>
                          <a:schemeClr val="tx1"/>
                        </a:solidFill>
                        <a:effectLst/>
                        <a:latin typeface="Arial" charset="0"/>
                        <a:cs typeface="Arial" charset="0"/>
                      </a:endParaRPr>
                    </a:p>
                    <a:p>
                      <a:pPr marL="465138" marR="0" lvl="0" indent="-465138" algn="l" defTabSz="914400" rtl="0" eaLnBrk="1" fontAlgn="base" latinLnBrk="0" hangingPunct="1">
                        <a:lnSpc>
                          <a:spcPct val="125000"/>
                        </a:lnSpc>
                        <a:spcBef>
                          <a:spcPct val="0"/>
                        </a:spcBef>
                        <a:spcAft>
                          <a:spcPct val="0"/>
                        </a:spcAft>
                        <a:buClrTx/>
                        <a:buSzTx/>
                        <a:buFont typeface="Arial" charset="0"/>
                        <a:buChar char="•"/>
                        <a:tabLst/>
                      </a:pPr>
                      <a:r>
                        <a:rPr kumimoji="0" lang="en-US" sz="3000" b="0" i="0" u="none" strike="noStrike" cap="none" normalizeH="0" baseline="0" dirty="0" smtClean="0">
                          <a:ln>
                            <a:noFill/>
                          </a:ln>
                          <a:solidFill>
                            <a:schemeClr val="tx1"/>
                          </a:solidFill>
                          <a:effectLst/>
                          <a:latin typeface="Arial" charset="0"/>
                          <a:cs typeface="Arial" charset="0"/>
                        </a:rPr>
                        <a:t>AJAX</a:t>
                      </a:r>
                    </a:p>
                    <a:p>
                      <a:pPr marL="465138" marR="0" lvl="0" indent="-465138" algn="l" defTabSz="914400" rtl="0" eaLnBrk="1" fontAlgn="base" latinLnBrk="0" hangingPunct="1">
                        <a:lnSpc>
                          <a:spcPct val="125000"/>
                        </a:lnSpc>
                        <a:spcBef>
                          <a:spcPct val="0"/>
                        </a:spcBef>
                        <a:spcAft>
                          <a:spcPct val="0"/>
                        </a:spcAft>
                        <a:buClrTx/>
                        <a:buSzTx/>
                        <a:buFont typeface="Arial" charset="0"/>
                        <a:buChar char="•"/>
                        <a:tabLst/>
                      </a:pPr>
                      <a:r>
                        <a:rPr kumimoji="0" lang="en-US" sz="3000" b="0" i="0" u="none" strike="noStrike" cap="none" normalizeH="0" baseline="0" dirty="0" smtClean="0">
                          <a:ln>
                            <a:noFill/>
                          </a:ln>
                          <a:solidFill>
                            <a:schemeClr val="tx1"/>
                          </a:solidFill>
                          <a:effectLst/>
                          <a:latin typeface="Arial" charset="0"/>
                          <a:cs typeface="Arial" charset="0"/>
                        </a:rPr>
                        <a:t>Flash</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35850" name="Title 13"/>
          <p:cNvSpPr>
            <a:spLocks noGrp="1"/>
          </p:cNvSpPr>
          <p:nvPr>
            <p:ph type="title"/>
          </p:nvPr>
        </p:nvSpPr>
        <p:spPr/>
        <p:txBody>
          <a:bodyPr/>
          <a:lstStyle/>
          <a:p>
            <a:endParaRPr lang="en-US" smtClean="0"/>
          </a:p>
        </p:txBody>
      </p:sp>
      <p:sp>
        <p:nvSpPr>
          <p:cNvPr id="35851" name="Title 3"/>
          <p:cNvSpPr txBox="1">
            <a:spLocks/>
          </p:cNvSpPr>
          <p:nvPr/>
        </p:nvSpPr>
        <p:spPr bwMode="auto">
          <a:xfrm>
            <a:off x="457200" y="274638"/>
            <a:ext cx="8229600" cy="1325562"/>
          </a:xfrm>
          <a:prstGeom prst="rect">
            <a:avLst/>
          </a:prstGeom>
          <a:solidFill>
            <a:srgbClr val="D25F14"/>
          </a:solidFill>
          <a:ln w="9525">
            <a:noFill/>
            <a:miter lim="800000"/>
            <a:headEnd/>
            <a:tailEnd/>
          </a:ln>
        </p:spPr>
        <p:txBody>
          <a:bodyPr anchor="ctr"/>
          <a:lstStyle/>
          <a:p>
            <a:pPr algn="ctr"/>
            <a:r>
              <a:rPr lang="el-GR" sz="4400" dirty="0" err="1" smtClean="0">
                <a:solidFill>
                  <a:schemeClr val="bg1"/>
                </a:solidFill>
              </a:rPr>
              <a:t>Διδραστικές</a:t>
            </a:r>
            <a:r>
              <a:rPr lang="el-GR" sz="4400" dirty="0" smtClean="0">
                <a:solidFill>
                  <a:schemeClr val="bg1"/>
                </a:solidFill>
              </a:rPr>
              <a:t> ιστοσελίδες</a:t>
            </a:r>
            <a:endParaRPr lang="en-US" sz="4400" dirty="0">
              <a:solidFill>
                <a:schemeClr val="bg1"/>
              </a:solidFill>
            </a:endParaRPr>
          </a:p>
        </p:txBody>
      </p:sp>
      <p:sp>
        <p:nvSpPr>
          <p:cNvPr id="16" name="Rectangle 15"/>
          <p:cNvSpPr/>
          <p:nvPr/>
        </p:nvSpPr>
        <p:spPr>
          <a:xfrm>
            <a:off x="457200" y="274638"/>
            <a:ext cx="762000" cy="1325562"/>
          </a:xfrm>
          <a:prstGeom prst="rect">
            <a:avLst/>
          </a:prstGeom>
          <a:solidFill>
            <a:srgbClr val="4B649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7" name="Rectangle 16"/>
          <p:cNvSpPr/>
          <p:nvPr/>
        </p:nvSpPr>
        <p:spPr>
          <a:xfrm>
            <a:off x="7927975" y="274638"/>
            <a:ext cx="762000" cy="1325562"/>
          </a:xfrm>
          <a:prstGeom prst="rect">
            <a:avLst/>
          </a:prstGeom>
          <a:solidFill>
            <a:srgbClr val="4B649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8" name="Rectangle 17"/>
          <p:cNvSpPr/>
          <p:nvPr/>
        </p:nvSpPr>
        <p:spPr>
          <a:xfrm>
            <a:off x="457200" y="274638"/>
            <a:ext cx="8229600" cy="1325562"/>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Content Placeholder 7"/>
          <p:cNvSpPr>
            <a:spLocks noGrp="1"/>
          </p:cNvSpPr>
          <p:nvPr>
            <p:ph sz="half" idx="2"/>
          </p:nvPr>
        </p:nvSpPr>
        <p:spPr>
          <a:xfrm>
            <a:off x="457200" y="1600201"/>
            <a:ext cx="8229600" cy="1600200"/>
          </a:xfrm>
          <a:ln>
            <a:solidFill>
              <a:schemeClr val="tx1"/>
            </a:solidFill>
          </a:ln>
        </p:spPr>
        <p:txBody>
          <a:bodyPr/>
          <a:lstStyle/>
          <a:p>
            <a:pPr marL="465138" indent="-465138">
              <a:lnSpc>
                <a:spcPct val="125000"/>
              </a:lnSpc>
            </a:pPr>
            <a:r>
              <a:rPr lang="el-GR" sz="3000" dirty="0" smtClean="0">
                <a:latin typeface="Arial" charset="0"/>
                <a:cs typeface="Arial" charset="0"/>
              </a:rPr>
              <a:t>Διαχείριση περιεχομένου</a:t>
            </a:r>
          </a:p>
          <a:p>
            <a:pPr marL="465138" indent="-465138">
              <a:lnSpc>
                <a:spcPct val="125000"/>
              </a:lnSpc>
            </a:pPr>
            <a:r>
              <a:rPr lang="el-GR" sz="3000" dirty="0" smtClean="0">
                <a:latin typeface="Arial" charset="0"/>
                <a:cs typeface="Arial" charset="0"/>
              </a:rPr>
              <a:t>Επάλληλα </a:t>
            </a:r>
            <a:r>
              <a:rPr lang="el-GR" sz="3000" dirty="0">
                <a:latin typeface="Arial" charset="0"/>
                <a:cs typeface="Arial" charset="0"/>
              </a:rPr>
              <a:t>φύλλα στιλ </a:t>
            </a:r>
            <a:endParaRPr lang="en-US" sz="3000" dirty="0" smtClean="0">
              <a:latin typeface="Arial" charset="0"/>
              <a:cs typeface="Arial" charset="0"/>
            </a:endParaRPr>
          </a:p>
        </p:txBody>
      </p:sp>
      <p:sp>
        <p:nvSpPr>
          <p:cNvPr id="37893" name="Title 14"/>
          <p:cNvSpPr>
            <a:spLocks noGrp="1"/>
          </p:cNvSpPr>
          <p:nvPr>
            <p:ph type="title"/>
          </p:nvPr>
        </p:nvSpPr>
        <p:spPr/>
        <p:txBody>
          <a:bodyPr/>
          <a:lstStyle/>
          <a:p>
            <a:endParaRPr lang="en-US" smtClean="0"/>
          </a:p>
        </p:txBody>
      </p:sp>
      <p:sp>
        <p:nvSpPr>
          <p:cNvPr id="16" name="Title 3"/>
          <p:cNvSpPr txBox="1">
            <a:spLocks/>
          </p:cNvSpPr>
          <p:nvPr/>
        </p:nvSpPr>
        <p:spPr>
          <a:xfrm>
            <a:off x="457200" y="274638"/>
            <a:ext cx="8229600" cy="1325562"/>
          </a:xfrm>
          <a:prstGeom prst="rect">
            <a:avLst/>
          </a:prstGeom>
          <a:solidFill>
            <a:srgbClr val="D25F14"/>
          </a:solidFill>
          <a:ln>
            <a:noFill/>
          </a:ln>
        </p:spPr>
        <p:txBody>
          <a:bodyPr anchor="ctr">
            <a:normAutofit/>
          </a:bodyPr>
          <a:lstStyle/>
          <a:p>
            <a:pPr algn="ctr" fontAlgn="auto">
              <a:spcAft>
                <a:spcPts val="0"/>
              </a:spcAft>
              <a:defRPr/>
            </a:pPr>
            <a:r>
              <a:rPr lang="el-GR" sz="4000" dirty="0">
                <a:solidFill>
                  <a:schemeClr val="bg1"/>
                </a:solidFill>
                <a:latin typeface="Arial" pitchFamily="34" charset="0"/>
                <a:cs typeface="Arial" pitchFamily="34" charset="0"/>
              </a:rPr>
              <a:t>Συστήματα διαχείρισης διαδικτυακού περιεχομένου</a:t>
            </a:r>
            <a:endParaRPr lang="en-US" sz="4000" dirty="0">
              <a:solidFill>
                <a:schemeClr val="bg1"/>
              </a:solidFill>
              <a:latin typeface="Arial" pitchFamily="34" charset="0"/>
              <a:cs typeface="Arial" pitchFamily="34" charset="0"/>
            </a:endParaRPr>
          </a:p>
        </p:txBody>
      </p:sp>
      <p:sp>
        <p:nvSpPr>
          <p:cNvPr id="17" name="Rectangle 16"/>
          <p:cNvSpPr/>
          <p:nvPr/>
        </p:nvSpPr>
        <p:spPr>
          <a:xfrm>
            <a:off x="457200" y="274638"/>
            <a:ext cx="762000" cy="1325562"/>
          </a:xfrm>
          <a:prstGeom prst="rect">
            <a:avLst/>
          </a:prstGeom>
          <a:solidFill>
            <a:srgbClr val="4B649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8" name="Rectangle 17"/>
          <p:cNvSpPr/>
          <p:nvPr/>
        </p:nvSpPr>
        <p:spPr>
          <a:xfrm>
            <a:off x="7927975" y="274638"/>
            <a:ext cx="762000" cy="1325562"/>
          </a:xfrm>
          <a:prstGeom prst="rect">
            <a:avLst/>
          </a:prstGeom>
          <a:solidFill>
            <a:srgbClr val="4B649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9" name="Rectangle 18"/>
          <p:cNvSpPr/>
          <p:nvPr/>
        </p:nvSpPr>
        <p:spPr>
          <a:xfrm>
            <a:off x="457200" y="274638"/>
            <a:ext cx="8229600" cy="1325562"/>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xmlns="" val="4196154331"/>
              </p:ext>
            </p:extLst>
          </p:nvPr>
        </p:nvGraphicFramePr>
        <p:xfrm>
          <a:off x="457200" y="1600200"/>
          <a:ext cx="8229600" cy="2133600"/>
        </p:xfrm>
        <a:graphic>
          <a:graphicData uri="http://schemas.openxmlformats.org/drawingml/2006/table">
            <a:tbl>
              <a:tblPr firstRow="1" bandRow="1">
                <a:tableStyleId>{5940675A-B579-460E-94D1-54222C63F5DA}</a:tableStyleId>
              </a:tblPr>
              <a:tblGrid>
                <a:gridCol w="8229600"/>
              </a:tblGrid>
              <a:tr h="2133600">
                <a:tc>
                  <a:txBody>
                    <a:bodyPr/>
                    <a:lstStyle/>
                    <a:p>
                      <a:pPr marL="465138" indent="-465138">
                        <a:lnSpc>
                          <a:spcPct val="125000"/>
                        </a:lnSpc>
                        <a:buFont typeface="Arial" pitchFamily="34" charset="0"/>
                        <a:buChar char="•"/>
                      </a:pPr>
                      <a:r>
                        <a:rPr lang="el-GR" sz="3000" dirty="0" smtClean="0">
                          <a:latin typeface="Arial" pitchFamily="34" charset="0"/>
                          <a:cs typeface="Arial" pitchFamily="34" charset="0"/>
                        </a:rPr>
                        <a:t>Διαδικτυακές συναλλαγές</a:t>
                      </a:r>
                      <a:endParaRPr lang="en-US" sz="3000" dirty="0" smtClean="0">
                        <a:latin typeface="Arial" pitchFamily="34" charset="0"/>
                        <a:cs typeface="Arial" pitchFamily="34" charset="0"/>
                      </a:endParaRPr>
                    </a:p>
                    <a:p>
                      <a:pPr marL="465138" indent="-465138">
                        <a:lnSpc>
                          <a:spcPct val="125000"/>
                        </a:lnSpc>
                        <a:buFont typeface="Arial" pitchFamily="34" charset="0"/>
                        <a:buChar char="•"/>
                      </a:pPr>
                      <a:r>
                        <a:rPr lang="el-GR" sz="3000" dirty="0" smtClean="0">
                          <a:latin typeface="Arial" pitchFamily="34" charset="0"/>
                          <a:cs typeface="Arial" pitchFamily="34" charset="0"/>
                        </a:rPr>
                        <a:t>Ασφάλεια</a:t>
                      </a:r>
                      <a:endParaRPr lang="en-US" sz="3000" dirty="0" smtClean="0">
                        <a:latin typeface="Arial" pitchFamily="34" charset="0"/>
                        <a:cs typeface="Arial" pitchFamily="34" charset="0"/>
                      </a:endParaRPr>
                    </a:p>
                    <a:p>
                      <a:pPr marL="465138" indent="-465138">
                        <a:lnSpc>
                          <a:spcPct val="125000"/>
                        </a:lnSpc>
                        <a:buFont typeface="Arial" pitchFamily="34" charset="0"/>
                        <a:buChar char="•"/>
                      </a:pPr>
                      <a:r>
                        <a:rPr lang="el-GR" sz="3000" dirty="0" smtClean="0">
                          <a:latin typeface="Arial" pitchFamily="34" charset="0"/>
                          <a:cs typeface="Arial" pitchFamily="34" charset="0"/>
                        </a:rPr>
                        <a:t>Εμπιστοσύνη</a:t>
                      </a:r>
                      <a:endParaRPr lang="en-US" sz="3000" dirty="0">
                        <a:latin typeface="Arial" pitchFamily="34" charset="0"/>
                        <a:cs typeface="Arial" pitchFamily="34" charset="0"/>
                      </a:endParaRPr>
                    </a:p>
                  </a:txBody>
                  <a:tcPr/>
                </a:tc>
              </a:tr>
            </a:tbl>
          </a:graphicData>
        </a:graphic>
      </p:graphicFrame>
      <p:sp>
        <p:nvSpPr>
          <p:cNvPr id="39946" name="Title 13"/>
          <p:cNvSpPr>
            <a:spLocks noGrp="1"/>
          </p:cNvSpPr>
          <p:nvPr>
            <p:ph type="title"/>
          </p:nvPr>
        </p:nvSpPr>
        <p:spPr/>
        <p:txBody>
          <a:bodyPr/>
          <a:lstStyle/>
          <a:p>
            <a:endParaRPr lang="en-US" smtClean="0"/>
          </a:p>
        </p:txBody>
      </p:sp>
      <p:sp>
        <p:nvSpPr>
          <p:cNvPr id="15" name="Title 3"/>
          <p:cNvSpPr txBox="1">
            <a:spLocks/>
          </p:cNvSpPr>
          <p:nvPr/>
        </p:nvSpPr>
        <p:spPr>
          <a:xfrm>
            <a:off x="457200" y="274638"/>
            <a:ext cx="8229600" cy="1325562"/>
          </a:xfrm>
          <a:prstGeom prst="rect">
            <a:avLst/>
          </a:prstGeom>
          <a:solidFill>
            <a:srgbClr val="D25F14"/>
          </a:solidFill>
          <a:ln>
            <a:noFill/>
          </a:ln>
        </p:spPr>
        <p:txBody>
          <a:bodyPr anchor="ctr">
            <a:normAutofit/>
          </a:bodyPr>
          <a:lstStyle/>
          <a:p>
            <a:pPr algn="ctr" fontAlgn="auto">
              <a:spcAft>
                <a:spcPts val="0"/>
              </a:spcAft>
              <a:defRPr/>
            </a:pPr>
            <a:r>
              <a:rPr lang="el-GR" sz="4400" dirty="0" smtClean="0">
                <a:solidFill>
                  <a:schemeClr val="bg1"/>
                </a:solidFill>
                <a:latin typeface="Arial" pitchFamily="34" charset="0"/>
                <a:ea typeface="+mj-ea"/>
                <a:cs typeface="Arial" pitchFamily="34" charset="0"/>
              </a:rPr>
              <a:t>Ηλεκτρονικό εμπόριο</a:t>
            </a:r>
            <a:endParaRPr lang="en-US" sz="4400" dirty="0">
              <a:solidFill>
                <a:schemeClr val="bg1"/>
              </a:solidFill>
              <a:latin typeface="Arial" pitchFamily="34" charset="0"/>
              <a:ea typeface="+mj-ea"/>
              <a:cs typeface="Arial" pitchFamily="34" charset="0"/>
            </a:endParaRPr>
          </a:p>
        </p:txBody>
      </p:sp>
      <p:sp>
        <p:nvSpPr>
          <p:cNvPr id="16" name="Rectangle 15"/>
          <p:cNvSpPr/>
          <p:nvPr/>
        </p:nvSpPr>
        <p:spPr>
          <a:xfrm>
            <a:off x="457200" y="274638"/>
            <a:ext cx="762000" cy="1325562"/>
          </a:xfrm>
          <a:prstGeom prst="rect">
            <a:avLst/>
          </a:prstGeom>
          <a:solidFill>
            <a:srgbClr val="4B649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7" name="Rectangle 16"/>
          <p:cNvSpPr/>
          <p:nvPr/>
        </p:nvSpPr>
        <p:spPr>
          <a:xfrm>
            <a:off x="7927975" y="274638"/>
            <a:ext cx="762000" cy="1325562"/>
          </a:xfrm>
          <a:prstGeom prst="rect">
            <a:avLst/>
          </a:prstGeom>
          <a:solidFill>
            <a:srgbClr val="4B649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8" name="Rectangle 17"/>
          <p:cNvSpPr/>
          <p:nvPr/>
        </p:nvSpPr>
        <p:spPr>
          <a:xfrm>
            <a:off x="457200" y="274638"/>
            <a:ext cx="8229600" cy="1325562"/>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xmlns="" val="3550960367"/>
              </p:ext>
            </p:extLst>
          </p:nvPr>
        </p:nvGraphicFramePr>
        <p:xfrm>
          <a:off x="457200" y="1600200"/>
          <a:ext cx="8229600" cy="4625340"/>
        </p:xfrm>
        <a:graphic>
          <a:graphicData uri="http://schemas.openxmlformats.org/drawingml/2006/table">
            <a:tbl>
              <a:tblPr firstRow="1" bandRow="1">
                <a:tableStyleId>{5940675A-B579-460E-94D1-54222C63F5DA}</a:tableStyleId>
              </a:tblPr>
              <a:tblGrid>
                <a:gridCol w="4114800"/>
                <a:gridCol w="4114800"/>
              </a:tblGrid>
              <a:tr h="2247900">
                <a:tc>
                  <a:txBody>
                    <a:bodyPr/>
                    <a:lstStyle/>
                    <a:p>
                      <a:pPr marL="457200" indent="-457200">
                        <a:lnSpc>
                          <a:spcPct val="125000"/>
                        </a:lnSpc>
                        <a:buFont typeface="Arial" pitchFamily="34" charset="0"/>
                        <a:buChar char="•"/>
                      </a:pPr>
                      <a:r>
                        <a:rPr lang="el-GR" sz="3000" baseline="0" dirty="0" smtClean="0">
                          <a:latin typeface="Arial" pitchFamily="34" charset="0"/>
                          <a:cs typeface="Arial" pitchFamily="34" charset="0"/>
                        </a:rPr>
                        <a:t>Βελτιστοποίηση ιστοσελίδας για μηχανές αναζήτησης</a:t>
                      </a:r>
                      <a:endParaRPr lang="en-US" sz="3000" dirty="0">
                        <a:latin typeface="Arial" pitchFamily="34" charset="0"/>
                        <a:cs typeface="Arial" pitchFamily="34" charset="0"/>
                      </a:endParaRPr>
                    </a:p>
                  </a:txBody>
                  <a:tcPr/>
                </a:tc>
                <a:tc>
                  <a:txBody>
                    <a:bodyPr/>
                    <a:lstStyle/>
                    <a:p>
                      <a:pPr marL="465138" indent="-465138">
                        <a:lnSpc>
                          <a:spcPct val="125000"/>
                        </a:lnSpc>
                        <a:buFont typeface="Arial" pitchFamily="34" charset="0"/>
                        <a:buChar char="•"/>
                      </a:pPr>
                      <a:r>
                        <a:rPr lang="en-US" sz="3000" dirty="0" smtClean="0">
                          <a:latin typeface="Arial" pitchFamily="34" charset="0"/>
                          <a:cs typeface="Arial" pitchFamily="34" charset="0"/>
                        </a:rPr>
                        <a:t>Search terms and key words</a:t>
                      </a:r>
                      <a:endParaRPr lang="en-US" sz="3000" dirty="0">
                        <a:latin typeface="Arial" pitchFamily="34" charset="0"/>
                        <a:cs typeface="Arial" pitchFamily="34" charset="0"/>
                      </a:endParaRPr>
                    </a:p>
                  </a:txBody>
                  <a:tcPr/>
                </a:tc>
              </a:tr>
              <a:tr h="2247900">
                <a:tc>
                  <a:txBody>
                    <a:bodyPr/>
                    <a:lstStyle/>
                    <a:p>
                      <a:pPr marL="465138" indent="-465138">
                        <a:lnSpc>
                          <a:spcPct val="125000"/>
                        </a:lnSpc>
                        <a:buFont typeface="Arial" pitchFamily="34" charset="0"/>
                        <a:buChar char="•"/>
                      </a:pPr>
                      <a:r>
                        <a:rPr lang="el-GR" sz="3000" dirty="0" smtClean="0">
                          <a:solidFill>
                            <a:schemeClr val="bg1">
                              <a:lumMod val="50000"/>
                            </a:schemeClr>
                          </a:solidFill>
                          <a:latin typeface="Arial" pitchFamily="34" charset="0"/>
                          <a:cs typeface="Arial" pitchFamily="34" charset="0"/>
                        </a:rPr>
                        <a:t>Κατάταξη σελίδας (</a:t>
                      </a:r>
                      <a:r>
                        <a:rPr lang="el-GR" sz="3000" dirty="0" err="1" smtClean="0">
                          <a:solidFill>
                            <a:schemeClr val="bg1">
                              <a:lumMod val="50000"/>
                            </a:schemeClr>
                          </a:solidFill>
                          <a:latin typeface="Arial" pitchFamily="34" charset="0"/>
                          <a:cs typeface="Arial" pitchFamily="34" charset="0"/>
                        </a:rPr>
                        <a:t>PageRank</a:t>
                      </a:r>
                      <a:r>
                        <a:rPr lang="el-GR" sz="3000" dirty="0" smtClean="0">
                          <a:solidFill>
                            <a:schemeClr val="bg1">
                              <a:lumMod val="50000"/>
                            </a:schemeClr>
                          </a:solidFill>
                          <a:latin typeface="Arial" pitchFamily="34" charset="0"/>
                          <a:cs typeface="Arial" pitchFamily="34" charset="0"/>
                        </a:rPr>
                        <a:t>) και συνάφεια</a:t>
                      </a:r>
                      <a:endParaRPr lang="en-US" sz="3000" dirty="0">
                        <a:solidFill>
                          <a:schemeClr val="bg1">
                            <a:lumMod val="50000"/>
                          </a:schemeClr>
                        </a:solidFill>
                        <a:latin typeface="Arial" pitchFamily="34" charset="0"/>
                        <a:cs typeface="Arial" pitchFamily="34" charset="0"/>
                      </a:endParaRPr>
                    </a:p>
                  </a:txBody>
                  <a:tcPr/>
                </a:tc>
                <a:tc>
                  <a:txBody>
                    <a:bodyPr/>
                    <a:lstStyle/>
                    <a:p>
                      <a:pPr marL="465138" indent="-465138">
                        <a:lnSpc>
                          <a:spcPct val="125000"/>
                        </a:lnSpc>
                        <a:buFont typeface="Arial" pitchFamily="34" charset="0"/>
                        <a:buChar char="•"/>
                      </a:pPr>
                      <a:r>
                        <a:rPr lang="el-GR" sz="3000" dirty="0" smtClean="0">
                          <a:solidFill>
                            <a:schemeClr val="bg1">
                              <a:lumMod val="50000"/>
                            </a:schemeClr>
                          </a:solidFill>
                          <a:latin typeface="Arial" pitchFamily="34" charset="0"/>
                          <a:cs typeface="Arial" pitchFamily="34" charset="0"/>
                        </a:rPr>
                        <a:t>Απάτες με τις μηχανές αναζήτησης</a:t>
                      </a:r>
                      <a:endParaRPr lang="en-US" sz="3000" dirty="0">
                        <a:solidFill>
                          <a:schemeClr val="bg1">
                            <a:lumMod val="50000"/>
                          </a:schemeClr>
                        </a:solidFill>
                        <a:latin typeface="Arial" pitchFamily="34" charset="0"/>
                        <a:cs typeface="Arial" pitchFamily="34" charset="0"/>
                      </a:endParaRPr>
                    </a:p>
                  </a:txBody>
                  <a:tcPr/>
                </a:tc>
              </a:tr>
            </a:tbl>
          </a:graphicData>
        </a:graphic>
      </p:graphicFrame>
      <p:sp>
        <p:nvSpPr>
          <p:cNvPr id="41998" name="Title 12"/>
          <p:cNvSpPr>
            <a:spLocks noGrp="1"/>
          </p:cNvSpPr>
          <p:nvPr>
            <p:ph type="title"/>
          </p:nvPr>
        </p:nvSpPr>
        <p:spPr/>
        <p:txBody>
          <a:bodyPr/>
          <a:lstStyle/>
          <a:p>
            <a:endParaRPr lang="en-US" smtClean="0"/>
          </a:p>
        </p:txBody>
      </p:sp>
      <p:sp>
        <p:nvSpPr>
          <p:cNvPr id="14" name="Title 3"/>
          <p:cNvSpPr txBox="1">
            <a:spLocks/>
          </p:cNvSpPr>
          <p:nvPr/>
        </p:nvSpPr>
        <p:spPr>
          <a:xfrm>
            <a:off x="457200" y="274638"/>
            <a:ext cx="8229600" cy="1325562"/>
          </a:xfrm>
          <a:prstGeom prst="rect">
            <a:avLst/>
          </a:prstGeom>
          <a:solidFill>
            <a:srgbClr val="D25F14"/>
          </a:solidFill>
          <a:ln>
            <a:noFill/>
          </a:ln>
        </p:spPr>
        <p:txBody>
          <a:bodyPr anchor="ctr">
            <a:normAutofit/>
          </a:bodyPr>
          <a:lstStyle/>
          <a:p>
            <a:pPr algn="ctr" fontAlgn="auto">
              <a:spcAft>
                <a:spcPts val="0"/>
              </a:spcAft>
              <a:defRPr/>
            </a:pPr>
            <a:r>
              <a:rPr lang="el-GR" sz="4000" dirty="0">
                <a:solidFill>
                  <a:schemeClr val="bg1"/>
                </a:solidFill>
                <a:latin typeface="Arial" pitchFamily="34" charset="0"/>
                <a:ea typeface="+mj-ea"/>
                <a:cs typeface="Arial" pitchFamily="34" charset="0"/>
              </a:rPr>
              <a:t>Προώθηση </a:t>
            </a:r>
            <a:endParaRPr lang="el-GR" sz="4000" dirty="0" smtClean="0">
              <a:solidFill>
                <a:schemeClr val="bg1"/>
              </a:solidFill>
              <a:latin typeface="Arial" pitchFamily="34" charset="0"/>
              <a:ea typeface="+mj-ea"/>
              <a:cs typeface="Arial" pitchFamily="34" charset="0"/>
            </a:endParaRPr>
          </a:p>
          <a:p>
            <a:pPr algn="ctr" fontAlgn="auto">
              <a:spcAft>
                <a:spcPts val="0"/>
              </a:spcAft>
              <a:defRPr/>
            </a:pPr>
            <a:r>
              <a:rPr lang="el-GR" sz="4000" dirty="0" smtClean="0">
                <a:solidFill>
                  <a:schemeClr val="bg1"/>
                </a:solidFill>
                <a:latin typeface="Arial" pitchFamily="34" charset="0"/>
                <a:ea typeface="+mj-ea"/>
                <a:cs typeface="Arial" pitchFamily="34" charset="0"/>
              </a:rPr>
              <a:t>της ιστοσελίδας </a:t>
            </a:r>
            <a:r>
              <a:rPr lang="en-US" sz="4000" dirty="0" smtClean="0">
                <a:solidFill>
                  <a:schemeClr val="bg1"/>
                </a:solidFill>
                <a:latin typeface="Arial" pitchFamily="34" charset="0"/>
                <a:ea typeface="+mj-ea"/>
                <a:cs typeface="Arial" pitchFamily="34" charset="0"/>
              </a:rPr>
              <a:t>(1:2</a:t>
            </a:r>
            <a:r>
              <a:rPr lang="en-US" sz="4000" dirty="0">
                <a:solidFill>
                  <a:schemeClr val="bg1"/>
                </a:solidFill>
                <a:latin typeface="Arial" pitchFamily="34" charset="0"/>
                <a:ea typeface="+mj-ea"/>
                <a:cs typeface="Arial" pitchFamily="34" charset="0"/>
              </a:rPr>
              <a:t>)</a:t>
            </a:r>
          </a:p>
        </p:txBody>
      </p:sp>
      <p:sp>
        <p:nvSpPr>
          <p:cNvPr id="15" name="Rectangle 14"/>
          <p:cNvSpPr/>
          <p:nvPr/>
        </p:nvSpPr>
        <p:spPr>
          <a:xfrm>
            <a:off x="457200" y="274638"/>
            <a:ext cx="762000" cy="1325562"/>
          </a:xfrm>
          <a:prstGeom prst="rect">
            <a:avLst/>
          </a:prstGeom>
          <a:solidFill>
            <a:srgbClr val="4B649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6" name="Rectangle 15"/>
          <p:cNvSpPr/>
          <p:nvPr/>
        </p:nvSpPr>
        <p:spPr>
          <a:xfrm>
            <a:off x="7927975" y="274638"/>
            <a:ext cx="762000" cy="1325562"/>
          </a:xfrm>
          <a:prstGeom prst="rect">
            <a:avLst/>
          </a:prstGeom>
          <a:solidFill>
            <a:srgbClr val="4B649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7" name="Rectangle 16"/>
          <p:cNvSpPr/>
          <p:nvPr/>
        </p:nvSpPr>
        <p:spPr>
          <a:xfrm>
            <a:off x="457200" y="274638"/>
            <a:ext cx="8229600" cy="1325562"/>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xmlns="" val="1125670980"/>
              </p:ext>
            </p:extLst>
          </p:nvPr>
        </p:nvGraphicFramePr>
        <p:xfrm>
          <a:off x="457200" y="1600200"/>
          <a:ext cx="8229600" cy="4625340"/>
        </p:xfrm>
        <a:graphic>
          <a:graphicData uri="http://schemas.openxmlformats.org/drawingml/2006/table">
            <a:tbl>
              <a:tblPr firstRow="1" bandRow="1">
                <a:tableStyleId>{5940675A-B579-460E-94D1-54222C63F5DA}</a:tableStyleId>
              </a:tblPr>
              <a:tblGrid>
                <a:gridCol w="4114800"/>
                <a:gridCol w="4114800"/>
              </a:tblGrid>
              <a:tr h="2247900">
                <a:tc>
                  <a:txBody>
                    <a:bodyPr/>
                    <a:lstStyle/>
                    <a:p>
                      <a:pPr marL="457200" indent="-457200">
                        <a:lnSpc>
                          <a:spcPct val="125000"/>
                        </a:lnSpc>
                        <a:buFont typeface="Arial" pitchFamily="34" charset="0"/>
                        <a:buChar char="•"/>
                      </a:pPr>
                      <a:r>
                        <a:rPr lang="el-GR" sz="3000" dirty="0" smtClean="0">
                          <a:solidFill>
                            <a:schemeClr val="bg1">
                              <a:lumMod val="50000"/>
                            </a:schemeClr>
                          </a:solidFill>
                          <a:latin typeface="Arial" pitchFamily="34" charset="0"/>
                          <a:cs typeface="Arial" pitchFamily="34" charset="0"/>
                        </a:rPr>
                        <a:t>Βελτιστοποίηση ιστοσελίδας για μηχανές αναζήτησης</a:t>
                      </a:r>
                    </a:p>
                  </a:txBody>
                  <a:tcPr/>
                </a:tc>
                <a:tc>
                  <a:txBody>
                    <a:bodyPr/>
                    <a:lstStyle/>
                    <a:p>
                      <a:pPr marL="465138" indent="-465138">
                        <a:lnSpc>
                          <a:spcPct val="125000"/>
                        </a:lnSpc>
                        <a:buFont typeface="Arial" pitchFamily="34" charset="0"/>
                        <a:buChar char="•"/>
                      </a:pPr>
                      <a:r>
                        <a:rPr lang="el-GR" sz="3000" dirty="0" smtClean="0">
                          <a:solidFill>
                            <a:schemeClr val="bg1">
                              <a:lumMod val="50000"/>
                            </a:schemeClr>
                          </a:solidFill>
                          <a:latin typeface="Arial" pitchFamily="34" charset="0"/>
                          <a:cs typeface="Arial" pitchFamily="34" charset="0"/>
                        </a:rPr>
                        <a:t>Όροι αναζήτησης και λέξεις-κλειδιά</a:t>
                      </a:r>
                      <a:endParaRPr lang="en-US" sz="3000" dirty="0">
                        <a:solidFill>
                          <a:schemeClr val="bg1">
                            <a:lumMod val="50000"/>
                          </a:schemeClr>
                        </a:solidFill>
                        <a:latin typeface="Arial" pitchFamily="34" charset="0"/>
                        <a:cs typeface="Arial" pitchFamily="34" charset="0"/>
                      </a:endParaRPr>
                    </a:p>
                  </a:txBody>
                  <a:tcPr/>
                </a:tc>
              </a:tr>
              <a:tr h="2247900">
                <a:tc>
                  <a:txBody>
                    <a:bodyPr/>
                    <a:lstStyle/>
                    <a:p>
                      <a:pPr marL="465138" indent="-465138">
                        <a:lnSpc>
                          <a:spcPct val="125000"/>
                        </a:lnSpc>
                        <a:buFont typeface="Arial" pitchFamily="34" charset="0"/>
                        <a:buChar char="•"/>
                      </a:pPr>
                      <a:r>
                        <a:rPr lang="el-GR" sz="3000" dirty="0" smtClean="0">
                          <a:solidFill>
                            <a:schemeClr val="tx1"/>
                          </a:solidFill>
                          <a:latin typeface="Arial" pitchFamily="34" charset="0"/>
                          <a:cs typeface="Arial" pitchFamily="34" charset="0"/>
                        </a:rPr>
                        <a:t>Κατάταξη σελίδας (</a:t>
                      </a:r>
                      <a:r>
                        <a:rPr lang="el-GR" sz="3000" dirty="0" err="1" smtClean="0">
                          <a:solidFill>
                            <a:schemeClr val="tx1"/>
                          </a:solidFill>
                          <a:latin typeface="Arial" pitchFamily="34" charset="0"/>
                          <a:cs typeface="Arial" pitchFamily="34" charset="0"/>
                        </a:rPr>
                        <a:t>PageRank</a:t>
                      </a:r>
                      <a:r>
                        <a:rPr lang="el-GR" sz="3000" dirty="0" smtClean="0">
                          <a:solidFill>
                            <a:schemeClr val="tx1"/>
                          </a:solidFill>
                          <a:latin typeface="Arial" pitchFamily="34" charset="0"/>
                          <a:cs typeface="Arial" pitchFamily="34" charset="0"/>
                        </a:rPr>
                        <a:t>) και συνάφεια</a:t>
                      </a:r>
                      <a:endParaRPr lang="en-US" sz="3000" dirty="0">
                        <a:solidFill>
                          <a:schemeClr val="tx1"/>
                        </a:solidFill>
                        <a:latin typeface="Arial" pitchFamily="34" charset="0"/>
                        <a:cs typeface="Arial" pitchFamily="34" charset="0"/>
                      </a:endParaRPr>
                    </a:p>
                  </a:txBody>
                  <a:tcPr/>
                </a:tc>
                <a:tc>
                  <a:txBody>
                    <a:bodyPr/>
                    <a:lstStyle/>
                    <a:p>
                      <a:pPr marL="465138" indent="-465138">
                        <a:lnSpc>
                          <a:spcPct val="125000"/>
                        </a:lnSpc>
                        <a:buFont typeface="Arial" pitchFamily="34" charset="0"/>
                        <a:buChar char="•"/>
                      </a:pPr>
                      <a:r>
                        <a:rPr lang="el-GR" sz="3000" dirty="0" smtClean="0">
                          <a:solidFill>
                            <a:schemeClr val="tx1"/>
                          </a:solidFill>
                          <a:latin typeface="Arial" pitchFamily="34" charset="0"/>
                          <a:cs typeface="Arial" pitchFamily="34" charset="0"/>
                        </a:rPr>
                        <a:t>Απάτες με τις μηχανές αναζήτησης</a:t>
                      </a:r>
                      <a:endParaRPr lang="en-US" sz="3000" dirty="0">
                        <a:solidFill>
                          <a:schemeClr val="tx1"/>
                        </a:solidFill>
                        <a:latin typeface="Arial" pitchFamily="34" charset="0"/>
                        <a:cs typeface="Arial" pitchFamily="34" charset="0"/>
                      </a:endParaRPr>
                    </a:p>
                  </a:txBody>
                  <a:tcPr/>
                </a:tc>
              </a:tr>
            </a:tbl>
          </a:graphicData>
        </a:graphic>
      </p:graphicFrame>
      <p:sp>
        <p:nvSpPr>
          <p:cNvPr id="44046" name="Title 12"/>
          <p:cNvSpPr>
            <a:spLocks noGrp="1"/>
          </p:cNvSpPr>
          <p:nvPr>
            <p:ph type="title"/>
          </p:nvPr>
        </p:nvSpPr>
        <p:spPr/>
        <p:txBody>
          <a:bodyPr/>
          <a:lstStyle/>
          <a:p>
            <a:endParaRPr lang="en-US" smtClean="0"/>
          </a:p>
        </p:txBody>
      </p:sp>
      <p:sp>
        <p:nvSpPr>
          <p:cNvPr id="14" name="Title 3"/>
          <p:cNvSpPr txBox="1">
            <a:spLocks/>
          </p:cNvSpPr>
          <p:nvPr/>
        </p:nvSpPr>
        <p:spPr>
          <a:xfrm>
            <a:off x="457200" y="274638"/>
            <a:ext cx="8229600" cy="1325562"/>
          </a:xfrm>
          <a:prstGeom prst="rect">
            <a:avLst/>
          </a:prstGeom>
          <a:solidFill>
            <a:srgbClr val="D25F14"/>
          </a:solidFill>
          <a:ln>
            <a:noFill/>
          </a:ln>
        </p:spPr>
        <p:txBody>
          <a:bodyPr anchor="ctr">
            <a:normAutofit lnSpcReduction="10000"/>
          </a:bodyPr>
          <a:lstStyle/>
          <a:p>
            <a:pPr algn="ctr" fontAlgn="auto">
              <a:spcAft>
                <a:spcPts val="0"/>
              </a:spcAft>
              <a:defRPr/>
            </a:pPr>
            <a:r>
              <a:rPr lang="el-GR" sz="4400" dirty="0">
                <a:solidFill>
                  <a:schemeClr val="bg1"/>
                </a:solidFill>
                <a:latin typeface="Arial" pitchFamily="34" charset="0"/>
                <a:ea typeface="+mj-ea"/>
                <a:cs typeface="Arial" pitchFamily="34" charset="0"/>
              </a:rPr>
              <a:t>Προώθηση </a:t>
            </a:r>
          </a:p>
          <a:p>
            <a:pPr algn="ctr" fontAlgn="auto">
              <a:spcAft>
                <a:spcPts val="0"/>
              </a:spcAft>
              <a:defRPr/>
            </a:pPr>
            <a:r>
              <a:rPr lang="el-GR" sz="4400" dirty="0">
                <a:solidFill>
                  <a:schemeClr val="bg1"/>
                </a:solidFill>
                <a:latin typeface="Arial" pitchFamily="34" charset="0"/>
                <a:ea typeface="+mj-ea"/>
                <a:cs typeface="Arial" pitchFamily="34" charset="0"/>
              </a:rPr>
              <a:t>της ιστοσελίδας </a:t>
            </a:r>
            <a:r>
              <a:rPr lang="el-GR" sz="4400" dirty="0" smtClean="0">
                <a:solidFill>
                  <a:schemeClr val="bg1"/>
                </a:solidFill>
                <a:latin typeface="Arial" pitchFamily="34" charset="0"/>
                <a:ea typeface="+mj-ea"/>
                <a:cs typeface="Arial" pitchFamily="34" charset="0"/>
              </a:rPr>
              <a:t>(2:2</a:t>
            </a:r>
            <a:r>
              <a:rPr lang="el-GR" sz="4400" dirty="0">
                <a:solidFill>
                  <a:schemeClr val="bg1"/>
                </a:solidFill>
                <a:latin typeface="Arial" pitchFamily="34" charset="0"/>
                <a:ea typeface="+mj-ea"/>
                <a:cs typeface="Arial" pitchFamily="34" charset="0"/>
              </a:rPr>
              <a:t>)</a:t>
            </a:r>
          </a:p>
        </p:txBody>
      </p:sp>
      <p:sp>
        <p:nvSpPr>
          <p:cNvPr id="15" name="Rectangle 14"/>
          <p:cNvSpPr/>
          <p:nvPr/>
        </p:nvSpPr>
        <p:spPr>
          <a:xfrm>
            <a:off x="457200" y="274638"/>
            <a:ext cx="762000" cy="1325562"/>
          </a:xfrm>
          <a:prstGeom prst="rect">
            <a:avLst/>
          </a:prstGeom>
          <a:solidFill>
            <a:srgbClr val="4B649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6" name="Rectangle 15"/>
          <p:cNvSpPr/>
          <p:nvPr/>
        </p:nvSpPr>
        <p:spPr>
          <a:xfrm>
            <a:off x="7927975" y="274638"/>
            <a:ext cx="762000" cy="1325562"/>
          </a:xfrm>
          <a:prstGeom prst="rect">
            <a:avLst/>
          </a:prstGeom>
          <a:solidFill>
            <a:srgbClr val="4B649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7" name="Rectangle 16"/>
          <p:cNvSpPr/>
          <p:nvPr/>
        </p:nvSpPr>
        <p:spPr>
          <a:xfrm>
            <a:off x="457200" y="274638"/>
            <a:ext cx="8229600" cy="1325562"/>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Title 3"/>
          <p:cNvSpPr>
            <a:spLocks noGrp="1"/>
          </p:cNvSpPr>
          <p:nvPr>
            <p:ph type="title"/>
          </p:nvPr>
        </p:nvSpPr>
        <p:spPr>
          <a:xfrm>
            <a:off x="457200" y="274638"/>
            <a:ext cx="8229600" cy="1325562"/>
          </a:xfrm>
          <a:solidFill>
            <a:srgbClr val="D25F14"/>
          </a:solidFill>
        </p:spPr>
        <p:txBody>
          <a:bodyPr/>
          <a:lstStyle/>
          <a:p>
            <a:r>
              <a:rPr lang="el-GR" sz="4000" dirty="0">
                <a:solidFill>
                  <a:schemeClr val="bg1"/>
                </a:solidFill>
                <a:latin typeface="Arial" charset="0"/>
                <a:cs typeface="Arial" charset="0"/>
              </a:rPr>
              <a:t>Διαδικτυακή </a:t>
            </a:r>
            <a:r>
              <a:rPr lang="el-GR" sz="4000" dirty="0" smtClean="0">
                <a:solidFill>
                  <a:schemeClr val="bg1"/>
                </a:solidFill>
                <a:latin typeface="Arial" charset="0"/>
                <a:cs typeface="Arial" charset="0"/>
              </a:rPr>
              <a:t>διαφήμιση </a:t>
            </a:r>
            <a:r>
              <a:rPr lang="en-US" sz="4000" dirty="0" smtClean="0">
                <a:solidFill>
                  <a:schemeClr val="bg1"/>
                </a:solidFill>
                <a:latin typeface="Arial" charset="0"/>
                <a:cs typeface="Arial" charset="0"/>
              </a:rPr>
              <a:t>(1:2)</a:t>
            </a:r>
          </a:p>
        </p:txBody>
      </p:sp>
      <p:sp>
        <p:nvSpPr>
          <p:cNvPr id="46082" name="Content Placeholder 4"/>
          <p:cNvSpPr>
            <a:spLocks noGrp="1"/>
          </p:cNvSpPr>
          <p:nvPr>
            <p:ph idx="1"/>
          </p:nvPr>
        </p:nvSpPr>
        <p:spPr>
          <a:xfrm>
            <a:off x="457200" y="1600201"/>
            <a:ext cx="8229600" cy="2209800"/>
          </a:xfrm>
          <a:ln>
            <a:solidFill>
              <a:schemeClr val="tx1"/>
            </a:solidFill>
          </a:ln>
        </p:spPr>
        <p:txBody>
          <a:bodyPr/>
          <a:lstStyle/>
          <a:p>
            <a:pPr marL="465138" indent="-465138">
              <a:lnSpc>
                <a:spcPct val="125000"/>
              </a:lnSpc>
              <a:spcBef>
                <a:spcPct val="0"/>
              </a:spcBef>
            </a:pPr>
            <a:r>
              <a:rPr lang="el-GR" sz="3000" dirty="0" smtClean="0">
                <a:latin typeface="Arial" charset="0"/>
                <a:cs typeface="Arial" charset="0"/>
              </a:rPr>
              <a:t>Αναλογία </a:t>
            </a:r>
            <a:r>
              <a:rPr lang="el-GR" sz="3000" dirty="0">
                <a:latin typeface="Arial" charset="0"/>
                <a:cs typeface="Arial" charset="0"/>
              </a:rPr>
              <a:t>κλικ προς αριθμό εμφανίσεων </a:t>
            </a:r>
            <a:r>
              <a:rPr lang="en-US" sz="3000" dirty="0" smtClean="0">
                <a:latin typeface="Arial" charset="0"/>
                <a:cs typeface="Arial" charset="0"/>
              </a:rPr>
              <a:t>(CTR)</a:t>
            </a:r>
          </a:p>
          <a:p>
            <a:pPr marL="465138" indent="-465138">
              <a:lnSpc>
                <a:spcPct val="125000"/>
              </a:lnSpc>
              <a:spcBef>
                <a:spcPct val="0"/>
              </a:spcBef>
            </a:pPr>
            <a:r>
              <a:rPr lang="el-GR" sz="3000" dirty="0" smtClean="0">
                <a:latin typeface="Arial" charset="0"/>
                <a:cs typeface="Arial" charset="0"/>
              </a:rPr>
              <a:t>Στόχευση </a:t>
            </a:r>
            <a:r>
              <a:rPr lang="el-GR" sz="3000" dirty="0">
                <a:latin typeface="Arial" charset="0"/>
                <a:cs typeface="Arial" charset="0"/>
              </a:rPr>
              <a:t>διαφημίσεων</a:t>
            </a:r>
            <a:endParaRPr lang="en-US" sz="3000" dirty="0" smtClean="0">
              <a:latin typeface="Arial" charset="0"/>
              <a:cs typeface="Arial" charset="0"/>
            </a:endParaRPr>
          </a:p>
        </p:txBody>
      </p:sp>
      <p:sp>
        <p:nvSpPr>
          <p:cNvPr id="11" name="Rectangle 10"/>
          <p:cNvSpPr/>
          <p:nvPr/>
        </p:nvSpPr>
        <p:spPr>
          <a:xfrm>
            <a:off x="457200" y="274638"/>
            <a:ext cx="762000" cy="1325562"/>
          </a:xfrm>
          <a:prstGeom prst="rect">
            <a:avLst/>
          </a:prstGeom>
          <a:solidFill>
            <a:srgbClr val="4B649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2" name="Rectangle 11"/>
          <p:cNvSpPr/>
          <p:nvPr/>
        </p:nvSpPr>
        <p:spPr>
          <a:xfrm>
            <a:off x="7927975" y="274638"/>
            <a:ext cx="762000" cy="1325562"/>
          </a:xfrm>
          <a:prstGeom prst="rect">
            <a:avLst/>
          </a:prstGeom>
          <a:solidFill>
            <a:srgbClr val="4B649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0" name="Rectangle 9"/>
          <p:cNvSpPr/>
          <p:nvPr/>
        </p:nvSpPr>
        <p:spPr>
          <a:xfrm>
            <a:off x="457200" y="274638"/>
            <a:ext cx="8229600" cy="1325562"/>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xmlns="" val="2853492366"/>
              </p:ext>
            </p:extLst>
          </p:nvPr>
        </p:nvGraphicFramePr>
        <p:xfrm>
          <a:off x="457200" y="1600200"/>
          <a:ext cx="8229600" cy="1295400"/>
        </p:xfrm>
        <a:graphic>
          <a:graphicData uri="http://schemas.openxmlformats.org/drawingml/2006/table">
            <a:tbl>
              <a:tblPr firstRow="1" bandRow="1">
                <a:tableStyleId>{5940675A-B579-460E-94D1-54222C63F5DA}</a:tableStyleId>
              </a:tblPr>
              <a:tblGrid>
                <a:gridCol w="8229600"/>
              </a:tblGrid>
              <a:tr h="1295400">
                <a:tc>
                  <a:txBody>
                    <a:bodyPr/>
                    <a:lstStyle/>
                    <a:p>
                      <a:pPr marL="465138" indent="-465138">
                        <a:lnSpc>
                          <a:spcPct val="125000"/>
                        </a:lnSpc>
                        <a:buFont typeface="Arial" pitchFamily="34" charset="0"/>
                        <a:buChar char="•"/>
                      </a:pPr>
                      <a:r>
                        <a:rPr lang="el-GR" sz="3000" dirty="0" smtClean="0">
                          <a:latin typeface="Arial" pitchFamily="34" charset="0"/>
                          <a:cs typeface="Arial" pitchFamily="34" charset="0"/>
                        </a:rPr>
                        <a:t>Πύλες αναζήτησης</a:t>
                      </a:r>
                      <a:endParaRPr lang="en-US" sz="3000" dirty="0" smtClean="0">
                        <a:latin typeface="Arial" pitchFamily="34" charset="0"/>
                        <a:cs typeface="Arial" pitchFamily="34" charset="0"/>
                      </a:endParaRPr>
                    </a:p>
                    <a:p>
                      <a:pPr marL="465138" indent="-465138">
                        <a:lnSpc>
                          <a:spcPct val="125000"/>
                        </a:lnSpc>
                        <a:buFont typeface="Arial" pitchFamily="34" charset="0"/>
                        <a:buChar char="•"/>
                      </a:pPr>
                      <a:r>
                        <a:rPr lang="el-GR" sz="3000" dirty="0" smtClean="0">
                          <a:latin typeface="Arial" pitchFamily="34" charset="0"/>
                          <a:cs typeface="Arial" pitchFamily="34" charset="0"/>
                        </a:rPr>
                        <a:t>Προκλήσεις του διαδικτυακού μάρκετινγκ</a:t>
                      </a:r>
                      <a:endParaRPr lang="en-US" sz="3000" dirty="0">
                        <a:latin typeface="Arial" pitchFamily="34" charset="0"/>
                        <a:cs typeface="Arial" pitchFamily="34" charset="0"/>
                      </a:endParaRPr>
                    </a:p>
                  </a:txBody>
                  <a:tcPr/>
                </a:tc>
              </a:tr>
            </a:tbl>
          </a:graphicData>
        </a:graphic>
      </p:graphicFrame>
      <p:sp>
        <p:nvSpPr>
          <p:cNvPr id="48138" name="Title 13"/>
          <p:cNvSpPr>
            <a:spLocks noGrp="1"/>
          </p:cNvSpPr>
          <p:nvPr>
            <p:ph type="title"/>
          </p:nvPr>
        </p:nvSpPr>
        <p:spPr/>
        <p:txBody>
          <a:bodyPr/>
          <a:lstStyle/>
          <a:p>
            <a:endParaRPr lang="en-US" smtClean="0"/>
          </a:p>
        </p:txBody>
      </p:sp>
      <p:sp>
        <p:nvSpPr>
          <p:cNvPr id="15" name="Title 3"/>
          <p:cNvSpPr txBox="1">
            <a:spLocks/>
          </p:cNvSpPr>
          <p:nvPr/>
        </p:nvSpPr>
        <p:spPr>
          <a:xfrm>
            <a:off x="457200" y="274638"/>
            <a:ext cx="8229600" cy="1325562"/>
          </a:xfrm>
          <a:prstGeom prst="rect">
            <a:avLst/>
          </a:prstGeom>
          <a:solidFill>
            <a:srgbClr val="D25F14"/>
          </a:solidFill>
          <a:ln>
            <a:noFill/>
          </a:ln>
        </p:spPr>
        <p:txBody>
          <a:bodyPr anchor="ctr">
            <a:normAutofit/>
          </a:bodyPr>
          <a:lstStyle/>
          <a:p>
            <a:pPr algn="ctr" fontAlgn="auto">
              <a:spcAft>
                <a:spcPts val="0"/>
              </a:spcAft>
              <a:defRPr/>
            </a:pPr>
            <a:r>
              <a:rPr lang="el-GR" sz="4000" dirty="0">
                <a:solidFill>
                  <a:schemeClr val="bg1"/>
                </a:solidFill>
                <a:latin typeface="Arial" pitchFamily="34" charset="0"/>
                <a:ea typeface="+mj-ea"/>
                <a:cs typeface="Arial" pitchFamily="34" charset="0"/>
              </a:rPr>
              <a:t>Διαδικτυακή διαφήμιση </a:t>
            </a:r>
            <a:r>
              <a:rPr lang="el-GR" sz="4000" dirty="0" smtClean="0">
                <a:solidFill>
                  <a:schemeClr val="bg1"/>
                </a:solidFill>
                <a:latin typeface="Arial" pitchFamily="34" charset="0"/>
                <a:ea typeface="+mj-ea"/>
                <a:cs typeface="Arial" pitchFamily="34" charset="0"/>
              </a:rPr>
              <a:t>(2:2</a:t>
            </a:r>
            <a:r>
              <a:rPr lang="en-US" sz="4000" dirty="0" smtClean="0">
                <a:solidFill>
                  <a:schemeClr val="bg1"/>
                </a:solidFill>
                <a:latin typeface="Arial" pitchFamily="34" charset="0"/>
                <a:ea typeface="+mj-ea"/>
                <a:cs typeface="Arial" pitchFamily="34" charset="0"/>
              </a:rPr>
              <a:t>)</a:t>
            </a:r>
            <a:endParaRPr lang="en-US" sz="4000" dirty="0">
              <a:solidFill>
                <a:schemeClr val="bg1"/>
              </a:solidFill>
              <a:latin typeface="Arial" pitchFamily="34" charset="0"/>
              <a:ea typeface="+mj-ea"/>
              <a:cs typeface="Arial" pitchFamily="34" charset="0"/>
            </a:endParaRPr>
          </a:p>
        </p:txBody>
      </p:sp>
      <p:sp>
        <p:nvSpPr>
          <p:cNvPr id="16" name="Rectangle 15"/>
          <p:cNvSpPr/>
          <p:nvPr/>
        </p:nvSpPr>
        <p:spPr>
          <a:xfrm>
            <a:off x="457200" y="274638"/>
            <a:ext cx="762000" cy="1325562"/>
          </a:xfrm>
          <a:prstGeom prst="rect">
            <a:avLst/>
          </a:prstGeom>
          <a:solidFill>
            <a:srgbClr val="4B649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7" name="Rectangle 16"/>
          <p:cNvSpPr/>
          <p:nvPr/>
        </p:nvSpPr>
        <p:spPr>
          <a:xfrm>
            <a:off x="7927975" y="274638"/>
            <a:ext cx="762000" cy="1325562"/>
          </a:xfrm>
          <a:prstGeom prst="rect">
            <a:avLst/>
          </a:prstGeom>
          <a:solidFill>
            <a:srgbClr val="4B649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8" name="Rectangle 17"/>
          <p:cNvSpPr/>
          <p:nvPr/>
        </p:nvSpPr>
        <p:spPr>
          <a:xfrm>
            <a:off x="457200" y="274638"/>
            <a:ext cx="8229600" cy="1325562"/>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2050" name="Picture 2"/>
          <p:cNvPicPr>
            <a:picLocks noChangeAspect="1" noChangeArrowheads="1"/>
          </p:cNvPicPr>
          <p:nvPr/>
        </p:nvPicPr>
        <p:blipFill>
          <a:blip r:embed="rId3" cstate="print"/>
          <a:srcRect/>
          <a:stretch>
            <a:fillRect/>
          </a:stretch>
        </p:blipFill>
        <p:spPr bwMode="auto">
          <a:xfrm>
            <a:off x="1828800" y="2971800"/>
            <a:ext cx="5424048" cy="36720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Title 3"/>
          <p:cNvSpPr>
            <a:spLocks noGrp="1"/>
          </p:cNvSpPr>
          <p:nvPr>
            <p:ph type="title"/>
          </p:nvPr>
        </p:nvSpPr>
        <p:spPr>
          <a:xfrm>
            <a:off x="457200" y="274638"/>
            <a:ext cx="8229600" cy="1325562"/>
          </a:xfrm>
          <a:solidFill>
            <a:srgbClr val="D25F14"/>
          </a:solidFill>
        </p:spPr>
        <p:txBody>
          <a:bodyPr/>
          <a:lstStyle/>
          <a:p>
            <a:r>
              <a:rPr lang="en-US" smtClean="0">
                <a:solidFill>
                  <a:schemeClr val="bg1"/>
                </a:solidFill>
                <a:latin typeface="Arial" charset="0"/>
                <a:cs typeface="Arial" charset="0"/>
              </a:rPr>
              <a:t>Web 2.0</a:t>
            </a:r>
          </a:p>
        </p:txBody>
      </p:sp>
      <p:sp>
        <p:nvSpPr>
          <p:cNvPr id="50178" name="Content Placeholder 4"/>
          <p:cNvSpPr>
            <a:spLocks noGrp="1"/>
          </p:cNvSpPr>
          <p:nvPr>
            <p:ph idx="1"/>
          </p:nvPr>
        </p:nvSpPr>
        <p:spPr>
          <a:xfrm>
            <a:off x="457200" y="1600201"/>
            <a:ext cx="8229600" cy="2209800"/>
          </a:xfrm>
          <a:ln>
            <a:solidFill>
              <a:schemeClr val="tx1"/>
            </a:solidFill>
          </a:ln>
        </p:spPr>
        <p:txBody>
          <a:bodyPr/>
          <a:lstStyle/>
          <a:p>
            <a:pPr marL="465138" indent="-465138">
              <a:lnSpc>
                <a:spcPct val="125000"/>
              </a:lnSpc>
              <a:spcBef>
                <a:spcPct val="0"/>
              </a:spcBef>
            </a:pPr>
            <a:r>
              <a:rPr lang="el-GR" sz="3000" dirty="0" err="1">
                <a:latin typeface="Arial" charset="0"/>
                <a:cs typeface="Arial" charset="0"/>
              </a:rPr>
              <a:t>Crowdsourcing</a:t>
            </a:r>
            <a:r>
              <a:rPr lang="el-GR" sz="3000" dirty="0">
                <a:latin typeface="Arial" charset="0"/>
                <a:cs typeface="Arial" charset="0"/>
              </a:rPr>
              <a:t> (</a:t>
            </a:r>
            <a:r>
              <a:rPr lang="el-GR" sz="3000" dirty="0" err="1">
                <a:latin typeface="Arial" charset="0"/>
                <a:cs typeface="Arial" charset="0"/>
              </a:rPr>
              <a:t>πληθοπορισμός</a:t>
            </a:r>
            <a:r>
              <a:rPr lang="el-GR" sz="3000" dirty="0">
                <a:latin typeface="Arial" charset="0"/>
                <a:cs typeface="Arial" charset="0"/>
              </a:rPr>
              <a:t>) </a:t>
            </a:r>
            <a:endParaRPr lang="el-GR" sz="3000" dirty="0" smtClean="0">
              <a:latin typeface="Arial" charset="0"/>
              <a:cs typeface="Arial" charset="0"/>
            </a:endParaRPr>
          </a:p>
          <a:p>
            <a:pPr marL="465138" indent="-465138">
              <a:lnSpc>
                <a:spcPct val="125000"/>
              </a:lnSpc>
              <a:spcBef>
                <a:spcPct val="0"/>
              </a:spcBef>
            </a:pPr>
            <a:r>
              <a:rPr lang="el-GR" sz="3000" dirty="0">
                <a:latin typeface="Arial" charset="0"/>
                <a:cs typeface="Arial" charset="0"/>
              </a:rPr>
              <a:t>Επέκταση δεδομένων </a:t>
            </a:r>
            <a:endParaRPr lang="el-GR" sz="3000" dirty="0" smtClean="0">
              <a:latin typeface="Arial" charset="0"/>
              <a:cs typeface="Arial" charset="0"/>
            </a:endParaRPr>
          </a:p>
          <a:p>
            <a:pPr marL="465138" indent="-465138">
              <a:lnSpc>
                <a:spcPct val="125000"/>
              </a:lnSpc>
              <a:spcBef>
                <a:spcPct val="0"/>
              </a:spcBef>
            </a:pPr>
            <a:r>
              <a:rPr lang="el-GR" sz="3000" dirty="0" smtClean="0">
                <a:latin typeface="Arial" charset="0"/>
                <a:cs typeface="Arial" charset="0"/>
              </a:rPr>
              <a:t>Μανθάνων </a:t>
            </a:r>
            <a:r>
              <a:rPr lang="el-GR" sz="3000" dirty="0">
                <a:latin typeface="Arial" charset="0"/>
                <a:cs typeface="Arial" charset="0"/>
              </a:rPr>
              <a:t>ιστός</a:t>
            </a:r>
            <a:endParaRPr lang="en-US" sz="3000" dirty="0" smtClean="0">
              <a:latin typeface="Arial" charset="0"/>
              <a:cs typeface="Arial" charset="0"/>
            </a:endParaRPr>
          </a:p>
        </p:txBody>
      </p:sp>
      <p:sp>
        <p:nvSpPr>
          <p:cNvPr id="11" name="Rectangle 10"/>
          <p:cNvSpPr/>
          <p:nvPr/>
        </p:nvSpPr>
        <p:spPr>
          <a:xfrm>
            <a:off x="457200" y="274638"/>
            <a:ext cx="762000" cy="1325562"/>
          </a:xfrm>
          <a:prstGeom prst="rect">
            <a:avLst/>
          </a:prstGeom>
          <a:solidFill>
            <a:srgbClr val="4B649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2" name="Rectangle 11"/>
          <p:cNvSpPr/>
          <p:nvPr/>
        </p:nvSpPr>
        <p:spPr>
          <a:xfrm>
            <a:off x="7927975" y="274638"/>
            <a:ext cx="762000" cy="1325562"/>
          </a:xfrm>
          <a:prstGeom prst="rect">
            <a:avLst/>
          </a:prstGeom>
          <a:solidFill>
            <a:srgbClr val="4B649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0" name="Rectangle 9"/>
          <p:cNvSpPr/>
          <p:nvPr/>
        </p:nvSpPr>
        <p:spPr>
          <a:xfrm>
            <a:off x="457200" y="274638"/>
            <a:ext cx="8229600" cy="1325562"/>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3"/>
          <p:cNvSpPr>
            <a:spLocks noGrp="1"/>
          </p:cNvSpPr>
          <p:nvPr>
            <p:ph type="ctrTitle"/>
          </p:nvPr>
        </p:nvSpPr>
        <p:spPr>
          <a:xfrm>
            <a:off x="685800" y="1988275"/>
            <a:ext cx="7772400" cy="1754326"/>
          </a:xfrm>
          <a:solidFill>
            <a:srgbClr val="D7553C"/>
          </a:solidFill>
          <a:ln>
            <a:solidFill>
              <a:schemeClr val="tx1"/>
            </a:solidFill>
          </a:ln>
        </p:spPr>
        <p:txBody>
          <a:bodyPr>
            <a:spAutoFit/>
          </a:bodyPr>
          <a:lstStyle/>
          <a:p>
            <a:r>
              <a:rPr lang="el-GR" sz="3600" dirty="0" smtClean="0">
                <a:solidFill>
                  <a:schemeClr val="bg1"/>
                </a:solidFill>
                <a:latin typeface="Arial" charset="0"/>
                <a:cs typeface="Arial" charset="0"/>
              </a:rPr>
              <a:t>Κεφάλαιο </a:t>
            </a:r>
            <a:r>
              <a:rPr lang="en-US" sz="3600" dirty="0" smtClean="0">
                <a:solidFill>
                  <a:schemeClr val="bg1"/>
                </a:solidFill>
                <a:latin typeface="Arial" charset="0"/>
                <a:cs typeface="Arial" charset="0"/>
              </a:rPr>
              <a:t>6:</a:t>
            </a:r>
            <a:br>
              <a:rPr lang="en-US" sz="3600" dirty="0" smtClean="0">
                <a:solidFill>
                  <a:schemeClr val="bg1"/>
                </a:solidFill>
                <a:latin typeface="Arial" charset="0"/>
                <a:cs typeface="Arial" charset="0"/>
              </a:rPr>
            </a:br>
            <a:r>
              <a:rPr lang="el-GR" sz="3600" dirty="0">
                <a:solidFill>
                  <a:schemeClr val="bg1"/>
                </a:solidFill>
                <a:latin typeface="Arial" charset="0"/>
                <a:cs typeface="Arial" charset="0"/>
              </a:rPr>
              <a:t>Παγκόσμιος ιστός και ηλεκτρονικό εμπόριο</a:t>
            </a:r>
            <a:endParaRPr lang="en-US" sz="3600" dirty="0" smtClean="0">
              <a:solidFill>
                <a:schemeClr val="bg1"/>
              </a:solidFill>
              <a:latin typeface="Arial" charset="0"/>
              <a:cs typeface="Arial"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Title 3"/>
          <p:cNvSpPr>
            <a:spLocks noGrp="1"/>
          </p:cNvSpPr>
          <p:nvPr>
            <p:ph type="title"/>
          </p:nvPr>
        </p:nvSpPr>
        <p:spPr>
          <a:xfrm>
            <a:off x="457200" y="274638"/>
            <a:ext cx="8229600" cy="1325562"/>
          </a:xfrm>
          <a:solidFill>
            <a:srgbClr val="5A7396"/>
          </a:solidFill>
        </p:spPr>
        <p:txBody>
          <a:bodyPr/>
          <a:lstStyle/>
          <a:p>
            <a:r>
              <a:rPr lang="el-GR" dirty="0" smtClean="0">
                <a:solidFill>
                  <a:schemeClr val="bg1"/>
                </a:solidFill>
                <a:latin typeface="Arial" charset="0"/>
                <a:cs typeface="Arial" charset="0"/>
              </a:rPr>
              <a:t>Περίληψη</a:t>
            </a:r>
            <a:endParaRPr lang="en-US" dirty="0" smtClean="0">
              <a:solidFill>
                <a:schemeClr val="bg1"/>
              </a:solidFill>
              <a:latin typeface="Arial" charset="0"/>
              <a:cs typeface="Arial" charset="0"/>
            </a:endParaRPr>
          </a:p>
        </p:txBody>
      </p:sp>
      <p:sp>
        <p:nvSpPr>
          <p:cNvPr id="52226" name="Content Placeholder 4"/>
          <p:cNvSpPr>
            <a:spLocks noGrp="1"/>
          </p:cNvSpPr>
          <p:nvPr>
            <p:ph idx="1"/>
          </p:nvPr>
        </p:nvSpPr>
        <p:spPr>
          <a:ln>
            <a:solidFill>
              <a:schemeClr val="tx1"/>
            </a:solidFill>
          </a:ln>
        </p:spPr>
        <p:txBody>
          <a:bodyPr/>
          <a:lstStyle/>
          <a:p>
            <a:pPr marL="465138" indent="-465138">
              <a:lnSpc>
                <a:spcPct val="125000"/>
              </a:lnSpc>
              <a:spcBef>
                <a:spcPct val="0"/>
              </a:spcBef>
              <a:buFont typeface="Calibri" pitchFamily="34" charset="0"/>
              <a:buAutoNum type="arabicPeriod"/>
            </a:pPr>
            <a:r>
              <a:rPr lang="el-GR" sz="3000" dirty="0">
                <a:latin typeface="Arial" charset="0"/>
                <a:cs typeface="Arial" charset="0"/>
              </a:rPr>
              <a:t>Στρατηγική Διαδικτύου </a:t>
            </a:r>
          </a:p>
          <a:p>
            <a:pPr marL="465138" indent="-465138">
              <a:lnSpc>
                <a:spcPct val="125000"/>
              </a:lnSpc>
              <a:spcBef>
                <a:spcPct val="0"/>
              </a:spcBef>
              <a:buFont typeface="Calibri" pitchFamily="34" charset="0"/>
              <a:buAutoNum type="arabicPeriod"/>
            </a:pPr>
            <a:r>
              <a:rPr lang="el-GR" sz="3000" dirty="0">
                <a:latin typeface="Arial" charset="0"/>
                <a:cs typeface="Arial" charset="0"/>
              </a:rPr>
              <a:t>Αρχιτεκτονικές πληροφοριών για τις ιστοσελίδες</a:t>
            </a:r>
          </a:p>
          <a:p>
            <a:pPr marL="465138" indent="-465138">
              <a:lnSpc>
                <a:spcPct val="125000"/>
              </a:lnSpc>
              <a:spcBef>
                <a:spcPct val="0"/>
              </a:spcBef>
              <a:buFont typeface="Calibri" pitchFamily="34" charset="0"/>
              <a:buAutoNum type="arabicPeriod"/>
            </a:pPr>
            <a:r>
              <a:rPr lang="el-GR" sz="3000" dirty="0">
                <a:latin typeface="Arial" charset="0"/>
                <a:cs typeface="Arial" charset="0"/>
              </a:rPr>
              <a:t>Ηλεκτρονικό εμπόριο</a:t>
            </a:r>
            <a:endParaRPr lang="en-US" sz="3000" dirty="0">
              <a:latin typeface="Arial" charset="0"/>
              <a:cs typeface="Arial" charset="0"/>
            </a:endParaRPr>
          </a:p>
          <a:p>
            <a:pPr marL="465138" indent="-465138">
              <a:lnSpc>
                <a:spcPct val="125000"/>
              </a:lnSpc>
              <a:spcBef>
                <a:spcPct val="0"/>
              </a:spcBef>
              <a:buFont typeface="Calibri" pitchFamily="34" charset="0"/>
              <a:buAutoNum type="arabicPeriod"/>
            </a:pPr>
            <a:r>
              <a:rPr lang="el-GR" sz="3000" dirty="0">
                <a:latin typeface="Arial" charset="0"/>
                <a:cs typeface="Arial" charset="0"/>
              </a:rPr>
              <a:t>Διαδικτυακό μάρκετινγκ</a:t>
            </a:r>
            <a:endParaRPr lang="en-US" sz="3000" dirty="0">
              <a:latin typeface="Arial" charset="0"/>
              <a:cs typeface="Arial" charset="0"/>
            </a:endParaRPr>
          </a:p>
          <a:p>
            <a:pPr marL="465138" indent="-465138">
              <a:lnSpc>
                <a:spcPct val="125000"/>
              </a:lnSpc>
              <a:spcBef>
                <a:spcPct val="0"/>
              </a:spcBef>
              <a:buFont typeface="Calibri" pitchFamily="34" charset="0"/>
              <a:buAutoNum type="arabicPeriod"/>
            </a:pPr>
            <a:r>
              <a:rPr lang="en-US" sz="3000" dirty="0">
                <a:latin typeface="Arial" charset="0"/>
                <a:cs typeface="Arial" charset="0"/>
              </a:rPr>
              <a:t>Web 2.0</a:t>
            </a:r>
          </a:p>
        </p:txBody>
      </p:sp>
      <p:sp>
        <p:nvSpPr>
          <p:cNvPr id="6" name="Rectangle 5"/>
          <p:cNvSpPr/>
          <p:nvPr/>
        </p:nvSpPr>
        <p:spPr>
          <a:xfrm>
            <a:off x="457200" y="274638"/>
            <a:ext cx="762000" cy="1325562"/>
          </a:xfrm>
          <a:prstGeom prst="rect">
            <a:avLst/>
          </a:prstGeom>
          <a:solidFill>
            <a:srgbClr val="D25F1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7" name="Rectangle 6"/>
          <p:cNvSpPr/>
          <p:nvPr/>
        </p:nvSpPr>
        <p:spPr>
          <a:xfrm>
            <a:off x="7927975" y="274638"/>
            <a:ext cx="762000" cy="1325562"/>
          </a:xfrm>
          <a:prstGeom prst="rect">
            <a:avLst/>
          </a:prstGeom>
          <a:solidFill>
            <a:srgbClr val="D25F1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0" name="Rectangle 9"/>
          <p:cNvSpPr/>
          <p:nvPr/>
        </p:nvSpPr>
        <p:spPr>
          <a:xfrm>
            <a:off x="457200" y="274638"/>
            <a:ext cx="8229600" cy="1325562"/>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Content Placeholder 7"/>
          <p:cNvSpPr>
            <a:spLocks noGrp="1"/>
          </p:cNvSpPr>
          <p:nvPr>
            <p:ph sz="half" idx="2"/>
          </p:nvPr>
        </p:nvSpPr>
        <p:spPr>
          <a:xfrm>
            <a:off x="457200" y="1600200"/>
            <a:ext cx="8229600" cy="4525963"/>
          </a:xfrm>
          <a:ln>
            <a:solidFill>
              <a:schemeClr val="tx1"/>
            </a:solidFill>
          </a:ln>
        </p:spPr>
        <p:txBody>
          <a:bodyPr/>
          <a:lstStyle/>
          <a:p>
            <a:pPr marL="465138" indent="-465138">
              <a:lnSpc>
                <a:spcPct val="125000"/>
              </a:lnSpc>
              <a:spcBef>
                <a:spcPct val="0"/>
              </a:spcBef>
            </a:pPr>
            <a:r>
              <a:rPr lang="el-GR" sz="3000" dirty="0" smtClean="0">
                <a:latin typeface="Arial" charset="0"/>
                <a:cs typeface="Arial" charset="0"/>
              </a:rPr>
              <a:t>Ηλεκτρονικό εμπόριο μέσω </a:t>
            </a:r>
            <a:r>
              <a:rPr lang="el-GR" sz="3000" dirty="0">
                <a:latin typeface="Arial" charset="0"/>
                <a:cs typeface="Arial" charset="0"/>
              </a:rPr>
              <a:t>κινητών </a:t>
            </a:r>
            <a:r>
              <a:rPr lang="el-GR" sz="3000" dirty="0" smtClean="0">
                <a:latin typeface="Arial" charset="0"/>
                <a:cs typeface="Arial" charset="0"/>
              </a:rPr>
              <a:t>τηλεφώνων</a:t>
            </a:r>
          </a:p>
          <a:p>
            <a:pPr marL="465138" indent="-465138">
              <a:lnSpc>
                <a:spcPct val="125000"/>
              </a:lnSpc>
              <a:spcBef>
                <a:spcPct val="0"/>
              </a:spcBef>
            </a:pPr>
            <a:r>
              <a:rPr lang="el-GR" sz="3000" dirty="0">
                <a:latin typeface="Arial" charset="0"/>
                <a:cs typeface="Arial" charset="0"/>
              </a:rPr>
              <a:t>NFC (</a:t>
            </a:r>
            <a:r>
              <a:rPr lang="el-GR" sz="3000" dirty="0" err="1">
                <a:latin typeface="Arial" charset="0"/>
                <a:cs typeface="Arial" charset="0"/>
              </a:rPr>
              <a:t>near</a:t>
            </a:r>
            <a:r>
              <a:rPr lang="el-GR" sz="3000" dirty="0">
                <a:latin typeface="Arial" charset="0"/>
                <a:cs typeface="Arial" charset="0"/>
              </a:rPr>
              <a:t> </a:t>
            </a:r>
            <a:r>
              <a:rPr lang="el-GR" sz="3000" dirty="0" err="1">
                <a:latin typeface="Arial" charset="0"/>
                <a:cs typeface="Arial" charset="0"/>
              </a:rPr>
              <a:t>field</a:t>
            </a:r>
            <a:r>
              <a:rPr lang="el-GR" sz="3000" dirty="0">
                <a:latin typeface="Arial" charset="0"/>
                <a:cs typeface="Arial" charset="0"/>
              </a:rPr>
              <a:t> </a:t>
            </a:r>
            <a:r>
              <a:rPr lang="el-GR" sz="3000" dirty="0" err="1">
                <a:latin typeface="Arial" charset="0"/>
                <a:cs typeface="Arial" charset="0"/>
              </a:rPr>
              <a:t>communication</a:t>
            </a:r>
            <a:r>
              <a:rPr lang="el-GR" sz="3000" dirty="0">
                <a:latin typeface="Arial" charset="0"/>
                <a:cs typeface="Arial" charset="0"/>
              </a:rPr>
              <a:t> – «επικοινωνίας κοντινού πεδίου</a:t>
            </a:r>
            <a:r>
              <a:rPr lang="el-GR" sz="3000" dirty="0" smtClean="0">
                <a:latin typeface="Arial" charset="0"/>
                <a:cs typeface="Arial" charset="0"/>
              </a:rPr>
              <a:t>»)</a:t>
            </a:r>
          </a:p>
          <a:p>
            <a:pPr marL="465138" indent="-465138">
              <a:lnSpc>
                <a:spcPct val="125000"/>
              </a:lnSpc>
              <a:spcBef>
                <a:spcPct val="0"/>
              </a:spcBef>
            </a:pPr>
            <a:r>
              <a:rPr lang="en-US" sz="3000" i="1" dirty="0" err="1" smtClean="0">
                <a:latin typeface="Arial" charset="0"/>
                <a:cs typeface="Arial" charset="0"/>
              </a:rPr>
              <a:t>Osaifu</a:t>
            </a:r>
            <a:r>
              <a:rPr lang="en-US" sz="3000" i="1" dirty="0" smtClean="0">
                <a:latin typeface="Arial" charset="0"/>
                <a:cs typeface="Arial" charset="0"/>
              </a:rPr>
              <a:t> </a:t>
            </a:r>
            <a:r>
              <a:rPr lang="en-US" sz="3000" i="1" dirty="0" err="1" smtClean="0">
                <a:latin typeface="Arial" charset="0"/>
                <a:cs typeface="Arial" charset="0"/>
              </a:rPr>
              <a:t>keitai</a:t>
            </a:r>
            <a:endParaRPr lang="en-US" sz="3000" i="1" dirty="0" smtClean="0">
              <a:latin typeface="Arial" charset="0"/>
              <a:cs typeface="Arial" charset="0"/>
            </a:endParaRPr>
          </a:p>
          <a:p>
            <a:pPr marL="465138" indent="-465138">
              <a:lnSpc>
                <a:spcPct val="125000"/>
              </a:lnSpc>
              <a:spcBef>
                <a:spcPct val="0"/>
              </a:spcBef>
            </a:pPr>
            <a:r>
              <a:rPr lang="el-GR" sz="3000" dirty="0" smtClean="0">
                <a:latin typeface="Arial" charset="0"/>
                <a:cs typeface="Arial" charset="0"/>
              </a:rPr>
              <a:t>Επέκταση</a:t>
            </a:r>
            <a:endParaRPr lang="en-US" sz="3000" dirty="0" smtClean="0">
              <a:latin typeface="Arial" charset="0"/>
              <a:cs typeface="Arial" charset="0"/>
            </a:endParaRPr>
          </a:p>
        </p:txBody>
      </p:sp>
      <p:sp>
        <p:nvSpPr>
          <p:cNvPr id="54276" name="Title 3"/>
          <p:cNvSpPr>
            <a:spLocks noGrp="1"/>
          </p:cNvSpPr>
          <p:nvPr>
            <p:ph type="title"/>
          </p:nvPr>
        </p:nvSpPr>
        <p:spPr>
          <a:xfrm>
            <a:off x="457200" y="274638"/>
            <a:ext cx="8229600" cy="1325562"/>
          </a:xfrm>
          <a:solidFill>
            <a:srgbClr val="D7553C"/>
          </a:solidFill>
        </p:spPr>
        <p:txBody>
          <a:bodyPr/>
          <a:lstStyle/>
          <a:p>
            <a:r>
              <a:rPr lang="el-GR" dirty="0" smtClean="0">
                <a:solidFill>
                  <a:schemeClr val="bg1"/>
                </a:solidFill>
                <a:latin typeface="Arial" charset="0"/>
                <a:cs typeface="Arial" charset="0"/>
              </a:rPr>
              <a:t>Μελέτη περίπτωσης 1: </a:t>
            </a:r>
            <a:br>
              <a:rPr lang="el-GR" dirty="0" smtClean="0">
                <a:solidFill>
                  <a:schemeClr val="bg1"/>
                </a:solidFill>
                <a:latin typeface="Arial" charset="0"/>
                <a:cs typeface="Arial" charset="0"/>
              </a:rPr>
            </a:br>
            <a:r>
              <a:rPr lang="en-US" dirty="0" smtClean="0">
                <a:solidFill>
                  <a:schemeClr val="bg1"/>
                </a:solidFill>
                <a:latin typeface="Arial" charset="0"/>
                <a:cs typeface="Arial" charset="0"/>
              </a:rPr>
              <a:t>NTT </a:t>
            </a:r>
            <a:r>
              <a:rPr lang="en-US" dirty="0" err="1" smtClean="0">
                <a:solidFill>
                  <a:schemeClr val="bg1"/>
                </a:solidFill>
                <a:latin typeface="Arial" charset="0"/>
                <a:cs typeface="Arial" charset="0"/>
              </a:rPr>
              <a:t>Docomo</a:t>
            </a:r>
            <a:endParaRPr lang="en-US" dirty="0" smtClean="0">
              <a:solidFill>
                <a:schemeClr val="bg1"/>
              </a:solidFill>
              <a:latin typeface="Arial" charset="0"/>
              <a:cs typeface="Arial" charset="0"/>
            </a:endParaRPr>
          </a:p>
        </p:txBody>
      </p:sp>
      <p:sp>
        <p:nvSpPr>
          <p:cNvPr id="13" name="Rectangle 12"/>
          <p:cNvSpPr/>
          <p:nvPr/>
        </p:nvSpPr>
        <p:spPr>
          <a:xfrm>
            <a:off x="457200" y="274638"/>
            <a:ext cx="762000" cy="1325562"/>
          </a:xfrm>
          <a:prstGeom prst="rect">
            <a:avLst/>
          </a:prstGeom>
          <a:solidFill>
            <a:srgbClr val="4B649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1" name="Rectangle 20"/>
          <p:cNvSpPr/>
          <p:nvPr/>
        </p:nvSpPr>
        <p:spPr>
          <a:xfrm>
            <a:off x="7927975" y="274638"/>
            <a:ext cx="762000" cy="1325562"/>
          </a:xfrm>
          <a:prstGeom prst="rect">
            <a:avLst/>
          </a:prstGeom>
          <a:solidFill>
            <a:srgbClr val="4B649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2" name="Rectangle 21"/>
          <p:cNvSpPr/>
          <p:nvPr/>
        </p:nvSpPr>
        <p:spPr>
          <a:xfrm>
            <a:off x="457200" y="274638"/>
            <a:ext cx="8229600" cy="1325562"/>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Content Placeholder 4"/>
          <p:cNvSpPr>
            <a:spLocks noGrp="1"/>
          </p:cNvSpPr>
          <p:nvPr>
            <p:ph idx="1"/>
          </p:nvPr>
        </p:nvSpPr>
        <p:spPr>
          <a:xfrm>
            <a:off x="457200" y="1600201"/>
            <a:ext cx="8229600" cy="3429000"/>
          </a:xfrm>
          <a:ln>
            <a:solidFill>
              <a:schemeClr val="tx1"/>
            </a:solidFill>
          </a:ln>
        </p:spPr>
        <p:txBody>
          <a:bodyPr/>
          <a:lstStyle/>
          <a:p>
            <a:pPr marL="465138" indent="-465138">
              <a:lnSpc>
                <a:spcPct val="125000"/>
              </a:lnSpc>
              <a:spcBef>
                <a:spcPct val="0"/>
              </a:spcBef>
            </a:pPr>
            <a:r>
              <a:rPr lang="el-GR" sz="3000" dirty="0" smtClean="0">
                <a:latin typeface="Arial" charset="0"/>
                <a:cs typeface="Arial" charset="0"/>
              </a:rPr>
              <a:t>Επιχειρηματικό μοντέλο</a:t>
            </a:r>
            <a:endParaRPr lang="en-US" sz="3000" dirty="0" smtClean="0">
              <a:latin typeface="Arial" charset="0"/>
              <a:cs typeface="Arial" charset="0"/>
            </a:endParaRPr>
          </a:p>
          <a:p>
            <a:pPr marL="465138" indent="-465138">
              <a:lnSpc>
                <a:spcPct val="125000"/>
              </a:lnSpc>
              <a:spcBef>
                <a:spcPct val="0"/>
              </a:spcBef>
            </a:pPr>
            <a:r>
              <a:rPr lang="el-GR" sz="3000" dirty="0" smtClean="0">
                <a:latin typeface="Arial" charset="0"/>
                <a:cs typeface="Arial" charset="0"/>
              </a:rPr>
              <a:t>Μηχανή </a:t>
            </a:r>
            <a:r>
              <a:rPr lang="el-GR" sz="3000" dirty="0">
                <a:latin typeface="Arial" charset="0"/>
                <a:cs typeface="Arial" charset="0"/>
              </a:rPr>
              <a:t>παροχής προτάσεων (</a:t>
            </a:r>
            <a:r>
              <a:rPr lang="el-GR" sz="3000" dirty="0" err="1">
                <a:latin typeface="Arial" charset="0"/>
                <a:cs typeface="Arial" charset="0"/>
              </a:rPr>
              <a:t>recommendation</a:t>
            </a:r>
            <a:r>
              <a:rPr lang="el-GR" sz="3000" dirty="0">
                <a:latin typeface="Arial" charset="0"/>
                <a:cs typeface="Arial" charset="0"/>
              </a:rPr>
              <a:t> </a:t>
            </a:r>
            <a:r>
              <a:rPr lang="el-GR" sz="3000" dirty="0" err="1">
                <a:latin typeface="Arial" charset="0"/>
                <a:cs typeface="Arial" charset="0"/>
              </a:rPr>
              <a:t>engine</a:t>
            </a:r>
            <a:r>
              <a:rPr lang="el-GR" sz="3000" dirty="0" smtClean="0">
                <a:latin typeface="Arial" charset="0"/>
                <a:cs typeface="Arial" charset="0"/>
              </a:rPr>
              <a:t>)</a:t>
            </a:r>
          </a:p>
          <a:p>
            <a:pPr marL="465138" indent="-465138">
              <a:lnSpc>
                <a:spcPct val="125000"/>
              </a:lnSpc>
              <a:spcBef>
                <a:spcPct val="0"/>
              </a:spcBef>
            </a:pPr>
            <a:r>
              <a:rPr lang="el-GR" sz="3000" dirty="0" smtClean="0">
                <a:latin typeface="Arial" charset="0"/>
                <a:cs typeface="Arial" charset="0"/>
              </a:rPr>
              <a:t>Υπηρεσία διαθέσιμη και μέσω κινητού τηλεφώνου</a:t>
            </a:r>
            <a:endParaRPr lang="en-US" sz="3000" dirty="0" smtClean="0">
              <a:latin typeface="Arial" charset="0"/>
              <a:cs typeface="Arial" charset="0"/>
            </a:endParaRPr>
          </a:p>
        </p:txBody>
      </p:sp>
      <p:sp>
        <p:nvSpPr>
          <p:cNvPr id="56324" name="Title 12"/>
          <p:cNvSpPr>
            <a:spLocks noGrp="1"/>
          </p:cNvSpPr>
          <p:nvPr>
            <p:ph type="title"/>
          </p:nvPr>
        </p:nvSpPr>
        <p:spPr/>
        <p:txBody>
          <a:bodyPr/>
          <a:lstStyle/>
          <a:p>
            <a:endParaRPr lang="en-US" smtClean="0"/>
          </a:p>
        </p:txBody>
      </p:sp>
      <p:sp>
        <p:nvSpPr>
          <p:cNvPr id="14" name="Title 3"/>
          <p:cNvSpPr txBox="1">
            <a:spLocks/>
          </p:cNvSpPr>
          <p:nvPr/>
        </p:nvSpPr>
        <p:spPr>
          <a:xfrm>
            <a:off x="457200" y="274638"/>
            <a:ext cx="8229600" cy="1325562"/>
          </a:xfrm>
          <a:prstGeom prst="rect">
            <a:avLst/>
          </a:prstGeom>
          <a:solidFill>
            <a:srgbClr val="D7553C"/>
          </a:solidFill>
          <a:ln>
            <a:noFill/>
          </a:ln>
        </p:spPr>
        <p:txBody>
          <a:bodyPr anchor="ctr">
            <a:normAutofit lnSpcReduction="10000"/>
          </a:bodyPr>
          <a:lstStyle/>
          <a:p>
            <a:pPr algn="ctr" fontAlgn="auto">
              <a:spcAft>
                <a:spcPts val="0"/>
              </a:spcAft>
              <a:defRPr/>
            </a:pPr>
            <a:r>
              <a:rPr lang="el-GR" sz="4400" dirty="0">
                <a:solidFill>
                  <a:schemeClr val="bg1"/>
                </a:solidFill>
              </a:rPr>
              <a:t>Μελέτη περίπτωσης </a:t>
            </a:r>
            <a:r>
              <a:rPr lang="el-GR" sz="4400" dirty="0" smtClean="0">
                <a:solidFill>
                  <a:schemeClr val="bg1"/>
                </a:solidFill>
              </a:rPr>
              <a:t>2: </a:t>
            </a:r>
          </a:p>
          <a:p>
            <a:pPr algn="ctr" fontAlgn="auto">
              <a:spcAft>
                <a:spcPts val="0"/>
              </a:spcAft>
              <a:defRPr/>
            </a:pPr>
            <a:r>
              <a:rPr lang="en-US" sz="4400" dirty="0" smtClean="0">
                <a:solidFill>
                  <a:schemeClr val="bg1"/>
                </a:solidFill>
                <a:latin typeface="Arial" pitchFamily="34" charset="0"/>
                <a:ea typeface="+mj-ea"/>
                <a:cs typeface="Arial" pitchFamily="34" charset="0"/>
              </a:rPr>
              <a:t>Pandora</a:t>
            </a:r>
            <a:endParaRPr lang="en-US" sz="4400" dirty="0">
              <a:solidFill>
                <a:schemeClr val="bg1"/>
              </a:solidFill>
              <a:latin typeface="Arial" pitchFamily="34" charset="0"/>
              <a:ea typeface="+mj-ea"/>
              <a:cs typeface="Arial" pitchFamily="34" charset="0"/>
            </a:endParaRPr>
          </a:p>
        </p:txBody>
      </p:sp>
      <p:sp>
        <p:nvSpPr>
          <p:cNvPr id="15" name="Rectangle 14"/>
          <p:cNvSpPr/>
          <p:nvPr/>
        </p:nvSpPr>
        <p:spPr>
          <a:xfrm>
            <a:off x="457200" y="274638"/>
            <a:ext cx="762000" cy="1325562"/>
          </a:xfrm>
          <a:prstGeom prst="rect">
            <a:avLst/>
          </a:prstGeom>
          <a:solidFill>
            <a:srgbClr val="4B649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6" name="Rectangle 15"/>
          <p:cNvSpPr/>
          <p:nvPr/>
        </p:nvSpPr>
        <p:spPr>
          <a:xfrm>
            <a:off x="7927975" y="274638"/>
            <a:ext cx="762000" cy="1325562"/>
          </a:xfrm>
          <a:prstGeom prst="rect">
            <a:avLst/>
          </a:prstGeom>
          <a:solidFill>
            <a:srgbClr val="4B649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7" name="Rectangle 16"/>
          <p:cNvSpPr/>
          <p:nvPr/>
        </p:nvSpPr>
        <p:spPr>
          <a:xfrm>
            <a:off x="457200" y="274638"/>
            <a:ext cx="8229600" cy="1325562"/>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Θέση περιεχομένου"/>
          <p:cNvSpPr txBox="1">
            <a:spLocks noGrp="1"/>
          </p:cNvSpPr>
          <p:nvPr>
            <p:ph sz="quarter" idx="1"/>
          </p:nvPr>
        </p:nvSpPr>
        <p:spPr>
          <a:xfrm>
            <a:off x="762000" y="1828800"/>
            <a:ext cx="7772400" cy="2016125"/>
          </a:xfrm>
          <a:ln>
            <a:solidFill>
              <a:schemeClr val="accent6">
                <a:lumMod val="75000"/>
              </a:schemeClr>
            </a:solidFill>
          </a:ln>
        </p:spPr>
        <p:txBody>
          <a:bodyPr>
            <a:spAutoFit/>
          </a:bodyPr>
          <a:lstStyle/>
          <a:p>
            <a:pPr algn="ctr">
              <a:buFont typeface="Wingdings 2" pitchFamily="18" charset="2"/>
              <a:buNone/>
            </a:pPr>
            <a:r>
              <a:rPr lang="el-GR" sz="2400" smtClean="0">
                <a:solidFill>
                  <a:srgbClr val="1C4853"/>
                </a:solidFill>
                <a:latin typeface="Calibri" pitchFamily="34" charset="0"/>
                <a:ea typeface="Calibri" pitchFamily="34" charset="0"/>
                <a:cs typeface="Calibri" pitchFamily="34" charset="0"/>
              </a:rPr>
              <a:t>Απαγορεύεται η αναδημοσίευση ή αναπαραγωγή του παρόντος έργου με οποιονδήποτε τρόπο χωρίς γραπτή άδεια του εκδότη, σύμφωνα με το Ν. 2121/1993 και τη Διεθνή Σύμβαση της Βέρνης </a:t>
            </a:r>
            <a:endParaRPr lang="en-US" sz="2400" smtClean="0">
              <a:solidFill>
                <a:srgbClr val="1C4853"/>
              </a:solidFill>
              <a:latin typeface="Calibri" pitchFamily="34" charset="0"/>
              <a:ea typeface="Calibri" pitchFamily="34" charset="0"/>
              <a:cs typeface="Calibri" pitchFamily="34" charset="0"/>
            </a:endParaRPr>
          </a:p>
          <a:p>
            <a:pPr algn="ctr">
              <a:buFont typeface="Wingdings 2" pitchFamily="18" charset="2"/>
              <a:buNone/>
            </a:pPr>
            <a:r>
              <a:rPr lang="el-GR" sz="2400" smtClean="0">
                <a:solidFill>
                  <a:srgbClr val="1C4853"/>
                </a:solidFill>
                <a:latin typeface="Calibri" pitchFamily="34" charset="0"/>
                <a:ea typeface="Calibri" pitchFamily="34" charset="0"/>
                <a:cs typeface="Calibri" pitchFamily="34" charset="0"/>
              </a:rPr>
              <a:t>(που έχει κυρωθεί με τον Ν. 100/1975)</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3"/>
          <p:cNvSpPr>
            <a:spLocks noGrp="1"/>
          </p:cNvSpPr>
          <p:nvPr>
            <p:ph type="title"/>
          </p:nvPr>
        </p:nvSpPr>
        <p:spPr>
          <a:xfrm>
            <a:off x="457200" y="274638"/>
            <a:ext cx="8229600" cy="1325562"/>
          </a:xfrm>
          <a:solidFill>
            <a:srgbClr val="5A7396"/>
          </a:solidFill>
        </p:spPr>
        <p:txBody>
          <a:bodyPr/>
          <a:lstStyle/>
          <a:p>
            <a:r>
              <a:rPr lang="el-GR" dirty="0" smtClean="0">
                <a:solidFill>
                  <a:schemeClr val="bg1"/>
                </a:solidFill>
                <a:latin typeface="Arial" charset="0"/>
                <a:cs typeface="Arial" charset="0"/>
              </a:rPr>
              <a:t>Μαθησιακοί στόχοι</a:t>
            </a:r>
            <a:endParaRPr lang="en-US" dirty="0" smtClean="0">
              <a:solidFill>
                <a:schemeClr val="bg1"/>
              </a:solidFill>
              <a:latin typeface="Arial" charset="0"/>
              <a:cs typeface="Arial" charset="0"/>
            </a:endParaRPr>
          </a:p>
        </p:txBody>
      </p:sp>
      <p:sp>
        <p:nvSpPr>
          <p:cNvPr id="17410" name="Content Placeholder 4"/>
          <p:cNvSpPr>
            <a:spLocks noGrp="1"/>
          </p:cNvSpPr>
          <p:nvPr>
            <p:ph idx="1"/>
          </p:nvPr>
        </p:nvSpPr>
        <p:spPr>
          <a:ln>
            <a:solidFill>
              <a:schemeClr val="tx1"/>
            </a:solidFill>
          </a:ln>
        </p:spPr>
        <p:txBody>
          <a:bodyPr/>
          <a:lstStyle/>
          <a:p>
            <a:pPr marL="465138" indent="-465138">
              <a:lnSpc>
                <a:spcPct val="125000"/>
              </a:lnSpc>
              <a:spcBef>
                <a:spcPct val="0"/>
              </a:spcBef>
              <a:buFont typeface="Calibri" pitchFamily="34" charset="0"/>
              <a:buAutoNum type="arabicPeriod"/>
            </a:pPr>
            <a:r>
              <a:rPr lang="el-GR" sz="3000" dirty="0" smtClean="0">
                <a:latin typeface="Arial" charset="0"/>
                <a:cs typeface="Arial" charset="0"/>
              </a:rPr>
              <a:t>Στρατηγική </a:t>
            </a:r>
            <a:r>
              <a:rPr lang="el-GR" sz="3000" dirty="0">
                <a:latin typeface="Arial" charset="0"/>
                <a:cs typeface="Arial" charset="0"/>
              </a:rPr>
              <a:t>Διαδικτύου </a:t>
            </a:r>
            <a:endParaRPr lang="el-GR" sz="3000" dirty="0" smtClean="0">
              <a:latin typeface="Arial" charset="0"/>
              <a:cs typeface="Arial" charset="0"/>
            </a:endParaRPr>
          </a:p>
          <a:p>
            <a:pPr marL="465138" indent="-465138">
              <a:lnSpc>
                <a:spcPct val="125000"/>
              </a:lnSpc>
              <a:spcBef>
                <a:spcPct val="0"/>
              </a:spcBef>
              <a:buFont typeface="Calibri" pitchFamily="34" charset="0"/>
              <a:buAutoNum type="arabicPeriod"/>
            </a:pPr>
            <a:r>
              <a:rPr lang="el-GR" sz="3000" dirty="0" smtClean="0">
                <a:latin typeface="Arial" charset="0"/>
                <a:cs typeface="Arial" charset="0"/>
              </a:rPr>
              <a:t>Αρχιτεκτονικές </a:t>
            </a:r>
            <a:r>
              <a:rPr lang="el-GR" sz="3000" dirty="0">
                <a:latin typeface="Arial" charset="0"/>
                <a:cs typeface="Arial" charset="0"/>
              </a:rPr>
              <a:t>πληροφοριών για τις </a:t>
            </a:r>
            <a:r>
              <a:rPr lang="el-GR" sz="3000" dirty="0" smtClean="0">
                <a:latin typeface="Arial" charset="0"/>
                <a:cs typeface="Arial" charset="0"/>
              </a:rPr>
              <a:t>ιστοσελίδες</a:t>
            </a:r>
          </a:p>
          <a:p>
            <a:pPr marL="465138" indent="-465138">
              <a:lnSpc>
                <a:spcPct val="125000"/>
              </a:lnSpc>
              <a:spcBef>
                <a:spcPct val="0"/>
              </a:spcBef>
              <a:buFont typeface="Calibri" pitchFamily="34" charset="0"/>
              <a:buAutoNum type="arabicPeriod"/>
            </a:pPr>
            <a:r>
              <a:rPr lang="el-GR" sz="3000" dirty="0" smtClean="0">
                <a:latin typeface="Arial" charset="0"/>
                <a:cs typeface="Arial" charset="0"/>
              </a:rPr>
              <a:t>Ηλεκτρονικό εμπόριο</a:t>
            </a:r>
            <a:endParaRPr lang="en-US" sz="3000" dirty="0" smtClean="0">
              <a:latin typeface="Arial" charset="0"/>
              <a:cs typeface="Arial" charset="0"/>
            </a:endParaRPr>
          </a:p>
          <a:p>
            <a:pPr marL="465138" indent="-465138">
              <a:lnSpc>
                <a:spcPct val="125000"/>
              </a:lnSpc>
              <a:spcBef>
                <a:spcPct val="0"/>
              </a:spcBef>
              <a:buFont typeface="Calibri" pitchFamily="34" charset="0"/>
              <a:buAutoNum type="arabicPeriod"/>
            </a:pPr>
            <a:r>
              <a:rPr lang="el-GR" sz="3000" dirty="0" smtClean="0">
                <a:latin typeface="Arial" charset="0"/>
                <a:cs typeface="Arial" charset="0"/>
              </a:rPr>
              <a:t>Διαδικτυακό μάρκετινγκ</a:t>
            </a:r>
            <a:endParaRPr lang="en-US" sz="3000" dirty="0" smtClean="0">
              <a:latin typeface="Arial" charset="0"/>
              <a:cs typeface="Arial" charset="0"/>
            </a:endParaRPr>
          </a:p>
          <a:p>
            <a:pPr marL="465138" indent="-465138">
              <a:lnSpc>
                <a:spcPct val="125000"/>
              </a:lnSpc>
              <a:spcBef>
                <a:spcPct val="0"/>
              </a:spcBef>
              <a:buFont typeface="Calibri" pitchFamily="34" charset="0"/>
              <a:buAutoNum type="arabicPeriod"/>
            </a:pPr>
            <a:r>
              <a:rPr lang="en-US" sz="3000" dirty="0" smtClean="0">
                <a:latin typeface="Arial" charset="0"/>
                <a:cs typeface="Arial" charset="0"/>
              </a:rPr>
              <a:t>Web 2.0</a:t>
            </a:r>
          </a:p>
        </p:txBody>
      </p:sp>
      <p:sp>
        <p:nvSpPr>
          <p:cNvPr id="6" name="Rectangle 5"/>
          <p:cNvSpPr/>
          <p:nvPr/>
        </p:nvSpPr>
        <p:spPr>
          <a:xfrm>
            <a:off x="457200" y="274638"/>
            <a:ext cx="762000" cy="1325562"/>
          </a:xfrm>
          <a:prstGeom prst="rect">
            <a:avLst/>
          </a:prstGeom>
          <a:solidFill>
            <a:srgbClr val="D25F1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7" name="Rectangle 6"/>
          <p:cNvSpPr/>
          <p:nvPr/>
        </p:nvSpPr>
        <p:spPr>
          <a:xfrm>
            <a:off x="7927975" y="274638"/>
            <a:ext cx="762000" cy="1325562"/>
          </a:xfrm>
          <a:prstGeom prst="rect">
            <a:avLst/>
          </a:prstGeom>
          <a:solidFill>
            <a:srgbClr val="D25F1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0" name="Rectangle 9"/>
          <p:cNvSpPr/>
          <p:nvPr/>
        </p:nvSpPr>
        <p:spPr>
          <a:xfrm>
            <a:off x="457200" y="274638"/>
            <a:ext cx="8229600" cy="1325562"/>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3"/>
          <p:cNvSpPr>
            <a:spLocks noGrp="1"/>
          </p:cNvSpPr>
          <p:nvPr>
            <p:ph type="title"/>
          </p:nvPr>
        </p:nvSpPr>
        <p:spPr>
          <a:xfrm>
            <a:off x="457200" y="274638"/>
            <a:ext cx="8229600" cy="1325562"/>
          </a:xfrm>
          <a:solidFill>
            <a:srgbClr val="5A7396"/>
          </a:solidFill>
        </p:spPr>
        <p:txBody>
          <a:bodyPr/>
          <a:lstStyle/>
          <a:p>
            <a:r>
              <a:rPr lang="el-GR" dirty="0" smtClean="0">
                <a:solidFill>
                  <a:schemeClr val="bg1"/>
                </a:solidFill>
                <a:latin typeface="Arial" charset="0"/>
                <a:cs typeface="Arial" charset="0"/>
              </a:rPr>
              <a:t>Κλάδος των έντυπων εφημερίδων</a:t>
            </a:r>
            <a:endParaRPr lang="en-US" dirty="0" smtClean="0">
              <a:solidFill>
                <a:schemeClr val="bg1"/>
              </a:solidFill>
              <a:latin typeface="Arial" charset="0"/>
              <a:cs typeface="Arial" charset="0"/>
            </a:endParaRPr>
          </a:p>
        </p:txBody>
      </p:sp>
      <p:sp>
        <p:nvSpPr>
          <p:cNvPr id="19458" name="Content Placeholder 4"/>
          <p:cNvSpPr>
            <a:spLocks noGrp="1"/>
          </p:cNvSpPr>
          <p:nvPr>
            <p:ph idx="1"/>
          </p:nvPr>
        </p:nvSpPr>
        <p:spPr>
          <a:ln>
            <a:solidFill>
              <a:schemeClr val="tx1"/>
            </a:solidFill>
          </a:ln>
        </p:spPr>
        <p:txBody>
          <a:bodyPr/>
          <a:lstStyle/>
          <a:p>
            <a:pPr marL="465138" indent="-465138">
              <a:lnSpc>
                <a:spcPct val="125000"/>
              </a:lnSpc>
              <a:spcBef>
                <a:spcPct val="0"/>
              </a:spcBef>
            </a:pPr>
            <a:r>
              <a:rPr lang="el-GR" sz="3000" dirty="0" smtClean="0">
                <a:latin typeface="Arial" charset="0"/>
                <a:cs typeface="Arial" charset="0"/>
              </a:rPr>
              <a:t>Οι χρήστες διαβάζουν ειδήσεις δωρεάν μέσω Διαδικτύου</a:t>
            </a:r>
            <a:endParaRPr lang="en-US" sz="3000" dirty="0" smtClean="0">
              <a:latin typeface="Arial" charset="0"/>
              <a:cs typeface="Arial" charset="0"/>
            </a:endParaRPr>
          </a:p>
          <a:p>
            <a:pPr marL="465138" indent="-465138">
              <a:lnSpc>
                <a:spcPct val="125000"/>
              </a:lnSpc>
              <a:spcBef>
                <a:spcPct val="0"/>
              </a:spcBef>
            </a:pPr>
            <a:r>
              <a:rPr lang="el-GR" sz="3000" dirty="0" smtClean="0">
                <a:latin typeface="Arial" charset="0"/>
                <a:cs typeface="Arial" charset="0"/>
              </a:rPr>
              <a:t>Αντίκτυπος στις έντυπες εφημερίδες</a:t>
            </a:r>
            <a:endParaRPr lang="en-US" sz="3000" dirty="0" smtClean="0">
              <a:latin typeface="Arial" charset="0"/>
              <a:cs typeface="Arial" charset="0"/>
            </a:endParaRPr>
          </a:p>
          <a:p>
            <a:pPr marL="465138" indent="-465138">
              <a:lnSpc>
                <a:spcPct val="125000"/>
              </a:lnSpc>
              <a:spcBef>
                <a:spcPct val="0"/>
              </a:spcBef>
            </a:pPr>
            <a:r>
              <a:rPr lang="el-GR" sz="3000" dirty="0" smtClean="0">
                <a:latin typeface="Arial" charset="0"/>
                <a:cs typeface="Arial" charset="0"/>
              </a:rPr>
              <a:t>Αποδιοργάνωση των επιχειρηματικών μοντέλων εξαιτίας του Διαδικτύου</a:t>
            </a:r>
            <a:endParaRPr lang="en-US" sz="3000" dirty="0" smtClean="0">
              <a:latin typeface="Arial" charset="0"/>
              <a:cs typeface="Arial" charset="0"/>
            </a:endParaRPr>
          </a:p>
        </p:txBody>
      </p:sp>
      <p:sp>
        <p:nvSpPr>
          <p:cNvPr id="6" name="Rectangle 5"/>
          <p:cNvSpPr/>
          <p:nvPr/>
        </p:nvSpPr>
        <p:spPr>
          <a:xfrm>
            <a:off x="457200" y="274638"/>
            <a:ext cx="762000" cy="1325562"/>
          </a:xfrm>
          <a:prstGeom prst="rect">
            <a:avLst/>
          </a:prstGeom>
          <a:solidFill>
            <a:srgbClr val="D25F1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7" name="Rectangle 6"/>
          <p:cNvSpPr/>
          <p:nvPr/>
        </p:nvSpPr>
        <p:spPr>
          <a:xfrm>
            <a:off x="7927975" y="274638"/>
            <a:ext cx="762000" cy="1325562"/>
          </a:xfrm>
          <a:prstGeom prst="rect">
            <a:avLst/>
          </a:prstGeom>
          <a:solidFill>
            <a:srgbClr val="D25F1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0" name="Rectangle 9"/>
          <p:cNvSpPr/>
          <p:nvPr/>
        </p:nvSpPr>
        <p:spPr>
          <a:xfrm>
            <a:off x="457200" y="274638"/>
            <a:ext cx="8229600" cy="1325562"/>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xmlns="" val="433862898"/>
              </p:ext>
            </p:extLst>
          </p:nvPr>
        </p:nvGraphicFramePr>
        <p:xfrm>
          <a:off x="457200" y="1600200"/>
          <a:ext cx="8229600" cy="4495800"/>
        </p:xfrm>
        <a:graphic>
          <a:graphicData uri="http://schemas.openxmlformats.org/drawingml/2006/table">
            <a:tbl>
              <a:tblPr firstRow="1" bandRow="1">
                <a:tableStyleId>{5940675A-B579-460E-94D1-54222C63F5DA}</a:tableStyleId>
              </a:tblPr>
              <a:tblGrid>
                <a:gridCol w="4114800"/>
                <a:gridCol w="4114800"/>
              </a:tblGrid>
              <a:tr h="2247900">
                <a:tc>
                  <a:txBody>
                    <a:bodyPr/>
                    <a:lstStyle/>
                    <a:p>
                      <a:pPr marL="457200" indent="-457200">
                        <a:lnSpc>
                          <a:spcPct val="125000"/>
                        </a:lnSpc>
                        <a:buFont typeface="Arial" pitchFamily="34" charset="0"/>
                        <a:buChar char="•"/>
                      </a:pPr>
                      <a:r>
                        <a:rPr lang="el-GR" sz="3000" dirty="0" smtClean="0">
                          <a:latin typeface="Arial" pitchFamily="34" charset="0"/>
                          <a:cs typeface="Arial" pitchFamily="34" charset="0"/>
                        </a:rPr>
                        <a:t>Πληροφόρηση και ψυχαγωγία</a:t>
                      </a:r>
                      <a:endParaRPr lang="en-US" sz="3000" dirty="0">
                        <a:latin typeface="Arial" pitchFamily="34" charset="0"/>
                        <a:cs typeface="Arial" pitchFamily="34" charset="0"/>
                      </a:endParaRPr>
                    </a:p>
                  </a:txBody>
                  <a:tcPr/>
                </a:tc>
                <a:tc>
                  <a:txBody>
                    <a:bodyPr/>
                    <a:lstStyle/>
                    <a:p>
                      <a:pPr marL="465138" indent="-465138">
                        <a:lnSpc>
                          <a:spcPct val="125000"/>
                        </a:lnSpc>
                        <a:buFont typeface="Arial" pitchFamily="34" charset="0"/>
                        <a:buChar char="•"/>
                      </a:pPr>
                      <a:r>
                        <a:rPr lang="el-GR" sz="3000" dirty="0" smtClean="0">
                          <a:latin typeface="Arial" pitchFamily="34" charset="0"/>
                          <a:cs typeface="Arial" pitchFamily="34" charset="0"/>
                        </a:rPr>
                        <a:t>Άσκηση επιρροής</a:t>
                      </a:r>
                      <a:endParaRPr lang="en-US" sz="3000" dirty="0">
                        <a:latin typeface="Arial" pitchFamily="34" charset="0"/>
                        <a:cs typeface="Arial" pitchFamily="34" charset="0"/>
                      </a:endParaRPr>
                    </a:p>
                  </a:txBody>
                  <a:tcPr/>
                </a:tc>
              </a:tr>
              <a:tr h="2247900">
                <a:tc>
                  <a:txBody>
                    <a:bodyPr/>
                    <a:lstStyle/>
                    <a:p>
                      <a:pPr marL="465138" indent="-465138">
                        <a:lnSpc>
                          <a:spcPct val="125000"/>
                        </a:lnSpc>
                        <a:buFont typeface="Arial" pitchFamily="34" charset="0"/>
                        <a:buChar char="•"/>
                      </a:pPr>
                      <a:r>
                        <a:rPr lang="el-GR" sz="3000" dirty="0" smtClean="0">
                          <a:solidFill>
                            <a:schemeClr val="bg1">
                              <a:lumMod val="50000"/>
                            </a:schemeClr>
                          </a:solidFill>
                          <a:latin typeface="Arial" pitchFamily="34" charset="0"/>
                          <a:cs typeface="Arial" pitchFamily="34" charset="0"/>
                        </a:rPr>
                        <a:t>Πώληση προϊόντων και υπηρεσιών</a:t>
                      </a:r>
                      <a:endParaRPr lang="en-US" sz="3000" dirty="0">
                        <a:solidFill>
                          <a:schemeClr val="bg1">
                            <a:lumMod val="50000"/>
                          </a:schemeClr>
                        </a:solidFill>
                        <a:latin typeface="Arial" pitchFamily="34" charset="0"/>
                        <a:cs typeface="Arial" pitchFamily="34" charset="0"/>
                      </a:endParaRPr>
                    </a:p>
                  </a:txBody>
                  <a:tcPr/>
                </a:tc>
                <a:tc>
                  <a:txBody>
                    <a:bodyPr/>
                    <a:lstStyle/>
                    <a:p>
                      <a:pPr marL="465138" indent="-465138">
                        <a:lnSpc>
                          <a:spcPct val="125000"/>
                        </a:lnSpc>
                        <a:buFont typeface="Arial" pitchFamily="34" charset="0"/>
                        <a:buChar char="•"/>
                      </a:pPr>
                      <a:r>
                        <a:rPr lang="el-GR" sz="3000" dirty="0" smtClean="0">
                          <a:solidFill>
                            <a:schemeClr val="bg1">
                              <a:lumMod val="50000"/>
                            </a:schemeClr>
                          </a:solidFill>
                          <a:latin typeface="Arial" pitchFamily="34" charset="0"/>
                          <a:cs typeface="Arial" pitchFamily="34" charset="0"/>
                        </a:rPr>
                        <a:t>Διευκόλυνση των εκτός Διαδικτύου σχέσεων</a:t>
                      </a:r>
                      <a:endParaRPr lang="en-US" sz="3000" dirty="0">
                        <a:solidFill>
                          <a:schemeClr val="bg1">
                            <a:lumMod val="50000"/>
                          </a:schemeClr>
                        </a:solidFill>
                        <a:latin typeface="Arial" pitchFamily="34" charset="0"/>
                        <a:cs typeface="Arial" pitchFamily="34" charset="0"/>
                      </a:endParaRPr>
                    </a:p>
                  </a:txBody>
                  <a:tcPr/>
                </a:tc>
              </a:tr>
            </a:tbl>
          </a:graphicData>
        </a:graphic>
      </p:graphicFrame>
      <p:sp>
        <p:nvSpPr>
          <p:cNvPr id="21518" name="Title 12"/>
          <p:cNvSpPr>
            <a:spLocks noGrp="1"/>
          </p:cNvSpPr>
          <p:nvPr>
            <p:ph type="title"/>
          </p:nvPr>
        </p:nvSpPr>
        <p:spPr/>
        <p:txBody>
          <a:bodyPr/>
          <a:lstStyle/>
          <a:p>
            <a:endParaRPr lang="en-US" smtClean="0"/>
          </a:p>
        </p:txBody>
      </p:sp>
      <p:sp>
        <p:nvSpPr>
          <p:cNvPr id="14" name="Title 3"/>
          <p:cNvSpPr txBox="1">
            <a:spLocks/>
          </p:cNvSpPr>
          <p:nvPr/>
        </p:nvSpPr>
        <p:spPr>
          <a:xfrm>
            <a:off x="457200" y="274638"/>
            <a:ext cx="8229600" cy="1325562"/>
          </a:xfrm>
          <a:prstGeom prst="rect">
            <a:avLst/>
          </a:prstGeom>
          <a:solidFill>
            <a:srgbClr val="D25F14"/>
          </a:solidFill>
          <a:ln>
            <a:noFill/>
          </a:ln>
        </p:spPr>
        <p:txBody>
          <a:bodyPr anchor="ctr">
            <a:normAutofit/>
          </a:bodyPr>
          <a:lstStyle/>
          <a:p>
            <a:pPr algn="ctr" fontAlgn="auto">
              <a:spcAft>
                <a:spcPts val="0"/>
              </a:spcAft>
              <a:defRPr/>
            </a:pPr>
            <a:r>
              <a:rPr lang="el-GR" sz="4000" dirty="0" smtClean="0">
                <a:solidFill>
                  <a:schemeClr val="bg1"/>
                </a:solidFill>
                <a:latin typeface="Arial" pitchFamily="34" charset="0"/>
                <a:ea typeface="+mj-ea"/>
                <a:cs typeface="Arial" pitchFamily="34" charset="0"/>
              </a:rPr>
              <a:t>Στρατηγική </a:t>
            </a:r>
            <a:r>
              <a:rPr lang="el-GR" sz="4000" dirty="0">
                <a:solidFill>
                  <a:schemeClr val="bg1"/>
                </a:solidFill>
                <a:latin typeface="Arial" pitchFamily="34" charset="0"/>
                <a:ea typeface="+mj-ea"/>
                <a:cs typeface="Arial" pitchFamily="34" charset="0"/>
              </a:rPr>
              <a:t>Διαδικτύου </a:t>
            </a:r>
            <a:r>
              <a:rPr lang="en-US" sz="4000" dirty="0" smtClean="0">
                <a:solidFill>
                  <a:schemeClr val="bg1"/>
                </a:solidFill>
                <a:latin typeface="Arial" pitchFamily="34" charset="0"/>
                <a:ea typeface="+mj-ea"/>
                <a:cs typeface="Arial" pitchFamily="34" charset="0"/>
              </a:rPr>
              <a:t> </a:t>
            </a:r>
            <a:r>
              <a:rPr lang="en-US" sz="4000" dirty="0">
                <a:solidFill>
                  <a:schemeClr val="bg1"/>
                </a:solidFill>
                <a:latin typeface="Arial" pitchFamily="34" charset="0"/>
                <a:ea typeface="+mj-ea"/>
                <a:cs typeface="Arial" pitchFamily="34" charset="0"/>
              </a:rPr>
              <a:t>(1:2)</a:t>
            </a:r>
          </a:p>
        </p:txBody>
      </p:sp>
      <p:sp>
        <p:nvSpPr>
          <p:cNvPr id="15" name="Rectangle 14"/>
          <p:cNvSpPr/>
          <p:nvPr/>
        </p:nvSpPr>
        <p:spPr>
          <a:xfrm>
            <a:off x="457200" y="274638"/>
            <a:ext cx="762000" cy="1325562"/>
          </a:xfrm>
          <a:prstGeom prst="rect">
            <a:avLst/>
          </a:prstGeom>
          <a:solidFill>
            <a:srgbClr val="4B649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6" name="Rectangle 15"/>
          <p:cNvSpPr/>
          <p:nvPr/>
        </p:nvSpPr>
        <p:spPr>
          <a:xfrm>
            <a:off x="7927975" y="274638"/>
            <a:ext cx="762000" cy="1325562"/>
          </a:xfrm>
          <a:prstGeom prst="rect">
            <a:avLst/>
          </a:prstGeom>
          <a:solidFill>
            <a:srgbClr val="4B649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7" name="Rectangle 16"/>
          <p:cNvSpPr/>
          <p:nvPr/>
        </p:nvSpPr>
        <p:spPr>
          <a:xfrm>
            <a:off x="457200" y="274638"/>
            <a:ext cx="8229600" cy="1325562"/>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xmlns="" val="647393043"/>
              </p:ext>
            </p:extLst>
          </p:nvPr>
        </p:nvGraphicFramePr>
        <p:xfrm>
          <a:off x="457200" y="1600200"/>
          <a:ext cx="8229600" cy="4495800"/>
        </p:xfrm>
        <a:graphic>
          <a:graphicData uri="http://schemas.openxmlformats.org/drawingml/2006/table">
            <a:tbl>
              <a:tblPr firstRow="1" bandRow="1">
                <a:tableStyleId>{5940675A-B579-460E-94D1-54222C63F5DA}</a:tableStyleId>
              </a:tblPr>
              <a:tblGrid>
                <a:gridCol w="4114800"/>
                <a:gridCol w="4114800"/>
              </a:tblGrid>
              <a:tr h="2247900">
                <a:tc>
                  <a:txBody>
                    <a:bodyPr/>
                    <a:lstStyle/>
                    <a:p>
                      <a:pPr marL="457200" indent="-457200">
                        <a:lnSpc>
                          <a:spcPct val="125000"/>
                        </a:lnSpc>
                        <a:buFont typeface="Arial" pitchFamily="34" charset="0"/>
                        <a:buChar char="•"/>
                      </a:pPr>
                      <a:r>
                        <a:rPr lang="el-GR" sz="3000" dirty="0" smtClean="0">
                          <a:solidFill>
                            <a:schemeClr val="bg1">
                              <a:lumMod val="50000"/>
                            </a:schemeClr>
                          </a:solidFill>
                          <a:latin typeface="Arial" pitchFamily="34" charset="0"/>
                          <a:cs typeface="Arial" pitchFamily="34" charset="0"/>
                        </a:rPr>
                        <a:t>Πληροφόρηση και ψυχαγωγία</a:t>
                      </a:r>
                    </a:p>
                  </a:txBody>
                  <a:tcPr/>
                </a:tc>
                <a:tc>
                  <a:txBody>
                    <a:bodyPr/>
                    <a:lstStyle/>
                    <a:p>
                      <a:pPr marL="465138" indent="-465138">
                        <a:lnSpc>
                          <a:spcPct val="125000"/>
                        </a:lnSpc>
                        <a:buFont typeface="Arial" pitchFamily="34" charset="0"/>
                        <a:buChar char="•"/>
                      </a:pPr>
                      <a:r>
                        <a:rPr lang="el-GR" sz="3000" dirty="0" smtClean="0">
                          <a:solidFill>
                            <a:schemeClr val="bg1">
                              <a:lumMod val="50000"/>
                            </a:schemeClr>
                          </a:solidFill>
                          <a:latin typeface="Arial" pitchFamily="34" charset="0"/>
                          <a:cs typeface="Arial" pitchFamily="34" charset="0"/>
                        </a:rPr>
                        <a:t>Άσκηση επιρροής</a:t>
                      </a:r>
                    </a:p>
                  </a:txBody>
                  <a:tcPr/>
                </a:tc>
              </a:tr>
              <a:tr h="2247900">
                <a:tc>
                  <a:txBody>
                    <a:bodyPr/>
                    <a:lstStyle/>
                    <a:p>
                      <a:pPr marL="465138" indent="-465138">
                        <a:lnSpc>
                          <a:spcPct val="125000"/>
                        </a:lnSpc>
                        <a:buFont typeface="Arial" pitchFamily="34" charset="0"/>
                        <a:buChar char="•"/>
                      </a:pPr>
                      <a:r>
                        <a:rPr lang="el-GR" sz="3000" dirty="0" smtClean="0">
                          <a:latin typeface="Arial" pitchFamily="34" charset="0"/>
                          <a:cs typeface="Arial" pitchFamily="34" charset="0"/>
                        </a:rPr>
                        <a:t>Πώληση προϊόντων και υπηρεσιών</a:t>
                      </a:r>
                    </a:p>
                  </a:txBody>
                  <a:tcPr/>
                </a:tc>
                <a:tc>
                  <a:txBody>
                    <a:bodyPr/>
                    <a:lstStyle/>
                    <a:p>
                      <a:pPr marL="465138" indent="-465138">
                        <a:lnSpc>
                          <a:spcPct val="125000"/>
                        </a:lnSpc>
                        <a:buFont typeface="Arial" pitchFamily="34" charset="0"/>
                        <a:buChar char="•"/>
                      </a:pPr>
                      <a:r>
                        <a:rPr lang="el-GR" sz="3000" dirty="0" smtClean="0">
                          <a:latin typeface="Arial" pitchFamily="34" charset="0"/>
                          <a:cs typeface="Arial" pitchFamily="34" charset="0"/>
                        </a:rPr>
                        <a:t>Διευκόλυνση των εκτός Διαδικτύου σχέσεων</a:t>
                      </a:r>
                    </a:p>
                  </a:txBody>
                  <a:tcPr/>
                </a:tc>
              </a:tr>
            </a:tbl>
          </a:graphicData>
        </a:graphic>
      </p:graphicFrame>
      <p:sp>
        <p:nvSpPr>
          <p:cNvPr id="23566" name="Title 12"/>
          <p:cNvSpPr>
            <a:spLocks noGrp="1"/>
          </p:cNvSpPr>
          <p:nvPr>
            <p:ph type="title"/>
          </p:nvPr>
        </p:nvSpPr>
        <p:spPr/>
        <p:txBody>
          <a:bodyPr/>
          <a:lstStyle/>
          <a:p>
            <a:endParaRPr lang="en-US" smtClean="0"/>
          </a:p>
        </p:txBody>
      </p:sp>
      <p:sp>
        <p:nvSpPr>
          <p:cNvPr id="14" name="Title 3"/>
          <p:cNvSpPr txBox="1">
            <a:spLocks/>
          </p:cNvSpPr>
          <p:nvPr/>
        </p:nvSpPr>
        <p:spPr>
          <a:xfrm>
            <a:off x="457200" y="274638"/>
            <a:ext cx="8229600" cy="1325562"/>
          </a:xfrm>
          <a:prstGeom prst="rect">
            <a:avLst/>
          </a:prstGeom>
          <a:solidFill>
            <a:srgbClr val="D25F14"/>
          </a:solidFill>
          <a:ln>
            <a:noFill/>
          </a:ln>
        </p:spPr>
        <p:txBody>
          <a:bodyPr anchor="ctr">
            <a:normAutofit/>
          </a:bodyPr>
          <a:lstStyle/>
          <a:p>
            <a:pPr algn="ctr" fontAlgn="auto">
              <a:spcAft>
                <a:spcPts val="0"/>
              </a:spcAft>
              <a:defRPr/>
            </a:pPr>
            <a:r>
              <a:rPr lang="el-GR" sz="4400" dirty="0">
                <a:solidFill>
                  <a:schemeClr val="bg1"/>
                </a:solidFill>
                <a:latin typeface="Arial" pitchFamily="34" charset="0"/>
                <a:cs typeface="Arial" pitchFamily="34" charset="0"/>
              </a:rPr>
              <a:t>Στρατηγική </a:t>
            </a:r>
            <a:r>
              <a:rPr lang="el-GR" sz="4400" dirty="0" smtClean="0">
                <a:solidFill>
                  <a:schemeClr val="bg1"/>
                </a:solidFill>
                <a:latin typeface="Arial" pitchFamily="34" charset="0"/>
                <a:cs typeface="Arial" pitchFamily="34" charset="0"/>
              </a:rPr>
              <a:t>Διαδικτύου </a:t>
            </a:r>
            <a:r>
              <a:rPr lang="en-US" sz="4400" dirty="0" smtClean="0">
                <a:solidFill>
                  <a:schemeClr val="bg1"/>
                </a:solidFill>
                <a:latin typeface="Arial" pitchFamily="34" charset="0"/>
                <a:ea typeface="+mj-ea"/>
                <a:cs typeface="Arial" pitchFamily="34" charset="0"/>
              </a:rPr>
              <a:t>(1:2</a:t>
            </a:r>
            <a:r>
              <a:rPr lang="en-US" sz="4400" dirty="0">
                <a:solidFill>
                  <a:schemeClr val="bg1"/>
                </a:solidFill>
                <a:latin typeface="Arial" pitchFamily="34" charset="0"/>
                <a:ea typeface="+mj-ea"/>
                <a:cs typeface="Arial" pitchFamily="34" charset="0"/>
              </a:rPr>
              <a:t>)</a:t>
            </a:r>
          </a:p>
        </p:txBody>
      </p:sp>
      <p:sp>
        <p:nvSpPr>
          <p:cNvPr id="15" name="Rectangle 14"/>
          <p:cNvSpPr/>
          <p:nvPr/>
        </p:nvSpPr>
        <p:spPr>
          <a:xfrm>
            <a:off x="457200" y="274638"/>
            <a:ext cx="762000" cy="1325562"/>
          </a:xfrm>
          <a:prstGeom prst="rect">
            <a:avLst/>
          </a:prstGeom>
          <a:solidFill>
            <a:srgbClr val="4B649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6" name="Rectangle 15"/>
          <p:cNvSpPr/>
          <p:nvPr/>
        </p:nvSpPr>
        <p:spPr>
          <a:xfrm>
            <a:off x="7927975" y="274638"/>
            <a:ext cx="762000" cy="1325562"/>
          </a:xfrm>
          <a:prstGeom prst="rect">
            <a:avLst/>
          </a:prstGeom>
          <a:solidFill>
            <a:srgbClr val="4B649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7" name="Rectangle 16"/>
          <p:cNvSpPr/>
          <p:nvPr/>
        </p:nvSpPr>
        <p:spPr>
          <a:xfrm>
            <a:off x="457200" y="274638"/>
            <a:ext cx="8229600" cy="1325562"/>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Content Placeholder 4"/>
          <p:cNvSpPr>
            <a:spLocks noGrp="1"/>
          </p:cNvSpPr>
          <p:nvPr>
            <p:ph idx="1"/>
          </p:nvPr>
        </p:nvSpPr>
        <p:spPr>
          <a:ln>
            <a:solidFill>
              <a:schemeClr val="tx1"/>
            </a:solidFill>
          </a:ln>
        </p:spPr>
        <p:txBody>
          <a:bodyPr/>
          <a:lstStyle/>
          <a:p>
            <a:pPr marL="465138" indent="-465138">
              <a:lnSpc>
                <a:spcPct val="125000"/>
              </a:lnSpc>
              <a:spcBef>
                <a:spcPct val="0"/>
              </a:spcBef>
            </a:pPr>
            <a:r>
              <a:rPr lang="el-GR" sz="3000" dirty="0">
                <a:latin typeface="Arial" charset="0"/>
                <a:cs typeface="Arial" charset="0"/>
              </a:rPr>
              <a:t>URL (ενιαίος </a:t>
            </a:r>
            <a:r>
              <a:rPr lang="el-GR" sz="3000" dirty="0" err="1" smtClean="0">
                <a:latin typeface="Arial" charset="0"/>
                <a:cs typeface="Arial" charset="0"/>
              </a:rPr>
              <a:t>εντοπιστής</a:t>
            </a:r>
            <a:r>
              <a:rPr lang="el-GR" sz="3000" dirty="0" smtClean="0">
                <a:latin typeface="Arial" charset="0"/>
                <a:cs typeface="Arial" charset="0"/>
              </a:rPr>
              <a:t>) </a:t>
            </a:r>
          </a:p>
          <a:p>
            <a:pPr marL="465138" indent="-465138">
              <a:lnSpc>
                <a:spcPct val="125000"/>
              </a:lnSpc>
              <a:spcBef>
                <a:spcPct val="0"/>
              </a:spcBef>
            </a:pPr>
            <a:r>
              <a:rPr lang="el-GR" sz="3000" dirty="0">
                <a:latin typeface="Arial" charset="0"/>
                <a:cs typeface="Arial" charset="0"/>
              </a:rPr>
              <a:t>Σύστημα Ονομάτων Τομέα </a:t>
            </a:r>
            <a:endParaRPr lang="el-GR" sz="3000" dirty="0" smtClean="0">
              <a:latin typeface="Arial" charset="0"/>
              <a:cs typeface="Arial" charset="0"/>
            </a:endParaRPr>
          </a:p>
          <a:p>
            <a:pPr marL="465138" indent="-465138">
              <a:lnSpc>
                <a:spcPct val="125000"/>
              </a:lnSpc>
              <a:spcBef>
                <a:spcPct val="0"/>
              </a:spcBef>
            </a:pPr>
            <a:r>
              <a:rPr lang="el-GR" sz="3000" dirty="0" smtClean="0">
                <a:latin typeface="Arial" charset="0"/>
                <a:cs typeface="Arial" charset="0"/>
              </a:rPr>
              <a:t>Πρωτόκολλο </a:t>
            </a:r>
            <a:r>
              <a:rPr lang="el-GR" sz="3000" dirty="0">
                <a:latin typeface="Arial" charset="0"/>
                <a:cs typeface="Arial" charset="0"/>
              </a:rPr>
              <a:t>μεταφοράς υπερκειμένου </a:t>
            </a:r>
            <a:r>
              <a:rPr lang="en-US" sz="3000" dirty="0" smtClean="0">
                <a:latin typeface="Arial" charset="0"/>
                <a:cs typeface="Arial" charset="0"/>
              </a:rPr>
              <a:t>(http://)</a:t>
            </a:r>
          </a:p>
          <a:p>
            <a:pPr marL="465138" indent="-465138">
              <a:lnSpc>
                <a:spcPct val="125000"/>
              </a:lnSpc>
              <a:spcBef>
                <a:spcPct val="0"/>
              </a:spcBef>
            </a:pPr>
            <a:r>
              <a:rPr lang="el-GR" sz="3000" dirty="0" smtClean="0">
                <a:latin typeface="Arial" charset="0"/>
                <a:cs typeface="Arial" charset="0"/>
              </a:rPr>
              <a:t>Πρωτόκολλο </a:t>
            </a:r>
            <a:r>
              <a:rPr lang="el-GR" sz="3000" dirty="0">
                <a:latin typeface="Arial" charset="0"/>
                <a:cs typeface="Arial" charset="0"/>
              </a:rPr>
              <a:t>μεταφοράς </a:t>
            </a:r>
            <a:r>
              <a:rPr lang="el-GR" sz="3000" dirty="0" smtClean="0">
                <a:latin typeface="Arial" charset="0"/>
                <a:cs typeface="Arial" charset="0"/>
              </a:rPr>
              <a:t>αρχείων </a:t>
            </a:r>
            <a:r>
              <a:rPr lang="en-US" sz="3000" dirty="0" smtClean="0">
                <a:latin typeface="Arial" charset="0"/>
                <a:cs typeface="Arial" charset="0"/>
              </a:rPr>
              <a:t>(ftp://)</a:t>
            </a:r>
          </a:p>
          <a:p>
            <a:pPr marL="465138" indent="-465138">
              <a:lnSpc>
                <a:spcPct val="125000"/>
              </a:lnSpc>
              <a:spcBef>
                <a:spcPct val="0"/>
              </a:spcBef>
            </a:pPr>
            <a:r>
              <a:rPr lang="el-GR" sz="3000" dirty="0" smtClean="0">
                <a:latin typeface="Arial" charset="0"/>
                <a:cs typeface="Arial" charset="0"/>
              </a:rPr>
              <a:t>Τομέας </a:t>
            </a:r>
            <a:r>
              <a:rPr lang="el-GR" sz="3000" dirty="0">
                <a:latin typeface="Arial" charset="0"/>
                <a:cs typeface="Arial" charset="0"/>
              </a:rPr>
              <a:t>πρώτου επιπέδου </a:t>
            </a:r>
            <a:endParaRPr lang="en-US" sz="3000" dirty="0" smtClean="0">
              <a:latin typeface="Arial" charset="0"/>
              <a:cs typeface="Arial" charset="0"/>
            </a:endParaRPr>
          </a:p>
        </p:txBody>
      </p:sp>
      <p:sp>
        <p:nvSpPr>
          <p:cNvPr id="25604" name="Title 10"/>
          <p:cNvSpPr>
            <a:spLocks noGrp="1"/>
          </p:cNvSpPr>
          <p:nvPr>
            <p:ph type="title"/>
          </p:nvPr>
        </p:nvSpPr>
        <p:spPr/>
        <p:txBody>
          <a:bodyPr/>
          <a:lstStyle/>
          <a:p>
            <a:endParaRPr lang="en-US" smtClean="0"/>
          </a:p>
        </p:txBody>
      </p:sp>
      <p:sp>
        <p:nvSpPr>
          <p:cNvPr id="12" name="Title 3"/>
          <p:cNvSpPr txBox="1">
            <a:spLocks/>
          </p:cNvSpPr>
          <p:nvPr/>
        </p:nvSpPr>
        <p:spPr>
          <a:xfrm>
            <a:off x="457200" y="274638"/>
            <a:ext cx="8229600" cy="1325562"/>
          </a:xfrm>
          <a:prstGeom prst="rect">
            <a:avLst/>
          </a:prstGeom>
          <a:solidFill>
            <a:srgbClr val="D25F14"/>
          </a:solidFill>
          <a:ln>
            <a:noFill/>
          </a:ln>
        </p:spPr>
        <p:txBody>
          <a:bodyPr anchor="ctr">
            <a:normAutofit/>
          </a:bodyPr>
          <a:lstStyle/>
          <a:p>
            <a:pPr algn="ctr" fontAlgn="auto">
              <a:spcAft>
                <a:spcPts val="0"/>
              </a:spcAft>
              <a:defRPr/>
            </a:pPr>
            <a:r>
              <a:rPr lang="el-GR" sz="4000" dirty="0" err="1">
                <a:solidFill>
                  <a:schemeClr val="bg1"/>
                </a:solidFill>
                <a:latin typeface="Arial" pitchFamily="34" charset="0"/>
                <a:ea typeface="+mj-ea"/>
                <a:cs typeface="Arial" pitchFamily="34" charset="0"/>
              </a:rPr>
              <a:t>Ονοματοδοσία</a:t>
            </a:r>
            <a:r>
              <a:rPr lang="el-GR" sz="4000" dirty="0">
                <a:solidFill>
                  <a:schemeClr val="bg1"/>
                </a:solidFill>
                <a:latin typeface="Arial" pitchFamily="34" charset="0"/>
                <a:ea typeface="+mj-ea"/>
                <a:cs typeface="Arial" pitchFamily="34" charset="0"/>
              </a:rPr>
              <a:t> ιστοσελίδων </a:t>
            </a:r>
            <a:endParaRPr lang="en-US" sz="4000" dirty="0">
              <a:solidFill>
                <a:schemeClr val="bg1"/>
              </a:solidFill>
              <a:latin typeface="Arial" pitchFamily="34" charset="0"/>
              <a:ea typeface="+mj-ea"/>
              <a:cs typeface="Arial" pitchFamily="34" charset="0"/>
            </a:endParaRPr>
          </a:p>
        </p:txBody>
      </p:sp>
      <p:sp>
        <p:nvSpPr>
          <p:cNvPr id="13" name="Rectangle 12"/>
          <p:cNvSpPr/>
          <p:nvPr/>
        </p:nvSpPr>
        <p:spPr>
          <a:xfrm>
            <a:off x="457200" y="274638"/>
            <a:ext cx="762000" cy="1325562"/>
          </a:xfrm>
          <a:prstGeom prst="rect">
            <a:avLst/>
          </a:prstGeom>
          <a:solidFill>
            <a:srgbClr val="4B649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4" name="Rectangle 13"/>
          <p:cNvSpPr/>
          <p:nvPr/>
        </p:nvSpPr>
        <p:spPr>
          <a:xfrm>
            <a:off x="7927975" y="274638"/>
            <a:ext cx="762000" cy="1325562"/>
          </a:xfrm>
          <a:prstGeom prst="rect">
            <a:avLst/>
          </a:prstGeom>
          <a:solidFill>
            <a:srgbClr val="4B649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5" name="Rectangle 14"/>
          <p:cNvSpPr/>
          <p:nvPr/>
        </p:nvSpPr>
        <p:spPr>
          <a:xfrm>
            <a:off x="457200" y="274638"/>
            <a:ext cx="8229600" cy="1325562"/>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Content Placeholder 4"/>
          <p:cNvSpPr>
            <a:spLocks noGrp="1"/>
          </p:cNvSpPr>
          <p:nvPr>
            <p:ph idx="1"/>
          </p:nvPr>
        </p:nvSpPr>
        <p:spPr>
          <a:ln>
            <a:solidFill>
              <a:schemeClr val="tx1"/>
            </a:solidFill>
          </a:ln>
        </p:spPr>
        <p:txBody>
          <a:bodyPr/>
          <a:lstStyle/>
          <a:p>
            <a:pPr marL="465138" indent="-465138">
              <a:lnSpc>
                <a:spcPct val="125000"/>
              </a:lnSpc>
              <a:spcBef>
                <a:spcPct val="0"/>
              </a:spcBef>
            </a:pPr>
            <a:r>
              <a:rPr lang="en-US" sz="3000" dirty="0" smtClean="0">
                <a:latin typeface="Arial" charset="0"/>
                <a:cs typeface="Arial" charset="0"/>
              </a:rPr>
              <a:t>Internet Corporation for Assigned Names and Numbers </a:t>
            </a:r>
            <a:r>
              <a:rPr lang="el-GR" sz="3000" dirty="0" err="1">
                <a:latin typeface="Arial" charset="0"/>
                <a:cs typeface="Arial" charset="0"/>
              </a:rPr>
              <a:t>Numbers</a:t>
            </a:r>
            <a:r>
              <a:rPr lang="el-GR" sz="3000" dirty="0">
                <a:latin typeface="Arial" charset="0"/>
                <a:cs typeface="Arial" charset="0"/>
              </a:rPr>
              <a:t> (ICANN – Διαδικτυακή Εταιρεία Ονοματοδοσίας και </a:t>
            </a:r>
            <a:r>
              <a:rPr lang="el-GR" sz="3000" dirty="0" err="1">
                <a:latin typeface="Arial" charset="0"/>
                <a:cs typeface="Arial" charset="0"/>
              </a:rPr>
              <a:t>Αριθμοδότησης</a:t>
            </a:r>
            <a:r>
              <a:rPr lang="el-GR" sz="3000" dirty="0" smtClean="0">
                <a:latin typeface="Arial" charset="0"/>
                <a:cs typeface="Arial" charset="0"/>
              </a:rPr>
              <a:t>)</a:t>
            </a:r>
          </a:p>
          <a:p>
            <a:pPr marL="465138" indent="-465138">
              <a:lnSpc>
                <a:spcPct val="125000"/>
              </a:lnSpc>
              <a:spcBef>
                <a:spcPct val="0"/>
              </a:spcBef>
            </a:pPr>
            <a:r>
              <a:rPr lang="el-GR" sz="3000" dirty="0" smtClean="0">
                <a:latin typeface="Arial" charset="0"/>
                <a:cs typeface="Arial" charset="0"/>
              </a:rPr>
              <a:t>Δικαστικές διαμάχες</a:t>
            </a:r>
          </a:p>
          <a:p>
            <a:pPr marL="465138" indent="-465138">
              <a:lnSpc>
                <a:spcPct val="125000"/>
              </a:lnSpc>
              <a:spcBef>
                <a:spcPct val="0"/>
              </a:spcBef>
            </a:pPr>
            <a:r>
              <a:rPr lang="el-GR" sz="3000" dirty="0" err="1" smtClean="0">
                <a:latin typeface="Arial" charset="0"/>
                <a:cs typeface="Arial" charset="0"/>
              </a:rPr>
              <a:t>Κυβερνοκατάληψη</a:t>
            </a:r>
            <a:r>
              <a:rPr lang="el-GR" sz="3000" dirty="0" smtClean="0">
                <a:latin typeface="Arial" charset="0"/>
                <a:cs typeface="Arial" charset="0"/>
              </a:rPr>
              <a:t> (</a:t>
            </a:r>
            <a:r>
              <a:rPr lang="en-US" sz="3000" dirty="0" smtClean="0">
                <a:latin typeface="Arial" charset="0"/>
                <a:cs typeface="Arial" charset="0"/>
              </a:rPr>
              <a:t>cybersquatting</a:t>
            </a:r>
            <a:r>
              <a:rPr lang="el-GR" sz="3000" dirty="0" smtClean="0">
                <a:latin typeface="Arial" charset="0"/>
                <a:cs typeface="Arial" charset="0"/>
              </a:rPr>
              <a:t>)</a:t>
            </a:r>
            <a:r>
              <a:rPr lang="en-US" sz="3000" dirty="0" smtClean="0">
                <a:latin typeface="Arial" charset="0"/>
                <a:cs typeface="Arial" charset="0"/>
              </a:rPr>
              <a:t> </a:t>
            </a:r>
            <a:r>
              <a:rPr lang="el-GR" sz="3000" dirty="0">
                <a:latin typeface="Arial" charset="0"/>
                <a:cs typeface="Arial" charset="0"/>
              </a:rPr>
              <a:t>και «πειρατεία </a:t>
            </a:r>
            <a:r>
              <a:rPr lang="en-GB" sz="3000" dirty="0">
                <a:latin typeface="Arial" charset="0"/>
                <a:cs typeface="Arial" charset="0"/>
              </a:rPr>
              <a:t>URL</a:t>
            </a:r>
            <a:r>
              <a:rPr lang="en-GB" sz="3000" dirty="0" smtClean="0">
                <a:latin typeface="Arial" charset="0"/>
                <a:cs typeface="Arial" charset="0"/>
              </a:rPr>
              <a:t>»</a:t>
            </a:r>
            <a:r>
              <a:rPr lang="el-GR" sz="3000" dirty="0" smtClean="0">
                <a:latin typeface="Arial" charset="0"/>
                <a:cs typeface="Arial" charset="0"/>
              </a:rPr>
              <a:t> (</a:t>
            </a:r>
            <a:r>
              <a:rPr lang="en-US" sz="3000" dirty="0" err="1" smtClean="0">
                <a:latin typeface="Arial" charset="0"/>
                <a:cs typeface="Arial" charset="0"/>
              </a:rPr>
              <a:t>typosquatting</a:t>
            </a:r>
            <a:r>
              <a:rPr lang="el-GR" sz="3000" dirty="0" smtClean="0">
                <a:latin typeface="Arial" charset="0"/>
                <a:cs typeface="Arial" charset="0"/>
              </a:rPr>
              <a:t>)</a:t>
            </a:r>
            <a:endParaRPr lang="en-US" sz="3000" dirty="0" smtClean="0">
              <a:latin typeface="Arial" charset="0"/>
              <a:cs typeface="Arial" charset="0"/>
            </a:endParaRPr>
          </a:p>
        </p:txBody>
      </p:sp>
      <p:sp>
        <p:nvSpPr>
          <p:cNvPr id="27652" name="Title 10"/>
          <p:cNvSpPr>
            <a:spLocks noGrp="1"/>
          </p:cNvSpPr>
          <p:nvPr>
            <p:ph type="title"/>
          </p:nvPr>
        </p:nvSpPr>
        <p:spPr/>
        <p:txBody>
          <a:bodyPr/>
          <a:lstStyle/>
          <a:p>
            <a:endParaRPr lang="en-US" smtClean="0"/>
          </a:p>
        </p:txBody>
      </p:sp>
      <p:sp>
        <p:nvSpPr>
          <p:cNvPr id="12" name="Title 3"/>
          <p:cNvSpPr txBox="1">
            <a:spLocks/>
          </p:cNvSpPr>
          <p:nvPr/>
        </p:nvSpPr>
        <p:spPr>
          <a:xfrm>
            <a:off x="457200" y="274638"/>
            <a:ext cx="8229600" cy="1325562"/>
          </a:xfrm>
          <a:prstGeom prst="rect">
            <a:avLst/>
          </a:prstGeom>
          <a:solidFill>
            <a:srgbClr val="D25F14"/>
          </a:solidFill>
          <a:ln>
            <a:noFill/>
          </a:ln>
        </p:spPr>
        <p:txBody>
          <a:bodyPr anchor="ctr">
            <a:normAutofit lnSpcReduction="10000"/>
          </a:bodyPr>
          <a:lstStyle/>
          <a:p>
            <a:pPr algn="ctr" fontAlgn="auto">
              <a:spcAft>
                <a:spcPts val="0"/>
              </a:spcAft>
              <a:defRPr/>
            </a:pPr>
            <a:r>
              <a:rPr lang="el-GR" sz="4400" dirty="0">
                <a:solidFill>
                  <a:schemeClr val="bg1"/>
                </a:solidFill>
                <a:latin typeface="Arial" pitchFamily="34" charset="0"/>
                <a:ea typeface="+mj-ea"/>
                <a:cs typeface="Arial" pitchFamily="34" charset="0"/>
              </a:rPr>
              <a:t>Διαχείριση των ονομάτων </a:t>
            </a:r>
            <a:r>
              <a:rPr lang="el-GR" sz="4400" dirty="0" smtClean="0">
                <a:solidFill>
                  <a:schemeClr val="bg1"/>
                </a:solidFill>
                <a:latin typeface="Arial" pitchFamily="34" charset="0"/>
                <a:ea typeface="+mj-ea"/>
                <a:cs typeface="Arial" pitchFamily="34" charset="0"/>
              </a:rPr>
              <a:t>χώρου</a:t>
            </a:r>
            <a:endParaRPr lang="en-US" sz="4400" dirty="0">
              <a:solidFill>
                <a:schemeClr val="bg1"/>
              </a:solidFill>
              <a:latin typeface="Arial" pitchFamily="34" charset="0"/>
              <a:ea typeface="+mj-ea"/>
              <a:cs typeface="Arial" pitchFamily="34" charset="0"/>
            </a:endParaRPr>
          </a:p>
        </p:txBody>
      </p:sp>
      <p:sp>
        <p:nvSpPr>
          <p:cNvPr id="13" name="Rectangle 12"/>
          <p:cNvSpPr/>
          <p:nvPr/>
        </p:nvSpPr>
        <p:spPr>
          <a:xfrm>
            <a:off x="457200" y="274638"/>
            <a:ext cx="762000" cy="1325562"/>
          </a:xfrm>
          <a:prstGeom prst="rect">
            <a:avLst/>
          </a:prstGeom>
          <a:solidFill>
            <a:srgbClr val="4B649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4" name="Rectangle 13"/>
          <p:cNvSpPr/>
          <p:nvPr/>
        </p:nvSpPr>
        <p:spPr>
          <a:xfrm>
            <a:off x="7927975" y="274638"/>
            <a:ext cx="762000" cy="1325562"/>
          </a:xfrm>
          <a:prstGeom prst="rect">
            <a:avLst/>
          </a:prstGeom>
          <a:solidFill>
            <a:srgbClr val="4B649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5" name="Rectangle 14"/>
          <p:cNvSpPr/>
          <p:nvPr/>
        </p:nvSpPr>
        <p:spPr>
          <a:xfrm>
            <a:off x="457200" y="274638"/>
            <a:ext cx="8229600" cy="1325562"/>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Content Placeholder 7"/>
          <p:cNvSpPr>
            <a:spLocks noGrp="1"/>
          </p:cNvSpPr>
          <p:nvPr>
            <p:ph sz="half" idx="2"/>
          </p:nvPr>
        </p:nvSpPr>
        <p:spPr>
          <a:xfrm>
            <a:off x="457200" y="1600201"/>
            <a:ext cx="8229600" cy="2514600"/>
          </a:xfrm>
          <a:ln>
            <a:solidFill>
              <a:schemeClr val="tx1"/>
            </a:solidFill>
          </a:ln>
        </p:spPr>
        <p:txBody>
          <a:bodyPr/>
          <a:lstStyle/>
          <a:p>
            <a:pPr marL="465138" indent="-465138">
              <a:lnSpc>
                <a:spcPct val="125000"/>
              </a:lnSpc>
              <a:spcBef>
                <a:spcPct val="0"/>
              </a:spcBef>
            </a:pPr>
            <a:r>
              <a:rPr lang="el-GR" sz="3000" dirty="0">
                <a:latin typeface="Arial" charset="0"/>
                <a:cs typeface="Arial" charset="0"/>
              </a:rPr>
              <a:t>Ι</a:t>
            </a:r>
            <a:r>
              <a:rPr lang="el-GR" sz="3000" dirty="0" smtClean="0">
                <a:latin typeface="Arial" charset="0"/>
                <a:cs typeface="Arial" charset="0"/>
              </a:rPr>
              <a:t>εραρχική αρχιτεκτονική</a:t>
            </a:r>
          </a:p>
          <a:p>
            <a:pPr marL="465138" indent="-465138">
              <a:lnSpc>
                <a:spcPct val="125000"/>
              </a:lnSpc>
              <a:spcBef>
                <a:spcPct val="0"/>
              </a:spcBef>
            </a:pPr>
            <a:r>
              <a:rPr lang="el-GR" sz="3000" dirty="0" smtClean="0">
                <a:latin typeface="Arial" charset="0"/>
                <a:cs typeface="Arial" charset="0"/>
              </a:rPr>
              <a:t>Πολυδιάστατη αρχιτεκτονική</a:t>
            </a:r>
          </a:p>
          <a:p>
            <a:pPr marL="465138" indent="-465138">
              <a:lnSpc>
                <a:spcPct val="125000"/>
              </a:lnSpc>
              <a:spcBef>
                <a:spcPct val="0"/>
              </a:spcBef>
            </a:pPr>
            <a:r>
              <a:rPr lang="el-GR" sz="3000" dirty="0" smtClean="0">
                <a:latin typeface="Arial" charset="0"/>
                <a:cs typeface="Arial" charset="0"/>
              </a:rPr>
              <a:t>Σειριακή </a:t>
            </a:r>
            <a:r>
              <a:rPr lang="el-GR" sz="3000" dirty="0">
                <a:latin typeface="Arial" charset="0"/>
                <a:cs typeface="Arial" charset="0"/>
              </a:rPr>
              <a:t>αρχιτεκτονική </a:t>
            </a:r>
            <a:endParaRPr lang="en-US" sz="3000" dirty="0" smtClean="0">
              <a:latin typeface="Arial" charset="0"/>
              <a:cs typeface="Arial" charset="0"/>
            </a:endParaRPr>
          </a:p>
        </p:txBody>
      </p:sp>
      <p:sp>
        <p:nvSpPr>
          <p:cNvPr id="29701" name="Title 15"/>
          <p:cNvSpPr>
            <a:spLocks noGrp="1"/>
          </p:cNvSpPr>
          <p:nvPr>
            <p:ph type="title"/>
          </p:nvPr>
        </p:nvSpPr>
        <p:spPr/>
        <p:txBody>
          <a:bodyPr/>
          <a:lstStyle/>
          <a:p>
            <a:endParaRPr lang="en-US" smtClean="0"/>
          </a:p>
        </p:txBody>
      </p:sp>
      <p:sp>
        <p:nvSpPr>
          <p:cNvPr id="17" name="Title 3"/>
          <p:cNvSpPr txBox="1">
            <a:spLocks/>
          </p:cNvSpPr>
          <p:nvPr/>
        </p:nvSpPr>
        <p:spPr>
          <a:xfrm>
            <a:off x="457200" y="274638"/>
            <a:ext cx="8229600" cy="1325562"/>
          </a:xfrm>
          <a:prstGeom prst="rect">
            <a:avLst/>
          </a:prstGeom>
          <a:solidFill>
            <a:srgbClr val="D25F14"/>
          </a:solidFill>
          <a:ln>
            <a:noFill/>
          </a:ln>
        </p:spPr>
        <p:txBody>
          <a:bodyPr anchor="ctr">
            <a:normAutofit/>
          </a:bodyPr>
          <a:lstStyle/>
          <a:p>
            <a:pPr algn="ctr" fontAlgn="auto">
              <a:spcAft>
                <a:spcPts val="0"/>
              </a:spcAft>
              <a:defRPr/>
            </a:pPr>
            <a:r>
              <a:rPr lang="el-GR" sz="4400" dirty="0">
                <a:solidFill>
                  <a:schemeClr val="bg1"/>
                </a:solidFill>
                <a:latin typeface="Arial" pitchFamily="34" charset="0"/>
                <a:ea typeface="+mj-ea"/>
                <a:cs typeface="Arial" pitchFamily="34" charset="0"/>
              </a:rPr>
              <a:t>Σχεδιασμός ιστοσελίδας</a:t>
            </a:r>
            <a:endParaRPr lang="en-US" sz="4400" dirty="0">
              <a:solidFill>
                <a:schemeClr val="bg1"/>
              </a:solidFill>
              <a:latin typeface="Arial" pitchFamily="34" charset="0"/>
              <a:ea typeface="+mj-ea"/>
              <a:cs typeface="Arial" pitchFamily="34" charset="0"/>
            </a:endParaRPr>
          </a:p>
        </p:txBody>
      </p:sp>
      <p:sp>
        <p:nvSpPr>
          <p:cNvPr id="18" name="Rectangle 17"/>
          <p:cNvSpPr/>
          <p:nvPr/>
        </p:nvSpPr>
        <p:spPr>
          <a:xfrm>
            <a:off x="457200" y="274638"/>
            <a:ext cx="762000" cy="1325562"/>
          </a:xfrm>
          <a:prstGeom prst="rect">
            <a:avLst/>
          </a:prstGeom>
          <a:solidFill>
            <a:srgbClr val="4B649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9" name="Rectangle 18"/>
          <p:cNvSpPr/>
          <p:nvPr/>
        </p:nvSpPr>
        <p:spPr>
          <a:xfrm>
            <a:off x="7927975" y="274638"/>
            <a:ext cx="762000" cy="1325562"/>
          </a:xfrm>
          <a:prstGeom prst="rect">
            <a:avLst/>
          </a:prstGeom>
          <a:solidFill>
            <a:srgbClr val="4B649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0" name="Rectangle 19"/>
          <p:cNvSpPr/>
          <p:nvPr/>
        </p:nvSpPr>
        <p:spPr>
          <a:xfrm>
            <a:off x="457200" y="274638"/>
            <a:ext cx="8229600" cy="1325562"/>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1204</TotalTime>
  <Words>6391</Words>
  <Application>Microsoft Office PowerPoint</Application>
  <PresentationFormat>Προβολή στην οθόνη (4:3)</PresentationFormat>
  <Paragraphs>243</Paragraphs>
  <Slides>23</Slides>
  <Notes>23</Notes>
  <HiddenSlides>0</HiddenSlides>
  <MMClips>0</MMClips>
  <ScaleCrop>false</ScaleCrop>
  <HeadingPairs>
    <vt:vector size="4" baseType="variant">
      <vt:variant>
        <vt:lpstr>Θέμα</vt:lpstr>
      </vt:variant>
      <vt:variant>
        <vt:i4>1</vt:i4>
      </vt:variant>
      <vt:variant>
        <vt:lpstr>Τίτλοι διαφανειών</vt:lpstr>
      </vt:variant>
      <vt:variant>
        <vt:i4>23</vt:i4>
      </vt:variant>
    </vt:vector>
  </HeadingPairs>
  <TitlesOfParts>
    <vt:vector size="24" baseType="lpstr">
      <vt:lpstr>Office Theme</vt:lpstr>
      <vt:lpstr>Διαφάνεια 1</vt:lpstr>
      <vt:lpstr>Κεφάλαιο 6: Παγκόσμιος ιστός και ηλεκτρονικό εμπόριο</vt:lpstr>
      <vt:lpstr>Μαθησιακοί στόχοι</vt:lpstr>
      <vt:lpstr>Κλάδος των έντυπων εφημερίδων</vt:lpstr>
      <vt:lpstr>Διαφάνεια 5</vt:lpstr>
      <vt:lpstr>Διαφάνεια 6</vt:lpstr>
      <vt:lpstr>Διαφάνεια 7</vt:lpstr>
      <vt:lpstr>Διαφάνεια 8</vt:lpstr>
      <vt:lpstr>Διαφάνεια 9</vt:lpstr>
      <vt:lpstr>Σχεδιασμός διεπαφής χρήστης</vt:lpstr>
      <vt:lpstr>Διαφάνεια 11</vt:lpstr>
      <vt:lpstr>Διαφάνεια 12</vt:lpstr>
      <vt:lpstr>Διαφάνεια 13</vt:lpstr>
      <vt:lpstr>Διαφάνεια 14</vt:lpstr>
      <vt:lpstr>Διαφάνεια 15</vt:lpstr>
      <vt:lpstr>Διαφάνεια 16</vt:lpstr>
      <vt:lpstr>Διαδικτυακή διαφήμιση (1:2)</vt:lpstr>
      <vt:lpstr>Διαφάνεια 18</vt:lpstr>
      <vt:lpstr>Web 2.0</vt:lpstr>
      <vt:lpstr>Περίληψη</vt:lpstr>
      <vt:lpstr>Μελέτη περίπτωσης 1:  NTT Docomo</vt:lpstr>
      <vt:lpstr>Διαφάνεια 22</vt:lpstr>
      <vt:lpstr>Διαφάνεια 23</vt:lpstr>
    </vt:vector>
  </TitlesOfParts>
  <Company>University of Richmond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6: The Web and E-Commerce</dc:title>
  <dc:creator>Information Services</dc:creator>
  <cp:lastModifiedBy>EPIMELEIA</cp:lastModifiedBy>
  <cp:revision>175</cp:revision>
  <cp:lastPrinted>2011-10-20T20:39:11Z</cp:lastPrinted>
  <dcterms:created xsi:type="dcterms:W3CDTF">2011-05-06T21:38:06Z</dcterms:created>
  <dcterms:modified xsi:type="dcterms:W3CDTF">2014-02-18T10:19:06Z</dcterms:modified>
</cp:coreProperties>
</file>