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7" r:id="rId3"/>
    <p:sldId id="258" r:id="rId4"/>
    <p:sldId id="260" r:id="rId5"/>
    <p:sldId id="261" r:id="rId6"/>
    <p:sldId id="299" r:id="rId7"/>
    <p:sldId id="265" r:id="rId8"/>
    <p:sldId id="264" r:id="rId9"/>
    <p:sldId id="263" r:id="rId10"/>
    <p:sldId id="266" r:id="rId11"/>
    <p:sldId id="268" r:id="rId12"/>
    <p:sldId id="269" r:id="rId13"/>
    <p:sldId id="267" r:id="rId14"/>
    <p:sldId id="270" r:id="rId15"/>
    <p:sldId id="271" r:id="rId16"/>
    <p:sldId id="272" r:id="rId17"/>
    <p:sldId id="28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7" r:id="rId38"/>
    <p:sldId id="298" r:id="rId39"/>
    <p:sldId id="295" r:id="rId40"/>
  </p:sldIdLst>
  <p:sldSz cx="11701463" cy="7200900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5400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10800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62013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216017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700223" algn="l" defTabSz="1080089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3240268" algn="l" defTabSz="1080089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780312" algn="l" defTabSz="1080089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4320357" algn="l" defTabSz="1080089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6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02" y="66"/>
      </p:cViewPr>
      <p:guideLst>
        <p:guide orient="horz" pos="2268"/>
        <p:guide pos="36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 bwMode="white">
          <a:xfrm>
            <a:off x="0" y="6269117"/>
            <a:ext cx="11701463" cy="93178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- Ορθογώνιο"/>
          <p:cNvSpPr/>
          <p:nvPr/>
        </p:nvSpPr>
        <p:spPr>
          <a:xfrm>
            <a:off x="-12189" y="6355796"/>
            <a:ext cx="2878642" cy="74842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5 - Ορθογώνιο"/>
          <p:cNvSpPr/>
          <p:nvPr/>
        </p:nvSpPr>
        <p:spPr>
          <a:xfrm>
            <a:off x="3018816" y="6345794"/>
            <a:ext cx="8682648" cy="75009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3022878" y="4240530"/>
            <a:ext cx="8288536" cy="192024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3022878" y="6352539"/>
            <a:ext cx="8581073" cy="720090"/>
          </a:xfrm>
        </p:spPr>
        <p:txBody>
          <a:bodyPr anchor="ctr">
            <a:normAutofit/>
          </a:bodyPr>
          <a:lstStyle>
            <a:lvl1pPr marL="0" indent="0" algn="l">
              <a:buNone/>
              <a:defRPr sz="3100">
                <a:solidFill>
                  <a:srgbClr val="FFFFFF"/>
                </a:solidFill>
              </a:defRPr>
            </a:lvl1pPr>
            <a:lvl2pPr marL="540045" indent="0" algn="ctr">
              <a:buNone/>
            </a:lvl2pPr>
            <a:lvl3pPr marL="1080089" indent="0" algn="ctr">
              <a:buNone/>
            </a:lvl3pPr>
            <a:lvl4pPr marL="1620134" indent="0" algn="ctr">
              <a:buNone/>
            </a:lvl4pPr>
            <a:lvl5pPr marL="2160179" indent="0" algn="ctr">
              <a:buNone/>
            </a:lvl5pPr>
            <a:lvl6pPr marL="2700223" indent="0" algn="ctr">
              <a:buNone/>
            </a:lvl6pPr>
            <a:lvl7pPr marL="3240268" indent="0" algn="ctr">
              <a:buNone/>
            </a:lvl7pPr>
            <a:lvl8pPr marL="3780312" indent="0" algn="ctr">
              <a:buNone/>
            </a:lvl8pPr>
            <a:lvl9pPr marL="4320357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7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97512" y="6372464"/>
            <a:ext cx="2632829" cy="720090"/>
          </a:xfrm>
        </p:spPr>
        <p:txBody>
          <a:bodyPr>
            <a:no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669396" y="248366"/>
            <a:ext cx="7508439" cy="383381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0238780" y="240030"/>
            <a:ext cx="1072634" cy="400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933024B-1832-4BC7-A587-ED27A263CC7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B83C-D48F-4775-A888-27F2A84210E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 bwMode="white">
          <a:xfrm>
            <a:off x="7800976" y="0"/>
            <a:ext cx="410364" cy="72009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- Ορθογώνιο"/>
          <p:cNvSpPr/>
          <p:nvPr/>
        </p:nvSpPr>
        <p:spPr>
          <a:xfrm>
            <a:off x="7859889" y="640080"/>
            <a:ext cx="292537" cy="656082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5 - Ορθογώνιο"/>
          <p:cNvSpPr/>
          <p:nvPr/>
        </p:nvSpPr>
        <p:spPr>
          <a:xfrm>
            <a:off x="7859889" y="0"/>
            <a:ext cx="292537" cy="56007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386049" y="640081"/>
            <a:ext cx="2632829" cy="5792391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85073" y="640080"/>
            <a:ext cx="7118390" cy="5792392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8386048" y="6560821"/>
            <a:ext cx="2827854" cy="38338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85074" y="6560821"/>
            <a:ext cx="7132611" cy="38338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 rot="5400000">
            <a:off x="7726123" y="123609"/>
            <a:ext cx="560070" cy="31285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EAE8-4F23-4197-8E04-895D40C2E0E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585073" y="291704"/>
            <a:ext cx="10531317" cy="1196816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85073" y="1680211"/>
            <a:ext cx="5168146" cy="2298621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5948244" y="1680211"/>
            <a:ext cx="5168146" cy="2298621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585073" y="4138851"/>
            <a:ext cx="5168146" cy="229862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5948244" y="4138851"/>
            <a:ext cx="5168146" cy="229862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5073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998000" y="6560820"/>
            <a:ext cx="3705463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86049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2BCAE-B294-4A6D-842E-F22A336DBDE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5073" y="291704"/>
            <a:ext cx="10531317" cy="1196816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585073" y="1680211"/>
            <a:ext cx="10531317" cy="2298621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85073" y="4138851"/>
            <a:ext cx="10531317" cy="229862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5073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998000" y="6560820"/>
            <a:ext cx="3705463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86049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C8BF9-F4C7-4661-A9F0-C322FE65C48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5073" y="291704"/>
            <a:ext cx="10531317" cy="1196816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585073" y="1680211"/>
            <a:ext cx="5168146" cy="4757261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948244" y="1680211"/>
            <a:ext cx="5168146" cy="4757261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5073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998000" y="6560820"/>
            <a:ext cx="3705463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86049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0D555-4735-4E26-9F42-F469163FF15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5073" y="291704"/>
            <a:ext cx="10531317" cy="1196816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85073" y="1680211"/>
            <a:ext cx="10531317" cy="2298621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85073" y="4138851"/>
            <a:ext cx="10531317" cy="229862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5073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998000" y="6560820"/>
            <a:ext cx="3705463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86049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8B951-AB1F-46EB-B76E-3688FD2569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5073" y="291704"/>
            <a:ext cx="10531317" cy="1196816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585073" y="1680211"/>
            <a:ext cx="5168146" cy="4757261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5948244" y="1680211"/>
            <a:ext cx="5168146" cy="2298621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5948244" y="4138851"/>
            <a:ext cx="5168146" cy="229862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5073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998000" y="6560820"/>
            <a:ext cx="3705463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86049" y="6555820"/>
            <a:ext cx="2730341" cy="48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A6772-D7AA-4419-A042-5511689966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83998" y="240030"/>
            <a:ext cx="10433805" cy="104013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783998" y="1680210"/>
            <a:ext cx="10433805" cy="472059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B225D-166C-4D37-B52C-626C8DEDDD2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 bwMode="white">
          <a:xfrm>
            <a:off x="0" y="1600200"/>
            <a:ext cx="11701463" cy="12001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- Ορθογώνιο"/>
          <p:cNvSpPr/>
          <p:nvPr/>
        </p:nvSpPr>
        <p:spPr>
          <a:xfrm>
            <a:off x="0" y="1680210"/>
            <a:ext cx="1657707" cy="10401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5 - Ορθογώνιο"/>
          <p:cNvSpPr/>
          <p:nvPr/>
        </p:nvSpPr>
        <p:spPr>
          <a:xfrm>
            <a:off x="1755219" y="1680210"/>
            <a:ext cx="9946244" cy="104013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755220" y="2880361"/>
            <a:ext cx="9115359" cy="1756886"/>
          </a:xfrm>
        </p:spPr>
        <p:txBody>
          <a:bodyPr/>
          <a:lstStyle>
            <a:lvl1pPr marL="0" indent="0">
              <a:buNone/>
              <a:defRPr sz="33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55220" y="1680210"/>
            <a:ext cx="9751219" cy="1040130"/>
          </a:xfrm>
        </p:spPr>
        <p:txBody>
          <a:bodyPr/>
          <a:lstStyle>
            <a:lvl1pPr algn="l">
              <a:buNone/>
              <a:defRPr sz="5200" b="0" cap="none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7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1840230"/>
            <a:ext cx="1657707" cy="736759"/>
          </a:xfrm>
        </p:spPr>
        <p:txBody>
          <a:bodyPr>
            <a:no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120213-9CFF-4385-AAAE-1782938A53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9" name="13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780097" y="1669045"/>
            <a:ext cx="4973122" cy="48006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9959" y="1669045"/>
            <a:ext cx="4973122" cy="48006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9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BAC8923-C4B6-4954-B70B-02868280B1B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11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2585" y="286702"/>
            <a:ext cx="10433805" cy="913448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780097" y="2560320"/>
            <a:ext cx="4973122" cy="376047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43268" y="2560320"/>
            <a:ext cx="4973122" cy="376047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6" name="15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780097" y="1840230"/>
            <a:ext cx="4973122" cy="672084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5" name="1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43268" y="1840230"/>
            <a:ext cx="4973122" cy="672084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7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11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3F4730E-EC31-41B0-A5D9-E2E2B3A1254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9" name="13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B0FC0-DD27-4401-AFB5-E3A5AADEF70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0" y="6560820"/>
            <a:ext cx="682585" cy="400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85ACA66-2C52-46AE-84B3-CED2801A83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80098" y="286702"/>
            <a:ext cx="10336292" cy="913448"/>
          </a:xfrm>
        </p:spPr>
        <p:txBody>
          <a:bodyPr/>
          <a:lstStyle>
            <a:lvl1pPr algn="l">
              <a:buNone/>
              <a:defRPr sz="5200" b="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780098" y="1840230"/>
            <a:ext cx="2047756" cy="456057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62013" tIns="216018" rIns="162013" bIns="108009"/>
          <a:lstStyle>
            <a:lvl1pPr marL="0" indent="0">
              <a:spcAft>
                <a:spcPts val="1181"/>
              </a:spcAft>
              <a:buNone/>
              <a:defRPr sz="2100"/>
            </a:lvl1pPr>
            <a:lvl2pPr>
              <a:buNone/>
              <a:defRPr sz="1400"/>
            </a:lvl2pPr>
            <a:lvl3pPr>
              <a:buNone/>
              <a:defRPr sz="12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22878" y="1840230"/>
            <a:ext cx="8191024" cy="464058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E3A09-1888-4DD4-AF93-326008E0761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 bwMode="white">
          <a:xfrm>
            <a:off x="-12189" y="4800600"/>
            <a:ext cx="11701463" cy="93178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5 - Ορθογώνιο"/>
          <p:cNvSpPr/>
          <p:nvPr/>
        </p:nvSpPr>
        <p:spPr>
          <a:xfrm>
            <a:off x="-12189" y="4897279"/>
            <a:ext cx="1873047" cy="74842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6 - Ορθογώνιο"/>
          <p:cNvSpPr/>
          <p:nvPr/>
        </p:nvSpPr>
        <p:spPr>
          <a:xfrm>
            <a:off x="1976654" y="4887278"/>
            <a:ext cx="9724809" cy="748427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7 - Ορθογώνιο"/>
          <p:cNvSpPr/>
          <p:nvPr/>
        </p:nvSpPr>
        <p:spPr bwMode="white">
          <a:xfrm>
            <a:off x="1852732" y="1"/>
            <a:ext cx="127985" cy="721090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047756" y="5760720"/>
            <a:ext cx="9361170" cy="720090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buFontTx/>
              <a:buNone/>
              <a:defRPr sz="1400"/>
            </a:lvl2pPr>
            <a:lvl3pPr>
              <a:buFontTx/>
              <a:buNone/>
              <a:defRPr sz="1200"/>
            </a:lvl3pPr>
            <a:lvl4pPr>
              <a:buFontTx/>
              <a:buNone/>
              <a:defRPr sz="1100"/>
            </a:lvl4pPr>
            <a:lvl5pPr>
              <a:buFontTx/>
              <a:buNone/>
              <a:defRPr sz="11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47756" y="4880610"/>
            <a:ext cx="9361170" cy="720090"/>
          </a:xfrm>
        </p:spPr>
        <p:txBody>
          <a:bodyPr/>
          <a:lstStyle>
            <a:lvl1pPr algn="l">
              <a:buNone/>
              <a:defRPr sz="33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997050" y="0"/>
            <a:ext cx="9704413" cy="47974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800"/>
            </a:lvl1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9" name="1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7996000" y="6560821"/>
            <a:ext cx="3412927" cy="383381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4900613"/>
            <a:ext cx="1852732" cy="696754"/>
          </a:xfrm>
        </p:spPr>
        <p:txBody>
          <a:bodyPr rtlCol="0"/>
          <a:lstStyle>
            <a:lvl1pPr>
              <a:defRPr sz="3300"/>
            </a:lvl1pPr>
          </a:lstStyle>
          <a:p>
            <a:pPr>
              <a:defRPr/>
            </a:pPr>
            <a:fld id="{CE2A99DF-7212-4D3C-AF52-EC35404AB9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11" name="13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2047756" y="6560821"/>
            <a:ext cx="5850732" cy="383381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21 - Θέση τίτλου"/>
          <p:cNvSpPr>
            <a:spLocks noGrp="1"/>
          </p:cNvSpPr>
          <p:nvPr>
            <p:ph type="title"/>
          </p:nvPr>
        </p:nvSpPr>
        <p:spPr bwMode="auto">
          <a:xfrm>
            <a:off x="780097" y="240030"/>
            <a:ext cx="10433805" cy="104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9" tIns="54004" rIns="108009" bIns="54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1027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784160" y="1680211"/>
            <a:ext cx="10433805" cy="475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9" tIns="54004" rIns="108009" bIns="54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7800975" y="6560821"/>
            <a:ext cx="3412927" cy="383381"/>
          </a:xfrm>
          <a:prstGeom prst="rect">
            <a:avLst/>
          </a:prstGeom>
        </p:spPr>
        <p:txBody>
          <a:bodyPr vert="horz" lIns="108009" tIns="54004" rIns="108009" bIns="54004" anchor="ctr" anchorCtr="0"/>
          <a:lstStyle>
            <a:lvl1pPr algn="l" eaLnBrk="1" latinLnBrk="0" hangingPunct="1">
              <a:defRPr kumimoji="0" sz="17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780098" y="6560821"/>
            <a:ext cx="6937587" cy="383381"/>
          </a:xfrm>
          <a:prstGeom prst="rect">
            <a:avLst/>
          </a:prstGeom>
        </p:spPr>
        <p:txBody>
          <a:bodyPr vert="horz" lIns="108009" tIns="54004" rIns="108009" bIns="54004" anchor="ctr"/>
          <a:lstStyle>
            <a:lvl1pPr algn="r" eaLnBrk="1" latinLnBrk="0" hangingPunct="1">
              <a:defRPr kumimoji="0" sz="17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296829"/>
            <a:ext cx="11701463" cy="33504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7 - Ορθογώνιο"/>
          <p:cNvSpPr/>
          <p:nvPr/>
        </p:nvSpPr>
        <p:spPr>
          <a:xfrm>
            <a:off x="0" y="1343501"/>
            <a:ext cx="682585" cy="2400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8 - Ορθογώνιο"/>
          <p:cNvSpPr/>
          <p:nvPr/>
        </p:nvSpPr>
        <p:spPr>
          <a:xfrm>
            <a:off x="755719" y="1343501"/>
            <a:ext cx="10945744" cy="24003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0" y="1335168"/>
            <a:ext cx="682585" cy="256699"/>
          </a:xfrm>
          <a:prstGeom prst="rect">
            <a:avLst/>
          </a:prstGeom>
        </p:spPr>
        <p:txBody>
          <a:bodyPr vert="horz" lIns="108009" tIns="54004" rIns="108009" bIns="54004" anchor="ctr" anchorCtr="0">
            <a:normAutofit/>
          </a:bodyPr>
          <a:lstStyle>
            <a:lvl1pPr algn="ctr" eaLnBrk="1" latinLnBrk="0" hangingPunct="1">
              <a:defRPr kumimoji="0" sz="17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4AB1BA5-92D0-40C5-B1C9-A20F663308E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2" r:id="rId2"/>
    <p:sldLayoutId id="2147483797" r:id="rId3"/>
    <p:sldLayoutId id="2147483798" r:id="rId4"/>
    <p:sldLayoutId id="2147483799" r:id="rId5"/>
    <p:sldLayoutId id="2147483793" r:id="rId6"/>
    <p:sldLayoutId id="2147483800" r:id="rId7"/>
    <p:sldLayoutId id="2147483794" r:id="rId8"/>
    <p:sldLayoutId id="2147483801" r:id="rId9"/>
    <p:sldLayoutId id="2147483795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5pPr>
      <a:lvl6pPr marL="540045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6pPr>
      <a:lvl7pPr marL="1080089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7pPr>
      <a:lvl8pPr marL="1620134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8pPr>
      <a:lvl9pPr marL="2160179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9pPr>
    </p:titleStyle>
    <p:bodyStyle>
      <a:lvl1pPr marL="376907" indent="-376907" algn="l" rtl="0" eaLnBrk="0" fontAlgn="base" hangingPunct="0">
        <a:spcBef>
          <a:spcPts val="827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88" indent="-322527" algn="l" rtl="0" eaLnBrk="0" fontAlgn="base" hangingPunct="0">
        <a:spcBef>
          <a:spcPts val="6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89" indent="-270022" algn="l" rtl="0" eaLnBrk="0" fontAlgn="base" hangingPunct="0">
        <a:spcBef>
          <a:spcPts val="591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134" indent="-270022" algn="l" rtl="0" eaLnBrk="0" fontAlgn="base" hangingPunct="0">
        <a:spcBef>
          <a:spcPts val="472"/>
        </a:spcBef>
        <a:spcAft>
          <a:spcPct val="0"/>
        </a:spcAft>
        <a:buClr>
          <a:srgbClr val="A04DA3"/>
        </a:buClr>
        <a:buSzPct val="75000"/>
        <a:buFont typeface="Wingdings" pitchFamily="2" charset="2"/>
        <a:buChar char="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179" indent="-270022" algn="l" rtl="0" eaLnBrk="0" fontAlgn="base" hangingPunct="0">
        <a:spcBef>
          <a:spcPts val="472"/>
        </a:spcBef>
        <a:spcAft>
          <a:spcPct val="0"/>
        </a:spcAft>
        <a:buClr>
          <a:srgbClr val="C4652D"/>
        </a:buClr>
        <a:buSzPct val="65000"/>
        <a:buFont typeface="Wingdings" pitchFamily="2" charset="2"/>
        <a:buChar char="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484205" indent="-270022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08232" indent="-270022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32259" indent="-270022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56286" indent="-270022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00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201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601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002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40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803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203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://www.medicatrack.com/medica/Login.php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7610" y="350044"/>
            <a:ext cx="10041725" cy="393049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100" b="1" dirty="0">
                <a:solidFill>
                  <a:schemeClr val="tx1"/>
                </a:solidFill>
              </a:rPr>
              <a:t/>
            </a:r>
            <a:br>
              <a:rPr lang="el-GR" sz="2100" b="1" dirty="0">
                <a:solidFill>
                  <a:schemeClr val="tx1"/>
                </a:solidFill>
              </a:rPr>
            </a:br>
            <a:endParaRPr lang="el-GR" sz="2100" b="1" dirty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56824"/>
            <a:ext cx="11701463" cy="226861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ΠΕΡΙΓΡΑΦΗ  ΣΥΣΤΗΜΑΤΟΣ ΠΑΡΑΚΟΛΟΥΘΗΣΗΣ ΤΩΝ ΙΑΤΡΙΚΩΝ ΑΕΡΙΩΝ ΤΟΥ ΓΕΝΙΚΟΥ ΝΟΣΟΚΟΜΕΙΟΥ ΛΑΚΩΝΙΑΣ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(ΝΟΣΟΚΟΜΕΙΑΚΗ ΜΟΝΑΔΑ ΜΟΛΑΩΝ)</a:t>
            </a:r>
            <a:endParaRPr lang="el-GR" sz="2100" dirty="0"/>
          </a:p>
        </p:txBody>
      </p:sp>
      <p:pic>
        <p:nvPicPr>
          <p:cNvPr id="14340" name="54 - Εικόνα" descr="logo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978" y="198358"/>
            <a:ext cx="1093383" cy="90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0" y="3902155"/>
            <a:ext cx="11701463" cy="2325054"/>
          </a:xfrm>
          <a:prstGeom prst="rect">
            <a:avLst/>
          </a:prstGeom>
          <a:noFill/>
        </p:spPr>
        <p:txBody>
          <a:bodyPr lIns="108009" tIns="54004" rIns="108009" bIns="5400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Δημήτριος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Τσορομώκος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Ηλεκτρονικός Μηχανικός ΤΕ,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MSc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MSc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PhD</a:t>
            </a:r>
            <a:endParaRPr lang="el-GR" sz="2400" dirty="0" smtClean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atin typeface="+mn-lt"/>
                <a:cs typeface="+mn-cs"/>
              </a:rPr>
              <a:t>Προϊστάμενος Τμήματος Τεχνικού &amp; </a:t>
            </a:r>
            <a:r>
              <a:rPr lang="el-GR" sz="2400" dirty="0" err="1" smtClean="0">
                <a:latin typeface="+mn-lt"/>
                <a:cs typeface="+mn-cs"/>
              </a:rPr>
              <a:t>ΒΙΤ</a:t>
            </a:r>
            <a:endParaRPr lang="en-US" sz="2400" dirty="0" smtClean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2400" dirty="0" smtClean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atin typeface="+mn-lt"/>
                <a:cs typeface="+mn-cs"/>
              </a:rPr>
              <a:t>	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i="1" dirty="0">
              <a:latin typeface="+mn-lt"/>
              <a:cs typeface="+mn-cs"/>
            </a:endParaRPr>
          </a:p>
        </p:txBody>
      </p:sp>
      <p:sp>
        <p:nvSpPr>
          <p:cNvPr id="14342" name="5 - TextBox"/>
          <p:cNvSpPr txBox="1">
            <a:spLocks noChangeArrowheads="1"/>
          </p:cNvSpPr>
          <p:nvPr/>
        </p:nvSpPr>
        <p:spPr bwMode="auto">
          <a:xfrm>
            <a:off x="501782" y="6539151"/>
            <a:ext cx="1353054" cy="3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b="1" dirty="0" smtClean="0">
                <a:latin typeface="Calibri" pitchFamily="34" charset="0"/>
              </a:rPr>
              <a:t>24/10/2</a:t>
            </a:r>
            <a:r>
              <a:rPr lang="en-US" b="1" dirty="0" smtClean="0">
                <a:latin typeface="Calibri" pitchFamily="34" charset="0"/>
              </a:rPr>
              <a:t>01</a:t>
            </a:r>
            <a:r>
              <a:rPr lang="el-GR" b="1" dirty="0" smtClean="0">
                <a:latin typeface="Calibri" pitchFamily="34" charset="0"/>
              </a:rPr>
              <a:t>7</a:t>
            </a:r>
            <a:endParaRPr lang="el-GR" b="1" dirty="0">
              <a:latin typeface="Calibri" pitchFamily="34" charset="0"/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3270595" y="6095527"/>
            <a:ext cx="8154457" cy="1063170"/>
          </a:xfrm>
          <a:prstGeom prst="rect">
            <a:avLst/>
          </a:prstGeom>
        </p:spPr>
        <p:txBody>
          <a:bodyPr wrap="square" lIns="108009" tIns="54004" rIns="108009" bIns="54004">
            <a:spAutoFit/>
          </a:bodyPr>
          <a:lstStyle/>
          <a:p>
            <a:pPr algn="ctr">
              <a:defRPr/>
            </a:pPr>
            <a:endParaRPr lang="el-GR" b="1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algn="ctr">
              <a:defRPr/>
            </a:pPr>
            <a:r>
              <a:rPr lang="el-GR" b="1" dirty="0" smtClean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el-GR" sz="2200" b="1" dirty="0" smtClean="0">
                <a:solidFill>
                  <a:srgbClr val="002060"/>
                </a:solidFill>
                <a:latin typeface="+mn-lt"/>
                <a:cs typeface="+mn-cs"/>
              </a:rPr>
              <a:t>ΤΜΗΜΑ ΝΟΣΗΛΕΥΤΙΚΗΣ</a:t>
            </a:r>
          </a:p>
          <a:p>
            <a:pPr algn="ctr">
              <a:defRPr/>
            </a:pPr>
            <a:r>
              <a:rPr lang="el-GR" sz="2200" b="1" dirty="0" smtClean="0">
                <a:solidFill>
                  <a:srgbClr val="002060"/>
                </a:solidFill>
                <a:latin typeface="+mn-lt"/>
                <a:cs typeface="+mn-cs"/>
              </a:rPr>
              <a:t>ΠΛΗΡΟΦΟΡΙΚΗ ΥΓΕΙΑΣ</a:t>
            </a:r>
            <a:endParaRPr lang="el-GR" sz="22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2" cstate="print"/>
          <a:srcRect l="5243" t="13576" r="1239" b="61612"/>
          <a:stretch>
            <a:fillRect/>
          </a:stretch>
        </p:blipFill>
        <p:spPr bwMode="auto">
          <a:xfrm>
            <a:off x="321867" y="500506"/>
            <a:ext cx="7372329" cy="2267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3" cstate="print"/>
          <a:srcRect l="5220" t="13184" r="905" b="61831"/>
          <a:stretch>
            <a:fillRect/>
          </a:stretch>
        </p:blipFill>
        <p:spPr bwMode="auto">
          <a:xfrm>
            <a:off x="321867" y="3902884"/>
            <a:ext cx="7356077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8154457" y="1408510"/>
            <a:ext cx="2486377" cy="40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900" b="1" dirty="0"/>
              <a:t>Ορθή Λειτουργία</a:t>
            </a: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7626266" y="3902155"/>
            <a:ext cx="3743131" cy="11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400" b="1" dirty="0"/>
              <a:t>Σήματα Χαμηλής Προτεραιότητας</a:t>
            </a:r>
          </a:p>
          <a:p>
            <a:r>
              <a:rPr lang="el-GR" sz="1400" dirty="0"/>
              <a:t>παρουσιάζονται όταν μία των </a:t>
            </a:r>
          </a:p>
          <a:p>
            <a:r>
              <a:rPr lang="el-GR" sz="1400" dirty="0"/>
              <a:t>συστοιχιών Ο2 ή Ν2Ο φτάσει στο 50% </a:t>
            </a:r>
          </a:p>
          <a:p>
            <a:r>
              <a:rPr lang="el-GR" sz="1400" dirty="0"/>
              <a:t>της περιεκτικότητας της. </a:t>
            </a:r>
          </a:p>
          <a:p>
            <a:r>
              <a:rPr lang="el-GR" sz="1400" dirty="0"/>
              <a:t>Σταθερό κίτρινο </a:t>
            </a:r>
            <a:r>
              <a:rPr lang="en-US" sz="1400" dirty="0"/>
              <a:t>led </a:t>
            </a:r>
            <a:endParaRPr lang="el-GR" sz="1400" dirty="0"/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7571416" y="5565696"/>
            <a:ext cx="3707865" cy="140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400" b="1" dirty="0"/>
              <a:t>Σήματα Μέσης Προτεραιότητας</a:t>
            </a:r>
            <a:r>
              <a:rPr lang="el-GR" sz="1400" dirty="0"/>
              <a:t> </a:t>
            </a:r>
          </a:p>
          <a:p>
            <a:r>
              <a:rPr lang="el-GR" sz="1400" dirty="0"/>
              <a:t>παρουσιάζονται όταν η περιεκτικότητα </a:t>
            </a:r>
          </a:p>
          <a:p>
            <a:r>
              <a:rPr lang="el-GR" sz="1400" dirty="0"/>
              <a:t>σε μία των συστοιχιών Ο2 ή Ν2Ο </a:t>
            </a:r>
          </a:p>
          <a:p>
            <a:r>
              <a:rPr lang="el-GR" sz="1400" dirty="0"/>
              <a:t>κατέλθει κάτω του 10%. </a:t>
            </a:r>
          </a:p>
          <a:p>
            <a:r>
              <a:rPr lang="el-GR" sz="1400" dirty="0"/>
              <a:t>Σ ’αυτή την περίπτωση αναβοσβήνει</a:t>
            </a:r>
          </a:p>
          <a:p>
            <a:r>
              <a:rPr lang="el-GR" sz="1400" dirty="0"/>
              <a:t>το κίτρινο </a:t>
            </a:r>
            <a:r>
              <a:rPr lang="en-US" sz="1400" dirty="0"/>
              <a:t>led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 l="5243" t="13585" r="905" b="61975"/>
          <a:stretch>
            <a:fillRect/>
          </a:stretch>
        </p:blipFill>
        <p:spPr bwMode="auto">
          <a:xfrm>
            <a:off x="1" y="727331"/>
            <a:ext cx="7693306" cy="2315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7601889" y="1105139"/>
            <a:ext cx="4099575" cy="183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r>
              <a:rPr lang="el-GR" sz="1400" b="1" dirty="0"/>
              <a:t>Σήματα Υψηλής Προτεραιότητας</a:t>
            </a:r>
            <a:r>
              <a:rPr lang="el-GR" sz="1400" dirty="0"/>
              <a:t> </a:t>
            </a:r>
            <a:endParaRPr lang="en-US" sz="1400" dirty="0"/>
          </a:p>
          <a:p>
            <a:r>
              <a:rPr lang="el-GR" sz="1400" dirty="0"/>
              <a:t>παρουσιάζονται όταν η πίεση σε ένα </a:t>
            </a:r>
            <a:endParaRPr lang="en-US" sz="1400" dirty="0"/>
          </a:p>
          <a:p>
            <a:r>
              <a:rPr lang="el-GR" sz="1400" dirty="0"/>
              <a:t>από τα  δίκτυα κατέλθει ή ανέλθει  </a:t>
            </a:r>
            <a:endParaRPr lang="en-US" sz="1400" dirty="0"/>
          </a:p>
          <a:p>
            <a:r>
              <a:rPr lang="el-GR" sz="1400" dirty="0"/>
              <a:t>κατά  20% της ονομαστικής πίεσης  που συνήθως είναι 8 </a:t>
            </a:r>
            <a:r>
              <a:rPr lang="el-GR" sz="1400" dirty="0" err="1"/>
              <a:t>bar</a:t>
            </a:r>
            <a:r>
              <a:rPr lang="el-GR" sz="1400" dirty="0"/>
              <a:t>. </a:t>
            </a:r>
            <a:endParaRPr lang="en-US" sz="1400" dirty="0"/>
          </a:p>
          <a:p>
            <a:r>
              <a:rPr lang="el-GR" sz="1400" dirty="0"/>
              <a:t>Σ ’αυτή την περίπτωση αναβοσβήνει</a:t>
            </a:r>
          </a:p>
          <a:p>
            <a:r>
              <a:rPr lang="el-GR" sz="1400" dirty="0"/>
              <a:t>το κόκκινο </a:t>
            </a:r>
            <a:r>
              <a:rPr lang="en-US" sz="1400" dirty="0"/>
              <a:t>led</a:t>
            </a:r>
            <a:r>
              <a:rPr lang="el-GR" sz="1400" dirty="0"/>
              <a:t>.</a:t>
            </a:r>
          </a:p>
          <a:p>
            <a:endParaRPr lang="el-GR" sz="1400" dirty="0"/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05846" y="4205527"/>
            <a:ext cx="10689774" cy="200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1900" dirty="0"/>
              <a:t>Το σύστημα υποστηρίζει τη δυνατότητα επιτήρησης και έλεγχου κατάστασης μηχανημάτων, ορίων λειτουργίας και κατάστασης </a:t>
            </a:r>
            <a:r>
              <a:rPr lang="el-GR" sz="1900" dirty="0" err="1"/>
              <a:t>service</a:t>
            </a:r>
            <a:r>
              <a:rPr lang="el-GR" sz="1900" dirty="0"/>
              <a:t> από απόσταση μέσω </a:t>
            </a:r>
            <a:r>
              <a:rPr lang="el-GR" sz="1900" dirty="0" err="1"/>
              <a:t>tcp</a:t>
            </a:r>
            <a:r>
              <a:rPr lang="el-GR" sz="1900" dirty="0"/>
              <a:t>/</a:t>
            </a:r>
            <a:r>
              <a:rPr lang="el-GR" sz="1900" dirty="0" err="1"/>
              <a:t>ip</a:t>
            </a:r>
            <a:r>
              <a:rPr lang="el-GR" sz="1900" dirty="0"/>
              <a:t> πρωτόκολλου και ειδικού </a:t>
            </a:r>
            <a:r>
              <a:rPr lang="el-GR" sz="1900" dirty="0" err="1"/>
              <a:t>web</a:t>
            </a:r>
            <a:r>
              <a:rPr lang="el-GR" sz="1900" dirty="0"/>
              <a:t> </a:t>
            </a:r>
            <a:r>
              <a:rPr lang="el-GR" sz="1900" dirty="0" err="1"/>
              <a:t>interface</a:t>
            </a:r>
            <a:r>
              <a:rPr lang="el-GR" sz="1900" dirty="0"/>
              <a:t> </a:t>
            </a:r>
            <a:r>
              <a:rPr lang="el-GR" sz="1900" dirty="0" err="1"/>
              <a:t>software</a:t>
            </a:r>
            <a:r>
              <a:rPr lang="el-GR" sz="1900" dirty="0"/>
              <a:t> καθώς και την δυνατότητα αποστολή e-</a:t>
            </a:r>
            <a:r>
              <a:rPr lang="el-GR" sz="1900" dirty="0" err="1"/>
              <a:t>mail</a:t>
            </a:r>
            <a:r>
              <a:rPr lang="el-GR" sz="1900" dirty="0"/>
              <a:t> ειδοποιήσεων. </a:t>
            </a:r>
          </a:p>
          <a:p>
            <a:pPr algn="just">
              <a:spcBef>
                <a:spcPct val="50000"/>
              </a:spcBef>
            </a:pPr>
            <a:r>
              <a:rPr lang="el-GR" sz="1900" dirty="0"/>
              <a:t>Για αυτόν τον λόγο πρέπει να γίνει η σύνδεση στο δίκτυο </a:t>
            </a:r>
            <a:r>
              <a:rPr lang="el-GR" sz="1900" dirty="0" err="1"/>
              <a:t>DATA</a:t>
            </a:r>
            <a:r>
              <a:rPr lang="el-GR" sz="1900" dirty="0"/>
              <a:t> δεδομένων του νοσοκομείου.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90711" y="198072"/>
            <a:ext cx="10043756" cy="2267237"/>
          </a:xfrm>
        </p:spPr>
        <p:txBody>
          <a:bodyPr>
            <a:normAutofit lnSpcReduction="10000"/>
          </a:bodyPr>
          <a:lstStyle/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l-GR" sz="2400" b="1" i="1" dirty="0" smtClean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Παρουσίαση του λογισμικού (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software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l-GR" sz="2400" dirty="0" smtClean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l-GR" sz="2400" dirty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 smtClean="0"/>
              <a:t>Εισάγουμε </a:t>
            </a:r>
            <a:r>
              <a:rPr lang="el-GR" sz="2100" dirty="0"/>
              <a:t>σε ένα </a:t>
            </a:r>
            <a:r>
              <a:rPr lang="en-US" sz="2100" dirty="0"/>
              <a:t>web interface</a:t>
            </a:r>
            <a:r>
              <a:rPr lang="el-GR" sz="2100" dirty="0"/>
              <a:t> την διεύθυνση </a:t>
            </a:r>
            <a:r>
              <a:rPr lang="en-US" sz="2100" b="1" dirty="0"/>
              <a:t>http</a:t>
            </a:r>
            <a:r>
              <a:rPr lang="el-GR" sz="2100" b="1" dirty="0"/>
              <a:t>://192.168.1.100/ </a:t>
            </a:r>
            <a:r>
              <a:rPr lang="el-GR" sz="2100" dirty="0"/>
              <a:t>και </a:t>
            </a:r>
            <a:r>
              <a:rPr lang="el-GR" sz="2100" dirty="0" smtClean="0"/>
              <a:t>μέσω </a:t>
            </a:r>
            <a:r>
              <a:rPr lang="en-US" sz="2100" dirty="0" smtClean="0"/>
              <a:t>Java</a:t>
            </a:r>
            <a:r>
              <a:rPr lang="el-GR" sz="2100" dirty="0" smtClean="0"/>
              <a:t> </a:t>
            </a:r>
            <a:r>
              <a:rPr lang="el-GR" sz="2100" dirty="0"/>
              <a:t>εμφανίζεται στην οθόνη του υπολογιστή η παρακάτω απεικόνιση. </a:t>
            </a:r>
          </a:p>
        </p:txBody>
      </p:sp>
      <p:pic>
        <p:nvPicPr>
          <p:cNvPr id="55310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0915" b="44533"/>
          <a:stretch>
            <a:fillRect/>
          </a:stretch>
        </p:blipFill>
        <p:spPr>
          <a:xfrm>
            <a:off x="1888379" y="2466324"/>
            <a:ext cx="7648613" cy="446055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599294" y="350044"/>
            <a:ext cx="8107732" cy="68008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Gas Report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5243" t="11183" r="905" b="45409"/>
          <a:stretch>
            <a:fillRect/>
          </a:stretch>
        </p:blipFill>
        <p:spPr>
          <a:xfrm>
            <a:off x="1428149" y="1785223"/>
            <a:ext cx="9151925" cy="4913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4427" y="46673"/>
            <a:ext cx="4607451" cy="1040130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Service Report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43" t="11183" r="905" b="45409"/>
          <a:stretch>
            <a:fillRect/>
          </a:stretch>
        </p:blipFill>
        <p:spPr>
          <a:xfrm>
            <a:off x="1519565" y="1785223"/>
            <a:ext cx="9151926" cy="491394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2081" y="46673"/>
            <a:ext cx="10433805" cy="1040130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Graph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Εικόνα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29" t="7658" r="1566" b="12129"/>
          <a:stretch>
            <a:fillRect/>
          </a:stretch>
        </p:blipFill>
        <p:spPr>
          <a:xfrm>
            <a:off x="1704433" y="1785223"/>
            <a:ext cx="8292599" cy="491394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4012" t="33989" r="14490" b="31462"/>
          <a:stretch>
            <a:fillRect/>
          </a:stretch>
        </p:blipFill>
        <p:spPr>
          <a:xfrm>
            <a:off x="1151197" y="3449233"/>
            <a:ext cx="5897457" cy="3500438"/>
          </a:xfrm>
          <a:effectLst>
            <a:softEdge rad="112500"/>
          </a:effectLst>
        </p:spPr>
      </p:pic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9561" y="273368"/>
            <a:ext cx="10596325" cy="340209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Εφαρμογή 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Web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για την Παρακολούθηση των Ιατρικών Αερίων Νοσοκομειακών Μονάδων</a:t>
            </a:r>
          </a:p>
          <a:p>
            <a:pPr marL="0" indent="0" eaLnBrk="1" hangingPunct="1">
              <a:buNone/>
            </a:pPr>
            <a:endParaRPr lang="el-GR" sz="2400" b="1" dirty="0" smtClean="0"/>
          </a:p>
          <a:p>
            <a:pPr marL="0" indent="0" eaLnBrk="1" hangingPunct="1">
              <a:buNone/>
            </a:pPr>
            <a:r>
              <a:rPr lang="el-GR" sz="2400" dirty="0" smtClean="0"/>
              <a:t>    Τα κύρια χαρακτηριστικά του συστήματος έχουν ως εξής:</a:t>
            </a:r>
          </a:p>
          <a:p>
            <a:pPr marL="0" indent="0" eaLnBrk="1" hangingPunct="1">
              <a:buNone/>
            </a:pPr>
            <a:r>
              <a:rPr lang="el-GR" sz="2400" dirty="0" smtClean="0"/>
              <a:t>1. Βασίζεται στο Διαδίκτυο</a:t>
            </a:r>
            <a:br>
              <a:rPr lang="el-GR" sz="2400" dirty="0" smtClean="0"/>
            </a:br>
            <a:r>
              <a:rPr lang="el-GR" sz="2400" dirty="0" smtClean="0"/>
              <a:t>2. Ελάχιστο λογισμικό για το απομακρυσμένο άκρο (χρήστη)</a:t>
            </a:r>
            <a:br>
              <a:rPr lang="el-GR" sz="2400" dirty="0" smtClean="0"/>
            </a:br>
            <a:r>
              <a:rPr lang="el-GR" sz="2400" dirty="0" smtClean="0"/>
              <a:t>3. Απλό στην εγκατάσταση</a:t>
            </a:r>
            <a:br>
              <a:rPr lang="el-GR" sz="2400" dirty="0" smtClean="0"/>
            </a:br>
            <a:r>
              <a:rPr lang="el-GR" sz="2400" dirty="0" smtClean="0"/>
              <a:t>4. Απομακρυσμένη διαμόρφωση συστήματος</a:t>
            </a:r>
            <a:endParaRPr lang="el-GR" sz="2400" b="1" dirty="0" smtClean="0"/>
          </a:p>
          <a:p>
            <a:pPr marL="0" indent="0" eaLnBrk="1" hangingPunct="1">
              <a:buNone/>
            </a:pPr>
            <a:endParaRPr lang="el-GR" sz="2400" b="1" dirty="0" smtClean="0"/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7232154" y="4507230"/>
            <a:ext cx="3586037" cy="98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900" i="1" dirty="0"/>
              <a:t>Ενδεικτικές εικόνες από την</a:t>
            </a:r>
          </a:p>
          <a:p>
            <a:r>
              <a:rPr lang="el-GR" sz="1900" i="1" dirty="0"/>
              <a:t>εφαρμογή τηλεμετρίας </a:t>
            </a:r>
          </a:p>
          <a:p>
            <a:r>
              <a:rPr lang="en-US" sz="1900" b="1" i="1" dirty="0" err="1"/>
              <a:t>MedicaTrack</a:t>
            </a:r>
            <a:endParaRPr lang="el-GR" sz="19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427" y="291704"/>
            <a:ext cx="10531317" cy="813435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Υποδομή Δικτύου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2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7159" t="44028" r="12679" b="30148"/>
          <a:stretch>
            <a:fillRect/>
          </a:stretch>
        </p:blipFill>
        <p:spPr>
          <a:xfrm>
            <a:off x="1519565" y="1635205"/>
            <a:ext cx="8662333" cy="4913948"/>
          </a:xfrm>
        </p:spPr>
      </p:pic>
      <p:pic>
        <p:nvPicPr>
          <p:cNvPr id="3072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29913" t="18445" r="26611" b="17969"/>
          <a:stretch>
            <a:fillRect/>
          </a:stretch>
        </p:blipFill>
        <p:spPr>
          <a:xfrm>
            <a:off x="2718153" y="5188983"/>
            <a:ext cx="2636892" cy="1528524"/>
          </a:xfrm>
        </p:spPr>
      </p:pic>
      <p:sp>
        <p:nvSpPr>
          <p:cNvPr id="30725" name="Line 9"/>
          <p:cNvSpPr>
            <a:spLocks noChangeShapeType="1"/>
          </p:cNvSpPr>
          <p:nvPr/>
        </p:nvSpPr>
        <p:spPr bwMode="auto">
          <a:xfrm flipH="1" flipV="1">
            <a:off x="2533286" y="4053841"/>
            <a:ext cx="1105138" cy="128516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108009" tIns="54004" rIns="108009" bIns="54004"/>
          <a:lstStyle/>
          <a:p>
            <a:endParaRPr lang="el-GR"/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>
            <a:off x="5389581" y="6397467"/>
            <a:ext cx="5479183" cy="6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900" i="1" dirty="0"/>
              <a:t>Ηλεκτρονική Κάρτα που υποστηρίζει </a:t>
            </a:r>
          </a:p>
          <a:p>
            <a:r>
              <a:rPr lang="el-GR" sz="1900" i="1" dirty="0"/>
              <a:t>την εφαρμογή από την πλευρά του χρήση.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85073" y="1670209"/>
            <a:ext cx="10531317" cy="6239114"/>
          </a:xfrm>
        </p:spPr>
        <p:txBody>
          <a:bodyPr>
            <a:normAutofit/>
          </a:bodyPr>
          <a:lstStyle/>
          <a:p>
            <a:pPr marL="378031" indent="-378031" eaLnBrk="1" fontAlgn="auto" hangingPunct="1">
              <a:spcAft>
                <a:spcPts val="0"/>
              </a:spcAft>
              <a:buNone/>
              <a:defRPr/>
            </a:pPr>
            <a:endParaRPr lang="en-US" sz="2100" dirty="0" smtClean="0"/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Μέτρηση </a:t>
            </a:r>
            <a:r>
              <a:rPr lang="el-GR" sz="2100" dirty="0"/>
              <a:t>πίεσης και στάθμης δεξαμενής </a:t>
            </a:r>
            <a:endParaRPr lang="el-GR" sz="2100" dirty="0" smtClean="0"/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Αποστολή e-</a:t>
            </a:r>
            <a:r>
              <a:rPr lang="el-GR" sz="2100" dirty="0" err="1" smtClean="0"/>
              <a:t>mail</a:t>
            </a:r>
            <a:r>
              <a:rPr lang="el-GR" sz="2100" dirty="0" smtClean="0"/>
              <a:t> και SMS ειδοποιήσεις ανά υπεύθυνο Μηχανικό</a:t>
            </a:r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Καταγραφή δεδομένων για τις στατιστικές και </a:t>
            </a:r>
            <a:r>
              <a:rPr lang="el-GR" sz="2100" dirty="0" err="1" smtClean="0"/>
              <a:t>Logistics</a:t>
            </a:r>
            <a:endParaRPr lang="el-GR" sz="2100" dirty="0" smtClean="0"/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Διαμόρφωση και διαχείριση απομακρυσμένων συσκευών</a:t>
            </a:r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Παροχή υπηρεσιών </a:t>
            </a:r>
            <a:r>
              <a:rPr lang="en-US" sz="2100" dirty="0" smtClean="0"/>
              <a:t>service</a:t>
            </a:r>
            <a:r>
              <a:rPr lang="el-GR" sz="2100" dirty="0" smtClean="0"/>
              <a:t> σε επίπεδο μηχανικών και χρηστών</a:t>
            </a:r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Κατηγοριοποίηση Χρηστών: </a:t>
            </a:r>
            <a:r>
              <a:rPr lang="en-GB" sz="2100" dirty="0"/>
              <a:t>Super Admin</a:t>
            </a:r>
            <a:r>
              <a:rPr lang="el-GR" sz="2100" dirty="0"/>
              <a:t> – </a:t>
            </a:r>
            <a:r>
              <a:rPr lang="en-GB" sz="2100" dirty="0"/>
              <a:t>Admin</a:t>
            </a:r>
            <a:r>
              <a:rPr lang="el-GR" sz="2100" dirty="0"/>
              <a:t> – </a:t>
            </a:r>
            <a:r>
              <a:rPr lang="en-GB" sz="2100" dirty="0"/>
              <a:t>User</a:t>
            </a:r>
            <a:r>
              <a:rPr lang="el-GR" sz="2100" dirty="0"/>
              <a:t> </a:t>
            </a:r>
            <a:endParaRPr lang="el-GR" sz="2100" dirty="0" smtClean="0"/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Εικονικά </a:t>
            </a:r>
            <a:r>
              <a:rPr lang="el-GR" sz="2100" dirty="0" err="1"/>
              <a:t>Gadgets</a:t>
            </a:r>
            <a:r>
              <a:rPr lang="el-GR" sz="2100" dirty="0"/>
              <a:t> - Πραγματική Οπτική Παρουσίαση των </a:t>
            </a:r>
            <a:r>
              <a:rPr lang="el-GR" sz="2100" dirty="0" smtClean="0"/>
              <a:t>Μετρητών</a:t>
            </a:r>
            <a:endParaRPr lang="el-GR" sz="2100" dirty="0"/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Γραφήματα  </a:t>
            </a:r>
            <a:r>
              <a:rPr lang="el-GR" sz="2100" dirty="0"/>
              <a:t>ανά ημέρα / εβδομάδα / μήνα / έτος </a:t>
            </a:r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Χάρτης</a:t>
            </a:r>
            <a:endParaRPr lang="el-GR" sz="2100" dirty="0"/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Διαχείριση </a:t>
            </a:r>
            <a:r>
              <a:rPr lang="el-GR" sz="2100" dirty="0"/>
              <a:t>της βάσης του πελάτη </a:t>
            </a:r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Πρόσβαση </a:t>
            </a:r>
            <a:r>
              <a:rPr lang="el-GR" sz="2100" dirty="0"/>
              <a:t>συσκευών ανά </a:t>
            </a:r>
            <a:r>
              <a:rPr lang="el-GR" sz="2100" dirty="0" smtClean="0"/>
              <a:t>πελάτη</a:t>
            </a:r>
          </a:p>
          <a:p>
            <a:pPr marL="405033" indent="-405033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Πληροφορίες </a:t>
            </a:r>
            <a:r>
              <a:rPr lang="el-GR" sz="2100" dirty="0"/>
              <a:t>για το γέμισμα της δεξαμενής 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21" y="65009"/>
            <a:ext cx="11309383" cy="1040130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Δυνατότητες Συστήματος Τηλεμετρίας </a:t>
            </a: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Medicatrack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4427" y="1558529"/>
            <a:ext cx="10043756" cy="1435179"/>
          </a:xfrm>
        </p:spPr>
        <p:txBody>
          <a:bodyPr>
            <a:normAutofit fontScale="77500" lnSpcReduction="20000"/>
          </a:bodyPr>
          <a:lstStyle/>
          <a:p>
            <a:pPr marL="378031" indent="-378031" eaLnBrk="1" fontAlgn="auto" hangingPunct="1">
              <a:spcAft>
                <a:spcPts val="0"/>
              </a:spcAft>
              <a:buNone/>
              <a:defRPr/>
            </a:pPr>
            <a:r>
              <a:rPr lang="el-GR" sz="1900" i="1" dirty="0"/>
              <a:t>  </a:t>
            </a:r>
            <a:r>
              <a:rPr lang="el-GR" sz="2600" i="1" dirty="0"/>
              <a:t>Παράδειγμα εφαρμογής: </a:t>
            </a:r>
            <a:endParaRPr lang="el-GR" sz="2600" b="1" i="1" dirty="0"/>
          </a:p>
          <a:p>
            <a:pPr marL="378031" indent="-378031" eaLnBrk="1" fontAlgn="auto" hangingPunct="1">
              <a:spcAft>
                <a:spcPts val="0"/>
              </a:spcAft>
              <a:buNone/>
              <a:defRPr/>
            </a:pPr>
            <a:r>
              <a:rPr lang="el-GR" sz="2600" b="1" i="1" dirty="0"/>
              <a:t>  </a:t>
            </a:r>
            <a:r>
              <a:rPr lang="el-GR" sz="2600" b="1" i="1" dirty="0" err="1"/>
              <a:t>SMS</a:t>
            </a:r>
            <a:r>
              <a:rPr lang="el-GR" sz="2600" b="1" i="1" dirty="0"/>
              <a:t> </a:t>
            </a:r>
            <a:r>
              <a:rPr lang="el-GR" sz="2600" i="1" dirty="0"/>
              <a:t>ειδοποίηση για χαμηλή πίεση δικτύου οξυγόνου την </a:t>
            </a:r>
          </a:p>
          <a:p>
            <a:pPr marL="378031" indent="-378031" eaLnBrk="1" fontAlgn="auto" hangingPunct="1">
              <a:spcAft>
                <a:spcPts val="0"/>
              </a:spcAft>
              <a:buNone/>
              <a:defRPr/>
            </a:pPr>
            <a:r>
              <a:rPr lang="el-GR" sz="2600" i="1" dirty="0"/>
              <a:t>  14η Δεκεμβρίου 2012. </a:t>
            </a:r>
            <a:endParaRPr lang="en-GB" sz="2600" b="1" dirty="0"/>
          </a:p>
          <a:p>
            <a:pPr marL="378031" indent="-378031" eaLnBrk="1" fontAlgn="auto" hangingPunct="1">
              <a:spcAft>
                <a:spcPts val="0"/>
              </a:spcAft>
              <a:buNone/>
              <a:defRPr/>
            </a:pPr>
            <a:r>
              <a:rPr lang="el-GR" sz="2600" b="1" dirty="0"/>
              <a:t>  </a:t>
            </a:r>
            <a:r>
              <a:rPr lang="en-GB" sz="2600" b="1" dirty="0"/>
              <a:t>(</a:t>
            </a:r>
            <a:r>
              <a:rPr lang="en-US" sz="2600" b="1" dirty="0"/>
              <a:t>G. </a:t>
            </a:r>
            <a:r>
              <a:rPr lang="en-US" sz="2600" b="1" dirty="0" err="1"/>
              <a:t>MOLAOI</a:t>
            </a:r>
            <a:r>
              <a:rPr lang="en-US" sz="2600" b="1" dirty="0"/>
              <a:t>, LOW ALARM SIGNAL</a:t>
            </a:r>
            <a:r>
              <a:rPr lang="en-GB" sz="2600" b="1" dirty="0"/>
              <a:t>: </a:t>
            </a:r>
            <a:r>
              <a:rPr lang="en-US" sz="2600" b="1" dirty="0"/>
              <a:t>O2 (AN1), 4,0 bar)</a:t>
            </a:r>
            <a:r>
              <a:rPr lang="el-GR" sz="2600" dirty="0"/>
              <a:t> </a:t>
            </a:r>
          </a:p>
        </p:txBody>
      </p:sp>
      <p:pic>
        <p:nvPicPr>
          <p:cNvPr id="83972" name="Picture 4" descr="P101006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1911" r="19295" b="43849"/>
          <a:stretch>
            <a:fillRect/>
          </a:stretch>
        </p:blipFill>
        <p:spPr>
          <a:xfrm>
            <a:off x="506163" y="2919975"/>
            <a:ext cx="5344886" cy="3628787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6019348" y="3147060"/>
            <a:ext cx="5682116" cy="39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pPr marL="405033" indent="-405033"/>
            <a:r>
              <a:rPr lang="el-GR" sz="1900" dirty="0"/>
              <a:t>    </a:t>
            </a:r>
          </a:p>
          <a:p>
            <a:pPr marL="405033" indent="-405033"/>
            <a:r>
              <a:rPr lang="el-GR" sz="1900" b="1" dirty="0"/>
              <a:t>     Πλεονεκτήματα Συστήματος: </a:t>
            </a:r>
          </a:p>
          <a:p>
            <a:pPr marL="405033" indent="-405033"/>
            <a:endParaRPr lang="el-GR" sz="1900" dirty="0"/>
          </a:p>
          <a:p>
            <a:pPr marL="405033" indent="-405033"/>
            <a:r>
              <a:rPr lang="el-GR" sz="1900" dirty="0"/>
              <a:t>     1. Αποδεδειγμένη τεχνολογία</a:t>
            </a:r>
            <a:br>
              <a:rPr lang="el-GR" sz="1900" dirty="0"/>
            </a:br>
            <a:r>
              <a:rPr lang="el-GR" sz="1900" dirty="0"/>
              <a:t>2. Δεν έχει </a:t>
            </a:r>
            <a:r>
              <a:rPr lang="el-GR" sz="1900" dirty="0" err="1"/>
              <a:t>downtime</a:t>
            </a:r>
            <a:r>
              <a:rPr lang="el-GR" sz="1900" dirty="0"/>
              <a:t> </a:t>
            </a:r>
          </a:p>
          <a:p>
            <a:pPr marL="405033" indent="-405033"/>
            <a:r>
              <a:rPr lang="el-GR" sz="1900" dirty="0"/>
              <a:t>        (χρόνος εκτός λειτουργίας)</a:t>
            </a:r>
            <a:br>
              <a:rPr lang="el-GR" sz="1900" dirty="0"/>
            </a:br>
            <a:r>
              <a:rPr lang="el-GR" sz="1900" dirty="0"/>
              <a:t>3. Εύκολο στην εγκατάσταση </a:t>
            </a:r>
          </a:p>
          <a:p>
            <a:pPr marL="405033" indent="-405033"/>
            <a:r>
              <a:rPr lang="el-GR" sz="1900" dirty="0"/>
              <a:t>     4. Σταθερό - ενημερώσεις λογισμικού </a:t>
            </a:r>
          </a:p>
          <a:p>
            <a:pPr marL="405033" indent="-405033"/>
            <a:r>
              <a:rPr lang="el-GR" sz="1900" dirty="0"/>
              <a:t>         εύκολα μέσω του διαδικτύου</a:t>
            </a:r>
            <a:br>
              <a:rPr lang="el-GR" sz="1900" dirty="0"/>
            </a:br>
            <a:r>
              <a:rPr lang="el-GR" sz="1900" dirty="0"/>
              <a:t>5. Διαμόρφωση εξ αποστάσεως</a:t>
            </a:r>
            <a:br>
              <a:rPr lang="el-GR" sz="1900" dirty="0"/>
            </a:br>
            <a:r>
              <a:rPr lang="el-GR" sz="1900" dirty="0"/>
              <a:t>6. Υποστήριξη </a:t>
            </a:r>
            <a:br>
              <a:rPr lang="el-GR" sz="1900" dirty="0"/>
            </a:br>
            <a:r>
              <a:rPr lang="el-GR" sz="1900" dirty="0"/>
              <a:t/>
            </a:r>
            <a:br>
              <a:rPr lang="el-GR" sz="1900" dirty="0"/>
            </a:br>
            <a:endParaRPr lang="el-GR" sz="1900" dirty="0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-46725" y="65009"/>
            <a:ext cx="11953371" cy="1040130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Πλεονεκτήματα Συστήματος Τηλεμετρίας </a:t>
            </a: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Medicatrack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5845" y="425053"/>
            <a:ext cx="10781191" cy="6425803"/>
          </a:xfrm>
        </p:spPr>
        <p:txBody>
          <a:bodyPr>
            <a:normAutofit lnSpcReduction="10000"/>
          </a:bodyPr>
          <a:lstStyle/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dirty="0"/>
              <a:t>  </a:t>
            </a:r>
            <a:endParaRPr lang="el-GR" dirty="0" smtClean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l-GR" sz="2100" dirty="0" smtClean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l-GR" sz="2100" dirty="0" smtClean="0"/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 smtClean="0"/>
              <a:t>Το </a:t>
            </a:r>
            <a:r>
              <a:rPr lang="el-GR" sz="2100" dirty="0"/>
              <a:t>σύστημα συναγερμού και παρακολούθησης μιας εγκατάστασης ιατρικών αερίων είναι το σύστημα το οποίο αποτελείται από ηλεκτρονικούς πίνακες δια μέσω των οποίων δίνεται </a:t>
            </a:r>
            <a:r>
              <a:rPr lang="el-GR" sz="2100" dirty="0" smtClean="0"/>
              <a:t>η </a:t>
            </a:r>
            <a:r>
              <a:rPr lang="el-GR" sz="2100" dirty="0"/>
              <a:t>δυνατότητα της αδιάλειπτη παρακολούθησης από απόσταση της λειτουργίας της εγκατάστασης </a:t>
            </a:r>
            <a:r>
              <a:rPr lang="el-GR" sz="2100" dirty="0" smtClean="0"/>
              <a:t>και </a:t>
            </a:r>
            <a:r>
              <a:rPr lang="el-GR" sz="2100" dirty="0"/>
              <a:t>ταυτόχρονα της άμεσης ειδοποίησης του υπεύθυνου προσωπικού, σε περίπτωση δυσλειτουργίας </a:t>
            </a:r>
            <a:r>
              <a:rPr lang="el-GR" sz="2100" dirty="0" smtClean="0"/>
              <a:t>της </a:t>
            </a:r>
            <a:r>
              <a:rPr lang="el-GR" sz="2100" dirty="0"/>
              <a:t>εγκατάστασης των ιατρικών αερίων, ώστε  αυτός να παρέμβει καταλλήλως. 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Οι τρεις κύριες λειτουργίες, είναι: 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b="1" i="1" dirty="0"/>
              <a:t>οι έκτακτοι τοπικοί συναγερμοί </a:t>
            </a:r>
            <a:r>
              <a:rPr lang="el-GR" sz="2100" b="1" i="1" dirty="0" smtClean="0"/>
              <a:t>  </a:t>
            </a:r>
            <a:endParaRPr lang="el-GR" sz="2100" dirty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b="1" i="1" dirty="0"/>
              <a:t>οι συναγερμοί λειτουργίας </a:t>
            </a:r>
            <a:endParaRPr lang="el-GR" sz="2100" dirty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b="1" i="1" dirty="0"/>
              <a:t>οι έκτακτοι συναγερμοί λειτουργίας </a:t>
            </a:r>
            <a:endParaRPr lang="el-GR" sz="2100" dirty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τόσο σε τοπικό όσο και κεντρικό επίπεδο.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l-GR" sz="2100" dirty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 smtClean="0"/>
              <a:t>Η </a:t>
            </a:r>
            <a:r>
              <a:rPr lang="el-GR" sz="2100" dirty="0"/>
              <a:t>σχεδίαση και η λειτουργικότητα του  συστήματος συναγερμού και παρακολούθησης  είναι σύμφωνα  με </a:t>
            </a:r>
            <a:r>
              <a:rPr lang="el-GR" sz="2100" dirty="0" err="1"/>
              <a:t>EN</a:t>
            </a:r>
            <a:r>
              <a:rPr lang="el-GR" sz="2100" dirty="0"/>
              <a:t> </a:t>
            </a:r>
            <a:r>
              <a:rPr lang="el-GR" sz="2100" dirty="0" err="1"/>
              <a:t>ISO</a:t>
            </a:r>
            <a:r>
              <a:rPr lang="el-GR" sz="2100" dirty="0"/>
              <a:t> 7396-1 και </a:t>
            </a:r>
            <a:r>
              <a:rPr lang="el-GR" sz="2100" dirty="0" err="1" smtClean="0"/>
              <a:t>EN</a:t>
            </a:r>
            <a:r>
              <a:rPr lang="el-GR" sz="2100" dirty="0" smtClean="0"/>
              <a:t> </a:t>
            </a:r>
            <a:r>
              <a:rPr lang="el-GR" sz="2100" dirty="0" err="1" smtClean="0"/>
              <a:t>ISO</a:t>
            </a:r>
            <a:r>
              <a:rPr lang="el-GR" sz="2100" dirty="0" smtClean="0"/>
              <a:t> 7396-2.</a:t>
            </a:r>
            <a:endParaRPr lang="el-GR" sz="2100" dirty="0"/>
          </a:p>
        </p:txBody>
      </p:sp>
      <p:sp>
        <p:nvSpPr>
          <p:cNvPr id="15363" name="2 - TextBox"/>
          <p:cNvSpPr txBox="1">
            <a:spLocks noChangeArrowheads="1"/>
          </p:cNvSpPr>
          <p:nvPr/>
        </p:nvSpPr>
        <p:spPr bwMode="auto">
          <a:xfrm>
            <a:off x="50789" y="405051"/>
            <a:ext cx="2268369" cy="97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</a:rPr>
              <a:t>Εισαγωγή</a:t>
            </a:r>
            <a:r>
              <a:rPr lang="el-GR" sz="2800" b="1" dirty="0"/>
              <a:t> </a:t>
            </a:r>
          </a:p>
          <a:p>
            <a:endParaRPr lang="el-G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8142" y="425054"/>
            <a:ext cx="10240812" cy="211693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Εφαρμογή </a:t>
            </a: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MedicaTrack</a:t>
            </a:r>
            <a:endParaRPr lang="el-GR" sz="28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1900" dirty="0" smtClean="0"/>
              <a:t>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sz="2100" dirty="0" smtClean="0">
              <a:hlinkClick r:id="rId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solidFill>
                <a:srgbClr val="002060"/>
              </a:solidFill>
              <a:hlinkClick r:id="rId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800" dirty="0" smtClean="0">
                <a:solidFill>
                  <a:srgbClr val="002060"/>
                </a:solidFill>
                <a:hlinkClick r:id="rId2"/>
              </a:rPr>
              <a:t>http://www.medicatrack.com/medica/Login.php</a:t>
            </a:r>
            <a:endParaRPr lang="el-GR" sz="2800" dirty="0" smtClean="0">
              <a:solidFill>
                <a:srgbClr val="002060"/>
              </a:solidFill>
            </a:endParaRPr>
          </a:p>
        </p:txBody>
      </p:sp>
      <p:pic>
        <p:nvPicPr>
          <p:cNvPr id="860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4664" r="44392" b="29567"/>
          <a:stretch>
            <a:fillRect/>
          </a:stretch>
        </p:blipFill>
        <p:spPr>
          <a:xfrm>
            <a:off x="2717708" y="2844366"/>
            <a:ext cx="6265158" cy="3327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2" cstate="print"/>
          <a:srcRect l="11791" t="9618" r="13255"/>
          <a:stretch>
            <a:fillRect/>
          </a:stretch>
        </p:blipFill>
        <p:spPr bwMode="auto">
          <a:xfrm>
            <a:off x="414015" y="500506"/>
            <a:ext cx="11026136" cy="6426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9561" y="350044"/>
            <a:ext cx="10320040" cy="15418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LiveMonitoring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sz="2100" dirty="0" smtClean="0"/>
          </a:p>
          <a:p>
            <a:pPr eaLnBrk="1" hangingPunct="1">
              <a:buFont typeface="Wingdings" pitchFamily="2" charset="2"/>
              <a:buNone/>
            </a:pPr>
            <a:endParaRPr lang="el-GR" sz="2100" dirty="0" smtClean="0"/>
          </a:p>
        </p:txBody>
      </p:sp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1216872" y="4070509"/>
            <a:ext cx="9056445" cy="3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endParaRPr lang="el-GR"/>
          </a:p>
        </p:txBody>
      </p:sp>
      <p:sp>
        <p:nvSpPr>
          <p:cNvPr id="35844" name="Rectangle 9"/>
          <p:cNvSpPr>
            <a:spLocks noChangeArrowheads="1"/>
          </p:cNvSpPr>
          <p:nvPr/>
        </p:nvSpPr>
        <p:spPr bwMode="auto">
          <a:xfrm>
            <a:off x="0" y="4644405"/>
            <a:ext cx="11652707" cy="249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 anchor="ctr">
            <a:spAutoFit/>
          </a:bodyPr>
          <a:lstStyle/>
          <a:p>
            <a:r>
              <a:rPr lang="en-US" sz="1700" b="1" i="1" dirty="0"/>
              <a:t>Index</a:t>
            </a:r>
            <a:r>
              <a:rPr lang="el-GR" sz="1700" b="1" i="1" dirty="0"/>
              <a:t>  -  </a:t>
            </a:r>
            <a:r>
              <a:rPr lang="el-GR" sz="1700" dirty="0"/>
              <a:t>Δίνεται η θέση κατάταξης στο σύνολο των πελατών που έχουν την εφαρμογή με βάσει την ημερομηνία λειτουργίας.</a:t>
            </a:r>
          </a:p>
          <a:p>
            <a:r>
              <a:rPr lang="en-US" sz="1700" b="1" i="1" dirty="0"/>
              <a:t>Type </a:t>
            </a:r>
            <a:r>
              <a:rPr lang="el-GR" sz="1700" dirty="0"/>
              <a:t> - Δίνεται ο τύπος προς παρακολούθηση. Π.χ. δεξαμενή υγρού οξυγόνου.</a:t>
            </a:r>
          </a:p>
          <a:p>
            <a:r>
              <a:rPr lang="en-US" sz="1700" b="1" i="1" dirty="0"/>
              <a:t>Device Name </a:t>
            </a:r>
            <a:r>
              <a:rPr lang="el-GR" sz="1700" dirty="0"/>
              <a:t>– Δίνεται το όνομα της περιοχής.</a:t>
            </a:r>
          </a:p>
          <a:p>
            <a:r>
              <a:rPr lang="en-US" sz="1700" b="1" i="1" dirty="0"/>
              <a:t>Location</a:t>
            </a:r>
            <a:r>
              <a:rPr lang="en-US" sz="1700" dirty="0"/>
              <a:t> </a:t>
            </a:r>
            <a:r>
              <a:rPr lang="el-GR" sz="1700" dirty="0"/>
              <a:t>– Δίνεται τοποθεσία που έχει γίνει η εγκατάσταση. </a:t>
            </a:r>
          </a:p>
          <a:p>
            <a:r>
              <a:rPr lang="en-US" sz="1700" b="1" i="1" dirty="0"/>
              <a:t>Status</a:t>
            </a:r>
            <a:r>
              <a:rPr lang="en-US" sz="1700" dirty="0"/>
              <a:t> </a:t>
            </a:r>
            <a:r>
              <a:rPr lang="el-GR" sz="1700" dirty="0"/>
              <a:t>– Κατάσταση συστήματος. Πράσινο </a:t>
            </a:r>
            <a:r>
              <a:rPr lang="en-US" sz="1700" dirty="0"/>
              <a:t>led</a:t>
            </a:r>
            <a:r>
              <a:rPr lang="el-GR" sz="1700" dirty="0"/>
              <a:t> / κανονική λειτουργία και κόκκινο </a:t>
            </a:r>
            <a:r>
              <a:rPr lang="en-US" sz="1700" dirty="0"/>
              <a:t>led</a:t>
            </a:r>
            <a:r>
              <a:rPr lang="el-GR" sz="1700" dirty="0"/>
              <a:t> / σφάλμα </a:t>
            </a:r>
          </a:p>
          <a:p>
            <a:r>
              <a:rPr lang="en-US" sz="1700" b="1" i="1" dirty="0"/>
              <a:t>Alarms</a:t>
            </a:r>
            <a:r>
              <a:rPr lang="en-US" sz="1700" dirty="0"/>
              <a:t> </a:t>
            </a:r>
            <a:r>
              <a:rPr lang="el-GR" sz="1700" dirty="0"/>
              <a:t>– Κατάσταση συναγερμών. Πράσινο </a:t>
            </a:r>
            <a:r>
              <a:rPr lang="en-US" sz="1700" dirty="0"/>
              <a:t>led</a:t>
            </a:r>
            <a:r>
              <a:rPr lang="el-GR" sz="1700" dirty="0"/>
              <a:t> / απουσία συναγερμού και κόκκινο </a:t>
            </a:r>
            <a:r>
              <a:rPr lang="en-US" sz="1700" dirty="0"/>
              <a:t>led</a:t>
            </a:r>
            <a:r>
              <a:rPr lang="el-GR" sz="1700" dirty="0"/>
              <a:t> / συναγερμός</a:t>
            </a:r>
          </a:p>
          <a:p>
            <a:r>
              <a:rPr lang="en-US" sz="1700" b="1" i="1" dirty="0"/>
              <a:t>Options</a:t>
            </a:r>
            <a:r>
              <a:rPr lang="en-US" sz="1700" dirty="0"/>
              <a:t> </a:t>
            </a:r>
            <a:r>
              <a:rPr lang="el-GR" sz="1700" dirty="0"/>
              <a:t>– Επιλογές για επιπλέον πληροφορίες </a:t>
            </a:r>
            <a:r>
              <a:rPr lang="en-US" sz="1700" dirty="0"/>
              <a:t> </a:t>
            </a:r>
            <a:endParaRPr lang="el-GR" sz="1700" dirty="0"/>
          </a:p>
          <a:p>
            <a:pPr eaLnBrk="0" hangingPunct="0"/>
            <a:endParaRPr lang="el-GR" sz="1900" dirty="0">
              <a:latin typeface="Arial" charset="0"/>
            </a:endParaRPr>
          </a:p>
        </p:txBody>
      </p:sp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2" cstate="print"/>
          <a:srcRect l="12503" t="8485" r="11897" b="48203"/>
          <a:stretch>
            <a:fillRect/>
          </a:stretch>
        </p:blipFill>
        <p:spPr bwMode="auto">
          <a:xfrm>
            <a:off x="506163" y="1634632"/>
            <a:ext cx="10823853" cy="28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Έλλειψη"/>
          <p:cNvSpPr/>
          <p:nvPr/>
        </p:nvSpPr>
        <p:spPr>
          <a:xfrm flipH="1" flipV="1">
            <a:off x="6864357" y="3146800"/>
            <a:ext cx="184295" cy="15121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8009" tIns="54004" rIns="108009" bIns="54004"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73367"/>
            <a:ext cx="10411459" cy="75509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100" dirty="0" smtClean="0"/>
              <a:t>   </a:t>
            </a:r>
          </a:p>
          <a:p>
            <a:pPr eaLnBrk="1" hangingPunct="1">
              <a:buFont typeface="Wingdings" pitchFamily="2" charset="2"/>
              <a:buNone/>
            </a:pPr>
            <a:endParaRPr lang="el-GR" sz="2100" dirty="0" smtClean="0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216872" y="4070509"/>
            <a:ext cx="9056445" cy="3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endParaRPr lang="el-GR"/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0" y="4807165"/>
            <a:ext cx="11652707" cy="274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 anchor="ctr">
            <a:spAutoFit/>
          </a:bodyPr>
          <a:lstStyle/>
          <a:p>
            <a:r>
              <a:rPr lang="el-GR" sz="1900" dirty="0"/>
              <a:t>Δίνονται οι τρέχουσες τιμές πιέσεων για το δίκτυο του οξυγόνου, του πρωτοξειδίου και του πεπιεσμένου ιατρικού αέρα. </a:t>
            </a:r>
            <a:endParaRPr lang="en-US" sz="1900" dirty="0"/>
          </a:p>
          <a:p>
            <a:r>
              <a:rPr lang="el-GR" sz="1900" dirty="0"/>
              <a:t>Επίσης δίνονται στοιχεία για την ημερομηνία και την ώρα. </a:t>
            </a:r>
            <a:endParaRPr lang="en-US" sz="1900" dirty="0"/>
          </a:p>
          <a:p>
            <a:endParaRPr lang="el-GR" sz="1900" dirty="0"/>
          </a:p>
          <a:p>
            <a:r>
              <a:rPr lang="el-GR" sz="1900" dirty="0"/>
              <a:t>Πίεση δικτύου Ο2 στα </a:t>
            </a:r>
            <a:r>
              <a:rPr lang="en-US" sz="1900" dirty="0"/>
              <a:t>7.8</a:t>
            </a:r>
            <a:r>
              <a:rPr lang="el-GR" sz="1900" dirty="0"/>
              <a:t> </a:t>
            </a:r>
            <a:r>
              <a:rPr lang="en-US" sz="1900" dirty="0"/>
              <a:t>Bar</a:t>
            </a:r>
            <a:endParaRPr lang="el-GR" sz="1900" dirty="0"/>
          </a:p>
          <a:p>
            <a:r>
              <a:rPr lang="el-GR" sz="1900" dirty="0"/>
              <a:t>Πίεση δικτύου </a:t>
            </a:r>
            <a:r>
              <a:rPr lang="en-US" sz="1900" dirty="0"/>
              <a:t>N</a:t>
            </a:r>
            <a:r>
              <a:rPr lang="el-GR" sz="1900" dirty="0"/>
              <a:t>2Ο</a:t>
            </a:r>
            <a:r>
              <a:rPr lang="en-US" sz="1900" dirty="0"/>
              <a:t> </a:t>
            </a:r>
            <a:r>
              <a:rPr lang="el-GR" sz="1900" dirty="0"/>
              <a:t>στα </a:t>
            </a:r>
            <a:r>
              <a:rPr lang="en-US" sz="1900" dirty="0"/>
              <a:t>6.8</a:t>
            </a:r>
            <a:r>
              <a:rPr lang="el-GR" sz="1900" dirty="0"/>
              <a:t> </a:t>
            </a:r>
            <a:r>
              <a:rPr lang="en-US" sz="1900" dirty="0"/>
              <a:t>Bar</a:t>
            </a:r>
            <a:endParaRPr lang="el-GR" sz="1900" dirty="0"/>
          </a:p>
          <a:p>
            <a:r>
              <a:rPr lang="el-GR" sz="1900" dirty="0"/>
              <a:t>Πίεση δικτύου πεπιεσμένου ιατρικού αέρα στα </a:t>
            </a:r>
            <a:r>
              <a:rPr lang="en-US" sz="1900" dirty="0"/>
              <a:t>7</a:t>
            </a:r>
            <a:r>
              <a:rPr lang="el-GR" sz="1900" dirty="0"/>
              <a:t>.</a:t>
            </a:r>
            <a:r>
              <a:rPr lang="en-US" sz="1900" dirty="0"/>
              <a:t>1</a:t>
            </a:r>
            <a:r>
              <a:rPr lang="el-GR" sz="1900" dirty="0"/>
              <a:t> </a:t>
            </a:r>
            <a:r>
              <a:rPr lang="en-US" sz="1900" dirty="0"/>
              <a:t>Bar</a:t>
            </a:r>
            <a:endParaRPr lang="el-GR" sz="1900" dirty="0"/>
          </a:p>
          <a:p>
            <a:r>
              <a:rPr lang="el-GR" sz="1900" dirty="0"/>
              <a:t>Ημερομηνία καταγραφής – Τρίτη 07 Απριλίου και ώρα 22:45  </a:t>
            </a:r>
          </a:p>
          <a:p>
            <a:endParaRPr lang="el-GR" sz="1900" dirty="0"/>
          </a:p>
        </p:txBody>
      </p:sp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2" cstate="print"/>
          <a:srcRect l="11947" t="9469" r="12736" b="37375"/>
          <a:stretch>
            <a:fillRect/>
          </a:stretch>
        </p:blipFill>
        <p:spPr bwMode="auto">
          <a:xfrm>
            <a:off x="125953" y="500063"/>
            <a:ext cx="11345950" cy="431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0" name="Picture 10"/>
          <p:cNvPicPr>
            <a:picLocks noChangeAspect="1" noChangeArrowheads="1"/>
          </p:cNvPicPr>
          <p:nvPr/>
        </p:nvPicPr>
        <p:blipFill>
          <a:blip r:embed="rId3" cstate="print"/>
          <a:srcRect l="67856" t="23302" r="15408" b="63020"/>
          <a:stretch>
            <a:fillRect/>
          </a:stretch>
        </p:blipFill>
        <p:spPr bwMode="auto">
          <a:xfrm>
            <a:off x="7571417" y="273367"/>
            <a:ext cx="3620140" cy="123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4526" r="7967"/>
          <a:stretch>
            <a:fillRect/>
          </a:stretch>
        </p:blipFill>
        <p:spPr>
          <a:xfrm>
            <a:off x="229719" y="424897"/>
            <a:ext cx="10933338" cy="677600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1" name="Picture 10"/>
          <p:cNvPicPr>
            <a:picLocks noChangeAspect="1" noChangeArrowheads="1"/>
          </p:cNvPicPr>
          <p:nvPr/>
        </p:nvPicPr>
        <p:blipFill>
          <a:blip r:embed="rId3" cstate="print"/>
          <a:srcRect l="67856" t="23302" r="15408" b="63020"/>
          <a:stretch>
            <a:fillRect/>
          </a:stretch>
        </p:blipFill>
        <p:spPr bwMode="auto">
          <a:xfrm>
            <a:off x="8306820" y="1"/>
            <a:ext cx="3394643" cy="128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5135" r="14310" b="23120"/>
          <a:stretch>
            <a:fillRect/>
          </a:stretch>
        </p:blipFill>
        <p:spPr>
          <a:xfrm>
            <a:off x="0" y="198358"/>
            <a:ext cx="5454589" cy="3553778"/>
          </a:xfrm>
        </p:spPr>
      </p:pic>
      <p:pic>
        <p:nvPicPr>
          <p:cNvPr id="38915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5135" r="15736" b="20604"/>
          <a:stretch>
            <a:fillRect/>
          </a:stretch>
        </p:blipFill>
        <p:spPr>
          <a:xfrm>
            <a:off x="3362743" y="1407807"/>
            <a:ext cx="5342856" cy="3478769"/>
          </a:xfrm>
        </p:spPr>
      </p:pic>
      <p:pic>
        <p:nvPicPr>
          <p:cNvPr id="38916" name="Picture 10"/>
          <p:cNvPicPr>
            <a:picLocks noChangeAspect="1" noChangeArrowheads="1"/>
          </p:cNvPicPr>
          <p:nvPr/>
        </p:nvPicPr>
        <p:blipFill>
          <a:blip r:embed="rId4" cstate="print"/>
          <a:srcRect l="4849" r="10269" b="21982"/>
          <a:stretch>
            <a:fillRect/>
          </a:stretch>
        </p:blipFill>
        <p:spPr bwMode="auto">
          <a:xfrm>
            <a:off x="6311884" y="3373755"/>
            <a:ext cx="5302225" cy="317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2" name="Line 12"/>
          <p:cNvSpPr>
            <a:spLocks noChangeShapeType="1"/>
          </p:cNvSpPr>
          <p:nvPr/>
        </p:nvSpPr>
        <p:spPr bwMode="auto">
          <a:xfrm flipV="1">
            <a:off x="1519565" y="1861457"/>
            <a:ext cx="223" cy="4309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108009" tIns="54004" rIns="108009" bIns="54004"/>
          <a:lstStyle/>
          <a:p>
            <a:pPr>
              <a:defRPr/>
            </a:pPr>
            <a:endParaRPr lang="el-GR">
              <a:cs typeface="+mn-cs"/>
            </a:endParaRPr>
          </a:p>
        </p:txBody>
      </p:sp>
      <p:sp>
        <p:nvSpPr>
          <p:cNvPr id="38920" name="Text Box 13"/>
          <p:cNvSpPr txBox="1">
            <a:spLocks noChangeArrowheads="1"/>
          </p:cNvSpPr>
          <p:nvPr/>
        </p:nvSpPr>
        <p:spPr bwMode="auto">
          <a:xfrm>
            <a:off x="414427" y="6322457"/>
            <a:ext cx="2268369" cy="40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900" dirty="0"/>
              <a:t>Δίκτυο οξυγόνου</a:t>
            </a:r>
          </a:p>
        </p:txBody>
      </p:sp>
      <p:sp>
        <p:nvSpPr>
          <p:cNvPr id="38921" name="Line 15"/>
          <p:cNvSpPr>
            <a:spLocks noChangeShapeType="1"/>
          </p:cNvSpPr>
          <p:nvPr/>
        </p:nvSpPr>
        <p:spPr bwMode="auto">
          <a:xfrm flipV="1">
            <a:off x="4837012" y="2995376"/>
            <a:ext cx="0" cy="31753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8009" tIns="54004" rIns="108009" bIns="54004"/>
          <a:lstStyle/>
          <a:p>
            <a:endParaRPr lang="el-GR"/>
          </a:p>
        </p:txBody>
      </p:sp>
      <p:sp>
        <p:nvSpPr>
          <p:cNvPr id="38922" name="Text Box 16"/>
          <p:cNvSpPr txBox="1">
            <a:spLocks noChangeArrowheads="1"/>
          </p:cNvSpPr>
          <p:nvPr/>
        </p:nvSpPr>
        <p:spPr bwMode="auto">
          <a:xfrm>
            <a:off x="3823291" y="6397466"/>
            <a:ext cx="1849985" cy="40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900" dirty="0"/>
              <a:t>Πρωτοξειδίου</a:t>
            </a:r>
          </a:p>
        </p:txBody>
      </p:sp>
      <p:sp>
        <p:nvSpPr>
          <p:cNvPr id="38923" name="Line 18"/>
          <p:cNvSpPr>
            <a:spLocks noChangeShapeType="1"/>
          </p:cNvSpPr>
          <p:nvPr/>
        </p:nvSpPr>
        <p:spPr bwMode="auto">
          <a:xfrm flipH="1" flipV="1">
            <a:off x="8339325" y="4885612"/>
            <a:ext cx="0" cy="18152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8009" tIns="54004" rIns="108009" bIns="54004"/>
          <a:lstStyle/>
          <a:p>
            <a:endParaRPr lang="el-GR"/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417022" y="6624161"/>
            <a:ext cx="1925326" cy="40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900" dirty="0"/>
              <a:t>Ιατρικού αέρα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5296" r="10280" b="6682"/>
          <a:stretch>
            <a:fillRect/>
          </a:stretch>
        </p:blipFill>
        <p:spPr>
          <a:xfrm>
            <a:off x="184868" y="273367"/>
            <a:ext cx="11287036" cy="67291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4517" r="13551" b="6921"/>
          <a:stretch>
            <a:fillRect/>
          </a:stretch>
        </p:blipFill>
        <p:spPr>
          <a:xfrm>
            <a:off x="0" y="0"/>
            <a:ext cx="6541443" cy="3675460"/>
          </a:xfrm>
        </p:spPr>
      </p:pic>
      <p:pic>
        <p:nvPicPr>
          <p:cNvPr id="40963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4829" r="15576" b="5728"/>
          <a:stretch>
            <a:fillRect/>
          </a:stretch>
        </p:blipFill>
        <p:spPr>
          <a:xfrm>
            <a:off x="3454891" y="1559023"/>
            <a:ext cx="5927929" cy="3175397"/>
          </a:xfrm>
        </p:spPr>
      </p:pic>
      <p:pic>
        <p:nvPicPr>
          <p:cNvPr id="40964" name="Picture 10"/>
          <p:cNvPicPr>
            <a:picLocks noChangeAspect="1" noChangeArrowheads="1"/>
          </p:cNvPicPr>
          <p:nvPr/>
        </p:nvPicPr>
        <p:blipFill>
          <a:blip r:embed="rId4" cstate="print"/>
          <a:srcRect l="5141" r="11526" b="6921"/>
          <a:stretch>
            <a:fillRect/>
          </a:stretch>
        </p:blipFill>
        <p:spPr bwMode="auto">
          <a:xfrm>
            <a:off x="5759315" y="3449234"/>
            <a:ext cx="5942149" cy="355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Line 11"/>
          <p:cNvSpPr>
            <a:spLocks noChangeShapeType="1"/>
          </p:cNvSpPr>
          <p:nvPr/>
        </p:nvSpPr>
        <p:spPr bwMode="auto">
          <a:xfrm flipV="1">
            <a:off x="1980717" y="2693671"/>
            <a:ext cx="461151" cy="325040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108009" tIns="54004" rIns="108009" bIns="54004"/>
          <a:lstStyle/>
          <a:p>
            <a:endParaRPr lang="el-GR"/>
          </a:p>
        </p:txBody>
      </p:sp>
      <p:sp>
        <p:nvSpPr>
          <p:cNvPr id="40966" name="Text Box 12"/>
          <p:cNvSpPr txBox="1">
            <a:spLocks noChangeArrowheads="1"/>
          </p:cNvSpPr>
          <p:nvPr/>
        </p:nvSpPr>
        <p:spPr bwMode="auto">
          <a:xfrm>
            <a:off x="229561" y="5944076"/>
            <a:ext cx="4323419" cy="6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900" b="1" i="1" dirty="0"/>
              <a:t>βύθιση του δικτύου οξυγόνου </a:t>
            </a:r>
          </a:p>
          <a:p>
            <a:r>
              <a:rPr lang="el-GR" sz="1900" b="1" i="1" dirty="0"/>
              <a:t>στα 7 </a:t>
            </a:r>
            <a:r>
              <a:rPr lang="en-US" sz="1900" b="1" i="1" dirty="0"/>
              <a:t>Bar</a:t>
            </a:r>
            <a:r>
              <a:rPr lang="el-GR" sz="1900" b="1" i="1" dirty="0"/>
              <a:t> στις 10/11/2012</a:t>
            </a:r>
            <a:r>
              <a:rPr lang="el-GR" b="1" i="1" dirty="0"/>
              <a:t> </a:t>
            </a:r>
          </a:p>
        </p:txBody>
      </p:sp>
      <p:cxnSp>
        <p:nvCxnSpPr>
          <p:cNvPr id="9" name="8 - Ευθύγραμμο βέλος σύνδεσης"/>
          <p:cNvCxnSpPr/>
          <p:nvPr/>
        </p:nvCxnSpPr>
        <p:spPr>
          <a:xfrm flipV="1">
            <a:off x="875579" y="1710214"/>
            <a:ext cx="1842573" cy="4007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73368"/>
            <a:ext cx="10874642" cy="151185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Calibri" pitchFamily="34" charset="0"/>
              </a:rPr>
              <a:t>Select the Day to Plot Daily Data</a:t>
            </a:r>
            <a:endParaRPr lang="el-GR" sz="2600" dirty="0" smtClean="0"/>
          </a:p>
        </p:txBody>
      </p:sp>
      <p:pic>
        <p:nvPicPr>
          <p:cNvPr id="10547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4527" t="14316" r="11391" b="31462"/>
          <a:stretch>
            <a:fillRect/>
          </a:stretch>
        </p:blipFill>
        <p:spPr>
          <a:xfrm>
            <a:off x="0" y="1030129"/>
            <a:ext cx="9076760" cy="539400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88" name="Line 7"/>
          <p:cNvSpPr>
            <a:spLocks noChangeShapeType="1"/>
          </p:cNvSpPr>
          <p:nvPr/>
        </p:nvSpPr>
        <p:spPr bwMode="auto">
          <a:xfrm flipH="1">
            <a:off x="5204713" y="3525442"/>
            <a:ext cx="4054882" cy="52839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108009" tIns="54004" rIns="108009" bIns="54004"/>
          <a:lstStyle/>
          <a:p>
            <a:endParaRPr lang="el-GR"/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9265690" y="2920365"/>
            <a:ext cx="2326077" cy="141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700" dirty="0"/>
              <a:t>Μεταγωγή από </a:t>
            </a:r>
          </a:p>
          <a:p>
            <a:r>
              <a:rPr lang="el-GR" sz="1700" dirty="0"/>
              <a:t>Δεξαμενή σε </a:t>
            </a:r>
          </a:p>
          <a:p>
            <a:r>
              <a:rPr lang="el-GR" sz="1700" dirty="0"/>
              <a:t>Συστοιχίες </a:t>
            </a:r>
          </a:p>
          <a:p>
            <a:r>
              <a:rPr lang="el-GR" sz="1700" dirty="0"/>
              <a:t>Φιαλών.</a:t>
            </a:r>
          </a:p>
          <a:p>
            <a:r>
              <a:rPr lang="el-GR" sz="1700" dirty="0"/>
              <a:t>Τεχνητή  μεταγωγή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231591" y="6095762"/>
            <a:ext cx="11701463" cy="12851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3300" dirty="0" smtClean="0"/>
              <a:t>    </a:t>
            </a:r>
            <a:r>
              <a:rPr lang="el-GR" sz="2100" dirty="0" smtClean="0"/>
              <a:t>Στο γράφημα παρουσιάζεται η σταδιακή μείωση της πίεσης του δικτύου οξυγόνου  σε 12</a:t>
            </a:r>
            <a:r>
              <a:rPr lang="en-US" sz="2100" dirty="0" smtClean="0"/>
              <a:t>h.</a:t>
            </a:r>
            <a:r>
              <a:rPr lang="el-GR" sz="2100" dirty="0" smtClean="0"/>
              <a:t> </a:t>
            </a:r>
          </a:p>
        </p:txBody>
      </p:sp>
      <p:pic>
        <p:nvPicPr>
          <p:cNvPr id="10752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t="14191" b="31023"/>
          <a:stretch>
            <a:fillRect/>
          </a:stretch>
        </p:blipFill>
        <p:spPr>
          <a:xfrm>
            <a:off x="184867" y="273367"/>
            <a:ext cx="11195618" cy="57290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85073" y="1635205"/>
            <a:ext cx="10531317" cy="514064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l-GR" sz="2100" b="1" dirty="0" smtClean="0"/>
          </a:p>
          <a:p>
            <a:pPr algn="just" eaLnBrk="1" hangingPunct="1"/>
            <a:r>
              <a:rPr lang="el-GR" sz="2400" b="1" dirty="0" smtClean="0"/>
              <a:t>Σύστημα συναγερμού και παρακολούθησης υποσταθμών και τοπικών πινάκων</a:t>
            </a:r>
          </a:p>
          <a:p>
            <a:pPr algn="just" eaLnBrk="1" hangingPunct="1">
              <a:buFont typeface="Wingdings" pitchFamily="2" charset="2"/>
              <a:buNone/>
            </a:pPr>
            <a:endParaRPr lang="el-GR" sz="2400" b="1" dirty="0" smtClean="0"/>
          </a:p>
          <a:p>
            <a:pPr algn="just" eaLnBrk="1" hangingPunct="1"/>
            <a:r>
              <a:rPr lang="el-GR" sz="2400" b="1" dirty="0" smtClean="0"/>
              <a:t>Συγκεντρωτικό σύστημα τοπικών συστημάτων συναγερμού και παρακολούθησης</a:t>
            </a:r>
          </a:p>
          <a:p>
            <a:pPr algn="just" eaLnBrk="1" hangingPunct="1">
              <a:buFont typeface="Wingdings" pitchFamily="2" charset="2"/>
              <a:buNone/>
            </a:pPr>
            <a:endParaRPr lang="el-GR" sz="2400" b="1" dirty="0" smtClean="0"/>
          </a:p>
          <a:p>
            <a:pPr algn="just" eaLnBrk="1" hangingPunct="1"/>
            <a:r>
              <a:rPr lang="el-GR" sz="2400" b="1" dirty="0" smtClean="0"/>
              <a:t>Σύστημα παρακολούθησης λειτουργίας των κέντρων ιατρικών αερίων</a:t>
            </a:r>
          </a:p>
          <a:p>
            <a:pPr algn="just" eaLnBrk="1" hangingPunct="1">
              <a:buFont typeface="Wingdings" pitchFamily="2" charset="2"/>
              <a:buNone/>
            </a:pPr>
            <a:endParaRPr lang="el-GR" sz="2400" b="1" dirty="0" smtClean="0"/>
          </a:p>
          <a:p>
            <a:pPr algn="just" eaLnBrk="1" hangingPunct="1"/>
            <a:r>
              <a:rPr lang="el-GR" sz="2400" b="1" dirty="0" smtClean="0"/>
              <a:t>Εφαρμογή </a:t>
            </a:r>
            <a:r>
              <a:rPr lang="en-US" sz="2400" b="1" dirty="0" smtClean="0"/>
              <a:t>Web</a:t>
            </a:r>
            <a:r>
              <a:rPr lang="el-GR" sz="2400" b="1" dirty="0" smtClean="0"/>
              <a:t> για την παρακολούθηση των ιατρικών αερίων Νοσοκομειακών Μονάδων</a:t>
            </a:r>
          </a:p>
          <a:p>
            <a:pPr eaLnBrk="1" hangingPunct="1">
              <a:buFont typeface="Wingdings" pitchFamily="2" charset="2"/>
              <a:buNone/>
            </a:pPr>
            <a:endParaRPr lang="el-GR" sz="2100" dirty="0" smtClean="0"/>
          </a:p>
        </p:txBody>
      </p:sp>
      <p:sp>
        <p:nvSpPr>
          <p:cNvPr id="16387" name="2 - TextBox"/>
          <p:cNvSpPr txBox="1">
            <a:spLocks noChangeArrowheads="1"/>
          </p:cNvSpPr>
          <p:nvPr/>
        </p:nvSpPr>
        <p:spPr bwMode="auto">
          <a:xfrm>
            <a:off x="50788" y="405051"/>
            <a:ext cx="10684134" cy="97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</a:rPr>
              <a:t>Τύποι Συστημάτων Συναγερμού &amp; Παρακολούθησης</a:t>
            </a:r>
            <a:r>
              <a:rPr lang="el-GR" sz="2800" b="1" dirty="0"/>
              <a:t> </a:t>
            </a:r>
          </a:p>
          <a:p>
            <a:endParaRPr lang="el-G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/>
          <p:cNvPicPr>
            <a:picLocks noChangeAspect="1" noChangeArrowheads="1"/>
          </p:cNvPicPr>
          <p:nvPr/>
        </p:nvPicPr>
        <p:blipFill>
          <a:blip r:embed="rId2" cstate="print"/>
          <a:srcRect l="13058" t="10454" r="13010" b="14735"/>
          <a:stretch>
            <a:fillRect/>
          </a:stretch>
        </p:blipFill>
        <p:spPr bwMode="auto">
          <a:xfrm>
            <a:off x="320978" y="803434"/>
            <a:ext cx="11104201" cy="520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10"/>
          <p:cNvPicPr>
            <a:picLocks noChangeAspect="1" noChangeArrowheads="1"/>
          </p:cNvPicPr>
          <p:nvPr/>
        </p:nvPicPr>
        <p:blipFill>
          <a:blip r:embed="rId3" cstate="print"/>
          <a:srcRect l="67856" t="23302" r="15408" b="63020"/>
          <a:stretch>
            <a:fillRect/>
          </a:stretch>
        </p:blipFill>
        <p:spPr bwMode="auto">
          <a:xfrm>
            <a:off x="7878173" y="273368"/>
            <a:ext cx="3394644" cy="128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4555" t="15732" r="1138" b="30472"/>
          <a:stretch>
            <a:fillRect/>
          </a:stretch>
        </p:blipFill>
        <p:spPr>
          <a:xfrm>
            <a:off x="414427" y="651749"/>
            <a:ext cx="11287036" cy="591740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9" name="Picture 10"/>
          <p:cNvPicPr>
            <a:picLocks noChangeAspect="1" noChangeArrowheads="1"/>
          </p:cNvPicPr>
          <p:nvPr/>
        </p:nvPicPr>
        <p:blipFill>
          <a:blip r:embed="rId3" cstate="print"/>
          <a:srcRect l="67856" t="23302" r="15408" b="63020"/>
          <a:stretch>
            <a:fillRect/>
          </a:stretch>
        </p:blipFill>
        <p:spPr bwMode="auto">
          <a:xfrm>
            <a:off x="7969591" y="5642372"/>
            <a:ext cx="3394643" cy="128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9561" y="273367"/>
            <a:ext cx="10781191" cy="120848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Device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Information</a:t>
            </a:r>
            <a:r>
              <a:rPr lang="el-GR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MedicaTrack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6083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4337" t="14182" r="1239" b="31563"/>
          <a:stretch>
            <a:fillRect/>
          </a:stretch>
        </p:blipFill>
        <p:spPr>
          <a:xfrm>
            <a:off x="0" y="1105373"/>
            <a:ext cx="6541443" cy="4365545"/>
          </a:xfrm>
        </p:spPr>
      </p:pic>
      <p:pic>
        <p:nvPicPr>
          <p:cNvPr id="46084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6529" t="16776" r="53714" b="64980"/>
          <a:stretch>
            <a:fillRect/>
          </a:stretch>
        </p:blipFill>
        <p:spPr>
          <a:xfrm>
            <a:off x="4376368" y="1937066"/>
            <a:ext cx="6911177" cy="49289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8143" y="198359"/>
            <a:ext cx="10781192" cy="475726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Device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Information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MedicaTrack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History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sz="2600" dirty="0" smtClean="0"/>
          </a:p>
        </p:txBody>
      </p:sp>
      <p:pic>
        <p:nvPicPr>
          <p:cNvPr id="11981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6064" t="62526" r="52592" b="11557"/>
          <a:stretch>
            <a:fillRect/>
          </a:stretch>
        </p:blipFill>
        <p:spPr>
          <a:xfrm>
            <a:off x="0" y="1030129"/>
            <a:ext cx="5988874" cy="422219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815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53667" t="11166" r="4861" b="62790"/>
          <a:stretch>
            <a:fillRect/>
          </a:stretch>
        </p:blipFill>
        <p:spPr>
          <a:xfrm>
            <a:off x="5342856" y="2768680"/>
            <a:ext cx="6358607" cy="433220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863" y="5642372"/>
            <a:ext cx="2671427" cy="14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Line 11"/>
          <p:cNvSpPr>
            <a:spLocks noChangeShapeType="1"/>
          </p:cNvSpPr>
          <p:nvPr/>
        </p:nvSpPr>
        <p:spPr bwMode="auto">
          <a:xfrm flipV="1">
            <a:off x="3823291" y="4432222"/>
            <a:ext cx="4698869" cy="166354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108009" tIns="54004" rIns="108009" bIns="54004"/>
          <a:lstStyle/>
          <a:p>
            <a:endParaRPr lang="el-GR"/>
          </a:p>
        </p:txBody>
      </p:sp>
      <p:sp>
        <p:nvSpPr>
          <p:cNvPr id="47111" name="Text Box 12"/>
          <p:cNvSpPr txBox="1">
            <a:spLocks noChangeArrowheads="1"/>
          </p:cNvSpPr>
          <p:nvPr/>
        </p:nvSpPr>
        <p:spPr bwMode="auto">
          <a:xfrm>
            <a:off x="7786755" y="1861901"/>
            <a:ext cx="2118858" cy="63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700" i="1" dirty="0"/>
              <a:t>Ανανέωση  ανά 10 λεπτά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8143" y="121682"/>
            <a:ext cx="10781192" cy="83177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Device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Information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Device Map 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88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4724" t="14522" b="43289"/>
          <a:stretch>
            <a:fillRect/>
          </a:stretch>
        </p:blipFill>
        <p:spPr>
          <a:xfrm>
            <a:off x="0" y="878444"/>
            <a:ext cx="6265158" cy="415718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887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19827" t="28026" r="13965" b="49367"/>
          <a:stretch>
            <a:fillRect/>
          </a:stretch>
        </p:blipFill>
        <p:spPr>
          <a:xfrm>
            <a:off x="4975154" y="2768681"/>
            <a:ext cx="6726309" cy="4202191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3923" y="121682"/>
            <a:ext cx="10795412" cy="1466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Device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l-GR" sz="2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Information</a:t>
            </a:r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l-GR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 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View Device Registration</a:t>
            </a:r>
            <a:r>
              <a:rPr lang="en-US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l-GR" sz="28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595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t="14014" b="7838"/>
          <a:stretch>
            <a:fillRect/>
          </a:stretch>
        </p:blipFill>
        <p:spPr>
          <a:xfrm>
            <a:off x="2072675" y="727331"/>
            <a:ext cx="7278879" cy="61541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273367"/>
            <a:ext cx="8109764" cy="661750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Φωτογραφίες Νοσοκομείου Μολάων</a:t>
            </a:r>
          </a:p>
        </p:txBody>
      </p:sp>
      <p:pic>
        <p:nvPicPr>
          <p:cNvPr id="50179" name="Picture 9" descr="Κ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09856" y="1407806"/>
            <a:ext cx="5376090" cy="3308786"/>
          </a:xfrm>
          <a:ln w="19050">
            <a:solidFill>
              <a:srgbClr val="0000FF"/>
            </a:solidFill>
          </a:ln>
        </p:spPr>
      </p:pic>
      <p:pic>
        <p:nvPicPr>
          <p:cNvPr id="50180" name="Picture 10" descr="ΚΕΝΤΡΟ ΙΑΤΡΙΚΟΥ ΑΕΡΑ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39325" y="0"/>
            <a:ext cx="3362138" cy="2541984"/>
          </a:xfrm>
          <a:ln w="19050" algn="ctr">
            <a:solidFill>
              <a:srgbClr val="0000FF"/>
            </a:solidFill>
          </a:ln>
        </p:spPr>
      </p:pic>
      <p:pic>
        <p:nvPicPr>
          <p:cNvPr id="50181" name="Picture 11" descr="ΚΕΝΤΡΟ ΚΕΝΟΥ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885612"/>
            <a:ext cx="3764378" cy="2315289"/>
          </a:xfrm>
          <a:ln w="19050" algn="ctr">
            <a:solidFill>
              <a:srgbClr val="0000FF"/>
            </a:solidFill>
          </a:ln>
        </p:spPr>
      </p:pic>
      <p:pic>
        <p:nvPicPr>
          <p:cNvPr id="50182" name="Picture 12" descr="P10100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799460" y="3827275"/>
            <a:ext cx="2677522" cy="2928700"/>
          </a:xfrm>
          <a:ln w="19050" algn="ctr">
            <a:solidFill>
              <a:srgbClr val="0000FF"/>
            </a:solidFill>
          </a:ln>
        </p:spPr>
      </p:pic>
      <p:sp>
        <p:nvSpPr>
          <p:cNvPr id="50183" name="Text Box 13"/>
          <p:cNvSpPr txBox="1">
            <a:spLocks noChangeArrowheads="1"/>
          </p:cNvSpPr>
          <p:nvPr/>
        </p:nvSpPr>
        <p:spPr bwMode="auto">
          <a:xfrm>
            <a:off x="4837012" y="4733925"/>
            <a:ext cx="2055169" cy="3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700" dirty="0"/>
              <a:t>Οικίσκος αερίων</a:t>
            </a:r>
            <a:r>
              <a:rPr lang="el-GR" dirty="0"/>
              <a:t> </a:t>
            </a:r>
          </a:p>
        </p:txBody>
      </p:sp>
      <p:sp>
        <p:nvSpPr>
          <p:cNvPr id="50184" name="Text Box 14"/>
          <p:cNvSpPr txBox="1">
            <a:spLocks noChangeArrowheads="1"/>
          </p:cNvSpPr>
          <p:nvPr/>
        </p:nvSpPr>
        <p:spPr bwMode="auto">
          <a:xfrm>
            <a:off x="0" y="4507230"/>
            <a:ext cx="1702508" cy="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700" dirty="0"/>
              <a:t>Κέντρο κενού</a:t>
            </a:r>
          </a:p>
        </p:txBody>
      </p:sp>
      <p:sp>
        <p:nvSpPr>
          <p:cNvPr id="50185" name="Text Box 15"/>
          <p:cNvSpPr txBox="1">
            <a:spLocks noChangeArrowheads="1"/>
          </p:cNvSpPr>
          <p:nvPr/>
        </p:nvSpPr>
        <p:spPr bwMode="auto">
          <a:xfrm>
            <a:off x="8739531" y="2843689"/>
            <a:ext cx="2834228" cy="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700" dirty="0"/>
              <a:t>Κέντρο </a:t>
            </a:r>
            <a:r>
              <a:rPr lang="el-GR" sz="1700" dirty="0" err="1"/>
              <a:t>πεπ</a:t>
            </a:r>
            <a:r>
              <a:rPr lang="el-GR" sz="1700" dirty="0"/>
              <a:t>. Ιατρ. αέρα </a:t>
            </a:r>
          </a:p>
        </p:txBody>
      </p:sp>
      <p:sp>
        <p:nvSpPr>
          <p:cNvPr id="50186" name="Text Box 16"/>
          <p:cNvSpPr txBox="1">
            <a:spLocks noChangeArrowheads="1"/>
          </p:cNvSpPr>
          <p:nvPr/>
        </p:nvSpPr>
        <p:spPr bwMode="auto">
          <a:xfrm>
            <a:off x="8446994" y="6880860"/>
            <a:ext cx="3114754" cy="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700" dirty="0"/>
              <a:t>Δεξαμενή υγρού οξυγόνου</a:t>
            </a:r>
          </a:p>
        </p:txBody>
      </p:sp>
      <p:cxnSp>
        <p:nvCxnSpPr>
          <p:cNvPr id="12" name="11 - Ευθύγραμμο βέλος σύνδεσης"/>
          <p:cNvCxnSpPr>
            <a:stCxn id="50184" idx="3"/>
          </p:cNvCxnSpPr>
          <p:nvPr/>
        </p:nvCxnSpPr>
        <p:spPr>
          <a:xfrm flipV="1">
            <a:off x="1702508" y="3222408"/>
            <a:ext cx="1752383" cy="1470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>
            <a:stCxn id="50185" idx="1"/>
          </p:cNvCxnSpPr>
          <p:nvPr/>
        </p:nvCxnSpPr>
        <p:spPr>
          <a:xfrm flipH="1">
            <a:off x="7785835" y="3029026"/>
            <a:ext cx="953696" cy="42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 descr="Κ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94151" y="1332198"/>
            <a:ext cx="5283943" cy="3252073"/>
          </a:xfrm>
          <a:ln w="19050">
            <a:solidFill>
              <a:srgbClr val="0000FF"/>
            </a:solidFill>
          </a:ln>
        </p:spPr>
      </p:pic>
      <p:pic>
        <p:nvPicPr>
          <p:cNvPr id="51203" name="Picture 12" descr="ΚΕΝΤΡ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184930" y="4658917"/>
            <a:ext cx="3516533" cy="2163604"/>
          </a:xfrm>
          <a:ln w="19050" algn="ctr">
            <a:solidFill>
              <a:srgbClr val="0000FF"/>
            </a:solidFill>
          </a:ln>
        </p:spPr>
      </p:pic>
      <p:pic>
        <p:nvPicPr>
          <p:cNvPr id="51204" name="Picture 13" descr="ΚΕΝΤΡΟ ΠΡΩΤΟΞΕΙΔΙΟΥ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658916"/>
            <a:ext cx="3317447" cy="2191940"/>
          </a:xfrm>
          <a:ln w="19050" algn="ctr">
            <a:solidFill>
              <a:srgbClr val="0000FF"/>
            </a:solidFill>
          </a:ln>
        </p:spPr>
      </p:pic>
      <p:pic>
        <p:nvPicPr>
          <p:cNvPr id="51205" name="Picture 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6435" t="49290" r="64294" b="28854"/>
          <a:stretch>
            <a:fillRect/>
          </a:stretch>
        </p:blipFill>
        <p:spPr>
          <a:xfrm>
            <a:off x="8950807" y="1710214"/>
            <a:ext cx="2750656" cy="2315290"/>
          </a:xfrm>
        </p:spPr>
      </p:pic>
      <p:pic>
        <p:nvPicPr>
          <p:cNvPr id="51206" name="Picture 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7626" t="10101" r="64294" b="71062"/>
          <a:stretch>
            <a:fillRect/>
          </a:stretch>
        </p:blipFill>
        <p:spPr>
          <a:xfrm>
            <a:off x="229720" y="2088282"/>
            <a:ext cx="2322010" cy="1936909"/>
          </a:xfrm>
        </p:spPr>
      </p:pic>
      <p:pic>
        <p:nvPicPr>
          <p:cNvPr id="51207" name="Picture 16"/>
          <p:cNvPicPr>
            <a:picLocks noChangeAspect="1" noChangeArrowheads="1"/>
          </p:cNvPicPr>
          <p:nvPr/>
        </p:nvPicPr>
        <p:blipFill>
          <a:blip r:embed="rId6" cstate="print"/>
          <a:srcRect l="7845" t="55090" r="47197" b="25839"/>
          <a:stretch>
            <a:fillRect/>
          </a:stretch>
        </p:blipFill>
        <p:spPr bwMode="auto">
          <a:xfrm>
            <a:off x="4193025" y="5188983"/>
            <a:ext cx="3223997" cy="153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19"/>
          <p:cNvSpPr txBox="1">
            <a:spLocks noChangeArrowheads="1"/>
          </p:cNvSpPr>
          <p:nvPr/>
        </p:nvSpPr>
        <p:spPr bwMode="auto">
          <a:xfrm>
            <a:off x="7969591" y="6880860"/>
            <a:ext cx="3234979" cy="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700" dirty="0"/>
              <a:t>Κέντρου οξυγόνου (φιάλες)</a:t>
            </a:r>
          </a:p>
        </p:txBody>
      </p:sp>
      <p:sp>
        <p:nvSpPr>
          <p:cNvPr id="51209" name="Text Box 20"/>
          <p:cNvSpPr txBox="1">
            <a:spLocks noChangeArrowheads="1"/>
          </p:cNvSpPr>
          <p:nvPr/>
        </p:nvSpPr>
        <p:spPr bwMode="auto">
          <a:xfrm>
            <a:off x="505845" y="6880860"/>
            <a:ext cx="2500804" cy="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700" dirty="0"/>
              <a:t>Κέντρο πρωτοξειδίου</a:t>
            </a:r>
          </a:p>
        </p:txBody>
      </p:sp>
      <p:sp>
        <p:nvSpPr>
          <p:cNvPr id="51210" name="Text Box 21"/>
          <p:cNvSpPr txBox="1">
            <a:spLocks noChangeArrowheads="1"/>
          </p:cNvSpPr>
          <p:nvPr/>
        </p:nvSpPr>
        <p:spPr bwMode="auto">
          <a:xfrm>
            <a:off x="5021879" y="6700838"/>
            <a:ext cx="1413968" cy="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1700" dirty="0"/>
              <a:t>Τρίτη πηγή</a:t>
            </a:r>
          </a:p>
        </p:txBody>
      </p:sp>
      <p:sp>
        <p:nvSpPr>
          <p:cNvPr id="51211" name="Rectangle 4"/>
          <p:cNvSpPr txBox="1">
            <a:spLocks noChangeArrowheads="1"/>
          </p:cNvSpPr>
          <p:nvPr/>
        </p:nvSpPr>
        <p:spPr bwMode="auto">
          <a:xfrm>
            <a:off x="0" y="273367"/>
            <a:ext cx="8109764" cy="66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 anchor="ctr"/>
          <a:lstStyle/>
          <a:p>
            <a:r>
              <a:rPr lang="el-GR" sz="2800" b="1" dirty="0">
                <a:solidFill>
                  <a:srgbClr val="002060"/>
                </a:solidFill>
              </a:rPr>
              <a:t>Φωτογραφίες Νοσοκομείου Μολάων</a:t>
            </a:r>
          </a:p>
        </p:txBody>
      </p:sp>
      <p:cxnSp>
        <p:nvCxnSpPr>
          <p:cNvPr id="13" name="12 - Ευθύγραμμο βέλος σύνδεσης"/>
          <p:cNvCxnSpPr>
            <a:stCxn id="51204" idx="0"/>
          </p:cNvCxnSpPr>
          <p:nvPr/>
        </p:nvCxnSpPr>
        <p:spPr>
          <a:xfrm flipV="1">
            <a:off x="1658723" y="3071192"/>
            <a:ext cx="2994088" cy="1587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>
            <a:stCxn id="51203" idx="0"/>
          </p:cNvCxnSpPr>
          <p:nvPr/>
        </p:nvCxnSpPr>
        <p:spPr>
          <a:xfrm flipH="1" flipV="1">
            <a:off x="5666436" y="3071192"/>
            <a:ext cx="4276761" cy="1587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 descr="P101000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0459" y="1937065"/>
            <a:ext cx="4514002" cy="341376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14" descr="P1010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t="2113" r="7530" b="4930"/>
          <a:stretch>
            <a:fillRect/>
          </a:stretch>
        </p:blipFill>
        <p:spPr>
          <a:xfrm>
            <a:off x="5942880" y="2088282"/>
            <a:ext cx="5162353" cy="317555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8" name="Text Box 19"/>
          <p:cNvSpPr txBox="1">
            <a:spLocks noChangeArrowheads="1"/>
          </p:cNvSpPr>
          <p:nvPr/>
        </p:nvSpPr>
        <p:spPr bwMode="auto">
          <a:xfrm>
            <a:off x="1795849" y="6019087"/>
            <a:ext cx="3109945" cy="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n-US" sz="1700" b="1" i="1" dirty="0" err="1"/>
              <a:t>GSM</a:t>
            </a:r>
            <a:r>
              <a:rPr lang="en-US" sz="1700" b="1" i="1" dirty="0"/>
              <a:t> Module </a:t>
            </a:r>
            <a:r>
              <a:rPr lang="el-GR" sz="1700" b="1" i="1" dirty="0"/>
              <a:t>και κεραία </a:t>
            </a:r>
          </a:p>
        </p:txBody>
      </p:sp>
      <p:sp>
        <p:nvSpPr>
          <p:cNvPr id="52229" name="Text Box 18"/>
          <p:cNvSpPr txBox="1">
            <a:spLocks noChangeArrowheads="1"/>
          </p:cNvSpPr>
          <p:nvPr/>
        </p:nvSpPr>
        <p:spPr bwMode="auto">
          <a:xfrm>
            <a:off x="8154457" y="5944077"/>
            <a:ext cx="1712126" cy="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n-US" sz="1700" b="1" i="1" dirty="0" err="1"/>
              <a:t>GSM</a:t>
            </a:r>
            <a:r>
              <a:rPr lang="en-US" sz="1700" b="1" i="1" dirty="0"/>
              <a:t> Module</a:t>
            </a:r>
            <a:endParaRPr lang="el-GR" sz="1700" b="1" i="1" dirty="0"/>
          </a:p>
        </p:txBody>
      </p:sp>
      <p:sp>
        <p:nvSpPr>
          <p:cNvPr id="52230" name="Rectangle 4"/>
          <p:cNvSpPr txBox="1">
            <a:spLocks noChangeArrowheads="1"/>
          </p:cNvSpPr>
          <p:nvPr/>
        </p:nvSpPr>
        <p:spPr bwMode="auto">
          <a:xfrm>
            <a:off x="0" y="273367"/>
            <a:ext cx="8109764" cy="66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 anchor="ctr"/>
          <a:lstStyle/>
          <a:p>
            <a:r>
              <a:rPr lang="el-GR" sz="2800" b="1" dirty="0">
                <a:solidFill>
                  <a:srgbClr val="002060"/>
                </a:solidFill>
              </a:rPr>
              <a:t>Φωτογραφίες Νοσοκομείου Μολάων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158749" y="2768757"/>
            <a:ext cx="9517147" cy="1093948"/>
          </a:xfrm>
          <a:prstGeom prst="rect">
            <a:avLst/>
          </a:prstGeom>
          <a:noFill/>
        </p:spPr>
        <p:txBody>
          <a:bodyPr wrap="none" lIns="108009" tIns="54004" rIns="108009" bIns="54004">
            <a:spAutoFit/>
          </a:bodyPr>
          <a:lstStyle/>
          <a:p>
            <a:pPr algn="ctr">
              <a:defRPr/>
            </a:pPr>
            <a:r>
              <a:rPr lang="el-GR" sz="6400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/>
                <a:cs typeface="+mn-cs"/>
              </a:rPr>
              <a:t>Σας ευχαριστώ πολύ 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092158" y="2679429"/>
            <a:ext cx="9517148" cy="3679271"/>
          </a:xfrm>
          <a:prstGeom prst="rect">
            <a:avLst/>
          </a:prstGeom>
          <a:noFill/>
        </p:spPr>
        <p:txBody>
          <a:bodyPr wrap="none" lIns="108009" tIns="54004" rIns="108009" bIns="54004">
            <a:spAutoFit/>
          </a:bodyPr>
          <a:lstStyle/>
          <a:p>
            <a:pPr algn="ctr">
              <a:defRPr/>
            </a:pPr>
            <a:r>
              <a:rPr lang="el-GR" sz="6400" b="1" i="1" kern="1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/>
                <a:cs typeface="+mn-cs"/>
              </a:rPr>
              <a:t>Σας ευχαριστώ πολύ </a:t>
            </a:r>
            <a:endParaRPr lang="en-US" sz="6400" b="1" i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/>
              <a:cs typeface="+mn-cs"/>
            </a:endParaRPr>
          </a:p>
          <a:p>
            <a:pPr algn="ctr">
              <a:defRPr/>
            </a:pPr>
            <a:endParaRPr lang="en-US" sz="6400" b="1" i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/>
              <a:cs typeface="+mn-cs"/>
            </a:endParaRPr>
          </a:p>
          <a:p>
            <a:pPr algn="ctr">
              <a:defRPr/>
            </a:pPr>
            <a:r>
              <a:rPr lang="el-GR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Δημήτριος </a:t>
            </a:r>
            <a:r>
              <a:rPr lang="el-GR" sz="3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Τσορομώκος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33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Arial Black"/>
                <a:cs typeface="+mn-cs"/>
              </a:rPr>
              <a:t>dtsoromok@uop.gr</a:t>
            </a:r>
            <a:endParaRPr lang="el-GR" sz="3300" b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latin typeface="Arial Black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5845" y="1483519"/>
            <a:ext cx="10531317" cy="5897404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l-GR" sz="2100" dirty="0" smtClean="0"/>
          </a:p>
          <a:p>
            <a:pPr algn="just" eaLnBrk="1" hangingPunct="1"/>
            <a:r>
              <a:rPr lang="el-GR" sz="2200" dirty="0" smtClean="0"/>
              <a:t>Για τον έλεγχο από απόσταση της διακυμάνσεως των ορίων της πιέσεως (μέγιστο - ελάχιστο) για δύο (οξυγόνο – κενό) ή έως και πέντε ιατρικών αερίων (</a:t>
            </a:r>
            <a:r>
              <a:rPr lang="el-GR" sz="2200" dirty="0" err="1" smtClean="0"/>
              <a:t>Ο2</a:t>
            </a:r>
            <a:r>
              <a:rPr lang="el-GR" sz="2200" dirty="0" smtClean="0"/>
              <a:t> – Ν2Ο – </a:t>
            </a:r>
            <a:r>
              <a:rPr lang="el-GR" sz="2200" dirty="0" err="1" smtClean="0"/>
              <a:t>Air</a:t>
            </a:r>
            <a:r>
              <a:rPr lang="el-GR" sz="2200" dirty="0" smtClean="0"/>
              <a:t> – </a:t>
            </a:r>
            <a:r>
              <a:rPr lang="el-GR" sz="2200" dirty="0" err="1" smtClean="0"/>
              <a:t>Vac</a:t>
            </a:r>
            <a:r>
              <a:rPr lang="el-GR" sz="2200" dirty="0" smtClean="0"/>
              <a:t> – </a:t>
            </a:r>
            <a:r>
              <a:rPr lang="el-GR" sz="2200" dirty="0" err="1" smtClean="0"/>
              <a:t>Air</a:t>
            </a:r>
            <a:r>
              <a:rPr lang="el-GR" sz="2200" dirty="0" smtClean="0"/>
              <a:t> 800)</a:t>
            </a:r>
          </a:p>
          <a:p>
            <a:pPr eaLnBrk="1" hangingPunct="1">
              <a:buFont typeface="Wingdings" pitchFamily="2" charset="2"/>
              <a:buNone/>
            </a:pPr>
            <a:endParaRPr lang="el-GR" sz="2200" dirty="0" smtClean="0"/>
          </a:p>
          <a:p>
            <a:pPr algn="just" eaLnBrk="1" hangingPunct="1"/>
            <a:r>
              <a:rPr lang="el-GR" sz="2200" dirty="0" smtClean="0"/>
              <a:t>Είναι κατασκευασμένο σύμφωνα με το πρότυπο ΕΝ737-3 και είναι πλήρες τροφοδοτικού 220/24V.</a:t>
            </a:r>
          </a:p>
          <a:p>
            <a:pPr eaLnBrk="1" hangingPunct="1">
              <a:buFont typeface="Wingdings" pitchFamily="2" charset="2"/>
              <a:buNone/>
            </a:pPr>
            <a:endParaRPr lang="el-GR" sz="2200" dirty="0" smtClean="0"/>
          </a:p>
          <a:p>
            <a:pPr algn="just" eaLnBrk="1" hangingPunct="1"/>
            <a:r>
              <a:rPr lang="el-GR" sz="2200" dirty="0" smtClean="0"/>
              <a:t>Είναι εφοδιασμένος με οθόνη υγρών κρυστάλλων επί της οποίας μεταφέρονται ανά πάσα στιγμή η κατάσταση των πιέσεων των αερίων ή οι τιμές των πιέσεων των αερίων ανάλογα με τα αισθητήρια που είναι εφοδιασμένοι οι πίνακες των υποσταθμών ή  των τοπικών πινάκων.</a:t>
            </a:r>
          </a:p>
          <a:p>
            <a:pPr eaLnBrk="1" hangingPunct="1">
              <a:buFont typeface="Wingdings" pitchFamily="2" charset="2"/>
              <a:buNone/>
            </a:pPr>
            <a:endParaRPr lang="el-GR" sz="2100" dirty="0" smtClean="0"/>
          </a:p>
          <a:p>
            <a:pPr eaLnBrk="1" hangingPunct="1">
              <a:buFont typeface="Wingdings" pitchFamily="2" charset="2"/>
              <a:buNone/>
            </a:pPr>
            <a:endParaRPr lang="el-GR" sz="2100" dirty="0" smtClean="0"/>
          </a:p>
          <a:p>
            <a:pPr eaLnBrk="1" hangingPunct="1">
              <a:buFont typeface="Wingdings" pitchFamily="2" charset="2"/>
              <a:buNone/>
            </a:pPr>
            <a:endParaRPr lang="el-GR" sz="2400" b="1" dirty="0" smtClean="0"/>
          </a:p>
        </p:txBody>
      </p:sp>
      <p:sp>
        <p:nvSpPr>
          <p:cNvPr id="17411" name="2 - TextBox"/>
          <p:cNvSpPr txBox="1">
            <a:spLocks noChangeArrowheads="1"/>
          </p:cNvSpPr>
          <p:nvPr/>
        </p:nvSpPr>
        <p:spPr bwMode="auto">
          <a:xfrm>
            <a:off x="138142" y="46672"/>
            <a:ext cx="12256064" cy="124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</a:rPr>
              <a:t>Σύστημα Συναγερμού &amp; Παρακολούθησης </a:t>
            </a:r>
          </a:p>
          <a:p>
            <a:r>
              <a:rPr lang="el-GR" sz="2800" b="1" dirty="0">
                <a:solidFill>
                  <a:srgbClr val="002060"/>
                </a:solidFill>
              </a:rPr>
              <a:t>Υποσταθμών και </a:t>
            </a:r>
            <a:r>
              <a:rPr lang="el-GR" sz="2800" b="1" dirty="0" smtClean="0">
                <a:solidFill>
                  <a:srgbClr val="002060"/>
                </a:solidFill>
              </a:rPr>
              <a:t>Τοπικών πινάκων</a:t>
            </a:r>
            <a:endParaRPr lang="el-GR" sz="2800" b="1" dirty="0">
              <a:solidFill>
                <a:srgbClr val="002060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99294" y="1303497"/>
            <a:ext cx="10531317" cy="589740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l-GR" sz="2100" dirty="0" smtClean="0"/>
          </a:p>
          <a:p>
            <a:pPr eaLnBrk="1" hangingPunct="1">
              <a:lnSpc>
                <a:spcPct val="80000"/>
              </a:lnSpc>
            </a:pPr>
            <a:endParaRPr lang="el-GR" sz="2200" dirty="0" smtClean="0"/>
          </a:p>
          <a:p>
            <a:pPr algn="just" eaLnBrk="1" hangingPunct="1">
              <a:lnSpc>
                <a:spcPct val="80000"/>
              </a:lnSpc>
            </a:pPr>
            <a:r>
              <a:rPr lang="el-GR" sz="2200" dirty="0" smtClean="0"/>
              <a:t>Οι συναγερμοί είναι οπτικοί (</a:t>
            </a:r>
            <a:r>
              <a:rPr lang="el-GR" sz="2200" dirty="0" err="1" smtClean="0"/>
              <a:t>led</a:t>
            </a:r>
            <a:r>
              <a:rPr lang="el-GR" sz="2200" dirty="0" smtClean="0"/>
              <a:t>) και ακουστικοί (βομβητής) με διακόπτη σιωπής του ηχητικού σήματος  (</a:t>
            </a:r>
            <a:r>
              <a:rPr lang="el-GR" sz="2200" dirty="0" err="1" smtClean="0"/>
              <a:t>button</a:t>
            </a:r>
            <a:r>
              <a:rPr lang="el-GR" sz="2200" dirty="0" smtClean="0"/>
              <a:t> </a:t>
            </a:r>
            <a:r>
              <a:rPr lang="el-GR" sz="2200" dirty="0" err="1" smtClean="0"/>
              <a:t>SILENCE</a:t>
            </a:r>
            <a:r>
              <a:rPr lang="el-GR" sz="2200" dirty="0" smtClean="0"/>
              <a:t>) και χρονικό επαναφοράς του ηχητικού σήματος, μετά από 15 λεπτά, για υπενθύμιση της μη αποκατάστασης της βλάβης.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l-GR" sz="2200" dirty="0" smtClean="0"/>
          </a:p>
          <a:p>
            <a:pPr algn="just" eaLnBrk="1" hangingPunct="1">
              <a:lnSpc>
                <a:spcPct val="80000"/>
              </a:lnSpc>
            </a:pPr>
            <a:r>
              <a:rPr lang="el-GR" sz="2200" dirty="0" smtClean="0"/>
              <a:t>Ο ηλεκτρονικός πίνακας του τοπικού συναγερμού είναι έτσι κατασκευασμένος που μπορεί να συνεργάζεται απευθείας εναλλακτικά με τα παρακάτω:</a:t>
            </a:r>
          </a:p>
          <a:p>
            <a:pPr algn="just" eaLnBrk="1" hangingPunct="1">
              <a:lnSpc>
                <a:spcPct val="80000"/>
              </a:lnSpc>
            </a:pPr>
            <a:endParaRPr lang="el-GR" sz="2200" dirty="0" smtClean="0"/>
          </a:p>
          <a:p>
            <a:pPr algn="just" eaLnBrk="1" hangingPunct="1">
              <a:lnSpc>
                <a:spcPct val="80000"/>
              </a:lnSpc>
            </a:pPr>
            <a:r>
              <a:rPr lang="el-GR" sz="2200" dirty="0" smtClean="0"/>
              <a:t>Αισθητήρια Αναλογικά (</a:t>
            </a:r>
            <a:r>
              <a:rPr lang="el-GR" sz="2200" dirty="0" err="1" smtClean="0"/>
              <a:t>transducer</a:t>
            </a:r>
            <a:r>
              <a:rPr lang="el-GR" sz="2200" dirty="0" smtClean="0"/>
              <a:t> 4-20mA) για να έχουμε ενδείξεις πίεσης σε πραγματικό χρόνο πάνω στο </a:t>
            </a:r>
            <a:r>
              <a:rPr lang="el-GR" sz="2200" dirty="0" err="1" smtClean="0"/>
              <a:t>display</a:t>
            </a:r>
            <a:r>
              <a:rPr lang="el-GR" sz="2200" dirty="0" smtClean="0"/>
              <a:t> (</a:t>
            </a:r>
            <a:r>
              <a:rPr lang="el-GR" sz="2200" dirty="0" err="1" smtClean="0"/>
              <a:t>real</a:t>
            </a:r>
            <a:r>
              <a:rPr lang="el-GR" sz="2200" dirty="0" smtClean="0"/>
              <a:t> </a:t>
            </a:r>
            <a:r>
              <a:rPr lang="el-GR" sz="2200" dirty="0" err="1" smtClean="0"/>
              <a:t>time</a:t>
            </a:r>
            <a:r>
              <a:rPr lang="el-GR" sz="2200" dirty="0" smtClean="0"/>
              <a:t>) </a:t>
            </a:r>
          </a:p>
          <a:p>
            <a:pPr algn="just" eaLnBrk="1" hangingPunct="1">
              <a:lnSpc>
                <a:spcPct val="80000"/>
              </a:lnSpc>
            </a:pPr>
            <a:r>
              <a:rPr lang="el-GR" sz="2200" dirty="0" smtClean="0"/>
              <a:t>Αισθητήρια</a:t>
            </a:r>
            <a:r>
              <a:rPr lang="en-GB" sz="2200" dirty="0" smtClean="0"/>
              <a:t> </a:t>
            </a:r>
            <a:r>
              <a:rPr lang="el-GR" sz="2200" dirty="0" smtClean="0"/>
              <a:t>Ψηφιακά</a:t>
            </a:r>
            <a:r>
              <a:rPr lang="en-GB" sz="2200" dirty="0" smtClean="0"/>
              <a:t> (pressure switch ON-OFF)</a:t>
            </a:r>
            <a:endParaRPr lang="el-GR" sz="2200" dirty="0" smtClean="0"/>
          </a:p>
          <a:p>
            <a:pPr algn="just" eaLnBrk="1" hangingPunct="1">
              <a:lnSpc>
                <a:spcPct val="80000"/>
              </a:lnSpc>
            </a:pPr>
            <a:r>
              <a:rPr lang="el-GR" sz="2200" dirty="0" smtClean="0"/>
              <a:t>Συγκεντρωτική τοπικών Φ/Σ</a:t>
            </a:r>
          </a:p>
          <a:p>
            <a:pPr algn="just" eaLnBrk="1" hangingPunct="1">
              <a:lnSpc>
                <a:spcPct val="80000"/>
              </a:lnSpc>
            </a:pPr>
            <a:r>
              <a:rPr lang="el-GR" sz="2200" dirty="0" smtClean="0"/>
              <a:t>Πιθανόν </a:t>
            </a:r>
            <a:r>
              <a:rPr lang="el-GR" sz="2200" dirty="0" err="1" smtClean="0"/>
              <a:t>επαναλήπτη</a:t>
            </a:r>
            <a:r>
              <a:rPr lang="el-GR" sz="2200" dirty="0" smtClean="0"/>
              <a:t> (</a:t>
            </a:r>
            <a:r>
              <a:rPr lang="el-GR" sz="2200" dirty="0" err="1" smtClean="0"/>
              <a:t>repeater</a:t>
            </a:r>
            <a:r>
              <a:rPr lang="el-GR" sz="2200" dirty="0" smtClean="0"/>
              <a:t>) </a:t>
            </a:r>
          </a:p>
          <a:p>
            <a:pPr algn="just" eaLnBrk="1" hangingPunct="1">
              <a:lnSpc>
                <a:spcPct val="80000"/>
              </a:lnSpc>
            </a:pPr>
            <a:r>
              <a:rPr lang="el-GR" sz="2200" dirty="0" err="1" smtClean="0"/>
              <a:t>BMS</a:t>
            </a:r>
            <a:r>
              <a:rPr lang="el-GR" sz="2200" dirty="0" smtClean="0"/>
              <a:t>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200" dirty="0" smtClean="0"/>
              <a:t>      Ο τοπικός πίνακας θα είναι εφοδιασμένος με </a:t>
            </a:r>
            <a:r>
              <a:rPr lang="el-GR" sz="2200" dirty="0" err="1" smtClean="0"/>
              <a:t>μπουτόν</a:t>
            </a:r>
            <a:r>
              <a:rPr lang="el-GR" sz="2200" dirty="0" smtClean="0"/>
              <a:t> </a:t>
            </a:r>
            <a:r>
              <a:rPr lang="el-GR" sz="2200" dirty="0" err="1" smtClean="0"/>
              <a:t>TEST</a:t>
            </a:r>
            <a:r>
              <a:rPr lang="el-GR" sz="2200" dirty="0" smtClean="0"/>
              <a:t> – </a:t>
            </a:r>
            <a:r>
              <a:rPr lang="el-GR" sz="2200" dirty="0" err="1" smtClean="0"/>
              <a:t>self</a:t>
            </a:r>
            <a:r>
              <a:rPr lang="el-GR" sz="2200" dirty="0" smtClean="0"/>
              <a:t> </a:t>
            </a:r>
            <a:r>
              <a:rPr lang="el-GR" sz="2200" dirty="0" err="1" smtClean="0"/>
              <a:t>diagnostic</a:t>
            </a:r>
            <a:r>
              <a:rPr lang="el-GR" sz="2200" dirty="0" smtClean="0"/>
              <a:t>, για τον έλεγχο της καλής λειτουργίας του</a:t>
            </a:r>
          </a:p>
        </p:txBody>
      </p:sp>
      <p:sp>
        <p:nvSpPr>
          <p:cNvPr id="18435" name="3 - TextBox"/>
          <p:cNvSpPr txBox="1">
            <a:spLocks noChangeArrowheads="1"/>
          </p:cNvSpPr>
          <p:nvPr/>
        </p:nvSpPr>
        <p:spPr bwMode="auto">
          <a:xfrm>
            <a:off x="138142" y="46673"/>
            <a:ext cx="12256064" cy="167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</a:rPr>
              <a:t>Σύστημα Συναγερμού &amp; Παρακολούθησης </a:t>
            </a:r>
          </a:p>
          <a:p>
            <a:r>
              <a:rPr lang="el-GR" sz="2800" b="1" dirty="0" smtClean="0">
                <a:solidFill>
                  <a:srgbClr val="002060"/>
                </a:solidFill>
              </a:rPr>
              <a:t>Υποσταθμών και Τοπικών πινάκων</a:t>
            </a:r>
          </a:p>
          <a:p>
            <a:endParaRPr lang="el-GR" sz="2800" b="1" dirty="0">
              <a:solidFill>
                <a:srgbClr val="002060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 txBox="1">
            <a:spLocks noChangeArrowheads="1"/>
          </p:cNvSpPr>
          <p:nvPr/>
        </p:nvSpPr>
        <p:spPr>
          <a:xfrm>
            <a:off x="966997" y="3070384"/>
            <a:ext cx="3132579" cy="831771"/>
          </a:xfrm>
          <a:prstGeom prst="rect">
            <a:avLst/>
          </a:prstGeom>
        </p:spPr>
        <p:txBody>
          <a:bodyPr lIns="108009" tIns="54004" rIns="108009" bIns="54004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b="1" dirty="0">
                <a:latin typeface="Arial" pitchFamily="34" charset="0"/>
                <a:ea typeface="+mj-ea"/>
                <a:cs typeface="Arial" pitchFamily="34" charset="0"/>
              </a:rPr>
              <a:t>Ηλεκτρονικός </a:t>
            </a:r>
            <a:r>
              <a:rPr lang="en-US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l-GR" b="1" dirty="0">
                <a:latin typeface="Arial" pitchFamily="34" charset="0"/>
                <a:ea typeface="+mj-ea"/>
                <a:cs typeface="Arial" pitchFamily="34" charset="0"/>
              </a:rPr>
              <a:t>Πίνακας</a:t>
            </a:r>
            <a:br>
              <a:rPr lang="el-GR" b="1" dirty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l-GR" b="1" dirty="0">
                <a:latin typeface="Arial" pitchFamily="34" charset="0"/>
                <a:ea typeface="+mj-ea"/>
                <a:cs typeface="Arial" pitchFamily="34" charset="0"/>
              </a:rPr>
              <a:t> Τοπικού Συναγερμού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1014" t="48630" r="72556" b="34538"/>
          <a:stretch>
            <a:fillRect/>
          </a:stretch>
        </p:blipFill>
        <p:spPr>
          <a:xfrm>
            <a:off x="1151863" y="198359"/>
            <a:ext cx="2559695" cy="287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ΜΠΟΞ 5 ΑΕΡΙΩΝ 1"/>
          <p:cNvPicPr>
            <a:picLocks noChangeAspect="1" noChangeArrowheads="1"/>
          </p:cNvPicPr>
          <p:nvPr/>
        </p:nvPicPr>
        <p:blipFill>
          <a:blip r:embed="rId3" cstate="print"/>
          <a:srcRect l="15047" t="27353" r="4941" b="18698"/>
          <a:stretch>
            <a:fillRect/>
          </a:stretch>
        </p:blipFill>
        <p:spPr>
          <a:xfrm>
            <a:off x="6127017" y="273368"/>
            <a:ext cx="4473372" cy="275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26"/>
          <p:cNvPicPr>
            <a:picLocks noChangeArrowheads="1"/>
          </p:cNvPicPr>
          <p:nvPr/>
        </p:nvPicPr>
        <p:blipFill>
          <a:blip r:embed="rId2" cstate="print"/>
          <a:srcRect l="7857" t="27538" r="74980" b="57947"/>
          <a:stretch>
            <a:fillRect/>
          </a:stretch>
        </p:blipFill>
        <p:spPr bwMode="auto">
          <a:xfrm>
            <a:off x="782130" y="4130516"/>
            <a:ext cx="2045724" cy="22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P1010055"/>
          <p:cNvPicPr>
            <a:picLocks noChangeAspect="1" noChangeArrowheads="1"/>
          </p:cNvPicPr>
          <p:nvPr/>
        </p:nvPicPr>
        <p:blipFill>
          <a:blip r:embed="rId4" cstate="print"/>
          <a:srcRect l="12070" r="11598" b="5351"/>
          <a:stretch>
            <a:fillRect/>
          </a:stretch>
        </p:blipFill>
        <p:spPr>
          <a:xfrm>
            <a:off x="6218435" y="3600450"/>
            <a:ext cx="4422584" cy="272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3" name="Rectangle 22"/>
          <p:cNvSpPr>
            <a:spLocks noChangeArrowheads="1"/>
          </p:cNvSpPr>
          <p:nvPr/>
        </p:nvSpPr>
        <p:spPr bwMode="auto">
          <a:xfrm>
            <a:off x="6035600" y="2845357"/>
            <a:ext cx="4514002" cy="52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 anchor="ctr"/>
          <a:lstStyle/>
          <a:p>
            <a:pPr algn="r"/>
            <a:r>
              <a:rPr lang="el-GR" sz="1900" b="1" dirty="0">
                <a:latin typeface="Arial" charset="0"/>
              </a:rPr>
              <a:t>Διάταξη 5 Αερίων </a:t>
            </a:r>
            <a:r>
              <a:rPr lang="el-GR" sz="1900" b="1" dirty="0" err="1">
                <a:latin typeface="Arial" charset="0"/>
              </a:rPr>
              <a:t>Ν.Μ</a:t>
            </a:r>
            <a:r>
              <a:rPr lang="el-GR" sz="1900" b="1" dirty="0">
                <a:latin typeface="Arial" charset="0"/>
              </a:rPr>
              <a:t>. Μολάων</a:t>
            </a:r>
            <a:r>
              <a:rPr lang="el-GR" sz="5200" b="1" dirty="0">
                <a:latin typeface="Arial" charset="0"/>
              </a:rPr>
              <a:t> </a:t>
            </a:r>
          </a:p>
        </p:txBody>
      </p:sp>
      <p:sp>
        <p:nvSpPr>
          <p:cNvPr id="19464" name="Rectangle 23"/>
          <p:cNvSpPr>
            <a:spLocks noChangeArrowheads="1"/>
          </p:cNvSpPr>
          <p:nvPr/>
        </p:nvSpPr>
        <p:spPr bwMode="auto">
          <a:xfrm>
            <a:off x="1" y="6369130"/>
            <a:ext cx="5204713" cy="8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 anchor="ctr"/>
          <a:lstStyle/>
          <a:p>
            <a:pPr algn="ctr"/>
            <a:r>
              <a:rPr lang="el-GR" sz="1900" b="1" dirty="0">
                <a:latin typeface="Arial" charset="0"/>
              </a:rPr>
              <a:t>Αισθητήρες</a:t>
            </a:r>
            <a:br>
              <a:rPr lang="el-GR" sz="1900" b="1" dirty="0">
                <a:latin typeface="Arial" charset="0"/>
              </a:rPr>
            </a:br>
            <a:r>
              <a:rPr lang="el-GR" sz="1900" b="1" dirty="0">
                <a:latin typeface="Arial" charset="0"/>
              </a:rPr>
              <a:t> (Ψηφιακός και Αναλογικός)</a:t>
            </a:r>
          </a:p>
        </p:txBody>
      </p:sp>
      <p:sp>
        <p:nvSpPr>
          <p:cNvPr id="19465" name="Rectangle 24"/>
          <p:cNvSpPr>
            <a:spLocks noChangeArrowheads="1"/>
          </p:cNvSpPr>
          <p:nvPr/>
        </p:nvSpPr>
        <p:spPr bwMode="auto">
          <a:xfrm>
            <a:off x="5759315" y="6322457"/>
            <a:ext cx="5204713" cy="8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 anchor="ctr"/>
          <a:lstStyle/>
          <a:p>
            <a:pPr algn="ctr"/>
            <a:r>
              <a:rPr lang="el-GR" sz="1900" b="1" dirty="0">
                <a:latin typeface="Arial" charset="0"/>
              </a:rPr>
              <a:t>Σύστημα Συναγερμού και Παρακολούθησης Υποσταθμών </a:t>
            </a:r>
            <a:br>
              <a:rPr lang="el-GR" sz="1900" b="1" dirty="0">
                <a:latin typeface="Arial" charset="0"/>
              </a:rPr>
            </a:br>
            <a:r>
              <a:rPr lang="el-GR" sz="1900" b="1" dirty="0">
                <a:latin typeface="Arial" charset="0"/>
              </a:rPr>
              <a:t>(2ου σταδίου) </a:t>
            </a:r>
            <a:endParaRPr lang="el-GR" sz="5200" b="1" dirty="0">
              <a:latin typeface="Arial" charset="0"/>
            </a:endParaRPr>
          </a:p>
        </p:txBody>
      </p:sp>
      <p:pic>
        <p:nvPicPr>
          <p:cNvPr id="19466" name="Picture 27"/>
          <p:cNvPicPr preferRelativeResize="0">
            <a:picLocks noChangeArrowheads="1"/>
          </p:cNvPicPr>
          <p:nvPr/>
        </p:nvPicPr>
        <p:blipFill>
          <a:blip r:embed="rId2" cstate="print"/>
          <a:srcRect l="25018" t="27538" r="64340" b="57947"/>
          <a:stretch>
            <a:fillRect/>
          </a:stretch>
        </p:blipFill>
        <p:spPr bwMode="auto">
          <a:xfrm>
            <a:off x="2903020" y="4205526"/>
            <a:ext cx="1690211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14427" y="1635206"/>
            <a:ext cx="10874642" cy="2722006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el-GR" sz="2100" b="1" dirty="0" smtClean="0"/>
              <a:t>      </a:t>
            </a:r>
            <a:r>
              <a:rPr lang="el-GR" sz="1900" dirty="0" smtClean="0"/>
              <a:t>Το σύνολο των σημάτων συναγερμού των Τοπικών </a:t>
            </a:r>
            <a:r>
              <a:rPr lang="el-GR" sz="1900" dirty="0" err="1" smtClean="0"/>
              <a:t>Φωτοσημάνσεων</a:t>
            </a:r>
            <a:r>
              <a:rPr lang="el-GR" sz="1900" dirty="0" smtClean="0"/>
              <a:t> (Τ/Φ) των υποσταθμών και των τοπικών πινάκων που βρίσκονται στα επιμέρους τμήματα όπως ορόφους, συγκεντρώνονται σε ένα κεντρικό σημείο σε επαναληπτικούς συγκεντρωτικούς πίνακες. Ο κάθε συγκεντρωτικός επαναληπτικός πίνακας εξυπηρετεί το σύνολο των τοπικών </a:t>
            </a:r>
            <a:r>
              <a:rPr lang="el-GR" sz="1900" dirty="0" err="1" smtClean="0"/>
              <a:t>Φωτοσημάνσεων</a:t>
            </a:r>
            <a:r>
              <a:rPr lang="el-GR" sz="1900" dirty="0" smtClean="0"/>
              <a:t>. </a:t>
            </a:r>
            <a:endParaRPr lang="el-GR" sz="2100" dirty="0" smtClean="0"/>
          </a:p>
          <a:p>
            <a:pPr eaLnBrk="1" hangingPunct="1">
              <a:buFont typeface="Wingdings" pitchFamily="2" charset="2"/>
              <a:buNone/>
            </a:pPr>
            <a:endParaRPr lang="el-GR" sz="2100" dirty="0" smtClean="0"/>
          </a:p>
        </p:txBody>
      </p:sp>
      <p:pic>
        <p:nvPicPr>
          <p:cNvPr id="34819" name="Picture 3" descr="P10100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892" t="16544" r="2510" b="13911"/>
          <a:stretch>
            <a:fillRect/>
          </a:stretch>
        </p:blipFill>
        <p:spPr>
          <a:xfrm>
            <a:off x="1059049" y="2995583"/>
            <a:ext cx="4607451" cy="2835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6931492" y="3767138"/>
            <a:ext cx="4079260" cy="3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endParaRPr lang="el-GR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5850732" y="3147060"/>
            <a:ext cx="5455139" cy="274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dirty="0"/>
              <a:t>Panel</a:t>
            </a:r>
            <a:r>
              <a:rPr lang="el-GR" sz="1900" b="1" dirty="0"/>
              <a:t> 1: Τ/Φ Μαιευτικού</a:t>
            </a:r>
            <a:endParaRPr lang="en-US" sz="1900" b="1" dirty="0"/>
          </a:p>
          <a:p>
            <a:pPr>
              <a:lnSpc>
                <a:spcPct val="150000"/>
              </a:lnSpc>
            </a:pPr>
            <a:r>
              <a:rPr lang="en-US" sz="1900" b="1" dirty="0"/>
              <a:t>Panel</a:t>
            </a:r>
            <a:r>
              <a:rPr lang="el-GR" sz="1900" b="1" dirty="0"/>
              <a:t> 2: Τ/Φ Χειρουργείο 1</a:t>
            </a:r>
            <a:endParaRPr lang="en-US" sz="1900" b="1" dirty="0"/>
          </a:p>
          <a:p>
            <a:pPr>
              <a:lnSpc>
                <a:spcPct val="150000"/>
              </a:lnSpc>
            </a:pPr>
            <a:r>
              <a:rPr lang="en-US" sz="1900" b="1" dirty="0"/>
              <a:t>Panel</a:t>
            </a:r>
            <a:r>
              <a:rPr lang="el-GR" sz="1900" b="1" dirty="0"/>
              <a:t> 3: Τ/Φ Χειρουργείο 2</a:t>
            </a:r>
            <a:endParaRPr lang="en-US" sz="1900" b="1" dirty="0"/>
          </a:p>
          <a:p>
            <a:pPr>
              <a:lnSpc>
                <a:spcPct val="150000"/>
              </a:lnSpc>
            </a:pPr>
            <a:r>
              <a:rPr lang="en-US" sz="1900" b="1" dirty="0"/>
              <a:t>Panel</a:t>
            </a:r>
            <a:r>
              <a:rPr lang="el-GR" sz="1900" b="1" dirty="0"/>
              <a:t> 4: Τ/Φ Είσοδος Χειρουργείου </a:t>
            </a:r>
            <a:endParaRPr lang="en-US" sz="1900" b="1" dirty="0"/>
          </a:p>
          <a:p>
            <a:pPr>
              <a:lnSpc>
                <a:spcPct val="150000"/>
              </a:lnSpc>
            </a:pPr>
            <a:r>
              <a:rPr lang="en-US" sz="1900" b="1" dirty="0"/>
              <a:t>Panel</a:t>
            </a:r>
            <a:r>
              <a:rPr lang="el-GR" sz="1900" b="1" dirty="0"/>
              <a:t> 5: Τ/Φ Υποσταθμός 2ου σταδίου</a:t>
            </a:r>
            <a:endParaRPr lang="en-US" sz="1900" b="1" dirty="0"/>
          </a:p>
          <a:p>
            <a:pPr>
              <a:lnSpc>
                <a:spcPct val="150000"/>
              </a:lnSpc>
            </a:pPr>
            <a:r>
              <a:rPr lang="en-US" sz="1900" b="1" dirty="0"/>
              <a:t>Panel</a:t>
            </a:r>
            <a:r>
              <a:rPr lang="el-GR" sz="1900" b="1" dirty="0"/>
              <a:t> 6: Τ/Φ Ορόφου και Τ.Ε.Ι. 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690712" y="6020753"/>
            <a:ext cx="10689774" cy="98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pPr algn="just"/>
            <a:r>
              <a:rPr lang="el-GR" sz="1900" b="1" i="1" dirty="0"/>
              <a:t>Οι πίνακες είναι εφοδιασμένοι με </a:t>
            </a:r>
            <a:r>
              <a:rPr lang="el-GR" sz="1900" b="1" i="1" dirty="0" err="1"/>
              <a:t>RJ</a:t>
            </a:r>
            <a:r>
              <a:rPr lang="el-GR" sz="1900" b="1" i="1" dirty="0"/>
              <a:t> 45 </a:t>
            </a:r>
            <a:r>
              <a:rPr lang="el-GR" sz="1900" b="1" i="1" dirty="0" err="1"/>
              <a:t>connector</a:t>
            </a:r>
            <a:r>
              <a:rPr lang="el-GR" sz="1900" b="1" i="1" dirty="0"/>
              <a:t> για </a:t>
            </a:r>
            <a:r>
              <a:rPr lang="el-GR" sz="1900" b="1" i="1" dirty="0" err="1"/>
              <a:t>TCP</a:t>
            </a:r>
            <a:r>
              <a:rPr lang="el-GR" sz="1900" b="1" i="1" dirty="0"/>
              <a:t>/</a:t>
            </a:r>
            <a:r>
              <a:rPr lang="el-GR" sz="1900" b="1" i="1" dirty="0" err="1"/>
              <a:t>IP</a:t>
            </a:r>
            <a:r>
              <a:rPr lang="el-GR" sz="1900" b="1" i="1" dirty="0"/>
              <a:t> </a:t>
            </a:r>
          </a:p>
          <a:p>
            <a:pPr algn="just"/>
            <a:r>
              <a:rPr lang="el-GR" sz="1900" b="1" i="1" dirty="0"/>
              <a:t>σύνδεση των επιμέρους πλακετών (τοπικές – </a:t>
            </a:r>
            <a:r>
              <a:rPr lang="el-GR" sz="1900" b="1" i="1" dirty="0" err="1"/>
              <a:t>επαναλήπτες</a:t>
            </a:r>
            <a:r>
              <a:rPr lang="el-GR" sz="1900" b="1" i="1" dirty="0"/>
              <a:t> – συγκεντρωτική) με δυνατότητα </a:t>
            </a:r>
            <a:r>
              <a:rPr lang="el-GR" sz="1900" b="1" i="1" dirty="0" err="1"/>
              <a:t>τηλεπητήρησης</a:t>
            </a:r>
            <a:r>
              <a:rPr lang="el-GR" sz="1900" b="1" i="1" dirty="0"/>
              <a:t> και ενδοεπικοινωνίας των πλακετών. </a:t>
            </a:r>
          </a:p>
        </p:txBody>
      </p:sp>
      <p:sp>
        <p:nvSpPr>
          <p:cNvPr id="20487" name="7 - TextBox"/>
          <p:cNvSpPr txBox="1">
            <a:spLocks noChangeArrowheads="1"/>
          </p:cNvSpPr>
          <p:nvPr/>
        </p:nvSpPr>
        <p:spPr bwMode="auto">
          <a:xfrm>
            <a:off x="229561" y="273367"/>
            <a:ext cx="11242343" cy="97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</a:rPr>
              <a:t>Συγκεντρωτικό </a:t>
            </a:r>
            <a:r>
              <a:rPr lang="el-GR" sz="2800" b="1" dirty="0">
                <a:solidFill>
                  <a:srgbClr val="002060"/>
                </a:solidFill>
              </a:rPr>
              <a:t>Σύστημα Τοπικών Συστημάτων Συναγερμού και Παρακολούθησης</a:t>
            </a:r>
            <a:endParaRPr lang="el-GR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85073" y="1890237"/>
            <a:ext cx="10531317" cy="6850856"/>
          </a:xfrm>
        </p:spPr>
        <p:txBody>
          <a:bodyPr>
            <a:normAutofit/>
          </a:bodyPr>
          <a:lstStyle/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b="1" dirty="0" smtClean="0"/>
              <a:t>      </a:t>
            </a:r>
            <a:r>
              <a:rPr lang="el-GR" sz="2100" b="1" dirty="0"/>
              <a:t>Τύποι κέντρων: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  1. Κέντρο οξυγόνου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  2. κέντρο πρωτοξειδίου του αζώτου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  3. κέντρο παραγωγής κενού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  4. κέντρο παραγωγής πεπιεσμένου ιατρικού </a:t>
            </a:r>
            <a:r>
              <a:rPr lang="el-GR" sz="2100" dirty="0" smtClean="0"/>
              <a:t>αέρα</a:t>
            </a:r>
            <a:endParaRPr lang="el-GR" sz="2100" dirty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l-GR" sz="2100" dirty="0"/>
          </a:p>
          <a:p>
            <a:pPr marL="208143" indent="0" algn="just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b="1" dirty="0"/>
              <a:t> </a:t>
            </a:r>
            <a:r>
              <a:rPr lang="el-GR" sz="2100" b="1" dirty="0" smtClean="0"/>
              <a:t>Η </a:t>
            </a:r>
            <a:r>
              <a:rPr lang="el-GR" sz="2100" b="1" dirty="0"/>
              <a:t>κύρια μονάδα / </a:t>
            </a:r>
            <a:r>
              <a:rPr lang="en-US" sz="2100" b="1" dirty="0"/>
              <a:t>hardware</a:t>
            </a:r>
            <a:r>
              <a:rPr lang="el-GR" sz="2100" dirty="0"/>
              <a:t> τοποθετείται στο κέντρο ελέγχου (</a:t>
            </a:r>
            <a:r>
              <a:rPr lang="el-GR" sz="2100" dirty="0" err="1"/>
              <a:t>control</a:t>
            </a:r>
            <a:r>
              <a:rPr lang="el-GR" sz="2100" dirty="0"/>
              <a:t> </a:t>
            </a:r>
            <a:r>
              <a:rPr lang="el-GR" sz="2100" dirty="0" err="1"/>
              <a:t>room</a:t>
            </a:r>
            <a:r>
              <a:rPr lang="el-GR" sz="2100" dirty="0"/>
              <a:t>) και ένας αναμεταδότης ή μέσω του λογισμικού στην Τεχνική Υπηρεσία ή στα γραφεία των συντηρητών. </a:t>
            </a:r>
          </a:p>
          <a:p>
            <a:pPr marL="208143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</a:t>
            </a:r>
          </a:p>
          <a:p>
            <a:pPr marL="208143" indent="0" algn="just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100" dirty="0" smtClean="0"/>
              <a:t>Το </a:t>
            </a:r>
            <a:r>
              <a:rPr lang="el-GR" sz="2100" dirty="0"/>
              <a:t>σύστημα είναι ψηφιακό</a:t>
            </a:r>
            <a:r>
              <a:rPr lang="el-GR" sz="2100" b="1" dirty="0"/>
              <a:t> </a:t>
            </a:r>
            <a:r>
              <a:rPr lang="el-GR" sz="2100" dirty="0"/>
              <a:t>και περιλαμβάνει οθόνη υγρών κρυστάλλων 4Χ20, επί της οποίας γίνεται η ανάγνωση τόσο των πληροφοριών για την κατάσταση λειτουργίας των κέντρων ανά πάσα στιγμή, όσο και των σημάτων υψηλής, μέσης και χαμηλής προτεραιότητας. </a:t>
            </a:r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l-GR" sz="2100" dirty="0"/>
          </a:p>
          <a:p>
            <a:pPr marL="378031" indent="-37803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l-GR" sz="2400" dirty="0">
                <a:cs typeface="Arial" charset="0"/>
              </a:rPr>
              <a:t>    </a:t>
            </a:r>
          </a:p>
        </p:txBody>
      </p:sp>
      <p:sp>
        <p:nvSpPr>
          <p:cNvPr id="21507" name="3 - TextBox"/>
          <p:cNvSpPr txBox="1">
            <a:spLocks noChangeArrowheads="1"/>
          </p:cNvSpPr>
          <p:nvPr/>
        </p:nvSpPr>
        <p:spPr bwMode="auto">
          <a:xfrm>
            <a:off x="44694" y="46672"/>
            <a:ext cx="13452619" cy="124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9" tIns="54004" rIns="108009" bIns="54004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</a:rPr>
              <a:t>Σύστημα Παρακολούθησης </a:t>
            </a:r>
            <a:r>
              <a:rPr lang="el-GR" sz="2800" b="1" dirty="0">
                <a:solidFill>
                  <a:srgbClr val="002060"/>
                </a:solidFill>
              </a:rPr>
              <a:t>Λειτουργίας των </a:t>
            </a:r>
          </a:p>
          <a:p>
            <a:r>
              <a:rPr lang="el-GR" sz="2800" b="1" dirty="0">
                <a:solidFill>
                  <a:srgbClr val="002060"/>
                </a:solidFill>
              </a:rPr>
              <a:t>Κέντρων Ιατρικών Αερίων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85073" y="1635205"/>
            <a:ext cx="10531317" cy="5820728"/>
          </a:xfrm>
        </p:spPr>
        <p:txBody>
          <a:bodyPr>
            <a:normAutofit/>
          </a:bodyPr>
          <a:lstStyle/>
          <a:p>
            <a:pPr marL="720060" indent="-72006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l-GR" sz="2100" dirty="0" smtClean="0"/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 smtClean="0"/>
              <a:t>Για </a:t>
            </a:r>
            <a:r>
              <a:rPr lang="el-GR" sz="2100" dirty="0"/>
              <a:t>την εγκατάσταση  Ο2 : πίεση αριστερής συστοιχίας LR - πίεση δικτύου NET - πίεση δεξιάς συστοιχίας RR– πίεση εφεδρικής συστοιχίας AUX (ή δεξαμενής </a:t>
            </a:r>
            <a:r>
              <a:rPr lang="el-GR" sz="2100" dirty="0" err="1"/>
              <a:t>Vessel</a:t>
            </a:r>
            <a:r>
              <a:rPr lang="el-GR" sz="2100" dirty="0"/>
              <a:t>) – χωρητικότητα δεξαμενής.     </a:t>
            </a:r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     </a:t>
            </a:r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/>
              <a:t>Για την εγκατάσταση Ν2Ο : πίεση αριστερής συστοιχίας </a:t>
            </a:r>
            <a:r>
              <a:rPr lang="el-GR" sz="2100" dirty="0" err="1"/>
              <a:t>LR</a:t>
            </a:r>
            <a:r>
              <a:rPr lang="el-GR" sz="2100" dirty="0"/>
              <a:t>- πίεση δικτύου </a:t>
            </a:r>
            <a:r>
              <a:rPr lang="el-GR" sz="2100" dirty="0" err="1"/>
              <a:t>NET</a:t>
            </a:r>
            <a:r>
              <a:rPr lang="el-GR" sz="2100" dirty="0"/>
              <a:t>- πίεση δεξιάς συστοιχίας </a:t>
            </a:r>
            <a:r>
              <a:rPr lang="el-GR" sz="2100" dirty="0" err="1"/>
              <a:t>RR</a:t>
            </a:r>
            <a:r>
              <a:rPr lang="el-GR" sz="2100" dirty="0"/>
              <a:t> - πίεση εφεδρικής συστοιχίας </a:t>
            </a:r>
            <a:r>
              <a:rPr lang="el-GR" sz="2100" dirty="0" err="1"/>
              <a:t>AUX</a:t>
            </a:r>
            <a:r>
              <a:rPr lang="el-GR" sz="2100" dirty="0"/>
              <a:t>.     </a:t>
            </a:r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l-GR" sz="2100" dirty="0"/>
              <a:t>         </a:t>
            </a:r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/>
              <a:t>Για την εγκατάσταση πεπιεσμένου αέρα : πίεση δικτύου - κατάσταση των 3 συμπιεστών (θερμικό – πρόβλημα λειτουργίας)  – σχετική υγρασία στο δίκτυο.</a:t>
            </a:r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l-GR" sz="2100" dirty="0"/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/>
              <a:t>Για την εγκατάσταση κενού : </a:t>
            </a:r>
            <a:r>
              <a:rPr lang="el-GR" sz="2100" dirty="0" err="1"/>
              <a:t>υποπίεση</a:t>
            </a:r>
            <a:r>
              <a:rPr lang="el-GR" sz="2100" dirty="0"/>
              <a:t> δικτύου - κατάσταση των 3 αντλιών κενού  (θερμικό – πρόβλημα λειτουργίας).</a:t>
            </a:r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l-GR" sz="2100" dirty="0"/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l-GR" sz="2100" dirty="0"/>
              <a:t>Για την συνολική κατάσταση των δευτερεύοντος δικτύου (σήματα που δέχεται από τις συγκεντρωτικές </a:t>
            </a:r>
            <a:r>
              <a:rPr lang="el-GR" sz="2100" dirty="0" err="1"/>
              <a:t>φωτοσημάνσεις</a:t>
            </a:r>
            <a:r>
              <a:rPr lang="el-GR" sz="2100" dirty="0"/>
              <a:t>)</a:t>
            </a:r>
          </a:p>
          <a:p>
            <a:pPr marL="418160" indent="-418160" algn="just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l-GR" sz="2100" dirty="0"/>
          </a:p>
        </p:txBody>
      </p:sp>
      <p:sp>
        <p:nvSpPr>
          <p:cNvPr id="22531" name="2 - TextBox"/>
          <p:cNvSpPr txBox="1">
            <a:spLocks noChangeArrowheads="1"/>
          </p:cNvSpPr>
          <p:nvPr/>
        </p:nvSpPr>
        <p:spPr bwMode="auto">
          <a:xfrm>
            <a:off x="138142" y="425054"/>
            <a:ext cx="9260668" cy="5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9" tIns="54004" rIns="108009" bIns="54004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</a:rPr>
              <a:t>Πληροφορίες που παρέχονται για κάθε </a:t>
            </a:r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l-GR" sz="2800" b="1" dirty="0">
                <a:solidFill>
                  <a:srgbClr val="002060"/>
                </a:solidFill>
              </a:rPr>
              <a:t>έριο</a:t>
            </a:r>
            <a:r>
              <a:rPr lang="el-GR" b="1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άμεσος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άμεσος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Αστικό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931</TotalTime>
  <Words>1412</Words>
  <Application>Microsoft Office PowerPoint</Application>
  <PresentationFormat>Προσαρμογή</PresentationFormat>
  <Paragraphs>216</Paragraphs>
  <Slides>39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Calibri</vt:lpstr>
      <vt:lpstr>Tw Cen MT</vt:lpstr>
      <vt:lpstr>Verdana</vt:lpstr>
      <vt:lpstr>Wingdings</vt:lpstr>
      <vt:lpstr>Wingdings 2</vt:lpstr>
      <vt:lpstr>Διάμεσος</vt:lpstr>
      <vt:lpstr>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(Service Report)</vt:lpstr>
      <vt:lpstr>(Graph)</vt:lpstr>
      <vt:lpstr>Παρουσίαση του PowerPoint</vt:lpstr>
      <vt:lpstr>Υποδομή Δικτύου</vt:lpstr>
      <vt:lpstr>Δυνατότητες Συστήματος Τηλεμετρίας Medicatrack</vt:lpstr>
      <vt:lpstr>Πλεονεκτήματα Συστήματος Τηλεμετρίας Medicatrack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Φωτογραφίες Νοσοκομείου Μολάων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Dimitris</dc:creator>
  <cp:lastModifiedBy>User</cp:lastModifiedBy>
  <cp:revision>131</cp:revision>
  <dcterms:created xsi:type="dcterms:W3CDTF">2013-01-27T08:50:31Z</dcterms:created>
  <dcterms:modified xsi:type="dcterms:W3CDTF">2017-12-05T07:22:54Z</dcterms:modified>
</cp:coreProperties>
</file>