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sldIdLst>
    <p:sldId id="393" r:id="rId2"/>
    <p:sldId id="302" r:id="rId3"/>
    <p:sldId id="303" r:id="rId4"/>
    <p:sldId id="304" r:id="rId5"/>
    <p:sldId id="305" r:id="rId6"/>
    <p:sldId id="306" r:id="rId7"/>
    <p:sldId id="307" r:id="rId8"/>
    <p:sldId id="308" r:id="rId9"/>
    <p:sldId id="309" r:id="rId10"/>
    <p:sldId id="310" r:id="rId11"/>
    <p:sldId id="311" r:id="rId12"/>
    <p:sldId id="312" r:id="rId13"/>
    <p:sldId id="313" r:id="rId14"/>
    <p:sldId id="318" r:id="rId15"/>
    <p:sldId id="314" r:id="rId16"/>
    <p:sldId id="315" r:id="rId17"/>
    <p:sldId id="316" r:id="rId18"/>
    <p:sldId id="334" r:id="rId19"/>
    <p:sldId id="335" r:id="rId20"/>
    <p:sldId id="394" r:id="rId21"/>
    <p:sldId id="319" r:id="rId22"/>
    <p:sldId id="321" r:id="rId23"/>
    <p:sldId id="322" r:id="rId2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A1070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Σκούρο στυλ 1 - Έμφαση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41" autoAdjust="0"/>
    <p:restoredTop sz="94700" autoAdjust="0"/>
  </p:normalViewPr>
  <p:slideViewPr>
    <p:cSldViewPr>
      <p:cViewPr>
        <p:scale>
          <a:sx n="60" d="100"/>
          <a:sy n="60" d="100"/>
        </p:scale>
        <p:origin x="-1386" y="-2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cer\Desktop\SUPER%20LEAGUE%20KAI%20FOOTBALL%20LEAGUE\&#914;&#953;&#946;&#955;&#943;&#959;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dirty="0" smtClean="0"/>
              <a:t>Ποσό τηλεοπτικών</a:t>
            </a:r>
            <a:r>
              <a:rPr lang="el-GR" baseline="0" dirty="0" smtClean="0"/>
              <a:t> δικαιωμάτων 2005-2013</a:t>
            </a:r>
            <a:endParaRPr lang="el-GR" dirty="0"/>
          </a:p>
        </c:rich>
      </c:tx>
      <c:layout/>
    </c:title>
    <c:view3D>
      <c:rAngAx val="1"/>
    </c:view3D>
    <c:plotArea>
      <c:layout/>
      <c:bar3DChart>
        <c:barDir val="col"/>
        <c:grouping val="clustered"/>
        <c:ser>
          <c:idx val="0"/>
          <c:order val="0"/>
          <c:tx>
            <c:strRef>
              <c:f>Φύλλο1!$E$913</c:f>
              <c:strCache>
                <c:ptCount val="1"/>
                <c:pt idx="0">
                  <c:v>ποσό</c:v>
                </c:pt>
              </c:strCache>
            </c:strRef>
          </c:tx>
          <c:spPr>
            <a:solidFill>
              <a:srgbClr val="0070C0"/>
            </a:solidFill>
          </c:spPr>
          <c:cat>
            <c:strRef>
              <c:f>Φύλλο1!$F$912:$N$912</c:f>
              <c:strCache>
                <c:ptCount val="8"/>
                <c:pt idx="0">
                  <c:v>2005/06</c:v>
                </c:pt>
                <c:pt idx="1">
                  <c:v>2006/07</c:v>
                </c:pt>
                <c:pt idx="2">
                  <c:v>2007/08</c:v>
                </c:pt>
                <c:pt idx="3">
                  <c:v>2008/09</c:v>
                </c:pt>
                <c:pt idx="4">
                  <c:v>2009/10</c:v>
                </c:pt>
                <c:pt idx="5">
                  <c:v>2010/11</c:v>
                </c:pt>
                <c:pt idx="6">
                  <c:v>2011/12</c:v>
                </c:pt>
                <c:pt idx="7">
                  <c:v>2012/13</c:v>
                </c:pt>
              </c:strCache>
            </c:strRef>
          </c:cat>
          <c:val>
            <c:numRef>
              <c:f>Φύλλο1!$F$913:$N$913</c:f>
              <c:numCache>
                <c:formatCode>General</c:formatCode>
                <c:ptCount val="8"/>
                <c:pt idx="0">
                  <c:v>26.3</c:v>
                </c:pt>
                <c:pt idx="1">
                  <c:v>28.8</c:v>
                </c:pt>
                <c:pt idx="2">
                  <c:v>31.2</c:v>
                </c:pt>
                <c:pt idx="3">
                  <c:v>31.2</c:v>
                </c:pt>
                <c:pt idx="4">
                  <c:v>52.5</c:v>
                </c:pt>
                <c:pt idx="5">
                  <c:v>54.3</c:v>
                </c:pt>
                <c:pt idx="6">
                  <c:v>44</c:v>
                </c:pt>
                <c:pt idx="7">
                  <c:v>39.6</c:v>
                </c:pt>
              </c:numCache>
            </c:numRef>
          </c:val>
        </c:ser>
        <c:dLbls>
          <c:showVal val="1"/>
        </c:dLbls>
        <c:shape val="box"/>
        <c:axId val="108835968"/>
        <c:axId val="108837504"/>
        <c:axId val="0"/>
      </c:bar3DChart>
      <c:catAx>
        <c:axId val="108835968"/>
        <c:scaling>
          <c:orientation val="minMax"/>
        </c:scaling>
        <c:axPos val="b"/>
        <c:majorTickMark val="none"/>
        <c:tickLblPos val="nextTo"/>
        <c:crossAx val="108837504"/>
        <c:crosses val="autoZero"/>
        <c:auto val="1"/>
        <c:lblAlgn val="ctr"/>
        <c:lblOffset val="100"/>
      </c:catAx>
      <c:valAx>
        <c:axId val="108837504"/>
        <c:scaling>
          <c:orientation val="minMax"/>
        </c:scaling>
        <c:delete val="1"/>
        <c:axPos val="l"/>
        <c:numFmt formatCode="General" sourceLinked="1"/>
        <c:tickLblPos val="none"/>
        <c:crossAx val="108835968"/>
        <c:crosses val="autoZero"/>
        <c:crossBetween val="between"/>
      </c:valAx>
    </c:plotArea>
    <c:plotVisOnly val="1"/>
    <c:dispBlanksAs val="gap"/>
  </c:chart>
  <c:txPr>
    <a:bodyPr/>
    <a:lstStyle/>
    <a:p>
      <a:pPr>
        <a:defRPr sz="1200" b="1">
          <a:solidFill>
            <a:schemeClr val="tx1">
              <a:lumMod val="10000"/>
            </a:schemeClr>
          </a:solidFill>
          <a:latin typeface="Arial" pitchFamily="34" charset="0"/>
          <a:cs typeface="Arial" pitchFamily="34" charset="0"/>
        </a:defRPr>
      </a:pPr>
      <a:endParaRPr lang="el-GR"/>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63E12E0-B96F-445B-B278-B465C3E7019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3F506D-0540-41C9-B513-A1623CB24DE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78CE4FF-D08F-47D4-9978-5A32FFF5269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B392EFC-4994-440B-B54A-0F59776EB92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F1A5D63-01B0-4001-85B4-E3D554A062A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FF37C3D-9260-45CC-AEFB-2412A779C89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C64894F-F662-4BFF-8DA2-F9797511D14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AE6087A-0D62-4E6D-9787-1A38B99868D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FA6042B-CA51-4B14-833A-36C687587D7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CF3774F-4D0E-40B2-B1B9-A569B4F9569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E1DAA62-3923-4247-A094-B322FCC4F0E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6000"/>
            <a:lum/>
          </a:blip>
          <a:srcRect/>
          <a:stretch>
            <a:fillRect/>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1ADF57-B39E-4947-B2D9-C6E1E76409C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539552" y="0"/>
            <a:ext cx="7848872" cy="3113584"/>
          </a:xfrm>
        </p:spPr>
        <p:txBody>
          <a:bodyPr/>
          <a:lstStyle/>
          <a:p>
            <a:r>
              <a:rPr lang="el-GR" sz="3200" b="1" dirty="0"/>
              <a:t>Μεταπτυχιακό Πρόγραμμα </a:t>
            </a:r>
            <a:br>
              <a:rPr lang="el-GR" sz="3200" b="1" dirty="0"/>
            </a:br>
            <a:r>
              <a:rPr lang="el-GR" sz="3200" b="1" dirty="0"/>
              <a:t>Επαγγελματικό Ποδόσφαιρο στην </a:t>
            </a:r>
            <a:br>
              <a:rPr lang="el-GR" sz="3200" b="1" dirty="0"/>
            </a:br>
            <a:r>
              <a:rPr lang="el-GR" sz="3200" b="1" dirty="0"/>
              <a:t>Ελλάδα Σήμερα</a:t>
            </a:r>
            <a:br>
              <a:rPr lang="el-GR" sz="3200" b="1" dirty="0"/>
            </a:br>
            <a:r>
              <a:rPr lang="el-GR" sz="3200" b="1" dirty="0"/>
              <a:t>(ΕΠΟ – </a:t>
            </a:r>
            <a:r>
              <a:rPr lang="en-US" sz="3200" b="1" dirty="0"/>
              <a:t>Super League</a:t>
            </a:r>
            <a:r>
              <a:rPr lang="en-US" sz="3200" b="1" dirty="0" smtClean="0"/>
              <a:t>)</a:t>
            </a:r>
            <a:br>
              <a:rPr lang="en-US" sz="3200" b="1" dirty="0" smtClean="0"/>
            </a:br>
            <a:r>
              <a:rPr lang="el-GR" sz="3200" b="1" dirty="0" smtClean="0"/>
              <a:t>Μέρος 3</a:t>
            </a:r>
            <a:r>
              <a:rPr lang="el-GR" sz="3200" b="1" baseline="30000" dirty="0" smtClean="0"/>
              <a:t>ο</a:t>
            </a:r>
            <a:r>
              <a:rPr lang="el-GR" sz="3200" b="1" dirty="0" smtClean="0"/>
              <a:t> </a:t>
            </a:r>
            <a:r>
              <a:rPr lang="el-GR" sz="3200" b="1" dirty="0"/>
              <a:t/>
            </a:r>
            <a:br>
              <a:rPr lang="el-GR" sz="3200" b="1" dirty="0"/>
            </a:br>
            <a:r>
              <a:rPr lang="el-GR" sz="2400" b="1" dirty="0" smtClean="0"/>
              <a:t>13</a:t>
            </a:r>
            <a:r>
              <a:rPr lang="en-US" sz="2400" b="1" dirty="0" smtClean="0"/>
              <a:t>/</a:t>
            </a:r>
            <a:r>
              <a:rPr lang="el-GR" sz="2400" b="1" dirty="0" smtClean="0"/>
              <a:t>11</a:t>
            </a:r>
            <a:r>
              <a:rPr lang="en-US" sz="2400" b="1" dirty="0" smtClean="0"/>
              <a:t>/201</a:t>
            </a:r>
            <a:r>
              <a:rPr lang="el-GR" sz="2400" b="1" dirty="0" smtClean="0"/>
              <a:t>7</a:t>
            </a:r>
            <a:endParaRPr lang="en-US" sz="2400" b="1" dirty="0"/>
          </a:p>
        </p:txBody>
      </p:sp>
      <p:sp>
        <p:nvSpPr>
          <p:cNvPr id="107523" name="Rectangle 3"/>
          <p:cNvSpPr>
            <a:spLocks noGrp="1" noChangeArrowheads="1"/>
          </p:cNvSpPr>
          <p:nvPr>
            <p:ph type="subTitle" idx="1"/>
          </p:nvPr>
        </p:nvSpPr>
        <p:spPr>
          <a:xfrm>
            <a:off x="468313" y="2924944"/>
            <a:ext cx="8351837" cy="3933056"/>
          </a:xfrm>
        </p:spPr>
        <p:txBody>
          <a:bodyPr>
            <a:normAutofit lnSpcReduction="10000"/>
          </a:bodyPr>
          <a:lstStyle/>
          <a:p>
            <a:r>
              <a:rPr lang="el-GR" b="1" dirty="0">
                <a:solidFill>
                  <a:schemeClr val="tx1"/>
                </a:solidFill>
              </a:rPr>
              <a:t>Τμήμα Οργάνωσης &amp; Διαχείρισης Αθλητισμού</a:t>
            </a:r>
          </a:p>
          <a:p>
            <a:r>
              <a:rPr lang="el-GR" sz="3400" b="1" dirty="0">
                <a:solidFill>
                  <a:schemeClr val="tx1"/>
                </a:solidFill>
              </a:rPr>
              <a:t>Πρόγραμμα Μεταπτυχιακών Σπουδών</a:t>
            </a:r>
          </a:p>
          <a:p>
            <a:r>
              <a:rPr lang="el-GR" sz="2800" b="1" dirty="0">
                <a:solidFill>
                  <a:schemeClr val="tx1"/>
                </a:solidFill>
              </a:rPr>
              <a:t>« Οργάνωση &amp; Διοίκηση Αθλητικών Οργανισμών &amp; </a:t>
            </a:r>
            <a:r>
              <a:rPr lang="el-GR" sz="2800" b="1" dirty="0" smtClean="0">
                <a:solidFill>
                  <a:schemeClr val="tx1"/>
                </a:solidFill>
              </a:rPr>
              <a:t>Επιχειρήσεων</a:t>
            </a:r>
          </a:p>
          <a:p>
            <a:endParaRPr lang="en-US" sz="2800" b="1" dirty="0">
              <a:solidFill>
                <a:schemeClr val="tx1"/>
              </a:solidFill>
            </a:endParaRPr>
          </a:p>
          <a:p>
            <a:pPr>
              <a:lnSpc>
                <a:spcPct val="150000"/>
              </a:lnSpc>
            </a:pPr>
            <a:r>
              <a:rPr lang="el-GR" sz="2000" b="1" i="1" dirty="0">
                <a:solidFill>
                  <a:schemeClr val="tx1"/>
                </a:solidFill>
                <a:latin typeface="Tahoma" pitchFamily="34" charset="0"/>
              </a:rPr>
              <a:t>Δρ</a:t>
            </a:r>
            <a:r>
              <a:rPr lang="en-US" sz="2000" b="1" i="1" dirty="0">
                <a:solidFill>
                  <a:schemeClr val="tx1"/>
                </a:solidFill>
                <a:latin typeface="Tahoma" pitchFamily="34" charset="0"/>
              </a:rPr>
              <a:t>.</a:t>
            </a:r>
            <a:r>
              <a:rPr lang="el-GR" sz="2000" b="1" i="1" dirty="0">
                <a:solidFill>
                  <a:schemeClr val="tx1"/>
                </a:solidFill>
                <a:latin typeface="Tahoma" pitchFamily="34" charset="0"/>
              </a:rPr>
              <a:t> Τάκης Αλεξόπουλος</a:t>
            </a:r>
            <a:br>
              <a:rPr lang="el-GR" sz="2000" b="1" i="1" dirty="0">
                <a:solidFill>
                  <a:schemeClr val="tx1"/>
                </a:solidFill>
                <a:latin typeface="Tahoma" pitchFamily="34" charset="0"/>
              </a:rPr>
            </a:br>
            <a:r>
              <a:rPr lang="el-GR" sz="2000" b="1" i="1" dirty="0" smtClean="0">
                <a:solidFill>
                  <a:schemeClr val="tx1"/>
                </a:solidFill>
                <a:latin typeface="Tahoma" pitchFamily="34" charset="0"/>
              </a:rPr>
              <a:t>Αναπληρωτής Καθηγητής </a:t>
            </a:r>
            <a:r>
              <a:rPr lang="el-GR" sz="2000" b="1" i="1" dirty="0">
                <a:solidFill>
                  <a:schemeClr val="tx1"/>
                </a:solidFill>
                <a:latin typeface="Tahoma" pitchFamily="34" charset="0"/>
              </a:rPr>
              <a:t/>
            </a:r>
            <a:br>
              <a:rPr lang="el-GR" sz="2000" b="1" i="1" dirty="0">
                <a:solidFill>
                  <a:schemeClr val="tx1"/>
                </a:solidFill>
                <a:latin typeface="Tahoma" pitchFamily="34" charset="0"/>
              </a:rPr>
            </a:br>
            <a:endParaRPr lang="el-GR" sz="2000" b="1" i="1" dirty="0">
              <a:solidFill>
                <a:schemeClr val="tx1"/>
              </a:solidFill>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468313" y="836613"/>
            <a:ext cx="8229600" cy="4525962"/>
          </a:xfrm>
        </p:spPr>
        <p:txBody>
          <a:bodyPr/>
          <a:lstStyle/>
          <a:p>
            <a:pPr algn="just">
              <a:lnSpc>
                <a:spcPct val="200000"/>
              </a:lnSpc>
            </a:pPr>
            <a:r>
              <a:rPr lang="el-GR" sz="2400" b="1" dirty="0"/>
              <a:t>1999</a:t>
            </a:r>
          </a:p>
          <a:p>
            <a:pPr algn="just">
              <a:lnSpc>
                <a:spcPct val="200000"/>
              </a:lnSpc>
              <a:buFont typeface="Wingdings" pitchFamily="2" charset="2"/>
              <a:buNone/>
            </a:pPr>
            <a:r>
              <a:rPr lang="el-GR" sz="2400" dirty="0"/>
              <a:t>	Οι ομάδες πιέζουν την πολιτική ηγεσία της χώρας και ο τότε υφυπουργός αθλητισμού Ανδρέας Φούρας φέρνει προς  έγκριση στη Βουλή νομοθετικό πλαίσιο που επιτρέπει στις ομάδες την αυτόνομη διαχείριση των τηλεοπτικών τους δικαιωμάτων.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323850" y="1412875"/>
            <a:ext cx="8229600" cy="4525963"/>
          </a:xfrm>
        </p:spPr>
        <p:txBody>
          <a:bodyPr>
            <a:normAutofit fontScale="85000" lnSpcReduction="10000"/>
          </a:bodyPr>
          <a:lstStyle/>
          <a:p>
            <a:pPr>
              <a:lnSpc>
                <a:spcPct val="200000"/>
              </a:lnSpc>
            </a:pPr>
            <a:r>
              <a:rPr lang="el-GR" sz="2400" b="1" dirty="0"/>
              <a:t>2001</a:t>
            </a:r>
          </a:p>
          <a:p>
            <a:pPr>
              <a:lnSpc>
                <a:spcPct val="200000"/>
              </a:lnSpc>
              <a:buFont typeface="Wingdings" pitchFamily="2" charset="2"/>
              <a:buNone/>
            </a:pPr>
            <a:endParaRPr lang="el-GR" sz="2400" b="1" dirty="0"/>
          </a:p>
          <a:p>
            <a:pPr algn="just">
              <a:lnSpc>
                <a:spcPct val="200000"/>
              </a:lnSpc>
              <a:buFont typeface="Wingdings" pitchFamily="2" charset="2"/>
              <a:buNone/>
            </a:pPr>
            <a:r>
              <a:rPr lang="el-GR" sz="2400" dirty="0"/>
              <a:t>	</a:t>
            </a:r>
            <a:r>
              <a:rPr lang="el-GR" sz="2000" dirty="0"/>
              <a:t>Η εποχή της ψηφιακής τηλεόρασης εδραιώνεται σιγά σιγά στην Ελλάδα και την εμφάνιση του κάνει και το τηλεοπτικό κανάλι </a:t>
            </a:r>
            <a:r>
              <a:rPr lang="en-US" sz="2000" dirty="0"/>
              <a:t>Alpha Digital</a:t>
            </a:r>
            <a:r>
              <a:rPr lang="el-GR" sz="2000" dirty="0"/>
              <a:t> το οποίο εξασφαλίζει τα δικαιώματα των μισών ομάδων της Ά Εθνικής με 44 εκ/€( Ολυμπιακό, Παναθηναϊκό, ΠΑΟΚ, Άρη, Ξάνθη, Πανιώνιο, Εθνικό Αστέρα.) ενώ η </a:t>
            </a:r>
            <a:r>
              <a:rPr lang="en-US" sz="2000" dirty="0" err="1"/>
              <a:t>NetMed</a:t>
            </a:r>
            <a:r>
              <a:rPr lang="en-US" sz="2000" dirty="0"/>
              <a:t> </a:t>
            </a:r>
            <a:r>
              <a:rPr lang="el-GR" sz="2000" dirty="0"/>
              <a:t>με 18,1 εκ/€ διατηρεί τα τηλεοπτικά δικαιώματα για τις υπόλοιπες επτά ομάδες της κατηγορίας (ΑΕΚ, Ηρακλή, Ιωνικό, Αιγάλεω, Ακράτητο, ΟΦΗ, Παναχαϊκή)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a:xfrm>
            <a:off x="468313" y="1341438"/>
            <a:ext cx="8229600" cy="4525962"/>
          </a:xfrm>
        </p:spPr>
        <p:txBody>
          <a:bodyPr>
            <a:normAutofit fontScale="92500" lnSpcReduction="20000"/>
          </a:bodyPr>
          <a:lstStyle/>
          <a:p>
            <a:pPr algn="just">
              <a:lnSpc>
                <a:spcPct val="200000"/>
              </a:lnSpc>
            </a:pPr>
            <a:r>
              <a:rPr lang="el-GR" sz="2000" b="1" dirty="0"/>
              <a:t>2002</a:t>
            </a:r>
          </a:p>
          <a:p>
            <a:pPr algn="just">
              <a:lnSpc>
                <a:spcPct val="200000"/>
              </a:lnSpc>
              <a:buFont typeface="Wingdings" pitchFamily="2" charset="2"/>
              <a:buNone/>
            </a:pPr>
            <a:endParaRPr lang="el-GR" sz="2000" b="1" dirty="0"/>
          </a:p>
          <a:p>
            <a:pPr algn="just">
              <a:lnSpc>
                <a:spcPct val="200000"/>
              </a:lnSpc>
              <a:buFont typeface="Wingdings" pitchFamily="2" charset="2"/>
              <a:buNone/>
            </a:pPr>
            <a:r>
              <a:rPr lang="el-GR" sz="2000" dirty="0"/>
              <a:t>   	Οι 30,000 συνδρομητές  φάνηκαν λίγοι στην προσπάθεια εδραίωσης του καναλιού και έτσι ο </a:t>
            </a:r>
            <a:r>
              <a:rPr lang="en-US" sz="2000" dirty="0"/>
              <a:t>Alpha Digital </a:t>
            </a:r>
            <a:r>
              <a:rPr lang="el-GR" sz="2000" dirty="0"/>
              <a:t>το Νοέμβριο του 2002 ανακοινώνει την παύση της λειτουργίας του. Τα τηλεοπτικά δικαιώματα των ομάδων που ήταν συμβεβλημένοι με την ψηφιακή τηλεόραση μεταφέρονται στον τηλεοπτικό σταθμό </a:t>
            </a:r>
            <a:r>
              <a:rPr lang="en-US" sz="2000" dirty="0" err="1"/>
              <a:t>Aplha</a:t>
            </a:r>
            <a:r>
              <a:rPr lang="en-US" sz="2000" dirty="0"/>
              <a:t> </a:t>
            </a:r>
            <a:r>
              <a:rPr lang="el-GR" sz="2000" dirty="0"/>
              <a:t>ο οποίος μοιράζεται την πίτα των τηλεοπτικών δικαιωμάτων με τη </a:t>
            </a:r>
            <a:r>
              <a:rPr lang="en-US" sz="2000" dirty="0" err="1"/>
              <a:t>NetMed</a:t>
            </a:r>
            <a:r>
              <a:rPr lang="en-US" sz="2000" dirty="0"/>
              <a:t> </a:t>
            </a:r>
            <a:r>
              <a:rPr lang="el-GR" sz="2000" dirty="0"/>
              <a:t>έναντι του ποσού των 31 εκ/€.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a:xfrm>
            <a:off x="468313" y="836613"/>
            <a:ext cx="8229600" cy="4525962"/>
          </a:xfrm>
        </p:spPr>
        <p:txBody>
          <a:bodyPr/>
          <a:lstStyle/>
          <a:p>
            <a:pPr algn="just">
              <a:lnSpc>
                <a:spcPct val="200000"/>
              </a:lnSpc>
            </a:pPr>
            <a:r>
              <a:rPr lang="el-GR" sz="2400" b="1" dirty="0"/>
              <a:t>2003</a:t>
            </a:r>
          </a:p>
          <a:p>
            <a:pPr algn="just">
              <a:lnSpc>
                <a:spcPct val="200000"/>
              </a:lnSpc>
              <a:buFont typeface="Wingdings" pitchFamily="2" charset="2"/>
              <a:buNone/>
            </a:pPr>
            <a:r>
              <a:rPr lang="el-GR" sz="2400" dirty="0"/>
              <a:t>	Έχοντας πλέον φύγει από το προσκήνιο ο </a:t>
            </a:r>
            <a:r>
              <a:rPr lang="en-US" sz="2400" dirty="0"/>
              <a:t>Alpha Digital</a:t>
            </a:r>
            <a:r>
              <a:rPr lang="el-GR" sz="2400" dirty="0"/>
              <a:t>, τα τηλεοπτικά δικαιώματα μοιράζονται ανάμεσα στη </a:t>
            </a:r>
            <a:r>
              <a:rPr lang="en-US" sz="2400" dirty="0" err="1"/>
              <a:t>NetMed</a:t>
            </a:r>
            <a:r>
              <a:rPr lang="el-GR" sz="2400" dirty="0"/>
              <a:t>, τον </a:t>
            </a:r>
            <a:r>
              <a:rPr lang="en-US" sz="2400" dirty="0"/>
              <a:t>Alpha </a:t>
            </a:r>
            <a:r>
              <a:rPr lang="el-GR" sz="2400" dirty="0"/>
              <a:t>και το </a:t>
            </a:r>
            <a:r>
              <a:rPr lang="en-US" sz="2400" dirty="0"/>
              <a:t>TV magic</a:t>
            </a:r>
            <a:r>
              <a:rPr lang="el-GR" sz="2400" dirty="0"/>
              <a:t> με το ποσό των 24,5 εκ/€.</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idx="1"/>
          </p:nvPr>
        </p:nvSpPr>
        <p:spPr>
          <a:xfrm>
            <a:off x="539750" y="1557338"/>
            <a:ext cx="8229600" cy="4525962"/>
          </a:xfrm>
        </p:spPr>
        <p:txBody>
          <a:bodyPr/>
          <a:lstStyle/>
          <a:p>
            <a:pPr algn="just">
              <a:lnSpc>
                <a:spcPct val="200000"/>
              </a:lnSpc>
            </a:pPr>
            <a:r>
              <a:rPr lang="el-GR" sz="2000" b="1"/>
              <a:t>2004</a:t>
            </a:r>
            <a:r>
              <a:rPr lang="en-US" sz="2000" b="1"/>
              <a:t>-2006</a:t>
            </a:r>
            <a:endParaRPr lang="el-GR" sz="2000" b="1"/>
          </a:p>
          <a:p>
            <a:pPr algn="just">
              <a:lnSpc>
                <a:spcPct val="200000"/>
              </a:lnSpc>
              <a:buFont typeface="Wingdings" pitchFamily="2" charset="2"/>
              <a:buNone/>
            </a:pPr>
            <a:r>
              <a:rPr lang="el-GR" sz="2000"/>
              <a:t>	Την περίοδο 2004-2006 δεν αλλάζουν πολλά στο σκηνικό των δικαιωμάτων τηλεοπτικής αναμετάδοσης. Ο τηλεοπτικός σταθμός </a:t>
            </a:r>
            <a:r>
              <a:rPr lang="en-US" sz="2000"/>
              <a:t>TV Magic </a:t>
            </a:r>
            <a:r>
              <a:rPr lang="el-GR" sz="2000"/>
              <a:t>δεν έχει πλέον τηλεοπτικά δικαιώματα κ έτσι το ‘’ παιχνίδι’’ παίζεται πάλι ανάμεσα στη </a:t>
            </a:r>
            <a:r>
              <a:rPr lang="en-US" sz="2000"/>
              <a:t>NetMed </a:t>
            </a:r>
            <a:r>
              <a:rPr lang="el-GR" sz="2000"/>
              <a:t>και στον </a:t>
            </a:r>
            <a:r>
              <a:rPr lang="en-US" sz="2000"/>
              <a:t>Alpha</a:t>
            </a:r>
            <a:r>
              <a:rPr lang="el-GR" sz="2000"/>
              <a:t>  έναντι του ποσού των 26,3 εκ/€</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idx="1"/>
          </p:nvPr>
        </p:nvSpPr>
        <p:spPr/>
        <p:txBody>
          <a:bodyPr>
            <a:normAutofit fontScale="92500"/>
          </a:bodyPr>
          <a:lstStyle/>
          <a:p>
            <a:pPr algn="just">
              <a:lnSpc>
                <a:spcPct val="200000"/>
              </a:lnSpc>
            </a:pPr>
            <a:r>
              <a:rPr lang="el-GR" sz="2400" b="1" dirty="0"/>
              <a:t>2006</a:t>
            </a:r>
          </a:p>
          <a:p>
            <a:pPr algn="just">
              <a:lnSpc>
                <a:spcPct val="200000"/>
              </a:lnSpc>
              <a:buFont typeface="Wingdings" pitchFamily="2" charset="2"/>
              <a:buNone/>
            </a:pPr>
            <a:r>
              <a:rPr lang="el-GR" sz="2400" dirty="0"/>
              <a:t>	Η κρατική τηλεόραση κάνει ξανά την εμφάνιση της διεκδικώντας μια μερίδα στην πίτα κατανομής των τηλεοπτικών δικαιωμάτων. Ο </a:t>
            </a:r>
            <a:r>
              <a:rPr lang="en-US" sz="2400" dirty="0"/>
              <a:t>Alpha </a:t>
            </a:r>
            <a:r>
              <a:rPr lang="el-GR" sz="2400" dirty="0"/>
              <a:t>δεν κατέχει τα δικαιώματα αναμετάδοσης καμιάς ομάδας και έτσι η ΕΡΤ και η </a:t>
            </a:r>
            <a:r>
              <a:rPr lang="en-US" sz="2400" dirty="0" err="1"/>
              <a:t>NetMed</a:t>
            </a:r>
            <a:r>
              <a:rPr lang="en-US" sz="2400" dirty="0"/>
              <a:t> </a:t>
            </a:r>
            <a:r>
              <a:rPr lang="el-GR" sz="2400" dirty="0"/>
              <a:t>παίζουν μόνες τους μπάλα για 28,8 εκ/€.</a:t>
            </a:r>
            <a:r>
              <a:rPr lang="el-GR"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idx="1"/>
          </p:nvPr>
        </p:nvSpPr>
        <p:spPr/>
        <p:txBody>
          <a:bodyPr/>
          <a:lstStyle/>
          <a:p>
            <a:pPr algn="just">
              <a:lnSpc>
                <a:spcPct val="200000"/>
              </a:lnSpc>
            </a:pPr>
            <a:r>
              <a:rPr lang="el-GR" sz="2400" b="1" dirty="0"/>
              <a:t>2007</a:t>
            </a:r>
          </a:p>
          <a:p>
            <a:pPr algn="just">
              <a:lnSpc>
                <a:spcPct val="200000"/>
              </a:lnSpc>
              <a:buFont typeface="Wingdings" pitchFamily="2" charset="2"/>
              <a:buNone/>
            </a:pPr>
            <a:r>
              <a:rPr lang="el-GR" sz="2400" dirty="0"/>
              <a:t>	Τα δικαιώματα αναμετάδοσης των ποδοσφαιρικών αγώνων μοιράστηκαν ανάμεσα στη </a:t>
            </a:r>
            <a:r>
              <a:rPr lang="en-US" sz="2400" dirty="0" err="1"/>
              <a:t>NetMed</a:t>
            </a:r>
            <a:r>
              <a:rPr lang="en-US" sz="2400" dirty="0"/>
              <a:t> </a:t>
            </a:r>
            <a:r>
              <a:rPr lang="el-GR" sz="2400" dirty="0"/>
              <a:t>τον τηλεοπτικό σταθμό </a:t>
            </a:r>
            <a:r>
              <a:rPr lang="en-US" sz="2400" dirty="0"/>
              <a:t>Alpha </a:t>
            </a:r>
            <a:r>
              <a:rPr lang="el-GR" sz="2400" dirty="0"/>
              <a:t>και την ΕΡΤ έναντι το ποσού των 31,2 εκ/€.</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468313" y="1052513"/>
            <a:ext cx="8229600" cy="4525962"/>
          </a:xfrm>
        </p:spPr>
        <p:txBody>
          <a:bodyPr/>
          <a:lstStyle/>
          <a:p>
            <a:pPr algn="just">
              <a:lnSpc>
                <a:spcPct val="200000"/>
              </a:lnSpc>
            </a:pPr>
            <a:r>
              <a:rPr lang="el-GR" sz="2400" b="1" dirty="0"/>
              <a:t>2008</a:t>
            </a:r>
          </a:p>
          <a:p>
            <a:pPr algn="just">
              <a:lnSpc>
                <a:spcPct val="200000"/>
              </a:lnSpc>
              <a:buFont typeface="Wingdings" pitchFamily="2" charset="2"/>
              <a:buNone/>
            </a:pPr>
            <a:r>
              <a:rPr lang="el-GR" sz="2400" dirty="0"/>
              <a:t>	Καμία αλλαγή δεν υπάρχει στον τομέα των τηλεοπτικών δικαιωμάτων των αγώνων της Σούπερ Λίγκα αναφορικά με τους τηλεοπτικούς σταθμούς που διεκδικούν τα δικαιώματα αναμετάδοσης. Σημειώνεται </a:t>
            </a:r>
            <a:r>
              <a:rPr lang="el-GR" sz="2400" dirty="0" smtClean="0"/>
              <a:t>το διατεθέν ποσό </a:t>
            </a:r>
            <a:r>
              <a:rPr lang="el-GR" sz="2400" dirty="0"/>
              <a:t>που ανέρχεται στα </a:t>
            </a:r>
            <a:r>
              <a:rPr lang="el-GR" sz="2400" dirty="0" smtClean="0"/>
              <a:t>31,2 </a:t>
            </a:r>
            <a:r>
              <a:rPr lang="el-GR" sz="2400" dirty="0"/>
              <a:t>εκ/€.</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124744"/>
            <a:ext cx="8229600" cy="4530725"/>
          </a:xfrm>
        </p:spPr>
        <p:txBody>
          <a:bodyPr>
            <a:normAutofit/>
          </a:bodyPr>
          <a:lstStyle/>
          <a:p>
            <a:pPr>
              <a:lnSpc>
                <a:spcPct val="200000"/>
              </a:lnSpc>
            </a:pPr>
            <a:r>
              <a:rPr lang="el-GR" sz="2800" b="1" dirty="0" smtClean="0"/>
              <a:t>2009/11</a:t>
            </a:r>
            <a:endParaRPr lang="el-GR" sz="2800" dirty="0" smtClean="0"/>
          </a:p>
          <a:p>
            <a:pPr marL="0" indent="0" fontAlgn="ctr">
              <a:lnSpc>
                <a:spcPct val="200000"/>
              </a:lnSpc>
              <a:buNone/>
            </a:pPr>
            <a:r>
              <a:rPr lang="el-GR" sz="2000" dirty="0" smtClean="0"/>
              <a:t>Η κοινοπραξία της FORTHNET (NOVA) με τον ΣΚΑΪ </a:t>
            </a:r>
            <a:r>
              <a:rPr lang="el-GR" sz="2000" dirty="0" smtClean="0"/>
              <a:t>προσέφερε </a:t>
            </a:r>
            <a:r>
              <a:rPr lang="el-GR" sz="2000" dirty="0" smtClean="0"/>
              <a:t>90 εκ. ευρώ για τη 2ετία, χωρίς να υπολογίζονται τα χρήματα που θα δώσει η ΕΡΤ σε Ολυμπιακό και Ξάνθη.</a:t>
            </a:r>
            <a:endParaRPr lang="el-GR" sz="2800" dirty="0" smtClean="0"/>
          </a:p>
          <a:p>
            <a:pPr marL="0" indent="0">
              <a:lnSpc>
                <a:spcPct val="200000"/>
              </a:lnSpc>
              <a:buNone/>
            </a:pPr>
            <a:endParaRPr lang="el-GR" sz="2800" dirty="0"/>
          </a:p>
        </p:txBody>
      </p:sp>
    </p:spTree>
    <p:extLst>
      <p:ext uri="{BB962C8B-B14F-4D97-AF65-F5344CB8AC3E}">
        <p14:creationId xmlns="" xmlns:p14="http://schemas.microsoft.com/office/powerpoint/2010/main" val="1408918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124744"/>
            <a:ext cx="8229600" cy="4525963"/>
          </a:xfrm>
        </p:spPr>
        <p:txBody>
          <a:bodyPr/>
          <a:lstStyle/>
          <a:p>
            <a:r>
              <a:rPr lang="el-GR" b="1" dirty="0" smtClean="0"/>
              <a:t>2011/13</a:t>
            </a:r>
            <a:endParaRPr lang="el-GR" sz="2000" b="1" dirty="0">
              <a:effectLst/>
            </a:endParaRPr>
          </a:p>
          <a:p>
            <a:pPr marL="0" indent="0" fontAlgn="ctr">
              <a:lnSpc>
                <a:spcPct val="200000"/>
              </a:lnSpc>
              <a:buNone/>
            </a:pPr>
            <a:r>
              <a:rPr lang="el-GR" sz="2000" dirty="0" err="1" smtClean="0"/>
              <a:t>Oι</a:t>
            </a:r>
            <a:r>
              <a:rPr lang="el-GR" sz="2000" dirty="0" smtClean="0"/>
              <a:t> 15 από τις 16 ομάδες της </a:t>
            </a:r>
            <a:r>
              <a:rPr lang="el-GR" sz="2000" dirty="0" err="1" smtClean="0"/>
              <a:t>Super</a:t>
            </a:r>
            <a:r>
              <a:rPr lang="el-GR" sz="2000" dirty="0" smtClean="0"/>
              <a:t> </a:t>
            </a:r>
            <a:r>
              <a:rPr lang="el-GR" sz="2000" dirty="0" err="1" smtClean="0"/>
              <a:t>League</a:t>
            </a:r>
            <a:r>
              <a:rPr lang="el-GR" sz="2000" dirty="0" smtClean="0"/>
              <a:t> πούλησαν τα </a:t>
            </a:r>
            <a:r>
              <a:rPr lang="el-GR" sz="2000" dirty="0" smtClean="0"/>
              <a:t>τηλεοπτικά </a:t>
            </a:r>
            <a:r>
              <a:rPr lang="el-GR" sz="2000" dirty="0" smtClean="0"/>
              <a:t>τους δικαιώματα στη NOVA έναντι 55 εκατομμυρίων ευρώ τον χρόνο. Η Ξάνθη πούλησε τα τηλεοπτικά της </a:t>
            </a:r>
            <a:r>
              <a:rPr lang="el-GR" sz="2000" dirty="0" smtClean="0"/>
              <a:t>δικαιώματα </a:t>
            </a:r>
            <a:r>
              <a:rPr lang="el-GR" sz="2000" dirty="0" smtClean="0"/>
              <a:t>στην ΕΡΤ. Από το 2012, όλες οι ομάδες βρίσκονται, </a:t>
            </a:r>
            <a:r>
              <a:rPr lang="el-GR" sz="2000" dirty="0" smtClean="0"/>
              <a:t>έναντι </a:t>
            </a:r>
            <a:r>
              <a:rPr lang="el-GR" sz="2000" dirty="0" smtClean="0"/>
              <a:t>39,6 εκατομμύριων ευρώ, κάτω από την ίδια τηλεοπτική στέγη.</a:t>
            </a:r>
            <a:endParaRPr lang="el-GR" sz="2000" b="1" dirty="0" smtClean="0">
              <a:effectLst>
                <a:outerShdw blurRad="38100" dist="38100" dir="2700000" algn="tl">
                  <a:srgbClr val="000000">
                    <a:alpha val="43137"/>
                  </a:srgbClr>
                </a:outerShdw>
              </a:effectLst>
            </a:endParaRPr>
          </a:p>
          <a:p>
            <a:pPr marL="0" indent="0" fontAlgn="ctr">
              <a:buNone/>
            </a:pPr>
            <a:endParaRPr lang="el-GR" sz="1600" dirty="0">
              <a:effectLst>
                <a:outerShdw blurRad="38100" dist="38100" dir="2700000" algn="tl">
                  <a:srgbClr val="000000">
                    <a:alpha val="43137"/>
                  </a:srgbClr>
                </a:outerShdw>
              </a:effectLst>
            </a:endParaRPr>
          </a:p>
          <a:p>
            <a:pPr marL="0" indent="0">
              <a:buNone/>
            </a:pPr>
            <a:endParaRPr lang="el-GR" dirty="0" smtClean="0"/>
          </a:p>
          <a:p>
            <a:pPr marL="0" indent="0">
              <a:buNone/>
            </a:pPr>
            <a:endParaRPr lang="el-GR" dirty="0"/>
          </a:p>
        </p:txBody>
      </p:sp>
    </p:spTree>
    <p:extLst>
      <p:ext uri="{BB962C8B-B14F-4D97-AF65-F5344CB8AC3E}">
        <p14:creationId xmlns="" xmlns:p14="http://schemas.microsoft.com/office/powerpoint/2010/main" val="122809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277813"/>
            <a:ext cx="8075613" cy="919162"/>
          </a:xfrm>
        </p:spPr>
        <p:txBody>
          <a:bodyPr/>
          <a:lstStyle/>
          <a:p>
            <a:r>
              <a:rPr lang="el-GR" sz="2400" b="1"/>
              <a:t>Η Ελληνική Αγορά των Τηλεοπτικών Δικαιωμάτων</a:t>
            </a:r>
          </a:p>
        </p:txBody>
      </p:sp>
      <p:sp>
        <p:nvSpPr>
          <p:cNvPr id="60419" name="Rectangle 3"/>
          <p:cNvSpPr>
            <a:spLocks noGrp="1" noChangeArrowheads="1"/>
          </p:cNvSpPr>
          <p:nvPr>
            <p:ph idx="1"/>
          </p:nvPr>
        </p:nvSpPr>
        <p:spPr/>
        <p:txBody>
          <a:bodyPr>
            <a:normAutofit/>
          </a:bodyPr>
          <a:lstStyle/>
          <a:p>
            <a:pPr algn="just">
              <a:lnSpc>
                <a:spcPct val="150000"/>
              </a:lnSpc>
            </a:pPr>
            <a:r>
              <a:rPr lang="el-GR" sz="2000" dirty="0"/>
              <a:t>Το ελληνικό πρωτάθλημα υστερεί στον τομέα των τηλεοπτικών δικαιωμάτων. Κάνοντας μια σύγκριση του 1 δις/€ των ετήσιων τηλεοπτικών δικαιωμάτων της </a:t>
            </a:r>
            <a:r>
              <a:rPr lang="en-US" sz="2000" dirty="0"/>
              <a:t>Premier League</a:t>
            </a:r>
            <a:r>
              <a:rPr lang="el-GR" sz="2000" dirty="0"/>
              <a:t> και των 600 εκ/€ του γαλλικού ποδοσφαίρου, των 800 εκ/€ του ιταλικού </a:t>
            </a:r>
            <a:r>
              <a:rPr lang="el-GR" sz="2000" dirty="0" err="1"/>
              <a:t>Καμπιονάτου</a:t>
            </a:r>
            <a:r>
              <a:rPr lang="el-GR" sz="2000" dirty="0"/>
              <a:t>, των 700 εκ/€ της γερμανικής </a:t>
            </a:r>
            <a:r>
              <a:rPr lang="el-GR" sz="2000" dirty="0" err="1"/>
              <a:t>Μπουντεσλίγκα</a:t>
            </a:r>
            <a:r>
              <a:rPr lang="el-GR" sz="2000" dirty="0"/>
              <a:t>  τα </a:t>
            </a:r>
            <a:r>
              <a:rPr lang="el-GR" sz="2000" dirty="0" smtClean="0"/>
              <a:t>λιγοστά εκ</a:t>
            </a:r>
            <a:r>
              <a:rPr lang="el-GR" sz="2000" dirty="0"/>
              <a:t>/€ που μετά βίας διαπραγματεύεται το ελληνικό ποδόσφαιρο στον τομέα αναμεταδόσεων των αγώνων φαντάζει τουλάχιστον πενιχρό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a:buFont typeface="Arial" pitchFamily="34" charset="0"/>
              <a:buChar char="•"/>
            </a:pPr>
            <a:r>
              <a:rPr lang="el-GR" sz="4000" b="1" dirty="0" smtClean="0"/>
              <a:t>2013-2017</a:t>
            </a:r>
            <a:endParaRPr lang="el-GR" sz="4000" b="1" dirty="0"/>
          </a:p>
        </p:txBody>
      </p:sp>
      <p:sp>
        <p:nvSpPr>
          <p:cNvPr id="3" name="2 - Θέση περιεχομένου"/>
          <p:cNvSpPr>
            <a:spLocks noGrp="1"/>
          </p:cNvSpPr>
          <p:nvPr>
            <p:ph idx="1"/>
          </p:nvPr>
        </p:nvSpPr>
        <p:spPr>
          <a:xfrm>
            <a:off x="467544" y="1556792"/>
            <a:ext cx="8352928" cy="4525963"/>
          </a:xfrm>
        </p:spPr>
        <p:txBody>
          <a:bodyPr>
            <a:noAutofit/>
          </a:bodyPr>
          <a:lstStyle/>
          <a:p>
            <a:pPr algn="just">
              <a:lnSpc>
                <a:spcPct val="150000"/>
              </a:lnSpc>
            </a:pPr>
            <a:r>
              <a:rPr lang="el-GR" sz="1800" dirty="0" smtClean="0"/>
              <a:t>Η Σούπερ Λίγκα δέχτηκε τον Ιούνιο 2013 τη μείωση (4%) των </a:t>
            </a:r>
            <a:r>
              <a:rPr lang="el-GR" sz="1800" dirty="0" smtClean="0"/>
              <a:t>τηλεοπτικών </a:t>
            </a:r>
            <a:r>
              <a:rPr lang="el-GR" sz="1800" dirty="0" smtClean="0"/>
              <a:t>εσόδων της, για τη διετία 2013-2015, αλλά επέκτεινε τη συμφωνία της με το συνδρομητικό κανάλι </a:t>
            </a:r>
            <a:r>
              <a:rPr lang="el-GR" sz="1800" dirty="0" err="1" smtClean="0"/>
              <a:t>Nova</a:t>
            </a:r>
            <a:r>
              <a:rPr lang="el-GR" sz="1800" dirty="0" smtClean="0"/>
              <a:t> για δύο ακόμα χρόνια, </a:t>
            </a:r>
            <a:r>
              <a:rPr lang="el-GR" sz="1800" dirty="0" smtClean="0"/>
              <a:t>υπολογίζοντας </a:t>
            </a:r>
            <a:r>
              <a:rPr lang="el-GR" sz="1800" dirty="0" smtClean="0"/>
              <a:t>σε 140 εκατ. ευρώ τα έσοδά της στη διάρκεια της </a:t>
            </a:r>
            <a:r>
              <a:rPr lang="el-GR" sz="1800" dirty="0" smtClean="0"/>
              <a:t>τετραετίας</a:t>
            </a:r>
          </a:p>
          <a:p>
            <a:pPr algn="just">
              <a:lnSpc>
                <a:spcPct val="150000"/>
              </a:lnSpc>
            </a:pPr>
            <a:r>
              <a:rPr lang="el-GR" sz="1800" dirty="0" smtClean="0"/>
              <a:t>Η </a:t>
            </a:r>
            <a:r>
              <a:rPr lang="el-GR" sz="1800" dirty="0" smtClean="0"/>
              <a:t>καταβολή των χρημάτων θα γίνεται ως εξής από το 2013: 23,5% </a:t>
            </a:r>
            <a:r>
              <a:rPr lang="el-GR" sz="1800" dirty="0" smtClean="0"/>
              <a:t>ισομερώς</a:t>
            </a:r>
            <a:r>
              <a:rPr lang="el-GR" sz="1800" dirty="0" smtClean="0"/>
              <a:t>, 50% βάσει εμπορικότητας, 25% βάσει βαθμολογικής κατάταξης, 1% στον πρωταθλητή και 0,5% στην ομάδα, η οποία θα τερματίσει πιο ψηλά στο πρωτάθλημα, εξαιρουμένων των Ολυμπιακού, Παναθηναϊκού, Άρη και ΠΑΟΚ. Υπενθυμίζουμε πως η κατανομή των χρημάτων γινόταν 30% ισομερώς, 40% βάσει εμπορικότητας και 30% βάσει βαθμολογικής κατάταξης</a:t>
            </a:r>
            <a:endParaRPr lang="el-GR"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467544" y="404664"/>
            <a:ext cx="8229600" cy="4525963"/>
          </a:xfrm>
        </p:spPr>
        <p:txBody>
          <a:bodyPr/>
          <a:lstStyle/>
          <a:p>
            <a:pPr algn="just">
              <a:lnSpc>
                <a:spcPct val="90000"/>
              </a:lnSpc>
            </a:pPr>
            <a:r>
              <a:rPr lang="el-GR" sz="1800" dirty="0"/>
              <a:t>Αν </a:t>
            </a:r>
            <a:r>
              <a:rPr lang="el-GR" sz="1800" dirty="0" smtClean="0"/>
              <a:t>και για την </a:t>
            </a:r>
            <a:r>
              <a:rPr lang="el-GR" sz="1800" dirty="0"/>
              <a:t>ελληνική λίγκα </a:t>
            </a:r>
            <a:r>
              <a:rPr lang="el-GR" sz="1800" dirty="0" smtClean="0"/>
              <a:t>ξεκίνησε με τους καλύτερους οιωνούς η πορεία των τηλεοπτικών δικαιωμάτων , με ανοδική πορεία όπως φαίνεται μετά το 2010-11 φαίνεται πως η οικονομική κρίση έκανε την εμφάνιση της μειώνοντας αισθητά τα ποσά όπως φαίνεται και παρακάτω.</a:t>
            </a:r>
            <a:endParaRPr lang="el-GR" sz="1800" dirty="0"/>
          </a:p>
        </p:txBody>
      </p:sp>
      <p:graphicFrame>
        <p:nvGraphicFramePr>
          <p:cNvPr id="4" name="Γράφημα 3"/>
          <p:cNvGraphicFramePr>
            <a:graphicFrameLocks/>
          </p:cNvGraphicFramePr>
          <p:nvPr>
            <p:extLst>
              <p:ext uri="{D42A27DB-BD31-4B8C-83A1-F6EECF244321}">
                <p14:modId xmlns="" xmlns:p14="http://schemas.microsoft.com/office/powerpoint/2010/main" val="1864023140"/>
              </p:ext>
            </p:extLst>
          </p:nvPr>
        </p:nvGraphicFramePr>
        <p:xfrm>
          <a:off x="827584" y="2276872"/>
          <a:ext cx="7272808" cy="43204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l-GR" sz="2800" b="1"/>
              <a:t>ΧΟΡΗΓΙΕΣ</a:t>
            </a:r>
          </a:p>
        </p:txBody>
      </p:sp>
      <p:sp>
        <p:nvSpPr>
          <p:cNvPr id="79875" name="Rectangle 3"/>
          <p:cNvSpPr>
            <a:spLocks noGrp="1" noChangeArrowheads="1"/>
          </p:cNvSpPr>
          <p:nvPr>
            <p:ph idx="1"/>
          </p:nvPr>
        </p:nvSpPr>
        <p:spPr>
          <a:xfrm>
            <a:off x="179388" y="1125538"/>
            <a:ext cx="8229600" cy="4525962"/>
          </a:xfrm>
        </p:spPr>
        <p:txBody>
          <a:bodyPr/>
          <a:lstStyle/>
          <a:p>
            <a:pPr>
              <a:buFont typeface="Wingdings" pitchFamily="2" charset="2"/>
              <a:buNone/>
            </a:pPr>
            <a:r>
              <a:rPr lang="el-GR" sz="1800"/>
              <a:t>Το επαγγελματικό ποδόσφαιρο είναι άρτια συνυφασμένο με την ιδέα του κέρδους. </a:t>
            </a:r>
          </a:p>
        </p:txBody>
      </p:sp>
      <p:sp>
        <p:nvSpPr>
          <p:cNvPr id="79876" name="Rectangle 4"/>
          <p:cNvSpPr>
            <a:spLocks noChangeArrowheads="1"/>
          </p:cNvSpPr>
          <p:nvPr/>
        </p:nvSpPr>
        <p:spPr bwMode="auto">
          <a:xfrm>
            <a:off x="142875" y="1874838"/>
            <a:ext cx="8750300" cy="4211637"/>
          </a:xfrm>
          <a:prstGeom prst="rect">
            <a:avLst/>
          </a:prstGeom>
          <a:noFill/>
          <a:ln w="9525">
            <a:noFill/>
            <a:miter lim="800000"/>
            <a:headEnd/>
            <a:tailEnd/>
          </a:ln>
          <a:effectLst/>
        </p:spPr>
        <p:txBody>
          <a:bodyPr anchor="ctr">
            <a:spAutoFit/>
          </a:bodyPr>
          <a:lstStyle/>
          <a:p>
            <a:pPr algn="just">
              <a:tabLst>
                <a:tab pos="457200" algn="l"/>
              </a:tabLst>
            </a:pPr>
            <a:r>
              <a:rPr lang="el-GR">
                <a:latin typeface="Arial" charset="0"/>
              </a:rPr>
              <a:t>Οι χορηγίες είναι πολύπλευρες δραστηριότητες που συνδυάζουν οικονομικά και κοινωνικά οφέλη. Μεταξύ άλλων συμβάλλει στην </a:t>
            </a:r>
          </a:p>
          <a:p>
            <a:pPr algn="just">
              <a:tabLst>
                <a:tab pos="457200" algn="l"/>
              </a:tabLst>
            </a:pPr>
            <a:endParaRPr lang="el-GR">
              <a:latin typeface="Arial" charset="0"/>
            </a:endParaRPr>
          </a:p>
          <a:p>
            <a:pPr algn="just">
              <a:buFont typeface="Wingdings" pitchFamily="2" charset="2"/>
              <a:buChar char="Ø"/>
              <a:tabLst>
                <a:tab pos="457200" algn="l"/>
              </a:tabLst>
            </a:pPr>
            <a:r>
              <a:rPr lang="el-GR">
                <a:latin typeface="Arial" charset="0"/>
              </a:rPr>
              <a:t>Αύξηση ορατότητας </a:t>
            </a:r>
          </a:p>
          <a:p>
            <a:pPr algn="just">
              <a:buFont typeface="Wingdings" pitchFamily="2" charset="2"/>
              <a:buChar char="Ø"/>
              <a:tabLst>
                <a:tab pos="457200" algn="l"/>
              </a:tabLst>
            </a:pPr>
            <a:r>
              <a:rPr lang="el-GR">
                <a:latin typeface="Arial" charset="0"/>
              </a:rPr>
              <a:t>Αύξηση αναμνησιμότητας (Recall) </a:t>
            </a:r>
          </a:p>
          <a:p>
            <a:pPr algn="just">
              <a:buFont typeface="Wingdings" pitchFamily="2" charset="2"/>
              <a:buChar char="Ø"/>
              <a:tabLst>
                <a:tab pos="457200" algn="l"/>
              </a:tabLst>
            </a:pPr>
            <a:r>
              <a:rPr lang="el-GR">
                <a:latin typeface="Arial" charset="0"/>
              </a:rPr>
              <a:t>Αύξηση αναγνωρισιμότητας (Recognition) </a:t>
            </a:r>
          </a:p>
          <a:p>
            <a:pPr algn="just">
              <a:buFont typeface="Wingdings" pitchFamily="2" charset="2"/>
              <a:buChar char="Ø"/>
              <a:tabLst>
                <a:tab pos="457200" algn="l"/>
              </a:tabLst>
            </a:pPr>
            <a:r>
              <a:rPr lang="el-GR">
                <a:latin typeface="Arial" charset="0"/>
              </a:rPr>
              <a:t>Αύξηση διατηρησιμότητας (Retention) </a:t>
            </a:r>
          </a:p>
          <a:p>
            <a:pPr algn="just">
              <a:buFont typeface="Wingdings" pitchFamily="2" charset="2"/>
              <a:buChar char="Ø"/>
              <a:tabLst>
                <a:tab pos="457200" algn="l"/>
              </a:tabLst>
            </a:pPr>
            <a:r>
              <a:rPr lang="el-GR">
                <a:latin typeface="Arial" charset="0"/>
              </a:rPr>
              <a:t>Μεγαλύτερη διεισδυτικότητα στην αγορά (Market Penetration) </a:t>
            </a:r>
          </a:p>
          <a:p>
            <a:pPr algn="just">
              <a:buFont typeface="Wingdings" pitchFamily="2" charset="2"/>
              <a:buChar char="Ø"/>
              <a:tabLst>
                <a:tab pos="457200" algn="l"/>
              </a:tabLst>
            </a:pPr>
            <a:r>
              <a:rPr lang="el-GR">
                <a:latin typeface="Arial" charset="0"/>
              </a:rPr>
              <a:t>Μεγαλύτερη επέκταση της αγοράς (Market Expansion) </a:t>
            </a:r>
          </a:p>
          <a:p>
            <a:pPr algn="just">
              <a:buFont typeface="Wingdings" pitchFamily="2" charset="2"/>
              <a:buChar char="Ø"/>
              <a:tabLst>
                <a:tab pos="457200" algn="l"/>
              </a:tabLst>
            </a:pPr>
            <a:r>
              <a:rPr lang="el-GR">
                <a:latin typeface="Arial" charset="0"/>
              </a:rPr>
              <a:t>Αύξηση μεριδίου αγοράς και πωλήσεων (Market Share) </a:t>
            </a:r>
          </a:p>
          <a:p>
            <a:pPr algn="just">
              <a:buFont typeface="Wingdings" pitchFamily="2" charset="2"/>
              <a:buChar char="Ø"/>
              <a:tabLst>
                <a:tab pos="457200" algn="l"/>
              </a:tabLst>
            </a:pPr>
            <a:r>
              <a:rPr lang="el-GR">
                <a:latin typeface="Arial" charset="0"/>
              </a:rPr>
              <a:t>Επιστροφή της επένδυσης (Return of Investment) </a:t>
            </a:r>
          </a:p>
          <a:p>
            <a:pPr algn="just">
              <a:buFont typeface="Wingdings" pitchFamily="2" charset="2"/>
              <a:buChar char="Ø"/>
              <a:tabLst>
                <a:tab pos="457200" algn="l"/>
              </a:tabLst>
            </a:pPr>
            <a:r>
              <a:rPr lang="el-GR">
                <a:latin typeface="Arial" charset="0"/>
              </a:rPr>
              <a:t>Παρέχει τη δυνατότητα δημιουργίας δικτύου συνεργαζομένων εταιριών και την εκπόνηση εμπορικών συνεργιών αμοιβαίας ωφέλειας </a:t>
            </a:r>
          </a:p>
          <a:p>
            <a:pPr algn="just">
              <a:buFont typeface="Wingdings" pitchFamily="2" charset="2"/>
              <a:buChar char="Ø"/>
              <a:tabLst>
                <a:tab pos="457200" algn="l"/>
              </a:tabLst>
            </a:pPr>
            <a:r>
              <a:rPr lang="el-GR">
                <a:latin typeface="Arial" charset="0"/>
              </a:rPr>
              <a:t>Παραχωρεί τη δυνατότητα χρήσης του λογοτύπου δημιουργώντας υπεραξία στα προϊόντα/υπηρεσίες των επιχειρηματικών συνεργατών (Licensing)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a:xfrm>
            <a:off x="323528" y="188640"/>
            <a:ext cx="8496944" cy="4337323"/>
          </a:xfrm>
        </p:spPr>
        <p:txBody>
          <a:bodyPr>
            <a:normAutofit/>
          </a:bodyPr>
          <a:lstStyle/>
          <a:p>
            <a:pPr algn="just">
              <a:buNone/>
            </a:pPr>
            <a:r>
              <a:rPr lang="el-GR" sz="1800" dirty="0" smtClean="0">
                <a:effectLst/>
              </a:rPr>
              <a:t>Από το 2007 έως το 2015, χορηγός του πρωταθλήματος ήταν ο ΟΠΑΠ, ενώ η διοργάνωση είχε τον τίτλο «Πρωτάθλημα ΟΠΑΠ» έως το 2011, όταν και μετονομάστηκε σε «</a:t>
            </a:r>
            <a:r>
              <a:rPr lang="el-GR" sz="1800" dirty="0" err="1" smtClean="0">
                <a:effectLst/>
              </a:rPr>
              <a:t>Super</a:t>
            </a:r>
            <a:r>
              <a:rPr lang="el-GR" sz="1800" dirty="0" smtClean="0">
                <a:effectLst/>
              </a:rPr>
              <a:t> </a:t>
            </a:r>
            <a:r>
              <a:rPr lang="el-GR" sz="1800" dirty="0" err="1" smtClean="0">
                <a:effectLst/>
              </a:rPr>
              <a:t>League</a:t>
            </a:r>
            <a:r>
              <a:rPr lang="el-GR" sz="1800" dirty="0" smtClean="0">
                <a:effectLst/>
              </a:rPr>
              <a:t> ΟΠΑΠ». </a:t>
            </a:r>
            <a:r>
              <a:rPr lang="el-GR" sz="1800" dirty="0" err="1" smtClean="0">
                <a:effectLst/>
              </a:rPr>
              <a:t>To</a:t>
            </a:r>
            <a:r>
              <a:rPr lang="el-GR" sz="1800" dirty="0" smtClean="0">
                <a:effectLst/>
              </a:rPr>
              <a:t> 2017, με κύριο χορηγό τη Σουρωτή και δευτερεύοντα χορηγό το </a:t>
            </a:r>
            <a:r>
              <a:rPr lang="el-GR" sz="1800" dirty="0" err="1" smtClean="0">
                <a:effectLst/>
              </a:rPr>
              <a:t>Makedonia</a:t>
            </a:r>
            <a:r>
              <a:rPr lang="el-GR" sz="1800" dirty="0" smtClean="0">
                <a:effectLst/>
              </a:rPr>
              <a:t> </a:t>
            </a:r>
            <a:r>
              <a:rPr lang="el-GR" sz="1800" dirty="0" err="1" smtClean="0">
                <a:effectLst/>
              </a:rPr>
              <a:t>Palace</a:t>
            </a:r>
            <a:r>
              <a:rPr lang="el-GR" sz="1800" dirty="0" smtClean="0">
                <a:effectLst/>
              </a:rPr>
              <a:t>, το πρωτάθλημα πήρε τον τίτλο «</a:t>
            </a:r>
            <a:r>
              <a:rPr lang="el-GR" sz="1800" dirty="0" err="1" smtClean="0">
                <a:effectLst/>
              </a:rPr>
              <a:t>Super</a:t>
            </a:r>
            <a:r>
              <a:rPr lang="el-GR" sz="1800" dirty="0" smtClean="0">
                <a:effectLst/>
              </a:rPr>
              <a:t> </a:t>
            </a:r>
            <a:r>
              <a:rPr lang="el-GR" sz="1800" dirty="0" err="1" smtClean="0">
                <a:effectLst/>
              </a:rPr>
              <a:t>League</a:t>
            </a:r>
            <a:r>
              <a:rPr lang="el-GR" sz="1800" dirty="0" smtClean="0">
                <a:effectLst/>
              </a:rPr>
              <a:t> Σουρωτή».</a:t>
            </a:r>
            <a:endParaRPr lang="el-GR" sz="1800" dirty="0">
              <a:effectLst/>
              <a:latin typeface="Tahoma" pitchFamily="34" charset="0"/>
              <a:ea typeface="Tahoma" pitchFamily="34" charset="0"/>
              <a:cs typeface="Tahoma" pitchFamily="34" charset="0"/>
            </a:endParaRPr>
          </a:p>
        </p:txBody>
      </p:sp>
      <p:pic>
        <p:nvPicPr>
          <p:cNvPr id="10" name="9 - Εικόνα" descr="Screenshot 2017-11-14 18.29.32.png"/>
          <p:cNvPicPr>
            <a:picLocks noChangeAspect="1"/>
          </p:cNvPicPr>
          <p:nvPr/>
        </p:nvPicPr>
        <p:blipFill>
          <a:blip r:embed="rId2" cstate="print"/>
          <a:stretch>
            <a:fillRect/>
          </a:stretch>
        </p:blipFill>
        <p:spPr>
          <a:xfrm>
            <a:off x="251520" y="5013176"/>
            <a:ext cx="8719330" cy="1206170"/>
          </a:xfrm>
          <a:prstGeom prst="rect">
            <a:avLst/>
          </a:prstGeom>
        </p:spPr>
      </p:pic>
      <p:pic>
        <p:nvPicPr>
          <p:cNvPr id="11" name="10 - Εικόνα" descr="Super_league_Makedonia positive.jpg"/>
          <p:cNvPicPr>
            <a:picLocks noChangeAspect="1"/>
          </p:cNvPicPr>
          <p:nvPr/>
        </p:nvPicPr>
        <p:blipFill>
          <a:blip r:embed="rId3" cstate="print"/>
          <a:stretch>
            <a:fillRect/>
          </a:stretch>
        </p:blipFill>
        <p:spPr>
          <a:xfrm>
            <a:off x="3059832" y="3356992"/>
            <a:ext cx="3538959" cy="1512168"/>
          </a:xfrm>
          <a:prstGeom prst="rect">
            <a:avLst/>
          </a:prstGeom>
        </p:spPr>
      </p:pic>
      <p:pic>
        <p:nvPicPr>
          <p:cNvPr id="12" name="11 - Εικόνα" descr="Super_league_Souroti blue back.png"/>
          <p:cNvPicPr>
            <a:picLocks noChangeAspect="1"/>
          </p:cNvPicPr>
          <p:nvPr/>
        </p:nvPicPr>
        <p:blipFill>
          <a:blip r:embed="rId4" cstate="print"/>
          <a:stretch>
            <a:fillRect/>
          </a:stretch>
        </p:blipFill>
        <p:spPr>
          <a:xfrm>
            <a:off x="2987824" y="1591124"/>
            <a:ext cx="3600400" cy="163441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l-GR" sz="2800" b="1"/>
              <a:t>Οι Παλαιότερες Τηλεοπτικές Συμφωνίες</a:t>
            </a:r>
          </a:p>
        </p:txBody>
      </p:sp>
      <p:sp>
        <p:nvSpPr>
          <p:cNvPr id="61443" name="Rectangle 3"/>
          <p:cNvSpPr>
            <a:spLocks noGrp="1" noChangeArrowheads="1"/>
          </p:cNvSpPr>
          <p:nvPr>
            <p:ph idx="1"/>
          </p:nvPr>
        </p:nvSpPr>
        <p:spPr/>
        <p:txBody>
          <a:bodyPr>
            <a:normAutofit/>
          </a:bodyPr>
          <a:lstStyle/>
          <a:p>
            <a:pPr algn="just">
              <a:lnSpc>
                <a:spcPct val="200000"/>
              </a:lnSpc>
            </a:pPr>
            <a:r>
              <a:rPr lang="el-GR" sz="2000" dirty="0"/>
              <a:t>Κατά το παρελθόν οι ομάδες διαπραγματεύονταν τα τηλεοπτικά τους δικαιώματα ως σύνολο. Από την αγωνιστική περίοδο του 2001-2002, μετά από νόμο που ψηφίστηκε από την κυβέρνηση το 1999, τα δικαιώματα πωλούνταν από κάθε ομάδα ξεχωριστά. Στον πίνακα που ακολουθεί παρουσιάζεται μια συνοπτική αναδρομή στην πορεία των τηλεοπτικών δικαιωμάτων του ελληνικού ποδοσφαίρου τα τελευταία </a:t>
            </a:r>
            <a:r>
              <a:rPr lang="el-GR" sz="2000" dirty="0" smtClean="0"/>
              <a:t>22 </a:t>
            </a:r>
            <a:r>
              <a:rPr lang="el-GR" sz="2000" dirty="0"/>
              <a:t>χρόνια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l-GR" sz="1800" b="1"/>
              <a:t>Η ΟΙΚΟΝΟΜΙΚΗ ΕΞΕΛΙΞΗ ΤΩΝ ΤΗΛΕΟΠΤΙΚΩΝ ΔΙΚΑΙΩΜΑΤΩΝ</a:t>
            </a:r>
            <a:r>
              <a:rPr lang="el-GR"/>
              <a:t> </a:t>
            </a:r>
          </a:p>
        </p:txBody>
      </p:sp>
      <p:sp>
        <p:nvSpPr>
          <p:cNvPr id="62467" name="Rectangle 3"/>
          <p:cNvSpPr>
            <a:spLocks noGrp="1" noChangeArrowheads="1"/>
          </p:cNvSpPr>
          <p:nvPr>
            <p:ph idx="1"/>
          </p:nvPr>
        </p:nvSpPr>
        <p:spPr/>
        <p:txBody>
          <a:bodyPr/>
          <a:lstStyle/>
          <a:p>
            <a:pPr>
              <a:lnSpc>
                <a:spcPct val="200000"/>
              </a:lnSpc>
            </a:pPr>
            <a:r>
              <a:rPr lang="el-GR" sz="1800" b="1" dirty="0"/>
              <a:t>1991</a:t>
            </a:r>
          </a:p>
          <a:p>
            <a:pPr algn="just">
              <a:lnSpc>
                <a:spcPct val="200000"/>
              </a:lnSpc>
              <a:buFont typeface="Wingdings" pitchFamily="2" charset="2"/>
              <a:buNone/>
            </a:pPr>
            <a:r>
              <a:rPr lang="el-GR" sz="1800" dirty="0"/>
              <a:t>	Υπογράφηκαν τα συμβόλαια της πρώτης συμφωνίας με τηλεοπτικό σταθμό για την μετάδοση αγώνων του ελληνικού ποδοσφαιρικού πρωταθλήματος. Ο τότε πρόεδρος της ΕΠΑΕ Γιώργος </a:t>
            </a:r>
            <a:r>
              <a:rPr lang="el-GR" sz="1800" dirty="0" err="1"/>
              <a:t>Δέδες</a:t>
            </a:r>
            <a:r>
              <a:rPr lang="el-GR" sz="1800" dirty="0"/>
              <a:t> υπέγραψε τα συμβόλαια με την κρατική τηλεόραση, η οποία δαπάνησε 1,6 εκ/ € για την εξασφάλιση μιας ζωντανής κάλυψης το Σάββατο το απόγευμα και μιας μαγνητοσκοπημένης το βράδυ της Κυριακής. Το συνολικό ποσό που δαπανήθηκε εκείνη την περίοδο για τα τηλεοπτικά δικαιώματα των ποδοσφαιρικών αγώνων ανερχόταν στα 1,6 εκ/€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468313" y="908050"/>
            <a:ext cx="8229600" cy="4525963"/>
          </a:xfrm>
        </p:spPr>
        <p:txBody>
          <a:bodyPr/>
          <a:lstStyle/>
          <a:p>
            <a:pPr algn="just">
              <a:lnSpc>
                <a:spcPct val="200000"/>
              </a:lnSpc>
            </a:pPr>
            <a:r>
              <a:rPr lang="el-GR" sz="2000" b="1" dirty="0"/>
              <a:t>1992</a:t>
            </a:r>
          </a:p>
          <a:p>
            <a:pPr algn="just">
              <a:lnSpc>
                <a:spcPct val="200000"/>
              </a:lnSpc>
              <a:buFont typeface="Wingdings" pitchFamily="2" charset="2"/>
              <a:buNone/>
            </a:pPr>
            <a:r>
              <a:rPr lang="el-GR" sz="2000" dirty="0"/>
              <a:t>	Τα ιδιωτικά κανάλια είχαν μπει στη ζωή μας μόλις τρία χρόνια νωρίτερα και το </a:t>
            </a:r>
            <a:r>
              <a:rPr lang="en-US" sz="2000" dirty="0"/>
              <a:t>MEGA </a:t>
            </a:r>
            <a:r>
              <a:rPr lang="el-GR" sz="2000" dirty="0"/>
              <a:t>αποφασίζει να δυναμώσει τη ζώνη του Σαββατοκύριακου με την εκπομπή ‘’ Λεπτό προς Λεπτό’’, που είχε ζωντανές συνδέσεις με όλα τα γήπεδα, και την μετάδοση των αγώνων. Το συνολικό κόστος έφτασε τα 3,4 εκ/€</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468313" y="620713"/>
            <a:ext cx="8229600" cy="4525962"/>
          </a:xfrm>
        </p:spPr>
        <p:txBody>
          <a:bodyPr/>
          <a:lstStyle/>
          <a:p>
            <a:pPr algn="just">
              <a:lnSpc>
                <a:spcPct val="200000"/>
              </a:lnSpc>
            </a:pPr>
            <a:r>
              <a:rPr lang="el-GR" sz="2000" b="1" dirty="0"/>
              <a:t>1993</a:t>
            </a:r>
          </a:p>
          <a:p>
            <a:pPr algn="just">
              <a:lnSpc>
                <a:spcPct val="200000"/>
              </a:lnSpc>
            </a:pPr>
            <a:endParaRPr lang="el-GR" sz="2000" dirty="0"/>
          </a:p>
          <a:p>
            <a:pPr algn="just">
              <a:lnSpc>
                <a:spcPct val="200000"/>
              </a:lnSpc>
              <a:buFont typeface="Wingdings" pitchFamily="2" charset="2"/>
              <a:buNone/>
            </a:pPr>
            <a:r>
              <a:rPr lang="el-GR" sz="2000" dirty="0"/>
              <a:t>	Ο ΑΝΤ1 μπαίνει και αυτός στο παιχνίδι των τηλεοπτικών δικαιωμάτων και σε μια συνεργασία με το </a:t>
            </a:r>
            <a:r>
              <a:rPr lang="en-US" sz="2000" dirty="0"/>
              <a:t>MEGA </a:t>
            </a:r>
            <a:r>
              <a:rPr lang="el-GR" sz="2000" dirty="0"/>
              <a:t>εξασφαλίζει τα δικαιώματα του πρωταθλήματος έναντι του συνολικού αντιτίμου των 5,1 εκ/€ με το πρόγραμμα να περιλαμβάνει αγώνες και τη Δευτέρα.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468313" y="908050"/>
            <a:ext cx="8229600" cy="4525963"/>
          </a:xfrm>
        </p:spPr>
        <p:txBody>
          <a:bodyPr>
            <a:normAutofit fontScale="92500"/>
          </a:bodyPr>
          <a:lstStyle/>
          <a:p>
            <a:pPr algn="just">
              <a:lnSpc>
                <a:spcPct val="200000"/>
              </a:lnSpc>
            </a:pPr>
            <a:r>
              <a:rPr lang="el-GR" sz="2400" b="1" dirty="0"/>
              <a:t>1994</a:t>
            </a:r>
          </a:p>
          <a:p>
            <a:pPr algn="just">
              <a:lnSpc>
                <a:spcPct val="200000"/>
              </a:lnSpc>
              <a:buFont typeface="Wingdings" pitchFamily="2" charset="2"/>
              <a:buNone/>
            </a:pPr>
            <a:r>
              <a:rPr lang="el-GR" sz="2400" dirty="0"/>
              <a:t>	Ξεκινάει η εποχή της συνδρομητικής τηλεόρασης, με τη </a:t>
            </a:r>
            <a:r>
              <a:rPr lang="en-US" sz="2400" dirty="0" err="1"/>
              <a:t>NetMed</a:t>
            </a:r>
            <a:r>
              <a:rPr lang="en-US" sz="2400" dirty="0"/>
              <a:t> </a:t>
            </a:r>
            <a:r>
              <a:rPr lang="el-GR" sz="2400" dirty="0"/>
              <a:t>να κάνει απαραίτητους τους αποκωδικοποιητές στα σπίτια των φιλάθλων. Για 4,8 εκ/€ εξασφάλισε την αποκλειστικότητα των ζωντανών μεταδόσεων και άφησε στην κρατική τηλεόραση τα εκτεταμένα στιγμιότυπα έναντι 1,4 εκ/€.</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68313" y="981075"/>
            <a:ext cx="8229600" cy="4525963"/>
          </a:xfrm>
        </p:spPr>
        <p:txBody>
          <a:bodyPr/>
          <a:lstStyle/>
          <a:p>
            <a:pPr algn="just">
              <a:lnSpc>
                <a:spcPct val="200000"/>
              </a:lnSpc>
            </a:pPr>
            <a:r>
              <a:rPr lang="el-GR" sz="2400" b="1" dirty="0"/>
              <a:t>1995</a:t>
            </a:r>
          </a:p>
          <a:p>
            <a:pPr algn="just">
              <a:lnSpc>
                <a:spcPct val="200000"/>
              </a:lnSpc>
              <a:buFont typeface="Wingdings" pitchFamily="2" charset="2"/>
              <a:buNone/>
            </a:pPr>
            <a:r>
              <a:rPr lang="el-GR" sz="2400" dirty="0"/>
              <a:t>	Η </a:t>
            </a:r>
            <a:r>
              <a:rPr lang="en-US" sz="2400" dirty="0" err="1"/>
              <a:t>NetMed</a:t>
            </a:r>
            <a:r>
              <a:rPr lang="en-US" sz="2400" dirty="0"/>
              <a:t> </a:t>
            </a:r>
            <a:r>
              <a:rPr lang="el-GR" sz="2400" dirty="0"/>
              <a:t>ανανεώνει το συμβόλαιο της έναντι 6,2 εκ/€ και η ΕΡΤ με 2,8 εκ/€ διατηρεί το δικαίωμα να προβάλλει μαγνητοσκοπημένες εκπομπές και να εκτεταμένα στιγμιότυπα.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468313" y="765175"/>
            <a:ext cx="8229600" cy="4525963"/>
          </a:xfrm>
        </p:spPr>
        <p:txBody>
          <a:bodyPr>
            <a:normAutofit fontScale="92500" lnSpcReduction="20000"/>
          </a:bodyPr>
          <a:lstStyle/>
          <a:p>
            <a:pPr>
              <a:lnSpc>
                <a:spcPct val="200000"/>
              </a:lnSpc>
            </a:pPr>
            <a:r>
              <a:rPr lang="el-GR" sz="2400" b="1" dirty="0"/>
              <a:t>1996</a:t>
            </a:r>
          </a:p>
          <a:p>
            <a:pPr algn="just">
              <a:lnSpc>
                <a:spcPct val="200000"/>
              </a:lnSpc>
              <a:buFont typeface="Wingdings" pitchFamily="2" charset="2"/>
              <a:buNone/>
            </a:pPr>
            <a:r>
              <a:rPr lang="el-GR" sz="2400" dirty="0"/>
              <a:t>	Η </a:t>
            </a:r>
            <a:r>
              <a:rPr lang="en-US" sz="2400" dirty="0" err="1"/>
              <a:t>NetMed</a:t>
            </a:r>
            <a:r>
              <a:rPr lang="en-US" sz="2400" dirty="0"/>
              <a:t> </a:t>
            </a:r>
            <a:r>
              <a:rPr lang="el-GR" sz="2400" dirty="0"/>
              <a:t>ανανεώνει το συμβόλαιο της προβαίνοντας σε πενταετή συμφωνία με την ΕΠΑΕ  έναντι 45 εκ/€ και η ΕΡΤ συνεχίζει να ελέγχει την ελεύθερη αγορά με 3,2 εκ/€ για το 1996/97 και 4 εκ/€ για το διάστημα 1997/99. Έτσι την περίοδο 1996 έως 2001 τα δύο κανάλια εισέπραξαν 10,1 εκ/€ ετησίως για τα δικαιώματα αναμετάδοσης των ποδοσφαιρικών αγώνων.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3251</TotalTime>
  <Words>571</Words>
  <Application>Microsoft Office PowerPoint</Application>
  <PresentationFormat>Προβολή στην οθόνη (4:3)</PresentationFormat>
  <Paragraphs>67</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Θέμα του Office</vt:lpstr>
      <vt:lpstr>Μεταπτυχιακό Πρόγραμμα  Επαγγελματικό Ποδόσφαιρο στην  Ελλάδα Σήμερα (ΕΠΟ – Super League) Μέρος 3ο  13/11/2017</vt:lpstr>
      <vt:lpstr>Η Ελληνική Αγορά των Τηλεοπτικών Δικαιωμάτων</vt:lpstr>
      <vt:lpstr>Οι Παλαιότερες Τηλεοπτικές Συμφωνίες</vt:lpstr>
      <vt:lpstr>Η ΟΙΚΟΝΟΜΙΚΗ ΕΞΕΛΙΞΗ ΤΩΝ ΤΗΛΕΟΠΤΙΚΩΝ ΔΙΚΑΙΩΜΑΤΩΝ </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2013-2017</vt:lpstr>
      <vt:lpstr>Διαφάνεια 21</vt:lpstr>
      <vt:lpstr>ΧΟΡΗΓΙΕΣ</vt:lpstr>
      <vt:lpstr>Διαφάνεια 23</vt:lpstr>
    </vt:vector>
  </TitlesOfParts>
  <Company>opap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Παρακάτω παρουσιάζονται συνοπτικά τα πιο σημαντικά γεγονότα του ελληνικού ποδοσφαίρου</dc:title>
  <dc:creator>"Takis Alexopoulos" &lt;alexop@uop.gr&gt;</dc:creator>
  <cp:lastModifiedBy>Alexop</cp:lastModifiedBy>
  <cp:revision>76</cp:revision>
  <dcterms:created xsi:type="dcterms:W3CDTF">2009-04-23T11:47:57Z</dcterms:created>
  <dcterms:modified xsi:type="dcterms:W3CDTF">2017-11-15T23:27:50Z</dcterms:modified>
</cp:coreProperties>
</file>