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DA78D5-B433-468A-B424-9BE84CBC6804}" type="datetimeFigureOut">
              <a:rPr lang="el-GR" smtClean="0"/>
              <a:t>13/10/2017</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4A011A-DAC4-46FB-AAA7-5ADFEFC7C492}" type="slidenum">
              <a:rPr lang="el-GR" smtClean="0"/>
              <a:t>‹#›</a:t>
            </a:fld>
            <a:endParaRPr lang="el-GR"/>
          </a:p>
        </p:txBody>
      </p:sp>
    </p:spTree>
    <p:extLst>
      <p:ext uri="{BB962C8B-B14F-4D97-AF65-F5344CB8AC3E}">
        <p14:creationId xmlns:p14="http://schemas.microsoft.com/office/powerpoint/2010/main" val="110580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E4A011A-DAC4-46FB-AAA7-5ADFEFC7C492}" type="slidenum">
              <a:rPr lang="el-GR" smtClean="0"/>
              <a:t>1</a:t>
            </a:fld>
            <a:endParaRPr lang="el-GR"/>
          </a:p>
        </p:txBody>
      </p:sp>
    </p:spTree>
    <p:extLst>
      <p:ext uri="{BB962C8B-B14F-4D97-AF65-F5344CB8AC3E}">
        <p14:creationId xmlns:p14="http://schemas.microsoft.com/office/powerpoint/2010/main" val="312818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3475680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371DC1D0-5EB2-4768-A583-6E149EB6C391}" type="datetimeFigureOut">
              <a:rPr lang="el-GR" smtClean="0"/>
              <a:t>13/10/2017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590928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3293219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Επεξεργασία 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9936991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3245417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1668239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22753026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20888490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4229356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3475361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383511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371DC1D0-5EB2-4768-A583-6E149EB6C391}" type="datetimeFigureOut">
              <a:rPr lang="el-GR" smtClean="0"/>
              <a:t>13/10/2017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341136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371DC1D0-5EB2-4768-A583-6E149EB6C391}" type="datetimeFigureOut">
              <a:rPr lang="el-GR" smtClean="0"/>
              <a:t>13/10/2017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3025112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199298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2587095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7" name="Date Placeholder 4"/>
          <p:cNvSpPr>
            <a:spLocks noGrp="1"/>
          </p:cNvSpPr>
          <p:nvPr>
            <p:ph type="dt" sz="half" idx="10"/>
          </p:nvPr>
        </p:nvSpPr>
        <p:spPr/>
        <p:txBody>
          <a:bodyPr/>
          <a:lstStyle/>
          <a:p>
            <a:fld id="{371DC1D0-5EB2-4768-A583-6E149EB6C391}" type="datetimeFigureOut">
              <a:rPr lang="el-GR" smtClean="0"/>
              <a:t>13/10/2017</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1761878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371DC1D0-5EB2-4768-A583-6E149EB6C391}" type="datetimeFigureOut">
              <a:rPr lang="el-GR" smtClean="0"/>
              <a:t>13/10/2017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405EDBB-48E9-4562-9995-F2B970D03737}" type="slidenum">
              <a:rPr lang="el-GR" smtClean="0"/>
              <a:t>‹#›</a:t>
            </a:fld>
            <a:endParaRPr lang="el-GR"/>
          </a:p>
        </p:txBody>
      </p:sp>
    </p:spTree>
    <p:extLst>
      <p:ext uri="{BB962C8B-B14F-4D97-AF65-F5344CB8AC3E}">
        <p14:creationId xmlns:p14="http://schemas.microsoft.com/office/powerpoint/2010/main" val="3899146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71DC1D0-5EB2-4768-A583-6E149EB6C391}" type="datetimeFigureOut">
              <a:rPr lang="el-GR" smtClean="0"/>
              <a:t>13/10/2017</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405EDBB-48E9-4562-9995-F2B970D03737}" type="slidenum">
              <a:rPr lang="el-GR" smtClean="0"/>
              <a:t>‹#›</a:t>
            </a:fld>
            <a:endParaRPr lang="el-GR"/>
          </a:p>
        </p:txBody>
      </p:sp>
    </p:spTree>
    <p:extLst>
      <p:ext uri="{BB962C8B-B14F-4D97-AF65-F5344CB8AC3E}">
        <p14:creationId xmlns:p14="http://schemas.microsoft.com/office/powerpoint/2010/main" val="217297395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mtClean="0"/>
              <a:t>Διδακτική οικονομικών </a:t>
            </a:r>
            <a:endParaRPr lang="el-GR"/>
          </a:p>
        </p:txBody>
      </p:sp>
      <p:sp>
        <p:nvSpPr>
          <p:cNvPr id="3" name="Υπότιτλος 2"/>
          <p:cNvSpPr>
            <a:spLocks noGrp="1"/>
          </p:cNvSpPr>
          <p:nvPr>
            <p:ph type="subTitle" idx="1"/>
          </p:nvPr>
        </p:nvSpPr>
        <p:spPr/>
        <p:txBody>
          <a:bodyPr/>
          <a:lstStyle/>
          <a:p>
            <a:r>
              <a:rPr lang="el-GR" smtClean="0"/>
              <a:t>Εισαγωγή </a:t>
            </a:r>
            <a:endParaRPr lang="el-GR"/>
          </a:p>
        </p:txBody>
      </p:sp>
    </p:spTree>
    <p:extLst>
      <p:ext uri="{BB962C8B-B14F-4D97-AF65-F5344CB8AC3E}">
        <p14:creationId xmlns:p14="http://schemas.microsoft.com/office/powerpoint/2010/main" val="4039623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Μέθοδοι διδασκαλίας </a:t>
            </a:r>
            <a:endParaRPr lang="el-GR"/>
          </a:p>
        </p:txBody>
      </p:sp>
      <p:sp>
        <p:nvSpPr>
          <p:cNvPr id="3" name="Θέση περιεχομένου 2"/>
          <p:cNvSpPr>
            <a:spLocks noGrp="1"/>
          </p:cNvSpPr>
          <p:nvPr>
            <p:ph idx="1"/>
          </p:nvPr>
        </p:nvSpPr>
        <p:spPr/>
        <p:txBody>
          <a:bodyPr/>
          <a:lstStyle/>
          <a:p>
            <a:pPr algn="just"/>
            <a:r>
              <a:rPr lang="el-GR"/>
              <a:t>	•	Ερωτήσεις – Απαντήσεις : Πρόκειται για μια εκπαιδευτική τεχνική η οποία μπορεί να χρησιμοποιηθεί ευέλικτα σε οποιοδήποτε στάδιο, παράλληλα με την εισήγηση ώστε η παρουσίαση να μετατραπεί </a:t>
            </a:r>
            <a:r>
              <a:rPr lang="el-GR" smtClean="0"/>
              <a:t>περισσότερο </a:t>
            </a:r>
            <a:r>
              <a:rPr lang="el-GR"/>
              <a:t>συμμετοχική διαδικασία ακόμη πιο ενδιαφέρουσα. Στα πλεονεκτήματα καταγράφεται η αυτενέργεια των εκπαιδευομένων, το κλίμα συνεργασίας και επικοινωνίας που αναπτύσσεται η λεπτομερής προσέγγιση του </a:t>
            </a:r>
            <a:r>
              <a:rPr lang="el-GR" smtClean="0"/>
              <a:t>θέματος</a:t>
            </a:r>
            <a:r>
              <a:rPr lang="el-GR"/>
              <a:t>, αναπτύσσεται η κριτική ικανότητα των εκπαιδευομένων, ενώ ο διδάσκων έχει την δυνατότητα να </a:t>
            </a:r>
            <a:r>
              <a:rPr lang="el-GR" smtClean="0"/>
              <a:t>διαπιστώσει </a:t>
            </a:r>
            <a:r>
              <a:rPr lang="el-GR"/>
              <a:t>τον βαθμό κατανόησης και τις ανάγκες των εκπαιδευομένων χρησιμοποιώντας την μαιευτική </a:t>
            </a:r>
            <a:r>
              <a:rPr lang="el-GR" smtClean="0"/>
              <a:t>μεθοδο</a:t>
            </a:r>
            <a:r>
              <a:rPr lang="el-GR"/>
              <a:t>. </a:t>
            </a:r>
          </a:p>
        </p:txBody>
      </p:sp>
    </p:spTree>
    <p:extLst>
      <p:ext uri="{BB962C8B-B14F-4D97-AF65-F5344CB8AC3E}">
        <p14:creationId xmlns:p14="http://schemas.microsoft.com/office/powerpoint/2010/main" val="1397957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Μέθοδοι διδασκαλίας </a:t>
            </a:r>
            <a:endParaRPr lang="el-GR"/>
          </a:p>
        </p:txBody>
      </p:sp>
      <p:sp>
        <p:nvSpPr>
          <p:cNvPr id="3" name="Θέση περιεχομένου 2"/>
          <p:cNvSpPr>
            <a:spLocks noGrp="1"/>
          </p:cNvSpPr>
          <p:nvPr>
            <p:ph idx="1"/>
          </p:nvPr>
        </p:nvSpPr>
        <p:spPr/>
        <p:txBody>
          <a:bodyPr/>
          <a:lstStyle/>
          <a:p>
            <a:pPr algn="just"/>
            <a:r>
              <a:rPr lang="el-GR"/>
              <a:t>	•	Συζήτηση : Η συγκεκριμένη τεχνική διευκολύνει την η ανταλλαγή απόψεων και η ομαδική συνεργασία ανάμεσα στους εκπαιδευόμενους. Χρησιμοποιείται στην εκπαιδευτική ομάδα για να τεθούν απόψεις γύρω από ένα πρόβλημα με στόχο να προκύψουν εναλλακτικές λύσεις ή συμπεράσματα. Βέβαια προϋποθέτει αρκετή γνώση των διδασκομένων ως προς την αντιμετώπιση ζητημάτων. Μαζί με τις ερωτήσεις – απαντήσεις </a:t>
            </a:r>
            <a:r>
              <a:rPr lang="el-GR" smtClean="0"/>
              <a:t>βοηθούν </a:t>
            </a:r>
            <a:r>
              <a:rPr lang="el-GR"/>
              <a:t>στην κατανόηση και εμβάθυνση στις έννοιες μέσα από την ενεργή συμμετοχή των εκπαιδευομένων στην πορεία της μάθησης μέσα από την αξιοποίηση των εμπειριών και γνώσεων που έχουν αποκτήσει. </a:t>
            </a:r>
          </a:p>
        </p:txBody>
      </p:sp>
    </p:spTree>
    <p:extLst>
      <p:ext uri="{BB962C8B-B14F-4D97-AF65-F5344CB8AC3E}">
        <p14:creationId xmlns:p14="http://schemas.microsoft.com/office/powerpoint/2010/main" val="2454125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Μέθοδοι διδασκαλίας </a:t>
            </a:r>
            <a:endParaRPr lang="el-GR"/>
          </a:p>
        </p:txBody>
      </p:sp>
      <p:sp>
        <p:nvSpPr>
          <p:cNvPr id="3" name="Θέση περιεχομένου 2"/>
          <p:cNvSpPr>
            <a:spLocks noGrp="1"/>
          </p:cNvSpPr>
          <p:nvPr>
            <p:ph idx="1"/>
          </p:nvPr>
        </p:nvSpPr>
        <p:spPr/>
        <p:txBody>
          <a:bodyPr/>
          <a:lstStyle/>
          <a:p>
            <a:pPr algn="just"/>
            <a:r>
              <a:rPr lang="el-GR"/>
              <a:t>	•	Πρακτική Άσκηση : Η πρακτική άσκηση αποτελεί ατομική ή συλλογική εργασία και μπορεί να πάρει πολ-λές μορφές. Οι διδασκόμενοι οδηγούνται σε δράση κάτω από την επίβλεψη του διδάσκοντα, ακολουθεί </a:t>
            </a:r>
            <a:r>
              <a:rPr lang="el-GR" smtClean="0"/>
              <a:t>ανάλυση </a:t>
            </a:r>
            <a:r>
              <a:rPr lang="el-GR"/>
              <a:t>αποτελεσμάτων, άντληση γενικών αρχών και διασύνδεση με συστήματα γνώσεων. Στα πλεονεκτήματα της καταγράφεται η σύνδεση της θεωρίας με την πράξη, η προώθηση της ενεργούς συμμετοχής των </a:t>
            </a:r>
            <a:r>
              <a:rPr lang="el-GR" smtClean="0"/>
              <a:t>εκπαιδευομένων </a:t>
            </a:r>
            <a:r>
              <a:rPr lang="el-GR"/>
              <a:t>και ο λίγος χρόνος που απαιτείται για την υλοποίηση της. Χρειάζεται όμως προσεκτική προετοιμα-σία και εποπτεία από τον διδάσκοντα ενώ δεν μπορούμε πάντα να γενικεύουμε τα συμπεράσματα.</a:t>
            </a:r>
          </a:p>
        </p:txBody>
      </p:sp>
    </p:spTree>
    <p:extLst>
      <p:ext uri="{BB962C8B-B14F-4D97-AF65-F5344CB8AC3E}">
        <p14:creationId xmlns:p14="http://schemas.microsoft.com/office/powerpoint/2010/main" val="1276755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Μέθοδοι διδασκαλίας </a:t>
            </a:r>
            <a:endParaRPr lang="el-GR"/>
          </a:p>
        </p:txBody>
      </p:sp>
      <p:sp>
        <p:nvSpPr>
          <p:cNvPr id="3" name="Θέση περιεχομένου 2"/>
          <p:cNvSpPr>
            <a:spLocks noGrp="1"/>
          </p:cNvSpPr>
          <p:nvPr>
            <p:ph idx="1"/>
          </p:nvPr>
        </p:nvSpPr>
        <p:spPr/>
        <p:txBody>
          <a:bodyPr/>
          <a:lstStyle/>
          <a:p>
            <a:pPr algn="just"/>
            <a:r>
              <a:rPr lang="el-GR"/>
              <a:t>•	Μελέτη Περίπτωσης : Η τεχνική αυτή αποτελεί σύνθετη μορφή πρακτικής επιτρέπει την εφαρμογή των γνώσεων σε πρακτικά θέματα μέσα από ρεαλιστικές καταστάσεις ενώ είναι σημαντικό μέσο για την απόκτηση των απαιτούμενων στάσεων. Κύριος παράγοντας της εκπαιδευτικής διαδικασίας είναι οι διδασκόμενοι, οι </a:t>
            </a:r>
            <a:r>
              <a:rPr lang="el-GR" smtClean="0"/>
              <a:t>οποίοι </a:t>
            </a:r>
            <a:r>
              <a:rPr lang="el-GR"/>
              <a:t>έχουν την δυνατότητα να διεισδύσουν σε ένα ζήτημα μέσα από την πράξη και όχι μέσα από την </a:t>
            </a:r>
            <a:r>
              <a:rPr lang="el-GR" smtClean="0"/>
              <a:t>παρακολούθηση</a:t>
            </a:r>
            <a:r>
              <a:rPr lang="el-GR"/>
              <a:t>. Αναπτύσσεται η ενεργός συμμετοχή των διδασκομένων, η κριτική σκέψη και η δυνατότητα να ε-πιλύουν προβλήματα. Τα μειονεκτήματα αναφέρονται κυρίως στο ότι είναι δύσκολο να βρεθούν περιπτώσεις όπου όλοι οι εκπαιδευόμενοι να έχουν εμπειρίες και παραστάσεις. Επίσης, είναι δύσκολη η αναγωγή από το </a:t>
            </a:r>
            <a:r>
              <a:rPr lang="el-GR" smtClean="0"/>
              <a:t>επιμέρους </a:t>
            </a:r>
            <a:r>
              <a:rPr lang="el-GR"/>
              <a:t>στο όλο.</a:t>
            </a:r>
          </a:p>
        </p:txBody>
      </p:sp>
    </p:spTree>
    <p:extLst>
      <p:ext uri="{BB962C8B-B14F-4D97-AF65-F5344CB8AC3E}">
        <p14:creationId xmlns:p14="http://schemas.microsoft.com/office/powerpoint/2010/main" val="2706586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Μέθοδοι διδασκαλίας </a:t>
            </a:r>
            <a:endParaRPr lang="el-GR"/>
          </a:p>
        </p:txBody>
      </p:sp>
      <p:sp>
        <p:nvSpPr>
          <p:cNvPr id="3" name="Θέση περιεχομένου 2"/>
          <p:cNvSpPr>
            <a:spLocks noGrp="1"/>
          </p:cNvSpPr>
          <p:nvPr>
            <p:ph idx="1"/>
          </p:nvPr>
        </p:nvSpPr>
        <p:spPr/>
        <p:txBody>
          <a:bodyPr/>
          <a:lstStyle/>
          <a:p>
            <a:pPr algn="just"/>
            <a:r>
              <a:rPr lang="el-GR"/>
              <a:t>•	Ομάδες </a:t>
            </a:r>
            <a:r>
              <a:rPr lang="el-GR" smtClean="0"/>
              <a:t>Εργασίας </a:t>
            </a:r>
            <a:r>
              <a:rPr lang="el-GR"/>
              <a:t>: Ακολουθώντας τον κύκλο της μάθησης οι διδασκόμενοι εμπλέκονται σε δράση, εξε-τάζουν κριτικά τα αποτελέσματα της, εξάγουν αρχές και συμπεράσματα και με βάση αυτά αναπτύσσουν νέα δράση. Η εργασία σε ομάδες αποτελεί την κατεξοχήν εκπαιδευτική τεχνική που είναι δυνατόν να εφαρμόζεται σε όλα τα στάδια του κύκλου μάθησης και ταυτόχρονα να τα αναπτύσσει. Στα πλαίσια της ομάδας οι διδα-σκόμενοι συνεργάζονται, συσκέπτονται λαμβάνουν αποφάσεις επιλύουν προβλήματα και ολοκληρώνουν την μαθησιακή διαδικασία. Δεν υπάρχει ο φόβος της προσωπικής αποτυχίας γιατί η δουλειά είναι συμμετοχική. Χρειάζεται όμως υπομονή και καλός συντονισμός και πάνω απ’ όλα ο διδάσκων να τηρεί τις προδιαγραφές για αποτελεσματική λειτουργία των ομάδων. </a:t>
            </a:r>
          </a:p>
        </p:txBody>
      </p:sp>
    </p:spTree>
    <p:extLst>
      <p:ext uri="{BB962C8B-B14F-4D97-AF65-F5344CB8AC3E}">
        <p14:creationId xmlns:p14="http://schemas.microsoft.com/office/powerpoint/2010/main" val="1439606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Μέθοδοι διδασκαλίας </a:t>
            </a:r>
            <a:endParaRPr lang="el-GR"/>
          </a:p>
        </p:txBody>
      </p:sp>
      <p:sp>
        <p:nvSpPr>
          <p:cNvPr id="3" name="Θέση περιεχομένου 2"/>
          <p:cNvSpPr>
            <a:spLocks noGrp="1"/>
          </p:cNvSpPr>
          <p:nvPr>
            <p:ph idx="1"/>
          </p:nvPr>
        </p:nvSpPr>
        <p:spPr/>
        <p:txBody>
          <a:bodyPr/>
          <a:lstStyle/>
          <a:p>
            <a:pPr algn="just"/>
            <a:r>
              <a:rPr lang="el-GR"/>
              <a:t>•	Ομάδες </a:t>
            </a:r>
            <a:r>
              <a:rPr lang="el-GR" smtClean="0"/>
              <a:t>Εργασίας </a:t>
            </a:r>
            <a:r>
              <a:rPr lang="el-GR"/>
              <a:t>: Ακολουθώντας τον κύκλο της μάθησης οι διδασκόμενοι εμπλέκονται σε δράση, εξε-τάζουν κριτικά τα αποτελέσματα της, εξάγουν αρχές και συμπεράσματα και με βάση αυτά αναπτύσσουν νέα δράση. Η εργασία σε ομάδες αποτελεί την κατεξοχήν εκπαιδευτική τεχνική που είναι δυνατόν να εφαρμόζεται σε όλα τα στάδια του κύκλου μάθησης και ταυτόχρονα να τα αναπτύσσει. Στα πλαίσια της ομάδας οι διδα-σκόμενοι συνεργάζονται, συσκέπτονται λαμβάνουν αποφάσεις επιλύουν προβλήματα και ολοκληρώνουν την μαθησιακή διαδικασία. Δεν υπάρχει ο φόβος της προσωπικής αποτυχίας γιατί η δουλειά είναι συμμετοχική. Χρειάζεται όμως υπομονή και καλός συντονισμός και πάνω απ’ όλα ο διδάσκων να τηρεί τις προδιαγραφές για αποτελεσματική λειτουργία των ομάδων. </a:t>
            </a:r>
          </a:p>
        </p:txBody>
      </p:sp>
    </p:spTree>
    <p:extLst>
      <p:ext uri="{BB962C8B-B14F-4D97-AF65-F5344CB8AC3E}">
        <p14:creationId xmlns:p14="http://schemas.microsoft.com/office/powerpoint/2010/main" val="2269238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Μέθοδοι διδασκαλίας </a:t>
            </a:r>
            <a:endParaRPr lang="el-GR"/>
          </a:p>
        </p:txBody>
      </p:sp>
      <p:sp>
        <p:nvSpPr>
          <p:cNvPr id="3" name="Θέση περιεχομένου 2"/>
          <p:cNvSpPr>
            <a:spLocks noGrp="1"/>
          </p:cNvSpPr>
          <p:nvPr>
            <p:ph idx="1"/>
          </p:nvPr>
        </p:nvSpPr>
        <p:spPr/>
        <p:txBody>
          <a:bodyPr/>
          <a:lstStyle/>
          <a:p>
            <a:pPr algn="just"/>
            <a:r>
              <a:rPr lang="el-GR"/>
              <a:t>•	Καταιγισμός ιδεών : Η συγκεκριμένη τεχνική συνίσταται στην πολυεπίπεδη εξέταση ενός ζητήματος </a:t>
            </a:r>
            <a:r>
              <a:rPr lang="el-GR" smtClean="0"/>
              <a:t>οδηγώντας </a:t>
            </a:r>
            <a:r>
              <a:rPr lang="el-GR"/>
              <a:t>τους εκπαιδευόμενους στην αυθόρμητη και ελεύθερη έκφραση ιδεών. Όλοι συμβάλουν στην </a:t>
            </a:r>
            <a:r>
              <a:rPr lang="el-GR" smtClean="0"/>
              <a:t>εξέταση </a:t>
            </a:r>
            <a:r>
              <a:rPr lang="el-GR"/>
              <a:t>του ζητήματος με όποια ιδέα τους έρχεται στο μυαλό ανεξάρτητα από την ορθότητα της. Τα πλεονε-κτήματα της είναι ότι επιτρέπει την ενεργό συμμετοχή των σπουδαστών αποδεικνύοντας τις στάσεις και </a:t>
            </a:r>
            <a:r>
              <a:rPr lang="el-GR" smtClean="0"/>
              <a:t>βελτιστοποιώντας </a:t>
            </a:r>
            <a:r>
              <a:rPr lang="el-GR"/>
              <a:t>το επίπεδο εμβάθυνσης στο γνωστικό πεδίο της εκπαιδευτικής συνάντησης αλλά και βοηθά στην αξιοποίηση της δημιουργικότητας και των εμπειριών των συμμετεχόντων. Τα μειονεκτήματα αναφέρο-νται στην πιθανότητα μη συμμετοχής κάποιων στην διαδικασία και στην επίδειξη φαντασίας και όχι </a:t>
            </a:r>
            <a:r>
              <a:rPr lang="el-GR" smtClean="0"/>
              <a:t>δημιουργικότητας </a:t>
            </a:r>
            <a:r>
              <a:rPr lang="el-GR"/>
              <a:t>από κάποιους άλλους εκπαιδευόμενους.</a:t>
            </a:r>
          </a:p>
        </p:txBody>
      </p:sp>
    </p:spTree>
    <p:extLst>
      <p:ext uri="{BB962C8B-B14F-4D97-AF65-F5344CB8AC3E}">
        <p14:creationId xmlns:p14="http://schemas.microsoft.com/office/powerpoint/2010/main" val="1205537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Ανήλικοι / Ενήλικοι </a:t>
            </a:r>
            <a:endParaRPr lang="el-GR"/>
          </a:p>
        </p:txBody>
      </p:sp>
      <p:sp>
        <p:nvSpPr>
          <p:cNvPr id="3" name="Θέση περιεχομένου 2"/>
          <p:cNvSpPr>
            <a:spLocks noGrp="1"/>
          </p:cNvSpPr>
          <p:nvPr>
            <p:ph idx="1"/>
          </p:nvPr>
        </p:nvSpPr>
        <p:spPr/>
        <p:txBody>
          <a:bodyPr/>
          <a:lstStyle/>
          <a:p>
            <a:pPr algn="just"/>
            <a:r>
              <a:rPr lang="el-GR"/>
              <a:t>Ιδιαίτερα σημαντικό στοιχείο στην επίτευξη των στόχων ενός εκπαιδευτικού προγράμματος είναι ο </a:t>
            </a:r>
            <a:r>
              <a:rPr lang="el-GR" smtClean="0"/>
              <a:t>εκπαιδευτικός </a:t>
            </a:r>
            <a:r>
              <a:rPr lang="el-GR"/>
              <a:t>πληθυσμός στον οποίο απευθύνεται. </a:t>
            </a:r>
            <a:endParaRPr lang="el-GR" smtClean="0"/>
          </a:p>
          <a:p>
            <a:pPr algn="just"/>
            <a:r>
              <a:rPr lang="el-GR"/>
              <a:t>Η εκπαίδευση ενηλίκων είναι ένα ευαίσθητο πεδίο μέσα στο οποίο συνυπάρχει σε διαλεκτική </a:t>
            </a:r>
            <a:r>
              <a:rPr lang="el-GR" smtClean="0"/>
              <a:t>αλληλεξάρτηση </a:t>
            </a:r>
            <a:r>
              <a:rPr lang="el-GR"/>
              <a:t>ένα πλήθος μαθησιακών παραγόντων, η λειτουργία των οποίων δεν έχει εύκολα προβλέψιμη έκβαση ούτε εξασφαλισμένη αποτελεσματικότητα. </a:t>
            </a:r>
          </a:p>
          <a:p>
            <a:pPr algn="just"/>
            <a:r>
              <a:rPr lang="el-GR" smtClean="0"/>
              <a:t>Ενεργός συμμετοχή ή μη </a:t>
            </a:r>
          </a:p>
          <a:p>
            <a:r>
              <a:rPr lang="el-GR" smtClean="0"/>
              <a:t>Διαμορφωμένες στάσεις και αντιλήψεις </a:t>
            </a:r>
          </a:p>
          <a:p>
            <a:r>
              <a:rPr lang="el-GR" smtClean="0"/>
              <a:t>Εσωτερική ανάγκη </a:t>
            </a:r>
          </a:p>
          <a:p>
            <a:pPr marL="0" indent="0">
              <a:buNone/>
            </a:pPr>
            <a:endParaRPr lang="el-GR"/>
          </a:p>
        </p:txBody>
      </p:sp>
    </p:spTree>
    <p:extLst>
      <p:ext uri="{BB962C8B-B14F-4D97-AF65-F5344CB8AC3E}">
        <p14:creationId xmlns:p14="http://schemas.microsoft.com/office/powerpoint/2010/main" val="977015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Δυσκολίες και ιδιαιτερότητες στην εκπαίδευση των οικονομικών Ι </a:t>
            </a:r>
            <a:endParaRPr lang="el-GR"/>
          </a:p>
        </p:txBody>
      </p:sp>
      <p:sp>
        <p:nvSpPr>
          <p:cNvPr id="3" name="TextBox 2"/>
          <p:cNvSpPr txBox="1"/>
          <p:nvPr/>
        </p:nvSpPr>
        <p:spPr>
          <a:xfrm>
            <a:off x="740229" y="2124891"/>
            <a:ext cx="10894422" cy="2117183"/>
          </a:xfrm>
          <a:prstGeom prst="rect">
            <a:avLst/>
          </a:prstGeom>
          <a:noFill/>
        </p:spPr>
        <p:txBody>
          <a:bodyPr wrap="square" rtlCol="0">
            <a:spAutoFit/>
          </a:bodyPr>
          <a:lstStyle/>
          <a:p>
            <a:pPr marL="342900" indent="-342900">
              <a:lnSpc>
                <a:spcPct val="150000"/>
              </a:lnSpc>
              <a:buAutoNum type="arabicPeriod"/>
            </a:pPr>
            <a:r>
              <a:rPr lang="el-GR" smtClean="0"/>
              <a:t>Έλλειψη υποβάθρου - ορολογίας </a:t>
            </a:r>
          </a:p>
          <a:p>
            <a:pPr marL="342900" indent="-342900">
              <a:lnSpc>
                <a:spcPct val="150000"/>
              </a:lnSpc>
              <a:buAutoNum type="arabicPeriod"/>
            </a:pPr>
            <a:r>
              <a:rPr lang="el-GR" smtClean="0"/>
              <a:t>Αδυναμία εκτίμησης </a:t>
            </a:r>
          </a:p>
          <a:p>
            <a:pPr marL="342900" indent="-342900">
              <a:lnSpc>
                <a:spcPct val="150000"/>
              </a:lnSpc>
              <a:buAutoNum type="arabicPeriod"/>
            </a:pPr>
            <a:r>
              <a:rPr lang="el-GR" smtClean="0"/>
              <a:t>Έλλειψη κινήτρου </a:t>
            </a:r>
          </a:p>
          <a:p>
            <a:pPr marL="342900" indent="-342900">
              <a:lnSpc>
                <a:spcPct val="150000"/>
              </a:lnSpc>
              <a:buAutoNum type="arabicPeriod"/>
            </a:pPr>
            <a:r>
              <a:rPr lang="el-GR" smtClean="0"/>
              <a:t>Διάκριση επι μέρους θεμάτων</a:t>
            </a:r>
          </a:p>
          <a:p>
            <a:pPr marL="342900" indent="-342900">
              <a:lnSpc>
                <a:spcPct val="150000"/>
              </a:lnSpc>
              <a:buAutoNum type="arabicPeriod"/>
            </a:pPr>
            <a:r>
              <a:rPr lang="el-GR" smtClean="0"/>
              <a:t>Σύνδεση με πραγματική ζωή </a:t>
            </a:r>
            <a:endParaRPr lang="el-GR"/>
          </a:p>
        </p:txBody>
      </p:sp>
    </p:spTree>
    <p:extLst>
      <p:ext uri="{BB962C8B-B14F-4D97-AF65-F5344CB8AC3E}">
        <p14:creationId xmlns:p14="http://schemas.microsoft.com/office/powerpoint/2010/main" val="1375002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Εισαγωγή στη διδακτική των οικονομικών </a:t>
            </a:r>
            <a:endParaRPr lang="el-GR"/>
          </a:p>
        </p:txBody>
      </p:sp>
      <p:sp>
        <p:nvSpPr>
          <p:cNvPr id="3" name="Θέση περιεχομένου 2"/>
          <p:cNvSpPr>
            <a:spLocks noGrp="1"/>
          </p:cNvSpPr>
          <p:nvPr>
            <p:ph idx="1"/>
          </p:nvPr>
        </p:nvSpPr>
        <p:spPr/>
        <p:txBody>
          <a:bodyPr/>
          <a:lstStyle/>
          <a:p>
            <a:r>
              <a:rPr lang="el-GR" smtClean="0"/>
              <a:t>Μάθηση και γνώση </a:t>
            </a:r>
          </a:p>
          <a:p>
            <a:r>
              <a:rPr lang="el-GR" smtClean="0"/>
              <a:t>Γνώσεις ; </a:t>
            </a:r>
          </a:p>
          <a:p>
            <a:r>
              <a:rPr lang="el-GR" smtClean="0"/>
              <a:t>Δεξιότητες ; </a:t>
            </a:r>
          </a:p>
          <a:p>
            <a:r>
              <a:rPr lang="el-GR" smtClean="0"/>
              <a:t>Στάσεις ;</a:t>
            </a:r>
          </a:p>
          <a:p>
            <a:r>
              <a:rPr lang="el-GR" smtClean="0"/>
              <a:t>Διαχωρισμός γνώσης και μάθησης στο γνωστικό πεδίο </a:t>
            </a:r>
          </a:p>
          <a:p>
            <a:r>
              <a:rPr lang="el-GR" smtClean="0"/>
              <a:t>Βασικές πεποιθήσεις </a:t>
            </a:r>
          </a:p>
          <a:p>
            <a:endParaRPr lang="el-GR"/>
          </a:p>
        </p:txBody>
      </p:sp>
    </p:spTree>
    <p:extLst>
      <p:ext uri="{BB962C8B-B14F-4D97-AF65-F5344CB8AC3E}">
        <p14:creationId xmlns:p14="http://schemas.microsoft.com/office/powerpoint/2010/main" val="193787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92500"/>
          </a:bodyPr>
          <a:lstStyle/>
          <a:p>
            <a:r>
              <a:rPr lang="el-GR"/>
              <a:t>Ο Gagné (1972) προσδιόρισε πέντε σφαίρες μάθησης :</a:t>
            </a:r>
          </a:p>
          <a:p>
            <a:pPr marL="0" indent="0">
              <a:buNone/>
            </a:pPr>
            <a:r>
              <a:rPr lang="el-GR"/>
              <a:t>•	Κινητικές δεξιότητες που απαιτούν πρακτική άσκηση.</a:t>
            </a:r>
          </a:p>
          <a:p>
            <a:pPr marL="0" indent="0">
              <a:buNone/>
            </a:pPr>
            <a:r>
              <a:rPr lang="el-GR"/>
              <a:t>•	Λεκτική πληροφόρηση- γεγονότα, αρχές και γενικεύσεις οι οποίες όταν οργανωθούν σε μεγαλύτερα σύνολα πληροφόρησης γίνονται γνώσεις.</a:t>
            </a:r>
          </a:p>
          <a:p>
            <a:pPr marL="0" indent="0">
              <a:buNone/>
            </a:pPr>
            <a:r>
              <a:rPr lang="el-GR"/>
              <a:t>•	Διανοητικές </a:t>
            </a:r>
            <a:r>
              <a:rPr lang="el-GR" smtClean="0"/>
              <a:t>δεξιότητες ή δεξιότητες </a:t>
            </a:r>
            <a:r>
              <a:rPr lang="el-GR"/>
              <a:t>χρήσης των γνώσεων. Πρόκειται για «διακρίσεις, έννοιες και </a:t>
            </a:r>
            <a:r>
              <a:rPr lang="el-GR" smtClean="0"/>
              <a:t>κανόνες</a:t>
            </a:r>
            <a:r>
              <a:rPr lang="el-GR"/>
              <a:t>» που χαρακτηρίζουν τόσο τη βασική όσο και την πιο προχωρημένη μάθηση στο γνωστικό πεδίο με τρόπο που δεν το κάνουν οι κινητικές δεξιότητες και η λεκτική πληροφόρηση.</a:t>
            </a:r>
          </a:p>
          <a:p>
            <a:pPr marL="0" indent="0">
              <a:buNone/>
            </a:pPr>
            <a:r>
              <a:rPr lang="el-GR"/>
              <a:t>•	Γνωστικές στρατηγικές, δηλαδή ο τρόπος με τον οποίο χρησιμοποιείται η γνώση, ο τρόπος με τον οποίο το άτομο μαθαίνει, θυμάται και σκέπτεται.</a:t>
            </a:r>
          </a:p>
          <a:p>
            <a:pPr marL="0" indent="0">
              <a:buNone/>
            </a:pPr>
            <a:r>
              <a:rPr lang="el-GR"/>
              <a:t>•	Στάσεις</a:t>
            </a:r>
          </a:p>
          <a:p>
            <a:endParaRPr lang="el-GR"/>
          </a:p>
        </p:txBody>
      </p:sp>
    </p:spTree>
    <p:extLst>
      <p:ext uri="{BB962C8B-B14F-4D97-AF65-F5344CB8AC3E}">
        <p14:creationId xmlns:p14="http://schemas.microsoft.com/office/powerpoint/2010/main" val="1018100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62446" y="435430"/>
            <a:ext cx="8987407" cy="5812970"/>
          </a:xfrm>
        </p:spPr>
        <p:txBody>
          <a:bodyPr/>
          <a:lstStyle/>
          <a:p>
            <a:r>
              <a:rPr lang="el-GR"/>
              <a:t>(α) η μάθηση είναι μια δυναμική και όχι παθητική απόκτηση γνώσεων και δεξιοτήτων</a:t>
            </a:r>
          </a:p>
          <a:p>
            <a:r>
              <a:rPr lang="el-GR"/>
              <a:t>(β) η μάθηση είναι προσωπική, ατομική δηλαδή μπορούμε να μάθουμε από και σε σχέση με άλλους αλλά </a:t>
            </a:r>
            <a:r>
              <a:rPr lang="el-GR" smtClean="0"/>
              <a:t>τελικά</a:t>
            </a:r>
            <a:r>
              <a:rPr lang="el-GR"/>
              <a:t>, όλες οι μαθησιακές αλλαγές συντελούνται ατομικά</a:t>
            </a:r>
          </a:p>
          <a:p>
            <a:r>
              <a:rPr lang="el-GR"/>
              <a:t>(γ) η μάθηση είναι σε ένα βαθμό ακούσια και προέρχεται από την τυχαία έκθεση μας σε μαθησιακές πηγές (Lucas 1983), και σε ένα βαθμό εκούσια, προβαίνουμε σε αυτήν μόνοι μας, την επιδιώκουμε εμείς οι </a:t>
            </a:r>
            <a:r>
              <a:rPr lang="el-GR" smtClean="0"/>
              <a:t>ίδιοι </a:t>
            </a:r>
            <a:r>
              <a:rPr lang="el-GR"/>
              <a:t>χωρίς να είναι υποχρεωτική</a:t>
            </a:r>
          </a:p>
          <a:p>
            <a:r>
              <a:rPr lang="el-GR"/>
              <a:t>(δ) η μάθηση προσεγγίζεται από τους εκπαιδευόμενους είτε σε επιφανειακό επίπεδο (κατά λέξη μάθηση, κά-λυψη περιεχομένου, ανεύρεση «σωστών απαντήσεων»), είτε σε βαθύτερο επίπεδο δηλαδή μια </a:t>
            </a:r>
            <a:r>
              <a:rPr lang="el-GR" smtClean="0"/>
              <a:t>ενεργητική </a:t>
            </a:r>
            <a:r>
              <a:rPr lang="el-GR"/>
              <a:t>προσέγγιση στην οποία ενδιαφέρει τον εκπαιδευόμενο το κεντρικό θέμα, το βαθύτερο συμπέρασμα, οι συσχετισμοί εννοιών</a:t>
            </a:r>
          </a:p>
          <a:p>
            <a:endParaRPr lang="el-GR"/>
          </a:p>
        </p:txBody>
      </p:sp>
    </p:spTree>
    <p:extLst>
      <p:ext uri="{BB962C8B-B14F-4D97-AF65-F5344CB8AC3E}">
        <p14:creationId xmlns:p14="http://schemas.microsoft.com/office/powerpoint/2010/main" val="96472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103312" y="2052919"/>
            <a:ext cx="8946541" cy="2310076"/>
          </a:xfrm>
        </p:spPr>
        <p:txBody>
          <a:bodyPr/>
          <a:lstStyle/>
          <a:p>
            <a:r>
              <a:rPr lang="el-GR"/>
              <a:t>1.	Η διαδικασία μάθησης είναι ιδιαίτερα αποτελεσματική όταν απαιτείται η ενεργητική συμμετοχή του </a:t>
            </a:r>
            <a:r>
              <a:rPr lang="el-GR" smtClean="0"/>
              <a:t>εκπαιδευόμενου</a:t>
            </a:r>
            <a:r>
              <a:rPr lang="el-GR"/>
              <a:t>.</a:t>
            </a:r>
          </a:p>
          <a:p>
            <a:r>
              <a:rPr lang="el-GR"/>
              <a:t>2.	Η εμπειρία αποτελεί την βάση κάθε μάθησης.</a:t>
            </a:r>
          </a:p>
          <a:p>
            <a:r>
              <a:rPr lang="el-GR"/>
              <a:t>3.	Κάθε ένας μαθαίνει με έναν διαφορετικό τρόπο ανάλογα με τα χαρακτηριστικά της προσωπικότητας του και τις ικανότητες του.</a:t>
            </a:r>
          </a:p>
          <a:p>
            <a:endParaRPr lang="el-GR"/>
          </a:p>
        </p:txBody>
      </p:sp>
    </p:spTree>
    <p:extLst>
      <p:ext uri="{BB962C8B-B14F-4D97-AF65-F5344CB8AC3E}">
        <p14:creationId xmlns:p14="http://schemas.microsoft.com/office/powerpoint/2010/main" val="3119032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92778" y="923110"/>
            <a:ext cx="9057076" cy="5325290"/>
          </a:xfrm>
        </p:spPr>
        <p:txBody>
          <a:bodyPr>
            <a:normAutofit fontScale="85000" lnSpcReduction="10000"/>
          </a:bodyPr>
          <a:lstStyle/>
          <a:p>
            <a:r>
              <a:rPr lang="el-GR"/>
              <a:t>Η μάθηση συντελείται μέσα από διαφορετικά πεδία. Σύμφωνα με τον Rogers μπορούμε να τα </a:t>
            </a:r>
            <a:r>
              <a:rPr lang="el-GR" smtClean="0"/>
              <a:t>ταξινομήσουμε </a:t>
            </a:r>
            <a:r>
              <a:rPr lang="el-GR"/>
              <a:t>ως εξής :</a:t>
            </a:r>
          </a:p>
          <a:p>
            <a:r>
              <a:rPr lang="el-GR"/>
              <a:t>1. Οι εκπαιδευόμενοι αποκτούν νέες γνώσεις  καθώς συλλέγουν πληροφορίες οι οποίες απομνημονεύονται σε μεγάλο βαθμό. </a:t>
            </a:r>
          </a:p>
          <a:p>
            <a:r>
              <a:rPr lang="el-GR"/>
              <a:t>2. Οι γνώσεις αυτές μπορούν να συγκρατηθούν χωρίς να τις κατανοούν πλήρως. Συνεπώς θα πρέπει ο </a:t>
            </a:r>
            <a:r>
              <a:rPr lang="el-GR" smtClean="0"/>
              <a:t>εκπαιδευόμενος </a:t>
            </a:r>
            <a:r>
              <a:rPr lang="el-GR"/>
              <a:t>να μάθει να συσχετίζει τα μέρη του νέου υλικού κατά τρόπο που να οδηγεί σε αναδιοργάνωση των γνώσεων και την δημιουργία νέων συσχετίσεων.</a:t>
            </a:r>
          </a:p>
          <a:p>
            <a:r>
              <a:rPr lang="el-GR"/>
              <a:t>3. Μπορούν οι εκπαιδευόμενοι να αποκτήσουν νέες δεξιότητες ή να αναπτύξουν περαιτέρω τις ήδη </a:t>
            </a:r>
            <a:r>
              <a:rPr lang="el-GR" smtClean="0"/>
              <a:t>υπάρχουσες</a:t>
            </a:r>
            <a:r>
              <a:rPr lang="el-GR"/>
              <a:t>. Στις δεξιότητες αυτές δεν περιλαμβάνεται μόνο η φυσική δεξιότητα και η ικανότητα του να κάνουμε κάτι, αλλά και οι δεξιότητες σκέψης και μάθησης, οι δεξιότητες αντιμετώπισης και επίλυσης προβλημάτων, καθώς και οι στρατηγικές επιβίωσης.</a:t>
            </a:r>
          </a:p>
          <a:p>
            <a:r>
              <a:rPr lang="el-GR"/>
              <a:t>4.  Εφόσον μπορούν να αποκτηθούν νέες γνώσεις, νέοι τρόποι, νέες δεξιότητες χωρίς να αλλάξουν οι στάσεις των εκπαιδευομένων, η εκμάθηση στάσεων αποτελεί ξεχωριστό πεδίο μάθησης.</a:t>
            </a:r>
          </a:p>
          <a:p>
            <a:r>
              <a:rPr lang="el-GR"/>
              <a:t>5. Τέλος είναι δυνατόν να επέλθουν μαθησιακές αλλαγές σε όλα τα παραπάνω πεδία, χωρίς να συνοδεύονται από αλλαγές στον τρόπο ζωής των εκπαιδευομένων  και στο πρότυπο συμπεριφοράς τους.</a:t>
            </a:r>
          </a:p>
          <a:p>
            <a:endParaRPr lang="el-GR"/>
          </a:p>
        </p:txBody>
      </p:sp>
    </p:spTree>
    <p:extLst>
      <p:ext uri="{BB962C8B-B14F-4D97-AF65-F5344CB8AC3E}">
        <p14:creationId xmlns:p14="http://schemas.microsoft.com/office/powerpoint/2010/main" val="736716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75360" y="757646"/>
            <a:ext cx="9074493" cy="5490753"/>
          </a:xfrm>
        </p:spPr>
        <p:txBody>
          <a:bodyPr/>
          <a:lstStyle/>
          <a:p>
            <a:r>
              <a:rPr lang="el-GR"/>
              <a:t>(α) Κλειστή Αντίληψη της εκπαιδευτικής </a:t>
            </a:r>
            <a:r>
              <a:rPr lang="el-GR" smtClean="0"/>
              <a:t>διαδικασίας</a:t>
            </a:r>
          </a:p>
          <a:p>
            <a:r>
              <a:rPr lang="el-GR"/>
              <a:t>(β) Ανοιχτή Αντίληψη της μαθησιακής </a:t>
            </a:r>
            <a:r>
              <a:rPr lang="el-GR" smtClean="0"/>
              <a:t>διαδικασίας</a:t>
            </a:r>
          </a:p>
          <a:p>
            <a:r>
              <a:rPr lang="el-GR" smtClean="0"/>
              <a:t>Η </a:t>
            </a:r>
            <a:r>
              <a:rPr lang="el-GR" b="1"/>
              <a:t>μεταγνωστική μάθηση </a:t>
            </a:r>
            <a:r>
              <a:rPr lang="el-GR"/>
              <a:t>όπως υποδηλώνει και ο όρος περιλαμβάνει την περαιτέρω </a:t>
            </a:r>
            <a:r>
              <a:rPr lang="el-GR" smtClean="0"/>
              <a:t>σκέψη </a:t>
            </a:r>
            <a:r>
              <a:rPr lang="el-GR"/>
              <a:t>και ανάλυση ή την υπέρβαση της άμεσης γνώσης και συλλογιστική σε πολλά επίπεδα. Οι εκπαιδευόμενοι μελετούν και εξετάζουν περαιτέρω την ύλη που τους δίνεται, προβληματίζονται περαιτέρω για τα θέματα που δεν τους έχουν καν δοθεί, είναι σε θέση να κατανοήσουν σε βάθος και να διατηρήσουν την μακροχρόνια γνώση που λαμβάνουν. </a:t>
            </a:r>
          </a:p>
          <a:p>
            <a:endParaRPr lang="el-GR"/>
          </a:p>
          <a:p>
            <a:endParaRPr lang="el-GR"/>
          </a:p>
        </p:txBody>
      </p:sp>
    </p:spTree>
    <p:extLst>
      <p:ext uri="{BB962C8B-B14F-4D97-AF65-F5344CB8AC3E}">
        <p14:creationId xmlns:p14="http://schemas.microsoft.com/office/powerpoint/2010/main" val="2750048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184366" y="1114698"/>
            <a:ext cx="8865487" cy="5133702"/>
          </a:xfrm>
        </p:spPr>
        <p:txBody>
          <a:bodyPr/>
          <a:lstStyle/>
          <a:p>
            <a:r>
              <a:rPr lang="el-GR"/>
              <a:t>Οι εκπαιδευτικές τεχνικές αποτελούν εργαλεία :</a:t>
            </a:r>
          </a:p>
          <a:p>
            <a:r>
              <a:rPr lang="el-GR"/>
              <a:t>(α) μέσω των οποίων υλοποιείται η μεθοδολογία εκπαίδευσης που επιθυμούμε να ακολουθήσουμε </a:t>
            </a:r>
          </a:p>
          <a:p>
            <a:r>
              <a:rPr lang="el-GR"/>
              <a:t>(β) με την χρήση των οποίων οδηγούμαστε στην επίτευξη των μαθησιακών στόχων. </a:t>
            </a:r>
          </a:p>
          <a:p>
            <a:r>
              <a:rPr lang="el-GR"/>
              <a:t>Υπάρχουν διάφοροι τρόποι κατηγοριοποίησης των εκπαιδευτικών τεχνικών, εκ των οποίων τέσσερις είναι οι βασικοί :</a:t>
            </a:r>
          </a:p>
          <a:p>
            <a:r>
              <a:rPr lang="el-GR"/>
              <a:t>1.	Τεχνικές Εκπαίδευσης πάνω στην δουλειά</a:t>
            </a:r>
          </a:p>
          <a:p>
            <a:r>
              <a:rPr lang="el-GR"/>
              <a:t>2.	Τεχνικές για μαθήματα σε αίθουσες διδασκαλίας</a:t>
            </a:r>
          </a:p>
          <a:p>
            <a:r>
              <a:rPr lang="el-GR"/>
              <a:t>3.	Τεχνικές Εκπαίδευσης από απόσταση </a:t>
            </a:r>
          </a:p>
          <a:p>
            <a:r>
              <a:rPr lang="el-GR"/>
              <a:t>4.	Τεχνικές – Αυτοεκπαίδευσης</a:t>
            </a:r>
          </a:p>
          <a:p>
            <a:endParaRPr lang="el-GR"/>
          </a:p>
        </p:txBody>
      </p:sp>
    </p:spTree>
    <p:extLst>
      <p:ext uri="{BB962C8B-B14F-4D97-AF65-F5344CB8AC3E}">
        <p14:creationId xmlns:p14="http://schemas.microsoft.com/office/powerpoint/2010/main" val="120798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mtClean="0"/>
              <a:t>Μέθοδοι διδασκαλίας </a:t>
            </a:r>
            <a:endParaRPr lang="el-GR"/>
          </a:p>
        </p:txBody>
      </p:sp>
      <p:sp>
        <p:nvSpPr>
          <p:cNvPr id="3" name="Θέση περιεχομένου 2"/>
          <p:cNvSpPr>
            <a:spLocks noGrp="1"/>
          </p:cNvSpPr>
          <p:nvPr>
            <p:ph idx="1"/>
          </p:nvPr>
        </p:nvSpPr>
        <p:spPr/>
        <p:txBody>
          <a:bodyPr/>
          <a:lstStyle/>
          <a:p>
            <a:pPr algn="just"/>
            <a:r>
              <a:rPr lang="el-GR"/>
              <a:t>•	Εισήγηση : Η πλέον γνωστή και συνηθισμένη εκπαιδευτική τεχνική είναι η εισήγηση.  Στα πλεονεκτήμα-τα της καταγράφεται το γεγονός ότι σε σύντομο χρονικό διάστημα καθιστά δυνατή την μετάδοση γνώσεων και την ανάλυση εννοιών. Επίσης, η προετοιμασία της είναι ευκολότερη, δημιουργεί ασφάλεια στους </a:t>
            </a:r>
            <a:r>
              <a:rPr lang="el-GR" smtClean="0"/>
              <a:t>εκπαιδευόμενους </a:t>
            </a:r>
            <a:r>
              <a:rPr lang="el-GR"/>
              <a:t>οι οποίοι αρέσκονται στο να παρακολουθούν τον εισηγητή και να κρατούν σημειώσεις. Επίσης, στην χώρα μας υπάρχει μακρά παράδοση σύμφωνα με την οποία το εκπαιδευτικό σύστημα χρησιμοποιεί την από έδρας διδασκαλία. Στα μειονεκτήματα καταγράφεται το γεγονός ότι περιορίζει τους συμμετέχοντες σε παθητικό ρόλο. </a:t>
            </a:r>
          </a:p>
        </p:txBody>
      </p:sp>
    </p:spTree>
    <p:extLst>
      <p:ext uri="{BB962C8B-B14F-4D97-AF65-F5344CB8AC3E}">
        <p14:creationId xmlns:p14="http://schemas.microsoft.com/office/powerpoint/2010/main" val="17571078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19</TotalTime>
  <Words>616</Words>
  <Application>Microsoft Office PowerPoint</Application>
  <PresentationFormat>Ευρεία οθόνη</PresentationFormat>
  <Paragraphs>68</Paragraphs>
  <Slides>18</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18</vt:i4>
      </vt:variant>
    </vt:vector>
  </HeadingPairs>
  <TitlesOfParts>
    <vt:vector size="23" baseType="lpstr">
      <vt:lpstr>Arial</vt:lpstr>
      <vt:lpstr>Calibri</vt:lpstr>
      <vt:lpstr>Century Gothic</vt:lpstr>
      <vt:lpstr>Wingdings 3</vt:lpstr>
      <vt:lpstr>Ιόν</vt:lpstr>
      <vt:lpstr>Διδακτική οικονομικών </vt:lpstr>
      <vt:lpstr>Εισαγωγή στη διδακτική των οικονομικών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Μέθοδοι διδασκαλίας </vt:lpstr>
      <vt:lpstr>Μέθοδοι διδασκαλίας </vt:lpstr>
      <vt:lpstr>Μέθοδοι διδασκαλίας </vt:lpstr>
      <vt:lpstr>Μέθοδοι διδασκαλίας </vt:lpstr>
      <vt:lpstr>Μέθοδοι διδασκαλίας </vt:lpstr>
      <vt:lpstr>Μέθοδοι διδασκαλίας </vt:lpstr>
      <vt:lpstr>Μέθοδοι διδασκαλίας </vt:lpstr>
      <vt:lpstr>Μέθοδοι διδασκαλίας </vt:lpstr>
      <vt:lpstr>Ανήλικοι / Ενήλικοι </vt:lpstr>
      <vt:lpstr>Δυσκολίες και ιδιαιτερότητες στην εκπαίδευση των οικονομικών Ι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Διδακτική οικονομικών </dc:title>
  <dc:creator>Dimitrios Dapontas</dc:creator>
  <cp:lastModifiedBy>Dimitrios Dapontas</cp:lastModifiedBy>
  <cp:revision>5</cp:revision>
  <dcterms:created xsi:type="dcterms:W3CDTF">2017-10-11T14:35:13Z</dcterms:created>
  <dcterms:modified xsi:type="dcterms:W3CDTF">2017-10-13T18:39:39Z</dcterms:modified>
</cp:coreProperties>
</file>