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332" r:id="rId13"/>
    <p:sldId id="333" r:id="rId14"/>
    <p:sldId id="336" r:id="rId15"/>
    <p:sldId id="335" r:id="rId16"/>
    <p:sldId id="268" r:id="rId17"/>
    <p:sldId id="269" r:id="rId18"/>
    <p:sldId id="337" r:id="rId19"/>
    <p:sldId id="270" r:id="rId20"/>
    <p:sldId id="271" r:id="rId21"/>
    <p:sldId id="279" r:id="rId22"/>
    <p:sldId id="280" r:id="rId23"/>
    <p:sldId id="282" r:id="rId24"/>
    <p:sldId id="283" r:id="rId25"/>
    <p:sldId id="284" r:id="rId26"/>
    <p:sldId id="329" r:id="rId27"/>
    <p:sldId id="286" r:id="rId28"/>
    <p:sldId id="287" r:id="rId29"/>
    <p:sldId id="330" r:id="rId30"/>
    <p:sldId id="331" r:id="rId31"/>
    <p:sldId id="288" r:id="rId32"/>
    <p:sldId id="289" r:id="rId33"/>
    <p:sldId id="290" r:id="rId34"/>
    <p:sldId id="338" r:id="rId35"/>
    <p:sldId id="339" r:id="rId36"/>
    <p:sldId id="34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2" r:id="rId58"/>
    <p:sldId id="313" r:id="rId59"/>
    <p:sldId id="314" r:id="rId60"/>
    <p:sldId id="315" r:id="rId61"/>
    <p:sldId id="316" r:id="rId62"/>
    <p:sldId id="317" r:id="rId63"/>
    <p:sldId id="318" r:id="rId64"/>
    <p:sldId id="320" r:id="rId65"/>
    <p:sldId id="321" r:id="rId66"/>
    <p:sldId id="322" r:id="rId67"/>
    <p:sldId id="323" r:id="rId68"/>
    <p:sldId id="324" r:id="rId69"/>
    <p:sldId id="325" r:id="rId70"/>
    <p:sldId id="326" r:id="rId71"/>
    <p:sldId id="327" r:id="rId72"/>
    <p:sldId id="328" r:id="rId73"/>
    <p:sldId id="341" r:id="rId74"/>
    <p:sldId id="342" r:id="rId75"/>
    <p:sldId id="343" r:id="rId7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C034E56D-778A-43CF-874F-16DD54FB0E85}" type="datetimeFigureOut">
              <a:rPr lang="el-GR" smtClean="0"/>
              <a:pPr/>
              <a:t>23/5/2015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041F791-8BB3-40C6-94ED-17F9552F6E29}"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034E56D-778A-43CF-874F-16DD54FB0E85}" type="datetimeFigureOut">
              <a:rPr lang="el-GR" smtClean="0"/>
              <a:pPr/>
              <a:t>23/5/2015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041F791-8BB3-40C6-94ED-17F9552F6E29}"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034E56D-778A-43CF-874F-16DD54FB0E85}" type="datetimeFigureOut">
              <a:rPr lang="el-GR" smtClean="0"/>
              <a:pPr/>
              <a:t>23/5/2015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041F791-8BB3-40C6-94ED-17F9552F6E29}"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034E56D-778A-43CF-874F-16DD54FB0E85}" type="datetimeFigureOut">
              <a:rPr lang="el-GR" smtClean="0"/>
              <a:pPr/>
              <a:t>23/5/2015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041F791-8BB3-40C6-94ED-17F9552F6E29}"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034E56D-778A-43CF-874F-16DD54FB0E85}" type="datetimeFigureOut">
              <a:rPr lang="el-GR" smtClean="0"/>
              <a:pPr/>
              <a:t>23/5/2015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041F791-8BB3-40C6-94ED-17F9552F6E29}"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C034E56D-778A-43CF-874F-16DD54FB0E85}" type="datetimeFigureOut">
              <a:rPr lang="el-GR" smtClean="0"/>
              <a:pPr/>
              <a:t>23/5/2015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041F791-8BB3-40C6-94ED-17F9552F6E29}"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C034E56D-778A-43CF-874F-16DD54FB0E85}" type="datetimeFigureOut">
              <a:rPr lang="el-GR" smtClean="0"/>
              <a:pPr/>
              <a:t>23/5/2015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041F791-8BB3-40C6-94ED-17F9552F6E29}"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C034E56D-778A-43CF-874F-16DD54FB0E85}" type="datetimeFigureOut">
              <a:rPr lang="el-GR" smtClean="0"/>
              <a:pPr/>
              <a:t>23/5/2015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3041F791-8BB3-40C6-94ED-17F9552F6E29}"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034E56D-778A-43CF-874F-16DD54FB0E85}" type="datetimeFigureOut">
              <a:rPr lang="el-GR" smtClean="0"/>
              <a:pPr/>
              <a:t>23/5/2015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041F791-8BB3-40C6-94ED-17F9552F6E29}"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034E56D-778A-43CF-874F-16DD54FB0E85}" type="datetimeFigureOut">
              <a:rPr lang="el-GR" smtClean="0"/>
              <a:pPr/>
              <a:t>23/5/2015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041F791-8BB3-40C6-94ED-17F9552F6E29}"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034E56D-778A-43CF-874F-16DD54FB0E85}" type="datetimeFigureOut">
              <a:rPr lang="el-GR" smtClean="0"/>
              <a:pPr/>
              <a:t>23/5/2015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041F791-8BB3-40C6-94ED-17F9552F6E29}"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34E56D-778A-43CF-874F-16DD54FB0E85}" type="datetimeFigureOut">
              <a:rPr lang="el-GR" smtClean="0"/>
              <a:pPr/>
              <a:t>23/5/2015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41F791-8BB3-40C6-94ED-17F9552F6E29}"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eur-lex.europa.eu/LexUriServ/LexUriServ.do?uri=CELEX:41974A0720(01):EL:HTML" TargetMode="External"/><Relationship Id="rId2" Type="http://schemas.openxmlformats.org/officeDocument/2006/relationships/hyperlink" Target="http://eur-lex.europa.eu/LexUriServ/LexUriServ.do?uri=CELEX:41973A0315(01):EL:HTML"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428605"/>
            <a:ext cx="7772400" cy="1143007"/>
          </a:xfrm>
        </p:spPr>
        <p:txBody>
          <a:bodyPr/>
          <a:lstStyle/>
          <a:p>
            <a:r>
              <a:rPr lang="el-GR" dirty="0" smtClean="0"/>
              <a:t>Περιβαλλοντική Πολιτική</a:t>
            </a:r>
            <a:endParaRPr lang="el-GR" dirty="0"/>
          </a:p>
        </p:txBody>
      </p:sp>
      <p:pic>
        <p:nvPicPr>
          <p:cNvPr id="1027" name="Picture 3" descr="C:\Users\user\Desktop\per.jpg"/>
          <p:cNvPicPr>
            <a:picLocks noChangeAspect="1" noChangeArrowheads="1"/>
          </p:cNvPicPr>
          <p:nvPr/>
        </p:nvPicPr>
        <p:blipFill>
          <a:blip r:embed="rId2"/>
          <a:srcRect/>
          <a:stretch>
            <a:fillRect/>
          </a:stretch>
        </p:blipFill>
        <p:spPr bwMode="auto">
          <a:xfrm>
            <a:off x="0" y="2214554"/>
            <a:ext cx="9144000" cy="3329001"/>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642910" y="285728"/>
            <a:ext cx="8229600" cy="5840435"/>
          </a:xfrm>
        </p:spPr>
        <p:txBody>
          <a:bodyPr>
            <a:noAutofit/>
          </a:bodyPr>
          <a:lstStyle/>
          <a:p>
            <a:pPr algn="just">
              <a:buFont typeface="Wingdings" pitchFamily="2" charset="2"/>
              <a:buChar char="Ø"/>
            </a:pPr>
            <a:r>
              <a:rPr lang="el-GR" sz="2000" dirty="0" smtClean="0"/>
              <a:t>Το </a:t>
            </a:r>
            <a:r>
              <a:rPr lang="el-GR" sz="2000" dirty="0"/>
              <a:t>κόστος της υπερεκμετάλλευσης των φυσικών πόρων υπερβαίνει κατά πολύ τις δαπάνες καθαρισμού, όπως η ανακύκλωση των απορριμμάτων και των μολυσμένων </a:t>
            </a:r>
            <a:r>
              <a:rPr lang="el-GR" sz="2000" dirty="0" smtClean="0"/>
              <a:t>υδάτων. Για να εξασφαλιστεί η καλύτερη χρήση των δημόσιων πόρων και να προληφθούν οι επικαλύψεις μεταξύ των ευρωπαϊκών φορέων οι δαπανηρές έρευνες σε θέματα του περιβάλλοντος  πρέπει να συντονίζονται στα πλαίσια ενός κοινοτικού προγράμματος.</a:t>
            </a:r>
          </a:p>
          <a:p>
            <a:pPr algn="just">
              <a:buFont typeface="Wingdings" pitchFamily="2" charset="2"/>
              <a:buChar char="Ø"/>
            </a:pPr>
            <a:r>
              <a:rPr lang="el-GR" sz="2000" dirty="0" smtClean="0"/>
              <a:t> Από την άλλη πλευρά, οι </a:t>
            </a:r>
            <a:r>
              <a:rPr lang="el-GR" sz="2000" dirty="0"/>
              <a:t>νέες τεχνολογίες του περιβάλλοντος, ονομαζόμενες </a:t>
            </a:r>
            <a:r>
              <a:rPr lang="el-GR" sz="2000" b="1" dirty="0"/>
              <a:t>«καθαρές τεχνολογίες»</a:t>
            </a:r>
            <a:r>
              <a:rPr lang="el-GR" sz="2000" dirty="0"/>
              <a:t> παρουσιάζουν ένα διπλό πλεονέκτημα για την </a:t>
            </a:r>
            <a:r>
              <a:rPr lang="el-GR" sz="2000" dirty="0" smtClean="0"/>
              <a:t>Ευρώπη, γιατί:</a:t>
            </a:r>
          </a:p>
          <a:p>
            <a:pPr marL="514350" indent="-514350" algn="just">
              <a:buFont typeface="+mj-lt"/>
              <a:buAutoNum type="arabicPeriod"/>
            </a:pPr>
            <a:r>
              <a:rPr lang="el-GR" sz="2000" dirty="0" smtClean="0"/>
              <a:t> </a:t>
            </a:r>
            <a:r>
              <a:rPr lang="el-GR" sz="2000" dirty="0"/>
              <a:t>αφενός προλαμβάνουν την παραγωγή αποβλήτων και περιστέλλουν τις εκπομπές ρύπων </a:t>
            </a:r>
            <a:r>
              <a:rPr lang="el-GR" sz="2000" dirty="0" smtClean="0"/>
              <a:t>και </a:t>
            </a:r>
          </a:p>
          <a:p>
            <a:pPr marL="514350" indent="-514350" algn="just">
              <a:buFont typeface="+mj-lt"/>
              <a:buAutoNum type="arabicPeriod"/>
            </a:pPr>
            <a:r>
              <a:rPr lang="el-GR" sz="2000" dirty="0" smtClean="0"/>
              <a:t>αφετέρου</a:t>
            </a:r>
            <a:r>
              <a:rPr lang="el-GR" sz="2000" dirty="0"/>
              <a:t>, ελαχιστοποιούν τη χρησιμοποίηση φυσικών πόρων. </a:t>
            </a:r>
            <a:r>
              <a:rPr lang="el-GR" sz="2000" dirty="0" smtClean="0"/>
              <a:t>Αυξάνοντας </a:t>
            </a:r>
            <a:r>
              <a:rPr lang="el-GR" sz="2000" dirty="0"/>
              <a:t>τη διάρκεια της ζωής των προϊόντων και διευκολύνοντας την ανακύκλωση και </a:t>
            </a:r>
            <a:r>
              <a:rPr lang="el-GR" sz="2000" dirty="0" smtClean="0"/>
              <a:t>επαναχρησιμοποίηση </a:t>
            </a:r>
            <a:r>
              <a:rPr lang="el-GR" sz="2000" dirty="0"/>
              <a:t>τους, οι καθαρές τεχνολογίες μπορούν επίσης να ενθαρρύνουν τις υπηρεσίες διόρθωσης, ανακύκλωσης και ελέγχου, που χρησιμοποιούν πολλή και ειδικευμένη εργασία. </a:t>
            </a:r>
            <a:endParaRPr lang="el-GR" sz="20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85728"/>
            <a:ext cx="7758138" cy="5840435"/>
          </a:xfrm>
        </p:spPr>
        <p:txBody>
          <a:bodyPr>
            <a:normAutofit/>
          </a:bodyPr>
          <a:lstStyle/>
          <a:p>
            <a:pPr algn="just">
              <a:buFont typeface="Wingdings" pitchFamily="2" charset="2"/>
              <a:buChar char="Ø"/>
            </a:pPr>
            <a:r>
              <a:rPr lang="el-GR" sz="2000" dirty="0" smtClean="0"/>
              <a:t> Επίσης ο έλεγχος των κοινών κανόνων απαιτεί την εκπόνηση και εφαρμογή ικανοποιητικών μεθόδων και μέτρων αναγνωρισμένων απ' όλους. </a:t>
            </a:r>
            <a:r>
              <a:rPr lang="el-GR" sz="2000" i="1" u="sng" dirty="0" smtClean="0"/>
              <a:t>Οι στόχοι της κοινής περιβαλλοντικής πολιτικής σχετίζονται, επομένως, με τους στόχους των κοινών πολιτικών για τη βιομηχανία, την ενέργεια, τις μεταφορές και την απασχόληση</a:t>
            </a:r>
            <a:r>
              <a:rPr lang="el-GR" sz="2000" dirty="0" smtClean="0"/>
              <a:t>. </a:t>
            </a:r>
          </a:p>
          <a:p>
            <a:pPr algn="just">
              <a:buFont typeface="Wingdings" pitchFamily="2" charset="2"/>
              <a:buChar char="Ø"/>
            </a:pPr>
            <a:endParaRPr lang="el-GR" sz="2000" dirty="0" smtClean="0"/>
          </a:p>
          <a:p>
            <a:pPr algn="just">
              <a:buFont typeface="Wingdings" pitchFamily="2" charset="2"/>
              <a:buChar char="Ø"/>
            </a:pPr>
            <a:r>
              <a:rPr lang="el-GR" sz="2000" dirty="0" smtClean="0"/>
              <a:t>Τέλος ένα άλλο επείγον ζήτημα κοινής πολιτικής ήταν και είναι  η εξάλειψη των βιομηχανικών και αστικών απορριμμάτων.</a:t>
            </a:r>
          </a:p>
          <a:p>
            <a:pPr marL="514350" indent="-514350" algn="just">
              <a:buNone/>
            </a:pPr>
            <a:endParaRPr lang="el-GR"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Οι βάσεις της κοινής πολιτικής περιβάλλοντος</a:t>
            </a:r>
            <a:endParaRPr lang="el-GR" sz="2400" b="1" dirty="0"/>
          </a:p>
        </p:txBody>
      </p:sp>
      <p:sp>
        <p:nvSpPr>
          <p:cNvPr id="3" name="2 - Θέση περιεχομένου"/>
          <p:cNvSpPr>
            <a:spLocks noGrp="1"/>
          </p:cNvSpPr>
          <p:nvPr>
            <p:ph idx="1"/>
          </p:nvPr>
        </p:nvSpPr>
        <p:spPr/>
        <p:txBody>
          <a:bodyPr>
            <a:normAutofit/>
          </a:bodyPr>
          <a:lstStyle/>
          <a:p>
            <a:pPr algn="just">
              <a:buFont typeface="Wingdings" pitchFamily="2" charset="2"/>
              <a:buChar char="q"/>
            </a:pPr>
            <a:r>
              <a:rPr lang="el-GR" sz="2000" dirty="0" smtClean="0"/>
              <a:t>Παρόλο που, </a:t>
            </a:r>
            <a:r>
              <a:rPr lang="el-GR" sz="2000" dirty="0"/>
              <a:t>η </a:t>
            </a:r>
            <a:r>
              <a:rPr lang="el-GR" sz="2000" dirty="0" smtClean="0"/>
              <a:t>ΕΟΚ </a:t>
            </a:r>
            <a:r>
              <a:rPr lang="el-GR" sz="2000" dirty="0"/>
              <a:t>είχε αρκετά οικονομικά και νομικά επιχειρήματα για να ασχοληθεί με τα περιβαλλοντικά προβλήματα </a:t>
            </a:r>
            <a:r>
              <a:rPr lang="el-GR" sz="2000" b="1" dirty="0" smtClean="0"/>
              <a:t>δεν </a:t>
            </a:r>
            <a:r>
              <a:rPr lang="el-GR" sz="2000" b="1" dirty="0"/>
              <a:t>είχε στην αρχή μια στερεή νομική βάση</a:t>
            </a:r>
            <a:r>
              <a:rPr lang="el-GR" sz="2000" dirty="0"/>
              <a:t> για να το κάνει. </a:t>
            </a:r>
            <a:endParaRPr lang="en-US" sz="2000" dirty="0" smtClean="0"/>
          </a:p>
          <a:p>
            <a:pPr algn="just">
              <a:buFont typeface="Wingdings" pitchFamily="2" charset="2"/>
              <a:buChar char="q"/>
            </a:pPr>
            <a:r>
              <a:rPr lang="el-GR" sz="2000" dirty="0" smtClean="0"/>
              <a:t>Για </a:t>
            </a:r>
            <a:r>
              <a:rPr lang="el-GR" sz="2000" dirty="0"/>
              <a:t>να ορίσει κοινούς στόχους στο πεδίο </a:t>
            </a:r>
            <a:r>
              <a:rPr lang="el-GR" sz="2000" b="1" i="1" dirty="0"/>
              <a:t>της μείωσης των μολύνσεων και των οχλήσεων </a:t>
            </a:r>
            <a:r>
              <a:rPr lang="el-GR" sz="2000" dirty="0"/>
              <a:t>μπορούσε μόνον να αναφερθεί στο άρθρο 2 (EOK), το οποίο ανέθετε στην </a:t>
            </a:r>
            <a:r>
              <a:rPr lang="el-GR" sz="2000" dirty="0" err="1"/>
              <a:t>Kοινότητα</a:t>
            </a:r>
            <a:r>
              <a:rPr lang="el-GR" sz="2000" dirty="0"/>
              <a:t>, μεταξύ άλλων, την αποστολή να επιταχύνει την εξύψωση του βιοτικού επιπέδου των πληθυσμών των κρατών μελών. </a:t>
            </a:r>
            <a:endParaRPr lang="el-GR" sz="2000" dirty="0" smtClean="0"/>
          </a:p>
          <a:p>
            <a:pPr algn="just">
              <a:buFont typeface="Wingdings" pitchFamily="2" charset="2"/>
              <a:buChar char="q"/>
            </a:pPr>
            <a:r>
              <a:rPr lang="el-GR" sz="2000" dirty="0" smtClean="0"/>
              <a:t>Για </a:t>
            </a:r>
            <a:r>
              <a:rPr lang="el-GR" sz="2000" dirty="0"/>
              <a:t>να αναληφθούν επείγουσες </a:t>
            </a:r>
            <a:r>
              <a:rPr lang="el-GR" sz="2000" dirty="0" smtClean="0"/>
              <a:t>δράσεις</a:t>
            </a:r>
            <a:r>
              <a:rPr lang="en-US" sz="2000" dirty="0" smtClean="0"/>
              <a:t>, </a:t>
            </a:r>
            <a:r>
              <a:rPr lang="el-GR" sz="2000" dirty="0" smtClean="0"/>
              <a:t>οι </a:t>
            </a:r>
            <a:r>
              <a:rPr lang="el-GR" sz="2000" dirty="0"/>
              <a:t>κοινοτικές διατάξεις έπρεπε να βασίζονται </a:t>
            </a:r>
            <a:r>
              <a:rPr lang="el-GR" sz="2000" b="1" dirty="0"/>
              <a:t>στο άρθρο 235 της Συνθήκης ΕΟΚ </a:t>
            </a:r>
            <a:r>
              <a:rPr lang="el-GR" sz="2000" dirty="0" smtClean="0"/>
              <a:t>το </a:t>
            </a:r>
            <a:r>
              <a:rPr lang="el-GR" sz="2000" dirty="0"/>
              <a:t>οποίο επέτρεπε ενέργειες σε πεδία στα οποία η Συνθήκη δεν είχε προβλέψει συγκεκριμένες εξουσίες </a:t>
            </a:r>
            <a:r>
              <a:rPr lang="el-GR" sz="2000" dirty="0" smtClean="0"/>
              <a:t>δράσης</a:t>
            </a:r>
            <a:r>
              <a:rPr lang="en-US" sz="2000" dirty="0" smtClean="0"/>
              <a:t>.</a:t>
            </a:r>
            <a:endParaRPr lang="el-GR" sz="20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57166"/>
            <a:ext cx="8229600" cy="5768997"/>
          </a:xfrm>
        </p:spPr>
        <p:txBody>
          <a:bodyPr>
            <a:normAutofit/>
          </a:bodyPr>
          <a:lstStyle/>
          <a:p>
            <a:pPr algn="just"/>
            <a:r>
              <a:rPr lang="el-GR" sz="2000" dirty="0"/>
              <a:t>H νομική βάση της περιβαλλοντικής πολιτικής διευρύνθηκε </a:t>
            </a:r>
            <a:r>
              <a:rPr lang="el-GR" sz="2000" dirty="0" smtClean="0"/>
              <a:t>σημαντικά:</a:t>
            </a:r>
          </a:p>
          <a:p>
            <a:pPr marL="514350" indent="-514350" algn="just">
              <a:buFont typeface="+mj-lt"/>
              <a:buAutoNum type="romanUcPeriod"/>
            </a:pPr>
            <a:r>
              <a:rPr lang="el-GR" sz="2000" dirty="0" smtClean="0"/>
              <a:t> </a:t>
            </a:r>
            <a:r>
              <a:rPr lang="el-GR" sz="2000" dirty="0"/>
              <a:t>Α</a:t>
            </a:r>
            <a:r>
              <a:rPr lang="el-GR" sz="2000" dirty="0" smtClean="0"/>
              <a:t>πό </a:t>
            </a:r>
            <a:r>
              <a:rPr lang="el-GR" sz="2000" dirty="0"/>
              <a:t>την </a:t>
            </a:r>
            <a:r>
              <a:rPr lang="el-GR" sz="2000" dirty="0" smtClean="0"/>
              <a:t>Ενιαία </a:t>
            </a:r>
            <a:r>
              <a:rPr lang="el-GR" sz="2000" dirty="0"/>
              <a:t>Πράξη του 1987 </a:t>
            </a:r>
            <a:endParaRPr lang="el-GR" sz="2000" dirty="0" smtClean="0"/>
          </a:p>
          <a:p>
            <a:pPr marL="514350" indent="-514350" algn="just">
              <a:buFont typeface="+mj-lt"/>
              <a:buAutoNum type="romanUcPeriod"/>
            </a:pPr>
            <a:r>
              <a:rPr lang="el-GR" sz="2000" dirty="0"/>
              <a:t> </a:t>
            </a:r>
            <a:r>
              <a:rPr lang="el-GR" sz="2000" dirty="0" smtClean="0"/>
              <a:t>Από </a:t>
            </a:r>
            <a:r>
              <a:rPr lang="el-GR" sz="2000" dirty="0"/>
              <a:t>τη Συνθήκη του </a:t>
            </a:r>
            <a:r>
              <a:rPr lang="el-GR" sz="2000" dirty="0" smtClean="0"/>
              <a:t>Μάαστριχτ,</a:t>
            </a:r>
          </a:p>
          <a:p>
            <a:pPr marL="514350" indent="-514350" algn="just">
              <a:buFont typeface="+mj-lt"/>
              <a:buAutoNum type="romanUcPeriod"/>
            </a:pPr>
            <a:r>
              <a:rPr lang="el-GR" sz="2000" dirty="0" smtClean="0"/>
              <a:t> </a:t>
            </a:r>
            <a:r>
              <a:rPr lang="el-GR" sz="2000" dirty="0"/>
              <a:t>Η Συνθήκη της Λισαβόνας θέτει την επίτευξη υψηλού επιπέδου προστασίας και βελτίωσης της ποιότητας του περιβάλλοντος μεταξύ των στόχων της Ένωσης (άρθρο 3 ΣΕΕ).</a:t>
            </a:r>
            <a:r>
              <a:rPr lang="el-GR" sz="2000" b="1" dirty="0"/>
              <a:t> </a:t>
            </a:r>
            <a:endParaRPr lang="el-GR" sz="2000" b="1" dirty="0" smtClean="0"/>
          </a:p>
          <a:p>
            <a:pPr marL="514350" indent="-514350" algn="just">
              <a:buNone/>
            </a:pPr>
            <a:r>
              <a:rPr lang="el-GR" sz="2000" b="1" dirty="0" smtClean="0"/>
              <a:t>Σημερινοί στόχοι της κοινής περιβαλλοντικής πολιτικής: </a:t>
            </a:r>
          </a:p>
          <a:p>
            <a:pPr marL="514350" indent="-514350" algn="just">
              <a:buFont typeface="+mj-lt"/>
              <a:buAutoNum type="romanUcPeriod"/>
            </a:pPr>
            <a:r>
              <a:rPr lang="el-GR" sz="2000" dirty="0" smtClean="0"/>
              <a:t>Τη </a:t>
            </a:r>
            <a:r>
              <a:rPr lang="el-GR" sz="2000" dirty="0"/>
              <a:t>διατήρηση, προστασία και βελτίωση της ποιότητας του περιβάλλοντος</a:t>
            </a:r>
            <a:r>
              <a:rPr lang="el-GR" sz="2000" dirty="0" smtClean="0"/>
              <a:t>·</a:t>
            </a:r>
            <a:endParaRPr lang="en-US" sz="2000" dirty="0" smtClean="0"/>
          </a:p>
          <a:p>
            <a:pPr marL="514350" indent="-514350" algn="just">
              <a:buFont typeface="+mj-lt"/>
              <a:buAutoNum type="romanUcPeriod"/>
            </a:pPr>
            <a:r>
              <a:rPr lang="el-GR" sz="2000" dirty="0" smtClean="0"/>
              <a:t> </a:t>
            </a:r>
            <a:r>
              <a:rPr lang="en-US" sz="2000" dirty="0" smtClean="0"/>
              <a:t>T</a:t>
            </a:r>
            <a:r>
              <a:rPr lang="el-GR" sz="2000" dirty="0" smtClean="0"/>
              <a:t>ην </a:t>
            </a:r>
            <a:r>
              <a:rPr lang="el-GR" sz="2000" dirty="0"/>
              <a:t>προστασία της υγείας του ανθρώπου· </a:t>
            </a:r>
            <a:endParaRPr lang="el-GR" sz="2000" dirty="0" smtClean="0"/>
          </a:p>
          <a:p>
            <a:pPr marL="514350" indent="-514350" algn="just">
              <a:buFont typeface="+mj-lt"/>
              <a:buAutoNum type="romanUcPeriod"/>
            </a:pPr>
            <a:r>
              <a:rPr lang="el-GR" sz="2000" dirty="0" smtClean="0"/>
              <a:t>Τη </a:t>
            </a:r>
            <a:r>
              <a:rPr lang="el-GR" sz="2000" dirty="0"/>
              <a:t>συνετή και ορθολογική χρησιμοποίηση των φυσικών πόρων· </a:t>
            </a:r>
            <a:endParaRPr lang="el-GR" sz="2000" dirty="0" smtClean="0"/>
          </a:p>
          <a:p>
            <a:pPr marL="514350" indent="-514350" algn="just">
              <a:buFont typeface="+mj-lt"/>
              <a:buAutoNum type="romanUcPeriod"/>
            </a:pPr>
            <a:r>
              <a:rPr lang="el-GR" sz="2000" dirty="0" smtClean="0"/>
              <a:t> </a:t>
            </a:r>
            <a:r>
              <a:rPr lang="el-GR" sz="2000" dirty="0"/>
              <a:t>Τ</a:t>
            </a:r>
            <a:r>
              <a:rPr lang="el-GR" sz="2000" dirty="0" smtClean="0"/>
              <a:t>ην </a:t>
            </a:r>
            <a:r>
              <a:rPr lang="el-GR" sz="2000" dirty="0"/>
              <a:t>προώθηση, σε διεθνές επίπεδο, μέτρων για την αντιμετώπιση των περιφερειακών ή παγκόσμιων περιβαλλοντικών προβλημάτων, </a:t>
            </a:r>
            <a:endParaRPr lang="el-GR" sz="2000" dirty="0" smtClean="0"/>
          </a:p>
          <a:p>
            <a:pPr marL="514350" indent="-514350" algn="just">
              <a:buFont typeface="+mj-lt"/>
              <a:buAutoNum type="romanUcPeriod"/>
            </a:pPr>
            <a:r>
              <a:rPr lang="el-GR" sz="2000" dirty="0" smtClean="0"/>
              <a:t> </a:t>
            </a:r>
            <a:r>
              <a:rPr lang="en-US" sz="2000" dirty="0" smtClean="0"/>
              <a:t>K</a:t>
            </a:r>
            <a:r>
              <a:rPr lang="el-GR" sz="2000" dirty="0" err="1" smtClean="0"/>
              <a:t>αταπολέμηση</a:t>
            </a:r>
            <a:r>
              <a:rPr lang="el-GR" sz="2000" dirty="0" smtClean="0"/>
              <a:t> </a:t>
            </a:r>
            <a:r>
              <a:rPr lang="el-GR" sz="2000" dirty="0"/>
              <a:t>της αλλαγής του </a:t>
            </a:r>
            <a:r>
              <a:rPr lang="el-GR" sz="2000" dirty="0" smtClean="0"/>
              <a:t>κλίματος.</a:t>
            </a:r>
            <a:endParaRPr lang="el-GR"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85728"/>
            <a:ext cx="8229600" cy="5840435"/>
          </a:xfrm>
        </p:spPr>
        <p:txBody>
          <a:bodyPr>
            <a:normAutofit/>
          </a:bodyPr>
          <a:lstStyle/>
          <a:p>
            <a:pPr algn="just">
              <a:buFont typeface="Wingdings" pitchFamily="2" charset="2"/>
              <a:buChar char="Ø"/>
            </a:pPr>
            <a:r>
              <a:rPr lang="el-GR" sz="2000" dirty="0"/>
              <a:t>Το </a:t>
            </a:r>
            <a:r>
              <a:rPr lang="el-GR" sz="2000" b="1" dirty="0"/>
              <a:t>Ευρωπαϊκό Κοινοβούλιο</a:t>
            </a:r>
            <a:r>
              <a:rPr lang="el-GR" sz="2000" dirty="0"/>
              <a:t> και το </a:t>
            </a:r>
            <a:r>
              <a:rPr lang="el-GR" sz="2000" b="1" dirty="0"/>
              <a:t>Συμβούλιο</a:t>
            </a:r>
            <a:r>
              <a:rPr lang="el-GR" sz="2000" dirty="0"/>
              <a:t>, αποφασίζουν, σύμφωνα με τη </a:t>
            </a:r>
            <a:r>
              <a:rPr lang="el-GR" sz="2000" b="1" dirty="0"/>
              <a:t>συνήθη νομοθετική διαδικασία</a:t>
            </a:r>
            <a:r>
              <a:rPr lang="el-GR" sz="2000" dirty="0"/>
              <a:t> και μετά από διαβούλευση με την </a:t>
            </a:r>
            <a:r>
              <a:rPr lang="el-GR" sz="2000" b="1" dirty="0"/>
              <a:t>Οικονομική και Κοινωνική Επιτροπή και την Επιτροπή των Περιφερειών</a:t>
            </a:r>
            <a:r>
              <a:rPr lang="el-GR" sz="2000" dirty="0"/>
              <a:t>, τις δράσεις που πρέπει να αναλάβει η Ένωση για την υλοποίηση των </a:t>
            </a:r>
            <a:r>
              <a:rPr lang="el-GR" sz="2000" dirty="0" smtClean="0"/>
              <a:t>στόχων.</a:t>
            </a:r>
            <a:r>
              <a:rPr lang="el-GR" sz="2000" dirty="0"/>
              <a:t> </a:t>
            </a:r>
            <a:endParaRPr lang="el-GR" sz="2000" dirty="0" smtClean="0"/>
          </a:p>
          <a:p>
            <a:pPr algn="just">
              <a:buFont typeface="Wingdings" pitchFamily="2" charset="2"/>
              <a:buChar char="Ø"/>
            </a:pPr>
            <a:r>
              <a:rPr lang="el-GR" sz="2000" dirty="0" smtClean="0"/>
              <a:t>Πάντως</a:t>
            </a:r>
            <a:r>
              <a:rPr lang="el-GR" sz="2000" dirty="0"/>
              <a:t>, η </a:t>
            </a:r>
            <a:r>
              <a:rPr lang="el-GR" sz="2000" b="1" dirty="0"/>
              <a:t>ομοφωνία του Συμβουλίου</a:t>
            </a:r>
            <a:r>
              <a:rPr lang="el-GR" sz="2000" dirty="0"/>
              <a:t>, μετά από διαβούλευση με το EK και την ΕOKE απαιτείται για διατάξεις </a:t>
            </a:r>
            <a:r>
              <a:rPr lang="el-GR" sz="2000" dirty="0" smtClean="0"/>
              <a:t>κυρίως: </a:t>
            </a:r>
          </a:p>
          <a:p>
            <a:pPr algn="just">
              <a:buFont typeface="Wingdings" pitchFamily="2" charset="2"/>
              <a:buChar char="ü"/>
            </a:pPr>
            <a:r>
              <a:rPr lang="el-GR" sz="2000" dirty="0" smtClean="0"/>
              <a:t>φορολογικού </a:t>
            </a:r>
            <a:r>
              <a:rPr lang="el-GR" sz="2000" dirty="0"/>
              <a:t>χαρακτήρα</a:t>
            </a:r>
            <a:r>
              <a:rPr lang="el-GR" sz="2000" dirty="0" smtClean="0"/>
              <a:t>,</a:t>
            </a:r>
          </a:p>
          <a:p>
            <a:pPr algn="just">
              <a:buFont typeface="Wingdings" pitchFamily="2" charset="2"/>
              <a:buChar char="ü"/>
            </a:pPr>
            <a:r>
              <a:rPr lang="el-GR" sz="2000" dirty="0" smtClean="0"/>
              <a:t> </a:t>
            </a:r>
            <a:r>
              <a:rPr lang="el-GR" sz="2000" dirty="0"/>
              <a:t>τα μέτρα που αφορούν τη χωροταξία </a:t>
            </a:r>
            <a:endParaRPr lang="el-GR" sz="2000" dirty="0" smtClean="0"/>
          </a:p>
          <a:p>
            <a:pPr algn="just">
              <a:buFont typeface="Wingdings" pitchFamily="2" charset="2"/>
              <a:buChar char="ü"/>
            </a:pPr>
            <a:r>
              <a:rPr lang="el-GR" sz="2000" dirty="0" smtClean="0"/>
              <a:t> </a:t>
            </a:r>
            <a:r>
              <a:rPr lang="el-GR" sz="2000" dirty="0"/>
              <a:t>τα μέτρα που επηρεάζουν αισθητά τον ενεργειακό εφοδιασμό ενός κράτους μέλους. </a:t>
            </a:r>
            <a:endParaRPr lang="el-GR" sz="20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85728"/>
            <a:ext cx="8229600" cy="5840435"/>
          </a:xfrm>
        </p:spPr>
        <p:txBody>
          <a:bodyPr>
            <a:normAutofit fontScale="85000" lnSpcReduction="20000"/>
          </a:bodyPr>
          <a:lstStyle/>
          <a:p>
            <a:pPr algn="just">
              <a:buFont typeface="Wingdings" pitchFamily="2" charset="2"/>
              <a:buChar char="Ø"/>
            </a:pPr>
            <a:r>
              <a:rPr lang="el-GR" sz="2000" dirty="0"/>
              <a:t>Τα κράτη μέλη πρέπει να προβλέπουν αποτελεσματικές και αποτρεπτικές </a:t>
            </a:r>
            <a:r>
              <a:rPr lang="el-GR" sz="2000" b="1" dirty="0"/>
              <a:t>ποινικές κυρώσεις</a:t>
            </a:r>
            <a:r>
              <a:rPr lang="el-GR" sz="2000" dirty="0"/>
              <a:t> στην εθνική νομοθεσία τους σχετικά με τις σοβαρές παραβάσεις του ευρωπαϊκού δικαίου για την προστασία του </a:t>
            </a:r>
            <a:r>
              <a:rPr lang="el-GR" sz="2000" dirty="0" smtClean="0"/>
              <a:t>περιβάλλοντος.</a:t>
            </a:r>
          </a:p>
          <a:p>
            <a:pPr algn="just">
              <a:buFont typeface="Wingdings" pitchFamily="2" charset="2"/>
              <a:buChar char="Ø"/>
            </a:pPr>
            <a:endParaRPr lang="el-GR" sz="2000" dirty="0" smtClean="0"/>
          </a:p>
          <a:p>
            <a:pPr marL="457200" indent="-457200" algn="just">
              <a:buFont typeface="+mj-lt"/>
              <a:buAutoNum type="arabicPeriod"/>
            </a:pPr>
            <a:r>
              <a:rPr lang="el-GR" sz="2000" b="1" dirty="0" smtClean="0"/>
              <a:t>την </a:t>
            </a:r>
            <a:r>
              <a:rPr lang="el-GR" sz="2000" b="1" dirty="0"/>
              <a:t>απόρριψη, εκπομπή ή εισαγωγή υλικών ή </a:t>
            </a:r>
            <a:r>
              <a:rPr lang="el-GR" sz="2000" b="1" dirty="0" err="1"/>
              <a:t>ιοντίζουσας</a:t>
            </a:r>
            <a:r>
              <a:rPr lang="el-GR" sz="2000" b="1" dirty="0"/>
              <a:t> ακτινοβολίας στον αέρα</a:t>
            </a:r>
            <a:r>
              <a:rPr lang="el-GR" sz="2000" dirty="0"/>
              <a:t>, το έδαφος ή το νερό, που προκαλεί ή ενδέχεται να προκαλέσει το θάνατο ή σοβαρές σωματικές βλάβες, σε πρόσωπα, ή ουσιαστικές βλάβες, στην ποιότητα του αέρα, του εδάφους, του νερού ή στα ζώα ή τα φυτά· </a:t>
            </a:r>
            <a:endParaRPr lang="el-GR" sz="2000" dirty="0" smtClean="0"/>
          </a:p>
          <a:p>
            <a:pPr marL="457200" indent="-457200" algn="just">
              <a:buFont typeface="+mj-lt"/>
              <a:buAutoNum type="arabicPeriod"/>
            </a:pPr>
            <a:r>
              <a:rPr lang="el-GR" sz="2000" b="1" dirty="0" smtClean="0"/>
              <a:t>τη </a:t>
            </a:r>
            <a:r>
              <a:rPr lang="el-GR" sz="2000" b="1" dirty="0"/>
              <a:t>συλλογή ή διάθεση αποβλήτων</a:t>
            </a:r>
            <a:r>
              <a:rPr lang="el-GR" sz="2000" dirty="0"/>
              <a:t>, που προκαλούν ή ενδέχεται να προκαλέσουν τον θάνατο ή σοβαρές σωματικές βλάβες, σε πρόσωπα, ή ουσιαστικές βλάβες, στην ποιότητα του αέρα, του εδάφους ή του νερού, ή στα ζώα ή τα φυτά</a:t>
            </a:r>
            <a:r>
              <a:rPr lang="el-GR" sz="2000" dirty="0" smtClean="0"/>
              <a:t>·</a:t>
            </a:r>
          </a:p>
          <a:p>
            <a:pPr marL="457200" indent="-457200" algn="just">
              <a:buFont typeface="+mj-lt"/>
              <a:buAutoNum type="arabicPeriod"/>
            </a:pPr>
            <a:r>
              <a:rPr lang="el-GR" sz="2000" dirty="0" smtClean="0"/>
              <a:t> την </a:t>
            </a:r>
            <a:r>
              <a:rPr lang="el-GR" sz="2000" dirty="0"/>
              <a:t>αποστολή τέτοιων αποβλήτων· </a:t>
            </a:r>
            <a:endParaRPr lang="el-GR" sz="2000" dirty="0" smtClean="0"/>
          </a:p>
          <a:p>
            <a:pPr marL="457200" indent="-457200" algn="just">
              <a:buFont typeface="+mj-lt"/>
              <a:buAutoNum type="arabicPeriod"/>
            </a:pPr>
            <a:r>
              <a:rPr lang="el-GR" sz="2000" b="1" dirty="0" smtClean="0"/>
              <a:t>τη </a:t>
            </a:r>
            <a:r>
              <a:rPr lang="el-GR" sz="2000" b="1" dirty="0"/>
              <a:t>λειτουργία μονάδας</a:t>
            </a:r>
            <a:r>
              <a:rPr lang="el-GR" sz="2000" dirty="0"/>
              <a:t>, η οποία εκτελεί επικίνδυνες δραστηριότητες ή στην οποία αποθηκεύονται ή χρησιμοποιούνται επικίνδυνες ουσίες ή παρασκευάσματα· </a:t>
            </a:r>
            <a:endParaRPr lang="el-GR" sz="2000" dirty="0" smtClean="0"/>
          </a:p>
          <a:p>
            <a:pPr marL="457200" indent="-457200" algn="just">
              <a:buFont typeface="+mj-lt"/>
              <a:buAutoNum type="arabicPeriod"/>
            </a:pPr>
            <a:r>
              <a:rPr lang="el-GR" sz="2000" b="1" dirty="0" smtClean="0"/>
              <a:t> </a:t>
            </a:r>
            <a:r>
              <a:rPr lang="el-GR" sz="2000" b="1" dirty="0"/>
              <a:t>την παραγωγή ή διάθεση πυρηνικών υλικών ή άλλων επικινδύνων ραδιενεργών ουσιών</a:t>
            </a:r>
            <a:r>
              <a:rPr lang="el-GR" sz="2000" b="1" dirty="0" smtClean="0"/>
              <a:t>·</a:t>
            </a:r>
          </a:p>
          <a:p>
            <a:pPr marL="457200" indent="-457200" algn="just">
              <a:buFont typeface="+mj-lt"/>
              <a:buAutoNum type="arabicPeriod"/>
            </a:pPr>
            <a:r>
              <a:rPr lang="el-GR" sz="2000" dirty="0" smtClean="0"/>
              <a:t> </a:t>
            </a:r>
            <a:r>
              <a:rPr lang="el-GR" sz="2000" b="1" dirty="0" smtClean="0"/>
              <a:t>τη </a:t>
            </a:r>
            <a:r>
              <a:rPr lang="el-GR" sz="2000" b="1" dirty="0"/>
              <a:t>θανάτωση ή τη σύλληψη </a:t>
            </a:r>
            <a:r>
              <a:rPr lang="el-GR" sz="2000" dirty="0"/>
              <a:t>προστατευόμενων ειδών της άγριας χλωρίδας ή πανίδας</a:t>
            </a:r>
            <a:r>
              <a:rPr lang="el-GR" sz="2000" dirty="0" smtClean="0"/>
              <a:t>·</a:t>
            </a:r>
          </a:p>
          <a:p>
            <a:pPr marL="457200" indent="-457200" algn="just">
              <a:buFont typeface="+mj-lt"/>
              <a:buAutoNum type="arabicPeriod"/>
            </a:pPr>
            <a:r>
              <a:rPr lang="el-GR" sz="2000" dirty="0" smtClean="0"/>
              <a:t> </a:t>
            </a:r>
            <a:r>
              <a:rPr lang="el-GR" sz="2000" b="1" dirty="0"/>
              <a:t>την εμπορία προστατευόμενων ειδών άγριας πανίδας </a:t>
            </a:r>
            <a:r>
              <a:rPr lang="el-GR" sz="2000" dirty="0"/>
              <a:t>ή χλωρίδας ή μερών ή παραγώγων αυτών· </a:t>
            </a:r>
          </a:p>
          <a:p>
            <a:pPr marL="457200" indent="-457200" algn="just">
              <a:buFont typeface="+mj-lt"/>
              <a:buAutoNum type="arabicPeriod"/>
            </a:pPr>
            <a:r>
              <a:rPr lang="el-GR" sz="2000" b="1" dirty="0" smtClean="0"/>
              <a:t> </a:t>
            </a:r>
            <a:r>
              <a:rPr lang="el-GR" sz="2000" b="1" dirty="0"/>
              <a:t>την ουσιαστική υποβάθμιση οικολογικού ενδιαιτήματος</a:t>
            </a:r>
            <a:r>
              <a:rPr lang="el-GR" sz="2000" dirty="0"/>
              <a:t> εντός προστατευόμενης περιοχής· </a:t>
            </a:r>
          </a:p>
          <a:p>
            <a:pPr marL="457200" indent="-457200" algn="just">
              <a:buFont typeface="+mj-lt"/>
              <a:buAutoNum type="arabicPeriod"/>
            </a:pPr>
            <a:r>
              <a:rPr lang="el-GR" sz="2000" b="1" dirty="0" smtClean="0"/>
              <a:t>την </a:t>
            </a:r>
            <a:r>
              <a:rPr lang="el-GR" sz="2000" b="1" dirty="0"/>
              <a:t>παραγωγή ή διάθεση στην αγορά ή τη χρήση ουσιών που καταστρέφουν τη στιβάδα του όζοντος.</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Η Κοινή στρατηγική για βιώσιμη ανάπτυξη</a:t>
            </a:r>
            <a:endParaRPr lang="el-GR" sz="2400" b="1" dirty="0"/>
          </a:p>
        </p:txBody>
      </p:sp>
      <p:sp>
        <p:nvSpPr>
          <p:cNvPr id="3" name="2 - Θέση περιεχομένου"/>
          <p:cNvSpPr>
            <a:spLocks noGrp="1"/>
          </p:cNvSpPr>
          <p:nvPr>
            <p:ph idx="1"/>
          </p:nvPr>
        </p:nvSpPr>
        <p:spPr/>
        <p:txBody>
          <a:bodyPr>
            <a:normAutofit/>
          </a:bodyPr>
          <a:lstStyle/>
          <a:p>
            <a:pPr algn="just"/>
            <a:r>
              <a:rPr lang="el-GR" sz="2000" dirty="0" smtClean="0"/>
              <a:t>Ο κύριος στόχος του  ευρωπαϊκού περιβαλλοντικού προγράμματος είναι η βιώσιμη ανάπτυξη ή αλλιώς ανάπτυξη με διάρκεια. Μια ανάπτυξη που αντιμετωπίζει τα τωρινά προβλήματα αλλά δεν υποθηκεύει τις δυνατότητες για ανάπτυξη των μελλοντικών γενεών..</a:t>
            </a:r>
          </a:p>
          <a:p>
            <a:pPr algn="just"/>
            <a:r>
              <a:rPr lang="el-GR" sz="2000" dirty="0" smtClean="0"/>
              <a:t>Στόχος είναι η δημιουργία μιας μακροπρόθεσμης οικονομικής ανάπτυξης με σταθερά κέρδη για την ένωση άλλα και για τον υπόλοιπο κόσμο.</a:t>
            </a:r>
          </a:p>
          <a:p>
            <a:pPr algn="just"/>
            <a:r>
              <a:rPr lang="el-GR" sz="2000" dirty="0" smtClean="0"/>
              <a:t>Η κοινή στρατηγική για την βιώσιμη ανάπτυξη προτάθηκε από την επιτροπή και εγκρίθηκε από το Συμβούλιο Γκέτεμποργκ (Ιούνιος 2001)</a:t>
            </a:r>
            <a:endParaRPr lang="el-GR" sz="2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Τρία βασικά στοιχεία της Κοινής βιώσιμης ανάπτυξης:</a:t>
            </a:r>
            <a:endParaRPr lang="el-GR" sz="2400" b="1" dirty="0"/>
          </a:p>
        </p:txBody>
      </p:sp>
      <p:sp>
        <p:nvSpPr>
          <p:cNvPr id="3" name="2 - Θέση περιεχομένου"/>
          <p:cNvSpPr>
            <a:spLocks noGrp="1"/>
          </p:cNvSpPr>
          <p:nvPr>
            <p:ph idx="1"/>
          </p:nvPr>
        </p:nvSpPr>
        <p:spPr/>
        <p:txBody>
          <a:bodyPr>
            <a:normAutofit/>
          </a:bodyPr>
          <a:lstStyle/>
          <a:p>
            <a:pPr marL="514350" indent="-514350" algn="just">
              <a:buFont typeface="+mj-lt"/>
              <a:buAutoNum type="arabicPeriod"/>
            </a:pPr>
            <a:r>
              <a:rPr lang="el-GR" sz="2000" dirty="0"/>
              <a:t> </a:t>
            </a:r>
            <a:r>
              <a:rPr lang="el-GR" sz="2000" b="1" dirty="0"/>
              <a:t>Σ</a:t>
            </a:r>
            <a:r>
              <a:rPr lang="el-GR" sz="2000" b="1" dirty="0" smtClean="0"/>
              <a:t>υντονισμένη </a:t>
            </a:r>
            <a:r>
              <a:rPr lang="el-GR" sz="2000" b="1" dirty="0"/>
              <a:t>ανάπτυξη όλων των κοινών πολιτικών</a:t>
            </a:r>
            <a:r>
              <a:rPr lang="el-GR" sz="2000" dirty="0"/>
              <a:t> που αφορούν τις οικονομικές, τις περιβαλλοντικές και τις κοινωνικές πτυχές της ανάπτυξης, οι οποίες πρέπει να έχουν ως βασικό στόχο τη βιώσιμη ανάπτυξη·</a:t>
            </a:r>
          </a:p>
          <a:p>
            <a:pPr marL="514350" indent="-514350" algn="just">
              <a:buFont typeface="+mj-lt"/>
              <a:buAutoNum type="arabicPeriod"/>
            </a:pPr>
            <a:r>
              <a:rPr lang="el-GR" sz="2000" dirty="0"/>
              <a:t> </a:t>
            </a:r>
            <a:r>
              <a:rPr lang="el-GR" sz="2000" b="1" dirty="0" smtClean="0"/>
              <a:t>Μια </a:t>
            </a:r>
            <a:r>
              <a:rPr lang="el-GR" sz="2000" b="1" dirty="0"/>
              <a:t>δέσμη στόχων προτεραιότητας</a:t>
            </a:r>
            <a:r>
              <a:rPr lang="el-GR" sz="2000" dirty="0"/>
              <a:t> για τον περιορισμό της αλλαγής του κλίματος και την αύξηση της χρήσης καθαρών πηγών ενέργειας, τον περιορισμό των κινδύνων για τη δημόσια υγεία, τη διαχείριση των φυσικών πόρων με πιο υπεύθυνο τρόπο, τη βελτίωση των συστημάτων μεταφορών και την καλύτερη διαχείριση του εδάφους·</a:t>
            </a:r>
          </a:p>
          <a:p>
            <a:pPr marL="514350" indent="-514350" algn="just">
              <a:buFont typeface="+mj-lt"/>
              <a:buAutoNum type="arabicPeriod"/>
            </a:pPr>
            <a:r>
              <a:rPr lang="el-GR" sz="2000" dirty="0"/>
              <a:t> </a:t>
            </a:r>
            <a:r>
              <a:rPr lang="el-GR" sz="2000" b="1" dirty="0"/>
              <a:t>Μ</a:t>
            </a:r>
            <a:r>
              <a:rPr lang="el-GR" sz="2000" b="1" dirty="0" smtClean="0"/>
              <a:t>έτρα </a:t>
            </a:r>
            <a:r>
              <a:rPr lang="el-GR" sz="2000" b="1" dirty="0"/>
              <a:t>εφαρμογής</a:t>
            </a:r>
            <a:r>
              <a:rPr lang="el-GR" sz="2000" dirty="0"/>
              <a:t> και παρακολούθησης της στρατηγικής σε κάθε εαρινή σύνοδο του Ευρωπαϊκού Συμβουλίου (διαδικασία του Κάρντιφ που ξεκίνησε το 1998).</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Το έκτο κοινοτικό πρόγραμμα 2001-2012</a:t>
            </a:r>
            <a:endParaRPr lang="el-GR" sz="2400" b="1" dirty="0"/>
          </a:p>
        </p:txBody>
      </p:sp>
      <p:sp>
        <p:nvSpPr>
          <p:cNvPr id="3" name="2 - Θέση περιεχομένου"/>
          <p:cNvSpPr>
            <a:spLocks noGrp="1"/>
          </p:cNvSpPr>
          <p:nvPr>
            <p:ph idx="1"/>
          </p:nvPr>
        </p:nvSpPr>
        <p:spPr/>
        <p:txBody>
          <a:bodyPr>
            <a:normAutofit/>
          </a:bodyPr>
          <a:lstStyle/>
          <a:p>
            <a:pPr algn="just"/>
            <a:r>
              <a:rPr lang="el-GR" sz="2000" b="1" dirty="0" smtClean="0"/>
              <a:t>Προσπάθειες για την αντιμετώπιση της αλλαγής του κλίματος</a:t>
            </a:r>
            <a:r>
              <a:rPr lang="el-GR" sz="2000" dirty="0" smtClean="0"/>
              <a:t>, χάρη στη μείωση των εκπομπών στην κοινότητα κατά 8% έως το 2008-2012 και κατά 20-40% έως το 2020 μέσω διαρθρωτικών αλλαγών και προσπαθειών για εξοικονόμηση ενέργειας.</a:t>
            </a:r>
          </a:p>
          <a:p>
            <a:pPr algn="just"/>
            <a:r>
              <a:rPr lang="el-GR" sz="2000" b="1" dirty="0" smtClean="0"/>
              <a:t>Φύση και βιοποικιλότητα</a:t>
            </a:r>
            <a:r>
              <a:rPr lang="el-GR" sz="2000" dirty="0" smtClean="0"/>
              <a:t>, ιδίως συμπλήρωση του δικτύου </a:t>
            </a:r>
            <a:r>
              <a:rPr lang="en-US" sz="2000" dirty="0" err="1" smtClean="0"/>
              <a:t>Natura</a:t>
            </a:r>
            <a:r>
              <a:rPr lang="en-US" sz="2000" dirty="0" smtClean="0"/>
              <a:t> 2000</a:t>
            </a:r>
            <a:r>
              <a:rPr lang="el-GR" sz="2000" dirty="0" smtClean="0"/>
              <a:t>για να αποτραπούν οι κίνδυνοι που απειλούν την βιωσιμότητα πολλών ειδών και τη διατήρηση των </a:t>
            </a:r>
            <a:r>
              <a:rPr lang="el-GR" sz="2000" dirty="0" err="1" smtClean="0"/>
              <a:t>οικοτόπων</a:t>
            </a:r>
            <a:r>
              <a:rPr lang="el-GR" sz="2000" dirty="0" smtClean="0"/>
              <a:t> τους.</a:t>
            </a:r>
          </a:p>
          <a:p>
            <a:pPr algn="just"/>
            <a:r>
              <a:rPr lang="el-GR" sz="2000" b="1" dirty="0" smtClean="0"/>
              <a:t>Περιβάλλον και υγεία,</a:t>
            </a:r>
            <a:r>
              <a:rPr lang="el-GR" sz="2000" dirty="0" smtClean="0"/>
              <a:t> απαιτούν την πλήρη αναμόρφωση του κοινοτικού συστήματος διαχείρισης των κινδύνων που προκαλούνται από χημικές ουσίες .</a:t>
            </a:r>
          </a:p>
          <a:p>
            <a:pPr algn="just"/>
            <a:r>
              <a:rPr lang="el-GR" sz="2000" b="1" dirty="0" smtClean="0"/>
              <a:t>Βιώσιμη χρήση των φυσικών πόρων, </a:t>
            </a:r>
            <a:r>
              <a:rPr lang="el-GR" sz="2000" dirty="0" smtClean="0"/>
              <a:t>με την ενθάρρυνση της ανακύκλωσης και την πρόληψη δημιουργίας αποβλήτων.</a:t>
            </a:r>
            <a:endParaRPr lang="el-GR" sz="2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Το Έβδομο κοινοτικό πρόγραμμα για το περιβάλλον έως το 2020/Ευημερία </a:t>
            </a:r>
            <a:r>
              <a:rPr lang="el-GR" sz="2400" b="1" dirty="0" err="1" smtClean="0"/>
              <a:t>εντος</a:t>
            </a:r>
            <a:r>
              <a:rPr lang="el-GR" sz="2400" b="1" dirty="0" smtClean="0"/>
              <a:t> των ορίων του πλανήτη μας</a:t>
            </a:r>
            <a:endParaRPr lang="el-GR" sz="2400" b="1" dirty="0"/>
          </a:p>
        </p:txBody>
      </p:sp>
      <p:sp>
        <p:nvSpPr>
          <p:cNvPr id="3" name="2 - Θέση περιεχομένου"/>
          <p:cNvSpPr>
            <a:spLocks noGrp="1"/>
          </p:cNvSpPr>
          <p:nvPr>
            <p:ph idx="1"/>
          </p:nvPr>
        </p:nvSpPr>
        <p:spPr/>
        <p:txBody>
          <a:bodyPr>
            <a:normAutofit fontScale="55000" lnSpcReduction="20000"/>
          </a:bodyPr>
          <a:lstStyle/>
          <a:p>
            <a:pPr marL="571500" indent="-571500" algn="just">
              <a:buFont typeface="+mj-lt"/>
              <a:buAutoNum type="romanUcPeriod"/>
            </a:pPr>
            <a:r>
              <a:rPr lang="el-GR" dirty="0" smtClean="0"/>
              <a:t>προστασία</a:t>
            </a:r>
            <a:r>
              <a:rPr lang="el-GR" dirty="0"/>
              <a:t>, διατήρηση και ενίσχυση του φυσικού κεφαλαίου της Ένωσης·</a:t>
            </a:r>
          </a:p>
          <a:p>
            <a:pPr marL="571500" indent="-571500" algn="just">
              <a:buFont typeface="+mj-lt"/>
              <a:buAutoNum type="romanUcPeriod"/>
            </a:pPr>
            <a:r>
              <a:rPr lang="el-GR" dirty="0" smtClean="0"/>
              <a:t> </a:t>
            </a:r>
            <a:r>
              <a:rPr lang="el-GR" dirty="0"/>
              <a:t>μετατροπή της Ένωσης σε μια πράσινη και ανταγωνιστική οικονομία χαμηλών επιπέδων ανθρακούχων εκπομπών και αποδοτικής χρήσης των πόρων·</a:t>
            </a:r>
          </a:p>
          <a:p>
            <a:pPr marL="571500" indent="-571500" algn="just">
              <a:buFont typeface="+mj-lt"/>
              <a:buAutoNum type="romanUcPeriod"/>
            </a:pPr>
            <a:r>
              <a:rPr lang="el-GR" dirty="0" smtClean="0"/>
              <a:t> </a:t>
            </a:r>
            <a:r>
              <a:rPr lang="el-GR" dirty="0"/>
              <a:t>προστασία των πολιτών της Ένωσης από περιβαλλοντικές πιέσεις και κινδύνους για την υγεία και την ευημερία·</a:t>
            </a:r>
          </a:p>
          <a:p>
            <a:pPr marL="571500" indent="-571500" algn="just">
              <a:buFont typeface="+mj-lt"/>
              <a:buAutoNum type="romanUcPeriod"/>
            </a:pPr>
            <a:r>
              <a:rPr lang="el-GR" dirty="0" smtClean="0"/>
              <a:t> </a:t>
            </a:r>
            <a:r>
              <a:rPr lang="el-GR" dirty="0"/>
              <a:t>μεγιστοποίηση των οφελών της περιβαλλοντικής νομοθεσίας της Ένωσης μέσω βελτίωσης της εφαρμογής·</a:t>
            </a:r>
          </a:p>
          <a:p>
            <a:pPr marL="571500" indent="-571500" algn="just">
              <a:buFont typeface="+mj-lt"/>
              <a:buAutoNum type="romanUcPeriod"/>
            </a:pPr>
            <a:r>
              <a:rPr lang="el-GR" dirty="0" smtClean="0"/>
              <a:t> </a:t>
            </a:r>
            <a:r>
              <a:rPr lang="el-GR" dirty="0"/>
              <a:t>βελτίωση της βάσης γνώσεων και αποδεικτικών στοιχείων για την περιβαλλοντική πολιτική της Ένωσης·</a:t>
            </a:r>
          </a:p>
          <a:p>
            <a:pPr marL="571500" indent="-571500" algn="just">
              <a:buFont typeface="+mj-lt"/>
              <a:buAutoNum type="romanUcPeriod"/>
            </a:pPr>
            <a:r>
              <a:rPr lang="el-GR" dirty="0" smtClean="0"/>
              <a:t> </a:t>
            </a:r>
            <a:r>
              <a:rPr lang="el-GR" dirty="0"/>
              <a:t>διασφάλιση των επενδύσεων στην περιβαλλοντική και την κλιματική πολιτική και αντιμετώπιση του περιβαλλοντικού εξωτερικού κόστους·</a:t>
            </a:r>
          </a:p>
          <a:p>
            <a:pPr marL="571500" indent="-571500" algn="just">
              <a:buFont typeface="+mj-lt"/>
              <a:buAutoNum type="romanUcPeriod"/>
            </a:pPr>
            <a:r>
              <a:rPr lang="el-GR" dirty="0" smtClean="0"/>
              <a:t> </a:t>
            </a:r>
            <a:r>
              <a:rPr lang="el-GR" dirty="0"/>
              <a:t>βελτίωση της ενσωμάτωσης της περιβαλλοντικής διάστασης και της συνοχής των πολιτικών·</a:t>
            </a:r>
          </a:p>
          <a:p>
            <a:pPr marL="571500" indent="-571500" algn="just">
              <a:buFont typeface="+mj-lt"/>
              <a:buAutoNum type="romanUcPeriod"/>
            </a:pPr>
            <a:r>
              <a:rPr lang="el-GR" dirty="0" smtClean="0"/>
              <a:t> </a:t>
            </a:r>
            <a:r>
              <a:rPr lang="el-GR" dirty="0"/>
              <a:t>ενίσχυση της βιωσιμότητας των πόλεων της Ένωσης·</a:t>
            </a:r>
          </a:p>
          <a:p>
            <a:pPr marL="571500" indent="-571500" algn="just">
              <a:buFont typeface="+mj-lt"/>
              <a:buAutoNum type="romanUcPeriod"/>
            </a:pPr>
            <a:r>
              <a:rPr lang="el-GR" dirty="0" smtClean="0"/>
              <a:t> </a:t>
            </a:r>
            <a:r>
              <a:rPr lang="el-GR" dirty="0"/>
              <a:t>αύξηση της αποτελεσματικότητας της Ένωσης όσον αφορά την αντιμετώπιση διεθνών περιβαλλοντικών και κλιματικών προκλήσεων,</a:t>
            </a:r>
          </a:p>
          <a:p>
            <a:pPr marL="571500" indent="-571500" algn="just">
              <a:buFont typeface="+mj-lt"/>
              <a:buAutoNum type="romanUcPeriod"/>
            </a:pP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smtClean="0">
                <a:cs typeface="Arabic Typesetting" pitchFamily="66" charset="-78"/>
              </a:rPr>
              <a:t>Εισαγωγή </a:t>
            </a:r>
            <a:endParaRPr lang="el-GR" sz="2800" b="1" dirty="0">
              <a:cs typeface="Arabic Typesetting" pitchFamily="66" charset="-78"/>
            </a:endParaRPr>
          </a:p>
        </p:txBody>
      </p:sp>
      <p:sp>
        <p:nvSpPr>
          <p:cNvPr id="3" name="2 - Θέση περιεχομένου"/>
          <p:cNvSpPr>
            <a:spLocks noGrp="1"/>
          </p:cNvSpPr>
          <p:nvPr>
            <p:ph idx="1"/>
          </p:nvPr>
        </p:nvSpPr>
        <p:spPr/>
        <p:txBody>
          <a:bodyPr>
            <a:normAutofit/>
          </a:bodyPr>
          <a:lstStyle/>
          <a:p>
            <a:pPr algn="just">
              <a:buNone/>
            </a:pPr>
            <a:r>
              <a:rPr lang="el-GR" sz="2000" dirty="0" smtClean="0"/>
              <a:t>      Μέχρι </a:t>
            </a:r>
            <a:r>
              <a:rPr lang="el-GR" sz="2000" dirty="0"/>
              <a:t>το τέλος της δεκαετίας του 60, καμία ευρωπαϊκή χώρα δεν είχε μία καθορισμένη πολιτική για το περιβάλλον. </a:t>
            </a:r>
            <a:endParaRPr lang="el-GR" sz="2000" dirty="0" smtClean="0"/>
          </a:p>
          <a:p>
            <a:pPr algn="just">
              <a:buFont typeface="Wingdings" pitchFamily="2" charset="2"/>
              <a:buChar char="Ø"/>
            </a:pPr>
            <a:r>
              <a:rPr lang="el-GR" sz="2000" dirty="0" smtClean="0"/>
              <a:t>O</a:t>
            </a:r>
            <a:r>
              <a:rPr lang="el-GR" sz="2000" dirty="0"/>
              <a:t> φοιτητικός αναβρασμός του </a:t>
            </a:r>
            <a:r>
              <a:rPr lang="el-GR" sz="2000" dirty="0" err="1"/>
              <a:t>Mαΐου</a:t>
            </a:r>
            <a:r>
              <a:rPr lang="el-GR" sz="2000" dirty="0"/>
              <a:t> </a:t>
            </a:r>
            <a:r>
              <a:rPr lang="el-GR" sz="2000" dirty="0" smtClean="0"/>
              <a:t>1968 στη </a:t>
            </a:r>
            <a:r>
              <a:rPr lang="el-GR" sz="2000" dirty="0"/>
              <a:t>Γαλλία και τη Γερμανία, </a:t>
            </a:r>
            <a:endParaRPr lang="el-GR" sz="2000" dirty="0" smtClean="0"/>
          </a:p>
          <a:p>
            <a:pPr algn="just">
              <a:buFont typeface="Wingdings" pitchFamily="2" charset="2"/>
              <a:buChar char="Ø"/>
            </a:pPr>
            <a:r>
              <a:rPr lang="el-GR" sz="2000" dirty="0" smtClean="0"/>
              <a:t>Η</a:t>
            </a:r>
            <a:r>
              <a:rPr lang="el-GR" sz="2000" dirty="0"/>
              <a:t> Διάσκεψη των </a:t>
            </a:r>
            <a:r>
              <a:rPr lang="el-GR" sz="2000" dirty="0" smtClean="0"/>
              <a:t>Ηνωμένων Εθνών</a:t>
            </a:r>
            <a:r>
              <a:rPr lang="el-GR" sz="2000" dirty="0"/>
              <a:t> για το ανθρώπινο περιβάλλον, η οποία έγινε στη Στοκχόλμη τον </a:t>
            </a:r>
            <a:r>
              <a:rPr lang="el-GR" sz="2000" dirty="0" smtClean="0"/>
              <a:t>Ιούνιο </a:t>
            </a:r>
            <a:r>
              <a:rPr lang="el-GR" sz="2000" dirty="0"/>
              <a:t>του 1972</a:t>
            </a:r>
            <a:r>
              <a:rPr lang="el-GR" sz="2000" dirty="0" smtClean="0"/>
              <a:t>,</a:t>
            </a:r>
          </a:p>
          <a:p>
            <a:pPr algn="just">
              <a:buFont typeface="Wingdings" pitchFamily="2" charset="2"/>
              <a:buChar char="Ø"/>
            </a:pPr>
            <a:r>
              <a:rPr lang="el-GR" sz="2000" dirty="0" smtClean="0"/>
              <a:t> </a:t>
            </a:r>
            <a:r>
              <a:rPr lang="el-GR" sz="2000" dirty="0"/>
              <a:t>και η δημοσίευση, τότε, της έκθεσης του </a:t>
            </a:r>
            <a:r>
              <a:rPr lang="el-GR" sz="2000" dirty="0" smtClean="0"/>
              <a:t>Ομίλου </a:t>
            </a:r>
            <a:r>
              <a:rPr lang="el-GR" sz="2000" dirty="0"/>
              <a:t>της </a:t>
            </a:r>
            <a:r>
              <a:rPr lang="el-GR" sz="2000" dirty="0" smtClean="0"/>
              <a:t>Ρώμης</a:t>
            </a:r>
            <a:r>
              <a:rPr lang="el-GR" sz="2000" dirty="0"/>
              <a:t> για «τα όρια της ανάπτυξης», ήταν τα γεγονότα εκείνα που ανησύχησαν την ευρωπαϊκή κοινή γνώμη για </a:t>
            </a:r>
            <a:r>
              <a:rPr lang="el-GR" sz="2000" b="1" dirty="0"/>
              <a:t>τα οικολογικά προβλήματα της οικονομικής ανάπτυξης</a:t>
            </a:r>
            <a:r>
              <a:rPr lang="el-GR" sz="2000" dirty="0"/>
              <a:t> και έθεσαν σε αμφισβήτηση την ιεραρχία των αξιών της «κοινωνίας της </a:t>
            </a:r>
            <a:r>
              <a:rPr lang="el-GR" sz="2000" dirty="0" smtClean="0"/>
              <a:t>κατανάλωσης».</a:t>
            </a:r>
          </a:p>
          <a:p>
            <a:pPr algn="just">
              <a:buNone/>
            </a:pPr>
            <a:r>
              <a:rPr lang="el-GR" sz="2000" b="1" i="1" u="sng" dirty="0" smtClean="0"/>
              <a:t>Οι κυβερνήσεις των κρατών-</a:t>
            </a:r>
            <a:r>
              <a:rPr lang="en-US" sz="2000" b="1" i="1" u="sng" dirty="0" smtClean="0"/>
              <a:t> </a:t>
            </a:r>
            <a:r>
              <a:rPr lang="el-GR" sz="2000" b="1" i="1" u="sng" dirty="0" smtClean="0"/>
              <a:t>μελών κατανόησαν καθυστερημένα ότι έπρεπε να δημιουργήσουν μια δικλείδα ασφάλειας από κοινού όμως και όχι ξεχωριστά..</a:t>
            </a:r>
            <a:endParaRPr lang="el-GR" sz="2000" b="1" i="1" u="sng"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700" b="1" dirty="0" smtClean="0"/>
              <a:t>Περιβάλλον και </a:t>
            </a:r>
            <a:r>
              <a:rPr lang="el-GR" sz="2700" b="1" dirty="0"/>
              <a:t>Δράση για το </a:t>
            </a:r>
            <a:r>
              <a:rPr lang="el-GR" sz="2700" b="1" dirty="0" smtClean="0"/>
              <a:t>Κλίμα (από </a:t>
            </a:r>
            <a:r>
              <a:rPr lang="el-GR" sz="2700" b="1" dirty="0"/>
              <a:t>την 1η Ιανουαρίου 2014 έως την 31η Δεκεμβρίου 2020 </a:t>
            </a:r>
            <a:r>
              <a:rPr lang="el-GR" sz="2700" b="1" dirty="0" smtClean="0"/>
              <a:t>) «Πρόγραμμα</a:t>
            </a:r>
            <a:r>
              <a:rPr lang="el-GR" sz="2700" b="1" dirty="0"/>
              <a:t> LIFE</a:t>
            </a:r>
            <a:r>
              <a:rPr lang="el-GR" sz="2700" b="1" dirty="0" smtClean="0"/>
              <a:t>»</a:t>
            </a:r>
            <a:endParaRPr lang="el-GR" sz="2700" b="1" dirty="0"/>
          </a:p>
        </p:txBody>
      </p:sp>
      <p:sp>
        <p:nvSpPr>
          <p:cNvPr id="3" name="2 - Θέση περιεχομένου"/>
          <p:cNvSpPr>
            <a:spLocks noGrp="1"/>
          </p:cNvSpPr>
          <p:nvPr>
            <p:ph idx="1"/>
          </p:nvPr>
        </p:nvSpPr>
        <p:spPr/>
        <p:txBody>
          <a:bodyPr>
            <a:normAutofit fontScale="55000" lnSpcReduction="20000"/>
          </a:bodyPr>
          <a:lstStyle/>
          <a:p>
            <a:pPr marL="514350" indent="-514350" algn="just">
              <a:buFont typeface="+mj-lt"/>
              <a:buAutoNum type="arabicPeriod"/>
            </a:pPr>
            <a:r>
              <a:rPr lang="el-GR" dirty="0" smtClean="0"/>
              <a:t> </a:t>
            </a:r>
            <a:r>
              <a:rPr lang="el-GR" dirty="0"/>
              <a:t>να συμβάλει στη στροφή προς μια οικονομία χαμηλών εκπομπών διοξειδίου του άνθρακα, με αποδοτικότητα των πόρων και ανθεκτικότητα στην αλλαγή του κλίματος, στην προστασία και στη βελτίωση της ποιότητας του περιβάλλοντος, καθώς και στην ανάσχεση και αντιστροφή της απώλειας της βιοποικιλότητας, συμπεριλαμβανομένης της στηρίξεως του δικτύου </a:t>
            </a:r>
            <a:r>
              <a:rPr lang="el-GR" dirty="0" err="1"/>
              <a:t>Natura</a:t>
            </a:r>
            <a:r>
              <a:rPr lang="el-GR" dirty="0"/>
              <a:t> 2000, και στην αντιμετώπιση της υποβάθμισης των οικοσυστημάτων·</a:t>
            </a:r>
          </a:p>
          <a:p>
            <a:pPr marL="514350" indent="-514350" algn="just">
              <a:buFont typeface="+mj-lt"/>
              <a:buAutoNum type="arabicPeriod"/>
            </a:pPr>
            <a:r>
              <a:rPr lang="el-GR" dirty="0" smtClean="0"/>
              <a:t> </a:t>
            </a:r>
            <a:r>
              <a:rPr lang="el-GR" dirty="0"/>
              <a:t>να βελτιώσει την ανάπτυξη, την υλοποίηση και την επιβολή της </a:t>
            </a:r>
            <a:r>
              <a:rPr lang="el-GR" b="1" dirty="0"/>
              <a:t>περιβαλλοντικής και κλιματικής πολιτικής και νομοθεσίας της Ένωσης </a:t>
            </a:r>
            <a:r>
              <a:rPr lang="el-GR" dirty="0"/>
              <a:t>καθώς και να ευνοήσει και να προαγάγει την ολοκλήρωση και την ενσωμάτωση περιβαλλοντικών και κλιματικών στόχων σε άλλες πολιτικές της Ένωσης και στην πρακτική του δημόσιου και ιδιωτικού τομέα, μεταξύ άλλων και μέσω της </a:t>
            </a:r>
            <a:r>
              <a:rPr lang="el-GR" b="1" dirty="0"/>
              <a:t>αύξησης των δυνατοτήτων του δημόσιου και ιδιωτικού τομέα</a:t>
            </a:r>
            <a:r>
              <a:rPr lang="el-GR" dirty="0"/>
              <a:t>·</a:t>
            </a:r>
          </a:p>
          <a:p>
            <a:pPr marL="514350" indent="-514350" algn="just">
              <a:buFont typeface="+mj-lt"/>
              <a:buAutoNum type="arabicPeriod"/>
            </a:pPr>
            <a:r>
              <a:rPr lang="el-GR" dirty="0" smtClean="0"/>
              <a:t> </a:t>
            </a:r>
            <a:r>
              <a:rPr lang="el-GR" dirty="0"/>
              <a:t>να υποστηρίξει τη βελτίωση </a:t>
            </a:r>
            <a:r>
              <a:rPr lang="el-GR" b="1" dirty="0"/>
              <a:t>της περιβαλλοντικής και κλιματικής διακυβέρνησης σε όλα τα επίπεδα, </a:t>
            </a:r>
            <a:r>
              <a:rPr lang="el-GR" dirty="0"/>
              <a:t>συμπεριλαμβανομένης της βελτιωμένης συμμετοχής της κοινωνίας των πολιτών, των ΜΚΟ και τοπικών παραγόντων· </a:t>
            </a:r>
          </a:p>
          <a:p>
            <a:pPr marL="514350" indent="-514350" algn="just">
              <a:buFont typeface="+mj-lt"/>
              <a:buAutoNum type="arabicPeriod"/>
            </a:pPr>
            <a:r>
              <a:rPr lang="el-GR" dirty="0" smtClean="0"/>
              <a:t> </a:t>
            </a:r>
            <a:r>
              <a:rPr lang="el-GR" dirty="0"/>
              <a:t>να υποστηρίξει την </a:t>
            </a:r>
            <a:r>
              <a:rPr lang="el-GR" b="1" dirty="0"/>
              <a:t>υλοποίηση του 7ου Περιβαλλοντικού Προγράμματος Δράσης.</a:t>
            </a:r>
          </a:p>
          <a:p>
            <a:pPr marL="514350" indent="-514350" algn="just">
              <a:buFont typeface="+mj-lt"/>
              <a:buAutoNum type="arabicPeriod"/>
            </a:pPr>
            <a:endParaRPr lang="el-G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Χρηματοδότηση για την προστασία του περιβάλλοντος</a:t>
            </a:r>
            <a:endParaRPr lang="el-GR" sz="2400" b="1" dirty="0"/>
          </a:p>
        </p:txBody>
      </p:sp>
      <p:sp>
        <p:nvSpPr>
          <p:cNvPr id="3" name="2 - Θέση περιεχομένου"/>
          <p:cNvSpPr>
            <a:spLocks noGrp="1"/>
          </p:cNvSpPr>
          <p:nvPr>
            <p:ph idx="1"/>
          </p:nvPr>
        </p:nvSpPr>
        <p:spPr/>
        <p:txBody>
          <a:bodyPr>
            <a:normAutofit/>
          </a:bodyPr>
          <a:lstStyle/>
          <a:p>
            <a:pPr marL="457200" indent="-457200" algn="just">
              <a:buFont typeface="+mj-lt"/>
              <a:buAutoNum type="arabicPeriod"/>
            </a:pPr>
            <a:r>
              <a:rPr lang="el-GR" sz="2000" dirty="0" smtClean="0"/>
              <a:t>Ειδικό χρηματοδοτικό μέσο για το περιβάλλον </a:t>
            </a:r>
            <a:r>
              <a:rPr lang="en-US" sz="2000" b="1" dirty="0" smtClean="0"/>
              <a:t>LIFE</a:t>
            </a:r>
            <a:r>
              <a:rPr lang="el-GR" sz="2000" dirty="0" smtClean="0"/>
              <a:t>: </a:t>
            </a:r>
          </a:p>
          <a:p>
            <a:pPr algn="just">
              <a:buFont typeface="Wingdings" pitchFamily="2" charset="2"/>
              <a:buChar char="q"/>
            </a:pPr>
            <a:r>
              <a:rPr lang="el-GR" sz="2000" dirty="0" smtClean="0"/>
              <a:t>στοχεύει στην ανάπτυξη και την εφαρμογή της κοινοτικής πολιτικής και νομοθεσίας για το περιβάλλον </a:t>
            </a:r>
            <a:r>
              <a:rPr lang="el-GR" sz="2000" b="1" dirty="0" smtClean="0"/>
              <a:t>με τη χρηματοδότηση δράσεων με προτεραιότητα μέσα στην κοινότητα</a:t>
            </a:r>
            <a:r>
              <a:rPr lang="el-GR" sz="2000" dirty="0" smtClean="0"/>
              <a:t>, όπως το δίκτυο </a:t>
            </a:r>
            <a:r>
              <a:rPr lang="en-US" sz="2000" dirty="0" err="1" smtClean="0"/>
              <a:t>Natura</a:t>
            </a:r>
            <a:r>
              <a:rPr lang="en-US" sz="2000" dirty="0" smtClean="0"/>
              <a:t> 2000 </a:t>
            </a:r>
            <a:r>
              <a:rPr lang="el-GR" sz="2000" dirty="0" smtClean="0"/>
              <a:t>και μέσω τεχνικής βοήθειας προς τις συνδεδεμένες χώρες της ανατολικής και κεντρικής Ευρώπης καθώς και προς χώρες της Μεσογείου και Βαλτικής.</a:t>
            </a:r>
          </a:p>
          <a:p>
            <a:pPr algn="just">
              <a:buFont typeface="Wingdings" pitchFamily="2" charset="2"/>
              <a:buChar char="q"/>
            </a:pPr>
            <a:r>
              <a:rPr lang="el-GR" sz="2000" dirty="0" smtClean="0"/>
              <a:t>Χρηματοδοτεί προπαρασκευαστικές  ενέργειες, δράσεις  επίδειξης, ευαισθητοποίησης, τεχνικής συνδρομής  καθώς και μέτρα που απαιτούνται για τη διατήρηση ή την αποκατάσταση </a:t>
            </a:r>
            <a:r>
              <a:rPr lang="el-GR" sz="2000" dirty="0" err="1" smtClean="0"/>
              <a:t>οικοτόπων</a:t>
            </a:r>
            <a:r>
              <a:rPr lang="el-GR" sz="2000" dirty="0" smtClean="0"/>
              <a:t> /βιότοπών.</a:t>
            </a:r>
          </a:p>
          <a:p>
            <a:pPr marL="457200" indent="-457200" algn="just">
              <a:buFont typeface="+mj-lt"/>
              <a:buAutoNum type="arabicPeriod" startAt="2"/>
            </a:pPr>
            <a:r>
              <a:rPr lang="en-US" sz="2000" dirty="0" smtClean="0"/>
              <a:t>K</a:t>
            </a:r>
            <a:r>
              <a:rPr lang="el-GR" sz="2000" dirty="0" err="1" smtClean="0"/>
              <a:t>οινοτικές</a:t>
            </a:r>
            <a:r>
              <a:rPr lang="el-GR" sz="2000" dirty="0" smtClean="0"/>
              <a:t> ενισχύσεις μέσω του </a:t>
            </a:r>
            <a:r>
              <a:rPr lang="el-GR" sz="2000" b="1" dirty="0" smtClean="0"/>
              <a:t>Ταμείου </a:t>
            </a:r>
            <a:r>
              <a:rPr lang="el-GR" sz="2000" b="1" dirty="0"/>
              <a:t>Σ</a:t>
            </a:r>
            <a:r>
              <a:rPr lang="el-GR" sz="2000" b="1" dirty="0" smtClean="0"/>
              <a:t>υνοχής</a:t>
            </a:r>
            <a:r>
              <a:rPr lang="el-GR" sz="2000" dirty="0" smtClean="0"/>
              <a:t>, επιτρέπουν την υλοποίηση περιβαλλοντικών σχεδίων</a:t>
            </a:r>
            <a:r>
              <a:rPr lang="en-US" sz="2000" dirty="0" smtClean="0"/>
              <a:t>.</a:t>
            </a:r>
            <a:endParaRPr lang="el-GR" sz="2000" dirty="0" smtClean="0"/>
          </a:p>
          <a:p>
            <a:pPr marL="457200" indent="-457200" algn="just">
              <a:buFont typeface="+mj-lt"/>
              <a:buAutoNum type="arabicPeriod" startAt="2"/>
            </a:pPr>
            <a:r>
              <a:rPr lang="el-GR" sz="2000" dirty="0" smtClean="0"/>
              <a:t>Χρηματοοικονομική ενίσχυση από την κοινότητα σε </a:t>
            </a:r>
            <a:r>
              <a:rPr lang="el-GR" sz="2000" b="1" dirty="0" smtClean="0"/>
              <a:t>ΜΚΥΟ</a:t>
            </a:r>
            <a:r>
              <a:rPr lang="el-GR" sz="2000" dirty="0" smtClean="0"/>
              <a:t>.</a:t>
            </a:r>
            <a:endParaRPr lang="el-GR" sz="2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Οι αρχές της ευρωπαϊκής πολιτικής περιβάλλοντος</a:t>
            </a:r>
            <a:br>
              <a:rPr lang="el-GR" sz="2400" b="1" dirty="0" smtClean="0"/>
            </a:br>
            <a:endParaRPr lang="el-GR" sz="2400" b="1" dirty="0"/>
          </a:p>
        </p:txBody>
      </p:sp>
      <p:sp>
        <p:nvSpPr>
          <p:cNvPr id="3" name="2 - Θέση περιεχομένου"/>
          <p:cNvSpPr>
            <a:spLocks noGrp="1"/>
          </p:cNvSpPr>
          <p:nvPr>
            <p:ph idx="1"/>
          </p:nvPr>
        </p:nvSpPr>
        <p:spPr/>
        <p:txBody>
          <a:bodyPr>
            <a:normAutofit/>
          </a:bodyPr>
          <a:lstStyle/>
          <a:p>
            <a:pPr algn="just">
              <a:buFont typeface="Wingdings" pitchFamily="2" charset="2"/>
              <a:buChar char="Ø"/>
            </a:pPr>
            <a:r>
              <a:rPr lang="el-GR" sz="2000" b="1" dirty="0" smtClean="0"/>
              <a:t> </a:t>
            </a:r>
            <a:r>
              <a:rPr lang="el-GR" sz="2000" dirty="0" smtClean="0"/>
              <a:t>Η αρχή της </a:t>
            </a:r>
            <a:r>
              <a:rPr lang="el-GR" sz="2000" b="1" dirty="0" smtClean="0"/>
              <a:t>προφύλαξης και της προληπτικής δράσης</a:t>
            </a:r>
            <a:r>
              <a:rPr lang="el-GR" sz="2000" dirty="0" smtClean="0"/>
              <a:t>,</a:t>
            </a:r>
          </a:p>
          <a:p>
            <a:pPr algn="just">
              <a:buFont typeface="Wingdings" pitchFamily="2" charset="2"/>
              <a:buChar char="Ø"/>
            </a:pPr>
            <a:r>
              <a:rPr lang="el-GR" sz="2000" dirty="0" smtClean="0"/>
              <a:t>Η αρχή της </a:t>
            </a:r>
            <a:r>
              <a:rPr lang="el-GR" sz="2000" b="1" dirty="0" smtClean="0"/>
              <a:t>επικουρικότητας</a:t>
            </a:r>
            <a:r>
              <a:rPr lang="el-GR" sz="2000" dirty="0" smtClean="0"/>
              <a:t>, πρόκειται για την αρχή σύμφωνα με την οποία η ένωση αναλαμβάνει δράση, στους τομείς που δεν υπάγονται στην αποκλειστική της αρμοδιότητα, μόνον εφόσον η δράση της θα είναι πιο αποτελεσματική από αντίστοιχα μέτρα εθνικής, περιφερειακής ή τοπικής εμβέλειας. Η κοινότητα επεμβαίνει όταν το έννομο αγαθό διασφαλίζεται με μεγαλύτερη επιτυχία με τη δική της δράση.</a:t>
            </a:r>
          </a:p>
          <a:p>
            <a:pPr algn="just">
              <a:buFont typeface="Wingdings" pitchFamily="2" charset="2"/>
              <a:buChar char="Ø"/>
            </a:pPr>
            <a:r>
              <a:rPr lang="el-GR" sz="2000" dirty="0" smtClean="0"/>
              <a:t>Η αρχή «ο </a:t>
            </a:r>
            <a:r>
              <a:rPr lang="el-GR" sz="2000" dirty="0" err="1" smtClean="0"/>
              <a:t>ρυπαίνων</a:t>
            </a:r>
            <a:r>
              <a:rPr lang="el-GR" sz="2000" dirty="0" smtClean="0"/>
              <a:t> πληρώνει» , </a:t>
            </a:r>
            <a:r>
              <a:rPr lang="en-US" sz="2000" dirty="0" smtClean="0"/>
              <a:t>polluter pays.</a:t>
            </a:r>
          </a:p>
          <a:p>
            <a:pPr algn="just">
              <a:buFont typeface="Wingdings" pitchFamily="2" charset="2"/>
              <a:buChar char="Ø"/>
            </a:pPr>
            <a:endParaRPr lang="en-US" sz="2000" dirty="0" smtClean="0"/>
          </a:p>
          <a:p>
            <a:pPr algn="just">
              <a:buNone/>
            </a:pPr>
            <a:endParaRPr lang="el-GR" sz="2000" dirty="0" smtClean="0"/>
          </a:p>
        </p:txBody>
      </p:sp>
      <p:sp>
        <p:nvSpPr>
          <p:cNvPr id="4" name="3 - Ορθογώνιο"/>
          <p:cNvSpPr/>
          <p:nvPr/>
        </p:nvSpPr>
        <p:spPr>
          <a:xfrm>
            <a:off x="2286000" y="4998660"/>
            <a:ext cx="4572000" cy="1015663"/>
          </a:xfrm>
          <a:prstGeom prst="rect">
            <a:avLst/>
          </a:prstGeom>
        </p:spPr>
        <p:txBody>
          <a:bodyPr wrap="square">
            <a:spAutoFit/>
          </a:bodyPr>
          <a:lstStyle/>
          <a:p>
            <a:pPr algn="just"/>
            <a:r>
              <a:rPr lang="el-GR" sz="2000" dirty="0" smtClean="0"/>
              <a:t>Η ευρωπαϊκή ένωση προσανατολίζεται  προς μια </a:t>
            </a:r>
            <a:r>
              <a:rPr lang="el-GR" sz="2000" b="1" dirty="0" smtClean="0"/>
              <a:t>ολοκληρωμένη </a:t>
            </a:r>
            <a:r>
              <a:rPr lang="el-GR" sz="2000" dirty="0" smtClean="0"/>
              <a:t>και </a:t>
            </a:r>
            <a:r>
              <a:rPr lang="el-GR" sz="2000" b="1" dirty="0" smtClean="0"/>
              <a:t>προληπτική</a:t>
            </a:r>
            <a:r>
              <a:rPr lang="el-GR" sz="2000" dirty="0" smtClean="0"/>
              <a:t> προσέγγιση.</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Πώς υλοποιείται η αρχή της πρόληψης;</a:t>
            </a:r>
            <a:endParaRPr lang="el-GR" sz="2400" b="1" dirty="0"/>
          </a:p>
        </p:txBody>
      </p:sp>
      <p:sp>
        <p:nvSpPr>
          <p:cNvPr id="3" name="2 - Θέση περιεχομένου"/>
          <p:cNvSpPr>
            <a:spLocks noGrp="1"/>
          </p:cNvSpPr>
          <p:nvPr>
            <p:ph idx="1"/>
          </p:nvPr>
        </p:nvSpPr>
        <p:spPr/>
        <p:txBody>
          <a:bodyPr>
            <a:normAutofit/>
          </a:bodyPr>
          <a:lstStyle/>
          <a:p>
            <a:pPr algn="just"/>
            <a:r>
              <a:rPr lang="el-GR" sz="2000" dirty="0" smtClean="0"/>
              <a:t>Με την  οδηγία </a:t>
            </a:r>
            <a:r>
              <a:rPr lang="el-GR" sz="2000" b="1" dirty="0" smtClean="0"/>
              <a:t>για την εκτίμηση των επιπτώσεων ορισμένων σχεδίων  δημόσιων και ιδιωτικών έργων στο περιβάλλον και τους φυσικούς πόρους </a:t>
            </a:r>
            <a:r>
              <a:rPr lang="el-GR" sz="2000" dirty="0" smtClean="0"/>
              <a:t>η οποία λαμβάνει υπόψη τις δεσμεύσεις που έχουν αναληφθεί  στα πλαίσια της διεθνούς σύμβασης του </a:t>
            </a:r>
            <a:r>
              <a:rPr lang="en-US" sz="2000" dirty="0" smtClean="0"/>
              <a:t>Espoo </a:t>
            </a:r>
            <a:r>
              <a:rPr lang="el-GR" sz="2000" dirty="0" smtClean="0"/>
              <a:t>για την εκτίμηση των περιβαλλοντικών επιπτώσεων σε διασυνοριακό πλαίσιο.</a:t>
            </a:r>
          </a:p>
          <a:p>
            <a:pPr algn="just"/>
            <a:r>
              <a:rPr lang="el-GR" sz="2000" dirty="0" smtClean="0"/>
              <a:t>Με την οδηγία που αφορά </a:t>
            </a:r>
            <a:r>
              <a:rPr lang="el-GR" sz="2000" b="1" dirty="0" smtClean="0"/>
              <a:t>την αξιολόγηση</a:t>
            </a:r>
            <a:r>
              <a:rPr lang="el-GR" sz="2000" dirty="0" smtClean="0"/>
              <a:t>, περιλαμβάνουσα την εκπόνηση περιβαλλοντικής έκθεσης  κατά την προετοιμασία  ενός σχεδίου ή προγράμματος και πριν από την έγκριση του  ή την υποβολή του στη νομοθετική διαδικασία.</a:t>
            </a:r>
          </a:p>
          <a:p>
            <a:pPr algn="just"/>
            <a:r>
              <a:rPr lang="el-GR" sz="2000" dirty="0" smtClean="0"/>
              <a:t>Με τον κανονισμό για τον </a:t>
            </a:r>
            <a:r>
              <a:rPr lang="el-GR" sz="2000" b="1" dirty="0" smtClean="0"/>
              <a:t>οικολογικό έλεγχο, </a:t>
            </a:r>
            <a:r>
              <a:rPr lang="el-GR" sz="2000" dirty="0" smtClean="0"/>
              <a:t>όπου επιτρέπει στις επιχειρήσεις να δεσμεύονται ελεύθερα στο κοινοτικό σύστημα διαχείρισης του οικολογικού έλεγχου (</a:t>
            </a:r>
            <a:r>
              <a:rPr lang="en-US" sz="2000" dirty="0" smtClean="0"/>
              <a:t>eco-audit). </a:t>
            </a:r>
            <a:r>
              <a:rPr lang="el-GR" sz="2000" dirty="0" smtClean="0"/>
              <a:t>Το σύστημα περιλαμβάνει 3 στοιχεία: </a:t>
            </a:r>
            <a:endParaRPr lang="el-GR" sz="20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28604"/>
            <a:ext cx="8229600" cy="5697559"/>
          </a:xfrm>
        </p:spPr>
        <p:txBody>
          <a:bodyPr>
            <a:normAutofit/>
          </a:bodyPr>
          <a:lstStyle/>
          <a:p>
            <a:pPr marL="514350" indent="-514350" algn="just">
              <a:buFont typeface="+mj-lt"/>
              <a:buAutoNum type="arabicPeriod"/>
            </a:pPr>
            <a:r>
              <a:rPr lang="el-GR" sz="2000" dirty="0" smtClean="0"/>
              <a:t>Την κατάρτιση και την εφαρμογή εκ μέρους των επιχειρήσεων πολιτικών προγραμμάτων και συστημάτων διαχείρισης του περιβάλλοντος στους χώρους παραγωγής τους.</a:t>
            </a:r>
          </a:p>
          <a:p>
            <a:pPr marL="514350" indent="-514350" algn="just">
              <a:buFont typeface="+mj-lt"/>
              <a:buAutoNum type="arabicPeriod"/>
            </a:pPr>
            <a:r>
              <a:rPr lang="el-GR" sz="2000" dirty="0" smtClean="0"/>
              <a:t>Την συστηματική, αντικειμενική και περιοδική αξιολόγηση αυτών των προγραμμάτων και συστημάτων από ανεξάρτητους ελεγκτές.</a:t>
            </a:r>
          </a:p>
          <a:p>
            <a:pPr marL="514350" indent="-514350" algn="just">
              <a:buFont typeface="+mj-lt"/>
              <a:buAutoNum type="arabicPeriod"/>
            </a:pPr>
            <a:r>
              <a:rPr lang="el-GR" sz="2000" dirty="0" smtClean="0"/>
              <a:t>Στην ετήσια ενημέρωση του κοινού μέσω περιβαλλοντικών δηλώσεων των επιχειρήσεων που έχουν προσχωρήσει στο σύστημα. </a:t>
            </a:r>
            <a:endParaRPr lang="el-GR" sz="2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11156"/>
          </a:xfrm>
        </p:spPr>
        <p:txBody>
          <a:bodyPr>
            <a:normAutofit/>
          </a:bodyPr>
          <a:lstStyle/>
          <a:p>
            <a:r>
              <a:rPr lang="el-GR" sz="2400" b="1" dirty="0" smtClean="0"/>
              <a:t>Η αρχή ο </a:t>
            </a:r>
            <a:r>
              <a:rPr lang="el-GR" sz="2400" b="1" dirty="0" err="1" smtClean="0"/>
              <a:t>ρυπαίνων</a:t>
            </a:r>
            <a:r>
              <a:rPr lang="el-GR" sz="2400" b="1" dirty="0" smtClean="0"/>
              <a:t> πληρώνει</a:t>
            </a:r>
            <a:endParaRPr lang="el-GR" sz="2400" b="1" dirty="0"/>
          </a:p>
        </p:txBody>
      </p:sp>
      <p:sp>
        <p:nvSpPr>
          <p:cNvPr id="3" name="2 - Θέση περιεχομένου"/>
          <p:cNvSpPr>
            <a:spLocks noGrp="1"/>
          </p:cNvSpPr>
          <p:nvPr>
            <p:ph idx="1"/>
          </p:nvPr>
        </p:nvSpPr>
        <p:spPr>
          <a:xfrm>
            <a:off x="457200" y="928670"/>
            <a:ext cx="8229600" cy="5197493"/>
          </a:xfrm>
        </p:spPr>
        <p:txBody>
          <a:bodyPr>
            <a:normAutofit/>
          </a:bodyPr>
          <a:lstStyle/>
          <a:p>
            <a:pPr algn="just"/>
            <a:r>
              <a:rPr lang="el-GR" sz="2000" dirty="0" smtClean="0"/>
              <a:t>Διατυπώνεται στο άρθρο 174 παρ.2 της ΣΕΚ και σημαίνει ότι τα έξοδα που προκαλούνται από την πάλη εναντίον των μολύνσεων  και των οχλήσεων που αναλογούν καταρχήν στο </a:t>
            </a:r>
            <a:r>
              <a:rPr lang="el-GR" sz="2000" dirty="0" err="1" smtClean="0"/>
              <a:t>ρυπαίνοντα</a:t>
            </a:r>
            <a:r>
              <a:rPr lang="el-GR" sz="2000" dirty="0" smtClean="0"/>
              <a:t>. Δεδομένου όμως ότι αυτή μπορεί να αντανακλάσει το κόστος της πρόληψης ή της εξάλειψης της μόλυνσης πάνω στον καταναλωτή , η αρχή αυτή τελικά σημαίνει ότι οι </a:t>
            </a:r>
            <a:r>
              <a:rPr lang="el-GR" sz="2000" dirty="0" err="1" smtClean="0"/>
              <a:t>ρυπαίνουσες</a:t>
            </a:r>
            <a:r>
              <a:rPr lang="el-GR" sz="2000" dirty="0" smtClean="0"/>
              <a:t> παραγωγές πρέπει να φέρουν:</a:t>
            </a:r>
          </a:p>
          <a:p>
            <a:pPr algn="just">
              <a:buFont typeface="Wingdings" pitchFamily="2" charset="2"/>
              <a:buChar char="ü"/>
            </a:pPr>
            <a:r>
              <a:rPr lang="el-GR" sz="2000" b="1" dirty="0" smtClean="0"/>
              <a:t>Τις δαπάνες </a:t>
            </a:r>
            <a:r>
              <a:rPr lang="el-GR" sz="2000" dirty="0" smtClean="0"/>
              <a:t>που αναλογούν στα αναγκαία μέτρα πάλης κατά της ρύπανσης (επενδύσεις σε εξοπλισμούς και μηχανήματα, νέοι μέθοδοι παραγωγής..)</a:t>
            </a:r>
          </a:p>
          <a:p>
            <a:pPr algn="just">
              <a:buFont typeface="Wingdings" pitchFamily="2" charset="2"/>
              <a:buChar char="ü"/>
            </a:pPr>
            <a:r>
              <a:rPr lang="el-GR" sz="2000" b="1" dirty="0" smtClean="0"/>
              <a:t>Τις εισφορές</a:t>
            </a:r>
            <a:r>
              <a:rPr lang="el-GR" sz="2000" dirty="0" smtClean="0"/>
              <a:t>, σκοπός των οποίων είναι να παρακινούν τον </a:t>
            </a:r>
            <a:r>
              <a:rPr lang="el-GR" sz="2000" dirty="0" err="1" smtClean="0"/>
              <a:t>ρυπαίνοντα</a:t>
            </a:r>
            <a:r>
              <a:rPr lang="el-GR" sz="2000" dirty="0" smtClean="0"/>
              <a:t> να παίρνει μόνος με το ελάχιστο κόστος τα απαραίτητα μέτρα για τη μείωση των ρυπάνσεων που προκαλεί (παρακίνηση).</a:t>
            </a:r>
          </a:p>
          <a:p>
            <a:pPr algn="just">
              <a:buNone/>
            </a:pPr>
            <a:r>
              <a:rPr lang="el-GR" sz="2000" dirty="0" smtClean="0"/>
              <a:t> Η κοινοτική πλαισίωση των κρατικών ενισχύσεων για την προστασία του περιβάλλοντος επιτρέπει στα κράτη μέλη να εφαρμόζουν την παραπάνω αρχή, στην παροχή των ενισχύσεων τους.</a:t>
            </a:r>
            <a:endParaRPr lang="el-GR" sz="20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Απαραίτητες προϋποθέσεις για την εφαρμογή της περιβαλλοντικής ευθύνης  - Τύποι καλυπτόμενων ζημιών </a:t>
            </a:r>
            <a:endParaRPr lang="el-GR" sz="2400" b="1" dirty="0"/>
          </a:p>
        </p:txBody>
      </p:sp>
      <p:sp>
        <p:nvSpPr>
          <p:cNvPr id="3" name="2 - Θέση περιεχομένου"/>
          <p:cNvSpPr>
            <a:spLocks noGrp="1"/>
          </p:cNvSpPr>
          <p:nvPr>
            <p:ph idx="1"/>
          </p:nvPr>
        </p:nvSpPr>
        <p:spPr/>
        <p:txBody>
          <a:bodyPr>
            <a:normAutofit/>
          </a:bodyPr>
          <a:lstStyle/>
          <a:p>
            <a:pPr>
              <a:buFont typeface="Wingdings" pitchFamily="2" charset="2"/>
              <a:buChar char="Ø"/>
            </a:pPr>
            <a:r>
              <a:rPr lang="el-GR" sz="2000" dirty="0" smtClean="0"/>
              <a:t>Εντοπισμός ενός ή περισσότερων υπαιτίων</a:t>
            </a:r>
          </a:p>
          <a:p>
            <a:pPr>
              <a:buFont typeface="Wingdings" pitchFamily="2" charset="2"/>
              <a:buChar char="Ø"/>
            </a:pPr>
            <a:r>
              <a:rPr lang="el-GR" sz="2000" dirty="0" smtClean="0"/>
              <a:t>Δυνατότητα αποτίμησης ζημιών</a:t>
            </a:r>
          </a:p>
          <a:p>
            <a:pPr>
              <a:buFont typeface="Wingdings" pitchFamily="2" charset="2"/>
              <a:buChar char="Ø"/>
            </a:pPr>
            <a:r>
              <a:rPr lang="el-GR" sz="2000" dirty="0" smtClean="0"/>
              <a:t>Απόδειξη της σχέσης </a:t>
            </a:r>
            <a:r>
              <a:rPr lang="el-GR" sz="2000" dirty="0" err="1" smtClean="0"/>
              <a:t>ρυπαίνοντα</a:t>
            </a:r>
            <a:r>
              <a:rPr lang="el-GR" sz="2000" dirty="0" smtClean="0"/>
              <a:t> – ζημιών</a:t>
            </a:r>
          </a:p>
          <a:p>
            <a:pPr>
              <a:buFont typeface="Wingdings" pitchFamily="2" charset="2"/>
              <a:buChar char="Ø"/>
            </a:pPr>
            <a:endParaRPr lang="el-GR" sz="2000" dirty="0" smtClean="0"/>
          </a:p>
          <a:p>
            <a:pPr>
              <a:buFont typeface="Wingdings" pitchFamily="2" charset="2"/>
              <a:buChar char="Ø"/>
            </a:pPr>
            <a:endParaRPr lang="el-GR" sz="2000" dirty="0" smtClean="0"/>
          </a:p>
          <a:p>
            <a:pPr>
              <a:buFont typeface="Wingdings" pitchFamily="2" charset="2"/>
              <a:buChar char="Ø"/>
            </a:pPr>
            <a:r>
              <a:rPr lang="el-GR" sz="2000" b="1" dirty="0" smtClean="0"/>
              <a:t>Περιβαλλοντικές ζημιές</a:t>
            </a:r>
            <a:r>
              <a:rPr lang="el-GR" sz="2000" dirty="0" smtClean="0"/>
              <a:t>, οι οποίες περιλαμβάνουν ζημιές στη βιοποικιλότητα και ζημίες που επιφέρουν μόλυνση χωρών.</a:t>
            </a:r>
          </a:p>
          <a:p>
            <a:pPr>
              <a:buFont typeface="Wingdings" pitchFamily="2" charset="2"/>
              <a:buChar char="Ø"/>
            </a:pPr>
            <a:r>
              <a:rPr lang="el-GR" sz="2000" b="1" dirty="0" smtClean="0"/>
              <a:t>Παραδοσιακές ζημιές</a:t>
            </a:r>
            <a:r>
              <a:rPr lang="el-GR" sz="2000" dirty="0" smtClean="0"/>
              <a:t>, ζημιές στην υγεία ή στην ιδιοκτησία που προέρχονται από επικίνδυνη δραστηριότητα.</a:t>
            </a:r>
            <a:endParaRPr lang="el-GR" sz="20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28604"/>
            <a:ext cx="8229600" cy="5697559"/>
          </a:xfrm>
        </p:spPr>
        <p:txBody>
          <a:bodyPr>
            <a:normAutofit/>
          </a:bodyPr>
          <a:lstStyle/>
          <a:p>
            <a:pPr algn="just"/>
            <a:r>
              <a:rPr lang="el-GR" sz="2000" dirty="0" smtClean="0"/>
              <a:t>Σε Πράσινο Βιβλίο, η Επιτροπή πρότεινε στρατηγική για την προώθηση της παραγωγής και της κατανάλωσης οικολογικών προϊόντων. </a:t>
            </a:r>
          </a:p>
          <a:p>
            <a:pPr algn="just">
              <a:buNone/>
            </a:pPr>
            <a:endParaRPr lang="el-GR" sz="2000" dirty="0" smtClean="0"/>
          </a:p>
          <a:p>
            <a:pPr algn="just">
              <a:buNone/>
            </a:pPr>
            <a:r>
              <a:rPr lang="el-GR" sz="2000" dirty="0" smtClean="0"/>
              <a:t>Η στρατηγική αυτή βασίζεται σε τρεις κύριους άξονες: </a:t>
            </a:r>
          </a:p>
          <a:p>
            <a:pPr algn="just">
              <a:buFont typeface="Wingdings" pitchFamily="2" charset="2"/>
              <a:buChar char="ü"/>
            </a:pPr>
            <a:r>
              <a:rPr lang="el-GR" sz="2000" dirty="0" smtClean="0"/>
              <a:t>τόνωση </a:t>
            </a:r>
            <a:r>
              <a:rPr lang="el-GR" sz="2000" b="1" dirty="0" smtClean="0"/>
              <a:t>της καταναλωτικής ζήτησης οικολογικών προϊόντων</a:t>
            </a:r>
            <a:r>
              <a:rPr lang="el-GR" sz="2000" dirty="0" smtClean="0"/>
              <a:t>, με την εύκολη πρόσβαση σε κατανοητές και αξιόπιστες πληροφορίες και την επισήμανση των προϊόντων για την ενημέρωση των καταναλωτών σχετικά με τα περιβαλλοντικά χαρακτηριστικά τους· </a:t>
            </a:r>
          </a:p>
          <a:p>
            <a:pPr algn="just">
              <a:buFont typeface="Wingdings" pitchFamily="2" charset="2"/>
              <a:buChar char="ü"/>
            </a:pPr>
            <a:r>
              <a:rPr lang="el-GR" sz="2000" dirty="0" smtClean="0"/>
              <a:t>κίνητρα για την παρακίνηση των επιχειρήσεων προς μια </a:t>
            </a:r>
            <a:r>
              <a:rPr lang="el-GR" sz="2000" dirty="0" err="1" smtClean="0"/>
              <a:t>οικολογικότερη</a:t>
            </a:r>
            <a:r>
              <a:rPr lang="el-GR" sz="2000" dirty="0" smtClean="0"/>
              <a:t> παραγωγή· </a:t>
            </a:r>
          </a:p>
          <a:p>
            <a:pPr algn="just">
              <a:buFont typeface="Wingdings" pitchFamily="2" charset="2"/>
              <a:buChar char="ü"/>
            </a:pPr>
            <a:r>
              <a:rPr lang="el-GR" sz="2000" dirty="0" smtClean="0"/>
              <a:t>εφαρμογή ενός συστήματος διαφοροποιημένης φορολόγησης με την επιβολή μειωμένων συντελεστών ΦΠΑ σε προϊόντα που φέρουν οικολογικό σήμα.</a:t>
            </a:r>
          </a:p>
          <a:p>
            <a:endParaRPr lang="el-GR" sz="20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14290"/>
            <a:ext cx="8229600" cy="1143000"/>
          </a:xfrm>
        </p:spPr>
        <p:txBody>
          <a:bodyPr>
            <a:normAutofit fontScale="90000"/>
          </a:bodyPr>
          <a:lstStyle/>
          <a:p>
            <a:pPr algn="l"/>
            <a:r>
              <a:rPr lang="el-GR" sz="2700" b="1" dirty="0" smtClean="0"/>
              <a:t>Κοινοποίηση, πληροφόρηση και επίβλεψη για το περιβάλλον της ΕΕ</a:t>
            </a:r>
            <a:r>
              <a:rPr lang="el-GR" sz="2700" dirty="0" smtClean="0"/>
              <a:t/>
            </a:r>
            <a:br>
              <a:rPr lang="el-GR" sz="2700" dirty="0" smtClean="0"/>
            </a:br>
            <a:endParaRPr lang="el-GR" sz="2700" dirty="0"/>
          </a:p>
        </p:txBody>
      </p:sp>
      <p:sp>
        <p:nvSpPr>
          <p:cNvPr id="3" name="2 - Θέση περιεχομένου"/>
          <p:cNvSpPr>
            <a:spLocks noGrp="1"/>
          </p:cNvSpPr>
          <p:nvPr>
            <p:ph idx="1"/>
          </p:nvPr>
        </p:nvSpPr>
        <p:spPr/>
        <p:txBody>
          <a:bodyPr>
            <a:normAutofit/>
          </a:bodyPr>
          <a:lstStyle/>
          <a:p>
            <a:pPr algn="just"/>
            <a:r>
              <a:rPr lang="el-GR" sz="2000" dirty="0" smtClean="0"/>
              <a:t>H τεχνική, επιστημονική και οικονομική πληροφόρηση που χρειάζονται η Επιτροπή και οι εθνικές διοικήσεις για την προετοιμασία και εφαρμογή διατάξεων για το περιβάλλον είναι η αποστολή που έχει ανατεθεί στον </a:t>
            </a:r>
            <a:r>
              <a:rPr lang="el-GR" sz="2000" b="1" dirty="0" err="1" smtClean="0"/>
              <a:t>Eυρωπαϊκό</a:t>
            </a:r>
            <a:r>
              <a:rPr lang="el-GR" sz="2000" b="1" dirty="0" smtClean="0"/>
              <a:t> </a:t>
            </a:r>
            <a:r>
              <a:rPr lang="el-GR" sz="2000" b="1" dirty="0" err="1" smtClean="0"/>
              <a:t>Oργανισμό</a:t>
            </a:r>
            <a:r>
              <a:rPr lang="el-GR" sz="2000" b="1" dirty="0" smtClean="0"/>
              <a:t> Περιβάλλοντος</a:t>
            </a:r>
            <a:r>
              <a:rPr lang="el-GR" sz="2000" dirty="0" smtClean="0"/>
              <a:t>.  </a:t>
            </a:r>
          </a:p>
          <a:p>
            <a:pPr algn="just"/>
            <a:r>
              <a:rPr lang="el-GR" sz="2000" dirty="0" smtClean="0"/>
              <a:t>Είναι ανοικτός στη συμμετοχή τρίτων χωρών λόγω του διεθνούς χαρακτήρα των προβλημάτων και των εργασιών για το περιβάλλον, και επιδιώκει να γίνει </a:t>
            </a:r>
            <a:r>
              <a:rPr lang="el-GR" sz="2000" b="1" dirty="0" smtClean="0"/>
              <a:t>ο κόμβος ενός ευρωπαϊκού δικτύου επίβλεψης και πληροφόρησης για το περιβάλλον. </a:t>
            </a:r>
          </a:p>
          <a:p>
            <a:pPr algn="just"/>
            <a:r>
              <a:rPr lang="el-GR" sz="2200" dirty="0" smtClean="0"/>
              <a:t>Ρόλος του είναι η συνεχής πληροφόρηση της Ευρωπαϊκής Κοινότητας και των κρατών-μελών της για κάθε ζήτημα σχετικό με το περιβάλλον, </a:t>
            </a:r>
            <a:r>
              <a:rPr lang="el-GR" sz="2200" b="1" dirty="0" smtClean="0"/>
              <a:t>με απώτερο στόχο την επίτευξη αειφόρου ανάπτυξης.</a:t>
            </a:r>
          </a:p>
          <a:p>
            <a:pPr algn="just"/>
            <a:endParaRPr lang="el-GR" sz="20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Στόχοι του ΕΟΠ</a:t>
            </a:r>
            <a:endParaRPr lang="el-GR" sz="2400" b="1" dirty="0"/>
          </a:p>
        </p:txBody>
      </p:sp>
      <p:sp>
        <p:nvSpPr>
          <p:cNvPr id="3" name="2 - Θέση περιεχομένου"/>
          <p:cNvSpPr>
            <a:spLocks noGrp="1"/>
          </p:cNvSpPr>
          <p:nvPr>
            <p:ph idx="1"/>
          </p:nvPr>
        </p:nvSpPr>
        <p:spPr>
          <a:xfrm>
            <a:off x="457200" y="1285860"/>
            <a:ext cx="8229600" cy="4840303"/>
          </a:xfrm>
        </p:spPr>
        <p:txBody>
          <a:bodyPr>
            <a:normAutofit fontScale="25000" lnSpcReduction="20000"/>
          </a:bodyPr>
          <a:lstStyle/>
          <a:p>
            <a:pPr algn="just"/>
            <a:r>
              <a:rPr lang="el-GR" sz="8000" dirty="0" smtClean="0"/>
              <a:t>Παροχή στην Κοινότητα και στα κράτη μέλη των </a:t>
            </a:r>
            <a:r>
              <a:rPr lang="el-GR" sz="8000" b="1" dirty="0" smtClean="0"/>
              <a:t>αντικειμενικών  πληροφοριών που απαιτούνται για την κατάρτιση και την εφαρμογή ορθών και αποτελεσματικών περιβαλλοντικών πολιτικών, </a:t>
            </a:r>
            <a:r>
              <a:rPr lang="el-GR" sz="8000" dirty="0" smtClean="0"/>
              <a:t>παροχή ιδίως στην Επιτροπή των αναγκαίων πληροφοριών προκειμένου να μπορεί να εκτελεί επιτυχώς τα  καθήκοντά της όσον αφορά τον εντοπισμό, την προπαρασκευή και την αξιολόγηση των μέτρων και της νομοθεσίας στον τομέα  του περιβάλλοντος</a:t>
            </a:r>
          </a:p>
          <a:p>
            <a:pPr algn="just"/>
            <a:r>
              <a:rPr lang="el-GR" sz="8000" dirty="0" smtClean="0"/>
              <a:t>Ενθάρρυνση της ανταλλαγής πληροφοριών σχετικά με τις καλύτερες διαθέσιμες τεχνολογίες για την πρόληψη ή τη μείωση των ζημιών που </a:t>
            </a:r>
            <a:r>
              <a:rPr lang="el-GR" sz="8000" dirty="0" err="1" smtClean="0"/>
              <a:t>προξενούνται</a:t>
            </a:r>
            <a:r>
              <a:rPr lang="el-GR" sz="8000" dirty="0" smtClean="0"/>
              <a:t> στο περιβάλλον</a:t>
            </a:r>
          </a:p>
          <a:p>
            <a:pPr algn="just"/>
            <a:r>
              <a:rPr lang="el-GR" sz="8000" dirty="0" smtClean="0"/>
              <a:t>Υποστήριξη της Επιτροπής στη διαδικασία ανταλλαγής πληροφοριών για την ανάπτυξη μεθοδολογιών και βέλτιστων πρακτικών περιβαλλοντικής αξιολόγησης</a:t>
            </a:r>
          </a:p>
          <a:p>
            <a:pPr algn="just"/>
            <a:endParaRPr lang="el-GR" dirty="0" smtClean="0"/>
          </a:p>
          <a:p>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28596" y="285728"/>
            <a:ext cx="8229600" cy="5840435"/>
          </a:xfrm>
        </p:spPr>
        <p:txBody>
          <a:bodyPr>
            <a:normAutofit/>
          </a:bodyPr>
          <a:lstStyle/>
          <a:p>
            <a:pPr algn="just">
              <a:buNone/>
            </a:pPr>
            <a:r>
              <a:rPr lang="el-GR" sz="2000" dirty="0" smtClean="0"/>
              <a:t>   </a:t>
            </a:r>
          </a:p>
          <a:p>
            <a:pPr algn="just">
              <a:buNone/>
            </a:pPr>
            <a:endParaRPr lang="el-GR" sz="2000" dirty="0"/>
          </a:p>
          <a:p>
            <a:pPr algn="just">
              <a:buNone/>
            </a:pPr>
            <a:endParaRPr lang="el-GR" sz="2000" dirty="0" smtClean="0"/>
          </a:p>
          <a:p>
            <a:pPr algn="just">
              <a:buNone/>
            </a:pPr>
            <a:endParaRPr lang="el-GR" sz="2000" dirty="0"/>
          </a:p>
          <a:p>
            <a:pPr algn="just">
              <a:buNone/>
            </a:pPr>
            <a:r>
              <a:rPr lang="el-GR" sz="2000" dirty="0" smtClean="0"/>
              <a:t>       H </a:t>
            </a:r>
            <a:r>
              <a:rPr lang="el-GR" sz="2000" dirty="0"/>
              <a:t>διάσκεψη κορυφής των αρχηγών κρατών ή κυβερνήσεων του Παρισιού, το </a:t>
            </a:r>
            <a:r>
              <a:rPr lang="el-GR" sz="2000" b="1" dirty="0"/>
              <a:t>1972</a:t>
            </a:r>
            <a:r>
              <a:rPr lang="el-GR" sz="2000" dirty="0"/>
              <a:t>, </a:t>
            </a:r>
            <a:r>
              <a:rPr lang="el-GR" sz="2000" b="1" dirty="0"/>
              <a:t>άνοιξε τον δρόμο για τη θέση σ' εφαρμογή μιας κοινής πολιτικής στα θέματα της προστασίας του περιβάλλοντος. </a:t>
            </a:r>
            <a:r>
              <a:rPr lang="el-GR" sz="2000" dirty="0"/>
              <a:t>H </a:t>
            </a:r>
            <a:r>
              <a:rPr lang="el-GR" sz="2000" dirty="0" smtClean="0"/>
              <a:t>Επιτροπή</a:t>
            </a:r>
            <a:r>
              <a:rPr lang="el-GR" sz="2000" dirty="0"/>
              <a:t> άρχισε αμέσως να εργάζεται πάνω σε αυτά τα θέματα και εκπόνησε </a:t>
            </a:r>
            <a:r>
              <a:rPr lang="el-GR" sz="2000" b="1" dirty="0"/>
              <a:t>ένα ευρύ πρόγραμμα </a:t>
            </a:r>
            <a:r>
              <a:rPr lang="el-GR" sz="2000" b="1" dirty="0" smtClean="0"/>
              <a:t>δράσης:</a:t>
            </a:r>
          </a:p>
          <a:p>
            <a:pPr marL="457200" indent="-457200" algn="just">
              <a:buFont typeface="+mj-lt"/>
              <a:buAutoNum type="arabicPeriod"/>
            </a:pPr>
            <a:r>
              <a:rPr lang="el-GR" sz="2000" dirty="0" smtClean="0"/>
              <a:t> </a:t>
            </a:r>
            <a:r>
              <a:rPr lang="el-GR" sz="2000" dirty="0"/>
              <a:t>για τη μείωση των μολύνσεων και των οχλήσεων, </a:t>
            </a:r>
            <a:endParaRPr lang="el-GR" sz="2000" dirty="0" smtClean="0"/>
          </a:p>
          <a:p>
            <a:pPr marL="457200" indent="-457200" algn="just">
              <a:buFont typeface="+mj-lt"/>
              <a:buAutoNum type="arabicPeriod"/>
            </a:pPr>
            <a:r>
              <a:rPr lang="el-GR" sz="2000" dirty="0" smtClean="0"/>
              <a:t>καθώς </a:t>
            </a:r>
            <a:r>
              <a:rPr lang="el-GR" sz="2000" dirty="0"/>
              <a:t>και για τη διαχείριση των περιβαλλοντικών </a:t>
            </a:r>
            <a:r>
              <a:rPr lang="el-GR" sz="2000" dirty="0" smtClean="0"/>
              <a:t>πόρων.</a:t>
            </a:r>
          </a:p>
          <a:p>
            <a:pPr algn="just">
              <a:buNone/>
            </a:pPr>
            <a:endParaRPr lang="el-GR" sz="2000" dirty="0" smtClean="0"/>
          </a:p>
          <a:p>
            <a:pPr algn="just">
              <a:buNone/>
            </a:pPr>
            <a:endParaRPr lang="el-GR" sz="2000" dirty="0"/>
          </a:p>
        </p:txBody>
      </p:sp>
      <p:sp>
        <p:nvSpPr>
          <p:cNvPr id="4" name="3 - Δεξιό βέλος"/>
          <p:cNvSpPr/>
          <p:nvPr/>
        </p:nvSpPr>
        <p:spPr>
          <a:xfrm>
            <a:off x="357158" y="2214554"/>
            <a:ext cx="428628" cy="484632"/>
          </a:xfrm>
          <a:prstGeom prst="rightArrow">
            <a:avLst>
              <a:gd name="adj1" fmla="val 33593"/>
              <a:gd name="adj2" fmla="val 55469"/>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42918"/>
            <a:ext cx="8229600" cy="5483245"/>
          </a:xfrm>
        </p:spPr>
        <p:txBody>
          <a:bodyPr>
            <a:normAutofit/>
          </a:bodyPr>
          <a:lstStyle/>
          <a:p>
            <a:pPr algn="just"/>
            <a:r>
              <a:rPr lang="el-GR" sz="2000" b="1" dirty="0" smtClean="0"/>
              <a:t>παροχή συμβουλών σε επιμέρους κράτη μέλη</a:t>
            </a:r>
            <a:r>
              <a:rPr lang="el-GR" sz="2000" dirty="0" smtClean="0"/>
              <a:t>, κατόπιν αιτήσεώς  τους, και εφόσον αυτό συνάδει με το ετήσιο πρόγραμμα εργασιών του Οργανισμού</a:t>
            </a:r>
          </a:p>
          <a:p>
            <a:pPr algn="just"/>
            <a:r>
              <a:rPr lang="el-GR" sz="2000" dirty="0" smtClean="0"/>
              <a:t>συλλογή, καταγραφή και εκτίμηση δεδομένων περί της καταστάσεως του περιβάλλοντος, </a:t>
            </a:r>
            <a:r>
              <a:rPr lang="el-GR" sz="2000" b="1" dirty="0" smtClean="0"/>
              <a:t>κατάρτιση εκθέσεων πραγματογνωμοσύνης για την ποιότητα, ευαισθησία και πιέσεις επί του περιβάλλοντος στο έδαφος της Κοινότητας, προκειμένου να υπάρχουν ενιαία κριτήρια εκτίμησης των περιβαλλοντικών δεδομένων</a:t>
            </a:r>
          </a:p>
          <a:p>
            <a:pPr lvl="0" algn="just"/>
            <a:r>
              <a:rPr lang="el-GR" sz="2000" b="1" dirty="0" smtClean="0"/>
              <a:t>ενθάρρυνση της ανάπτυξης και της εφαρμογής τεχνικών πρόβλεψης </a:t>
            </a:r>
            <a:r>
              <a:rPr lang="el-GR" sz="2000" dirty="0" smtClean="0"/>
              <a:t>σχετικά με το περιβάλλον που θα επιτρέπουν να λαμβάνονται τα ενδεδειγμένα προληπτικά μέτρα την κατάλληλη στιγμή</a:t>
            </a:r>
          </a:p>
          <a:p>
            <a:pPr lvl="0" algn="just"/>
            <a:r>
              <a:rPr lang="el-GR" sz="2000" b="1" dirty="0" smtClean="0"/>
              <a:t>ενθάρρυνση της ανάπτυξης μεθόδων για την αποτίμηση του κόστους των ζημιών που </a:t>
            </a:r>
            <a:r>
              <a:rPr lang="el-GR" sz="2000" b="1" dirty="0" err="1" smtClean="0"/>
              <a:t>προξενούνται</a:t>
            </a:r>
            <a:r>
              <a:rPr lang="el-GR" sz="2000" b="1" dirty="0" smtClean="0"/>
              <a:t> στο περιβάλλον και του κόστους των πολιτικών πρόληψης, προστασίας και αποκατάστασης στον τομέα του περιβάλλοντος</a:t>
            </a:r>
          </a:p>
          <a:p>
            <a:endParaRPr lang="el-G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85728"/>
            <a:ext cx="8229600" cy="5840435"/>
          </a:xfrm>
        </p:spPr>
        <p:txBody>
          <a:bodyPr>
            <a:normAutofit fontScale="62500" lnSpcReduction="20000"/>
          </a:bodyPr>
          <a:lstStyle/>
          <a:p>
            <a:pPr algn="just">
              <a:buFont typeface="Wingdings" pitchFamily="2" charset="2"/>
              <a:buChar char="Ø"/>
            </a:pPr>
            <a:r>
              <a:rPr lang="el-GR" dirty="0" smtClean="0"/>
              <a:t>Η Επιτροπή εξετάζει τη μεταφορά από τα κράτη μέλη των ευρωπαϊκών διατάξεων στο εθνικό δίκαιο και </a:t>
            </a:r>
            <a:r>
              <a:rPr lang="el-GR" b="1" dirty="0" smtClean="0"/>
              <a:t>διώκει τα κράτη τα οποία είτε δεν εφαρμόζουν ορθά και εξ ολοκλήρου τις ευρωπαϊκές διατάξεις</a:t>
            </a:r>
            <a:r>
              <a:rPr lang="el-GR" dirty="0" smtClean="0"/>
              <a:t> για το περιβάλλον, είτε δεν κοινοποιούν τα εθνικά μέτρα σε αυτό το πεδίο. </a:t>
            </a:r>
          </a:p>
          <a:p>
            <a:pPr algn="just">
              <a:buFont typeface="Wingdings" pitchFamily="2" charset="2"/>
              <a:buChar char="Ø"/>
            </a:pPr>
            <a:endParaRPr lang="el-GR" dirty="0" smtClean="0"/>
          </a:p>
          <a:p>
            <a:pPr algn="just">
              <a:buFont typeface="Wingdings" pitchFamily="2" charset="2"/>
              <a:buChar char="Ø"/>
            </a:pPr>
            <a:r>
              <a:rPr lang="el-GR" dirty="0" smtClean="0"/>
              <a:t>Εδώ η Επιτροπή έχει έναν σημαντικό σύμμαχο, που είναι </a:t>
            </a:r>
            <a:r>
              <a:rPr lang="el-GR" b="1" dirty="0" smtClean="0"/>
              <a:t>οι πολίτες στα κράτη μέλη</a:t>
            </a:r>
            <a:r>
              <a:rPr lang="el-GR" dirty="0" smtClean="0"/>
              <a:t>, τους οποίους απασχολούν οι προσβολές κατά του περιβάλλοντος, και οι οποίοι της απευθύνουν κάθε χρόνο και περισσότερες καταγγελίες. Όταν παίρνει μια καταγγελία προερχόμενη από έναν πολίτη ή μια ένωση, η </a:t>
            </a:r>
            <a:r>
              <a:rPr lang="el-GR" b="1" dirty="0" err="1" smtClean="0"/>
              <a:t>Eπιτροπή</a:t>
            </a:r>
            <a:r>
              <a:rPr lang="el-GR" b="1" dirty="0" smtClean="0"/>
              <a:t> κάνει μια έρευνα για να διαπιστώσει τα γεγονότα και αν θεωρεί ότι υπάρχει παράβαση του ευρωπαϊκού δικαίου ξεκινάει τη διαδικασία παράβασης που προβλέπει το άρθρο 258 της Συνθήκης για τη λειτουργία της ΕΕ.</a:t>
            </a:r>
          </a:p>
          <a:p>
            <a:pPr algn="just">
              <a:buFont typeface="Wingdings" pitchFamily="2" charset="2"/>
              <a:buChar char="Ø"/>
            </a:pPr>
            <a:r>
              <a:rPr lang="el-GR" dirty="0" smtClean="0"/>
              <a:t> Μια οδηγία που εφαρμόζει τη σύμβαση του </a:t>
            </a:r>
            <a:r>
              <a:rPr lang="el-GR" dirty="0" err="1" smtClean="0"/>
              <a:t>Aarhus</a:t>
            </a:r>
            <a:r>
              <a:rPr lang="el-GR" dirty="0" smtClean="0"/>
              <a:t> των Ηνωμένων Εθνών, αποσκοπεί στο να εξασφαλίσει την ελεύθερη πρόσβαση στις διατιθέμενες από τις δημόσιες αρχές πληροφορίες για το περιβάλλον καθώς και τη διάδοση των πληροφοριών αυτών και να καθορίσει τους βασικούς όρους παροχής των στους πολίτες. Αυτοί οι τελευταίοι, με την πίεση, την οποία μπορούν να ασκήσουν επί των εθνικών αρχών μπορούν πολύ να συμβάλλουν σε αυτόν το σεβασμό. Οι διατάξεις της σύμβασης του </a:t>
            </a:r>
            <a:r>
              <a:rPr lang="el-GR" dirty="0" err="1" smtClean="0"/>
              <a:t>Aarhus</a:t>
            </a:r>
            <a:r>
              <a:rPr lang="el-GR" dirty="0" smtClean="0"/>
              <a:t> ισχύουν επίσης και για τα θεσμικά και άλλα όργανα της Ένωση.</a:t>
            </a:r>
            <a:endParaRPr lang="el-G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00042"/>
            <a:ext cx="8229600" cy="5626121"/>
          </a:xfrm>
        </p:spPr>
        <p:txBody>
          <a:bodyPr>
            <a:normAutofit/>
          </a:bodyPr>
          <a:lstStyle/>
          <a:p>
            <a:pPr algn="just">
              <a:buNone/>
            </a:pPr>
            <a:r>
              <a:rPr lang="el-GR" sz="2000" dirty="0" smtClean="0"/>
              <a:t>       </a:t>
            </a:r>
            <a:r>
              <a:rPr lang="el-GR" sz="2000" dirty="0" err="1" smtClean="0"/>
              <a:t>Tο</a:t>
            </a:r>
            <a:r>
              <a:rPr lang="el-GR" sz="2000" dirty="0" smtClean="0"/>
              <a:t> 1973, οι εκπρόσωποι των κυβερνήσεων των κρατών μελών συγκεντρωμένοι στα πλαίσια του Συμβουλίου συνήψαν μια συμφωνία σχετικά με την πληροφόρηση της </a:t>
            </a:r>
            <a:r>
              <a:rPr lang="el-GR" sz="2000" dirty="0" err="1" smtClean="0"/>
              <a:t>Eπιτροπής</a:t>
            </a:r>
            <a:r>
              <a:rPr lang="el-GR" sz="2000" dirty="0" smtClean="0"/>
              <a:t> και των κρατών μελών ενόψει της εναρμόνισης στο σύνολο της </a:t>
            </a:r>
            <a:r>
              <a:rPr lang="el-GR" sz="2000" dirty="0" err="1" smtClean="0"/>
              <a:t>Kοινότητας</a:t>
            </a:r>
            <a:r>
              <a:rPr lang="el-GR" sz="2000" dirty="0" smtClean="0"/>
              <a:t> των επειγόντων μέτρων στο πεδίο του περιβάλλοντος και παρέμβασης αν τα σχεδιαζόμενα μέτρα δεν ήταν εναρμονισμένα με την ευρωπαϊκή πολιτική [Συμφωνία της </a:t>
            </a:r>
            <a:r>
              <a:rPr lang="el-GR" sz="2000" dirty="0" smtClean="0">
                <a:hlinkClick r:id="rId2"/>
              </a:rPr>
              <a:t>5ης Μαρτίου 1973</a:t>
            </a:r>
            <a:r>
              <a:rPr lang="el-GR" sz="2000" dirty="0" smtClean="0"/>
              <a:t> και Συμφωνία της </a:t>
            </a:r>
            <a:r>
              <a:rPr lang="el-GR" sz="2000" dirty="0" smtClean="0">
                <a:hlinkClick r:id="rId3"/>
              </a:rPr>
              <a:t>15ης</a:t>
            </a:r>
            <a:r>
              <a:rPr lang="el-GR" sz="2000" baseline="30000" dirty="0" smtClean="0">
                <a:hlinkClick r:id="rId3"/>
              </a:rPr>
              <a:t> </a:t>
            </a:r>
            <a:r>
              <a:rPr lang="el-GR" sz="2000" dirty="0" smtClean="0">
                <a:hlinkClick r:id="rId3"/>
              </a:rPr>
              <a:t>Ιουλίου 1974</a:t>
            </a:r>
            <a:r>
              <a:rPr lang="el-GR" sz="2000" dirty="0" smtClean="0"/>
              <a:t>]. </a:t>
            </a:r>
          </a:p>
          <a:p>
            <a:pPr algn="just">
              <a:buNone/>
            </a:pPr>
            <a:endParaRPr lang="el-GR" sz="2000" dirty="0" smtClean="0"/>
          </a:p>
          <a:p>
            <a:pPr algn="just">
              <a:buNone/>
            </a:pPr>
            <a:r>
              <a:rPr lang="el-GR" sz="2000" dirty="0" smtClean="0"/>
              <a:t>       Όμως, από το τέλος της δεκαετίας του '80, τα εθνικά σχέδια κοινοποιούνταν όλο και περισσότερο στα πλαίσια της οδηγίας που προβλέπει μια </a:t>
            </a:r>
            <a:r>
              <a:rPr lang="el-GR" sz="2000" b="1" dirty="0" smtClean="0"/>
              <a:t>διαδικασία πληροφόρησης στο πεδίο των τεχνικών προτύπων και προδιαγραφών. </a:t>
            </a:r>
            <a:r>
              <a:rPr lang="el-GR" sz="2000" dirty="0" smtClean="0"/>
              <a:t>Πράγματι, όπως διαπίστωνε το Ευρωπαϊκό Δικαστήριο σε απόφαση της 20ής Σεπτεμβρίου 1988 τα εθνικά μέτρα στα θέματα περιβάλλοντος ενδέχεται να έχουν επιπτώσεις στην ολοκλήρωση της εσωτερικής αγοράς, οπότε υπάρχει ανάγκη κοινοποίησής των υπό αυτόν τον τίτλο.</a:t>
            </a:r>
            <a:endParaRPr lang="el-GR" sz="20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785794"/>
            <a:ext cx="8229600" cy="5340369"/>
          </a:xfrm>
        </p:spPr>
        <p:txBody>
          <a:bodyPr>
            <a:normAutofit fontScale="70000" lnSpcReduction="20000"/>
          </a:bodyPr>
          <a:lstStyle/>
          <a:p>
            <a:pPr algn="just"/>
            <a:r>
              <a:rPr lang="el-GR" dirty="0" smtClean="0"/>
              <a:t>Για δική τους πληροφόρηση, οι εθνικές και ευρωπαϊκές διοικήσεις διαθέτουν από το 1976 μια κοινή διαδικασία για τη σύνταξη και ενημέρωση μιας </a:t>
            </a:r>
            <a:r>
              <a:rPr lang="el-GR" b="1" dirty="0" smtClean="0"/>
              <a:t>απογραφής των πηγών πληροφόρησης στα θέματα του περιβάλλοντος</a:t>
            </a:r>
            <a:r>
              <a:rPr lang="el-GR" dirty="0" smtClean="0"/>
              <a:t> στην </a:t>
            </a:r>
            <a:r>
              <a:rPr lang="el-GR" dirty="0" err="1" smtClean="0"/>
              <a:t>Kοινότητα</a:t>
            </a:r>
            <a:r>
              <a:rPr lang="el-GR" dirty="0" smtClean="0"/>
              <a:t>. </a:t>
            </a:r>
          </a:p>
          <a:p>
            <a:pPr algn="just"/>
            <a:r>
              <a:rPr lang="el-GR" dirty="0" err="1" smtClean="0"/>
              <a:t>Mια</a:t>
            </a:r>
            <a:r>
              <a:rPr lang="el-GR" dirty="0" smtClean="0"/>
              <a:t> οδηγία του Συμβουλίου αποβλέπει στην τυποποίηση και στην ορθολογική οργάνωση των εκθέσεων των κρατών μελών που αφορούν το περιβάλλον [Οδηγία 91/692]. Τα κράτη μέλη έχουν ιδρύσει μια αμοιβαία ανταλλαγή πληροφοριών και δεδομένων από δίκτυα και μεμονωμένους σταθμούς μέτρησης της ατμοσφαιρικής ρύπανσης στα κράτη μέλη. </a:t>
            </a:r>
          </a:p>
          <a:p>
            <a:pPr algn="just"/>
            <a:r>
              <a:rPr lang="el-GR" dirty="0" smtClean="0"/>
              <a:t>Μηχανισμοί παρακολούθησης, όπως είναι η σύσταση του Κοινοβουλίου και του Συμβουλίου για τον καθορισμό ελάχιστων κριτηρίων περιβαλλοντικών επιθεωρήσεων στα κράτη μέλη [Σύσταση 2001/331], επιδιώκουν την ενσωμάτωση των περιβαλλοντικών στόχων της Ένωσης στις εθνικές πολιτικές.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a:t>Το ευρωπαϊκό πρόγραμμα </a:t>
            </a:r>
            <a:r>
              <a:rPr lang="el-GR" sz="2400" b="1" dirty="0" err="1"/>
              <a:t>γεωσκόπησης</a:t>
            </a:r>
            <a:r>
              <a:rPr lang="el-GR" sz="2400" b="1" dirty="0"/>
              <a:t> και παρακολούθησης της γης («</a:t>
            </a:r>
            <a:r>
              <a:rPr lang="el-GR" sz="2400" b="1" dirty="0" err="1"/>
              <a:t>Copernicus</a:t>
            </a:r>
            <a:r>
              <a:rPr lang="el-GR" sz="2400" b="1" dirty="0"/>
              <a:t>»)</a:t>
            </a:r>
          </a:p>
        </p:txBody>
      </p:sp>
      <p:sp>
        <p:nvSpPr>
          <p:cNvPr id="3" name="2 - Θέση περιεχομένου"/>
          <p:cNvSpPr>
            <a:spLocks noGrp="1"/>
          </p:cNvSpPr>
          <p:nvPr>
            <p:ph idx="1"/>
          </p:nvPr>
        </p:nvSpPr>
        <p:spPr/>
        <p:txBody>
          <a:bodyPr>
            <a:normAutofit fontScale="62500" lnSpcReduction="20000"/>
          </a:bodyPr>
          <a:lstStyle/>
          <a:p>
            <a:pPr algn="just">
              <a:buFont typeface="Wingdings" pitchFamily="2" charset="2"/>
              <a:buChar char="q"/>
            </a:pPr>
            <a:r>
              <a:rPr lang="el-GR" dirty="0"/>
              <a:t>είναι μη στρατιωτικό πρόγραμμα υπό μη στρατιωτικό έλεγχο, βασιζόμενο στις υφιστάμενες εθνικές και ευρωπαϊκές υποδομές, ενώ διασφαλίζει και τη συνέχεια με τις δραστηριότητες που ολοκληρώθηκαν στο πλαίσιο της παγκόσμιας παρακολούθησης του περιβάλλοντος και της ασφάλειας (</a:t>
            </a:r>
            <a:r>
              <a:rPr lang="el-GR" dirty="0" smtClean="0"/>
              <a:t>GMES). Το</a:t>
            </a:r>
            <a:r>
              <a:rPr lang="el-GR" dirty="0"/>
              <a:t> </a:t>
            </a:r>
            <a:r>
              <a:rPr lang="el-GR" dirty="0" err="1"/>
              <a:t>Copernicus</a:t>
            </a:r>
            <a:r>
              <a:rPr lang="el-GR" dirty="0"/>
              <a:t> απαρτίζεται από τα ακόλουθα σκέλη: </a:t>
            </a:r>
            <a:endParaRPr lang="el-GR" dirty="0" smtClean="0"/>
          </a:p>
          <a:p>
            <a:pPr algn="just"/>
            <a:endParaRPr lang="el-GR" dirty="0"/>
          </a:p>
          <a:p>
            <a:pPr marL="571500" indent="-571500" algn="just">
              <a:buFont typeface="+mj-lt"/>
              <a:buAutoNum type="romanUcPeriod"/>
            </a:pPr>
            <a:r>
              <a:rPr lang="el-GR" dirty="0" smtClean="0"/>
              <a:t>το </a:t>
            </a:r>
            <a:r>
              <a:rPr lang="el-GR" b="1" i="1" u="sng" dirty="0"/>
              <a:t>σκέλος υπηρεσιών </a:t>
            </a:r>
            <a:r>
              <a:rPr lang="el-GR" dirty="0"/>
              <a:t>για την παροχή πληροφοριών στους ακόλουθους τομείς: παρακολούθηση της ατμόσφαιρας, παρακολούθηση του θαλάσσιου περιβάλλοντος, παρακολούθηση της ξηράς, παρακολούθηση της αλλαγής του κλίματος, διαχείριση των καταστάσεων έκτακτης ανάγκης, και ασφάλεια· </a:t>
            </a:r>
            <a:endParaRPr lang="el-GR" dirty="0" smtClean="0"/>
          </a:p>
          <a:p>
            <a:pPr marL="571500" indent="-571500" algn="just">
              <a:buFont typeface="+mj-lt"/>
              <a:buAutoNum type="romanUcPeriod"/>
            </a:pPr>
            <a:r>
              <a:rPr lang="el-GR" dirty="0" smtClean="0"/>
              <a:t>το </a:t>
            </a:r>
            <a:r>
              <a:rPr lang="el-GR" b="1" i="1" u="sng" dirty="0"/>
              <a:t>διαστημικό σκέλος</a:t>
            </a:r>
            <a:r>
              <a:rPr lang="el-GR" dirty="0"/>
              <a:t>, που διασφαλίζει βιώσιμη διαστημική επισκόπηση για τους σημειούμενους στο στοιχείο α) τομείς υπηρεσιών· και </a:t>
            </a:r>
            <a:endParaRPr lang="el-GR" dirty="0" smtClean="0"/>
          </a:p>
          <a:p>
            <a:pPr marL="571500" indent="-571500" algn="just">
              <a:buFont typeface="+mj-lt"/>
              <a:buAutoNum type="romanUcPeriod"/>
            </a:pPr>
            <a:r>
              <a:rPr lang="el-GR" dirty="0" smtClean="0"/>
              <a:t>το </a:t>
            </a:r>
            <a:r>
              <a:rPr lang="el-GR" b="1" i="1" u="sng" dirty="0"/>
              <a:t>επιτόπιο σκέλος</a:t>
            </a:r>
            <a:r>
              <a:rPr lang="el-GR" dirty="0"/>
              <a:t>, που διασφαλίζει συντονισμένη πρόσβαση σε παρατηρήσεις </a:t>
            </a:r>
            <a:r>
              <a:rPr lang="el-GR" dirty="0" err="1"/>
              <a:t>δι</a:t>
            </a:r>
            <a:r>
              <a:rPr lang="el-GR" dirty="0"/>
              <a:t>' εναέριων, θαλάσσιων και επίγειων εγκαταστάσεων για τους σημειούμενους στο στοιχείο α) τομείς </a:t>
            </a:r>
            <a:r>
              <a:rPr lang="el-GR" dirty="0" smtClean="0"/>
              <a:t>υπηρεσιών</a:t>
            </a:r>
            <a:endParaRPr lang="el-G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a:t>Η οδηγία για τη δημιουργία υποδομής χωρικών πληροφοριών στην Ευρωπαϊκή Κοινότητα/Ένωση (INSPIRE)</a:t>
            </a:r>
          </a:p>
        </p:txBody>
      </p:sp>
      <p:sp>
        <p:nvSpPr>
          <p:cNvPr id="3" name="2 - Θέση περιεχομένου"/>
          <p:cNvSpPr>
            <a:spLocks noGrp="1"/>
          </p:cNvSpPr>
          <p:nvPr>
            <p:ph idx="1"/>
          </p:nvPr>
        </p:nvSpPr>
        <p:spPr>
          <a:xfrm>
            <a:off x="457200" y="1600200"/>
            <a:ext cx="8229600" cy="5043510"/>
          </a:xfrm>
        </p:spPr>
        <p:txBody>
          <a:bodyPr>
            <a:noAutofit/>
          </a:bodyPr>
          <a:lstStyle/>
          <a:p>
            <a:pPr algn="just">
              <a:buFont typeface="Wingdings" pitchFamily="2" charset="2"/>
              <a:buChar char="Ø"/>
            </a:pPr>
            <a:r>
              <a:rPr lang="el-GR" sz="2000" dirty="0" smtClean="0"/>
              <a:t> H</a:t>
            </a:r>
            <a:r>
              <a:rPr lang="el-GR" sz="2000" dirty="0"/>
              <a:t> INSPIRE βασίζεται σε υποδομές χωρικών πληροφοριών που δημιουργούνται από τα κράτη μέλη, έχουν καταστεί συμβατές μεταξύ τους βάσει κοινών κανόνων εφαρμογής και συμπληρώνονται με μέτρα σε ευρωπαϊκό επίπεδο</a:t>
            </a:r>
            <a:r>
              <a:rPr lang="el-GR" sz="2000" dirty="0" smtClean="0"/>
              <a:t>.</a:t>
            </a:r>
          </a:p>
          <a:p>
            <a:pPr algn="just">
              <a:buFont typeface="Wingdings" pitchFamily="2" charset="2"/>
              <a:buChar char="Ø"/>
            </a:pPr>
            <a:r>
              <a:rPr lang="el-GR" sz="2000" dirty="0"/>
              <a:t> </a:t>
            </a:r>
            <a:r>
              <a:rPr lang="el-GR" sz="2000" dirty="0" smtClean="0"/>
              <a:t>Η </a:t>
            </a:r>
            <a:r>
              <a:rPr lang="el-GR" sz="2000" dirty="0"/>
              <a:t>υποδομή INSPIRE εφαρμόζεται στις πληροφορίες που συνδέονται με ένα γεωγραφικό πλαίσιο, όπως περιβαλλοντικές παρατηρήσεις, στατιστικές κ.λπ., οι οποίες τηρούνται σε ηλεκτρονική μορφή από τις δημόσιες αρχές ή εξ ονόματός τους, και οι οποίες αφορούν περιοχές επί των οποίων ένα κράτος μέλος έχει ή ασκεί δικαιοδοτικά δικαιώματα και καλύπτουν θέματα </a:t>
            </a:r>
            <a:r>
              <a:rPr lang="el-GR" sz="2000" dirty="0" smtClean="0"/>
              <a:t>όπως:</a:t>
            </a:r>
          </a:p>
          <a:p>
            <a:pPr marL="514350" indent="-514350" algn="just">
              <a:buFont typeface="+mj-lt"/>
              <a:buAutoNum type="arabicPeriod"/>
            </a:pPr>
            <a:r>
              <a:rPr lang="el-GR" sz="2000" dirty="0" smtClean="0"/>
              <a:t>τα </a:t>
            </a:r>
            <a:r>
              <a:rPr lang="el-GR" sz="2000" dirty="0"/>
              <a:t>διοικητικά σύνορα, </a:t>
            </a:r>
            <a:endParaRPr lang="el-GR" sz="2000" dirty="0" smtClean="0"/>
          </a:p>
          <a:p>
            <a:pPr marL="514350" indent="-514350" algn="just">
              <a:buFont typeface="+mj-lt"/>
              <a:buAutoNum type="arabicPeriod"/>
            </a:pPr>
            <a:r>
              <a:rPr lang="el-GR" sz="2000" dirty="0" smtClean="0"/>
              <a:t>οι </a:t>
            </a:r>
            <a:r>
              <a:rPr lang="el-GR" sz="2000" dirty="0"/>
              <a:t>παρατηρήσεις της ποιότητας του αέρα, των υδάτων, των εδαφών, </a:t>
            </a:r>
            <a:endParaRPr lang="el-GR" sz="2000" dirty="0" smtClean="0"/>
          </a:p>
          <a:p>
            <a:pPr marL="514350" indent="-514350" algn="just">
              <a:buFont typeface="+mj-lt"/>
              <a:buAutoNum type="arabicPeriod"/>
            </a:pPr>
            <a:r>
              <a:rPr lang="el-GR" sz="2000" dirty="0" smtClean="0"/>
              <a:t>η </a:t>
            </a:r>
            <a:r>
              <a:rPr lang="el-GR" sz="2000" dirty="0"/>
              <a:t>βιοποικιλότητα, </a:t>
            </a:r>
            <a:endParaRPr lang="el-GR" sz="2000" dirty="0" smtClean="0"/>
          </a:p>
          <a:p>
            <a:pPr marL="514350" indent="-514350" algn="just">
              <a:buFont typeface="+mj-lt"/>
              <a:buAutoNum type="arabicPeriod"/>
            </a:pPr>
            <a:r>
              <a:rPr lang="el-GR" sz="2000" dirty="0" smtClean="0"/>
              <a:t>η </a:t>
            </a:r>
            <a:r>
              <a:rPr lang="el-GR" sz="2000" dirty="0"/>
              <a:t>χρήση γης, </a:t>
            </a:r>
            <a:endParaRPr lang="el-GR" sz="2000" dirty="0" smtClean="0"/>
          </a:p>
          <a:p>
            <a:pPr marL="514350" indent="-514350" algn="just">
              <a:buFont typeface="+mj-lt"/>
              <a:buAutoNum type="arabicPeriod"/>
            </a:pPr>
            <a:r>
              <a:rPr lang="el-GR" sz="2000" dirty="0" smtClean="0"/>
              <a:t>τα </a:t>
            </a:r>
            <a:r>
              <a:rPr lang="el-GR" sz="2000" dirty="0"/>
              <a:t>δίκτυα μεταφοράς, </a:t>
            </a:r>
            <a:endParaRPr lang="el-GR" sz="2000" dirty="0" smtClean="0"/>
          </a:p>
          <a:p>
            <a:pPr algn="just">
              <a:buNone/>
            </a:pPr>
            <a:r>
              <a:rPr lang="el-GR" sz="2000" dirty="0" smtClean="0"/>
              <a:t/>
            </a:r>
            <a:br>
              <a:rPr lang="el-GR" sz="2000" dirty="0" smtClean="0"/>
            </a:br>
            <a:endParaRPr lang="el-GR" sz="20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28604"/>
            <a:ext cx="8229600" cy="5697559"/>
          </a:xfrm>
        </p:spPr>
        <p:txBody>
          <a:bodyPr>
            <a:normAutofit/>
          </a:bodyPr>
          <a:lstStyle/>
          <a:p>
            <a:pPr marL="514350" indent="-514350" algn="just">
              <a:buFont typeface="+mj-lt"/>
              <a:buAutoNum type="arabicPeriod" startAt="6"/>
            </a:pPr>
            <a:r>
              <a:rPr lang="el-GR" sz="2200" dirty="0" smtClean="0"/>
              <a:t>η υδρογραφία, </a:t>
            </a:r>
          </a:p>
          <a:p>
            <a:pPr marL="514350" indent="-514350" algn="just">
              <a:buFont typeface="+mj-lt"/>
              <a:buAutoNum type="arabicPeriod" startAt="6"/>
            </a:pPr>
            <a:r>
              <a:rPr lang="el-GR" sz="2200" dirty="0" smtClean="0"/>
              <a:t>το υψόμετρο, </a:t>
            </a:r>
          </a:p>
          <a:p>
            <a:pPr marL="514350" indent="-514350" algn="just">
              <a:buFont typeface="+mj-lt"/>
              <a:buAutoNum type="arabicPeriod" startAt="6"/>
            </a:pPr>
            <a:r>
              <a:rPr lang="el-GR" sz="2200" dirty="0" smtClean="0"/>
              <a:t>η γεωλογία, </a:t>
            </a:r>
          </a:p>
          <a:p>
            <a:pPr marL="514350" indent="-514350" algn="just">
              <a:buFont typeface="+mj-lt"/>
              <a:buAutoNum type="arabicPeriod" startAt="6"/>
            </a:pPr>
            <a:r>
              <a:rPr lang="el-GR" sz="2200" dirty="0" smtClean="0"/>
              <a:t>η κατανομή του πληθυσμού ή των ειδών,</a:t>
            </a:r>
          </a:p>
          <a:p>
            <a:pPr marL="514350" indent="-514350" algn="just">
              <a:buFont typeface="+mj-lt"/>
              <a:buAutoNum type="arabicPeriod" startAt="6"/>
            </a:pPr>
            <a:r>
              <a:rPr lang="el-GR" sz="2200" dirty="0" smtClean="0"/>
              <a:t> τα ενδιαιτήματα, </a:t>
            </a:r>
          </a:p>
          <a:p>
            <a:pPr marL="514350" indent="-514350" algn="just">
              <a:buFont typeface="+mj-lt"/>
              <a:buAutoNum type="arabicPeriod" startAt="6"/>
            </a:pPr>
            <a:r>
              <a:rPr lang="el-GR" sz="2200" dirty="0" smtClean="0"/>
              <a:t>οι βιομηχανικοί τόποι ή ακόμη οι ζώνες φυσικών κινδύνων.</a:t>
            </a:r>
          </a:p>
          <a:p>
            <a:pPr marL="514350" indent="-514350" algn="ctr">
              <a:buNone/>
            </a:pPr>
            <a:endParaRPr lang="el-GR" sz="2200" dirty="0" smtClean="0"/>
          </a:p>
          <a:p>
            <a:pPr marL="514350" indent="-514350" algn="just">
              <a:buFont typeface="Wingdings" pitchFamily="2" charset="2"/>
              <a:buChar char="Ø"/>
            </a:pPr>
            <a:r>
              <a:rPr lang="el-GR" sz="2200" dirty="0" smtClean="0"/>
              <a:t>Η INSPIRE  αποσκοπεί στη διασφάλιση συντονισμού μεταξύ των χρηστών και των </a:t>
            </a:r>
            <a:r>
              <a:rPr lang="el-GR" sz="2200" dirty="0" err="1" smtClean="0"/>
              <a:t>παρόχων</a:t>
            </a:r>
            <a:r>
              <a:rPr lang="el-GR" sz="2200" dirty="0" smtClean="0"/>
              <a:t> πληροφοριών, ώστε να είναι δυνατός ο συνδυασμός και η διάδοση των πληροφοριών που προέρχονται από διάφορους τομείς.</a:t>
            </a:r>
          </a:p>
          <a:p>
            <a:endParaRPr lang="el-G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Περιβάλλον και άλλες κοινές πολιτικές της ΕΕ</a:t>
            </a:r>
            <a:endParaRPr lang="el-GR" sz="2400" b="1" dirty="0"/>
          </a:p>
        </p:txBody>
      </p:sp>
      <p:sp>
        <p:nvSpPr>
          <p:cNvPr id="3" name="2 - Θέση περιεχομένου"/>
          <p:cNvSpPr>
            <a:spLocks noGrp="1"/>
          </p:cNvSpPr>
          <p:nvPr>
            <p:ph idx="1"/>
          </p:nvPr>
        </p:nvSpPr>
        <p:spPr/>
        <p:txBody>
          <a:bodyPr>
            <a:normAutofit fontScale="92500" lnSpcReduction="10000"/>
          </a:bodyPr>
          <a:lstStyle/>
          <a:p>
            <a:pPr algn="just">
              <a:buNone/>
            </a:pPr>
            <a:r>
              <a:rPr lang="el-GR" sz="2000" dirty="0" smtClean="0"/>
              <a:t>Πολλά περιβαλλοντικά προβλήματα, όπως:</a:t>
            </a:r>
          </a:p>
          <a:p>
            <a:pPr algn="just">
              <a:buFont typeface="Wingdings" pitchFamily="2" charset="2"/>
              <a:buChar char="ü"/>
            </a:pPr>
            <a:r>
              <a:rPr lang="el-GR" sz="2000" dirty="0" smtClean="0"/>
              <a:t>οι κλιματολογικές αλλαγές, </a:t>
            </a:r>
          </a:p>
          <a:p>
            <a:pPr algn="just">
              <a:buFont typeface="Wingdings" pitchFamily="2" charset="2"/>
              <a:buChar char="ü"/>
            </a:pPr>
            <a:r>
              <a:rPr lang="el-GR" sz="2000" dirty="0" smtClean="0"/>
              <a:t>οι όξινες μολύνσεις και</a:t>
            </a:r>
          </a:p>
          <a:p>
            <a:pPr algn="just">
              <a:buFont typeface="Wingdings" pitchFamily="2" charset="2"/>
              <a:buChar char="ü"/>
            </a:pPr>
            <a:r>
              <a:rPr lang="el-GR" sz="2000" dirty="0" smtClean="0"/>
              <a:t> Η διαχείριση των αποβλήτων μπορούν να αντιμετωπισθούν </a:t>
            </a:r>
          </a:p>
          <a:p>
            <a:pPr algn="just">
              <a:buNone/>
            </a:pPr>
            <a:r>
              <a:rPr lang="el-GR" sz="2000" dirty="0" smtClean="0"/>
              <a:t>μόνο σε συνεργασία μεταξύ των κυριοτέρων οικονομικών παραγόντων και φορέων, όχι μόνο με νομοθετικά μέσα, αλλά με τη χρησιμοποίηση ενός </a:t>
            </a:r>
            <a:r>
              <a:rPr lang="el-GR" sz="2000" b="1" dirty="0" smtClean="0"/>
              <a:t>εκτεταμένου μείγματος άλλων μέσων, όπως τα πρότυπα, τα συστήματα πιστοποίησης, τα εθελοντικά προγράμματα και τα οικονομικά μέσα.</a:t>
            </a:r>
          </a:p>
          <a:p>
            <a:pPr algn="just">
              <a:buNone/>
            </a:pPr>
            <a:r>
              <a:rPr lang="el-GR" sz="2000" dirty="0" smtClean="0"/>
              <a:t> Επομένως η διαρκής προστασία του περιβάλλοντος εξαρτάται πολύ από τις πολιτικές που εφαρμόζονται στους τομείς:</a:t>
            </a:r>
          </a:p>
          <a:p>
            <a:pPr algn="just">
              <a:buFont typeface="Wingdings" pitchFamily="2" charset="2"/>
              <a:buChar char="ü"/>
            </a:pPr>
            <a:r>
              <a:rPr lang="el-GR" sz="2000" dirty="0" smtClean="0"/>
              <a:t> της βιομηχανίας, </a:t>
            </a:r>
          </a:p>
          <a:p>
            <a:pPr algn="just">
              <a:buFont typeface="Wingdings" pitchFamily="2" charset="2"/>
              <a:buChar char="ü"/>
            </a:pPr>
            <a:r>
              <a:rPr lang="el-GR" sz="2000" dirty="0" smtClean="0"/>
              <a:t>της ενέργειας, </a:t>
            </a:r>
          </a:p>
          <a:p>
            <a:pPr algn="just">
              <a:buFont typeface="Wingdings" pitchFamily="2" charset="2"/>
              <a:buChar char="ü"/>
            </a:pPr>
            <a:r>
              <a:rPr lang="el-GR" sz="2000" dirty="0" smtClean="0"/>
              <a:t>των μεταφορών, </a:t>
            </a:r>
          </a:p>
          <a:p>
            <a:pPr algn="just">
              <a:buFont typeface="Wingdings" pitchFamily="2" charset="2"/>
              <a:buChar char="ü"/>
            </a:pPr>
            <a:r>
              <a:rPr lang="el-GR" sz="2000" dirty="0" smtClean="0"/>
              <a:t>της γεωργίας και του τουρισμού, που με τη σειρά τους εξαρτώνται επίσης πολύ από την ποιότητα του περιβάλλοντος.</a:t>
            </a:r>
          </a:p>
          <a:p>
            <a:pPr>
              <a:buNone/>
            </a:pPr>
            <a:endParaRPr lang="el-GR" sz="20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85728"/>
            <a:ext cx="8229600" cy="6215106"/>
          </a:xfrm>
        </p:spPr>
        <p:txBody>
          <a:bodyPr>
            <a:noAutofit/>
          </a:bodyPr>
          <a:lstStyle/>
          <a:p>
            <a:pPr algn="just"/>
            <a:r>
              <a:rPr lang="el-GR" sz="2000" dirty="0" smtClean="0"/>
              <a:t>Στο συγγενές πεδίο της </a:t>
            </a:r>
            <a:r>
              <a:rPr lang="el-GR" sz="2000" b="1" dirty="0" smtClean="0"/>
              <a:t>πολιτικής προστασίας</a:t>
            </a:r>
            <a:r>
              <a:rPr lang="el-GR" sz="2000" dirty="0" smtClean="0"/>
              <a:t>, ο </a:t>
            </a:r>
            <a:r>
              <a:rPr lang="el-GR" sz="2000" b="1" dirty="0" smtClean="0"/>
              <a:t>μηχανισμός πολιτικής προστασίας</a:t>
            </a:r>
            <a:r>
              <a:rPr lang="el-GR" sz="2000" dirty="0" smtClean="0"/>
              <a:t> της Ένωσης είναι η ενίσχυση της συνεργασίας μεταξύ της Ένωσης και των κρατών μελών και η διευκόλυνση του συντονισμού στον τομέα της πολιτικής προστασίας </a:t>
            </a:r>
            <a:r>
              <a:rPr lang="el-GR" sz="2000" b="1" dirty="0" smtClean="0"/>
              <a:t>με σκοπό τη βελτίωση της αποτελεσματικότητας των συστημάτων πρόληψης, ετοιμότητας και αντιμετώπισης φυσικών και ανθρωπογενών καταστροφών .</a:t>
            </a:r>
          </a:p>
          <a:p>
            <a:pPr algn="just"/>
            <a:r>
              <a:rPr lang="el-GR" sz="2000" dirty="0" smtClean="0"/>
              <a:t>Η προστασία που πρέπει να εξασφαλισθεί με τον μηχανισμό της Ένωσης καλύπτει κατά κύριο λόγο: τους πολίτες, αλλά και το περιβάλλον και τις περιουσίες, συμπεριλαμβανομένης της πολιτιστικής κληρονομιάς, από τις φυσικές και ανθρωπογενείς καταστροφές κάθε μορφής, συμπεριλαμβανομένων των συνεπειών της τρομοκρατίας και των τεχνολογικών, ραδιολογικών ή περιβαλλοντικών καταστροφών, της θαλάσσιας ρύπανσης και σοβαρών καταστάσεων έκτακτης ανάγκης στον τομέα της υγείας που συμβαίνουν εντός και εκτός της Ένωσης.</a:t>
            </a:r>
          </a:p>
          <a:p>
            <a:pPr algn="just"/>
            <a:r>
              <a:rPr lang="el-GR" sz="2000" dirty="0" smtClean="0"/>
              <a:t>Μια οδηγία θέσπισε ένα πλαίσιο για την αξιολόγηση και τη διαχείριση των </a:t>
            </a:r>
            <a:r>
              <a:rPr lang="el-GR" sz="2000" b="1" dirty="0" smtClean="0"/>
              <a:t>κινδύνων πλημμύρας</a:t>
            </a:r>
            <a:r>
              <a:rPr lang="el-GR" sz="2000" dirty="0" smtClean="0"/>
              <a:t>, με στόχο τη μείωση των αρνητικών συνεπειών στην ανθρώπινη υγεία, το περιβάλλον, την πολιτιστική κληρονομιά και τις οικονομικές δραστηριότητες που συνδέονται με τις πλημμύρες στην ΕΕ [Οδηγία 2007/60].</a:t>
            </a:r>
          </a:p>
          <a:p>
            <a:pPr algn="just"/>
            <a:endParaRPr lang="el-GR" sz="2000" dirty="0" smtClean="0"/>
          </a:p>
          <a:p>
            <a:pPr algn="just">
              <a:buNone/>
            </a:pPr>
            <a:endParaRPr lang="el-GR" sz="2000"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28604"/>
            <a:ext cx="8229600" cy="5697559"/>
          </a:xfrm>
        </p:spPr>
        <p:txBody>
          <a:bodyPr>
            <a:normAutofit/>
          </a:bodyPr>
          <a:lstStyle/>
          <a:p>
            <a:pPr>
              <a:buNone/>
            </a:pPr>
            <a:r>
              <a:rPr lang="el-GR" sz="2000" dirty="0" smtClean="0"/>
              <a:t>    </a:t>
            </a:r>
            <a:r>
              <a:rPr lang="el-GR" sz="2000" b="1" dirty="0" smtClean="0"/>
              <a:t>Στο πεδίο της οικονομικής πολιτικής</a:t>
            </a:r>
            <a:r>
              <a:rPr lang="el-GR" sz="2000" dirty="0" smtClean="0"/>
              <a:t>:</a:t>
            </a:r>
          </a:p>
          <a:p>
            <a:pPr marL="457200" indent="-457200" algn="just">
              <a:buFont typeface="+mj-lt"/>
              <a:buAutoNum type="arabicPeriod"/>
            </a:pPr>
            <a:endParaRPr lang="el-GR" sz="2000" dirty="0" smtClean="0"/>
          </a:p>
          <a:p>
            <a:pPr marL="457200" indent="-457200" algn="just">
              <a:buFont typeface="+mj-lt"/>
              <a:buAutoNum type="arabicPeriod"/>
            </a:pPr>
            <a:r>
              <a:rPr lang="el-GR" sz="2000" dirty="0" smtClean="0"/>
              <a:t>Συνάφεια της οικονομικής πολιτικής με τη στρατηγική για τη βιώσιμη ανάπτυξη· </a:t>
            </a:r>
          </a:p>
          <a:p>
            <a:pPr marL="457200" indent="-457200" algn="just">
              <a:buFont typeface="+mj-lt"/>
              <a:buAutoNum type="arabicPeriod"/>
            </a:pPr>
            <a:r>
              <a:rPr lang="el-GR" sz="2000" dirty="0" smtClean="0"/>
              <a:t>Ένταξη της ανάλυσης των επιπτώσεων της οικονομικής δραστηριότητας και των κανονιστικών ρυθμίσεων στη διαδικασία πολυμερούς εποπτείας των διαρθρωτικών μεταρρυθμίσεων και στη διαδικασία της οικονομικής μεταρρύθμισης·</a:t>
            </a:r>
          </a:p>
          <a:p>
            <a:pPr marL="457200" indent="-457200" algn="just">
              <a:buFont typeface="+mj-lt"/>
              <a:buAutoNum type="arabicPeriod"/>
            </a:pPr>
            <a:r>
              <a:rPr lang="el-GR" sz="2000" dirty="0" smtClean="0"/>
              <a:t> Ενσωμάτωση των περιβαλλοντικών ζητημάτων στους </a:t>
            </a:r>
            <a:r>
              <a:rPr lang="el-GR" sz="2000" b="1" dirty="0" smtClean="0"/>
              <a:t>γενικούς προσανατολισμούς των οικονομικών πολιτικών.</a:t>
            </a:r>
          </a:p>
          <a:p>
            <a:pPr marL="457200" indent="-457200" algn="just">
              <a:buFont typeface="+mj-lt"/>
              <a:buAutoNum type="arabicPeriod"/>
            </a:pPr>
            <a:r>
              <a:rPr lang="el-GR" sz="2000" dirty="0" smtClean="0"/>
              <a:t>Συμβολή των φορολογικών πολιτικών στην ενσωμάτωση περιβαλλοντικών ζητημάτων· </a:t>
            </a:r>
          </a:p>
          <a:p>
            <a:pPr marL="457200" indent="-457200" algn="just">
              <a:buFont typeface="+mj-lt"/>
              <a:buAutoNum type="arabicPeriod"/>
            </a:pPr>
            <a:r>
              <a:rPr lang="el-GR" sz="2000" dirty="0" smtClean="0"/>
              <a:t>Χρήση του κατάλληλου συνδυασμού μηχανισμών που στηρίζονται στις δυνάμεις της αγοράς και κανονιστικών ρυθμίσεων, συμπεριλαμβανομένων των επιδοτήσεων που βλάπτουν το περιβάλλον.</a:t>
            </a:r>
            <a:endParaRPr lang="el-GR"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Ποιοι ήταν οι λόγοι για μια κοινοτική πολιτική περιβάλλοντος</a:t>
            </a:r>
            <a:endParaRPr lang="el-GR" sz="2400" b="1" dirty="0"/>
          </a:p>
        </p:txBody>
      </p:sp>
      <p:sp>
        <p:nvSpPr>
          <p:cNvPr id="3" name="2 - Θέση περιεχομένου"/>
          <p:cNvSpPr>
            <a:spLocks noGrp="1"/>
          </p:cNvSpPr>
          <p:nvPr>
            <p:ph idx="1"/>
          </p:nvPr>
        </p:nvSpPr>
        <p:spPr/>
        <p:txBody>
          <a:bodyPr>
            <a:normAutofit/>
          </a:bodyPr>
          <a:lstStyle/>
          <a:p>
            <a:pPr algn="just"/>
            <a:r>
              <a:rPr lang="el-GR" sz="2000" dirty="0" smtClean="0"/>
              <a:t>Η </a:t>
            </a:r>
            <a:r>
              <a:rPr lang="el-GR" sz="2000" b="1" dirty="0" smtClean="0"/>
              <a:t>ευρωπαϊκή  βιομηχανική κοινωνία </a:t>
            </a:r>
            <a:r>
              <a:rPr lang="el-GR" sz="2000" dirty="0" smtClean="0"/>
              <a:t>αναπτύχθηκε σε μεγάλο βαθμό από το 1860-1960 χωρίς όμως να ενδιαφέρεται για τις οικολογικές συνέπειες.</a:t>
            </a:r>
          </a:p>
          <a:p>
            <a:pPr algn="just"/>
            <a:r>
              <a:rPr lang="el-GR" sz="2000" dirty="0" smtClean="0"/>
              <a:t>Αν και η φθορά του περιβάλλοντος συνεχιζόταν  επί έναν αιώνα, πήρε επικίνδυνες διαστάσεις τις δεκαετίες ‘60 και ‘70 για τους εξής λόγους:</a:t>
            </a:r>
          </a:p>
          <a:p>
            <a:pPr algn="just">
              <a:buFont typeface="Wingdings" pitchFamily="2" charset="2"/>
              <a:buChar char="ü"/>
            </a:pPr>
            <a:r>
              <a:rPr lang="el-GR" sz="2000" dirty="0" smtClean="0"/>
              <a:t>Την επιταχυνόμενη αστικοποίηση,</a:t>
            </a:r>
          </a:p>
          <a:p>
            <a:pPr algn="just">
              <a:buFont typeface="Wingdings" pitchFamily="2" charset="2"/>
              <a:buChar char="ü"/>
            </a:pPr>
            <a:r>
              <a:rPr lang="el-GR" sz="2000" dirty="0" smtClean="0"/>
              <a:t>Την ταχεία οικονομική ανάπτυξη,</a:t>
            </a:r>
          </a:p>
          <a:p>
            <a:pPr algn="just">
              <a:buFont typeface="Wingdings" pitchFamily="2" charset="2"/>
              <a:buChar char="ü"/>
            </a:pPr>
            <a:r>
              <a:rPr lang="el-GR" sz="2000" dirty="0" smtClean="0"/>
              <a:t>Την αλόγιστη χρησιμοποίηση νέων προϊόντων προερχόμενων από το πετρέλαιο.</a:t>
            </a:r>
            <a:endParaRPr lang="el-GR" sz="20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28604"/>
            <a:ext cx="8229600" cy="5697559"/>
          </a:xfrm>
        </p:spPr>
        <p:txBody>
          <a:bodyPr>
            <a:normAutofit lnSpcReduction="10000"/>
          </a:bodyPr>
          <a:lstStyle/>
          <a:p>
            <a:pPr algn="just">
              <a:buNone/>
            </a:pPr>
            <a:r>
              <a:rPr lang="el-GR" sz="2000" b="1" dirty="0" smtClean="0"/>
              <a:t>Στο πεδίο της ενεργειακής πολιτικής:</a:t>
            </a:r>
            <a:r>
              <a:rPr lang="el-GR" sz="2000" dirty="0" smtClean="0"/>
              <a:t> η παραγωγή και χρησιμοποίηση της ενέργειας είναι μια από τις κύριες πηγές μόλυνσης της ατμόσφαιρας (με την καύση ορυκτών καυσίμων) και των υδάτων (με την αποβολή των νερών ψύξης και των ρυπαντικών ουσιών των διυλιστηρίων και των πυρηνικών σταθμών).</a:t>
            </a:r>
          </a:p>
          <a:p>
            <a:pPr algn="just">
              <a:buNone/>
            </a:pPr>
            <a:r>
              <a:rPr lang="el-GR" sz="2000" dirty="0" smtClean="0"/>
              <a:t> </a:t>
            </a:r>
            <a:r>
              <a:rPr lang="el-GR" sz="2000" b="1" dirty="0" smtClean="0"/>
              <a:t>Είναι εμφανές ότι η πολιτική ορθολογικής χρήσης της ενέργειας και ενθάρρυνσης των νέων μη ρυπαντικών πηγών ενέργειας ενδιαφέρει κατά κύριο λόγο την περιβαλλοντική πολιτική</a:t>
            </a:r>
            <a:r>
              <a:rPr lang="el-GR" sz="2000" dirty="0" smtClean="0"/>
              <a:t>. </a:t>
            </a:r>
          </a:p>
          <a:p>
            <a:pPr algn="just">
              <a:buNone/>
            </a:pPr>
            <a:endParaRPr lang="el-GR" sz="2000" dirty="0" smtClean="0"/>
          </a:p>
          <a:p>
            <a:pPr algn="just">
              <a:buNone/>
            </a:pPr>
            <a:r>
              <a:rPr lang="el-GR" sz="2000" b="1" dirty="0" smtClean="0"/>
              <a:t>Στο πεδίο των μεταφορών: </a:t>
            </a:r>
            <a:r>
              <a:rPr lang="el-GR" sz="2000" dirty="0" smtClean="0"/>
              <a:t>Σκοπεύοντας να καθορίσει μια κοινή στρατηγική για τους τομείς των μεταφορών και του περιβάλλοντος, η Επιτροπή δημοσίευσε, το Φεβρουάριο 1992, </a:t>
            </a:r>
            <a:r>
              <a:rPr lang="el-GR" sz="2000" b="1" dirty="0" smtClean="0"/>
              <a:t>ένα «Πράσινο Βιβλίο σχετικά με τις επιπτώσεις των μεταφορών στο περιβάλλον» [COM (92) 46]. </a:t>
            </a:r>
            <a:r>
              <a:rPr lang="el-GR" sz="2000" dirty="0" smtClean="0"/>
              <a:t>Μετά από έναν απολογισμό των καταστρεπτικών επιπτώσεων των διαφόρων μέσων μεταφοράς και ανάλυση των τάσεων και των προβλέψεων σχετικά με τη ζήτηση των μεταφορών και τον όγκο των διακινήσεων, </a:t>
            </a:r>
            <a:r>
              <a:rPr lang="el-GR" sz="2000" b="1" dirty="0" smtClean="0"/>
              <a:t>η Επιτροπή χάραξε τις κατευθυντήριες γραμμές κοινής στρατηγικής για την ανάπτυξη μεταφορών που σέβονται το περιβάλλον.</a:t>
            </a:r>
            <a:endParaRPr lang="el-GR" sz="2000" b="1"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57166"/>
            <a:ext cx="8229600" cy="5768997"/>
          </a:xfrm>
        </p:spPr>
        <p:txBody>
          <a:bodyPr>
            <a:normAutofit/>
          </a:bodyPr>
          <a:lstStyle/>
          <a:p>
            <a:pPr algn="just">
              <a:buNone/>
            </a:pPr>
            <a:r>
              <a:rPr lang="el-GR" sz="2000" b="1" dirty="0" smtClean="0"/>
              <a:t>Στο πεδίο της Κοινής αγροτικής πολιτικής:</a:t>
            </a:r>
            <a:r>
              <a:rPr lang="el-GR" sz="2000" dirty="0" smtClean="0"/>
              <a:t> αναπτύχθηκε κατά τη δεκαετία του '70 χωρίς καμία πρόβλεψη για το περιβάλλον. Έτσι είχε ως συνέπεια μια αλόγιστη χρησιμοποίηση εντομοκτόνων και λιπασμάτων πολύ επικίνδυνων για το περιβάλλον. Ευτυχώς, από τα μέσα της δεκαετίας του '80, αυτές οι υπερβολές έχουν μετριαστεί και η γεωργική καθώς και η περιβαλλοντική πολιτική έχουν πλέον έναν κοινό αντικειμενικό σκοπό, που είναι </a:t>
            </a:r>
            <a:r>
              <a:rPr lang="el-GR" sz="2000" b="1" i="1" u="sng" dirty="0" smtClean="0"/>
              <a:t>η βελτίωση του αγροτικού χώρου της Ένωσης</a:t>
            </a:r>
            <a:r>
              <a:rPr lang="el-GR" sz="2000" dirty="0" smtClean="0"/>
              <a:t>. Έτσι το Συμβούλιο θέσπισε:</a:t>
            </a:r>
          </a:p>
          <a:p>
            <a:pPr algn="just">
              <a:buFont typeface="Wingdings" pitchFamily="2" charset="2"/>
              <a:buChar char="ü"/>
            </a:pPr>
            <a:r>
              <a:rPr lang="el-GR" sz="2000" dirty="0" smtClean="0"/>
              <a:t> έναν κανονισμό που ορίζει τον βιολογικό τρόπο παραγωγής και τις σχετικές ενδείξεις στα γεωργικά προϊόντα και στα είδη διατροφής ·</a:t>
            </a:r>
          </a:p>
          <a:p>
            <a:pPr algn="just">
              <a:buFont typeface="Wingdings" pitchFamily="2" charset="2"/>
              <a:buChar char="ü"/>
            </a:pPr>
            <a:r>
              <a:rPr lang="el-GR" sz="2000" dirty="0" smtClean="0"/>
              <a:t> μία οδηγία σχετικά με τη διάθεση στην αγορά των </a:t>
            </a:r>
            <a:r>
              <a:rPr lang="el-GR" sz="2000" dirty="0" err="1" smtClean="0"/>
              <a:t>φυτοφαρμακευτικών</a:t>
            </a:r>
            <a:r>
              <a:rPr lang="el-GR" sz="2000" dirty="0" smtClean="0"/>
              <a:t> προϊόντων [Οδηγία 91/414]·</a:t>
            </a:r>
          </a:p>
          <a:p>
            <a:pPr algn="just">
              <a:buFont typeface="Wingdings" pitchFamily="2" charset="2"/>
              <a:buChar char="ü"/>
            </a:pPr>
            <a:r>
              <a:rPr lang="el-GR" sz="2000" dirty="0" smtClean="0"/>
              <a:t> και μια οδηγία σχετικά με την προστασία των υδάτων από νιτρικά άλατα γεωργικής προέλευσης [Οδηγία 91/676].</a:t>
            </a:r>
            <a:endParaRPr lang="el-GR" sz="20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00034" y="357166"/>
            <a:ext cx="8229600" cy="5768997"/>
          </a:xfrm>
        </p:spPr>
        <p:txBody>
          <a:bodyPr>
            <a:normAutofit fontScale="70000" lnSpcReduction="20000"/>
          </a:bodyPr>
          <a:lstStyle/>
          <a:p>
            <a:pPr algn="just">
              <a:buNone/>
            </a:pPr>
            <a:r>
              <a:rPr lang="el-GR" b="1" dirty="0" smtClean="0"/>
              <a:t>Στο πεδίο της  κοινής αλιευτικής πολιτικής:</a:t>
            </a:r>
            <a:r>
              <a:rPr lang="el-GR" dirty="0" smtClean="0"/>
              <a:t> ενέργειες υπέρ της διατήρησης των πόρων, της προστασίας της θαλάσσιας βιοποικιλίας και του </a:t>
            </a:r>
            <a:r>
              <a:rPr lang="el-GR" dirty="0" err="1" smtClean="0"/>
              <a:t>εξορθολογισμού</a:t>
            </a:r>
            <a:r>
              <a:rPr lang="el-GR" dirty="0" smtClean="0"/>
              <a:t> της αλιείας. Οι οικολογικές επιπτώσεις της αλιείας λαμβάνονται υπόψη</a:t>
            </a:r>
            <a:r>
              <a:rPr lang="el-GR" b="1" dirty="0" smtClean="0"/>
              <a:t>, ιδίως μέσω των συστηματικών διαβουλεύσεων με τους επιστήμονες κατά την εκπόνηση των νομοθετικών μέτρων που αφορούν την εκμετάλλευση των πόρων. </a:t>
            </a:r>
            <a:r>
              <a:rPr lang="el-GR" dirty="0" smtClean="0"/>
              <a:t>Η βελτίωση των μέτρων για τη μακροχρόνια συντήρηση της αλιείας επιδιώκεται με την επιστημονική έρευνα. </a:t>
            </a:r>
          </a:p>
          <a:p>
            <a:pPr algn="just">
              <a:buNone/>
            </a:pPr>
            <a:endParaRPr lang="el-GR" b="1" dirty="0" smtClean="0"/>
          </a:p>
          <a:p>
            <a:pPr algn="just">
              <a:buNone/>
            </a:pPr>
            <a:r>
              <a:rPr lang="el-GR" b="1" dirty="0" smtClean="0"/>
              <a:t>  Η κοινή περιφερειακή πολιτική και η πολιτική του περιβάλλοντος αλληλοσυμπληρώνονται,</a:t>
            </a:r>
            <a:r>
              <a:rPr lang="el-GR" dirty="0" smtClean="0"/>
              <a:t> οι περιφερειακές ενισχύσεις μπορούν να συμβάλλουν στην αναστολή της υπέρμετρης αστικοποίησης η οποία δημιουργεί οικολογικά προβλήματα, ενώ τα μέτρα εναντίον των ρυπάνσεων μπορούν να έχουν ανασταλτική επίδραση στην εγκατάσταση των επιχειρήσεων στις περιοχές της Ευρωπαϊκής Ένωσης που πάσχουν από οικονομική συμφόρηση. </a:t>
            </a:r>
          </a:p>
          <a:p>
            <a:pPr algn="just">
              <a:buNone/>
            </a:pPr>
            <a:endParaRPr lang="el-GR" dirty="0" smtClean="0"/>
          </a:p>
          <a:p>
            <a:pPr algn="just">
              <a:buNone/>
            </a:pPr>
            <a:r>
              <a:rPr lang="el-GR" dirty="0" smtClean="0"/>
              <a:t> </a:t>
            </a:r>
            <a:endParaRPr lang="el-GR" sz="2400" b="1"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Η διεθνής συνεργασία για το περιβάλλον και την ΕΕ</a:t>
            </a:r>
            <a:endParaRPr lang="el-GR" sz="2400" b="1" dirty="0"/>
          </a:p>
        </p:txBody>
      </p:sp>
      <p:sp>
        <p:nvSpPr>
          <p:cNvPr id="3" name="2 - Θέση περιεχομένου"/>
          <p:cNvSpPr>
            <a:spLocks noGrp="1"/>
          </p:cNvSpPr>
          <p:nvPr>
            <p:ph idx="1"/>
          </p:nvPr>
        </p:nvSpPr>
        <p:spPr/>
        <p:txBody>
          <a:bodyPr>
            <a:noAutofit/>
          </a:bodyPr>
          <a:lstStyle/>
          <a:p>
            <a:pPr algn="just">
              <a:buFont typeface="Wingdings" pitchFamily="2" charset="2"/>
              <a:buChar char="Ø"/>
            </a:pPr>
            <a:r>
              <a:rPr lang="el-GR" sz="2000" dirty="0" smtClean="0"/>
              <a:t>Ορισμένα είδη μόλυνσης απειλούν όχι μόνο τα ευρωπαϊκά οικολογικά συστήματα, αλλά και την ίδια </a:t>
            </a:r>
            <a:r>
              <a:rPr lang="el-GR" sz="2000" b="1" dirty="0" smtClean="0"/>
              <a:t>τη φυσική ισορροπία του πλανήτη</a:t>
            </a:r>
            <a:r>
              <a:rPr lang="el-GR" sz="2000" dirty="0" smtClean="0"/>
              <a:t> (π.χ. κλιματολογικές αλλαγές, αραίωση της στιβάδας του όζοντος).</a:t>
            </a:r>
          </a:p>
          <a:p>
            <a:pPr algn="just">
              <a:buFont typeface="Wingdings" pitchFamily="2" charset="2"/>
              <a:buChar char="Ø"/>
            </a:pPr>
            <a:r>
              <a:rPr lang="el-GR" sz="2000" dirty="0" smtClean="0"/>
              <a:t> Αυτά τα προβλήματα πρέπει να αντιμετωπιστούν σε διεθνή βάση. H συμμετοχή της ίδιας της Ευρωπαϊκής </a:t>
            </a:r>
            <a:r>
              <a:rPr lang="el-GR" sz="2000" dirty="0" err="1" smtClean="0"/>
              <a:t>Kοινότητας</a:t>
            </a:r>
            <a:r>
              <a:rPr lang="el-GR" sz="2000" dirty="0" smtClean="0"/>
              <a:t>/Ένωσης </a:t>
            </a:r>
            <a:r>
              <a:rPr lang="el-GR" sz="2000" b="1" dirty="0" smtClean="0"/>
              <a:t>στις εργασίες ειδικευμένων διεθνών οργανισμών, οι οποίοι επιδιώκουν να διατηρήσουν τον παγκόσμιο φυσικό πλούτο,</a:t>
            </a:r>
            <a:r>
              <a:rPr lang="el-GR" sz="2000" dirty="0" smtClean="0"/>
              <a:t> προλαμβάνει τις τυχόν διαφορές αντιλήψεων των κρατών μελών και αναδεικνύει καλύτερα τα κοινά συμφέροντά τους. </a:t>
            </a:r>
          </a:p>
          <a:p>
            <a:pPr algn="just">
              <a:buFont typeface="Wingdings" pitchFamily="2" charset="2"/>
              <a:buChar char="Ø"/>
            </a:pPr>
            <a:r>
              <a:rPr lang="el-GR" sz="2000" dirty="0" smtClean="0"/>
              <a:t>Επιπλέον, η ενεργητική συμμετοχή της ΕΚ/ΕΕ στις εργασίες για το περιβάλλον άλλων διεθνών οργανισμών, όπως ο OOΣA, το Συμβούλιο της Ευρώπης ή τα Ηνωμένα Έθνη, </a:t>
            </a:r>
            <a:r>
              <a:rPr lang="el-GR" sz="2000" b="1" dirty="0" smtClean="0"/>
              <a:t>επιτρέπει στο ευρωπαϊκό δίκαιο να ακολουθεί τις διεθνείς εξελίξεις σε αυτόν τον τομέα. </a:t>
            </a:r>
            <a:endParaRPr lang="el-GR" sz="2000" b="1"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00042"/>
            <a:ext cx="8229600" cy="5626121"/>
          </a:xfrm>
        </p:spPr>
        <p:txBody>
          <a:bodyPr>
            <a:noAutofit/>
          </a:bodyPr>
          <a:lstStyle/>
          <a:p>
            <a:pPr algn="just"/>
            <a:r>
              <a:rPr lang="el-GR" sz="2000" dirty="0" smtClean="0"/>
              <a:t>H Ευρωπαϊκή Ένωση συμμετείχε στη </a:t>
            </a:r>
            <a:r>
              <a:rPr lang="el-GR" sz="2000" b="1" dirty="0" smtClean="0"/>
              <a:t>διάσκεψη των Ηνωμένων Εθνών για το περιβάλλον και την ανάπτυξη</a:t>
            </a:r>
            <a:r>
              <a:rPr lang="el-GR" sz="2000" dirty="0" smtClean="0"/>
              <a:t>, επονομαζόμενη </a:t>
            </a:r>
            <a:r>
              <a:rPr lang="el-GR" sz="2000" b="1" dirty="0" smtClean="0"/>
              <a:t>«</a:t>
            </a:r>
            <a:r>
              <a:rPr lang="el-GR" sz="2000" b="1" dirty="0" err="1" smtClean="0"/>
              <a:t>Kορυφή</a:t>
            </a:r>
            <a:r>
              <a:rPr lang="el-GR" sz="2000" b="1" dirty="0" smtClean="0"/>
              <a:t> της Γης»</a:t>
            </a:r>
            <a:r>
              <a:rPr lang="el-GR" sz="2000" dirty="0" smtClean="0"/>
              <a:t>, η οποία έγινε στο Ρίο Τζανέιρο μεταξύ 3 και 14 Ιουνίου 1992. Αυτή η διάσκεψη οδήγησε στην υιοθέτηση της</a:t>
            </a:r>
            <a:r>
              <a:rPr lang="el-GR" sz="2000" b="1" dirty="0" smtClean="0">
                <a:solidFill>
                  <a:schemeClr val="accent2"/>
                </a:solidFill>
              </a:rPr>
              <a:t> </a:t>
            </a:r>
            <a:r>
              <a:rPr lang="el-GR" sz="2000" b="1" dirty="0" smtClean="0"/>
              <a:t>διακήρυξης του Ρίο</a:t>
            </a:r>
            <a:r>
              <a:rPr lang="el-GR" sz="2000" dirty="0" smtClean="0"/>
              <a:t> η οποία αποτελεί το πρόγραμμα δράσης της διεθνούς κοινότητας στα θέματα του περιβάλλοντος και της ανάπτυξης για τον 21ο αιώνα και η οποία περιέχει ορισμένα νεωτεριστικά στοιχεία, όπως:</a:t>
            </a:r>
          </a:p>
          <a:p>
            <a:pPr marL="457200" indent="-457200" algn="just">
              <a:buFont typeface="+mj-lt"/>
              <a:buAutoNum type="arabicPeriod"/>
            </a:pPr>
            <a:r>
              <a:rPr lang="el-GR" sz="2000" dirty="0" smtClean="0"/>
              <a:t> την αναγνώριση της αναγκαιότητας μιας βιώσιμης (ή κατά τον χρησιμοποιούμενο αδόκιμο όρο «αειφόρου») ανάπτυξης, </a:t>
            </a:r>
          </a:p>
          <a:p>
            <a:pPr marL="457200" indent="-457200" algn="just">
              <a:buFont typeface="+mj-lt"/>
              <a:buAutoNum type="arabicPeriod"/>
            </a:pPr>
            <a:r>
              <a:rPr lang="el-GR" sz="2000" dirty="0" smtClean="0"/>
              <a:t>τις κοινές αλλά και διάφορες υποχρεώσεις των κρατών και την αναγκαιότητα της παγκόσμιας σύμπραξης σε αυτά τα πεδία.</a:t>
            </a:r>
            <a:endParaRPr lang="el-GR" sz="20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28604"/>
            <a:ext cx="8229600" cy="5697559"/>
          </a:xfrm>
        </p:spPr>
        <p:txBody>
          <a:bodyPr>
            <a:normAutofit lnSpcReduction="10000"/>
          </a:bodyPr>
          <a:lstStyle/>
          <a:p>
            <a:pPr algn="just">
              <a:buFont typeface="Wingdings" pitchFamily="2" charset="2"/>
              <a:buChar char="Ø"/>
            </a:pPr>
            <a:r>
              <a:rPr lang="el-GR" sz="2000" dirty="0" smtClean="0"/>
              <a:t>H στρατηγική μακροχρόνιας ανάπτυξης που σέβεται το περιβάλλον εντάσσεται πλέον στο ευρωπαϊκό πρόγραμμα για το περιβάλλον. </a:t>
            </a:r>
          </a:p>
          <a:p>
            <a:pPr algn="just">
              <a:buFont typeface="Wingdings" pitchFamily="2" charset="2"/>
              <a:buChar char="Ø"/>
            </a:pPr>
            <a:r>
              <a:rPr lang="el-GR" sz="2000" dirty="0" smtClean="0"/>
              <a:t> H Ευρωπαϊκή Κοινότητα/Ένωση είναι συμβαλλόμενο μέρος στη σύμβαση των Ηνωμένων Εθνών για την αλλαγή του κλίματος, </a:t>
            </a:r>
            <a:r>
              <a:rPr lang="el-GR" sz="2000" b="1" i="1" u="sng" dirty="0" smtClean="0"/>
              <a:t>το πρωτόκολλο του Κιότο</a:t>
            </a:r>
            <a:r>
              <a:rPr lang="el-GR" sz="2000" dirty="0" smtClean="0"/>
              <a:t> αυτής της σύμβασης και σε διάφορες συμβάσεις για την προστασία της ατμόσφαιρας, της θάλασσας και των εσωτερικών υδάτων. </a:t>
            </a:r>
          </a:p>
          <a:p>
            <a:pPr algn="just">
              <a:buFont typeface="Wingdings" pitchFamily="2" charset="2"/>
              <a:buChar char="Ø"/>
            </a:pPr>
            <a:r>
              <a:rPr lang="el-GR" sz="2000" dirty="0" smtClean="0"/>
              <a:t>Έτσι, συμμετέχει  ενεργά στις εργασίες συνέχειας της Συνδιάσκεψης των Ηνωμένων Εθνών για το περιβάλλον και την ανάπτυξη, οι οποίες επικεντρώνονται ιδίως στις εργασίες της Επιτροπής για τη Διαρκή Ανάπτυξη και επιδιώκουν </a:t>
            </a:r>
            <a:r>
              <a:rPr lang="el-GR" sz="2000" b="1" dirty="0" smtClean="0"/>
              <a:t>κυρίως την προστασία της δασικής κληρονομιάς, την προστασία της βιοποικιλίας, του αστικού και αγροτικού περιβάλλοντος, τη διαχείριση των εδαφών.</a:t>
            </a:r>
          </a:p>
          <a:p>
            <a:pPr algn="just">
              <a:buFont typeface="Wingdings" pitchFamily="2" charset="2"/>
              <a:buChar char="Ø"/>
            </a:pPr>
            <a:r>
              <a:rPr lang="el-GR" sz="2000" b="1" dirty="0" smtClean="0"/>
              <a:t>Οι σχέσεις μεταξύ των χωρών της Δυτικής Ευρώπης και των υποψήφιων για ένταξη χωρών έχουν μια περιβαλλοντική πλευρά έτσι ώστε να επιδιωχθεί η ανόρθωση της οικολογικής κατάστασης των τελευταίων συγχρόνως με την οικονομική. </a:t>
            </a:r>
          </a:p>
          <a:p>
            <a:pPr algn="just">
              <a:buFont typeface="Wingdings" pitchFamily="2" charset="2"/>
              <a:buChar char="Ø"/>
            </a:pPr>
            <a:r>
              <a:rPr lang="el-GR" sz="2000" dirty="0" smtClean="0"/>
              <a:t>H νέα </a:t>
            </a:r>
            <a:r>
              <a:rPr lang="el-GR" sz="2000" b="1" dirty="0" smtClean="0"/>
              <a:t>μεσογειακή πολιτική</a:t>
            </a:r>
            <a:r>
              <a:rPr lang="el-GR" sz="2000" dirty="0" smtClean="0"/>
              <a:t> αφιερώνει σημαντικούς χρηματοοικονομικούς πόρους, ιδίως για την προστασία της κοινής θάλασσας όλων των χωρών της Μεσογείου.</a:t>
            </a:r>
            <a:endParaRPr lang="el-GR" sz="20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700" b="1" dirty="0" smtClean="0"/>
              <a:t>Περιορισμός των μολύνσεων και των οχλήσεων στην ΕΕ</a:t>
            </a:r>
            <a:r>
              <a:rPr lang="el-GR" b="1" dirty="0" smtClean="0"/>
              <a:t/>
            </a:r>
            <a:br>
              <a:rPr lang="el-GR" b="1" dirty="0" smtClean="0"/>
            </a:br>
            <a:endParaRPr lang="el-GR" dirty="0"/>
          </a:p>
        </p:txBody>
      </p:sp>
      <p:sp>
        <p:nvSpPr>
          <p:cNvPr id="3" name="2 - Θέση περιεχομένου"/>
          <p:cNvSpPr>
            <a:spLocks noGrp="1"/>
          </p:cNvSpPr>
          <p:nvPr>
            <p:ph idx="1"/>
          </p:nvPr>
        </p:nvSpPr>
        <p:spPr/>
        <p:txBody>
          <a:bodyPr>
            <a:normAutofit/>
          </a:bodyPr>
          <a:lstStyle/>
          <a:p>
            <a:pPr marL="514350" indent="-514350" algn="just">
              <a:buFont typeface="+mj-lt"/>
              <a:buAutoNum type="arabicPeriod"/>
            </a:pPr>
            <a:r>
              <a:rPr lang="el-GR" sz="2200" dirty="0" smtClean="0"/>
              <a:t>Ποιοτικοί στόχοι για τα νερά της Ευρώπης</a:t>
            </a:r>
            <a:endParaRPr lang="el-GR" sz="2200" b="1" dirty="0" smtClean="0"/>
          </a:p>
          <a:p>
            <a:pPr marL="514350" indent="-514350" algn="just">
              <a:buFont typeface="+mj-lt"/>
              <a:buAutoNum type="arabicPeriod"/>
            </a:pPr>
            <a:r>
              <a:rPr lang="el-GR" sz="2200" dirty="0" smtClean="0"/>
              <a:t>Προστασία του υδάτινου περιβάλλοντος της ΕΕ</a:t>
            </a:r>
            <a:endParaRPr lang="el-GR" sz="2200" b="1" dirty="0" smtClean="0"/>
          </a:p>
          <a:p>
            <a:pPr marL="514350" indent="-514350" algn="just">
              <a:buFont typeface="+mj-lt"/>
              <a:buAutoNum type="arabicPeriod"/>
            </a:pPr>
            <a:r>
              <a:rPr lang="el-GR" sz="2200" dirty="0" smtClean="0"/>
              <a:t>Πάλη κατά της ρύπανσης της θάλασσας στην ΕΕ</a:t>
            </a:r>
            <a:endParaRPr lang="el-GR" sz="2200" b="1" dirty="0" smtClean="0"/>
          </a:p>
          <a:p>
            <a:pPr marL="514350" indent="-514350" algn="just">
              <a:buFont typeface="+mj-lt"/>
              <a:buAutoNum type="arabicPeriod"/>
            </a:pPr>
            <a:r>
              <a:rPr lang="el-GR" sz="2200" dirty="0" smtClean="0"/>
              <a:t>Καταπολέμηση της ατμοσφαιρικής ρύπανσης στην ΕΕ</a:t>
            </a:r>
            <a:endParaRPr lang="el-GR" sz="2200" b="1" dirty="0" smtClean="0"/>
          </a:p>
          <a:p>
            <a:pPr marL="514350" indent="-514350" algn="just">
              <a:buFont typeface="+mj-lt"/>
              <a:buAutoNum type="arabicPeriod"/>
            </a:pPr>
            <a:r>
              <a:rPr lang="el-GR" sz="2200" dirty="0" smtClean="0"/>
              <a:t>Πρόληψη των βιομηχανικών και χημικών κινδύνων στην ΕΕ</a:t>
            </a:r>
            <a:endParaRPr lang="el-GR" sz="2200" b="1" dirty="0" smtClean="0"/>
          </a:p>
          <a:p>
            <a:pPr marL="514350" indent="-514350" algn="just">
              <a:buFont typeface="+mj-lt"/>
              <a:buAutoNum type="arabicPeriod"/>
            </a:pPr>
            <a:r>
              <a:rPr lang="el-GR" sz="2200" dirty="0" smtClean="0"/>
              <a:t>Καταπολέμηση των ηχητικών οχλήσεων στην ΕΕ</a:t>
            </a:r>
            <a:endParaRPr lang="el-GR" sz="2200" b="1" dirty="0" smtClean="0"/>
          </a:p>
          <a:p>
            <a:pPr algn="ctr">
              <a:buNone/>
            </a:pPr>
            <a:r>
              <a:rPr lang="el-GR" dirty="0" smtClean="0"/>
              <a:t>            </a:t>
            </a:r>
            <a:r>
              <a:rPr lang="el-GR" sz="2200" b="1" i="1" u="sng" dirty="0" smtClean="0"/>
              <a:t>Στόχος η μακροχρόνια ισορροπία μεταξύ, αφενός, των ανθρώπινων δραστηριοτήτων και της κοινωνικοοικονομικής ανάπτυξης και, αφετέρου, των πόρων και της αναγεννητικής δυνατότητας της φύσης.</a:t>
            </a:r>
            <a:endParaRPr lang="el-GR" sz="2200" b="1" i="1" u="sng"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Ποιοτικοί στόχοι για τα νερά της Ευρώπης</a:t>
            </a:r>
            <a:endParaRPr lang="el-GR" sz="2400" b="1" dirty="0"/>
          </a:p>
        </p:txBody>
      </p:sp>
      <p:sp>
        <p:nvSpPr>
          <p:cNvPr id="3" name="2 - Θέση περιεχομένου"/>
          <p:cNvSpPr>
            <a:spLocks noGrp="1"/>
          </p:cNvSpPr>
          <p:nvPr>
            <p:ph idx="1"/>
          </p:nvPr>
        </p:nvSpPr>
        <p:spPr/>
        <p:txBody>
          <a:bodyPr>
            <a:normAutofit/>
          </a:bodyPr>
          <a:lstStyle/>
          <a:p>
            <a:pPr algn="just">
              <a:buFont typeface="Wingdings" pitchFamily="2" charset="2"/>
              <a:buChar char="Ø"/>
            </a:pPr>
            <a:r>
              <a:rPr lang="el-GR" sz="2000" dirty="0" smtClean="0"/>
              <a:t>Το νερό είναι απαραίτητο στοιχείο όχι μόνο για την ανθρώπινη ζωή, αλλά επίσης και για πολλές ανθρώπινες δραστηριότητες, όπως η αλιεία, η γεωργία και η βιομηχανία. </a:t>
            </a:r>
            <a:r>
              <a:rPr lang="el-GR" sz="2000" b="1" dirty="0" smtClean="0"/>
              <a:t>Τα νερά παίζουν εξάλλου βασικό ρόλο στη φυσική οικολογική ισορροπία.</a:t>
            </a:r>
            <a:endParaRPr lang="el-GR" sz="2000" dirty="0" smtClean="0"/>
          </a:p>
          <a:p>
            <a:pPr algn="just">
              <a:buFont typeface="Wingdings" pitchFamily="2" charset="2"/>
              <a:buChar char="Ø"/>
            </a:pPr>
            <a:r>
              <a:rPr lang="el-GR" sz="2000" dirty="0" smtClean="0"/>
              <a:t> Επιπλέον, οι θάλασσες, οι λίμνες και τα ποτάμια έχουν μεγάλη σημασία για τις </a:t>
            </a:r>
            <a:r>
              <a:rPr lang="el-GR" sz="2000" b="1" dirty="0" smtClean="0"/>
              <a:t>δραστηριότητες αθλητισμού και αναψυχής που είναι απαραίτητες για τους αστικούς πληθυσμούς.</a:t>
            </a:r>
            <a:r>
              <a:rPr lang="el-GR" sz="2000" dirty="0" smtClean="0"/>
              <a:t> </a:t>
            </a:r>
          </a:p>
          <a:p>
            <a:pPr algn="just">
              <a:buFont typeface="Wingdings" pitchFamily="2" charset="2"/>
              <a:buChar char="Ø"/>
            </a:pPr>
            <a:r>
              <a:rPr lang="el-GR" sz="2000" dirty="0" smtClean="0"/>
              <a:t>Η Επιτροπή θεωρεί ότι μια κατάλληλη τιμολογιακή πολιτική για το νερό αποτελεί σημαντικό στοιχείο μιας πολιτικής βιώσιμης διαχείρισης των υδάτινων πόρων που απειλούνται σε πολλές λεκάνες  στην Ευρώπη, τόσο από ποσοτικής όσο και από ποιοτικής πλευράς.</a:t>
            </a:r>
            <a:endParaRPr lang="el-GR" sz="20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57166"/>
            <a:ext cx="8229600" cy="5768997"/>
          </a:xfrm>
        </p:spPr>
        <p:txBody>
          <a:bodyPr>
            <a:normAutofit/>
          </a:bodyPr>
          <a:lstStyle/>
          <a:p>
            <a:pPr algn="just">
              <a:buNone/>
            </a:pPr>
            <a:r>
              <a:rPr lang="el-GR" sz="2000" dirty="0" smtClean="0"/>
              <a:t>    Η οδηγία που θεσπίζει πλαίσιο ευρωπαϊκής δράσης στο πεδίο της πολιτικής υδάτων, αποτελεί τη βάση για το συντονισμό των πολιτικών και των μέτρων προστασίας από τα κράτη μέλη των εσωτερικών επιφανειακών υδάτων, των διερχομένων, των παράκτιων, καθώς και των υπόγειων υδάτων[2014/101]. Οι </a:t>
            </a:r>
            <a:r>
              <a:rPr lang="el-GR" sz="2000" b="1" dirty="0" smtClean="0"/>
              <a:t>κύριοι στόχοι αυτής της πολιτικής</a:t>
            </a:r>
            <a:r>
              <a:rPr lang="el-GR" sz="2000" dirty="0" smtClean="0"/>
              <a:t> είναι:</a:t>
            </a:r>
          </a:p>
          <a:p>
            <a:pPr marL="457200" indent="-457200">
              <a:buFont typeface="+mj-lt"/>
              <a:buAutoNum type="arabicPeriod"/>
            </a:pPr>
            <a:r>
              <a:rPr lang="el-GR" sz="2000" dirty="0" smtClean="0"/>
              <a:t> η αποτροπή της περαιτέρω επιδείνωσης, η προστασία και η βελτίωση της κατάστασης των υδάτινων οικοσυστημάτων·</a:t>
            </a:r>
          </a:p>
          <a:p>
            <a:pPr marL="457200" indent="-457200">
              <a:buFont typeface="+mj-lt"/>
              <a:buAutoNum type="arabicPeriod"/>
            </a:pPr>
            <a:r>
              <a:rPr lang="el-GR" sz="2000" dirty="0" smtClean="0"/>
              <a:t>η προώθηση της βιώσιμης χρήσης του νερού βάσει μακροπρόθεσμης προστασίας των διαθέσιμων υδάτινων πόρων·</a:t>
            </a:r>
          </a:p>
          <a:p>
            <a:pPr marL="457200" indent="-457200">
              <a:buFont typeface="+mj-lt"/>
              <a:buAutoNum type="arabicPeriod"/>
            </a:pPr>
            <a:r>
              <a:rPr lang="el-GR" sz="2000" dirty="0" smtClean="0"/>
              <a:t> η διασφάλιση της προοδευτικής μείωσης της ρύπανσης των υπογείων υδάτων και η αποτροπή της περαιτέρω μόλυνσής τους·</a:t>
            </a:r>
          </a:p>
          <a:p>
            <a:pPr marL="457200" indent="-457200">
              <a:buFont typeface="+mj-lt"/>
              <a:buAutoNum type="arabicPeriod"/>
            </a:pPr>
            <a:r>
              <a:rPr lang="el-GR" sz="2000" dirty="0" smtClean="0"/>
              <a:t>η εξασφάλιση επαρκούς παροχής επιφανειακού και υπόγειου νερού καλής ποιότητας που απαιτείται για τη βιώσιμη, ισόρροπη και δίκαιη χρήση ύδατος· και</a:t>
            </a:r>
          </a:p>
          <a:p>
            <a:pPr marL="457200" indent="-457200">
              <a:buFont typeface="+mj-lt"/>
              <a:buAutoNum type="arabicPeriod"/>
            </a:pPr>
            <a:r>
              <a:rPr lang="el-GR" sz="2000" dirty="0" smtClean="0"/>
              <a:t>η προστασία των χωρικών και θαλάσσιων υδάτων.</a:t>
            </a:r>
          </a:p>
          <a:p>
            <a:pPr marL="457200" indent="-457200" algn="just">
              <a:buFont typeface="+mj-lt"/>
              <a:buAutoNum type="arabicPeriod"/>
            </a:pPr>
            <a:endParaRPr lang="el-GR" sz="20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14290"/>
            <a:ext cx="8229600" cy="5911873"/>
          </a:xfrm>
        </p:spPr>
        <p:txBody>
          <a:bodyPr>
            <a:normAutofit fontScale="55000" lnSpcReduction="20000"/>
          </a:bodyPr>
          <a:lstStyle/>
          <a:p>
            <a:pPr algn="just"/>
            <a:r>
              <a:rPr lang="el-GR" sz="3600" dirty="0" smtClean="0"/>
              <a:t>Για την επίτευξη αυτών των στόχων, τα κράτη της EE, ορίζουν </a:t>
            </a:r>
            <a:r>
              <a:rPr lang="el-GR" sz="3600" b="1" dirty="0" smtClean="0"/>
              <a:t>ποιοτικούς στόχους και προδιαγραφές</a:t>
            </a:r>
            <a:r>
              <a:rPr lang="el-GR" sz="3600" dirty="0" smtClean="0"/>
              <a:t> για την ορθολογική διαχείριση των νερών και τον περιορισμό των μολύνσεών τους. </a:t>
            </a:r>
          </a:p>
          <a:p>
            <a:pPr algn="just"/>
            <a:endParaRPr lang="el-GR" sz="3600" dirty="0" smtClean="0"/>
          </a:p>
          <a:p>
            <a:pPr algn="just"/>
            <a:r>
              <a:rPr lang="el-GR" sz="3600" dirty="0" smtClean="0"/>
              <a:t>Μια οδηγία καθορίζει </a:t>
            </a:r>
            <a:r>
              <a:rPr lang="el-GR" sz="3600" b="1" dirty="0" smtClean="0"/>
              <a:t>πρότυπα ποιότητας περιβάλλοντος</a:t>
            </a:r>
            <a:r>
              <a:rPr lang="el-GR" sz="3600" dirty="0" smtClean="0"/>
              <a:t> (ΠΠΠ) για ουσίες προτεραιότητας και ορισμένα άλλα ρυπογόνα, όπως τα φυτοφάρμακα, τα βαριά μέταλλα και τα </a:t>
            </a:r>
            <a:r>
              <a:rPr lang="el-GR" sz="3600" dirty="0" err="1" smtClean="0"/>
              <a:t>βιοκτόνα</a:t>
            </a:r>
            <a:r>
              <a:rPr lang="el-GR" sz="3600" dirty="0" smtClean="0"/>
              <a:t> [Οδηγία 2008/105]. </a:t>
            </a:r>
          </a:p>
          <a:p>
            <a:pPr algn="just"/>
            <a:r>
              <a:rPr lang="el-GR" sz="3600" dirty="0" smtClean="0"/>
              <a:t>Τα κράτη μέλη πρέπει να υιοθετήσουν τα απαραίτητα μέτρα για να προσαρμοστούν σε αυτά τα πρότυπα μέχρι το 2015, σύμφωνα με τις διατάξεις της οδηγίας-πλαίσιο 2000/60, </a:t>
            </a:r>
            <a:r>
              <a:rPr lang="el-GR" sz="3600" b="1" dirty="0" smtClean="0"/>
              <a:t>ώστε να μειώσουν σταδιακά τη ρύπανση από τις ουσίες προτεραιότητας και να σταματήσουν ή να εξαλείψουν σταδιακά τις εκπομπές, τις απορρίψεις και τις διαρροές επικίνδυνων ουσιών προτεραιότητας.</a:t>
            </a:r>
          </a:p>
          <a:p>
            <a:pPr algn="just">
              <a:buNone/>
            </a:pPr>
            <a:endParaRPr lang="el-GR" sz="3600" dirty="0" smtClean="0"/>
          </a:p>
          <a:p>
            <a:pPr algn="just"/>
            <a:r>
              <a:rPr lang="el-GR" sz="3600" b="1" dirty="0" smtClean="0"/>
              <a:t>Οι ευρωπαϊκές προδιαγραφές, που ποικίλλουν ανάλογα με τη χρήση για την οποία προορίζεται το νερό </a:t>
            </a:r>
            <a:r>
              <a:rPr lang="el-GR" sz="3600" dirty="0" smtClean="0"/>
              <a:t>(για ανθρώπινη χρήση, για κολύμβηση, για ιχθυοκαλλιέργεια), </a:t>
            </a:r>
            <a:r>
              <a:rPr lang="el-GR" sz="3600" b="1" dirty="0" smtClean="0"/>
              <a:t>καθορίζουν τα όρια της ρύπανσης τα οποία δεν πρέπει να ξεπερνιόνται σε δεδομένο περιβάλλον. </a:t>
            </a:r>
            <a:r>
              <a:rPr lang="el-GR" sz="3600" dirty="0" smtClean="0"/>
              <a:t>Οι ευρωπαϊκές οδηγίες ορίζουν υποχρεωτικές παραμέτρους, που δεν πρέπει να ξεπερνιόνται, και ορισμένες παραμέτρους οδηγούς, που τα κράτη μέλη επιδιώκουν να σέβονται.</a:t>
            </a:r>
          </a:p>
          <a:p>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14290"/>
            <a:ext cx="8229600" cy="5911873"/>
          </a:xfrm>
        </p:spPr>
        <p:txBody>
          <a:bodyPr>
            <a:normAutofit/>
          </a:bodyPr>
          <a:lstStyle/>
          <a:p>
            <a:pPr algn="just">
              <a:buNone/>
            </a:pPr>
            <a:r>
              <a:rPr lang="el-GR" sz="2000" dirty="0" smtClean="0"/>
              <a:t>Η οικονομική ανάπτυξη άρχισε να προσκρούει σε δυο εμπόδια:</a:t>
            </a:r>
          </a:p>
          <a:p>
            <a:pPr algn="just">
              <a:buNone/>
            </a:pPr>
            <a:endParaRPr lang="el-GR" sz="2000" dirty="0" smtClean="0"/>
          </a:p>
          <a:p>
            <a:pPr algn="just">
              <a:buFont typeface="Wingdings" pitchFamily="2" charset="2"/>
              <a:buChar char="v"/>
            </a:pPr>
            <a:r>
              <a:rPr lang="el-GR" sz="2000" dirty="0" smtClean="0"/>
              <a:t>Την </a:t>
            </a:r>
            <a:r>
              <a:rPr lang="el-GR" sz="2000" b="1" dirty="0" smtClean="0"/>
              <a:t>ενδεχόμενη έλλειψη μη ανανεώσιμων φυσικών πόρων </a:t>
            </a:r>
            <a:r>
              <a:rPr lang="el-GR" sz="2000" dirty="0" smtClean="0"/>
              <a:t>και την προοδευτική καταστροφή ορισμένων τόπων &amp;</a:t>
            </a:r>
          </a:p>
          <a:p>
            <a:pPr algn="just">
              <a:buFont typeface="Wingdings" pitchFamily="2" charset="2"/>
              <a:buChar char="v"/>
            </a:pPr>
            <a:r>
              <a:rPr lang="el-GR" sz="2000" dirty="0" smtClean="0"/>
              <a:t>Την εξέγερση όλων και μεγαλύτερων κοινωνικών στρωμάτων εναντίον των αξιών τις οποίες επέβαλλε η κοινωνία της κατανάλωσης.</a:t>
            </a:r>
          </a:p>
          <a:p>
            <a:pPr algn="just">
              <a:buNone/>
            </a:pPr>
            <a:endParaRPr lang="el-GR" sz="2000" dirty="0"/>
          </a:p>
          <a:p>
            <a:pPr algn="just">
              <a:buNone/>
            </a:pPr>
            <a:r>
              <a:rPr lang="el-GR" sz="2000" dirty="0" smtClean="0"/>
              <a:t>      Η Ευρωπαϊκή επιτροπή παρόλο που δεν είχε καμία εξουσιοδότηση από την συνθήκη για το πεδίο αυτό, ανέλαβε να εκθέσει με ανακοίνωση στο συμβούλιο τον Ιούλιο του </a:t>
            </a:r>
            <a:r>
              <a:rPr lang="el-GR" sz="2000" b="1" dirty="0" smtClean="0"/>
              <a:t>1971 τους λόγους για τους οποίους ήταν αναγκαίο  η από κοινού δράση για την περιβαλλοντική πολιτική.</a:t>
            </a:r>
          </a:p>
          <a:p>
            <a:pPr algn="just">
              <a:buNone/>
            </a:pPr>
            <a:endParaRPr lang="el-GR" sz="2000" dirty="0" smtClean="0"/>
          </a:p>
          <a:p>
            <a:pPr algn="just">
              <a:buNone/>
            </a:pPr>
            <a:r>
              <a:rPr lang="el-GR" sz="2000" dirty="0" smtClean="0"/>
              <a:t>      Όχι μόνο η </a:t>
            </a:r>
            <a:r>
              <a:rPr lang="el-GR" sz="2000" b="1" i="1" u="sng" dirty="0" smtClean="0"/>
              <a:t>γειτνίαση</a:t>
            </a:r>
            <a:r>
              <a:rPr lang="el-GR" sz="2000" dirty="0" smtClean="0"/>
              <a:t> αλλά και η παράλληλη  </a:t>
            </a:r>
            <a:r>
              <a:rPr lang="el-GR" sz="2000" b="1" i="1" u="sng" dirty="0" smtClean="0"/>
              <a:t>Κοινωνικό-οικονομική</a:t>
            </a:r>
            <a:r>
              <a:rPr lang="el-GR" sz="2000" dirty="0" smtClean="0"/>
              <a:t> ανάπτυξη των ευρωπαϊκών χωρών συνηγορούσαν για μια κοινή κοινοτική δράση.</a:t>
            </a:r>
            <a:endParaRPr lang="el-GR" sz="20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Προστασία υδάτινου περιβάλλοντος</a:t>
            </a:r>
            <a:endParaRPr lang="el-GR" sz="2400" b="1" dirty="0"/>
          </a:p>
        </p:txBody>
      </p:sp>
      <p:sp>
        <p:nvSpPr>
          <p:cNvPr id="3" name="2 - Θέση περιεχομένου"/>
          <p:cNvSpPr>
            <a:spLocks noGrp="1"/>
          </p:cNvSpPr>
          <p:nvPr>
            <p:ph idx="1"/>
          </p:nvPr>
        </p:nvSpPr>
        <p:spPr/>
        <p:txBody>
          <a:bodyPr>
            <a:normAutofit/>
          </a:bodyPr>
          <a:lstStyle/>
          <a:p>
            <a:pPr marL="457200" indent="-457200" algn="just">
              <a:buFont typeface="+mj-lt"/>
              <a:buAutoNum type="arabicPeriod"/>
            </a:pPr>
            <a:r>
              <a:rPr lang="el-GR" sz="2000" dirty="0" smtClean="0"/>
              <a:t>Γι' αυτό, μια ευρωπαϊκή οδηγία περιέχει προδιαγραφές σε θέματα συγκέντρωσης, μεταχείρισης και αποβολής των </a:t>
            </a:r>
            <a:r>
              <a:rPr lang="el-GR" sz="2000" b="1" dirty="0" smtClean="0"/>
              <a:t>αστικών λυμάτων</a:t>
            </a:r>
            <a:r>
              <a:rPr lang="el-GR" sz="2000" dirty="0" smtClean="0"/>
              <a:t> και των βιολογικά αλλοιωνόμενων υδάτων που προέρχονται από ορισμένους βιομηχανικούς κλάδους, καθώς και εξάλειψης των λασπών [Οδηγία 91/271]. H οδηγία προβλέπει ιδίως ότι, κατά κανόνα, τα λύματα, τα οποία εισέρχονται στα συστήματα περισυλλογής πρέπει, </a:t>
            </a:r>
            <a:r>
              <a:rPr lang="el-GR" sz="2000" b="1" dirty="0" smtClean="0"/>
              <a:t>πριν αποβληθούν, να υποβάλλονται σε ειδική μεταχείριση σύμφωνα με ένα χρονοδιάγραμμα, το οποίο διαφέρει ανάλογα με τις διαστάσεις του πληθυσμού καθώς και τον τύπο και τη θέση των υδάτων που τα δέχονται.     </a:t>
            </a:r>
          </a:p>
          <a:p>
            <a:pPr marL="457200" indent="-457200" algn="just">
              <a:buFont typeface="+mj-lt"/>
              <a:buAutoNum type="arabicPeriod"/>
            </a:pPr>
            <a:r>
              <a:rPr lang="el-GR" sz="2000" b="1" dirty="0" smtClean="0"/>
              <a:t>Μια άλλη οδηγία </a:t>
            </a:r>
            <a:r>
              <a:rPr lang="el-GR" sz="2000" dirty="0" smtClean="0"/>
              <a:t>επιδιώκει την καταπολέμηση της ρύπανσης από τα λιπάσματα που χρησιμοποιούνται από τους γεωργούς [Οδηγία 91/676].</a:t>
            </a:r>
          </a:p>
          <a:p>
            <a:pPr marL="457200" indent="-457200" algn="just">
              <a:buFont typeface="+mj-lt"/>
              <a:buAutoNum type="arabicPeriod"/>
            </a:pPr>
            <a:r>
              <a:rPr lang="el-GR" sz="2000" b="1" dirty="0" smtClean="0"/>
              <a:t>Μια οδηγία-πλαίσιο που</a:t>
            </a:r>
            <a:r>
              <a:rPr lang="el-GR" sz="2000" dirty="0" smtClean="0"/>
              <a:t> </a:t>
            </a:r>
            <a:r>
              <a:rPr lang="el-GR" sz="2000" b="1" dirty="0" smtClean="0"/>
              <a:t>απαγορεύει ή περιορίζει τις εκχύσεις τοξικών ουσιών</a:t>
            </a:r>
            <a:r>
              <a:rPr lang="el-GR" sz="2000" dirty="0" smtClean="0"/>
              <a:t> [Οδηγία 2006/11]</a:t>
            </a:r>
            <a:endParaRPr lang="el-GR" sz="20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57166"/>
            <a:ext cx="8229600" cy="5768997"/>
          </a:xfrm>
        </p:spPr>
        <p:txBody>
          <a:bodyPr>
            <a:noAutofit/>
          </a:bodyPr>
          <a:lstStyle/>
          <a:p>
            <a:pPr marL="457200" indent="-457200" algn="just">
              <a:buFont typeface="+mj-lt"/>
              <a:buAutoNum type="arabicPeriod" startAt="4"/>
            </a:pPr>
            <a:r>
              <a:rPr lang="el-GR" sz="2000" b="1" dirty="0" smtClean="0"/>
              <a:t>H αυξανόμενη χρησιμοποίηση σύνθετων χημικών ουσιών από τη βιομηχανία, τη γεωργία και τα νοικοκυριά, παρουσιάζει όλο και μεγαλύτερους κινδύνους για το περιβάλλον και την ανθρώπινη υγεία: τα </a:t>
            </a:r>
            <a:r>
              <a:rPr lang="el-GR" sz="2000" b="1" u="sng" dirty="0" smtClean="0"/>
              <a:t>απορρυπαντικά</a:t>
            </a:r>
            <a:r>
              <a:rPr lang="el-GR" sz="2000" dirty="0" smtClean="0"/>
              <a:t> (π.χ., είναι μια μεγάλη αιτία ρύπανσης του υδάτινου οικοσυστήματος της Ένωσης. Για να προλάβει τα τεχνικά εμπόδια των συναλλαγών, η Ευρωπαϊκή Κοινότητα/Ένωση επέβαλε τη προσέγγιση των νομοθεσιών των κρατών μελών των αναφερομένων στην παραγωγή και χρήση των απορρυπαντικών).</a:t>
            </a:r>
          </a:p>
          <a:p>
            <a:pPr marL="457200" indent="-457200" algn="just">
              <a:buFont typeface="+mj-lt"/>
              <a:buAutoNum type="arabicPeriod" startAt="4"/>
            </a:pPr>
            <a:r>
              <a:rPr lang="el-GR" sz="2000" dirty="0" smtClean="0"/>
              <a:t>Ένας βιομηχανικός τομέας ιδιαίτερα επικίνδυνος για το υδάτινο περιβάλλον είναι εκείνος της παραγωγής </a:t>
            </a:r>
            <a:r>
              <a:rPr lang="el-GR" sz="2000" b="1" dirty="0" smtClean="0"/>
              <a:t>διοξειδίου του τιτανίου,</a:t>
            </a:r>
            <a:r>
              <a:rPr lang="el-GR" sz="2000" dirty="0" smtClean="0"/>
              <a:t> χρωματιστής ύλης που χρησιμοποιείται για την κατασκευή χρωμάτων, βερνικιών, πλαστικών υλών, μελανιών, κλπ.(Τα απόβλητα των εργοστασίων που παράγουν το διοξείδιο του τιτανίου είναι γνωστά σαν </a:t>
            </a:r>
            <a:r>
              <a:rPr lang="el-GR" sz="2000" b="1" dirty="0" smtClean="0"/>
              <a:t>«κόκκινες λάσπες»</a:t>
            </a:r>
            <a:r>
              <a:rPr lang="el-GR" sz="2000" dirty="0" smtClean="0"/>
              <a:t>[Οδηγία 2010/75]).</a:t>
            </a:r>
            <a:endParaRPr lang="el-GR" sz="2000" b="1"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42918"/>
            <a:ext cx="8229600" cy="5483245"/>
          </a:xfrm>
        </p:spPr>
        <p:txBody>
          <a:bodyPr>
            <a:normAutofit/>
          </a:bodyPr>
          <a:lstStyle/>
          <a:p>
            <a:pPr algn="just">
              <a:buNone/>
            </a:pPr>
            <a:r>
              <a:rPr lang="el-GR" sz="2000" dirty="0" smtClean="0"/>
              <a:t>Επιπλέον των δικών της εργασιών εναντίον της ρύπανσης του υδάτινου περιβάλλοντος, η Ευρωπαϊκή Κοινότητα/Ένωση συμμετέχει στις δραστηριότητες που αναλαμβάνονται στα πλαίσια της</a:t>
            </a:r>
            <a:r>
              <a:rPr lang="el-GR" sz="2000" b="1" dirty="0" smtClean="0"/>
              <a:t> διεθνούς συνεργασίας</a:t>
            </a:r>
            <a:r>
              <a:rPr lang="el-GR" sz="2000" dirty="0" smtClean="0"/>
              <a:t>, και ειδικότερα: </a:t>
            </a:r>
          </a:p>
          <a:p>
            <a:pPr algn="just">
              <a:buFont typeface="Wingdings" pitchFamily="2" charset="2"/>
              <a:buChar char="ü"/>
            </a:pPr>
            <a:r>
              <a:rPr lang="el-GR" sz="2000" dirty="0" smtClean="0"/>
              <a:t>τη σύμβαση για την προστασία του θαλάσσιου περιβάλλοντος του βορειοανατολικού Ατλαντικού.</a:t>
            </a:r>
          </a:p>
          <a:p>
            <a:pPr algn="just">
              <a:buFont typeface="Wingdings" pitchFamily="2" charset="2"/>
              <a:buChar char="ü"/>
            </a:pPr>
            <a:r>
              <a:rPr lang="el-GR" sz="2000" dirty="0" smtClean="0"/>
              <a:t>τη σύμβαση για την προστασία και χρησιμοποίηση των διασυνοριακών υδάτινων οδών και των διεθνών λιμνών [Σύμβαση και απόφαση 95/308]· </a:t>
            </a:r>
          </a:p>
          <a:p>
            <a:pPr algn="just">
              <a:buFont typeface="Wingdings" pitchFamily="2" charset="2"/>
              <a:buChar char="ü"/>
            </a:pPr>
            <a:r>
              <a:rPr lang="el-GR" sz="2000" dirty="0" smtClean="0"/>
              <a:t>και τη σύμβαση για την προστασία και τη βιώσιμη χρήση του Δούναβη [Σύμβαση και απόφαση 97/825].</a:t>
            </a:r>
            <a:endParaRPr lang="el-GR" sz="20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Πάλη κατά της ρύπανσης της Θάλασσας</a:t>
            </a:r>
            <a:endParaRPr lang="el-GR" sz="2400" b="1" dirty="0"/>
          </a:p>
        </p:txBody>
      </p:sp>
      <p:sp>
        <p:nvSpPr>
          <p:cNvPr id="3" name="2 - Θέση περιεχομένου"/>
          <p:cNvSpPr>
            <a:spLocks noGrp="1"/>
          </p:cNvSpPr>
          <p:nvPr>
            <p:ph idx="1"/>
          </p:nvPr>
        </p:nvSpPr>
        <p:spPr/>
        <p:txBody>
          <a:bodyPr>
            <a:normAutofit/>
          </a:bodyPr>
          <a:lstStyle/>
          <a:p>
            <a:pPr algn="just">
              <a:buFont typeface="Wingdings" pitchFamily="2" charset="2"/>
              <a:buChar char="Ø"/>
            </a:pPr>
            <a:r>
              <a:rPr lang="el-GR" sz="2000" dirty="0" smtClean="0"/>
              <a:t>Το θαλάσσιο περιβάλλον είναι πολύτιμος πλουτοπαραγωγικός πόρος, δεδομένου </a:t>
            </a:r>
            <a:r>
              <a:rPr lang="el-GR" sz="2000" b="1" dirty="0" smtClean="0"/>
              <a:t>ότι οι ωκεανοί και οι θάλασσες καλύπτουν 70% της γήινης επιφάνειας και περιέχουν 90% της βιόσφαιρας. </a:t>
            </a:r>
          </a:p>
          <a:p>
            <a:pPr algn="just">
              <a:buFont typeface="Wingdings" pitchFamily="2" charset="2"/>
              <a:buChar char="Ø"/>
            </a:pPr>
            <a:r>
              <a:rPr lang="el-GR" sz="2000" dirty="0" smtClean="0"/>
              <a:t>H ρύπανση των θαλασσών είναι ένα από τα σημαντικότερα προβλήματα του περιβάλλοντος γιατί έχει συνέπειες σε ουσιώδεις βιολογικές και οικολογικές ισορροπίες</a:t>
            </a:r>
          </a:p>
          <a:p>
            <a:pPr algn="just">
              <a:buFont typeface="Wingdings" pitchFamily="2" charset="2"/>
              <a:buChar char="Ø"/>
            </a:pPr>
            <a:r>
              <a:rPr lang="el-GR" sz="2000" dirty="0" smtClean="0"/>
              <a:t>Εκτός από την οφειλόμενη σε θαλάσσια ατυχήματα μόλυνση από πετρέλαιο, οι βασικές </a:t>
            </a:r>
            <a:r>
              <a:rPr lang="el-GR" sz="2000" b="1" dirty="0" smtClean="0"/>
              <a:t>πηγές μόλυνσης της θάλασσας</a:t>
            </a:r>
            <a:r>
              <a:rPr lang="el-GR" sz="2000" dirty="0" smtClean="0"/>
              <a:t> είναι οι χερσαίες, δηλαδή η έκχυση αποβλήτων μέσω των ποταμών, η απόρριψη αποβλήτων κατευθείαν στη θάλασσα.</a:t>
            </a:r>
            <a:endParaRPr lang="el-GR" sz="20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28604"/>
            <a:ext cx="8229600" cy="5697559"/>
          </a:xfrm>
        </p:spPr>
        <p:txBody>
          <a:bodyPr>
            <a:normAutofit/>
          </a:bodyPr>
          <a:lstStyle/>
          <a:p>
            <a:pPr algn="just">
              <a:buFont typeface="Wingdings" pitchFamily="2" charset="2"/>
              <a:buChar char="Ø"/>
            </a:pPr>
            <a:r>
              <a:rPr lang="el-GR" sz="2000" dirty="0" smtClean="0"/>
              <a:t>Τον Ιούνιο του 1978, το Συμβούλιο θέσπισε ένα πρόγραμμα δράσης των Ευρωπαϊκών </a:t>
            </a:r>
            <a:r>
              <a:rPr lang="el-GR" sz="2000" dirty="0" err="1" smtClean="0"/>
              <a:t>Kοινοτήτων</a:t>
            </a:r>
            <a:r>
              <a:rPr lang="el-GR" sz="2000" dirty="0" smtClean="0"/>
              <a:t> στα θέματα ελέγχου και μείωσης της ρύπανσης που προέρχεται από την </a:t>
            </a:r>
            <a:r>
              <a:rPr lang="el-GR" sz="2000" b="1" dirty="0" smtClean="0"/>
              <a:t>έκχυση υδρογονανθράκων στη θάλασσα</a:t>
            </a:r>
            <a:r>
              <a:rPr lang="el-GR" sz="2000" dirty="0" smtClean="0"/>
              <a:t>. </a:t>
            </a:r>
          </a:p>
          <a:p>
            <a:pPr algn="just">
              <a:buNone/>
            </a:pPr>
            <a:endParaRPr lang="el-GR" sz="2000" dirty="0" smtClean="0"/>
          </a:p>
          <a:p>
            <a:pPr algn="just">
              <a:buFont typeface="Wingdings" pitchFamily="2" charset="2"/>
              <a:buChar char="Ø"/>
            </a:pPr>
            <a:r>
              <a:rPr lang="el-GR" sz="2000" dirty="0" smtClean="0"/>
              <a:t>Τα διεθνή πρότυπα για τη ρύπανση από τα πλοία έχουν ενσωματωθεί στην ευρωπαϊκή νομοθεσία διασφαλίζοντας ότι θα επιβάλλονται </a:t>
            </a:r>
            <a:r>
              <a:rPr lang="el-GR" sz="2000" b="1" dirty="0" smtClean="0"/>
              <a:t>οι ενδεδειγμένες κυρώσεις στα πρόσωπα που ευθύνονται για περιβαλλοντικές καταστροφές που προκύπτουν είτε από τη ρύπανση που προκαλείται από ατύχημα πλοίου φέροντος ουσίες επιβλαβείς για το θαλάσσιο περιβάλλον είτε από εσκεμμένες απορρίψεις, συμπεριλαμβανομένων του καθαρισμού της δεξαμενής του πλοίου και της απόρριψης αποβλήτων πετρελαιοειδών εν πλω </a:t>
            </a:r>
            <a:r>
              <a:rPr lang="el-GR" sz="2000" dirty="0" smtClean="0"/>
              <a:t>[Οδηγία 2005/35].</a:t>
            </a:r>
            <a:endParaRPr lang="el-GR" sz="2000"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00042"/>
            <a:ext cx="8229600" cy="5626121"/>
          </a:xfrm>
        </p:spPr>
        <p:txBody>
          <a:bodyPr>
            <a:normAutofit/>
          </a:bodyPr>
          <a:lstStyle/>
          <a:p>
            <a:pPr algn="just">
              <a:buFont typeface="Wingdings" pitchFamily="2" charset="2"/>
              <a:buChar char="Ø"/>
            </a:pPr>
            <a:r>
              <a:rPr lang="el-GR" sz="2000" dirty="0" smtClean="0"/>
              <a:t>Η λεγόμενη «</a:t>
            </a:r>
            <a:r>
              <a:rPr lang="el-GR" sz="2000" b="1" dirty="0" smtClean="0"/>
              <a:t>οδηγία-</a:t>
            </a:r>
            <a:r>
              <a:rPr lang="el-GR" sz="2000" b="1" dirty="0" err="1" smtClean="0"/>
              <a:t>πλαίσι</a:t>
            </a:r>
            <a:r>
              <a:rPr lang="el-GR" sz="2000" b="1" dirty="0" smtClean="0"/>
              <a:t>ο για τη θαλάσσια στρατηγική όπου τα κράτη μέλη  </a:t>
            </a:r>
            <a:r>
              <a:rPr lang="el-GR" sz="2000" dirty="0" smtClean="0"/>
              <a:t>το αργότερο έως το έτος 2020 [Οδηγία 2008/56]. </a:t>
            </a:r>
            <a:r>
              <a:rPr lang="el-GR" sz="2000" b="1" dirty="0" smtClean="0"/>
              <a:t>Οφείλουν ιδίως: </a:t>
            </a:r>
          </a:p>
          <a:p>
            <a:pPr algn="just">
              <a:buNone/>
            </a:pPr>
            <a:endParaRPr lang="el-GR" sz="2000" b="1" dirty="0" smtClean="0"/>
          </a:p>
          <a:p>
            <a:pPr algn="just">
              <a:buNone/>
            </a:pPr>
            <a:r>
              <a:rPr lang="el-GR" sz="2000" dirty="0" smtClean="0"/>
              <a:t>(α) να εξασφαλίζουν την προστασία και τη διατήρηση του θαλάσσιου περιβάλλοντος, να προλαμβάνουν την επιδείνωσή του ή, όταν αυτό είναι δυνατόν, να αποκαθιστούν τα θαλάσσια οικοσυστήματα· </a:t>
            </a:r>
          </a:p>
          <a:p>
            <a:pPr algn="just">
              <a:buNone/>
            </a:pPr>
            <a:r>
              <a:rPr lang="el-GR" sz="2000" dirty="0" smtClean="0"/>
              <a:t> (β) να προλαμβάνουν και να μειώνουν τις εναποθέσεις στο θαλάσσιο περιβάλλον, για να εξασφαλίσουν ότι δεν θα υπάρχουν σημαντικές επιπτώσεις ή κίνδυνοι για τη θαλάσσια βιοποικιλότητα, τα θαλάσσια οικοσυστήματα.</a:t>
            </a:r>
            <a:endParaRPr lang="el-GR" sz="2000"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700" b="1" dirty="0" smtClean="0"/>
              <a:t>Καταπολέμηση της ατμοσφαιρικής ρύπανσης στην ΕΕ</a:t>
            </a:r>
            <a:r>
              <a:rPr lang="el-GR" b="1" dirty="0" smtClean="0"/>
              <a:t/>
            </a:r>
            <a:br>
              <a:rPr lang="el-GR" b="1" dirty="0" smtClean="0"/>
            </a:br>
            <a:endParaRPr lang="el-GR" b="1" dirty="0"/>
          </a:p>
        </p:txBody>
      </p:sp>
      <p:sp>
        <p:nvSpPr>
          <p:cNvPr id="3" name="2 - Θέση περιεχομένου"/>
          <p:cNvSpPr>
            <a:spLocks noGrp="1"/>
          </p:cNvSpPr>
          <p:nvPr>
            <p:ph idx="1"/>
          </p:nvPr>
        </p:nvSpPr>
        <p:spPr>
          <a:xfrm>
            <a:off x="457200" y="928670"/>
            <a:ext cx="8229600" cy="5643602"/>
          </a:xfrm>
        </p:spPr>
        <p:txBody>
          <a:bodyPr>
            <a:normAutofit fontScale="70000" lnSpcReduction="20000"/>
          </a:bodyPr>
          <a:lstStyle/>
          <a:p>
            <a:pPr algn="just">
              <a:buNone/>
            </a:pPr>
            <a:r>
              <a:rPr lang="el-GR" dirty="0" smtClean="0"/>
              <a:t>Η οδηγία για την </a:t>
            </a:r>
            <a:r>
              <a:rPr lang="el-GR" b="1" dirty="0" smtClean="0"/>
              <a:t>ποιότητα του ατμοσφαιρικού αέρα και καθαρότερο αέρα</a:t>
            </a:r>
            <a:r>
              <a:rPr lang="el-GR" dirty="0" smtClean="0"/>
              <a:t> για την Ευρώπη [Οδηγία 2008/50] θεσπίζει μέτρα που έχουν ως στόχο:</a:t>
            </a:r>
          </a:p>
          <a:p>
            <a:pPr marL="514350" indent="-514350" algn="just">
              <a:buFont typeface="+mj-lt"/>
              <a:buAutoNum type="arabicPeriod"/>
            </a:pPr>
            <a:r>
              <a:rPr lang="el-GR" dirty="0" smtClean="0"/>
              <a:t>τον προσδιορισμό και καθορισμό των στόχων για την ποιότητα του ατμοσφαιρικού αέρα, ώστε να αποφεύγονται, να προλαμβάνονται ή να μειώνονται οι επιβλαβείς επιπτώσεις στην ανθρώπινη υγεία και στο σύνολο του περιβάλλοντος·</a:t>
            </a:r>
          </a:p>
          <a:p>
            <a:pPr marL="514350" indent="-514350" algn="just">
              <a:buFont typeface="+mj-lt"/>
              <a:buAutoNum type="arabicPeriod"/>
            </a:pPr>
            <a:r>
              <a:rPr lang="el-GR" dirty="0" smtClean="0"/>
              <a:t>την εκτίμηση της ποιότητας του ατμοσφαιρικού αέρα στα κράτη μέλη βάσει κοινών μεθόδων και κριτηρίων·</a:t>
            </a:r>
          </a:p>
          <a:p>
            <a:pPr marL="514350" indent="-514350" algn="just">
              <a:buFont typeface="+mj-lt"/>
              <a:buAutoNum type="arabicPeriod"/>
            </a:pPr>
            <a:r>
              <a:rPr lang="el-GR" dirty="0" smtClean="0"/>
              <a:t>την εξασφάλιση της διάθεσης  των πληροφοριών σχετικά με την ποιότητα του αέρα στο κοινό·</a:t>
            </a:r>
          </a:p>
          <a:p>
            <a:pPr marL="514350" indent="-514350" algn="just">
              <a:buFont typeface="+mj-lt"/>
              <a:buAutoNum type="arabicPeriod"/>
            </a:pPr>
            <a:r>
              <a:rPr lang="el-GR" dirty="0" smtClean="0"/>
              <a:t>τη διατήρηση της ποιότητας του ατμοσφαιρικού αέρα, όταν είναι καλή, και τη βελτίωσή της στις άλλες περιπτώσεις·</a:t>
            </a:r>
          </a:p>
          <a:p>
            <a:pPr marL="514350" indent="-514350" algn="just">
              <a:buFont typeface="+mj-lt"/>
              <a:buAutoNum type="arabicPeriod"/>
            </a:pPr>
            <a:r>
              <a:rPr lang="el-GR" dirty="0" smtClean="0"/>
              <a:t>την προαγωγή μεγαλύτερης συνεργασίας μεταξύ των κρατών μελών σε </a:t>
            </a:r>
            <a:r>
              <a:rPr lang="el-GR" dirty="0" err="1" smtClean="0"/>
              <a:t>ό,τι</a:t>
            </a:r>
            <a:r>
              <a:rPr lang="el-GR" dirty="0" smtClean="0"/>
              <a:t> αφορά τη μείωση της ατμοσφαιρικής ρύπανσης.</a:t>
            </a:r>
          </a:p>
          <a:p>
            <a:pPr marL="514350" indent="-514350">
              <a:buFont typeface="+mj-lt"/>
              <a:buAutoNum type="arabicPeriod"/>
            </a:pPr>
            <a:endParaRPr lang="el-GR"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Προσπάθειες της ΕΕ για τον περιορισμό της κλιματικής αλλαγής</a:t>
            </a:r>
            <a:endParaRPr lang="el-GR" sz="2400" b="1" dirty="0"/>
          </a:p>
        </p:txBody>
      </p:sp>
      <p:sp>
        <p:nvSpPr>
          <p:cNvPr id="3" name="2 - Θέση περιεχομένου"/>
          <p:cNvSpPr>
            <a:spLocks noGrp="1"/>
          </p:cNvSpPr>
          <p:nvPr>
            <p:ph idx="1"/>
          </p:nvPr>
        </p:nvSpPr>
        <p:spPr/>
        <p:txBody>
          <a:bodyPr>
            <a:normAutofit/>
          </a:bodyPr>
          <a:lstStyle/>
          <a:p>
            <a:pPr algn="just"/>
            <a:r>
              <a:rPr lang="el-GR" sz="2000" dirty="0" smtClean="0"/>
              <a:t>Οι εκπομπές </a:t>
            </a:r>
            <a:r>
              <a:rPr lang="el-GR" sz="2000" b="1" dirty="0" smtClean="0"/>
              <a:t>διοξειδίου του άνθρακα (CΟ2)</a:t>
            </a:r>
            <a:r>
              <a:rPr lang="el-GR" sz="2000" dirty="0" smtClean="0"/>
              <a:t> και χημικών ουσιών όπως οι </a:t>
            </a:r>
            <a:r>
              <a:rPr lang="el-GR" sz="2000" dirty="0" err="1" smtClean="0"/>
              <a:t>χλωροφθοράνθρακες</a:t>
            </a:r>
            <a:r>
              <a:rPr lang="el-GR" sz="2000" dirty="0" smtClean="0"/>
              <a:t> (CFC) συμβάλλουν στη δημιουργία του «</a:t>
            </a:r>
            <a:r>
              <a:rPr lang="el-GR" sz="2000" b="1" dirty="0" smtClean="0"/>
              <a:t>φαινομένου θερμοκηπίου</a:t>
            </a:r>
            <a:r>
              <a:rPr lang="el-GR" sz="2000" dirty="0" smtClean="0"/>
              <a:t>» και </a:t>
            </a:r>
            <a:r>
              <a:rPr lang="el-GR" sz="2000" b="1" dirty="0" smtClean="0"/>
              <a:t>στην υπερθέρμανση του πλανήτη</a:t>
            </a:r>
            <a:r>
              <a:rPr lang="el-GR" sz="2000" dirty="0" smtClean="0"/>
              <a:t>. Για την αντιμετώπιση αυτού του φαινομένου χρειάζονται συντονισμένες ενέργειες σε διεθνές επίπεδο.</a:t>
            </a:r>
          </a:p>
          <a:p>
            <a:pPr algn="just"/>
            <a:r>
              <a:rPr lang="el-GR" sz="2000" dirty="0" smtClean="0"/>
              <a:t>Η </a:t>
            </a:r>
            <a:r>
              <a:rPr lang="el-GR" sz="2000" dirty="0" err="1" smtClean="0"/>
              <a:t>Eυρωπαϊκή</a:t>
            </a:r>
            <a:r>
              <a:rPr lang="el-GR" sz="2000" dirty="0" smtClean="0"/>
              <a:t> Ένωση υπέγραψε τη </a:t>
            </a:r>
            <a:r>
              <a:rPr lang="el-GR" sz="2000" b="1" dirty="0" smtClean="0"/>
              <a:t>σύμβαση της Βιέννης για την προστασία της στιβάδας του όζοντος</a:t>
            </a:r>
            <a:r>
              <a:rPr lang="el-GR" sz="2000" dirty="0" smtClean="0"/>
              <a:t> και το πρωτόκολλο του Μόντρεαλ για τις ουσίες που καταστρέφουν τη στιβάδα του όζοντος, που αποβλέπουν στη σταθεροποίηση των συγκεντρώσεων αερίων στην ατμόσφαιρα, έτσι ώστε να αποφευχθούν οι διαταραχές του κλιματικού συστήματος. </a:t>
            </a:r>
            <a:r>
              <a:rPr lang="el-GR" sz="2000" b="1" dirty="0" smtClean="0"/>
              <a:t>Ιδιαίτερα σημαντικό είναι το πρωτόκολλο αυτής της σύμβασης σχετικά με τον έλεγχο των ουσιών που πτωχαίνουν τη στιβάδα του.</a:t>
            </a:r>
          </a:p>
          <a:p>
            <a:pPr algn="just"/>
            <a:endParaRPr lang="el-GR" sz="2000" b="1" dirty="0"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42918"/>
            <a:ext cx="8229600" cy="5483245"/>
          </a:xfrm>
        </p:spPr>
        <p:txBody>
          <a:bodyPr>
            <a:normAutofit fontScale="70000" lnSpcReduction="20000"/>
          </a:bodyPr>
          <a:lstStyle/>
          <a:p>
            <a:pPr algn="just"/>
            <a:r>
              <a:rPr lang="el-GR" dirty="0" smtClean="0"/>
              <a:t>Το </a:t>
            </a:r>
            <a:r>
              <a:rPr lang="el-GR" b="1" dirty="0" smtClean="0"/>
              <a:t>Πρωτόκολλο του Κιότο</a:t>
            </a:r>
            <a:r>
              <a:rPr lang="el-GR" dirty="0" smtClean="0"/>
              <a:t> θέτει νομικά δεσμευτικούς στόχους ώστε έως το 2008-2012 οι βιομηχανικές χώρες να μειώσουν τις εκπομπές αερίων του θερμοκηπίου ως προς συγκεκριμένο έτος αναφοράς (1990). το Πρωτόκολλο προβλέπει διάφορα μέσα, όπως:</a:t>
            </a:r>
          </a:p>
          <a:p>
            <a:pPr algn="just">
              <a:buFont typeface="Wingdings" pitchFamily="2" charset="2"/>
              <a:buChar char="ü"/>
            </a:pPr>
            <a:r>
              <a:rPr lang="el-GR" dirty="0" smtClean="0"/>
              <a:t> ενίσχυση ή θέσπιση εθνικών πολιτικών μείωσης των εκπομπών (αύξηση της ενεργειακής αποτελεσματικότητας, προώθηση των βιώσιμων μορφών γεωργίας, ανάπτυξη των ανανεώσιμων πηγών ενέργειας κ.ά.)· </a:t>
            </a:r>
          </a:p>
          <a:p>
            <a:pPr algn="just">
              <a:buFont typeface="Wingdings" pitchFamily="2" charset="2"/>
              <a:buChar char="ü"/>
            </a:pPr>
            <a:r>
              <a:rPr lang="el-GR" dirty="0" smtClean="0"/>
              <a:t>καθώς και μηχανισμούς συνεργασίας με τα άλλα συμβαλλόμενα μέρη, όπως άδειες εκπομπής και από κοινού εφαρμογή.</a:t>
            </a:r>
          </a:p>
          <a:p>
            <a:pPr algn="just">
              <a:buFont typeface="Wingdings" pitchFamily="2" charset="2"/>
              <a:buChar char="ü"/>
            </a:pPr>
            <a:r>
              <a:rPr lang="el-GR" dirty="0" smtClean="0"/>
              <a:t> Ενώ τα συμβαλλόμενα κράτη στο παράρτημα Ι της σύμβασης-πλαισίου (εκβιομηχανισμένα κράτη) δεσμεύονται να μειώσουν τις δικές τους εκπομπές αερίων θερμοκηπίου </a:t>
            </a:r>
            <a:r>
              <a:rPr lang="el-GR" b="1" dirty="0" smtClean="0"/>
              <a:t>κατά τουλάχιστον 5%, σε σύγκριση με τα επίπεδα του 1990, κατά την περίοδο 2008-2012, η Ευρωπαϊκή Ένωση, μολονότι είναι υπεύθυνη μόνο για το 14% των παγκόσμιων εκπομπών αερίων του θερμοκηπίου, ανέλαβε την υποχρέωση να μειώσει τις εκπομπές αερίων του θερμοκηπίου στο έδαφός της κατά 8% την πρώτη περίοδο ανάληψης υποχρεώσεων.</a:t>
            </a:r>
            <a:endParaRPr lang="el-GR" b="1"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28604"/>
            <a:ext cx="8229600" cy="5697559"/>
          </a:xfrm>
        </p:spPr>
        <p:txBody>
          <a:bodyPr>
            <a:normAutofit/>
          </a:bodyPr>
          <a:lstStyle/>
          <a:p>
            <a:pPr algn="just">
              <a:buNone/>
            </a:pPr>
            <a:endParaRPr lang="en-US" dirty="0" smtClean="0"/>
          </a:p>
          <a:p>
            <a:pPr algn="just"/>
            <a:r>
              <a:rPr lang="el-GR" sz="2600" dirty="0" smtClean="0"/>
              <a:t>Το πρόγραμμα για την ανταγωνιστικότητα των επιχειρήσεων και τις μικρομεσαίες επιχειρήσεις (</a:t>
            </a:r>
            <a:r>
              <a:rPr lang="el-GR" sz="2600" b="1" dirty="0" smtClean="0"/>
              <a:t>COSME</a:t>
            </a:r>
            <a:r>
              <a:rPr lang="el-GR" sz="2600" dirty="0" smtClean="0"/>
              <a:t>) (2014 – 2020) διευκολύνει τις επιχειρήσεις να προσαρμοστούν σε μια οικονομία χαμηλών εκπομπών, ανθεκτική στην κλιματική αλλαγή και αποδοτική όσον αφορά τη χρήση των πόρων και της ενέργειας</a:t>
            </a:r>
            <a:r>
              <a:rPr lang="en-US" sz="2600" dirty="0" smtClean="0"/>
              <a:t>.</a:t>
            </a:r>
            <a:r>
              <a:rPr lang="el-GR" sz="2600" b="1" dirty="0" smtClean="0"/>
              <a:t>Η ένταξη των περιβαλλοντικών θεμάτων και της βιώσιμης ανάπτυξης στον ορισμό και την εκτέλεση κοινών πολιτικών είναι κεντρικός παράγων επίτευξης των υποχρεώσεων της Ευρωπαϊκής Ένωσης σύμφωνα με το πρωτόκολλο του Κιότο.</a:t>
            </a:r>
            <a:r>
              <a:rPr lang="el-GR" sz="2600" dirty="0" smtClean="0"/>
              <a:t> </a:t>
            </a:r>
            <a:endParaRPr lang="el-GR" sz="2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57166"/>
            <a:ext cx="8229600" cy="5768997"/>
          </a:xfrm>
        </p:spPr>
        <p:txBody>
          <a:bodyPr>
            <a:normAutofit/>
          </a:bodyPr>
          <a:lstStyle/>
          <a:p>
            <a:pPr algn="just">
              <a:buFont typeface="Wingdings" pitchFamily="2" charset="2"/>
              <a:buChar char="Ø"/>
            </a:pPr>
            <a:r>
              <a:rPr lang="el-GR" sz="2000" dirty="0" smtClean="0"/>
              <a:t>Η</a:t>
            </a:r>
            <a:r>
              <a:rPr lang="el-GR" sz="2000" dirty="0"/>
              <a:t> </a:t>
            </a:r>
            <a:r>
              <a:rPr lang="el-GR" sz="2000" b="1" i="1" u="sng" dirty="0"/>
              <a:t>κοινή αγορά της μόλυνσης</a:t>
            </a:r>
            <a:r>
              <a:rPr lang="el-GR" sz="2000" dirty="0"/>
              <a:t> είχε δημιουργηθεί πιο γρήγορα από την </a:t>
            </a:r>
            <a:r>
              <a:rPr lang="el-GR" sz="2000" b="1" i="1" u="sng" dirty="0"/>
              <a:t>κοινή αγορά των εμπορευμάτων</a:t>
            </a:r>
            <a:r>
              <a:rPr lang="el-GR" sz="2000" dirty="0"/>
              <a:t>. </a:t>
            </a:r>
            <a:r>
              <a:rPr lang="el-GR" sz="2000" dirty="0" smtClean="0"/>
              <a:t>Τα </a:t>
            </a:r>
            <a:r>
              <a:rPr lang="el-GR" sz="2000" dirty="0"/>
              <a:t>μολυσμένα νερά και ο μολυσμένος αέρας κυκλοφορούσαν ελεύθερα διαμέσου των συνόρων, πριν αυτά ανοίξουν για τα ξένα προϊόντα</a:t>
            </a:r>
            <a:r>
              <a:rPr lang="el-GR" sz="2000" dirty="0" smtClean="0"/>
              <a:t>.</a:t>
            </a:r>
          </a:p>
          <a:p>
            <a:pPr algn="just">
              <a:buFont typeface="Wingdings" pitchFamily="2" charset="2"/>
              <a:buChar char="Ø"/>
            </a:pPr>
            <a:r>
              <a:rPr lang="el-GR" sz="2000" dirty="0" smtClean="0"/>
              <a:t> Κάθε </a:t>
            </a:r>
            <a:r>
              <a:rPr lang="el-GR" sz="2000" dirty="0"/>
              <a:t>ευρωπαϊκό κράτος ήταν επομένως άμεσα ενδιαφερόμενο για τα συμβαίνοντα στους γείτονές του στο πεδίο του </a:t>
            </a:r>
            <a:r>
              <a:rPr lang="el-GR" sz="2000" dirty="0" smtClean="0"/>
              <a:t>περιβάλλοντος.</a:t>
            </a:r>
          </a:p>
          <a:p>
            <a:pPr algn="just">
              <a:buFont typeface="Wingdings" pitchFamily="2" charset="2"/>
              <a:buChar char="Ø"/>
            </a:pPr>
            <a:r>
              <a:rPr lang="el-GR" sz="2000" dirty="0" smtClean="0"/>
              <a:t>Τα</a:t>
            </a:r>
            <a:r>
              <a:rPr lang="el-GR" sz="2000" dirty="0"/>
              <a:t> </a:t>
            </a:r>
            <a:r>
              <a:rPr lang="el-GR" sz="2000" b="1" dirty="0"/>
              <a:t>κοινά σε όλες τις χώρες της </a:t>
            </a:r>
            <a:r>
              <a:rPr lang="el-GR" sz="2000" b="1" dirty="0" smtClean="0"/>
              <a:t>Ευρωπαϊκής </a:t>
            </a:r>
            <a:r>
              <a:rPr lang="el-GR" sz="2000" b="1" dirty="0"/>
              <a:t>Ένωσης φαινόμενα </a:t>
            </a:r>
            <a:endParaRPr lang="el-GR" sz="2000" b="1" dirty="0" smtClean="0"/>
          </a:p>
          <a:p>
            <a:pPr algn="just">
              <a:buFont typeface="Courier New" pitchFamily="49" charset="0"/>
              <a:buChar char="o"/>
            </a:pPr>
            <a:r>
              <a:rPr lang="el-GR" sz="2000" dirty="0" smtClean="0"/>
              <a:t>της </a:t>
            </a:r>
            <a:r>
              <a:rPr lang="el-GR" sz="2000" dirty="0"/>
              <a:t>επέκτασης των βιομηχανικών δραστηριοτήτων, </a:t>
            </a:r>
            <a:endParaRPr lang="el-GR" sz="2000" dirty="0" smtClean="0"/>
          </a:p>
          <a:p>
            <a:pPr algn="just">
              <a:buFont typeface="Courier New" pitchFamily="49" charset="0"/>
              <a:buChar char="o"/>
            </a:pPr>
            <a:r>
              <a:rPr lang="el-GR" sz="2000" dirty="0" smtClean="0"/>
              <a:t>της </a:t>
            </a:r>
            <a:r>
              <a:rPr lang="el-GR" sz="2000" dirty="0"/>
              <a:t>αύξησης του αστικού πληθυσμού μέσα σε μεγαλουπόλεις </a:t>
            </a:r>
            <a:r>
              <a:rPr lang="el-GR" sz="2000" dirty="0" smtClean="0"/>
              <a:t>και</a:t>
            </a:r>
          </a:p>
          <a:p>
            <a:pPr algn="just">
              <a:buFont typeface="Courier New" pitchFamily="49" charset="0"/>
              <a:buChar char="o"/>
            </a:pPr>
            <a:r>
              <a:rPr lang="el-GR" sz="2000" dirty="0" smtClean="0"/>
              <a:t> </a:t>
            </a:r>
            <a:r>
              <a:rPr lang="el-GR" sz="2000" dirty="0"/>
              <a:t>η εγκατάλειψη όλο και μεγαλυτέρων εκτάσεων, οι οποίες προηγουμένως χρησιμοποιούνταν και διατηρούνταν από τη </a:t>
            </a:r>
            <a:r>
              <a:rPr lang="el-GR" sz="2000" dirty="0" smtClean="0"/>
              <a:t>γεωργία.</a:t>
            </a:r>
            <a:endParaRPr lang="el-GR" sz="2000" dirty="0"/>
          </a:p>
          <a:p>
            <a:pPr algn="just">
              <a:buNone/>
            </a:pPr>
            <a:r>
              <a:rPr lang="el-GR" sz="2000" b="1" i="1" u="sng" dirty="0" smtClean="0"/>
              <a:t>Κανένα </a:t>
            </a:r>
            <a:r>
              <a:rPr lang="el-GR" sz="2000" b="1" i="1" u="sng" dirty="0"/>
              <a:t>κράτος δεν μπορούσε να ελπίζει να λύσει τα οικολογικά του προβλήματα μόνο του χωρίς να διακινδυνέψει σοβαρά την ανταγωνιστικότητα της οικονομίας του.</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700" b="1" dirty="0" smtClean="0"/>
              <a:t>Πρόληψη των βιομηχανικών και χημικών κινδύνων στην ΕΕ</a:t>
            </a:r>
            <a:r>
              <a:rPr lang="el-GR" b="1" dirty="0" smtClean="0"/>
              <a:t/>
            </a:r>
            <a:br>
              <a:rPr lang="el-GR" b="1" dirty="0" smtClean="0"/>
            </a:br>
            <a:endParaRPr lang="el-GR" dirty="0"/>
          </a:p>
        </p:txBody>
      </p:sp>
      <p:sp>
        <p:nvSpPr>
          <p:cNvPr id="3" name="2 - Θέση περιεχομένου"/>
          <p:cNvSpPr>
            <a:spLocks noGrp="1"/>
          </p:cNvSpPr>
          <p:nvPr>
            <p:ph idx="1"/>
          </p:nvPr>
        </p:nvSpPr>
        <p:spPr>
          <a:xfrm>
            <a:off x="457200" y="928670"/>
            <a:ext cx="8229600" cy="5715040"/>
          </a:xfrm>
        </p:spPr>
        <p:txBody>
          <a:bodyPr>
            <a:normAutofit fontScale="55000" lnSpcReduction="20000"/>
          </a:bodyPr>
          <a:lstStyle/>
          <a:p>
            <a:pPr algn="just">
              <a:buFont typeface="Wingdings" pitchFamily="2" charset="2"/>
              <a:buChar char="Ø"/>
            </a:pPr>
            <a:r>
              <a:rPr lang="el-GR" dirty="0" smtClean="0"/>
              <a:t>Οι εθνικές και ευρωπαϊκές διατάξεις καταπολέμησης των μολύνσεων δεν μπορούν να προλάβουν σοβαρά βιομηχανικά ατυχήματα με καταστροφικά αποτελέσματα για το περιβάλλον όπως εκείνα του </a:t>
            </a:r>
            <a:r>
              <a:rPr lang="el-GR" b="1" dirty="0" err="1" smtClean="0"/>
              <a:t>Seveso</a:t>
            </a:r>
            <a:r>
              <a:rPr lang="el-GR" dirty="0" smtClean="0"/>
              <a:t> στην Ιταλία το 1976 και του </a:t>
            </a:r>
            <a:r>
              <a:rPr lang="el-GR" b="1" dirty="0" err="1" smtClean="0"/>
              <a:t>Bhopa</a:t>
            </a:r>
            <a:r>
              <a:rPr lang="el-GR" dirty="0" err="1" smtClean="0"/>
              <a:t>l</a:t>
            </a:r>
            <a:r>
              <a:rPr lang="el-GR" dirty="0" smtClean="0"/>
              <a:t> στις Ινδίες το 1984.</a:t>
            </a:r>
            <a:endParaRPr lang="en-US" dirty="0" smtClean="0"/>
          </a:p>
          <a:p>
            <a:pPr algn="just">
              <a:buFont typeface="Wingdings" pitchFamily="2" charset="2"/>
              <a:buChar char="Ø"/>
            </a:pPr>
            <a:r>
              <a:rPr lang="el-GR" dirty="0" smtClean="0"/>
              <a:t> Γι' αυτό, χρειάζονται διατάξεις για τον έλεγχο του σχεδιασμού χρήσεως γης κατά τη χορήγηση αδειών για νέες εγκαταστάσεις και διατάξεις σε περίπτωση αστικής ανάπτυξης γύρω από υπάρχουσες εγκαταστάσεις. Κατά συνέπεια, η οδηγία 2012/18 στοχεύει στην </a:t>
            </a:r>
            <a:r>
              <a:rPr lang="el-GR" b="1" dirty="0" smtClean="0"/>
              <a:t>πρόληψη μεγάλων ατυχημάτων σχετιζομένων με επικίνδυνες ουσίες,</a:t>
            </a:r>
            <a:r>
              <a:rPr lang="el-GR" dirty="0" smtClean="0"/>
              <a:t> και στον περιορισμό των συνεπειών τους επί του ανθρώπου και του περιβάλλοντος, προκειμένου να εξασφαλισθεί κατά συνεκτικό και αποτελεσματικό τρόπο </a:t>
            </a:r>
            <a:r>
              <a:rPr lang="el-GR" b="1" dirty="0" smtClean="0"/>
              <a:t>υψηλή διακοινοτική προστασία</a:t>
            </a:r>
            <a:r>
              <a:rPr lang="el-GR" dirty="0" smtClean="0"/>
              <a:t>. </a:t>
            </a:r>
            <a:endParaRPr lang="en-US" dirty="0" smtClean="0"/>
          </a:p>
          <a:p>
            <a:pPr algn="just">
              <a:buFont typeface="Wingdings" pitchFamily="2" charset="2"/>
              <a:buChar char="Ø"/>
            </a:pPr>
            <a:r>
              <a:rPr lang="el-GR" dirty="0" smtClean="0"/>
              <a:t>Η οδηγία αυτή προβλέπει:</a:t>
            </a:r>
            <a:endParaRPr lang="en-US" dirty="0" smtClean="0"/>
          </a:p>
          <a:p>
            <a:pPr marL="514350" indent="-514350" algn="just">
              <a:buFont typeface="+mj-lt"/>
              <a:buAutoNum type="arabicPeriod"/>
            </a:pPr>
            <a:r>
              <a:rPr lang="el-GR" dirty="0" smtClean="0"/>
              <a:t> καθορισμό από κάθε εγκατάσταση μιας πολιτικής για την πρόληψη σοβαρών ατυχημάτων· υποβολή εκθέσεων ασφαλείας από κάθε εγκατάσταση, στην οποία υπάρχουν σημαντικές ποσότητες επικίνδυνων ουσιών, εκθέσεων που να αποδεικνύουν ότι έχουν εντοπιστεί οι κίνδυνοι σοβαρών ατυχημάτων, ότι ο σχεδιασμός, η κατασκευή, η λειτουργία και η συντήρηση της εγκατάστασης είναι επαρκώς ασφαλείς και ότι υπάρχουν σχέδια αντιμετώπισης εκτάκτων αναγκών·</a:t>
            </a:r>
            <a:endParaRPr lang="en-US" dirty="0" smtClean="0"/>
          </a:p>
          <a:p>
            <a:pPr marL="514350" indent="-514350" algn="just">
              <a:buFont typeface="+mj-lt"/>
              <a:buAutoNum type="arabicPeriod"/>
            </a:pPr>
            <a:r>
              <a:rPr lang="el-GR" dirty="0" smtClean="0"/>
              <a:t> λήψη υπόψη, κατά τη χάραξη χωροταξικών πολιτικών, στόχων για την πρόληψη σοβαρών ατυχημάτων, τον περιορισμό των συνεπειών τους και τη βελτίωση της ενημέρωσης και του διαλόγου με το κοινό.</a:t>
            </a:r>
            <a:endParaRPr lang="el-GR"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57166"/>
            <a:ext cx="8229600" cy="5768997"/>
          </a:xfrm>
        </p:spPr>
        <p:txBody>
          <a:bodyPr>
            <a:normAutofit/>
          </a:bodyPr>
          <a:lstStyle/>
          <a:p>
            <a:pPr algn="just">
              <a:buFont typeface="Wingdings" pitchFamily="2" charset="2"/>
              <a:buChar char="Ø"/>
            </a:pPr>
            <a:r>
              <a:rPr lang="en-US" sz="2000" dirty="0" smtClean="0"/>
              <a:t>M</a:t>
            </a:r>
            <a:r>
              <a:rPr lang="el-GR" sz="2000" dirty="0" smtClean="0"/>
              <a:t>ια οδηγία</a:t>
            </a:r>
            <a:r>
              <a:rPr lang="en-US" sz="2000" dirty="0" smtClean="0"/>
              <a:t> </a:t>
            </a:r>
            <a:r>
              <a:rPr lang="el-GR" sz="2000" dirty="0" smtClean="0"/>
              <a:t>­</a:t>
            </a:r>
            <a:r>
              <a:rPr lang="en-US" sz="2000" dirty="0" smtClean="0"/>
              <a:t> </a:t>
            </a:r>
            <a:r>
              <a:rPr lang="el-GR" sz="2000" dirty="0" smtClean="0"/>
              <a:t>πλαίσιο επιδιώκει την </a:t>
            </a:r>
            <a:r>
              <a:rPr lang="el-GR" sz="2000" b="1" dirty="0" smtClean="0"/>
              <a:t>ολοκληρωμένη πρόληψη και έλεγχο της ρύπανσης (IPPC)</a:t>
            </a:r>
            <a:r>
              <a:rPr lang="en-US" sz="2000" b="1" dirty="0" smtClean="0"/>
              <a:t>.</a:t>
            </a:r>
            <a:r>
              <a:rPr lang="el-GR" sz="2000" dirty="0" smtClean="0"/>
              <a:t> H οριζόντια προσέγγιση καλύπτει τα διάφορα περιβάλλοντα (αέρα, νερό, έδαφος) εφαρμόζοντας την αρχή της «καλύτερης περιβαλλοντικής πολιτικής», έτσι ώστε να αποφεύγονται οι μεταβιβάσεις μόλυνσης από το ένα περιβάλλον στο άλλο. Σύμφωνα με την οδηγία, οι υπεύθυνοι για την εκμετάλλευση ορισμένων ρυπαντικών εγκαταστάσεων θα πρέπει να υποβάλλουν αίτηση άδειας εκμετάλλευσης στην αρμόδια αρχή. H παροχή αυτής της άδειας υπόκειται στο σεβασμό βασικών υποχρεώσεων, όπως η μη υπέρβαση ορισμένων τιμών εκπομπής που ορίζονται από την οδηγία.</a:t>
            </a:r>
            <a:endParaRPr lang="en-US" sz="2000" dirty="0" smtClean="0"/>
          </a:p>
          <a:p>
            <a:pPr algn="just">
              <a:buFont typeface="Wingdings" pitchFamily="2" charset="2"/>
              <a:buChar char="Ø"/>
            </a:pPr>
            <a:endParaRPr lang="en-US" sz="2000" dirty="0" smtClean="0"/>
          </a:p>
          <a:p>
            <a:pPr algn="just">
              <a:buFont typeface="Wingdings" pitchFamily="2" charset="2"/>
              <a:buChar char="Ø"/>
            </a:pPr>
            <a:r>
              <a:rPr lang="el-GR" sz="2000" dirty="0" smtClean="0"/>
              <a:t>Ένα </a:t>
            </a:r>
            <a:r>
              <a:rPr lang="el-GR" sz="2000" b="1" dirty="0" smtClean="0"/>
              <a:t>ευρωπαϊκό μητρώο ρυπογόνων εκπομπών (EPER)</a:t>
            </a:r>
            <a:r>
              <a:rPr lang="el-GR" sz="2000" dirty="0" smtClean="0"/>
              <a:t>, που εισήχθηκε το 2003, περιλαμβάνει στοιχεία σχετικά με τις εκπομπές 50 ρυπογόνων ουσιών από τις μεγάλες βιομηχανικές εγκαταστάσεις σε όλη την Ένωση. </a:t>
            </a:r>
            <a:endParaRPr lang="el-GR" sz="2000"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42852"/>
            <a:ext cx="8229600" cy="5983311"/>
          </a:xfrm>
        </p:spPr>
        <p:txBody>
          <a:bodyPr>
            <a:normAutofit/>
          </a:bodyPr>
          <a:lstStyle/>
          <a:p>
            <a:pPr algn="just">
              <a:buFont typeface="Wingdings" pitchFamily="2" charset="2"/>
              <a:buChar char="Ø"/>
            </a:pPr>
            <a:r>
              <a:rPr lang="el-GR" sz="2200" dirty="0" smtClean="0"/>
              <a:t>Οι ευρωπαϊκές εισαγωγές και εξαγωγές ορισμένων επικίνδυνων χημικών προϊόντων ρυθμίζονται με κανονισμό του Συμβουλίου, ο οποίος εφαρμόζει τη </a:t>
            </a:r>
            <a:r>
              <a:rPr lang="el-GR" sz="2200" b="1" dirty="0" smtClean="0"/>
              <a:t>σύμβαση του Ρότερνταμ</a:t>
            </a:r>
            <a:r>
              <a:rPr lang="el-GR" sz="2200" dirty="0" smtClean="0"/>
              <a:t> σχετικά με τη «διαδικασία συναίνεσης», η οποία συνίσταται στην αναγνώριση του διακριτικού δικαιώματος των αρχών της χώρας εισαγωγής να δέχονται ή να αρνούνται την εισαγωγή μιας ουσίας που απαγορεύεται ή που ρυθμίζεται αυστηρά από την ΕΕ. </a:t>
            </a:r>
            <a:r>
              <a:rPr lang="el-GR" dirty="0" smtClean="0"/>
              <a:t/>
            </a:r>
            <a:br>
              <a:rPr lang="el-GR" dirty="0" smtClean="0"/>
            </a:br>
            <a:endParaRPr lang="el-GR"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700" b="1" dirty="0" smtClean="0"/>
              <a:t>Καταπολέμηση των ηχητικών οχλήσεων στην ΕΕ</a:t>
            </a:r>
            <a:r>
              <a:rPr lang="el-GR" b="1" dirty="0" smtClean="0"/>
              <a:t/>
            </a:r>
            <a:br>
              <a:rPr lang="el-GR" b="1" dirty="0" smtClean="0"/>
            </a:br>
            <a:endParaRPr lang="el-GR" dirty="0"/>
          </a:p>
        </p:txBody>
      </p:sp>
      <p:sp>
        <p:nvSpPr>
          <p:cNvPr id="3" name="2 - Θέση περιεχομένου"/>
          <p:cNvSpPr>
            <a:spLocks noGrp="1"/>
          </p:cNvSpPr>
          <p:nvPr>
            <p:ph idx="1"/>
          </p:nvPr>
        </p:nvSpPr>
        <p:spPr>
          <a:xfrm>
            <a:off x="457200" y="857232"/>
            <a:ext cx="8229600" cy="5786478"/>
          </a:xfrm>
        </p:spPr>
        <p:txBody>
          <a:bodyPr>
            <a:normAutofit fontScale="92500" lnSpcReduction="10000"/>
          </a:bodyPr>
          <a:lstStyle/>
          <a:p>
            <a:pPr algn="just">
              <a:buFont typeface="Wingdings" pitchFamily="2" charset="2"/>
              <a:buChar char="Ø"/>
            </a:pPr>
            <a:r>
              <a:rPr lang="el-GR" sz="2000" dirty="0" smtClean="0"/>
              <a:t>Μια οδηγία για τη </a:t>
            </a:r>
            <a:r>
              <a:rPr lang="el-GR" sz="2000" b="1" dirty="0" smtClean="0"/>
              <a:t>διάταξη εξάτμισης των μοτοσικλετών </a:t>
            </a:r>
            <a:r>
              <a:rPr lang="el-GR" sz="2000" dirty="0" smtClean="0"/>
              <a:t>επιδιώκει να μειώσει το επίπεδο ρυπαντικών εκπομπών, περιορίζοντας συγχρόνως την ένταση του θορύβου που προκαλούν αυτά τα ιδιαίτερα θορυβώδη οχήματα [Οδηγία 97/24].</a:t>
            </a:r>
          </a:p>
          <a:p>
            <a:pPr algn="just">
              <a:buFont typeface="Wingdings" pitchFamily="2" charset="2"/>
              <a:buChar char="Ø"/>
            </a:pPr>
            <a:r>
              <a:rPr lang="el-GR" sz="2000" dirty="0" smtClean="0"/>
              <a:t>Από το 2002, η ΕΕ εφαρμόζει την «εξισορροπημένη προσέγγιση» για τη διαχείριση των θορύβων, την οποία συστήνει η Διεθνής Οργάνωση Πολιτικής Αεροπορίας (ΔΟΠΑ), σχετικά με τον προκαλούμενο θόρυβο στους ευρωπαϊκούς αερολιμένες.</a:t>
            </a:r>
          </a:p>
          <a:p>
            <a:pPr algn="just">
              <a:buFont typeface="Wingdings" pitchFamily="2" charset="2"/>
              <a:buChar char="Ø"/>
            </a:pPr>
            <a:r>
              <a:rPr lang="el-GR" sz="2000" dirty="0" smtClean="0"/>
              <a:t>Μια άλλη πηγή σοβαρών ηχητικών οχλήσεων είναι αυτή που προέρχεται από </a:t>
            </a:r>
            <a:r>
              <a:rPr lang="el-GR" sz="2000" b="1" dirty="0" smtClean="0"/>
              <a:t>εξοπλισμό προς χρήση σε εξωτερικούς χώρους</a:t>
            </a:r>
            <a:r>
              <a:rPr lang="el-GR" sz="2000" dirty="0" smtClean="0"/>
              <a:t>, όπως αεροσυμπιεστές, αλλά επίσης και χορτοκοπτικές μηχανές. Για την προστασία της υγείας και της ευημερίας των πολιτών, πρέπει να μειωθούν οι επιτρεπόμενες στάθμες θορύβου αυτού του μηχανικού εξοπλισμού, αλλά οι απαιτήσεις για τις εκπομπές θορύβου πρέπει να εναρμονιστούν προκειμένου να αποφευχθούν οι φραγμοί στην ελεύθερη κυκλοφορία του [Οδηγία 2000/14]. </a:t>
            </a:r>
            <a:r>
              <a:rPr lang="el-GR" sz="2000" b="1" dirty="0" smtClean="0"/>
              <a:t>Κατά συνέπεια, τα κράτη μέλη δεν πρέπει να απαγορεύουν, περιορίζουν ή παρεμποδίζουν τη διάθεση στην αγορά ή τη θέση σε λειτουργία στην επικράτειά τους του εξοπλισμού που πληροί τις ευρωπαϊκές απαιτήσεις, φέρει τη σήμανση «CE» και την ένδειξη της εγγυημένης στάθμης ακουστικής ισχύος.</a:t>
            </a:r>
          </a:p>
          <a:p>
            <a:pPr algn="just">
              <a:buFont typeface="Wingdings" pitchFamily="2" charset="2"/>
              <a:buChar char="Ø"/>
            </a:pPr>
            <a:endParaRPr lang="el-GR" sz="2000" b="1"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700" b="1" dirty="0" smtClean="0"/>
              <a:t>Διαχείριση των περιβαλλοντικών πόρων στην ΕΕ</a:t>
            </a:r>
            <a:r>
              <a:rPr lang="el-GR" b="1" dirty="0" smtClean="0"/>
              <a:t/>
            </a:r>
            <a:br>
              <a:rPr lang="el-GR" b="1" dirty="0" smtClean="0"/>
            </a:br>
            <a:endParaRPr lang="el-GR" dirty="0"/>
          </a:p>
        </p:txBody>
      </p:sp>
      <p:sp>
        <p:nvSpPr>
          <p:cNvPr id="3" name="2 - Θέση περιεχομένου"/>
          <p:cNvSpPr>
            <a:spLocks noGrp="1"/>
          </p:cNvSpPr>
          <p:nvPr>
            <p:ph idx="1"/>
          </p:nvPr>
        </p:nvSpPr>
        <p:spPr/>
        <p:txBody>
          <a:bodyPr>
            <a:normAutofit/>
          </a:bodyPr>
          <a:lstStyle/>
          <a:p>
            <a:pPr algn="just">
              <a:buNone/>
            </a:pPr>
            <a:r>
              <a:rPr lang="el-GR" sz="2000" dirty="0" smtClean="0"/>
              <a:t>      Το ευρωπαϊκό πρόγραμμα στο πεδίο του περιβάλλοντος δεν περιορίζεται στην καταπολέμηση των μολύνσεων και των οχλήσεων</a:t>
            </a:r>
            <a:r>
              <a:rPr lang="el-GR" sz="2000" b="1" dirty="0" smtClean="0"/>
              <a:t>, αλλά επιδιώκει επίσης να συνεισφέρει ενεργά στη βελτίωση του περιβάλλοντος και της ποιότητας της ζωής με την ορθολογική διαχείριση του χώρου και των φυσικών πόρων.</a:t>
            </a:r>
            <a:r>
              <a:rPr lang="el-GR" sz="2000" dirty="0" smtClean="0"/>
              <a:t> Οι δράσεις που προβλέπονται σε αυτό το μέρος του ευρωπαϊκού προγράμματος για το περιβάλλον συγκεντρώνονται υπό τους τίτλους της </a:t>
            </a:r>
            <a:r>
              <a:rPr lang="el-GR" sz="2000" b="1" dirty="0" smtClean="0"/>
              <a:t>προστασίας της πανίδας και της χλωρίδας</a:t>
            </a:r>
            <a:r>
              <a:rPr lang="el-GR" sz="2000" dirty="0" smtClean="0"/>
              <a:t> της Ευρώπης και της </a:t>
            </a:r>
            <a:r>
              <a:rPr lang="el-GR" sz="2000" b="1" dirty="0" smtClean="0"/>
              <a:t>διαχείρισης των αποβλήτων</a:t>
            </a:r>
            <a:r>
              <a:rPr lang="el-GR" sz="2000" dirty="0" smtClean="0"/>
              <a:t> της Ευρωπαϊκής Ένωσης. Το στοιχείο «Φύση και βιοποικιλότητα» του </a:t>
            </a:r>
            <a:r>
              <a:rPr lang="el-GR" sz="2000" b="1" dirty="0" smtClean="0"/>
              <a:t>χρηματοδοτικού μέσου LIFE+</a:t>
            </a:r>
            <a:r>
              <a:rPr lang="el-GR" sz="2000" dirty="0" smtClean="0"/>
              <a:t> χρηματοδοτεί ιδίως τη διαχείριση τόπων και ειδών και τον προγραμματισμό τόπων, συμπεριλαμβανομένης της βελτίωσης της οικολογικής συνοχής του δικτύου </a:t>
            </a:r>
            <a:r>
              <a:rPr lang="el-GR" sz="2000" dirty="0" err="1" smtClean="0"/>
              <a:t>Natura</a:t>
            </a:r>
            <a:r>
              <a:rPr lang="el-GR" sz="2000" dirty="0" smtClean="0"/>
              <a:t> 2000 καθώς και την κατάρτιση και υλοποίηση σχεδίων δράσης για τη διατήρηση ειδών και </a:t>
            </a:r>
            <a:r>
              <a:rPr lang="el-GR" sz="2000" dirty="0" err="1" smtClean="0"/>
              <a:t>οικοτόπων</a:t>
            </a:r>
            <a:r>
              <a:rPr lang="el-GR" sz="2000" dirty="0" smtClean="0"/>
              <a:t>.</a:t>
            </a:r>
            <a:endParaRPr lang="el-GR" sz="2000"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700" b="1" dirty="0" smtClean="0"/>
              <a:t>Διαχείριση των απορριμμάτων στην ΕΕ</a:t>
            </a:r>
            <a:r>
              <a:rPr lang="el-GR" b="1" dirty="0" smtClean="0"/>
              <a:t/>
            </a:r>
            <a:br>
              <a:rPr lang="el-GR" b="1" dirty="0" smtClean="0"/>
            </a:br>
            <a:endParaRPr lang="el-GR" dirty="0"/>
          </a:p>
        </p:txBody>
      </p:sp>
      <p:sp>
        <p:nvSpPr>
          <p:cNvPr id="3" name="2 - Θέση περιεχομένου"/>
          <p:cNvSpPr>
            <a:spLocks noGrp="1"/>
          </p:cNvSpPr>
          <p:nvPr>
            <p:ph idx="1"/>
          </p:nvPr>
        </p:nvSpPr>
        <p:spPr/>
        <p:txBody>
          <a:bodyPr>
            <a:normAutofit fontScale="92500" lnSpcReduction="10000"/>
          </a:bodyPr>
          <a:lstStyle/>
          <a:p>
            <a:pPr algn="just">
              <a:buFont typeface="Wingdings" pitchFamily="2" charset="2"/>
              <a:buChar char="Ø"/>
            </a:pPr>
            <a:r>
              <a:rPr lang="el-GR" sz="2000" dirty="0" smtClean="0"/>
              <a:t>Τα απορρίμματα όλων των ειδών, δηλαδή τα οικιακά απορρίμματα, τα βιομηχανικά απόβλητα, τα κατάλοιπα της διύλισης, η φύρα των αγροτικών προϊόντων και των εξορυκτικών δραστηριοτήτων, </a:t>
            </a:r>
            <a:r>
              <a:rPr lang="el-GR" sz="2000" b="1" dirty="0" smtClean="0"/>
              <a:t>αντιπροσωπεύουν περίπου 2,5 δισεκατομμύρια τόνους κάθε χρόνο μέσα στην EE.</a:t>
            </a:r>
          </a:p>
          <a:p>
            <a:pPr algn="just">
              <a:buFont typeface="Wingdings" pitchFamily="2" charset="2"/>
              <a:buChar char="Ø"/>
            </a:pPr>
            <a:r>
              <a:rPr lang="el-GR" sz="2000" dirty="0" smtClean="0"/>
              <a:t>Μεταξύ των απορριμμάτων βρίσκονται </a:t>
            </a:r>
            <a:r>
              <a:rPr lang="el-GR" sz="2000" b="1" dirty="0" smtClean="0"/>
              <a:t>ουσίες τοξικές και επικίνδυνες για τον άνθρωπο και το περιβάλλον</a:t>
            </a:r>
            <a:r>
              <a:rPr lang="el-GR" sz="2000" dirty="0" smtClean="0"/>
              <a:t>, γιατί μπορούν να ρυπάνουν με τη διήθησή τους τις υπόγειες υδάτινες κοιτίδες, να μολύνουν τους μικροοργανισμούς και να βρεθούν στην αλυσίδα παραγωγής τροφίμων μέσω περίπλοκων και όχι καλά γνωστών οδών.</a:t>
            </a:r>
          </a:p>
          <a:p>
            <a:pPr algn="just">
              <a:buFont typeface="Wingdings" pitchFamily="2" charset="2"/>
              <a:buChar char="Ø"/>
            </a:pPr>
            <a:r>
              <a:rPr lang="el-GR" sz="2000" dirty="0" smtClean="0"/>
              <a:t>Δεδομένης της στενής αλληλεξάρτησης πολλών βιομηχανικών και εμπορικών δραστηριοτήτων, </a:t>
            </a:r>
            <a:r>
              <a:rPr lang="el-GR" sz="2000" b="1" dirty="0" smtClean="0"/>
              <a:t>η απουσία μιας ευρωπαϊκής στρατηγικής για τη διαχείριση των απορριμμάτων θα κινδύνευε να επηρεάσει όχι μόνον την προστασία του περιβάλλοντος, αλλά επίσης την πραγματοποίηση της εσωτερικής αγοράς δημιουργώντας στρεβλώσεις του ανταγωνισμού, διασπάθιση των επενδύσεων και ακόμη και περίφραξη των αγορών.</a:t>
            </a:r>
            <a:endParaRPr lang="el-GR" sz="2000" b="1"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85728"/>
            <a:ext cx="8229600" cy="5840435"/>
          </a:xfrm>
        </p:spPr>
        <p:txBody>
          <a:bodyPr>
            <a:normAutofit fontScale="70000" lnSpcReduction="20000"/>
          </a:bodyPr>
          <a:lstStyle/>
          <a:p>
            <a:pPr algn="just">
              <a:buFont typeface="Wingdings" pitchFamily="2" charset="2"/>
              <a:buChar char="Ø"/>
            </a:pPr>
            <a:r>
              <a:rPr lang="el-GR" dirty="0" smtClean="0"/>
              <a:t>Οι στόχοι της </a:t>
            </a:r>
            <a:r>
              <a:rPr lang="el-GR" b="1" dirty="0" smtClean="0"/>
              <a:t>κοινής στρατηγικής διαχείρισης των απορριμμάτων</a:t>
            </a:r>
            <a:r>
              <a:rPr lang="el-GR" dirty="0" smtClean="0"/>
              <a:t> είναι επομένως: </a:t>
            </a:r>
          </a:p>
          <a:p>
            <a:pPr algn="just">
              <a:buNone/>
            </a:pPr>
            <a:endParaRPr lang="el-GR" dirty="0" smtClean="0"/>
          </a:p>
          <a:p>
            <a:pPr marL="514350" indent="-514350" algn="just">
              <a:buFont typeface="+mj-lt"/>
              <a:buAutoNum type="arabicPeriod"/>
            </a:pPr>
            <a:r>
              <a:rPr lang="el-GR" dirty="0" smtClean="0"/>
              <a:t>Η πρόληψη</a:t>
            </a:r>
            <a:r>
              <a:rPr lang="el-GR" b="1" dirty="0" smtClean="0"/>
              <a:t>, </a:t>
            </a:r>
            <a:r>
              <a:rPr lang="el-GR" dirty="0" smtClean="0"/>
              <a:t>με την ενθάρρυνση της χρησιμοποίησης προϊόντων που δημιουργούν λιγότερα απορρίμματα· </a:t>
            </a:r>
          </a:p>
          <a:p>
            <a:pPr marL="514350" indent="-514350" algn="just">
              <a:buFont typeface="+mj-lt"/>
              <a:buAutoNum type="arabicPeriod"/>
            </a:pPr>
            <a:r>
              <a:rPr lang="el-GR" dirty="0" smtClean="0"/>
              <a:t>Η </a:t>
            </a:r>
            <a:r>
              <a:rPr lang="el-GR" dirty="0" err="1" smtClean="0"/>
              <a:t>επαναξιοποίηση</a:t>
            </a:r>
            <a:r>
              <a:rPr lang="el-GR" b="1" dirty="0" smtClean="0"/>
              <a:t> </a:t>
            </a:r>
            <a:r>
              <a:rPr lang="el-GR" dirty="0" smtClean="0"/>
              <a:t>με μιαν ορθολογική χρήση συστημάτων συλλογής και επιλογής· </a:t>
            </a:r>
          </a:p>
          <a:p>
            <a:pPr marL="514350" indent="-514350" algn="just">
              <a:buFont typeface="+mj-lt"/>
              <a:buAutoNum type="arabicPeriod"/>
            </a:pPr>
            <a:r>
              <a:rPr lang="el-GR" dirty="0" smtClean="0"/>
              <a:t>Η επιβολή αυστηρών προδιαγραφών σχετικά με την τελική εξάλειψη, (όπως είναι αυτές που προβλέπονται στις οδηγίες σχετικά με την πρόληψη και τον περιορισμό της ατμοσφαιρικής ρύπανσης που προκαλείται από νέες εγκαταστάσεις και υπάρχουσες εγκαταστάσεις καύσης αστικών απορριμμάτων η ρύθμιση της μεταφοράς επικίνδυνων ουσιών έτσι ώστε να εξασφαλίζεται οικονομική και ασφαλής μεταφορά)· </a:t>
            </a:r>
          </a:p>
          <a:p>
            <a:pPr marL="514350" indent="-514350" algn="just">
              <a:buFont typeface="+mj-lt"/>
              <a:buAutoNum type="arabicPeriod"/>
            </a:pPr>
            <a:r>
              <a:rPr lang="el-GR" dirty="0" smtClean="0"/>
              <a:t> Η αποκατάσταση μολυσμένων περιοχών, λαμβάνοντας υπόψη την αστική ευθύνη του </a:t>
            </a:r>
            <a:r>
              <a:rPr lang="el-GR" dirty="0" err="1" smtClean="0"/>
              <a:t>ρυπαίνοντα</a:t>
            </a:r>
            <a:r>
              <a:rPr lang="el-GR" dirty="0" smtClean="0"/>
              <a:t>. </a:t>
            </a:r>
            <a:r>
              <a:rPr lang="el-GR" b="1" dirty="0" smtClean="0"/>
              <a:t>Η αρχή της ευθύνης του παραγωγού είναι βασικό στοιχείο της ευρωπαϊκής νομοθεσίας διαχείρισης των απορριμμάτων.</a:t>
            </a:r>
            <a:endParaRPr lang="el-GR" b="1"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3368676"/>
          </a:xfrm>
        </p:spPr>
        <p:txBody>
          <a:bodyPr>
            <a:noAutofit/>
          </a:bodyPr>
          <a:lstStyle/>
          <a:p>
            <a:r>
              <a:rPr lang="el-GR" sz="2000" b="1" dirty="0" smtClean="0"/>
              <a:t>H ανακύκλωση παίζει, όλο και μεγαλύτερο ρόλο στην ευρωπαϊκή πολιτική διαχείρισης των απορριμμάτων. Αυτό αληθεύει ιδιαίτερα για τα παλιά χαρτιά, τα οποία αντιπροσωπεύουν 40 με 50% του όγκου και 15 με 20% του βάρους των αστικών απορριμμάτων.</a:t>
            </a:r>
            <a:endParaRPr lang="el-GR" sz="2000" b="1"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00042"/>
            <a:ext cx="8229600" cy="5626121"/>
          </a:xfrm>
        </p:spPr>
        <p:txBody>
          <a:bodyPr>
            <a:noAutofit/>
          </a:bodyPr>
          <a:lstStyle/>
          <a:p>
            <a:pPr algn="just">
              <a:buFont typeface="Wingdings" pitchFamily="2" charset="2"/>
              <a:buChar char="Ø"/>
            </a:pPr>
            <a:r>
              <a:rPr lang="el-GR" sz="2000" dirty="0" smtClean="0"/>
              <a:t>H Ευρωπαϊκή </a:t>
            </a:r>
            <a:r>
              <a:rPr lang="el-GR" sz="2000" dirty="0" err="1" smtClean="0"/>
              <a:t>Kοινότητα</a:t>
            </a:r>
            <a:r>
              <a:rPr lang="el-GR" sz="2000" dirty="0" smtClean="0"/>
              <a:t>/Ένωση έχει, εξάλλου, προσυπογράψει τη σύμβαση της Βασιλείας για τον έλεγχο των διασυνοριακών κινήσεων των επικινδύνων αποβλήτων και την εξάλειψή. </a:t>
            </a:r>
            <a:r>
              <a:rPr lang="el-GR" sz="2000" b="1" dirty="0" smtClean="0"/>
              <a:t>Ένας κανονισμός για την παρακολούθηση και τον έλεγχο των μεταφορών αποβλήτων στο εσωτερικό της ΕΕ, καθώς και κατά την είσοδο και έξοδό τους από την ΕΕ επιδιώκει να θέσει τέρμα στον επονομαζόμενο «τουρισμό των αποβλήτων» στο εσωτερικό της Ένωσης καθώς και στην ελεύθερη εξαγωγή αποβλήτων στις αναπτυσσόμενες χώρες .</a:t>
            </a:r>
          </a:p>
          <a:p>
            <a:pPr algn="just">
              <a:buFont typeface="Wingdings" pitchFamily="2" charset="2"/>
              <a:buChar char="Ø"/>
            </a:pPr>
            <a:r>
              <a:rPr lang="el-GR" sz="2000" dirty="0" smtClean="0"/>
              <a:t>Στην περίπτωση των μεταφορών αποβλήτων μεταξύ των κρατών μελών, γίνεται διάκριση μεταξύ των αποβλήτων προς διάθεση και των αποβλήτων προς αξιοποίηση. </a:t>
            </a:r>
            <a:r>
              <a:rPr lang="el-GR" sz="2000" b="1" dirty="0" smtClean="0"/>
              <a:t>Για τα πρώτα ισχύουν οι αρχές της εγγύτητας, της προτεραιότητας στην αξιοποίηση και της αυτάρκειας. Για τα δεύτερα ισχύει ένα καθεστώς κοινοποίησης με έγγραφο παρακολούθησης και με παράλληλη υποχρέωση σύναψης σύμβασης μεταξύ του </a:t>
            </a:r>
            <a:r>
              <a:rPr lang="el-GR" sz="2000" b="1" dirty="0" err="1" smtClean="0"/>
              <a:t>κοινοποιούντος</a:t>
            </a:r>
            <a:r>
              <a:rPr lang="el-GR" sz="2000" b="1" dirty="0" smtClean="0"/>
              <a:t> και του παραλήπτη.</a:t>
            </a:r>
            <a:r>
              <a:rPr lang="el-GR" sz="2000" dirty="0" smtClean="0"/>
              <a:t> Με εξαιρέσεις που εφαρμόζονται υπό ορισμένους όρους, απαγορεύεται η εξαγωγή αποβλήτων της ΕΕ προς τρίτες χώρες και η εισαγωγή στην ΕΕ αποβλήτων τρίτων χωρών.</a:t>
            </a:r>
            <a:endParaRPr lang="el-GR" sz="2000"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700" b="1" dirty="0" smtClean="0"/>
              <a:t>Απολογισμός και προοπτικές της προστασίας του περιβάλλοντος της ΕΕ</a:t>
            </a:r>
            <a:r>
              <a:rPr lang="el-GR" b="1" dirty="0" smtClean="0"/>
              <a:t/>
            </a:r>
            <a:br>
              <a:rPr lang="el-GR" b="1" dirty="0" smtClean="0"/>
            </a:br>
            <a:endParaRPr lang="el-GR" dirty="0"/>
          </a:p>
        </p:txBody>
      </p:sp>
      <p:sp>
        <p:nvSpPr>
          <p:cNvPr id="3" name="2 - Θέση περιεχομένου"/>
          <p:cNvSpPr>
            <a:spLocks noGrp="1"/>
          </p:cNvSpPr>
          <p:nvPr>
            <p:ph idx="1"/>
          </p:nvPr>
        </p:nvSpPr>
        <p:spPr/>
        <p:txBody>
          <a:bodyPr>
            <a:normAutofit lnSpcReduction="10000"/>
          </a:bodyPr>
          <a:lstStyle/>
          <a:p>
            <a:pPr marL="457200" indent="-457200" algn="just">
              <a:buFont typeface="+mj-lt"/>
              <a:buAutoNum type="arabicPeriod"/>
            </a:pPr>
            <a:r>
              <a:rPr lang="el-GR" sz="2000" dirty="0" err="1" smtClean="0"/>
              <a:t>Xάρη</a:t>
            </a:r>
            <a:r>
              <a:rPr lang="el-GR" sz="2000" dirty="0" smtClean="0"/>
              <a:t> στη Συνθήκη του Μάαστριχτ, το περιβάλλον έγινε πλήρης κοινή πολιτική.</a:t>
            </a:r>
          </a:p>
          <a:p>
            <a:pPr marL="457200" indent="-457200" algn="just">
              <a:buFont typeface="+mj-lt"/>
              <a:buAutoNum type="arabicPeriod"/>
            </a:pPr>
            <a:r>
              <a:rPr lang="el-GR" sz="2000" b="1" dirty="0" smtClean="0"/>
              <a:t>H ομοιομορφία των περιβαλλοντικών προδιαγραφών είναι απαραίτητη όχι μόνο για τη συντήρηση του περιβάλλοντος της Ευρώπης, αλλά και για την καλή λειτουργία της εσωτερικής αγοράς και για την οικονομική και κοινωνική συνοχή.</a:t>
            </a:r>
          </a:p>
          <a:p>
            <a:pPr marL="457200" indent="-457200" algn="just">
              <a:buFont typeface="+mj-lt"/>
              <a:buAutoNum type="arabicPeriod"/>
            </a:pPr>
            <a:r>
              <a:rPr lang="el-GR" sz="2000" dirty="0" smtClean="0"/>
              <a:t>Η ποιότητα του περιβάλλοντος είναι μια έννοια ιδιαίτερα υποκειμενική και επομένως δύσκολη να οριστεί και, έπειτα</a:t>
            </a:r>
            <a:r>
              <a:rPr lang="el-GR" sz="2000" b="1" dirty="0" smtClean="0"/>
              <a:t>, γιατί η καταπολέμηση των μολύνσεων και των οχλήσεων είναι σισύφειο έργο.</a:t>
            </a:r>
          </a:p>
          <a:p>
            <a:pPr marL="457200" indent="-457200" algn="just">
              <a:buFont typeface="+mj-lt"/>
              <a:buAutoNum type="arabicPeriod"/>
            </a:pPr>
            <a:r>
              <a:rPr lang="el-GR" sz="2000" b="1" dirty="0" smtClean="0"/>
              <a:t>Οι ποιοτικοί στόχοι τους οποίους θέτει μεταβάλλονται συνέχεια λόγω της οικονομικής ανάπτυξης και της αστικοποίησης.</a:t>
            </a:r>
          </a:p>
          <a:p>
            <a:pPr marL="457200" indent="-457200" algn="just">
              <a:buFont typeface="+mj-lt"/>
              <a:buAutoNum type="arabicPeriod"/>
            </a:pPr>
            <a:r>
              <a:rPr lang="el-GR" sz="2000" dirty="0" smtClean="0"/>
              <a:t>Η κατάσταση του περιβάλλοντος παραμένει ανησυχαστική, ιδίως σχετικά με την αυξανόμενη εξάντληση των φυσικών πόρων, τους χημικούς κινδύνους, τη θέρμανση της γης και τις απώλειες της βιοποικιλότητας.</a:t>
            </a:r>
            <a:endParaRPr lang="el-GR"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Γιατί όλοι μαζί ;</a:t>
            </a:r>
            <a:endParaRPr lang="el-GR" sz="2400" b="1" dirty="0"/>
          </a:p>
        </p:txBody>
      </p:sp>
      <p:sp>
        <p:nvSpPr>
          <p:cNvPr id="3" name="2 - Θέση περιεχομένου"/>
          <p:cNvSpPr>
            <a:spLocks noGrp="1"/>
          </p:cNvSpPr>
          <p:nvPr>
            <p:ph idx="1"/>
          </p:nvPr>
        </p:nvSpPr>
        <p:spPr/>
        <p:txBody>
          <a:bodyPr>
            <a:normAutofit fontScale="70000" lnSpcReduction="20000"/>
          </a:bodyPr>
          <a:lstStyle/>
          <a:p>
            <a:pPr algn="just">
              <a:buFont typeface="Wingdings" pitchFamily="2" charset="2"/>
              <a:buChar char="Ø"/>
            </a:pPr>
            <a:r>
              <a:rPr lang="el-GR" sz="2900" dirty="0"/>
              <a:t>Πράγματι, η πάλη κατά των μολύνσεων επιβάλλει στους βιομηχάνους </a:t>
            </a:r>
            <a:r>
              <a:rPr lang="el-GR" sz="2900" b="1" i="1" u="sng" dirty="0"/>
              <a:t>ορισμένες δαπάνες </a:t>
            </a:r>
            <a:r>
              <a:rPr lang="el-GR" sz="2900" dirty="0"/>
              <a:t>για να προσαρμόσουν τα προϊόντα τους και τις μεθόδους παραγωγής τους. </a:t>
            </a:r>
            <a:r>
              <a:rPr lang="el-GR" sz="2900" dirty="0" smtClean="0"/>
              <a:t>Αυτές </a:t>
            </a:r>
            <a:r>
              <a:rPr lang="el-GR" sz="2900" dirty="0"/>
              <a:t>οι δαπάνες είναι τόσο υψηλότερες όσο αυστηρότεροι είναι οι κανόνες που θέτουν οι δημόσιες αρχές. </a:t>
            </a:r>
            <a:r>
              <a:rPr lang="el-GR" sz="2900" dirty="0" err="1"/>
              <a:t>Aν</a:t>
            </a:r>
            <a:r>
              <a:rPr lang="el-GR" sz="2900" dirty="0"/>
              <a:t> ένα κράτος της Ένωσης επέβαλε στη βιομηχανία του</a:t>
            </a:r>
            <a:r>
              <a:rPr lang="el-GR" sz="2900" b="1" dirty="0"/>
              <a:t> αυστηρά και επομένως δαπανηρά μέτρα </a:t>
            </a:r>
            <a:r>
              <a:rPr lang="el-GR" sz="2900" dirty="0"/>
              <a:t>εναντίον των ρυπάνσεων, κινδύνευε να της δημιουργήσει </a:t>
            </a:r>
            <a:r>
              <a:rPr lang="el-GR" sz="2900" b="1" i="1" u="sng" dirty="0"/>
              <a:t>μειονεκτήματα</a:t>
            </a:r>
            <a:r>
              <a:rPr lang="el-GR" sz="2900" dirty="0"/>
              <a:t> έναντι των ανταγωνιστών της άλλων κρατών μελών, τα οποία θα ήταν λιγότερο αυστηρά ή θα κατένεμαν διαφορετικά το κόστος της πάλης κατά των ρυπάνσεων. </a:t>
            </a:r>
            <a:r>
              <a:rPr lang="el-GR" sz="2900" b="1" dirty="0"/>
              <a:t>O ανταγωνισμός θα νοθευόταν έτσι μέσα στην κοινή αγορά. Έπρεπε λοιπόν να επιβληθούν οι ίδιοι κανόνες σε όλους τους παραγωγούς της EE.</a:t>
            </a:r>
          </a:p>
          <a:p>
            <a:pPr algn="just">
              <a:buFont typeface="Wingdings" pitchFamily="2" charset="2"/>
              <a:buChar char="Ø"/>
            </a:pPr>
            <a:r>
              <a:rPr lang="el-GR" sz="2900" dirty="0"/>
              <a:t>H </a:t>
            </a:r>
            <a:r>
              <a:rPr lang="el-GR" sz="2900" b="1" dirty="0"/>
              <a:t>ελεύθερη κυκλοφορία των εμπορευμάτων </a:t>
            </a:r>
            <a:r>
              <a:rPr lang="el-GR" sz="2900" dirty="0"/>
              <a:t>στο εσωτερικό της κοινής αγοράς θα παρεμποδιζόταν επίσης, αν τα κράτη μέλη επέβαλαν το καθένα  διαφορετικούς κανόνες για τα προϊόντα που κυκλοφορούσαν στις αγορές τους. </a:t>
            </a:r>
          </a:p>
          <a:p>
            <a:endParaRPr lang="el-GR"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57166"/>
            <a:ext cx="8229600" cy="5768997"/>
          </a:xfrm>
        </p:spPr>
        <p:txBody>
          <a:bodyPr>
            <a:normAutofit/>
          </a:bodyPr>
          <a:lstStyle/>
          <a:p>
            <a:pPr marL="457200" indent="-457200" algn="just">
              <a:buFont typeface="+mj-lt"/>
              <a:buAutoNum type="arabicPeriod" startAt="6"/>
            </a:pPr>
            <a:r>
              <a:rPr lang="el-GR" sz="2000" dirty="0" smtClean="0"/>
              <a:t>Επιπλέον, </a:t>
            </a:r>
            <a:r>
              <a:rPr lang="el-GR" sz="2000" b="1" dirty="0" smtClean="0"/>
              <a:t>υπάρχουν σοβαρά προβλήματα κατά την εφαρμογή των ευρωπαϊκών οδηγιών και υπέρμετρες καθυστερήσεις όσον αφορά την υλοποίησή τους στην πλειονότητα των κρατών μελών, καθώς και παραλείψεις όσον αφορά την υποβολή των απαραίτητων εκθέσεων και, γενικότερα, την κοινοποίηση των πληροφοριών.</a:t>
            </a:r>
          </a:p>
          <a:p>
            <a:pPr marL="457200" indent="-457200" algn="just">
              <a:buFont typeface="+mj-lt"/>
              <a:buAutoNum type="arabicPeriod" startAt="6"/>
            </a:pPr>
            <a:r>
              <a:rPr lang="el-GR" sz="2000" b="1" dirty="0" smtClean="0"/>
              <a:t>Η ΕΕ πρέπει να αναλάβει ηγετικό ρόλο και να ασκεί πιέσεις, στα πλαίσια διεθνών οργανισμών, όπως είναι το Συμβούλιο της Ευρώπης και τα Ηνωμένα Έθνη για την προστασία του περιβάλλοντος σε παγκόσμιο επίπεδο. </a:t>
            </a:r>
            <a:endParaRPr lang="el-GR" sz="2000" dirty="0" smtClean="0"/>
          </a:p>
          <a:p>
            <a:pPr marL="457200" indent="-457200" algn="just">
              <a:buFont typeface="+mj-lt"/>
              <a:buAutoNum type="arabicPeriod" startAt="6"/>
            </a:pPr>
            <a:r>
              <a:rPr lang="el-GR" sz="2000" b="1" dirty="0" smtClean="0"/>
              <a:t>Σε παγκόσμιο επίπεδο</a:t>
            </a:r>
            <a:r>
              <a:rPr lang="el-GR" sz="2000" dirty="0" smtClean="0"/>
              <a:t>, η ΕΕ πρέπει να προωθεί τη βιώσιμη ανάπτυξη και την ενεργό συμμετοχή όλων των κρατικών και άλλων φορέων, τη μεγαλύτερη συνοχή, την καλύτερη εφαρμογή των περιβαλλοντικών προδιαγραφών και την ενσωμάτωση της περιβαλλοντικής διάστασης στις εσωτερικές πολιτικές των κρατών.</a:t>
            </a:r>
            <a:endParaRPr lang="el-GR" sz="2000"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14290"/>
            <a:ext cx="8229600" cy="5911873"/>
          </a:xfrm>
        </p:spPr>
        <p:txBody>
          <a:bodyPr>
            <a:normAutofit/>
          </a:bodyPr>
          <a:lstStyle/>
          <a:p>
            <a:pPr marL="457200" indent="-457200" algn="just">
              <a:buFont typeface="+mj-lt"/>
              <a:buAutoNum type="arabicPeriod" startAt="9"/>
            </a:pPr>
            <a:r>
              <a:rPr lang="el-GR" sz="2000" b="1" dirty="0" smtClean="0"/>
              <a:t>Επιπλέον μπορεί να αναλάβει την πρωτοβουλία για τη δημιουργία μιας διεθνούς διακυβέρνησης στον τομέα του περιβάλλοντος, βασισμένης σε συνεκτική διεθνή, περιφερειακή και εθνική θεσμική αρχιτεκτονική, επιστατούμενης από έναν Παγκόσμιο Οργανισμό Περιβάλλοντος, ικανό να αντιμετωπίσει τις σημερινές προκλήσεις</a:t>
            </a:r>
            <a:r>
              <a:rPr lang="el-GR" sz="2000" dirty="0" smtClean="0"/>
              <a:t>.</a:t>
            </a:r>
          </a:p>
          <a:p>
            <a:pPr marL="457200" indent="-457200" algn="just">
              <a:buFont typeface="+mj-lt"/>
              <a:buAutoNum type="arabicPeriod" startAt="9"/>
            </a:pPr>
            <a:r>
              <a:rPr lang="el-GR" sz="2000" b="1" dirty="0" smtClean="0"/>
              <a:t>Οι περιβαλλοντικές τεχνολογίες  έχουν τη δυνατότητα να συμβάλουν στην ανάπτυξη και την ανταγωνιστικότητα, μέσω της μείωσης του κόστους της περιβαλλοντικής προστασίας, βελτιώνοντας παράλληλα το περιβάλλον και προστατεύοντας τους φυσικούς πόρους</a:t>
            </a:r>
            <a:r>
              <a:rPr lang="el-GR" sz="2000" dirty="0" smtClean="0"/>
              <a:t>. Όμως, εμπορικοί και θεσμικοί φραγμοί εμποδίζουν τη χρήση των εν λόγω τεχνολογιών. Ιδίως οι τιμές της αγοράς της ενέργειας οδηγούν σε συστηματική </a:t>
            </a:r>
            <a:r>
              <a:rPr lang="el-GR" sz="2000" dirty="0" err="1" smtClean="0"/>
              <a:t>υποεπένδυση</a:t>
            </a:r>
            <a:r>
              <a:rPr lang="el-GR" sz="2000" dirty="0" smtClean="0"/>
              <a:t> στον τομέα των καινοτόμων τεχνικών. </a:t>
            </a:r>
            <a:r>
              <a:rPr lang="el-GR" sz="2000" b="1" dirty="0" smtClean="0"/>
              <a:t>Τα εμπόδια αυτά μπορούν να υπερκερασθούν με την εσωτερίκευση του περιβαλλοντικού κόστους ώστε να παρασχεθούν κίνητρα για την εντατικοποίηση της έρευνας στον εν λόγω τομέα.</a:t>
            </a:r>
            <a:endParaRPr lang="el-GR" sz="2000" b="1"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14290"/>
            <a:ext cx="8229600" cy="5911873"/>
          </a:xfrm>
        </p:spPr>
        <p:txBody>
          <a:bodyPr>
            <a:normAutofit/>
          </a:bodyPr>
          <a:lstStyle/>
          <a:p>
            <a:pPr marL="457200" indent="-457200" algn="just">
              <a:buFont typeface="+mj-lt"/>
              <a:buAutoNum type="arabicPeriod" startAt="12"/>
            </a:pPr>
            <a:r>
              <a:rPr lang="el-GR" sz="2000" b="1" dirty="0" smtClean="0"/>
              <a:t>Σύμπραξη μεταξύ της πολιτικής της απασχόλησης και της πολιτικής περιβάλλοντος</a:t>
            </a:r>
            <a:r>
              <a:rPr lang="el-GR" sz="2000" dirty="0" smtClean="0"/>
              <a:t> για να αντιμετωπιστεί το πρόβλημα της υπέρμετρης χρήσης των περιβαλλοντικών πόρων και της ελλιπούς χρήσης των ανθρώπινων πόρων. Όμως, αυτή η σύμπραξη δεν μπορεί να είναι αυτόματη, αλλά πρέπει να προωθηθεί με ορισμένα μέτρα:</a:t>
            </a:r>
          </a:p>
          <a:p>
            <a:pPr marL="457200" indent="-457200" algn="just"/>
            <a:r>
              <a:rPr lang="el-GR" sz="2000" dirty="0" smtClean="0"/>
              <a:t> πρώτο και κύριο των οποίων είναι η </a:t>
            </a:r>
            <a:r>
              <a:rPr lang="el-GR" sz="2000" b="1" dirty="0" smtClean="0"/>
              <a:t>αναδιάρθρωση των φορολογικών συστημάτων,</a:t>
            </a:r>
            <a:endParaRPr lang="el-GR" sz="2000" dirty="0" smtClean="0"/>
          </a:p>
          <a:p>
            <a:pPr marL="457200" indent="-457200" algn="just"/>
            <a:r>
              <a:rPr lang="el-GR" sz="2000" dirty="0" smtClean="0"/>
              <a:t>και με ενσωμάτωση του περιβαλλοντικού κόστους και του κόστους των πόρων στις τιμές αγοράς των αγαθών και των υπηρεσιών. </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Πρόοδος ή παλινδρόμηση;</a:t>
            </a:r>
            <a:endParaRPr lang="el-GR" sz="2400" b="1" dirty="0"/>
          </a:p>
        </p:txBody>
      </p:sp>
      <p:sp>
        <p:nvSpPr>
          <p:cNvPr id="3" name="2 - Θέση περιεχομένου"/>
          <p:cNvSpPr>
            <a:spLocks noGrp="1"/>
          </p:cNvSpPr>
          <p:nvPr>
            <p:ph idx="1"/>
          </p:nvPr>
        </p:nvSpPr>
        <p:spPr/>
        <p:txBody>
          <a:bodyPr>
            <a:normAutofit/>
          </a:bodyPr>
          <a:lstStyle/>
          <a:p>
            <a:r>
              <a:rPr lang="el-GR" sz="2000" dirty="0" smtClean="0"/>
              <a:t>Η πρόοδος της Κοινοτικής περιβαλλοντικής πολιτικής είναι προφανής, το ίδιο και η εγγενής δυναμική της.</a:t>
            </a:r>
          </a:p>
          <a:p>
            <a:r>
              <a:rPr lang="el-GR" sz="2000" dirty="0" smtClean="0"/>
              <a:t>Ωστόσο, αν κανείς ανατρέξει στην πορεία της Κοινοτικής περιβαλλοντικής πολιτικής θα </a:t>
            </a:r>
            <a:r>
              <a:rPr lang="el-GR" sz="2000" b="1" dirty="0" smtClean="0"/>
              <a:t>διακρίνει ότι σε κάθε στάδιο διαδρομής συγκρούονται δύο αντίπαλες τάσεις.</a:t>
            </a:r>
          </a:p>
          <a:p>
            <a:r>
              <a:rPr lang="el-GR" sz="2000" dirty="0" smtClean="0"/>
              <a:t>Η μία επιδιώκει να συνεχίσει και να εντείνει τις προσπάθειες προς την εκάστοτε πεπατημένη, η άλλη αμφισβητεί την συμβατική σοφία και προσπαθεί να αλλάξει την κατεύθυνση. </a:t>
            </a:r>
          </a:p>
          <a:p>
            <a:r>
              <a:rPr lang="el-GR" sz="2000" dirty="0" smtClean="0"/>
              <a:t>Ας θυμηθούμε τα αντιθετικά ζεύγη εννοιών που κυριάρχησαν σε διάφορες περιόδους στην εξέλιξη της Κοινοτικής περιβαλλοντικής πολιτικής: </a:t>
            </a:r>
          </a:p>
          <a:p>
            <a:endParaRPr lang="el-GR" sz="2000" b="1"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714356"/>
            <a:ext cx="8229600" cy="5411807"/>
          </a:xfrm>
        </p:spPr>
        <p:txBody>
          <a:bodyPr>
            <a:normAutofit fontScale="85000" lnSpcReduction="20000"/>
          </a:bodyPr>
          <a:lstStyle/>
          <a:p>
            <a:pPr marL="514350" lvl="0" indent="-514350">
              <a:buFont typeface="+mj-lt"/>
              <a:buAutoNum type="arabicPeriod"/>
            </a:pPr>
            <a:r>
              <a:rPr lang="el-GR" dirty="0" smtClean="0"/>
              <a:t>προστασία του περιβάλλοντος / ελευθερία της αγοράς</a:t>
            </a:r>
          </a:p>
          <a:p>
            <a:pPr marL="514350" lvl="0" indent="-514350">
              <a:buFont typeface="+mj-lt"/>
              <a:buAutoNum type="arabicPeriod"/>
            </a:pPr>
            <a:r>
              <a:rPr lang="el-GR" dirty="0" smtClean="0"/>
              <a:t>κοινοτική περιβαλλοντική πολιτική / εθνικές περιβαλλοντικές πολιτικές</a:t>
            </a:r>
          </a:p>
          <a:p>
            <a:pPr marL="514350" lvl="0" indent="-514350">
              <a:buFont typeface="+mj-lt"/>
              <a:buAutoNum type="arabicPeriod"/>
            </a:pPr>
            <a:r>
              <a:rPr lang="el-GR" dirty="0" smtClean="0"/>
              <a:t>όρια εκπομπών / κριτήρια ποιότητας</a:t>
            </a:r>
          </a:p>
          <a:p>
            <a:pPr marL="514350" lvl="0" indent="-514350">
              <a:buFont typeface="+mj-lt"/>
              <a:buAutoNum type="arabicPeriod"/>
            </a:pPr>
            <a:r>
              <a:rPr lang="el-GR" dirty="0" smtClean="0"/>
              <a:t>επικουρικότητα / εθνική κυριαρχία</a:t>
            </a:r>
          </a:p>
          <a:p>
            <a:pPr marL="514350" lvl="0" indent="-514350">
              <a:buFont typeface="+mj-lt"/>
              <a:buAutoNum type="arabicPeriod"/>
            </a:pPr>
            <a:r>
              <a:rPr lang="el-GR" dirty="0" smtClean="0"/>
              <a:t>νομοθετική προσέγγιση / μη νομοθετική προσέγγιση</a:t>
            </a:r>
          </a:p>
          <a:p>
            <a:pPr marL="514350" lvl="0" indent="-514350">
              <a:buFont typeface="+mj-lt"/>
              <a:buAutoNum type="arabicPeriod"/>
            </a:pPr>
            <a:r>
              <a:rPr lang="el-GR" dirty="0" err="1" smtClean="0"/>
              <a:t>Συναπόφαση</a:t>
            </a:r>
            <a:r>
              <a:rPr lang="el-GR" dirty="0" smtClean="0"/>
              <a:t> στα περιβαλλοντικά θέματα / δικαίωμα </a:t>
            </a:r>
            <a:r>
              <a:rPr lang="en-US" dirty="0" smtClean="0"/>
              <a:t>veto</a:t>
            </a:r>
            <a:endParaRPr lang="el-GR" dirty="0" smtClean="0"/>
          </a:p>
          <a:p>
            <a:pPr marL="514350" lvl="0" indent="-514350">
              <a:buFont typeface="+mj-lt"/>
              <a:buAutoNum type="arabicPeriod"/>
            </a:pPr>
            <a:r>
              <a:rPr lang="el-GR" dirty="0" smtClean="0"/>
              <a:t>ενσωμάτωση του περιβάλλοντος στην οικονομία / ενσωμάτωση της οικονομίας στο περιβάλλον</a:t>
            </a:r>
          </a:p>
          <a:p>
            <a:pPr marL="514350" lvl="0" indent="-514350">
              <a:buFont typeface="+mj-lt"/>
              <a:buAutoNum type="arabicPeriod"/>
            </a:pPr>
            <a:r>
              <a:rPr lang="el-GR" dirty="0" smtClean="0"/>
              <a:t>διοικητική προσέγγιση (</a:t>
            </a:r>
            <a:r>
              <a:rPr lang="en-US" dirty="0" smtClean="0"/>
              <a:t>top</a:t>
            </a:r>
            <a:r>
              <a:rPr lang="el-GR" dirty="0" smtClean="0"/>
              <a:t>-</a:t>
            </a:r>
            <a:r>
              <a:rPr lang="en-US" dirty="0" smtClean="0"/>
              <a:t>down</a:t>
            </a:r>
            <a:r>
              <a:rPr lang="el-GR" dirty="0" smtClean="0"/>
              <a:t>) / συμμετοχική προσέγγιση (</a:t>
            </a:r>
            <a:r>
              <a:rPr lang="en-US" dirty="0" smtClean="0"/>
              <a:t>bottom</a:t>
            </a:r>
            <a:r>
              <a:rPr lang="el-GR" dirty="0" smtClean="0"/>
              <a:t>-</a:t>
            </a:r>
            <a:r>
              <a:rPr lang="en-US" dirty="0" smtClean="0"/>
              <a:t>up</a:t>
            </a:r>
            <a:r>
              <a:rPr lang="el-GR" dirty="0" smtClean="0"/>
              <a:t>).</a:t>
            </a:r>
          </a:p>
          <a:p>
            <a:pPr marL="514350" indent="-514350">
              <a:buNone/>
            </a:pPr>
            <a:endParaRPr lang="el-GR" dirty="0" smtClean="0"/>
          </a:p>
          <a:p>
            <a:endParaRPr lang="el-GR"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71480"/>
            <a:ext cx="8229600" cy="5554683"/>
          </a:xfrm>
        </p:spPr>
        <p:txBody>
          <a:bodyPr>
            <a:normAutofit/>
          </a:bodyPr>
          <a:lstStyle/>
          <a:p>
            <a:pPr algn="just"/>
            <a:r>
              <a:rPr lang="el-GR" sz="2000" dirty="0" smtClean="0"/>
              <a:t>Οι νέες οδηγίες (ή οι οδηγίες πλαίσιο) γίνονται όλο και πιο φιλόδοξες, έχουν ένα  μακρινό χρονικό ορίζοντα, αλλά καθορίζουν διαδικασίες και όχι ποσοτικά όρια. </a:t>
            </a:r>
          </a:p>
          <a:p>
            <a:pPr algn="just"/>
            <a:r>
              <a:rPr lang="el-GR" sz="2000" dirty="0" smtClean="0"/>
              <a:t>Κατά κάποιο τρόπο, </a:t>
            </a:r>
            <a:r>
              <a:rPr lang="el-GR" sz="2000" dirty="0" err="1" smtClean="0"/>
              <a:t>ό,τι</a:t>
            </a:r>
            <a:r>
              <a:rPr lang="el-GR" sz="2000" dirty="0" smtClean="0"/>
              <a:t> κερδίζεται από την εμβάθυνση και την επέκταση της Κοινοτικής περιβαλλοντικής νομοθεσίας, χάνεται σε σαφήνεια.</a:t>
            </a:r>
          </a:p>
          <a:p>
            <a:pPr algn="just"/>
            <a:r>
              <a:rPr lang="el-GR" sz="2000" dirty="0" smtClean="0"/>
              <a:t> Από την άλλη πλευρά οι εθελοντικού χαρακτήρα εφαρμογές, που είναι ο στόχος της νέας προσέγγισης, είναι λίγες.</a:t>
            </a:r>
          </a:p>
          <a:p>
            <a:pPr algn="just"/>
            <a:r>
              <a:rPr lang="el-GR" sz="2000" dirty="0" smtClean="0"/>
              <a:t>Οι νέες μέθοδοι βασίζονται σε συναίνεση και συμμετοχή και λειτουργούν «</a:t>
            </a:r>
            <a:r>
              <a:rPr lang="en-US" sz="2000" dirty="0" smtClean="0"/>
              <a:t>bottom</a:t>
            </a:r>
            <a:r>
              <a:rPr lang="el-GR" sz="2000" dirty="0" smtClean="0"/>
              <a:t>-</a:t>
            </a:r>
            <a:r>
              <a:rPr lang="en-US" sz="2000" dirty="0" smtClean="0"/>
              <a:t>up</a:t>
            </a:r>
            <a:r>
              <a:rPr lang="el-GR" sz="2000" dirty="0" smtClean="0"/>
              <a:t>». Στην πράξη όμως τα πράγματα είναι λιγότερο απόλυτα. </a:t>
            </a:r>
            <a:r>
              <a:rPr lang="el-GR" sz="2000" b="1" dirty="0" smtClean="0"/>
              <a:t>Οι  νέες μέθοδοι θέτουν σοβαρά προβλήματα στις εθνικές διοικήσεις που έχουν συνηθίσει να λειτουργούν ιεραρχικά και τεχνοκρατικά.</a:t>
            </a:r>
          </a:p>
          <a:p>
            <a:pPr algn="just"/>
            <a:r>
              <a:rPr lang="el-GR" sz="2000" dirty="0" smtClean="0"/>
              <a:t>Αποδοχή των συμμετοχικών διαδικασιών προϋποθέτουν </a:t>
            </a:r>
            <a:r>
              <a:rPr lang="el-GR" sz="2000" b="1" dirty="0" smtClean="0"/>
              <a:t>μια άνωθεν ισχυρή βούληση, ικανή να επιβάλει την αναγκαία αλλαγή φιλοσοφίας, δομής και πρακτικής τόσο στις εθνικές, όσο και στις Κοινοτικές διοικήσεις</a:t>
            </a:r>
            <a:r>
              <a:rPr lang="el-GR" sz="2000" dirty="0" smtClean="0"/>
              <a:t>. Συνεπώς η εφαρμογή διαδικασιών «</a:t>
            </a:r>
            <a:r>
              <a:rPr lang="en-US" sz="2000" dirty="0" smtClean="0"/>
              <a:t>bottom</a:t>
            </a:r>
            <a:r>
              <a:rPr lang="el-GR" sz="2000" dirty="0" smtClean="0"/>
              <a:t>-</a:t>
            </a:r>
            <a:r>
              <a:rPr lang="en-US" sz="2000" dirty="0" smtClean="0"/>
              <a:t>up</a:t>
            </a:r>
            <a:r>
              <a:rPr lang="el-GR" sz="2000" dirty="0" smtClean="0"/>
              <a:t>» προϋποθέτει ριζικές διοικητικές μεταρρυθμίσεις «</a:t>
            </a:r>
            <a:r>
              <a:rPr lang="en-US" sz="2000" dirty="0" smtClean="0"/>
              <a:t>top</a:t>
            </a:r>
            <a:r>
              <a:rPr lang="el-GR" sz="2000" dirty="0" smtClean="0"/>
              <a:t>-</a:t>
            </a:r>
            <a:r>
              <a:rPr lang="en-US" sz="2000" dirty="0" smtClean="0"/>
              <a:t>down</a:t>
            </a:r>
            <a:r>
              <a:rPr lang="el-GR" sz="2000" dirty="0" smtClean="0"/>
              <a:t>» (</a:t>
            </a:r>
            <a:r>
              <a:rPr lang="en-GB" sz="2000" dirty="0" err="1" smtClean="0"/>
              <a:t>Knill</a:t>
            </a:r>
            <a:r>
              <a:rPr lang="en-GB" sz="2000" dirty="0" smtClean="0"/>
              <a:t> </a:t>
            </a:r>
            <a:r>
              <a:rPr lang="en-US" sz="2000" dirty="0" smtClean="0"/>
              <a:t>and </a:t>
            </a:r>
            <a:r>
              <a:rPr lang="en-GB" sz="2000" dirty="0" err="1" smtClean="0"/>
              <a:t>Lenschow</a:t>
            </a:r>
            <a:r>
              <a:rPr lang="el-GR" sz="2000" dirty="0" smtClean="0"/>
              <a:t> 2000).</a:t>
            </a:r>
            <a:endParaRPr lang="el-GR" sz="20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14290"/>
            <a:ext cx="8229600" cy="5911873"/>
          </a:xfrm>
        </p:spPr>
        <p:txBody>
          <a:bodyPr>
            <a:normAutofit/>
          </a:bodyPr>
          <a:lstStyle/>
          <a:p>
            <a:pPr algn="just">
              <a:buFont typeface="Wingdings" pitchFamily="2" charset="2"/>
              <a:buChar char="Ø"/>
            </a:pPr>
            <a:r>
              <a:rPr lang="el-GR" sz="2000" dirty="0" smtClean="0"/>
              <a:t>Με </a:t>
            </a:r>
            <a:r>
              <a:rPr lang="el-GR" sz="2000" dirty="0"/>
              <a:t>άλλα λόγια, η εθνική πολιτική περιβάλλοντος θα μπορούσε να χρησιμοποιείται για την κατ' εύσχημο τρόπο παράκαμψη των διατάξεων της εσωτερικής αγοράς. </a:t>
            </a:r>
            <a:endParaRPr lang="el-GR" sz="2000" dirty="0" smtClean="0"/>
          </a:p>
          <a:p>
            <a:pPr algn="just">
              <a:buFont typeface="Wingdings" pitchFamily="2" charset="2"/>
              <a:buChar char="Ø"/>
            </a:pPr>
            <a:r>
              <a:rPr lang="el-GR" sz="2000" dirty="0" smtClean="0"/>
              <a:t>Εξάλλου</a:t>
            </a:r>
            <a:r>
              <a:rPr lang="el-GR" sz="2000" dirty="0"/>
              <a:t>, η πολιτική για το περιβάλλον μπορεί να έχει μια τεράστια συμβολή στην οικονομική αύξηση, στην απασχόληση και στην ποιότητα της ζωής, </a:t>
            </a:r>
            <a:r>
              <a:rPr lang="el-GR" sz="2000" b="1" i="1" u="sng" dirty="0"/>
              <a:t>δεδομένου ότι τα περιβαλλοντικά μέτρα επιδρούν θετικά στη δημιουργία θέσεων εργασίας, στη δημόσια υγεία και στην υγειονομική περίθαλψη, στην ενεργειακή ασφάλεια και στην ενεργειακή αποδοτικότητα</a:t>
            </a:r>
            <a:r>
              <a:rPr lang="el-GR" sz="2000" b="1" i="1" u="sng" dirty="0" smtClean="0"/>
              <a:t>.</a:t>
            </a:r>
          </a:p>
          <a:p>
            <a:pPr algn="just">
              <a:buFont typeface="Wingdings" pitchFamily="2" charset="2"/>
              <a:buChar char="Ø"/>
            </a:pPr>
            <a:endParaRPr lang="el-GR" sz="2000" b="1" i="1" u="sng" dirty="0"/>
          </a:p>
          <a:p>
            <a:pPr algn="just">
              <a:buFont typeface="Wingdings" pitchFamily="2" charset="2"/>
              <a:buChar char="Ø"/>
            </a:pPr>
            <a:r>
              <a:rPr lang="el-GR" sz="2000" dirty="0" smtClean="0"/>
              <a:t>Τα</a:t>
            </a:r>
            <a:r>
              <a:rPr lang="el-GR" sz="2000" b="1" dirty="0"/>
              <a:t> ευρωπαϊκά θεσμικά όργανα είναι σε καλύτερη θέση από τις κυβερνήσεις</a:t>
            </a:r>
            <a:r>
              <a:rPr lang="el-GR" sz="2000" dirty="0"/>
              <a:t> για να έχουν μια μακροπρόθεσμη αντίληψη των προβλημάτων και των αναγκών στα θέματα του περιβάλλοντος. </a:t>
            </a:r>
            <a:r>
              <a:rPr lang="el-GR" sz="2000" dirty="0" smtClean="0"/>
              <a:t>Ακόμη </a:t>
            </a:r>
            <a:r>
              <a:rPr lang="el-GR" sz="2000" dirty="0"/>
              <a:t>και όταν είναι σίγουρες ότι θα παραμείνουν στην εξουσία για μεγάλο διάστημα, οι εθνικές κυβερνήσεις, απασχολημένες με τα συγκυριακά προβλήματα, σπάνια είναι σε θέση να προγραμματίσουν </a:t>
            </a:r>
            <a:r>
              <a:rPr lang="el-GR" sz="2000" i="1" u="sng" dirty="0"/>
              <a:t>μακροπρόθεσμες </a:t>
            </a:r>
            <a:r>
              <a:rPr lang="el-GR" sz="2000" i="1" u="sng" dirty="0" smtClean="0"/>
              <a:t>στρατηγικές.</a:t>
            </a:r>
            <a:endParaRPr lang="el-GR" sz="2000" b="1" i="1" u="sng"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14290"/>
            <a:ext cx="8229600" cy="5911873"/>
          </a:xfrm>
        </p:spPr>
        <p:txBody>
          <a:bodyPr>
            <a:normAutofit/>
          </a:bodyPr>
          <a:lstStyle/>
          <a:p>
            <a:pPr algn="just">
              <a:buFont typeface="Wingdings" pitchFamily="2" charset="2"/>
              <a:buChar char="Ø"/>
            </a:pPr>
            <a:r>
              <a:rPr lang="el-GR" sz="2000" dirty="0" smtClean="0"/>
              <a:t> Η Επιτροπή</a:t>
            </a:r>
            <a:r>
              <a:rPr lang="el-GR" sz="2000" dirty="0"/>
              <a:t> </a:t>
            </a:r>
            <a:r>
              <a:rPr lang="el-GR" sz="2000" dirty="0" smtClean="0"/>
              <a:t>έχει τη </a:t>
            </a:r>
            <a:r>
              <a:rPr lang="el-GR" sz="2000" dirty="0"/>
              <a:t>δυνατότητα να συλλάβει ένα μακροπρόθεσμο πρόγραμμα εναντίον των μολύνσεων. </a:t>
            </a:r>
            <a:endParaRPr lang="el-GR" sz="2000" dirty="0" smtClean="0"/>
          </a:p>
          <a:p>
            <a:pPr algn="just">
              <a:buFont typeface="Wingdings" pitchFamily="2" charset="2"/>
              <a:buChar char="Ø"/>
            </a:pPr>
            <a:r>
              <a:rPr lang="el-GR" sz="2000" dirty="0"/>
              <a:t>Η</a:t>
            </a:r>
            <a:r>
              <a:rPr lang="el-GR" sz="2000" dirty="0" smtClean="0"/>
              <a:t> </a:t>
            </a:r>
            <a:r>
              <a:rPr lang="el-GR" sz="2000" dirty="0"/>
              <a:t>Επιτροπή, επικουρούμενη από εθνικούς τεχνοκράτες, σε επιστημονικές και διοικητικές επιτροπές, προτείνουν μόνον τα από αυτούς θεωρούμενα απαραίτητα μέτρα για την προστασία του περιβάλλοντος. </a:t>
            </a:r>
            <a:endParaRPr lang="el-GR" sz="2000" dirty="0" smtClean="0"/>
          </a:p>
          <a:p>
            <a:pPr algn="just">
              <a:buFont typeface="Wingdings" pitchFamily="2" charset="2"/>
              <a:buChar char="Ø"/>
            </a:pPr>
            <a:r>
              <a:rPr lang="el-GR" sz="2000" dirty="0" smtClean="0"/>
              <a:t>Οι </a:t>
            </a:r>
            <a:r>
              <a:rPr lang="el-GR" sz="2000" b="1" dirty="0"/>
              <a:t>αποφάσεις παίρνονται από πολιτικούς στο Ευρωπαϊκό Κοινοβούλιο και στο Συμβούλιο</a:t>
            </a:r>
            <a:r>
              <a:rPr lang="el-GR" sz="2000" dirty="0"/>
              <a:t> </a:t>
            </a:r>
            <a:r>
              <a:rPr lang="el-GR" sz="2000" dirty="0" smtClean="0"/>
              <a:t>οι </a:t>
            </a:r>
            <a:r>
              <a:rPr lang="el-GR" sz="2000" dirty="0"/>
              <a:t>οποίοι υπολογίζουν το οικονομικό και πολιτικό κόστος των προτεινόμενων προστατευτικών μέτρων. </a:t>
            </a:r>
            <a:endParaRPr lang="el-GR" sz="2000" dirty="0" smtClean="0"/>
          </a:p>
          <a:p>
            <a:pPr algn="just">
              <a:buFont typeface="Wingdings" pitchFamily="2" charset="2"/>
              <a:buChar char="Ø"/>
            </a:pPr>
            <a:r>
              <a:rPr lang="el-GR" sz="2000" dirty="0" smtClean="0"/>
              <a:t>Οι </a:t>
            </a:r>
            <a:r>
              <a:rPr lang="el-GR" sz="2000" dirty="0"/>
              <a:t>αποφάσεις, που συχνά παίρνονται δύσκολα, αφορούν όλα τα κράτη μέλη, αλλά εφαρμόζονται με διαφορετική επίδοση ή ζήλο από κάθε κράτος μέλος.</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646</TotalTime>
  <Words>3471</Words>
  <Application>Microsoft Office PowerPoint</Application>
  <PresentationFormat>Προβολή στην οθόνη (4:3)</PresentationFormat>
  <Paragraphs>361</Paragraphs>
  <Slides>75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75</vt:i4>
      </vt:variant>
    </vt:vector>
  </HeadingPairs>
  <TitlesOfParts>
    <vt:vector size="76" baseType="lpstr">
      <vt:lpstr>Θέμα του Office</vt:lpstr>
      <vt:lpstr>Περιβαλλοντική Πολιτική</vt:lpstr>
      <vt:lpstr>Εισαγωγή </vt:lpstr>
      <vt:lpstr>Διαφάνεια 3</vt:lpstr>
      <vt:lpstr>Ποιοι ήταν οι λόγοι για μια κοινοτική πολιτική περιβάλλοντος</vt:lpstr>
      <vt:lpstr>Διαφάνεια 5</vt:lpstr>
      <vt:lpstr>Διαφάνεια 6</vt:lpstr>
      <vt:lpstr>Γιατί όλοι μαζί ;</vt:lpstr>
      <vt:lpstr>Διαφάνεια 8</vt:lpstr>
      <vt:lpstr>Διαφάνεια 9</vt:lpstr>
      <vt:lpstr>Διαφάνεια 10</vt:lpstr>
      <vt:lpstr>Διαφάνεια 11</vt:lpstr>
      <vt:lpstr>Οι βάσεις της κοινής πολιτικής περιβάλλοντος</vt:lpstr>
      <vt:lpstr>Διαφάνεια 13</vt:lpstr>
      <vt:lpstr>Διαφάνεια 14</vt:lpstr>
      <vt:lpstr>Διαφάνεια 15</vt:lpstr>
      <vt:lpstr>Η Κοινή στρατηγική για βιώσιμη ανάπτυξη</vt:lpstr>
      <vt:lpstr>Τρία βασικά στοιχεία της Κοινής βιώσιμης ανάπτυξης:</vt:lpstr>
      <vt:lpstr>Το έκτο κοινοτικό πρόγραμμα 2001-2012</vt:lpstr>
      <vt:lpstr>Το Έβδομο κοινοτικό πρόγραμμα για το περιβάλλον έως το 2020/Ευημερία εντος των ορίων του πλανήτη μας</vt:lpstr>
      <vt:lpstr>Περιβάλλον και Δράση για το Κλίμα (από την 1η Ιανουαρίου 2014 έως την 31η Δεκεμβρίου 2020 ) «Πρόγραμμα LIFE»</vt:lpstr>
      <vt:lpstr>Χρηματοδότηση για την προστασία του περιβάλλοντος</vt:lpstr>
      <vt:lpstr>Οι αρχές της ευρωπαϊκής πολιτικής περιβάλλοντος </vt:lpstr>
      <vt:lpstr>Πώς υλοποιείται η αρχή της πρόληψης;</vt:lpstr>
      <vt:lpstr>Διαφάνεια 24</vt:lpstr>
      <vt:lpstr>Η αρχή ο ρυπαίνων πληρώνει</vt:lpstr>
      <vt:lpstr>Απαραίτητες προϋποθέσεις για την εφαρμογή της περιβαλλοντικής ευθύνης  - Τύποι καλυπτόμενων ζημιών </vt:lpstr>
      <vt:lpstr>Διαφάνεια 27</vt:lpstr>
      <vt:lpstr>Κοινοποίηση, πληροφόρηση και επίβλεψη για το περιβάλλον της ΕΕ </vt:lpstr>
      <vt:lpstr>Στόχοι του ΕΟΠ</vt:lpstr>
      <vt:lpstr>Διαφάνεια 30</vt:lpstr>
      <vt:lpstr>Διαφάνεια 31</vt:lpstr>
      <vt:lpstr>Διαφάνεια 32</vt:lpstr>
      <vt:lpstr>Διαφάνεια 33</vt:lpstr>
      <vt:lpstr>Το ευρωπαϊκό πρόγραμμα γεωσκόπησης και παρακολούθησης της γης («Copernicus»)</vt:lpstr>
      <vt:lpstr>Η οδηγία για τη δημιουργία υποδομής χωρικών πληροφοριών στην Ευρωπαϊκή Κοινότητα/Ένωση (INSPIRE)</vt:lpstr>
      <vt:lpstr>Διαφάνεια 36</vt:lpstr>
      <vt:lpstr>Περιβάλλον και άλλες κοινές πολιτικές της ΕΕ</vt:lpstr>
      <vt:lpstr>Διαφάνεια 38</vt:lpstr>
      <vt:lpstr>Διαφάνεια 39</vt:lpstr>
      <vt:lpstr>Διαφάνεια 40</vt:lpstr>
      <vt:lpstr>Διαφάνεια 41</vt:lpstr>
      <vt:lpstr>Διαφάνεια 42</vt:lpstr>
      <vt:lpstr>Η διεθνής συνεργασία για το περιβάλλον και την ΕΕ</vt:lpstr>
      <vt:lpstr>Διαφάνεια 44</vt:lpstr>
      <vt:lpstr>Διαφάνεια 45</vt:lpstr>
      <vt:lpstr>Περιορισμός των μολύνσεων και των οχλήσεων στην ΕΕ </vt:lpstr>
      <vt:lpstr>Ποιοτικοί στόχοι για τα νερά της Ευρώπης</vt:lpstr>
      <vt:lpstr>Διαφάνεια 48</vt:lpstr>
      <vt:lpstr>Διαφάνεια 49</vt:lpstr>
      <vt:lpstr>Προστασία υδάτινου περιβάλλοντος</vt:lpstr>
      <vt:lpstr>Διαφάνεια 51</vt:lpstr>
      <vt:lpstr>Διαφάνεια 52</vt:lpstr>
      <vt:lpstr>Πάλη κατά της ρύπανσης της Θάλασσας</vt:lpstr>
      <vt:lpstr>Διαφάνεια 54</vt:lpstr>
      <vt:lpstr>Διαφάνεια 55</vt:lpstr>
      <vt:lpstr>Καταπολέμηση της ατμοσφαιρικής ρύπανσης στην ΕΕ </vt:lpstr>
      <vt:lpstr>Προσπάθειες της ΕΕ για τον περιορισμό της κλιματικής αλλαγής</vt:lpstr>
      <vt:lpstr>Διαφάνεια 58</vt:lpstr>
      <vt:lpstr>Διαφάνεια 59</vt:lpstr>
      <vt:lpstr>Πρόληψη των βιομηχανικών και χημικών κινδύνων στην ΕΕ </vt:lpstr>
      <vt:lpstr>Διαφάνεια 61</vt:lpstr>
      <vt:lpstr>Διαφάνεια 62</vt:lpstr>
      <vt:lpstr>Καταπολέμηση των ηχητικών οχλήσεων στην ΕΕ </vt:lpstr>
      <vt:lpstr>Διαχείριση των περιβαλλοντικών πόρων στην ΕΕ </vt:lpstr>
      <vt:lpstr>Διαχείριση των απορριμμάτων στην ΕΕ </vt:lpstr>
      <vt:lpstr>Διαφάνεια 66</vt:lpstr>
      <vt:lpstr>H ανακύκλωση παίζει, όλο και μεγαλύτερο ρόλο στην ευρωπαϊκή πολιτική διαχείρισης των απορριμμάτων. Αυτό αληθεύει ιδιαίτερα για τα παλιά χαρτιά, τα οποία αντιπροσωπεύουν 40 με 50% του όγκου και 15 με 20% του βάρους των αστικών απορριμμάτων.</vt:lpstr>
      <vt:lpstr>Διαφάνεια 68</vt:lpstr>
      <vt:lpstr>Απολογισμός και προοπτικές της προστασίας του περιβάλλοντος της ΕΕ </vt:lpstr>
      <vt:lpstr>Διαφάνεια 70</vt:lpstr>
      <vt:lpstr>Διαφάνεια 71</vt:lpstr>
      <vt:lpstr>Διαφάνεια 72</vt:lpstr>
      <vt:lpstr>Πρόοδος ή παλινδρόμηση;</vt:lpstr>
      <vt:lpstr>Διαφάνεια 74</vt:lpstr>
      <vt:lpstr>Διαφάνεια 75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Περιβαλλοντική Πολιτική</dc:title>
  <dc:creator>user</dc:creator>
  <cp:lastModifiedBy>user</cp:lastModifiedBy>
  <cp:revision>71</cp:revision>
  <dcterms:created xsi:type="dcterms:W3CDTF">2015-04-23T20:12:27Z</dcterms:created>
  <dcterms:modified xsi:type="dcterms:W3CDTF">2015-05-23T19:39:40Z</dcterms:modified>
</cp:coreProperties>
</file>