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32"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230D66A5-DFAB-49A4-B9BA-73C799CF73E1}" type="datetimeFigureOut">
              <a:rPr lang="el-GR" smtClean="0"/>
              <a:t>2/4/2020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86DEC98-99DF-4265-BE9A-A5073C36627A}" type="slidenum">
              <a:rPr lang="el-GR" smtClean="0"/>
              <a:t>‹#›</a:t>
            </a:fld>
            <a:endParaRPr lang="el-GR"/>
          </a:p>
        </p:txBody>
      </p:sp>
    </p:spTree>
    <p:extLst>
      <p:ext uri="{BB962C8B-B14F-4D97-AF65-F5344CB8AC3E}">
        <p14:creationId xmlns:p14="http://schemas.microsoft.com/office/powerpoint/2010/main" val="904391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30D66A5-DFAB-49A4-B9BA-73C799CF73E1}" type="datetimeFigureOut">
              <a:rPr lang="el-GR" smtClean="0"/>
              <a:t>2/4/2020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86DEC98-99DF-4265-BE9A-A5073C36627A}" type="slidenum">
              <a:rPr lang="el-GR" smtClean="0"/>
              <a:t>‹#›</a:t>
            </a:fld>
            <a:endParaRPr lang="el-GR"/>
          </a:p>
        </p:txBody>
      </p:sp>
    </p:spTree>
    <p:extLst>
      <p:ext uri="{BB962C8B-B14F-4D97-AF65-F5344CB8AC3E}">
        <p14:creationId xmlns:p14="http://schemas.microsoft.com/office/powerpoint/2010/main" val="4175968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30D66A5-DFAB-49A4-B9BA-73C799CF73E1}" type="datetimeFigureOut">
              <a:rPr lang="el-GR" smtClean="0"/>
              <a:t>2/4/2020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86DEC98-99DF-4265-BE9A-A5073C36627A}" type="slidenum">
              <a:rPr lang="el-GR" smtClean="0"/>
              <a:t>‹#›</a:t>
            </a:fld>
            <a:endParaRPr lang="el-GR"/>
          </a:p>
        </p:txBody>
      </p:sp>
    </p:spTree>
    <p:extLst>
      <p:ext uri="{BB962C8B-B14F-4D97-AF65-F5344CB8AC3E}">
        <p14:creationId xmlns:p14="http://schemas.microsoft.com/office/powerpoint/2010/main" val="2096418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30D66A5-DFAB-49A4-B9BA-73C799CF73E1}" type="datetimeFigureOut">
              <a:rPr lang="el-GR" smtClean="0"/>
              <a:t>2/4/2020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86DEC98-99DF-4265-BE9A-A5073C36627A}" type="slidenum">
              <a:rPr lang="el-GR" smtClean="0"/>
              <a:t>‹#›</a:t>
            </a:fld>
            <a:endParaRPr lang="el-GR"/>
          </a:p>
        </p:txBody>
      </p:sp>
    </p:spTree>
    <p:extLst>
      <p:ext uri="{BB962C8B-B14F-4D97-AF65-F5344CB8AC3E}">
        <p14:creationId xmlns:p14="http://schemas.microsoft.com/office/powerpoint/2010/main" val="1547307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230D66A5-DFAB-49A4-B9BA-73C799CF73E1}" type="datetimeFigureOut">
              <a:rPr lang="el-GR" smtClean="0"/>
              <a:t>2/4/2020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86DEC98-99DF-4265-BE9A-A5073C36627A}" type="slidenum">
              <a:rPr lang="el-GR" smtClean="0"/>
              <a:t>‹#›</a:t>
            </a:fld>
            <a:endParaRPr lang="el-GR"/>
          </a:p>
        </p:txBody>
      </p:sp>
    </p:spTree>
    <p:extLst>
      <p:ext uri="{BB962C8B-B14F-4D97-AF65-F5344CB8AC3E}">
        <p14:creationId xmlns:p14="http://schemas.microsoft.com/office/powerpoint/2010/main" val="709589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230D66A5-DFAB-49A4-B9BA-73C799CF73E1}" type="datetimeFigureOut">
              <a:rPr lang="el-GR" smtClean="0"/>
              <a:t>2/4/2020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86DEC98-99DF-4265-BE9A-A5073C36627A}" type="slidenum">
              <a:rPr lang="el-GR" smtClean="0"/>
              <a:t>‹#›</a:t>
            </a:fld>
            <a:endParaRPr lang="el-GR"/>
          </a:p>
        </p:txBody>
      </p:sp>
    </p:spTree>
    <p:extLst>
      <p:ext uri="{BB962C8B-B14F-4D97-AF65-F5344CB8AC3E}">
        <p14:creationId xmlns:p14="http://schemas.microsoft.com/office/powerpoint/2010/main" val="3321605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230D66A5-DFAB-49A4-B9BA-73C799CF73E1}" type="datetimeFigureOut">
              <a:rPr lang="el-GR" smtClean="0"/>
              <a:t>2/4/2020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86DEC98-99DF-4265-BE9A-A5073C36627A}" type="slidenum">
              <a:rPr lang="el-GR" smtClean="0"/>
              <a:t>‹#›</a:t>
            </a:fld>
            <a:endParaRPr lang="el-GR"/>
          </a:p>
        </p:txBody>
      </p:sp>
    </p:spTree>
    <p:extLst>
      <p:ext uri="{BB962C8B-B14F-4D97-AF65-F5344CB8AC3E}">
        <p14:creationId xmlns:p14="http://schemas.microsoft.com/office/powerpoint/2010/main" val="802012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230D66A5-DFAB-49A4-B9BA-73C799CF73E1}" type="datetimeFigureOut">
              <a:rPr lang="el-GR" smtClean="0"/>
              <a:t>2/4/2020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86DEC98-99DF-4265-BE9A-A5073C36627A}" type="slidenum">
              <a:rPr lang="el-GR" smtClean="0"/>
              <a:t>‹#›</a:t>
            </a:fld>
            <a:endParaRPr lang="el-GR"/>
          </a:p>
        </p:txBody>
      </p:sp>
    </p:spTree>
    <p:extLst>
      <p:ext uri="{BB962C8B-B14F-4D97-AF65-F5344CB8AC3E}">
        <p14:creationId xmlns:p14="http://schemas.microsoft.com/office/powerpoint/2010/main" val="1988440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30D66A5-DFAB-49A4-B9BA-73C799CF73E1}" type="datetimeFigureOut">
              <a:rPr lang="el-GR" smtClean="0"/>
              <a:t>2/4/2020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86DEC98-99DF-4265-BE9A-A5073C36627A}" type="slidenum">
              <a:rPr lang="el-GR" smtClean="0"/>
              <a:t>‹#›</a:t>
            </a:fld>
            <a:endParaRPr lang="el-GR"/>
          </a:p>
        </p:txBody>
      </p:sp>
    </p:spTree>
    <p:extLst>
      <p:ext uri="{BB962C8B-B14F-4D97-AF65-F5344CB8AC3E}">
        <p14:creationId xmlns:p14="http://schemas.microsoft.com/office/powerpoint/2010/main" val="34586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30D66A5-DFAB-49A4-B9BA-73C799CF73E1}" type="datetimeFigureOut">
              <a:rPr lang="el-GR" smtClean="0"/>
              <a:t>2/4/2020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86DEC98-99DF-4265-BE9A-A5073C36627A}" type="slidenum">
              <a:rPr lang="el-GR" smtClean="0"/>
              <a:t>‹#›</a:t>
            </a:fld>
            <a:endParaRPr lang="el-GR"/>
          </a:p>
        </p:txBody>
      </p:sp>
    </p:spTree>
    <p:extLst>
      <p:ext uri="{BB962C8B-B14F-4D97-AF65-F5344CB8AC3E}">
        <p14:creationId xmlns:p14="http://schemas.microsoft.com/office/powerpoint/2010/main" val="132973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30D66A5-DFAB-49A4-B9BA-73C799CF73E1}" type="datetimeFigureOut">
              <a:rPr lang="el-GR" smtClean="0"/>
              <a:t>2/4/2020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86DEC98-99DF-4265-BE9A-A5073C36627A}" type="slidenum">
              <a:rPr lang="el-GR" smtClean="0"/>
              <a:t>‹#›</a:t>
            </a:fld>
            <a:endParaRPr lang="el-GR"/>
          </a:p>
        </p:txBody>
      </p:sp>
    </p:spTree>
    <p:extLst>
      <p:ext uri="{BB962C8B-B14F-4D97-AF65-F5344CB8AC3E}">
        <p14:creationId xmlns:p14="http://schemas.microsoft.com/office/powerpoint/2010/main" val="3782844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0D66A5-DFAB-49A4-B9BA-73C799CF73E1}" type="datetimeFigureOut">
              <a:rPr lang="el-GR" smtClean="0"/>
              <a:t>2/4/2020</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6DEC98-99DF-4265-BE9A-A5073C36627A}" type="slidenum">
              <a:rPr lang="el-GR" smtClean="0"/>
              <a:t>‹#›</a:t>
            </a:fld>
            <a:endParaRPr lang="el-GR"/>
          </a:p>
        </p:txBody>
      </p:sp>
    </p:spTree>
    <p:extLst>
      <p:ext uri="{BB962C8B-B14F-4D97-AF65-F5344CB8AC3E}">
        <p14:creationId xmlns:p14="http://schemas.microsoft.com/office/powerpoint/2010/main" val="40856157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b="1" dirty="0" smtClean="0"/>
              <a:t>Εργασίες </a:t>
            </a:r>
            <a:br>
              <a:rPr lang="el-GR" b="1" dirty="0" smtClean="0"/>
            </a:br>
            <a:r>
              <a:rPr lang="el-GR" b="1" dirty="0" smtClean="0"/>
              <a:t>Νεότερη και σύγχρονη δραματουργία</a:t>
            </a:r>
            <a:endParaRPr lang="el-GR" b="1" dirty="0"/>
          </a:p>
        </p:txBody>
      </p:sp>
      <p:sp>
        <p:nvSpPr>
          <p:cNvPr id="3" name="Υπότιτλος 2"/>
          <p:cNvSpPr>
            <a:spLocks noGrp="1"/>
          </p:cNvSpPr>
          <p:nvPr>
            <p:ph type="subTitle" idx="1"/>
          </p:nvPr>
        </p:nvSpPr>
        <p:spPr/>
        <p:txBody>
          <a:bodyPr/>
          <a:lstStyle/>
          <a:p>
            <a:r>
              <a:rPr lang="el-GR" dirty="0" smtClean="0"/>
              <a:t>Πρώτη Παρασκευή μετά το Πάσχα</a:t>
            </a:r>
            <a:endParaRPr lang="el-GR" dirty="0"/>
          </a:p>
        </p:txBody>
      </p:sp>
    </p:spTree>
    <p:extLst>
      <p:ext uri="{BB962C8B-B14F-4D97-AF65-F5344CB8AC3E}">
        <p14:creationId xmlns:p14="http://schemas.microsoft.com/office/powerpoint/2010/main" val="2733996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Λογική στην κατανομή της ύλης:</a:t>
            </a:r>
            <a:r>
              <a:rPr lang="el-GR" dirty="0"/>
              <a:t/>
            </a:r>
            <a:br>
              <a:rPr lang="el-GR" dirty="0"/>
            </a:b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Η ύλη που θα μελετήσει ο καθένας για να κάνει την παρουσίασή του, θα δοθεί στη διάρκεια προσωπικής επαφής και στο πλαίσιο των ωρών του γραφείου. Για αυτό τον λόγο θα έχουμε επικοινωνία με </a:t>
            </a:r>
            <a:r>
              <a:rPr lang="en-US" dirty="0" err="1"/>
              <a:t>skype</a:t>
            </a:r>
            <a:r>
              <a:rPr lang="en-US" dirty="0"/>
              <a:t> </a:t>
            </a:r>
            <a:r>
              <a:rPr lang="el-GR" dirty="0"/>
              <a:t>και </a:t>
            </a:r>
            <a:r>
              <a:rPr lang="en-US" dirty="0"/>
              <a:t>e</a:t>
            </a:r>
            <a:r>
              <a:rPr lang="el-GR" dirty="0"/>
              <a:t>-</a:t>
            </a:r>
            <a:r>
              <a:rPr lang="en-US" dirty="0"/>
              <a:t>mail</a:t>
            </a:r>
            <a:r>
              <a:rPr lang="el-GR" dirty="0"/>
              <a:t>, το Σάββατο 4/4 το πρωί στις 10-12.  </a:t>
            </a:r>
          </a:p>
          <a:p>
            <a:r>
              <a:rPr lang="el-GR" dirty="0"/>
              <a:t>Το σκεπτικό είναι με την προσωπική εμπλοκή του καθενός να μαζευτεί ένα συνολικό επεξεργασμένο υλικό στο τέλος του σεμιναρίου που θα είναι και η εξεταστέα ύλη για όλους. Έτσι θα έχει μελετηθεί η ύλη χωρίς να κινδυνεύουμε να κατηγορηθούμε για καταστρατήγηση του νόμου περί πνευματικών δικαιωμάτων.</a:t>
            </a:r>
          </a:p>
          <a:p>
            <a:endParaRPr lang="el-GR" dirty="0"/>
          </a:p>
        </p:txBody>
      </p:sp>
    </p:spTree>
    <p:extLst>
      <p:ext uri="{BB962C8B-B14F-4D97-AF65-F5344CB8AC3E}">
        <p14:creationId xmlns:p14="http://schemas.microsoft.com/office/powerpoint/2010/main" val="3366821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Διάρκεια παρουσίασης εργασιών και έντυπη μορφή:</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a:t>Η κάθε εργασία θα παρουσιαστεί σε μορφή </a:t>
            </a:r>
            <a:r>
              <a:rPr lang="en-US" dirty="0"/>
              <a:t>power point</a:t>
            </a:r>
            <a:r>
              <a:rPr lang="el-GR" dirty="0"/>
              <a:t>. Η παρουσίαση θα διαρκέσει από 15-25 λεπτά. Ερωτήσεις θα μπορούν να γίνουν κατόπιν. Οι ερωτήσεις μπορούν να έχουν προφορική μορφή ή γραπτή στο </a:t>
            </a:r>
            <a:r>
              <a:rPr lang="en-US" dirty="0"/>
              <a:t>Chat</a:t>
            </a:r>
            <a:r>
              <a:rPr lang="el-GR" dirty="0"/>
              <a:t>. </a:t>
            </a:r>
          </a:p>
          <a:p>
            <a:r>
              <a:rPr lang="el-GR" dirty="0"/>
              <a:t>Το κείμενο της εργασίας (5-10 σελίδες) θα μου το στείλετε με το </a:t>
            </a:r>
            <a:r>
              <a:rPr lang="en-US" dirty="0"/>
              <a:t>e</a:t>
            </a:r>
            <a:r>
              <a:rPr lang="el-GR" dirty="0"/>
              <a:t>-</a:t>
            </a:r>
            <a:r>
              <a:rPr lang="en-US" dirty="0"/>
              <a:t>mail</a:t>
            </a:r>
            <a:r>
              <a:rPr lang="el-GR" dirty="0"/>
              <a:t> σε μορφή </a:t>
            </a:r>
            <a:r>
              <a:rPr lang="en-US" dirty="0"/>
              <a:t>word </a:t>
            </a:r>
            <a:r>
              <a:rPr lang="el-GR" dirty="0"/>
              <a:t>εντός της εβδομάδας. </a:t>
            </a:r>
          </a:p>
          <a:p>
            <a:r>
              <a:rPr lang="el-GR" dirty="0"/>
              <a:t>Στην επόμενη συνάντηση θα είστε έτοιμοι να επαναλάβετε, στην αρχή του μαθήματος, σε ελάχιστα λεπτά (5 το πολύ) τα όσα εκτενώς είχατε αναπτύξει στην παρουσίασή σας. Έτσι θα βοηθήσουμε να ενταχθούν και όσους μπορεί να μην παρακολούθησαν το προηγούμενο μάθημα</a:t>
            </a:r>
            <a:r>
              <a:rPr lang="el-GR" dirty="0" smtClean="0"/>
              <a:t>.</a:t>
            </a:r>
          </a:p>
          <a:p>
            <a:pPr marL="0" indent="0">
              <a:buNone/>
            </a:pPr>
            <a:r>
              <a:rPr lang="el-GR" b="1" dirty="0" smtClean="0"/>
              <a:t>Χρόνος </a:t>
            </a:r>
            <a:r>
              <a:rPr lang="el-GR" b="1" dirty="0"/>
              <a:t>παρουσιάσεων</a:t>
            </a:r>
            <a:endParaRPr lang="el-GR" dirty="0"/>
          </a:p>
          <a:p>
            <a:r>
              <a:rPr lang="el-GR" dirty="0"/>
              <a:t>Οι παρουσιάσεις θα αρχίσουν την </a:t>
            </a:r>
            <a:r>
              <a:rPr lang="el-GR" b="1" dirty="0"/>
              <a:t>πρώτη Παρασκευή μετά τις διακοπές του Πάσχα</a:t>
            </a:r>
            <a:r>
              <a:rPr lang="el-GR" dirty="0"/>
              <a:t>:</a:t>
            </a:r>
          </a:p>
          <a:p>
            <a:endParaRPr lang="el-GR" dirty="0"/>
          </a:p>
        </p:txBody>
      </p:sp>
    </p:spTree>
    <p:extLst>
      <p:ext uri="{BB962C8B-B14F-4D97-AF65-F5344CB8AC3E}">
        <p14:creationId xmlns:p14="http://schemas.microsoft.com/office/powerpoint/2010/main" val="1684756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Πρώτη συνάντηση:</a:t>
            </a:r>
            <a:r>
              <a:rPr lang="el-GR" dirty="0"/>
              <a:t/>
            </a:r>
            <a:br>
              <a:rPr lang="el-GR" dirty="0"/>
            </a:br>
            <a:endParaRPr lang="el-GR" dirty="0"/>
          </a:p>
        </p:txBody>
      </p:sp>
      <p:sp>
        <p:nvSpPr>
          <p:cNvPr id="3" name="Θέση περιεχομένου 2"/>
          <p:cNvSpPr>
            <a:spLocks noGrp="1"/>
          </p:cNvSpPr>
          <p:nvPr>
            <p:ph idx="1"/>
          </p:nvPr>
        </p:nvSpPr>
        <p:spPr>
          <a:xfrm>
            <a:off x="457200" y="1052736"/>
            <a:ext cx="8229600" cy="5616624"/>
          </a:xfrm>
        </p:spPr>
        <p:txBody>
          <a:bodyPr>
            <a:normAutofit fontScale="62500" lnSpcReduction="20000"/>
          </a:bodyPr>
          <a:lstStyle/>
          <a:p>
            <a:r>
              <a:rPr lang="el-GR" dirty="0"/>
              <a:t>Συγγραφέας: </a:t>
            </a:r>
            <a:r>
              <a:rPr lang="el-GR" dirty="0" err="1"/>
              <a:t>Σάμουελ</a:t>
            </a:r>
            <a:r>
              <a:rPr lang="el-GR" dirty="0"/>
              <a:t> </a:t>
            </a:r>
            <a:r>
              <a:rPr lang="el-GR" dirty="0" err="1"/>
              <a:t>Μπέκετ</a:t>
            </a:r>
            <a:endParaRPr lang="el-GR" dirty="0"/>
          </a:p>
          <a:p>
            <a:r>
              <a:rPr lang="el-GR" dirty="0"/>
              <a:t>Έργα: </a:t>
            </a:r>
          </a:p>
          <a:p>
            <a:r>
              <a:rPr lang="el-GR" b="1" dirty="0"/>
              <a:t>(α) </a:t>
            </a:r>
            <a:r>
              <a:rPr lang="el-GR" b="1" i="1" dirty="0"/>
              <a:t>Το τέλος του παιχνιδιού</a:t>
            </a:r>
            <a:endParaRPr lang="el-GR" dirty="0"/>
          </a:p>
          <a:p>
            <a:r>
              <a:rPr lang="el-GR" dirty="0"/>
              <a:t>Θέματα:</a:t>
            </a:r>
          </a:p>
          <a:p>
            <a:pPr lvl="0"/>
            <a:r>
              <a:rPr lang="el-GR" dirty="0"/>
              <a:t>Ο </a:t>
            </a:r>
            <a:r>
              <a:rPr lang="el-GR" dirty="0" err="1"/>
              <a:t>Σάμουελ</a:t>
            </a:r>
            <a:r>
              <a:rPr lang="el-GR" dirty="0"/>
              <a:t> </a:t>
            </a:r>
            <a:r>
              <a:rPr lang="el-GR" dirty="0" err="1"/>
              <a:t>Μπέκετ</a:t>
            </a:r>
            <a:r>
              <a:rPr lang="el-GR" dirty="0"/>
              <a:t>, και το έργο του. Η υπόθεση του</a:t>
            </a:r>
            <a:r>
              <a:rPr lang="el-GR" i="1" dirty="0"/>
              <a:t> Τέλους του παιχνιδιού</a:t>
            </a:r>
            <a:r>
              <a:rPr lang="el-GR" dirty="0"/>
              <a:t>.</a:t>
            </a:r>
          </a:p>
          <a:p>
            <a:pPr lvl="0"/>
            <a:r>
              <a:rPr lang="el-GR" dirty="0"/>
              <a:t>Το τέλος του παιχνιδιού: Ένα εσχατολογικό έργο. Η σύνδεσή της ερμηνείας αυτής με το </a:t>
            </a:r>
            <a:r>
              <a:rPr lang="el-GR" dirty="0" err="1"/>
              <a:t>ιστορικο</a:t>
            </a:r>
            <a:r>
              <a:rPr lang="el-GR" dirty="0"/>
              <a:t>-κοινωνικό πλαίσιο στην Ευρώπη.</a:t>
            </a:r>
          </a:p>
          <a:p>
            <a:pPr lvl="0"/>
            <a:r>
              <a:rPr lang="el-GR" dirty="0"/>
              <a:t>Οι ήρωες του </a:t>
            </a:r>
            <a:r>
              <a:rPr lang="el-GR" i="1" dirty="0"/>
              <a:t>Τέλους του παιχνιδιού</a:t>
            </a:r>
            <a:r>
              <a:rPr lang="el-GR" dirty="0"/>
              <a:t>: η αντίληψη για τον εαυτό τους, οι σχέσεις τους, ο λόγος τους, και οι σύνδεσή τους με άλλους ήρωες των έργων του </a:t>
            </a:r>
            <a:r>
              <a:rPr lang="el-GR" dirty="0" err="1"/>
              <a:t>Μπέκετ</a:t>
            </a:r>
            <a:r>
              <a:rPr lang="el-GR" dirty="0"/>
              <a:t> </a:t>
            </a:r>
          </a:p>
          <a:p>
            <a:r>
              <a:rPr lang="el-GR" dirty="0"/>
              <a:t> </a:t>
            </a:r>
          </a:p>
          <a:p>
            <a:r>
              <a:rPr lang="el-GR" b="1" dirty="0"/>
              <a:t>(β) </a:t>
            </a:r>
            <a:r>
              <a:rPr lang="el-GR" b="1" i="1" dirty="0"/>
              <a:t>Ευτυχισμένες μέρες</a:t>
            </a:r>
            <a:endParaRPr lang="el-GR" dirty="0"/>
          </a:p>
          <a:p>
            <a:r>
              <a:rPr lang="el-GR" dirty="0"/>
              <a:t>Θέματα:</a:t>
            </a:r>
          </a:p>
          <a:p>
            <a:pPr lvl="0"/>
            <a:r>
              <a:rPr lang="el-GR" dirty="0"/>
              <a:t>Ο σκηνικός χώρος και οι σκηνικές οδηγίες στα έργα του </a:t>
            </a:r>
            <a:r>
              <a:rPr lang="el-GR" dirty="0" err="1"/>
              <a:t>Μπέκετ</a:t>
            </a:r>
            <a:r>
              <a:rPr lang="el-GR" dirty="0"/>
              <a:t>. </a:t>
            </a:r>
          </a:p>
          <a:p>
            <a:pPr lvl="0"/>
            <a:r>
              <a:rPr lang="el-GR" i="1" dirty="0"/>
              <a:t>Ευτυχισμένες μέρες</a:t>
            </a:r>
            <a:r>
              <a:rPr lang="el-GR" dirty="0"/>
              <a:t>: υπόθεση, χρήση χώρου, χρόνου και σκηνικών αντικειμένων</a:t>
            </a:r>
          </a:p>
          <a:p>
            <a:pPr lvl="0"/>
            <a:r>
              <a:rPr lang="el-GR" dirty="0"/>
              <a:t>Η </a:t>
            </a:r>
            <a:r>
              <a:rPr lang="el-GR" dirty="0" err="1"/>
              <a:t>Γουίννι</a:t>
            </a:r>
            <a:r>
              <a:rPr lang="el-GR" dirty="0"/>
              <a:t> ως δραματικός χαρακτήρας και ο αφηγηματικός της λόγος. Τι θέση κατέχει ανάμεσα στους άλλους ήρωες των έργων του </a:t>
            </a:r>
            <a:r>
              <a:rPr lang="el-GR" dirty="0" err="1"/>
              <a:t>Μπέκετ</a:t>
            </a:r>
            <a:r>
              <a:rPr lang="el-GR" dirty="0"/>
              <a:t>; </a:t>
            </a:r>
          </a:p>
          <a:p>
            <a:endParaRPr lang="el-GR" dirty="0"/>
          </a:p>
        </p:txBody>
      </p:sp>
    </p:spTree>
    <p:extLst>
      <p:ext uri="{BB962C8B-B14F-4D97-AF65-F5344CB8AC3E}">
        <p14:creationId xmlns:p14="http://schemas.microsoft.com/office/powerpoint/2010/main" val="134441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Δεύτερη συνάντηση</a:t>
            </a:r>
            <a:r>
              <a:rPr lang="el-GR" b="1" dirty="0" smtClean="0"/>
              <a:t>:</a:t>
            </a:r>
            <a:endParaRPr lang="el-GR" dirty="0"/>
          </a:p>
        </p:txBody>
      </p:sp>
      <p:sp>
        <p:nvSpPr>
          <p:cNvPr id="3" name="Θέση περιεχομένου 2"/>
          <p:cNvSpPr>
            <a:spLocks noGrp="1"/>
          </p:cNvSpPr>
          <p:nvPr>
            <p:ph idx="1"/>
          </p:nvPr>
        </p:nvSpPr>
        <p:spPr>
          <a:xfrm>
            <a:off x="179512" y="1600200"/>
            <a:ext cx="8784976" cy="5069160"/>
          </a:xfrm>
        </p:spPr>
        <p:txBody>
          <a:bodyPr>
            <a:normAutofit fontScale="70000" lnSpcReduction="20000"/>
          </a:bodyPr>
          <a:lstStyle/>
          <a:p>
            <a:r>
              <a:rPr lang="el-GR" dirty="0"/>
              <a:t>Συγγραφέας: Ευγένιος </a:t>
            </a:r>
            <a:r>
              <a:rPr lang="el-GR" dirty="0" err="1"/>
              <a:t>Ιονέσκο</a:t>
            </a:r>
            <a:endParaRPr lang="el-GR" dirty="0"/>
          </a:p>
          <a:p>
            <a:r>
              <a:rPr lang="el-GR" dirty="0"/>
              <a:t>Έργο:</a:t>
            </a:r>
          </a:p>
          <a:p>
            <a:r>
              <a:rPr lang="el-GR" b="1" i="1" dirty="0"/>
              <a:t>Η φαλακρή τραγουδίστρια</a:t>
            </a:r>
            <a:endParaRPr lang="el-GR" dirty="0"/>
          </a:p>
          <a:p>
            <a:r>
              <a:rPr lang="el-GR" dirty="0"/>
              <a:t>Θέματα:</a:t>
            </a:r>
          </a:p>
          <a:p>
            <a:pPr lvl="0"/>
            <a:r>
              <a:rPr lang="el-GR" dirty="0"/>
              <a:t>Η ζωή και το έργο του συγγραφέα. Η υπόθεση της </a:t>
            </a:r>
            <a:r>
              <a:rPr lang="el-GR" i="1" dirty="0"/>
              <a:t>Φαλακρής τραγουδίστριας.</a:t>
            </a:r>
            <a:endParaRPr lang="el-GR" dirty="0"/>
          </a:p>
          <a:p>
            <a:pPr lvl="0"/>
            <a:r>
              <a:rPr lang="el-GR" dirty="0"/>
              <a:t>Τα δραματικά πρόσωπα και ο λόγος τους στη </a:t>
            </a:r>
            <a:r>
              <a:rPr lang="el-GR" i="1" dirty="0"/>
              <a:t>Φαλακρή τραγουδίστρια</a:t>
            </a:r>
            <a:r>
              <a:rPr lang="el-GR" dirty="0"/>
              <a:t>. </a:t>
            </a:r>
          </a:p>
          <a:p>
            <a:pPr lvl="0"/>
            <a:r>
              <a:rPr lang="el-GR" dirty="0"/>
              <a:t>Τα σκηνικά αντικείμενα στα έργα του </a:t>
            </a:r>
            <a:r>
              <a:rPr lang="el-GR" dirty="0" err="1"/>
              <a:t>Ιονέσκο</a:t>
            </a:r>
            <a:r>
              <a:rPr lang="el-GR" dirty="0"/>
              <a:t>. Μια ερμηνεία για το έργο του.</a:t>
            </a:r>
          </a:p>
          <a:p>
            <a:r>
              <a:rPr lang="el-GR" dirty="0"/>
              <a:t>Συγγραφέας: </a:t>
            </a:r>
            <a:r>
              <a:rPr lang="el-GR" dirty="0" err="1"/>
              <a:t>Έντουαρντ</a:t>
            </a:r>
            <a:r>
              <a:rPr lang="el-GR" dirty="0"/>
              <a:t> Άλμπι</a:t>
            </a:r>
          </a:p>
          <a:p>
            <a:r>
              <a:rPr lang="el-GR" b="1" i="1" dirty="0"/>
              <a:t>Ποιος φοβάται τη Βιρτζίνια </a:t>
            </a:r>
            <a:r>
              <a:rPr lang="el-GR" b="1" i="1" dirty="0" err="1"/>
              <a:t>Γουλφ</a:t>
            </a:r>
            <a:endParaRPr lang="el-GR" dirty="0"/>
          </a:p>
          <a:p>
            <a:r>
              <a:rPr lang="el-GR" dirty="0"/>
              <a:t>Θέματα:</a:t>
            </a:r>
          </a:p>
          <a:p>
            <a:pPr lvl="0"/>
            <a:r>
              <a:rPr lang="el-GR" dirty="0"/>
              <a:t>Η υπόθεση και η σύνδεση του έργου </a:t>
            </a:r>
            <a:r>
              <a:rPr lang="el-GR" i="1" dirty="0"/>
              <a:t>Ποιος φοβάται τη Βιρτζίνια </a:t>
            </a:r>
            <a:r>
              <a:rPr lang="el-GR" i="1" dirty="0" err="1"/>
              <a:t>Γουλφ</a:t>
            </a:r>
            <a:r>
              <a:rPr lang="el-GR" dirty="0"/>
              <a:t> με τα ιστορικά κοινωνικά και πολιτικά γεγονότα της εποχής στις ΗΠΑ.</a:t>
            </a:r>
          </a:p>
          <a:p>
            <a:pPr lvl="0"/>
            <a:r>
              <a:rPr lang="el-GR" dirty="0"/>
              <a:t>Η τελετουργική δομή του έργου.</a:t>
            </a:r>
          </a:p>
          <a:p>
            <a:endParaRPr lang="el-GR" dirty="0"/>
          </a:p>
        </p:txBody>
      </p:sp>
    </p:spTree>
    <p:extLst>
      <p:ext uri="{BB962C8B-B14F-4D97-AF65-F5344CB8AC3E}">
        <p14:creationId xmlns:p14="http://schemas.microsoft.com/office/powerpoint/2010/main" val="1017292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 </a:t>
            </a:r>
            <a:r>
              <a:rPr lang="el-GR" b="1"/>
              <a:t>Τρίτη </a:t>
            </a:r>
            <a:r>
              <a:rPr lang="el-GR" b="1" smtClean="0"/>
              <a:t>συνάντηση:</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Συγγραφέας: </a:t>
            </a:r>
            <a:r>
              <a:rPr lang="el-GR" dirty="0" err="1"/>
              <a:t>Χάουαρντ</a:t>
            </a:r>
            <a:r>
              <a:rPr lang="el-GR" dirty="0"/>
              <a:t> </a:t>
            </a:r>
            <a:r>
              <a:rPr lang="el-GR" dirty="0" err="1"/>
              <a:t>Πίντερ</a:t>
            </a:r>
            <a:endParaRPr lang="el-GR" dirty="0"/>
          </a:p>
          <a:p>
            <a:r>
              <a:rPr lang="el-GR" dirty="0"/>
              <a:t>Έργο: </a:t>
            </a:r>
            <a:r>
              <a:rPr lang="el-GR" b="1" i="1" dirty="0" err="1"/>
              <a:t>Πάρτυ</a:t>
            </a:r>
            <a:r>
              <a:rPr lang="el-GR" b="1" i="1" dirty="0"/>
              <a:t> γενεθλίων</a:t>
            </a:r>
          </a:p>
          <a:p>
            <a:r>
              <a:rPr lang="el-GR" dirty="0"/>
              <a:t>Θέματα:</a:t>
            </a:r>
          </a:p>
          <a:p>
            <a:pPr lvl="0"/>
            <a:r>
              <a:rPr lang="el-GR" dirty="0" err="1"/>
              <a:t>Χάουαρντ</a:t>
            </a:r>
            <a:r>
              <a:rPr lang="el-GR" dirty="0"/>
              <a:t> </a:t>
            </a:r>
            <a:r>
              <a:rPr lang="el-GR" dirty="0" err="1"/>
              <a:t>Πίντερ</a:t>
            </a:r>
            <a:r>
              <a:rPr lang="el-GR" dirty="0"/>
              <a:t>. Το έργο και η εποχή. Η υπόθεση του </a:t>
            </a:r>
            <a:r>
              <a:rPr lang="el-GR" dirty="0" err="1"/>
              <a:t>Πάρτυ</a:t>
            </a:r>
            <a:r>
              <a:rPr lang="el-GR" dirty="0"/>
              <a:t> γενεθλίων</a:t>
            </a:r>
          </a:p>
          <a:p>
            <a:pPr lvl="0"/>
            <a:r>
              <a:rPr lang="el-GR" dirty="0"/>
              <a:t>Ο χώρος στο έργο του </a:t>
            </a:r>
            <a:r>
              <a:rPr lang="el-GR" dirty="0" err="1"/>
              <a:t>Πίντερ</a:t>
            </a:r>
            <a:r>
              <a:rPr lang="el-GR" dirty="0"/>
              <a:t>. Η αλληλεπίδραση με τον χαρακτήρα των ηρώων.</a:t>
            </a:r>
          </a:p>
          <a:p>
            <a:pPr lvl="0"/>
            <a:r>
              <a:rPr lang="el-GR" dirty="0"/>
              <a:t>Ο πολιτικός </a:t>
            </a:r>
            <a:r>
              <a:rPr lang="el-GR" dirty="0" err="1"/>
              <a:t>Πίντερ</a:t>
            </a:r>
            <a:r>
              <a:rPr lang="el-GR" dirty="0"/>
              <a:t>.</a:t>
            </a:r>
          </a:p>
          <a:p>
            <a:pPr marL="0" indent="0">
              <a:buNone/>
            </a:pPr>
            <a:endParaRPr lang="el-GR" dirty="0"/>
          </a:p>
          <a:p>
            <a:r>
              <a:rPr lang="el-GR" dirty="0"/>
              <a:t>Για τα επόμενα έργα θα δοθούν διευκρινίσεις μετά το Πάσχα.</a:t>
            </a:r>
          </a:p>
          <a:p>
            <a:endParaRPr lang="el-GR" dirty="0"/>
          </a:p>
        </p:txBody>
      </p:sp>
    </p:spTree>
    <p:extLst>
      <p:ext uri="{BB962C8B-B14F-4D97-AF65-F5344CB8AC3E}">
        <p14:creationId xmlns:p14="http://schemas.microsoft.com/office/powerpoint/2010/main" val="93820705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480</Words>
  <Application>Microsoft Office PowerPoint</Application>
  <PresentationFormat>Προβολή στην οθόνη (4:3)</PresentationFormat>
  <Paragraphs>47</Paragraphs>
  <Slides>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vt:i4>
      </vt:variant>
    </vt:vector>
  </HeadingPairs>
  <TitlesOfParts>
    <vt:vector size="7" baseType="lpstr">
      <vt:lpstr>Θέμα του Office</vt:lpstr>
      <vt:lpstr>Εργασίες  Νεότερη και σύγχρονη δραματουργία</vt:lpstr>
      <vt:lpstr>Λογική στην κατανομή της ύλης: </vt:lpstr>
      <vt:lpstr>Διάρκεια παρουσίασης εργασιών και έντυπη μορφή:</vt:lpstr>
      <vt:lpstr>Πρώτη συνάντηση: </vt:lpstr>
      <vt:lpstr>Δεύτερη συνάντηση:</vt:lpstr>
      <vt:lpstr> Τρίτη συνάντηση: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Εργασίες  Νεότερη και σύγχρονη δραματουργία</dc:title>
  <dc:creator>NATALY</dc:creator>
  <cp:lastModifiedBy>NATALY</cp:lastModifiedBy>
  <cp:revision>1</cp:revision>
  <dcterms:created xsi:type="dcterms:W3CDTF">2020-04-02T16:18:30Z</dcterms:created>
  <dcterms:modified xsi:type="dcterms:W3CDTF">2020-04-02T16:25:37Z</dcterms:modified>
</cp:coreProperties>
</file>