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8.jpg" ContentType="image/jpeg"/>
  <Override PartName="/ppt/media/image9.jpg" ContentType="image/jpeg"/>
  <Override PartName="/ppt/media/image10.jpg" ContentType="image/jpeg"/>
  <Override PartName="/ppt/media/image11.jpg" ContentType="image/jpeg"/>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5"/>
  </p:notesMasterIdLst>
  <p:sldIdLst>
    <p:sldId id="257" r:id="rId2"/>
    <p:sldId id="256" r:id="rId3"/>
    <p:sldId id="383" r:id="rId4"/>
    <p:sldId id="276" r:id="rId5"/>
    <p:sldId id="399" r:id="rId6"/>
    <p:sldId id="386" r:id="rId7"/>
    <p:sldId id="398" r:id="rId8"/>
    <p:sldId id="387" r:id="rId9"/>
    <p:sldId id="406" r:id="rId10"/>
    <p:sldId id="420" r:id="rId11"/>
    <p:sldId id="421" r:id="rId12"/>
    <p:sldId id="410" r:id="rId13"/>
    <p:sldId id="412" r:id="rId14"/>
    <p:sldId id="411" r:id="rId15"/>
    <p:sldId id="413" r:id="rId16"/>
    <p:sldId id="422" r:id="rId17"/>
    <p:sldId id="401" r:id="rId18"/>
    <p:sldId id="407" r:id="rId19"/>
    <p:sldId id="408" r:id="rId20"/>
    <p:sldId id="409" r:id="rId21"/>
    <p:sldId id="400" r:id="rId22"/>
    <p:sldId id="403" r:id="rId23"/>
    <p:sldId id="404" r:id="rId24"/>
    <p:sldId id="405" r:id="rId25"/>
    <p:sldId id="431" r:id="rId26"/>
    <p:sldId id="433" r:id="rId27"/>
    <p:sldId id="388" r:id="rId28"/>
    <p:sldId id="397" r:id="rId29"/>
    <p:sldId id="389" r:id="rId30"/>
    <p:sldId id="390" r:id="rId31"/>
    <p:sldId id="391" r:id="rId32"/>
    <p:sldId id="392" r:id="rId33"/>
    <p:sldId id="393" r:id="rId34"/>
    <p:sldId id="395" r:id="rId35"/>
    <p:sldId id="414" r:id="rId36"/>
    <p:sldId id="394" r:id="rId37"/>
    <p:sldId id="416" r:id="rId38"/>
    <p:sldId id="417" r:id="rId39"/>
    <p:sldId id="396" r:id="rId40"/>
    <p:sldId id="419" r:id="rId41"/>
    <p:sldId id="385" r:id="rId42"/>
    <p:sldId id="277" r:id="rId43"/>
    <p:sldId id="263" r:id="rId44"/>
    <p:sldId id="264" r:id="rId45"/>
    <p:sldId id="265" r:id="rId46"/>
    <p:sldId id="266" r:id="rId47"/>
    <p:sldId id="267" r:id="rId48"/>
    <p:sldId id="268" r:id="rId49"/>
    <p:sldId id="269" r:id="rId50"/>
    <p:sldId id="270" r:id="rId51"/>
    <p:sldId id="279" r:id="rId52"/>
    <p:sldId id="278" r:id="rId53"/>
    <p:sldId id="282" r:id="rId54"/>
    <p:sldId id="271" r:id="rId55"/>
    <p:sldId id="423" r:id="rId56"/>
    <p:sldId id="424" r:id="rId57"/>
    <p:sldId id="285" r:id="rId58"/>
    <p:sldId id="283" r:id="rId59"/>
    <p:sldId id="297" r:id="rId60"/>
    <p:sldId id="286" r:id="rId61"/>
    <p:sldId id="425" r:id="rId62"/>
    <p:sldId id="426" r:id="rId63"/>
    <p:sldId id="427" r:id="rId64"/>
    <p:sldId id="288" r:id="rId65"/>
    <p:sldId id="289" r:id="rId66"/>
    <p:sldId id="291" r:id="rId67"/>
    <p:sldId id="292" r:id="rId68"/>
    <p:sldId id="298" r:id="rId69"/>
    <p:sldId id="274" r:id="rId70"/>
    <p:sldId id="290" r:id="rId71"/>
    <p:sldId id="428" r:id="rId72"/>
    <p:sldId id="429" r:id="rId73"/>
    <p:sldId id="430" r:id="rId74"/>
    <p:sldId id="294" r:id="rId75"/>
    <p:sldId id="299" r:id="rId76"/>
    <p:sldId id="300" r:id="rId77"/>
    <p:sldId id="293" r:id="rId78"/>
    <p:sldId id="295" r:id="rId79"/>
    <p:sldId id="434" r:id="rId80"/>
    <p:sldId id="301" r:id="rId81"/>
    <p:sldId id="304" r:id="rId82"/>
    <p:sldId id="302" r:id="rId83"/>
    <p:sldId id="435" r:id="rId84"/>
    <p:sldId id="303" r:id="rId85"/>
    <p:sldId id="296" r:id="rId86"/>
    <p:sldId id="305" r:id="rId87"/>
    <p:sldId id="313" r:id="rId88"/>
    <p:sldId id="314" r:id="rId89"/>
    <p:sldId id="275" r:id="rId90"/>
    <p:sldId id="436" r:id="rId91"/>
    <p:sldId id="437" r:id="rId92"/>
    <p:sldId id="306" r:id="rId93"/>
    <p:sldId id="342" r:id="rId94"/>
    <p:sldId id="343" r:id="rId95"/>
    <p:sldId id="307" r:id="rId96"/>
    <p:sldId id="308" r:id="rId97"/>
    <p:sldId id="316" r:id="rId98"/>
    <p:sldId id="310" r:id="rId99"/>
    <p:sldId id="309" r:id="rId100"/>
    <p:sldId id="317" r:id="rId101"/>
    <p:sldId id="438" r:id="rId102"/>
    <p:sldId id="318" r:id="rId103"/>
    <p:sldId id="319" r:id="rId104"/>
    <p:sldId id="328" r:id="rId105"/>
    <p:sldId id="329" r:id="rId106"/>
    <p:sldId id="330" r:id="rId107"/>
    <p:sldId id="331" r:id="rId108"/>
    <p:sldId id="332" r:id="rId109"/>
    <p:sldId id="333" r:id="rId110"/>
    <p:sldId id="334" r:id="rId111"/>
    <p:sldId id="322" r:id="rId112"/>
    <p:sldId id="335" r:id="rId113"/>
    <p:sldId id="323" r:id="rId114"/>
    <p:sldId id="336" r:id="rId115"/>
    <p:sldId id="338" r:id="rId116"/>
    <p:sldId id="324" r:id="rId117"/>
    <p:sldId id="339" r:id="rId118"/>
    <p:sldId id="340" r:id="rId119"/>
    <p:sldId id="325" r:id="rId120"/>
    <p:sldId id="362" r:id="rId121"/>
    <p:sldId id="363" r:id="rId122"/>
    <p:sldId id="439" r:id="rId123"/>
    <p:sldId id="348" r:id="rId124"/>
    <p:sldId id="347" r:id="rId125"/>
    <p:sldId id="349" r:id="rId126"/>
    <p:sldId id="351" r:id="rId127"/>
    <p:sldId id="440" r:id="rId128"/>
    <p:sldId id="344" r:id="rId129"/>
    <p:sldId id="345" r:id="rId130"/>
    <p:sldId id="346" r:id="rId131"/>
    <p:sldId id="364" r:id="rId132"/>
    <p:sldId id="381" r:id="rId133"/>
    <p:sldId id="372" r:id="rId134"/>
    <p:sldId id="377" r:id="rId135"/>
    <p:sldId id="371" r:id="rId136"/>
    <p:sldId id="378" r:id="rId137"/>
    <p:sldId id="373" r:id="rId138"/>
    <p:sldId id="375" r:id="rId139"/>
    <p:sldId id="369" r:id="rId140"/>
    <p:sldId id="368" r:id="rId141"/>
    <p:sldId id="365" r:id="rId142"/>
    <p:sldId id="366" r:id="rId143"/>
    <p:sldId id="380" r:id="rId144"/>
    <p:sldId id="382" r:id="rId145"/>
    <p:sldId id="355" r:id="rId146"/>
    <p:sldId id="354" r:id="rId147"/>
    <p:sldId id="356" r:id="rId148"/>
    <p:sldId id="357" r:id="rId149"/>
    <p:sldId id="358" r:id="rId150"/>
    <p:sldId id="379" r:id="rId151"/>
    <p:sldId id="376" r:id="rId152"/>
    <p:sldId id="370" r:id="rId153"/>
    <p:sldId id="360"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8" autoAdjust="0"/>
    <p:restoredTop sz="98694" autoAdjust="0"/>
  </p:normalViewPr>
  <p:slideViewPr>
    <p:cSldViewPr>
      <p:cViewPr>
        <p:scale>
          <a:sx n="121" d="100"/>
          <a:sy n="121" d="100"/>
        </p:scale>
        <p:origin x="-368" y="-4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76"/>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notesMaster" Target="notesMasters/notesMaster1.xml"/><Relationship Id="rId156" Type="http://schemas.openxmlformats.org/officeDocument/2006/relationships/printerSettings" Target="printerSettings/printerSettings1.bin"/><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wmf"/><Relationship Id="rId3"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30862-E9BB-406A-9D0F-20937D12DDE4}" type="datetimeFigureOut">
              <a:rPr lang="en-US" smtClean="0"/>
              <a:pPr/>
              <a:t>05/06/19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D35B50-54EA-42F2-A611-60305C3F5AD8}" type="slidenum">
              <a:rPr lang="en-US" smtClean="0"/>
              <a:pPr/>
              <a:t>‹#›</a:t>
            </a:fld>
            <a:endParaRPr lang="en-US"/>
          </a:p>
        </p:txBody>
      </p:sp>
    </p:spTree>
    <p:extLst>
      <p:ext uri="{BB962C8B-B14F-4D97-AF65-F5344CB8AC3E}">
        <p14:creationId xmlns:p14="http://schemas.microsoft.com/office/powerpoint/2010/main" val="337865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27384"/>
            <a:ext cx="9144000" cy="468000"/>
          </a:xfrm>
          <a:prstGeom prst="rect">
            <a:avLst/>
          </a:prstGeom>
          <a:solidFill>
            <a:schemeClr val="accent1"/>
          </a:solidFill>
          <a:ln>
            <a:no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kumimoji="0" lang="en-US" sz="2400" b="1" i="0" u="none" strike="noStrike" kern="1200" cap="all" spc="0" normalizeH="0" baseline="0" noProof="0" dirty="0" smtClean="0">
                <a:ln w="0"/>
                <a:solidFill>
                  <a:schemeClr val="bg1"/>
                </a:solidFill>
                <a:effectLst>
                  <a:reflection blurRad="12700" stA="50000" endPos="50000" dist="5000" dir="5400000" sy="-100000" rotWithShape="0"/>
                </a:effectLst>
                <a:uLnTx/>
                <a:uFillTx/>
                <a:latin typeface="+mn-lt"/>
                <a:ea typeface="+mn-ea"/>
                <a:cs typeface="+mn-cs"/>
              </a:rPr>
              <a:t>Earth System SCIENCE</a:t>
            </a:r>
          </a:p>
          <a:p>
            <a:pPr algn="ctr"/>
            <a:endParaRPr lang="en-US" sz="900" b="1" cap="all" spc="0" dirty="0">
              <a:ln w="0"/>
              <a:solidFill>
                <a:schemeClr val="bg1"/>
              </a:solidFill>
              <a:effectLst>
                <a:reflection blurRad="12700" stA="50000" endPos="50000" dist="5000" dir="5400000" sy="-100000" rotWithShape="0"/>
              </a:effectLst>
            </a:endParaRPr>
          </a:p>
        </p:txBody>
      </p:sp>
      <p:sp>
        <p:nvSpPr>
          <p:cNvPr id="16" name="Moon 15"/>
          <p:cNvSpPr/>
          <p:nvPr userDrawn="1"/>
        </p:nvSpPr>
        <p:spPr>
          <a:xfrm rot="5400000">
            <a:off x="1404153" y="-1106997"/>
            <a:ext cx="288033" cy="3023324"/>
          </a:xfrm>
          <a:prstGeom prst="moon">
            <a:avLst>
              <a:gd name="adj" fmla="val 87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AutoShape 4"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Image result for πανεπιστημιο πελοποννησου images"/>
          <p:cNvSpPr>
            <a:spLocks noChangeAspect="1" noChangeArrowheads="1"/>
          </p:cNvSpPr>
          <p:nvPr userDrawn="1"/>
        </p:nvSpPr>
        <p:spPr bwMode="auto">
          <a:xfrm>
            <a:off x="155575" y="-555625"/>
            <a:ext cx="1162050" cy="1162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7" name="Picture 13" descr="http://www.alfavita.gr/sites/default/files/u683/panepistimio_peloponisoy.jpg"/>
          <p:cNvPicPr>
            <a:picLocks noChangeAspect="1" noChangeArrowheads="1"/>
          </p:cNvPicPr>
          <p:nvPr userDrawn="1"/>
        </p:nvPicPr>
        <p:blipFill>
          <a:blip r:embed="rId2" cstate="print"/>
          <a:srcRect l="14069" t="10232" r="10232" b="10872"/>
          <a:stretch>
            <a:fillRect/>
          </a:stretch>
        </p:blipFill>
        <p:spPr bwMode="auto">
          <a:xfrm>
            <a:off x="755576" y="0"/>
            <a:ext cx="646544" cy="673850"/>
          </a:xfrm>
          <a:prstGeom prst="rect">
            <a:avLst/>
          </a:prstGeom>
          <a:noFill/>
        </p:spPr>
      </p:pic>
      <p:pic>
        <p:nvPicPr>
          <p:cNvPr id="1033" name="Picture 9" descr="https://upload.wikimedia.org/wikipedia/en/d/d9/Logo_noa_ourania_1.png"/>
          <p:cNvPicPr>
            <a:picLocks noChangeAspect="1" noChangeArrowheads="1"/>
          </p:cNvPicPr>
          <p:nvPr userDrawn="1"/>
        </p:nvPicPr>
        <p:blipFill>
          <a:blip r:embed="rId3" cstate="print">
            <a:lum bright="-15000" contrast="29000"/>
          </a:blip>
          <a:srcRect/>
          <a:stretch>
            <a:fillRect/>
          </a:stretch>
        </p:blipFill>
        <p:spPr bwMode="auto">
          <a:xfrm>
            <a:off x="35496" y="0"/>
            <a:ext cx="683568" cy="672621"/>
          </a:xfrm>
          <a:prstGeom prst="rect">
            <a:avLst/>
          </a:prstGeom>
          <a:noFill/>
        </p:spPr>
      </p:pic>
      <p:sp>
        <p:nvSpPr>
          <p:cNvPr id="17" name="Footer Placeholder 4"/>
          <p:cNvSpPr txBox="1">
            <a:spLocks/>
          </p:cNvSpPr>
          <p:nvPr userDrawn="1"/>
        </p:nvSpPr>
        <p:spPr>
          <a:xfrm>
            <a:off x="35496" y="6633376"/>
            <a:ext cx="8244000" cy="180000"/>
          </a:xfrm>
          <a:prstGeom prst="rect">
            <a:avLst/>
          </a:prstGeom>
          <a:solidFill>
            <a:schemeClr val="accent1"/>
          </a:solidFill>
        </p:spPr>
        <p:txBody>
          <a:bodyPr vert="horz" lIns="91440" tIns="45720" rIns="91440" bIns="45720" rtlCol="0" anchor="ctr"/>
          <a:lstStyle>
            <a:lvl1pPr>
              <a:defRPr sz="12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schemeClr val="bg1"/>
                </a:solidFill>
                <a:effectLst/>
                <a:uLnTx/>
                <a:uFillTx/>
                <a:latin typeface="+mn-lt"/>
                <a:ea typeface="+mn-ea"/>
                <a:cs typeface="+mn-cs"/>
              </a:rPr>
              <a:t>MSc in Space Science Technologies and Applications</a:t>
            </a:r>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18" name="Slide Number Placeholder 5"/>
          <p:cNvSpPr txBox="1">
            <a:spLocks/>
          </p:cNvSpPr>
          <p:nvPr userDrawn="1"/>
        </p:nvSpPr>
        <p:spPr>
          <a:xfrm>
            <a:off x="8316416" y="6561376"/>
            <a:ext cx="792088" cy="252000"/>
          </a:xfrm>
          <a:prstGeom prst="rect">
            <a:avLst/>
          </a:prstGeom>
          <a:solidFill>
            <a:srgbClr val="002060"/>
          </a:solid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1DFF817-4076-47C1-92D6-6590793B472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MSc in Space Science Technologies and Applications</a:t>
            </a:r>
            <a:endParaRPr lang="en-US"/>
          </a:p>
        </p:txBody>
      </p:sp>
      <p:sp>
        <p:nvSpPr>
          <p:cNvPr id="9" name="Slide Number Placeholder 8"/>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MSc in Space Science Technologies and Applications</a:t>
            </a:r>
            <a:endParaRPr lang="en-US"/>
          </a:p>
        </p:txBody>
      </p:sp>
      <p:sp>
        <p:nvSpPr>
          <p:cNvPr id="4" name="Slide Number Placeholder 3"/>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MSc in Space Science Technologies and Applications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F817-4076-47C1-92D6-6590793B47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 Id="rId3"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emf"/><Relationship Id="rId3" Type="http://schemas.openxmlformats.org/officeDocument/2006/relationships/image" Target="../media/image85.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86.wmf"/><Relationship Id="rId5" Type="http://schemas.openxmlformats.org/officeDocument/2006/relationships/image" Target="../media/image87.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92.wmf"/><Relationship Id="rId5" Type="http://schemas.openxmlformats.org/officeDocument/2006/relationships/image" Target="../media/image93.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png"/><Relationship Id="rId3" Type="http://schemas.openxmlformats.org/officeDocument/2006/relationships/image" Target="../media/image10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 Id="rId3" Type="http://schemas.openxmlformats.org/officeDocument/2006/relationships/image" Target="../media/image10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10.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 Id="rId3" Type="http://schemas.openxmlformats.org/officeDocument/2006/relationships/image" Target="../media/image11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png"/><Relationship Id="rId3" Type="http://schemas.openxmlformats.org/officeDocument/2006/relationships/image" Target="../media/image11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 Id="rId3" Type="http://schemas.openxmlformats.org/officeDocument/2006/relationships/image" Target="../media/image11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png"/><Relationship Id="rId3" Type="http://schemas.openxmlformats.org/officeDocument/2006/relationships/image" Target="../media/image11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png"/><Relationship Id="rId3" Type="http://schemas.openxmlformats.org/officeDocument/2006/relationships/image" Target="../media/image11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png"/><Relationship Id="rId3" Type="http://schemas.openxmlformats.org/officeDocument/2006/relationships/image" Target="../media/image11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 Id="rId3" Type="http://schemas.openxmlformats.org/officeDocument/2006/relationships/image" Target="../media/image11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png"/><Relationship Id="rId3" Type="http://schemas.openxmlformats.org/officeDocument/2006/relationships/image" Target="../media/image1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png"/><Relationship Id="rId3" Type="http://schemas.openxmlformats.org/officeDocument/2006/relationships/image" Target="../media/image12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awcr.gov.au/projects/verification/%23Standard_verification_methods" TargetMode="External"/><Relationship Id="rId3" Type="http://schemas.openxmlformats.org/officeDocument/2006/relationships/hyperlink" Target="http://www.met-learning.eu/pluginfile.php/5277/mod_resource/content/6/www/english/courses/msgcrs/index.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hyperlink" Target="http://www.meteo.gr/weatherEvents.cf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meteo.gr/weatherEvents.cfm" TargetMode="Externa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 Id="rId3"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hyperlink" Target="http://penteli.meteo.gr/stations/pentel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datavizcatalogue.com"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2.wmf"/><Relationship Id="rId5" Type="http://schemas.openxmlformats.org/officeDocument/2006/relationships/oleObject" Target="../embeddings/oleObject2.bin"/><Relationship Id="rId6" Type="http://schemas.openxmlformats.org/officeDocument/2006/relationships/image" Target="../media/image73.wmf"/><Relationship Id="rId7" Type="http://schemas.openxmlformats.org/officeDocument/2006/relationships/oleObject" Target="../embeddings/oleObject3.bin"/><Relationship Id="rId8" Type="http://schemas.openxmlformats.org/officeDocument/2006/relationships/image" Target="../media/image74.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548680"/>
            <a:ext cx="446449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Course contents</a:t>
            </a:r>
          </a:p>
        </p:txBody>
      </p:sp>
      <p:graphicFrame>
        <p:nvGraphicFramePr>
          <p:cNvPr id="2" name="Table 1"/>
          <p:cNvGraphicFramePr>
            <a:graphicFrameLocks noGrp="1"/>
          </p:cNvGraphicFramePr>
          <p:nvPr>
            <p:extLst>
              <p:ext uri="{D42A27DB-BD31-4B8C-83A1-F6EECF244321}">
                <p14:modId xmlns:p14="http://schemas.microsoft.com/office/powerpoint/2010/main" val="2649288595"/>
              </p:ext>
            </p:extLst>
          </p:nvPr>
        </p:nvGraphicFramePr>
        <p:xfrm>
          <a:off x="23566" y="1700808"/>
          <a:ext cx="9120434" cy="4395156"/>
        </p:xfrm>
        <a:graphic>
          <a:graphicData uri="http://schemas.openxmlformats.org/drawingml/2006/table">
            <a:tbl>
              <a:tblPr/>
              <a:tblGrid>
                <a:gridCol w="2554942"/>
                <a:gridCol w="6565492"/>
              </a:tblGrid>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Weather Systems, Extreme Weather Phenomena, Forecast, In-situ monitoring networks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Weather Systems, Extreme Weather Phenomena, Forecast, In-situ monitoring networks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Greenhouse and Trace Gases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a:solidFill>
                            <a:srgbClr val="000000"/>
                          </a:solidFill>
                          <a:effectLst/>
                          <a:latin typeface="Calibri"/>
                        </a:rPr>
                        <a:t>Earth’s energy budget</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400" b="1" i="0" u="none" strike="noStrike">
                          <a:solidFill>
                            <a:srgbClr val="000000"/>
                          </a:solidFill>
                          <a:effectLst/>
                          <a:latin typeface="Calibri"/>
                        </a:rPr>
                        <a:t>Surface/atmospheric energy budget</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276954">
                <a:tc>
                  <a:txBody>
                    <a:bodyPr/>
                    <a:lstStyle/>
                    <a:p>
                      <a:pPr algn="l" fontAlgn="b"/>
                      <a:r>
                        <a:rPr lang="en-US" sz="1400" b="0" i="1" u="none" strike="noStrike">
                          <a:solidFill>
                            <a:srgbClr val="000000"/>
                          </a:solidFill>
                          <a:effectLst/>
                          <a:latin typeface="Calibri"/>
                        </a:rPr>
                        <a:t>The Ocean – Atmosphere – Land system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400" b="1" i="0" u="none" strike="noStrike">
                          <a:solidFill>
                            <a:srgbClr val="000000"/>
                          </a:solidFill>
                          <a:effectLst/>
                          <a:latin typeface="Calibri"/>
                        </a:rPr>
                        <a:t>Introductory lesson. General Circulation in the Atmosphere, Climate Zones. Part I</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76954">
                <a:tc>
                  <a:txBody>
                    <a:bodyPr/>
                    <a:lstStyle/>
                    <a:p>
                      <a:pPr algn="l" fontAlgn="b"/>
                      <a:r>
                        <a:rPr lang="en-US" sz="1400" b="0" i="1" u="none" strike="noStrike">
                          <a:solidFill>
                            <a:srgbClr val="000000"/>
                          </a:solidFill>
                          <a:effectLst/>
                          <a:latin typeface="Calibri"/>
                        </a:rPr>
                        <a:t>The Ocean – Atmosphere – Land system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400" b="1" i="0" u="none" strike="noStrike">
                          <a:solidFill>
                            <a:srgbClr val="000000"/>
                          </a:solidFill>
                          <a:effectLst/>
                          <a:latin typeface="Calibri"/>
                        </a:rPr>
                        <a:t>General Circulation in the Atmosphere, Climate Zones. Part II</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76954">
                <a:tc>
                  <a:txBody>
                    <a:bodyPr/>
                    <a:lstStyle/>
                    <a:p>
                      <a:pPr algn="l" fontAlgn="b"/>
                      <a:r>
                        <a:rPr lang="en-US" sz="1400" b="0" i="1" u="none" strike="noStrike">
                          <a:solidFill>
                            <a:srgbClr val="000000"/>
                          </a:solidFill>
                          <a:effectLst/>
                          <a:latin typeface="Calibri"/>
                        </a:rPr>
                        <a:t>The Ocean – Atmosphere – Land system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400" b="1" i="0" u="none" strike="noStrike">
                          <a:solidFill>
                            <a:srgbClr val="000000"/>
                          </a:solidFill>
                          <a:effectLst/>
                          <a:latin typeface="Calibri"/>
                        </a:rPr>
                        <a:t>Oceanic Currents, Thermohaline Circulation, Land Data Systems, Land-Atmosphere Interactions, Ocean-Atmosphere Interactions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76954">
                <a:tc>
                  <a:txBody>
                    <a:bodyPr/>
                    <a:lstStyle/>
                    <a:p>
                      <a:pPr algn="l" fontAlgn="b"/>
                      <a:r>
                        <a:rPr lang="en-US" sz="1400" b="0" i="1" u="none" strike="noStrike">
                          <a:solidFill>
                            <a:srgbClr val="000000"/>
                          </a:solidFill>
                          <a:effectLst/>
                          <a:latin typeface="Calibri"/>
                        </a:rPr>
                        <a:t>Earth’s natural cycles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r>
                        <a:rPr lang="en-US" sz="1400" b="1" i="0" u="none" strike="noStrike">
                          <a:solidFill>
                            <a:srgbClr val="000000"/>
                          </a:solidFill>
                          <a:effectLst/>
                          <a:latin typeface="Calibri"/>
                        </a:rPr>
                        <a:t>Βiogeochemical cycles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276954">
                <a:tc>
                  <a:txBody>
                    <a:bodyPr/>
                    <a:lstStyle/>
                    <a:p>
                      <a:pPr algn="l" fontAlgn="b"/>
                      <a:r>
                        <a:rPr lang="en-US" sz="1400" b="0" i="1" u="none" strike="noStrike">
                          <a:solidFill>
                            <a:srgbClr val="000000"/>
                          </a:solidFill>
                          <a:effectLst/>
                          <a:latin typeface="Calibri"/>
                        </a:rPr>
                        <a:t>The Ocean – Atmosphere – Land system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400" b="1" i="0" u="none" strike="noStrike">
                          <a:solidFill>
                            <a:srgbClr val="000000"/>
                          </a:solidFill>
                          <a:effectLst/>
                          <a:latin typeface="Calibri"/>
                        </a:rPr>
                        <a:t>Known Atmospheric Oscillations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Aerosol and Clouds, Global Warming and Dimming</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Desert dust cycle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a:solidFill>
                            <a:srgbClr val="000000"/>
                          </a:solidFill>
                          <a:effectLst/>
                          <a:latin typeface="Calibri"/>
                        </a:rPr>
                        <a:t>Exercise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6954">
                <a:tc>
                  <a:txBody>
                    <a:bodyPr/>
                    <a:lstStyle/>
                    <a:p>
                      <a:pPr algn="l" fontAlgn="b"/>
                      <a:r>
                        <a:rPr lang="en-US" sz="1400" b="0" i="1" u="none" strike="noStrike" dirty="0">
                          <a:solidFill>
                            <a:srgbClr val="000000"/>
                          </a:solidFill>
                          <a:effectLst/>
                          <a:latin typeface="Calibri"/>
                        </a:rPr>
                        <a:t>Weather and climate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400" b="1" i="0" u="none" strike="noStrike" dirty="0">
                          <a:solidFill>
                            <a:srgbClr val="000000"/>
                          </a:solidFill>
                          <a:effectLst/>
                          <a:latin typeface="Calibri"/>
                        </a:rPr>
                        <a:t>Past-Current-Future Climate, IPCC, Climate Variability, Climate Change, </a:t>
                      </a:r>
                      <a:r>
                        <a:rPr lang="en-US" sz="1400" b="1" i="0" u="none" strike="noStrike" dirty="0" err="1">
                          <a:solidFill>
                            <a:srgbClr val="000000"/>
                          </a:solidFill>
                          <a:effectLst/>
                          <a:latin typeface="Calibri"/>
                        </a:rPr>
                        <a:t>Anthro-pogenic</a:t>
                      </a:r>
                      <a:r>
                        <a:rPr lang="en-US" sz="1400" b="1" i="0" u="none" strike="noStrike" dirty="0">
                          <a:solidFill>
                            <a:srgbClr val="000000"/>
                          </a:solidFill>
                          <a:effectLst/>
                          <a:latin typeface="Calibri"/>
                        </a:rPr>
                        <a:t> and Natural Climate Cycles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395536" y="1555045"/>
            <a:ext cx="8424936" cy="707886"/>
          </a:xfrm>
          <a:prstGeom prst="rect">
            <a:avLst/>
          </a:prstGeom>
        </p:spPr>
        <p:txBody>
          <a:bodyPr wrap="square">
            <a:spAutoFit/>
          </a:bodyPr>
          <a:lstStyle/>
          <a:p>
            <a:r>
              <a:rPr lang="en-US" sz="2000" b="1" spc="-10" dirty="0">
                <a:solidFill>
                  <a:schemeClr val="tx1">
                    <a:lumMod val="65000"/>
                    <a:lumOff val="35000"/>
                  </a:schemeClr>
                </a:solidFill>
                <a:cs typeface="Calibri"/>
              </a:rPr>
              <a:t>The </a:t>
            </a:r>
            <a:r>
              <a:rPr lang="en-US" sz="2000" b="1" spc="-5" dirty="0">
                <a:solidFill>
                  <a:schemeClr val="tx1">
                    <a:lumMod val="65000"/>
                    <a:lumOff val="35000"/>
                  </a:schemeClr>
                </a:solidFill>
                <a:cs typeface="Calibri"/>
              </a:rPr>
              <a:t>15 </a:t>
            </a:r>
            <a:r>
              <a:rPr lang="en-US" sz="2000" b="1" spc="-10" dirty="0">
                <a:solidFill>
                  <a:schemeClr val="tx1">
                    <a:lumMod val="65000"/>
                    <a:lumOff val="35000"/>
                  </a:schemeClr>
                </a:solidFill>
                <a:cs typeface="Calibri"/>
              </a:rPr>
              <a:t>November 2017 </a:t>
            </a:r>
            <a:r>
              <a:rPr lang="en-US" sz="2000" b="1" spc="-5" dirty="0">
                <a:solidFill>
                  <a:schemeClr val="tx1">
                    <a:lumMod val="65000"/>
                    <a:lumOff val="35000"/>
                  </a:schemeClr>
                </a:solidFill>
                <a:cs typeface="Calibri"/>
              </a:rPr>
              <a:t>flash-flood &amp; </a:t>
            </a:r>
            <a:r>
              <a:rPr lang="en-US" sz="2000" b="1" spc="-10" dirty="0">
                <a:solidFill>
                  <a:schemeClr val="tx1">
                    <a:lumMod val="65000"/>
                    <a:lumOff val="35000"/>
                  </a:schemeClr>
                </a:solidFill>
                <a:cs typeface="Calibri"/>
              </a:rPr>
              <a:t>mass  movement </a:t>
            </a:r>
            <a:r>
              <a:rPr lang="en-US" sz="2000" b="1" spc="-5" dirty="0">
                <a:solidFill>
                  <a:schemeClr val="tx1">
                    <a:lumMod val="65000"/>
                    <a:lumOff val="35000"/>
                  </a:schemeClr>
                </a:solidFill>
                <a:cs typeface="Calibri"/>
              </a:rPr>
              <a:t>in </a:t>
            </a:r>
            <a:r>
              <a:rPr lang="en-US" sz="2000" b="1" spc="-70" dirty="0">
                <a:solidFill>
                  <a:schemeClr val="tx1">
                    <a:lumMod val="65000"/>
                    <a:lumOff val="35000"/>
                  </a:schemeClr>
                </a:solidFill>
                <a:cs typeface="Calibri"/>
              </a:rPr>
              <a:t>W. </a:t>
            </a:r>
            <a:r>
              <a:rPr lang="en-US" sz="2000" b="1" spc="-15" dirty="0">
                <a:solidFill>
                  <a:schemeClr val="tx1">
                    <a:lumMod val="65000"/>
                    <a:lumOff val="35000"/>
                  </a:schemeClr>
                </a:solidFill>
                <a:cs typeface="Calibri"/>
              </a:rPr>
              <a:t>Attica, </a:t>
            </a:r>
            <a:r>
              <a:rPr lang="en-US" sz="2000" b="1" spc="-10" dirty="0">
                <a:solidFill>
                  <a:schemeClr val="tx1">
                    <a:lumMod val="65000"/>
                    <a:lumOff val="35000"/>
                  </a:schemeClr>
                </a:solidFill>
                <a:cs typeface="Calibri"/>
              </a:rPr>
              <a:t>24 </a:t>
            </a:r>
            <a:r>
              <a:rPr lang="en-US" sz="2000" b="1" spc="-5" dirty="0">
                <a:solidFill>
                  <a:schemeClr val="tx1">
                    <a:lumMod val="65000"/>
                    <a:lumOff val="35000"/>
                  </a:schemeClr>
                </a:solidFill>
                <a:cs typeface="Calibri"/>
              </a:rPr>
              <a:t>dead and  </a:t>
            </a:r>
            <a:r>
              <a:rPr lang="en-US" sz="2000" b="1" spc="-10" dirty="0">
                <a:solidFill>
                  <a:schemeClr val="tx1">
                    <a:lumMod val="65000"/>
                    <a:lumOff val="35000"/>
                  </a:schemeClr>
                </a:solidFill>
                <a:cs typeface="Calibri"/>
              </a:rPr>
              <a:t>considerable property</a:t>
            </a:r>
            <a:r>
              <a:rPr lang="en-US" sz="2000" b="1" spc="65" dirty="0">
                <a:solidFill>
                  <a:schemeClr val="tx1">
                    <a:lumMod val="65000"/>
                    <a:lumOff val="35000"/>
                  </a:schemeClr>
                </a:solidFill>
                <a:cs typeface="Calibri"/>
              </a:rPr>
              <a:t> </a:t>
            </a:r>
            <a:r>
              <a:rPr lang="en-US" sz="2000" b="1" spc="-5" dirty="0" smtClean="0">
                <a:solidFill>
                  <a:schemeClr val="tx1">
                    <a:lumMod val="65000"/>
                    <a:lumOff val="35000"/>
                  </a:schemeClr>
                </a:solidFill>
                <a:cs typeface="Calibri"/>
              </a:rPr>
              <a:t>losses</a:t>
            </a:r>
            <a:endParaRPr lang="en-US" sz="2000" dirty="0">
              <a:solidFill>
                <a:schemeClr val="tx1">
                  <a:lumMod val="65000"/>
                  <a:lumOff val="35000"/>
                </a:schemeClr>
              </a:solidFill>
              <a:cs typeface="Calibri"/>
            </a:endParaRPr>
          </a:p>
        </p:txBody>
      </p:sp>
      <p:sp>
        <p:nvSpPr>
          <p:cNvPr id="5" name="object 2"/>
          <p:cNvSpPr/>
          <p:nvPr/>
        </p:nvSpPr>
        <p:spPr>
          <a:xfrm>
            <a:off x="467544" y="2564904"/>
            <a:ext cx="6984776" cy="388843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975616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l="26785" t="24667" r="23096" b="12286"/>
          <a:stretch>
            <a:fillRect/>
          </a:stretch>
        </p:blipFill>
        <p:spPr bwMode="auto">
          <a:xfrm>
            <a:off x="1589088" y="731838"/>
            <a:ext cx="6611937"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1733550" y="7620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b="1"/>
              <a:t>16</a:t>
            </a:r>
            <a:r>
              <a:rPr lang="el-GR" sz="1800" b="1"/>
              <a:t> </a:t>
            </a:r>
            <a:r>
              <a:rPr lang="en-US" sz="1800" b="1"/>
              <a:t>km</a:t>
            </a:r>
          </a:p>
        </p:txBody>
      </p:sp>
      <p:sp>
        <p:nvSpPr>
          <p:cNvPr id="5" name="TextBox 7"/>
          <p:cNvSpPr txBox="1">
            <a:spLocks noChangeArrowheads="1"/>
          </p:cNvSpPr>
          <p:nvPr/>
        </p:nvSpPr>
        <p:spPr bwMode="auto">
          <a:xfrm>
            <a:off x="1733550" y="3349625"/>
            <a:ext cx="904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l-GR" sz="1800" b="1"/>
              <a:t>25 </a:t>
            </a:r>
            <a:r>
              <a:rPr lang="en-US" sz="1800" b="1"/>
              <a:t>km</a:t>
            </a:r>
          </a:p>
        </p:txBody>
      </p:sp>
      <p:sp>
        <p:nvSpPr>
          <p:cNvPr id="6" name="TextBox 8"/>
          <p:cNvSpPr txBox="1">
            <a:spLocks noChangeArrowheads="1"/>
          </p:cNvSpPr>
          <p:nvPr/>
        </p:nvSpPr>
        <p:spPr bwMode="auto">
          <a:xfrm>
            <a:off x="4875213" y="747713"/>
            <a:ext cx="906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b="1"/>
              <a:t>32</a:t>
            </a:r>
            <a:r>
              <a:rPr lang="el-GR" sz="1800" b="1"/>
              <a:t> </a:t>
            </a:r>
            <a:r>
              <a:rPr lang="en-US" sz="1800" b="1"/>
              <a:t>km</a:t>
            </a:r>
          </a:p>
        </p:txBody>
      </p:sp>
      <p:sp>
        <p:nvSpPr>
          <p:cNvPr id="7" name="TextBox 9"/>
          <p:cNvSpPr txBox="1">
            <a:spLocks noChangeArrowheads="1"/>
          </p:cNvSpPr>
          <p:nvPr/>
        </p:nvSpPr>
        <p:spPr bwMode="auto">
          <a:xfrm>
            <a:off x="4846638" y="3335338"/>
            <a:ext cx="906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b="1"/>
              <a:t>65</a:t>
            </a:r>
            <a:r>
              <a:rPr lang="el-GR" sz="1800" b="1"/>
              <a:t> </a:t>
            </a:r>
            <a:r>
              <a:rPr lang="en-US" sz="1800" b="1"/>
              <a:t>km</a:t>
            </a:r>
          </a:p>
        </p:txBody>
      </p:sp>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descr="Εικόνα"/>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7729" y="1558925"/>
            <a:ext cx="493077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Chios-D03.png" descr="Chios-D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00808"/>
            <a:ext cx="4777016"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43072349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ALMET\MODEL DYNAMICS\3dcub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80728"/>
            <a:ext cx="4572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Vertical coordinates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4716016" y="1124744"/>
            <a:ext cx="4464496" cy="540060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i="1" dirty="0" smtClean="0"/>
              <a:t>Vertical</a:t>
            </a:r>
            <a:r>
              <a:rPr lang="en-US" sz="2000" dirty="0" smtClean="0"/>
              <a:t> resolution: </a:t>
            </a:r>
            <a:r>
              <a:rPr lang="en-US" sz="2000" b="0" dirty="0" smtClean="0"/>
              <a:t>certain </a:t>
            </a:r>
            <a:r>
              <a:rPr lang="en-US" sz="2000" b="0" dirty="0"/>
              <a:t>atmospheric processes are usually confined to specific vertical regions of the </a:t>
            </a:r>
            <a:r>
              <a:rPr lang="en-US" sz="2000" b="0" dirty="0" smtClean="0"/>
              <a:t>atmosphere.</a:t>
            </a:r>
          </a:p>
          <a:p>
            <a:endParaRPr lang="en-US" sz="2000" b="0" dirty="0" smtClean="0"/>
          </a:p>
          <a:p>
            <a:r>
              <a:rPr lang="en-US" sz="2000" b="0" dirty="0" smtClean="0"/>
              <a:t>We place </a:t>
            </a:r>
            <a:r>
              <a:rPr lang="en-US" sz="2000" b="0" dirty="0"/>
              <a:t>the highest vertical resolution where it is needed </a:t>
            </a:r>
            <a:r>
              <a:rPr lang="en-US" sz="2000" b="0" dirty="0" smtClean="0"/>
              <a:t>most: vertical </a:t>
            </a:r>
            <a:r>
              <a:rPr lang="en-US" sz="2000" b="0" dirty="0"/>
              <a:t>resolution must be quite fine </a:t>
            </a:r>
            <a:r>
              <a:rPr lang="en-US" sz="2000" b="0" dirty="0" smtClean="0"/>
              <a:t>(~ </a:t>
            </a:r>
            <a:r>
              <a:rPr lang="en-US" sz="2000" b="0" dirty="0"/>
              <a:t>few </a:t>
            </a:r>
            <a:r>
              <a:rPr lang="en-US" sz="2000" b="0" dirty="0" err="1"/>
              <a:t>millibars</a:t>
            </a:r>
            <a:r>
              <a:rPr lang="en-US" sz="2000" b="0" dirty="0"/>
              <a:t>) near the earth's surface. This allows the model to capture the transfer of heat and moisture into the boundary layer produced by daytime surface heating. This same detailed resolution is not necessary in the middle troposphere (~ 600 to 300 </a:t>
            </a:r>
            <a:r>
              <a:rPr lang="en-US" sz="2000" b="0" dirty="0" err="1"/>
              <a:t>mb</a:t>
            </a:r>
            <a:r>
              <a:rPr lang="en-US" sz="2000" b="0" dirty="0"/>
              <a:t>), although an increase in resolution is necessary near and below the </a:t>
            </a:r>
            <a:r>
              <a:rPr lang="en-US" sz="2000" b="0" dirty="0" err="1"/>
              <a:t>tropopause</a:t>
            </a:r>
            <a:r>
              <a:rPr lang="en-US" sz="2000" b="0" dirty="0"/>
              <a:t> to predict the jet stream accurately. </a:t>
            </a:r>
            <a:endParaRPr lang="en-US" sz="2000" b="0" dirty="0" smtClean="0"/>
          </a:p>
          <a:p>
            <a:pPr marL="342900" indent="-342900">
              <a:buFont typeface="Arial"/>
              <a:buChar char="•"/>
            </a:pPr>
            <a:endParaRPr kumimoji="0" lang="en-US" sz="2000" b="0"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4" name="Picture 3"/>
          <p:cNvPicPr>
            <a:picLocks noChangeAspect="1"/>
          </p:cNvPicPr>
          <p:nvPr/>
        </p:nvPicPr>
        <p:blipFill>
          <a:blip r:embed="rId2"/>
          <a:stretch>
            <a:fillRect/>
          </a:stretch>
        </p:blipFill>
        <p:spPr>
          <a:xfrm>
            <a:off x="11236" y="1124744"/>
            <a:ext cx="4434177" cy="2520280"/>
          </a:xfrm>
          <a:prstGeom prst="rect">
            <a:avLst/>
          </a:prstGeom>
        </p:spPr>
      </p:pic>
      <p:pic>
        <p:nvPicPr>
          <p:cNvPr id="5" name="Picture 4"/>
          <p:cNvPicPr>
            <a:picLocks noChangeAspect="1"/>
          </p:cNvPicPr>
          <p:nvPr/>
        </p:nvPicPr>
        <p:blipFill>
          <a:blip r:embed="rId3"/>
          <a:stretch>
            <a:fillRect/>
          </a:stretch>
        </p:blipFill>
        <p:spPr>
          <a:xfrm>
            <a:off x="107504" y="3717032"/>
            <a:ext cx="4176464" cy="2966360"/>
          </a:xfrm>
          <a:prstGeom prst="rect">
            <a:avLst/>
          </a:prstGeom>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Vertical coordinates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5508104" y="1340768"/>
            <a:ext cx="3456384" cy="51125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dirty="0"/>
              <a:t>S</a:t>
            </a:r>
            <a:r>
              <a:rPr lang="en-US" sz="2000" dirty="0" smtClean="0"/>
              <a:t>igma </a:t>
            </a:r>
            <a:r>
              <a:rPr lang="en-US" sz="2000" dirty="0"/>
              <a:t>coordinate </a:t>
            </a:r>
            <a:r>
              <a:rPr lang="en-US" sz="2000" dirty="0" smtClean="0"/>
              <a:t>system:</a:t>
            </a:r>
            <a:r>
              <a:rPr lang="en-US" sz="2000" b="0" dirty="0" smtClean="0"/>
              <a:t> </a:t>
            </a:r>
            <a:r>
              <a:rPr lang="en-US" sz="2000" b="0" dirty="0"/>
              <a:t>the bottom and top are defined to be those levels where vertical motions are negligible. The bottom is near the earth’s surface ( = 1.0) while the top is set to a very small pressure value where vertical motion is assumed to be negligible ( = 0.0).  Thus, near the surface, sigma layers closely mimic terrain, while aloft, layers with low sigma values flatten out and become nearly horizontal. </a:t>
            </a:r>
            <a:endParaRPr kumimoji="0" lang="en-US" sz="2000" b="0" i="0" u="none" strike="noStrike" kern="1200" cap="none" spc="0" normalizeH="0" baseline="0" noProof="0" dirty="0" smtClean="0">
              <a:ln>
                <a:noFill/>
              </a:ln>
              <a:solidFill>
                <a:schemeClr val="tx1">
                  <a:tint val="75000"/>
                </a:schemeClr>
              </a:solidFill>
              <a:effectLst/>
              <a:uLnTx/>
              <a:uFillTx/>
              <a:ea typeface="+mj-ea"/>
              <a:cs typeface="+mj-cs"/>
            </a:endParaRPr>
          </a:p>
        </p:txBody>
      </p:sp>
      <p:graphicFrame>
        <p:nvGraphicFramePr>
          <p:cNvPr id="6" name="Object 0"/>
          <p:cNvGraphicFramePr>
            <a:graphicFrameLocks noChangeAspect="1"/>
          </p:cNvGraphicFramePr>
          <p:nvPr>
            <p:extLst>
              <p:ext uri="{D42A27DB-BD31-4B8C-83A1-F6EECF244321}">
                <p14:modId xmlns:p14="http://schemas.microsoft.com/office/powerpoint/2010/main" val="3042095782"/>
              </p:ext>
            </p:extLst>
          </p:nvPr>
        </p:nvGraphicFramePr>
        <p:xfrm>
          <a:off x="1475656" y="5085184"/>
          <a:ext cx="2328372" cy="1080120"/>
        </p:xfrm>
        <a:graphic>
          <a:graphicData uri="http://schemas.openxmlformats.org/presentationml/2006/ole">
            <mc:AlternateContent xmlns:mc="http://schemas.openxmlformats.org/markup-compatibility/2006">
              <mc:Choice xmlns:v="urn:schemas-microsoft-com:vml" Requires="v">
                <p:oleObj spid="_x0000_s9295" name="Εξίσωση" r:id="rId3" imgW="1028520" imgH="482400" progId="Equation.3">
                  <p:embed/>
                </p:oleObj>
              </mc:Choice>
              <mc:Fallback>
                <p:oleObj name="Εξίσωση" r:id="rId3" imgW="102852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085184"/>
                        <a:ext cx="2328372" cy="1080120"/>
                      </a:xfrm>
                      <a:prstGeom prst="rect">
                        <a:avLst/>
                      </a:prstGeom>
                      <a:noFill/>
                      <a:ln>
                        <a:noFill/>
                      </a:ln>
                      <a:extLst/>
                    </p:spPr>
                  </p:pic>
                </p:oleObj>
              </mc:Fallback>
            </mc:AlternateContent>
          </a:graphicData>
        </a:graphic>
      </p:graphicFrame>
      <p:pic>
        <p:nvPicPr>
          <p:cNvPr id="7" name="Picture 2" descr="D:\CALMET\MODEL DYNAMICS\sigmoun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68760"/>
            <a:ext cx="5465131"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54796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Physical </a:t>
            </a:r>
            <a:r>
              <a:rPr lang="en-US" sz="3200" b="0" dirty="0" err="1" smtClean="0"/>
              <a:t>Parametrisations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467544" y="1268760"/>
            <a:ext cx="7992888" cy="439248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a:t>NWP models </a:t>
            </a:r>
            <a:r>
              <a:rPr lang="en-US" sz="2000" dirty="0"/>
              <a:t>cannot resolve</a:t>
            </a:r>
            <a:r>
              <a:rPr lang="en-US" sz="2000" b="0" dirty="0"/>
              <a:t> features and/or processes that occur within the confines of a single grid </a:t>
            </a:r>
            <a:r>
              <a:rPr lang="en-US" sz="2000" b="0" dirty="0" smtClean="0"/>
              <a:t>box: Thus</a:t>
            </a:r>
            <a:r>
              <a:rPr lang="en-US" sz="2000" b="0" dirty="0"/>
              <a:t>, even </a:t>
            </a:r>
            <a:r>
              <a:rPr lang="en-US" sz="2000" b="0" dirty="0" err="1"/>
              <a:t>mesoscale</a:t>
            </a:r>
            <a:r>
              <a:rPr lang="en-US" sz="2000" b="0" dirty="0"/>
              <a:t> models cannot resolve local flows, swirls, or obstacles. </a:t>
            </a:r>
            <a:endParaRPr lang="en-US" sz="2000" b="0" dirty="0" smtClean="0"/>
          </a:p>
          <a:p>
            <a:endParaRPr lang="en-US" sz="2000" b="0" dirty="0"/>
          </a:p>
          <a:p>
            <a:r>
              <a:rPr lang="en-US" sz="2000" b="0" dirty="0" smtClean="0"/>
              <a:t>The </a:t>
            </a:r>
            <a:r>
              <a:rPr lang="en-US" sz="2000" b="0" dirty="0"/>
              <a:t>method of accounting for such effects, without directly calculating them, is called </a:t>
            </a:r>
            <a:r>
              <a:rPr lang="en-US" sz="2400" dirty="0"/>
              <a:t>parameterization</a:t>
            </a:r>
            <a:r>
              <a:rPr lang="en-US" sz="2000" b="0" dirty="0"/>
              <a:t>. Another way to think of parameterization is modeling the </a:t>
            </a:r>
            <a:r>
              <a:rPr lang="en-US" sz="2000" b="0" i="1" dirty="0"/>
              <a:t>effects</a:t>
            </a:r>
            <a:r>
              <a:rPr lang="en-US" sz="2000" b="0" dirty="0"/>
              <a:t> of a process (emulation) rather than modeling the process itself (simulation).</a:t>
            </a:r>
          </a:p>
        </p:txBody>
      </p:sp>
    </p:spTree>
    <p:extLst>
      <p:ext uri="{BB962C8B-B14F-4D97-AF65-F5344CB8AC3E}">
        <p14:creationId xmlns:p14="http://schemas.microsoft.com/office/powerpoint/2010/main" val="13079727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Physical </a:t>
            </a:r>
            <a:r>
              <a:rPr lang="en-US" sz="3200" b="0" dirty="0" err="1" smtClean="0"/>
              <a:t>Parametrisations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4" name="Picture 3"/>
          <p:cNvPicPr>
            <a:picLocks noChangeAspect="1"/>
          </p:cNvPicPr>
          <p:nvPr/>
        </p:nvPicPr>
        <p:blipFill>
          <a:blip r:embed="rId2"/>
          <a:stretch>
            <a:fillRect/>
          </a:stretch>
        </p:blipFill>
        <p:spPr>
          <a:xfrm>
            <a:off x="1187624" y="1268760"/>
            <a:ext cx="6845437" cy="4807832"/>
          </a:xfrm>
          <a:prstGeom prst="rect">
            <a:avLst/>
          </a:prstGeom>
        </p:spPr>
      </p:pic>
    </p:spTree>
    <p:extLst>
      <p:ext uri="{BB962C8B-B14F-4D97-AF65-F5344CB8AC3E}">
        <p14:creationId xmlns:p14="http://schemas.microsoft.com/office/powerpoint/2010/main" val="207604191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Physical </a:t>
            </a:r>
            <a:r>
              <a:rPr lang="en-US" sz="3200" b="0" dirty="0" err="1" smtClean="0"/>
              <a:t>Parametrisations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3" name="Picture 2"/>
          <p:cNvPicPr>
            <a:picLocks noChangeAspect="1"/>
          </p:cNvPicPr>
          <p:nvPr/>
        </p:nvPicPr>
        <p:blipFill>
          <a:blip r:embed="rId2"/>
          <a:stretch>
            <a:fillRect/>
          </a:stretch>
        </p:blipFill>
        <p:spPr>
          <a:xfrm>
            <a:off x="611560" y="1124743"/>
            <a:ext cx="8208912" cy="5284707"/>
          </a:xfrm>
          <a:prstGeom prst="rect">
            <a:avLst/>
          </a:prstGeom>
        </p:spPr>
      </p:pic>
    </p:spTree>
    <p:extLst>
      <p:ext uri="{BB962C8B-B14F-4D97-AF65-F5344CB8AC3E}">
        <p14:creationId xmlns:p14="http://schemas.microsoft.com/office/powerpoint/2010/main" val="251705718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a:t>Numerical Errors &amp; Instability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4401205"/>
          </a:xfrm>
          <a:prstGeom prst="rect">
            <a:avLst/>
          </a:prstGeom>
          <a:noFill/>
        </p:spPr>
        <p:txBody>
          <a:bodyPr wrap="square" rtlCol="0">
            <a:spAutoFit/>
          </a:bodyPr>
          <a:lstStyle/>
          <a:p>
            <a:r>
              <a:rPr lang="en-US" sz="2000" b="1" dirty="0">
                <a:solidFill>
                  <a:srgbClr val="7F7F7F"/>
                </a:solidFill>
              </a:rPr>
              <a:t>Round-off error </a:t>
            </a:r>
            <a:r>
              <a:rPr lang="en-US" sz="2000" dirty="0">
                <a:solidFill>
                  <a:srgbClr val="7F7F7F"/>
                </a:solidFill>
              </a:rPr>
              <a:t>exists because computers </a:t>
            </a:r>
            <a:r>
              <a:rPr lang="en-US" sz="2000" dirty="0" smtClean="0">
                <a:solidFill>
                  <a:srgbClr val="7F7F7F"/>
                </a:solidFill>
              </a:rPr>
              <a:t>represent numbers </a:t>
            </a:r>
            <a:r>
              <a:rPr lang="en-US" sz="2000" dirty="0">
                <a:solidFill>
                  <a:srgbClr val="7F7F7F"/>
                </a:solidFill>
              </a:rPr>
              <a:t>by a limited number of binary </a:t>
            </a:r>
            <a:r>
              <a:rPr lang="en-US" sz="2000" dirty="0" smtClean="0">
                <a:solidFill>
                  <a:srgbClr val="7F7F7F"/>
                </a:solidFill>
              </a:rPr>
              <a:t>bits (</a:t>
            </a:r>
            <a:r>
              <a:rPr lang="en-US" sz="2000" dirty="0">
                <a:solidFill>
                  <a:srgbClr val="7F7F7F"/>
                </a:solidFill>
              </a:rPr>
              <a:t>e.g., 32, 64, 128 bits). As a result, </a:t>
            </a:r>
            <a:r>
              <a:rPr lang="en-US" sz="2000" dirty="0">
                <a:solidFill>
                  <a:srgbClr val="FF6600"/>
                </a:solidFill>
              </a:rPr>
              <a:t>some real </a:t>
            </a:r>
            <a:r>
              <a:rPr lang="en-US" sz="2000" dirty="0" smtClean="0">
                <a:solidFill>
                  <a:srgbClr val="FF6600"/>
                </a:solidFill>
              </a:rPr>
              <a:t>decimal numbers </a:t>
            </a:r>
            <a:r>
              <a:rPr lang="en-US" sz="2000" dirty="0">
                <a:solidFill>
                  <a:srgbClr val="FF6600"/>
                </a:solidFill>
              </a:rPr>
              <a:t>can be only approximately represented </a:t>
            </a:r>
            <a:r>
              <a:rPr lang="en-US" sz="2000" dirty="0" smtClean="0">
                <a:solidFill>
                  <a:srgbClr val="FF6600"/>
                </a:solidFill>
              </a:rPr>
              <a:t>in the </a:t>
            </a:r>
            <a:r>
              <a:rPr lang="en-US" sz="2000" dirty="0">
                <a:solidFill>
                  <a:srgbClr val="FF6600"/>
                </a:solidFill>
              </a:rPr>
              <a:t>computer</a:t>
            </a:r>
            <a:r>
              <a:rPr lang="en-US" sz="2000" dirty="0" smtClean="0">
                <a:solidFill>
                  <a:srgbClr val="7F7F7F"/>
                </a:solidFill>
              </a:rPr>
              <a:t>.</a:t>
            </a:r>
          </a:p>
          <a:p>
            <a:r>
              <a:rPr lang="en-US" sz="2000" dirty="0" smtClean="0">
                <a:solidFill>
                  <a:srgbClr val="7F7F7F"/>
                </a:solidFill>
              </a:rPr>
              <a:t>Namely</a:t>
            </a:r>
            <a:r>
              <a:rPr lang="en-US" sz="2000" dirty="0">
                <a:solidFill>
                  <a:srgbClr val="7F7F7F"/>
                </a:solidFill>
              </a:rPr>
              <a:t>, the slight error between decimal and </a:t>
            </a:r>
            <a:r>
              <a:rPr lang="en-US" sz="2000" dirty="0" smtClean="0">
                <a:solidFill>
                  <a:srgbClr val="7F7F7F"/>
                </a:solidFill>
              </a:rPr>
              <a:t>binary representations </a:t>
            </a:r>
            <a:r>
              <a:rPr lang="en-US" sz="2000" dirty="0">
                <a:solidFill>
                  <a:srgbClr val="7F7F7F"/>
                </a:solidFill>
              </a:rPr>
              <a:t>of a number can accumulate, </a:t>
            </a:r>
            <a:r>
              <a:rPr lang="en-US" sz="2000" dirty="0" smtClean="0">
                <a:solidFill>
                  <a:srgbClr val="7F7F7F"/>
                </a:solidFill>
              </a:rPr>
              <a:t>or can </a:t>
            </a:r>
            <a:r>
              <a:rPr lang="en-US" sz="2000" dirty="0">
                <a:solidFill>
                  <a:srgbClr val="7F7F7F"/>
                </a:solidFill>
              </a:rPr>
              <a:t>cause unexpected outcomes of conditional </a:t>
            </a:r>
            <a:r>
              <a:rPr lang="en-US" sz="2000" dirty="0" smtClean="0">
                <a:solidFill>
                  <a:srgbClr val="7F7F7F"/>
                </a:solidFill>
              </a:rPr>
              <a:t>tests.</a:t>
            </a:r>
          </a:p>
          <a:p>
            <a:endParaRPr lang="en-US" sz="2000" dirty="0" smtClean="0">
              <a:solidFill>
                <a:srgbClr val="7F7F7F"/>
              </a:solidFill>
            </a:endParaRPr>
          </a:p>
          <a:p>
            <a:r>
              <a:rPr lang="en-US" sz="2000" b="1" dirty="0">
                <a:solidFill>
                  <a:srgbClr val="7F7F7F"/>
                </a:solidFill>
              </a:rPr>
              <a:t>Truncation error </a:t>
            </a:r>
            <a:r>
              <a:rPr lang="en-US" sz="2000" dirty="0" smtClean="0">
                <a:solidFill>
                  <a:srgbClr val="7F7F7F"/>
                </a:solidFill>
              </a:rPr>
              <a:t>refers </a:t>
            </a:r>
            <a:r>
              <a:rPr lang="en-US" sz="2000" dirty="0">
                <a:solidFill>
                  <a:srgbClr val="7F7F7F"/>
                </a:solidFill>
              </a:rPr>
              <a:t>to the neglect (i.e., truncation) of </a:t>
            </a:r>
            <a:r>
              <a:rPr lang="en-US" sz="2000" dirty="0">
                <a:solidFill>
                  <a:srgbClr val="FF6600"/>
                </a:solidFill>
              </a:rPr>
              <a:t>higher-</a:t>
            </a:r>
            <a:r>
              <a:rPr lang="en-US" sz="2000" dirty="0" smtClean="0">
                <a:solidFill>
                  <a:srgbClr val="FF6600"/>
                </a:solidFill>
              </a:rPr>
              <a:t>order terms </a:t>
            </a:r>
            <a:r>
              <a:rPr lang="en-US" sz="2000" dirty="0">
                <a:solidFill>
                  <a:srgbClr val="FF6600"/>
                </a:solidFill>
              </a:rPr>
              <a:t>in a Taylor series approximation to local gradients</a:t>
            </a:r>
            <a:r>
              <a:rPr lang="en-US" sz="2000" dirty="0" smtClean="0">
                <a:solidFill>
                  <a:srgbClr val="FF6600"/>
                </a:solidFill>
              </a:rPr>
              <a:t>.</a:t>
            </a:r>
            <a:r>
              <a:rPr lang="en-US" sz="2000" dirty="0" smtClean="0">
                <a:solidFill>
                  <a:srgbClr val="7F7F7F"/>
                </a:solidFill>
              </a:rPr>
              <a:t> </a:t>
            </a:r>
            <a:r>
              <a:rPr lang="en-US" sz="2000" dirty="0">
                <a:solidFill>
                  <a:srgbClr val="7F7F7F"/>
                </a:solidFill>
              </a:rPr>
              <a:t>In NWP, time and space </a:t>
            </a:r>
            <a:r>
              <a:rPr lang="en-US" sz="2000" dirty="0" smtClean="0">
                <a:solidFill>
                  <a:srgbClr val="7F7F7F"/>
                </a:solidFill>
              </a:rPr>
              <a:t>difference schemes </a:t>
            </a:r>
            <a:r>
              <a:rPr lang="en-US" sz="2000" dirty="0">
                <a:solidFill>
                  <a:srgbClr val="7F7F7F"/>
                </a:solidFill>
              </a:rPr>
              <a:t>are chosen as a compromise between </a:t>
            </a:r>
            <a:r>
              <a:rPr lang="en-US" sz="2000" dirty="0" smtClean="0">
                <a:solidFill>
                  <a:srgbClr val="7F7F7F"/>
                </a:solidFill>
              </a:rPr>
              <a:t>accuracy and </a:t>
            </a:r>
            <a:r>
              <a:rPr lang="en-US" sz="2000" dirty="0">
                <a:solidFill>
                  <a:srgbClr val="7F7F7F"/>
                </a:solidFill>
              </a:rPr>
              <a:t>speed</a:t>
            </a:r>
            <a:r>
              <a:rPr lang="en-US" sz="2000" dirty="0" smtClean="0">
                <a:solidFill>
                  <a:srgbClr val="7F7F7F"/>
                </a:solidFill>
              </a:rPr>
              <a:t>.</a:t>
            </a:r>
          </a:p>
          <a:p>
            <a:endParaRPr lang="en-US" sz="2000" dirty="0">
              <a:solidFill>
                <a:srgbClr val="7F7F7F"/>
              </a:solidFill>
            </a:endParaRPr>
          </a:p>
          <a:p>
            <a:r>
              <a:rPr lang="en-US" sz="2000" b="1" dirty="0">
                <a:solidFill>
                  <a:srgbClr val="7F7F7F"/>
                </a:solidFill>
              </a:rPr>
              <a:t>Numerical instability </a:t>
            </a:r>
            <a:r>
              <a:rPr lang="en-US" sz="2000" dirty="0">
                <a:solidFill>
                  <a:srgbClr val="7F7F7F"/>
                </a:solidFill>
              </a:rPr>
              <a:t>causes forecasts to </a:t>
            </a:r>
            <a:r>
              <a:rPr lang="en-US" sz="2000" dirty="0" smtClean="0">
                <a:solidFill>
                  <a:srgbClr val="7F7F7F"/>
                </a:solidFill>
              </a:rPr>
              <a:t>blow up</a:t>
            </a:r>
            <a:r>
              <a:rPr lang="en-US" sz="2000" dirty="0">
                <a:solidFill>
                  <a:srgbClr val="7F7F7F"/>
                </a:solidFill>
              </a:rPr>
              <a:t>. Namely, the numerical </a:t>
            </a:r>
            <a:r>
              <a:rPr lang="en-US" sz="2000" dirty="0">
                <a:solidFill>
                  <a:srgbClr val="FF6600"/>
                </a:solidFill>
              </a:rPr>
              <a:t>solution rapidly </a:t>
            </a:r>
            <a:r>
              <a:rPr lang="en-US" sz="2000" dirty="0" smtClean="0">
                <a:solidFill>
                  <a:srgbClr val="FF6600"/>
                </a:solidFill>
              </a:rPr>
              <a:t>diverges from </a:t>
            </a:r>
            <a:r>
              <a:rPr lang="en-US" sz="2000" dirty="0">
                <a:solidFill>
                  <a:srgbClr val="FF6600"/>
                </a:solidFill>
              </a:rPr>
              <a:t>the true solution, can have incorrect sign, </a:t>
            </a:r>
            <a:r>
              <a:rPr lang="en-US" sz="2000" dirty="0" smtClean="0">
                <a:solidFill>
                  <a:srgbClr val="FF6600"/>
                </a:solidFill>
              </a:rPr>
              <a:t>and can </a:t>
            </a:r>
            <a:r>
              <a:rPr lang="en-US" sz="2000" dirty="0">
                <a:solidFill>
                  <a:srgbClr val="FF6600"/>
                </a:solidFill>
              </a:rPr>
              <a:t>approach unphysical values</a:t>
            </a:r>
            <a:r>
              <a:rPr lang="en-US" sz="2000" dirty="0">
                <a:solidFill>
                  <a:srgbClr val="7F7F7F"/>
                </a:solidFill>
              </a:rPr>
              <a:t> (</a:t>
            </a:r>
            <a:r>
              <a:rPr lang="en-US" sz="2000" dirty="0" err="1">
                <a:solidFill>
                  <a:srgbClr val="7F7F7F"/>
                </a:solidFill>
              </a:rPr>
              <a:t>Å</a:t>
            </a:r>
            <a:r>
              <a:rPr lang="en-US" sz="2000" dirty="0">
                <a:solidFill>
                  <a:srgbClr val="7F7F7F"/>
                </a:solidFill>
              </a:rPr>
              <a:t>}∞). Truncation </a:t>
            </a:r>
            <a:r>
              <a:rPr lang="en-US" sz="2000" dirty="0" smtClean="0">
                <a:solidFill>
                  <a:srgbClr val="7F7F7F"/>
                </a:solidFill>
              </a:rPr>
              <a:t>error is </a:t>
            </a:r>
            <a:r>
              <a:rPr lang="en-US" sz="2000" dirty="0">
                <a:solidFill>
                  <a:srgbClr val="7F7F7F"/>
                </a:solidFill>
              </a:rPr>
              <a:t>one cause of numerical instability</a:t>
            </a:r>
            <a:r>
              <a:rPr lang="en-US" sz="2000" dirty="0" smtClean="0">
                <a:solidFill>
                  <a:srgbClr val="7F7F7F"/>
                </a:solidFill>
              </a:rPr>
              <a:t>.</a:t>
            </a:r>
          </a:p>
        </p:txBody>
      </p:sp>
    </p:spTree>
    <p:extLst>
      <p:ext uri="{BB962C8B-B14F-4D97-AF65-F5344CB8AC3E}">
        <p14:creationId xmlns:p14="http://schemas.microsoft.com/office/powerpoint/2010/main" val="354405991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a:t>Numerical Errors &amp; Instability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2862322"/>
          </a:xfrm>
          <a:prstGeom prst="rect">
            <a:avLst/>
          </a:prstGeom>
          <a:noFill/>
        </p:spPr>
        <p:txBody>
          <a:bodyPr wrap="square" rtlCol="0">
            <a:spAutoFit/>
          </a:bodyPr>
          <a:lstStyle/>
          <a:p>
            <a:r>
              <a:rPr lang="en-US" sz="2000" dirty="0" smtClean="0">
                <a:solidFill>
                  <a:srgbClr val="7F7F7F"/>
                </a:solidFill>
              </a:rPr>
              <a:t>Numerical </a:t>
            </a:r>
            <a:r>
              <a:rPr lang="en-US" sz="2000" dirty="0">
                <a:solidFill>
                  <a:srgbClr val="7F7F7F"/>
                </a:solidFill>
              </a:rPr>
              <a:t>instability can also occur if the </a:t>
            </a:r>
            <a:r>
              <a:rPr lang="en-US" sz="2000" dirty="0" smtClean="0">
                <a:solidFill>
                  <a:srgbClr val="7F7F7F"/>
                </a:solidFill>
              </a:rPr>
              <a:t>wind speeds </a:t>
            </a:r>
            <a:r>
              <a:rPr lang="en-US" sz="2000" dirty="0">
                <a:solidFill>
                  <a:srgbClr val="7F7F7F"/>
                </a:solidFill>
              </a:rPr>
              <a:t>are large, the grid size is small, and the </a:t>
            </a:r>
            <a:r>
              <a:rPr lang="en-US" sz="2000" dirty="0" smtClean="0">
                <a:solidFill>
                  <a:srgbClr val="7F7F7F"/>
                </a:solidFill>
              </a:rPr>
              <a:t>time step </a:t>
            </a:r>
            <a:r>
              <a:rPr lang="en-US" sz="2000" dirty="0">
                <a:solidFill>
                  <a:srgbClr val="7F7F7F"/>
                </a:solidFill>
              </a:rPr>
              <a:t>is too large</a:t>
            </a:r>
            <a:r>
              <a:rPr lang="en-US" sz="2000" dirty="0" smtClean="0">
                <a:solidFill>
                  <a:srgbClr val="7F7F7F"/>
                </a:solidFill>
              </a:rPr>
              <a:t>.</a:t>
            </a:r>
          </a:p>
          <a:p>
            <a:endParaRPr lang="en-US" sz="2000" dirty="0">
              <a:solidFill>
                <a:srgbClr val="7F7F7F"/>
              </a:solidFill>
            </a:endParaRPr>
          </a:p>
          <a:p>
            <a:r>
              <a:rPr lang="en-US" sz="2000" dirty="0">
                <a:solidFill>
                  <a:srgbClr val="7F7F7F"/>
                </a:solidFill>
              </a:rPr>
              <a:t>Courant-</a:t>
            </a:r>
            <a:r>
              <a:rPr lang="en-US" sz="2000" dirty="0" err="1">
                <a:solidFill>
                  <a:srgbClr val="7F7F7F"/>
                </a:solidFill>
              </a:rPr>
              <a:t>Friedrichs</a:t>
            </a:r>
            <a:r>
              <a:rPr lang="en-US" sz="2000" dirty="0">
                <a:solidFill>
                  <a:srgbClr val="7F7F7F"/>
                </a:solidFill>
              </a:rPr>
              <a:t>-</a:t>
            </a:r>
          </a:p>
          <a:p>
            <a:r>
              <a:rPr lang="en-US" sz="2000" dirty="0" err="1">
                <a:solidFill>
                  <a:srgbClr val="7F7F7F"/>
                </a:solidFill>
              </a:rPr>
              <a:t>Lewy</a:t>
            </a:r>
            <a:r>
              <a:rPr lang="en-US" sz="2000" dirty="0">
                <a:solidFill>
                  <a:srgbClr val="7F7F7F"/>
                </a:solidFill>
              </a:rPr>
              <a:t> (CFL) stability criterion</a:t>
            </a:r>
            <a:r>
              <a:rPr lang="en-US" sz="2000" dirty="0" smtClean="0">
                <a:solidFill>
                  <a:srgbClr val="7F7F7F"/>
                </a:solidFill>
              </a:rPr>
              <a:t>,</a:t>
            </a:r>
          </a:p>
          <a:p>
            <a:endParaRPr lang="en-US" sz="2000" dirty="0">
              <a:solidFill>
                <a:srgbClr val="7F7F7F"/>
              </a:solidFill>
            </a:endParaRPr>
          </a:p>
          <a:p>
            <a:endParaRPr lang="en-US" sz="2000" dirty="0" smtClean="0">
              <a:solidFill>
                <a:srgbClr val="7F7F7F"/>
              </a:solidFill>
            </a:endParaRPr>
          </a:p>
          <a:p>
            <a:endParaRPr lang="en-US" sz="2000" dirty="0">
              <a:solidFill>
                <a:srgbClr val="7F7F7F"/>
              </a:solidFill>
            </a:endParaRPr>
          </a:p>
          <a:p>
            <a:r>
              <a:rPr lang="el-GR" sz="2000" dirty="0" err="1" smtClean="0">
                <a:solidFill>
                  <a:srgbClr val="7F7F7F"/>
                </a:solidFill>
              </a:rPr>
              <a:t>Δt</a:t>
            </a:r>
            <a:r>
              <a:rPr lang="el-GR" sz="2000" dirty="0" smtClean="0">
                <a:solidFill>
                  <a:srgbClr val="7F7F7F"/>
                </a:solidFill>
              </a:rPr>
              <a:t> &lt; </a:t>
            </a:r>
            <a:r>
              <a:rPr lang="el-GR" sz="2000" dirty="0" err="1" smtClean="0">
                <a:solidFill>
                  <a:srgbClr val="7F7F7F"/>
                </a:solidFill>
              </a:rPr>
              <a:t>Δx</a:t>
            </a:r>
            <a:r>
              <a:rPr lang="el-GR" sz="2000" dirty="0" smtClean="0">
                <a:solidFill>
                  <a:srgbClr val="7F7F7F"/>
                </a:solidFill>
              </a:rPr>
              <a:t> / |U|</a:t>
            </a:r>
            <a:endParaRPr lang="en-US" sz="2000" dirty="0" smtClean="0">
              <a:solidFill>
                <a:srgbClr val="7F7F7F"/>
              </a:solidFill>
            </a:endParaRPr>
          </a:p>
        </p:txBody>
      </p:sp>
      <p:pic>
        <p:nvPicPr>
          <p:cNvPr id="5" name="Picture 3" descr="D:\CALMET\MODEL DYNAMICS\timeste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132856"/>
            <a:ext cx="4299820" cy="343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5324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395536" y="1555045"/>
            <a:ext cx="8424936" cy="2246769"/>
          </a:xfrm>
          <a:prstGeom prst="rect">
            <a:avLst/>
          </a:prstGeom>
        </p:spPr>
        <p:txBody>
          <a:bodyPr wrap="square">
            <a:spAutoFit/>
          </a:bodyPr>
          <a:lstStyle/>
          <a:p>
            <a:r>
              <a:rPr lang="en-US" sz="2000" b="1" spc="-10" dirty="0">
                <a:solidFill>
                  <a:schemeClr val="tx1">
                    <a:lumMod val="65000"/>
                    <a:lumOff val="35000"/>
                  </a:schemeClr>
                </a:solidFill>
                <a:cs typeface="Calibri"/>
              </a:rPr>
              <a:t>The </a:t>
            </a:r>
            <a:r>
              <a:rPr lang="en-US" sz="2000" b="1" spc="-5" dirty="0">
                <a:solidFill>
                  <a:schemeClr val="tx1">
                    <a:lumMod val="65000"/>
                    <a:lumOff val="35000"/>
                  </a:schemeClr>
                </a:solidFill>
                <a:cs typeface="Calibri"/>
              </a:rPr>
              <a:t>15 </a:t>
            </a:r>
            <a:r>
              <a:rPr lang="en-US" sz="2000" b="1" spc="-10" dirty="0">
                <a:solidFill>
                  <a:schemeClr val="tx1">
                    <a:lumMod val="65000"/>
                    <a:lumOff val="35000"/>
                  </a:schemeClr>
                </a:solidFill>
                <a:cs typeface="Calibri"/>
              </a:rPr>
              <a:t>November 2017 </a:t>
            </a:r>
            <a:r>
              <a:rPr lang="en-US" sz="2000" b="1" spc="-5" dirty="0">
                <a:solidFill>
                  <a:schemeClr val="tx1">
                    <a:lumMod val="65000"/>
                    <a:lumOff val="35000"/>
                  </a:schemeClr>
                </a:solidFill>
                <a:cs typeface="Calibri"/>
              </a:rPr>
              <a:t>flash-flood &amp; </a:t>
            </a:r>
            <a:r>
              <a:rPr lang="en-US" sz="2000" b="1" spc="-10" dirty="0">
                <a:solidFill>
                  <a:schemeClr val="tx1">
                    <a:lumMod val="65000"/>
                    <a:lumOff val="35000"/>
                  </a:schemeClr>
                </a:solidFill>
                <a:cs typeface="Calibri"/>
              </a:rPr>
              <a:t>mass  movement </a:t>
            </a:r>
            <a:r>
              <a:rPr lang="en-US" sz="2000" b="1" spc="-5" dirty="0">
                <a:solidFill>
                  <a:schemeClr val="tx1">
                    <a:lumMod val="65000"/>
                    <a:lumOff val="35000"/>
                  </a:schemeClr>
                </a:solidFill>
                <a:cs typeface="Calibri"/>
              </a:rPr>
              <a:t>in </a:t>
            </a:r>
            <a:r>
              <a:rPr lang="en-US" sz="2000" b="1" spc="-70" dirty="0">
                <a:solidFill>
                  <a:schemeClr val="tx1">
                    <a:lumMod val="65000"/>
                    <a:lumOff val="35000"/>
                  </a:schemeClr>
                </a:solidFill>
                <a:cs typeface="Calibri"/>
              </a:rPr>
              <a:t>W. </a:t>
            </a:r>
            <a:r>
              <a:rPr lang="en-US" sz="2000" b="1" spc="-15" dirty="0">
                <a:solidFill>
                  <a:schemeClr val="tx1">
                    <a:lumMod val="65000"/>
                    <a:lumOff val="35000"/>
                  </a:schemeClr>
                </a:solidFill>
                <a:cs typeface="Calibri"/>
              </a:rPr>
              <a:t>Attica, </a:t>
            </a:r>
            <a:r>
              <a:rPr lang="en-US" sz="2000" b="1" spc="-10" dirty="0">
                <a:solidFill>
                  <a:schemeClr val="tx1">
                    <a:lumMod val="65000"/>
                    <a:lumOff val="35000"/>
                  </a:schemeClr>
                </a:solidFill>
                <a:cs typeface="Calibri"/>
              </a:rPr>
              <a:t>24 </a:t>
            </a:r>
            <a:r>
              <a:rPr lang="en-US" sz="2000" b="1" spc="-5" dirty="0">
                <a:solidFill>
                  <a:schemeClr val="tx1">
                    <a:lumMod val="65000"/>
                    <a:lumOff val="35000"/>
                  </a:schemeClr>
                </a:solidFill>
                <a:cs typeface="Calibri"/>
              </a:rPr>
              <a:t>dead and  </a:t>
            </a:r>
            <a:r>
              <a:rPr lang="en-US" sz="2000" b="1" spc="-10" dirty="0">
                <a:solidFill>
                  <a:schemeClr val="tx1">
                    <a:lumMod val="65000"/>
                    <a:lumOff val="35000"/>
                  </a:schemeClr>
                </a:solidFill>
                <a:cs typeface="Calibri"/>
              </a:rPr>
              <a:t>considerable property</a:t>
            </a:r>
            <a:r>
              <a:rPr lang="en-US" sz="2000" b="1" spc="65" dirty="0">
                <a:solidFill>
                  <a:schemeClr val="tx1">
                    <a:lumMod val="65000"/>
                    <a:lumOff val="35000"/>
                  </a:schemeClr>
                </a:solidFill>
                <a:cs typeface="Calibri"/>
              </a:rPr>
              <a:t> </a:t>
            </a:r>
            <a:r>
              <a:rPr lang="en-US" sz="2000" b="1" spc="-5" dirty="0">
                <a:solidFill>
                  <a:schemeClr val="tx1">
                    <a:lumMod val="65000"/>
                    <a:lumOff val="35000"/>
                  </a:schemeClr>
                </a:solidFill>
                <a:cs typeface="Calibri"/>
              </a:rPr>
              <a:t>losses</a:t>
            </a:r>
            <a:endParaRPr lang="en-US" sz="2000" dirty="0">
              <a:solidFill>
                <a:schemeClr val="tx1">
                  <a:lumMod val="65000"/>
                  <a:lumOff val="35000"/>
                </a:schemeClr>
              </a:solidFill>
              <a:cs typeface="Calibri"/>
            </a:endParaRPr>
          </a:p>
          <a:p>
            <a:endParaRPr lang="en-US" sz="2000" dirty="0" smtClean="0">
              <a:solidFill>
                <a:schemeClr val="tx1">
                  <a:lumMod val="65000"/>
                  <a:lumOff val="35000"/>
                </a:schemeClr>
              </a:solidFill>
            </a:endParaRPr>
          </a:p>
          <a:p>
            <a:endParaRPr lang="el-GR" sz="2000" b="1" dirty="0" smtClean="0">
              <a:solidFill>
                <a:schemeClr val="tx1">
                  <a:lumMod val="65000"/>
                  <a:lumOff val="35000"/>
                </a:schemeClr>
              </a:solidFill>
            </a:endParaRPr>
          </a:p>
          <a:p>
            <a:r>
              <a:rPr lang="en-US" sz="2000" b="1" dirty="0" smtClean="0">
                <a:solidFill>
                  <a:schemeClr val="tx1">
                    <a:lumMod val="65000"/>
                    <a:lumOff val="35000"/>
                  </a:schemeClr>
                </a:solidFill>
              </a:rPr>
              <a:t>On 25 February 2019 there were widespread flooding and damages related to the extremely heavy rainfall in W. Crete, which locally exceeded 350 mm/24h</a:t>
            </a:r>
          </a:p>
          <a:p>
            <a:endParaRPr lang="en-US" sz="2000" dirty="0">
              <a:solidFill>
                <a:schemeClr val="tx1">
                  <a:lumMod val="65000"/>
                  <a:lumOff val="35000"/>
                </a:schemeClr>
              </a:solidFill>
            </a:endParaRPr>
          </a:p>
        </p:txBody>
      </p:sp>
    </p:spTree>
    <p:extLst>
      <p:ext uri="{BB962C8B-B14F-4D97-AF65-F5344CB8AC3E}">
        <p14:creationId xmlns:p14="http://schemas.microsoft.com/office/powerpoint/2010/main" val="405695083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The </a:t>
            </a:r>
            <a:r>
              <a:rPr lang="en-US" sz="3200" b="0" dirty="0"/>
              <a:t>Numerical Forecast </a:t>
            </a:r>
            <a:r>
              <a:rPr lang="en-US" sz="3200" b="0" dirty="0" smtClean="0"/>
              <a:t>Process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5016758"/>
          </a:xfrm>
          <a:prstGeom prst="rect">
            <a:avLst/>
          </a:prstGeom>
          <a:noFill/>
        </p:spPr>
        <p:txBody>
          <a:bodyPr wrap="square" rtlCol="0">
            <a:spAutoFit/>
          </a:bodyPr>
          <a:lstStyle/>
          <a:p>
            <a:r>
              <a:rPr lang="en-US" sz="2000" dirty="0">
                <a:solidFill>
                  <a:srgbClr val="7F7F7F"/>
                </a:solidFill>
              </a:rPr>
              <a:t> </a:t>
            </a:r>
            <a:r>
              <a:rPr lang="en-US" sz="2000" b="1" dirty="0">
                <a:solidFill>
                  <a:srgbClr val="7F7F7F"/>
                </a:solidFill>
              </a:rPr>
              <a:t>Weather forecasting is an initial value </a:t>
            </a:r>
            <a:r>
              <a:rPr lang="en-US" sz="2000" b="1" dirty="0" smtClean="0">
                <a:solidFill>
                  <a:srgbClr val="7F7F7F"/>
                </a:solidFill>
              </a:rPr>
              <a:t>problem: </a:t>
            </a:r>
            <a:r>
              <a:rPr lang="en-US" sz="2000" dirty="0" smtClean="0">
                <a:solidFill>
                  <a:srgbClr val="7F7F7F"/>
                </a:solidFill>
              </a:rPr>
              <a:t>must </a:t>
            </a:r>
            <a:r>
              <a:rPr lang="en-US" sz="2000" dirty="0">
                <a:solidFill>
                  <a:srgbClr val="7F7F7F"/>
                </a:solidFill>
              </a:rPr>
              <a:t>know </a:t>
            </a:r>
            <a:r>
              <a:rPr lang="en-US" sz="2000" dirty="0" smtClean="0">
                <a:solidFill>
                  <a:srgbClr val="7F7F7F"/>
                </a:solidFill>
              </a:rPr>
              <a:t>the initial </a:t>
            </a:r>
            <a:r>
              <a:rPr lang="en-US" sz="2000" dirty="0">
                <a:solidFill>
                  <a:srgbClr val="7F7F7F"/>
                </a:solidFill>
              </a:rPr>
              <a:t>conditions  on the </a:t>
            </a:r>
            <a:r>
              <a:rPr lang="en-US" sz="2000" dirty="0" smtClean="0">
                <a:solidFill>
                  <a:srgbClr val="7F7F7F"/>
                </a:solidFill>
              </a:rPr>
              <a:t>in order to </a:t>
            </a:r>
            <a:r>
              <a:rPr lang="en-US" sz="2000" dirty="0">
                <a:solidFill>
                  <a:srgbClr val="7F7F7F"/>
                </a:solidFill>
              </a:rPr>
              <a:t>forecast the </a:t>
            </a:r>
            <a:r>
              <a:rPr lang="en-US" sz="2000" dirty="0" smtClean="0">
                <a:solidFill>
                  <a:srgbClr val="7F7F7F"/>
                </a:solidFill>
              </a:rPr>
              <a:t>temperature (etc.) </a:t>
            </a:r>
            <a:r>
              <a:rPr lang="en-US" sz="2000" dirty="0">
                <a:solidFill>
                  <a:srgbClr val="7F7F7F"/>
                </a:solidFill>
              </a:rPr>
              <a:t>at later times (t  + </a:t>
            </a:r>
            <a:r>
              <a:rPr lang="en-US" sz="2000" dirty="0" err="1">
                <a:solidFill>
                  <a:srgbClr val="7F7F7F"/>
                </a:solidFill>
              </a:rPr>
              <a:t>Δt</a:t>
            </a:r>
            <a:r>
              <a:rPr lang="en-US" sz="2000" dirty="0">
                <a:solidFill>
                  <a:srgbClr val="7F7F7F"/>
                </a:solidFill>
              </a:rPr>
              <a:t> )</a:t>
            </a:r>
            <a:r>
              <a:rPr lang="en-US" sz="2000" dirty="0" smtClean="0">
                <a:solidFill>
                  <a:srgbClr val="7F7F7F"/>
                </a:solidFill>
              </a:rPr>
              <a:t>. Thus</a:t>
            </a:r>
            <a:r>
              <a:rPr lang="en-US" sz="2000" dirty="0">
                <a:solidFill>
                  <a:srgbClr val="7F7F7F"/>
                </a:solidFill>
              </a:rPr>
              <a:t>, to make forecasts of real weather, you </a:t>
            </a:r>
            <a:r>
              <a:rPr lang="en-US" sz="2000" dirty="0" smtClean="0">
                <a:solidFill>
                  <a:srgbClr val="7F7F7F"/>
                </a:solidFill>
              </a:rPr>
              <a:t>must start </a:t>
            </a:r>
            <a:r>
              <a:rPr lang="en-US" sz="2000" dirty="0">
                <a:solidFill>
                  <a:srgbClr val="7F7F7F"/>
                </a:solidFill>
              </a:rPr>
              <a:t>with observations of real weather</a:t>
            </a:r>
            <a:r>
              <a:rPr lang="en-US" sz="2000" dirty="0" smtClean="0">
                <a:solidFill>
                  <a:srgbClr val="7F7F7F"/>
                </a:solidFill>
              </a:rPr>
              <a:t>.</a:t>
            </a:r>
          </a:p>
          <a:p>
            <a:endParaRPr lang="en-US" sz="2000" dirty="0">
              <a:solidFill>
                <a:srgbClr val="7F7F7F"/>
              </a:solidFill>
            </a:endParaRPr>
          </a:p>
          <a:p>
            <a:r>
              <a:rPr lang="en-US" sz="2000" dirty="0" smtClean="0">
                <a:solidFill>
                  <a:srgbClr val="7F7F7F"/>
                </a:solidFill>
              </a:rPr>
              <a:t>3 phases </a:t>
            </a:r>
            <a:r>
              <a:rPr lang="en-US" sz="2000" dirty="0">
                <a:solidFill>
                  <a:srgbClr val="7F7F7F"/>
                </a:solidFill>
              </a:rPr>
              <a:t>of </a:t>
            </a:r>
            <a:r>
              <a:rPr lang="en-US" sz="2000" dirty="0" smtClean="0">
                <a:solidFill>
                  <a:srgbClr val="7F7F7F"/>
                </a:solidFill>
              </a:rPr>
              <a:t>forecast process:</a:t>
            </a:r>
          </a:p>
          <a:p>
            <a:pPr marL="342900" indent="-342900">
              <a:buFont typeface="Arial"/>
              <a:buChar char="•"/>
            </a:pPr>
            <a:r>
              <a:rPr lang="en-US" sz="2000" b="1" dirty="0" smtClean="0">
                <a:solidFill>
                  <a:srgbClr val="7F7F7F"/>
                </a:solidFill>
              </a:rPr>
              <a:t>pre</a:t>
            </a:r>
            <a:r>
              <a:rPr lang="en-US" sz="2000" b="1" dirty="0">
                <a:solidFill>
                  <a:srgbClr val="7F7F7F"/>
                </a:solidFill>
              </a:rPr>
              <a:t>-processing</a:t>
            </a:r>
            <a:r>
              <a:rPr lang="en-US" sz="2000" dirty="0">
                <a:solidFill>
                  <a:srgbClr val="7F7F7F"/>
                </a:solidFill>
              </a:rPr>
              <a:t>, where weather </a:t>
            </a:r>
            <a:r>
              <a:rPr lang="en-US" sz="2000" dirty="0" smtClean="0">
                <a:solidFill>
                  <a:srgbClr val="7F7F7F"/>
                </a:solidFill>
              </a:rPr>
              <a:t>observations from </a:t>
            </a:r>
            <a:r>
              <a:rPr lang="en-US" sz="2000" dirty="0">
                <a:solidFill>
                  <a:srgbClr val="7F7F7F"/>
                </a:solidFill>
              </a:rPr>
              <a:t>various locations and times around the </a:t>
            </a:r>
            <a:r>
              <a:rPr lang="en-US" sz="2000" dirty="0" smtClean="0">
                <a:solidFill>
                  <a:srgbClr val="7F7F7F"/>
                </a:solidFill>
              </a:rPr>
              <a:t>world are </a:t>
            </a:r>
            <a:r>
              <a:rPr lang="en-US" sz="2000" dirty="0">
                <a:solidFill>
                  <a:srgbClr val="7F7F7F"/>
                </a:solidFill>
              </a:rPr>
              <a:t>assimilated into a regular grid of initial </a:t>
            </a:r>
            <a:r>
              <a:rPr lang="en-US" sz="2000" dirty="0" smtClean="0">
                <a:solidFill>
                  <a:srgbClr val="7F7F7F"/>
                </a:solidFill>
              </a:rPr>
              <a:t>conditions known </a:t>
            </a:r>
            <a:r>
              <a:rPr lang="en-US" sz="2000" dirty="0">
                <a:solidFill>
                  <a:srgbClr val="7F7F7F"/>
                </a:solidFill>
              </a:rPr>
              <a:t>as an analysis </a:t>
            </a:r>
            <a:r>
              <a:rPr lang="en-US" sz="2000" dirty="0" smtClean="0">
                <a:solidFill>
                  <a:srgbClr val="7F7F7F"/>
                </a:solidFill>
              </a:rPr>
              <a:t>.</a:t>
            </a:r>
          </a:p>
          <a:p>
            <a:endParaRPr lang="en-US" sz="2000" dirty="0">
              <a:solidFill>
                <a:srgbClr val="7F7F7F"/>
              </a:solidFill>
            </a:endParaRPr>
          </a:p>
          <a:p>
            <a:pPr marL="342900" indent="-342900">
              <a:buFont typeface="Arial"/>
              <a:buChar char="•"/>
            </a:pPr>
            <a:r>
              <a:rPr lang="en-US" sz="2000" dirty="0" smtClean="0">
                <a:solidFill>
                  <a:srgbClr val="7F7F7F"/>
                </a:solidFill>
              </a:rPr>
              <a:t>actual </a:t>
            </a:r>
            <a:r>
              <a:rPr lang="en-US" sz="2000" b="1" dirty="0" smtClean="0">
                <a:solidFill>
                  <a:srgbClr val="7F7F7F"/>
                </a:solidFill>
              </a:rPr>
              <a:t>computerized </a:t>
            </a:r>
            <a:r>
              <a:rPr lang="en-US" sz="2000" b="1" dirty="0">
                <a:solidFill>
                  <a:srgbClr val="7F7F7F"/>
                </a:solidFill>
              </a:rPr>
              <a:t>NWP forecast</a:t>
            </a:r>
            <a:r>
              <a:rPr lang="en-US" sz="2000" dirty="0">
                <a:solidFill>
                  <a:srgbClr val="7F7F7F"/>
                </a:solidFill>
              </a:rPr>
              <a:t>, where the finite-</a:t>
            </a:r>
            <a:r>
              <a:rPr lang="en-US" sz="2000" dirty="0" smtClean="0">
                <a:solidFill>
                  <a:srgbClr val="7F7F7F"/>
                </a:solidFill>
              </a:rPr>
              <a:t>difference approximations </a:t>
            </a:r>
            <a:r>
              <a:rPr lang="en-US" sz="2000" dirty="0">
                <a:solidFill>
                  <a:srgbClr val="7F7F7F"/>
                </a:solidFill>
              </a:rPr>
              <a:t>of the equations of </a:t>
            </a:r>
            <a:r>
              <a:rPr lang="en-US" sz="2000" dirty="0" smtClean="0">
                <a:solidFill>
                  <a:srgbClr val="7F7F7F"/>
                </a:solidFill>
              </a:rPr>
              <a:t>motion are </a:t>
            </a:r>
            <a:r>
              <a:rPr lang="en-US" sz="2000" dirty="0">
                <a:solidFill>
                  <a:srgbClr val="7F7F7F"/>
                </a:solidFill>
              </a:rPr>
              <a:t>iteratively stepped forward in time</a:t>
            </a:r>
            <a:r>
              <a:rPr lang="en-US" sz="2000" dirty="0" smtClean="0">
                <a:solidFill>
                  <a:srgbClr val="7F7F7F"/>
                </a:solidFill>
              </a:rPr>
              <a:t>.</a:t>
            </a:r>
          </a:p>
          <a:p>
            <a:endParaRPr lang="en-US" sz="2000" dirty="0">
              <a:solidFill>
                <a:srgbClr val="7F7F7F"/>
              </a:solidFill>
            </a:endParaRPr>
          </a:p>
          <a:p>
            <a:pPr marL="342900" indent="-342900">
              <a:buFont typeface="Arial"/>
              <a:buChar char="•"/>
            </a:pPr>
            <a:r>
              <a:rPr lang="en-US" sz="2000" b="1" dirty="0">
                <a:solidFill>
                  <a:srgbClr val="7F7F7F"/>
                </a:solidFill>
              </a:rPr>
              <a:t>post-processing </a:t>
            </a:r>
            <a:r>
              <a:rPr lang="en-US" sz="2000" dirty="0">
                <a:solidFill>
                  <a:srgbClr val="7F7F7F"/>
                </a:solidFill>
              </a:rPr>
              <a:t>is performed to refine and </a:t>
            </a:r>
            <a:r>
              <a:rPr lang="en-US" sz="2000" dirty="0" smtClean="0">
                <a:solidFill>
                  <a:srgbClr val="7F7F7F"/>
                </a:solidFill>
              </a:rPr>
              <a:t>correct the </a:t>
            </a:r>
            <a:r>
              <a:rPr lang="en-US" sz="2000" dirty="0">
                <a:solidFill>
                  <a:srgbClr val="7F7F7F"/>
                </a:solidFill>
              </a:rPr>
              <a:t>forecasts, and to produce additional </a:t>
            </a:r>
            <a:r>
              <a:rPr lang="en-US" sz="2000" dirty="0" smtClean="0">
                <a:solidFill>
                  <a:srgbClr val="7F7F7F"/>
                </a:solidFill>
              </a:rPr>
              <a:t>secondary products </a:t>
            </a:r>
            <a:r>
              <a:rPr lang="en-US" sz="2000" dirty="0">
                <a:solidFill>
                  <a:srgbClr val="7F7F7F"/>
                </a:solidFill>
              </a:rPr>
              <a:t>tailored for specific users</a:t>
            </a:r>
            <a:endParaRPr lang="en-US" sz="2000" dirty="0" smtClean="0">
              <a:solidFill>
                <a:srgbClr val="7F7F7F"/>
              </a:solidFill>
            </a:endParaRPr>
          </a:p>
        </p:txBody>
      </p:sp>
    </p:spTree>
    <p:extLst>
      <p:ext uri="{BB962C8B-B14F-4D97-AF65-F5344CB8AC3E}">
        <p14:creationId xmlns:p14="http://schemas.microsoft.com/office/powerpoint/2010/main" val="90541706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KOTRONI\SEMINARS\Observns-ECMWF.gif"/>
          <p:cNvPicPr>
            <a:picLocks noChangeAspect="1" noChangeArrowheads="1"/>
          </p:cNvPicPr>
          <p:nvPr/>
        </p:nvPicPr>
        <p:blipFill rotWithShape="1">
          <a:blip r:embed="rId2">
            <a:extLst>
              <a:ext uri="{28A0092B-C50C-407E-A947-70E740481C1C}">
                <a14:useLocalDpi xmlns:a14="http://schemas.microsoft.com/office/drawing/2010/main" val="0"/>
              </a:ext>
            </a:extLst>
          </a:blip>
          <a:srcRect t="7580"/>
          <a:stretch/>
        </p:blipFill>
        <p:spPr bwMode="auto">
          <a:xfrm>
            <a:off x="251520" y="0"/>
            <a:ext cx="8207859" cy="66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Preprocessing - Data assimilation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2031325"/>
          </a:xfrm>
          <a:prstGeom prst="rect">
            <a:avLst/>
          </a:prstGeom>
          <a:noFill/>
        </p:spPr>
        <p:txBody>
          <a:bodyPr wrap="square" rtlCol="0">
            <a:spAutoFit/>
          </a:bodyPr>
          <a:lstStyle/>
          <a:p>
            <a:r>
              <a:rPr lang="en-US" b="1" dirty="0">
                <a:solidFill>
                  <a:schemeClr val="tx1">
                    <a:lumMod val="50000"/>
                    <a:lumOff val="50000"/>
                  </a:schemeClr>
                </a:solidFill>
              </a:rPr>
              <a:t>data </a:t>
            </a:r>
            <a:r>
              <a:rPr lang="en-US" b="1" dirty="0" smtClean="0">
                <a:solidFill>
                  <a:schemeClr val="tx1">
                    <a:lumMod val="50000"/>
                    <a:lumOff val="50000"/>
                  </a:schemeClr>
                </a:solidFill>
              </a:rPr>
              <a:t>assimilation:  </a:t>
            </a:r>
            <a:r>
              <a:rPr lang="en-US" dirty="0" smtClean="0">
                <a:solidFill>
                  <a:schemeClr val="tx1">
                    <a:lumMod val="50000"/>
                    <a:lumOff val="50000"/>
                  </a:schemeClr>
                </a:solidFill>
              </a:rPr>
              <a:t>the </a:t>
            </a:r>
            <a:r>
              <a:rPr lang="en-US" dirty="0">
                <a:solidFill>
                  <a:schemeClr val="tx1">
                    <a:lumMod val="50000"/>
                    <a:lumOff val="50000"/>
                  </a:schemeClr>
                </a:solidFill>
              </a:rPr>
              <a:t>technique of incorporating observations </a:t>
            </a:r>
            <a:r>
              <a:rPr lang="en-US" dirty="0" smtClean="0">
                <a:solidFill>
                  <a:schemeClr val="tx1">
                    <a:lumMod val="50000"/>
                    <a:lumOff val="50000"/>
                  </a:schemeClr>
                </a:solidFill>
              </a:rPr>
              <a:t>into the </a:t>
            </a:r>
            <a:r>
              <a:rPr lang="en-US" dirty="0">
                <a:solidFill>
                  <a:schemeClr val="tx1">
                    <a:lumMod val="50000"/>
                    <a:lumOff val="50000"/>
                  </a:schemeClr>
                </a:solidFill>
              </a:rPr>
              <a:t>model’s initial </a:t>
            </a:r>
            <a:r>
              <a:rPr lang="en-US" dirty="0" smtClean="0">
                <a:solidFill>
                  <a:schemeClr val="tx1">
                    <a:lumMod val="50000"/>
                    <a:lumOff val="50000"/>
                  </a:schemeClr>
                </a:solidFill>
              </a:rPr>
              <a:t>conditions.</a:t>
            </a:r>
          </a:p>
          <a:p>
            <a:endParaRPr lang="en-US" dirty="0">
              <a:solidFill>
                <a:schemeClr val="tx1">
                  <a:lumMod val="50000"/>
                  <a:lumOff val="50000"/>
                </a:schemeClr>
              </a:solidFill>
            </a:endParaRPr>
          </a:p>
          <a:p>
            <a:r>
              <a:rPr lang="en-US" dirty="0">
                <a:solidFill>
                  <a:schemeClr val="tx1">
                    <a:lumMod val="50000"/>
                    <a:lumOff val="50000"/>
                  </a:schemeClr>
                </a:solidFill>
              </a:rPr>
              <a:t> One can utilize the balanced state from a </a:t>
            </a:r>
            <a:r>
              <a:rPr lang="en-US" dirty="0" smtClean="0">
                <a:solidFill>
                  <a:schemeClr val="tx1">
                    <a:lumMod val="50000"/>
                    <a:lumOff val="50000"/>
                  </a:schemeClr>
                </a:solidFill>
              </a:rPr>
              <a:t>previous forecast </a:t>
            </a:r>
            <a:r>
              <a:rPr lang="en-US" dirty="0">
                <a:solidFill>
                  <a:schemeClr val="tx1">
                    <a:lumMod val="50000"/>
                    <a:lumOff val="50000"/>
                  </a:schemeClr>
                </a:solidFill>
              </a:rPr>
              <a:t>as a first guess  of the initial </a:t>
            </a:r>
            <a:r>
              <a:rPr lang="en-US" dirty="0" smtClean="0">
                <a:solidFill>
                  <a:schemeClr val="tx1">
                    <a:lumMod val="50000"/>
                    <a:lumOff val="50000"/>
                  </a:schemeClr>
                </a:solidFill>
              </a:rPr>
              <a:t>conditions for </a:t>
            </a:r>
            <a:r>
              <a:rPr lang="en-US" dirty="0">
                <a:solidFill>
                  <a:schemeClr val="tx1">
                    <a:lumMod val="50000"/>
                    <a:lumOff val="50000"/>
                  </a:schemeClr>
                </a:solidFill>
              </a:rPr>
              <a:t>a new forecast. When new weather </a:t>
            </a:r>
            <a:r>
              <a:rPr lang="en-US" dirty="0" smtClean="0">
                <a:solidFill>
                  <a:schemeClr val="tx1">
                    <a:lumMod val="50000"/>
                    <a:lumOff val="50000"/>
                  </a:schemeClr>
                </a:solidFill>
              </a:rPr>
              <a:t>observations are </a:t>
            </a:r>
            <a:r>
              <a:rPr lang="en-US" dirty="0">
                <a:solidFill>
                  <a:schemeClr val="tx1">
                    <a:lumMod val="50000"/>
                    <a:lumOff val="50000"/>
                  </a:schemeClr>
                </a:solidFill>
              </a:rPr>
              <a:t>incorporated with </a:t>
            </a:r>
            <a:r>
              <a:rPr lang="en-US" dirty="0" smtClean="0">
                <a:solidFill>
                  <a:schemeClr val="tx1">
                    <a:lumMod val="50000"/>
                    <a:lumOff val="50000"/>
                  </a:schemeClr>
                </a:solidFill>
              </a:rPr>
              <a:t>the first </a:t>
            </a:r>
            <a:r>
              <a:rPr lang="en-US" dirty="0">
                <a:solidFill>
                  <a:schemeClr val="tx1">
                    <a:lumMod val="50000"/>
                    <a:lumOff val="50000"/>
                  </a:schemeClr>
                </a:solidFill>
              </a:rPr>
              <a:t>guess, the result </a:t>
            </a:r>
            <a:r>
              <a:rPr lang="en-US" dirty="0" smtClean="0">
                <a:solidFill>
                  <a:schemeClr val="tx1">
                    <a:lumMod val="50000"/>
                    <a:lumOff val="50000"/>
                  </a:schemeClr>
                </a:solidFill>
              </a:rPr>
              <a:t>is called </a:t>
            </a:r>
            <a:r>
              <a:rPr lang="en-US" dirty="0">
                <a:solidFill>
                  <a:schemeClr val="tx1">
                    <a:lumMod val="50000"/>
                    <a:lumOff val="50000"/>
                  </a:schemeClr>
                </a:solidFill>
              </a:rPr>
              <a:t>a weather analysis .</a:t>
            </a:r>
            <a:endParaRPr lang="en-US" dirty="0" smtClean="0">
              <a:solidFill>
                <a:schemeClr val="tx1">
                  <a:lumMod val="50000"/>
                  <a:lumOff val="50000"/>
                </a:schemeClr>
              </a:solidFill>
            </a:endParaRPr>
          </a:p>
          <a:p>
            <a:endParaRPr lang="en-US" dirty="0" smtClean="0">
              <a:solidFill>
                <a:schemeClr val="tx1">
                  <a:lumMod val="50000"/>
                  <a:lumOff val="50000"/>
                </a:schemeClr>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862506685"/>
              </p:ext>
            </p:extLst>
          </p:nvPr>
        </p:nvGraphicFramePr>
        <p:xfrm>
          <a:off x="323528" y="3284984"/>
          <a:ext cx="3789362" cy="1055688"/>
        </p:xfrm>
        <a:graphic>
          <a:graphicData uri="http://schemas.openxmlformats.org/presentationml/2006/ole">
            <mc:AlternateContent xmlns:mc="http://schemas.openxmlformats.org/markup-compatibility/2006">
              <mc:Choice xmlns:v="urn:schemas-microsoft-com:vml" Requires="v">
                <p:oleObj spid="_x0000_s18505" name="Εξίσωση" r:id="rId3" imgW="1726920" imgH="482400" progId="Equation.3">
                  <p:embed/>
                </p:oleObj>
              </mc:Choice>
              <mc:Fallback>
                <p:oleObj name="Εξίσωση" r:id="rId3" imgW="172692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84984"/>
                        <a:ext cx="3789362"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 name="Text Box 6"/>
          <p:cNvSpPr txBox="1">
            <a:spLocks noChangeArrowheads="1"/>
          </p:cNvSpPr>
          <p:nvPr/>
        </p:nvSpPr>
        <p:spPr bwMode="auto">
          <a:xfrm>
            <a:off x="4788024" y="3501008"/>
            <a:ext cx="4536276" cy="21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50000"/>
              </a:lnSpc>
              <a:spcBef>
                <a:spcPct val="75000"/>
              </a:spcBef>
            </a:pPr>
            <a:endParaRPr lang="el-GR" sz="2000" dirty="0">
              <a:latin typeface="Calibri"/>
              <a:cs typeface="Calibri"/>
            </a:endParaRPr>
          </a:p>
          <a:p>
            <a:pPr eaLnBrk="1" hangingPunct="1">
              <a:lnSpc>
                <a:spcPct val="50000"/>
              </a:lnSpc>
              <a:spcBef>
                <a:spcPct val="75000"/>
              </a:spcBef>
            </a:pPr>
            <a:r>
              <a:rPr lang="el-GR" sz="2000" dirty="0" err="1">
                <a:latin typeface="Calibri"/>
                <a:cs typeface="Calibri"/>
              </a:rPr>
              <a:t>Za</a:t>
            </a:r>
            <a:r>
              <a:rPr lang="el-GR" sz="2000" dirty="0">
                <a:latin typeface="Calibri"/>
                <a:cs typeface="Calibri"/>
              </a:rPr>
              <a:t>: </a:t>
            </a:r>
            <a:r>
              <a:rPr lang="el-GR" sz="2000" dirty="0" smtClean="0">
                <a:latin typeface="Calibri"/>
                <a:cs typeface="Calibri"/>
              </a:rPr>
              <a:t>analysis field</a:t>
            </a:r>
            <a:endParaRPr lang="el-GR" sz="2000" dirty="0">
              <a:latin typeface="Calibri"/>
              <a:cs typeface="Calibri"/>
            </a:endParaRPr>
          </a:p>
          <a:p>
            <a:pPr eaLnBrk="1" hangingPunct="1">
              <a:lnSpc>
                <a:spcPct val="50000"/>
              </a:lnSpc>
              <a:spcBef>
                <a:spcPct val="75000"/>
              </a:spcBef>
            </a:pPr>
            <a:r>
              <a:rPr lang="el-GR" sz="2000" dirty="0">
                <a:latin typeface="Calibri"/>
                <a:cs typeface="Calibri"/>
              </a:rPr>
              <a:t>Ζ</a:t>
            </a:r>
            <a:r>
              <a:rPr lang="en-US" sz="2000" dirty="0">
                <a:latin typeface="Calibri"/>
                <a:cs typeface="Calibri"/>
              </a:rPr>
              <a:t>g: </a:t>
            </a:r>
            <a:r>
              <a:rPr lang="en-US" sz="2000" dirty="0" smtClean="0">
                <a:latin typeface="Calibri"/>
                <a:cs typeface="Calibri"/>
              </a:rPr>
              <a:t>forecast field</a:t>
            </a:r>
            <a:endParaRPr lang="en-US" sz="2000" dirty="0">
              <a:latin typeface="Calibri"/>
              <a:cs typeface="Calibri"/>
            </a:endParaRPr>
          </a:p>
          <a:p>
            <a:pPr eaLnBrk="1" hangingPunct="1">
              <a:lnSpc>
                <a:spcPct val="50000"/>
              </a:lnSpc>
              <a:spcBef>
                <a:spcPct val="75000"/>
              </a:spcBef>
            </a:pPr>
            <a:r>
              <a:rPr lang="el-GR" sz="2000" dirty="0">
                <a:latin typeface="Calibri"/>
                <a:cs typeface="Calibri"/>
              </a:rPr>
              <a:t>σ</a:t>
            </a:r>
            <a:r>
              <a:rPr lang="en-US" sz="2000" baseline="-25000" dirty="0">
                <a:latin typeface="Calibri"/>
                <a:cs typeface="Calibri"/>
              </a:rPr>
              <a:t>o</a:t>
            </a:r>
            <a:r>
              <a:rPr lang="en-US" sz="2000" dirty="0">
                <a:latin typeface="Calibri"/>
                <a:cs typeface="Calibri"/>
              </a:rPr>
              <a:t>: </a:t>
            </a:r>
            <a:r>
              <a:rPr lang="en-US" sz="2000" dirty="0" err="1" smtClean="0">
                <a:latin typeface="Calibri"/>
                <a:cs typeface="Calibri"/>
              </a:rPr>
              <a:t>std</a:t>
            </a:r>
            <a:r>
              <a:rPr lang="en-US" sz="2000" dirty="0" smtClean="0">
                <a:latin typeface="Calibri"/>
                <a:cs typeface="Calibri"/>
              </a:rPr>
              <a:t> of </a:t>
            </a:r>
            <a:r>
              <a:rPr lang="el-GR" sz="2000" dirty="0" smtClean="0">
                <a:latin typeface="Calibri"/>
                <a:cs typeface="Calibri"/>
              </a:rPr>
              <a:t>observational error</a:t>
            </a:r>
            <a:endParaRPr lang="en-US" sz="2000" dirty="0">
              <a:latin typeface="Calibri"/>
              <a:cs typeface="Calibri"/>
            </a:endParaRPr>
          </a:p>
          <a:p>
            <a:pPr eaLnBrk="1" hangingPunct="1">
              <a:lnSpc>
                <a:spcPct val="50000"/>
              </a:lnSpc>
              <a:spcBef>
                <a:spcPct val="75000"/>
              </a:spcBef>
            </a:pPr>
            <a:r>
              <a:rPr lang="el-GR" sz="2000" dirty="0">
                <a:latin typeface="Calibri"/>
                <a:cs typeface="Calibri"/>
              </a:rPr>
              <a:t>σ</a:t>
            </a:r>
            <a:r>
              <a:rPr lang="en-US" sz="2000" baseline="-25000" dirty="0">
                <a:latin typeface="Calibri"/>
                <a:cs typeface="Calibri"/>
              </a:rPr>
              <a:t>g</a:t>
            </a:r>
            <a:r>
              <a:rPr lang="en-US" sz="2000" dirty="0">
                <a:latin typeface="Calibri"/>
                <a:cs typeface="Calibri"/>
              </a:rPr>
              <a:t>: </a:t>
            </a:r>
            <a:r>
              <a:rPr lang="en-US" sz="2000" dirty="0" err="1" smtClean="0">
                <a:latin typeface="Calibri"/>
                <a:cs typeface="Calibri"/>
              </a:rPr>
              <a:t>std</a:t>
            </a:r>
            <a:r>
              <a:rPr lang="en-US" sz="2000" dirty="0" smtClean="0">
                <a:latin typeface="Calibri"/>
                <a:cs typeface="Calibri"/>
              </a:rPr>
              <a:t> of </a:t>
            </a:r>
            <a:r>
              <a:rPr lang="el-GR" sz="2000" dirty="0" smtClean="0">
                <a:latin typeface="Calibri"/>
                <a:cs typeface="Calibri"/>
              </a:rPr>
              <a:t>forecast error/background error</a:t>
            </a:r>
            <a:endParaRPr lang="en-US" sz="2000" dirty="0">
              <a:latin typeface="Calibri"/>
              <a:cs typeface="Calibri"/>
            </a:endParaRPr>
          </a:p>
          <a:p>
            <a:pPr eaLnBrk="1" hangingPunct="1">
              <a:lnSpc>
                <a:spcPct val="50000"/>
              </a:lnSpc>
              <a:spcBef>
                <a:spcPct val="75000"/>
              </a:spcBef>
            </a:pPr>
            <a:endParaRPr lang="el-GR" sz="2000" dirty="0">
              <a:latin typeface="Calibri"/>
              <a:cs typeface="Calibri"/>
            </a:endParaRPr>
          </a:p>
        </p:txBody>
      </p:sp>
      <p:pic>
        <p:nvPicPr>
          <p:cNvPr id="3" name="Picture 2" descr="Screen Shot 2018-04-17 at 12.43.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4460557"/>
            <a:ext cx="3911600" cy="2374900"/>
          </a:xfrm>
          <a:prstGeom prst="rect">
            <a:avLst/>
          </a:prstGeom>
        </p:spPr>
      </p:pic>
    </p:spTree>
    <p:extLst>
      <p:ext uri="{BB962C8B-B14F-4D97-AF65-F5344CB8AC3E}">
        <p14:creationId xmlns:p14="http://schemas.microsoft.com/office/powerpoint/2010/main" val="43037922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KOTRONI\SEMINARS\Op_data_assim_cycle-ECMW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885825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The </a:t>
            </a:r>
            <a:r>
              <a:rPr lang="en-US" sz="3200" b="0" dirty="0"/>
              <a:t>Numerical Forecast </a:t>
            </a:r>
            <a:r>
              <a:rPr lang="en-US" sz="3200" b="0" dirty="0" smtClean="0"/>
              <a:t>Process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4801315"/>
          </a:xfrm>
          <a:prstGeom prst="rect">
            <a:avLst/>
          </a:prstGeom>
          <a:noFill/>
        </p:spPr>
        <p:txBody>
          <a:bodyPr wrap="square" rtlCol="0">
            <a:spAutoFit/>
          </a:bodyPr>
          <a:lstStyle/>
          <a:p>
            <a:r>
              <a:rPr lang="en-US" dirty="0">
                <a:solidFill>
                  <a:srgbClr val="7F7F7F"/>
                </a:solidFill>
              </a:rPr>
              <a:t> </a:t>
            </a:r>
            <a:r>
              <a:rPr lang="en-US" b="1" dirty="0">
                <a:solidFill>
                  <a:schemeClr val="bg1">
                    <a:lumMod val="85000"/>
                  </a:schemeClr>
                </a:solidFill>
              </a:rPr>
              <a:t>Weather forecasting is an initial value </a:t>
            </a:r>
            <a:r>
              <a:rPr lang="en-US" b="1" dirty="0" smtClean="0">
                <a:solidFill>
                  <a:schemeClr val="bg1">
                    <a:lumMod val="85000"/>
                  </a:schemeClr>
                </a:solidFill>
              </a:rPr>
              <a:t>problem: </a:t>
            </a:r>
            <a:r>
              <a:rPr lang="en-US" dirty="0" smtClean="0">
                <a:solidFill>
                  <a:schemeClr val="bg1">
                    <a:lumMod val="85000"/>
                  </a:schemeClr>
                </a:solidFill>
              </a:rPr>
              <a:t>must </a:t>
            </a:r>
            <a:r>
              <a:rPr lang="en-US" dirty="0">
                <a:solidFill>
                  <a:schemeClr val="bg1">
                    <a:lumMod val="85000"/>
                  </a:schemeClr>
                </a:solidFill>
              </a:rPr>
              <a:t>know </a:t>
            </a:r>
            <a:r>
              <a:rPr lang="en-US" dirty="0" smtClean="0">
                <a:solidFill>
                  <a:schemeClr val="bg1">
                    <a:lumMod val="85000"/>
                  </a:schemeClr>
                </a:solidFill>
              </a:rPr>
              <a:t>the initial </a:t>
            </a:r>
            <a:r>
              <a:rPr lang="en-US" dirty="0">
                <a:solidFill>
                  <a:schemeClr val="bg1">
                    <a:lumMod val="85000"/>
                  </a:schemeClr>
                </a:solidFill>
              </a:rPr>
              <a:t>conditions  on the </a:t>
            </a:r>
            <a:r>
              <a:rPr lang="en-US" dirty="0" smtClean="0">
                <a:solidFill>
                  <a:schemeClr val="bg1">
                    <a:lumMod val="85000"/>
                  </a:schemeClr>
                </a:solidFill>
              </a:rPr>
              <a:t>in order to </a:t>
            </a:r>
            <a:r>
              <a:rPr lang="en-US" dirty="0">
                <a:solidFill>
                  <a:schemeClr val="bg1">
                    <a:lumMod val="85000"/>
                  </a:schemeClr>
                </a:solidFill>
              </a:rPr>
              <a:t>forecast the </a:t>
            </a:r>
            <a:r>
              <a:rPr lang="en-US" dirty="0" smtClean="0">
                <a:solidFill>
                  <a:schemeClr val="bg1">
                    <a:lumMod val="85000"/>
                  </a:schemeClr>
                </a:solidFill>
              </a:rPr>
              <a:t>temperature (etc.) </a:t>
            </a:r>
            <a:r>
              <a:rPr lang="en-US" dirty="0">
                <a:solidFill>
                  <a:schemeClr val="bg1">
                    <a:lumMod val="85000"/>
                  </a:schemeClr>
                </a:solidFill>
              </a:rPr>
              <a:t>at later times (t  + </a:t>
            </a:r>
            <a:r>
              <a:rPr lang="en-US" dirty="0" err="1">
                <a:solidFill>
                  <a:schemeClr val="bg1">
                    <a:lumMod val="85000"/>
                  </a:schemeClr>
                </a:solidFill>
              </a:rPr>
              <a:t>Δt</a:t>
            </a:r>
            <a:r>
              <a:rPr lang="en-US" dirty="0">
                <a:solidFill>
                  <a:schemeClr val="bg1">
                    <a:lumMod val="85000"/>
                  </a:schemeClr>
                </a:solidFill>
              </a:rPr>
              <a:t> )</a:t>
            </a:r>
            <a:r>
              <a:rPr lang="en-US" dirty="0" smtClean="0">
                <a:solidFill>
                  <a:schemeClr val="bg1">
                    <a:lumMod val="85000"/>
                  </a:schemeClr>
                </a:solidFill>
              </a:rPr>
              <a:t>. Thus</a:t>
            </a:r>
            <a:r>
              <a:rPr lang="en-US" dirty="0">
                <a:solidFill>
                  <a:schemeClr val="bg1">
                    <a:lumMod val="85000"/>
                  </a:schemeClr>
                </a:solidFill>
              </a:rPr>
              <a:t>, to make forecasts of real weather, you </a:t>
            </a:r>
            <a:r>
              <a:rPr lang="en-US" dirty="0" smtClean="0">
                <a:solidFill>
                  <a:schemeClr val="bg1">
                    <a:lumMod val="85000"/>
                  </a:schemeClr>
                </a:solidFill>
              </a:rPr>
              <a:t>must start </a:t>
            </a:r>
            <a:r>
              <a:rPr lang="en-US" dirty="0">
                <a:solidFill>
                  <a:schemeClr val="bg1">
                    <a:lumMod val="85000"/>
                  </a:schemeClr>
                </a:solidFill>
              </a:rPr>
              <a:t>with observations of real weather</a:t>
            </a:r>
            <a:r>
              <a:rPr lang="en-US" dirty="0" smtClean="0">
                <a:solidFill>
                  <a:schemeClr val="bg1">
                    <a:lumMod val="85000"/>
                  </a:schemeClr>
                </a:solidFill>
              </a:rPr>
              <a:t>.</a:t>
            </a:r>
          </a:p>
          <a:p>
            <a:endParaRPr lang="en-US" dirty="0">
              <a:solidFill>
                <a:schemeClr val="bg1">
                  <a:lumMod val="85000"/>
                </a:schemeClr>
              </a:solidFill>
            </a:endParaRPr>
          </a:p>
          <a:p>
            <a:r>
              <a:rPr lang="en-US" dirty="0">
                <a:solidFill>
                  <a:schemeClr val="bg1">
                    <a:lumMod val="85000"/>
                  </a:schemeClr>
                </a:solidFill>
              </a:rPr>
              <a:t> </a:t>
            </a:r>
            <a:r>
              <a:rPr lang="en-US" dirty="0" smtClean="0">
                <a:solidFill>
                  <a:schemeClr val="bg1">
                    <a:lumMod val="85000"/>
                  </a:schemeClr>
                </a:solidFill>
              </a:rPr>
              <a:t>3 phases </a:t>
            </a:r>
            <a:r>
              <a:rPr lang="en-US" dirty="0">
                <a:solidFill>
                  <a:schemeClr val="bg1">
                    <a:lumMod val="85000"/>
                  </a:schemeClr>
                </a:solidFill>
              </a:rPr>
              <a:t>of </a:t>
            </a:r>
            <a:r>
              <a:rPr lang="en-US" dirty="0" smtClean="0">
                <a:solidFill>
                  <a:schemeClr val="bg1">
                    <a:lumMod val="85000"/>
                  </a:schemeClr>
                </a:solidFill>
              </a:rPr>
              <a:t>forecast process:</a:t>
            </a:r>
          </a:p>
          <a:p>
            <a:r>
              <a:rPr lang="en-US" dirty="0">
                <a:solidFill>
                  <a:schemeClr val="bg1">
                    <a:lumMod val="85000"/>
                  </a:schemeClr>
                </a:solidFill>
              </a:rPr>
              <a:t> </a:t>
            </a:r>
            <a:r>
              <a:rPr lang="en-US" b="1" dirty="0">
                <a:solidFill>
                  <a:schemeClr val="bg1">
                    <a:lumMod val="85000"/>
                  </a:schemeClr>
                </a:solidFill>
              </a:rPr>
              <a:t>pre-processing</a:t>
            </a:r>
            <a:r>
              <a:rPr lang="en-US" dirty="0">
                <a:solidFill>
                  <a:schemeClr val="bg1">
                    <a:lumMod val="85000"/>
                  </a:schemeClr>
                </a:solidFill>
              </a:rPr>
              <a:t>, where weather observations</a:t>
            </a:r>
          </a:p>
          <a:p>
            <a:r>
              <a:rPr lang="en-US" dirty="0">
                <a:solidFill>
                  <a:schemeClr val="bg1">
                    <a:lumMod val="85000"/>
                  </a:schemeClr>
                </a:solidFill>
              </a:rPr>
              <a:t>from various locations and times around the world</a:t>
            </a:r>
          </a:p>
          <a:p>
            <a:r>
              <a:rPr lang="en-US" dirty="0">
                <a:solidFill>
                  <a:schemeClr val="bg1">
                    <a:lumMod val="85000"/>
                  </a:schemeClr>
                </a:solidFill>
              </a:rPr>
              <a:t>are assimilated into a regular grid of initial conditions</a:t>
            </a:r>
          </a:p>
          <a:p>
            <a:r>
              <a:rPr lang="en-US" dirty="0">
                <a:solidFill>
                  <a:schemeClr val="bg1">
                    <a:lumMod val="85000"/>
                  </a:schemeClr>
                </a:solidFill>
              </a:rPr>
              <a:t>known as an analysis </a:t>
            </a:r>
            <a:r>
              <a:rPr lang="en-US" dirty="0" smtClean="0">
                <a:solidFill>
                  <a:schemeClr val="bg1">
                    <a:lumMod val="85000"/>
                  </a:schemeClr>
                </a:solidFill>
              </a:rPr>
              <a:t>.</a:t>
            </a:r>
          </a:p>
          <a:p>
            <a:endParaRPr lang="en-US" dirty="0">
              <a:solidFill>
                <a:srgbClr val="7F7F7F"/>
              </a:solidFill>
            </a:endParaRPr>
          </a:p>
          <a:p>
            <a:r>
              <a:rPr lang="en-US" dirty="0">
                <a:solidFill>
                  <a:srgbClr val="7F7F7F"/>
                </a:solidFill>
              </a:rPr>
              <a:t> </a:t>
            </a:r>
            <a:r>
              <a:rPr lang="en-US" dirty="0" smtClean="0">
                <a:solidFill>
                  <a:srgbClr val="7F7F7F"/>
                </a:solidFill>
              </a:rPr>
              <a:t>actual </a:t>
            </a:r>
            <a:r>
              <a:rPr lang="en-US" b="1" dirty="0" smtClean="0">
                <a:solidFill>
                  <a:srgbClr val="7F7F7F"/>
                </a:solidFill>
              </a:rPr>
              <a:t>computerized </a:t>
            </a:r>
            <a:r>
              <a:rPr lang="en-US" b="1" dirty="0">
                <a:solidFill>
                  <a:srgbClr val="7F7F7F"/>
                </a:solidFill>
              </a:rPr>
              <a:t>NWP forecast</a:t>
            </a:r>
            <a:r>
              <a:rPr lang="en-US" dirty="0">
                <a:solidFill>
                  <a:srgbClr val="7F7F7F"/>
                </a:solidFill>
              </a:rPr>
              <a:t>, where the finite-difference</a:t>
            </a:r>
          </a:p>
          <a:p>
            <a:r>
              <a:rPr lang="en-US" dirty="0">
                <a:solidFill>
                  <a:srgbClr val="7F7F7F"/>
                </a:solidFill>
              </a:rPr>
              <a:t>approximations of the equations of motion</a:t>
            </a:r>
          </a:p>
          <a:p>
            <a:r>
              <a:rPr lang="en-US" dirty="0">
                <a:solidFill>
                  <a:srgbClr val="7F7F7F"/>
                </a:solidFill>
              </a:rPr>
              <a:t>are iteratively stepped forward in time</a:t>
            </a:r>
            <a:r>
              <a:rPr lang="en-US" dirty="0" smtClean="0">
                <a:solidFill>
                  <a:srgbClr val="7F7F7F"/>
                </a:solidFill>
              </a:rPr>
              <a:t>.</a:t>
            </a:r>
          </a:p>
          <a:p>
            <a:endParaRPr lang="en-US" dirty="0">
              <a:solidFill>
                <a:srgbClr val="7F7F7F"/>
              </a:solidFill>
            </a:endParaRPr>
          </a:p>
          <a:p>
            <a:r>
              <a:rPr lang="en-US" b="1" dirty="0">
                <a:solidFill>
                  <a:srgbClr val="D9D9D9"/>
                </a:solidFill>
              </a:rPr>
              <a:t>post-processing </a:t>
            </a:r>
            <a:r>
              <a:rPr lang="en-US" dirty="0">
                <a:solidFill>
                  <a:srgbClr val="D9D9D9"/>
                </a:solidFill>
              </a:rPr>
              <a:t>is performed to refine and correct</a:t>
            </a:r>
          </a:p>
          <a:p>
            <a:r>
              <a:rPr lang="en-US" dirty="0">
                <a:solidFill>
                  <a:srgbClr val="D9D9D9"/>
                </a:solidFill>
              </a:rPr>
              <a:t>the forecasts, and to produce additional secondary</a:t>
            </a:r>
          </a:p>
          <a:p>
            <a:r>
              <a:rPr lang="en-US" dirty="0">
                <a:solidFill>
                  <a:srgbClr val="D9D9D9"/>
                </a:solidFill>
              </a:rPr>
              <a:t>products tailored for specific users</a:t>
            </a:r>
            <a:endParaRPr lang="en-US" dirty="0" smtClean="0">
              <a:solidFill>
                <a:srgbClr val="D9D9D9"/>
              </a:solidFill>
            </a:endParaRPr>
          </a:p>
        </p:txBody>
      </p:sp>
    </p:spTree>
    <p:extLst>
      <p:ext uri="{BB962C8B-B14F-4D97-AF65-F5344CB8AC3E}">
        <p14:creationId xmlns:p14="http://schemas.microsoft.com/office/powerpoint/2010/main" val="220139770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Post-processing</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323528" y="1340768"/>
            <a:ext cx="8568952" cy="2585323"/>
          </a:xfrm>
          <a:prstGeom prst="rect">
            <a:avLst/>
          </a:prstGeom>
          <a:noFill/>
        </p:spPr>
        <p:txBody>
          <a:bodyPr wrap="square" rtlCol="0">
            <a:spAutoFit/>
          </a:bodyPr>
          <a:lstStyle/>
          <a:p>
            <a:r>
              <a:rPr lang="en-US" dirty="0">
                <a:solidFill>
                  <a:schemeClr val="bg1">
                    <a:lumMod val="50000"/>
                  </a:schemeClr>
                </a:solidFill>
              </a:rPr>
              <a:t> After the dynamical computer model has </a:t>
            </a:r>
            <a:r>
              <a:rPr lang="en-US" dirty="0" smtClean="0">
                <a:solidFill>
                  <a:schemeClr val="bg1">
                    <a:lumMod val="50000"/>
                  </a:schemeClr>
                </a:solidFill>
              </a:rPr>
              <a:t>completed its </a:t>
            </a:r>
            <a:r>
              <a:rPr lang="en-US" dirty="0">
                <a:solidFill>
                  <a:schemeClr val="bg1">
                    <a:lumMod val="50000"/>
                  </a:schemeClr>
                </a:solidFill>
              </a:rPr>
              <a:t>forecast, additional post-</a:t>
            </a:r>
            <a:r>
              <a:rPr lang="en-US" dirty="0" smtClean="0">
                <a:solidFill>
                  <a:schemeClr val="bg1">
                    <a:lumMod val="50000"/>
                  </a:schemeClr>
                </a:solidFill>
              </a:rPr>
              <a:t>processing computations </a:t>
            </a:r>
            <a:r>
              <a:rPr lang="en-US" dirty="0">
                <a:solidFill>
                  <a:schemeClr val="bg1">
                    <a:lumMod val="50000"/>
                  </a:schemeClr>
                </a:solidFill>
              </a:rPr>
              <a:t>can be made with the saved output.</a:t>
            </a:r>
          </a:p>
          <a:p>
            <a:endParaRPr lang="en-US" dirty="0" smtClean="0">
              <a:solidFill>
                <a:schemeClr val="bg1">
                  <a:lumMod val="50000"/>
                </a:schemeClr>
              </a:solidFill>
            </a:endParaRPr>
          </a:p>
          <a:p>
            <a:r>
              <a:rPr lang="en-US" b="1" dirty="0" err="1" smtClean="0">
                <a:solidFill>
                  <a:schemeClr val="bg1">
                    <a:lumMod val="50000"/>
                  </a:schemeClr>
                </a:solidFill>
              </a:rPr>
              <a:t>Postprocessing</a:t>
            </a:r>
            <a:r>
              <a:rPr lang="en-US" dirty="0" smtClean="0">
                <a:solidFill>
                  <a:schemeClr val="bg1">
                    <a:lumMod val="50000"/>
                  </a:schemeClr>
                </a:solidFill>
              </a:rPr>
              <a:t> </a:t>
            </a:r>
            <a:r>
              <a:rPr lang="en-US" dirty="0">
                <a:solidFill>
                  <a:schemeClr val="bg1">
                    <a:lumMod val="50000"/>
                  </a:schemeClr>
                </a:solidFill>
              </a:rPr>
              <a:t>can include:</a:t>
            </a:r>
          </a:p>
          <a:p>
            <a:r>
              <a:rPr lang="en-US" dirty="0">
                <a:solidFill>
                  <a:schemeClr val="bg1">
                    <a:lumMod val="50000"/>
                  </a:schemeClr>
                </a:solidFill>
              </a:rPr>
              <a:t>• </a:t>
            </a:r>
            <a:r>
              <a:rPr lang="en-US" dirty="0">
                <a:solidFill>
                  <a:srgbClr val="FF6600"/>
                </a:solidFill>
              </a:rPr>
              <a:t>forecast refinement </a:t>
            </a:r>
            <a:r>
              <a:rPr lang="en-US" dirty="0">
                <a:solidFill>
                  <a:schemeClr val="bg1">
                    <a:lumMod val="50000"/>
                  </a:schemeClr>
                </a:solidFill>
              </a:rPr>
              <a:t>to correct biases,</a:t>
            </a:r>
          </a:p>
          <a:p>
            <a:r>
              <a:rPr lang="en-US" dirty="0">
                <a:solidFill>
                  <a:schemeClr val="bg1">
                    <a:lumMod val="50000"/>
                  </a:schemeClr>
                </a:solidFill>
              </a:rPr>
              <a:t>• calculation of </a:t>
            </a:r>
            <a:r>
              <a:rPr lang="en-US" dirty="0">
                <a:solidFill>
                  <a:srgbClr val="FF6600"/>
                </a:solidFill>
              </a:rPr>
              <a:t>secondary weather variables</a:t>
            </a:r>
            <a:r>
              <a:rPr lang="en-US" dirty="0">
                <a:solidFill>
                  <a:schemeClr val="bg1">
                    <a:lumMod val="50000"/>
                  </a:schemeClr>
                </a:solidFill>
              </a:rPr>
              <a:t>,</a:t>
            </a:r>
          </a:p>
          <a:p>
            <a:r>
              <a:rPr lang="en-US" dirty="0">
                <a:solidFill>
                  <a:schemeClr val="bg1">
                    <a:lumMod val="50000"/>
                  </a:schemeClr>
                </a:solidFill>
              </a:rPr>
              <a:t>• </a:t>
            </a:r>
            <a:r>
              <a:rPr lang="en-US" dirty="0">
                <a:solidFill>
                  <a:srgbClr val="FF6600"/>
                </a:solidFill>
              </a:rPr>
              <a:t>drawing of weather maps </a:t>
            </a:r>
            <a:r>
              <a:rPr lang="en-US" dirty="0">
                <a:solidFill>
                  <a:schemeClr val="bg1">
                    <a:lumMod val="50000"/>
                  </a:schemeClr>
                </a:solidFill>
              </a:rPr>
              <a:t>and other graphics,</a:t>
            </a:r>
          </a:p>
          <a:p>
            <a:r>
              <a:rPr lang="en-US" dirty="0">
                <a:solidFill>
                  <a:schemeClr val="bg1">
                    <a:lumMod val="50000"/>
                  </a:schemeClr>
                </a:solidFill>
              </a:rPr>
              <a:t>• compression into </a:t>
            </a:r>
            <a:r>
              <a:rPr lang="en-US" dirty="0">
                <a:solidFill>
                  <a:srgbClr val="FF6600"/>
                </a:solidFill>
              </a:rPr>
              <a:t>databases &amp; </a:t>
            </a:r>
            <a:r>
              <a:rPr lang="en-US" dirty="0" err="1">
                <a:solidFill>
                  <a:srgbClr val="FF6600"/>
                </a:solidFill>
              </a:rPr>
              <a:t>climatologies</a:t>
            </a:r>
            <a:r>
              <a:rPr lang="en-US" dirty="0">
                <a:solidFill>
                  <a:schemeClr val="bg1">
                    <a:lumMod val="50000"/>
                  </a:schemeClr>
                </a:solidFill>
              </a:rPr>
              <a:t>, </a:t>
            </a:r>
          </a:p>
          <a:p>
            <a:r>
              <a:rPr lang="en-US" dirty="0">
                <a:solidFill>
                  <a:schemeClr val="bg1">
                    <a:lumMod val="50000"/>
                  </a:schemeClr>
                </a:solidFill>
              </a:rPr>
              <a:t>• </a:t>
            </a:r>
            <a:r>
              <a:rPr lang="en-US" dirty="0">
                <a:solidFill>
                  <a:srgbClr val="FF6600"/>
                </a:solidFill>
              </a:rPr>
              <a:t>verification</a:t>
            </a:r>
            <a:endParaRPr lang="en-US" dirty="0" smtClean="0">
              <a:solidFill>
                <a:srgbClr val="FF6600"/>
              </a:solidFill>
            </a:endParaRPr>
          </a:p>
        </p:txBody>
      </p:sp>
    </p:spTree>
    <p:extLst>
      <p:ext uri="{BB962C8B-B14F-4D97-AF65-F5344CB8AC3E}">
        <p14:creationId xmlns:p14="http://schemas.microsoft.com/office/powerpoint/2010/main" val="221575186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Predictability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5508104" y="1556792"/>
            <a:ext cx="3456384" cy="2862322"/>
          </a:xfrm>
          <a:prstGeom prst="rect">
            <a:avLst/>
          </a:prstGeom>
          <a:noFill/>
        </p:spPr>
        <p:txBody>
          <a:bodyPr wrap="square" rtlCol="0">
            <a:spAutoFit/>
          </a:bodyPr>
          <a:lstStyle/>
          <a:p>
            <a:r>
              <a:rPr lang="en-US" sz="2000" dirty="0"/>
              <a:t> NWP is an initial-value problem</a:t>
            </a:r>
            <a:r>
              <a:rPr lang="en-US" sz="2000" dirty="0" smtClean="0"/>
              <a:t>,</a:t>
            </a:r>
            <a:r>
              <a:rPr lang="el-GR" sz="2000" dirty="0" smtClean="0"/>
              <a:t>  </a:t>
            </a:r>
            <a:r>
              <a:rPr lang="en-US" sz="2000" dirty="0" smtClean="0"/>
              <a:t>where </a:t>
            </a:r>
            <a:r>
              <a:rPr lang="en-US" sz="2000" dirty="0"/>
              <a:t>these initial values are partially based on </a:t>
            </a:r>
            <a:r>
              <a:rPr lang="en-US" sz="2000" dirty="0" smtClean="0"/>
              <a:t>observed</a:t>
            </a:r>
            <a:r>
              <a:rPr lang="el-GR" sz="2000" dirty="0" smtClean="0"/>
              <a:t> </a:t>
            </a:r>
            <a:r>
              <a:rPr lang="en-US" sz="2000" dirty="0" smtClean="0"/>
              <a:t>weather </a:t>
            </a:r>
            <a:r>
              <a:rPr lang="en-US" sz="2000" dirty="0"/>
              <a:t>conditions. </a:t>
            </a:r>
            <a:endParaRPr lang="el-GR" sz="2000" dirty="0" smtClean="0"/>
          </a:p>
          <a:p>
            <a:endParaRPr lang="el-GR" sz="2000" dirty="0"/>
          </a:p>
          <a:p>
            <a:r>
              <a:rPr lang="en-US" sz="2000" dirty="0" smtClean="0"/>
              <a:t>Unfortunately</a:t>
            </a:r>
            <a:r>
              <a:rPr lang="en-US" sz="2000" dirty="0"/>
              <a:t>, the </a:t>
            </a:r>
            <a:r>
              <a:rPr lang="en-US" sz="2000" dirty="0" smtClean="0"/>
              <a:t>observations include </a:t>
            </a:r>
            <a:r>
              <a:rPr lang="en-US" sz="2000" dirty="0"/>
              <a:t>instrumentation, sampling, and</a:t>
            </a:r>
          </a:p>
          <a:p>
            <a:r>
              <a:rPr lang="en-US" sz="2000" dirty="0"/>
              <a:t>representativeness </a:t>
            </a:r>
            <a:r>
              <a:rPr lang="en-US" sz="2000" dirty="0" smtClean="0"/>
              <a:t>errors.</a:t>
            </a:r>
          </a:p>
        </p:txBody>
      </p:sp>
      <p:pic>
        <p:nvPicPr>
          <p:cNvPr id="4" name="Picture 3" descr="Screen Shot 2018-04-17 at 12.47.09 PM.png"/>
          <p:cNvPicPr>
            <a:picLocks noChangeAspect="1"/>
          </p:cNvPicPr>
          <p:nvPr/>
        </p:nvPicPr>
        <p:blipFill rotWithShape="1">
          <a:blip r:embed="rId2">
            <a:extLst>
              <a:ext uri="{28A0092B-C50C-407E-A947-70E740481C1C}">
                <a14:useLocalDpi xmlns:a14="http://schemas.microsoft.com/office/drawing/2010/main" val="0"/>
              </a:ext>
            </a:extLst>
          </a:blip>
          <a:srcRect t="8190" b="9085"/>
          <a:stretch/>
        </p:blipFill>
        <p:spPr>
          <a:xfrm>
            <a:off x="179512" y="1318690"/>
            <a:ext cx="5284294" cy="3262438"/>
          </a:xfrm>
          <a:prstGeom prst="rect">
            <a:avLst/>
          </a:prstGeom>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Predictability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251520" y="1412776"/>
            <a:ext cx="8568952" cy="2246769"/>
          </a:xfrm>
          <a:prstGeom prst="rect">
            <a:avLst/>
          </a:prstGeom>
          <a:noFill/>
        </p:spPr>
        <p:txBody>
          <a:bodyPr wrap="square" rtlCol="0">
            <a:spAutoFit/>
          </a:bodyPr>
          <a:lstStyle/>
          <a:p>
            <a:r>
              <a:rPr lang="en-US" sz="2000" dirty="0">
                <a:solidFill>
                  <a:schemeClr val="tx1">
                    <a:lumMod val="50000"/>
                    <a:lumOff val="50000"/>
                  </a:schemeClr>
                </a:solidFill>
              </a:rPr>
              <a:t> Lorenz suggested </a:t>
            </a:r>
            <a:r>
              <a:rPr lang="en-US" sz="2000" dirty="0" smtClean="0">
                <a:solidFill>
                  <a:schemeClr val="tx1">
                    <a:lumMod val="50000"/>
                    <a:lumOff val="50000"/>
                  </a:schemeClr>
                </a:solidFill>
              </a:rPr>
              <a:t>(</a:t>
            </a:r>
            <a:r>
              <a:rPr lang="en-US" sz="2000" dirty="0">
                <a:solidFill>
                  <a:schemeClr val="tx1">
                    <a:lumMod val="50000"/>
                    <a:lumOff val="50000"/>
                  </a:schemeClr>
                </a:solidFill>
              </a:rPr>
              <a:t>late 1950s and early </a:t>
            </a:r>
            <a:r>
              <a:rPr lang="en-US" sz="2000" dirty="0" smtClean="0">
                <a:solidFill>
                  <a:schemeClr val="tx1">
                    <a:lumMod val="50000"/>
                    <a:lumOff val="50000"/>
                  </a:schemeClr>
                </a:solidFill>
              </a:rPr>
              <a:t>1960s) that </a:t>
            </a:r>
            <a:r>
              <a:rPr lang="en-US" sz="2000" dirty="0">
                <a:solidFill>
                  <a:schemeClr val="tx1">
                    <a:lumMod val="50000"/>
                    <a:lumOff val="50000"/>
                  </a:schemeClr>
                </a:solidFill>
              </a:rPr>
              <a:t>the equations of </a:t>
            </a:r>
            <a:r>
              <a:rPr lang="en-US" sz="2000" dirty="0" smtClean="0">
                <a:solidFill>
                  <a:schemeClr val="tx1">
                    <a:lumMod val="50000"/>
                    <a:lumOff val="50000"/>
                  </a:schemeClr>
                </a:solidFill>
              </a:rPr>
              <a:t>motion </a:t>
            </a:r>
            <a:r>
              <a:rPr lang="en-US" sz="2000" dirty="0">
                <a:solidFill>
                  <a:schemeClr val="tx1">
                    <a:lumMod val="50000"/>
                    <a:lumOff val="50000"/>
                  </a:schemeClr>
                </a:solidFill>
              </a:rPr>
              <a:t> are </a:t>
            </a:r>
            <a:r>
              <a:rPr lang="en-US" sz="2000" b="1" dirty="0">
                <a:solidFill>
                  <a:schemeClr val="tx1">
                    <a:lumMod val="50000"/>
                    <a:lumOff val="50000"/>
                  </a:schemeClr>
                </a:solidFill>
              </a:rPr>
              <a:t>sensitive to initial conditions </a:t>
            </a:r>
            <a:r>
              <a:rPr lang="en-US" sz="2000" dirty="0">
                <a:solidFill>
                  <a:schemeClr val="tx1">
                    <a:lumMod val="50000"/>
                    <a:lumOff val="50000"/>
                  </a:schemeClr>
                </a:solidFill>
              </a:rPr>
              <a:t>. Such </a:t>
            </a:r>
            <a:r>
              <a:rPr lang="en-US" sz="2000" dirty="0" smtClean="0">
                <a:solidFill>
                  <a:schemeClr val="tx1">
                    <a:lumMod val="50000"/>
                    <a:lumOff val="50000"/>
                  </a:schemeClr>
                </a:solidFill>
              </a:rPr>
              <a:t>sensitivity means </a:t>
            </a:r>
            <a:r>
              <a:rPr lang="en-US" sz="2000" dirty="0">
                <a:solidFill>
                  <a:schemeClr val="tx1">
                    <a:lumMod val="50000"/>
                    <a:lumOff val="50000"/>
                  </a:schemeClr>
                </a:solidFill>
              </a:rPr>
              <a:t>that small differences in initial </a:t>
            </a:r>
            <a:r>
              <a:rPr lang="en-US" sz="2000" dirty="0" smtClean="0">
                <a:solidFill>
                  <a:schemeClr val="tx1">
                    <a:lumMod val="50000"/>
                    <a:lumOff val="50000"/>
                  </a:schemeClr>
                </a:solidFill>
              </a:rPr>
              <a:t>conditions can </a:t>
            </a:r>
            <a:r>
              <a:rPr lang="en-US" sz="2000" dirty="0">
                <a:solidFill>
                  <a:schemeClr val="tx1">
                    <a:lumMod val="50000"/>
                    <a:lumOff val="50000"/>
                  </a:schemeClr>
                </a:solidFill>
              </a:rPr>
              <a:t>grow into large differences in the forecasts.</a:t>
            </a:r>
            <a:r>
              <a:rPr lang="en-US" sz="2000" dirty="0" smtClean="0">
                <a:solidFill>
                  <a:schemeClr val="tx1">
                    <a:lumMod val="50000"/>
                    <a:lumOff val="50000"/>
                  </a:schemeClr>
                </a:solidFill>
              </a:rPr>
              <a:t> </a:t>
            </a:r>
          </a:p>
          <a:p>
            <a:endParaRPr lang="en-US" sz="2000" dirty="0">
              <a:solidFill>
                <a:schemeClr val="tx1">
                  <a:lumMod val="50000"/>
                  <a:lumOff val="50000"/>
                </a:schemeClr>
              </a:solidFill>
            </a:endParaRPr>
          </a:p>
          <a:p>
            <a:r>
              <a:rPr lang="en-US" sz="2000" dirty="0">
                <a:solidFill>
                  <a:schemeClr val="tx1">
                    <a:lumMod val="50000"/>
                    <a:lumOff val="50000"/>
                  </a:schemeClr>
                </a:solidFill>
              </a:rPr>
              <a:t> Initial conditions will </a:t>
            </a:r>
            <a:r>
              <a:rPr lang="en-US" sz="2000" dirty="0" smtClean="0">
                <a:solidFill>
                  <a:schemeClr val="tx1">
                    <a:lumMod val="50000"/>
                    <a:lumOff val="50000"/>
                  </a:schemeClr>
                </a:solidFill>
              </a:rPr>
              <a:t>always have </a:t>
            </a:r>
            <a:r>
              <a:rPr lang="en-US" sz="2000" dirty="0">
                <a:solidFill>
                  <a:schemeClr val="tx1">
                    <a:lumMod val="50000"/>
                    <a:lumOff val="50000"/>
                  </a:schemeClr>
                </a:solidFill>
              </a:rPr>
              <a:t>errors. Thus our forecasts will always </a:t>
            </a:r>
            <a:r>
              <a:rPr lang="en-US" sz="2000" dirty="0" smtClean="0">
                <a:solidFill>
                  <a:schemeClr val="tx1">
                    <a:lumMod val="50000"/>
                    <a:lumOff val="50000"/>
                  </a:schemeClr>
                </a:solidFill>
              </a:rPr>
              <a:t>become less </a:t>
            </a:r>
            <a:r>
              <a:rPr lang="en-US" sz="2000" dirty="0">
                <a:solidFill>
                  <a:schemeClr val="tx1">
                    <a:lumMod val="50000"/>
                    <a:lumOff val="50000"/>
                  </a:schemeClr>
                </a:solidFill>
              </a:rPr>
              <a:t>accurate with increasing forecast time. Thus</a:t>
            </a:r>
            <a:r>
              <a:rPr lang="en-US" sz="2000" dirty="0" smtClean="0">
                <a:solidFill>
                  <a:schemeClr val="tx1">
                    <a:lumMod val="50000"/>
                    <a:lumOff val="50000"/>
                  </a:schemeClr>
                </a:solidFill>
              </a:rPr>
              <a:t>, </a:t>
            </a:r>
            <a:r>
              <a:rPr lang="en-US" sz="2000" b="1" dirty="0" smtClean="0">
                <a:solidFill>
                  <a:schemeClr val="tx1">
                    <a:lumMod val="50000"/>
                    <a:lumOff val="50000"/>
                  </a:schemeClr>
                </a:solidFill>
              </a:rPr>
              <a:t>there </a:t>
            </a:r>
            <a:r>
              <a:rPr lang="en-US" sz="2000" b="1" dirty="0">
                <a:solidFill>
                  <a:schemeClr val="tx1">
                    <a:lumMod val="50000"/>
                    <a:lumOff val="50000"/>
                  </a:schemeClr>
                </a:solidFill>
              </a:rPr>
              <a:t>is a limit to the predictability of </a:t>
            </a:r>
            <a:r>
              <a:rPr lang="en-US" sz="2000" b="1" dirty="0" smtClean="0">
                <a:solidFill>
                  <a:schemeClr val="tx1">
                    <a:lumMod val="50000"/>
                    <a:lumOff val="50000"/>
                  </a:schemeClr>
                </a:solidFill>
              </a:rPr>
              <a:t>weather</a:t>
            </a:r>
            <a:r>
              <a:rPr lang="en-US" sz="2000" dirty="0" smtClean="0">
                <a:solidFill>
                  <a:schemeClr val="tx1">
                    <a:lumMod val="50000"/>
                    <a:lumOff val="50000"/>
                  </a:schemeClr>
                </a:solidFill>
              </a:rPr>
              <a:t> that </a:t>
            </a:r>
            <a:r>
              <a:rPr lang="en-US" sz="2000" dirty="0">
                <a:solidFill>
                  <a:schemeClr val="tx1">
                    <a:lumMod val="50000"/>
                    <a:lumOff val="50000"/>
                  </a:schemeClr>
                </a:solidFill>
              </a:rPr>
              <a:t>is related to instability of the dynamics .</a:t>
            </a:r>
            <a:endParaRPr lang="en-US" sz="2000" dirty="0" smtClean="0">
              <a:solidFill>
                <a:schemeClr val="tx1">
                  <a:lumMod val="50000"/>
                  <a:lumOff val="50000"/>
                </a:schemeClr>
              </a:solidFill>
            </a:endParaRPr>
          </a:p>
        </p:txBody>
      </p:sp>
    </p:spTree>
    <p:extLst>
      <p:ext uri="{BB962C8B-B14F-4D97-AF65-F5344CB8AC3E}">
        <p14:creationId xmlns:p14="http://schemas.microsoft.com/office/powerpoint/2010/main" val="350191111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a:t>Ensemble 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251520" y="1495812"/>
            <a:ext cx="8568952" cy="4093428"/>
          </a:xfrm>
          <a:prstGeom prst="rect">
            <a:avLst/>
          </a:prstGeom>
          <a:noFill/>
        </p:spPr>
        <p:txBody>
          <a:bodyPr wrap="square" rtlCol="0">
            <a:spAutoFit/>
          </a:bodyPr>
          <a:lstStyle/>
          <a:p>
            <a:r>
              <a:rPr lang="en-US" sz="2000" dirty="0" smtClean="0">
                <a:solidFill>
                  <a:srgbClr val="7F7F7F"/>
                </a:solidFill>
              </a:rPr>
              <a:t>Ensemble </a:t>
            </a:r>
            <a:r>
              <a:rPr lang="en-US" sz="2000" dirty="0">
                <a:solidFill>
                  <a:srgbClr val="7F7F7F"/>
                </a:solidFill>
              </a:rPr>
              <a:t>prediction aims to estimate the probability density function of forecast</a:t>
            </a:r>
          </a:p>
          <a:p>
            <a:r>
              <a:rPr lang="en-US" sz="2000" dirty="0">
                <a:solidFill>
                  <a:srgbClr val="7F7F7F"/>
                </a:solidFill>
              </a:rPr>
              <a:t>states, taking into account all possible sources of forecast error:</a:t>
            </a:r>
          </a:p>
          <a:p>
            <a:pPr marL="285750" indent="-285750">
              <a:buFontTx/>
              <a:buChar char="-"/>
            </a:pPr>
            <a:r>
              <a:rPr lang="en-US" sz="2000" dirty="0" smtClean="0">
                <a:solidFill>
                  <a:srgbClr val="FF6600"/>
                </a:solidFill>
              </a:rPr>
              <a:t>Observation </a:t>
            </a:r>
            <a:r>
              <a:rPr lang="en-US" sz="2000" dirty="0">
                <a:solidFill>
                  <a:srgbClr val="FF6600"/>
                </a:solidFill>
              </a:rPr>
              <a:t>errors and imperfect boundary </a:t>
            </a:r>
            <a:r>
              <a:rPr lang="en-US" sz="2000" dirty="0" smtClean="0">
                <a:solidFill>
                  <a:srgbClr val="FF6600"/>
                </a:solidFill>
              </a:rPr>
              <a:t>conditions</a:t>
            </a:r>
          </a:p>
          <a:p>
            <a:pPr marL="285750" indent="-285750">
              <a:buFontTx/>
              <a:buChar char="-"/>
            </a:pPr>
            <a:r>
              <a:rPr lang="en-US" sz="2000" dirty="0" smtClean="0">
                <a:solidFill>
                  <a:srgbClr val="FF6600"/>
                </a:solidFill>
              </a:rPr>
              <a:t>Data </a:t>
            </a:r>
            <a:r>
              <a:rPr lang="en-US" sz="2000" dirty="0">
                <a:solidFill>
                  <a:srgbClr val="FF6600"/>
                </a:solidFill>
              </a:rPr>
              <a:t>assimilation </a:t>
            </a:r>
            <a:r>
              <a:rPr lang="en-US" sz="2000" dirty="0" smtClean="0">
                <a:solidFill>
                  <a:srgbClr val="FF6600"/>
                </a:solidFill>
              </a:rPr>
              <a:t>assumptions</a:t>
            </a:r>
          </a:p>
          <a:p>
            <a:pPr marL="285750" indent="-285750">
              <a:buFontTx/>
              <a:buChar char="-"/>
            </a:pPr>
            <a:r>
              <a:rPr lang="en-US" sz="2000" dirty="0" smtClean="0">
                <a:solidFill>
                  <a:srgbClr val="FF6600"/>
                </a:solidFill>
              </a:rPr>
              <a:t>Model </a:t>
            </a:r>
            <a:r>
              <a:rPr lang="en-US" sz="2000" dirty="0">
                <a:solidFill>
                  <a:srgbClr val="FF6600"/>
                </a:solidFill>
              </a:rPr>
              <a:t>errors</a:t>
            </a:r>
            <a:endParaRPr lang="en-US" sz="2000" dirty="0" smtClean="0">
              <a:solidFill>
                <a:srgbClr val="FF6600"/>
              </a:solidFill>
            </a:endParaRPr>
          </a:p>
          <a:p>
            <a:pPr marL="285750" indent="-285750">
              <a:buFontTx/>
              <a:buChar char="-"/>
            </a:pPr>
            <a:endParaRPr lang="en-US" sz="2000" dirty="0" smtClean="0">
              <a:solidFill>
                <a:srgbClr val="7F7F7F"/>
              </a:solidFill>
            </a:endParaRPr>
          </a:p>
          <a:p>
            <a:endParaRPr lang="en-US" sz="2000" dirty="0">
              <a:solidFill>
                <a:srgbClr val="7F7F7F"/>
              </a:solidFill>
            </a:endParaRPr>
          </a:p>
          <a:p>
            <a:r>
              <a:rPr lang="en-US" sz="2000" dirty="0" smtClean="0">
                <a:solidFill>
                  <a:srgbClr val="7F7F7F"/>
                </a:solidFill>
              </a:rPr>
              <a:t>Repeatedly </a:t>
            </a:r>
            <a:r>
              <a:rPr lang="en-US" sz="2000" dirty="0">
                <a:solidFill>
                  <a:srgbClr val="7F7F7F"/>
                </a:solidFill>
              </a:rPr>
              <a:t>forecast </a:t>
            </a:r>
            <a:r>
              <a:rPr lang="en-US" sz="2000" dirty="0" smtClean="0">
                <a:solidFill>
                  <a:srgbClr val="7F7F7F"/>
                </a:solidFill>
              </a:rPr>
              <a:t>the same </a:t>
            </a:r>
            <a:r>
              <a:rPr lang="en-US" sz="2000" dirty="0">
                <a:solidFill>
                  <a:srgbClr val="7F7F7F"/>
                </a:solidFill>
              </a:rPr>
              <a:t>time period, but for different conditions. </a:t>
            </a:r>
            <a:endParaRPr lang="en-US" sz="2000" dirty="0" smtClean="0">
              <a:solidFill>
                <a:srgbClr val="7F7F7F"/>
              </a:solidFill>
            </a:endParaRPr>
          </a:p>
          <a:p>
            <a:r>
              <a:rPr lang="en-US" sz="2000" dirty="0" smtClean="0">
                <a:solidFill>
                  <a:srgbClr val="7F7F7F"/>
                </a:solidFill>
              </a:rPr>
              <a:t>These</a:t>
            </a:r>
            <a:r>
              <a:rPr lang="en-US" sz="2000" dirty="0">
                <a:solidFill>
                  <a:srgbClr val="7F7F7F"/>
                </a:solidFill>
              </a:rPr>
              <a:t> </a:t>
            </a:r>
            <a:r>
              <a:rPr lang="en-US" sz="2000" dirty="0" smtClean="0">
                <a:solidFill>
                  <a:srgbClr val="7F7F7F"/>
                </a:solidFill>
              </a:rPr>
              <a:t>differences </a:t>
            </a:r>
            <a:r>
              <a:rPr lang="en-US" sz="2000" dirty="0">
                <a:solidFill>
                  <a:srgbClr val="7F7F7F"/>
                </a:solidFill>
              </a:rPr>
              <a:t>can be created by using different </a:t>
            </a:r>
            <a:r>
              <a:rPr lang="en-US" sz="2000" dirty="0" smtClean="0">
                <a:solidFill>
                  <a:srgbClr val="7F7F7F"/>
                </a:solidFill>
              </a:rPr>
              <a:t>initial conditions</a:t>
            </a:r>
            <a:r>
              <a:rPr lang="en-US" sz="2000" dirty="0">
                <a:solidFill>
                  <a:srgbClr val="7F7F7F"/>
                </a:solidFill>
              </a:rPr>
              <a:t>, physical parameterizations, </a:t>
            </a:r>
            <a:r>
              <a:rPr lang="en-US" sz="2000" dirty="0" err="1">
                <a:solidFill>
                  <a:srgbClr val="7F7F7F"/>
                </a:solidFill>
              </a:rPr>
              <a:t>numerics</a:t>
            </a:r>
            <a:r>
              <a:rPr lang="en-US" sz="2000" dirty="0" smtClean="0">
                <a:solidFill>
                  <a:srgbClr val="7F7F7F"/>
                </a:solidFill>
              </a:rPr>
              <a:t>, and</a:t>
            </a:r>
            <a:r>
              <a:rPr lang="en-US" sz="2000" dirty="0">
                <a:solidFill>
                  <a:srgbClr val="7F7F7F"/>
                </a:solidFill>
              </a:rPr>
              <a:t>/or NWP models. </a:t>
            </a:r>
            <a:endParaRPr lang="en-US" sz="2000" dirty="0" smtClean="0">
              <a:solidFill>
                <a:srgbClr val="7F7F7F"/>
              </a:solidFill>
            </a:endParaRPr>
          </a:p>
          <a:p>
            <a:endParaRPr lang="en-US" sz="2000" dirty="0">
              <a:solidFill>
                <a:srgbClr val="7F7F7F"/>
              </a:solidFill>
            </a:endParaRPr>
          </a:p>
          <a:p>
            <a:r>
              <a:rPr lang="en-US" sz="2000" dirty="0" smtClean="0">
                <a:solidFill>
                  <a:srgbClr val="7F7F7F"/>
                </a:solidFill>
              </a:rPr>
              <a:t>Such </a:t>
            </a:r>
            <a:r>
              <a:rPr lang="en-US" sz="2000" dirty="0">
                <a:solidFill>
                  <a:srgbClr val="7F7F7F"/>
                </a:solidFill>
              </a:rPr>
              <a:t>a procedure yields </a:t>
            </a:r>
            <a:r>
              <a:rPr lang="en-US" sz="2000" dirty="0" smtClean="0">
                <a:solidFill>
                  <a:srgbClr val="7F7F7F"/>
                </a:solidFill>
              </a:rPr>
              <a:t>an ensemble  </a:t>
            </a:r>
            <a:r>
              <a:rPr lang="en-US" sz="2000" dirty="0">
                <a:solidFill>
                  <a:srgbClr val="7F7F7F"/>
                </a:solidFill>
              </a:rPr>
              <a:t>of forecasts, </a:t>
            </a:r>
            <a:r>
              <a:rPr lang="en-US" sz="2000" dirty="0" smtClean="0">
                <a:solidFill>
                  <a:srgbClr val="7F7F7F"/>
                </a:solidFill>
              </a:rPr>
              <a:t>which reveal </a:t>
            </a:r>
            <a:r>
              <a:rPr lang="en-US" sz="2000" dirty="0">
                <a:solidFill>
                  <a:srgbClr val="FF6600"/>
                </a:solidFill>
              </a:rPr>
              <a:t>the </a:t>
            </a:r>
            <a:r>
              <a:rPr lang="en-US" sz="2000" dirty="0" smtClean="0">
                <a:solidFill>
                  <a:srgbClr val="FF6600"/>
                </a:solidFill>
              </a:rPr>
              <a:t>sensitive dependence </a:t>
            </a:r>
            <a:r>
              <a:rPr lang="en-US" sz="2000" dirty="0">
                <a:solidFill>
                  <a:srgbClr val="FF6600"/>
                </a:solidFill>
              </a:rPr>
              <a:t>of weather forecasts on those </a:t>
            </a:r>
            <a:r>
              <a:rPr lang="en-US" sz="2000" dirty="0" smtClean="0">
                <a:solidFill>
                  <a:srgbClr val="FF6600"/>
                </a:solidFill>
              </a:rPr>
              <a:t>different conditions</a:t>
            </a:r>
            <a:r>
              <a:rPr lang="en-US" sz="2000" dirty="0">
                <a:solidFill>
                  <a:srgbClr val="7F7F7F"/>
                </a:solidFill>
              </a:rPr>
              <a:t>.</a:t>
            </a:r>
            <a:endParaRPr lang="en-US" sz="2000" dirty="0" smtClean="0">
              <a:solidFill>
                <a:srgbClr val="7F7F7F"/>
              </a:solidFill>
            </a:endParaRPr>
          </a:p>
        </p:txBody>
      </p:sp>
    </p:spTree>
    <p:extLst>
      <p:ext uri="{BB962C8B-B14F-4D97-AF65-F5344CB8AC3E}">
        <p14:creationId xmlns:p14="http://schemas.microsoft.com/office/powerpoint/2010/main" val="328082512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373216"/>
            <a:ext cx="8964488" cy="1200329"/>
          </a:xfrm>
          <a:prstGeom prst="rect">
            <a:avLst/>
          </a:prstGeom>
          <a:noFill/>
        </p:spPr>
        <p:txBody>
          <a:bodyPr wrap="square" rtlCol="0">
            <a:spAutoFit/>
          </a:bodyPr>
          <a:lstStyle/>
          <a:p>
            <a:r>
              <a:rPr lang="en-US" dirty="0">
                <a:solidFill>
                  <a:srgbClr val="595959"/>
                </a:solidFill>
              </a:rPr>
              <a:t>The spread of the ensemble members informs </a:t>
            </a:r>
            <a:r>
              <a:rPr lang="en-US" dirty="0" smtClean="0">
                <a:solidFill>
                  <a:srgbClr val="595959"/>
                </a:solidFill>
              </a:rPr>
              <a:t>about </a:t>
            </a:r>
            <a:r>
              <a:rPr lang="en-US" dirty="0">
                <a:solidFill>
                  <a:srgbClr val="595959"/>
                </a:solidFill>
              </a:rPr>
              <a:t>the </a:t>
            </a:r>
            <a:r>
              <a:rPr lang="en-US" b="1" dirty="0">
                <a:solidFill>
                  <a:srgbClr val="595959"/>
                </a:solidFill>
              </a:rPr>
              <a:t>uncertainty </a:t>
            </a:r>
            <a:r>
              <a:rPr lang="en-US" dirty="0">
                <a:solidFill>
                  <a:srgbClr val="595959"/>
                </a:solidFill>
              </a:rPr>
              <a:t>of the forecast. </a:t>
            </a:r>
            <a:endParaRPr lang="en-US" dirty="0" smtClean="0">
              <a:solidFill>
                <a:srgbClr val="595959"/>
              </a:solidFill>
            </a:endParaRPr>
          </a:p>
          <a:p>
            <a:r>
              <a:rPr lang="en-US" dirty="0" smtClean="0">
                <a:solidFill>
                  <a:srgbClr val="595959"/>
                </a:solidFill>
              </a:rPr>
              <a:t>There is no </a:t>
            </a:r>
            <a:r>
              <a:rPr lang="en-US" dirty="0">
                <a:solidFill>
                  <a:srgbClr val="595959"/>
                </a:solidFill>
              </a:rPr>
              <a:t>way of knowing which of the ensemble members will be closest to reality. </a:t>
            </a:r>
          </a:p>
          <a:p>
            <a:r>
              <a:rPr lang="en-US" dirty="0">
                <a:solidFill>
                  <a:srgbClr val="595959"/>
                </a:solidFill>
              </a:rPr>
              <a:t>By averaging all the ensemble members together, you can find an </a:t>
            </a:r>
            <a:r>
              <a:rPr lang="en-US" b="1" dirty="0">
                <a:solidFill>
                  <a:srgbClr val="595959"/>
                </a:solidFill>
              </a:rPr>
              <a:t>ensemble average </a:t>
            </a:r>
            <a:r>
              <a:rPr lang="en-US" dirty="0">
                <a:solidFill>
                  <a:srgbClr val="595959"/>
                </a:solidFill>
              </a:rPr>
              <a:t>forecast that is usually more skillful than any individual member. </a:t>
            </a:r>
          </a:p>
        </p:txBody>
      </p:sp>
      <p:pic>
        <p:nvPicPr>
          <p:cNvPr id="2" name="Picture 1" descr="Screen Shot 2019-03-05 at 3.5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5131248"/>
          </a:xfrm>
          <a:prstGeom prst="rect">
            <a:avLst/>
          </a:prstGeom>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noa_dayrain_Crete_2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2963"/>
          </a:xfrm>
          <a:prstGeom prst="rect">
            <a:avLst/>
          </a:prstGeom>
        </p:spPr>
      </p:pic>
    </p:spTree>
    <p:extLst>
      <p:ext uri="{BB962C8B-B14F-4D97-AF65-F5344CB8AC3E}">
        <p14:creationId xmlns:p14="http://schemas.microsoft.com/office/powerpoint/2010/main" val="33570429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373216"/>
            <a:ext cx="8964488" cy="1200329"/>
          </a:xfrm>
          <a:prstGeom prst="rect">
            <a:avLst/>
          </a:prstGeom>
          <a:noFill/>
        </p:spPr>
        <p:txBody>
          <a:bodyPr wrap="square" rtlCol="0">
            <a:spAutoFit/>
          </a:bodyPr>
          <a:lstStyle/>
          <a:p>
            <a:r>
              <a:rPr lang="en-US" dirty="0">
                <a:solidFill>
                  <a:srgbClr val="595959"/>
                </a:solidFill>
              </a:rPr>
              <a:t>The spread of the ensemble members informs </a:t>
            </a:r>
            <a:r>
              <a:rPr lang="en-US" dirty="0" smtClean="0">
                <a:solidFill>
                  <a:srgbClr val="595959"/>
                </a:solidFill>
              </a:rPr>
              <a:t>about </a:t>
            </a:r>
            <a:r>
              <a:rPr lang="en-US" dirty="0">
                <a:solidFill>
                  <a:srgbClr val="595959"/>
                </a:solidFill>
              </a:rPr>
              <a:t>the </a:t>
            </a:r>
            <a:r>
              <a:rPr lang="en-US" b="1" dirty="0">
                <a:solidFill>
                  <a:srgbClr val="595959"/>
                </a:solidFill>
              </a:rPr>
              <a:t>uncertainty </a:t>
            </a:r>
            <a:r>
              <a:rPr lang="en-US" dirty="0">
                <a:solidFill>
                  <a:srgbClr val="595959"/>
                </a:solidFill>
              </a:rPr>
              <a:t>of the forecast. </a:t>
            </a:r>
            <a:endParaRPr lang="en-US" dirty="0" smtClean="0">
              <a:solidFill>
                <a:srgbClr val="595959"/>
              </a:solidFill>
            </a:endParaRPr>
          </a:p>
          <a:p>
            <a:r>
              <a:rPr lang="en-US" dirty="0" smtClean="0">
                <a:solidFill>
                  <a:srgbClr val="595959"/>
                </a:solidFill>
              </a:rPr>
              <a:t>There is no </a:t>
            </a:r>
            <a:r>
              <a:rPr lang="en-US" dirty="0">
                <a:solidFill>
                  <a:srgbClr val="595959"/>
                </a:solidFill>
              </a:rPr>
              <a:t>way of knowing which of the ensemble members will be closest to reality. </a:t>
            </a:r>
          </a:p>
          <a:p>
            <a:r>
              <a:rPr lang="en-US" dirty="0">
                <a:solidFill>
                  <a:srgbClr val="595959"/>
                </a:solidFill>
              </a:rPr>
              <a:t>By averaging all the ensemble members together, you can find an </a:t>
            </a:r>
            <a:r>
              <a:rPr lang="en-US" b="1" dirty="0">
                <a:solidFill>
                  <a:srgbClr val="595959"/>
                </a:solidFill>
              </a:rPr>
              <a:t>ensemble average </a:t>
            </a:r>
            <a:r>
              <a:rPr lang="en-US" dirty="0">
                <a:solidFill>
                  <a:srgbClr val="595959"/>
                </a:solidFill>
              </a:rPr>
              <a:t>forecast that is usually more skillful than any individual member. </a:t>
            </a:r>
          </a:p>
        </p:txBody>
      </p:sp>
      <p:pic>
        <p:nvPicPr>
          <p:cNvPr id="3" name="Picture 2" descr="Screen Shot 2019-03-05 at 3.57.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5205401"/>
          </a:xfrm>
          <a:prstGeom prst="rect">
            <a:avLst/>
          </a:prstGeom>
        </p:spPr>
      </p:pic>
    </p:spTree>
    <p:extLst>
      <p:ext uri="{BB962C8B-B14F-4D97-AF65-F5344CB8AC3E}">
        <p14:creationId xmlns:p14="http://schemas.microsoft.com/office/powerpoint/2010/main" val="422273706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2088" y="5325015"/>
            <a:ext cx="8100392" cy="1200329"/>
          </a:xfrm>
          <a:prstGeom prst="rect">
            <a:avLst/>
          </a:prstGeom>
          <a:noFill/>
        </p:spPr>
        <p:txBody>
          <a:bodyPr wrap="square" rtlCol="0">
            <a:spAutoFit/>
          </a:bodyPr>
          <a:lstStyle/>
          <a:p>
            <a:r>
              <a:rPr lang="en-US" dirty="0"/>
              <a:t>Ensemble forecasts are increasingly used to create probabilistic forecasts</a:t>
            </a:r>
            <a:r>
              <a:rPr lang="en-US" dirty="0" smtClean="0"/>
              <a:t>.</a:t>
            </a:r>
          </a:p>
          <a:p>
            <a:r>
              <a:rPr lang="en-US" dirty="0" smtClean="0"/>
              <a:t>Probability forecasts can be used in two main ways:</a:t>
            </a:r>
          </a:p>
          <a:p>
            <a:pPr marL="285750" indent="-285750">
              <a:buFont typeface="Arial"/>
              <a:buChar char="•"/>
            </a:pPr>
            <a:r>
              <a:rPr lang="en-US" dirty="0" smtClean="0"/>
              <a:t>using a range of values</a:t>
            </a:r>
          </a:p>
          <a:p>
            <a:pPr marL="285750" indent="-285750">
              <a:buFont typeface="Arial"/>
              <a:buChar char="•"/>
            </a:pPr>
            <a:r>
              <a:rPr lang="en-US" dirty="0" smtClean="0"/>
              <a:t>using percentages</a:t>
            </a:r>
            <a:r>
              <a:rPr lang="en-US" dirty="0" smtClean="0">
                <a:solidFill>
                  <a:srgbClr val="595959"/>
                </a:solidFill>
              </a:rPr>
              <a:t> </a:t>
            </a:r>
            <a:endParaRPr lang="en-US" dirty="0">
              <a:solidFill>
                <a:srgbClr val="595959"/>
              </a:solidFill>
            </a:endParaRPr>
          </a:p>
        </p:txBody>
      </p:sp>
      <p:sp>
        <p:nvSpPr>
          <p:cNvPr id="5" name="Title 1"/>
          <p:cNvSpPr txBox="1">
            <a:spLocks/>
          </p:cNvSpPr>
          <p:nvPr/>
        </p:nvSpPr>
        <p:spPr>
          <a:xfrm>
            <a:off x="1043608" y="26064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Probabilistic 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3" name="Picture 2"/>
          <p:cNvPicPr>
            <a:picLocks noChangeAspect="1"/>
          </p:cNvPicPr>
          <p:nvPr/>
        </p:nvPicPr>
        <p:blipFill>
          <a:blip r:embed="rId2"/>
          <a:stretch>
            <a:fillRect/>
          </a:stretch>
        </p:blipFill>
        <p:spPr>
          <a:xfrm>
            <a:off x="683568" y="-1"/>
            <a:ext cx="7857873" cy="5350041"/>
          </a:xfrm>
          <a:prstGeom prst="rect">
            <a:avLst/>
          </a:prstGeom>
        </p:spPr>
      </p:pic>
    </p:spTree>
    <p:extLst>
      <p:ext uri="{BB962C8B-B14F-4D97-AF65-F5344CB8AC3E}">
        <p14:creationId xmlns:p14="http://schemas.microsoft.com/office/powerpoint/2010/main" val="293259818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17 at 12.49.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7384"/>
            <a:ext cx="5400600" cy="6879745"/>
          </a:xfrm>
          <a:prstGeom prst="rect">
            <a:avLst/>
          </a:prstGeom>
        </p:spPr>
      </p:pic>
    </p:spTree>
    <p:extLst>
      <p:ext uri="{BB962C8B-B14F-4D97-AF65-F5344CB8AC3E}">
        <p14:creationId xmlns:p14="http://schemas.microsoft.com/office/powerpoint/2010/main" val="237422043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Weather &amp; Climate Dynamical 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itle 1"/>
          <p:cNvSpPr txBox="1">
            <a:spLocks/>
          </p:cNvSpPr>
          <p:nvPr/>
        </p:nvSpPr>
        <p:spPr>
          <a:xfrm>
            <a:off x="2987824" y="2132856"/>
            <a:ext cx="3096344" cy="108012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2400" b="0" dirty="0" smtClean="0"/>
              <a:t>Medium Range Forecasts</a:t>
            </a:r>
          </a:p>
          <a:p>
            <a:pPr lvl="0" algn="ctr">
              <a:spcBef>
                <a:spcPct val="0"/>
              </a:spcBef>
              <a:defRPr/>
            </a:pPr>
            <a:r>
              <a:rPr lang="en-US" sz="2400" b="0" dirty="0" smtClean="0"/>
              <a:t>	Day 1-10</a:t>
            </a:r>
            <a:endParaRPr kumimoji="0" lang="en-US" sz="24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5" name="Title 1"/>
          <p:cNvSpPr txBox="1">
            <a:spLocks/>
          </p:cNvSpPr>
          <p:nvPr/>
        </p:nvSpPr>
        <p:spPr>
          <a:xfrm>
            <a:off x="2987824" y="3645024"/>
            <a:ext cx="3096344" cy="792088"/>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2400" b="0" dirty="0" smtClean="0"/>
              <a:t>Monthly Forecasts	Day 11-32</a:t>
            </a:r>
            <a:endParaRPr kumimoji="0" lang="en-US" sz="24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6" name="Title 1"/>
          <p:cNvSpPr txBox="1">
            <a:spLocks/>
          </p:cNvSpPr>
          <p:nvPr/>
        </p:nvSpPr>
        <p:spPr>
          <a:xfrm>
            <a:off x="2987824" y="5013176"/>
            <a:ext cx="3096344" cy="792088"/>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2400" b="0" dirty="0" smtClean="0"/>
              <a:t>Seasonal Forecasts	Month 2-7</a:t>
            </a:r>
            <a:endParaRPr kumimoji="0" lang="en-US" sz="24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424474287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Monthly </a:t>
            </a:r>
            <a:r>
              <a:rPr lang="en-US" sz="3200" b="0" dirty="0"/>
              <a:t>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179512" y="1484784"/>
            <a:ext cx="8964488" cy="4401205"/>
          </a:xfrm>
          <a:prstGeom prst="rect">
            <a:avLst/>
          </a:prstGeom>
          <a:noFill/>
        </p:spPr>
        <p:txBody>
          <a:bodyPr wrap="square" rtlCol="0">
            <a:spAutoFit/>
          </a:bodyPr>
          <a:lstStyle/>
          <a:p>
            <a:r>
              <a:rPr lang="en-US" sz="2000" dirty="0">
                <a:solidFill>
                  <a:srgbClr val="595959"/>
                </a:solidFill>
              </a:rPr>
              <a:t>Growing, and urgent, requirement for the employment of </a:t>
            </a:r>
            <a:r>
              <a:rPr lang="en-US" sz="2000" dirty="0" err="1" smtClean="0">
                <a:solidFill>
                  <a:srgbClr val="595959"/>
                </a:solidFill>
              </a:rPr>
              <a:t>subseasonal</a:t>
            </a:r>
            <a:r>
              <a:rPr lang="en-US" sz="2000" dirty="0">
                <a:solidFill>
                  <a:srgbClr val="595959"/>
                </a:solidFill>
              </a:rPr>
              <a:t> </a:t>
            </a:r>
            <a:r>
              <a:rPr lang="en-US" sz="2000" dirty="0" smtClean="0">
                <a:solidFill>
                  <a:srgbClr val="595959"/>
                </a:solidFill>
              </a:rPr>
              <a:t>predictions </a:t>
            </a:r>
            <a:r>
              <a:rPr lang="en-US" sz="2000" dirty="0">
                <a:solidFill>
                  <a:srgbClr val="595959"/>
                </a:solidFill>
              </a:rPr>
              <a:t>for a wide range of societal and </a:t>
            </a:r>
            <a:r>
              <a:rPr lang="en-US" sz="2000" dirty="0" smtClean="0">
                <a:solidFill>
                  <a:srgbClr val="595959"/>
                </a:solidFill>
              </a:rPr>
              <a:t>economic applications </a:t>
            </a:r>
            <a:r>
              <a:rPr lang="en-US" sz="2000" dirty="0">
                <a:solidFill>
                  <a:srgbClr val="595959"/>
                </a:solidFill>
              </a:rPr>
              <a:t>which include</a:t>
            </a:r>
            <a:r>
              <a:rPr lang="en-US" sz="2000" dirty="0" smtClean="0">
                <a:solidFill>
                  <a:srgbClr val="595959"/>
                </a:solidFill>
              </a:rPr>
              <a:t>:</a:t>
            </a:r>
            <a:endParaRPr lang="el-GR" sz="2000" dirty="0" smtClean="0">
              <a:solidFill>
                <a:srgbClr val="595959"/>
              </a:solidFill>
            </a:endParaRPr>
          </a:p>
          <a:p>
            <a:endParaRPr lang="en-US" sz="2000" dirty="0">
              <a:solidFill>
                <a:srgbClr val="595959"/>
              </a:solidFill>
            </a:endParaRPr>
          </a:p>
          <a:p>
            <a:r>
              <a:rPr lang="en-US" sz="2000" dirty="0">
                <a:solidFill>
                  <a:srgbClr val="595959"/>
                </a:solidFill>
              </a:rPr>
              <a:t>• </a:t>
            </a:r>
            <a:r>
              <a:rPr lang="en-US" sz="2000" dirty="0">
                <a:solidFill>
                  <a:srgbClr val="FF6600"/>
                </a:solidFill>
              </a:rPr>
              <a:t>Warnings of the likelihood of severe high impact </a:t>
            </a:r>
            <a:r>
              <a:rPr lang="en-US" sz="2000" dirty="0" smtClean="0">
                <a:solidFill>
                  <a:srgbClr val="FF6600"/>
                </a:solidFill>
              </a:rPr>
              <a:t>weather </a:t>
            </a:r>
            <a:r>
              <a:rPr lang="en-US" sz="2000" dirty="0" smtClean="0">
                <a:solidFill>
                  <a:srgbClr val="595959"/>
                </a:solidFill>
              </a:rPr>
              <a:t>(</a:t>
            </a:r>
            <a:r>
              <a:rPr lang="en-US" sz="2000" dirty="0">
                <a:solidFill>
                  <a:srgbClr val="595959"/>
                </a:solidFill>
              </a:rPr>
              <a:t>droughts, flooding, wind storms etc.) to help protect life </a:t>
            </a:r>
            <a:r>
              <a:rPr lang="en-US" sz="2000" dirty="0" smtClean="0">
                <a:solidFill>
                  <a:srgbClr val="595959"/>
                </a:solidFill>
              </a:rPr>
              <a:t>and property</a:t>
            </a:r>
          </a:p>
          <a:p>
            <a:endParaRPr lang="en-US" sz="2000" dirty="0">
              <a:solidFill>
                <a:srgbClr val="595959"/>
              </a:solidFill>
            </a:endParaRPr>
          </a:p>
          <a:p>
            <a:r>
              <a:rPr lang="en-US" sz="2000" dirty="0">
                <a:solidFill>
                  <a:srgbClr val="595959"/>
                </a:solidFill>
              </a:rPr>
              <a:t>• </a:t>
            </a:r>
            <a:r>
              <a:rPr lang="en-US" sz="2000" dirty="0">
                <a:solidFill>
                  <a:srgbClr val="FF6600"/>
                </a:solidFill>
              </a:rPr>
              <a:t>Humanitarian Planning </a:t>
            </a:r>
            <a:r>
              <a:rPr lang="en-US" sz="2000" dirty="0">
                <a:solidFill>
                  <a:srgbClr val="595959"/>
                </a:solidFill>
              </a:rPr>
              <a:t>and Response to </a:t>
            </a:r>
            <a:r>
              <a:rPr lang="en-US" sz="2000" dirty="0" smtClean="0">
                <a:solidFill>
                  <a:srgbClr val="595959"/>
                </a:solidFill>
              </a:rPr>
              <a:t>disasters</a:t>
            </a:r>
          </a:p>
          <a:p>
            <a:endParaRPr lang="en-US" sz="2000" dirty="0">
              <a:solidFill>
                <a:srgbClr val="595959"/>
              </a:solidFill>
            </a:endParaRPr>
          </a:p>
          <a:p>
            <a:r>
              <a:rPr lang="en-US" sz="2000" dirty="0">
                <a:solidFill>
                  <a:srgbClr val="595959"/>
                </a:solidFill>
              </a:rPr>
              <a:t>• </a:t>
            </a:r>
            <a:r>
              <a:rPr lang="en-US" sz="2000" dirty="0">
                <a:solidFill>
                  <a:srgbClr val="FF6600"/>
                </a:solidFill>
              </a:rPr>
              <a:t>Agriculture</a:t>
            </a:r>
            <a:r>
              <a:rPr lang="en-US" sz="2000" dirty="0">
                <a:solidFill>
                  <a:srgbClr val="595959"/>
                </a:solidFill>
              </a:rPr>
              <a:t> particularly in developing countries — e.g. </a:t>
            </a:r>
            <a:r>
              <a:rPr lang="en-US" sz="2000" dirty="0" smtClean="0">
                <a:solidFill>
                  <a:srgbClr val="595959"/>
                </a:solidFill>
              </a:rPr>
              <a:t>wheat and </a:t>
            </a:r>
            <a:r>
              <a:rPr lang="en-US" sz="2000" dirty="0">
                <a:solidFill>
                  <a:srgbClr val="595959"/>
                </a:solidFill>
              </a:rPr>
              <a:t>rice </a:t>
            </a:r>
            <a:r>
              <a:rPr lang="en-US" sz="2000" dirty="0" smtClean="0">
                <a:solidFill>
                  <a:srgbClr val="595959"/>
                </a:solidFill>
              </a:rPr>
              <a:t>production</a:t>
            </a:r>
          </a:p>
          <a:p>
            <a:endParaRPr lang="en-US" sz="2000" dirty="0">
              <a:solidFill>
                <a:srgbClr val="595959"/>
              </a:solidFill>
            </a:endParaRPr>
          </a:p>
          <a:p>
            <a:r>
              <a:rPr lang="en-US" sz="2000" dirty="0">
                <a:solidFill>
                  <a:srgbClr val="595959"/>
                </a:solidFill>
              </a:rPr>
              <a:t>• </a:t>
            </a:r>
            <a:r>
              <a:rPr lang="en-US" sz="2000" dirty="0">
                <a:solidFill>
                  <a:srgbClr val="FF6600"/>
                </a:solidFill>
              </a:rPr>
              <a:t>Disease planning</a:t>
            </a:r>
            <a:r>
              <a:rPr lang="en-US" sz="2000" dirty="0">
                <a:solidFill>
                  <a:srgbClr val="595959"/>
                </a:solidFill>
              </a:rPr>
              <a:t>/control — e.g. malaria, dengue </a:t>
            </a:r>
            <a:r>
              <a:rPr lang="en-US" sz="2000" dirty="0" smtClean="0">
                <a:solidFill>
                  <a:srgbClr val="595959"/>
                </a:solidFill>
              </a:rPr>
              <a:t>and meningitis</a:t>
            </a:r>
          </a:p>
          <a:p>
            <a:endParaRPr lang="en-US" sz="2000" dirty="0">
              <a:solidFill>
                <a:srgbClr val="595959"/>
              </a:solidFill>
            </a:endParaRPr>
          </a:p>
          <a:p>
            <a:r>
              <a:rPr lang="en-US" sz="2000" dirty="0">
                <a:solidFill>
                  <a:srgbClr val="595959"/>
                </a:solidFill>
              </a:rPr>
              <a:t>• </a:t>
            </a:r>
            <a:r>
              <a:rPr lang="en-US" sz="2000" dirty="0">
                <a:solidFill>
                  <a:srgbClr val="FF6600"/>
                </a:solidFill>
              </a:rPr>
              <a:t>River-flow </a:t>
            </a:r>
            <a:r>
              <a:rPr lang="en-US" sz="2000" dirty="0">
                <a:solidFill>
                  <a:srgbClr val="595959"/>
                </a:solidFill>
              </a:rPr>
              <a:t>— for flood prediction, hydroelectric </a:t>
            </a:r>
            <a:r>
              <a:rPr lang="en-US" sz="2000" dirty="0" smtClean="0">
                <a:solidFill>
                  <a:srgbClr val="595959"/>
                </a:solidFill>
              </a:rPr>
              <a:t>power generation </a:t>
            </a:r>
            <a:r>
              <a:rPr lang="en-US" sz="2000" dirty="0">
                <a:solidFill>
                  <a:srgbClr val="595959"/>
                </a:solidFill>
              </a:rPr>
              <a:t>and reservoir management for example</a:t>
            </a:r>
            <a:endParaRPr lang="en-US" sz="2000" dirty="0" smtClean="0">
              <a:solidFill>
                <a:srgbClr val="595959"/>
              </a:solidFill>
            </a:endParaRPr>
          </a:p>
        </p:txBody>
      </p:sp>
    </p:spTree>
    <p:extLst>
      <p:ext uri="{BB962C8B-B14F-4D97-AF65-F5344CB8AC3E}">
        <p14:creationId xmlns:p14="http://schemas.microsoft.com/office/powerpoint/2010/main" val="4516593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Monthly </a:t>
            </a:r>
            <a:r>
              <a:rPr lang="en-US" sz="3200" b="0" dirty="0"/>
              <a:t>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180397" y="1484784"/>
            <a:ext cx="8964488" cy="4093428"/>
          </a:xfrm>
          <a:prstGeom prst="rect">
            <a:avLst/>
          </a:prstGeom>
          <a:noFill/>
        </p:spPr>
        <p:txBody>
          <a:bodyPr wrap="square" rtlCol="0">
            <a:spAutoFit/>
          </a:bodyPr>
          <a:lstStyle/>
          <a:p>
            <a:r>
              <a:rPr lang="en-US" sz="2000" dirty="0">
                <a:solidFill>
                  <a:srgbClr val="595959"/>
                </a:solidFill>
              </a:rPr>
              <a:t>A particularly difficult time range: </a:t>
            </a:r>
            <a:endParaRPr lang="en-US" sz="2000" dirty="0" smtClean="0">
              <a:solidFill>
                <a:srgbClr val="595959"/>
              </a:solidFill>
            </a:endParaRPr>
          </a:p>
          <a:p>
            <a:r>
              <a:rPr lang="en-US" sz="2000" dirty="0" smtClean="0">
                <a:solidFill>
                  <a:srgbClr val="595959"/>
                </a:solidFill>
              </a:rPr>
              <a:t>Is </a:t>
            </a:r>
            <a:r>
              <a:rPr lang="en-US" sz="2000" dirty="0">
                <a:solidFill>
                  <a:srgbClr val="595959"/>
                </a:solidFill>
              </a:rPr>
              <a:t>it an atmospheric initial condition </a:t>
            </a:r>
            <a:r>
              <a:rPr lang="en-US" sz="2000" dirty="0" smtClean="0">
                <a:solidFill>
                  <a:srgbClr val="595959"/>
                </a:solidFill>
              </a:rPr>
              <a:t>problem as </a:t>
            </a:r>
            <a:r>
              <a:rPr lang="en-US" sz="2000" dirty="0">
                <a:solidFill>
                  <a:srgbClr val="595959"/>
                </a:solidFill>
              </a:rPr>
              <a:t>medium-range forecasting or is it a boundary condition problem </a:t>
            </a:r>
            <a:r>
              <a:rPr lang="en-US" sz="2000" dirty="0" smtClean="0">
                <a:solidFill>
                  <a:srgbClr val="595959"/>
                </a:solidFill>
              </a:rPr>
              <a:t>as seasonal </a:t>
            </a:r>
            <a:r>
              <a:rPr lang="en-US" sz="2000" dirty="0">
                <a:solidFill>
                  <a:srgbClr val="595959"/>
                </a:solidFill>
              </a:rPr>
              <a:t>forecasting</a:t>
            </a:r>
            <a:r>
              <a:rPr lang="en-US" sz="2000" dirty="0" smtClean="0">
                <a:solidFill>
                  <a:srgbClr val="595959"/>
                </a:solidFill>
              </a:rPr>
              <a:t>?</a:t>
            </a:r>
          </a:p>
          <a:p>
            <a:endParaRPr lang="en-US" sz="2000" dirty="0">
              <a:solidFill>
                <a:srgbClr val="595959"/>
              </a:solidFill>
            </a:endParaRPr>
          </a:p>
          <a:p>
            <a:r>
              <a:rPr lang="en-US" sz="2000" b="1" dirty="0" smtClean="0">
                <a:solidFill>
                  <a:srgbClr val="595959"/>
                </a:solidFill>
              </a:rPr>
              <a:t>The ECMWF monthly forecast example:</a:t>
            </a:r>
          </a:p>
          <a:p>
            <a:r>
              <a:rPr lang="en-US" sz="2000" dirty="0">
                <a:solidFill>
                  <a:srgbClr val="595959"/>
                </a:solidFill>
              </a:rPr>
              <a:t>A 51-member ensemble is integrated for 32 days twice a week (Mondays and</a:t>
            </a:r>
          </a:p>
          <a:p>
            <a:r>
              <a:rPr lang="en-US" sz="2000" dirty="0">
                <a:solidFill>
                  <a:srgbClr val="595959"/>
                </a:solidFill>
              </a:rPr>
              <a:t>Thursdays at 00Z</a:t>
            </a:r>
            <a:r>
              <a:rPr lang="en-US" sz="2000" dirty="0" smtClean="0">
                <a:solidFill>
                  <a:srgbClr val="595959"/>
                </a:solidFill>
              </a:rPr>
              <a:t>)</a:t>
            </a:r>
          </a:p>
          <a:p>
            <a:endParaRPr lang="en-US" sz="2000" dirty="0">
              <a:solidFill>
                <a:srgbClr val="595959"/>
              </a:solidFill>
            </a:endParaRPr>
          </a:p>
          <a:p>
            <a:r>
              <a:rPr lang="en-US" sz="2000" dirty="0">
                <a:solidFill>
                  <a:srgbClr val="595959"/>
                </a:solidFill>
              </a:rPr>
              <a:t>The monthly forecasting system produces forecasts for </a:t>
            </a:r>
            <a:r>
              <a:rPr lang="en-US" sz="2000" b="1" dirty="0">
                <a:solidFill>
                  <a:srgbClr val="595959"/>
                </a:solidFill>
              </a:rPr>
              <a:t>days 12-18 </a:t>
            </a:r>
            <a:r>
              <a:rPr lang="en-US" sz="2000" dirty="0" smtClean="0">
                <a:solidFill>
                  <a:srgbClr val="595959"/>
                </a:solidFill>
              </a:rPr>
              <a:t>that</a:t>
            </a:r>
            <a:r>
              <a:rPr lang="el-GR" sz="2000" dirty="0" smtClean="0">
                <a:solidFill>
                  <a:srgbClr val="595959"/>
                </a:solidFill>
              </a:rPr>
              <a:t> </a:t>
            </a:r>
            <a:r>
              <a:rPr lang="en-US" sz="2000" dirty="0" smtClean="0">
                <a:solidFill>
                  <a:srgbClr val="595959"/>
                </a:solidFill>
              </a:rPr>
              <a:t>are </a:t>
            </a:r>
            <a:r>
              <a:rPr lang="en-US" sz="2000" dirty="0">
                <a:solidFill>
                  <a:srgbClr val="595959"/>
                </a:solidFill>
              </a:rPr>
              <a:t>generally better than climatology and </a:t>
            </a:r>
            <a:r>
              <a:rPr lang="en-US" sz="2000" dirty="0" smtClean="0">
                <a:solidFill>
                  <a:srgbClr val="595959"/>
                </a:solidFill>
              </a:rPr>
              <a:t>persistence. </a:t>
            </a:r>
            <a:endParaRPr lang="el-GR" sz="2000" dirty="0" smtClean="0">
              <a:solidFill>
                <a:srgbClr val="595959"/>
              </a:solidFill>
            </a:endParaRPr>
          </a:p>
          <a:p>
            <a:r>
              <a:rPr lang="en-US" sz="2000" b="1" dirty="0" smtClean="0">
                <a:solidFill>
                  <a:srgbClr val="595959"/>
                </a:solidFill>
              </a:rPr>
              <a:t>Beyond</a:t>
            </a:r>
            <a:r>
              <a:rPr lang="el-GR" sz="2000" b="1" dirty="0">
                <a:solidFill>
                  <a:srgbClr val="595959"/>
                </a:solidFill>
              </a:rPr>
              <a:t> </a:t>
            </a:r>
            <a:r>
              <a:rPr lang="en-US" sz="2000" b="1" dirty="0" smtClean="0">
                <a:solidFill>
                  <a:srgbClr val="595959"/>
                </a:solidFill>
              </a:rPr>
              <a:t>day </a:t>
            </a:r>
            <a:r>
              <a:rPr lang="en-US" sz="2000" b="1" dirty="0">
                <a:solidFill>
                  <a:srgbClr val="595959"/>
                </a:solidFill>
              </a:rPr>
              <a:t>20</a:t>
            </a:r>
            <a:r>
              <a:rPr lang="en-US" sz="2000" dirty="0">
                <a:solidFill>
                  <a:srgbClr val="595959"/>
                </a:solidFill>
              </a:rPr>
              <a:t>, </a:t>
            </a:r>
            <a:r>
              <a:rPr lang="en-US" sz="2000" dirty="0">
                <a:solidFill>
                  <a:srgbClr val="FF6600"/>
                </a:solidFill>
              </a:rPr>
              <a:t>the monthly forecast is marginally </a:t>
            </a:r>
            <a:r>
              <a:rPr lang="en-US" sz="2000" dirty="0" smtClean="0">
                <a:solidFill>
                  <a:srgbClr val="FF6600"/>
                </a:solidFill>
              </a:rPr>
              <a:t>skillful</a:t>
            </a:r>
            <a:r>
              <a:rPr lang="en-US" sz="2000" dirty="0" smtClean="0">
                <a:solidFill>
                  <a:srgbClr val="595959"/>
                </a:solidFill>
              </a:rPr>
              <a:t>. </a:t>
            </a:r>
            <a:r>
              <a:rPr lang="en-US" sz="2000" dirty="0">
                <a:solidFill>
                  <a:srgbClr val="595959"/>
                </a:solidFill>
              </a:rPr>
              <a:t>For some applications</a:t>
            </a:r>
          </a:p>
          <a:p>
            <a:r>
              <a:rPr lang="en-US" sz="2000" dirty="0">
                <a:solidFill>
                  <a:srgbClr val="595959"/>
                </a:solidFill>
              </a:rPr>
              <a:t>and some regions, these forecasts could however be of some interest.</a:t>
            </a:r>
          </a:p>
          <a:p>
            <a:endParaRPr lang="en-US" sz="2000" dirty="0" smtClean="0">
              <a:solidFill>
                <a:srgbClr val="595959"/>
              </a:solidFill>
            </a:endParaRPr>
          </a:p>
        </p:txBody>
      </p:sp>
    </p:spTree>
    <p:extLst>
      <p:ext uri="{BB962C8B-B14F-4D97-AF65-F5344CB8AC3E}">
        <p14:creationId xmlns:p14="http://schemas.microsoft.com/office/powerpoint/2010/main" val="32171370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05 at 4.15.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522512"/>
          </a:xfrm>
          <a:prstGeom prst="rect">
            <a:avLst/>
          </a:prstGeom>
        </p:spPr>
      </p:pic>
      <p:sp>
        <p:nvSpPr>
          <p:cNvPr id="5" name="TextBox 4"/>
          <p:cNvSpPr txBox="1"/>
          <p:nvPr/>
        </p:nvSpPr>
        <p:spPr>
          <a:xfrm>
            <a:off x="251520" y="4577060"/>
            <a:ext cx="8712968"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W</a:t>
            </a:r>
            <a:r>
              <a:rPr lang="en-US" dirty="0" smtClean="0"/>
              <a:t>eekly </a:t>
            </a:r>
            <a:r>
              <a:rPr lang="en-US" dirty="0"/>
              <a:t>mean anomalies relative to the past 20 year climate. </a:t>
            </a:r>
            <a:endParaRPr lang="en-US" dirty="0" smtClean="0"/>
          </a:p>
          <a:p>
            <a:r>
              <a:rPr lang="en-US" dirty="0" smtClean="0"/>
              <a:t>The </a:t>
            </a:r>
            <a:r>
              <a:rPr lang="en-US" dirty="0"/>
              <a:t>first panel corresponds to the anomalies computed using ECMWF operational analysis and reanalysis for a given week. </a:t>
            </a:r>
            <a:endParaRPr lang="en-US" dirty="0" smtClean="0"/>
          </a:p>
          <a:p>
            <a:r>
              <a:rPr lang="en-US" dirty="0" smtClean="0"/>
              <a:t>The </a:t>
            </a:r>
            <a:r>
              <a:rPr lang="en-US" dirty="0"/>
              <a:t>other panels correspond to the eight monthly forecasts starting one week apart and verifying on that week. The model anomalies are relative to the model climate </a:t>
            </a:r>
            <a:endParaRPr lang="en-US" dirty="0" smtClean="0"/>
          </a:p>
          <a:p>
            <a:r>
              <a:rPr lang="en-US" dirty="0" smtClean="0"/>
              <a:t>This </a:t>
            </a:r>
            <a:r>
              <a:rPr lang="en-US" dirty="0"/>
              <a:t>figure gives an idea of how well the predicted anomalies verified against the ECMWF analysis and also about the consistency between the monthly forecasts from one week to another.</a:t>
            </a:r>
          </a:p>
        </p:txBody>
      </p:sp>
    </p:spTree>
    <p:extLst>
      <p:ext uri="{BB962C8B-B14F-4D97-AF65-F5344CB8AC3E}">
        <p14:creationId xmlns:p14="http://schemas.microsoft.com/office/powerpoint/2010/main" val="395056911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05 at 4.15.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522512"/>
          </a:xfrm>
          <a:prstGeom prst="rect">
            <a:avLst/>
          </a:prstGeom>
        </p:spPr>
      </p:pic>
    </p:spTree>
    <p:extLst>
      <p:ext uri="{BB962C8B-B14F-4D97-AF65-F5344CB8AC3E}">
        <p14:creationId xmlns:p14="http://schemas.microsoft.com/office/powerpoint/2010/main" val="322436014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Seasonal </a:t>
            </a:r>
            <a:r>
              <a:rPr lang="en-US" sz="3200" b="0" dirty="0"/>
              <a:t>Forecasts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467544" y="1340768"/>
            <a:ext cx="8208912" cy="5016758"/>
          </a:xfrm>
          <a:prstGeom prst="rect">
            <a:avLst/>
          </a:prstGeom>
          <a:noFill/>
        </p:spPr>
        <p:txBody>
          <a:bodyPr wrap="square" rtlCol="0">
            <a:spAutoFit/>
          </a:bodyPr>
          <a:lstStyle/>
          <a:p>
            <a:pPr marL="342900" indent="-342900">
              <a:buFont typeface="Arial"/>
              <a:buChar char="•"/>
            </a:pPr>
            <a:r>
              <a:rPr lang="en-US" sz="2000" dirty="0" smtClean="0">
                <a:solidFill>
                  <a:schemeClr val="tx1">
                    <a:lumMod val="65000"/>
                    <a:lumOff val="35000"/>
                  </a:schemeClr>
                </a:solidFill>
              </a:rPr>
              <a:t>Run a coupled atmosphere-ocean model</a:t>
            </a:r>
            <a:endParaRPr lang="el-GR" sz="2000" dirty="0" smtClean="0">
              <a:solidFill>
                <a:schemeClr val="tx1">
                  <a:lumMod val="65000"/>
                  <a:lumOff val="35000"/>
                </a:schemeClr>
              </a:solidFill>
            </a:endParaRPr>
          </a:p>
          <a:p>
            <a:pPr marL="342900" indent="-342900">
              <a:buFont typeface="Arial"/>
              <a:buChar char="•"/>
            </a:pPr>
            <a:endParaRPr lang="en-US" sz="2000" dirty="0" smtClean="0">
              <a:solidFill>
                <a:schemeClr val="tx1">
                  <a:lumMod val="65000"/>
                  <a:lumOff val="35000"/>
                </a:schemeClr>
              </a:solidFill>
            </a:endParaRPr>
          </a:p>
          <a:p>
            <a:pPr marL="342900" indent="-342900">
              <a:buFont typeface="Arial"/>
              <a:buChar char="•"/>
            </a:pPr>
            <a:r>
              <a:rPr lang="en-US" sz="2000" dirty="0" smtClean="0">
                <a:solidFill>
                  <a:schemeClr val="tx1">
                    <a:lumMod val="65000"/>
                    <a:lumOff val="35000"/>
                  </a:schemeClr>
                </a:solidFill>
              </a:rPr>
              <a:t>Generate an ensemble on </a:t>
            </a:r>
            <a:r>
              <a:rPr lang="en-US" sz="2000" dirty="0">
                <a:solidFill>
                  <a:schemeClr val="tx1">
                    <a:lumMod val="65000"/>
                    <a:lumOff val="35000"/>
                  </a:schemeClr>
                </a:solidFill>
              </a:rPr>
              <a:t>the 1st of each month, with perturbations </a:t>
            </a:r>
            <a:r>
              <a:rPr lang="en-US" sz="2000" dirty="0" smtClean="0">
                <a:solidFill>
                  <a:schemeClr val="tx1">
                    <a:lumMod val="65000"/>
                    <a:lumOff val="35000"/>
                  </a:schemeClr>
                </a:solidFill>
              </a:rPr>
              <a:t>to represent </a:t>
            </a:r>
            <a:r>
              <a:rPr lang="en-US" sz="2000" dirty="0">
                <a:solidFill>
                  <a:schemeClr val="tx1">
                    <a:lumMod val="65000"/>
                    <a:lumOff val="35000"/>
                  </a:schemeClr>
                </a:solidFill>
              </a:rPr>
              <a:t>the uncertainty in the initial conditions; run forecasts for 7 </a:t>
            </a:r>
            <a:r>
              <a:rPr lang="en-US" sz="2000" dirty="0" smtClean="0">
                <a:solidFill>
                  <a:schemeClr val="tx1">
                    <a:lumMod val="65000"/>
                    <a:lumOff val="35000"/>
                  </a:schemeClr>
                </a:solidFill>
              </a:rPr>
              <a:t>months</a:t>
            </a:r>
          </a:p>
          <a:p>
            <a:pPr marL="342900" indent="-342900">
              <a:buFont typeface="Arial"/>
              <a:buChar char="•"/>
            </a:pPr>
            <a:endParaRPr lang="en-US" sz="2000" dirty="0" smtClean="0">
              <a:solidFill>
                <a:schemeClr val="tx1">
                  <a:lumMod val="65000"/>
                  <a:lumOff val="35000"/>
                </a:schemeClr>
              </a:solidFill>
            </a:endParaRPr>
          </a:p>
          <a:p>
            <a:pPr marL="342900" indent="-342900">
              <a:buFont typeface="Arial"/>
              <a:buChar char="•"/>
            </a:pPr>
            <a:r>
              <a:rPr lang="en-US" sz="2000" dirty="0" smtClean="0">
                <a:solidFill>
                  <a:schemeClr val="tx1">
                    <a:lumMod val="65000"/>
                    <a:lumOff val="35000"/>
                  </a:schemeClr>
                </a:solidFill>
              </a:rPr>
              <a:t>Anomalies </a:t>
            </a:r>
            <a:r>
              <a:rPr lang="en-US" sz="2000" dirty="0">
                <a:solidFill>
                  <a:schemeClr val="tx1">
                    <a:lumMod val="65000"/>
                    <a:lumOff val="35000"/>
                  </a:schemeClr>
                </a:solidFill>
              </a:rPr>
              <a:t>are calculated from the 51 member model forecast distribution relative to the model climatological PDF </a:t>
            </a:r>
            <a:endParaRPr lang="el-GR" sz="2000" dirty="0" smtClean="0">
              <a:solidFill>
                <a:schemeClr val="tx1">
                  <a:lumMod val="65000"/>
                  <a:lumOff val="35000"/>
                </a:schemeClr>
              </a:solidFill>
            </a:endParaRPr>
          </a:p>
          <a:p>
            <a:pPr marL="342900" indent="-342900">
              <a:buFont typeface="Arial"/>
              <a:buChar char="•"/>
            </a:pPr>
            <a:endParaRPr lang="en-US" sz="2000" dirty="0" smtClean="0">
              <a:solidFill>
                <a:schemeClr val="tx1">
                  <a:lumMod val="65000"/>
                  <a:lumOff val="35000"/>
                </a:schemeClr>
              </a:solidFill>
            </a:endParaRPr>
          </a:p>
          <a:p>
            <a:pPr marL="342900" indent="-342900">
              <a:buFont typeface="Arial"/>
              <a:buChar char="•"/>
            </a:pPr>
            <a:r>
              <a:rPr lang="en-US" sz="2000" dirty="0" smtClean="0">
                <a:solidFill>
                  <a:schemeClr val="tx1">
                    <a:lumMod val="65000"/>
                    <a:lumOff val="35000"/>
                  </a:schemeClr>
                </a:solidFill>
              </a:rPr>
              <a:t>Model climate is calculated </a:t>
            </a:r>
            <a:r>
              <a:rPr lang="en-US" sz="2000" dirty="0">
                <a:solidFill>
                  <a:schemeClr val="tx1">
                    <a:lumMod val="65000"/>
                    <a:lumOff val="35000"/>
                  </a:schemeClr>
                </a:solidFill>
              </a:rPr>
              <a:t>from a set of 25 member ensemble re-forecasts covering the 24 year period 1993-</a:t>
            </a:r>
            <a:r>
              <a:rPr lang="en-US" sz="2000" dirty="0" smtClean="0">
                <a:solidFill>
                  <a:schemeClr val="tx1">
                    <a:lumMod val="65000"/>
                    <a:lumOff val="35000"/>
                  </a:schemeClr>
                </a:solidFill>
              </a:rPr>
              <a:t>2016. Thus the climate has 24x25=600 members.</a:t>
            </a:r>
          </a:p>
          <a:p>
            <a:pPr marL="342900" indent="-342900">
              <a:buFont typeface="Arial"/>
              <a:buChar char="•"/>
            </a:pPr>
            <a:endParaRPr lang="en-US" sz="2000" dirty="0" smtClean="0">
              <a:solidFill>
                <a:schemeClr val="tx1">
                  <a:lumMod val="65000"/>
                  <a:lumOff val="35000"/>
                </a:schemeClr>
              </a:solidFill>
            </a:endParaRPr>
          </a:p>
          <a:p>
            <a:pPr marL="342900" indent="-342900">
              <a:buFont typeface="Arial"/>
              <a:buChar char="•"/>
            </a:pPr>
            <a:r>
              <a:rPr lang="en-US" sz="2000" dirty="0">
                <a:solidFill>
                  <a:srgbClr val="FF6600"/>
                </a:solidFill>
              </a:rPr>
              <a:t>We implicitly assume that a shift in the model forecast relative to the model </a:t>
            </a:r>
            <a:r>
              <a:rPr lang="en-US" sz="2000" dirty="0" smtClean="0">
                <a:solidFill>
                  <a:srgbClr val="FF6600"/>
                </a:solidFill>
              </a:rPr>
              <a:t>climate corresponds </a:t>
            </a:r>
            <a:r>
              <a:rPr lang="en-US" sz="2000" dirty="0">
                <a:solidFill>
                  <a:srgbClr val="FF6600"/>
                </a:solidFill>
              </a:rPr>
              <a:t>to the expected shift in a true forecast relative to the true climate</a:t>
            </a:r>
            <a:r>
              <a:rPr lang="en-US" sz="2000" dirty="0" smtClean="0">
                <a:solidFill>
                  <a:srgbClr val="FF6600"/>
                </a:solidFill>
              </a:rPr>
              <a:t>,</a:t>
            </a:r>
            <a:r>
              <a:rPr lang="en-US" sz="2000" dirty="0" smtClean="0">
                <a:solidFill>
                  <a:schemeClr val="tx1">
                    <a:lumMod val="65000"/>
                    <a:lumOff val="35000"/>
                  </a:schemeClr>
                </a:solidFill>
              </a:rPr>
              <a:t> despite </a:t>
            </a:r>
            <a:r>
              <a:rPr lang="en-US" sz="2000" dirty="0">
                <a:solidFill>
                  <a:schemeClr val="tx1">
                    <a:lumMod val="65000"/>
                    <a:lumOff val="35000"/>
                  </a:schemeClr>
                </a:solidFill>
              </a:rPr>
              <a:t>differences between model and true climate.</a:t>
            </a:r>
            <a:endParaRPr lang="en-US" sz="2000" dirty="0" smtClean="0">
              <a:solidFill>
                <a:schemeClr val="tx1">
                  <a:lumMod val="65000"/>
                  <a:lumOff val="35000"/>
                </a:schemeClr>
              </a:solidFill>
            </a:endParaRPr>
          </a:p>
        </p:txBody>
      </p:sp>
    </p:spTree>
    <p:extLst>
      <p:ext uri="{BB962C8B-B14F-4D97-AF65-F5344CB8AC3E}">
        <p14:creationId xmlns:p14="http://schemas.microsoft.com/office/powerpoint/2010/main" val="367637644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05 at 4.06.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288"/>
            <a:ext cx="9144000" cy="5998072"/>
          </a:xfrm>
          <a:prstGeom prst="rect">
            <a:avLst/>
          </a:prstGeom>
        </p:spPr>
      </p:pic>
    </p:spTree>
    <p:extLst>
      <p:ext uri="{BB962C8B-B14F-4D97-AF65-F5344CB8AC3E}">
        <p14:creationId xmlns:p14="http://schemas.microsoft.com/office/powerpoint/2010/main" val="29649152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3" name="Picture 2" descr="WEB_daily_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59" y="620688"/>
            <a:ext cx="8505945" cy="5400600"/>
          </a:xfrm>
          <a:prstGeom prst="rect">
            <a:avLst/>
          </a:prstGeom>
        </p:spPr>
      </p:pic>
    </p:spTree>
    <p:extLst>
      <p:ext uri="{BB962C8B-B14F-4D97-AF65-F5344CB8AC3E}">
        <p14:creationId xmlns:p14="http://schemas.microsoft.com/office/powerpoint/2010/main" val="144401463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05 at 4.0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365"/>
            <a:ext cx="9144000" cy="5808987"/>
          </a:xfrm>
          <a:prstGeom prst="rect">
            <a:avLst/>
          </a:prstGeom>
        </p:spPr>
      </p:pic>
    </p:spTree>
    <p:extLst>
      <p:ext uri="{BB962C8B-B14F-4D97-AF65-F5344CB8AC3E}">
        <p14:creationId xmlns:p14="http://schemas.microsoft.com/office/powerpoint/2010/main" val="296491528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9632" y="263691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Verification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85163087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251520" y="1340768"/>
            <a:ext cx="8208912" cy="3785652"/>
          </a:xfrm>
          <a:prstGeom prst="rect">
            <a:avLst/>
          </a:prstGeom>
          <a:noFill/>
        </p:spPr>
        <p:txBody>
          <a:bodyPr wrap="square" rtlCol="0">
            <a:spAutoFit/>
          </a:bodyPr>
          <a:lstStyle/>
          <a:p>
            <a:r>
              <a:rPr lang="en-US" sz="2000" b="1" dirty="0">
                <a:solidFill>
                  <a:srgbClr val="595959"/>
                </a:solidFill>
              </a:rPr>
              <a:t>Verification </a:t>
            </a:r>
            <a:r>
              <a:rPr lang="en-US" sz="2000" dirty="0">
                <a:solidFill>
                  <a:srgbClr val="595959"/>
                </a:solidFill>
              </a:rPr>
              <a:t>is the process of determining the quality of a forecast. </a:t>
            </a:r>
            <a:endParaRPr lang="en-US" sz="2000" dirty="0" smtClean="0">
              <a:solidFill>
                <a:srgbClr val="595959"/>
              </a:solidFill>
            </a:endParaRPr>
          </a:p>
          <a:p>
            <a:endParaRPr lang="en-US" sz="2000" dirty="0" smtClean="0">
              <a:solidFill>
                <a:srgbClr val="595959"/>
              </a:solidFill>
            </a:endParaRPr>
          </a:p>
          <a:p>
            <a:r>
              <a:rPr lang="en-US" sz="2000" dirty="0">
                <a:solidFill>
                  <a:srgbClr val="595959"/>
                </a:solidFill>
              </a:rPr>
              <a:t>Purposes of verification (traditional definition)</a:t>
            </a:r>
          </a:p>
          <a:p>
            <a:r>
              <a:rPr lang="en-US" sz="2000" dirty="0">
                <a:solidFill>
                  <a:srgbClr val="595959"/>
                </a:solidFill>
              </a:rPr>
              <a:t>– </a:t>
            </a:r>
            <a:r>
              <a:rPr lang="en-US" sz="2000" u="sng" dirty="0">
                <a:solidFill>
                  <a:srgbClr val="595959"/>
                </a:solidFill>
              </a:rPr>
              <a:t>Administrative purpose</a:t>
            </a:r>
          </a:p>
          <a:p>
            <a:r>
              <a:rPr lang="en-US" sz="2000" dirty="0" smtClean="0">
                <a:solidFill>
                  <a:srgbClr val="595959"/>
                </a:solidFill>
              </a:rPr>
              <a:t> 	Monitoring </a:t>
            </a:r>
            <a:r>
              <a:rPr lang="en-US" sz="2000" dirty="0">
                <a:solidFill>
                  <a:srgbClr val="595959"/>
                </a:solidFill>
              </a:rPr>
              <a:t>performance</a:t>
            </a:r>
          </a:p>
          <a:p>
            <a:r>
              <a:rPr lang="en-US" sz="2000" dirty="0">
                <a:solidFill>
                  <a:srgbClr val="595959"/>
                </a:solidFill>
              </a:rPr>
              <a:t>	</a:t>
            </a:r>
            <a:r>
              <a:rPr lang="en-US" sz="2000" dirty="0" smtClean="0">
                <a:solidFill>
                  <a:srgbClr val="595959"/>
                </a:solidFill>
              </a:rPr>
              <a:t>Choice </a:t>
            </a:r>
            <a:r>
              <a:rPr lang="en-US" sz="2000" dirty="0">
                <a:solidFill>
                  <a:srgbClr val="595959"/>
                </a:solidFill>
              </a:rPr>
              <a:t>of model or model </a:t>
            </a:r>
            <a:r>
              <a:rPr lang="en-US" sz="2000" dirty="0" smtClean="0">
                <a:solidFill>
                  <a:srgbClr val="595959"/>
                </a:solidFill>
              </a:rPr>
              <a:t>configuration(</a:t>
            </a:r>
            <a:r>
              <a:rPr lang="en-US" sz="2000" dirty="0">
                <a:solidFill>
                  <a:srgbClr val="595959"/>
                </a:solidFill>
              </a:rPr>
              <a:t>has the model improved?)</a:t>
            </a:r>
          </a:p>
          <a:p>
            <a:r>
              <a:rPr lang="en-US" sz="2000" dirty="0">
                <a:solidFill>
                  <a:srgbClr val="595959"/>
                </a:solidFill>
              </a:rPr>
              <a:t>– </a:t>
            </a:r>
            <a:r>
              <a:rPr lang="en-US" sz="2000" u="sng" dirty="0">
                <a:solidFill>
                  <a:srgbClr val="595959"/>
                </a:solidFill>
              </a:rPr>
              <a:t>Scientific purpose</a:t>
            </a:r>
          </a:p>
          <a:p>
            <a:r>
              <a:rPr lang="en-US" sz="2000" dirty="0">
                <a:solidFill>
                  <a:srgbClr val="595959"/>
                </a:solidFill>
              </a:rPr>
              <a:t>	</a:t>
            </a:r>
            <a:r>
              <a:rPr lang="en-US" sz="2000" dirty="0" smtClean="0">
                <a:solidFill>
                  <a:srgbClr val="595959"/>
                </a:solidFill>
              </a:rPr>
              <a:t>Identifying </a:t>
            </a:r>
            <a:r>
              <a:rPr lang="en-US" sz="2000" dirty="0">
                <a:solidFill>
                  <a:srgbClr val="595959"/>
                </a:solidFill>
              </a:rPr>
              <a:t>and correcting model flaws</a:t>
            </a:r>
          </a:p>
          <a:p>
            <a:r>
              <a:rPr lang="en-US" sz="2000" dirty="0">
                <a:solidFill>
                  <a:srgbClr val="595959"/>
                </a:solidFill>
              </a:rPr>
              <a:t>	</a:t>
            </a:r>
            <a:r>
              <a:rPr lang="en-US" sz="2000" dirty="0" smtClean="0">
                <a:solidFill>
                  <a:srgbClr val="595959"/>
                </a:solidFill>
              </a:rPr>
              <a:t>Forecast </a:t>
            </a:r>
            <a:r>
              <a:rPr lang="en-US" sz="2000" dirty="0">
                <a:solidFill>
                  <a:srgbClr val="595959"/>
                </a:solidFill>
              </a:rPr>
              <a:t>improvement</a:t>
            </a:r>
          </a:p>
          <a:p>
            <a:r>
              <a:rPr lang="en-US" sz="2000" dirty="0">
                <a:solidFill>
                  <a:srgbClr val="595959"/>
                </a:solidFill>
              </a:rPr>
              <a:t>– </a:t>
            </a:r>
            <a:r>
              <a:rPr lang="en-US" sz="2000" u="sng" dirty="0">
                <a:solidFill>
                  <a:srgbClr val="595959"/>
                </a:solidFill>
              </a:rPr>
              <a:t>Economic purpose</a:t>
            </a:r>
          </a:p>
          <a:p>
            <a:r>
              <a:rPr lang="en-US" sz="2000" dirty="0">
                <a:solidFill>
                  <a:srgbClr val="595959"/>
                </a:solidFill>
              </a:rPr>
              <a:t>	</a:t>
            </a:r>
            <a:r>
              <a:rPr lang="en-US" sz="2000" dirty="0" smtClean="0">
                <a:solidFill>
                  <a:srgbClr val="595959"/>
                </a:solidFill>
              </a:rPr>
              <a:t>Improved </a:t>
            </a:r>
            <a:r>
              <a:rPr lang="en-US" sz="2000" dirty="0">
                <a:solidFill>
                  <a:srgbClr val="595959"/>
                </a:solidFill>
              </a:rPr>
              <a:t>decision </a:t>
            </a:r>
            <a:r>
              <a:rPr lang="en-US" sz="2000" dirty="0" smtClean="0">
                <a:solidFill>
                  <a:srgbClr val="595959"/>
                </a:solidFill>
              </a:rPr>
              <a:t>making</a:t>
            </a:r>
          </a:p>
          <a:p>
            <a:r>
              <a:rPr lang="en-US" sz="2000" dirty="0">
                <a:solidFill>
                  <a:srgbClr val="595959"/>
                </a:solidFill>
              </a:rPr>
              <a:t>	</a:t>
            </a:r>
            <a:r>
              <a:rPr lang="en-US" sz="2000" dirty="0" smtClean="0">
                <a:solidFill>
                  <a:srgbClr val="595959"/>
                </a:solidFill>
              </a:rPr>
              <a:t> “</a:t>
            </a:r>
            <a:r>
              <a:rPr lang="en-US" sz="2000" dirty="0">
                <a:solidFill>
                  <a:srgbClr val="595959"/>
                </a:solidFill>
              </a:rPr>
              <a:t>Feeding” decision models or decision support systems</a:t>
            </a:r>
          </a:p>
        </p:txBody>
      </p:sp>
    </p:spTree>
    <p:extLst>
      <p:ext uri="{BB962C8B-B14F-4D97-AF65-F5344CB8AC3E}">
        <p14:creationId xmlns:p14="http://schemas.microsoft.com/office/powerpoint/2010/main" val="89804476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Identifying verification goals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251520" y="1268760"/>
            <a:ext cx="8208912" cy="1323439"/>
          </a:xfrm>
          <a:prstGeom prst="rect">
            <a:avLst/>
          </a:prstGeom>
          <a:noFill/>
        </p:spPr>
        <p:txBody>
          <a:bodyPr wrap="square" rtlCol="0">
            <a:spAutoFit/>
          </a:bodyPr>
          <a:lstStyle/>
          <a:p>
            <a:pPr marL="342900" indent="-342900">
              <a:buFont typeface="Arial"/>
              <a:buChar char="•"/>
            </a:pPr>
            <a:r>
              <a:rPr lang="en-US" sz="2000" dirty="0" smtClean="0">
                <a:solidFill>
                  <a:srgbClr val="595959"/>
                </a:solidFill>
              </a:rPr>
              <a:t>In </a:t>
            </a:r>
            <a:r>
              <a:rPr lang="en-US" sz="2000" dirty="0">
                <a:solidFill>
                  <a:srgbClr val="595959"/>
                </a:solidFill>
              </a:rPr>
              <a:t>what locations does the model have the </a:t>
            </a:r>
            <a:r>
              <a:rPr lang="en-US" sz="2000" dirty="0" smtClean="0">
                <a:solidFill>
                  <a:srgbClr val="595959"/>
                </a:solidFill>
              </a:rPr>
              <a:t>best performance</a:t>
            </a:r>
            <a:r>
              <a:rPr lang="en-US" sz="2000" dirty="0">
                <a:solidFill>
                  <a:srgbClr val="595959"/>
                </a:solidFill>
              </a:rPr>
              <a:t>?</a:t>
            </a:r>
          </a:p>
          <a:p>
            <a:pPr marL="342900" indent="-342900">
              <a:buFont typeface="Arial"/>
              <a:buChar char="•"/>
            </a:pPr>
            <a:r>
              <a:rPr lang="en-US" sz="2000" dirty="0" smtClean="0">
                <a:solidFill>
                  <a:srgbClr val="595959"/>
                </a:solidFill>
              </a:rPr>
              <a:t>Are </a:t>
            </a:r>
            <a:r>
              <a:rPr lang="en-US" sz="2000" dirty="0">
                <a:solidFill>
                  <a:srgbClr val="595959"/>
                </a:solidFill>
              </a:rPr>
              <a:t>there regimes in which the forecasts are </a:t>
            </a:r>
            <a:r>
              <a:rPr lang="en-US" sz="2000" dirty="0" smtClean="0">
                <a:solidFill>
                  <a:srgbClr val="595959"/>
                </a:solidFill>
              </a:rPr>
              <a:t>better or </a:t>
            </a:r>
            <a:r>
              <a:rPr lang="en-US" sz="2000" dirty="0">
                <a:solidFill>
                  <a:srgbClr val="595959"/>
                </a:solidFill>
              </a:rPr>
              <a:t>worse?</a:t>
            </a:r>
          </a:p>
          <a:p>
            <a:pPr marL="342900" indent="-342900">
              <a:buFont typeface="Arial"/>
              <a:buChar char="•"/>
            </a:pPr>
            <a:r>
              <a:rPr lang="en-US" sz="2000" dirty="0" smtClean="0">
                <a:solidFill>
                  <a:srgbClr val="595959"/>
                </a:solidFill>
              </a:rPr>
              <a:t>Is </a:t>
            </a:r>
            <a:r>
              <a:rPr lang="en-US" sz="2000" dirty="0">
                <a:solidFill>
                  <a:srgbClr val="595959"/>
                </a:solidFill>
              </a:rPr>
              <a:t>the probability forecast well calibrated (i.e.</a:t>
            </a:r>
            <a:r>
              <a:rPr lang="en-US" sz="2000" dirty="0" smtClean="0">
                <a:solidFill>
                  <a:srgbClr val="595959"/>
                </a:solidFill>
              </a:rPr>
              <a:t>, reliable</a:t>
            </a:r>
            <a:r>
              <a:rPr lang="en-US" sz="2000" dirty="0">
                <a:solidFill>
                  <a:srgbClr val="595959"/>
                </a:solidFill>
              </a:rPr>
              <a:t>)?</a:t>
            </a:r>
          </a:p>
          <a:p>
            <a:pPr marL="342900" indent="-342900">
              <a:buFont typeface="Arial"/>
              <a:buChar char="•"/>
            </a:pPr>
            <a:r>
              <a:rPr lang="en-US" sz="2000" dirty="0" smtClean="0">
                <a:solidFill>
                  <a:srgbClr val="595959"/>
                </a:solidFill>
              </a:rPr>
              <a:t>Do </a:t>
            </a:r>
            <a:r>
              <a:rPr lang="en-US" sz="2000" dirty="0">
                <a:solidFill>
                  <a:srgbClr val="595959"/>
                </a:solidFill>
              </a:rPr>
              <a:t>the forecasts correctly capture the </a:t>
            </a:r>
            <a:r>
              <a:rPr lang="en-US" sz="2000" dirty="0" smtClean="0">
                <a:solidFill>
                  <a:srgbClr val="595959"/>
                </a:solidFill>
              </a:rPr>
              <a:t>natural variability </a:t>
            </a:r>
            <a:r>
              <a:rPr lang="en-US" sz="2000" dirty="0">
                <a:solidFill>
                  <a:srgbClr val="595959"/>
                </a:solidFill>
              </a:rPr>
              <a:t>of the weather?</a:t>
            </a:r>
          </a:p>
        </p:txBody>
      </p:sp>
      <p:sp>
        <p:nvSpPr>
          <p:cNvPr id="4" name="Title 1"/>
          <p:cNvSpPr txBox="1">
            <a:spLocks/>
          </p:cNvSpPr>
          <p:nvPr/>
        </p:nvSpPr>
        <p:spPr>
          <a:xfrm>
            <a:off x="1043608" y="314096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err="1" smtClean="0"/>
              <a:t>Forecast”goodness</a:t>
            </a:r>
            <a:r>
              <a:rPr lang="en-US" sz="3200" b="0" dirty="0" smtClean="0"/>
              <a:t>”</a:t>
            </a:r>
          </a:p>
        </p:txBody>
      </p:sp>
      <p:sp>
        <p:nvSpPr>
          <p:cNvPr id="5" name="TextBox 4"/>
          <p:cNvSpPr txBox="1"/>
          <p:nvPr/>
        </p:nvSpPr>
        <p:spPr>
          <a:xfrm>
            <a:off x="403920" y="4409817"/>
            <a:ext cx="8208912" cy="707886"/>
          </a:xfrm>
          <a:prstGeom prst="rect">
            <a:avLst/>
          </a:prstGeom>
          <a:noFill/>
        </p:spPr>
        <p:txBody>
          <a:bodyPr wrap="square" rtlCol="0">
            <a:spAutoFit/>
          </a:bodyPr>
          <a:lstStyle/>
          <a:p>
            <a:r>
              <a:rPr lang="en-US" sz="2000" dirty="0"/>
              <a:t>Depends on the quality of the </a:t>
            </a:r>
            <a:r>
              <a:rPr lang="en-US" sz="2000" dirty="0" smtClean="0"/>
              <a:t>forecast </a:t>
            </a:r>
            <a:r>
              <a:rPr lang="en-US" sz="2000" dirty="0" smtClean="0">
                <a:solidFill>
                  <a:srgbClr val="595959"/>
                </a:solidFill>
              </a:rPr>
              <a:t>&amp; </a:t>
            </a:r>
            <a:r>
              <a:rPr lang="en-US" sz="2000" dirty="0"/>
              <a:t>t</a:t>
            </a:r>
            <a:r>
              <a:rPr lang="en-US" sz="2000" dirty="0" smtClean="0"/>
              <a:t>he application </a:t>
            </a:r>
            <a:r>
              <a:rPr lang="en-US" sz="2000" dirty="0"/>
              <a:t>of the</a:t>
            </a:r>
          </a:p>
          <a:p>
            <a:r>
              <a:rPr lang="en-US" sz="2000" dirty="0"/>
              <a:t>forecast information</a:t>
            </a:r>
            <a:endParaRPr lang="en-US" sz="2000" dirty="0">
              <a:solidFill>
                <a:srgbClr val="595959"/>
              </a:solidFill>
            </a:endParaRPr>
          </a:p>
        </p:txBody>
      </p:sp>
    </p:spTree>
    <p:extLst>
      <p:ext uri="{BB962C8B-B14F-4D97-AF65-F5344CB8AC3E}">
        <p14:creationId xmlns:p14="http://schemas.microsoft.com/office/powerpoint/2010/main" val="358595202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5616"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err="1" smtClean="0"/>
              <a:t>Forecast”goodness</a:t>
            </a:r>
            <a:r>
              <a:rPr lang="en-US" sz="3200" b="0" dirty="0" smtClean="0"/>
              <a:t>”</a:t>
            </a:r>
          </a:p>
        </p:txBody>
      </p:sp>
      <p:pic>
        <p:nvPicPr>
          <p:cNvPr id="6" name="Picture 5" descr="Screen Shot 2018-04-22 at 7.09.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052736"/>
            <a:ext cx="3797300" cy="4610100"/>
          </a:xfrm>
          <a:prstGeom prst="rect">
            <a:avLst/>
          </a:prstGeom>
        </p:spPr>
      </p:pic>
      <p:sp>
        <p:nvSpPr>
          <p:cNvPr id="7" name="TextBox 6"/>
          <p:cNvSpPr txBox="1"/>
          <p:nvPr/>
        </p:nvSpPr>
        <p:spPr>
          <a:xfrm>
            <a:off x="251520" y="5733256"/>
            <a:ext cx="3888432" cy="707886"/>
          </a:xfrm>
          <a:prstGeom prst="rect">
            <a:avLst/>
          </a:prstGeom>
          <a:noFill/>
        </p:spPr>
        <p:txBody>
          <a:bodyPr wrap="square" rtlCol="0">
            <a:spAutoFit/>
          </a:bodyPr>
          <a:lstStyle/>
          <a:p>
            <a:r>
              <a:rPr lang="en-US" sz="2000" dirty="0" smtClean="0">
                <a:solidFill>
                  <a:srgbClr val="595959"/>
                </a:solidFill>
              </a:rPr>
              <a:t>For a water manager of the watershed this is a BAD forecast</a:t>
            </a:r>
            <a:endParaRPr lang="en-US" sz="2000" dirty="0">
              <a:solidFill>
                <a:srgbClr val="595959"/>
              </a:solidFill>
            </a:endParaRPr>
          </a:p>
        </p:txBody>
      </p:sp>
      <p:pic>
        <p:nvPicPr>
          <p:cNvPr id="8" name="Picture 7" descr="Screen Shot 2018-04-22 at 7.12.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556792"/>
            <a:ext cx="2882900" cy="2768600"/>
          </a:xfrm>
          <a:prstGeom prst="rect">
            <a:avLst/>
          </a:prstGeom>
        </p:spPr>
      </p:pic>
      <p:sp>
        <p:nvSpPr>
          <p:cNvPr id="9" name="TextBox 8"/>
          <p:cNvSpPr txBox="1"/>
          <p:nvPr/>
        </p:nvSpPr>
        <p:spPr>
          <a:xfrm>
            <a:off x="4932040" y="5733256"/>
            <a:ext cx="3888432" cy="707886"/>
          </a:xfrm>
          <a:prstGeom prst="rect">
            <a:avLst/>
          </a:prstGeom>
          <a:noFill/>
        </p:spPr>
        <p:txBody>
          <a:bodyPr wrap="square" rtlCol="0">
            <a:spAutoFit/>
          </a:bodyPr>
          <a:lstStyle/>
          <a:p>
            <a:r>
              <a:rPr lang="en-US" sz="2000" dirty="0" smtClean="0">
                <a:solidFill>
                  <a:srgbClr val="595959"/>
                </a:solidFill>
              </a:rPr>
              <a:t>For an </a:t>
            </a:r>
            <a:r>
              <a:rPr lang="en-US" sz="2000" dirty="0">
                <a:solidFill>
                  <a:srgbClr val="595959"/>
                </a:solidFill>
              </a:rPr>
              <a:t>aviation traffic strategic </a:t>
            </a:r>
            <a:r>
              <a:rPr lang="en-US" sz="2000" dirty="0" smtClean="0">
                <a:solidFill>
                  <a:srgbClr val="595959"/>
                </a:solidFill>
              </a:rPr>
              <a:t>planner this is a GOOD forecast</a:t>
            </a:r>
            <a:endParaRPr lang="en-US" sz="2000" dirty="0">
              <a:solidFill>
                <a:srgbClr val="595959"/>
              </a:solidFill>
            </a:endParaRPr>
          </a:p>
        </p:txBody>
      </p:sp>
      <p:sp>
        <p:nvSpPr>
          <p:cNvPr id="10" name="TextBox 9"/>
          <p:cNvSpPr txBox="1"/>
          <p:nvPr/>
        </p:nvSpPr>
        <p:spPr>
          <a:xfrm>
            <a:off x="4932040" y="2636912"/>
            <a:ext cx="50405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dirty="0" smtClean="0"/>
              <a:t>A</a:t>
            </a:r>
            <a:endParaRPr lang="en-US" sz="3600" dirty="0"/>
          </a:p>
        </p:txBody>
      </p:sp>
      <p:sp>
        <p:nvSpPr>
          <p:cNvPr id="11" name="TextBox 10"/>
          <p:cNvSpPr txBox="1"/>
          <p:nvPr/>
        </p:nvSpPr>
        <p:spPr>
          <a:xfrm>
            <a:off x="8316416" y="2636912"/>
            <a:ext cx="50405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dirty="0" smtClean="0"/>
              <a:t>B</a:t>
            </a:r>
            <a:endParaRPr lang="en-US" sz="3600" dirty="0"/>
          </a:p>
        </p:txBody>
      </p:sp>
    </p:spTree>
    <p:extLst>
      <p:ext uri="{BB962C8B-B14F-4D97-AF65-F5344CB8AC3E}">
        <p14:creationId xmlns:p14="http://schemas.microsoft.com/office/powerpoint/2010/main" val="97783697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124744"/>
            <a:ext cx="8712968" cy="1138773"/>
          </a:xfrm>
          <a:prstGeom prst="rect">
            <a:avLst/>
          </a:prstGeom>
          <a:noFill/>
        </p:spPr>
        <p:txBody>
          <a:bodyPr wrap="square" rtlCol="0">
            <a:spAutoFit/>
          </a:bodyPr>
          <a:lstStyle/>
          <a:p>
            <a:r>
              <a:rPr lang="en-US" sz="2800" b="1" u="sng" dirty="0" smtClean="0">
                <a:solidFill>
                  <a:srgbClr val="595959"/>
                </a:solidFill>
              </a:rPr>
              <a:t>Verification of forecasts of continuous variables</a:t>
            </a:r>
            <a:r>
              <a:rPr lang="en-US" sz="2800" b="1" dirty="0" smtClean="0">
                <a:solidFill>
                  <a:srgbClr val="595959"/>
                </a:solidFill>
              </a:rPr>
              <a:t>: </a:t>
            </a:r>
          </a:p>
          <a:p>
            <a:r>
              <a:rPr lang="en-US" sz="2000" dirty="0" smtClean="0">
                <a:solidFill>
                  <a:srgbClr val="595959"/>
                </a:solidFill>
              </a:rPr>
              <a:t>measures </a:t>
            </a:r>
            <a:r>
              <a:rPr lang="en-US" sz="2000" dirty="0">
                <a:solidFill>
                  <a:srgbClr val="595959"/>
                </a:solidFill>
              </a:rPr>
              <a:t>how the values of the forecasts differ from the values of </a:t>
            </a:r>
            <a:r>
              <a:rPr lang="en-US" sz="2000" dirty="0" smtClean="0">
                <a:solidFill>
                  <a:srgbClr val="595959"/>
                </a:solidFill>
              </a:rPr>
              <a:t>the observations</a:t>
            </a:r>
            <a:r>
              <a:rPr lang="en-US" sz="2000" dirty="0">
                <a:solidFill>
                  <a:srgbClr val="595959"/>
                </a:solidFill>
              </a:rPr>
              <a:t>. </a:t>
            </a:r>
            <a:endParaRPr lang="en-US" sz="2000" dirty="0" smtClean="0">
              <a:solidFill>
                <a:srgbClr val="595959"/>
              </a:solidFill>
            </a:endParaRPr>
          </a:p>
        </p:txBody>
      </p:sp>
      <p:sp>
        <p:nvSpPr>
          <p:cNvPr id="4" name="TextBox 3"/>
          <p:cNvSpPr txBox="1"/>
          <p:nvPr/>
        </p:nvSpPr>
        <p:spPr>
          <a:xfrm>
            <a:off x="323528" y="2636912"/>
            <a:ext cx="4536504" cy="3477875"/>
          </a:xfrm>
          <a:prstGeom prst="rect">
            <a:avLst/>
          </a:prstGeom>
          <a:noFill/>
        </p:spPr>
        <p:txBody>
          <a:bodyPr wrap="square" rtlCol="0">
            <a:spAutoFit/>
          </a:bodyPr>
          <a:lstStyle/>
          <a:p>
            <a:r>
              <a:rPr lang="en-US" sz="2000" b="1" dirty="0" smtClean="0">
                <a:solidFill>
                  <a:srgbClr val="595959"/>
                </a:solidFill>
              </a:rPr>
              <a:t>Scatter plot</a:t>
            </a:r>
            <a:r>
              <a:rPr lang="en-US" sz="2000" dirty="0" smtClean="0">
                <a:solidFill>
                  <a:srgbClr val="595959"/>
                </a:solidFill>
              </a:rPr>
              <a:t>:  Plot the forecast values against the observed values</a:t>
            </a:r>
          </a:p>
          <a:p>
            <a:endParaRPr lang="en-US" sz="2000" dirty="0" smtClean="0">
              <a:solidFill>
                <a:srgbClr val="595959"/>
              </a:solidFill>
            </a:endParaRPr>
          </a:p>
          <a:p>
            <a:r>
              <a:rPr lang="en-US" sz="2000" i="1" dirty="0">
                <a:solidFill>
                  <a:srgbClr val="595959"/>
                </a:solidFill>
              </a:rPr>
              <a:t>How well did the forecast values correspond to the observed values</a:t>
            </a:r>
            <a:r>
              <a:rPr lang="en-US" sz="2000" dirty="0" smtClean="0">
                <a:solidFill>
                  <a:srgbClr val="595959"/>
                </a:solidFill>
              </a:rPr>
              <a:t>?</a:t>
            </a:r>
          </a:p>
          <a:p>
            <a:r>
              <a:rPr lang="en-US" sz="2000" dirty="0" smtClean="0">
                <a:solidFill>
                  <a:srgbClr val="595959"/>
                </a:solidFill>
              </a:rPr>
              <a:t> </a:t>
            </a:r>
          </a:p>
          <a:p>
            <a:r>
              <a:rPr lang="en-US" sz="2000" dirty="0">
                <a:solidFill>
                  <a:srgbClr val="595959"/>
                </a:solidFill>
              </a:rPr>
              <a:t>An accurate forecast will have points on or near the </a:t>
            </a:r>
            <a:r>
              <a:rPr lang="en-US" sz="2000" dirty="0" smtClean="0">
                <a:solidFill>
                  <a:srgbClr val="595959"/>
                </a:solidFill>
              </a:rPr>
              <a:t>diagonal.</a:t>
            </a:r>
          </a:p>
          <a:p>
            <a:r>
              <a:rPr lang="en-US" sz="2000" dirty="0" smtClean="0"/>
              <a:t>Provides </a:t>
            </a:r>
            <a:r>
              <a:rPr lang="en-US" sz="2000" dirty="0"/>
              <a:t>information </a:t>
            </a:r>
            <a:r>
              <a:rPr lang="en-US" sz="2000" dirty="0" smtClean="0"/>
              <a:t>on: bias</a:t>
            </a:r>
            <a:r>
              <a:rPr lang="en-US" sz="2000" dirty="0"/>
              <a:t>, outliers</a:t>
            </a:r>
            <a:r>
              <a:rPr lang="en-US" sz="2000" dirty="0" smtClean="0"/>
              <a:t>, error</a:t>
            </a:r>
            <a:r>
              <a:rPr lang="en-US" sz="2000" dirty="0"/>
              <a:t> </a:t>
            </a:r>
            <a:r>
              <a:rPr lang="en-US" sz="2000" dirty="0" smtClean="0"/>
              <a:t>magnitude</a:t>
            </a:r>
            <a:r>
              <a:rPr lang="en-US" sz="2000" dirty="0"/>
              <a:t>, </a:t>
            </a:r>
            <a:r>
              <a:rPr lang="en-US" sz="2000" dirty="0" smtClean="0"/>
              <a:t>linear association</a:t>
            </a:r>
            <a:r>
              <a:rPr lang="en-US" sz="2000" dirty="0"/>
              <a:t>, </a:t>
            </a:r>
            <a:r>
              <a:rPr lang="en-US" sz="2000" dirty="0" smtClean="0"/>
              <a:t>peculiar behaviors </a:t>
            </a:r>
            <a:r>
              <a:rPr lang="en-US" sz="2000" dirty="0"/>
              <a:t>in </a:t>
            </a:r>
            <a:r>
              <a:rPr lang="en-US" sz="2000" dirty="0" smtClean="0"/>
              <a:t>extremes</a:t>
            </a:r>
            <a:endParaRPr lang="en-US" sz="2000" dirty="0" smtClean="0">
              <a:solidFill>
                <a:srgbClr val="595959"/>
              </a:solidFill>
            </a:endParaRPr>
          </a:p>
        </p:txBody>
      </p:sp>
      <p:pic>
        <p:nvPicPr>
          <p:cNvPr id="6" name="Picture 5" descr="Screen Shot 2018-04-22 at 6.50.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901038"/>
            <a:ext cx="4067944" cy="3768322"/>
          </a:xfrm>
          <a:prstGeom prst="rect">
            <a:avLst/>
          </a:prstGeom>
        </p:spPr>
      </p:pic>
    </p:spTree>
    <p:extLst>
      <p:ext uri="{BB962C8B-B14F-4D97-AF65-F5344CB8AC3E}">
        <p14:creationId xmlns:p14="http://schemas.microsoft.com/office/powerpoint/2010/main" val="155039440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Verification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6" name="Picture 5" descr="Screen Shot 2018-04-22 at 6.50.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628800"/>
            <a:ext cx="4430805" cy="4104456"/>
          </a:xfrm>
          <a:prstGeom prst="rect">
            <a:avLst/>
          </a:prstGeom>
        </p:spPr>
      </p:pic>
      <p:sp>
        <p:nvSpPr>
          <p:cNvPr id="5" name="TextBox 4"/>
          <p:cNvSpPr txBox="1"/>
          <p:nvPr/>
        </p:nvSpPr>
        <p:spPr>
          <a:xfrm>
            <a:off x="1043608" y="1916832"/>
            <a:ext cx="1762371" cy="40011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000" dirty="0" smtClean="0"/>
              <a:t>Under-forecast</a:t>
            </a:r>
            <a:endParaRPr lang="en-US" sz="2000" dirty="0"/>
          </a:p>
        </p:txBody>
      </p:sp>
      <p:pic>
        <p:nvPicPr>
          <p:cNvPr id="7" name="Picture 6"/>
          <p:cNvPicPr>
            <a:picLocks noChangeAspect="1"/>
          </p:cNvPicPr>
          <p:nvPr/>
        </p:nvPicPr>
        <p:blipFill rotWithShape="1">
          <a:blip r:embed="rId3"/>
          <a:srcRect t="10151"/>
          <a:stretch/>
        </p:blipFill>
        <p:spPr>
          <a:xfrm>
            <a:off x="4671392" y="1654442"/>
            <a:ext cx="4509120" cy="4051429"/>
          </a:xfrm>
          <a:prstGeom prst="rect">
            <a:avLst/>
          </a:prstGeom>
        </p:spPr>
      </p:pic>
      <p:sp>
        <p:nvSpPr>
          <p:cNvPr id="8" name="TextBox 7"/>
          <p:cNvSpPr txBox="1"/>
          <p:nvPr/>
        </p:nvSpPr>
        <p:spPr>
          <a:xfrm>
            <a:off x="5292080" y="5733256"/>
            <a:ext cx="2952328"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smtClean="0"/>
              <a:t>Peculiar behavior of low temperatures</a:t>
            </a:r>
            <a:endParaRPr lang="en-US" sz="2000" dirty="0"/>
          </a:p>
        </p:txBody>
      </p:sp>
    </p:spTree>
    <p:extLst>
      <p:ext uri="{BB962C8B-B14F-4D97-AF65-F5344CB8AC3E}">
        <p14:creationId xmlns:p14="http://schemas.microsoft.com/office/powerpoint/2010/main" val="293009401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5" name="Picture 4" descr="Screen Shot 2018-04-22 at 6.5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4" y="1340768"/>
            <a:ext cx="4406900" cy="4267200"/>
          </a:xfrm>
          <a:prstGeom prst="rect">
            <a:avLst/>
          </a:prstGeom>
        </p:spPr>
      </p:pic>
    </p:spTree>
    <p:extLst>
      <p:ext uri="{BB962C8B-B14F-4D97-AF65-F5344CB8AC3E}">
        <p14:creationId xmlns:p14="http://schemas.microsoft.com/office/powerpoint/2010/main" val="297924695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7" name="Picture 6" descr="Screen Shot 2018-04-22 at 6.55.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1140054"/>
            <a:ext cx="5724128" cy="5673322"/>
          </a:xfrm>
          <a:prstGeom prst="rect">
            <a:avLst/>
          </a:prstGeom>
        </p:spPr>
      </p:pic>
      <p:sp>
        <p:nvSpPr>
          <p:cNvPr id="3" name="Rectangle 2"/>
          <p:cNvSpPr/>
          <p:nvPr/>
        </p:nvSpPr>
        <p:spPr>
          <a:xfrm>
            <a:off x="323528" y="1844824"/>
            <a:ext cx="2592288" cy="3785652"/>
          </a:xfrm>
          <a:prstGeom prst="rect">
            <a:avLst/>
          </a:prstGeom>
        </p:spPr>
        <p:txBody>
          <a:bodyPr wrap="square">
            <a:spAutoFit/>
          </a:bodyPr>
          <a:lstStyle/>
          <a:p>
            <a:r>
              <a:rPr lang="en-US" sz="2000" dirty="0">
                <a:solidFill>
                  <a:srgbClr val="595959"/>
                </a:solidFill>
              </a:rPr>
              <a:t>Q: how many forecasts</a:t>
            </a:r>
          </a:p>
          <a:p>
            <a:r>
              <a:rPr lang="en-US" sz="2000" dirty="0">
                <a:solidFill>
                  <a:srgbClr val="595959"/>
                </a:solidFill>
              </a:rPr>
              <a:t>exhibit an error larger</a:t>
            </a:r>
          </a:p>
          <a:p>
            <a:r>
              <a:rPr lang="en-US" sz="2000" dirty="0">
                <a:solidFill>
                  <a:srgbClr val="595959"/>
                </a:solidFill>
              </a:rPr>
              <a:t>than 10 degrees </a:t>
            </a:r>
            <a:r>
              <a:rPr lang="en-US" sz="2000" dirty="0" smtClean="0">
                <a:solidFill>
                  <a:srgbClr val="595959"/>
                </a:solidFill>
              </a:rPr>
              <a:t>?</a:t>
            </a:r>
          </a:p>
          <a:p>
            <a:endParaRPr lang="en-US" sz="2000" dirty="0">
              <a:solidFill>
                <a:srgbClr val="595959"/>
              </a:solidFill>
            </a:endParaRPr>
          </a:p>
          <a:p>
            <a:r>
              <a:rPr lang="en-US" sz="2000" dirty="0">
                <a:solidFill>
                  <a:srgbClr val="595959"/>
                </a:solidFill>
              </a:rPr>
              <a:t>Q: How many forecasts</a:t>
            </a:r>
          </a:p>
          <a:p>
            <a:r>
              <a:rPr lang="en-US" sz="2000" dirty="0">
                <a:solidFill>
                  <a:srgbClr val="595959"/>
                </a:solidFill>
              </a:rPr>
              <a:t>exhibit an error larger</a:t>
            </a:r>
          </a:p>
          <a:p>
            <a:r>
              <a:rPr lang="en-US" sz="2000" dirty="0">
                <a:solidFill>
                  <a:srgbClr val="595959"/>
                </a:solidFill>
              </a:rPr>
              <a:t>than 5 degrees </a:t>
            </a:r>
            <a:r>
              <a:rPr lang="en-US" sz="2000" dirty="0" smtClean="0">
                <a:solidFill>
                  <a:srgbClr val="595959"/>
                </a:solidFill>
              </a:rPr>
              <a:t>?</a:t>
            </a:r>
          </a:p>
          <a:p>
            <a:endParaRPr lang="en-US" sz="2000" dirty="0">
              <a:solidFill>
                <a:srgbClr val="595959"/>
              </a:solidFill>
            </a:endParaRPr>
          </a:p>
          <a:p>
            <a:r>
              <a:rPr lang="en-US" sz="2000" dirty="0">
                <a:solidFill>
                  <a:srgbClr val="595959"/>
                </a:solidFill>
              </a:rPr>
              <a:t>Q: Is the forecast error</a:t>
            </a:r>
          </a:p>
          <a:p>
            <a:r>
              <a:rPr lang="en-US" sz="2000" dirty="0">
                <a:solidFill>
                  <a:srgbClr val="595959"/>
                </a:solidFill>
              </a:rPr>
              <a:t>due mainly to an </a:t>
            </a:r>
            <a:r>
              <a:rPr lang="en-US" sz="2000" dirty="0" err="1">
                <a:solidFill>
                  <a:srgbClr val="595959"/>
                </a:solidFill>
              </a:rPr>
              <a:t>underforecast</a:t>
            </a:r>
            <a:endParaRPr lang="en-US" sz="2000" dirty="0">
              <a:solidFill>
                <a:srgbClr val="595959"/>
              </a:solidFill>
            </a:endParaRPr>
          </a:p>
          <a:p>
            <a:r>
              <a:rPr lang="en-US" sz="2000" dirty="0">
                <a:solidFill>
                  <a:srgbClr val="595959"/>
                </a:solidFill>
              </a:rPr>
              <a:t>or an </a:t>
            </a:r>
            <a:r>
              <a:rPr lang="en-US" sz="2000" dirty="0" err="1" smtClean="0">
                <a:solidFill>
                  <a:srgbClr val="595959"/>
                </a:solidFill>
              </a:rPr>
              <a:t>overforecast</a:t>
            </a:r>
            <a:r>
              <a:rPr lang="ru-RU" sz="2000" dirty="0" smtClean="0">
                <a:solidFill>
                  <a:srgbClr val="595959"/>
                </a:solidFill>
              </a:rPr>
              <a:t>?</a:t>
            </a:r>
            <a:endParaRPr lang="en-US" sz="2000" dirty="0">
              <a:solidFill>
                <a:srgbClr val="595959"/>
              </a:solidFill>
            </a:endParaRPr>
          </a:p>
        </p:txBody>
      </p:sp>
    </p:spTree>
    <p:extLst>
      <p:ext uri="{BB962C8B-B14F-4D97-AF65-F5344CB8AC3E}">
        <p14:creationId xmlns:p14="http://schemas.microsoft.com/office/powerpoint/2010/main" val="319198598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251520" y="1124744"/>
            <a:ext cx="4104456" cy="5632311"/>
          </a:xfrm>
          <a:prstGeom prst="rect">
            <a:avLst/>
          </a:prstGeom>
          <a:noFill/>
        </p:spPr>
        <p:txBody>
          <a:bodyPr wrap="square" rtlCol="0">
            <a:spAutoFit/>
          </a:bodyPr>
          <a:lstStyle/>
          <a:p>
            <a:r>
              <a:rPr lang="en-US" sz="2000" b="1" dirty="0" smtClean="0"/>
              <a:t>Box plot</a:t>
            </a:r>
            <a:r>
              <a:rPr lang="en-US" sz="2000" dirty="0" smtClean="0"/>
              <a:t>:  </a:t>
            </a:r>
            <a:r>
              <a:rPr lang="en-US" sz="2000" dirty="0"/>
              <a:t>Plot boxes to show the range of data falling between the 25th and 75th percentiles, horizontal line inside the box showing the median value, and the whiskers showing the complete range of the data. </a:t>
            </a:r>
            <a:endParaRPr lang="en-US" sz="2000" dirty="0" smtClean="0"/>
          </a:p>
          <a:p>
            <a:endParaRPr lang="en-US" sz="2000" dirty="0">
              <a:solidFill>
                <a:srgbClr val="595959"/>
              </a:solidFill>
            </a:endParaRPr>
          </a:p>
          <a:p>
            <a:r>
              <a:rPr lang="en-US" sz="2000" i="1" dirty="0">
                <a:solidFill>
                  <a:srgbClr val="FF6600"/>
                </a:solidFill>
              </a:rPr>
              <a:t>How well did the distribution of forecast values correspond to the distribution of observed values</a:t>
            </a:r>
            <a:r>
              <a:rPr lang="en-US" sz="2000" i="1" dirty="0" smtClean="0"/>
              <a:t>?</a:t>
            </a:r>
          </a:p>
          <a:p>
            <a:endParaRPr lang="en-US" sz="2000" i="1" dirty="0"/>
          </a:p>
          <a:p>
            <a:r>
              <a:rPr lang="en-US" sz="2000" dirty="0"/>
              <a:t>Shows similarity between location, spread, and </a:t>
            </a:r>
            <a:r>
              <a:rPr lang="en-US" sz="2000" dirty="0" err="1"/>
              <a:t>skewness</a:t>
            </a:r>
            <a:r>
              <a:rPr lang="en-US" sz="2000" dirty="0"/>
              <a:t> of forecast and observed distributions. Does not give information on the correspondence between the forecasts and observations</a:t>
            </a:r>
            <a:r>
              <a:rPr lang="en-US" sz="2000" dirty="0" smtClean="0"/>
              <a:t>.</a:t>
            </a:r>
            <a:endParaRPr lang="en-US" sz="2000" i="1" dirty="0" smtClean="0"/>
          </a:p>
        </p:txBody>
      </p:sp>
      <p:pic>
        <p:nvPicPr>
          <p:cNvPr id="6" name="Picture 5"/>
          <p:cNvPicPr>
            <a:picLocks noChangeAspect="1"/>
          </p:cNvPicPr>
          <p:nvPr/>
        </p:nvPicPr>
        <p:blipFill>
          <a:blip r:embed="rId2"/>
          <a:stretch>
            <a:fillRect/>
          </a:stretch>
        </p:blipFill>
        <p:spPr>
          <a:xfrm>
            <a:off x="4283968" y="2636912"/>
            <a:ext cx="4483100" cy="2095500"/>
          </a:xfrm>
          <a:prstGeom prst="rect">
            <a:avLst/>
          </a:prstGeom>
        </p:spPr>
      </p:pic>
    </p:spTree>
    <p:extLst>
      <p:ext uri="{BB962C8B-B14F-4D97-AF65-F5344CB8AC3E}">
        <p14:creationId xmlns:p14="http://schemas.microsoft.com/office/powerpoint/2010/main" val="3922836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68144" y="692696"/>
            <a:ext cx="3275856" cy="180020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Chania 25/2/19</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5" name="Picture 4" descr="kreitis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5544108" cy="3696072"/>
          </a:xfrm>
          <a:prstGeom prst="rect">
            <a:avLst/>
          </a:prstGeom>
        </p:spPr>
      </p:pic>
      <p:pic>
        <p:nvPicPr>
          <p:cNvPr id="6" name="Picture 5" descr="gefyraplatanias-696x4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328" y="3284984"/>
            <a:ext cx="5067672" cy="3378448"/>
          </a:xfrm>
          <a:prstGeom prst="rect">
            <a:avLst/>
          </a:prstGeom>
        </p:spPr>
      </p:pic>
    </p:spTree>
    <p:extLst>
      <p:ext uri="{BB962C8B-B14F-4D97-AF65-F5344CB8AC3E}">
        <p14:creationId xmlns:p14="http://schemas.microsoft.com/office/powerpoint/2010/main" val="304259344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179512" y="1340768"/>
            <a:ext cx="6552728" cy="4708981"/>
          </a:xfrm>
          <a:prstGeom prst="rect">
            <a:avLst/>
          </a:prstGeom>
          <a:noFill/>
        </p:spPr>
        <p:txBody>
          <a:bodyPr wrap="square" rtlCol="0">
            <a:spAutoFit/>
          </a:bodyPr>
          <a:lstStyle/>
          <a:p>
            <a:r>
              <a:rPr lang="en-US" sz="2000" b="1" dirty="0" smtClean="0"/>
              <a:t>Mean Error </a:t>
            </a:r>
            <a:r>
              <a:rPr lang="en-US" sz="2000" dirty="0"/>
              <a:t>(</a:t>
            </a:r>
            <a:r>
              <a:rPr lang="en-US" sz="2000" b="1" dirty="0"/>
              <a:t>ME</a:t>
            </a:r>
            <a:r>
              <a:rPr lang="en-US" sz="2000" dirty="0"/>
              <a:t>): </a:t>
            </a:r>
            <a:r>
              <a:rPr lang="en-US" sz="2000" dirty="0" smtClean="0"/>
              <a:t> </a:t>
            </a:r>
          </a:p>
          <a:p>
            <a:r>
              <a:rPr lang="en-US" sz="2000" i="1" dirty="0"/>
              <a:t>A</a:t>
            </a:r>
            <a:r>
              <a:rPr lang="en-US" sz="2000" i="1" dirty="0" smtClean="0"/>
              <a:t>verage forecast error</a:t>
            </a:r>
            <a:r>
              <a:rPr lang="en-US" sz="2000" dirty="0" smtClean="0"/>
              <a:t>? </a:t>
            </a:r>
          </a:p>
          <a:p>
            <a:r>
              <a:rPr lang="en-US" sz="2000" dirty="0" smtClean="0"/>
              <a:t>Perfect score : 0</a:t>
            </a:r>
          </a:p>
          <a:p>
            <a:r>
              <a:rPr lang="en-US" sz="2000" dirty="0"/>
              <a:t>It indicates the average direction of error: </a:t>
            </a:r>
            <a:r>
              <a:rPr lang="en-US" sz="2000" dirty="0">
                <a:solidFill>
                  <a:srgbClr val="FF6600"/>
                </a:solidFill>
              </a:rPr>
              <a:t>positive bias indicates over-forecast</a:t>
            </a:r>
            <a:r>
              <a:rPr lang="en-US" sz="2000" dirty="0" smtClean="0">
                <a:solidFill>
                  <a:srgbClr val="FF6600"/>
                </a:solidFill>
              </a:rPr>
              <a:t>,</a:t>
            </a:r>
            <a:r>
              <a:rPr lang="en-US" sz="2000" dirty="0" smtClean="0"/>
              <a:t> negative </a:t>
            </a:r>
            <a:r>
              <a:rPr lang="en-US" sz="2000" dirty="0"/>
              <a:t>bias indicates under-</a:t>
            </a:r>
            <a:r>
              <a:rPr lang="en-US" sz="2000" dirty="0" smtClean="0"/>
              <a:t>forecast it </a:t>
            </a:r>
            <a:r>
              <a:rPr lang="en-US" sz="2000" dirty="0"/>
              <a:t>is possible to get a perfect score for a bad forecast if there are compensating errors</a:t>
            </a:r>
            <a:r>
              <a:rPr lang="en-US" sz="2000" dirty="0" smtClean="0"/>
              <a:t>.</a:t>
            </a:r>
          </a:p>
          <a:p>
            <a:endParaRPr lang="en-US" sz="2000" dirty="0" smtClean="0">
              <a:solidFill>
                <a:srgbClr val="595959"/>
              </a:solidFill>
            </a:endParaRPr>
          </a:p>
          <a:p>
            <a:endParaRPr lang="en-US" sz="2000" dirty="0">
              <a:solidFill>
                <a:srgbClr val="595959"/>
              </a:solidFill>
            </a:endParaRPr>
          </a:p>
          <a:p>
            <a:endParaRPr lang="en-US" sz="2000" dirty="0">
              <a:solidFill>
                <a:srgbClr val="595959"/>
              </a:solidFill>
            </a:endParaRPr>
          </a:p>
          <a:p>
            <a:r>
              <a:rPr lang="en-US" sz="2000" b="1" dirty="0" smtClean="0"/>
              <a:t>Mean Absolute </a:t>
            </a:r>
            <a:r>
              <a:rPr lang="en-US" sz="2000" b="1" dirty="0"/>
              <a:t>Error </a:t>
            </a:r>
            <a:r>
              <a:rPr lang="en-US" sz="2000" dirty="0"/>
              <a:t>(</a:t>
            </a:r>
            <a:r>
              <a:rPr lang="en-US" sz="2000" b="1" dirty="0" smtClean="0"/>
              <a:t>MAE</a:t>
            </a:r>
            <a:r>
              <a:rPr lang="en-US" sz="2000" dirty="0"/>
              <a:t>):  </a:t>
            </a:r>
            <a:endParaRPr lang="en-US" sz="2000" dirty="0" smtClean="0"/>
          </a:p>
          <a:p>
            <a:r>
              <a:rPr lang="en-US" sz="2000" i="1" dirty="0"/>
              <a:t>A</a:t>
            </a:r>
            <a:r>
              <a:rPr lang="en-US" sz="2000" i="1" dirty="0" smtClean="0"/>
              <a:t>verage magnitude of  the forecast </a:t>
            </a:r>
            <a:r>
              <a:rPr lang="en-US" sz="2000" i="1" dirty="0"/>
              <a:t>error</a:t>
            </a:r>
            <a:r>
              <a:rPr lang="en-US" sz="2000" dirty="0"/>
              <a:t>? </a:t>
            </a:r>
            <a:endParaRPr lang="en-US" sz="2000" dirty="0" smtClean="0"/>
          </a:p>
          <a:p>
            <a:r>
              <a:rPr lang="en-US" sz="2000" dirty="0" smtClean="0"/>
              <a:t>Perfect </a:t>
            </a:r>
            <a:r>
              <a:rPr lang="en-US" sz="2000" dirty="0"/>
              <a:t>score : </a:t>
            </a:r>
            <a:r>
              <a:rPr lang="en-US" sz="2000" dirty="0" smtClean="0"/>
              <a:t>0</a:t>
            </a:r>
          </a:p>
          <a:p>
            <a:r>
              <a:rPr lang="en-US" sz="2000" dirty="0"/>
              <a:t>Does not indicate the direction of the deviations.</a:t>
            </a:r>
          </a:p>
          <a:p>
            <a:endParaRPr lang="en-US" sz="2000" dirty="0" smtClean="0">
              <a:solidFill>
                <a:srgbClr val="595959"/>
              </a:solidFill>
            </a:endParaRPr>
          </a:p>
        </p:txBody>
      </p:sp>
      <p:pic>
        <p:nvPicPr>
          <p:cNvPr id="4" name="Picture 3" descr="Screen Shot 2018-04-22 at 4.5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754" y="1268760"/>
            <a:ext cx="3779087" cy="936104"/>
          </a:xfrm>
          <a:prstGeom prst="rect">
            <a:avLst/>
          </a:prstGeom>
        </p:spPr>
      </p:pic>
      <p:pic>
        <p:nvPicPr>
          <p:cNvPr id="5" name="Picture 4" descr="Screen Shot 2018-04-22 at 4.55.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4149080"/>
            <a:ext cx="2646915" cy="936104"/>
          </a:xfrm>
          <a:prstGeom prst="rect">
            <a:avLst/>
          </a:prstGeom>
        </p:spPr>
      </p:pic>
    </p:spTree>
    <p:extLst>
      <p:ext uri="{BB962C8B-B14F-4D97-AF65-F5344CB8AC3E}">
        <p14:creationId xmlns:p14="http://schemas.microsoft.com/office/powerpoint/2010/main" val="1478971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16699" y="1124744"/>
            <a:ext cx="5707429" cy="6247864"/>
          </a:xfrm>
          <a:prstGeom prst="rect">
            <a:avLst/>
          </a:prstGeom>
          <a:noFill/>
        </p:spPr>
        <p:txBody>
          <a:bodyPr wrap="square" rtlCol="0">
            <a:spAutoFit/>
          </a:bodyPr>
          <a:lstStyle/>
          <a:p>
            <a:r>
              <a:rPr lang="en-US" sz="2000" b="1" dirty="0" smtClean="0"/>
              <a:t>Root Mean Square Error </a:t>
            </a:r>
            <a:r>
              <a:rPr lang="en-US" sz="2000" dirty="0" smtClean="0"/>
              <a:t>(</a:t>
            </a:r>
            <a:r>
              <a:rPr lang="en-US" sz="2000" b="1" dirty="0" smtClean="0"/>
              <a:t>RMSE</a:t>
            </a:r>
            <a:r>
              <a:rPr lang="en-US" sz="2000" dirty="0"/>
              <a:t>): </a:t>
            </a:r>
            <a:r>
              <a:rPr lang="en-US" sz="2000" dirty="0" smtClean="0"/>
              <a:t> </a:t>
            </a:r>
          </a:p>
          <a:p>
            <a:r>
              <a:rPr lang="en-US" sz="2000" i="1" dirty="0" smtClean="0"/>
              <a:t>Measures magnitude of forecast error</a:t>
            </a:r>
            <a:r>
              <a:rPr lang="en-US" sz="2000" dirty="0" smtClean="0"/>
              <a:t>? </a:t>
            </a:r>
          </a:p>
          <a:p>
            <a:r>
              <a:rPr lang="en-US" sz="2000" dirty="0" smtClean="0"/>
              <a:t>Perfect score : 0</a:t>
            </a:r>
          </a:p>
          <a:p>
            <a:r>
              <a:rPr lang="en-US" sz="2000" dirty="0"/>
              <a:t>Does not indicate the direction of the deviations. The </a:t>
            </a:r>
            <a:r>
              <a:rPr lang="en-US" sz="2000" i="1" dirty="0"/>
              <a:t>RMSE</a:t>
            </a:r>
            <a:r>
              <a:rPr lang="en-US" sz="2000" dirty="0"/>
              <a:t> puts greater influence on large errors than smaller </a:t>
            </a:r>
            <a:r>
              <a:rPr lang="en-US" sz="2000" dirty="0" smtClean="0"/>
              <a:t>errors. </a:t>
            </a:r>
            <a:r>
              <a:rPr lang="en-US" sz="2000" u="sng" dirty="0" smtClean="0"/>
              <a:t>RMSE is always larger than MAE</a:t>
            </a:r>
          </a:p>
          <a:p>
            <a:endParaRPr lang="en-US" sz="2000" dirty="0" smtClean="0"/>
          </a:p>
          <a:p>
            <a:endParaRPr lang="en-US" sz="2000" dirty="0">
              <a:solidFill>
                <a:srgbClr val="595959"/>
              </a:solidFill>
            </a:endParaRPr>
          </a:p>
          <a:p>
            <a:r>
              <a:rPr lang="en-US" sz="2000" b="1" dirty="0" smtClean="0"/>
              <a:t>Correlation coefficient </a:t>
            </a:r>
            <a:r>
              <a:rPr lang="en-US" sz="2000" dirty="0" smtClean="0"/>
              <a:t>(</a:t>
            </a:r>
            <a:r>
              <a:rPr lang="en-US" sz="2000" b="1" dirty="0" smtClean="0"/>
              <a:t>r</a:t>
            </a:r>
            <a:r>
              <a:rPr lang="en-US" sz="2000" dirty="0" smtClean="0"/>
              <a:t>)</a:t>
            </a:r>
            <a:r>
              <a:rPr lang="en-US" sz="2000" dirty="0"/>
              <a:t>:  </a:t>
            </a:r>
            <a:endParaRPr lang="en-US" sz="2000" dirty="0" smtClean="0"/>
          </a:p>
          <a:p>
            <a:r>
              <a:rPr lang="en-US" sz="2000" i="1" dirty="0"/>
              <a:t>Measures </a:t>
            </a:r>
            <a:r>
              <a:rPr lang="en-US" sz="2000" i="1" dirty="0">
                <a:solidFill>
                  <a:srgbClr val="FF6600"/>
                </a:solidFill>
              </a:rPr>
              <a:t>linear association between forecast and observation</a:t>
            </a:r>
            <a:r>
              <a:rPr lang="en-US" sz="2000" dirty="0" smtClean="0"/>
              <a:t>? </a:t>
            </a:r>
          </a:p>
          <a:p>
            <a:r>
              <a:rPr lang="en-US" sz="2000" dirty="0" smtClean="0"/>
              <a:t>Perfect </a:t>
            </a:r>
            <a:r>
              <a:rPr lang="en-US" sz="2000" dirty="0"/>
              <a:t>score : </a:t>
            </a:r>
            <a:r>
              <a:rPr lang="en-US" sz="2000" dirty="0" smtClean="0"/>
              <a:t>1</a:t>
            </a:r>
          </a:p>
          <a:p>
            <a:r>
              <a:rPr lang="en-US" sz="2000" dirty="0"/>
              <a:t>Visually, the correlation measures how close the points of a scatter plot are to a straight line. Does not take forecast bias into account -- it is possible for a forecast with large errors to still have a good correlation coefficient with the observations. Sensitive to outliers.</a:t>
            </a:r>
          </a:p>
          <a:p>
            <a:endParaRPr lang="en-US" sz="2000" dirty="0"/>
          </a:p>
          <a:p>
            <a:endParaRPr lang="en-US" sz="2000" dirty="0" smtClean="0">
              <a:solidFill>
                <a:srgbClr val="595959"/>
              </a:solidFill>
            </a:endParaRPr>
          </a:p>
        </p:txBody>
      </p:sp>
      <p:pic>
        <p:nvPicPr>
          <p:cNvPr id="4" name="Picture 3" descr="Screen Shot 2018-04-22 at 4.5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052736"/>
            <a:ext cx="3445210" cy="1080120"/>
          </a:xfrm>
          <a:prstGeom prst="rect">
            <a:avLst/>
          </a:prstGeom>
        </p:spPr>
      </p:pic>
      <p:pic>
        <p:nvPicPr>
          <p:cNvPr id="5" name="Picture 4" descr="Screen Shot 2018-04-22 at 4.59.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114" y="3573016"/>
            <a:ext cx="3440382" cy="1152128"/>
          </a:xfrm>
          <a:prstGeom prst="rect">
            <a:avLst/>
          </a:prstGeom>
        </p:spPr>
      </p:pic>
    </p:spTree>
    <p:extLst>
      <p:ext uri="{BB962C8B-B14F-4D97-AF65-F5344CB8AC3E}">
        <p14:creationId xmlns:p14="http://schemas.microsoft.com/office/powerpoint/2010/main" val="424996576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Forecast Skill</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107504" y="1124744"/>
            <a:ext cx="8640960" cy="2800767"/>
          </a:xfrm>
          <a:prstGeom prst="rect">
            <a:avLst/>
          </a:prstGeom>
          <a:noFill/>
        </p:spPr>
        <p:txBody>
          <a:bodyPr wrap="square" rtlCol="0">
            <a:spAutoFit/>
          </a:bodyPr>
          <a:lstStyle/>
          <a:p>
            <a:r>
              <a:rPr lang="en-US" sz="2800" b="1" dirty="0">
                <a:solidFill>
                  <a:srgbClr val="595959"/>
                </a:solidFill>
              </a:rPr>
              <a:t>Methods for dichotomous (yes/no) </a:t>
            </a:r>
            <a:r>
              <a:rPr lang="en-US" sz="2800" b="1" dirty="0" smtClean="0">
                <a:solidFill>
                  <a:srgbClr val="595959"/>
                </a:solidFill>
              </a:rPr>
              <a:t>forecasts</a:t>
            </a:r>
          </a:p>
          <a:p>
            <a:r>
              <a:rPr lang="en-US" sz="2000" dirty="0" smtClean="0">
                <a:solidFill>
                  <a:srgbClr val="595959"/>
                </a:solidFill>
              </a:rPr>
              <a:t>A </a:t>
            </a:r>
            <a:r>
              <a:rPr lang="en-US" sz="2000" dirty="0">
                <a:solidFill>
                  <a:srgbClr val="595959"/>
                </a:solidFill>
              </a:rPr>
              <a:t>dichotomous forecast says, "yes, an event will happen", or "no, the event will not happen". </a:t>
            </a:r>
            <a:r>
              <a:rPr lang="en-US" sz="2000" dirty="0" smtClean="0">
                <a:solidFill>
                  <a:srgbClr val="595959"/>
                </a:solidFill>
              </a:rPr>
              <a:t>Rain, snow, fog </a:t>
            </a:r>
            <a:r>
              <a:rPr lang="en-US" sz="2000" dirty="0">
                <a:solidFill>
                  <a:srgbClr val="595959"/>
                </a:solidFill>
              </a:rPr>
              <a:t>prediction are common examples of yes/no forecasts. Continuous variables can be converted into binary variables by using a </a:t>
            </a:r>
            <a:r>
              <a:rPr lang="en-US" sz="2000" b="1" dirty="0" smtClean="0">
                <a:solidFill>
                  <a:srgbClr val="595959"/>
                </a:solidFill>
              </a:rPr>
              <a:t>threshold. </a:t>
            </a:r>
            <a:endParaRPr lang="en-US" sz="2000" dirty="0" smtClean="0">
              <a:solidFill>
                <a:srgbClr val="595959"/>
              </a:solidFill>
            </a:endParaRPr>
          </a:p>
          <a:p>
            <a:r>
              <a:rPr lang="en-US" sz="2000" dirty="0" smtClean="0">
                <a:solidFill>
                  <a:srgbClr val="595959"/>
                </a:solidFill>
              </a:rPr>
              <a:t>To </a:t>
            </a:r>
            <a:r>
              <a:rPr lang="en-US" sz="2000" dirty="0">
                <a:solidFill>
                  <a:srgbClr val="595959"/>
                </a:solidFill>
              </a:rPr>
              <a:t>verify this type of forecast  we start with a </a:t>
            </a:r>
            <a:r>
              <a:rPr lang="en-US" sz="2800" b="1" dirty="0">
                <a:solidFill>
                  <a:srgbClr val="595959"/>
                </a:solidFill>
              </a:rPr>
              <a:t>contingency table </a:t>
            </a:r>
            <a:r>
              <a:rPr lang="en-US" sz="2000" dirty="0">
                <a:solidFill>
                  <a:srgbClr val="595959"/>
                </a:solidFill>
              </a:rPr>
              <a:t>that shows the frequency of "yes" and "no" forecasts and </a:t>
            </a:r>
            <a:r>
              <a:rPr lang="en-US" sz="2000" dirty="0" smtClean="0">
                <a:solidFill>
                  <a:srgbClr val="595959"/>
                </a:solidFill>
              </a:rPr>
              <a:t>occurrences:</a:t>
            </a:r>
            <a:endParaRPr lang="en-US" sz="2000" dirty="0">
              <a:solidFill>
                <a:srgbClr val="595959"/>
              </a:solidFill>
            </a:endParaRPr>
          </a:p>
          <a:p>
            <a:endParaRPr lang="en-US" sz="2000" dirty="0" smtClean="0">
              <a:solidFill>
                <a:srgbClr val="595959"/>
              </a:solidFill>
            </a:endParaRPr>
          </a:p>
        </p:txBody>
      </p:sp>
      <p:pic>
        <p:nvPicPr>
          <p:cNvPr id="4" name="Picture 3" descr="Screen Shot 2018-04-22 at 5.22.28 PM.png"/>
          <p:cNvPicPr>
            <a:picLocks noChangeAspect="1"/>
          </p:cNvPicPr>
          <p:nvPr/>
        </p:nvPicPr>
        <p:blipFill rotWithShape="1">
          <a:blip r:embed="rId2">
            <a:extLst>
              <a:ext uri="{28A0092B-C50C-407E-A947-70E740481C1C}">
                <a14:useLocalDpi xmlns:a14="http://schemas.microsoft.com/office/drawing/2010/main" val="0"/>
              </a:ext>
            </a:extLst>
          </a:blip>
          <a:srcRect t="17350"/>
          <a:stretch/>
        </p:blipFill>
        <p:spPr>
          <a:xfrm>
            <a:off x="1875979" y="3645024"/>
            <a:ext cx="7268021" cy="2836291"/>
          </a:xfrm>
          <a:prstGeom prst="rect">
            <a:avLst/>
          </a:prstGeom>
        </p:spPr>
      </p:pic>
    </p:spTree>
    <p:extLst>
      <p:ext uri="{BB962C8B-B14F-4D97-AF65-F5344CB8AC3E}">
        <p14:creationId xmlns:p14="http://schemas.microsoft.com/office/powerpoint/2010/main" val="71760367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23 at 7.45.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0"/>
            <a:ext cx="5292080" cy="3651648"/>
          </a:xfrm>
          <a:prstGeom prst="rect">
            <a:avLst/>
          </a:prstGeom>
        </p:spPr>
      </p:pic>
      <p:sp>
        <p:nvSpPr>
          <p:cNvPr id="2" name="TextBox 1"/>
          <p:cNvSpPr txBox="1"/>
          <p:nvPr/>
        </p:nvSpPr>
        <p:spPr>
          <a:xfrm>
            <a:off x="5724128" y="1124744"/>
            <a:ext cx="2013717" cy="1015663"/>
          </a:xfrm>
          <a:prstGeom prst="rect">
            <a:avLst/>
          </a:prstGeom>
          <a:noFill/>
        </p:spPr>
        <p:txBody>
          <a:bodyPr wrap="none" rtlCol="0">
            <a:spAutoFit/>
          </a:bodyPr>
          <a:lstStyle/>
          <a:p>
            <a:r>
              <a:rPr lang="en-US" sz="2000" b="1" dirty="0" smtClean="0">
                <a:solidFill>
                  <a:schemeClr val="tx1">
                    <a:lumMod val="50000"/>
                    <a:lumOff val="50000"/>
                  </a:schemeClr>
                </a:solidFill>
              </a:rPr>
              <a:t>2680+30</a:t>
            </a:r>
          </a:p>
          <a:p>
            <a:r>
              <a:rPr lang="en-US" sz="2000" b="1" dirty="0" smtClean="0">
                <a:solidFill>
                  <a:schemeClr val="tx1">
                    <a:lumMod val="50000"/>
                    <a:lumOff val="50000"/>
                  </a:schemeClr>
                </a:solidFill>
              </a:rPr>
              <a:t>------------ = 96,8%</a:t>
            </a:r>
          </a:p>
          <a:p>
            <a:r>
              <a:rPr lang="en-US" sz="2000" b="1" dirty="0" smtClean="0">
                <a:solidFill>
                  <a:schemeClr val="tx1">
                    <a:lumMod val="50000"/>
                    <a:lumOff val="50000"/>
                  </a:schemeClr>
                </a:solidFill>
              </a:rPr>
              <a:t>    2800</a:t>
            </a:r>
          </a:p>
        </p:txBody>
      </p:sp>
      <p:pic>
        <p:nvPicPr>
          <p:cNvPr id="4" name="Picture 3" descr="Screen Shot 2018-04-24 at 10.10.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 y="3548014"/>
            <a:ext cx="5300339" cy="3491854"/>
          </a:xfrm>
          <a:prstGeom prst="rect">
            <a:avLst/>
          </a:prstGeom>
        </p:spPr>
      </p:pic>
      <p:sp>
        <p:nvSpPr>
          <p:cNvPr id="6" name="TextBox 5"/>
          <p:cNvSpPr txBox="1"/>
          <p:nvPr/>
        </p:nvSpPr>
        <p:spPr>
          <a:xfrm>
            <a:off x="5796136" y="4429561"/>
            <a:ext cx="2013717" cy="1015663"/>
          </a:xfrm>
          <a:prstGeom prst="rect">
            <a:avLst/>
          </a:prstGeom>
          <a:noFill/>
        </p:spPr>
        <p:txBody>
          <a:bodyPr wrap="none" rtlCol="0">
            <a:spAutoFit/>
          </a:bodyPr>
          <a:lstStyle/>
          <a:p>
            <a:r>
              <a:rPr lang="en-US" sz="2000" b="1" dirty="0" smtClean="0">
                <a:solidFill>
                  <a:schemeClr val="tx1">
                    <a:lumMod val="50000"/>
                    <a:lumOff val="50000"/>
                  </a:schemeClr>
                </a:solidFill>
              </a:rPr>
              <a:t>2750+0</a:t>
            </a:r>
          </a:p>
          <a:p>
            <a:r>
              <a:rPr lang="en-US" sz="2000" b="1" dirty="0" smtClean="0">
                <a:solidFill>
                  <a:schemeClr val="tx1">
                    <a:lumMod val="50000"/>
                    <a:lumOff val="50000"/>
                  </a:schemeClr>
                </a:solidFill>
              </a:rPr>
              <a:t>------------ = 98,2%</a:t>
            </a:r>
          </a:p>
          <a:p>
            <a:r>
              <a:rPr lang="en-US" sz="2000" b="1" dirty="0" smtClean="0">
                <a:solidFill>
                  <a:schemeClr val="tx1">
                    <a:lumMod val="50000"/>
                    <a:lumOff val="50000"/>
                  </a:schemeClr>
                </a:solidFill>
              </a:rPr>
              <a:t>    2800</a:t>
            </a:r>
          </a:p>
        </p:txBody>
      </p:sp>
    </p:spTree>
    <p:extLst>
      <p:ext uri="{BB962C8B-B14F-4D97-AF65-F5344CB8AC3E}">
        <p14:creationId xmlns:p14="http://schemas.microsoft.com/office/powerpoint/2010/main" val="400211947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4128" y="1916832"/>
            <a:ext cx="3096344" cy="2862322"/>
          </a:xfrm>
          <a:prstGeom prst="rect">
            <a:avLst/>
          </a:prstGeom>
          <a:noFill/>
        </p:spPr>
        <p:txBody>
          <a:bodyPr wrap="square" rtlCol="0">
            <a:spAutoFit/>
          </a:bodyPr>
          <a:lstStyle/>
          <a:p>
            <a:r>
              <a:rPr lang="en-US" sz="2000" b="1" dirty="0" smtClean="0">
                <a:solidFill>
                  <a:schemeClr val="tx1">
                    <a:lumMod val="50000"/>
                    <a:lumOff val="50000"/>
                  </a:schemeClr>
                </a:solidFill>
              </a:rPr>
              <a:t>30</a:t>
            </a:r>
          </a:p>
          <a:p>
            <a:r>
              <a:rPr lang="en-US" sz="2000" b="1" dirty="0" smtClean="0">
                <a:solidFill>
                  <a:schemeClr val="tx1">
                    <a:lumMod val="50000"/>
                    <a:lumOff val="50000"/>
                  </a:schemeClr>
                </a:solidFill>
              </a:rPr>
              <a:t>----- = 60%	HITS   </a:t>
            </a:r>
          </a:p>
          <a:p>
            <a:r>
              <a:rPr lang="en-US" sz="2000" b="1" dirty="0">
                <a:solidFill>
                  <a:schemeClr val="tx1">
                    <a:lumMod val="50000"/>
                    <a:lumOff val="50000"/>
                  </a:schemeClr>
                </a:solidFill>
              </a:rPr>
              <a:t> </a:t>
            </a:r>
            <a:r>
              <a:rPr lang="en-US" sz="2000" b="1" dirty="0" smtClean="0">
                <a:solidFill>
                  <a:schemeClr val="tx1">
                    <a:lumMod val="50000"/>
                    <a:lumOff val="50000"/>
                  </a:schemeClr>
                </a:solidFill>
              </a:rPr>
              <a:t>50</a:t>
            </a:r>
          </a:p>
          <a:p>
            <a:endParaRPr lang="en-US" sz="2000" b="1" dirty="0">
              <a:solidFill>
                <a:schemeClr val="tx1">
                  <a:lumMod val="50000"/>
                  <a:lumOff val="50000"/>
                </a:schemeClr>
              </a:solidFill>
            </a:endParaRPr>
          </a:p>
          <a:p>
            <a:r>
              <a:rPr lang="en-US" sz="2000" b="1" dirty="0" smtClean="0">
                <a:solidFill>
                  <a:schemeClr val="tx1">
                    <a:lumMod val="50000"/>
                    <a:lumOff val="50000"/>
                  </a:schemeClr>
                </a:solidFill>
              </a:rPr>
              <a:t>70</a:t>
            </a:r>
            <a:endParaRPr lang="en-US" sz="2000" b="1" dirty="0">
              <a:solidFill>
                <a:schemeClr val="tx1">
                  <a:lumMod val="50000"/>
                  <a:lumOff val="50000"/>
                </a:schemeClr>
              </a:solidFill>
            </a:endParaRPr>
          </a:p>
          <a:p>
            <a:r>
              <a:rPr lang="en-US" sz="2000" b="1" dirty="0">
                <a:solidFill>
                  <a:schemeClr val="tx1">
                    <a:lumMod val="50000"/>
                    <a:lumOff val="50000"/>
                  </a:schemeClr>
                </a:solidFill>
              </a:rPr>
              <a:t>----- = </a:t>
            </a:r>
            <a:r>
              <a:rPr lang="en-US" sz="2000" b="1" dirty="0" smtClean="0">
                <a:solidFill>
                  <a:schemeClr val="tx1">
                    <a:lumMod val="50000"/>
                    <a:lumOff val="50000"/>
                  </a:schemeClr>
                </a:solidFill>
              </a:rPr>
              <a:t>70%   FALSE ALARMS   </a:t>
            </a:r>
            <a:endParaRPr lang="en-US" sz="2000" b="1" dirty="0">
              <a:solidFill>
                <a:schemeClr val="tx1">
                  <a:lumMod val="50000"/>
                  <a:lumOff val="50000"/>
                </a:schemeClr>
              </a:solidFill>
            </a:endParaRPr>
          </a:p>
          <a:p>
            <a:r>
              <a:rPr lang="en-US" sz="2000" b="1" dirty="0">
                <a:solidFill>
                  <a:schemeClr val="tx1">
                    <a:lumMod val="50000"/>
                    <a:lumOff val="50000"/>
                  </a:schemeClr>
                </a:solidFill>
              </a:rPr>
              <a:t> </a:t>
            </a:r>
            <a:r>
              <a:rPr lang="en-US" sz="2000" b="1" dirty="0" smtClean="0">
                <a:solidFill>
                  <a:schemeClr val="tx1">
                    <a:lumMod val="50000"/>
                    <a:lumOff val="50000"/>
                  </a:schemeClr>
                </a:solidFill>
              </a:rPr>
              <a:t>100</a:t>
            </a:r>
          </a:p>
          <a:p>
            <a:endParaRPr lang="en-US" sz="2000" b="1" dirty="0">
              <a:solidFill>
                <a:schemeClr val="tx1">
                  <a:lumMod val="50000"/>
                  <a:lumOff val="50000"/>
                </a:schemeClr>
              </a:solidFill>
            </a:endParaRPr>
          </a:p>
          <a:p>
            <a:endParaRPr lang="en-US" sz="2000" b="1" dirty="0" smtClean="0">
              <a:solidFill>
                <a:schemeClr val="tx1">
                  <a:lumMod val="50000"/>
                  <a:lumOff val="50000"/>
                </a:schemeClr>
              </a:solidFill>
            </a:endParaRPr>
          </a:p>
        </p:txBody>
      </p:sp>
      <p:pic>
        <p:nvPicPr>
          <p:cNvPr id="6" name="Picture 5" descr="Screen Shot 2018-04-23 at 7.45.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5292080" cy="3651648"/>
          </a:xfrm>
          <a:prstGeom prst="rect">
            <a:avLst/>
          </a:prstGeom>
        </p:spPr>
      </p:pic>
    </p:spTree>
    <p:extLst>
      <p:ext uri="{BB962C8B-B14F-4D97-AF65-F5344CB8AC3E}">
        <p14:creationId xmlns:p14="http://schemas.microsoft.com/office/powerpoint/2010/main" val="275257343"/>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40299"/>
            <a:ext cx="4572000" cy="4708981"/>
          </a:xfrm>
          <a:prstGeom prst="rect">
            <a:avLst/>
          </a:prstGeom>
        </p:spPr>
        <p:txBody>
          <a:bodyPr>
            <a:spAutoFit/>
          </a:bodyPr>
          <a:lstStyle/>
          <a:p>
            <a:r>
              <a:rPr lang="en-US" sz="2000" b="1" dirty="0"/>
              <a:t>Bias score (frequency bias)</a:t>
            </a:r>
            <a:r>
              <a:rPr lang="en-US" sz="2000" dirty="0"/>
              <a:t> - </a:t>
            </a:r>
          </a:p>
          <a:p>
            <a:r>
              <a:rPr lang="en-US" sz="2000" i="1" dirty="0" smtClean="0"/>
              <a:t>How the </a:t>
            </a:r>
            <a:r>
              <a:rPr lang="en-US" sz="2000" i="1" dirty="0"/>
              <a:t>forecast frequency of "yes" events </a:t>
            </a:r>
            <a:r>
              <a:rPr lang="en-US" sz="2000" i="1" dirty="0" smtClean="0"/>
              <a:t>compares </a:t>
            </a:r>
            <a:r>
              <a:rPr lang="en-US" sz="2000" i="1" dirty="0"/>
              <a:t>to the observed frequency of "yes" events?</a:t>
            </a:r>
            <a:endParaRPr lang="en-US" sz="2000" dirty="0"/>
          </a:p>
          <a:p>
            <a:r>
              <a:rPr lang="en-US" sz="2000" u="sng" dirty="0" smtClean="0"/>
              <a:t>Perfect </a:t>
            </a:r>
            <a:r>
              <a:rPr lang="en-US" sz="2000" u="sng" dirty="0"/>
              <a:t>score</a:t>
            </a:r>
            <a:r>
              <a:rPr lang="en-US" sz="2000" b="1" u="sng" dirty="0"/>
              <a:t>:</a:t>
            </a:r>
            <a:r>
              <a:rPr lang="en-US" sz="2000" u="sng" dirty="0"/>
              <a:t> 1</a:t>
            </a:r>
            <a:r>
              <a:rPr lang="en-US" sz="2000" u="sng" dirty="0" smtClean="0"/>
              <a:t>., Range : 0-∞</a:t>
            </a:r>
            <a:endParaRPr lang="en-US" sz="2000" u="sng" dirty="0"/>
          </a:p>
          <a:p>
            <a:endParaRPr lang="en-US" sz="2000" dirty="0" smtClean="0"/>
          </a:p>
          <a:p>
            <a:r>
              <a:rPr lang="en-US" sz="2000" dirty="0" smtClean="0"/>
              <a:t>Measures </a:t>
            </a:r>
            <a:r>
              <a:rPr lang="en-US" sz="2000" dirty="0"/>
              <a:t>the ratio of the frequency of forecast events to the frequency of observed events. </a:t>
            </a:r>
            <a:endParaRPr lang="en-US" sz="2000" dirty="0" smtClean="0"/>
          </a:p>
          <a:p>
            <a:pPr marL="342900" indent="-342900">
              <a:buFont typeface="Arial"/>
              <a:buChar char="•"/>
            </a:pPr>
            <a:r>
              <a:rPr lang="en-US" sz="2000" dirty="0" err="1" smtClean="0"/>
              <a:t>underforecast</a:t>
            </a:r>
            <a:r>
              <a:rPr lang="en-US" sz="2000" dirty="0" smtClean="0"/>
              <a:t> </a:t>
            </a:r>
            <a:r>
              <a:rPr lang="en-US" sz="2000" dirty="0"/>
              <a:t>(</a:t>
            </a:r>
            <a:r>
              <a:rPr lang="en-US" sz="2000" i="1" dirty="0"/>
              <a:t>BIAS</a:t>
            </a:r>
            <a:r>
              <a:rPr lang="en-US" sz="2000" dirty="0"/>
              <a:t>&lt;1) </a:t>
            </a:r>
            <a:endParaRPr lang="en-US" sz="2000" dirty="0" smtClean="0"/>
          </a:p>
          <a:p>
            <a:pPr marL="342900" indent="-342900">
              <a:buFont typeface="Arial"/>
              <a:buChar char="•"/>
            </a:pPr>
            <a:r>
              <a:rPr lang="en-US" sz="2000" dirty="0" err="1" smtClean="0"/>
              <a:t>overforecast</a:t>
            </a:r>
            <a:r>
              <a:rPr lang="en-US" sz="2000" dirty="0" smtClean="0"/>
              <a:t> </a:t>
            </a:r>
            <a:r>
              <a:rPr lang="en-US" sz="2000" dirty="0"/>
              <a:t>(</a:t>
            </a:r>
            <a:r>
              <a:rPr lang="en-US" sz="2000" i="1" dirty="0"/>
              <a:t>BIAS</a:t>
            </a:r>
            <a:r>
              <a:rPr lang="en-US" sz="2000" dirty="0"/>
              <a:t>&gt;1) </a:t>
            </a:r>
            <a:endParaRPr lang="en-US" sz="2000" dirty="0" smtClean="0"/>
          </a:p>
          <a:p>
            <a:endParaRPr lang="en-US" sz="2000" dirty="0"/>
          </a:p>
          <a:p>
            <a:r>
              <a:rPr lang="en-US" sz="2000" dirty="0" smtClean="0"/>
              <a:t>Does </a:t>
            </a:r>
            <a:r>
              <a:rPr lang="en-US" sz="2000" dirty="0"/>
              <a:t>not measure how well the forecast corresponds to the observations, only measures relative frequencies.</a:t>
            </a:r>
          </a:p>
        </p:txBody>
      </p:sp>
      <p:pic>
        <p:nvPicPr>
          <p:cNvPr id="3" name="Picture 2" descr="Screen Shot 2018-04-22 at 5.2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3" y="1196752"/>
            <a:ext cx="3748917" cy="1224136"/>
          </a:xfrm>
          <a:prstGeom prst="rect">
            <a:avLst/>
          </a:prstGeom>
        </p:spPr>
      </p:pic>
      <p:pic>
        <p:nvPicPr>
          <p:cNvPr id="4" name="Picture 3" descr="Screen Shot 2018-04-23 at 7.4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944" y="3068960"/>
            <a:ext cx="3935449" cy="2715544"/>
          </a:xfrm>
          <a:prstGeom prst="rect">
            <a:avLst/>
          </a:prstGeom>
        </p:spPr>
      </p:pic>
      <p:sp>
        <p:nvSpPr>
          <p:cNvPr id="5" name="TextBox 4"/>
          <p:cNvSpPr txBox="1"/>
          <p:nvPr/>
        </p:nvSpPr>
        <p:spPr>
          <a:xfrm>
            <a:off x="6444208" y="5877272"/>
            <a:ext cx="1645628" cy="369332"/>
          </a:xfrm>
          <a:prstGeom prst="rect">
            <a:avLst/>
          </a:prstGeom>
          <a:noFill/>
        </p:spPr>
        <p:txBody>
          <a:bodyPr wrap="none" rtlCol="0">
            <a:spAutoFit/>
          </a:bodyPr>
          <a:lstStyle/>
          <a:p>
            <a:r>
              <a:rPr lang="en-US" b="1" dirty="0" smtClean="0">
                <a:solidFill>
                  <a:srgbClr val="7F7F7F"/>
                </a:solidFill>
              </a:rPr>
              <a:t>BIAS=100/50=2</a:t>
            </a:r>
            <a:endParaRPr lang="en-US" b="1" dirty="0">
              <a:solidFill>
                <a:srgbClr val="7F7F7F"/>
              </a:solidFill>
            </a:endParaRPr>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68760"/>
            <a:ext cx="4572000" cy="4093428"/>
          </a:xfrm>
          <a:prstGeom prst="rect">
            <a:avLst/>
          </a:prstGeom>
        </p:spPr>
        <p:txBody>
          <a:bodyPr>
            <a:spAutoFit/>
          </a:bodyPr>
          <a:lstStyle/>
          <a:p>
            <a:r>
              <a:rPr lang="en-US" sz="2000" b="1" dirty="0"/>
              <a:t>Probability of detection </a:t>
            </a:r>
            <a:r>
              <a:rPr lang="en-US" sz="2000" b="1" dirty="0" smtClean="0"/>
              <a:t>(POD)</a:t>
            </a:r>
            <a:r>
              <a:rPr lang="en-US" sz="2000" dirty="0" smtClean="0"/>
              <a:t> </a:t>
            </a:r>
            <a:endParaRPr lang="en-US" sz="2000" dirty="0"/>
          </a:p>
          <a:p>
            <a:r>
              <a:rPr lang="en-US" sz="2000" i="1" dirty="0" smtClean="0"/>
              <a:t>What </a:t>
            </a:r>
            <a:r>
              <a:rPr lang="en-US" sz="2000" i="1" dirty="0"/>
              <a:t>fraction of the observed "yes" events were correctly forecast?</a:t>
            </a:r>
            <a:endParaRPr lang="en-US" sz="2000" dirty="0"/>
          </a:p>
          <a:p>
            <a:r>
              <a:rPr lang="en-US" sz="2000" u="sng" dirty="0" smtClean="0"/>
              <a:t>Perfect </a:t>
            </a:r>
            <a:r>
              <a:rPr lang="en-US" sz="2000" u="sng" dirty="0"/>
              <a:t>score: 1</a:t>
            </a:r>
            <a:r>
              <a:rPr lang="en-US" sz="2000" u="sng" dirty="0" smtClean="0"/>
              <a:t>.</a:t>
            </a:r>
            <a:r>
              <a:rPr lang="en-US" sz="2000" u="sng" dirty="0"/>
              <a:t> Range : 0</a:t>
            </a:r>
            <a:r>
              <a:rPr lang="en-US" sz="2000" u="sng" dirty="0" smtClean="0"/>
              <a:t>-1</a:t>
            </a:r>
            <a:endParaRPr lang="en-US" sz="2000" u="sng" dirty="0"/>
          </a:p>
          <a:p>
            <a:endParaRPr lang="en-US" sz="2000" dirty="0"/>
          </a:p>
          <a:p>
            <a:endParaRPr lang="en-US" sz="2000" b="1" dirty="0" smtClean="0"/>
          </a:p>
          <a:p>
            <a:r>
              <a:rPr lang="en-US" sz="2000" dirty="0" smtClean="0"/>
              <a:t>Sensitive </a:t>
            </a:r>
            <a:r>
              <a:rPr lang="en-US" sz="2000" dirty="0"/>
              <a:t>to hits, but ignores false alarms. Very sensitive to the climatological frequency of the event. Good for rare events</a:t>
            </a:r>
            <a:r>
              <a:rPr lang="en-US" sz="2000" dirty="0" smtClean="0"/>
              <a:t>. Can </a:t>
            </a:r>
            <a:r>
              <a:rPr lang="en-US" sz="2000" dirty="0"/>
              <a:t>be artificially improved by issuing more "yes" forecasts to increase the number of hits. Should be used in conjunction with the false alarm </a:t>
            </a:r>
            <a:r>
              <a:rPr lang="en-US" sz="2000" dirty="0" smtClean="0"/>
              <a:t>ratio</a:t>
            </a:r>
            <a:endParaRPr lang="en-US" sz="2000" dirty="0"/>
          </a:p>
        </p:txBody>
      </p:sp>
      <p:pic>
        <p:nvPicPr>
          <p:cNvPr id="3" name="Picture 2" descr="Screen Shot 2018-04-22 at 5.27.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39" y="1412776"/>
            <a:ext cx="3394663" cy="1296144"/>
          </a:xfrm>
          <a:prstGeom prst="rect">
            <a:avLst/>
          </a:prstGeom>
        </p:spPr>
      </p:pic>
      <p:pic>
        <p:nvPicPr>
          <p:cNvPr id="4" name="Picture 3" descr="Screen Shot 2018-04-23 at 7.4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944" y="3140968"/>
            <a:ext cx="3935449" cy="2715544"/>
          </a:xfrm>
          <a:prstGeom prst="rect">
            <a:avLst/>
          </a:prstGeom>
        </p:spPr>
      </p:pic>
      <p:sp>
        <p:nvSpPr>
          <p:cNvPr id="5" name="TextBox 4"/>
          <p:cNvSpPr txBox="1"/>
          <p:nvPr/>
        </p:nvSpPr>
        <p:spPr>
          <a:xfrm>
            <a:off x="6444208" y="5949280"/>
            <a:ext cx="1699729" cy="369332"/>
          </a:xfrm>
          <a:prstGeom prst="rect">
            <a:avLst/>
          </a:prstGeom>
          <a:noFill/>
        </p:spPr>
        <p:txBody>
          <a:bodyPr wrap="none" rtlCol="0">
            <a:spAutoFit/>
          </a:bodyPr>
          <a:lstStyle/>
          <a:p>
            <a:r>
              <a:rPr lang="en-US" b="1" dirty="0" smtClean="0">
                <a:solidFill>
                  <a:srgbClr val="7F7F7F"/>
                </a:solidFill>
              </a:rPr>
              <a:t>POD=30/50=0,6</a:t>
            </a:r>
            <a:endParaRPr lang="en-US" b="1" dirty="0">
              <a:solidFill>
                <a:srgbClr val="7F7F7F"/>
              </a:solidFill>
            </a:endParaRPr>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484784"/>
            <a:ext cx="4320480" cy="3170099"/>
          </a:xfrm>
          <a:prstGeom prst="rect">
            <a:avLst/>
          </a:prstGeom>
        </p:spPr>
        <p:txBody>
          <a:bodyPr wrap="square">
            <a:spAutoFit/>
          </a:bodyPr>
          <a:lstStyle/>
          <a:p>
            <a:r>
              <a:rPr lang="en-US" sz="2000" b="1" dirty="0"/>
              <a:t>False alarm ratio </a:t>
            </a:r>
            <a:r>
              <a:rPr lang="en-US" sz="2000" b="1" dirty="0" smtClean="0"/>
              <a:t>(FAR)</a:t>
            </a:r>
            <a:endParaRPr lang="en-US" sz="2000" b="1" dirty="0"/>
          </a:p>
          <a:p>
            <a:r>
              <a:rPr lang="en-US" sz="2000" i="1" dirty="0" smtClean="0"/>
              <a:t>What </a:t>
            </a:r>
            <a:r>
              <a:rPr lang="en-US" sz="2000" i="1" dirty="0"/>
              <a:t>fraction of the predicted "yes" events actually did not occur (i.e., were false alarms)?</a:t>
            </a:r>
            <a:endParaRPr lang="en-US" sz="2000" dirty="0"/>
          </a:p>
          <a:p>
            <a:r>
              <a:rPr lang="en-US" sz="2000" u="sng" dirty="0" smtClean="0"/>
              <a:t>Perfect </a:t>
            </a:r>
            <a:r>
              <a:rPr lang="en-US" sz="2000" u="sng" dirty="0"/>
              <a:t>score: 0</a:t>
            </a:r>
            <a:r>
              <a:rPr lang="en-US" sz="2000" u="sng" dirty="0" smtClean="0"/>
              <a:t>.</a:t>
            </a:r>
            <a:r>
              <a:rPr lang="en-US" sz="2000" u="sng" dirty="0"/>
              <a:t> Range : 0-1</a:t>
            </a:r>
          </a:p>
          <a:p>
            <a:endParaRPr lang="en-US" sz="2000" dirty="0"/>
          </a:p>
          <a:p>
            <a:endParaRPr lang="en-US" sz="2000" dirty="0" smtClean="0"/>
          </a:p>
          <a:p>
            <a:r>
              <a:rPr lang="en-US" sz="2000" dirty="0" smtClean="0"/>
              <a:t>Sensitive </a:t>
            </a:r>
            <a:r>
              <a:rPr lang="en-US" sz="2000" dirty="0"/>
              <a:t>to false alarms, but ignores misses. Very sensitive to the climatological frequency of the event. </a:t>
            </a:r>
          </a:p>
        </p:txBody>
      </p:sp>
      <p:pic>
        <p:nvPicPr>
          <p:cNvPr id="4" name="Picture 3" descr="Screen Shot 2018-04-22 at 5.31.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3" y="1700808"/>
            <a:ext cx="4202649" cy="1296144"/>
          </a:xfrm>
          <a:prstGeom prst="rect">
            <a:avLst/>
          </a:prstGeom>
        </p:spPr>
      </p:pic>
      <p:pic>
        <p:nvPicPr>
          <p:cNvPr id="5" name="Picture 4" descr="Screen Shot 2018-04-23 at 7.4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944" y="3140968"/>
            <a:ext cx="3935449" cy="2715544"/>
          </a:xfrm>
          <a:prstGeom prst="rect">
            <a:avLst/>
          </a:prstGeom>
        </p:spPr>
      </p:pic>
      <p:sp>
        <p:nvSpPr>
          <p:cNvPr id="6" name="TextBox 5"/>
          <p:cNvSpPr txBox="1"/>
          <p:nvPr/>
        </p:nvSpPr>
        <p:spPr>
          <a:xfrm>
            <a:off x="6444208" y="5949280"/>
            <a:ext cx="1745264" cy="369332"/>
          </a:xfrm>
          <a:prstGeom prst="rect">
            <a:avLst/>
          </a:prstGeom>
          <a:noFill/>
        </p:spPr>
        <p:txBody>
          <a:bodyPr wrap="none" rtlCol="0">
            <a:spAutoFit/>
          </a:bodyPr>
          <a:lstStyle/>
          <a:p>
            <a:r>
              <a:rPr lang="en-US" dirty="0" smtClean="0">
                <a:solidFill>
                  <a:srgbClr val="7F7F7F"/>
                </a:solidFill>
              </a:rPr>
              <a:t>FAR=70/100=0,7</a:t>
            </a:r>
            <a:endParaRPr lang="en-US" dirty="0">
              <a:solidFill>
                <a:srgbClr val="7F7F7F"/>
              </a:solidFill>
            </a:endParaRPr>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36712"/>
            <a:ext cx="4572000" cy="5940088"/>
          </a:xfrm>
          <a:prstGeom prst="rect">
            <a:avLst/>
          </a:prstGeom>
        </p:spPr>
        <p:txBody>
          <a:bodyPr>
            <a:spAutoFit/>
          </a:bodyPr>
          <a:lstStyle/>
          <a:p>
            <a:r>
              <a:rPr lang="en-US" sz="2000" b="1" dirty="0"/>
              <a:t>Threat score </a:t>
            </a:r>
            <a:r>
              <a:rPr lang="en-US" sz="2000" b="1" dirty="0" smtClean="0"/>
              <a:t>/Critical </a:t>
            </a:r>
            <a:r>
              <a:rPr lang="en-US" sz="2000" b="1" dirty="0"/>
              <a:t>success </a:t>
            </a:r>
            <a:r>
              <a:rPr lang="en-US" sz="2000" b="1" dirty="0" smtClean="0"/>
              <a:t>index </a:t>
            </a:r>
            <a:r>
              <a:rPr lang="en-US" sz="2000" b="1" dirty="0"/>
              <a:t>-  </a:t>
            </a:r>
            <a:r>
              <a:rPr lang="en-US" sz="2000" b="1" dirty="0" smtClean="0"/>
              <a:t>TS/CSI</a:t>
            </a:r>
          </a:p>
          <a:p>
            <a:r>
              <a:rPr lang="en-US" sz="2000" i="1" dirty="0" smtClean="0"/>
              <a:t>How </a:t>
            </a:r>
            <a:r>
              <a:rPr lang="en-US" sz="2000" i="1" dirty="0"/>
              <a:t>well did the forecast "yes" events correspond to the observed "yes" events?</a:t>
            </a:r>
            <a:endParaRPr lang="en-US" sz="2000" dirty="0"/>
          </a:p>
          <a:p>
            <a:r>
              <a:rPr lang="en-US" sz="2000" u="sng" dirty="0" smtClean="0"/>
              <a:t>Perfect </a:t>
            </a:r>
            <a:r>
              <a:rPr lang="en-US" sz="2000" u="sng" dirty="0"/>
              <a:t>score: 1</a:t>
            </a:r>
            <a:r>
              <a:rPr lang="en-US" sz="2000" u="sng" dirty="0" smtClean="0"/>
              <a:t>., Range 0 to 1</a:t>
            </a:r>
            <a:endParaRPr lang="en-US" sz="2000" u="sng" dirty="0"/>
          </a:p>
          <a:p>
            <a:endParaRPr lang="en-US" sz="2000" dirty="0" smtClean="0"/>
          </a:p>
          <a:p>
            <a:r>
              <a:rPr lang="en-US" sz="2000" dirty="0" smtClean="0"/>
              <a:t>Measures </a:t>
            </a:r>
            <a:r>
              <a:rPr lang="en-US" sz="2000" dirty="0"/>
              <a:t>the fraction of observed and/or forecast events that were correctly predicted. It can be thought of as the </a:t>
            </a:r>
            <a:r>
              <a:rPr lang="en-US" sz="2000" i="1" dirty="0"/>
              <a:t>accuracy</a:t>
            </a:r>
            <a:r>
              <a:rPr lang="en-US" sz="2000" dirty="0"/>
              <a:t> when correct negatives have been removed from consideration, that is, </a:t>
            </a:r>
            <a:r>
              <a:rPr lang="en-US" sz="2000" i="1" dirty="0"/>
              <a:t>TS</a:t>
            </a:r>
            <a:r>
              <a:rPr lang="en-US" sz="2000" dirty="0"/>
              <a:t> is only concerned with forecasts that count. Sensitive to hits, penalizes both misses and false alarms. Does not distinguish source of forecast error. Depends on climatological frequency of events (poorer scores for rarer events) since some hits can occur purely due to random chance.</a:t>
            </a:r>
          </a:p>
        </p:txBody>
      </p:sp>
      <p:pic>
        <p:nvPicPr>
          <p:cNvPr id="4" name="Picture 3" descr="Screen Shot 2018-04-22 at 5.35.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84784"/>
            <a:ext cx="4292860" cy="1224136"/>
          </a:xfrm>
          <a:prstGeom prst="rect">
            <a:avLst/>
          </a:prstGeom>
        </p:spPr>
      </p:pic>
      <p:pic>
        <p:nvPicPr>
          <p:cNvPr id="5" name="Picture 4" descr="Screen Shot 2018-04-23 at 7.4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944" y="3068960"/>
            <a:ext cx="3935449" cy="2715544"/>
          </a:xfrm>
          <a:prstGeom prst="rect">
            <a:avLst/>
          </a:prstGeom>
        </p:spPr>
      </p:pic>
      <p:sp>
        <p:nvSpPr>
          <p:cNvPr id="6" name="TextBox 5"/>
          <p:cNvSpPr txBox="1"/>
          <p:nvPr/>
        </p:nvSpPr>
        <p:spPr>
          <a:xfrm>
            <a:off x="6444208" y="5877272"/>
            <a:ext cx="2436747" cy="369332"/>
          </a:xfrm>
          <a:prstGeom prst="rect">
            <a:avLst/>
          </a:prstGeom>
          <a:noFill/>
        </p:spPr>
        <p:txBody>
          <a:bodyPr wrap="none" rtlCol="0">
            <a:spAutoFit/>
          </a:bodyPr>
          <a:lstStyle/>
          <a:p>
            <a:r>
              <a:rPr lang="en-US" dirty="0" smtClean="0">
                <a:solidFill>
                  <a:srgbClr val="7F7F7F"/>
                </a:solidFill>
              </a:rPr>
              <a:t>TS=30/(30+20+70)=0,25</a:t>
            </a:r>
            <a:endParaRPr lang="en-US" dirty="0">
              <a:solidFill>
                <a:srgbClr val="7F7F7F"/>
              </a:solidFill>
            </a:endParaRPr>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 y="1128801"/>
            <a:ext cx="4858573" cy="5324535"/>
          </a:xfrm>
          <a:prstGeom prst="rect">
            <a:avLst/>
          </a:prstGeom>
        </p:spPr>
        <p:txBody>
          <a:bodyPr wrap="square">
            <a:spAutoFit/>
          </a:bodyPr>
          <a:lstStyle/>
          <a:p>
            <a:r>
              <a:rPr lang="en-US" sz="2000" b="1" i="1" dirty="0"/>
              <a:t>Equitable threat score </a:t>
            </a:r>
            <a:r>
              <a:rPr lang="en-US" sz="2000" b="1" i="1" dirty="0" smtClean="0"/>
              <a:t>(ETS</a:t>
            </a:r>
            <a:r>
              <a:rPr lang="en-US" sz="2000" dirty="0" smtClean="0"/>
              <a:t>) </a:t>
            </a:r>
            <a:endParaRPr lang="en-US" sz="2000" dirty="0"/>
          </a:p>
          <a:p>
            <a:endParaRPr lang="en-US" sz="2000" dirty="0" smtClean="0"/>
          </a:p>
          <a:p>
            <a:r>
              <a:rPr lang="en-US" sz="2000" i="1" dirty="0" smtClean="0"/>
              <a:t>How </a:t>
            </a:r>
            <a:r>
              <a:rPr lang="en-US" sz="2000" i="1" dirty="0"/>
              <a:t>well did the forecast "yes" events correspond to the observed "yes" events (accounting for hits due to chance)?</a:t>
            </a:r>
            <a:endParaRPr lang="en-US" sz="2000" dirty="0"/>
          </a:p>
          <a:p>
            <a:r>
              <a:rPr lang="en-US" sz="2000" u="sng" dirty="0" smtClean="0"/>
              <a:t>Perfect </a:t>
            </a:r>
            <a:r>
              <a:rPr lang="en-US" sz="2000" u="sng" dirty="0"/>
              <a:t>score: 1</a:t>
            </a:r>
            <a:r>
              <a:rPr lang="en-US" sz="2000" u="sng" dirty="0" smtClean="0"/>
              <a:t>. Range (-1/3 to 1)</a:t>
            </a:r>
            <a:endParaRPr lang="en-US" sz="2000" u="sng" dirty="0"/>
          </a:p>
          <a:p>
            <a:endParaRPr lang="en-US" sz="2000" b="1" u="sng" dirty="0" smtClean="0"/>
          </a:p>
          <a:p>
            <a:r>
              <a:rPr lang="en-US" sz="2000" dirty="0" smtClean="0"/>
              <a:t>Measures </a:t>
            </a:r>
            <a:r>
              <a:rPr lang="en-US" sz="2000" dirty="0"/>
              <a:t>the fraction of observed and/or forecast events that were correctly predicted, adjusted for hits associated with random chance (for example, it is easier to correctly forecast rain occurrence in a wet climate than in a dry climate). The </a:t>
            </a:r>
            <a:r>
              <a:rPr lang="en-US" sz="2000" i="1" dirty="0"/>
              <a:t>ETS</a:t>
            </a:r>
            <a:r>
              <a:rPr lang="en-US" sz="2000" dirty="0"/>
              <a:t> is often used in the verification of rainfall in NWP models because its "equitability" allows scores to be compared more fairly across different regimes. Sensitive to hits. </a:t>
            </a:r>
          </a:p>
        </p:txBody>
      </p:sp>
      <p:pic>
        <p:nvPicPr>
          <p:cNvPr id="3" name="Picture 2" descr="Screen Shot 2018-04-22 at 5.3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420888"/>
            <a:ext cx="4812160" cy="936104"/>
          </a:xfrm>
          <a:prstGeom prst="rect">
            <a:avLst/>
          </a:prstGeom>
        </p:spPr>
      </p:pic>
      <p:pic>
        <p:nvPicPr>
          <p:cNvPr id="4" name="Picture 3" descr="Screen Shot 2018-04-22 at 5.39.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905" y="764704"/>
            <a:ext cx="5512096" cy="1008112"/>
          </a:xfrm>
          <a:prstGeom prst="rect">
            <a:avLst/>
          </a:prstGeom>
        </p:spPr>
      </p:pic>
      <p:sp>
        <p:nvSpPr>
          <p:cNvPr id="5" name="TextBox 4"/>
          <p:cNvSpPr txBox="1"/>
          <p:nvPr/>
        </p:nvSpPr>
        <p:spPr>
          <a:xfrm>
            <a:off x="6012160" y="4365104"/>
            <a:ext cx="1043876" cy="646331"/>
          </a:xfrm>
          <a:prstGeom prst="rect">
            <a:avLst/>
          </a:prstGeom>
          <a:noFill/>
        </p:spPr>
        <p:txBody>
          <a:bodyPr wrap="none" rtlCol="0">
            <a:spAutoFit/>
          </a:bodyPr>
          <a:lstStyle/>
          <a:p>
            <a:r>
              <a:rPr lang="en-US" b="1" dirty="0" smtClean="0">
                <a:solidFill>
                  <a:srgbClr val="FF6600"/>
                </a:solidFill>
              </a:rPr>
              <a:t>TS=0,25</a:t>
            </a:r>
          </a:p>
          <a:p>
            <a:r>
              <a:rPr lang="en-US" b="1" dirty="0" smtClean="0">
                <a:solidFill>
                  <a:srgbClr val="FF6600"/>
                </a:solidFill>
              </a:rPr>
              <a:t>ETS=0,24</a:t>
            </a:r>
            <a:endParaRPr lang="en-US" b="1" dirty="0">
              <a:solidFill>
                <a:srgbClr val="FF6600"/>
              </a:solidFill>
            </a:endParaRPr>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8" name="Picture 7" descr="20190225_180821-696x5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4" y="764703"/>
            <a:ext cx="7645340" cy="5734005"/>
          </a:xfrm>
          <a:prstGeom prst="rect">
            <a:avLst/>
          </a:prstGeom>
        </p:spPr>
      </p:pic>
      <p:sp>
        <p:nvSpPr>
          <p:cNvPr id="9" name="Title 1"/>
          <p:cNvSpPr txBox="1">
            <a:spLocks/>
          </p:cNvSpPr>
          <p:nvPr/>
        </p:nvSpPr>
        <p:spPr>
          <a:xfrm>
            <a:off x="4499992" y="836712"/>
            <a:ext cx="3275856" cy="180020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Chania 25/2/19</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776131442"/>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smtClean="0"/>
              <a:t>Scatter-plot &amp; </a:t>
            </a:r>
            <a:r>
              <a:rPr lang="en-US" sz="3200" b="0" dirty="0" err="1" smtClean="0"/>
              <a:t>Contigency</a:t>
            </a:r>
            <a:r>
              <a:rPr lang="en-US" sz="3200" b="0" dirty="0" smtClean="0"/>
              <a:t> table</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8" name="TextBox 7"/>
          <p:cNvSpPr txBox="1"/>
          <p:nvPr/>
        </p:nvSpPr>
        <p:spPr>
          <a:xfrm>
            <a:off x="6516216" y="2780928"/>
            <a:ext cx="2304256"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t>Does the forecast detect correctly</a:t>
            </a:r>
          </a:p>
          <a:p>
            <a:r>
              <a:rPr lang="en-US" sz="2000" dirty="0"/>
              <a:t>temperatures above 18 degrees ?</a:t>
            </a:r>
          </a:p>
        </p:txBody>
      </p:sp>
      <p:pic>
        <p:nvPicPr>
          <p:cNvPr id="3" name="Picture 2"/>
          <p:cNvPicPr>
            <a:picLocks noChangeAspect="1"/>
          </p:cNvPicPr>
          <p:nvPr/>
        </p:nvPicPr>
        <p:blipFill rotWithShape="1">
          <a:blip r:embed="rId2"/>
          <a:srcRect t="10235" r="5817"/>
          <a:stretch/>
        </p:blipFill>
        <p:spPr>
          <a:xfrm>
            <a:off x="179512" y="1124911"/>
            <a:ext cx="6047012" cy="5733255"/>
          </a:xfrm>
          <a:prstGeom prst="rect">
            <a:avLst/>
          </a:prstGeom>
        </p:spPr>
      </p:pic>
    </p:spTree>
    <p:extLst>
      <p:ext uri="{BB962C8B-B14F-4D97-AF65-F5344CB8AC3E}">
        <p14:creationId xmlns:p14="http://schemas.microsoft.com/office/powerpoint/2010/main" val="3183499746"/>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92696"/>
            <a:ext cx="8892480" cy="461665"/>
          </a:xfrm>
          <a:prstGeom prst="rect">
            <a:avLst/>
          </a:prstGeom>
        </p:spPr>
        <p:txBody>
          <a:bodyPr wrap="square">
            <a:spAutoFit/>
          </a:bodyPr>
          <a:lstStyle/>
          <a:p>
            <a:r>
              <a:rPr lang="en-US" sz="2400" dirty="0">
                <a:solidFill>
                  <a:srgbClr val="595959"/>
                </a:solidFill>
              </a:rPr>
              <a:t>Scatter-plot and contingency </a:t>
            </a:r>
            <a:r>
              <a:rPr lang="en-US" sz="2400" dirty="0" smtClean="0">
                <a:solidFill>
                  <a:srgbClr val="595959"/>
                </a:solidFill>
              </a:rPr>
              <a:t>table:</a:t>
            </a:r>
            <a:r>
              <a:rPr lang="en-US" sz="2400" dirty="0">
                <a:solidFill>
                  <a:srgbClr val="595959"/>
                </a:solidFill>
              </a:rPr>
              <a:t> </a:t>
            </a:r>
            <a:r>
              <a:rPr lang="en-US" sz="2400" dirty="0" smtClean="0">
                <a:solidFill>
                  <a:srgbClr val="595959"/>
                </a:solidFill>
              </a:rPr>
              <a:t>Analysis </a:t>
            </a:r>
            <a:r>
              <a:rPr lang="en-US" sz="2400" dirty="0">
                <a:solidFill>
                  <a:srgbClr val="595959"/>
                </a:solidFill>
              </a:rPr>
              <a:t>of the extreme behavior</a:t>
            </a:r>
          </a:p>
        </p:txBody>
      </p:sp>
      <p:sp>
        <p:nvSpPr>
          <p:cNvPr id="3" name="Rectangle 2"/>
          <p:cNvSpPr/>
          <p:nvPr/>
        </p:nvSpPr>
        <p:spPr>
          <a:xfrm>
            <a:off x="5148064" y="1412776"/>
            <a:ext cx="3888432" cy="4708981"/>
          </a:xfrm>
          <a:prstGeom prst="rect">
            <a:avLst/>
          </a:prstGeom>
        </p:spPr>
        <p:txBody>
          <a:bodyPr wrap="square">
            <a:spAutoFit/>
          </a:bodyPr>
          <a:lstStyle/>
          <a:p>
            <a:r>
              <a:rPr lang="en-US" sz="2000" dirty="0"/>
              <a:t>Q: How does the forecast handle </a:t>
            </a:r>
            <a:r>
              <a:rPr lang="en-US" sz="2000" dirty="0" smtClean="0"/>
              <a:t>the temperatures &gt; </a:t>
            </a:r>
            <a:r>
              <a:rPr lang="en-US" sz="2000" dirty="0"/>
              <a:t>10 degrees ?</a:t>
            </a:r>
          </a:p>
          <a:p>
            <a:r>
              <a:rPr lang="en-US" sz="2000" dirty="0"/>
              <a:t>• How many misses ?</a:t>
            </a:r>
          </a:p>
          <a:p>
            <a:r>
              <a:rPr lang="en-US" sz="2000" dirty="0"/>
              <a:t>• How many False Alarms ?</a:t>
            </a:r>
          </a:p>
          <a:p>
            <a:r>
              <a:rPr lang="en-US" sz="2000" dirty="0"/>
              <a:t>• Is there an under- or over-forecast </a:t>
            </a:r>
            <a:r>
              <a:rPr lang="en-US" sz="2000" dirty="0" smtClean="0"/>
              <a:t>of T&gt; </a:t>
            </a:r>
            <a:r>
              <a:rPr lang="en-US" sz="2000" dirty="0"/>
              <a:t>10 degrees </a:t>
            </a:r>
            <a:r>
              <a:rPr lang="en-US" sz="2000" dirty="0" smtClean="0"/>
              <a:t>?</a:t>
            </a:r>
          </a:p>
          <a:p>
            <a:endParaRPr lang="en-US" sz="2000" dirty="0"/>
          </a:p>
          <a:p>
            <a:r>
              <a:rPr lang="en-US" sz="2000" dirty="0"/>
              <a:t>Q: How does the forecast handle </a:t>
            </a:r>
            <a:r>
              <a:rPr lang="en-US" sz="2000" dirty="0" smtClean="0"/>
              <a:t>T&lt;-</a:t>
            </a:r>
            <a:r>
              <a:rPr lang="en-US" sz="2000" dirty="0"/>
              <a:t>20 degrees ?</a:t>
            </a:r>
          </a:p>
          <a:p>
            <a:r>
              <a:rPr lang="en-US" sz="2000" dirty="0"/>
              <a:t>• How many misses ?</a:t>
            </a:r>
          </a:p>
          <a:p>
            <a:r>
              <a:rPr lang="en-US" sz="2000" dirty="0"/>
              <a:t>• Are there more missed </a:t>
            </a:r>
            <a:r>
              <a:rPr lang="en-US" sz="2000" dirty="0" smtClean="0"/>
              <a:t>cold events</a:t>
            </a:r>
            <a:r>
              <a:rPr lang="en-US" sz="2000" dirty="0"/>
              <a:t> </a:t>
            </a:r>
            <a:r>
              <a:rPr lang="en-US" sz="2000" dirty="0" smtClean="0"/>
              <a:t>or </a:t>
            </a:r>
            <a:r>
              <a:rPr lang="en-US" sz="2000" dirty="0"/>
              <a:t>false alarms cold events ?</a:t>
            </a:r>
          </a:p>
          <a:p>
            <a:r>
              <a:rPr lang="en-US" sz="2000" dirty="0"/>
              <a:t>• How does the forecast minimum</a:t>
            </a:r>
          </a:p>
          <a:p>
            <a:r>
              <a:rPr lang="en-US" sz="2000" dirty="0"/>
              <a:t>temperature compare with the</a:t>
            </a:r>
          </a:p>
          <a:p>
            <a:r>
              <a:rPr lang="en-US" sz="2000" dirty="0"/>
              <a:t>observed minimum temperature ?</a:t>
            </a:r>
          </a:p>
        </p:txBody>
      </p:sp>
      <p:pic>
        <p:nvPicPr>
          <p:cNvPr id="7" name="Picture 6"/>
          <p:cNvPicPr>
            <a:picLocks noChangeAspect="1"/>
          </p:cNvPicPr>
          <p:nvPr/>
        </p:nvPicPr>
        <p:blipFill rotWithShape="1">
          <a:blip r:embed="rId2"/>
          <a:srcRect l="4103" t="9386" r="3499" b="5360"/>
          <a:stretch/>
        </p:blipFill>
        <p:spPr>
          <a:xfrm>
            <a:off x="8849" y="1340768"/>
            <a:ext cx="5039793" cy="5040560"/>
          </a:xfrm>
          <a:prstGeom prst="rect">
            <a:avLst/>
          </a:prstGeom>
        </p:spPr>
      </p:pic>
    </p:spTree>
    <p:extLst>
      <p:ext uri="{BB962C8B-B14F-4D97-AF65-F5344CB8AC3E}">
        <p14:creationId xmlns:p14="http://schemas.microsoft.com/office/powerpoint/2010/main" val="661978026"/>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47664" y="620688"/>
            <a:ext cx="65527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noProof="0" dirty="0" smtClean="0">
                <a:ea typeface="+mj-ea"/>
                <a:cs typeface="+mj-cs"/>
              </a:rPr>
              <a:t>Multi-category event</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2" name="Picture 1" descr="Screen Shot 2018-04-24 at 10.42.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0" y="1484784"/>
            <a:ext cx="4877802" cy="3096344"/>
          </a:xfrm>
          <a:prstGeom prst="rect">
            <a:avLst/>
          </a:prstGeom>
        </p:spPr>
      </p:pic>
      <p:pic>
        <p:nvPicPr>
          <p:cNvPr id="3" name="Picture 2" descr="Screen Shot 2018-04-24 at 10.43.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128"/>
            <a:ext cx="6813874" cy="2276872"/>
          </a:xfrm>
          <a:prstGeom prst="rect">
            <a:avLst/>
          </a:prstGeom>
        </p:spPr>
      </p:pic>
      <p:sp>
        <p:nvSpPr>
          <p:cNvPr id="5" name="TextBox 4"/>
          <p:cNvSpPr txBox="1"/>
          <p:nvPr/>
        </p:nvSpPr>
        <p:spPr>
          <a:xfrm>
            <a:off x="5220072" y="1988840"/>
            <a:ext cx="3923928" cy="1631216"/>
          </a:xfrm>
          <a:prstGeom prst="rect">
            <a:avLst/>
          </a:prstGeom>
          <a:noFill/>
        </p:spPr>
        <p:txBody>
          <a:bodyPr wrap="square" rtlCol="0">
            <a:spAutoFit/>
          </a:bodyPr>
          <a:lstStyle/>
          <a:p>
            <a:r>
              <a:rPr lang="en-US" sz="2000" b="1" dirty="0" smtClean="0">
                <a:solidFill>
                  <a:schemeClr val="bg1">
                    <a:lumMod val="50000"/>
                  </a:schemeClr>
                </a:solidFill>
              </a:rPr>
              <a:t>Partly </a:t>
            </a:r>
            <a:r>
              <a:rPr lang="en-US" sz="2000" b="1" dirty="0">
                <a:solidFill>
                  <a:schemeClr val="bg1">
                    <a:lumMod val="50000"/>
                  </a:schemeClr>
                </a:solidFill>
              </a:rPr>
              <a:t>cloudy </a:t>
            </a:r>
            <a:r>
              <a:rPr lang="en-US" sz="2000" b="1" dirty="0" smtClean="0">
                <a:solidFill>
                  <a:schemeClr val="bg1">
                    <a:lumMod val="50000"/>
                  </a:schemeClr>
                </a:solidFill>
              </a:rPr>
              <a:t>category</a:t>
            </a:r>
          </a:p>
          <a:p>
            <a:r>
              <a:rPr lang="en-US" sz="2000" dirty="0">
                <a:solidFill>
                  <a:schemeClr val="bg1">
                    <a:lumMod val="50000"/>
                  </a:schemeClr>
                </a:solidFill>
              </a:rPr>
              <a:t>Very strong </a:t>
            </a:r>
            <a:r>
              <a:rPr lang="en-US" sz="2000" dirty="0" err="1">
                <a:solidFill>
                  <a:schemeClr val="bg1">
                    <a:lumMod val="50000"/>
                  </a:schemeClr>
                </a:solidFill>
              </a:rPr>
              <a:t>overforecasting</a:t>
            </a:r>
            <a:r>
              <a:rPr lang="en-US" sz="2000" dirty="0">
                <a:solidFill>
                  <a:schemeClr val="bg1">
                    <a:lumMod val="50000"/>
                  </a:schemeClr>
                </a:solidFill>
              </a:rPr>
              <a:t>, B = </a:t>
            </a:r>
            <a:r>
              <a:rPr lang="en-US" sz="2000" dirty="0" smtClean="0">
                <a:solidFill>
                  <a:schemeClr val="bg1">
                    <a:lumMod val="50000"/>
                  </a:schemeClr>
                </a:solidFill>
              </a:rPr>
              <a:t>2.5</a:t>
            </a:r>
          </a:p>
          <a:p>
            <a:r>
              <a:rPr lang="en-US" sz="2000" dirty="0" smtClean="0">
                <a:solidFill>
                  <a:schemeClr val="bg1">
                    <a:lumMod val="50000"/>
                  </a:schemeClr>
                </a:solidFill>
              </a:rPr>
              <a:t>Numerous </a:t>
            </a:r>
            <a:r>
              <a:rPr lang="en-US" sz="2000" dirty="0">
                <a:solidFill>
                  <a:schemeClr val="bg1">
                    <a:lumMod val="50000"/>
                  </a:schemeClr>
                </a:solidFill>
              </a:rPr>
              <a:t>false alarms, FAR = </a:t>
            </a:r>
            <a:r>
              <a:rPr lang="en-US" sz="2000" dirty="0" smtClean="0">
                <a:solidFill>
                  <a:schemeClr val="bg1">
                    <a:lumMod val="50000"/>
                  </a:schemeClr>
                </a:solidFill>
              </a:rPr>
              <a:t>0.8</a:t>
            </a:r>
          </a:p>
          <a:p>
            <a:r>
              <a:rPr lang="en-US" sz="2000" dirty="0" smtClean="0">
                <a:solidFill>
                  <a:schemeClr val="bg1">
                    <a:lumMod val="50000"/>
                  </a:schemeClr>
                </a:solidFill>
              </a:rPr>
              <a:t>Poor </a:t>
            </a:r>
            <a:r>
              <a:rPr lang="en-US" sz="2000" dirty="0">
                <a:solidFill>
                  <a:schemeClr val="bg1">
                    <a:lumMod val="50000"/>
                  </a:schemeClr>
                </a:solidFill>
              </a:rPr>
              <a:t>detection of event </a:t>
            </a:r>
            <a:r>
              <a:rPr lang="en-US" sz="2000" dirty="0" smtClean="0">
                <a:solidFill>
                  <a:schemeClr val="bg1">
                    <a:lumMod val="50000"/>
                  </a:schemeClr>
                </a:solidFill>
              </a:rPr>
              <a:t>, POD=0.5</a:t>
            </a:r>
            <a:endParaRPr lang="en-US" sz="2000" dirty="0">
              <a:solidFill>
                <a:schemeClr val="bg1">
                  <a:lumMod val="50000"/>
                </a:schemeClr>
              </a:solidFill>
            </a:endParaRPr>
          </a:p>
          <a:p>
            <a:endParaRPr lang="en-US" sz="2000" dirty="0">
              <a:solidFill>
                <a:schemeClr val="bg1">
                  <a:lumMod val="50000"/>
                </a:schemeClr>
              </a:solidFill>
            </a:endParaRPr>
          </a:p>
        </p:txBody>
      </p:sp>
    </p:spTree>
    <p:extLst>
      <p:ext uri="{BB962C8B-B14F-4D97-AF65-F5344CB8AC3E}">
        <p14:creationId xmlns:p14="http://schemas.microsoft.com/office/powerpoint/2010/main" val="419889515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46" y="1268760"/>
            <a:ext cx="8879354" cy="5109092"/>
          </a:xfrm>
          <a:prstGeom prst="rect">
            <a:avLst/>
          </a:prstGeom>
          <a:noFill/>
        </p:spPr>
        <p:txBody>
          <a:bodyPr wrap="square" rtlCol="0">
            <a:spAutoFit/>
          </a:bodyPr>
          <a:lstStyle/>
          <a:p>
            <a:r>
              <a:rPr lang="en-US" sz="2000" dirty="0" smtClean="0">
                <a:solidFill>
                  <a:srgbClr val="595959"/>
                </a:solidFill>
                <a:hlinkClick r:id="rId2"/>
              </a:rPr>
              <a:t>REFERENCES</a:t>
            </a:r>
          </a:p>
          <a:p>
            <a:endParaRPr lang="en-US" dirty="0" smtClean="0">
              <a:hlinkClick r:id="rId2"/>
            </a:endParaRPr>
          </a:p>
          <a:p>
            <a:r>
              <a:rPr lang="en-US" dirty="0" smtClean="0"/>
              <a:t>On observations and Numerical Weather Prediction</a:t>
            </a:r>
            <a:endParaRPr lang="en-US" dirty="0" smtClean="0">
              <a:hlinkClick r:id="rId2"/>
            </a:endParaRPr>
          </a:p>
          <a:p>
            <a:r>
              <a:rPr lang="en-US" dirty="0">
                <a:hlinkClick r:id="rId2"/>
              </a:rPr>
              <a:t>https://www.eoas.ubc.ca/books/Practical_Meteorology/prmet102/Ch20-nwp-v102.</a:t>
            </a:r>
            <a:r>
              <a:rPr lang="en-US" dirty="0" smtClean="0">
                <a:hlinkClick r:id="rId2"/>
              </a:rPr>
              <a:t>pdf</a:t>
            </a:r>
          </a:p>
          <a:p>
            <a:endParaRPr lang="en-US" dirty="0" smtClean="0">
              <a:hlinkClick r:id="rId2"/>
            </a:endParaRPr>
          </a:p>
          <a:p>
            <a:r>
              <a:rPr lang="en-US" dirty="0">
                <a:hlinkClick r:id="rId2"/>
              </a:rPr>
              <a:t>https://www.eoas.ubc.ca/books/Practical_Meteorology/prmet102/Ch09-wxmaps-v102b.pdf</a:t>
            </a:r>
            <a:endParaRPr lang="en-US" dirty="0" smtClean="0">
              <a:hlinkClick r:id="rId2"/>
            </a:endParaRPr>
          </a:p>
          <a:p>
            <a:endParaRPr lang="el-GR" dirty="0" smtClean="0">
              <a:hlinkClick r:id="rId2"/>
            </a:endParaRPr>
          </a:p>
          <a:p>
            <a:endParaRPr lang="el-GR" dirty="0">
              <a:hlinkClick r:id="rId2"/>
            </a:endParaRPr>
          </a:p>
          <a:p>
            <a:r>
              <a:rPr lang="el-GR" dirty="0" smtClean="0"/>
              <a:t>On Verification</a:t>
            </a:r>
            <a:endParaRPr lang="en-US" dirty="0" smtClean="0">
              <a:hlinkClick r:id="rId2"/>
            </a:endParaRPr>
          </a:p>
          <a:p>
            <a:r>
              <a:rPr lang="en-US" dirty="0" smtClean="0">
                <a:hlinkClick r:id="rId2"/>
              </a:rPr>
              <a:t>http</a:t>
            </a:r>
            <a:r>
              <a:rPr lang="en-US" dirty="0">
                <a:hlinkClick r:id="rId2"/>
              </a:rPr>
              <a:t>://www.cawcr.gov.au/projects/verification/#</a:t>
            </a:r>
            <a:r>
              <a:rPr lang="en-US" dirty="0" smtClean="0">
                <a:hlinkClick r:id="rId2"/>
              </a:rPr>
              <a:t>Standard_verification_methods</a:t>
            </a:r>
            <a:endParaRPr lang="en-US" dirty="0"/>
          </a:p>
          <a:p>
            <a:endParaRPr lang="en-US" dirty="0" smtClean="0"/>
          </a:p>
          <a:p>
            <a:r>
              <a:rPr lang="en-US" dirty="0">
                <a:hlinkClick r:id="rId3"/>
              </a:rPr>
              <a:t>http://www.met-learning.eu/pluginfile.php/5277/mod_resource/content/6/www/english/courses/msgcrs/</a:t>
            </a:r>
            <a:r>
              <a:rPr lang="en-US" dirty="0" smtClean="0">
                <a:hlinkClick r:id="rId3"/>
              </a:rPr>
              <a:t>index.htm</a:t>
            </a:r>
            <a:endParaRPr lang="en-US" dirty="0" smtClean="0"/>
          </a:p>
          <a:p>
            <a:endParaRPr lang="en-US" dirty="0" smtClean="0"/>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20972730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395536" y="1555045"/>
            <a:ext cx="8424936" cy="2862322"/>
          </a:xfrm>
          <a:prstGeom prst="rect">
            <a:avLst/>
          </a:prstGeom>
        </p:spPr>
        <p:txBody>
          <a:bodyPr wrap="square">
            <a:spAutoFit/>
          </a:bodyPr>
          <a:lstStyle/>
          <a:p>
            <a:r>
              <a:rPr lang="en-US" sz="2000" b="1" spc="-10" dirty="0">
                <a:solidFill>
                  <a:schemeClr val="bg1">
                    <a:lumMod val="75000"/>
                  </a:schemeClr>
                </a:solidFill>
                <a:cs typeface="Calibri"/>
              </a:rPr>
              <a:t>The </a:t>
            </a:r>
            <a:r>
              <a:rPr lang="en-US" sz="2000" b="1" spc="-5" dirty="0">
                <a:solidFill>
                  <a:schemeClr val="bg1">
                    <a:lumMod val="75000"/>
                  </a:schemeClr>
                </a:solidFill>
                <a:cs typeface="Calibri"/>
              </a:rPr>
              <a:t>15 </a:t>
            </a:r>
            <a:r>
              <a:rPr lang="en-US" sz="2000" b="1" spc="-10" dirty="0">
                <a:solidFill>
                  <a:schemeClr val="bg1">
                    <a:lumMod val="75000"/>
                  </a:schemeClr>
                </a:solidFill>
                <a:cs typeface="Calibri"/>
              </a:rPr>
              <a:t>November 2017 </a:t>
            </a:r>
            <a:r>
              <a:rPr lang="en-US" sz="2000" b="1" spc="-5" dirty="0">
                <a:solidFill>
                  <a:schemeClr val="bg1">
                    <a:lumMod val="75000"/>
                  </a:schemeClr>
                </a:solidFill>
                <a:cs typeface="Calibri"/>
              </a:rPr>
              <a:t>flash-flood &amp; </a:t>
            </a:r>
            <a:r>
              <a:rPr lang="en-US" sz="2000" b="1" spc="-10" dirty="0">
                <a:solidFill>
                  <a:schemeClr val="bg1">
                    <a:lumMod val="75000"/>
                  </a:schemeClr>
                </a:solidFill>
                <a:cs typeface="Calibri"/>
              </a:rPr>
              <a:t>mass  movement </a:t>
            </a:r>
            <a:r>
              <a:rPr lang="en-US" sz="2000" b="1" spc="-5" dirty="0">
                <a:solidFill>
                  <a:schemeClr val="bg1">
                    <a:lumMod val="75000"/>
                  </a:schemeClr>
                </a:solidFill>
                <a:cs typeface="Calibri"/>
              </a:rPr>
              <a:t>in </a:t>
            </a:r>
            <a:r>
              <a:rPr lang="en-US" sz="2000" b="1" spc="-70" dirty="0">
                <a:solidFill>
                  <a:schemeClr val="bg1">
                    <a:lumMod val="75000"/>
                  </a:schemeClr>
                </a:solidFill>
                <a:cs typeface="Calibri"/>
              </a:rPr>
              <a:t>W. </a:t>
            </a:r>
            <a:r>
              <a:rPr lang="en-US" sz="2000" b="1" spc="-15" dirty="0">
                <a:solidFill>
                  <a:schemeClr val="bg1">
                    <a:lumMod val="75000"/>
                  </a:schemeClr>
                </a:solidFill>
                <a:cs typeface="Calibri"/>
              </a:rPr>
              <a:t>Attica, </a:t>
            </a:r>
            <a:r>
              <a:rPr lang="en-US" sz="2000" b="1" spc="-10" dirty="0">
                <a:solidFill>
                  <a:schemeClr val="bg1">
                    <a:lumMod val="75000"/>
                  </a:schemeClr>
                </a:solidFill>
                <a:cs typeface="Calibri"/>
              </a:rPr>
              <a:t>24 </a:t>
            </a:r>
            <a:r>
              <a:rPr lang="en-US" sz="2000" b="1" spc="-5" dirty="0">
                <a:solidFill>
                  <a:schemeClr val="bg1">
                    <a:lumMod val="75000"/>
                  </a:schemeClr>
                </a:solidFill>
                <a:cs typeface="Calibri"/>
              </a:rPr>
              <a:t>dead and  </a:t>
            </a:r>
            <a:r>
              <a:rPr lang="en-US" sz="2000" b="1" spc="-10" dirty="0">
                <a:solidFill>
                  <a:schemeClr val="bg1">
                    <a:lumMod val="75000"/>
                  </a:schemeClr>
                </a:solidFill>
                <a:cs typeface="Calibri"/>
              </a:rPr>
              <a:t>considerable property</a:t>
            </a:r>
            <a:r>
              <a:rPr lang="en-US" sz="2000" b="1" spc="65" dirty="0">
                <a:solidFill>
                  <a:schemeClr val="bg1">
                    <a:lumMod val="75000"/>
                  </a:schemeClr>
                </a:solidFill>
                <a:cs typeface="Calibri"/>
              </a:rPr>
              <a:t> </a:t>
            </a:r>
            <a:r>
              <a:rPr lang="en-US" sz="2000" b="1" spc="-5" dirty="0">
                <a:solidFill>
                  <a:schemeClr val="bg1">
                    <a:lumMod val="75000"/>
                  </a:schemeClr>
                </a:solidFill>
                <a:cs typeface="Calibri"/>
              </a:rPr>
              <a:t>losses</a:t>
            </a:r>
            <a:endParaRPr lang="en-US" sz="2000" dirty="0">
              <a:solidFill>
                <a:schemeClr val="bg1">
                  <a:lumMod val="75000"/>
                </a:schemeClr>
              </a:solidFill>
              <a:cs typeface="Calibri"/>
            </a:endParaRPr>
          </a:p>
          <a:p>
            <a:endParaRPr lang="en-US" sz="2000" dirty="0" smtClean="0">
              <a:solidFill>
                <a:schemeClr val="bg1">
                  <a:lumMod val="75000"/>
                </a:schemeClr>
              </a:solidFill>
            </a:endParaRPr>
          </a:p>
          <a:p>
            <a:endParaRPr lang="el-GR" sz="2000" b="1" dirty="0" smtClean="0">
              <a:solidFill>
                <a:schemeClr val="bg1">
                  <a:lumMod val="75000"/>
                </a:schemeClr>
              </a:solidFill>
            </a:endParaRPr>
          </a:p>
          <a:p>
            <a:r>
              <a:rPr lang="en-US" sz="2000" b="1" dirty="0" smtClean="0">
                <a:solidFill>
                  <a:schemeClr val="bg1">
                    <a:lumMod val="75000"/>
                  </a:schemeClr>
                </a:solidFill>
              </a:rPr>
              <a:t>On 25 February 2019 there were widespread flooding and damages related to the extremely heavy rainfall in W. Crete, which locally exceeded 350 mm/24h</a:t>
            </a:r>
          </a:p>
          <a:p>
            <a:endParaRPr lang="en-US" sz="2000" dirty="0">
              <a:solidFill>
                <a:schemeClr val="tx1">
                  <a:lumMod val="65000"/>
                  <a:lumOff val="35000"/>
                </a:schemeClr>
              </a:solidFill>
            </a:endParaRPr>
          </a:p>
          <a:p>
            <a:r>
              <a:rPr lang="en-US" sz="2000" dirty="0" smtClean="0">
                <a:solidFill>
                  <a:schemeClr val="tx1">
                    <a:lumMod val="65000"/>
                    <a:lumOff val="35000"/>
                  </a:schemeClr>
                </a:solidFill>
              </a:rPr>
              <a:t>Each </a:t>
            </a:r>
            <a:r>
              <a:rPr lang="en-US" sz="2000" dirty="0">
                <a:solidFill>
                  <a:schemeClr val="tx1">
                    <a:lumMod val="65000"/>
                    <a:lumOff val="35000"/>
                  </a:schemeClr>
                </a:solidFill>
              </a:rPr>
              <a:t>of these cases has led to </a:t>
            </a:r>
            <a:r>
              <a:rPr lang="en-US" sz="2000" b="1" dirty="0">
                <a:solidFill>
                  <a:schemeClr val="tx1">
                    <a:lumMod val="65000"/>
                    <a:lumOff val="35000"/>
                  </a:schemeClr>
                </a:solidFill>
              </a:rPr>
              <a:t>questions</a:t>
            </a:r>
            <a:r>
              <a:rPr lang="en-US" sz="2000" dirty="0">
                <a:solidFill>
                  <a:schemeClr val="tx1">
                    <a:lumMod val="65000"/>
                    <a:lumOff val="35000"/>
                  </a:schemeClr>
                </a:solidFill>
              </a:rPr>
              <a:t> from the media and the public about </a:t>
            </a:r>
            <a:r>
              <a:rPr lang="en-US" sz="2000" b="1" dirty="0">
                <a:solidFill>
                  <a:schemeClr val="tx1">
                    <a:lumMod val="65000"/>
                    <a:lumOff val="35000"/>
                  </a:schemeClr>
                </a:solidFill>
              </a:rPr>
              <a:t>whether the events were “caused” by climate change</a:t>
            </a:r>
            <a:r>
              <a:rPr lang="en-US" sz="2000" dirty="0">
                <a:solidFill>
                  <a:schemeClr val="tx1">
                    <a:lumMod val="65000"/>
                    <a:lumOff val="35000"/>
                  </a:schemeClr>
                </a:solidFill>
              </a:rPr>
              <a:t>. </a:t>
            </a:r>
            <a:endParaRPr lang="el-GR" sz="2000" dirty="0">
              <a:solidFill>
                <a:schemeClr val="tx1">
                  <a:lumMod val="65000"/>
                  <a:lumOff val="35000"/>
                </a:schemeClr>
              </a:solidFill>
            </a:endParaRPr>
          </a:p>
        </p:txBody>
      </p:sp>
    </p:spTree>
    <p:extLst>
      <p:ext uri="{BB962C8B-B14F-4D97-AF65-F5344CB8AC3E}">
        <p14:creationId xmlns:p14="http://schemas.microsoft.com/office/powerpoint/2010/main" val="2135969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Attribution of 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683568" y="1859340"/>
            <a:ext cx="7992888" cy="3477875"/>
          </a:xfrm>
          <a:prstGeom prst="rect">
            <a:avLst/>
          </a:prstGeom>
        </p:spPr>
        <p:txBody>
          <a:bodyPr wrap="square">
            <a:spAutoFit/>
          </a:bodyPr>
          <a:lstStyle/>
          <a:p>
            <a:r>
              <a:rPr lang="en-US" sz="2000" dirty="0">
                <a:solidFill>
                  <a:srgbClr val="595959"/>
                </a:solidFill>
              </a:rPr>
              <a:t>Each extreme event, however, has a host of possible </a:t>
            </a:r>
            <a:r>
              <a:rPr lang="en-US" sz="2000" b="1" dirty="0">
                <a:solidFill>
                  <a:srgbClr val="595959"/>
                </a:solidFill>
              </a:rPr>
              <a:t>natural</a:t>
            </a:r>
            <a:r>
              <a:rPr lang="en-US" sz="2000" dirty="0">
                <a:solidFill>
                  <a:srgbClr val="595959"/>
                </a:solidFill>
              </a:rPr>
              <a:t> and </a:t>
            </a:r>
            <a:r>
              <a:rPr lang="en-US" sz="2000" b="1" dirty="0">
                <a:solidFill>
                  <a:srgbClr val="595959"/>
                </a:solidFill>
              </a:rPr>
              <a:t>anthropogenic</a:t>
            </a:r>
            <a:r>
              <a:rPr lang="en-US" sz="2000" dirty="0">
                <a:solidFill>
                  <a:srgbClr val="595959"/>
                </a:solidFill>
              </a:rPr>
              <a:t> causes in addition to anthropogenic climate change. </a:t>
            </a:r>
          </a:p>
          <a:p>
            <a:endParaRPr lang="en-US" sz="2000" dirty="0" smtClean="0">
              <a:solidFill>
                <a:srgbClr val="595959"/>
              </a:solidFill>
            </a:endParaRPr>
          </a:p>
          <a:p>
            <a:r>
              <a:rPr lang="en-US" sz="2000" b="1" dirty="0">
                <a:solidFill>
                  <a:srgbClr val="595959"/>
                </a:solidFill>
              </a:rPr>
              <a:t>N</a:t>
            </a:r>
            <a:r>
              <a:rPr lang="en-US" sz="2000" b="1" dirty="0" smtClean="0">
                <a:solidFill>
                  <a:srgbClr val="595959"/>
                </a:solidFill>
              </a:rPr>
              <a:t>atural </a:t>
            </a:r>
            <a:r>
              <a:rPr lang="en-US" sz="2000" b="1" dirty="0">
                <a:solidFill>
                  <a:srgbClr val="595959"/>
                </a:solidFill>
              </a:rPr>
              <a:t>causes </a:t>
            </a:r>
            <a:r>
              <a:rPr lang="en-US" sz="2000" dirty="0" smtClean="0">
                <a:solidFill>
                  <a:srgbClr val="595959"/>
                </a:solidFill>
              </a:rPr>
              <a:t>include</a:t>
            </a:r>
          </a:p>
          <a:p>
            <a:r>
              <a:rPr lang="en-US" sz="2000" dirty="0">
                <a:solidFill>
                  <a:srgbClr val="595959"/>
                </a:solidFill>
              </a:rPr>
              <a:t>	</a:t>
            </a:r>
            <a:r>
              <a:rPr lang="en-US" sz="2000" dirty="0" smtClean="0">
                <a:solidFill>
                  <a:srgbClr val="595959"/>
                </a:solidFill>
              </a:rPr>
              <a:t> </a:t>
            </a:r>
            <a:r>
              <a:rPr lang="en-US" sz="2000" dirty="0">
                <a:solidFill>
                  <a:srgbClr val="595959"/>
                </a:solidFill>
              </a:rPr>
              <a:t>large-scale circulation</a:t>
            </a:r>
            <a:r>
              <a:rPr lang="en-US" sz="2000" dirty="0" smtClean="0">
                <a:solidFill>
                  <a:srgbClr val="595959"/>
                </a:solidFill>
              </a:rPr>
              <a:t>,</a:t>
            </a:r>
          </a:p>
          <a:p>
            <a:r>
              <a:rPr lang="en-US" sz="2000" dirty="0">
                <a:solidFill>
                  <a:srgbClr val="595959"/>
                </a:solidFill>
              </a:rPr>
              <a:t>	</a:t>
            </a:r>
            <a:r>
              <a:rPr lang="en-US" sz="2000" dirty="0" smtClean="0">
                <a:solidFill>
                  <a:srgbClr val="595959"/>
                </a:solidFill>
              </a:rPr>
              <a:t> </a:t>
            </a:r>
            <a:r>
              <a:rPr lang="en-US" sz="2000" dirty="0">
                <a:solidFill>
                  <a:srgbClr val="595959"/>
                </a:solidFill>
              </a:rPr>
              <a:t>internal modes of climate variability, and </a:t>
            </a:r>
            <a:endParaRPr lang="en-US" sz="2000" dirty="0" smtClean="0">
              <a:solidFill>
                <a:srgbClr val="595959"/>
              </a:solidFill>
            </a:endParaRPr>
          </a:p>
          <a:p>
            <a:r>
              <a:rPr lang="en-US" sz="2000" dirty="0">
                <a:solidFill>
                  <a:srgbClr val="595959"/>
                </a:solidFill>
              </a:rPr>
              <a:t>	</a:t>
            </a:r>
            <a:r>
              <a:rPr lang="en-US" sz="2000" dirty="0" smtClean="0">
                <a:solidFill>
                  <a:srgbClr val="595959"/>
                </a:solidFill>
              </a:rPr>
              <a:t> some </a:t>
            </a:r>
            <a:r>
              <a:rPr lang="en-US" sz="2000" dirty="0">
                <a:solidFill>
                  <a:srgbClr val="595959"/>
                </a:solidFill>
              </a:rPr>
              <a:t>aerosol effects (e.g., marine aerosol, stratospheric and </a:t>
            </a:r>
            <a:r>
              <a:rPr lang="en-US" sz="2000" dirty="0" smtClean="0">
                <a:solidFill>
                  <a:srgbClr val="595959"/>
                </a:solidFill>
              </a:rPr>
              <a:t>	volcanic </a:t>
            </a:r>
            <a:r>
              <a:rPr lang="en-US" sz="2000" dirty="0">
                <a:solidFill>
                  <a:srgbClr val="595959"/>
                </a:solidFill>
              </a:rPr>
              <a:t>aerosol)</a:t>
            </a:r>
            <a:r>
              <a:rPr lang="en-US" sz="2000" dirty="0" smtClean="0">
                <a:solidFill>
                  <a:srgbClr val="595959"/>
                </a:solidFill>
              </a:rPr>
              <a:t>.</a:t>
            </a:r>
          </a:p>
          <a:p>
            <a:endParaRPr lang="en-US" sz="2000" dirty="0">
              <a:solidFill>
                <a:srgbClr val="595959"/>
              </a:solidFill>
            </a:endParaRPr>
          </a:p>
          <a:p>
            <a:r>
              <a:rPr lang="en-US" sz="2000" dirty="0" smtClean="0">
                <a:solidFill>
                  <a:srgbClr val="595959"/>
                </a:solidFill>
              </a:rPr>
              <a:t>Furthermore</a:t>
            </a:r>
            <a:r>
              <a:rPr lang="en-US" sz="2000" dirty="0">
                <a:solidFill>
                  <a:srgbClr val="595959"/>
                </a:solidFill>
              </a:rPr>
              <a:t>, the </a:t>
            </a:r>
            <a:r>
              <a:rPr lang="en-US" sz="2000" b="1" dirty="0">
                <a:solidFill>
                  <a:srgbClr val="595959"/>
                </a:solidFill>
              </a:rPr>
              <a:t>resulting impacts</a:t>
            </a:r>
            <a:r>
              <a:rPr lang="en-US" sz="2000" dirty="0">
                <a:solidFill>
                  <a:srgbClr val="595959"/>
                </a:solidFill>
              </a:rPr>
              <a:t> of that event can be mitigated or exacerbated by other factors (e.g., the local topography, land use).</a:t>
            </a:r>
            <a:endParaRPr lang="el-GR" sz="2000" dirty="0">
              <a:solidFill>
                <a:srgbClr val="595959"/>
              </a:solidFill>
            </a:endParaRPr>
          </a:p>
        </p:txBody>
      </p:sp>
    </p:spTree>
    <p:extLst>
      <p:ext uri="{BB962C8B-B14F-4D97-AF65-F5344CB8AC3E}">
        <p14:creationId xmlns:p14="http://schemas.microsoft.com/office/powerpoint/2010/main" val="14282065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Factors affecting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Rectangle 2"/>
          <p:cNvSpPr/>
          <p:nvPr/>
        </p:nvSpPr>
        <p:spPr>
          <a:xfrm>
            <a:off x="395536" y="1412776"/>
            <a:ext cx="8352928" cy="3785652"/>
          </a:xfrm>
          <a:prstGeom prst="rect">
            <a:avLst/>
          </a:prstGeom>
        </p:spPr>
        <p:txBody>
          <a:bodyPr wrap="square">
            <a:spAutoFit/>
          </a:bodyPr>
          <a:lstStyle/>
          <a:p>
            <a:r>
              <a:rPr lang="en-US" sz="2000" dirty="0">
                <a:solidFill>
                  <a:srgbClr val="595959"/>
                </a:solidFill>
              </a:rPr>
              <a:t>Human-related activity not directly linked to anthropogenic climate change can worsen an extreme event. </a:t>
            </a:r>
            <a:endParaRPr lang="en-US" sz="2000" dirty="0" smtClean="0">
              <a:solidFill>
                <a:srgbClr val="595959"/>
              </a:solidFill>
            </a:endParaRPr>
          </a:p>
          <a:p>
            <a:endParaRPr lang="en-US" sz="2000" dirty="0" smtClean="0">
              <a:solidFill>
                <a:srgbClr val="595959"/>
              </a:solidFill>
            </a:endParaRPr>
          </a:p>
          <a:p>
            <a:r>
              <a:rPr lang="en-US" sz="2000" b="1" dirty="0" smtClean="0">
                <a:solidFill>
                  <a:srgbClr val="595959"/>
                </a:solidFill>
              </a:rPr>
              <a:t>Heat </a:t>
            </a:r>
            <a:r>
              <a:rPr lang="en-US" sz="2000" b="1" dirty="0">
                <a:solidFill>
                  <a:srgbClr val="595959"/>
                </a:solidFill>
              </a:rPr>
              <a:t>wave characteristics </a:t>
            </a:r>
            <a:r>
              <a:rPr lang="en-US" sz="2000" dirty="0">
                <a:solidFill>
                  <a:srgbClr val="595959"/>
                </a:solidFill>
              </a:rPr>
              <a:t>such as duration and magnitude may be increasing in large </a:t>
            </a:r>
            <a:r>
              <a:rPr lang="en-US" sz="2000" dirty="0" smtClean="0">
                <a:solidFill>
                  <a:srgbClr val="595959"/>
                </a:solidFill>
              </a:rPr>
              <a:t>cities </a:t>
            </a:r>
            <a:r>
              <a:rPr lang="en-US" sz="2000" dirty="0">
                <a:solidFill>
                  <a:srgbClr val="595959"/>
                </a:solidFill>
              </a:rPr>
              <a:t>because of the combination of global warming and </a:t>
            </a:r>
            <a:r>
              <a:rPr lang="en-US" sz="2000" b="1" dirty="0">
                <a:solidFill>
                  <a:srgbClr val="595959"/>
                </a:solidFill>
              </a:rPr>
              <a:t>urban </a:t>
            </a:r>
            <a:r>
              <a:rPr lang="en-US" sz="2000" b="1" dirty="0" smtClean="0">
                <a:solidFill>
                  <a:srgbClr val="595959"/>
                </a:solidFill>
              </a:rPr>
              <a:t>heat island</a:t>
            </a:r>
            <a:r>
              <a:rPr lang="en-US" sz="2000" dirty="0" smtClean="0">
                <a:solidFill>
                  <a:srgbClr val="595959"/>
                </a:solidFill>
              </a:rPr>
              <a:t>.</a:t>
            </a:r>
          </a:p>
          <a:p>
            <a:endParaRPr lang="en-US" sz="2000" dirty="0">
              <a:solidFill>
                <a:srgbClr val="595959"/>
              </a:solidFill>
            </a:endParaRPr>
          </a:p>
          <a:p>
            <a:r>
              <a:rPr lang="en-US" sz="2000" b="1" dirty="0" smtClean="0">
                <a:solidFill>
                  <a:srgbClr val="595959"/>
                </a:solidFill>
              </a:rPr>
              <a:t>Increases </a:t>
            </a:r>
            <a:r>
              <a:rPr lang="en-US" sz="2000" b="1" dirty="0">
                <a:solidFill>
                  <a:srgbClr val="595959"/>
                </a:solidFill>
              </a:rPr>
              <a:t>in temperature </a:t>
            </a:r>
            <a:r>
              <a:rPr lang="en-US" sz="2000" dirty="0">
                <a:solidFill>
                  <a:srgbClr val="595959"/>
                </a:solidFill>
              </a:rPr>
              <a:t>also can lead to other kinds of extreme events, including </a:t>
            </a:r>
            <a:r>
              <a:rPr lang="en-US" sz="2000" b="1" dirty="0">
                <a:solidFill>
                  <a:srgbClr val="595959"/>
                </a:solidFill>
              </a:rPr>
              <a:t>drought</a:t>
            </a:r>
            <a:r>
              <a:rPr lang="en-US" sz="2000" dirty="0">
                <a:solidFill>
                  <a:srgbClr val="595959"/>
                </a:solidFill>
              </a:rPr>
              <a:t> and </a:t>
            </a:r>
            <a:r>
              <a:rPr lang="en-US" sz="2000" b="1" dirty="0" smtClean="0">
                <a:solidFill>
                  <a:srgbClr val="595959"/>
                </a:solidFill>
              </a:rPr>
              <a:t>wildfire</a:t>
            </a:r>
            <a:r>
              <a:rPr lang="en-US" sz="2000" dirty="0" smtClean="0">
                <a:solidFill>
                  <a:srgbClr val="595959"/>
                </a:solidFill>
              </a:rPr>
              <a:t> which are </a:t>
            </a:r>
            <a:r>
              <a:rPr lang="en-US" sz="2000" dirty="0">
                <a:solidFill>
                  <a:srgbClr val="595959"/>
                </a:solidFill>
              </a:rPr>
              <a:t>closely related to the </a:t>
            </a:r>
            <a:r>
              <a:rPr lang="en-US" sz="2000" b="1" dirty="0">
                <a:solidFill>
                  <a:srgbClr val="595959"/>
                </a:solidFill>
              </a:rPr>
              <a:t>drying effect </a:t>
            </a:r>
            <a:r>
              <a:rPr lang="en-US" sz="2000" dirty="0">
                <a:solidFill>
                  <a:srgbClr val="595959"/>
                </a:solidFill>
              </a:rPr>
              <a:t>associated with higher temperatures </a:t>
            </a:r>
            <a:r>
              <a:rPr lang="en-US" sz="2000" b="1" dirty="0">
                <a:solidFill>
                  <a:srgbClr val="595959"/>
                </a:solidFill>
              </a:rPr>
              <a:t>when evapotranspiration is moisture-limited</a:t>
            </a:r>
            <a:r>
              <a:rPr lang="en-US" sz="2000" dirty="0">
                <a:solidFill>
                  <a:srgbClr val="595959"/>
                </a:solidFill>
              </a:rPr>
              <a:t>, and this depends strongly on the nature of the land </a:t>
            </a:r>
            <a:r>
              <a:rPr lang="en-US" sz="2000" dirty="0" smtClean="0">
                <a:solidFill>
                  <a:srgbClr val="595959"/>
                </a:solidFill>
              </a:rPr>
              <a:t>cover</a:t>
            </a:r>
            <a:endParaRPr lang="el-GR" sz="2000" dirty="0">
              <a:solidFill>
                <a:srgbClr val="595959"/>
              </a:solidFill>
            </a:endParaRPr>
          </a:p>
          <a:p>
            <a:endParaRPr lang="el-GR" sz="2000" dirty="0">
              <a:solidFill>
                <a:srgbClr val="595959"/>
              </a:solidFill>
            </a:endParaRPr>
          </a:p>
        </p:txBody>
      </p:sp>
    </p:spTree>
    <p:extLst>
      <p:ext uri="{BB962C8B-B14F-4D97-AF65-F5344CB8AC3E}">
        <p14:creationId xmlns:p14="http://schemas.microsoft.com/office/powerpoint/2010/main" val="37158129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Factors affecting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395536" y="1556792"/>
            <a:ext cx="7992888" cy="4093428"/>
          </a:xfrm>
          <a:prstGeom prst="rect">
            <a:avLst/>
          </a:prstGeom>
        </p:spPr>
        <p:txBody>
          <a:bodyPr wrap="square">
            <a:spAutoFit/>
          </a:bodyPr>
          <a:lstStyle/>
          <a:p>
            <a:r>
              <a:rPr lang="en-US" sz="2000" b="1" dirty="0">
                <a:solidFill>
                  <a:srgbClr val="595959"/>
                </a:solidFill>
              </a:rPr>
              <a:t>I</a:t>
            </a:r>
            <a:r>
              <a:rPr lang="en-US" sz="2000" b="1" dirty="0" smtClean="0">
                <a:solidFill>
                  <a:srgbClr val="595959"/>
                </a:solidFill>
              </a:rPr>
              <a:t>ntensity </a:t>
            </a:r>
            <a:r>
              <a:rPr lang="en-US" sz="2000" b="1" dirty="0">
                <a:solidFill>
                  <a:srgbClr val="595959"/>
                </a:solidFill>
              </a:rPr>
              <a:t>of flooding </a:t>
            </a:r>
            <a:r>
              <a:rPr lang="en-US" sz="2000" dirty="0">
                <a:solidFill>
                  <a:srgbClr val="595959"/>
                </a:solidFill>
              </a:rPr>
              <a:t>is affected by a range of human land use decisions, including </a:t>
            </a:r>
            <a:r>
              <a:rPr lang="en-US" sz="2000" b="1" dirty="0">
                <a:solidFill>
                  <a:srgbClr val="595959"/>
                </a:solidFill>
              </a:rPr>
              <a:t>urbanization</a:t>
            </a:r>
            <a:r>
              <a:rPr lang="en-US" sz="2000" dirty="0">
                <a:solidFill>
                  <a:srgbClr val="595959"/>
                </a:solidFill>
              </a:rPr>
              <a:t> and </a:t>
            </a:r>
            <a:r>
              <a:rPr lang="en-US" sz="2000" b="1" dirty="0">
                <a:solidFill>
                  <a:srgbClr val="595959"/>
                </a:solidFill>
              </a:rPr>
              <a:t>river channelization </a:t>
            </a:r>
            <a:r>
              <a:rPr lang="en-US" sz="2000" dirty="0" smtClean="0">
                <a:solidFill>
                  <a:srgbClr val="595959"/>
                </a:solidFill>
              </a:rPr>
              <a:t>efforts.</a:t>
            </a:r>
          </a:p>
          <a:p>
            <a:endParaRPr lang="en-US" sz="2000" dirty="0">
              <a:solidFill>
                <a:srgbClr val="595959"/>
              </a:solidFill>
            </a:endParaRPr>
          </a:p>
          <a:p>
            <a:r>
              <a:rPr lang="en-US" sz="2000" dirty="0" smtClean="0">
                <a:solidFill>
                  <a:srgbClr val="595959"/>
                </a:solidFill>
              </a:rPr>
              <a:t>Increase </a:t>
            </a:r>
            <a:r>
              <a:rPr lang="en-US" sz="2000" dirty="0">
                <a:solidFill>
                  <a:srgbClr val="595959"/>
                </a:solidFill>
              </a:rPr>
              <a:t>in </a:t>
            </a:r>
            <a:r>
              <a:rPr lang="en-US" sz="2000" b="1" dirty="0">
                <a:solidFill>
                  <a:srgbClr val="595959"/>
                </a:solidFill>
              </a:rPr>
              <a:t>impervious</a:t>
            </a:r>
            <a:r>
              <a:rPr lang="en-US" sz="2000" dirty="0">
                <a:solidFill>
                  <a:srgbClr val="595959"/>
                </a:solidFill>
              </a:rPr>
              <a:t> </a:t>
            </a:r>
            <a:r>
              <a:rPr lang="en-US" sz="2000" b="1" dirty="0">
                <a:solidFill>
                  <a:srgbClr val="595959"/>
                </a:solidFill>
              </a:rPr>
              <a:t>surfaces</a:t>
            </a:r>
            <a:r>
              <a:rPr lang="en-US" sz="2000" dirty="0">
                <a:solidFill>
                  <a:srgbClr val="595959"/>
                </a:solidFill>
              </a:rPr>
              <a:t> associated with rapid urbanization has led to greater peak discharge and flood </a:t>
            </a:r>
            <a:r>
              <a:rPr lang="en-US" sz="2000" dirty="0" smtClean="0">
                <a:solidFill>
                  <a:srgbClr val="595959"/>
                </a:solidFill>
              </a:rPr>
              <a:t>volume</a:t>
            </a:r>
          </a:p>
          <a:p>
            <a:endParaRPr lang="en-US" sz="2000" dirty="0">
              <a:solidFill>
                <a:srgbClr val="595959"/>
              </a:solidFill>
            </a:endParaRPr>
          </a:p>
          <a:p>
            <a:r>
              <a:rPr lang="en-US" sz="2000" b="1" dirty="0" smtClean="0">
                <a:solidFill>
                  <a:srgbClr val="595959"/>
                </a:solidFill>
              </a:rPr>
              <a:t>Upstream </a:t>
            </a:r>
            <a:r>
              <a:rPr lang="en-US" sz="2000" b="1" dirty="0">
                <a:solidFill>
                  <a:srgbClr val="595959"/>
                </a:solidFill>
              </a:rPr>
              <a:t>flood control </a:t>
            </a:r>
            <a:r>
              <a:rPr lang="en-US" sz="2000" dirty="0">
                <a:solidFill>
                  <a:srgbClr val="595959"/>
                </a:solidFill>
              </a:rPr>
              <a:t>efforts actually increase damages downstream in the same </a:t>
            </a:r>
            <a:r>
              <a:rPr lang="en-US" sz="2000" dirty="0" smtClean="0">
                <a:solidFill>
                  <a:srgbClr val="595959"/>
                </a:solidFill>
              </a:rPr>
              <a:t>watershed (example of </a:t>
            </a:r>
            <a:r>
              <a:rPr lang="en-US" sz="2000" dirty="0" err="1" smtClean="0">
                <a:solidFill>
                  <a:srgbClr val="595959"/>
                </a:solidFill>
              </a:rPr>
              <a:t>Evros</a:t>
            </a:r>
            <a:r>
              <a:rPr lang="en-US" sz="2000" dirty="0" smtClean="0">
                <a:solidFill>
                  <a:srgbClr val="595959"/>
                </a:solidFill>
              </a:rPr>
              <a:t> basin)</a:t>
            </a:r>
          </a:p>
          <a:p>
            <a:endParaRPr lang="en-US" sz="2000" dirty="0">
              <a:solidFill>
                <a:srgbClr val="595959"/>
              </a:solidFill>
            </a:endParaRPr>
          </a:p>
          <a:p>
            <a:r>
              <a:rPr lang="en-US" sz="2000" dirty="0">
                <a:solidFill>
                  <a:srgbClr val="595959"/>
                </a:solidFill>
              </a:rPr>
              <a:t>T</a:t>
            </a:r>
            <a:r>
              <a:rPr lang="en-US" sz="2000" dirty="0" smtClean="0">
                <a:solidFill>
                  <a:srgbClr val="595959"/>
                </a:solidFill>
              </a:rPr>
              <a:t>he </a:t>
            </a:r>
            <a:r>
              <a:rPr lang="en-US" sz="2000" b="1" dirty="0">
                <a:solidFill>
                  <a:srgbClr val="595959"/>
                </a:solidFill>
              </a:rPr>
              <a:t>“extreme” nature of flooding </a:t>
            </a:r>
            <a:r>
              <a:rPr lang="en-US" sz="2000" dirty="0">
                <a:solidFill>
                  <a:srgbClr val="595959"/>
                </a:solidFill>
              </a:rPr>
              <a:t>is often defined in human terms because the impact of flood events </a:t>
            </a:r>
            <a:r>
              <a:rPr lang="en-US" sz="2000" b="1" dirty="0">
                <a:solidFill>
                  <a:srgbClr val="595959"/>
                </a:solidFill>
              </a:rPr>
              <a:t>is often calculated in </a:t>
            </a:r>
            <a:r>
              <a:rPr lang="en-US" sz="2000" b="1" dirty="0" smtClean="0">
                <a:solidFill>
                  <a:srgbClr val="595959"/>
                </a:solidFill>
              </a:rPr>
              <a:t>“money</a:t>
            </a:r>
            <a:r>
              <a:rPr lang="en-US" sz="2000" dirty="0" smtClean="0">
                <a:solidFill>
                  <a:srgbClr val="595959"/>
                </a:solidFill>
              </a:rPr>
              <a:t>”. </a:t>
            </a:r>
            <a:r>
              <a:rPr lang="en-US" sz="2000" dirty="0">
                <a:solidFill>
                  <a:srgbClr val="595959"/>
                </a:solidFill>
              </a:rPr>
              <a:t>These costs are directly affected by the value of infrastructure that has been constructed in the </a:t>
            </a:r>
            <a:r>
              <a:rPr lang="en-US" sz="2000" dirty="0" smtClean="0">
                <a:solidFill>
                  <a:srgbClr val="595959"/>
                </a:solidFill>
              </a:rPr>
              <a:t>floodplain</a:t>
            </a:r>
            <a:r>
              <a:rPr lang="el-GR" sz="2000" dirty="0" smtClean="0">
                <a:solidFill>
                  <a:srgbClr val="595959"/>
                </a:solidFill>
              </a:rPr>
              <a:t>.</a:t>
            </a:r>
            <a:endParaRPr lang="el-GR" sz="2000" dirty="0">
              <a:solidFill>
                <a:srgbClr val="595959"/>
              </a:solidFill>
            </a:endParaRPr>
          </a:p>
        </p:txBody>
      </p:sp>
    </p:spTree>
    <p:extLst>
      <p:ext uri="{BB962C8B-B14F-4D97-AF65-F5344CB8AC3E}">
        <p14:creationId xmlns:p14="http://schemas.microsoft.com/office/powerpoint/2010/main" val="1291207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3568" y="3356992"/>
            <a:ext cx="7772400" cy="259228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2800" dirty="0"/>
              <a:t>Weather Systems, Extreme Weather Phenomena, Forecast, In-situ monitoring networks </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
            </a:r>
            <a:br>
              <a:rPr kumimoji="0" lang="en-US" sz="2800" b="1" i="0" u="none" strike="noStrike" kern="1200" cap="none" spc="0" normalizeH="0" baseline="0" noProof="0" dirty="0" smtClean="0">
                <a:ln>
                  <a:noFill/>
                </a:ln>
                <a:solidFill>
                  <a:schemeClr val="tx1">
                    <a:tint val="75000"/>
                  </a:schemeClr>
                </a:solidFill>
                <a:effectLst/>
                <a:uLnTx/>
                <a:uFillTx/>
                <a:ea typeface="+mj-ea"/>
                <a:cs typeface="+mj-cs"/>
              </a:rPr>
            </a:b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8" name="Subtitle 2"/>
          <p:cNvSpPr txBox="1">
            <a:spLocks/>
          </p:cNvSpPr>
          <p:nvPr/>
        </p:nvSpPr>
        <p:spPr>
          <a:xfrm>
            <a:off x="1619672" y="5013176"/>
            <a:ext cx="6840760" cy="965969"/>
          </a:xfrm>
          <a:prstGeom prst="rect">
            <a:avLst/>
          </a:prstGeom>
        </p:spPr>
        <p:txBody>
          <a:bodyPr>
            <a:normAutofit fontScale="97500"/>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tint val="75000"/>
                  </a:schemeClr>
                </a:solidFill>
                <a:effectLst/>
                <a:uLnTx/>
                <a:uFillTx/>
                <a:latin typeface="+mj-lt"/>
                <a:ea typeface="+mj-ea"/>
                <a:cs typeface="+mj-cs"/>
              </a:rPr>
              <a:t>Lecturer: </a:t>
            </a:r>
            <a:r>
              <a:rPr kumimoji="0" lang="en-US" sz="2800" b="1" i="0" u="none" strike="noStrike" kern="1200" cap="none" spc="0" normalizeH="0" baseline="0" noProof="0" dirty="0" err="1" smtClean="0">
                <a:ln>
                  <a:noFill/>
                </a:ln>
                <a:solidFill>
                  <a:schemeClr val="tx1"/>
                </a:solidFill>
                <a:effectLst/>
                <a:uLnTx/>
                <a:uFillTx/>
                <a:latin typeface="+mj-lt"/>
                <a:ea typeface="+mj-ea"/>
                <a:cs typeface="+mj-cs"/>
              </a:rPr>
              <a:t>Dr</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Vassiliki KOTRONI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                  Research Director IERSD/NOA</a:t>
            </a:r>
          </a:p>
        </p:txBody>
      </p:sp>
      <p:pic>
        <p:nvPicPr>
          <p:cNvPr id="9" name="Picture 2" descr="http://cmapspublic2.ihmc.us/rid=1J34WCZTV-1YQ88XV-TD7/Earth%20Systems%20Science.cmap?rid=1J34WCZTV-1YQ88XV-TD7&amp;partName=htmljpeg"/>
          <p:cNvPicPr>
            <a:picLocks noChangeAspect="1" noChangeArrowheads="1"/>
          </p:cNvPicPr>
          <p:nvPr/>
        </p:nvPicPr>
        <p:blipFill>
          <a:blip r:embed="rId2" cstate="print"/>
          <a:srcRect/>
          <a:stretch>
            <a:fillRect/>
          </a:stretch>
        </p:blipFill>
        <p:spPr bwMode="auto">
          <a:xfrm>
            <a:off x="4211960" y="620688"/>
            <a:ext cx="4760126" cy="2376264"/>
          </a:xfrm>
          <a:prstGeom prst="rect">
            <a:avLst/>
          </a:prstGeom>
          <a:noFill/>
        </p:spPr>
      </p:pic>
      <p:sp>
        <p:nvSpPr>
          <p:cNvPr id="10" name="Title 1"/>
          <p:cNvSpPr txBox="1">
            <a:spLocks/>
          </p:cNvSpPr>
          <p:nvPr/>
        </p:nvSpPr>
        <p:spPr>
          <a:xfrm>
            <a:off x="35496" y="2276872"/>
            <a:ext cx="39604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1">
                    <a:tint val="75000"/>
                  </a:schemeClr>
                </a:solidFill>
                <a:effectLst/>
                <a:uLnTx/>
                <a:uFillTx/>
                <a:ea typeface="+mj-ea"/>
                <a:cs typeface="+mj-cs"/>
              </a:rPr>
              <a:t>Lecture # 1-2</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Factors affecting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rgbClr val="595959"/>
              </a:solidFill>
              <a:effectLst/>
              <a:uLnTx/>
              <a:uFillTx/>
              <a:ea typeface="+mj-ea"/>
              <a:cs typeface="+mj-cs"/>
            </a:endParaRPr>
          </a:p>
        </p:txBody>
      </p:sp>
      <p:sp>
        <p:nvSpPr>
          <p:cNvPr id="3" name="Rectangle 2"/>
          <p:cNvSpPr/>
          <p:nvPr/>
        </p:nvSpPr>
        <p:spPr>
          <a:xfrm>
            <a:off x="251520" y="1484784"/>
            <a:ext cx="8640960" cy="5016758"/>
          </a:xfrm>
          <a:prstGeom prst="rect">
            <a:avLst/>
          </a:prstGeom>
        </p:spPr>
        <p:txBody>
          <a:bodyPr wrap="square">
            <a:spAutoFit/>
          </a:bodyPr>
          <a:lstStyle/>
          <a:p>
            <a:r>
              <a:rPr lang="en-US" sz="2000" b="1" dirty="0">
                <a:solidFill>
                  <a:srgbClr val="595959"/>
                </a:solidFill>
              </a:rPr>
              <a:t>Wildfires</a:t>
            </a:r>
            <a:r>
              <a:rPr lang="en-US" sz="2000" dirty="0">
                <a:solidFill>
                  <a:srgbClr val="595959"/>
                </a:solidFill>
              </a:rPr>
              <a:t> may also be affected by land management decisions. For example, there is substantial evidence that </a:t>
            </a:r>
            <a:r>
              <a:rPr lang="en-US" sz="2000" b="1" dirty="0">
                <a:solidFill>
                  <a:srgbClr val="595959"/>
                </a:solidFill>
              </a:rPr>
              <a:t>past fire control practices </a:t>
            </a:r>
            <a:r>
              <a:rPr lang="en-US" sz="2000" dirty="0">
                <a:solidFill>
                  <a:srgbClr val="595959"/>
                </a:solidFill>
              </a:rPr>
              <a:t>have increased the likelihood of large-scale wildfires because of the buildup of fuels that occurs when </a:t>
            </a:r>
            <a:r>
              <a:rPr lang="en-US" sz="2000" b="1" dirty="0">
                <a:solidFill>
                  <a:srgbClr val="595959"/>
                </a:solidFill>
              </a:rPr>
              <a:t>natural, lower-intensity fires are </a:t>
            </a:r>
            <a:r>
              <a:rPr lang="en-US" sz="2000" b="1" dirty="0" smtClean="0">
                <a:solidFill>
                  <a:srgbClr val="595959"/>
                </a:solidFill>
              </a:rPr>
              <a:t>suppressed</a:t>
            </a:r>
            <a:r>
              <a:rPr lang="en-US" sz="2000" dirty="0" smtClean="0">
                <a:solidFill>
                  <a:srgbClr val="595959"/>
                </a:solidFill>
              </a:rPr>
              <a:t>.</a:t>
            </a:r>
          </a:p>
          <a:p>
            <a:endParaRPr lang="en-US" sz="2000" dirty="0">
              <a:solidFill>
                <a:srgbClr val="595959"/>
              </a:solidFill>
            </a:endParaRPr>
          </a:p>
          <a:p>
            <a:r>
              <a:rPr lang="en-US" sz="2000" dirty="0" smtClean="0">
                <a:solidFill>
                  <a:srgbClr val="595959"/>
                </a:solidFill>
              </a:rPr>
              <a:t>The </a:t>
            </a:r>
            <a:r>
              <a:rPr lang="en-US" sz="2000" dirty="0">
                <a:solidFill>
                  <a:srgbClr val="595959"/>
                </a:solidFill>
              </a:rPr>
              <a:t>decision to build homes at the </a:t>
            </a:r>
            <a:r>
              <a:rPr lang="en-US" sz="2000" b="1" dirty="0" err="1">
                <a:solidFill>
                  <a:srgbClr val="595959"/>
                </a:solidFill>
              </a:rPr>
              <a:t>wildland</a:t>
            </a:r>
            <a:r>
              <a:rPr lang="en-US" sz="2000" b="1" dirty="0">
                <a:solidFill>
                  <a:srgbClr val="595959"/>
                </a:solidFill>
              </a:rPr>
              <a:t>-urban interface </a:t>
            </a:r>
            <a:r>
              <a:rPr lang="en-US" sz="2000" dirty="0">
                <a:solidFill>
                  <a:srgbClr val="595959"/>
                </a:solidFill>
              </a:rPr>
              <a:t>greatly increases the costs associated with fires and firefighting</a:t>
            </a:r>
            <a:r>
              <a:rPr lang="en-US" sz="2000" dirty="0" smtClean="0">
                <a:solidFill>
                  <a:srgbClr val="595959"/>
                </a:solidFill>
              </a:rPr>
              <a:t>.</a:t>
            </a:r>
          </a:p>
          <a:p>
            <a:endParaRPr lang="en-US" sz="2000" dirty="0" smtClean="0">
              <a:solidFill>
                <a:srgbClr val="595959"/>
              </a:solidFill>
            </a:endParaRPr>
          </a:p>
          <a:p>
            <a:r>
              <a:rPr lang="en-US" sz="2000" dirty="0" smtClean="0">
                <a:solidFill>
                  <a:srgbClr val="595959"/>
                </a:solidFill>
              </a:rPr>
              <a:t>Major </a:t>
            </a:r>
            <a:r>
              <a:rPr lang="en-US" sz="2000" dirty="0">
                <a:solidFill>
                  <a:srgbClr val="595959"/>
                </a:solidFill>
              </a:rPr>
              <a:t>changes to the </a:t>
            </a:r>
            <a:r>
              <a:rPr lang="en-US" sz="2000" b="1" dirty="0">
                <a:solidFill>
                  <a:srgbClr val="595959"/>
                </a:solidFill>
              </a:rPr>
              <a:t>morphology of coasts </a:t>
            </a:r>
            <a:r>
              <a:rPr lang="en-US" sz="2000" dirty="0">
                <a:solidFill>
                  <a:srgbClr val="595959"/>
                </a:solidFill>
              </a:rPr>
              <a:t>that in some cases </a:t>
            </a:r>
            <a:r>
              <a:rPr lang="en-US" sz="2000" b="1" dirty="0">
                <a:solidFill>
                  <a:srgbClr val="595959"/>
                </a:solidFill>
              </a:rPr>
              <a:t>exacerbate the impacts of coastal storms</a:t>
            </a:r>
            <a:r>
              <a:rPr lang="en-US" sz="2000" dirty="0">
                <a:solidFill>
                  <a:srgbClr val="595959"/>
                </a:solidFill>
              </a:rPr>
              <a:t>, many of the major cities around the globe are located in or near coastal areas as well. </a:t>
            </a:r>
            <a:r>
              <a:rPr lang="en-US" sz="2000" b="1" dirty="0">
                <a:solidFill>
                  <a:srgbClr val="595959"/>
                </a:solidFill>
              </a:rPr>
              <a:t>Storm surges </a:t>
            </a:r>
            <a:r>
              <a:rPr lang="en-US" sz="2000" dirty="0">
                <a:solidFill>
                  <a:srgbClr val="595959"/>
                </a:solidFill>
              </a:rPr>
              <a:t>that historically might have been blunted by barrier dunes or wetlands now directly </a:t>
            </a:r>
            <a:r>
              <a:rPr lang="en-US" sz="2000" b="1" dirty="0">
                <a:solidFill>
                  <a:srgbClr val="595959"/>
                </a:solidFill>
              </a:rPr>
              <a:t>impact urban </a:t>
            </a:r>
            <a:r>
              <a:rPr lang="en-US" sz="2000" b="1" dirty="0" smtClean="0">
                <a:solidFill>
                  <a:srgbClr val="595959"/>
                </a:solidFill>
              </a:rPr>
              <a:t>infrastructure</a:t>
            </a:r>
            <a:r>
              <a:rPr lang="en-US" sz="2000" dirty="0" smtClean="0">
                <a:solidFill>
                  <a:srgbClr val="595959"/>
                </a:solidFill>
              </a:rPr>
              <a:t>.</a:t>
            </a:r>
          </a:p>
          <a:p>
            <a:endParaRPr lang="en-US" sz="2000" dirty="0" smtClean="0"/>
          </a:p>
          <a:p>
            <a:r>
              <a:rPr lang="en-US" sz="2000" dirty="0"/>
              <a:t>C</a:t>
            </a:r>
            <a:r>
              <a:rPr lang="en-US" sz="2000" dirty="0" smtClean="0"/>
              <a:t>osts </a:t>
            </a:r>
            <a:r>
              <a:rPr lang="en-US" sz="2000" dirty="0"/>
              <a:t>of </a:t>
            </a:r>
            <a:r>
              <a:rPr lang="en-US" sz="2000" b="1" dirty="0" smtClean="0"/>
              <a:t>coastal flooding </a:t>
            </a:r>
            <a:r>
              <a:rPr lang="en-US" sz="2000" b="1" dirty="0"/>
              <a:t>events are high</a:t>
            </a:r>
            <a:r>
              <a:rPr lang="en-US" sz="2000" dirty="0"/>
              <a:t>, in part because of the </a:t>
            </a:r>
            <a:r>
              <a:rPr lang="en-US" sz="2000" b="1" dirty="0"/>
              <a:t>high value of coastal investments</a:t>
            </a:r>
            <a:r>
              <a:rPr lang="en-US" sz="2000" dirty="0"/>
              <a:t>, much of it knowingly constructed in areas of </a:t>
            </a:r>
            <a:r>
              <a:rPr lang="en-US" sz="2000" b="1" dirty="0"/>
              <a:t>high vulnerability</a:t>
            </a:r>
            <a:r>
              <a:rPr lang="en-US" sz="2000" dirty="0" smtClean="0"/>
              <a:t>.</a:t>
            </a:r>
            <a:endParaRPr lang="el-GR" sz="2000" dirty="0">
              <a:solidFill>
                <a:srgbClr val="595959"/>
              </a:solidFill>
            </a:endParaRPr>
          </a:p>
        </p:txBody>
      </p:sp>
    </p:spTree>
    <p:extLst>
      <p:ext uri="{BB962C8B-B14F-4D97-AF65-F5344CB8AC3E}">
        <p14:creationId xmlns:p14="http://schemas.microsoft.com/office/powerpoint/2010/main" val="20592415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5" name="Picture 4" descr="Screen Shot 2019-02-25 at 10.29.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404664"/>
            <a:ext cx="7128792" cy="3911242"/>
          </a:xfrm>
          <a:prstGeom prst="rect">
            <a:avLst/>
          </a:prstGeom>
        </p:spPr>
      </p:pic>
      <p:sp>
        <p:nvSpPr>
          <p:cNvPr id="6" name="Rectangle 5"/>
          <p:cNvSpPr/>
          <p:nvPr/>
        </p:nvSpPr>
        <p:spPr>
          <a:xfrm>
            <a:off x="0" y="4293096"/>
            <a:ext cx="8928992" cy="1631216"/>
          </a:xfrm>
          <a:prstGeom prst="rect">
            <a:avLst/>
          </a:prstGeom>
        </p:spPr>
        <p:txBody>
          <a:bodyPr wrap="square">
            <a:spAutoFit/>
          </a:bodyPr>
          <a:lstStyle/>
          <a:p>
            <a:r>
              <a:rPr lang="en-US" sz="2000" u="sng" dirty="0"/>
              <a:t>P</a:t>
            </a:r>
            <a:r>
              <a:rPr lang="en-US" sz="2000" u="sng" dirty="0" smtClean="0"/>
              <a:t>robability </a:t>
            </a:r>
            <a:r>
              <a:rPr lang="en-US" sz="2000" u="sng" dirty="0"/>
              <a:t>density </a:t>
            </a:r>
            <a:r>
              <a:rPr lang="en-US" sz="2000" u="sng" dirty="0" smtClean="0"/>
              <a:t>function</a:t>
            </a:r>
            <a:r>
              <a:rPr lang="en-US" sz="2000" dirty="0" smtClean="0"/>
              <a:t>: likelihood </a:t>
            </a:r>
            <a:r>
              <a:rPr lang="en-US" sz="2000" dirty="0"/>
              <a:t>of specified events resulting from a given temperature distribution and its changes. </a:t>
            </a:r>
            <a:endParaRPr lang="en-US" sz="2000" dirty="0" smtClean="0"/>
          </a:p>
          <a:p>
            <a:r>
              <a:rPr lang="en-US" sz="2000" dirty="0" smtClean="0"/>
              <a:t>Events </a:t>
            </a:r>
            <a:r>
              <a:rPr lang="en-US" sz="2000" dirty="0"/>
              <a:t>that fall near the center (events occurring in a mid-range temperature state) are most likely, and events that occur in lower and upper temperature extremes have smaller </a:t>
            </a:r>
            <a:r>
              <a:rPr lang="en-US" sz="2000" dirty="0" smtClean="0"/>
              <a:t>probability</a:t>
            </a:r>
            <a:endParaRPr lang="el-GR" sz="2000" dirty="0"/>
          </a:p>
        </p:txBody>
      </p:sp>
    </p:spTree>
    <p:extLst>
      <p:ext uri="{BB962C8B-B14F-4D97-AF65-F5344CB8AC3E}">
        <p14:creationId xmlns:p14="http://schemas.microsoft.com/office/powerpoint/2010/main" val="2351584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5" name="Picture 4" descr="Screen Shot 2019-02-25 at 10.29.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404664"/>
            <a:ext cx="7128792" cy="3911242"/>
          </a:xfrm>
          <a:prstGeom prst="rect">
            <a:avLst/>
          </a:prstGeom>
        </p:spPr>
      </p:pic>
      <p:sp>
        <p:nvSpPr>
          <p:cNvPr id="6" name="Rectangle 5"/>
          <p:cNvSpPr/>
          <p:nvPr/>
        </p:nvSpPr>
        <p:spPr>
          <a:xfrm>
            <a:off x="0" y="4293096"/>
            <a:ext cx="8928992" cy="1631216"/>
          </a:xfrm>
          <a:prstGeom prst="rect">
            <a:avLst/>
          </a:prstGeom>
        </p:spPr>
        <p:txBody>
          <a:bodyPr wrap="square">
            <a:spAutoFit/>
          </a:bodyPr>
          <a:lstStyle/>
          <a:p>
            <a:r>
              <a:rPr lang="en-US" sz="2000" dirty="0" smtClean="0"/>
              <a:t>Climate </a:t>
            </a:r>
            <a:r>
              <a:rPr lang="en-US" sz="2000" dirty="0"/>
              <a:t>change could have different effects on the probability of extreme values of the </a:t>
            </a:r>
            <a:r>
              <a:rPr lang="en-US" sz="2000" dirty="0" smtClean="0"/>
              <a:t>distribution: </a:t>
            </a:r>
          </a:p>
          <a:p>
            <a:r>
              <a:rPr lang="en-US" sz="2000" dirty="0" smtClean="0"/>
              <a:t>a </a:t>
            </a:r>
            <a:r>
              <a:rPr lang="en-US" sz="2000" dirty="0"/>
              <a:t>simple shift of the entire distribution toward a warmer climate could lead to fewer cold weather and extreme cold weather events and more hot weather and extreme hot weather events. </a:t>
            </a:r>
            <a:endParaRPr lang="el-GR" sz="2000" dirty="0"/>
          </a:p>
        </p:txBody>
      </p:sp>
    </p:spTree>
    <p:extLst>
      <p:ext uri="{BB962C8B-B14F-4D97-AF65-F5344CB8AC3E}">
        <p14:creationId xmlns:p14="http://schemas.microsoft.com/office/powerpoint/2010/main" val="23945418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251520" y="4653136"/>
            <a:ext cx="8640960" cy="1015663"/>
          </a:xfrm>
          <a:prstGeom prst="rect">
            <a:avLst/>
          </a:prstGeom>
        </p:spPr>
        <p:txBody>
          <a:bodyPr wrap="square">
            <a:spAutoFit/>
          </a:bodyPr>
          <a:lstStyle/>
          <a:p>
            <a:r>
              <a:rPr lang="en-US" sz="2000" dirty="0"/>
              <a:t>increased temperature variability without a shift in the mean could lead to more extreme cold and heat events, with lower probability of mid-range temperature events</a:t>
            </a:r>
            <a:endParaRPr lang="el-GR" sz="2000" dirty="0"/>
          </a:p>
        </p:txBody>
      </p:sp>
      <p:pic>
        <p:nvPicPr>
          <p:cNvPr id="3" name="Picture 2" descr="Screen Shot 2019-02-25 at 10.3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1" y="476672"/>
            <a:ext cx="7659617" cy="4104456"/>
          </a:xfrm>
          <a:prstGeom prst="rect">
            <a:avLst/>
          </a:prstGeom>
        </p:spPr>
      </p:pic>
    </p:spTree>
    <p:extLst>
      <p:ext uri="{BB962C8B-B14F-4D97-AF65-F5344CB8AC3E}">
        <p14:creationId xmlns:p14="http://schemas.microsoft.com/office/powerpoint/2010/main" val="2661054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4" name="Picture 3" descr="Screen Shot 2019-02-25 at 10.3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04663"/>
            <a:ext cx="7200800" cy="4427911"/>
          </a:xfrm>
          <a:prstGeom prst="rect">
            <a:avLst/>
          </a:prstGeom>
        </p:spPr>
      </p:pic>
      <p:sp>
        <p:nvSpPr>
          <p:cNvPr id="5" name="Rectangle 4"/>
          <p:cNvSpPr/>
          <p:nvPr/>
        </p:nvSpPr>
        <p:spPr>
          <a:xfrm>
            <a:off x="323528" y="4819227"/>
            <a:ext cx="8496944" cy="1323439"/>
          </a:xfrm>
          <a:prstGeom prst="rect">
            <a:avLst/>
          </a:prstGeom>
        </p:spPr>
        <p:txBody>
          <a:bodyPr wrap="square">
            <a:spAutoFit/>
          </a:bodyPr>
          <a:lstStyle/>
          <a:p>
            <a:r>
              <a:rPr lang="en-US" sz="2000" dirty="0"/>
              <a:t>an altered shape of the temperature distribution could result in no change in the mean but differing likelihoods in extreme events on both ends of the temperature spectrum (in this example, a change in asymmetry toward the hotter part of the distribution). </a:t>
            </a:r>
            <a:r>
              <a:rPr lang="en-US" sz="2000" dirty="0" smtClean="0"/>
              <a:t>IPCC 2012</a:t>
            </a:r>
            <a:endParaRPr lang="el-GR" sz="2000" dirty="0"/>
          </a:p>
        </p:txBody>
      </p:sp>
    </p:spTree>
    <p:extLst>
      <p:ext uri="{BB962C8B-B14F-4D97-AF65-F5344CB8AC3E}">
        <p14:creationId xmlns:p14="http://schemas.microsoft.com/office/powerpoint/2010/main" val="38051049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3" name="Picture 2" descr="Screen Shot 2019-02-26 at 4.4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7946132" cy="6549300"/>
          </a:xfrm>
          <a:prstGeom prst="rect">
            <a:avLst/>
          </a:prstGeom>
        </p:spPr>
      </p:pic>
      <p:sp>
        <p:nvSpPr>
          <p:cNvPr id="6" name="Rectangle 5"/>
          <p:cNvSpPr/>
          <p:nvPr/>
        </p:nvSpPr>
        <p:spPr>
          <a:xfrm>
            <a:off x="7712744" y="4581128"/>
            <a:ext cx="1403648" cy="2062103"/>
          </a:xfrm>
          <a:prstGeom prst="rect">
            <a:avLst/>
          </a:prstGeom>
        </p:spPr>
        <p:txBody>
          <a:bodyPr wrap="square">
            <a:spAutoFit/>
          </a:bodyPr>
          <a:lstStyle/>
          <a:p>
            <a:r>
              <a:rPr lang="en-US" sz="1600" i="1" dirty="0"/>
              <a:t>Attribution of Extreme Weather Events in the Context of Climate </a:t>
            </a:r>
            <a:r>
              <a:rPr lang="en-US" sz="1600" i="1" dirty="0" smtClean="0"/>
              <a:t>Change (2016)</a:t>
            </a:r>
            <a:r>
              <a:rPr lang="en-US" sz="1600" dirty="0" smtClean="0"/>
              <a:t>. </a:t>
            </a:r>
            <a:endParaRPr lang="el-GR" sz="1600" dirty="0"/>
          </a:p>
        </p:txBody>
      </p:sp>
    </p:spTree>
    <p:extLst>
      <p:ext uri="{BB962C8B-B14F-4D97-AF65-F5344CB8AC3E}">
        <p14:creationId xmlns:p14="http://schemas.microsoft.com/office/powerpoint/2010/main" val="42153322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Screen Shot 2019-02-26 at 4.43.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68344" cy="6879600"/>
          </a:xfrm>
          <a:prstGeom prst="rect">
            <a:avLst/>
          </a:prstGeom>
        </p:spPr>
      </p:pic>
    </p:spTree>
    <p:extLst>
      <p:ext uri="{BB962C8B-B14F-4D97-AF65-F5344CB8AC3E}">
        <p14:creationId xmlns:p14="http://schemas.microsoft.com/office/powerpoint/2010/main" val="38088093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24 at 8.07.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60" y="620688"/>
            <a:ext cx="8539240" cy="6021411"/>
          </a:xfrm>
          <a:prstGeom prst="rect">
            <a:avLst/>
          </a:prstGeom>
        </p:spPr>
      </p:pic>
    </p:spTree>
    <p:extLst>
      <p:ext uri="{BB962C8B-B14F-4D97-AF65-F5344CB8AC3E}">
        <p14:creationId xmlns:p14="http://schemas.microsoft.com/office/powerpoint/2010/main" val="24441888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2"/>
          <p:cNvSpPr/>
          <p:nvPr/>
        </p:nvSpPr>
        <p:spPr>
          <a:xfrm>
            <a:off x="1259632" y="0"/>
            <a:ext cx="7920880" cy="652534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Screen Shot 2019-02-24 at 8.16.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0"/>
            <a:ext cx="9144000" cy="4934275"/>
          </a:xfrm>
          <a:prstGeom prst="rect">
            <a:avLst/>
          </a:prstGeom>
        </p:spPr>
      </p:pic>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39752" y="836712"/>
            <a:ext cx="446449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Lecture contents</a:t>
            </a:r>
          </a:p>
        </p:txBody>
      </p:sp>
      <p:sp>
        <p:nvSpPr>
          <p:cNvPr id="7" name="Title 1"/>
          <p:cNvSpPr txBox="1">
            <a:spLocks/>
          </p:cNvSpPr>
          <p:nvPr/>
        </p:nvSpPr>
        <p:spPr>
          <a:xfrm>
            <a:off x="2771800" y="1628800"/>
            <a:ext cx="5760640" cy="3168352"/>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spcBef>
                <a:spcPct val="0"/>
              </a:spcBef>
              <a:buFont typeface="Wingdings" pitchFamily="2" charset="2"/>
              <a:buChar char="Ø"/>
              <a:defRPr/>
            </a:pPr>
            <a:endParaRPr lang="en-US" sz="2000" dirty="0" smtClean="0"/>
          </a:p>
          <a:p>
            <a:pPr lvl="0">
              <a:spcBef>
                <a:spcPct val="0"/>
              </a:spcBef>
              <a:buFont typeface="Wingdings" pitchFamily="2" charset="2"/>
              <a:buChar char="Ø"/>
              <a:defRPr/>
            </a:pPr>
            <a:r>
              <a:rPr lang="en-US" sz="2000" dirty="0" smtClean="0"/>
              <a:t> Extreme Weather phenomena</a:t>
            </a:r>
          </a:p>
          <a:p>
            <a:pPr lvl="0">
              <a:spcBef>
                <a:spcPct val="0"/>
              </a:spcBef>
              <a:buFont typeface="Wingdings" pitchFamily="2" charset="2"/>
              <a:buChar char="Ø"/>
              <a:defRPr/>
            </a:pPr>
            <a:r>
              <a:rPr lang="en-US" sz="2000" dirty="0"/>
              <a:t> </a:t>
            </a:r>
            <a:r>
              <a:rPr lang="en-US" sz="2000" dirty="0" smtClean="0"/>
              <a:t>Weather monitoring</a:t>
            </a:r>
            <a:endParaRPr lang="el-GR" sz="2000" dirty="0" smtClean="0"/>
          </a:p>
          <a:p>
            <a:pPr lvl="0">
              <a:spcBef>
                <a:spcPct val="0"/>
              </a:spcBef>
              <a:buFont typeface="Wingdings" pitchFamily="2" charset="2"/>
              <a:buChar char="Ø"/>
              <a:defRPr/>
            </a:pPr>
            <a:r>
              <a:rPr lang="el-GR" sz="2000" dirty="0"/>
              <a:t> </a:t>
            </a:r>
            <a:r>
              <a:rPr lang="en-US" sz="2000" dirty="0" smtClean="0"/>
              <a:t>Introduction </a:t>
            </a:r>
            <a:r>
              <a:rPr lang="en-US" sz="2000" dirty="0"/>
              <a:t>to numerical weather prediction</a:t>
            </a:r>
            <a:endParaRPr lang="en-US" sz="2000" dirty="0" smtClean="0"/>
          </a:p>
          <a:p>
            <a:pPr lvl="0">
              <a:spcBef>
                <a:spcPct val="0"/>
              </a:spcBef>
              <a:buFont typeface="Wingdings" pitchFamily="2" charset="2"/>
              <a:buChar char="Ø"/>
              <a:defRPr/>
            </a:pPr>
            <a:r>
              <a:rPr lang="en-US" sz="2000" dirty="0"/>
              <a:t> </a:t>
            </a:r>
            <a:r>
              <a:rPr lang="en-US" sz="2000" dirty="0" smtClean="0"/>
              <a:t>Verification of weather forecasts</a:t>
            </a:r>
            <a:endParaRPr lang="en-US" sz="2000" dirty="0"/>
          </a:p>
          <a:p>
            <a:pPr lvl="0">
              <a:spcBef>
                <a:spcPct val="0"/>
              </a:spcBef>
              <a:defRPr/>
            </a:pP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
            </a:r>
            <a:br>
              <a:rPr kumimoji="0" lang="en-US" sz="2800" b="1" i="0" u="none" strike="noStrike" kern="1200" cap="none" spc="0" normalizeH="0" baseline="0" noProof="0" dirty="0" smtClean="0">
                <a:ln>
                  <a:noFill/>
                </a:ln>
                <a:solidFill>
                  <a:schemeClr val="tx1">
                    <a:tint val="75000"/>
                  </a:schemeClr>
                </a:solidFill>
                <a:effectLst/>
                <a:uLnTx/>
                <a:uFillTx/>
                <a:ea typeface="+mj-ea"/>
                <a:cs typeface="+mj-cs"/>
              </a:rPr>
            </a:b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
            </a:r>
            <a:br>
              <a:rPr kumimoji="0" lang="en-US" sz="2800" b="1" i="0" u="none" strike="noStrike" kern="1200" cap="none" spc="0" normalizeH="0" baseline="0" noProof="0" dirty="0" smtClean="0">
                <a:ln>
                  <a:noFill/>
                </a:ln>
                <a:solidFill>
                  <a:schemeClr val="tx1">
                    <a:tint val="75000"/>
                  </a:schemeClr>
                </a:solidFill>
                <a:effectLst/>
                <a:uLnTx/>
                <a:uFillTx/>
                <a:ea typeface="+mj-ea"/>
                <a:cs typeface="+mj-cs"/>
              </a:rPr>
            </a:b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7411715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Screen Shot 2019-02-24 at 8.41.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3278"/>
            <a:ext cx="9144000" cy="4853994"/>
          </a:xfrm>
          <a:prstGeom prst="rect">
            <a:avLst/>
          </a:prstGeom>
        </p:spPr>
      </p:pic>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Screen Shot 2019-02-24 at 8.4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9700"/>
            <a:ext cx="9144000" cy="4037846"/>
          </a:xfrm>
          <a:prstGeom prst="rect">
            <a:avLst/>
          </a:prstGeom>
        </p:spPr>
      </p:pic>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pic>
        <p:nvPicPr>
          <p:cNvPr id="2" name="Picture 1" descr="Screen Shot 2019-02-24 at 8.50.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
            <a:ext cx="7740352" cy="6636583"/>
          </a:xfrm>
          <a:prstGeom prst="rect">
            <a:avLst/>
          </a:prstGeom>
        </p:spPr>
      </p:pic>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2"/>
          <p:cNvSpPr/>
          <p:nvPr/>
        </p:nvSpPr>
        <p:spPr>
          <a:xfrm>
            <a:off x="4355972" y="3859401"/>
            <a:ext cx="3824224" cy="2016252"/>
          </a:xfrm>
          <a:prstGeom prst="rect">
            <a:avLst/>
          </a:prstGeom>
          <a:blipFill>
            <a:blip r:embed="rId2" cstate="print"/>
            <a:stretch>
              <a:fillRect/>
            </a:stretch>
          </a:blipFill>
        </p:spPr>
        <p:txBody>
          <a:bodyPr wrap="square" lIns="0" tIns="0" rIns="0" bIns="0" rtlCol="0"/>
          <a:lstStyle/>
          <a:p>
            <a:endParaRPr/>
          </a:p>
        </p:txBody>
      </p:sp>
      <p:sp>
        <p:nvSpPr>
          <p:cNvPr id="4" name="object 3"/>
          <p:cNvSpPr/>
          <p:nvPr/>
        </p:nvSpPr>
        <p:spPr>
          <a:xfrm>
            <a:off x="4355972" y="764704"/>
            <a:ext cx="3795903" cy="2518664"/>
          </a:xfrm>
          <a:prstGeom prst="rect">
            <a:avLst/>
          </a:prstGeom>
          <a:blipFill>
            <a:blip r:embed="rId3" cstate="print"/>
            <a:stretch>
              <a:fillRect/>
            </a:stretch>
          </a:blipFill>
        </p:spPr>
        <p:txBody>
          <a:bodyPr wrap="square" lIns="0" tIns="0" rIns="0" bIns="0" rtlCol="0"/>
          <a:lstStyle/>
          <a:p>
            <a:endParaRPr/>
          </a:p>
        </p:txBody>
      </p:sp>
      <p:sp>
        <p:nvSpPr>
          <p:cNvPr id="5" name="object 4"/>
          <p:cNvSpPr txBox="1"/>
          <p:nvPr/>
        </p:nvSpPr>
        <p:spPr>
          <a:xfrm>
            <a:off x="4444746" y="3305084"/>
            <a:ext cx="3308350" cy="513080"/>
          </a:xfrm>
          <a:prstGeom prst="rect">
            <a:avLst/>
          </a:prstGeom>
        </p:spPr>
        <p:txBody>
          <a:bodyPr vert="horz" wrap="square" lIns="0" tIns="12065" rIns="0" bIns="0" rtlCol="0">
            <a:spAutoFit/>
          </a:bodyPr>
          <a:lstStyle/>
          <a:p>
            <a:pPr marL="12700" marR="5080">
              <a:lnSpc>
                <a:spcPct val="100000"/>
              </a:lnSpc>
              <a:spcBef>
                <a:spcPts val="95"/>
              </a:spcBef>
            </a:pPr>
            <a:r>
              <a:rPr sz="1600" b="1" spc="-10" dirty="0">
                <a:solidFill>
                  <a:srgbClr val="C0504D"/>
                </a:solidFill>
                <a:latin typeface="Calibri"/>
                <a:cs typeface="Calibri"/>
              </a:rPr>
              <a:t>The October 2015 </a:t>
            </a:r>
            <a:r>
              <a:rPr sz="1600" b="1" spc="-5" dirty="0">
                <a:solidFill>
                  <a:srgbClr val="00AFEF"/>
                </a:solidFill>
                <a:latin typeface="Calibri"/>
                <a:cs typeface="Calibri"/>
              </a:rPr>
              <a:t>flash-floods </a:t>
            </a:r>
            <a:r>
              <a:rPr sz="1600" b="1" spc="-5" dirty="0">
                <a:solidFill>
                  <a:srgbClr val="C0504D"/>
                </a:solidFill>
                <a:latin typeface="Calibri"/>
                <a:cs typeface="Calibri"/>
              </a:rPr>
              <a:t>in South  </a:t>
            </a:r>
            <a:r>
              <a:rPr sz="1600" b="1" spc="-15" dirty="0">
                <a:solidFill>
                  <a:srgbClr val="C0504D"/>
                </a:solidFill>
                <a:latin typeface="Calibri"/>
                <a:cs typeface="Calibri"/>
              </a:rPr>
              <a:t>Eastern</a:t>
            </a:r>
            <a:r>
              <a:rPr sz="1600" b="1" spc="-5" dirty="0">
                <a:solidFill>
                  <a:srgbClr val="C0504D"/>
                </a:solidFill>
                <a:latin typeface="Calibri"/>
                <a:cs typeface="Calibri"/>
              </a:rPr>
              <a:t> </a:t>
            </a:r>
            <a:r>
              <a:rPr sz="1600" b="1" spc="-10" dirty="0">
                <a:solidFill>
                  <a:srgbClr val="C0504D"/>
                </a:solidFill>
                <a:latin typeface="Calibri"/>
                <a:cs typeface="Calibri"/>
              </a:rPr>
              <a:t>France</a:t>
            </a:r>
            <a:endParaRPr sz="1600">
              <a:latin typeface="Calibri"/>
              <a:cs typeface="Calibri"/>
            </a:endParaRPr>
          </a:p>
        </p:txBody>
      </p:sp>
      <p:sp>
        <p:nvSpPr>
          <p:cNvPr id="6" name="object 5"/>
          <p:cNvSpPr/>
          <p:nvPr/>
        </p:nvSpPr>
        <p:spPr>
          <a:xfrm>
            <a:off x="649414" y="3868164"/>
            <a:ext cx="3346577" cy="2007489"/>
          </a:xfrm>
          <a:prstGeom prst="rect">
            <a:avLst/>
          </a:prstGeom>
          <a:blipFill>
            <a:blip r:embed="rId4" cstate="print"/>
            <a:stretch>
              <a:fillRect/>
            </a:stretch>
          </a:blipFill>
        </p:spPr>
        <p:txBody>
          <a:bodyPr wrap="square" lIns="0" tIns="0" rIns="0" bIns="0" rtlCol="0"/>
          <a:lstStyle/>
          <a:p>
            <a:endParaRPr/>
          </a:p>
        </p:txBody>
      </p:sp>
      <p:sp>
        <p:nvSpPr>
          <p:cNvPr id="8" name="object 6"/>
          <p:cNvSpPr txBox="1"/>
          <p:nvPr/>
        </p:nvSpPr>
        <p:spPr>
          <a:xfrm>
            <a:off x="728268" y="5862687"/>
            <a:ext cx="2995930" cy="756920"/>
          </a:xfrm>
          <a:prstGeom prst="rect">
            <a:avLst/>
          </a:prstGeom>
        </p:spPr>
        <p:txBody>
          <a:bodyPr vert="horz" wrap="square" lIns="0" tIns="12065" rIns="0" bIns="0" rtlCol="0">
            <a:spAutoFit/>
          </a:bodyPr>
          <a:lstStyle/>
          <a:p>
            <a:pPr marL="12700" marR="5080">
              <a:lnSpc>
                <a:spcPct val="100000"/>
              </a:lnSpc>
              <a:spcBef>
                <a:spcPts val="95"/>
              </a:spcBef>
            </a:pPr>
            <a:r>
              <a:rPr sz="1600" b="1" spc="-10" dirty="0">
                <a:solidFill>
                  <a:srgbClr val="C0504D"/>
                </a:solidFill>
                <a:latin typeface="Calibri"/>
                <a:cs typeface="Calibri"/>
              </a:rPr>
              <a:t>The November 2001 </a:t>
            </a:r>
            <a:r>
              <a:rPr sz="1600" b="1" spc="-10" dirty="0">
                <a:solidFill>
                  <a:srgbClr val="00AFEF"/>
                </a:solidFill>
                <a:latin typeface="Calibri"/>
                <a:cs typeface="Calibri"/>
              </a:rPr>
              <a:t>storm </a:t>
            </a:r>
            <a:r>
              <a:rPr sz="1600" b="1" spc="-5" dirty="0">
                <a:solidFill>
                  <a:srgbClr val="C0504D"/>
                </a:solidFill>
                <a:latin typeface="Calibri"/>
                <a:cs typeface="Calibri"/>
              </a:rPr>
              <a:t>in  </a:t>
            </a:r>
            <a:r>
              <a:rPr sz="1600" b="1" spc="-10" dirty="0">
                <a:solidFill>
                  <a:srgbClr val="C0504D"/>
                </a:solidFill>
                <a:latin typeface="Calibri"/>
                <a:cs typeface="Calibri"/>
              </a:rPr>
              <a:t>Mallorca, 22 </a:t>
            </a:r>
            <a:r>
              <a:rPr sz="1600" b="1" spc="-5" dirty="0">
                <a:solidFill>
                  <a:srgbClr val="C0504D"/>
                </a:solidFill>
                <a:latin typeface="Calibri"/>
                <a:cs typeface="Calibri"/>
              </a:rPr>
              <a:t>M€, </a:t>
            </a:r>
            <a:r>
              <a:rPr sz="1600" b="1" spc="-10" dirty="0">
                <a:solidFill>
                  <a:srgbClr val="C0504D"/>
                </a:solidFill>
                <a:latin typeface="Calibri"/>
                <a:cs typeface="Calibri"/>
              </a:rPr>
              <a:t>200,000 </a:t>
            </a:r>
            <a:r>
              <a:rPr sz="1600" b="1" spc="-15" dirty="0">
                <a:solidFill>
                  <a:srgbClr val="C0504D"/>
                </a:solidFill>
                <a:latin typeface="Calibri"/>
                <a:cs typeface="Calibri"/>
              </a:rPr>
              <a:t>uprooted  </a:t>
            </a:r>
            <a:r>
              <a:rPr sz="1600" b="1" spc="-10" dirty="0">
                <a:solidFill>
                  <a:srgbClr val="C0504D"/>
                </a:solidFill>
                <a:latin typeface="Calibri"/>
                <a:cs typeface="Calibri"/>
              </a:rPr>
              <a:t>trees, </a:t>
            </a:r>
            <a:r>
              <a:rPr sz="1600" b="1" spc="-5" dirty="0">
                <a:solidFill>
                  <a:srgbClr val="C0504D"/>
                </a:solidFill>
                <a:latin typeface="Calibri"/>
                <a:cs typeface="Calibri"/>
              </a:rPr>
              <a:t>4 dead, </a:t>
            </a:r>
            <a:r>
              <a:rPr sz="1600" b="1" spc="-10" dirty="0">
                <a:solidFill>
                  <a:srgbClr val="C0504D"/>
                </a:solidFill>
                <a:latin typeface="Calibri"/>
                <a:cs typeface="Calibri"/>
              </a:rPr>
              <a:t>wind speed</a:t>
            </a:r>
            <a:r>
              <a:rPr sz="1600" b="1" dirty="0">
                <a:solidFill>
                  <a:srgbClr val="C0504D"/>
                </a:solidFill>
                <a:latin typeface="Calibri"/>
                <a:cs typeface="Calibri"/>
              </a:rPr>
              <a:t> </a:t>
            </a:r>
            <a:r>
              <a:rPr sz="1600" b="1" spc="-5" dirty="0">
                <a:solidFill>
                  <a:srgbClr val="C0504D"/>
                </a:solidFill>
                <a:latin typeface="Calibri"/>
                <a:cs typeface="Calibri"/>
              </a:rPr>
              <a:t>150km/h</a:t>
            </a:r>
            <a:endParaRPr sz="1600">
              <a:latin typeface="Calibri"/>
              <a:cs typeface="Calibri"/>
            </a:endParaRPr>
          </a:p>
        </p:txBody>
      </p:sp>
      <p:sp>
        <p:nvSpPr>
          <p:cNvPr id="9" name="object 7"/>
          <p:cNvSpPr/>
          <p:nvPr/>
        </p:nvSpPr>
        <p:spPr>
          <a:xfrm>
            <a:off x="627329" y="764704"/>
            <a:ext cx="3346577" cy="2518664"/>
          </a:xfrm>
          <a:prstGeom prst="rect">
            <a:avLst/>
          </a:prstGeom>
          <a:blipFill>
            <a:blip r:embed="rId5" cstate="print"/>
            <a:stretch>
              <a:fillRect/>
            </a:stretch>
          </a:blipFill>
        </p:spPr>
        <p:txBody>
          <a:bodyPr wrap="square" lIns="0" tIns="0" rIns="0" bIns="0" rtlCol="0"/>
          <a:lstStyle/>
          <a:p>
            <a:endParaRPr/>
          </a:p>
        </p:txBody>
      </p:sp>
      <p:sp>
        <p:nvSpPr>
          <p:cNvPr id="10" name="object 8"/>
          <p:cNvSpPr txBox="1"/>
          <p:nvPr/>
        </p:nvSpPr>
        <p:spPr>
          <a:xfrm>
            <a:off x="730097" y="3305084"/>
            <a:ext cx="2470785" cy="513080"/>
          </a:xfrm>
          <a:prstGeom prst="rect">
            <a:avLst/>
          </a:prstGeom>
        </p:spPr>
        <p:txBody>
          <a:bodyPr vert="horz" wrap="square" lIns="0" tIns="12065" rIns="0" bIns="0" rtlCol="0">
            <a:spAutoFit/>
          </a:bodyPr>
          <a:lstStyle/>
          <a:p>
            <a:pPr marL="12700" marR="5080">
              <a:lnSpc>
                <a:spcPct val="100000"/>
              </a:lnSpc>
              <a:spcBef>
                <a:spcPts val="95"/>
              </a:spcBef>
            </a:pPr>
            <a:r>
              <a:rPr sz="1600" b="1" spc="-10" dirty="0">
                <a:solidFill>
                  <a:srgbClr val="C0504D"/>
                </a:solidFill>
                <a:latin typeface="Calibri"/>
                <a:cs typeface="Calibri"/>
              </a:rPr>
              <a:t>The June 2013 </a:t>
            </a:r>
            <a:r>
              <a:rPr sz="1600" b="1" spc="-5" dirty="0">
                <a:solidFill>
                  <a:srgbClr val="00AFEF"/>
                </a:solidFill>
                <a:latin typeface="Calibri"/>
                <a:cs typeface="Calibri"/>
              </a:rPr>
              <a:t>flash-floods </a:t>
            </a:r>
            <a:r>
              <a:rPr sz="1600" b="1" spc="-5" dirty="0">
                <a:solidFill>
                  <a:srgbClr val="C0504D"/>
                </a:solidFill>
                <a:latin typeface="Calibri"/>
                <a:cs typeface="Calibri"/>
              </a:rPr>
              <a:t>in  </a:t>
            </a:r>
            <a:r>
              <a:rPr sz="1600" b="1" spc="-10" dirty="0">
                <a:solidFill>
                  <a:srgbClr val="C0504D"/>
                </a:solidFill>
                <a:latin typeface="Calibri"/>
                <a:cs typeface="Calibri"/>
              </a:rPr>
              <a:t>Barcelona, </a:t>
            </a:r>
            <a:r>
              <a:rPr sz="1600" b="1" spc="-5" dirty="0">
                <a:solidFill>
                  <a:srgbClr val="C0504D"/>
                </a:solidFill>
                <a:latin typeface="Calibri"/>
                <a:cs typeface="Calibri"/>
              </a:rPr>
              <a:t>23</a:t>
            </a:r>
            <a:r>
              <a:rPr sz="1600" b="1" spc="10" dirty="0">
                <a:solidFill>
                  <a:srgbClr val="C0504D"/>
                </a:solidFill>
                <a:latin typeface="Calibri"/>
                <a:cs typeface="Calibri"/>
              </a:rPr>
              <a:t> </a:t>
            </a:r>
            <a:r>
              <a:rPr sz="1600" b="1" spc="-5" dirty="0">
                <a:solidFill>
                  <a:srgbClr val="C0504D"/>
                </a:solidFill>
                <a:latin typeface="Calibri"/>
                <a:cs typeface="Calibri"/>
              </a:rPr>
              <a:t>M€</a:t>
            </a:r>
            <a:endParaRPr sz="1600">
              <a:latin typeface="Calibri"/>
              <a:cs typeface="Calibri"/>
            </a:endParaRPr>
          </a:p>
        </p:txBody>
      </p:sp>
      <p:sp>
        <p:nvSpPr>
          <p:cNvPr id="11" name="object 9"/>
          <p:cNvSpPr txBox="1"/>
          <p:nvPr/>
        </p:nvSpPr>
        <p:spPr>
          <a:xfrm>
            <a:off x="4435602" y="5898044"/>
            <a:ext cx="3597910" cy="756920"/>
          </a:xfrm>
          <a:prstGeom prst="rect">
            <a:avLst/>
          </a:prstGeom>
        </p:spPr>
        <p:txBody>
          <a:bodyPr vert="horz" wrap="square" lIns="0" tIns="12065" rIns="0" bIns="0" rtlCol="0">
            <a:spAutoFit/>
          </a:bodyPr>
          <a:lstStyle/>
          <a:p>
            <a:pPr marL="12700" marR="5080">
              <a:lnSpc>
                <a:spcPct val="100000"/>
              </a:lnSpc>
              <a:spcBef>
                <a:spcPts val="95"/>
              </a:spcBef>
            </a:pPr>
            <a:r>
              <a:rPr sz="1600" b="1" spc="-10" dirty="0">
                <a:solidFill>
                  <a:srgbClr val="C0504D"/>
                </a:solidFill>
                <a:latin typeface="Calibri"/>
                <a:cs typeface="Calibri"/>
              </a:rPr>
              <a:t>The </a:t>
            </a:r>
            <a:r>
              <a:rPr sz="1600" b="1" spc="-5" dirty="0">
                <a:solidFill>
                  <a:srgbClr val="C0504D"/>
                </a:solidFill>
                <a:latin typeface="Calibri"/>
                <a:cs typeface="Calibri"/>
              </a:rPr>
              <a:t>15 </a:t>
            </a:r>
            <a:r>
              <a:rPr sz="1600" b="1" spc="-10" dirty="0">
                <a:solidFill>
                  <a:srgbClr val="C0504D"/>
                </a:solidFill>
                <a:latin typeface="Calibri"/>
                <a:cs typeface="Calibri"/>
              </a:rPr>
              <a:t>November 2017 </a:t>
            </a:r>
            <a:r>
              <a:rPr sz="1600" b="1" spc="-5" dirty="0">
                <a:solidFill>
                  <a:srgbClr val="00AFEF"/>
                </a:solidFill>
                <a:latin typeface="Calibri"/>
                <a:cs typeface="Calibri"/>
              </a:rPr>
              <a:t>flash-flood &amp; </a:t>
            </a:r>
            <a:r>
              <a:rPr sz="1600" b="1" spc="-10" dirty="0">
                <a:solidFill>
                  <a:srgbClr val="00AFEF"/>
                </a:solidFill>
                <a:latin typeface="Calibri"/>
                <a:cs typeface="Calibri"/>
              </a:rPr>
              <a:t>mass  movement </a:t>
            </a:r>
            <a:r>
              <a:rPr sz="1600" b="1" spc="-5" dirty="0">
                <a:solidFill>
                  <a:srgbClr val="C0504D"/>
                </a:solidFill>
                <a:latin typeface="Calibri"/>
                <a:cs typeface="Calibri"/>
              </a:rPr>
              <a:t>in </a:t>
            </a:r>
            <a:r>
              <a:rPr sz="1600" b="1" spc="-70" dirty="0">
                <a:solidFill>
                  <a:srgbClr val="C0504D"/>
                </a:solidFill>
                <a:latin typeface="Calibri"/>
                <a:cs typeface="Calibri"/>
              </a:rPr>
              <a:t>W. </a:t>
            </a:r>
            <a:r>
              <a:rPr sz="1600" b="1" spc="-15" dirty="0">
                <a:solidFill>
                  <a:srgbClr val="C0504D"/>
                </a:solidFill>
                <a:latin typeface="Calibri"/>
                <a:cs typeface="Calibri"/>
              </a:rPr>
              <a:t>Attica, </a:t>
            </a:r>
            <a:r>
              <a:rPr sz="1600" b="1" spc="-10" dirty="0">
                <a:solidFill>
                  <a:srgbClr val="C0504D"/>
                </a:solidFill>
                <a:latin typeface="Calibri"/>
                <a:cs typeface="Calibri"/>
              </a:rPr>
              <a:t>24 </a:t>
            </a:r>
            <a:r>
              <a:rPr sz="1600" b="1" spc="-5" dirty="0">
                <a:solidFill>
                  <a:srgbClr val="C0504D"/>
                </a:solidFill>
                <a:latin typeface="Calibri"/>
                <a:cs typeface="Calibri"/>
              </a:rPr>
              <a:t>dead and  </a:t>
            </a:r>
            <a:r>
              <a:rPr sz="1600" b="1" spc="-10" dirty="0">
                <a:solidFill>
                  <a:srgbClr val="C0504D"/>
                </a:solidFill>
                <a:latin typeface="Calibri"/>
                <a:cs typeface="Calibri"/>
              </a:rPr>
              <a:t>considerable property</a:t>
            </a:r>
            <a:r>
              <a:rPr sz="1600" b="1" spc="65" dirty="0">
                <a:solidFill>
                  <a:srgbClr val="C0504D"/>
                </a:solidFill>
                <a:latin typeface="Calibri"/>
                <a:cs typeface="Calibri"/>
              </a:rPr>
              <a:t> </a:t>
            </a:r>
            <a:r>
              <a:rPr sz="1600" b="1" spc="-5" dirty="0">
                <a:solidFill>
                  <a:srgbClr val="C0504D"/>
                </a:solidFill>
                <a:latin typeface="Calibri"/>
                <a:cs typeface="Calibri"/>
              </a:rPr>
              <a:t>losses</a:t>
            </a:r>
            <a:endParaRPr sz="1600">
              <a:latin typeface="Calibri"/>
              <a:cs typeface="Calibri"/>
            </a:endParaRPr>
          </a:p>
        </p:txBody>
      </p:sp>
      <p:sp>
        <p:nvSpPr>
          <p:cNvPr id="12" name="object 16"/>
          <p:cNvSpPr txBox="1"/>
          <p:nvPr/>
        </p:nvSpPr>
        <p:spPr>
          <a:xfrm>
            <a:off x="5728047" y="332656"/>
            <a:ext cx="2732385" cy="444352"/>
          </a:xfrm>
          <a:prstGeom prst="rect">
            <a:avLst/>
          </a:prstGeom>
        </p:spPr>
        <p:txBody>
          <a:bodyPr vert="horz" wrap="square" lIns="0" tIns="13335" rIns="0" bIns="0" rtlCol="0">
            <a:spAutoFit/>
          </a:bodyPr>
          <a:lstStyle/>
          <a:p>
            <a:pPr marL="12700">
              <a:lnSpc>
                <a:spcPct val="100000"/>
              </a:lnSpc>
              <a:spcBef>
                <a:spcPts val="105"/>
              </a:spcBef>
            </a:pPr>
            <a:r>
              <a:rPr sz="2800" b="1" spc="-10" dirty="0" smtClean="0">
                <a:solidFill>
                  <a:srgbClr val="7F7F7F"/>
                </a:solidFill>
                <a:latin typeface="Calibri"/>
                <a:cs typeface="Calibri"/>
              </a:rPr>
              <a:t>Mediterranean</a:t>
            </a:r>
            <a:endParaRPr sz="2800" b="1" dirty="0">
              <a:solidFill>
                <a:srgbClr val="7F7F7F"/>
              </a:solidFill>
              <a:latin typeface="Calibri"/>
              <a:cs typeface="Calibri"/>
            </a:endParaRPr>
          </a:p>
        </p:txBody>
      </p:sp>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International Strategy for risk reduction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object 2"/>
          <p:cNvSpPr txBox="1"/>
          <p:nvPr/>
        </p:nvSpPr>
        <p:spPr>
          <a:xfrm>
            <a:off x="186334" y="1501520"/>
            <a:ext cx="8274098" cy="3331040"/>
          </a:xfrm>
          <a:prstGeom prst="rect">
            <a:avLst/>
          </a:prstGeom>
        </p:spPr>
        <p:txBody>
          <a:bodyPr vert="horz" wrap="square" lIns="0" tIns="13335" rIns="0" bIns="0" rtlCol="0">
            <a:spAutoFit/>
          </a:bodyPr>
          <a:lstStyle/>
          <a:p>
            <a:pPr marL="12700" marR="5080">
              <a:lnSpc>
                <a:spcPct val="100000"/>
              </a:lnSpc>
              <a:spcBef>
                <a:spcPts val="105"/>
              </a:spcBef>
            </a:pPr>
            <a:r>
              <a:rPr sz="2000" spc="-5" dirty="0">
                <a:solidFill>
                  <a:schemeClr val="tx1">
                    <a:lumMod val="65000"/>
                    <a:lumOff val="35000"/>
                  </a:schemeClr>
                </a:solidFill>
                <a:cs typeface="Calibri"/>
              </a:rPr>
              <a:t>The </a:t>
            </a:r>
            <a:r>
              <a:rPr sz="2000" b="1" dirty="0">
                <a:solidFill>
                  <a:schemeClr val="tx1">
                    <a:lumMod val="65000"/>
                    <a:lumOff val="35000"/>
                  </a:schemeClr>
                </a:solidFill>
                <a:cs typeface="Calibri"/>
              </a:rPr>
              <a:t>Sendai </a:t>
            </a:r>
            <a:r>
              <a:rPr sz="2000" b="1" spc="-10" dirty="0">
                <a:solidFill>
                  <a:schemeClr val="tx1">
                    <a:lumMod val="65000"/>
                    <a:lumOff val="35000"/>
                  </a:schemeClr>
                </a:solidFill>
                <a:cs typeface="Calibri"/>
              </a:rPr>
              <a:t>Framework </a:t>
            </a:r>
            <a:r>
              <a:rPr sz="2000" b="1" spc="-15" dirty="0">
                <a:solidFill>
                  <a:schemeClr val="tx1">
                    <a:lumMod val="65000"/>
                    <a:lumOff val="35000"/>
                  </a:schemeClr>
                </a:solidFill>
                <a:cs typeface="Calibri"/>
              </a:rPr>
              <a:t>for </a:t>
            </a:r>
            <a:r>
              <a:rPr sz="2000" b="1" spc="-10" dirty="0">
                <a:solidFill>
                  <a:schemeClr val="tx1">
                    <a:lumMod val="65000"/>
                    <a:lumOff val="35000"/>
                  </a:schemeClr>
                </a:solidFill>
                <a:cs typeface="Calibri"/>
              </a:rPr>
              <a:t>Disaster </a:t>
            </a:r>
            <a:r>
              <a:rPr sz="2000" b="1" dirty="0">
                <a:solidFill>
                  <a:schemeClr val="tx1">
                    <a:lumMod val="65000"/>
                    <a:lumOff val="35000"/>
                  </a:schemeClr>
                </a:solidFill>
                <a:cs typeface="Calibri"/>
              </a:rPr>
              <a:t>Risk  </a:t>
            </a:r>
            <a:r>
              <a:rPr sz="2000" b="1" spc="-5" dirty="0">
                <a:solidFill>
                  <a:schemeClr val="tx1">
                    <a:lumMod val="65000"/>
                    <a:lumOff val="35000"/>
                  </a:schemeClr>
                </a:solidFill>
                <a:cs typeface="Calibri"/>
              </a:rPr>
              <a:t>Reduction </a:t>
            </a:r>
            <a:r>
              <a:rPr sz="2000" b="1" dirty="0">
                <a:solidFill>
                  <a:schemeClr val="tx1">
                    <a:lumMod val="65000"/>
                    <a:lumOff val="35000"/>
                  </a:schemeClr>
                </a:solidFill>
                <a:cs typeface="Calibri"/>
              </a:rPr>
              <a:t>2015 – 2030 </a:t>
            </a:r>
            <a:r>
              <a:rPr sz="2000" spc="-5" dirty="0">
                <a:solidFill>
                  <a:schemeClr val="tx1">
                    <a:lumMod val="65000"/>
                    <a:lumOff val="35000"/>
                  </a:schemeClr>
                </a:solidFill>
                <a:cs typeface="Calibri"/>
              </a:rPr>
              <a:t>marks </a:t>
            </a:r>
            <a:r>
              <a:rPr sz="2000" dirty="0">
                <a:solidFill>
                  <a:schemeClr val="tx1">
                    <a:lumMod val="65000"/>
                    <a:lumOff val="35000"/>
                  </a:schemeClr>
                </a:solidFill>
                <a:cs typeface="Calibri"/>
              </a:rPr>
              <a:t>a crucial  </a:t>
            </a:r>
            <a:r>
              <a:rPr sz="2000" spc="-5" dirty="0">
                <a:solidFill>
                  <a:schemeClr val="tx1">
                    <a:lumMod val="65000"/>
                    <a:lumOff val="35000"/>
                  </a:schemeClr>
                </a:solidFill>
                <a:cs typeface="Calibri"/>
              </a:rPr>
              <a:t>shift </a:t>
            </a:r>
            <a:r>
              <a:rPr sz="2000" spc="-15" dirty="0" smtClean="0">
                <a:solidFill>
                  <a:schemeClr val="tx1">
                    <a:lumMod val="65000"/>
                    <a:lumOff val="35000"/>
                  </a:schemeClr>
                </a:solidFill>
                <a:cs typeface="Calibri"/>
              </a:rPr>
              <a:t>from</a:t>
            </a:r>
            <a:r>
              <a:rPr lang="el-GR" sz="2000" spc="-15" dirty="0" smtClean="0">
                <a:solidFill>
                  <a:schemeClr val="tx1">
                    <a:lumMod val="65000"/>
                    <a:lumOff val="35000"/>
                  </a:schemeClr>
                </a:solidFill>
                <a:cs typeface="Calibri"/>
              </a:rPr>
              <a:t> :</a:t>
            </a:r>
            <a:r>
              <a:rPr lang="x-none" sz="2000" dirty="0" smtClean="0">
                <a:solidFill>
                  <a:schemeClr val="tx1">
                    <a:lumMod val="65000"/>
                    <a:lumOff val="35000"/>
                  </a:schemeClr>
                </a:solidFill>
                <a:cs typeface="Calibri"/>
              </a:rPr>
              <a:t>	</a:t>
            </a:r>
            <a:r>
              <a:rPr sz="2000" dirty="0" smtClean="0">
                <a:solidFill>
                  <a:schemeClr val="tx1">
                    <a:lumMod val="65000"/>
                    <a:lumOff val="35000"/>
                  </a:schemeClr>
                </a:solidFill>
                <a:cs typeface="Calibri"/>
              </a:rPr>
              <a:t>managing </a:t>
            </a:r>
            <a:r>
              <a:rPr sz="2000" spc="-15" dirty="0">
                <a:solidFill>
                  <a:schemeClr val="tx1">
                    <a:lumMod val="65000"/>
                    <a:lumOff val="35000"/>
                  </a:schemeClr>
                </a:solidFill>
                <a:cs typeface="Calibri"/>
              </a:rPr>
              <a:t>disasters to  </a:t>
            </a:r>
            <a:endParaRPr lang="x-none" sz="2000" spc="-15" dirty="0" smtClean="0">
              <a:solidFill>
                <a:schemeClr val="tx1">
                  <a:lumMod val="65000"/>
                  <a:lumOff val="35000"/>
                </a:schemeClr>
              </a:solidFill>
              <a:cs typeface="Calibri"/>
            </a:endParaRPr>
          </a:p>
          <a:p>
            <a:pPr marL="12700" marR="5080">
              <a:lnSpc>
                <a:spcPct val="100000"/>
              </a:lnSpc>
              <a:spcBef>
                <a:spcPts val="105"/>
              </a:spcBef>
            </a:pPr>
            <a:r>
              <a:rPr lang="x-none" sz="2000" dirty="0" smtClean="0">
                <a:solidFill>
                  <a:schemeClr val="tx1">
                    <a:lumMod val="65000"/>
                    <a:lumOff val="35000"/>
                  </a:schemeClr>
                </a:solidFill>
                <a:cs typeface="Calibri"/>
              </a:rPr>
              <a:t>		</a:t>
            </a:r>
            <a:r>
              <a:rPr sz="2000" dirty="0" smtClean="0">
                <a:solidFill>
                  <a:schemeClr val="tx1">
                    <a:lumMod val="65000"/>
                    <a:lumOff val="35000"/>
                  </a:schemeClr>
                </a:solidFill>
                <a:cs typeface="Calibri"/>
              </a:rPr>
              <a:t>managing </a:t>
            </a:r>
            <a:r>
              <a:rPr sz="2000" dirty="0">
                <a:solidFill>
                  <a:schemeClr val="tx1">
                    <a:lumMod val="65000"/>
                    <a:lumOff val="35000"/>
                  </a:schemeClr>
                </a:solidFill>
                <a:cs typeface="Calibri"/>
              </a:rPr>
              <a:t>and </a:t>
            </a:r>
            <a:r>
              <a:rPr sz="2000" spc="-5" dirty="0">
                <a:solidFill>
                  <a:schemeClr val="tx1">
                    <a:lumMod val="65000"/>
                    <a:lumOff val="35000"/>
                  </a:schemeClr>
                </a:solidFill>
                <a:cs typeface="Calibri"/>
              </a:rPr>
              <a:t>reducing</a:t>
            </a:r>
            <a:r>
              <a:rPr sz="2000" spc="-35" dirty="0">
                <a:solidFill>
                  <a:schemeClr val="tx1">
                    <a:lumMod val="65000"/>
                    <a:lumOff val="35000"/>
                  </a:schemeClr>
                </a:solidFill>
                <a:cs typeface="Calibri"/>
              </a:rPr>
              <a:t> </a:t>
            </a:r>
            <a:r>
              <a:rPr sz="2000" spc="-5" dirty="0" smtClean="0">
                <a:solidFill>
                  <a:schemeClr val="tx1">
                    <a:lumMod val="65000"/>
                    <a:lumOff val="35000"/>
                  </a:schemeClr>
                </a:solidFill>
                <a:cs typeface="Calibri"/>
              </a:rPr>
              <a:t>risk</a:t>
            </a:r>
            <a:r>
              <a:rPr lang="x-none" sz="2000" dirty="0">
                <a:solidFill>
                  <a:schemeClr val="tx1">
                    <a:lumMod val="65000"/>
                    <a:lumOff val="35000"/>
                  </a:schemeClr>
                </a:solidFill>
                <a:cs typeface="Calibri"/>
              </a:rPr>
              <a:t> </a:t>
            </a:r>
            <a:r>
              <a:rPr sz="2000" dirty="0" smtClean="0">
                <a:solidFill>
                  <a:schemeClr val="tx1">
                    <a:lumMod val="65000"/>
                    <a:lumOff val="35000"/>
                  </a:schemeClr>
                </a:solidFill>
                <a:cs typeface="Calibri"/>
              </a:rPr>
              <a:t>and </a:t>
            </a:r>
            <a:r>
              <a:rPr sz="2000" spc="-10" dirty="0">
                <a:solidFill>
                  <a:schemeClr val="tx1">
                    <a:lumMod val="65000"/>
                    <a:lumOff val="35000"/>
                  </a:schemeClr>
                </a:solidFill>
                <a:cs typeface="Calibri"/>
              </a:rPr>
              <a:t>establishes</a:t>
            </a:r>
            <a:r>
              <a:rPr sz="2000" spc="25" dirty="0">
                <a:solidFill>
                  <a:schemeClr val="tx1">
                    <a:lumMod val="65000"/>
                    <a:lumOff val="35000"/>
                  </a:schemeClr>
                </a:solidFill>
                <a:cs typeface="Calibri"/>
              </a:rPr>
              <a:t> </a:t>
            </a:r>
            <a:r>
              <a:rPr sz="2000" b="1" spc="-5" dirty="0">
                <a:solidFill>
                  <a:schemeClr val="tx1">
                    <a:lumMod val="65000"/>
                    <a:lumOff val="35000"/>
                  </a:schemeClr>
                </a:solidFill>
                <a:cs typeface="Calibri"/>
              </a:rPr>
              <a:t>resilience-</a:t>
            </a:r>
            <a:r>
              <a:rPr sz="2000" b="1" spc="-5" dirty="0" smtClean="0">
                <a:solidFill>
                  <a:schemeClr val="tx1">
                    <a:lumMod val="65000"/>
                    <a:lumOff val="35000"/>
                  </a:schemeClr>
                </a:solidFill>
                <a:cs typeface="Calibri"/>
              </a:rPr>
              <a:t>building</a:t>
            </a:r>
            <a:endParaRPr lang="x-none" sz="2000" b="1" spc="-5" dirty="0" smtClean="0">
              <a:solidFill>
                <a:schemeClr val="tx1">
                  <a:lumMod val="65000"/>
                  <a:lumOff val="35000"/>
                </a:schemeClr>
              </a:solidFill>
              <a:cs typeface="Calibri"/>
            </a:endParaRPr>
          </a:p>
          <a:p>
            <a:pPr marL="12700" marR="5080">
              <a:lnSpc>
                <a:spcPct val="100000"/>
              </a:lnSpc>
              <a:spcBef>
                <a:spcPts val="105"/>
              </a:spcBef>
            </a:pPr>
            <a:endParaRPr lang="x-none" sz="2000" b="1" spc="-5" dirty="0">
              <a:solidFill>
                <a:schemeClr val="tx1">
                  <a:lumMod val="65000"/>
                  <a:lumOff val="35000"/>
                </a:schemeClr>
              </a:solidFill>
              <a:cs typeface="Calibri"/>
            </a:endParaRPr>
          </a:p>
          <a:p>
            <a:pPr marL="12700">
              <a:lnSpc>
                <a:spcPct val="100000"/>
              </a:lnSpc>
              <a:spcBef>
                <a:spcPts val="1295"/>
              </a:spcBef>
              <a:tabLst>
                <a:tab pos="355600" algn="l"/>
              </a:tabLst>
            </a:pPr>
            <a:r>
              <a:rPr lang="en-US" sz="2000" b="1" u="sng" spc="-5" dirty="0">
                <a:solidFill>
                  <a:schemeClr val="tx1">
                    <a:lumMod val="65000"/>
                    <a:lumOff val="35000"/>
                  </a:schemeClr>
                </a:solidFill>
                <a:cs typeface="Calibri"/>
              </a:rPr>
              <a:t>Priorities</a:t>
            </a:r>
            <a:endParaRPr lang="en-US" sz="2000" u="sng" dirty="0">
              <a:solidFill>
                <a:schemeClr val="tx1">
                  <a:lumMod val="65000"/>
                  <a:lumOff val="35000"/>
                </a:schemeClr>
              </a:solidFill>
              <a:cs typeface="Calibri"/>
            </a:endParaRPr>
          </a:p>
          <a:p>
            <a:pPr marL="12700">
              <a:lnSpc>
                <a:spcPct val="100000"/>
              </a:lnSpc>
              <a:spcBef>
                <a:spcPts val="1205"/>
              </a:spcBef>
              <a:tabLst>
                <a:tab pos="354965" algn="l"/>
              </a:tabLst>
            </a:pPr>
            <a:r>
              <a:rPr lang="en-US" sz="2000" dirty="0">
                <a:solidFill>
                  <a:schemeClr val="tx1">
                    <a:lumMod val="65000"/>
                    <a:lumOff val="35000"/>
                  </a:schemeClr>
                </a:solidFill>
                <a:cs typeface="Calibri"/>
              </a:rPr>
              <a:t>1.	</a:t>
            </a:r>
            <a:r>
              <a:rPr lang="en-US" sz="2000" spc="-5" dirty="0">
                <a:solidFill>
                  <a:schemeClr val="tx1">
                    <a:lumMod val="65000"/>
                    <a:lumOff val="35000"/>
                  </a:schemeClr>
                </a:solidFill>
                <a:cs typeface="Calibri"/>
              </a:rPr>
              <a:t>Understanding </a:t>
            </a:r>
            <a:r>
              <a:rPr lang="en-US" sz="2000" spc="-10" dirty="0">
                <a:solidFill>
                  <a:schemeClr val="tx1">
                    <a:lumMod val="65000"/>
                    <a:lumOff val="35000"/>
                  </a:schemeClr>
                </a:solidFill>
                <a:cs typeface="Calibri"/>
              </a:rPr>
              <a:t>disaster</a:t>
            </a:r>
            <a:r>
              <a:rPr lang="en-US" sz="2000" spc="-45" dirty="0">
                <a:solidFill>
                  <a:schemeClr val="tx1">
                    <a:lumMod val="65000"/>
                    <a:lumOff val="35000"/>
                  </a:schemeClr>
                </a:solidFill>
                <a:cs typeface="Calibri"/>
              </a:rPr>
              <a:t> </a:t>
            </a:r>
            <a:r>
              <a:rPr lang="en-US" sz="2000" spc="-5" dirty="0">
                <a:solidFill>
                  <a:schemeClr val="tx1">
                    <a:lumMod val="65000"/>
                    <a:lumOff val="35000"/>
                  </a:schemeClr>
                </a:solidFill>
                <a:cs typeface="Calibri"/>
              </a:rPr>
              <a:t>risk</a:t>
            </a:r>
          </a:p>
          <a:p>
            <a:pPr marL="381000" indent="-342900">
              <a:lnSpc>
                <a:spcPts val="1985"/>
              </a:lnSpc>
              <a:spcBef>
                <a:spcPts val="100"/>
              </a:spcBef>
              <a:buAutoNum type="arabicPeriod" startAt="2"/>
              <a:tabLst>
                <a:tab pos="380365" algn="l"/>
                <a:tab pos="381000" algn="l"/>
              </a:tabLst>
            </a:pPr>
            <a:r>
              <a:rPr lang="en-US" sz="2000" spc="-5" dirty="0">
                <a:solidFill>
                  <a:schemeClr val="tx1">
                    <a:lumMod val="65000"/>
                    <a:lumOff val="35000"/>
                  </a:schemeClr>
                </a:solidFill>
                <a:cs typeface="Calibri"/>
              </a:rPr>
              <a:t>Strengthening </a:t>
            </a:r>
            <a:r>
              <a:rPr lang="en-US" sz="2000" spc="-10" dirty="0">
                <a:solidFill>
                  <a:schemeClr val="tx1">
                    <a:lumMod val="65000"/>
                    <a:lumOff val="35000"/>
                  </a:schemeClr>
                </a:solidFill>
                <a:cs typeface="Calibri"/>
              </a:rPr>
              <a:t>disaster </a:t>
            </a:r>
            <a:r>
              <a:rPr lang="en-US" sz="2000" spc="-5" dirty="0">
                <a:solidFill>
                  <a:schemeClr val="tx1">
                    <a:lumMod val="65000"/>
                    <a:lumOff val="35000"/>
                  </a:schemeClr>
                </a:solidFill>
                <a:cs typeface="Calibri"/>
              </a:rPr>
              <a:t>risk governance </a:t>
            </a:r>
          </a:p>
          <a:p>
            <a:pPr marL="381000" indent="-342900">
              <a:lnSpc>
                <a:spcPts val="1985"/>
              </a:lnSpc>
              <a:spcBef>
                <a:spcPts val="100"/>
              </a:spcBef>
              <a:buFontTx/>
              <a:buAutoNum type="arabicPeriod" startAt="2"/>
              <a:tabLst>
                <a:tab pos="380365" algn="l"/>
                <a:tab pos="381000" algn="l"/>
              </a:tabLst>
            </a:pPr>
            <a:r>
              <a:rPr lang="en-US" sz="2000" spc="-10" dirty="0">
                <a:solidFill>
                  <a:schemeClr val="tx1">
                    <a:lumMod val="65000"/>
                    <a:lumOff val="35000"/>
                  </a:schemeClr>
                </a:solidFill>
                <a:cs typeface="Calibri"/>
              </a:rPr>
              <a:t>Investing </a:t>
            </a:r>
            <a:r>
              <a:rPr lang="en-US" sz="2000" dirty="0">
                <a:solidFill>
                  <a:schemeClr val="tx1">
                    <a:lumMod val="65000"/>
                    <a:lumOff val="35000"/>
                  </a:schemeClr>
                </a:solidFill>
                <a:cs typeface="Calibri"/>
              </a:rPr>
              <a:t>in </a:t>
            </a:r>
            <a:r>
              <a:rPr lang="en-US" sz="2000" spc="-5" dirty="0">
                <a:solidFill>
                  <a:schemeClr val="tx1">
                    <a:lumMod val="65000"/>
                    <a:lumOff val="35000"/>
                  </a:schemeClr>
                </a:solidFill>
                <a:cs typeface="Calibri"/>
              </a:rPr>
              <a:t>resilience</a:t>
            </a:r>
          </a:p>
          <a:p>
            <a:pPr marL="381000" indent="-342900">
              <a:lnSpc>
                <a:spcPts val="1985"/>
              </a:lnSpc>
              <a:spcBef>
                <a:spcPts val="100"/>
              </a:spcBef>
              <a:buFontTx/>
              <a:buAutoNum type="arabicPeriod" startAt="2"/>
              <a:tabLst>
                <a:tab pos="380365" algn="l"/>
                <a:tab pos="381000" algn="l"/>
              </a:tabLst>
            </a:pPr>
            <a:r>
              <a:rPr lang="en-US" sz="2000" dirty="0">
                <a:solidFill>
                  <a:schemeClr val="tx1">
                    <a:lumMod val="65000"/>
                    <a:lumOff val="35000"/>
                  </a:schemeClr>
                </a:solidFill>
                <a:cs typeface="Calibri"/>
              </a:rPr>
              <a:t>Enhancing </a:t>
            </a:r>
            <a:r>
              <a:rPr lang="en-US" sz="2000" spc="-10" dirty="0">
                <a:solidFill>
                  <a:schemeClr val="tx1">
                    <a:lumMod val="65000"/>
                    <a:lumOff val="35000"/>
                  </a:schemeClr>
                </a:solidFill>
                <a:cs typeface="Calibri"/>
              </a:rPr>
              <a:t>disaster </a:t>
            </a:r>
            <a:r>
              <a:rPr lang="en-US" sz="2000" b="1" spc="-10" dirty="0">
                <a:solidFill>
                  <a:schemeClr val="tx1">
                    <a:lumMod val="65000"/>
                    <a:lumOff val="35000"/>
                  </a:schemeClr>
                </a:solidFill>
                <a:cs typeface="Calibri"/>
              </a:rPr>
              <a:t>preparedness </a:t>
            </a:r>
            <a:r>
              <a:rPr lang="en-US" sz="2000" spc="-20" dirty="0">
                <a:solidFill>
                  <a:schemeClr val="tx1">
                    <a:lumMod val="65000"/>
                    <a:lumOff val="35000"/>
                  </a:schemeClr>
                </a:solidFill>
                <a:cs typeface="Calibri"/>
              </a:rPr>
              <a:t>for  </a:t>
            </a:r>
            <a:r>
              <a:rPr lang="en-US" sz="2000" spc="-15" dirty="0">
                <a:solidFill>
                  <a:schemeClr val="tx1">
                    <a:lumMod val="65000"/>
                    <a:lumOff val="35000"/>
                  </a:schemeClr>
                </a:solidFill>
                <a:cs typeface="Calibri"/>
              </a:rPr>
              <a:t>effective</a:t>
            </a:r>
            <a:r>
              <a:rPr lang="en-US" sz="2000" spc="10" dirty="0">
                <a:solidFill>
                  <a:schemeClr val="tx1">
                    <a:lumMod val="65000"/>
                    <a:lumOff val="35000"/>
                  </a:schemeClr>
                </a:solidFill>
                <a:cs typeface="Calibri"/>
              </a:rPr>
              <a:t> </a:t>
            </a:r>
            <a:r>
              <a:rPr lang="en-US" sz="2000" spc="-5" dirty="0">
                <a:solidFill>
                  <a:schemeClr val="tx1">
                    <a:lumMod val="65000"/>
                    <a:lumOff val="35000"/>
                  </a:schemeClr>
                </a:solidFill>
                <a:cs typeface="Calibri"/>
              </a:rPr>
              <a:t>response</a:t>
            </a:r>
            <a:endParaRPr lang="en-US" sz="2000" dirty="0">
              <a:solidFill>
                <a:schemeClr val="tx1">
                  <a:lumMod val="65000"/>
                  <a:lumOff val="35000"/>
                </a:schemeClr>
              </a:solidFill>
              <a:cs typeface="Calibri"/>
            </a:endParaRPr>
          </a:p>
          <a:p>
            <a:pPr marL="12700" marR="5080">
              <a:lnSpc>
                <a:spcPct val="100000"/>
              </a:lnSpc>
              <a:spcBef>
                <a:spcPts val="105"/>
              </a:spcBef>
            </a:pPr>
            <a:endParaRPr sz="2000" dirty="0">
              <a:solidFill>
                <a:schemeClr val="tx1">
                  <a:lumMod val="65000"/>
                  <a:lumOff val="35000"/>
                </a:schemeClr>
              </a:solidFill>
              <a:cs typeface="Calibri"/>
            </a:endParaRPr>
          </a:p>
        </p:txBody>
      </p:sp>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International Strategy for risk reduction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8" name="object 5"/>
          <p:cNvSpPr txBox="1"/>
          <p:nvPr/>
        </p:nvSpPr>
        <p:spPr>
          <a:xfrm>
            <a:off x="251520" y="1484784"/>
            <a:ext cx="8496944" cy="5259773"/>
          </a:xfrm>
          <a:prstGeom prst="rect">
            <a:avLst/>
          </a:prstGeom>
        </p:spPr>
        <p:txBody>
          <a:bodyPr vert="horz" wrap="square" lIns="0" tIns="13335" rIns="0" bIns="0" rtlCol="0">
            <a:spAutoFit/>
          </a:bodyPr>
          <a:lstStyle/>
          <a:p>
            <a:pPr marL="12700">
              <a:lnSpc>
                <a:spcPct val="100000"/>
              </a:lnSpc>
              <a:spcBef>
                <a:spcPts val="105"/>
              </a:spcBef>
              <a:tabLst>
                <a:tab pos="355600" algn="l"/>
              </a:tabLst>
            </a:pPr>
            <a:r>
              <a:rPr sz="2000" b="1" spc="-35" dirty="0" smtClean="0">
                <a:solidFill>
                  <a:srgbClr val="595959"/>
                </a:solidFill>
                <a:latin typeface="Calibri"/>
                <a:cs typeface="Calibri"/>
              </a:rPr>
              <a:t>Targets</a:t>
            </a:r>
            <a:r>
              <a:rPr lang="x-none" sz="2000" b="1" spc="-35" dirty="0" smtClean="0">
                <a:solidFill>
                  <a:srgbClr val="595959"/>
                </a:solidFill>
                <a:latin typeface="Calibri"/>
                <a:cs typeface="Calibri"/>
              </a:rPr>
              <a:t> are : </a:t>
            </a:r>
            <a:endParaRPr sz="2000" dirty="0">
              <a:solidFill>
                <a:srgbClr val="595959"/>
              </a:solidFill>
              <a:latin typeface="Calibri"/>
              <a:cs typeface="Calibri"/>
            </a:endParaRPr>
          </a:p>
          <a:p>
            <a:pPr marL="355600">
              <a:lnSpc>
                <a:spcPct val="100000"/>
              </a:lnSpc>
            </a:pPr>
            <a:r>
              <a:rPr sz="2000" b="1" spc="-10" dirty="0">
                <a:solidFill>
                  <a:srgbClr val="595959"/>
                </a:solidFill>
                <a:latin typeface="Calibri"/>
                <a:cs typeface="Calibri"/>
              </a:rPr>
              <a:t>reducing</a:t>
            </a:r>
            <a:endParaRPr sz="2000" dirty="0">
              <a:solidFill>
                <a:srgbClr val="595959"/>
              </a:solidFill>
              <a:latin typeface="Calibri"/>
              <a:cs typeface="Calibri"/>
            </a:endParaRPr>
          </a:p>
          <a:p>
            <a:pPr marL="355600" indent="-342900">
              <a:lnSpc>
                <a:spcPct val="100000"/>
              </a:lnSpc>
              <a:buAutoNum type="alphaLcParenBoth"/>
              <a:tabLst>
                <a:tab pos="355600" algn="l"/>
              </a:tabLst>
            </a:pPr>
            <a:r>
              <a:rPr sz="2000" dirty="0">
                <a:solidFill>
                  <a:srgbClr val="595959"/>
                </a:solidFill>
                <a:latin typeface="Calibri"/>
                <a:cs typeface="Calibri"/>
              </a:rPr>
              <a:t>the </a:t>
            </a:r>
            <a:r>
              <a:rPr sz="2000" spc="-5" dirty="0">
                <a:solidFill>
                  <a:srgbClr val="595959"/>
                </a:solidFill>
                <a:latin typeface="Calibri"/>
                <a:cs typeface="Calibri"/>
              </a:rPr>
              <a:t>loss of </a:t>
            </a:r>
            <a:r>
              <a:rPr sz="2000" spc="-10" dirty="0">
                <a:solidFill>
                  <a:srgbClr val="595959"/>
                </a:solidFill>
                <a:latin typeface="Calibri"/>
                <a:cs typeface="Calibri"/>
              </a:rPr>
              <a:t>lives</a:t>
            </a:r>
            <a:endParaRPr sz="2000" dirty="0">
              <a:solidFill>
                <a:srgbClr val="595959"/>
              </a:solidFill>
              <a:latin typeface="Calibri"/>
              <a:cs typeface="Calibri"/>
            </a:endParaRPr>
          </a:p>
          <a:p>
            <a:pPr marL="355600" indent="-342900">
              <a:lnSpc>
                <a:spcPct val="100000"/>
              </a:lnSpc>
              <a:buAutoNum type="alphaLcParenBoth"/>
              <a:tabLst>
                <a:tab pos="355600" algn="l"/>
              </a:tabLst>
            </a:pPr>
            <a:r>
              <a:rPr sz="2000" spc="-10" dirty="0">
                <a:solidFill>
                  <a:srgbClr val="595959"/>
                </a:solidFill>
                <a:latin typeface="Calibri"/>
                <a:cs typeface="Calibri"/>
              </a:rPr>
              <a:t>numbers </a:t>
            </a:r>
            <a:r>
              <a:rPr sz="2000" dirty="0">
                <a:solidFill>
                  <a:srgbClr val="595959"/>
                </a:solidFill>
                <a:latin typeface="Calibri"/>
                <a:cs typeface="Calibri"/>
              </a:rPr>
              <a:t>of </a:t>
            </a:r>
            <a:r>
              <a:rPr sz="2000" spc="-15" dirty="0">
                <a:solidFill>
                  <a:srgbClr val="595959"/>
                </a:solidFill>
                <a:latin typeface="Calibri"/>
                <a:cs typeface="Calibri"/>
              </a:rPr>
              <a:t>affected</a:t>
            </a:r>
            <a:r>
              <a:rPr sz="2000" spc="-10" dirty="0">
                <a:solidFill>
                  <a:srgbClr val="595959"/>
                </a:solidFill>
                <a:latin typeface="Calibri"/>
                <a:cs typeface="Calibri"/>
              </a:rPr>
              <a:t> </a:t>
            </a:r>
            <a:r>
              <a:rPr sz="2000" spc="-5" dirty="0">
                <a:solidFill>
                  <a:srgbClr val="595959"/>
                </a:solidFill>
                <a:latin typeface="Calibri"/>
                <a:cs typeface="Calibri"/>
              </a:rPr>
              <a:t>people</a:t>
            </a:r>
            <a:endParaRPr sz="2000" dirty="0">
              <a:solidFill>
                <a:srgbClr val="595959"/>
              </a:solidFill>
              <a:latin typeface="Calibri"/>
              <a:cs typeface="Calibri"/>
            </a:endParaRPr>
          </a:p>
          <a:p>
            <a:pPr marL="355600" indent="-342900">
              <a:lnSpc>
                <a:spcPct val="100000"/>
              </a:lnSpc>
              <a:buAutoNum type="alphaLcParenBoth"/>
              <a:tabLst>
                <a:tab pos="355600" algn="l"/>
              </a:tabLst>
            </a:pPr>
            <a:r>
              <a:rPr sz="2000" spc="-5" dirty="0">
                <a:solidFill>
                  <a:srgbClr val="595959"/>
                </a:solidFill>
                <a:latin typeface="Calibri"/>
                <a:cs typeface="Calibri"/>
              </a:rPr>
              <a:t>economic</a:t>
            </a:r>
            <a:r>
              <a:rPr sz="2000" spc="-20" dirty="0">
                <a:solidFill>
                  <a:srgbClr val="595959"/>
                </a:solidFill>
                <a:latin typeface="Calibri"/>
                <a:cs typeface="Calibri"/>
              </a:rPr>
              <a:t> </a:t>
            </a:r>
            <a:r>
              <a:rPr sz="2000" spc="-5" dirty="0">
                <a:solidFill>
                  <a:srgbClr val="595959"/>
                </a:solidFill>
                <a:latin typeface="Calibri"/>
                <a:cs typeface="Calibri"/>
              </a:rPr>
              <a:t>loss</a:t>
            </a:r>
            <a:endParaRPr sz="2000" dirty="0">
              <a:solidFill>
                <a:srgbClr val="595959"/>
              </a:solidFill>
              <a:latin typeface="Calibri"/>
              <a:cs typeface="Calibri"/>
            </a:endParaRPr>
          </a:p>
          <a:p>
            <a:pPr marL="355600" indent="-342900">
              <a:lnSpc>
                <a:spcPct val="100000"/>
              </a:lnSpc>
              <a:buAutoNum type="alphaLcParenBoth"/>
              <a:tabLst>
                <a:tab pos="355600" algn="l"/>
              </a:tabLst>
            </a:pPr>
            <a:r>
              <a:rPr sz="2000" spc="-5" dirty="0">
                <a:solidFill>
                  <a:srgbClr val="595959"/>
                </a:solidFill>
                <a:latin typeface="Calibri"/>
                <a:cs typeface="Calibri"/>
              </a:rPr>
              <a:t>damage </a:t>
            </a:r>
            <a:r>
              <a:rPr sz="2000" spc="-15" dirty="0">
                <a:solidFill>
                  <a:srgbClr val="595959"/>
                </a:solidFill>
                <a:latin typeface="Calibri"/>
                <a:cs typeface="Calibri"/>
              </a:rPr>
              <a:t>to </a:t>
            </a:r>
            <a:r>
              <a:rPr sz="2000" spc="-5" dirty="0">
                <a:solidFill>
                  <a:srgbClr val="595959"/>
                </a:solidFill>
                <a:latin typeface="Calibri"/>
                <a:cs typeface="Calibri"/>
              </a:rPr>
              <a:t>critical</a:t>
            </a:r>
            <a:r>
              <a:rPr sz="2000" spc="25" dirty="0">
                <a:solidFill>
                  <a:srgbClr val="595959"/>
                </a:solidFill>
                <a:latin typeface="Calibri"/>
                <a:cs typeface="Calibri"/>
              </a:rPr>
              <a:t> </a:t>
            </a:r>
            <a:r>
              <a:rPr sz="2000" spc="-10" dirty="0" smtClean="0">
                <a:solidFill>
                  <a:srgbClr val="595959"/>
                </a:solidFill>
                <a:latin typeface="Calibri"/>
                <a:cs typeface="Calibri"/>
              </a:rPr>
              <a:t>infrastructure</a:t>
            </a:r>
            <a:endParaRPr lang="x-none" sz="2000" spc="-10" dirty="0" smtClean="0">
              <a:solidFill>
                <a:srgbClr val="595959"/>
              </a:solidFill>
              <a:latin typeface="Calibri"/>
              <a:cs typeface="Calibri"/>
            </a:endParaRPr>
          </a:p>
          <a:p>
            <a:pPr marL="12700">
              <a:lnSpc>
                <a:spcPct val="100000"/>
              </a:lnSpc>
              <a:tabLst>
                <a:tab pos="355600" algn="l"/>
              </a:tabLst>
            </a:pPr>
            <a:endParaRPr sz="2000" dirty="0">
              <a:solidFill>
                <a:srgbClr val="595959"/>
              </a:solidFill>
              <a:latin typeface="Calibri"/>
              <a:cs typeface="Calibri"/>
            </a:endParaRPr>
          </a:p>
          <a:p>
            <a:pPr marL="355600">
              <a:lnSpc>
                <a:spcPct val="100000"/>
              </a:lnSpc>
            </a:pPr>
            <a:r>
              <a:rPr sz="2000" b="1" spc="-5" dirty="0">
                <a:solidFill>
                  <a:srgbClr val="595959"/>
                </a:solidFill>
                <a:latin typeface="Calibri"/>
                <a:cs typeface="Calibri"/>
              </a:rPr>
              <a:t>increasing </a:t>
            </a:r>
            <a:r>
              <a:rPr sz="2000" b="1" dirty="0">
                <a:solidFill>
                  <a:srgbClr val="595959"/>
                </a:solidFill>
                <a:latin typeface="Calibri"/>
                <a:cs typeface="Calibri"/>
              </a:rPr>
              <a:t>and</a:t>
            </a:r>
            <a:r>
              <a:rPr sz="2000" b="1" spc="-20" dirty="0">
                <a:solidFill>
                  <a:srgbClr val="595959"/>
                </a:solidFill>
                <a:latin typeface="Calibri"/>
                <a:cs typeface="Calibri"/>
              </a:rPr>
              <a:t> </a:t>
            </a:r>
            <a:r>
              <a:rPr sz="2000" b="1" spc="-5" dirty="0">
                <a:solidFill>
                  <a:srgbClr val="595959"/>
                </a:solidFill>
                <a:latin typeface="Calibri"/>
                <a:cs typeface="Calibri"/>
              </a:rPr>
              <a:t>improving</a:t>
            </a:r>
            <a:r>
              <a:rPr sz="2000" spc="-5" dirty="0">
                <a:solidFill>
                  <a:srgbClr val="595959"/>
                </a:solidFill>
                <a:latin typeface="Calibri"/>
                <a:cs typeface="Calibri"/>
              </a:rPr>
              <a:t>:</a:t>
            </a:r>
            <a:endParaRPr sz="2000" dirty="0">
              <a:solidFill>
                <a:srgbClr val="595959"/>
              </a:solidFill>
              <a:latin typeface="Calibri"/>
              <a:cs typeface="Calibri"/>
            </a:endParaRPr>
          </a:p>
          <a:p>
            <a:pPr marL="355600" indent="-342900">
              <a:lnSpc>
                <a:spcPct val="100000"/>
              </a:lnSpc>
              <a:spcBef>
                <a:spcPts val="5"/>
              </a:spcBef>
              <a:buAutoNum type="alphaLcParenBoth" startAt="5"/>
              <a:tabLst>
                <a:tab pos="355600" algn="l"/>
              </a:tabLst>
            </a:pPr>
            <a:r>
              <a:rPr sz="2000" spc="-5" dirty="0">
                <a:solidFill>
                  <a:srgbClr val="595959"/>
                </a:solidFill>
                <a:latin typeface="Calibri"/>
                <a:cs typeface="Calibri"/>
              </a:rPr>
              <a:t>national </a:t>
            </a:r>
            <a:r>
              <a:rPr sz="2000" dirty="0">
                <a:solidFill>
                  <a:srgbClr val="595959"/>
                </a:solidFill>
                <a:latin typeface="Calibri"/>
                <a:cs typeface="Calibri"/>
              </a:rPr>
              <a:t>and </a:t>
            </a:r>
            <a:r>
              <a:rPr sz="2000" spc="-5" dirty="0">
                <a:solidFill>
                  <a:srgbClr val="595959"/>
                </a:solidFill>
                <a:latin typeface="Calibri"/>
                <a:cs typeface="Calibri"/>
              </a:rPr>
              <a:t>local</a:t>
            </a:r>
            <a:r>
              <a:rPr sz="2000" spc="-15" dirty="0">
                <a:solidFill>
                  <a:srgbClr val="595959"/>
                </a:solidFill>
                <a:latin typeface="Calibri"/>
                <a:cs typeface="Calibri"/>
              </a:rPr>
              <a:t> strategies</a:t>
            </a:r>
            <a:endParaRPr sz="2000" dirty="0">
              <a:solidFill>
                <a:srgbClr val="595959"/>
              </a:solidFill>
              <a:latin typeface="Calibri"/>
              <a:cs typeface="Calibri"/>
            </a:endParaRPr>
          </a:p>
          <a:p>
            <a:pPr marL="355600" indent="-342900">
              <a:lnSpc>
                <a:spcPct val="100000"/>
              </a:lnSpc>
              <a:buAutoNum type="alphaLcParenBoth" startAt="5"/>
              <a:tabLst>
                <a:tab pos="355600" algn="l"/>
              </a:tabLst>
            </a:pPr>
            <a:r>
              <a:rPr sz="2000" spc="-5" dirty="0">
                <a:solidFill>
                  <a:srgbClr val="595959"/>
                </a:solidFill>
                <a:latin typeface="Calibri"/>
                <a:cs typeface="Calibri"/>
              </a:rPr>
              <a:t>international</a:t>
            </a:r>
            <a:r>
              <a:rPr sz="2000" spc="15" dirty="0">
                <a:solidFill>
                  <a:srgbClr val="595959"/>
                </a:solidFill>
                <a:latin typeface="Calibri"/>
                <a:cs typeface="Calibri"/>
              </a:rPr>
              <a:t> </a:t>
            </a:r>
            <a:r>
              <a:rPr sz="2000" spc="-10" dirty="0" smtClean="0">
                <a:solidFill>
                  <a:srgbClr val="595959"/>
                </a:solidFill>
                <a:latin typeface="Calibri"/>
                <a:cs typeface="Calibri"/>
              </a:rPr>
              <a:t>cooperation</a:t>
            </a:r>
            <a:endParaRPr lang="x-none" sz="2000" spc="-10" dirty="0" smtClean="0">
              <a:solidFill>
                <a:srgbClr val="595959"/>
              </a:solidFill>
              <a:latin typeface="Calibri"/>
              <a:cs typeface="Calibri"/>
            </a:endParaRPr>
          </a:p>
          <a:p>
            <a:pPr marL="355600" indent="-342900">
              <a:lnSpc>
                <a:spcPct val="100000"/>
              </a:lnSpc>
              <a:buAutoNum type="alphaLcParenBoth" startAt="5"/>
              <a:tabLst>
                <a:tab pos="355600" algn="l"/>
              </a:tabLst>
            </a:pPr>
            <a:r>
              <a:rPr lang="en-US" sz="2000" spc="-10" dirty="0" smtClean="0">
                <a:solidFill>
                  <a:srgbClr val="595959"/>
                </a:solidFill>
                <a:latin typeface="Calibri"/>
                <a:cs typeface="Calibri"/>
              </a:rPr>
              <a:t>A</a:t>
            </a:r>
            <a:r>
              <a:rPr lang="x-none" sz="2000" spc="-10" dirty="0" smtClean="0">
                <a:solidFill>
                  <a:srgbClr val="595959"/>
                </a:solidFill>
                <a:latin typeface="Calibri"/>
                <a:cs typeface="Calibri"/>
              </a:rPr>
              <a:t>ccess to early warning and risk assessment</a:t>
            </a:r>
          </a:p>
          <a:p>
            <a:pPr marL="355600" indent="-342900">
              <a:lnSpc>
                <a:spcPct val="100000"/>
              </a:lnSpc>
              <a:buAutoNum type="alphaLcParenBoth" startAt="5"/>
              <a:tabLst>
                <a:tab pos="355600" algn="l"/>
              </a:tabLst>
            </a:pPr>
            <a:endParaRPr lang="x-none" sz="2000" spc="-10" dirty="0">
              <a:solidFill>
                <a:srgbClr val="595959"/>
              </a:solidFill>
              <a:latin typeface="Calibri"/>
              <a:cs typeface="Calibri"/>
            </a:endParaRPr>
          </a:p>
          <a:p>
            <a:pPr marL="12700">
              <a:lnSpc>
                <a:spcPct val="100000"/>
              </a:lnSpc>
              <a:tabLst>
                <a:tab pos="355600" algn="l"/>
              </a:tabLst>
            </a:pPr>
            <a:r>
              <a:rPr lang="x-none" sz="2000" b="1" spc="-10" dirty="0" smtClean="0">
                <a:solidFill>
                  <a:srgbClr val="595959"/>
                </a:solidFill>
                <a:latin typeface="Calibri"/>
                <a:cs typeface="Calibri"/>
              </a:rPr>
              <a:t>Required conditions are:</a:t>
            </a:r>
          </a:p>
          <a:p>
            <a:pPr marL="355600" marR="5080" indent="-342900">
              <a:lnSpc>
                <a:spcPct val="100000"/>
              </a:lnSpc>
              <a:spcBef>
                <a:spcPts val="100"/>
              </a:spcBef>
              <a:buFont typeface="Wingdings"/>
              <a:buChar char=""/>
              <a:tabLst>
                <a:tab pos="354965" algn="l"/>
                <a:tab pos="355600" algn="l"/>
              </a:tabLst>
            </a:pPr>
            <a:r>
              <a:rPr lang="en-US" sz="2000" b="1" dirty="0" smtClean="0">
                <a:solidFill>
                  <a:srgbClr val="006FC0"/>
                </a:solidFill>
                <a:cs typeface="Calibri"/>
              </a:rPr>
              <a:t>access </a:t>
            </a:r>
            <a:r>
              <a:rPr lang="en-US" sz="2000" spc="-15" dirty="0">
                <a:cs typeface="Calibri"/>
              </a:rPr>
              <a:t>to </a:t>
            </a:r>
            <a:r>
              <a:rPr lang="en-US" sz="2000" spc="-5" dirty="0">
                <a:cs typeface="Calibri"/>
              </a:rPr>
              <a:t>risk </a:t>
            </a:r>
            <a:r>
              <a:rPr lang="en-US" sz="2000" spc="-10" dirty="0">
                <a:cs typeface="Calibri"/>
              </a:rPr>
              <a:t>information </a:t>
            </a:r>
            <a:r>
              <a:rPr lang="en-US" sz="2000" dirty="0">
                <a:cs typeface="Calibri"/>
              </a:rPr>
              <a:t>and  </a:t>
            </a:r>
            <a:r>
              <a:rPr lang="en-US" sz="2000" spc="-5" dirty="0">
                <a:cs typeface="Calibri"/>
              </a:rPr>
              <a:t>knowledge</a:t>
            </a:r>
            <a:endParaRPr lang="en-US" sz="2000" dirty="0">
              <a:cs typeface="Calibri"/>
            </a:endParaRPr>
          </a:p>
          <a:p>
            <a:pPr marL="355600" indent="-342900">
              <a:lnSpc>
                <a:spcPct val="100000"/>
              </a:lnSpc>
              <a:buFont typeface="Wingdings"/>
              <a:buChar char=""/>
              <a:tabLst>
                <a:tab pos="354965" algn="l"/>
                <a:tab pos="355600" algn="l"/>
              </a:tabLst>
            </a:pPr>
            <a:r>
              <a:rPr lang="en-US" sz="2000" dirty="0">
                <a:cs typeface="Calibri"/>
              </a:rPr>
              <a:t>an</a:t>
            </a:r>
            <a:r>
              <a:rPr lang="en-US" sz="2000" spc="-5" dirty="0">
                <a:cs typeface="Calibri"/>
              </a:rPr>
              <a:t> all-of-society</a:t>
            </a:r>
            <a:endParaRPr lang="en-US" sz="2000" dirty="0">
              <a:cs typeface="Calibri"/>
            </a:endParaRPr>
          </a:p>
          <a:p>
            <a:pPr marL="355600">
              <a:lnSpc>
                <a:spcPct val="100000"/>
              </a:lnSpc>
              <a:spcBef>
                <a:spcPts val="5"/>
              </a:spcBef>
            </a:pPr>
            <a:r>
              <a:rPr lang="en-US" sz="2000" b="1" spc="-5" dirty="0">
                <a:solidFill>
                  <a:srgbClr val="006FC0"/>
                </a:solidFill>
                <a:cs typeface="Calibri"/>
              </a:rPr>
              <a:t>engagement/partnership</a:t>
            </a:r>
            <a:endParaRPr lang="en-US" sz="2000" dirty="0">
              <a:cs typeface="Calibri"/>
            </a:endParaRPr>
          </a:p>
          <a:p>
            <a:pPr marL="355600" indent="-342900">
              <a:lnSpc>
                <a:spcPct val="100000"/>
              </a:lnSpc>
              <a:buAutoNum type="alphaLcParenBoth" startAt="5"/>
              <a:tabLst>
                <a:tab pos="355600" algn="l"/>
              </a:tabLst>
            </a:pPr>
            <a:endParaRPr sz="2000" dirty="0">
              <a:solidFill>
                <a:srgbClr val="595959"/>
              </a:solidFill>
              <a:latin typeface="Calibri"/>
              <a:cs typeface="Calibri"/>
            </a:endParaRPr>
          </a:p>
        </p:txBody>
      </p:sp>
    </p:spTree>
    <p:extLst>
      <p:ext uri="{BB962C8B-B14F-4D97-AF65-F5344CB8AC3E}">
        <p14:creationId xmlns:p14="http://schemas.microsoft.com/office/powerpoint/2010/main" val="29404768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5"/>
          <p:cNvSpPr txBox="1"/>
          <p:nvPr/>
        </p:nvSpPr>
        <p:spPr>
          <a:xfrm>
            <a:off x="323528" y="1391174"/>
            <a:ext cx="8640960" cy="4630114"/>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5600" algn="l"/>
              </a:tabLst>
            </a:pPr>
            <a:r>
              <a:rPr sz="2000" spc="-5" dirty="0">
                <a:solidFill>
                  <a:schemeClr val="tx1">
                    <a:lumMod val="65000"/>
                    <a:lumOff val="35000"/>
                  </a:schemeClr>
                </a:solidFill>
                <a:cs typeface="Calibri"/>
              </a:rPr>
              <a:t>Monitor </a:t>
            </a:r>
            <a:r>
              <a:rPr sz="2000" spc="-10" dirty="0">
                <a:solidFill>
                  <a:schemeClr val="tx1">
                    <a:lumMod val="65000"/>
                    <a:lumOff val="35000"/>
                  </a:schemeClr>
                </a:solidFill>
                <a:cs typeface="Calibri"/>
              </a:rPr>
              <a:t>weather-related </a:t>
            </a:r>
            <a:r>
              <a:rPr sz="2000" b="1" spc="-10" dirty="0">
                <a:solidFill>
                  <a:schemeClr val="tx1">
                    <a:lumMod val="65000"/>
                    <a:lumOff val="35000"/>
                  </a:schemeClr>
                </a:solidFill>
                <a:cs typeface="Calibri"/>
              </a:rPr>
              <a:t>hazards </a:t>
            </a:r>
            <a:r>
              <a:rPr sz="2000" dirty="0">
                <a:solidFill>
                  <a:schemeClr val="tx1">
                    <a:lumMod val="65000"/>
                    <a:lumOff val="35000"/>
                  </a:schemeClr>
                </a:solidFill>
                <a:cs typeface="Calibri"/>
              </a:rPr>
              <a:t>&amp; </a:t>
            </a:r>
            <a:r>
              <a:rPr sz="2000" spc="-10" dirty="0">
                <a:solidFill>
                  <a:schemeClr val="tx1">
                    <a:lumMod val="65000"/>
                    <a:lumOff val="35000"/>
                  </a:schemeClr>
                </a:solidFill>
                <a:cs typeface="Calibri"/>
              </a:rPr>
              <a:t>societal</a:t>
            </a:r>
            <a:r>
              <a:rPr sz="2000" spc="-50" dirty="0">
                <a:solidFill>
                  <a:schemeClr val="tx1">
                    <a:lumMod val="65000"/>
                    <a:lumOff val="35000"/>
                  </a:schemeClr>
                </a:solidFill>
                <a:cs typeface="Calibri"/>
              </a:rPr>
              <a:t> </a:t>
            </a:r>
            <a:r>
              <a:rPr sz="2000" b="1" dirty="0" smtClean="0">
                <a:solidFill>
                  <a:schemeClr val="tx1">
                    <a:lumMod val="65000"/>
                    <a:lumOff val="35000"/>
                  </a:schemeClr>
                </a:solidFill>
                <a:cs typeface="Calibri"/>
              </a:rPr>
              <a:t>impacts</a:t>
            </a:r>
            <a:endParaRPr sz="2000" dirty="0">
              <a:solidFill>
                <a:schemeClr val="tx1">
                  <a:lumMod val="65000"/>
                  <a:lumOff val="35000"/>
                </a:schemeClr>
              </a:solidFill>
              <a:cs typeface="Times New Roman"/>
            </a:endParaRPr>
          </a:p>
          <a:p>
            <a:pPr marL="355600" indent="-342900">
              <a:lnSpc>
                <a:spcPct val="100000"/>
              </a:lnSpc>
              <a:buFont typeface="Arial"/>
              <a:buChar char="•"/>
              <a:tabLst>
                <a:tab pos="355600" algn="l"/>
              </a:tabLst>
            </a:pPr>
            <a:r>
              <a:rPr sz="2000" spc="-10" dirty="0">
                <a:solidFill>
                  <a:schemeClr val="tx1">
                    <a:lumMod val="65000"/>
                    <a:lumOff val="35000"/>
                  </a:schemeClr>
                </a:solidFill>
                <a:cs typeface="Calibri"/>
              </a:rPr>
              <a:t>Define </a:t>
            </a:r>
            <a:r>
              <a:rPr sz="2000" dirty="0">
                <a:solidFill>
                  <a:schemeClr val="tx1">
                    <a:lumMod val="65000"/>
                    <a:lumOff val="35000"/>
                  </a:schemeClr>
                </a:solidFill>
                <a:cs typeface="Calibri"/>
              </a:rPr>
              <a:t>&amp; </a:t>
            </a:r>
            <a:r>
              <a:rPr sz="2000" spc="-10" dirty="0">
                <a:solidFill>
                  <a:schemeClr val="tx1">
                    <a:lumMod val="65000"/>
                    <a:lumOff val="35000"/>
                  </a:schemeClr>
                </a:solidFill>
                <a:cs typeface="Calibri"/>
              </a:rPr>
              <a:t>measure </a:t>
            </a:r>
            <a:r>
              <a:rPr sz="2000" b="1" spc="-15" dirty="0">
                <a:solidFill>
                  <a:schemeClr val="tx1">
                    <a:lumMod val="65000"/>
                    <a:lumOff val="35000"/>
                  </a:schemeClr>
                </a:solidFill>
                <a:cs typeface="Calibri"/>
              </a:rPr>
              <a:t>hazard parameters </a:t>
            </a:r>
            <a:r>
              <a:rPr sz="2000" dirty="0">
                <a:solidFill>
                  <a:schemeClr val="tx1">
                    <a:lumMod val="65000"/>
                    <a:lumOff val="35000"/>
                  </a:schemeClr>
                </a:solidFill>
                <a:cs typeface="Calibri"/>
              </a:rPr>
              <a:t>&amp; </a:t>
            </a:r>
            <a:r>
              <a:rPr sz="2000" b="1" dirty="0">
                <a:solidFill>
                  <a:schemeClr val="tx1">
                    <a:lumMod val="65000"/>
                    <a:lumOff val="35000"/>
                  </a:schemeClr>
                </a:solidFill>
                <a:cs typeface="Calibri"/>
              </a:rPr>
              <a:t>impact</a:t>
            </a:r>
            <a:r>
              <a:rPr sz="2000" b="1" spc="5" dirty="0">
                <a:solidFill>
                  <a:schemeClr val="tx1">
                    <a:lumMod val="65000"/>
                    <a:lumOff val="35000"/>
                  </a:schemeClr>
                </a:solidFill>
                <a:cs typeface="Calibri"/>
              </a:rPr>
              <a:t> </a:t>
            </a:r>
            <a:r>
              <a:rPr sz="2000" b="1" spc="-15" dirty="0" smtClean="0">
                <a:solidFill>
                  <a:schemeClr val="tx1">
                    <a:lumMod val="65000"/>
                    <a:lumOff val="35000"/>
                  </a:schemeClr>
                </a:solidFill>
                <a:cs typeface="Calibri"/>
              </a:rPr>
              <a:t>indicators</a:t>
            </a:r>
            <a:endParaRPr sz="2000" dirty="0">
              <a:solidFill>
                <a:schemeClr val="tx1">
                  <a:lumMod val="65000"/>
                  <a:lumOff val="35000"/>
                </a:schemeClr>
              </a:solidFill>
              <a:cs typeface="Times New Roman"/>
            </a:endParaRPr>
          </a:p>
          <a:p>
            <a:pPr marL="355600" indent="-342900">
              <a:lnSpc>
                <a:spcPct val="100000"/>
              </a:lnSpc>
              <a:buFont typeface="Arial"/>
              <a:buChar char="•"/>
              <a:tabLst>
                <a:tab pos="355600" algn="l"/>
              </a:tabLst>
            </a:pPr>
            <a:r>
              <a:rPr sz="2000" spc="-10" dirty="0">
                <a:solidFill>
                  <a:schemeClr val="tx1">
                    <a:lumMod val="65000"/>
                    <a:lumOff val="35000"/>
                  </a:schemeClr>
                </a:solidFill>
                <a:cs typeface="Calibri"/>
              </a:rPr>
              <a:t>Define </a:t>
            </a:r>
            <a:r>
              <a:rPr sz="2000" dirty="0">
                <a:solidFill>
                  <a:schemeClr val="tx1">
                    <a:lumMod val="65000"/>
                    <a:lumOff val="35000"/>
                  </a:schemeClr>
                </a:solidFill>
                <a:cs typeface="Calibri"/>
              </a:rPr>
              <a:t>&amp; </a:t>
            </a:r>
            <a:r>
              <a:rPr sz="2000" spc="-5" dirty="0">
                <a:solidFill>
                  <a:schemeClr val="tx1">
                    <a:lumMod val="65000"/>
                    <a:lumOff val="35000"/>
                  </a:schemeClr>
                </a:solidFill>
                <a:cs typeface="Calibri"/>
              </a:rPr>
              <a:t>measure</a:t>
            </a:r>
            <a:r>
              <a:rPr sz="2000" dirty="0">
                <a:solidFill>
                  <a:schemeClr val="tx1">
                    <a:lumMod val="65000"/>
                    <a:lumOff val="35000"/>
                  </a:schemeClr>
                </a:solidFill>
                <a:cs typeface="Calibri"/>
              </a:rPr>
              <a:t> </a:t>
            </a:r>
            <a:r>
              <a:rPr sz="2000" b="1" spc="-10" dirty="0">
                <a:solidFill>
                  <a:schemeClr val="tx1">
                    <a:lumMod val="65000"/>
                    <a:lumOff val="35000"/>
                  </a:schemeClr>
                </a:solidFill>
                <a:cs typeface="Calibri"/>
              </a:rPr>
              <a:t>vulnerability</a:t>
            </a:r>
            <a:r>
              <a:rPr sz="2000" spc="-10" dirty="0">
                <a:solidFill>
                  <a:schemeClr val="tx1">
                    <a:lumMod val="65000"/>
                    <a:lumOff val="35000"/>
                  </a:schemeClr>
                </a:solidFill>
                <a:cs typeface="Calibri"/>
              </a:rPr>
              <a:t>/</a:t>
            </a:r>
            <a:r>
              <a:rPr sz="2000" b="1" spc="-10" dirty="0" smtClean="0">
                <a:solidFill>
                  <a:schemeClr val="tx1">
                    <a:lumMod val="65000"/>
                    <a:lumOff val="35000"/>
                  </a:schemeClr>
                </a:solidFill>
                <a:cs typeface="Calibri"/>
              </a:rPr>
              <a:t>exposure</a:t>
            </a:r>
            <a:endParaRPr sz="2000" dirty="0">
              <a:solidFill>
                <a:schemeClr val="tx1">
                  <a:lumMod val="65000"/>
                  <a:lumOff val="35000"/>
                </a:schemeClr>
              </a:solidFill>
              <a:cs typeface="Times New Roman"/>
            </a:endParaRPr>
          </a:p>
          <a:p>
            <a:pPr marL="1383665" lvl="3">
              <a:tabLst>
                <a:tab pos="756920" algn="l"/>
              </a:tabLst>
            </a:pPr>
            <a:r>
              <a:rPr sz="2000" dirty="0">
                <a:solidFill>
                  <a:schemeClr val="tx1">
                    <a:lumMod val="65000"/>
                    <a:lumOff val="35000"/>
                  </a:schemeClr>
                </a:solidFill>
                <a:cs typeface="Calibri"/>
              </a:rPr>
              <a:t>If </a:t>
            </a:r>
            <a:r>
              <a:rPr sz="2000" spc="-10" dirty="0">
                <a:solidFill>
                  <a:schemeClr val="tx1">
                    <a:lumMod val="65000"/>
                    <a:lumOff val="35000"/>
                  </a:schemeClr>
                </a:solidFill>
                <a:cs typeface="Calibri"/>
              </a:rPr>
              <a:t>there </a:t>
            </a:r>
            <a:r>
              <a:rPr sz="2000" dirty="0">
                <a:solidFill>
                  <a:schemeClr val="tx1">
                    <a:lumMod val="65000"/>
                    <a:lumOff val="35000"/>
                  </a:schemeClr>
                </a:solidFill>
                <a:cs typeface="Calibri"/>
              </a:rPr>
              <a:t>is </a:t>
            </a:r>
            <a:r>
              <a:rPr sz="2000" spc="-5" dirty="0">
                <a:solidFill>
                  <a:schemeClr val="tx1">
                    <a:lumMod val="65000"/>
                    <a:lumOff val="35000"/>
                  </a:schemeClr>
                </a:solidFill>
                <a:cs typeface="Calibri"/>
              </a:rPr>
              <a:t>no </a:t>
            </a:r>
            <a:r>
              <a:rPr sz="2000" spc="-15" dirty="0">
                <a:solidFill>
                  <a:schemeClr val="tx1">
                    <a:lumMod val="65000"/>
                    <a:lumOff val="35000"/>
                  </a:schemeClr>
                </a:solidFill>
                <a:cs typeface="Calibri"/>
              </a:rPr>
              <a:t>exposure, </a:t>
            </a:r>
            <a:r>
              <a:rPr sz="2000" spc="-10" dirty="0">
                <a:solidFill>
                  <a:schemeClr val="tx1">
                    <a:lumMod val="65000"/>
                    <a:lumOff val="35000"/>
                  </a:schemeClr>
                </a:solidFill>
                <a:cs typeface="Calibri"/>
              </a:rPr>
              <a:t>there </a:t>
            </a:r>
            <a:r>
              <a:rPr sz="2000" dirty="0">
                <a:solidFill>
                  <a:schemeClr val="tx1">
                    <a:lumMod val="65000"/>
                    <a:lumOff val="35000"/>
                  </a:schemeClr>
                </a:solidFill>
                <a:cs typeface="Calibri"/>
              </a:rPr>
              <a:t>is </a:t>
            </a:r>
            <a:r>
              <a:rPr sz="2000" spc="-5" dirty="0">
                <a:solidFill>
                  <a:schemeClr val="tx1">
                    <a:lumMod val="65000"/>
                    <a:lumOff val="35000"/>
                  </a:schemeClr>
                </a:solidFill>
                <a:cs typeface="Calibri"/>
              </a:rPr>
              <a:t>no </a:t>
            </a:r>
            <a:r>
              <a:rPr sz="2000" dirty="0" smtClean="0">
                <a:solidFill>
                  <a:schemeClr val="tx1">
                    <a:lumMod val="65000"/>
                    <a:lumOff val="35000"/>
                  </a:schemeClr>
                </a:solidFill>
                <a:cs typeface="Calibri"/>
              </a:rPr>
              <a:t>risk</a:t>
            </a:r>
            <a:endParaRPr sz="2000" dirty="0">
              <a:solidFill>
                <a:schemeClr val="tx1">
                  <a:lumMod val="65000"/>
                  <a:lumOff val="35000"/>
                </a:schemeClr>
              </a:solidFill>
              <a:cs typeface="Times New Roman"/>
            </a:endParaRPr>
          </a:p>
          <a:p>
            <a:pPr marL="1791335">
              <a:lnSpc>
                <a:spcPct val="100000"/>
              </a:lnSpc>
            </a:pPr>
            <a:r>
              <a:rPr sz="2000" b="1" i="1" spc="-5" dirty="0">
                <a:solidFill>
                  <a:schemeClr val="tx1">
                    <a:lumMod val="65000"/>
                    <a:lumOff val="35000"/>
                  </a:schemeClr>
                </a:solidFill>
                <a:cs typeface="Calibri"/>
              </a:rPr>
              <a:t>risk </a:t>
            </a:r>
            <a:r>
              <a:rPr sz="2000" b="1" i="1" dirty="0">
                <a:solidFill>
                  <a:schemeClr val="tx1">
                    <a:lumMod val="65000"/>
                    <a:lumOff val="35000"/>
                  </a:schemeClr>
                </a:solidFill>
                <a:cs typeface="Calibri"/>
              </a:rPr>
              <a:t>= </a:t>
            </a:r>
            <a:r>
              <a:rPr sz="2000" b="1" i="1" spc="-10" dirty="0">
                <a:solidFill>
                  <a:schemeClr val="tx1">
                    <a:lumMod val="65000"/>
                    <a:lumOff val="35000"/>
                  </a:schemeClr>
                </a:solidFill>
                <a:cs typeface="Calibri"/>
              </a:rPr>
              <a:t>hazard </a:t>
            </a:r>
            <a:r>
              <a:rPr sz="2000" b="1" i="1" dirty="0">
                <a:solidFill>
                  <a:schemeClr val="tx1">
                    <a:lumMod val="65000"/>
                    <a:lumOff val="35000"/>
                  </a:schemeClr>
                </a:solidFill>
                <a:cs typeface="Calibri"/>
              </a:rPr>
              <a:t>x </a:t>
            </a:r>
            <a:r>
              <a:rPr sz="2000" b="1" i="1" spc="-5" dirty="0">
                <a:solidFill>
                  <a:schemeClr val="tx1">
                    <a:lumMod val="65000"/>
                    <a:lumOff val="35000"/>
                  </a:schemeClr>
                </a:solidFill>
                <a:cs typeface="Calibri"/>
              </a:rPr>
              <a:t>vulnerability </a:t>
            </a:r>
            <a:r>
              <a:rPr sz="2000" b="1" i="1" dirty="0">
                <a:solidFill>
                  <a:schemeClr val="tx1">
                    <a:lumMod val="65000"/>
                    <a:lumOff val="35000"/>
                  </a:schemeClr>
                </a:solidFill>
                <a:cs typeface="Calibri"/>
              </a:rPr>
              <a:t>x</a:t>
            </a:r>
            <a:r>
              <a:rPr sz="2000" b="1" i="1" spc="-65" dirty="0">
                <a:solidFill>
                  <a:schemeClr val="tx1">
                    <a:lumMod val="65000"/>
                    <a:lumOff val="35000"/>
                  </a:schemeClr>
                </a:solidFill>
                <a:cs typeface="Calibri"/>
              </a:rPr>
              <a:t> </a:t>
            </a:r>
            <a:r>
              <a:rPr sz="2000" b="1" i="1" spc="-15" dirty="0" smtClean="0">
                <a:solidFill>
                  <a:schemeClr val="tx1">
                    <a:lumMod val="65000"/>
                    <a:lumOff val="35000"/>
                  </a:schemeClr>
                </a:solidFill>
                <a:cs typeface="Calibri"/>
              </a:rPr>
              <a:t>exposure</a:t>
            </a:r>
            <a:endParaRPr lang="x-none" sz="2000" b="1" i="1" spc="-15" dirty="0" smtClean="0">
              <a:solidFill>
                <a:schemeClr val="tx1">
                  <a:lumMod val="65000"/>
                  <a:lumOff val="35000"/>
                </a:schemeClr>
              </a:solidFill>
              <a:cs typeface="Calibri"/>
            </a:endParaRPr>
          </a:p>
          <a:p>
            <a:pPr marL="1791335">
              <a:lnSpc>
                <a:spcPct val="100000"/>
              </a:lnSpc>
            </a:pPr>
            <a:endParaRPr lang="x-none" sz="2000" b="1" i="1" spc="-15" dirty="0" smtClean="0">
              <a:solidFill>
                <a:schemeClr val="tx1">
                  <a:lumMod val="65000"/>
                  <a:lumOff val="35000"/>
                </a:schemeClr>
              </a:solidFill>
              <a:cs typeface="Calibri"/>
            </a:endParaRPr>
          </a:p>
          <a:p>
            <a:pPr marL="355600" indent="-342900">
              <a:lnSpc>
                <a:spcPct val="100000"/>
              </a:lnSpc>
              <a:buFont typeface="Arial"/>
              <a:buChar char="•"/>
              <a:tabLst>
                <a:tab pos="355600" algn="l"/>
              </a:tabLst>
            </a:pPr>
            <a:r>
              <a:rPr lang="en-US" sz="2000" spc="-5" dirty="0">
                <a:solidFill>
                  <a:schemeClr val="tx1">
                    <a:lumMod val="65000"/>
                    <a:lumOff val="35000"/>
                  </a:schemeClr>
                </a:solidFill>
                <a:cs typeface="Calibri"/>
              </a:rPr>
              <a:t>Study </a:t>
            </a:r>
            <a:r>
              <a:rPr lang="en-US" sz="2000" dirty="0">
                <a:solidFill>
                  <a:schemeClr val="tx1">
                    <a:lumMod val="65000"/>
                    <a:lumOff val="35000"/>
                  </a:schemeClr>
                </a:solidFill>
                <a:cs typeface="Calibri"/>
              </a:rPr>
              <a:t>the </a:t>
            </a:r>
            <a:r>
              <a:rPr lang="en-US" sz="2000" spc="-10" dirty="0">
                <a:solidFill>
                  <a:schemeClr val="tx1">
                    <a:lumMod val="65000"/>
                    <a:lumOff val="35000"/>
                  </a:schemeClr>
                </a:solidFill>
                <a:cs typeface="Calibri"/>
              </a:rPr>
              <a:t>relationships between </a:t>
            </a:r>
            <a:r>
              <a:rPr lang="en-US" sz="2000" b="1" spc="-5" dirty="0">
                <a:solidFill>
                  <a:schemeClr val="tx1">
                    <a:lumMod val="65000"/>
                    <a:lumOff val="35000"/>
                  </a:schemeClr>
                </a:solidFill>
                <a:cs typeface="Calibri"/>
              </a:rPr>
              <a:t>risk </a:t>
            </a:r>
            <a:r>
              <a:rPr lang="en-US" sz="2000" b="1" spc="-15" dirty="0" smtClean="0">
                <a:solidFill>
                  <a:schemeClr val="tx1">
                    <a:lumMod val="65000"/>
                    <a:lumOff val="35000"/>
                  </a:schemeClr>
                </a:solidFill>
                <a:cs typeface="Calibri"/>
              </a:rPr>
              <a:t>resultants</a:t>
            </a:r>
            <a:endParaRPr lang="en-US" sz="2000" dirty="0">
              <a:solidFill>
                <a:schemeClr val="tx1">
                  <a:lumMod val="65000"/>
                  <a:lumOff val="35000"/>
                </a:schemeClr>
              </a:solidFill>
              <a:cs typeface="Times New Roman"/>
            </a:endParaRPr>
          </a:p>
          <a:p>
            <a:pPr marL="355600" indent="-342900">
              <a:lnSpc>
                <a:spcPct val="100000"/>
              </a:lnSpc>
              <a:buFont typeface="Arial"/>
              <a:buChar char="•"/>
              <a:tabLst>
                <a:tab pos="355600" algn="l"/>
              </a:tabLst>
            </a:pPr>
            <a:r>
              <a:rPr lang="en-US" sz="2000" spc="-5" dirty="0">
                <a:solidFill>
                  <a:schemeClr val="tx1">
                    <a:lumMod val="65000"/>
                    <a:lumOff val="35000"/>
                  </a:schemeClr>
                </a:solidFill>
                <a:cs typeface="Calibri"/>
              </a:rPr>
              <a:t>Study </a:t>
            </a:r>
            <a:r>
              <a:rPr lang="en-US" sz="2000" dirty="0">
                <a:solidFill>
                  <a:schemeClr val="tx1">
                    <a:lumMod val="65000"/>
                    <a:lumOff val="35000"/>
                  </a:schemeClr>
                </a:solidFill>
                <a:cs typeface="Calibri"/>
              </a:rPr>
              <a:t>the </a:t>
            </a:r>
            <a:r>
              <a:rPr lang="en-US" sz="2000" spc="-15" dirty="0">
                <a:solidFill>
                  <a:schemeClr val="tx1">
                    <a:lumMod val="65000"/>
                    <a:lumOff val="35000"/>
                  </a:schemeClr>
                </a:solidFill>
                <a:cs typeface="Calibri"/>
              </a:rPr>
              <a:t>role </a:t>
            </a:r>
            <a:r>
              <a:rPr lang="en-US" sz="2000" spc="-5" dirty="0">
                <a:solidFill>
                  <a:schemeClr val="tx1">
                    <a:lumMod val="65000"/>
                    <a:lumOff val="35000"/>
                  </a:schemeClr>
                </a:solidFill>
                <a:cs typeface="Calibri"/>
              </a:rPr>
              <a:t>of </a:t>
            </a:r>
            <a:r>
              <a:rPr lang="en-US" sz="2000" b="1" spc="-5" dirty="0">
                <a:solidFill>
                  <a:schemeClr val="tx1">
                    <a:lumMod val="65000"/>
                    <a:lumOff val="35000"/>
                  </a:schemeClr>
                </a:solidFill>
                <a:cs typeface="Calibri"/>
              </a:rPr>
              <a:t>human</a:t>
            </a:r>
            <a:r>
              <a:rPr lang="en-US" sz="2000" b="1" spc="5" dirty="0">
                <a:solidFill>
                  <a:schemeClr val="tx1">
                    <a:lumMod val="65000"/>
                    <a:lumOff val="35000"/>
                  </a:schemeClr>
                </a:solidFill>
                <a:cs typeface="Calibri"/>
              </a:rPr>
              <a:t> </a:t>
            </a:r>
            <a:r>
              <a:rPr lang="en-US" sz="2000" b="1" spc="-10" dirty="0" smtClean="0">
                <a:solidFill>
                  <a:schemeClr val="tx1">
                    <a:lumMod val="65000"/>
                    <a:lumOff val="35000"/>
                  </a:schemeClr>
                </a:solidFill>
                <a:cs typeface="Calibri"/>
              </a:rPr>
              <a:t>behavior</a:t>
            </a:r>
            <a:endParaRPr lang="en-US" sz="2000" dirty="0">
              <a:solidFill>
                <a:schemeClr val="tx1">
                  <a:lumMod val="65000"/>
                  <a:lumOff val="35000"/>
                </a:schemeClr>
              </a:solidFill>
              <a:cs typeface="Times New Roman"/>
            </a:endParaRPr>
          </a:p>
          <a:p>
            <a:pPr marL="469265" lvl="1">
              <a:lnSpc>
                <a:spcPct val="100000"/>
              </a:lnSpc>
              <a:tabLst>
                <a:tab pos="756920" algn="l"/>
              </a:tabLst>
            </a:pPr>
            <a:r>
              <a:rPr lang="en-US" sz="2000" spc="-5" dirty="0" smtClean="0">
                <a:solidFill>
                  <a:schemeClr val="tx1">
                    <a:lumMod val="65000"/>
                    <a:lumOff val="35000"/>
                  </a:schemeClr>
                </a:solidFill>
                <a:cs typeface="Calibri"/>
              </a:rPr>
              <a:t>	</a:t>
            </a:r>
            <a:r>
              <a:rPr lang="en-US" sz="2000" i="1" spc="-5" dirty="0" smtClean="0">
                <a:solidFill>
                  <a:schemeClr val="tx1">
                    <a:lumMod val="65000"/>
                    <a:lumOff val="35000"/>
                  </a:schemeClr>
                </a:solidFill>
                <a:cs typeface="Calibri"/>
              </a:rPr>
              <a:t>adaptive </a:t>
            </a:r>
            <a:r>
              <a:rPr lang="en-US" sz="2000" i="1" spc="-25" dirty="0">
                <a:solidFill>
                  <a:schemeClr val="tx1">
                    <a:lumMod val="65000"/>
                    <a:lumOff val="35000"/>
                  </a:schemeClr>
                </a:solidFill>
                <a:cs typeface="Calibri"/>
              </a:rPr>
              <a:t>behavior, </a:t>
            </a:r>
            <a:r>
              <a:rPr lang="en-US" sz="2000" i="1" spc="-5" dirty="0">
                <a:solidFill>
                  <a:schemeClr val="tx1">
                    <a:lumMod val="65000"/>
                    <a:lumOff val="35000"/>
                  </a:schemeClr>
                </a:solidFill>
                <a:cs typeface="Calibri"/>
              </a:rPr>
              <a:t>coping response,</a:t>
            </a:r>
            <a:r>
              <a:rPr lang="en-US" sz="2000" i="1" spc="15" dirty="0">
                <a:solidFill>
                  <a:schemeClr val="tx1">
                    <a:lumMod val="65000"/>
                    <a:lumOff val="35000"/>
                  </a:schemeClr>
                </a:solidFill>
                <a:cs typeface="Calibri"/>
              </a:rPr>
              <a:t> </a:t>
            </a:r>
            <a:r>
              <a:rPr lang="en-US" sz="2000" i="1" spc="-5" dirty="0" smtClean="0">
                <a:solidFill>
                  <a:schemeClr val="tx1">
                    <a:lumMod val="65000"/>
                    <a:lumOff val="35000"/>
                  </a:schemeClr>
                </a:solidFill>
                <a:cs typeface="Calibri"/>
              </a:rPr>
              <a:t>preparedness</a:t>
            </a:r>
            <a:endParaRPr lang="en-US" sz="2000" i="1" dirty="0">
              <a:solidFill>
                <a:schemeClr val="tx1">
                  <a:lumMod val="65000"/>
                  <a:lumOff val="35000"/>
                </a:schemeClr>
              </a:solidFill>
              <a:cs typeface="Times New Roman"/>
            </a:endParaRPr>
          </a:p>
          <a:p>
            <a:pPr marL="355600" indent="-342900">
              <a:lnSpc>
                <a:spcPct val="100000"/>
              </a:lnSpc>
              <a:spcBef>
                <a:spcPts val="5"/>
              </a:spcBef>
              <a:buFont typeface="Arial"/>
              <a:buChar char="•"/>
              <a:tabLst>
                <a:tab pos="355600" algn="l"/>
              </a:tabLst>
            </a:pPr>
            <a:r>
              <a:rPr lang="en-US" sz="2000" spc="-10" dirty="0">
                <a:solidFill>
                  <a:schemeClr val="tx1">
                    <a:lumMod val="65000"/>
                    <a:lumOff val="35000"/>
                  </a:schemeClr>
                </a:solidFill>
                <a:cs typeface="Calibri"/>
              </a:rPr>
              <a:t>Estimate weather-related </a:t>
            </a:r>
            <a:r>
              <a:rPr lang="en-US" sz="2000" b="1" spc="-10" dirty="0">
                <a:solidFill>
                  <a:schemeClr val="tx1">
                    <a:lumMod val="65000"/>
                    <a:lumOff val="35000"/>
                  </a:schemeClr>
                </a:solidFill>
                <a:cs typeface="Calibri"/>
              </a:rPr>
              <a:t>thresholds </a:t>
            </a:r>
            <a:r>
              <a:rPr lang="en-US" sz="2000" spc="-20" dirty="0">
                <a:solidFill>
                  <a:schemeClr val="tx1">
                    <a:lumMod val="65000"/>
                    <a:lumOff val="35000"/>
                  </a:schemeClr>
                </a:solidFill>
                <a:cs typeface="Calibri"/>
              </a:rPr>
              <a:t>for </a:t>
            </a:r>
            <a:r>
              <a:rPr lang="en-US" sz="2000" spc="-10" dirty="0">
                <a:solidFill>
                  <a:schemeClr val="tx1">
                    <a:lumMod val="65000"/>
                    <a:lumOff val="35000"/>
                  </a:schemeClr>
                </a:solidFill>
                <a:cs typeface="Calibri"/>
              </a:rPr>
              <a:t>damage</a:t>
            </a:r>
            <a:r>
              <a:rPr lang="en-US" sz="2000" spc="40" dirty="0">
                <a:solidFill>
                  <a:schemeClr val="tx1">
                    <a:lumMod val="65000"/>
                    <a:lumOff val="35000"/>
                  </a:schemeClr>
                </a:solidFill>
                <a:cs typeface="Calibri"/>
              </a:rPr>
              <a:t> </a:t>
            </a:r>
            <a:r>
              <a:rPr lang="en-US" sz="2000" spc="-5" dirty="0" smtClean="0">
                <a:solidFill>
                  <a:schemeClr val="tx1">
                    <a:lumMod val="65000"/>
                    <a:lumOff val="35000"/>
                  </a:schemeClr>
                </a:solidFill>
                <a:cs typeface="Calibri"/>
              </a:rPr>
              <a:t>triggering</a:t>
            </a:r>
            <a:endParaRPr lang="en-US" sz="2000" dirty="0">
              <a:solidFill>
                <a:schemeClr val="tx1">
                  <a:lumMod val="65000"/>
                  <a:lumOff val="35000"/>
                </a:schemeClr>
              </a:solidFill>
              <a:cs typeface="Times New Roman"/>
            </a:endParaRPr>
          </a:p>
          <a:p>
            <a:pPr marL="355600" indent="-342900">
              <a:lnSpc>
                <a:spcPct val="100000"/>
              </a:lnSpc>
              <a:buFont typeface="Arial"/>
              <a:buChar char="•"/>
              <a:tabLst>
                <a:tab pos="355600" algn="l"/>
              </a:tabLst>
            </a:pPr>
            <a:r>
              <a:rPr lang="en-US" sz="2000" spc="-5" dirty="0">
                <a:solidFill>
                  <a:schemeClr val="tx1">
                    <a:lumMod val="65000"/>
                    <a:lumOff val="35000"/>
                  </a:schemeClr>
                </a:solidFill>
                <a:cs typeface="Calibri"/>
              </a:rPr>
              <a:t>Address </a:t>
            </a:r>
            <a:r>
              <a:rPr lang="en-US" sz="2000" b="1" dirty="0">
                <a:solidFill>
                  <a:schemeClr val="tx1">
                    <a:lumMod val="65000"/>
                    <a:lumOff val="35000"/>
                  </a:schemeClr>
                </a:solidFill>
                <a:cs typeface="Calibri"/>
              </a:rPr>
              <a:t>policy</a:t>
            </a:r>
            <a:r>
              <a:rPr lang="en-US" sz="2000" b="1" spc="-25" dirty="0">
                <a:solidFill>
                  <a:schemeClr val="tx1">
                    <a:lumMod val="65000"/>
                    <a:lumOff val="35000"/>
                  </a:schemeClr>
                </a:solidFill>
                <a:cs typeface="Calibri"/>
              </a:rPr>
              <a:t> </a:t>
            </a:r>
            <a:r>
              <a:rPr lang="en-US" sz="2000" dirty="0">
                <a:solidFill>
                  <a:schemeClr val="tx1">
                    <a:lumMod val="65000"/>
                    <a:lumOff val="35000"/>
                  </a:schemeClr>
                </a:solidFill>
                <a:cs typeface="Calibri"/>
              </a:rPr>
              <a:t>issues</a:t>
            </a:r>
          </a:p>
          <a:p>
            <a:pPr marL="812165" marR="5080" lvl="1" indent="-342900">
              <a:buFont typeface="Wingdings" charset="2"/>
              <a:buChar char="ü"/>
              <a:tabLst>
                <a:tab pos="756920" algn="l"/>
              </a:tabLst>
            </a:pPr>
            <a:r>
              <a:rPr lang="en-US" sz="2000" spc="-95" dirty="0">
                <a:solidFill>
                  <a:schemeClr val="tx1">
                    <a:lumMod val="65000"/>
                    <a:lumOff val="35000"/>
                  </a:schemeClr>
                </a:solidFill>
                <a:cs typeface="Calibri"/>
              </a:rPr>
              <a:t>To </a:t>
            </a:r>
            <a:r>
              <a:rPr lang="en-US" sz="2000" b="1" spc="-5" dirty="0">
                <a:solidFill>
                  <a:schemeClr val="tx1">
                    <a:lumMod val="65000"/>
                    <a:lumOff val="35000"/>
                  </a:schemeClr>
                </a:solidFill>
                <a:cs typeface="Calibri"/>
              </a:rPr>
              <a:t>define thresholds </a:t>
            </a:r>
            <a:r>
              <a:rPr lang="en-US" sz="2000" b="1" spc="-15" dirty="0">
                <a:solidFill>
                  <a:schemeClr val="tx1">
                    <a:lumMod val="65000"/>
                    <a:lumOff val="35000"/>
                  </a:schemeClr>
                </a:solidFill>
                <a:cs typeface="Calibri"/>
              </a:rPr>
              <a:t>for </a:t>
            </a:r>
            <a:r>
              <a:rPr lang="en-US" sz="2000" b="1" dirty="0">
                <a:solidFill>
                  <a:schemeClr val="tx1">
                    <a:lumMod val="65000"/>
                    <a:lumOff val="35000"/>
                  </a:schemeClr>
                </a:solidFill>
                <a:cs typeface="Calibri"/>
              </a:rPr>
              <a:t>issuing </a:t>
            </a:r>
            <a:r>
              <a:rPr lang="en-US" sz="2000" b="1" spc="-5" dirty="0">
                <a:solidFill>
                  <a:schemeClr val="tx1">
                    <a:lumMod val="65000"/>
                    <a:lumOff val="35000"/>
                  </a:schemeClr>
                </a:solidFill>
                <a:cs typeface="Calibri"/>
              </a:rPr>
              <a:t>warnings</a:t>
            </a:r>
            <a:r>
              <a:rPr lang="en-US" sz="2000" i="1" spc="-5" dirty="0">
                <a:solidFill>
                  <a:schemeClr val="tx1">
                    <a:lumMod val="65000"/>
                    <a:lumOff val="35000"/>
                  </a:schemeClr>
                </a:solidFill>
                <a:cs typeface="Calibri"/>
              </a:rPr>
              <a:t>: </a:t>
            </a:r>
            <a:r>
              <a:rPr lang="en-US" sz="2000" i="1" dirty="0">
                <a:solidFill>
                  <a:schemeClr val="tx1">
                    <a:lumMod val="65000"/>
                    <a:lumOff val="35000"/>
                  </a:schemeClr>
                </a:solidFill>
                <a:cs typeface="Calibri"/>
              </a:rPr>
              <a:t>e.g. </a:t>
            </a:r>
            <a:r>
              <a:rPr lang="en-US" sz="2000" i="1" spc="-5" dirty="0">
                <a:solidFill>
                  <a:schemeClr val="tx1">
                    <a:lumMod val="65000"/>
                    <a:lumOff val="35000"/>
                  </a:schemeClr>
                </a:solidFill>
                <a:cs typeface="Calibri"/>
              </a:rPr>
              <a:t>under which conditions  </a:t>
            </a:r>
            <a:r>
              <a:rPr lang="en-US" sz="2000" i="1" spc="-5" dirty="0" smtClean="0">
                <a:solidFill>
                  <a:schemeClr val="tx1">
                    <a:lumMod val="65000"/>
                    <a:lumOff val="35000"/>
                  </a:schemeClr>
                </a:solidFill>
                <a:cs typeface="Calibri"/>
              </a:rPr>
              <a:t>are </a:t>
            </a:r>
            <a:r>
              <a:rPr lang="en-US" sz="2000" i="1" dirty="0" smtClean="0">
                <a:solidFill>
                  <a:schemeClr val="tx1">
                    <a:lumMod val="65000"/>
                    <a:lumOff val="35000"/>
                  </a:schemeClr>
                </a:solidFill>
                <a:cs typeface="Calibri"/>
              </a:rPr>
              <a:t>we </a:t>
            </a:r>
            <a:r>
              <a:rPr lang="en-US" sz="2000" i="1" spc="-10" dirty="0">
                <a:solidFill>
                  <a:schemeClr val="tx1">
                    <a:lumMod val="65000"/>
                    <a:lumOff val="35000"/>
                  </a:schemeClr>
                </a:solidFill>
                <a:cs typeface="Calibri"/>
              </a:rPr>
              <a:t>expecting</a:t>
            </a:r>
            <a:r>
              <a:rPr lang="en-US" sz="2000" i="1" spc="-65" dirty="0">
                <a:solidFill>
                  <a:schemeClr val="tx1">
                    <a:lumMod val="65000"/>
                    <a:lumOff val="35000"/>
                  </a:schemeClr>
                </a:solidFill>
                <a:cs typeface="Calibri"/>
              </a:rPr>
              <a:t> </a:t>
            </a:r>
            <a:r>
              <a:rPr lang="en-US" sz="2000" i="1" spc="-5" dirty="0">
                <a:solidFill>
                  <a:schemeClr val="tx1">
                    <a:lumMod val="65000"/>
                    <a:lumOff val="35000"/>
                  </a:schemeClr>
                </a:solidFill>
                <a:cs typeface="Calibri"/>
              </a:rPr>
              <a:t>flooding?</a:t>
            </a:r>
            <a:endParaRPr lang="en-US" sz="2000" dirty="0">
              <a:solidFill>
                <a:schemeClr val="tx1">
                  <a:lumMod val="65000"/>
                  <a:lumOff val="35000"/>
                </a:schemeClr>
              </a:solidFill>
              <a:cs typeface="Calibri"/>
            </a:endParaRPr>
          </a:p>
          <a:p>
            <a:pPr marL="812165" lvl="1" indent="-342900">
              <a:buFont typeface="Wingdings" charset="2"/>
              <a:buChar char="ü"/>
              <a:tabLst>
                <a:tab pos="756920" algn="l"/>
              </a:tabLst>
            </a:pPr>
            <a:r>
              <a:rPr lang="en-US" sz="2000" spc="-95" dirty="0">
                <a:solidFill>
                  <a:schemeClr val="tx1">
                    <a:lumMod val="65000"/>
                    <a:lumOff val="35000"/>
                  </a:schemeClr>
                </a:solidFill>
                <a:cs typeface="Calibri"/>
              </a:rPr>
              <a:t>To </a:t>
            </a:r>
            <a:r>
              <a:rPr lang="en-US" sz="2000" b="1" spc="-5" dirty="0" smtClean="0">
                <a:solidFill>
                  <a:schemeClr val="tx1">
                    <a:lumMod val="65000"/>
                    <a:lumOff val="35000"/>
                  </a:schemeClr>
                </a:solidFill>
                <a:cs typeface="Calibri"/>
              </a:rPr>
              <a:t>raise </a:t>
            </a:r>
            <a:r>
              <a:rPr lang="en-US" sz="2000" b="1" spc="-10" dirty="0">
                <a:solidFill>
                  <a:schemeClr val="tx1">
                    <a:lumMod val="65000"/>
                    <a:lumOff val="35000"/>
                  </a:schemeClr>
                </a:solidFill>
                <a:cs typeface="Calibri"/>
              </a:rPr>
              <a:t>awareness </a:t>
            </a:r>
            <a:r>
              <a:rPr lang="en-US" sz="2000" b="1" dirty="0">
                <a:solidFill>
                  <a:schemeClr val="tx1">
                    <a:lumMod val="65000"/>
                    <a:lumOff val="35000"/>
                  </a:schemeClr>
                </a:solidFill>
                <a:cs typeface="Calibri"/>
              </a:rPr>
              <a:t>/ </a:t>
            </a:r>
            <a:r>
              <a:rPr lang="en-US" sz="2000" b="1" spc="-5" dirty="0">
                <a:solidFill>
                  <a:schemeClr val="tx1">
                    <a:lumMod val="65000"/>
                    <a:lumOff val="35000"/>
                  </a:schemeClr>
                </a:solidFill>
                <a:cs typeface="Calibri"/>
              </a:rPr>
              <a:t>Inform </a:t>
            </a:r>
            <a:r>
              <a:rPr lang="en-US" sz="2000" b="1" dirty="0">
                <a:solidFill>
                  <a:schemeClr val="tx1">
                    <a:lumMod val="65000"/>
                    <a:lumOff val="35000"/>
                  </a:schemeClr>
                </a:solidFill>
                <a:cs typeface="Calibri"/>
              </a:rPr>
              <a:t>/ </a:t>
            </a:r>
            <a:r>
              <a:rPr lang="en-US" sz="2000" b="1" spc="-10" dirty="0">
                <a:solidFill>
                  <a:schemeClr val="tx1">
                    <a:lumMod val="65000"/>
                    <a:lumOff val="35000"/>
                  </a:schemeClr>
                </a:solidFill>
                <a:cs typeface="Calibri"/>
              </a:rPr>
              <a:t>Involve </a:t>
            </a:r>
            <a:r>
              <a:rPr lang="en-US" sz="2000" b="1" dirty="0">
                <a:solidFill>
                  <a:schemeClr val="tx1">
                    <a:lumMod val="65000"/>
                    <a:lumOff val="35000"/>
                  </a:schemeClr>
                </a:solidFill>
                <a:cs typeface="Calibri"/>
              </a:rPr>
              <a:t>the</a:t>
            </a:r>
            <a:r>
              <a:rPr lang="en-US" sz="2000" b="1" spc="95" dirty="0">
                <a:solidFill>
                  <a:schemeClr val="tx1">
                    <a:lumMod val="65000"/>
                    <a:lumOff val="35000"/>
                  </a:schemeClr>
                </a:solidFill>
                <a:cs typeface="Calibri"/>
              </a:rPr>
              <a:t> </a:t>
            </a:r>
            <a:r>
              <a:rPr lang="en-US" sz="2000" b="1" spc="-10" dirty="0">
                <a:solidFill>
                  <a:schemeClr val="tx1">
                    <a:lumMod val="65000"/>
                    <a:lumOff val="35000"/>
                  </a:schemeClr>
                </a:solidFill>
                <a:cs typeface="Calibri"/>
              </a:rPr>
              <a:t>citizens</a:t>
            </a:r>
            <a:endParaRPr lang="en-US" sz="2000" dirty="0">
              <a:solidFill>
                <a:schemeClr val="tx1">
                  <a:lumMod val="65000"/>
                  <a:lumOff val="35000"/>
                </a:schemeClr>
              </a:solidFill>
              <a:cs typeface="Calibri"/>
            </a:endParaRPr>
          </a:p>
          <a:p>
            <a:pPr marL="1791335">
              <a:lnSpc>
                <a:spcPct val="100000"/>
              </a:lnSpc>
            </a:pPr>
            <a:endParaRPr sz="2000" dirty="0">
              <a:solidFill>
                <a:schemeClr val="tx1">
                  <a:lumMod val="65000"/>
                  <a:lumOff val="35000"/>
                </a:schemeClr>
              </a:solidFill>
              <a:cs typeface="Calibri"/>
            </a:endParaRPr>
          </a:p>
        </p:txBody>
      </p:sp>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Analysis of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5"/>
          <p:cNvSpPr txBox="1"/>
          <p:nvPr/>
        </p:nvSpPr>
        <p:spPr>
          <a:xfrm>
            <a:off x="179512" y="1340768"/>
            <a:ext cx="8640960" cy="5498299"/>
          </a:xfrm>
          <a:prstGeom prst="rect">
            <a:avLst/>
          </a:prstGeom>
        </p:spPr>
        <p:txBody>
          <a:bodyPr vert="horz" wrap="square" lIns="0" tIns="12700" rIns="0" bIns="0" rtlCol="0">
            <a:spAutoFit/>
          </a:bodyPr>
          <a:lstStyle/>
          <a:p>
            <a:pPr marL="12700" algn="just">
              <a:lnSpc>
                <a:spcPct val="100000"/>
              </a:lnSpc>
              <a:spcBef>
                <a:spcPts val="700"/>
              </a:spcBef>
              <a:tabLst>
                <a:tab pos="355600" algn="l"/>
              </a:tabLst>
            </a:pPr>
            <a:r>
              <a:rPr lang="en-US" sz="2000" b="1" spc="-15" dirty="0" smtClean="0">
                <a:solidFill>
                  <a:srgbClr val="595959"/>
                </a:solidFill>
              </a:rPr>
              <a:t>DATA NEEDED</a:t>
            </a:r>
          </a:p>
          <a:p>
            <a:pPr marL="12700" algn="just">
              <a:lnSpc>
                <a:spcPct val="100000"/>
              </a:lnSpc>
              <a:spcBef>
                <a:spcPts val="700"/>
              </a:spcBef>
              <a:tabLst>
                <a:tab pos="355600" algn="l"/>
              </a:tabLst>
            </a:pPr>
            <a:r>
              <a:rPr lang="en-US" sz="2000" spc="-15" dirty="0" smtClean="0">
                <a:solidFill>
                  <a:srgbClr val="595959"/>
                </a:solidFill>
              </a:rPr>
              <a:t>Systematic </a:t>
            </a:r>
            <a:r>
              <a:rPr lang="en-US" sz="2000" spc="-10" dirty="0">
                <a:solidFill>
                  <a:srgbClr val="595959"/>
                </a:solidFill>
              </a:rPr>
              <a:t>weather</a:t>
            </a:r>
            <a:r>
              <a:rPr lang="en-US" sz="2000" spc="-40" dirty="0">
                <a:solidFill>
                  <a:srgbClr val="595959"/>
                </a:solidFill>
              </a:rPr>
              <a:t> </a:t>
            </a:r>
            <a:r>
              <a:rPr lang="en-US" sz="2000" spc="-20" dirty="0">
                <a:solidFill>
                  <a:srgbClr val="595959"/>
                </a:solidFill>
              </a:rPr>
              <a:t>records</a:t>
            </a:r>
          </a:p>
          <a:p>
            <a:pPr marL="756285" marR="756285" lvl="1" indent="-287020" algn="just">
              <a:lnSpc>
                <a:spcPct val="100000"/>
              </a:lnSpc>
              <a:spcBef>
                <a:spcPts val="509"/>
              </a:spcBef>
              <a:buFont typeface="Arial"/>
              <a:buChar char="–"/>
              <a:tabLst>
                <a:tab pos="756920" algn="l"/>
              </a:tabLst>
            </a:pPr>
            <a:r>
              <a:rPr lang="en-US" sz="2000" spc="-10" dirty="0">
                <a:solidFill>
                  <a:srgbClr val="595959"/>
                </a:solidFill>
                <a:cs typeface="Calibri"/>
              </a:rPr>
              <a:t>automated meteorological  stations, </a:t>
            </a:r>
            <a:r>
              <a:rPr lang="en-US" sz="2000" spc="-5" dirty="0">
                <a:solidFill>
                  <a:srgbClr val="595959"/>
                </a:solidFill>
                <a:cs typeface="Calibri"/>
              </a:rPr>
              <a:t>measuring </a:t>
            </a:r>
            <a:r>
              <a:rPr lang="en-US" sz="2000" dirty="0">
                <a:solidFill>
                  <a:srgbClr val="595959"/>
                </a:solidFill>
                <a:cs typeface="Calibri"/>
              </a:rPr>
              <a:t>10-min  </a:t>
            </a:r>
            <a:r>
              <a:rPr lang="en-US" sz="2000" spc="-10" dirty="0">
                <a:solidFill>
                  <a:srgbClr val="595959"/>
                </a:solidFill>
                <a:cs typeface="Calibri"/>
              </a:rPr>
              <a:t>weather</a:t>
            </a:r>
            <a:r>
              <a:rPr lang="en-US" sz="2000" spc="-5" dirty="0">
                <a:solidFill>
                  <a:srgbClr val="595959"/>
                </a:solidFill>
                <a:cs typeface="Calibri"/>
              </a:rPr>
              <a:t> </a:t>
            </a:r>
            <a:r>
              <a:rPr lang="en-US" sz="2000" spc="-15" dirty="0">
                <a:solidFill>
                  <a:srgbClr val="595959"/>
                </a:solidFill>
                <a:cs typeface="Calibri"/>
              </a:rPr>
              <a:t>parameters</a:t>
            </a:r>
            <a:endParaRPr lang="en-US" sz="2000" dirty="0">
              <a:solidFill>
                <a:srgbClr val="595959"/>
              </a:solidFill>
              <a:cs typeface="Calibri"/>
            </a:endParaRPr>
          </a:p>
          <a:p>
            <a:pPr marL="756285" lvl="1" indent="-287020" algn="just">
              <a:lnSpc>
                <a:spcPct val="100000"/>
              </a:lnSpc>
              <a:spcBef>
                <a:spcPts val="484"/>
              </a:spcBef>
              <a:buFont typeface="Arial"/>
              <a:buChar char="–"/>
              <a:tabLst>
                <a:tab pos="756920" algn="l"/>
              </a:tabLst>
            </a:pPr>
            <a:r>
              <a:rPr lang="en-US" sz="2000" spc="-5" dirty="0">
                <a:solidFill>
                  <a:srgbClr val="595959"/>
                </a:solidFill>
                <a:cs typeface="Calibri"/>
              </a:rPr>
              <a:t>numerical model </a:t>
            </a:r>
            <a:r>
              <a:rPr lang="en-US" sz="2000" spc="-5" dirty="0" smtClean="0">
                <a:solidFill>
                  <a:srgbClr val="595959"/>
                </a:solidFill>
                <a:cs typeface="Calibri"/>
              </a:rPr>
              <a:t>outputs</a:t>
            </a:r>
          </a:p>
          <a:p>
            <a:pPr marL="756285" lvl="1" indent="-287020" algn="just">
              <a:lnSpc>
                <a:spcPct val="100000"/>
              </a:lnSpc>
              <a:spcBef>
                <a:spcPts val="484"/>
              </a:spcBef>
              <a:buFont typeface="Arial"/>
              <a:buChar char="–"/>
              <a:tabLst>
                <a:tab pos="756920" algn="l"/>
              </a:tabLst>
            </a:pPr>
            <a:endParaRPr lang="en-US" sz="2000" spc="-5" dirty="0">
              <a:solidFill>
                <a:srgbClr val="595959"/>
              </a:solidFill>
              <a:cs typeface="Calibri"/>
            </a:endParaRPr>
          </a:p>
          <a:p>
            <a:pPr marL="12700" algn="just">
              <a:lnSpc>
                <a:spcPct val="100000"/>
              </a:lnSpc>
              <a:spcBef>
                <a:spcPts val="700"/>
              </a:spcBef>
              <a:tabLst>
                <a:tab pos="355600" algn="l"/>
              </a:tabLst>
            </a:pPr>
            <a:r>
              <a:rPr lang="en-US" sz="2000" spc="-15" dirty="0" smtClean="0">
                <a:solidFill>
                  <a:srgbClr val="595959"/>
                </a:solidFill>
              </a:rPr>
              <a:t>To define the </a:t>
            </a:r>
            <a:r>
              <a:rPr lang="en-US" sz="2000" b="1" spc="-15" dirty="0" smtClean="0">
                <a:solidFill>
                  <a:srgbClr val="595959"/>
                </a:solidFill>
              </a:rPr>
              <a:t>hazard intensity</a:t>
            </a:r>
            <a:endParaRPr lang="en-US" sz="2000" b="1" spc="-20" dirty="0">
              <a:solidFill>
                <a:srgbClr val="595959"/>
              </a:solidFill>
            </a:endParaRPr>
          </a:p>
          <a:p>
            <a:pPr marL="1155700" marR="5080" lvl="2" indent="-228600">
              <a:lnSpc>
                <a:spcPct val="100000"/>
              </a:lnSpc>
              <a:spcBef>
                <a:spcPts val="480"/>
              </a:spcBef>
              <a:buFont typeface="Arial"/>
              <a:buChar char="•"/>
              <a:tabLst>
                <a:tab pos="1155700" algn="l"/>
                <a:tab pos="1156335" algn="l"/>
              </a:tabLst>
            </a:pPr>
            <a:r>
              <a:rPr lang="en-US" sz="2000" spc="-5" dirty="0">
                <a:solidFill>
                  <a:srgbClr val="A6A6A6"/>
                </a:solidFill>
                <a:cs typeface="Calibri"/>
              </a:rPr>
              <a:t>Accumulated </a:t>
            </a:r>
            <a:r>
              <a:rPr lang="en-US" sz="2000" dirty="0">
                <a:solidFill>
                  <a:srgbClr val="A6A6A6"/>
                </a:solidFill>
                <a:cs typeface="Calibri"/>
              </a:rPr>
              <a:t>Rain </a:t>
            </a:r>
            <a:r>
              <a:rPr lang="en-US" sz="2000" spc="-15" dirty="0">
                <a:solidFill>
                  <a:srgbClr val="A6A6A6"/>
                </a:solidFill>
                <a:cs typeface="Calibri"/>
              </a:rPr>
              <a:t>at </a:t>
            </a:r>
            <a:r>
              <a:rPr lang="en-US" sz="2000" spc="-10" dirty="0">
                <a:solidFill>
                  <a:srgbClr val="A6A6A6"/>
                </a:solidFill>
                <a:cs typeface="Calibri"/>
              </a:rPr>
              <a:t>various  </a:t>
            </a:r>
            <a:r>
              <a:rPr lang="en-US" sz="2000" spc="-5" dirty="0">
                <a:solidFill>
                  <a:srgbClr val="A6A6A6"/>
                </a:solidFill>
                <a:cs typeface="Calibri"/>
              </a:rPr>
              <a:t>time-periods</a:t>
            </a:r>
            <a:endParaRPr lang="en-US" sz="2000" dirty="0">
              <a:cs typeface="Calibri"/>
            </a:endParaRPr>
          </a:p>
          <a:p>
            <a:pPr marL="1155700" lvl="2" indent="-229235">
              <a:lnSpc>
                <a:spcPct val="100000"/>
              </a:lnSpc>
              <a:spcBef>
                <a:spcPts val="480"/>
              </a:spcBef>
              <a:buFont typeface="Arial"/>
              <a:buChar char="•"/>
              <a:tabLst>
                <a:tab pos="1155700" algn="l"/>
                <a:tab pos="1156335" algn="l"/>
              </a:tabLst>
            </a:pPr>
            <a:r>
              <a:rPr lang="en-US" sz="2000" spc="-10" dirty="0">
                <a:solidFill>
                  <a:srgbClr val="A6A6A6"/>
                </a:solidFill>
                <a:cs typeface="Calibri"/>
              </a:rPr>
              <a:t>Peak </a:t>
            </a:r>
            <a:r>
              <a:rPr lang="en-US" sz="2000" dirty="0">
                <a:solidFill>
                  <a:srgbClr val="A6A6A6"/>
                </a:solidFill>
                <a:cs typeface="Calibri"/>
              </a:rPr>
              <a:t>Rain</a:t>
            </a:r>
            <a:r>
              <a:rPr lang="en-US" sz="2000" spc="-70" dirty="0">
                <a:solidFill>
                  <a:srgbClr val="A6A6A6"/>
                </a:solidFill>
                <a:cs typeface="Calibri"/>
              </a:rPr>
              <a:t> </a:t>
            </a:r>
            <a:r>
              <a:rPr lang="en-US" sz="2000" spc="-10" dirty="0">
                <a:solidFill>
                  <a:srgbClr val="A6A6A6"/>
                </a:solidFill>
                <a:cs typeface="Calibri"/>
              </a:rPr>
              <a:t>Rate</a:t>
            </a:r>
            <a:endParaRPr lang="en-US" sz="2000" dirty="0">
              <a:cs typeface="Calibri"/>
            </a:endParaRPr>
          </a:p>
          <a:p>
            <a:pPr marL="1155700" lvl="2" indent="-229235">
              <a:lnSpc>
                <a:spcPct val="100000"/>
              </a:lnSpc>
              <a:spcBef>
                <a:spcPts val="480"/>
              </a:spcBef>
              <a:buFont typeface="Arial"/>
              <a:buChar char="•"/>
              <a:tabLst>
                <a:tab pos="1155700" algn="l"/>
                <a:tab pos="1156335" algn="l"/>
              </a:tabLst>
            </a:pPr>
            <a:r>
              <a:rPr lang="en-US" sz="2000" spc="-10" dirty="0">
                <a:solidFill>
                  <a:srgbClr val="A6A6A6"/>
                </a:solidFill>
                <a:cs typeface="Calibri"/>
              </a:rPr>
              <a:t>Peak</a:t>
            </a:r>
            <a:r>
              <a:rPr lang="en-US" sz="2000" spc="-55" dirty="0">
                <a:solidFill>
                  <a:srgbClr val="A6A6A6"/>
                </a:solidFill>
                <a:cs typeface="Calibri"/>
              </a:rPr>
              <a:t> </a:t>
            </a:r>
            <a:r>
              <a:rPr lang="en-US" sz="2000" spc="-10" dirty="0">
                <a:solidFill>
                  <a:srgbClr val="A6A6A6"/>
                </a:solidFill>
                <a:cs typeface="Calibri"/>
              </a:rPr>
              <a:t>discharge</a:t>
            </a:r>
            <a:endParaRPr lang="en-US" sz="2000" dirty="0">
              <a:cs typeface="Calibri"/>
            </a:endParaRPr>
          </a:p>
          <a:p>
            <a:pPr marL="1155700" lvl="2" indent="-229235">
              <a:lnSpc>
                <a:spcPct val="100000"/>
              </a:lnSpc>
              <a:spcBef>
                <a:spcPts val="480"/>
              </a:spcBef>
              <a:buFont typeface="Arial"/>
              <a:buChar char="•"/>
              <a:tabLst>
                <a:tab pos="1155700" algn="l"/>
                <a:tab pos="1156335" algn="l"/>
              </a:tabLst>
            </a:pPr>
            <a:r>
              <a:rPr lang="en-US" sz="2000" dirty="0">
                <a:solidFill>
                  <a:srgbClr val="A6A6A6"/>
                </a:solidFill>
                <a:cs typeface="Calibri"/>
              </a:rPr>
              <a:t>Wind</a:t>
            </a:r>
            <a:r>
              <a:rPr lang="en-US" sz="2000" spc="-20" dirty="0">
                <a:solidFill>
                  <a:srgbClr val="A6A6A6"/>
                </a:solidFill>
                <a:cs typeface="Calibri"/>
              </a:rPr>
              <a:t> </a:t>
            </a:r>
            <a:r>
              <a:rPr lang="en-US" sz="2000" spc="-5" dirty="0">
                <a:solidFill>
                  <a:srgbClr val="A6A6A6"/>
                </a:solidFill>
                <a:cs typeface="Calibri"/>
              </a:rPr>
              <a:t>gusts</a:t>
            </a:r>
            <a:endParaRPr lang="en-US" sz="2000" dirty="0">
              <a:cs typeface="Calibri"/>
            </a:endParaRPr>
          </a:p>
          <a:p>
            <a:pPr marL="1155700" lvl="2" indent="-229235">
              <a:lnSpc>
                <a:spcPct val="100000"/>
              </a:lnSpc>
              <a:spcBef>
                <a:spcPts val="480"/>
              </a:spcBef>
              <a:buFont typeface="Arial"/>
              <a:buChar char="•"/>
              <a:tabLst>
                <a:tab pos="1155700" algn="l"/>
                <a:tab pos="1156335" algn="l"/>
              </a:tabLst>
            </a:pPr>
            <a:r>
              <a:rPr lang="en-US" sz="2000" spc="-5" dirty="0">
                <a:solidFill>
                  <a:srgbClr val="A6A6A6"/>
                </a:solidFill>
                <a:cs typeface="Calibri"/>
              </a:rPr>
              <a:t>Hail</a:t>
            </a:r>
            <a:r>
              <a:rPr lang="en-US" sz="2000" spc="5" dirty="0">
                <a:solidFill>
                  <a:srgbClr val="A6A6A6"/>
                </a:solidFill>
                <a:cs typeface="Calibri"/>
              </a:rPr>
              <a:t> </a:t>
            </a:r>
            <a:r>
              <a:rPr lang="en-US" sz="2000" spc="-20" dirty="0">
                <a:solidFill>
                  <a:srgbClr val="A6A6A6"/>
                </a:solidFill>
                <a:cs typeface="Calibri"/>
              </a:rPr>
              <a:t>size</a:t>
            </a:r>
            <a:endParaRPr lang="en-US" sz="2000" dirty="0">
              <a:cs typeface="Calibri"/>
            </a:endParaRPr>
          </a:p>
          <a:p>
            <a:pPr marL="1155700" lvl="2" indent="-229235">
              <a:lnSpc>
                <a:spcPct val="100000"/>
              </a:lnSpc>
              <a:spcBef>
                <a:spcPts val="480"/>
              </a:spcBef>
              <a:buFont typeface="Arial"/>
              <a:buChar char="•"/>
              <a:tabLst>
                <a:tab pos="1155700" algn="l"/>
                <a:tab pos="1156335" algn="l"/>
              </a:tabLst>
            </a:pPr>
            <a:r>
              <a:rPr lang="en-US" sz="2000" spc="-10" dirty="0">
                <a:solidFill>
                  <a:srgbClr val="A6A6A6"/>
                </a:solidFill>
                <a:cs typeface="Calibri"/>
              </a:rPr>
              <a:t>Duration </a:t>
            </a:r>
            <a:r>
              <a:rPr lang="en-US" sz="2000" spc="-5" dirty="0">
                <a:solidFill>
                  <a:srgbClr val="A6A6A6"/>
                </a:solidFill>
                <a:cs typeface="Calibri"/>
              </a:rPr>
              <a:t>of</a:t>
            </a:r>
            <a:r>
              <a:rPr lang="en-US" sz="2000" spc="-30" dirty="0">
                <a:solidFill>
                  <a:srgbClr val="A6A6A6"/>
                </a:solidFill>
                <a:cs typeface="Calibri"/>
              </a:rPr>
              <a:t> </a:t>
            </a:r>
            <a:r>
              <a:rPr lang="en-US" sz="2000" spc="-15" dirty="0">
                <a:solidFill>
                  <a:srgbClr val="A6A6A6"/>
                </a:solidFill>
                <a:cs typeface="Calibri"/>
              </a:rPr>
              <a:t>event</a:t>
            </a:r>
            <a:endParaRPr lang="en-US" sz="2000" dirty="0">
              <a:cs typeface="Calibri"/>
            </a:endParaRPr>
          </a:p>
          <a:p>
            <a:pPr marL="469265" marR="5080" lvl="1">
              <a:lnSpc>
                <a:spcPct val="100000"/>
              </a:lnSpc>
              <a:spcBef>
                <a:spcPts val="509"/>
              </a:spcBef>
              <a:tabLst>
                <a:tab pos="756285" algn="l"/>
                <a:tab pos="756920" algn="l"/>
              </a:tabLst>
            </a:pPr>
            <a:endParaRPr lang="en-US" sz="2000" dirty="0">
              <a:solidFill>
                <a:srgbClr val="595959"/>
              </a:solidFill>
              <a:cs typeface="Calibri"/>
            </a:endParaRPr>
          </a:p>
          <a:p>
            <a:pPr marL="1791335">
              <a:lnSpc>
                <a:spcPct val="100000"/>
              </a:lnSpc>
            </a:pPr>
            <a:endParaRPr sz="2000" dirty="0">
              <a:solidFill>
                <a:srgbClr val="595959"/>
              </a:solidFill>
              <a:cs typeface="Calibri"/>
            </a:endParaRPr>
          </a:p>
        </p:txBody>
      </p:sp>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Analysis of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9315772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5"/>
          <p:cNvSpPr txBox="1"/>
          <p:nvPr/>
        </p:nvSpPr>
        <p:spPr>
          <a:xfrm>
            <a:off x="179512" y="1340768"/>
            <a:ext cx="8640960" cy="4314514"/>
          </a:xfrm>
          <a:prstGeom prst="rect">
            <a:avLst/>
          </a:prstGeom>
        </p:spPr>
        <p:txBody>
          <a:bodyPr vert="horz" wrap="square" lIns="0" tIns="12700" rIns="0" bIns="0" rtlCol="0">
            <a:spAutoFit/>
          </a:bodyPr>
          <a:lstStyle/>
          <a:p>
            <a:pPr marL="12700" algn="just">
              <a:lnSpc>
                <a:spcPct val="100000"/>
              </a:lnSpc>
              <a:spcBef>
                <a:spcPts val="700"/>
              </a:spcBef>
              <a:tabLst>
                <a:tab pos="355600" algn="l"/>
              </a:tabLst>
            </a:pPr>
            <a:r>
              <a:rPr lang="en-US" sz="2000" spc="-15" dirty="0" smtClean="0">
                <a:solidFill>
                  <a:srgbClr val="595959"/>
                </a:solidFill>
              </a:rPr>
              <a:t>DATA NEEDED</a:t>
            </a:r>
          </a:p>
          <a:p>
            <a:pPr marL="12700" algn="just">
              <a:lnSpc>
                <a:spcPct val="100000"/>
              </a:lnSpc>
              <a:spcBef>
                <a:spcPts val="700"/>
              </a:spcBef>
              <a:tabLst>
                <a:tab pos="355600" algn="l"/>
              </a:tabLst>
            </a:pPr>
            <a:r>
              <a:rPr lang="en-US" sz="2000" spc="-15" dirty="0" smtClean="0">
                <a:solidFill>
                  <a:srgbClr val="595959"/>
                </a:solidFill>
              </a:rPr>
              <a:t>Systematic </a:t>
            </a:r>
            <a:r>
              <a:rPr lang="en-US" sz="2000" spc="-10" dirty="0">
                <a:solidFill>
                  <a:srgbClr val="595959"/>
                </a:solidFill>
              </a:rPr>
              <a:t>weather</a:t>
            </a:r>
            <a:r>
              <a:rPr lang="en-US" sz="2000" spc="-40" dirty="0">
                <a:solidFill>
                  <a:srgbClr val="595959"/>
                </a:solidFill>
              </a:rPr>
              <a:t> </a:t>
            </a:r>
            <a:r>
              <a:rPr lang="en-US" sz="2000" spc="-20" dirty="0">
                <a:solidFill>
                  <a:srgbClr val="595959"/>
                </a:solidFill>
              </a:rPr>
              <a:t>records</a:t>
            </a:r>
          </a:p>
          <a:p>
            <a:pPr marL="756285" marR="756285" lvl="1" indent="-287020" algn="just">
              <a:lnSpc>
                <a:spcPct val="100000"/>
              </a:lnSpc>
              <a:spcBef>
                <a:spcPts val="509"/>
              </a:spcBef>
              <a:buFont typeface="Arial"/>
              <a:buChar char="–"/>
              <a:tabLst>
                <a:tab pos="756920" algn="l"/>
              </a:tabLst>
            </a:pPr>
            <a:r>
              <a:rPr lang="en-US" sz="2000" spc="-10" dirty="0">
                <a:solidFill>
                  <a:srgbClr val="595959"/>
                </a:solidFill>
                <a:cs typeface="Calibri"/>
              </a:rPr>
              <a:t>automated meteorological  stations, </a:t>
            </a:r>
            <a:r>
              <a:rPr lang="en-US" sz="2000" spc="-5" dirty="0">
                <a:solidFill>
                  <a:srgbClr val="595959"/>
                </a:solidFill>
                <a:cs typeface="Calibri"/>
              </a:rPr>
              <a:t>measuring </a:t>
            </a:r>
            <a:r>
              <a:rPr lang="en-US" sz="2000" dirty="0">
                <a:solidFill>
                  <a:srgbClr val="595959"/>
                </a:solidFill>
                <a:cs typeface="Calibri"/>
              </a:rPr>
              <a:t>10-min  </a:t>
            </a:r>
            <a:r>
              <a:rPr lang="en-US" sz="2000" spc="-10" dirty="0">
                <a:solidFill>
                  <a:srgbClr val="595959"/>
                </a:solidFill>
                <a:cs typeface="Calibri"/>
              </a:rPr>
              <a:t>weather</a:t>
            </a:r>
            <a:r>
              <a:rPr lang="en-US" sz="2000" spc="-5" dirty="0">
                <a:solidFill>
                  <a:srgbClr val="595959"/>
                </a:solidFill>
                <a:cs typeface="Calibri"/>
              </a:rPr>
              <a:t> </a:t>
            </a:r>
            <a:r>
              <a:rPr lang="en-US" sz="2000" spc="-15" dirty="0">
                <a:solidFill>
                  <a:srgbClr val="595959"/>
                </a:solidFill>
                <a:cs typeface="Calibri"/>
              </a:rPr>
              <a:t>parameters</a:t>
            </a:r>
            <a:endParaRPr lang="en-US" sz="2000" dirty="0">
              <a:solidFill>
                <a:srgbClr val="595959"/>
              </a:solidFill>
              <a:cs typeface="Calibri"/>
            </a:endParaRPr>
          </a:p>
          <a:p>
            <a:pPr marL="756285" lvl="1" indent="-287020" algn="just">
              <a:lnSpc>
                <a:spcPct val="100000"/>
              </a:lnSpc>
              <a:spcBef>
                <a:spcPts val="484"/>
              </a:spcBef>
              <a:buFont typeface="Arial"/>
              <a:buChar char="–"/>
              <a:tabLst>
                <a:tab pos="756920" algn="l"/>
              </a:tabLst>
            </a:pPr>
            <a:r>
              <a:rPr lang="en-US" sz="2000" spc="-5" dirty="0">
                <a:solidFill>
                  <a:srgbClr val="595959"/>
                </a:solidFill>
                <a:cs typeface="Calibri"/>
              </a:rPr>
              <a:t>numerical model outputs</a:t>
            </a:r>
            <a:endParaRPr lang="en-US" sz="2000" dirty="0">
              <a:solidFill>
                <a:srgbClr val="595959"/>
              </a:solidFill>
              <a:cs typeface="Calibri"/>
            </a:endParaRPr>
          </a:p>
          <a:p>
            <a:pPr marL="12065" marR="27305" algn="just">
              <a:lnSpc>
                <a:spcPct val="100000"/>
              </a:lnSpc>
              <a:spcBef>
                <a:spcPts val="550"/>
              </a:spcBef>
              <a:tabLst>
                <a:tab pos="355600" algn="l"/>
              </a:tabLst>
            </a:pPr>
            <a:r>
              <a:rPr lang="en-US" sz="2000" spc="-15" dirty="0" smtClean="0">
                <a:solidFill>
                  <a:srgbClr val="595959"/>
                </a:solidFill>
              </a:rPr>
              <a:t>Post</a:t>
            </a:r>
            <a:r>
              <a:rPr lang="en-US" sz="2000" spc="-15" dirty="0">
                <a:solidFill>
                  <a:srgbClr val="595959"/>
                </a:solidFill>
              </a:rPr>
              <a:t>-events </a:t>
            </a:r>
            <a:r>
              <a:rPr lang="en-US" sz="2000" spc="-5" dirty="0">
                <a:solidFill>
                  <a:srgbClr val="595959"/>
                </a:solidFill>
              </a:rPr>
              <a:t>in-situ </a:t>
            </a:r>
            <a:r>
              <a:rPr lang="en-US" sz="2000" spc="-10" dirty="0">
                <a:solidFill>
                  <a:srgbClr val="595959"/>
                </a:solidFill>
              </a:rPr>
              <a:t>observations  </a:t>
            </a:r>
            <a:r>
              <a:rPr lang="en-US" sz="2000" spc="5" dirty="0">
                <a:solidFill>
                  <a:srgbClr val="595959"/>
                </a:solidFill>
              </a:rPr>
              <a:t>e.g.</a:t>
            </a:r>
          </a:p>
          <a:p>
            <a:pPr marL="756285" marR="5080" lvl="1" indent="-287020">
              <a:lnSpc>
                <a:spcPct val="100000"/>
              </a:lnSpc>
              <a:spcBef>
                <a:spcPts val="509"/>
              </a:spcBef>
              <a:buFont typeface="Arial"/>
              <a:buChar char="–"/>
              <a:tabLst>
                <a:tab pos="756285" algn="l"/>
                <a:tab pos="756920" algn="l"/>
              </a:tabLst>
            </a:pPr>
            <a:r>
              <a:rPr lang="en-US" sz="2000" spc="-10" dirty="0">
                <a:solidFill>
                  <a:srgbClr val="595959"/>
                </a:solidFill>
                <a:cs typeface="Calibri"/>
              </a:rPr>
              <a:t>Ground </a:t>
            </a:r>
            <a:r>
              <a:rPr lang="en-US" sz="2000" dirty="0">
                <a:solidFill>
                  <a:srgbClr val="595959"/>
                </a:solidFill>
                <a:cs typeface="Calibri"/>
              </a:rPr>
              <a:t>&amp; </a:t>
            </a:r>
            <a:r>
              <a:rPr lang="en-US" sz="2000" spc="-5" dirty="0">
                <a:solidFill>
                  <a:srgbClr val="595959"/>
                </a:solidFill>
                <a:cs typeface="Calibri"/>
              </a:rPr>
              <a:t>aerial observations of  </a:t>
            </a:r>
            <a:r>
              <a:rPr lang="en-US" sz="2000" spc="-10" dirty="0">
                <a:solidFill>
                  <a:srgbClr val="595959"/>
                </a:solidFill>
                <a:cs typeface="Calibri"/>
              </a:rPr>
              <a:t>flow </a:t>
            </a:r>
            <a:r>
              <a:rPr lang="en-US" sz="2000" spc="-5" dirty="0">
                <a:solidFill>
                  <a:srgbClr val="595959"/>
                </a:solidFill>
                <a:cs typeface="Calibri"/>
              </a:rPr>
              <a:t>deposits </a:t>
            </a:r>
            <a:r>
              <a:rPr lang="en-US" sz="2000" dirty="0">
                <a:solidFill>
                  <a:srgbClr val="595959"/>
                </a:solidFill>
                <a:cs typeface="Calibri"/>
              </a:rPr>
              <a:t>and </a:t>
            </a:r>
            <a:r>
              <a:rPr lang="en-US" sz="2000" spc="-10" dirty="0">
                <a:solidFill>
                  <a:srgbClr val="595959"/>
                </a:solidFill>
                <a:cs typeface="Calibri"/>
              </a:rPr>
              <a:t>erosion </a:t>
            </a:r>
            <a:r>
              <a:rPr lang="en-US" sz="2000" spc="-15" dirty="0">
                <a:solidFill>
                  <a:srgbClr val="595959"/>
                </a:solidFill>
                <a:cs typeface="Calibri"/>
              </a:rPr>
              <a:t>features  for </a:t>
            </a:r>
            <a:r>
              <a:rPr lang="en-US" sz="2000" spc="-5" dirty="0">
                <a:solidFill>
                  <a:srgbClr val="595959"/>
                </a:solidFill>
                <a:cs typeface="Calibri"/>
              </a:rPr>
              <a:t>debris-flow </a:t>
            </a:r>
            <a:r>
              <a:rPr lang="en-US" sz="2000" spc="-15" dirty="0" smtClean="0">
                <a:solidFill>
                  <a:srgbClr val="595959"/>
                </a:solidFill>
                <a:cs typeface="Calibri"/>
              </a:rPr>
              <a:t>events</a:t>
            </a:r>
          </a:p>
          <a:p>
            <a:pPr marL="12700">
              <a:lnSpc>
                <a:spcPct val="100000"/>
              </a:lnSpc>
              <a:spcBef>
                <a:spcPts val="705"/>
              </a:spcBef>
            </a:pPr>
            <a:r>
              <a:rPr lang="en-US" sz="2000" spc="-15" dirty="0">
                <a:solidFill>
                  <a:srgbClr val="595959"/>
                </a:solidFill>
                <a:cs typeface="Calibri"/>
              </a:rPr>
              <a:t>Crowdsourcing</a:t>
            </a:r>
            <a:endParaRPr lang="en-US" sz="2000" dirty="0">
              <a:solidFill>
                <a:srgbClr val="595959"/>
              </a:solidFill>
              <a:cs typeface="Calibri"/>
            </a:endParaRPr>
          </a:p>
          <a:p>
            <a:pPr marL="127000">
              <a:lnSpc>
                <a:spcPct val="100000"/>
              </a:lnSpc>
              <a:spcBef>
                <a:spcPts val="509"/>
              </a:spcBef>
              <a:tabLst>
                <a:tab pos="413384" algn="l"/>
              </a:tabLst>
            </a:pPr>
            <a:r>
              <a:rPr lang="en-US" sz="2000" dirty="0">
                <a:solidFill>
                  <a:srgbClr val="595959"/>
                </a:solidFill>
                <a:cs typeface="Arial"/>
              </a:rPr>
              <a:t>–	</a:t>
            </a:r>
            <a:r>
              <a:rPr lang="en-US" sz="2000" spc="-15" dirty="0">
                <a:solidFill>
                  <a:srgbClr val="595959"/>
                </a:solidFill>
                <a:cs typeface="Calibri"/>
              </a:rPr>
              <a:t>Involve</a:t>
            </a:r>
            <a:r>
              <a:rPr lang="en-US" sz="2000" spc="-45" dirty="0">
                <a:solidFill>
                  <a:srgbClr val="595959"/>
                </a:solidFill>
                <a:cs typeface="Calibri"/>
              </a:rPr>
              <a:t> </a:t>
            </a:r>
            <a:r>
              <a:rPr lang="en-US" sz="2000" spc="-10" dirty="0">
                <a:solidFill>
                  <a:srgbClr val="595959"/>
                </a:solidFill>
                <a:cs typeface="Calibri"/>
              </a:rPr>
              <a:t>citizens</a:t>
            </a:r>
            <a:endParaRPr lang="en-US" sz="2000" dirty="0">
              <a:solidFill>
                <a:srgbClr val="595959"/>
              </a:solidFill>
              <a:cs typeface="Calibri"/>
            </a:endParaRPr>
          </a:p>
          <a:p>
            <a:pPr marL="469265" marR="5080" lvl="1">
              <a:lnSpc>
                <a:spcPct val="100000"/>
              </a:lnSpc>
              <a:spcBef>
                <a:spcPts val="509"/>
              </a:spcBef>
              <a:tabLst>
                <a:tab pos="756285" algn="l"/>
                <a:tab pos="756920" algn="l"/>
              </a:tabLst>
            </a:pPr>
            <a:endParaRPr lang="en-US" sz="2000" dirty="0">
              <a:solidFill>
                <a:srgbClr val="595959"/>
              </a:solidFill>
              <a:cs typeface="Calibri"/>
            </a:endParaRPr>
          </a:p>
          <a:p>
            <a:pPr marL="1791335">
              <a:lnSpc>
                <a:spcPct val="100000"/>
              </a:lnSpc>
            </a:pPr>
            <a:endParaRPr sz="2000" dirty="0">
              <a:solidFill>
                <a:srgbClr val="595959"/>
              </a:solidFill>
              <a:cs typeface="Calibri"/>
            </a:endParaRPr>
          </a:p>
        </p:txBody>
      </p:sp>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Analysis of impacts of extreme events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0116855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object 2"/>
          <p:cNvSpPr/>
          <p:nvPr/>
        </p:nvSpPr>
        <p:spPr>
          <a:xfrm>
            <a:off x="2234" y="2132856"/>
            <a:ext cx="9139225" cy="3030982"/>
          </a:xfrm>
          <a:prstGeom prst="rect">
            <a:avLst/>
          </a:prstGeom>
          <a:blipFill>
            <a:blip r:embed="rId2" cstate="print"/>
            <a:stretch>
              <a:fillRect/>
            </a:stretch>
          </a:blipFill>
        </p:spPr>
        <p:txBody>
          <a:bodyPr wrap="square" lIns="0" tIns="0" rIns="0" bIns="0" rtlCol="0"/>
          <a:lstStyle/>
          <a:p>
            <a:endParaRPr/>
          </a:p>
        </p:txBody>
      </p:sp>
      <p:sp>
        <p:nvSpPr>
          <p:cNvPr id="5"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noProof="0" dirty="0" smtClean="0">
                <a:ea typeface="+mj-ea"/>
                <a:cs typeface="+mj-cs"/>
              </a:rPr>
              <a:t>NOA High Impact Weather DataBase</a:t>
            </a:r>
          </a:p>
          <a:p>
            <a:pPr lvl="0" algn="ctr">
              <a:spcBef>
                <a:spcPct val="0"/>
              </a:spcBef>
              <a:defRPr/>
            </a:pPr>
            <a:r>
              <a:rPr lang="en-US" sz="3200" u="heavy" spc="-10" dirty="0">
                <a:solidFill>
                  <a:srgbClr val="0000FF"/>
                </a:solidFill>
                <a:uFill>
                  <a:solidFill>
                    <a:srgbClr val="0000FF"/>
                  </a:solidFill>
                </a:uFill>
                <a:cs typeface="Calibri"/>
                <a:hlinkClick r:id="rId3"/>
              </a:rPr>
              <a:t>http://www.meteo.gr/weatherEvents.cfm</a:t>
            </a:r>
            <a:r>
              <a:rPr lang="x-none" sz="3200" noProof="0" dirty="0" smtClean="0">
                <a:ea typeface="+mj-ea"/>
                <a:cs typeface="+mj-cs"/>
              </a:rPr>
              <a:t>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7105955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2564904"/>
            <a:ext cx="65527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noProof="0" dirty="0" smtClean="0">
                <a:ea typeface="+mj-ea"/>
                <a:cs typeface="+mj-cs"/>
              </a:rPr>
              <a:t>Extreme Weather Phenomena</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4869332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5"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noProof="0" dirty="0" smtClean="0">
                <a:ea typeface="+mj-ea"/>
                <a:cs typeface="+mj-cs"/>
              </a:rPr>
              <a:t>NOA High Impact Weather DataBase</a:t>
            </a:r>
          </a:p>
          <a:p>
            <a:pPr lvl="0" algn="ctr">
              <a:spcBef>
                <a:spcPct val="0"/>
              </a:spcBef>
              <a:defRPr/>
            </a:pPr>
            <a:r>
              <a:rPr lang="en-US" sz="3200" u="heavy" spc="-10" dirty="0">
                <a:solidFill>
                  <a:srgbClr val="0000FF"/>
                </a:solidFill>
                <a:uFill>
                  <a:solidFill>
                    <a:srgbClr val="0000FF"/>
                  </a:solidFill>
                </a:uFill>
                <a:cs typeface="Calibri"/>
                <a:hlinkClick r:id="rId2"/>
              </a:rPr>
              <a:t>http://www.meteo.gr/weatherEvents.cfm</a:t>
            </a:r>
            <a:r>
              <a:rPr lang="x-none" sz="3200" noProof="0" dirty="0" smtClean="0">
                <a:ea typeface="+mj-ea"/>
                <a:cs typeface="+mj-cs"/>
              </a:rPr>
              <a:t>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6" name="object 3"/>
          <p:cNvSpPr/>
          <p:nvPr/>
        </p:nvSpPr>
        <p:spPr>
          <a:xfrm>
            <a:off x="1691680" y="2060848"/>
            <a:ext cx="5389035" cy="365543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56935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2564904"/>
            <a:ext cx="65527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noProof="0" dirty="0" smtClean="0">
                <a:ea typeface="+mj-ea"/>
                <a:cs typeface="+mj-cs"/>
              </a:rPr>
              <a:t>W</a:t>
            </a:r>
            <a:r>
              <a:rPr kumimoji="0" lang="en-US" sz="3200" b="1" i="0" u="none" strike="noStrike" kern="1200" cap="none" spc="0" normalizeH="0" baseline="0" noProof="0" dirty="0" err="1" smtClean="0">
                <a:ln>
                  <a:noFill/>
                </a:ln>
                <a:solidFill>
                  <a:schemeClr val="tx1">
                    <a:tint val="75000"/>
                  </a:schemeClr>
                </a:solidFill>
                <a:effectLst/>
                <a:uLnTx/>
                <a:uFillTx/>
                <a:ea typeface="+mj-ea"/>
                <a:cs typeface="+mj-cs"/>
              </a:rPr>
              <a:t>eather</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 monitoring</a:t>
            </a:r>
          </a:p>
        </p:txBody>
      </p:sp>
    </p:spTree>
    <p:extLst>
      <p:ext uri="{BB962C8B-B14F-4D97-AF65-F5344CB8AC3E}">
        <p14:creationId xmlns:p14="http://schemas.microsoft.com/office/powerpoint/2010/main" val="35008095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Meteorological reports &amp; Observations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smtClean="0"/>
              <a:t>The </a:t>
            </a:r>
            <a:r>
              <a:rPr lang="en-US" sz="2000" dirty="0" smtClean="0"/>
              <a:t>World </a:t>
            </a:r>
            <a:r>
              <a:rPr lang="en-US" sz="2000" dirty="0"/>
              <a:t>Meteorological Organization </a:t>
            </a:r>
            <a:r>
              <a:rPr lang="en-US" sz="2000" b="0" dirty="0"/>
              <a:t>(</a:t>
            </a:r>
            <a:r>
              <a:rPr lang="en-US" sz="2000" dirty="0"/>
              <a:t>WMO</a:t>
            </a:r>
            <a:r>
              <a:rPr lang="en-US" sz="2000" b="0" dirty="0" smtClean="0"/>
              <a:t>)</a:t>
            </a:r>
            <a:r>
              <a:rPr lang="en-US" sz="2000" b="0" dirty="0"/>
              <a:t> </a:t>
            </a:r>
            <a:r>
              <a:rPr lang="en-US" sz="2000" b="0" dirty="0" smtClean="0"/>
              <a:t>sets the weather</a:t>
            </a:r>
            <a:r>
              <a:rPr lang="en-US" sz="2000" b="0" dirty="0"/>
              <a:t>-observation </a:t>
            </a:r>
            <a:r>
              <a:rPr lang="en-US" sz="2000" b="0" dirty="0" smtClean="0"/>
              <a:t>standards and coordinates </a:t>
            </a:r>
            <a:r>
              <a:rPr lang="en-US" sz="2000" b="0" dirty="0"/>
              <a:t>and </a:t>
            </a:r>
            <a:r>
              <a:rPr lang="en-US" sz="2000" b="0" dirty="0" smtClean="0"/>
              <a:t>synchronizes </a:t>
            </a:r>
            <a:r>
              <a:rPr lang="en-US" sz="2000" b="0" dirty="0"/>
              <a:t>weather observations. </a:t>
            </a:r>
            <a:endParaRPr lang="en-US" sz="2000" b="0" dirty="0" smtClean="0"/>
          </a:p>
          <a:p>
            <a:endParaRPr lang="en-US" sz="2000" b="0" dirty="0"/>
          </a:p>
          <a:p>
            <a:r>
              <a:rPr lang="en-US" sz="2000" b="0" dirty="0" smtClean="0"/>
              <a:t>Observations </a:t>
            </a:r>
            <a:r>
              <a:rPr lang="en-US" sz="2000" b="0" dirty="0"/>
              <a:t>are made simultaneously at specified </a:t>
            </a:r>
            <a:r>
              <a:rPr lang="en-US" sz="2000" dirty="0"/>
              <a:t>Coordinated Universal Times </a:t>
            </a:r>
            <a:r>
              <a:rPr lang="en-US" sz="2000" b="0" dirty="0"/>
              <a:t>(</a:t>
            </a:r>
            <a:r>
              <a:rPr lang="en-US" sz="2000" dirty="0"/>
              <a:t>UTC</a:t>
            </a:r>
            <a:r>
              <a:rPr lang="en-US" sz="2000" b="0" dirty="0"/>
              <a:t>) to allow </a:t>
            </a:r>
            <a:r>
              <a:rPr lang="en-US" sz="2000" b="0" dirty="0" smtClean="0"/>
              <a:t>for a </a:t>
            </a:r>
            <a:r>
              <a:rPr lang="en-US" sz="2000" dirty="0"/>
              <a:t>synoptic </a:t>
            </a:r>
            <a:r>
              <a:rPr lang="en-US" sz="2000" b="0" dirty="0"/>
              <a:t>(snapshot) picture of the </a:t>
            </a:r>
            <a:r>
              <a:rPr lang="en-US" sz="2000" b="0" dirty="0" smtClean="0"/>
              <a:t>weather. </a:t>
            </a:r>
            <a:endParaRPr lang="en-US" sz="2000" b="0" dirty="0"/>
          </a:p>
          <a:p>
            <a:endParaRPr lang="en-US" sz="2000" b="0" dirty="0" smtClean="0"/>
          </a:p>
          <a:p>
            <a:r>
              <a:rPr lang="en-US" sz="2000" b="0" dirty="0" smtClean="0"/>
              <a:t>Most </a:t>
            </a:r>
            <a:r>
              <a:rPr lang="en-US" sz="2000" b="0" dirty="0"/>
              <a:t>manual upper-air and surface synoptic observations are made at 00 and 12 UTC. Fewer countries make additional synoptic observations at 06 and 18 UTC.</a:t>
            </a:r>
            <a:r>
              <a:rPr kumimoji="0" lang="en-US" sz="2000" b="1" i="0" u="none" strike="noStrike" kern="1200" cap="none" spc="0" normalizeH="0" baseline="0" noProof="0" dirty="0" smtClean="0">
                <a:ln>
                  <a:noFill/>
                </a:ln>
                <a:solidFill>
                  <a:schemeClr val="tx1">
                    <a:tint val="75000"/>
                  </a:schemeClr>
                </a:solidFill>
                <a:effectLst/>
                <a:uLnTx/>
                <a:uFillTx/>
                <a:ea typeface="+mj-ea"/>
                <a:cs typeface="+mj-cs"/>
              </a:rPr>
              <a:t/>
            </a:r>
            <a:br>
              <a:rPr kumimoji="0" lang="en-US" sz="2000" b="1" i="0" u="none" strike="noStrike" kern="1200" cap="none" spc="0" normalizeH="0" baseline="0" noProof="0" dirty="0" smtClean="0">
                <a:ln>
                  <a:noFill/>
                </a:ln>
                <a:solidFill>
                  <a:schemeClr val="tx1">
                    <a:tint val="75000"/>
                  </a:schemeClr>
                </a:solidFill>
                <a:effectLst/>
                <a:uLnTx/>
                <a:uFillTx/>
                <a:ea typeface="+mj-ea"/>
                <a:cs typeface="+mj-cs"/>
              </a:rPr>
            </a:b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a:p>
            <a:r>
              <a:rPr lang="en-US" sz="2000" b="0" dirty="0"/>
              <a:t>R</a:t>
            </a:r>
            <a:r>
              <a:rPr lang="en-US" sz="2000" b="0" dirty="0" smtClean="0"/>
              <a:t>eal</a:t>
            </a:r>
            <a:r>
              <a:rPr lang="en-US" sz="2000" b="0" dirty="0"/>
              <a:t>-time weather data </a:t>
            </a:r>
            <a:r>
              <a:rPr lang="en-US" sz="2000" b="0" dirty="0" smtClean="0"/>
              <a:t>are shared at </a:t>
            </a:r>
            <a:r>
              <a:rPr lang="en-US" sz="2000" b="0" dirty="0"/>
              <a:t>international </a:t>
            </a:r>
            <a:r>
              <a:rPr lang="en-US" sz="2000" b="0" dirty="0" smtClean="0"/>
              <a:t>level via </a:t>
            </a:r>
            <a:r>
              <a:rPr lang="en-US" sz="2000" b="0" dirty="0"/>
              <a:t>the </a:t>
            </a:r>
            <a:r>
              <a:rPr lang="en-US" sz="2000" dirty="0"/>
              <a:t>Global Telecommunication System </a:t>
            </a:r>
            <a:r>
              <a:rPr lang="en-US" sz="2000" b="0" dirty="0"/>
              <a:t>(</a:t>
            </a:r>
            <a:r>
              <a:rPr lang="en-US" sz="2000" dirty="0"/>
              <a:t>GTS</a:t>
            </a:r>
            <a:r>
              <a:rPr lang="en-US" sz="2000" b="0" dirty="0"/>
              <a:t>). </a:t>
            </a:r>
            <a:r>
              <a:rPr kumimoji="0" lang="en-US" sz="2000" b="1" i="0" u="none" strike="noStrike" kern="1200" cap="none" spc="0" normalizeH="0" baseline="0" noProof="0" dirty="0" smtClean="0">
                <a:ln>
                  <a:noFill/>
                </a:ln>
                <a:solidFill>
                  <a:schemeClr val="tx1">
                    <a:tint val="75000"/>
                  </a:schemeClr>
                </a:solidFill>
                <a:effectLst/>
                <a:uLnTx/>
                <a:uFillTx/>
                <a:ea typeface="+mj-ea"/>
                <a:cs typeface="+mj-cs"/>
              </a:rPr>
              <a:t/>
            </a:r>
            <a:br>
              <a:rPr kumimoji="0" lang="en-US" sz="2000" b="1" i="0" u="none" strike="noStrike" kern="1200" cap="none" spc="0" normalizeH="0" baseline="0" noProof="0" dirty="0" smtClean="0">
                <a:ln>
                  <a:noFill/>
                </a:ln>
                <a:solidFill>
                  <a:schemeClr val="tx1">
                    <a:tint val="75000"/>
                  </a:schemeClr>
                </a:solidFill>
                <a:effectLst/>
                <a:uLnTx/>
                <a:uFillTx/>
                <a:ea typeface="+mj-ea"/>
                <a:cs typeface="+mj-cs"/>
              </a:rPr>
            </a:b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a:p>
            <a:r>
              <a:rPr lang="en-US" sz="2000" b="0" dirty="0" smtClean="0"/>
              <a:t>Usual data formats: </a:t>
            </a:r>
            <a:r>
              <a:rPr lang="en-US" sz="2000" dirty="0" smtClean="0"/>
              <a:t>BUFR </a:t>
            </a:r>
            <a:r>
              <a:rPr lang="en-US" sz="2000" b="0" dirty="0"/>
              <a:t>(Binary Universal Form for the Representation of meteorological data) and </a:t>
            </a:r>
            <a:r>
              <a:rPr lang="en-US" sz="2000" dirty="0"/>
              <a:t>GRIB </a:t>
            </a:r>
            <a:r>
              <a:rPr lang="en-US" sz="2000" b="0" dirty="0"/>
              <a:t>(Gridded Binary</a:t>
            </a:r>
            <a:r>
              <a:rPr lang="en-US" sz="2000" b="0" dirty="0" smtClean="0"/>
              <a:t>), </a:t>
            </a:r>
            <a:r>
              <a:rPr lang="en-US" sz="2000" dirty="0"/>
              <a:t>alphanumeric codes </a:t>
            </a:r>
            <a:r>
              <a:rPr lang="en-US" sz="2000" b="0" dirty="0"/>
              <a:t>(letters &amp; numbers) </a:t>
            </a: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40547587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png-gorax-blue-003-95e2cf679cd58ee9b4db4dd119a05a8d-HVxHI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4" name="TextBox 3"/>
          <p:cNvSpPr txBox="1"/>
          <p:nvPr/>
        </p:nvSpPr>
        <p:spPr>
          <a:xfrm>
            <a:off x="30206" y="4077072"/>
            <a:ext cx="2453561" cy="2585323"/>
          </a:xfrm>
          <a:prstGeom prst="rect">
            <a:avLst/>
          </a:prstGeom>
          <a:noFill/>
        </p:spPr>
        <p:txBody>
          <a:bodyPr wrap="square" rtlCol="0">
            <a:spAutoFit/>
          </a:bodyPr>
          <a:lstStyle/>
          <a:p>
            <a:r>
              <a:rPr lang="en-US" i="1" dirty="0"/>
              <a:t>Surface data locations for observations of temperature, humidity, winds, clouds, precipitation, pressure, and visibility collected by synoptic weather stations on land and ship.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3-95e2cf679cd58ee9b4db4dd119a05a8d-Tu0nR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3" name="TextBox 2"/>
          <p:cNvSpPr txBox="1"/>
          <p:nvPr/>
        </p:nvSpPr>
        <p:spPr>
          <a:xfrm>
            <a:off x="3923928" y="5661248"/>
            <a:ext cx="4104456" cy="923330"/>
          </a:xfrm>
          <a:prstGeom prst="rect">
            <a:avLst/>
          </a:prstGeom>
          <a:noFill/>
        </p:spPr>
        <p:txBody>
          <a:bodyPr wrap="square" rtlCol="0">
            <a:spAutoFit/>
          </a:bodyPr>
          <a:lstStyle/>
          <a:p>
            <a:r>
              <a:rPr lang="en-US" i="1" dirty="0"/>
              <a:t>Surface data locations for temperature and winds collected by drifting and moored BUOYs.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4-95e2cf679cd58ee9b4db4dd119a05a8d-rEF_5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3" name="TextBox 2"/>
          <p:cNvSpPr txBox="1"/>
          <p:nvPr/>
        </p:nvSpPr>
        <p:spPr>
          <a:xfrm>
            <a:off x="0" y="5229200"/>
            <a:ext cx="3816424" cy="1477328"/>
          </a:xfrm>
          <a:prstGeom prst="rect">
            <a:avLst/>
          </a:prstGeom>
          <a:noFill/>
        </p:spPr>
        <p:txBody>
          <a:bodyPr wrap="square" rtlCol="0">
            <a:spAutoFit/>
          </a:bodyPr>
          <a:lstStyle/>
          <a:p>
            <a:r>
              <a:rPr lang="en-US" i="1" dirty="0"/>
              <a:t>Upper-air sounding locations for temperature, pressure, and humidity collected by </a:t>
            </a:r>
            <a:r>
              <a:rPr lang="en-US" i="1" dirty="0" err="1"/>
              <a:t>rawinsonde</a:t>
            </a:r>
            <a:r>
              <a:rPr lang="en-US" i="1" dirty="0"/>
              <a:t> balloons launched from land and ship, and by </a:t>
            </a:r>
            <a:r>
              <a:rPr lang="en-US" i="1" dirty="0" err="1"/>
              <a:t>dropsondes</a:t>
            </a:r>
            <a:r>
              <a:rPr lang="en-US" i="1" dirty="0"/>
              <a:t> released from aircraft.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0-95e2cf679cd58ee9b4db4dd119a05a8d-uEIkLj.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3" name="TextBox 2"/>
          <p:cNvSpPr txBox="1"/>
          <p:nvPr/>
        </p:nvSpPr>
        <p:spPr>
          <a:xfrm>
            <a:off x="323528" y="5445224"/>
            <a:ext cx="2952328" cy="1200329"/>
          </a:xfrm>
          <a:prstGeom prst="rect">
            <a:avLst/>
          </a:prstGeom>
          <a:noFill/>
        </p:spPr>
        <p:txBody>
          <a:bodyPr wrap="square" rtlCol="0">
            <a:spAutoFit/>
          </a:bodyPr>
          <a:lstStyle/>
          <a:p>
            <a:r>
              <a:rPr lang="en-US" i="1" dirty="0"/>
              <a:t>Upper-air data locations for winds collected by: PILOT balloons, ground-based wind profilers, and Doppler radars.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5-95e2cf679cd58ee9b4db4dd119a05a8d-o_aV2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3" name="TextBox 2"/>
          <p:cNvSpPr txBox="1"/>
          <p:nvPr/>
        </p:nvSpPr>
        <p:spPr>
          <a:xfrm>
            <a:off x="2267744" y="5301208"/>
            <a:ext cx="5976664" cy="1200329"/>
          </a:xfrm>
          <a:prstGeom prst="rect">
            <a:avLst/>
          </a:prstGeom>
          <a:noFill/>
        </p:spPr>
        <p:txBody>
          <a:bodyPr wrap="square" rtlCol="0">
            <a:spAutoFit/>
          </a:bodyPr>
          <a:lstStyle/>
          <a:p>
            <a:r>
              <a:rPr lang="en-US" i="1" dirty="0"/>
              <a:t>Upper-air data locations for temperature and winds collected by commercial aircraft: AIREP manual </a:t>
            </a:r>
            <a:r>
              <a:rPr lang="en-US" i="1" dirty="0" smtClean="0"/>
              <a:t>reports, </a:t>
            </a:r>
            <a:r>
              <a:rPr lang="en-US" i="1" dirty="0"/>
              <a:t>and AMDAR &amp; </a:t>
            </a:r>
            <a:r>
              <a:rPr lang="en-US" i="1" dirty="0" smtClean="0"/>
              <a:t>ACARS </a:t>
            </a:r>
            <a:r>
              <a:rPr lang="en-US" i="1" dirty="0"/>
              <a:t>automated reports. </a:t>
            </a:r>
            <a:r>
              <a:rPr lang="el-GR" i="1" dirty="0" smtClean="0"/>
              <a:t>Α</a:t>
            </a:r>
            <a:r>
              <a:rPr lang="en-US" i="1" dirty="0" err="1" smtClean="0"/>
              <a:t>ircraft</a:t>
            </a:r>
            <a:r>
              <a:rPr lang="en-US" i="1" dirty="0" smtClean="0"/>
              <a:t> </a:t>
            </a:r>
            <a:r>
              <a:rPr lang="en-US" i="1" dirty="0"/>
              <a:t>observations, most at their cruising altitude of 10 to 15 km above sea level.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3-95e2cf679cd58ee9b4db4dd119a05a8d-OUr7e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80"/>
            <a:ext cx="9144000" cy="5782060"/>
          </a:xfrm>
          <a:prstGeom prst="rect">
            <a:avLst/>
          </a:prstGeom>
        </p:spPr>
      </p:pic>
      <p:sp>
        <p:nvSpPr>
          <p:cNvPr id="3" name="TextBox 2"/>
          <p:cNvSpPr txBox="1"/>
          <p:nvPr/>
        </p:nvSpPr>
        <p:spPr>
          <a:xfrm>
            <a:off x="13978" y="5373216"/>
            <a:ext cx="6192688" cy="1200329"/>
          </a:xfrm>
          <a:prstGeom prst="rect">
            <a:avLst/>
          </a:prstGeom>
          <a:noFill/>
        </p:spPr>
        <p:txBody>
          <a:bodyPr wrap="square" rtlCol="0">
            <a:spAutoFit/>
          </a:bodyPr>
          <a:lstStyle/>
          <a:p>
            <a:r>
              <a:rPr lang="en-US" b="1" i="1" dirty="0"/>
              <a:t>Upper-air data locations for winds collected by geostationary satellites (SATOB) from the USA (GOES), Europe (METEOSAT), and others around the world. </a:t>
            </a:r>
            <a:r>
              <a:rPr lang="en-US" b="1" i="1" dirty="0" smtClean="0"/>
              <a:t>Atmospheric </a:t>
            </a:r>
            <a:r>
              <a:rPr lang="en-US" b="1" i="1" dirty="0"/>
              <a:t>motion vectors (AMV) of IR cloud patterns. </a:t>
            </a:r>
            <a:endParaRPr lang="en-US" b="1"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5-95e2cf679cd58ee9b4db4dd119a05a8d-8E1v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
        <p:nvSpPr>
          <p:cNvPr id="3" name="TextBox 2"/>
          <p:cNvSpPr txBox="1"/>
          <p:nvPr/>
        </p:nvSpPr>
        <p:spPr>
          <a:xfrm>
            <a:off x="30567" y="4653136"/>
            <a:ext cx="2540336" cy="2031325"/>
          </a:xfrm>
          <a:prstGeom prst="rect">
            <a:avLst/>
          </a:prstGeom>
          <a:noFill/>
        </p:spPr>
        <p:txBody>
          <a:bodyPr wrap="square" rtlCol="0">
            <a:spAutoFit/>
          </a:bodyPr>
          <a:lstStyle/>
          <a:p>
            <a:r>
              <a:rPr lang="en-US" i="1" dirty="0"/>
              <a:t>Surface-wind estimate locations from microwave </a:t>
            </a:r>
            <a:r>
              <a:rPr lang="en-US" i="1" dirty="0" err="1"/>
              <a:t>scatterometer</a:t>
            </a:r>
            <a:r>
              <a:rPr lang="en-US" i="1" dirty="0"/>
              <a:t> measurements of sea-surface waves by the polar-orbiting satellites. </a:t>
            </a:r>
            <a:endParaRPr lang="en-US"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5" name="Rectangle 4"/>
          <p:cNvSpPr/>
          <p:nvPr/>
        </p:nvSpPr>
        <p:spPr>
          <a:xfrm>
            <a:off x="179512" y="1700808"/>
            <a:ext cx="8712968" cy="1569660"/>
          </a:xfrm>
          <a:prstGeom prst="rect">
            <a:avLst/>
          </a:prstGeom>
        </p:spPr>
        <p:txBody>
          <a:bodyPr wrap="square">
            <a:spAutoFit/>
          </a:bodyPr>
          <a:lstStyle/>
          <a:p>
            <a:r>
              <a:rPr lang="en-US" sz="2400" b="1" dirty="0"/>
              <a:t>E</a:t>
            </a:r>
            <a:r>
              <a:rPr lang="en-US" sz="2400" b="1" dirty="0" smtClean="0"/>
              <a:t>xtreme </a:t>
            </a:r>
            <a:r>
              <a:rPr lang="en-US" sz="2400" b="1" dirty="0"/>
              <a:t>weather or climate </a:t>
            </a:r>
            <a:r>
              <a:rPr lang="en-US" sz="2400" b="1" dirty="0" smtClean="0"/>
              <a:t>events</a:t>
            </a:r>
            <a:r>
              <a:rPr lang="en-US" sz="2400" dirty="0" smtClean="0"/>
              <a:t>: the </a:t>
            </a:r>
            <a:r>
              <a:rPr lang="en-US" sz="2400" dirty="0"/>
              <a:t>occurrence of a value of a weather or climate variable above (or below) a threshold value near the upper (or lower) ends of the range of observed values of the variable</a:t>
            </a:r>
            <a:r>
              <a:rPr lang="en-US" sz="2400" dirty="0" smtClean="0"/>
              <a:t>.</a:t>
            </a:r>
            <a:endParaRPr lang="el-GR" sz="2400" dirty="0"/>
          </a:p>
        </p:txBody>
      </p:sp>
      <p:pic>
        <p:nvPicPr>
          <p:cNvPr id="8" name="Picture 7" descr="Screen Shot 2019-02-25 at 10.29.43 PM.png"/>
          <p:cNvPicPr>
            <a:picLocks noChangeAspect="1"/>
          </p:cNvPicPr>
          <p:nvPr/>
        </p:nvPicPr>
        <p:blipFill rotWithShape="1">
          <a:blip r:embed="rId2">
            <a:extLst>
              <a:ext uri="{28A0092B-C50C-407E-A947-70E740481C1C}">
                <a14:useLocalDpi xmlns:a14="http://schemas.microsoft.com/office/drawing/2010/main" val="0"/>
              </a:ext>
            </a:extLst>
          </a:blip>
          <a:srcRect t="8831"/>
          <a:stretch/>
        </p:blipFill>
        <p:spPr>
          <a:xfrm>
            <a:off x="1115616" y="3292174"/>
            <a:ext cx="7128792" cy="3565826"/>
          </a:xfrm>
          <a:prstGeom prst="rect">
            <a:avLst/>
          </a:prstGeom>
        </p:spPr>
      </p:pic>
    </p:spTree>
    <p:extLst>
      <p:ext uri="{BB962C8B-B14F-4D97-AF65-F5344CB8AC3E}">
        <p14:creationId xmlns:p14="http://schemas.microsoft.com/office/powerpoint/2010/main" val="353271743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png-gorax-blue-000-95e2cf679cd58ee9b4db4dd119a05a8d-7S8N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2060"/>
          </a:xfrm>
          <a:prstGeom prst="rect">
            <a:avLst/>
          </a:prstGeom>
        </p:spPr>
      </p:pic>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dirty="0" smtClean="0"/>
              <a:t>Weather Maps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323528" y="1556792"/>
            <a:ext cx="8568952" cy="187220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a:t>Weather observations that were taken </a:t>
            </a:r>
            <a:r>
              <a:rPr lang="en-US" sz="2000" dirty="0"/>
              <a:t>synoptically </a:t>
            </a:r>
            <a:r>
              <a:rPr lang="en-US" sz="2000" b="0" dirty="0"/>
              <a:t>(i.e., simultaneously) at many weather stations worldwide can be drawn on a weather map. </a:t>
            </a:r>
            <a:endParaRPr lang="en-US" sz="2000" b="0" dirty="0" smtClean="0"/>
          </a:p>
          <a:p>
            <a:endParaRPr lang="en-US" sz="2000" b="0" dirty="0"/>
          </a:p>
          <a:p>
            <a:r>
              <a:rPr lang="en-US" sz="2000" b="0" dirty="0"/>
              <a:t>The resulting </a:t>
            </a:r>
            <a:r>
              <a:rPr lang="en-US" sz="2000" dirty="0"/>
              <a:t>synoptic-weather map </a:t>
            </a:r>
            <a:r>
              <a:rPr lang="en-US" sz="2000" b="0" dirty="0"/>
              <a:t>shows scales of weather </a:t>
            </a:r>
            <a:r>
              <a:rPr lang="en-US" sz="2000" b="0" dirty="0" smtClean="0"/>
              <a:t>that </a:t>
            </a:r>
            <a:r>
              <a:rPr lang="en-US" sz="2000" b="0" dirty="0"/>
              <a:t>are called </a:t>
            </a:r>
            <a:r>
              <a:rPr lang="en-US" sz="2000" dirty="0"/>
              <a:t>synoptic-scale</a:t>
            </a:r>
            <a:r>
              <a:rPr lang="en-US" sz="2000" b="0" dirty="0"/>
              <a:t>. </a:t>
            </a:r>
            <a:endParaRPr lang="en-US" sz="2000" b="0" dirty="0" smtClean="0"/>
          </a:p>
          <a:p>
            <a:endParaRPr kumimoji="0" lang="en-US" sz="2000" b="0" i="0" u="none" strike="noStrike" kern="1200" cap="none" spc="0" normalizeH="0" baseline="0" noProof="0" dirty="0">
              <a:ln>
                <a:noFill/>
              </a:ln>
              <a:solidFill>
                <a:schemeClr val="tx1">
                  <a:tint val="75000"/>
                </a:schemeClr>
              </a:solidFill>
              <a:effectLst/>
              <a:uLnTx/>
              <a:uFillTx/>
              <a:ea typeface="+mj-ea"/>
              <a:cs typeface="+mj-cs"/>
            </a:endParaRPr>
          </a:p>
          <a:p>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5534211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42.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4177007" cy="3024336"/>
          </a:xfrm>
          <a:prstGeom prst="rect">
            <a:avLst/>
          </a:prstGeom>
        </p:spPr>
      </p:pic>
      <p:pic>
        <p:nvPicPr>
          <p:cNvPr id="3" name="Picture 2" descr="Screen Shot 2018-04-12 at 6.43.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728" y="1556792"/>
            <a:ext cx="5130800" cy="4940300"/>
          </a:xfrm>
          <a:prstGeom prst="rect">
            <a:avLst/>
          </a:prstGeom>
        </p:spPr>
      </p:pic>
    </p:spTree>
    <p:extLst>
      <p:ext uri="{BB962C8B-B14F-4D97-AF65-F5344CB8AC3E}">
        <p14:creationId xmlns:p14="http://schemas.microsoft.com/office/powerpoint/2010/main" val="47790447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dirty="0" smtClean="0"/>
              <a:t>Weather Maps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323528" y="1556792"/>
            <a:ext cx="8568952" cy="1656184"/>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a:t>Weather observations that were taken </a:t>
            </a:r>
            <a:r>
              <a:rPr lang="en-US" sz="2000" dirty="0"/>
              <a:t>synoptically </a:t>
            </a:r>
            <a:r>
              <a:rPr lang="en-US" sz="2000" b="0" dirty="0"/>
              <a:t>(i.e., simultaneously) at many weather stations worldwide can be drawn on a weather map. </a:t>
            </a:r>
            <a:endParaRPr lang="en-US" sz="2000" b="0" dirty="0" smtClean="0"/>
          </a:p>
          <a:p>
            <a:endParaRPr lang="en-US" sz="2000" b="0" dirty="0"/>
          </a:p>
          <a:p>
            <a:r>
              <a:rPr lang="en-US" sz="2000" b="0" dirty="0"/>
              <a:t>The resulting </a:t>
            </a:r>
            <a:r>
              <a:rPr lang="en-US" sz="2000" dirty="0"/>
              <a:t>synoptic-weather map </a:t>
            </a:r>
            <a:r>
              <a:rPr lang="en-US" sz="2000" b="0" dirty="0"/>
              <a:t>shows scales of weather </a:t>
            </a:r>
            <a:r>
              <a:rPr lang="en-US" sz="2000" b="0" dirty="0" smtClean="0"/>
              <a:t>that </a:t>
            </a:r>
            <a:r>
              <a:rPr lang="en-US" sz="2000" b="0" dirty="0"/>
              <a:t>are called </a:t>
            </a:r>
            <a:r>
              <a:rPr lang="en-US" sz="2000" dirty="0"/>
              <a:t>synoptic-scale</a:t>
            </a:r>
            <a:r>
              <a:rPr lang="en-US" sz="2000" b="0" dirty="0"/>
              <a:t>. </a:t>
            </a:r>
            <a:endParaRPr lang="en-US" sz="2000" b="0" dirty="0" smtClean="0"/>
          </a:p>
          <a:p>
            <a:endParaRPr kumimoji="0" lang="en-US" sz="2000" b="0" i="0" u="none" strike="noStrike" kern="1200" cap="none" spc="0" normalizeH="0" baseline="0" noProof="0" dirty="0">
              <a:ln>
                <a:noFill/>
              </a:ln>
              <a:solidFill>
                <a:schemeClr val="tx1">
                  <a:tint val="75000"/>
                </a:schemeClr>
              </a:solidFill>
              <a:effectLst/>
              <a:uLnTx/>
              <a:uFillTx/>
              <a:ea typeface="+mj-ea"/>
              <a:cs typeface="+mj-cs"/>
            </a:endParaRPr>
          </a:p>
          <a:p>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5" name="Picture 4" descr="Screen Shot 2018-04-12 at 6.57.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5877"/>
            <a:ext cx="9144000" cy="6223483"/>
          </a:xfrm>
          <a:prstGeom prst="rect">
            <a:avLst/>
          </a:prstGeom>
        </p:spPr>
      </p:pic>
    </p:spTree>
    <p:extLst>
      <p:ext uri="{BB962C8B-B14F-4D97-AF65-F5344CB8AC3E}">
        <p14:creationId xmlns:p14="http://schemas.microsoft.com/office/powerpoint/2010/main" val="41609787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5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9062"/>
            <a:ext cx="5347927" cy="6834978"/>
          </a:xfrm>
          <a:prstGeom prst="rect">
            <a:avLst/>
          </a:prstGeom>
        </p:spPr>
      </p:pic>
      <p:pic>
        <p:nvPicPr>
          <p:cNvPr id="3" name="Picture 2" descr="Screen Shot 2018-04-12 at 7.01.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7384"/>
            <a:ext cx="3594100" cy="4927600"/>
          </a:xfrm>
          <a:prstGeom prst="rect">
            <a:avLst/>
          </a:prstGeom>
        </p:spPr>
      </p:pic>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5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9062"/>
            <a:ext cx="5347927" cy="6834978"/>
          </a:xfrm>
          <a:prstGeom prst="rect">
            <a:avLst/>
          </a:prstGeom>
        </p:spPr>
      </p:pic>
      <p:pic>
        <p:nvPicPr>
          <p:cNvPr id="4" name="Picture 3" descr="Screen Shot 2019-02-26 at 4.10.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2211898"/>
            <a:ext cx="6069979" cy="4086185"/>
          </a:xfrm>
          <a:prstGeom prst="rect">
            <a:avLst/>
          </a:prstGeom>
        </p:spPr>
      </p:pic>
    </p:spTree>
    <p:extLst>
      <p:ext uri="{BB962C8B-B14F-4D97-AF65-F5344CB8AC3E}">
        <p14:creationId xmlns:p14="http://schemas.microsoft.com/office/powerpoint/2010/main" val="1992196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5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9062"/>
            <a:ext cx="5347927" cy="6834978"/>
          </a:xfrm>
          <a:prstGeom prst="rect">
            <a:avLst/>
          </a:prstGeom>
        </p:spPr>
      </p:pic>
      <p:pic>
        <p:nvPicPr>
          <p:cNvPr id="3" name="Picture 2" descr="Screen Shot 2019-02-26 at 4.11.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628799"/>
            <a:ext cx="4068564" cy="5296531"/>
          </a:xfrm>
          <a:prstGeom prst="rect">
            <a:avLst/>
          </a:prstGeom>
        </p:spPr>
      </p:pic>
    </p:spTree>
    <p:extLst>
      <p:ext uri="{BB962C8B-B14F-4D97-AF65-F5344CB8AC3E}">
        <p14:creationId xmlns:p14="http://schemas.microsoft.com/office/powerpoint/2010/main" val="3937001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5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9062"/>
            <a:ext cx="5347927" cy="6834978"/>
          </a:xfrm>
          <a:prstGeom prst="rect">
            <a:avLst/>
          </a:prstGeom>
        </p:spPr>
      </p:pic>
      <p:pic>
        <p:nvPicPr>
          <p:cNvPr id="4" name="Picture 3" descr="Screen Shot 2018-04-12 at 7.1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952" y="0"/>
            <a:ext cx="3606800" cy="5245100"/>
          </a:xfrm>
          <a:prstGeom prst="rect">
            <a:avLst/>
          </a:prstGeom>
        </p:spPr>
      </p:pic>
    </p:spTree>
    <p:extLst>
      <p:ext uri="{BB962C8B-B14F-4D97-AF65-F5344CB8AC3E}">
        <p14:creationId xmlns:p14="http://schemas.microsoft.com/office/powerpoint/2010/main" val="307694040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2 at 6.5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9062"/>
            <a:ext cx="5347927" cy="6834978"/>
          </a:xfrm>
          <a:prstGeom prst="rect">
            <a:avLst/>
          </a:prstGeom>
        </p:spPr>
      </p:pic>
      <p:pic>
        <p:nvPicPr>
          <p:cNvPr id="4" name="Picture 3" descr="Screen Shot 2018-04-12 at 7.06.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620688"/>
            <a:ext cx="2578100" cy="2095500"/>
          </a:xfrm>
          <a:prstGeom prst="rect">
            <a:avLst/>
          </a:prstGeom>
        </p:spPr>
      </p:pic>
    </p:spTree>
    <p:extLst>
      <p:ext uri="{BB962C8B-B14F-4D97-AF65-F5344CB8AC3E}">
        <p14:creationId xmlns:p14="http://schemas.microsoft.com/office/powerpoint/2010/main" val="307694040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764704"/>
            <a:ext cx="8568952" cy="5355313"/>
          </a:xfrm>
          <a:prstGeom prst="rect">
            <a:avLst/>
          </a:prstGeom>
          <a:noFill/>
        </p:spPr>
        <p:txBody>
          <a:bodyPr wrap="square" rtlCol="0">
            <a:spAutoFit/>
          </a:bodyPr>
          <a:lstStyle/>
          <a:p>
            <a:endParaRPr lang="en-US" dirty="0">
              <a:solidFill>
                <a:schemeClr val="bg1">
                  <a:lumMod val="50000"/>
                </a:schemeClr>
              </a:solidFill>
            </a:endParaRPr>
          </a:p>
          <a:p>
            <a:r>
              <a:rPr lang="en-US" dirty="0">
                <a:solidFill>
                  <a:schemeClr val="bg1">
                    <a:lumMod val="50000"/>
                  </a:schemeClr>
                </a:solidFill>
              </a:rPr>
              <a:t> </a:t>
            </a:r>
            <a:r>
              <a:rPr lang="en-US" b="1" dirty="0">
                <a:solidFill>
                  <a:schemeClr val="bg1">
                    <a:lumMod val="50000"/>
                  </a:schemeClr>
                </a:solidFill>
              </a:rPr>
              <a:t>SEA-LEVEL PRESSURE REDUCTION </a:t>
            </a:r>
            <a:endParaRPr lang="en-US" b="1" dirty="0" smtClean="0">
              <a:solidFill>
                <a:schemeClr val="bg1">
                  <a:lumMod val="50000"/>
                </a:schemeClr>
              </a:solidFill>
            </a:endParaRPr>
          </a:p>
          <a:p>
            <a:endParaRPr lang="en-US" dirty="0">
              <a:solidFill>
                <a:schemeClr val="bg1">
                  <a:lumMod val="50000"/>
                </a:schemeClr>
              </a:solidFill>
            </a:endParaRPr>
          </a:p>
          <a:p>
            <a:r>
              <a:rPr lang="en-US" dirty="0" smtClean="0">
                <a:solidFill>
                  <a:schemeClr val="bg1">
                    <a:lumMod val="50000"/>
                  </a:schemeClr>
                </a:solidFill>
              </a:rPr>
              <a:t>Near </a:t>
            </a:r>
            <a:r>
              <a:rPr lang="en-US" dirty="0">
                <a:solidFill>
                  <a:schemeClr val="bg1">
                    <a:lumMod val="50000"/>
                  </a:schemeClr>
                </a:solidFill>
              </a:rPr>
              <a:t>the bottom of the troposphere, </a:t>
            </a:r>
            <a:r>
              <a:rPr lang="en-US" b="1" dirty="0">
                <a:solidFill>
                  <a:schemeClr val="bg1">
                    <a:lumMod val="50000"/>
                  </a:schemeClr>
                </a:solidFill>
              </a:rPr>
              <a:t>pressure gradients</a:t>
            </a:r>
            <a:r>
              <a:rPr lang="en-US" dirty="0">
                <a:solidFill>
                  <a:schemeClr val="bg1">
                    <a:lumMod val="50000"/>
                  </a:schemeClr>
                </a:solidFill>
              </a:rPr>
              <a:t> are </a:t>
            </a:r>
            <a:endParaRPr lang="en-US" dirty="0" smtClean="0">
              <a:solidFill>
                <a:schemeClr val="bg1">
                  <a:lumMod val="50000"/>
                </a:schemeClr>
              </a:solidFill>
            </a:endParaRPr>
          </a:p>
          <a:p>
            <a:pPr marL="285750" indent="-285750">
              <a:buFont typeface="Arial"/>
              <a:buChar char="•"/>
            </a:pPr>
            <a:r>
              <a:rPr lang="en-US" b="1" dirty="0" smtClean="0">
                <a:solidFill>
                  <a:schemeClr val="bg1">
                    <a:lumMod val="50000"/>
                  </a:schemeClr>
                </a:solidFill>
              </a:rPr>
              <a:t>large</a:t>
            </a:r>
            <a:r>
              <a:rPr lang="en-US" dirty="0" smtClean="0">
                <a:solidFill>
                  <a:schemeClr val="bg1">
                    <a:lumMod val="50000"/>
                  </a:schemeClr>
                </a:solidFill>
              </a:rPr>
              <a:t> </a:t>
            </a:r>
            <a:r>
              <a:rPr lang="en-US" dirty="0">
                <a:solidFill>
                  <a:schemeClr val="bg1">
                    <a:lumMod val="50000"/>
                  </a:schemeClr>
                </a:solidFill>
              </a:rPr>
              <a:t>in the vertical (order of </a:t>
            </a:r>
            <a:r>
              <a:rPr lang="en-US" dirty="0" smtClean="0">
                <a:solidFill>
                  <a:schemeClr val="bg1">
                    <a:lumMod val="50000"/>
                  </a:schemeClr>
                </a:solidFill>
              </a:rPr>
              <a:t>100 </a:t>
            </a:r>
            <a:r>
              <a:rPr lang="en-US" dirty="0" err="1" smtClean="0">
                <a:solidFill>
                  <a:schemeClr val="bg1">
                    <a:lumMod val="50000"/>
                  </a:schemeClr>
                </a:solidFill>
              </a:rPr>
              <a:t>hPa</a:t>
            </a:r>
            <a:r>
              <a:rPr lang="en-US" dirty="0" smtClean="0">
                <a:solidFill>
                  <a:schemeClr val="bg1">
                    <a:lumMod val="50000"/>
                  </a:schemeClr>
                </a:solidFill>
              </a:rPr>
              <a:t> </a:t>
            </a:r>
            <a:r>
              <a:rPr lang="en-US" dirty="0">
                <a:solidFill>
                  <a:schemeClr val="bg1">
                    <a:lumMod val="50000"/>
                  </a:schemeClr>
                </a:solidFill>
              </a:rPr>
              <a:t>km–1) but </a:t>
            </a:r>
            <a:endParaRPr lang="en-US" dirty="0" smtClean="0">
              <a:solidFill>
                <a:schemeClr val="bg1">
                  <a:lumMod val="50000"/>
                </a:schemeClr>
              </a:solidFill>
            </a:endParaRPr>
          </a:p>
          <a:p>
            <a:pPr marL="285750" indent="-285750">
              <a:buFont typeface="Arial"/>
              <a:buChar char="•"/>
            </a:pPr>
            <a:r>
              <a:rPr lang="en-US" b="1" dirty="0" smtClean="0">
                <a:solidFill>
                  <a:schemeClr val="bg1">
                    <a:lumMod val="50000"/>
                  </a:schemeClr>
                </a:solidFill>
              </a:rPr>
              <a:t>small</a:t>
            </a:r>
            <a:r>
              <a:rPr lang="en-US" dirty="0" smtClean="0">
                <a:solidFill>
                  <a:schemeClr val="bg1">
                    <a:lumMod val="50000"/>
                  </a:schemeClr>
                </a:solidFill>
              </a:rPr>
              <a:t> </a:t>
            </a:r>
            <a:r>
              <a:rPr lang="en-US" dirty="0">
                <a:solidFill>
                  <a:schemeClr val="bg1">
                    <a:lumMod val="50000"/>
                  </a:schemeClr>
                </a:solidFill>
              </a:rPr>
              <a:t>in the horizontal (order of </a:t>
            </a:r>
            <a:r>
              <a:rPr lang="en-US" dirty="0" smtClean="0">
                <a:solidFill>
                  <a:schemeClr val="bg1">
                    <a:lumMod val="50000"/>
                  </a:schemeClr>
                </a:solidFill>
              </a:rPr>
              <a:t>0.01 </a:t>
            </a:r>
            <a:r>
              <a:rPr lang="en-US" dirty="0" err="1" smtClean="0">
                <a:solidFill>
                  <a:schemeClr val="bg1">
                    <a:lumMod val="50000"/>
                  </a:schemeClr>
                </a:solidFill>
              </a:rPr>
              <a:t>hPa</a:t>
            </a:r>
            <a:r>
              <a:rPr lang="en-US" dirty="0" smtClean="0">
                <a:solidFill>
                  <a:schemeClr val="bg1">
                    <a:lumMod val="50000"/>
                  </a:schemeClr>
                </a:solidFill>
              </a:rPr>
              <a:t> </a:t>
            </a:r>
            <a:r>
              <a:rPr lang="en-US" dirty="0">
                <a:solidFill>
                  <a:schemeClr val="bg1">
                    <a:lumMod val="50000"/>
                  </a:schemeClr>
                </a:solidFill>
              </a:rPr>
              <a:t>km–1). </a:t>
            </a:r>
            <a:endParaRPr lang="en-US" dirty="0" smtClean="0">
              <a:solidFill>
                <a:schemeClr val="bg1">
                  <a:lumMod val="50000"/>
                </a:schemeClr>
              </a:solidFill>
            </a:endParaRPr>
          </a:p>
          <a:p>
            <a:endParaRPr lang="en-US" dirty="0">
              <a:solidFill>
                <a:schemeClr val="bg1">
                  <a:lumMod val="50000"/>
                </a:schemeClr>
              </a:solidFill>
            </a:endParaRPr>
          </a:p>
          <a:p>
            <a:r>
              <a:rPr lang="en-US" dirty="0" smtClean="0">
                <a:solidFill>
                  <a:schemeClr val="bg1">
                    <a:lumMod val="50000"/>
                  </a:schemeClr>
                </a:solidFill>
              </a:rPr>
              <a:t>As </a:t>
            </a:r>
            <a:r>
              <a:rPr lang="en-US" dirty="0">
                <a:solidFill>
                  <a:schemeClr val="bg1">
                    <a:lumMod val="50000"/>
                  </a:schemeClr>
                </a:solidFill>
              </a:rPr>
              <a:t>a result, </a:t>
            </a:r>
            <a:r>
              <a:rPr lang="en-US" b="1" dirty="0">
                <a:solidFill>
                  <a:schemeClr val="bg1">
                    <a:lumMod val="50000"/>
                  </a:schemeClr>
                </a:solidFill>
              </a:rPr>
              <a:t>pressure differences </a:t>
            </a:r>
            <a:r>
              <a:rPr lang="en-US" dirty="0">
                <a:solidFill>
                  <a:schemeClr val="bg1">
                    <a:lumMod val="50000"/>
                  </a:schemeClr>
                </a:solidFill>
              </a:rPr>
              <a:t>between neighboring surface weather stations are </a:t>
            </a:r>
            <a:r>
              <a:rPr lang="en-US" b="1" dirty="0">
                <a:solidFill>
                  <a:schemeClr val="bg1">
                    <a:lumMod val="50000"/>
                  </a:schemeClr>
                </a:solidFill>
              </a:rPr>
              <a:t>dominated</a:t>
            </a:r>
            <a:r>
              <a:rPr lang="en-US" dirty="0">
                <a:solidFill>
                  <a:schemeClr val="bg1">
                    <a:lumMod val="50000"/>
                  </a:schemeClr>
                </a:solidFill>
              </a:rPr>
              <a:t> by their </a:t>
            </a:r>
            <a:r>
              <a:rPr lang="en-US" b="1" dirty="0">
                <a:solidFill>
                  <a:schemeClr val="bg1">
                    <a:lumMod val="50000"/>
                  </a:schemeClr>
                </a:solidFill>
              </a:rPr>
              <a:t>relative station elevations </a:t>
            </a:r>
            <a:r>
              <a:rPr lang="en-US" i="1" dirty="0" err="1">
                <a:solidFill>
                  <a:schemeClr val="bg1">
                    <a:lumMod val="50000"/>
                  </a:schemeClr>
                </a:solidFill>
              </a:rPr>
              <a:t>z</a:t>
            </a:r>
            <a:r>
              <a:rPr lang="en-US" i="1" baseline="-25000" dirty="0" err="1">
                <a:solidFill>
                  <a:schemeClr val="bg1">
                    <a:lumMod val="50000"/>
                  </a:schemeClr>
                </a:solidFill>
              </a:rPr>
              <a:t>stn</a:t>
            </a:r>
            <a:r>
              <a:rPr lang="en-US" i="1" dirty="0">
                <a:solidFill>
                  <a:schemeClr val="bg1">
                    <a:lumMod val="50000"/>
                  </a:schemeClr>
                </a:solidFill>
              </a:rPr>
              <a:t> </a:t>
            </a:r>
            <a:r>
              <a:rPr lang="en-US" dirty="0">
                <a:solidFill>
                  <a:schemeClr val="bg1">
                    <a:lumMod val="50000"/>
                  </a:schemeClr>
                </a:solidFill>
              </a:rPr>
              <a:t>(m) above sea level. </a:t>
            </a:r>
          </a:p>
          <a:p>
            <a:endParaRPr lang="en-US" dirty="0" smtClean="0">
              <a:solidFill>
                <a:schemeClr val="bg1">
                  <a:lumMod val="50000"/>
                </a:schemeClr>
              </a:solidFill>
            </a:endParaRPr>
          </a:p>
          <a:p>
            <a:r>
              <a:rPr lang="en-US" dirty="0" smtClean="0">
                <a:solidFill>
                  <a:schemeClr val="bg1">
                    <a:lumMod val="50000"/>
                  </a:schemeClr>
                </a:solidFill>
              </a:rPr>
              <a:t>However</a:t>
            </a:r>
            <a:r>
              <a:rPr lang="en-US" dirty="0">
                <a:solidFill>
                  <a:schemeClr val="bg1">
                    <a:lumMod val="50000"/>
                  </a:schemeClr>
                </a:solidFill>
              </a:rPr>
              <a:t>, horizontal pressure variations are important for weather forecasting, because they drive horizontal winds. To remove the dominating influence of station elevation via the vertical pressure gradient, the reported station pressure </a:t>
            </a:r>
            <a:r>
              <a:rPr lang="en-US" i="1" dirty="0" err="1">
                <a:solidFill>
                  <a:schemeClr val="bg1">
                    <a:lumMod val="50000"/>
                  </a:schemeClr>
                </a:solidFill>
              </a:rPr>
              <a:t>Pstn</a:t>
            </a:r>
            <a:r>
              <a:rPr lang="en-US" i="1" dirty="0">
                <a:solidFill>
                  <a:schemeClr val="bg1">
                    <a:lumMod val="50000"/>
                  </a:schemeClr>
                </a:solidFill>
              </a:rPr>
              <a:t> </a:t>
            </a:r>
            <a:r>
              <a:rPr lang="en-US" dirty="0">
                <a:solidFill>
                  <a:schemeClr val="bg1">
                    <a:lumMod val="50000"/>
                  </a:schemeClr>
                </a:solidFill>
              </a:rPr>
              <a:t>is extrapolated to a constant altitude such as mean sea level (MSL). Weather maps of </a:t>
            </a:r>
            <a:r>
              <a:rPr lang="en-US" b="1" dirty="0">
                <a:solidFill>
                  <a:schemeClr val="bg1">
                    <a:lumMod val="50000"/>
                  </a:schemeClr>
                </a:solidFill>
              </a:rPr>
              <a:t>mean-sea-level pressure </a:t>
            </a:r>
            <a:r>
              <a:rPr lang="en-US" dirty="0">
                <a:solidFill>
                  <a:schemeClr val="bg1">
                    <a:lumMod val="50000"/>
                  </a:schemeClr>
                </a:solidFill>
              </a:rPr>
              <a:t>(</a:t>
            </a:r>
            <a:r>
              <a:rPr lang="en-US" i="1" dirty="0">
                <a:solidFill>
                  <a:schemeClr val="bg1">
                    <a:lumMod val="50000"/>
                  </a:schemeClr>
                </a:solidFill>
              </a:rPr>
              <a:t>PMSL</a:t>
            </a:r>
            <a:r>
              <a:rPr lang="en-US" dirty="0">
                <a:solidFill>
                  <a:schemeClr val="bg1">
                    <a:lumMod val="50000"/>
                  </a:schemeClr>
                </a:solidFill>
              </a:rPr>
              <a:t>) are frequently used to locate high- and low-pressure centers at the bottom of the atmosphere. </a:t>
            </a:r>
          </a:p>
          <a:p>
            <a:endParaRPr lang="en-US" dirty="0" smtClean="0">
              <a:solidFill>
                <a:schemeClr val="bg1">
                  <a:lumMod val="50000"/>
                </a:schemeClr>
              </a:solidFill>
            </a:endParaRPr>
          </a:p>
          <a:p>
            <a:r>
              <a:rPr lang="en-US" dirty="0" smtClean="0">
                <a:solidFill>
                  <a:schemeClr val="bg1">
                    <a:lumMod val="50000"/>
                  </a:schemeClr>
                </a:solidFill>
              </a:rPr>
              <a:t>The </a:t>
            </a:r>
            <a:r>
              <a:rPr lang="en-US" dirty="0">
                <a:solidFill>
                  <a:schemeClr val="bg1">
                    <a:lumMod val="50000"/>
                  </a:schemeClr>
                </a:solidFill>
              </a:rPr>
              <a:t>extrapolation procedure is called </a:t>
            </a:r>
            <a:r>
              <a:rPr lang="en-US" b="1" dirty="0">
                <a:solidFill>
                  <a:schemeClr val="bg1">
                    <a:lumMod val="50000"/>
                  </a:schemeClr>
                </a:solidFill>
              </a:rPr>
              <a:t>sea-level pressure reduction</a:t>
            </a:r>
            <a:r>
              <a:rPr lang="en-US" dirty="0">
                <a:solidFill>
                  <a:schemeClr val="bg1">
                    <a:lumMod val="50000"/>
                  </a:schemeClr>
                </a:solidFill>
              </a:rPr>
              <a:t>, and is made using the hypsometric equation: </a:t>
            </a:r>
          </a:p>
        </p:txBody>
      </p:sp>
      <p:pic>
        <p:nvPicPr>
          <p:cNvPr id="3" name="Picture 2" descr="Screen Shot 2018-04-16 at 7.4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5805264"/>
            <a:ext cx="2463800" cy="698500"/>
          </a:xfrm>
          <a:prstGeom prst="rect">
            <a:avLst/>
          </a:prstGeom>
        </p:spPr>
      </p:pic>
    </p:spTree>
    <p:extLst>
      <p:ext uri="{BB962C8B-B14F-4D97-AF65-F5344CB8AC3E}">
        <p14:creationId xmlns:p14="http://schemas.microsoft.com/office/powerpoint/2010/main" val="35365659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Rectangle 2"/>
          <p:cNvSpPr/>
          <p:nvPr/>
        </p:nvSpPr>
        <p:spPr>
          <a:xfrm>
            <a:off x="323528" y="1803588"/>
            <a:ext cx="8496944" cy="3785652"/>
          </a:xfrm>
          <a:prstGeom prst="rect">
            <a:avLst/>
          </a:prstGeom>
        </p:spPr>
        <p:txBody>
          <a:bodyPr wrap="square">
            <a:spAutoFit/>
          </a:bodyPr>
          <a:lstStyle/>
          <a:p>
            <a:r>
              <a:rPr lang="en-US" sz="2400" dirty="0">
                <a:solidFill>
                  <a:srgbClr val="7F7F7F"/>
                </a:solidFill>
              </a:rPr>
              <a:t>The observed </a:t>
            </a:r>
            <a:r>
              <a:rPr lang="en-US" sz="2400" b="1" dirty="0">
                <a:solidFill>
                  <a:schemeClr val="tx1">
                    <a:lumMod val="75000"/>
                    <a:lumOff val="25000"/>
                  </a:schemeClr>
                </a:solidFill>
              </a:rPr>
              <a:t>frequency</a:t>
            </a:r>
            <a:r>
              <a:rPr lang="en-US" sz="2400" dirty="0">
                <a:solidFill>
                  <a:srgbClr val="7F7F7F"/>
                </a:solidFill>
              </a:rPr>
              <a:t>, </a:t>
            </a:r>
            <a:r>
              <a:rPr lang="en-US" sz="2400" b="1" dirty="0">
                <a:solidFill>
                  <a:srgbClr val="404040"/>
                </a:solidFill>
              </a:rPr>
              <a:t>intensity</a:t>
            </a:r>
            <a:r>
              <a:rPr lang="en-US" sz="2400" dirty="0">
                <a:solidFill>
                  <a:srgbClr val="7F7F7F"/>
                </a:solidFill>
              </a:rPr>
              <a:t>, and </a:t>
            </a:r>
            <a:r>
              <a:rPr lang="en-US" sz="2400" b="1" dirty="0">
                <a:solidFill>
                  <a:srgbClr val="404040"/>
                </a:solidFill>
              </a:rPr>
              <a:t>duration</a:t>
            </a:r>
            <a:r>
              <a:rPr lang="en-US" sz="2400" dirty="0">
                <a:solidFill>
                  <a:srgbClr val="7F7F7F"/>
                </a:solidFill>
              </a:rPr>
              <a:t> of some extreme weather events have been changing as the climate system has warmed. </a:t>
            </a:r>
            <a:endParaRPr lang="en-US" sz="2400" dirty="0" smtClean="0">
              <a:solidFill>
                <a:srgbClr val="7F7F7F"/>
              </a:solidFill>
            </a:endParaRPr>
          </a:p>
          <a:p>
            <a:endParaRPr lang="el-GR" sz="2400" dirty="0" smtClean="0">
              <a:solidFill>
                <a:srgbClr val="7F7F7F"/>
              </a:solidFill>
            </a:endParaRPr>
          </a:p>
          <a:p>
            <a:r>
              <a:rPr lang="en-US" sz="2400" dirty="0" smtClean="0">
                <a:solidFill>
                  <a:srgbClr val="7F7F7F"/>
                </a:solidFill>
              </a:rPr>
              <a:t>Such </a:t>
            </a:r>
            <a:r>
              <a:rPr lang="en-US" sz="2400" dirty="0">
                <a:solidFill>
                  <a:srgbClr val="7F7F7F"/>
                </a:solidFill>
              </a:rPr>
              <a:t>changes in extreme weather events also have been simulated in climate </a:t>
            </a:r>
            <a:r>
              <a:rPr lang="en-US" sz="2400" dirty="0" smtClean="0">
                <a:solidFill>
                  <a:srgbClr val="7F7F7F"/>
                </a:solidFill>
              </a:rPr>
              <a:t>models and  </a:t>
            </a:r>
            <a:r>
              <a:rPr lang="en-US" sz="2400" dirty="0">
                <a:solidFill>
                  <a:srgbClr val="7F7F7F"/>
                </a:solidFill>
              </a:rPr>
              <a:t>warming is expected </a:t>
            </a:r>
            <a:r>
              <a:rPr lang="en-US" sz="2400" dirty="0" smtClean="0">
                <a:solidFill>
                  <a:srgbClr val="7F7F7F"/>
                </a:solidFill>
              </a:rPr>
              <a:t>to :</a:t>
            </a:r>
          </a:p>
          <a:p>
            <a:pPr marL="342900" indent="-342900">
              <a:buFont typeface="Arial"/>
              <a:buChar char="•"/>
            </a:pPr>
            <a:r>
              <a:rPr lang="en-US" sz="2400" b="1" dirty="0" smtClean="0">
                <a:solidFill>
                  <a:srgbClr val="7F7F7F"/>
                </a:solidFill>
              </a:rPr>
              <a:t> </a:t>
            </a:r>
            <a:r>
              <a:rPr lang="en-US" sz="2400" dirty="0">
                <a:solidFill>
                  <a:srgbClr val="7F7F7F"/>
                </a:solidFill>
              </a:rPr>
              <a:t>increase the likelihood of extremely </a:t>
            </a:r>
            <a:r>
              <a:rPr lang="en-US" sz="2400" b="1" dirty="0">
                <a:solidFill>
                  <a:srgbClr val="7F7F7F"/>
                </a:solidFill>
              </a:rPr>
              <a:t>hot days </a:t>
            </a:r>
            <a:r>
              <a:rPr lang="en-US" sz="2400" dirty="0">
                <a:solidFill>
                  <a:srgbClr val="7F7F7F"/>
                </a:solidFill>
              </a:rPr>
              <a:t>and </a:t>
            </a:r>
            <a:r>
              <a:rPr lang="en-US" sz="2400" b="1" dirty="0" smtClean="0">
                <a:solidFill>
                  <a:srgbClr val="7F7F7F"/>
                </a:solidFill>
              </a:rPr>
              <a:t>nights</a:t>
            </a:r>
            <a:r>
              <a:rPr lang="en-US" sz="2400" dirty="0" smtClean="0">
                <a:solidFill>
                  <a:srgbClr val="7F7F7F"/>
                </a:solidFill>
              </a:rPr>
              <a:t>.</a:t>
            </a:r>
          </a:p>
          <a:p>
            <a:pPr marL="342900" indent="-342900">
              <a:buFont typeface="Arial"/>
              <a:buChar char="•"/>
            </a:pPr>
            <a:r>
              <a:rPr lang="en-US" sz="2400" dirty="0" smtClean="0">
                <a:solidFill>
                  <a:srgbClr val="7F7F7F"/>
                </a:solidFill>
              </a:rPr>
              <a:t>lead </a:t>
            </a:r>
            <a:r>
              <a:rPr lang="en-US" sz="2400" dirty="0">
                <a:solidFill>
                  <a:srgbClr val="7F7F7F"/>
                </a:solidFill>
              </a:rPr>
              <a:t>to more evaporation that may </a:t>
            </a:r>
            <a:r>
              <a:rPr lang="en-US" sz="2400" b="1" dirty="0">
                <a:solidFill>
                  <a:srgbClr val="7F7F7F"/>
                </a:solidFill>
              </a:rPr>
              <a:t>exacerbate droughts</a:t>
            </a:r>
            <a:r>
              <a:rPr lang="en-US" sz="2400" dirty="0">
                <a:solidFill>
                  <a:srgbClr val="7F7F7F"/>
                </a:solidFill>
              </a:rPr>
              <a:t> </a:t>
            </a:r>
          </a:p>
          <a:p>
            <a:pPr marL="342900" indent="-342900">
              <a:buFont typeface="Arial"/>
              <a:buChar char="•"/>
            </a:pPr>
            <a:r>
              <a:rPr lang="en-US" sz="2400" dirty="0">
                <a:solidFill>
                  <a:srgbClr val="7F7F7F"/>
                </a:solidFill>
              </a:rPr>
              <a:t>l</a:t>
            </a:r>
            <a:r>
              <a:rPr lang="en-US" sz="2400" dirty="0" smtClean="0">
                <a:solidFill>
                  <a:srgbClr val="7F7F7F"/>
                </a:solidFill>
              </a:rPr>
              <a:t>ead to </a:t>
            </a:r>
            <a:r>
              <a:rPr lang="en-US" sz="2400" dirty="0">
                <a:solidFill>
                  <a:srgbClr val="7F7F7F"/>
                </a:solidFill>
              </a:rPr>
              <a:t>increased atmospheric moisture that can increase the </a:t>
            </a:r>
            <a:r>
              <a:rPr lang="en-US" sz="2400" b="1" dirty="0">
                <a:solidFill>
                  <a:srgbClr val="7F7F7F"/>
                </a:solidFill>
              </a:rPr>
              <a:t>frequency of heavy rainfall</a:t>
            </a:r>
            <a:r>
              <a:rPr lang="en-US" sz="2400" dirty="0">
                <a:solidFill>
                  <a:srgbClr val="7F7F7F"/>
                </a:solidFill>
              </a:rPr>
              <a:t> and </a:t>
            </a:r>
            <a:r>
              <a:rPr lang="en-US" sz="2400" b="1" dirty="0">
                <a:solidFill>
                  <a:srgbClr val="7F7F7F"/>
                </a:solidFill>
              </a:rPr>
              <a:t>snowfall</a:t>
            </a:r>
            <a:r>
              <a:rPr lang="en-US" sz="2400" dirty="0">
                <a:solidFill>
                  <a:srgbClr val="7F7F7F"/>
                </a:solidFill>
              </a:rPr>
              <a:t> events.</a:t>
            </a:r>
            <a:endParaRPr lang="el-GR" sz="2400" dirty="0">
              <a:solidFill>
                <a:srgbClr val="7F7F7F"/>
              </a:solidFill>
            </a:endParaRPr>
          </a:p>
        </p:txBody>
      </p:sp>
    </p:spTree>
    <p:extLst>
      <p:ext uri="{BB962C8B-B14F-4D97-AF65-F5344CB8AC3E}">
        <p14:creationId xmlns:p14="http://schemas.microsoft.com/office/powerpoint/2010/main" val="93221084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YNOPEU_12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8457016" cy="6858000"/>
          </a:xfrm>
          <a:prstGeom prst="rect">
            <a:avLst/>
          </a:prstGeom>
        </p:spPr>
      </p:pic>
    </p:spTree>
    <p:extLst>
      <p:ext uri="{BB962C8B-B14F-4D97-AF65-F5344CB8AC3E}">
        <p14:creationId xmlns:p14="http://schemas.microsoft.com/office/powerpoint/2010/main" val="113967641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NOPEU_12_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8" y="0"/>
            <a:ext cx="8051832" cy="6858000"/>
          </a:xfrm>
          <a:prstGeom prst="rect">
            <a:avLst/>
          </a:prstGeom>
        </p:spPr>
      </p:pic>
    </p:spTree>
    <p:extLst>
      <p:ext uri="{BB962C8B-B14F-4D97-AF65-F5344CB8AC3E}">
        <p14:creationId xmlns:p14="http://schemas.microsoft.com/office/powerpoint/2010/main" val="18255285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TTH_E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4500"/>
          </a:xfrm>
          <a:prstGeom prst="rect">
            <a:avLst/>
          </a:prstGeom>
        </p:spPr>
      </p:pic>
    </p:spTree>
    <p:extLst>
      <p:ext uri="{BB962C8B-B14F-4D97-AF65-F5344CB8AC3E}">
        <p14:creationId xmlns:p14="http://schemas.microsoft.com/office/powerpoint/2010/main" val="38202293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_c_E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5683250"/>
          </a:xfrm>
          <a:prstGeom prst="rect">
            <a:avLst/>
          </a:prstGeom>
        </p:spPr>
      </p:pic>
    </p:spTree>
    <p:extLst>
      <p:ext uri="{BB962C8B-B14F-4D97-AF65-F5344CB8AC3E}">
        <p14:creationId xmlns:p14="http://schemas.microsoft.com/office/powerpoint/2010/main" val="146434242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YNOPIT_12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8914529" cy="6858000"/>
          </a:xfrm>
          <a:prstGeom prst="rect">
            <a:avLst/>
          </a:prstGeom>
        </p:spPr>
      </p:pic>
    </p:spTree>
    <p:extLst>
      <p:ext uri="{BB962C8B-B14F-4D97-AF65-F5344CB8AC3E}">
        <p14:creationId xmlns:p14="http://schemas.microsoft.com/office/powerpoint/2010/main" val="45585767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620688"/>
            <a:ext cx="842493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Local networks of surface meteorological networks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smtClean="0"/>
              <a:t>Since 2006, </a:t>
            </a:r>
            <a:r>
              <a:rPr lang="en-US" sz="2000" b="0" dirty="0"/>
              <a:t>the Institute for Environmental Research and Sustainable Development of the National Observatory of Athens has developed and operates a network of automated weather stations across Greece. </a:t>
            </a:r>
            <a:endParaRPr lang="en-US" sz="2000" b="0" dirty="0" smtClean="0"/>
          </a:p>
          <a:p>
            <a:endParaRPr lang="en-US" sz="2000" b="0" dirty="0"/>
          </a:p>
          <a:p>
            <a:r>
              <a:rPr lang="en-US" sz="2000" b="0" dirty="0" smtClean="0"/>
              <a:t>The </a:t>
            </a:r>
            <a:r>
              <a:rPr lang="en-US" sz="2000" dirty="0"/>
              <a:t>motivation</a:t>
            </a:r>
            <a:r>
              <a:rPr lang="en-US" sz="2000" b="0" dirty="0"/>
              <a:t> behind the network development is the monitoring of the microclimate of Greece with the aim to support the research </a:t>
            </a:r>
            <a:r>
              <a:rPr lang="en-US" sz="2000" b="0" dirty="0" smtClean="0"/>
              <a:t>needs:</a:t>
            </a:r>
          </a:p>
          <a:p>
            <a:r>
              <a:rPr lang="en-US" sz="2000" b="0" dirty="0"/>
              <a:t>	</a:t>
            </a:r>
            <a:r>
              <a:rPr lang="en-US" sz="2000" b="0" dirty="0" smtClean="0"/>
              <a:t> </a:t>
            </a:r>
            <a:r>
              <a:rPr lang="en-US" sz="2000" dirty="0" smtClean="0"/>
              <a:t>weather </a:t>
            </a:r>
            <a:r>
              <a:rPr lang="en-US" sz="2000" dirty="0"/>
              <a:t>monitoring and analysis, </a:t>
            </a:r>
            <a:endParaRPr lang="en-US" sz="2000" dirty="0" smtClean="0"/>
          </a:p>
          <a:p>
            <a:r>
              <a:rPr lang="en-US" sz="2000" dirty="0"/>
              <a:t>	</a:t>
            </a:r>
            <a:r>
              <a:rPr lang="en-US" sz="2000" dirty="0" smtClean="0"/>
              <a:t>weather </a:t>
            </a:r>
            <a:r>
              <a:rPr lang="en-US" sz="2000" dirty="0"/>
              <a:t>forecast skill </a:t>
            </a:r>
            <a:r>
              <a:rPr lang="en-US" sz="2000" dirty="0" smtClean="0"/>
              <a:t>evaluation</a:t>
            </a:r>
          </a:p>
          <a:p>
            <a:r>
              <a:rPr lang="en-US" sz="2000" b="0" dirty="0" smtClean="0"/>
              <a:t> </a:t>
            </a:r>
            <a:r>
              <a:rPr lang="en-US" sz="2000" b="0" dirty="0"/>
              <a:t>but also the needs of various communities of the production </a:t>
            </a:r>
            <a:r>
              <a:rPr lang="en-US" sz="2000" b="0" dirty="0" smtClean="0"/>
              <a:t>sector:</a:t>
            </a:r>
          </a:p>
          <a:p>
            <a:r>
              <a:rPr lang="en-US" sz="2000" b="0" dirty="0"/>
              <a:t>	</a:t>
            </a:r>
            <a:r>
              <a:rPr lang="en-US" sz="2000" b="0" dirty="0" smtClean="0"/>
              <a:t> </a:t>
            </a:r>
            <a:r>
              <a:rPr lang="en-US" sz="2000" dirty="0" smtClean="0"/>
              <a:t>agriculture,</a:t>
            </a:r>
          </a:p>
          <a:p>
            <a:r>
              <a:rPr lang="en-US" sz="2000" dirty="0"/>
              <a:t>	</a:t>
            </a:r>
            <a:r>
              <a:rPr lang="en-US" sz="2000" dirty="0" smtClean="0"/>
              <a:t>constructions</a:t>
            </a:r>
            <a:r>
              <a:rPr lang="en-US" sz="2000" b="0" dirty="0"/>
              <a:t>, </a:t>
            </a:r>
            <a:endParaRPr lang="en-US" sz="2000" b="0" dirty="0" smtClean="0"/>
          </a:p>
          <a:p>
            <a:r>
              <a:rPr lang="en-US" sz="2000" b="0" dirty="0"/>
              <a:t>	</a:t>
            </a:r>
            <a:r>
              <a:rPr lang="en-US" sz="2000" dirty="0" smtClean="0"/>
              <a:t>leisure</a:t>
            </a:r>
            <a:r>
              <a:rPr lang="en-US" sz="2000" b="0" dirty="0" smtClean="0"/>
              <a:t> </a:t>
            </a:r>
            <a:r>
              <a:rPr lang="en-US" sz="2000" b="0" dirty="0"/>
              <a:t>and </a:t>
            </a:r>
            <a:endParaRPr lang="en-US" sz="2000" b="0" dirty="0" smtClean="0"/>
          </a:p>
          <a:p>
            <a:r>
              <a:rPr lang="en-US" sz="2000" b="0" dirty="0"/>
              <a:t>	</a:t>
            </a:r>
            <a:r>
              <a:rPr lang="en-US" sz="2000" dirty="0" smtClean="0"/>
              <a:t>tourism</a:t>
            </a:r>
            <a:r>
              <a:rPr lang="en-US" sz="2000" b="0" dirty="0"/>
              <a:t>, etc</a:t>
            </a:r>
            <a:r>
              <a:rPr lang="en-US" sz="2000" b="0" dirty="0" smtClean="0"/>
              <a:t>.</a:t>
            </a:r>
          </a:p>
          <a:p>
            <a:r>
              <a:rPr lang="en-US" sz="2000" b="0" dirty="0" smtClean="0"/>
              <a:t> </a:t>
            </a:r>
            <a:r>
              <a:rPr lang="en-US" sz="2000" b="0" dirty="0"/>
              <a:t>By the </a:t>
            </a:r>
            <a:r>
              <a:rPr lang="en-US" sz="2000" b="0" dirty="0" smtClean="0"/>
              <a:t>Feb/2019, 380 </a:t>
            </a:r>
            <a:r>
              <a:rPr lang="en-US" sz="2000" b="0" dirty="0"/>
              <a:t>weather stations are in operation, providing real-time data at 10-min intervals. </a:t>
            </a:r>
            <a:endParaRPr kumimoji="0" lang="en-US" sz="2000" b="0"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6524506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620688"/>
            <a:ext cx="842493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Local networks of surface meteorological networks </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4716016" y="1556792"/>
            <a:ext cx="4248472" cy="2736304"/>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lvl="0" indent="-342900">
              <a:buFont typeface="Arial"/>
              <a:buChar char="•"/>
            </a:pPr>
            <a:r>
              <a:rPr lang="en-US" sz="2000" dirty="0" smtClean="0"/>
              <a:t>27</a:t>
            </a:r>
            <a:r>
              <a:rPr lang="en-US" sz="2000" b="0" dirty="0" smtClean="0"/>
              <a:t> installed at an altitude higher that 1000 m,</a:t>
            </a:r>
            <a:endParaRPr lang="en-US" sz="2000" dirty="0" smtClean="0"/>
          </a:p>
          <a:p>
            <a:pPr marL="342900" lvl="0" indent="-342900">
              <a:buFont typeface="Arial"/>
              <a:buChar char="•"/>
            </a:pPr>
            <a:r>
              <a:rPr lang="en-US" sz="2000" dirty="0" smtClean="0"/>
              <a:t>88</a:t>
            </a:r>
            <a:r>
              <a:rPr lang="en-US" sz="2000" b="0" dirty="0" smtClean="0"/>
              <a:t> installed in islands, including Crete.</a:t>
            </a:r>
            <a:endParaRPr lang="en-US" sz="2000" dirty="0" smtClean="0"/>
          </a:p>
          <a:p>
            <a:pPr marL="342900" lvl="0" indent="-342900">
              <a:buFont typeface="Arial"/>
              <a:buChar char="•"/>
            </a:pPr>
            <a:r>
              <a:rPr lang="en-US" sz="2000" dirty="0" smtClean="0"/>
              <a:t>69</a:t>
            </a:r>
            <a:r>
              <a:rPr lang="en-US" sz="2000" b="0" dirty="0" smtClean="0"/>
              <a:t> measure horizontal global irradiance (incoming solar radiation).</a:t>
            </a:r>
            <a:endParaRPr lang="en-US" sz="2000" dirty="0" smtClean="0"/>
          </a:p>
          <a:p>
            <a:pPr marL="342900" lvl="0" indent="-342900">
              <a:buFont typeface="Arial"/>
              <a:buChar char="•"/>
            </a:pPr>
            <a:r>
              <a:rPr lang="en-US" sz="2000" dirty="0" smtClean="0"/>
              <a:t>25</a:t>
            </a:r>
            <a:r>
              <a:rPr lang="en-US" sz="2000" b="0" dirty="0" smtClean="0"/>
              <a:t> measure the erythema inducing portion of the UV radiation. </a:t>
            </a:r>
            <a:endParaRPr lang="en-US" sz="2000" dirty="0"/>
          </a:p>
        </p:txBody>
      </p:sp>
      <p:pic>
        <p:nvPicPr>
          <p:cNvPr id="2" name="Picture 1"/>
          <p:cNvPicPr>
            <a:picLocks noChangeAspect="1"/>
          </p:cNvPicPr>
          <p:nvPr/>
        </p:nvPicPr>
        <p:blipFill>
          <a:blip r:embed="rId2"/>
          <a:stretch>
            <a:fillRect/>
          </a:stretch>
        </p:blipFill>
        <p:spPr>
          <a:xfrm>
            <a:off x="107504" y="1700808"/>
            <a:ext cx="4552787" cy="3888432"/>
          </a:xfrm>
          <a:prstGeom prst="rect">
            <a:avLst/>
          </a:prstGeom>
        </p:spPr>
      </p:pic>
      <p:pic>
        <p:nvPicPr>
          <p:cNvPr id="3" name="Picture 2"/>
          <p:cNvPicPr>
            <a:picLocks noChangeAspect="1"/>
          </p:cNvPicPr>
          <p:nvPr/>
        </p:nvPicPr>
        <p:blipFill>
          <a:blip r:embed="rId3"/>
          <a:stretch>
            <a:fillRect/>
          </a:stretch>
        </p:blipFill>
        <p:spPr>
          <a:xfrm>
            <a:off x="5436096" y="4365104"/>
            <a:ext cx="2882900" cy="2159000"/>
          </a:xfrm>
          <a:prstGeom prst="rect">
            <a:avLst/>
          </a:prstGeom>
        </p:spPr>
      </p:pic>
    </p:spTree>
    <p:extLst>
      <p:ext uri="{BB962C8B-B14F-4D97-AF65-F5344CB8AC3E}">
        <p14:creationId xmlns:p14="http://schemas.microsoft.com/office/powerpoint/2010/main" val="174800622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ostas\Dropbox\MeteoStations\Station Photos\galaxidi\galaxidi1.jpg"/>
          <p:cNvPicPr>
            <a:picLocks noChangeAspect="1" noChangeArrowheads="1"/>
          </p:cNvPicPr>
          <p:nvPr/>
        </p:nvPicPr>
        <p:blipFill>
          <a:blip r:embed="rId2">
            <a:extLst>
              <a:ext uri="{28A0092B-C50C-407E-A947-70E740481C1C}">
                <a14:useLocalDpi xmlns:a14="http://schemas.microsoft.com/office/drawing/2010/main" val="0"/>
              </a:ext>
            </a:extLst>
          </a:blip>
          <a:srcRect b="14484"/>
          <a:stretch>
            <a:fillRect/>
          </a:stretch>
        </p:blipFill>
        <p:spPr bwMode="auto">
          <a:xfrm>
            <a:off x="0" y="0"/>
            <a:ext cx="431006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Kostas\Dropbox\MeteoStations\Station Photos\Koufonissia\koufonis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946400"/>
            <a:ext cx="521493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51177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ostas\Dropbox\MeteoStations\Station Photos\galaxidi\galaxidi1.jpg"/>
          <p:cNvPicPr>
            <a:picLocks noChangeAspect="1" noChangeArrowheads="1"/>
          </p:cNvPicPr>
          <p:nvPr/>
        </p:nvPicPr>
        <p:blipFill>
          <a:blip r:embed="rId2">
            <a:extLst>
              <a:ext uri="{28A0092B-C50C-407E-A947-70E740481C1C}">
                <a14:useLocalDpi xmlns:a14="http://schemas.microsoft.com/office/drawing/2010/main" val="0"/>
              </a:ext>
            </a:extLst>
          </a:blip>
          <a:srcRect b="14484"/>
          <a:stretch>
            <a:fillRect/>
          </a:stretch>
        </p:blipFill>
        <p:spPr bwMode="auto">
          <a:xfrm>
            <a:off x="0" y="0"/>
            <a:ext cx="431006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Kostas\Dropbox\MeteoStations\Station Photos\Koufonissia\koufonis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946400"/>
            <a:ext cx="521493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92852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6 at 4.31.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
            <a:ext cx="8676456" cy="6374331"/>
          </a:xfrm>
          <a:prstGeom prst="rect">
            <a:avLst/>
          </a:prstGeom>
        </p:spPr>
      </p:pic>
      <p:sp>
        <p:nvSpPr>
          <p:cNvPr id="3" name="TextBox 2"/>
          <p:cNvSpPr txBox="1"/>
          <p:nvPr/>
        </p:nvSpPr>
        <p:spPr>
          <a:xfrm>
            <a:off x="3419872" y="5301208"/>
            <a:ext cx="4557658" cy="400110"/>
          </a:xfrm>
          <a:prstGeom prst="rect">
            <a:avLst/>
          </a:prstGeom>
          <a:noFill/>
        </p:spPr>
        <p:txBody>
          <a:bodyPr wrap="none" rtlCol="0">
            <a:spAutoFit/>
          </a:bodyPr>
          <a:lstStyle/>
          <a:p>
            <a:r>
              <a:rPr lang="en-US" sz="2000" dirty="0">
                <a:hlinkClick r:id="rId3"/>
              </a:rPr>
              <a:t>http://penteli.meteo.gr/stations</a:t>
            </a:r>
            <a:r>
              <a:rPr lang="en-US" sz="2000" dirty="0" smtClean="0">
                <a:hlinkClick r:id="rId3"/>
              </a:rPr>
              <a:t>/askyfou/</a:t>
            </a:r>
            <a:r>
              <a:rPr lang="en-US" sz="2000" dirty="0" smtClean="0"/>
              <a:t> </a:t>
            </a:r>
            <a:endParaRPr lang="en-US" sz="2000" dirty="0"/>
          </a:p>
        </p:txBody>
      </p: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5" name="Rectangle 4"/>
          <p:cNvSpPr/>
          <p:nvPr/>
        </p:nvSpPr>
        <p:spPr>
          <a:xfrm>
            <a:off x="9243" y="2560836"/>
            <a:ext cx="2762557" cy="2554545"/>
          </a:xfrm>
          <a:prstGeom prst="rect">
            <a:avLst/>
          </a:prstGeom>
        </p:spPr>
        <p:txBody>
          <a:bodyPr wrap="square">
            <a:spAutoFit/>
          </a:bodyPr>
          <a:lstStyle/>
          <a:p>
            <a:r>
              <a:rPr lang="en-US" sz="1600" i="1" dirty="0" smtClean="0"/>
              <a:t>Annual </a:t>
            </a:r>
            <a:r>
              <a:rPr lang="en-US" sz="1600" i="1" dirty="0"/>
              <a:t>maximum nighttime temperature averaged over the European </a:t>
            </a:r>
            <a:r>
              <a:rPr lang="en-US" sz="1600" i="1" dirty="0" smtClean="0"/>
              <a:t>Region</a:t>
            </a:r>
          </a:p>
          <a:p>
            <a:r>
              <a:rPr lang="en-US" sz="1600" i="1" dirty="0" smtClean="0"/>
              <a:t>(deviations </a:t>
            </a:r>
            <a:r>
              <a:rPr lang="en-US" sz="1600" i="1" dirty="0"/>
              <a:t>from normal </a:t>
            </a:r>
            <a:r>
              <a:rPr lang="en-US" sz="1600" i="1" dirty="0" smtClean="0"/>
              <a:t>1961</a:t>
            </a:r>
            <a:r>
              <a:rPr lang="en-US" sz="1600" i="1" dirty="0"/>
              <a:t>-</a:t>
            </a:r>
            <a:r>
              <a:rPr lang="en-US" sz="1600" i="1" dirty="0" smtClean="0"/>
              <a:t>1990, observations in black, model simulations in orange; dotted </a:t>
            </a:r>
            <a:r>
              <a:rPr lang="en-US" sz="1600" i="1" dirty="0"/>
              <a:t>lines denote the uncertainty range (5-95%) due to natural climate variability. SOURCE: </a:t>
            </a:r>
            <a:r>
              <a:rPr lang="en-US" sz="1600" i="1" dirty="0" smtClean="0"/>
              <a:t> Stott </a:t>
            </a:r>
            <a:r>
              <a:rPr lang="en-US" sz="1600" i="1" dirty="0"/>
              <a:t>et al., 2011.</a:t>
            </a:r>
            <a:endParaRPr lang="el-GR" sz="1600" i="1" dirty="0"/>
          </a:p>
        </p:txBody>
      </p:sp>
      <p:pic>
        <p:nvPicPr>
          <p:cNvPr id="6" name="Picture 5" descr="Screen Shot 2019-02-24 at 7.2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574" y="1700808"/>
            <a:ext cx="6300192" cy="4976238"/>
          </a:xfrm>
          <a:prstGeom prst="rect">
            <a:avLst/>
          </a:prstGeom>
        </p:spPr>
      </p:pic>
    </p:spTree>
    <p:extLst>
      <p:ext uri="{BB962C8B-B14F-4D97-AF65-F5344CB8AC3E}">
        <p14:creationId xmlns:p14="http://schemas.microsoft.com/office/powerpoint/2010/main" val="20022922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2-26 at 4.2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2672"/>
            <a:ext cx="6860232" cy="6830978"/>
          </a:xfrm>
          <a:prstGeom prst="rect">
            <a:avLst/>
          </a:prstGeom>
        </p:spPr>
      </p:pic>
    </p:spTree>
    <p:extLst>
      <p:ext uri="{BB962C8B-B14F-4D97-AF65-F5344CB8AC3E}">
        <p14:creationId xmlns:p14="http://schemas.microsoft.com/office/powerpoint/2010/main" val="376988395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2-26 at 4.28.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5" y="0"/>
            <a:ext cx="6685221" cy="6858000"/>
          </a:xfrm>
          <a:prstGeom prst="rect">
            <a:avLst/>
          </a:prstGeom>
        </p:spPr>
      </p:pic>
    </p:spTree>
    <p:extLst>
      <p:ext uri="{BB962C8B-B14F-4D97-AF65-F5344CB8AC3E}">
        <p14:creationId xmlns:p14="http://schemas.microsoft.com/office/powerpoint/2010/main" val="178215665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72</a:t>
            </a:fld>
            <a:endParaRPr lang="en-US"/>
          </a:p>
        </p:txBody>
      </p:sp>
      <p:pic>
        <p:nvPicPr>
          <p:cNvPr id="6" name="Picture 5" descr="Screen Shot 2019-02-26 at 4.3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3621"/>
          </a:xfrm>
          <a:prstGeom prst="rect">
            <a:avLst/>
          </a:prstGeom>
        </p:spPr>
      </p:pic>
    </p:spTree>
    <p:extLst>
      <p:ext uri="{BB962C8B-B14F-4D97-AF65-F5344CB8AC3E}">
        <p14:creationId xmlns:p14="http://schemas.microsoft.com/office/powerpoint/2010/main" val="3434455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73</a:t>
            </a:fld>
            <a:endParaRPr lang="en-US"/>
          </a:p>
        </p:txBody>
      </p:sp>
      <p:pic>
        <p:nvPicPr>
          <p:cNvPr id="2" name="Picture 1" descr="Screen Shot 2019-02-26 at 4.36.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500"/>
            <a:ext cx="9144000" cy="5449579"/>
          </a:xfrm>
          <a:prstGeom prst="rect">
            <a:avLst/>
          </a:prstGeom>
        </p:spPr>
      </p:pic>
    </p:spTree>
    <p:extLst>
      <p:ext uri="{BB962C8B-B14F-4D97-AF65-F5344CB8AC3E}">
        <p14:creationId xmlns:p14="http://schemas.microsoft.com/office/powerpoint/2010/main" val="1881939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16 at 8.0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7218947" cy="6858000"/>
          </a:xfrm>
          <a:prstGeom prst="rect">
            <a:avLst/>
          </a:prstGeom>
        </p:spPr>
      </p:pic>
    </p:spTree>
    <p:extLst>
      <p:ext uri="{BB962C8B-B14F-4D97-AF65-F5344CB8AC3E}">
        <p14:creationId xmlns:p14="http://schemas.microsoft.com/office/powerpoint/2010/main" val="194262588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16 at 8.03.22 PM.png"/>
          <p:cNvPicPr>
            <a:picLocks noChangeAspect="1"/>
          </p:cNvPicPr>
          <p:nvPr/>
        </p:nvPicPr>
        <p:blipFill rotWithShape="1">
          <a:blip r:embed="rId2">
            <a:extLst>
              <a:ext uri="{28A0092B-C50C-407E-A947-70E740481C1C}">
                <a14:useLocalDpi xmlns:a14="http://schemas.microsoft.com/office/drawing/2010/main" val="0"/>
              </a:ext>
            </a:extLst>
          </a:blip>
          <a:srcRect l="-1" r="34267"/>
          <a:stretch/>
        </p:blipFill>
        <p:spPr>
          <a:xfrm>
            <a:off x="28307" y="-99392"/>
            <a:ext cx="4745332" cy="6858000"/>
          </a:xfrm>
          <a:prstGeom prst="rect">
            <a:avLst/>
          </a:prstGeom>
        </p:spPr>
      </p:pic>
      <p:pic>
        <p:nvPicPr>
          <p:cNvPr id="2" name="Picture 1" descr="Screen Shot 2018-04-16 at 8.06.30 PM.png"/>
          <p:cNvPicPr>
            <a:picLocks noChangeAspect="1"/>
          </p:cNvPicPr>
          <p:nvPr/>
        </p:nvPicPr>
        <p:blipFill rotWithShape="1">
          <a:blip r:embed="rId3">
            <a:extLst>
              <a:ext uri="{28A0092B-C50C-407E-A947-70E740481C1C}">
                <a14:useLocalDpi xmlns:a14="http://schemas.microsoft.com/office/drawing/2010/main" val="0"/>
              </a:ext>
            </a:extLst>
          </a:blip>
          <a:srcRect r="34680"/>
          <a:stretch/>
        </p:blipFill>
        <p:spPr>
          <a:xfrm>
            <a:off x="4789880" y="-116632"/>
            <a:ext cx="4655210" cy="6858000"/>
          </a:xfrm>
          <a:prstGeom prst="rect">
            <a:avLst/>
          </a:prstGeom>
        </p:spPr>
      </p:pic>
      <p:sp>
        <p:nvSpPr>
          <p:cNvPr id="5" name="Rectangle 4"/>
          <p:cNvSpPr/>
          <p:nvPr/>
        </p:nvSpPr>
        <p:spPr>
          <a:xfrm>
            <a:off x="5076056" y="1268760"/>
            <a:ext cx="576064" cy="5472608"/>
          </a:xfrm>
          <a:prstGeom prst="rect">
            <a:avLst/>
          </a:prstGeom>
          <a:no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5536" y="1268760"/>
            <a:ext cx="576064" cy="5472608"/>
          </a:xfrm>
          <a:prstGeom prst="rect">
            <a:avLst/>
          </a:prstGeom>
          <a:noFill/>
          <a:ln w="7620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211960" y="1268760"/>
            <a:ext cx="576064" cy="5472608"/>
          </a:xfrm>
          <a:prstGeom prst="rect">
            <a:avLst/>
          </a:prstGeom>
          <a:noFill/>
          <a:ln w="7620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892480" y="1268760"/>
            <a:ext cx="576064" cy="5472608"/>
          </a:xfrm>
          <a:prstGeom prst="rect">
            <a:avLst/>
          </a:prstGeom>
          <a:noFill/>
          <a:ln w="762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841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764704"/>
            <a:ext cx="8568952" cy="4093428"/>
          </a:xfrm>
          <a:prstGeom prst="rect">
            <a:avLst/>
          </a:prstGeom>
          <a:noFill/>
        </p:spPr>
        <p:txBody>
          <a:bodyPr wrap="square" rtlCol="0">
            <a:spAutoFit/>
          </a:bodyPr>
          <a:lstStyle/>
          <a:p>
            <a:endParaRPr lang="en-US" sz="2000" dirty="0">
              <a:solidFill>
                <a:srgbClr val="7F7F7F"/>
              </a:solidFill>
            </a:endParaRPr>
          </a:p>
          <a:p>
            <a:r>
              <a:rPr lang="en-US" sz="2000" dirty="0">
                <a:solidFill>
                  <a:srgbClr val="7F7F7F"/>
                </a:solidFill>
              </a:rPr>
              <a:t> </a:t>
            </a:r>
            <a:r>
              <a:rPr lang="en-US" sz="2000" b="1" dirty="0" smtClean="0">
                <a:solidFill>
                  <a:srgbClr val="7F7F7F"/>
                </a:solidFill>
              </a:rPr>
              <a:t>Application</a:t>
            </a:r>
          </a:p>
          <a:p>
            <a:endParaRPr lang="en-US" sz="2000" b="1" dirty="0">
              <a:solidFill>
                <a:srgbClr val="7F7F7F"/>
              </a:solidFill>
            </a:endParaRPr>
          </a:p>
          <a:p>
            <a:pPr marL="342900" indent="-342900">
              <a:buFont typeface="Arial"/>
              <a:buChar char="•"/>
            </a:pPr>
            <a:r>
              <a:rPr lang="en-US" sz="2000" dirty="0" smtClean="0">
                <a:solidFill>
                  <a:srgbClr val="7F7F7F"/>
                </a:solidFill>
              </a:rPr>
              <a:t>Use the data of a number of stations in Crete island for March 2017, 2018</a:t>
            </a:r>
          </a:p>
          <a:p>
            <a:pPr marL="342900" indent="-342900">
              <a:buFont typeface="Arial"/>
              <a:buChar char="•"/>
            </a:pPr>
            <a:r>
              <a:rPr lang="en-US" sz="2000" dirty="0" smtClean="0">
                <a:solidFill>
                  <a:srgbClr val="7F7F7F"/>
                </a:solidFill>
              </a:rPr>
              <a:t>Variables to </a:t>
            </a:r>
            <a:r>
              <a:rPr lang="en-US" sz="2000" dirty="0" err="1" smtClean="0">
                <a:solidFill>
                  <a:srgbClr val="7F7F7F"/>
                </a:solidFill>
              </a:rPr>
              <a:t>analyse</a:t>
            </a:r>
            <a:r>
              <a:rPr lang="en-US" sz="2000" dirty="0" smtClean="0">
                <a:solidFill>
                  <a:srgbClr val="7F7F7F"/>
                </a:solidFill>
              </a:rPr>
              <a:t> T, Rain</a:t>
            </a:r>
          </a:p>
          <a:p>
            <a:pPr marL="342900" indent="-342900">
              <a:buFont typeface="Arial"/>
              <a:buChar char="•"/>
            </a:pPr>
            <a:r>
              <a:rPr lang="en-US" sz="2000" dirty="0" smtClean="0">
                <a:solidFill>
                  <a:srgbClr val="7F7F7F"/>
                </a:solidFill>
              </a:rPr>
              <a:t>Find and present the differences in the weather characteristics:</a:t>
            </a:r>
          </a:p>
          <a:p>
            <a:r>
              <a:rPr lang="en-US" sz="2000" dirty="0">
                <a:solidFill>
                  <a:srgbClr val="7F7F7F"/>
                </a:solidFill>
              </a:rPr>
              <a:t>	</a:t>
            </a:r>
            <a:r>
              <a:rPr lang="en-US" sz="2000" dirty="0" smtClean="0">
                <a:solidFill>
                  <a:srgbClr val="7F7F7F"/>
                </a:solidFill>
              </a:rPr>
              <a:t>	scientifically</a:t>
            </a:r>
          </a:p>
          <a:p>
            <a:r>
              <a:rPr lang="en-US" sz="2000" dirty="0">
                <a:solidFill>
                  <a:srgbClr val="7F7F7F"/>
                </a:solidFill>
              </a:rPr>
              <a:t>	</a:t>
            </a:r>
            <a:r>
              <a:rPr lang="en-US" sz="2000" dirty="0" smtClean="0">
                <a:solidFill>
                  <a:srgbClr val="7F7F7F"/>
                </a:solidFill>
              </a:rPr>
              <a:t>	</a:t>
            </a:r>
            <a:r>
              <a:rPr lang="en-US" sz="2000" dirty="0" err="1" smtClean="0">
                <a:solidFill>
                  <a:srgbClr val="7F7F7F"/>
                </a:solidFill>
              </a:rPr>
              <a:t>popularised</a:t>
            </a:r>
            <a:endParaRPr lang="en-US" sz="2000" dirty="0" smtClean="0">
              <a:solidFill>
                <a:srgbClr val="7F7F7F"/>
              </a:solidFill>
            </a:endParaRPr>
          </a:p>
          <a:p>
            <a:endParaRPr lang="en-US" sz="2000" dirty="0">
              <a:solidFill>
                <a:srgbClr val="7F7F7F"/>
              </a:solidFill>
            </a:endParaRPr>
          </a:p>
          <a:p>
            <a:endParaRPr lang="en-US" sz="2000" dirty="0" smtClean="0">
              <a:solidFill>
                <a:srgbClr val="7F7F7F"/>
              </a:solidFill>
            </a:endParaRPr>
          </a:p>
          <a:p>
            <a:r>
              <a:rPr lang="en-US" sz="2000" dirty="0" smtClean="0">
                <a:solidFill>
                  <a:srgbClr val="7F7F7F"/>
                </a:solidFill>
              </a:rPr>
              <a:t>Take some </a:t>
            </a:r>
            <a:r>
              <a:rPr lang="en-US" sz="2000" dirty="0">
                <a:solidFill>
                  <a:srgbClr val="7F7F7F"/>
                </a:solidFill>
              </a:rPr>
              <a:t>ideas from : </a:t>
            </a:r>
            <a:r>
              <a:rPr lang="en-US" sz="2000" dirty="0">
                <a:solidFill>
                  <a:srgbClr val="7F7F7F"/>
                </a:solidFill>
                <a:hlinkClick r:id="rId2"/>
              </a:rPr>
              <a:t>https://</a:t>
            </a:r>
            <a:r>
              <a:rPr lang="en-US" sz="2000" dirty="0" smtClean="0">
                <a:solidFill>
                  <a:srgbClr val="7F7F7F"/>
                </a:solidFill>
                <a:hlinkClick r:id="rId2"/>
              </a:rPr>
              <a:t>datavizcatalogue.com</a:t>
            </a:r>
            <a:endParaRPr lang="en-US" sz="2000" dirty="0" smtClean="0">
              <a:solidFill>
                <a:srgbClr val="7F7F7F"/>
              </a:solidFill>
            </a:endParaRPr>
          </a:p>
          <a:p>
            <a:endParaRPr lang="en-US" sz="2000" dirty="0" smtClean="0">
              <a:solidFill>
                <a:srgbClr val="7F7F7F"/>
              </a:solidFill>
            </a:endParaRPr>
          </a:p>
          <a:p>
            <a:endParaRPr lang="en-US" sz="2000" dirty="0">
              <a:solidFill>
                <a:srgbClr val="7F7F7F"/>
              </a:solidFill>
            </a:endParaRPr>
          </a:p>
        </p:txBody>
      </p:sp>
    </p:spTree>
    <p:extLst>
      <p:ext uri="{BB962C8B-B14F-4D97-AF65-F5344CB8AC3E}">
        <p14:creationId xmlns:p14="http://schemas.microsoft.com/office/powerpoint/2010/main" val="29031143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1640" y="2924944"/>
            <a:ext cx="65527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Introduction to numerical weather prediction</a:t>
            </a:r>
          </a:p>
        </p:txBody>
      </p:sp>
    </p:spTree>
    <p:extLst>
      <p:ext uri="{BB962C8B-B14F-4D97-AF65-F5344CB8AC3E}">
        <p14:creationId xmlns:p14="http://schemas.microsoft.com/office/powerpoint/2010/main" val="334150161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476672"/>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Some history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323528" y="1124744"/>
            <a:ext cx="8568952" cy="288032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indent="-342900">
              <a:buFont typeface="Arial"/>
              <a:buChar char="•"/>
            </a:pPr>
            <a:r>
              <a:rPr lang="en-US" sz="2000" b="0" dirty="0"/>
              <a:t>The first equations of </a:t>
            </a:r>
            <a:r>
              <a:rPr lang="en-US" sz="2000" dirty="0"/>
              <a:t>fluid mechanics </a:t>
            </a:r>
            <a:r>
              <a:rPr lang="en-US" sz="2000" b="0" dirty="0"/>
              <a:t>were </a:t>
            </a:r>
            <a:r>
              <a:rPr lang="en-US" sz="2000" b="0" dirty="0" smtClean="0"/>
              <a:t>formulated by </a:t>
            </a:r>
            <a:r>
              <a:rPr lang="en-US" sz="2000" b="0" dirty="0"/>
              <a:t>Leonhard Euler in </a:t>
            </a:r>
            <a:r>
              <a:rPr lang="en-US" sz="2000" dirty="0" smtClean="0"/>
              <a:t>1755</a:t>
            </a:r>
          </a:p>
          <a:p>
            <a:pPr marL="342900" indent="-342900">
              <a:buFont typeface="Arial"/>
              <a:buChar char="•"/>
            </a:pPr>
            <a:endParaRPr lang="en-US" sz="2000" b="0" dirty="0" smtClean="0"/>
          </a:p>
          <a:p>
            <a:pPr marL="342900" indent="-342900">
              <a:buFont typeface="Arial"/>
              <a:buChar char="•"/>
            </a:pPr>
            <a:r>
              <a:rPr lang="en-US" sz="2000" b="0" dirty="0" smtClean="0"/>
              <a:t>The equations describing fluid motion are often called the </a:t>
            </a:r>
            <a:r>
              <a:rPr lang="en-US" sz="2000" dirty="0" err="1" smtClean="0"/>
              <a:t>Navier</a:t>
            </a:r>
            <a:r>
              <a:rPr lang="en-US" sz="2000" dirty="0" smtClean="0"/>
              <a:t>-Stokes equations</a:t>
            </a:r>
            <a:r>
              <a:rPr lang="en-US" sz="2000" b="0" dirty="0" smtClean="0"/>
              <a:t>.</a:t>
            </a:r>
          </a:p>
          <a:p>
            <a:pPr marL="342900" indent="-342900">
              <a:buFont typeface="Arial"/>
              <a:buChar char="•"/>
            </a:pPr>
            <a:endParaRPr lang="en-US" sz="2000" b="0" dirty="0" smtClean="0"/>
          </a:p>
          <a:p>
            <a:pPr marL="342900" indent="-342900">
              <a:buFont typeface="Arial"/>
              <a:buChar char="•"/>
            </a:pPr>
            <a:r>
              <a:rPr lang="en-US" sz="2000" b="0" dirty="0" smtClean="0"/>
              <a:t>Around </a:t>
            </a:r>
            <a:r>
              <a:rPr lang="en-US" sz="2000" dirty="0" smtClean="0"/>
              <a:t>1898-90 </a:t>
            </a:r>
            <a:r>
              <a:rPr lang="en-US" sz="2000" dirty="0" err="1" smtClean="0"/>
              <a:t>Vilhelm</a:t>
            </a:r>
            <a:r>
              <a:rPr lang="en-US" sz="2000" dirty="0" smtClean="0"/>
              <a:t> </a:t>
            </a:r>
            <a:r>
              <a:rPr lang="en-US" sz="2000" dirty="0" err="1" smtClean="0"/>
              <a:t>Bjerknes</a:t>
            </a:r>
            <a:r>
              <a:rPr lang="en-US" sz="2000" dirty="0" smtClean="0"/>
              <a:t> </a:t>
            </a:r>
            <a:r>
              <a:rPr lang="en-US" sz="2000" b="0" dirty="0" smtClean="0"/>
              <a:t>in Norway suggested that these same equations could be used for the atmosphere.</a:t>
            </a:r>
          </a:p>
          <a:p>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itle 1"/>
          <p:cNvSpPr txBox="1">
            <a:spLocks/>
          </p:cNvSpPr>
          <p:nvPr/>
        </p:nvSpPr>
        <p:spPr>
          <a:xfrm>
            <a:off x="603878" y="3789040"/>
            <a:ext cx="5912338" cy="33123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a:lnSpc>
                <a:spcPct val="120000"/>
              </a:lnSpc>
              <a:spcBef>
                <a:spcPts val="100"/>
              </a:spcBef>
            </a:pPr>
            <a:r>
              <a:rPr lang="en-US" sz="2000" i="1" dirty="0" smtClean="0">
                <a:solidFill>
                  <a:srgbClr val="FF6600"/>
                </a:solidFill>
                <a:latin typeface="Calibri" charset="0"/>
                <a:cs typeface="Calibri" charset="0"/>
              </a:rPr>
              <a:t>“</a:t>
            </a:r>
            <a:r>
              <a:rPr lang="en-US" sz="2000" i="1" dirty="0">
                <a:solidFill>
                  <a:srgbClr val="FF6600"/>
                </a:solidFill>
                <a:latin typeface="Calibri" charset="0"/>
                <a:cs typeface="Calibri" charset="0"/>
              </a:rPr>
              <a:t>…the necessary and sufficient conditions for the rational solution of  weather forecasting are the following:</a:t>
            </a:r>
            <a:endParaRPr lang="en-US" sz="2000" dirty="0">
              <a:solidFill>
                <a:srgbClr val="FF6600"/>
              </a:solidFill>
              <a:latin typeface="Calibri" charset="0"/>
              <a:cs typeface="Calibri" charset="0"/>
            </a:endParaRPr>
          </a:p>
          <a:p>
            <a:pPr>
              <a:lnSpc>
                <a:spcPct val="120000"/>
              </a:lnSpc>
              <a:spcBef>
                <a:spcPts val="100"/>
              </a:spcBef>
              <a:buFontTx/>
              <a:buAutoNum type="arabicPeriod"/>
            </a:pPr>
            <a:r>
              <a:rPr lang="en-US" sz="2000" i="1" dirty="0">
                <a:solidFill>
                  <a:srgbClr val="FF6600"/>
                </a:solidFill>
                <a:latin typeface="Calibri" charset="0"/>
                <a:cs typeface="Calibri" charset="0"/>
              </a:rPr>
              <a:t>Α sufficiently accurate knowledge of the state of the atmosphere at a  given time</a:t>
            </a:r>
            <a:endParaRPr lang="en-US" sz="2000" dirty="0">
              <a:solidFill>
                <a:srgbClr val="FF6600"/>
              </a:solidFill>
              <a:latin typeface="Calibri" charset="0"/>
              <a:cs typeface="Calibri" charset="0"/>
            </a:endParaRPr>
          </a:p>
          <a:p>
            <a:pPr>
              <a:lnSpc>
                <a:spcPct val="120000"/>
              </a:lnSpc>
              <a:spcBef>
                <a:spcPts val="100"/>
              </a:spcBef>
              <a:buFontTx/>
              <a:buAutoNum type="arabicPeriod"/>
            </a:pPr>
            <a:r>
              <a:rPr lang="en-US" sz="2000" i="1" dirty="0">
                <a:solidFill>
                  <a:srgbClr val="FF6600"/>
                </a:solidFill>
                <a:latin typeface="Calibri" charset="0"/>
                <a:cs typeface="Calibri" charset="0"/>
              </a:rPr>
              <a:t>Α sufficiently accurate knowledge of the laws according to which one  state of the atmosphere develops from another.”</a:t>
            </a:r>
            <a:endParaRPr lang="en-US" altLang="ja-JP" sz="2000" dirty="0">
              <a:solidFill>
                <a:srgbClr val="FF6600"/>
              </a:solidFill>
              <a:latin typeface="Calibri" charset="0"/>
              <a:cs typeface="Calibri" charset="0"/>
            </a:endParaRPr>
          </a:p>
          <a:p>
            <a:pPr marL="342900" indent="-342900">
              <a:buFont typeface="Arial"/>
              <a:buChar char="•"/>
            </a:pPr>
            <a:endParaRPr lang="en-US" sz="2000" b="0" dirty="0" smtClean="0"/>
          </a:p>
          <a:p>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5" name="object 4"/>
          <p:cNvSpPr>
            <a:spLocks noChangeArrowheads="1"/>
          </p:cNvSpPr>
          <p:nvPr/>
        </p:nvSpPr>
        <p:spPr bwMode="auto">
          <a:xfrm>
            <a:off x="6660232" y="3573016"/>
            <a:ext cx="2116138" cy="279876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l-GR"/>
          </a:p>
        </p:txBody>
      </p:sp>
    </p:spTree>
    <p:extLst>
      <p:ext uri="{BB962C8B-B14F-4D97-AF65-F5344CB8AC3E}">
        <p14:creationId xmlns:p14="http://schemas.microsoft.com/office/powerpoint/2010/main" val="51121332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Some history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251520" y="1556792"/>
            <a:ext cx="8568952" cy="15121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lang="en-US" sz="2000" b="0" dirty="0" smtClean="0"/>
          </a:p>
          <a:p>
            <a:pPr marL="342900" indent="-342900">
              <a:buFont typeface="Arial"/>
              <a:buChar char="•"/>
            </a:pPr>
            <a:r>
              <a:rPr lang="en-US" sz="2000" b="0" dirty="0"/>
              <a:t>In </a:t>
            </a:r>
            <a:r>
              <a:rPr lang="en-US" sz="2000" dirty="0"/>
              <a:t>1922</a:t>
            </a:r>
            <a:r>
              <a:rPr lang="en-US" sz="2000" b="0" dirty="0"/>
              <a:t>, Lewis Fry </a:t>
            </a:r>
            <a:r>
              <a:rPr lang="en-US" sz="2000" dirty="0"/>
              <a:t>Richardson</a:t>
            </a:r>
            <a:r>
              <a:rPr lang="en-US" sz="2000" b="0" dirty="0"/>
              <a:t> in England </a:t>
            </a:r>
            <a:r>
              <a:rPr lang="en-US" sz="2000" b="0" dirty="0" smtClean="0"/>
              <a:t>published a </a:t>
            </a:r>
            <a:r>
              <a:rPr lang="en-US" sz="2000" b="0" dirty="0"/>
              <a:t>book describing the first experimental </a:t>
            </a:r>
            <a:r>
              <a:rPr lang="en-US" sz="2000" b="0" dirty="0" smtClean="0"/>
              <a:t>numerical weather </a:t>
            </a:r>
            <a:r>
              <a:rPr lang="en-US" sz="2000" b="0" dirty="0"/>
              <a:t>forecast — which he made by </a:t>
            </a:r>
            <a:r>
              <a:rPr lang="en-US" sz="2000" b="0" dirty="0" smtClean="0"/>
              <a:t>solving the </a:t>
            </a:r>
            <a:r>
              <a:rPr lang="en-US" sz="2000" b="0" dirty="0"/>
              <a:t>primitive equations with mechanical </a:t>
            </a:r>
            <a:r>
              <a:rPr lang="en-US" sz="2000" b="0" dirty="0" smtClean="0"/>
              <a:t>desk calculators. </a:t>
            </a:r>
            <a:r>
              <a:rPr lang="en-US" sz="2000" dirty="0" smtClean="0"/>
              <a:t>It </a:t>
            </a:r>
            <a:r>
              <a:rPr lang="en-US" sz="2000" dirty="0"/>
              <a:t>took him 6 weeks to make a 6 h forecast.</a:t>
            </a:r>
            <a:r>
              <a:rPr lang="en-US" sz="2000" b="0" dirty="0"/>
              <a:t> </a:t>
            </a:r>
            <a:r>
              <a:rPr lang="en-US" sz="2000" b="0" dirty="0" smtClean="0"/>
              <a:t>His </a:t>
            </a:r>
            <a:r>
              <a:rPr lang="en-US" sz="2000" b="0" dirty="0"/>
              <a:t>forecast of surface pressure was off </a:t>
            </a:r>
            <a:r>
              <a:rPr lang="en-US" sz="2000" b="0" dirty="0" smtClean="0"/>
              <a:t>by an </a:t>
            </a:r>
            <a:r>
              <a:rPr lang="en-US" sz="2000" b="0" dirty="0"/>
              <a:t>order of magnitude compared to the real weather</a:t>
            </a:r>
            <a:r>
              <a:rPr lang="en-US" sz="2000" b="0" dirty="0" smtClean="0"/>
              <a:t>.</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212976"/>
            <a:ext cx="278447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7790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3" name="Rectangle 2"/>
          <p:cNvSpPr/>
          <p:nvPr/>
        </p:nvSpPr>
        <p:spPr>
          <a:xfrm>
            <a:off x="323528" y="1412776"/>
            <a:ext cx="8496944" cy="3686266"/>
          </a:xfrm>
          <a:prstGeom prst="rect">
            <a:avLst/>
          </a:prstGeom>
        </p:spPr>
        <p:txBody>
          <a:bodyPr wrap="square">
            <a:spAutoFit/>
          </a:bodyPr>
          <a:lstStyle/>
          <a:p>
            <a:pPr marL="12065">
              <a:lnSpc>
                <a:spcPct val="100000"/>
              </a:lnSpc>
              <a:spcBef>
                <a:spcPts val="675"/>
              </a:spcBef>
              <a:tabLst>
                <a:tab pos="299720" algn="l"/>
              </a:tabLst>
            </a:pPr>
            <a:r>
              <a:rPr lang="en-US" sz="2000" b="1" spc="-5" dirty="0">
                <a:solidFill>
                  <a:schemeClr val="tx1">
                    <a:lumMod val="50000"/>
                    <a:lumOff val="50000"/>
                  </a:schemeClr>
                </a:solidFill>
                <a:cs typeface="Calibri"/>
              </a:rPr>
              <a:t>The</a:t>
            </a:r>
            <a:r>
              <a:rPr lang="en-US" sz="2000" b="1" spc="-10" dirty="0">
                <a:solidFill>
                  <a:schemeClr val="tx1">
                    <a:lumMod val="50000"/>
                    <a:lumOff val="50000"/>
                  </a:schemeClr>
                </a:solidFill>
                <a:cs typeface="Calibri"/>
              </a:rPr>
              <a:t> </a:t>
            </a:r>
            <a:r>
              <a:rPr lang="en-US" sz="2000" b="1" spc="-15" dirty="0">
                <a:solidFill>
                  <a:schemeClr val="tx1">
                    <a:lumMod val="50000"/>
                    <a:lumOff val="50000"/>
                  </a:schemeClr>
                </a:solidFill>
                <a:cs typeface="Calibri"/>
              </a:rPr>
              <a:t>effect</a:t>
            </a:r>
            <a:endParaRPr lang="en-US" sz="2000" dirty="0">
              <a:solidFill>
                <a:schemeClr val="tx1">
                  <a:lumMod val="50000"/>
                  <a:lumOff val="50000"/>
                </a:schemeClr>
              </a:solidFill>
              <a:cs typeface="Calibri"/>
            </a:endParaRPr>
          </a:p>
          <a:p>
            <a:pPr marL="299085" indent="-287020">
              <a:spcBef>
                <a:spcPts val="575"/>
              </a:spcBef>
              <a:buFont typeface="Arial"/>
              <a:buChar char="–"/>
              <a:tabLst>
                <a:tab pos="299720" algn="l"/>
              </a:tabLst>
            </a:pPr>
            <a:r>
              <a:rPr lang="en-US" sz="2000" spc="-10" dirty="0">
                <a:solidFill>
                  <a:schemeClr val="tx1">
                    <a:lumMod val="50000"/>
                    <a:lumOff val="50000"/>
                  </a:schemeClr>
                </a:solidFill>
                <a:cs typeface="Calibri"/>
              </a:rPr>
              <a:t>Significant </a:t>
            </a:r>
            <a:r>
              <a:rPr lang="en-US" sz="2000" b="1" spc="-5" dirty="0">
                <a:solidFill>
                  <a:schemeClr val="tx1">
                    <a:lumMod val="50000"/>
                    <a:lumOff val="50000"/>
                  </a:schemeClr>
                </a:solidFill>
                <a:cs typeface="Calibri"/>
              </a:rPr>
              <a:t>socio</a:t>
            </a:r>
            <a:r>
              <a:rPr lang="en-US" sz="2000" b="1" spc="-5" dirty="0" smtClean="0">
                <a:solidFill>
                  <a:schemeClr val="tx1">
                    <a:lumMod val="50000"/>
                    <a:lumOff val="50000"/>
                  </a:schemeClr>
                </a:solidFill>
                <a:cs typeface="Calibri"/>
              </a:rPr>
              <a:t>-economic</a:t>
            </a:r>
            <a:r>
              <a:rPr lang="en-US" sz="2000" b="1" spc="-55" dirty="0" smtClean="0">
                <a:solidFill>
                  <a:schemeClr val="tx1">
                    <a:lumMod val="50000"/>
                    <a:lumOff val="50000"/>
                  </a:schemeClr>
                </a:solidFill>
                <a:cs typeface="Calibri"/>
              </a:rPr>
              <a:t> </a:t>
            </a:r>
            <a:r>
              <a:rPr lang="en-US" sz="2000" b="1" spc="-5" dirty="0" smtClean="0">
                <a:solidFill>
                  <a:schemeClr val="tx1">
                    <a:lumMod val="50000"/>
                    <a:lumOff val="50000"/>
                  </a:schemeClr>
                </a:solidFill>
                <a:cs typeface="Calibri"/>
              </a:rPr>
              <a:t>damages: </a:t>
            </a:r>
          </a:p>
          <a:p>
            <a:pPr marL="756285" lvl="1" indent="-287020">
              <a:spcBef>
                <a:spcPts val="575"/>
              </a:spcBef>
              <a:buFont typeface="Arial"/>
              <a:buChar char="–"/>
              <a:tabLst>
                <a:tab pos="299720" algn="l"/>
              </a:tabLst>
            </a:pPr>
            <a:r>
              <a:rPr lang="en-US" sz="2000" dirty="0" smtClean="0">
                <a:solidFill>
                  <a:schemeClr val="tx1">
                    <a:lumMod val="50000"/>
                    <a:lumOff val="50000"/>
                  </a:schemeClr>
                </a:solidFill>
              </a:rPr>
              <a:t>loss </a:t>
            </a:r>
            <a:r>
              <a:rPr lang="en-US" sz="2000" dirty="0">
                <a:solidFill>
                  <a:schemeClr val="tx1">
                    <a:lumMod val="50000"/>
                    <a:lumOff val="50000"/>
                  </a:schemeClr>
                </a:solidFill>
              </a:rPr>
              <a:t>of life</a:t>
            </a:r>
            <a:r>
              <a:rPr lang="en-US" sz="2000" dirty="0" smtClean="0">
                <a:solidFill>
                  <a:schemeClr val="tx1">
                    <a:lumMod val="50000"/>
                    <a:lumOff val="50000"/>
                  </a:schemeClr>
                </a:solidFill>
              </a:rPr>
              <a:t>,</a:t>
            </a:r>
          </a:p>
          <a:p>
            <a:pPr marL="756285" lvl="1" indent="-287020">
              <a:spcBef>
                <a:spcPts val="575"/>
              </a:spcBef>
              <a:buFont typeface="Arial"/>
              <a:buChar char="–"/>
              <a:tabLst>
                <a:tab pos="299720" algn="l"/>
              </a:tabLst>
            </a:pPr>
            <a:r>
              <a:rPr lang="en-US" sz="2000" dirty="0" smtClean="0">
                <a:solidFill>
                  <a:schemeClr val="tx1">
                    <a:lumMod val="50000"/>
                    <a:lumOff val="50000"/>
                  </a:schemeClr>
                </a:solidFill>
              </a:rPr>
              <a:t>rising </a:t>
            </a:r>
            <a:r>
              <a:rPr lang="en-US" sz="2000" dirty="0">
                <a:solidFill>
                  <a:schemeClr val="tx1">
                    <a:lumMod val="50000"/>
                    <a:lumOff val="50000"/>
                  </a:schemeClr>
                </a:solidFill>
              </a:rPr>
              <a:t>food and energy prices</a:t>
            </a:r>
            <a:r>
              <a:rPr lang="en-US" sz="2000" dirty="0" smtClean="0">
                <a:solidFill>
                  <a:schemeClr val="tx1">
                    <a:lumMod val="50000"/>
                    <a:lumOff val="50000"/>
                  </a:schemeClr>
                </a:solidFill>
              </a:rPr>
              <a:t>,</a:t>
            </a:r>
          </a:p>
          <a:p>
            <a:pPr marL="756285" lvl="1" indent="-287020">
              <a:spcBef>
                <a:spcPts val="575"/>
              </a:spcBef>
              <a:buFont typeface="Arial"/>
              <a:buChar char="–"/>
              <a:tabLst>
                <a:tab pos="299720" algn="l"/>
              </a:tabLst>
            </a:pPr>
            <a:r>
              <a:rPr lang="en-US" sz="2000" dirty="0" smtClean="0">
                <a:solidFill>
                  <a:schemeClr val="tx1">
                    <a:lumMod val="50000"/>
                    <a:lumOff val="50000"/>
                  </a:schemeClr>
                </a:solidFill>
              </a:rPr>
              <a:t>increasing </a:t>
            </a:r>
            <a:r>
              <a:rPr lang="en-US" sz="2000" dirty="0">
                <a:solidFill>
                  <a:schemeClr val="tx1">
                    <a:lumMod val="50000"/>
                    <a:lumOff val="50000"/>
                  </a:schemeClr>
                </a:solidFill>
              </a:rPr>
              <a:t>costs of disaster relief and insurance</a:t>
            </a:r>
            <a:r>
              <a:rPr lang="en-US" sz="2000" dirty="0" smtClean="0">
                <a:solidFill>
                  <a:schemeClr val="tx1">
                    <a:lumMod val="50000"/>
                    <a:lumOff val="50000"/>
                  </a:schemeClr>
                </a:solidFill>
              </a:rPr>
              <a:t>,</a:t>
            </a:r>
          </a:p>
          <a:p>
            <a:pPr marL="756285" lvl="1" indent="-287020">
              <a:spcBef>
                <a:spcPts val="575"/>
              </a:spcBef>
              <a:buFont typeface="Arial"/>
              <a:buChar char="–"/>
              <a:tabLst>
                <a:tab pos="299720" algn="l"/>
              </a:tabLst>
            </a:pPr>
            <a:r>
              <a:rPr lang="en-US" sz="2000" dirty="0" smtClean="0">
                <a:solidFill>
                  <a:schemeClr val="tx1">
                    <a:lumMod val="50000"/>
                    <a:lumOff val="50000"/>
                  </a:schemeClr>
                </a:solidFill>
              </a:rPr>
              <a:t>fluctuations </a:t>
            </a:r>
            <a:r>
              <a:rPr lang="en-US" sz="2000" dirty="0">
                <a:solidFill>
                  <a:schemeClr val="tx1">
                    <a:lumMod val="50000"/>
                    <a:lumOff val="50000"/>
                  </a:schemeClr>
                </a:solidFill>
              </a:rPr>
              <a:t>in property values, </a:t>
            </a:r>
            <a:r>
              <a:rPr lang="en-US" sz="2000" dirty="0" smtClean="0">
                <a:solidFill>
                  <a:schemeClr val="tx1">
                    <a:lumMod val="50000"/>
                    <a:lumOff val="50000"/>
                  </a:schemeClr>
                </a:solidFill>
              </a:rPr>
              <a:t>and</a:t>
            </a:r>
          </a:p>
          <a:p>
            <a:pPr marL="756285" lvl="1" indent="-287020">
              <a:spcBef>
                <a:spcPts val="575"/>
              </a:spcBef>
              <a:buFont typeface="Arial"/>
              <a:buChar char="–"/>
              <a:tabLst>
                <a:tab pos="299720" algn="l"/>
              </a:tabLst>
            </a:pPr>
            <a:r>
              <a:rPr lang="en-US" sz="2000" dirty="0" smtClean="0">
                <a:solidFill>
                  <a:schemeClr val="tx1">
                    <a:lumMod val="50000"/>
                    <a:lumOff val="50000"/>
                  </a:schemeClr>
                </a:solidFill>
              </a:rPr>
              <a:t>concerns </a:t>
            </a:r>
            <a:r>
              <a:rPr lang="en-US" sz="2000" dirty="0">
                <a:solidFill>
                  <a:schemeClr val="tx1">
                    <a:lumMod val="50000"/>
                    <a:lumOff val="50000"/>
                  </a:schemeClr>
                </a:solidFill>
              </a:rPr>
              <a:t>about national security</a:t>
            </a:r>
            <a:r>
              <a:rPr lang="en-US" sz="2000" dirty="0" smtClean="0">
                <a:solidFill>
                  <a:schemeClr val="tx1">
                    <a:lumMod val="50000"/>
                    <a:lumOff val="50000"/>
                  </a:schemeClr>
                </a:solidFill>
              </a:rPr>
              <a:t>.</a:t>
            </a:r>
          </a:p>
          <a:p>
            <a:pPr marL="12065">
              <a:spcBef>
                <a:spcPts val="575"/>
              </a:spcBef>
              <a:tabLst>
                <a:tab pos="299720" algn="l"/>
              </a:tabLst>
            </a:pPr>
            <a:r>
              <a:rPr lang="en-US" sz="2000" dirty="0" smtClean="0">
                <a:solidFill>
                  <a:schemeClr val="tx1">
                    <a:lumMod val="50000"/>
                    <a:lumOff val="50000"/>
                  </a:schemeClr>
                </a:solidFill>
              </a:rPr>
              <a:t>Extreme </a:t>
            </a:r>
            <a:r>
              <a:rPr lang="en-US" sz="2000" dirty="0">
                <a:solidFill>
                  <a:schemeClr val="tx1">
                    <a:lumMod val="50000"/>
                    <a:lumOff val="50000"/>
                  </a:schemeClr>
                </a:solidFill>
              </a:rPr>
              <a:t>events can and have evoked policy changes: for example, </a:t>
            </a:r>
            <a:r>
              <a:rPr lang="en-US" sz="2000" dirty="0" err="1">
                <a:solidFill>
                  <a:schemeClr val="tx1">
                    <a:lumMod val="50000"/>
                    <a:lumOff val="50000"/>
                  </a:schemeClr>
                </a:solidFill>
              </a:rPr>
              <a:t>Superstorm</a:t>
            </a:r>
            <a:r>
              <a:rPr lang="en-US" sz="2000" dirty="0">
                <a:solidFill>
                  <a:schemeClr val="tx1">
                    <a:lumMod val="50000"/>
                    <a:lumOff val="50000"/>
                  </a:schemeClr>
                </a:solidFill>
              </a:rPr>
              <a:t> Sandy led to supplemental Congressional legislation to increase the National Weather Service’s numerical weather modeling </a:t>
            </a:r>
            <a:r>
              <a:rPr lang="en-US" sz="2000" dirty="0" smtClean="0">
                <a:solidFill>
                  <a:schemeClr val="tx1">
                    <a:lumMod val="50000"/>
                    <a:lumOff val="50000"/>
                  </a:schemeClr>
                </a:solidFill>
              </a:rPr>
              <a:t>capacity !!!</a:t>
            </a:r>
            <a:endParaRPr lang="en-US" sz="2000" dirty="0">
              <a:solidFill>
                <a:schemeClr val="tx1">
                  <a:lumMod val="50000"/>
                  <a:lumOff val="50000"/>
                </a:schemeClr>
              </a:solidFill>
              <a:cs typeface="Calibri"/>
            </a:endParaRPr>
          </a:p>
        </p:txBody>
      </p:sp>
      <p:sp>
        <p:nvSpPr>
          <p:cNvPr id="2" name="Rectangle 1"/>
          <p:cNvSpPr/>
          <p:nvPr/>
        </p:nvSpPr>
        <p:spPr>
          <a:xfrm>
            <a:off x="251520" y="5085184"/>
            <a:ext cx="8496944" cy="1631216"/>
          </a:xfrm>
          <a:prstGeom prst="rect">
            <a:avLst/>
          </a:prstGeom>
        </p:spPr>
        <p:txBody>
          <a:bodyPr wrap="square">
            <a:spAutoFit/>
          </a:bodyPr>
          <a:lstStyle/>
          <a:p>
            <a:r>
              <a:rPr lang="en-US" sz="2000" b="1" dirty="0">
                <a:solidFill>
                  <a:srgbClr val="595959"/>
                </a:solidFill>
              </a:rPr>
              <a:t>The strong societal impacts of extreme events explain public and policy maker interest in understanding their underlying causes</a:t>
            </a:r>
            <a:r>
              <a:rPr lang="en-US" sz="2000" dirty="0">
                <a:solidFill>
                  <a:srgbClr val="595959"/>
                </a:solidFill>
              </a:rPr>
              <a:t>. In addition, it is important to assess what is known about climate and non-climate causes of such events in order to evaluate whether they are likely to pose increasing risks to life and property in particular regions in the future. </a:t>
            </a:r>
            <a:endParaRPr lang="el-GR" sz="2000" dirty="0">
              <a:solidFill>
                <a:srgbClr val="595959"/>
              </a:solidFill>
            </a:endParaRPr>
          </a:p>
        </p:txBody>
      </p:sp>
    </p:spTree>
    <p:extLst>
      <p:ext uri="{BB962C8B-B14F-4D97-AF65-F5344CB8AC3E}">
        <p14:creationId xmlns:p14="http://schemas.microsoft.com/office/powerpoint/2010/main" val="10162030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Some history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4" name="Picture 2" descr="Unknow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0"/>
            <a:ext cx="834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68620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Some history</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251520" y="1340768"/>
            <a:ext cx="8568952" cy="3456384"/>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indent="-342900">
              <a:buFont typeface="Arial"/>
              <a:buChar char="•"/>
            </a:pPr>
            <a:r>
              <a:rPr lang="en-US" sz="2000" b="0" dirty="0" smtClean="0"/>
              <a:t>In </a:t>
            </a:r>
            <a:r>
              <a:rPr lang="en-US" sz="2000" dirty="0" smtClean="0"/>
              <a:t>1945, </a:t>
            </a:r>
            <a:r>
              <a:rPr lang="en-US" sz="2000" dirty="0"/>
              <a:t>at Princeton </a:t>
            </a:r>
            <a:r>
              <a:rPr lang="en-US" sz="2000" dirty="0" smtClean="0"/>
              <a:t>University</a:t>
            </a:r>
            <a:r>
              <a:rPr lang="en-US" sz="2000" b="0" dirty="0" smtClean="0"/>
              <a:t>, John </a:t>
            </a:r>
            <a:r>
              <a:rPr lang="en-US" sz="2000" b="0" dirty="0"/>
              <a:t>von </a:t>
            </a:r>
            <a:r>
              <a:rPr lang="en-US" sz="2000" dirty="0"/>
              <a:t>Neumann</a:t>
            </a:r>
            <a:r>
              <a:rPr lang="en-US" sz="2000" b="0" dirty="0"/>
              <a:t>, a </a:t>
            </a:r>
            <a:r>
              <a:rPr lang="en-US" sz="2000" b="0" dirty="0" smtClean="0"/>
              <a:t>physicist and Vladimir </a:t>
            </a:r>
            <a:r>
              <a:rPr lang="en-US" sz="2000" dirty="0" smtClean="0"/>
              <a:t>Zworykin</a:t>
            </a:r>
            <a:r>
              <a:rPr lang="en-US" sz="2000" b="0" dirty="0"/>
              <a:t>, an electronics scientist </a:t>
            </a:r>
            <a:r>
              <a:rPr lang="en-US" sz="2000" b="0" dirty="0" smtClean="0"/>
              <a:t>proposed to </a:t>
            </a:r>
            <a:r>
              <a:rPr lang="en-US" sz="2000" dirty="0"/>
              <a:t>initiate NWP as a way to demonstrate </a:t>
            </a:r>
            <a:r>
              <a:rPr lang="en-US" sz="2000" dirty="0" smtClean="0"/>
              <a:t>the potential </a:t>
            </a:r>
            <a:r>
              <a:rPr lang="en-US" sz="2000" dirty="0"/>
              <a:t>of the recently-invented electronic computers</a:t>
            </a:r>
            <a:r>
              <a:rPr lang="en-US" sz="2000" b="0" dirty="0" smtClean="0"/>
              <a:t>.</a:t>
            </a:r>
          </a:p>
          <a:p>
            <a:pPr marL="342900" indent="-342900">
              <a:buFont typeface="Arial"/>
              <a:buChar char="•"/>
            </a:pPr>
            <a:endParaRPr lang="en-US" sz="2000" b="0" dirty="0" smtClean="0"/>
          </a:p>
          <a:p>
            <a:pPr marL="342900" indent="-342900">
              <a:buFont typeface="Arial"/>
              <a:buChar char="•"/>
            </a:pPr>
            <a:r>
              <a:rPr lang="en-US" sz="2000" dirty="0" err="1"/>
              <a:t>Charney</a:t>
            </a:r>
            <a:r>
              <a:rPr lang="en-US" sz="2000" b="0" dirty="0"/>
              <a:t> </a:t>
            </a:r>
            <a:r>
              <a:rPr lang="en-US" sz="2000" b="0" dirty="0" smtClean="0"/>
              <a:t>and von </a:t>
            </a:r>
            <a:r>
              <a:rPr lang="en-US" sz="2000" dirty="0"/>
              <a:t>Neumann</a:t>
            </a:r>
            <a:r>
              <a:rPr lang="en-US" sz="2000" b="0" dirty="0"/>
              <a:t> developed a simple one-layer </a:t>
            </a:r>
            <a:r>
              <a:rPr lang="en-US" sz="2000" b="0" dirty="0" err="1" smtClean="0"/>
              <a:t>barotropic</a:t>
            </a:r>
            <a:r>
              <a:rPr lang="en-US" sz="2000" b="0" dirty="0" smtClean="0"/>
              <a:t> model</a:t>
            </a:r>
          </a:p>
          <a:p>
            <a:pPr marL="342900" indent="-342900">
              <a:buFont typeface="Arial"/>
              <a:buChar char="•"/>
            </a:pPr>
            <a:endParaRPr lang="en-US" sz="2000" b="0" dirty="0" smtClean="0"/>
          </a:p>
          <a:p>
            <a:pPr marL="342900" indent="-342900">
              <a:buFont typeface="Arial"/>
              <a:buChar char="•"/>
            </a:pPr>
            <a:r>
              <a:rPr lang="en-US" sz="2000" b="0" dirty="0"/>
              <a:t>Their first electronic computer, the </a:t>
            </a:r>
            <a:r>
              <a:rPr lang="en-US" sz="2000" dirty="0" smtClean="0"/>
              <a:t>ENIAC</a:t>
            </a:r>
            <a:r>
              <a:rPr lang="en-US" sz="2000" b="0" dirty="0" smtClean="0"/>
              <a:t> used </a:t>
            </a:r>
            <a:r>
              <a:rPr lang="en-US" sz="2000" b="0" dirty="0"/>
              <a:t>vacuum tubes </a:t>
            </a:r>
            <a:r>
              <a:rPr lang="en-US" sz="2000" b="0" dirty="0" smtClean="0"/>
              <a:t>that generated </a:t>
            </a:r>
            <a:r>
              <a:rPr lang="en-US" sz="2000" b="0" dirty="0"/>
              <a:t>tremendous heat and frequently </a:t>
            </a:r>
            <a:r>
              <a:rPr lang="en-US" sz="2000" b="0" dirty="0" smtClean="0"/>
              <a:t>burned out</a:t>
            </a:r>
            <a:r>
              <a:rPr lang="en-US" sz="2000" b="0" dirty="0"/>
              <a:t>. The research team </a:t>
            </a:r>
            <a:r>
              <a:rPr lang="en-US" sz="2000" b="0" dirty="0" smtClean="0"/>
              <a:t>had to </a:t>
            </a:r>
            <a:r>
              <a:rPr lang="en-US" sz="2000" b="0" dirty="0"/>
              <a:t>translate the </a:t>
            </a:r>
            <a:r>
              <a:rPr lang="en-US" sz="2000" b="0" dirty="0" smtClean="0"/>
              <a:t>differential equations </a:t>
            </a:r>
            <a:r>
              <a:rPr lang="en-US" sz="2000" b="0" dirty="0"/>
              <a:t>into discrete form, write the </a:t>
            </a:r>
            <a:r>
              <a:rPr lang="en-US" sz="2000" b="0" dirty="0" smtClean="0"/>
              <a:t>code in </a:t>
            </a:r>
            <a:r>
              <a:rPr lang="en-US" sz="2000" b="0" dirty="0"/>
              <a:t>machine language</a:t>
            </a:r>
            <a:endParaRPr lang="en-US" sz="2000" b="0" dirty="0" smtClean="0"/>
          </a:p>
          <a:p>
            <a:pPr marL="342900" indent="-342900">
              <a:buFont typeface="Arial"/>
              <a:buChar char="•"/>
            </a:pPr>
            <a:endParaRPr lang="en-US" sz="2000" b="0" dirty="0" smtClean="0"/>
          </a:p>
          <a:p>
            <a:pPr marL="342900" indent="-342900">
              <a:buFont typeface="Arial"/>
              <a:buChar char="•"/>
            </a:pP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82749908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Enia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8067449"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1644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Unknow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320800"/>
            <a:ext cx="9167813"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72970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Weather forecasting methods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251520" y="1916832"/>
            <a:ext cx="8568952" cy="4608512"/>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indent="-342900">
              <a:buFont typeface="Arial"/>
              <a:buChar char="•"/>
            </a:pPr>
            <a:r>
              <a:rPr lang="en-US" sz="2000" dirty="0"/>
              <a:t>Persistence </a:t>
            </a:r>
            <a:r>
              <a:rPr lang="en-US" sz="2000" dirty="0" smtClean="0"/>
              <a:t>Method (</a:t>
            </a:r>
            <a:r>
              <a:rPr lang="en-US" sz="2000" dirty="0"/>
              <a:t>Today equals tomorrow</a:t>
            </a:r>
            <a:r>
              <a:rPr lang="en-US" sz="2000" dirty="0" smtClean="0"/>
              <a:t>). </a:t>
            </a:r>
            <a:r>
              <a:rPr lang="en-US" sz="2000" b="0" dirty="0" smtClean="0"/>
              <a:t>The </a:t>
            </a:r>
            <a:r>
              <a:rPr lang="en-US" sz="2000" b="0" dirty="0"/>
              <a:t>simplest way of producing a forecast.  This method </a:t>
            </a:r>
            <a:r>
              <a:rPr lang="en-US" sz="2000" b="0" dirty="0">
                <a:solidFill>
                  <a:srgbClr val="FF0000"/>
                </a:solidFill>
              </a:rPr>
              <a:t>assumes that the conditions at the time of the forecast won't change.</a:t>
            </a:r>
            <a:r>
              <a:rPr lang="en-US" sz="2000" b="0" dirty="0"/>
              <a:t>  The persistence method works well when weather patterns change very little, and features on the weather maps are moving very </a:t>
            </a:r>
            <a:r>
              <a:rPr lang="en-US" sz="2000" b="0" dirty="0" smtClean="0"/>
              <a:t>slowly or  when weather </a:t>
            </a:r>
            <a:r>
              <a:rPr lang="en-US" sz="2000" b="0" dirty="0"/>
              <a:t>conditions vary little from day to day. </a:t>
            </a:r>
            <a:endParaRPr lang="en-US" sz="2000" b="0" dirty="0" smtClean="0"/>
          </a:p>
          <a:p>
            <a:pPr marL="342900" indent="-342900">
              <a:buFont typeface="Arial"/>
              <a:buChar char="•"/>
            </a:pPr>
            <a:endParaRPr lang="en-US" sz="2000" b="0" dirty="0" smtClean="0"/>
          </a:p>
          <a:p>
            <a:pPr marL="342900" indent="-342900">
              <a:buFont typeface="Arial"/>
              <a:buChar char="•"/>
            </a:pPr>
            <a:r>
              <a:rPr lang="en-US" sz="2000" dirty="0"/>
              <a:t>Trends </a:t>
            </a:r>
            <a:r>
              <a:rPr lang="en-US" sz="2000" dirty="0" smtClean="0"/>
              <a:t>Method (</a:t>
            </a:r>
            <a:r>
              <a:rPr lang="en-US" sz="2000" dirty="0"/>
              <a:t>Using mathematics</a:t>
            </a:r>
            <a:r>
              <a:rPr lang="en-US" sz="2000" dirty="0" smtClean="0"/>
              <a:t>). </a:t>
            </a:r>
            <a:r>
              <a:rPr lang="en-US" sz="2000" b="0" dirty="0" smtClean="0"/>
              <a:t>Involves </a:t>
            </a:r>
            <a:r>
              <a:rPr lang="en-US" sz="2000" b="0" dirty="0">
                <a:solidFill>
                  <a:srgbClr val="FF0000"/>
                </a:solidFill>
              </a:rPr>
              <a:t>determining the speed and direction of movement</a:t>
            </a:r>
            <a:r>
              <a:rPr lang="en-US" sz="2000" b="0" dirty="0"/>
              <a:t> for fronts, high and low pressure centers, and areas of clouds and precipitation.  Using this information, the forecaster can predict where he or she expects those features to be at some future time.  Using the trends method to forecast only a few hours into the future is known as "</a:t>
            </a:r>
            <a:r>
              <a:rPr lang="en-US" sz="2000" b="0" dirty="0" err="1"/>
              <a:t>Nowcasting</a:t>
            </a:r>
            <a:r>
              <a:rPr lang="en-US" sz="2000" b="0" dirty="0"/>
              <a:t>".  This method is frequently used to forecast precipitation. </a:t>
            </a:r>
          </a:p>
          <a:p>
            <a:pPr marL="342900" indent="-342900">
              <a:buFont typeface="Arial"/>
              <a:buChar char="•"/>
            </a:pPr>
            <a:r>
              <a:rPr lang="en-US" sz="2000" b="0" dirty="0" smtClean="0"/>
              <a:t> </a:t>
            </a:r>
          </a:p>
          <a:p>
            <a:pPr marL="342900" indent="-342900">
              <a:buFont typeface="Arial"/>
              <a:buChar char="•"/>
            </a:pPr>
            <a:endParaRPr lang="en-US" sz="2000" b="0" dirty="0"/>
          </a:p>
          <a:p>
            <a:pPr marL="342900" indent="-342900">
              <a:buFont typeface="Arial"/>
              <a:buChar char="•"/>
            </a:pPr>
            <a:endParaRPr lang="en-US" sz="2000" b="0" dirty="0" smtClean="0"/>
          </a:p>
          <a:p>
            <a:pPr marL="342900" indent="-342900">
              <a:buFont typeface="Arial"/>
              <a:buChar char="•"/>
            </a:pP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52983447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KOTRONI\SEMINARS\nowcastin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763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86437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Weather forecasting methods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251520" y="1412776"/>
            <a:ext cx="8568952" cy="51125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indent="-342900">
              <a:buFont typeface="Arial"/>
              <a:buChar char="•"/>
            </a:pPr>
            <a:r>
              <a:rPr lang="en-US" sz="2000" dirty="0" smtClean="0"/>
              <a:t>Climatology Method. </a:t>
            </a:r>
            <a:r>
              <a:rPr lang="en-US" sz="2000" b="0" dirty="0"/>
              <a:t>This method involves </a:t>
            </a:r>
            <a:r>
              <a:rPr lang="en-US" sz="2000" b="0" dirty="0">
                <a:solidFill>
                  <a:srgbClr val="FF0000"/>
                </a:solidFill>
              </a:rPr>
              <a:t>averaging weather statistics accumulated over many years to make the forecast</a:t>
            </a:r>
            <a:r>
              <a:rPr lang="en-US" sz="2000" b="0" dirty="0"/>
              <a:t>.  The climatology method </a:t>
            </a:r>
            <a:r>
              <a:rPr lang="en-US" sz="2000" b="0" dirty="0" smtClean="0"/>
              <a:t>may only work </a:t>
            </a:r>
            <a:r>
              <a:rPr lang="en-US" sz="2000" b="0" dirty="0"/>
              <a:t>well when the weather pattern is similar to that expected for the chosen time of year</a:t>
            </a:r>
            <a:r>
              <a:rPr lang="en-US" sz="2000" dirty="0" smtClean="0"/>
              <a:t>.</a:t>
            </a:r>
            <a:endParaRPr lang="en-US" sz="2000" b="0" dirty="0" smtClean="0"/>
          </a:p>
          <a:p>
            <a:pPr marL="342900" indent="-342900">
              <a:buFont typeface="Arial"/>
              <a:buChar char="•"/>
            </a:pPr>
            <a:endParaRPr lang="en-US" sz="2000" b="0" dirty="0" smtClean="0"/>
          </a:p>
          <a:p>
            <a:pPr marL="342900" indent="-342900">
              <a:buFont typeface="Arial"/>
              <a:buChar char="•"/>
            </a:pPr>
            <a:r>
              <a:rPr lang="en-US" sz="2000" dirty="0" smtClean="0"/>
              <a:t>Analog Method.</a:t>
            </a:r>
            <a:r>
              <a:rPr lang="en-US" sz="2000" dirty="0"/>
              <a:t>  </a:t>
            </a:r>
            <a:r>
              <a:rPr lang="en-US" sz="2000" b="0" dirty="0"/>
              <a:t>It involves examining </a:t>
            </a:r>
            <a:r>
              <a:rPr lang="en-US" sz="2000" b="0" dirty="0">
                <a:solidFill>
                  <a:srgbClr val="FF0000"/>
                </a:solidFill>
              </a:rPr>
              <a:t>today's forecast scenario and remembering a day in the past when the weather scenario looked very similar (an analogy)</a:t>
            </a:r>
            <a:r>
              <a:rPr lang="en-US" sz="2000" b="0" dirty="0"/>
              <a:t>.  The forecaster would predict that the weather in this forecast would behave the same as it did in the past. The analog method is tough to use, because it is </a:t>
            </a:r>
            <a:r>
              <a:rPr lang="en-US" sz="2000" b="0" dirty="0">
                <a:solidFill>
                  <a:srgbClr val="FF0000"/>
                </a:solidFill>
              </a:rPr>
              <a:t>virtually impossible to find a perfect analog</a:t>
            </a:r>
            <a:r>
              <a:rPr lang="en-US" sz="2000" b="0" dirty="0"/>
              <a:t>.  Various weather features rarely align themselves in the same locations they were in the previous time.  Even small differences between the current time and the analog can lead to very different results. </a:t>
            </a:r>
            <a:endParaRPr lang="en-US" sz="2000" b="0" dirty="0" smtClean="0"/>
          </a:p>
          <a:p>
            <a:pPr marL="342900" indent="-342900">
              <a:buFont typeface="Arial"/>
              <a:buChar char="•"/>
            </a:pPr>
            <a:endParaRPr lang="en-US" sz="2000" b="0" dirty="0"/>
          </a:p>
          <a:p>
            <a:pPr marL="342900" indent="-342900">
              <a:buFont typeface="Arial"/>
              <a:buChar char="•"/>
            </a:pPr>
            <a:endParaRPr lang="en-US" sz="2000" b="0" dirty="0" smtClean="0"/>
          </a:p>
          <a:p>
            <a:pPr marL="342900" indent="-342900">
              <a:buFont typeface="Arial"/>
              <a:buChar char="•"/>
            </a:pP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413491589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Weather forecasting methods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179512" y="1700808"/>
            <a:ext cx="8568952" cy="338437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342900" indent="-342900">
              <a:buFont typeface="Arial"/>
              <a:buChar char="•"/>
            </a:pPr>
            <a:r>
              <a:rPr lang="en-US" sz="2000" dirty="0" smtClean="0"/>
              <a:t>Numerical Weather Prediction Method. </a:t>
            </a:r>
            <a:r>
              <a:rPr lang="en-US" sz="2000" b="0" dirty="0" smtClean="0"/>
              <a:t>Uses </a:t>
            </a:r>
            <a:r>
              <a:rPr lang="en-US" sz="2000" b="0" dirty="0"/>
              <a:t>the power of computers to make a forecast.  Complex computer programs, also known as forecast models, run on supercomputers and provide predictions on many atmospheric variables such as temperature, pressure, wind, and rainfall</a:t>
            </a:r>
            <a:r>
              <a:rPr lang="en-US" sz="2000" b="0" dirty="0" smtClean="0"/>
              <a:t>.</a:t>
            </a:r>
          </a:p>
          <a:p>
            <a:pPr marL="342900" indent="-342900">
              <a:buFont typeface="Arial"/>
              <a:buChar char="•"/>
            </a:pPr>
            <a:endParaRPr lang="en-US" sz="2000" b="0" dirty="0"/>
          </a:p>
          <a:p>
            <a:pPr marL="342900" indent="-342900">
              <a:buFont typeface="Arial"/>
              <a:buChar char="•"/>
            </a:pPr>
            <a:endParaRPr lang="en-US" sz="2000" b="0" dirty="0" smtClean="0"/>
          </a:p>
          <a:p>
            <a:r>
              <a:rPr lang="en-US" sz="2000" b="0" dirty="0" smtClean="0">
                <a:solidFill>
                  <a:srgbClr val="FF0000"/>
                </a:solidFill>
              </a:rPr>
              <a:t>4 INGREDIENTS</a:t>
            </a:r>
          </a:p>
          <a:p>
            <a:pPr marL="342900" indent="-342900">
              <a:buFont typeface="Arial"/>
              <a:buChar char="•"/>
            </a:pPr>
            <a:r>
              <a:rPr lang="en-US" sz="2000" b="0" dirty="0" smtClean="0"/>
              <a:t>NUMERICAL WEATHER PREDICTION MODELS</a:t>
            </a:r>
          </a:p>
          <a:p>
            <a:pPr marL="342900" indent="-342900">
              <a:buFont typeface="Arial"/>
              <a:buChar char="•"/>
            </a:pPr>
            <a:r>
              <a:rPr lang="en-US" sz="2000" b="0" dirty="0" smtClean="0"/>
              <a:t>OBSERVATIONS</a:t>
            </a:r>
          </a:p>
          <a:p>
            <a:pPr marL="342900" indent="-342900">
              <a:buFont typeface="Arial"/>
              <a:buChar char="•"/>
            </a:pPr>
            <a:r>
              <a:rPr lang="en-US" sz="2000" b="0" dirty="0" smtClean="0"/>
              <a:t>DATA ASSIMILATION</a:t>
            </a:r>
          </a:p>
          <a:p>
            <a:pPr marL="342900" indent="-342900">
              <a:buFont typeface="Arial"/>
              <a:buChar char="•"/>
            </a:pPr>
            <a:r>
              <a:rPr lang="en-US" sz="2000" b="0" dirty="0" smtClean="0"/>
              <a:t>HIGH PERFORMANCE COMPUTERS</a:t>
            </a:r>
          </a:p>
          <a:p>
            <a:pPr marL="342900" indent="-342900">
              <a:buFont typeface="Arial"/>
              <a:buChar char="•"/>
            </a:pPr>
            <a:endParaRPr lang="en-US" sz="2000" b="0" dirty="0"/>
          </a:p>
          <a:p>
            <a:pPr marL="342900" indent="-342900">
              <a:buFont typeface="Arial"/>
              <a:buChar char="•"/>
            </a:pPr>
            <a:endParaRPr lang="en-US" sz="2000" b="0" dirty="0" smtClean="0"/>
          </a:p>
          <a:p>
            <a:pPr marL="342900" indent="-342900">
              <a:buFont typeface="Arial"/>
              <a:buChar char="•"/>
            </a:pP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414657807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640" y="620688"/>
            <a:ext cx="72008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n-US" sz="3200" b="0" dirty="0"/>
              <a:t>The Equations of Motion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251520" y="1412776"/>
            <a:ext cx="8568952" cy="51125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a:t> It was recognized early in the history of NWP (</a:t>
            </a:r>
            <a:r>
              <a:rPr lang="en-US" sz="2000" b="0" dirty="0" err="1"/>
              <a:t>Charney</a:t>
            </a:r>
            <a:r>
              <a:rPr lang="en-US" sz="2000" b="0" dirty="0"/>
              <a:t>, 1955) that the </a:t>
            </a:r>
            <a:r>
              <a:rPr lang="en-US" sz="2000" dirty="0"/>
              <a:t>primitive equations of motion would be best suited for development of comprehensive dynamical-physical models of the atmosphere</a:t>
            </a:r>
            <a:r>
              <a:rPr lang="en-US" sz="2000" b="0" dirty="0"/>
              <a:t>.  Although the problems of initialization and numerical integration of the primitive equations are still areas of research, stable forecasts from these equations have been produced for over 35 </a:t>
            </a:r>
            <a:r>
              <a:rPr lang="en-US" sz="2000" b="0" dirty="0" smtClean="0"/>
              <a:t>years</a:t>
            </a:r>
            <a:r>
              <a:rPr lang="el-GR" sz="2000" b="0" dirty="0" smtClean="0"/>
              <a:t>.</a:t>
            </a:r>
          </a:p>
          <a:p>
            <a:endParaRPr lang="el-GR" sz="2000" b="0" dirty="0" smtClean="0"/>
          </a:p>
          <a:p>
            <a:r>
              <a:rPr lang="en-US" sz="2000" dirty="0" smtClean="0"/>
              <a:t>Numerical </a:t>
            </a:r>
            <a:r>
              <a:rPr lang="en-US" sz="2000" dirty="0"/>
              <a:t>weather forecasts are made by </a:t>
            </a:r>
            <a:r>
              <a:rPr lang="en-US" sz="2000" dirty="0" smtClean="0"/>
              <a:t>solving</a:t>
            </a:r>
            <a:r>
              <a:rPr lang="el-GR" sz="2000" dirty="0" smtClean="0"/>
              <a:t> </a:t>
            </a:r>
            <a:r>
              <a:rPr lang="en-US" sz="2000" dirty="0" err="1" smtClean="0"/>
              <a:t>Eulerian</a:t>
            </a:r>
            <a:r>
              <a:rPr lang="en-US" sz="2000" dirty="0" smtClean="0"/>
              <a:t> </a:t>
            </a:r>
            <a:r>
              <a:rPr lang="en-US" sz="2000" dirty="0"/>
              <a:t>equations for U , V , W , T , </a:t>
            </a:r>
            <a:r>
              <a:rPr lang="en-US" sz="2000" dirty="0" err="1"/>
              <a:t>rT</a:t>
            </a:r>
            <a:r>
              <a:rPr lang="en-US" sz="2000" dirty="0"/>
              <a:t> , </a:t>
            </a:r>
            <a:r>
              <a:rPr lang="en-US" sz="2000" dirty="0" err="1"/>
              <a:t>ρ</a:t>
            </a:r>
            <a:r>
              <a:rPr lang="en-US" sz="2000" dirty="0"/>
              <a:t>  and P </a:t>
            </a:r>
            <a:r>
              <a:rPr lang="en-US" sz="2000" dirty="0" smtClean="0"/>
              <a:t>.</a:t>
            </a:r>
            <a:endParaRPr lang="el-GR" sz="2000" dirty="0" smtClean="0"/>
          </a:p>
          <a:p>
            <a:endParaRPr lang="el-GR" sz="2000" b="0" dirty="0"/>
          </a:p>
          <a:p>
            <a:r>
              <a:rPr lang="en-US" sz="2000" b="0" dirty="0"/>
              <a:t>These are called the </a:t>
            </a:r>
            <a:r>
              <a:rPr lang="en-US" sz="2000" b="0" dirty="0" smtClean="0"/>
              <a:t>primitive</a:t>
            </a:r>
            <a:r>
              <a:rPr lang="el-GR" sz="2000" b="0" dirty="0" smtClean="0"/>
              <a:t> </a:t>
            </a:r>
            <a:r>
              <a:rPr lang="en-US" sz="2000" b="0" dirty="0" smtClean="0"/>
              <a:t>equations</a:t>
            </a:r>
            <a:r>
              <a:rPr lang="en-US" sz="2000" b="0" dirty="0"/>
              <a:t>, not because they are crude or simplistic but because they are fundamental or basic. </a:t>
            </a:r>
          </a:p>
          <a:p>
            <a:pPr marL="342900" indent="-342900">
              <a:buFont typeface="Arial"/>
              <a:buChar char="•"/>
            </a:pPr>
            <a:endParaRPr lang="en-US" sz="2000" b="0" dirty="0" smtClean="0"/>
          </a:p>
          <a:p>
            <a:pPr marL="342900" indent="-342900">
              <a:buFont typeface="Arial"/>
              <a:buChar char="•"/>
            </a:pP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407431614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3"/>
          <p:cNvGrpSpPr>
            <a:grpSpLocks/>
          </p:cNvGrpSpPr>
          <p:nvPr/>
        </p:nvGrpSpPr>
        <p:grpSpPr bwMode="auto">
          <a:xfrm>
            <a:off x="107950" y="1268413"/>
            <a:ext cx="6337300" cy="4598987"/>
            <a:chOff x="-74172" y="33736"/>
            <a:chExt cx="6337845" cy="4598060"/>
          </a:xfrm>
        </p:grpSpPr>
        <p:pic>
          <p:nvPicPr>
            <p:cNvPr id="43" name="Picture 5" descr="Screen Shot 2018-11-20 at 11.28.11 AM.png"/>
            <p:cNvPicPr>
              <a:picLocks noChangeAspect="1"/>
            </p:cNvPicPr>
            <p:nvPr/>
          </p:nvPicPr>
          <p:blipFill>
            <a:blip r:embed="rId2">
              <a:extLst>
                <a:ext uri="{28A0092B-C50C-407E-A947-70E740481C1C}">
                  <a14:useLocalDpi xmlns:a14="http://schemas.microsoft.com/office/drawing/2010/main" val="0"/>
                </a:ext>
              </a:extLst>
            </a:blip>
            <a:srcRect l="25677" r="43819" b="41890"/>
            <a:stretch>
              <a:fillRect/>
            </a:stretch>
          </p:blipFill>
          <p:spPr bwMode="auto">
            <a:xfrm>
              <a:off x="128439" y="4203761"/>
              <a:ext cx="1282276" cy="42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Screen Shot 2018-11-20 at 11.27.57 AM.png"/>
            <p:cNvPicPr>
              <a:picLocks noChangeAspect="1"/>
            </p:cNvPicPr>
            <p:nvPr/>
          </p:nvPicPr>
          <p:blipFill>
            <a:blip r:embed="rId3">
              <a:extLst>
                <a:ext uri="{28A0092B-C50C-407E-A947-70E740481C1C}">
                  <a14:useLocalDpi xmlns:a14="http://schemas.microsoft.com/office/drawing/2010/main" val="0"/>
                </a:ext>
              </a:extLst>
            </a:blip>
            <a:srcRect l="-1024" t="13847" r="4204"/>
            <a:stretch>
              <a:fillRect/>
            </a:stretch>
          </p:blipFill>
          <p:spPr bwMode="auto">
            <a:xfrm>
              <a:off x="-74172" y="3581499"/>
              <a:ext cx="4045452" cy="72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7"/>
            <p:cNvGrpSpPr>
              <a:grpSpLocks/>
            </p:cNvGrpSpPr>
            <p:nvPr/>
          </p:nvGrpSpPr>
          <p:grpSpPr bwMode="auto">
            <a:xfrm>
              <a:off x="-45625" y="33736"/>
              <a:ext cx="4797787" cy="679709"/>
              <a:chOff x="311150" y="162157"/>
              <a:chExt cx="4797787" cy="679709"/>
            </a:xfrm>
          </p:grpSpPr>
          <p:pic>
            <p:nvPicPr>
              <p:cNvPr id="58" name="Picture 20"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r="39223" b="83771"/>
              <a:stretch>
                <a:fillRect/>
              </a:stretch>
            </p:blipFill>
            <p:spPr bwMode="auto">
              <a:xfrm>
                <a:off x="311150" y="204964"/>
                <a:ext cx="2585818" cy="63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1"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2710" t="14528" r="11945" b="70564"/>
              <a:stretch>
                <a:fillRect/>
              </a:stretch>
            </p:blipFill>
            <p:spPr bwMode="auto">
              <a:xfrm>
                <a:off x="2754258" y="162157"/>
                <a:ext cx="2354679" cy="58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8"/>
            <p:cNvGrpSpPr>
              <a:grpSpLocks/>
            </p:cNvGrpSpPr>
            <p:nvPr/>
          </p:nvGrpSpPr>
          <p:grpSpPr bwMode="auto">
            <a:xfrm>
              <a:off x="-28548" y="798930"/>
              <a:ext cx="4770757" cy="656496"/>
              <a:chOff x="-42819" y="1169924"/>
              <a:chExt cx="4770757" cy="656496"/>
            </a:xfrm>
          </p:grpSpPr>
          <p:pic>
            <p:nvPicPr>
              <p:cNvPr id="56" name="Picture 18"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508" t="34871" r="42134" b="49127"/>
              <a:stretch>
                <a:fillRect/>
              </a:stretch>
            </p:blipFill>
            <p:spPr bwMode="auto">
              <a:xfrm>
                <a:off x="-42819" y="11984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9"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1250" t="49666" r="11392" b="34332"/>
              <a:stretch>
                <a:fillRect/>
              </a:stretch>
            </p:blipFill>
            <p:spPr bwMode="auto">
              <a:xfrm>
                <a:off x="2287636" y="1169924"/>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9"/>
            <p:cNvGrpSpPr>
              <a:grpSpLocks/>
            </p:cNvGrpSpPr>
            <p:nvPr/>
          </p:nvGrpSpPr>
          <p:grpSpPr bwMode="auto">
            <a:xfrm>
              <a:off x="-42813" y="1455423"/>
              <a:ext cx="5182960" cy="670765"/>
              <a:chOff x="0" y="1854955"/>
              <a:chExt cx="5182960" cy="670765"/>
            </a:xfrm>
          </p:grpSpPr>
          <p:pic>
            <p:nvPicPr>
              <p:cNvPr id="54" name="Picture 16"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t="69310" r="42642" b="14688"/>
              <a:stretch>
                <a:fillRect/>
              </a:stretch>
            </p:blipFill>
            <p:spPr bwMode="auto">
              <a:xfrm>
                <a:off x="0" y="18977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7"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3083" t="83998" r="3020"/>
              <a:stretch>
                <a:fillRect/>
              </a:stretch>
            </p:blipFill>
            <p:spPr bwMode="auto">
              <a:xfrm>
                <a:off x="2464371" y="1854955"/>
                <a:ext cx="2718589"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0"/>
            <p:cNvGrpSpPr>
              <a:grpSpLocks/>
            </p:cNvGrpSpPr>
            <p:nvPr/>
          </p:nvGrpSpPr>
          <p:grpSpPr bwMode="auto">
            <a:xfrm>
              <a:off x="85626" y="2126188"/>
              <a:ext cx="6178047" cy="676439"/>
              <a:chOff x="774937" y="2719564"/>
              <a:chExt cx="6178047" cy="676439"/>
            </a:xfrm>
          </p:grpSpPr>
          <p:pic>
            <p:nvPicPr>
              <p:cNvPr id="52" name="Picture 14"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r="33310" b="52016"/>
              <a:stretch>
                <a:fillRect/>
              </a:stretch>
            </p:blipFill>
            <p:spPr bwMode="auto">
              <a:xfrm>
                <a:off x="774937" y="2719564"/>
                <a:ext cx="2735674" cy="6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5"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l="13914" t="50000" r="1180" b="9512"/>
              <a:stretch>
                <a:fillRect/>
              </a:stretch>
            </p:blipFill>
            <p:spPr bwMode="auto">
              <a:xfrm>
                <a:off x="3470019" y="2748102"/>
                <a:ext cx="3482965" cy="57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11"/>
            <p:cNvGrpSpPr>
              <a:grpSpLocks/>
            </p:cNvGrpSpPr>
            <p:nvPr/>
          </p:nvGrpSpPr>
          <p:grpSpPr bwMode="auto">
            <a:xfrm>
              <a:off x="-71361" y="2937751"/>
              <a:ext cx="4951655" cy="643748"/>
              <a:chOff x="1212121" y="3465701"/>
              <a:chExt cx="4951655" cy="643748"/>
            </a:xfrm>
          </p:grpSpPr>
          <p:pic>
            <p:nvPicPr>
              <p:cNvPr id="50" name="Picture 12"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r="41248" b="50435"/>
              <a:stretch>
                <a:fillRect/>
              </a:stretch>
            </p:blipFill>
            <p:spPr bwMode="auto">
              <a:xfrm>
                <a:off x="1212121" y="3465701"/>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l="33235" t="50000" r="8012" b="435"/>
              <a:stretch>
                <a:fillRect/>
              </a:stretch>
            </p:blipFill>
            <p:spPr bwMode="auto">
              <a:xfrm>
                <a:off x="3694037" y="3479970"/>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0" name="TextBox 59"/>
          <p:cNvSpPr txBox="1"/>
          <p:nvPr/>
        </p:nvSpPr>
        <p:spPr>
          <a:xfrm>
            <a:off x="6732588" y="1341438"/>
            <a:ext cx="2376487" cy="4800600"/>
          </a:xfrm>
          <a:prstGeom prst="rect">
            <a:avLst/>
          </a:prstGeom>
          <a:noFill/>
        </p:spPr>
        <p:txBody>
          <a:bodyPr>
            <a:spAutoFit/>
          </a:bodyPr>
          <a:lstStyle/>
          <a:p>
            <a:pPr>
              <a:defRPr/>
            </a:pPr>
            <a:endParaRPr lang="en-US" sz="1800" b="1" dirty="0">
              <a:solidFill>
                <a:schemeClr val="accent1"/>
              </a:solidFill>
            </a:endParaRPr>
          </a:p>
          <a:p>
            <a:pPr>
              <a:defRPr/>
            </a:pPr>
            <a:r>
              <a:rPr lang="en-US" sz="1800" b="1" dirty="0">
                <a:solidFill>
                  <a:schemeClr val="accent1"/>
                </a:solidFill>
              </a:rPr>
              <a:t>momentum conservation per unit mass of air</a:t>
            </a:r>
            <a:endParaRPr lang="el-GR" sz="1800" b="1" dirty="0">
              <a:solidFill>
                <a:schemeClr val="accent1"/>
              </a:solidFill>
              <a:sym typeface="Symbol" charset="0"/>
            </a:endParaRPr>
          </a:p>
          <a:p>
            <a:pPr>
              <a:defRPr/>
            </a:pPr>
            <a:endParaRPr lang="en-US" sz="1800" b="1" dirty="0">
              <a:solidFill>
                <a:srgbClr val="7F7F7F"/>
              </a:solidFill>
              <a:sym typeface="Symbol" charset="0"/>
            </a:endParaRPr>
          </a:p>
          <a:p>
            <a:pPr>
              <a:defRPr/>
            </a:pPr>
            <a:endParaRPr lang="en-US" sz="1800" b="1" dirty="0">
              <a:solidFill>
                <a:srgbClr val="7F7F7F"/>
              </a:solidFill>
              <a:sym typeface="Symbol" charset="0"/>
            </a:endParaRPr>
          </a:p>
          <a:p>
            <a:pPr>
              <a:defRPr/>
            </a:pPr>
            <a:endParaRPr lang="en-US" sz="1800" b="1" dirty="0">
              <a:solidFill>
                <a:srgbClr val="7F7F7F"/>
              </a:solidFill>
              <a:sym typeface="Symbol" charset="0"/>
            </a:endParaRPr>
          </a:p>
          <a:p>
            <a:pPr>
              <a:defRPr/>
            </a:pPr>
            <a:endParaRPr lang="en-US" sz="1800" b="1" dirty="0">
              <a:solidFill>
                <a:srgbClr val="7F7F7F"/>
              </a:solidFill>
              <a:sym typeface="Symbol" charset="0"/>
            </a:endParaRPr>
          </a:p>
          <a:p>
            <a:pPr>
              <a:defRPr/>
            </a:pPr>
            <a:r>
              <a:rPr lang="en-US" sz="1800" b="1" dirty="0">
                <a:solidFill>
                  <a:schemeClr val="accent3">
                    <a:lumMod val="75000"/>
                  </a:schemeClr>
                </a:solidFill>
              </a:rPr>
              <a:t>Heat and moisture conservation per unit mass of air</a:t>
            </a:r>
            <a:endParaRPr lang="en-US" sz="1800" b="1" dirty="0">
              <a:solidFill>
                <a:srgbClr val="7F7F7F"/>
              </a:solidFill>
              <a:sym typeface="Symbol" charset="0"/>
            </a:endParaRPr>
          </a:p>
          <a:p>
            <a:pPr>
              <a:defRPr/>
            </a:pPr>
            <a:endParaRPr lang="en-US" sz="1800" b="1" dirty="0">
              <a:solidFill>
                <a:srgbClr val="7F7F7F"/>
              </a:solidFill>
              <a:sym typeface="Symbol" charset="0"/>
            </a:endParaRPr>
          </a:p>
          <a:p>
            <a:pPr>
              <a:defRPr/>
            </a:pPr>
            <a:endParaRPr lang="en-US" sz="1800" b="1" dirty="0">
              <a:solidFill>
                <a:srgbClr val="7F7F7F"/>
              </a:solidFill>
              <a:sym typeface="Symbol" charset="0"/>
            </a:endParaRPr>
          </a:p>
          <a:p>
            <a:pPr>
              <a:defRPr/>
            </a:pPr>
            <a:r>
              <a:rPr lang="en-US" sz="1800" b="1" dirty="0">
                <a:solidFill>
                  <a:schemeClr val="accent2">
                    <a:lumMod val="75000"/>
                  </a:schemeClr>
                </a:solidFill>
                <a:sym typeface="Symbol" charset="0"/>
              </a:rPr>
              <a:t>M</a:t>
            </a:r>
            <a:r>
              <a:rPr lang="x-none" sz="1800" b="1" dirty="0">
                <a:solidFill>
                  <a:schemeClr val="accent2">
                    <a:lumMod val="75000"/>
                  </a:schemeClr>
                </a:solidFill>
                <a:sym typeface="Symbol" charset="0"/>
              </a:rPr>
              <a:t>ass conservation</a:t>
            </a:r>
            <a:endParaRPr lang="en-US" sz="1800" b="1" dirty="0">
              <a:solidFill>
                <a:schemeClr val="accent2">
                  <a:lumMod val="75000"/>
                </a:schemeClr>
              </a:solidFill>
              <a:sym typeface="Symbol" charset="0"/>
            </a:endParaRPr>
          </a:p>
          <a:p>
            <a:pPr>
              <a:defRPr/>
            </a:pPr>
            <a:endParaRPr lang="en-US" sz="1800" b="1" dirty="0">
              <a:solidFill>
                <a:srgbClr val="7F7F7F"/>
              </a:solidFill>
              <a:sym typeface="Symbol" charset="0"/>
            </a:endParaRPr>
          </a:p>
          <a:p>
            <a:pPr>
              <a:defRPr/>
            </a:pPr>
            <a:r>
              <a:rPr lang="en-US" sz="1800" b="1" dirty="0">
                <a:solidFill>
                  <a:schemeClr val="bg2">
                    <a:lumMod val="50000"/>
                  </a:schemeClr>
                </a:solidFill>
                <a:sym typeface="Symbol" charset="0"/>
              </a:rPr>
              <a:t>Ideal gas law</a:t>
            </a:r>
          </a:p>
          <a:p>
            <a:pPr>
              <a:defRPr/>
            </a:pPr>
            <a:endParaRPr lang="en-US" sz="1800" b="1" dirty="0">
              <a:solidFill>
                <a:srgbClr val="7F7F7F"/>
              </a:solidFill>
            </a:endParaRPr>
          </a:p>
        </p:txBody>
      </p:sp>
      <p:cxnSp>
        <p:nvCxnSpPr>
          <p:cNvPr id="61" name="Straight Connector 60"/>
          <p:cNvCxnSpPr/>
          <p:nvPr/>
        </p:nvCxnSpPr>
        <p:spPr>
          <a:xfrm>
            <a:off x="5791200" y="1412776"/>
            <a:ext cx="0" cy="1656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370638" y="3429000"/>
            <a:ext cx="0" cy="1152128"/>
          </a:xfrm>
          <a:prstGeom prst="line">
            <a:avLst/>
          </a:prstGeom>
          <a:ln>
            <a:solidFill>
              <a:srgbClr val="77933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5791200" y="4797152"/>
            <a:ext cx="0" cy="57606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6370638" y="5445224"/>
            <a:ext cx="0" cy="36004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0666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28" y="620688"/>
            <a:ext cx="8820472"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x-none" sz="3200" dirty="0" smtClean="0">
                <a:ea typeface="+mj-ea"/>
                <a:cs typeface="+mj-cs"/>
              </a:rPr>
              <a:t>Extreme weather events &amp; weather related hazards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itle 1"/>
          <p:cNvSpPr txBox="1">
            <a:spLocks/>
          </p:cNvSpPr>
          <p:nvPr/>
        </p:nvSpPr>
        <p:spPr>
          <a:xfrm>
            <a:off x="251520" y="1556792"/>
            <a:ext cx="8568952" cy="50405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endParaRPr kumimoji="0" lang="en-US" sz="2000" b="1" i="0" u="none" strike="noStrike" kern="1200" cap="none" spc="0" normalizeH="0" baseline="0" noProof="0" dirty="0" smtClean="0">
              <a:ln>
                <a:noFill/>
              </a:ln>
              <a:solidFill>
                <a:schemeClr val="tx1">
                  <a:lumMod val="50000"/>
                  <a:lumOff val="50000"/>
                </a:schemeClr>
              </a:solidFill>
              <a:effectLst/>
              <a:uLnTx/>
              <a:uFillTx/>
              <a:ea typeface="+mj-ea"/>
              <a:cs typeface="+mj-cs"/>
            </a:endParaRPr>
          </a:p>
        </p:txBody>
      </p:sp>
      <p:sp>
        <p:nvSpPr>
          <p:cNvPr id="2" name="Rectangle 1"/>
          <p:cNvSpPr/>
          <p:nvPr/>
        </p:nvSpPr>
        <p:spPr>
          <a:xfrm>
            <a:off x="395536" y="1555045"/>
            <a:ext cx="8424936" cy="4708981"/>
          </a:xfrm>
          <a:prstGeom prst="rect">
            <a:avLst/>
          </a:prstGeom>
        </p:spPr>
        <p:txBody>
          <a:bodyPr wrap="square">
            <a:spAutoFit/>
          </a:bodyPr>
          <a:lstStyle/>
          <a:p>
            <a:r>
              <a:rPr lang="en-US" sz="2000" dirty="0">
                <a:solidFill>
                  <a:srgbClr val="595959"/>
                </a:solidFill>
              </a:rPr>
              <a:t>Extreme events are </a:t>
            </a:r>
            <a:r>
              <a:rPr lang="en-US" sz="2000" b="1" dirty="0">
                <a:solidFill>
                  <a:srgbClr val="595959"/>
                </a:solidFill>
              </a:rPr>
              <a:t>abrupt</a:t>
            </a:r>
            <a:r>
              <a:rPr lang="en-US" sz="2000" dirty="0">
                <a:solidFill>
                  <a:srgbClr val="595959"/>
                </a:solidFill>
              </a:rPr>
              <a:t>, occur in the </a:t>
            </a:r>
            <a:r>
              <a:rPr lang="en-US" sz="2000" b="1" dirty="0">
                <a:solidFill>
                  <a:srgbClr val="595959"/>
                </a:solidFill>
              </a:rPr>
              <a:t>present</a:t>
            </a:r>
            <a:r>
              <a:rPr lang="en-US" sz="2000" dirty="0">
                <a:solidFill>
                  <a:srgbClr val="595959"/>
                </a:solidFill>
              </a:rPr>
              <a:t>, and are highly </a:t>
            </a:r>
            <a:r>
              <a:rPr lang="en-US" sz="2000" b="1" dirty="0">
                <a:solidFill>
                  <a:srgbClr val="595959"/>
                </a:solidFill>
              </a:rPr>
              <a:t>visible</a:t>
            </a:r>
            <a:r>
              <a:rPr lang="en-US" sz="2000" dirty="0">
                <a:solidFill>
                  <a:srgbClr val="595959"/>
                </a:solidFill>
              </a:rPr>
              <a:t>, as opposed to long-term climate change trends that seem abstract, distant, gradual, and </a:t>
            </a:r>
            <a:r>
              <a:rPr lang="en-US" sz="2000" dirty="0" smtClean="0">
                <a:solidFill>
                  <a:srgbClr val="595959"/>
                </a:solidFill>
              </a:rPr>
              <a:t>complicate. The </a:t>
            </a:r>
            <a:r>
              <a:rPr lang="en-US" sz="2000" dirty="0">
                <a:solidFill>
                  <a:srgbClr val="595959"/>
                </a:solidFill>
              </a:rPr>
              <a:t>global news includes reports on extreme weather or climate events on a regular basis: </a:t>
            </a:r>
            <a:r>
              <a:rPr lang="en-US" sz="2000" dirty="0" smtClean="0">
                <a:solidFill>
                  <a:srgbClr val="595959"/>
                </a:solidFill>
              </a:rPr>
              <a:t>in </a:t>
            </a:r>
            <a:r>
              <a:rPr lang="en-US" sz="2000" dirty="0">
                <a:solidFill>
                  <a:srgbClr val="595959"/>
                </a:solidFill>
              </a:rPr>
              <a:t>2015 there </a:t>
            </a:r>
            <a:r>
              <a:rPr lang="en-US" sz="2000" dirty="0" smtClean="0">
                <a:solidFill>
                  <a:srgbClr val="595959"/>
                </a:solidFill>
              </a:rPr>
              <a:t>was</a:t>
            </a:r>
          </a:p>
          <a:p>
            <a:pPr marL="342900" indent="-342900">
              <a:buFont typeface="Arial"/>
              <a:buChar char="•"/>
            </a:pPr>
            <a:r>
              <a:rPr lang="en-US" sz="2000" dirty="0" smtClean="0">
                <a:solidFill>
                  <a:srgbClr val="595959"/>
                </a:solidFill>
              </a:rPr>
              <a:t>A May</a:t>
            </a:r>
            <a:r>
              <a:rPr lang="en-US" sz="2000" dirty="0">
                <a:solidFill>
                  <a:srgbClr val="595959"/>
                </a:solidFill>
              </a:rPr>
              <a:t>-June India-Pakistan heat wave, </a:t>
            </a:r>
            <a:endParaRPr lang="en-US" sz="2000" dirty="0" smtClean="0">
              <a:solidFill>
                <a:srgbClr val="595959"/>
              </a:solidFill>
            </a:endParaRPr>
          </a:p>
          <a:p>
            <a:pPr marL="342900" indent="-342900">
              <a:buFont typeface="Arial"/>
              <a:buChar char="•"/>
            </a:pPr>
            <a:r>
              <a:rPr lang="en-US" sz="2000" dirty="0" smtClean="0">
                <a:solidFill>
                  <a:srgbClr val="595959"/>
                </a:solidFill>
              </a:rPr>
              <a:t> </a:t>
            </a:r>
            <a:r>
              <a:rPr lang="en-US" sz="2000" dirty="0">
                <a:solidFill>
                  <a:srgbClr val="595959"/>
                </a:solidFill>
              </a:rPr>
              <a:t>a “1,000-year rainfall event” in South </a:t>
            </a:r>
            <a:r>
              <a:rPr lang="en-US" sz="2000" dirty="0" smtClean="0">
                <a:solidFill>
                  <a:srgbClr val="595959"/>
                </a:solidFill>
              </a:rPr>
              <a:t>Carolin</a:t>
            </a:r>
            <a:r>
              <a:rPr lang="el-GR" sz="2000" dirty="0" smtClean="0">
                <a:solidFill>
                  <a:srgbClr val="595959"/>
                </a:solidFill>
              </a:rPr>
              <a:t>a</a:t>
            </a:r>
          </a:p>
          <a:p>
            <a:pPr marL="342900" indent="-342900">
              <a:buFont typeface="Arial"/>
              <a:buChar char="•"/>
            </a:pPr>
            <a:r>
              <a:rPr lang="en-US" sz="2000" dirty="0" smtClean="0">
                <a:solidFill>
                  <a:srgbClr val="595959"/>
                </a:solidFill>
              </a:rPr>
              <a:t>Hurricane </a:t>
            </a:r>
            <a:r>
              <a:rPr lang="en-US" sz="2000" dirty="0">
                <a:solidFill>
                  <a:srgbClr val="595959"/>
                </a:solidFill>
              </a:rPr>
              <a:t>Patricia, the “strongest eastern Pacific or Atlantic hurricane in the historical record,” in October, </a:t>
            </a:r>
            <a:endParaRPr lang="en-US" sz="2000" dirty="0" smtClean="0">
              <a:solidFill>
                <a:srgbClr val="595959"/>
              </a:solidFill>
            </a:endParaRPr>
          </a:p>
          <a:p>
            <a:pPr marL="342900" indent="-342900">
              <a:buFont typeface="Arial"/>
              <a:buChar char="•"/>
            </a:pPr>
            <a:r>
              <a:rPr lang="en-US" sz="2000" dirty="0" smtClean="0">
                <a:solidFill>
                  <a:srgbClr val="595959"/>
                </a:solidFill>
              </a:rPr>
              <a:t>a widespread </a:t>
            </a:r>
            <a:r>
              <a:rPr lang="en-US" sz="2000" dirty="0">
                <a:solidFill>
                  <a:srgbClr val="595959"/>
                </a:solidFill>
              </a:rPr>
              <a:t>flooding in northern England in December. </a:t>
            </a:r>
            <a:endParaRPr lang="en-US" sz="2000" dirty="0" smtClean="0">
              <a:solidFill>
                <a:srgbClr val="595959"/>
              </a:solidFill>
            </a:endParaRPr>
          </a:p>
          <a:p>
            <a:endParaRPr lang="en-US" sz="2000" dirty="0" smtClean="0">
              <a:solidFill>
                <a:srgbClr val="595959"/>
              </a:solidFill>
            </a:endParaRPr>
          </a:p>
          <a:p>
            <a:r>
              <a:rPr lang="en-US" sz="2000" b="1" dirty="0" smtClean="0">
                <a:solidFill>
                  <a:srgbClr val="595959"/>
                </a:solidFill>
              </a:rPr>
              <a:t>On 25 February 2019 there were widespread flooding and damages related to the extremely heavy rainfall in W. Crete, which locally exceeded 350 mm/24h</a:t>
            </a:r>
          </a:p>
          <a:p>
            <a:endParaRPr lang="en-US" sz="2000" dirty="0">
              <a:solidFill>
                <a:srgbClr val="595959"/>
              </a:solidFill>
            </a:endParaRPr>
          </a:p>
          <a:p>
            <a:r>
              <a:rPr lang="en-US" sz="2000" dirty="0" smtClean="0">
                <a:solidFill>
                  <a:srgbClr val="595959"/>
                </a:solidFill>
              </a:rPr>
              <a:t>Each </a:t>
            </a:r>
            <a:r>
              <a:rPr lang="en-US" sz="2000" dirty="0">
                <a:solidFill>
                  <a:srgbClr val="595959"/>
                </a:solidFill>
              </a:rPr>
              <a:t>of these cases has led to </a:t>
            </a:r>
            <a:r>
              <a:rPr lang="en-US" sz="2000" b="1" dirty="0">
                <a:solidFill>
                  <a:srgbClr val="595959"/>
                </a:solidFill>
              </a:rPr>
              <a:t>questions</a:t>
            </a:r>
            <a:r>
              <a:rPr lang="en-US" sz="2000" dirty="0">
                <a:solidFill>
                  <a:srgbClr val="595959"/>
                </a:solidFill>
              </a:rPr>
              <a:t> from the media and the public about </a:t>
            </a:r>
            <a:r>
              <a:rPr lang="en-US" sz="2000" b="1" dirty="0">
                <a:solidFill>
                  <a:srgbClr val="595959"/>
                </a:solidFill>
              </a:rPr>
              <a:t>whether the events were “caused” by climate change</a:t>
            </a:r>
            <a:r>
              <a:rPr lang="en-US" sz="2000" dirty="0">
                <a:solidFill>
                  <a:srgbClr val="595959"/>
                </a:solidFill>
              </a:rPr>
              <a:t>. </a:t>
            </a:r>
            <a:endParaRPr lang="el-GR" sz="2000" dirty="0">
              <a:solidFill>
                <a:srgbClr val="595959"/>
              </a:solidFill>
            </a:endParaRPr>
          </a:p>
        </p:txBody>
      </p:sp>
    </p:spTree>
    <p:extLst>
      <p:ext uri="{BB962C8B-B14F-4D97-AF65-F5344CB8AC3E}">
        <p14:creationId xmlns:p14="http://schemas.microsoft.com/office/powerpoint/2010/main" val="226211330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3"/>
          <p:cNvGrpSpPr>
            <a:grpSpLocks/>
          </p:cNvGrpSpPr>
          <p:nvPr/>
        </p:nvGrpSpPr>
        <p:grpSpPr bwMode="auto">
          <a:xfrm>
            <a:off x="107950" y="1268413"/>
            <a:ext cx="6337300" cy="4598987"/>
            <a:chOff x="-74172" y="33736"/>
            <a:chExt cx="6337845" cy="4598060"/>
          </a:xfrm>
        </p:grpSpPr>
        <p:pic>
          <p:nvPicPr>
            <p:cNvPr id="43" name="Picture 5" descr="Screen Shot 2018-11-20 at 11.28.11 AM.png"/>
            <p:cNvPicPr>
              <a:picLocks noChangeAspect="1"/>
            </p:cNvPicPr>
            <p:nvPr/>
          </p:nvPicPr>
          <p:blipFill>
            <a:blip r:embed="rId2">
              <a:extLst>
                <a:ext uri="{28A0092B-C50C-407E-A947-70E740481C1C}">
                  <a14:useLocalDpi xmlns:a14="http://schemas.microsoft.com/office/drawing/2010/main" val="0"/>
                </a:ext>
              </a:extLst>
            </a:blip>
            <a:srcRect l="25677" r="43819" b="41890"/>
            <a:stretch>
              <a:fillRect/>
            </a:stretch>
          </p:blipFill>
          <p:spPr bwMode="auto">
            <a:xfrm>
              <a:off x="128439" y="4203761"/>
              <a:ext cx="1282276" cy="42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Screen Shot 2018-11-20 at 11.27.57 AM.png"/>
            <p:cNvPicPr>
              <a:picLocks noChangeAspect="1"/>
            </p:cNvPicPr>
            <p:nvPr/>
          </p:nvPicPr>
          <p:blipFill>
            <a:blip r:embed="rId3">
              <a:extLst>
                <a:ext uri="{28A0092B-C50C-407E-A947-70E740481C1C}">
                  <a14:useLocalDpi xmlns:a14="http://schemas.microsoft.com/office/drawing/2010/main" val="0"/>
                </a:ext>
              </a:extLst>
            </a:blip>
            <a:srcRect l="-1024" t="13847" r="4204"/>
            <a:stretch>
              <a:fillRect/>
            </a:stretch>
          </p:blipFill>
          <p:spPr bwMode="auto">
            <a:xfrm>
              <a:off x="-74172" y="3581499"/>
              <a:ext cx="4045452" cy="72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7"/>
            <p:cNvGrpSpPr>
              <a:grpSpLocks/>
            </p:cNvGrpSpPr>
            <p:nvPr/>
          </p:nvGrpSpPr>
          <p:grpSpPr bwMode="auto">
            <a:xfrm>
              <a:off x="-45625" y="33736"/>
              <a:ext cx="4797787" cy="679709"/>
              <a:chOff x="311150" y="162157"/>
              <a:chExt cx="4797787" cy="679709"/>
            </a:xfrm>
          </p:grpSpPr>
          <p:pic>
            <p:nvPicPr>
              <p:cNvPr id="58" name="Picture 20"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r="39223" b="83771"/>
              <a:stretch>
                <a:fillRect/>
              </a:stretch>
            </p:blipFill>
            <p:spPr bwMode="auto">
              <a:xfrm>
                <a:off x="311150" y="204964"/>
                <a:ext cx="2585818" cy="63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1"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2710" t="14528" r="11945" b="70564"/>
              <a:stretch>
                <a:fillRect/>
              </a:stretch>
            </p:blipFill>
            <p:spPr bwMode="auto">
              <a:xfrm>
                <a:off x="2754258" y="162157"/>
                <a:ext cx="2354679" cy="58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8"/>
            <p:cNvGrpSpPr>
              <a:grpSpLocks/>
            </p:cNvGrpSpPr>
            <p:nvPr/>
          </p:nvGrpSpPr>
          <p:grpSpPr bwMode="auto">
            <a:xfrm>
              <a:off x="-28548" y="798930"/>
              <a:ext cx="4770757" cy="656496"/>
              <a:chOff x="-42819" y="1169924"/>
              <a:chExt cx="4770757" cy="656496"/>
            </a:xfrm>
          </p:grpSpPr>
          <p:pic>
            <p:nvPicPr>
              <p:cNvPr id="56" name="Picture 18"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508" t="34871" r="42134" b="49127"/>
              <a:stretch>
                <a:fillRect/>
              </a:stretch>
            </p:blipFill>
            <p:spPr bwMode="auto">
              <a:xfrm>
                <a:off x="-42819" y="11984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9"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1250" t="49666" r="11392" b="34332"/>
              <a:stretch>
                <a:fillRect/>
              </a:stretch>
            </p:blipFill>
            <p:spPr bwMode="auto">
              <a:xfrm>
                <a:off x="2287636" y="1169924"/>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9"/>
            <p:cNvGrpSpPr>
              <a:grpSpLocks/>
            </p:cNvGrpSpPr>
            <p:nvPr/>
          </p:nvGrpSpPr>
          <p:grpSpPr bwMode="auto">
            <a:xfrm>
              <a:off x="-42813" y="1455423"/>
              <a:ext cx="5182960" cy="670765"/>
              <a:chOff x="0" y="1854955"/>
              <a:chExt cx="5182960" cy="670765"/>
            </a:xfrm>
          </p:grpSpPr>
          <p:pic>
            <p:nvPicPr>
              <p:cNvPr id="54" name="Picture 16"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t="69310" r="42642" b="14688"/>
              <a:stretch>
                <a:fillRect/>
              </a:stretch>
            </p:blipFill>
            <p:spPr bwMode="auto">
              <a:xfrm>
                <a:off x="0" y="18977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7"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3083" t="83998" r="3020"/>
              <a:stretch>
                <a:fillRect/>
              </a:stretch>
            </p:blipFill>
            <p:spPr bwMode="auto">
              <a:xfrm>
                <a:off x="2464371" y="1854955"/>
                <a:ext cx="2718589"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0"/>
            <p:cNvGrpSpPr>
              <a:grpSpLocks/>
            </p:cNvGrpSpPr>
            <p:nvPr/>
          </p:nvGrpSpPr>
          <p:grpSpPr bwMode="auto">
            <a:xfrm>
              <a:off x="85626" y="2126188"/>
              <a:ext cx="6178047" cy="676439"/>
              <a:chOff x="774937" y="2719564"/>
              <a:chExt cx="6178047" cy="676439"/>
            </a:xfrm>
          </p:grpSpPr>
          <p:pic>
            <p:nvPicPr>
              <p:cNvPr id="52" name="Picture 14"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r="33310" b="52016"/>
              <a:stretch>
                <a:fillRect/>
              </a:stretch>
            </p:blipFill>
            <p:spPr bwMode="auto">
              <a:xfrm>
                <a:off x="774937" y="2719564"/>
                <a:ext cx="2735674" cy="6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5"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l="13914" t="50000" r="1180" b="9512"/>
              <a:stretch>
                <a:fillRect/>
              </a:stretch>
            </p:blipFill>
            <p:spPr bwMode="auto">
              <a:xfrm>
                <a:off x="3470019" y="2748102"/>
                <a:ext cx="3482965" cy="57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11"/>
            <p:cNvGrpSpPr>
              <a:grpSpLocks/>
            </p:cNvGrpSpPr>
            <p:nvPr/>
          </p:nvGrpSpPr>
          <p:grpSpPr bwMode="auto">
            <a:xfrm>
              <a:off x="-71361" y="2937751"/>
              <a:ext cx="4951655" cy="643748"/>
              <a:chOff x="1212121" y="3465701"/>
              <a:chExt cx="4951655" cy="643748"/>
            </a:xfrm>
          </p:grpSpPr>
          <p:pic>
            <p:nvPicPr>
              <p:cNvPr id="50" name="Picture 12"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r="41248" b="50435"/>
              <a:stretch>
                <a:fillRect/>
              </a:stretch>
            </p:blipFill>
            <p:spPr bwMode="auto">
              <a:xfrm>
                <a:off x="1212121" y="3465701"/>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l="33235" t="50000" r="8012" b="435"/>
              <a:stretch>
                <a:fillRect/>
              </a:stretch>
            </p:blipFill>
            <p:spPr bwMode="auto">
              <a:xfrm>
                <a:off x="3694037" y="3479970"/>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TextBox 24"/>
          <p:cNvSpPr txBox="1"/>
          <p:nvPr/>
        </p:nvSpPr>
        <p:spPr>
          <a:xfrm>
            <a:off x="5004048" y="1329735"/>
            <a:ext cx="4104456" cy="646331"/>
          </a:xfrm>
          <a:prstGeom prst="rect">
            <a:avLst/>
          </a:prstGeom>
          <a:noFill/>
          <a:ln w="38100" cmpd="sng">
            <a:solidFill>
              <a:srgbClr val="4F81BD"/>
            </a:solidFill>
          </a:ln>
        </p:spPr>
        <p:txBody>
          <a:bodyPr wrap="square" rtlCol="0">
            <a:spAutoFit/>
          </a:bodyPr>
          <a:lstStyle/>
          <a:p>
            <a:r>
              <a:rPr lang="en-US" dirty="0" smtClean="0">
                <a:solidFill>
                  <a:srgbClr val="7F7F7F"/>
                </a:solidFill>
              </a:rPr>
              <a:t>Tendency terms: </a:t>
            </a:r>
            <a:r>
              <a:rPr lang="en-US" dirty="0"/>
              <a:t> (rate of change with time)</a:t>
            </a:r>
            <a:r>
              <a:rPr lang="en-US" dirty="0" smtClean="0">
                <a:solidFill>
                  <a:srgbClr val="7F7F7F"/>
                </a:solidFill>
              </a:rPr>
              <a:t> </a:t>
            </a:r>
            <a:endParaRPr lang="el-GR" dirty="0" smtClean="0">
              <a:solidFill>
                <a:srgbClr val="7F7F7F"/>
              </a:solidFill>
              <a:sym typeface="Symbol" charset="0"/>
            </a:endParaRPr>
          </a:p>
        </p:txBody>
      </p:sp>
      <p:sp>
        <p:nvSpPr>
          <p:cNvPr id="26" name="TextBox 25"/>
          <p:cNvSpPr txBox="1"/>
          <p:nvPr/>
        </p:nvSpPr>
        <p:spPr>
          <a:xfrm>
            <a:off x="5004048" y="2267580"/>
            <a:ext cx="4104456" cy="369332"/>
          </a:xfrm>
          <a:prstGeom prst="rect">
            <a:avLst/>
          </a:prstGeom>
          <a:noFill/>
          <a:ln w="38100" cmpd="sng">
            <a:solidFill>
              <a:srgbClr val="C0504D"/>
            </a:solidFill>
          </a:ln>
        </p:spPr>
        <p:txBody>
          <a:bodyPr wrap="square" rtlCol="0">
            <a:spAutoFit/>
          </a:bodyPr>
          <a:lstStyle/>
          <a:p>
            <a:r>
              <a:rPr lang="en-US" dirty="0" smtClean="0">
                <a:solidFill>
                  <a:srgbClr val="7F7F7F"/>
                </a:solidFill>
              </a:rPr>
              <a:t>Advection terms</a:t>
            </a:r>
            <a:endParaRPr lang="el-GR" dirty="0" smtClean="0">
              <a:solidFill>
                <a:srgbClr val="7F7F7F"/>
              </a:solidFill>
              <a:sym typeface="Symbol" charset="0"/>
            </a:endParaRPr>
          </a:p>
        </p:txBody>
      </p:sp>
      <p:sp>
        <p:nvSpPr>
          <p:cNvPr id="27" name="Rounded Rectangle 26"/>
          <p:cNvSpPr/>
          <p:nvPr/>
        </p:nvSpPr>
        <p:spPr>
          <a:xfrm>
            <a:off x="107504" y="1196752"/>
            <a:ext cx="648072" cy="4176464"/>
          </a:xfrm>
          <a:prstGeom prst="round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835968" y="1268760"/>
            <a:ext cx="1791816" cy="711696"/>
          </a:xfrm>
          <a:prstGeom prst="round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79512" y="5877272"/>
            <a:ext cx="8784976" cy="830997"/>
          </a:xfrm>
          <a:prstGeom prst="rect">
            <a:avLst/>
          </a:prstGeom>
          <a:noFill/>
        </p:spPr>
        <p:txBody>
          <a:bodyPr wrap="square" rtlCol="0">
            <a:spAutoFit/>
          </a:bodyPr>
          <a:lstStyle/>
          <a:p>
            <a:r>
              <a:rPr lang="en-US" sz="1600" i="1" dirty="0" err="1">
                <a:solidFill>
                  <a:schemeClr val="tx1">
                    <a:lumMod val="50000"/>
                    <a:lumOff val="50000"/>
                  </a:schemeClr>
                </a:solidFill>
              </a:rPr>
              <a:t>F</a:t>
            </a:r>
            <a:r>
              <a:rPr lang="en-US" sz="1600" i="1" baseline="-25000" dirty="0" err="1">
                <a:solidFill>
                  <a:schemeClr val="tx1">
                    <a:lumMod val="50000"/>
                    <a:lumOff val="50000"/>
                  </a:schemeClr>
                </a:solidFill>
              </a:rPr>
              <a:t>x</a:t>
            </a:r>
            <a:r>
              <a:rPr lang="en-US" sz="1600" i="1" dirty="0">
                <a:solidFill>
                  <a:schemeClr val="tx1">
                    <a:lumMod val="50000"/>
                    <a:lumOff val="50000"/>
                  </a:schemeClr>
                </a:solidFill>
              </a:rPr>
              <a:t> and </a:t>
            </a:r>
            <a:r>
              <a:rPr lang="en-US" sz="1600" i="1" dirty="0" err="1">
                <a:solidFill>
                  <a:schemeClr val="tx1">
                    <a:lumMod val="50000"/>
                    <a:lumOff val="50000"/>
                  </a:schemeClr>
                </a:solidFill>
              </a:rPr>
              <a:t>F</a:t>
            </a:r>
            <a:r>
              <a:rPr lang="en-US" sz="1600" i="1" baseline="-25000" dirty="0" err="1">
                <a:solidFill>
                  <a:schemeClr val="tx1">
                    <a:lumMod val="50000"/>
                    <a:lumOff val="50000"/>
                  </a:schemeClr>
                </a:solidFill>
              </a:rPr>
              <a:t>y</a:t>
            </a:r>
            <a:r>
              <a:rPr lang="en-US" sz="1600" i="1" dirty="0">
                <a:solidFill>
                  <a:schemeClr val="tx1">
                    <a:lumMod val="50000"/>
                    <a:lumOff val="50000"/>
                  </a:schemeClr>
                </a:solidFill>
              </a:rPr>
              <a:t> are </a:t>
            </a:r>
            <a:r>
              <a:rPr lang="ja-JP" altLang="en-US" sz="1600" i="1" dirty="0">
                <a:solidFill>
                  <a:schemeClr val="tx1">
                    <a:lumMod val="50000"/>
                    <a:lumOff val="50000"/>
                  </a:schemeClr>
                </a:solidFill>
              </a:rPr>
              <a:t>“</a:t>
            </a:r>
            <a:r>
              <a:rPr lang="en-US" sz="1600" i="1" dirty="0">
                <a:solidFill>
                  <a:schemeClr val="tx1">
                    <a:lumMod val="50000"/>
                    <a:lumOff val="50000"/>
                  </a:schemeClr>
                </a:solidFill>
              </a:rPr>
              <a:t>friction</a:t>
            </a:r>
            <a:r>
              <a:rPr lang="ja-JP" altLang="en-US" sz="1600" i="1" dirty="0">
                <a:solidFill>
                  <a:schemeClr val="tx1">
                    <a:lumMod val="50000"/>
                    <a:lumOff val="50000"/>
                  </a:schemeClr>
                </a:solidFill>
              </a:rPr>
              <a:t>”</a:t>
            </a:r>
            <a:r>
              <a:rPr lang="en-US" sz="1600" i="1" dirty="0">
                <a:solidFill>
                  <a:schemeClr val="tx1">
                    <a:lumMod val="50000"/>
                    <a:lumOff val="50000"/>
                  </a:schemeClr>
                </a:solidFill>
              </a:rPr>
              <a:t> terms which modify the momentum equations via surface drag (skin friction) and horizontal and vertical transport of momentum by turbulent eddies of various sizes (generally called diffusion in large-scale models).</a:t>
            </a:r>
          </a:p>
        </p:txBody>
      </p:sp>
    </p:spTree>
    <p:extLst>
      <p:ext uri="{BB962C8B-B14F-4D97-AF65-F5344CB8AC3E}">
        <p14:creationId xmlns:p14="http://schemas.microsoft.com/office/powerpoint/2010/main" val="407423561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3"/>
          <p:cNvGrpSpPr>
            <a:grpSpLocks/>
          </p:cNvGrpSpPr>
          <p:nvPr/>
        </p:nvGrpSpPr>
        <p:grpSpPr bwMode="auto">
          <a:xfrm>
            <a:off x="107950" y="1268413"/>
            <a:ext cx="6337300" cy="4598987"/>
            <a:chOff x="-74172" y="33736"/>
            <a:chExt cx="6337845" cy="4598060"/>
          </a:xfrm>
        </p:grpSpPr>
        <p:pic>
          <p:nvPicPr>
            <p:cNvPr id="43" name="Picture 5" descr="Screen Shot 2018-11-20 at 11.28.11 AM.png"/>
            <p:cNvPicPr>
              <a:picLocks noChangeAspect="1"/>
            </p:cNvPicPr>
            <p:nvPr/>
          </p:nvPicPr>
          <p:blipFill>
            <a:blip r:embed="rId2">
              <a:extLst>
                <a:ext uri="{28A0092B-C50C-407E-A947-70E740481C1C}">
                  <a14:useLocalDpi xmlns:a14="http://schemas.microsoft.com/office/drawing/2010/main" val="0"/>
                </a:ext>
              </a:extLst>
            </a:blip>
            <a:srcRect l="25677" r="43819" b="41890"/>
            <a:stretch>
              <a:fillRect/>
            </a:stretch>
          </p:blipFill>
          <p:spPr bwMode="auto">
            <a:xfrm>
              <a:off x="128439" y="4203761"/>
              <a:ext cx="1282276" cy="42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Screen Shot 2018-11-20 at 11.27.57 AM.png"/>
            <p:cNvPicPr>
              <a:picLocks noChangeAspect="1"/>
            </p:cNvPicPr>
            <p:nvPr/>
          </p:nvPicPr>
          <p:blipFill>
            <a:blip r:embed="rId3">
              <a:extLst>
                <a:ext uri="{28A0092B-C50C-407E-A947-70E740481C1C}">
                  <a14:useLocalDpi xmlns:a14="http://schemas.microsoft.com/office/drawing/2010/main" val="0"/>
                </a:ext>
              </a:extLst>
            </a:blip>
            <a:srcRect l="-1024" t="13847" r="4204"/>
            <a:stretch>
              <a:fillRect/>
            </a:stretch>
          </p:blipFill>
          <p:spPr bwMode="auto">
            <a:xfrm>
              <a:off x="-74172" y="3581499"/>
              <a:ext cx="4045452" cy="72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7"/>
            <p:cNvGrpSpPr>
              <a:grpSpLocks/>
            </p:cNvGrpSpPr>
            <p:nvPr/>
          </p:nvGrpSpPr>
          <p:grpSpPr bwMode="auto">
            <a:xfrm>
              <a:off x="-45625" y="33736"/>
              <a:ext cx="4797787" cy="679709"/>
              <a:chOff x="311150" y="162157"/>
              <a:chExt cx="4797787" cy="679709"/>
            </a:xfrm>
          </p:grpSpPr>
          <p:pic>
            <p:nvPicPr>
              <p:cNvPr id="58" name="Picture 20"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r="39223" b="83771"/>
              <a:stretch>
                <a:fillRect/>
              </a:stretch>
            </p:blipFill>
            <p:spPr bwMode="auto">
              <a:xfrm>
                <a:off x="311150" y="204964"/>
                <a:ext cx="2585818" cy="63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1"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2710" t="14528" r="11945" b="70564"/>
              <a:stretch>
                <a:fillRect/>
              </a:stretch>
            </p:blipFill>
            <p:spPr bwMode="auto">
              <a:xfrm>
                <a:off x="2754258" y="162157"/>
                <a:ext cx="2354679" cy="58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8"/>
            <p:cNvGrpSpPr>
              <a:grpSpLocks/>
            </p:cNvGrpSpPr>
            <p:nvPr/>
          </p:nvGrpSpPr>
          <p:grpSpPr bwMode="auto">
            <a:xfrm>
              <a:off x="-28548" y="798930"/>
              <a:ext cx="4770757" cy="656496"/>
              <a:chOff x="-42819" y="1169924"/>
              <a:chExt cx="4770757" cy="656496"/>
            </a:xfrm>
          </p:grpSpPr>
          <p:pic>
            <p:nvPicPr>
              <p:cNvPr id="56" name="Picture 18"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508" t="34871" r="42134" b="49127"/>
              <a:stretch>
                <a:fillRect/>
              </a:stretch>
            </p:blipFill>
            <p:spPr bwMode="auto">
              <a:xfrm>
                <a:off x="-42819" y="11984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9"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1250" t="49666" r="11392" b="34332"/>
              <a:stretch>
                <a:fillRect/>
              </a:stretch>
            </p:blipFill>
            <p:spPr bwMode="auto">
              <a:xfrm>
                <a:off x="2287636" y="1169924"/>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9"/>
            <p:cNvGrpSpPr>
              <a:grpSpLocks/>
            </p:cNvGrpSpPr>
            <p:nvPr/>
          </p:nvGrpSpPr>
          <p:grpSpPr bwMode="auto">
            <a:xfrm>
              <a:off x="-42813" y="1455423"/>
              <a:ext cx="5182960" cy="670765"/>
              <a:chOff x="0" y="1854955"/>
              <a:chExt cx="5182960" cy="670765"/>
            </a:xfrm>
          </p:grpSpPr>
          <p:pic>
            <p:nvPicPr>
              <p:cNvPr id="54" name="Picture 16"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t="69310" r="42642" b="14688"/>
              <a:stretch>
                <a:fillRect/>
              </a:stretch>
            </p:blipFill>
            <p:spPr bwMode="auto">
              <a:xfrm>
                <a:off x="0" y="1897762"/>
                <a:ext cx="2440302"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7" descr="Screen Shot 2018-11-20 at 11.24.57 AM.png"/>
              <p:cNvPicPr>
                <a:picLocks noChangeAspect="1"/>
              </p:cNvPicPr>
              <p:nvPr/>
            </p:nvPicPr>
            <p:blipFill>
              <a:blip r:embed="rId4">
                <a:extLst>
                  <a:ext uri="{28A0092B-C50C-407E-A947-70E740481C1C}">
                    <a14:useLocalDpi xmlns:a14="http://schemas.microsoft.com/office/drawing/2010/main" val="0"/>
                  </a:ext>
                </a:extLst>
              </a:blip>
              <a:srcRect l="33083" t="83998" r="3020"/>
              <a:stretch>
                <a:fillRect/>
              </a:stretch>
            </p:blipFill>
            <p:spPr bwMode="auto">
              <a:xfrm>
                <a:off x="2464371" y="1854955"/>
                <a:ext cx="2718589" cy="62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0"/>
            <p:cNvGrpSpPr>
              <a:grpSpLocks/>
            </p:cNvGrpSpPr>
            <p:nvPr/>
          </p:nvGrpSpPr>
          <p:grpSpPr bwMode="auto">
            <a:xfrm>
              <a:off x="85626" y="2126188"/>
              <a:ext cx="6178047" cy="676439"/>
              <a:chOff x="774937" y="2719564"/>
              <a:chExt cx="6178047" cy="676439"/>
            </a:xfrm>
          </p:grpSpPr>
          <p:pic>
            <p:nvPicPr>
              <p:cNvPr id="52" name="Picture 14"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r="33310" b="52016"/>
              <a:stretch>
                <a:fillRect/>
              </a:stretch>
            </p:blipFill>
            <p:spPr bwMode="auto">
              <a:xfrm>
                <a:off x="774937" y="2719564"/>
                <a:ext cx="2735674" cy="6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5" descr="Screen Shot 2018-11-20 at 11.25.56 AM.png"/>
              <p:cNvPicPr>
                <a:picLocks noChangeAspect="1"/>
              </p:cNvPicPr>
              <p:nvPr/>
            </p:nvPicPr>
            <p:blipFill>
              <a:blip r:embed="rId5">
                <a:extLst>
                  <a:ext uri="{28A0092B-C50C-407E-A947-70E740481C1C}">
                    <a14:useLocalDpi xmlns:a14="http://schemas.microsoft.com/office/drawing/2010/main" val="0"/>
                  </a:ext>
                </a:extLst>
              </a:blip>
              <a:srcRect l="13914" t="50000" r="1180" b="9512"/>
              <a:stretch>
                <a:fillRect/>
              </a:stretch>
            </p:blipFill>
            <p:spPr bwMode="auto">
              <a:xfrm>
                <a:off x="3470019" y="2748102"/>
                <a:ext cx="3482965" cy="57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11"/>
            <p:cNvGrpSpPr>
              <a:grpSpLocks/>
            </p:cNvGrpSpPr>
            <p:nvPr/>
          </p:nvGrpSpPr>
          <p:grpSpPr bwMode="auto">
            <a:xfrm>
              <a:off x="-71361" y="2937751"/>
              <a:ext cx="4951655" cy="643748"/>
              <a:chOff x="1212121" y="3465701"/>
              <a:chExt cx="4951655" cy="643748"/>
            </a:xfrm>
          </p:grpSpPr>
          <p:pic>
            <p:nvPicPr>
              <p:cNvPr id="50" name="Picture 12"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r="41248" b="50435"/>
              <a:stretch>
                <a:fillRect/>
              </a:stretch>
            </p:blipFill>
            <p:spPr bwMode="auto">
              <a:xfrm>
                <a:off x="1212121" y="3465701"/>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Screen Shot 2018-11-20 at 11.27.47 AM.png"/>
              <p:cNvPicPr>
                <a:picLocks noChangeAspect="1"/>
              </p:cNvPicPr>
              <p:nvPr/>
            </p:nvPicPr>
            <p:blipFill>
              <a:blip r:embed="rId6">
                <a:extLst>
                  <a:ext uri="{28A0092B-C50C-407E-A947-70E740481C1C}">
                    <a14:useLocalDpi xmlns:a14="http://schemas.microsoft.com/office/drawing/2010/main" val="0"/>
                  </a:ext>
                </a:extLst>
              </a:blip>
              <a:srcRect l="33235" t="50000" r="8012" b="435"/>
              <a:stretch>
                <a:fillRect/>
              </a:stretch>
            </p:blipFill>
            <p:spPr bwMode="auto">
              <a:xfrm>
                <a:off x="3694037" y="3479970"/>
                <a:ext cx="2469739" cy="6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TextBox 23"/>
          <p:cNvSpPr txBox="1"/>
          <p:nvPr/>
        </p:nvSpPr>
        <p:spPr>
          <a:xfrm>
            <a:off x="6372200" y="980728"/>
            <a:ext cx="2793794" cy="5355313"/>
          </a:xfrm>
          <a:prstGeom prst="rect">
            <a:avLst/>
          </a:prstGeom>
          <a:noFill/>
        </p:spPr>
        <p:txBody>
          <a:bodyPr wrap="square" rtlCol="0">
            <a:spAutoFit/>
          </a:bodyPr>
          <a:lstStyle/>
          <a:p>
            <a:r>
              <a:rPr lang="en-US" dirty="0">
                <a:solidFill>
                  <a:srgbClr val="7F7F7F"/>
                </a:solidFill>
              </a:rPr>
              <a:t>The </a:t>
            </a:r>
            <a:r>
              <a:rPr lang="en-US" b="1" dirty="0">
                <a:solidFill>
                  <a:srgbClr val="7F7F7F"/>
                </a:solidFill>
              </a:rPr>
              <a:t>dependent variables </a:t>
            </a:r>
            <a:r>
              <a:rPr lang="en-US" dirty="0">
                <a:solidFill>
                  <a:srgbClr val="7F7F7F"/>
                </a:solidFill>
              </a:rPr>
              <a:t>in this set of equations are u, v, </a:t>
            </a:r>
            <a:r>
              <a:rPr lang="el-GR" dirty="0">
                <a:solidFill>
                  <a:srgbClr val="7F7F7F"/>
                </a:solidFill>
                <a:sym typeface="Symbol" charset="0"/>
              </a:rPr>
              <a:t> w</a:t>
            </a:r>
            <a:r>
              <a:rPr lang="en-US" dirty="0" smtClean="0">
                <a:solidFill>
                  <a:srgbClr val="7F7F7F"/>
                </a:solidFill>
                <a:sym typeface="Symbol" charset="0"/>
              </a:rPr>
              <a:t>, </a:t>
            </a:r>
            <a:r>
              <a:rPr lang="en-US" dirty="0">
                <a:solidFill>
                  <a:srgbClr val="7F7F7F"/>
                </a:solidFill>
                <a:sym typeface="Symbol" charset="0"/>
              </a:rPr>
              <a:t>T, and r</a:t>
            </a:r>
            <a:r>
              <a:rPr lang="en-US" dirty="0" smtClean="0">
                <a:solidFill>
                  <a:srgbClr val="7F7F7F"/>
                </a:solidFill>
                <a:sym typeface="Symbol" charset="0"/>
              </a:rPr>
              <a:t> </a:t>
            </a:r>
            <a:r>
              <a:rPr lang="en-US" dirty="0">
                <a:solidFill>
                  <a:srgbClr val="7F7F7F"/>
                </a:solidFill>
                <a:sym typeface="Symbol" charset="0"/>
              </a:rPr>
              <a:t>which are assumed to be continuous functions of the independent variables x, y, </a:t>
            </a:r>
            <a:r>
              <a:rPr lang="en-US" dirty="0" smtClean="0">
                <a:solidFill>
                  <a:srgbClr val="7F7F7F"/>
                </a:solidFill>
                <a:sym typeface="Symbol" charset="0"/>
              </a:rPr>
              <a:t>z, </a:t>
            </a:r>
            <a:r>
              <a:rPr lang="en-US" dirty="0">
                <a:solidFill>
                  <a:srgbClr val="7F7F7F"/>
                </a:solidFill>
                <a:sym typeface="Symbol" charset="0"/>
              </a:rPr>
              <a:t>and t. </a:t>
            </a:r>
            <a:endParaRPr lang="en-US" dirty="0" smtClean="0">
              <a:solidFill>
                <a:srgbClr val="7F7F7F"/>
              </a:solidFill>
              <a:sym typeface="Symbol" charset="0"/>
            </a:endParaRPr>
          </a:p>
          <a:p>
            <a:endParaRPr lang="en-US" dirty="0">
              <a:solidFill>
                <a:srgbClr val="7F7F7F"/>
              </a:solidFill>
              <a:sym typeface="Symbol" charset="0"/>
            </a:endParaRPr>
          </a:p>
          <a:p>
            <a:endParaRPr lang="el-GR" dirty="0">
              <a:solidFill>
                <a:srgbClr val="7F7F7F"/>
              </a:solidFill>
              <a:sym typeface="Symbol" charset="0"/>
            </a:endParaRPr>
          </a:p>
          <a:p>
            <a:endParaRPr lang="el-GR" dirty="0" smtClean="0">
              <a:solidFill>
                <a:srgbClr val="7F7F7F"/>
              </a:solidFill>
              <a:sym typeface="Symbol" charset="0"/>
            </a:endParaRPr>
          </a:p>
          <a:p>
            <a:r>
              <a:rPr lang="en-US" b="1" dirty="0">
                <a:solidFill>
                  <a:srgbClr val="7F7F7F"/>
                </a:solidFill>
                <a:sym typeface="Symbol" charset="0"/>
              </a:rPr>
              <a:t>P</a:t>
            </a:r>
            <a:r>
              <a:rPr lang="en-US" b="1" dirty="0" smtClean="0">
                <a:solidFill>
                  <a:srgbClr val="7F7F7F"/>
                </a:solidFill>
                <a:sym typeface="Symbol" charset="0"/>
              </a:rPr>
              <a:t>rognostic</a:t>
            </a:r>
            <a:r>
              <a:rPr lang="en-US" dirty="0" smtClean="0">
                <a:solidFill>
                  <a:srgbClr val="7F7F7F"/>
                </a:solidFill>
                <a:sym typeface="Symbol" charset="0"/>
              </a:rPr>
              <a:t> </a:t>
            </a:r>
            <a:r>
              <a:rPr lang="en-US" dirty="0">
                <a:solidFill>
                  <a:srgbClr val="7F7F7F"/>
                </a:solidFill>
                <a:sym typeface="Symbol" charset="0"/>
              </a:rPr>
              <a:t>equations (involve a time derivative) and thus require initial conditions. </a:t>
            </a:r>
            <a:endParaRPr lang="en-US" dirty="0" smtClean="0">
              <a:solidFill>
                <a:srgbClr val="7F7F7F"/>
              </a:solidFill>
              <a:sym typeface="Symbol" charset="0"/>
            </a:endParaRPr>
          </a:p>
          <a:p>
            <a:endParaRPr lang="en-US" dirty="0">
              <a:solidFill>
                <a:srgbClr val="7F7F7F"/>
              </a:solidFill>
              <a:sym typeface="Symbol" charset="0"/>
            </a:endParaRPr>
          </a:p>
          <a:p>
            <a:r>
              <a:rPr lang="en-US" dirty="0" smtClean="0">
                <a:solidFill>
                  <a:srgbClr val="7F7F7F"/>
                </a:solidFill>
                <a:sym typeface="Symbol" charset="0"/>
              </a:rPr>
              <a:t> </a:t>
            </a:r>
            <a:r>
              <a:rPr lang="en-US" dirty="0">
                <a:solidFill>
                  <a:srgbClr val="7F7F7F"/>
                </a:solidFill>
                <a:sym typeface="Symbol" charset="0"/>
              </a:rPr>
              <a:t>Initial conditions are derived from observations or the use of some balance relationship </a:t>
            </a:r>
            <a:endParaRPr lang="en-US" dirty="0">
              <a:solidFill>
                <a:srgbClr val="7F7F7F"/>
              </a:solidFill>
            </a:endParaRPr>
          </a:p>
        </p:txBody>
      </p:sp>
    </p:spTree>
    <p:extLst>
      <p:ext uri="{BB962C8B-B14F-4D97-AF65-F5344CB8AC3E}">
        <p14:creationId xmlns:p14="http://schemas.microsoft.com/office/powerpoint/2010/main" val="130722619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908720"/>
            <a:ext cx="8568952" cy="5112568"/>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smtClean="0"/>
              <a:t>Equations </a:t>
            </a:r>
            <a:r>
              <a:rPr lang="en-US" sz="2000" b="0" dirty="0"/>
              <a:t>of motion are </a:t>
            </a:r>
            <a:r>
              <a:rPr lang="en-US" sz="2000" dirty="0">
                <a:solidFill>
                  <a:srgbClr val="FF6600"/>
                </a:solidFill>
              </a:rPr>
              <a:t>nonlinear</a:t>
            </a:r>
            <a:r>
              <a:rPr lang="en-US" sz="2000" b="0" dirty="0">
                <a:solidFill>
                  <a:srgbClr val="FF6600"/>
                </a:solidFill>
              </a:rPr>
              <a:t> </a:t>
            </a:r>
            <a:r>
              <a:rPr lang="en-US" sz="2000" b="0" dirty="0"/>
              <a:t>, </a:t>
            </a:r>
            <a:r>
              <a:rPr lang="en-US" sz="2000" b="0" dirty="0" smtClean="0"/>
              <a:t>because many </a:t>
            </a:r>
            <a:r>
              <a:rPr lang="en-US" sz="2000" b="0" dirty="0"/>
              <a:t>of the terms in these equations consist </a:t>
            </a:r>
            <a:r>
              <a:rPr lang="en-US" sz="2000" b="0" dirty="0" smtClean="0"/>
              <a:t>of </a:t>
            </a:r>
            <a:r>
              <a:rPr lang="en-US" sz="2000" b="0" dirty="0" smtClean="0">
                <a:solidFill>
                  <a:srgbClr val="FF6600"/>
                </a:solidFill>
              </a:rPr>
              <a:t>products </a:t>
            </a:r>
            <a:r>
              <a:rPr lang="en-US" sz="2000" b="0" dirty="0">
                <a:solidFill>
                  <a:srgbClr val="FF6600"/>
                </a:solidFill>
              </a:rPr>
              <a:t>of two or more dependent variables</a:t>
            </a:r>
            <a:r>
              <a:rPr lang="en-US" sz="2000" b="0" dirty="0" smtClean="0"/>
              <a:t>.</a:t>
            </a:r>
          </a:p>
          <a:p>
            <a:endParaRPr lang="en-US" sz="2000" b="0" dirty="0" smtClean="0"/>
          </a:p>
          <a:p>
            <a:r>
              <a:rPr lang="en-US" sz="2000" b="0" dirty="0"/>
              <a:t> </a:t>
            </a:r>
            <a:r>
              <a:rPr lang="en-US" sz="2000" b="0" dirty="0" smtClean="0"/>
              <a:t>They </a:t>
            </a:r>
            <a:r>
              <a:rPr lang="en-US" sz="2000" b="0" dirty="0"/>
              <a:t>are </a:t>
            </a:r>
            <a:r>
              <a:rPr lang="en-US" sz="2000" dirty="0"/>
              <a:t>coupled</a:t>
            </a:r>
            <a:r>
              <a:rPr lang="en-US" sz="2000" b="0" dirty="0"/>
              <a:t>  equations, because each </a:t>
            </a:r>
            <a:r>
              <a:rPr lang="en-US" sz="2000" b="0" dirty="0" smtClean="0"/>
              <a:t>equation contains </a:t>
            </a:r>
            <a:r>
              <a:rPr lang="en-US" sz="2000" b="0" dirty="0"/>
              <a:t>variables that are forecast or </a:t>
            </a:r>
            <a:r>
              <a:rPr lang="en-US" sz="2000" b="0" dirty="0" smtClean="0"/>
              <a:t>diagnosed </a:t>
            </a:r>
            <a:r>
              <a:rPr lang="en-US" sz="2000" b="0" dirty="0"/>
              <a:t> from one or more of the other </a:t>
            </a:r>
            <a:r>
              <a:rPr lang="en-US" sz="2000" b="0" dirty="0" smtClean="0"/>
              <a:t>equations.</a:t>
            </a:r>
          </a:p>
          <a:p>
            <a:endParaRPr lang="en-US" sz="2000" b="0" dirty="0" smtClean="0"/>
          </a:p>
          <a:p>
            <a:r>
              <a:rPr lang="en-US" sz="2000" b="0" dirty="0" smtClean="0"/>
              <a:t>Unfortunately</a:t>
            </a:r>
            <a:r>
              <a:rPr lang="en-US" sz="2000" b="0" dirty="0"/>
              <a:t>, </a:t>
            </a:r>
            <a:r>
              <a:rPr lang="en-US" sz="2000" b="0" dirty="0" smtClean="0"/>
              <a:t>the </a:t>
            </a:r>
            <a:r>
              <a:rPr lang="en-US" sz="2000" b="0" dirty="0"/>
              <a:t>full governing equations </a:t>
            </a:r>
            <a:r>
              <a:rPr lang="en-US" sz="2000" b="0" dirty="0" smtClean="0"/>
              <a:t>cannot be solved </a:t>
            </a:r>
            <a:r>
              <a:rPr lang="en-US" sz="2000" dirty="0" smtClean="0"/>
              <a:t>analytically</a:t>
            </a:r>
            <a:r>
              <a:rPr lang="en-US" sz="2000" b="0" dirty="0"/>
              <a:t>. </a:t>
            </a:r>
            <a:r>
              <a:rPr lang="en-US" sz="2000" b="0" dirty="0" smtClean="0"/>
              <a:t>An </a:t>
            </a:r>
            <a:r>
              <a:rPr lang="en-US" sz="2000" dirty="0" smtClean="0"/>
              <a:t>analytical</a:t>
            </a:r>
            <a:r>
              <a:rPr lang="en-US" sz="2000" b="0" dirty="0" smtClean="0"/>
              <a:t> </a:t>
            </a:r>
            <a:r>
              <a:rPr lang="en-US" sz="2000" b="0" dirty="0"/>
              <a:t>solution  is itself an algebraic </a:t>
            </a:r>
            <a:r>
              <a:rPr lang="en-US" sz="2000" b="0" dirty="0" smtClean="0"/>
              <a:t>equation or </a:t>
            </a:r>
            <a:r>
              <a:rPr lang="en-US" sz="2000" b="0" dirty="0"/>
              <a:t>number that can be applied at every </a:t>
            </a:r>
            <a:r>
              <a:rPr lang="en-US" sz="2000" b="0" dirty="0" smtClean="0"/>
              <a:t>location in </a:t>
            </a:r>
            <a:r>
              <a:rPr lang="en-US" sz="2000" b="0" dirty="0"/>
              <a:t>the atmosphere</a:t>
            </a:r>
            <a:r>
              <a:rPr lang="en-US" sz="2000" b="0" dirty="0" smtClean="0"/>
              <a:t>.</a:t>
            </a:r>
          </a:p>
          <a:p>
            <a:endParaRPr lang="en-US" sz="2000" b="0" dirty="0" smtClean="0"/>
          </a:p>
          <a:p>
            <a:r>
              <a:rPr lang="en-US" sz="2000" b="0" dirty="0"/>
              <a:t> </a:t>
            </a:r>
            <a:r>
              <a:rPr lang="en-US" sz="2000" b="0" dirty="0" smtClean="0"/>
              <a:t>So we should find an approximate </a:t>
            </a:r>
            <a:r>
              <a:rPr lang="en-US" sz="2000" dirty="0"/>
              <a:t>numerical solution  </a:t>
            </a:r>
            <a:r>
              <a:rPr lang="en-US" sz="2000" b="0" dirty="0"/>
              <a:t>to the full </a:t>
            </a:r>
            <a:r>
              <a:rPr lang="en-US" sz="2000" b="0" dirty="0" smtClean="0"/>
              <a:t>governing equations</a:t>
            </a:r>
            <a:endParaRPr lang="en-US" sz="2000" b="0" dirty="0"/>
          </a:p>
          <a:p>
            <a:endParaRPr lang="en-US" sz="2000" b="0" dirty="0" smtClean="0"/>
          </a:p>
          <a:p>
            <a:r>
              <a:rPr lang="en-US" sz="2000" b="0" dirty="0"/>
              <a:t>T</a:t>
            </a:r>
            <a:r>
              <a:rPr lang="en-US" sz="2000" b="0" dirty="0" smtClean="0"/>
              <a:t>he </a:t>
            </a:r>
            <a:r>
              <a:rPr lang="en-US" sz="2000" b="0" dirty="0"/>
              <a:t>full primitive equations are solved using </a:t>
            </a:r>
            <a:r>
              <a:rPr lang="en-US" sz="2000" dirty="0"/>
              <a:t>finite</a:t>
            </a:r>
            <a:r>
              <a:rPr lang="en-US" sz="2000" dirty="0" smtClean="0"/>
              <a:t>-difference approximations</a:t>
            </a:r>
            <a:r>
              <a:rPr lang="en-US" sz="2000" b="0" dirty="0" smtClean="0"/>
              <a:t>, </a:t>
            </a:r>
            <a:r>
              <a:rPr lang="en-US" sz="2000" b="0" dirty="0"/>
              <a:t>but only at discrete </a:t>
            </a:r>
            <a:r>
              <a:rPr lang="en-US" sz="2000" b="0" dirty="0" smtClean="0"/>
              <a:t>locations called </a:t>
            </a:r>
            <a:r>
              <a:rPr lang="en-US" sz="2000" dirty="0"/>
              <a:t>grid points </a:t>
            </a:r>
            <a:r>
              <a:rPr lang="en-US" sz="2000" b="0" dirty="0"/>
              <a:t>. Usually these grid points are at</a:t>
            </a:r>
          </a:p>
          <a:p>
            <a:r>
              <a:rPr lang="en-US" sz="2000" b="0" dirty="0"/>
              <a:t>regularly-spaced intervals on a map, rather than </a:t>
            </a:r>
            <a:r>
              <a:rPr lang="en-US" sz="2000" b="0" dirty="0" smtClean="0"/>
              <a:t>at each </a:t>
            </a:r>
            <a:r>
              <a:rPr lang="en-US" sz="2000" b="0" dirty="0"/>
              <a:t>city or town.</a:t>
            </a:r>
            <a:endParaRPr kumimoji="0" lang="en-US" sz="20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95262143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908720"/>
            <a:ext cx="8568952" cy="158417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err="1" smtClean="0"/>
              <a:t>Numerics</a:t>
            </a:r>
            <a:r>
              <a:rPr lang="en-US" sz="2000" b="0" dirty="0" smtClean="0"/>
              <a:t>: </a:t>
            </a:r>
          </a:p>
          <a:p>
            <a:r>
              <a:rPr lang="en-US" sz="2000" b="0" dirty="0"/>
              <a:t> (1) we split the continuum of space into a finite </a:t>
            </a:r>
            <a:r>
              <a:rPr lang="en-US" sz="2000" b="0" dirty="0" smtClean="0"/>
              <a:t>number of </a:t>
            </a:r>
            <a:r>
              <a:rPr lang="en-US" sz="2000" b="0" dirty="0"/>
              <a:t>small volumes called grid </a:t>
            </a:r>
            <a:r>
              <a:rPr lang="en-US" sz="2000" b="0" dirty="0" smtClean="0"/>
              <a:t>cells, within </a:t>
            </a:r>
            <a:r>
              <a:rPr lang="en-US" sz="2000" b="0" dirty="0"/>
              <a:t>which we forecast average conditions;</a:t>
            </a:r>
          </a:p>
          <a:p>
            <a:r>
              <a:rPr lang="en-US" sz="2000" b="0" dirty="0"/>
              <a:t>(2) we approximate the smooth progression of </a:t>
            </a:r>
            <a:r>
              <a:rPr lang="en-US" sz="2000" b="0" dirty="0" smtClean="0"/>
              <a:t>time with </a:t>
            </a:r>
            <a:r>
              <a:rPr lang="en-US" sz="2000" b="0" dirty="0"/>
              <a:t>finite time steps ; and</a:t>
            </a:r>
          </a:p>
          <a:p>
            <a:r>
              <a:rPr lang="en-US" sz="2000" b="0" dirty="0"/>
              <a:t>(3) we replace the </a:t>
            </a:r>
            <a:r>
              <a:rPr lang="en-US" sz="2000" b="0" dirty="0" smtClean="0"/>
              <a:t>equations </a:t>
            </a:r>
            <a:r>
              <a:rPr lang="en-US" sz="2000" b="0" dirty="0"/>
              <a:t>of motion </a:t>
            </a:r>
            <a:r>
              <a:rPr lang="en-US" sz="2000" b="0" dirty="0" smtClean="0"/>
              <a:t>with numerical </a:t>
            </a:r>
            <a:r>
              <a:rPr lang="en-US" sz="2000" b="0" dirty="0"/>
              <a:t>approximations</a:t>
            </a:r>
          </a:p>
          <a:p>
            <a:endParaRPr lang="en-US" sz="2000" b="0" dirty="0" smtClean="0"/>
          </a:p>
        </p:txBody>
      </p:sp>
    </p:spTree>
    <p:extLst>
      <p:ext uri="{BB962C8B-B14F-4D97-AF65-F5344CB8AC3E}">
        <p14:creationId xmlns:p14="http://schemas.microsoft.com/office/powerpoint/2010/main" val="145878256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908720"/>
            <a:ext cx="8568952" cy="158417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a:t>The equations of motion have terms such </a:t>
            </a:r>
            <a:r>
              <a:rPr lang="en-US" sz="2000" b="0" dirty="0" smtClean="0"/>
              <a:t>as U</a:t>
            </a:r>
            <a:r>
              <a:rPr lang="en-US" sz="2000" b="0" dirty="0"/>
              <a:t>.</a:t>
            </a:r>
            <a:r>
              <a:rPr lang="en-US" sz="2000" b="0" dirty="0" smtClean="0"/>
              <a:t>∂N/</a:t>
            </a:r>
            <a:r>
              <a:rPr lang="en-US" sz="2000" b="0" dirty="0"/>
              <a:t>∂x. We can use a Taylor series to approximate </a:t>
            </a:r>
            <a:r>
              <a:rPr lang="en-US" sz="2000" b="0" dirty="0" smtClean="0"/>
              <a:t>derivative ∂N/</a:t>
            </a:r>
            <a:r>
              <a:rPr lang="en-US" sz="2000" b="0" dirty="0"/>
              <a:t>∂x as a function of discrete grid-point </a:t>
            </a:r>
            <a:r>
              <a:rPr lang="en-US" sz="2000" b="0" dirty="0" smtClean="0"/>
              <a:t>values: Taylor series</a:t>
            </a:r>
          </a:p>
        </p:txBody>
      </p:sp>
      <p:graphicFrame>
        <p:nvGraphicFramePr>
          <p:cNvPr id="4" name="Object 1027"/>
          <p:cNvGraphicFramePr>
            <a:graphicFrameLocks noChangeAspect="1"/>
          </p:cNvGraphicFramePr>
          <p:nvPr/>
        </p:nvGraphicFramePr>
        <p:xfrm>
          <a:off x="485775" y="2865438"/>
          <a:ext cx="7018338" cy="692150"/>
        </p:xfrm>
        <a:graphic>
          <a:graphicData uri="http://schemas.openxmlformats.org/presentationml/2006/ole">
            <mc:AlternateContent xmlns:mc="http://schemas.openxmlformats.org/markup-compatibility/2006">
              <mc:Choice xmlns:v="urn:schemas-microsoft-com:vml" Requires="v">
                <p:oleObj spid="_x0000_s20665" name="Εξίσωση" r:id="rId3" imgW="4229100" imgH="419100" progId="Equation.3">
                  <p:embed/>
                </p:oleObj>
              </mc:Choice>
              <mc:Fallback>
                <p:oleObj name="Εξίσωση" r:id="rId3" imgW="42291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2865438"/>
                        <a:ext cx="70183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1028"/>
          <p:cNvGraphicFramePr>
            <a:graphicFrameLocks noChangeAspect="1"/>
          </p:cNvGraphicFramePr>
          <p:nvPr/>
        </p:nvGraphicFramePr>
        <p:xfrm>
          <a:off x="515938" y="4017963"/>
          <a:ext cx="6673850" cy="661987"/>
        </p:xfrm>
        <a:graphic>
          <a:graphicData uri="http://schemas.openxmlformats.org/presentationml/2006/ole">
            <mc:AlternateContent xmlns:mc="http://schemas.openxmlformats.org/markup-compatibility/2006">
              <mc:Choice xmlns:v="urn:schemas-microsoft-com:vml" Requires="v">
                <p:oleObj spid="_x0000_s20666" name="Εξίσωση" r:id="rId5" imgW="4203700" imgH="419100" progId="Equation.3">
                  <p:embed/>
                </p:oleObj>
              </mc:Choice>
              <mc:Fallback>
                <p:oleObj name="Εξίσωση" r:id="rId5" imgW="42037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4017963"/>
                        <a:ext cx="66738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030"/>
          <p:cNvGraphicFramePr>
            <a:graphicFrameLocks noChangeAspect="1"/>
          </p:cNvGraphicFramePr>
          <p:nvPr/>
        </p:nvGraphicFramePr>
        <p:xfrm>
          <a:off x="515938" y="5335588"/>
          <a:ext cx="3765550" cy="808037"/>
        </p:xfrm>
        <a:graphic>
          <a:graphicData uri="http://schemas.openxmlformats.org/presentationml/2006/ole">
            <mc:AlternateContent xmlns:mc="http://schemas.openxmlformats.org/markup-compatibility/2006">
              <mc:Choice xmlns:v="urn:schemas-microsoft-com:vml" Requires="v">
                <p:oleObj spid="_x0000_s20667" name="Εξίσωση" r:id="rId7" imgW="1815312" imgH="393529" progId="Equation.3">
                  <p:embed/>
                </p:oleObj>
              </mc:Choice>
              <mc:Fallback>
                <p:oleObj name="Εξίσωση" r:id="rId7" imgW="1815312"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8" y="5335588"/>
                        <a:ext cx="37655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txBox="1">
            <a:spLocks/>
          </p:cNvSpPr>
          <p:nvPr/>
        </p:nvSpPr>
        <p:spPr>
          <a:xfrm>
            <a:off x="5076056" y="5085184"/>
            <a:ext cx="3231976" cy="128776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r>
              <a:rPr lang="en-US" sz="2000" b="0" dirty="0" err="1" smtClean="0"/>
              <a:t>Centerd</a:t>
            </a:r>
            <a:r>
              <a:rPr lang="en-US" sz="2000" b="0" dirty="0" smtClean="0"/>
              <a:t> difference, :(2)-(1)</a:t>
            </a:r>
          </a:p>
          <a:p>
            <a:r>
              <a:rPr lang="en-US" sz="2000" b="0" dirty="0" smtClean="0"/>
              <a:t>O(</a:t>
            </a:r>
            <a:r>
              <a:rPr lang="el-GR" sz="2000" b="0" dirty="0" err="1" smtClean="0"/>
              <a:t>Δx</a:t>
            </a:r>
            <a:r>
              <a:rPr lang="el-GR" sz="2000" b="0" dirty="0" smtClean="0"/>
              <a:t>)</a:t>
            </a:r>
            <a:r>
              <a:rPr lang="el-GR" sz="2000" b="0" baseline="30000" dirty="0" smtClean="0"/>
              <a:t>2</a:t>
            </a:r>
            <a:r>
              <a:rPr lang="el-GR" sz="2000" b="0" dirty="0" smtClean="0"/>
              <a:t>: truncation error</a:t>
            </a:r>
            <a:endParaRPr lang="en-US" sz="2000" b="0" dirty="0" smtClean="0"/>
          </a:p>
        </p:txBody>
      </p:sp>
    </p:spTree>
    <p:extLst>
      <p:ext uri="{BB962C8B-B14F-4D97-AF65-F5344CB8AC3E}">
        <p14:creationId xmlns:p14="http://schemas.microsoft.com/office/powerpoint/2010/main" val="166536335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8411"/>
          <a:stretch/>
        </p:blipFill>
        <p:spPr>
          <a:xfrm>
            <a:off x="251520" y="1196752"/>
            <a:ext cx="3043075" cy="3240360"/>
          </a:xfrm>
          <a:prstGeom prst="rect">
            <a:avLst/>
          </a:prstGeom>
        </p:spPr>
      </p:pic>
      <p:sp>
        <p:nvSpPr>
          <p:cNvPr id="4" name="Rectangle 3"/>
          <p:cNvSpPr/>
          <p:nvPr/>
        </p:nvSpPr>
        <p:spPr>
          <a:xfrm>
            <a:off x="3491880" y="1196752"/>
            <a:ext cx="4572000" cy="2308324"/>
          </a:xfrm>
          <a:prstGeom prst="rect">
            <a:avLst/>
          </a:prstGeom>
        </p:spPr>
        <p:txBody>
          <a:bodyPr>
            <a:spAutoFit/>
          </a:bodyPr>
          <a:lstStyle/>
          <a:p>
            <a:r>
              <a:rPr lang="en-US" dirty="0">
                <a:solidFill>
                  <a:srgbClr val="7F7F7F"/>
                </a:solidFill>
              </a:rPr>
              <a:t>The horizontal resolution of an NWP model is directly related to the size of a weather feature it can simulate. </a:t>
            </a:r>
            <a:endParaRPr lang="en-US" dirty="0" smtClean="0">
              <a:solidFill>
                <a:srgbClr val="7F7F7F"/>
              </a:solidFill>
            </a:endParaRPr>
          </a:p>
          <a:p>
            <a:endParaRPr lang="en-US" dirty="0">
              <a:solidFill>
                <a:srgbClr val="7F7F7F"/>
              </a:solidFill>
            </a:endParaRPr>
          </a:p>
          <a:p>
            <a:r>
              <a:rPr lang="en-US" b="1" dirty="0" smtClean="0">
                <a:solidFill>
                  <a:srgbClr val="7F7F7F"/>
                </a:solidFill>
              </a:rPr>
              <a:t>The </a:t>
            </a:r>
            <a:r>
              <a:rPr lang="en-US" b="1" dirty="0">
                <a:solidFill>
                  <a:srgbClr val="7F7F7F"/>
                </a:solidFill>
              </a:rPr>
              <a:t>higher the resolution, the smaller the feature the model can successfully depict</a:t>
            </a:r>
            <a:r>
              <a:rPr lang="en-US" dirty="0">
                <a:solidFill>
                  <a:srgbClr val="7F7F7F"/>
                </a:solidFill>
              </a:rPr>
              <a:t>. This resolution is related to </a:t>
            </a:r>
            <a:r>
              <a:rPr lang="en-US" dirty="0" smtClean="0">
                <a:solidFill>
                  <a:srgbClr val="7F7F7F"/>
                </a:solidFill>
              </a:rPr>
              <a:t>the </a:t>
            </a:r>
            <a:r>
              <a:rPr lang="en-US" dirty="0">
                <a:solidFill>
                  <a:srgbClr val="7F7F7F"/>
                </a:solidFill>
              </a:rPr>
              <a:t>spacing between grid points for </a:t>
            </a:r>
            <a:r>
              <a:rPr lang="en-US" u="sng" dirty="0">
                <a:solidFill>
                  <a:srgbClr val="7F7F7F"/>
                </a:solidFill>
              </a:rPr>
              <a:t>grid-point models</a:t>
            </a:r>
            <a:r>
              <a:rPr lang="en-US" dirty="0">
                <a:solidFill>
                  <a:srgbClr val="7F7F7F"/>
                </a:solidFill>
              </a:rPr>
              <a:t> </a:t>
            </a:r>
          </a:p>
        </p:txBody>
      </p:sp>
    </p:spTree>
    <p:extLst>
      <p:ext uri="{BB962C8B-B14F-4D97-AF65-F5344CB8AC3E}">
        <p14:creationId xmlns:p14="http://schemas.microsoft.com/office/powerpoint/2010/main" val="195262143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412776"/>
            <a:ext cx="4212468" cy="2808312"/>
          </a:xfrm>
          <a:prstGeom prst="rect">
            <a:avLst/>
          </a:prstGeom>
        </p:spPr>
      </p:pic>
      <p:sp>
        <p:nvSpPr>
          <p:cNvPr id="4" name="Rectangle 3"/>
          <p:cNvSpPr/>
          <p:nvPr/>
        </p:nvSpPr>
        <p:spPr>
          <a:xfrm>
            <a:off x="5238328" y="1412776"/>
            <a:ext cx="3222104" cy="3693319"/>
          </a:xfrm>
          <a:prstGeom prst="rect">
            <a:avLst/>
          </a:prstGeom>
        </p:spPr>
        <p:txBody>
          <a:bodyPr wrap="square">
            <a:spAutoFit/>
          </a:bodyPr>
          <a:lstStyle/>
          <a:p>
            <a:r>
              <a:rPr lang="en-US" dirty="0">
                <a:solidFill>
                  <a:srgbClr val="7F7F7F"/>
                </a:solidFill>
              </a:rPr>
              <a:t>It typically takes at least five grid points to define a feature in a grid point model. </a:t>
            </a:r>
            <a:endParaRPr lang="en-US" dirty="0" smtClean="0">
              <a:solidFill>
                <a:srgbClr val="7F7F7F"/>
              </a:solidFill>
            </a:endParaRPr>
          </a:p>
          <a:p>
            <a:endParaRPr lang="en-US" dirty="0">
              <a:solidFill>
                <a:srgbClr val="7F7F7F"/>
              </a:solidFill>
            </a:endParaRPr>
          </a:p>
          <a:p>
            <a:r>
              <a:rPr lang="en-US" dirty="0" smtClean="0">
                <a:solidFill>
                  <a:srgbClr val="7F7F7F"/>
                </a:solidFill>
              </a:rPr>
              <a:t>The </a:t>
            </a:r>
            <a:r>
              <a:rPr lang="en-US" dirty="0">
                <a:solidFill>
                  <a:srgbClr val="7F7F7F"/>
                </a:solidFill>
              </a:rPr>
              <a:t>smallest weather feature that can be depicted, even within short-range forecasts, span five to seven grid points. </a:t>
            </a:r>
            <a:endParaRPr lang="en-US" dirty="0" smtClean="0">
              <a:solidFill>
                <a:srgbClr val="7F7F7F"/>
              </a:solidFill>
            </a:endParaRPr>
          </a:p>
          <a:p>
            <a:endParaRPr lang="en-US" dirty="0">
              <a:solidFill>
                <a:srgbClr val="7F7F7F"/>
              </a:solidFill>
            </a:endParaRPr>
          </a:p>
          <a:p>
            <a:r>
              <a:rPr lang="en-US" dirty="0" smtClean="0">
                <a:solidFill>
                  <a:srgbClr val="7F7F7F"/>
                </a:solidFill>
              </a:rPr>
              <a:t>In </a:t>
            </a:r>
            <a:r>
              <a:rPr lang="en-US" dirty="0">
                <a:solidFill>
                  <a:srgbClr val="7F7F7F"/>
                </a:solidFill>
              </a:rPr>
              <a:t>that case, </a:t>
            </a:r>
            <a:r>
              <a:rPr lang="en-US" b="1" dirty="0" smtClean="0">
                <a:solidFill>
                  <a:srgbClr val="7F7F7F"/>
                </a:solidFill>
              </a:rPr>
              <a:t>10</a:t>
            </a:r>
            <a:r>
              <a:rPr lang="en-US" b="1" dirty="0">
                <a:solidFill>
                  <a:srgbClr val="7F7F7F"/>
                </a:solidFill>
              </a:rPr>
              <a:t>-km grid spacing means that the model cannot predict features smaller than about </a:t>
            </a:r>
            <a:r>
              <a:rPr lang="en-US" b="1" dirty="0" smtClean="0">
                <a:solidFill>
                  <a:srgbClr val="7F7F7F"/>
                </a:solidFill>
              </a:rPr>
              <a:t>50 </a:t>
            </a:r>
            <a:r>
              <a:rPr lang="en-US" b="1" dirty="0">
                <a:solidFill>
                  <a:srgbClr val="7F7F7F"/>
                </a:solidFill>
              </a:rPr>
              <a:t>km in size! </a:t>
            </a:r>
          </a:p>
        </p:txBody>
      </p:sp>
    </p:spTree>
    <p:extLst>
      <p:ext uri="{BB962C8B-B14F-4D97-AF65-F5344CB8AC3E}">
        <p14:creationId xmlns:p14="http://schemas.microsoft.com/office/powerpoint/2010/main" val="195262143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477" y="1268760"/>
            <a:ext cx="5071603" cy="3816424"/>
          </a:xfrm>
          <a:prstGeom prst="rect">
            <a:avLst/>
          </a:prstGeom>
        </p:spPr>
      </p:pic>
    </p:spTree>
    <p:extLst>
      <p:ext uri="{BB962C8B-B14F-4D97-AF65-F5344CB8AC3E}">
        <p14:creationId xmlns:p14="http://schemas.microsoft.com/office/powerpoint/2010/main" val="172467338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052736"/>
            <a:ext cx="4762500" cy="2616200"/>
          </a:xfrm>
          <a:prstGeom prst="rect">
            <a:avLst/>
          </a:prstGeom>
        </p:spPr>
      </p:pic>
      <p:sp>
        <p:nvSpPr>
          <p:cNvPr id="4" name="Rectangle 3"/>
          <p:cNvSpPr/>
          <p:nvPr/>
        </p:nvSpPr>
        <p:spPr>
          <a:xfrm>
            <a:off x="5220072" y="692696"/>
            <a:ext cx="3726160" cy="5909311"/>
          </a:xfrm>
          <a:prstGeom prst="rect">
            <a:avLst/>
          </a:prstGeom>
        </p:spPr>
        <p:txBody>
          <a:bodyPr wrap="square">
            <a:spAutoFit/>
          </a:bodyPr>
          <a:lstStyle/>
          <a:p>
            <a:r>
              <a:rPr lang="en-US" dirty="0">
                <a:solidFill>
                  <a:srgbClr val="7F7F7F"/>
                </a:solidFill>
              </a:rPr>
              <a:t>Increasing resolution places increasing demands on computing </a:t>
            </a:r>
            <a:r>
              <a:rPr lang="en-US" dirty="0" smtClean="0">
                <a:solidFill>
                  <a:srgbClr val="7F7F7F"/>
                </a:solidFill>
              </a:rPr>
              <a:t>resources. When </a:t>
            </a:r>
            <a:r>
              <a:rPr lang="en-US" dirty="0">
                <a:solidFill>
                  <a:srgbClr val="7F7F7F"/>
                </a:solidFill>
              </a:rPr>
              <a:t>we divide the distance between model grid points by </a:t>
            </a:r>
            <a:r>
              <a:rPr lang="en-US" b="1" dirty="0">
                <a:solidFill>
                  <a:srgbClr val="7F7F7F"/>
                </a:solidFill>
              </a:rPr>
              <a:t>three</a:t>
            </a:r>
            <a:r>
              <a:rPr lang="en-US" dirty="0">
                <a:solidFill>
                  <a:srgbClr val="7F7F7F"/>
                </a:solidFill>
              </a:rPr>
              <a:t>, the number of grid points over the same area increases </a:t>
            </a:r>
            <a:r>
              <a:rPr lang="en-US" b="1" dirty="0">
                <a:solidFill>
                  <a:srgbClr val="7F7F7F"/>
                </a:solidFill>
              </a:rPr>
              <a:t>9-fold</a:t>
            </a:r>
            <a:r>
              <a:rPr lang="en-US" dirty="0">
                <a:solidFill>
                  <a:srgbClr val="7F7F7F"/>
                </a:solidFill>
              </a:rPr>
              <a:t>. Not only that, but as we decrease grid-point spacing, we typically </a:t>
            </a:r>
            <a:r>
              <a:rPr lang="en-US" b="1" dirty="0">
                <a:solidFill>
                  <a:srgbClr val="7F7F7F"/>
                </a:solidFill>
              </a:rPr>
              <a:t>decrease the length of time between intermediate forecast steps</a:t>
            </a:r>
            <a:r>
              <a:rPr lang="en-US" dirty="0">
                <a:solidFill>
                  <a:srgbClr val="7F7F7F"/>
                </a:solidFill>
              </a:rPr>
              <a:t>. As a result, additional intermediate forecast steps are required to produce the same length forecast! Nonetheless, higher resolution is worth the additional computational demands for many reasons, including improving a model’s ability to represent terrain. This, in turn, affects how accurately the model can predict terrain-induced or terrain-enhanced meteorological phenomena </a:t>
            </a:r>
          </a:p>
        </p:txBody>
      </p:sp>
    </p:spTree>
    <p:extLst>
      <p:ext uri="{BB962C8B-B14F-4D97-AF65-F5344CB8AC3E}">
        <p14:creationId xmlns:p14="http://schemas.microsoft.com/office/powerpoint/2010/main" val="195262143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476672"/>
            <a:ext cx="6380456" cy="4032448"/>
          </a:xfrm>
          <a:prstGeom prst="rect">
            <a:avLst/>
          </a:prstGeom>
        </p:spPr>
      </p:pic>
      <p:sp>
        <p:nvSpPr>
          <p:cNvPr id="4" name="Rectangle 3"/>
          <p:cNvSpPr/>
          <p:nvPr/>
        </p:nvSpPr>
        <p:spPr>
          <a:xfrm>
            <a:off x="179512" y="4831992"/>
            <a:ext cx="8712968" cy="1477328"/>
          </a:xfrm>
          <a:prstGeom prst="rect">
            <a:avLst/>
          </a:prstGeom>
        </p:spPr>
        <p:txBody>
          <a:bodyPr wrap="square">
            <a:spAutoFit/>
          </a:bodyPr>
          <a:lstStyle/>
          <a:p>
            <a:r>
              <a:rPr lang="en-US" dirty="0" err="1" smtClean="0">
                <a:solidFill>
                  <a:srgbClr val="7F7F7F"/>
                </a:solidFill>
              </a:rPr>
              <a:t>Mesoscale</a:t>
            </a:r>
            <a:r>
              <a:rPr lang="en-US" dirty="0" smtClean="0">
                <a:solidFill>
                  <a:srgbClr val="7F7F7F"/>
                </a:solidFill>
              </a:rPr>
              <a:t> </a:t>
            </a:r>
            <a:r>
              <a:rPr lang="en-US" dirty="0">
                <a:solidFill>
                  <a:srgbClr val="7F7F7F"/>
                </a:solidFill>
              </a:rPr>
              <a:t>models </a:t>
            </a:r>
            <a:r>
              <a:rPr lang="en-US" dirty="0" smtClean="0">
                <a:solidFill>
                  <a:srgbClr val="7F7F7F"/>
                </a:solidFill>
              </a:rPr>
              <a:t>are </a:t>
            </a:r>
            <a:r>
              <a:rPr lang="en-US" dirty="0">
                <a:solidFill>
                  <a:srgbClr val="7F7F7F"/>
                </a:solidFill>
              </a:rPr>
              <a:t>able to provide great detail and </a:t>
            </a:r>
            <a:r>
              <a:rPr lang="en-US" dirty="0" smtClean="0">
                <a:solidFill>
                  <a:srgbClr val="7F7F7F"/>
                </a:solidFill>
              </a:rPr>
              <a:t>accurately </a:t>
            </a:r>
            <a:r>
              <a:rPr lang="en-US" dirty="0">
                <a:solidFill>
                  <a:srgbClr val="7F7F7F"/>
                </a:solidFill>
              </a:rPr>
              <a:t>represent the intensity of smaller-scale weather </a:t>
            </a:r>
            <a:r>
              <a:rPr lang="en-US" dirty="0" smtClean="0">
                <a:solidFill>
                  <a:srgbClr val="7F7F7F"/>
                </a:solidFill>
              </a:rPr>
              <a:t>phenomena. </a:t>
            </a:r>
            <a:r>
              <a:rPr lang="en-US" dirty="0">
                <a:solidFill>
                  <a:srgbClr val="7F7F7F"/>
                </a:solidFill>
              </a:rPr>
              <a:t>Additionally, </a:t>
            </a:r>
            <a:r>
              <a:rPr lang="en-US" b="1" dirty="0" err="1">
                <a:solidFill>
                  <a:srgbClr val="7F7F7F"/>
                </a:solidFill>
              </a:rPr>
              <a:t>mesoscale</a:t>
            </a:r>
            <a:r>
              <a:rPr lang="en-US" b="1" dirty="0">
                <a:solidFill>
                  <a:srgbClr val="7F7F7F"/>
                </a:solidFill>
              </a:rPr>
              <a:t> models often produce superior forecasts in coastal and mountainous regions when compared to traditional larger-scale models.</a:t>
            </a:r>
            <a:r>
              <a:rPr lang="en-US" dirty="0">
                <a:solidFill>
                  <a:srgbClr val="7F7F7F"/>
                </a:solidFill>
              </a:rPr>
              <a:t> They do this by taking advantage of high-resolution topography datasets and detailed sea surface temperature information when they are available </a:t>
            </a:r>
          </a:p>
        </p:txBody>
      </p:sp>
    </p:spTree>
    <p:extLst>
      <p:ext uri="{BB962C8B-B14F-4D97-AF65-F5344CB8AC3E}">
        <p14:creationId xmlns:p14="http://schemas.microsoft.com/office/powerpoint/2010/main" val="19526214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4714</TotalTime>
  <Words>6541</Words>
  <Application>Microsoft Macintosh PowerPoint</Application>
  <PresentationFormat>On-screen Show (4:3)</PresentationFormat>
  <Paragraphs>682</Paragraphs>
  <Slides>153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153</vt:i4>
      </vt:variant>
    </vt:vector>
  </HeadingPairs>
  <TitlesOfParts>
    <vt:vector size="155" baseType="lpstr">
      <vt:lpstr>Office Theme</vt:lpstr>
      <vt:lpstr>Εξίσωση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Haris</dc:creator>
  <cp:lastModifiedBy>Vasiliki Kotroni</cp:lastModifiedBy>
  <cp:revision>154</cp:revision>
  <dcterms:created xsi:type="dcterms:W3CDTF">2015-09-27T14:50:11Z</dcterms:created>
  <dcterms:modified xsi:type="dcterms:W3CDTF">2019-06-05T13:21:00Z</dcterms:modified>
</cp:coreProperties>
</file>