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59" r:id="rId2"/>
  </p:sldMasterIdLst>
  <p:notesMasterIdLst>
    <p:notesMasterId r:id="rId38"/>
  </p:notesMasterIdLst>
  <p:sldIdLst>
    <p:sldId id="318" r:id="rId3"/>
    <p:sldId id="267" r:id="rId4"/>
    <p:sldId id="317" r:id="rId5"/>
    <p:sldId id="309" r:id="rId6"/>
    <p:sldId id="301" r:id="rId7"/>
    <p:sldId id="310" r:id="rId8"/>
    <p:sldId id="302" r:id="rId9"/>
    <p:sldId id="312" r:id="rId10"/>
    <p:sldId id="313" r:id="rId11"/>
    <p:sldId id="303" r:id="rId12"/>
    <p:sldId id="304" r:id="rId13"/>
    <p:sldId id="305" r:id="rId14"/>
    <p:sldId id="306" r:id="rId15"/>
    <p:sldId id="320" r:id="rId16"/>
    <p:sldId id="316" r:id="rId17"/>
    <p:sldId id="315" r:id="rId18"/>
    <p:sldId id="314" r:id="rId19"/>
    <p:sldId id="266" r:id="rId20"/>
    <p:sldId id="268" r:id="rId21"/>
    <p:sldId id="269" r:id="rId22"/>
    <p:sldId id="270" r:id="rId23"/>
    <p:sldId id="271" r:id="rId24"/>
    <p:sldId id="273" r:id="rId25"/>
    <p:sldId id="324" r:id="rId26"/>
    <p:sldId id="323" r:id="rId27"/>
    <p:sldId id="325" r:id="rId28"/>
    <p:sldId id="326" r:id="rId29"/>
    <p:sldId id="272" r:id="rId30"/>
    <p:sldId id="274" r:id="rId31"/>
    <p:sldId id="275" r:id="rId32"/>
    <p:sldId id="276" r:id="rId33"/>
    <p:sldId id="277" r:id="rId34"/>
    <p:sldId id="331" r:id="rId35"/>
    <p:sldId id="321" r:id="rId36"/>
    <p:sldId id="322"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01" autoAdjust="0"/>
  </p:normalViewPr>
  <p:slideViewPr>
    <p:cSldViewPr>
      <p:cViewPr varScale="1">
        <p:scale>
          <a:sx n="69" d="100"/>
          <a:sy n="69" d="100"/>
        </p:scale>
        <p:origin x="113" y="43"/>
      </p:cViewPr>
      <p:guideLst>
        <p:guide orient="horz" pos="2160"/>
        <p:guide pos="2880"/>
      </p:guideLst>
    </p:cSldViewPr>
  </p:slideViewPr>
  <p:outlineViewPr>
    <p:cViewPr>
      <p:scale>
        <a:sx n="33" d="100"/>
        <a:sy n="33" d="100"/>
      </p:scale>
      <p:origin x="0" y="27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Φύλλο1!$B$1</c:f>
              <c:strCache>
                <c:ptCount val="1"/>
                <c:pt idx="0">
                  <c:v>Μέσος όρος</c:v>
                </c:pt>
              </c:strCache>
            </c:strRef>
          </c:tx>
          <c:invertIfNegative val="0"/>
          <c:cat>
            <c:strRef>
              <c:f>Φύλλο1!$A$2:$A$14</c:f>
              <c:strCache>
                <c:ptCount val="13"/>
                <c:pt idx="0">
                  <c:v>Νέα (Γενικά)</c:v>
                </c:pt>
                <c:pt idx="1">
                  <c:v>Αποτελέσματα</c:v>
                </c:pt>
                <c:pt idx="2">
                  <c:v>Αγωνιστικές</c:v>
                </c:pt>
                <c:pt idx="3">
                  <c:v>Περιγραφές αγώνων</c:v>
                </c:pt>
                <c:pt idx="4">
                  <c:v>Μεταγραφές</c:v>
                </c:pt>
                <c:pt idx="5">
                  <c:v>Στατιστικά</c:v>
                </c:pt>
                <c:pt idx="6">
                  <c:v>Συνεντεύξεις</c:v>
                </c:pt>
                <c:pt idx="7">
                  <c:v>Αναλύσεις</c:v>
                </c:pt>
                <c:pt idx="8">
                  <c:v>Συμμετοχή φιλάθλων</c:v>
                </c:pt>
                <c:pt idx="9">
                  <c:v>Ιστορικά Συλλόγου</c:v>
                </c:pt>
                <c:pt idx="10">
                  <c:v>Γενικότερη Ιστορία</c:v>
                </c:pt>
                <c:pt idx="11">
                  <c:v>Επικοινωνία μεταξύ Φιλάθλων</c:v>
                </c:pt>
                <c:pt idx="12">
                  <c:v>Πληροφορίες για προϊόντα ομάδας</c:v>
                </c:pt>
              </c:strCache>
            </c:strRef>
          </c:cat>
          <c:val>
            <c:numRef>
              <c:f>Φύλλο1!$B$2:$B$14</c:f>
              <c:numCache>
                <c:formatCode>General</c:formatCode>
                <c:ptCount val="13"/>
                <c:pt idx="0">
                  <c:v>100</c:v>
                </c:pt>
                <c:pt idx="1">
                  <c:v>92</c:v>
                </c:pt>
                <c:pt idx="2">
                  <c:v>85</c:v>
                </c:pt>
                <c:pt idx="3">
                  <c:v>85</c:v>
                </c:pt>
                <c:pt idx="4">
                  <c:v>85</c:v>
                </c:pt>
                <c:pt idx="5">
                  <c:v>46</c:v>
                </c:pt>
                <c:pt idx="6">
                  <c:v>46</c:v>
                </c:pt>
                <c:pt idx="7">
                  <c:v>46</c:v>
                </c:pt>
                <c:pt idx="8">
                  <c:v>38</c:v>
                </c:pt>
                <c:pt idx="9">
                  <c:v>15</c:v>
                </c:pt>
                <c:pt idx="10">
                  <c:v>12</c:v>
                </c:pt>
                <c:pt idx="11">
                  <c:v>12</c:v>
                </c:pt>
                <c:pt idx="12">
                  <c:v>4</c:v>
                </c:pt>
              </c:numCache>
            </c:numRef>
          </c:val>
        </c:ser>
        <c:ser>
          <c:idx val="1"/>
          <c:order val="1"/>
          <c:tx>
            <c:strRef>
              <c:f>Φύλλο1!$C$1</c:f>
              <c:strCache>
                <c:ptCount val="1"/>
                <c:pt idx="0">
                  <c:v>Premier Lig/ Div 1</c:v>
                </c:pt>
              </c:strCache>
            </c:strRef>
          </c:tx>
          <c:invertIfNegative val="0"/>
          <c:cat>
            <c:strRef>
              <c:f>Φύλλο1!$A$2:$A$14</c:f>
              <c:strCache>
                <c:ptCount val="13"/>
                <c:pt idx="0">
                  <c:v>Νέα (Γενικά)</c:v>
                </c:pt>
                <c:pt idx="1">
                  <c:v>Αποτελέσματα</c:v>
                </c:pt>
                <c:pt idx="2">
                  <c:v>Αγωνιστικές</c:v>
                </c:pt>
                <c:pt idx="3">
                  <c:v>Περιγραφές αγώνων</c:v>
                </c:pt>
                <c:pt idx="4">
                  <c:v>Μεταγραφές</c:v>
                </c:pt>
                <c:pt idx="5">
                  <c:v>Στατιστικά</c:v>
                </c:pt>
                <c:pt idx="6">
                  <c:v>Συνεντεύξεις</c:v>
                </c:pt>
                <c:pt idx="7">
                  <c:v>Αναλύσεις</c:v>
                </c:pt>
                <c:pt idx="8">
                  <c:v>Συμμετοχή φιλάθλων</c:v>
                </c:pt>
                <c:pt idx="9">
                  <c:v>Ιστορικά Συλλόγου</c:v>
                </c:pt>
                <c:pt idx="10">
                  <c:v>Γενικότερη Ιστορία</c:v>
                </c:pt>
                <c:pt idx="11">
                  <c:v>Επικοινωνία μεταξύ Φιλάθλων</c:v>
                </c:pt>
                <c:pt idx="12">
                  <c:v>Πληροφορίες για προϊόντα ομάδας</c:v>
                </c:pt>
              </c:strCache>
            </c:strRef>
          </c:cat>
          <c:val>
            <c:numRef>
              <c:f>Φύλλο1!$C$2:$C$14</c:f>
              <c:numCache>
                <c:formatCode>General</c:formatCode>
                <c:ptCount val="13"/>
                <c:pt idx="0">
                  <c:v>100</c:v>
                </c:pt>
                <c:pt idx="1">
                  <c:v>94</c:v>
                </c:pt>
                <c:pt idx="2">
                  <c:v>82</c:v>
                </c:pt>
                <c:pt idx="3">
                  <c:v>82</c:v>
                </c:pt>
                <c:pt idx="4">
                  <c:v>76</c:v>
                </c:pt>
                <c:pt idx="5">
                  <c:v>53</c:v>
                </c:pt>
                <c:pt idx="6">
                  <c:v>41</c:v>
                </c:pt>
                <c:pt idx="7">
                  <c:v>53</c:v>
                </c:pt>
                <c:pt idx="8">
                  <c:v>35</c:v>
                </c:pt>
                <c:pt idx="9">
                  <c:v>24</c:v>
                </c:pt>
                <c:pt idx="10">
                  <c:v>18</c:v>
                </c:pt>
                <c:pt idx="11">
                  <c:v>12</c:v>
                </c:pt>
                <c:pt idx="12">
                  <c:v>6</c:v>
                </c:pt>
              </c:numCache>
            </c:numRef>
          </c:val>
        </c:ser>
        <c:ser>
          <c:idx val="2"/>
          <c:order val="2"/>
          <c:tx>
            <c:strRef>
              <c:f>Φύλλο1!$D$1</c:f>
              <c:strCache>
                <c:ptCount val="1"/>
                <c:pt idx="0">
                  <c:v>Divs 2/3</c:v>
                </c:pt>
              </c:strCache>
            </c:strRef>
          </c:tx>
          <c:invertIfNegative val="0"/>
          <c:cat>
            <c:strRef>
              <c:f>Φύλλο1!$A$2:$A$14</c:f>
              <c:strCache>
                <c:ptCount val="13"/>
                <c:pt idx="0">
                  <c:v>Νέα (Γενικά)</c:v>
                </c:pt>
                <c:pt idx="1">
                  <c:v>Αποτελέσματα</c:v>
                </c:pt>
                <c:pt idx="2">
                  <c:v>Αγωνιστικές</c:v>
                </c:pt>
                <c:pt idx="3">
                  <c:v>Περιγραφές αγώνων</c:v>
                </c:pt>
                <c:pt idx="4">
                  <c:v>Μεταγραφές</c:v>
                </c:pt>
                <c:pt idx="5">
                  <c:v>Στατιστικά</c:v>
                </c:pt>
                <c:pt idx="6">
                  <c:v>Συνεντεύξεις</c:v>
                </c:pt>
                <c:pt idx="7">
                  <c:v>Αναλύσεις</c:v>
                </c:pt>
                <c:pt idx="8">
                  <c:v>Συμμετοχή φιλάθλων</c:v>
                </c:pt>
                <c:pt idx="9">
                  <c:v>Ιστορικά Συλλόγου</c:v>
                </c:pt>
                <c:pt idx="10">
                  <c:v>Γενικότερη Ιστορία</c:v>
                </c:pt>
                <c:pt idx="11">
                  <c:v>Επικοινωνία μεταξύ Φιλάθλων</c:v>
                </c:pt>
                <c:pt idx="12">
                  <c:v>Πληροφορίες για προϊόντα ομάδας</c:v>
                </c:pt>
              </c:strCache>
            </c:strRef>
          </c:cat>
          <c:val>
            <c:numRef>
              <c:f>Φύλλο1!$D$2:$D$14</c:f>
              <c:numCache>
                <c:formatCode>General</c:formatCode>
                <c:ptCount val="13"/>
                <c:pt idx="0">
                  <c:v>100</c:v>
                </c:pt>
                <c:pt idx="1">
                  <c:v>89</c:v>
                </c:pt>
                <c:pt idx="2">
                  <c:v>89</c:v>
                </c:pt>
                <c:pt idx="3">
                  <c:v>89</c:v>
                </c:pt>
                <c:pt idx="4">
                  <c:v>100</c:v>
                </c:pt>
                <c:pt idx="5">
                  <c:v>33</c:v>
                </c:pt>
                <c:pt idx="6">
                  <c:v>56</c:v>
                </c:pt>
                <c:pt idx="7">
                  <c:v>33</c:v>
                </c:pt>
                <c:pt idx="8">
                  <c:v>44</c:v>
                </c:pt>
                <c:pt idx="9">
                  <c:v>0</c:v>
                </c:pt>
                <c:pt idx="10">
                  <c:v>0</c:v>
                </c:pt>
                <c:pt idx="11">
                  <c:v>11</c:v>
                </c:pt>
                <c:pt idx="12">
                  <c:v>0</c:v>
                </c:pt>
              </c:numCache>
            </c:numRef>
          </c:val>
        </c:ser>
        <c:dLbls>
          <c:showLegendKey val="0"/>
          <c:showVal val="0"/>
          <c:showCatName val="0"/>
          <c:showSerName val="0"/>
          <c:showPercent val="0"/>
          <c:showBubbleSize val="0"/>
        </c:dLbls>
        <c:gapWidth val="150"/>
        <c:shape val="box"/>
        <c:axId val="872506528"/>
        <c:axId val="872506920"/>
        <c:axId val="0"/>
      </c:bar3DChart>
      <c:catAx>
        <c:axId val="872506528"/>
        <c:scaling>
          <c:orientation val="minMax"/>
        </c:scaling>
        <c:delete val="0"/>
        <c:axPos val="l"/>
        <c:numFmt formatCode="General" sourceLinked="0"/>
        <c:majorTickMark val="out"/>
        <c:minorTickMark val="none"/>
        <c:tickLblPos val="nextTo"/>
        <c:crossAx val="872506920"/>
        <c:crosses val="autoZero"/>
        <c:auto val="1"/>
        <c:lblAlgn val="ctr"/>
        <c:lblOffset val="100"/>
        <c:noMultiLvlLbl val="0"/>
      </c:catAx>
      <c:valAx>
        <c:axId val="872506920"/>
        <c:scaling>
          <c:orientation val="minMax"/>
        </c:scaling>
        <c:delete val="0"/>
        <c:axPos val="b"/>
        <c:majorGridlines/>
        <c:numFmt formatCode="General" sourceLinked="1"/>
        <c:majorTickMark val="out"/>
        <c:minorTickMark val="none"/>
        <c:tickLblPos val="nextTo"/>
        <c:crossAx val="87250652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41E56-E293-469A-BF33-21815EABF98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l-GR"/>
        </a:p>
      </dgm:t>
    </dgm:pt>
    <dgm:pt modelId="{51780C73-B069-48D3-AD58-590D2F88BF4D}">
      <dgm:prSet>
        <dgm:style>
          <a:lnRef idx="1">
            <a:schemeClr val="accent1"/>
          </a:lnRef>
          <a:fillRef idx="2">
            <a:schemeClr val="accent1"/>
          </a:fillRef>
          <a:effectRef idx="1">
            <a:schemeClr val="accent1"/>
          </a:effectRef>
          <a:fontRef idx="minor">
            <a:schemeClr val="dk1"/>
          </a:fontRef>
        </dgm:style>
      </dgm:prSet>
      <dgm:spPr/>
      <dgm:t>
        <a:bodyPr/>
        <a:lstStyle/>
        <a:p>
          <a:pPr rtl="0"/>
          <a:r>
            <a:rPr lang="el-GR" baseline="0" dirty="0" smtClean="0"/>
            <a:t>Η ΓΝΩΜΗ –ΠΡΟΤΑΣΕΙΣ  </a:t>
          </a:r>
          <a:endParaRPr lang="el-GR" baseline="0" dirty="0"/>
        </a:p>
      </dgm:t>
    </dgm:pt>
    <dgm:pt modelId="{FA7F1193-CB7B-43F7-93DE-53C07907DA3A}" type="parTrans" cxnId="{BBD190A9-BFCE-4109-ADBC-753C9EDB1DE1}">
      <dgm:prSet/>
      <dgm:spPr/>
      <dgm:t>
        <a:bodyPr/>
        <a:lstStyle/>
        <a:p>
          <a:endParaRPr lang="el-GR"/>
        </a:p>
      </dgm:t>
    </dgm:pt>
    <dgm:pt modelId="{F41FF8E0-5CD6-4FB7-BE2D-03188F373170}" type="sibTrans" cxnId="{BBD190A9-BFCE-4109-ADBC-753C9EDB1DE1}">
      <dgm:prSet/>
      <dgm:spPr/>
      <dgm:t>
        <a:bodyPr/>
        <a:lstStyle/>
        <a:p>
          <a:endParaRPr lang="el-GR"/>
        </a:p>
      </dgm:t>
    </dgm:pt>
    <dgm:pt modelId="{A4C460EA-1A7A-4D50-943F-87EE7CC437D2}" type="pres">
      <dgm:prSet presAssocID="{01E41E56-E293-469A-BF33-21815EABF980}" presName="linear" presStyleCnt="0">
        <dgm:presLayoutVars>
          <dgm:animLvl val="lvl"/>
          <dgm:resizeHandles val="exact"/>
        </dgm:presLayoutVars>
      </dgm:prSet>
      <dgm:spPr/>
      <dgm:t>
        <a:bodyPr/>
        <a:lstStyle/>
        <a:p>
          <a:endParaRPr lang="el-GR"/>
        </a:p>
      </dgm:t>
    </dgm:pt>
    <dgm:pt modelId="{982256B9-98E2-4A7B-9758-115BB4A0FDFB}" type="pres">
      <dgm:prSet presAssocID="{51780C73-B069-48D3-AD58-590D2F88BF4D}" presName="parentText" presStyleLbl="node1" presStyleIdx="0" presStyleCnt="1">
        <dgm:presLayoutVars>
          <dgm:chMax val="0"/>
          <dgm:bulletEnabled val="1"/>
        </dgm:presLayoutVars>
      </dgm:prSet>
      <dgm:spPr/>
      <dgm:t>
        <a:bodyPr/>
        <a:lstStyle/>
        <a:p>
          <a:endParaRPr lang="el-GR"/>
        </a:p>
      </dgm:t>
    </dgm:pt>
  </dgm:ptLst>
  <dgm:cxnLst>
    <dgm:cxn modelId="{66409B60-26E3-4BE7-88CC-4A5134C064D0}" type="presOf" srcId="{51780C73-B069-48D3-AD58-590D2F88BF4D}" destId="{982256B9-98E2-4A7B-9758-115BB4A0FDFB}" srcOrd="0" destOrd="0" presId="urn:microsoft.com/office/officeart/2005/8/layout/vList2"/>
    <dgm:cxn modelId="{0098FD9C-E0F7-4DB0-8804-A5070C26974C}" type="presOf" srcId="{01E41E56-E293-469A-BF33-21815EABF980}" destId="{A4C460EA-1A7A-4D50-943F-87EE7CC437D2}" srcOrd="0" destOrd="0" presId="urn:microsoft.com/office/officeart/2005/8/layout/vList2"/>
    <dgm:cxn modelId="{BBD190A9-BFCE-4109-ADBC-753C9EDB1DE1}" srcId="{01E41E56-E293-469A-BF33-21815EABF980}" destId="{51780C73-B069-48D3-AD58-590D2F88BF4D}" srcOrd="0" destOrd="0" parTransId="{FA7F1193-CB7B-43F7-93DE-53C07907DA3A}" sibTransId="{F41FF8E0-5CD6-4FB7-BE2D-03188F373170}"/>
    <dgm:cxn modelId="{C2933448-29D5-4245-8669-6DF0620FFB9C}" type="presParOf" srcId="{A4C460EA-1A7A-4D50-943F-87EE7CC437D2}" destId="{982256B9-98E2-4A7B-9758-115BB4A0FD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57F10-2ED7-488C-A2C0-5FF9EB4DF0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826D228-3F0E-4C39-8675-EBB2A1B35E18}">
      <dgm:prSet>
        <dgm:style>
          <a:lnRef idx="1">
            <a:schemeClr val="accent4"/>
          </a:lnRef>
          <a:fillRef idx="2">
            <a:schemeClr val="accent4"/>
          </a:fillRef>
          <a:effectRef idx="1">
            <a:schemeClr val="accent4"/>
          </a:effectRef>
          <a:fontRef idx="minor">
            <a:schemeClr val="dk1"/>
          </a:fontRef>
        </dgm:style>
      </dgm:prSet>
      <dgm:spPr>
        <a:ln/>
      </dgm:spPr>
      <dgm:t>
        <a:bodyPr/>
        <a:lstStyle/>
        <a:p>
          <a:pPr rtl="0"/>
          <a:r>
            <a:rPr lang="el-GR" dirty="0" smtClean="0"/>
            <a:t>Στην Ελλάδα από το 2008 τα ηλεκτρονικά μέσα ενημέρωσης πολλαπλασιάστηκαν αλλά την ίδια ώρα η ανεργία στον κλάδο ολοένα και αυξάνεται. Τα ηλεκτρονικά ΜΜΕ δεν προσέλκυσαν επενδύσεις, οι διαφημιζόμενοι δεν τα αγκάλιασαν και οι μισθοί πείνας που προσφέρουν, αν προσφέρουν, επηρέασαν αρνητικά την ποιότητά τους. Ο αθλητικός γραπτός Τύπος, έφτασε σε ιστορικό αρνητικό ρεκόρ των τελευταίων 50 χρόνων με συνολικές ημερήσιες πωλήσεις 40-50000 φύλλα. Τα ηλεκτρονικά ΜΜΕ πολλαπλασιάστηκαν αλλά....</a:t>
          </a:r>
          <a:br>
            <a:rPr lang="el-GR" dirty="0" smtClean="0"/>
          </a:br>
          <a:r>
            <a:rPr lang="el-GR" dirty="0" smtClean="0"/>
            <a:t>*είναι κυρίως </a:t>
          </a:r>
          <a:r>
            <a:rPr lang="el-GR" dirty="0" err="1" smtClean="0"/>
            <a:t>οπαδικά</a:t>
          </a:r>
          <a:r>
            <a:rPr lang="el-GR" dirty="0" smtClean="0"/>
            <a:t/>
          </a:r>
          <a:br>
            <a:rPr lang="el-GR" dirty="0" smtClean="0"/>
          </a:br>
          <a:r>
            <a:rPr lang="el-GR" dirty="0" smtClean="0"/>
            <a:t>*απουσιάζει η αντικειμενικότητα</a:t>
          </a:r>
          <a:br>
            <a:rPr lang="el-GR" dirty="0" smtClean="0"/>
          </a:br>
          <a:r>
            <a:rPr lang="el-GR" dirty="0" smtClean="0"/>
            <a:t>*προβάλλουν ως επί το πλείστον το αρνητικό</a:t>
          </a:r>
          <a:br>
            <a:rPr lang="el-GR" dirty="0" smtClean="0"/>
          </a:br>
          <a:r>
            <a:rPr lang="el-GR" dirty="0" smtClean="0"/>
            <a:t>*αρέσκονται να χαϊδεύουν τα αυτιά των φανατικών</a:t>
          </a:r>
          <a:br>
            <a:rPr lang="el-GR" dirty="0" smtClean="0"/>
          </a:br>
          <a:r>
            <a:rPr lang="el-GR" dirty="0" smtClean="0"/>
            <a:t>*δύσκολα αναζητούν την ποιότητα στο ρεπορτάζ για την είδηση</a:t>
          </a:r>
          <a:br>
            <a:rPr lang="el-GR" dirty="0" smtClean="0"/>
          </a:br>
          <a:r>
            <a:rPr lang="el-GR" dirty="0" smtClean="0"/>
            <a:t>*γράφονται κυρίως με την καρδιά και πολλές φορές με το αίμα να βράζει</a:t>
          </a:r>
          <a:br>
            <a:rPr lang="el-GR" dirty="0" smtClean="0"/>
          </a:br>
          <a:r>
            <a:rPr lang="el-GR" dirty="0" smtClean="0"/>
            <a:t>Κάποτε οι θεωρητικοί του Τύπου έκαναν λόγο για ποιοτικές και ποσοτικές εφημερίδες. </a:t>
          </a:r>
          <a:br>
            <a:rPr lang="el-GR" dirty="0" smtClean="0"/>
          </a:br>
          <a:r>
            <a:rPr lang="el-GR" dirty="0" smtClean="0"/>
            <a:t>Σήμερα η ποσότητα κυριάρχησε της ποιότητας. Αυτό εκφράζεται κυρίως στα αθλητικά ΜΜΕ . Οι ευθύνες του Τύπου για πολλά από τα συμβαίνοντα εντός και εκτός γηπέδων είναι τεράστιες. Στιγματίζει τα κακώς κείμενα, κυρίως όταν αυτά αφορούν την αντίπαλη ομάδα. Κυνηγώντας τον οπαδό-πελάτη, παραχώρησε μεγάλο μέρος της εγκυρότητας και της υπευθυνότητάς του. </a:t>
          </a:r>
          <a:endParaRPr lang="el-GR" dirty="0"/>
        </a:p>
      </dgm:t>
    </dgm:pt>
    <dgm:pt modelId="{F7DDD568-6766-4288-9185-F29441E4B565}" type="parTrans" cxnId="{F71970FF-CDCC-4419-8CCD-4D1C20015563}">
      <dgm:prSet/>
      <dgm:spPr/>
      <dgm:t>
        <a:bodyPr/>
        <a:lstStyle/>
        <a:p>
          <a:endParaRPr lang="el-GR"/>
        </a:p>
      </dgm:t>
    </dgm:pt>
    <dgm:pt modelId="{D72D3A0C-7D28-4324-8D87-8E5094AD39AA}" type="sibTrans" cxnId="{F71970FF-CDCC-4419-8CCD-4D1C20015563}">
      <dgm:prSet/>
      <dgm:spPr/>
      <dgm:t>
        <a:bodyPr/>
        <a:lstStyle/>
        <a:p>
          <a:endParaRPr lang="el-GR"/>
        </a:p>
      </dgm:t>
    </dgm:pt>
    <dgm:pt modelId="{57201453-16D9-46AF-A73B-C42A204EB3DD}" type="pres">
      <dgm:prSet presAssocID="{B9457F10-2ED7-488C-A2C0-5FF9EB4DF03C}" presName="linear" presStyleCnt="0">
        <dgm:presLayoutVars>
          <dgm:animLvl val="lvl"/>
          <dgm:resizeHandles val="exact"/>
        </dgm:presLayoutVars>
      </dgm:prSet>
      <dgm:spPr/>
      <dgm:t>
        <a:bodyPr/>
        <a:lstStyle/>
        <a:p>
          <a:endParaRPr lang="el-GR"/>
        </a:p>
      </dgm:t>
    </dgm:pt>
    <dgm:pt modelId="{E089A048-7107-4872-BA6D-23AF6D9F4BDA}" type="pres">
      <dgm:prSet presAssocID="{3826D228-3F0E-4C39-8675-EBB2A1B35E18}" presName="parentText" presStyleLbl="node1" presStyleIdx="0" presStyleCnt="1" custLinFactNeighborX="847" custLinFactNeighborY="578">
        <dgm:presLayoutVars>
          <dgm:chMax val="0"/>
          <dgm:bulletEnabled val="1"/>
        </dgm:presLayoutVars>
      </dgm:prSet>
      <dgm:spPr/>
      <dgm:t>
        <a:bodyPr/>
        <a:lstStyle/>
        <a:p>
          <a:endParaRPr lang="el-GR"/>
        </a:p>
      </dgm:t>
    </dgm:pt>
  </dgm:ptLst>
  <dgm:cxnLst>
    <dgm:cxn modelId="{43758DF6-1F4B-47CD-A851-5FA46AE07765}" type="presOf" srcId="{3826D228-3F0E-4C39-8675-EBB2A1B35E18}" destId="{E089A048-7107-4872-BA6D-23AF6D9F4BDA}" srcOrd="0" destOrd="0" presId="urn:microsoft.com/office/officeart/2005/8/layout/vList2"/>
    <dgm:cxn modelId="{70B38590-A5A4-447E-8372-771EBEB6C925}" type="presOf" srcId="{B9457F10-2ED7-488C-A2C0-5FF9EB4DF03C}" destId="{57201453-16D9-46AF-A73B-C42A204EB3DD}" srcOrd="0" destOrd="0" presId="urn:microsoft.com/office/officeart/2005/8/layout/vList2"/>
    <dgm:cxn modelId="{F71970FF-CDCC-4419-8CCD-4D1C20015563}" srcId="{B9457F10-2ED7-488C-A2C0-5FF9EB4DF03C}" destId="{3826D228-3F0E-4C39-8675-EBB2A1B35E18}" srcOrd="0" destOrd="0" parTransId="{F7DDD568-6766-4288-9185-F29441E4B565}" sibTransId="{D72D3A0C-7D28-4324-8D87-8E5094AD39AA}"/>
    <dgm:cxn modelId="{3F7DED80-0A05-421B-8718-D1E5200FF57C}" type="presParOf" srcId="{57201453-16D9-46AF-A73B-C42A204EB3DD}" destId="{E089A048-7107-4872-BA6D-23AF6D9F4BDA}" srcOrd="0" destOrd="0" presId="urn:microsoft.com/office/officeart/2005/8/layout/vList2"/>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1D179-8AE3-48F4-B89E-7B34425B47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20C8144-024B-451A-AD4B-5191A4D5B4C5}">
      <dgm:prSet>
        <dgm:style>
          <a:lnRef idx="2">
            <a:schemeClr val="accent5">
              <a:shade val="50000"/>
            </a:schemeClr>
          </a:lnRef>
          <a:fillRef idx="1">
            <a:schemeClr val="accent5"/>
          </a:fillRef>
          <a:effectRef idx="0">
            <a:schemeClr val="accent5"/>
          </a:effectRef>
          <a:fontRef idx="minor">
            <a:schemeClr val="lt1"/>
          </a:fontRef>
        </dgm:style>
      </dgm:prSet>
      <dgm:spPr>
        <a:ln w="57150"/>
      </dgm:spPr>
      <dgm:t>
        <a:bodyPr/>
        <a:lstStyle/>
        <a:p>
          <a:pPr rtl="0"/>
          <a:r>
            <a:rPr lang="el-GR" smtClean="0"/>
            <a:t>Η τεχνολογία έχει αλλάξει τον τρόπο προβολής της είδησης. </a:t>
          </a:r>
          <a:endParaRPr lang="el-GR"/>
        </a:p>
      </dgm:t>
    </dgm:pt>
    <dgm:pt modelId="{6BEBA30E-94F8-4B8A-AE46-AD73B3EDD612}" type="parTrans" cxnId="{86C1BF15-6CDE-4EC2-A050-834927F1414F}">
      <dgm:prSet/>
      <dgm:spPr/>
      <dgm:t>
        <a:bodyPr/>
        <a:lstStyle/>
        <a:p>
          <a:endParaRPr lang="el-GR"/>
        </a:p>
      </dgm:t>
    </dgm:pt>
    <dgm:pt modelId="{B80847CE-4EBE-46A3-9C13-C51DEAE8B1C5}" type="sibTrans" cxnId="{86C1BF15-6CDE-4EC2-A050-834927F1414F}">
      <dgm:prSet/>
      <dgm:spPr/>
      <dgm:t>
        <a:bodyPr/>
        <a:lstStyle/>
        <a:p>
          <a:endParaRPr lang="el-GR"/>
        </a:p>
      </dgm:t>
    </dgm:pt>
    <dgm:pt modelId="{CDAA996A-7F9F-4A6B-9F7B-CC34BE2A1051}">
      <dgm:prSet>
        <dgm:style>
          <a:lnRef idx="2">
            <a:schemeClr val="accent4">
              <a:shade val="50000"/>
            </a:schemeClr>
          </a:lnRef>
          <a:fillRef idx="1">
            <a:schemeClr val="accent4"/>
          </a:fillRef>
          <a:effectRef idx="0">
            <a:schemeClr val="accent4"/>
          </a:effectRef>
          <a:fontRef idx="minor">
            <a:schemeClr val="lt1"/>
          </a:fontRef>
        </dgm:style>
      </dgm:prSet>
      <dgm:spPr>
        <a:ln w="76200"/>
      </dgm:spPr>
      <dgm:t>
        <a:bodyPr/>
        <a:lstStyle/>
        <a:p>
          <a:pPr rtl="0"/>
          <a:r>
            <a:rPr lang="el-GR" dirty="0" err="1" smtClean="0"/>
            <a:t>Οχι</a:t>
          </a:r>
          <a:r>
            <a:rPr lang="el-GR" dirty="0" smtClean="0"/>
            <a:t> όμως και την ουσία της είδησης. Ο ρόλος του δημοσιογράφου παραμένει ίδιος. Να ενημερώσει το κοινό.</a:t>
          </a:r>
          <a:endParaRPr lang="el-GR" dirty="0"/>
        </a:p>
      </dgm:t>
    </dgm:pt>
    <dgm:pt modelId="{13D7ADAD-06AF-4E8D-A422-D7ABEE7D0704}" type="parTrans" cxnId="{755FDD9D-35FA-4837-8DCE-7933AF0F1A08}">
      <dgm:prSet/>
      <dgm:spPr/>
      <dgm:t>
        <a:bodyPr/>
        <a:lstStyle/>
        <a:p>
          <a:endParaRPr lang="el-GR"/>
        </a:p>
      </dgm:t>
    </dgm:pt>
    <dgm:pt modelId="{C0A7907B-5367-4546-BC65-83FBE41BA6DB}" type="sibTrans" cxnId="{755FDD9D-35FA-4837-8DCE-7933AF0F1A08}">
      <dgm:prSet/>
      <dgm:spPr/>
      <dgm:t>
        <a:bodyPr/>
        <a:lstStyle/>
        <a:p>
          <a:endParaRPr lang="el-GR"/>
        </a:p>
      </dgm:t>
    </dgm:pt>
    <dgm:pt modelId="{22B8AA55-D28D-4190-BD83-5C565E6114E5}">
      <dgm:prSet>
        <dgm:style>
          <a:lnRef idx="1">
            <a:schemeClr val="accent3"/>
          </a:lnRef>
          <a:fillRef idx="2">
            <a:schemeClr val="accent3"/>
          </a:fillRef>
          <a:effectRef idx="1">
            <a:schemeClr val="accent3"/>
          </a:effectRef>
          <a:fontRef idx="minor">
            <a:schemeClr val="dk1"/>
          </a:fontRef>
        </dgm:style>
      </dgm:prSet>
      <dgm:spPr>
        <a:ln w="76200">
          <a:solidFill>
            <a:srgbClr val="00B050"/>
          </a:solidFill>
        </a:ln>
      </dgm:spPr>
      <dgm:t>
        <a:bodyPr/>
        <a:lstStyle/>
        <a:p>
          <a:pPr rtl="0"/>
          <a:r>
            <a:rPr lang="el-GR" dirty="0" smtClean="0"/>
            <a:t>Οι νέες τεχνολογίες πρόσθεσαν ταχύτητα στην είδηση, έφεραν στο προσκήνιο την εικόνα.</a:t>
          </a:r>
          <a:endParaRPr lang="el-GR" dirty="0"/>
        </a:p>
      </dgm:t>
    </dgm:pt>
    <dgm:pt modelId="{39017CA7-61BD-42F0-9BCC-9DB9960249E4}" type="parTrans" cxnId="{9E0386E0-4561-467A-8E26-118C0F833D69}">
      <dgm:prSet/>
      <dgm:spPr/>
      <dgm:t>
        <a:bodyPr/>
        <a:lstStyle/>
        <a:p>
          <a:endParaRPr lang="el-GR"/>
        </a:p>
      </dgm:t>
    </dgm:pt>
    <dgm:pt modelId="{D7667E6A-234D-4EE2-8C99-E6064860664A}" type="sibTrans" cxnId="{9E0386E0-4561-467A-8E26-118C0F833D69}">
      <dgm:prSet/>
      <dgm:spPr/>
      <dgm:t>
        <a:bodyPr/>
        <a:lstStyle/>
        <a:p>
          <a:endParaRPr lang="el-GR"/>
        </a:p>
      </dgm:t>
    </dgm:pt>
    <dgm:pt modelId="{F1485845-AF4A-4C55-9967-C5A7CBCB9BDB}">
      <dgm:prSet>
        <dgm:style>
          <a:lnRef idx="1">
            <a:schemeClr val="accent6"/>
          </a:lnRef>
          <a:fillRef idx="3">
            <a:schemeClr val="accent6"/>
          </a:fillRef>
          <a:effectRef idx="2">
            <a:schemeClr val="accent6"/>
          </a:effectRef>
          <a:fontRef idx="minor">
            <a:schemeClr val="lt1"/>
          </a:fontRef>
        </dgm:style>
      </dgm:prSet>
      <dgm:spPr>
        <a:ln>
          <a:solidFill>
            <a:srgbClr val="00B0F0"/>
          </a:solidFill>
        </a:ln>
      </dgm:spPr>
      <dgm:t>
        <a:bodyPr/>
        <a:lstStyle/>
        <a:p>
          <a:pPr rtl="0"/>
          <a:r>
            <a:rPr lang="el-GR" dirty="0" smtClean="0"/>
            <a:t>Η εφημερίδα έχει μια και μοναδική αδυναμία έναντι των ηλεκτρονικών μέσων. Τυπώνεται μόνο μια φορά το 24ωρο. Εν ολίγοις έχει χάσει το παιχνίδι της επικαιρότητας.</a:t>
          </a:r>
          <a:endParaRPr lang="el-GR" dirty="0"/>
        </a:p>
      </dgm:t>
    </dgm:pt>
    <dgm:pt modelId="{7107C7F9-761A-4CA9-8DC6-AB194D0FEFB1}" type="parTrans" cxnId="{3DB8CA14-B105-4679-AEED-2BBB62023256}">
      <dgm:prSet/>
      <dgm:spPr/>
      <dgm:t>
        <a:bodyPr/>
        <a:lstStyle/>
        <a:p>
          <a:endParaRPr lang="el-GR"/>
        </a:p>
      </dgm:t>
    </dgm:pt>
    <dgm:pt modelId="{29C3B985-5BFF-479D-BEFC-7BFFB0448757}" type="sibTrans" cxnId="{3DB8CA14-B105-4679-AEED-2BBB62023256}">
      <dgm:prSet/>
      <dgm:spPr/>
      <dgm:t>
        <a:bodyPr/>
        <a:lstStyle/>
        <a:p>
          <a:endParaRPr lang="el-GR"/>
        </a:p>
      </dgm:t>
    </dgm:pt>
    <dgm:pt modelId="{E3C2A060-45F4-4BBC-A1B3-3C8B68DD3F8E}">
      <dgm:prSet>
        <dgm:style>
          <a:lnRef idx="1">
            <a:schemeClr val="dk1"/>
          </a:lnRef>
          <a:fillRef idx="2">
            <a:schemeClr val="dk1"/>
          </a:fillRef>
          <a:effectRef idx="1">
            <a:schemeClr val="dk1"/>
          </a:effectRef>
          <a:fontRef idx="minor">
            <a:schemeClr val="dk1"/>
          </a:fontRef>
        </dgm:style>
      </dgm:prSet>
      <dgm:spPr>
        <a:solidFill>
          <a:srgbClr val="FFC000"/>
        </a:solidFill>
      </dgm:spPr>
      <dgm:t>
        <a:bodyPr/>
        <a:lstStyle/>
        <a:p>
          <a:pPr rtl="0"/>
          <a:r>
            <a:rPr lang="el-GR" dirty="0" smtClean="0"/>
            <a:t>Η εφημερίδα σε βοηθάει να κατανοήσεις την είδηση, την αξία και τη σημασία της. Για να μάθει κάποιος τι γίνεται στον κόσμο χρειάζεται δευτερόλεπτα. Για να κατανοήσει τι γίνεται στον κόσμο χρειάζεται χρόνο. Ο χρόνος δουλεύει υπέρ της εφημερίδας. </a:t>
          </a:r>
          <a:endParaRPr lang="el-GR" dirty="0"/>
        </a:p>
      </dgm:t>
    </dgm:pt>
    <dgm:pt modelId="{6B1F04BD-4E95-4742-A4A7-BC2392AC3F1B}" type="parTrans" cxnId="{DD6BC98D-77E9-47B9-8113-B41D9831F4BB}">
      <dgm:prSet/>
      <dgm:spPr/>
      <dgm:t>
        <a:bodyPr/>
        <a:lstStyle/>
        <a:p>
          <a:endParaRPr lang="el-GR"/>
        </a:p>
      </dgm:t>
    </dgm:pt>
    <dgm:pt modelId="{5DA18129-40BB-4F62-8E3A-7C5A7C14AEFC}" type="sibTrans" cxnId="{DD6BC98D-77E9-47B9-8113-B41D9831F4BB}">
      <dgm:prSet/>
      <dgm:spPr/>
      <dgm:t>
        <a:bodyPr/>
        <a:lstStyle/>
        <a:p>
          <a:endParaRPr lang="el-GR"/>
        </a:p>
      </dgm:t>
    </dgm:pt>
    <dgm:pt modelId="{B0775781-C14B-4B4B-B309-A6C80F5DCE79}">
      <dgm:prSet>
        <dgm:style>
          <a:lnRef idx="0">
            <a:schemeClr val="accent3"/>
          </a:lnRef>
          <a:fillRef idx="3">
            <a:schemeClr val="accent3"/>
          </a:fillRef>
          <a:effectRef idx="3">
            <a:schemeClr val="accent3"/>
          </a:effectRef>
          <a:fontRef idx="minor">
            <a:schemeClr val="lt1"/>
          </a:fontRef>
        </dgm:style>
      </dgm:prSet>
      <dgm:spPr/>
      <dgm:t>
        <a:bodyPr/>
        <a:lstStyle/>
        <a:p>
          <a:pPr rtl="0"/>
          <a:r>
            <a:rPr lang="el-GR" dirty="0" smtClean="0"/>
            <a:t>Το διαδίκτυο και η τηλεόραση δείχνει το γεγονός. Απαντάει στα ερωτήματα, τι , πότε ποιός. </a:t>
          </a:r>
          <a:endParaRPr lang="el-GR" dirty="0"/>
        </a:p>
      </dgm:t>
    </dgm:pt>
    <dgm:pt modelId="{84E44063-B780-4FBF-9F52-B79354766CB4}" type="parTrans" cxnId="{065D092F-9C05-43B3-80C8-C9648C91C1A5}">
      <dgm:prSet/>
      <dgm:spPr/>
      <dgm:t>
        <a:bodyPr/>
        <a:lstStyle/>
        <a:p>
          <a:endParaRPr lang="el-GR"/>
        </a:p>
      </dgm:t>
    </dgm:pt>
    <dgm:pt modelId="{A9B834A6-A771-4997-B761-F268CB417924}" type="sibTrans" cxnId="{065D092F-9C05-43B3-80C8-C9648C91C1A5}">
      <dgm:prSet/>
      <dgm:spPr/>
      <dgm:t>
        <a:bodyPr/>
        <a:lstStyle/>
        <a:p>
          <a:endParaRPr lang="el-GR"/>
        </a:p>
      </dgm:t>
    </dgm:pt>
    <dgm:pt modelId="{06F8D8F7-3930-467F-810E-5F02807A17F2}" type="pres">
      <dgm:prSet presAssocID="{6BE1D179-8AE3-48F4-B89E-7B34425B47E3}" presName="linear" presStyleCnt="0">
        <dgm:presLayoutVars>
          <dgm:animLvl val="lvl"/>
          <dgm:resizeHandles val="exact"/>
        </dgm:presLayoutVars>
      </dgm:prSet>
      <dgm:spPr/>
      <dgm:t>
        <a:bodyPr/>
        <a:lstStyle/>
        <a:p>
          <a:endParaRPr lang="el-GR"/>
        </a:p>
      </dgm:t>
    </dgm:pt>
    <dgm:pt modelId="{D2BB7F42-825C-49F5-AFF2-4574BFE757CC}" type="pres">
      <dgm:prSet presAssocID="{D20C8144-024B-451A-AD4B-5191A4D5B4C5}" presName="parentText" presStyleLbl="node1" presStyleIdx="0" presStyleCnt="6">
        <dgm:presLayoutVars>
          <dgm:chMax val="0"/>
          <dgm:bulletEnabled val="1"/>
        </dgm:presLayoutVars>
      </dgm:prSet>
      <dgm:spPr/>
      <dgm:t>
        <a:bodyPr/>
        <a:lstStyle/>
        <a:p>
          <a:endParaRPr lang="el-GR"/>
        </a:p>
      </dgm:t>
    </dgm:pt>
    <dgm:pt modelId="{5572EA3F-DF6A-4F81-B141-2DF531947797}" type="pres">
      <dgm:prSet presAssocID="{B80847CE-4EBE-46A3-9C13-C51DEAE8B1C5}" presName="spacer" presStyleCnt="0"/>
      <dgm:spPr/>
    </dgm:pt>
    <dgm:pt modelId="{99598E00-4631-4560-88D5-E8E743C7A5C9}" type="pres">
      <dgm:prSet presAssocID="{CDAA996A-7F9F-4A6B-9F7B-CC34BE2A1051}" presName="parentText" presStyleLbl="node1" presStyleIdx="1" presStyleCnt="6">
        <dgm:presLayoutVars>
          <dgm:chMax val="0"/>
          <dgm:bulletEnabled val="1"/>
        </dgm:presLayoutVars>
      </dgm:prSet>
      <dgm:spPr/>
      <dgm:t>
        <a:bodyPr/>
        <a:lstStyle/>
        <a:p>
          <a:endParaRPr lang="el-GR"/>
        </a:p>
      </dgm:t>
    </dgm:pt>
    <dgm:pt modelId="{C67EE375-6408-4CAE-A290-7D9C2A3F969E}" type="pres">
      <dgm:prSet presAssocID="{C0A7907B-5367-4546-BC65-83FBE41BA6DB}" presName="spacer" presStyleCnt="0"/>
      <dgm:spPr/>
    </dgm:pt>
    <dgm:pt modelId="{C7D29BEF-25EA-45AA-940D-9965302E9111}" type="pres">
      <dgm:prSet presAssocID="{22B8AA55-D28D-4190-BD83-5C565E6114E5}" presName="parentText" presStyleLbl="node1" presStyleIdx="2" presStyleCnt="6">
        <dgm:presLayoutVars>
          <dgm:chMax val="0"/>
          <dgm:bulletEnabled val="1"/>
        </dgm:presLayoutVars>
      </dgm:prSet>
      <dgm:spPr/>
      <dgm:t>
        <a:bodyPr/>
        <a:lstStyle/>
        <a:p>
          <a:endParaRPr lang="el-GR"/>
        </a:p>
      </dgm:t>
    </dgm:pt>
    <dgm:pt modelId="{0E812AC9-7A72-4567-B462-4C3EFCBE17E4}" type="pres">
      <dgm:prSet presAssocID="{D7667E6A-234D-4EE2-8C99-E6064860664A}" presName="spacer" presStyleCnt="0"/>
      <dgm:spPr/>
    </dgm:pt>
    <dgm:pt modelId="{C7ABC4EB-7DCF-4E1D-8CD2-84ECFFEC5DE1}" type="pres">
      <dgm:prSet presAssocID="{F1485845-AF4A-4C55-9967-C5A7CBCB9BDB}" presName="parentText" presStyleLbl="node1" presStyleIdx="3" presStyleCnt="6">
        <dgm:presLayoutVars>
          <dgm:chMax val="0"/>
          <dgm:bulletEnabled val="1"/>
        </dgm:presLayoutVars>
      </dgm:prSet>
      <dgm:spPr/>
      <dgm:t>
        <a:bodyPr/>
        <a:lstStyle/>
        <a:p>
          <a:endParaRPr lang="el-GR"/>
        </a:p>
      </dgm:t>
    </dgm:pt>
    <dgm:pt modelId="{CC1F4655-D870-48F4-BAAB-0697B49B7C5B}" type="pres">
      <dgm:prSet presAssocID="{29C3B985-5BFF-479D-BEFC-7BFFB0448757}" presName="spacer" presStyleCnt="0"/>
      <dgm:spPr/>
    </dgm:pt>
    <dgm:pt modelId="{F964E8C2-0641-417A-8C59-94EA57343B53}" type="pres">
      <dgm:prSet presAssocID="{E3C2A060-45F4-4BBC-A1B3-3C8B68DD3F8E}" presName="parentText" presStyleLbl="node1" presStyleIdx="4" presStyleCnt="6">
        <dgm:presLayoutVars>
          <dgm:chMax val="0"/>
          <dgm:bulletEnabled val="1"/>
        </dgm:presLayoutVars>
      </dgm:prSet>
      <dgm:spPr/>
      <dgm:t>
        <a:bodyPr/>
        <a:lstStyle/>
        <a:p>
          <a:endParaRPr lang="el-GR"/>
        </a:p>
      </dgm:t>
    </dgm:pt>
    <dgm:pt modelId="{C38CFDEF-FDFE-4284-8095-D1167DB45B44}" type="pres">
      <dgm:prSet presAssocID="{5DA18129-40BB-4F62-8E3A-7C5A7C14AEFC}" presName="spacer" presStyleCnt="0"/>
      <dgm:spPr/>
    </dgm:pt>
    <dgm:pt modelId="{56E6FF18-0A3C-48F8-AE9B-1C4877617177}" type="pres">
      <dgm:prSet presAssocID="{B0775781-C14B-4B4B-B309-A6C80F5DCE79}" presName="parentText" presStyleLbl="node1" presStyleIdx="5" presStyleCnt="6">
        <dgm:presLayoutVars>
          <dgm:chMax val="0"/>
          <dgm:bulletEnabled val="1"/>
        </dgm:presLayoutVars>
      </dgm:prSet>
      <dgm:spPr/>
      <dgm:t>
        <a:bodyPr/>
        <a:lstStyle/>
        <a:p>
          <a:endParaRPr lang="el-GR"/>
        </a:p>
      </dgm:t>
    </dgm:pt>
  </dgm:ptLst>
  <dgm:cxnLst>
    <dgm:cxn modelId="{065D092F-9C05-43B3-80C8-C9648C91C1A5}" srcId="{6BE1D179-8AE3-48F4-B89E-7B34425B47E3}" destId="{B0775781-C14B-4B4B-B309-A6C80F5DCE79}" srcOrd="5" destOrd="0" parTransId="{84E44063-B780-4FBF-9F52-B79354766CB4}" sibTransId="{A9B834A6-A771-4997-B761-F268CB417924}"/>
    <dgm:cxn modelId="{FE1E24BE-4857-4105-A921-90DEF5C32595}" type="presOf" srcId="{22B8AA55-D28D-4190-BD83-5C565E6114E5}" destId="{C7D29BEF-25EA-45AA-940D-9965302E9111}" srcOrd="0" destOrd="0" presId="urn:microsoft.com/office/officeart/2005/8/layout/vList2"/>
    <dgm:cxn modelId="{D4AB1DB4-A98E-4D8B-BAFE-4152A3ED717C}" type="presOf" srcId="{CDAA996A-7F9F-4A6B-9F7B-CC34BE2A1051}" destId="{99598E00-4631-4560-88D5-E8E743C7A5C9}" srcOrd="0" destOrd="0" presId="urn:microsoft.com/office/officeart/2005/8/layout/vList2"/>
    <dgm:cxn modelId="{63ADAA1B-78E9-4C21-81BA-31DDC4053BE5}" type="presOf" srcId="{6BE1D179-8AE3-48F4-B89E-7B34425B47E3}" destId="{06F8D8F7-3930-467F-810E-5F02807A17F2}" srcOrd="0" destOrd="0" presId="urn:microsoft.com/office/officeart/2005/8/layout/vList2"/>
    <dgm:cxn modelId="{755FDD9D-35FA-4837-8DCE-7933AF0F1A08}" srcId="{6BE1D179-8AE3-48F4-B89E-7B34425B47E3}" destId="{CDAA996A-7F9F-4A6B-9F7B-CC34BE2A1051}" srcOrd="1" destOrd="0" parTransId="{13D7ADAD-06AF-4E8D-A422-D7ABEE7D0704}" sibTransId="{C0A7907B-5367-4546-BC65-83FBE41BA6DB}"/>
    <dgm:cxn modelId="{2B0AD2BA-0721-4936-A2A4-79F38340508B}" type="presOf" srcId="{B0775781-C14B-4B4B-B309-A6C80F5DCE79}" destId="{56E6FF18-0A3C-48F8-AE9B-1C4877617177}" srcOrd="0" destOrd="0" presId="urn:microsoft.com/office/officeart/2005/8/layout/vList2"/>
    <dgm:cxn modelId="{00ADC36E-47D5-479B-B997-8F68F105A1A7}" type="presOf" srcId="{E3C2A060-45F4-4BBC-A1B3-3C8B68DD3F8E}" destId="{F964E8C2-0641-417A-8C59-94EA57343B53}" srcOrd="0" destOrd="0" presId="urn:microsoft.com/office/officeart/2005/8/layout/vList2"/>
    <dgm:cxn modelId="{86C1BF15-6CDE-4EC2-A050-834927F1414F}" srcId="{6BE1D179-8AE3-48F4-B89E-7B34425B47E3}" destId="{D20C8144-024B-451A-AD4B-5191A4D5B4C5}" srcOrd="0" destOrd="0" parTransId="{6BEBA30E-94F8-4B8A-AE46-AD73B3EDD612}" sibTransId="{B80847CE-4EBE-46A3-9C13-C51DEAE8B1C5}"/>
    <dgm:cxn modelId="{DD6BC98D-77E9-47B9-8113-B41D9831F4BB}" srcId="{6BE1D179-8AE3-48F4-B89E-7B34425B47E3}" destId="{E3C2A060-45F4-4BBC-A1B3-3C8B68DD3F8E}" srcOrd="4" destOrd="0" parTransId="{6B1F04BD-4E95-4742-A4A7-BC2392AC3F1B}" sibTransId="{5DA18129-40BB-4F62-8E3A-7C5A7C14AEFC}"/>
    <dgm:cxn modelId="{D271DEC9-4BA6-4E28-BC41-66453FD84EF2}" type="presOf" srcId="{F1485845-AF4A-4C55-9967-C5A7CBCB9BDB}" destId="{C7ABC4EB-7DCF-4E1D-8CD2-84ECFFEC5DE1}" srcOrd="0" destOrd="0" presId="urn:microsoft.com/office/officeart/2005/8/layout/vList2"/>
    <dgm:cxn modelId="{3DB8CA14-B105-4679-AEED-2BBB62023256}" srcId="{6BE1D179-8AE3-48F4-B89E-7B34425B47E3}" destId="{F1485845-AF4A-4C55-9967-C5A7CBCB9BDB}" srcOrd="3" destOrd="0" parTransId="{7107C7F9-761A-4CA9-8DC6-AB194D0FEFB1}" sibTransId="{29C3B985-5BFF-479D-BEFC-7BFFB0448757}"/>
    <dgm:cxn modelId="{9E0386E0-4561-467A-8E26-118C0F833D69}" srcId="{6BE1D179-8AE3-48F4-B89E-7B34425B47E3}" destId="{22B8AA55-D28D-4190-BD83-5C565E6114E5}" srcOrd="2" destOrd="0" parTransId="{39017CA7-61BD-42F0-9BCC-9DB9960249E4}" sibTransId="{D7667E6A-234D-4EE2-8C99-E6064860664A}"/>
    <dgm:cxn modelId="{C1CD19D5-FFD4-4F0F-B32F-1DCA3DE7CE99}" type="presOf" srcId="{D20C8144-024B-451A-AD4B-5191A4D5B4C5}" destId="{D2BB7F42-825C-49F5-AFF2-4574BFE757CC}" srcOrd="0" destOrd="0" presId="urn:microsoft.com/office/officeart/2005/8/layout/vList2"/>
    <dgm:cxn modelId="{91AE0C50-83F1-4407-9D9C-14F2B0276C2A}" type="presParOf" srcId="{06F8D8F7-3930-467F-810E-5F02807A17F2}" destId="{D2BB7F42-825C-49F5-AFF2-4574BFE757CC}" srcOrd="0" destOrd="0" presId="urn:microsoft.com/office/officeart/2005/8/layout/vList2"/>
    <dgm:cxn modelId="{777997F4-764F-423A-92C6-E4F1FDB39F61}" type="presParOf" srcId="{06F8D8F7-3930-467F-810E-5F02807A17F2}" destId="{5572EA3F-DF6A-4F81-B141-2DF531947797}" srcOrd="1" destOrd="0" presId="urn:microsoft.com/office/officeart/2005/8/layout/vList2"/>
    <dgm:cxn modelId="{064AB0A9-897F-43F9-B7FE-E78EB2B8E8EF}" type="presParOf" srcId="{06F8D8F7-3930-467F-810E-5F02807A17F2}" destId="{99598E00-4631-4560-88D5-E8E743C7A5C9}" srcOrd="2" destOrd="0" presId="urn:microsoft.com/office/officeart/2005/8/layout/vList2"/>
    <dgm:cxn modelId="{66859055-5FAE-40D2-88E2-E13DDBFD9E2F}" type="presParOf" srcId="{06F8D8F7-3930-467F-810E-5F02807A17F2}" destId="{C67EE375-6408-4CAE-A290-7D9C2A3F969E}" srcOrd="3" destOrd="0" presId="urn:microsoft.com/office/officeart/2005/8/layout/vList2"/>
    <dgm:cxn modelId="{B9D69FDF-42FD-4DC7-BDB0-4376DE835853}" type="presParOf" srcId="{06F8D8F7-3930-467F-810E-5F02807A17F2}" destId="{C7D29BEF-25EA-45AA-940D-9965302E9111}" srcOrd="4" destOrd="0" presId="urn:microsoft.com/office/officeart/2005/8/layout/vList2"/>
    <dgm:cxn modelId="{91A1A8E0-4788-4CB9-9C63-4D463D001168}" type="presParOf" srcId="{06F8D8F7-3930-467F-810E-5F02807A17F2}" destId="{0E812AC9-7A72-4567-B462-4C3EFCBE17E4}" srcOrd="5" destOrd="0" presId="urn:microsoft.com/office/officeart/2005/8/layout/vList2"/>
    <dgm:cxn modelId="{2B5807C5-5E5D-4340-B1AC-8D5FEA0B168C}" type="presParOf" srcId="{06F8D8F7-3930-467F-810E-5F02807A17F2}" destId="{C7ABC4EB-7DCF-4E1D-8CD2-84ECFFEC5DE1}" srcOrd="6" destOrd="0" presId="urn:microsoft.com/office/officeart/2005/8/layout/vList2"/>
    <dgm:cxn modelId="{987EBF70-C579-4F00-83A7-4C1C286E7D42}" type="presParOf" srcId="{06F8D8F7-3930-467F-810E-5F02807A17F2}" destId="{CC1F4655-D870-48F4-BAAB-0697B49B7C5B}" srcOrd="7" destOrd="0" presId="urn:microsoft.com/office/officeart/2005/8/layout/vList2"/>
    <dgm:cxn modelId="{F8567E04-8C45-4A68-ABB6-FBE48F78D638}" type="presParOf" srcId="{06F8D8F7-3930-467F-810E-5F02807A17F2}" destId="{F964E8C2-0641-417A-8C59-94EA57343B53}" srcOrd="8" destOrd="0" presId="urn:microsoft.com/office/officeart/2005/8/layout/vList2"/>
    <dgm:cxn modelId="{D7B2904D-CA2C-4B6A-A79C-65E8A80FE0B1}" type="presParOf" srcId="{06F8D8F7-3930-467F-810E-5F02807A17F2}" destId="{C38CFDEF-FDFE-4284-8095-D1167DB45B44}" srcOrd="9" destOrd="0" presId="urn:microsoft.com/office/officeart/2005/8/layout/vList2"/>
    <dgm:cxn modelId="{CCC39432-8489-47E4-80F6-0B6F0F6E3C41}" type="presParOf" srcId="{06F8D8F7-3930-467F-810E-5F02807A17F2}" destId="{56E6FF18-0A3C-48F8-AE9B-1C487761717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D9B4F9-2340-4AB3-A326-D328E28D818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l-GR"/>
        </a:p>
      </dgm:t>
    </dgm:pt>
    <dgm:pt modelId="{19F9A42D-6DA5-4421-95D7-23CD7A3F583E}">
      <dgm:prSet/>
      <dgm:spPr>
        <a:solidFill>
          <a:srgbClr val="C00000"/>
        </a:solidFill>
        <a:ln w="76200"/>
      </dgm:spPr>
      <dgm:t>
        <a:bodyPr/>
        <a:lstStyle/>
        <a:p>
          <a:pPr rtl="0"/>
          <a:r>
            <a:rPr lang="el-GR" dirty="0" smtClean="0"/>
            <a:t>Η εφημερίδα αντίθετα συμπληρώνει το </a:t>
          </a:r>
          <a:r>
            <a:rPr lang="el-GR" dirty="0" err="1" smtClean="0"/>
            <a:t>πεντάπτυχο</a:t>
          </a:r>
          <a:r>
            <a:rPr lang="el-GR" dirty="0" smtClean="0"/>
            <a:t> απαντώντας στο πως και γιατί. Το τιράζ των εφημερίδων μειώνεται, οι θέσεις εργασίας λιγοστεύουν, αλλά τα έξοδα για την ενημέρωση μεγαλώνουν. Κάθε οικογένεια πληρώνει πλέον εκατοντάδες ευρώ για την ενημέρωση όταν κάποτε αρκούσε μια εφημερίδα για κάθε σπίτι. </a:t>
          </a:r>
          <a:endParaRPr lang="el-GR" dirty="0"/>
        </a:p>
      </dgm:t>
    </dgm:pt>
    <dgm:pt modelId="{1422D445-7511-4506-904A-21276DAF5E7C}" type="parTrans" cxnId="{3A963F66-74CB-46CA-B64F-6577CB7BD9FD}">
      <dgm:prSet/>
      <dgm:spPr/>
      <dgm:t>
        <a:bodyPr/>
        <a:lstStyle/>
        <a:p>
          <a:endParaRPr lang="el-GR"/>
        </a:p>
      </dgm:t>
    </dgm:pt>
    <dgm:pt modelId="{CD07D88C-1C6C-4E9B-96A7-6390093B3F57}" type="sibTrans" cxnId="{3A963F66-74CB-46CA-B64F-6577CB7BD9FD}">
      <dgm:prSet/>
      <dgm:spPr/>
      <dgm:t>
        <a:bodyPr/>
        <a:lstStyle/>
        <a:p>
          <a:endParaRPr lang="el-GR"/>
        </a:p>
      </dgm:t>
    </dgm:pt>
    <dgm:pt modelId="{2118FB90-4DA1-4282-9559-478667A2E602}">
      <dgm:prSet/>
      <dgm:spPr>
        <a:solidFill>
          <a:srgbClr val="0070C0"/>
        </a:solidFill>
        <a:ln w="76200"/>
      </dgm:spPr>
      <dgm:t>
        <a:bodyPr/>
        <a:lstStyle/>
        <a:p>
          <a:pPr rtl="0"/>
          <a:r>
            <a:rPr lang="el-GR" dirty="0" smtClean="0"/>
            <a:t>Μετά την "επίθεση" των ηλεκτρονικών ΜΜΕ , τελευταία αυξάνεται  ο αριθμός των ανθρώπων που αναζητούν την ποιότητα στην ενημέρωση. Σήμερα ενδιαφέρει πρωτίστως το οικονομικό έγκλημα. Το ποινικό έγκλημα είναι στατιστική και ενδιαφέρει μόνο αν εμπλέκεται σε αυτό κάποιος επώνυμος. </a:t>
          </a:r>
          <a:endParaRPr lang="el-GR" dirty="0"/>
        </a:p>
      </dgm:t>
    </dgm:pt>
    <dgm:pt modelId="{EE0BF8C9-81FC-4131-9460-5D5072A2F76D}" type="parTrans" cxnId="{EAD44C1F-90C9-4346-8C1D-86B3B7CDAC3A}">
      <dgm:prSet/>
      <dgm:spPr/>
      <dgm:t>
        <a:bodyPr/>
        <a:lstStyle/>
        <a:p>
          <a:endParaRPr lang="el-GR"/>
        </a:p>
      </dgm:t>
    </dgm:pt>
    <dgm:pt modelId="{4065B141-0BF0-4CCD-9772-48308BC90CE4}" type="sibTrans" cxnId="{EAD44C1F-90C9-4346-8C1D-86B3B7CDAC3A}">
      <dgm:prSet/>
      <dgm:spPr/>
      <dgm:t>
        <a:bodyPr/>
        <a:lstStyle/>
        <a:p>
          <a:endParaRPr lang="el-GR"/>
        </a:p>
      </dgm:t>
    </dgm:pt>
    <dgm:pt modelId="{F947A283-FF8C-40A5-879F-231C27403F6D}">
      <dgm:prSet/>
      <dgm:spPr>
        <a:solidFill>
          <a:schemeClr val="accent5">
            <a:lumMod val="75000"/>
          </a:schemeClr>
        </a:solidFill>
        <a:ln w="76200"/>
      </dgm:spPr>
      <dgm:t>
        <a:bodyPr/>
        <a:lstStyle/>
        <a:p>
          <a:pPr rtl="0"/>
          <a:r>
            <a:rPr lang="el-GR" dirty="0" smtClean="0"/>
            <a:t>Η δημοσιογραφία είναι τέχνη.  Η τέχνη της συζήτησης, η τέχνη της πληροφόρησης, η τέχνη της ανάδειξης πραγμάτων που κρύβονται πίσω από την εικόνα. Στις ΗΠΑ το 2000, 16000 δημοσιογράφοι έχασαν την δουλειά τους. </a:t>
          </a:r>
          <a:endParaRPr lang="el-GR" dirty="0"/>
        </a:p>
      </dgm:t>
    </dgm:pt>
    <dgm:pt modelId="{F94EECCB-79D9-44B1-B7EC-6BBC3514072B}" type="parTrans" cxnId="{697DF72B-1E3E-4168-A889-8F678F1D194A}">
      <dgm:prSet/>
      <dgm:spPr/>
      <dgm:t>
        <a:bodyPr/>
        <a:lstStyle/>
        <a:p>
          <a:endParaRPr lang="el-GR"/>
        </a:p>
      </dgm:t>
    </dgm:pt>
    <dgm:pt modelId="{F161DB4D-A37F-4B14-84D2-63FD22BD884E}" type="sibTrans" cxnId="{697DF72B-1E3E-4168-A889-8F678F1D194A}">
      <dgm:prSet/>
      <dgm:spPr/>
      <dgm:t>
        <a:bodyPr/>
        <a:lstStyle/>
        <a:p>
          <a:endParaRPr lang="el-GR"/>
        </a:p>
      </dgm:t>
    </dgm:pt>
    <dgm:pt modelId="{96D5A7B2-BE17-4563-A414-27C4DE7BADC5}" type="pres">
      <dgm:prSet presAssocID="{37D9B4F9-2340-4AB3-A326-D328E28D8188}" presName="Name0" presStyleCnt="0">
        <dgm:presLayoutVars>
          <dgm:chPref val="3"/>
          <dgm:dir/>
          <dgm:animLvl val="lvl"/>
          <dgm:resizeHandles/>
        </dgm:presLayoutVars>
      </dgm:prSet>
      <dgm:spPr/>
      <dgm:t>
        <a:bodyPr/>
        <a:lstStyle/>
        <a:p>
          <a:endParaRPr lang="el-GR"/>
        </a:p>
      </dgm:t>
    </dgm:pt>
    <dgm:pt modelId="{94FB6137-DC02-49E6-B707-5E9C500678AD}" type="pres">
      <dgm:prSet presAssocID="{19F9A42D-6DA5-4421-95D7-23CD7A3F583E}" presName="horFlow" presStyleCnt="0"/>
      <dgm:spPr/>
    </dgm:pt>
    <dgm:pt modelId="{F5D27EE0-684A-4B10-8F80-276B44666CF5}" type="pres">
      <dgm:prSet presAssocID="{19F9A42D-6DA5-4421-95D7-23CD7A3F583E}" presName="bigChev" presStyleLbl="node1" presStyleIdx="0" presStyleCnt="3" custScaleX="131204"/>
      <dgm:spPr/>
      <dgm:t>
        <a:bodyPr/>
        <a:lstStyle/>
        <a:p>
          <a:endParaRPr lang="el-GR"/>
        </a:p>
      </dgm:t>
    </dgm:pt>
    <dgm:pt modelId="{8C095763-7B41-4C71-8A5E-0206A63E1B17}" type="pres">
      <dgm:prSet presAssocID="{19F9A42D-6DA5-4421-95D7-23CD7A3F583E}" presName="vSp" presStyleCnt="0"/>
      <dgm:spPr/>
    </dgm:pt>
    <dgm:pt modelId="{C8A73780-4B84-49B2-8352-50AE4BBCBB5E}" type="pres">
      <dgm:prSet presAssocID="{2118FB90-4DA1-4282-9559-478667A2E602}" presName="horFlow" presStyleCnt="0"/>
      <dgm:spPr/>
    </dgm:pt>
    <dgm:pt modelId="{95024E0B-9149-48C7-BE7E-F830B91805F8}" type="pres">
      <dgm:prSet presAssocID="{2118FB90-4DA1-4282-9559-478667A2E602}" presName="bigChev" presStyleLbl="node1" presStyleIdx="1" presStyleCnt="3" custScaleX="151542"/>
      <dgm:spPr/>
      <dgm:t>
        <a:bodyPr/>
        <a:lstStyle/>
        <a:p>
          <a:endParaRPr lang="el-GR"/>
        </a:p>
      </dgm:t>
    </dgm:pt>
    <dgm:pt modelId="{5BD02B83-4F63-4AC1-AEFD-BD2E682E7449}" type="pres">
      <dgm:prSet presAssocID="{2118FB90-4DA1-4282-9559-478667A2E602}" presName="vSp" presStyleCnt="0"/>
      <dgm:spPr/>
    </dgm:pt>
    <dgm:pt modelId="{FF045034-994C-4766-8434-02F6DCE6293B}" type="pres">
      <dgm:prSet presAssocID="{F947A283-FF8C-40A5-879F-231C27403F6D}" presName="horFlow" presStyleCnt="0"/>
      <dgm:spPr/>
    </dgm:pt>
    <dgm:pt modelId="{67329D04-F1AF-458C-9712-708CBF5C0C72}" type="pres">
      <dgm:prSet presAssocID="{F947A283-FF8C-40A5-879F-231C27403F6D}" presName="bigChev" presStyleLbl="node1" presStyleIdx="2" presStyleCnt="3" custScaleX="175043"/>
      <dgm:spPr/>
      <dgm:t>
        <a:bodyPr/>
        <a:lstStyle/>
        <a:p>
          <a:endParaRPr lang="el-GR"/>
        </a:p>
      </dgm:t>
    </dgm:pt>
  </dgm:ptLst>
  <dgm:cxnLst>
    <dgm:cxn modelId="{4F29328F-E647-447E-9DCD-E5BC11FB2B72}" type="presOf" srcId="{37D9B4F9-2340-4AB3-A326-D328E28D8188}" destId="{96D5A7B2-BE17-4563-A414-27C4DE7BADC5}" srcOrd="0" destOrd="0" presId="urn:microsoft.com/office/officeart/2005/8/layout/lProcess3"/>
    <dgm:cxn modelId="{C04F44A5-74C6-4CDD-B6C8-E87965BD7788}" type="presOf" srcId="{F947A283-FF8C-40A5-879F-231C27403F6D}" destId="{67329D04-F1AF-458C-9712-708CBF5C0C72}" srcOrd="0" destOrd="0" presId="urn:microsoft.com/office/officeart/2005/8/layout/lProcess3"/>
    <dgm:cxn modelId="{EAD44C1F-90C9-4346-8C1D-86B3B7CDAC3A}" srcId="{37D9B4F9-2340-4AB3-A326-D328E28D8188}" destId="{2118FB90-4DA1-4282-9559-478667A2E602}" srcOrd="1" destOrd="0" parTransId="{EE0BF8C9-81FC-4131-9460-5D5072A2F76D}" sibTransId="{4065B141-0BF0-4CCD-9772-48308BC90CE4}"/>
    <dgm:cxn modelId="{697DF72B-1E3E-4168-A889-8F678F1D194A}" srcId="{37D9B4F9-2340-4AB3-A326-D328E28D8188}" destId="{F947A283-FF8C-40A5-879F-231C27403F6D}" srcOrd="2" destOrd="0" parTransId="{F94EECCB-79D9-44B1-B7EC-6BBC3514072B}" sibTransId="{F161DB4D-A37F-4B14-84D2-63FD22BD884E}"/>
    <dgm:cxn modelId="{3A963F66-74CB-46CA-B64F-6577CB7BD9FD}" srcId="{37D9B4F9-2340-4AB3-A326-D328E28D8188}" destId="{19F9A42D-6DA5-4421-95D7-23CD7A3F583E}" srcOrd="0" destOrd="0" parTransId="{1422D445-7511-4506-904A-21276DAF5E7C}" sibTransId="{CD07D88C-1C6C-4E9B-96A7-6390093B3F57}"/>
    <dgm:cxn modelId="{AA5AC8B3-2D71-4F3A-B2F9-61416ED9A774}" type="presOf" srcId="{2118FB90-4DA1-4282-9559-478667A2E602}" destId="{95024E0B-9149-48C7-BE7E-F830B91805F8}" srcOrd="0" destOrd="0" presId="urn:microsoft.com/office/officeart/2005/8/layout/lProcess3"/>
    <dgm:cxn modelId="{35B120CF-0170-4033-A563-4573C06C84B4}" type="presOf" srcId="{19F9A42D-6DA5-4421-95D7-23CD7A3F583E}" destId="{F5D27EE0-684A-4B10-8F80-276B44666CF5}" srcOrd="0" destOrd="0" presId="urn:microsoft.com/office/officeart/2005/8/layout/lProcess3"/>
    <dgm:cxn modelId="{D79C23C5-A91A-4A9B-96D8-7874EC022242}" type="presParOf" srcId="{96D5A7B2-BE17-4563-A414-27C4DE7BADC5}" destId="{94FB6137-DC02-49E6-B707-5E9C500678AD}" srcOrd="0" destOrd="0" presId="urn:microsoft.com/office/officeart/2005/8/layout/lProcess3"/>
    <dgm:cxn modelId="{98850A32-3701-45D3-8D6D-183C6828748D}" type="presParOf" srcId="{94FB6137-DC02-49E6-B707-5E9C500678AD}" destId="{F5D27EE0-684A-4B10-8F80-276B44666CF5}" srcOrd="0" destOrd="0" presId="urn:microsoft.com/office/officeart/2005/8/layout/lProcess3"/>
    <dgm:cxn modelId="{6CD4BAA1-8B12-440E-A50C-3AB20E9B665B}" type="presParOf" srcId="{96D5A7B2-BE17-4563-A414-27C4DE7BADC5}" destId="{8C095763-7B41-4C71-8A5E-0206A63E1B17}" srcOrd="1" destOrd="0" presId="urn:microsoft.com/office/officeart/2005/8/layout/lProcess3"/>
    <dgm:cxn modelId="{8A18B728-8466-4ADB-9DBA-BAA480DEFD6F}" type="presParOf" srcId="{96D5A7B2-BE17-4563-A414-27C4DE7BADC5}" destId="{C8A73780-4B84-49B2-8352-50AE4BBCBB5E}" srcOrd="2" destOrd="0" presId="urn:microsoft.com/office/officeart/2005/8/layout/lProcess3"/>
    <dgm:cxn modelId="{09F1FB30-50CA-43A7-932C-B2D2B0F91805}" type="presParOf" srcId="{C8A73780-4B84-49B2-8352-50AE4BBCBB5E}" destId="{95024E0B-9149-48C7-BE7E-F830B91805F8}" srcOrd="0" destOrd="0" presId="urn:microsoft.com/office/officeart/2005/8/layout/lProcess3"/>
    <dgm:cxn modelId="{E964B3AA-7C51-4521-B582-D6C46BC6BD28}" type="presParOf" srcId="{96D5A7B2-BE17-4563-A414-27C4DE7BADC5}" destId="{5BD02B83-4F63-4AC1-AEFD-BD2E682E7449}" srcOrd="3" destOrd="0" presId="urn:microsoft.com/office/officeart/2005/8/layout/lProcess3"/>
    <dgm:cxn modelId="{F1BAC6CD-1C21-4913-8F60-D8086327ADB8}" type="presParOf" srcId="{96D5A7B2-BE17-4563-A414-27C4DE7BADC5}" destId="{FF045034-994C-4766-8434-02F6DCE6293B}" srcOrd="4" destOrd="0" presId="urn:microsoft.com/office/officeart/2005/8/layout/lProcess3"/>
    <dgm:cxn modelId="{EC3CDE4E-4B35-4CCC-B5D3-020FBE4C2E01}" type="presParOf" srcId="{FF045034-994C-4766-8434-02F6DCE6293B}" destId="{67329D04-F1AF-458C-9712-708CBF5C0C7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256B9-98E2-4A7B-9758-115BB4A0FDFB}">
      <dsp:nvSpPr>
        <dsp:cNvPr id="0" name=""/>
        <dsp:cNvSpPr/>
      </dsp:nvSpPr>
      <dsp:spPr>
        <a:xfrm>
          <a:off x="0" y="1320476"/>
          <a:ext cx="8686800" cy="1482974"/>
        </a:xfrm>
        <a:prstGeom prst="roundRect">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l-GR" sz="6500" kern="1200" baseline="0" dirty="0" smtClean="0"/>
            <a:t>Η ΓΝΩΜΗ –ΠΡΟΤΑΣΕΙΣ  </a:t>
          </a:r>
          <a:endParaRPr lang="el-GR" sz="6500" kern="1200" baseline="0" dirty="0"/>
        </a:p>
      </dsp:txBody>
      <dsp:txXfrm>
        <a:off x="72393" y="1392869"/>
        <a:ext cx="8542014" cy="133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A048-7107-4872-BA6D-23AF6D9F4BDA}">
      <dsp:nvSpPr>
        <dsp:cNvPr id="0" name=""/>
        <dsp:cNvSpPr/>
      </dsp:nvSpPr>
      <dsp:spPr>
        <a:xfrm>
          <a:off x="0" y="94748"/>
          <a:ext cx="8784976" cy="6364800"/>
        </a:xfrm>
        <a:prstGeom prst="roundRect">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kern="1200" dirty="0" smtClean="0"/>
            <a:t>Στην Ελλάδα από το 2008 τα ηλεκτρονικά μέσα ενημέρωσης πολλαπλασιάστηκαν αλλά την ίδια ώρα η ανεργία στον κλάδο ολοένα και αυξάνεται. Τα ηλεκτρονικά ΜΜΕ δεν προσέλκυσαν επενδύσεις, οι διαφημιζόμενοι δεν τα αγκάλιασαν και οι μισθοί πείνας που προσφέρουν, αν προσφέρουν, επηρέασαν αρνητικά την ποιότητά τους. Ο αθλητικός γραπτός Τύπος, έφτασε σε ιστορικό αρνητικό ρεκόρ των τελευταίων 50 χρόνων με συνολικές ημερήσιες πωλήσεις 40-50000 φύλλα. Τα ηλεκτρονικά ΜΜΕ πολλαπλασιάστηκαν αλλά....</a:t>
          </a:r>
          <a:br>
            <a:rPr lang="el-GR" sz="2000" kern="1200" dirty="0" smtClean="0"/>
          </a:br>
          <a:r>
            <a:rPr lang="el-GR" sz="2000" kern="1200" dirty="0" smtClean="0"/>
            <a:t>*είναι κυρίως </a:t>
          </a:r>
          <a:r>
            <a:rPr lang="el-GR" sz="2000" kern="1200" dirty="0" err="1" smtClean="0"/>
            <a:t>οπαδικά</a:t>
          </a:r>
          <a:r>
            <a:rPr lang="el-GR" sz="2000" kern="1200" dirty="0" smtClean="0"/>
            <a:t/>
          </a:r>
          <a:br>
            <a:rPr lang="el-GR" sz="2000" kern="1200" dirty="0" smtClean="0"/>
          </a:br>
          <a:r>
            <a:rPr lang="el-GR" sz="2000" kern="1200" dirty="0" smtClean="0"/>
            <a:t>*απουσιάζει η αντικειμενικότητα</a:t>
          </a:r>
          <a:br>
            <a:rPr lang="el-GR" sz="2000" kern="1200" dirty="0" smtClean="0"/>
          </a:br>
          <a:r>
            <a:rPr lang="el-GR" sz="2000" kern="1200" dirty="0" smtClean="0"/>
            <a:t>*προβάλλουν ως επί το πλείστον το αρνητικό</a:t>
          </a:r>
          <a:br>
            <a:rPr lang="el-GR" sz="2000" kern="1200" dirty="0" smtClean="0"/>
          </a:br>
          <a:r>
            <a:rPr lang="el-GR" sz="2000" kern="1200" dirty="0" smtClean="0"/>
            <a:t>*αρέσκονται να χαϊδεύουν τα αυτιά των φανατικών</a:t>
          </a:r>
          <a:br>
            <a:rPr lang="el-GR" sz="2000" kern="1200" dirty="0" smtClean="0"/>
          </a:br>
          <a:r>
            <a:rPr lang="el-GR" sz="2000" kern="1200" dirty="0" smtClean="0"/>
            <a:t>*δύσκολα αναζητούν την ποιότητα στο ρεπορτάζ για την είδηση</a:t>
          </a:r>
          <a:br>
            <a:rPr lang="el-GR" sz="2000" kern="1200" dirty="0" smtClean="0"/>
          </a:br>
          <a:r>
            <a:rPr lang="el-GR" sz="2000" kern="1200" dirty="0" smtClean="0"/>
            <a:t>*γράφονται κυρίως με την καρδιά και πολλές φορές με το αίμα να βράζει</a:t>
          </a:r>
          <a:br>
            <a:rPr lang="el-GR" sz="2000" kern="1200" dirty="0" smtClean="0"/>
          </a:br>
          <a:r>
            <a:rPr lang="el-GR" sz="2000" kern="1200" dirty="0" smtClean="0"/>
            <a:t>Κάποτε οι θεωρητικοί του Τύπου έκαναν λόγο για ποιοτικές και ποσοτικές εφημερίδες. </a:t>
          </a:r>
          <a:br>
            <a:rPr lang="el-GR" sz="2000" kern="1200" dirty="0" smtClean="0"/>
          </a:br>
          <a:r>
            <a:rPr lang="el-GR" sz="2000" kern="1200" dirty="0" smtClean="0"/>
            <a:t>Σήμερα η ποσότητα κυριάρχησε της ποιότητας. Αυτό εκφράζεται κυρίως στα αθλητικά ΜΜΕ . Οι ευθύνες του Τύπου για πολλά από τα συμβαίνοντα εντός και εκτός γηπέδων είναι τεράστιες. Στιγματίζει τα κακώς κείμενα, κυρίως όταν αυτά αφορούν την αντίπαλη ομάδα. Κυνηγώντας τον οπαδό-πελάτη, παραχώρησε μεγάλο μέρος της εγκυρότητας και της υπευθυνότητάς του. </a:t>
          </a:r>
          <a:endParaRPr lang="el-GR" sz="2000" kern="1200" dirty="0"/>
        </a:p>
      </dsp:txBody>
      <dsp:txXfrm>
        <a:off x="310704" y="405452"/>
        <a:ext cx="8163568" cy="5743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B7F42-825C-49F5-AFF2-4574BFE757CC}">
      <dsp:nvSpPr>
        <dsp:cNvPr id="0" name=""/>
        <dsp:cNvSpPr/>
      </dsp:nvSpPr>
      <dsp:spPr>
        <a:xfrm>
          <a:off x="0" y="105972"/>
          <a:ext cx="9144000" cy="987194"/>
        </a:xfrm>
        <a:prstGeom prst="roundRect">
          <a:avLst/>
        </a:prstGeom>
        <a:solidFill>
          <a:schemeClr val="accent5"/>
        </a:solidFill>
        <a:ln w="571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smtClean="0"/>
            <a:t>Η τεχνολογία έχει αλλάξει τον τρόπο προβολής της είδησης. </a:t>
          </a:r>
          <a:endParaRPr lang="el-GR" sz="1900" kern="1200"/>
        </a:p>
      </dsp:txBody>
      <dsp:txXfrm>
        <a:off x="48191" y="154163"/>
        <a:ext cx="9047618" cy="890812"/>
      </dsp:txXfrm>
    </dsp:sp>
    <dsp:sp modelId="{99598E00-4631-4560-88D5-E8E743C7A5C9}">
      <dsp:nvSpPr>
        <dsp:cNvPr id="0" name=""/>
        <dsp:cNvSpPr/>
      </dsp:nvSpPr>
      <dsp:spPr>
        <a:xfrm>
          <a:off x="0" y="1147887"/>
          <a:ext cx="9144000" cy="987194"/>
        </a:xfrm>
        <a:prstGeom prst="roundRect">
          <a:avLst/>
        </a:prstGeom>
        <a:solidFill>
          <a:schemeClr val="accent4"/>
        </a:solidFill>
        <a:ln w="762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err="1" smtClean="0"/>
            <a:t>Οχι</a:t>
          </a:r>
          <a:r>
            <a:rPr lang="el-GR" sz="1900" kern="1200" dirty="0" smtClean="0"/>
            <a:t> όμως και την ουσία της είδησης. Ο ρόλος του δημοσιογράφου παραμένει ίδιος. Να ενημερώσει το κοινό.</a:t>
          </a:r>
          <a:endParaRPr lang="el-GR" sz="1900" kern="1200" dirty="0"/>
        </a:p>
      </dsp:txBody>
      <dsp:txXfrm>
        <a:off x="48191" y="1196078"/>
        <a:ext cx="9047618" cy="890812"/>
      </dsp:txXfrm>
    </dsp:sp>
    <dsp:sp modelId="{C7D29BEF-25EA-45AA-940D-9965302E9111}">
      <dsp:nvSpPr>
        <dsp:cNvPr id="0" name=""/>
        <dsp:cNvSpPr/>
      </dsp:nvSpPr>
      <dsp:spPr>
        <a:xfrm>
          <a:off x="0" y="2189801"/>
          <a:ext cx="9144000" cy="987194"/>
        </a:xfrm>
        <a:prstGeom prst="roundRect">
          <a:avLst/>
        </a:prstGeom>
        <a:gradFill rotWithShape="1">
          <a:gsLst>
            <a:gs pos="0">
              <a:schemeClr val="accent3">
                <a:tint val="30000"/>
                <a:satMod val="250000"/>
              </a:schemeClr>
            </a:gs>
            <a:gs pos="72000">
              <a:schemeClr val="accent3">
                <a:tint val="75000"/>
                <a:satMod val="210000"/>
              </a:schemeClr>
            </a:gs>
            <a:gs pos="100000">
              <a:schemeClr val="accent3">
                <a:tint val="85000"/>
                <a:satMod val="210000"/>
              </a:schemeClr>
            </a:gs>
          </a:gsLst>
          <a:lin ang="5400000" scaled="1"/>
        </a:gradFill>
        <a:ln w="76200" cap="flat" cmpd="sng" algn="ctr">
          <a:solidFill>
            <a:srgbClr val="00B050"/>
          </a:solidFill>
          <a:prstDash val="solid"/>
        </a:ln>
        <a:effectLst>
          <a:outerShdw blurRad="76200" dist="50800" dir="5400000" rotWithShape="0">
            <a:srgbClr val="4E3B30">
              <a:alpha val="6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smtClean="0"/>
            <a:t>Οι νέες τεχνολογίες πρόσθεσαν ταχύτητα στην είδηση, έφεραν στο προσκήνιο την εικόνα.</a:t>
          </a:r>
          <a:endParaRPr lang="el-GR" sz="1900" kern="1200" dirty="0"/>
        </a:p>
      </dsp:txBody>
      <dsp:txXfrm>
        <a:off x="48191" y="2237992"/>
        <a:ext cx="9047618" cy="890812"/>
      </dsp:txXfrm>
    </dsp:sp>
    <dsp:sp modelId="{C7ABC4EB-7DCF-4E1D-8CD2-84ECFFEC5DE1}">
      <dsp:nvSpPr>
        <dsp:cNvPr id="0" name=""/>
        <dsp:cNvSpPr/>
      </dsp:nvSpPr>
      <dsp:spPr>
        <a:xfrm>
          <a:off x="0" y="3231716"/>
          <a:ext cx="9144000" cy="987194"/>
        </a:xfrm>
        <a:prstGeom prst="roundRect">
          <a:avLst/>
        </a:prstGeom>
        <a:gradFill rotWithShape="1">
          <a:gsLst>
            <a:gs pos="0">
              <a:schemeClr val="accent6">
                <a:tint val="75000"/>
                <a:shade val="85000"/>
                <a:satMod val="230000"/>
              </a:schemeClr>
            </a:gs>
            <a:gs pos="25000">
              <a:schemeClr val="accent6">
                <a:tint val="90000"/>
                <a:shade val="70000"/>
                <a:satMod val="220000"/>
              </a:schemeClr>
            </a:gs>
            <a:gs pos="50000">
              <a:schemeClr val="accent6">
                <a:tint val="90000"/>
                <a:shade val="58000"/>
                <a:satMod val="225000"/>
              </a:schemeClr>
            </a:gs>
            <a:gs pos="65000">
              <a:schemeClr val="accent6">
                <a:tint val="90000"/>
                <a:shade val="58000"/>
                <a:satMod val="225000"/>
              </a:schemeClr>
            </a:gs>
            <a:gs pos="80000">
              <a:schemeClr val="accent6">
                <a:tint val="90000"/>
                <a:shade val="69000"/>
                <a:satMod val="220000"/>
              </a:schemeClr>
            </a:gs>
            <a:gs pos="100000">
              <a:schemeClr val="accent6">
                <a:tint val="77000"/>
                <a:shade val="80000"/>
                <a:satMod val="230000"/>
              </a:schemeClr>
            </a:gs>
          </a:gsLst>
          <a:lin ang="5400000" scaled="1"/>
        </a:gradFill>
        <a:ln w="10000" cap="flat" cmpd="sng" algn="ctr">
          <a:solidFill>
            <a:srgbClr val="00B0F0"/>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hemeClr val="accent6"/>
        </a:lnRef>
        <a:fillRef idx="3">
          <a:schemeClr val="accent6"/>
        </a:fillRef>
        <a:effectRef idx="2">
          <a:schemeClr val="accent6"/>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smtClean="0"/>
            <a:t>Η εφημερίδα έχει μια και μοναδική αδυναμία έναντι των ηλεκτρονικών μέσων. Τυπώνεται μόνο μια φορά το 24ωρο. Εν ολίγοις έχει χάσει το παιχνίδι της επικαιρότητας.</a:t>
          </a:r>
          <a:endParaRPr lang="el-GR" sz="1900" kern="1200" dirty="0"/>
        </a:p>
      </dsp:txBody>
      <dsp:txXfrm>
        <a:off x="48191" y="3279907"/>
        <a:ext cx="9047618" cy="890812"/>
      </dsp:txXfrm>
    </dsp:sp>
    <dsp:sp modelId="{F964E8C2-0641-417A-8C59-94EA57343B53}">
      <dsp:nvSpPr>
        <dsp:cNvPr id="0" name=""/>
        <dsp:cNvSpPr/>
      </dsp:nvSpPr>
      <dsp:spPr>
        <a:xfrm>
          <a:off x="0" y="4273630"/>
          <a:ext cx="9144000" cy="987194"/>
        </a:xfrm>
        <a:prstGeom prst="roundRect">
          <a:avLst/>
        </a:prstGeom>
        <a:solidFill>
          <a:srgbClr val="FFC000"/>
        </a:solidFill>
        <a:ln w="10000" cap="flat" cmpd="sng" algn="ctr">
          <a:solidFill>
            <a:schemeClr val="dk1"/>
          </a:solidFill>
          <a:prstDash val="solid"/>
        </a:ln>
        <a:effectLst>
          <a:outerShdw blurRad="76200" dist="50800" dir="5400000" rotWithShape="0">
            <a:srgbClr val="4E3B30">
              <a:alpha val="6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smtClean="0"/>
            <a:t>Η εφημερίδα σε βοηθάει να κατανοήσεις την είδηση, την αξία και τη σημασία της. Για να μάθει κάποιος τι γίνεται στον κόσμο χρειάζεται δευτερόλεπτα. Για να κατανοήσει τι γίνεται στον κόσμο χρειάζεται χρόνο. Ο χρόνος δουλεύει υπέρ της εφημερίδας. </a:t>
          </a:r>
          <a:endParaRPr lang="el-GR" sz="1900" kern="1200" dirty="0"/>
        </a:p>
      </dsp:txBody>
      <dsp:txXfrm>
        <a:off x="48191" y="4321821"/>
        <a:ext cx="9047618" cy="890812"/>
      </dsp:txXfrm>
    </dsp:sp>
    <dsp:sp modelId="{56E6FF18-0A3C-48F8-AE9B-1C4877617177}">
      <dsp:nvSpPr>
        <dsp:cNvPr id="0" name=""/>
        <dsp:cNvSpPr/>
      </dsp:nvSpPr>
      <dsp:spPr>
        <a:xfrm>
          <a:off x="0" y="5315544"/>
          <a:ext cx="9144000" cy="987194"/>
        </a:xfrm>
        <a:prstGeom prst="roundRect">
          <a:avLst/>
        </a:prstGeom>
        <a:gradFill rotWithShape="1">
          <a:gsLst>
            <a:gs pos="0">
              <a:schemeClr val="accent3">
                <a:tint val="75000"/>
                <a:shade val="85000"/>
                <a:satMod val="230000"/>
              </a:schemeClr>
            </a:gs>
            <a:gs pos="25000">
              <a:schemeClr val="accent3">
                <a:tint val="90000"/>
                <a:shade val="70000"/>
                <a:satMod val="220000"/>
              </a:schemeClr>
            </a:gs>
            <a:gs pos="50000">
              <a:schemeClr val="accent3">
                <a:tint val="90000"/>
                <a:shade val="58000"/>
                <a:satMod val="225000"/>
              </a:schemeClr>
            </a:gs>
            <a:gs pos="65000">
              <a:schemeClr val="accent3">
                <a:tint val="90000"/>
                <a:shade val="58000"/>
                <a:satMod val="225000"/>
              </a:schemeClr>
            </a:gs>
            <a:gs pos="80000">
              <a:schemeClr val="accent3">
                <a:tint val="90000"/>
                <a:shade val="69000"/>
                <a:satMod val="220000"/>
              </a:schemeClr>
            </a:gs>
            <a:gs pos="100000">
              <a:schemeClr val="accent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3">
              <a:shade val="60000"/>
              <a:satMod val="11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smtClean="0"/>
            <a:t>Το διαδίκτυο και η τηλεόραση δείχνει το γεγονός. Απαντάει στα ερωτήματα, τι , πότε ποιός. </a:t>
          </a:r>
          <a:endParaRPr lang="el-GR" sz="1900" kern="1200" dirty="0"/>
        </a:p>
      </dsp:txBody>
      <dsp:txXfrm>
        <a:off x="48191" y="5363735"/>
        <a:ext cx="9047618" cy="890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7EE0-684A-4B10-8F80-276B44666CF5}">
      <dsp:nvSpPr>
        <dsp:cNvPr id="0" name=""/>
        <dsp:cNvSpPr/>
      </dsp:nvSpPr>
      <dsp:spPr>
        <a:xfrm>
          <a:off x="7808" y="8001"/>
          <a:ext cx="6842206" cy="2085974"/>
        </a:xfrm>
        <a:prstGeom prst="chevron">
          <a:avLst/>
        </a:prstGeom>
        <a:solidFill>
          <a:srgbClr val="C00000"/>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l-GR" sz="1900" kern="1200" dirty="0" smtClean="0"/>
            <a:t>Η εφημερίδα αντίθετα συμπληρώνει το </a:t>
          </a:r>
          <a:r>
            <a:rPr lang="el-GR" sz="1900" kern="1200" dirty="0" err="1" smtClean="0"/>
            <a:t>πεντάπτυχο</a:t>
          </a:r>
          <a:r>
            <a:rPr lang="el-GR" sz="1900" kern="1200" dirty="0" smtClean="0"/>
            <a:t> απαντώντας στο πως και γιατί. Το τιράζ των εφημερίδων μειώνεται, οι θέσεις εργασίας λιγοστεύουν, αλλά τα έξοδα για την ενημέρωση μεγαλώνουν. Κάθε οικογένεια πληρώνει πλέον εκατοντάδες ευρώ για την ενημέρωση όταν κάποτε αρκούσε μια εφημερίδα για κάθε σπίτι. </a:t>
          </a:r>
          <a:endParaRPr lang="el-GR" sz="1900" kern="1200" dirty="0"/>
        </a:p>
      </dsp:txBody>
      <dsp:txXfrm>
        <a:off x="1050795" y="8001"/>
        <a:ext cx="4756232" cy="2085974"/>
      </dsp:txXfrm>
    </dsp:sp>
    <dsp:sp modelId="{95024E0B-9149-48C7-BE7E-F830B91805F8}">
      <dsp:nvSpPr>
        <dsp:cNvPr id="0" name=""/>
        <dsp:cNvSpPr/>
      </dsp:nvSpPr>
      <dsp:spPr>
        <a:xfrm>
          <a:off x="7808" y="2386012"/>
          <a:ext cx="7902820" cy="2085974"/>
        </a:xfrm>
        <a:prstGeom prst="chevron">
          <a:avLst/>
        </a:prstGeom>
        <a:solidFill>
          <a:srgbClr val="0070C0"/>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l-GR" sz="1900" kern="1200" dirty="0" smtClean="0"/>
            <a:t>Μετά την "επίθεση" των ηλεκτρονικών ΜΜΕ , τελευταία αυξάνεται  ο αριθμός των ανθρώπων που αναζητούν την ποιότητα στην ενημέρωση. Σήμερα ενδιαφέρει πρωτίστως το οικονομικό έγκλημα. Το ποινικό έγκλημα είναι στατιστική και ενδιαφέρει μόνο αν εμπλέκεται σε αυτό κάποιος επώνυμος. </a:t>
          </a:r>
          <a:endParaRPr lang="el-GR" sz="1900" kern="1200" dirty="0"/>
        </a:p>
      </dsp:txBody>
      <dsp:txXfrm>
        <a:off x="1050795" y="2386012"/>
        <a:ext cx="5816846" cy="2085974"/>
      </dsp:txXfrm>
    </dsp:sp>
    <dsp:sp modelId="{67329D04-F1AF-458C-9712-708CBF5C0C72}">
      <dsp:nvSpPr>
        <dsp:cNvPr id="0" name=""/>
        <dsp:cNvSpPr/>
      </dsp:nvSpPr>
      <dsp:spPr>
        <a:xfrm>
          <a:off x="7808" y="4764024"/>
          <a:ext cx="9128383" cy="2085974"/>
        </a:xfrm>
        <a:prstGeom prst="chevron">
          <a:avLst/>
        </a:prstGeom>
        <a:solidFill>
          <a:schemeClr val="accent5">
            <a:lumMod val="7500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l-GR" sz="1900" kern="1200" dirty="0" smtClean="0"/>
            <a:t>Η δημοσιογραφία είναι τέχνη.  Η τέχνη της συζήτησης, η τέχνη της πληροφόρησης, η τέχνη της ανάδειξης πραγμάτων που κρύβονται πίσω από την εικόνα. Στις ΗΠΑ το 2000, 16000 δημοσιογράφοι έχασαν την δουλειά τους. </a:t>
          </a:r>
          <a:endParaRPr lang="el-GR" sz="1900" kern="1200" dirty="0"/>
        </a:p>
      </dsp:txBody>
      <dsp:txXfrm>
        <a:off x="1050795" y="4764024"/>
        <a:ext cx="7042409" cy="20859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06F2A-34BF-4195-8D43-2A9954B9E7BC}" type="datetimeFigureOut">
              <a:rPr lang="el-GR" smtClean="0"/>
              <a:pPr/>
              <a:t>29/11/2018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6642-9C6B-4A7F-A033-0D04BEF0AC17}" type="slidenum">
              <a:rPr lang="el-GR" smtClean="0"/>
              <a:pPr/>
              <a:t>‹#›</a:t>
            </a:fld>
            <a:endParaRPr lang="el-GR" dirty="0"/>
          </a:p>
        </p:txBody>
      </p:sp>
    </p:spTree>
    <p:extLst>
      <p:ext uri="{BB962C8B-B14F-4D97-AF65-F5344CB8AC3E}">
        <p14:creationId xmlns:p14="http://schemas.microsoft.com/office/powerpoint/2010/main" val="62390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solidFill>
                <a:schemeClr val="tx1"/>
              </a:solidFill>
            </a:endParaRPr>
          </a:p>
        </p:txBody>
      </p:sp>
      <p:sp>
        <p:nvSpPr>
          <p:cNvPr id="4" name="3 - Θέση αριθμού διαφάνειας"/>
          <p:cNvSpPr>
            <a:spLocks noGrp="1"/>
          </p:cNvSpPr>
          <p:nvPr>
            <p:ph type="sldNum" sz="quarter" idx="10"/>
          </p:nvPr>
        </p:nvSpPr>
        <p:spPr/>
        <p:txBody>
          <a:bodyPr/>
          <a:lstStyle/>
          <a:p>
            <a:fld id="{E9036642-9C6B-4A7F-A033-0D04BEF0AC17}" type="slidenum">
              <a:rPr lang="el-GR" smtClean="0"/>
              <a:pPr/>
              <a:t>10</a:t>
            </a:fld>
            <a:endParaRPr lang="el-GR" dirty="0"/>
          </a:p>
        </p:txBody>
      </p:sp>
    </p:spTree>
    <p:extLst>
      <p:ext uri="{BB962C8B-B14F-4D97-AF65-F5344CB8AC3E}">
        <p14:creationId xmlns:p14="http://schemas.microsoft.com/office/powerpoint/2010/main" val="17985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91533E5-40AE-4B50-8E7D-DA6A5E8CEDDA}" type="slidenum">
              <a:rPr lang="el-GR" smtClean="0"/>
              <a:pPr/>
              <a:t>29</a:t>
            </a:fld>
            <a:endParaRPr lang="el-GR" dirty="0"/>
          </a:p>
        </p:txBody>
      </p:sp>
    </p:spTree>
    <p:extLst>
      <p:ext uri="{BB962C8B-B14F-4D97-AF65-F5344CB8AC3E}">
        <p14:creationId xmlns:p14="http://schemas.microsoft.com/office/powerpoint/2010/main" val="122838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Τίτλος 28"/>
          <p:cNvSpPr>
            <a:spLocks noGrp="1"/>
          </p:cNvSpPr>
          <p:nvPr>
            <p:ph type="ctrTitle"/>
          </p:nvPr>
        </p:nvSpPr>
        <p:spPr>
          <a:xfrm>
            <a:off x="381000" y="4853411"/>
            <a:ext cx="8458200" cy="1222375"/>
          </a:xfrm>
        </p:spPr>
        <p:txBody>
          <a:bodyPr anchor="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16" name="Θέση ημερομηνίας 15"/>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2" name="Θέση υποσέλιδου 1"/>
          <p:cNvSpPr>
            <a:spLocks noGrp="1"/>
          </p:cNvSpPr>
          <p:nvPr>
            <p:ph type="ftr" sz="quarter" idx="11"/>
          </p:nvPr>
        </p:nvSpPr>
        <p:spPr/>
        <p:txBody>
          <a:bodyPr/>
          <a:lstStyle/>
          <a:p>
            <a:endParaRPr lang="el-GR" dirty="0"/>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19355F1E-0248-4869-A46F-B8DEBD955A28}"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endParaRPr lang="el-GR">
              <a:solidFill>
                <a:srgbClr val="000000"/>
              </a:solidFill>
            </a:endParaRPr>
          </a:p>
        </p:txBody>
      </p:sp>
      <p:sp>
        <p:nvSpPr>
          <p:cNvPr id="17" name="16 - Θέση υποσέλιδου"/>
          <p:cNvSpPr>
            <a:spLocks noGrp="1"/>
          </p:cNvSpPr>
          <p:nvPr>
            <p:ph type="ftr" sz="quarter" idx="11"/>
          </p:nvPr>
        </p:nvSpPr>
        <p:spPr/>
        <p:txBody>
          <a:bodyPr/>
          <a:lstStyle/>
          <a:p>
            <a:endParaRPr lang="el-GR">
              <a:solidFill>
                <a:srgbClr val="000000"/>
              </a:solidFill>
            </a:endParaRP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57B6EF-CA31-406B-A5DE-1A9B2E779870}" type="slidenum">
              <a:rPr lang="el-GR" smtClean="0">
                <a:solidFill>
                  <a:srgbClr val="000000"/>
                </a:solidFill>
              </a:rPr>
              <a:pPr/>
              <a:t>‹#›</a:t>
            </a:fld>
            <a:endParaRPr lang="el-GR">
              <a:solidFill>
                <a:srgbClr val="000000"/>
              </a:solidFill>
            </a:endParaRP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CA80259-3BDE-4CE6-8E42-BDDD81CA6629}" type="slidenum">
              <a:rPr lang="el-GR" smtClean="0">
                <a:solidFill>
                  <a:srgbClr val="000000"/>
                </a:solidFill>
              </a:rPr>
              <a:pPr/>
              <a:t>‹#›</a:t>
            </a:fld>
            <a:endParaRPr lang="el-GR">
              <a:solidFill>
                <a:srgbClr val="000000"/>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solidFill>
                <a:srgbClr val="000000"/>
              </a:solidFill>
            </a:endParaRPr>
          </a:p>
        </p:txBody>
      </p:sp>
      <p:sp>
        <p:nvSpPr>
          <p:cNvPr id="4" name="3 - Θέση ημερομηνίας"/>
          <p:cNvSpPr>
            <a:spLocks noGrp="1"/>
          </p:cNvSpPr>
          <p:nvPr>
            <p:ph type="dt" sz="half" idx="10"/>
          </p:nvPr>
        </p:nvSpPr>
        <p:spPr/>
        <p:txBody>
          <a:bodyPr/>
          <a:lstStyle/>
          <a:p>
            <a:endParaRPr lang="el-GR">
              <a:solidFill>
                <a:srgbClr val="000000"/>
              </a:solidFill>
            </a:endParaRP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52E8293-53BE-4587-BC63-EADE398F6981}" type="slidenum">
              <a:rPr lang="el-GR" smtClean="0">
                <a:solidFill>
                  <a:srgbClr val="000000"/>
                </a:solidFill>
              </a:rPr>
              <a:pPr/>
              <a:t>‹#›</a:t>
            </a:fld>
            <a:endParaRPr lang="el-GR">
              <a:solidFill>
                <a:srgbClr val="000000"/>
              </a:solidFill>
            </a:endParaRP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endParaRPr lang="el-GR">
              <a:solidFill>
                <a:srgbClr val="000000"/>
              </a:solidFill>
            </a:endParaRPr>
          </a:p>
        </p:txBody>
      </p:sp>
      <p:sp>
        <p:nvSpPr>
          <p:cNvPr id="6" name="5 - Θέση υποσέλιδου"/>
          <p:cNvSpPr>
            <a:spLocks noGrp="1"/>
          </p:cNvSpPr>
          <p:nvPr>
            <p:ph type="ftr" sz="quarter" idx="11"/>
          </p:nvPr>
        </p:nvSpPr>
        <p:spPr/>
        <p:txBody>
          <a:bodyPr/>
          <a:lstStyle/>
          <a:p>
            <a:endParaRPr lang="el-GR">
              <a:solidFill>
                <a:srgbClr val="000000"/>
              </a:solidFill>
            </a:endParaRPr>
          </a:p>
        </p:txBody>
      </p:sp>
      <p:sp>
        <p:nvSpPr>
          <p:cNvPr id="7" name="6 - Θέση αριθμού διαφάνειας"/>
          <p:cNvSpPr>
            <a:spLocks noGrp="1"/>
          </p:cNvSpPr>
          <p:nvPr>
            <p:ph type="sldNum" sz="quarter" idx="12"/>
          </p:nvPr>
        </p:nvSpPr>
        <p:spPr/>
        <p:txBody>
          <a:bodyPr/>
          <a:lstStyle/>
          <a:p>
            <a:fld id="{8C02B4DB-0908-4C92-98CC-AFAAE1911EF9}" type="slidenum">
              <a:rPr lang="el-GR" smtClean="0">
                <a:solidFill>
                  <a:srgbClr val="000000"/>
                </a:solidFill>
              </a:rPr>
              <a:pPr/>
              <a:t>‹#›</a:t>
            </a:fld>
            <a:endParaRPr lang="el-GR">
              <a:solidFill>
                <a:srgbClr val="000000"/>
              </a:solidFill>
            </a:endParaRP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endParaRPr lang="el-GR">
              <a:solidFill>
                <a:srgbClr val="000000"/>
              </a:solidFill>
            </a:endParaRP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solidFill>
                <a:srgbClr val="000000"/>
              </a:solidFill>
            </a:endParaRP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55DDE61B-9E39-4347-BD73-EF2678C0B1AB}" type="slidenum">
              <a:rPr lang="el-GR" smtClean="0">
                <a:solidFill>
                  <a:srgbClr val="000000"/>
                </a:solidFill>
              </a:rPr>
              <a:pPr/>
              <a:t>‹#›</a:t>
            </a:fld>
            <a:endParaRPr lang="el-GR">
              <a:solidFill>
                <a:srgbClr val="000000"/>
              </a:solidFill>
            </a:endParaRP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endParaRPr lang="el-GR">
              <a:solidFill>
                <a:srgbClr val="000000"/>
              </a:solidFill>
            </a:endParaRPr>
          </a:p>
        </p:txBody>
      </p:sp>
      <p:sp>
        <p:nvSpPr>
          <p:cNvPr id="4" name="3 - Θέση υποσέλιδου"/>
          <p:cNvSpPr>
            <a:spLocks noGrp="1"/>
          </p:cNvSpPr>
          <p:nvPr>
            <p:ph type="ftr" sz="quarter" idx="11"/>
          </p:nvPr>
        </p:nvSpPr>
        <p:spPr/>
        <p:txBody>
          <a:bodyPr/>
          <a:lstStyle/>
          <a:p>
            <a:endParaRPr lang="el-GR">
              <a:solidFill>
                <a:srgbClr val="000000"/>
              </a:solidFill>
            </a:endParaRP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208A3754-DFCE-4CC5-B5A5-D431B275654E}" type="slidenum">
              <a:rPr lang="el-GR" smtClean="0">
                <a:solidFill>
                  <a:srgbClr val="000000"/>
                </a:solidFill>
              </a:rPr>
              <a:pPr/>
              <a:t>‹#›</a:t>
            </a:fld>
            <a:endParaRPr lang="el-G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endParaRPr lang="el-GR">
              <a:solidFill>
                <a:srgbClr val="000000"/>
              </a:solidFill>
            </a:endParaRPr>
          </a:p>
        </p:txBody>
      </p:sp>
      <p:sp>
        <p:nvSpPr>
          <p:cNvPr id="3" name="2 - Θέση υποσέλιδου"/>
          <p:cNvSpPr>
            <a:spLocks noGrp="1"/>
          </p:cNvSpPr>
          <p:nvPr>
            <p:ph type="ftr" sz="quarter" idx="11"/>
          </p:nvPr>
        </p:nvSpPr>
        <p:spPr/>
        <p:txBody>
          <a:bodyPr/>
          <a:lstStyle/>
          <a:p>
            <a:endParaRPr lang="el-GR">
              <a:solidFill>
                <a:srgbClr val="000000"/>
              </a:solidFill>
            </a:endParaRP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5B217856-441A-40D2-BB15-85D41C7EE45B}" type="slidenum">
              <a:rPr lang="el-GR" smtClean="0">
                <a:solidFill>
                  <a:srgbClr val="000000"/>
                </a:solidFill>
              </a:rPr>
              <a:pPr/>
              <a:t>‹#›</a:t>
            </a:fld>
            <a:endParaRPr lang="el-G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E42788-C401-4914-BB14-02BAADC98834}" type="slidenum">
              <a:rPr lang="el-GR" smtClean="0">
                <a:solidFill>
                  <a:srgbClr val="000000"/>
                </a:solidFill>
              </a:rPr>
              <a:pPr/>
              <a:t>‹#›</a:t>
            </a:fld>
            <a:endParaRPr lang="el-GR">
              <a:solidFill>
                <a:srgbClr val="000000"/>
              </a:solidFill>
            </a:endParaRP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endParaRPr lang="el-GR">
              <a:solidFill>
                <a:srgbClr val="000000"/>
              </a:solidFill>
            </a:endParaRP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smtClean="0"/>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19" name="Θέση υποσέλιδου 18"/>
          <p:cNvSpPr>
            <a:spLocks noGrp="1"/>
          </p:cNvSpPr>
          <p:nvPr>
            <p:ph type="ftr" sz="quarter" idx="11"/>
          </p:nvPr>
        </p:nvSpPr>
        <p:spPr>
          <a:xfrm>
            <a:off x="3581400" y="76200"/>
            <a:ext cx="2895600" cy="288925"/>
          </a:xfrm>
        </p:spPr>
        <p:txBody>
          <a:bodyPr/>
          <a:lstStyle/>
          <a:p>
            <a:endParaRPr lang="el-GR" dirty="0"/>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19355F1E-0248-4869-A46F-B8DEBD955A28}" type="slidenum">
              <a:rPr lang="el-GR" smtClean="0"/>
              <a:pPr/>
              <a:t>‹#›</a:t>
            </a:fld>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A39DBFD2-C93F-42DF-95B1-92DA49C3E69C}" type="slidenum">
              <a:rPr lang="el-GR" smtClean="0">
                <a:solidFill>
                  <a:srgbClr val="000000"/>
                </a:solidFill>
              </a:rPr>
              <a:pPr/>
              <a:t>‹#›</a:t>
            </a:fld>
            <a:endParaRPr lang="el-GR">
              <a:solidFill>
                <a:srgbClr val="000000"/>
              </a:solidFill>
            </a:endParaRP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endParaRPr lang="el-GR">
              <a:solidFill>
                <a:srgbClr val="000000"/>
              </a:solidFill>
            </a:endParaRP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p>
            <a:fld id="{981B677F-9047-4E51-B6FD-8C2FFEC41A65}" type="slidenum">
              <a:rPr lang="el-GR" smtClean="0">
                <a:solidFill>
                  <a:srgbClr val="000000"/>
                </a:solidFill>
              </a:rPr>
              <a:pPr/>
              <a:t>‹#›</a:t>
            </a:fld>
            <a:endParaRPr lang="el-GR">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449AF2DE-EE28-402C-9EB8-3F5148252299}" type="slidenum">
              <a:rPr lang="el-GR" smtClean="0">
                <a:solidFill>
                  <a:srgbClr val="000000"/>
                </a:solidFill>
              </a:rPr>
              <a:pPr/>
              <a:t>‹#›</a:t>
            </a:fld>
            <a:endParaRPr lang="el-GR">
              <a:solidFill>
                <a:srgbClr val="000000"/>
              </a:solidFill>
            </a:endParaRP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p>
            <a:endParaRPr lang="el-GR">
              <a:solidFill>
                <a:srgbClr val="000000"/>
              </a:solidFill>
            </a:endParaRP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9" name="Θέση ημερομηνίας 18"/>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11" name="Θέση υποσέλιδου 10"/>
          <p:cNvSpPr>
            <a:spLocks noGrp="1"/>
          </p:cNvSpPr>
          <p:nvPr>
            <p:ph type="ftr" sz="quarter" idx="11"/>
          </p:nvPr>
        </p:nvSpPr>
        <p:spPr/>
        <p:txBody>
          <a:bodyPr/>
          <a:lstStyle/>
          <a:p>
            <a:endParaRPr lang="el-GR" dirty="0"/>
          </a:p>
        </p:txBody>
      </p:sp>
      <p:sp>
        <p:nvSpPr>
          <p:cNvPr id="16" name="Θέση αριθμού διαφάνειας 15"/>
          <p:cNvSpPr>
            <a:spLocks noGrp="1"/>
          </p:cNvSpPr>
          <p:nvPr>
            <p:ph type="sldNum" sz="quarter" idx="12"/>
          </p:nvPr>
        </p:nvSpPr>
        <p:spPr/>
        <p:txBody>
          <a:bodyPr/>
          <a:lstStyle/>
          <a:p>
            <a:fld id="{19355F1E-0248-4869-A46F-B8DEBD955A28}" type="slidenum">
              <a:rPr lang="el-GR" smtClean="0"/>
              <a:pPr/>
              <a:t>‹#›</a:t>
            </a:fld>
            <a:endParaRPr lang="el-GR" dirty="0"/>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10" name="Θέση υποσέλιδου 9"/>
          <p:cNvSpPr>
            <a:spLocks noGrp="1"/>
          </p:cNvSpPr>
          <p:nvPr>
            <p:ph type="ftr" sz="quarter" idx="11"/>
          </p:nvPr>
        </p:nvSpPr>
        <p:spPr/>
        <p:txBody>
          <a:bodyPr/>
          <a:lstStyle/>
          <a:p>
            <a:endParaRPr lang="el-GR" dirty="0"/>
          </a:p>
        </p:txBody>
      </p:sp>
      <p:sp>
        <p:nvSpPr>
          <p:cNvPr id="31" name="Θέση αριθμού διαφάνειας 30"/>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Θέση ημερομηνίας 9"/>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19355F1E-0248-4869-A46F-B8DEBD955A28}" type="slidenum">
              <a:rPr lang="el-GR" smtClean="0"/>
              <a:pPr/>
              <a:t>‹#›</a:t>
            </a:fld>
            <a:endParaRPr lang="el-GR" dirty="0"/>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2" name="Θέση ημερομηνίας 11"/>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21" name="Θέση υποσέλιδου 20"/>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24" name="Θέση υποσέλιδου 23"/>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29" name="Θέση υποσέλιδου 28"/>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9355F1E-0248-4869-A46F-B8DEBD955A28}"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54BB51E7-2090-4BED-839A-3AB4C8A5B694}" type="datetimeFigureOut">
              <a:rPr lang="el-GR" smtClean="0"/>
              <a:pPr/>
              <a:t>29/11/2018</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31" name="Θέση αριθμού διαφάνειας 30"/>
          <p:cNvSpPr>
            <a:spLocks noGrp="1"/>
          </p:cNvSpPr>
          <p:nvPr>
            <p:ph type="sldNum" sz="quarter" idx="12"/>
          </p:nvPr>
        </p:nvSpPr>
        <p:spPr/>
        <p:txBody>
          <a:bodyPr/>
          <a:lstStyle/>
          <a:p>
            <a:fld id="{19355F1E-0248-4869-A46F-B8DEBD955A28}" type="slidenum">
              <a:rPr lang="el-GR" smtClean="0"/>
              <a:pPr/>
              <a:t>‹#›</a:t>
            </a:fld>
            <a:endParaRPr lang="el-GR" dirty="0"/>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4BB51E7-2090-4BED-839A-3AB4C8A5B694}" type="datetimeFigureOut">
              <a:rPr lang="el-GR" smtClean="0"/>
              <a:pPr/>
              <a:t>29/11/2018</a:t>
            </a:fld>
            <a:endParaRPr lang="el-GR" dirty="0"/>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355F1E-0248-4869-A46F-B8DEBD955A28}" type="slidenum">
              <a:rPr lang="el-GR" smtClean="0"/>
              <a:pPr/>
              <a:t>‹#›</a:t>
            </a:fld>
            <a:endParaRPr lang="el-GR" dirty="0"/>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4BB51E7-2090-4BED-839A-3AB4C8A5B694}" type="datetimeFigureOut">
              <a:rPr lang="el-GR" smtClean="0"/>
              <a:pPr/>
              <a:t>29/11/2018</a:t>
            </a:fld>
            <a:endParaRPr lang="el-GR" dirty="0"/>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dirty="0"/>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355F1E-0248-4869-A46F-B8DEBD955A28}" type="slidenum">
              <a:rPr lang="el-GR" smtClean="0"/>
              <a:pPr/>
              <a:t>‹#›</a:t>
            </a:fld>
            <a:endParaRPr lang="el-GR" dirty="0"/>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pic>
        <p:nvPicPr>
          <p:cNvPr id="20" name="Picture 16" descr="fondo_ell (pae pan)"/>
          <p:cNvPicPr>
            <a:picLocks noChangeAspect="1" noChangeArrowheads="1"/>
          </p:cNvPicPr>
          <p:nvPr userDrawn="1"/>
        </p:nvPicPr>
        <p:blipFill>
          <a:blip r:embed="rId13" cstate="print"/>
          <a:srcRect/>
          <a:stretch>
            <a:fillRect/>
          </a:stretch>
        </p:blipFill>
        <p:spPr bwMode="auto">
          <a:xfrm>
            <a:off x="0" y="-242888"/>
            <a:ext cx="9144000" cy="7343776"/>
          </a:xfrm>
          <a:prstGeom prst="rect">
            <a:avLst/>
          </a:prstGeom>
          <a:noFill/>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395536" y="548681"/>
            <a:ext cx="8327777" cy="6304558"/>
          </a:xfrm>
        </p:spPr>
        <p:txBody>
          <a:bodyPr/>
          <a:lstStyle/>
          <a:p>
            <a:pPr algn="ctr">
              <a:buFontTx/>
              <a:buNone/>
            </a:pPr>
            <a:r>
              <a:rPr lang="el-GR" sz="2400" b="1" dirty="0" smtClean="0"/>
              <a:t>ΠΑΝΕΠΙΣΤΗΜΙΟ ΠΕΛΟΠΟΝΝΗΣΟΥ</a:t>
            </a:r>
          </a:p>
          <a:p>
            <a:pPr algn="ctr">
              <a:buFontTx/>
              <a:buNone/>
            </a:pPr>
            <a:r>
              <a:rPr lang="el-GR" sz="2400" b="1" dirty="0" smtClean="0"/>
              <a:t>ΣΧΟΛΗ ΕΠΙΣΤΗΜΩΝ ΑΝΘΡΩΠΙΝΗΣ ΚΙΝΗΣΗΣ &amp; ΠΟΙΟΤΗΤΑΣ ΖΩΗΣ</a:t>
            </a:r>
            <a:endParaRPr lang="en-US" sz="2400" b="1" dirty="0" smtClean="0"/>
          </a:p>
          <a:p>
            <a:pPr algn="ctr">
              <a:buFontTx/>
              <a:buNone/>
            </a:pPr>
            <a:endParaRPr lang="en-US" sz="2400" b="1" dirty="0" smtClean="0"/>
          </a:p>
          <a:p>
            <a:pPr algn="ctr">
              <a:buFontTx/>
              <a:buNone/>
            </a:pPr>
            <a:r>
              <a:rPr lang="el-GR" sz="2400" b="1" dirty="0" smtClean="0"/>
              <a:t>ΤΜΗΜΑ ΟΡΓΑΝΩΣΗΣ &amp; ΔΙΑΧΕΙΡΙΣΗΣ ΑΘΛΗΤΙΣΜΟΥ</a:t>
            </a:r>
            <a:endParaRPr lang="en-US" sz="2400" b="1" dirty="0" smtClean="0"/>
          </a:p>
          <a:p>
            <a:pPr algn="ctr">
              <a:buFontTx/>
              <a:buNone/>
            </a:pPr>
            <a:endParaRPr lang="el-GR" sz="2400" b="1" dirty="0" smtClean="0"/>
          </a:p>
        </p:txBody>
      </p:sp>
      <p:pic>
        <p:nvPicPr>
          <p:cNvPr id="79876" name="Picture 4" descr="ΘΥΡΕΟΣ+light copy"/>
          <p:cNvPicPr>
            <a:picLocks noChangeAspect="1" noChangeArrowheads="1"/>
          </p:cNvPicPr>
          <p:nvPr/>
        </p:nvPicPr>
        <p:blipFill>
          <a:blip r:embed="rId2" cstate="print">
            <a:lum bright="8000" contrast="26000"/>
          </a:blip>
          <a:srcRect/>
          <a:stretch>
            <a:fillRect/>
          </a:stretch>
        </p:blipFill>
        <p:spPr bwMode="auto">
          <a:xfrm>
            <a:off x="3203574" y="2780928"/>
            <a:ext cx="2879725" cy="2534791"/>
          </a:xfrm>
          <a:prstGeom prst="rect">
            <a:avLst/>
          </a:prstGeom>
          <a:noFill/>
          <a:ln w="9525">
            <a:noFill/>
            <a:miter lim="800000"/>
            <a:headEnd/>
            <a:tailEnd/>
          </a:ln>
        </p:spPr>
      </p:pic>
      <p:sp>
        <p:nvSpPr>
          <p:cNvPr id="79877" name="Text Box 5"/>
          <p:cNvSpPr txBox="1">
            <a:spLocks noChangeArrowheads="1"/>
          </p:cNvSpPr>
          <p:nvPr/>
        </p:nvSpPr>
        <p:spPr bwMode="auto">
          <a:xfrm>
            <a:off x="1128837" y="5517232"/>
            <a:ext cx="6985000" cy="1192213"/>
          </a:xfrm>
          <a:prstGeom prst="rect">
            <a:avLst/>
          </a:prstGeom>
          <a:noFill/>
          <a:ln w="9525">
            <a:noFill/>
            <a:miter lim="800000"/>
            <a:headEnd/>
            <a:tailEnd/>
          </a:ln>
          <a:effectLst/>
        </p:spPr>
        <p:txBody>
          <a:bodyPr>
            <a:spAutoFit/>
          </a:bodyPr>
          <a:lstStyle/>
          <a:p>
            <a:pPr algn="ctr">
              <a:spcBef>
                <a:spcPct val="50000"/>
              </a:spcBef>
            </a:pPr>
            <a:r>
              <a:rPr lang="el-GR" dirty="0">
                <a:latin typeface="Tahoma" panose="020B0604030504040204" pitchFamily="34" charset="0"/>
              </a:rPr>
              <a:t>ΤΑΚΗΣ ΑΛΕΞΟΠΟΥΛΟΣ </a:t>
            </a:r>
          </a:p>
          <a:p>
            <a:pPr algn="ctr">
              <a:spcBef>
                <a:spcPct val="50000"/>
              </a:spcBef>
            </a:pPr>
            <a:r>
              <a:rPr lang="el-GR" smtClean="0">
                <a:latin typeface="Tahoma" panose="020B0604030504040204" pitchFamily="34" charset="0"/>
              </a:rPr>
              <a:t>ΑΝ. </a:t>
            </a:r>
            <a:r>
              <a:rPr lang="el-GR" dirty="0" smtClean="0">
                <a:latin typeface="Tahoma" panose="020B0604030504040204" pitchFamily="34" charset="0"/>
              </a:rPr>
              <a:t>ΚΑΘΗΓΗΤΗΣ </a:t>
            </a:r>
            <a:endParaRPr lang="el-GR" dirty="0">
              <a:latin typeface="Tahoma" panose="020B0604030504040204" pitchFamily="34" charset="0"/>
            </a:endParaRPr>
          </a:p>
          <a:p>
            <a:pPr algn="ctr">
              <a:spcBef>
                <a:spcPct val="50000"/>
              </a:spcBef>
            </a:pPr>
            <a:r>
              <a:rPr lang="el-GR" dirty="0" smtClean="0">
                <a:latin typeface="Tahoma" panose="020B0604030504040204" pitchFamily="34" charset="0"/>
              </a:rPr>
              <a:t>201</a:t>
            </a:r>
            <a:r>
              <a:rPr lang="en-US" dirty="0" smtClean="0">
                <a:latin typeface="Tahoma" panose="020B0604030504040204" pitchFamily="34" charset="0"/>
              </a:rPr>
              <a:t>4</a:t>
            </a:r>
            <a:endParaRPr lang="el-GR" dirty="0">
              <a:latin typeface="Tahoma" panose="020B0604030504040204" pitchFamily="34" charset="0"/>
            </a:endParaRPr>
          </a:p>
        </p:txBody>
      </p:sp>
    </p:spTree>
    <p:extLst>
      <p:ext uri="{BB962C8B-B14F-4D97-AF65-F5344CB8AC3E}">
        <p14:creationId xmlns:p14="http://schemas.microsoft.com/office/powerpoint/2010/main" val="128098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4608512"/>
          </a:xfrm>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fontAlgn="auto">
              <a:lnSpc>
                <a:spcPct val="160000"/>
              </a:lnSpc>
              <a:spcAft>
                <a:spcPts val="0"/>
              </a:spcAft>
              <a:buFont typeface="Arial" pitchFamily="34" charset="0"/>
              <a:buNone/>
              <a:defRPr/>
            </a:pPr>
            <a:r>
              <a:rPr lang="el-GR" b="1" dirty="0" smtClean="0">
                <a:ln w="19050">
                  <a:solidFill>
                    <a:schemeClr val="tx1">
                      <a:lumMod val="65000"/>
                      <a:lumOff val="35000"/>
                    </a:schemeClr>
                  </a:solidFill>
                  <a:prstDash val="solid"/>
                </a:ln>
                <a:solidFill>
                  <a:schemeClr val="accent3"/>
                </a:solidFill>
                <a:effectLst>
                  <a:outerShdw blurRad="50000" dist="50800" dir="7500000" algn="tl">
                    <a:srgbClr val="000000">
                      <a:shade val="5000"/>
                      <a:alpha val="35000"/>
                    </a:srgbClr>
                  </a:outerShdw>
                </a:effectLst>
                <a:latin typeface="Tahoma" panose="020B0604030504040204" pitchFamily="34" charset="0"/>
              </a:rPr>
              <a:t>	</a:t>
            </a:r>
            <a:r>
              <a:rPr lang="el-GR"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Σύμφωνα με το άρθρο του </a:t>
            </a:r>
            <a:r>
              <a:rPr lang="en-US"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David Kennedy </a:t>
            </a:r>
            <a:r>
              <a:rPr lang="el-GR"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και </a:t>
            </a:r>
            <a:r>
              <a:rPr lang="en-US"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Peter Kennedy </a:t>
            </a:r>
            <a:r>
              <a:rPr lang="el-GR"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 με τίτλο </a:t>
            </a:r>
            <a:r>
              <a:rPr lang="en-US"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a:t>
            </a:r>
            <a:r>
              <a:rPr lang="el-GR"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Κεφάλαιο και Τάξη</a:t>
            </a:r>
            <a:r>
              <a:rPr lang="en-US"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a:t>
            </a:r>
            <a:r>
              <a:rPr lang="el-GR" sz="2400"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rPr>
              <a:t> το ποδόσφαιρο αποτελεί προπύργιο εμπορευματοποίησης υλικών και άυλων προϊόντων προς πώληση και εκμετάλλευση. Αναφέρονται συγκεκριμένα παραδείγματα πρωτοκλασάτων ποδοσφαιρικών ομάδων του Αγγλικού Πρωταθλήματος όπου οι διοικήσεις όχι μόνο έχουν χρησιμοποιήσει την αγάπη των υποστηρικτών προς οικονομικό τους όφελος αλλά και έχουν παρεισφρήσει στην πολιτική για να ωφελήσουν και να ωφεληθούν.                                                 </a:t>
            </a:r>
          </a:p>
          <a:p>
            <a:pPr fontAlgn="auto">
              <a:lnSpc>
                <a:spcPct val="160000"/>
              </a:lnSpc>
              <a:spcAft>
                <a:spcPts val="0"/>
              </a:spcAft>
              <a:buFont typeface="Arial" pitchFamily="34" charset="0"/>
              <a:buNone/>
              <a:defRPr/>
            </a:pPr>
            <a:endParaRPr lang="el-GR" dirty="0" smtClean="0">
              <a:ln w="19050">
                <a:solidFill>
                  <a:schemeClr val="tx1">
                    <a:lumMod val="65000"/>
                    <a:lumOff val="35000"/>
                  </a:schemeClr>
                </a:solidFill>
                <a:prstDash val="solid"/>
              </a:ln>
              <a:solidFill>
                <a:schemeClr val="tx1"/>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3168352"/>
          </a:xfrm>
        </p:spPr>
        <p:style>
          <a:lnRef idx="1">
            <a:schemeClr val="accent1"/>
          </a:lnRef>
          <a:fillRef idx="2">
            <a:schemeClr val="accent1"/>
          </a:fillRef>
          <a:effectRef idx="1">
            <a:schemeClr val="accent1"/>
          </a:effectRef>
          <a:fontRef idx="minor">
            <a:schemeClr val="dk1"/>
          </a:fontRef>
        </p:style>
        <p:txBody>
          <a:bodyPr rtlCol="0">
            <a:normAutofit lnSpcReduction="10000"/>
          </a:bodyPr>
          <a:lstStyle/>
          <a:p>
            <a:pPr marL="363538" indent="-363538" fontAlgn="auto">
              <a:lnSpc>
                <a:spcPct val="150000"/>
              </a:lnSpc>
              <a:spcAft>
                <a:spcPts val="0"/>
              </a:spcAft>
              <a:buFont typeface="Arial" pitchFamily="34" charset="0"/>
              <a:buNone/>
              <a:defRPr/>
            </a:pP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		Κατανοούμε λοιπόν τη δύναμη που αποκτά μια ιδέα και πόσο σκληρή είναι η διαπραγμάτευση μεταξύ πολιτικών και ποδοσφαιρικών παραγόντων για να ελεγχθούν οι ανθρώπινες μάζες.</a:t>
            </a:r>
            <a:endParaRPr lang="en-US" sz="2000" dirty="0" smtClean="0">
              <a:ln w="19050">
                <a:solidFill>
                  <a:schemeClr val="tx1">
                    <a:lumMod val="65000"/>
                    <a:lumOff val="35000"/>
                  </a:schemeClr>
                </a:solidFill>
                <a:prstDash val="solid"/>
              </a:ln>
              <a:solidFill>
                <a:schemeClr val="accent3"/>
              </a:solidFill>
              <a:latin typeface="Tahoma" panose="020B0604030504040204" pitchFamily="34" charset="0"/>
            </a:endParaRPr>
          </a:p>
          <a:p>
            <a:pPr fontAlgn="auto">
              <a:lnSpc>
                <a:spcPct val="150000"/>
              </a:lnSpc>
              <a:spcAft>
                <a:spcPts val="0"/>
              </a:spcAft>
              <a:buFont typeface="Arial" pitchFamily="34" charset="0"/>
              <a:buNone/>
              <a:defRPr/>
            </a:pP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	Για το σκοπό αυτό κλείνονται συμφωνίες για κατασκευή γηπέδων ομάδων σε συνδυασμό με εμπορικά κέντρα και πάρκα διασκέδασης όπου η εκμετάλλευση των οπαδών από τους παράγοντες των ομάδων είναι ανεξέλεγκτη</a:t>
            </a:r>
            <a:r>
              <a:rPr lang="el-GR" sz="2000" b="1" dirty="0" smtClean="0">
                <a:ln w="19050">
                  <a:solidFill>
                    <a:schemeClr val="tx1">
                      <a:lumMod val="65000"/>
                      <a:lumOff val="35000"/>
                    </a:schemeClr>
                  </a:solidFill>
                  <a:prstDash val="solid"/>
                </a:ln>
                <a:solidFill>
                  <a:schemeClr val="accent3"/>
                </a:solidFill>
                <a:effectLst>
                  <a:outerShdw blurRad="50000" dist="50800" dir="7500000" algn="tl">
                    <a:srgbClr val="000000">
                      <a:shade val="5000"/>
                      <a:alpha val="35000"/>
                    </a:srgbClr>
                  </a:outerShdw>
                </a:effectLst>
                <a:latin typeface="Tahoma" panose="020B0604030504040204" pitchFamily="34" charset="0"/>
              </a:rPr>
              <a:t>.</a:t>
            </a:r>
            <a:endParaRPr lang="el-GR" sz="2000" b="1" dirty="0">
              <a:ln w="19050">
                <a:solidFill>
                  <a:schemeClr val="tx1">
                    <a:lumMod val="65000"/>
                    <a:lumOff val="35000"/>
                  </a:schemeClr>
                </a:solidFill>
                <a:prstDash val="solid"/>
              </a:ln>
              <a:solidFill>
                <a:schemeClr val="accent3"/>
              </a:solidFill>
              <a:effectLst>
                <a:outerShdw blurRad="50000" dist="50800" dir="7500000" algn="tl">
                  <a:srgbClr val="000000">
                    <a:shade val="5000"/>
                    <a:alpha val="35000"/>
                  </a:srgbClr>
                </a:outerShdw>
              </a:effectLst>
              <a:latin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9144000" cy="4248472"/>
          </a:xfrm>
        </p:spPr>
        <p:style>
          <a:lnRef idx="1">
            <a:schemeClr val="accent1"/>
          </a:lnRef>
          <a:fillRef idx="2">
            <a:schemeClr val="accent1"/>
          </a:fillRef>
          <a:effectRef idx="1">
            <a:schemeClr val="accent1"/>
          </a:effectRef>
          <a:fontRef idx="minor">
            <a:schemeClr val="dk1"/>
          </a:fontRef>
        </p:style>
        <p:txBody>
          <a:bodyPr rtlCol="0">
            <a:normAutofit/>
          </a:bodyPr>
          <a:lstStyle/>
          <a:p>
            <a:pPr algn="ctr" fontAlgn="auto">
              <a:lnSpc>
                <a:spcPct val="150000"/>
              </a:lnSpc>
              <a:spcAft>
                <a:spcPts val="0"/>
              </a:spcAft>
              <a:buFont typeface="Arial" pitchFamily="34" charset="0"/>
              <a:buNone/>
              <a:defRPr/>
            </a:pP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Αγγίζοντας τις ευαίσθητες χορδές των οπαδών  για την αγάπη και την </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τυφλή πίστη προς την ομάδα τους, οι οποίοι την θεωρούν</a:t>
            </a:r>
            <a:endParaRPr lang="en-US" sz="2000" dirty="0" smtClean="0">
              <a:ln w="19050">
                <a:solidFill>
                  <a:schemeClr val="tx1">
                    <a:lumMod val="65000"/>
                    <a:lumOff val="35000"/>
                  </a:schemeClr>
                </a:solidFill>
                <a:prstDash val="solid"/>
              </a:ln>
              <a:solidFill>
                <a:schemeClr val="accent3"/>
              </a:solidFill>
              <a:latin typeface="Tahoma" panose="020B0604030504040204" pitchFamily="34" charset="0"/>
            </a:endParaRPr>
          </a:p>
          <a:p>
            <a:pPr algn="ctr" fontAlgn="auto">
              <a:lnSpc>
                <a:spcPct val="150000"/>
              </a:lnSpc>
              <a:spcAft>
                <a:spcPts val="0"/>
              </a:spcAft>
              <a:buFont typeface="Arial" pitchFamily="34" charset="0"/>
              <a:buNone/>
              <a:defRPr/>
            </a:pP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ηθική ιδιοκτησία τους</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a:t>
            </a:r>
          </a:p>
          <a:p>
            <a:pPr algn="ctr" fontAlgn="auto">
              <a:lnSpc>
                <a:spcPct val="150000"/>
              </a:lnSpc>
              <a:spcAft>
                <a:spcPts val="0"/>
              </a:spcAft>
              <a:buFont typeface="Arial" pitchFamily="34" charset="0"/>
              <a:buNone/>
              <a:defRPr/>
            </a:pP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 </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φθάνουν στην απόλυτη εκμετάλλευση.</a:t>
            </a:r>
            <a:endParaRPr lang="el-GR" sz="2000" dirty="0">
              <a:ln w="19050">
                <a:solidFill>
                  <a:schemeClr val="tx1">
                    <a:lumMod val="65000"/>
                    <a:lumOff val="35000"/>
                  </a:schemeClr>
                </a:solidFill>
                <a:prstDash val="solid"/>
              </a:ln>
              <a:latin typeface="Tahoma" panose="020B0604030504040204" pitchFamily="34" charset="0"/>
            </a:endParaRPr>
          </a:p>
        </p:txBody>
      </p:sp>
      <p:pic>
        <p:nvPicPr>
          <p:cNvPr id="5123" name="Picture 6" descr="C:\Program Files\Microsoft Office\MEDIA\CAGCAT10\j0299763.wmf"/>
          <p:cNvPicPr>
            <a:picLocks noChangeAspect="1" noChangeArrowheads="1"/>
          </p:cNvPicPr>
          <p:nvPr/>
        </p:nvPicPr>
        <p:blipFill>
          <a:blip r:embed="rId2" cstate="print"/>
          <a:srcRect/>
          <a:stretch>
            <a:fillRect/>
          </a:stretch>
        </p:blipFill>
        <p:spPr bwMode="auto">
          <a:xfrm>
            <a:off x="2483768" y="3356992"/>
            <a:ext cx="388778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3312368"/>
          </a:xfrm>
        </p:spPr>
        <p:style>
          <a:lnRef idx="1">
            <a:schemeClr val="accent1"/>
          </a:lnRef>
          <a:fillRef idx="2">
            <a:schemeClr val="accent1"/>
          </a:fillRef>
          <a:effectRef idx="1">
            <a:schemeClr val="accent1"/>
          </a:effectRef>
          <a:fontRef idx="minor">
            <a:schemeClr val="dk1"/>
          </a:fontRef>
        </p:style>
        <p:txBody>
          <a:bodyPr rtlCol="0">
            <a:normAutofit/>
          </a:bodyPr>
          <a:lstStyle/>
          <a:p>
            <a:pPr indent="20638" fontAlgn="auto">
              <a:lnSpc>
                <a:spcPct val="150000"/>
              </a:lnSpc>
              <a:spcAft>
                <a:spcPts val="0"/>
              </a:spcAft>
              <a:buFont typeface="Arial" pitchFamily="34" charset="0"/>
              <a:buNone/>
              <a:defRPr/>
            </a:pP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	</a:t>
            </a:r>
          </a:p>
          <a:p>
            <a:pPr indent="20638" fontAlgn="auto">
              <a:lnSpc>
                <a:spcPct val="150000"/>
              </a:lnSpc>
              <a:spcAft>
                <a:spcPts val="0"/>
              </a:spcAft>
              <a:buFont typeface="Arial" pitchFamily="34" charset="0"/>
              <a:buNone/>
              <a:defRPr/>
            </a:pPr>
            <a:r>
              <a:rPr lang="el-GR" sz="2000" dirty="0">
                <a:ln w="19050">
                  <a:solidFill>
                    <a:schemeClr val="tx1">
                      <a:lumMod val="65000"/>
                      <a:lumOff val="35000"/>
                    </a:schemeClr>
                  </a:solidFill>
                  <a:prstDash val="solid"/>
                </a:ln>
                <a:solidFill>
                  <a:schemeClr val="accent3"/>
                </a:solidFill>
                <a:latin typeface="Tahoma" panose="020B0604030504040204" pitchFamily="34" charset="0"/>
              </a:rPr>
              <a:t>	</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Στην ουσία η μόνη δύναμη που έχουν οι υποστηρικτές στα χέρια τους είναι να μπορούν να αναπτύξουν τη ρητορική της αγοράς, να αντιδράσουν και να αντισταθούν με επιχειρήματα και να μην ενδώσουν στην προμελετημένη εμπορευματοποίηση του προϊόντος που δεν ονομάζεται </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ποδόσφαιρο</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 αλλά </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τυφλή αγάπη προς το ποδόσφαιρο</a:t>
            </a:r>
            <a:r>
              <a:rPr lang="en-US" sz="2000" dirty="0" smtClean="0">
                <a:ln w="19050">
                  <a:solidFill>
                    <a:schemeClr val="tx1">
                      <a:lumMod val="65000"/>
                      <a:lumOff val="35000"/>
                    </a:schemeClr>
                  </a:solidFill>
                  <a:prstDash val="solid"/>
                </a:ln>
                <a:solidFill>
                  <a:schemeClr val="accent3"/>
                </a:solidFill>
                <a:latin typeface="Tahoma" panose="020B0604030504040204" pitchFamily="34" charset="0"/>
              </a:rPr>
              <a:t>”</a:t>
            </a:r>
            <a:r>
              <a:rPr lang="el-GR" sz="2000" dirty="0" smtClean="0">
                <a:ln w="19050">
                  <a:solidFill>
                    <a:schemeClr val="tx1">
                      <a:lumMod val="65000"/>
                      <a:lumOff val="35000"/>
                    </a:schemeClr>
                  </a:solidFill>
                  <a:prstDash val="solid"/>
                </a:ln>
                <a:solidFill>
                  <a:schemeClr val="accent3"/>
                </a:solidFill>
                <a:latin typeface="Tahoma" panose="020B0604030504040204" pitchFamily="34" charset="0"/>
              </a:rPr>
              <a:t>.</a:t>
            </a:r>
            <a:endParaRPr lang="el-GR" sz="2000" dirty="0">
              <a:ln w="19050">
                <a:solidFill>
                  <a:schemeClr val="tx1">
                    <a:lumMod val="65000"/>
                    <a:lumOff val="35000"/>
                  </a:schemeClr>
                </a:solidFill>
                <a:prstDash val="solid"/>
              </a:ln>
              <a:solidFill>
                <a:schemeClr val="accent3"/>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304800" y="457200"/>
          <a:ext cx="8686800" cy="412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p:cNvGraphicFramePr>
            <a:graphicFrameLocks noGrp="1"/>
          </p:cNvGraphicFramePr>
          <p:nvPr>
            <p:ph idx="1"/>
            <p:extLst>
              <p:ext uri="{D42A27DB-BD31-4B8C-83A1-F6EECF244321}">
                <p14:modId xmlns:p14="http://schemas.microsoft.com/office/powerpoint/2010/main" val="268937611"/>
              </p:ext>
            </p:extLst>
          </p:nvPr>
        </p:nvGraphicFramePr>
        <p:xfrm>
          <a:off x="179512" y="260648"/>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3575642452"/>
              </p:ext>
            </p:extLst>
          </p:nvPr>
        </p:nvGraphicFramePr>
        <p:xfrm>
          <a:off x="0" y="260648"/>
          <a:ext cx="914400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Θέση περιεχομένου 1"/>
          <p:cNvGraphicFramePr>
            <a:graphicFrameLocks noGrp="1"/>
          </p:cNvGraphicFramePr>
          <p:nvPr>
            <p:ph idx="1"/>
            <p:extLst>
              <p:ext uri="{D42A27DB-BD31-4B8C-83A1-F6EECF244321}">
                <p14:modId xmlns:p14="http://schemas.microsoft.com/office/powerpoint/2010/main" val="230660536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04800" y="404664"/>
            <a:ext cx="8686800" cy="5976664"/>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36576" indent="0">
              <a:lnSpc>
                <a:spcPct val="170000"/>
              </a:lnSpc>
              <a:buNone/>
            </a:pPr>
            <a:r>
              <a:rPr lang="el-GR" dirty="0">
                <a:latin typeface="Tahoma" panose="020B0604030504040204" pitchFamily="34" charset="0"/>
                <a:ea typeface="Tahoma" panose="020B0604030504040204" pitchFamily="34" charset="0"/>
                <a:cs typeface="Tahoma" panose="020B0604030504040204" pitchFamily="34" charset="0"/>
              </a:rPr>
              <a:t>Σύμφωνα με μια </a:t>
            </a:r>
            <a:r>
              <a:rPr lang="el-GR" dirty="0" smtClean="0">
                <a:latin typeface="Tahoma" panose="020B0604030504040204" pitchFamily="34" charset="0"/>
                <a:ea typeface="Tahoma" panose="020B0604030504040204" pitchFamily="34" charset="0"/>
                <a:cs typeface="Tahoma" panose="020B0604030504040204" pitchFamily="34" charset="0"/>
              </a:rPr>
              <a:t>έρευνα </a:t>
            </a:r>
            <a:r>
              <a:rPr lang="el-GR" dirty="0">
                <a:latin typeface="Tahoma" panose="020B0604030504040204" pitchFamily="34" charset="0"/>
                <a:ea typeface="Tahoma" panose="020B0604030504040204" pitchFamily="34" charset="0"/>
                <a:cs typeface="Tahoma" panose="020B0604030504040204" pitchFamily="34" charset="0"/>
              </a:rPr>
              <a:t>18 εκατομμύρια άνθρωποι θεωρούν ότι είναι οπαδοί του ποδοσφαίρου περισσότερο από το ένα τρίτο του πληθυσμού της Αγγλία και την </a:t>
            </a:r>
            <a:r>
              <a:rPr lang="el-GR" dirty="0" smtClean="0">
                <a:latin typeface="Tahoma" panose="020B0604030504040204" pitchFamily="34" charset="0"/>
                <a:ea typeface="Tahoma" panose="020B0604030504040204" pitchFamily="34" charset="0"/>
                <a:cs typeface="Tahoma" panose="020B0604030504040204" pitchFamily="34" charset="0"/>
              </a:rPr>
              <a:t>Ουαλία. </a:t>
            </a:r>
            <a:r>
              <a:rPr lang="el-GR" dirty="0">
                <a:latin typeface="Tahoma" panose="020B0604030504040204" pitchFamily="34" charset="0"/>
                <a:ea typeface="Tahoma" panose="020B0604030504040204" pitchFamily="34" charset="0"/>
                <a:cs typeface="Tahoma" panose="020B0604030504040204" pitchFamily="34" charset="0"/>
              </a:rPr>
              <a:t>Όλα τα στοιχεία δείχνουν </a:t>
            </a:r>
            <a:r>
              <a:rPr lang="el-GR" dirty="0" smtClean="0">
                <a:latin typeface="Tahoma" panose="020B0604030504040204" pitchFamily="34" charset="0"/>
                <a:ea typeface="Tahoma" panose="020B0604030504040204" pitchFamily="34" charset="0"/>
                <a:cs typeface="Tahoma" panose="020B0604030504040204" pitchFamily="34" charset="0"/>
              </a:rPr>
              <a:t>ότι το </a:t>
            </a:r>
            <a:r>
              <a:rPr lang="el-GR" dirty="0">
                <a:latin typeface="Tahoma" panose="020B0604030504040204" pitchFamily="34" charset="0"/>
                <a:ea typeface="Tahoma" panose="020B0604030504040204" pitchFamily="34" charset="0"/>
                <a:cs typeface="Tahoma" panose="020B0604030504040204" pitchFamily="34" charset="0"/>
              </a:rPr>
              <a:t>παιχνίδι βιώνει ασυναγώνιστα </a:t>
            </a:r>
            <a:r>
              <a:rPr lang="el-GR" dirty="0" smtClean="0">
                <a:latin typeface="Tahoma" panose="020B0604030504040204" pitchFamily="34" charset="0"/>
                <a:ea typeface="Tahoma" panose="020B0604030504040204" pitchFamily="34" charset="0"/>
                <a:cs typeface="Tahoma" panose="020B0604030504040204" pitchFamily="34" charset="0"/>
              </a:rPr>
              <a:t>επίπεδα </a:t>
            </a:r>
            <a:r>
              <a:rPr lang="el-GR" dirty="0" err="1" smtClean="0">
                <a:latin typeface="Tahoma" panose="020B0604030504040204" pitchFamily="34" charset="0"/>
                <a:ea typeface="Tahoma" panose="020B0604030504040204" pitchFamily="34" charset="0"/>
                <a:cs typeface="Tahoma" panose="020B0604030504040204" pitchFamily="34" charset="0"/>
              </a:rPr>
              <a:t>δημοφιλίας</a:t>
            </a:r>
            <a:r>
              <a:rPr lang="el-GR" dirty="0" smtClean="0">
                <a:latin typeface="Tahoma" panose="020B0604030504040204" pitchFamily="34" charset="0"/>
                <a:ea typeface="Tahoma" panose="020B0604030504040204" pitchFamily="34" charset="0"/>
                <a:cs typeface="Tahoma" panose="020B0604030504040204" pitchFamily="34" charset="0"/>
              </a:rPr>
              <a:t>. Η </a:t>
            </a:r>
            <a:r>
              <a:rPr lang="el-GR" dirty="0">
                <a:latin typeface="Tahoma" panose="020B0604030504040204" pitchFamily="34" charset="0"/>
                <a:ea typeface="Tahoma" panose="020B0604030504040204" pitchFamily="34" charset="0"/>
                <a:cs typeface="Tahoma" panose="020B0604030504040204" pitchFamily="34" charset="0"/>
              </a:rPr>
              <a:t>αύξηση </a:t>
            </a:r>
            <a:r>
              <a:rPr lang="el-GR" dirty="0" smtClean="0">
                <a:latin typeface="Tahoma" panose="020B0604030504040204" pitchFamily="34" charset="0"/>
                <a:ea typeface="Tahoma" panose="020B0604030504040204" pitchFamily="34" charset="0"/>
                <a:cs typeface="Tahoma" panose="020B0604030504040204" pitchFamily="34" charset="0"/>
              </a:rPr>
              <a:t>του ενδιαφέροντος απαιτεί τρόπους επικοινωνίας, </a:t>
            </a:r>
            <a:r>
              <a:rPr lang="el-GR" dirty="0">
                <a:latin typeface="Tahoma" panose="020B0604030504040204" pitchFamily="34" charset="0"/>
                <a:ea typeface="Tahoma" panose="020B0604030504040204" pitchFamily="34" charset="0"/>
                <a:cs typeface="Tahoma" panose="020B0604030504040204" pitchFamily="34" charset="0"/>
              </a:rPr>
              <a:t>τόσο απευθείας </a:t>
            </a:r>
            <a:r>
              <a:rPr lang="el-GR" dirty="0" smtClean="0">
                <a:latin typeface="Tahoma" panose="020B0604030504040204" pitchFamily="34" charset="0"/>
                <a:ea typeface="Tahoma" panose="020B0604030504040204" pitchFamily="34" charset="0"/>
                <a:cs typeface="Tahoma" panose="020B0604030504040204" pitchFamily="34" charset="0"/>
              </a:rPr>
              <a:t>μεταξύ των ποδοσφαιρικών συλλόγων </a:t>
            </a:r>
            <a:r>
              <a:rPr lang="el-GR" dirty="0">
                <a:latin typeface="Tahoma" panose="020B0604030504040204" pitchFamily="34" charset="0"/>
                <a:ea typeface="Tahoma" panose="020B0604030504040204" pitchFamily="34" charset="0"/>
                <a:cs typeface="Tahoma" panose="020B0604030504040204" pitchFamily="34" charset="0"/>
              </a:rPr>
              <a:t>και </a:t>
            </a:r>
            <a:r>
              <a:rPr lang="el-GR" dirty="0" smtClean="0">
                <a:latin typeface="Tahoma" panose="020B0604030504040204" pitchFamily="34" charset="0"/>
                <a:ea typeface="Tahoma" panose="020B0604030504040204" pitchFamily="34" charset="0"/>
                <a:cs typeface="Tahoma" panose="020B0604030504040204" pitchFamily="34" charset="0"/>
              </a:rPr>
              <a:t>υποστηρικτών, όσο και χρησιμοποιώντας έναν </a:t>
            </a:r>
            <a:r>
              <a:rPr lang="el-GR" dirty="0">
                <a:latin typeface="Tahoma" panose="020B0604030504040204" pitchFamily="34" charset="0"/>
                <a:ea typeface="Tahoma" panose="020B0604030504040204" pitchFamily="34" charset="0"/>
                <a:cs typeface="Tahoma" panose="020B0604030504040204" pitchFamily="34" charset="0"/>
              </a:rPr>
              <a:t>ευρύ τομέα </a:t>
            </a:r>
            <a:r>
              <a:rPr lang="el-GR" dirty="0" smtClean="0">
                <a:latin typeface="Tahoma" panose="020B0604030504040204" pitchFamily="34" charset="0"/>
                <a:ea typeface="Tahoma" panose="020B0604030504040204" pitchFamily="34" charset="0"/>
                <a:cs typeface="Tahoma" panose="020B0604030504040204" pitchFamily="34" charset="0"/>
              </a:rPr>
              <a:t>μέσων </a:t>
            </a:r>
            <a:r>
              <a:rPr lang="el-GR" dirty="0">
                <a:latin typeface="Tahoma" panose="020B0604030504040204" pitchFamily="34" charset="0"/>
                <a:ea typeface="Tahoma" panose="020B0604030504040204" pitchFamily="34" charset="0"/>
                <a:cs typeface="Tahoma" panose="020B0604030504040204" pitchFamily="34" charset="0"/>
              </a:rPr>
              <a:t>μαζικής </a:t>
            </a:r>
            <a:r>
              <a:rPr lang="el-GR" dirty="0" smtClean="0">
                <a:latin typeface="Tahoma" panose="020B0604030504040204" pitchFamily="34" charset="0"/>
                <a:ea typeface="Tahoma" panose="020B0604030504040204" pitchFamily="34" charset="0"/>
                <a:cs typeface="Tahoma" panose="020B0604030504040204" pitchFamily="34" charset="0"/>
              </a:rPr>
              <a:t>ενημέρωσης. </a:t>
            </a:r>
            <a:r>
              <a:rPr lang="el-GR" dirty="0">
                <a:latin typeface="Tahoma" panose="020B0604030504040204" pitchFamily="34" charset="0"/>
                <a:ea typeface="Tahoma" panose="020B0604030504040204" pitchFamily="34" charset="0"/>
                <a:cs typeface="Tahoma" panose="020B0604030504040204" pitchFamily="34" charset="0"/>
              </a:rPr>
              <a:t>Οι ποδοσφαιρικοί </a:t>
            </a:r>
            <a:r>
              <a:rPr lang="el-GR" dirty="0" smtClean="0">
                <a:latin typeface="Tahoma" panose="020B0604030504040204" pitchFamily="34" charset="0"/>
                <a:ea typeface="Tahoma" panose="020B0604030504040204" pitchFamily="34" charset="0"/>
                <a:cs typeface="Tahoma" panose="020B0604030504040204" pitchFamily="34" charset="0"/>
              </a:rPr>
              <a:t>σύλλογοι εξαρτώνται περισσότερο </a:t>
            </a:r>
            <a:r>
              <a:rPr lang="el-GR" dirty="0">
                <a:latin typeface="Tahoma" panose="020B0604030504040204" pitchFamily="34" charset="0"/>
                <a:ea typeface="Tahoma" panose="020B0604030504040204" pitchFamily="34" charset="0"/>
                <a:cs typeface="Tahoma" panose="020B0604030504040204" pitchFamily="34" charset="0"/>
              </a:rPr>
              <a:t>από ποτέ σχετικά με τις υπηρεσίες πληροφοριών για την αγορά συγκεκριμένου εμπορικού </a:t>
            </a:r>
            <a:r>
              <a:rPr lang="el-GR" dirty="0" smtClean="0">
                <a:latin typeface="Tahoma" panose="020B0604030504040204" pitchFamily="34" charset="0"/>
                <a:ea typeface="Tahoma" panose="020B0604030504040204" pitchFamily="34" charset="0"/>
                <a:cs typeface="Tahoma" panose="020B0604030504040204" pitchFamily="34" charset="0"/>
              </a:rPr>
              <a:t>σήματος, </a:t>
            </a:r>
            <a:r>
              <a:rPr lang="el-GR" dirty="0">
                <a:latin typeface="Tahoma" panose="020B0604030504040204" pitchFamily="34" charset="0"/>
                <a:ea typeface="Tahoma" panose="020B0604030504040204" pitchFamily="34" charset="0"/>
                <a:cs typeface="Tahoma" panose="020B0604030504040204" pitchFamily="34" charset="0"/>
              </a:rPr>
              <a:t>προκειμένου να προσελκύσουν τις πωλήσεις </a:t>
            </a:r>
            <a:r>
              <a:rPr lang="el-GR" dirty="0" smtClean="0">
                <a:latin typeface="Tahoma" panose="020B0604030504040204" pitchFamily="34" charset="0"/>
                <a:ea typeface="Tahoma" panose="020B0604030504040204" pitchFamily="34" charset="0"/>
                <a:cs typeface="Tahoma" panose="020B0604030504040204" pitchFamily="34" charset="0"/>
              </a:rPr>
              <a:t>στους τομείς της τηλεοπτικής κάλυψης, </a:t>
            </a:r>
            <a:r>
              <a:rPr lang="el-GR" dirty="0">
                <a:latin typeface="Tahoma" panose="020B0604030504040204" pitchFamily="34" charset="0"/>
                <a:ea typeface="Tahoma" panose="020B0604030504040204" pitchFamily="34" charset="0"/>
                <a:cs typeface="Tahoma" panose="020B0604030504040204" pitchFamily="34" charset="0"/>
              </a:rPr>
              <a:t>καθώς και να προσελκύσουν νέους οπαδούς </a:t>
            </a:r>
            <a:r>
              <a:rPr lang="el-GR" dirty="0" smtClean="0">
                <a:latin typeface="Tahoma" panose="020B0604030504040204" pitchFamily="34" charset="0"/>
                <a:ea typeface="Tahoma" panose="020B0604030504040204" pitchFamily="34" charset="0"/>
                <a:cs typeface="Tahoma" panose="020B0604030504040204" pitchFamily="34" charset="0"/>
              </a:rPr>
              <a:t>έχοντας παράλληλα επικοινωνία </a:t>
            </a:r>
            <a:r>
              <a:rPr lang="el-GR" dirty="0">
                <a:latin typeface="Tahoma" panose="020B0604030504040204" pitchFamily="34" charset="0"/>
                <a:ea typeface="Tahoma" panose="020B0604030504040204" pitchFamily="34" charset="0"/>
                <a:cs typeface="Tahoma" panose="020B0604030504040204" pitchFamily="34" charset="0"/>
              </a:rPr>
              <a:t>με </a:t>
            </a:r>
            <a:r>
              <a:rPr lang="el-GR" dirty="0" smtClean="0">
                <a:latin typeface="Tahoma" panose="020B0604030504040204" pitchFamily="34" charset="0"/>
                <a:ea typeface="Tahoma" panose="020B0604030504040204" pitchFamily="34" charset="0"/>
                <a:cs typeface="Tahoma" panose="020B0604030504040204" pitchFamily="34" charset="0"/>
              </a:rPr>
              <a:t>τους </a:t>
            </a:r>
            <a:r>
              <a:rPr lang="el-GR" dirty="0">
                <a:latin typeface="Tahoma" panose="020B0604030504040204" pitchFamily="34" charset="0"/>
                <a:ea typeface="Tahoma" panose="020B0604030504040204" pitchFamily="34" charset="0"/>
                <a:cs typeface="Tahoma" panose="020B0604030504040204" pitchFamily="34" charset="0"/>
              </a:rPr>
              <a:t>ήδη </a:t>
            </a:r>
            <a:r>
              <a:rPr lang="el-GR" dirty="0" smtClean="0">
                <a:latin typeface="Tahoma" panose="020B0604030504040204" pitchFamily="34" charset="0"/>
                <a:ea typeface="Tahoma" panose="020B0604030504040204" pitchFamily="34" charset="0"/>
                <a:cs typeface="Tahoma" panose="020B0604030504040204" pitchFamily="34" charset="0"/>
              </a:rPr>
              <a:t>υπάρχοντες </a:t>
            </a:r>
            <a:r>
              <a:rPr lang="el-GR"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43489650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p:txBody>
          <a:bodyPr/>
          <a:lstStyle/>
          <a:p>
            <a:r>
              <a:rPr lang="el-GR" dirty="0"/>
              <a:t>Είδη Υπηρεσιών Πληροφοριών</a:t>
            </a:r>
          </a:p>
        </p:txBody>
      </p:sp>
    </p:spTree>
    <p:extLst>
      <p:ext uri="{BB962C8B-B14F-4D97-AF65-F5344CB8AC3E}">
        <p14:creationId xmlns:p14="http://schemas.microsoft.com/office/powerpoint/2010/main" val="681869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1556792"/>
            <a:ext cx="8458200" cy="216024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l-GR" cap="none" dirty="0" smtClean="0">
                <a:effectLst>
                  <a:outerShdw blurRad="38100" dist="38100" dir="2700000" algn="tl">
                    <a:srgbClr val="000000">
                      <a:alpha val="43137"/>
                    </a:srgbClr>
                  </a:outerShdw>
                  <a:reflection blurRad="12700" stA="48000" endA="300" endPos="55000" dir="5400000" sy="-90000" algn="bl" rotWithShape="0"/>
                </a:effectLst>
              </a:rPr>
              <a:t>ΕΝΤΥΠΑ ΚΑΙ ΗΛΕΚΤΡΟΝΙΚΑ ΜΕΣΑ ΣΤΟ ΠΟΔΟΣΦΑΙΡΟ </a:t>
            </a:r>
            <a:br>
              <a:rPr lang="el-GR" cap="none" dirty="0" smtClean="0">
                <a:effectLst>
                  <a:outerShdw blurRad="38100" dist="38100" dir="2700000" algn="tl">
                    <a:srgbClr val="000000">
                      <a:alpha val="43137"/>
                    </a:srgbClr>
                  </a:outerShdw>
                  <a:reflection blurRad="12700" stA="48000" endA="300" endPos="55000" dir="5400000" sy="-90000" algn="bl" rotWithShape="0"/>
                </a:effectLst>
              </a:rPr>
            </a:br>
            <a:r>
              <a:rPr lang="el-GR" cap="none" dirty="0" smtClean="0">
                <a:effectLst>
                  <a:outerShdw blurRad="38100" dist="38100" dir="2700000" algn="tl">
                    <a:srgbClr val="000000">
                      <a:alpha val="43137"/>
                    </a:srgbClr>
                  </a:outerShdw>
                  <a:reflection blurRad="12700" stA="48000" endA="300" endPos="55000" dir="5400000" sy="-90000" algn="bl" rotWithShape="0"/>
                </a:effectLst>
              </a:rPr>
              <a:t/>
            </a:r>
            <a:br>
              <a:rPr lang="el-GR" cap="none" dirty="0" smtClean="0">
                <a:effectLst>
                  <a:outerShdw blurRad="38100" dist="38100" dir="2700000" algn="tl">
                    <a:srgbClr val="000000">
                      <a:alpha val="43137"/>
                    </a:srgbClr>
                  </a:outerShdw>
                  <a:reflection blurRad="12700" stA="48000" endA="300" endPos="55000" dir="5400000" sy="-90000" algn="bl" rotWithShape="0"/>
                </a:effectLst>
              </a:rPr>
            </a:br>
            <a:r>
              <a:rPr lang="el-GR" b="1" cap="none" dirty="0" smtClean="0">
                <a:effectLst>
                  <a:outerShdw blurRad="38100" dist="38100" dir="2700000" algn="tl">
                    <a:srgbClr val="000000">
                      <a:alpha val="43137"/>
                    </a:srgbClr>
                  </a:outerShdw>
                  <a:reflection blurRad="12700" stA="48000" endA="300" endPos="55000" dir="5400000" sy="-90000" algn="bl" rotWithShape="0"/>
                </a:effectLst>
              </a:rPr>
              <a:t>ΤΡΟΠΟΙ ΕΠΙΚΟΙΝΩΝΙΑΣ ΜΕ ΤΟ ΚΟΙΝΟ</a:t>
            </a:r>
            <a:r>
              <a:rPr lang="el-GR" dirty="0"/>
              <a:t/>
            </a:r>
            <a:br>
              <a:rPr lang="el-GR" dirty="0"/>
            </a:br>
            <a:endParaRPr lang="el-GR" dirty="0"/>
          </a:p>
        </p:txBody>
      </p:sp>
    </p:spTree>
    <p:extLst>
      <p:ext uri="{BB962C8B-B14F-4D97-AF65-F5344CB8AC3E}">
        <p14:creationId xmlns:p14="http://schemas.microsoft.com/office/powerpoint/2010/main" val="29226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457200"/>
            <a:ext cx="8686800" cy="667544"/>
          </a:xfr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algn="ctr"/>
            <a:r>
              <a:rPr lang="el-GR" cap="none" dirty="0" smtClean="0"/>
              <a:t>ΠΕΡΙΟΔΙΚΑ ΦΙΛΑΘΛΩΝ</a:t>
            </a:r>
            <a:endParaRPr lang="el-GR" cap="none" dirty="0"/>
          </a:p>
        </p:txBody>
      </p:sp>
      <p:sp>
        <p:nvSpPr>
          <p:cNvPr id="3" name="Θέση περιεχομένου 2"/>
          <p:cNvSpPr>
            <a:spLocks noGrp="1"/>
          </p:cNvSpPr>
          <p:nvPr>
            <p:ph idx="1"/>
          </p:nvPr>
        </p:nvSpPr>
        <p:spPr>
          <a:xfrm>
            <a:off x="4427984" y="1268760"/>
            <a:ext cx="4536504" cy="547260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36576" indent="0">
              <a:lnSpc>
                <a:spcPct val="120000"/>
              </a:lnSpc>
              <a:buNone/>
            </a:pPr>
            <a:r>
              <a:rPr lang="el-GR" sz="2000" dirty="0"/>
              <a:t>Τα </a:t>
            </a:r>
            <a:r>
              <a:rPr lang="el-GR" sz="2000" dirty="0" smtClean="0"/>
              <a:t>περιοδικά φιλάθλων </a:t>
            </a:r>
            <a:r>
              <a:rPr lang="el-GR" sz="2000" dirty="0"/>
              <a:t>είναι </a:t>
            </a:r>
            <a:r>
              <a:rPr lang="el-GR" sz="2000" dirty="0" smtClean="0"/>
              <a:t>χαμηλού προϋπολογισμού </a:t>
            </a:r>
            <a:r>
              <a:rPr lang="el-GR" sz="2000" dirty="0"/>
              <a:t>και </a:t>
            </a:r>
            <a:r>
              <a:rPr lang="el-GR" sz="2000" dirty="0" smtClean="0"/>
              <a:t>μειωμένης εμβέλειας, περιοδικά </a:t>
            </a:r>
            <a:r>
              <a:rPr lang="el-GR" sz="2000" dirty="0"/>
              <a:t>ή </a:t>
            </a:r>
            <a:r>
              <a:rPr lang="el-GR" sz="2000" dirty="0" smtClean="0"/>
              <a:t>φυλλάδες που εκδίδονται από ιδιώτες. Ίσως </a:t>
            </a:r>
            <a:r>
              <a:rPr lang="el-GR" sz="2000" dirty="0"/>
              <a:t>το πιο </a:t>
            </a:r>
            <a:r>
              <a:rPr lang="el-GR" sz="2000" dirty="0" smtClean="0"/>
              <a:t>σημαντικό χαρακτηριστικό </a:t>
            </a:r>
            <a:r>
              <a:rPr lang="el-GR" sz="2000" dirty="0"/>
              <a:t>τους είναι η </a:t>
            </a:r>
            <a:r>
              <a:rPr lang="el-GR" sz="2000" dirty="0" smtClean="0"/>
              <a:t>ανεπίσημη </a:t>
            </a:r>
            <a:r>
              <a:rPr lang="el-GR" sz="2000" dirty="0"/>
              <a:t>και </a:t>
            </a:r>
            <a:r>
              <a:rPr lang="el-GR" sz="2000" dirty="0" smtClean="0"/>
              <a:t>ανεξάρτητη φύση τους. Σύμφωνα </a:t>
            </a:r>
            <a:r>
              <a:rPr lang="el-GR" sz="2000" dirty="0"/>
              <a:t>με τον </a:t>
            </a:r>
            <a:r>
              <a:rPr lang="en-US" sz="2000" dirty="0"/>
              <a:t>Mark </a:t>
            </a:r>
            <a:r>
              <a:rPr lang="en-US" sz="2000" dirty="0" smtClean="0"/>
              <a:t>Wylie</a:t>
            </a:r>
            <a:r>
              <a:rPr lang="el-GR" sz="2000" dirty="0" smtClean="0"/>
              <a:t>, υπεύθυνο </a:t>
            </a:r>
            <a:r>
              <a:rPr lang="el-GR" sz="2000" dirty="0"/>
              <a:t>του </a:t>
            </a:r>
            <a:r>
              <a:rPr lang="el-GR" sz="2000" dirty="0" smtClean="0"/>
              <a:t>μουσείου </a:t>
            </a:r>
            <a:r>
              <a:rPr lang="el-GR" sz="2000" dirty="0"/>
              <a:t>της </a:t>
            </a:r>
            <a:r>
              <a:rPr lang="en-US" sz="2000" dirty="0"/>
              <a:t>Manchester </a:t>
            </a:r>
            <a:r>
              <a:rPr lang="en-US" sz="2000" dirty="0" smtClean="0"/>
              <a:t>United</a:t>
            </a:r>
            <a:r>
              <a:rPr lang="el-GR" sz="2000" dirty="0" smtClean="0"/>
              <a:t>, </a:t>
            </a:r>
            <a:r>
              <a:rPr lang="el-GR" sz="2000" dirty="0"/>
              <a:t>ένα </a:t>
            </a:r>
            <a:r>
              <a:rPr lang="en-US" sz="2000" dirty="0"/>
              <a:t>Fanzine</a:t>
            </a:r>
            <a:r>
              <a:rPr lang="el-GR" sz="2000" dirty="0"/>
              <a:t> είναι </a:t>
            </a:r>
            <a:r>
              <a:rPr lang="el-GR" sz="2000" dirty="0" smtClean="0"/>
              <a:t>απλά </a:t>
            </a:r>
            <a:r>
              <a:rPr lang="el-GR" sz="2000" dirty="0"/>
              <a:t>έ</a:t>
            </a:r>
            <a:r>
              <a:rPr lang="el-GR" sz="2000" dirty="0" smtClean="0"/>
              <a:t>νας τρόπος </a:t>
            </a:r>
            <a:r>
              <a:rPr lang="el-GR" sz="2000" dirty="0"/>
              <a:t>για να πει ο </a:t>
            </a:r>
            <a:r>
              <a:rPr lang="el-GR" sz="2000" dirty="0" smtClean="0"/>
              <a:t>καθένας τη γνώμη του. Γενικά εκφράζουν </a:t>
            </a:r>
            <a:r>
              <a:rPr lang="el-GR" sz="2000" dirty="0"/>
              <a:t>μια </a:t>
            </a:r>
            <a:r>
              <a:rPr lang="el-GR" sz="2000" dirty="0" smtClean="0"/>
              <a:t>τάση ανεξαρτητοποίησης </a:t>
            </a:r>
            <a:r>
              <a:rPr lang="el-GR" sz="2000" dirty="0"/>
              <a:t>που </a:t>
            </a:r>
            <a:r>
              <a:rPr lang="el-GR" sz="2000" dirty="0" smtClean="0"/>
              <a:t>εκφράστηκε </a:t>
            </a:r>
            <a:r>
              <a:rPr lang="el-GR" sz="2000" dirty="0"/>
              <a:t>κατά </a:t>
            </a:r>
            <a:r>
              <a:rPr lang="el-GR" sz="2000" dirty="0" smtClean="0"/>
              <a:t>τη δεκαετία </a:t>
            </a:r>
            <a:r>
              <a:rPr lang="el-GR" sz="2000" dirty="0"/>
              <a:t>του 70’.</a:t>
            </a:r>
          </a:p>
          <a:p>
            <a:pPr marL="36576" indent="0">
              <a:lnSpc>
                <a:spcPct val="120000"/>
              </a:lnSpc>
              <a:buNone/>
            </a:pPr>
            <a:r>
              <a:rPr lang="el-GR" sz="2000" dirty="0" smtClean="0"/>
              <a:t>Κάποια </a:t>
            </a:r>
            <a:r>
              <a:rPr lang="el-GR" sz="2000" dirty="0"/>
              <a:t>από αυτά τα </a:t>
            </a:r>
            <a:r>
              <a:rPr lang="el-GR" sz="2000" dirty="0" smtClean="0"/>
              <a:t>περιοδικά </a:t>
            </a:r>
            <a:r>
              <a:rPr lang="el-GR" sz="2000" dirty="0"/>
              <a:t>όμως </a:t>
            </a:r>
            <a:r>
              <a:rPr lang="el-GR" sz="2000" dirty="0" smtClean="0"/>
              <a:t>έχουν μεγάλη απήχηση π.χ. της </a:t>
            </a:r>
            <a:r>
              <a:rPr lang="en-US" sz="2000" dirty="0"/>
              <a:t>Manchester United</a:t>
            </a:r>
            <a:r>
              <a:rPr lang="el-GR" sz="2000" dirty="0"/>
              <a:t>,το περιοδικο </a:t>
            </a:r>
            <a:r>
              <a:rPr lang="en-US" sz="2000" dirty="0"/>
              <a:t>United We Stand</a:t>
            </a:r>
            <a:r>
              <a:rPr lang="el-GR" sz="2000" dirty="0"/>
              <a:t> που </a:t>
            </a:r>
            <a:r>
              <a:rPr lang="el-GR" sz="2000" dirty="0" smtClean="0"/>
              <a:t>πουλάει 14.000 </a:t>
            </a:r>
            <a:r>
              <a:rPr lang="el-GR" sz="2000" dirty="0"/>
              <a:t>αντίτυπα </a:t>
            </a:r>
            <a:r>
              <a:rPr lang="el-GR" sz="2000" dirty="0" smtClean="0"/>
              <a:t>ανά τεύχος</a:t>
            </a:r>
            <a:r>
              <a:rPr lang="el-GR" sz="2000" dirty="0"/>
              <a:t>. Υιοθετώντας μια </a:t>
            </a:r>
            <a:r>
              <a:rPr lang="el-GR" sz="2000" dirty="0" smtClean="0"/>
              <a:t>αντιρρητική </a:t>
            </a:r>
            <a:r>
              <a:rPr lang="el-GR" sz="2000" dirty="0"/>
              <a:t>και  </a:t>
            </a:r>
            <a:r>
              <a:rPr lang="el-GR" sz="2000" dirty="0" smtClean="0"/>
              <a:t>κριτική διεξαγωγή </a:t>
            </a:r>
            <a:r>
              <a:rPr lang="el-GR" sz="2000" dirty="0"/>
              <a:t>τα </a:t>
            </a:r>
            <a:r>
              <a:rPr lang="en-US" sz="2000" dirty="0"/>
              <a:t>Fanzines</a:t>
            </a:r>
            <a:r>
              <a:rPr lang="el-GR" sz="2000" dirty="0"/>
              <a:t> τις </a:t>
            </a:r>
            <a:r>
              <a:rPr lang="el-GR" sz="2000" dirty="0" smtClean="0"/>
              <a:t>περισσότερες φορές </a:t>
            </a:r>
            <a:r>
              <a:rPr lang="el-GR" sz="2000" dirty="0"/>
              <a:t>έ</a:t>
            </a:r>
            <a:r>
              <a:rPr lang="el-GR" sz="2000" dirty="0" smtClean="0"/>
              <a:t>ρχονται </a:t>
            </a:r>
            <a:r>
              <a:rPr lang="el-GR" sz="2000" dirty="0"/>
              <a:t>σε </a:t>
            </a:r>
            <a:r>
              <a:rPr lang="el-GR" sz="2000" dirty="0" smtClean="0"/>
              <a:t>σύγκρουση </a:t>
            </a:r>
            <a:r>
              <a:rPr lang="el-GR" sz="2000" dirty="0"/>
              <a:t>με τις </a:t>
            </a:r>
            <a:r>
              <a:rPr lang="el-GR" sz="2000" dirty="0" smtClean="0"/>
              <a:t>ίδιες </a:t>
            </a:r>
            <a:r>
              <a:rPr lang="el-GR" sz="2000" dirty="0"/>
              <a:t>τις </a:t>
            </a:r>
            <a:r>
              <a:rPr lang="el-GR" sz="2000" dirty="0" smtClean="0"/>
              <a:t>ομάδες . </a:t>
            </a:r>
            <a:endParaRPr lang="el-GR" sz="2000" dirty="0"/>
          </a:p>
          <a:p>
            <a:pPr marL="36576" indent="0">
              <a:buNone/>
            </a:pPr>
            <a:endParaRPr lang="el-GR" sz="2000" dirty="0"/>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r="5842" b="2737"/>
          <a:stretch/>
        </p:blipFill>
        <p:spPr>
          <a:xfrm>
            <a:off x="759380" y="1458888"/>
            <a:ext cx="3438547" cy="4692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0970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88640"/>
            <a:ext cx="8686800" cy="864096"/>
          </a:xfrm>
          <a:ln>
            <a:solidFill>
              <a:schemeClr val="accent1">
                <a:lumMod val="60000"/>
                <a:lumOff val="40000"/>
              </a:schemeClr>
            </a:solidFill>
          </a:ln>
          <a:effectLst>
            <a:glow rad="101600">
              <a:schemeClr val="accent2">
                <a:satMod val="175000"/>
                <a:alpha val="40000"/>
              </a:schemeClr>
            </a:glow>
          </a:effectLst>
        </p:spPr>
        <p:txBody>
          <a:bodyPr>
            <a:normAutofit/>
          </a:bodyPr>
          <a:lstStyle/>
          <a:p>
            <a:pPr algn="ctr"/>
            <a:r>
              <a:rPr lang="el-GR" cap="none" dirty="0" smtClean="0"/>
              <a:t>ΤΗΛΕΟΡΑΣΗ</a:t>
            </a:r>
            <a:endParaRPr lang="el-GR" cap="none" dirty="0"/>
          </a:p>
        </p:txBody>
      </p:sp>
      <p:sp>
        <p:nvSpPr>
          <p:cNvPr id="3" name="Θέση περιεχομένου 2"/>
          <p:cNvSpPr>
            <a:spLocks noGrp="1"/>
          </p:cNvSpPr>
          <p:nvPr>
            <p:ph idx="1"/>
          </p:nvPr>
        </p:nvSpPr>
        <p:spPr>
          <a:xfrm>
            <a:off x="304800" y="980728"/>
            <a:ext cx="8686800" cy="5544616"/>
          </a:xfrm>
        </p:spPr>
        <p:style>
          <a:lnRef idx="1">
            <a:schemeClr val="accent1"/>
          </a:lnRef>
          <a:fillRef idx="2">
            <a:schemeClr val="accent1"/>
          </a:fillRef>
          <a:effectRef idx="1">
            <a:schemeClr val="accent1"/>
          </a:effectRef>
          <a:fontRef idx="minor">
            <a:schemeClr val="dk1"/>
          </a:fontRef>
        </p:style>
        <p:txBody>
          <a:bodyPr>
            <a:noAutofit/>
          </a:bodyPr>
          <a:lstStyle/>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Μέχρι το 1996 οι ποδοσφαιρικές αρχές δίσταζαν </a:t>
            </a:r>
            <a:r>
              <a:rPr lang="el-GR" sz="1700" dirty="0">
                <a:latin typeface="Tahoma" panose="020B0604030504040204" pitchFamily="34" charset="0"/>
                <a:ea typeface="Tahoma" panose="020B0604030504040204" pitchFamily="34" charset="0"/>
                <a:cs typeface="Tahoma" panose="020B0604030504040204" pitchFamily="34" charset="0"/>
              </a:rPr>
              <a:t>να </a:t>
            </a:r>
            <a:r>
              <a:rPr lang="el-GR" sz="1700" dirty="0" smtClean="0">
                <a:latin typeface="Tahoma" panose="020B0604030504040204" pitchFamily="34" charset="0"/>
                <a:ea typeface="Tahoma" panose="020B0604030504040204" pitchFamily="34" charset="0"/>
                <a:cs typeface="Tahoma" panose="020B0604030504040204" pitchFamily="34" charset="0"/>
              </a:rPr>
              <a:t>επιτρέψουν αναμεταδόσεις </a:t>
            </a:r>
            <a:r>
              <a:rPr lang="el-GR" sz="1700" dirty="0">
                <a:latin typeface="Tahoma" panose="020B0604030504040204" pitchFamily="34" charset="0"/>
                <a:ea typeface="Tahoma" panose="020B0604030504040204" pitchFamily="34" charset="0"/>
                <a:cs typeface="Tahoma" panose="020B0604030504040204" pitchFamily="34" charset="0"/>
              </a:rPr>
              <a:t>των </a:t>
            </a:r>
            <a:r>
              <a:rPr lang="el-GR" sz="1700" dirty="0" smtClean="0">
                <a:latin typeface="Tahoma" panose="020B0604030504040204" pitchFamily="34" charset="0"/>
                <a:ea typeface="Tahoma" panose="020B0604030504040204" pitchFamily="34" charset="0"/>
                <a:cs typeface="Tahoma" panose="020B0604030504040204" pitchFamily="34" charset="0"/>
              </a:rPr>
              <a:t>παιχνιδιών</a:t>
            </a:r>
            <a:r>
              <a:rPr lang="el-GR" sz="1700" dirty="0">
                <a:latin typeface="Tahoma" panose="020B0604030504040204" pitchFamily="34" charset="0"/>
                <a:ea typeface="Tahoma" panose="020B0604030504040204" pitchFamily="34" charset="0"/>
                <a:cs typeface="Tahoma" panose="020B0604030504040204" pitchFamily="34" charset="0"/>
              </a:rPr>
              <a:t>, </a:t>
            </a:r>
            <a:r>
              <a:rPr lang="el-GR" sz="1700" dirty="0" smtClean="0">
                <a:latin typeface="Tahoma" panose="020B0604030504040204" pitchFamily="34" charset="0"/>
                <a:ea typeface="Tahoma" panose="020B0604030504040204" pitchFamily="34" charset="0"/>
                <a:cs typeface="Tahoma" panose="020B0604030504040204" pitchFamily="34" charset="0"/>
              </a:rPr>
              <a:t>φοβούμενοι μειωμένη προσέλευση </a:t>
            </a:r>
            <a:r>
              <a:rPr lang="el-GR" sz="1700" dirty="0">
                <a:latin typeface="Tahoma" panose="020B0604030504040204" pitchFamily="34" charset="0"/>
                <a:ea typeface="Tahoma" panose="020B0604030504040204" pitchFamily="34" charset="0"/>
                <a:cs typeface="Tahoma" panose="020B0604030504040204" pitchFamily="34" charset="0"/>
              </a:rPr>
              <a:t>στο </a:t>
            </a:r>
            <a:r>
              <a:rPr lang="el-GR" sz="1700" dirty="0" smtClean="0">
                <a:latin typeface="Tahoma" panose="020B0604030504040204" pitchFamily="34" charset="0"/>
                <a:ea typeface="Tahoma" panose="020B0604030504040204" pitchFamily="34" charset="0"/>
                <a:cs typeface="Tahoma" panose="020B0604030504040204" pitchFamily="34" charset="0"/>
              </a:rPr>
              <a:t>γήπεδο</a:t>
            </a:r>
            <a:r>
              <a:rPr lang="el-GR" sz="1700" dirty="0">
                <a:latin typeface="Tahoma" panose="020B0604030504040204" pitchFamily="34" charset="0"/>
                <a:ea typeface="Tahoma" panose="020B0604030504040204" pitchFamily="34" charset="0"/>
                <a:cs typeface="Tahoma" panose="020B0604030504040204" pitchFamily="34" charset="0"/>
              </a:rPr>
              <a:t>. </a:t>
            </a:r>
            <a:endParaRPr lang="el-GR" sz="1700" dirty="0" smtClean="0">
              <a:latin typeface="Tahoma" panose="020B0604030504040204" pitchFamily="34" charset="0"/>
              <a:ea typeface="Tahoma" panose="020B0604030504040204" pitchFamily="34" charset="0"/>
              <a:cs typeface="Tahoma" panose="020B0604030504040204" pitchFamily="34" charset="0"/>
            </a:endParaRP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Η γενικότερη </a:t>
            </a:r>
            <a:r>
              <a:rPr lang="el-GR" sz="1700" dirty="0">
                <a:latin typeface="Tahoma" panose="020B0604030504040204" pitchFamily="34" charset="0"/>
                <a:ea typeface="Tahoma" panose="020B0604030504040204" pitchFamily="34" charset="0"/>
                <a:cs typeface="Tahoma" panose="020B0604030504040204" pitchFamily="34" charset="0"/>
              </a:rPr>
              <a:t>ά</a:t>
            </a:r>
            <a:r>
              <a:rPr lang="el-GR" sz="1700" dirty="0" smtClean="0">
                <a:latin typeface="Tahoma" panose="020B0604030504040204" pitchFamily="34" charset="0"/>
                <a:ea typeface="Tahoma" panose="020B0604030504040204" pitchFamily="34" charset="0"/>
                <a:cs typeface="Tahoma" panose="020B0604030504040204" pitchFamily="34" charset="0"/>
              </a:rPr>
              <a:t>σχημη εικόνα </a:t>
            </a:r>
            <a:r>
              <a:rPr lang="el-GR" sz="1700" dirty="0">
                <a:latin typeface="Tahoma" panose="020B0604030504040204" pitchFamily="34" charset="0"/>
                <a:ea typeface="Tahoma" panose="020B0604030504040204" pitchFamily="34" charset="0"/>
                <a:cs typeface="Tahoma" panose="020B0604030504040204" pitchFamily="34" charset="0"/>
              </a:rPr>
              <a:t>του </a:t>
            </a:r>
            <a:r>
              <a:rPr lang="el-GR" sz="1700" dirty="0" smtClean="0">
                <a:latin typeface="Tahoma" panose="020B0604030504040204" pitchFamily="34" charset="0"/>
                <a:ea typeface="Tahoma" panose="020B0604030504040204" pitchFamily="34" charset="0"/>
                <a:cs typeface="Tahoma" panose="020B0604030504040204" pitchFamily="34" charset="0"/>
              </a:rPr>
              <a:t>ποδοσφαίρου συνέβαλε </a:t>
            </a:r>
            <a:r>
              <a:rPr lang="el-GR" sz="1700" dirty="0">
                <a:latin typeface="Tahoma" panose="020B0604030504040204" pitchFamily="34" charset="0"/>
                <a:ea typeface="Tahoma" panose="020B0604030504040204" pitchFamily="34" charset="0"/>
                <a:cs typeface="Tahoma" panose="020B0604030504040204" pitchFamily="34" charset="0"/>
              </a:rPr>
              <a:t>στην </a:t>
            </a:r>
            <a:r>
              <a:rPr lang="el-GR" sz="1700" dirty="0" smtClean="0">
                <a:latin typeface="Tahoma" panose="020B0604030504040204" pitchFamily="34" charset="0"/>
                <a:ea typeface="Tahoma" panose="020B0604030504040204" pitchFamily="34" charset="0"/>
                <a:cs typeface="Tahoma" panose="020B0604030504040204" pitchFamily="34" charset="0"/>
              </a:rPr>
              <a:t>απαξίωσή </a:t>
            </a:r>
            <a:r>
              <a:rPr lang="el-GR" sz="1700" dirty="0">
                <a:latin typeface="Tahoma" panose="020B0604030504040204" pitchFamily="34" charset="0"/>
                <a:ea typeface="Tahoma" panose="020B0604030504040204" pitchFamily="34" charset="0"/>
                <a:cs typeface="Tahoma" panose="020B0604030504040204" pitchFamily="34" charset="0"/>
              </a:rPr>
              <a:t>του από τους </a:t>
            </a:r>
            <a:r>
              <a:rPr lang="el-GR" sz="1700" dirty="0" smtClean="0">
                <a:latin typeface="Tahoma" panose="020B0604030504040204" pitchFamily="34" charset="0"/>
                <a:ea typeface="Tahoma" panose="020B0604030504040204" pitchFamily="34" charset="0"/>
                <a:cs typeface="Tahoma" panose="020B0604030504040204" pitchFamily="34" charset="0"/>
              </a:rPr>
              <a:t>υπεύθυνους τηλεόρασης.</a:t>
            </a: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Η επιτυχία </a:t>
            </a:r>
            <a:r>
              <a:rPr lang="el-GR" sz="1700" dirty="0">
                <a:latin typeface="Tahoma" panose="020B0604030504040204" pitchFamily="34" charset="0"/>
                <a:ea typeface="Tahoma" panose="020B0604030504040204" pitchFamily="34" charset="0"/>
                <a:cs typeface="Tahoma" panose="020B0604030504040204" pitchFamily="34" charset="0"/>
              </a:rPr>
              <a:t>της </a:t>
            </a:r>
            <a:r>
              <a:rPr lang="el-GR" sz="1700" dirty="0" smtClean="0">
                <a:latin typeface="Tahoma" panose="020B0604030504040204" pitchFamily="34" charset="0"/>
                <a:ea typeface="Tahoma" panose="020B0604030504040204" pitchFamily="34" charset="0"/>
                <a:cs typeface="Tahoma" panose="020B0604030504040204" pitchFamily="34" charset="0"/>
              </a:rPr>
              <a:t>ζωντανής αναμετάδοσης οφείλεται περισσότερο </a:t>
            </a:r>
            <a:r>
              <a:rPr lang="el-GR" sz="1700" dirty="0">
                <a:latin typeface="Tahoma" panose="020B0604030504040204" pitchFamily="34" charset="0"/>
                <a:ea typeface="Tahoma" panose="020B0604030504040204" pitchFamily="34" charset="0"/>
                <a:cs typeface="Tahoma" panose="020B0604030504040204" pitchFamily="34" charset="0"/>
              </a:rPr>
              <a:t>στην </a:t>
            </a:r>
            <a:r>
              <a:rPr lang="el-GR" sz="1700" dirty="0" smtClean="0">
                <a:latin typeface="Tahoma" panose="020B0604030504040204" pitchFamily="34" charset="0"/>
                <a:ea typeface="Tahoma" panose="020B0604030504040204" pitchFamily="34" charset="0"/>
                <a:cs typeface="Tahoma" panose="020B0604030504040204" pitchFamily="34" charset="0"/>
              </a:rPr>
              <a:t>ικανότητά </a:t>
            </a:r>
            <a:r>
              <a:rPr lang="el-GR" sz="1700" dirty="0">
                <a:latin typeface="Tahoma" panose="020B0604030504040204" pitchFamily="34" charset="0"/>
                <a:ea typeface="Tahoma" panose="020B0604030504040204" pitchFamily="34" charset="0"/>
                <a:cs typeface="Tahoma" panose="020B0604030504040204" pitchFamily="34" charset="0"/>
              </a:rPr>
              <a:t>της να </a:t>
            </a:r>
            <a:r>
              <a:rPr lang="el-GR" sz="1700" dirty="0" smtClean="0">
                <a:latin typeface="Tahoma" panose="020B0604030504040204" pitchFamily="34" charset="0"/>
                <a:ea typeface="Tahoma" panose="020B0604030504040204" pitchFamily="34" charset="0"/>
                <a:cs typeface="Tahoma" panose="020B0604030504040204" pitchFamily="34" charset="0"/>
              </a:rPr>
              <a:t>ικανοποιεί </a:t>
            </a:r>
            <a:r>
              <a:rPr lang="el-GR" sz="1700" dirty="0">
                <a:latin typeface="Tahoma" panose="020B0604030504040204" pitchFamily="34" charset="0"/>
                <a:ea typeface="Tahoma" panose="020B0604030504040204" pitchFamily="34" charset="0"/>
                <a:cs typeface="Tahoma" panose="020B0604030504040204" pitchFamily="34" charset="0"/>
              </a:rPr>
              <a:t>δυο </a:t>
            </a:r>
            <a:r>
              <a:rPr lang="el-GR" sz="1700" dirty="0" smtClean="0">
                <a:latin typeface="Tahoma" panose="020B0604030504040204" pitchFamily="34" charset="0"/>
                <a:ea typeface="Tahoma" panose="020B0604030504040204" pitchFamily="34" charset="0"/>
                <a:cs typeface="Tahoma" panose="020B0604030504040204" pitchFamily="34" charset="0"/>
              </a:rPr>
              <a:t>ειδή κοινού</a:t>
            </a:r>
            <a:r>
              <a:rPr lang="en-US" sz="1700" dirty="0" smtClean="0">
                <a:latin typeface="Tahoma" panose="020B0604030504040204" pitchFamily="34" charset="0"/>
                <a:ea typeface="Tahoma" panose="020B0604030504040204" pitchFamily="34" charset="0"/>
                <a:cs typeface="Tahoma" panose="020B0604030504040204" pitchFamily="34" charset="0"/>
              </a:rPr>
              <a:t>:</a:t>
            </a:r>
            <a:r>
              <a:rPr lang="el-GR" sz="1700" dirty="0" smtClean="0">
                <a:latin typeface="Tahoma" panose="020B0604030504040204" pitchFamily="34" charset="0"/>
                <a:ea typeface="Tahoma" panose="020B0604030504040204" pitchFamily="34" charset="0"/>
                <a:cs typeface="Tahoma" panose="020B0604030504040204" pitchFamily="34" charset="0"/>
              </a:rPr>
              <a:t> </a:t>
            </a:r>
            <a:r>
              <a:rPr lang="el-GR" sz="1700" dirty="0">
                <a:latin typeface="Tahoma" panose="020B0604030504040204" pitchFamily="34" charset="0"/>
                <a:ea typeface="Tahoma" panose="020B0604030504040204" pitchFamily="34" charset="0"/>
                <a:cs typeface="Tahoma" panose="020B0604030504040204" pitchFamily="34" charset="0"/>
              </a:rPr>
              <a:t>τους </a:t>
            </a:r>
            <a:r>
              <a:rPr lang="el-GR" sz="1700" b="1" i="1" dirty="0" smtClean="0">
                <a:latin typeface="Tahoma" panose="020B0604030504040204" pitchFamily="34" charset="0"/>
                <a:ea typeface="Tahoma" panose="020B0604030504040204" pitchFamily="34" charset="0"/>
                <a:cs typeface="Tahoma" panose="020B0604030504040204" pitchFamily="34" charset="0"/>
              </a:rPr>
              <a:t>εφήβους</a:t>
            </a:r>
            <a:r>
              <a:rPr lang="el-GR" sz="1700" dirty="0" smtClean="0">
                <a:latin typeface="Tahoma" panose="020B0604030504040204" pitchFamily="34" charset="0"/>
                <a:ea typeface="Tahoma" panose="020B0604030504040204" pitchFamily="34" charset="0"/>
                <a:cs typeface="Tahoma" panose="020B0604030504040204" pitchFamily="34" charset="0"/>
              </a:rPr>
              <a:t>  και τους </a:t>
            </a:r>
            <a:r>
              <a:rPr lang="el-GR" sz="1700" b="1" i="1" dirty="0" smtClean="0">
                <a:latin typeface="Tahoma" panose="020B0604030504040204" pitchFamily="34" charset="0"/>
                <a:ea typeface="Tahoma" panose="020B0604030504040204" pitchFamily="34" charset="0"/>
                <a:cs typeface="Tahoma" panose="020B0604030504040204" pitchFamily="34" charset="0"/>
              </a:rPr>
              <a:t>μεσήλικες</a:t>
            </a:r>
            <a:r>
              <a:rPr lang="el-GR" sz="1700" dirty="0" smtClean="0">
                <a:latin typeface="Tahoma" panose="020B0604030504040204" pitchFamily="34" charset="0"/>
                <a:ea typeface="Tahoma" panose="020B0604030504040204" pitchFamily="34" charset="0"/>
                <a:cs typeface="Tahoma" panose="020B0604030504040204" pitchFamily="34" charset="0"/>
              </a:rPr>
              <a:t> </a:t>
            </a:r>
            <a:r>
              <a:rPr lang="el-GR" sz="1700" dirty="0">
                <a:latin typeface="Tahoma" panose="020B0604030504040204" pitchFamily="34" charset="0"/>
                <a:ea typeface="Tahoma" panose="020B0604030504040204" pitchFamily="34" charset="0"/>
                <a:cs typeface="Tahoma" panose="020B0604030504040204" pitchFamily="34" charset="0"/>
              </a:rPr>
              <a:t>που </a:t>
            </a:r>
            <a:r>
              <a:rPr lang="el-GR" sz="1700" dirty="0" smtClean="0">
                <a:latin typeface="Tahoma" panose="020B0604030504040204" pitchFamily="34" charset="0"/>
                <a:ea typeface="Tahoma" panose="020B0604030504040204" pitchFamily="34" charset="0"/>
                <a:cs typeface="Tahoma" panose="020B0604030504040204" pitchFamily="34" charset="0"/>
              </a:rPr>
              <a:t>ενδιέφεραν περισσότερο </a:t>
            </a:r>
            <a:r>
              <a:rPr lang="el-GR" sz="1700" dirty="0">
                <a:latin typeface="Tahoma" panose="020B0604030504040204" pitchFamily="34" charset="0"/>
                <a:ea typeface="Tahoma" panose="020B0604030504040204" pitchFamily="34" charset="0"/>
                <a:cs typeface="Tahoma" panose="020B0604030504040204" pitchFamily="34" charset="0"/>
              </a:rPr>
              <a:t>τους </a:t>
            </a:r>
            <a:r>
              <a:rPr lang="el-GR" sz="1700" dirty="0" smtClean="0">
                <a:latin typeface="Tahoma" panose="020B0604030504040204" pitchFamily="34" charset="0"/>
                <a:ea typeface="Tahoma" panose="020B0604030504040204" pitchFamily="34" charset="0"/>
                <a:cs typeface="Tahoma" panose="020B0604030504040204" pitchFamily="34" charset="0"/>
              </a:rPr>
              <a:t>διαφημιστές </a:t>
            </a:r>
            <a:r>
              <a:rPr lang="el-GR" sz="1700" dirty="0">
                <a:latin typeface="Tahoma" panose="020B0604030504040204" pitchFamily="34" charset="0"/>
                <a:ea typeface="Tahoma" panose="020B0604030504040204" pitchFamily="34" charset="0"/>
                <a:cs typeface="Tahoma" panose="020B0604030504040204" pitchFamily="34" charset="0"/>
              </a:rPr>
              <a:t>και τα </a:t>
            </a:r>
            <a:r>
              <a:rPr lang="el-GR" sz="1700" b="1" i="1" dirty="0" smtClean="0">
                <a:latin typeface="Tahoma" panose="020B0604030504040204" pitchFamily="34" charset="0"/>
                <a:ea typeface="Tahoma" panose="020B0604030504040204" pitchFamily="34" charset="0"/>
                <a:cs typeface="Tahoma" panose="020B0604030504040204" pitchFamily="34" charset="0"/>
              </a:rPr>
              <a:t>μικρότερα παιδιά</a:t>
            </a:r>
            <a:r>
              <a:rPr lang="el-GR" sz="1700" dirty="0" smtClean="0">
                <a:latin typeface="Tahoma" panose="020B0604030504040204" pitchFamily="34" charset="0"/>
                <a:ea typeface="Tahoma" panose="020B0604030504040204" pitchFamily="34" charset="0"/>
                <a:cs typeface="Tahoma" panose="020B0604030504040204" pitchFamily="34" charset="0"/>
              </a:rPr>
              <a:t>, </a:t>
            </a:r>
            <a:r>
              <a:rPr lang="el-GR" sz="1700" dirty="0">
                <a:latin typeface="Tahoma" panose="020B0604030504040204" pitchFamily="34" charset="0"/>
                <a:ea typeface="Tahoma" panose="020B0604030504040204" pitchFamily="34" charset="0"/>
                <a:cs typeface="Tahoma" panose="020B0604030504040204" pitchFamily="34" charset="0"/>
              </a:rPr>
              <a:t>τα </a:t>
            </a:r>
            <a:r>
              <a:rPr lang="el-GR" sz="1700" dirty="0" smtClean="0">
                <a:latin typeface="Tahoma" panose="020B0604030504040204" pitchFamily="34" charset="0"/>
                <a:ea typeface="Tahoma" panose="020B0604030504040204" pitchFamily="34" charset="0"/>
                <a:cs typeface="Tahoma" panose="020B0604030504040204" pitchFamily="34" charset="0"/>
              </a:rPr>
              <a:t>οποία </a:t>
            </a:r>
            <a:r>
              <a:rPr lang="el-GR" sz="1700" dirty="0">
                <a:latin typeface="Tahoma" panose="020B0604030504040204" pitchFamily="34" charset="0"/>
                <a:ea typeface="Tahoma" panose="020B0604030504040204" pitchFamily="34" charset="0"/>
                <a:cs typeface="Tahoma" panose="020B0604030504040204" pitchFamily="34" charset="0"/>
              </a:rPr>
              <a:t>αν δεν </a:t>
            </a:r>
            <a:r>
              <a:rPr lang="el-GR" sz="1700" dirty="0" smtClean="0">
                <a:latin typeface="Tahoma" panose="020B0604030504040204" pitchFamily="34" charset="0"/>
                <a:ea typeface="Tahoma" panose="020B0604030504040204" pitchFamily="34" charset="0"/>
                <a:cs typeface="Tahoma" panose="020B0604030504040204" pitchFamily="34" charset="0"/>
              </a:rPr>
              <a:t>υπήρχε </a:t>
            </a:r>
            <a:r>
              <a:rPr lang="el-GR" sz="1700" dirty="0">
                <a:latin typeface="Tahoma" panose="020B0604030504040204" pitchFamily="34" charset="0"/>
                <a:ea typeface="Tahoma" panose="020B0604030504040204" pitchFamily="34" charset="0"/>
                <a:cs typeface="Tahoma" panose="020B0604030504040204" pitchFamily="34" charset="0"/>
              </a:rPr>
              <a:t>το </a:t>
            </a:r>
            <a:r>
              <a:rPr lang="el-GR" sz="1700" dirty="0" smtClean="0">
                <a:latin typeface="Tahoma" panose="020B0604030504040204" pitchFamily="34" charset="0"/>
                <a:ea typeface="Tahoma" panose="020B0604030504040204" pitchFamily="34" charset="0"/>
                <a:cs typeface="Tahoma" panose="020B0604030504040204" pitchFamily="34" charset="0"/>
              </a:rPr>
              <a:t>ποδόσφαιρο </a:t>
            </a:r>
            <a:r>
              <a:rPr lang="el-GR" sz="1700" dirty="0">
                <a:latin typeface="Tahoma" panose="020B0604030504040204" pitchFamily="34" charset="0"/>
                <a:ea typeface="Tahoma" panose="020B0604030504040204" pitchFamily="34" charset="0"/>
                <a:cs typeface="Tahoma" panose="020B0604030504040204" pitchFamily="34" charset="0"/>
              </a:rPr>
              <a:t>δεν θα </a:t>
            </a:r>
            <a:r>
              <a:rPr lang="el-GR" sz="1700" dirty="0" smtClean="0">
                <a:latin typeface="Tahoma" panose="020B0604030504040204" pitchFamily="34" charset="0"/>
                <a:ea typeface="Tahoma" panose="020B0604030504040204" pitchFamily="34" charset="0"/>
                <a:cs typeface="Tahoma" panose="020B0604030504040204" pitchFamily="34" charset="0"/>
              </a:rPr>
              <a:t>έβλεπαν τηλεόραση</a:t>
            </a:r>
            <a:r>
              <a:rPr lang="el-GR" sz="1700" dirty="0">
                <a:latin typeface="Tahoma" panose="020B0604030504040204" pitchFamily="34" charset="0"/>
                <a:ea typeface="Tahoma" panose="020B0604030504040204" pitchFamily="34" charset="0"/>
                <a:cs typeface="Tahoma" panose="020B0604030504040204" pitchFamily="34" charset="0"/>
              </a:rPr>
              <a:t>. </a:t>
            </a:r>
            <a:endParaRPr lang="el-GR" sz="1700" dirty="0" smtClean="0">
              <a:latin typeface="Tahoma" panose="020B0604030504040204" pitchFamily="34" charset="0"/>
              <a:ea typeface="Tahoma" panose="020B0604030504040204" pitchFamily="34" charset="0"/>
              <a:cs typeface="Tahoma" panose="020B0604030504040204" pitchFamily="34" charset="0"/>
            </a:endParaRP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Το αποτέλεσμα </a:t>
            </a:r>
            <a:r>
              <a:rPr lang="el-GR" sz="1700" dirty="0">
                <a:latin typeface="Tahoma" panose="020B0604030504040204" pitchFamily="34" charset="0"/>
                <a:ea typeface="Tahoma" panose="020B0604030504040204" pitchFamily="34" charset="0"/>
                <a:cs typeface="Tahoma" panose="020B0604030504040204" pitchFamily="34" charset="0"/>
              </a:rPr>
              <a:t>ή</a:t>
            </a:r>
            <a:r>
              <a:rPr lang="el-GR" sz="1700" dirty="0" smtClean="0">
                <a:latin typeface="Tahoma" panose="020B0604030504040204" pitchFamily="34" charset="0"/>
                <a:ea typeface="Tahoma" panose="020B0604030504040204" pitchFamily="34" charset="0"/>
                <a:cs typeface="Tahoma" panose="020B0604030504040204" pitchFamily="34" charset="0"/>
              </a:rPr>
              <a:t>ταν </a:t>
            </a:r>
            <a:r>
              <a:rPr lang="el-GR" sz="1700" dirty="0">
                <a:latin typeface="Tahoma" panose="020B0604030504040204" pitchFamily="34" charset="0"/>
                <a:ea typeface="Tahoma" panose="020B0604030504040204" pitchFamily="34" charset="0"/>
                <a:cs typeface="Tahoma" panose="020B0604030504040204" pitchFamily="34" charset="0"/>
              </a:rPr>
              <a:t>η </a:t>
            </a:r>
            <a:r>
              <a:rPr lang="el-GR" sz="1700" dirty="0" smtClean="0">
                <a:latin typeface="Tahoma" panose="020B0604030504040204" pitchFamily="34" charset="0"/>
                <a:ea typeface="Tahoma" panose="020B0604030504040204" pitchFamily="34" charset="0"/>
                <a:cs typeface="Tahoma" panose="020B0604030504040204" pitchFamily="34" charset="0"/>
              </a:rPr>
              <a:t>μεγάλη εμπορική επιτυχία, </a:t>
            </a:r>
            <a:r>
              <a:rPr lang="el-GR" sz="1700" dirty="0">
                <a:latin typeface="Tahoma" panose="020B0604030504040204" pitchFamily="34" charset="0"/>
                <a:ea typeface="Tahoma" panose="020B0604030504040204" pitchFamily="34" charset="0"/>
                <a:cs typeface="Tahoma" panose="020B0604030504040204" pitchFamily="34" charset="0"/>
              </a:rPr>
              <a:t>η </a:t>
            </a:r>
            <a:r>
              <a:rPr lang="el-GR" sz="1700" dirty="0" smtClean="0">
                <a:latin typeface="Tahoma" panose="020B0604030504040204" pitchFamily="34" charset="0"/>
                <a:ea typeface="Tahoma" panose="020B0604030504040204" pitchFamily="34" charset="0"/>
                <a:cs typeface="Tahoma" panose="020B0604030504040204" pitchFamily="34" charset="0"/>
              </a:rPr>
              <a:t>οποία διεύρυνε </a:t>
            </a:r>
            <a:r>
              <a:rPr lang="el-GR" sz="1700" dirty="0">
                <a:latin typeface="Tahoma" panose="020B0604030504040204" pitchFamily="34" charset="0"/>
                <a:ea typeface="Tahoma" panose="020B0604030504040204" pitchFamily="34" charset="0"/>
                <a:cs typeface="Tahoma" panose="020B0604030504040204" pitchFamily="34" charset="0"/>
              </a:rPr>
              <a:t>την </a:t>
            </a:r>
            <a:r>
              <a:rPr lang="el-GR" sz="1700" dirty="0" smtClean="0">
                <a:latin typeface="Tahoma" panose="020B0604030504040204" pitchFamily="34" charset="0"/>
                <a:ea typeface="Tahoma" panose="020B0604030504040204" pitchFamily="34" charset="0"/>
                <a:cs typeface="Tahoma" panose="020B0604030504040204" pitchFamily="34" charset="0"/>
              </a:rPr>
              <a:t>αγορά και έκανε τις ομάδες </a:t>
            </a:r>
            <a:r>
              <a:rPr lang="el-GR" sz="1700" dirty="0">
                <a:latin typeface="Tahoma" panose="020B0604030504040204" pitchFamily="34" charset="0"/>
                <a:ea typeface="Tahoma" panose="020B0604030504040204" pitchFamily="34" charset="0"/>
                <a:cs typeface="Tahoma" panose="020B0604030504040204" pitchFamily="34" charset="0"/>
              </a:rPr>
              <a:t>να </a:t>
            </a:r>
            <a:r>
              <a:rPr lang="el-GR" sz="1700" dirty="0" smtClean="0">
                <a:latin typeface="Tahoma" panose="020B0604030504040204" pitchFamily="34" charset="0"/>
                <a:ea typeface="Tahoma" panose="020B0604030504040204" pitchFamily="34" charset="0"/>
                <a:cs typeface="Tahoma" panose="020B0604030504040204" pitchFamily="34" charset="0"/>
              </a:rPr>
              <a:t>αναπτυχθούν</a:t>
            </a:r>
            <a:r>
              <a:rPr lang="el-GR" sz="1700" dirty="0">
                <a:latin typeface="Tahoma" panose="020B0604030504040204" pitchFamily="34" charset="0"/>
                <a:ea typeface="Tahoma" panose="020B0604030504040204" pitchFamily="34" charset="0"/>
                <a:cs typeface="Tahoma" panose="020B0604030504040204" pitchFamily="34" charset="0"/>
              </a:rPr>
              <a:t>. </a:t>
            </a:r>
            <a:r>
              <a:rPr lang="el-GR" sz="1700" dirty="0" smtClean="0">
                <a:latin typeface="Tahoma" panose="020B0604030504040204" pitchFamily="34" charset="0"/>
                <a:ea typeface="Tahoma" panose="020B0604030504040204" pitchFamily="34" charset="0"/>
                <a:cs typeface="Tahoma" panose="020B0604030504040204" pitchFamily="34" charset="0"/>
              </a:rPr>
              <a:t>Συγκεκριμένα </a:t>
            </a:r>
            <a:r>
              <a:rPr lang="el-GR" sz="1700" dirty="0">
                <a:latin typeface="Tahoma" panose="020B0604030504040204" pitchFamily="34" charset="0"/>
                <a:ea typeface="Tahoma" panose="020B0604030504040204" pitchFamily="34" charset="0"/>
                <a:cs typeface="Tahoma" panose="020B0604030504040204" pitchFamily="34" charset="0"/>
              </a:rPr>
              <a:t>το 1997 η sky sports </a:t>
            </a:r>
            <a:r>
              <a:rPr lang="el-GR" sz="1700" dirty="0" smtClean="0">
                <a:latin typeface="Tahoma" panose="020B0604030504040204" pitchFamily="34" charset="0"/>
                <a:ea typeface="Tahoma" panose="020B0604030504040204" pitchFamily="34" charset="0"/>
                <a:cs typeface="Tahoma" panose="020B0604030504040204" pitchFamily="34" charset="0"/>
              </a:rPr>
              <a:t>υπερδιπλασίασε </a:t>
            </a:r>
            <a:r>
              <a:rPr lang="el-GR" sz="1700" dirty="0">
                <a:latin typeface="Tahoma" panose="020B0604030504040204" pitchFamily="34" charset="0"/>
                <a:ea typeface="Tahoma" panose="020B0604030504040204" pitchFamily="34" charset="0"/>
                <a:cs typeface="Tahoma" panose="020B0604030504040204" pitchFamily="34" charset="0"/>
              </a:rPr>
              <a:t>τα </a:t>
            </a:r>
            <a:r>
              <a:rPr lang="el-GR" sz="1700" dirty="0" smtClean="0">
                <a:latin typeface="Tahoma" panose="020B0604030504040204" pitchFamily="34" charset="0"/>
                <a:ea typeface="Tahoma" panose="020B0604030504040204" pitchFamily="34" charset="0"/>
                <a:cs typeface="Tahoma" panose="020B0604030504040204" pitchFamily="34" charset="0"/>
              </a:rPr>
              <a:t>έξοδα </a:t>
            </a:r>
            <a:r>
              <a:rPr lang="el-GR" sz="1700" dirty="0">
                <a:latin typeface="Tahoma" panose="020B0604030504040204" pitchFamily="34" charset="0"/>
                <a:ea typeface="Tahoma" panose="020B0604030504040204" pitchFamily="34" charset="0"/>
                <a:cs typeface="Tahoma" panose="020B0604030504040204" pitchFamily="34" charset="0"/>
              </a:rPr>
              <a:t>για </a:t>
            </a:r>
            <a:r>
              <a:rPr lang="el-GR" sz="1700" dirty="0" smtClean="0">
                <a:latin typeface="Tahoma" panose="020B0604030504040204" pitchFamily="34" charset="0"/>
                <a:ea typeface="Tahoma" panose="020B0604030504040204" pitchFamily="34" charset="0"/>
                <a:cs typeface="Tahoma" panose="020B0604030504040204" pitchFamily="34" charset="0"/>
              </a:rPr>
              <a:t>αναμετάδοση ανεβάζοντάς </a:t>
            </a:r>
            <a:r>
              <a:rPr lang="el-GR" sz="1700" dirty="0">
                <a:latin typeface="Tahoma" panose="020B0604030504040204" pitchFamily="34" charset="0"/>
                <a:ea typeface="Tahoma" panose="020B0604030504040204" pitchFamily="34" charset="0"/>
                <a:cs typeface="Tahoma" panose="020B0604030504040204" pitchFamily="34" charset="0"/>
              </a:rPr>
              <a:t>τα </a:t>
            </a:r>
            <a:r>
              <a:rPr lang="el-GR" sz="1700" dirty="0" smtClean="0">
                <a:latin typeface="Tahoma" panose="020B0604030504040204" pitchFamily="34" charset="0"/>
                <a:ea typeface="Tahoma" panose="020B0604030504040204" pitchFamily="34" charset="0"/>
                <a:cs typeface="Tahoma" panose="020B0604030504040204" pitchFamily="34" charset="0"/>
              </a:rPr>
              <a:t>κατά  </a:t>
            </a:r>
            <a:r>
              <a:rPr lang="el-GR" sz="1700" dirty="0">
                <a:latin typeface="Tahoma" panose="020B0604030504040204" pitchFamily="34" charset="0"/>
                <a:ea typeface="Tahoma" panose="020B0604030504040204" pitchFamily="34" charset="0"/>
                <a:cs typeface="Tahoma" panose="020B0604030504040204" pitchFamily="34" charset="0"/>
              </a:rPr>
              <a:t>690 </a:t>
            </a:r>
            <a:r>
              <a:rPr lang="el-GR" sz="1700" dirty="0" smtClean="0">
                <a:latin typeface="Tahoma" panose="020B0604030504040204" pitchFamily="34" charset="0"/>
                <a:ea typeface="Tahoma" panose="020B0604030504040204" pitchFamily="34" charset="0"/>
                <a:cs typeface="Tahoma" panose="020B0604030504040204" pitchFamily="34" charset="0"/>
              </a:rPr>
              <a:t>εκατομμύρια λίρες. </a:t>
            </a: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 Αξίζει να αναφερθεί ότι τελικά η προσέλευση δεν μειώθηκε.</a:t>
            </a:r>
            <a:endParaRPr lang="el-GR"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3133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lstStyle/>
          <a:p>
            <a:r>
              <a:rPr lang="el-GR" dirty="0" smtClean="0"/>
              <a:t>Παρεχόμενες από τους ίδιους τους Συλλόγους</a:t>
            </a:r>
            <a:endParaRPr lang="el-GR" dirty="0"/>
          </a:p>
        </p:txBody>
      </p:sp>
    </p:spTree>
    <p:extLst>
      <p:ext uri="{BB962C8B-B14F-4D97-AF65-F5344CB8AC3E}">
        <p14:creationId xmlns:p14="http://schemas.microsoft.com/office/powerpoint/2010/main" val="1753130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95536" y="332656"/>
            <a:ext cx="8610600" cy="882650"/>
          </a:xfrm>
        </p:spPr>
        <p:txBody>
          <a:bodyPr>
            <a:normAutofit/>
          </a:bodyPr>
          <a:lstStyle/>
          <a:p>
            <a:pPr algn="ctr"/>
            <a:r>
              <a:rPr lang="en-US" sz="2400" dirty="0" smtClean="0"/>
              <a:t>       </a:t>
            </a:r>
            <a:r>
              <a:rPr lang="el-GR" sz="2400" cap="none" dirty="0" smtClean="0">
                <a:solidFill>
                  <a:schemeClr val="tx1"/>
                </a:solidFill>
              </a:rPr>
              <a:t>ΟΙ ΔΥΟ ΠΙΟ ΣΗΜΑΝΤΙΚΕΣ ΕΠΙΣΗΜΕΣ ΥΠΗΡΕΣΙΕΣ ΕΙΝΑΙ ΟΙ ΕΞΗΣ</a:t>
            </a:r>
            <a:r>
              <a:rPr lang="en-US" sz="2400" cap="none" dirty="0" smtClean="0">
                <a:solidFill>
                  <a:schemeClr val="tx1"/>
                </a:solidFill>
              </a:rPr>
              <a:t>:</a:t>
            </a:r>
            <a:endParaRPr lang="el-GR" sz="2400" cap="none" dirty="0">
              <a:solidFill>
                <a:schemeClr val="tx1"/>
              </a:solidFill>
            </a:endParaRPr>
          </a:p>
        </p:txBody>
      </p:sp>
      <p:sp>
        <p:nvSpPr>
          <p:cNvPr id="12" name="Θέση κειμένου 11"/>
          <p:cNvSpPr>
            <a:spLocks noGrp="1"/>
          </p:cNvSpPr>
          <p:nvPr>
            <p:ph type="body" idx="1"/>
          </p:nvPr>
        </p:nvSpPr>
        <p:spPr>
          <a:xfrm>
            <a:off x="611560" y="5589240"/>
            <a:ext cx="4040188" cy="838200"/>
          </a:xfrm>
        </p:spPr>
        <p:txBody>
          <a:bodyPr>
            <a:normAutofit/>
          </a:bodyPr>
          <a:lstStyle/>
          <a:p>
            <a:pPr algn="ctr"/>
            <a:r>
              <a:rPr lang="el-GR" sz="2400" cap="none" dirty="0" smtClean="0"/>
              <a:t>ΤΗΛΕΦΩΝΙΚΕΣ ΓΡΑΜΜΕΣ ΠΡΟΝΟΜΙΑΚΗΣ ΣΥΧΝΟΤΗΤΑΣ</a:t>
            </a:r>
            <a:endParaRPr lang="el-GR" sz="2400" cap="none" dirty="0"/>
          </a:p>
        </p:txBody>
      </p:sp>
      <p:sp>
        <p:nvSpPr>
          <p:cNvPr id="14" name="Θέση κειμένου 13"/>
          <p:cNvSpPr>
            <a:spLocks noGrp="1"/>
          </p:cNvSpPr>
          <p:nvPr>
            <p:ph type="body" sz="half" idx="3"/>
          </p:nvPr>
        </p:nvSpPr>
        <p:spPr>
          <a:xfrm>
            <a:off x="4716016" y="5589240"/>
            <a:ext cx="4041775" cy="838200"/>
          </a:xfrm>
        </p:spPr>
        <p:txBody>
          <a:bodyPr>
            <a:normAutofit/>
          </a:bodyPr>
          <a:lstStyle/>
          <a:p>
            <a:pPr algn="ctr"/>
            <a:r>
              <a:rPr lang="en-US" sz="3000" dirty="0" smtClean="0"/>
              <a:t>Internet</a:t>
            </a:r>
            <a:endParaRPr lang="el-GR" sz="3000" dirty="0"/>
          </a:p>
        </p:txBody>
      </p:sp>
      <p:sp>
        <p:nvSpPr>
          <p:cNvPr id="13" name="Θέση περιεχομένου 12"/>
          <p:cNvSpPr>
            <a:spLocks noGrp="1"/>
          </p:cNvSpPr>
          <p:nvPr>
            <p:ph sz="quarter" idx="2"/>
          </p:nvPr>
        </p:nvSpPr>
        <p:spPr>
          <a:xfrm>
            <a:off x="467544" y="1268760"/>
            <a:ext cx="4040188" cy="4320480"/>
          </a:xfrm>
        </p:spPr>
        <p:txBody>
          <a:bodyPr>
            <a:normAutofit fontScale="25000" lnSpcReduction="20000"/>
          </a:bodyPr>
          <a:lstStyle/>
          <a:p>
            <a:pPr marL="36576" indent="0">
              <a:lnSpc>
                <a:spcPct val="120000"/>
              </a:lnSpc>
              <a:buNone/>
            </a:pPr>
            <a:r>
              <a:rPr lang="el-GR" sz="8000" dirty="0" smtClean="0"/>
              <a:t>Ένας από τους πιο διαδεδομένους τρόπους πληροφόρησης είναι οι </a:t>
            </a:r>
            <a:r>
              <a:rPr lang="el-GR" sz="8000" dirty="0"/>
              <a:t>τ</a:t>
            </a:r>
            <a:r>
              <a:rPr lang="el-GR" sz="8000" dirty="0" smtClean="0"/>
              <a:t>ηλεφωνικές </a:t>
            </a:r>
            <a:r>
              <a:rPr lang="el-GR" sz="8000" dirty="0"/>
              <a:t>γραμμές προνομιακής </a:t>
            </a:r>
            <a:r>
              <a:rPr lang="el-GR" sz="8000" dirty="0" smtClean="0"/>
              <a:t>αξίας όπου, μέσω τηλεφώνου, οι φαν ενημερώνονται για την ομάδα τους. Παρά το γεγονός ότι οι σύλλογοι στην αρχή (1980 και μετά) ήταν διστακτικοί. Οι </a:t>
            </a:r>
            <a:r>
              <a:rPr lang="el-GR" sz="8000" dirty="0"/>
              <a:t>Τηλεφωνικές γραμμές προνομιακής </a:t>
            </a:r>
            <a:r>
              <a:rPr lang="el-GR" sz="8000" dirty="0" smtClean="0"/>
              <a:t>αξίας αποδείχτηκαν κατ’ εξοχήν συμφέρουσα λύση ιδιαίτερα για μικρότερους συλλόγους που δεν έχαιραν αρκετής κάλυψης από τα </a:t>
            </a:r>
            <a:r>
              <a:rPr lang="en-US" sz="8000" dirty="0" smtClean="0"/>
              <a:t>media.</a:t>
            </a:r>
            <a:r>
              <a:rPr lang="el-GR" sz="8000" dirty="0" smtClean="0"/>
              <a:t> </a:t>
            </a:r>
            <a:endParaRPr lang="el-GR" sz="8000" dirty="0"/>
          </a:p>
          <a:p>
            <a:pPr marL="36576" indent="0">
              <a:buNone/>
            </a:pPr>
            <a:endParaRPr lang="el-GR" dirty="0"/>
          </a:p>
        </p:txBody>
      </p:sp>
      <p:sp>
        <p:nvSpPr>
          <p:cNvPr id="15" name="Θέση περιεχομένου 14"/>
          <p:cNvSpPr>
            <a:spLocks noGrp="1"/>
          </p:cNvSpPr>
          <p:nvPr>
            <p:ph sz="quarter" idx="4"/>
          </p:nvPr>
        </p:nvSpPr>
        <p:spPr>
          <a:xfrm>
            <a:off x="4716016" y="1268760"/>
            <a:ext cx="4041775" cy="4464496"/>
          </a:xfrm>
        </p:spPr>
        <p:txBody>
          <a:bodyPr>
            <a:noAutofit/>
          </a:bodyPr>
          <a:lstStyle/>
          <a:p>
            <a:pPr marL="36576" indent="0">
              <a:buNone/>
            </a:pPr>
            <a:r>
              <a:rPr lang="el-GR" sz="2000" dirty="0" smtClean="0"/>
              <a:t>Το διαδίκτυο δημιούργησε μια «έκρηξη» πληροφοριών παρέχοντας φθηνή και προσβάσιμη γνώση στον οποιονδήποτε και, παρακάμπτωτας κάθε είδους ιεραρχίες απελευθερώνοντας και εκδημοκρατίζωντας την πληροφορία, και παράλληλα δημιουργώντας ευκαιρίες προώθησης, διαφήμισης και κέρδους στους ποδοσφαιρικούς συλλόγους, παρά το γεγονός ότι η υιοθέτησή του από τους συλλόγους και τους φαν είναι σε πρώιμο στάδιο</a:t>
            </a:r>
            <a:r>
              <a:rPr lang="el-GR" sz="1900" dirty="0" smtClean="0"/>
              <a:t>.</a:t>
            </a:r>
            <a:endParaRPr lang="el-GR" sz="1900" dirty="0"/>
          </a:p>
        </p:txBody>
      </p:sp>
    </p:spTree>
    <p:extLst>
      <p:ext uri="{BB962C8B-B14F-4D97-AF65-F5344CB8AC3E}">
        <p14:creationId xmlns:p14="http://schemas.microsoft.com/office/powerpoint/2010/main" val="4019250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6" name="Group 6"/>
          <p:cNvGraphicFramePr>
            <a:graphicFrameLocks noGrp="1"/>
          </p:cNvGraphicFramePr>
          <p:nvPr>
            <p:extLst>
              <p:ext uri="{D42A27DB-BD31-4B8C-83A1-F6EECF244321}">
                <p14:modId xmlns:p14="http://schemas.microsoft.com/office/powerpoint/2010/main" val="1350532406"/>
              </p:ext>
            </p:extLst>
          </p:nvPr>
        </p:nvGraphicFramePr>
        <p:xfrm>
          <a:off x="381000" y="2286000"/>
          <a:ext cx="3048000" cy="3581402"/>
        </p:xfrm>
        <a:graphic>
          <a:graphicData uri="http://schemas.openxmlformats.org/drawingml/2006/table">
            <a:tbl>
              <a:tblPr/>
              <a:tblGrid>
                <a:gridCol w="3048000"/>
              </a:tblGrid>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accent5">
                            <a:lumMod val="50000"/>
                          </a:schemeClr>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accent5">
                              <a:lumMod val="50000"/>
                            </a:schemeClr>
                          </a:solidFill>
                          <a:effectLst/>
                          <a:latin typeface="Tahoma" pitchFamily="34" charset="0"/>
                        </a:rPr>
                        <a:t>Τηλεόραση, Τύπος</a:t>
                      </a:r>
                      <a:endParaRPr kumimoji="0" lang="en-GB" sz="1600" b="1" i="0" u="none" strike="noStrike" cap="none" normalizeH="0" baseline="0" dirty="0" smtClean="0">
                        <a:ln>
                          <a:noFill/>
                        </a:ln>
                        <a:solidFill>
                          <a:schemeClr val="accent5">
                            <a:lumMod val="50000"/>
                          </a:schemeClr>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1" i="0" u="none" strike="noStrike" cap="none" normalizeH="0" baseline="0" dirty="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accent5">
                              <a:lumMod val="60000"/>
                              <a:lumOff val="40000"/>
                            </a:schemeClr>
                          </a:solidFill>
                          <a:effectLst/>
                          <a:latin typeface="Tahoma" pitchFamily="34" charset="0"/>
                        </a:rPr>
                        <a:t>Εκδόσεις και έντυπο υλικό</a:t>
                      </a:r>
                      <a:endParaRPr kumimoji="0" lang="en-GB" sz="1600" b="0" i="0" u="none" strike="noStrike" cap="none" normalizeH="0" baseline="0" dirty="0" smtClean="0">
                        <a:ln>
                          <a:noFill/>
                        </a:ln>
                        <a:solidFill>
                          <a:schemeClr val="accent5">
                            <a:lumMod val="60000"/>
                            <a:lumOff val="40000"/>
                          </a:schemeClr>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accent5">
                              <a:lumMod val="60000"/>
                              <a:lumOff val="40000"/>
                            </a:schemeClr>
                          </a:solidFill>
                          <a:effectLst/>
                          <a:latin typeface="Tahoma" pitchFamily="34" charset="0"/>
                        </a:rPr>
                        <a:t>Ιστοσελίδα</a:t>
                      </a:r>
                      <a:endParaRPr kumimoji="0" lang="en-GB" sz="1600" b="0" i="0" u="none" strike="noStrike" cap="none" normalizeH="0" baseline="0" dirty="0" smtClean="0">
                        <a:ln>
                          <a:noFill/>
                        </a:ln>
                        <a:solidFill>
                          <a:schemeClr val="accent5">
                            <a:lumMod val="60000"/>
                            <a:lumOff val="40000"/>
                          </a:schemeClr>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accent5">
                              <a:lumMod val="60000"/>
                              <a:lumOff val="40000"/>
                            </a:schemeClr>
                          </a:solidFill>
                          <a:effectLst/>
                          <a:latin typeface="Tahoma" pitchFamily="34" charset="0"/>
                        </a:rPr>
                        <a:t>Διαδίκτυο</a:t>
                      </a:r>
                      <a:endParaRPr kumimoji="0" lang="en-GB" sz="1600" b="0" i="0" u="none" strike="noStrike" cap="none" normalizeH="0" baseline="0" dirty="0" smtClean="0">
                        <a:ln>
                          <a:noFill/>
                        </a:ln>
                        <a:solidFill>
                          <a:schemeClr val="accent5">
                            <a:lumMod val="60000"/>
                            <a:lumOff val="40000"/>
                          </a:schemeClr>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accent5">
                              <a:lumMod val="60000"/>
                              <a:lumOff val="40000"/>
                            </a:schemeClr>
                          </a:solidFill>
                          <a:effectLst/>
                          <a:latin typeface="Tahoma" pitchFamily="34" charset="0"/>
                        </a:rPr>
                        <a:t>Συνεντεύξεις και Δελτία Τύπου</a:t>
                      </a:r>
                      <a:endParaRPr kumimoji="0" lang="en-GB" sz="1600" b="0" i="0" u="none" strike="noStrike" cap="none" normalizeH="0" baseline="0" dirty="0" smtClean="0">
                        <a:ln>
                          <a:noFill/>
                        </a:ln>
                        <a:solidFill>
                          <a:schemeClr val="accent5">
                            <a:lumMod val="60000"/>
                            <a:lumOff val="40000"/>
                          </a:schemeClr>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340" name="Group 20"/>
          <p:cNvGraphicFramePr>
            <a:graphicFrameLocks noGrp="1"/>
          </p:cNvGraphicFramePr>
          <p:nvPr/>
        </p:nvGraphicFramePr>
        <p:xfrm>
          <a:off x="381000" y="1600200"/>
          <a:ext cx="3048000" cy="715963"/>
        </p:xfrm>
        <a:graphic>
          <a:graphicData uri="http://schemas.openxmlformats.org/drawingml/2006/table">
            <a:tbl>
              <a:tblPr/>
              <a:tblGrid>
                <a:gridCol w="3048000"/>
              </a:tblGrid>
              <a:tr h="7159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l-GR" sz="2400" b="1" i="0" u="none" strike="noStrike" cap="none" normalizeH="0" baseline="0" dirty="0" smtClean="0">
                          <a:ln>
                            <a:noFill/>
                          </a:ln>
                          <a:solidFill>
                            <a:schemeClr val="bg1"/>
                          </a:solidFill>
                          <a:effectLst/>
                          <a:latin typeface="Tahoma" pitchFamily="34" charset="0"/>
                        </a:rPr>
                        <a:t>ΜΕΣΑ</a:t>
                      </a:r>
                      <a:endParaRPr kumimoji="0" lang="en-GB" sz="2400" b="1" i="0" u="none" strike="noStrike" cap="none" normalizeH="0" baseline="0" dirty="0" smtClean="0">
                        <a:ln>
                          <a:noFill/>
                        </a:ln>
                        <a:solidFill>
                          <a:schemeClr val="bg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pic>
        <p:nvPicPr>
          <p:cNvPr id="56323" name="Picture 3" descr="kerkida_pao_osfp"/>
          <p:cNvPicPr>
            <a:picLocks noChangeAspect="1" noChangeArrowheads="1"/>
          </p:cNvPicPr>
          <p:nvPr/>
        </p:nvPicPr>
        <p:blipFill>
          <a:blip r:embed="rId2" cstate="print"/>
          <a:srcRect/>
          <a:stretch>
            <a:fillRect/>
          </a:stretch>
        </p:blipFill>
        <p:spPr bwMode="auto">
          <a:xfrm>
            <a:off x="3657600" y="1905000"/>
            <a:ext cx="3581400" cy="1958975"/>
          </a:xfrm>
          <a:prstGeom prst="rect">
            <a:avLst/>
          </a:prstGeom>
          <a:noFill/>
          <a:effectLst>
            <a:outerShdw dist="53882" dir="2700000" algn="ctr" rotWithShape="0">
              <a:srgbClr val="808080"/>
            </a:outerShdw>
          </a:effectLst>
        </p:spPr>
      </p:pic>
      <p:sp>
        <p:nvSpPr>
          <p:cNvPr id="56346" name="Rectangle 26"/>
          <p:cNvSpPr>
            <a:spLocks noChangeArrowheads="1"/>
          </p:cNvSpPr>
          <p:nvPr/>
        </p:nvSpPr>
        <p:spPr bwMode="auto">
          <a:xfrm>
            <a:off x="3962400" y="1057274"/>
            <a:ext cx="4876800" cy="581025"/>
          </a:xfrm>
          <a:prstGeom prst="rect">
            <a:avLst/>
          </a:prstGeom>
          <a:noFill/>
          <a:ln w="9525">
            <a:noFill/>
            <a:miter lim="800000"/>
            <a:headEnd/>
            <a:tailEnd/>
          </a:ln>
          <a:effectLst/>
        </p:spPr>
        <p:txBody>
          <a:bodyPr>
            <a:spAutoFit/>
          </a:bodyPr>
          <a:lstStyle/>
          <a:p>
            <a:pPr fontAlgn="base">
              <a:spcBef>
                <a:spcPct val="0"/>
              </a:spcBef>
              <a:spcAft>
                <a:spcPct val="0"/>
              </a:spcAft>
            </a:pPr>
            <a:r>
              <a:rPr lang="en-US" sz="1600" b="1" dirty="0" smtClean="0">
                <a:solidFill>
                  <a:srgbClr val="006600"/>
                </a:solidFill>
              </a:rPr>
              <a:t>100 </a:t>
            </a:r>
            <a:r>
              <a:rPr lang="el-GR" sz="1600" b="1" dirty="0" smtClean="0">
                <a:solidFill>
                  <a:srgbClr val="006600"/>
                </a:solidFill>
              </a:rPr>
              <a:t>ώρες τηλεοπτικής κάλυψης των αγώνων της ομάδας-Με γεμάτα γήπεδα </a:t>
            </a:r>
            <a:endParaRPr lang="en-GB" sz="1600" b="1" dirty="0" smtClean="0">
              <a:solidFill>
                <a:srgbClr val="006600"/>
              </a:solidFill>
            </a:endParaRPr>
          </a:p>
        </p:txBody>
      </p:sp>
      <p:sp>
        <p:nvSpPr>
          <p:cNvPr id="56349" name="Rectangle 29"/>
          <p:cNvSpPr>
            <a:spLocks noChangeArrowheads="1"/>
          </p:cNvSpPr>
          <p:nvPr/>
        </p:nvSpPr>
        <p:spPr bwMode="auto">
          <a:xfrm>
            <a:off x="2895600" y="1149350"/>
            <a:ext cx="1447800" cy="396875"/>
          </a:xfrm>
          <a:prstGeom prst="rect">
            <a:avLst/>
          </a:prstGeom>
          <a:noFill/>
          <a:ln w="9525">
            <a:noFill/>
            <a:miter lim="800000"/>
            <a:headEnd/>
            <a:tailEnd/>
          </a:ln>
          <a:effectLst/>
        </p:spPr>
        <p:txBody>
          <a:bodyPr>
            <a:spAutoFit/>
          </a:bodyPr>
          <a:lstStyle/>
          <a:p>
            <a:pPr fontAlgn="base">
              <a:spcBef>
                <a:spcPct val="0"/>
              </a:spcBef>
              <a:spcAft>
                <a:spcPct val="0"/>
              </a:spcAft>
            </a:pPr>
            <a:r>
              <a:rPr lang="el-GR" sz="2000" b="1" dirty="0" smtClean="0">
                <a:solidFill>
                  <a:srgbClr val="006600"/>
                </a:solidFill>
              </a:rPr>
              <a:t>  </a:t>
            </a:r>
            <a:r>
              <a:rPr lang="en-US" sz="2000" b="1" dirty="0" smtClean="0">
                <a:solidFill>
                  <a:srgbClr val="006600"/>
                </a:solidFill>
              </a:rPr>
              <a:t>TV </a:t>
            </a:r>
            <a:endParaRPr lang="en-GB" sz="2000" b="1" dirty="0" smtClean="0">
              <a:solidFill>
                <a:srgbClr val="006600"/>
              </a:solidFill>
            </a:endParaRPr>
          </a:p>
        </p:txBody>
      </p:sp>
      <p:sp>
        <p:nvSpPr>
          <p:cNvPr id="56352" name="AutoShape 32"/>
          <p:cNvSpPr>
            <a:spLocks noChangeArrowheads="1"/>
          </p:cNvSpPr>
          <p:nvPr/>
        </p:nvSpPr>
        <p:spPr bwMode="auto">
          <a:xfrm>
            <a:off x="3581400" y="1165225"/>
            <a:ext cx="381000" cy="381000"/>
          </a:xfrm>
          <a:prstGeom prst="rightArrow">
            <a:avLst>
              <a:gd name="adj1" fmla="val 50000"/>
              <a:gd name="adj2" fmla="val 250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base">
              <a:spcBef>
                <a:spcPct val="0"/>
              </a:spcBef>
              <a:spcAft>
                <a:spcPct val="0"/>
              </a:spcAft>
            </a:pPr>
            <a:endParaRPr lang="el-GR" sz="2400" smtClean="0">
              <a:solidFill>
                <a:srgbClr val="000000"/>
              </a:solidFill>
            </a:endParaRPr>
          </a:p>
        </p:txBody>
      </p:sp>
      <p:sp>
        <p:nvSpPr>
          <p:cNvPr id="56347" name="Rectangle 27"/>
          <p:cNvSpPr>
            <a:spLocks noChangeArrowheads="1"/>
          </p:cNvSpPr>
          <p:nvPr/>
        </p:nvSpPr>
        <p:spPr bwMode="auto">
          <a:xfrm>
            <a:off x="3635375" y="4581525"/>
            <a:ext cx="2438400" cy="1314450"/>
          </a:xfrm>
          <a:prstGeom prst="rect">
            <a:avLst/>
          </a:prstGeom>
          <a:noFill/>
          <a:ln w="9525">
            <a:noFill/>
            <a:miter lim="800000"/>
            <a:headEnd/>
            <a:tailEnd/>
          </a:ln>
          <a:effectLst/>
        </p:spPr>
        <p:txBody>
          <a:bodyPr>
            <a:spAutoFit/>
          </a:bodyPr>
          <a:lstStyle/>
          <a:p>
            <a:pPr fontAlgn="base">
              <a:spcBef>
                <a:spcPct val="0"/>
              </a:spcBef>
              <a:spcAft>
                <a:spcPct val="0"/>
              </a:spcAft>
            </a:pPr>
            <a:r>
              <a:rPr lang="el-GR" sz="1600" b="1" dirty="0" smtClean="0">
                <a:solidFill>
                  <a:srgbClr val="006600"/>
                </a:solidFill>
              </a:rPr>
              <a:t>Εξώφυλλα και στιγμιότυπα αγώνων στις σημαντικότερες εφημερίδες (αθλητικές και μη)</a:t>
            </a:r>
            <a:endParaRPr lang="en-GB" sz="1600" b="1" dirty="0" smtClean="0">
              <a:solidFill>
                <a:srgbClr val="006600"/>
              </a:solidFill>
            </a:endParaRPr>
          </a:p>
        </p:txBody>
      </p:sp>
      <p:sp>
        <p:nvSpPr>
          <p:cNvPr id="56351" name="Rectangle 31"/>
          <p:cNvSpPr>
            <a:spLocks noChangeArrowheads="1"/>
          </p:cNvSpPr>
          <p:nvPr/>
        </p:nvSpPr>
        <p:spPr bwMode="auto">
          <a:xfrm>
            <a:off x="3746500" y="4167187"/>
            <a:ext cx="1447800" cy="396875"/>
          </a:xfrm>
          <a:prstGeom prst="rect">
            <a:avLst/>
          </a:prstGeom>
          <a:noFill/>
          <a:ln w="9525">
            <a:noFill/>
            <a:miter lim="800000"/>
            <a:headEnd/>
            <a:tailEnd/>
          </a:ln>
          <a:effectLst/>
        </p:spPr>
        <p:txBody>
          <a:bodyPr>
            <a:spAutoFit/>
          </a:bodyPr>
          <a:lstStyle/>
          <a:p>
            <a:pPr fontAlgn="base">
              <a:spcBef>
                <a:spcPct val="0"/>
              </a:spcBef>
              <a:spcAft>
                <a:spcPct val="0"/>
              </a:spcAft>
            </a:pPr>
            <a:r>
              <a:rPr lang="el-GR" sz="2000" b="1" dirty="0" smtClean="0">
                <a:solidFill>
                  <a:srgbClr val="006600"/>
                </a:solidFill>
              </a:rPr>
              <a:t>Τύπος</a:t>
            </a:r>
            <a:r>
              <a:rPr lang="en-US" sz="1600" b="1" dirty="0" smtClean="0">
                <a:solidFill>
                  <a:srgbClr val="006600"/>
                </a:solidFill>
              </a:rPr>
              <a:t>  </a:t>
            </a:r>
            <a:endParaRPr lang="en-GB" sz="1600" b="1" dirty="0" smtClean="0">
              <a:solidFill>
                <a:srgbClr val="006600"/>
              </a:solidFill>
            </a:endParaRPr>
          </a:p>
        </p:txBody>
      </p:sp>
      <p:sp>
        <p:nvSpPr>
          <p:cNvPr id="56354" name="AutoShape 34"/>
          <p:cNvSpPr>
            <a:spLocks noChangeArrowheads="1"/>
          </p:cNvSpPr>
          <p:nvPr/>
        </p:nvSpPr>
        <p:spPr bwMode="auto">
          <a:xfrm>
            <a:off x="4800600" y="4167187"/>
            <a:ext cx="381000" cy="381000"/>
          </a:xfrm>
          <a:prstGeom prst="rightArrow">
            <a:avLst>
              <a:gd name="adj1" fmla="val 50000"/>
              <a:gd name="adj2" fmla="val 250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fontAlgn="base">
              <a:spcBef>
                <a:spcPct val="0"/>
              </a:spcBef>
              <a:spcAft>
                <a:spcPct val="0"/>
              </a:spcAft>
            </a:pPr>
            <a:endParaRPr lang="el-GR" sz="2400" smtClean="0">
              <a:solidFill>
                <a:srgbClr val="000000"/>
              </a:solidFill>
            </a:endParaRPr>
          </a:p>
        </p:txBody>
      </p:sp>
      <p:sp>
        <p:nvSpPr>
          <p:cNvPr id="56355" name="Line 35"/>
          <p:cNvSpPr>
            <a:spLocks noChangeShapeType="1"/>
          </p:cNvSpPr>
          <p:nvPr/>
        </p:nvSpPr>
        <p:spPr bwMode="auto">
          <a:xfrm>
            <a:off x="3429000" y="3962400"/>
            <a:ext cx="5715000" cy="0"/>
          </a:xfrm>
          <a:prstGeom prst="line">
            <a:avLst/>
          </a:prstGeom>
          <a:noFill/>
          <a:ln w="19050">
            <a:solidFill>
              <a:srgbClr val="336600"/>
            </a:solidFill>
            <a:round/>
            <a:headEnd/>
            <a:tailEnd/>
          </a:ln>
          <a:effectLst/>
        </p:spPr>
        <p:txBody>
          <a:bodyPr/>
          <a:lstStyle/>
          <a:p>
            <a:pPr fontAlgn="base">
              <a:spcBef>
                <a:spcPct val="0"/>
              </a:spcBef>
              <a:spcAft>
                <a:spcPct val="0"/>
              </a:spcAft>
            </a:pPr>
            <a:endParaRPr lang="el-GR" sz="2400" smtClean="0">
              <a:solidFill>
                <a:srgbClr val="000000"/>
              </a:solidFill>
            </a:endParaRPr>
          </a:p>
        </p:txBody>
      </p:sp>
      <p:sp>
        <p:nvSpPr>
          <p:cNvPr id="56360" name="Rectangle 40"/>
          <p:cNvSpPr>
            <a:spLocks noChangeArrowheads="1"/>
          </p:cNvSpPr>
          <p:nvPr/>
        </p:nvSpPr>
        <p:spPr bwMode="auto">
          <a:xfrm>
            <a:off x="0" y="1"/>
            <a:ext cx="9144000"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el-GR" sz="2400" dirty="0" smtClean="0">
                <a:effectLst>
                  <a:reflection blurRad="12700" stA="48000" endA="300" endPos="55000" dir="5400000" sy="-90000" algn="bl" rotWithShape="0"/>
                </a:effectLst>
              </a:rPr>
              <a:t>ΕΝΤΥΠΑ ΚΑΙ ΗΛΕΚΤΡΟΝΙΚΑ ΜΕΣΑ ΣΤΟ ΠΟΔΟΣΦΑΙΡΟ </a:t>
            </a:r>
            <a:br>
              <a:rPr lang="el-GR" sz="2400" dirty="0" smtClean="0">
                <a:effectLst>
                  <a:reflection blurRad="12700" stA="48000" endA="300" endPos="55000" dir="5400000" sy="-90000" algn="bl" rotWithShape="0"/>
                </a:effectLst>
              </a:rPr>
            </a:br>
            <a:endParaRPr lang="en-GB" sz="2400" b="1" dirty="0" smtClean="0">
              <a:solidFill>
                <a:srgbClr val="FFFFFF"/>
              </a:solidFill>
              <a:effectLst>
                <a:reflection blurRad="12700" stA="48000" endA="300" endPos="55000" dir="5400000" sy="-90000" algn="bl" rotWithShape="0"/>
              </a:effectLst>
            </a:endParaRPr>
          </a:p>
        </p:txBody>
      </p:sp>
      <p:pic>
        <p:nvPicPr>
          <p:cNvPr id="56361" name="Picture 41" descr="1"/>
          <p:cNvPicPr>
            <a:picLocks noChangeAspect="1" noChangeArrowheads="1"/>
          </p:cNvPicPr>
          <p:nvPr/>
        </p:nvPicPr>
        <p:blipFill>
          <a:blip r:embed="rId3" cstate="print"/>
          <a:srcRect/>
          <a:stretch>
            <a:fillRect/>
          </a:stretch>
        </p:blipFill>
        <p:spPr bwMode="auto">
          <a:xfrm>
            <a:off x="6011863" y="4365625"/>
            <a:ext cx="2592387" cy="1825625"/>
          </a:xfrm>
          <a:prstGeom prst="rect">
            <a:avLst/>
          </a:prstGeom>
          <a:noFill/>
          <a:effectLst>
            <a:outerShdw dist="35921" dir="2700000" algn="ctr" rotWithShape="0">
              <a:srgbClr val="808080"/>
            </a:outerShdw>
          </a:effectLst>
        </p:spPr>
      </p:pic>
      <p:pic>
        <p:nvPicPr>
          <p:cNvPr id="56362" name="Picture 42" descr="PHOTO ΓΗΠΕΔΟΥ"/>
          <p:cNvPicPr>
            <a:picLocks noChangeAspect="1" noChangeArrowheads="1"/>
          </p:cNvPicPr>
          <p:nvPr/>
        </p:nvPicPr>
        <p:blipFill>
          <a:blip r:embed="rId4" cstate="print"/>
          <a:srcRect/>
          <a:stretch>
            <a:fillRect/>
          </a:stretch>
        </p:blipFill>
        <p:spPr bwMode="auto">
          <a:xfrm>
            <a:off x="7308850" y="2359025"/>
            <a:ext cx="1727200" cy="1501775"/>
          </a:xfrm>
          <a:prstGeom prst="rect">
            <a:avLst/>
          </a:prstGeom>
          <a:noFill/>
          <a:effectLst>
            <a:outerShdw dist="35921" dir="2700000" algn="ctr" rotWithShape="0">
              <a:srgbClr val="808080"/>
            </a:outerShdw>
          </a:effectLst>
        </p:spPr>
      </p:pic>
      <p:pic>
        <p:nvPicPr>
          <p:cNvPr id="56364" name="Picture 44" descr="pao new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35825" y="1557338"/>
            <a:ext cx="1871663" cy="7667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ek telephony"/>
          <p:cNvPicPr>
            <a:picLocks noChangeAspect="1" noChangeArrowheads="1"/>
          </p:cNvPicPr>
          <p:nvPr/>
        </p:nvPicPr>
        <p:blipFill>
          <a:blip r:embed="rId2" cstate="print"/>
          <a:srcRect/>
          <a:stretch>
            <a:fillRect/>
          </a:stretch>
        </p:blipFill>
        <p:spPr bwMode="auto">
          <a:xfrm>
            <a:off x="219075" y="449263"/>
            <a:ext cx="2057400" cy="2743200"/>
          </a:xfrm>
          <a:prstGeom prst="rect">
            <a:avLst/>
          </a:prstGeom>
          <a:noFill/>
        </p:spPr>
      </p:pic>
      <p:sp>
        <p:nvSpPr>
          <p:cNvPr id="17411" name="Rectangle 3"/>
          <p:cNvSpPr>
            <a:spLocks noChangeArrowheads="1"/>
          </p:cNvSpPr>
          <p:nvPr/>
        </p:nvSpPr>
        <p:spPr bwMode="auto">
          <a:xfrm>
            <a:off x="1433513" y="722313"/>
            <a:ext cx="7469187" cy="695325"/>
          </a:xfrm>
          <a:prstGeom prst="rect">
            <a:avLst/>
          </a:prstGeom>
          <a:noFill/>
          <a:ln w="9525">
            <a:noFill/>
            <a:miter lim="800000"/>
            <a:headEnd/>
            <a:tailEnd/>
          </a:ln>
          <a:effectLst/>
        </p:spPr>
        <p:txBody>
          <a:bodyPr anchor="ctr"/>
          <a:lstStyle/>
          <a:p>
            <a:pPr algn="ctr"/>
            <a:endParaRPr lang="en-GB" sz="4400">
              <a:solidFill>
                <a:schemeClr val="tx2"/>
              </a:solidFill>
            </a:endParaRPr>
          </a:p>
        </p:txBody>
      </p:sp>
      <p:pic>
        <p:nvPicPr>
          <p:cNvPr id="17412" name="Picture 4" descr="panionios"/>
          <p:cNvPicPr>
            <a:picLocks noChangeAspect="1" noChangeArrowheads="1"/>
          </p:cNvPicPr>
          <p:nvPr/>
        </p:nvPicPr>
        <p:blipFill>
          <a:blip r:embed="rId3" cstate="print"/>
          <a:srcRect/>
          <a:stretch>
            <a:fillRect/>
          </a:stretch>
        </p:blipFill>
        <p:spPr bwMode="auto">
          <a:xfrm>
            <a:off x="4816475" y="434975"/>
            <a:ext cx="1862138" cy="3192463"/>
          </a:xfrm>
          <a:prstGeom prst="rect">
            <a:avLst/>
          </a:prstGeom>
          <a:noFill/>
        </p:spPr>
      </p:pic>
      <p:pic>
        <p:nvPicPr>
          <p:cNvPr id="17413" name="Picture 5" descr="epathlo volley"/>
          <p:cNvPicPr>
            <a:picLocks noChangeAspect="1" noChangeArrowheads="1"/>
          </p:cNvPicPr>
          <p:nvPr/>
        </p:nvPicPr>
        <p:blipFill>
          <a:blip r:embed="rId4" cstate="print"/>
          <a:srcRect/>
          <a:stretch>
            <a:fillRect/>
          </a:stretch>
        </p:blipFill>
        <p:spPr bwMode="auto">
          <a:xfrm>
            <a:off x="2558212" y="2619305"/>
            <a:ext cx="1940693" cy="1752479"/>
          </a:xfrm>
          <a:prstGeom prst="rect">
            <a:avLst/>
          </a:prstGeom>
          <a:noFill/>
        </p:spPr>
      </p:pic>
      <p:pic>
        <p:nvPicPr>
          <p:cNvPr id="17414" name="Picture 6" descr="beach volley"/>
          <p:cNvPicPr>
            <a:picLocks noChangeAspect="1" noChangeArrowheads="1"/>
          </p:cNvPicPr>
          <p:nvPr/>
        </p:nvPicPr>
        <p:blipFill>
          <a:blip r:embed="rId5" cstate="print"/>
          <a:srcRect/>
          <a:stretch>
            <a:fillRect/>
          </a:stretch>
        </p:blipFill>
        <p:spPr bwMode="auto">
          <a:xfrm>
            <a:off x="5565775" y="3841750"/>
            <a:ext cx="1612900" cy="2251075"/>
          </a:xfrm>
          <a:prstGeom prst="rect">
            <a:avLst/>
          </a:prstGeom>
          <a:noFill/>
        </p:spPr>
      </p:pic>
      <p:pic>
        <p:nvPicPr>
          <p:cNvPr id="17415" name="Picture 7" descr="makedonikos___emvlima[1]"/>
          <p:cNvPicPr>
            <a:picLocks noChangeAspect="1" noChangeArrowheads="1"/>
          </p:cNvPicPr>
          <p:nvPr/>
        </p:nvPicPr>
        <p:blipFill>
          <a:blip r:embed="rId6" cstate="print"/>
          <a:srcRect/>
          <a:stretch>
            <a:fillRect/>
          </a:stretch>
        </p:blipFill>
        <p:spPr bwMode="auto">
          <a:xfrm>
            <a:off x="7380288" y="2192451"/>
            <a:ext cx="1208087" cy="1485900"/>
          </a:xfrm>
          <a:prstGeom prst="rect">
            <a:avLst/>
          </a:prstGeom>
          <a:noFill/>
          <a:ln w="9525">
            <a:noFill/>
            <a:miter lim="800000"/>
            <a:headEnd/>
            <a:tailEnd/>
          </a:ln>
        </p:spPr>
      </p:pic>
      <p:pic>
        <p:nvPicPr>
          <p:cNvPr id="17416" name="Picture 8" descr="OFI_logo_portal"/>
          <p:cNvPicPr>
            <a:picLocks noChangeAspect="1" noChangeArrowheads="1"/>
          </p:cNvPicPr>
          <p:nvPr/>
        </p:nvPicPr>
        <p:blipFill>
          <a:blip r:embed="rId7" cstate="print"/>
          <a:srcRect/>
          <a:stretch>
            <a:fillRect/>
          </a:stretch>
        </p:blipFill>
        <p:spPr bwMode="auto">
          <a:xfrm>
            <a:off x="7586663" y="3840086"/>
            <a:ext cx="1001712" cy="1063395"/>
          </a:xfrm>
          <a:prstGeom prst="rect">
            <a:avLst/>
          </a:prstGeom>
          <a:noFill/>
        </p:spPr>
      </p:pic>
      <p:pic>
        <p:nvPicPr>
          <p:cNvPr id="17417" name="Picture 9" descr="Ergotelis_logo_portal"/>
          <p:cNvPicPr>
            <a:picLocks noChangeAspect="1" noChangeArrowheads="1"/>
          </p:cNvPicPr>
          <p:nvPr/>
        </p:nvPicPr>
        <p:blipFill>
          <a:blip r:embed="rId8" cstate="print"/>
          <a:srcRect/>
          <a:stretch>
            <a:fillRect/>
          </a:stretch>
        </p:blipFill>
        <p:spPr bwMode="auto">
          <a:xfrm>
            <a:off x="7380287" y="5229225"/>
            <a:ext cx="1292395" cy="1154906"/>
          </a:xfrm>
          <a:prstGeom prst="rect">
            <a:avLst/>
          </a:prstGeom>
          <a:noFill/>
        </p:spPr>
      </p:pic>
      <p:pic>
        <p:nvPicPr>
          <p:cNvPr id="17418" name="Picture 10" descr="logo"/>
          <p:cNvPicPr>
            <a:picLocks noChangeAspect="1" noChangeArrowheads="1"/>
          </p:cNvPicPr>
          <p:nvPr/>
        </p:nvPicPr>
        <p:blipFill>
          <a:blip r:embed="rId9" cstate="print"/>
          <a:srcRect/>
          <a:stretch>
            <a:fillRect/>
          </a:stretch>
        </p:blipFill>
        <p:spPr bwMode="auto">
          <a:xfrm>
            <a:off x="2467315" y="461343"/>
            <a:ext cx="2122488" cy="2122488"/>
          </a:xfrm>
          <a:prstGeom prst="rect">
            <a:avLst/>
          </a:prstGeom>
          <a:noFill/>
        </p:spPr>
      </p:pic>
      <p:pic>
        <p:nvPicPr>
          <p:cNvPr id="17419" name="Picture 11" descr="untitled"/>
          <p:cNvPicPr>
            <a:picLocks noChangeAspect="1" noChangeArrowheads="1"/>
          </p:cNvPicPr>
          <p:nvPr/>
        </p:nvPicPr>
        <p:blipFill>
          <a:blip r:embed="rId10" cstate="print"/>
          <a:srcRect/>
          <a:stretch>
            <a:fillRect/>
          </a:stretch>
        </p:blipFill>
        <p:spPr bwMode="auto">
          <a:xfrm>
            <a:off x="1247775" y="4488656"/>
            <a:ext cx="3511550" cy="1243013"/>
          </a:xfrm>
          <a:prstGeom prst="rect">
            <a:avLst/>
          </a:prstGeom>
          <a:noFill/>
        </p:spPr>
      </p:pic>
      <p:pic>
        <p:nvPicPr>
          <p:cNvPr id="17420" name="Picture 12" descr="eska"/>
          <p:cNvPicPr>
            <a:picLocks noChangeAspect="1" noChangeArrowheads="1"/>
          </p:cNvPicPr>
          <p:nvPr/>
        </p:nvPicPr>
        <p:blipFill>
          <a:blip r:embed="rId11" cstate="print"/>
          <a:srcRect/>
          <a:stretch>
            <a:fillRect/>
          </a:stretch>
        </p:blipFill>
        <p:spPr bwMode="auto">
          <a:xfrm>
            <a:off x="211138" y="5801519"/>
            <a:ext cx="5197475" cy="582612"/>
          </a:xfrm>
          <a:prstGeom prst="rect">
            <a:avLst/>
          </a:prstGeom>
          <a:noFill/>
        </p:spPr>
      </p:pic>
      <p:pic>
        <p:nvPicPr>
          <p:cNvPr id="14" name="Picture 26"/>
          <p:cNvPicPr>
            <a:picLocks noChangeAspect="1" noChangeArrowheads="1"/>
          </p:cNvPicPr>
          <p:nvPr/>
        </p:nvPicPr>
        <p:blipFill>
          <a:blip r:embed="rId12" cstate="print"/>
          <a:srcRect/>
          <a:stretch>
            <a:fillRect/>
          </a:stretch>
        </p:blipFill>
        <p:spPr bwMode="auto">
          <a:xfrm>
            <a:off x="7092280" y="404665"/>
            <a:ext cx="1800200" cy="1656184"/>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84" name="Group 40"/>
          <p:cNvGraphicFramePr>
            <a:graphicFrameLocks noGrp="1"/>
          </p:cNvGraphicFramePr>
          <p:nvPr/>
        </p:nvGraphicFramePr>
        <p:xfrm>
          <a:off x="381000" y="2133600"/>
          <a:ext cx="3048000" cy="3581402"/>
        </p:xfrm>
        <a:graphic>
          <a:graphicData uri="http://schemas.openxmlformats.org/drawingml/2006/table">
            <a:tbl>
              <a:tblPr/>
              <a:tblGrid>
                <a:gridCol w="3048000"/>
              </a:tblGrid>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rgbClr val="006600"/>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bg2"/>
                          </a:solidFill>
                          <a:effectLst/>
                          <a:latin typeface="Tahoma" pitchFamily="34" charset="0"/>
                        </a:rPr>
                        <a:t>Τηλεόραση, Τύπος</a:t>
                      </a:r>
                      <a:endParaRPr kumimoji="0" lang="en-GB" sz="1600" b="0" i="0" u="none" strike="noStrike" cap="none" normalizeH="0" baseline="0" dirty="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006600"/>
                          </a:solidFill>
                          <a:effectLst/>
                          <a:latin typeface="Tahoma" pitchFamily="34" charset="0"/>
                        </a:rPr>
                        <a:t>Εκδόσεις και έντυπο υλικό</a:t>
                      </a:r>
                      <a:endParaRPr kumimoji="0" lang="en-GB" sz="1600" b="1" i="0" u="none" strike="noStrike" cap="none" normalizeH="0" baseline="0" smtClean="0">
                        <a:ln>
                          <a:noFill/>
                        </a:ln>
                        <a:solidFill>
                          <a:srgbClr val="006600"/>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bg2"/>
                          </a:solidFill>
                          <a:effectLst/>
                          <a:latin typeface="Tahoma" pitchFamily="34" charset="0"/>
                        </a:rPr>
                        <a:t>Ιστοσελίδα </a:t>
                      </a:r>
                      <a:endParaRPr kumimoji="0" lang="en-GB" sz="1600" b="0" i="0" u="none" strike="noStrike" cap="none" normalizeH="0" baseline="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bg2"/>
                          </a:solidFill>
                          <a:effectLst/>
                          <a:latin typeface="Tahoma" pitchFamily="34" charset="0"/>
                        </a:rPr>
                        <a:t>Διαδίκτυο</a:t>
                      </a:r>
                      <a:endParaRPr kumimoji="0" lang="en-GB" sz="1600" b="0" i="0" u="none" strike="noStrike" cap="none" normalizeH="0" baseline="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bg2"/>
                          </a:solidFill>
                          <a:effectLst/>
                          <a:latin typeface="Tahoma" pitchFamily="34" charset="0"/>
                        </a:rPr>
                        <a:t>Συνεντεύξεις και Δελτία Τύπου</a:t>
                      </a:r>
                      <a:endParaRPr kumimoji="0" lang="en-GB" sz="1600" b="0" i="0" u="none" strike="noStrike" cap="none" normalizeH="0" baseline="0" dirty="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7361" name="Group 17"/>
          <p:cNvGraphicFramePr>
            <a:graphicFrameLocks noGrp="1"/>
          </p:cNvGraphicFramePr>
          <p:nvPr/>
        </p:nvGraphicFramePr>
        <p:xfrm>
          <a:off x="381000" y="1447800"/>
          <a:ext cx="3048000" cy="715963"/>
        </p:xfrm>
        <a:graphic>
          <a:graphicData uri="http://schemas.openxmlformats.org/drawingml/2006/table">
            <a:tbl>
              <a:tblPr/>
              <a:tblGrid>
                <a:gridCol w="3048000"/>
              </a:tblGrid>
              <a:tr h="7159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l-GR" sz="2400" b="1" i="0" u="none" strike="noStrike" cap="none" normalizeH="0" baseline="0" smtClean="0">
                          <a:ln>
                            <a:noFill/>
                          </a:ln>
                          <a:solidFill>
                            <a:schemeClr val="bg1"/>
                          </a:solidFill>
                          <a:effectLst/>
                          <a:latin typeface="Tahoma" pitchFamily="34" charset="0"/>
                        </a:rPr>
                        <a:t>ΜΕΣΑ</a:t>
                      </a:r>
                      <a:endParaRPr kumimoji="0" lang="en-GB" sz="2400" b="1" i="0" u="none" strike="noStrike" cap="none" normalizeH="0" baseline="0" smtClean="0">
                        <a:ln>
                          <a:noFill/>
                        </a:ln>
                        <a:solidFill>
                          <a:schemeClr val="bg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pic>
        <p:nvPicPr>
          <p:cNvPr id="57367" name="Picture 23" descr="untitled"/>
          <p:cNvPicPr>
            <a:picLocks noChangeAspect="1" noChangeArrowheads="1"/>
          </p:cNvPicPr>
          <p:nvPr/>
        </p:nvPicPr>
        <p:blipFill>
          <a:blip r:embed="rId2" cstate="print"/>
          <a:srcRect/>
          <a:stretch>
            <a:fillRect/>
          </a:stretch>
        </p:blipFill>
        <p:spPr bwMode="auto">
          <a:xfrm>
            <a:off x="3581400" y="1828800"/>
            <a:ext cx="1524000" cy="1905000"/>
          </a:xfrm>
          <a:prstGeom prst="rect">
            <a:avLst/>
          </a:prstGeom>
          <a:noFill/>
          <a:ln w="9525">
            <a:solidFill>
              <a:srgbClr val="336600"/>
            </a:solidFill>
            <a:miter lim="800000"/>
            <a:headEnd/>
            <a:tailEnd/>
          </a:ln>
          <a:effectLst>
            <a:outerShdw dist="35921" dir="2700000" algn="ctr" rotWithShape="0">
              <a:srgbClr val="808080"/>
            </a:outerShdw>
          </a:effectLst>
        </p:spPr>
      </p:pic>
      <p:sp>
        <p:nvSpPr>
          <p:cNvPr id="57368" name="Rectangle 24"/>
          <p:cNvSpPr>
            <a:spLocks noChangeArrowheads="1"/>
          </p:cNvSpPr>
          <p:nvPr/>
        </p:nvSpPr>
        <p:spPr bwMode="auto">
          <a:xfrm>
            <a:off x="3429000" y="1447800"/>
            <a:ext cx="2073275" cy="336550"/>
          </a:xfrm>
          <a:prstGeom prst="rect">
            <a:avLst/>
          </a:prstGeom>
          <a:noFill/>
          <a:ln w="9525">
            <a:noFill/>
            <a:miter lim="800000"/>
            <a:headEnd/>
            <a:tailEnd/>
          </a:ln>
          <a:effectLst/>
        </p:spPr>
        <p:txBody>
          <a:bodyPr wrap="none">
            <a:spAutoFit/>
          </a:bodyPr>
          <a:lstStyle/>
          <a:p>
            <a:r>
              <a:rPr lang="el-GR" sz="1600" b="1" u="sng">
                <a:solidFill>
                  <a:srgbClr val="006600"/>
                </a:solidFill>
              </a:rPr>
              <a:t>Επίσημο περιοδικό</a:t>
            </a:r>
            <a:endParaRPr lang="en-GB" sz="1600" b="1" u="sng">
              <a:solidFill>
                <a:srgbClr val="006600"/>
              </a:solidFill>
            </a:endParaRPr>
          </a:p>
        </p:txBody>
      </p:sp>
      <p:sp>
        <p:nvSpPr>
          <p:cNvPr id="57369" name="Rectangle 25"/>
          <p:cNvSpPr>
            <a:spLocks noChangeArrowheads="1"/>
          </p:cNvSpPr>
          <p:nvPr/>
        </p:nvSpPr>
        <p:spPr bwMode="auto">
          <a:xfrm>
            <a:off x="5257800" y="2940050"/>
            <a:ext cx="1603375" cy="336550"/>
          </a:xfrm>
          <a:prstGeom prst="rect">
            <a:avLst/>
          </a:prstGeom>
          <a:noFill/>
          <a:ln w="9525">
            <a:noFill/>
            <a:miter lim="800000"/>
            <a:headEnd/>
            <a:tailEnd/>
          </a:ln>
          <a:effectLst/>
        </p:spPr>
        <p:txBody>
          <a:bodyPr wrap="none">
            <a:spAutoFit/>
          </a:bodyPr>
          <a:lstStyle/>
          <a:p>
            <a:r>
              <a:rPr lang="el-GR" sz="1600" b="1" u="sng">
                <a:solidFill>
                  <a:srgbClr val="006600"/>
                </a:solidFill>
              </a:rPr>
              <a:t>«ΠΑΟ </a:t>
            </a:r>
            <a:r>
              <a:rPr lang="en-US" sz="1600" b="1" u="sng">
                <a:solidFill>
                  <a:srgbClr val="006600"/>
                </a:solidFill>
              </a:rPr>
              <a:t>NEWS</a:t>
            </a:r>
            <a:r>
              <a:rPr lang="el-GR" sz="1600" b="1" u="sng">
                <a:solidFill>
                  <a:srgbClr val="006600"/>
                </a:solidFill>
              </a:rPr>
              <a:t>»</a:t>
            </a:r>
            <a:endParaRPr lang="en-GB" sz="1600" b="1" u="sng">
              <a:solidFill>
                <a:srgbClr val="006600"/>
              </a:solidFill>
            </a:endParaRPr>
          </a:p>
        </p:txBody>
      </p:sp>
      <p:sp>
        <p:nvSpPr>
          <p:cNvPr id="57371" name="Rectangle 27"/>
          <p:cNvSpPr>
            <a:spLocks noChangeArrowheads="1"/>
          </p:cNvSpPr>
          <p:nvPr/>
        </p:nvSpPr>
        <p:spPr bwMode="auto">
          <a:xfrm>
            <a:off x="5334000" y="1497013"/>
            <a:ext cx="1295400" cy="523220"/>
          </a:xfrm>
          <a:prstGeom prst="rect">
            <a:avLst/>
          </a:prstGeom>
          <a:noFill/>
          <a:ln w="9525">
            <a:noFill/>
            <a:miter lim="800000"/>
            <a:headEnd/>
            <a:tailEnd/>
          </a:ln>
          <a:effectLst/>
        </p:spPr>
        <p:txBody>
          <a:bodyPr>
            <a:spAutoFit/>
          </a:bodyPr>
          <a:lstStyle/>
          <a:p>
            <a:r>
              <a:rPr lang="el-GR" sz="1400" b="1" dirty="0">
                <a:solidFill>
                  <a:srgbClr val="006600"/>
                </a:solidFill>
              </a:rPr>
              <a:t>  </a:t>
            </a:r>
            <a:r>
              <a:rPr lang="el-GR" sz="1400" b="1" dirty="0" smtClean="0">
                <a:solidFill>
                  <a:srgbClr val="006600"/>
                </a:solidFill>
              </a:rPr>
              <a:t>  18.000</a:t>
            </a:r>
            <a:endParaRPr lang="el-GR" sz="1400" b="1" dirty="0">
              <a:solidFill>
                <a:srgbClr val="006600"/>
              </a:solidFill>
            </a:endParaRPr>
          </a:p>
          <a:p>
            <a:r>
              <a:rPr lang="el-GR" sz="1400" b="1" dirty="0" smtClean="0">
                <a:solidFill>
                  <a:srgbClr val="006600"/>
                </a:solidFill>
              </a:rPr>
              <a:t>μηνιαίως</a:t>
            </a:r>
            <a:endParaRPr lang="en-GB" sz="1400" b="1" dirty="0">
              <a:solidFill>
                <a:srgbClr val="006600"/>
              </a:solidFill>
            </a:endParaRPr>
          </a:p>
        </p:txBody>
      </p:sp>
      <p:sp>
        <p:nvSpPr>
          <p:cNvPr id="57372" name="Rectangle 28"/>
          <p:cNvSpPr>
            <a:spLocks noChangeArrowheads="1"/>
          </p:cNvSpPr>
          <p:nvPr/>
        </p:nvSpPr>
        <p:spPr bwMode="auto">
          <a:xfrm>
            <a:off x="5292080" y="3048000"/>
            <a:ext cx="3851920" cy="606320"/>
          </a:xfrm>
          <a:prstGeom prst="rect">
            <a:avLst/>
          </a:prstGeom>
          <a:noFill/>
          <a:ln w="9525">
            <a:noFill/>
            <a:miter lim="800000"/>
            <a:headEnd/>
            <a:tailEnd/>
          </a:ln>
          <a:effectLst/>
        </p:spPr>
        <p:txBody>
          <a:bodyPr wrap="square">
            <a:spAutoFit/>
          </a:bodyPr>
          <a:lstStyle/>
          <a:p>
            <a:pPr>
              <a:lnSpc>
                <a:spcPct val="80000"/>
              </a:lnSpc>
              <a:spcBef>
                <a:spcPct val="50000"/>
              </a:spcBef>
            </a:pPr>
            <a:endParaRPr lang="el-GR" sz="500" b="1" dirty="0">
              <a:solidFill>
                <a:srgbClr val="006600"/>
              </a:solidFill>
            </a:endParaRPr>
          </a:p>
          <a:p>
            <a:pPr>
              <a:lnSpc>
                <a:spcPct val="80000"/>
              </a:lnSpc>
              <a:spcBef>
                <a:spcPct val="50000"/>
              </a:spcBef>
            </a:pPr>
            <a:r>
              <a:rPr lang="el-GR" sz="1400" b="1" dirty="0">
                <a:solidFill>
                  <a:srgbClr val="006600"/>
                </a:solidFill>
              </a:rPr>
              <a:t>20.000 </a:t>
            </a:r>
            <a:r>
              <a:rPr lang="el-GR" sz="1400" b="1" dirty="0" smtClean="0">
                <a:solidFill>
                  <a:srgbClr val="006600"/>
                </a:solidFill>
              </a:rPr>
              <a:t>διανέμονταν τότε  </a:t>
            </a:r>
            <a:r>
              <a:rPr lang="el-GR" sz="1400" b="1" dirty="0">
                <a:solidFill>
                  <a:srgbClr val="006600"/>
                </a:solidFill>
              </a:rPr>
              <a:t>δωρεάν                      σε κάθε εντός έδρας αγώνα</a:t>
            </a:r>
            <a:endParaRPr lang="en-GB" sz="1400" b="1" dirty="0">
              <a:solidFill>
                <a:srgbClr val="006600"/>
              </a:solidFill>
            </a:endParaRPr>
          </a:p>
        </p:txBody>
      </p:sp>
      <p:sp>
        <p:nvSpPr>
          <p:cNvPr id="57373" name="Rectangle 29"/>
          <p:cNvSpPr>
            <a:spLocks noChangeArrowheads="1"/>
          </p:cNvSpPr>
          <p:nvPr/>
        </p:nvSpPr>
        <p:spPr bwMode="auto">
          <a:xfrm>
            <a:off x="2267744" y="974725"/>
            <a:ext cx="2472531" cy="707886"/>
          </a:xfrm>
          <a:prstGeom prst="rect">
            <a:avLst/>
          </a:prstGeom>
          <a:noFill/>
          <a:ln w="9525">
            <a:noFill/>
            <a:miter lim="800000"/>
            <a:headEnd/>
            <a:tailEnd/>
          </a:ln>
          <a:effectLst/>
        </p:spPr>
        <p:txBody>
          <a:bodyPr wrap="square">
            <a:spAutoFit/>
          </a:bodyPr>
          <a:lstStyle/>
          <a:p>
            <a:r>
              <a:rPr lang="el-GR" sz="2000" b="1" dirty="0" smtClean="0">
                <a:solidFill>
                  <a:srgbClr val="006600"/>
                </a:solidFill>
              </a:rPr>
              <a:t>Εκδόσεις –Τότε πριν</a:t>
            </a:r>
            <a:endParaRPr lang="en-GB" sz="2000" b="1" dirty="0">
              <a:solidFill>
                <a:srgbClr val="006600"/>
              </a:solidFill>
            </a:endParaRPr>
          </a:p>
        </p:txBody>
      </p:sp>
      <p:sp>
        <p:nvSpPr>
          <p:cNvPr id="57374" name="AutoShape 30"/>
          <p:cNvSpPr>
            <a:spLocks noChangeArrowheads="1"/>
          </p:cNvSpPr>
          <p:nvPr/>
        </p:nvSpPr>
        <p:spPr bwMode="auto">
          <a:xfrm rot="5400000">
            <a:off x="5334000" y="914400"/>
            <a:ext cx="304800" cy="609600"/>
          </a:xfrm>
          <a:prstGeom prst="rightArrow">
            <a:avLst>
              <a:gd name="adj1" fmla="val 50000"/>
              <a:gd name="adj2" fmla="val 25000"/>
            </a:avLst>
          </a:prstGeom>
          <a:solidFill>
            <a:srgbClr val="006600"/>
          </a:solidFill>
          <a:ln w="9525">
            <a:solidFill>
              <a:schemeClr val="tx1"/>
            </a:solidFill>
            <a:miter lim="800000"/>
            <a:headEnd/>
            <a:tailEnd/>
          </a:ln>
          <a:effectLst/>
        </p:spPr>
        <p:txBody>
          <a:bodyPr wrap="none" anchor="ctr"/>
          <a:lstStyle/>
          <a:p>
            <a:endParaRPr lang="el-GR"/>
          </a:p>
        </p:txBody>
      </p:sp>
      <p:pic>
        <p:nvPicPr>
          <p:cNvPr id="57386" name="Picture 42" descr="Untitled-2"/>
          <p:cNvPicPr>
            <a:picLocks noChangeAspect="1" noChangeArrowheads="1"/>
          </p:cNvPicPr>
          <p:nvPr/>
        </p:nvPicPr>
        <p:blipFill>
          <a:blip r:embed="rId3" cstate="print"/>
          <a:srcRect/>
          <a:stretch>
            <a:fillRect/>
          </a:stretch>
        </p:blipFill>
        <p:spPr bwMode="auto">
          <a:xfrm>
            <a:off x="7620000" y="1600200"/>
            <a:ext cx="1241425" cy="1524000"/>
          </a:xfrm>
          <a:prstGeom prst="rect">
            <a:avLst/>
          </a:prstGeom>
          <a:noFill/>
          <a:effectLst>
            <a:outerShdw dist="35921" dir="2700000" algn="ctr" rotWithShape="0">
              <a:srgbClr val="808080"/>
            </a:outerShdw>
          </a:effectLst>
        </p:spPr>
      </p:pic>
      <p:sp>
        <p:nvSpPr>
          <p:cNvPr id="57378" name="Rectangle 34"/>
          <p:cNvSpPr>
            <a:spLocks noChangeArrowheads="1"/>
          </p:cNvSpPr>
          <p:nvPr/>
        </p:nvSpPr>
        <p:spPr bwMode="auto">
          <a:xfrm>
            <a:off x="3429000" y="4006850"/>
            <a:ext cx="2189163" cy="336550"/>
          </a:xfrm>
          <a:prstGeom prst="rect">
            <a:avLst/>
          </a:prstGeom>
          <a:noFill/>
          <a:ln w="9525">
            <a:noFill/>
            <a:miter lim="800000"/>
            <a:headEnd/>
            <a:tailEnd/>
          </a:ln>
          <a:effectLst/>
        </p:spPr>
        <p:txBody>
          <a:bodyPr wrap="none">
            <a:spAutoFit/>
          </a:bodyPr>
          <a:lstStyle/>
          <a:p>
            <a:r>
              <a:rPr lang="el-GR" sz="1600" b="1" u="sng">
                <a:solidFill>
                  <a:srgbClr val="006600"/>
                </a:solidFill>
              </a:rPr>
              <a:t>Επίσημο</a:t>
            </a:r>
            <a:r>
              <a:rPr lang="en-US" sz="1600" b="1" u="sng">
                <a:solidFill>
                  <a:srgbClr val="006600"/>
                </a:solidFill>
              </a:rPr>
              <a:t> Yearbook: </a:t>
            </a:r>
            <a:endParaRPr lang="en-GB" sz="1600" b="1" u="sng">
              <a:solidFill>
                <a:srgbClr val="006600"/>
              </a:solidFill>
            </a:endParaRPr>
          </a:p>
        </p:txBody>
      </p:sp>
      <p:sp>
        <p:nvSpPr>
          <p:cNvPr id="57381" name="Rectangle 37"/>
          <p:cNvSpPr>
            <a:spLocks noChangeArrowheads="1"/>
          </p:cNvSpPr>
          <p:nvPr/>
        </p:nvSpPr>
        <p:spPr bwMode="auto">
          <a:xfrm>
            <a:off x="3923928" y="4437112"/>
            <a:ext cx="1333872" cy="1902059"/>
          </a:xfrm>
          <a:prstGeom prst="rect">
            <a:avLst/>
          </a:prstGeom>
          <a:noFill/>
          <a:ln w="9525">
            <a:noFill/>
            <a:miter lim="800000"/>
            <a:headEnd/>
            <a:tailEnd/>
          </a:ln>
          <a:effectLst/>
        </p:spPr>
        <p:txBody>
          <a:bodyPr wrap="square">
            <a:spAutoFit/>
          </a:bodyPr>
          <a:lstStyle/>
          <a:p>
            <a:pPr algn="r">
              <a:lnSpc>
                <a:spcPct val="140000"/>
              </a:lnSpc>
            </a:pPr>
            <a:r>
              <a:rPr lang="el-GR" sz="1400" b="1" dirty="0" smtClean="0">
                <a:solidFill>
                  <a:srgbClr val="006600"/>
                </a:solidFill>
              </a:rPr>
              <a:t>Διανεμόταν </a:t>
            </a:r>
            <a:r>
              <a:rPr lang="el-GR" sz="1400" b="1" dirty="0">
                <a:solidFill>
                  <a:srgbClr val="006600"/>
                </a:solidFill>
              </a:rPr>
              <a:t>στον Τύπο, στις Ομάδες και σε διάφορους φορείς</a:t>
            </a:r>
            <a:endParaRPr lang="en-US" sz="1400" b="1" dirty="0">
              <a:solidFill>
                <a:srgbClr val="006600"/>
              </a:solidFill>
            </a:endParaRPr>
          </a:p>
        </p:txBody>
      </p:sp>
      <p:pic>
        <p:nvPicPr>
          <p:cNvPr id="57388" name="Picture 44"/>
          <p:cNvPicPr>
            <a:picLocks noChangeAspect="1" noChangeArrowheads="1"/>
          </p:cNvPicPr>
          <p:nvPr/>
        </p:nvPicPr>
        <p:blipFill>
          <a:blip r:embed="rId4" cstate="print"/>
          <a:srcRect/>
          <a:stretch>
            <a:fillRect/>
          </a:stretch>
        </p:blipFill>
        <p:spPr bwMode="auto">
          <a:xfrm>
            <a:off x="6783388" y="3810000"/>
            <a:ext cx="1627187" cy="2209800"/>
          </a:xfrm>
          <a:prstGeom prst="rect">
            <a:avLst/>
          </a:prstGeom>
          <a:noFill/>
          <a:ln w="9525">
            <a:noFill/>
            <a:miter lim="800000"/>
            <a:headEnd/>
            <a:tailEnd/>
          </a:ln>
          <a:effectLst>
            <a:outerShdw dist="35921" dir="2700000" algn="ctr" rotWithShape="0">
              <a:schemeClr val="bg2"/>
            </a:outerShdw>
          </a:effectLst>
        </p:spPr>
      </p:pic>
      <p:pic>
        <p:nvPicPr>
          <p:cNvPr id="57389" name="Picture 45"/>
          <p:cNvPicPr>
            <a:picLocks noChangeAspect="1" noChangeArrowheads="1"/>
          </p:cNvPicPr>
          <p:nvPr/>
        </p:nvPicPr>
        <p:blipFill>
          <a:blip r:embed="rId5" cstate="print"/>
          <a:srcRect/>
          <a:stretch>
            <a:fillRect/>
          </a:stretch>
        </p:blipFill>
        <p:spPr bwMode="auto">
          <a:xfrm>
            <a:off x="7772400" y="3657600"/>
            <a:ext cx="1350963" cy="1905000"/>
          </a:xfrm>
          <a:prstGeom prst="rect">
            <a:avLst/>
          </a:prstGeom>
          <a:noFill/>
          <a:ln w="9525">
            <a:noFill/>
            <a:miter lim="800000"/>
            <a:headEnd/>
            <a:tailEnd/>
          </a:ln>
          <a:effectLst>
            <a:outerShdw dist="35921" dir="2700000" algn="ctr" rotWithShape="0">
              <a:schemeClr val="bg2"/>
            </a:outerShdw>
          </a:effectLst>
        </p:spPr>
      </p:pic>
      <p:pic>
        <p:nvPicPr>
          <p:cNvPr id="57391" name="Picture 47" descr="pao_news_cover"/>
          <p:cNvPicPr>
            <a:picLocks noChangeAspect="1" noChangeArrowheads="1"/>
          </p:cNvPicPr>
          <p:nvPr/>
        </p:nvPicPr>
        <p:blipFill>
          <a:blip r:embed="rId6" cstate="print"/>
          <a:srcRect/>
          <a:stretch>
            <a:fillRect/>
          </a:stretch>
        </p:blipFill>
        <p:spPr bwMode="auto">
          <a:xfrm>
            <a:off x="6324600" y="1219200"/>
            <a:ext cx="1185863" cy="1724025"/>
          </a:xfrm>
          <a:prstGeom prst="rect">
            <a:avLst/>
          </a:prstGeom>
          <a:noFill/>
          <a:effectLst>
            <a:outerShdw dist="35921" dir="2700000" algn="ctr" rotWithShape="0">
              <a:srgbClr val="808080"/>
            </a:outerShdw>
          </a:effectLst>
        </p:spPr>
      </p:pic>
      <p:sp>
        <p:nvSpPr>
          <p:cNvPr id="57393" name="Rectangle 49"/>
          <p:cNvSpPr>
            <a:spLocks noChangeArrowheads="1"/>
          </p:cNvSpPr>
          <p:nvPr/>
        </p:nvSpPr>
        <p:spPr bwMode="auto">
          <a:xfrm>
            <a:off x="0" y="0"/>
            <a:ext cx="91440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l-GR" dirty="0" smtClean="0">
                <a:effectLst>
                  <a:outerShdw blurRad="38100" dist="38100" dir="2700000" algn="tl">
                    <a:srgbClr val="000000">
                      <a:alpha val="43137"/>
                    </a:srgbClr>
                  </a:outerShdw>
                  <a:reflection blurRad="12700" stA="48000" endA="300" endPos="55000" dir="5400000" sy="-90000" algn="bl" rotWithShape="0"/>
                </a:effectLst>
              </a:rPr>
              <a:t> ΕΝΤΥΠΑ ΚΑΙ ΗΛΕΚΤΡΟΝΙΚΑ ΜΕΣΑ ΣΤΟ ΠΟΔΟΣΦΑΙΡΟ </a:t>
            </a:r>
            <a:br>
              <a:rPr lang="el-GR" dirty="0" smtClean="0">
                <a:effectLst>
                  <a:outerShdw blurRad="38100" dist="38100" dir="2700000" algn="tl">
                    <a:srgbClr val="000000">
                      <a:alpha val="43137"/>
                    </a:srgbClr>
                  </a:outerShdw>
                  <a:reflection blurRad="12700" stA="48000" endA="300" endPos="55000" dir="5400000" sy="-90000" algn="bl" rotWithShape="0"/>
                </a:effectLst>
              </a:rPr>
            </a:br>
            <a:r>
              <a:rPr lang="el-GR" dirty="0" smtClean="0">
                <a:effectLst>
                  <a:outerShdw blurRad="38100" dist="38100" dir="2700000" algn="tl">
                    <a:srgbClr val="000000">
                      <a:alpha val="43137"/>
                    </a:srgbClr>
                  </a:outerShdw>
                  <a:reflection blurRad="12700" stA="48000" endA="300" endPos="55000" dir="5400000" sy="-90000" algn="bl" rotWithShape="0"/>
                </a:effectLst>
              </a:rPr>
              <a:t/>
            </a:r>
            <a:br>
              <a:rPr lang="el-GR" dirty="0" smtClean="0">
                <a:effectLst>
                  <a:outerShdw blurRad="38100" dist="38100" dir="2700000" algn="tl">
                    <a:srgbClr val="000000">
                      <a:alpha val="43137"/>
                    </a:srgbClr>
                  </a:outerShdw>
                  <a:reflection blurRad="12700" stA="48000" endA="300" endPos="55000" dir="5400000" sy="-90000" algn="bl" rotWithShape="0"/>
                </a:effectLst>
              </a:rPr>
            </a:br>
            <a:r>
              <a:rPr lang="el-GR" b="1" dirty="0" smtClean="0">
                <a:effectLst>
                  <a:outerShdw blurRad="38100" dist="38100" dir="2700000" algn="tl">
                    <a:srgbClr val="000000">
                      <a:alpha val="43137"/>
                    </a:srgbClr>
                  </a:outerShdw>
                  <a:reflection blurRad="12700" stA="48000" endA="300" endPos="55000" dir="5400000" sy="-90000" algn="bl" rotWithShape="0"/>
                </a:effectLst>
              </a:rPr>
              <a:t>ΤΡΟΠΟΙ ΕΠΙΚΟΙΝΩΝΙΑΣ ΜΕ ΤΟ ΚΟΙΝΟ</a:t>
            </a:r>
            <a:endParaRPr lang="en-GB" b="1" dirty="0">
              <a:solidFill>
                <a:schemeClr val="bg1"/>
              </a:solidFill>
            </a:endParaRPr>
          </a:p>
        </p:txBody>
      </p:sp>
      <p:pic>
        <p:nvPicPr>
          <p:cNvPr id="57394" name="Picture 50"/>
          <p:cNvPicPr>
            <a:picLocks noChangeAspect="1" noChangeArrowheads="1"/>
          </p:cNvPicPr>
          <p:nvPr/>
        </p:nvPicPr>
        <p:blipFill>
          <a:blip r:embed="rId7" cstate="print"/>
          <a:srcRect/>
          <a:stretch>
            <a:fillRect/>
          </a:stretch>
        </p:blipFill>
        <p:spPr bwMode="auto">
          <a:xfrm>
            <a:off x="5284788" y="4365625"/>
            <a:ext cx="1592262" cy="2232025"/>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33" name="Picture 41"/>
          <p:cNvPicPr>
            <a:picLocks noChangeAspect="1" noChangeArrowheads="1"/>
          </p:cNvPicPr>
          <p:nvPr/>
        </p:nvPicPr>
        <p:blipFill>
          <a:blip r:embed="rId2" cstate="print"/>
          <a:srcRect/>
          <a:stretch>
            <a:fillRect/>
          </a:stretch>
        </p:blipFill>
        <p:spPr bwMode="auto">
          <a:xfrm>
            <a:off x="5364163" y="1052513"/>
            <a:ext cx="3600450" cy="2700337"/>
          </a:xfrm>
          <a:prstGeom prst="rect">
            <a:avLst/>
          </a:prstGeom>
          <a:noFill/>
          <a:ln w="9525">
            <a:noFill/>
            <a:miter lim="800000"/>
            <a:headEnd/>
            <a:tailEnd/>
          </a:ln>
          <a:effectLst/>
        </p:spPr>
      </p:pic>
      <p:graphicFrame>
        <p:nvGraphicFramePr>
          <p:cNvPr id="59431" name="Group 39"/>
          <p:cNvGraphicFramePr>
            <a:graphicFrameLocks noGrp="1"/>
          </p:cNvGraphicFramePr>
          <p:nvPr/>
        </p:nvGraphicFramePr>
        <p:xfrm>
          <a:off x="152400" y="2133600"/>
          <a:ext cx="3048000" cy="3551239"/>
        </p:xfrm>
        <a:graphic>
          <a:graphicData uri="http://schemas.openxmlformats.org/drawingml/2006/table">
            <a:tbl>
              <a:tblPr/>
              <a:tblGrid>
                <a:gridCol w="30480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rgbClr val="006600"/>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bg2"/>
                          </a:solidFill>
                          <a:effectLst/>
                          <a:latin typeface="Tahoma" pitchFamily="34" charset="0"/>
                        </a:rPr>
                        <a:t>Τηλεόραση, Τύπος</a:t>
                      </a:r>
                      <a:endParaRPr kumimoji="0" lang="en-GB" sz="1600" b="0" i="0" u="none" strike="noStrike" cap="none" normalizeH="0" baseline="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rgbClr val="006600"/>
                          </a:solidFill>
                          <a:effectLst/>
                          <a:latin typeface="Tahoma" pitchFamily="34" charset="0"/>
                        </a:rPr>
                        <a:t>Εκδόσεις και έντυπο υλικό</a:t>
                      </a:r>
                      <a:endParaRPr kumimoji="0" lang="en-GB" sz="1600" b="0" i="0" u="none" strike="noStrike" cap="none" normalizeH="0" baseline="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006600"/>
                          </a:solidFill>
                          <a:effectLst/>
                          <a:latin typeface="Tahoma" pitchFamily="34" charset="0"/>
                        </a:rPr>
                        <a:t>Ιστοσελίδα </a:t>
                      </a:r>
                      <a:endParaRPr kumimoji="0" lang="en-GB" sz="1600" b="1" i="0" u="none" strike="noStrike" cap="none" normalizeH="0" baseline="0" smtClean="0">
                        <a:ln>
                          <a:noFill/>
                        </a:ln>
                        <a:solidFill>
                          <a:srgbClr val="006600"/>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006600"/>
                          </a:solidFill>
                          <a:effectLst/>
                          <a:latin typeface="Tahoma" pitchFamily="34" charset="0"/>
                        </a:rPr>
                        <a:t>Διαδίκτυο</a:t>
                      </a:r>
                      <a:endParaRPr kumimoji="0" lang="en-GB" sz="1600" b="1" i="0" u="none" strike="noStrike" cap="none" normalizeH="0" baseline="0" smtClean="0">
                        <a:ln>
                          <a:noFill/>
                        </a:ln>
                        <a:solidFill>
                          <a:srgbClr val="006600"/>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smtClean="0">
                        <a:ln>
                          <a:noFill/>
                        </a:ln>
                        <a:solidFill>
                          <a:schemeClr val="bg2"/>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smtClean="0">
                          <a:ln>
                            <a:noFill/>
                          </a:ln>
                          <a:solidFill>
                            <a:schemeClr val="bg2"/>
                          </a:solidFill>
                          <a:effectLst/>
                          <a:latin typeface="Tahoma" pitchFamily="34" charset="0"/>
                        </a:rPr>
                        <a:t>Συνεντεύξεις και Δελτία Τύπου</a:t>
                      </a:r>
                      <a:endParaRPr kumimoji="0" lang="en-GB" sz="1600" b="0" i="0" u="none" strike="noStrike" cap="none" normalizeH="0" baseline="0" smtClean="0">
                        <a:ln>
                          <a:noFill/>
                        </a:ln>
                        <a:solidFill>
                          <a:schemeClr val="bg2"/>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409" name="Group 17"/>
          <p:cNvGraphicFramePr>
            <a:graphicFrameLocks noGrp="1"/>
          </p:cNvGraphicFramePr>
          <p:nvPr/>
        </p:nvGraphicFramePr>
        <p:xfrm>
          <a:off x="152400" y="1447800"/>
          <a:ext cx="3048000" cy="715963"/>
        </p:xfrm>
        <a:graphic>
          <a:graphicData uri="http://schemas.openxmlformats.org/drawingml/2006/table">
            <a:tbl>
              <a:tblPr/>
              <a:tblGrid>
                <a:gridCol w="3048000"/>
              </a:tblGrid>
              <a:tr h="715963">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0" lang="el-GR" sz="2400" b="1" i="0" u="none" strike="noStrike" cap="none" normalizeH="0" baseline="0" smtClean="0">
                          <a:ln>
                            <a:noFill/>
                          </a:ln>
                          <a:solidFill>
                            <a:schemeClr val="bg1"/>
                          </a:solidFill>
                          <a:effectLst/>
                          <a:latin typeface="Tahoma" pitchFamily="34" charset="0"/>
                        </a:rPr>
                        <a:t>ΜΕΣΑ</a:t>
                      </a:r>
                      <a:endParaRPr kumimoji="0" lang="en-GB" sz="2400" b="1" i="0" u="none" strike="noStrike" cap="none" normalizeH="0" baseline="0" smtClean="0">
                        <a:ln>
                          <a:noFill/>
                        </a:ln>
                        <a:solidFill>
                          <a:schemeClr val="bg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sp>
        <p:nvSpPr>
          <p:cNvPr id="59415" name="Rectangle 23"/>
          <p:cNvSpPr>
            <a:spLocks noChangeArrowheads="1"/>
          </p:cNvSpPr>
          <p:nvPr/>
        </p:nvSpPr>
        <p:spPr bwMode="auto">
          <a:xfrm>
            <a:off x="3136900" y="1371600"/>
            <a:ext cx="2286000" cy="2219325"/>
          </a:xfrm>
          <a:prstGeom prst="rect">
            <a:avLst/>
          </a:prstGeom>
          <a:noFill/>
          <a:ln w="9525">
            <a:noFill/>
            <a:miter lim="800000"/>
            <a:headEnd/>
            <a:tailEnd/>
          </a:ln>
          <a:effectLst/>
        </p:spPr>
        <p:txBody>
          <a:bodyPr>
            <a:spAutoFit/>
          </a:bodyPr>
          <a:lstStyle/>
          <a:p>
            <a:pPr marL="190500" indent="-190500"/>
            <a:endParaRPr lang="en-US" sz="1400" b="1">
              <a:solidFill>
                <a:srgbClr val="006600"/>
              </a:solidFill>
            </a:endParaRPr>
          </a:p>
          <a:p>
            <a:pPr marL="190500" indent="-190500"/>
            <a:r>
              <a:rPr lang="en-US" sz="1400" b="1">
                <a:solidFill>
                  <a:srgbClr val="006600"/>
                </a:solidFill>
              </a:rPr>
              <a:t>1.</a:t>
            </a:r>
            <a:r>
              <a:rPr lang="el-GR" sz="1400" b="1">
                <a:solidFill>
                  <a:srgbClr val="006600"/>
                </a:solidFill>
              </a:rPr>
              <a:t>8</a:t>
            </a:r>
            <a:r>
              <a:rPr lang="en-US" sz="1400" b="1">
                <a:solidFill>
                  <a:srgbClr val="006600"/>
                </a:solidFill>
              </a:rPr>
              <a:t>00.000 impressions</a:t>
            </a:r>
          </a:p>
          <a:p>
            <a:pPr marL="190500" indent="-190500"/>
            <a:r>
              <a:rPr lang="en-US" sz="1400" b="1">
                <a:solidFill>
                  <a:srgbClr val="006600"/>
                </a:solidFill>
              </a:rPr>
              <a:t>50.000 </a:t>
            </a:r>
            <a:r>
              <a:rPr lang="el-GR" sz="1400" b="1">
                <a:solidFill>
                  <a:srgbClr val="006600"/>
                </a:solidFill>
              </a:rPr>
              <a:t>μέλη</a:t>
            </a:r>
            <a:endParaRPr lang="en-US" sz="1400" b="1">
              <a:solidFill>
                <a:srgbClr val="006600"/>
              </a:solidFill>
            </a:endParaRPr>
          </a:p>
          <a:p>
            <a:pPr marL="190500" indent="-190500"/>
            <a:r>
              <a:rPr lang="en-US" sz="1400" b="1">
                <a:solidFill>
                  <a:srgbClr val="006600"/>
                </a:solidFill>
              </a:rPr>
              <a:t> </a:t>
            </a:r>
          </a:p>
          <a:p>
            <a:pPr marL="190500" indent="-190500"/>
            <a:r>
              <a:rPr lang="el-GR" sz="1400" b="1">
                <a:solidFill>
                  <a:srgbClr val="006600"/>
                </a:solidFill>
              </a:rPr>
              <a:t>Προβολή χορηγών</a:t>
            </a:r>
            <a:r>
              <a:rPr lang="en-US" sz="1400" b="1">
                <a:solidFill>
                  <a:srgbClr val="006600"/>
                </a:solidFill>
              </a:rPr>
              <a:t>:</a:t>
            </a:r>
          </a:p>
          <a:p>
            <a:pPr marL="190500" indent="-190500">
              <a:buFontTx/>
              <a:buChar char="•"/>
            </a:pPr>
            <a:r>
              <a:rPr lang="en-US" sz="1400" b="1">
                <a:solidFill>
                  <a:srgbClr val="006600"/>
                </a:solidFill>
              </a:rPr>
              <a:t>Banners</a:t>
            </a:r>
          </a:p>
          <a:p>
            <a:pPr marL="190500" indent="-190500">
              <a:buFontTx/>
              <a:buChar char="•"/>
            </a:pPr>
            <a:r>
              <a:rPr lang="en-US" sz="1400" b="1">
                <a:solidFill>
                  <a:srgbClr val="006600"/>
                </a:solidFill>
              </a:rPr>
              <a:t>hyper links</a:t>
            </a:r>
          </a:p>
          <a:p>
            <a:pPr marL="190500" indent="-190500">
              <a:buFontTx/>
              <a:buChar char="•"/>
            </a:pPr>
            <a:r>
              <a:rPr lang="el-GR" sz="1400" b="1">
                <a:solidFill>
                  <a:srgbClr val="006600"/>
                </a:solidFill>
              </a:rPr>
              <a:t>εταιρικά προφίλ</a:t>
            </a:r>
            <a:endParaRPr lang="en-US" sz="1400" b="1">
              <a:solidFill>
                <a:srgbClr val="006600"/>
              </a:solidFill>
            </a:endParaRPr>
          </a:p>
          <a:p>
            <a:pPr marL="190500" indent="-190500">
              <a:buFontTx/>
              <a:buChar char="•"/>
            </a:pPr>
            <a:r>
              <a:rPr lang="el-GR" sz="1400" b="1">
                <a:solidFill>
                  <a:srgbClr val="006600"/>
                </a:solidFill>
              </a:rPr>
              <a:t>νέα/ προωθητικές  ενέργειες</a:t>
            </a:r>
            <a:endParaRPr lang="en-GB" sz="1400" b="1">
              <a:solidFill>
                <a:srgbClr val="006600"/>
              </a:solidFill>
            </a:endParaRPr>
          </a:p>
        </p:txBody>
      </p:sp>
      <p:sp>
        <p:nvSpPr>
          <p:cNvPr id="59420" name="Rectangle 28"/>
          <p:cNvSpPr>
            <a:spLocks noChangeArrowheads="1"/>
          </p:cNvSpPr>
          <p:nvPr/>
        </p:nvSpPr>
        <p:spPr bwMode="auto">
          <a:xfrm>
            <a:off x="3124200" y="1127125"/>
            <a:ext cx="1693863" cy="396875"/>
          </a:xfrm>
          <a:prstGeom prst="rect">
            <a:avLst/>
          </a:prstGeom>
          <a:noFill/>
          <a:ln w="9525">
            <a:noFill/>
            <a:miter lim="800000"/>
            <a:headEnd/>
            <a:tailEnd/>
          </a:ln>
          <a:effectLst/>
        </p:spPr>
        <p:txBody>
          <a:bodyPr wrap="none">
            <a:spAutoFit/>
          </a:bodyPr>
          <a:lstStyle/>
          <a:p>
            <a:r>
              <a:rPr lang="el-GR" sz="2000" b="1">
                <a:solidFill>
                  <a:srgbClr val="006600"/>
                </a:solidFill>
              </a:rPr>
              <a:t>Ιστοσελίδα</a:t>
            </a:r>
            <a:r>
              <a:rPr lang="en-US" sz="2000" b="1">
                <a:solidFill>
                  <a:srgbClr val="006600"/>
                </a:solidFill>
              </a:rPr>
              <a:t>:</a:t>
            </a:r>
            <a:endParaRPr lang="en-GB" sz="2000" b="1">
              <a:solidFill>
                <a:srgbClr val="006600"/>
              </a:solidFill>
            </a:endParaRPr>
          </a:p>
        </p:txBody>
      </p:sp>
      <p:sp>
        <p:nvSpPr>
          <p:cNvPr id="59421" name="AutoShape 29"/>
          <p:cNvSpPr>
            <a:spLocks noChangeArrowheads="1"/>
          </p:cNvSpPr>
          <p:nvPr/>
        </p:nvSpPr>
        <p:spPr bwMode="auto">
          <a:xfrm>
            <a:off x="4800600" y="1143000"/>
            <a:ext cx="381000" cy="381000"/>
          </a:xfrm>
          <a:prstGeom prst="rightArrow">
            <a:avLst>
              <a:gd name="adj1" fmla="val 50000"/>
              <a:gd name="adj2" fmla="val 25000"/>
            </a:avLst>
          </a:prstGeom>
          <a:solidFill>
            <a:srgbClr val="006600"/>
          </a:solidFill>
          <a:ln w="9525">
            <a:solidFill>
              <a:schemeClr val="tx1"/>
            </a:solidFill>
            <a:miter lim="800000"/>
            <a:headEnd/>
            <a:tailEnd/>
          </a:ln>
          <a:effectLst/>
        </p:spPr>
        <p:txBody>
          <a:bodyPr wrap="none" anchor="ctr"/>
          <a:lstStyle/>
          <a:p>
            <a:endParaRPr lang="el-GR"/>
          </a:p>
        </p:txBody>
      </p:sp>
      <p:grpSp>
        <p:nvGrpSpPr>
          <p:cNvPr id="2" name="Group 34"/>
          <p:cNvGrpSpPr>
            <a:grpSpLocks/>
          </p:cNvGrpSpPr>
          <p:nvPr/>
        </p:nvGrpSpPr>
        <p:grpSpPr bwMode="auto">
          <a:xfrm>
            <a:off x="3276600" y="3933825"/>
            <a:ext cx="5867400" cy="2343150"/>
            <a:chOff x="2208" y="2496"/>
            <a:chExt cx="3696" cy="1476"/>
          </a:xfrm>
        </p:grpSpPr>
        <p:pic>
          <p:nvPicPr>
            <p:cNvPr id="59416" name="Picture 24" descr="fanela2"/>
            <p:cNvPicPr>
              <a:picLocks noChangeAspect="1" noChangeArrowheads="1"/>
            </p:cNvPicPr>
            <p:nvPr/>
          </p:nvPicPr>
          <p:blipFill>
            <a:blip r:embed="rId3" cstate="print"/>
            <a:srcRect/>
            <a:stretch>
              <a:fillRect/>
            </a:stretch>
          </p:blipFill>
          <p:spPr bwMode="auto">
            <a:xfrm>
              <a:off x="3072" y="2832"/>
              <a:ext cx="1200" cy="942"/>
            </a:xfrm>
            <a:prstGeom prst="rect">
              <a:avLst/>
            </a:prstGeom>
            <a:noFill/>
            <a:effectLst>
              <a:outerShdw dist="35921" dir="2700000" algn="ctr" rotWithShape="0">
                <a:srgbClr val="808080"/>
              </a:outerShdw>
            </a:effectLst>
          </p:spPr>
        </p:pic>
        <p:sp>
          <p:nvSpPr>
            <p:cNvPr id="59417" name="Rectangle 25"/>
            <p:cNvSpPr>
              <a:spLocks noChangeArrowheads="1"/>
            </p:cNvSpPr>
            <p:nvPr/>
          </p:nvSpPr>
          <p:spPr bwMode="auto">
            <a:xfrm>
              <a:off x="2208" y="2496"/>
              <a:ext cx="1872" cy="250"/>
            </a:xfrm>
            <a:prstGeom prst="rect">
              <a:avLst/>
            </a:prstGeom>
            <a:noFill/>
            <a:ln w="9525">
              <a:noFill/>
              <a:miter lim="800000"/>
              <a:headEnd/>
              <a:tailEnd/>
            </a:ln>
            <a:effectLst/>
          </p:spPr>
          <p:txBody>
            <a:bodyPr wrap="none">
              <a:spAutoFit/>
            </a:bodyPr>
            <a:lstStyle/>
            <a:p>
              <a:r>
                <a:rPr lang="el-GR" sz="2000" b="1">
                  <a:solidFill>
                    <a:srgbClr val="006600"/>
                  </a:solidFill>
                </a:rPr>
                <a:t>Κάλυψη στο </a:t>
              </a:r>
              <a:r>
                <a:rPr lang="en-US" sz="2000" b="1">
                  <a:solidFill>
                    <a:srgbClr val="006600"/>
                  </a:solidFill>
                </a:rPr>
                <a:t>Internet:</a:t>
              </a:r>
              <a:endParaRPr lang="en-GB" sz="2000" b="1">
                <a:solidFill>
                  <a:srgbClr val="006600"/>
                </a:solidFill>
              </a:endParaRPr>
            </a:p>
          </p:txBody>
        </p:sp>
        <p:sp>
          <p:nvSpPr>
            <p:cNvPr id="59422" name="AutoShape 30"/>
            <p:cNvSpPr>
              <a:spLocks noChangeArrowheads="1"/>
            </p:cNvSpPr>
            <p:nvPr/>
          </p:nvSpPr>
          <p:spPr bwMode="auto">
            <a:xfrm>
              <a:off x="2304" y="2784"/>
              <a:ext cx="240" cy="240"/>
            </a:xfrm>
            <a:prstGeom prst="rightArrow">
              <a:avLst>
                <a:gd name="adj1" fmla="val 50000"/>
                <a:gd name="adj2" fmla="val 25000"/>
              </a:avLst>
            </a:prstGeom>
            <a:solidFill>
              <a:srgbClr val="006600"/>
            </a:solidFill>
            <a:ln w="9525">
              <a:solidFill>
                <a:schemeClr val="tx1"/>
              </a:solidFill>
              <a:miter lim="800000"/>
              <a:headEnd/>
              <a:tailEnd/>
            </a:ln>
            <a:effectLst/>
          </p:spPr>
          <p:txBody>
            <a:bodyPr wrap="none" anchor="ctr"/>
            <a:lstStyle/>
            <a:p>
              <a:endParaRPr lang="el-GR"/>
            </a:p>
          </p:txBody>
        </p:sp>
        <p:sp>
          <p:nvSpPr>
            <p:cNvPr id="59423" name="Rectangle 31"/>
            <p:cNvSpPr>
              <a:spLocks noChangeArrowheads="1"/>
            </p:cNvSpPr>
            <p:nvPr/>
          </p:nvSpPr>
          <p:spPr bwMode="auto">
            <a:xfrm>
              <a:off x="4320" y="3072"/>
              <a:ext cx="1584" cy="460"/>
            </a:xfrm>
            <a:prstGeom prst="rect">
              <a:avLst/>
            </a:prstGeom>
            <a:noFill/>
            <a:ln w="9525">
              <a:noFill/>
              <a:miter lim="800000"/>
              <a:headEnd/>
              <a:tailEnd/>
            </a:ln>
            <a:effectLst/>
          </p:spPr>
          <p:txBody>
            <a:bodyPr>
              <a:spAutoFit/>
            </a:bodyPr>
            <a:lstStyle/>
            <a:p>
              <a:pPr>
                <a:spcBef>
                  <a:spcPct val="50000"/>
                </a:spcBef>
              </a:pPr>
              <a:r>
                <a:rPr lang="el-GR" sz="1400" b="1">
                  <a:solidFill>
                    <a:srgbClr val="006600"/>
                  </a:solidFill>
                </a:rPr>
                <a:t>Ειδησεογραφική κάλυψη από όλες τις αθλητικές ιστοσελίδες</a:t>
              </a:r>
              <a:endParaRPr lang="en-GB" sz="1400" b="1">
                <a:solidFill>
                  <a:srgbClr val="006600"/>
                </a:solidFill>
              </a:endParaRPr>
            </a:p>
          </p:txBody>
        </p:sp>
        <p:pic>
          <p:nvPicPr>
            <p:cNvPr id="59424" name="Picture 32" descr="adidas"/>
            <p:cNvPicPr>
              <a:picLocks noChangeAspect="1" noChangeArrowheads="1"/>
            </p:cNvPicPr>
            <p:nvPr/>
          </p:nvPicPr>
          <p:blipFill>
            <a:blip r:embed="rId4" cstate="print"/>
            <a:srcRect/>
            <a:stretch>
              <a:fillRect/>
            </a:stretch>
          </p:blipFill>
          <p:spPr bwMode="auto">
            <a:xfrm>
              <a:off x="2208" y="3072"/>
              <a:ext cx="1200" cy="900"/>
            </a:xfrm>
            <a:prstGeom prst="rect">
              <a:avLst/>
            </a:prstGeom>
            <a:noFill/>
            <a:effectLst>
              <a:outerShdw dist="35921" dir="2700000" algn="ctr" rotWithShape="0">
                <a:srgbClr val="808080"/>
              </a:outerShdw>
            </a:effectLst>
          </p:spPr>
        </p:pic>
      </p:grpSp>
      <p:sp>
        <p:nvSpPr>
          <p:cNvPr id="59430" name="Rectangle 38"/>
          <p:cNvSpPr>
            <a:spLocks noChangeArrowheads="1"/>
          </p:cNvSpPr>
          <p:nvPr/>
        </p:nvSpPr>
        <p:spPr bwMode="auto">
          <a:xfrm>
            <a:off x="251520" y="188640"/>
            <a:ext cx="8892480" cy="646331"/>
          </a:xfrm>
          <a:prstGeom prst="rect">
            <a:avLst/>
          </a:prstGeom>
          <a:noFill/>
          <a:ln w="9525">
            <a:noFill/>
            <a:miter lim="800000"/>
            <a:headEnd/>
            <a:tailEnd/>
          </a:ln>
          <a:effectLst/>
        </p:spPr>
        <p:txBody>
          <a:bodyPr wrap="square">
            <a:spAutoFit/>
          </a:bodyPr>
          <a:lstStyle/>
          <a:p>
            <a:r>
              <a:rPr lang="el-GR" b="1" dirty="0">
                <a:solidFill>
                  <a:schemeClr val="bg1"/>
                </a:solidFill>
              </a:rPr>
              <a:t>Γ. </a:t>
            </a:r>
            <a:r>
              <a:rPr lang="el-GR" b="1" dirty="0" smtClean="0">
                <a:solidFill>
                  <a:schemeClr val="bg1"/>
                </a:solidFill>
              </a:rPr>
              <a:t>ΧΟΡΗ</a:t>
            </a:r>
            <a:r>
              <a:rPr lang="el-GR" dirty="0" smtClean="0">
                <a:effectLst>
                  <a:outerShdw blurRad="38100" dist="38100" dir="2700000" algn="tl">
                    <a:srgbClr val="000000">
                      <a:alpha val="43137"/>
                    </a:srgbClr>
                  </a:outerShdw>
                  <a:reflection blurRad="12700" stA="48000" endA="300" endPos="55000" dir="5400000" sy="-90000" algn="bl" rotWithShape="0"/>
                </a:effectLst>
              </a:rPr>
              <a:t> ΕΝΤΥΠΑ ΚΑΙ ΗΛΕΚΤΡΟΝΙΚΑ ΜΕΣΑ ΣΤΟ ΠΟΔΟΣΦΑΙΡΟ </a:t>
            </a:r>
            <a:br>
              <a:rPr lang="el-GR" dirty="0" smtClean="0">
                <a:effectLst>
                  <a:outerShdw blurRad="38100" dist="38100" dir="2700000" algn="tl">
                    <a:srgbClr val="000000">
                      <a:alpha val="43137"/>
                    </a:srgbClr>
                  </a:outerShdw>
                  <a:reflection blurRad="12700" stA="48000" endA="300" endPos="55000" dir="5400000" sy="-90000" algn="bl" rotWithShape="0"/>
                </a:effectLst>
              </a:rPr>
            </a:br>
            <a:r>
              <a:rPr lang="el-GR" b="1" dirty="0" smtClean="0">
                <a:solidFill>
                  <a:schemeClr val="bg1"/>
                </a:solidFill>
              </a:rPr>
              <a:t>ΓΙΚΗ </a:t>
            </a:r>
            <a:r>
              <a:rPr lang="el-GR" b="1" dirty="0">
                <a:solidFill>
                  <a:schemeClr val="bg1"/>
                </a:solidFill>
              </a:rPr>
              <a:t>ΠΛΑΤΦΟΡΜΑ</a:t>
            </a:r>
            <a:endParaRPr lang="en-GB" b="1" dirty="0">
              <a:solidFill>
                <a:schemeClr val="bg1"/>
              </a:solidFill>
            </a:endParaRPr>
          </a:p>
        </p:txBody>
      </p:sp>
      <p:pic>
        <p:nvPicPr>
          <p:cNvPr id="59434" name="Picture 42"/>
          <p:cNvPicPr>
            <a:picLocks noChangeAspect="1" noChangeArrowheads="1"/>
          </p:cNvPicPr>
          <p:nvPr/>
        </p:nvPicPr>
        <p:blipFill>
          <a:blip r:embed="rId5" cstate="print"/>
          <a:srcRect/>
          <a:stretch>
            <a:fillRect/>
          </a:stretch>
        </p:blipFill>
        <p:spPr bwMode="auto">
          <a:xfrm>
            <a:off x="6588125" y="2708275"/>
            <a:ext cx="2232025" cy="16748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80920" cy="877163"/>
          </a:xfrm>
          <a:prstGeom prst="rect">
            <a:avLst/>
          </a:prstGeom>
          <a:noFill/>
        </p:spPr>
        <p:txBody>
          <a:bodyPr wrap="square" rtlCol="0">
            <a:spAutoFit/>
          </a:bodyPr>
          <a:lstStyle/>
          <a:p>
            <a:pPr algn="ctr"/>
            <a:r>
              <a:rPr lang="el-GR" sz="1700" dirty="0" smtClean="0">
                <a:effectLst>
                  <a:outerShdw blurRad="38100" dist="38100" dir="2700000" algn="tl">
                    <a:srgbClr val="000000">
                      <a:alpha val="43137"/>
                    </a:srgbClr>
                  </a:outerShdw>
                </a:effectLst>
                <a:latin typeface="Tahoma" panose="020B0604030504040204" pitchFamily="34" charset="0"/>
              </a:rPr>
              <a:t>ΟΙ 10 ΔΙΑΦΟΡΕΤΙΚΟΙ ΕΠΙΣΗΜΟΙ ΤΥΠΟΙ ΠΛΗΡΟΦΟΡΙΩΝ ΚΑΘΩΣ ΚΑΙ Η ΣΥΧΝΟΤΗΤΑ ΠΑΡΟΧΗΣ ΤΟΥΣ </a:t>
            </a:r>
            <a:r>
              <a:rPr lang="en-US" sz="1700" dirty="0" smtClean="0">
                <a:effectLst>
                  <a:outerShdw blurRad="38100" dist="38100" dir="2700000" algn="tl">
                    <a:srgbClr val="000000">
                      <a:alpha val="43137"/>
                    </a:srgbClr>
                  </a:outerShdw>
                </a:effectLst>
                <a:latin typeface="Tahoma" panose="020B0604030504040204" pitchFamily="34" charset="0"/>
              </a:rPr>
              <a:t>(</a:t>
            </a:r>
            <a:r>
              <a:rPr lang="el-GR" sz="1700" dirty="0" smtClean="0">
                <a:effectLst>
                  <a:outerShdw blurRad="38100" dist="38100" dir="2700000" algn="tl">
                    <a:srgbClr val="000000">
                      <a:alpha val="43137"/>
                    </a:srgbClr>
                  </a:outerShdw>
                </a:effectLst>
                <a:latin typeface="Tahoma" panose="020B0604030504040204" pitchFamily="34" charset="0"/>
              </a:rPr>
              <a:t>ΣΕ ΠΟΣΟΣΤΟ</a:t>
            </a:r>
            <a:r>
              <a:rPr lang="en-US" sz="1700" dirty="0" smtClean="0">
                <a:effectLst>
                  <a:outerShdw blurRad="38100" dist="38100" dir="2700000" algn="tl">
                    <a:srgbClr val="000000">
                      <a:alpha val="43137"/>
                    </a:srgbClr>
                  </a:outerShdw>
                </a:effectLst>
                <a:latin typeface="Tahoma" panose="020B0604030504040204" pitchFamily="34" charset="0"/>
              </a:rPr>
              <a:t> </a:t>
            </a:r>
            <a:r>
              <a:rPr lang="el-GR" sz="1700" dirty="0" smtClean="0">
                <a:effectLst>
                  <a:outerShdw blurRad="38100" dist="38100" dir="2700000" algn="tl">
                    <a:srgbClr val="000000">
                      <a:alpha val="43137"/>
                    </a:srgbClr>
                  </a:outerShdw>
                </a:effectLst>
                <a:latin typeface="Tahoma" panose="020B0604030504040204" pitchFamily="34" charset="0"/>
              </a:rPr>
              <a:t>ΕΠΙ ΤΟΙΣ ΕΚΑΤΟ) ΠΕΡΙΓΡΑΦΕΤΑΙ ΣΤΑ ΠΑΡΑΚΑΤΩ ΔΙΑΓΡΑΜΜΑΤΑ</a:t>
            </a:r>
            <a:r>
              <a:rPr lang="en-US" sz="1700" dirty="0" smtClean="0">
                <a:effectLst>
                  <a:outerShdw blurRad="38100" dist="38100" dir="2700000" algn="tl">
                    <a:srgbClr val="000000">
                      <a:alpha val="43137"/>
                    </a:srgbClr>
                  </a:outerShdw>
                </a:effectLst>
                <a:latin typeface="Tahoma" panose="020B0604030504040204" pitchFamily="34" charset="0"/>
              </a:rPr>
              <a:t>:</a:t>
            </a:r>
            <a:endParaRPr lang="el-GR" sz="1700" dirty="0">
              <a:effectLst>
                <a:outerShdw blurRad="38100" dist="38100" dir="2700000" algn="tl">
                  <a:srgbClr val="000000">
                    <a:alpha val="43137"/>
                  </a:srgbClr>
                </a:outerShdw>
              </a:effectLst>
              <a:latin typeface="Tahoma" panose="020B0604030504040204" pitchFamily="34" charset="0"/>
            </a:endParaRP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92" y="1268760"/>
            <a:ext cx="8897216" cy="53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956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88640"/>
            <a:ext cx="8686800" cy="1106760"/>
          </a:xfrm>
        </p:spPr>
        <p:txBody>
          <a:bodyPr/>
          <a:lstStyle/>
          <a:p>
            <a:pPr algn="ctr"/>
            <a:r>
              <a:rPr lang="el-GR" cap="none" dirty="0" smtClean="0">
                <a:solidFill>
                  <a:schemeClr val="tx1"/>
                </a:solidFill>
              </a:rPr>
              <a:t>ΤΥΠΟΣ ΠΕΡΙΕΧΟΜΕΝΟΥ</a:t>
            </a:r>
            <a:endParaRPr lang="el-GR" cap="none" dirty="0">
              <a:solidFill>
                <a:schemeClr val="tx1"/>
              </a:solidFill>
            </a:endParaRPr>
          </a:p>
        </p:txBody>
      </p:sp>
      <p:sp>
        <p:nvSpPr>
          <p:cNvPr id="3" name="Θέση περιεχομένου 2"/>
          <p:cNvSpPr>
            <a:spLocks noGrp="1"/>
          </p:cNvSpPr>
          <p:nvPr>
            <p:ph idx="1"/>
          </p:nvPr>
        </p:nvSpPr>
        <p:spPr/>
        <p:txBody>
          <a:bodyPr>
            <a:normAutofit fontScale="85000" lnSpcReduction="10000"/>
          </a:bodyPr>
          <a:lstStyle/>
          <a:p>
            <a:pPr marL="36576" indent="0">
              <a:lnSpc>
                <a:spcPct val="150000"/>
              </a:lnSpc>
              <a:buNone/>
            </a:pPr>
            <a:r>
              <a:rPr lang="el-GR" dirty="0" smtClean="0">
                <a:latin typeface="Tahoma" panose="020B0604030504040204" pitchFamily="34" charset="0"/>
                <a:ea typeface="Tahoma" panose="020B0604030504040204" pitchFamily="34" charset="0"/>
                <a:cs typeface="Tahoma" panose="020B0604030504040204" pitchFamily="34" charset="0"/>
              </a:rPr>
              <a:t>Οι  οπαδοί θέλουν να είναι κάθε στιγμή ενημερωμένοι για τα νέα τις ομάδας. </a:t>
            </a:r>
          </a:p>
          <a:p>
            <a:pPr marL="36576" indent="0">
              <a:lnSpc>
                <a:spcPct val="150000"/>
              </a:lnSpc>
              <a:buNone/>
            </a:pPr>
            <a:r>
              <a:rPr lang="el-GR" dirty="0" smtClean="0">
                <a:latin typeface="Tahoma" panose="020B0604030504040204" pitchFamily="34" charset="0"/>
                <a:ea typeface="Tahoma" panose="020B0604030504040204" pitchFamily="34" charset="0"/>
                <a:cs typeface="Tahoma" panose="020B0604030504040204" pitchFamily="34" charset="0"/>
              </a:rPr>
              <a:t>Σε ένα διαρκώς μεταβαλλόμενο όγκο πληροφοριών κάπως έπρεπε να ενημερωθούν. </a:t>
            </a:r>
          </a:p>
          <a:p>
            <a:pPr marL="36576" indent="0">
              <a:lnSpc>
                <a:spcPct val="150000"/>
              </a:lnSpc>
              <a:buNone/>
            </a:pPr>
            <a:r>
              <a:rPr lang="el-GR" dirty="0" smtClean="0">
                <a:latin typeface="Tahoma" panose="020B0604030504040204" pitchFamily="34" charset="0"/>
                <a:ea typeface="Tahoma" panose="020B0604030504040204" pitchFamily="34" charset="0"/>
                <a:cs typeface="Tahoma" panose="020B0604030504040204" pitchFamily="34" charset="0"/>
              </a:rPr>
              <a:t>Κάθε φίλαθλος διαφέρει στις προτιμήσεις του. </a:t>
            </a:r>
          </a:p>
          <a:p>
            <a:pPr marL="36576" indent="0">
              <a:lnSpc>
                <a:spcPct val="150000"/>
              </a:lnSpc>
              <a:buNone/>
            </a:pPr>
            <a:r>
              <a:rPr lang="el-GR" dirty="0" smtClean="0">
                <a:latin typeface="Tahoma" panose="020B0604030504040204" pitchFamily="34" charset="0"/>
                <a:ea typeface="Tahoma" panose="020B0604030504040204" pitchFamily="34" charset="0"/>
                <a:cs typeface="Tahoma" panose="020B0604030504040204" pitchFamily="34" charset="0"/>
              </a:rPr>
              <a:t>Στο παρακάτω διάγραμμα φαίνονται οι προτιμήσεις των φιλάθλων σε τύπο πληροφορίας.</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97829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80920" cy="11430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l-GR" cap="none" dirty="0" smtClean="0">
                <a:latin typeface="Tahoma" panose="020B0604030504040204" pitchFamily="34" charset="0"/>
              </a:rPr>
              <a:t>ΑΘΛΗΤΙΣΜΟΣ ΚΑΙ ΜΕΣΑ ΜΑΖΙΚΗΣ ΕΝΗΜΕΡΩΣΗΣ</a:t>
            </a:r>
            <a:endParaRPr lang="el-GR" cap="none" dirty="0">
              <a:latin typeface="Tahoma" panose="020B0604030504040204" pitchFamily="34"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317431" cy="4824536"/>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137371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Γράφημα 2"/>
          <p:cNvGraphicFramePr>
            <a:graphicFrameLocks/>
          </p:cNvGraphicFramePr>
          <p:nvPr>
            <p:extLst>
              <p:ext uri="{D42A27DB-BD31-4B8C-83A1-F6EECF244321}">
                <p14:modId xmlns:p14="http://schemas.microsoft.com/office/powerpoint/2010/main" val="475330431"/>
              </p:ext>
            </p:extLst>
          </p:nvPr>
        </p:nvGraphicFramePr>
        <p:xfrm>
          <a:off x="179512" y="260648"/>
          <a:ext cx="8676456"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2682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188640"/>
            <a:ext cx="8686800" cy="1106760"/>
          </a:xfrm>
        </p:spPr>
        <p:txBody>
          <a:bodyPr/>
          <a:lstStyle/>
          <a:p>
            <a:pPr algn="ctr"/>
            <a:r>
              <a:rPr lang="el-GR" cap="none" dirty="0" smtClean="0">
                <a:solidFill>
                  <a:schemeClr val="tx1"/>
                </a:solidFill>
              </a:rPr>
              <a:t>ΧΡΗΣΗ ΠΛΗΡΟΦΟΡΙΩΝ</a:t>
            </a:r>
            <a:endParaRPr lang="el-GR" cap="none" dirty="0">
              <a:solidFill>
                <a:schemeClr val="tx1"/>
              </a:solidFill>
            </a:endParaRPr>
          </a:p>
        </p:txBody>
      </p:sp>
      <p:sp>
        <p:nvSpPr>
          <p:cNvPr id="3" name="Θέση περιεχομένου 2"/>
          <p:cNvSpPr>
            <a:spLocks noGrp="1"/>
          </p:cNvSpPr>
          <p:nvPr>
            <p:ph idx="1"/>
          </p:nvPr>
        </p:nvSpPr>
        <p:spPr/>
        <p:txBody>
          <a:bodyPr>
            <a:normAutofit fontScale="77500" lnSpcReduction="20000"/>
          </a:bodyPr>
          <a:lstStyle/>
          <a:p>
            <a:pPr marL="36576" indent="0">
              <a:lnSpc>
                <a:spcPct val="160000"/>
              </a:lnSpc>
              <a:buNone/>
            </a:pPr>
            <a:r>
              <a:rPr lang="el-GR" dirty="0" smtClean="0">
                <a:latin typeface="Tahoma" panose="020B0604030504040204" pitchFamily="34" charset="0"/>
                <a:ea typeface="Tahoma" panose="020B0604030504040204" pitchFamily="34" charset="0"/>
                <a:cs typeface="Tahoma" panose="020B0604030504040204" pitchFamily="34" charset="0"/>
              </a:rPr>
              <a:t>Παρά τη διαφορά προτιμήσεων μεταξύ φιλάθλων σε ομάδες μεγάλων κατηγοριών, με φίλαθλους σε ομάδες κατώτερων κατηγοριών, οι φίλαθλοι μολονότι ικανοποιημένοι, βλέπουν περιθώριο βελτίωσης των πληροφοριών. Με το 46% να δηλώνει πως θα πλήρωνε περισσότερο για αναβαθμισμένες υπηρεσίες. Επίσης, περίπου το ένα τρίτο των φιλάθλων αισθάνονται ότι δεν μπορούν να εκφράσουν τη γνώμη τους για την ομάδα.</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25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260648"/>
            <a:ext cx="8686800" cy="1034752"/>
          </a:xfrm>
        </p:spPr>
        <p:txBody>
          <a:bodyPr/>
          <a:lstStyle/>
          <a:p>
            <a:pPr algn="ctr"/>
            <a:r>
              <a:rPr lang="el-GR" cap="none" dirty="0" smtClean="0">
                <a:solidFill>
                  <a:schemeClr val="tx1"/>
                </a:solidFill>
              </a:rPr>
              <a:t>ΕΝ ΚΑΤΑΚΛΕΙΔΙ</a:t>
            </a:r>
            <a:endParaRPr lang="el-GR" cap="none" dirty="0">
              <a:solidFill>
                <a:schemeClr val="tx1"/>
              </a:solidFill>
            </a:endParaRPr>
          </a:p>
        </p:txBody>
      </p:sp>
      <p:sp>
        <p:nvSpPr>
          <p:cNvPr id="3" name="Θέση περιεχομένου 2"/>
          <p:cNvSpPr>
            <a:spLocks noGrp="1"/>
          </p:cNvSpPr>
          <p:nvPr>
            <p:ph idx="1"/>
          </p:nvPr>
        </p:nvSpPr>
        <p:spPr>
          <a:xfrm>
            <a:off x="457200" y="1412776"/>
            <a:ext cx="8219256" cy="4713387"/>
          </a:xfrm>
        </p:spPr>
        <p:txBody>
          <a:bodyPr>
            <a:noAutofit/>
          </a:bodyPr>
          <a:lstStyle/>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Τεράστιες αλλαγές έχουν επέλθει και αυξήσει την αξιοπιστία του ποδοσφαίρου, ως θεάματος αλλά και ως προϊόντος. Ένα άθλημα και λαοφιλές αλλά και σεβαστό. Οι υπηρεσίες πληροφοριών βοηθούν τις ομάδες να διατηρούν σύνδεση με τους φιλάθλους τους σε όλα τα μήκη και τα πλάτη της Γης, τόσο για αγωνιστικούς λόγους, όσο και για εξαγνιστικούς. </a:t>
            </a: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Γι’ αυτό θεωρώ πλέον ώριμο να προχωρήσουμε σε προτάσεις υλοποιήσεις σε ολόκληρη την Ελλάδα και ειδικότερα εδώ στην τοπική κοινωνία και γενέτειρά μου .</a:t>
            </a: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Να δώσουμε στις τοπικούς άρχοντες τροφή για σκέψη αλλά και για αποφάσεις μέσα από τη δική σας πέννα και το δικό σας βήμα.</a:t>
            </a:r>
          </a:p>
          <a:p>
            <a:pPr marL="36576" indent="0">
              <a:lnSpc>
                <a:spcPct val="170000"/>
              </a:lnSpc>
              <a:buNone/>
            </a:pPr>
            <a:r>
              <a:rPr lang="el-GR" sz="1700" dirty="0" smtClean="0">
                <a:latin typeface="Tahoma" panose="020B0604030504040204" pitchFamily="34" charset="0"/>
                <a:ea typeface="Tahoma" panose="020B0604030504040204" pitchFamily="34" charset="0"/>
                <a:cs typeface="Tahoma" panose="020B0604030504040204" pitchFamily="34" charset="0"/>
              </a:rPr>
              <a:t>Αναλυτικά προτείνω:</a:t>
            </a:r>
            <a:endParaRPr lang="el-GR"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92629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8" y="272843"/>
            <a:ext cx="849694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ea typeface="Times New Roman" pitchFamily="18" charset="0"/>
                <a:cs typeface="Times New Roman" pitchFamily="18" charset="0"/>
              </a:rPr>
              <a:t>Στόχοι:</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α)</a:t>
            </a:r>
            <a:r>
              <a:rPr kumimoji="0" lang="el-GR" sz="2000" b="0" i="0" u="none" strike="noStrike" cap="none" normalizeH="0" dirty="0" smtClean="0">
                <a:ln>
                  <a:noFill/>
                </a:ln>
                <a:solidFill>
                  <a:schemeClr val="tx1"/>
                </a:solidFill>
                <a:effectLst/>
                <a:ea typeface="Times New Roman" pitchFamily="18" charset="0"/>
                <a:cs typeface="Times New Roman" pitchFamily="18" charset="0"/>
              </a:rPr>
              <a:t> </a:t>
            </a: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η προσέλκυση των Ελλήνων της Διασποράς και η δημιουργία συναισθημάτων νοσταλγίας,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β) η ανάδειξη του προορισμού μέσω της παροχής υψηλού επιπέδου υπηρεσιών με έμφαση στα ιδιαίτερα στοιχεία παράδοσης και ιστορίας του προορισμού και της δημιουργίας κινήτρων και ωφελειών.</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ea typeface="Times New Roman" pitchFamily="18" charset="0"/>
                <a:cs typeface="Times New Roman" pitchFamily="18" charset="0"/>
              </a:rPr>
              <a:t>Αθλήματα:</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Τα αθλήματα θα καθοριστούν μετά από διερεύνηση των συνηθειών και προτιμήσεων των Ελλήνων της Διασποράς. Έμφαση θα δοθεί στα ομαδικά αθλήματα που αποτελούν και παράδοση του προορισμού.</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0" u="sng" strike="noStrike" cap="none" normalizeH="0" baseline="0" dirty="0" smtClean="0">
                <a:ln>
                  <a:noFill/>
                </a:ln>
                <a:solidFill>
                  <a:schemeClr val="tx1"/>
                </a:solidFill>
                <a:effectLst/>
                <a:ea typeface="Times New Roman" pitchFamily="18" charset="0"/>
                <a:cs typeface="Times New Roman" pitchFamily="18" charset="0"/>
              </a:rPr>
              <a:t>Δημιουργία κινήτρων – προστιθέμενης αξίας</a:t>
            </a:r>
            <a:r>
              <a:rPr kumimoji="0" lang="el-GR" sz="2000" b="0" i="0" u="sng" strike="noStrike" cap="none" normalizeH="0" baseline="0" dirty="0" smtClean="0">
                <a:ln>
                  <a:noFill/>
                </a:ln>
                <a:solidFill>
                  <a:schemeClr val="tx1"/>
                </a:solidFill>
                <a:effectLst/>
                <a:ea typeface="Times New Roman" pitchFamily="18" charset="0"/>
                <a:cs typeface="Times New Roman" pitchFamily="18" charset="0"/>
              </a:rPr>
              <a:t>:</a:t>
            </a: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α) η ανάπτυξη παράλληλων εκδηλώσεων με έμφαση στην παράδοση και την πολιτιστική κληρονομιά του προορισμού,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β) η</a:t>
            </a:r>
            <a:r>
              <a:rPr kumimoji="0" lang="el-GR" sz="2000" b="0" i="0" u="none" strike="noStrike" cap="none" normalizeH="0" dirty="0" smtClean="0">
                <a:ln>
                  <a:noFill/>
                </a:ln>
                <a:solidFill>
                  <a:schemeClr val="tx1"/>
                </a:solidFill>
                <a:effectLst/>
                <a:ea typeface="Times New Roman" pitchFamily="18" charset="0"/>
                <a:cs typeface="Times New Roman" pitchFamily="18" charset="0"/>
              </a:rPr>
              <a:t> </a:t>
            </a: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δημιουργία συμπληρωματικού προϊόντος μέσω της αξιοποίησης του φυσικού περιβάλλοντος και οργανωμένων εναλλακτικών αθλητικών τουριστικών προϊόντων και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Times New Roman" pitchFamily="18" charset="0"/>
              </a:rPr>
              <a:t>γ) η ανάπτυξη δράσεων με κεντρικούς άξονες την Παιδεία, τον Πολιτισμό, τον Αθλητισμό και την Επιχειρηματικότητα</a:t>
            </a:r>
            <a:r>
              <a:rPr kumimoji="0" lang="el-G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 Θέση αριθμού διαφάνειας"/>
          <p:cNvSpPr>
            <a:spLocks noGrp="1"/>
          </p:cNvSpPr>
          <p:nvPr>
            <p:ph type="sldNum" sz="quarter" idx="12"/>
          </p:nvPr>
        </p:nvSpPr>
        <p:spPr/>
        <p:txBody>
          <a:bodyPr/>
          <a:lstStyle/>
          <a:p>
            <a:fld id="{41C1438D-EC40-4264-9A3A-CD519D9BB8D5}" type="slidenum">
              <a:rPr lang="el-GR"/>
              <a:pPr/>
              <a:t>34</a:t>
            </a:fld>
            <a:endParaRPr lang="el-GR"/>
          </a:p>
        </p:txBody>
      </p:sp>
      <p:sp>
        <p:nvSpPr>
          <p:cNvPr id="66562" name="Rectangle 2"/>
          <p:cNvSpPr>
            <a:spLocks noChangeArrowheads="1"/>
          </p:cNvSpPr>
          <p:nvPr/>
        </p:nvSpPr>
        <p:spPr bwMode="auto">
          <a:xfrm>
            <a:off x="539553" y="404664"/>
            <a:ext cx="8363148" cy="11240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l-GR" sz="3000" b="1" dirty="0">
                <a:solidFill>
                  <a:srgbClr val="EE9D26"/>
                </a:solidFill>
              </a:rPr>
              <a:t>Αφού αξιολογήσουμε όλα αυτά και έχοντας υπόψη…</a:t>
            </a:r>
          </a:p>
        </p:txBody>
      </p:sp>
      <p:sp>
        <p:nvSpPr>
          <p:cNvPr id="66563" name="Rectangle 3"/>
          <p:cNvSpPr>
            <a:spLocks noChangeArrowheads="1"/>
          </p:cNvSpPr>
          <p:nvPr/>
        </p:nvSpPr>
        <p:spPr bwMode="auto">
          <a:xfrm>
            <a:off x="342900" y="1738313"/>
            <a:ext cx="8264525" cy="4459287"/>
          </a:xfrm>
          <a:prstGeom prst="rect">
            <a:avLst/>
          </a:prstGeom>
          <a:noFill/>
          <a:ln w="9525">
            <a:noFill/>
            <a:miter lim="800000"/>
            <a:headEnd/>
            <a:tailEnd/>
          </a:ln>
          <a:effectLst/>
        </p:spPr>
        <p:txBody>
          <a:bodyPr/>
          <a:lstStyle/>
          <a:p>
            <a:pPr marL="533400" indent="-533400">
              <a:spcBef>
                <a:spcPct val="20000"/>
              </a:spcBef>
            </a:pPr>
            <a:endParaRPr lang="en-GB" sz="2900"/>
          </a:p>
        </p:txBody>
      </p:sp>
      <p:pic>
        <p:nvPicPr>
          <p:cNvPr id="66564" name="Picture 4" descr="j0423828[1]"/>
          <p:cNvPicPr>
            <a:picLocks noChangeAspect="1" noChangeArrowheads="1"/>
          </p:cNvPicPr>
          <p:nvPr/>
        </p:nvPicPr>
        <p:blipFill>
          <a:blip r:embed="rId2" cstate="print"/>
          <a:srcRect/>
          <a:stretch>
            <a:fillRect/>
          </a:stretch>
        </p:blipFill>
        <p:spPr bwMode="auto">
          <a:xfrm>
            <a:off x="3816350" y="4416425"/>
            <a:ext cx="1103313" cy="1820863"/>
          </a:xfrm>
          <a:prstGeom prst="rect">
            <a:avLst/>
          </a:prstGeom>
          <a:noFill/>
        </p:spPr>
      </p:pic>
      <p:sp>
        <p:nvSpPr>
          <p:cNvPr id="66565" name="AutoShape 5"/>
          <p:cNvSpPr>
            <a:spLocks noChangeArrowheads="1"/>
          </p:cNvSpPr>
          <p:nvPr/>
        </p:nvSpPr>
        <p:spPr bwMode="auto">
          <a:xfrm>
            <a:off x="4330700" y="1744663"/>
            <a:ext cx="2536825" cy="2308225"/>
          </a:xfrm>
          <a:prstGeom prst="cloudCallout">
            <a:avLst>
              <a:gd name="adj1" fmla="val -41801"/>
              <a:gd name="adj2" fmla="val 74208"/>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46800" rIns="90000" bIns="46800"/>
          <a:lstStyle/>
          <a:p>
            <a:pPr algn="ctr"/>
            <a:r>
              <a:rPr lang="el-GR" sz="1400" dirty="0" smtClean="0">
                <a:latin typeface="Tahoma" panose="020B0604030504040204" pitchFamily="34" charset="0"/>
                <a:ea typeface="Tahoma" panose="020B0604030504040204" pitchFamily="34" charset="0"/>
                <a:cs typeface="Tahoma" panose="020B0604030504040204" pitchFamily="34" charset="0"/>
              </a:rPr>
              <a:t>Ότι οι οπαδοί θέλουν να είναι κάθε στιγμή ενημερωμένοι για τα νέα τις ομάδας</a:t>
            </a:r>
            <a:endParaRPr lang="el-GR" sz="1400" dirty="0"/>
          </a:p>
        </p:txBody>
      </p:sp>
      <p:sp>
        <p:nvSpPr>
          <p:cNvPr id="66566" name="AutoShape 6"/>
          <p:cNvSpPr>
            <a:spLocks noChangeArrowheads="1"/>
          </p:cNvSpPr>
          <p:nvPr/>
        </p:nvSpPr>
        <p:spPr bwMode="auto">
          <a:xfrm>
            <a:off x="5940152" y="3238500"/>
            <a:ext cx="2686588" cy="2494756"/>
          </a:xfrm>
          <a:prstGeom prst="cloudCallout">
            <a:avLst>
              <a:gd name="adj1" fmla="val -89125"/>
              <a:gd name="adj2" fmla="val 10778"/>
            </a:avLst>
          </a:prstGeom>
          <a:ln>
            <a:headEnd/>
            <a:tailEnd/>
          </a:ln>
        </p:spPr>
        <p:style>
          <a:lnRef idx="1">
            <a:schemeClr val="accent6"/>
          </a:lnRef>
          <a:fillRef idx="2">
            <a:schemeClr val="accent6"/>
          </a:fillRef>
          <a:effectRef idx="1">
            <a:schemeClr val="accent6"/>
          </a:effectRef>
          <a:fontRef idx="minor">
            <a:schemeClr val="dk1"/>
          </a:fontRef>
        </p:style>
        <p:txBody>
          <a:bodyPr lIns="90000" tIns="46800" rIns="90000" bIns="46800"/>
          <a:lstStyle/>
          <a:p>
            <a:pPr algn="ctr"/>
            <a:r>
              <a:rPr lang="el-GR" sz="1200" dirty="0" smtClean="0">
                <a:latin typeface="Tahoma" panose="020B0604030504040204" pitchFamily="34" charset="0"/>
                <a:ea typeface="Tahoma" panose="020B0604030504040204" pitchFamily="34" charset="0"/>
                <a:cs typeface="Tahoma" panose="020B0604030504040204" pitchFamily="34" charset="0"/>
              </a:rPr>
              <a:t> Οι υπηρεσίες πληροφοριών βοηθούν τις ομάδες να διατηρούν σύνδεση με τους φιλάθλους τους σε όλα τα μήκη και τα πλάτη της Γης</a:t>
            </a:r>
            <a:endParaRPr lang="el-GR" sz="1200" dirty="0"/>
          </a:p>
        </p:txBody>
      </p:sp>
      <p:sp>
        <p:nvSpPr>
          <p:cNvPr id="66567" name="AutoShape 7"/>
          <p:cNvSpPr>
            <a:spLocks noChangeArrowheads="1"/>
          </p:cNvSpPr>
          <p:nvPr/>
        </p:nvSpPr>
        <p:spPr bwMode="auto">
          <a:xfrm>
            <a:off x="0" y="2996952"/>
            <a:ext cx="3321050" cy="2790825"/>
          </a:xfrm>
          <a:prstGeom prst="cloudCallout">
            <a:avLst>
              <a:gd name="adj1" fmla="val 55162"/>
              <a:gd name="adj2" fmla="val 15245"/>
            </a:avLst>
          </a:prstGeom>
          <a:ln>
            <a:headEnd/>
            <a:tailEnd/>
          </a:ln>
        </p:spPr>
        <p:style>
          <a:lnRef idx="3">
            <a:schemeClr val="lt1"/>
          </a:lnRef>
          <a:fillRef idx="1">
            <a:schemeClr val="accent2"/>
          </a:fillRef>
          <a:effectRef idx="1">
            <a:schemeClr val="accent2"/>
          </a:effectRef>
          <a:fontRef idx="minor">
            <a:schemeClr val="lt1"/>
          </a:fontRef>
        </p:style>
        <p:txBody>
          <a:bodyPr lIns="90000" tIns="46800" rIns="90000" bIns="46800"/>
          <a:lstStyle/>
          <a:p>
            <a:pPr algn="ctr"/>
            <a:endParaRPr lang="el-GR" dirty="0"/>
          </a:p>
          <a:p>
            <a:pPr algn="ctr"/>
            <a:endParaRPr lang="el-GR" dirty="0"/>
          </a:p>
          <a:p>
            <a:pPr algn="ctr"/>
            <a:r>
              <a:rPr lang="el-GR" dirty="0" smtClean="0"/>
              <a:t> Οργανωτική δομή και κουλτούρα</a:t>
            </a:r>
            <a:endParaRPr lang="en-GB" dirty="0"/>
          </a:p>
        </p:txBody>
      </p:sp>
      <p:sp>
        <p:nvSpPr>
          <p:cNvPr id="66568" name="AutoShape 8"/>
          <p:cNvSpPr>
            <a:spLocks noChangeArrowheads="1"/>
          </p:cNvSpPr>
          <p:nvPr/>
        </p:nvSpPr>
        <p:spPr bwMode="auto">
          <a:xfrm>
            <a:off x="2267744" y="1700808"/>
            <a:ext cx="2359025" cy="2165598"/>
          </a:xfrm>
          <a:prstGeom prst="cloudCallout">
            <a:avLst>
              <a:gd name="adj1" fmla="val 42935"/>
              <a:gd name="adj2" fmla="val 83773"/>
            </a:avLst>
          </a:prstGeom>
          <a:ln>
            <a:headEnd/>
            <a:tailEnd/>
          </a:ln>
        </p:spPr>
        <p:style>
          <a:lnRef idx="2">
            <a:schemeClr val="accent3"/>
          </a:lnRef>
          <a:fillRef idx="1">
            <a:schemeClr val="lt1"/>
          </a:fillRef>
          <a:effectRef idx="0">
            <a:schemeClr val="accent3"/>
          </a:effectRef>
          <a:fontRef idx="minor">
            <a:schemeClr val="dk1"/>
          </a:fontRef>
        </p:style>
        <p:txBody>
          <a:bodyPr lIns="90000" tIns="46800" rIns="90000" bIns="46800"/>
          <a:lstStyle/>
          <a:p>
            <a:pPr algn="ctr"/>
            <a:endParaRPr lang="el-GR" dirty="0"/>
          </a:p>
          <a:p>
            <a:pPr algn="ctr"/>
            <a:r>
              <a:rPr lang="el-GR" dirty="0" smtClean="0"/>
              <a:t>Πορεία μας </a:t>
            </a:r>
            <a:r>
              <a:rPr lang="el-GR" dirty="0"/>
              <a:t>μέχρι </a:t>
            </a:r>
            <a:r>
              <a:rPr lang="el-GR" dirty="0" smtClean="0"/>
              <a:t>σήμερα…!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ACC04EF2-0B87-44F5-969F-3BD95C06942F}" type="slidenum">
              <a:rPr lang="el-GR"/>
              <a:pPr/>
              <a:t>35</a:t>
            </a:fld>
            <a:endParaRPr lang="el-GR"/>
          </a:p>
        </p:txBody>
      </p:sp>
      <p:sp>
        <p:nvSpPr>
          <p:cNvPr id="67586" name="Rectangle 2"/>
          <p:cNvSpPr>
            <a:spLocks noChangeArrowheads="1"/>
          </p:cNvSpPr>
          <p:nvPr/>
        </p:nvSpPr>
        <p:spPr bwMode="auto">
          <a:xfrm>
            <a:off x="539552" y="928125"/>
            <a:ext cx="8064896" cy="2091506"/>
          </a:xfrm>
          <a:prstGeom prst="rect">
            <a:avLst/>
          </a:prstGeom>
          <a:ln>
            <a:headEnd/>
            <a:tailEnd/>
          </a:ln>
        </p:spPr>
        <p:style>
          <a:lnRef idx="2">
            <a:schemeClr val="accent1"/>
          </a:lnRef>
          <a:fillRef idx="1002">
            <a:schemeClr val="dk1"/>
          </a:fillRef>
          <a:effectRef idx="0">
            <a:schemeClr val="accent1"/>
          </a:effectRef>
          <a:fontRef idx="minor">
            <a:schemeClr val="dk1"/>
          </a:fontRef>
        </p:style>
        <p:txBody>
          <a:bodyPr anchor="ctr"/>
          <a:lstStyle/>
          <a:p>
            <a:pPr algn="ctr"/>
            <a:r>
              <a:rPr lang="el-GR" sz="3000" b="1" dirty="0">
                <a:solidFill>
                  <a:srgbClr val="EE9D26"/>
                </a:solidFill>
              </a:rPr>
              <a:t>Μπορούμε πλέον να είμαστε ευτυχείς με τις επιλογές </a:t>
            </a:r>
            <a:r>
              <a:rPr lang="el-GR" sz="3000" b="1" dirty="0" smtClean="0">
                <a:solidFill>
                  <a:srgbClr val="EE9D26"/>
                </a:solidFill>
              </a:rPr>
              <a:t>μας.</a:t>
            </a:r>
            <a:endParaRPr lang="el-GR" sz="3000" b="1" dirty="0">
              <a:solidFill>
                <a:srgbClr val="EE9D26"/>
              </a:solidFill>
            </a:endParaRPr>
          </a:p>
        </p:txBody>
      </p:sp>
      <p:sp>
        <p:nvSpPr>
          <p:cNvPr id="67587" name="Rectangle 3"/>
          <p:cNvSpPr>
            <a:spLocks noChangeArrowheads="1"/>
          </p:cNvSpPr>
          <p:nvPr/>
        </p:nvSpPr>
        <p:spPr bwMode="auto">
          <a:xfrm>
            <a:off x="342900" y="1738313"/>
            <a:ext cx="8264525" cy="4459287"/>
          </a:xfrm>
          <a:prstGeom prst="rect">
            <a:avLst/>
          </a:prstGeom>
          <a:noFill/>
          <a:ln w="9525">
            <a:noFill/>
            <a:miter lim="800000"/>
            <a:headEnd/>
            <a:tailEnd/>
          </a:ln>
          <a:effectLst/>
        </p:spPr>
        <p:txBody>
          <a:bodyPr/>
          <a:lstStyle/>
          <a:p>
            <a:pPr marL="533400" indent="-533400">
              <a:spcBef>
                <a:spcPct val="20000"/>
              </a:spcBef>
            </a:pPr>
            <a:endParaRPr lang="en-GB" sz="2900"/>
          </a:p>
        </p:txBody>
      </p:sp>
      <p:pic>
        <p:nvPicPr>
          <p:cNvPr id="67588" name="Picture 4" descr="j0425822[1]"/>
          <p:cNvPicPr>
            <a:picLocks noChangeAspect="1" noChangeArrowheads="1"/>
          </p:cNvPicPr>
          <p:nvPr/>
        </p:nvPicPr>
        <p:blipFill>
          <a:blip r:embed="rId2" cstate="print"/>
          <a:srcRect/>
          <a:stretch>
            <a:fillRect/>
          </a:stretch>
        </p:blipFill>
        <p:spPr bwMode="auto">
          <a:xfrm>
            <a:off x="3586163" y="4129088"/>
            <a:ext cx="1733550" cy="1924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812088" cy="1368152"/>
          </a:xfrm>
        </p:spPr>
        <p:txBody>
          <a:bodyPr>
            <a:normAutofit fontScale="90000"/>
          </a:bodyPr>
          <a:lstStyle/>
          <a:p>
            <a:pPr algn="ctr"/>
            <a:r>
              <a:rPr lang="el-GR" b="1" i="1" dirty="0" smtClean="0">
                <a:effectLst>
                  <a:outerShdw blurRad="38100" dist="38100" dir="2700000" algn="tl">
                    <a:srgbClr val="000000">
                      <a:alpha val="43137"/>
                    </a:srgbClr>
                  </a:outerShdw>
                  <a:reflection blurRad="12700" stA="48000" endA="300" endPos="55000" dir="5400000" sy="-90000" algn="bl" rotWithShape="0"/>
                </a:effectLst>
              </a:rPr>
              <a:t> </a:t>
            </a:r>
            <a:r>
              <a:rPr lang="el-GR" b="1" cap="none" dirty="0" smtClean="0">
                <a:effectLst>
                  <a:outerShdw blurRad="38100" dist="38100" dir="2700000" algn="tl">
                    <a:srgbClr val="000000">
                      <a:alpha val="43137"/>
                    </a:srgbClr>
                  </a:outerShdw>
                  <a:reflection blurRad="12700" stA="48000" endA="300" endPos="55000" dir="5400000" sy="-90000" algn="bl" rotWithShape="0"/>
                </a:effectLst>
              </a:rPr>
              <a:t>ΤΟ ΚΙΝΗΤΡΟ ΤΗΣ ΠΡΟΒΟΛΗΣ</a:t>
            </a:r>
            <a:r>
              <a:rPr lang="en-US" b="1" cap="none" dirty="0" smtClean="0">
                <a:effectLst>
                  <a:outerShdw blurRad="38100" dist="38100" dir="2700000" algn="tl">
                    <a:srgbClr val="000000">
                      <a:alpha val="43137"/>
                    </a:srgbClr>
                  </a:outerShdw>
                  <a:reflection blurRad="12700" stA="48000" endA="300" endPos="55000" dir="5400000" sy="-90000" algn="bl" rotWithShape="0"/>
                </a:effectLst>
              </a:rPr>
              <a:t/>
            </a:r>
            <a:br>
              <a:rPr lang="en-US" b="1" cap="none" dirty="0" smtClean="0">
                <a:effectLst>
                  <a:outerShdw blurRad="38100" dist="38100" dir="2700000" algn="tl">
                    <a:srgbClr val="000000">
                      <a:alpha val="43137"/>
                    </a:srgbClr>
                  </a:outerShdw>
                  <a:reflection blurRad="12700" stA="48000" endA="300" endPos="55000" dir="5400000" sy="-90000" algn="bl" rotWithShape="0"/>
                </a:effectLst>
              </a:rPr>
            </a:br>
            <a:r>
              <a:rPr lang="el-GR" b="1" cap="none" dirty="0" smtClean="0">
                <a:effectLst>
                  <a:outerShdw blurRad="38100" dist="38100" dir="2700000" algn="tl">
                    <a:srgbClr val="000000">
                      <a:alpha val="43137"/>
                    </a:srgbClr>
                  </a:outerShdw>
                  <a:reflection blurRad="12700" stA="48000" endA="300" endPos="55000" dir="5400000" sy="-90000" algn="bl" rotWithShape="0"/>
                </a:effectLst>
              </a:rPr>
              <a:t> ΤΡΟΠΟΙ ΕΠΙΚΟΙΝΩΝΙΑΣ ΜΕ ΤΟ ΚΟΙΝΟ </a:t>
            </a:r>
            <a:r>
              <a:rPr lang="el-GR" b="1" cap="none" dirty="0" smtClean="0"/>
              <a:t/>
            </a:r>
            <a:br>
              <a:rPr lang="el-GR" b="1" cap="none" dirty="0" smtClean="0"/>
            </a:br>
            <a:endParaRPr lang="el-GR" cap="none" dirty="0"/>
          </a:p>
        </p:txBody>
      </p:sp>
      <p:sp>
        <p:nvSpPr>
          <p:cNvPr id="3" name="2 - Θέση περιεχομένου"/>
          <p:cNvSpPr>
            <a:spLocks noGrp="1"/>
          </p:cNvSpPr>
          <p:nvPr>
            <p:ph idx="1"/>
          </p:nvPr>
        </p:nvSpPr>
        <p:spPr>
          <a:xfrm>
            <a:off x="457200" y="1196752"/>
            <a:ext cx="8229600" cy="54006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endParaRPr lang="el-GR" sz="1500" dirty="0"/>
          </a:p>
          <a:p>
            <a:pPr>
              <a:lnSpc>
                <a:spcPct val="170000"/>
              </a:lnSpc>
            </a:pPr>
            <a:r>
              <a:rPr lang="en-US" sz="1500" dirty="0">
                <a:latin typeface="Tahoma" panose="020B0604030504040204" pitchFamily="34" charset="0"/>
                <a:ea typeface="Tahoma" panose="020B0604030504040204" pitchFamily="34" charset="0"/>
                <a:cs typeface="Tahoma" panose="020B0604030504040204" pitchFamily="34" charset="0"/>
              </a:rPr>
              <a:t>Σύμφωνα με μια παλιά θεωρία, αν οι ποδοσφαιρικές </a:t>
            </a:r>
            <a:r>
              <a:rPr lang="en-US" sz="1500" dirty="0" smtClean="0">
                <a:latin typeface="Tahoma" panose="020B0604030504040204" pitchFamily="34" charset="0"/>
                <a:ea typeface="Tahoma" panose="020B0604030504040204" pitchFamily="34" charset="0"/>
                <a:cs typeface="Tahoma" panose="020B0604030504040204" pitchFamily="34" charset="0"/>
              </a:rPr>
              <a:t>εταιρ</a:t>
            </a:r>
            <a:r>
              <a:rPr lang="el-GR" sz="1500" dirty="0" smtClean="0">
                <a:latin typeface="Tahoma" panose="020B0604030504040204" pitchFamily="34" charset="0"/>
                <a:ea typeface="Tahoma" panose="020B0604030504040204" pitchFamily="34" charset="0"/>
                <a:cs typeface="Tahoma" panose="020B0604030504040204" pitchFamily="34" charset="0"/>
              </a:rPr>
              <a:t>ε</a:t>
            </a:r>
            <a:r>
              <a:rPr lang="en-US" sz="1500" dirty="0" smtClean="0">
                <a:latin typeface="Tahoma" panose="020B0604030504040204" pitchFamily="34" charset="0"/>
                <a:ea typeface="Tahoma" panose="020B0604030504040204" pitchFamily="34" charset="0"/>
                <a:cs typeface="Tahoma" panose="020B0604030504040204" pitchFamily="34" charset="0"/>
              </a:rPr>
              <a:t>ίες</a:t>
            </a:r>
            <a:r>
              <a:rPr lang="el-GR"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smtClean="0">
                <a:latin typeface="Tahoma" panose="020B0604030504040204" pitchFamily="34" charset="0"/>
                <a:ea typeface="Tahoma" panose="020B0604030504040204" pitchFamily="34" charset="0"/>
                <a:cs typeface="Tahoma" panose="020B0604030504040204" pitchFamily="34" charset="0"/>
              </a:rPr>
              <a:t>ήταν </a:t>
            </a:r>
            <a:r>
              <a:rPr lang="en-US" sz="1500" dirty="0">
                <a:latin typeface="Tahoma" panose="020B0604030504040204" pitchFamily="34" charset="0"/>
                <a:ea typeface="Tahoma" panose="020B0604030504040204" pitchFamily="34" charset="0"/>
                <a:cs typeface="Tahoma" panose="020B0604030504040204" pitchFamily="34" charset="0"/>
              </a:rPr>
              <a:t>μη κερδοφόρες, θα είχαμε επιστρέψει στην εποχή του ερασιτεχνισμού, διότι κανείς δεν πετάει τα χρήματά του για μια ψευδαίσθηση που λέγεται ποδοσφαιρικός θρίαμβος. </a:t>
            </a:r>
            <a:endParaRPr lang="el-GR" sz="1500" dirty="0" smtClean="0">
              <a:latin typeface="Tahoma" panose="020B0604030504040204" pitchFamily="34" charset="0"/>
              <a:ea typeface="Tahoma" panose="020B0604030504040204" pitchFamily="34" charset="0"/>
              <a:cs typeface="Tahoma" panose="020B0604030504040204" pitchFamily="34" charset="0"/>
            </a:endParaRPr>
          </a:p>
          <a:p>
            <a:pPr>
              <a:lnSpc>
                <a:spcPct val="170000"/>
              </a:lnSpc>
            </a:pPr>
            <a:r>
              <a:rPr lang="en-US" sz="1500" dirty="0" smtClean="0">
                <a:latin typeface="Tahoma" panose="020B0604030504040204" pitchFamily="34" charset="0"/>
                <a:ea typeface="Tahoma" panose="020B0604030504040204" pitchFamily="34" charset="0"/>
                <a:cs typeface="Tahoma" panose="020B0604030504040204" pitchFamily="34" charset="0"/>
              </a:rPr>
              <a:t>Το </a:t>
            </a:r>
            <a:r>
              <a:rPr lang="en-US" sz="1500" dirty="0">
                <a:latin typeface="Tahoma" panose="020B0604030504040204" pitchFamily="34" charset="0"/>
                <a:ea typeface="Tahoma" panose="020B0604030504040204" pitchFamily="34" charset="0"/>
                <a:cs typeface="Tahoma" panose="020B0604030504040204" pitchFamily="34" charset="0"/>
              </a:rPr>
              <a:t>επαγγελματικό ποδόσφαιρο γεννήθηκε ασπαζόμενο την ιδέα του κέρδους, το οποίο πάντοτε υπήρχε. </a:t>
            </a:r>
            <a:endParaRPr lang="el-GR" sz="1500" dirty="0" smtClean="0">
              <a:latin typeface="Tahoma" panose="020B0604030504040204" pitchFamily="34" charset="0"/>
              <a:ea typeface="Tahoma" panose="020B0604030504040204" pitchFamily="34" charset="0"/>
              <a:cs typeface="Tahoma" panose="020B0604030504040204" pitchFamily="34" charset="0"/>
            </a:endParaRPr>
          </a:p>
          <a:p>
            <a:pPr>
              <a:lnSpc>
                <a:spcPct val="170000"/>
              </a:lnSpc>
            </a:pPr>
            <a:r>
              <a:rPr lang="en-US" sz="1500" dirty="0" smtClean="0">
                <a:latin typeface="Tahoma" panose="020B0604030504040204" pitchFamily="34" charset="0"/>
                <a:ea typeface="Tahoma" panose="020B0604030504040204" pitchFamily="34" charset="0"/>
                <a:cs typeface="Tahoma" panose="020B0604030504040204" pitchFamily="34" charset="0"/>
              </a:rPr>
              <a:t>Ως </a:t>
            </a:r>
            <a:r>
              <a:rPr lang="en-US" sz="1500" dirty="0">
                <a:latin typeface="Tahoma" panose="020B0604030504040204" pitchFamily="34" charset="0"/>
                <a:ea typeface="Tahoma" panose="020B0604030504040204" pitchFamily="34" charset="0"/>
                <a:cs typeface="Tahoma" panose="020B0604030504040204" pitchFamily="34" charset="0"/>
              </a:rPr>
              <a:t>τη δεκαετία του ’80 αυτό ήταν κυρίως διαφημιστικό και όποιος μεγιστάνας ασχολούνταν με το χώρο το έκανε κυρίως γιατί ήθελε να γίνει γνωστό το όνομά του και να προωθήσει έμμεσα τις υπόλοιπες </a:t>
            </a:r>
            <a:r>
              <a:rPr lang="en-US" sz="1500" dirty="0" smtClean="0">
                <a:latin typeface="Tahoma" panose="020B0604030504040204" pitchFamily="34" charset="0"/>
                <a:ea typeface="Tahoma" panose="020B0604030504040204" pitchFamily="34" charset="0"/>
                <a:cs typeface="Tahoma" panose="020B0604030504040204" pitchFamily="34" charset="0"/>
              </a:rPr>
              <a:t>επιχειρηματικές</a:t>
            </a:r>
            <a:r>
              <a:rPr lang="el-GR"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smtClean="0">
                <a:latin typeface="Tahoma" panose="020B0604030504040204" pitchFamily="34" charset="0"/>
                <a:ea typeface="Tahoma" panose="020B0604030504040204" pitchFamily="34" charset="0"/>
                <a:cs typeface="Tahoma" panose="020B0604030504040204" pitchFamily="34" charset="0"/>
              </a:rPr>
              <a:t>δραστηριότητές </a:t>
            </a:r>
            <a:r>
              <a:rPr lang="en-US" sz="1500" dirty="0">
                <a:latin typeface="Tahoma" panose="020B0604030504040204" pitchFamily="34" charset="0"/>
                <a:ea typeface="Tahoma" panose="020B0604030504040204" pitchFamily="34" charset="0"/>
                <a:cs typeface="Tahoma" panose="020B0604030504040204" pitchFamily="34" charset="0"/>
              </a:rPr>
              <a:t>του . Η οικογένεια των Ανιέλι, ο μπον βιβέρ Μεντόθα στην Ισπανία και ο ροκ σταρ Έλτον Τζον που αγόρασε τη Γουότφορντ έκαναν, άλλος περισσότερο και άλλος λιγότερο, διαφήμιση στο δαιμόνιο ή στην τρέλα τους</a:t>
            </a:r>
            <a:r>
              <a:rPr lang="en-US" sz="1500" dirty="0" smtClean="0">
                <a:latin typeface="Tahoma" panose="020B0604030504040204" pitchFamily="34" charset="0"/>
                <a:ea typeface="Tahoma" panose="020B0604030504040204" pitchFamily="34" charset="0"/>
                <a:cs typeface="Tahoma" panose="020B0604030504040204" pitchFamily="34" charset="0"/>
              </a:rPr>
              <a:t>.</a:t>
            </a:r>
            <a:endParaRPr lang="el-GR" sz="1500" dirty="0" smtClean="0">
              <a:latin typeface="Tahoma" panose="020B0604030504040204" pitchFamily="34" charset="0"/>
              <a:ea typeface="Tahoma" panose="020B0604030504040204" pitchFamily="34" charset="0"/>
              <a:cs typeface="Tahoma" panose="020B0604030504040204" pitchFamily="34" charset="0"/>
            </a:endParaRPr>
          </a:p>
          <a:p>
            <a:pPr>
              <a:lnSpc>
                <a:spcPct val="170000"/>
              </a:lnSpc>
            </a:pPr>
            <a:r>
              <a:rPr lang="en-US" sz="1500" dirty="0" smtClean="0">
                <a:latin typeface="Tahoma" panose="020B0604030504040204" pitchFamily="34" charset="0"/>
                <a:ea typeface="Tahoma" panose="020B0604030504040204" pitchFamily="34" charset="0"/>
                <a:cs typeface="Tahoma" panose="020B0604030504040204" pitchFamily="34" charset="0"/>
              </a:rPr>
              <a:t>Από </a:t>
            </a:r>
            <a:r>
              <a:rPr lang="en-US" sz="1500" dirty="0">
                <a:latin typeface="Tahoma" panose="020B0604030504040204" pitchFamily="34" charset="0"/>
                <a:ea typeface="Tahoma" panose="020B0604030504040204" pitchFamily="34" charset="0"/>
                <a:cs typeface="Tahoma" panose="020B0604030504040204" pitchFamily="34" charset="0"/>
              </a:rPr>
              <a:t>το 1990 και έπειτα, ωστόσο, αυτή η προβολή δεν αρκούσε και οι ποδοσφαιρικές </a:t>
            </a:r>
            <a:r>
              <a:rPr lang="en-US" sz="1500" dirty="0" smtClean="0">
                <a:latin typeface="Tahoma" panose="020B0604030504040204" pitchFamily="34" charset="0"/>
                <a:ea typeface="Tahoma" panose="020B0604030504040204" pitchFamily="34" charset="0"/>
                <a:cs typeface="Tahoma" panose="020B0604030504040204" pitchFamily="34" charset="0"/>
              </a:rPr>
              <a:t>εταιρ</a:t>
            </a:r>
            <a:r>
              <a:rPr lang="el-GR" sz="1500" dirty="0" smtClean="0">
                <a:latin typeface="Tahoma" panose="020B0604030504040204" pitchFamily="34" charset="0"/>
                <a:ea typeface="Tahoma" panose="020B0604030504040204" pitchFamily="34" charset="0"/>
                <a:cs typeface="Tahoma" panose="020B0604030504040204" pitchFamily="34" charset="0"/>
              </a:rPr>
              <a:t>ε</a:t>
            </a:r>
            <a:r>
              <a:rPr lang="en-US" sz="1500" dirty="0" smtClean="0">
                <a:latin typeface="Tahoma" panose="020B0604030504040204" pitchFamily="34" charset="0"/>
                <a:ea typeface="Tahoma" panose="020B0604030504040204" pitchFamily="34" charset="0"/>
                <a:cs typeface="Tahoma" panose="020B0604030504040204" pitchFamily="34" charset="0"/>
              </a:rPr>
              <a:t>ίες </a:t>
            </a:r>
            <a:r>
              <a:rPr lang="en-US" sz="1500" dirty="0">
                <a:latin typeface="Tahoma" panose="020B0604030504040204" pitchFamily="34" charset="0"/>
                <a:ea typeface="Tahoma" panose="020B0604030504040204" pitchFamily="34" charset="0"/>
                <a:cs typeface="Tahoma" panose="020B0604030504040204" pitchFamily="34" charset="0"/>
              </a:rPr>
              <a:t>άρχισαν να περνούν στα χέρια ανθρώπων που είχαν σκοπό τα πραγματικά κέρδη. Οι νέοι παράγοντες αγαπούσαν τον επαγγελματικό αθλητισμό των ΗΠΑ, λάτρευαν το χρηματιστήριο, αποθέωναν την εμπορευματοποίηση των Ολυμπιακών Αγώνων και βλέποντας ότι μπαίνουμε στον αιώνα της τηλεπικοινωνιακής ψυχαγωγίας ονειρεύονταν το ποδόσφαιρο-μπίζνες του καιρού </a:t>
            </a:r>
            <a:r>
              <a:rPr lang="en-US" sz="1500" dirty="0" smtClean="0">
                <a:latin typeface="Tahoma" panose="020B0604030504040204" pitchFamily="34" charset="0"/>
                <a:ea typeface="Tahoma" panose="020B0604030504040204" pitchFamily="34" charset="0"/>
                <a:cs typeface="Tahoma" panose="020B0604030504040204" pitchFamily="34" charset="0"/>
              </a:rPr>
              <a:t>μας</a:t>
            </a:r>
            <a:r>
              <a:rPr lang="el-GR" sz="1500" dirty="0" smtClean="0">
                <a:latin typeface="Tahoma" panose="020B0604030504040204" pitchFamily="34" charset="0"/>
                <a:ea typeface="Tahoma" panose="020B0604030504040204" pitchFamily="34" charset="0"/>
                <a:cs typeface="Tahoma" panose="020B0604030504040204" pitchFamily="34" charset="0"/>
              </a:rPr>
              <a:t>.</a:t>
            </a:r>
            <a:endParaRPr lang="el-GR" sz="15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3" name="Rectangle 11"/>
          <p:cNvSpPr>
            <a:spLocks noGrp="1" noChangeArrowheads="1"/>
          </p:cNvSpPr>
          <p:nvPr>
            <p:ph idx="1"/>
          </p:nvPr>
        </p:nvSpPr>
        <p:spPr>
          <a:xfrm>
            <a:off x="395288" y="1052736"/>
            <a:ext cx="8229600" cy="4381277"/>
          </a:xfrm>
        </p:spPr>
        <p:txBody>
          <a:bodyPr/>
          <a:lstStyle/>
          <a:p>
            <a:pPr algn="just">
              <a:buFontTx/>
              <a:buNone/>
            </a:pPr>
            <a:r>
              <a:rPr lang="el-GR" sz="2400" dirty="0"/>
              <a:t>    </a:t>
            </a:r>
            <a:r>
              <a:rPr lang="el-GR" sz="2400" b="1" dirty="0">
                <a:solidFill>
                  <a:schemeClr val="bg1"/>
                </a:solidFill>
                <a:effectLst>
                  <a:outerShdw blurRad="38100" dist="38100" dir="2700000" algn="tl">
                    <a:srgbClr val="000000">
                      <a:alpha val="43137"/>
                    </a:srgbClr>
                  </a:outerShdw>
                </a:effectLst>
              </a:rPr>
              <a:t>Τα τελευταία χρόνια όλο και περισσότερες εταιρείες στρέφονται στην αγορά του Αθλητικού </a:t>
            </a:r>
            <a:r>
              <a:rPr lang="en-US" sz="2400" b="1" dirty="0">
                <a:solidFill>
                  <a:schemeClr val="bg1"/>
                </a:solidFill>
                <a:effectLst>
                  <a:outerShdw blurRad="38100" dist="38100" dir="2700000" algn="tl">
                    <a:srgbClr val="000000">
                      <a:alpha val="43137"/>
                    </a:srgbClr>
                  </a:outerShdw>
                </a:effectLst>
              </a:rPr>
              <a:t>Marketing, </a:t>
            </a:r>
            <a:r>
              <a:rPr lang="el-GR" sz="2400" b="1" dirty="0">
                <a:solidFill>
                  <a:schemeClr val="bg1"/>
                </a:solidFill>
                <a:effectLst>
                  <a:outerShdw blurRad="38100" dist="38100" dir="2700000" algn="tl">
                    <a:srgbClr val="000000">
                      <a:alpha val="43137"/>
                    </a:srgbClr>
                  </a:outerShdw>
                </a:effectLst>
              </a:rPr>
              <a:t>οι πιο πολλές από το χώρο των υπηρεσιών.</a:t>
            </a:r>
          </a:p>
          <a:p>
            <a:pPr algn="just">
              <a:buFontTx/>
              <a:buNone/>
            </a:pPr>
            <a:endParaRPr lang="el-GR" sz="2400" b="1" dirty="0">
              <a:solidFill>
                <a:schemeClr val="bg1"/>
              </a:solidFill>
              <a:effectLst>
                <a:outerShdw blurRad="38100" dist="38100" dir="2700000" algn="tl">
                  <a:srgbClr val="000000">
                    <a:alpha val="43137"/>
                  </a:srgbClr>
                </a:outerShdw>
              </a:effectLst>
            </a:endParaRPr>
          </a:p>
          <a:p>
            <a:pPr algn="just">
              <a:buFontTx/>
              <a:buNone/>
            </a:pPr>
            <a:r>
              <a:rPr lang="el-GR" sz="2400" b="1" dirty="0">
                <a:solidFill>
                  <a:schemeClr val="bg1"/>
                </a:solidFill>
                <a:effectLst>
                  <a:outerShdw blurRad="38100" dist="38100" dir="2700000" algn="tl">
                    <a:srgbClr val="000000">
                      <a:alpha val="43137"/>
                    </a:srgbClr>
                  </a:outerShdw>
                </a:effectLst>
              </a:rPr>
              <a:t>Ο προφανής λόγος είναι</a:t>
            </a:r>
            <a:r>
              <a:rPr lang="en-US" sz="2400" b="1" dirty="0">
                <a:solidFill>
                  <a:schemeClr val="bg1"/>
                </a:solidFill>
                <a:effectLst>
                  <a:outerShdw blurRad="38100" dist="38100" dir="2700000" algn="tl">
                    <a:srgbClr val="000000">
                      <a:alpha val="43137"/>
                    </a:srgbClr>
                  </a:outerShdw>
                </a:effectLst>
              </a:rPr>
              <a:t>:</a:t>
            </a:r>
            <a:endParaRPr lang="el-GR"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l-GR" sz="2400" b="1" dirty="0">
                <a:solidFill>
                  <a:schemeClr val="bg1"/>
                </a:solidFill>
                <a:effectLst>
                  <a:outerShdw blurRad="38100" dist="38100" dir="2700000" algn="tl">
                    <a:srgbClr val="000000">
                      <a:alpha val="43137"/>
                    </a:srgbClr>
                  </a:outerShdw>
                </a:effectLst>
              </a:rPr>
              <a:t>Η άνοδος της δημοτικότητας του αθλητισμού στην Ελλάδα και τα πλεονεκτήματα που μπορεί να αποφέρει στην εταιρεία.</a:t>
            </a:r>
          </a:p>
          <a:p>
            <a:pPr algn="just">
              <a:buFont typeface="Wingdings" pitchFamily="2" charset="2"/>
              <a:buNone/>
            </a:pPr>
            <a:endParaRPr lang="el-GR" sz="2400" b="1" dirty="0">
              <a:solidFill>
                <a:schemeClr val="bg1"/>
              </a:solidFill>
            </a:endParaRPr>
          </a:p>
          <a:p>
            <a:pPr>
              <a:buFontTx/>
              <a:buNone/>
            </a:pPr>
            <a:endParaRPr lang="el-GR" sz="2400" b="1" dirty="0">
              <a:solidFill>
                <a:schemeClr val="bg1"/>
              </a:solidFill>
            </a:endParaRPr>
          </a:p>
        </p:txBody>
      </p:sp>
      <p:sp>
        <p:nvSpPr>
          <p:cNvPr id="4" name="5 - Θέση αριθμού διαφάνειας"/>
          <p:cNvSpPr>
            <a:spLocks noGrp="1"/>
          </p:cNvSpPr>
          <p:nvPr>
            <p:ph type="sldNum" sz="quarter" idx="12"/>
          </p:nvPr>
        </p:nvSpPr>
        <p:spPr/>
        <p:txBody>
          <a:bodyPr/>
          <a:lstStyle/>
          <a:p>
            <a:fld id="{91D7CBDF-E5EB-4D01-809C-AAF8CF0699C8}" type="slidenum">
              <a:rPr lang="el-GR">
                <a:solidFill>
                  <a:srgbClr val="000000"/>
                </a:solidFill>
              </a:rPr>
              <a:pPr/>
              <a:t>5</a:t>
            </a:fld>
            <a:endParaRPr lang="el-GR"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5112568"/>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nSpc>
                <a:spcPct val="170000"/>
              </a:lnSpc>
            </a:pPr>
            <a:r>
              <a:rPr lang="el-GR" dirty="0">
                <a:latin typeface="Tahoma" panose="020B0604030504040204" pitchFamily="34" charset="0"/>
                <a:ea typeface="Tahoma" panose="020B0604030504040204" pitchFamily="34" charset="0"/>
                <a:cs typeface="Tahoma" panose="020B0604030504040204" pitchFamily="34" charset="0"/>
              </a:rPr>
              <a:t>Είναι γεγονός πως, τα τελευταία χρόνια οι ραγδαίες εξελίξεις στο χώρο των τηλεπικοινωνιών και της πληροφορικής οδήγησαν στην ανάπτυξη των δικτύων και κυρίως στην επικράτηση του διαδικτύου (internet).</a:t>
            </a:r>
          </a:p>
          <a:p>
            <a:pPr>
              <a:lnSpc>
                <a:spcPct val="170000"/>
              </a:lnSpc>
            </a:pPr>
            <a:r>
              <a:rPr lang="el-GR" dirty="0">
                <a:latin typeface="Tahoma" panose="020B0604030504040204" pitchFamily="34" charset="0"/>
                <a:ea typeface="Tahoma" panose="020B0604030504040204" pitchFamily="34" charset="0"/>
                <a:cs typeface="Tahoma" panose="020B0604030504040204" pitchFamily="34" charset="0"/>
              </a:rPr>
              <a:t>Η εμπορική χρήση του internet έχει συνεχώς αυξανόμενη πορεία, σε χώρες όπου η υποδομή της πληροφορικής, </a:t>
            </a:r>
            <a:r>
              <a:rPr lang="el-GR" dirty="0" smtClean="0">
                <a:latin typeface="Tahoma" panose="020B0604030504040204" pitchFamily="34" charset="0"/>
                <a:ea typeface="Tahoma" panose="020B0604030504040204" pitchFamily="34" charset="0"/>
                <a:cs typeface="Tahoma" panose="020B0604030504040204" pitchFamily="34" charset="0"/>
              </a:rPr>
              <a:t>των τηλεπικοινωνιών </a:t>
            </a:r>
            <a:r>
              <a:rPr lang="el-GR" dirty="0">
                <a:latin typeface="Tahoma" panose="020B0604030504040204" pitchFamily="34" charset="0"/>
                <a:ea typeface="Tahoma" panose="020B0604030504040204" pitchFamily="34" charset="0"/>
                <a:cs typeface="Tahoma" panose="020B0604030504040204" pitchFamily="34" charset="0"/>
              </a:rPr>
              <a:t>και άλλων ηλεκτρονικών μέσων έχουν αναπτυχθεί  επίσης και το κοινό έχει εξοικειωθεί με τη χρήση τους. Η ιδέα της επιχειρηματικής και εμπορικής αξιοποίησης των δικτύων, αναπτύχθηκε προοδευτικά με την υλοποίηση στρατηγικών μάρκετινγκ, πωλήσεων και προβολής μέσω των μεγάλων εμπορικών online  συστημάτων, τα οποία έχουν συγκεντρώσει πολυπληθές κοινό</a:t>
            </a:r>
            <a:r>
              <a:rPr lang="el-GR" dirty="0" smtClean="0">
                <a:latin typeface="Tahoma" panose="020B0604030504040204" pitchFamily="34" charset="0"/>
                <a:ea typeface="Tahoma" panose="020B0604030504040204" pitchFamily="34" charset="0"/>
                <a:cs typeface="Tahoma" panose="020B0604030504040204" pitchFamily="34" charset="0"/>
              </a:rPr>
              <a:t>.</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αριθμού διαφάνειας"/>
          <p:cNvSpPr>
            <a:spLocks noGrp="1"/>
          </p:cNvSpPr>
          <p:nvPr>
            <p:ph type="sldNum" sz="quarter" idx="12"/>
          </p:nvPr>
        </p:nvSpPr>
        <p:spPr/>
        <p:txBody>
          <a:bodyPr/>
          <a:lstStyle/>
          <a:p>
            <a:fld id="{4360C753-7A13-4E95-A801-21417F5E7890}" type="slidenum">
              <a:rPr lang="el-GR"/>
              <a:pPr/>
              <a:t>7</a:t>
            </a:fld>
            <a:endParaRPr lang="el-GR" dirty="0"/>
          </a:p>
        </p:txBody>
      </p:sp>
      <p:pic>
        <p:nvPicPr>
          <p:cNvPr id="61442" name="Picture 2" descr="CASV6PA5"/>
          <p:cNvPicPr>
            <a:picLocks noChangeAspect="1" noChangeArrowheads="1"/>
          </p:cNvPicPr>
          <p:nvPr/>
        </p:nvPicPr>
        <p:blipFill>
          <a:blip r:embed="rId2" cstate="print"/>
          <a:srcRect/>
          <a:stretch>
            <a:fillRect/>
          </a:stretch>
        </p:blipFill>
        <p:spPr bwMode="auto">
          <a:xfrm>
            <a:off x="6732240" y="1047977"/>
            <a:ext cx="1944688" cy="1400175"/>
          </a:xfrm>
          <a:prstGeom prst="rect">
            <a:avLst/>
          </a:prstGeom>
          <a:noFill/>
        </p:spPr>
      </p:pic>
      <p:pic>
        <p:nvPicPr>
          <p:cNvPr id="61443" name="Picture 3" descr="interwetten"/>
          <p:cNvPicPr>
            <a:picLocks noChangeAspect="1" noChangeArrowheads="1"/>
          </p:cNvPicPr>
          <p:nvPr/>
        </p:nvPicPr>
        <p:blipFill>
          <a:blip r:embed="rId3" cstate="print"/>
          <a:srcRect/>
          <a:stretch>
            <a:fillRect/>
          </a:stretch>
        </p:blipFill>
        <p:spPr bwMode="auto">
          <a:xfrm>
            <a:off x="828675" y="1916113"/>
            <a:ext cx="1727200" cy="1727200"/>
          </a:xfrm>
          <a:prstGeom prst="rect">
            <a:avLst/>
          </a:prstGeom>
          <a:noFill/>
        </p:spPr>
      </p:pic>
      <p:pic>
        <p:nvPicPr>
          <p:cNvPr id="61444" name="Picture 4" descr="ladbrokes"/>
          <p:cNvPicPr>
            <a:picLocks noChangeAspect="1" noChangeArrowheads="1"/>
          </p:cNvPicPr>
          <p:nvPr/>
        </p:nvPicPr>
        <p:blipFill>
          <a:blip r:embed="rId4" cstate="print"/>
          <a:srcRect/>
          <a:stretch>
            <a:fillRect/>
          </a:stretch>
        </p:blipFill>
        <p:spPr bwMode="auto">
          <a:xfrm>
            <a:off x="6012160" y="2613818"/>
            <a:ext cx="1871663" cy="1198563"/>
          </a:xfrm>
          <a:prstGeom prst="rect">
            <a:avLst/>
          </a:prstGeom>
          <a:noFill/>
        </p:spPr>
      </p:pic>
      <p:pic>
        <p:nvPicPr>
          <p:cNvPr id="61445" name="Picture 5" descr="OPAP%20orizontio%20(1)"/>
          <p:cNvPicPr>
            <a:picLocks noChangeAspect="1" noChangeArrowheads="1"/>
          </p:cNvPicPr>
          <p:nvPr/>
        </p:nvPicPr>
        <p:blipFill>
          <a:blip r:embed="rId5" cstate="print"/>
          <a:srcRect/>
          <a:stretch>
            <a:fillRect/>
          </a:stretch>
        </p:blipFill>
        <p:spPr bwMode="auto">
          <a:xfrm>
            <a:off x="828675" y="4221088"/>
            <a:ext cx="4464050" cy="1728788"/>
          </a:xfrm>
          <a:prstGeom prst="rect">
            <a:avLst/>
          </a:prstGeom>
          <a:noFill/>
        </p:spPr>
      </p:pic>
      <p:pic>
        <p:nvPicPr>
          <p:cNvPr id="61446" name="Picture 6" descr="william hill"/>
          <p:cNvPicPr>
            <a:picLocks noChangeAspect="1" noChangeArrowheads="1"/>
          </p:cNvPicPr>
          <p:nvPr/>
        </p:nvPicPr>
        <p:blipFill>
          <a:blip r:embed="rId6" cstate="print"/>
          <a:srcRect/>
          <a:stretch>
            <a:fillRect/>
          </a:stretch>
        </p:blipFill>
        <p:spPr bwMode="auto">
          <a:xfrm>
            <a:off x="4139952" y="1047977"/>
            <a:ext cx="1582737" cy="1098550"/>
          </a:xfrm>
          <a:prstGeom prst="rect">
            <a:avLst/>
          </a:prstGeom>
          <a:noFill/>
        </p:spPr>
      </p:pic>
      <p:pic>
        <p:nvPicPr>
          <p:cNvPr id="61447" name="Picture 7" descr="wind"/>
          <p:cNvPicPr>
            <a:picLocks noChangeAspect="1" noChangeArrowheads="1"/>
          </p:cNvPicPr>
          <p:nvPr/>
        </p:nvPicPr>
        <p:blipFill>
          <a:blip r:embed="rId7" cstate="print"/>
          <a:srcRect/>
          <a:stretch>
            <a:fillRect/>
          </a:stretch>
        </p:blipFill>
        <p:spPr bwMode="auto">
          <a:xfrm>
            <a:off x="5903565" y="4221088"/>
            <a:ext cx="2773363" cy="2089150"/>
          </a:xfrm>
          <a:prstGeom prst="rect">
            <a:avLst/>
          </a:prstGeom>
          <a:noFill/>
        </p:spPr>
      </p:pic>
      <p:pic>
        <p:nvPicPr>
          <p:cNvPr id="61452" name="Picture 12" descr="bwin"/>
          <p:cNvPicPr>
            <a:picLocks noChangeAspect="1" noChangeArrowheads="1"/>
          </p:cNvPicPr>
          <p:nvPr/>
        </p:nvPicPr>
        <p:blipFill>
          <a:blip r:embed="rId8" cstate="print"/>
          <a:srcRect/>
          <a:stretch>
            <a:fillRect/>
          </a:stretch>
        </p:blipFill>
        <p:spPr bwMode="auto">
          <a:xfrm>
            <a:off x="3275558" y="2594121"/>
            <a:ext cx="1728787" cy="1047750"/>
          </a:xfrm>
          <a:prstGeom prst="rect">
            <a:avLst/>
          </a:prstGeom>
          <a:noFill/>
        </p:spPr>
      </p:pic>
      <p:pic>
        <p:nvPicPr>
          <p:cNvPr id="61453" name="Picture 13" descr="betfair"/>
          <p:cNvPicPr>
            <a:picLocks noChangeAspect="1" noChangeArrowheads="1"/>
          </p:cNvPicPr>
          <p:nvPr/>
        </p:nvPicPr>
        <p:blipFill>
          <a:blip r:embed="rId9" cstate="print"/>
          <a:srcRect/>
          <a:stretch>
            <a:fillRect/>
          </a:stretch>
        </p:blipFill>
        <p:spPr bwMode="auto">
          <a:xfrm>
            <a:off x="669925" y="1036184"/>
            <a:ext cx="2533650" cy="71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000" cap="none" dirty="0" smtClean="0"/>
              <a:t>ΣΤΗΝ  ΠΑΡΑΚΑΤΩ ΕΙΚΟΝΑ ΦΑΙΝΕΤΑΙ ΕΙΔΙΚΟΤΕΡΑ ΤΟ ΠΟΣΟΣΤΟ ΤΩΝ ΧΡΗΣΤΩΝ ΤΟΥ INTERNET ΣΕ ΣΧΕΣΗ ΜΕ ΤΟΝ ΣΥΝΟΛΙΚΟ ΠΛΗΘΥΣΜΟ ΚΑΘΕ ΗΠΕΙΡΟΥ</a:t>
            </a:r>
            <a:endParaRPr lang="el-GR" sz="2000" cap="none" dirty="0"/>
          </a:p>
        </p:txBody>
      </p:sp>
      <p:pic>
        <p:nvPicPr>
          <p:cNvPr id="4" name="6 - Εικόνα" descr="Description: users-pen.jpg"/>
          <p:cNvPicPr>
            <a:picLocks noGrp="1"/>
          </p:cNvPicPr>
          <p:nvPr>
            <p:ph idx="1"/>
          </p:nvPr>
        </p:nvPicPr>
        <p:blipFill>
          <a:blip r:embed="rId2" cstate="print"/>
          <a:stretch>
            <a:fillRect/>
          </a:stretch>
        </p:blipFill>
        <p:spPr bwMode="auto">
          <a:xfrm>
            <a:off x="251520" y="1268760"/>
            <a:ext cx="8784976"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 Εικόνα" descr="Description: pop-users.jpg"/>
          <p:cNvPicPr/>
          <p:nvPr/>
        </p:nvPicPr>
        <p:blipFill>
          <a:blip r:embed="rId2" cstate="print"/>
          <a:srcRect/>
          <a:stretch>
            <a:fillRect/>
          </a:stretch>
        </p:blipFill>
        <p:spPr bwMode="auto">
          <a:xfrm>
            <a:off x="683568" y="1988840"/>
            <a:ext cx="7848872" cy="3888432"/>
          </a:xfrm>
          <a:prstGeom prst="rect">
            <a:avLst/>
          </a:prstGeom>
          <a:noFill/>
          <a:ln w="9525">
            <a:noFill/>
            <a:miter lim="800000"/>
            <a:headEnd/>
            <a:tailEnd/>
          </a:ln>
        </p:spPr>
      </p:pic>
      <p:sp>
        <p:nvSpPr>
          <p:cNvPr id="5" name="4 - Ορθογώνιο"/>
          <p:cNvSpPr/>
          <p:nvPr/>
        </p:nvSpPr>
        <p:spPr>
          <a:xfrm>
            <a:off x="683568" y="332656"/>
            <a:ext cx="784887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l-GR" dirty="0">
                <a:latin typeface="Tahoma" panose="020B0604030504040204" pitchFamily="34" charset="0"/>
              </a:rPr>
              <a:t>Με την τεράστια αύξηση της χρήσης του </a:t>
            </a:r>
            <a:r>
              <a:rPr lang="en-US" dirty="0" smtClean="0">
                <a:latin typeface="Tahoma" panose="020B0604030504040204" pitchFamily="34" charset="0"/>
              </a:rPr>
              <a:t>internet</a:t>
            </a:r>
            <a:r>
              <a:rPr lang="el-GR" dirty="0" smtClean="0">
                <a:latin typeface="Tahoma" panose="020B0604030504040204" pitchFamily="34" charset="0"/>
              </a:rPr>
              <a:t> να </a:t>
            </a:r>
            <a:r>
              <a:rPr lang="el-GR" dirty="0">
                <a:latin typeface="Tahoma" panose="020B0604030504040204" pitchFamily="34" charset="0"/>
              </a:rPr>
              <a:t>αποτελεί ένα πολύ δυνατό εργαλείο προώθησης προϊόντων ή υπηρεσιών, είναι φυσικό ολοένα και περισσότερες </a:t>
            </a:r>
            <a:r>
              <a:rPr lang="el-GR" dirty="0" smtClean="0">
                <a:latin typeface="Tahoma" panose="020B0604030504040204" pitchFamily="34" charset="0"/>
              </a:rPr>
              <a:t>εταιρείες </a:t>
            </a:r>
            <a:r>
              <a:rPr lang="el-GR" dirty="0">
                <a:latin typeface="Tahoma" panose="020B0604030504040204" pitchFamily="34" charset="0"/>
              </a:rPr>
              <a:t>να υιοθετούν τη στρατηγική </a:t>
            </a:r>
            <a:r>
              <a:rPr lang="el-GR" dirty="0" smtClean="0">
                <a:latin typeface="Tahoma" panose="020B0604030504040204" pitchFamily="34" charset="0"/>
              </a:rPr>
              <a:t>αυτή.</a:t>
            </a:r>
            <a:endParaRPr lang="el-GR" dirty="0">
              <a:latin typeface="Tahoma" panose="020B060403050404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TotalTime>
  <Words>1851</Words>
  <Application>Microsoft Office PowerPoint</Application>
  <PresentationFormat>Προβολή στην οθόνη (4:3)</PresentationFormat>
  <Paragraphs>158</Paragraphs>
  <Slides>35</Slides>
  <Notes>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35</vt:i4>
      </vt:variant>
    </vt:vector>
  </HeadingPairs>
  <TitlesOfParts>
    <vt:vector size="46" baseType="lpstr">
      <vt:lpstr>Arial</vt:lpstr>
      <vt:lpstr>Calibri</vt:lpstr>
      <vt:lpstr>Franklin Gothic Book</vt:lpstr>
      <vt:lpstr>Franklin Gothic Medium</vt:lpstr>
      <vt:lpstr>Georgia</vt:lpstr>
      <vt:lpstr>Tahoma</vt:lpstr>
      <vt:lpstr>Times New Roman</vt:lpstr>
      <vt:lpstr>Wingdings</vt:lpstr>
      <vt:lpstr>Wingdings 2</vt:lpstr>
      <vt:lpstr>Διαστημικό</vt:lpstr>
      <vt:lpstr>Δημοτικός</vt:lpstr>
      <vt:lpstr>Παρουσίαση του PowerPoint</vt:lpstr>
      <vt:lpstr>ΕΝΤΥΠΑ ΚΑΙ ΗΛΕΚΤΡΟΝΙΚΑ ΜΕΣΑ ΣΤΟ ΠΟΔΟΣΦΑΙΡΟ   ΤΡΟΠΟΙ ΕΠΙΚΟΙΝΩΝΙΑΣ ΜΕ ΤΟ ΚΟΙΝΟ </vt:lpstr>
      <vt:lpstr>ΑΘΛΗΤΙΣΜΟΣ ΚΑΙ ΜΕΣΑ ΜΑΖΙΚΗΣ ΕΝΗΜΕΡΩΣΗΣ</vt:lpstr>
      <vt:lpstr> ΤΟ ΚΙΝΗΤΡΟ ΤΗΣ ΠΡΟΒΟΛΗΣ  ΤΡΟΠΟΙ ΕΠΙΚΟΙΝΩΝΙΑΣ ΜΕ ΤΟ ΚΟΙΝΟ  </vt:lpstr>
      <vt:lpstr>Παρουσίαση του PowerPoint</vt:lpstr>
      <vt:lpstr>Παρουσίαση του PowerPoint</vt:lpstr>
      <vt:lpstr>Παρουσίαση του PowerPoint</vt:lpstr>
      <vt:lpstr>ΣΤΗΝ  ΠΑΡΑΚΑΤΩ ΕΙΚΟΝΑ ΦΑΙΝΕΤΑΙ ΕΙΔΙΚΟΤΕΡΑ ΤΟ ΠΟΣΟΣΤΟ ΤΩΝ ΧΡΗΣΤΩΝ ΤΟΥ INTERNET ΣΕ ΣΧΕΣΗ ΜΕ ΤΟΝ ΣΥΝΟΛΙΚΟ ΠΛΗΘΥΣΜΟ ΚΑΘΕ ΗΠΕΙΡΟΥ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ΠΕΡΙΟΔΙΚΑ ΦΙΛΑΘΛΩΝ</vt:lpstr>
      <vt:lpstr>ΤΗΛΕΟΡΑΣΗ</vt:lpstr>
      <vt:lpstr>Παρουσίαση του PowerPoint</vt:lpstr>
      <vt:lpstr>       ΟΙ ΔΥΟ ΠΙΟ ΣΗΜΑΝΤΙΚΕΣ ΕΠΙΣΗΜΕΣ ΥΠΗΡΕΣΙΕΣ ΕΙΝΑΙ ΟΙ ΕΞΗΣ: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ΤΥΠΟΣ ΠΕΡΙΕΧΟΜΕΝΟΥ</vt:lpstr>
      <vt:lpstr>Παρουσίαση του PowerPoint</vt:lpstr>
      <vt:lpstr>ΧΡΗΣΗ ΠΛΗΡΟΦΟΡΙΩΝ</vt:lpstr>
      <vt:lpstr>ΕΝ ΚΑΤΑΚΛΕΙΔΙ</vt:lpstr>
      <vt:lpstr>Παρουσίαση του PowerPoint</vt:lpstr>
      <vt:lpstr>Παρουσίαση του PowerPoint</vt:lpstr>
      <vt:lpstr>Παρουσίαση του PowerPoint</vt:lpstr>
    </vt:vector>
  </TitlesOfParts>
  <Company>opap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Πληροφοριακές υπηρεσίες ποδόσφαιρου</dc:title>
  <dc:creator>Panagiotis(Takis) Alexopoulos Ph.D</dc:creator>
  <cp:lastModifiedBy>Dr. ALEX Peter.athens.GR</cp:lastModifiedBy>
  <cp:revision>102</cp:revision>
  <dcterms:created xsi:type="dcterms:W3CDTF">2014-09-08T09:44:46Z</dcterms:created>
  <dcterms:modified xsi:type="dcterms:W3CDTF">2018-11-29T15:44:25Z</dcterms:modified>
</cp:coreProperties>
</file>