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jpg" ContentType="image/jpeg"/>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4" r:id="rId1"/>
  </p:sldMasterIdLst>
  <p:notesMasterIdLst>
    <p:notesMasterId r:id="rId12"/>
  </p:notesMasterIdLst>
  <p:sldIdLst>
    <p:sldId id="272" r:id="rId2"/>
    <p:sldId id="256" r:id="rId3"/>
    <p:sldId id="257" r:id="rId4"/>
    <p:sldId id="262" r:id="rId5"/>
    <p:sldId id="264" r:id="rId6"/>
    <p:sldId id="269" r:id="rId7"/>
    <p:sldId id="270" r:id="rId8"/>
    <p:sldId id="265" r:id="rId9"/>
    <p:sldId id="266" r:id="rId10"/>
    <p:sldId id="271"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595"/>
  </p:normalViewPr>
  <p:slideViewPr>
    <p:cSldViewPr>
      <p:cViewPr>
        <p:scale>
          <a:sx n="87" d="100"/>
          <a:sy n="87" d="100"/>
        </p:scale>
        <p:origin x="2360" y="66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AA78D9A-FF50-064E-A1DD-02E497EC873D}" type="datetimeFigureOut">
              <a:rPr lang="en-US" smtClean="0"/>
              <a:t>11/7/19</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7FD89B1-ED61-1D4E-88E0-CA55C597D2C2}" type="slidenum">
              <a:rPr lang="en-US" smtClean="0"/>
              <a:t>‹#›</a:t>
            </a:fld>
            <a:endParaRPr lang="en-US"/>
          </a:p>
        </p:txBody>
      </p:sp>
    </p:spTree>
    <p:extLst>
      <p:ext uri="{BB962C8B-B14F-4D97-AF65-F5344CB8AC3E}">
        <p14:creationId xmlns:p14="http://schemas.microsoft.com/office/powerpoint/2010/main" val="14410916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7FD89B1-ED61-1D4E-88E0-CA55C597D2C2}" type="slidenum">
              <a:rPr lang="en-US" smtClean="0"/>
              <a:t>9</a:t>
            </a:fld>
            <a:endParaRPr lang="en-US"/>
          </a:p>
        </p:txBody>
      </p:sp>
    </p:spTree>
    <p:extLst>
      <p:ext uri="{BB962C8B-B14F-4D97-AF65-F5344CB8AC3E}">
        <p14:creationId xmlns:p14="http://schemas.microsoft.com/office/powerpoint/2010/main" val="15659064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emf"/></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emf"/></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emf"/></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emf"/></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emf"/></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emf"/></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emf"/></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emf"/></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emf"/></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emf"/></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25459" y="959313"/>
            <a:ext cx="5760741" cy="2571891"/>
          </a:xfrm>
        </p:spPr>
        <p:txBody>
          <a:bodyPr bIns="0" anchor="b">
            <a:normAutofit/>
          </a:bodyPr>
          <a:lstStyle>
            <a:lvl1pPr algn="l">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125459" y="3531205"/>
            <a:ext cx="5760741" cy="977621"/>
          </a:xfrm>
        </p:spPr>
        <p:txBody>
          <a:bodyPr tIns="91440" bIns="91440">
            <a:normAutofit/>
          </a:bodyPr>
          <a:lstStyle>
            <a:lvl1pPr marL="0" indent="0" algn="l">
              <a:buNone/>
              <a:defRPr sz="1600" b="0">
                <a:solidFill>
                  <a:schemeClr val="tx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7F97D52-FF5A-4D20-8584-81F4BFEEB574}" type="datetimeFigureOut">
              <a:rPr lang="en-US" smtClean="0"/>
              <a:t>11/7/19</a:t>
            </a:fld>
            <a:endParaRPr lang="en-US"/>
          </a:p>
        </p:txBody>
      </p:sp>
      <p:sp>
        <p:nvSpPr>
          <p:cNvPr id="5" name="Footer Placeholder 4"/>
          <p:cNvSpPr>
            <a:spLocks noGrp="1"/>
          </p:cNvSpPr>
          <p:nvPr>
            <p:ph type="ftr" sz="quarter" idx="11"/>
          </p:nvPr>
        </p:nvSpPr>
        <p:spPr>
          <a:xfrm>
            <a:off x="1125459" y="329308"/>
            <a:ext cx="3392144" cy="309201"/>
          </a:xfrm>
        </p:spPr>
        <p:txBody>
          <a:bodyPr/>
          <a:lstStyle/>
          <a:p>
            <a:endParaRPr lang="en-US"/>
          </a:p>
        </p:txBody>
      </p:sp>
      <p:sp>
        <p:nvSpPr>
          <p:cNvPr id="6" name="Slide Number Placeholder 5"/>
          <p:cNvSpPr>
            <a:spLocks noGrp="1"/>
          </p:cNvSpPr>
          <p:nvPr>
            <p:ph type="sldNum" sz="quarter" idx="12"/>
          </p:nvPr>
        </p:nvSpPr>
        <p:spPr>
          <a:xfrm>
            <a:off x="6886200" y="131730"/>
            <a:ext cx="802005" cy="503578"/>
          </a:xfrm>
        </p:spPr>
        <p:txBody>
          <a:bodyPr/>
          <a:lstStyle/>
          <a:p>
            <a:fld id="{AD4D2F56-3CAB-4E16-B747-15E8A66C56E8}" type="slidenum">
              <a:rPr lang="en-US" smtClean="0"/>
              <a:t>‹#›</a:t>
            </a:fld>
            <a:endParaRPr lang="en-US"/>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6" r="42454" b="36435"/>
          <a:stretch/>
        </p:blipFill>
        <p:spPr>
          <a:xfrm>
            <a:off x="1125460" y="643464"/>
            <a:ext cx="6574536" cy="155448"/>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7F97D52-FF5A-4D20-8584-81F4BFEEB574}" type="datetimeFigureOut">
              <a:rPr lang="en-US" smtClean="0"/>
              <a:t>11/7/19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4D2F56-3CAB-4E16-B747-15E8A66C56E8}" type="slidenum">
              <a:rPr lang="en-US" smtClean="0"/>
              <a:t>‹#›</a:t>
            </a:fld>
            <a:endParaRPr lang="en-US"/>
          </a:p>
        </p:txBody>
      </p:sp>
      <p:pic>
        <p:nvPicPr>
          <p:cNvPr id="15" name="Picture 14"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6" r="42454" b="36435"/>
          <a:stretch/>
        </p:blipFill>
        <p:spPr>
          <a:xfrm>
            <a:off x="1125460" y="643464"/>
            <a:ext cx="6574536" cy="155448"/>
          </a:xfrm>
          <a:prstGeom prst="rect">
            <a:avLst/>
          </a:prstGeom>
          <a:noFill/>
          <a:ln>
            <a:noFill/>
          </a:ln>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86447" y="796298"/>
            <a:ext cx="1103027" cy="4662565"/>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11910" y="796298"/>
            <a:ext cx="5301095" cy="466256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7F97D52-FF5A-4D20-8584-81F4BFEEB574}" type="datetimeFigureOut">
              <a:rPr lang="en-US" smtClean="0"/>
              <a:t>11/7/19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4D2F56-3CAB-4E16-B747-15E8A66C56E8}" type="slidenum">
              <a:rPr lang="en-US" smtClean="0"/>
              <a:t>‹#›</a:t>
            </a:fld>
            <a:endParaRPr lang="en-US"/>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6" r="59215" b="36435"/>
          <a:stretch/>
        </p:blipFill>
        <p:spPr>
          <a:xfrm rot="5400000">
            <a:off x="5605390" y="3050294"/>
            <a:ext cx="4663440" cy="155448"/>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7F97D52-FF5A-4D20-8584-81F4BFEEB574}" type="datetimeFigureOut">
              <a:rPr lang="en-US" smtClean="0"/>
              <a:t>11/7/19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4D2F56-3CAB-4E16-B747-15E8A66C56E8}" type="slidenum">
              <a:rPr lang="en-US" smtClean="0"/>
              <a:t>‹#›</a:t>
            </a:fld>
            <a:endParaRPr lang="en-US"/>
          </a:p>
        </p:txBody>
      </p:sp>
      <p:pic>
        <p:nvPicPr>
          <p:cNvPr id="15" name="Picture 14"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6" r="42454" b="36435"/>
          <a:stretch/>
        </p:blipFill>
        <p:spPr>
          <a:xfrm>
            <a:off x="1125460" y="643464"/>
            <a:ext cx="6574536" cy="155448"/>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25459" y="1756130"/>
            <a:ext cx="5764142" cy="2050066"/>
          </a:xfrm>
        </p:spPr>
        <p:txBody>
          <a:bodyPr anchor="b">
            <a:normAutofit/>
          </a:bodyPr>
          <a:lstStyle>
            <a:lvl1pPr algn="l">
              <a:defRPr sz="3200"/>
            </a:lvl1pPr>
          </a:lstStyle>
          <a:p>
            <a:r>
              <a:rPr lang="en-US" smtClean="0"/>
              <a:t>Click to edit Master title style</a:t>
            </a:r>
            <a:endParaRPr lang="en-US" dirty="0"/>
          </a:p>
        </p:txBody>
      </p:sp>
      <p:sp>
        <p:nvSpPr>
          <p:cNvPr id="3" name="Text Placeholder 2"/>
          <p:cNvSpPr>
            <a:spLocks noGrp="1"/>
          </p:cNvSpPr>
          <p:nvPr>
            <p:ph type="body" idx="1"/>
          </p:nvPr>
        </p:nvSpPr>
        <p:spPr>
          <a:xfrm>
            <a:off x="1125460" y="3806196"/>
            <a:ext cx="5764142" cy="1012929"/>
          </a:xfrm>
        </p:spPr>
        <p:txBody>
          <a:bodyPr tIns="91440">
            <a:normAutofit/>
          </a:bodyPr>
          <a:lstStyle>
            <a:lvl1pPr marL="0" indent="0" algn="l">
              <a:buNone/>
              <a:defRPr sz="20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7F97D52-FF5A-4D20-8584-81F4BFEEB574}" type="datetimeFigureOut">
              <a:rPr lang="en-US" smtClean="0"/>
              <a:t>11/7/19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4D2F56-3CAB-4E16-B747-15E8A66C56E8}" type="slidenum">
              <a:rPr lang="en-US" smtClean="0"/>
              <a:t>‹#›</a:t>
            </a:fld>
            <a:endParaRPr lang="en-US"/>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6" r="42454" b="36435"/>
          <a:stretch/>
        </p:blipFill>
        <p:spPr>
          <a:xfrm>
            <a:off x="1125460" y="643464"/>
            <a:ext cx="6574536" cy="155448"/>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125459" y="959314"/>
            <a:ext cx="6564015" cy="104411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25459" y="2172548"/>
            <a:ext cx="3125871" cy="327894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563822" y="2172548"/>
            <a:ext cx="3125652" cy="327894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7F97D52-FF5A-4D20-8584-81F4BFEEB574}" type="datetimeFigureOut">
              <a:rPr lang="en-US" smtClean="0"/>
              <a:t>11/7/19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4D2F56-3CAB-4E16-B747-15E8A66C56E8}" type="slidenum">
              <a:rPr lang="en-US" smtClean="0"/>
              <a:t>‹#›</a:t>
            </a:fld>
            <a:endParaRPr lang="en-US"/>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6" r="42454" b="36435"/>
          <a:stretch/>
        </p:blipFill>
        <p:spPr>
          <a:xfrm>
            <a:off x="1125460" y="643464"/>
            <a:ext cx="6574536" cy="155448"/>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28652" y="959903"/>
            <a:ext cx="6571344" cy="1044600"/>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118131" y="2169094"/>
            <a:ext cx="3125766" cy="801943"/>
          </a:xfrm>
        </p:spPr>
        <p:txBody>
          <a:bodyPr anchor="b">
            <a:normAutofit/>
          </a:bodyPr>
          <a:lstStyle>
            <a:lvl1pPr marL="0" indent="0">
              <a:lnSpc>
                <a:spcPct val="100000"/>
              </a:lnSpc>
              <a:buNone/>
              <a:defRPr sz="2200" b="0" cap="none"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1118131" y="2973815"/>
            <a:ext cx="3125766" cy="24916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563822" y="2172548"/>
            <a:ext cx="3125652" cy="802237"/>
          </a:xfrm>
        </p:spPr>
        <p:txBody>
          <a:bodyPr anchor="b">
            <a:normAutofit/>
          </a:bodyPr>
          <a:lstStyle>
            <a:lvl1pPr marL="0" indent="0">
              <a:lnSpc>
                <a:spcPct val="100000"/>
              </a:lnSpc>
              <a:buNone/>
              <a:defRPr sz="2200" b="0" cap="none"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563822" y="2971035"/>
            <a:ext cx="3125652" cy="248498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7F97D52-FF5A-4D20-8584-81F4BFEEB574}" type="datetimeFigureOut">
              <a:rPr lang="en-US" smtClean="0"/>
              <a:t>11/7/19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D4D2F56-3CAB-4E16-B747-15E8A66C56E8}" type="slidenum">
              <a:rPr lang="en-US" smtClean="0"/>
              <a:t>‹#›</a:t>
            </a:fld>
            <a:endParaRPr lang="en-US"/>
          </a:p>
        </p:txBody>
      </p:sp>
      <p:pic>
        <p:nvPicPr>
          <p:cNvPr id="18" name="Picture 17"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6" r="42454" b="36435"/>
          <a:stretch/>
        </p:blipFill>
        <p:spPr>
          <a:xfrm>
            <a:off x="1125460" y="643464"/>
            <a:ext cx="6574536" cy="155448"/>
          </a:xfrm>
          <a:prstGeom prst="rect">
            <a:avLst/>
          </a:prstGeom>
          <a:noFill/>
          <a:ln>
            <a:noFill/>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7F97D52-FF5A-4D20-8584-81F4BFEEB574}" type="datetimeFigureOut">
              <a:rPr lang="en-US" smtClean="0"/>
              <a:t>11/7/19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D4D2F56-3CAB-4E16-B747-15E8A66C56E8}" type="slidenum">
              <a:rPr lang="en-US" smtClean="0"/>
              <a:t>‹#›</a:t>
            </a:fld>
            <a:endParaRPr lang="en-US"/>
          </a:p>
        </p:txBody>
      </p:sp>
      <p:pic>
        <p:nvPicPr>
          <p:cNvPr id="14" name="Picture 13"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6" r="42454" b="36435"/>
          <a:stretch/>
        </p:blipFill>
        <p:spPr>
          <a:xfrm>
            <a:off x="1125460" y="643464"/>
            <a:ext cx="6574536" cy="155448"/>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F97D52-FF5A-4D20-8584-81F4BFEEB574}" type="datetimeFigureOut">
              <a:rPr lang="en-US" smtClean="0"/>
              <a:t>11/7/19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D4D2F56-3CAB-4E16-B747-15E8A66C56E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24041" y="959313"/>
            <a:ext cx="2425950" cy="2242051"/>
          </a:xfrm>
        </p:spPr>
        <p:txBody>
          <a:bodyPr anchor="b">
            <a:normAutofit/>
          </a:bodyPr>
          <a:lstStyle>
            <a:lvl1pPr algn="l">
              <a:defRPr sz="2400"/>
            </a:lvl1pPr>
          </a:lstStyle>
          <a:p>
            <a:r>
              <a:rPr lang="en-US" smtClean="0"/>
              <a:t>Click to edit Master title style</a:t>
            </a:r>
            <a:endParaRPr lang="en-US" dirty="0"/>
          </a:p>
        </p:txBody>
      </p:sp>
      <p:sp>
        <p:nvSpPr>
          <p:cNvPr id="3" name="Content Placeholder 2"/>
          <p:cNvSpPr>
            <a:spLocks noGrp="1"/>
          </p:cNvSpPr>
          <p:nvPr>
            <p:ph idx="1"/>
          </p:nvPr>
        </p:nvSpPr>
        <p:spPr>
          <a:xfrm>
            <a:off x="3859877" y="960890"/>
            <a:ext cx="3828178" cy="4496910"/>
          </a:xfrm>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24041" y="3205492"/>
            <a:ext cx="2427369" cy="2248181"/>
          </a:xfrm>
        </p:spPr>
        <p:txBody>
          <a:bodyPr>
            <a:normAutofit/>
          </a:bodyPr>
          <a:lstStyle>
            <a:lvl1pPr marL="0" indent="0" algn="l">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7F97D52-FF5A-4D20-8584-81F4BFEEB574}" type="datetimeFigureOut">
              <a:rPr lang="en-US" smtClean="0"/>
              <a:t>11/7/19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4D2F56-3CAB-4E16-B747-15E8A66C56E8}" type="slidenum">
              <a:rPr lang="en-US" smtClean="0"/>
              <a:t>‹#›</a:t>
            </a:fld>
            <a:endParaRPr lang="en-US"/>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6" r="42454" b="36435"/>
          <a:stretch/>
        </p:blipFill>
        <p:spPr>
          <a:xfrm>
            <a:off x="1125460" y="643464"/>
            <a:ext cx="6574536" cy="155448"/>
          </a:xfrm>
          <a:prstGeom prst="rect">
            <a:avLst/>
          </a:prstGeom>
          <a:noFill/>
          <a:ln>
            <a:noFill/>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4996501" y="482171"/>
            <a:ext cx="3511387" cy="5149101"/>
            <a:chOff x="4996501" y="482171"/>
            <a:chExt cx="3511387" cy="5149101"/>
          </a:xfrm>
        </p:grpSpPr>
        <p:sp>
          <p:nvSpPr>
            <p:cNvPr id="14" name="Rectangle 13"/>
            <p:cNvSpPr/>
            <p:nvPr/>
          </p:nvSpPr>
          <p:spPr>
            <a:xfrm>
              <a:off x="4996501" y="482171"/>
              <a:ext cx="3511387" cy="5149101"/>
            </a:xfrm>
            <a:prstGeom prst="rect">
              <a:avLst/>
            </a:prstGeom>
            <a:gradFill>
              <a:gsLst>
                <a:gs pos="0">
                  <a:schemeClr val="tx1">
                    <a:lumMod val="85000"/>
                    <a:lumOff val="15000"/>
                  </a:schemeClr>
                </a:gs>
                <a:gs pos="100000">
                  <a:schemeClr val="tx1">
                    <a:lumMod val="95000"/>
                    <a:lumOff val="5000"/>
                  </a:schemeClr>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14300" prst="artDeco"/>
            </a:sp3d>
          </p:spPr>
          <p:style>
            <a:lnRef idx="1">
              <a:schemeClr val="accent1"/>
            </a:lnRef>
            <a:fillRef idx="3">
              <a:schemeClr val="accent1"/>
            </a:fillRef>
            <a:effectRef idx="2">
              <a:schemeClr val="accent1"/>
            </a:effectRef>
            <a:fontRef idx="minor">
              <a:schemeClr val="lt1"/>
            </a:fontRef>
          </p:style>
        </p:sp>
        <p:sp>
          <p:nvSpPr>
            <p:cNvPr id="15" name="Rectangle 14"/>
            <p:cNvSpPr/>
            <p:nvPr/>
          </p:nvSpPr>
          <p:spPr>
            <a:xfrm>
              <a:off x="5312152" y="812506"/>
              <a:ext cx="2883013" cy="4479361"/>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132077" y="1129512"/>
            <a:ext cx="3386166" cy="1918487"/>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640128" y="1122543"/>
            <a:ext cx="2234998" cy="3866327"/>
          </a:xfrm>
          <a:solidFill>
            <a:schemeClr val="bg1">
              <a:lumMod val="85000"/>
            </a:schemeClr>
          </a:solidFill>
          <a:ln w="9525" cap="sq">
            <a:noFill/>
            <a:miter lim="800000"/>
          </a:ln>
          <a:effectLst/>
        </p:spPr>
        <p:txBody>
          <a:bodyPr anchor="t"/>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1131420" y="3057166"/>
            <a:ext cx="3390817" cy="2092568"/>
          </a:xfrm>
        </p:spPr>
        <p:txBody>
          <a:bodyPr>
            <a:normAutofit/>
          </a:bodyPr>
          <a:lstStyle>
            <a:lvl1pPr marL="0" indent="0" algn="l">
              <a:buNone/>
              <a:defRPr sz="18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a:xfrm>
            <a:off x="1124592" y="5469857"/>
            <a:ext cx="3393977" cy="320123"/>
          </a:xfrm>
        </p:spPr>
        <p:txBody>
          <a:bodyPr/>
          <a:lstStyle>
            <a:lvl1pPr algn="l">
              <a:defRPr/>
            </a:lvl1pPr>
          </a:lstStyle>
          <a:p>
            <a:fld id="{77F97D52-FF5A-4D20-8584-81F4BFEEB574}" type="datetimeFigureOut">
              <a:rPr lang="en-US" smtClean="0"/>
              <a:t>11/7/19</a:t>
            </a:fld>
            <a:endParaRPr lang="en-US"/>
          </a:p>
        </p:txBody>
      </p:sp>
      <p:sp>
        <p:nvSpPr>
          <p:cNvPr id="6" name="Footer Placeholder 5"/>
          <p:cNvSpPr>
            <a:spLocks noGrp="1"/>
          </p:cNvSpPr>
          <p:nvPr>
            <p:ph type="ftr" sz="quarter" idx="11"/>
          </p:nvPr>
        </p:nvSpPr>
        <p:spPr>
          <a:xfrm>
            <a:off x="1125459" y="318641"/>
            <a:ext cx="2601032" cy="320931"/>
          </a:xfrm>
        </p:spPr>
        <p:txBody>
          <a:bodyPr/>
          <a:lstStyle/>
          <a:p>
            <a:endParaRPr lang="en-US" dirty="0"/>
          </a:p>
        </p:txBody>
      </p:sp>
      <p:sp>
        <p:nvSpPr>
          <p:cNvPr id="7" name="Slide Number Placeholder 6"/>
          <p:cNvSpPr>
            <a:spLocks noGrp="1"/>
          </p:cNvSpPr>
          <p:nvPr>
            <p:ph type="sldNum" sz="quarter" idx="12"/>
          </p:nvPr>
        </p:nvSpPr>
        <p:spPr>
          <a:xfrm>
            <a:off x="3726491" y="131730"/>
            <a:ext cx="795746" cy="503578"/>
          </a:xfrm>
        </p:spPr>
        <p:txBody>
          <a:bodyPr/>
          <a:lstStyle/>
          <a:p>
            <a:fld id="{AD4D2F56-3CAB-4E16-B747-15E8A66C56E8}" type="slidenum">
              <a:rPr lang="en-US" smtClean="0"/>
              <a:t>‹#›</a:t>
            </a:fld>
            <a:endParaRPr lang="en-US"/>
          </a:p>
        </p:txBody>
      </p:sp>
      <p:pic>
        <p:nvPicPr>
          <p:cNvPr id="22" name="Picture 21"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6" r="70363" b="36435"/>
          <a:stretch/>
        </p:blipFill>
        <p:spPr>
          <a:xfrm>
            <a:off x="1125460" y="643464"/>
            <a:ext cx="3392424" cy="155448"/>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9" name="Picture 8"/>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a:xfrm>
            <a:off x="0" y="6119854"/>
            <a:ext cx="9144000" cy="742950"/>
          </a:xfrm>
          <a:prstGeom prst="rect">
            <a:avLst/>
          </a:prstGeom>
        </p:spPr>
      </p:pic>
      <p:sp>
        <p:nvSpPr>
          <p:cNvPr id="12" name="Rectangle 11"/>
          <p:cNvSpPr/>
          <p:nvPr/>
        </p:nvSpPr>
        <p:spPr>
          <a:xfrm>
            <a:off x="0" y="468769"/>
            <a:ext cx="9144000" cy="5647024"/>
          </a:xfrm>
          <a:prstGeom prst="rect">
            <a:avLst/>
          </a:prstGeom>
          <a:gradFill flip="none" rotWithShape="1">
            <a:gsLst>
              <a:gs pos="0">
                <a:schemeClr val="bg2">
                  <a:alpha val="0"/>
                  <a:lumMod val="100000"/>
                </a:schemeClr>
              </a:gs>
              <a:gs pos="100000">
                <a:schemeClr val="bg2">
                  <a:lumMod val="95000"/>
                  <a:lumOff val="5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3" name="Straight Connector 12"/>
          <p:cNvCxnSpPr/>
          <p:nvPr/>
        </p:nvCxnSpPr>
        <p:spPr>
          <a:xfrm>
            <a:off x="0" y="6121005"/>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1128684" y="956172"/>
            <a:ext cx="6571343" cy="1049235"/>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128684" y="2167385"/>
            <a:ext cx="6571343" cy="3288635"/>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21309" y="330371"/>
            <a:ext cx="2368292" cy="304938"/>
          </a:xfrm>
          <a:prstGeom prst="rect">
            <a:avLst/>
          </a:prstGeom>
        </p:spPr>
        <p:txBody>
          <a:bodyPr vert="horz" lIns="91440" tIns="45720" rIns="91440" bIns="45720" rtlCol="0" anchor="ctr"/>
          <a:lstStyle>
            <a:lvl1pPr algn="r">
              <a:defRPr sz="1000">
                <a:solidFill>
                  <a:schemeClr val="tx1">
                    <a:tint val="75000"/>
                  </a:schemeClr>
                </a:solidFill>
              </a:defRPr>
            </a:lvl1pPr>
          </a:lstStyle>
          <a:p>
            <a:fld id="{77F97D52-FF5A-4D20-8584-81F4BFEEB574}" type="datetimeFigureOut">
              <a:rPr lang="en-US" smtClean="0"/>
              <a:t>11/7/19</a:t>
            </a:fld>
            <a:endParaRPr lang="en-US"/>
          </a:p>
        </p:txBody>
      </p:sp>
      <p:sp>
        <p:nvSpPr>
          <p:cNvPr id="5" name="Footer Placeholder 4"/>
          <p:cNvSpPr>
            <a:spLocks noGrp="1"/>
          </p:cNvSpPr>
          <p:nvPr>
            <p:ph type="ftr" sz="quarter" idx="3"/>
          </p:nvPr>
        </p:nvSpPr>
        <p:spPr>
          <a:xfrm>
            <a:off x="1128684" y="329308"/>
            <a:ext cx="3388498"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893728" y="131730"/>
            <a:ext cx="795746" cy="503578"/>
          </a:xfrm>
          <a:prstGeom prst="rect">
            <a:avLst/>
          </a:prstGeom>
        </p:spPr>
        <p:txBody>
          <a:bodyPr vert="horz" lIns="91440" tIns="45720" rIns="91440" bIns="45720" rtlCol="0" anchor="t"/>
          <a:lstStyle>
            <a:lvl1pPr algn="r">
              <a:defRPr sz="2800">
                <a:solidFill>
                  <a:schemeClr val="accent1"/>
                </a:solidFill>
              </a:defRPr>
            </a:lvl1pPr>
          </a:lstStyle>
          <a:p>
            <a:fld id="{AD4D2F56-3CAB-4E16-B747-15E8A66C56E8}" type="slidenum">
              <a:rPr lang="en-US" smtClean="0"/>
              <a:t>‹#›</a:t>
            </a:fld>
            <a:endParaRPr lang="en-US"/>
          </a:p>
        </p:txBody>
      </p:sp>
    </p:spTree>
    <p:extLst>
      <p:ext uri="{BB962C8B-B14F-4D97-AF65-F5344CB8AC3E}">
        <p14:creationId xmlns:p14="http://schemas.microsoft.com/office/powerpoint/2010/main" val="2064607821"/>
      </p:ext>
    </p:extLst>
  </p:cSld>
  <p:clrMap bg1="lt1" tx1="dk1" bg2="lt2" tx2="dk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Lst>
  <p:txStyles>
    <p:titleStyle>
      <a:lvl1pPr algn="l" defTabSz="685800" rtl="0" eaLnBrk="1" latinLnBrk="0" hangingPunct="1">
        <a:lnSpc>
          <a:spcPct val="90000"/>
        </a:lnSpc>
        <a:spcBef>
          <a:spcPct val="0"/>
        </a:spcBef>
        <a:buNone/>
        <a:defRPr sz="3200" b="0" i="0" kern="1200" cap="none">
          <a:solidFill>
            <a:schemeClr val="tx1"/>
          </a:solidFill>
          <a:effectLst/>
          <a:latin typeface="+mj-lt"/>
          <a:ea typeface="+mj-ea"/>
          <a:cs typeface="+mj-cs"/>
        </a:defRPr>
      </a:lvl1pPr>
    </p:titleStyle>
    <p:bodyStyle>
      <a:lvl1pPr marL="228600" indent="-228600" algn="l" defTabSz="685800" rtl="0" eaLnBrk="1" latinLnBrk="0" hangingPunct="1">
        <a:lnSpc>
          <a:spcPct val="120000"/>
        </a:lnSpc>
        <a:spcBef>
          <a:spcPts val="1000"/>
        </a:spcBef>
        <a:buClr>
          <a:schemeClr val="accent1"/>
        </a:buClr>
        <a:buSzPct val="100000"/>
        <a:buFont typeface="Arial" panose="020B0604020202020204" pitchFamily="34" charset="0"/>
        <a:buChar char="•"/>
        <a:defRPr sz="2000" kern="1200" cap="none">
          <a:solidFill>
            <a:schemeClr val="tx1"/>
          </a:solidFill>
          <a:effectLst/>
          <a:latin typeface="+mn-lt"/>
          <a:ea typeface="+mn-ea"/>
          <a:cs typeface="+mn-cs"/>
        </a:defRPr>
      </a:lvl1pPr>
      <a:lvl2pPr marL="6858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baseline="0">
          <a:solidFill>
            <a:schemeClr val="tx1"/>
          </a:solidFill>
          <a:effectLst/>
          <a:latin typeface="+mn-lt"/>
          <a:ea typeface="+mn-ea"/>
          <a:cs typeface="+mn-cs"/>
        </a:defRPr>
      </a:lvl2pPr>
      <a:lvl3pPr marL="11430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a:solidFill>
            <a:schemeClr val="tx1"/>
          </a:solidFill>
          <a:effectLst/>
          <a:latin typeface="+mn-lt"/>
          <a:ea typeface="+mn-ea"/>
          <a:cs typeface="+mn-cs"/>
        </a:defRPr>
      </a:lvl3pPr>
      <a:lvl4pPr marL="16002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200" kern="1200" cap="none">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lgn="ctr"/>
            <a:r>
              <a:rPr lang="el-GR" dirty="0" smtClean="0"/>
              <a:t>ΕΘΕΛΟΝΤΙΣΜΟΣ </a:t>
            </a:r>
            <a:r>
              <a:rPr lang="el-GR" dirty="0"/>
              <a:t/>
            </a:r>
            <a:br>
              <a:rPr lang="el-GR" dirty="0"/>
            </a:br>
            <a:r>
              <a:rPr lang="el-GR" dirty="0" smtClean="0"/>
              <a:t>Ιστορική Αναδρομή</a:t>
            </a:r>
            <a:endParaRPr lang="en-US" dirty="0"/>
          </a:p>
        </p:txBody>
      </p:sp>
      <p:pic>
        <p:nvPicPr>
          <p:cNvPr id="1026" name="Picture 2" descr="mage result for funny volunteer pics&quot;"/>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2769705" y="2590800"/>
            <a:ext cx="3289300" cy="32893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679747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1371600"/>
            <a:ext cx="8153400" cy="1938992"/>
          </a:xfrm>
          <a:prstGeom prst="rect">
            <a:avLst/>
          </a:prstGeom>
        </p:spPr>
        <p:txBody>
          <a:bodyPr wrap="square">
            <a:spAutoFit/>
          </a:bodyPr>
          <a:lstStyle/>
          <a:p>
            <a:pPr algn="just"/>
            <a:r>
              <a:rPr lang="el-GR" dirty="0" smtClean="0"/>
              <a:t> </a:t>
            </a:r>
            <a:r>
              <a:rPr lang="el-GR" sz="2400" dirty="0"/>
              <a:t>Ο</a:t>
            </a:r>
            <a:r>
              <a:rPr lang="el-GR" sz="2400" dirty="0" smtClean="0"/>
              <a:t> </a:t>
            </a:r>
            <a:r>
              <a:rPr lang="el-GR" sz="2400" dirty="0"/>
              <a:t>καθένας μας οφείλει να αποβάλλει τον ατομικισμό, να προτάξει το ομαδικό συμφέρον, να διακατέχεται από ανθρωπιστικά ιδεώδη και να γίνει ενεργό μέλος εθελοντικών </a:t>
            </a:r>
            <a:r>
              <a:rPr lang="el-GR" sz="2400" dirty="0" smtClean="0"/>
              <a:t>οργανώσεων, γιατί </a:t>
            </a:r>
            <a:r>
              <a:rPr lang="el-GR" sz="2400" dirty="0"/>
              <a:t>α</a:t>
            </a:r>
            <a:r>
              <a:rPr lang="el-GR" sz="2400" dirty="0" smtClean="0"/>
              <a:t>λίμονο </a:t>
            </a:r>
            <a:r>
              <a:rPr lang="el-GR" sz="2400" dirty="0"/>
              <a:t>στις κοινωνίες που δεν ζει ο ένας για τον </a:t>
            </a:r>
            <a:r>
              <a:rPr lang="el-GR" sz="2400" dirty="0" smtClean="0"/>
              <a:t>άλλον. </a:t>
            </a:r>
            <a:endParaRPr lang="el-GR" sz="2400" dirty="0"/>
          </a:p>
        </p:txBody>
      </p:sp>
    </p:spTree>
    <p:extLst>
      <p:ext uri="{BB962C8B-B14F-4D97-AF65-F5344CB8AC3E}">
        <p14:creationId xmlns:p14="http://schemas.microsoft.com/office/powerpoint/2010/main" val="37663603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6800" y="533400"/>
            <a:ext cx="7772400" cy="1143000"/>
          </a:xfrm>
        </p:spPr>
        <p:txBody>
          <a:bodyPr>
            <a:normAutofit/>
          </a:bodyPr>
          <a:lstStyle/>
          <a:p>
            <a:r>
              <a:rPr lang="el-GR" sz="2700" dirty="0" smtClean="0">
                <a:solidFill>
                  <a:schemeClr val="tx1"/>
                </a:solidFill>
              </a:rPr>
              <a:t>Γιατί  προωθήθηκε </a:t>
            </a:r>
            <a:r>
              <a:rPr lang="el-GR" sz="2700" dirty="0">
                <a:solidFill>
                  <a:schemeClr val="tx1"/>
                </a:solidFill>
              </a:rPr>
              <a:t>ο εθελοντισμός στην αρχαιότητα και </a:t>
            </a:r>
            <a:r>
              <a:rPr lang="el-GR" sz="2700" dirty="0" smtClean="0"/>
              <a:t>π</a:t>
            </a:r>
            <a:r>
              <a:rPr lang="el-GR" sz="2700" dirty="0" smtClean="0">
                <a:solidFill>
                  <a:schemeClr val="tx1"/>
                </a:solidFill>
              </a:rPr>
              <a:t>οιες </a:t>
            </a:r>
            <a:r>
              <a:rPr lang="el-GR" sz="2700" dirty="0">
                <a:solidFill>
                  <a:schemeClr val="tx1"/>
                </a:solidFill>
              </a:rPr>
              <a:t>μορφές </a:t>
            </a:r>
            <a:r>
              <a:rPr lang="el-GR" sz="2700" dirty="0" smtClean="0"/>
              <a:t>π</a:t>
            </a:r>
            <a:r>
              <a:rPr lang="el-GR" sz="2700" dirty="0" smtClean="0">
                <a:solidFill>
                  <a:schemeClr val="tx1"/>
                </a:solidFill>
              </a:rPr>
              <a:t>ήρε</a:t>
            </a:r>
            <a:r>
              <a:rPr lang="el-GR" sz="2700" dirty="0">
                <a:solidFill>
                  <a:schemeClr val="tx1"/>
                </a:solidFill>
              </a:rPr>
              <a:t>;</a:t>
            </a:r>
            <a:endParaRPr lang="en-US" sz="2700" dirty="0">
              <a:solidFill>
                <a:schemeClr val="tx1"/>
              </a:solidFill>
            </a:endParaRPr>
          </a:p>
        </p:txBody>
      </p:sp>
      <p:sp>
        <p:nvSpPr>
          <p:cNvPr id="3" name="Subtitle 2"/>
          <p:cNvSpPr>
            <a:spLocks noGrp="1"/>
          </p:cNvSpPr>
          <p:nvPr>
            <p:ph type="subTitle" idx="1"/>
          </p:nvPr>
        </p:nvSpPr>
        <p:spPr>
          <a:xfrm>
            <a:off x="685800" y="1981200"/>
            <a:ext cx="7543800" cy="3352800"/>
          </a:xfrm>
        </p:spPr>
        <p:txBody>
          <a:bodyPr>
            <a:normAutofit fontScale="92500"/>
          </a:bodyPr>
          <a:lstStyle/>
          <a:p>
            <a:pPr algn="just"/>
            <a:r>
              <a:rPr lang="el-GR" dirty="0" smtClean="0">
                <a:solidFill>
                  <a:schemeClr val="tx1"/>
                </a:solidFill>
              </a:rPr>
              <a:t>Στον Ελληνισμό  </a:t>
            </a:r>
            <a:r>
              <a:rPr lang="el-GR" dirty="0">
                <a:solidFill>
                  <a:schemeClr val="tx1"/>
                </a:solidFill>
              </a:rPr>
              <a:t>το πνεύμα του εθελοντισμού προϋπήρχε από την αρχαιότητα </a:t>
            </a:r>
            <a:r>
              <a:rPr lang="el-GR" dirty="0" smtClean="0">
                <a:solidFill>
                  <a:schemeClr val="tx1"/>
                </a:solidFill>
              </a:rPr>
              <a:t>για να εξυπηρετήσει τις κοινωνικές ανάγκες και πολιτιστικές ανάγκες.</a:t>
            </a:r>
            <a:endParaRPr lang="en-US" dirty="0" smtClean="0">
              <a:solidFill>
                <a:schemeClr val="tx1"/>
              </a:solidFill>
            </a:endParaRPr>
          </a:p>
          <a:p>
            <a:pPr marL="457200" indent="-457200" algn="just">
              <a:buFont typeface="Arial" panose="020B0604020202020204" pitchFamily="34" charset="0"/>
              <a:buChar char="•"/>
            </a:pPr>
            <a:r>
              <a:rPr lang="el-GR" dirty="0" smtClean="0">
                <a:solidFill>
                  <a:schemeClr val="tx1"/>
                </a:solidFill>
              </a:rPr>
              <a:t> </a:t>
            </a:r>
            <a:r>
              <a:rPr lang="el-GR" dirty="0">
                <a:solidFill>
                  <a:schemeClr val="tx1"/>
                </a:solidFill>
              </a:rPr>
              <a:t>Οι</a:t>
            </a:r>
            <a:r>
              <a:rPr lang="el-GR" dirty="0">
                <a:solidFill>
                  <a:srgbClr val="FF0000"/>
                </a:solidFill>
              </a:rPr>
              <a:t> αμφικτιονίες </a:t>
            </a:r>
            <a:r>
              <a:rPr lang="el-GR" dirty="0">
                <a:solidFill>
                  <a:schemeClr val="tx1"/>
                </a:solidFill>
              </a:rPr>
              <a:t>ήταν ένας θρησκευτικός και πολιτικός σύνδεσμος των </a:t>
            </a:r>
            <a:r>
              <a:rPr lang="el-GR" dirty="0" smtClean="0">
                <a:solidFill>
                  <a:schemeClr val="tx1"/>
                </a:solidFill>
              </a:rPr>
              <a:t>Ελλήνων</a:t>
            </a:r>
            <a:r>
              <a:rPr lang="en-US" dirty="0" smtClean="0">
                <a:solidFill>
                  <a:schemeClr val="tx1"/>
                </a:solidFill>
              </a:rPr>
              <a:t>, </a:t>
            </a:r>
            <a:r>
              <a:rPr lang="el-GR" dirty="0">
                <a:solidFill>
                  <a:schemeClr val="tx1"/>
                </a:solidFill>
              </a:rPr>
              <a:t>με </a:t>
            </a:r>
            <a:r>
              <a:rPr lang="el-GR" dirty="0" smtClean="0">
                <a:solidFill>
                  <a:schemeClr val="tx1"/>
                </a:solidFill>
              </a:rPr>
              <a:t>την </a:t>
            </a:r>
            <a:r>
              <a:rPr lang="el-GR" dirty="0">
                <a:solidFill>
                  <a:schemeClr val="tx1"/>
                </a:solidFill>
              </a:rPr>
              <a:t>πάροδο του χρόνου οι αμφικτιονίες έχασαν τον θρησκευτικό τους χαραχτήρα και δημιούργησαν μια ομοσπονδία υπεύθυνη για τις σημαντικότερες κοινωνικές και πολιτικές αποφάσεις.  </a:t>
            </a:r>
            <a:r>
              <a:rPr lang="el-GR" dirty="0" smtClean="0">
                <a:solidFill>
                  <a:schemeClr val="tx1"/>
                </a:solidFill>
              </a:rPr>
              <a:t>Ήταν </a:t>
            </a:r>
            <a:r>
              <a:rPr lang="el-GR" dirty="0">
                <a:solidFill>
                  <a:schemeClr val="tx1"/>
                </a:solidFill>
              </a:rPr>
              <a:t>η </a:t>
            </a:r>
            <a:r>
              <a:rPr lang="el-GR" dirty="0" smtClean="0">
                <a:solidFill>
                  <a:schemeClr val="tx1"/>
                </a:solidFill>
              </a:rPr>
              <a:t>πρώτη </a:t>
            </a:r>
            <a:r>
              <a:rPr lang="el-GR" dirty="0">
                <a:solidFill>
                  <a:schemeClr val="tx1"/>
                </a:solidFill>
              </a:rPr>
              <a:t>προσπάθεια που έγινε για να ρυθμιστούν οι σχέσεις μεταξύ των πόλεων της Ελλάδας καθώς κατά τη διάρκειά τους σταματούσαν όλες οι εχθροπραξίες. </a:t>
            </a:r>
            <a:r>
              <a:rPr lang="el-GR" dirty="0" smtClean="0">
                <a:solidFill>
                  <a:schemeClr val="tx1"/>
                </a:solidFill>
              </a:rPr>
              <a:t>Γι’ αυτόν  τον λόγο μπορούν να χαρακτηριστούν ως η πρώιμη μορφή του εθελοντικού κινήματος. Αργότερα ο θεσμός αυτός αντικαταστάθηκε από τα Κοινά και τις Συμπολιτείες και έτσι οι αμφικτιονίες εξαφανίστηκαν. </a:t>
            </a:r>
            <a:endParaRPr lang="en-US" dirty="0">
              <a:solidFill>
                <a:schemeClr val="tx1"/>
              </a:solidFill>
            </a:endParaRPr>
          </a:p>
        </p:txBody>
      </p:sp>
    </p:spTree>
    <p:extLst>
      <p:ext uri="{BB962C8B-B14F-4D97-AF65-F5344CB8AC3E}">
        <p14:creationId xmlns:p14="http://schemas.microsoft.com/office/powerpoint/2010/main" val="25672623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4800" y="1143000"/>
            <a:ext cx="8305800" cy="4343400"/>
          </a:xfrm>
        </p:spPr>
        <p:txBody>
          <a:bodyPr>
            <a:noAutofit/>
          </a:bodyPr>
          <a:lstStyle/>
          <a:p>
            <a:pPr marL="285750" indent="-285750" algn="just">
              <a:buFont typeface="Arial" panose="020B0604020202020204" pitchFamily="34" charset="0"/>
              <a:buChar char="•"/>
            </a:pPr>
            <a:r>
              <a:rPr lang="el-GR" dirty="0" smtClean="0">
                <a:solidFill>
                  <a:schemeClr val="tx1"/>
                </a:solidFill>
              </a:rPr>
              <a:t>Στην κλασική περίοδο δημιουργήθηκαν  θεσμοί  κοινωνικής προστασίας </a:t>
            </a:r>
            <a:r>
              <a:rPr lang="el-GR" dirty="0" smtClean="0">
                <a:solidFill>
                  <a:schemeClr val="tx1"/>
                </a:solidFill>
              </a:rPr>
              <a:t>όπως </a:t>
            </a:r>
            <a:r>
              <a:rPr lang="el-GR" dirty="0" smtClean="0">
                <a:solidFill>
                  <a:schemeClr val="tx1"/>
                </a:solidFill>
              </a:rPr>
              <a:t>είναι τα</a:t>
            </a:r>
            <a:r>
              <a:rPr lang="el-GR" dirty="0" smtClean="0">
                <a:solidFill>
                  <a:srgbClr val="FF0000"/>
                </a:solidFill>
              </a:rPr>
              <a:t> θεωρικά</a:t>
            </a:r>
            <a:r>
              <a:rPr lang="el-GR" dirty="0" smtClean="0">
                <a:solidFill>
                  <a:schemeClr val="tx1"/>
                </a:solidFill>
              </a:rPr>
              <a:t>, η ελεύθερη δηλαδή είσοδος όλων των πολιτών στο θέατρο. Με αυτό τον τρόπο δινόταν η δυνατότητα ακόμα και στους άπορους να γίνονται κοινωνοί της τέχνης.</a:t>
            </a:r>
          </a:p>
          <a:p>
            <a:pPr marL="285750" indent="-285750" algn="just">
              <a:buFont typeface="Arial" panose="020B0604020202020204" pitchFamily="34" charset="0"/>
              <a:buChar char="•"/>
            </a:pPr>
            <a:r>
              <a:rPr lang="el-GR" dirty="0" smtClean="0">
                <a:solidFill>
                  <a:schemeClr val="tx1"/>
                </a:solidFill>
              </a:rPr>
              <a:t> Την εποχή του Περικλή λειτούργησε επίσης  και το φορολογικό σύστημα εκτάκτων εισφορών από τους πλουσίους, </a:t>
            </a:r>
            <a:r>
              <a:rPr lang="el-GR" dirty="0" smtClean="0">
                <a:solidFill>
                  <a:srgbClr val="FF0000"/>
                </a:solidFill>
              </a:rPr>
              <a:t>οι λειτουργίες</a:t>
            </a:r>
            <a:r>
              <a:rPr lang="el-GR" dirty="0" smtClean="0">
                <a:solidFill>
                  <a:schemeClr val="tx1"/>
                </a:solidFill>
              </a:rPr>
              <a:t>. Το σύστημα αυτό  υποχρέωνε τους οικονομικά ισχυρούς να προσφέρουν χρήματα για κοινωφελείς σκοπούς. </a:t>
            </a:r>
          </a:p>
          <a:p>
            <a:pPr marL="285750" indent="-285750" algn="just">
              <a:buFont typeface="Arial" panose="020B0604020202020204" pitchFamily="34" charset="0"/>
              <a:buChar char="•"/>
            </a:pPr>
            <a:r>
              <a:rPr lang="el-GR" dirty="0" smtClean="0">
                <a:solidFill>
                  <a:schemeClr val="tx1"/>
                </a:solidFill>
              </a:rPr>
              <a:t>Επίσης πολλά  </a:t>
            </a:r>
            <a:r>
              <a:rPr lang="el-GR" dirty="0">
                <a:solidFill>
                  <a:schemeClr val="tx1"/>
                </a:solidFill>
              </a:rPr>
              <a:t>κρατικά νοσηλευτικά ιδρύματα στηρίζονταν σε μεγάλο βαθμό στην πρωτοβουλία των πολιτών, οι οποίοι προσέφεραν χρήματα και υλικά τακτικά και κυρίως στις εορτές</a:t>
            </a:r>
            <a:r>
              <a:rPr lang="el-GR" dirty="0" smtClean="0">
                <a:solidFill>
                  <a:schemeClr val="tx1"/>
                </a:solidFill>
              </a:rPr>
              <a:t>.</a:t>
            </a:r>
          </a:p>
          <a:p>
            <a:pPr marL="285750" indent="-285750" algn="just">
              <a:buFont typeface="Arial" panose="020B0604020202020204" pitchFamily="34" charset="0"/>
              <a:buChar char="•"/>
            </a:pPr>
            <a:r>
              <a:rPr lang="el-GR" dirty="0" smtClean="0">
                <a:solidFill>
                  <a:schemeClr val="tx1"/>
                </a:solidFill>
              </a:rPr>
              <a:t> Τον </a:t>
            </a:r>
            <a:r>
              <a:rPr lang="el-GR" dirty="0">
                <a:solidFill>
                  <a:schemeClr val="tx1"/>
                </a:solidFill>
              </a:rPr>
              <a:t>4ο </a:t>
            </a:r>
            <a:r>
              <a:rPr lang="el-GR" dirty="0" err="1">
                <a:solidFill>
                  <a:schemeClr val="tx1"/>
                </a:solidFill>
              </a:rPr>
              <a:t>μ.Χ</a:t>
            </a:r>
            <a:r>
              <a:rPr lang="el-GR" dirty="0">
                <a:solidFill>
                  <a:schemeClr val="tx1"/>
                </a:solidFill>
              </a:rPr>
              <a:t>. αιώνα </a:t>
            </a:r>
            <a:r>
              <a:rPr lang="el-GR" dirty="0" smtClean="0">
                <a:solidFill>
                  <a:schemeClr val="tx1"/>
                </a:solidFill>
              </a:rPr>
              <a:t>ο </a:t>
            </a:r>
            <a:r>
              <a:rPr lang="el-GR" dirty="0">
                <a:solidFill>
                  <a:schemeClr val="tx1"/>
                </a:solidFill>
              </a:rPr>
              <a:t>Μέγα </a:t>
            </a:r>
            <a:r>
              <a:rPr lang="el-GR" dirty="0" smtClean="0">
                <a:solidFill>
                  <a:schemeClr val="tx1"/>
                </a:solidFill>
              </a:rPr>
              <a:t>Βασίλειος  </a:t>
            </a:r>
            <a:r>
              <a:rPr lang="el-GR" dirty="0">
                <a:solidFill>
                  <a:schemeClr val="tx1"/>
                </a:solidFill>
              </a:rPr>
              <a:t>ίδρυσε με προσωπικά του έξοδα τη </a:t>
            </a:r>
            <a:r>
              <a:rPr lang="el-GR" dirty="0" err="1">
                <a:solidFill>
                  <a:srgbClr val="FF0000"/>
                </a:solidFill>
              </a:rPr>
              <a:t>Βασιλειάδα</a:t>
            </a:r>
            <a:r>
              <a:rPr lang="el-GR" dirty="0">
                <a:solidFill>
                  <a:schemeClr val="tx1"/>
                </a:solidFill>
              </a:rPr>
              <a:t>, η λειτουργία της οποίας βασίστηκε αποκλειστικά σε ατομικές δωρεές και εθελοντική εργασία</a:t>
            </a:r>
            <a:r>
              <a:rPr lang="el-GR" dirty="0" smtClean="0">
                <a:solidFill>
                  <a:schemeClr val="tx1"/>
                </a:solidFill>
              </a:rPr>
              <a:t>.</a:t>
            </a:r>
          </a:p>
          <a:p>
            <a:pPr marL="285750" indent="-285750" algn="just">
              <a:buFont typeface="Arial" panose="020B0604020202020204" pitchFamily="34" charset="0"/>
              <a:buChar char="•"/>
            </a:pPr>
            <a:endParaRPr lang="en-US" sz="1800" dirty="0" smtClean="0">
              <a:solidFill>
                <a:schemeClr val="tx1"/>
              </a:solidFill>
            </a:endParaRPr>
          </a:p>
        </p:txBody>
      </p:sp>
    </p:spTree>
    <p:extLst>
      <p:ext uri="{BB962C8B-B14F-4D97-AF65-F5344CB8AC3E}">
        <p14:creationId xmlns:p14="http://schemas.microsoft.com/office/powerpoint/2010/main" val="1956059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1295400"/>
            <a:ext cx="8001000" cy="4876800"/>
          </a:xfrm>
        </p:spPr>
        <p:txBody>
          <a:bodyPr>
            <a:noAutofit/>
          </a:bodyPr>
          <a:lstStyle/>
          <a:p>
            <a:pPr marL="457200" indent="-457200" algn="just">
              <a:buFont typeface="Arial" panose="020B0604020202020204" pitchFamily="34" charset="0"/>
              <a:buChar char="•"/>
            </a:pPr>
            <a:r>
              <a:rPr lang="el-GR"/>
              <a:t>Στη βυζαντινή εποχή η εκκλησία διέθετε ένα μεγάλο μέρος των εσόδων από την εκμετάλλευση της περιουσίας της σε κοινωφελείς </a:t>
            </a:r>
            <a:r>
              <a:rPr lang="el-GR"/>
              <a:t>σκοπούς</a:t>
            </a:r>
            <a:r>
              <a:rPr lang="el-GR" smtClean="0"/>
              <a:t>.</a:t>
            </a:r>
            <a:endParaRPr lang="el-GR" smtClean="0">
              <a:solidFill>
                <a:schemeClr val="tx1"/>
              </a:solidFill>
            </a:endParaRPr>
          </a:p>
          <a:p>
            <a:pPr marL="457200" indent="-457200" algn="just">
              <a:buFont typeface="Arial" panose="020B0604020202020204" pitchFamily="34" charset="0"/>
              <a:buChar char="•"/>
            </a:pPr>
            <a:r>
              <a:rPr lang="el-GR" dirty="0" smtClean="0">
                <a:solidFill>
                  <a:schemeClr val="tx1"/>
                </a:solidFill>
              </a:rPr>
              <a:t>Μετά </a:t>
            </a:r>
            <a:r>
              <a:rPr lang="el-GR" dirty="0" smtClean="0">
                <a:solidFill>
                  <a:schemeClr val="tx1"/>
                </a:solidFill>
              </a:rPr>
              <a:t>την Επανάσταση του 1821 όταν  μεγάλο μέρος του πληθυσμού βρισκόταν σε άθλια κατάσταση, βοήθεια άρχισε να παρέχεται από εύπορους πολίτες εσωτερικού ή εξωτερικού και την εκκλησία.</a:t>
            </a:r>
          </a:p>
          <a:p>
            <a:pPr marL="457200" indent="-457200" algn="just">
              <a:buFont typeface="Arial" panose="020B0604020202020204" pitchFamily="34" charset="0"/>
              <a:buChar char="•"/>
            </a:pPr>
            <a:r>
              <a:rPr lang="el-GR" dirty="0" smtClean="0">
                <a:solidFill>
                  <a:schemeClr val="tx1"/>
                </a:solidFill>
              </a:rPr>
              <a:t> </a:t>
            </a:r>
            <a:r>
              <a:rPr lang="el-GR" dirty="0">
                <a:solidFill>
                  <a:schemeClr val="tx1"/>
                </a:solidFill>
              </a:rPr>
              <a:t>Σ</a:t>
            </a:r>
            <a:r>
              <a:rPr lang="el-GR" dirty="0" smtClean="0">
                <a:solidFill>
                  <a:schemeClr val="tx1"/>
                </a:solidFill>
              </a:rPr>
              <a:t>τις μέρες μας ο  εθελοντισμός λειτουργεί </a:t>
            </a:r>
            <a:r>
              <a:rPr lang="el-GR" dirty="0">
                <a:solidFill>
                  <a:schemeClr val="tx1"/>
                </a:solidFill>
              </a:rPr>
              <a:t>ως </a:t>
            </a:r>
            <a:r>
              <a:rPr lang="el-GR" dirty="0" smtClean="0">
                <a:solidFill>
                  <a:schemeClr val="tx1"/>
                </a:solidFill>
              </a:rPr>
              <a:t>μια νέα μορφή </a:t>
            </a:r>
            <a:r>
              <a:rPr lang="el-GR" dirty="0">
                <a:solidFill>
                  <a:schemeClr val="tx1"/>
                </a:solidFill>
              </a:rPr>
              <a:t>κοινωνικής αλλά και ταξικής </a:t>
            </a:r>
            <a:r>
              <a:rPr lang="el-GR" dirty="0" smtClean="0">
                <a:solidFill>
                  <a:schemeClr val="tx1"/>
                </a:solidFill>
              </a:rPr>
              <a:t>παρέμβασης.</a:t>
            </a:r>
            <a:endParaRPr lang="en-US" dirty="0">
              <a:solidFill>
                <a:schemeClr val="tx1"/>
              </a:solidFill>
            </a:endParaRPr>
          </a:p>
        </p:txBody>
      </p:sp>
    </p:spTree>
    <p:extLst>
      <p:ext uri="{BB962C8B-B14F-4D97-AF65-F5344CB8AC3E}">
        <p14:creationId xmlns:p14="http://schemas.microsoft.com/office/powerpoint/2010/main" val="3243970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304800"/>
            <a:ext cx="7848600" cy="954107"/>
          </a:xfrm>
          <a:prstGeom prst="rect">
            <a:avLst/>
          </a:prstGeom>
        </p:spPr>
        <p:txBody>
          <a:bodyPr wrap="square">
            <a:spAutoFit/>
          </a:bodyPr>
          <a:lstStyle/>
          <a:p>
            <a:r>
              <a:rPr lang="el-GR" sz="2800" dirty="0" smtClean="0"/>
              <a:t>Γιατί </a:t>
            </a:r>
            <a:r>
              <a:rPr lang="el-GR" sz="2800" dirty="0"/>
              <a:t>στις μέρες μας ο εθελοντισμός αποκτά ιδιαίτερη αξία;</a:t>
            </a:r>
          </a:p>
        </p:txBody>
      </p:sp>
      <p:sp>
        <p:nvSpPr>
          <p:cNvPr id="4" name="Rectangle 3"/>
          <p:cNvSpPr/>
          <p:nvPr/>
        </p:nvSpPr>
        <p:spPr>
          <a:xfrm>
            <a:off x="457200" y="1859340"/>
            <a:ext cx="8153400" cy="2800767"/>
          </a:xfrm>
          <a:prstGeom prst="rect">
            <a:avLst/>
          </a:prstGeom>
        </p:spPr>
        <p:txBody>
          <a:bodyPr wrap="square">
            <a:spAutoFit/>
          </a:bodyPr>
          <a:lstStyle/>
          <a:p>
            <a:pPr marL="285750" indent="-285750" algn="just">
              <a:buFont typeface="Wingdings" panose="05000000000000000000" pitchFamily="2" charset="2"/>
              <a:buChar char="§"/>
            </a:pPr>
            <a:r>
              <a:rPr lang="el-GR" sz="1600" dirty="0" smtClean="0"/>
              <a:t>Παγκόσμια κοινωνικά, πολιτικά, πολιτιστικά και οικονομικά προβλήματα ταλανίζουν την κοινωνία</a:t>
            </a:r>
            <a:r>
              <a:rPr lang="el-GR" sz="1600" dirty="0" smtClean="0"/>
              <a:t>.</a:t>
            </a:r>
          </a:p>
          <a:p>
            <a:pPr marL="285750" indent="-285750" algn="just">
              <a:buFont typeface="Wingdings" panose="05000000000000000000" pitchFamily="2" charset="2"/>
              <a:buChar char="§"/>
            </a:pPr>
            <a:endParaRPr lang="el-GR" sz="1600" dirty="0" smtClean="0"/>
          </a:p>
          <a:p>
            <a:pPr marL="285750" indent="-285750" algn="just">
              <a:buFont typeface="Wingdings" panose="05000000000000000000" pitchFamily="2" charset="2"/>
              <a:buChar char="§"/>
            </a:pPr>
            <a:r>
              <a:rPr lang="el-GR" sz="1600" dirty="0"/>
              <a:t>Τ</a:t>
            </a:r>
            <a:r>
              <a:rPr lang="el-GR" sz="1600" dirty="0" smtClean="0"/>
              <a:t>ο </a:t>
            </a:r>
            <a:r>
              <a:rPr lang="el-GR" sz="1600" dirty="0"/>
              <a:t>κράτος και οι μηχανισμοί του αδυνατούν να </a:t>
            </a:r>
            <a:r>
              <a:rPr lang="el-GR" sz="1600" dirty="0" smtClean="0"/>
              <a:t>αντιμετωπίσουν </a:t>
            </a:r>
            <a:r>
              <a:rPr lang="el-GR" sz="1600" dirty="0"/>
              <a:t>με </a:t>
            </a:r>
            <a:r>
              <a:rPr lang="el-GR" sz="1600" dirty="0" smtClean="0"/>
              <a:t>επιτυχία τα διάφορα προβλήματα </a:t>
            </a:r>
            <a:r>
              <a:rPr lang="el-GR" sz="1600" dirty="0"/>
              <a:t>και να δημιουργήσουν προϋποθέσεις </a:t>
            </a:r>
            <a:r>
              <a:rPr lang="el-GR" sz="1600" dirty="0" smtClean="0"/>
              <a:t>επίλυσής </a:t>
            </a:r>
            <a:r>
              <a:rPr lang="el-GR" sz="1600" dirty="0"/>
              <a:t>τους</a:t>
            </a:r>
            <a:r>
              <a:rPr lang="el-GR" sz="1600" dirty="0" smtClean="0"/>
              <a:t>.</a:t>
            </a:r>
          </a:p>
          <a:p>
            <a:pPr marL="285750" indent="-285750" algn="just">
              <a:buFont typeface="Wingdings" panose="05000000000000000000" pitchFamily="2" charset="2"/>
              <a:buChar char="§"/>
            </a:pPr>
            <a:r>
              <a:rPr lang="el-GR" sz="1600" dirty="0" smtClean="0"/>
              <a:t> </a:t>
            </a:r>
            <a:endParaRPr lang="el-GR" sz="1600" dirty="0" smtClean="0"/>
          </a:p>
          <a:p>
            <a:pPr marL="285750" indent="-285750" algn="just">
              <a:buFont typeface="Wingdings" panose="05000000000000000000" pitchFamily="2" charset="2"/>
              <a:buChar char="§"/>
            </a:pPr>
            <a:r>
              <a:rPr lang="el-GR" sz="1600" dirty="0" smtClean="0"/>
              <a:t>Η εποχή μας χαρακτηρίζεται από το  υλιστικό πνεύμα , την έκπτωση ηθικών αξιών και τον ατομικισμό</a:t>
            </a:r>
            <a:r>
              <a:rPr lang="el-GR" sz="1600" dirty="0" smtClean="0"/>
              <a:t>.</a:t>
            </a:r>
          </a:p>
          <a:p>
            <a:pPr marL="285750" indent="-285750" algn="just">
              <a:buFont typeface="Wingdings" panose="05000000000000000000" pitchFamily="2" charset="2"/>
              <a:buChar char="§"/>
            </a:pPr>
            <a:endParaRPr lang="el-GR" sz="1600" dirty="0" smtClean="0"/>
          </a:p>
          <a:p>
            <a:pPr marL="285750" indent="-285750" algn="just">
              <a:buFont typeface="Wingdings" panose="05000000000000000000" pitchFamily="2" charset="2"/>
              <a:buChar char="§"/>
            </a:pPr>
            <a:r>
              <a:rPr lang="el-GR" sz="1600" dirty="0" smtClean="0"/>
              <a:t> Οι </a:t>
            </a:r>
            <a:r>
              <a:rPr lang="el-GR" sz="1600" dirty="0"/>
              <a:t>ανθρώπινες σχέσεις χαρακτηρίζονται από πνεύμα αδιαφορίας και λείπει το ενδιαφέρον για τον συνάνθρωπο και για την πορεία της συλλογικής ζωής.</a:t>
            </a:r>
          </a:p>
        </p:txBody>
      </p:sp>
    </p:spTree>
    <p:extLst>
      <p:ext uri="{BB962C8B-B14F-4D97-AF65-F5344CB8AC3E}">
        <p14:creationId xmlns:p14="http://schemas.microsoft.com/office/powerpoint/2010/main" val="410917268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990600"/>
            <a:ext cx="8382000" cy="4524315"/>
          </a:xfrm>
          <a:prstGeom prst="rect">
            <a:avLst/>
          </a:prstGeom>
        </p:spPr>
        <p:txBody>
          <a:bodyPr wrap="square">
            <a:spAutoFit/>
          </a:bodyPr>
          <a:lstStyle/>
          <a:p>
            <a:pPr algn="just"/>
            <a:r>
              <a:rPr lang="el-GR" sz="1600" dirty="0">
                <a:solidFill>
                  <a:srgbClr val="FF0000"/>
                </a:solidFill>
              </a:rPr>
              <a:t>Ο εθελοντισμός, </a:t>
            </a:r>
            <a:r>
              <a:rPr lang="el-GR" sz="1600" dirty="0" smtClean="0">
                <a:solidFill>
                  <a:srgbClr val="FF0000"/>
                </a:solidFill>
              </a:rPr>
              <a:t> </a:t>
            </a:r>
            <a:r>
              <a:rPr lang="el-GR" sz="1600" dirty="0">
                <a:solidFill>
                  <a:srgbClr val="FF0000"/>
                </a:solidFill>
              </a:rPr>
              <a:t>στα πλαίσια της ενοποιημένης παγκόσμιας κοινότητας αποκτά ιδιαίτερη </a:t>
            </a:r>
            <a:r>
              <a:rPr lang="el-GR" sz="1600" dirty="0" smtClean="0">
                <a:solidFill>
                  <a:srgbClr val="FF0000"/>
                </a:solidFill>
              </a:rPr>
              <a:t>αξία γιατί</a:t>
            </a:r>
            <a:r>
              <a:rPr lang="el-GR" sz="1600" dirty="0" smtClean="0">
                <a:solidFill>
                  <a:srgbClr val="FF0000"/>
                </a:solidFill>
              </a:rPr>
              <a:t>:</a:t>
            </a:r>
          </a:p>
          <a:p>
            <a:pPr algn="just"/>
            <a:endParaRPr lang="el-GR" sz="1600" dirty="0" smtClean="0">
              <a:solidFill>
                <a:srgbClr val="FF0000"/>
              </a:solidFill>
            </a:endParaRPr>
          </a:p>
          <a:p>
            <a:pPr marL="171450" indent="-171450" algn="just">
              <a:buFont typeface="Arial" panose="020B0604020202020204" pitchFamily="34" charset="0"/>
              <a:buChar char="•"/>
            </a:pPr>
            <a:r>
              <a:rPr lang="el-GR" sz="1600" dirty="0" smtClean="0"/>
              <a:t> </a:t>
            </a:r>
            <a:r>
              <a:rPr lang="el-GR" sz="1600" dirty="0"/>
              <a:t>Μ</a:t>
            </a:r>
            <a:r>
              <a:rPr lang="el-GR" sz="1600" dirty="0" smtClean="0"/>
              <a:t>έσω </a:t>
            </a:r>
            <a:r>
              <a:rPr lang="el-GR" sz="1600" dirty="0"/>
              <a:t>του εθελοντισμού ο άνθρωπος βρίσκει υψηλά ενδιαφέροντα και αξιοποιεί δημιουργικά τον ελεύθερο χρόνο </a:t>
            </a:r>
            <a:r>
              <a:rPr lang="el-GR" sz="1600" dirty="0" smtClean="0"/>
              <a:t>του , οπότε </a:t>
            </a:r>
            <a:r>
              <a:rPr lang="el-GR" sz="1600" dirty="0"/>
              <a:t>διαμορφώνει μια πιο ολοκληρωμένη </a:t>
            </a:r>
            <a:r>
              <a:rPr lang="el-GR" sz="1600" dirty="0" smtClean="0"/>
              <a:t>προσωπικότητα</a:t>
            </a:r>
            <a:r>
              <a:rPr lang="el-GR" sz="1600" dirty="0" smtClean="0"/>
              <a:t>.</a:t>
            </a:r>
          </a:p>
          <a:p>
            <a:pPr marL="171450" indent="-171450" algn="just">
              <a:buFont typeface="Arial" panose="020B0604020202020204" pitchFamily="34" charset="0"/>
              <a:buChar char="•"/>
            </a:pPr>
            <a:r>
              <a:rPr lang="el-GR" sz="1600" dirty="0" smtClean="0"/>
              <a:t> </a:t>
            </a:r>
            <a:endParaRPr lang="el-GR" sz="1600" dirty="0" smtClean="0"/>
          </a:p>
          <a:p>
            <a:pPr marL="171450" indent="-171450" algn="just">
              <a:buFont typeface="Arial" panose="020B0604020202020204" pitchFamily="34" charset="0"/>
              <a:buChar char="•"/>
            </a:pPr>
            <a:r>
              <a:rPr lang="el-GR" sz="1600" dirty="0" smtClean="0"/>
              <a:t>Ξεφεύγει </a:t>
            </a:r>
            <a:r>
              <a:rPr lang="el-GR" sz="1600" dirty="0"/>
              <a:t>από την ανία και την πλήξη της καθημερινότητας και από τις ανούσιες μορφές </a:t>
            </a:r>
            <a:r>
              <a:rPr lang="el-GR" sz="1600" dirty="0" smtClean="0"/>
              <a:t>διασκέδασης</a:t>
            </a:r>
            <a:r>
              <a:rPr lang="el-GR" sz="1600" dirty="0" smtClean="0"/>
              <a:t>.</a:t>
            </a:r>
          </a:p>
          <a:p>
            <a:pPr marL="171450" indent="-171450" algn="just">
              <a:buFont typeface="Arial" panose="020B0604020202020204" pitchFamily="34" charset="0"/>
              <a:buChar char="•"/>
            </a:pPr>
            <a:endParaRPr lang="el-GR" sz="1600" dirty="0" smtClean="0"/>
          </a:p>
          <a:p>
            <a:pPr marL="171450" indent="-171450" algn="just">
              <a:buFont typeface="Arial" panose="020B0604020202020204" pitchFamily="34" charset="0"/>
              <a:buChar char="•"/>
            </a:pPr>
            <a:r>
              <a:rPr lang="el-GR" sz="1600" dirty="0" smtClean="0"/>
              <a:t> </a:t>
            </a:r>
            <a:r>
              <a:rPr lang="el-GR" sz="1600" dirty="0"/>
              <a:t>Α</a:t>
            </a:r>
            <a:r>
              <a:rPr lang="el-GR" sz="1600" dirty="0" smtClean="0"/>
              <a:t>ναπτύσσει </a:t>
            </a:r>
            <a:r>
              <a:rPr lang="el-GR" sz="1600" dirty="0"/>
              <a:t>αίσθημα ευθύνης, θέτει στόχους, αγωνίζεται για την πραγμάτωση τους και όλα αυτά γεμίζουν τη ζωή του, δημιουργούν ψυχική ικανοποίηση και σφυρηλατούν χαρακτήρα με αρχές και αξίες</a:t>
            </a:r>
            <a:r>
              <a:rPr lang="el-GR" sz="1600" dirty="0" smtClean="0"/>
              <a:t>.</a:t>
            </a:r>
          </a:p>
          <a:p>
            <a:pPr marL="171450" indent="-171450" algn="just">
              <a:buFont typeface="Arial" panose="020B0604020202020204" pitchFamily="34" charset="0"/>
              <a:buChar char="•"/>
            </a:pPr>
            <a:endParaRPr lang="el-GR" sz="1600" dirty="0" smtClean="0"/>
          </a:p>
          <a:p>
            <a:pPr marL="171450" indent="-171450" algn="just">
              <a:buFont typeface="Arial" panose="020B0604020202020204" pitchFamily="34" charset="0"/>
              <a:buChar char="•"/>
            </a:pPr>
            <a:r>
              <a:rPr lang="el-GR" sz="1600" dirty="0" smtClean="0"/>
              <a:t> Οι </a:t>
            </a:r>
            <a:r>
              <a:rPr lang="el-GR" sz="1600" dirty="0"/>
              <a:t>πολίτες που λειτουργούν με βάση το πνεύμα του εθελοντισμού βρίσκονται σε διαρκή εγρήγορση, παρακολουθούν τις εξελίξεις, ενημερώνονται, εξετάζουν και ελέγχουν τα δρώμενα, άρα δεν μετατρέπονται σε μάζα ούτε γίνονται εύκολα θύματα </a:t>
            </a:r>
            <a:r>
              <a:rPr lang="el-GR" sz="1600" dirty="0" smtClean="0"/>
              <a:t>χειραγώγησης.</a:t>
            </a:r>
          </a:p>
        </p:txBody>
      </p:sp>
    </p:spTree>
    <p:extLst>
      <p:ext uri="{BB962C8B-B14F-4D97-AF65-F5344CB8AC3E}">
        <p14:creationId xmlns:p14="http://schemas.microsoft.com/office/powerpoint/2010/main" val="42553997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1295400"/>
            <a:ext cx="8229600" cy="3785652"/>
          </a:xfrm>
          <a:prstGeom prst="rect">
            <a:avLst/>
          </a:prstGeom>
        </p:spPr>
        <p:txBody>
          <a:bodyPr wrap="square">
            <a:spAutoFit/>
          </a:bodyPr>
          <a:lstStyle/>
          <a:p>
            <a:pPr marL="285750" indent="-285750" algn="just">
              <a:buFont typeface="Arial" panose="020B0604020202020204" pitchFamily="34" charset="0"/>
              <a:buChar char="•"/>
            </a:pPr>
            <a:r>
              <a:rPr lang="el-GR" sz="1600" dirty="0"/>
              <a:t>Καλλιεργείται  η συνεργασία, η αλληλεγγύη και η κοινωνική συνείδηση, προτάσσεται το κοινό καλό, περιορίζονται οι αντιπαραθέσεις και εδραιώνεται η κοινωνική αρμονία</a:t>
            </a:r>
            <a:r>
              <a:rPr lang="el-GR" sz="1600" dirty="0" smtClean="0"/>
              <a:t>.</a:t>
            </a:r>
          </a:p>
          <a:p>
            <a:pPr marL="285750" indent="-285750" algn="just">
              <a:buFont typeface="Arial" panose="020B0604020202020204" pitchFamily="34" charset="0"/>
              <a:buChar char="•"/>
            </a:pPr>
            <a:endParaRPr lang="el-GR" sz="1600" dirty="0" smtClean="0"/>
          </a:p>
          <a:p>
            <a:pPr marL="285750" indent="-285750" algn="just">
              <a:buFont typeface="Arial" panose="020B0604020202020204" pitchFamily="34" charset="0"/>
              <a:buChar char="•"/>
            </a:pPr>
            <a:r>
              <a:rPr lang="el-GR" sz="1600" dirty="0" smtClean="0"/>
              <a:t>Ανακουφίζεται </a:t>
            </a:r>
            <a:r>
              <a:rPr lang="el-GR" sz="1600" dirty="0"/>
              <a:t>ο ανθρώπινος </a:t>
            </a:r>
            <a:r>
              <a:rPr lang="el-GR" sz="1600" dirty="0" smtClean="0"/>
              <a:t>πόνος</a:t>
            </a:r>
            <a:r>
              <a:rPr lang="el-GR" sz="1600" dirty="0" smtClean="0"/>
              <a:t>.</a:t>
            </a:r>
          </a:p>
          <a:p>
            <a:pPr marL="285750" indent="-285750" algn="just">
              <a:buFont typeface="Arial" panose="020B0604020202020204" pitchFamily="34" charset="0"/>
              <a:buChar char="•"/>
            </a:pPr>
            <a:endParaRPr lang="el-GR" sz="1600" dirty="0"/>
          </a:p>
          <a:p>
            <a:pPr marL="285750" indent="-285750" algn="just">
              <a:buFont typeface="Arial" panose="020B0604020202020204" pitchFamily="34" charset="0"/>
              <a:buChar char="•"/>
            </a:pPr>
            <a:r>
              <a:rPr lang="el-GR" sz="1600" dirty="0"/>
              <a:t> Προωθείται ο σεβασμός στα ανθρώπινα </a:t>
            </a:r>
            <a:r>
              <a:rPr lang="el-GR" sz="1600" dirty="0" smtClean="0"/>
              <a:t>δικαιώματα</a:t>
            </a:r>
            <a:r>
              <a:rPr lang="el-GR" sz="1600" dirty="0" smtClean="0"/>
              <a:t>.</a:t>
            </a:r>
          </a:p>
          <a:p>
            <a:pPr marL="285750" indent="-285750" algn="just">
              <a:buFont typeface="Arial" panose="020B0604020202020204" pitchFamily="34" charset="0"/>
              <a:buChar char="•"/>
            </a:pPr>
            <a:endParaRPr lang="el-GR" sz="1600" dirty="0"/>
          </a:p>
          <a:p>
            <a:pPr marL="285750" indent="-285750" algn="just">
              <a:buFont typeface="Arial" panose="020B0604020202020204" pitchFamily="34" charset="0"/>
              <a:buChar char="•"/>
            </a:pPr>
            <a:r>
              <a:rPr lang="el-GR" sz="1600" dirty="0"/>
              <a:t> Περιορίζεται η μοναξιά</a:t>
            </a:r>
            <a:r>
              <a:rPr lang="el-GR" sz="1600" dirty="0" smtClean="0"/>
              <a:t>.</a:t>
            </a:r>
          </a:p>
          <a:p>
            <a:pPr marL="285750" indent="-285750" algn="just">
              <a:buFont typeface="Arial" panose="020B0604020202020204" pitchFamily="34" charset="0"/>
              <a:buChar char="•"/>
            </a:pPr>
            <a:endParaRPr lang="el-GR" sz="1600" dirty="0"/>
          </a:p>
          <a:p>
            <a:pPr marL="285750" indent="-285750" algn="just">
              <a:buFont typeface="Arial" panose="020B0604020202020204" pitchFamily="34" charset="0"/>
              <a:buChar char="•"/>
            </a:pPr>
            <a:r>
              <a:rPr lang="el-GR" sz="1600" dirty="0"/>
              <a:t> Επιτυγχάνεται η ενεργός συμμετοχή στα κοινά. </a:t>
            </a:r>
            <a:endParaRPr lang="el-GR" sz="1600" dirty="0" smtClean="0"/>
          </a:p>
          <a:p>
            <a:pPr marL="285750" indent="-285750" algn="just">
              <a:buFont typeface="Arial" panose="020B0604020202020204" pitchFamily="34" charset="0"/>
              <a:buChar char="•"/>
            </a:pPr>
            <a:endParaRPr lang="el-GR" sz="1600" dirty="0"/>
          </a:p>
          <a:p>
            <a:pPr marL="285750" indent="-285750" algn="just">
              <a:buFont typeface="Arial" panose="020B0604020202020204" pitchFamily="34" charset="0"/>
              <a:buChar char="•"/>
            </a:pPr>
            <a:r>
              <a:rPr lang="el-GR" sz="1600" dirty="0"/>
              <a:t>Ενισχύεται η προσπάθεια για τη σωτηρία της φύσης, η αντιρατσιστική και αντιπολεμική δράση, η σύσφιξη των σχέσεων των λαών και ο αγώνας για ειρηνική </a:t>
            </a:r>
            <a:r>
              <a:rPr lang="el-GR" sz="1600" dirty="0" smtClean="0"/>
              <a:t>συμβίωση.</a:t>
            </a:r>
            <a:endParaRPr lang="en-US" sz="1600" dirty="0"/>
          </a:p>
        </p:txBody>
      </p:sp>
    </p:spTree>
    <p:extLst>
      <p:ext uri="{BB962C8B-B14F-4D97-AF65-F5344CB8AC3E}">
        <p14:creationId xmlns:p14="http://schemas.microsoft.com/office/powerpoint/2010/main" val="4943928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234277"/>
            <a:ext cx="8077200" cy="1015663"/>
          </a:xfrm>
          <a:prstGeom prst="rect">
            <a:avLst/>
          </a:prstGeom>
        </p:spPr>
        <p:txBody>
          <a:bodyPr wrap="square">
            <a:spAutoFit/>
          </a:bodyPr>
          <a:lstStyle/>
          <a:p>
            <a:pPr algn="just"/>
            <a:r>
              <a:rPr lang="el-GR" sz="2800" dirty="0" smtClean="0"/>
              <a:t>Σε </a:t>
            </a:r>
            <a:r>
              <a:rPr lang="el-GR" sz="2800" dirty="0"/>
              <a:t>ποιους τομείς μπορεί να υπάρξει εθελοντική δράση</a:t>
            </a:r>
            <a:r>
              <a:rPr lang="el-GR" sz="3200" dirty="0">
                <a:solidFill>
                  <a:srgbClr val="FFFF00"/>
                </a:solidFill>
              </a:rPr>
              <a:t>;</a:t>
            </a:r>
          </a:p>
        </p:txBody>
      </p:sp>
      <p:sp>
        <p:nvSpPr>
          <p:cNvPr id="3" name="Rectangle 2"/>
          <p:cNvSpPr/>
          <p:nvPr/>
        </p:nvSpPr>
        <p:spPr>
          <a:xfrm>
            <a:off x="381000" y="1905000"/>
            <a:ext cx="7620000" cy="3046988"/>
          </a:xfrm>
          <a:prstGeom prst="rect">
            <a:avLst/>
          </a:prstGeom>
        </p:spPr>
        <p:txBody>
          <a:bodyPr wrap="square">
            <a:spAutoFit/>
          </a:bodyPr>
          <a:lstStyle/>
          <a:p>
            <a:pPr marL="457200" indent="-457200">
              <a:buFont typeface="Arial" panose="020B0604020202020204" pitchFamily="34" charset="0"/>
              <a:buChar char="•"/>
            </a:pPr>
            <a:r>
              <a:rPr lang="el-GR" sz="1600" dirty="0" smtClean="0"/>
              <a:t>Κοινωνικό</a:t>
            </a:r>
          </a:p>
          <a:p>
            <a:pPr marL="285750" indent="-285750">
              <a:buFont typeface="Arial" panose="020B0604020202020204" pitchFamily="34" charset="0"/>
              <a:buChar char="•"/>
            </a:pPr>
            <a:r>
              <a:rPr lang="el-GR" sz="1600" dirty="0" smtClean="0"/>
              <a:t> Πολιτικό</a:t>
            </a:r>
          </a:p>
          <a:p>
            <a:pPr marL="285750" indent="-285750">
              <a:buFont typeface="Arial" panose="020B0604020202020204" pitchFamily="34" charset="0"/>
              <a:buChar char="•"/>
            </a:pPr>
            <a:r>
              <a:rPr lang="el-GR" sz="1600" dirty="0" smtClean="0"/>
              <a:t> Πολιτιστικό</a:t>
            </a:r>
          </a:p>
          <a:p>
            <a:pPr marL="285750" indent="-285750">
              <a:buFont typeface="Arial" panose="020B0604020202020204" pitchFamily="34" charset="0"/>
              <a:buChar char="•"/>
            </a:pPr>
            <a:r>
              <a:rPr lang="el-GR" sz="1600" dirty="0" smtClean="0"/>
              <a:t> Αθλητικό</a:t>
            </a:r>
          </a:p>
          <a:p>
            <a:pPr marL="285750" indent="-285750">
              <a:buFont typeface="Arial" panose="020B0604020202020204" pitchFamily="34" charset="0"/>
              <a:buChar char="•"/>
            </a:pPr>
            <a:r>
              <a:rPr lang="el-GR" sz="1600" dirty="0" smtClean="0"/>
              <a:t> Ανθρωπιστικό</a:t>
            </a:r>
          </a:p>
          <a:p>
            <a:pPr marL="285750" indent="-285750">
              <a:buFont typeface="Arial" panose="020B0604020202020204" pitchFamily="34" charset="0"/>
              <a:buChar char="•"/>
            </a:pPr>
            <a:r>
              <a:rPr lang="el-GR" sz="1600" dirty="0" smtClean="0"/>
              <a:t>Περιβαλλοντικό</a:t>
            </a:r>
          </a:p>
          <a:p>
            <a:pPr marL="285750" indent="-285750">
              <a:buFont typeface="Arial" panose="020B0604020202020204" pitchFamily="34" charset="0"/>
              <a:buChar char="•"/>
            </a:pPr>
            <a:endParaRPr lang="el-GR" sz="1600" dirty="0" smtClean="0"/>
          </a:p>
          <a:p>
            <a:pPr algn="just"/>
            <a:r>
              <a:rPr lang="el-GR" sz="1600" dirty="0" smtClean="0">
                <a:solidFill>
                  <a:schemeClr val="accent1">
                    <a:lumMod val="20000"/>
                    <a:lumOff val="80000"/>
                  </a:schemeClr>
                </a:solidFill>
              </a:rPr>
              <a:t> </a:t>
            </a:r>
            <a:r>
              <a:rPr lang="el-GR" sz="1600" dirty="0" smtClean="0"/>
              <a:t>Εκτείνονται </a:t>
            </a:r>
            <a:r>
              <a:rPr lang="el-GR" sz="1600" dirty="0"/>
              <a:t>σε </a:t>
            </a:r>
            <a:r>
              <a:rPr lang="el-GR" sz="1600" dirty="0" smtClean="0"/>
              <a:t>τοπικό, εθνικό και διεθνές </a:t>
            </a:r>
            <a:r>
              <a:rPr lang="el-GR" sz="1600" dirty="0"/>
              <a:t>επίπεδο με διάφορες μορφές εκδήλωσης, όπως ανακούφιση σεισμοπλήκτων ή πλημμυροπαθών, υποστήριξη ατόμων με ειδικές ανάγκες, παιδιών, ηλικιωμένων, εργασία σε ολυμπιακούς αγώνες, συνδρομή σε θέματα υγείας, δράσεις στο χώρο του </a:t>
            </a:r>
            <a:r>
              <a:rPr lang="el-GR" sz="1600" dirty="0" smtClean="0"/>
              <a:t>πολιτισμού και προστασία </a:t>
            </a:r>
            <a:r>
              <a:rPr lang="el-GR" sz="1600" dirty="0"/>
              <a:t>της φύσης.</a:t>
            </a:r>
          </a:p>
        </p:txBody>
      </p:sp>
    </p:spTree>
    <p:extLst>
      <p:ext uri="{BB962C8B-B14F-4D97-AF65-F5344CB8AC3E}">
        <p14:creationId xmlns:p14="http://schemas.microsoft.com/office/powerpoint/2010/main" val="7846940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8200" y="0"/>
            <a:ext cx="7467600" cy="2000548"/>
          </a:xfrm>
          <a:prstGeom prst="rect">
            <a:avLst/>
          </a:prstGeom>
        </p:spPr>
        <p:txBody>
          <a:bodyPr wrap="square">
            <a:spAutoFit/>
          </a:bodyPr>
          <a:lstStyle/>
          <a:p>
            <a:endParaRPr lang="el-GR" sz="1400" dirty="0" smtClean="0"/>
          </a:p>
          <a:p>
            <a:endParaRPr lang="el-GR" sz="1400" dirty="0"/>
          </a:p>
          <a:p>
            <a:pPr algn="just"/>
            <a:r>
              <a:rPr lang="el-GR" sz="2800" dirty="0" smtClean="0"/>
              <a:t>Ποιοι </a:t>
            </a:r>
            <a:r>
              <a:rPr lang="el-GR" sz="2800" dirty="0"/>
              <a:t>φορείς μπορούν να προωθήσουν την εθελοντική δράση;</a:t>
            </a:r>
          </a:p>
          <a:p>
            <a:endParaRPr lang="el-GR" sz="2000" dirty="0" smtClean="0"/>
          </a:p>
          <a:p>
            <a:endParaRPr lang="el-GR" sz="2000" dirty="0"/>
          </a:p>
        </p:txBody>
      </p:sp>
      <p:sp>
        <p:nvSpPr>
          <p:cNvPr id="3" name="Rectangle 2"/>
          <p:cNvSpPr/>
          <p:nvPr/>
        </p:nvSpPr>
        <p:spPr>
          <a:xfrm>
            <a:off x="342900" y="1676400"/>
            <a:ext cx="8458200" cy="4062651"/>
          </a:xfrm>
          <a:prstGeom prst="rect">
            <a:avLst/>
          </a:prstGeom>
        </p:spPr>
        <p:txBody>
          <a:bodyPr wrap="square">
            <a:spAutoFit/>
          </a:bodyPr>
          <a:lstStyle/>
          <a:p>
            <a:pPr marL="285750" indent="-285750">
              <a:buFont typeface="Arial" panose="020B0604020202020204" pitchFamily="34" charset="0"/>
              <a:buChar char="•"/>
            </a:pPr>
            <a:r>
              <a:rPr lang="el-GR" dirty="0" smtClean="0"/>
              <a:t> </a:t>
            </a:r>
            <a:r>
              <a:rPr lang="el-GR" sz="1600" b="1" dirty="0" smtClean="0"/>
              <a:t>Η </a:t>
            </a:r>
            <a:r>
              <a:rPr lang="el-GR" sz="1600" b="1" dirty="0"/>
              <a:t>οικογένεια </a:t>
            </a:r>
            <a:r>
              <a:rPr lang="el-GR" sz="1600" b="1" dirty="0" smtClean="0"/>
              <a:t> </a:t>
            </a:r>
            <a:r>
              <a:rPr lang="el-GR" sz="1600" b="1" dirty="0"/>
              <a:t>και η εκπαίδευση </a:t>
            </a:r>
            <a:r>
              <a:rPr lang="el-GR" sz="1600" dirty="0"/>
              <a:t>οφείλουν να προβάλλουν την αξία </a:t>
            </a:r>
            <a:r>
              <a:rPr lang="el-GR" sz="1600" dirty="0" smtClean="0"/>
              <a:t>του εθελοντισμού </a:t>
            </a:r>
            <a:r>
              <a:rPr lang="el-GR" sz="1600" dirty="0"/>
              <a:t>με συζητήσεις, ανάληψη πρωτοβουλιών και βέβαια τόσο οι γονείς όσο και οι καθηγητές να αποτελέσουν φωτεινά παραδείγματα για τα παιδιά με τη συμπεριφορά τους. </a:t>
            </a:r>
            <a:endParaRPr lang="el-GR" sz="1600" dirty="0" smtClean="0"/>
          </a:p>
          <a:p>
            <a:pPr marL="285750" indent="-285750">
              <a:buFont typeface="Arial" panose="020B0604020202020204" pitchFamily="34" charset="0"/>
              <a:buChar char="•"/>
            </a:pPr>
            <a:endParaRPr lang="el-GR" sz="1600" dirty="0" smtClean="0"/>
          </a:p>
          <a:p>
            <a:pPr marL="285750" indent="-285750">
              <a:buFont typeface="Arial" panose="020B0604020202020204" pitchFamily="34" charset="0"/>
              <a:buChar char="•"/>
            </a:pPr>
            <a:r>
              <a:rPr lang="el-GR" sz="1600" b="1" dirty="0" smtClean="0"/>
              <a:t>Τα </a:t>
            </a:r>
            <a:r>
              <a:rPr lang="el-GR" sz="1600" b="1" dirty="0"/>
              <a:t>μέσα ενημέρωσης </a:t>
            </a:r>
            <a:r>
              <a:rPr lang="el-GR" sz="1600" dirty="0"/>
              <a:t>πρέπει να προβάλλουν το εθελοντικό κίνημα και τη σημασία του, αφυπνίζοντας και καλώντας τους πολίτες σε δραστήρια συμμετοχή. </a:t>
            </a:r>
            <a:endParaRPr lang="el-GR" sz="1600" dirty="0" smtClean="0"/>
          </a:p>
          <a:p>
            <a:pPr marL="285750" indent="-285750">
              <a:buFont typeface="Arial" panose="020B0604020202020204" pitchFamily="34" charset="0"/>
              <a:buChar char="•"/>
            </a:pPr>
            <a:endParaRPr lang="el-GR" sz="1600" dirty="0" smtClean="0"/>
          </a:p>
          <a:p>
            <a:pPr marL="285750" indent="-285750">
              <a:buFont typeface="Arial" panose="020B0604020202020204" pitchFamily="34" charset="0"/>
              <a:buChar char="•"/>
            </a:pPr>
            <a:r>
              <a:rPr lang="el-GR" sz="1600" b="1" dirty="0" smtClean="0"/>
              <a:t>Οι </a:t>
            </a:r>
            <a:r>
              <a:rPr lang="el-GR" sz="1600" b="1" dirty="0"/>
              <a:t>πνευματικοί άνθρωποι </a:t>
            </a:r>
            <a:r>
              <a:rPr lang="el-GR" sz="1600" dirty="0" smtClean="0"/>
              <a:t>με </a:t>
            </a:r>
            <a:r>
              <a:rPr lang="el-GR" sz="1600" dirty="0"/>
              <a:t>το κύρος, το λόγο και τις πράξεις τους</a:t>
            </a:r>
            <a:r>
              <a:rPr lang="el-GR" sz="1600" dirty="0" smtClean="0"/>
              <a:t>.</a:t>
            </a:r>
          </a:p>
          <a:p>
            <a:pPr marL="285750" indent="-285750">
              <a:buFont typeface="Arial" panose="020B0604020202020204" pitchFamily="34" charset="0"/>
              <a:buChar char="•"/>
            </a:pPr>
            <a:endParaRPr lang="el-GR" sz="1600" dirty="0"/>
          </a:p>
          <a:p>
            <a:pPr marL="285750" indent="-285750">
              <a:buFont typeface="Arial" panose="020B0604020202020204" pitchFamily="34" charset="0"/>
              <a:buChar char="•"/>
            </a:pPr>
            <a:r>
              <a:rPr lang="el-GR" sz="1600" b="1" dirty="0" smtClean="0"/>
              <a:t>Οι </a:t>
            </a:r>
            <a:r>
              <a:rPr lang="el-GR" sz="1600" b="1" dirty="0"/>
              <a:t>εθελοντικές οργανώσεις </a:t>
            </a:r>
            <a:r>
              <a:rPr lang="el-GR" sz="1600" b="1" dirty="0" smtClean="0"/>
              <a:t> </a:t>
            </a:r>
            <a:r>
              <a:rPr lang="el-GR" sz="1600" dirty="0"/>
              <a:t>να προσεγγίσουν τον απλό πολίτη, να διακρίνονται για τη διαφάνεια τους και να αποφεύγουν πολιτικές και οικονομικές εξαρτήσεις</a:t>
            </a:r>
            <a:r>
              <a:rPr lang="el-GR" sz="1600" dirty="0" smtClean="0"/>
              <a:t>.</a:t>
            </a:r>
          </a:p>
          <a:p>
            <a:pPr marL="285750" indent="-285750">
              <a:buFont typeface="Arial" panose="020B0604020202020204" pitchFamily="34" charset="0"/>
              <a:buChar char="•"/>
            </a:pPr>
            <a:endParaRPr lang="el-GR" sz="1600" dirty="0" smtClean="0"/>
          </a:p>
          <a:p>
            <a:pPr marL="285750" indent="-285750">
              <a:buFont typeface="Arial" panose="020B0604020202020204" pitchFamily="34" charset="0"/>
              <a:buChar char="•"/>
            </a:pPr>
            <a:r>
              <a:rPr lang="el-GR" sz="1600" dirty="0" smtClean="0"/>
              <a:t>Αλλά </a:t>
            </a:r>
            <a:r>
              <a:rPr lang="el-GR" sz="1600" dirty="0"/>
              <a:t>και ο </a:t>
            </a:r>
            <a:r>
              <a:rPr lang="el-GR" sz="1600" b="1" dirty="0"/>
              <a:t>καθένας μας </a:t>
            </a:r>
            <a:r>
              <a:rPr lang="el-GR" sz="1600" dirty="0"/>
              <a:t>οφείλει να αποβάλλει τον ατομικισμό, να προτάξει το ομαδικό συμφέρον, να διακατέχεται από ανθρωπιστικά ιδεώδη και να γίνει ενεργό μέλος εθελοντικών οργανώσεων.</a:t>
            </a:r>
          </a:p>
        </p:txBody>
      </p:sp>
    </p:spTree>
    <p:extLst>
      <p:ext uri="{BB962C8B-B14F-4D97-AF65-F5344CB8AC3E}">
        <p14:creationId xmlns:p14="http://schemas.microsoft.com/office/powerpoint/2010/main" val="2638525365"/>
      </p:ext>
    </p:extLst>
  </p:cSld>
  <p:clrMapOvr>
    <a:masterClrMapping/>
  </p:clrMapOvr>
  <p:timing>
    <p:tnLst>
      <p:par>
        <p:cTn id="1" dur="indefinite" restart="never" nodeType="tmRoot"/>
      </p:par>
    </p:tnLst>
  </p:timing>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CDCE0"/>
      </a:lt2>
      <a:accent1>
        <a:srgbClr val="415588"/>
      </a:accent1>
      <a:accent2>
        <a:srgbClr val="4294B6"/>
      </a:accent2>
      <a:accent3>
        <a:srgbClr val="087D7C"/>
      </a:accent3>
      <a:accent4>
        <a:srgbClr val="04B663"/>
      </a:accent4>
      <a:accent5>
        <a:srgbClr val="DF8822"/>
      </a:accent5>
      <a:accent6>
        <a:srgbClr val="BC410A"/>
      </a:accent6>
      <a:hlink>
        <a:srgbClr val="5977C4"/>
      </a:hlink>
      <a:folHlink>
        <a:srgbClr val="01A9BF"/>
      </a:folHlink>
    </a:clrScheme>
    <a:fontScheme name="Gallery">
      <a:majorFont>
        <a:latin typeface="Century Gothic" panose="020B0502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lumMod val="108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E050AC27-895F-4B90-991D-A6818FC89AB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Gallery</Template>
  <TotalTime>174</TotalTime>
  <Words>864</Words>
  <Application>Microsoft Macintosh PowerPoint</Application>
  <PresentationFormat>On-screen Show (4:3)</PresentationFormat>
  <Paragraphs>62</Paragraphs>
  <Slides>10</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Calibri</vt:lpstr>
      <vt:lpstr>Century Gothic</vt:lpstr>
      <vt:lpstr>Wingdings</vt:lpstr>
      <vt:lpstr>Arial</vt:lpstr>
      <vt:lpstr>Gallery</vt:lpstr>
      <vt:lpstr>ΕΘΕΛΟΝΤΙΣΜΟΣ  Ιστορική Αναδρομή</vt:lpstr>
      <vt:lpstr>Γιατί  προωθήθηκε ο εθελοντισμός στην αρχαιότητα και ποιες μορφές πήρε;</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15.0032</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Angelo</dc:creator>
  <cp:lastModifiedBy>Athanassios Strigas</cp:lastModifiedBy>
  <cp:revision>24</cp:revision>
  <dcterms:created xsi:type="dcterms:W3CDTF">2014-12-10T20:31:26Z</dcterms:created>
  <dcterms:modified xsi:type="dcterms:W3CDTF">2019-11-07T19:10:08Z</dcterms:modified>
</cp:coreProperties>
</file>