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35" r:id="rId2"/>
    <p:sldId id="436" r:id="rId3"/>
    <p:sldId id="437" r:id="rId4"/>
    <p:sldId id="438" r:id="rId5"/>
    <p:sldId id="422" r:id="rId6"/>
    <p:sldId id="351" r:id="rId7"/>
    <p:sldId id="439" r:id="rId8"/>
    <p:sldId id="440" r:id="rId9"/>
    <p:sldId id="450" r:id="rId10"/>
    <p:sldId id="389" r:id="rId11"/>
    <p:sldId id="347" r:id="rId12"/>
    <p:sldId id="384" r:id="rId13"/>
    <p:sldId id="355" r:id="rId14"/>
    <p:sldId id="443" r:id="rId15"/>
    <p:sldId id="354" r:id="rId16"/>
    <p:sldId id="345" r:id="rId17"/>
    <p:sldId id="349" r:id="rId18"/>
    <p:sldId id="445" r:id="rId19"/>
    <p:sldId id="444" r:id="rId20"/>
    <p:sldId id="446" r:id="rId21"/>
    <p:sldId id="447" r:id="rId22"/>
    <p:sldId id="448" r:id="rId23"/>
    <p:sldId id="449" r:id="rId2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21" autoAdjust="0"/>
    <p:restoredTop sz="94671" autoAdjust="0"/>
  </p:normalViewPr>
  <p:slideViewPr>
    <p:cSldViewPr>
      <p:cViewPr>
        <p:scale>
          <a:sx n="80" d="100"/>
          <a:sy n="80" d="100"/>
        </p:scale>
        <p:origin x="-1080" y="348"/>
      </p:cViewPr>
      <p:guideLst>
        <p:guide orient="horz" pos="2160"/>
        <p:guide pos="2880"/>
      </p:guideLst>
    </p:cSldViewPr>
  </p:slideViewPr>
  <p:outlineViewPr>
    <p:cViewPr>
      <p:scale>
        <a:sx n="33" d="100"/>
        <a:sy n="33" d="100"/>
      </p:scale>
      <p:origin x="0" y="269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A93306-E6DA-4564-A8D0-CC222CA1C8F3}" type="datetimeFigureOut">
              <a:rPr lang="el-GR" smtClean="0"/>
              <a:pPr/>
              <a:t>26/5/2017</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79248F-B553-4D32-9168-80E2D97E3750}" type="slidenum">
              <a:rPr lang="el-GR" smtClean="0"/>
              <a:pPr/>
              <a:t>‹#›</a:t>
            </a:fld>
            <a:endParaRPr lang="el-GR"/>
          </a:p>
        </p:txBody>
      </p:sp>
    </p:spTree>
    <p:extLst>
      <p:ext uri="{BB962C8B-B14F-4D97-AF65-F5344CB8AC3E}">
        <p14:creationId xmlns:p14="http://schemas.microsoft.com/office/powerpoint/2010/main" val="2275958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379248F-B553-4D32-9168-80E2D97E3750}" type="slidenum">
              <a:rPr lang="el-GR" smtClean="0"/>
              <a:pPr/>
              <a:t>6</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379248F-B553-4D32-9168-80E2D97E3750}" type="slidenum">
              <a:rPr lang="el-GR" smtClean="0"/>
              <a:pPr/>
              <a:t>10</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379248F-B553-4D32-9168-80E2D97E3750}" type="slidenum">
              <a:rPr lang="el-GR" smtClean="0"/>
              <a:pPr/>
              <a:t>11</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379248F-B553-4D32-9168-80E2D97E3750}" type="slidenum">
              <a:rPr lang="el-GR" smtClean="0"/>
              <a:pPr/>
              <a:t>12</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379248F-B553-4D32-9168-80E2D97E3750}" type="slidenum">
              <a:rPr lang="el-GR" smtClean="0"/>
              <a:pPr/>
              <a:t>13</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379248F-B553-4D32-9168-80E2D97E3750}" type="slidenum">
              <a:rPr lang="el-GR" smtClean="0"/>
              <a:pPr/>
              <a:t>15</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379248F-B553-4D32-9168-80E2D97E3750}" type="slidenum">
              <a:rPr lang="el-GR" smtClean="0"/>
              <a:pPr/>
              <a:t>16</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0379248F-B553-4D32-9168-80E2D97E3750}" type="slidenum">
              <a:rPr lang="el-GR" smtClean="0"/>
              <a:pPr/>
              <a:t>17</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Κάντε κλικ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Κάντε κλικ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idx="1"/>
          </p:nvPr>
        </p:nvSpPr>
        <p:spPr/>
        <p:txBody>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Κάντε κλικ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Κάντε κλικ για επεξεργασία του τίτλου</a:t>
            </a: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Κάντε κλικ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Κάντε κλικ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26/5/2017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Κάντε κλικ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26/5/2017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www.archaiologia.g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1"/>
            <a:ext cx="9144000" cy="1340767"/>
          </a:xfrm>
        </p:spPr>
        <p:txBody>
          <a:bodyPr>
            <a:normAutofit fontScale="90000"/>
          </a:bodyPr>
          <a:lstStyle/>
          <a:p>
            <a:r>
              <a:rPr lang="el-GR" sz="2400" b="1" dirty="0"/>
              <a:t/>
            </a:r>
            <a:br>
              <a:rPr lang="el-GR" sz="2400" b="1" dirty="0"/>
            </a:br>
            <a:r>
              <a:rPr lang="el-GR" sz="2700" b="1" dirty="0">
                <a:solidFill>
                  <a:schemeClr val="bg1">
                    <a:lumMod val="50000"/>
                  </a:schemeClr>
                </a:solidFill>
              </a:rPr>
              <a:t>Χώροι της αρχαιότητας και </a:t>
            </a:r>
            <a:r>
              <a:rPr lang="el-GR" sz="2700" b="1" dirty="0" err="1">
                <a:solidFill>
                  <a:schemeClr val="bg1">
                    <a:lumMod val="50000"/>
                  </a:schemeClr>
                </a:solidFill>
              </a:rPr>
              <a:t>θεατροπαιδαγωγικά</a:t>
            </a:r>
            <a:r>
              <a:rPr lang="el-GR" sz="2700" b="1" dirty="0">
                <a:solidFill>
                  <a:schemeClr val="bg1">
                    <a:lumMod val="50000"/>
                  </a:schemeClr>
                </a:solidFill>
              </a:rPr>
              <a:t> δρώμενα</a:t>
            </a:r>
            <a:br>
              <a:rPr lang="el-GR" sz="2700" b="1" dirty="0">
                <a:solidFill>
                  <a:schemeClr val="bg1">
                    <a:lumMod val="50000"/>
                  </a:schemeClr>
                </a:solidFill>
              </a:rPr>
            </a:br>
            <a:r>
              <a:rPr lang="el-GR" sz="2400" b="1" dirty="0"/>
              <a:t/>
            </a:r>
            <a:br>
              <a:rPr lang="el-GR" sz="2400" b="1" dirty="0"/>
            </a:br>
            <a:r>
              <a:rPr lang="el-GR" sz="2400" b="1" dirty="0">
                <a:solidFill>
                  <a:srgbClr val="FF0000"/>
                </a:solidFill>
              </a:rPr>
              <a:t>Το αρχαίο ελληνικό ένδυμα</a:t>
            </a:r>
            <a:r>
              <a:rPr lang="en-US" sz="3200" b="1" dirty="0"/>
              <a:t/>
            </a:r>
            <a:br>
              <a:rPr lang="en-US" sz="3200" b="1" dirty="0"/>
            </a:br>
            <a:endParaRPr lang="el-GR" sz="2400" dirty="0"/>
          </a:p>
        </p:txBody>
      </p:sp>
      <p:sp>
        <p:nvSpPr>
          <p:cNvPr id="3" name="2 - Υπότιτλος"/>
          <p:cNvSpPr>
            <a:spLocks noGrp="1"/>
          </p:cNvSpPr>
          <p:nvPr>
            <p:ph type="subTitle" idx="1"/>
          </p:nvPr>
        </p:nvSpPr>
        <p:spPr>
          <a:xfrm>
            <a:off x="0" y="5661248"/>
            <a:ext cx="9144000" cy="1196752"/>
          </a:xfrm>
        </p:spPr>
        <p:txBody>
          <a:bodyPr>
            <a:normAutofit/>
          </a:bodyPr>
          <a:lstStyle/>
          <a:p>
            <a:r>
              <a:rPr lang="el-GR" sz="2000" b="1" dirty="0">
                <a:latin typeface="Century Gothic" pitchFamily="34" charset="0"/>
              </a:rPr>
              <a:t>Μαρία </a:t>
            </a:r>
            <a:r>
              <a:rPr lang="el-GR" sz="2000" b="1" dirty="0" err="1">
                <a:latin typeface="Century Gothic" pitchFamily="34" charset="0"/>
              </a:rPr>
              <a:t>Μικεδάκη</a:t>
            </a:r>
            <a:r>
              <a:rPr lang="el-GR" sz="2000" b="1" dirty="0">
                <a:latin typeface="Century Gothic" pitchFamily="34" charset="0"/>
              </a:rPr>
              <a:t/>
            </a:r>
            <a:br>
              <a:rPr lang="el-GR" sz="2000" b="1" dirty="0">
                <a:latin typeface="Century Gothic" pitchFamily="34" charset="0"/>
              </a:rPr>
            </a:br>
            <a:r>
              <a:rPr lang="el-GR" sz="2000" b="1" dirty="0">
                <a:latin typeface="Century Gothic" pitchFamily="34" charset="0"/>
              </a:rPr>
              <a:t>Επίκουρη Καθηγήτρια ΤΘΣ</a:t>
            </a:r>
            <a:br>
              <a:rPr lang="el-GR" sz="2000" b="1" dirty="0">
                <a:latin typeface="Century Gothic" pitchFamily="34" charset="0"/>
              </a:rPr>
            </a:br>
            <a:r>
              <a:rPr lang="el-GR" sz="2000" b="1" dirty="0">
                <a:latin typeface="Century Gothic" pitchFamily="34" charset="0"/>
              </a:rPr>
              <a:t>Πανεπιστήμιο Πελοποννήσου</a:t>
            </a:r>
            <a:endParaRPr lang="el-GR" sz="2000" dirty="0">
              <a:latin typeface="Century Gothic" pitchFamily="34" charset="0"/>
            </a:endParaRPr>
          </a:p>
          <a:p>
            <a:endParaRPr lang="el-GR" dirty="0"/>
          </a:p>
        </p:txBody>
      </p:sp>
      <p:pic>
        <p:nvPicPr>
          <p:cNvPr id="4" name="Picture 2" descr="Αποτέλεσμα εικόνας για αρχαια ενδυμασια"/>
          <p:cNvPicPr>
            <a:picLocks noChangeAspect="1" noChangeArrowheads="1"/>
          </p:cNvPicPr>
          <p:nvPr/>
        </p:nvPicPr>
        <p:blipFill>
          <a:blip r:embed="rId2" cstate="print"/>
          <a:srcRect/>
          <a:stretch>
            <a:fillRect/>
          </a:stretch>
        </p:blipFill>
        <p:spPr bwMode="auto">
          <a:xfrm>
            <a:off x="1835696" y="1556793"/>
            <a:ext cx="5873874" cy="3960440"/>
          </a:xfrm>
          <a:prstGeom prst="rect">
            <a:avLst/>
          </a:prstGeom>
          <a:noFill/>
          <a:ln>
            <a:solidFill>
              <a:schemeClr val="tx1"/>
            </a:solidFill>
            <a:prstDash val="dash"/>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2987824" cy="6858000"/>
          </a:xfrm>
          <a:solidFill>
            <a:schemeClr val="accent3">
              <a:lumMod val="20000"/>
              <a:lumOff val="80000"/>
            </a:schemeClr>
          </a:solidFill>
        </p:spPr>
        <p:txBody>
          <a:bodyPr>
            <a:normAutofit/>
          </a:bodyPr>
          <a:lstStyle/>
          <a:p>
            <a:r>
              <a:rPr lang="el-GR" sz="2400" b="1" dirty="0">
                <a:latin typeface="Century Gothic" pitchFamily="34" charset="0"/>
              </a:rPr>
              <a:t>Λινός χιτώνας </a:t>
            </a:r>
            <a:br>
              <a:rPr lang="el-GR" sz="2400" b="1" dirty="0">
                <a:latin typeface="Century Gothic" pitchFamily="34" charset="0"/>
              </a:rPr>
            </a:br>
            <a:endParaRPr lang="el-GR" sz="2400" b="1" dirty="0">
              <a:latin typeface="Century Gothic" pitchFamily="34" charset="0"/>
            </a:endParaRPr>
          </a:p>
        </p:txBody>
      </p:sp>
      <p:pic>
        <p:nvPicPr>
          <p:cNvPr id="13314" name="Picture 2" descr="D:\Maria_Documents\Οι εικόνες μου\Abb.σκευή\2011-02 (Φεβ)\σάρωση0011kj.jpg"/>
          <p:cNvPicPr>
            <a:picLocks noGrp="1" noChangeAspect="1" noChangeArrowheads="1"/>
          </p:cNvPicPr>
          <p:nvPr>
            <p:ph idx="1"/>
          </p:nvPr>
        </p:nvPicPr>
        <p:blipFill>
          <a:blip r:embed="rId3" cstate="print"/>
          <a:srcRect/>
          <a:stretch>
            <a:fillRect/>
          </a:stretch>
        </p:blipFill>
        <p:spPr bwMode="auto">
          <a:xfrm>
            <a:off x="2987824" y="0"/>
            <a:ext cx="6156176"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4704"/>
          </a:xfrm>
        </p:spPr>
        <p:txBody>
          <a:bodyPr>
            <a:normAutofit/>
          </a:bodyPr>
          <a:lstStyle/>
          <a:p>
            <a:r>
              <a:rPr lang="el-GR" sz="2400" b="1" dirty="0"/>
              <a:t>Γυναικείος χιτώνας με </a:t>
            </a:r>
            <a:r>
              <a:rPr lang="el-GR" sz="2400" b="1" i="1" dirty="0" smtClean="0"/>
              <a:t>χειρίδες </a:t>
            </a:r>
            <a:r>
              <a:rPr lang="el-GR" sz="2400" b="1" dirty="0" smtClean="0"/>
              <a:t>(μανίκια)</a:t>
            </a:r>
            <a:endParaRPr lang="el-GR" sz="2400" b="1" dirty="0"/>
          </a:p>
        </p:txBody>
      </p:sp>
      <p:pic>
        <p:nvPicPr>
          <p:cNvPr id="28674" name="Picture 2"/>
          <p:cNvPicPr>
            <a:picLocks noGrp="1" noChangeAspect="1" noChangeArrowheads="1"/>
          </p:cNvPicPr>
          <p:nvPr>
            <p:ph idx="1"/>
          </p:nvPr>
        </p:nvPicPr>
        <p:blipFill>
          <a:blip r:embed="rId3" cstate="print">
            <a:lum bright="10000"/>
          </a:blip>
          <a:srcRect l="32101" t="8587" b="13454"/>
          <a:stretch>
            <a:fillRect/>
          </a:stretch>
        </p:blipFill>
        <p:spPr bwMode="auto">
          <a:xfrm>
            <a:off x="4319464" y="692696"/>
            <a:ext cx="4824536" cy="6165304"/>
          </a:xfrm>
          <a:prstGeom prst="rect">
            <a:avLst/>
          </a:prstGeom>
          <a:noFill/>
          <a:ln w="9525">
            <a:noFill/>
            <a:miter lim="800000"/>
            <a:headEnd/>
            <a:tailEnd/>
          </a:ln>
          <a:effectLst/>
        </p:spPr>
      </p:pic>
      <p:pic>
        <p:nvPicPr>
          <p:cNvPr id="4" name="Picture 2"/>
          <p:cNvPicPr>
            <a:picLocks noChangeAspect="1" noChangeArrowheads="1"/>
          </p:cNvPicPr>
          <p:nvPr/>
        </p:nvPicPr>
        <p:blipFill>
          <a:blip r:embed="rId4" cstate="print"/>
          <a:srcRect l="22423" t="14951" r="3331" b="10272"/>
          <a:stretch>
            <a:fillRect/>
          </a:stretch>
        </p:blipFill>
        <p:spPr bwMode="auto">
          <a:xfrm>
            <a:off x="0" y="692696"/>
            <a:ext cx="4283968" cy="6165304"/>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3059832" cy="6858000"/>
          </a:xfrm>
          <a:solidFill>
            <a:schemeClr val="accent3">
              <a:lumMod val="20000"/>
              <a:lumOff val="80000"/>
            </a:schemeClr>
          </a:solidFill>
        </p:spPr>
        <p:txBody>
          <a:bodyPr>
            <a:normAutofit fontScale="90000"/>
          </a:bodyPr>
          <a:lstStyle/>
          <a:p>
            <a:r>
              <a:rPr lang="el-GR" sz="2400" b="1" i="1" dirty="0"/>
              <a:t/>
            </a:r>
            <a:br>
              <a:rPr lang="el-GR" sz="2400" b="1" i="1" dirty="0"/>
            </a:br>
            <a:r>
              <a:rPr lang="el-GR" sz="2400" b="1" i="1" dirty="0"/>
              <a:t/>
            </a:r>
            <a:br>
              <a:rPr lang="el-GR" sz="2400" b="1" i="1" dirty="0"/>
            </a:br>
            <a:r>
              <a:rPr lang="el-GR" sz="2400" b="1" i="1" dirty="0"/>
              <a:t/>
            </a:r>
            <a:br>
              <a:rPr lang="el-GR" sz="2400" b="1" i="1" dirty="0"/>
            </a:br>
            <a:r>
              <a:rPr lang="el-GR" sz="2400" b="1" i="1" u="sng" dirty="0">
                <a:latin typeface="Century Gothic" panose="020B0502020202020204" pitchFamily="34" charset="0"/>
              </a:rPr>
              <a:t>Κοντός χιτώνας</a:t>
            </a:r>
            <a:r>
              <a:rPr lang="el-GR" sz="2400" b="1" i="1" dirty="0">
                <a:latin typeface="Century Gothic" panose="020B0502020202020204" pitchFamily="34" charset="0"/>
              </a:rPr>
              <a:t>: </a:t>
            </a:r>
            <a:r>
              <a:rPr lang="el-GR" sz="2400" dirty="0">
                <a:latin typeface="Century Gothic" panose="020B0502020202020204" pitchFamily="34" charset="0"/>
              </a:rPr>
              <a:t>καθημερινή </a:t>
            </a:r>
            <a:r>
              <a:rPr lang="el-GR" sz="2400" dirty="0" smtClean="0">
                <a:latin typeface="Century Gothic" panose="020B0502020202020204" pitchFamily="34" charset="0"/>
              </a:rPr>
              <a:t>ενδυμασία ανδρών</a:t>
            </a:r>
            <a:r>
              <a:rPr lang="el-GR" sz="2400" i="1" dirty="0" smtClean="0">
                <a:latin typeface="Century Gothic" panose="020B0502020202020204" pitchFamily="34" charset="0"/>
              </a:rPr>
              <a:t>, </a:t>
            </a:r>
            <a:r>
              <a:rPr lang="el-GR" sz="2400" dirty="0">
                <a:latin typeface="Century Gothic" panose="020B0502020202020204" pitchFamily="34" charset="0"/>
              </a:rPr>
              <a:t>ελευθερία κινήσεων, για τη μάχη </a:t>
            </a:r>
            <a:r>
              <a:rPr lang="el-GR" sz="2400" dirty="0" smtClean="0">
                <a:latin typeface="Century Gothic" panose="020B0502020202020204" pitchFamily="34" charset="0"/>
              </a:rPr>
              <a:t>και </a:t>
            </a:r>
            <a:r>
              <a:rPr lang="el-GR" sz="2400" dirty="0">
                <a:latin typeface="Century Gothic" panose="020B0502020202020204" pitchFamily="34" charset="0"/>
              </a:rPr>
              <a:t>το κυνήγι. </a:t>
            </a:r>
            <a:br>
              <a:rPr lang="el-GR" sz="2400" dirty="0">
                <a:latin typeface="Century Gothic" panose="020B0502020202020204" pitchFamily="34" charset="0"/>
              </a:rPr>
            </a:br>
            <a:r>
              <a:rPr lang="el-GR" sz="2400" b="1" dirty="0">
                <a:latin typeface="Century Gothic" panose="020B0502020202020204" pitchFamily="34" charset="0"/>
              </a:rPr>
              <a:t/>
            </a:r>
            <a:br>
              <a:rPr lang="el-GR" sz="2400" b="1" dirty="0">
                <a:latin typeface="Century Gothic" panose="020B0502020202020204" pitchFamily="34" charset="0"/>
              </a:rPr>
            </a:br>
            <a:r>
              <a:rPr lang="el-GR" sz="2400" b="1" dirty="0">
                <a:latin typeface="Century Gothic" panose="020B0502020202020204" pitchFamily="34" charset="0"/>
              </a:rPr>
              <a:t/>
            </a:r>
            <a:br>
              <a:rPr lang="el-GR" sz="2400" b="1" dirty="0">
                <a:latin typeface="Century Gothic" panose="020B0502020202020204" pitchFamily="34" charset="0"/>
              </a:rPr>
            </a:br>
            <a:r>
              <a:rPr lang="el-GR" sz="2400" b="1" i="1" u="sng" dirty="0">
                <a:latin typeface="Century Gothic" panose="020B0502020202020204" pitchFamily="34" charset="0"/>
              </a:rPr>
              <a:t>Μακρύς χιτώνας</a:t>
            </a:r>
            <a:r>
              <a:rPr lang="el-GR" sz="2400" b="1" i="1" dirty="0">
                <a:latin typeface="Century Gothic" panose="020B0502020202020204" pitchFamily="34" charset="0"/>
              </a:rPr>
              <a:t>:</a:t>
            </a:r>
            <a:r>
              <a:rPr lang="el-GR" sz="2400" b="1" dirty="0">
                <a:latin typeface="Century Gothic" panose="020B0502020202020204" pitchFamily="34" charset="0"/>
              </a:rPr>
              <a:t/>
            </a:r>
            <a:br>
              <a:rPr lang="el-GR" sz="2400" b="1" dirty="0">
                <a:latin typeface="Century Gothic" panose="020B0502020202020204" pitchFamily="34" charset="0"/>
              </a:rPr>
            </a:br>
            <a:r>
              <a:rPr lang="el-GR" sz="2400" dirty="0">
                <a:latin typeface="Century Gothic" panose="020B0502020202020204" pitchFamily="34" charset="0"/>
              </a:rPr>
              <a:t>τον φορούν θεοί, επιφανείς άνδρες, πρεσβύτεροι (οι νεότεροι τον φορούν μόνο σε γιορτές) </a:t>
            </a:r>
            <a:br>
              <a:rPr lang="el-GR" sz="2400" dirty="0">
                <a:latin typeface="Century Gothic" panose="020B0502020202020204" pitchFamily="34" charset="0"/>
              </a:rPr>
            </a:br>
            <a:r>
              <a:rPr lang="el-GR" sz="2400" dirty="0"/>
              <a:t/>
            </a:r>
            <a:br>
              <a:rPr lang="el-GR" sz="2400" dirty="0"/>
            </a:br>
            <a:r>
              <a:rPr lang="el-GR" sz="2400" dirty="0"/>
              <a:t/>
            </a:r>
            <a:br>
              <a:rPr lang="el-GR" sz="2400" dirty="0"/>
            </a:br>
            <a:r>
              <a:rPr lang="el-GR" sz="2400" dirty="0"/>
              <a:t/>
            </a:r>
            <a:br>
              <a:rPr lang="el-GR" sz="2400" dirty="0"/>
            </a:br>
            <a:r>
              <a:rPr lang="el-GR" sz="2400" dirty="0"/>
              <a:t/>
            </a:r>
            <a:br>
              <a:rPr lang="el-GR" sz="2400" dirty="0"/>
            </a:br>
            <a:endParaRPr lang="el-GR" sz="2400" dirty="0"/>
          </a:p>
        </p:txBody>
      </p:sp>
      <p:pic>
        <p:nvPicPr>
          <p:cNvPr id="14338" name="Picture 2" descr="D:\Maria_Documents\Οι εικόνες μου\Abb.σκευή\2011-02 (Φεβ)\σάρωση0013k.jpg"/>
          <p:cNvPicPr>
            <a:picLocks noGrp="1" noChangeAspect="1" noChangeArrowheads="1"/>
          </p:cNvPicPr>
          <p:nvPr>
            <p:ph idx="1"/>
          </p:nvPr>
        </p:nvPicPr>
        <p:blipFill>
          <a:blip r:embed="rId3" cstate="print"/>
          <a:srcRect/>
          <a:stretch>
            <a:fillRect/>
          </a:stretch>
        </p:blipFill>
        <p:spPr bwMode="auto">
          <a:xfrm>
            <a:off x="3275856" y="-171400"/>
            <a:ext cx="5868144" cy="70294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4704"/>
          </a:xfrm>
        </p:spPr>
        <p:txBody>
          <a:bodyPr>
            <a:normAutofit/>
          </a:bodyPr>
          <a:lstStyle/>
          <a:p>
            <a:r>
              <a:rPr lang="el-GR" sz="2400" b="1" i="1" dirty="0" err="1"/>
              <a:t>Εξωμίς</a:t>
            </a:r>
            <a:r>
              <a:rPr lang="en-US" sz="2400" b="1" dirty="0"/>
              <a:t> </a:t>
            </a:r>
            <a:r>
              <a:rPr lang="el-GR" sz="2400" b="1" dirty="0"/>
              <a:t> ή </a:t>
            </a:r>
            <a:r>
              <a:rPr lang="el-GR" sz="2400" b="1" i="1" dirty="0" err="1"/>
              <a:t>ετερομάσχολος</a:t>
            </a:r>
            <a:r>
              <a:rPr lang="el-GR" sz="2400" b="1" i="1" dirty="0"/>
              <a:t> </a:t>
            </a:r>
            <a:r>
              <a:rPr lang="el-GR" sz="2400" b="1" i="1" dirty="0" err="1"/>
              <a:t>χιτών</a:t>
            </a:r>
            <a:r>
              <a:rPr lang="el-GR" sz="2400" b="1" dirty="0"/>
              <a:t>: κυρίως για χειρώνακτες και δούλους</a:t>
            </a:r>
          </a:p>
        </p:txBody>
      </p:sp>
      <p:pic>
        <p:nvPicPr>
          <p:cNvPr id="36867" name="Picture 3"/>
          <p:cNvPicPr>
            <a:picLocks noGrp="1" noChangeAspect="1" noChangeArrowheads="1"/>
          </p:cNvPicPr>
          <p:nvPr>
            <p:ph idx="1"/>
          </p:nvPr>
        </p:nvPicPr>
        <p:blipFill>
          <a:blip r:embed="rId3" cstate="print"/>
          <a:srcRect l="47879" t="10178" r="3331" b="38910"/>
          <a:stretch>
            <a:fillRect/>
          </a:stretch>
        </p:blipFill>
        <p:spPr bwMode="auto">
          <a:xfrm>
            <a:off x="5652120" y="980728"/>
            <a:ext cx="3491880" cy="5877272"/>
          </a:xfrm>
          <a:prstGeom prst="rect">
            <a:avLst/>
          </a:prstGeom>
          <a:noFill/>
          <a:ln w="9525">
            <a:noFill/>
            <a:miter lim="800000"/>
            <a:headEnd/>
            <a:tailEnd/>
          </a:ln>
          <a:effectLst/>
        </p:spPr>
      </p:pic>
      <p:pic>
        <p:nvPicPr>
          <p:cNvPr id="10242" name="Picture 2" descr="D:\Maria_Documents\Οι εικόνες μου\Abb.σκευή\2011-02 (Φεβ)\σάρωση0008s.jpg"/>
          <p:cNvPicPr>
            <a:picLocks noChangeAspect="1" noChangeArrowheads="1"/>
          </p:cNvPicPr>
          <p:nvPr/>
        </p:nvPicPr>
        <p:blipFill>
          <a:blip r:embed="rId4" cstate="print"/>
          <a:srcRect/>
          <a:stretch>
            <a:fillRect/>
          </a:stretch>
        </p:blipFill>
        <p:spPr bwMode="auto">
          <a:xfrm>
            <a:off x="0" y="980728"/>
            <a:ext cx="5652120" cy="587727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20688"/>
          </a:xfrm>
          <a:solidFill>
            <a:schemeClr val="accent4">
              <a:lumMod val="40000"/>
              <a:lumOff val="60000"/>
            </a:schemeClr>
          </a:solidFill>
        </p:spPr>
        <p:txBody>
          <a:bodyPr>
            <a:normAutofit/>
          </a:bodyPr>
          <a:lstStyle/>
          <a:p>
            <a:r>
              <a:rPr lang="el-GR" sz="2400" b="1" dirty="0" smtClean="0">
                <a:solidFill>
                  <a:schemeClr val="bg1"/>
                </a:solidFill>
                <a:latin typeface="Century Gothic" panose="020B0502020202020204" pitchFamily="34" charset="0"/>
              </a:rPr>
              <a:t>Το ιμάτιο &amp; η χλαμύδα</a:t>
            </a:r>
            <a:endParaRPr lang="el-GR" sz="2400" b="1" dirty="0">
              <a:solidFill>
                <a:schemeClr val="bg1"/>
              </a:solidFill>
              <a:latin typeface="Century Gothic" panose="020B0502020202020204" pitchFamily="34" charset="0"/>
            </a:endParaRPr>
          </a:p>
        </p:txBody>
      </p:sp>
      <p:sp>
        <p:nvSpPr>
          <p:cNvPr id="3" name="Θέση περιεχομένου 2"/>
          <p:cNvSpPr>
            <a:spLocks noGrp="1"/>
          </p:cNvSpPr>
          <p:nvPr>
            <p:ph idx="1"/>
          </p:nvPr>
        </p:nvSpPr>
        <p:spPr>
          <a:xfrm>
            <a:off x="0" y="692696"/>
            <a:ext cx="9144000" cy="6120680"/>
          </a:xfrm>
        </p:spPr>
        <p:txBody>
          <a:bodyPr>
            <a:normAutofit lnSpcReduction="10000"/>
          </a:bodyPr>
          <a:lstStyle/>
          <a:p>
            <a:pPr algn="just"/>
            <a:r>
              <a:rPr lang="el-GR" sz="2000" dirty="0" smtClean="0">
                <a:latin typeface="Century Gothic" panose="020B0502020202020204" pitchFamily="34" charset="0"/>
              </a:rPr>
              <a:t>Το </a:t>
            </a:r>
            <a:r>
              <a:rPr lang="el-GR" sz="2000" b="1" i="1" dirty="0" smtClean="0">
                <a:latin typeface="Century Gothic" panose="020B0502020202020204" pitchFamily="34" charset="0"/>
              </a:rPr>
              <a:t>ιμάτιο</a:t>
            </a:r>
            <a:r>
              <a:rPr lang="el-GR" sz="2000" dirty="0" smtClean="0">
                <a:latin typeface="Century Gothic" panose="020B0502020202020204" pitchFamily="34" charset="0"/>
              </a:rPr>
              <a:t> ήταν το </a:t>
            </a:r>
            <a:r>
              <a:rPr lang="el-GR" sz="2000" dirty="0" smtClean="0">
                <a:latin typeface="Century Gothic" panose="020B0502020202020204" pitchFamily="34" charset="0"/>
              </a:rPr>
              <a:t>πανωφόρι των </a:t>
            </a:r>
            <a:r>
              <a:rPr lang="el-GR" sz="2000" dirty="0" smtClean="0">
                <a:latin typeface="Century Gothic" panose="020B0502020202020204" pitchFamily="34" charset="0"/>
              </a:rPr>
              <a:t>αρχαίων. </a:t>
            </a:r>
            <a:r>
              <a:rPr lang="el-GR" sz="2000" dirty="0">
                <a:latin typeface="Century Gothic" panose="020B0502020202020204" pitchFamily="34" charset="0"/>
              </a:rPr>
              <a:t>Τ</a:t>
            </a:r>
            <a:r>
              <a:rPr lang="el-GR" sz="2000" dirty="0" smtClean="0">
                <a:latin typeface="Century Gothic" panose="020B0502020202020204" pitchFamily="34" charset="0"/>
              </a:rPr>
              <a:t>ο φορούσαν </a:t>
            </a:r>
            <a:r>
              <a:rPr lang="el-GR" sz="2000" dirty="0" smtClean="0">
                <a:latin typeface="Century Gothic" panose="020B0502020202020204" pitchFamily="34" charset="0"/>
              </a:rPr>
              <a:t>και τα δύο φύλα. </a:t>
            </a:r>
          </a:p>
          <a:p>
            <a:endParaRPr lang="el-GR" sz="2000" dirty="0">
              <a:latin typeface="Century Gothic" panose="020B0502020202020204" pitchFamily="34" charset="0"/>
            </a:endParaRPr>
          </a:p>
          <a:p>
            <a:pPr algn="just"/>
            <a:r>
              <a:rPr lang="el-GR" sz="2000" dirty="0" smtClean="0">
                <a:latin typeface="Century Gothic" panose="020B0502020202020204" pitchFamily="34" charset="0"/>
              </a:rPr>
              <a:t>Χαρακτηριστικές είναι οι αρχαϊκές κόρες της Ακρόπολης που φορούν </a:t>
            </a:r>
            <a:r>
              <a:rPr lang="el-GR" sz="2000" b="1" i="1" dirty="0" smtClean="0">
                <a:latin typeface="Century Gothic" panose="020B0502020202020204" pitchFamily="34" charset="0"/>
              </a:rPr>
              <a:t>λοξό ιμάτιο</a:t>
            </a:r>
            <a:r>
              <a:rPr lang="el-GR" sz="2000" dirty="0" smtClean="0">
                <a:latin typeface="Century Gothic" panose="020B0502020202020204" pitchFamily="34" charset="0"/>
              </a:rPr>
              <a:t>: </a:t>
            </a:r>
            <a:r>
              <a:rPr lang="el-GR" sz="2000" dirty="0">
                <a:latin typeface="Century Gothic" panose="020B0502020202020204" pitchFamily="34" charset="0"/>
              </a:rPr>
              <a:t>ένα μακρύ ύφασμα που το περνούσαν κάτω από την αριστερή μασχάλη, το τύλιγαν γύρω από το στήθος και την πλάτη και το κούμπωναν πάνω από το δεξιό βραχίονα. </a:t>
            </a:r>
            <a:endParaRPr lang="el-GR" sz="2000" dirty="0" smtClean="0">
              <a:latin typeface="Century Gothic" panose="020B0502020202020204" pitchFamily="34" charset="0"/>
            </a:endParaRPr>
          </a:p>
          <a:p>
            <a:endParaRPr lang="el-GR" sz="2000" dirty="0" smtClean="0">
              <a:latin typeface="Century Gothic" panose="020B0502020202020204" pitchFamily="34" charset="0"/>
            </a:endParaRPr>
          </a:p>
          <a:p>
            <a:pPr algn="just"/>
            <a:r>
              <a:rPr lang="el-GR" sz="2000" dirty="0" smtClean="0">
                <a:latin typeface="Century Gothic" panose="020B0502020202020204" pitchFamily="34" charset="0"/>
              </a:rPr>
              <a:t>Το ιμάτιο είχε συνήθως μήκος </a:t>
            </a:r>
            <a:r>
              <a:rPr lang="el-GR" sz="2000" dirty="0">
                <a:latin typeface="Century Gothic" panose="020B0502020202020204" pitchFamily="34" charset="0"/>
              </a:rPr>
              <a:t>μεταξύ 3,5 και 4,5 μ. και πλάτος 1 μ. Οι άκρες του ήταν στολισμένες με </a:t>
            </a:r>
            <a:r>
              <a:rPr lang="el-GR" sz="2000" dirty="0" smtClean="0">
                <a:latin typeface="Century Gothic" panose="020B0502020202020204" pitchFamily="34" charset="0"/>
              </a:rPr>
              <a:t>κρόσσια </a:t>
            </a:r>
            <a:r>
              <a:rPr lang="el-GR" sz="2000" dirty="0">
                <a:latin typeface="Century Gothic" panose="020B0502020202020204" pitchFamily="34" charset="0"/>
              </a:rPr>
              <a:t>ή με φουντίτσες ή με μικρά βαρίδια σε σχήμα σταγόνας στα πλαϊνά και στις </a:t>
            </a:r>
            <a:r>
              <a:rPr lang="el-GR" sz="2000" dirty="0" smtClean="0">
                <a:latin typeface="Century Gothic" panose="020B0502020202020204" pitchFamily="34" charset="0"/>
              </a:rPr>
              <a:t>γωνίες. </a:t>
            </a:r>
          </a:p>
          <a:p>
            <a:pPr marL="0" indent="0">
              <a:buNone/>
            </a:pPr>
            <a:endParaRPr lang="el-GR" sz="2000" dirty="0" smtClean="0">
              <a:latin typeface="Century Gothic" panose="020B0502020202020204" pitchFamily="34" charset="0"/>
            </a:endParaRPr>
          </a:p>
          <a:p>
            <a:pPr algn="just"/>
            <a:r>
              <a:rPr lang="el-GR" sz="2000" dirty="0">
                <a:latin typeface="Century Gothic" panose="020B0502020202020204" pitchFamily="34" charset="0"/>
              </a:rPr>
              <a:t>Η </a:t>
            </a:r>
            <a:r>
              <a:rPr lang="el-GR" sz="2000" b="1" i="1" dirty="0">
                <a:latin typeface="Century Gothic" panose="020B0502020202020204" pitchFamily="34" charset="0"/>
              </a:rPr>
              <a:t>χλαμύδα</a:t>
            </a:r>
            <a:r>
              <a:rPr lang="el-GR" sz="2000" dirty="0">
                <a:latin typeface="Century Gothic" panose="020B0502020202020204" pitchFamily="34" charset="0"/>
              </a:rPr>
              <a:t> ήταν αποκλειστικά ανδρικό </a:t>
            </a:r>
            <a:r>
              <a:rPr lang="el-GR" sz="2000" dirty="0" smtClean="0">
                <a:latin typeface="Century Gothic" panose="020B0502020202020204" pitchFamily="34" charset="0"/>
              </a:rPr>
              <a:t>πανωφόρι</a:t>
            </a:r>
            <a:r>
              <a:rPr lang="el-GR" sz="2000" dirty="0" smtClean="0">
                <a:latin typeface="Century Gothic" panose="020B0502020202020204" pitchFamily="34" charset="0"/>
              </a:rPr>
              <a:t>. </a:t>
            </a:r>
            <a:r>
              <a:rPr lang="el-GR" sz="2000" dirty="0">
                <a:latin typeface="Century Gothic" panose="020B0502020202020204" pitchFamily="34" charset="0"/>
              </a:rPr>
              <a:t>Συνήθως ήταν πιο κοντή από το ιμάτιο. Το ύφασμα διπλωνόταν μία φορά καθέτως και στερεωνόταν στο δεξιό ώμο με πόρπη ή περόνη, </a:t>
            </a:r>
            <a:r>
              <a:rPr lang="el-GR" sz="2000" dirty="0" smtClean="0">
                <a:latin typeface="Century Gothic" panose="020B0502020202020204" pitchFamily="34" charset="0"/>
              </a:rPr>
              <a:t>έτσι ώστε </a:t>
            </a:r>
            <a:r>
              <a:rPr lang="el-GR" sz="2000" dirty="0">
                <a:latin typeface="Century Gothic" panose="020B0502020202020204" pitchFamily="34" charset="0"/>
              </a:rPr>
              <a:t>να καλύπτεται ο αριστερός βραχίονας από την κλειστή πλευρά του υφάσματος, </a:t>
            </a:r>
            <a:r>
              <a:rPr lang="el-GR" sz="2000" dirty="0" smtClean="0">
                <a:latin typeface="Century Gothic" panose="020B0502020202020204" pitchFamily="34" charset="0"/>
              </a:rPr>
              <a:t>και ο δεξιός να παραμένει ακάλυπτος. </a:t>
            </a:r>
            <a:r>
              <a:rPr lang="el-GR" sz="2000" dirty="0">
                <a:latin typeface="Century Gothic" panose="020B0502020202020204" pitchFamily="34" charset="0"/>
              </a:rPr>
              <a:t>Η χλαμύδα ήταν περισσότερο ένδυμα των εφήβων, των ταξιδιωτών και των στρατιωτών. </a:t>
            </a:r>
          </a:p>
          <a:p>
            <a:endParaRPr lang="el-GR" sz="2000" dirty="0">
              <a:latin typeface="Century Gothic" panose="020B0502020202020204" pitchFamily="34" charset="0"/>
            </a:endParaRPr>
          </a:p>
        </p:txBody>
      </p:sp>
    </p:spTree>
    <p:extLst>
      <p:ext uri="{BB962C8B-B14F-4D97-AF65-F5344CB8AC3E}">
        <p14:creationId xmlns:p14="http://schemas.microsoft.com/office/powerpoint/2010/main" val="2954144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0"/>
            <a:ext cx="3096344" cy="6858000"/>
          </a:xfrm>
          <a:solidFill>
            <a:schemeClr val="bg1">
              <a:lumMod val="95000"/>
            </a:schemeClr>
          </a:solidFill>
        </p:spPr>
        <p:txBody>
          <a:bodyPr>
            <a:normAutofit/>
          </a:bodyPr>
          <a:lstStyle/>
          <a:p>
            <a:r>
              <a:rPr lang="el-GR" sz="2000" b="1" i="1" dirty="0">
                <a:latin typeface="Century Gothic" panose="020B0502020202020204" pitchFamily="34" charset="0"/>
              </a:rPr>
              <a:t>Ανδρικό ιμάτιο: </a:t>
            </a:r>
            <a:br>
              <a:rPr lang="el-GR" sz="2000" b="1" i="1" dirty="0">
                <a:latin typeface="Century Gothic" panose="020B0502020202020204" pitchFamily="34" charset="0"/>
              </a:rPr>
            </a:br>
            <a:r>
              <a:rPr lang="el-GR" sz="2000" dirty="0">
                <a:latin typeface="Century Gothic" panose="020B0502020202020204" pitchFamily="34" charset="0"/>
              </a:rPr>
              <a:t>συνήθως τύλιγε όλο το κορμί από τα αριστερά προς τα δεξιά (η αντίστροφη φορά δεν ήταν καθόλου κομψή και </a:t>
            </a:r>
            <a:r>
              <a:rPr lang="el-GR" sz="2000" dirty="0" smtClean="0">
                <a:latin typeface="Century Gothic" panose="020B0502020202020204" pitchFamily="34" charset="0"/>
              </a:rPr>
              <a:t>θεωρούνταν μη </a:t>
            </a:r>
            <a:r>
              <a:rPr lang="el-GR" sz="2000" dirty="0">
                <a:latin typeface="Century Gothic" panose="020B0502020202020204" pitchFamily="34" charset="0"/>
              </a:rPr>
              <a:t>ελληνική). Ωραίες πτυχώσεις και σωστό  μήκος ενδεικτικά της παιδείας του φέροντα</a:t>
            </a:r>
          </a:p>
        </p:txBody>
      </p:sp>
      <p:pic>
        <p:nvPicPr>
          <p:cNvPr id="35843" name="Picture 3"/>
          <p:cNvPicPr>
            <a:picLocks noGrp="1" noChangeAspect="1" noChangeArrowheads="1"/>
          </p:cNvPicPr>
          <p:nvPr>
            <p:ph idx="1"/>
          </p:nvPr>
        </p:nvPicPr>
        <p:blipFill>
          <a:blip r:embed="rId3" cstate="print">
            <a:lum bright="20000" contrast="30000"/>
          </a:blip>
          <a:srcRect l="19092" t="3182" r="28405" b="4540"/>
          <a:stretch>
            <a:fillRect/>
          </a:stretch>
        </p:blipFill>
        <p:spPr bwMode="auto">
          <a:xfrm>
            <a:off x="3347864" y="0"/>
            <a:ext cx="579613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6553" y="0"/>
            <a:ext cx="9144000" cy="764704"/>
          </a:xfrm>
          <a:solidFill>
            <a:schemeClr val="bg2">
              <a:lumMod val="75000"/>
            </a:schemeClr>
          </a:solidFill>
        </p:spPr>
        <p:txBody>
          <a:bodyPr>
            <a:noAutofit/>
          </a:bodyPr>
          <a:lstStyle/>
          <a:p>
            <a:r>
              <a:rPr lang="el-GR" sz="2400" b="1" i="1" dirty="0" err="1" smtClean="0">
                <a:solidFill>
                  <a:schemeClr val="bg1"/>
                </a:solidFill>
                <a:latin typeface="Century Gothic" panose="020B0502020202020204" pitchFamily="34" charset="0"/>
              </a:rPr>
              <a:t>Χλαμύς</a:t>
            </a:r>
            <a:endParaRPr lang="el-GR" sz="2400" dirty="0">
              <a:solidFill>
                <a:schemeClr val="bg1"/>
              </a:solidFill>
              <a:latin typeface="Century Gothic" panose="020B0502020202020204" pitchFamily="34" charset="0"/>
            </a:endParaRPr>
          </a:p>
        </p:txBody>
      </p:sp>
      <p:pic>
        <p:nvPicPr>
          <p:cNvPr id="26626" name="Picture 2"/>
          <p:cNvPicPr>
            <a:picLocks noGrp="1" noChangeAspect="1" noChangeArrowheads="1"/>
          </p:cNvPicPr>
          <p:nvPr>
            <p:ph idx="1"/>
          </p:nvPr>
        </p:nvPicPr>
        <p:blipFill>
          <a:blip r:embed="rId3" cstate="print">
            <a:lum bright="30000"/>
          </a:blip>
          <a:srcRect l="7043" t="19724" r="7043" b="8681"/>
          <a:stretch>
            <a:fillRect/>
          </a:stretch>
        </p:blipFill>
        <p:spPr bwMode="auto">
          <a:xfrm>
            <a:off x="0" y="836712"/>
            <a:ext cx="9144000" cy="5949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a:bodyPr>
          <a:lstStyle/>
          <a:p>
            <a:r>
              <a:rPr lang="el-GR" sz="2400" b="1" i="1" dirty="0" err="1">
                <a:latin typeface="Century Gothic" panose="020B0502020202020204" pitchFamily="34" charset="0"/>
              </a:rPr>
              <a:t>Χλαμύς</a:t>
            </a:r>
            <a:endParaRPr lang="el-GR" sz="2400" b="1" i="1" dirty="0">
              <a:latin typeface="Century Gothic" panose="020B0502020202020204" pitchFamily="34" charset="0"/>
            </a:endParaRPr>
          </a:p>
        </p:txBody>
      </p:sp>
      <p:pic>
        <p:nvPicPr>
          <p:cNvPr id="29699" name="Picture 3"/>
          <p:cNvPicPr>
            <a:picLocks noGrp="1" noChangeAspect="1" noChangeArrowheads="1"/>
          </p:cNvPicPr>
          <p:nvPr>
            <p:ph idx="1"/>
          </p:nvPr>
        </p:nvPicPr>
        <p:blipFill>
          <a:blip r:embed="rId3" cstate="print"/>
          <a:srcRect l="8353" t="19092" r="8120" b="10904"/>
          <a:stretch>
            <a:fillRect/>
          </a:stretch>
        </p:blipFill>
        <p:spPr bwMode="auto">
          <a:xfrm>
            <a:off x="3419872" y="908720"/>
            <a:ext cx="5724128" cy="5949280"/>
          </a:xfrm>
          <a:prstGeom prst="rect">
            <a:avLst/>
          </a:prstGeom>
          <a:noFill/>
          <a:ln w="9525">
            <a:noFill/>
            <a:miter lim="800000"/>
            <a:headEnd/>
            <a:tailEnd/>
          </a:ln>
          <a:effectLst/>
        </p:spPr>
      </p:pic>
      <p:pic>
        <p:nvPicPr>
          <p:cNvPr id="4" name="Picture 2" descr="D:\Maria_Documents\Abb.σκευή\διάφορα\σάρωση0005k.jpg"/>
          <p:cNvPicPr>
            <a:picLocks noChangeAspect="1" noChangeArrowheads="1"/>
          </p:cNvPicPr>
          <p:nvPr/>
        </p:nvPicPr>
        <p:blipFill>
          <a:blip r:embed="rId4" cstate="print"/>
          <a:srcRect/>
          <a:stretch>
            <a:fillRect/>
          </a:stretch>
        </p:blipFill>
        <p:spPr bwMode="auto">
          <a:xfrm>
            <a:off x="0" y="908720"/>
            <a:ext cx="3347864" cy="594928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17638"/>
          </a:xfrm>
          <a:solidFill>
            <a:schemeClr val="accent2">
              <a:lumMod val="20000"/>
              <a:lumOff val="80000"/>
            </a:schemeClr>
          </a:solidFill>
        </p:spPr>
        <p:txBody>
          <a:bodyPr>
            <a:normAutofit/>
          </a:bodyPr>
          <a:lstStyle/>
          <a:p>
            <a:r>
              <a:rPr lang="el-GR" sz="2000" b="1" dirty="0">
                <a:latin typeface="Century Gothic" panose="020B0502020202020204" pitchFamily="34" charset="0"/>
              </a:rPr>
              <a:t>Τα σχέδια στα υφάσματα ήταν υφαντά και γίνονταν με τον αργαλειό: Στην αρχή οι κλωστές βάφονταν σε διαφορετικά χρώματα και μετά υφαίνονταν για να δημιουργηθούν τα σχέδια. </a:t>
            </a:r>
          </a:p>
        </p:txBody>
      </p:sp>
      <p:sp>
        <p:nvSpPr>
          <p:cNvPr id="4" name="Θέση περιεχομένου 3"/>
          <p:cNvSpPr>
            <a:spLocks noGrp="1"/>
          </p:cNvSpPr>
          <p:nvPr>
            <p:ph idx="1"/>
          </p:nvPr>
        </p:nvSpPr>
        <p:spPr/>
        <p:txBody>
          <a:bodyPr/>
          <a:lstStyle/>
          <a:p>
            <a:endParaRPr lang="el-G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954" t="14576" r="16558" b="8298"/>
          <a:stretch/>
        </p:blipFill>
        <p:spPr bwMode="auto">
          <a:xfrm>
            <a:off x="27844" y="1484784"/>
            <a:ext cx="9116156" cy="555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4715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484784"/>
          </a:xfrm>
          <a:solidFill>
            <a:schemeClr val="accent6">
              <a:lumMod val="20000"/>
              <a:lumOff val="80000"/>
            </a:schemeClr>
          </a:solidFill>
        </p:spPr>
        <p:txBody>
          <a:bodyPr>
            <a:normAutofit fontScale="90000"/>
          </a:bodyPr>
          <a:lstStyle/>
          <a:p>
            <a:pPr algn="just"/>
            <a:r>
              <a:rPr lang="el-GR" sz="1800" b="1" dirty="0" smtClean="0">
                <a:latin typeface="Century Gothic" panose="020B0502020202020204" pitchFamily="34" charset="0"/>
              </a:rPr>
              <a:t/>
            </a:r>
            <a:br>
              <a:rPr lang="el-GR" sz="1800" b="1" dirty="0" smtClean="0">
                <a:latin typeface="Century Gothic" panose="020B0502020202020204" pitchFamily="34" charset="0"/>
              </a:rPr>
            </a:br>
            <a:r>
              <a:rPr lang="el-GR" sz="1800" b="1" dirty="0" smtClean="0">
                <a:latin typeface="Century Gothic" panose="020B0502020202020204" pitchFamily="34" charset="0"/>
              </a:rPr>
              <a:t>Παρ</a:t>
            </a:r>
            <a:r>
              <a:rPr lang="el-GR" sz="1800" b="1" dirty="0">
                <a:latin typeface="Century Gothic" panose="020B0502020202020204" pitchFamily="34" charset="0"/>
              </a:rPr>
              <a:t>' ότι η υφαντική ήταν μία βασική οικιακή δραστηριότητα, </a:t>
            </a:r>
            <a:r>
              <a:rPr lang="el-GR" sz="1800" b="1" dirty="0" smtClean="0">
                <a:latin typeface="Century Gothic" panose="020B0502020202020204" pitchFamily="34" charset="0"/>
              </a:rPr>
              <a:t>υπήρχαν διάφορα </a:t>
            </a:r>
            <a:r>
              <a:rPr lang="el-GR" sz="1800" b="1" dirty="0">
                <a:latin typeface="Century Gothic" panose="020B0502020202020204" pitchFamily="34" charset="0"/>
              </a:rPr>
              <a:t>εργαστήρια υφαντουργίας που παρήγαγαν πολυτελή υφάσματα, </a:t>
            </a:r>
            <a:r>
              <a:rPr lang="el-GR" sz="1800" b="1" dirty="0" smtClean="0">
                <a:latin typeface="Century Gothic" panose="020B0502020202020204" pitchFamily="34" charset="0"/>
              </a:rPr>
              <a:t>σε ποικίλα χρώματα</a:t>
            </a:r>
            <a:r>
              <a:rPr lang="el-GR" sz="1800" b="1" dirty="0">
                <a:latin typeface="Century Gothic" panose="020B0502020202020204" pitchFamily="34" charset="0"/>
              </a:rPr>
              <a:t>, </a:t>
            </a:r>
            <a:r>
              <a:rPr lang="el-GR" sz="1800" b="1" dirty="0" smtClean="0">
                <a:latin typeface="Century Gothic" panose="020B0502020202020204" pitchFamily="34" charset="0"/>
              </a:rPr>
              <a:t>που ήταν διακοσμημένα </a:t>
            </a:r>
            <a:r>
              <a:rPr lang="el-GR" sz="1800" b="1" dirty="0">
                <a:latin typeface="Century Gothic" panose="020B0502020202020204" pitchFamily="34" charset="0"/>
              </a:rPr>
              <a:t>με περίτεχνα σχέδια. Ονομαστά ήταν για παράδειγμα τα διάφανα υφάσματα της Λακωνίας και του </a:t>
            </a:r>
            <a:r>
              <a:rPr lang="el-GR" sz="1800" b="1" dirty="0" smtClean="0">
                <a:latin typeface="Century Gothic" panose="020B0502020202020204" pitchFamily="34" charset="0"/>
              </a:rPr>
              <a:t>Τάραντα και </a:t>
            </a:r>
            <a:r>
              <a:rPr lang="el-GR" sz="1800" b="1" dirty="0">
                <a:latin typeface="Century Gothic" panose="020B0502020202020204" pitchFamily="34" charset="0"/>
              </a:rPr>
              <a:t>τα πολυτελή της </a:t>
            </a:r>
            <a:r>
              <a:rPr lang="el-GR" sz="1800" b="1" dirty="0" smtClean="0">
                <a:latin typeface="Century Gothic" panose="020B0502020202020204" pitchFamily="34" charset="0"/>
              </a:rPr>
              <a:t>Κορίνθου και </a:t>
            </a:r>
            <a:r>
              <a:rPr lang="el-GR" sz="1800" b="1" dirty="0">
                <a:latin typeface="Century Gothic" panose="020B0502020202020204" pitchFamily="34" charset="0"/>
              </a:rPr>
              <a:t>των </a:t>
            </a:r>
            <a:r>
              <a:rPr lang="el-GR" sz="1800" b="1" dirty="0" smtClean="0">
                <a:latin typeface="Century Gothic" panose="020B0502020202020204" pitchFamily="34" charset="0"/>
              </a:rPr>
              <a:t>Μεγάρων. </a:t>
            </a:r>
            <a:r>
              <a:rPr lang="el-GR" sz="1800" b="1" dirty="0">
                <a:latin typeface="Century Gothic" panose="020B0502020202020204" pitchFamily="34" charset="0"/>
              </a:rPr>
              <a:t/>
            </a:r>
            <a:br>
              <a:rPr lang="el-GR" sz="1800" b="1" dirty="0">
                <a:latin typeface="Century Gothic" panose="020B0502020202020204" pitchFamily="34" charset="0"/>
              </a:rPr>
            </a:br>
            <a:endParaRPr lang="el-GR" sz="1800" b="1" dirty="0">
              <a:latin typeface="Century Gothic" panose="020B0502020202020204" pitchFamily="34" charset="0"/>
            </a:endParaRPr>
          </a:p>
        </p:txBody>
      </p:sp>
      <p:pic>
        <p:nvPicPr>
          <p:cNvPr id="4" name="Picture 2" descr="D:\Maria_Documents\Οι εικόνες μου\Abb.σκευή\2013-03 (Μαρ)\f.jpg"/>
          <p:cNvPicPr>
            <a:picLocks noGrp="1" noChangeAspect="1" noChangeArrowheads="1"/>
          </p:cNvPicPr>
          <p:nvPr>
            <p:ph idx="1"/>
          </p:nvPr>
        </p:nvPicPr>
        <p:blipFill>
          <a:blip r:embed="rId2" cstate="print"/>
          <a:srcRect l="2960" t="4677" r="4702" b="6943"/>
          <a:stretch>
            <a:fillRect/>
          </a:stretch>
        </p:blipFill>
        <p:spPr bwMode="auto">
          <a:xfrm>
            <a:off x="539552" y="1531745"/>
            <a:ext cx="8064896" cy="5298717"/>
          </a:xfrm>
          <a:prstGeom prst="rect">
            <a:avLst/>
          </a:prstGeom>
          <a:noFill/>
        </p:spPr>
      </p:pic>
    </p:spTree>
    <p:extLst>
      <p:ext uri="{BB962C8B-B14F-4D97-AF65-F5344CB8AC3E}">
        <p14:creationId xmlns:p14="http://schemas.microsoft.com/office/powerpoint/2010/main" val="2372244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764704"/>
          </a:xfrm>
          <a:solidFill>
            <a:schemeClr val="accent2">
              <a:lumMod val="40000"/>
              <a:lumOff val="60000"/>
            </a:schemeClr>
          </a:solidFill>
        </p:spPr>
        <p:txBody>
          <a:bodyPr>
            <a:noAutofit/>
          </a:bodyPr>
          <a:lstStyle/>
          <a:p>
            <a:r>
              <a:rPr lang="el-GR" sz="2800" b="1" dirty="0" smtClean="0"/>
              <a:t/>
            </a:r>
            <a:br>
              <a:rPr lang="el-GR" sz="2800" b="1" dirty="0" smtClean="0"/>
            </a:br>
            <a:r>
              <a:rPr lang="el-GR" sz="2800" b="1" dirty="0"/>
              <a:t/>
            </a:r>
            <a:br>
              <a:rPr lang="el-GR" sz="2800" b="1" dirty="0"/>
            </a:br>
            <a:r>
              <a:rPr lang="el-GR" sz="2800" b="1" dirty="0" smtClean="0">
                <a:solidFill>
                  <a:schemeClr val="bg1"/>
                </a:solidFill>
                <a:latin typeface="Century Gothic" panose="020B0502020202020204" pitchFamily="34" charset="0"/>
              </a:rPr>
              <a:t>Τύποι </a:t>
            </a:r>
            <a:r>
              <a:rPr lang="el-GR" sz="2800" b="1" dirty="0">
                <a:solidFill>
                  <a:schemeClr val="bg1"/>
                </a:solidFill>
                <a:latin typeface="Century Gothic" panose="020B0502020202020204" pitchFamily="34" charset="0"/>
              </a:rPr>
              <a:t>ενδύματος στην αρχαιότητα</a:t>
            </a:r>
            <a:r>
              <a:rPr lang="el-GR" sz="2800" dirty="0">
                <a:solidFill>
                  <a:schemeClr val="bg1"/>
                </a:solidFill>
                <a:latin typeface="Century Gothic" panose="020B0502020202020204" pitchFamily="34" charset="0"/>
              </a:rPr>
              <a:t/>
            </a:r>
            <a:br>
              <a:rPr lang="el-GR" sz="2800" dirty="0">
                <a:solidFill>
                  <a:schemeClr val="bg1"/>
                </a:solidFill>
                <a:latin typeface="Century Gothic" panose="020B0502020202020204" pitchFamily="34" charset="0"/>
              </a:rPr>
            </a:br>
            <a:r>
              <a:rPr lang="el-GR" sz="2800" dirty="0">
                <a:solidFill>
                  <a:schemeClr val="bg1"/>
                </a:solidFill>
              </a:rPr>
              <a:t> </a:t>
            </a:r>
            <a:br>
              <a:rPr lang="el-GR" sz="2800" dirty="0">
                <a:solidFill>
                  <a:schemeClr val="bg1"/>
                </a:solidFill>
              </a:rPr>
            </a:br>
            <a:endParaRPr lang="el-GR" sz="2800" dirty="0">
              <a:solidFill>
                <a:schemeClr val="bg1"/>
              </a:solidFill>
            </a:endParaRPr>
          </a:p>
        </p:txBody>
      </p:sp>
      <p:sp>
        <p:nvSpPr>
          <p:cNvPr id="3" name="Θέση περιεχομένου 2"/>
          <p:cNvSpPr>
            <a:spLocks noGrp="1"/>
          </p:cNvSpPr>
          <p:nvPr>
            <p:ph idx="1"/>
          </p:nvPr>
        </p:nvSpPr>
        <p:spPr>
          <a:xfrm>
            <a:off x="0" y="908720"/>
            <a:ext cx="9144000" cy="5760640"/>
          </a:xfrm>
        </p:spPr>
        <p:txBody>
          <a:bodyPr>
            <a:normAutofit/>
          </a:bodyPr>
          <a:lstStyle/>
          <a:p>
            <a:r>
              <a:rPr lang="el-GR" sz="2000" dirty="0" smtClean="0">
                <a:latin typeface="Century Gothic" panose="020B0502020202020204" pitchFamily="34" charset="0"/>
              </a:rPr>
              <a:t>Η </a:t>
            </a:r>
            <a:r>
              <a:rPr lang="el-GR" sz="2000" dirty="0">
                <a:latin typeface="Century Gothic" panose="020B0502020202020204" pitchFamily="34" charset="0"/>
              </a:rPr>
              <a:t>αρχαία ενδυμασία υποδιαιρείται σε δύο βασικές </a:t>
            </a:r>
            <a:r>
              <a:rPr lang="el-GR" sz="2000" dirty="0" smtClean="0">
                <a:latin typeface="Century Gothic" panose="020B0502020202020204" pitchFamily="34" charset="0"/>
              </a:rPr>
              <a:t>κατηγορίε</a:t>
            </a:r>
            <a:r>
              <a:rPr lang="el-GR" sz="2000" dirty="0">
                <a:latin typeface="Century Gothic" panose="020B0502020202020204" pitchFamily="34" charset="0"/>
              </a:rPr>
              <a:t>ς</a:t>
            </a:r>
            <a:r>
              <a:rPr lang="el-GR" sz="2000" dirty="0" smtClean="0">
                <a:latin typeface="Century Gothic" panose="020B0502020202020204" pitchFamily="34" charset="0"/>
              </a:rPr>
              <a:t>:</a:t>
            </a:r>
          </a:p>
          <a:p>
            <a:endParaRPr lang="el-GR" sz="2000" dirty="0">
              <a:latin typeface="Century Gothic" panose="020B0502020202020204" pitchFamily="34" charset="0"/>
            </a:endParaRPr>
          </a:p>
          <a:p>
            <a:pPr lvl="0"/>
            <a:r>
              <a:rPr lang="el-GR" sz="2000" dirty="0">
                <a:latin typeface="Century Gothic" panose="020B0502020202020204" pitchFamily="34" charset="0"/>
              </a:rPr>
              <a:t>Τα </a:t>
            </a:r>
            <a:r>
              <a:rPr lang="el-GR" sz="2000" b="1" dirty="0">
                <a:latin typeface="Century Gothic" panose="020B0502020202020204" pitchFamily="34" charset="0"/>
              </a:rPr>
              <a:t>ενδύματα</a:t>
            </a:r>
            <a:r>
              <a:rPr lang="el-GR" sz="2000" dirty="0">
                <a:latin typeface="Century Gothic" panose="020B0502020202020204" pitchFamily="34" charset="0"/>
              </a:rPr>
              <a:t>, πρόκειται για τα κομμένα και ραμμένα ενδύματα που πριν φορεθούν είχαν λάβει ένα ορισμένο σχήμα εφαρμογής </a:t>
            </a:r>
            <a:r>
              <a:rPr lang="el-GR" sz="2000" dirty="0" smtClean="0">
                <a:latin typeface="Century Gothic" panose="020B0502020202020204" pitchFamily="34" charset="0"/>
              </a:rPr>
              <a:t>(π.χ. </a:t>
            </a:r>
            <a:r>
              <a:rPr lang="el-GR" sz="2000" dirty="0" err="1" smtClean="0">
                <a:latin typeface="Century Gothic" panose="020B0502020202020204" pitchFamily="34" charset="0"/>
              </a:rPr>
              <a:t>χιτών</a:t>
            </a:r>
            <a:r>
              <a:rPr lang="el-GR" sz="2000" dirty="0" smtClean="0">
                <a:latin typeface="Century Gothic" panose="020B0502020202020204" pitchFamily="34" charset="0"/>
              </a:rPr>
              <a:t>)</a:t>
            </a:r>
          </a:p>
          <a:p>
            <a:pPr lvl="0"/>
            <a:endParaRPr lang="el-GR" sz="2000" dirty="0">
              <a:latin typeface="Century Gothic" panose="020B0502020202020204" pitchFamily="34" charset="0"/>
            </a:endParaRPr>
          </a:p>
          <a:p>
            <a:pPr lvl="0"/>
            <a:r>
              <a:rPr lang="el-GR" sz="2000" dirty="0">
                <a:latin typeface="Century Gothic" panose="020B0502020202020204" pitchFamily="34" charset="0"/>
              </a:rPr>
              <a:t>Τα </a:t>
            </a:r>
            <a:r>
              <a:rPr lang="el-GR" sz="2000" b="1" dirty="0" err="1">
                <a:latin typeface="Century Gothic" panose="020B0502020202020204" pitchFamily="34" charset="0"/>
              </a:rPr>
              <a:t>επιβλήματα</a:t>
            </a:r>
            <a:r>
              <a:rPr lang="el-GR" sz="2000" b="1" dirty="0">
                <a:latin typeface="Century Gothic" panose="020B0502020202020204" pitchFamily="34" charset="0"/>
              </a:rPr>
              <a:t> ή περιβλήματα</a:t>
            </a:r>
            <a:r>
              <a:rPr lang="el-GR" sz="2000" dirty="0">
                <a:latin typeface="Century Gothic" panose="020B0502020202020204" pitchFamily="34" charset="0"/>
              </a:rPr>
              <a:t>: τα υφάσματα έπαιρναν το επιθυμητό σχήμα, αφού πρώτα τα υπέβαλλαν σε ιδιαίτερη μεταχείριση (όπως δίπλωμα, σούρωμα) πάνω στο σώμα του </a:t>
            </a:r>
            <a:r>
              <a:rPr lang="el-GR" sz="2000" dirty="0" smtClean="0">
                <a:latin typeface="Century Gothic" panose="020B0502020202020204" pitchFamily="34" charset="0"/>
              </a:rPr>
              <a:t>φορέα (π.χ. πέπλος</a:t>
            </a:r>
            <a:r>
              <a:rPr lang="el-GR" sz="2000" dirty="0">
                <a:latin typeface="Century Gothic" panose="020B0502020202020204" pitchFamily="34" charset="0"/>
              </a:rPr>
              <a:t>, ιμάτιο)</a:t>
            </a:r>
          </a:p>
          <a:p>
            <a:endParaRPr lang="el-GR" sz="2000" dirty="0">
              <a:latin typeface="Century Gothic" panose="020B0502020202020204" pitchFamily="34" charset="0"/>
            </a:endParaRPr>
          </a:p>
          <a:p>
            <a:r>
              <a:rPr lang="el-GR" sz="2000" dirty="0" smtClean="0">
                <a:latin typeface="Century Gothic" panose="020B0502020202020204" pitchFamily="34" charset="0"/>
              </a:rPr>
              <a:t>Υπήρχαν </a:t>
            </a:r>
            <a:r>
              <a:rPr lang="el-GR" sz="2000" dirty="0">
                <a:latin typeface="Century Gothic" panose="020B0502020202020204" pitchFamily="34" charset="0"/>
              </a:rPr>
              <a:t>τρεις βασικοί τύποι ενδυμασίας</a:t>
            </a:r>
            <a:r>
              <a:rPr lang="el-GR" sz="2000" dirty="0" smtClean="0">
                <a:latin typeface="Century Gothic" panose="020B0502020202020204" pitchFamily="34" charset="0"/>
              </a:rPr>
              <a:t>:</a:t>
            </a:r>
          </a:p>
          <a:p>
            <a:pPr lvl="0"/>
            <a:r>
              <a:rPr lang="el-GR" sz="2000" dirty="0" smtClean="0">
                <a:latin typeface="Century Gothic" panose="020B0502020202020204" pitchFamily="34" charset="0"/>
              </a:rPr>
              <a:t>Ο</a:t>
            </a:r>
            <a:r>
              <a:rPr lang="el-GR" sz="2000" i="1" dirty="0" smtClean="0">
                <a:latin typeface="Century Gothic" panose="020B0502020202020204" pitchFamily="34" charset="0"/>
              </a:rPr>
              <a:t> </a:t>
            </a:r>
            <a:r>
              <a:rPr lang="el-GR" sz="2000" b="1" i="1" dirty="0">
                <a:latin typeface="Century Gothic" panose="020B0502020202020204" pitchFamily="34" charset="0"/>
              </a:rPr>
              <a:t>πέπλος</a:t>
            </a:r>
            <a:r>
              <a:rPr lang="el-GR" sz="2000" dirty="0">
                <a:latin typeface="Century Gothic" panose="020B0502020202020204" pitchFamily="34" charset="0"/>
              </a:rPr>
              <a:t> μόνο για γυναίκες</a:t>
            </a:r>
          </a:p>
          <a:p>
            <a:pPr lvl="0"/>
            <a:r>
              <a:rPr lang="el-GR" sz="2000" dirty="0" smtClean="0">
                <a:latin typeface="Century Gothic" panose="020B0502020202020204" pitchFamily="34" charset="0"/>
              </a:rPr>
              <a:t>Ο</a:t>
            </a:r>
            <a:r>
              <a:rPr lang="el-GR" sz="2000" i="1" dirty="0" smtClean="0">
                <a:latin typeface="Century Gothic" panose="020B0502020202020204" pitchFamily="34" charset="0"/>
              </a:rPr>
              <a:t> </a:t>
            </a:r>
            <a:r>
              <a:rPr lang="el-GR" sz="2000" b="1" i="1" dirty="0" err="1" smtClean="0">
                <a:latin typeface="Century Gothic" panose="020B0502020202020204" pitchFamily="34" charset="0"/>
              </a:rPr>
              <a:t>χιτών</a:t>
            </a:r>
            <a:r>
              <a:rPr lang="el-GR" sz="2000" dirty="0" smtClean="0">
                <a:latin typeface="Century Gothic" panose="020B0502020202020204" pitchFamily="34" charset="0"/>
              </a:rPr>
              <a:t> </a:t>
            </a:r>
            <a:r>
              <a:rPr lang="el-GR" sz="2000" dirty="0">
                <a:latin typeface="Century Gothic" panose="020B0502020202020204" pitchFamily="34" charset="0"/>
              </a:rPr>
              <a:t>και για τα δύο φύλλα</a:t>
            </a:r>
          </a:p>
          <a:p>
            <a:pPr lvl="0"/>
            <a:r>
              <a:rPr lang="el-GR" sz="2000" dirty="0" smtClean="0">
                <a:latin typeface="Century Gothic" panose="020B0502020202020204" pitchFamily="34" charset="0"/>
              </a:rPr>
              <a:t>Το</a:t>
            </a:r>
            <a:r>
              <a:rPr lang="el-GR" sz="2000" i="1" dirty="0" smtClean="0">
                <a:latin typeface="Century Gothic" panose="020B0502020202020204" pitchFamily="34" charset="0"/>
              </a:rPr>
              <a:t> </a:t>
            </a:r>
            <a:r>
              <a:rPr lang="el-GR" sz="2000" b="1" i="1" dirty="0" smtClean="0">
                <a:latin typeface="Century Gothic" panose="020B0502020202020204" pitchFamily="34" charset="0"/>
              </a:rPr>
              <a:t>ιμάτιο</a:t>
            </a:r>
            <a:r>
              <a:rPr lang="el-GR" sz="2000" dirty="0" smtClean="0">
                <a:latin typeface="Century Gothic" panose="020B0502020202020204" pitchFamily="34" charset="0"/>
              </a:rPr>
              <a:t> </a:t>
            </a:r>
            <a:r>
              <a:rPr lang="el-GR" sz="2000" dirty="0">
                <a:latin typeface="Century Gothic" panose="020B0502020202020204" pitchFamily="34" charset="0"/>
              </a:rPr>
              <a:t>και για τα δύο φύλλα </a:t>
            </a:r>
          </a:p>
        </p:txBody>
      </p:sp>
    </p:spTree>
    <p:extLst>
      <p:ext uri="{BB962C8B-B14F-4D97-AF65-F5344CB8AC3E}">
        <p14:creationId xmlns:p14="http://schemas.microsoft.com/office/powerpoint/2010/main" val="17576773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4" name="Θέση κειμένου 3"/>
          <p:cNvSpPr>
            <a:spLocks noGrp="1"/>
          </p:cNvSpPr>
          <p:nvPr>
            <p:ph type="body" sz="half" idx="2"/>
          </p:nvPr>
        </p:nvSpPr>
        <p:spPr>
          <a:xfrm>
            <a:off x="0" y="0"/>
            <a:ext cx="3465513" cy="6858000"/>
          </a:xfrm>
          <a:solidFill>
            <a:schemeClr val="accent4">
              <a:lumMod val="60000"/>
              <a:lumOff val="40000"/>
            </a:schemeClr>
          </a:solidFill>
        </p:spPr>
        <p:txBody>
          <a:bodyPr/>
          <a:lstStyle/>
          <a:p>
            <a:endParaRPr lang="el-GR" dirty="0" smtClean="0"/>
          </a:p>
          <a:p>
            <a:endParaRPr lang="el-GR" dirty="0"/>
          </a:p>
          <a:p>
            <a:endParaRPr lang="el-GR" dirty="0" smtClean="0"/>
          </a:p>
          <a:p>
            <a:endParaRPr lang="el-GR" dirty="0"/>
          </a:p>
          <a:p>
            <a:endParaRPr lang="el-GR" dirty="0" smtClean="0"/>
          </a:p>
          <a:p>
            <a:endParaRPr lang="el-GR" dirty="0"/>
          </a:p>
          <a:p>
            <a:endParaRPr lang="el-GR" dirty="0" smtClean="0"/>
          </a:p>
          <a:p>
            <a:pPr algn="ctr"/>
            <a:r>
              <a:rPr lang="el-GR" sz="2000" b="1" dirty="0" smtClean="0">
                <a:solidFill>
                  <a:schemeClr val="bg1"/>
                </a:solidFill>
                <a:latin typeface="Century Gothic" panose="020B0502020202020204" pitchFamily="34" charset="0"/>
              </a:rPr>
              <a:t>Το </a:t>
            </a:r>
            <a:r>
              <a:rPr lang="el-GR" sz="2000" b="1" dirty="0">
                <a:solidFill>
                  <a:schemeClr val="bg1"/>
                </a:solidFill>
                <a:latin typeface="Century Gothic" panose="020B0502020202020204" pitchFamily="34" charset="0"/>
              </a:rPr>
              <a:t>ένδυμα ήταν ακριβό είτε εξαιτίας </a:t>
            </a:r>
            <a:r>
              <a:rPr lang="el-GR" sz="2000" b="1" dirty="0" smtClean="0">
                <a:solidFill>
                  <a:schemeClr val="bg1"/>
                </a:solidFill>
                <a:latin typeface="Century Gothic" panose="020B0502020202020204" pitchFamily="34" charset="0"/>
              </a:rPr>
              <a:t>της βαφής </a:t>
            </a:r>
            <a:r>
              <a:rPr lang="el-GR" sz="2000" b="1" dirty="0">
                <a:solidFill>
                  <a:schemeClr val="bg1"/>
                </a:solidFill>
                <a:latin typeface="Century Gothic" panose="020B0502020202020204" pitchFamily="34" charset="0"/>
              </a:rPr>
              <a:t>τ</a:t>
            </a:r>
            <a:r>
              <a:rPr lang="el-GR" sz="2000" b="1" dirty="0" smtClean="0">
                <a:solidFill>
                  <a:schemeClr val="bg1"/>
                </a:solidFill>
                <a:latin typeface="Century Gothic" panose="020B0502020202020204" pitchFamily="34" charset="0"/>
              </a:rPr>
              <a:t>ου είτε </a:t>
            </a:r>
            <a:r>
              <a:rPr lang="el-GR" sz="2000" b="1" dirty="0">
                <a:solidFill>
                  <a:schemeClr val="bg1"/>
                </a:solidFill>
                <a:latin typeface="Century Gothic" panose="020B0502020202020204" pitchFamily="34" charset="0"/>
              </a:rPr>
              <a:t>εξαιτίας των σχεδίων του. Τυπικό δείγμα υψηλού στάτους ήταν το πορφυρό ένδυμα που είχε βαφτεί με </a:t>
            </a:r>
            <a:r>
              <a:rPr lang="el-GR" sz="2000" b="1" dirty="0" smtClean="0">
                <a:solidFill>
                  <a:schemeClr val="bg1"/>
                </a:solidFill>
                <a:latin typeface="Century Gothic" panose="020B0502020202020204" pitchFamily="34" charset="0"/>
              </a:rPr>
              <a:t>θαλάσσια πορφύρα </a:t>
            </a:r>
            <a:r>
              <a:rPr lang="el-GR" sz="2000" b="1" dirty="0">
                <a:solidFill>
                  <a:schemeClr val="bg1"/>
                </a:solidFill>
                <a:latin typeface="Century Gothic" panose="020B0502020202020204" pitchFamily="34" charset="0"/>
              </a:rPr>
              <a:t>ή το ένδυμα που είχε χρυσή ύφανση</a:t>
            </a:r>
          </a:p>
        </p:txBody>
      </p:sp>
      <p:pic>
        <p:nvPicPr>
          <p:cNvPr id="5" name="Picture 2" descr="C:\Users\Mikedaki\AppData\Local\Temp\Rar$DIa0.929\P110058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41220" y="0"/>
            <a:ext cx="550277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100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kedaki\Pictures\2017-05-26\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54250" y="-1131752"/>
            <a:ext cx="6835501"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7540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ikedaki\Pictures\2017-05-26\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42999" y="-1142998"/>
            <a:ext cx="6858001" cy="9144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527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96752"/>
          </a:xfrm>
          <a:solidFill>
            <a:schemeClr val="accent1"/>
          </a:solidFill>
        </p:spPr>
        <p:txBody>
          <a:bodyPr>
            <a:normAutofit/>
          </a:bodyPr>
          <a:lstStyle/>
          <a:p>
            <a:r>
              <a:rPr lang="el-GR" sz="3200" b="1" dirty="0" smtClean="0">
                <a:solidFill>
                  <a:schemeClr val="bg1"/>
                </a:solidFill>
              </a:rPr>
              <a:t>Βιβλιογραφία</a:t>
            </a:r>
            <a:endParaRPr lang="el-GR" sz="3200" b="1" dirty="0">
              <a:solidFill>
                <a:schemeClr val="bg1"/>
              </a:solidFill>
            </a:endParaRPr>
          </a:p>
        </p:txBody>
      </p:sp>
      <p:sp>
        <p:nvSpPr>
          <p:cNvPr id="3" name="Θέση περιεχομένου 2"/>
          <p:cNvSpPr>
            <a:spLocks noGrp="1"/>
          </p:cNvSpPr>
          <p:nvPr>
            <p:ph idx="1"/>
          </p:nvPr>
        </p:nvSpPr>
        <p:spPr>
          <a:xfrm>
            <a:off x="0" y="1196752"/>
            <a:ext cx="9144000" cy="5661248"/>
          </a:xfrm>
        </p:spPr>
        <p:txBody>
          <a:bodyPr>
            <a:normAutofit lnSpcReduction="10000"/>
          </a:bodyPr>
          <a:lstStyle/>
          <a:p>
            <a:pPr algn="just"/>
            <a:r>
              <a:rPr lang="de-DE" sz="2000" dirty="0" smtClean="0">
                <a:latin typeface="Century Gothic" panose="020B0502020202020204" pitchFamily="34" charset="0"/>
              </a:rPr>
              <a:t>A</a:t>
            </a:r>
            <a:r>
              <a:rPr lang="el-GR" sz="2000" dirty="0">
                <a:latin typeface="Century Gothic" panose="020B0502020202020204" pitchFamily="34" charset="0"/>
              </a:rPr>
              <a:t>. </a:t>
            </a:r>
            <a:r>
              <a:rPr lang="de-DE" sz="2000" dirty="0" err="1">
                <a:latin typeface="Century Gothic" panose="020B0502020202020204" pitchFamily="34" charset="0"/>
              </a:rPr>
              <a:t>Pekridou</a:t>
            </a:r>
            <a:r>
              <a:rPr lang="el-GR" sz="2000" dirty="0">
                <a:latin typeface="Century Gothic" panose="020B0502020202020204" pitchFamily="34" charset="0"/>
              </a:rPr>
              <a:t>-</a:t>
            </a:r>
            <a:r>
              <a:rPr lang="de-DE" sz="2000" dirty="0" err="1">
                <a:latin typeface="Century Gothic" panose="020B0502020202020204" pitchFamily="34" charset="0"/>
              </a:rPr>
              <a:t>Gorecki</a:t>
            </a:r>
            <a:r>
              <a:rPr lang="el-GR" sz="2000" dirty="0">
                <a:latin typeface="Century Gothic" panose="020B0502020202020204" pitchFamily="34" charset="0"/>
              </a:rPr>
              <a:t>, </a:t>
            </a:r>
            <a:r>
              <a:rPr lang="el-GR" sz="2000" i="1" dirty="0">
                <a:latin typeface="Century Gothic" panose="020B0502020202020204" pitchFamily="34" charset="0"/>
              </a:rPr>
              <a:t>Η μόδα στην αρχαία Ελλάδα</a:t>
            </a:r>
            <a:r>
              <a:rPr lang="el-GR" sz="2000" dirty="0">
                <a:latin typeface="Century Gothic" panose="020B0502020202020204" pitchFamily="34" charset="0"/>
              </a:rPr>
              <a:t> (2008</a:t>
            </a:r>
            <a:r>
              <a:rPr lang="el-GR" sz="2000" dirty="0" smtClean="0">
                <a:latin typeface="Century Gothic" panose="020B0502020202020204" pitchFamily="34" charset="0"/>
              </a:rPr>
              <a:t>)</a:t>
            </a:r>
          </a:p>
          <a:p>
            <a:pPr algn="just"/>
            <a:endParaRPr lang="el-GR" sz="2000" dirty="0" smtClean="0">
              <a:latin typeface="Century Gothic" panose="020B0502020202020204" pitchFamily="34" charset="0"/>
            </a:endParaRPr>
          </a:p>
          <a:p>
            <a:pPr algn="just"/>
            <a:r>
              <a:rPr lang="en-GB" sz="2000" dirty="0">
                <a:latin typeface="Century Gothic" panose="020B0502020202020204" pitchFamily="34" charset="0"/>
              </a:rPr>
              <a:t>H</a:t>
            </a:r>
            <a:r>
              <a:rPr lang="el-GR" sz="2000" dirty="0">
                <a:latin typeface="Century Gothic" panose="020B0502020202020204" pitchFamily="34" charset="0"/>
              </a:rPr>
              <a:t>. </a:t>
            </a:r>
            <a:r>
              <a:rPr lang="en-GB" sz="2000" dirty="0" err="1">
                <a:latin typeface="Century Gothic" panose="020B0502020202020204" pitchFamily="34" charset="0"/>
              </a:rPr>
              <a:t>Blanck</a:t>
            </a:r>
            <a:r>
              <a:rPr lang="el-GR" sz="2000" dirty="0">
                <a:latin typeface="Century Gothic" panose="020B0502020202020204" pitchFamily="34" charset="0"/>
              </a:rPr>
              <a:t>, </a:t>
            </a:r>
            <a:r>
              <a:rPr lang="el-GR" sz="2000" i="1" dirty="0">
                <a:latin typeface="Century Gothic" panose="020B0502020202020204" pitchFamily="34" charset="0"/>
              </a:rPr>
              <a:t>Εισαγωγή στην ιδιωτική ζωή των αρχαίων Ελλήνων και Ρωμαίων </a:t>
            </a:r>
            <a:r>
              <a:rPr lang="el-GR" sz="2000" dirty="0">
                <a:latin typeface="Century Gothic" panose="020B0502020202020204" pitchFamily="34" charset="0"/>
              </a:rPr>
              <a:t>(2007)</a:t>
            </a:r>
          </a:p>
          <a:p>
            <a:pPr marL="0" indent="0" algn="just">
              <a:buNone/>
            </a:pPr>
            <a:endParaRPr lang="el-GR" sz="2000" dirty="0">
              <a:latin typeface="Century Gothic" panose="020B0502020202020204" pitchFamily="34" charset="0"/>
            </a:endParaRPr>
          </a:p>
          <a:p>
            <a:pPr algn="just"/>
            <a:r>
              <a:rPr lang="el-GR" sz="2000" dirty="0" smtClean="0">
                <a:latin typeface="Century Gothic" panose="020B0502020202020204" pitchFamily="34" charset="0"/>
              </a:rPr>
              <a:t>Ι. Παπαντωνίου, </a:t>
            </a:r>
            <a:r>
              <a:rPr lang="el-GR" sz="2000" i="1" dirty="0" smtClean="0">
                <a:latin typeface="Century Gothic" panose="020B0502020202020204" pitchFamily="34" charset="0"/>
              </a:rPr>
              <a:t>Η ελληνική ενδυμασία. Από την αρχαιότητα ως τις αρχές του 20</a:t>
            </a:r>
            <a:r>
              <a:rPr lang="el-GR" sz="2000" i="1" baseline="30000" dirty="0" smtClean="0">
                <a:latin typeface="Century Gothic" panose="020B0502020202020204" pitchFamily="34" charset="0"/>
              </a:rPr>
              <a:t>ου</a:t>
            </a:r>
            <a:r>
              <a:rPr lang="el-GR" sz="2000" i="1" dirty="0" smtClean="0">
                <a:latin typeface="Century Gothic" panose="020B0502020202020204" pitchFamily="34" charset="0"/>
              </a:rPr>
              <a:t> αιώνα </a:t>
            </a:r>
            <a:r>
              <a:rPr lang="el-GR" sz="2000" dirty="0" smtClean="0">
                <a:latin typeface="Century Gothic" panose="020B0502020202020204" pitchFamily="34" charset="0"/>
              </a:rPr>
              <a:t>(2000</a:t>
            </a:r>
            <a:r>
              <a:rPr lang="el-GR" sz="2000" dirty="0" smtClean="0">
                <a:latin typeface="Century Gothic" panose="020B0502020202020204" pitchFamily="34" charset="0"/>
              </a:rPr>
              <a:t>)</a:t>
            </a:r>
          </a:p>
          <a:p>
            <a:pPr algn="just"/>
            <a:endParaRPr lang="en-US" sz="2000" dirty="0" smtClean="0">
              <a:latin typeface="Century Gothic" panose="020B0502020202020204" pitchFamily="34" charset="0"/>
            </a:endParaRPr>
          </a:p>
          <a:p>
            <a:pPr algn="just"/>
            <a:r>
              <a:rPr lang="en-US" sz="2000" dirty="0" smtClean="0">
                <a:latin typeface="Century Gothic" panose="020B0502020202020204" pitchFamily="34" charset="0"/>
              </a:rPr>
              <a:t>M.M. Lee, </a:t>
            </a:r>
            <a:r>
              <a:rPr lang="en-US" sz="2000" i="1" dirty="0" smtClean="0">
                <a:latin typeface="Century Gothic" panose="020B0502020202020204" pitchFamily="34" charset="0"/>
              </a:rPr>
              <a:t>Body, dress, and identity in ancient Greece</a:t>
            </a:r>
            <a:r>
              <a:rPr lang="en-US" sz="2000" dirty="0" smtClean="0">
                <a:latin typeface="Century Gothic" panose="020B0502020202020204" pitchFamily="34" charset="0"/>
              </a:rPr>
              <a:t> (2015</a:t>
            </a:r>
            <a:r>
              <a:rPr lang="en-US" sz="2000" dirty="0" smtClean="0">
                <a:latin typeface="Century Gothic" panose="020B0502020202020204" pitchFamily="34" charset="0"/>
              </a:rPr>
              <a:t>)</a:t>
            </a:r>
            <a:endParaRPr lang="el-GR" sz="2000" dirty="0" smtClean="0">
              <a:latin typeface="Century Gothic" panose="020B0502020202020204" pitchFamily="34" charset="0"/>
            </a:endParaRPr>
          </a:p>
          <a:p>
            <a:pPr algn="just"/>
            <a:endParaRPr lang="el-GR" sz="2000" dirty="0">
              <a:latin typeface="Century Gothic" panose="020B0502020202020204" pitchFamily="34" charset="0"/>
            </a:endParaRPr>
          </a:p>
          <a:p>
            <a:pPr algn="just"/>
            <a:r>
              <a:rPr lang="en-US" sz="2000" dirty="0" smtClean="0">
                <a:latin typeface="Century Gothic" panose="020B0502020202020204" pitchFamily="34" charset="0"/>
              </a:rPr>
              <a:t>I. </a:t>
            </a:r>
            <a:r>
              <a:rPr lang="en-US" sz="2000" dirty="0" err="1" smtClean="0">
                <a:latin typeface="Century Gothic" panose="020B0502020202020204" pitchFamily="34" charset="0"/>
              </a:rPr>
              <a:t>Tzachili</a:t>
            </a:r>
            <a:r>
              <a:rPr lang="en-US" sz="2000" dirty="0" smtClean="0">
                <a:latin typeface="Century Gothic" panose="020B0502020202020204" pitchFamily="34" charset="0"/>
              </a:rPr>
              <a:t> – E. </a:t>
            </a:r>
            <a:r>
              <a:rPr lang="en-US" sz="2000" dirty="0" err="1" smtClean="0">
                <a:latin typeface="Century Gothic" panose="020B0502020202020204" pitchFamily="34" charset="0"/>
              </a:rPr>
              <a:t>Zimi</a:t>
            </a:r>
            <a:r>
              <a:rPr lang="en-US" sz="2000" dirty="0" smtClean="0">
                <a:latin typeface="Century Gothic" panose="020B0502020202020204" pitchFamily="34" charset="0"/>
              </a:rPr>
              <a:t> (</a:t>
            </a:r>
            <a:r>
              <a:rPr lang="el-GR" sz="2000" dirty="0" err="1" smtClean="0">
                <a:latin typeface="Century Gothic" panose="020B0502020202020204" pitchFamily="34" charset="0"/>
              </a:rPr>
              <a:t>επιμ</a:t>
            </a:r>
            <a:r>
              <a:rPr lang="el-GR" sz="2000" dirty="0" smtClean="0">
                <a:latin typeface="Century Gothic" panose="020B0502020202020204" pitchFamily="34" charset="0"/>
              </a:rPr>
              <a:t>.</a:t>
            </a:r>
            <a:r>
              <a:rPr lang="en-US" sz="2000" dirty="0" smtClean="0">
                <a:latin typeface="Century Gothic" panose="020B0502020202020204" pitchFamily="34" charset="0"/>
              </a:rPr>
              <a:t>), </a:t>
            </a:r>
            <a:r>
              <a:rPr lang="en-US" sz="2000" i="1" dirty="0" smtClean="0">
                <a:latin typeface="Century Gothic" panose="020B0502020202020204" pitchFamily="34" charset="0"/>
              </a:rPr>
              <a:t>Textiles and dress</a:t>
            </a:r>
            <a:r>
              <a:rPr lang="el-GR" sz="2000" i="1" dirty="0" smtClean="0">
                <a:latin typeface="Century Gothic" panose="020B0502020202020204" pitchFamily="34" charset="0"/>
              </a:rPr>
              <a:t> </a:t>
            </a:r>
            <a:r>
              <a:rPr lang="en-US" sz="2000" i="1" dirty="0" smtClean="0">
                <a:latin typeface="Century Gothic" panose="020B0502020202020204" pitchFamily="34" charset="0"/>
              </a:rPr>
              <a:t>in Greece and the Roman east: a technological and social approach </a:t>
            </a:r>
            <a:r>
              <a:rPr lang="en-US" sz="2000" dirty="0" smtClean="0">
                <a:latin typeface="Century Gothic" panose="020B0502020202020204" pitchFamily="34" charset="0"/>
              </a:rPr>
              <a:t>(2012)</a:t>
            </a:r>
          </a:p>
          <a:p>
            <a:pPr marL="0" indent="0" algn="just">
              <a:buNone/>
            </a:pPr>
            <a:endParaRPr lang="en-US" sz="2000" dirty="0" smtClean="0">
              <a:latin typeface="Century Gothic" panose="020B0502020202020204" pitchFamily="34" charset="0"/>
            </a:endParaRPr>
          </a:p>
          <a:p>
            <a:pPr algn="just"/>
            <a:r>
              <a:rPr lang="en-US" sz="2000" dirty="0" smtClean="0">
                <a:latin typeface="Century Gothic" panose="020B0502020202020204" pitchFamily="34" charset="0"/>
              </a:rPr>
              <a:t>D.M. Johnson, </a:t>
            </a:r>
            <a:r>
              <a:rPr lang="en-US" sz="2000" i="1" dirty="0" smtClean="0">
                <a:latin typeface="Century Gothic" panose="020B0502020202020204" pitchFamily="34" charset="0"/>
              </a:rPr>
              <a:t>Ancient Greek dress </a:t>
            </a:r>
            <a:r>
              <a:rPr lang="en-US" sz="2000" dirty="0" smtClean="0">
                <a:latin typeface="Century Gothic" panose="020B0502020202020204" pitchFamily="34" charset="0"/>
              </a:rPr>
              <a:t>(1964</a:t>
            </a:r>
            <a:r>
              <a:rPr lang="en-US" sz="2000" dirty="0" smtClean="0">
                <a:latin typeface="Century Gothic" panose="020B0502020202020204" pitchFamily="34" charset="0"/>
              </a:rPr>
              <a:t>)</a:t>
            </a:r>
            <a:endParaRPr lang="el-GR" sz="2000" dirty="0" smtClean="0">
              <a:latin typeface="Century Gothic" panose="020B0502020202020204" pitchFamily="34" charset="0"/>
            </a:endParaRPr>
          </a:p>
          <a:p>
            <a:pPr algn="just"/>
            <a:endParaRPr lang="el-GR" sz="2000" dirty="0">
              <a:latin typeface="Century Gothic" panose="020B0502020202020204" pitchFamily="34" charset="0"/>
            </a:endParaRPr>
          </a:p>
          <a:p>
            <a:pPr algn="just"/>
            <a:r>
              <a:rPr lang="en-US" sz="2000" dirty="0">
                <a:latin typeface="Century Gothic" panose="020B0502020202020204" pitchFamily="34" charset="0"/>
                <a:hlinkClick r:id="rId2"/>
              </a:rPr>
              <a:t>http://</a:t>
            </a:r>
            <a:r>
              <a:rPr lang="en-US" sz="2000" dirty="0" smtClean="0">
                <a:latin typeface="Century Gothic" panose="020B0502020202020204" pitchFamily="34" charset="0"/>
                <a:hlinkClick r:id="rId2"/>
              </a:rPr>
              <a:t>www.archaiologia.gr</a:t>
            </a:r>
            <a:r>
              <a:rPr lang="el-GR" sz="2000" dirty="0" smtClean="0">
                <a:latin typeface="Century Gothic" panose="020B0502020202020204" pitchFamily="34" charset="0"/>
              </a:rPr>
              <a:t> (το τεύχος 82 του ψηφιοποιημένου περιοδικού </a:t>
            </a:r>
            <a:r>
              <a:rPr lang="el-GR" sz="2000" i="1" dirty="0" smtClean="0">
                <a:latin typeface="Century Gothic" panose="020B0502020202020204" pitchFamily="34" charset="0"/>
              </a:rPr>
              <a:t>Αρχαιολογία και τέχνες </a:t>
            </a:r>
            <a:r>
              <a:rPr lang="el-GR" sz="2000" dirty="0" smtClean="0">
                <a:latin typeface="Century Gothic" panose="020B0502020202020204" pitchFamily="34" charset="0"/>
              </a:rPr>
              <a:t>είναι αφιερωμένο στην ενδυμασία)</a:t>
            </a:r>
            <a:endParaRPr lang="en-US" sz="2000" dirty="0" smtClean="0">
              <a:latin typeface="Century Gothic" panose="020B0502020202020204" pitchFamily="34" charset="0"/>
            </a:endParaRPr>
          </a:p>
        </p:txBody>
      </p:sp>
    </p:spTree>
    <p:extLst>
      <p:ext uri="{BB962C8B-B14F-4D97-AF65-F5344CB8AC3E}">
        <p14:creationId xmlns:p14="http://schemas.microsoft.com/office/powerpoint/2010/main" val="3328617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908720"/>
          </a:xfrm>
          <a:solidFill>
            <a:schemeClr val="accent1">
              <a:lumMod val="40000"/>
              <a:lumOff val="60000"/>
            </a:schemeClr>
          </a:solidFill>
        </p:spPr>
        <p:txBody>
          <a:bodyPr>
            <a:normAutofit/>
          </a:bodyPr>
          <a:lstStyle/>
          <a:p>
            <a:r>
              <a:rPr lang="el-GR" sz="2800" b="1" dirty="0" smtClean="0">
                <a:solidFill>
                  <a:schemeClr val="bg1"/>
                </a:solidFill>
                <a:latin typeface="Century Gothic" panose="020B0502020202020204" pitchFamily="34" charset="0"/>
              </a:rPr>
              <a:t>Ο πέπλος</a:t>
            </a:r>
            <a:endParaRPr lang="el-GR" sz="2800" b="1" dirty="0">
              <a:solidFill>
                <a:schemeClr val="bg1"/>
              </a:solidFill>
              <a:latin typeface="Century Gothic" panose="020B0502020202020204" pitchFamily="34" charset="0"/>
            </a:endParaRPr>
          </a:p>
        </p:txBody>
      </p:sp>
      <p:sp>
        <p:nvSpPr>
          <p:cNvPr id="3" name="Θέση περιεχομένου 2"/>
          <p:cNvSpPr>
            <a:spLocks noGrp="1"/>
          </p:cNvSpPr>
          <p:nvPr>
            <p:ph idx="1"/>
          </p:nvPr>
        </p:nvSpPr>
        <p:spPr>
          <a:xfrm>
            <a:off x="0" y="1052736"/>
            <a:ext cx="9144000" cy="5688632"/>
          </a:xfrm>
        </p:spPr>
        <p:txBody>
          <a:bodyPr>
            <a:normAutofit/>
          </a:bodyPr>
          <a:lstStyle/>
          <a:p>
            <a:pPr algn="just"/>
            <a:r>
              <a:rPr lang="el-GR" sz="2200" dirty="0" smtClean="0">
                <a:latin typeface="Century Gothic" panose="020B0502020202020204" pitchFamily="34" charset="0"/>
              </a:rPr>
              <a:t>Πρόκειται για ένα μάλλινο </a:t>
            </a:r>
            <a:r>
              <a:rPr lang="el-GR" sz="2200" dirty="0">
                <a:latin typeface="Century Gothic" panose="020B0502020202020204" pitchFamily="34" charset="0"/>
              </a:rPr>
              <a:t>γυναικείο </a:t>
            </a:r>
            <a:r>
              <a:rPr lang="el-GR" sz="2200" dirty="0" smtClean="0">
                <a:latin typeface="Century Gothic" panose="020B0502020202020204" pitchFamily="34" charset="0"/>
              </a:rPr>
              <a:t>ένδυμα, </a:t>
            </a:r>
            <a:r>
              <a:rPr lang="el-GR" sz="2200" dirty="0" smtClean="0">
                <a:latin typeface="Century Gothic" panose="020B0502020202020204" pitchFamily="34" charset="0"/>
              </a:rPr>
              <a:t>που </a:t>
            </a:r>
            <a:r>
              <a:rPr lang="el-GR" sz="2200" dirty="0">
                <a:latin typeface="Century Gothic" panose="020B0502020202020204" pitchFamily="34" charset="0"/>
              </a:rPr>
              <a:t>μπορούσε να φορεθεί </a:t>
            </a:r>
            <a:r>
              <a:rPr lang="el-GR" sz="2200" dirty="0" smtClean="0">
                <a:latin typeface="Century Gothic" panose="020B0502020202020204" pitchFamily="34" charset="0"/>
              </a:rPr>
              <a:t>πάνω </a:t>
            </a:r>
            <a:r>
              <a:rPr lang="el-GR" sz="2200" dirty="0">
                <a:latin typeface="Century Gothic" panose="020B0502020202020204" pitchFamily="34" charset="0"/>
              </a:rPr>
              <a:t>από </a:t>
            </a:r>
            <a:r>
              <a:rPr lang="el-GR" sz="2200" dirty="0" smtClean="0">
                <a:latin typeface="Century Gothic" panose="020B0502020202020204" pitchFamily="34" charset="0"/>
              </a:rPr>
              <a:t>τον </a:t>
            </a:r>
            <a:r>
              <a:rPr lang="el-GR" sz="2200" dirty="0">
                <a:latin typeface="Century Gothic" panose="020B0502020202020204" pitchFamily="34" charset="0"/>
              </a:rPr>
              <a:t>χιτώνα</a:t>
            </a:r>
            <a:r>
              <a:rPr lang="el-GR" sz="2200" dirty="0" smtClean="0">
                <a:latin typeface="Century Gothic" panose="020B0502020202020204" pitchFamily="34" charset="0"/>
              </a:rPr>
              <a:t>. </a:t>
            </a:r>
            <a:r>
              <a:rPr lang="el-GR" sz="2200" dirty="0" smtClean="0">
                <a:latin typeface="Century Gothic" panose="020B0502020202020204" pitchFamily="34" charset="0"/>
              </a:rPr>
              <a:t>Αποτελείτο από </a:t>
            </a:r>
            <a:r>
              <a:rPr lang="el-GR" sz="2200" dirty="0">
                <a:latin typeface="Century Gothic" panose="020B0502020202020204" pitchFamily="34" charset="0"/>
              </a:rPr>
              <a:t>ένα ορθογώνιο </a:t>
            </a:r>
            <a:r>
              <a:rPr lang="el-GR" sz="2200" dirty="0" smtClean="0">
                <a:latin typeface="Century Gothic" panose="020B0502020202020204" pitchFamily="34" charset="0"/>
              </a:rPr>
              <a:t>ύφασμα που δεν χρειαζόταν </a:t>
            </a:r>
            <a:r>
              <a:rPr lang="el-GR" sz="2200" dirty="0">
                <a:latin typeface="Century Gothic" panose="020B0502020202020204" pitchFamily="34" charset="0"/>
              </a:rPr>
              <a:t>να ραφτεί. </a:t>
            </a:r>
            <a:endParaRPr lang="el-GR" sz="2200" dirty="0" smtClean="0">
              <a:latin typeface="Century Gothic" panose="020B0502020202020204" pitchFamily="34" charset="0"/>
            </a:endParaRPr>
          </a:p>
          <a:p>
            <a:pPr algn="just"/>
            <a:endParaRPr lang="el-GR" sz="2200" dirty="0" smtClean="0">
              <a:latin typeface="Century Gothic" panose="020B0502020202020204" pitchFamily="34" charset="0"/>
            </a:endParaRPr>
          </a:p>
          <a:p>
            <a:pPr algn="just"/>
            <a:r>
              <a:rPr lang="el-GR" sz="2200" dirty="0" smtClean="0">
                <a:latin typeface="Century Gothic" panose="020B0502020202020204" pitchFamily="34" charset="0"/>
              </a:rPr>
              <a:t>Το </a:t>
            </a:r>
            <a:r>
              <a:rPr lang="el-GR" sz="2200" dirty="0">
                <a:latin typeface="Century Gothic" panose="020B0502020202020204" pitchFamily="34" charset="0"/>
              </a:rPr>
              <a:t>ύφασμα διπλωνόταν στο ένα τρίτο περίπου του ύψους του </a:t>
            </a:r>
            <a:r>
              <a:rPr lang="el-GR" sz="2200" dirty="0" smtClean="0">
                <a:latin typeface="Century Gothic" panose="020B0502020202020204" pitchFamily="34" charset="0"/>
              </a:rPr>
              <a:t>μια </a:t>
            </a:r>
            <a:r>
              <a:rPr lang="el-GR" sz="2200" dirty="0">
                <a:latin typeface="Century Gothic" panose="020B0502020202020204" pitchFamily="34" charset="0"/>
              </a:rPr>
              <a:t>φορά προς τα </a:t>
            </a:r>
            <a:r>
              <a:rPr lang="el-GR" sz="2200" dirty="0" smtClean="0">
                <a:latin typeface="Century Gothic" panose="020B0502020202020204" pitchFamily="34" charset="0"/>
              </a:rPr>
              <a:t>έξω, </a:t>
            </a:r>
            <a:r>
              <a:rPr lang="el-GR" sz="2200" dirty="0">
                <a:latin typeface="Century Gothic" panose="020B0502020202020204" pitchFamily="34" charset="0"/>
              </a:rPr>
              <a:t>σχηματίζοντας έτσι έναν υφασμάτινο όγκο, το </a:t>
            </a:r>
            <a:r>
              <a:rPr lang="el-GR" sz="2200" b="1" i="1" dirty="0" err="1">
                <a:latin typeface="Century Gothic" panose="020B0502020202020204" pitchFamily="34" charset="0"/>
              </a:rPr>
              <a:t>απόπτυγμα</a:t>
            </a:r>
            <a:r>
              <a:rPr lang="el-GR" sz="2200" dirty="0">
                <a:latin typeface="Century Gothic" panose="020B0502020202020204" pitchFamily="34" charset="0"/>
              </a:rPr>
              <a:t>, το οποίο μπορούσε να χρησιμοποιηθεί και ως κάλυμμα </a:t>
            </a:r>
            <a:r>
              <a:rPr lang="el-GR" sz="2200" dirty="0" smtClean="0">
                <a:latin typeface="Century Gothic" panose="020B0502020202020204" pitchFamily="34" charset="0"/>
              </a:rPr>
              <a:t>κεφαλής. </a:t>
            </a:r>
          </a:p>
          <a:p>
            <a:pPr algn="just"/>
            <a:endParaRPr lang="el-GR" sz="2200" dirty="0" smtClean="0">
              <a:latin typeface="Century Gothic" panose="020B0502020202020204" pitchFamily="34" charset="0"/>
            </a:endParaRPr>
          </a:p>
          <a:p>
            <a:pPr algn="just"/>
            <a:r>
              <a:rPr lang="el-GR" sz="2200" dirty="0" smtClean="0">
                <a:latin typeface="Century Gothic" panose="020B0502020202020204" pitchFamily="34" charset="0"/>
              </a:rPr>
              <a:t>Η </a:t>
            </a:r>
            <a:r>
              <a:rPr lang="el-GR" sz="2200" dirty="0">
                <a:latin typeface="Century Gothic" panose="020B0502020202020204" pitchFamily="34" charset="0"/>
              </a:rPr>
              <a:t>κλειστή πλευρά του υφάσματος βρισκόταν συνήθως στην αριστερή πλευρά του σώματος. </a:t>
            </a:r>
            <a:endParaRPr lang="el-GR" sz="2200" dirty="0" smtClean="0">
              <a:latin typeface="Century Gothic" panose="020B0502020202020204" pitchFamily="34" charset="0"/>
            </a:endParaRPr>
          </a:p>
          <a:p>
            <a:pPr algn="just"/>
            <a:endParaRPr lang="el-GR" sz="2200" dirty="0" smtClean="0">
              <a:latin typeface="Century Gothic" panose="020B0502020202020204" pitchFamily="34" charset="0"/>
            </a:endParaRPr>
          </a:p>
          <a:p>
            <a:pPr algn="just"/>
            <a:r>
              <a:rPr lang="el-GR" sz="2200" dirty="0" smtClean="0">
                <a:latin typeface="Century Gothic" panose="020B0502020202020204" pitchFamily="34" charset="0"/>
              </a:rPr>
              <a:t>Με </a:t>
            </a:r>
            <a:r>
              <a:rPr lang="el-GR" sz="2200" b="1" dirty="0">
                <a:latin typeface="Century Gothic" panose="020B0502020202020204" pitchFamily="34" charset="0"/>
              </a:rPr>
              <a:t>πόρπες</a:t>
            </a:r>
            <a:r>
              <a:rPr lang="el-GR" sz="2200" dirty="0">
                <a:latin typeface="Century Gothic" panose="020B0502020202020204" pitchFamily="34" charset="0"/>
              </a:rPr>
              <a:t> </a:t>
            </a:r>
            <a:r>
              <a:rPr lang="el-GR" sz="2200" dirty="0" smtClean="0">
                <a:latin typeface="Century Gothic" panose="020B0502020202020204" pitchFamily="34" charset="0"/>
              </a:rPr>
              <a:t>(παραμάνες) και </a:t>
            </a:r>
            <a:r>
              <a:rPr lang="el-GR" sz="2200" b="1" dirty="0">
                <a:latin typeface="Century Gothic" panose="020B0502020202020204" pitchFamily="34" charset="0"/>
              </a:rPr>
              <a:t>περόνες</a:t>
            </a:r>
            <a:r>
              <a:rPr lang="el-GR" sz="2200" dirty="0">
                <a:latin typeface="Century Gothic" panose="020B0502020202020204" pitchFamily="34" charset="0"/>
              </a:rPr>
              <a:t> </a:t>
            </a:r>
            <a:r>
              <a:rPr lang="el-GR" sz="2200" dirty="0" smtClean="0">
                <a:latin typeface="Century Gothic" panose="020B0502020202020204" pitchFamily="34" charset="0"/>
              </a:rPr>
              <a:t>(βελόνες) καρφιτσωνόταν </a:t>
            </a:r>
            <a:r>
              <a:rPr lang="el-GR" sz="2200" dirty="0">
                <a:latin typeface="Century Gothic" panose="020B0502020202020204" pitchFamily="34" charset="0"/>
              </a:rPr>
              <a:t>η επάνω παρυφή του υφάσματος με τέτοιο τρόπο ώστε να δημιουργείται άνοιγμα για το λαιμό και το δεξιό βραχίονα</a:t>
            </a:r>
            <a:r>
              <a:rPr lang="el-GR" sz="2200" dirty="0" smtClean="0">
                <a:latin typeface="Century Gothic" panose="020B0502020202020204" pitchFamily="34" charset="0"/>
              </a:rPr>
              <a:t>. </a:t>
            </a:r>
            <a:endParaRPr lang="el-GR" sz="2200" dirty="0">
              <a:latin typeface="Century Gothic" panose="020B0502020202020204" pitchFamily="34" charset="0"/>
            </a:endParaRPr>
          </a:p>
          <a:p>
            <a:endParaRPr lang="el-GR" dirty="0"/>
          </a:p>
        </p:txBody>
      </p:sp>
    </p:spTree>
    <p:extLst>
      <p:ext uri="{BB962C8B-B14F-4D97-AF65-F5344CB8AC3E}">
        <p14:creationId xmlns:p14="http://schemas.microsoft.com/office/powerpoint/2010/main" val="17034493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563"/>
            <a:ext cx="9144000" cy="764704"/>
          </a:xfrm>
          <a:solidFill>
            <a:schemeClr val="bg2">
              <a:lumMod val="90000"/>
            </a:schemeClr>
          </a:solidFill>
        </p:spPr>
        <p:txBody>
          <a:bodyPr>
            <a:normAutofit/>
          </a:bodyPr>
          <a:lstStyle/>
          <a:p>
            <a:r>
              <a:rPr lang="el-GR" sz="2800" b="1" dirty="0" smtClean="0">
                <a:solidFill>
                  <a:schemeClr val="bg1"/>
                </a:solidFill>
                <a:latin typeface="Century Gothic" panose="020B0502020202020204" pitchFamily="34" charset="0"/>
              </a:rPr>
              <a:t>Σχηματική απόδοση πέπλου</a:t>
            </a:r>
            <a:endParaRPr lang="el-GR" sz="2800" b="1" dirty="0">
              <a:solidFill>
                <a:schemeClr val="bg1"/>
              </a:solidFill>
              <a:latin typeface="Century Gothic" panose="020B0502020202020204" pitchFamily="34" charset="0"/>
            </a:endParaRPr>
          </a:p>
        </p:txBody>
      </p:sp>
      <p:pic>
        <p:nvPicPr>
          <p:cNvPr id="4" name="Picture 2" descr="D:\Maria_Documents\Οι εικόνες μου\Abb.σκευή\2013-03 (Μαρ)\σάρωση0008h.jpg"/>
          <p:cNvPicPr>
            <a:picLocks noGrp="1" noChangeAspect="1" noChangeArrowheads="1"/>
          </p:cNvPicPr>
          <p:nvPr>
            <p:ph idx="1"/>
          </p:nvPr>
        </p:nvPicPr>
        <p:blipFill rotWithShape="1">
          <a:blip r:embed="rId2" cstate="print"/>
          <a:srcRect l="21053" r="42170" b="25970"/>
          <a:stretch/>
        </p:blipFill>
        <p:spPr bwMode="auto">
          <a:xfrm>
            <a:off x="2231740" y="944724"/>
            <a:ext cx="5184576" cy="5832648"/>
          </a:xfrm>
          <a:prstGeom prst="rect">
            <a:avLst/>
          </a:prstGeom>
          <a:noFill/>
        </p:spPr>
      </p:pic>
      <p:sp>
        <p:nvSpPr>
          <p:cNvPr id="5" name="Στρογγυλεμένο ορθογώνιο 4"/>
          <p:cNvSpPr/>
          <p:nvPr/>
        </p:nvSpPr>
        <p:spPr>
          <a:xfrm>
            <a:off x="3779912" y="2852936"/>
            <a:ext cx="2088232" cy="6480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000" b="1" dirty="0" err="1" smtClean="0">
                <a:solidFill>
                  <a:srgbClr val="FF0000"/>
                </a:solidFill>
                <a:latin typeface="Century Gothic" panose="020B0502020202020204" pitchFamily="34" charset="0"/>
              </a:rPr>
              <a:t>απόπτυγμα</a:t>
            </a:r>
            <a:endParaRPr lang="el-GR" sz="20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343743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60648"/>
            <a:ext cx="8686800" cy="1143000"/>
          </a:xfrm>
        </p:spPr>
        <p:txBody>
          <a:bodyPr>
            <a:normAutofit/>
          </a:bodyPr>
          <a:lstStyle/>
          <a:p>
            <a:r>
              <a:rPr lang="el-GR" sz="2400" b="1" dirty="0">
                <a:latin typeface="Century Gothic" panose="020B0502020202020204" pitchFamily="34" charset="0"/>
              </a:rPr>
              <a:t>Περόνες  </a:t>
            </a:r>
            <a:r>
              <a:rPr lang="el-GR" sz="2400" b="1" dirty="0" smtClean="0">
                <a:latin typeface="Century Gothic" panose="020B0502020202020204" pitchFamily="34" charset="0"/>
              </a:rPr>
              <a:t>(καρφίτσες)           Πόρπες (παραμάνες)</a:t>
            </a:r>
            <a:endParaRPr lang="el-GR" sz="2400" b="1" dirty="0">
              <a:latin typeface="Century Gothic" panose="020B0502020202020204" pitchFamily="34" charset="0"/>
            </a:endParaRPr>
          </a:p>
        </p:txBody>
      </p:sp>
      <p:pic>
        <p:nvPicPr>
          <p:cNvPr id="1027" name="Picture 3"/>
          <p:cNvPicPr>
            <a:picLocks noGrp="1" noChangeAspect="1" noChangeArrowheads="1"/>
          </p:cNvPicPr>
          <p:nvPr>
            <p:ph sz="half" idx="2"/>
          </p:nvPr>
        </p:nvPicPr>
        <p:blipFill>
          <a:blip r:embed="rId2" cstate="print"/>
          <a:srcRect/>
          <a:stretch>
            <a:fillRect/>
          </a:stretch>
        </p:blipFill>
        <p:spPr bwMode="auto">
          <a:xfrm rot="5400000">
            <a:off x="4319973" y="3176971"/>
            <a:ext cx="4896542" cy="1800201"/>
          </a:xfrm>
          <a:prstGeom prst="rect">
            <a:avLst/>
          </a:prstGeom>
          <a:noFill/>
          <a:ln w="9525">
            <a:noFill/>
            <a:miter lim="800000"/>
            <a:headEnd/>
            <a:tailEnd/>
          </a:ln>
        </p:spPr>
      </p:pic>
      <p:sp>
        <p:nvSpPr>
          <p:cNvPr id="8" name="7 - Στρογγυλεμένο ορθογώνιο"/>
          <p:cNvSpPr/>
          <p:nvPr/>
        </p:nvSpPr>
        <p:spPr>
          <a:xfrm>
            <a:off x="2771800" y="4725144"/>
            <a:ext cx="1656184" cy="9144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Στρογγυλεμένο ορθογώνιο"/>
          <p:cNvSpPr/>
          <p:nvPr/>
        </p:nvSpPr>
        <p:spPr>
          <a:xfrm>
            <a:off x="251520" y="3645024"/>
            <a:ext cx="504056" cy="9144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1" name="Picture 2" descr="Αποτέλεσμα εικόνας για πορπες περονες"/>
          <p:cNvPicPr>
            <a:picLocks noGrp="1" noChangeAspect="1" noChangeArrowheads="1"/>
          </p:cNvPicPr>
          <p:nvPr>
            <p:ph sz="half" idx="1"/>
          </p:nvPr>
        </p:nvPicPr>
        <p:blipFill>
          <a:blip r:embed="rId3" cstate="print"/>
          <a:srcRect l="51710" t="3340" b="151"/>
          <a:stretch>
            <a:fillRect/>
          </a:stretch>
        </p:blipFill>
        <p:spPr bwMode="auto">
          <a:xfrm>
            <a:off x="457200" y="2534129"/>
            <a:ext cx="4038600" cy="265810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2339752" cy="6858000"/>
          </a:xfrm>
        </p:spPr>
        <p:txBody>
          <a:bodyPr>
            <a:normAutofit/>
          </a:bodyPr>
          <a:lstStyle/>
          <a:p>
            <a:r>
              <a:rPr lang="el-GR" sz="2400" b="1" dirty="0">
                <a:latin typeface="Century Gothic" pitchFamily="34" charset="0"/>
              </a:rPr>
              <a:t>Μάλλινος </a:t>
            </a:r>
            <a:r>
              <a:rPr lang="el-GR" sz="2400" b="1" i="1" dirty="0">
                <a:latin typeface="Century Gothic" pitchFamily="34" charset="0"/>
              </a:rPr>
              <a:t>πέπλος  </a:t>
            </a:r>
            <a:br>
              <a:rPr lang="el-GR" sz="2400" b="1" i="1" dirty="0">
                <a:latin typeface="Century Gothic" pitchFamily="34" charset="0"/>
              </a:rPr>
            </a:br>
            <a:r>
              <a:rPr lang="el-GR" sz="2400" b="1" i="1" dirty="0">
                <a:latin typeface="Century Gothic" pitchFamily="34" charset="0"/>
              </a:rPr>
              <a:t/>
            </a:r>
            <a:br>
              <a:rPr lang="el-GR" sz="2400" b="1" i="1" dirty="0">
                <a:latin typeface="Century Gothic" pitchFamily="34" charset="0"/>
              </a:rPr>
            </a:br>
            <a:endParaRPr lang="el-GR" sz="2400" b="1" i="1" dirty="0">
              <a:latin typeface="Century Gothic" pitchFamily="34" charset="0"/>
            </a:endParaRPr>
          </a:p>
        </p:txBody>
      </p:sp>
      <p:pic>
        <p:nvPicPr>
          <p:cNvPr id="34818" name="Picture 2"/>
          <p:cNvPicPr>
            <a:picLocks noGrp="1" noChangeAspect="1" noChangeArrowheads="1"/>
          </p:cNvPicPr>
          <p:nvPr>
            <p:ph idx="1"/>
          </p:nvPr>
        </p:nvPicPr>
        <p:blipFill>
          <a:blip r:embed="rId3" cstate="print">
            <a:lum bright="20000"/>
          </a:blip>
          <a:srcRect l="7043" t="5405" r="28522" b="11863"/>
          <a:stretch>
            <a:fillRect/>
          </a:stretch>
        </p:blipFill>
        <p:spPr bwMode="auto">
          <a:xfrm>
            <a:off x="2267744" y="0"/>
            <a:ext cx="6876256"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96752"/>
          </a:xfrm>
          <a:solidFill>
            <a:schemeClr val="accent6">
              <a:lumMod val="20000"/>
              <a:lumOff val="80000"/>
            </a:schemeClr>
          </a:solidFill>
        </p:spPr>
        <p:txBody>
          <a:bodyPr>
            <a:normAutofit/>
          </a:bodyPr>
          <a:lstStyle/>
          <a:p>
            <a:r>
              <a:rPr lang="el-GR" sz="2000" b="1" dirty="0" smtClean="0">
                <a:latin typeface="Century Gothic" panose="020B0502020202020204" pitchFamily="34" charset="0"/>
              </a:rPr>
              <a:t>Πεπλοφόρος, Μουσείο Ακρόπολης</a:t>
            </a:r>
            <a:br>
              <a:rPr lang="el-GR" sz="2000" b="1" dirty="0" smtClean="0">
                <a:latin typeface="Century Gothic" panose="020B0502020202020204" pitchFamily="34" charset="0"/>
              </a:rPr>
            </a:br>
            <a:r>
              <a:rPr lang="el-GR" sz="2000" dirty="0" smtClean="0">
                <a:latin typeface="Century Gothic" panose="020B0502020202020204" pitchFamily="34" charset="0"/>
              </a:rPr>
              <a:t>Στο αντίγραφο αριστερά διακρίνονται τα αρχικά χρώματα που έφερε ο πέπλος του πρωτότυπου αγάλματος στα δεξιά</a:t>
            </a:r>
            <a:endParaRPr lang="el-GR" sz="2000" dirty="0">
              <a:latin typeface="Century Gothic" panose="020B0502020202020204" pitchFamily="34" charset="0"/>
            </a:endParaRPr>
          </a:p>
        </p:txBody>
      </p:sp>
      <p:pic>
        <p:nvPicPr>
          <p:cNvPr id="5" name="Picture 2" descr="http://upload.wikimedia.org/wikipedia/commons/c/c7/Istanbul_-_Museo_archeologico_-_Mostra_sul_colore_nell%27antichit%C3%A0_02_-_Foto_G._Dall%27Orto_28-5-2006sm.jpg"/>
          <p:cNvPicPr>
            <a:picLocks noGrp="1" noChangeAspect="1" noChangeArrowheads="1"/>
          </p:cNvPicPr>
          <p:nvPr>
            <p:ph sz="half" idx="1"/>
          </p:nvPr>
        </p:nvPicPr>
        <p:blipFill>
          <a:blip r:embed="rId2" cstate="print"/>
          <a:srcRect/>
          <a:stretch>
            <a:fillRect/>
          </a:stretch>
        </p:blipFill>
        <p:spPr bwMode="auto">
          <a:xfrm>
            <a:off x="1043608" y="1124744"/>
            <a:ext cx="2274438" cy="5733256"/>
          </a:xfrm>
          <a:prstGeom prst="rect">
            <a:avLst/>
          </a:prstGeom>
          <a:noFill/>
        </p:spPr>
      </p:pic>
      <p:pic>
        <p:nvPicPr>
          <p:cNvPr id="6" name="Picture 3" descr="D:\Maria_Documents\Οι εικόνες μου\Abb.σκευή\2012-10 (Οκτ)\σάρωση0002v.jpg"/>
          <p:cNvPicPr>
            <a:picLocks noGrp="1" noChangeAspect="1" noChangeArrowheads="1"/>
          </p:cNvPicPr>
          <p:nvPr>
            <p:ph sz="half" idx="2"/>
          </p:nvPr>
        </p:nvPicPr>
        <p:blipFill>
          <a:blip r:embed="rId3" cstate="print"/>
          <a:srcRect/>
          <a:stretch>
            <a:fillRect/>
          </a:stretch>
        </p:blipFill>
        <p:spPr bwMode="auto">
          <a:xfrm>
            <a:off x="5770536" y="1124744"/>
            <a:ext cx="2257848" cy="5733256"/>
          </a:xfrm>
          <a:prstGeom prst="rect">
            <a:avLst/>
          </a:prstGeom>
          <a:noFill/>
        </p:spPr>
      </p:pic>
    </p:spTree>
    <p:extLst>
      <p:ext uri="{BB962C8B-B14F-4D97-AF65-F5344CB8AC3E}">
        <p14:creationId xmlns:p14="http://schemas.microsoft.com/office/powerpoint/2010/main" val="9213700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764704"/>
          </a:xfrm>
          <a:solidFill>
            <a:schemeClr val="accent3">
              <a:lumMod val="40000"/>
              <a:lumOff val="60000"/>
            </a:schemeClr>
          </a:solidFill>
        </p:spPr>
        <p:txBody>
          <a:bodyPr>
            <a:normAutofit/>
          </a:bodyPr>
          <a:lstStyle/>
          <a:p>
            <a:r>
              <a:rPr lang="el-GR" sz="2800" b="1" dirty="0" smtClean="0">
                <a:solidFill>
                  <a:schemeClr val="bg1"/>
                </a:solidFill>
                <a:latin typeface="Century Gothic" panose="020B0502020202020204" pitchFamily="34" charset="0"/>
              </a:rPr>
              <a:t>Ο </a:t>
            </a:r>
            <a:r>
              <a:rPr lang="el-GR" sz="2800" b="1" dirty="0" err="1" smtClean="0">
                <a:solidFill>
                  <a:schemeClr val="bg1"/>
                </a:solidFill>
                <a:latin typeface="Century Gothic" panose="020B0502020202020204" pitchFamily="34" charset="0"/>
              </a:rPr>
              <a:t>χιτών</a:t>
            </a:r>
            <a:endParaRPr lang="el-GR" sz="2800" b="1" dirty="0">
              <a:solidFill>
                <a:schemeClr val="bg1"/>
              </a:solidFill>
              <a:latin typeface="Century Gothic" panose="020B0502020202020204" pitchFamily="34" charset="0"/>
            </a:endParaRPr>
          </a:p>
        </p:txBody>
      </p:sp>
      <p:sp>
        <p:nvSpPr>
          <p:cNvPr id="3" name="Θέση περιεχομένου 2"/>
          <p:cNvSpPr>
            <a:spLocks noGrp="1"/>
          </p:cNvSpPr>
          <p:nvPr>
            <p:ph idx="1"/>
          </p:nvPr>
        </p:nvSpPr>
        <p:spPr>
          <a:xfrm>
            <a:off x="0" y="692696"/>
            <a:ext cx="9144000" cy="6165304"/>
          </a:xfrm>
        </p:spPr>
        <p:txBody>
          <a:bodyPr>
            <a:normAutofit lnSpcReduction="10000"/>
          </a:bodyPr>
          <a:lstStyle/>
          <a:p>
            <a:pPr algn="just"/>
            <a:r>
              <a:rPr lang="el-GR" sz="2000" dirty="0">
                <a:latin typeface="Century Gothic" panose="020B0502020202020204" pitchFamily="34" charset="0"/>
              </a:rPr>
              <a:t>Η λέξη </a:t>
            </a:r>
            <a:r>
              <a:rPr lang="el-GR" sz="2000" i="1" dirty="0" err="1">
                <a:latin typeface="Century Gothic" panose="020B0502020202020204" pitchFamily="34" charset="0"/>
              </a:rPr>
              <a:t>χιτών</a:t>
            </a:r>
            <a:r>
              <a:rPr lang="el-GR" sz="2000" dirty="0">
                <a:latin typeface="Century Gothic" panose="020B0502020202020204" pitchFamily="34" charset="0"/>
              </a:rPr>
              <a:t> είναι σημιτικής προέλευσης και σημαίνει ένδυμα από λινάρι. Φαίνεται ότι οι Έλληνες παρέλαβαν αυτή τη βασική μορφή ενδύματος από την Ανατολή</a:t>
            </a:r>
            <a:r>
              <a:rPr lang="el-GR" sz="2000" dirty="0" smtClean="0">
                <a:latin typeface="Century Gothic" panose="020B0502020202020204" pitchFamily="34" charset="0"/>
              </a:rPr>
              <a:t>.</a:t>
            </a:r>
          </a:p>
          <a:p>
            <a:pPr marL="0" indent="0" algn="just">
              <a:buNone/>
            </a:pPr>
            <a:endParaRPr lang="el-GR" sz="2000" dirty="0">
              <a:latin typeface="Century Gothic" panose="020B0502020202020204" pitchFamily="34" charset="0"/>
            </a:endParaRPr>
          </a:p>
          <a:p>
            <a:pPr algn="just"/>
            <a:r>
              <a:rPr lang="el-GR" sz="2000" dirty="0" smtClean="0">
                <a:latin typeface="Century Gothic" panose="020B0502020202020204" pitchFamily="34" charset="0"/>
              </a:rPr>
              <a:t>Το </a:t>
            </a:r>
            <a:r>
              <a:rPr lang="el-GR" sz="2000" dirty="0">
                <a:latin typeface="Century Gothic" panose="020B0502020202020204" pitchFamily="34" charset="0"/>
              </a:rPr>
              <a:t>αρχικό </a:t>
            </a:r>
            <a:r>
              <a:rPr lang="el-GR" sz="2000" dirty="0" smtClean="0">
                <a:latin typeface="Century Gothic" panose="020B0502020202020204" pitchFamily="34" charset="0"/>
              </a:rPr>
              <a:t>σχήμα </a:t>
            </a:r>
            <a:r>
              <a:rPr lang="el-GR" sz="2000" dirty="0">
                <a:latin typeface="Century Gothic" panose="020B0502020202020204" pitchFamily="34" charset="0"/>
              </a:rPr>
              <a:t>του υφάσματος ήταν </a:t>
            </a:r>
            <a:r>
              <a:rPr lang="el-GR" sz="2000" dirty="0" smtClean="0">
                <a:latin typeface="Century Gothic" panose="020B0502020202020204" pitchFamily="34" charset="0"/>
              </a:rPr>
              <a:t>σωληνοειδές. Τα </a:t>
            </a:r>
            <a:r>
              <a:rPr lang="el-GR" sz="2000" dirty="0">
                <a:latin typeface="Century Gothic" panose="020B0502020202020204" pitchFamily="34" charset="0"/>
              </a:rPr>
              <a:t>σημεία στο ύφασμα που </a:t>
            </a:r>
            <a:r>
              <a:rPr lang="el-GR" sz="2000" dirty="0" smtClean="0">
                <a:latin typeface="Century Gothic" panose="020B0502020202020204" pitchFamily="34" charset="0"/>
              </a:rPr>
              <a:t>ράβονταν ήταν </a:t>
            </a:r>
            <a:r>
              <a:rPr lang="el-GR" sz="2000" dirty="0">
                <a:latin typeface="Century Gothic" panose="020B0502020202020204" pitchFamily="34" charset="0"/>
              </a:rPr>
              <a:t>οι μακριές </a:t>
            </a:r>
            <a:r>
              <a:rPr lang="el-GR" sz="2000" dirty="0" smtClean="0">
                <a:latin typeface="Century Gothic" panose="020B0502020202020204" pitchFamily="34" charset="0"/>
              </a:rPr>
              <a:t>πλευρές </a:t>
            </a:r>
            <a:r>
              <a:rPr lang="el-GR" sz="2000" dirty="0">
                <a:latin typeface="Century Gothic" panose="020B0502020202020204" pitchFamily="34" charset="0"/>
              </a:rPr>
              <a:t>και οι ώμοι. </a:t>
            </a:r>
            <a:endParaRPr lang="el-GR" sz="2000" dirty="0" smtClean="0">
              <a:latin typeface="Century Gothic" panose="020B0502020202020204" pitchFamily="34" charset="0"/>
            </a:endParaRPr>
          </a:p>
          <a:p>
            <a:endParaRPr lang="el-GR" sz="2000" dirty="0" smtClean="0">
              <a:latin typeface="Century Gothic" panose="020B0502020202020204" pitchFamily="34" charset="0"/>
            </a:endParaRPr>
          </a:p>
          <a:p>
            <a:pPr algn="just"/>
            <a:r>
              <a:rPr lang="el-GR" sz="2000" dirty="0">
                <a:latin typeface="Century Gothic" panose="020B0502020202020204" pitchFamily="34" charset="0"/>
              </a:rPr>
              <a:t>Φ</a:t>
            </a:r>
            <a:r>
              <a:rPr lang="el-GR" sz="2000" dirty="0" smtClean="0">
                <a:latin typeface="Century Gothic" panose="020B0502020202020204" pitchFamily="34" charset="0"/>
              </a:rPr>
              <a:t>οριόταν </a:t>
            </a:r>
            <a:r>
              <a:rPr lang="el-GR" sz="2000" dirty="0">
                <a:latin typeface="Century Gothic" panose="020B0502020202020204" pitchFamily="34" charset="0"/>
              </a:rPr>
              <a:t>συχνά με ζώνη στη </a:t>
            </a:r>
            <a:r>
              <a:rPr lang="el-GR" sz="2000" dirty="0" smtClean="0">
                <a:latin typeface="Century Gothic" panose="020B0502020202020204" pitchFamily="34" charset="0"/>
              </a:rPr>
              <a:t>μέση. </a:t>
            </a:r>
            <a:r>
              <a:rPr lang="el-GR" sz="2000" dirty="0">
                <a:latin typeface="Century Gothic" panose="020B0502020202020204" pitchFamily="34" charset="0"/>
              </a:rPr>
              <a:t>Ο χιτώνας που δεν είχε ζώνη ονομαζόταν </a:t>
            </a:r>
            <a:r>
              <a:rPr lang="el-GR" sz="2000" b="1" i="1" dirty="0" err="1">
                <a:latin typeface="Century Gothic" panose="020B0502020202020204" pitchFamily="34" charset="0"/>
              </a:rPr>
              <a:t>ορθοστάδιος</a:t>
            </a:r>
            <a:r>
              <a:rPr lang="el-GR" sz="2000" i="1" dirty="0">
                <a:latin typeface="Century Gothic" panose="020B0502020202020204" pitchFamily="34" charset="0"/>
              </a:rPr>
              <a:t>,</a:t>
            </a:r>
            <a:r>
              <a:rPr lang="el-GR" sz="2000" dirty="0">
                <a:latin typeface="Century Gothic" panose="020B0502020202020204" pitchFamily="34" charset="0"/>
              </a:rPr>
              <a:t> ενώ εάν έφτανε ως τα πέλματα </a:t>
            </a:r>
            <a:r>
              <a:rPr lang="el-GR" sz="2000" dirty="0" smtClean="0">
                <a:latin typeface="Century Gothic" panose="020B0502020202020204" pitchFamily="34" charset="0"/>
              </a:rPr>
              <a:t>ονομαζόταν </a:t>
            </a:r>
            <a:r>
              <a:rPr lang="el-GR" sz="2000" b="1" i="1" dirty="0" smtClean="0">
                <a:latin typeface="Century Gothic" panose="020B0502020202020204" pitchFamily="34" charset="0"/>
              </a:rPr>
              <a:t>ποδήρης</a:t>
            </a:r>
            <a:r>
              <a:rPr lang="el-GR" sz="2000" i="1" dirty="0" smtClean="0">
                <a:latin typeface="Century Gothic" panose="020B0502020202020204" pitchFamily="34" charset="0"/>
              </a:rPr>
              <a:t>. </a:t>
            </a:r>
            <a:r>
              <a:rPr lang="el-GR" sz="2000" b="1" i="1" dirty="0" smtClean="0">
                <a:latin typeface="Century Gothic" panose="020B0502020202020204" pitchFamily="34" charset="0"/>
              </a:rPr>
              <a:t>Χειριδωτός</a:t>
            </a:r>
            <a:r>
              <a:rPr lang="el-GR" sz="2000" i="1" dirty="0" smtClean="0">
                <a:latin typeface="Century Gothic" panose="020B0502020202020204" pitchFamily="34" charset="0"/>
              </a:rPr>
              <a:t> </a:t>
            </a:r>
            <a:r>
              <a:rPr lang="el-GR" sz="2000" dirty="0" smtClean="0">
                <a:latin typeface="Century Gothic" panose="020B0502020202020204" pitchFamily="34" charset="0"/>
              </a:rPr>
              <a:t>ήταν ο χιτώνας με μανίκια</a:t>
            </a:r>
            <a:r>
              <a:rPr lang="el-GR" sz="2000" i="1" dirty="0" smtClean="0">
                <a:latin typeface="Century Gothic" panose="020B0502020202020204" pitchFamily="34" charset="0"/>
              </a:rPr>
              <a:t>.</a:t>
            </a:r>
            <a:r>
              <a:rPr lang="el-GR" sz="2000" dirty="0" smtClean="0">
                <a:latin typeface="Century Gothic" panose="020B0502020202020204" pitchFamily="34" charset="0"/>
              </a:rPr>
              <a:t> </a:t>
            </a:r>
          </a:p>
          <a:p>
            <a:endParaRPr lang="el-GR" sz="2000" dirty="0" smtClean="0">
              <a:latin typeface="Century Gothic" panose="020B0502020202020204" pitchFamily="34" charset="0"/>
            </a:endParaRPr>
          </a:p>
          <a:p>
            <a:pPr algn="just"/>
            <a:r>
              <a:rPr lang="el-GR" sz="2000" dirty="0">
                <a:latin typeface="Century Gothic" panose="020B0502020202020204" pitchFamily="34" charset="0"/>
              </a:rPr>
              <a:t>Ο χιτώνας φοριόταν και από </a:t>
            </a:r>
            <a:r>
              <a:rPr lang="el-GR" sz="2000" dirty="0" smtClean="0">
                <a:latin typeface="Century Gothic" panose="020B0502020202020204" pitchFamily="34" charset="0"/>
              </a:rPr>
              <a:t>τα δύο φύλα. </a:t>
            </a:r>
            <a:r>
              <a:rPr lang="el-GR" sz="2000" dirty="0" smtClean="0">
                <a:latin typeface="Century Gothic" panose="020B0502020202020204" pitchFamily="34" charset="0"/>
              </a:rPr>
              <a:t>Στην </a:t>
            </a:r>
            <a:r>
              <a:rPr lang="el-GR" sz="2000" dirty="0">
                <a:latin typeface="Century Gothic" panose="020B0502020202020204" pitchFamily="34" charset="0"/>
              </a:rPr>
              <a:t>καθημερινή ζωή </a:t>
            </a:r>
            <a:r>
              <a:rPr lang="el-GR" sz="2000" dirty="0" smtClean="0">
                <a:latin typeface="Century Gothic" panose="020B0502020202020204" pitchFamily="34" charset="0"/>
              </a:rPr>
              <a:t>οι </a:t>
            </a:r>
            <a:r>
              <a:rPr lang="el-GR" sz="2000" dirty="0">
                <a:latin typeface="Century Gothic" panose="020B0502020202020204" pitchFamily="34" charset="0"/>
              </a:rPr>
              <a:t>ά</a:t>
            </a:r>
            <a:r>
              <a:rPr lang="el-GR" sz="2000" dirty="0" smtClean="0">
                <a:latin typeface="Century Gothic" panose="020B0502020202020204" pitchFamily="34" charset="0"/>
              </a:rPr>
              <a:t>ντρες προτιμούσαν </a:t>
            </a:r>
            <a:r>
              <a:rPr lang="el-GR" sz="2000" dirty="0">
                <a:latin typeface="Century Gothic" panose="020B0502020202020204" pitchFamily="34" charset="0"/>
              </a:rPr>
              <a:t>τον κοντό </a:t>
            </a:r>
            <a:r>
              <a:rPr lang="el-GR" sz="2000" dirty="0" smtClean="0">
                <a:latin typeface="Century Gothic" panose="020B0502020202020204" pitchFamily="34" charset="0"/>
              </a:rPr>
              <a:t>χιτώνα, </a:t>
            </a:r>
            <a:r>
              <a:rPr lang="el-GR" sz="2000" dirty="0">
                <a:latin typeface="Century Gothic" panose="020B0502020202020204" pitchFamily="34" charset="0"/>
              </a:rPr>
              <a:t>καθώς </a:t>
            </a:r>
            <a:r>
              <a:rPr lang="el-GR" sz="2000" dirty="0" smtClean="0">
                <a:latin typeface="Century Gothic" panose="020B0502020202020204" pitchFamily="34" charset="0"/>
              </a:rPr>
              <a:t>πρόσφερε </a:t>
            </a:r>
            <a:r>
              <a:rPr lang="el-GR" sz="2000" dirty="0">
                <a:latin typeface="Century Gothic" panose="020B0502020202020204" pitchFamily="34" charset="0"/>
              </a:rPr>
              <a:t>ελευθερία κινήσεων, ιδίως για τους οπλίτες (στρατιώτες) και τους κυνηγούς. </a:t>
            </a:r>
            <a:r>
              <a:rPr lang="el-GR" sz="2000" dirty="0" smtClean="0">
                <a:latin typeface="Century Gothic" panose="020B0502020202020204" pitchFamily="34" charset="0"/>
              </a:rPr>
              <a:t>Ποδήρη χιτώνα </a:t>
            </a:r>
            <a:r>
              <a:rPr lang="el-GR" sz="2000" dirty="0" smtClean="0">
                <a:latin typeface="Century Gothic" panose="020B0502020202020204" pitchFamily="34" charset="0"/>
              </a:rPr>
              <a:t>φορούσαν οι ηλικιωμένοι</a:t>
            </a:r>
            <a:r>
              <a:rPr lang="el-GR" sz="2000" dirty="0">
                <a:latin typeface="Century Gothic" panose="020B0502020202020204" pitchFamily="34" charset="0"/>
              </a:rPr>
              <a:t>, </a:t>
            </a:r>
            <a:r>
              <a:rPr lang="el-GR" sz="2000" dirty="0" smtClean="0">
                <a:latin typeface="Century Gothic" panose="020B0502020202020204" pitchFamily="34" charset="0"/>
              </a:rPr>
              <a:t>οι ιερείς </a:t>
            </a:r>
            <a:r>
              <a:rPr lang="el-GR" sz="2000" dirty="0">
                <a:latin typeface="Century Gothic" panose="020B0502020202020204" pitchFamily="34" charset="0"/>
              </a:rPr>
              <a:t>και </a:t>
            </a:r>
            <a:r>
              <a:rPr lang="el-GR" sz="2000" dirty="0" smtClean="0">
                <a:latin typeface="Century Gothic" panose="020B0502020202020204" pitchFamily="34" charset="0"/>
              </a:rPr>
              <a:t>όσοι συμμετείχαν σε γιορτές.</a:t>
            </a:r>
            <a:endParaRPr lang="el-GR" sz="2000" dirty="0" smtClean="0">
              <a:latin typeface="Century Gothic" panose="020B0502020202020204" pitchFamily="34" charset="0"/>
            </a:endParaRPr>
          </a:p>
          <a:p>
            <a:pPr algn="just"/>
            <a:endParaRPr lang="el-GR" sz="2000" dirty="0" smtClean="0">
              <a:latin typeface="Century Gothic" panose="020B0502020202020204" pitchFamily="34" charset="0"/>
            </a:endParaRPr>
          </a:p>
          <a:p>
            <a:pPr algn="just"/>
            <a:r>
              <a:rPr lang="el-GR" sz="2000" dirty="0" smtClean="0">
                <a:latin typeface="Century Gothic" panose="020B0502020202020204" pitchFamily="34" charset="0"/>
              </a:rPr>
              <a:t>Ένα </a:t>
            </a:r>
            <a:r>
              <a:rPr lang="el-GR" sz="2000" dirty="0">
                <a:latin typeface="Century Gothic" panose="020B0502020202020204" pitchFamily="34" charset="0"/>
              </a:rPr>
              <a:t>είδος χιτώνα ήταν ο </a:t>
            </a:r>
            <a:r>
              <a:rPr lang="el-GR" sz="2000" b="1" i="1" dirty="0" err="1" smtClean="0">
                <a:latin typeface="Century Gothic" panose="020B0502020202020204" pitchFamily="34" charset="0"/>
              </a:rPr>
              <a:t>ετερομάσχαλος</a:t>
            </a:r>
            <a:r>
              <a:rPr lang="el-GR" sz="2000" b="1" i="1" dirty="0" smtClean="0">
                <a:latin typeface="Century Gothic" panose="020B0502020202020204" pitchFamily="34" charset="0"/>
              </a:rPr>
              <a:t> </a:t>
            </a:r>
            <a:r>
              <a:rPr lang="el-GR" sz="2000" b="1" i="1" dirty="0" err="1" smtClean="0">
                <a:latin typeface="Century Gothic" panose="020B0502020202020204" pitchFamily="34" charset="0"/>
              </a:rPr>
              <a:t>χιτών</a:t>
            </a:r>
            <a:r>
              <a:rPr lang="el-GR" sz="2000" b="1" dirty="0" smtClean="0">
                <a:latin typeface="Century Gothic" panose="020B0502020202020204" pitchFamily="34" charset="0"/>
              </a:rPr>
              <a:t> </a:t>
            </a:r>
            <a:r>
              <a:rPr lang="el-GR" sz="2000" dirty="0" smtClean="0">
                <a:latin typeface="Century Gothic" panose="020B0502020202020204" pitchFamily="34" charset="0"/>
              </a:rPr>
              <a:t>ή </a:t>
            </a:r>
            <a:r>
              <a:rPr lang="el-GR" sz="2000" b="1" i="1" dirty="0" err="1" smtClean="0">
                <a:latin typeface="Century Gothic" panose="020B0502020202020204" pitchFamily="34" charset="0"/>
              </a:rPr>
              <a:t>εξωμίς</a:t>
            </a:r>
            <a:r>
              <a:rPr lang="el-GR" sz="2000" dirty="0" smtClean="0">
                <a:latin typeface="Century Gothic" panose="020B0502020202020204" pitchFamily="34" charset="0"/>
              </a:rPr>
              <a:t> που είχε </a:t>
            </a:r>
            <a:r>
              <a:rPr lang="el-GR" sz="2000" dirty="0">
                <a:latin typeface="Century Gothic" panose="020B0502020202020204" pitchFamily="34" charset="0"/>
              </a:rPr>
              <a:t>ακάλυπτο τον δεξιό </a:t>
            </a:r>
            <a:r>
              <a:rPr lang="el-GR" sz="2000" dirty="0" smtClean="0">
                <a:latin typeface="Century Gothic" panose="020B0502020202020204" pitchFamily="34" charset="0"/>
              </a:rPr>
              <a:t>ώμο. Τον φορούσαν κυρίως οι χειρώνακτες.  </a:t>
            </a:r>
            <a:endParaRPr lang="el-GR" sz="2000" dirty="0">
              <a:latin typeface="Century Gothic" panose="020B0502020202020204" pitchFamily="34" charset="0"/>
            </a:endParaRPr>
          </a:p>
          <a:p>
            <a:endParaRPr lang="el-GR" sz="2000" dirty="0">
              <a:latin typeface="Century Gothic" panose="020B0502020202020204" pitchFamily="34" charset="0"/>
            </a:endParaRPr>
          </a:p>
        </p:txBody>
      </p:sp>
    </p:spTree>
    <p:extLst>
      <p:ext uri="{BB962C8B-B14F-4D97-AF65-F5344CB8AC3E}">
        <p14:creationId xmlns:p14="http://schemas.microsoft.com/office/powerpoint/2010/main" val="34341884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aria_Documents\Οι εικόνες μου\Abb.σκευή\2013-03 (Μαρ)\g.jpg"/>
          <p:cNvPicPr>
            <a:picLocks noChangeAspect="1" noChangeArrowheads="1"/>
          </p:cNvPicPr>
          <p:nvPr/>
        </p:nvPicPr>
        <p:blipFill>
          <a:blip r:embed="rId2" cstate="print"/>
          <a:srcRect l="2004" t="5897" r="7337"/>
          <a:stretch>
            <a:fillRect/>
          </a:stretch>
        </p:blipFill>
        <p:spPr bwMode="auto">
          <a:xfrm>
            <a:off x="755576" y="0"/>
            <a:ext cx="7488832" cy="6858000"/>
          </a:xfrm>
          <a:prstGeom prst="rect">
            <a:avLst/>
          </a:prstGeom>
          <a:noFill/>
        </p:spPr>
      </p:pic>
    </p:spTree>
    <p:extLst>
      <p:ext uri="{BB962C8B-B14F-4D97-AF65-F5344CB8AC3E}">
        <p14:creationId xmlns:p14="http://schemas.microsoft.com/office/powerpoint/2010/main" val="360650657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2626</TotalTime>
  <Words>764</Words>
  <Application>Microsoft Office PowerPoint</Application>
  <PresentationFormat>Προβολή στην οθόνη (4:3)</PresentationFormat>
  <Paragraphs>83</Paragraphs>
  <Slides>23</Slides>
  <Notes>8</Notes>
  <HiddenSlides>0</HiddenSlides>
  <MMClips>0</MMClips>
  <ScaleCrop>false</ScaleCrop>
  <HeadingPairs>
    <vt:vector size="4" baseType="variant">
      <vt:variant>
        <vt:lpstr>Θέμα</vt:lpstr>
      </vt:variant>
      <vt:variant>
        <vt:i4>1</vt:i4>
      </vt:variant>
      <vt:variant>
        <vt:lpstr>Τίτλοι διαφανειών</vt:lpstr>
      </vt:variant>
      <vt:variant>
        <vt:i4>23</vt:i4>
      </vt:variant>
    </vt:vector>
  </HeadingPairs>
  <TitlesOfParts>
    <vt:vector size="24" baseType="lpstr">
      <vt:lpstr>Θέμα του Office</vt:lpstr>
      <vt:lpstr> Χώροι της αρχαιότητας και θεατροπαιδαγωγικά δρώμενα  Το αρχαίο ελληνικό ένδυμα </vt:lpstr>
      <vt:lpstr>  Τύποι ενδύματος στην αρχαιότητα   </vt:lpstr>
      <vt:lpstr>Ο πέπλος</vt:lpstr>
      <vt:lpstr>Σχηματική απόδοση πέπλου</vt:lpstr>
      <vt:lpstr>Περόνες  (καρφίτσες)           Πόρπες (παραμάνες)</vt:lpstr>
      <vt:lpstr>Μάλλινος πέπλος    </vt:lpstr>
      <vt:lpstr>Πεπλοφόρος, Μουσείο Ακρόπολης Στο αντίγραφο αριστερά διακρίνονται τα αρχικά χρώματα που έφερε ο πέπλος του πρωτότυπου αγάλματος στα δεξιά</vt:lpstr>
      <vt:lpstr>Ο χιτών</vt:lpstr>
      <vt:lpstr>Παρουσίαση του PowerPoint</vt:lpstr>
      <vt:lpstr>Λινός χιτώνας  </vt:lpstr>
      <vt:lpstr>Γυναικείος χιτώνας με χειρίδες (μανίκια)</vt:lpstr>
      <vt:lpstr>   Κοντός χιτώνας: καθημερινή ενδυμασία ανδρών, ελευθερία κινήσεων, για τη μάχη και το κυνήγι.    Μακρύς χιτώνας: τον φορούν θεοί, επιφανείς άνδρες, πρεσβύτεροι (οι νεότεροι τον φορούν μόνο σε γιορτές)      </vt:lpstr>
      <vt:lpstr>Εξωμίς  ή ετερομάσχολος χιτών: κυρίως για χειρώνακτες και δούλους</vt:lpstr>
      <vt:lpstr>Το ιμάτιο &amp; η χλαμύδα</vt:lpstr>
      <vt:lpstr>Ανδρικό ιμάτιο:  συνήθως τύλιγε όλο το κορμί από τα αριστερά προς τα δεξιά (η αντίστροφη φορά δεν ήταν καθόλου κομψή και θεωρούνταν μη ελληνική). Ωραίες πτυχώσεις και σωστό  μήκος ενδεικτικά της παιδείας του φέροντα</vt:lpstr>
      <vt:lpstr>Χλαμύς</vt:lpstr>
      <vt:lpstr>Χλαμύς</vt:lpstr>
      <vt:lpstr>Τα σχέδια στα υφάσματα ήταν υφαντά και γίνονταν με τον αργαλειό: Στην αρχή οι κλωστές βάφονταν σε διαφορετικά χρώματα και μετά υφαίνονταν για να δημιουργηθούν τα σχέδια. </vt:lpstr>
      <vt:lpstr> Παρ' ότι η υφαντική ήταν μία βασική οικιακή δραστηριότητα, υπήρχαν διάφορα εργαστήρια υφαντουργίας που παρήγαγαν πολυτελή υφάσματα, σε ποικίλα χρώματα, που ήταν διακοσμημένα με περίτεχνα σχέδια. Ονομαστά ήταν για παράδειγμα τα διάφανα υφάσματα της Λακωνίας και του Τάραντα και τα πολυτελή της Κορίνθου και των Μεγάρων.  </vt:lpstr>
      <vt:lpstr>Παρουσίαση του PowerPoint</vt:lpstr>
      <vt:lpstr>Παρουσίαση του PowerPoint</vt:lpstr>
      <vt:lpstr>Παρουσίαση του PowerPoint</vt:lpstr>
      <vt:lpstr>Βιβλιογραφία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Μαρία</dc:creator>
  <cp:lastModifiedBy>Mikedaki</cp:lastModifiedBy>
  <cp:revision>438</cp:revision>
  <dcterms:modified xsi:type="dcterms:W3CDTF">2017-05-26T07:09:29Z</dcterms:modified>
</cp:coreProperties>
</file>