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96" r:id="rId4"/>
    <p:sldId id="306" r:id="rId5"/>
    <p:sldId id="305" r:id="rId6"/>
    <p:sldId id="304" r:id="rId7"/>
    <p:sldId id="303" r:id="rId8"/>
    <p:sldId id="302" r:id="rId9"/>
    <p:sldId id="301" r:id="rId10"/>
    <p:sldId id="300" r:id="rId11"/>
    <p:sldId id="299" r:id="rId12"/>
    <p:sldId id="298" r:id="rId13"/>
    <p:sldId id="297" r:id="rId14"/>
    <p:sldId id="295" r:id="rId15"/>
    <p:sldId id="294" r:id="rId16"/>
    <p:sldId id="293" r:id="rId17"/>
    <p:sldId id="292" r:id="rId18"/>
    <p:sldId id="291" r:id="rId19"/>
    <p:sldId id="290" r:id="rId20"/>
    <p:sldId id="289" r:id="rId21"/>
    <p:sldId id="288" r:id="rId22"/>
    <p:sldId id="287" r:id="rId23"/>
    <p:sldId id="286" r:id="rId24"/>
    <p:sldId id="285" r:id="rId25"/>
    <p:sldId id="284" r:id="rId26"/>
    <p:sldId id="283" r:id="rId27"/>
    <p:sldId id="282" r:id="rId28"/>
    <p:sldId id="281" r:id="rId29"/>
    <p:sldId id="280" r:id="rId30"/>
    <p:sldId id="279" r:id="rId31"/>
    <p:sldId id="278" r:id="rId32"/>
    <p:sldId id="277" r:id="rId33"/>
    <p:sldId id="276" r:id="rId34"/>
    <p:sldId id="275" r:id="rId35"/>
    <p:sldId id="273" r:id="rId36"/>
    <p:sldId id="272" r:id="rId37"/>
    <p:sldId id="271" r:id="rId38"/>
    <p:sldId id="270" r:id="rId39"/>
    <p:sldId id="269" r:id="rId40"/>
    <p:sldId id="268" r:id="rId41"/>
    <p:sldId id="307" r:id="rId42"/>
    <p:sldId id="327" r:id="rId43"/>
    <p:sldId id="326" r:id="rId44"/>
    <p:sldId id="325" r:id="rId45"/>
    <p:sldId id="324" r:id="rId46"/>
    <p:sldId id="323" r:id="rId47"/>
    <p:sldId id="328" r:id="rId48"/>
    <p:sldId id="329" r:id="rId49"/>
    <p:sldId id="322" r:id="rId50"/>
    <p:sldId id="321" r:id="rId51"/>
    <p:sldId id="320" r:id="rId52"/>
    <p:sldId id="319" r:id="rId53"/>
    <p:sldId id="318" r:id="rId54"/>
    <p:sldId id="317" r:id="rId55"/>
    <p:sldId id="316" r:id="rId56"/>
    <p:sldId id="315" r:id="rId57"/>
    <p:sldId id="314" r:id="rId58"/>
    <p:sldId id="313" r:id="rId59"/>
    <p:sldId id="312" r:id="rId60"/>
    <p:sldId id="311" r:id="rId61"/>
    <p:sldId id="310" r:id="rId62"/>
    <p:sldId id="309" r:id="rId6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5913F9FC-9EB9-4B41-B003-FC4C036B10AF}"/>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788EFFCE-A34B-4F95-B3D5-603927E16998}"/>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CC7DD041-7F64-4984-A13C-EE7907028650}"/>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EF506ECF-03AD-4CA0-822E-236A87052C24}"/>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EA923AA5-A764-4EFC-A159-13D3D794AC3D}"/>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xmlns="" id="{BCE55588-E371-477C-9941-13D0CA42F870}"/>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xmlns=""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xmlns="" id="{1601DC17-0383-40AF-B768-F4B3F3D7609A}"/>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xmlns=""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xmlns=""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xmlns=""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xmlns="" id="{27478077-8FD0-489F-B394-464D06C1BEA9}"/>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8" name="Θέση υποσέλιδου 7">
            <a:extLst>
              <a:ext uri="{FF2B5EF4-FFF2-40B4-BE49-F238E27FC236}">
                <a16:creationId xmlns:a16="http://schemas.microsoft.com/office/drawing/2014/main" xmlns=""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7847DC46-7FD4-4D50-AAF2-10FD792445A1}"/>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4" name="Θέση υποσέλιδου 3">
            <a:extLst>
              <a:ext uri="{FF2B5EF4-FFF2-40B4-BE49-F238E27FC236}">
                <a16:creationId xmlns:a16="http://schemas.microsoft.com/office/drawing/2014/main" xmlns=""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2D2F8021-19CB-4030-87E9-B9FDFE9668CD}"/>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3" name="Θέση υποσέλιδου 2">
            <a:extLst>
              <a:ext uri="{FF2B5EF4-FFF2-40B4-BE49-F238E27FC236}">
                <a16:creationId xmlns:a16="http://schemas.microsoft.com/office/drawing/2014/main" xmlns=""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xmlns=""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22B97541-B088-4F77-AC4E-71C30732372D}"/>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D28C698E-FDE3-406F-AEF7-58C354D6FB0E}"/>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31A7E9C2-0C54-4A2E-A8CE-F6F3C30C59DE}"/>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30956C68-8985-4424-B9BF-299A0B6F6286}"/>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D2DDD07D-5174-49DA-8C93-45CA8EAE8D40}"/>
              </a:ext>
            </a:extLst>
          </p:cNvPr>
          <p:cNvSpPr>
            <a:spLocks noGrp="1"/>
          </p:cNvSpPr>
          <p:nvPr>
            <p:ph type="dt" sz="half" idx="10"/>
          </p:nvPr>
        </p:nvSpPr>
        <p:spPr/>
        <p:txBody>
          <a:bodyPr/>
          <a:lstStyle/>
          <a:p>
            <a:fld id="{C858F2E9-5724-40D7-A084-8A9A9CED4F62}"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xmlns="" id="{0525369C-E8DA-4A41-A021-C2AFFA6BA4A0}"/>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xmlns=""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xmlns="" id="{89D9695B-1677-4255-A36B-ADA53963E256}"/>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xmlns=""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xmlns=""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xmlns=""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xmlns="" id="{0836FDB2-AE28-437A-B450-FC5FA0970633}"/>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8" name="Θέση υποσέλιδου 7">
            <a:extLst>
              <a:ext uri="{FF2B5EF4-FFF2-40B4-BE49-F238E27FC236}">
                <a16:creationId xmlns:a16="http://schemas.microsoft.com/office/drawing/2014/main" xmlns=""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59D7B6A3-3626-4AD7-97D4-F6210A23721E}"/>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4" name="Θέση υποσέλιδου 3">
            <a:extLst>
              <a:ext uri="{FF2B5EF4-FFF2-40B4-BE49-F238E27FC236}">
                <a16:creationId xmlns:a16="http://schemas.microsoft.com/office/drawing/2014/main" xmlns=""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05F803E6-97F1-4D9B-A18A-566A4A16D1A4}"/>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3" name="Θέση υποσέλιδου 2">
            <a:extLst>
              <a:ext uri="{FF2B5EF4-FFF2-40B4-BE49-F238E27FC236}">
                <a16:creationId xmlns:a16="http://schemas.microsoft.com/office/drawing/2014/main" xmlns=""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xmlns=""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5209058B-2FCA-4D37-A928-B77A09F78313}"/>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xmlns="" id="{D2D25601-E5C6-4DAA-A438-750D7B0C4393}"/>
              </a:ext>
            </a:extLst>
          </p:cNvPr>
          <p:cNvSpPr>
            <a:spLocks noGrp="1"/>
          </p:cNvSpPr>
          <p:nvPr>
            <p:ph type="dt" sz="half" idx="10"/>
          </p:nvPr>
        </p:nvSpPr>
        <p:spPr/>
        <p:txBody>
          <a:bodyPr/>
          <a:lstStyle/>
          <a:p>
            <a:fld id="{77C47DEE-5753-44EA-A073-053903F4D65C}" type="datetimeFigureOut">
              <a:rPr lang="el-GR" smtClean="0"/>
              <a:t>20/6/2019</a:t>
            </a:fld>
            <a:endParaRPr lang="el-GR"/>
          </a:p>
        </p:txBody>
      </p:sp>
      <p:sp>
        <p:nvSpPr>
          <p:cNvPr id="6" name="Θέση υποσέλιδου 5">
            <a:extLst>
              <a:ext uri="{FF2B5EF4-FFF2-40B4-BE49-F238E27FC236}">
                <a16:creationId xmlns:a16="http://schemas.microsoft.com/office/drawing/2014/main" xmlns=""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xmlns=""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20/6/2019</a:t>
            </a:fld>
            <a:endParaRPr lang="el-GR"/>
          </a:p>
        </p:txBody>
      </p:sp>
      <p:sp>
        <p:nvSpPr>
          <p:cNvPr id="5" name="Θέση υποσέλιδου 4">
            <a:extLst>
              <a:ext uri="{FF2B5EF4-FFF2-40B4-BE49-F238E27FC236}">
                <a16:creationId xmlns:a16="http://schemas.microsoft.com/office/drawing/2014/main" xmlns=""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8.emf"/></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9.emf"/></Relationships>
</file>

<file path=ppt/slides/_rels/slide4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0.emf"/></Relationships>
</file>

<file path=ppt/slides/_rels/slide4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1.emf"/></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5.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6.emf"/><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7.emf"/></Relationships>
</file>

<file path=ppt/slides/_rels/slide6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xmlns=""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a16="http://schemas.microsoft.com/office/drawing/2014/main" xmlns=""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a16="http://schemas.microsoft.com/office/drawing/2014/main" xmlns=""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a16="http://schemas.microsoft.com/office/drawing/2014/main" xmlns=""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Τα  όργανα  του  προϋπολογισμού </a:t>
            </a:r>
            <a:r>
              <a:rPr lang="el-GR" dirty="0" smtClean="0">
                <a:solidFill>
                  <a:schemeClr val="bg1"/>
                </a:solidFill>
              </a:rPr>
              <a:t>- Ελεγκτής</a:t>
            </a:r>
            <a:endParaRPr lang="el-GR" dirty="0">
              <a:solidFill>
                <a:schemeClr val="bg1"/>
              </a:solidFill>
            </a:endParaRPr>
          </a:p>
        </p:txBody>
      </p:sp>
      <p:sp>
        <p:nvSpPr>
          <p:cNvPr id="3" name="Θέση περιεχομένου 2"/>
          <p:cNvSpPr>
            <a:spLocks noGrp="1"/>
          </p:cNvSpPr>
          <p:nvPr>
            <p:ph idx="1"/>
          </p:nvPr>
        </p:nvSpPr>
        <p:spPr/>
        <p:txBody>
          <a:bodyPr>
            <a:normAutofit fontScale="62500" lnSpcReduction="20000"/>
          </a:bodyPr>
          <a:lstStyle/>
          <a:p>
            <a:r>
              <a:rPr lang="el-GR" dirty="0"/>
              <a:t>Δύο  είναι  τα  όργανα  τα οποία είναι  αρμόδια  για  τη διαδικασία  κατάρτισης  του  συνολικού  προϋπολογισμού: ο  Ελεγκτής  και  η  Επιτροπή  Προϋπολογισμού. Ο  Ελεγκτής (</a:t>
            </a:r>
            <a:r>
              <a:rPr lang="el-GR" dirty="0" err="1"/>
              <a:t>controller</a:t>
            </a:r>
            <a:r>
              <a:rPr lang="el-GR" dirty="0"/>
              <a:t>)  είναι  στέλεχος  που  ανήκει  στις  οικονομικές  υπηρεσίες  μιας  επιχείρησης  και  το  οποίο  είναι  αρμόδιο  για  την  κατάρτιση  του  συνολικού, καθώς  και  των  επιμέρους  προϋπολογισμών. Οι  αρμοδιότητες  του  είναι:</a:t>
            </a:r>
          </a:p>
          <a:p>
            <a:r>
              <a:rPr lang="el-GR" dirty="0" smtClean="0"/>
              <a:t>Η  </a:t>
            </a:r>
            <a:r>
              <a:rPr lang="el-GR" dirty="0"/>
              <a:t>έκδοση  και  η  διανομή  οδηγιών  και  κατευθυντήριων  γραμμών  στα  στελέχη  για  τη  σύνταξη  των  προϋπολογισμών.</a:t>
            </a:r>
          </a:p>
          <a:p>
            <a:r>
              <a:rPr lang="el-GR" dirty="0" smtClean="0"/>
              <a:t>Η  </a:t>
            </a:r>
            <a:r>
              <a:rPr lang="el-GR" dirty="0"/>
              <a:t>παρακολούθηση  της  εφαρμογής  τους  κατά  το  στάδιο  σύνταξη  τους.</a:t>
            </a:r>
          </a:p>
          <a:p>
            <a:r>
              <a:rPr lang="el-GR" dirty="0" smtClean="0"/>
              <a:t>Η  </a:t>
            </a:r>
            <a:r>
              <a:rPr lang="el-GR" dirty="0"/>
              <a:t>επεξεργασία  των  σχεδίων  των  προϋπολογισμών.</a:t>
            </a:r>
          </a:p>
          <a:p>
            <a:r>
              <a:rPr lang="el-GR" dirty="0" smtClean="0"/>
              <a:t>Η  </a:t>
            </a:r>
            <a:r>
              <a:rPr lang="el-GR" dirty="0"/>
              <a:t>καταγραφή  και  η  υπόδειξη  των  τυχών  τροποποιήσεων  τους.</a:t>
            </a:r>
          </a:p>
          <a:p>
            <a:r>
              <a:rPr lang="el-GR" dirty="0" smtClean="0"/>
              <a:t>Η  </a:t>
            </a:r>
            <a:r>
              <a:rPr lang="el-GR" dirty="0"/>
              <a:t>μελέτη  της  πορείας  εκτέλεσης  του  προϋπολογισμού  βάσει  των  εκθέσεων  των  υπεύθυνων  των  τμημάτων.</a:t>
            </a:r>
          </a:p>
          <a:p>
            <a:r>
              <a:rPr lang="el-GR" dirty="0" smtClean="0"/>
              <a:t>Η  </a:t>
            </a:r>
            <a:r>
              <a:rPr lang="el-GR" dirty="0"/>
              <a:t>συγκέντρωση  των  προϋπολογισμών  του  κάθε  τμήματος  και  η  κατάρτιση  του  συνολικού  προϋπολογισμού.</a:t>
            </a:r>
          </a:p>
          <a:p>
            <a:r>
              <a:rPr lang="el-GR" dirty="0" smtClean="0"/>
              <a:t>Η  </a:t>
            </a:r>
            <a:r>
              <a:rPr lang="el-GR" dirty="0"/>
              <a:t>διερεύνηση  των  αποκλίσεων  των  προϋπολογισμών.</a:t>
            </a:r>
          </a:p>
          <a:p>
            <a:r>
              <a:rPr lang="el-GR" dirty="0" smtClean="0"/>
              <a:t>Η  </a:t>
            </a:r>
            <a:r>
              <a:rPr lang="el-GR" dirty="0"/>
              <a:t>διατύπωση  προτάσεων  για  διορθωτική  δράση.</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8539921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fontScale="90000"/>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Τα  όργανα  του  προϋπολογισμού </a:t>
            </a:r>
            <a:r>
              <a:rPr lang="el-GR" dirty="0" smtClean="0">
                <a:solidFill>
                  <a:schemeClr val="bg1"/>
                </a:solidFill>
              </a:rPr>
              <a:t>– Επιτροπή προϋπολογισμού</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Η  Επιτροπή  Προϋπολογισμού (</a:t>
            </a:r>
            <a:r>
              <a:rPr lang="el-GR" dirty="0" err="1"/>
              <a:t>budget</a:t>
            </a:r>
            <a:r>
              <a:rPr lang="el-GR" dirty="0"/>
              <a:t> </a:t>
            </a:r>
            <a:r>
              <a:rPr lang="el-GR" dirty="0" err="1"/>
              <a:t>committee</a:t>
            </a:r>
            <a:r>
              <a:rPr lang="el-GR" dirty="0"/>
              <a:t>) αποτελείται  από  τα  ανώτατα  διοικητικά  στελέχη  της  επιχείρησης, όπως  τον  διευθυντή  πωλήσεων, οικονομικών, παραγωγής, και  τον  ελεγκτή. Είναι  αρμόδια  για  διάφορα  θέματα  που  σχετίζονται  με  τον  προϋπολογισμό  και  για  τον  συντονισμό κατάρτισης  του. Συγκεκριμένα, οι  αρμοδιότητες  της  είναι:</a:t>
            </a:r>
          </a:p>
          <a:p>
            <a:r>
              <a:rPr lang="el-GR" dirty="0" smtClean="0"/>
              <a:t>Η  </a:t>
            </a:r>
            <a:r>
              <a:rPr lang="el-GR" dirty="0"/>
              <a:t>επίβλεψη  της  κατάρτισης  του  συνολικού  προϋπολογισμού.</a:t>
            </a:r>
          </a:p>
          <a:p>
            <a:r>
              <a:rPr lang="el-GR" dirty="0" smtClean="0"/>
              <a:t>Η  </a:t>
            </a:r>
            <a:r>
              <a:rPr lang="el-GR" dirty="0"/>
              <a:t>επίλυση  των  δυσκολιών  και  διαφωνιών  που  ενδέχεται  να  προκύψουν  μεταξύ  των  τμημάτων. </a:t>
            </a:r>
          </a:p>
          <a:p>
            <a:r>
              <a:rPr lang="el-GR" dirty="0" smtClean="0"/>
              <a:t>Η  </a:t>
            </a:r>
            <a:r>
              <a:rPr lang="el-GR" dirty="0"/>
              <a:t>έγκριση  του  συνολικού  προϋπολογισμού.</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3809175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Προϋπολογιστικός  </a:t>
            </a:r>
            <a:r>
              <a:rPr lang="el-GR" dirty="0">
                <a:solidFill>
                  <a:schemeClr val="bg1"/>
                </a:solidFill>
              </a:rPr>
              <a:t>έλεγχος </a:t>
            </a:r>
          </a:p>
        </p:txBody>
      </p:sp>
      <p:sp>
        <p:nvSpPr>
          <p:cNvPr id="3" name="Θέση περιεχομένου 2"/>
          <p:cNvSpPr>
            <a:spLocks noGrp="1"/>
          </p:cNvSpPr>
          <p:nvPr>
            <p:ph idx="1"/>
          </p:nvPr>
        </p:nvSpPr>
        <p:spPr/>
        <p:txBody>
          <a:bodyPr>
            <a:normAutofit lnSpcReduction="10000"/>
          </a:bodyPr>
          <a:lstStyle/>
          <a:p>
            <a:r>
              <a:rPr lang="el-GR" dirty="0"/>
              <a:t>Η  χρήση  του  προϋπολογισμού  ως  διοικητικό  εργαλείο  ελέγχου  ονομάζεται προϋπολογιστικός  έλεγχος (</a:t>
            </a:r>
            <a:r>
              <a:rPr lang="el-GR" dirty="0" err="1"/>
              <a:t>budgetary</a:t>
            </a:r>
            <a:r>
              <a:rPr lang="el-GR" dirty="0"/>
              <a:t> </a:t>
            </a:r>
            <a:r>
              <a:rPr lang="el-GR" dirty="0" err="1"/>
              <a:t>control</a:t>
            </a:r>
            <a:r>
              <a:rPr lang="el-GR" dirty="0"/>
              <a:t>) και είναι μια  διαδικασία  κατά  την  οποία  εξασφαλίζεται  η  επιτυχία  του  οργανισμού. Επικεντρώνεται  στη  διερεύνηση  των  αιτιών  των  αποκλίσεων, στις  διαφορές  δηλαδή  που  προκύπτουν  από  τη  σύγκριση  των  προϋπολογιζόμενων  και  των πραγματικών  οικονομικών  δεδομένων, και  στη  λήψη  διορθωτικών  μέτρων. Η  διαδικασία  του  προϋπολογιστικού  ελέγχου  προϋποθέτει:</a:t>
            </a:r>
          </a:p>
          <a:p>
            <a:pPr marL="0" indent="0">
              <a:buNone/>
            </a:pPr>
            <a:r>
              <a:rPr lang="el-GR" dirty="0" smtClean="0"/>
              <a:t>1. Το  </a:t>
            </a:r>
            <a:r>
              <a:rPr lang="el-GR" dirty="0"/>
              <a:t>διαχωρισμό  των  δαπανών  σε  ελεγχόμενες  και  μη  ελεγχόμενες  δαπάνες.</a:t>
            </a:r>
          </a:p>
          <a:p>
            <a:pPr marL="0" indent="0">
              <a:buNone/>
            </a:pPr>
            <a:r>
              <a:rPr lang="el-GR" dirty="0" smtClean="0"/>
              <a:t>2. Το  </a:t>
            </a:r>
            <a:r>
              <a:rPr lang="el-GR" dirty="0"/>
              <a:t>διαχωρισμό  της  επιχείρησης  σε  κέντρα  ή  τομείς  ευθύνης.</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281451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Πλεονεκτήματα  του  προϋπολογισμού </a:t>
            </a: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smtClean="0"/>
              <a:t>1.	Οι  </a:t>
            </a:r>
            <a:r>
              <a:rPr lang="el-GR" dirty="0"/>
              <a:t>προϋπολογισμοί  αποτελούν  μέσα  μετάδοσης  των  σχεδίων  των  στελεχών  όλων  των  τμημάτων  ενός  οργανισμού. Με  λίγα  λόγια, συμβάλλουν  στην  οργανωτική  επικοινωνία.  </a:t>
            </a:r>
            <a:endParaRPr lang="el-GR" dirty="0" smtClean="0"/>
          </a:p>
          <a:p>
            <a:pPr marL="0" indent="0">
              <a:buNone/>
            </a:pPr>
            <a:r>
              <a:rPr lang="el-GR" dirty="0" smtClean="0"/>
              <a:t>2</a:t>
            </a:r>
            <a:r>
              <a:rPr lang="el-GR" dirty="0"/>
              <a:t>.	Οι  προϋπολογισμοί  βοηθούν  στην  επίτευξη  τόσο  των  μακροπρόθεσμων  όσο  και  τους  βραχυπρόθεσμων  στόχων. </a:t>
            </a:r>
          </a:p>
          <a:p>
            <a:pPr marL="0" indent="0">
              <a:buNone/>
            </a:pPr>
            <a:r>
              <a:rPr lang="el-GR" dirty="0"/>
              <a:t>3.	Οι  προϋπολογισμοί  βοηθούν  στην  κατανομή  των  επιχειρησιακών  πόρων  στις  πιο  αποδοτικές  δραστηριότητες.</a:t>
            </a:r>
          </a:p>
          <a:p>
            <a:pPr marL="0" indent="0">
              <a:buNone/>
            </a:pPr>
            <a:r>
              <a:rPr lang="el-GR" dirty="0"/>
              <a:t>4.	Οι  προϋπολογισμοί  μπορούν  να  αποκαλύψουν πιθανά προβλήματα  πριν  αυτά  εκδηλωθούν.</a:t>
            </a:r>
          </a:p>
          <a:p>
            <a:pPr marL="0" indent="0">
              <a:buNone/>
            </a:pPr>
            <a:r>
              <a:rPr lang="el-GR" dirty="0"/>
              <a:t>5.	Οι  προϋπολογισμοί  συντονίζουν  τις  δραστηριότητες  όλων  των  τμημάτων  ενός  οργανισμού. Μέσω  της  διαδικασίας  κατάρτισης  του  προϋπολογισμού  διασφαλίζεται  η  σύγκλιση  των  οργανωτικών  και  προσωπικών  στόχων. </a:t>
            </a:r>
          </a:p>
          <a:p>
            <a:pPr marL="0" indent="0">
              <a:buNone/>
            </a:pPr>
            <a:r>
              <a:rPr lang="el-GR" dirty="0"/>
              <a:t>6.	Οι  προϋπολογισμοί  περιέχουν  τους  ποσοτικούς  στόχους  ενός  οργανισμού, οι  οποίοι  μετέπειτα  συγκρίνονται  με  τα  πραγματικά  αποτελέσματα  για  την  αξιολόγηση  της  απόδοσης  του.</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4756698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Τα </a:t>
            </a:r>
            <a:r>
              <a:rPr lang="el-GR" dirty="0">
                <a:solidFill>
                  <a:schemeClr val="bg1"/>
                </a:solidFill>
              </a:rPr>
              <a:t>είδη του προϋπολογισμού </a:t>
            </a:r>
          </a:p>
        </p:txBody>
      </p:sp>
      <p:sp>
        <p:nvSpPr>
          <p:cNvPr id="3" name="Θέση περιεχομένου 2"/>
          <p:cNvSpPr>
            <a:spLocks noGrp="1"/>
          </p:cNvSpPr>
          <p:nvPr>
            <p:ph idx="1"/>
          </p:nvPr>
        </p:nvSpPr>
        <p:spPr/>
        <p:txBody>
          <a:bodyPr/>
          <a:lstStyle/>
          <a:p>
            <a:r>
              <a:rPr lang="el-GR" dirty="0"/>
              <a:t>Για  την  επίτευξη  των  στόχων  μιας  επιχείρησης, καταρτίζονται  και  διαφορετικά  είδη  προϋπολογισμών. Οι  προϋπολογισμοί  διακρίνονται  στις  παρακάτω  κατηγορίες  ανάλογα  με:</a:t>
            </a:r>
          </a:p>
          <a:p>
            <a:pPr marL="0" indent="0">
              <a:buNone/>
            </a:pPr>
            <a:r>
              <a:rPr lang="el-GR" dirty="0"/>
              <a:t>1.	Το  χρονικό  διάστημα  που  καλύπτουν.</a:t>
            </a:r>
          </a:p>
          <a:p>
            <a:pPr marL="0" indent="0">
              <a:buNone/>
            </a:pPr>
            <a:r>
              <a:rPr lang="el-GR" dirty="0"/>
              <a:t>2.	Τη  διαδικασία  που  ακολουθείται  κατά  την  κατάρτισή  τους.</a:t>
            </a:r>
          </a:p>
          <a:p>
            <a:pPr marL="0" indent="0">
              <a:buNone/>
            </a:pPr>
            <a:r>
              <a:rPr lang="el-GR" dirty="0"/>
              <a:t>3.	Τη  φιλοσοφία  προσδιορισμού  των  προϋπολογιστικών  ποσών.</a:t>
            </a:r>
          </a:p>
          <a:p>
            <a:pPr marL="0" indent="0">
              <a:buNone/>
            </a:pPr>
            <a:r>
              <a:rPr lang="el-GR" dirty="0"/>
              <a:t>4.	Το  είδος  τους.</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3409012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Χρονική  </a:t>
            </a:r>
            <a:r>
              <a:rPr lang="el-GR" dirty="0">
                <a:solidFill>
                  <a:schemeClr val="bg1"/>
                </a:solidFill>
              </a:rPr>
              <a:t>διάρκεια  των  προϋπολογισμών </a:t>
            </a:r>
          </a:p>
        </p:txBody>
      </p:sp>
      <p:sp>
        <p:nvSpPr>
          <p:cNvPr id="3" name="Θέση περιεχομένου 2"/>
          <p:cNvSpPr>
            <a:spLocks noGrp="1"/>
          </p:cNvSpPr>
          <p:nvPr>
            <p:ph idx="1"/>
          </p:nvPr>
        </p:nvSpPr>
        <p:spPr/>
        <p:txBody>
          <a:bodyPr>
            <a:normAutofit fontScale="92500" lnSpcReduction="10000"/>
          </a:bodyPr>
          <a:lstStyle/>
          <a:p>
            <a:r>
              <a:rPr lang="el-GR" dirty="0"/>
              <a:t>Βάσει  της  χρονικής  περιόδου  στην  οποία  αναφέρονται, οι  προϋπολογισμοί  διακρίνονται  σε  βραχυχρόνιους  και  μακροχρόνιους. Οι βραχυχρόνιοι  προϋπολογισμοί (</a:t>
            </a:r>
            <a:r>
              <a:rPr lang="el-GR" dirty="0" err="1"/>
              <a:t>short</a:t>
            </a:r>
            <a:r>
              <a:rPr lang="el-GR" dirty="0"/>
              <a:t> </a:t>
            </a:r>
            <a:r>
              <a:rPr lang="el-GR" dirty="0" err="1"/>
              <a:t>term</a:t>
            </a:r>
            <a:r>
              <a:rPr lang="el-GR" dirty="0"/>
              <a:t> </a:t>
            </a:r>
            <a:r>
              <a:rPr lang="el-GR" dirty="0" err="1"/>
              <a:t>budgets</a:t>
            </a:r>
            <a:r>
              <a:rPr lang="el-GR" dirty="0"/>
              <a:t>) ονομαζόμενοι  και  ως  λειτουργικοί  (</a:t>
            </a:r>
            <a:r>
              <a:rPr lang="el-GR" dirty="0" err="1"/>
              <a:t>operational</a:t>
            </a:r>
            <a:r>
              <a:rPr lang="el-GR" dirty="0"/>
              <a:t> </a:t>
            </a:r>
            <a:r>
              <a:rPr lang="el-GR" dirty="0" err="1"/>
              <a:t>budgets</a:t>
            </a:r>
            <a:r>
              <a:rPr lang="el-GR" dirty="0"/>
              <a:t>)  καλύπτουν  συνήθως  μέχρι ένα  έτος  και  διακρίνονται  σε  ετήσιους,  κυλιόμενους  προϋπολογισμούς  και  </a:t>
            </a:r>
            <a:r>
              <a:rPr lang="el-GR" dirty="0" err="1"/>
              <a:t>επικαιροποιημένες</a:t>
            </a:r>
            <a:r>
              <a:rPr lang="el-GR" dirty="0"/>
              <a:t>  εκτιμήσεις.</a:t>
            </a:r>
          </a:p>
          <a:p>
            <a:r>
              <a:rPr lang="el-GR" dirty="0"/>
              <a:t>Οι  ετήσιοι  προϋπολογισμοί  (</a:t>
            </a:r>
            <a:r>
              <a:rPr lang="el-GR" dirty="0" err="1"/>
              <a:t>annuals</a:t>
            </a:r>
            <a:r>
              <a:rPr lang="el-GR" dirty="0"/>
              <a:t> </a:t>
            </a:r>
            <a:r>
              <a:rPr lang="el-GR" dirty="0" err="1"/>
              <a:t>budgets</a:t>
            </a:r>
            <a:r>
              <a:rPr lang="el-GR" dirty="0"/>
              <a:t>) αναλύονται  σε  μηνιαίους  και  τριμηνιαίους, οι  οποίοι  με  τη  σειρά  τους  αν  κριθεί  απαραίτητο  αναθεωρούνται  βάσει  των  προηγούμενων  τριμήνων. Η  διαδικασία  κατάρτισης  των  ετήσιων  προϋπολογισμών  είναι  χρονοβόρα, για  τον  λόγο  αυτό  πραγματοποιείται  κατά  το δεύτερο  εξάμηνο  του  προηγούμενου  έτους  από  εκείνο  στο  οποίο  άπτονται.</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52786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Κυλιόμενος προϋπολογισμός</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κυλιόμενος  προϋπολογισμός  (</a:t>
            </a:r>
            <a:r>
              <a:rPr lang="el-GR" dirty="0" err="1"/>
              <a:t>rolling</a:t>
            </a:r>
            <a:r>
              <a:rPr lang="el-GR" dirty="0"/>
              <a:t>  </a:t>
            </a:r>
            <a:r>
              <a:rPr lang="el-GR" dirty="0" err="1"/>
              <a:t>budget</a:t>
            </a:r>
            <a:r>
              <a:rPr lang="el-GR" dirty="0"/>
              <a:t>)  ονομαζόμενος  και  ως  συνεχής (</a:t>
            </a:r>
            <a:r>
              <a:rPr lang="el-GR" dirty="0" err="1"/>
              <a:t>continuous</a:t>
            </a:r>
            <a:r>
              <a:rPr lang="el-GR" dirty="0"/>
              <a:t>)  ή  διαρκής (</a:t>
            </a:r>
            <a:r>
              <a:rPr lang="el-GR" dirty="0" err="1"/>
              <a:t>perpetual</a:t>
            </a:r>
            <a:r>
              <a:rPr lang="el-GR" dirty="0"/>
              <a:t>)  αναφέρεται  σε  ένα  σταθερό  χρονικό  διάστημα  συνήθως  ένα  έτος. Αποτελείται  από  12 μήνες  και  είναι  ένας  προϋπολογισμός  που  κυλίετε  στον  επόμενο  μήνα  ή  τρίμηνο  του  επόμενου  έτους. </a:t>
            </a:r>
            <a:endParaRPr lang="el-GR" dirty="0" smtClean="0"/>
          </a:p>
          <a:p>
            <a:r>
              <a:rPr lang="el-GR" dirty="0" smtClean="0"/>
              <a:t>Για  </a:t>
            </a:r>
            <a:r>
              <a:rPr lang="el-GR" dirty="0"/>
              <a:t>παράδειγμα, εάν  ο  προϋπολογισμός  συνταχθεί  για  την  περίοδο  1/1  έως  31/12/2020  και  περάσει  το  πρώτο  τρίμηνο  του  2020, τότε  η  επιχείρηση  μπορεί  να  προϋπολογίσει  το  πρώτο  τρίμηνο  του  2021. Άρα, ο  προϋπολογισμός  της  επιχείρησης  αναφέρεται  πλέον  για  την  περίοδο  1/4/2020  έως  31/3/2021.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0415205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err="1">
                <a:solidFill>
                  <a:schemeClr val="bg1"/>
                </a:solidFill>
              </a:rPr>
              <a:t>Ε</a:t>
            </a:r>
            <a:r>
              <a:rPr lang="el-GR" dirty="0" err="1" smtClean="0">
                <a:solidFill>
                  <a:schemeClr val="bg1"/>
                </a:solidFill>
              </a:rPr>
              <a:t>πικαιροποιημένες</a:t>
            </a:r>
            <a:r>
              <a:rPr lang="el-GR" dirty="0" smtClean="0">
                <a:solidFill>
                  <a:schemeClr val="bg1"/>
                </a:solidFill>
              </a:rPr>
              <a:t>  </a:t>
            </a:r>
            <a:r>
              <a:rPr lang="el-GR" dirty="0">
                <a:solidFill>
                  <a:schemeClr val="bg1"/>
                </a:solidFill>
              </a:rPr>
              <a:t>εκτιμήσεις  </a:t>
            </a:r>
          </a:p>
        </p:txBody>
      </p:sp>
      <p:sp>
        <p:nvSpPr>
          <p:cNvPr id="3" name="Θέση περιεχομένου 2"/>
          <p:cNvSpPr>
            <a:spLocks noGrp="1"/>
          </p:cNvSpPr>
          <p:nvPr>
            <p:ph idx="1"/>
          </p:nvPr>
        </p:nvSpPr>
        <p:spPr/>
        <p:txBody>
          <a:bodyPr>
            <a:normAutofit fontScale="85000" lnSpcReduction="10000"/>
          </a:bodyPr>
          <a:lstStyle/>
          <a:p>
            <a:r>
              <a:rPr lang="el-GR" dirty="0"/>
              <a:t>Πολλές  επιχειρήσεις  πριν  τη  λήξη  του  τρέχοντος  έτους  συντάσσουν  αναμορφωμένες  ή  </a:t>
            </a:r>
            <a:r>
              <a:rPr lang="el-GR" dirty="0" err="1"/>
              <a:t>επικαιροποιημένες</a:t>
            </a:r>
            <a:r>
              <a:rPr lang="el-GR" dirty="0"/>
              <a:t>  εκτιμήσεις (</a:t>
            </a:r>
            <a:r>
              <a:rPr lang="el-GR" dirty="0" err="1"/>
              <a:t>latest</a:t>
            </a:r>
            <a:r>
              <a:rPr lang="el-GR" dirty="0"/>
              <a:t> </a:t>
            </a:r>
            <a:r>
              <a:rPr lang="el-GR" dirty="0" err="1"/>
              <a:t>estimates</a:t>
            </a:r>
            <a:r>
              <a:rPr lang="el-GR" dirty="0" smtClean="0"/>
              <a:t>). </a:t>
            </a:r>
            <a:endParaRPr lang="el-GR" dirty="0"/>
          </a:p>
          <a:p>
            <a:r>
              <a:rPr lang="el-GR" dirty="0" smtClean="0"/>
              <a:t>Για  </a:t>
            </a:r>
            <a:r>
              <a:rPr lang="el-GR" dirty="0"/>
              <a:t>παράδειγμα, όταν  τελειώσει  το  πρώτο  εξάμηνο  του  έτους  2020,  τα  στελέχη  της  επιχείρησης  βάσει  των  τρεχουσών  συνθηκών  μπορούν  να  αναμορφώσουν  το  δεύτερο  εξάμηνο  του 2020. Συνεπώς, ο  προϋπολογισμός  του  επόμενου  εξαμήνου  καταρτίζεται  βάσει  πραγματικών  δεδομένων, κάτι  το  οποίο  βοηθάει  τη  διοίκηση  στην  ορθολογική  λήψη  αποφάσεων. </a:t>
            </a:r>
            <a:endParaRPr lang="el-GR" dirty="0" smtClean="0"/>
          </a:p>
          <a:p>
            <a:r>
              <a:rPr lang="el-GR" dirty="0"/>
              <a:t>Τέλος, οι  μακροχρόνιοι  προϋπολογισμοί (</a:t>
            </a:r>
            <a:r>
              <a:rPr lang="el-GR" dirty="0" err="1"/>
              <a:t>long</a:t>
            </a:r>
            <a:r>
              <a:rPr lang="el-GR" dirty="0"/>
              <a:t> </a:t>
            </a:r>
            <a:r>
              <a:rPr lang="el-GR" dirty="0" err="1"/>
              <a:t>term</a:t>
            </a:r>
            <a:r>
              <a:rPr lang="el-GR" dirty="0"/>
              <a:t> </a:t>
            </a:r>
            <a:r>
              <a:rPr lang="el-GR" dirty="0" err="1"/>
              <a:t>budgets</a:t>
            </a:r>
            <a:r>
              <a:rPr lang="el-GR" dirty="0"/>
              <a:t>, </a:t>
            </a:r>
            <a:r>
              <a:rPr lang="el-GR" dirty="0" err="1"/>
              <a:t>strategic</a:t>
            </a:r>
            <a:r>
              <a:rPr lang="el-GR" dirty="0"/>
              <a:t> </a:t>
            </a:r>
            <a:r>
              <a:rPr lang="el-GR" dirty="0" err="1"/>
              <a:t>budgets</a:t>
            </a:r>
            <a:r>
              <a:rPr lang="el-GR" dirty="0"/>
              <a:t>, </a:t>
            </a:r>
            <a:r>
              <a:rPr lang="el-GR" dirty="0" err="1"/>
              <a:t>business</a:t>
            </a:r>
            <a:r>
              <a:rPr lang="el-GR" dirty="0"/>
              <a:t> </a:t>
            </a:r>
            <a:r>
              <a:rPr lang="el-GR" dirty="0" err="1"/>
              <a:t>plans</a:t>
            </a:r>
            <a:r>
              <a:rPr lang="el-GR" dirty="0"/>
              <a:t>) αφορούν  μεγάλα  χρονικά  διαστήματα (συνήθως 5 έως 10 χρόνια). Περιέχουν  συμβατές  προβλέψεις  με  τη  στρατηγική  του  οργανισμού  για  την  υλοποίηση  μελλοντικών  επενδύσεων  και  χρηματοδοτικών  σχεδίων. Αυτοί οι προϋπολογισμοί χρησιμοποιούνται περισσότερο σε στρατηγικά σχέδια (</a:t>
            </a:r>
            <a:r>
              <a:rPr lang="el-GR" dirty="0" err="1"/>
              <a:t>business</a:t>
            </a:r>
            <a:r>
              <a:rPr lang="el-GR" dirty="0"/>
              <a:t> </a:t>
            </a:r>
            <a:r>
              <a:rPr lang="el-GR" dirty="0" err="1"/>
              <a:t>plans</a:t>
            </a:r>
            <a:r>
              <a:rPr lang="el-GR" dirty="0"/>
              <a:t>) και όχι τόσο σε λειτουργική βάση.</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91411996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smtClean="0">
                <a:solidFill>
                  <a:schemeClr val="bg1"/>
                </a:solidFill>
              </a:rPr>
              <a:t>Κεφάλαιο 1</a:t>
            </a:r>
            <a:r>
              <a:rPr lang="en-US" b="1" dirty="0" smtClean="0">
                <a:solidFill>
                  <a:schemeClr val="bg1"/>
                </a:solidFill>
              </a:rPr>
              <a:t>5</a:t>
            </a:r>
            <a:r>
              <a:rPr lang="el-GR" dirty="0" smtClean="0">
                <a:solidFill>
                  <a:schemeClr val="bg1"/>
                </a:solidFill>
              </a:rPr>
              <a:t>: </a:t>
            </a:r>
            <a:r>
              <a:rPr lang="en-GB" dirty="0" smtClean="0">
                <a:solidFill>
                  <a:schemeClr val="bg1"/>
                </a:solidFill>
              </a:rPr>
              <a:t>bottom-up </a:t>
            </a:r>
            <a:r>
              <a:rPr lang="el-GR" dirty="0" smtClean="0">
                <a:solidFill>
                  <a:schemeClr val="bg1"/>
                </a:solidFill>
              </a:rPr>
              <a:t>προσέγγιση κατάρτισης του προϋπολογισμού  </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smtClean="0"/>
              <a:t>Συντάσσονται  </a:t>
            </a:r>
            <a:r>
              <a:rPr lang="el-GR" dirty="0"/>
              <a:t>από  τα  στελέχη  και  εγκρίνονται  από  τη  </a:t>
            </a:r>
            <a:r>
              <a:rPr lang="el-GR" dirty="0" smtClean="0"/>
              <a:t>διοίκηση. </a:t>
            </a:r>
          </a:p>
          <a:p>
            <a:pPr marL="0" indent="0">
              <a:buNone/>
            </a:pPr>
            <a:r>
              <a:rPr lang="el-GR" dirty="0"/>
              <a:t>1.	Τα  στελέχη  της  επιχείρησης  ανεξαρτήτου  διοικητικής  βαθμίδας  θεωρούνται  και  αναγνωρίζονται  ως  μέλη  μιας  ομάδας, των  οποίων  οι  απόψεις  και  οι  κρίσεις  λαμβάνονται  σοβαρά  υπόψη  από  τη  διοίκηση  της  επιχείρησης, με  αποτέλεσμα  την ανύψωση  του  ηθικού  τους. Ακόμη, τα  στελέχη  δεσμεύονται  απέναντι  στη  διοίκηση  για  την  υλοποίηση  των  προϋπολογιστικών  στόχων, που  τα  ίδια  έχουν  θέσει, και  έτσι  αφοσιώνονται  στην  επιχείρηση. </a:t>
            </a:r>
          </a:p>
          <a:p>
            <a:pPr marL="0" indent="0">
              <a:buNone/>
            </a:pPr>
            <a:r>
              <a:rPr lang="el-GR" dirty="0"/>
              <a:t>2.	Οι  εκτιμήσεις  του  προϋπολογισμού  του  κάθε  τμήματος  που  γίνονται  από  τα  ίδια  στελέχη   είναι  πιο  ακριβείς  και  αξιόπιστες. Αυτό  οφείλεται  στο  γεγονός  ότι  γνωρίζουν  τις  δυνατότητες  του  προσωπικού  και  τις  ανάγκες  της  αγοράς.</a:t>
            </a:r>
          </a:p>
          <a:p>
            <a:pPr marL="0" indent="0">
              <a:buNone/>
            </a:pPr>
            <a:r>
              <a:rPr lang="el-GR" dirty="0"/>
              <a:t>3.	Σε  περίπτωση  μη  επίτευξης  των  στόχων  του  προϋπολογισμού, το  ίδιο  το  στέλεχος  θεωρείται  υπεύθυνο  για  την  αποτυχία  αυτή  και  έτσι  αδυνατεί  να  επικαλεστεί  κάποια  δικαιολογία, καθώς  ο  προϋπολογισμός  προέρχεται  από  τον  ίδιο  και  δεν  του  έχει  επιβληθεί  εκ  των  άνω.</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859873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n-US" dirty="0" smtClean="0">
                <a:solidFill>
                  <a:schemeClr val="bg1"/>
                </a:solidFill>
              </a:rPr>
              <a:t>top</a:t>
            </a:r>
            <a:r>
              <a:rPr lang="el-GR" dirty="0" smtClean="0">
                <a:solidFill>
                  <a:schemeClr val="bg1"/>
                </a:solidFill>
              </a:rPr>
              <a:t>-</a:t>
            </a:r>
            <a:r>
              <a:rPr lang="en-US" dirty="0" smtClean="0">
                <a:solidFill>
                  <a:schemeClr val="bg1"/>
                </a:solidFill>
              </a:rPr>
              <a:t>down</a:t>
            </a:r>
            <a:r>
              <a:rPr lang="el-GR" dirty="0" smtClean="0">
                <a:solidFill>
                  <a:schemeClr val="bg1"/>
                </a:solidFill>
              </a:rPr>
              <a:t> </a:t>
            </a:r>
            <a:r>
              <a:rPr lang="el-GR" dirty="0">
                <a:solidFill>
                  <a:schemeClr val="bg1"/>
                </a:solidFill>
              </a:rPr>
              <a:t>προσέγγιση κατάρτισης του προϋπολογισμού  </a:t>
            </a:r>
          </a:p>
        </p:txBody>
      </p:sp>
      <p:sp>
        <p:nvSpPr>
          <p:cNvPr id="3" name="Θέση περιεχομένου 2"/>
          <p:cNvSpPr>
            <a:spLocks noGrp="1"/>
          </p:cNvSpPr>
          <p:nvPr>
            <p:ph idx="1"/>
          </p:nvPr>
        </p:nvSpPr>
        <p:spPr/>
        <p:txBody>
          <a:bodyPr>
            <a:normAutofit fontScale="92500" lnSpcReduction="20000"/>
          </a:bodyPr>
          <a:lstStyle/>
          <a:p>
            <a:r>
              <a:rPr lang="el-GR" dirty="0" smtClean="0"/>
              <a:t>Η  </a:t>
            </a:r>
            <a:r>
              <a:rPr lang="el-GR" dirty="0"/>
              <a:t>προσέγγιση  από  κάτω  προς  τα  πάνω (</a:t>
            </a:r>
            <a:r>
              <a:rPr lang="el-GR" dirty="0" err="1"/>
              <a:t>top-down</a:t>
            </a:r>
            <a:r>
              <a:rPr lang="el-GR" dirty="0"/>
              <a:t>) είναι  το  αντίθετο  της  προηγούμενης. Σε  αυτή  την  περίπτωση  δηλαδή, οι  προϋπολογισμοί  καταρτίζονται  από  τα  τμήματα  με  βάση  τις  γενικές  κατευθυντήριες  γραμμές  που  έχουν  δοθεί  από  τη  διοίκηση, ώστε  να  επιτευχθούν  οι  καθορισμένοι  στόχοι  του  οργανισμού. Η  μέθοδος  αυτή  έχει  δύο  βασικά  μειονεκτήματα: </a:t>
            </a:r>
          </a:p>
          <a:p>
            <a:pPr marL="0" indent="0">
              <a:buNone/>
            </a:pPr>
            <a:r>
              <a:rPr lang="el-GR" dirty="0"/>
              <a:t>1.	Τα  στελέχη  δε  δεσμεύονται  στην  επίτευξη  των  στόχων  που  τους  έχουν  επιβληθεί  από  τη  διοίκηση.</a:t>
            </a:r>
          </a:p>
          <a:p>
            <a:pPr marL="0" indent="0">
              <a:buNone/>
            </a:pPr>
            <a:r>
              <a:rPr lang="el-GR" dirty="0"/>
              <a:t>2.	Υπάρχει  πιθανότητα  μη  επίτευξης  των  στόχων, καθώς  τα  ανώτερα  κλιμάκια  μη  γνωρίζοντας  τις  υπάρχουσες  ανάγκες  και  συνθήκες  της  αγοράς  θέτουν  ανέφικτους  στόχους  ή  και  ακόμα  πολλές  φορές δεν αφήνουν  περιθώρια. Κατά  συνέπεια, τα  στελέχη  μπορούν  να  ισχυριστούν  ότι  η  αποτυχία  οφείλεται  στο  ότι  ο  προϋπολογισμός  περιείχε  εξωπραγματικές  και  μη  αντικειμενικές  εκτιμήσεις</a:t>
            </a:r>
            <a:r>
              <a:rPr lang="el-GR" dirty="0" smtClean="0"/>
              <a:t>.</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370364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a:t>
            </a:r>
            <a:r>
              <a:rPr lang="en-US" dirty="0" smtClean="0">
                <a:solidFill>
                  <a:schemeClr val="bg1"/>
                </a:solidFill>
              </a:rPr>
              <a:t> </a:t>
            </a:r>
            <a:r>
              <a:rPr lang="el-GR" dirty="0" smtClean="0">
                <a:solidFill>
                  <a:schemeClr val="bg1"/>
                </a:solidFill>
              </a:rPr>
              <a:t>ΠΡΟΫΠΟΛΟΓΙΣΜΟΙ </a:t>
            </a:r>
            <a:r>
              <a:rPr lang="el-GR" dirty="0">
                <a:solidFill>
                  <a:schemeClr val="bg1"/>
                </a:solidFill>
              </a:rPr>
              <a:t>ΚΑΙ ΑΝΑΛΥΣΗ ΑΠΟΚΛΙΣΕΩΝ </a:t>
            </a:r>
          </a:p>
        </p:txBody>
      </p:sp>
      <p:sp>
        <p:nvSpPr>
          <p:cNvPr id="3" name="Θέση περιεχομένου 2"/>
          <p:cNvSpPr>
            <a:spLocks noGrp="1"/>
          </p:cNvSpPr>
          <p:nvPr>
            <p:ph idx="1"/>
          </p:nvPr>
        </p:nvSpPr>
        <p:spPr/>
        <p:txBody>
          <a:bodyPr>
            <a:normAutofit fontScale="92500"/>
          </a:bodyPr>
          <a:lstStyle/>
          <a:p>
            <a:pPr marL="0" indent="0">
              <a:buNone/>
            </a:pPr>
            <a:r>
              <a:rPr lang="el-GR" dirty="0"/>
              <a:t>ΜΑΘΗΣΙΑΚΟΙ ΣΤΟΧΟΙ ΚΕΦΑΛΑΙΟΥ 15</a:t>
            </a:r>
          </a:p>
          <a:p>
            <a:r>
              <a:rPr lang="el-GR" dirty="0" smtClean="0"/>
              <a:t>Να </a:t>
            </a:r>
            <a:r>
              <a:rPr lang="el-GR" dirty="0"/>
              <a:t>γνωρίζετε τις βασικές έννοιες του προϋπολογισμού (ορισμός, χρησιμότητα, αρχές και διαδικασίες κατάρτισης) στις σύγχρονες επιχειρήσεις.</a:t>
            </a:r>
          </a:p>
          <a:p>
            <a:r>
              <a:rPr lang="el-GR" dirty="0" smtClean="0"/>
              <a:t>Να </a:t>
            </a:r>
            <a:r>
              <a:rPr lang="el-GR" dirty="0"/>
              <a:t>γνωρίζεται τα διάφορα είδη προϋπολογισμών και τους τρόπους σύνταξής τους.</a:t>
            </a:r>
          </a:p>
          <a:p>
            <a:r>
              <a:rPr lang="el-GR" dirty="0" smtClean="0"/>
              <a:t>Να </a:t>
            </a:r>
            <a:r>
              <a:rPr lang="el-GR" dirty="0"/>
              <a:t>γνωρίζετε την έννοια των αποκλίσεων των προϋπολογισμών και την χρησιμότητά τους στη λήψη αποφάσεων των στελεχών.</a:t>
            </a:r>
          </a:p>
          <a:p>
            <a:r>
              <a:rPr lang="el-GR" dirty="0" smtClean="0"/>
              <a:t>Να </a:t>
            </a:r>
            <a:r>
              <a:rPr lang="el-GR" dirty="0"/>
              <a:t>γνωρίζετε την διαδικασία σύνταξης του συνολικού προϋπολογισμού.</a:t>
            </a:r>
          </a:p>
          <a:p>
            <a:r>
              <a:rPr lang="el-GR" dirty="0" smtClean="0"/>
              <a:t>Να </a:t>
            </a:r>
            <a:r>
              <a:rPr lang="el-GR" dirty="0"/>
              <a:t>γνωρίζετε τις σύγχρονες μεθόδους κατάρτισης των προϋπολογισμών.</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454785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Φιλοσοφία  καθορισμού  των  προϋπολογιστικών  ποσών</a:t>
            </a:r>
          </a:p>
        </p:txBody>
      </p:sp>
      <p:sp>
        <p:nvSpPr>
          <p:cNvPr id="3" name="Θέση περιεχομένου 2"/>
          <p:cNvSpPr>
            <a:spLocks noGrp="1"/>
          </p:cNvSpPr>
          <p:nvPr>
            <p:ph idx="1"/>
          </p:nvPr>
        </p:nvSpPr>
        <p:spPr/>
        <p:txBody>
          <a:bodyPr/>
          <a:lstStyle/>
          <a:p>
            <a:r>
              <a:rPr lang="el-GR" dirty="0"/>
              <a:t>Οι  προϋπολογισμοί  βάσει  της  φιλοσοφίας  προσδιορισμού  των ποσών  που  έχουν  προϋπολογιστεί, δηλαδή  του  τρόπου  υπολογισμού  των  εκάστοτε  κονδυλίων  που  εγγράφονται  στους  προϋπολογισμούς, διακρίνονται  σε  </a:t>
            </a:r>
            <a:endParaRPr lang="el-GR" dirty="0" smtClean="0"/>
          </a:p>
          <a:p>
            <a:r>
              <a:rPr lang="el-GR" dirty="0" smtClean="0"/>
              <a:t>προσαυξητικούς  </a:t>
            </a:r>
            <a:r>
              <a:rPr lang="el-GR" dirty="0"/>
              <a:t>(</a:t>
            </a:r>
            <a:r>
              <a:rPr lang="el-GR" dirty="0" err="1"/>
              <a:t>incremental</a:t>
            </a:r>
            <a:r>
              <a:rPr lang="el-GR" dirty="0"/>
              <a:t> </a:t>
            </a:r>
            <a:r>
              <a:rPr lang="el-GR" dirty="0" err="1"/>
              <a:t>budgets</a:t>
            </a:r>
            <a:r>
              <a:rPr lang="el-GR" dirty="0"/>
              <a:t>), </a:t>
            </a:r>
            <a:endParaRPr lang="el-GR" dirty="0" smtClean="0"/>
          </a:p>
          <a:p>
            <a:r>
              <a:rPr lang="el-GR" dirty="0" smtClean="0"/>
              <a:t>μηδενικής  </a:t>
            </a:r>
            <a:r>
              <a:rPr lang="el-GR" dirty="0"/>
              <a:t>βάσης (</a:t>
            </a:r>
            <a:r>
              <a:rPr lang="el-GR" dirty="0" err="1"/>
              <a:t>zero-based</a:t>
            </a:r>
            <a:r>
              <a:rPr lang="el-GR" dirty="0"/>
              <a:t> </a:t>
            </a:r>
            <a:r>
              <a:rPr lang="el-GR" dirty="0" err="1"/>
              <a:t>budgets</a:t>
            </a:r>
            <a:r>
              <a:rPr lang="el-GR" dirty="0"/>
              <a:t>)  και </a:t>
            </a:r>
            <a:endParaRPr lang="el-GR" dirty="0" smtClean="0"/>
          </a:p>
          <a:p>
            <a:r>
              <a:rPr lang="el-GR" dirty="0" smtClean="0"/>
              <a:t> </a:t>
            </a:r>
            <a:r>
              <a:rPr lang="el-GR" dirty="0"/>
              <a:t>προϋπολογισμούς  βάσης (</a:t>
            </a:r>
            <a:r>
              <a:rPr lang="el-GR" dirty="0" err="1"/>
              <a:t>base</a:t>
            </a:r>
            <a:r>
              <a:rPr lang="el-GR" dirty="0"/>
              <a:t> </a:t>
            </a:r>
            <a:r>
              <a:rPr lang="el-GR" dirty="0" err="1"/>
              <a:t>budgets</a:t>
            </a:r>
            <a:r>
              <a:rPr lang="el-GR" dirty="0"/>
              <a:t>).</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0899224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προσαυξητικοί  προϋπολογισμοί </a:t>
            </a:r>
          </a:p>
        </p:txBody>
      </p:sp>
      <p:sp>
        <p:nvSpPr>
          <p:cNvPr id="3" name="Θέση περιεχομένου 2"/>
          <p:cNvSpPr>
            <a:spLocks noGrp="1"/>
          </p:cNvSpPr>
          <p:nvPr>
            <p:ph idx="1"/>
          </p:nvPr>
        </p:nvSpPr>
        <p:spPr/>
        <p:txBody>
          <a:bodyPr>
            <a:normAutofit fontScale="85000" lnSpcReduction="20000"/>
          </a:bodyPr>
          <a:lstStyle/>
          <a:p>
            <a:r>
              <a:rPr lang="el-GR" dirty="0"/>
              <a:t>Οι  προσαυξητικοί  προϋπολογισμοί (</a:t>
            </a:r>
            <a:r>
              <a:rPr lang="el-GR" dirty="0" err="1"/>
              <a:t>incremental</a:t>
            </a:r>
            <a:r>
              <a:rPr lang="el-GR" dirty="0"/>
              <a:t> </a:t>
            </a:r>
            <a:r>
              <a:rPr lang="el-GR" dirty="0" err="1"/>
              <a:t>budgets</a:t>
            </a:r>
            <a:r>
              <a:rPr lang="el-GR" dirty="0"/>
              <a:t>)  έχουν  ως  σημείο  εκκίνησης  το  προηγούμενο  έτος  και  τα  στελέχη  προσθέτουν  ή  αφαιρούν  ένα  ποσοστό  ή  ποσό, ώστε  να  δημιουργηθεί  ο  προϋπολογισμός  του  τρέχοντος  έτους. </a:t>
            </a:r>
            <a:endParaRPr lang="el-GR" dirty="0" smtClean="0"/>
          </a:p>
          <a:p>
            <a:r>
              <a:rPr lang="el-GR" dirty="0" smtClean="0"/>
              <a:t>Συγκεκριμένα</a:t>
            </a:r>
            <a:r>
              <a:rPr lang="el-GR" dirty="0"/>
              <a:t>, το  στέλεχος  εξετάζει  τα  στοιχεία  του  προϋπολογισμού  της  προηγούμενης  περιόδου  και  κάνει  πάνω  σε  αυτόν  προσθήκες  ή  αφαιρέσεις  ανάλογα  με  τις  προβλεπόμενες  αλλαγές  που  μπορεί  να  προκύψουν, όπως  αύξηση  των  τιμών  (πληθωρισμός)  ή  μεταβολές  στο  επίπεδο  δραστηριοποίησης  του  οργανισμού (π.χ. πρόσληψη  νέων  υπαλλήλων). </a:t>
            </a:r>
            <a:endParaRPr lang="el-GR" dirty="0" smtClean="0"/>
          </a:p>
          <a:p>
            <a:r>
              <a:rPr lang="el-GR" dirty="0" smtClean="0"/>
              <a:t>Η  </a:t>
            </a:r>
            <a:r>
              <a:rPr lang="el-GR" dirty="0"/>
              <a:t>συγκεκριμένη  προσέγγιση  συναντάται  κυρίως  για  λειτουργίες  έμμεσου  χαρακτήρα, όπως  είναι  η  έρευνα  και  ανάπτυξη. Αν  και  η  προσέγγιση  αυτή  δεν  απαιτεί  πολύ  χρόνο, αρκεί  μόνο  τα  στελέχη  να  κάνουν  μια  καλή  ανασκόπηση  δαπανών  του  προηγούμενου  έτους, ωστόσο  έχει  μειονεκτήματα. Δεν  συνδυάζει  τη  σχέση  αιτίας – αιτιατού, αφού  η  αύξηση  ή  η  μείωση  δεν  γίνεται  βάσει  κάποιας  ρεαλιστικής  </a:t>
            </a:r>
            <a:r>
              <a:rPr lang="el-GR" dirty="0" smtClean="0"/>
              <a:t>αιτίας.</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5538804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a:t>
            </a:r>
            <a:r>
              <a:rPr lang="el-GR" dirty="0" smtClean="0">
                <a:solidFill>
                  <a:schemeClr val="bg1"/>
                </a:solidFill>
              </a:rPr>
              <a:t>Προϋπολογισμός  </a:t>
            </a:r>
            <a:r>
              <a:rPr lang="el-GR" dirty="0">
                <a:solidFill>
                  <a:schemeClr val="bg1"/>
                </a:solidFill>
              </a:rPr>
              <a:t>μηδενικής  βάσης </a:t>
            </a:r>
          </a:p>
        </p:txBody>
      </p:sp>
      <p:sp>
        <p:nvSpPr>
          <p:cNvPr id="3" name="Θέση περιεχομένου 2"/>
          <p:cNvSpPr>
            <a:spLocks noGrp="1"/>
          </p:cNvSpPr>
          <p:nvPr>
            <p:ph idx="1"/>
          </p:nvPr>
        </p:nvSpPr>
        <p:spPr/>
        <p:txBody>
          <a:bodyPr>
            <a:normAutofit fontScale="85000" lnSpcReduction="20000"/>
          </a:bodyPr>
          <a:lstStyle/>
          <a:p>
            <a:r>
              <a:rPr lang="el-GR" dirty="0"/>
              <a:t>Ο προϋπολογισμός  μηδενικής  βάσης (</a:t>
            </a:r>
            <a:r>
              <a:rPr lang="el-GR" dirty="0" err="1"/>
              <a:t>zero-based</a:t>
            </a:r>
            <a:r>
              <a:rPr lang="el-GR" dirty="0"/>
              <a:t> </a:t>
            </a:r>
            <a:r>
              <a:rPr lang="el-GR" dirty="0" err="1"/>
              <a:t>budget</a:t>
            </a:r>
            <a:r>
              <a:rPr lang="el-GR" dirty="0"/>
              <a:t>)  είναι  μια  εναλλακτική  προσέγγιση  κατάρτισης  προϋπολογισμών. Σημείο  εκκίνησης  της  μεθόδου  αυτής  είναι  το  μηδέν  και  όχι  ο  προϋπολογισμός  του  προηγούμενου  έτους, όπως  συνηθίζεται. </a:t>
            </a:r>
            <a:endParaRPr lang="el-GR" dirty="0" smtClean="0"/>
          </a:p>
          <a:p>
            <a:r>
              <a:rPr lang="el-GR" dirty="0" smtClean="0"/>
              <a:t>Η  </a:t>
            </a:r>
            <a:r>
              <a:rPr lang="el-GR" dirty="0"/>
              <a:t>μηδενική  προσέγγιση  απαιτεί  μια  εμπεριστατωμένη  ανάλυση, δηλαδή  τα  στελέχη  πρέπει  να  δικαιολογήσουν  κάθε  είδους  δαπάνης  και  κέρδους  και  όχι  τις  μεταβολές  που  σημειώθηκαν  στον  προϋπολογισμό  του  προηγούμενου  έτους. Ο προϋπολογισμός  μηδενικής  βάσης  περιλαμβάνει  τρία  στάδια:</a:t>
            </a:r>
          </a:p>
          <a:p>
            <a:pPr marL="0" indent="0">
              <a:buNone/>
            </a:pPr>
            <a:r>
              <a:rPr lang="el-GR" dirty="0" smtClean="0"/>
              <a:t>1. Περιγραφή  </a:t>
            </a:r>
            <a:r>
              <a:rPr lang="el-GR" dirty="0"/>
              <a:t>κάθε  είδους  δραστηριότητας  σε  ένα  πακέτο  αποφάσεων.</a:t>
            </a:r>
          </a:p>
          <a:p>
            <a:pPr marL="0" indent="0">
              <a:buNone/>
            </a:pPr>
            <a:r>
              <a:rPr lang="el-GR" dirty="0" smtClean="0"/>
              <a:t>2. Αξιολόγηση  </a:t>
            </a:r>
            <a:r>
              <a:rPr lang="el-GR" dirty="0"/>
              <a:t>και  ιεράρχηση  των  δραστηριοτήτων  βάσει  προτεραιότητας.  </a:t>
            </a:r>
          </a:p>
          <a:p>
            <a:pPr marL="0" indent="0">
              <a:buNone/>
            </a:pPr>
            <a:r>
              <a:rPr lang="el-GR" dirty="0" smtClean="0"/>
              <a:t>3. Προσδιορισμός  </a:t>
            </a:r>
            <a:r>
              <a:rPr lang="el-GR" dirty="0"/>
              <a:t>κόστους  κάθε  δραστηριότητας  και  διάθεση  των  ανάλογων  πόρων. </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22655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a:t>
            </a:r>
            <a:r>
              <a:rPr lang="el-GR" dirty="0" smtClean="0">
                <a:solidFill>
                  <a:schemeClr val="bg1"/>
                </a:solidFill>
              </a:rPr>
              <a:t>Προϋπολογισμοί  </a:t>
            </a:r>
            <a:r>
              <a:rPr lang="el-GR" dirty="0">
                <a:solidFill>
                  <a:schemeClr val="bg1"/>
                </a:solidFill>
              </a:rPr>
              <a:t>βάσης</a:t>
            </a:r>
          </a:p>
        </p:txBody>
      </p:sp>
      <p:sp>
        <p:nvSpPr>
          <p:cNvPr id="3" name="Θέση περιεχομένου 2"/>
          <p:cNvSpPr>
            <a:spLocks noGrp="1"/>
          </p:cNvSpPr>
          <p:nvPr>
            <p:ph idx="1"/>
          </p:nvPr>
        </p:nvSpPr>
        <p:spPr/>
        <p:txBody>
          <a:bodyPr/>
          <a:lstStyle/>
          <a:p>
            <a:r>
              <a:rPr lang="el-GR" dirty="0" err="1"/>
              <a:t>Oι</a:t>
            </a:r>
            <a:r>
              <a:rPr lang="el-GR" dirty="0"/>
              <a:t> προϋπολογισμοί  αυτοί  έχουν  ως  σημείο  εκκίνησης  ένα  ποσό  που  εκφράζει  τους  ελάχιστους  απαιτούμενους  πόρους  για  τη  λειτουργία  ενός  τμήματος  στην  ελάχιστη  δυναμικότητά  του. </a:t>
            </a:r>
            <a:endParaRPr lang="el-GR" dirty="0" smtClean="0"/>
          </a:p>
          <a:p>
            <a:r>
              <a:rPr lang="el-GR" dirty="0" smtClean="0"/>
              <a:t>Η  </a:t>
            </a:r>
            <a:r>
              <a:rPr lang="el-GR" dirty="0"/>
              <a:t>οποιαδήποτε  μεταβολή  πάνω  από  το  ποσό  αυτό  απαιτεί  τη  σχετική  τεκμηρίωση  βάσει  μιας  ανάλυσης  κόστους- οφέλους. </a:t>
            </a:r>
            <a:endParaRPr lang="el-GR" dirty="0" smtClean="0"/>
          </a:p>
          <a:p>
            <a:r>
              <a:rPr lang="el-GR" dirty="0" smtClean="0"/>
              <a:t>Η  </a:t>
            </a:r>
            <a:r>
              <a:rPr lang="el-GR" dirty="0"/>
              <a:t>προσέγγιση  αυτή  δίνει  τη  δυνατότητα  στη  διοίκηση  να  αξιολογήσει  τη  χρησιμότητα  των  λειτουργιών  και  στη  συνέχεια  να  τις  επανεξετάσει.</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3211881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Στατικοί και ελαστικοί προϋπολογισμοί</a:t>
            </a:r>
          </a:p>
        </p:txBody>
      </p:sp>
      <p:sp>
        <p:nvSpPr>
          <p:cNvPr id="3" name="Θέση περιεχομένου 2"/>
          <p:cNvSpPr>
            <a:spLocks noGrp="1"/>
          </p:cNvSpPr>
          <p:nvPr>
            <p:ph idx="1"/>
          </p:nvPr>
        </p:nvSpPr>
        <p:spPr/>
        <p:txBody>
          <a:bodyPr>
            <a:normAutofit fontScale="92500" lnSpcReduction="20000"/>
          </a:bodyPr>
          <a:lstStyle/>
          <a:p>
            <a:r>
              <a:rPr lang="el-GR" dirty="0"/>
              <a:t>Οι  στατικοί  ή  σταθεροί  προϋπολογισμοί (</a:t>
            </a:r>
            <a:r>
              <a:rPr lang="el-GR" dirty="0" err="1"/>
              <a:t>static</a:t>
            </a:r>
            <a:r>
              <a:rPr lang="el-GR" dirty="0"/>
              <a:t> </a:t>
            </a:r>
            <a:r>
              <a:rPr lang="el-GR" dirty="0" err="1"/>
              <a:t>budgets</a:t>
            </a:r>
            <a:r>
              <a:rPr lang="el-GR" dirty="0"/>
              <a:t>)  είναι  οι  «αρχικοί  προϋπολογισμοί</a:t>
            </a:r>
            <a:r>
              <a:rPr lang="el-GR" dirty="0" smtClean="0"/>
              <a:t>»  </a:t>
            </a:r>
            <a:r>
              <a:rPr lang="el-GR" dirty="0"/>
              <a:t>και  καταρτίζονται  με  βάση  ένα  προσδιορισμένο  επίπεδο πωλήσεων  και  ωρών  άμεσης  εργασίας, αφορούν  δηλαδή  ένα  συγκεκριμένο επίπεδο δραστηριοποίησης της επιχείρησης. Οι  προϋπολογισμοί  αυτοί  θεωρούνται  επαρκείς  για  τη  διαδικασία  προγραμματισμού. Όμως, για  την  διαδικασία  ελέγχου  οι  στατικοί  προϋπολογισμοί  είναι  αναξιόπιστοι, καθώς  αδυνατούν  να  συγκριθούν  με  το  πραγματικό  επίπεδο  δραστηριότητας  της  επιχείρησης, το  οποίο  μεταβάλλεται  κατά  τη  διάρκεια  μιας  λογιστικής  περιόδου. </a:t>
            </a:r>
            <a:endParaRPr lang="el-GR" dirty="0" smtClean="0"/>
          </a:p>
          <a:p>
            <a:r>
              <a:rPr lang="el-GR" dirty="0" smtClean="0"/>
              <a:t>Οι  </a:t>
            </a:r>
            <a:r>
              <a:rPr lang="el-GR" dirty="0"/>
              <a:t>ελαστικοί  ή  ευέλικτοι  προϋπολογισμοί  (</a:t>
            </a:r>
            <a:r>
              <a:rPr lang="el-GR" dirty="0" err="1"/>
              <a:t>flexible</a:t>
            </a:r>
            <a:r>
              <a:rPr lang="el-GR" dirty="0"/>
              <a:t> </a:t>
            </a:r>
            <a:r>
              <a:rPr lang="el-GR" dirty="0" err="1"/>
              <a:t>budgets</a:t>
            </a:r>
            <a:r>
              <a:rPr lang="el-GR" dirty="0"/>
              <a:t>)  ονομαζόμενοι  και  ως  δυναμικοί  (</a:t>
            </a:r>
            <a:r>
              <a:rPr lang="el-GR" dirty="0" err="1"/>
              <a:t>dynamic</a:t>
            </a:r>
            <a:r>
              <a:rPr lang="el-GR" dirty="0"/>
              <a:t> </a:t>
            </a:r>
            <a:r>
              <a:rPr lang="el-GR" dirty="0" err="1"/>
              <a:t>budgets</a:t>
            </a:r>
            <a:r>
              <a:rPr lang="el-GR" dirty="0"/>
              <a:t>) καλύπτουν ένα φάσμα  δραστηριοτήτων  της  επιχείρησης  και  χρησιμοποιούνται  ως  εργαλεία  ελέγχου  των  γενικών  εξόδων  της  επιχείρησης.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173610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Χρησιμότητα ελαστικών προϋπολογισμών </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pPr marL="0" indent="0">
              <a:buNone/>
            </a:pPr>
            <a:r>
              <a:rPr lang="el-GR" dirty="0" smtClean="0"/>
              <a:t>1. Εργαλεία  </a:t>
            </a:r>
            <a:r>
              <a:rPr lang="el-GR" dirty="0"/>
              <a:t>ανάπτυξης  εναλλακτικών  επιχειρηματικών  σεναρίων  για  επιμέρους  επίπεδα  δραστηριοποίησης  της  επιχείρησης, όπως  για  παράδειγμα  διαφορετικά  επίπεδα  κέρδους  για  διαφορετικά  επίπεδα  πωλήσεων, και  ταυτόχρονα  αξιολόγησης  της  αποτελεσματικότητάς  τους (απαισιόδοξο, αισιόδοξο και  αναμενόμενο  σενάριο).</a:t>
            </a:r>
          </a:p>
          <a:p>
            <a:pPr marL="0" indent="0">
              <a:buNone/>
            </a:pPr>
            <a:r>
              <a:rPr lang="el-GR" dirty="0" smtClean="0"/>
              <a:t>2. Εργαλεία  </a:t>
            </a:r>
            <a:r>
              <a:rPr lang="el-GR" dirty="0"/>
              <a:t>σύγκρισης  μεταξύ  των  ελαστικών  προϋπολογισμών, που  έχουν  καταρτιστεί  για  κάθε  εναλλακτικό  σενάριο,  με  το  πραγματικό  όγκο  δραστηριότητας. Συγκεκριμένα, τα  τμήματα  των  επιχειρήσεων  υπολογίζουν  τις  αποκλίσεις  που  προκύπτουν  από  αυτή  τη  σύγκριση  και  έπειτα  αξιολογούν  την  αποδοτικότητά  τους  για  την  εξαγωγή  συμπερασμάτων  που  θα  οδηγήσουν  στη  σωστή  λήψη  αποφάσεων.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252535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Παράδειγμα ελαστικού προϋπολογισμού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smtClean="0"/>
              <a:t>Έστω </a:t>
            </a:r>
            <a:r>
              <a:rPr lang="el-GR" dirty="0"/>
              <a:t>πως μια  επιχείρηση  επιθυμεί  να  καταρτίσει ένα ελαστικό  προϋπολογισμό  εσόδων  και  εξόδων  για  παραγωγή  3.000, 4.000  και  5.000  μονάδων. Δίνονται  τα  εξής  στοιχεία:</a:t>
            </a:r>
          </a:p>
          <a:p>
            <a:r>
              <a:rPr lang="el-GR" dirty="0" smtClean="0"/>
              <a:t>Η </a:t>
            </a:r>
            <a:r>
              <a:rPr lang="el-GR" dirty="0"/>
              <a:t>τιμή πώλησης υπολογίζεται να είναι 10€ ανά μονάδα</a:t>
            </a:r>
          </a:p>
          <a:p>
            <a:r>
              <a:rPr lang="el-GR" dirty="0" smtClean="0"/>
              <a:t>Τα </a:t>
            </a:r>
            <a:r>
              <a:rPr lang="el-GR" dirty="0"/>
              <a:t>μεταβλητά έξοδα υπολογίζονται να είναι: άμεσα υλικά 2€ ανά μονάδα, έμμεσα υλικά 0,5€ ανά μονάδα, έξοδα διοίκησης 1,5€ ανά μονάδα και τέλος έμμεση εργασία 0,2€ ανά μονάδα</a:t>
            </a:r>
          </a:p>
          <a:p>
            <a:r>
              <a:rPr lang="el-GR" dirty="0" smtClean="0"/>
              <a:t> </a:t>
            </a:r>
            <a:r>
              <a:rPr lang="el-GR" dirty="0"/>
              <a:t>Σταθερά έξοδα: μισθοί 3.000€, ενοίκιο 2.000€, αποσβέσεις 1.000€ και ασφάλιστρα 800€</a:t>
            </a:r>
          </a:p>
          <a:p>
            <a:r>
              <a:rPr lang="el-GR" dirty="0"/>
              <a:t>Σύμφωνα με τα δεδομένα αυτά ο ελαστικός προϋπολογισμός εσόδων και εξόδων παρουσιάζεται στον παρακάτω πίνακα:</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9577242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Ελαστικός προϋπολογισμός εσόδων - εξόδων</a:t>
            </a:r>
          </a:p>
        </p:txBody>
      </p:sp>
      <p:pic>
        <p:nvPicPr>
          <p:cNvPr id="4" name="Θέση περιεχομένου 3"/>
          <p:cNvPicPr>
            <a:picLocks noGrp="1" noChangeAspect="1"/>
          </p:cNvPicPr>
          <p:nvPr>
            <p:ph idx="1"/>
          </p:nvPr>
        </p:nvPicPr>
        <p:blipFill>
          <a:blip r:embed="rId2"/>
          <a:stretch>
            <a:fillRect/>
          </a:stretch>
        </p:blipFill>
        <p:spPr>
          <a:xfrm>
            <a:off x="2356834" y="1710916"/>
            <a:ext cx="6752229" cy="4722343"/>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873567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Η έννοια των αποκλίσεων</a:t>
            </a:r>
          </a:p>
        </p:txBody>
      </p:sp>
      <p:sp>
        <p:nvSpPr>
          <p:cNvPr id="3" name="Θέση περιεχομένου 2"/>
          <p:cNvSpPr>
            <a:spLocks noGrp="1"/>
          </p:cNvSpPr>
          <p:nvPr>
            <p:ph idx="1"/>
          </p:nvPr>
        </p:nvSpPr>
        <p:spPr/>
        <p:txBody>
          <a:bodyPr>
            <a:normAutofit fontScale="85000" lnSpcReduction="20000"/>
          </a:bodyPr>
          <a:lstStyle/>
          <a:p>
            <a:r>
              <a:rPr lang="el-GR" dirty="0"/>
              <a:t>Ως  απόκλιση (</a:t>
            </a:r>
            <a:r>
              <a:rPr lang="el-GR" dirty="0" err="1"/>
              <a:t>variance</a:t>
            </a:r>
            <a:r>
              <a:rPr lang="el-GR" dirty="0"/>
              <a:t>)  ορίζουμε  τη  διαφορά  μεταξύ  των  πραγματικών  αποτελεσμάτων (</a:t>
            </a:r>
            <a:r>
              <a:rPr lang="el-GR" dirty="0" err="1"/>
              <a:t>actual</a:t>
            </a:r>
            <a:r>
              <a:rPr lang="el-GR" dirty="0"/>
              <a:t> </a:t>
            </a:r>
            <a:r>
              <a:rPr lang="el-GR" dirty="0" err="1"/>
              <a:t>results</a:t>
            </a:r>
            <a:r>
              <a:rPr lang="el-GR" dirty="0"/>
              <a:t>)  και  των  προϋπολογισθέντων  ποσών (</a:t>
            </a:r>
            <a:r>
              <a:rPr lang="el-GR" dirty="0" err="1"/>
              <a:t>budgeted</a:t>
            </a:r>
            <a:r>
              <a:rPr lang="el-GR" dirty="0"/>
              <a:t> </a:t>
            </a:r>
            <a:r>
              <a:rPr lang="el-GR" dirty="0" err="1"/>
              <a:t>amounts</a:t>
            </a:r>
            <a:r>
              <a:rPr lang="el-GR" dirty="0"/>
              <a:t>). Η  ανάλυση  των  αποκλίσεων (</a:t>
            </a:r>
            <a:r>
              <a:rPr lang="el-GR" dirty="0" err="1"/>
              <a:t>variance</a:t>
            </a:r>
            <a:r>
              <a:rPr lang="el-GR" dirty="0"/>
              <a:t> </a:t>
            </a:r>
            <a:r>
              <a:rPr lang="el-GR" dirty="0" err="1"/>
              <a:t>analysis</a:t>
            </a:r>
            <a:r>
              <a:rPr lang="el-GR" dirty="0"/>
              <a:t>) περιλαμβάνει  τη  σύγκριση  της  πραγματικής  απόδοσης  της  επιχείρησης  με  την  προϋπολογιστική, τη  διερεύνηση  των  αιτιών  που  προκάλεσαν  την  απόκλιση  και  τη  λήψη  διορθωτικών  ενεργειών  για  την  επίτευξη  των  στόχων. Συνοπτικά, η  ανάλυση  των  αποκλίσεων  περιλαμβάνει  τα  ακόλουθα  βήματα:</a:t>
            </a:r>
          </a:p>
          <a:p>
            <a:pPr marL="0" indent="0">
              <a:buNone/>
            </a:pPr>
            <a:r>
              <a:rPr lang="el-GR" dirty="0" smtClean="0"/>
              <a:t>1. Αναγνώριση  </a:t>
            </a:r>
            <a:r>
              <a:rPr lang="el-GR" dirty="0"/>
              <a:t>της απόκλισης.</a:t>
            </a:r>
          </a:p>
          <a:p>
            <a:pPr marL="0" indent="0">
              <a:buNone/>
            </a:pPr>
            <a:r>
              <a:rPr lang="el-GR" dirty="0" smtClean="0"/>
              <a:t>2. Μέτρηση  </a:t>
            </a:r>
            <a:r>
              <a:rPr lang="el-GR" dirty="0"/>
              <a:t>της  πραγματικής  δαπάνης.</a:t>
            </a:r>
          </a:p>
          <a:p>
            <a:pPr marL="0" indent="0">
              <a:buNone/>
            </a:pPr>
            <a:r>
              <a:rPr lang="el-GR" dirty="0" smtClean="0"/>
              <a:t>3. Προσδιορισμός  </a:t>
            </a:r>
            <a:r>
              <a:rPr lang="el-GR" dirty="0"/>
              <a:t>της  διαφοράς  μεταξύ  των  πραγματικών  αποτελεσμάτων  και  των  προϋπολογισμένων  ποσών.</a:t>
            </a:r>
          </a:p>
          <a:p>
            <a:pPr marL="0" indent="0">
              <a:buNone/>
            </a:pPr>
            <a:r>
              <a:rPr lang="el-GR" dirty="0"/>
              <a:t>4</a:t>
            </a:r>
            <a:r>
              <a:rPr lang="el-GR" dirty="0" smtClean="0"/>
              <a:t>. </a:t>
            </a:r>
            <a:r>
              <a:rPr lang="el-GR" dirty="0"/>
              <a:t>Διερεύνηση  των  αιτιών  της  απόκλισης.</a:t>
            </a:r>
          </a:p>
          <a:p>
            <a:pPr marL="0" indent="0">
              <a:buNone/>
            </a:pPr>
            <a:r>
              <a:rPr lang="el-GR" dirty="0" smtClean="0"/>
              <a:t>5. Λήψη  </a:t>
            </a:r>
            <a:r>
              <a:rPr lang="el-GR" dirty="0"/>
              <a:t>διορθωτικών  μέτρων.</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66179043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Είδη αποκλίσεων</a:t>
            </a:r>
            <a:endParaRPr lang="el-GR" dirty="0">
              <a:solidFill>
                <a:schemeClr val="bg1"/>
              </a:solidFill>
            </a:endParaRPr>
          </a:p>
        </p:txBody>
      </p:sp>
      <p:sp>
        <p:nvSpPr>
          <p:cNvPr id="3" name="Θέση περιεχομένου 2"/>
          <p:cNvSpPr>
            <a:spLocks noGrp="1"/>
          </p:cNvSpPr>
          <p:nvPr>
            <p:ph idx="1"/>
          </p:nvPr>
        </p:nvSpPr>
        <p:spPr/>
        <p:txBody>
          <a:bodyPr>
            <a:normAutofit fontScale="62500" lnSpcReduction="20000"/>
          </a:bodyPr>
          <a:lstStyle/>
          <a:p>
            <a:r>
              <a:rPr lang="el-GR" dirty="0"/>
              <a:t>Η  απόκλιση  ως  συνολικό  μέγεθος  (</a:t>
            </a:r>
            <a:r>
              <a:rPr lang="el-GR" dirty="0" err="1"/>
              <a:t>total</a:t>
            </a:r>
            <a:r>
              <a:rPr lang="el-GR" dirty="0"/>
              <a:t> </a:t>
            </a:r>
            <a:r>
              <a:rPr lang="el-GR" dirty="0" err="1"/>
              <a:t>variance</a:t>
            </a:r>
            <a:r>
              <a:rPr lang="el-GR" dirty="0"/>
              <a:t>) υπολογίζεται  μεταξύ των  πραγματικών  ποσών  που  επιτεύχθηκαν (απολογισμός)  και  των  προϋπολογισθέντων  ποσών (στατικός προϋπολογισμός). Υπολογίζεται  δηλαδή  ως  εξής</a:t>
            </a:r>
            <a:r>
              <a:rPr lang="el-GR" dirty="0" smtClean="0"/>
              <a:t>:</a:t>
            </a:r>
            <a:endParaRPr lang="el-GR" dirty="0"/>
          </a:p>
          <a:p>
            <a:r>
              <a:rPr lang="el-GR" dirty="0"/>
              <a:t>Συνολική Απόκλιση = Απολογισμός – Στατικός </a:t>
            </a:r>
            <a:r>
              <a:rPr lang="el-GR" dirty="0" smtClean="0"/>
              <a:t>Προϋπολογισμός και  </a:t>
            </a:r>
            <a:r>
              <a:rPr lang="el-GR" dirty="0"/>
              <a:t>αναλύεται  σε  δύο  συνιστώσες:</a:t>
            </a:r>
          </a:p>
          <a:p>
            <a:pPr marL="0" indent="0">
              <a:buNone/>
            </a:pPr>
            <a:r>
              <a:rPr lang="el-GR" dirty="0"/>
              <a:t>A.	Την  απόκλιση  της  δαπάνης (τιμής) </a:t>
            </a:r>
          </a:p>
          <a:p>
            <a:pPr marL="0" indent="0">
              <a:buNone/>
            </a:pPr>
            <a:r>
              <a:rPr lang="el-GR" dirty="0"/>
              <a:t>B.	Την  απόκλιση  του  όγκου (ποσότητας)</a:t>
            </a:r>
          </a:p>
          <a:p>
            <a:r>
              <a:rPr lang="el-GR" dirty="0"/>
              <a:t>Η  απόκλιση  δαπάνης (</a:t>
            </a:r>
            <a:r>
              <a:rPr lang="el-GR" dirty="0" err="1"/>
              <a:t>spending</a:t>
            </a:r>
            <a:r>
              <a:rPr lang="el-GR" dirty="0"/>
              <a:t> </a:t>
            </a:r>
            <a:r>
              <a:rPr lang="el-GR" dirty="0" err="1"/>
              <a:t>variance</a:t>
            </a:r>
            <a:r>
              <a:rPr lang="el-GR" dirty="0"/>
              <a:t>) υπολογίζεται  μεταξύ  των  ποσών  που πραγματοποιήθηκαν (απολογισμός)  και  των  ποσών  που  θα  έπρεπε  να  είχαν  επιτευχθεί, δεδομένου  του  πραγματικού  επιπέδου  δραστηριότητας (ελαστικός   προϋπολογισμός)  της  επιχείρησης. Υπολογίζεται  ως  εξής</a:t>
            </a:r>
            <a:r>
              <a:rPr lang="el-GR" dirty="0" smtClean="0"/>
              <a:t>:</a:t>
            </a:r>
            <a:endParaRPr lang="el-GR" dirty="0"/>
          </a:p>
          <a:p>
            <a:pPr marL="0" indent="0" algn="ctr">
              <a:buNone/>
            </a:pPr>
            <a:r>
              <a:rPr lang="el-GR" dirty="0"/>
              <a:t>Απόκλιση Δαπάνης = Απολογισμός – Ελαστικός </a:t>
            </a:r>
            <a:r>
              <a:rPr lang="el-GR" dirty="0" smtClean="0"/>
              <a:t>Προϋπολογισμός</a:t>
            </a:r>
            <a:endParaRPr lang="el-GR" dirty="0"/>
          </a:p>
          <a:p>
            <a:r>
              <a:rPr lang="el-GR" dirty="0"/>
              <a:t>Η  απόκλιση  όγκου (</a:t>
            </a:r>
            <a:r>
              <a:rPr lang="el-GR" dirty="0" err="1"/>
              <a:t>volume</a:t>
            </a:r>
            <a:r>
              <a:rPr lang="el-GR" dirty="0"/>
              <a:t> </a:t>
            </a:r>
            <a:r>
              <a:rPr lang="el-GR" dirty="0" err="1"/>
              <a:t>variance</a:t>
            </a:r>
            <a:r>
              <a:rPr lang="el-GR" dirty="0"/>
              <a:t>) υπολογίζεται  μεταξύ  των  ποσών  που  θα  έπρεπε  να  είχαν  επιτευχθεί  για  το  πραγματοποιημένο  επίπεδο  δραστηριότητας (ελαστικός προϋπολογισμός)  και  των  προϋπολογιζόμενων  ποσών  με  βάση  το  πραγματικό  επίπεδο  δραστηριότητας (στατικός  προϋπολογισμός). Υπολογίζεται  ως  εξής</a:t>
            </a:r>
            <a:r>
              <a:rPr lang="el-GR" dirty="0" smtClean="0"/>
              <a:t>:</a:t>
            </a:r>
            <a:endParaRPr lang="el-GR" dirty="0"/>
          </a:p>
          <a:p>
            <a:pPr marL="0" indent="0" algn="ctr">
              <a:buNone/>
            </a:pPr>
            <a:r>
              <a:rPr lang="el-GR" dirty="0" smtClean="0"/>
              <a:t>Απόκλιση </a:t>
            </a:r>
            <a:r>
              <a:rPr lang="el-GR" dirty="0"/>
              <a:t>Όγκου = Ελαστικός Προϋπολογισμός – Στατικός </a:t>
            </a:r>
            <a:r>
              <a:rPr lang="el-GR" dirty="0" smtClean="0"/>
              <a:t>Προϋπολογισμός</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03813353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a:t>
            </a:r>
            <a:r>
              <a:rPr lang="en-US" dirty="0">
                <a:solidFill>
                  <a:schemeClr val="bg1"/>
                </a:solidFill>
              </a:rPr>
              <a:t> </a:t>
            </a:r>
            <a:r>
              <a:rPr lang="el-GR" dirty="0" smtClean="0">
                <a:solidFill>
                  <a:schemeClr val="bg1"/>
                </a:solidFill>
              </a:rPr>
              <a:t>Έννοια του προϋπολογισμού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a:t>
            </a:r>
            <a:r>
              <a:rPr lang="el-GR" dirty="0" smtClean="0"/>
              <a:t>προϋπολογισμός εκφράζει  </a:t>
            </a:r>
            <a:r>
              <a:rPr lang="el-GR" dirty="0"/>
              <a:t>ποσοτικά  τον  τρόπο  με  τον  οποίο  θα  δράσει  μια  επιχείρηση, ποιες  ενέργειες  θα  ακολουθήσει  δηλαδή, με  απώτερο  σκοπό  την  πραγματοποίηση  των  στόχων  που  έχει  θέσει. Αυτός, λοιπόν, είναι  και  ο  λόγος  που  εξηγεί  την  ανάγκη  της  σύνταξης  των  προϋπολογισμών. Ότι  δηλαδή  κάθε  οικονομική  μονάδα  </a:t>
            </a:r>
            <a:r>
              <a:rPr lang="el-GR" dirty="0" smtClean="0"/>
              <a:t>χρησιμοποιεί  </a:t>
            </a:r>
            <a:r>
              <a:rPr lang="el-GR" dirty="0"/>
              <a:t>τον  προϋπολογισμό  για  την  διευκόλυνση  στην  επίτευξη  των  διοικητικών  σχεδίων  της. </a:t>
            </a:r>
            <a:endParaRPr lang="el-GR" dirty="0" smtClean="0"/>
          </a:p>
          <a:p>
            <a:r>
              <a:rPr lang="el-GR" dirty="0" smtClean="0"/>
              <a:t>Η  </a:t>
            </a:r>
            <a:r>
              <a:rPr lang="el-GR" dirty="0"/>
              <a:t>σύνδεση  των  επιμέρους   προϋπολογισμών  σε  έναν  που  προετοιμάζει ο  κάθε  οργανισμός  ονομάζεται  συνολικός  προϋπολογισμός (</a:t>
            </a:r>
            <a:r>
              <a:rPr lang="el-GR" dirty="0" err="1"/>
              <a:t>master</a:t>
            </a:r>
            <a:r>
              <a:rPr lang="el-GR" dirty="0"/>
              <a:t> </a:t>
            </a:r>
            <a:r>
              <a:rPr lang="el-GR" dirty="0" err="1"/>
              <a:t>budget</a:t>
            </a:r>
            <a:r>
              <a:rPr lang="el-GR" dirty="0"/>
              <a:t>).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9602704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Απόκλιση του κόστους παραγωγής</a:t>
            </a:r>
            <a:endParaRPr lang="el-GR" dirty="0">
              <a:solidFill>
                <a:schemeClr val="bg1"/>
              </a:solidFill>
            </a:endParaRPr>
          </a:p>
        </p:txBody>
      </p:sp>
      <p:sp>
        <p:nvSpPr>
          <p:cNvPr id="3" name="Θέση περιεχομένου 2"/>
          <p:cNvSpPr>
            <a:spLocks noGrp="1"/>
          </p:cNvSpPr>
          <p:nvPr>
            <p:ph idx="1"/>
          </p:nvPr>
        </p:nvSpPr>
        <p:spPr/>
        <p:txBody>
          <a:bodyPr>
            <a:normAutofit fontScale="70000" lnSpcReduction="20000"/>
          </a:bodyPr>
          <a:lstStyle/>
          <a:p>
            <a:r>
              <a:rPr lang="el-GR" dirty="0" smtClean="0"/>
              <a:t>Η  </a:t>
            </a:r>
            <a:r>
              <a:rPr lang="el-GR" dirty="0"/>
              <a:t>ανάλυση  της  απόκλισης  του  κόστους  παραγωγής  είναι  η  διαδικασία  υπολογισμού  της  διαφοράς  μεταξύ  του  πρότυπου  και  του  πραγματικού  κόστους  παραγωγής  και  της  διερεύνησης  των  αιτιών  αυτής. </a:t>
            </a:r>
            <a:r>
              <a:rPr lang="el-GR" dirty="0" smtClean="0"/>
              <a:t>Οι  </a:t>
            </a:r>
            <a:r>
              <a:rPr lang="el-GR" dirty="0"/>
              <a:t>αποκλίσεις  του  κόστους  παραγωγής  αναλύονται  σε:</a:t>
            </a:r>
          </a:p>
          <a:p>
            <a:pPr marL="0" indent="0">
              <a:buNone/>
            </a:pPr>
            <a:r>
              <a:rPr lang="el-GR" dirty="0" smtClean="0"/>
              <a:t>1. Αποκλίσεις  </a:t>
            </a:r>
            <a:r>
              <a:rPr lang="el-GR" dirty="0"/>
              <a:t>στο  κόστος  Άμεσων  Υλικών.</a:t>
            </a:r>
          </a:p>
          <a:p>
            <a:pPr marL="0" indent="0">
              <a:buNone/>
            </a:pPr>
            <a:r>
              <a:rPr lang="el-GR" dirty="0" smtClean="0"/>
              <a:t>2. Αποκλίσεις  </a:t>
            </a:r>
            <a:r>
              <a:rPr lang="el-GR" dirty="0"/>
              <a:t>στο  κόστος  Άμεσης  Εργασίας.</a:t>
            </a:r>
          </a:p>
          <a:p>
            <a:pPr marL="0" indent="0">
              <a:buNone/>
            </a:pPr>
            <a:r>
              <a:rPr lang="el-GR" dirty="0" smtClean="0"/>
              <a:t>3. Αποκλίσεις  </a:t>
            </a:r>
            <a:r>
              <a:rPr lang="el-GR" dirty="0"/>
              <a:t>στα  Γενικά  Βιομηχανικά  Έξοδα (ΓΒΕ).</a:t>
            </a:r>
          </a:p>
          <a:p>
            <a:r>
              <a:rPr lang="el-GR" dirty="0"/>
              <a:t>Η  ανάλυση  της  απόκλισης  του  κόστους  παραγωγής  περιλαμβάνει  τα  ακόλουθα  βήματα: </a:t>
            </a:r>
          </a:p>
          <a:p>
            <a:pPr marL="0" indent="0">
              <a:buNone/>
            </a:pPr>
            <a:r>
              <a:rPr lang="el-GR" dirty="0" smtClean="0"/>
              <a:t>1. Προσδιορισμός  </a:t>
            </a:r>
            <a:r>
              <a:rPr lang="el-GR" dirty="0"/>
              <a:t>του  πρότυπου  κόστους  παραγωγής  ενός  προϊόντος.</a:t>
            </a:r>
          </a:p>
          <a:p>
            <a:pPr marL="0" indent="0">
              <a:buNone/>
            </a:pPr>
            <a:r>
              <a:rPr lang="el-GR" dirty="0" smtClean="0"/>
              <a:t>2. Μέτρηση  </a:t>
            </a:r>
            <a:r>
              <a:rPr lang="el-GR" dirty="0"/>
              <a:t>του  πραγματικού  κόστους.</a:t>
            </a:r>
          </a:p>
          <a:p>
            <a:pPr marL="0" indent="0">
              <a:buNone/>
            </a:pPr>
            <a:r>
              <a:rPr lang="el-GR" dirty="0" smtClean="0"/>
              <a:t>3. Σύγκριση  </a:t>
            </a:r>
            <a:r>
              <a:rPr lang="el-GR" dirty="0"/>
              <a:t>μεταξύ  του  πρότυπου  και  του  πραγματικού  κόστους  παραγωγής   και  προσδιορισμός  των  αποκλίσεων.</a:t>
            </a:r>
          </a:p>
          <a:p>
            <a:pPr marL="0" indent="0">
              <a:buNone/>
            </a:pPr>
            <a:r>
              <a:rPr lang="el-GR" dirty="0" smtClean="0"/>
              <a:t>4. Έλεγχος  </a:t>
            </a:r>
            <a:r>
              <a:rPr lang="el-GR" dirty="0"/>
              <a:t>της  σημαντικότητας  των  αποκλίσεων  και  λήψη  μέτρων  για  τη  μείωση  ή  και  την  εξάλειψή  τους.</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0715983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Προσδιορισμός  του  πρότυπου  κόστους</a:t>
            </a:r>
          </a:p>
        </p:txBody>
      </p:sp>
      <p:sp>
        <p:nvSpPr>
          <p:cNvPr id="3" name="Θέση περιεχομένου 2"/>
          <p:cNvSpPr>
            <a:spLocks noGrp="1"/>
          </p:cNvSpPr>
          <p:nvPr>
            <p:ph idx="1"/>
          </p:nvPr>
        </p:nvSpPr>
        <p:spPr/>
        <p:txBody>
          <a:bodyPr/>
          <a:lstStyle/>
          <a:p>
            <a:pPr marL="0" indent="0">
              <a:buNone/>
            </a:pPr>
            <a:r>
              <a:rPr lang="el-GR" u="sng" dirty="0"/>
              <a:t>Η  ανάλυση  των  ιστορικών  δεδομένων</a:t>
            </a:r>
          </a:p>
          <a:p>
            <a:r>
              <a:rPr lang="el-GR" dirty="0"/>
              <a:t>Πολλές  επιχειρήσεις  για  να  προσδιορίσουν  το  πρότυπο  κόστος  εφαρμόζουν  την  ανάλυση  ιστορικών  δεδομένων, δηλαδή  χρησιμοποιούν  «ιστορικά»  πρότυπα  για  να  προβλέψουν  το  κόστος. </a:t>
            </a:r>
            <a:endParaRPr lang="el-GR" dirty="0" smtClean="0"/>
          </a:p>
          <a:p>
            <a:pPr marL="0" indent="0">
              <a:buNone/>
            </a:pPr>
            <a:r>
              <a:rPr lang="el-GR" u="sng" dirty="0"/>
              <a:t>Η  ανάλυση  των  εργασιών</a:t>
            </a:r>
          </a:p>
          <a:p>
            <a:r>
              <a:rPr lang="el-GR" dirty="0"/>
              <a:t>Η  άλλη  μέθοδος  που  χρησιμοποιούν  τα  στελέχη  για  τον  προσδιορισμό  του  πρότυπου  κόστους  είναι  η  ανάλυση  της  διαδικασίας  παραγωγής – κατασκευής  ενός  προϊόντος, ώστε  να  καθορίσουν  το  τι  θα  πρέπει  να  δαπανηθεί.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711933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Χαρακτηρισμός των αποκλίσεων</a:t>
            </a:r>
          </a:p>
        </p:txBody>
      </p:sp>
      <p:sp>
        <p:nvSpPr>
          <p:cNvPr id="3" name="Θέση περιεχομένου 2"/>
          <p:cNvSpPr>
            <a:spLocks noGrp="1"/>
          </p:cNvSpPr>
          <p:nvPr>
            <p:ph idx="1"/>
          </p:nvPr>
        </p:nvSpPr>
        <p:spPr/>
        <p:txBody>
          <a:bodyPr>
            <a:normAutofit fontScale="70000" lnSpcReduction="20000"/>
          </a:bodyPr>
          <a:lstStyle/>
          <a:p>
            <a:r>
              <a:rPr lang="el-GR" dirty="0"/>
              <a:t>Οι  αποκλίσεις  χαρακτηρίζονται  ως  ευμενείς  (</a:t>
            </a:r>
            <a:r>
              <a:rPr lang="el-GR" dirty="0" err="1"/>
              <a:t>favorable</a:t>
            </a:r>
            <a:r>
              <a:rPr lang="el-GR" dirty="0"/>
              <a:t>)  και  δυσμενείς  (</a:t>
            </a:r>
            <a:r>
              <a:rPr lang="el-GR" dirty="0" err="1"/>
              <a:t>unfavorable</a:t>
            </a:r>
            <a:r>
              <a:rPr lang="el-GR" dirty="0"/>
              <a:t>). Για  λόγους  όμως  συντομίας  μια  ευμενής  απόκλιση  γράφεται  ως  (Ε)  και  μια  δυσμενής  ως  (Δ). Η  συνολική  απόκλιση  είναι  ευμενής, όταν  αυξάνονται  τα  έσοδα  της  επιχείρησης  και  μειώνεται  το  πραγματικό  κόστος, ενώ  δυσμενής  όταν  συμβαίνει  ακριβώς  το  αντίθετο.</a:t>
            </a:r>
          </a:p>
          <a:p>
            <a:pPr marL="0" indent="0">
              <a:buNone/>
            </a:pPr>
            <a:r>
              <a:rPr lang="el-GR" u="sng" dirty="0"/>
              <a:t>Η  απόκλιση  δαπάνης  χαρακτηρίζεται  ως:</a:t>
            </a:r>
          </a:p>
          <a:p>
            <a:r>
              <a:rPr lang="el-GR" dirty="0" smtClean="0"/>
              <a:t>Ευμενής  </a:t>
            </a:r>
            <a:r>
              <a:rPr lang="el-GR" dirty="0"/>
              <a:t>για  τα  έξοδα  και  δυσμενής  για  τα  έσοδα, όταν  τα  ποσά του  ελαστικού  προϋπολογισμού  είναι  υψηλότερα  από  τα  πραγματικά.</a:t>
            </a:r>
          </a:p>
          <a:p>
            <a:r>
              <a:rPr lang="el-GR" dirty="0" smtClean="0"/>
              <a:t>Δυσμενής  </a:t>
            </a:r>
            <a:r>
              <a:rPr lang="el-GR" dirty="0"/>
              <a:t>για  τα  έξοδα  και  ευμενής  για  έσοδα, όταν  τα  ποσά  του  ελαστικού  προϋπολογισμού  είναι  χαμηλότερα  από  τα  πραγματικά.</a:t>
            </a:r>
          </a:p>
          <a:p>
            <a:pPr marL="0" indent="0">
              <a:buNone/>
            </a:pPr>
            <a:r>
              <a:rPr lang="el-GR" u="sng" dirty="0"/>
              <a:t>Η  απόκλιση  όγκου  χαρακτηρίζεται  ως:</a:t>
            </a:r>
          </a:p>
          <a:p>
            <a:r>
              <a:rPr lang="el-GR" dirty="0" smtClean="0"/>
              <a:t>Ευμενής  </a:t>
            </a:r>
            <a:r>
              <a:rPr lang="el-GR" dirty="0"/>
              <a:t>για  τα  έξοδα  και  δυσμενής  για  τα  έσοδα, όταν  τα  ποσά  του  στατικού  προϋπολογισμού  είναι  υψηλότερα  από  του  ελαστικού.</a:t>
            </a:r>
          </a:p>
          <a:p>
            <a:r>
              <a:rPr lang="el-GR" dirty="0" smtClean="0"/>
              <a:t>Δυσμενής  </a:t>
            </a:r>
            <a:r>
              <a:rPr lang="el-GR" dirty="0"/>
              <a:t>για  τα  έξοδα  και  ευμενής  για  τα  έσοδα, όταν  τα  ποσά  του  στατικού  προϋπολογισμού  είναι  χαμηλότερα  από  του  ελαστικού.</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0286908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Αίτια αποκλίσεων</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Συνήθως, οι  αποκλίσεις  δημιουργούνται  από  τους  εξής  λόγους:</a:t>
            </a:r>
          </a:p>
          <a:p>
            <a:pPr marL="0" indent="0">
              <a:buNone/>
            </a:pPr>
            <a:r>
              <a:rPr lang="el-GR" dirty="0" smtClean="0"/>
              <a:t>1. Ο  </a:t>
            </a:r>
            <a:r>
              <a:rPr lang="el-GR" dirty="0"/>
              <a:t>προϋπολογισμός  μπορεί  να  μην  έχει  αναπτυχθεί  σωστά.</a:t>
            </a:r>
          </a:p>
          <a:p>
            <a:pPr marL="0" indent="0">
              <a:buNone/>
            </a:pPr>
            <a:r>
              <a:rPr lang="el-GR" dirty="0" smtClean="0"/>
              <a:t>2. Να  </a:t>
            </a:r>
            <a:r>
              <a:rPr lang="el-GR" dirty="0"/>
              <a:t>υπάρχουν  νέες  συνθήκες.</a:t>
            </a:r>
          </a:p>
          <a:p>
            <a:pPr marL="0" indent="0">
              <a:buNone/>
            </a:pPr>
            <a:r>
              <a:rPr lang="el-GR" dirty="0" smtClean="0"/>
              <a:t>3. Τα  </a:t>
            </a:r>
            <a:r>
              <a:rPr lang="el-GR" dirty="0"/>
              <a:t>στελέχη  να  μην  έχουν  εκτελέσει  σωστά  την  εργασία  τους.</a:t>
            </a:r>
          </a:p>
          <a:p>
            <a:r>
              <a:rPr lang="el-GR" dirty="0"/>
              <a:t>Τα  κριτήρια  που  συνήθως  χρησιμοποιούνται  </a:t>
            </a:r>
            <a:r>
              <a:rPr lang="el-GR" dirty="0" smtClean="0"/>
              <a:t>για την αξιολόγηση της απόκλισης είναι:</a:t>
            </a:r>
            <a:endParaRPr lang="el-GR" dirty="0"/>
          </a:p>
          <a:p>
            <a:pPr marL="514350" indent="-514350">
              <a:buFont typeface="+mj-lt"/>
              <a:buAutoNum type="arabicPeriod"/>
            </a:pPr>
            <a:r>
              <a:rPr lang="el-GR" dirty="0" smtClean="0"/>
              <a:t>Το  </a:t>
            </a:r>
            <a:r>
              <a:rPr lang="el-GR" dirty="0"/>
              <a:t>μέγεθος  των  αποκλίσεων.</a:t>
            </a:r>
          </a:p>
          <a:p>
            <a:pPr marL="514350" indent="-514350">
              <a:buFont typeface="+mj-lt"/>
              <a:buAutoNum type="arabicPeriod"/>
            </a:pPr>
            <a:r>
              <a:rPr lang="el-GR" dirty="0" smtClean="0"/>
              <a:t>Η  </a:t>
            </a:r>
            <a:r>
              <a:rPr lang="el-GR" dirty="0"/>
              <a:t>συχνότητα  των  αποκλίσεων.</a:t>
            </a:r>
          </a:p>
          <a:p>
            <a:pPr marL="514350" indent="-514350">
              <a:buFont typeface="+mj-lt"/>
              <a:buAutoNum type="arabicPeriod"/>
            </a:pPr>
            <a:r>
              <a:rPr lang="el-GR" dirty="0" smtClean="0"/>
              <a:t>Η  </a:t>
            </a:r>
            <a:r>
              <a:rPr lang="el-GR" dirty="0"/>
              <a:t>τάση  στο  μέγεθος.</a:t>
            </a:r>
          </a:p>
          <a:p>
            <a:pPr marL="514350" indent="-514350">
              <a:buFont typeface="+mj-lt"/>
              <a:buAutoNum type="arabicPeriod"/>
            </a:pPr>
            <a:r>
              <a:rPr lang="el-GR" dirty="0" smtClean="0"/>
              <a:t>Η  </a:t>
            </a:r>
            <a:r>
              <a:rPr lang="el-GR" dirty="0"/>
              <a:t>δυνατότητα  ελέγχου  του  κόστους.</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2780666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Άσκηση προς Επίλυση #1</a:t>
            </a:r>
          </a:p>
        </p:txBody>
      </p:sp>
      <p:pic>
        <p:nvPicPr>
          <p:cNvPr id="4" name="Θέση περιεχομένου 3"/>
          <p:cNvPicPr>
            <a:picLocks noGrp="1" noChangeAspect="1"/>
          </p:cNvPicPr>
          <p:nvPr>
            <p:ph idx="1"/>
          </p:nvPr>
        </p:nvPicPr>
        <p:blipFill>
          <a:blip r:embed="rId2"/>
          <a:stretch>
            <a:fillRect/>
          </a:stretch>
        </p:blipFill>
        <p:spPr>
          <a:xfrm>
            <a:off x="2034862" y="1714786"/>
            <a:ext cx="8203841" cy="4595700"/>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904132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a:t>
            </a:r>
            <a:r>
              <a:rPr lang="el-GR" dirty="0">
                <a:solidFill>
                  <a:schemeClr val="bg1"/>
                </a:solidFill>
              </a:rPr>
              <a:t>προς Επίλυση </a:t>
            </a:r>
            <a:r>
              <a:rPr lang="el-GR" dirty="0" smtClean="0">
                <a:solidFill>
                  <a:schemeClr val="bg1"/>
                </a:solidFill>
              </a:rPr>
              <a:t>#2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521315" y="1880175"/>
            <a:ext cx="8833158" cy="4095622"/>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0503008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Η κατάρτιση του συνολικού προϋπολογισμού</a:t>
            </a:r>
          </a:p>
        </p:txBody>
      </p:sp>
      <p:sp>
        <p:nvSpPr>
          <p:cNvPr id="3" name="Θέση περιεχομένου 2"/>
          <p:cNvSpPr>
            <a:spLocks noGrp="1"/>
          </p:cNvSpPr>
          <p:nvPr>
            <p:ph idx="1"/>
          </p:nvPr>
        </p:nvSpPr>
        <p:spPr/>
        <p:txBody>
          <a:bodyPr>
            <a:normAutofit lnSpcReduction="10000"/>
          </a:bodyPr>
          <a:lstStyle/>
          <a:p>
            <a:r>
              <a:rPr lang="el-GR" dirty="0"/>
              <a:t>Ο  συνολικός  προϋπολογισμός  (</a:t>
            </a:r>
            <a:r>
              <a:rPr lang="el-GR" dirty="0" err="1"/>
              <a:t>master</a:t>
            </a:r>
            <a:r>
              <a:rPr lang="el-GR" dirty="0"/>
              <a:t> </a:t>
            </a:r>
            <a:r>
              <a:rPr lang="el-GR" dirty="0" err="1"/>
              <a:t>budget</a:t>
            </a:r>
            <a:r>
              <a:rPr lang="el-GR" dirty="0"/>
              <a:t>)  είναι  η  διασύνδεση  των  επιμέρους  προϋπολογισμών  που  αναφέρονται  στα  διάφορα  τμήματα  ή  τις  διαφορετικές δραστηριότητες μιας  επιχείρησης. </a:t>
            </a:r>
            <a:endParaRPr lang="el-GR" dirty="0" smtClean="0"/>
          </a:p>
          <a:p>
            <a:r>
              <a:rPr lang="el-GR" dirty="0" smtClean="0"/>
              <a:t>Η </a:t>
            </a:r>
            <a:r>
              <a:rPr lang="el-GR" dirty="0"/>
              <a:t>βιβλιογραφία  ορίζει  τον  συνολικό  προϋπολογισμό  ως: «ένα  σύνολο  προϋπολογισμών  που  καλύπτει  όλες  τις  φάσεις  των  δραστηριοτήτων  ενός  οργανισμού για  ένα  καθορισμένο  χρονικό  διάστημα». </a:t>
            </a:r>
            <a:endParaRPr lang="el-GR" dirty="0" smtClean="0"/>
          </a:p>
          <a:p>
            <a:r>
              <a:rPr lang="el-GR" dirty="0"/>
              <a:t>Ο  συνολικός  προϋπολογισμός  αποτελείται  από  ένα  σύνολο  λειτουργικών  και  οικονομικών  προϋπολογισμών  που  περιγράφουν  λεπτομερώς  τα  οικονομικά  σχέδια  μιας  επιχείρησης  για  μια  καθορισμένη  χρονική περίοδο, συνήθως ένα έτος.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513582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Τμήματα συνολικού προϋπολογισμού</a:t>
            </a:r>
            <a:endParaRPr lang="el-GR" dirty="0">
              <a:solidFill>
                <a:schemeClr val="bg1"/>
              </a:solidFill>
            </a:endParaRPr>
          </a:p>
        </p:txBody>
      </p:sp>
      <p:sp>
        <p:nvSpPr>
          <p:cNvPr id="3" name="Θέση περιεχομένου 2"/>
          <p:cNvSpPr>
            <a:spLocks noGrp="1"/>
          </p:cNvSpPr>
          <p:nvPr>
            <p:ph idx="1"/>
          </p:nvPr>
        </p:nvSpPr>
        <p:spPr/>
        <p:txBody>
          <a:bodyPr>
            <a:normAutofit fontScale="47500" lnSpcReduction="20000"/>
          </a:bodyPr>
          <a:lstStyle/>
          <a:p>
            <a:pPr marL="0" indent="0">
              <a:buNone/>
            </a:pPr>
            <a:r>
              <a:rPr lang="el-GR" sz="3300" dirty="0"/>
              <a:t>Οι  λειτουργικοί  προϋπολογισμοί  περιλαμβάνουν:</a:t>
            </a:r>
          </a:p>
          <a:p>
            <a:r>
              <a:rPr lang="el-GR" sz="3300" dirty="0" smtClean="0"/>
              <a:t>Τον  </a:t>
            </a:r>
            <a:r>
              <a:rPr lang="el-GR" sz="3300" dirty="0"/>
              <a:t>προϋπολογισμό  πωλήσεων.</a:t>
            </a:r>
          </a:p>
          <a:p>
            <a:r>
              <a:rPr lang="el-GR" sz="3300" dirty="0" smtClean="0"/>
              <a:t>Τον  </a:t>
            </a:r>
            <a:r>
              <a:rPr lang="el-GR" sz="3300" dirty="0"/>
              <a:t>προϋπολογισμό  παραγωγής.</a:t>
            </a:r>
          </a:p>
          <a:p>
            <a:r>
              <a:rPr lang="el-GR" sz="3300" dirty="0" smtClean="0"/>
              <a:t>Τον  </a:t>
            </a:r>
            <a:r>
              <a:rPr lang="el-GR" sz="3300" dirty="0"/>
              <a:t>προϋπολογισμό  αγοράς  άμεσων  υλικών.</a:t>
            </a:r>
          </a:p>
          <a:p>
            <a:r>
              <a:rPr lang="el-GR" sz="3300" dirty="0" smtClean="0"/>
              <a:t>Τον  </a:t>
            </a:r>
            <a:r>
              <a:rPr lang="el-GR" sz="3300" dirty="0"/>
              <a:t>προϋπολογισμό  άμεσης  εργασίας.</a:t>
            </a:r>
          </a:p>
          <a:p>
            <a:r>
              <a:rPr lang="el-GR" sz="3300" dirty="0" smtClean="0"/>
              <a:t>Τον  </a:t>
            </a:r>
            <a:r>
              <a:rPr lang="el-GR" sz="3300" dirty="0"/>
              <a:t>προϋπολογισμό  γενικών  βιομηχανικών  εξόδων (ΓΒΕ).</a:t>
            </a:r>
          </a:p>
          <a:p>
            <a:r>
              <a:rPr lang="el-GR" sz="3300" dirty="0" smtClean="0"/>
              <a:t>Τον  </a:t>
            </a:r>
            <a:r>
              <a:rPr lang="el-GR" sz="3300" dirty="0"/>
              <a:t>προϋπολογισμό  εξόδων  πωλήσεων  και  διοίκησης.</a:t>
            </a:r>
          </a:p>
          <a:p>
            <a:r>
              <a:rPr lang="el-GR" sz="3300" dirty="0" smtClean="0"/>
              <a:t>Τον  </a:t>
            </a:r>
            <a:r>
              <a:rPr lang="el-GR" sz="3300" dirty="0"/>
              <a:t>προϋπολογισμό  κόστους  πωληθέντων.</a:t>
            </a:r>
          </a:p>
          <a:p>
            <a:pPr marL="0" indent="0">
              <a:buNone/>
            </a:pPr>
            <a:r>
              <a:rPr lang="el-GR" sz="3300" dirty="0" smtClean="0"/>
              <a:t>Από  </a:t>
            </a:r>
            <a:r>
              <a:rPr lang="el-GR" sz="3300" dirty="0"/>
              <a:t>την  άλλη πλευρά, οι  οικονομικοί  προϋπολογισμοί (</a:t>
            </a:r>
            <a:r>
              <a:rPr lang="el-GR" sz="3300" dirty="0" err="1"/>
              <a:t>financial</a:t>
            </a:r>
            <a:r>
              <a:rPr lang="el-GR" sz="3300" dirty="0"/>
              <a:t> </a:t>
            </a:r>
            <a:r>
              <a:rPr lang="el-GR" sz="3300" dirty="0" err="1"/>
              <a:t>budgets</a:t>
            </a:r>
            <a:r>
              <a:rPr lang="el-GR" sz="3300" dirty="0"/>
              <a:t>)  αποτελούν  προβλέψεις  για  τα  οικονομικά  αποτελέσματα  της  λογιστικής  περιόδου  που  αναφέρονται. Οι  οικονομικοί  προϋπολογισμοί  περιλαμβάνουν:</a:t>
            </a:r>
          </a:p>
          <a:p>
            <a:r>
              <a:rPr lang="el-GR" sz="3300" dirty="0" smtClean="0"/>
              <a:t>Τον  </a:t>
            </a:r>
            <a:r>
              <a:rPr lang="el-GR" sz="3300" dirty="0"/>
              <a:t>προϋπολογισμό  των  αποτελεσμάτων  χρήσης.</a:t>
            </a:r>
          </a:p>
          <a:p>
            <a:r>
              <a:rPr lang="el-GR" sz="3300" dirty="0" smtClean="0"/>
              <a:t>Τον  </a:t>
            </a:r>
            <a:r>
              <a:rPr lang="el-GR" sz="3300" dirty="0"/>
              <a:t>ταμειακό  προϋπολογισμό.</a:t>
            </a:r>
          </a:p>
          <a:p>
            <a:r>
              <a:rPr lang="el-GR" sz="3300" dirty="0" smtClean="0"/>
              <a:t>Τον  </a:t>
            </a:r>
            <a:r>
              <a:rPr lang="el-GR" sz="3300" dirty="0"/>
              <a:t>προϋπολογισμό  επενδύσεων.</a:t>
            </a:r>
          </a:p>
          <a:p>
            <a:r>
              <a:rPr lang="el-GR" sz="3300" dirty="0" smtClean="0"/>
              <a:t>Τον  </a:t>
            </a:r>
            <a:r>
              <a:rPr lang="el-GR" sz="3300" dirty="0"/>
              <a:t>προϋπολογιστικό  ισολογισμό.</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556693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Ο </a:t>
            </a:r>
            <a:r>
              <a:rPr lang="el-GR" dirty="0">
                <a:solidFill>
                  <a:schemeClr val="bg1"/>
                </a:solidFill>
              </a:rPr>
              <a:t>συνολικός προϋπολογισμός μιας επιχείρησης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7" name="Εικόνα 6"/>
          <p:cNvPicPr>
            <a:picLocks noChangeAspect="1"/>
          </p:cNvPicPr>
          <p:nvPr/>
        </p:nvPicPr>
        <p:blipFill>
          <a:blip r:embed="rId4"/>
          <a:stretch>
            <a:fillRect/>
          </a:stretch>
        </p:blipFill>
        <p:spPr>
          <a:xfrm>
            <a:off x="1867437" y="1655684"/>
            <a:ext cx="8157729" cy="4588088"/>
          </a:xfrm>
          <a:prstGeom prst="rect">
            <a:avLst/>
          </a:prstGeom>
        </p:spPr>
      </p:pic>
    </p:spTree>
    <p:extLst>
      <p:ext uri="{BB962C8B-B14F-4D97-AF65-F5344CB8AC3E}">
        <p14:creationId xmlns:p14="http://schemas.microsoft.com/office/powerpoint/2010/main" val="2539208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Ο προϋπολογισμός πωλήσεων</a:t>
            </a:r>
          </a:p>
        </p:txBody>
      </p:sp>
      <p:sp>
        <p:nvSpPr>
          <p:cNvPr id="3" name="Θέση περιεχομένου 2"/>
          <p:cNvSpPr>
            <a:spLocks noGrp="1"/>
          </p:cNvSpPr>
          <p:nvPr>
            <p:ph idx="1"/>
          </p:nvPr>
        </p:nvSpPr>
        <p:spPr/>
        <p:txBody>
          <a:bodyPr>
            <a:normAutofit fontScale="92500" lnSpcReduction="10000"/>
          </a:bodyPr>
          <a:lstStyle/>
          <a:p>
            <a:r>
              <a:rPr lang="el-GR" dirty="0"/>
              <a:t> Ο  προϋπολογισμός  των  πωλήσεων (</a:t>
            </a:r>
            <a:r>
              <a:rPr lang="el-GR" dirty="0" err="1"/>
              <a:t>sales</a:t>
            </a:r>
            <a:r>
              <a:rPr lang="el-GR" dirty="0"/>
              <a:t> </a:t>
            </a:r>
            <a:r>
              <a:rPr lang="el-GR" dirty="0" err="1"/>
              <a:t>budget</a:t>
            </a:r>
            <a:r>
              <a:rPr lang="el-GR" dirty="0"/>
              <a:t>)  είναι  το  σχέδιο  εσόδων  μιας  εταιρείας  για  μια  συγκεκριμένη  λογιστική  περίοδο. Περιέχει  τις  προβλεπόμενες  πωλήσεις  για  την  περίοδο  που  αναφέρεται  και  συνήθως  εκφράζεται  σε  χρηματικές  μονάδες, αλλά  και  σε  μονάδες  προϊόντος. Ο  προϋπολογισμός  πωλήσεων  υπολογίζεται  ως  εξής: </a:t>
            </a:r>
          </a:p>
          <a:p>
            <a:pPr marL="0" indent="0" algn="ctr">
              <a:buNone/>
            </a:pPr>
            <a:r>
              <a:rPr lang="el-GR" b="1" dirty="0" smtClean="0"/>
              <a:t>Προϋπολογισμός </a:t>
            </a:r>
            <a:r>
              <a:rPr lang="el-GR" b="1" dirty="0"/>
              <a:t>Πωλήσεων (σε €)= Προϋπολογιζόμενες πωλήσεις (σε μονάδες</a:t>
            </a:r>
            <a:r>
              <a:rPr lang="el-GR" b="1" dirty="0" smtClean="0"/>
              <a:t>) × </a:t>
            </a:r>
            <a:r>
              <a:rPr lang="el-GR" b="1" dirty="0"/>
              <a:t>Τιμή  πώλησης (ανά μονάδα)</a:t>
            </a:r>
          </a:p>
          <a:p>
            <a:r>
              <a:rPr lang="el-GR" dirty="0"/>
              <a:t>Απαιτούμενες πληροφορίες: </a:t>
            </a:r>
            <a:endParaRPr lang="el-GR" dirty="0" smtClean="0"/>
          </a:p>
          <a:p>
            <a:pPr marL="0" indent="0">
              <a:buNone/>
            </a:pPr>
            <a:r>
              <a:rPr lang="el-GR" dirty="0" smtClean="0"/>
              <a:t>1.Προϋπολογισμός </a:t>
            </a:r>
            <a:r>
              <a:rPr lang="el-GR" dirty="0"/>
              <a:t>πωλήσεων σε </a:t>
            </a:r>
            <a:r>
              <a:rPr lang="el-GR" dirty="0" smtClean="0"/>
              <a:t>μονάδες</a:t>
            </a:r>
          </a:p>
          <a:p>
            <a:pPr marL="0" indent="0">
              <a:buNone/>
            </a:pPr>
            <a:r>
              <a:rPr lang="el-GR" dirty="0" smtClean="0"/>
              <a:t>2.Τιμή </a:t>
            </a:r>
            <a:r>
              <a:rPr lang="el-GR" dirty="0"/>
              <a:t>πώλησης ανά μονάδα</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379322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Οφέλη προϋπολογισμού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20000"/>
          </a:bodyPr>
          <a:lstStyle/>
          <a:p>
            <a:r>
              <a:rPr lang="el-GR" dirty="0"/>
              <a:t>Ο προϋπολογισμός  είναι  μια  διαδικασία  εντοπισμού, συλλογής, σύνοψης  και  επικοινωνίας  που  απεικονίζει  τις  μελλοντικές  χρηματοοικονομικές  και  μη ενέργειες  -δραστηριότητες  ενός  οργανισμού. </a:t>
            </a:r>
            <a:endParaRPr lang="el-GR" dirty="0" smtClean="0"/>
          </a:p>
          <a:p>
            <a:r>
              <a:rPr lang="el-GR" dirty="0"/>
              <a:t>Η  ανάπτυξη  προϋπολογισμών  βοηθά τα  στελέχη  της  διοίκησης  στον  προγραμματισμό, τον  έλεγχο, την  αξιολόγηση  και  τέλος  τις  αναφορές των  λειτουργιών</a:t>
            </a:r>
            <a:r>
              <a:rPr lang="el-GR" dirty="0" smtClean="0"/>
              <a:t>.</a:t>
            </a:r>
          </a:p>
          <a:p>
            <a:r>
              <a:rPr lang="el-GR" dirty="0"/>
              <a:t>Ακόμη, να  δίνουν  κατευθυντήριες  γραμμές  για  τον  έλεγχο  των  δαπανών, των  εσόδων  και  γενικά  των  οικονομικών  αποτελεσμάτων. </a:t>
            </a:r>
            <a:endParaRPr lang="el-GR" dirty="0" smtClean="0"/>
          </a:p>
          <a:p>
            <a:r>
              <a:rPr lang="el-GR" dirty="0" smtClean="0"/>
              <a:t>Τέλος</a:t>
            </a:r>
            <a:r>
              <a:rPr lang="el-GR" dirty="0"/>
              <a:t>, μετά  το  πέρας  της  οικονομικής  περιόδου  να  αξιολογούν  την  απόδοση  συγκρίνοντας  τα  πραγματικά  αποτελέσματα  με  τους  προϋπολογισμούς. </a:t>
            </a:r>
            <a:endParaRPr lang="el-GR" dirty="0" smtClean="0"/>
          </a:p>
          <a:p>
            <a:r>
              <a:rPr lang="el-GR" dirty="0" smtClean="0"/>
              <a:t>Όλα  </a:t>
            </a:r>
            <a:r>
              <a:rPr lang="el-GR" dirty="0"/>
              <a:t>τα  παραπάνω  επιτυγχάνουν  στην  ορθή  λήψη  αποφάσεων.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0579554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Στοιχεία του προϋπολογισμού πωλήσεων</a:t>
            </a:r>
            <a:endParaRPr lang="el-GR" dirty="0">
              <a:solidFill>
                <a:schemeClr val="bg1"/>
              </a:solidFill>
            </a:endParaRPr>
          </a:p>
        </p:txBody>
      </p:sp>
      <p:sp>
        <p:nvSpPr>
          <p:cNvPr id="3" name="Θέση περιεχομένου 2"/>
          <p:cNvSpPr>
            <a:spLocks noGrp="1"/>
          </p:cNvSpPr>
          <p:nvPr>
            <p:ph idx="1"/>
          </p:nvPr>
        </p:nvSpPr>
        <p:spPr/>
        <p:txBody>
          <a:bodyPr>
            <a:normAutofit fontScale="47500" lnSpcReduction="20000"/>
          </a:bodyPr>
          <a:lstStyle/>
          <a:p>
            <a:r>
              <a:rPr lang="el-GR" sz="3300" dirty="0"/>
              <a:t>Ο  προϋπολογισμός  των  πωλήσεων  βασίζεται  κατά  κανόνα  στην  πρόβλεψη  των  πωλήσεων, η  οποία  πραγματοποιείται  τόσο  από  τους  πωλητές  όσο  και  από  τους  διευθυντές  </a:t>
            </a:r>
            <a:r>
              <a:rPr lang="el-GR" sz="3300" dirty="0" smtClean="0"/>
              <a:t>πωλήσεων. Γενικά</a:t>
            </a:r>
            <a:r>
              <a:rPr lang="el-GR" sz="3300" dirty="0"/>
              <a:t>, η  πρόβλεψη  των  πωλήσεων  βασίζεται  στην  ανάλυση  εσωτερικών  και  εξωτερικών  παραγόντων, οι  οποίοι  είναι  οι  εξής:</a:t>
            </a:r>
          </a:p>
          <a:p>
            <a:pPr marL="0" indent="0">
              <a:buNone/>
            </a:pPr>
            <a:r>
              <a:rPr lang="el-GR" sz="3300" u="sng" dirty="0"/>
              <a:t>Εσωτερικοί  παράγοντες</a:t>
            </a:r>
          </a:p>
          <a:p>
            <a:r>
              <a:rPr lang="el-GR" sz="3300" dirty="0" smtClean="0"/>
              <a:t>Ο  </a:t>
            </a:r>
            <a:r>
              <a:rPr lang="el-GR" sz="3300" dirty="0"/>
              <a:t>όγκος  των  πωλήσεων  προηγούμενων  περιόδων.</a:t>
            </a:r>
          </a:p>
          <a:p>
            <a:r>
              <a:rPr lang="el-GR" sz="3300" dirty="0" smtClean="0"/>
              <a:t>Η  </a:t>
            </a:r>
            <a:r>
              <a:rPr lang="el-GR" sz="3300" dirty="0"/>
              <a:t>πιστωτική  πολιτική  της  επιχείρησης.</a:t>
            </a:r>
          </a:p>
          <a:p>
            <a:r>
              <a:rPr lang="el-GR" sz="3300" dirty="0" smtClean="0"/>
              <a:t>Η  </a:t>
            </a:r>
            <a:r>
              <a:rPr lang="el-GR" sz="3300" dirty="0"/>
              <a:t>τιμολογιακή  πολιτική  της  επιχείρησης.</a:t>
            </a:r>
          </a:p>
          <a:p>
            <a:r>
              <a:rPr lang="el-GR" sz="3300" dirty="0" smtClean="0"/>
              <a:t>Η  </a:t>
            </a:r>
            <a:r>
              <a:rPr lang="el-GR" sz="3300" dirty="0"/>
              <a:t>πολιτική  είσπραξης  της  επιχείρησης. </a:t>
            </a:r>
          </a:p>
          <a:p>
            <a:r>
              <a:rPr lang="el-GR" sz="3300" dirty="0" smtClean="0"/>
              <a:t>Τα  </a:t>
            </a:r>
            <a:r>
              <a:rPr lang="el-GR" sz="3300" dirty="0"/>
              <a:t>νέα  προϊόντα  που  πρόκειται  να  εισάγει  η  επιχείρηση  στην  αγορά.</a:t>
            </a:r>
          </a:p>
          <a:p>
            <a:r>
              <a:rPr lang="el-GR" sz="3300" dirty="0" smtClean="0"/>
              <a:t>Η  </a:t>
            </a:r>
            <a:r>
              <a:rPr lang="el-GR" sz="3300" dirty="0"/>
              <a:t>παραγωγική  δυναμικότητα  της  επιχείρησης (εγκαταστάσεις, ανθρώπινο δυναμικό, κλπ</a:t>
            </a:r>
            <a:r>
              <a:rPr lang="el-GR" sz="3300" dirty="0" smtClean="0"/>
              <a:t>.).</a:t>
            </a:r>
            <a:endParaRPr lang="el-GR" sz="3300" dirty="0"/>
          </a:p>
          <a:p>
            <a:pPr marL="0" indent="0">
              <a:buNone/>
            </a:pPr>
            <a:r>
              <a:rPr lang="el-GR" sz="3300" u="sng" dirty="0" smtClean="0"/>
              <a:t>Εξωτερικοί  </a:t>
            </a:r>
            <a:r>
              <a:rPr lang="el-GR" sz="3300" u="sng" dirty="0"/>
              <a:t>παράγοντες</a:t>
            </a:r>
          </a:p>
          <a:p>
            <a:r>
              <a:rPr lang="el-GR" sz="3300" dirty="0" smtClean="0"/>
              <a:t>Οι  </a:t>
            </a:r>
            <a:r>
              <a:rPr lang="el-GR" sz="3300" dirty="0"/>
              <a:t>συνθήκες  των  τοπικών  και  εθνικών  οικονομιών.</a:t>
            </a:r>
          </a:p>
          <a:p>
            <a:r>
              <a:rPr lang="el-GR" sz="3300" dirty="0" smtClean="0"/>
              <a:t>Οι  </a:t>
            </a:r>
            <a:r>
              <a:rPr lang="el-GR" sz="3300" dirty="0"/>
              <a:t>συνθήκες  της  οικονομίας  του  κλάδου  που  δραστηριοποιείται  η  επιχείρηση.</a:t>
            </a:r>
          </a:p>
          <a:p>
            <a:r>
              <a:rPr lang="el-GR" sz="3300" dirty="0" smtClean="0"/>
              <a:t>Οι  </a:t>
            </a:r>
            <a:r>
              <a:rPr lang="el-GR" sz="3300" dirty="0"/>
              <a:t>συνθήκες  ανταγωνισμού (όγκος  πωλήσεων  και  τιμή  πώλησης</a:t>
            </a:r>
            <a:r>
              <a:rPr lang="el-GR" sz="3300" dirty="0" smtClean="0"/>
              <a:t>).</a:t>
            </a:r>
          </a:p>
          <a:p>
            <a:r>
              <a:rPr lang="el-GR" sz="3300" dirty="0" smtClean="0"/>
              <a:t>Εποχικότητα προϊόντος</a:t>
            </a:r>
            <a:endParaRPr lang="el-GR" sz="3300" dirty="0"/>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103156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Προϋπολογισμός  παραγωγής</a:t>
            </a:r>
          </a:p>
        </p:txBody>
      </p:sp>
      <p:sp>
        <p:nvSpPr>
          <p:cNvPr id="3" name="Θέση περιεχομένου 2"/>
          <p:cNvSpPr>
            <a:spLocks noGrp="1"/>
          </p:cNvSpPr>
          <p:nvPr>
            <p:ph idx="1"/>
          </p:nvPr>
        </p:nvSpPr>
        <p:spPr/>
        <p:txBody>
          <a:bodyPr>
            <a:normAutofit fontScale="77500" lnSpcReduction="20000"/>
          </a:bodyPr>
          <a:lstStyle/>
          <a:p>
            <a:r>
              <a:rPr lang="el-GR" dirty="0"/>
              <a:t>Ο  προϋπολογισμός  παραγωγής  (</a:t>
            </a:r>
            <a:r>
              <a:rPr lang="el-GR" dirty="0" err="1"/>
              <a:t>production</a:t>
            </a:r>
            <a:r>
              <a:rPr lang="el-GR" dirty="0"/>
              <a:t> </a:t>
            </a:r>
            <a:r>
              <a:rPr lang="el-GR" dirty="0" err="1"/>
              <a:t>budget</a:t>
            </a:r>
            <a:r>
              <a:rPr lang="el-GR" dirty="0"/>
              <a:t>)  είναι  ένα  λεπτομερές  σχέδιο  που  παρουσιάζει  τον  αριθμό  των αγαθών  ή  υπηρεσιών  σε  μονάδες  που  πρέπει  η  επιχείρηση  να  παράγει  με  σκοπό  την  κάλυψη  των  αναγκών  των  πελατών  και τη δημιουργία των επιθυμητών τελικών αποθεμάτων</a:t>
            </a:r>
            <a:r>
              <a:rPr lang="el-GR" dirty="0" smtClean="0"/>
              <a:t>.</a:t>
            </a:r>
          </a:p>
          <a:p>
            <a:r>
              <a:rPr lang="el-GR" dirty="0"/>
              <a:t>Ο  προϋπολογισμός  πωλήσεων  υπολογίζεται  ως  εξής:         </a:t>
            </a:r>
          </a:p>
          <a:p>
            <a:pPr marL="0" indent="0">
              <a:buNone/>
            </a:pPr>
            <a:r>
              <a:rPr lang="el-GR" b="1" dirty="0"/>
              <a:t>Απαιτούμενη Παραγωγή (σε μονάδες)= Προϋπολογιζόμενες πωλήσεις (σε μονάδες)</a:t>
            </a:r>
          </a:p>
          <a:p>
            <a:pPr marL="0" indent="0">
              <a:buNone/>
            </a:pPr>
            <a:r>
              <a:rPr lang="el-GR" b="1" dirty="0" smtClean="0"/>
              <a:t>                                                                      + </a:t>
            </a:r>
            <a:r>
              <a:rPr lang="el-GR" b="1" dirty="0"/>
              <a:t>Επιθυμητό  τελικό  απόθεμα (σε μονάδες)</a:t>
            </a:r>
          </a:p>
          <a:p>
            <a:pPr marL="0" indent="0">
              <a:buNone/>
            </a:pPr>
            <a:r>
              <a:rPr lang="el-GR" b="1" dirty="0"/>
              <a:t>                                                               </a:t>
            </a:r>
            <a:r>
              <a:rPr lang="el-GR" b="1" dirty="0" smtClean="0"/>
              <a:t>        - </a:t>
            </a:r>
            <a:r>
              <a:rPr lang="el-GR" b="1" dirty="0"/>
              <a:t>Αρχικό  απόθεμα (σε μονάδες)  </a:t>
            </a:r>
          </a:p>
          <a:p>
            <a:pPr marL="0" indent="0">
              <a:buNone/>
            </a:pPr>
            <a:r>
              <a:rPr lang="el-GR" dirty="0"/>
              <a:t>Απαιτούμενες πληροφορίες</a:t>
            </a:r>
            <a:r>
              <a:rPr lang="el-GR" dirty="0" smtClean="0"/>
              <a:t>:</a:t>
            </a:r>
          </a:p>
          <a:p>
            <a:pPr marL="0" indent="0">
              <a:buNone/>
            </a:pPr>
            <a:r>
              <a:rPr lang="el-GR" dirty="0" smtClean="0"/>
              <a:t>1.Προϋπολογισμός </a:t>
            </a:r>
            <a:r>
              <a:rPr lang="el-GR" dirty="0"/>
              <a:t>πωλήσεων σε </a:t>
            </a:r>
            <a:r>
              <a:rPr lang="el-GR" dirty="0" smtClean="0"/>
              <a:t>μονάδες</a:t>
            </a:r>
          </a:p>
          <a:p>
            <a:pPr marL="0" indent="0">
              <a:buNone/>
            </a:pPr>
            <a:r>
              <a:rPr lang="el-GR" dirty="0" smtClean="0"/>
              <a:t>2.Τελικό </a:t>
            </a:r>
            <a:r>
              <a:rPr lang="el-GR" dirty="0"/>
              <a:t>απόθεμα σε </a:t>
            </a:r>
            <a:r>
              <a:rPr lang="el-GR" dirty="0" smtClean="0"/>
              <a:t>μονάδες</a:t>
            </a:r>
          </a:p>
          <a:p>
            <a:pPr marL="0" indent="0">
              <a:buNone/>
            </a:pPr>
            <a:r>
              <a:rPr lang="el-GR" dirty="0" smtClean="0"/>
              <a:t>3.Αρχικό </a:t>
            </a:r>
            <a:r>
              <a:rPr lang="el-GR" dirty="0"/>
              <a:t>απόθεμα σε μονάδες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641764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προϋπολογισμού παραγωγής</a:t>
            </a:r>
            <a:endParaRPr lang="el-GR" dirty="0">
              <a:solidFill>
                <a:schemeClr val="bg1"/>
              </a:solidFill>
            </a:endParaRPr>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a:t>Μια εταιρεία κατασκευής σφυριών έχει τα εξής στοιχεία κόστους παραγωγής (ποσά σε ευρώ):</a:t>
            </a:r>
          </a:p>
          <a:p>
            <a:pPr marL="0" indent="0">
              <a:buNone/>
            </a:pPr>
            <a:r>
              <a:rPr lang="el-GR" u="sng" dirty="0"/>
              <a:t>Άμεσα υλικά </a:t>
            </a:r>
          </a:p>
          <a:p>
            <a:r>
              <a:rPr lang="el-GR" dirty="0"/>
              <a:t>Επεξεργασμένο ατσάλι: 2 κιλά ανά σφυρί στα 1.80 το κιλό</a:t>
            </a:r>
          </a:p>
          <a:p>
            <a:r>
              <a:rPr lang="el-GR" dirty="0"/>
              <a:t>Δέρμα για το δέσιμο της λαβής: 0.5 τετραγωνικά μέτρα ανά σφυρί με 4.20 το τετραγωνικό</a:t>
            </a:r>
          </a:p>
          <a:p>
            <a:pPr marL="0" indent="0">
              <a:buNone/>
            </a:pPr>
            <a:r>
              <a:rPr lang="el-GR" u="sng" dirty="0"/>
              <a:t>Άμεση εργασία</a:t>
            </a:r>
          </a:p>
          <a:p>
            <a:r>
              <a:rPr lang="el-GR" dirty="0"/>
              <a:t>Σφυρηλάτηση ατσαλιού: 12.50 ανά ώρα άμεσης εργασίας, 6 λεπτά επεξεργασία το σφυρί</a:t>
            </a:r>
          </a:p>
          <a:p>
            <a:r>
              <a:rPr lang="el-GR" dirty="0"/>
              <a:t>Δέσιμο λαβής: 11.00 ανά ώρα άμεσης εργασίας, 12 λεπτά για κάθε σφυρί</a:t>
            </a:r>
          </a:p>
          <a:p>
            <a:pPr marL="0" indent="0">
              <a:buNone/>
            </a:pPr>
            <a:r>
              <a:rPr lang="el-GR" u="sng" dirty="0"/>
              <a:t>Γενικά έξοδα</a:t>
            </a:r>
          </a:p>
          <a:p>
            <a:r>
              <a:rPr lang="el-GR" dirty="0"/>
              <a:t>Σφυρηλάτηση ατσαλιού: 70% του συνολικού κόστους άμεσης εργασίας</a:t>
            </a:r>
          </a:p>
          <a:p>
            <a:r>
              <a:rPr lang="el-GR" dirty="0"/>
              <a:t>Δέσιμο λαβής: 50% του συνολικού κόστους άμεσης εργασίας</a:t>
            </a:r>
          </a:p>
          <a:p>
            <a:pPr marL="0" indent="0">
              <a:buNone/>
            </a:pPr>
            <a:r>
              <a:rPr lang="el-GR" dirty="0"/>
              <a:t>Για τους 3 τελευταίους μήνες του έτους 20Χ5 η εταιρεία εκτιμά να παράξει 54000 σφυριά τον Οκτώβριο, 52000 τον Νοέμβριο και 50000 τον </a:t>
            </a:r>
            <a:r>
              <a:rPr lang="el-GR" dirty="0" smtClean="0"/>
              <a:t>Δεκέμβριο. </a:t>
            </a:r>
            <a:r>
              <a:rPr lang="el-GR" dirty="0"/>
              <a:t>Να συντάξετε τον προϋπολογισμό κόστους παραγωγής της εταιρείας για το τρίμηνο Οκτώβριος-Δεκέμβριος 20Χ5.</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8050311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Προϋπολογισμός  </a:t>
            </a:r>
            <a:r>
              <a:rPr lang="el-GR" dirty="0">
                <a:solidFill>
                  <a:schemeClr val="bg1"/>
                </a:solidFill>
              </a:rPr>
              <a:t>αγοράς  άμεσων  υλικών </a:t>
            </a:r>
          </a:p>
        </p:txBody>
      </p:sp>
      <p:sp>
        <p:nvSpPr>
          <p:cNvPr id="3" name="Θέση περιεχομένου 2"/>
          <p:cNvSpPr>
            <a:spLocks noGrp="1"/>
          </p:cNvSpPr>
          <p:nvPr>
            <p:ph idx="1"/>
          </p:nvPr>
        </p:nvSpPr>
        <p:spPr>
          <a:xfrm>
            <a:off x="838200" y="1825626"/>
            <a:ext cx="10515600" cy="1136516"/>
          </a:xfrm>
        </p:spPr>
        <p:txBody>
          <a:bodyPr>
            <a:normAutofit fontScale="62500" lnSpcReduction="20000"/>
          </a:bodyPr>
          <a:lstStyle/>
          <a:p>
            <a:r>
              <a:rPr lang="el-GR" dirty="0"/>
              <a:t>Ο  προϋπολογισμός αγοράς  άμεσων  υλικών (</a:t>
            </a:r>
            <a:r>
              <a:rPr lang="el-GR" dirty="0" err="1"/>
              <a:t>direct</a:t>
            </a:r>
            <a:r>
              <a:rPr lang="el-GR" dirty="0"/>
              <a:t> </a:t>
            </a:r>
            <a:r>
              <a:rPr lang="el-GR" dirty="0" err="1"/>
              <a:t>materials</a:t>
            </a:r>
            <a:r>
              <a:rPr lang="el-GR" dirty="0"/>
              <a:t> </a:t>
            </a:r>
            <a:r>
              <a:rPr lang="el-GR" dirty="0" err="1"/>
              <a:t>purchases</a:t>
            </a:r>
            <a:r>
              <a:rPr lang="el-GR" dirty="0"/>
              <a:t> </a:t>
            </a:r>
            <a:r>
              <a:rPr lang="el-GR" dirty="0" err="1"/>
              <a:t>budget</a:t>
            </a:r>
            <a:r>
              <a:rPr lang="el-GR" dirty="0"/>
              <a:t>) είναι  ένα  λεπτομερές  σχέδιο  που  προσδιορίζει  την  απαιτούμενη  ποσότητα  αγοράς  των  πρώτων  υλών, καθώς  και  το  κόστος  αυτών, με  σκοπό  την  επίτευξη  της  εκτέλεσης  του  προϋπολογισμού  παραγωγής  και  την  ύπαρξη  των  επιθυμητών  τελικών  αποθεμάτων  των  πρώτων  υλών.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4" name="Εικόνα 3"/>
          <p:cNvPicPr>
            <a:picLocks noChangeAspect="1"/>
          </p:cNvPicPr>
          <p:nvPr/>
        </p:nvPicPr>
        <p:blipFill>
          <a:blip r:embed="rId4"/>
          <a:stretch>
            <a:fillRect/>
          </a:stretch>
        </p:blipFill>
        <p:spPr>
          <a:xfrm>
            <a:off x="1764406" y="2643647"/>
            <a:ext cx="7469746" cy="3605502"/>
          </a:xfrm>
          <a:prstGeom prst="rect">
            <a:avLst/>
          </a:prstGeom>
        </p:spPr>
      </p:pic>
    </p:spTree>
    <p:extLst>
      <p:ext uri="{BB962C8B-B14F-4D97-AF65-F5344CB8AC3E}">
        <p14:creationId xmlns:p14="http://schemas.microsoft.com/office/powerpoint/2010/main" val="38288554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Προϋπολογισμός  </a:t>
            </a:r>
            <a:r>
              <a:rPr lang="el-GR" dirty="0">
                <a:solidFill>
                  <a:schemeClr val="bg1"/>
                </a:solidFill>
              </a:rPr>
              <a:t>άμεσης  εργασίας </a:t>
            </a:r>
            <a:endParaRPr lang="el-GR" dirty="0">
              <a:solidFill>
                <a:schemeClr val="bg1"/>
              </a:solidFill>
            </a:endParaRPr>
          </a:p>
        </p:txBody>
      </p:sp>
      <p:sp>
        <p:nvSpPr>
          <p:cNvPr id="3" name="Θέση περιεχομένου 2"/>
          <p:cNvSpPr>
            <a:spLocks noGrp="1"/>
          </p:cNvSpPr>
          <p:nvPr>
            <p:ph idx="1"/>
          </p:nvPr>
        </p:nvSpPr>
        <p:spPr>
          <a:xfrm>
            <a:off x="838200" y="1825625"/>
            <a:ext cx="10515600" cy="1561519"/>
          </a:xfrm>
        </p:spPr>
        <p:txBody>
          <a:bodyPr>
            <a:normAutofit fontScale="92500"/>
          </a:bodyPr>
          <a:lstStyle/>
          <a:p>
            <a:r>
              <a:rPr lang="el-GR" dirty="0"/>
              <a:t>Ο  προϋπολογισμός  άμεσης  εργασίας (</a:t>
            </a:r>
            <a:r>
              <a:rPr lang="el-GR" dirty="0" err="1"/>
              <a:t>direct</a:t>
            </a:r>
            <a:r>
              <a:rPr lang="el-GR" dirty="0"/>
              <a:t> </a:t>
            </a:r>
            <a:r>
              <a:rPr lang="el-GR" dirty="0" err="1"/>
              <a:t>labor</a:t>
            </a:r>
            <a:r>
              <a:rPr lang="el-GR" dirty="0"/>
              <a:t> </a:t>
            </a:r>
            <a:r>
              <a:rPr lang="el-GR" dirty="0" err="1"/>
              <a:t>budget</a:t>
            </a:r>
            <a:r>
              <a:rPr lang="el-GR" dirty="0"/>
              <a:t>)  είναι  ένα  λεπτομερές  σχέδιο  που  εκτιμά  τις  ώρες  άμεσης  εργασίας  που  απαιτούνται  για  την  παραγωγή  των  προβλεπόμενων  ποσοτήτων  προϊόντος, καθώς  και  το  κόστος  ανά  ώρα  της  άμεσης εργασίας.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4"/>
          <a:stretch>
            <a:fillRect/>
          </a:stretch>
        </p:blipFill>
        <p:spPr>
          <a:xfrm>
            <a:off x="1271983" y="3387145"/>
            <a:ext cx="7261925" cy="2856628"/>
          </a:xfrm>
          <a:prstGeom prst="rect">
            <a:avLst/>
          </a:prstGeom>
        </p:spPr>
      </p:pic>
    </p:spTree>
    <p:extLst>
      <p:ext uri="{BB962C8B-B14F-4D97-AF65-F5344CB8AC3E}">
        <p14:creationId xmlns:p14="http://schemas.microsoft.com/office/powerpoint/2010/main" val="118078950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Προϋπολογισμός  </a:t>
            </a:r>
            <a:r>
              <a:rPr lang="el-GR" dirty="0">
                <a:solidFill>
                  <a:schemeClr val="bg1"/>
                </a:solidFill>
              </a:rPr>
              <a:t>Γενικών  Βιομηχανικών  Εξόδων (ΓΒΕ) </a:t>
            </a:r>
            <a:endParaRPr lang="el-GR" dirty="0">
              <a:solidFill>
                <a:schemeClr val="bg1"/>
              </a:solidFill>
            </a:endParaRPr>
          </a:p>
        </p:txBody>
      </p:sp>
      <p:sp>
        <p:nvSpPr>
          <p:cNvPr id="3" name="Θέση περιεχομένου 2"/>
          <p:cNvSpPr>
            <a:spLocks noGrp="1"/>
          </p:cNvSpPr>
          <p:nvPr>
            <p:ph idx="1"/>
          </p:nvPr>
        </p:nvSpPr>
        <p:spPr>
          <a:xfrm>
            <a:off x="838200" y="1734165"/>
            <a:ext cx="10515600" cy="4509607"/>
          </a:xfrm>
        </p:spPr>
        <p:txBody>
          <a:bodyPr>
            <a:normAutofit fontScale="70000" lnSpcReduction="20000"/>
          </a:bodyPr>
          <a:lstStyle/>
          <a:p>
            <a:r>
              <a:rPr lang="el-GR" dirty="0"/>
              <a:t>Ο  προϋπολογισμός  των  γενικών  βιομηχανικών  εξόδων (</a:t>
            </a:r>
            <a:r>
              <a:rPr lang="el-GR" dirty="0" err="1"/>
              <a:t>manufacturing</a:t>
            </a:r>
            <a:r>
              <a:rPr lang="el-GR" dirty="0"/>
              <a:t> </a:t>
            </a:r>
            <a:r>
              <a:rPr lang="el-GR" dirty="0" err="1"/>
              <a:t>overhead</a:t>
            </a:r>
            <a:r>
              <a:rPr lang="el-GR" dirty="0"/>
              <a:t> </a:t>
            </a:r>
            <a:r>
              <a:rPr lang="el-GR" dirty="0" err="1"/>
              <a:t>budget</a:t>
            </a:r>
            <a:r>
              <a:rPr lang="el-GR" dirty="0"/>
              <a:t>)  είναι  ένα  λεπτομερές  σχέδιο  που  εκτιμά  το  κόστος  όλων  των  στοιχείων  που  σχετίζονται  με  την  παραγωγή, εκτός  από  το  κόστος  άμεσων  υλικών  και  της  άμεσης  εργασίας. Ο  προϋπολογισμός  των  ΓΒΕ  αφορά  τα  κύρια  και  βοηθητικά  τμήματα  της  παραγωγικής  διαδικασίας  και  καταρτίζεται  από  τον  υπεύθυνο  παραγωγής</a:t>
            </a:r>
            <a:r>
              <a:rPr lang="el-GR" dirty="0" smtClean="0"/>
              <a:t>.</a:t>
            </a:r>
          </a:p>
          <a:p>
            <a:r>
              <a:rPr lang="el-GR" dirty="0"/>
              <a:t>Σε  έναν  προϋπολογισμό  ΓΒΕ  περιλαμβάνονται  συνήθως  οι  ακόλουθες  δαπάνες:</a:t>
            </a:r>
          </a:p>
          <a:p>
            <a:pPr marL="0" indent="0">
              <a:buNone/>
            </a:pPr>
            <a:r>
              <a:rPr lang="el-GR" dirty="0" smtClean="0"/>
              <a:t>Ηλεκτρικό  </a:t>
            </a:r>
            <a:r>
              <a:rPr lang="el-GR" dirty="0"/>
              <a:t>ρεύμα</a:t>
            </a:r>
          </a:p>
          <a:p>
            <a:pPr marL="0" indent="0">
              <a:buNone/>
            </a:pPr>
            <a:r>
              <a:rPr lang="el-GR" dirty="0" smtClean="0"/>
              <a:t>Πετρέλαιο  </a:t>
            </a:r>
            <a:r>
              <a:rPr lang="el-GR" dirty="0"/>
              <a:t>Θέρμανσης</a:t>
            </a:r>
          </a:p>
          <a:p>
            <a:pPr marL="0" indent="0">
              <a:buNone/>
            </a:pPr>
            <a:r>
              <a:rPr lang="el-GR" dirty="0" smtClean="0"/>
              <a:t>Νερό  </a:t>
            </a:r>
            <a:r>
              <a:rPr lang="el-GR" dirty="0"/>
              <a:t>Παραγωγής</a:t>
            </a:r>
          </a:p>
          <a:p>
            <a:pPr marL="0" indent="0">
              <a:buNone/>
            </a:pPr>
            <a:r>
              <a:rPr lang="el-GR" dirty="0" smtClean="0"/>
              <a:t>Έξοδα  </a:t>
            </a:r>
            <a:r>
              <a:rPr lang="el-GR" dirty="0"/>
              <a:t>Συντήρησης</a:t>
            </a:r>
          </a:p>
          <a:p>
            <a:pPr marL="0" indent="0">
              <a:buNone/>
            </a:pPr>
            <a:r>
              <a:rPr lang="el-GR" dirty="0" smtClean="0"/>
              <a:t>Αποσβέσεις</a:t>
            </a:r>
            <a:endParaRPr lang="el-GR" dirty="0"/>
          </a:p>
          <a:p>
            <a:pPr marL="0" indent="0">
              <a:buNone/>
            </a:pPr>
            <a:r>
              <a:rPr lang="el-GR" dirty="0" smtClean="0"/>
              <a:t>Ασφάλιστρα</a:t>
            </a:r>
            <a:endParaRPr lang="el-GR" dirty="0"/>
          </a:p>
          <a:p>
            <a:r>
              <a:rPr lang="el-GR" dirty="0"/>
              <a:t> Ο  τύπος  για  τον  υπολογισμό  του  συνολικού  κόστους  των  ΓΒΕ  είναι ο εξής:</a:t>
            </a:r>
          </a:p>
          <a:p>
            <a:pPr marL="0" indent="0" algn="ctr">
              <a:buNone/>
            </a:pPr>
            <a:r>
              <a:rPr lang="el-GR" b="1" dirty="0"/>
              <a:t>Προϋπολογισμός ΓΒΕ = Σταθερά + Μεταβλητά ΓΒΕ</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147255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προϋπολογισμού εξόδων</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569657107"/>
              </p:ext>
            </p:extLst>
          </p:nvPr>
        </p:nvGraphicFramePr>
        <p:xfrm>
          <a:off x="2534705" y="3335561"/>
          <a:ext cx="6743485" cy="2030200"/>
        </p:xfrm>
        <a:graphic>
          <a:graphicData uri="http://schemas.openxmlformats.org/drawingml/2006/table">
            <a:tbl>
              <a:tblPr firstRow="1" firstCol="1" bandRow="1"/>
              <a:tblGrid>
                <a:gridCol w="2247321"/>
                <a:gridCol w="2248082"/>
                <a:gridCol w="2248082"/>
              </a:tblGrid>
              <a:tr h="384280">
                <a:tc>
                  <a:txBody>
                    <a:bodyPr/>
                    <a:lstStyle/>
                    <a:p>
                      <a:pP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50000"/>
                        </a:lnSpc>
                        <a:spcAft>
                          <a:spcPts val="0"/>
                        </a:spcAft>
                      </a:pPr>
                      <a:r>
                        <a:rPr lang="el-GR" sz="1800" b="1" dirty="0">
                          <a:effectLst/>
                          <a:latin typeface="Calibri" panose="020F0502020204030204" pitchFamily="34" charset="0"/>
                          <a:ea typeface="Calibri" panose="020F0502020204030204" pitchFamily="34" charset="0"/>
                          <a:cs typeface="Times New Roman" panose="02020603050405020304" pitchFamily="18" charset="0"/>
                        </a:rPr>
                        <a:t>Αγορές επί πιστώσει</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a:lnSpc>
                          <a:spcPct val="150000"/>
                        </a:lnSpc>
                        <a:spcAft>
                          <a:spcPts val="0"/>
                        </a:spcAft>
                      </a:pPr>
                      <a:r>
                        <a:rPr lang="el-GR" sz="1800" b="1">
                          <a:effectLst/>
                          <a:latin typeface="Calibri" panose="020F0502020204030204" pitchFamily="34" charset="0"/>
                          <a:ea typeface="Calibri" panose="020F0502020204030204" pitchFamily="34" charset="0"/>
                          <a:cs typeface="Times New Roman" panose="02020603050405020304" pitchFamily="18" charset="0"/>
                        </a:rPr>
                        <a:t>Αγορές μετρητοίς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r>
              <a:tr h="0">
                <a:tc>
                  <a:txBody>
                    <a:bodyPr/>
                    <a:lstStyle/>
                    <a:p>
                      <a:pP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Δεκέμβριος 2020</a:t>
                      </a:r>
                    </a:p>
                  </a:txBody>
                  <a:tcPr marL="68580" marR="68580" marT="0" marB="0">
                    <a:lnL>
                      <a:noFill/>
                    </a:lnL>
                    <a:lnR>
                      <a:noFill/>
                    </a:lnR>
                    <a:lnT>
                      <a:noFill/>
                    </a:lnT>
                    <a:lnB>
                      <a:noFill/>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40000</a:t>
                      </a:r>
                    </a:p>
                  </a:txBody>
                  <a:tcPr marL="68580" marR="68580" marT="0" marB="0">
                    <a:lnL>
                      <a:noFill/>
                    </a:lnL>
                    <a:lnR>
                      <a:noFill/>
                    </a:lnR>
                    <a:lnT>
                      <a:noFill/>
                    </a:lnT>
                    <a:lnB>
                      <a:noFill/>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20000</a:t>
                      </a:r>
                    </a:p>
                  </a:txBody>
                  <a:tcPr marL="68580" marR="68580" marT="0" marB="0">
                    <a:lnL>
                      <a:noFill/>
                    </a:lnL>
                    <a:lnR>
                      <a:noFill/>
                    </a:lnR>
                    <a:lnT>
                      <a:noFill/>
                    </a:lnT>
                    <a:lnB>
                      <a:noFill/>
                    </a:lnB>
                  </a:tcPr>
                </a:tc>
              </a:tr>
              <a:tr h="0">
                <a:tc>
                  <a:txBody>
                    <a:bodyPr/>
                    <a:lstStyle/>
                    <a:p>
                      <a:pP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Ιανουάριος 2021</a:t>
                      </a:r>
                    </a:p>
                  </a:txBody>
                  <a:tcPr marL="68580" marR="68580" marT="0" marB="0">
                    <a:lnL>
                      <a:noFill/>
                    </a:lnL>
                    <a:lnR>
                      <a:noFill/>
                    </a:lnR>
                    <a:lnT>
                      <a:noFill/>
                    </a:lnT>
                    <a:lnB>
                      <a:noFill/>
                    </a:lnB>
                  </a:tcPr>
                </a:tc>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60000</a:t>
                      </a:r>
                    </a:p>
                  </a:txBody>
                  <a:tcPr marL="68580" marR="68580" marT="0" marB="0">
                    <a:lnL>
                      <a:noFill/>
                    </a:lnL>
                    <a:lnR>
                      <a:noFill/>
                    </a:lnR>
                    <a:lnT>
                      <a:noFill/>
                    </a:lnT>
                    <a:lnB>
                      <a:noFill/>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30000</a:t>
                      </a:r>
                    </a:p>
                  </a:txBody>
                  <a:tcPr marL="68580" marR="68580" marT="0" marB="0">
                    <a:lnL>
                      <a:noFill/>
                    </a:lnL>
                    <a:lnR>
                      <a:noFill/>
                    </a:lnR>
                    <a:lnT>
                      <a:noFill/>
                    </a:lnT>
                    <a:lnB>
                      <a:noFill/>
                    </a:lnB>
                  </a:tcPr>
                </a:tc>
              </a:tr>
              <a:tr h="0">
                <a:tc>
                  <a:txBody>
                    <a:bodyPr/>
                    <a:lstStyle/>
                    <a:p>
                      <a:pP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Φεβρουάριος 2021</a:t>
                      </a:r>
                    </a:p>
                  </a:txBody>
                  <a:tcPr marL="68580" marR="68580" marT="0" marB="0">
                    <a:lnL>
                      <a:noFill/>
                    </a:lnL>
                    <a:lnR>
                      <a:noFill/>
                    </a:lnR>
                    <a:lnT>
                      <a:noFill/>
                    </a:lnT>
                    <a:lnB>
                      <a:noFill/>
                    </a:lnB>
                  </a:tcPr>
                </a:tc>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50000</a:t>
                      </a:r>
                    </a:p>
                  </a:txBody>
                  <a:tcPr marL="68580" marR="68580" marT="0" marB="0">
                    <a:lnL>
                      <a:noFill/>
                    </a:lnL>
                    <a:lnR>
                      <a:noFill/>
                    </a:lnR>
                    <a:lnT>
                      <a:noFill/>
                    </a:lnT>
                    <a:lnB>
                      <a:noFill/>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25000</a:t>
                      </a:r>
                    </a:p>
                  </a:txBody>
                  <a:tcPr marL="68580" marR="68580" marT="0" marB="0">
                    <a:lnL>
                      <a:noFill/>
                    </a:lnL>
                    <a:lnR>
                      <a:noFill/>
                    </a:lnR>
                    <a:lnT>
                      <a:noFill/>
                    </a:lnT>
                    <a:lnB>
                      <a:noFill/>
                    </a:lnB>
                  </a:tcPr>
                </a:tc>
              </a:tr>
              <a:tr h="0">
                <a:tc>
                  <a:txBody>
                    <a:bodyPr/>
                    <a:lstStyle/>
                    <a:p>
                      <a:pP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Μάρτιος 2021</a:t>
                      </a:r>
                    </a:p>
                  </a:txBody>
                  <a:tcPr marL="68580" marR="68580" marT="0" marB="0">
                    <a:lnL>
                      <a:noFill/>
                    </a:lnL>
                    <a:lnR>
                      <a:noFill/>
                    </a:lnR>
                    <a:lnT>
                      <a:noFill/>
                    </a:lnT>
                    <a:lnB>
                      <a:noFill/>
                    </a:lnB>
                  </a:tcPr>
                </a:tc>
                <a:tc>
                  <a:txBody>
                    <a:bodyPr/>
                    <a:lstStyle/>
                    <a:p>
                      <a:pPr algn="ctr">
                        <a:lnSpc>
                          <a:spcPct val="150000"/>
                        </a:lnSpc>
                        <a:spcAft>
                          <a:spcPts val="0"/>
                        </a:spcAft>
                      </a:pPr>
                      <a:r>
                        <a:rPr lang="el-GR" sz="1800">
                          <a:effectLst/>
                          <a:latin typeface="Calibri" panose="020F0502020204030204" pitchFamily="34" charset="0"/>
                          <a:ea typeface="Calibri" panose="020F0502020204030204" pitchFamily="34" charset="0"/>
                          <a:cs typeface="Times New Roman" panose="02020603050405020304" pitchFamily="18" charset="0"/>
                        </a:rPr>
                        <a:t>70000</a:t>
                      </a:r>
                    </a:p>
                  </a:txBody>
                  <a:tcPr marL="68580" marR="68580" marT="0" marB="0">
                    <a:lnL>
                      <a:noFill/>
                    </a:lnL>
                    <a:lnR>
                      <a:noFill/>
                    </a:lnR>
                    <a:lnT>
                      <a:noFill/>
                    </a:lnT>
                    <a:lnB>
                      <a:noFill/>
                    </a:lnB>
                  </a:tcPr>
                </a:tc>
                <a:tc>
                  <a:txBody>
                    <a:bodyPr/>
                    <a:lstStyle/>
                    <a:p>
                      <a:pPr algn="ctr">
                        <a:lnSpc>
                          <a:spcPct val="150000"/>
                        </a:lnSpc>
                        <a:spcAft>
                          <a:spcPts val="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35000</a:t>
                      </a:r>
                    </a:p>
                  </a:txBody>
                  <a:tcPr marL="68580" marR="68580" marT="0" marB="0">
                    <a:lnL>
                      <a:noFill/>
                    </a:lnL>
                    <a:lnR>
                      <a:noFill/>
                    </a:lnR>
                    <a:lnT>
                      <a:noFill/>
                    </a:lnT>
                    <a:lnB>
                      <a:noFill/>
                    </a:lnB>
                  </a:tcPr>
                </a:tc>
              </a:tr>
            </a:tbl>
          </a:graphicData>
        </a:graphic>
      </p:graphicFrame>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
        <p:nvSpPr>
          <p:cNvPr id="5" name="Rectangle 1"/>
          <p:cNvSpPr>
            <a:spLocks noChangeArrowheads="1"/>
          </p:cNvSpPr>
          <p:nvPr/>
        </p:nvSpPr>
        <p:spPr bwMode="auto">
          <a:xfrm>
            <a:off x="932096" y="1619229"/>
            <a:ext cx="1032403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Παρακάτω δίνονται οι εκτιμήσεις αγορών άμεσων υλικών μιας εταιρείας (ποσά σε ευρώ). Η εταιρεία πληρώνει το 60% των αγορών επί πιστώσει το μήνα της αγοράς και το υπόλοιπο 40% εξοφλείται τον επόμενο μήνα. </a:t>
            </a:r>
            <a:endParaRPr kumimoji="0" lang="el-GR" altLang="el-GR"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Ζητείται: Να ετοιμάσετε ένα προϋπολογισμό πληρωμών άμεσων υλικών της εταιρείας κατά το πρώτο τρίμηνο του 2021.</a:t>
            </a:r>
            <a:endParaRPr kumimoji="0" lang="el-GR" altLang="el-GR"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14992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προϋπολογισμού εξόδων #2</a:t>
            </a:r>
            <a:endParaRPr lang="el-GR" dirty="0">
              <a:solidFill>
                <a:schemeClr val="bg1"/>
              </a:solidFill>
            </a:endParaRP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
        <p:nvSpPr>
          <p:cNvPr id="3" name="Θέση περιεχομένου 2"/>
          <p:cNvSpPr>
            <a:spLocks noGrp="1"/>
          </p:cNvSpPr>
          <p:nvPr>
            <p:ph idx="1"/>
          </p:nvPr>
        </p:nvSpPr>
        <p:spPr/>
        <p:txBody>
          <a:bodyPr>
            <a:normAutofit fontScale="55000" lnSpcReduction="20000"/>
          </a:bodyPr>
          <a:lstStyle/>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Μια εταιρεία κατασκευάζει 2 προϊόντα Α και Β για τα οποία χρησιμοποιούνται 2 υλικά: Υλικό Μ με κόστος 2$/μονάδα και το υλικό Ν με κόστος 3$/μονάδα. Η άμεση εργασία αμείβεται με 10$ την ώρα. Το σταθερό κόστος παραγωγής ανέρχεται σε 200000$ και κατανέμεται σε κάθε προϊόν ως εξής: 40% στο προϊόν Α και 60% στο προϊόν Β. Κάθε μονάδα έτοιμου προϊόντος απαιτεί:</a:t>
            </a:r>
          </a:p>
          <a:p>
            <a:pPr>
              <a:lnSpc>
                <a:spcPct val="150000"/>
              </a:lnSpc>
              <a:spcAft>
                <a:spcPts val="0"/>
              </a:spcAft>
            </a:pP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Aft>
                <a:spcPts val="0"/>
              </a:spcAft>
              <a:buNone/>
            </a:pPr>
            <a:r>
              <a:rPr lang="el-GR" dirty="0" smtClean="0">
                <a:latin typeface="Calibri" panose="020F0502020204030204" pitchFamily="34" charset="0"/>
                <a:ea typeface="Calibri" panose="020F0502020204030204" pitchFamily="34" charset="0"/>
                <a:cs typeface="Times New Roman" panose="02020603050405020304" pitchFamily="18" charset="0"/>
              </a:rPr>
              <a:t>	</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u="sng" dirty="0">
                <a:latin typeface="Calibri" panose="020F0502020204030204" pitchFamily="34" charset="0"/>
                <a:ea typeface="Calibri" panose="020F0502020204030204" pitchFamily="34" charset="0"/>
                <a:cs typeface="Times New Roman" panose="02020603050405020304" pitchFamily="18" charset="0"/>
              </a:rPr>
              <a:t>    </a:t>
            </a:r>
            <a:r>
              <a:rPr lang="el-GR" u="sng" dirty="0" smtClean="0">
                <a:latin typeface="Calibri" panose="020F0502020204030204" pitchFamily="34" charset="0"/>
                <a:ea typeface="Calibri" panose="020F0502020204030204" pitchFamily="34" charset="0"/>
                <a:cs typeface="Times New Roman" panose="02020603050405020304" pitchFamily="18" charset="0"/>
              </a:rPr>
              <a:t>Προϊόν </a:t>
            </a:r>
            <a:r>
              <a:rPr lang="el-GR" u="sng" dirty="0">
                <a:latin typeface="Calibri" panose="020F0502020204030204" pitchFamily="34" charset="0"/>
                <a:ea typeface="Calibri" panose="020F0502020204030204" pitchFamily="34" charset="0"/>
                <a:cs typeface="Times New Roman" panose="02020603050405020304" pitchFamily="18" charset="0"/>
              </a:rPr>
              <a:t>Α		   Προϊόν Β</a:t>
            </a:r>
            <a:endParaRPr lang="el-G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Υλικό Μ 	 			</a:t>
            </a:r>
            <a:r>
              <a:rPr lang="el-GR" dirty="0" smtClean="0">
                <a:latin typeface="Calibri" panose="020F0502020204030204" pitchFamily="34" charset="0"/>
                <a:ea typeface="Calibri" panose="020F0502020204030204" pitchFamily="34" charset="0"/>
                <a:cs typeface="Times New Roman" panose="02020603050405020304" pitchFamily="18" charset="0"/>
              </a:rPr>
              <a:t>	12 </a:t>
            </a:r>
            <a:r>
              <a:rPr lang="el-GR" dirty="0">
                <a:latin typeface="Calibri" panose="020F0502020204030204" pitchFamily="34" charset="0"/>
                <a:ea typeface="Calibri" panose="020F0502020204030204" pitchFamily="34" charset="0"/>
                <a:cs typeface="Times New Roman" panose="02020603050405020304" pitchFamily="18" charset="0"/>
              </a:rPr>
              <a:t>μονάδες		       12 μονάδες</a:t>
            </a:r>
          </a:p>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Υλικό Ν					6 μονάδες	                     </a:t>
            </a:r>
            <a:r>
              <a:rPr lang="el-GR" dirty="0" smtClean="0">
                <a:latin typeface="Calibri" panose="020F0502020204030204" pitchFamily="34" charset="0"/>
                <a:ea typeface="Calibri" panose="020F0502020204030204" pitchFamily="34" charset="0"/>
                <a:cs typeface="Times New Roman" panose="02020603050405020304" pitchFamily="18" charset="0"/>
              </a:rPr>
              <a:t>	        8 </a:t>
            </a:r>
            <a:r>
              <a:rPr lang="el-GR" dirty="0">
                <a:latin typeface="Calibri" panose="020F0502020204030204" pitchFamily="34" charset="0"/>
                <a:ea typeface="Calibri" panose="020F0502020204030204" pitchFamily="34" charset="0"/>
                <a:cs typeface="Times New Roman" panose="02020603050405020304" pitchFamily="18" charset="0"/>
              </a:rPr>
              <a:t>μονάδες</a:t>
            </a:r>
          </a:p>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Άμεση εργασία				7 </a:t>
            </a:r>
            <a:r>
              <a:rPr lang="el-GR" dirty="0" smtClean="0">
                <a:latin typeface="Calibri" panose="020F0502020204030204" pitchFamily="34" charset="0"/>
                <a:ea typeface="Calibri" panose="020F0502020204030204" pitchFamily="34" charset="0"/>
                <a:cs typeface="Times New Roman" panose="02020603050405020304" pitchFamily="18" charset="0"/>
              </a:rPr>
              <a:t>ώρες 		        10 </a:t>
            </a:r>
            <a:r>
              <a:rPr lang="el-GR" dirty="0">
                <a:latin typeface="Calibri" panose="020F0502020204030204" pitchFamily="34" charset="0"/>
                <a:ea typeface="Calibri" panose="020F0502020204030204" pitchFamily="34" charset="0"/>
                <a:cs typeface="Times New Roman" panose="02020603050405020304" pitchFamily="18" charset="0"/>
              </a:rPr>
              <a:t>ώρες</a:t>
            </a:r>
          </a:p>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Τέλος, αναμένεται για το τρέχον έτος να παραχθούν 5000 μονάδες από το προϊόν Α και 1000 μονάδες από το προϊόν Β.</a:t>
            </a:r>
          </a:p>
          <a:p>
            <a:pPr marL="0" indent="0">
              <a:lnSpc>
                <a:spcPct val="150000"/>
              </a:lnSpc>
              <a:spcAft>
                <a:spcPts val="0"/>
              </a:spcAft>
              <a:buNone/>
            </a:pPr>
            <a:r>
              <a:rPr lang="el-GR" dirty="0">
                <a:latin typeface="Calibri" panose="020F0502020204030204" pitchFamily="34" charset="0"/>
                <a:ea typeface="Calibri" panose="020F0502020204030204" pitchFamily="34" charset="0"/>
                <a:cs typeface="Times New Roman" panose="02020603050405020304" pitchFamily="18" charset="0"/>
              </a:rPr>
              <a:t>Ζητείται: Να συντάξετε τον προϋπολογισμό κόστους παραγωγής για το κάθε προϊόν.  </a:t>
            </a:r>
          </a:p>
          <a:p>
            <a:endParaRPr lang="el-GR" dirty="0"/>
          </a:p>
        </p:txBody>
      </p:sp>
    </p:spTree>
    <p:extLst>
      <p:ext uri="{BB962C8B-B14F-4D97-AF65-F5344CB8AC3E}">
        <p14:creationId xmlns:p14="http://schemas.microsoft.com/office/powerpoint/2010/main" val="37838157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a:solidFill>
                  <a:schemeClr val="bg1"/>
                </a:solidFill>
              </a:rPr>
              <a:t>Προϋπολογισμός  εξόδων  πωλήσεων  και  διοίκησης</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 Ο προϋπολογισμός των εξόδων πωλήσεων και διοίκησης (</a:t>
            </a:r>
            <a:r>
              <a:rPr lang="el-GR" dirty="0" err="1"/>
              <a:t>selling</a:t>
            </a:r>
            <a:r>
              <a:rPr lang="el-GR" dirty="0"/>
              <a:t> and </a:t>
            </a:r>
            <a:r>
              <a:rPr lang="el-GR" dirty="0" err="1"/>
              <a:t>administrative</a:t>
            </a:r>
            <a:r>
              <a:rPr lang="el-GR" dirty="0"/>
              <a:t> </a:t>
            </a:r>
            <a:r>
              <a:rPr lang="el-GR" dirty="0" err="1"/>
              <a:t>budget</a:t>
            </a:r>
            <a:r>
              <a:rPr lang="el-GR" dirty="0"/>
              <a:t>)  είναι  ένα  λεπτομερές  σχέδιο  που  εκτιμά  βάσει  των  προϋπολογιζόμενων  μονάδων  πωλήσεων  το  κόστος  όλων  των  δραστηριοτήτων  που  σχετίζονται  μόνο  με  τις  πωλήσεις  και  τη  διοίκηση. </a:t>
            </a:r>
          </a:p>
          <a:p>
            <a:r>
              <a:rPr lang="el-GR" dirty="0"/>
              <a:t> Ο  προϋπολογισμός  των  εξόδων  πωλήσεων  καταρτίζεται  από  το  Τμήμα  Πωλήσεων  και  περιλαμβάνει  συνήθως  τα  εξής  μεταβλητά  και  σταθερά  </a:t>
            </a:r>
            <a:r>
              <a:rPr lang="el-GR" dirty="0" smtClean="0"/>
              <a:t>έξοδα.</a:t>
            </a:r>
          </a:p>
          <a:p>
            <a:r>
              <a:rPr lang="el-GR" dirty="0"/>
              <a:t>Ο  προϋπολογισμός  των  διοικητικών  εξόδων  περιλαμβάνει  δαπάνες  που  αφορούν  κυρίως  τις  διοικητικό-οικονομικές  οργανωτικές  μονάδες  και  αποτελείται  από  σταθερές  και  μεταβλητές  δαπάνες. </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26843388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a:solidFill>
                  <a:schemeClr val="bg1"/>
                </a:solidFill>
              </a:rPr>
              <a:t>Προϋπολογισμός  κόστους  πωληθέντων  προϊόντων</a:t>
            </a:r>
            <a:endParaRPr lang="el-GR" dirty="0">
              <a:solidFill>
                <a:schemeClr val="bg1"/>
              </a:solidFill>
            </a:endParaRPr>
          </a:p>
        </p:txBody>
      </p:sp>
      <p:sp>
        <p:nvSpPr>
          <p:cNvPr id="3" name="Θέση περιεχομένου 2"/>
          <p:cNvSpPr>
            <a:spLocks noGrp="1"/>
          </p:cNvSpPr>
          <p:nvPr>
            <p:ph idx="1"/>
          </p:nvPr>
        </p:nvSpPr>
        <p:spPr>
          <a:xfrm>
            <a:off x="838200" y="1825626"/>
            <a:ext cx="10515600" cy="897872"/>
          </a:xfrm>
        </p:spPr>
        <p:txBody>
          <a:bodyPr>
            <a:normAutofit fontScale="85000" lnSpcReduction="20000"/>
          </a:bodyPr>
          <a:lstStyle/>
          <a:p>
            <a:r>
              <a:rPr lang="el-GR" dirty="0"/>
              <a:t>Ο προϋπολογισμός  κόστους  πωληθέντων  προϊόντων (</a:t>
            </a:r>
            <a:r>
              <a:rPr lang="el-GR" dirty="0" err="1"/>
              <a:t>cost</a:t>
            </a:r>
            <a:r>
              <a:rPr lang="el-GR" dirty="0"/>
              <a:t> of </a:t>
            </a:r>
            <a:r>
              <a:rPr lang="el-GR" dirty="0" err="1"/>
              <a:t>goods</a:t>
            </a:r>
            <a:r>
              <a:rPr lang="el-GR" dirty="0"/>
              <a:t> </a:t>
            </a:r>
            <a:r>
              <a:rPr lang="el-GR" dirty="0" err="1"/>
              <a:t>sold</a:t>
            </a:r>
            <a:r>
              <a:rPr lang="el-GR" dirty="0"/>
              <a:t>) είναι  ένα  λεπτομερές  σχέδιο  που  συνοψίζει  τα  προϋπολογιζόμενα  κόστη  παραγωγής, δηλαδή  των  άμεσων  υλικών, της άμεσης  εργασίας  και  των  ΓΒΕ.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4" name="Εικόνα 3"/>
          <p:cNvPicPr>
            <a:picLocks noChangeAspect="1"/>
          </p:cNvPicPr>
          <p:nvPr/>
        </p:nvPicPr>
        <p:blipFill>
          <a:blip r:embed="rId4"/>
          <a:stretch>
            <a:fillRect/>
          </a:stretch>
        </p:blipFill>
        <p:spPr>
          <a:xfrm>
            <a:off x="1854558" y="2723498"/>
            <a:ext cx="8435661" cy="3668331"/>
          </a:xfrm>
          <a:prstGeom prst="rect">
            <a:avLst/>
          </a:prstGeom>
        </p:spPr>
      </p:pic>
    </p:spTree>
    <p:extLst>
      <p:ext uri="{BB962C8B-B14F-4D97-AF65-F5344CB8AC3E}">
        <p14:creationId xmlns:p14="http://schemas.microsoft.com/office/powerpoint/2010/main" val="2854532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Χρησιμότητα των προϋπολογισμών </a:t>
            </a:r>
            <a:endParaRPr lang="el-GR" dirty="0">
              <a:solidFill>
                <a:schemeClr val="bg1"/>
              </a:solidFill>
            </a:endParaRPr>
          </a:p>
        </p:txBody>
      </p:sp>
      <p:sp>
        <p:nvSpPr>
          <p:cNvPr id="3" name="Θέση περιεχομένου 2"/>
          <p:cNvSpPr>
            <a:spLocks noGrp="1"/>
          </p:cNvSpPr>
          <p:nvPr>
            <p:ph idx="1"/>
          </p:nvPr>
        </p:nvSpPr>
        <p:spPr/>
        <p:txBody>
          <a:bodyPr>
            <a:normAutofit/>
          </a:bodyPr>
          <a:lstStyle/>
          <a:p>
            <a:r>
              <a:rPr lang="el-GR" dirty="0"/>
              <a:t>1.Εργαλεία </a:t>
            </a:r>
            <a:r>
              <a:rPr lang="el-GR" dirty="0" smtClean="0"/>
              <a:t>Προγραμματισμού</a:t>
            </a:r>
            <a:endParaRPr lang="el-GR" dirty="0"/>
          </a:p>
          <a:p>
            <a:r>
              <a:rPr lang="el-GR" dirty="0"/>
              <a:t> 2.Μηχανισμοί Συντονισμού και </a:t>
            </a:r>
            <a:r>
              <a:rPr lang="el-GR" dirty="0" smtClean="0"/>
              <a:t>Επικοινωνίας </a:t>
            </a:r>
            <a:endParaRPr lang="el-GR" dirty="0"/>
          </a:p>
          <a:p>
            <a:r>
              <a:rPr lang="el-GR" dirty="0"/>
              <a:t>3.Εργαλεία Κατανομής </a:t>
            </a:r>
            <a:r>
              <a:rPr lang="el-GR" dirty="0" smtClean="0"/>
              <a:t>Πόρων</a:t>
            </a:r>
          </a:p>
          <a:p>
            <a:r>
              <a:rPr lang="el-GR" dirty="0" smtClean="0"/>
              <a:t>4.Εργαλεία Ελέγχου </a:t>
            </a:r>
          </a:p>
          <a:p>
            <a:r>
              <a:rPr lang="el-GR" dirty="0" smtClean="0"/>
              <a:t>5.Μέσα  </a:t>
            </a:r>
            <a:r>
              <a:rPr lang="el-GR" dirty="0"/>
              <a:t>αξιολόγησης  της  απόδοσης  και  υποκίνησης  των  στελεχών.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578738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Προϋπολογισμός  </a:t>
            </a:r>
            <a:r>
              <a:rPr lang="el-GR" dirty="0">
                <a:solidFill>
                  <a:schemeClr val="bg1"/>
                </a:solidFill>
              </a:rPr>
              <a:t>αποτελεσμάτων  χρήσης και επενδύσεων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Ο  προϋπολογισμός  των  αποτελεσμάτων  χρήσης (</a:t>
            </a:r>
            <a:r>
              <a:rPr lang="el-GR" dirty="0" err="1"/>
              <a:t>budgeted</a:t>
            </a:r>
            <a:r>
              <a:rPr lang="el-GR" dirty="0"/>
              <a:t> </a:t>
            </a:r>
            <a:r>
              <a:rPr lang="el-GR" dirty="0" err="1"/>
              <a:t>income</a:t>
            </a:r>
            <a:r>
              <a:rPr lang="el-GR" dirty="0"/>
              <a:t> </a:t>
            </a:r>
            <a:r>
              <a:rPr lang="el-GR" dirty="0" err="1"/>
              <a:t>statement</a:t>
            </a:r>
            <a:r>
              <a:rPr lang="el-GR" dirty="0"/>
              <a:t>) δείχνει  τα  αναμενόμενα  καθαρά  έσοδα  που  πρόκειται  να  έχει  η  επιχείρηση  την  επόμενη  περίοδο. Ο εν λόγω προϋπολογισμός καταρτίζεται βάσει των εσόδων, δηλαδή τον προϋπολογισμό πωλήσεων, και  των  εξόδων, δηλαδή  τον προϋπολογισμό  κόστους  πωληθέντων  και  τον  εξόδων  πωλήσεων  και  διοίκησης. </a:t>
            </a:r>
            <a:endParaRPr lang="el-GR" dirty="0" smtClean="0"/>
          </a:p>
          <a:p>
            <a:r>
              <a:rPr lang="el-GR" dirty="0"/>
              <a:t>Ο προϋπολογισμός  των  επενδύσεων (</a:t>
            </a:r>
            <a:r>
              <a:rPr lang="el-GR" dirty="0" err="1"/>
              <a:t>capital</a:t>
            </a:r>
            <a:r>
              <a:rPr lang="el-GR" dirty="0"/>
              <a:t> </a:t>
            </a:r>
            <a:r>
              <a:rPr lang="el-GR" dirty="0" err="1"/>
              <a:t>expenditures</a:t>
            </a:r>
            <a:r>
              <a:rPr lang="el-GR" dirty="0"/>
              <a:t> </a:t>
            </a:r>
            <a:r>
              <a:rPr lang="el-GR" dirty="0" err="1"/>
              <a:t>budget</a:t>
            </a:r>
            <a:r>
              <a:rPr lang="el-GR" dirty="0"/>
              <a:t>)  είναι  ένα  λεπτομερές  σχέδιο  που  περιγράφει  το  εκτιμώμενο  κόστος  και  το  χρονοδιάγραμμα  των επενδύσεων  που  πρόκειται  η επιχείρηση να  πραγματοποιήσει  για  την  απόκτηση  μακροπρόθεσμων  περιουσιακών  στοιχείων.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72541376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a:solidFill>
                  <a:schemeClr val="bg1"/>
                </a:solidFill>
              </a:rPr>
              <a:t>Ταμειακός  προϋπολογισμός</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Ο  ταμειακός  προϋπολογισμός  (</a:t>
            </a:r>
            <a:r>
              <a:rPr lang="el-GR" dirty="0" err="1"/>
              <a:t>cash</a:t>
            </a:r>
            <a:r>
              <a:rPr lang="el-GR" dirty="0"/>
              <a:t> </a:t>
            </a:r>
            <a:r>
              <a:rPr lang="el-GR" dirty="0" err="1"/>
              <a:t>budget</a:t>
            </a:r>
            <a:r>
              <a:rPr lang="el-GR" dirty="0"/>
              <a:t>)  είναι  ένα  λεπτομερές  σχέδιο  που  περιγράφει  τα  μετρητά  που  θα  λάβει  ένας  οργανισμός  και  αυτά  που  πρέπει  να  καταβάλει  για  μια  προϋπολογιστική  περίοδο. Συνοψίζει, δηλαδή, τις  ταμειακές  ροές  (εισπράξεις, πληρωμές)  για  όλες  τις  συναλλαγές  που  περιλαμβάνονται  στον  συνολικό  προϋπολογισμό. Οι  εισπράξεις (</a:t>
            </a:r>
            <a:r>
              <a:rPr lang="el-GR" dirty="0" err="1"/>
              <a:t>receipts</a:t>
            </a:r>
            <a:r>
              <a:rPr lang="el-GR" dirty="0"/>
              <a:t>)  περιγράφουν  τις  εκτιμώμενες  εισροές  της  επιχείρησης  από την πώληση προϊόντων ή  υπηρεσιών (μετρητοίς  ή  με  πίστωση), καθώς  και  τις  εισπράξεις  από  επενδυτικές  ή  χρηματοδοτικές  δραστηριότητες. </a:t>
            </a:r>
            <a:endParaRPr lang="el-GR" dirty="0" smtClean="0"/>
          </a:p>
          <a:p>
            <a:r>
              <a:rPr lang="el-GR" dirty="0" smtClean="0"/>
              <a:t>Οι  </a:t>
            </a:r>
            <a:r>
              <a:rPr lang="el-GR" dirty="0"/>
              <a:t>πληρωμές  (</a:t>
            </a:r>
            <a:r>
              <a:rPr lang="el-GR" dirty="0" err="1"/>
              <a:t>payments</a:t>
            </a:r>
            <a:r>
              <a:rPr lang="el-GR" dirty="0"/>
              <a:t>), από  την  άλλη, περιγράφουν  τις  εκτιμώμενες  εκροές  που  σκοπεύει  η  επιχείρηση  να  πραγματοποιήσει  κατά  τη  διάρκεια  που  αναφέρεται  ο  προϋπολογισμός  και  όχι  την  περίοδο  που  η  υποχρέωση  δημιουργείται.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123998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smtClean="0">
                <a:solidFill>
                  <a:schemeClr val="bg1"/>
                </a:solidFill>
              </a:rPr>
              <a:t>Σύνταξη του ταμειακού προϋπολογισμού</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630175" y="1880176"/>
            <a:ext cx="7225671" cy="3431954"/>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1894044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ταμειακού προϋπολογισμού #1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918952" y="1675267"/>
            <a:ext cx="7495503" cy="4656830"/>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53</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579922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a:t>
            </a:r>
            <a:r>
              <a:rPr lang="el-GR" dirty="0">
                <a:solidFill>
                  <a:schemeClr val="bg1"/>
                </a:solidFill>
              </a:rPr>
              <a:t>ταμειακού προϋπολογισμού </a:t>
            </a:r>
            <a:r>
              <a:rPr lang="el-GR" dirty="0" smtClean="0">
                <a:solidFill>
                  <a:schemeClr val="bg1"/>
                </a:solidFill>
              </a:rPr>
              <a:t>#2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202286" y="1670955"/>
            <a:ext cx="7624293" cy="4572817"/>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54</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842938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Άσκηση </a:t>
            </a:r>
            <a:r>
              <a:rPr lang="el-GR" dirty="0">
                <a:solidFill>
                  <a:schemeClr val="bg1"/>
                </a:solidFill>
              </a:rPr>
              <a:t>ταμειακού προϋπολογισμού </a:t>
            </a:r>
            <a:r>
              <a:rPr lang="el-GR" dirty="0" smtClean="0">
                <a:solidFill>
                  <a:schemeClr val="bg1"/>
                </a:solidFill>
              </a:rPr>
              <a:t>#</a:t>
            </a:r>
            <a:r>
              <a:rPr lang="el-GR" dirty="0">
                <a:solidFill>
                  <a:schemeClr val="bg1"/>
                </a:solidFill>
              </a:rPr>
              <a:t>3</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266681" y="1703426"/>
            <a:ext cx="6928833" cy="4564151"/>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55</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121142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Προϋπολογιστικός  </a:t>
            </a:r>
            <a:r>
              <a:rPr lang="el-GR" dirty="0">
                <a:solidFill>
                  <a:schemeClr val="bg1"/>
                </a:solidFill>
              </a:rPr>
              <a:t>ισολογισμός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προϋπολογιστικός  ισολογισμός (</a:t>
            </a:r>
            <a:r>
              <a:rPr lang="el-GR" dirty="0" err="1"/>
              <a:t>budgeted</a:t>
            </a:r>
            <a:r>
              <a:rPr lang="el-GR" dirty="0"/>
              <a:t> </a:t>
            </a:r>
            <a:r>
              <a:rPr lang="el-GR" dirty="0" err="1"/>
              <a:t>balanced</a:t>
            </a:r>
            <a:r>
              <a:rPr lang="el-GR" dirty="0"/>
              <a:t> </a:t>
            </a:r>
            <a:r>
              <a:rPr lang="el-GR" dirty="0" err="1"/>
              <a:t>sheet</a:t>
            </a:r>
            <a:r>
              <a:rPr lang="el-GR" dirty="0"/>
              <a:t>)  παρουσιάζει  όλα  τα  προβλεπόμενα  δεδομένα  που  περιλαμβάνουν  οι  άλλοι  προϋπολογισμοί  και  αποτελεί  το  τελευταίο  βήμα  στη  διαδικασία  κατάρτισης  του  συνολικού  προϋπολογισμού. Ο  προϋπολογιστικός  ισολογισμός  καταρτίζεται  λαμβάνοντας υπόψη τον  αρχικό, δηλαδή  με  βάση  τα  υπόλοιπα  των  λογαριασμών  της προηγούμενης  λογιστικής  περιόδου, και  τα  δεδομένα  που  εμφανίζονται  στους  άλλους  προϋπολογισμούς.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8107891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Στοιχεία προϋπολογιστικού ισολογισμού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1764406" y="1696489"/>
            <a:ext cx="7534139" cy="4788234"/>
          </a:xfrm>
          <a:prstGeom prst="rect">
            <a:avLst/>
          </a:prstGeom>
        </p:spPr>
      </p:pic>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4618990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n-GB" dirty="0">
                <a:solidFill>
                  <a:schemeClr val="bg1"/>
                </a:solidFill>
              </a:rPr>
              <a:t>Kaizen  Budgeting </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a:t>Ο  όρος  </a:t>
            </a:r>
            <a:r>
              <a:rPr lang="el-GR" dirty="0" err="1"/>
              <a:t>Kaizen</a:t>
            </a:r>
            <a:r>
              <a:rPr lang="el-GR" dirty="0"/>
              <a:t>  επινοήθηκε  και  χρησιμοποιήθηκε  για  πρώτη  φορά  το  1986  από  τον  Ιάπωνα  </a:t>
            </a:r>
            <a:r>
              <a:rPr lang="el-GR" dirty="0" err="1"/>
              <a:t>Masaaki</a:t>
            </a:r>
            <a:r>
              <a:rPr lang="el-GR" dirty="0"/>
              <a:t>  </a:t>
            </a:r>
            <a:r>
              <a:rPr lang="el-GR" dirty="0" err="1"/>
              <a:t>Imai</a:t>
            </a:r>
            <a:r>
              <a:rPr lang="el-GR" dirty="0"/>
              <a:t>  με  σκοπό  την  απόδοση  των  παρεμβάσεων  για  τις  βελτιώσεις  ποιότητας  μικρής  εμβέλειας  στις  διαδικασίες  της  παραγωγής. Με  λίγα  λόγια, η  προσέγγιση  </a:t>
            </a:r>
            <a:r>
              <a:rPr lang="el-GR" dirty="0" err="1"/>
              <a:t>Kaizen</a:t>
            </a:r>
            <a:r>
              <a:rPr lang="el-GR" dirty="0"/>
              <a:t>  στοχεύει  στη  συνεχή  βελτίωση  της  παραγωγικής  διαδικασίας  με  μικρά  βήματα  εστιάζοντας  στη  μείωση  του  κόστους. Γενικά, ως  βελτίωση  ορίζεται  κάθε  αλλαγή  που  θα  έχει  ευεργετικές  επιπτώσεις για  την επιχείρηση  ενισχύοντας  την  ανταγωνιστικότητα  της</a:t>
            </a:r>
            <a:r>
              <a:rPr lang="el-GR" dirty="0" smtClean="0"/>
              <a:t>.</a:t>
            </a:r>
          </a:p>
          <a:p>
            <a:r>
              <a:rPr lang="el-GR" dirty="0"/>
              <a:t>Συνεπώς, ο  προϋπολογισμός  </a:t>
            </a:r>
            <a:r>
              <a:rPr lang="el-GR" dirty="0" err="1"/>
              <a:t>Kaizen</a:t>
            </a:r>
            <a:r>
              <a:rPr lang="el-GR" dirty="0"/>
              <a:t>  είναι  ένας  προϋπολογισμός, που  περιέχει  όλες  τις  βελτιώσεις  των  προϋπολογισθέντων  στοιχείων  που  αναμένονται  κατά  τη  διάρκεια  μιας  λογιστικής  περιόδου.</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577170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normAutofit fontScale="90000"/>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Προϋπολογισμός </a:t>
            </a:r>
            <a:r>
              <a:rPr lang="el-GR" dirty="0">
                <a:solidFill>
                  <a:schemeClr val="bg1"/>
                </a:solidFill>
              </a:rPr>
              <a:t>βάση δραστηριοτήτων (</a:t>
            </a:r>
            <a:r>
              <a:rPr lang="el-GR" dirty="0" err="1">
                <a:solidFill>
                  <a:schemeClr val="bg1"/>
                </a:solidFill>
              </a:rPr>
              <a:t>Activity</a:t>
            </a:r>
            <a:r>
              <a:rPr lang="el-GR" dirty="0">
                <a:solidFill>
                  <a:schemeClr val="bg1"/>
                </a:solidFill>
              </a:rPr>
              <a:t> </a:t>
            </a:r>
            <a:r>
              <a:rPr lang="el-GR" dirty="0" err="1">
                <a:solidFill>
                  <a:schemeClr val="bg1"/>
                </a:solidFill>
              </a:rPr>
              <a:t>Based</a:t>
            </a:r>
            <a:r>
              <a:rPr lang="el-GR" dirty="0">
                <a:solidFill>
                  <a:schemeClr val="bg1"/>
                </a:solidFill>
              </a:rPr>
              <a:t>  </a:t>
            </a:r>
            <a:r>
              <a:rPr lang="el-GR" dirty="0" err="1">
                <a:solidFill>
                  <a:schemeClr val="bg1"/>
                </a:solidFill>
              </a:rPr>
              <a:t>Budgeting</a:t>
            </a:r>
            <a:r>
              <a:rPr lang="el-GR" dirty="0">
                <a:solidFill>
                  <a:schemeClr val="bg1"/>
                </a:solidFill>
              </a:rPr>
              <a:t> - ABB)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Η  εν  λόγω  μέθοδος  κατάρτισης  προϋπολογισμών  παίρνει  το  μοντέλο  ABC  και  αντιστρέφει  τη  ροή  ανάπτυξης  του. Συγκεκριμένα, το  πρώτο βήμα  για  την  κατάρτιση  των  προϋπολογισμών  βάσει  δραστηριοτήτων  είναι  η  εκτίμηση  της  ζήτησης  του  κάθε  προϊόντος  ή  υπηρεσίας, καθώς  και  ο  αριθμός  των  πελατών  που  θα  εξυπηρετηθούν</a:t>
            </a:r>
            <a:r>
              <a:rPr lang="el-GR" dirty="0" smtClean="0"/>
              <a:t>.</a:t>
            </a:r>
          </a:p>
          <a:p>
            <a:r>
              <a:rPr lang="el-GR" dirty="0" smtClean="0"/>
              <a:t>Έπειτα</a:t>
            </a:r>
            <a:r>
              <a:rPr lang="el-GR" dirty="0"/>
              <a:t>, χρησιμοποιούνται  ιστορικά  δεδομένα  που  έχουν  παραχθεί  με  τη  μέθοδο  ABC  για  τον  προσδιορισμό  των  δραστηριοτήτων  που  απαιτεί  η  παραγωγή  του  κάθε  προϊόντος  ή  υπηρεσίας. Το  τελευταίο  βήμα  είναι  ο  προσδιορισμός  των  πόρων, καθώς  και  το  κόστος  αυτών, που  απαιτούνται  για  την  εκτέλεση  των  δραστηριοτήτων. </a:t>
            </a:r>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6417378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Περίοδος  του  προϋπολογισμού </a:t>
            </a:r>
          </a:p>
        </p:txBody>
      </p:sp>
      <p:sp>
        <p:nvSpPr>
          <p:cNvPr id="3" name="Θέση περιεχομένου 2"/>
          <p:cNvSpPr>
            <a:spLocks noGrp="1"/>
          </p:cNvSpPr>
          <p:nvPr>
            <p:ph idx="1"/>
          </p:nvPr>
        </p:nvSpPr>
        <p:spPr/>
        <p:txBody>
          <a:bodyPr>
            <a:normAutofit fontScale="92500" lnSpcReduction="10000"/>
          </a:bodyPr>
          <a:lstStyle/>
          <a:p>
            <a:r>
              <a:rPr lang="el-GR" dirty="0"/>
              <a:t>Η</a:t>
            </a:r>
            <a:r>
              <a:rPr lang="el-GR" dirty="0" smtClean="0"/>
              <a:t>  </a:t>
            </a:r>
            <a:r>
              <a:rPr lang="el-GR" dirty="0"/>
              <a:t>πιο  συνηθισμένη  περίοδος  ενός  προϋπολογισμού  είναι  ένα  έτος. Ο  ετήσιος/ λειτουργικός  προϋπολογισμός  εκφράζει  τη  χρηματική  δράση  ενός  σχεδίου  μιας  μονάδας. </a:t>
            </a:r>
            <a:endParaRPr lang="el-GR" dirty="0" smtClean="0"/>
          </a:p>
          <a:p>
            <a:r>
              <a:rPr lang="el-GR" dirty="0" smtClean="0"/>
              <a:t>Χωρίζεται  </a:t>
            </a:r>
            <a:r>
              <a:rPr lang="el-GR" dirty="0"/>
              <a:t>σε  τέσσερα  τρίμηνα  και  στη  συνέχεια  το  πρώτο  τρίμηνο  υποδιαιρείται  σε  μήνες, ενώ  τα  τρία  τελευταία  τρίμηνα  εμφανίζονται  ως  σύνολα  τριμήνου  στον  προϋπολογισμό. </a:t>
            </a:r>
            <a:endParaRPr lang="el-GR" dirty="0" smtClean="0"/>
          </a:p>
          <a:p>
            <a:r>
              <a:rPr lang="el-GR" dirty="0" smtClean="0"/>
              <a:t>Όσο  </a:t>
            </a:r>
            <a:r>
              <a:rPr lang="el-GR" dirty="0"/>
              <a:t>προχωράει  το  έτος, τα  στοιχεία  που  περιέχει το  δεύτερο  τρίμηνο  αναλύονται  σε  μηνιαία  ποσά, έπειτα  τα  στοιχεία  του  τρίτου  τριμήνου, και  ούτω  καθεξής. </a:t>
            </a:r>
            <a:endParaRPr lang="el-GR" dirty="0" smtClean="0"/>
          </a:p>
          <a:p>
            <a:r>
              <a:rPr lang="el-GR" dirty="0" smtClean="0"/>
              <a:t>Οι  </a:t>
            </a:r>
            <a:r>
              <a:rPr lang="el-GR" dirty="0"/>
              <a:t>προϋπολογισμοί, δηλαδή  τριμήνου και  μήνα, θεωρούνται  οι  καταλληλότεροι  εκφραστές  για  τον  έλεγχο  των  δαπανών  και  των  εσόδων  ενός  οργανισμού.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7355315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a:solidFill>
                  <a:schemeClr val="bg1"/>
                </a:solidFill>
              </a:rPr>
              <a:t>Η αντίστροφη σχέση μεταξύ ABB και ABC.</a:t>
            </a:r>
            <a:endParaRPr lang="el-GR" dirty="0">
              <a:solidFill>
                <a:schemeClr val="bg1"/>
              </a:solidFill>
            </a:endParaRP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60</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pic>
        <p:nvPicPr>
          <p:cNvPr id="5" name="Εικόνα 4"/>
          <p:cNvPicPr>
            <a:picLocks noChangeAspect="1"/>
          </p:cNvPicPr>
          <p:nvPr/>
        </p:nvPicPr>
        <p:blipFill>
          <a:blip r:embed="rId4"/>
          <a:stretch>
            <a:fillRect/>
          </a:stretch>
        </p:blipFill>
        <p:spPr>
          <a:xfrm>
            <a:off x="2125015" y="1793613"/>
            <a:ext cx="6788122" cy="4357464"/>
          </a:xfrm>
          <a:prstGeom prst="rect">
            <a:avLst/>
          </a:prstGeom>
        </p:spPr>
      </p:pic>
    </p:spTree>
    <p:extLst>
      <p:ext uri="{BB962C8B-B14F-4D97-AF65-F5344CB8AC3E}">
        <p14:creationId xmlns:p14="http://schemas.microsoft.com/office/powerpoint/2010/main" val="16525530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a:t>
            </a:r>
            <a:r>
              <a:rPr lang="el-GR" dirty="0" smtClean="0">
                <a:solidFill>
                  <a:schemeClr val="bg1"/>
                </a:solidFill>
              </a:rPr>
              <a:t>Οφέλη ΑΒΒ</a:t>
            </a:r>
            <a:endParaRPr lang="el-GR" dirty="0">
              <a:solidFill>
                <a:schemeClr val="bg1"/>
              </a:solidFill>
            </a:endParaRPr>
          </a:p>
        </p:txBody>
      </p:sp>
      <p:sp>
        <p:nvSpPr>
          <p:cNvPr id="3" name="Θέση περιεχομένου 2"/>
          <p:cNvSpPr>
            <a:spLocks noGrp="1"/>
          </p:cNvSpPr>
          <p:nvPr>
            <p:ph idx="1"/>
          </p:nvPr>
        </p:nvSpPr>
        <p:spPr/>
        <p:txBody>
          <a:bodyPr>
            <a:normAutofit fontScale="85000" lnSpcReduction="20000"/>
          </a:bodyPr>
          <a:lstStyle/>
          <a:p>
            <a:r>
              <a:rPr lang="el-GR" dirty="0"/>
              <a:t>Η  ειδοποιός  διαφορά, λοιπόν, μεταξύ  της  ABB  και  των  παραδοσιακών  τεχνικών  κατάρτισης προϋπολογισμών  έγκειται  στην  αντιμετώπιση  του  κόστους. Δηλαδή, μια  επιχείρηση  που  εφαρμόζει  τη  μέθοδο  ΑΒΒ υπολογίζει  με  μεγαλύτερη  σαφήνεια  και  ακρίβεια  το  ύψος  των  γενικών  εξόδων. Ακόμη, οι  παραδοσιακοί  προϋπολογισμοί  δε  συλλέγουν  πληροφορίες  για  την  κατανάλωση  των  πόρων  και  δεν  προσφέρουν  δυνατότητες  προσαρμογής. Σε  μια  έρευνα  που  πραγματοποιήθηκε  στο  Ηνωμένο  Βασίλειο  η  ΑΒΒ  απαριθμεί  τα  εξής  οφέλη  με  την  ακόλουθη  κατάταξη: </a:t>
            </a:r>
          </a:p>
          <a:p>
            <a:pPr marL="0" indent="0">
              <a:buNone/>
            </a:pPr>
            <a:r>
              <a:rPr lang="el-GR" dirty="0"/>
              <a:t>1.	Κατάρτιση  ρεαλιστικών  προϋπολογισμών.</a:t>
            </a:r>
          </a:p>
          <a:p>
            <a:pPr marL="0" indent="0">
              <a:buNone/>
            </a:pPr>
            <a:r>
              <a:rPr lang="el-GR" dirty="0"/>
              <a:t>2.	Μεγάλη  ακρίβεια  στον  καθορισμό  των  αναγκών  σε  πόρους.</a:t>
            </a:r>
          </a:p>
          <a:p>
            <a:pPr marL="0" indent="0">
              <a:buNone/>
            </a:pPr>
            <a:r>
              <a:rPr lang="el-GR" dirty="0"/>
              <a:t>3.	Σύνδεση  του  κόστους  με  τις  αποδόσεις.</a:t>
            </a:r>
          </a:p>
          <a:p>
            <a:pPr marL="0" indent="0">
              <a:buNone/>
            </a:pPr>
            <a:r>
              <a:rPr lang="el-GR" dirty="0"/>
              <a:t>4.	Σύνδεση  του  κόστους  ανάλογα  με  τις  αρμοδιότητες  του  προσωπικού.</a:t>
            </a:r>
          </a:p>
          <a:p>
            <a:pPr marL="0" indent="0">
              <a:buNone/>
            </a:pPr>
            <a:r>
              <a:rPr lang="el-GR" dirty="0"/>
              <a:t>5.	Εντοπισμός  της  χαλάρωσης  του  προϋπολογισμού.</a:t>
            </a:r>
          </a:p>
          <a:p>
            <a:endParaRPr lang="el-GR" dirty="0"/>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61</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3371766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a:solidFill>
                  <a:schemeClr val="bg1"/>
                </a:solidFill>
              </a:rPr>
              <a:t>: Λειτουργία  του  προϋπολογισμού</a:t>
            </a:r>
          </a:p>
        </p:txBody>
      </p:sp>
      <p:sp>
        <p:nvSpPr>
          <p:cNvPr id="3" name="Θέση περιεχομένου 2"/>
          <p:cNvSpPr>
            <a:spLocks noGrp="1"/>
          </p:cNvSpPr>
          <p:nvPr>
            <p:ph idx="1"/>
          </p:nvPr>
        </p:nvSpPr>
        <p:spPr/>
        <p:txBody>
          <a:bodyPr>
            <a:normAutofit lnSpcReduction="10000"/>
          </a:bodyPr>
          <a:lstStyle/>
          <a:p>
            <a:pPr marL="0" indent="0">
              <a:buNone/>
            </a:pPr>
            <a:r>
              <a:rPr lang="el-GR" dirty="0"/>
              <a:t>1.	Αναγκάζουν  τα  στελέχη  να  προγραμματίζουν</a:t>
            </a:r>
            <a:r>
              <a:rPr lang="el-GR" dirty="0" smtClean="0"/>
              <a:t>.</a:t>
            </a:r>
          </a:p>
          <a:p>
            <a:pPr marL="0" indent="0">
              <a:buNone/>
            </a:pPr>
            <a:r>
              <a:rPr lang="el-GR" dirty="0"/>
              <a:t>2.	Ανακαλύπτουν  νέα  στοιχεία  αναφορικά  με  το  μέλλον  της  επιχείρησης  και  επομένως  μειώνουν  τον  κίνδυνο  από  τις  δραστηριότητες  που  αναλαμβάνουν</a:t>
            </a:r>
            <a:r>
              <a:rPr lang="el-GR" dirty="0" smtClean="0"/>
              <a:t>.</a:t>
            </a:r>
          </a:p>
          <a:p>
            <a:pPr marL="0" indent="0">
              <a:buNone/>
            </a:pPr>
            <a:r>
              <a:rPr lang="el-GR" dirty="0"/>
              <a:t>3.	Ενισχύουν  την  επικοινωνία  και  τη  συνεργασία  μεταξύ  των  τμημάτων</a:t>
            </a:r>
            <a:r>
              <a:rPr lang="el-GR" dirty="0" smtClean="0"/>
              <a:t>.</a:t>
            </a:r>
          </a:p>
          <a:p>
            <a:pPr marL="0" indent="0">
              <a:buNone/>
            </a:pPr>
            <a:r>
              <a:rPr lang="el-GR" dirty="0"/>
              <a:t>4.	Βοηθούν  στην  ταύτιση  των  στόχων</a:t>
            </a:r>
            <a:r>
              <a:rPr lang="el-GR" dirty="0" smtClean="0"/>
              <a:t>.</a:t>
            </a:r>
          </a:p>
          <a:p>
            <a:pPr marL="0" indent="0">
              <a:buNone/>
            </a:pPr>
            <a:r>
              <a:rPr lang="el-GR" dirty="0"/>
              <a:t>5.	Παρέχουν  ένα  σχέδιο  δράσης</a:t>
            </a:r>
            <a:r>
              <a:rPr lang="el-GR" dirty="0" smtClean="0"/>
              <a:t>.</a:t>
            </a:r>
          </a:p>
          <a:p>
            <a:pPr marL="0" indent="0">
              <a:buNone/>
            </a:pPr>
            <a:r>
              <a:rPr lang="el-GR" dirty="0"/>
              <a:t>6.	Λειτουργούν  ως  βάση  για  τη  μέτρηση  και  την  αξιολόγηση  της  απόδοσης  συγκρινόμενοι  με  τον  απολογισμό.</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433843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Αρχές του προϋπολογισμού </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a:t>1)	Να  αναφέρονται  σε  συγκεκριμένη  χρονική  περίοδο.</a:t>
            </a:r>
          </a:p>
          <a:p>
            <a:pPr marL="0" indent="0">
              <a:buNone/>
            </a:pPr>
            <a:r>
              <a:rPr lang="el-GR" dirty="0"/>
              <a:t>2)	Να  αντανακλούν  τη  στρατηγική  και  το  μακροπρόθεσμο  πρόγραμμα  του οργανισμού. Δηλαδή  οι  στόχοι  που  θέτει  το  κάθε  τμήμα  θα  πρέπει  να  κατευθύνονται  από  τους  ευρύτερους  στόχους  του  οργανισμού. </a:t>
            </a:r>
          </a:p>
          <a:p>
            <a:pPr marL="0" indent="0">
              <a:buNone/>
            </a:pPr>
            <a:r>
              <a:rPr lang="el-GR" dirty="0"/>
              <a:t>3)	Να  εκφράζουν  ρεαλιστικούς, επιτεύξιμους  και  γνωστοποιημένους  στόχους. Οι  ανέφικτοι  στόχοι  αποθαρρύνουν  τα  στελέχη  για  την  υλοποίησή  τους. </a:t>
            </a:r>
          </a:p>
          <a:p>
            <a:pPr marL="0" indent="0">
              <a:buNone/>
            </a:pPr>
            <a:r>
              <a:rPr lang="el-GR" dirty="0"/>
              <a:t>4)	Να  περιλαμβάνουν  ακριβείς  και  συγκεκριμένους  στόχους (για  παράδειγμα  αύξηση  του  κύκλου  εργασιών  κατά  15%).</a:t>
            </a:r>
          </a:p>
          <a:p>
            <a:pPr marL="0" indent="0">
              <a:buNone/>
            </a:pPr>
            <a:r>
              <a:rPr lang="el-GR" dirty="0"/>
              <a:t>5)	Να  προβλέπουν  την  εκτίμηση  των  επιδόσεων  των  ατόμων ή των  </a:t>
            </a:r>
            <a:r>
              <a:rPr lang="el-GR" dirty="0" smtClean="0"/>
              <a:t>τμημάτων.</a:t>
            </a:r>
          </a:p>
          <a:p>
            <a:pPr marL="0" indent="0">
              <a:buNone/>
            </a:pPr>
            <a:r>
              <a:rPr lang="el-GR" dirty="0" smtClean="0"/>
              <a:t>6)	Να  συμμετέχουν  στη  διαδικασία  κατάρτισής  του  όλα  τα  επίπεδα  άσκησης  της  διοίκησης. </a:t>
            </a:r>
          </a:p>
          <a:p>
            <a:pPr marL="0" indent="0">
              <a:buNone/>
            </a:pPr>
            <a:r>
              <a:rPr lang="el-GR" dirty="0" smtClean="0"/>
              <a:t>7</a:t>
            </a:r>
            <a:r>
              <a:rPr lang="el-GR" dirty="0"/>
              <a:t>)	Να  χρησιμοποιούνται  για  τον  έλεγχο  των  αποκλίσεων  που  προκύπτουν. </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517169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a16="http://schemas.microsoft.com/office/drawing/2014/main" xmlns=""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xmlns=""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1</a:t>
            </a:r>
            <a:r>
              <a:rPr lang="en-US" b="1" dirty="0" smtClean="0">
                <a:solidFill>
                  <a:schemeClr val="bg1"/>
                </a:solidFill>
              </a:rPr>
              <a:t>5</a:t>
            </a:r>
            <a:r>
              <a:rPr lang="el-GR" dirty="0" smtClean="0">
                <a:solidFill>
                  <a:schemeClr val="bg1"/>
                </a:solidFill>
              </a:rPr>
              <a:t>: Διαδικασία κατάρτισης του Προϋπολογισμού</a:t>
            </a:r>
            <a:endParaRPr lang="el-GR" dirty="0">
              <a:solidFill>
                <a:schemeClr val="bg1"/>
              </a:solidFill>
            </a:endParaRPr>
          </a:p>
        </p:txBody>
      </p:sp>
      <p:sp>
        <p:nvSpPr>
          <p:cNvPr id="3" name="Θέση περιεχομένου 2"/>
          <p:cNvSpPr>
            <a:spLocks noGrp="1"/>
          </p:cNvSpPr>
          <p:nvPr>
            <p:ph idx="1"/>
          </p:nvPr>
        </p:nvSpPr>
        <p:spPr/>
        <p:txBody>
          <a:bodyPr>
            <a:normAutofit fontScale="70000" lnSpcReduction="20000"/>
          </a:bodyPr>
          <a:lstStyle/>
          <a:p>
            <a:r>
              <a:rPr lang="el-GR" dirty="0"/>
              <a:t>Το  πρώτο  στάδιο  που  απαιτεί  η  διαδικασία  κατάρτισης  των  </a:t>
            </a:r>
            <a:r>
              <a:rPr lang="el-GR" dirty="0" smtClean="0"/>
              <a:t>προϋπολογισμών είναι  </a:t>
            </a:r>
            <a:r>
              <a:rPr lang="el-GR" dirty="0"/>
              <a:t>η  έκδοση – σύνταξη  του  εγχειριδίου  του  </a:t>
            </a:r>
            <a:r>
              <a:rPr lang="el-GR" dirty="0" smtClean="0"/>
              <a:t>προϋπολογισμού. </a:t>
            </a:r>
          </a:p>
          <a:p>
            <a:r>
              <a:rPr lang="el-GR" dirty="0" smtClean="0"/>
              <a:t>Έπειτα</a:t>
            </a:r>
            <a:r>
              <a:rPr lang="el-GR" dirty="0"/>
              <a:t>, ο  ελεγκτής  και  το  προσωπικό  του  κάθε  τμήματος  συζητούν  για  την  εκτίμηση  των  ποσών  που  θα  περιέχονται  στον  προϋπολογισμό. Αυτό  το  στάδιο  θεωρείται  ως  το  πιο  σημαντικό, καθώς  η  χρησιμότητά  του  ως  μηχανισμός  ελέγχου, υποκίνησης  θα  κριθεί  από  το  κατά  πόσο  ουσιαστική  ήταν  η  συζήτηση. </a:t>
            </a:r>
            <a:endParaRPr lang="el-GR" dirty="0" smtClean="0"/>
          </a:p>
          <a:p>
            <a:r>
              <a:rPr lang="el-GR" dirty="0" smtClean="0"/>
              <a:t>Στη  </a:t>
            </a:r>
            <a:r>
              <a:rPr lang="el-GR" dirty="0"/>
              <a:t>συνέχεια, ο  ελεγκτής  και  το  προσωπικό  συμφωνούν  για  τα  τελικά  στοιχεία  που  θα  καταγράφονται  στον  προϋπολογισμό. </a:t>
            </a:r>
            <a:endParaRPr lang="el-GR" dirty="0" smtClean="0"/>
          </a:p>
          <a:p>
            <a:r>
              <a:rPr lang="el-GR" dirty="0" smtClean="0"/>
              <a:t>Αφού  </a:t>
            </a:r>
            <a:r>
              <a:rPr lang="el-GR" dirty="0"/>
              <a:t>συγκεντρωθούν  όλοι  οι  τμηματικοί  προϋπολογισμοί, ο  ελεγκτής  συντάσσει  τον  συνολικό  προϋπολογισμό  και  έπειτα  τον  υποβάλλει  στη  διοίκηση  για  έγκριση. </a:t>
            </a:r>
            <a:endParaRPr lang="el-GR" dirty="0" smtClean="0"/>
          </a:p>
          <a:p>
            <a:r>
              <a:rPr lang="el-GR" dirty="0" smtClean="0"/>
              <a:t>Όταν  </a:t>
            </a:r>
            <a:r>
              <a:rPr lang="el-GR" dirty="0"/>
              <a:t>εγκριθεί, αποστέλλεται  σε  κάθε  τμήμα  για  εκτέλεση  και  ως  πλάνο  δράσης  το  μέρος  του προϋπολογισμού  που  το  αφορά  αρχίζει  να  λειτουργεί. Σε  περίπτωση  που  δεν  εγκριθεί, συντάσσεται  νέος  προϋπολογισμός  σύμφωνα  με  τις  τροποποιήσεις  που  ζητήθηκαν. </a:t>
            </a:r>
            <a:endParaRPr lang="el-GR" dirty="0" smtClean="0"/>
          </a:p>
          <a:p>
            <a:r>
              <a:rPr lang="el-GR" dirty="0" smtClean="0"/>
              <a:t>Φυσικά</a:t>
            </a:r>
            <a:r>
              <a:rPr lang="el-GR" dirty="0"/>
              <a:t>, όλα  αυτά  τα  στάδια  πραγματοποιούνται  πριν  τη  λήξη  του  λογιστικού  έτους.</a:t>
            </a:r>
          </a:p>
        </p:txBody>
      </p:sp>
      <p:sp>
        <p:nvSpPr>
          <p:cNvPr id="8" name="Θέση υποσέλιδου 4">
            <a:extLst>
              <a:ext uri="{FF2B5EF4-FFF2-40B4-BE49-F238E27FC236}">
                <a16:creationId xmlns:a16="http://schemas.microsoft.com/office/drawing/2014/main" xmlns=""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a16="http://schemas.microsoft.com/office/drawing/2014/main" xmlns=""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a16="http://schemas.microsoft.com/office/drawing/2014/main" xmlns=""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a16="http://schemas.microsoft.com/office/drawing/2014/main" xmlns=""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783536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5214</Words>
  <Application>Microsoft Office PowerPoint</Application>
  <PresentationFormat>Ευρεία οθόνη</PresentationFormat>
  <Paragraphs>501</Paragraphs>
  <Slides>61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61</vt:i4>
      </vt:variant>
    </vt:vector>
  </HeadingPairs>
  <TitlesOfParts>
    <vt:vector size="67" baseType="lpstr">
      <vt:lpstr>Arial</vt:lpstr>
      <vt:lpstr>Calibri</vt:lpstr>
      <vt:lpstr>Calibri Light</vt:lpstr>
      <vt:lpstr>Times New Roman</vt:lpstr>
      <vt:lpstr>Προσαρμοσμένη σχεδίαση</vt:lpstr>
      <vt:lpstr>Θέμα του Office</vt:lpstr>
      <vt:lpstr>Παρουσίαση του PowerPoint</vt:lpstr>
      <vt:lpstr>Κεφάλαιο 15: ΠΡΟΫΠΟΛΟΓΙΣΜΟΙ ΚΑΙ ΑΝΑΛΥΣΗ ΑΠΟΚΛΙΣΕΩΝ </vt:lpstr>
      <vt:lpstr>Κεφάλαιο 15: Έννοια του προϋπολογισμού </vt:lpstr>
      <vt:lpstr>Κεφάλαιο 15: Οφέλη προϋπολογισμού </vt:lpstr>
      <vt:lpstr>Κεφάλαιο 15: Χρησιμότητα των προϋπολογισμών </vt:lpstr>
      <vt:lpstr>Κεφάλαιο 15: Περίοδος  του  προϋπολογισμού </vt:lpstr>
      <vt:lpstr>Κεφάλαιο 15: Λειτουργία  του  προϋπολογισμού</vt:lpstr>
      <vt:lpstr>Κεφάλαιο 15: Αρχές του προϋπολογισμού </vt:lpstr>
      <vt:lpstr>Κεφάλαιο 15: Διαδικασία κατάρτισης του Προϋπολογισμού</vt:lpstr>
      <vt:lpstr>Κεφάλαιο 15: Τα  όργανα  του  προϋπολογισμού - Ελεγκτής</vt:lpstr>
      <vt:lpstr>Κεφάλαιο 15: Τα  όργανα  του  προϋπολογισμού – Επιτροπή προϋπολογισμού</vt:lpstr>
      <vt:lpstr>Κεφάλαιο 15: Προϋπολογιστικός  έλεγχος </vt:lpstr>
      <vt:lpstr>Κεφάλαιο 15: Πλεονεκτήματα  του  προϋπολογισμού </vt:lpstr>
      <vt:lpstr>Κεφάλαιο 15: Τα είδη του προϋπολογισμού </vt:lpstr>
      <vt:lpstr>Κεφάλαιο 15: Χρονική  διάρκεια  των  προϋπολογισμών </vt:lpstr>
      <vt:lpstr>Κεφάλαιο 15: Κυλιόμενος προϋπολογισμός</vt:lpstr>
      <vt:lpstr>Κεφάλαιο 15: Επικαιροποιημένες  εκτιμήσεις  </vt:lpstr>
      <vt:lpstr>Κεφάλαιο 15: bottom-up προσέγγιση κατάρτισης του προϋπολογισμού  </vt:lpstr>
      <vt:lpstr>Κεφάλαιο 15: top-down προσέγγιση κατάρτισης του προϋπολογισμού  </vt:lpstr>
      <vt:lpstr>Κεφάλαιο 15: Φιλοσοφία  καθορισμού  των  προϋπολογιστικών  ποσών</vt:lpstr>
      <vt:lpstr>Κεφάλαιο 15: προσαυξητικοί  προϋπολογισμοί </vt:lpstr>
      <vt:lpstr>Κεφάλαιο 15: Προϋπολογισμός  μηδενικής  βάσης </vt:lpstr>
      <vt:lpstr>Κεφάλαιο 15: Προϋπολογισμοί  βάσης</vt:lpstr>
      <vt:lpstr>Κεφάλαιο 15: Στατικοί και ελαστικοί προϋπολογισμοί</vt:lpstr>
      <vt:lpstr>Κεφάλαιο 15: Χρησιμότητα ελαστικών προϋπολογισμών </vt:lpstr>
      <vt:lpstr>Κεφάλαιο 15: Παράδειγμα ελαστικού προϋπολογισμού </vt:lpstr>
      <vt:lpstr>Κεφάλαιο 15: Ελαστικός προϋπολογισμός εσόδων - εξόδων</vt:lpstr>
      <vt:lpstr>Κεφάλαιο 15: Η έννοια των αποκλίσεων</vt:lpstr>
      <vt:lpstr>Κεφάλαιο 15: Είδη αποκλίσεων</vt:lpstr>
      <vt:lpstr>Κεφάλαιο 15: Απόκλιση του κόστους παραγωγής</vt:lpstr>
      <vt:lpstr>Κεφάλαιο 15: Προσδιορισμός  του  πρότυπου  κόστους</vt:lpstr>
      <vt:lpstr>Κεφάλαιο 15: Χαρακτηρισμός των αποκλίσεων</vt:lpstr>
      <vt:lpstr>Κεφάλαιο 15: Αίτια αποκλίσεων</vt:lpstr>
      <vt:lpstr>Κεφάλαιο 15: Άσκηση προς Επίλυση #1</vt:lpstr>
      <vt:lpstr>Κεφάλαιο 15: Άσκηση προς Επίλυση #2 </vt:lpstr>
      <vt:lpstr>Κεφάλαιο 15: Η κατάρτιση του συνολικού προϋπολογισμού</vt:lpstr>
      <vt:lpstr>Κεφάλαιο 15: Τμήματα συνολικού προϋπολογισμού</vt:lpstr>
      <vt:lpstr>Κεφάλαιο 15: Ο συνολικός προϋπολογισμός μιας επιχείρησης </vt:lpstr>
      <vt:lpstr>Κεφάλαιο 15: Ο προϋπολογισμός πωλήσεων</vt:lpstr>
      <vt:lpstr>Κεφάλαιο 15: Στοιχεία του προϋπολογισμού πωλήσεων</vt:lpstr>
      <vt:lpstr>Κεφάλαιο 15: Προϋπολογισμός  παραγωγής</vt:lpstr>
      <vt:lpstr>Κεφάλαιο 15: Άσκηση προϋπολογισμού παραγωγής</vt:lpstr>
      <vt:lpstr>Κεφάλαιο 15: Προϋπολογισμός  αγοράς  άμεσων  υλικών </vt:lpstr>
      <vt:lpstr>Κεφάλαιο 15: Προϋπολογισμός  άμεσης  εργασίας </vt:lpstr>
      <vt:lpstr>Κεφάλαιο 15: Προϋπολογισμός  Γενικών  Βιομηχανικών  Εξόδων (ΓΒΕ) </vt:lpstr>
      <vt:lpstr>Κεφάλαιο 15: Άσκηση προϋπολογισμού εξόδων</vt:lpstr>
      <vt:lpstr>Κεφάλαιο 15: Άσκηση προϋπολογισμού εξόδων #2</vt:lpstr>
      <vt:lpstr>Κεφάλαιο 15: Προϋπολογισμός  εξόδων  πωλήσεων  και  διοίκησης</vt:lpstr>
      <vt:lpstr>Κεφάλαιο 15: Προϋπολογισμός  κόστους  πωληθέντων  προϊόντων</vt:lpstr>
      <vt:lpstr>Κεφάλαιο 15: Προϋπολογισμός  αποτελεσμάτων  χρήσης και επενδύσεων </vt:lpstr>
      <vt:lpstr>Κεφάλαιο 15: Ταμειακός  προϋπολογισμός</vt:lpstr>
      <vt:lpstr>Κεφάλαιο 15: Σύνταξη του ταμειακού προϋπολογισμού</vt:lpstr>
      <vt:lpstr>Κεφάλαιο 15: Άσκηση ταμειακού προϋπολογισμού #1 </vt:lpstr>
      <vt:lpstr>Κεφάλαιο 15: Άσκηση ταμειακού προϋπολογισμού #2  </vt:lpstr>
      <vt:lpstr>Κεφάλαιο 15: Άσκηση ταμειακού προϋπολογισμού #3</vt:lpstr>
      <vt:lpstr>Κεφάλαιο 15: Προϋπολογιστικός  ισολογισμός </vt:lpstr>
      <vt:lpstr>Κεφάλαιο 15: Στοιχεία προϋπολογιστικού ισολογισμού  </vt:lpstr>
      <vt:lpstr>Κεφάλαιο 15: Kaizen  Budgeting </vt:lpstr>
      <vt:lpstr>Κεφάλαιο 15: Προϋπολογισμός βάση δραστηριοτήτων (Activity Based  Budgeting - ABB)  </vt:lpstr>
      <vt:lpstr>Κεφάλαιο 15: Η αντίστροφη σχέση μεταξύ ABB και ABC.</vt:lpstr>
      <vt:lpstr>Κεφάλαιο 15: Οφέλη ΑΒΒ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32</cp:revision>
  <dcterms:created xsi:type="dcterms:W3CDTF">2017-11-28T07:12:44Z</dcterms:created>
  <dcterms:modified xsi:type="dcterms:W3CDTF">2019-06-20T07:45:45Z</dcterms:modified>
</cp:coreProperties>
</file>