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71"/>
  </p:notesMasterIdLst>
  <p:handoutMasterIdLst>
    <p:handoutMasterId r:id="rId72"/>
  </p:handoutMasterIdLst>
  <p:sldIdLst>
    <p:sldId id="265" r:id="rId2"/>
    <p:sldId id="266" r:id="rId3"/>
    <p:sldId id="323" r:id="rId4"/>
    <p:sldId id="349" r:id="rId5"/>
    <p:sldId id="350" r:id="rId6"/>
    <p:sldId id="351" r:id="rId7"/>
    <p:sldId id="352" r:id="rId8"/>
    <p:sldId id="353" r:id="rId9"/>
    <p:sldId id="315" r:id="rId10"/>
    <p:sldId id="316" r:id="rId11"/>
    <p:sldId id="317" r:id="rId12"/>
    <p:sldId id="318" r:id="rId13"/>
    <p:sldId id="319" r:id="rId14"/>
    <p:sldId id="320" r:id="rId15"/>
    <p:sldId id="321" r:id="rId16"/>
    <p:sldId id="322" r:id="rId17"/>
    <p:sldId id="309" r:id="rId18"/>
    <p:sldId id="310" r:id="rId19"/>
    <p:sldId id="311" r:id="rId20"/>
    <p:sldId id="308" r:id="rId21"/>
    <p:sldId id="267" r:id="rId22"/>
    <p:sldId id="268" r:id="rId23"/>
    <p:sldId id="269" r:id="rId24"/>
    <p:sldId id="270" r:id="rId25"/>
    <p:sldId id="271" r:id="rId26"/>
    <p:sldId id="272" r:id="rId27"/>
    <p:sldId id="279" r:id="rId28"/>
    <p:sldId id="278" r:id="rId29"/>
    <p:sldId id="280" r:id="rId30"/>
    <p:sldId id="281" r:id="rId31"/>
    <p:sldId id="284" r:id="rId32"/>
    <p:sldId id="312" r:id="rId33"/>
    <p:sldId id="313" r:id="rId34"/>
    <p:sldId id="289" r:id="rId35"/>
    <p:sldId id="292" r:id="rId36"/>
    <p:sldId id="293" r:id="rId37"/>
    <p:sldId id="294" r:id="rId38"/>
    <p:sldId id="295" r:id="rId39"/>
    <p:sldId id="296" r:id="rId40"/>
    <p:sldId id="297" r:id="rId41"/>
    <p:sldId id="298" r:id="rId42"/>
    <p:sldId id="299" r:id="rId43"/>
    <p:sldId id="300" r:id="rId44"/>
    <p:sldId id="301" r:id="rId45"/>
    <p:sldId id="302" r:id="rId46"/>
    <p:sldId id="325" r:id="rId47"/>
    <p:sldId id="326" r:id="rId48"/>
    <p:sldId id="327" r:id="rId49"/>
    <p:sldId id="328" r:id="rId50"/>
    <p:sldId id="329" r:id="rId51"/>
    <p:sldId id="330" r:id="rId52"/>
    <p:sldId id="331" r:id="rId53"/>
    <p:sldId id="332" r:id="rId54"/>
    <p:sldId id="333" r:id="rId55"/>
    <p:sldId id="334" r:id="rId56"/>
    <p:sldId id="335" r:id="rId57"/>
    <p:sldId id="336" r:id="rId58"/>
    <p:sldId id="337" r:id="rId59"/>
    <p:sldId id="338" r:id="rId60"/>
    <p:sldId id="339" r:id="rId61"/>
    <p:sldId id="340" r:id="rId62"/>
    <p:sldId id="341" r:id="rId63"/>
    <p:sldId id="342" r:id="rId64"/>
    <p:sldId id="343" r:id="rId65"/>
    <p:sldId id="344" r:id="rId66"/>
    <p:sldId id="345" r:id="rId67"/>
    <p:sldId id="346" r:id="rId68"/>
    <p:sldId id="347" r:id="rId69"/>
    <p:sldId id="348" r:id="rId7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Comic Sans MS" pitchFamily="66" charset="0"/>
        <a:ea typeface="+mn-ea"/>
        <a:cs typeface="Times New Roman" pitchFamily="18" charset="0"/>
      </a:defRPr>
    </a:lvl1pPr>
    <a:lvl2pPr marL="457200" algn="l" rtl="0" fontAlgn="base">
      <a:spcBef>
        <a:spcPct val="0"/>
      </a:spcBef>
      <a:spcAft>
        <a:spcPct val="0"/>
      </a:spcAft>
      <a:defRPr sz="2400" kern="1200">
        <a:solidFill>
          <a:schemeClr val="tx1"/>
        </a:solidFill>
        <a:latin typeface="Comic Sans MS" pitchFamily="66" charset="0"/>
        <a:ea typeface="+mn-ea"/>
        <a:cs typeface="Times New Roman" pitchFamily="18" charset="0"/>
      </a:defRPr>
    </a:lvl2pPr>
    <a:lvl3pPr marL="914400" algn="l" rtl="0" fontAlgn="base">
      <a:spcBef>
        <a:spcPct val="0"/>
      </a:spcBef>
      <a:spcAft>
        <a:spcPct val="0"/>
      </a:spcAft>
      <a:defRPr sz="2400" kern="1200">
        <a:solidFill>
          <a:schemeClr val="tx1"/>
        </a:solidFill>
        <a:latin typeface="Comic Sans MS" pitchFamily="66" charset="0"/>
        <a:ea typeface="+mn-ea"/>
        <a:cs typeface="Times New Roman" pitchFamily="18" charset="0"/>
      </a:defRPr>
    </a:lvl3pPr>
    <a:lvl4pPr marL="1371600" algn="l" rtl="0" fontAlgn="base">
      <a:spcBef>
        <a:spcPct val="0"/>
      </a:spcBef>
      <a:spcAft>
        <a:spcPct val="0"/>
      </a:spcAft>
      <a:defRPr sz="2400" kern="1200">
        <a:solidFill>
          <a:schemeClr val="tx1"/>
        </a:solidFill>
        <a:latin typeface="Comic Sans MS" pitchFamily="66" charset="0"/>
        <a:ea typeface="+mn-ea"/>
        <a:cs typeface="Times New Roman" pitchFamily="18" charset="0"/>
      </a:defRPr>
    </a:lvl4pPr>
    <a:lvl5pPr marL="1828800" algn="l" rtl="0" fontAlgn="base">
      <a:spcBef>
        <a:spcPct val="0"/>
      </a:spcBef>
      <a:spcAft>
        <a:spcPct val="0"/>
      </a:spcAft>
      <a:defRPr sz="2400" kern="1200">
        <a:solidFill>
          <a:schemeClr val="tx1"/>
        </a:solidFill>
        <a:latin typeface="Comic Sans MS" pitchFamily="66" charset="0"/>
        <a:ea typeface="+mn-ea"/>
        <a:cs typeface="Times New Roman" pitchFamily="18" charset="0"/>
      </a:defRPr>
    </a:lvl5pPr>
    <a:lvl6pPr marL="2286000" algn="l" defTabSz="914400" rtl="0" eaLnBrk="1" latinLnBrk="0" hangingPunct="1">
      <a:defRPr sz="2400" kern="1200">
        <a:solidFill>
          <a:schemeClr val="tx1"/>
        </a:solidFill>
        <a:latin typeface="Comic Sans MS" pitchFamily="66" charset="0"/>
        <a:ea typeface="+mn-ea"/>
        <a:cs typeface="Times New Roman" pitchFamily="18" charset="0"/>
      </a:defRPr>
    </a:lvl6pPr>
    <a:lvl7pPr marL="2743200" algn="l" defTabSz="914400" rtl="0" eaLnBrk="1" latinLnBrk="0" hangingPunct="1">
      <a:defRPr sz="2400" kern="1200">
        <a:solidFill>
          <a:schemeClr val="tx1"/>
        </a:solidFill>
        <a:latin typeface="Comic Sans MS" pitchFamily="66" charset="0"/>
        <a:ea typeface="+mn-ea"/>
        <a:cs typeface="Times New Roman" pitchFamily="18" charset="0"/>
      </a:defRPr>
    </a:lvl7pPr>
    <a:lvl8pPr marL="3200400" algn="l" defTabSz="914400" rtl="0" eaLnBrk="1" latinLnBrk="0" hangingPunct="1">
      <a:defRPr sz="2400" kern="1200">
        <a:solidFill>
          <a:schemeClr val="tx1"/>
        </a:solidFill>
        <a:latin typeface="Comic Sans MS" pitchFamily="66" charset="0"/>
        <a:ea typeface="+mn-ea"/>
        <a:cs typeface="Times New Roman" pitchFamily="18" charset="0"/>
      </a:defRPr>
    </a:lvl8pPr>
    <a:lvl9pPr marL="3657600" algn="l" defTabSz="914400" rtl="0" eaLnBrk="1" latinLnBrk="0" hangingPunct="1">
      <a:defRPr sz="2400" kern="1200">
        <a:solidFill>
          <a:schemeClr val="tx1"/>
        </a:solidFill>
        <a:latin typeface="Comic Sans MS" pitchFamily="66"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99"/>
    <a:srgbClr val="336699"/>
    <a:srgbClr val="008080"/>
    <a:srgbClr val="009999"/>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l-GR"/>
          </a:p>
        </p:txBody>
      </p:sp>
      <p:sp>
        <p:nvSpPr>
          <p:cNvPr id="174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l-GR"/>
          </a:p>
        </p:txBody>
      </p:sp>
      <p:sp>
        <p:nvSpPr>
          <p:cNvPr id="1741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l-GR"/>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6346132-6E6B-4312-A169-752FB10F6588}" type="slidenum">
              <a:rPr lang="el-GR"/>
              <a:pPr>
                <a:defRP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l-GR"/>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l-GR"/>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επεξεργασία των στυλ κειμένου στο υπόδειγμα</a:t>
            </a:r>
          </a:p>
          <a:p>
            <a:pPr lvl="1"/>
            <a:r>
              <a:rPr lang="el-GR" noProof="0" smtClean="0"/>
              <a:t>Δεύτερο επίπεδο</a:t>
            </a:r>
          </a:p>
          <a:p>
            <a:pPr lvl="2"/>
            <a:r>
              <a:rPr lang="el-GR" noProof="0" smtClean="0"/>
              <a:t>Τρίτο επίπεδο</a:t>
            </a:r>
          </a:p>
          <a:p>
            <a:pPr lvl="3"/>
            <a:r>
              <a:rPr lang="el-GR" noProof="0" smtClean="0"/>
              <a:t>Τέταρτο επίπεδο</a:t>
            </a:r>
          </a:p>
          <a:p>
            <a:pPr lvl="4"/>
            <a:r>
              <a:rPr lang="el-GR" noProof="0" smtClean="0"/>
              <a:t>Πέμπτο επίπεδο</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l-GR"/>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FCE2FA20-A7FD-4784-AAA3-54ABBBE7D709}"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omic Sans MS" pitchFamily="66" charset="0"/>
        <a:ea typeface="+mn-ea"/>
        <a:cs typeface="+mn-cs"/>
      </a:defRPr>
    </a:lvl1pPr>
    <a:lvl2pPr marL="457200" algn="l" rtl="0" eaLnBrk="0" fontAlgn="base" hangingPunct="0">
      <a:spcBef>
        <a:spcPct val="30000"/>
      </a:spcBef>
      <a:spcAft>
        <a:spcPct val="0"/>
      </a:spcAft>
      <a:defRPr kumimoji="1" sz="1200" kern="1200">
        <a:solidFill>
          <a:schemeClr val="tx1"/>
        </a:solidFill>
        <a:latin typeface="Comic Sans MS" pitchFamily="66" charset="0"/>
        <a:ea typeface="+mn-ea"/>
        <a:cs typeface="+mn-cs"/>
      </a:defRPr>
    </a:lvl2pPr>
    <a:lvl3pPr marL="914400" algn="l" rtl="0" eaLnBrk="0" fontAlgn="base" hangingPunct="0">
      <a:spcBef>
        <a:spcPct val="30000"/>
      </a:spcBef>
      <a:spcAft>
        <a:spcPct val="0"/>
      </a:spcAft>
      <a:defRPr kumimoji="1" sz="1200" kern="1200">
        <a:solidFill>
          <a:schemeClr val="tx1"/>
        </a:solidFill>
        <a:latin typeface="Comic Sans MS" pitchFamily="66"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Comic Sans MS" pitchFamily="66"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Comic Sans MS" pitchFamily="6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34E21964-8792-4497-BEF2-C15E88D3E42D}" type="slidenum">
              <a:rPr lang="el-GR" smtClean="0"/>
              <a:pPr/>
              <a:t>1</a:t>
            </a:fld>
            <a:endParaRPr lang="el-GR" smtClean="0"/>
          </a:p>
        </p:txBody>
      </p:sp>
      <p:sp>
        <p:nvSpPr>
          <p:cNvPr id="76803" name="Rectangle 2"/>
          <p:cNvSpPr>
            <a:spLocks noGrp="1" noRot="1" noChangeAspect="1" noChangeArrowheads="1" noTextEdit="1"/>
          </p:cNvSpPr>
          <p:nvPr>
            <p:ph type="sldImg"/>
          </p:nvPr>
        </p:nvSpPr>
        <p:spPr>
          <a:solidFill>
            <a:srgbClr val="FFFFFF"/>
          </a:solidFill>
          <a:ln/>
        </p:spPr>
      </p:sp>
      <p:sp>
        <p:nvSpPr>
          <p:cNvPr id="76804" name="Rectangle 3"/>
          <p:cNvSpPr>
            <a:spLocks noGrp="1" noChangeArrowheads="1"/>
          </p:cNvSpPr>
          <p:nvPr>
            <p:ph type="body" idx="1"/>
          </p:nvPr>
        </p:nvSpPr>
        <p:spPr>
          <a:solidFill>
            <a:srgbClr val="FFFFFF"/>
          </a:solidFill>
          <a:ln>
            <a:solidFill>
              <a:srgbClr val="000000"/>
            </a:solidFill>
          </a:ln>
        </p:spPr>
        <p:txBody>
          <a:bodyPr/>
          <a:lstStyle/>
          <a:p>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3 - Ορθογώνιο"/>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 Ορθογώνιο"/>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 Ορθογώνιο"/>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 Ορθογώνιο"/>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9 - Ορθογώνιο"/>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1" name="10 - Στρογγυλεμένο ορθογώνιο"/>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12" name="11 - Στρογγυλεμένο ορθογώνιο"/>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12 - Ορθογώνιο"/>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13 - Ορθογώνιο"/>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14 - Ορθογώνιο"/>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6" name="15 - Ορθογώνιο"/>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17" name="27 - Θέση ημερομηνίας"/>
          <p:cNvSpPr>
            <a:spLocks noGrp="1"/>
          </p:cNvSpPr>
          <p:nvPr>
            <p:ph type="dt" sz="half" idx="10"/>
          </p:nvPr>
        </p:nvSpPr>
        <p:spPr>
          <a:xfrm>
            <a:off x="6705600" y="4206875"/>
            <a:ext cx="960438" cy="457200"/>
          </a:xfrm>
        </p:spPr>
        <p:txBody>
          <a:bodyPr/>
          <a:lstStyle>
            <a:lvl1pPr>
              <a:defRPr/>
            </a:lvl1pPr>
          </a:lstStyle>
          <a:p>
            <a:pPr>
              <a:defRPr/>
            </a:pPr>
            <a:endParaRPr lang="el-GR"/>
          </a:p>
        </p:txBody>
      </p:sp>
      <p:sp>
        <p:nvSpPr>
          <p:cNvPr id="18" name="16 - Θέση υποσέλιδου"/>
          <p:cNvSpPr>
            <a:spLocks noGrp="1"/>
          </p:cNvSpPr>
          <p:nvPr>
            <p:ph type="ftr" sz="quarter" idx="11"/>
          </p:nvPr>
        </p:nvSpPr>
        <p:spPr>
          <a:xfrm>
            <a:off x="5410200" y="4205288"/>
            <a:ext cx="1295400" cy="457200"/>
          </a:xfrm>
        </p:spPr>
        <p:txBody>
          <a:bodyPr/>
          <a:lstStyle>
            <a:lvl1pPr>
              <a:defRPr/>
            </a:lvl1pPr>
          </a:lstStyle>
          <a:p>
            <a:pPr>
              <a:defRPr/>
            </a:pPr>
            <a:endParaRPr lang="el-GR"/>
          </a:p>
        </p:txBody>
      </p:sp>
      <p:sp>
        <p:nvSpPr>
          <p:cNvPr id="19" name="28 - Θέση αριθμού διαφάνειας"/>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61BC0F54-463A-4354-A8A9-F3208050FC57}"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9E96EA1B-44E1-486C-96CE-1A281459D246}"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C9336304-E0D8-4E88-B585-27A9889C0740}"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B856C439-EE78-4350-9132-FAE72885004E}"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4" name="13 - Θέση ημερομηνίας"/>
          <p:cNvSpPr>
            <a:spLocks noGrp="1"/>
          </p:cNvSpPr>
          <p:nvPr>
            <p:ph type="dt" sz="half" idx="10"/>
          </p:nvPr>
        </p:nvSpPr>
        <p:spPr/>
        <p:txBody>
          <a:bodyPr/>
          <a:lstStyle>
            <a:lvl1pPr>
              <a:defRPr/>
            </a:lvl1pPr>
          </a:lstStyle>
          <a:p>
            <a:pPr>
              <a:defRPr/>
            </a:pPr>
            <a:endParaRPr lang="el-GR"/>
          </a:p>
        </p:txBody>
      </p:sp>
      <p:sp>
        <p:nvSpPr>
          <p:cNvPr id="5" name="2 - Θέση υποσέλιδου"/>
          <p:cNvSpPr>
            <a:spLocks noGrp="1"/>
          </p:cNvSpPr>
          <p:nvPr>
            <p:ph type="ftr" sz="quarter" idx="11"/>
          </p:nvPr>
        </p:nvSpPr>
        <p:spPr/>
        <p:txBody>
          <a:bodyPr/>
          <a:lstStyle>
            <a:lvl1pPr>
              <a:defRPr/>
            </a:lvl1pPr>
          </a:lstStyle>
          <a:p>
            <a:pPr>
              <a:defRPr/>
            </a:pPr>
            <a:endParaRPr lang="el-GR"/>
          </a:p>
        </p:txBody>
      </p:sp>
      <p:sp>
        <p:nvSpPr>
          <p:cNvPr id="6" name="22 - Θέση αριθμού διαφάνειας"/>
          <p:cNvSpPr>
            <a:spLocks noGrp="1"/>
          </p:cNvSpPr>
          <p:nvPr>
            <p:ph type="sldNum" sz="quarter" idx="12"/>
          </p:nvPr>
        </p:nvSpPr>
        <p:spPr/>
        <p:txBody>
          <a:bodyPr/>
          <a:lstStyle>
            <a:lvl1pPr>
              <a:defRPr/>
            </a:lvl1pPr>
          </a:lstStyle>
          <a:p>
            <a:pPr>
              <a:defRPr/>
            </a:pPr>
            <a:fld id="{14ABC771-0811-4378-822C-B6937D782EF5}"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A29BDA3D-957E-467F-9AD4-929F3744C996}"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lstStyle>
            <a:lvl1pPr>
              <a:defRPr sz="4000" b="0" i="0" cap="none" baseline="0"/>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25 - Θέση ημερομηνίας"/>
          <p:cNvSpPr>
            <a:spLocks noGrp="1"/>
          </p:cNvSpPr>
          <p:nvPr>
            <p:ph type="dt" sz="half" idx="10"/>
          </p:nvPr>
        </p:nvSpPr>
        <p:spPr/>
        <p:txBody>
          <a:bodyPr rtlCol="0"/>
          <a:lstStyle>
            <a:lvl1pPr>
              <a:defRPr/>
            </a:lvl1pPr>
          </a:lstStyle>
          <a:p>
            <a:pPr>
              <a:defRPr/>
            </a:pPr>
            <a:endParaRPr lang="el-GR"/>
          </a:p>
        </p:txBody>
      </p:sp>
      <p:sp>
        <p:nvSpPr>
          <p:cNvPr id="8" name="26 - Θέση αριθμού διαφάνειας"/>
          <p:cNvSpPr>
            <a:spLocks noGrp="1"/>
          </p:cNvSpPr>
          <p:nvPr>
            <p:ph type="sldNum" sz="quarter" idx="11"/>
          </p:nvPr>
        </p:nvSpPr>
        <p:spPr/>
        <p:txBody>
          <a:bodyPr rtlCol="0"/>
          <a:lstStyle>
            <a:lvl1pPr>
              <a:defRPr/>
            </a:lvl1pPr>
          </a:lstStyle>
          <a:p>
            <a:pPr>
              <a:defRPr/>
            </a:pPr>
            <a:fld id="{43431A07-D233-43EA-AC92-39DBEDAA15C2}" type="slidenum">
              <a:rPr lang="el-GR"/>
              <a:pPr>
                <a:defRPr/>
              </a:pPr>
              <a:t>‹#›</a:t>
            </a:fld>
            <a:endParaRPr lang="el-GR"/>
          </a:p>
        </p:txBody>
      </p:sp>
      <p:sp>
        <p:nvSpPr>
          <p:cNvPr id="9" name="27 - Θέση υποσέλιδου"/>
          <p:cNvSpPr>
            <a:spLocks noGrp="1"/>
          </p:cNvSpPr>
          <p:nvPr>
            <p:ph type="ftr" sz="quarter" idx="12"/>
          </p:nvPr>
        </p:nvSpPr>
        <p:spPr/>
        <p:txBody>
          <a:bodyPr rtlCol="0"/>
          <a:lstStyle>
            <a:lvl1pPr>
              <a:defRPr/>
            </a:lvl1pPr>
          </a:lstStyle>
          <a:p>
            <a:pPr>
              <a:defRPr/>
            </a:pPr>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lstStyle>
            <a:lvl1pPr>
              <a:defRPr sz="4000">
                <a:solidFill>
                  <a:schemeClr val="tx2"/>
                </a:solidFill>
              </a:defRPr>
            </a:lvl1p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6583363" y="612775"/>
            <a:ext cx="957262" cy="457200"/>
          </a:xfrm>
        </p:spPr>
        <p:txBody>
          <a:bodyPr/>
          <a:lstStyle>
            <a:lvl1pPr>
              <a:defRPr/>
            </a:lvl1pPr>
          </a:lstStyle>
          <a:p>
            <a:pPr>
              <a:defRPr/>
            </a:pPr>
            <a:endParaRPr lang="el-GR"/>
          </a:p>
        </p:txBody>
      </p:sp>
      <p:sp>
        <p:nvSpPr>
          <p:cNvPr id="4" name="3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pPr>
              <a:defRPr/>
            </a:pPr>
            <a:fld id="{0FC8E87E-BE5C-4B68-916C-F6A026A687C8}"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endParaRPr lang="el-GR"/>
          </a:p>
        </p:txBody>
      </p:sp>
      <p:sp>
        <p:nvSpPr>
          <p:cNvPr id="3" name="2 - Θέση υποσέλιδου"/>
          <p:cNvSpPr>
            <a:spLocks noGrp="1"/>
          </p:cNvSpPr>
          <p:nvPr>
            <p:ph type="ftr" sz="quarter" idx="11"/>
          </p:nvPr>
        </p:nvSpPr>
        <p:spPr/>
        <p:txBody>
          <a:bodyPr/>
          <a:lstStyle>
            <a:lvl1pPr>
              <a:defRPr/>
            </a:lvl1pPr>
          </a:lstStyle>
          <a:p>
            <a:pPr>
              <a:defRPr/>
            </a:pPr>
            <a:endParaRPr lang="el-GR"/>
          </a:p>
        </p:txBody>
      </p:sp>
      <p:sp>
        <p:nvSpPr>
          <p:cNvPr id="4" name="22 - Θέση αριθμού διαφάνειας"/>
          <p:cNvSpPr>
            <a:spLocks noGrp="1"/>
          </p:cNvSpPr>
          <p:nvPr>
            <p:ph type="sldNum" sz="quarter" idx="12"/>
          </p:nvPr>
        </p:nvSpPr>
        <p:spPr/>
        <p:txBody>
          <a:bodyPr/>
          <a:lstStyle>
            <a:lvl1pPr>
              <a:defRPr/>
            </a:lvl1pPr>
          </a:lstStyle>
          <a:p>
            <a:pPr>
              <a:defRPr/>
            </a:pPr>
            <a:fld id="{7463EB93-E0DC-46B5-A1B6-00CCD81FBF74}"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92662493-AE8A-483A-AE28-F1D49093DE9C}"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4" name="3 - Θέση κειμένου"/>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l-GR" smtClean="0"/>
              <a:t>Kλικ για επεξεργασία των στυλ του υποδείγματος</a:t>
            </a:r>
          </a:p>
        </p:txBody>
      </p:sp>
      <p:sp>
        <p:nvSpPr>
          <p:cNvPr id="5" name="13 - Θέση ημερομηνίας"/>
          <p:cNvSpPr>
            <a:spLocks noGrp="1"/>
          </p:cNvSpPr>
          <p:nvPr>
            <p:ph type="dt" sz="half" idx="10"/>
          </p:nvPr>
        </p:nvSpPr>
        <p:spPr/>
        <p:txBody>
          <a:bodyPr/>
          <a:lstStyle>
            <a:lvl1pPr>
              <a:defRPr/>
            </a:lvl1pPr>
          </a:lstStyle>
          <a:p>
            <a:pPr>
              <a:defRPr/>
            </a:pPr>
            <a:endParaRPr lang="el-GR"/>
          </a:p>
        </p:txBody>
      </p:sp>
      <p:sp>
        <p:nvSpPr>
          <p:cNvPr id="6" name="2 - Θέση υποσέλιδου"/>
          <p:cNvSpPr>
            <a:spLocks noGrp="1"/>
          </p:cNvSpPr>
          <p:nvPr>
            <p:ph type="ftr" sz="quarter" idx="11"/>
          </p:nvPr>
        </p:nvSpPr>
        <p:spPr/>
        <p:txBody>
          <a:bodyPr/>
          <a:lstStyle>
            <a:lvl1pPr>
              <a:defRPr/>
            </a:lvl1pPr>
          </a:lstStyle>
          <a:p>
            <a:pPr>
              <a:defRPr/>
            </a:pPr>
            <a:endParaRPr lang="el-GR"/>
          </a:p>
        </p:txBody>
      </p:sp>
      <p:sp>
        <p:nvSpPr>
          <p:cNvPr id="7" name="22 - Θέση αριθμού διαφάνειας"/>
          <p:cNvSpPr>
            <a:spLocks noGrp="1"/>
          </p:cNvSpPr>
          <p:nvPr>
            <p:ph type="sldNum" sz="quarter" idx="12"/>
          </p:nvPr>
        </p:nvSpPr>
        <p:spPr/>
        <p:txBody>
          <a:bodyPr/>
          <a:lstStyle>
            <a:lvl1pPr>
              <a:defRPr/>
            </a:lvl1pPr>
          </a:lstStyle>
          <a:p>
            <a:pPr>
              <a:defRPr/>
            </a:pPr>
            <a:fld id="{ED00AF7F-7AA8-416F-A49A-4A2E812197A0}"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27 - Ορθογώνιο"/>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9" name="28 - Ορθογώνιο"/>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0" name="29 - Ορθογώνιο"/>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1" name="30 - Ορθογώνιο"/>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2" name="31 - Ορθογώνιο"/>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3" name="32 - Στρογγυλεμένο ορθογώνιο"/>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useBgFill="1">
        <p:nvSpPr>
          <p:cNvPr id="34" name="33 - Στρογγυλεμένο ορθογώνιο"/>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5" name="34 - Ορθογώνιο"/>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6" name="35 - Ορθογώνιο"/>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7" name="36 - Ορθογώνιο"/>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8" name="37 - Ορθογώνιο"/>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9" name="38 - Ορθογώνιο"/>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0" name="39 - Ορθογώνιο"/>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39" name="21 - Θέση τίτλου"/>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endParaRPr lang="en-US" smtClean="0"/>
          </a:p>
        </p:txBody>
      </p:sp>
      <p:sp>
        <p:nvSpPr>
          <p:cNvPr id="1040" name="12 - Θέση κειμένου"/>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6586538" y="612775"/>
            <a:ext cx="957262" cy="457200"/>
          </a:xfrm>
          <a:prstGeom prst="rect">
            <a:avLst/>
          </a:prstGeom>
        </p:spPr>
        <p:txBody>
          <a:bodyPr vert="horz"/>
          <a:lstStyle>
            <a:lvl1pPr algn="l" eaLnBrk="1" latinLnBrk="0" hangingPunct="1">
              <a:defRPr kumimoji="0" sz="800">
                <a:solidFill>
                  <a:schemeClr val="accent2"/>
                </a:solidFill>
              </a:defRPr>
            </a:lvl1pPr>
          </a:lstStyle>
          <a:p>
            <a:pPr>
              <a:defRPr/>
            </a:pPr>
            <a:endParaRPr lang="el-GR"/>
          </a:p>
        </p:txBody>
      </p:sp>
      <p:sp>
        <p:nvSpPr>
          <p:cNvPr id="3" name="2 - Θέση υποσέλιδου"/>
          <p:cNvSpPr>
            <a:spLocks noGrp="1"/>
          </p:cNvSpPr>
          <p:nvPr>
            <p:ph type="ftr" sz="quarter" idx="3"/>
          </p:nvPr>
        </p:nvSpPr>
        <p:spPr>
          <a:xfrm>
            <a:off x="5257800" y="612775"/>
            <a:ext cx="1325563" cy="457200"/>
          </a:xfrm>
          <a:prstGeom prst="rect">
            <a:avLst/>
          </a:prstGeom>
        </p:spPr>
        <p:txBody>
          <a:bodyPr vert="horz"/>
          <a:lstStyle>
            <a:lvl1pPr algn="r" eaLnBrk="1" latinLnBrk="0" hangingPunct="1">
              <a:defRPr kumimoji="0" sz="800">
                <a:solidFill>
                  <a:schemeClr val="accent2"/>
                </a:solidFill>
              </a:defRPr>
            </a:lvl1pPr>
          </a:lstStyle>
          <a:p>
            <a:pPr>
              <a:defRPr/>
            </a:pPr>
            <a:endParaRPr lang="el-GR"/>
          </a:p>
        </p:txBody>
      </p:sp>
      <p:sp>
        <p:nvSpPr>
          <p:cNvPr id="23" name="22 - Θέση αριθμού διαφάνειας"/>
          <p:cNvSpPr>
            <a:spLocks noGrp="1"/>
          </p:cNvSpPr>
          <p:nvPr>
            <p:ph type="sldNum" sz="quarter" idx="4"/>
          </p:nvPr>
        </p:nvSpPr>
        <p:spPr>
          <a:xfrm>
            <a:off x="8174038" y="1588"/>
            <a:ext cx="762000" cy="366712"/>
          </a:xfrm>
          <a:prstGeom prst="rect">
            <a:avLst/>
          </a:prstGeom>
        </p:spPr>
        <p:txBody>
          <a:bodyPr vert="horz" anchor="b"/>
          <a:lstStyle>
            <a:lvl1pPr algn="r" eaLnBrk="1" latinLnBrk="0" hangingPunct="1">
              <a:defRPr kumimoji="0" sz="1800">
                <a:solidFill>
                  <a:srgbClr val="FFFFFF"/>
                </a:solidFill>
              </a:defRPr>
            </a:lvl1pPr>
          </a:lstStyle>
          <a:p>
            <a:pPr>
              <a:defRPr/>
            </a:pPr>
            <a:fld id="{B47F1A87-D725-4818-AC67-4D68DF37EA3E}"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711" r:id="rId1"/>
    <p:sldLayoutId id="2147483703" r:id="rId2"/>
    <p:sldLayoutId id="2147483704" r:id="rId3"/>
    <p:sldLayoutId id="2147483705" r:id="rId4"/>
    <p:sldLayoutId id="2147483712" r:id="rId5"/>
    <p:sldLayoutId id="2147483713" r:id="rId6"/>
    <p:sldLayoutId id="2147483706" r:id="rId7"/>
    <p:sldLayoutId id="2147483707" r:id="rId8"/>
    <p:sldLayoutId id="2147483708" r:id="rId9"/>
    <p:sldLayoutId id="2147483709" r:id="rId10"/>
    <p:sldLayoutId id="2147483710"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81000"/>
            <a:ext cx="8077200" cy="1143000"/>
          </a:xfrm>
        </p:spPr>
        <p:txBody>
          <a:bodyPr/>
          <a:lstStyle/>
          <a:p>
            <a:pPr eaLnBrk="1" hangingPunct="1"/>
            <a:r>
              <a:rPr lang="el-GR" sz="4800" b="1" smtClean="0"/>
              <a:t>Εισαγωγή στη Νοσηλευτική</a:t>
            </a:r>
          </a:p>
        </p:txBody>
      </p:sp>
      <p:sp>
        <p:nvSpPr>
          <p:cNvPr id="5123" name="Rectangle 3"/>
          <p:cNvSpPr>
            <a:spLocks noGrp="1" noChangeArrowheads="1"/>
          </p:cNvSpPr>
          <p:nvPr>
            <p:ph idx="1"/>
          </p:nvPr>
        </p:nvSpPr>
        <p:spPr>
          <a:xfrm>
            <a:off x="685800" y="1981200"/>
            <a:ext cx="8077200" cy="4114800"/>
          </a:xfrm>
        </p:spPr>
        <p:txBody>
          <a:bodyPr/>
          <a:lstStyle/>
          <a:p>
            <a:pPr eaLnBrk="1" hangingPunct="1">
              <a:lnSpc>
                <a:spcPct val="90000"/>
              </a:lnSpc>
              <a:buFont typeface="Wingdings" pitchFamily="2" charset="2"/>
              <a:buNone/>
            </a:pPr>
            <a:r>
              <a:rPr lang="el-GR" sz="3600" b="1" dirty="0" smtClean="0"/>
              <a:t>Ορισμοί - Εννοιολογικό πλαίσιο- Φιλοσοφία Νοσηλευτικής</a:t>
            </a:r>
            <a:r>
              <a:rPr lang="el-GR" b="1" dirty="0" smtClean="0"/>
              <a:t> </a:t>
            </a:r>
          </a:p>
          <a:p>
            <a:pPr eaLnBrk="1" hangingPunct="1">
              <a:lnSpc>
                <a:spcPct val="90000"/>
              </a:lnSpc>
              <a:buFont typeface="Wingdings" pitchFamily="2" charset="2"/>
              <a:buNone/>
            </a:pPr>
            <a:endParaRPr lang="el-GR" b="1" dirty="0" smtClean="0"/>
          </a:p>
          <a:p>
            <a:pPr eaLnBrk="1" hangingPunct="1">
              <a:lnSpc>
                <a:spcPct val="90000"/>
              </a:lnSpc>
            </a:pPr>
            <a:endParaRPr lang="el-GR" b="1" dirty="0" smtClean="0"/>
          </a:p>
          <a:p>
            <a:pPr eaLnBrk="1" hangingPunct="1">
              <a:lnSpc>
                <a:spcPct val="90000"/>
              </a:lnSpc>
            </a:pPr>
            <a:endParaRPr lang="el-GR" b="1" dirty="0" smtClean="0"/>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fontAlgn="auto" hangingPunct="1">
              <a:spcAft>
                <a:spcPts val="0"/>
              </a:spcAft>
              <a:defRPr/>
            </a:pPr>
            <a:r>
              <a:rPr lang="el-GR" i="1">
                <a:solidFill>
                  <a:schemeClr val="folHlink"/>
                </a:solidFill>
              </a:rPr>
              <a:t>Οι ορισμοί είναι χρήσιμοι για:</a:t>
            </a:r>
            <a:br>
              <a:rPr lang="el-GR" i="1">
                <a:solidFill>
                  <a:schemeClr val="folHlink"/>
                </a:solidFill>
              </a:rPr>
            </a:br>
            <a:endParaRPr lang="el-GR" i="1">
              <a:solidFill>
                <a:schemeClr val="folHlink"/>
              </a:solidFill>
            </a:endParaRPr>
          </a:p>
        </p:txBody>
      </p:sp>
      <p:sp>
        <p:nvSpPr>
          <p:cNvPr id="52227" name="Rectangle 3"/>
          <p:cNvSpPr>
            <a:spLocks noGrp="1" noChangeArrowheads="1"/>
          </p:cNvSpPr>
          <p:nvPr>
            <p:ph idx="1"/>
          </p:nvPr>
        </p:nvSpPr>
        <p:spPr>
          <a:xfrm>
            <a:off x="609600" y="1524000"/>
            <a:ext cx="7772400" cy="4419600"/>
          </a:xfrm>
        </p:spPr>
        <p:txBody>
          <a:bodyPr>
            <a:normAutofit lnSpcReduction="10000"/>
          </a:bodyPr>
          <a:lstStyle/>
          <a:p>
            <a:pPr marL="365760" indent="-256032" eaLnBrk="1" fontAlgn="auto" hangingPunct="1">
              <a:lnSpc>
                <a:spcPct val="90000"/>
              </a:lnSpc>
              <a:spcAft>
                <a:spcPts val="0"/>
              </a:spcAft>
              <a:buClr>
                <a:schemeClr val="accent3"/>
              </a:buClr>
              <a:buFont typeface="Georgia"/>
              <a:buChar char="•"/>
              <a:defRPr/>
            </a:pPr>
            <a:endParaRPr lang="el-G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τη διατύπωση νομοθεσίας που αφορά τη νοσηλευτική πρακτική και τη διατύπωση κανόνων και κανονισμών</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 το σχεδιασμό και τον προσανατολισμό της νοσηλευτικής εκπαίδευσης </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Τη θέσπιση κριτηρίων για τη μέτρηση της ποιότητας της νοσηλευτικής φροντίδας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Την περιγραφή των θέσεων εργασίας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Την ανάπτυξη συστημάτων παροχής νοσηλευτικής φροντίδας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381000" y="609600"/>
            <a:ext cx="8763000" cy="1143000"/>
          </a:xfrm>
        </p:spPr>
        <p:txBody>
          <a:bodyPr>
            <a:normAutofit fontScale="90000"/>
          </a:bodyPr>
          <a:lstStyle/>
          <a:p>
            <a:pPr eaLnBrk="1" fontAlgn="auto" hangingPunct="1">
              <a:spcAft>
                <a:spcPts val="0"/>
              </a:spcAft>
              <a:defRPr/>
            </a:pPr>
            <a:r>
              <a:rPr lang="el-GR" dirty="0"/>
              <a:t>Σύγχρονοι ορισμοί:</a:t>
            </a:r>
            <a:br>
              <a:rPr lang="el-GR" dirty="0"/>
            </a:br>
            <a:r>
              <a:rPr lang="el-GR" sz="3200" dirty="0"/>
              <a:t>1.</a:t>
            </a:r>
            <a:r>
              <a:rPr lang="el-GR" dirty="0"/>
              <a:t> </a:t>
            </a:r>
            <a:r>
              <a:rPr lang="el-GR" sz="3600" dirty="0" smtClean="0"/>
              <a:t>Διεθνές Συμβούλιο </a:t>
            </a:r>
            <a:r>
              <a:rPr lang="el-GR" sz="3600" dirty="0"/>
              <a:t>Νοσηλευτών, </a:t>
            </a:r>
            <a:r>
              <a:rPr lang="en-US" sz="3600" dirty="0"/>
              <a:t>ICN</a:t>
            </a:r>
            <a:endParaRPr lang="el-GR" sz="3600" dirty="0"/>
          </a:p>
        </p:txBody>
      </p:sp>
      <p:sp>
        <p:nvSpPr>
          <p:cNvPr id="15363" name="Rectangle 3"/>
          <p:cNvSpPr>
            <a:spLocks noGrp="1" noChangeArrowheads="1"/>
          </p:cNvSpPr>
          <p:nvPr>
            <p:ph idx="1"/>
          </p:nvPr>
        </p:nvSpPr>
        <p:spPr/>
        <p:txBody>
          <a:bodyPr/>
          <a:lstStyle/>
          <a:p>
            <a:pPr eaLnBrk="1" hangingPunct="1"/>
            <a:r>
              <a:rPr lang="el-GR" i="1" smtClean="0"/>
              <a:t>Η Νοσηλευτική είναι ένα αναπόσπαστο μέρος του συστήματος φροντίδας υγείας που περιλαμβάνει την προαγωγή της υγείας, την πρόληψη της ασθένειας, τη φροντίδα των σωματικά και ψυχικά αρρώστων, των ατόμων με ειδικές ανάγκες όλων των ηλικιών και τη φροντίδα υγείας σε όλα τα περιβάλλοντα της κοινότητας και της φροντίδας υγείας </a:t>
            </a:r>
            <a:r>
              <a:rPr lang="el-GR" b="1" i="1" smtClean="0"/>
              <a:t>(1995)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457200" y="838200"/>
            <a:ext cx="8229600" cy="5257800"/>
          </a:xfrm>
        </p:spPr>
        <p:txBody>
          <a:bodyPr>
            <a:normAutofit lnSpcReduction="10000"/>
          </a:bodyPr>
          <a:lstStyle/>
          <a:p>
            <a:pPr marL="365760" indent="-256032" eaLnBrk="1" fontAlgn="auto" hangingPunct="1">
              <a:lnSpc>
                <a:spcPct val="90000"/>
              </a:lnSpc>
              <a:spcAft>
                <a:spcPts val="0"/>
              </a:spcAft>
              <a:buClr>
                <a:schemeClr val="accent3"/>
              </a:buClr>
              <a:buFont typeface="Wingdings" pitchFamily="2" charset="2"/>
              <a:buNone/>
              <a:defRPr/>
            </a:pPr>
            <a:r>
              <a:rPr lang="en-US" i="1" dirty="0"/>
              <a:t>   </a:t>
            </a:r>
            <a:r>
              <a:rPr lang="el-GR" i="1" dirty="0">
                <a:solidFill>
                  <a:schemeClr val="tx2"/>
                </a:solidFill>
              </a:rPr>
              <a:t>2. </a:t>
            </a:r>
            <a:r>
              <a:rPr lang="en-US" i="1" dirty="0">
                <a:solidFill>
                  <a:schemeClr val="tx2"/>
                </a:solidFill>
              </a:rPr>
              <a:t> </a:t>
            </a:r>
            <a:r>
              <a:rPr lang="el-GR" i="1" dirty="0">
                <a:solidFill>
                  <a:schemeClr val="tx2"/>
                </a:solidFill>
              </a:rPr>
              <a:t>Νοσηλευτική είναι η διάγνωση και η θεραπεία των ανθρώπινων αντιδράσεων σε πραγματικά ή δυνητικά προβλήματα υγείας</a:t>
            </a:r>
            <a:r>
              <a:rPr lang="el-GR" dirty="0">
                <a:solidFill>
                  <a:schemeClr val="tx2"/>
                </a:solidFill>
              </a:rPr>
              <a:t> </a:t>
            </a:r>
            <a:r>
              <a:rPr lang="el-GR" i="1" dirty="0">
                <a:solidFill>
                  <a:schemeClr val="tx2"/>
                </a:solidFill>
              </a:rPr>
              <a:t>(ΑΝΑ </a:t>
            </a:r>
            <a:r>
              <a:rPr lang="el-GR" i="1" dirty="0" smtClean="0">
                <a:solidFill>
                  <a:schemeClr val="tx2"/>
                </a:solidFill>
              </a:rPr>
              <a:t>, Αμερικανικός Σύνδεσμος Νοσηλευτών </a:t>
            </a:r>
            <a:r>
              <a:rPr lang="el-GR" i="1" dirty="0">
                <a:solidFill>
                  <a:schemeClr val="tx2"/>
                </a:solidFill>
              </a:rPr>
              <a:t>1980)</a:t>
            </a:r>
          </a:p>
          <a:p>
            <a:pPr marL="365760" indent="-256032" eaLnBrk="1" fontAlgn="auto" hangingPunct="1">
              <a:lnSpc>
                <a:spcPct val="90000"/>
              </a:lnSpc>
              <a:spcAft>
                <a:spcPts val="0"/>
              </a:spcAft>
              <a:buClr>
                <a:schemeClr val="accent3"/>
              </a:buClr>
              <a:buFont typeface="Wingdings" pitchFamily="2" charset="2"/>
              <a:buNone/>
              <a:defRPr/>
            </a:pPr>
            <a:r>
              <a:rPr lang="en-US" sz="2400" dirty="0"/>
              <a:t>   </a:t>
            </a:r>
            <a:endParaRPr lang="el-GR" sz="2400" dirty="0"/>
          </a:p>
          <a:p>
            <a:pPr marL="365760" indent="-256032" eaLnBrk="1" fontAlgn="auto" hangingPunct="1">
              <a:lnSpc>
                <a:spcPct val="90000"/>
              </a:lnSpc>
              <a:spcAft>
                <a:spcPts val="0"/>
              </a:spcAft>
              <a:buClr>
                <a:schemeClr val="accent3"/>
              </a:buClr>
              <a:buFont typeface="Wingdings" pitchFamily="2" charset="2"/>
              <a:buNone/>
              <a:defRPr/>
            </a:pPr>
            <a:r>
              <a:rPr lang="el-GR" sz="2400" dirty="0">
                <a:solidFill>
                  <a:schemeClr val="folHlink"/>
                </a:solidFill>
              </a:rPr>
              <a:t>Χαρακτηριστικά:</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dirty="0"/>
              <a:t>Τα φαινόμενα που πρέπει να γνωρίζει ο νοσηλευτής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dirty="0"/>
              <a:t>Τη θεωρία που χρησιμοποιείται για να ενισχύσει την κατανόηση των φαινομένων από τους νοσηλευτές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dirty="0"/>
              <a:t>Τις παρεμβάσεις που γίνονται για να βελτιωθούν ή να διορθωθούν οι συνθήκες νοσηλείας ή ακόμα  για να αποφευχθεί η ασθένεια και  να προαχθεί η υγεία</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dirty="0"/>
              <a:t>Τα αποτελέσματα των νοσηλευτικών πράξεων που έχουν σχέση με τις αναγνωρισμένες ανθρώπινες απαιτήσεις</a:t>
            </a:r>
          </a:p>
          <a:p>
            <a:pPr marL="365760" indent="-256032" eaLnBrk="1" fontAlgn="auto" hangingPunct="1">
              <a:lnSpc>
                <a:spcPct val="90000"/>
              </a:lnSpc>
              <a:spcAft>
                <a:spcPts val="0"/>
              </a:spcAft>
              <a:buClr>
                <a:schemeClr val="accent3"/>
              </a:buClr>
              <a:buFont typeface="Georgia"/>
              <a:buChar char="•"/>
              <a:defRPr/>
            </a:pPr>
            <a:endParaRPr lang="el-G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609600"/>
            <a:ext cx="7772400" cy="838200"/>
          </a:xfrm>
        </p:spPr>
        <p:txBody>
          <a:bodyPr/>
          <a:lstStyle/>
          <a:p>
            <a:pPr eaLnBrk="1" hangingPunct="1"/>
            <a:r>
              <a:rPr lang="el-GR" sz="3600" smtClean="0"/>
              <a:t>3. Παγκόσμιος Οργανισμός Υγείας</a:t>
            </a:r>
          </a:p>
        </p:txBody>
      </p:sp>
      <p:sp>
        <p:nvSpPr>
          <p:cNvPr id="17411" name="Rectangle 3"/>
          <p:cNvSpPr>
            <a:spLocks noGrp="1" noChangeArrowheads="1"/>
          </p:cNvSpPr>
          <p:nvPr>
            <p:ph idx="1"/>
          </p:nvPr>
        </p:nvSpPr>
        <p:spPr/>
        <p:txBody>
          <a:bodyPr/>
          <a:lstStyle/>
          <a:p>
            <a:pPr eaLnBrk="1" hangingPunct="1"/>
            <a:r>
              <a:rPr lang="el-GR" smtClean="0"/>
              <a:t>Η Νοσηλευτική είναι η επιστήμη και τέχνη. Απαιτεί την κατανόηση και την εφαρμογή στην άσκηση των ειδικών γνώσεων και δεξιοτήτων που βασίζονται στην έρευνα και αντλεί γνώσεις και τεχνικές που προκύπτουν από τις ανθρωπιστικές, τις φυσικές, τις βιολογικές και συμπεριφορικές επιστήμες και από τις θεωρίες της Διοίκησης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85800" y="533400"/>
            <a:ext cx="7772400" cy="1143000"/>
          </a:xfrm>
        </p:spPr>
        <p:txBody>
          <a:bodyPr>
            <a:normAutofit fontScale="90000"/>
          </a:bodyPr>
          <a:lstStyle/>
          <a:p>
            <a:pPr eaLnBrk="1" fontAlgn="auto" hangingPunct="1">
              <a:spcAft>
                <a:spcPts val="0"/>
              </a:spcAft>
              <a:defRPr/>
            </a:pPr>
            <a:r>
              <a:rPr lang="el-GR"/>
              <a:t>Ορισμοί</a:t>
            </a:r>
            <a:br>
              <a:rPr lang="el-GR"/>
            </a:br>
            <a:endParaRPr lang="el-GR"/>
          </a:p>
        </p:txBody>
      </p:sp>
      <p:sp>
        <p:nvSpPr>
          <p:cNvPr id="18435" name="Rectangle 3"/>
          <p:cNvSpPr>
            <a:spLocks noGrp="1" noChangeArrowheads="1"/>
          </p:cNvSpPr>
          <p:nvPr>
            <p:ph idx="1"/>
          </p:nvPr>
        </p:nvSpPr>
        <p:spPr>
          <a:xfrm>
            <a:off x="685800" y="1371600"/>
            <a:ext cx="7772400" cy="4724400"/>
          </a:xfrm>
        </p:spPr>
        <p:txBody>
          <a:bodyPr/>
          <a:lstStyle/>
          <a:p>
            <a:pPr eaLnBrk="1" hangingPunct="1">
              <a:buFont typeface="Wingdings" pitchFamily="2" charset="2"/>
              <a:buBlip>
                <a:blip r:embed="rId2"/>
              </a:buBlip>
            </a:pPr>
            <a:r>
              <a:rPr lang="el-GR" i="1" smtClean="0">
                <a:solidFill>
                  <a:schemeClr val="folHlink"/>
                </a:solidFill>
              </a:rPr>
              <a:t>Νοσηλευτική = επιστήμη και τέχνη</a:t>
            </a:r>
            <a:endParaRPr lang="en-US" i="1" smtClean="0">
              <a:solidFill>
                <a:schemeClr val="folHlink"/>
              </a:solidFill>
            </a:endParaRPr>
          </a:p>
          <a:p>
            <a:pPr eaLnBrk="1" hangingPunct="1">
              <a:buFont typeface="Wingdings" pitchFamily="2" charset="2"/>
              <a:buNone/>
            </a:pPr>
            <a:r>
              <a:rPr lang="el-GR" sz="2400" i="1" smtClean="0"/>
              <a:t> </a:t>
            </a:r>
          </a:p>
          <a:p>
            <a:pPr eaLnBrk="1" hangingPunct="1">
              <a:buFont typeface="Wingdings" pitchFamily="2" charset="2"/>
              <a:buBlip>
                <a:blip r:embed="rId2"/>
              </a:buBlip>
            </a:pPr>
            <a:r>
              <a:rPr lang="el-GR" sz="2400" i="1" smtClean="0"/>
              <a:t>   Να έχεις την ευθύνη για την προσωπική υγεία κάποιου…..η Νοσηλευτική δεν έχει παρά να θέσει το άτομο στη βέλτιστη θέση ώστε η φύση να δράσει θεραπευτικά πάνω του……….υπηρεσία στο Θεό για την ανακούφιση του ανθρώπου</a:t>
            </a:r>
            <a:r>
              <a:rPr lang="en-US" sz="2400" i="1" smtClean="0"/>
              <a:t> </a:t>
            </a:r>
            <a:r>
              <a:rPr lang="el-GR" smtClean="0"/>
              <a:t> </a:t>
            </a:r>
            <a:r>
              <a:rPr lang="el-GR" sz="2400" i="1" smtClean="0"/>
              <a:t>(</a:t>
            </a:r>
            <a:r>
              <a:rPr lang="en-US" sz="2400" i="1" smtClean="0"/>
              <a:t>Nightingale,1859)</a:t>
            </a:r>
          </a:p>
          <a:p>
            <a:pPr eaLnBrk="1" hangingPunct="1">
              <a:buFont typeface="Wingdings" pitchFamily="2" charset="2"/>
              <a:buBlip>
                <a:blip r:embed="rId2"/>
              </a:buBlip>
            </a:pPr>
            <a:endParaRPr lang="el-GR" sz="2400" smtClean="0"/>
          </a:p>
          <a:p>
            <a:pPr eaLnBrk="1" hangingPunct="1">
              <a:buFont typeface="Wingdings" pitchFamily="2" charset="2"/>
              <a:buBlip>
                <a:blip r:embed="rId2"/>
              </a:buBlip>
            </a:pPr>
            <a:r>
              <a:rPr lang="el-GR" sz="2400" smtClean="0"/>
              <a:t>Θεραπευτικό δυναμικό φύσης-περιβάλλοντος</a:t>
            </a:r>
          </a:p>
          <a:p>
            <a:pPr eaLnBrk="1" hangingPunct="1">
              <a:buFont typeface="Wingdings" pitchFamily="2" charset="2"/>
              <a:buBlip>
                <a:blip r:embed="rId2"/>
              </a:buBlip>
            </a:pPr>
            <a:r>
              <a:rPr lang="el-GR" sz="2400" smtClean="0"/>
              <a:t>Αυτοθεραπευτικό δυναμικό ανθρώπου</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1066800" y="304800"/>
            <a:ext cx="5867400" cy="1143000"/>
          </a:xfrm>
        </p:spPr>
        <p:txBody>
          <a:bodyPr>
            <a:normAutofit fontScale="90000"/>
          </a:bodyPr>
          <a:lstStyle/>
          <a:p>
            <a:pPr eaLnBrk="1" fontAlgn="auto" hangingPunct="1">
              <a:spcAft>
                <a:spcPts val="0"/>
              </a:spcAft>
              <a:defRPr/>
            </a:pPr>
            <a:r>
              <a:rPr lang="el-GR"/>
              <a:t>Ορισμοί</a:t>
            </a:r>
            <a:br>
              <a:rPr lang="el-GR"/>
            </a:br>
            <a:endParaRPr lang="el-GR"/>
          </a:p>
        </p:txBody>
      </p:sp>
      <p:sp>
        <p:nvSpPr>
          <p:cNvPr id="41987" name="Rectangle 3"/>
          <p:cNvSpPr>
            <a:spLocks noGrp="1" noChangeArrowheads="1"/>
          </p:cNvSpPr>
          <p:nvPr>
            <p:ph idx="1"/>
          </p:nvPr>
        </p:nvSpPr>
        <p:spPr>
          <a:xfrm>
            <a:off x="228600" y="990600"/>
            <a:ext cx="7772400" cy="5029200"/>
          </a:xfrm>
        </p:spPr>
        <p:txBody>
          <a:bodyPr>
            <a:normAutofit lnSpcReduction="10000"/>
          </a:bodyPr>
          <a:lstStyle/>
          <a:p>
            <a:pPr marL="365760" indent="-256032" eaLnBrk="1" fontAlgn="auto" hangingPunct="1">
              <a:lnSpc>
                <a:spcPct val="90000"/>
              </a:lnSpc>
              <a:spcAft>
                <a:spcPts val="0"/>
              </a:spcAft>
              <a:buClr>
                <a:schemeClr val="accent3"/>
              </a:buClr>
              <a:buFont typeface="Georgia"/>
              <a:buChar char="•"/>
              <a:defRPr/>
            </a:pPr>
            <a:endParaRPr lang="el-GR"/>
          </a:p>
          <a:p>
            <a:pPr marL="365760" indent="-256032" eaLnBrk="1" fontAlgn="auto" hangingPunct="1">
              <a:lnSpc>
                <a:spcPct val="90000"/>
              </a:lnSpc>
              <a:spcAft>
                <a:spcPts val="0"/>
              </a:spcAft>
              <a:buClr>
                <a:schemeClr val="accent3"/>
              </a:buClr>
              <a:buFont typeface="Wingdings" pitchFamily="2" charset="2"/>
              <a:buNone/>
              <a:defRPr/>
            </a:pPr>
            <a:r>
              <a:rPr lang="en-US" sz="2400" i="1"/>
              <a:t>      </a:t>
            </a:r>
            <a:r>
              <a:rPr lang="el-GR" sz="2400" i="1"/>
              <a:t>Υπηρεσία στο άτομο που το βοηθά να επιτύχει ή να διατηρήσει μια υγιή κατάσταση σώματος και πνεύματος. Η Νοσηλευτική έχει τις ρίζες της στις ανάγκες της ανθρωπότητας …… όχι μόνο η θεραπεία των αρρώστων αλλά η αποκατάσταση της υγείας, ηρεμίας,και ανακούφισης στο σώμα και στο πνεύμα (</a:t>
            </a:r>
            <a:r>
              <a:rPr lang="en-US" sz="2400" i="1"/>
              <a:t>Harmer &amp; Henderson, 1939)</a:t>
            </a:r>
          </a:p>
          <a:p>
            <a:pPr marL="365760" indent="-256032" eaLnBrk="1" fontAlgn="auto" hangingPunct="1">
              <a:lnSpc>
                <a:spcPct val="90000"/>
              </a:lnSpc>
              <a:spcAft>
                <a:spcPts val="0"/>
              </a:spcAft>
              <a:buClr>
                <a:schemeClr val="accent3"/>
              </a:buClr>
              <a:buFont typeface="Wingdings" pitchFamily="2" charset="2"/>
              <a:buNone/>
              <a:defRPr/>
            </a:pPr>
            <a:endParaRPr lang="en-US" sz="2400" i="1"/>
          </a:p>
          <a:p>
            <a:pPr marL="365760" indent="-256032" eaLnBrk="1" fontAlgn="auto" hangingPunct="1">
              <a:lnSpc>
                <a:spcPct val="90000"/>
              </a:lnSpc>
              <a:spcAft>
                <a:spcPts val="0"/>
              </a:spcAft>
              <a:buClr>
                <a:schemeClr val="accent3"/>
              </a:buClr>
              <a:buFont typeface="Wingdings" pitchFamily="2" charset="2"/>
              <a:buNone/>
              <a:defRPr/>
            </a:pPr>
            <a:r>
              <a:rPr lang="el-GR" sz="2400" i="1"/>
              <a:t>       Σημαντική θεραπευτική και διαπροσωπική διεργασία….μέσο εκπαίδευσης…στοχεύει στην εξέλιξη της προσωπικότητας προς την κατεύθυνση μιας δημιουργικής, εποικοδομητικής  και παραγωγικής προσωπικής και κοινωνικής ζωής (</a:t>
            </a:r>
            <a:r>
              <a:rPr lang="en-US" sz="2400" i="1"/>
              <a:t>Peplau,1952)</a:t>
            </a:r>
            <a:endParaRPr lang="el-GR" sz="2400" i="1"/>
          </a:p>
          <a:p>
            <a:pPr marL="365760" indent="-256032" eaLnBrk="1" fontAlgn="auto" hangingPunct="1">
              <a:lnSpc>
                <a:spcPct val="90000"/>
              </a:lnSpc>
              <a:spcAft>
                <a:spcPts val="0"/>
              </a:spcAft>
              <a:buClr>
                <a:schemeClr val="accent3"/>
              </a:buClr>
              <a:buFont typeface="Georgia"/>
              <a:buChar char="•"/>
              <a:defRPr/>
            </a:pPr>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fontAlgn="auto" hangingPunct="1">
              <a:spcAft>
                <a:spcPts val="0"/>
              </a:spcAft>
              <a:defRPr/>
            </a:pPr>
            <a:r>
              <a:rPr lang="el-GR"/>
              <a:t>Ορισμοί</a:t>
            </a:r>
            <a:br>
              <a:rPr lang="el-GR"/>
            </a:br>
            <a:endParaRPr lang="el-GR"/>
          </a:p>
        </p:txBody>
      </p:sp>
      <p:sp>
        <p:nvSpPr>
          <p:cNvPr id="20483" name="Rectangle 3"/>
          <p:cNvSpPr>
            <a:spLocks noGrp="1" noChangeArrowheads="1"/>
          </p:cNvSpPr>
          <p:nvPr>
            <p:ph idx="1"/>
          </p:nvPr>
        </p:nvSpPr>
        <p:spPr>
          <a:xfrm>
            <a:off x="457200" y="1676400"/>
            <a:ext cx="8077200" cy="4419600"/>
          </a:xfrm>
        </p:spPr>
        <p:txBody>
          <a:bodyPr/>
          <a:lstStyle/>
          <a:p>
            <a:pPr eaLnBrk="1" hangingPunct="1">
              <a:buFont typeface="Wingdings" pitchFamily="2" charset="2"/>
              <a:buNone/>
            </a:pPr>
            <a:r>
              <a:rPr lang="en-US" sz="2400" i="1" smtClean="0"/>
              <a:t>      </a:t>
            </a:r>
            <a:r>
              <a:rPr lang="el-GR" sz="2400" i="1" smtClean="0"/>
              <a:t>Η ιδιαίτερη λειτουργία του Νοσηλευτή είναι να υποβοηθήσει το άτομο, ασθενές ή υγιές, στην πραγματοποίηση των δραστηριοτήτων που συνεισφέρουν στην υγεία ή στην ανάρρωσή του (ή στον ειρηνικό θάνατο), που θα εκτελούσε χωρίς βοήθεια  εάν είχε την απαραίτητη δύναμη, θέληση ή γνώση. </a:t>
            </a:r>
            <a:endParaRPr lang="en-US" sz="2400" i="1" smtClean="0"/>
          </a:p>
          <a:p>
            <a:pPr eaLnBrk="1" hangingPunct="1">
              <a:buFont typeface="Wingdings" pitchFamily="2" charset="2"/>
              <a:buNone/>
            </a:pPr>
            <a:r>
              <a:rPr lang="en-US" sz="2400" i="1" smtClean="0"/>
              <a:t>   </a:t>
            </a:r>
            <a:r>
              <a:rPr lang="el-GR" sz="2400" i="1" smtClean="0"/>
              <a:t>Και να το κάνει αυτό κατά τέτοιο τρόπο ώστε να το βοηθήσει να κερδίσει την ανεξαρτησία του το συντομότερο δυνατό (</a:t>
            </a:r>
            <a:r>
              <a:rPr lang="en-US" sz="2400" i="1" smtClean="0"/>
              <a:t>Henderson,1960)</a:t>
            </a:r>
          </a:p>
          <a:p>
            <a:pPr eaLnBrk="1" hangingPunct="1">
              <a:buFont typeface="Wingdings" pitchFamily="2" charset="2"/>
              <a:buNone/>
            </a:pPr>
            <a:endParaRPr lang="en-US" sz="2400" i="1" smtClean="0"/>
          </a:p>
          <a:p>
            <a:pPr eaLnBrk="1" hangingPunct="1">
              <a:buFont typeface="Wingdings" pitchFamily="2" charset="2"/>
              <a:buNone/>
            </a:pPr>
            <a:endParaRPr lang="en-US" sz="2400" i="1" smtClean="0"/>
          </a:p>
          <a:p>
            <a:pPr eaLnBrk="1" hangingPunct="1">
              <a:buFont typeface="Wingdings" pitchFamily="2" charset="2"/>
              <a:buNone/>
            </a:pPr>
            <a:endParaRPr lang="el-GR" sz="2400" i="1"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pPr eaLnBrk="1" hangingPunct="1"/>
            <a:r>
              <a:rPr lang="el-GR" smtClean="0"/>
              <a:t>ΦΙΛΟΣΟΦΙΑ ΝΟΣΗΛΕΥΤΙΚΗΣ</a:t>
            </a:r>
          </a:p>
        </p:txBody>
      </p:sp>
      <p:sp>
        <p:nvSpPr>
          <p:cNvPr id="21507" name="2 - Θέση περιεχομένου"/>
          <p:cNvSpPr>
            <a:spLocks noGrp="1"/>
          </p:cNvSpPr>
          <p:nvPr>
            <p:ph idx="1"/>
          </p:nvPr>
        </p:nvSpPr>
        <p:spPr/>
        <p:txBody>
          <a:bodyPr/>
          <a:lstStyle/>
          <a:p>
            <a:pPr eaLnBrk="1" hangingPunct="1"/>
            <a:r>
              <a:rPr lang="el-GR" smtClean="0"/>
              <a:t>Ανεξάρτητα από το πώς ορίζεται η Νοσηλευτική, οι περισσότεροι άνθρωποι αντιλαμβάνονται ότι η Νοσηλευτική περιλαμβάνει δραστηριότητες που υποστηρίζονται από τις επιστήμες και τις ανθρωπιστικές σπουδές, είναι δε προσανατολισμένη στην «παροχή φροντίδας, η οποία προάγει την ευεξία των ανθρώπων που υπηρετεί» (</a:t>
            </a:r>
            <a:r>
              <a:rPr lang="en-US" smtClean="0"/>
              <a:t>ANA</a:t>
            </a:r>
            <a:r>
              <a:rPr lang="el-GR" smtClean="0"/>
              <a:t>, 1995). </a:t>
            </a:r>
          </a:p>
          <a:p>
            <a:pPr eaLnBrk="1" hangingPunct="1"/>
            <a:endParaRPr 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pPr eaLnBrk="1" hangingPunct="1"/>
            <a:r>
              <a:rPr lang="el-GR" smtClean="0"/>
              <a:t>ΦΙΛΟΣΟΦΙΑ ΝΟΣΗΛΕΥΤΙΚΗΣ</a:t>
            </a:r>
          </a:p>
        </p:txBody>
      </p:sp>
      <p:sp>
        <p:nvSpPr>
          <p:cNvPr id="3" name="2 - Θέση περιεχομένου"/>
          <p:cNvSpPr>
            <a:spLocks noGrp="1"/>
          </p:cNvSpPr>
          <p:nvPr>
            <p:ph idx="1"/>
          </p:nvPr>
        </p:nvSpPr>
        <p:spPr/>
        <p:txBody>
          <a:bodyPr>
            <a:normAutofit lnSpcReduction="10000"/>
          </a:bodyPr>
          <a:lstStyle/>
          <a:p>
            <a:pPr marL="365760" indent="-256032" eaLnBrk="1" fontAlgn="auto" hangingPunct="1">
              <a:spcAft>
                <a:spcPts val="0"/>
              </a:spcAft>
              <a:buClr>
                <a:schemeClr val="accent3"/>
              </a:buClr>
              <a:buFont typeface="Georgia"/>
              <a:buChar char="•"/>
              <a:defRPr/>
            </a:pPr>
            <a:r>
              <a:rPr lang="el-GR" dirty="0" smtClean="0"/>
              <a:t>Σε αντίθεση με την ιατρική που ασχολείται με τη διάγνωση, τη θεραπεία και την πρόληψη της νόσου, η Νοσηλευτική ασχολείται </a:t>
            </a:r>
            <a:r>
              <a:rPr lang="el-GR" i="1" dirty="0" smtClean="0"/>
              <a:t>με την προαγωγή της υγείας, την πρόληψη της αρρώστιας την αποκατάσταση της υγείας, και την ανακουφιστική φροντίδα</a:t>
            </a:r>
            <a:r>
              <a:rPr lang="el-GR" dirty="0" smtClean="0"/>
              <a:t> (</a:t>
            </a:r>
            <a:r>
              <a:rPr lang="en-US" dirty="0" smtClean="0"/>
              <a:t>ICN</a:t>
            </a:r>
            <a:r>
              <a:rPr lang="el-GR" dirty="0" smtClean="0"/>
              <a:t>, 1973). Για το λόγο αυτό η Νοσηλευτική εστιάζει στην «ανθρώπινη εμπειρία και τις απαντήσεις όσο αφορά στη γέννηση, την υγεία, την αρρώστια, και το θάνατο» (ΑΝΑ, 1995).</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pPr eaLnBrk="1" hangingPunct="1"/>
            <a:r>
              <a:rPr lang="el-GR" smtClean="0"/>
              <a:t>ΦΙΛΟΣΟΦΙΑ ΝΟΣΗΛΕΥΤΙΚΗΣ</a:t>
            </a:r>
          </a:p>
        </p:txBody>
      </p:sp>
      <p:sp>
        <p:nvSpPr>
          <p:cNvPr id="3" name="2 - Θέση περιεχομένου"/>
          <p:cNvSpPr>
            <a:spLocks noGrp="1"/>
          </p:cNvSpPr>
          <p:nvPr>
            <p:ph idx="1"/>
          </p:nvPr>
        </p:nvSpPr>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l-GR" sz="2600" dirty="0" smtClean="0"/>
              <a:t>Οι </a:t>
            </a:r>
            <a:r>
              <a:rPr lang="en-GB" sz="2600" dirty="0" err="1" smtClean="0"/>
              <a:t>Leddy</a:t>
            </a:r>
            <a:r>
              <a:rPr lang="en-GB" sz="2600" dirty="0" smtClean="0"/>
              <a:t> and Pepper</a:t>
            </a:r>
            <a:r>
              <a:rPr lang="el-GR" sz="2600" dirty="0" smtClean="0"/>
              <a:t> (2003) ορίζουν τη Φιλοσοφία της Νοσηλευτικής, ως τα διανοητικά και συναισθηματικά αποτελέσματα των προσπαθειών των επαγγελματιών νοσηλευτών να κατανοήσουν την απόλυτη σχέση μεταξύ των ανθρώπων του περιβάλλοντος και της υγείας, να προσεγγίσουν τη Νοσηλευτική ως επιστημονικό κλάδο, να ενσωματώσουν μια αίσθηση αξιών στην πρακτική τους, να εκτιμήσουν αισθητικά στοιχεία που μπορεί να συμβάλλουν στην υγεία και την ευημερία και να διατυπώσουν ένα προσωπικό σύστημα πεποιθήσεων για τον άνθρωπο το περιβάλλον την υγεία, την περίθαλψη και τη Νοσηλευτική.</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l-GR" smtClean="0"/>
              <a:t>Ορισμοί &amp; Εννοιολογικό πλαίσιο</a:t>
            </a:r>
          </a:p>
        </p:txBody>
      </p:sp>
      <p:sp>
        <p:nvSpPr>
          <p:cNvPr id="6147" name="Rectangle 3"/>
          <p:cNvSpPr>
            <a:spLocks noGrp="1" noChangeArrowheads="1"/>
          </p:cNvSpPr>
          <p:nvPr>
            <p:ph idx="1"/>
          </p:nvPr>
        </p:nvSpPr>
        <p:spPr/>
        <p:txBody>
          <a:bodyPr/>
          <a:lstStyle/>
          <a:p>
            <a:pPr eaLnBrk="1" hangingPunct="1">
              <a:lnSpc>
                <a:spcPct val="90000"/>
              </a:lnSpc>
            </a:pPr>
            <a:r>
              <a:rPr lang="el-GR" smtClean="0">
                <a:solidFill>
                  <a:schemeClr val="folHlink"/>
                </a:solidFill>
              </a:rPr>
              <a:t>Ο όρος νοσηλευτής προέρχεται από τη λατινική λέξη </a:t>
            </a:r>
            <a:r>
              <a:rPr lang="en-US" b="1" smtClean="0">
                <a:solidFill>
                  <a:srgbClr val="FF0000"/>
                </a:solidFill>
              </a:rPr>
              <a:t>Nutrix</a:t>
            </a:r>
            <a:r>
              <a:rPr lang="el-GR" smtClean="0">
                <a:solidFill>
                  <a:schemeClr val="folHlink"/>
                </a:solidFill>
              </a:rPr>
              <a:t> που σημαίνει </a:t>
            </a:r>
            <a:r>
              <a:rPr lang="en-US" smtClean="0">
                <a:solidFill>
                  <a:schemeClr val="folHlink"/>
                </a:solidFill>
              </a:rPr>
              <a:t> </a:t>
            </a:r>
            <a:r>
              <a:rPr lang="el-GR" b="1" smtClean="0">
                <a:solidFill>
                  <a:srgbClr val="FF0000"/>
                </a:solidFill>
              </a:rPr>
              <a:t>τρέφω</a:t>
            </a:r>
          </a:p>
          <a:p>
            <a:pPr eaLnBrk="1" hangingPunct="1">
              <a:lnSpc>
                <a:spcPct val="90000"/>
              </a:lnSpc>
            </a:pPr>
            <a:r>
              <a:rPr lang="el-GR" smtClean="0">
                <a:solidFill>
                  <a:schemeClr val="folHlink"/>
                </a:solidFill>
              </a:rPr>
              <a:t>Νοσηλευτής  = άτομο που φροντίζει, προάγει, και προστατεύει και είναι προετοιμασμένο να παρέχει φροντίδα στους αρρώστους , στους τραυματίες και τους ηλικιωμένους</a:t>
            </a:r>
          </a:p>
          <a:p>
            <a:pPr eaLnBrk="1" hangingPunct="1">
              <a:lnSpc>
                <a:spcPct val="90000"/>
              </a:lnSpc>
              <a:buFont typeface="Wingdings" pitchFamily="2" charset="2"/>
              <a:buBlip>
                <a:blip r:embed="rId2"/>
              </a:buBlip>
            </a:pPr>
            <a:r>
              <a:rPr lang="el-GR" smtClean="0"/>
              <a:t>Τέχνη ;……..αρχαιότατη</a:t>
            </a:r>
          </a:p>
          <a:p>
            <a:pPr eaLnBrk="1" hangingPunct="1">
              <a:lnSpc>
                <a:spcPct val="90000"/>
              </a:lnSpc>
              <a:buFont typeface="Wingdings" pitchFamily="2" charset="2"/>
              <a:buBlip>
                <a:blip r:embed="rId2"/>
              </a:buBlip>
            </a:pPr>
            <a:r>
              <a:rPr lang="el-GR" smtClean="0"/>
              <a:t>Επάγγελμα;………… 19ος αιώνας</a:t>
            </a:r>
          </a:p>
          <a:p>
            <a:pPr eaLnBrk="1" hangingPunct="1">
              <a:lnSpc>
                <a:spcPct val="90000"/>
              </a:lnSpc>
              <a:buFont typeface="Wingdings" pitchFamily="2" charset="2"/>
              <a:buBlip>
                <a:blip r:embed="rId2"/>
              </a:buBlip>
            </a:pPr>
            <a:r>
              <a:rPr lang="el-GR" smtClean="0"/>
              <a:t>Επιστήμη;………….20ος αιώνας</a:t>
            </a:r>
          </a:p>
          <a:p>
            <a:pPr eaLnBrk="1" hangingPunct="1">
              <a:lnSpc>
                <a:spcPct val="90000"/>
              </a:lnSpc>
              <a:buFont typeface="Wingdings" pitchFamily="2" charset="2"/>
              <a:buBlip>
                <a:blip r:embed="rId2"/>
              </a:buBlip>
            </a:pPr>
            <a:r>
              <a:rPr lang="el-GR" smtClean="0"/>
              <a:t>Λειτούργημα;</a:t>
            </a:r>
          </a:p>
        </p:txBody>
      </p:sp>
      <p:pic>
        <p:nvPicPr>
          <p:cNvPr id="6148" name="Picture 4" descr="BD06663_"/>
          <p:cNvPicPr>
            <a:picLocks noChangeAspect="1" noChangeArrowheads="1"/>
          </p:cNvPicPr>
          <p:nvPr/>
        </p:nvPicPr>
        <p:blipFill>
          <a:blip r:embed="rId3" cstate="print"/>
          <a:srcRect/>
          <a:stretch>
            <a:fillRect/>
          </a:stretch>
        </p:blipFill>
        <p:spPr bwMode="auto">
          <a:xfrm>
            <a:off x="6553200" y="4227513"/>
            <a:ext cx="2362200" cy="204787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pPr eaLnBrk="1" hangingPunct="1"/>
            <a:r>
              <a:rPr lang="el-GR" smtClean="0"/>
              <a:t>ΦΙΛΟΣΟΦΙΑ </a:t>
            </a:r>
          </a:p>
        </p:txBody>
      </p:sp>
      <p:sp>
        <p:nvSpPr>
          <p:cNvPr id="24579" name="2 - Θέση περιεχομένου"/>
          <p:cNvSpPr>
            <a:spLocks noGrp="1"/>
          </p:cNvSpPr>
          <p:nvPr>
            <p:ph idx="1"/>
          </p:nvPr>
        </p:nvSpPr>
        <p:spPr/>
        <p:txBody>
          <a:bodyPr/>
          <a:lstStyle/>
          <a:p>
            <a:pPr eaLnBrk="1" hangingPunct="1"/>
            <a:r>
              <a:rPr lang="el-GR" smtClean="0"/>
              <a:t>Για την Seedhouse (2000), η Νοσηλευτική Φιλοσοφία, σε γενικές γραμμές, μπορεί να οριστεί </a:t>
            </a:r>
            <a:r>
              <a:rPr lang="el-GR" u="sng" smtClean="0"/>
              <a:t>ως ένα εννοιολογικό μοντέλο ή πλαίσιο που παρέχει ένα πλαίσιο αναφοράς στους νοσηλευτές, για να καθοδηγήσει τον τρόπο σκέψης τους, τις παρατηρήσεις, τις ερμηνείες και τις πρακτικές τους.</a:t>
            </a:r>
          </a:p>
          <a:p>
            <a:pPr eaLnBrk="1" hangingPunct="1"/>
            <a:endParaRPr 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fontScale="90000"/>
          </a:bodyPr>
          <a:lstStyle/>
          <a:p>
            <a:pPr eaLnBrk="1" fontAlgn="auto" hangingPunct="1">
              <a:spcAft>
                <a:spcPts val="0"/>
              </a:spcAft>
              <a:defRPr/>
            </a:pPr>
            <a:r>
              <a:rPr lang="el-GR"/>
              <a:t>Τέχνη</a:t>
            </a:r>
            <a:br>
              <a:rPr lang="el-GR"/>
            </a:br>
            <a:endParaRPr lang="el-GR"/>
          </a:p>
        </p:txBody>
      </p:sp>
      <p:sp>
        <p:nvSpPr>
          <p:cNvPr id="25603" name="Rectangle 3"/>
          <p:cNvSpPr>
            <a:spLocks noGrp="1" noChangeArrowheads="1"/>
          </p:cNvSpPr>
          <p:nvPr>
            <p:ph idx="1"/>
          </p:nvPr>
        </p:nvSpPr>
        <p:spPr/>
        <p:txBody>
          <a:bodyPr/>
          <a:lstStyle/>
          <a:p>
            <a:pPr eaLnBrk="1" hangingPunct="1"/>
            <a:r>
              <a:rPr lang="el-GR" smtClean="0"/>
              <a:t>Η κατάλληλη εφαρμογή της γνώσης, η οποία συμβάλλει στην επίτευξη της μέγιστης λειτουργικότητας και ποιότητας της ζωής των ατόμων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81000"/>
            <a:ext cx="7772400" cy="1371600"/>
          </a:xfrm>
        </p:spPr>
        <p:txBody>
          <a:bodyPr/>
          <a:lstStyle/>
          <a:p>
            <a:pPr eaLnBrk="1" hangingPunct="1"/>
            <a:r>
              <a:rPr lang="el-GR" smtClean="0"/>
              <a:t>Επάγγελμα</a:t>
            </a:r>
          </a:p>
        </p:txBody>
      </p:sp>
      <p:sp>
        <p:nvSpPr>
          <p:cNvPr id="34819" name="Rectangle 3"/>
          <p:cNvSpPr>
            <a:spLocks noGrp="1" noChangeArrowheads="1"/>
          </p:cNvSpPr>
          <p:nvPr>
            <p:ph idx="1"/>
          </p:nvPr>
        </p:nvSpPr>
        <p:spPr>
          <a:xfrm>
            <a:off x="685800" y="1600200"/>
            <a:ext cx="7772400" cy="4495800"/>
          </a:xfrm>
        </p:spPr>
        <p:txBody>
          <a:bodyPr>
            <a:normAutofit lnSpcReduction="10000"/>
          </a:bodyPr>
          <a:lstStyle/>
          <a:p>
            <a:pPr marL="365760" indent="-256032" eaLnBrk="1" fontAlgn="auto" hangingPunct="1">
              <a:lnSpc>
                <a:spcPct val="90000"/>
              </a:lnSpc>
              <a:spcAft>
                <a:spcPts val="0"/>
              </a:spcAft>
              <a:buClr>
                <a:schemeClr val="accent3"/>
              </a:buClr>
              <a:buFont typeface="Wingdings" pitchFamily="2" charset="2"/>
              <a:buNone/>
              <a:defRPr/>
            </a:pPr>
            <a:r>
              <a:rPr lang="el-GR" b="1"/>
              <a:t>Κριτήρια </a:t>
            </a:r>
            <a:r>
              <a:rPr lang="el-GR"/>
              <a:t/>
            </a:r>
            <a:br>
              <a:rPr lang="el-GR"/>
            </a:br>
            <a:endParaRPr lang="el-G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Καλά καθορισμένο σώμα γνώσεων</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Ισχυρό προσανατολισμό προς την παροχή υπηρεσιών</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Αναγνωρισμένο κύρος από κάποια επαγγελματική ομάδα</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Κώδικα ηθικής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Επαγγελματική οργάνωση που θέτει πρότυπα</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Συνεχιζόμενη έρευνα</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a:t>Αυτονομία</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152400"/>
            <a:ext cx="7772400" cy="1143000"/>
          </a:xfrm>
        </p:spPr>
        <p:txBody>
          <a:bodyPr/>
          <a:lstStyle/>
          <a:p>
            <a:pPr eaLnBrk="1" hangingPunct="1"/>
            <a:r>
              <a:rPr lang="el-GR" smtClean="0"/>
              <a:t>Επιστημονικός κλάδος</a:t>
            </a:r>
          </a:p>
        </p:txBody>
      </p:sp>
      <p:sp>
        <p:nvSpPr>
          <p:cNvPr id="35843" name="Rectangle 3"/>
          <p:cNvSpPr>
            <a:spLocks noGrp="1" noChangeArrowheads="1"/>
          </p:cNvSpPr>
          <p:nvPr>
            <p:ph idx="1"/>
          </p:nvPr>
        </p:nvSpPr>
        <p:spPr>
          <a:xfrm>
            <a:off x="304800" y="1143000"/>
            <a:ext cx="8305800" cy="4495800"/>
          </a:xfrm>
        </p:spPr>
        <p:txBody>
          <a:bodyPr>
            <a:normAutofit fontScale="92500"/>
          </a:bodyPr>
          <a:lstStyle/>
          <a:p>
            <a:pPr marL="365760" indent="-256032" eaLnBrk="1" fontAlgn="auto" hangingPunct="1">
              <a:lnSpc>
                <a:spcPct val="90000"/>
              </a:lnSpc>
              <a:spcAft>
                <a:spcPts val="0"/>
              </a:spcAft>
              <a:buClr>
                <a:schemeClr val="accent3"/>
              </a:buClr>
              <a:buFont typeface="Wingdings" pitchFamily="2" charset="2"/>
              <a:buNone/>
              <a:defRPr/>
            </a:pPr>
            <a:r>
              <a:rPr lang="en-US"/>
              <a:t>     </a:t>
            </a:r>
            <a:r>
              <a:rPr lang="el-GR" sz="2400" b="1"/>
              <a:t>Έχει συγκεκριμένο και μοναδικό σώμα γνώσεων, χρησιμοποιεί την υπάρχουσα και νέα γνώση  για την επίλυση των προβλημάτων και την ικανοποίηση των ανθρώπινων αναγκών μέσα σε συνεχώς μεταβαλλόμενα όρια</a:t>
            </a:r>
          </a:p>
          <a:p>
            <a:pPr marL="365760" indent="-256032" eaLnBrk="1" fontAlgn="auto" hangingPunct="1">
              <a:lnSpc>
                <a:spcPct val="90000"/>
              </a:lnSpc>
              <a:spcAft>
                <a:spcPts val="0"/>
              </a:spcAft>
              <a:buClr>
                <a:schemeClr val="accent3"/>
              </a:buClr>
              <a:buFont typeface="Wingdings" pitchFamily="2" charset="2"/>
              <a:buNone/>
              <a:defRPr/>
            </a:pPr>
            <a:r>
              <a:rPr lang="el-GR"/>
              <a:t>Κριτήρια:</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b="1"/>
              <a:t>Διαρκές πεδίο εφαρμογής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b="1"/>
              <a:t>Κατάλληλες τεχνικές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b="1"/>
              <a:t>Ενδιαφέροντα σχετικά με τις ανθρώπινες δραστηριότητες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b="1"/>
              <a:t>Σχετικές παραδόσεις που να εμπνέουν τη μελλοντική ανάπτυξη γνώσης</a:t>
            </a:r>
          </a:p>
          <a:p>
            <a:pPr marL="365760" indent="-256032" eaLnBrk="1" fontAlgn="auto" hangingPunct="1">
              <a:lnSpc>
                <a:spcPct val="90000"/>
              </a:lnSpc>
              <a:spcAft>
                <a:spcPts val="0"/>
              </a:spcAft>
              <a:buClr>
                <a:schemeClr val="accent3"/>
              </a:buClr>
              <a:buFont typeface="Wingdings" pitchFamily="2" charset="2"/>
              <a:buBlip>
                <a:blip r:embed="rId2"/>
              </a:buBlip>
              <a:defRPr/>
            </a:pPr>
            <a:r>
              <a:rPr lang="el-GR" sz="2400" b="1"/>
              <a:t>Σημαντική ακαδημαϊκή αναγνώριση και επιτεύγματα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fontAlgn="auto" hangingPunct="1">
              <a:spcAft>
                <a:spcPts val="0"/>
              </a:spcAft>
              <a:defRPr/>
            </a:pPr>
            <a:r>
              <a:rPr lang="el-GR" dirty="0"/>
              <a:t>Νοσηλευτική</a:t>
            </a:r>
            <a:br>
              <a:rPr lang="el-GR" dirty="0"/>
            </a:br>
            <a:endParaRPr lang="el-GR" dirty="0"/>
          </a:p>
        </p:txBody>
      </p:sp>
      <p:sp>
        <p:nvSpPr>
          <p:cNvPr id="36867" name="Rectangle 3"/>
          <p:cNvSpPr>
            <a:spLocks noGrp="1" noChangeArrowheads="1"/>
          </p:cNvSpPr>
          <p:nvPr>
            <p:ph idx="1"/>
          </p:nvPr>
        </p:nvSpPr>
        <p:spPr>
          <a:xfrm>
            <a:off x="685800" y="1828800"/>
            <a:ext cx="7924800" cy="4267200"/>
          </a:xfrm>
        </p:spPr>
        <p:txBody>
          <a:bodyPr>
            <a:normAutofit lnSpcReduction="10000"/>
          </a:bodyPr>
          <a:lstStyle/>
          <a:p>
            <a:pPr marL="365760" indent="-256032" eaLnBrk="1" fontAlgn="auto" hangingPunct="1">
              <a:lnSpc>
                <a:spcPct val="90000"/>
              </a:lnSpc>
              <a:spcAft>
                <a:spcPts val="0"/>
              </a:spcAft>
              <a:buClr>
                <a:schemeClr val="accent3"/>
              </a:buClr>
              <a:buFont typeface="Georgia"/>
              <a:buChar char="•"/>
              <a:defRPr/>
            </a:pPr>
            <a:r>
              <a:rPr lang="el-GR" b="1" dirty="0">
                <a:solidFill>
                  <a:schemeClr val="folHlink"/>
                </a:solidFill>
              </a:rPr>
              <a:t>Εφαρμοσμένη </a:t>
            </a:r>
            <a:r>
              <a:rPr lang="el-GR" b="1" dirty="0" err="1">
                <a:solidFill>
                  <a:schemeClr val="folHlink"/>
                </a:solidFill>
              </a:rPr>
              <a:t>επιστήμη</a:t>
            </a:r>
            <a:r>
              <a:rPr lang="el-GR" dirty="0" err="1"/>
              <a:t>………..οι</a:t>
            </a:r>
            <a:r>
              <a:rPr lang="el-GR" dirty="0"/>
              <a:t> νοσηλευτές οφείλουν να αναπτύξουν τον μοναδικό  επιστημονικό και επαγγελματικό τους ρόλο μέσα στο σύστημα υγείας</a:t>
            </a:r>
          </a:p>
          <a:p>
            <a:pPr marL="365760" indent="-256032" eaLnBrk="1" fontAlgn="auto" hangingPunct="1">
              <a:lnSpc>
                <a:spcPct val="90000"/>
              </a:lnSpc>
              <a:spcAft>
                <a:spcPts val="0"/>
              </a:spcAft>
              <a:buClr>
                <a:schemeClr val="accent3"/>
              </a:buClr>
              <a:buFont typeface="Georgia"/>
              <a:buChar char="•"/>
              <a:defRPr/>
            </a:pPr>
            <a:r>
              <a:rPr lang="el-GR" dirty="0"/>
              <a:t>Η Νοσηλευτική Επιστήμη δεν είναι θυγατρική της Ιατρικής, της Ψυχολογίας, της Κοινωνιολογίας……. </a:t>
            </a:r>
            <a:r>
              <a:rPr lang="el-GR" b="1" dirty="0">
                <a:solidFill>
                  <a:schemeClr val="folHlink"/>
                </a:solidFill>
              </a:rPr>
              <a:t>Έχει δικό της ευρύ και αποκλειστικό πεδίο γνώσης, μεθοδολογία έρευνας, θεωρίες, κλινικές </a:t>
            </a:r>
            <a:r>
              <a:rPr lang="el-GR" b="1" dirty="0" err="1">
                <a:solidFill>
                  <a:schemeClr val="folHlink"/>
                </a:solidFill>
              </a:rPr>
              <a:t>πρακτικές……..</a:t>
            </a:r>
            <a:r>
              <a:rPr lang="el-GR" b="1" dirty="0" err="1">
                <a:solidFill>
                  <a:schemeClr val="hlink"/>
                </a:solidFill>
              </a:rPr>
              <a:t>αλληλοσυμπληρούμενες</a:t>
            </a:r>
            <a:r>
              <a:rPr lang="el-GR" b="1" dirty="0">
                <a:solidFill>
                  <a:schemeClr val="hlink"/>
                </a:solidFill>
              </a:rPr>
              <a:t> μέθοδοι θεραπείας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836613"/>
            <a:ext cx="8229600" cy="936625"/>
          </a:xfrm>
        </p:spPr>
        <p:txBody>
          <a:bodyPr>
            <a:normAutofit fontScale="90000"/>
          </a:bodyPr>
          <a:lstStyle/>
          <a:p>
            <a:pPr eaLnBrk="1" fontAlgn="auto" hangingPunct="1">
              <a:spcAft>
                <a:spcPts val="0"/>
              </a:spcAft>
              <a:defRPr/>
            </a:pPr>
            <a:r>
              <a:rPr lang="el-GR" dirty="0"/>
              <a:t>Επιστήμη</a:t>
            </a:r>
            <a:br>
              <a:rPr lang="el-GR" dirty="0"/>
            </a:br>
            <a:endParaRPr lang="el-GR" dirty="0"/>
          </a:p>
        </p:txBody>
      </p:sp>
      <p:sp>
        <p:nvSpPr>
          <p:cNvPr id="37891" name="Rectangle 3"/>
          <p:cNvSpPr>
            <a:spLocks noGrp="1" noChangeArrowheads="1"/>
          </p:cNvSpPr>
          <p:nvPr>
            <p:ph idx="1"/>
          </p:nvPr>
        </p:nvSpPr>
        <p:spPr>
          <a:xfrm>
            <a:off x="468313" y="1700213"/>
            <a:ext cx="7989887" cy="4752975"/>
          </a:xfrm>
        </p:spPr>
        <p:txBody>
          <a:bodyPr>
            <a:normAutofit lnSpcReduction="10000"/>
          </a:bodyPr>
          <a:lstStyle/>
          <a:p>
            <a:pPr marL="365760" indent="-256032" eaLnBrk="1" fontAlgn="auto" hangingPunct="1">
              <a:lnSpc>
                <a:spcPct val="90000"/>
              </a:lnSpc>
              <a:spcAft>
                <a:spcPts val="0"/>
              </a:spcAft>
              <a:buClr>
                <a:schemeClr val="accent3"/>
              </a:buClr>
              <a:buFont typeface="Georgia"/>
              <a:buChar char="•"/>
              <a:defRPr/>
            </a:pPr>
            <a:r>
              <a:rPr lang="el-GR" dirty="0"/>
              <a:t>Συστηματική προσπάθεια για την παραγωγή γνώσης με σκοπό την ανάλυση, την πρόβλεψη και τον έλεγχο της πραγματικότητας</a:t>
            </a:r>
          </a:p>
          <a:p>
            <a:pPr marL="365760" indent="-256032" eaLnBrk="1" fontAlgn="auto" hangingPunct="1">
              <a:lnSpc>
                <a:spcPct val="90000"/>
              </a:lnSpc>
              <a:spcAft>
                <a:spcPts val="0"/>
              </a:spcAft>
              <a:buClr>
                <a:schemeClr val="accent3"/>
              </a:buClr>
              <a:buFont typeface="Georgia"/>
              <a:buChar char="•"/>
              <a:defRPr/>
            </a:pPr>
            <a:r>
              <a:rPr lang="el-GR" dirty="0"/>
              <a:t>Είναι μια δυναμική γνωστική διαδικασία. Διαμορφώνουμε υποθέσεις για τη λειτουργία ενός φαινομένου και στη συνέχεια μέσω του πειράματος ή της παρατήρησης αποφαινόμαστε το κατά πόσο η υπόθεσή μας είναι εφικτή</a:t>
            </a:r>
          </a:p>
          <a:p>
            <a:pPr marL="365760" indent="-256032" eaLnBrk="1" fontAlgn="auto" hangingPunct="1">
              <a:lnSpc>
                <a:spcPct val="90000"/>
              </a:lnSpc>
              <a:spcAft>
                <a:spcPts val="0"/>
              </a:spcAft>
              <a:buClr>
                <a:schemeClr val="accent3"/>
              </a:buClr>
              <a:buFont typeface="Georgia"/>
              <a:buChar char="•"/>
              <a:defRPr/>
            </a:pPr>
            <a:r>
              <a:rPr lang="el-GR" dirty="0"/>
              <a:t>Συνδυάζει έρευνα (προαγωγή της γνώσης) και θεωρία (εξήγηση και συστηματοποίηση της γνώσης)</a:t>
            </a:r>
          </a:p>
          <a:p>
            <a:pPr marL="365760" indent="-256032" eaLnBrk="1" fontAlgn="auto" hangingPunct="1">
              <a:lnSpc>
                <a:spcPct val="90000"/>
              </a:lnSpc>
              <a:spcAft>
                <a:spcPts val="0"/>
              </a:spcAft>
              <a:buClr>
                <a:schemeClr val="accent3"/>
              </a:buClr>
              <a:buFont typeface="Georgia"/>
              <a:buChar char="•"/>
              <a:defRPr/>
            </a:pP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l-GR" smtClean="0"/>
              <a:t>Στόχοι της Νοσηλευτικής</a:t>
            </a:r>
          </a:p>
        </p:txBody>
      </p:sp>
      <p:sp>
        <p:nvSpPr>
          <p:cNvPr id="30723" name="Rectangle 3"/>
          <p:cNvSpPr>
            <a:spLocks noGrp="1" noChangeArrowheads="1"/>
          </p:cNvSpPr>
          <p:nvPr>
            <p:ph idx="1"/>
          </p:nvPr>
        </p:nvSpPr>
        <p:spPr/>
        <p:txBody>
          <a:bodyPr/>
          <a:lstStyle/>
          <a:p>
            <a:pPr eaLnBrk="1" hangingPunct="1">
              <a:buFont typeface="Wingdings" pitchFamily="2" charset="2"/>
              <a:buBlip>
                <a:blip r:embed="rId2"/>
              </a:buBlip>
            </a:pPr>
            <a:r>
              <a:rPr lang="el-GR" smtClean="0"/>
              <a:t>Η προαγωγή της ευεξίας</a:t>
            </a:r>
          </a:p>
          <a:p>
            <a:pPr eaLnBrk="1" hangingPunct="1">
              <a:buFont typeface="Wingdings" pitchFamily="2" charset="2"/>
              <a:buBlip>
                <a:blip r:embed="rId2"/>
              </a:buBlip>
            </a:pPr>
            <a:r>
              <a:rPr lang="el-GR" smtClean="0"/>
              <a:t>Η πρόληψη τη ασθένειας</a:t>
            </a:r>
          </a:p>
          <a:p>
            <a:pPr eaLnBrk="1" hangingPunct="1">
              <a:buFont typeface="Wingdings" pitchFamily="2" charset="2"/>
              <a:buBlip>
                <a:blip r:embed="rId2"/>
              </a:buBlip>
            </a:pPr>
            <a:r>
              <a:rPr lang="el-GR" smtClean="0"/>
              <a:t>Η αποκατάσταση της υγείας</a:t>
            </a:r>
          </a:p>
          <a:p>
            <a:pPr eaLnBrk="1" hangingPunct="1">
              <a:buFont typeface="Wingdings" pitchFamily="2" charset="2"/>
              <a:buBlip>
                <a:blip r:embed="rId2"/>
              </a:buBlip>
            </a:pPr>
            <a:r>
              <a:rPr lang="el-GR" smtClean="0"/>
              <a:t>Η διευκόλυνση της επιτυχούς αντιμετώπισης των προβλημάτων υγείας </a:t>
            </a:r>
            <a:endParaRPr lang="en-US" smtClean="0"/>
          </a:p>
          <a:p>
            <a:pPr eaLnBrk="1" hangingPunct="1">
              <a:buFont typeface="Wingdings" pitchFamily="2" charset="2"/>
              <a:buNone/>
            </a:pPr>
            <a:endParaRPr lang="el-GR" smtClean="0"/>
          </a:p>
        </p:txBody>
      </p:sp>
      <p:pic>
        <p:nvPicPr>
          <p:cNvPr id="30724" name="Picture 4" descr="BD07311_"/>
          <p:cNvPicPr>
            <a:picLocks noChangeAspect="1" noChangeArrowheads="1"/>
          </p:cNvPicPr>
          <p:nvPr/>
        </p:nvPicPr>
        <p:blipFill>
          <a:blip r:embed="rId3" cstate="print"/>
          <a:srcRect/>
          <a:stretch>
            <a:fillRect/>
          </a:stretch>
        </p:blipFill>
        <p:spPr bwMode="auto">
          <a:xfrm>
            <a:off x="6934200" y="2057400"/>
            <a:ext cx="2009775" cy="21780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81000"/>
            <a:ext cx="7772400" cy="1143000"/>
          </a:xfrm>
        </p:spPr>
        <p:txBody>
          <a:bodyPr/>
          <a:lstStyle/>
          <a:p>
            <a:pPr eaLnBrk="1" hangingPunct="1"/>
            <a:r>
              <a:rPr lang="el-GR" smtClean="0"/>
              <a:t>Προαγωγή ευεξίας</a:t>
            </a:r>
          </a:p>
        </p:txBody>
      </p:sp>
      <p:sp>
        <p:nvSpPr>
          <p:cNvPr id="31747" name="Rectangle 3"/>
          <p:cNvSpPr>
            <a:spLocks noGrp="1" noChangeArrowheads="1"/>
          </p:cNvSpPr>
          <p:nvPr>
            <p:ph idx="1"/>
          </p:nvPr>
        </p:nvSpPr>
        <p:spPr>
          <a:xfrm>
            <a:off x="685800" y="1752600"/>
            <a:ext cx="7772400" cy="4343400"/>
          </a:xfrm>
        </p:spPr>
        <p:txBody>
          <a:bodyPr/>
          <a:lstStyle/>
          <a:p>
            <a:pPr eaLnBrk="1" hangingPunct="1">
              <a:lnSpc>
                <a:spcPct val="90000"/>
              </a:lnSpc>
              <a:buFont typeface="Wingdings" pitchFamily="2" charset="2"/>
              <a:buBlip>
                <a:blip r:embed="rId2"/>
              </a:buBlip>
            </a:pPr>
            <a:r>
              <a:rPr lang="el-GR" smtClean="0"/>
              <a:t>Ευεξία: η επίτευξη του μέγιστου δυνατού δυναμικού της λειτουργικότητας του ατόμου</a:t>
            </a:r>
          </a:p>
          <a:p>
            <a:pPr eaLnBrk="1" hangingPunct="1">
              <a:lnSpc>
                <a:spcPct val="90000"/>
              </a:lnSpc>
              <a:buFont typeface="Wingdings" pitchFamily="2" charset="2"/>
              <a:buBlip>
                <a:blip r:embed="rId2"/>
              </a:buBlip>
            </a:pPr>
            <a:r>
              <a:rPr lang="el-GR" smtClean="0"/>
              <a:t>Πρέπει να λαμβάνουμε υπόψη : την αυτογνωσία των ασθενών, τις γνώσεις και τις δεξιότητες των νοσηλευτών, τους διαθέσιμους πόρους</a:t>
            </a:r>
          </a:p>
          <a:p>
            <a:pPr eaLnBrk="1" hangingPunct="1">
              <a:lnSpc>
                <a:spcPct val="90000"/>
              </a:lnSpc>
              <a:buFont typeface="Wingdings" pitchFamily="2" charset="2"/>
              <a:buBlip>
                <a:blip r:embed="rId2"/>
              </a:buBlip>
            </a:pPr>
            <a:r>
              <a:rPr lang="el-GR" smtClean="0">
                <a:solidFill>
                  <a:schemeClr val="folHlink"/>
                </a:solidFill>
              </a:rPr>
              <a:t>  </a:t>
            </a:r>
            <a:r>
              <a:rPr lang="el-GR" b="1" smtClean="0">
                <a:solidFill>
                  <a:schemeClr val="folHlink"/>
                </a:solidFill>
              </a:rPr>
              <a:t>Υγεία= ατομική ευθύνη</a:t>
            </a:r>
          </a:p>
          <a:p>
            <a:pPr eaLnBrk="1" hangingPunct="1">
              <a:lnSpc>
                <a:spcPct val="90000"/>
              </a:lnSpc>
              <a:buFont typeface="Wingdings" pitchFamily="2" charset="2"/>
              <a:buBlip>
                <a:blip r:embed="rId2"/>
              </a:buBlip>
            </a:pPr>
            <a:r>
              <a:rPr lang="el-GR" smtClean="0"/>
              <a:t>  </a:t>
            </a:r>
            <a:r>
              <a:rPr lang="el-GR" i="1" smtClean="0"/>
              <a:t>Προγράμματα συμβουλευτικής (στάσεις και συμπεριφορές-αλλαγή ή τροποποίηση τρόπου ζωής- διατροφή- άσκηση κ.α)</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fontScale="90000"/>
          </a:bodyPr>
          <a:lstStyle/>
          <a:p>
            <a:pPr eaLnBrk="1" fontAlgn="auto" hangingPunct="1">
              <a:spcAft>
                <a:spcPts val="0"/>
              </a:spcAft>
              <a:defRPr/>
            </a:pPr>
            <a:r>
              <a:rPr lang="el-GR"/>
              <a:t>Η πρόληψη τη ασθένειας</a:t>
            </a:r>
            <a:br>
              <a:rPr lang="el-GR"/>
            </a:br>
            <a:endParaRPr lang="el-GR"/>
          </a:p>
        </p:txBody>
      </p:sp>
      <p:sp>
        <p:nvSpPr>
          <p:cNvPr id="32771" name="Rectangle 3"/>
          <p:cNvSpPr>
            <a:spLocks noGrp="1" noChangeArrowheads="1"/>
          </p:cNvSpPr>
          <p:nvPr>
            <p:ph idx="1"/>
          </p:nvPr>
        </p:nvSpPr>
        <p:spPr/>
        <p:txBody>
          <a:bodyPr/>
          <a:lstStyle/>
          <a:p>
            <a:pPr eaLnBrk="1" hangingPunct="1">
              <a:buClr>
                <a:schemeClr val="folHlink"/>
              </a:buClr>
              <a:buFont typeface="Wingdings" pitchFamily="2" charset="2"/>
              <a:buChar char="§"/>
            </a:pPr>
            <a:r>
              <a:rPr lang="el-GR" smtClean="0"/>
              <a:t>Μείωση παραγόντων κινδύνου- προαγωγή υγιεινών συνηθειών-διατήρηση βέλτιστης δυνατής λειτουργικότητας ατόμου</a:t>
            </a:r>
          </a:p>
          <a:p>
            <a:pPr eaLnBrk="1" hangingPunct="1">
              <a:buClr>
                <a:schemeClr val="folHlink"/>
              </a:buClr>
              <a:buFont typeface="Wingdings" pitchFamily="2" charset="2"/>
              <a:buChar char="§"/>
            </a:pPr>
            <a:endParaRPr lang="el-GR" smtClean="0"/>
          </a:p>
          <a:p>
            <a:pPr eaLnBrk="1" hangingPunct="1">
              <a:buClr>
                <a:schemeClr val="folHlink"/>
              </a:buClr>
              <a:buFont typeface="Wingdings" pitchFamily="2" charset="2"/>
              <a:buChar char="§"/>
            </a:pPr>
            <a:r>
              <a:rPr lang="el-GR" smtClean="0"/>
              <a:t>Εκπαιδευτικά προγράμματα (προγεννητική φροντίδα σε εγκύους, προγράμματα διακοπής καπνίσματος, διαχείρισης άγχους,σωστής διατροφής κ.α)</a:t>
            </a:r>
          </a:p>
          <a:p>
            <a:pPr eaLnBrk="1" hangingPunct="1"/>
            <a:endParaRPr 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pPr eaLnBrk="1" fontAlgn="auto" hangingPunct="1">
              <a:spcAft>
                <a:spcPts val="0"/>
              </a:spcAft>
              <a:defRPr/>
            </a:pPr>
            <a:r>
              <a:rPr lang="el-GR"/>
              <a:t>Η αποκατάσταση της υγείας</a:t>
            </a:r>
            <a:br>
              <a:rPr lang="el-GR"/>
            </a:br>
            <a:endParaRPr lang="el-GR"/>
          </a:p>
        </p:txBody>
      </p:sp>
      <p:sp>
        <p:nvSpPr>
          <p:cNvPr id="33795" name="Rectangle 3"/>
          <p:cNvSpPr>
            <a:spLocks noGrp="1" noChangeArrowheads="1"/>
          </p:cNvSpPr>
          <p:nvPr>
            <p:ph idx="1"/>
          </p:nvPr>
        </p:nvSpPr>
        <p:spPr/>
        <p:txBody>
          <a:bodyPr/>
          <a:lstStyle/>
          <a:p>
            <a:pPr eaLnBrk="1" hangingPunct="1">
              <a:buClr>
                <a:schemeClr val="folHlink"/>
              </a:buClr>
              <a:buFont typeface="Wingdings" pitchFamily="2" charset="2"/>
              <a:buChar char="§"/>
            </a:pPr>
            <a:r>
              <a:rPr lang="el-GR" smtClean="0"/>
              <a:t>Παροχή άμεσης φροντίδας (φάρμακα- θεραπευτικές παρεμβάσεις)</a:t>
            </a:r>
          </a:p>
          <a:p>
            <a:pPr eaLnBrk="1" hangingPunct="1">
              <a:buClr>
                <a:schemeClr val="folHlink"/>
              </a:buClr>
              <a:buFont typeface="Wingdings" pitchFamily="2" charset="2"/>
              <a:buChar char="§"/>
            </a:pPr>
            <a:r>
              <a:rPr lang="el-GR" smtClean="0"/>
              <a:t>Διαγνωστικές εξετάσεις και παρακολούθηση</a:t>
            </a:r>
          </a:p>
          <a:p>
            <a:pPr eaLnBrk="1" hangingPunct="1">
              <a:buClr>
                <a:schemeClr val="folHlink"/>
              </a:buClr>
              <a:buFont typeface="Wingdings" pitchFamily="2" charset="2"/>
              <a:buChar char="§"/>
            </a:pPr>
            <a:r>
              <a:rPr lang="el-GR" smtClean="0"/>
              <a:t>Ζωτικά σημεία</a:t>
            </a:r>
          </a:p>
          <a:p>
            <a:pPr eaLnBrk="1" hangingPunct="1">
              <a:buClr>
                <a:schemeClr val="folHlink"/>
              </a:buClr>
              <a:buFont typeface="Wingdings" pitchFamily="2" charset="2"/>
              <a:buChar char="§"/>
            </a:pPr>
            <a:r>
              <a:rPr lang="el-GR" smtClean="0"/>
              <a:t>Σχεδιασμός-προγραμματισμός προγραμμάτων αποκατάστασης π.χ Α.Ε.Ε.</a:t>
            </a:r>
          </a:p>
          <a:p>
            <a:pPr eaLnBrk="1" hangingPunct="1">
              <a:buClr>
                <a:schemeClr val="folHlink"/>
              </a:buClr>
              <a:buFont typeface="Wingdings" pitchFamily="2" charset="2"/>
              <a:buChar char="§"/>
            </a:pPr>
            <a:r>
              <a:rPr lang="el-GR" smtClean="0"/>
              <a:t>Συμμετοχή σε προγράμματα ψυχικής υγείας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pPr eaLnBrk="1" hangingPunct="1"/>
            <a:endParaRPr lang="el-GR" smtClean="0"/>
          </a:p>
        </p:txBody>
      </p:sp>
      <p:sp>
        <p:nvSpPr>
          <p:cNvPr id="7171" name="2 - Θέση περιεχομένου"/>
          <p:cNvSpPr>
            <a:spLocks noGrp="1"/>
          </p:cNvSpPr>
          <p:nvPr>
            <p:ph idx="1"/>
          </p:nvPr>
        </p:nvSpPr>
        <p:spPr/>
        <p:txBody>
          <a:bodyPr/>
          <a:lstStyle/>
          <a:p>
            <a:pPr eaLnBrk="1" hangingPunct="1"/>
            <a:r>
              <a:rPr lang="el-GR" smtClean="0"/>
              <a:t>Στη σημερινή εποχή η επέκταση των ρόλων και των λειτουργιών του νοσηλευτή  δεν καλύπτεται από αυτόν τον ορισμό.</a:t>
            </a:r>
          </a:p>
          <a:p>
            <a:pPr eaLnBrk="1" hangingPunct="1"/>
            <a:r>
              <a:rPr lang="el-GR" smtClean="0"/>
              <a:t>1995 </a:t>
            </a:r>
            <a:r>
              <a:rPr lang="en-US" smtClean="0"/>
              <a:t> Ellis &amp; Hartley: </a:t>
            </a:r>
            <a:r>
              <a:rPr lang="el-GR" smtClean="0"/>
              <a:t>δεν μπορεί πλέον κανείς να λέει ότι </a:t>
            </a:r>
            <a:r>
              <a:rPr lang="el-GR" i="1" smtClean="0">
                <a:solidFill>
                  <a:srgbClr val="FF0000"/>
                </a:solidFill>
              </a:rPr>
              <a:t>‘’ο νοσηλευτής είναι ένας νοσηλευτής’’</a:t>
            </a:r>
          </a:p>
          <a:p>
            <a:pPr eaLnBrk="1" hangingPunct="1">
              <a:buFont typeface="Georgia" pitchFamily="18" charset="0"/>
              <a:buNone/>
            </a:pPr>
            <a:endParaRPr lang="el-GR" i="1" smtClean="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l-GR"/>
              <a:t/>
            </a:r>
            <a:br>
              <a:rPr lang="el-GR"/>
            </a:br>
            <a:r>
              <a:rPr lang="el-GR"/>
              <a:t/>
            </a:r>
            <a:br>
              <a:rPr lang="el-GR"/>
            </a:br>
            <a:r>
              <a:rPr lang="el-GR" sz="3200"/>
              <a:t>Η διευκόλυνση της επιτυχούς αντιμετώπισης των προβλημάτων υγείας</a:t>
            </a:r>
            <a:r>
              <a:rPr lang="el-GR"/>
              <a:t> </a:t>
            </a:r>
            <a:r>
              <a:rPr lang="en-US"/>
              <a:t/>
            </a:r>
            <a:br>
              <a:rPr lang="en-US"/>
            </a:br>
            <a:endParaRPr lang="el-GR"/>
          </a:p>
        </p:txBody>
      </p:sp>
      <p:sp>
        <p:nvSpPr>
          <p:cNvPr id="34819" name="Rectangle 3"/>
          <p:cNvSpPr>
            <a:spLocks noGrp="1" noChangeArrowheads="1"/>
          </p:cNvSpPr>
          <p:nvPr>
            <p:ph idx="1"/>
          </p:nvPr>
        </p:nvSpPr>
        <p:spPr>
          <a:xfrm>
            <a:off x="762000" y="2514600"/>
            <a:ext cx="7696200" cy="3581400"/>
          </a:xfrm>
        </p:spPr>
        <p:txBody>
          <a:bodyPr/>
          <a:lstStyle/>
          <a:p>
            <a:pPr eaLnBrk="1" hangingPunct="1">
              <a:buFont typeface="Wingdings" pitchFamily="2" charset="2"/>
              <a:buBlip>
                <a:blip r:embed="rId2"/>
              </a:buBlip>
            </a:pPr>
            <a:r>
              <a:rPr lang="el-GR" smtClean="0"/>
              <a:t>  Διαχείριση δυσάρεστων καταστάσεων (άγχους- πένθους-ανακοίνωσης δυσάρεστων  γεγονότων κ.α)</a:t>
            </a:r>
          </a:p>
          <a:p>
            <a:pPr eaLnBrk="1" hangingPunct="1">
              <a:buFont typeface="Wingdings" pitchFamily="2" charset="2"/>
              <a:buBlip>
                <a:blip r:embed="rId2"/>
              </a:buBlip>
            </a:pPr>
            <a:endParaRPr lang="el-GR" smtClean="0"/>
          </a:p>
          <a:p>
            <a:pPr eaLnBrk="1" hangingPunct="1">
              <a:buFont typeface="Wingdings" pitchFamily="2" charset="2"/>
              <a:buBlip>
                <a:blip r:embed="rId2"/>
              </a:buBlip>
            </a:pPr>
            <a:r>
              <a:rPr lang="el-GR" smtClean="0"/>
              <a:t>   Άτομο-οικογένεια -περιβάλλον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685800"/>
            <a:ext cx="7924800" cy="1219200"/>
          </a:xfrm>
        </p:spPr>
        <p:txBody>
          <a:bodyPr>
            <a:normAutofit fontScale="90000"/>
          </a:bodyPr>
          <a:lstStyle/>
          <a:p>
            <a:pPr eaLnBrk="1" fontAlgn="auto" hangingPunct="1">
              <a:spcAft>
                <a:spcPts val="0"/>
              </a:spcAft>
              <a:buFontTx/>
              <a:buBlip>
                <a:blip r:embed="rId2"/>
              </a:buBlip>
              <a:defRPr/>
            </a:pPr>
            <a:r>
              <a:rPr lang="el-GR" sz="3200"/>
              <a:t> Νοσηλευτική = ανεξάρτητος –επιστημονικός – επαγγελματικός κλάδος μέσα στα επαγγέλματα υγείας</a:t>
            </a:r>
          </a:p>
        </p:txBody>
      </p:sp>
      <p:sp>
        <p:nvSpPr>
          <p:cNvPr id="35843" name="Rectangle 3"/>
          <p:cNvSpPr>
            <a:spLocks noGrp="1" noChangeArrowheads="1"/>
          </p:cNvSpPr>
          <p:nvPr>
            <p:ph idx="1"/>
          </p:nvPr>
        </p:nvSpPr>
        <p:spPr>
          <a:xfrm>
            <a:off x="381000" y="2286000"/>
            <a:ext cx="8458200" cy="4419600"/>
          </a:xfrm>
        </p:spPr>
        <p:txBody>
          <a:bodyPr/>
          <a:lstStyle/>
          <a:p>
            <a:pPr eaLnBrk="1" hangingPunct="1">
              <a:buFont typeface="Wingdings" pitchFamily="2" charset="2"/>
              <a:buNone/>
            </a:pPr>
            <a:r>
              <a:rPr lang="el-GR" i="1" smtClean="0"/>
              <a:t>   Μία βασική ανθρώπινη ενέργεια που έχει σκοπό να ανακαλύψει και να ικανοποιήσει τις Φυσικές, Ψυχολογικές και Κοινωνικές ανάγκες του ατόμου , της οικογένειας και της κοινωνίας (</a:t>
            </a:r>
            <a:r>
              <a:rPr lang="en-US" i="1" smtClean="0"/>
              <a:t>Hall,1977)</a:t>
            </a:r>
            <a:endParaRPr lang="el-GR" i="1" smtClean="0"/>
          </a:p>
          <a:p>
            <a:pPr eaLnBrk="1" hangingPunct="1">
              <a:buFont typeface="Wingdings" pitchFamily="2" charset="2"/>
              <a:buNone/>
            </a:pPr>
            <a:r>
              <a:rPr lang="el-GR" i="1" smtClean="0"/>
              <a:t>   </a:t>
            </a:r>
          </a:p>
          <a:p>
            <a:pPr eaLnBrk="1" hangingPunct="1">
              <a:buFont typeface="Wingdings" pitchFamily="2" charset="2"/>
              <a:buNone/>
            </a:pPr>
            <a:r>
              <a:rPr lang="el-GR" sz="2400" smtClean="0"/>
              <a:t>     Το άτομο αντιμετωπίζεται ως ένα μοναδικό, ενιαίο σύνολο σε αντίθεση με τα άλλα επαγγέλματα υγείας που αναγνωρίζουν μόνο τη μία διάσταση,φυσική, ψυχολογική, κοινωνική</a:t>
            </a:r>
          </a:p>
          <a:p>
            <a:pPr eaLnBrk="1" hangingPunct="1"/>
            <a:endParaRPr lang="el-GR" sz="240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b="1" dirty="0" smtClean="0"/>
              <a:t>ΟΝΤΟΛΟΓΙΚΑ ΘΕΜΑΤΑ ΣΤΗ ΦΙΛΟΣΟΦΙΑ ΤΗΣ ΝΟΣΗΛΕΥΤΙΚΗΣ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pPr marL="365760" indent="-256032" eaLnBrk="1" fontAlgn="auto" hangingPunct="1">
              <a:spcAft>
                <a:spcPts val="0"/>
              </a:spcAft>
              <a:buClr>
                <a:schemeClr val="accent3"/>
              </a:buClr>
              <a:buFont typeface="Georgia"/>
              <a:buChar char="•"/>
              <a:defRPr/>
            </a:pPr>
            <a:r>
              <a:rPr lang="el-GR" dirty="0" smtClean="0"/>
              <a:t>υπαρξιακή συνηγορία» (</a:t>
            </a:r>
            <a:r>
              <a:rPr lang="en-US" dirty="0" smtClean="0"/>
              <a:t>existential advocacy</a:t>
            </a:r>
            <a:r>
              <a:rPr lang="el-GR" dirty="0" smtClean="0"/>
              <a:t>), που ο νοσηλευτής συμμετέχει με τον ασθενή για τον καθορισμό του μοναδικού νοήματος της εμπειρίας της υγείας, της ασθένειας, του </a:t>
            </a:r>
            <a:r>
              <a:rPr lang="el-GR" dirty="0" err="1" smtClean="0"/>
              <a:t>υποφέρειν</a:t>
            </a:r>
            <a:r>
              <a:rPr lang="el-GR" dirty="0" smtClean="0"/>
              <a:t> ή του θανάτου για το άτομο αυτό (</a:t>
            </a:r>
            <a:r>
              <a:rPr lang="el-GR" dirty="0" err="1" smtClean="0"/>
              <a:t>Gadow</a:t>
            </a:r>
            <a:r>
              <a:rPr lang="el-GR" dirty="0" smtClean="0"/>
              <a:t>, 1980) </a:t>
            </a:r>
          </a:p>
          <a:p>
            <a:pPr marL="365760" indent="-256032" eaLnBrk="1" fontAlgn="auto" hangingPunct="1">
              <a:spcAft>
                <a:spcPts val="0"/>
              </a:spcAft>
              <a:buClr>
                <a:schemeClr val="accent3"/>
              </a:buClr>
              <a:buFont typeface="Georgia"/>
              <a:buChar char="•"/>
              <a:defRPr/>
            </a:pPr>
            <a:r>
              <a:rPr lang="el-GR" dirty="0" smtClean="0"/>
              <a:t>μια τέχνη που σχετίζεται με την εκφραστικότητα, τη δημιουργικότητα και τις πνευματικές δραστηριότητες (Johnson,1996) </a:t>
            </a:r>
          </a:p>
          <a:p>
            <a:pPr marL="365760" indent="-256032" eaLnBrk="1" fontAlgn="auto" hangingPunct="1">
              <a:spcAft>
                <a:spcPts val="0"/>
              </a:spcAft>
              <a:buClr>
                <a:schemeClr val="accent3"/>
              </a:buClr>
              <a:buFont typeface="Georgia"/>
              <a:buChar char="•"/>
              <a:defRPr/>
            </a:pPr>
            <a:r>
              <a:rPr lang="el-GR" dirty="0" smtClean="0"/>
              <a:t>η ηθική πρακτική, η οποία χαρακτηρίζεται από τη «χρηστή νοσηλευτική φροντίδα» και σχέσεων φροντίδας μεταξύ νοσηλευτή και ασθενή (</a:t>
            </a:r>
            <a:r>
              <a:rPr lang="el-GR" dirty="0" err="1" smtClean="0"/>
              <a:t>Gastmans</a:t>
            </a:r>
            <a:r>
              <a:rPr lang="el-GR" dirty="0" smtClean="0"/>
              <a:t> </a:t>
            </a:r>
            <a:r>
              <a:rPr lang="en-US" dirty="0" smtClean="0"/>
              <a:t>et al</a:t>
            </a:r>
            <a:r>
              <a:rPr lang="el-GR" dirty="0" smtClean="0"/>
              <a:t>., 1998) και </a:t>
            </a:r>
          </a:p>
          <a:p>
            <a:pPr marL="365760" indent="-256032" eaLnBrk="1" fontAlgn="auto" hangingPunct="1">
              <a:spcAft>
                <a:spcPts val="0"/>
              </a:spcAft>
              <a:buClr>
                <a:schemeClr val="accent3"/>
              </a:buClr>
              <a:buFont typeface="Georgia"/>
              <a:buChar char="•"/>
              <a:defRPr/>
            </a:pPr>
            <a:r>
              <a:rPr lang="el-GR" dirty="0" smtClean="0"/>
              <a:t>μια επαγγελματική πρακτική με συναισθηματικές, γνωστικές, θεληματικές, ευφάνταστες παρακινητικές, και δραστικές συνθήκες οι οποίες είναι τόσο αναγκαίες όσο και επαρκείς (</a:t>
            </a:r>
            <a:r>
              <a:rPr lang="el-GR" dirty="0" err="1" smtClean="0"/>
              <a:t>Taylor</a:t>
            </a:r>
            <a:r>
              <a:rPr lang="el-GR" dirty="0" smtClean="0"/>
              <a:t>, 1998; </a:t>
            </a:r>
            <a:r>
              <a:rPr lang="en-US" dirty="0" smtClean="0"/>
              <a:t>Taylor</a:t>
            </a:r>
            <a:r>
              <a:rPr lang="el-GR" dirty="0" smtClean="0"/>
              <a:t>, 1997).</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b="1" dirty="0" smtClean="0"/>
              <a:t>ΗΘΙΚΑ ΘΕΜΑΤΑ ΣΤΗ ΦΙΛΟΣΟΦΙΑ ΤΗΣ ΝΟΣΗΛΕΥΤΙΚΗΣ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l-GR" i="1" dirty="0" smtClean="0"/>
              <a:t>Ποια είναι τα ηθικά φαινόμενα που αντιμετωπίζουν οι νοσηλευτές στην καθημερινή πρακτική; </a:t>
            </a:r>
            <a:endParaRPr lang="el-GR" dirty="0" smtClean="0"/>
          </a:p>
          <a:p>
            <a:pPr marL="365760" indent="-256032" eaLnBrk="1" fontAlgn="auto" hangingPunct="1">
              <a:spcAft>
                <a:spcPts val="0"/>
              </a:spcAft>
              <a:buClr>
                <a:schemeClr val="accent3"/>
              </a:buClr>
              <a:buFont typeface="Georgia"/>
              <a:buChar char="•"/>
              <a:defRPr/>
            </a:pPr>
            <a:r>
              <a:rPr lang="el-GR" i="1" dirty="0" smtClean="0"/>
              <a:t>Πως αναγνωρίζονται και πως τα ονομάζουν και τα διευθετούν οι νοσηλευτές; </a:t>
            </a:r>
            <a:endParaRPr lang="el-GR" dirty="0" smtClean="0"/>
          </a:p>
          <a:p>
            <a:pPr marL="365760" indent="-256032" eaLnBrk="1" fontAlgn="auto" hangingPunct="1">
              <a:spcAft>
                <a:spcPts val="0"/>
              </a:spcAft>
              <a:buClr>
                <a:schemeClr val="accent3"/>
              </a:buClr>
              <a:buFont typeface="Georgia"/>
              <a:buChar char="•"/>
              <a:defRPr/>
            </a:pPr>
            <a:r>
              <a:rPr lang="el-GR" i="1" dirty="0" smtClean="0"/>
              <a:t>Πως αξιώνουν οι ασθενείς τα βασικά τους δικαιώματα και πως κατανοούνται οι ηθικές υποχρεώσεις των νοσηλευτών; </a:t>
            </a:r>
            <a:endParaRPr lang="el-GR" dirty="0" smtClean="0"/>
          </a:p>
          <a:p>
            <a:pPr marL="365760" indent="-256032" eaLnBrk="1" fontAlgn="auto" hangingPunct="1">
              <a:spcAft>
                <a:spcPts val="0"/>
              </a:spcAft>
              <a:buClr>
                <a:schemeClr val="accent3"/>
              </a:buClr>
              <a:buFont typeface="Georgia"/>
              <a:buChar char="•"/>
              <a:defRPr/>
            </a:pPr>
            <a:r>
              <a:rPr lang="el-GR" i="1" dirty="0" smtClean="0"/>
              <a:t>Τι εννοούμε με τους όρους ηθική, έννοια, δικαιώματα, υποχρεώσεις, αξίες; </a:t>
            </a:r>
            <a:endParaRPr lang="el-GR" dirty="0" smtClean="0"/>
          </a:p>
          <a:p>
            <a:pPr marL="365760" indent="-256032" eaLnBrk="1" fontAlgn="auto" hangingPunct="1">
              <a:spcAft>
                <a:spcPts val="0"/>
              </a:spcAft>
              <a:buClr>
                <a:schemeClr val="accent3"/>
              </a:buClr>
              <a:buFont typeface="Georgia"/>
              <a:buChar char="•"/>
              <a:defRPr/>
            </a:pPr>
            <a:r>
              <a:rPr lang="el-GR" i="1" dirty="0" smtClean="0"/>
              <a:t>Και ακόμα ποιες είναι οι έννοιες που καθοδηγούν τη νοσηλευτική πρακτική;</a:t>
            </a:r>
            <a:endParaRPr lang="el-GR" dirty="0" smtClean="0"/>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eaLnBrk="1" fontAlgn="auto" hangingPunct="1">
              <a:spcAft>
                <a:spcPts val="0"/>
              </a:spcAft>
              <a:defRPr/>
            </a:pPr>
            <a:r>
              <a:rPr lang="el-GR" sz="3600"/>
              <a:t>Τάσεις που επηρεάζουν το μέλλον της Νοσηλευτικής</a:t>
            </a:r>
            <a:r>
              <a:rPr lang="en-US" sz="3600"/>
              <a:t> </a:t>
            </a:r>
            <a:r>
              <a:rPr lang="el-GR" sz="3600"/>
              <a:t>(</a:t>
            </a:r>
            <a:r>
              <a:rPr lang="en-US" sz="3600"/>
              <a:t>ICN)</a:t>
            </a:r>
            <a:endParaRPr lang="el-GR" sz="3600"/>
          </a:p>
        </p:txBody>
      </p:sp>
      <p:sp>
        <p:nvSpPr>
          <p:cNvPr id="38915" name="Rectangle 3"/>
          <p:cNvSpPr>
            <a:spLocks noGrp="1" noChangeArrowheads="1"/>
          </p:cNvSpPr>
          <p:nvPr>
            <p:ph idx="1"/>
          </p:nvPr>
        </p:nvSpPr>
        <p:spPr/>
        <p:txBody>
          <a:bodyPr/>
          <a:lstStyle/>
          <a:p>
            <a:pPr eaLnBrk="1" hangingPunct="1">
              <a:lnSpc>
                <a:spcPct val="90000"/>
              </a:lnSpc>
              <a:buFont typeface="Wingdings" pitchFamily="2" charset="2"/>
              <a:buBlip>
                <a:blip r:embed="rId2"/>
              </a:buBlip>
            </a:pPr>
            <a:r>
              <a:rPr lang="el-GR" smtClean="0"/>
              <a:t>Αύξηση προσδοκιών κοινού</a:t>
            </a:r>
          </a:p>
          <a:p>
            <a:pPr eaLnBrk="1" hangingPunct="1">
              <a:lnSpc>
                <a:spcPct val="90000"/>
              </a:lnSpc>
              <a:buFont typeface="Wingdings" pitchFamily="2" charset="2"/>
              <a:buBlip>
                <a:blip r:embed="rId2"/>
              </a:buBlip>
            </a:pPr>
            <a:r>
              <a:rPr lang="el-GR" smtClean="0"/>
              <a:t>Δημογραφικές αλλαγές</a:t>
            </a:r>
          </a:p>
          <a:p>
            <a:pPr eaLnBrk="1" hangingPunct="1">
              <a:lnSpc>
                <a:spcPct val="90000"/>
              </a:lnSpc>
              <a:buFont typeface="Wingdings" pitchFamily="2" charset="2"/>
              <a:buBlip>
                <a:blip r:embed="rId2"/>
              </a:buBlip>
            </a:pPr>
            <a:r>
              <a:rPr lang="el-GR" smtClean="0"/>
              <a:t>αλλαγή στα είδη των νοσημάτων και οι προκλήσεις των μεταδοτικών νοσημάτων</a:t>
            </a:r>
          </a:p>
          <a:p>
            <a:pPr eaLnBrk="1" hangingPunct="1">
              <a:lnSpc>
                <a:spcPct val="90000"/>
              </a:lnSpc>
              <a:buFont typeface="Wingdings" pitchFamily="2" charset="2"/>
              <a:buBlip>
                <a:blip r:embed="rId2"/>
              </a:buBlip>
            </a:pPr>
            <a:r>
              <a:rPr lang="el-GR" smtClean="0"/>
              <a:t>Τεχνολογικές εξελίξεις</a:t>
            </a:r>
          </a:p>
          <a:p>
            <a:pPr eaLnBrk="1" hangingPunct="1">
              <a:lnSpc>
                <a:spcPct val="90000"/>
              </a:lnSpc>
              <a:buFont typeface="Wingdings" pitchFamily="2" charset="2"/>
              <a:buBlip>
                <a:blip r:embed="rId2"/>
              </a:buBlip>
            </a:pPr>
            <a:r>
              <a:rPr lang="el-GR" smtClean="0"/>
              <a:t>Πληροφορική</a:t>
            </a:r>
          </a:p>
          <a:p>
            <a:pPr eaLnBrk="1" hangingPunct="1">
              <a:lnSpc>
                <a:spcPct val="90000"/>
              </a:lnSpc>
              <a:buFont typeface="Wingdings" pitchFamily="2" charset="2"/>
              <a:buBlip>
                <a:blip r:embed="rId2"/>
              </a:buBlip>
            </a:pPr>
            <a:r>
              <a:rPr lang="el-GR" smtClean="0"/>
              <a:t>Παγκοσμιοποίηση</a:t>
            </a:r>
          </a:p>
          <a:p>
            <a:pPr eaLnBrk="1" hangingPunct="1">
              <a:lnSpc>
                <a:spcPct val="90000"/>
              </a:lnSpc>
            </a:pPr>
            <a:endParaRPr lang="el-GR"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2988" y="765175"/>
            <a:ext cx="7772400" cy="1143000"/>
          </a:xfrm>
        </p:spPr>
        <p:txBody>
          <a:bodyPr>
            <a:normAutofit fontScale="90000"/>
          </a:bodyPr>
          <a:lstStyle/>
          <a:p>
            <a:pPr eaLnBrk="1" fontAlgn="auto" hangingPunct="1">
              <a:spcAft>
                <a:spcPts val="0"/>
              </a:spcAft>
              <a:defRPr/>
            </a:pPr>
            <a:r>
              <a:rPr lang="el-GR" sz="3200" dirty="0" smtClean="0"/>
              <a:t>ΕΠΑΓΓΕΛΜΑΤΙΚΕΣ ΠΡΟΟΠΤΙΚΕΣ</a:t>
            </a:r>
            <a:r>
              <a:rPr lang="el-GR" dirty="0" smtClean="0"/>
              <a:t> </a:t>
            </a:r>
            <a:r>
              <a:rPr lang="el-GR" sz="3200" dirty="0" smtClean="0"/>
              <a:t>ΣΥΓΧΡΟΝΟΥ ΝΟΣΗΛΕΥΤΗ</a:t>
            </a:r>
            <a:endParaRPr lang="el-GR" dirty="0"/>
          </a:p>
        </p:txBody>
      </p:sp>
      <p:sp>
        <p:nvSpPr>
          <p:cNvPr id="39939" name="2 - Θέση περιεχομένου"/>
          <p:cNvSpPr>
            <a:spLocks noGrp="1"/>
          </p:cNvSpPr>
          <p:nvPr>
            <p:ph idx="1"/>
          </p:nvPr>
        </p:nvSpPr>
        <p:spPr/>
        <p:txBody>
          <a:bodyPr/>
          <a:lstStyle/>
          <a:p>
            <a:pPr eaLnBrk="1" hangingPunct="1"/>
            <a:r>
              <a:rPr lang="el-GR" sz="2000" smtClean="0"/>
              <a:t>Η επιστήμη της Νοσηλευτικής ενσωματώνει την προαγωγή της υγείας, την πρόληψη της αρρώστιας και τη νοσηλευτική φροντίδα των αρρώστων και αναπήρων ως βιοψυχοκοινωνικών ανθρωπίνων υπάρξεων όλων των ηλικιών, σε όλες τις δομές και τα επίπεδα υπηρεσιών υγείας (πρωτοβάθμια, δευτεροβάθμια και τριτοβάθμια φροντίδα νοσοκομεία, κέντρα υγείας, σπίτι, σχολείο, ευρύτερη κοινότητα).</a:t>
            </a:r>
          </a:p>
          <a:p>
            <a:pPr eaLnBrk="1" hangingPunct="1"/>
            <a:r>
              <a:rPr lang="el-GR" sz="2000" smtClean="0"/>
              <a:t> Εκτείνεται, δηλαδή, η νοσηλευτική  από την προαγωγή και την αποκατάσταση της υγείας μέχρι τη νοσηλευτική φροντίδα του αρρώστου και ως τη διενέργεια προγραμμάτων βελτίωσης της υγείας του πληθυσμού.</a:t>
            </a:r>
          </a:p>
          <a:p>
            <a:pPr eaLnBrk="1" hangingPunct="1"/>
            <a:endParaRPr lang="el-GR"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l-GR" dirty="0" smtClean="0"/>
              <a:t>Οι πτυχιούχοι του Τμήματος Νοσηλευτικής φέρουν τον τίτλο «Νοσηλευτής –</a:t>
            </a:r>
            <a:r>
              <a:rPr lang="el-GR" dirty="0" err="1" smtClean="0"/>
              <a:t>τρια</a:t>
            </a:r>
            <a:r>
              <a:rPr lang="el-GR" dirty="0" smtClean="0"/>
              <a:t>» (</a:t>
            </a:r>
            <a:r>
              <a:rPr lang="el-GR" dirty="0" err="1" smtClean="0"/>
              <a:t>παρ.2</a:t>
            </a:r>
            <a:r>
              <a:rPr lang="el-GR" dirty="0" smtClean="0"/>
              <a:t> άρθρο 5 του Ν.1579/85) και έχουν το δικαίωμα απασχόλησης τους στην Πρωτοβάθμια, Δευτεροβάθμια και Τριτοβάθμια Φροντίδα Υγείας, είτε ως στελέχη Νοσηλευτικών μονάδων στον ιδιωτικό τομέα είτε αυτοαπασχολούμενοι ως πολυδύναμοι νοσηλευτές γενικής φροντίδας, στα πλαίσια των επαγγελματικών τους δικαιωμάτων. </a:t>
            </a:r>
          </a:p>
          <a:p>
            <a:pPr marL="365760" indent="-256032" eaLnBrk="1" fontAlgn="auto" hangingPunct="1">
              <a:spcAft>
                <a:spcPts val="0"/>
              </a:spcAft>
              <a:buClr>
                <a:schemeClr val="accent3"/>
              </a:buClr>
              <a:buFont typeface="Georgia"/>
              <a:buChar char="•"/>
              <a:defRPr/>
            </a:pPr>
            <a:r>
              <a:rPr lang="el-GR" dirty="0" smtClean="0"/>
              <a:t>Αποκτούν ειδικές επιστημονικές γνώσεις σε όλο το φάσμα της Νοσηλευτικής φροντίδας.</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p:txBody>
          <a:bodyPr/>
          <a:lstStyle/>
          <a:p>
            <a:pPr eaLnBrk="1" hangingPunct="1"/>
            <a:endParaRPr lang="el-GR" smtClean="0"/>
          </a:p>
        </p:txBody>
      </p:sp>
      <p:sp>
        <p:nvSpPr>
          <p:cNvPr id="41987" name="2 - Θέση περιεχομένου"/>
          <p:cNvSpPr>
            <a:spLocks noGrp="1"/>
          </p:cNvSpPr>
          <p:nvPr>
            <p:ph idx="1"/>
          </p:nvPr>
        </p:nvSpPr>
        <p:spPr/>
        <p:txBody>
          <a:bodyPr/>
          <a:lstStyle/>
          <a:p>
            <a:pPr eaLnBrk="1" hangingPunct="1"/>
            <a:r>
              <a:rPr lang="el-GR" smtClean="0"/>
              <a:t>Μπορούν επίσης:</a:t>
            </a:r>
          </a:p>
          <a:p>
            <a:pPr eaLnBrk="1" hangingPunct="1"/>
            <a:r>
              <a:rPr lang="el-GR" smtClean="0"/>
              <a:t>• να απασχολούνται στην εκπαίδευση σύμφωνα κάθε φορά με την ισχύουσα Νομοθεσία,</a:t>
            </a:r>
          </a:p>
          <a:p>
            <a:pPr eaLnBrk="1" hangingPunct="1"/>
            <a:r>
              <a:rPr lang="el-GR" smtClean="0"/>
              <a:t>• να εξελίσσονται σε όλο το φάσμα της διοικητικής ιεραρχίας, σύμφωνα κάθε φορά με την ισχύουσα Νομοθεσία και</a:t>
            </a:r>
          </a:p>
          <a:p>
            <a:pPr eaLnBrk="1" hangingPunct="1"/>
            <a:r>
              <a:rPr lang="el-GR" smtClean="0"/>
              <a:t>•  έχουν το δικαίωμα να διεξάγουν μελέτες για έρευνα με σκοπό την προαγωγή της Νοσηλευτικής Επιστήμης και Μεθοδολογίας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p:txBody>
          <a:bodyPr/>
          <a:lstStyle/>
          <a:p>
            <a:pPr eaLnBrk="1" hangingPunct="1"/>
            <a:r>
              <a:rPr lang="el-GR" smtClean="0"/>
              <a:t>ΤΟΜΕΙΣ ΑΠΑΣΧΟΛΗΣΗΣ</a:t>
            </a:r>
          </a:p>
        </p:txBody>
      </p:sp>
      <p:sp>
        <p:nvSpPr>
          <p:cNvPr id="3" name="2 - Θέση περιεχομένου"/>
          <p:cNvSpPr>
            <a:spLocks noGrp="1"/>
          </p:cNvSpPr>
          <p:nvPr>
            <p:ph idx="1"/>
          </p:nvPr>
        </p:nvSpPr>
        <p:spPr/>
        <p:txBody>
          <a:bodyPr>
            <a:normAutofit fontScale="85000" lnSpcReduction="10000"/>
          </a:bodyPr>
          <a:lstStyle/>
          <a:p>
            <a:pPr marL="365760" indent="-256032" eaLnBrk="1" fontAlgn="auto" hangingPunct="1">
              <a:spcAft>
                <a:spcPts val="0"/>
              </a:spcAft>
              <a:buClr>
                <a:schemeClr val="accent3"/>
              </a:buClr>
              <a:buFont typeface="Georgia"/>
              <a:buChar char="•"/>
              <a:defRPr/>
            </a:pPr>
            <a:r>
              <a:rPr lang="el-GR" dirty="0" smtClean="0"/>
              <a:t>η Πρωτοβάθμια Φροντίδα Υγείας, </a:t>
            </a:r>
          </a:p>
          <a:p>
            <a:pPr marL="365760" indent="-256032" eaLnBrk="1" fontAlgn="auto" hangingPunct="1">
              <a:spcAft>
                <a:spcPts val="0"/>
              </a:spcAft>
              <a:buClr>
                <a:schemeClr val="accent3"/>
              </a:buClr>
              <a:buFont typeface="Georgia"/>
              <a:buChar char="•"/>
              <a:defRPr/>
            </a:pPr>
            <a:r>
              <a:rPr lang="el-GR" dirty="0" smtClean="0"/>
              <a:t>η Δευτεροβάθμια Φροντίδα Υγείας, </a:t>
            </a:r>
          </a:p>
          <a:p>
            <a:pPr marL="365760" indent="-256032" eaLnBrk="1" fontAlgn="auto" hangingPunct="1">
              <a:spcAft>
                <a:spcPts val="0"/>
              </a:spcAft>
              <a:buClr>
                <a:schemeClr val="accent3"/>
              </a:buClr>
              <a:buFont typeface="Georgia"/>
              <a:buChar char="•"/>
              <a:defRPr/>
            </a:pPr>
            <a:r>
              <a:rPr lang="el-GR" dirty="0" smtClean="0"/>
              <a:t>η Τριτοβάθμια Φροντίδα Υγείας, </a:t>
            </a:r>
          </a:p>
          <a:p>
            <a:pPr marL="365760" indent="-256032" eaLnBrk="1" fontAlgn="auto" hangingPunct="1">
              <a:spcAft>
                <a:spcPts val="0"/>
              </a:spcAft>
              <a:buClr>
                <a:schemeClr val="accent3"/>
              </a:buClr>
              <a:buFont typeface="Georgia"/>
              <a:buChar char="•"/>
              <a:defRPr/>
            </a:pPr>
            <a:r>
              <a:rPr lang="el-GR" dirty="0" smtClean="0"/>
              <a:t>τα Ιδρύματα Κοινωνικής Ασφάλισης, </a:t>
            </a:r>
          </a:p>
          <a:p>
            <a:pPr marL="365760" indent="-256032" eaLnBrk="1" fontAlgn="auto" hangingPunct="1">
              <a:spcAft>
                <a:spcPts val="0"/>
              </a:spcAft>
              <a:buClr>
                <a:schemeClr val="accent3"/>
              </a:buClr>
              <a:buFont typeface="Georgia"/>
              <a:buChar char="•"/>
              <a:defRPr/>
            </a:pPr>
            <a:r>
              <a:rPr lang="el-GR" dirty="0" smtClean="0"/>
              <a:t> η εκπαίδευση </a:t>
            </a:r>
          </a:p>
          <a:p>
            <a:pPr marL="365760" indent="-256032" eaLnBrk="1" fontAlgn="auto" hangingPunct="1">
              <a:spcAft>
                <a:spcPts val="0"/>
              </a:spcAft>
              <a:buClr>
                <a:schemeClr val="accent3"/>
              </a:buClr>
              <a:buFont typeface="Georgia"/>
              <a:buChar char="•"/>
              <a:defRPr/>
            </a:pPr>
            <a:r>
              <a:rPr lang="el-GR" dirty="0" smtClean="0"/>
              <a:t>οι Ιδιωτικοί φορείς Υγείας </a:t>
            </a:r>
          </a:p>
          <a:p>
            <a:pPr marL="365760" indent="-256032" eaLnBrk="1" fontAlgn="auto" hangingPunct="1">
              <a:spcAft>
                <a:spcPts val="0"/>
              </a:spcAft>
              <a:buClr>
                <a:schemeClr val="accent3"/>
              </a:buClr>
              <a:buFont typeface="Georgia"/>
              <a:buChar char="•"/>
              <a:defRPr/>
            </a:pPr>
            <a:r>
              <a:rPr lang="el-GR" dirty="0" smtClean="0"/>
              <a:t>οι Οργανισμοί και Επιχειρήσεις με Νοσηλευτικές υπηρεσίες, Υγειονομικοί και άλλοι οργανισμοί ΙΚΑ, ΕΕΣ, ΠΙΚΠΑ, ΕΚΑΒ, ΔΕΗ, OΤΕ, OΣΕ, Τράπεζες, βιομηχανίες, εργοστάσια, ασφαλιστικές εταιρίες, ιδρύματα περιθάλψεως υπερηλίκων, μειονοτικών ομάδων πληθυσμού, ΚΑΠΗ, σχολεία παιδιών με αναπηρία.</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eaLnBrk="1" fontAlgn="auto" hangingPunct="1">
              <a:spcAft>
                <a:spcPts val="0"/>
              </a:spcAft>
              <a:defRPr/>
            </a:pPr>
            <a:r>
              <a:rPr lang="el-GR" b="1" dirty="0" smtClean="0"/>
              <a:t>ΕΠΑΓΓΕΛΜΑΤΙΚΗ ΕΞΕΛΙΞΗ ΤΩΝ ΝOΣΗΛΕΥΤΩΝ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a:bodyPr>
          <a:lstStyle/>
          <a:p>
            <a:pPr marL="365760" indent="-256032" eaLnBrk="1" fontAlgn="auto" hangingPunct="1">
              <a:spcAft>
                <a:spcPts val="0"/>
              </a:spcAft>
              <a:buClr>
                <a:schemeClr val="accent3"/>
              </a:buClr>
              <a:buFont typeface="Georgia"/>
              <a:buChar char="•"/>
              <a:defRPr/>
            </a:pPr>
            <a:r>
              <a:rPr lang="el-GR" dirty="0" err="1" smtClean="0"/>
              <a:t>Oι</a:t>
            </a:r>
            <a:r>
              <a:rPr lang="el-GR" dirty="0" smtClean="0"/>
              <a:t> νοσηλευτής με πτυχίο ΑΕΙ ή ΤΕΙ εργάζονται και εξελίσσονται στα νοσοκομεία ως Νοσηλευτές Τμήματος ή Μονάδας ή Ιατρείου (που εντάσσονται σε κάποιον από τους Τομείς του Νοσοκομείου), ως Προϊστάμενοι ενός  Νοσηλευτικού τμήματος ή μιας Μονάδας,  ως Διευθυντές  Νοσηλευτικών Τομέων και ως  Διευθυντές Νοσηλευτικής Υπηρεσίας. </a:t>
            </a:r>
          </a:p>
          <a:p>
            <a:pPr marL="365760" indent="-256032" eaLnBrk="1" fontAlgn="auto" hangingPunct="1">
              <a:spcAft>
                <a:spcPts val="0"/>
              </a:spcAft>
              <a:buClr>
                <a:schemeClr val="accent3"/>
              </a:buClr>
              <a:buFont typeface="Georgia"/>
              <a:buChar char="•"/>
              <a:defRPr/>
            </a:pPr>
            <a:r>
              <a:rPr lang="el-GR" dirty="0" smtClean="0"/>
              <a:t> Η Νοσηλευτική Υπηρεσία είναι ανεξάρτητη, παράλληλη και ισότιμη με την Ιατρική, Διοικητική και Τεχνική υπηρεσία.</a:t>
            </a:r>
          </a:p>
          <a:p>
            <a:pPr marL="365760" indent="-256032" eaLnBrk="1" fontAlgn="auto" hangingPunct="1">
              <a:spcAft>
                <a:spcPts val="0"/>
              </a:spcAft>
              <a:buClr>
                <a:schemeClr val="accent3"/>
              </a:buClr>
              <a:buFont typeface="Georgia"/>
              <a:buChar char="•"/>
              <a:defRPr/>
            </a:pPr>
            <a:endParaRPr lang="el-GR" dirty="0" smtClean="0"/>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idx="1"/>
          </p:nvPr>
        </p:nvSpPr>
        <p:spPr>
          <a:xfrm>
            <a:off x="533400" y="2492375"/>
            <a:ext cx="7772400" cy="4365625"/>
          </a:xfrm>
        </p:spPr>
        <p:txBody>
          <a:bodyPr/>
          <a:lstStyle/>
          <a:p>
            <a:pPr eaLnBrk="1" hangingPunct="1">
              <a:buFont typeface="Wingdings" pitchFamily="2" charset="2"/>
              <a:buNone/>
            </a:pPr>
            <a:r>
              <a:rPr lang="el-GR" i="1" smtClean="0"/>
              <a:t>   Ανθρώπινη Επιστήμη των ατόμων και των ανθρώπινων εμπειριών , της υγείας, της ασθένειας και της θεραπείας στις οποίες μεσολαβούν  επαγγελματικές, επιστημονικές, αισθητικές και ηθικές συναλλαγές ανθρώπινης φροντίδας (</a:t>
            </a:r>
            <a:r>
              <a:rPr lang="en-US" i="1" smtClean="0"/>
              <a:t>Watson,1979) </a:t>
            </a:r>
            <a:endParaRPr lang="el-GR" i="1" smtClean="0"/>
          </a:p>
          <a:p>
            <a:pPr eaLnBrk="1" hangingPunct="1">
              <a:buFont typeface="Wingdings" pitchFamily="2" charset="2"/>
              <a:buNone/>
            </a:pPr>
            <a:endParaRPr lang="el-GR" i="1" smtClean="0"/>
          </a:p>
          <a:p>
            <a:pPr eaLnBrk="1" hangingPunct="1">
              <a:buFont typeface="Wingdings" pitchFamily="2" charset="2"/>
              <a:buNone/>
            </a:pPr>
            <a:r>
              <a:rPr lang="el-GR" i="1" smtClean="0"/>
              <a:t>   </a:t>
            </a:r>
            <a:r>
              <a:rPr lang="el-GR" sz="2400" smtClean="0"/>
              <a:t>Στόχος νοσηλευτή: να βοηθήσει το άτομο να επιτύχει τη μέγιστη αρμονία στο μυαλό, το σώμα και την ψυχή</a:t>
            </a:r>
          </a:p>
          <a:p>
            <a:pPr eaLnBrk="1" hangingPunct="1">
              <a:buFont typeface="Wingdings" pitchFamily="2" charset="2"/>
              <a:buNone/>
            </a:pPr>
            <a:endParaRPr lang="el-GR" sz="2400" smtClean="0"/>
          </a:p>
          <a:p>
            <a:pPr eaLnBrk="1" hangingPunct="1">
              <a:buFont typeface="Wingdings" pitchFamily="2" charset="2"/>
              <a:buNone/>
            </a:pPr>
            <a:endParaRPr lang="en-US" i="1" smtClean="0"/>
          </a:p>
          <a:p>
            <a:pPr eaLnBrk="1" hangingPunct="1">
              <a:buFont typeface="Wingdings" pitchFamily="2" charset="2"/>
              <a:buNone/>
            </a:pPr>
            <a:endParaRPr lang="en-US" i="1" smtClean="0"/>
          </a:p>
          <a:p>
            <a:pPr eaLnBrk="1" hangingPunct="1">
              <a:buFont typeface="Wingdings" pitchFamily="2" charset="2"/>
              <a:buNone/>
            </a:pPr>
            <a:endParaRPr lang="en-US" i="1" smtClean="0"/>
          </a:p>
          <a:p>
            <a:pPr eaLnBrk="1" hangingPunct="1">
              <a:buFont typeface="Wingdings" pitchFamily="2" charset="2"/>
              <a:buNone/>
            </a:pPr>
            <a:endParaRPr lang="el-GR" i="1" smtClean="0"/>
          </a:p>
        </p:txBody>
      </p:sp>
      <p:sp>
        <p:nvSpPr>
          <p:cNvPr id="44035" name="Rectangle 3"/>
          <p:cNvSpPr>
            <a:spLocks noChangeArrowheads="1"/>
          </p:cNvSpPr>
          <p:nvPr/>
        </p:nvSpPr>
        <p:spPr bwMode="auto">
          <a:xfrm>
            <a:off x="533400" y="0"/>
            <a:ext cx="6934200" cy="1938338"/>
          </a:xfrm>
          <a:prstGeom prst="rect">
            <a:avLst/>
          </a:prstGeom>
          <a:noFill/>
          <a:ln w="9525">
            <a:noFill/>
            <a:miter lim="800000"/>
            <a:headEnd/>
            <a:tailEnd/>
          </a:ln>
          <a:effectLst/>
        </p:spPr>
        <p:txBody>
          <a:bodyPr>
            <a:spAutoFit/>
          </a:bodyPr>
          <a:lstStyle/>
          <a:p>
            <a:pPr>
              <a:defRPr/>
            </a:pPr>
            <a:endParaRPr lang="el-GR" sz="4000" dirty="0">
              <a:solidFill>
                <a:schemeClr val="tx2"/>
              </a:solidFill>
              <a:effectLst>
                <a:outerShdw blurRad="38100" dist="38100" dir="2700000" algn="tl">
                  <a:srgbClr val="000000"/>
                </a:outerShdw>
              </a:effectLst>
            </a:endParaRPr>
          </a:p>
          <a:p>
            <a:pPr>
              <a:defRPr/>
            </a:pPr>
            <a:r>
              <a:rPr lang="el-GR" sz="4000" dirty="0">
                <a:solidFill>
                  <a:schemeClr val="tx2"/>
                </a:solidFill>
                <a:effectLst>
                  <a:outerShdw blurRad="38100" dist="38100" dir="2700000" algn="tl">
                    <a:srgbClr val="000000"/>
                  </a:outerShdw>
                </a:effectLst>
              </a:rPr>
              <a:t>Ορισμοί</a:t>
            </a:r>
            <a:br>
              <a:rPr lang="el-GR" sz="4000" dirty="0">
                <a:solidFill>
                  <a:schemeClr val="tx2"/>
                </a:solidFill>
                <a:effectLst>
                  <a:outerShdw blurRad="38100" dist="38100" dir="2700000" algn="tl">
                    <a:srgbClr val="000000"/>
                  </a:outerShdw>
                </a:effectLst>
              </a:rPr>
            </a:br>
            <a:endParaRPr lang="el-GR" sz="4000" dirty="0">
              <a:solidFill>
                <a:schemeClr val="tx2"/>
              </a:solidFill>
              <a:effectLst>
                <a:outerShdw blurRad="38100" dist="38100" dir="2700000" algn="tl">
                  <a:srgbClr val="000000"/>
                </a:outerShdw>
              </a:effectLst>
            </a:endParaRPr>
          </a:p>
        </p:txBody>
      </p:sp>
      <p:sp>
        <p:nvSpPr>
          <p:cNvPr id="8196" name="Rectangle 4"/>
          <p:cNvSpPr>
            <a:spLocks noChangeArrowheads="1"/>
          </p:cNvSpPr>
          <p:nvPr/>
        </p:nvSpPr>
        <p:spPr bwMode="auto">
          <a:xfrm>
            <a:off x="395288" y="1412875"/>
            <a:ext cx="6772275" cy="1039813"/>
          </a:xfrm>
          <a:prstGeom prst="rect">
            <a:avLst/>
          </a:prstGeom>
          <a:noFill/>
          <a:ln w="9525">
            <a:noFill/>
            <a:miter lim="800000"/>
            <a:headEnd/>
            <a:tailEnd/>
          </a:ln>
        </p:spPr>
        <p:txBody>
          <a:bodyPr>
            <a:spAutoFit/>
          </a:bodyPr>
          <a:lstStyle/>
          <a:p>
            <a:pPr>
              <a:spcBef>
                <a:spcPct val="20000"/>
              </a:spcBef>
              <a:buClr>
                <a:schemeClr val="accent2"/>
              </a:buClr>
              <a:buSzPct val="80000"/>
              <a:buFont typeface="Wingdings" pitchFamily="2" charset="2"/>
              <a:buBlip>
                <a:blip r:embed="rId2"/>
              </a:buBlip>
            </a:pPr>
            <a:r>
              <a:rPr lang="el-GR" sz="2800" i="1">
                <a:solidFill>
                  <a:schemeClr val="folHlink"/>
                </a:solidFill>
              </a:rPr>
              <a:t>Νοσηλευτική = φροντίδα </a:t>
            </a:r>
          </a:p>
          <a:p>
            <a:pPr>
              <a:spcBef>
                <a:spcPct val="20000"/>
              </a:spcBef>
              <a:buClr>
                <a:schemeClr val="accent2"/>
              </a:buClr>
              <a:buSzPct val="80000"/>
              <a:buFont typeface="Wingdings" pitchFamily="2" charset="2"/>
              <a:buBlip>
                <a:blip r:embed="rId2"/>
              </a:buBlip>
            </a:pPr>
            <a:endParaRPr lang="en-US" sz="2800" i="1">
              <a:solidFill>
                <a:schemeClr val="folHlink"/>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Τίτλος"/>
          <p:cNvSpPr>
            <a:spLocks noGrp="1"/>
          </p:cNvSpPr>
          <p:nvPr>
            <p:ph type="title"/>
          </p:nvPr>
        </p:nvSpPr>
        <p:spPr/>
        <p:txBody>
          <a:bodyPr/>
          <a:lstStyle/>
          <a:p>
            <a:pPr eaLnBrk="1" hangingPunct="1"/>
            <a:r>
              <a:rPr lang="el-GR" sz="3200" smtClean="0"/>
              <a:t>ΠΡΟΤΥΠΑ ΕΠΑΓΓΕΛΜΑΤΙΚΩΝ ΕΠΙΔΟΣΕΩΝ</a:t>
            </a:r>
          </a:p>
        </p:txBody>
      </p:sp>
      <p:sp>
        <p:nvSpPr>
          <p:cNvPr id="3" name="2 - Θέση περιεχομένου"/>
          <p:cNvSpPr>
            <a:spLocks noGrp="1"/>
          </p:cNvSpPr>
          <p:nvPr>
            <p:ph idx="1"/>
          </p:nvPr>
        </p:nvSpPr>
        <p:spPr/>
        <p:txBody>
          <a:bodyPr>
            <a:normAutofit fontScale="92500" lnSpcReduction="20000"/>
          </a:bodyPr>
          <a:lstStyle/>
          <a:p>
            <a:pPr marL="365760" indent="-256032" eaLnBrk="1" fontAlgn="auto" hangingPunct="1">
              <a:spcAft>
                <a:spcPts val="0"/>
              </a:spcAft>
              <a:buClr>
                <a:schemeClr val="accent3"/>
              </a:buClr>
              <a:buFont typeface="Georgia"/>
              <a:buChar char="•"/>
              <a:defRPr/>
            </a:pPr>
            <a:r>
              <a:rPr lang="el-GR" dirty="0" smtClean="0"/>
              <a:t>Ο Αμερικανικός Σύνδεσμος Νοσηλευτών (1991) θέλοντας να ενισχύσει τη θέση του νοσηλευτή και να προάγει τον επαγγελματισμό του κλάδου θέσπισε εκτός των άλλων και πρότυπα επαγγελματικών επιδόσεων. </a:t>
            </a:r>
          </a:p>
          <a:p>
            <a:pPr marL="365760" indent="-256032" eaLnBrk="1" fontAlgn="auto" hangingPunct="1">
              <a:spcAft>
                <a:spcPts val="0"/>
              </a:spcAft>
              <a:buClr>
                <a:schemeClr val="accent3"/>
              </a:buClr>
              <a:buFont typeface="Georgia"/>
              <a:buChar char="•"/>
              <a:defRPr/>
            </a:pPr>
            <a:r>
              <a:rPr lang="el-GR" dirty="0" smtClean="0"/>
              <a:t>Τα πρότυπα αυτά εστιάζουν στις κλινικές επιδόσεις του νοσηλευτή, ενώ τα πρότυπα π.χ. της νοσηλευτικής φροντίδας εστιάζουν στα αποτελέσματα στον ασθενή.</a:t>
            </a:r>
          </a:p>
          <a:p>
            <a:pPr marL="365760" indent="-256032" eaLnBrk="1" fontAlgn="auto" hangingPunct="1">
              <a:spcAft>
                <a:spcPts val="0"/>
              </a:spcAft>
              <a:buClr>
                <a:schemeClr val="accent3"/>
              </a:buClr>
              <a:buFont typeface="Georgia"/>
              <a:buChar char="•"/>
              <a:defRPr/>
            </a:pPr>
            <a:r>
              <a:rPr lang="el-GR" dirty="0" smtClean="0"/>
              <a:t> Περιγράφουν σε γενικές γραμμές τις επαγγελματικές υποχρεώσεις των νοσηλευτών και εφαρμόζονται σε όλους τους τομείς της Νοσηλευτικής. </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p:txBody>
          <a:bodyPr>
            <a:normAutofit fontScale="77500" lnSpcReduction="20000"/>
          </a:bodyPr>
          <a:lstStyle/>
          <a:p>
            <a:pPr marL="365760" indent="-256032" eaLnBrk="1" fontAlgn="auto" hangingPunct="1">
              <a:spcAft>
                <a:spcPts val="0"/>
              </a:spcAft>
              <a:buClr>
                <a:schemeClr val="accent3"/>
              </a:buClr>
              <a:buFont typeface="Georgia"/>
              <a:buChar char="•"/>
              <a:defRPr/>
            </a:pPr>
            <a:r>
              <a:rPr lang="el-GR" dirty="0" smtClean="0"/>
              <a:t>Τα πρότυπα αυτά  αποτελούν οδηγό γνώσης, δεξιοτήτων, κρίσης και συμπεριφοράς για ασφαλή πρακτική και αντανακλούν </a:t>
            </a:r>
            <a:r>
              <a:rPr lang="el-GR" dirty="0" err="1" smtClean="0"/>
              <a:t>σ΄ένα</a:t>
            </a:r>
            <a:r>
              <a:rPr lang="el-GR" dirty="0" smtClean="0"/>
              <a:t> επιθυμητό και επιτεύξιμο επίπεδο επιδόσεων, βάση του οποίου συγκρίνονται οι τρέχουσες επιδόσεις (</a:t>
            </a:r>
            <a:r>
              <a:rPr lang="en-GB" dirty="0" smtClean="0"/>
              <a:t>Taylor</a:t>
            </a:r>
            <a:r>
              <a:rPr lang="el-GR" dirty="0" smtClean="0"/>
              <a:t>, </a:t>
            </a:r>
            <a:r>
              <a:rPr lang="en-US" dirty="0" smtClean="0"/>
              <a:t>et al</a:t>
            </a:r>
            <a:r>
              <a:rPr lang="el-GR" dirty="0" smtClean="0"/>
              <a:t>., 2006)  και είναι:</a:t>
            </a:r>
          </a:p>
          <a:p>
            <a:pPr marL="365760" indent="-256032" eaLnBrk="1" fontAlgn="auto" hangingPunct="1">
              <a:spcAft>
                <a:spcPts val="0"/>
              </a:spcAft>
              <a:buClr>
                <a:schemeClr val="accent3"/>
              </a:buClr>
              <a:buFont typeface="Georgia"/>
              <a:buChar char="•"/>
              <a:defRPr/>
            </a:pPr>
            <a:r>
              <a:rPr lang="el-GR" dirty="0" smtClean="0"/>
              <a:t>ποιότητα παρεχόμενης νοσηλευτικής φροντίδας,</a:t>
            </a:r>
          </a:p>
          <a:p>
            <a:pPr marL="365760" indent="-256032" eaLnBrk="1" fontAlgn="auto" hangingPunct="1">
              <a:spcAft>
                <a:spcPts val="0"/>
              </a:spcAft>
              <a:buClr>
                <a:schemeClr val="accent3"/>
              </a:buClr>
              <a:buFont typeface="Georgia"/>
              <a:buChar char="•"/>
              <a:defRPr/>
            </a:pPr>
            <a:r>
              <a:rPr lang="el-GR" dirty="0" smtClean="0"/>
              <a:t>εκπαίδευση,</a:t>
            </a:r>
          </a:p>
          <a:p>
            <a:pPr marL="365760" indent="-256032" eaLnBrk="1" fontAlgn="auto" hangingPunct="1">
              <a:spcAft>
                <a:spcPts val="0"/>
              </a:spcAft>
              <a:buClr>
                <a:schemeClr val="accent3"/>
              </a:buClr>
              <a:buFont typeface="Georgia"/>
              <a:buChar char="•"/>
              <a:defRPr/>
            </a:pPr>
            <a:r>
              <a:rPr lang="el-GR" dirty="0" smtClean="0"/>
              <a:t>αξιολόγηση επαγγελματικής κατάρτισης,</a:t>
            </a:r>
          </a:p>
          <a:p>
            <a:pPr marL="365760" indent="-256032" eaLnBrk="1" fontAlgn="auto" hangingPunct="1">
              <a:spcAft>
                <a:spcPts val="0"/>
              </a:spcAft>
              <a:buClr>
                <a:schemeClr val="accent3"/>
              </a:buClr>
              <a:buFont typeface="Georgia"/>
              <a:buChar char="•"/>
              <a:defRPr/>
            </a:pPr>
            <a:r>
              <a:rPr lang="el-GR" dirty="0" smtClean="0"/>
              <a:t>συλλογικότητα, </a:t>
            </a:r>
          </a:p>
          <a:p>
            <a:pPr marL="365760" indent="-256032" eaLnBrk="1" fontAlgn="auto" hangingPunct="1">
              <a:spcAft>
                <a:spcPts val="0"/>
              </a:spcAft>
              <a:buClr>
                <a:schemeClr val="accent3"/>
              </a:buClr>
              <a:buFont typeface="Georgia"/>
              <a:buChar char="•"/>
              <a:defRPr/>
            </a:pPr>
            <a:r>
              <a:rPr lang="el-GR" dirty="0" smtClean="0"/>
              <a:t>συνεργασία,</a:t>
            </a:r>
          </a:p>
          <a:p>
            <a:pPr marL="365760" indent="-256032" eaLnBrk="1" fontAlgn="auto" hangingPunct="1">
              <a:spcAft>
                <a:spcPts val="0"/>
              </a:spcAft>
              <a:buClr>
                <a:schemeClr val="accent3"/>
              </a:buClr>
              <a:buFont typeface="Georgia"/>
              <a:buChar char="•"/>
              <a:defRPr/>
            </a:pPr>
            <a:r>
              <a:rPr lang="el-GR" dirty="0" smtClean="0"/>
              <a:t>ηθική και δεοντολογία,</a:t>
            </a:r>
          </a:p>
          <a:p>
            <a:pPr marL="365760" indent="-256032" eaLnBrk="1" fontAlgn="auto" hangingPunct="1">
              <a:spcAft>
                <a:spcPts val="0"/>
              </a:spcAft>
              <a:buClr>
                <a:schemeClr val="accent3"/>
              </a:buClr>
              <a:buFont typeface="Georgia"/>
              <a:buChar char="•"/>
              <a:defRPr/>
            </a:pPr>
            <a:r>
              <a:rPr lang="el-GR" dirty="0" smtClean="0"/>
              <a:t>έρευνα,</a:t>
            </a:r>
          </a:p>
          <a:p>
            <a:pPr marL="365760" indent="-256032" eaLnBrk="1" fontAlgn="auto" hangingPunct="1">
              <a:spcAft>
                <a:spcPts val="0"/>
              </a:spcAft>
              <a:buClr>
                <a:schemeClr val="accent3"/>
              </a:buClr>
              <a:buFont typeface="Georgia"/>
              <a:buChar char="•"/>
              <a:defRPr/>
            </a:pPr>
            <a:r>
              <a:rPr lang="el-GR" dirty="0" smtClean="0"/>
              <a:t>χρησιμοποίηση πόρων,</a:t>
            </a:r>
          </a:p>
          <a:p>
            <a:pPr marL="365760" indent="-256032" eaLnBrk="1" fontAlgn="auto" hangingPunct="1">
              <a:spcAft>
                <a:spcPts val="0"/>
              </a:spcAft>
              <a:buClr>
                <a:schemeClr val="accent3"/>
              </a:buClr>
              <a:buFont typeface="Georgia"/>
              <a:buChar char="•"/>
              <a:defRPr/>
            </a:pPr>
            <a:r>
              <a:rPr lang="el-GR" dirty="0" smtClean="0"/>
              <a:t>ηγεσία.</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 Τίτλος"/>
          <p:cNvSpPr>
            <a:spLocks noGrp="1"/>
          </p:cNvSpPr>
          <p:nvPr>
            <p:ph type="title"/>
          </p:nvPr>
        </p:nvSpPr>
        <p:spPr>
          <a:xfrm>
            <a:off x="457200" y="908050"/>
            <a:ext cx="8229600" cy="1152525"/>
          </a:xfrm>
        </p:spPr>
        <p:txBody>
          <a:bodyPr/>
          <a:lstStyle/>
          <a:p>
            <a:pPr eaLnBrk="1" hangingPunct="1"/>
            <a:r>
              <a:rPr lang="el-GR" smtClean="0"/>
              <a:t>ΕΠΑΓΓΕΛΜΑΤΙΚΗ ΑΝΑΠΤΥΞΗ</a:t>
            </a:r>
          </a:p>
        </p:txBody>
      </p:sp>
      <p:sp>
        <p:nvSpPr>
          <p:cNvPr id="3" name="2 - Θέση περιεχομένου"/>
          <p:cNvSpPr>
            <a:spLocks noGrp="1"/>
          </p:cNvSpPr>
          <p:nvPr>
            <p:ph idx="1"/>
          </p:nvPr>
        </p:nvSpPr>
        <p:spPr>
          <a:xfrm>
            <a:off x="250825" y="1989138"/>
            <a:ext cx="8435975" cy="4679950"/>
          </a:xfrm>
        </p:spPr>
        <p:txBody>
          <a:bodyPr>
            <a:normAutofit fontScale="92500" lnSpcReduction="20000"/>
          </a:bodyPr>
          <a:lstStyle/>
          <a:p>
            <a:pPr marL="365760" indent="-256032" eaLnBrk="1" fontAlgn="auto" hangingPunct="1">
              <a:spcAft>
                <a:spcPts val="0"/>
              </a:spcAft>
              <a:buClr>
                <a:schemeClr val="accent3"/>
              </a:buClr>
              <a:buFont typeface="Georgia"/>
              <a:buNone/>
              <a:defRPr/>
            </a:pPr>
            <a:r>
              <a:rPr lang="el-GR" dirty="0" smtClean="0"/>
              <a:t>Σύμφωνα με την </a:t>
            </a:r>
            <a:r>
              <a:rPr lang="en-US" dirty="0" smtClean="0"/>
              <a:t>Patricia Benner </a:t>
            </a:r>
            <a:r>
              <a:rPr lang="el-GR" dirty="0" smtClean="0"/>
              <a:t>(2000) </a:t>
            </a:r>
            <a:r>
              <a:rPr lang="el-GR" u="sng" dirty="0" smtClean="0">
                <a:solidFill>
                  <a:srgbClr val="FF0000"/>
                </a:solidFill>
              </a:rPr>
              <a:t>τα προσόντα ενός επαγγελματία νοσηλευτή </a:t>
            </a:r>
            <a:r>
              <a:rPr lang="el-GR" dirty="0" smtClean="0"/>
              <a:t>αφορούν στα ακόλουθα:</a:t>
            </a:r>
          </a:p>
          <a:p>
            <a:pPr marL="365760" indent="-256032" eaLnBrk="1" fontAlgn="auto" hangingPunct="1">
              <a:spcAft>
                <a:spcPts val="0"/>
              </a:spcAft>
              <a:buClr>
                <a:schemeClr val="accent3"/>
              </a:buClr>
              <a:buFont typeface="Georgia"/>
              <a:buChar char="•"/>
              <a:defRPr/>
            </a:pPr>
            <a:r>
              <a:rPr lang="el-GR" b="1" i="1" dirty="0" smtClean="0">
                <a:solidFill>
                  <a:srgbClr val="FF0000"/>
                </a:solidFill>
              </a:rPr>
              <a:t>Σκέψη</a:t>
            </a:r>
            <a:r>
              <a:rPr lang="el-GR" b="1" dirty="0" smtClean="0">
                <a:solidFill>
                  <a:srgbClr val="FF0000"/>
                </a:solidFill>
              </a:rPr>
              <a:t>:</a:t>
            </a:r>
            <a:r>
              <a:rPr lang="el-GR" b="1" dirty="0" smtClean="0"/>
              <a:t> </a:t>
            </a:r>
            <a:r>
              <a:rPr lang="el-GR" dirty="0" smtClean="0"/>
              <a:t>Αξιολόγηση της δράσης και της συμπεριφοράς, αναγνώριση ικανοτήτων, ορίων και προβλημάτων, αξιολόγηση κριτικής και εξαγωγή συμπερασμάτων.</a:t>
            </a:r>
          </a:p>
          <a:p>
            <a:pPr marL="365760" indent="-256032" eaLnBrk="1" fontAlgn="auto" hangingPunct="1">
              <a:spcAft>
                <a:spcPts val="0"/>
              </a:spcAft>
              <a:buClr>
                <a:schemeClr val="accent3"/>
              </a:buClr>
              <a:buFont typeface="Georgia"/>
              <a:buChar char="•"/>
              <a:defRPr/>
            </a:pPr>
            <a:r>
              <a:rPr lang="el-GR" b="1" i="1" dirty="0" smtClean="0">
                <a:solidFill>
                  <a:srgbClr val="FF0000"/>
                </a:solidFill>
              </a:rPr>
              <a:t>Ευελιξία</a:t>
            </a:r>
            <a:r>
              <a:rPr lang="el-GR" b="1" dirty="0" smtClean="0">
                <a:solidFill>
                  <a:srgbClr val="FF0000"/>
                </a:solidFill>
              </a:rPr>
              <a:t> σκέψης και πράξης, δυνατότητα </a:t>
            </a:r>
            <a:r>
              <a:rPr lang="el-GR" b="1" dirty="0" err="1" smtClean="0">
                <a:solidFill>
                  <a:srgbClr val="FF0000"/>
                </a:solidFill>
              </a:rPr>
              <a:t>αυτοσχεδίασης</a:t>
            </a:r>
            <a:r>
              <a:rPr lang="el-GR" b="1" dirty="0" smtClean="0">
                <a:solidFill>
                  <a:srgbClr val="FF0000"/>
                </a:solidFill>
              </a:rPr>
              <a:t>, δημιουργικότητα,  θετική αποδοχή  αλλαγών.</a:t>
            </a:r>
          </a:p>
          <a:p>
            <a:pPr marL="365760" indent="-256032" eaLnBrk="1" fontAlgn="auto" hangingPunct="1">
              <a:spcAft>
                <a:spcPts val="0"/>
              </a:spcAft>
              <a:buClr>
                <a:schemeClr val="accent3"/>
              </a:buClr>
              <a:buFont typeface="Georgia"/>
              <a:buChar char="•"/>
              <a:defRPr/>
            </a:pPr>
            <a:r>
              <a:rPr lang="el-GR" b="1" i="1" dirty="0" smtClean="0">
                <a:solidFill>
                  <a:srgbClr val="FF0000"/>
                </a:solidFill>
              </a:rPr>
              <a:t>Αυτονομία</a:t>
            </a:r>
            <a:r>
              <a:rPr lang="el-GR" b="1" dirty="0" smtClean="0">
                <a:solidFill>
                  <a:srgbClr val="FF0000"/>
                </a:solidFill>
              </a:rPr>
              <a:t> </a:t>
            </a:r>
            <a:r>
              <a:rPr lang="el-GR" dirty="0" smtClean="0"/>
              <a:t>στην ανάπτυξη ηθικής στάσης, υπευθυνότητα πράξεων και συμπεριφοράς, ικανότητα λήψης αποφάσεων.</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l-GR" b="1" i="1" dirty="0" smtClean="0">
                <a:solidFill>
                  <a:srgbClr val="FF0000"/>
                </a:solidFill>
              </a:rPr>
              <a:t>Ετοιμότητα</a:t>
            </a:r>
            <a:r>
              <a:rPr lang="el-GR" b="1" dirty="0" smtClean="0">
                <a:solidFill>
                  <a:srgbClr val="FF0000"/>
                </a:solidFill>
              </a:rPr>
              <a:t>: </a:t>
            </a:r>
            <a:r>
              <a:rPr lang="el-GR" dirty="0" smtClean="0"/>
              <a:t>αξιοπιστία, προσοχή, πρωτοβουλία, αντοχή, σταθερή απόδοση εργασίας.</a:t>
            </a:r>
          </a:p>
          <a:p>
            <a:pPr marL="365760" indent="-256032" eaLnBrk="1" fontAlgn="auto" hangingPunct="1">
              <a:spcAft>
                <a:spcPts val="0"/>
              </a:spcAft>
              <a:buClr>
                <a:schemeClr val="accent3"/>
              </a:buClr>
              <a:buFont typeface="Georgia"/>
              <a:buChar char="•"/>
              <a:defRPr/>
            </a:pPr>
            <a:r>
              <a:rPr lang="el-GR" b="1" i="1" dirty="0" smtClean="0">
                <a:solidFill>
                  <a:srgbClr val="FF0000"/>
                </a:solidFill>
              </a:rPr>
              <a:t>Κοινωνικότητα</a:t>
            </a:r>
            <a:r>
              <a:rPr lang="el-GR" b="1" dirty="0" smtClean="0">
                <a:solidFill>
                  <a:srgbClr val="FF0000"/>
                </a:solidFill>
              </a:rPr>
              <a:t>: </a:t>
            </a:r>
            <a:r>
              <a:rPr lang="el-GR" dirty="0" smtClean="0"/>
              <a:t>ανάπτυξη και διατήρηση σχέσεων, αξιολόγηση και κατανόηση ανθρώπινης συμπεριφοράς.</a:t>
            </a:r>
          </a:p>
          <a:p>
            <a:pPr marL="365760" indent="-256032" eaLnBrk="1" fontAlgn="auto" hangingPunct="1">
              <a:spcAft>
                <a:spcPts val="0"/>
              </a:spcAft>
              <a:buClr>
                <a:schemeClr val="accent3"/>
              </a:buClr>
              <a:buFont typeface="Georgia"/>
              <a:buChar char="•"/>
              <a:defRPr/>
            </a:pPr>
            <a:r>
              <a:rPr lang="el-GR" b="1" i="1" dirty="0" smtClean="0">
                <a:solidFill>
                  <a:srgbClr val="FF0000"/>
                </a:solidFill>
              </a:rPr>
              <a:t>Επικοινωνία και επίλυση συγκρούσεων</a:t>
            </a:r>
            <a:r>
              <a:rPr lang="el-GR" b="1" dirty="0" smtClean="0">
                <a:solidFill>
                  <a:srgbClr val="FF0000"/>
                </a:solidFill>
              </a:rPr>
              <a:t>: </a:t>
            </a:r>
            <a:r>
              <a:rPr lang="el-GR" dirty="0" smtClean="0"/>
              <a:t>έκφραση διαφοροποιημένη, κατανοητή και ανάλογη των περιστάσεων, δυνατότητα </a:t>
            </a:r>
            <a:r>
              <a:rPr lang="el-GR" dirty="0" err="1" smtClean="0"/>
              <a:t>στοχευμένης</a:t>
            </a:r>
            <a:r>
              <a:rPr lang="el-GR" dirty="0" smtClean="0"/>
              <a:t> μη λεκτικής επικοινωνίας, κατάλληλη διαχείριση συγκρούσεων, αναγνώριση ή κριτική ανάλογα με την περίπτωση.</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p:txBody>
          <a:bodyPr>
            <a:normAutofit fontScale="92500"/>
          </a:bodyPr>
          <a:lstStyle/>
          <a:p>
            <a:pPr marL="365760" indent="-256032" eaLnBrk="1" fontAlgn="auto" hangingPunct="1">
              <a:spcAft>
                <a:spcPts val="0"/>
              </a:spcAft>
              <a:buClr>
                <a:schemeClr val="accent3"/>
              </a:buClr>
              <a:buFont typeface="Georgia"/>
              <a:buChar char="•"/>
              <a:defRPr/>
            </a:pPr>
            <a:r>
              <a:rPr lang="el-GR" b="1" i="1" dirty="0" smtClean="0">
                <a:solidFill>
                  <a:srgbClr val="FF0000"/>
                </a:solidFill>
              </a:rPr>
              <a:t>Ομαδικότητα και προσαρμογή</a:t>
            </a:r>
            <a:r>
              <a:rPr lang="el-GR" b="1" dirty="0" smtClean="0">
                <a:solidFill>
                  <a:srgbClr val="FF0000"/>
                </a:solidFill>
              </a:rPr>
              <a:t>: </a:t>
            </a:r>
            <a:r>
              <a:rPr lang="el-GR" dirty="0" smtClean="0"/>
              <a:t>δυνατότητα συνεργασίας, συναίνεσης, αφοσίωσης, συμπαράστασης, εποικοδομητικός τρόπος εργασίας για την επίτευξη κοινών στόχων.</a:t>
            </a:r>
          </a:p>
          <a:p>
            <a:pPr marL="365760" indent="-256032" eaLnBrk="1" fontAlgn="auto" hangingPunct="1">
              <a:spcAft>
                <a:spcPts val="0"/>
              </a:spcAft>
              <a:buClr>
                <a:schemeClr val="accent3"/>
              </a:buClr>
              <a:buFont typeface="Georgia"/>
              <a:buChar char="•"/>
              <a:defRPr/>
            </a:pPr>
            <a:r>
              <a:rPr lang="el-GR" b="1" dirty="0" smtClean="0">
                <a:solidFill>
                  <a:srgbClr val="FF0000"/>
                </a:solidFill>
              </a:rPr>
              <a:t>Υ</a:t>
            </a:r>
            <a:r>
              <a:rPr lang="el-GR" b="1" i="1" dirty="0" smtClean="0">
                <a:solidFill>
                  <a:srgbClr val="FF0000"/>
                </a:solidFill>
              </a:rPr>
              <a:t>πευθυνότητα</a:t>
            </a:r>
            <a:r>
              <a:rPr lang="el-GR" b="1" dirty="0" smtClean="0">
                <a:solidFill>
                  <a:srgbClr val="FF0000"/>
                </a:solidFill>
              </a:rPr>
              <a:t> </a:t>
            </a:r>
            <a:r>
              <a:rPr lang="el-GR" dirty="0" smtClean="0"/>
              <a:t>απέναντι  στην κοινωνία και το περιβάλλον.</a:t>
            </a:r>
          </a:p>
          <a:p>
            <a:pPr marL="365760" indent="-256032" eaLnBrk="1" fontAlgn="auto" hangingPunct="1">
              <a:spcAft>
                <a:spcPts val="0"/>
              </a:spcAft>
              <a:buClr>
                <a:schemeClr val="accent3"/>
              </a:buClr>
              <a:buFont typeface="Georgia"/>
              <a:buChar char="•"/>
              <a:defRPr/>
            </a:pPr>
            <a:r>
              <a:rPr lang="el-GR" b="1" dirty="0" smtClean="0">
                <a:solidFill>
                  <a:srgbClr val="FF0000"/>
                </a:solidFill>
              </a:rPr>
              <a:t>Α</a:t>
            </a:r>
            <a:r>
              <a:rPr lang="el-GR" b="1" i="1" dirty="0" smtClean="0">
                <a:solidFill>
                  <a:srgbClr val="FF0000"/>
                </a:solidFill>
              </a:rPr>
              <a:t>σφάλεια</a:t>
            </a:r>
            <a:r>
              <a:rPr lang="el-GR" b="1" dirty="0" smtClean="0">
                <a:solidFill>
                  <a:srgbClr val="FF0000"/>
                </a:solidFill>
              </a:rPr>
              <a:t>:</a:t>
            </a:r>
            <a:r>
              <a:rPr lang="el-GR" dirty="0" smtClean="0"/>
              <a:t> επέκταση γνώσεων και ικανοτήτων, αιτιολόγηση συμπεριφοράς και δράσης, εργασία με ασφαλή τρόπο, επιλογή κατάλληλων εργαλείων, μεθόδων και τεχνικών, άσκηση συμβουλευτικής.</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 Τίτλος"/>
          <p:cNvSpPr>
            <a:spLocks noGrp="1"/>
          </p:cNvSpPr>
          <p:nvPr>
            <p:ph type="title"/>
          </p:nvPr>
        </p:nvSpPr>
        <p:spPr/>
        <p:txBody>
          <a:bodyPr/>
          <a:lstStyle/>
          <a:p>
            <a:pPr eaLnBrk="1" hangingPunct="1"/>
            <a:endParaRPr lang="el-GR" smtClean="0"/>
          </a:p>
        </p:txBody>
      </p:sp>
      <p:sp>
        <p:nvSpPr>
          <p:cNvPr id="3" name="2 - Θέση περιεχομένου"/>
          <p:cNvSpPr>
            <a:spLocks noGrp="1"/>
          </p:cNvSpPr>
          <p:nvPr>
            <p:ph idx="1"/>
          </p:nvPr>
        </p:nvSpPr>
        <p:spPr/>
        <p:txBody>
          <a:bodyPr>
            <a:normAutofit fontScale="92500" lnSpcReduction="10000"/>
          </a:bodyPr>
          <a:lstStyle/>
          <a:p>
            <a:pPr marL="365760" indent="-256032" eaLnBrk="1" fontAlgn="auto" hangingPunct="1">
              <a:spcAft>
                <a:spcPts val="0"/>
              </a:spcAft>
              <a:buClr>
                <a:schemeClr val="accent3"/>
              </a:buClr>
              <a:buFont typeface="Georgia"/>
              <a:buChar char="•"/>
              <a:defRPr/>
            </a:pPr>
            <a:r>
              <a:rPr lang="el-GR" b="1" i="1" dirty="0" smtClean="0">
                <a:solidFill>
                  <a:srgbClr val="FF0000"/>
                </a:solidFill>
              </a:rPr>
              <a:t>Ανάλυση και  σύνθεση</a:t>
            </a:r>
            <a:r>
              <a:rPr lang="el-GR" b="1" dirty="0" smtClean="0">
                <a:solidFill>
                  <a:srgbClr val="FF0000"/>
                </a:solidFill>
              </a:rPr>
              <a:t>: </a:t>
            </a:r>
            <a:r>
              <a:rPr lang="el-GR" dirty="0" smtClean="0"/>
              <a:t>αναγνώριση και αξιολόγηση καταστάσεων, αναγνώριση αλλαγών και συσχετίσεων, εκτίμηση εξελίξεων, μεταβίβαση εμπειριών και γνώσεων σε νέες καταστάσεις .</a:t>
            </a:r>
          </a:p>
          <a:p>
            <a:pPr marL="365760" indent="-256032" eaLnBrk="1" fontAlgn="auto" hangingPunct="1">
              <a:spcAft>
                <a:spcPts val="0"/>
              </a:spcAft>
              <a:buClr>
                <a:schemeClr val="accent3"/>
              </a:buClr>
              <a:buFont typeface="Georgia"/>
              <a:buChar char="•"/>
              <a:defRPr/>
            </a:pPr>
            <a:r>
              <a:rPr lang="el-GR" dirty="0" smtClean="0"/>
              <a:t> </a:t>
            </a:r>
            <a:r>
              <a:rPr lang="el-GR" b="1" dirty="0" smtClean="0">
                <a:solidFill>
                  <a:srgbClr val="FF0000"/>
                </a:solidFill>
              </a:rPr>
              <a:t>Α</a:t>
            </a:r>
            <a:r>
              <a:rPr lang="el-GR" b="1" i="1" dirty="0" smtClean="0">
                <a:solidFill>
                  <a:srgbClr val="FF0000"/>
                </a:solidFill>
              </a:rPr>
              <a:t>ντίληψη</a:t>
            </a:r>
            <a:r>
              <a:rPr lang="el-GR" b="1" dirty="0" smtClean="0">
                <a:solidFill>
                  <a:srgbClr val="FF0000"/>
                </a:solidFill>
              </a:rPr>
              <a:t>: </a:t>
            </a:r>
            <a:r>
              <a:rPr lang="el-GR" dirty="0" smtClean="0"/>
              <a:t>χρήση αισθήσεων, αναγνώριση και περιγραφή καταστάσεων, εξαγωγή αντίστοιχων συμπερασμάτων, αναγνώριση δυνατοτήτων τρίτων, αναγνώριση διαφορετικών αντιλήψεων, σύγκριση αυτών και επίλυση.</a:t>
            </a:r>
          </a:p>
          <a:p>
            <a:pPr marL="365760" indent="-256032" eaLnBrk="1" fontAlgn="auto" hangingPunct="1">
              <a:spcAft>
                <a:spcPts val="0"/>
              </a:spcAft>
              <a:buClr>
                <a:schemeClr val="accent3"/>
              </a:buClr>
              <a:buFont typeface="Georgia"/>
              <a:buChar char="•"/>
              <a:defRPr/>
            </a:pPr>
            <a:r>
              <a:rPr lang="el-GR" b="1" i="1" dirty="0" err="1" smtClean="0">
                <a:solidFill>
                  <a:srgbClr val="FF0000"/>
                </a:solidFill>
              </a:rPr>
              <a:t>Οργανωτικότητα</a:t>
            </a:r>
            <a:r>
              <a:rPr lang="el-GR" b="1" dirty="0" smtClean="0">
                <a:solidFill>
                  <a:srgbClr val="FF0000"/>
                </a:solidFill>
              </a:rPr>
              <a:t>: </a:t>
            </a:r>
            <a:r>
              <a:rPr lang="el-GR" dirty="0" smtClean="0"/>
              <a:t>διατήρηση ελέγχου, θέσπιση στόχων, προτεραιοτήτων και ανάλογη δράση.</a:t>
            </a:r>
          </a:p>
          <a:p>
            <a:pPr marL="365760" indent="-256032" eaLnBrk="1" fontAlgn="auto" hangingPunct="1">
              <a:spcAft>
                <a:spcPts val="0"/>
              </a:spcAft>
              <a:buClr>
                <a:schemeClr val="accent3"/>
              </a:buClr>
              <a:buFont typeface="Georgia"/>
              <a:buChar char="•"/>
              <a:defRPr/>
            </a:pP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517525" y="417513"/>
            <a:ext cx="8596313" cy="1006475"/>
          </a:xfrm>
        </p:spPr>
        <p:txBody>
          <a:bodyPr/>
          <a:lstStyle/>
          <a:p>
            <a:pPr algn="ctr" eaLnBrk="1" hangingPunct="1"/>
            <a:r>
              <a:rPr lang="en-US" sz="3200" smtClean="0"/>
              <a:t>Hildegard Peplau </a:t>
            </a:r>
            <a:r>
              <a:rPr lang="el-GR" sz="3200" smtClean="0"/>
              <a:t/>
            </a:r>
            <a:br>
              <a:rPr lang="el-GR" sz="3200" smtClean="0"/>
            </a:br>
            <a:r>
              <a:rPr lang="el-GR" sz="2800" smtClean="0"/>
              <a:t>Ψυχοδυναμική θεωρία της Νοσηλευτικής</a:t>
            </a:r>
          </a:p>
        </p:txBody>
      </p:sp>
      <p:sp>
        <p:nvSpPr>
          <p:cNvPr id="51203" name="Rectangle 3"/>
          <p:cNvSpPr>
            <a:spLocks noGrp="1" noChangeArrowheads="1"/>
          </p:cNvSpPr>
          <p:nvPr>
            <p:ph type="body" idx="1"/>
          </p:nvPr>
        </p:nvSpPr>
        <p:spPr>
          <a:xfrm>
            <a:off x="457200" y="1676400"/>
            <a:ext cx="8229600" cy="4495800"/>
          </a:xfrm>
        </p:spPr>
        <p:txBody>
          <a:bodyPr/>
          <a:lstStyle/>
          <a:p>
            <a:pPr marL="609600" indent="-609600" eaLnBrk="1" hangingPunct="1">
              <a:lnSpc>
                <a:spcPct val="120000"/>
              </a:lnSpc>
              <a:buFontTx/>
              <a:buNone/>
            </a:pPr>
            <a:r>
              <a:rPr lang="el-GR" smtClean="0">
                <a:solidFill>
                  <a:srgbClr val="990000"/>
                </a:solidFill>
              </a:rPr>
              <a:t>     </a:t>
            </a:r>
            <a:r>
              <a:rPr lang="el-GR" sz="2400" smtClean="0">
                <a:solidFill>
                  <a:srgbClr val="990000"/>
                </a:solidFill>
              </a:rPr>
              <a:t>Ανέπτυξε ένα </a:t>
            </a:r>
            <a:r>
              <a:rPr lang="el-GR" sz="2400" b="1" smtClean="0"/>
              <a:t>ψυχολογικό σχέδιο</a:t>
            </a:r>
            <a:r>
              <a:rPr lang="el-GR" sz="2400" smtClean="0">
                <a:solidFill>
                  <a:srgbClr val="990000"/>
                </a:solidFill>
              </a:rPr>
              <a:t> νοσηλευτικής φροντίδας και τονίζει η σπουδαιότητα της </a:t>
            </a:r>
            <a:r>
              <a:rPr lang="el-GR" sz="2400" smtClean="0"/>
              <a:t>κατανόησης </a:t>
            </a:r>
            <a:r>
              <a:rPr lang="el-GR" sz="2400" b="1" smtClean="0"/>
              <a:t>πρώτα από τον ίδιο το νοσηλευτή της δικής του συμπεριφοράς</a:t>
            </a:r>
            <a:r>
              <a:rPr lang="el-GR" sz="2400" smtClean="0">
                <a:solidFill>
                  <a:srgbClr val="990000"/>
                </a:solidFill>
              </a:rPr>
              <a:t> για να μπορεί να βοηθήσει έπειτα και τους άλλους να αναγνωρίσουν τις διακρινόμενες δυσκολίες τους και να εφαρμόζουν αρχές που διέπουν τις ανθρώπινες σχέσεις  στα τυχόν προβλήματα που προκύπτουν σε διάφορες νοσηλευτικές περιστάσεις</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47688" y="442913"/>
            <a:ext cx="8596312" cy="1279525"/>
          </a:xfrm>
        </p:spPr>
        <p:txBody>
          <a:bodyPr>
            <a:normAutofit fontScale="90000"/>
          </a:bodyPr>
          <a:lstStyle/>
          <a:p>
            <a:pPr eaLnBrk="1" fontAlgn="auto" hangingPunct="1">
              <a:spcAft>
                <a:spcPts val="0"/>
              </a:spcAft>
              <a:defRPr/>
            </a:pPr>
            <a:r>
              <a:rPr lang="el-GR" sz="3900"/>
              <a:t>Λέξη-κλειδί:διαπροσωπική  διεργασία</a:t>
            </a:r>
            <a:br>
              <a:rPr lang="el-GR" sz="3900"/>
            </a:br>
            <a:endParaRPr lang="el-GR" sz="3900"/>
          </a:p>
        </p:txBody>
      </p:sp>
      <p:sp>
        <p:nvSpPr>
          <p:cNvPr id="52227" name="Rectangle 3"/>
          <p:cNvSpPr>
            <a:spLocks noGrp="1" noChangeArrowheads="1"/>
          </p:cNvSpPr>
          <p:nvPr>
            <p:ph type="body" idx="1"/>
          </p:nvPr>
        </p:nvSpPr>
        <p:spPr/>
        <p:txBody>
          <a:bodyPr/>
          <a:lstStyle/>
          <a:p>
            <a:pPr eaLnBrk="1" hangingPunct="1">
              <a:buFontTx/>
              <a:buNone/>
            </a:pPr>
            <a:r>
              <a:rPr lang="el-GR" smtClean="0"/>
              <a:t>Κύρια χαρακτηριστικά:</a:t>
            </a:r>
          </a:p>
          <a:p>
            <a:pPr eaLnBrk="1" hangingPunct="1"/>
            <a:r>
              <a:rPr lang="el-GR" smtClean="0"/>
              <a:t>Η σχέση νοσηλευτή – ασθενή</a:t>
            </a:r>
          </a:p>
          <a:p>
            <a:pPr eaLnBrk="1" hangingPunct="1"/>
            <a:r>
              <a:rPr lang="el-GR" smtClean="0"/>
              <a:t>Η επικοινωνία</a:t>
            </a:r>
          </a:p>
          <a:p>
            <a:pPr eaLnBrk="1" hangingPunct="1"/>
            <a:r>
              <a:rPr lang="el-GR" smtClean="0"/>
              <a:t>Το πρότυπο της ολοκλήρωσης</a:t>
            </a:r>
          </a:p>
          <a:p>
            <a:pPr eaLnBrk="1" hangingPunct="1"/>
            <a:r>
              <a:rPr lang="el-GR" smtClean="0"/>
              <a:t>Ο ρόλος του νοσηλευτή</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517525" y="577850"/>
            <a:ext cx="8596313" cy="685800"/>
          </a:xfrm>
        </p:spPr>
        <p:txBody>
          <a:bodyPr/>
          <a:lstStyle/>
          <a:p>
            <a:pPr eaLnBrk="1" hangingPunct="1"/>
            <a:r>
              <a:rPr lang="el-GR" sz="3900" smtClean="0"/>
              <a:t>  Σχέση νοσηλευτή- ασθενή </a:t>
            </a:r>
          </a:p>
        </p:txBody>
      </p:sp>
      <p:sp>
        <p:nvSpPr>
          <p:cNvPr id="53251" name="Rectangle 3"/>
          <p:cNvSpPr>
            <a:spLocks noGrp="1" noChangeArrowheads="1"/>
          </p:cNvSpPr>
          <p:nvPr>
            <p:ph type="body" idx="1"/>
          </p:nvPr>
        </p:nvSpPr>
        <p:spPr>
          <a:xfrm>
            <a:off x="1066800" y="1828800"/>
            <a:ext cx="7772400" cy="4648200"/>
          </a:xfrm>
        </p:spPr>
        <p:txBody>
          <a:bodyPr/>
          <a:lstStyle/>
          <a:p>
            <a:pPr eaLnBrk="1" hangingPunct="1">
              <a:lnSpc>
                <a:spcPct val="90000"/>
              </a:lnSpc>
            </a:pPr>
            <a:r>
              <a:rPr lang="el-GR" sz="2400" b="1" smtClean="0"/>
              <a:t>Προσανατολισμός: </a:t>
            </a:r>
            <a:r>
              <a:rPr lang="el-GR" sz="2000" b="1" smtClean="0">
                <a:solidFill>
                  <a:srgbClr val="990000"/>
                </a:solidFill>
              </a:rPr>
              <a:t>διαπιστωμένη ανάγκη ασθενούς- αναζήτηση βοήθειας-κατανόηση προβλήματος και αναζήτησης βοήθειας</a:t>
            </a:r>
          </a:p>
          <a:p>
            <a:pPr eaLnBrk="1" hangingPunct="1">
              <a:lnSpc>
                <a:spcPct val="90000"/>
              </a:lnSpc>
            </a:pPr>
            <a:r>
              <a:rPr lang="el-GR" sz="2400" b="1" smtClean="0"/>
              <a:t>Ανάπτυξη σχέσης: </a:t>
            </a:r>
            <a:r>
              <a:rPr lang="el-GR" sz="2000" b="1" smtClean="0">
                <a:solidFill>
                  <a:srgbClr val="990000"/>
                </a:solidFill>
              </a:rPr>
              <a:t>εμπιστοσύνη –εξερεύνηση συναισθημάτων και αντιμετώπιση εμπειρίας αρρώστιας σαν μια ευκαιρία που δυναμώνει τις θετικές δυνάμεις στην προσωπικότητά του</a:t>
            </a:r>
          </a:p>
          <a:p>
            <a:pPr eaLnBrk="1" hangingPunct="1">
              <a:lnSpc>
                <a:spcPct val="90000"/>
              </a:lnSpc>
            </a:pPr>
            <a:r>
              <a:rPr lang="el-GR" sz="2400" b="1" smtClean="0"/>
              <a:t>Συνεργασία:</a:t>
            </a:r>
            <a:r>
              <a:rPr lang="el-GR" sz="2000" b="1" smtClean="0">
                <a:solidFill>
                  <a:srgbClr val="990000"/>
                </a:solidFill>
              </a:rPr>
              <a:t>ενεργός συμμετοχή στη θεραπευτική διαδικασία</a:t>
            </a:r>
          </a:p>
          <a:p>
            <a:pPr eaLnBrk="1" hangingPunct="1">
              <a:lnSpc>
                <a:spcPct val="90000"/>
              </a:lnSpc>
            </a:pPr>
            <a:r>
              <a:rPr lang="el-GR" sz="2400" b="1" smtClean="0"/>
              <a:t>Λήξη: </a:t>
            </a:r>
            <a:r>
              <a:rPr lang="el-GR" sz="2000" b="1" smtClean="0">
                <a:solidFill>
                  <a:srgbClr val="990000"/>
                </a:solidFill>
              </a:rPr>
              <a:t>ο ασθενής αποκτά την ανεξαρτησία του και αναλαμβάνει την αυτοφροντίδα του</a:t>
            </a:r>
          </a:p>
          <a:p>
            <a:pPr eaLnBrk="1" hangingPunct="1">
              <a:lnSpc>
                <a:spcPct val="90000"/>
              </a:lnSpc>
            </a:pPr>
            <a:endParaRPr lang="el-GR" sz="2400" b="1" smtClean="0"/>
          </a:p>
          <a:p>
            <a:pPr eaLnBrk="1" hangingPunct="1">
              <a:lnSpc>
                <a:spcPct val="90000"/>
              </a:lnSpc>
            </a:pPr>
            <a:r>
              <a:rPr lang="el-GR" sz="2400" b="1" smtClean="0"/>
              <a:t>Επικοινωνία:λεκτική – μη λεκτική</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517525" y="577850"/>
            <a:ext cx="8596313" cy="685800"/>
          </a:xfrm>
        </p:spPr>
        <p:txBody>
          <a:bodyPr/>
          <a:lstStyle/>
          <a:p>
            <a:pPr eaLnBrk="1" hangingPunct="1"/>
            <a:r>
              <a:rPr lang="el-GR" sz="3900" smtClean="0"/>
              <a:t>Ο ρόλος του νοσηλευτή:</a:t>
            </a:r>
          </a:p>
        </p:txBody>
      </p:sp>
      <p:sp>
        <p:nvSpPr>
          <p:cNvPr id="54275" name="Rectangle 3"/>
          <p:cNvSpPr>
            <a:spLocks noGrp="1" noChangeArrowheads="1"/>
          </p:cNvSpPr>
          <p:nvPr>
            <p:ph type="body" idx="1"/>
          </p:nvPr>
        </p:nvSpPr>
        <p:spPr/>
        <p:txBody>
          <a:bodyPr/>
          <a:lstStyle/>
          <a:p>
            <a:pPr algn="just" eaLnBrk="1" hangingPunct="1">
              <a:lnSpc>
                <a:spcPct val="120000"/>
              </a:lnSpc>
            </a:pPr>
            <a:r>
              <a:rPr lang="el-GR" sz="2400" smtClean="0"/>
              <a:t>Του αγνώστου</a:t>
            </a:r>
          </a:p>
          <a:p>
            <a:pPr algn="just" eaLnBrk="1" hangingPunct="1">
              <a:lnSpc>
                <a:spcPct val="120000"/>
              </a:lnSpc>
            </a:pPr>
            <a:r>
              <a:rPr lang="el-GR" sz="2400" smtClean="0"/>
              <a:t>Του πληροφοριοδότη</a:t>
            </a:r>
          </a:p>
          <a:p>
            <a:pPr algn="just" eaLnBrk="1" hangingPunct="1">
              <a:lnSpc>
                <a:spcPct val="120000"/>
              </a:lnSpc>
            </a:pPr>
            <a:r>
              <a:rPr lang="el-GR" sz="2400" smtClean="0"/>
              <a:t>Του δασκάλου</a:t>
            </a:r>
          </a:p>
          <a:p>
            <a:pPr algn="just" eaLnBrk="1" hangingPunct="1">
              <a:lnSpc>
                <a:spcPct val="120000"/>
              </a:lnSpc>
            </a:pPr>
            <a:r>
              <a:rPr lang="el-GR" sz="2400" smtClean="0"/>
              <a:t>Του ηγέτη</a:t>
            </a:r>
          </a:p>
          <a:p>
            <a:pPr algn="just" eaLnBrk="1" hangingPunct="1">
              <a:lnSpc>
                <a:spcPct val="120000"/>
              </a:lnSpc>
            </a:pPr>
            <a:r>
              <a:rPr lang="el-GR" sz="2400" smtClean="0"/>
              <a:t>Του συνεργάτη</a:t>
            </a:r>
          </a:p>
          <a:p>
            <a:pPr algn="just" eaLnBrk="1" hangingPunct="1">
              <a:lnSpc>
                <a:spcPct val="120000"/>
              </a:lnSpc>
            </a:pPr>
            <a:r>
              <a:rPr lang="el-GR" sz="2400" smtClean="0"/>
              <a:t>Του αντικαταστάτη</a:t>
            </a:r>
          </a:p>
          <a:p>
            <a:pPr algn="just" eaLnBrk="1" hangingPunct="1">
              <a:lnSpc>
                <a:spcPct val="120000"/>
              </a:lnSpc>
            </a:pPr>
            <a:r>
              <a:rPr lang="el-GR" sz="2400" smtClean="0"/>
              <a:t>Του συμβούλου</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pPr eaLnBrk="1" fontAlgn="auto" hangingPunct="1">
              <a:spcAft>
                <a:spcPts val="0"/>
              </a:spcAft>
              <a:defRPr/>
            </a:pPr>
            <a:r>
              <a:rPr lang="el-GR" sz="3600"/>
              <a:t>Επιστήμη της μοναδικής ανθρώπινης ύπαρξης (</a:t>
            </a:r>
            <a:r>
              <a:rPr lang="en-US" sz="3600"/>
              <a:t>Rogers,1970)</a:t>
            </a:r>
            <a:endParaRPr lang="el-GR" sz="3600"/>
          </a:p>
        </p:txBody>
      </p:sp>
      <p:sp>
        <p:nvSpPr>
          <p:cNvPr id="9219" name="Rectangle 3"/>
          <p:cNvSpPr>
            <a:spLocks noGrp="1" noChangeArrowheads="1"/>
          </p:cNvSpPr>
          <p:nvPr>
            <p:ph idx="1"/>
          </p:nvPr>
        </p:nvSpPr>
        <p:spPr>
          <a:xfrm>
            <a:off x="685800" y="2209800"/>
            <a:ext cx="7772400" cy="3886200"/>
          </a:xfrm>
        </p:spPr>
        <p:txBody>
          <a:bodyPr/>
          <a:lstStyle/>
          <a:p>
            <a:pPr eaLnBrk="1" hangingPunct="1">
              <a:lnSpc>
                <a:spcPct val="90000"/>
              </a:lnSpc>
            </a:pPr>
            <a:r>
              <a:rPr lang="el-GR" smtClean="0"/>
              <a:t>Στόχος να επιτυγχάνουν τα άτομα  τη βέλτιστη δυνατή υγεία τους με τη διατήρηση και την προαγωγή της υγείας, την πρόληψη της αρρώστιας, τη νοσηλευτική διάγνωση, τις παρεμβάσεις και την αποκατάσταση</a:t>
            </a:r>
          </a:p>
          <a:p>
            <a:pPr eaLnBrk="1" hangingPunct="1">
              <a:lnSpc>
                <a:spcPct val="90000"/>
              </a:lnSpc>
            </a:pPr>
            <a:r>
              <a:rPr lang="el-GR" smtClean="0"/>
              <a:t>Έμφαση: χιούμορ, χάδι, θεραπευτικό άγγιγμα, φωτισμό, χρώματα</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547688" y="533400"/>
            <a:ext cx="8596312" cy="1158875"/>
          </a:xfrm>
        </p:spPr>
        <p:txBody>
          <a:bodyPr/>
          <a:lstStyle/>
          <a:p>
            <a:pPr eaLnBrk="1" hangingPunct="1"/>
            <a:r>
              <a:rPr lang="el-GR" sz="3500" smtClean="0"/>
              <a:t>Βασικές έννοιες:</a:t>
            </a:r>
            <a:br>
              <a:rPr lang="el-GR" sz="3500" smtClean="0"/>
            </a:br>
            <a:endParaRPr lang="el-GR" sz="3500" smtClean="0"/>
          </a:p>
        </p:txBody>
      </p:sp>
      <p:sp>
        <p:nvSpPr>
          <p:cNvPr id="55299" name="Rectangle 3"/>
          <p:cNvSpPr>
            <a:spLocks noGrp="1" noChangeArrowheads="1"/>
          </p:cNvSpPr>
          <p:nvPr>
            <p:ph type="body" idx="1"/>
          </p:nvPr>
        </p:nvSpPr>
        <p:spPr/>
        <p:txBody>
          <a:bodyPr/>
          <a:lstStyle/>
          <a:p>
            <a:pPr eaLnBrk="1" hangingPunct="1">
              <a:lnSpc>
                <a:spcPct val="130000"/>
              </a:lnSpc>
            </a:pPr>
            <a:r>
              <a:rPr lang="el-GR" sz="2400" b="1" smtClean="0">
                <a:solidFill>
                  <a:srgbClr val="990000"/>
                </a:solidFill>
              </a:rPr>
              <a:t>ΑΤΟΜΟ:</a:t>
            </a:r>
            <a:r>
              <a:rPr lang="el-GR" sz="2400" b="1" smtClean="0"/>
              <a:t> ένας οργανισμός ο οποίος αποτελείται από φυσιολογικά, βιοχημικά και διαπροσωπικά χαρακτηριστικά και ανάγκες και ζει μέσα σε μια ασταθή ισορροπία </a:t>
            </a:r>
          </a:p>
          <a:p>
            <a:pPr eaLnBrk="1" hangingPunct="1">
              <a:lnSpc>
                <a:spcPct val="130000"/>
              </a:lnSpc>
            </a:pPr>
            <a:r>
              <a:rPr lang="el-GR" sz="2400" b="1" smtClean="0">
                <a:solidFill>
                  <a:srgbClr val="990000"/>
                </a:solidFill>
              </a:rPr>
              <a:t>ΥΓΕΙΑ:</a:t>
            </a:r>
            <a:r>
              <a:rPr lang="el-GR" sz="2400" b="1" smtClean="0"/>
              <a:t>λέξη σύμβολο που προσδιορίζει την εξέλιξη της προσωπικότητας και των άλλων  ανθρώπινων διαδικασιών για μια παραγωγική προσωπική και κοινωνική ζωή</a:t>
            </a:r>
          </a:p>
          <a:p>
            <a:pPr eaLnBrk="1" hangingPunct="1">
              <a:lnSpc>
                <a:spcPct val="130000"/>
              </a:lnSpc>
              <a:buFontTx/>
              <a:buNone/>
            </a:pPr>
            <a:endParaRPr lang="el-GR" sz="2400" b="1"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17525" y="608013"/>
            <a:ext cx="8596313" cy="625475"/>
          </a:xfrm>
        </p:spPr>
        <p:txBody>
          <a:bodyPr/>
          <a:lstStyle/>
          <a:p>
            <a:pPr eaLnBrk="1" hangingPunct="1"/>
            <a:r>
              <a:rPr lang="el-GR" sz="3500" smtClean="0"/>
              <a:t>ΝΟΣΗΛΕΥΤΙΚΗ</a:t>
            </a:r>
          </a:p>
        </p:txBody>
      </p:sp>
      <p:sp>
        <p:nvSpPr>
          <p:cNvPr id="56323" name="Rectangle 3"/>
          <p:cNvSpPr>
            <a:spLocks noGrp="1" noChangeArrowheads="1"/>
          </p:cNvSpPr>
          <p:nvPr>
            <p:ph type="body" idx="1"/>
          </p:nvPr>
        </p:nvSpPr>
        <p:spPr/>
        <p:txBody>
          <a:bodyPr/>
          <a:lstStyle/>
          <a:p>
            <a:pPr eaLnBrk="1" hangingPunct="1"/>
            <a:r>
              <a:rPr lang="el-GR" i="1" smtClean="0"/>
              <a:t>Σημαντική θεραπευτική και διαπροσωπική διεργασία….μέσο εκπαίδευσης…στοχεύει στην εξέλιξη της προσωπικότητας προς την κατεύθυνση μιας δημιουργικής, εποικοδομητικής  και παραγωγικής προσωπικής και κοινωνικής ζωής (</a:t>
            </a:r>
            <a:r>
              <a:rPr lang="en-US" i="1" smtClean="0"/>
              <a:t>Peplau,1952)</a:t>
            </a:r>
            <a:endParaRPr lang="el-GR" i="1"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517525" y="342900"/>
            <a:ext cx="8596313" cy="1158875"/>
          </a:xfrm>
        </p:spPr>
        <p:txBody>
          <a:bodyPr/>
          <a:lstStyle/>
          <a:p>
            <a:pPr algn="ctr" eaLnBrk="1" hangingPunct="1"/>
            <a:r>
              <a:rPr lang="en-US" sz="3500" smtClean="0"/>
              <a:t>D.E. Johnson</a:t>
            </a:r>
            <a:br>
              <a:rPr lang="en-US" sz="3500" smtClean="0"/>
            </a:br>
            <a:r>
              <a:rPr lang="el-GR" sz="3500" smtClean="0"/>
              <a:t>Συμπεριφορικό σύστημα</a:t>
            </a:r>
          </a:p>
        </p:txBody>
      </p:sp>
      <p:sp>
        <p:nvSpPr>
          <p:cNvPr id="57347" name="Rectangle 3"/>
          <p:cNvSpPr>
            <a:spLocks noGrp="1" noChangeArrowheads="1"/>
          </p:cNvSpPr>
          <p:nvPr>
            <p:ph type="body" idx="1"/>
          </p:nvPr>
        </p:nvSpPr>
        <p:spPr/>
        <p:txBody>
          <a:bodyPr/>
          <a:lstStyle/>
          <a:p>
            <a:pPr eaLnBrk="1" hangingPunct="1">
              <a:lnSpc>
                <a:spcPct val="90000"/>
              </a:lnSpc>
            </a:pPr>
            <a:r>
              <a:rPr lang="el-GR" sz="2400" smtClean="0"/>
              <a:t>Υποστηρίζει την </a:t>
            </a:r>
            <a:r>
              <a:rPr lang="el-GR" sz="2400" b="1" smtClean="0">
                <a:solidFill>
                  <a:srgbClr val="990000"/>
                </a:solidFill>
              </a:rPr>
              <a:t>ανάπτυξη ιδεολογίας</a:t>
            </a:r>
            <a:r>
              <a:rPr lang="el-GR" sz="2400" smtClean="0"/>
              <a:t> στη Νοσηλευτική παρά την ανάπτυξη θεωρίας, η οποία αποτελεί οδηγό για την άσκηση της διδασκαλίας και της έρευνας</a:t>
            </a:r>
          </a:p>
          <a:p>
            <a:pPr eaLnBrk="1" hangingPunct="1">
              <a:lnSpc>
                <a:spcPct val="90000"/>
              </a:lnSpc>
            </a:pPr>
            <a:r>
              <a:rPr lang="el-GR" sz="2400" smtClean="0"/>
              <a:t>Νοσηλευτική: τέχνη και επιστήμη- οι νοσηλευτικές ενέργειες επικεντρώνονται στο άτομο το οποίο προσπαθεί να διατηρήσει ή να επαναφέρει την ισορροπία του</a:t>
            </a:r>
          </a:p>
          <a:p>
            <a:pPr eaLnBrk="1" hangingPunct="1">
              <a:lnSpc>
                <a:spcPct val="90000"/>
              </a:lnSpc>
            </a:pPr>
            <a:r>
              <a:rPr lang="el-GR" sz="2400" smtClean="0"/>
              <a:t>Η Νοσηλευτική λειτουργεί ως </a:t>
            </a:r>
            <a:r>
              <a:rPr lang="el-GR" sz="2400" smtClean="0">
                <a:solidFill>
                  <a:srgbClr val="990000"/>
                </a:solidFill>
              </a:rPr>
              <a:t>εξωτερική δύναμη</a:t>
            </a:r>
            <a:r>
              <a:rPr lang="el-GR" sz="2400" smtClean="0"/>
              <a:t> που βοηθά το άτομο να κατορθώσει να έχει ισορροπία και σταθερότητα- βασίζεται στην κατανόηση των αντιδράσεων του ατόμου στις αλλαγές</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17525" y="631825"/>
            <a:ext cx="8596313" cy="579438"/>
          </a:xfrm>
        </p:spPr>
        <p:txBody>
          <a:bodyPr/>
          <a:lstStyle/>
          <a:p>
            <a:pPr eaLnBrk="1" hangingPunct="1"/>
            <a:r>
              <a:rPr lang="el-GR" sz="3200" smtClean="0">
                <a:solidFill>
                  <a:schemeClr val="tx1"/>
                </a:solidFill>
              </a:rPr>
              <a:t> </a:t>
            </a:r>
          </a:p>
        </p:txBody>
      </p:sp>
      <p:sp>
        <p:nvSpPr>
          <p:cNvPr id="58371" name="Rectangle 3"/>
          <p:cNvSpPr>
            <a:spLocks noGrp="1" noChangeArrowheads="1"/>
          </p:cNvSpPr>
          <p:nvPr>
            <p:ph type="body" idx="1"/>
          </p:nvPr>
        </p:nvSpPr>
        <p:spPr>
          <a:xfrm>
            <a:off x="1066800" y="1752600"/>
            <a:ext cx="7772400" cy="4419600"/>
          </a:xfrm>
        </p:spPr>
        <p:txBody>
          <a:bodyPr/>
          <a:lstStyle/>
          <a:p>
            <a:pPr eaLnBrk="1" hangingPunct="1"/>
            <a:r>
              <a:rPr lang="el-GR" sz="2400" smtClean="0"/>
              <a:t>Σχέση ατόμου- περιβάλλοντος: οι περιβαλλοντικοί παράγοντες ενεργούν στο συμπεριφορικό σύστημα το οποίο ανταποκρίνεται στην προσπάθεια διατήρησης της ισορροπίας. Ο τύπος της συμπεριφοράς ενός ατόμου καθορίζεται από τη σχέση του ατόμου αυτού με το περιβάλλον</a:t>
            </a:r>
          </a:p>
          <a:p>
            <a:pPr eaLnBrk="1" hangingPunct="1"/>
            <a:endParaRPr lang="el-GR" sz="2400" smtClean="0"/>
          </a:p>
          <a:p>
            <a:pPr eaLnBrk="1" hangingPunct="1"/>
            <a:r>
              <a:rPr lang="el-GR" smtClean="0"/>
              <a:t> </a:t>
            </a:r>
            <a:r>
              <a:rPr lang="el-GR" sz="2400" smtClean="0"/>
              <a:t>τα προβλήματα υγείας προέρχονται από το ίδιο το σύστημα ή από περιβαλλοντικούς παράγοντες (π.χ έκθεση σε επιβλαβείς επιρροές, κατάρρευση εσωτερικών ρυθμιστικών μηχανισμών</a:t>
            </a:r>
          </a:p>
          <a:p>
            <a:pPr eaLnBrk="1" hangingPunct="1"/>
            <a:endParaRPr lang="el-GR" sz="2400" smtClean="0"/>
          </a:p>
          <a:p>
            <a:pPr eaLnBrk="1" hangingPunct="1"/>
            <a:endParaRPr lang="el-GR" sz="240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17525" y="601663"/>
            <a:ext cx="8596313" cy="641350"/>
          </a:xfrm>
        </p:spPr>
        <p:txBody>
          <a:bodyPr/>
          <a:lstStyle/>
          <a:p>
            <a:pPr eaLnBrk="1" hangingPunct="1"/>
            <a:r>
              <a:rPr lang="el-GR" sz="3600" smtClean="0">
                <a:solidFill>
                  <a:srgbClr val="990000"/>
                </a:solidFill>
              </a:rPr>
              <a:t>Ενέργειες</a:t>
            </a:r>
          </a:p>
        </p:txBody>
      </p:sp>
      <p:sp>
        <p:nvSpPr>
          <p:cNvPr id="59395" name="Rectangle 3"/>
          <p:cNvSpPr>
            <a:spLocks noGrp="1" noChangeArrowheads="1"/>
          </p:cNvSpPr>
          <p:nvPr>
            <p:ph type="body" idx="1"/>
          </p:nvPr>
        </p:nvSpPr>
        <p:spPr>
          <a:xfrm>
            <a:off x="914400" y="2057400"/>
            <a:ext cx="8001000" cy="4495800"/>
          </a:xfrm>
        </p:spPr>
        <p:txBody>
          <a:bodyPr/>
          <a:lstStyle/>
          <a:p>
            <a:pPr eaLnBrk="1" hangingPunct="1"/>
            <a:r>
              <a:rPr lang="el-GR" smtClean="0">
                <a:solidFill>
                  <a:srgbClr val="990000"/>
                </a:solidFill>
              </a:rPr>
              <a:t>Διόρθωση της δομικής μονάδας μέσω της διδασκαλίας</a:t>
            </a:r>
          </a:p>
          <a:p>
            <a:pPr eaLnBrk="1" hangingPunct="1"/>
            <a:r>
              <a:rPr lang="el-GR" smtClean="0">
                <a:solidFill>
                  <a:srgbClr val="990000"/>
                </a:solidFill>
              </a:rPr>
              <a:t>Επιβολή προσωρινών εξωτερικών ρυθμιστικών παραγόντων</a:t>
            </a:r>
          </a:p>
          <a:p>
            <a:pPr eaLnBrk="1" hangingPunct="1"/>
            <a:r>
              <a:rPr lang="el-GR" smtClean="0">
                <a:solidFill>
                  <a:srgbClr val="990000"/>
                </a:solidFill>
              </a:rPr>
              <a:t>Παροχή κατάλληλων περιβαλλοντικών συνθηκών</a:t>
            </a:r>
          </a:p>
          <a:p>
            <a:pPr eaLnBrk="1" hangingPunct="1">
              <a:buFontTx/>
              <a:buNone/>
            </a:pPr>
            <a:r>
              <a:rPr lang="el-GR" smtClean="0">
                <a:latin typeface="Times New Roman" pitchFamily="18" charset="0"/>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a:xfrm>
            <a:off x="457200" y="1066800"/>
            <a:ext cx="8229600" cy="4724400"/>
          </a:xfrm>
        </p:spPr>
        <p:txBody>
          <a:bodyPr/>
          <a:lstStyle/>
          <a:p>
            <a:pPr eaLnBrk="1" hangingPunct="1">
              <a:lnSpc>
                <a:spcPct val="110000"/>
              </a:lnSpc>
            </a:pPr>
            <a:r>
              <a:rPr lang="el-GR" smtClean="0"/>
              <a:t>Σύστημα: αποτελείται από </a:t>
            </a:r>
            <a:r>
              <a:rPr lang="el-GR" b="1" smtClean="0">
                <a:solidFill>
                  <a:schemeClr val="bg2"/>
                </a:solidFill>
              </a:rPr>
              <a:t>υποσυστήματα: </a:t>
            </a:r>
            <a:r>
              <a:rPr lang="el-GR" smtClean="0">
                <a:solidFill>
                  <a:schemeClr val="bg2"/>
                </a:solidFill>
              </a:rPr>
              <a:t>προσάρτηση –σύνδεση/επιθετικό-προστατευτικό/εξάρτηση/επίτευξη/ εξάλειψη/σεξουαλικά υποσυστήματα</a:t>
            </a:r>
          </a:p>
          <a:p>
            <a:pPr eaLnBrk="1" hangingPunct="1">
              <a:lnSpc>
                <a:spcPct val="110000"/>
              </a:lnSpc>
            </a:pPr>
            <a:r>
              <a:rPr lang="el-GR" smtClean="0"/>
              <a:t>Κάθε υποσύστημα αποτελείται από δομικά στοιχεία: </a:t>
            </a:r>
            <a:r>
              <a:rPr lang="el-GR" smtClean="0">
                <a:solidFill>
                  <a:srgbClr val="990000"/>
                </a:solidFill>
              </a:rPr>
              <a:t>στόχος - καθορισμός της ενέργειας- επιλογή- πράξεις </a:t>
            </a:r>
          </a:p>
          <a:p>
            <a:pPr eaLnBrk="1" hangingPunct="1">
              <a:lnSpc>
                <a:spcPct val="110000"/>
              </a:lnSpc>
              <a:buFontTx/>
              <a:buNone/>
            </a:pPr>
            <a:r>
              <a:rPr lang="el-GR" smtClean="0"/>
              <a:t>  και έχει τις ίδιες λειτουργικές απαιτήσεις:</a:t>
            </a:r>
            <a:r>
              <a:rPr lang="el-GR" smtClean="0">
                <a:solidFill>
                  <a:srgbClr val="990000"/>
                </a:solidFill>
              </a:rPr>
              <a:t> προστασία και διέγερση</a:t>
            </a:r>
            <a:endParaRPr lang="el-GR" b="1" smtClean="0">
              <a:solidFill>
                <a:srgbClr val="990000"/>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4"/>
          <p:cNvSpPr>
            <a:spLocks noGrp="1" noChangeArrowheads="1"/>
          </p:cNvSpPr>
          <p:nvPr>
            <p:ph type="title"/>
          </p:nvPr>
        </p:nvSpPr>
        <p:spPr/>
        <p:txBody>
          <a:bodyPr/>
          <a:lstStyle/>
          <a:p>
            <a:pPr eaLnBrk="1" hangingPunct="1"/>
            <a:r>
              <a:rPr lang="el-GR" smtClean="0"/>
              <a:t> </a:t>
            </a:r>
          </a:p>
        </p:txBody>
      </p:sp>
      <p:sp>
        <p:nvSpPr>
          <p:cNvPr id="61443" name="Rectangle 5"/>
          <p:cNvSpPr>
            <a:spLocks noGrp="1" noChangeArrowheads="1"/>
          </p:cNvSpPr>
          <p:nvPr>
            <p:ph type="body" idx="1"/>
          </p:nvPr>
        </p:nvSpPr>
        <p:spPr>
          <a:xfrm>
            <a:off x="533400" y="1905000"/>
            <a:ext cx="8229600" cy="4267200"/>
          </a:xfrm>
        </p:spPr>
        <p:txBody>
          <a:bodyPr/>
          <a:lstStyle/>
          <a:p>
            <a:pPr eaLnBrk="1" hangingPunct="1">
              <a:lnSpc>
                <a:spcPct val="90000"/>
              </a:lnSpc>
            </a:pPr>
            <a:r>
              <a:rPr lang="el-GR" smtClean="0"/>
              <a:t>Εμφανίστηκε στη βιβλιογραφία το 1959</a:t>
            </a:r>
          </a:p>
          <a:p>
            <a:pPr eaLnBrk="1" hangingPunct="1">
              <a:lnSpc>
                <a:spcPct val="90000"/>
              </a:lnSpc>
            </a:pPr>
            <a:r>
              <a:rPr lang="el-GR" smtClean="0"/>
              <a:t>Επικεντρώνεται στο άτομο και αποτελείται από τρεις σχετιζόμενες θεωρίες:</a:t>
            </a:r>
          </a:p>
          <a:p>
            <a:pPr eaLnBrk="1" hangingPunct="1">
              <a:lnSpc>
                <a:spcPct val="90000"/>
              </a:lnSpc>
            </a:pPr>
            <a:r>
              <a:rPr lang="el-GR" sz="2400" smtClean="0">
                <a:solidFill>
                  <a:srgbClr val="990000"/>
                </a:solidFill>
              </a:rPr>
              <a:t>τη θεωρία της αυτοφροντίδας </a:t>
            </a:r>
            <a:r>
              <a:rPr lang="el-GR" sz="2400" smtClean="0"/>
              <a:t>(περιγραφή της αυτοφροντίδας)</a:t>
            </a:r>
          </a:p>
          <a:p>
            <a:pPr eaLnBrk="1" hangingPunct="1">
              <a:lnSpc>
                <a:spcPct val="90000"/>
              </a:lnSpc>
            </a:pPr>
            <a:r>
              <a:rPr lang="el-GR" sz="2400" smtClean="0">
                <a:solidFill>
                  <a:srgbClr val="990000"/>
                </a:solidFill>
              </a:rPr>
              <a:t>τη θεωρία του ελλείμματος της αυτοφροντίδας </a:t>
            </a:r>
            <a:r>
              <a:rPr lang="el-GR" sz="2400" smtClean="0"/>
              <a:t>(περιγραφή και εξήγηση γιατί τα άτομα μπορούν να βοηθηθούν από τη Νοσηλευτική)</a:t>
            </a:r>
          </a:p>
          <a:p>
            <a:pPr eaLnBrk="1" hangingPunct="1">
              <a:lnSpc>
                <a:spcPct val="90000"/>
              </a:lnSpc>
            </a:pPr>
            <a:r>
              <a:rPr lang="el-GR" sz="2400" smtClean="0">
                <a:solidFill>
                  <a:srgbClr val="990000"/>
                </a:solidFill>
              </a:rPr>
              <a:t>Τη θεωρία των νοσηλευτικών συστημάτων</a:t>
            </a:r>
            <a:r>
              <a:rPr lang="el-GR" sz="2400" smtClean="0"/>
              <a:t>(περιγραφή και εξήγηση των σχέσεων που πρέπει να δημιουργηθούν και να διατηρηθούν για να ασκηθεί η Νοσηλευτική)</a:t>
            </a:r>
          </a:p>
          <a:p>
            <a:pPr eaLnBrk="1" hangingPunct="1">
              <a:lnSpc>
                <a:spcPct val="90000"/>
              </a:lnSpc>
              <a:buFontTx/>
              <a:buNone/>
            </a:pPr>
            <a:endParaRPr lang="el-GR" sz="2400" smtClean="0"/>
          </a:p>
          <a:p>
            <a:pPr eaLnBrk="1" hangingPunct="1">
              <a:lnSpc>
                <a:spcPct val="90000"/>
              </a:lnSpc>
              <a:buFontTx/>
              <a:buNone/>
            </a:pPr>
            <a:endParaRPr lang="el-GR" smtClean="0"/>
          </a:p>
          <a:p>
            <a:pPr eaLnBrk="1" hangingPunct="1">
              <a:lnSpc>
                <a:spcPct val="90000"/>
              </a:lnSpc>
            </a:pPr>
            <a:endParaRPr lang="el-GR" smtClean="0"/>
          </a:p>
          <a:p>
            <a:pPr eaLnBrk="1" hangingPunct="1">
              <a:lnSpc>
                <a:spcPct val="90000"/>
              </a:lnSpc>
            </a:pPr>
            <a:endParaRPr lang="el-GR" smtClean="0"/>
          </a:p>
          <a:p>
            <a:pPr eaLnBrk="1" hangingPunct="1">
              <a:lnSpc>
                <a:spcPct val="90000"/>
              </a:lnSpc>
            </a:pPr>
            <a:endParaRPr lang="en-US" smtClean="0"/>
          </a:p>
          <a:p>
            <a:pPr eaLnBrk="1" hangingPunct="1">
              <a:lnSpc>
                <a:spcPct val="90000"/>
              </a:lnSpc>
              <a:buFontTx/>
              <a:buNone/>
            </a:pPr>
            <a:r>
              <a:rPr lang="en-US" smtClean="0"/>
              <a:t>  </a:t>
            </a:r>
            <a:endParaRPr lang="el-GR" smtClean="0"/>
          </a:p>
        </p:txBody>
      </p:sp>
      <p:sp>
        <p:nvSpPr>
          <p:cNvPr id="61444" name="Text Box 6"/>
          <p:cNvSpPr txBox="1">
            <a:spLocks noChangeArrowheads="1"/>
          </p:cNvSpPr>
          <p:nvPr/>
        </p:nvSpPr>
        <p:spPr bwMode="auto">
          <a:xfrm>
            <a:off x="609600" y="609600"/>
            <a:ext cx="7848600" cy="1066800"/>
          </a:xfrm>
          <a:prstGeom prst="rect">
            <a:avLst/>
          </a:prstGeom>
          <a:noFill/>
          <a:ln w="9525">
            <a:noFill/>
            <a:miter lim="800000"/>
            <a:headEnd/>
            <a:tailEnd/>
          </a:ln>
        </p:spPr>
        <p:txBody>
          <a:bodyPr>
            <a:spAutoFit/>
          </a:bodyPr>
          <a:lstStyle/>
          <a:p>
            <a:pPr algn="ctr">
              <a:spcBef>
                <a:spcPct val="50000"/>
              </a:spcBef>
            </a:pPr>
            <a:r>
              <a:rPr lang="en-US" sz="3200" b="1">
                <a:solidFill>
                  <a:schemeClr val="bg2"/>
                </a:solidFill>
              </a:rPr>
              <a:t>Dorothea Orem</a:t>
            </a:r>
            <a:r>
              <a:rPr lang="el-GR" sz="3200" b="1">
                <a:solidFill>
                  <a:schemeClr val="bg2"/>
                </a:solidFill>
                <a:latin typeface="Times New Roman" pitchFamily="18" charset="0"/>
              </a:rPr>
              <a:t>:</a:t>
            </a:r>
            <a:r>
              <a:rPr lang="el-GR" sz="2800" b="1">
                <a:solidFill>
                  <a:schemeClr val="bg2"/>
                </a:solidFill>
                <a:latin typeface="Times New Roman" pitchFamily="18" charset="0"/>
              </a:rPr>
              <a:t> </a:t>
            </a:r>
            <a:r>
              <a:rPr lang="el-GR" sz="3200" b="1">
                <a:solidFill>
                  <a:schemeClr val="bg2"/>
                </a:solidFill>
              </a:rPr>
              <a:t>Θεωρία του ελλείμματος της αυτοφροντίδας</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l-GR" smtClean="0"/>
              <a:t>Υποθέσεις θεωρίας</a:t>
            </a:r>
          </a:p>
        </p:txBody>
      </p:sp>
      <p:sp>
        <p:nvSpPr>
          <p:cNvPr id="62467" name="Rectangle 3"/>
          <p:cNvSpPr>
            <a:spLocks noGrp="1" noChangeArrowheads="1"/>
          </p:cNvSpPr>
          <p:nvPr>
            <p:ph type="body" idx="1"/>
          </p:nvPr>
        </p:nvSpPr>
        <p:spPr/>
        <p:txBody>
          <a:bodyPr/>
          <a:lstStyle/>
          <a:p>
            <a:pPr marL="533400" indent="-533400" eaLnBrk="1" hangingPunct="1">
              <a:lnSpc>
                <a:spcPct val="130000"/>
              </a:lnSpc>
              <a:buFontTx/>
              <a:buAutoNum type="arabicPeriod"/>
            </a:pPr>
            <a:r>
              <a:rPr lang="el-GR" sz="2400" b="1" smtClean="0"/>
              <a:t>Τα ανθρώπινα όντα απαιτούν σκόπιμες εισροές στους εαυτούς τους και στο περιβάλλον τους για να παραμείνουν ζωντανά και λειτουργικά σύμφωνα με τα φυσικά ανθρώπινα γνωρίσματα</a:t>
            </a:r>
          </a:p>
          <a:p>
            <a:pPr marL="533400" indent="-533400" eaLnBrk="1" hangingPunct="1">
              <a:lnSpc>
                <a:spcPct val="130000"/>
              </a:lnSpc>
              <a:buFontTx/>
              <a:buAutoNum type="arabicPeriod"/>
            </a:pPr>
            <a:r>
              <a:rPr lang="el-GR" sz="2400" b="1" smtClean="0"/>
              <a:t>Η ικανότητα του ανθρώπου, η δύναμη να εκτελεί σκόπιμα, χρησιμοποιείται στο σχεδιασμό της ατομικής φροντίδας και της φροντίδας των άλλων, στην αναγνώριση αναγκών και στην κατασκευή των απαραίτητων εισροών</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l-GR" smtClean="0"/>
              <a:t>Υποθέσεις θεωρίας</a:t>
            </a:r>
          </a:p>
        </p:txBody>
      </p:sp>
      <p:sp>
        <p:nvSpPr>
          <p:cNvPr id="63491" name="Rectangle 3"/>
          <p:cNvSpPr>
            <a:spLocks noGrp="1" noChangeArrowheads="1"/>
          </p:cNvSpPr>
          <p:nvPr>
            <p:ph type="body" idx="1"/>
          </p:nvPr>
        </p:nvSpPr>
        <p:spPr/>
        <p:txBody>
          <a:bodyPr/>
          <a:lstStyle/>
          <a:p>
            <a:pPr eaLnBrk="1" hangingPunct="1">
              <a:lnSpc>
                <a:spcPct val="120000"/>
              </a:lnSpc>
              <a:buFontTx/>
              <a:buNone/>
            </a:pPr>
            <a:r>
              <a:rPr lang="el-GR" sz="2400" b="1" smtClean="0"/>
              <a:t>3.</a:t>
            </a:r>
            <a:r>
              <a:rPr lang="el-GR" smtClean="0"/>
              <a:t> </a:t>
            </a:r>
            <a:r>
              <a:rPr lang="el-GR" sz="2400" b="1" smtClean="0"/>
              <a:t>Τα ώριμα ανθρώπινα όντα βιώνουν στερήσεις με τη μορφή των περιορισμών για ενέργεια στην ατομική φροντίδα και τη φροντίδα των άλλων εμπλέκοντας τη συντήρηση της ζωής και τις εισροές που ρυθμίζουν τη λειτουργία</a:t>
            </a:r>
          </a:p>
          <a:p>
            <a:pPr eaLnBrk="1" hangingPunct="1">
              <a:lnSpc>
                <a:spcPct val="120000"/>
              </a:lnSpc>
              <a:buFontTx/>
              <a:buNone/>
            </a:pPr>
            <a:r>
              <a:rPr lang="el-GR" sz="2400" b="1" smtClean="0"/>
              <a:t>4. Η ανθρώπινη ικανότητα χρησιμοποιείται στην ανακάλυψη, την ανάπτυξη και τη μεταβίβαση με διάφορους τρόπους και μέσα για να αναγνωρίζουν ανάγκες και να κατασκευάζουν εισροές στους ίδιους και στους άλλους</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l-GR" smtClean="0"/>
              <a:t>Υποθέσεις θεωρίας</a:t>
            </a:r>
          </a:p>
        </p:txBody>
      </p:sp>
      <p:sp>
        <p:nvSpPr>
          <p:cNvPr id="64515" name="Rectangle 3"/>
          <p:cNvSpPr>
            <a:spLocks noGrp="1" noChangeArrowheads="1"/>
          </p:cNvSpPr>
          <p:nvPr>
            <p:ph type="body" idx="1"/>
          </p:nvPr>
        </p:nvSpPr>
        <p:spPr/>
        <p:txBody>
          <a:bodyPr/>
          <a:lstStyle/>
          <a:p>
            <a:pPr eaLnBrk="1" hangingPunct="1">
              <a:lnSpc>
                <a:spcPct val="110000"/>
              </a:lnSpc>
              <a:buFontTx/>
              <a:buNone/>
            </a:pPr>
            <a:r>
              <a:rPr lang="el-GR" b="1" smtClean="0"/>
              <a:t>5.</a:t>
            </a:r>
            <a:r>
              <a:rPr lang="el-GR" smtClean="0"/>
              <a:t> </a:t>
            </a:r>
            <a:r>
              <a:rPr lang="el-GR" b="1" smtClean="0"/>
              <a:t>Ομάδες ανθρώπινων υπάρξεων με δομημένες σχέσεις συγκεντρώνουν καθήκοντα και κατανέμουν υπευθυνότητες για την παροχή φροντίδας σε μέλη ομάδων που βιώνουν στερήσεις για την κατασκευή των σκόπιμων εισροών στους ίδιους και στους άλλους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85800" y="609600"/>
            <a:ext cx="7772400" cy="685800"/>
          </a:xfrm>
        </p:spPr>
        <p:txBody>
          <a:bodyPr>
            <a:normAutofit fontScale="90000"/>
          </a:bodyPr>
          <a:lstStyle/>
          <a:p>
            <a:pPr eaLnBrk="1" fontAlgn="auto" hangingPunct="1">
              <a:spcAft>
                <a:spcPts val="0"/>
              </a:spcAft>
              <a:defRPr/>
            </a:pPr>
            <a:endParaRPr lang="el-GR"/>
          </a:p>
        </p:txBody>
      </p:sp>
      <p:sp>
        <p:nvSpPr>
          <p:cNvPr id="10243" name="Rectangle 3"/>
          <p:cNvSpPr>
            <a:spLocks noGrp="1" noChangeArrowheads="1"/>
          </p:cNvSpPr>
          <p:nvPr>
            <p:ph idx="1"/>
          </p:nvPr>
        </p:nvSpPr>
        <p:spPr>
          <a:xfrm>
            <a:off x="685800" y="1219200"/>
            <a:ext cx="7772400" cy="4495800"/>
          </a:xfrm>
        </p:spPr>
        <p:txBody>
          <a:bodyPr/>
          <a:lstStyle/>
          <a:p>
            <a:pPr eaLnBrk="1" hangingPunct="1">
              <a:buFont typeface="Wingdings" pitchFamily="2" charset="2"/>
              <a:buBlip>
                <a:blip r:embed="rId2"/>
              </a:buBlip>
            </a:pPr>
            <a:r>
              <a:rPr lang="el-GR" smtClean="0"/>
              <a:t>Η Επιστήμη που παρατηρεί, ταξινομεί και συσχετίζει τις διαδικασίες με τις οποίες τα άτομα επηρεάζουν θετικά την κατάσταση της υγείας τους (</a:t>
            </a:r>
            <a:r>
              <a:rPr lang="en-US" smtClean="0"/>
              <a:t>Roy, 1984)</a:t>
            </a:r>
          </a:p>
          <a:p>
            <a:pPr eaLnBrk="1" hangingPunct="1">
              <a:buFont typeface="Wingdings" pitchFamily="2" charset="2"/>
              <a:buBlip>
                <a:blip r:embed="rId2"/>
              </a:buBlip>
            </a:pPr>
            <a:endParaRPr lang="en-US" smtClean="0"/>
          </a:p>
          <a:p>
            <a:pPr eaLnBrk="1" hangingPunct="1">
              <a:buFont typeface="Wingdings" pitchFamily="2" charset="2"/>
              <a:buBlip>
                <a:blip r:embed="rId2"/>
              </a:buBlip>
            </a:pPr>
            <a:r>
              <a:rPr lang="en-US" smtClean="0"/>
              <a:t>H </a:t>
            </a:r>
            <a:r>
              <a:rPr lang="el-GR" smtClean="0"/>
              <a:t>ενέργεια που σκοπεύει να επιφέρει επιθυμητές καταστάσεις στα άτομα και το περιβάλλον τους</a:t>
            </a:r>
            <a:r>
              <a:rPr lang="en-US" smtClean="0"/>
              <a:t> </a:t>
            </a:r>
            <a:r>
              <a:rPr lang="el-GR" smtClean="0"/>
              <a:t>(</a:t>
            </a:r>
            <a:r>
              <a:rPr lang="en-US" smtClean="0"/>
              <a:t>Orem, 1985)</a:t>
            </a:r>
            <a:endParaRPr lang="el-GR" smtClean="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l-GR" smtClean="0"/>
              <a:t>Ιδέες για την αυτοφροντίδα</a:t>
            </a:r>
          </a:p>
        </p:txBody>
      </p:sp>
      <p:sp>
        <p:nvSpPr>
          <p:cNvPr id="65539" name="Rectangle 3"/>
          <p:cNvSpPr>
            <a:spLocks noGrp="1" noChangeArrowheads="1"/>
          </p:cNvSpPr>
          <p:nvPr>
            <p:ph type="body" idx="1"/>
          </p:nvPr>
        </p:nvSpPr>
        <p:spPr/>
        <p:txBody>
          <a:bodyPr/>
          <a:lstStyle/>
          <a:p>
            <a:pPr eaLnBrk="1" hangingPunct="1"/>
            <a:r>
              <a:rPr lang="el-GR" smtClean="0"/>
              <a:t>Αυτοφροντίδα σαν </a:t>
            </a:r>
            <a:r>
              <a:rPr lang="el-GR" b="1" smtClean="0">
                <a:solidFill>
                  <a:srgbClr val="990000"/>
                </a:solidFill>
              </a:rPr>
              <a:t>ελεύθερη συμπεριφορά</a:t>
            </a:r>
          </a:p>
          <a:p>
            <a:pPr eaLnBrk="1" hangingPunct="1"/>
            <a:r>
              <a:rPr lang="el-GR" smtClean="0"/>
              <a:t>Αυτοφροντίδα σαν</a:t>
            </a:r>
            <a:r>
              <a:rPr lang="el-GR" smtClean="0">
                <a:solidFill>
                  <a:srgbClr val="990000"/>
                </a:solidFill>
              </a:rPr>
              <a:t> </a:t>
            </a:r>
            <a:r>
              <a:rPr lang="el-GR" b="1" smtClean="0">
                <a:solidFill>
                  <a:srgbClr val="990000"/>
                </a:solidFill>
              </a:rPr>
              <a:t>σκόπιμη ενέργεια</a:t>
            </a:r>
          </a:p>
          <a:p>
            <a:pPr eaLnBrk="1" hangingPunct="1"/>
            <a:r>
              <a:rPr lang="el-GR" smtClean="0"/>
              <a:t>Αυτοφροντίδα :συμπεριφορά που μαθαίνεται από την αλληλεπίδραση και την επικοινωνία σε μεγαλύτερες κοινωνικές ομάδες </a:t>
            </a:r>
            <a:r>
              <a:rPr lang="el-GR" i="1" smtClean="0">
                <a:solidFill>
                  <a:schemeClr val="bg2"/>
                </a:solidFill>
              </a:rPr>
              <a:t>υπό την προϋπόθεση ότι οι ενέργειες αυτοφροντίδας ποικίλουν σύμφωνα με τις πολιτιστικές και κοινωνικές εμπειρίες του ατόμου</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1"/>
          </p:nvPr>
        </p:nvSpPr>
        <p:spPr>
          <a:xfrm>
            <a:off x="381000" y="1143000"/>
            <a:ext cx="8458200" cy="5029200"/>
          </a:xfrm>
        </p:spPr>
        <p:txBody>
          <a:bodyPr/>
          <a:lstStyle/>
          <a:p>
            <a:pPr eaLnBrk="1" hangingPunct="1"/>
            <a:r>
              <a:rPr lang="el-GR" sz="2400" i="1" smtClean="0"/>
              <a:t>είναι η άσκηση των δραστηριοτήτων, τις οποίες τα άτομα σχεδιάζουν και εκτελούν για τον εαυτό τους προκειμένου να διατηρήσουν τη ζωή, την υγεία, την ευεξία</a:t>
            </a:r>
          </a:p>
          <a:p>
            <a:pPr eaLnBrk="1" hangingPunct="1"/>
            <a:r>
              <a:rPr lang="el-GR" sz="2400" smtClean="0"/>
              <a:t>Παγκόσμιες ανάγκες  φροντίδας: </a:t>
            </a:r>
          </a:p>
          <a:p>
            <a:pPr eaLnBrk="1" hangingPunct="1">
              <a:buFontTx/>
              <a:buBlip>
                <a:blip r:embed="rId2"/>
              </a:buBlip>
            </a:pPr>
            <a:r>
              <a:rPr lang="el-GR" sz="2000" smtClean="0">
                <a:solidFill>
                  <a:srgbClr val="990000"/>
                </a:solidFill>
              </a:rPr>
              <a:t>Επάρκεια σε αέρα</a:t>
            </a:r>
          </a:p>
          <a:p>
            <a:pPr eaLnBrk="1" hangingPunct="1">
              <a:buFontTx/>
              <a:buBlip>
                <a:blip r:embed="rId2"/>
              </a:buBlip>
            </a:pPr>
            <a:r>
              <a:rPr lang="el-GR" sz="2000" smtClean="0">
                <a:solidFill>
                  <a:srgbClr val="990000"/>
                </a:solidFill>
              </a:rPr>
              <a:t>Επάρκεια σε νερό</a:t>
            </a:r>
          </a:p>
          <a:p>
            <a:pPr eaLnBrk="1" hangingPunct="1">
              <a:buFontTx/>
              <a:buBlip>
                <a:blip r:embed="rId2"/>
              </a:buBlip>
            </a:pPr>
            <a:r>
              <a:rPr lang="el-GR" sz="2000" smtClean="0">
                <a:solidFill>
                  <a:srgbClr val="990000"/>
                </a:solidFill>
              </a:rPr>
              <a:t>Επάρκεια σε τροφή</a:t>
            </a:r>
          </a:p>
          <a:p>
            <a:pPr eaLnBrk="1" hangingPunct="1">
              <a:buFontTx/>
              <a:buBlip>
                <a:blip r:embed="rId2"/>
              </a:buBlip>
            </a:pPr>
            <a:r>
              <a:rPr lang="el-GR" sz="2000" smtClean="0">
                <a:solidFill>
                  <a:srgbClr val="990000"/>
                </a:solidFill>
              </a:rPr>
              <a:t>Φροντίδα σε σχέση με τη διεργασία της αφόδευσης</a:t>
            </a:r>
          </a:p>
          <a:p>
            <a:pPr eaLnBrk="1" hangingPunct="1">
              <a:buFontTx/>
              <a:buBlip>
                <a:blip r:embed="rId2"/>
              </a:buBlip>
            </a:pPr>
            <a:r>
              <a:rPr lang="el-GR" sz="2000" smtClean="0">
                <a:solidFill>
                  <a:srgbClr val="990000"/>
                </a:solidFill>
              </a:rPr>
              <a:t>Διατήρηση της ισορροπίας μεταξύ δραστηριότητας και ανάπαυσης</a:t>
            </a:r>
          </a:p>
          <a:p>
            <a:pPr eaLnBrk="1" hangingPunct="1">
              <a:buFontTx/>
              <a:buBlip>
                <a:blip r:embed="rId2"/>
              </a:buBlip>
            </a:pPr>
            <a:r>
              <a:rPr lang="el-GR" sz="2000" smtClean="0">
                <a:solidFill>
                  <a:srgbClr val="990000"/>
                </a:solidFill>
              </a:rPr>
              <a:t>Διατήρηση της ισορροπίας μεταξύ μοναξιάς  και κοινωνικής διάδρασης</a:t>
            </a:r>
          </a:p>
          <a:p>
            <a:pPr eaLnBrk="1" hangingPunct="1">
              <a:buFontTx/>
              <a:buBlip>
                <a:blip r:embed="rId2"/>
              </a:buBlip>
            </a:pPr>
            <a:r>
              <a:rPr lang="el-GR" sz="2000" smtClean="0">
                <a:solidFill>
                  <a:srgbClr val="990000"/>
                </a:solidFill>
              </a:rPr>
              <a:t>Αποτροπή κινδύνων για την ανθρώπινη ζωή και την ευεξία</a:t>
            </a:r>
          </a:p>
          <a:p>
            <a:pPr eaLnBrk="1" hangingPunct="1">
              <a:buFontTx/>
              <a:buBlip>
                <a:blip r:embed="rId2"/>
              </a:buBlip>
            </a:pPr>
            <a:r>
              <a:rPr lang="el-GR" sz="2000" smtClean="0">
                <a:solidFill>
                  <a:srgbClr val="990000"/>
                </a:solidFill>
              </a:rPr>
              <a:t>Ανάπτυξη και πρόοδος στα πλαίσια των κοινωνικών ομάδων</a:t>
            </a:r>
          </a:p>
          <a:p>
            <a:pPr eaLnBrk="1" hangingPunct="1">
              <a:buFontTx/>
              <a:buBlip>
                <a:blip r:embed="rId2"/>
              </a:buBlip>
            </a:pPr>
            <a:endParaRPr lang="el-GR" sz="2000" smtClean="0">
              <a:solidFill>
                <a:srgbClr val="990000"/>
              </a:solidFill>
            </a:endParaRPr>
          </a:p>
          <a:p>
            <a:pPr eaLnBrk="1" hangingPunct="1"/>
            <a:endParaRPr lang="el-GR" sz="2000" smtClean="0">
              <a:solidFill>
                <a:srgbClr val="990000"/>
              </a:solidFill>
            </a:endParaRPr>
          </a:p>
          <a:p>
            <a:pPr eaLnBrk="1" hangingPunct="1"/>
            <a:endParaRPr lang="el-GR" smtClean="0">
              <a:solidFill>
                <a:srgbClr val="990000"/>
              </a:solidFill>
            </a:endParaRPr>
          </a:p>
        </p:txBody>
      </p:sp>
      <p:sp>
        <p:nvSpPr>
          <p:cNvPr id="66563" name="Text Box 4"/>
          <p:cNvSpPr txBox="1">
            <a:spLocks noChangeArrowheads="1"/>
          </p:cNvSpPr>
          <p:nvPr/>
        </p:nvSpPr>
        <p:spPr bwMode="auto">
          <a:xfrm>
            <a:off x="533400" y="304800"/>
            <a:ext cx="6934200" cy="579438"/>
          </a:xfrm>
          <a:prstGeom prst="rect">
            <a:avLst/>
          </a:prstGeom>
          <a:noFill/>
          <a:ln w="9525">
            <a:noFill/>
            <a:miter lim="800000"/>
            <a:headEnd/>
            <a:tailEnd/>
          </a:ln>
        </p:spPr>
        <p:txBody>
          <a:bodyPr>
            <a:spAutoFit/>
          </a:bodyPr>
          <a:lstStyle/>
          <a:p>
            <a:pPr>
              <a:spcBef>
                <a:spcPct val="50000"/>
              </a:spcBef>
            </a:pPr>
            <a:r>
              <a:rPr lang="el-GR" sz="3200" b="1">
                <a:solidFill>
                  <a:srgbClr val="990000"/>
                </a:solidFill>
              </a:rPr>
              <a:t>Αυτοφροντίδα</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body" idx="1"/>
          </p:nvPr>
        </p:nvSpPr>
        <p:spPr>
          <a:xfrm>
            <a:off x="609600" y="914400"/>
            <a:ext cx="8077200" cy="5257800"/>
          </a:xfrm>
        </p:spPr>
        <p:txBody>
          <a:bodyPr/>
          <a:lstStyle/>
          <a:p>
            <a:pPr eaLnBrk="1" hangingPunct="1"/>
            <a:r>
              <a:rPr lang="el-GR" smtClean="0"/>
              <a:t>Όταν  το άτομο δε μπορεί να καλύψει τις ανάγκες αυτοφροντίδας εξαιτίας κάποιας ασθένειας , σωματικής αναπηρίας ή βλάβης παρεμβαίνει ο νοσηλευτής</a:t>
            </a:r>
          </a:p>
          <a:p>
            <a:pPr eaLnBrk="1" hangingPunct="1"/>
            <a:r>
              <a:rPr lang="el-GR" smtClean="0"/>
              <a:t>Ο νοσηλευτής αξιολογεί το επίπεδο λειτουργίας του αρρώστού και την ικανότητά του για αυτοφροντίδα και ανάλογα παρέχει: </a:t>
            </a:r>
            <a:r>
              <a:rPr lang="el-GR" b="1" smtClean="0">
                <a:solidFill>
                  <a:srgbClr val="990000"/>
                </a:solidFill>
              </a:rPr>
              <a:t>πλήρως αντισταθμιστική- μερικώς αντισταθμιστική ή υποστηρικτική – εκπαιδευτική φροντίδα</a:t>
            </a:r>
            <a:r>
              <a:rPr lang="el-GR" smtClean="0">
                <a:solidFill>
                  <a:srgbClr val="990000"/>
                </a:solidFill>
              </a:rPr>
              <a:t> </a:t>
            </a:r>
          </a:p>
          <a:p>
            <a:pPr eaLnBrk="1" hangingPunct="1"/>
            <a:r>
              <a:rPr lang="el-GR" smtClean="0"/>
              <a:t>Τους τρεις παραπάνω τύπους βοήθειας η </a:t>
            </a:r>
            <a:r>
              <a:rPr lang="en-US" smtClean="0"/>
              <a:t>Orem </a:t>
            </a:r>
            <a:r>
              <a:rPr lang="el-GR" smtClean="0"/>
              <a:t>τους ονομάζει </a:t>
            </a:r>
            <a:r>
              <a:rPr lang="el-GR" b="1" smtClean="0">
                <a:solidFill>
                  <a:srgbClr val="990000"/>
                </a:solidFill>
              </a:rPr>
              <a:t>νοσηλευτικά συστήματα</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17525" y="609600"/>
            <a:ext cx="8596313" cy="625475"/>
          </a:xfrm>
        </p:spPr>
        <p:txBody>
          <a:bodyPr/>
          <a:lstStyle/>
          <a:p>
            <a:pPr eaLnBrk="1" hangingPunct="1"/>
            <a:r>
              <a:rPr lang="el-GR" sz="3500" smtClean="0"/>
              <a:t>Βασικές υποθέσεις έννοιας αυτοφροντίδας</a:t>
            </a:r>
          </a:p>
        </p:txBody>
      </p:sp>
      <p:sp>
        <p:nvSpPr>
          <p:cNvPr id="68611" name="Rectangle 3"/>
          <p:cNvSpPr>
            <a:spLocks noGrp="1" noChangeArrowheads="1"/>
          </p:cNvSpPr>
          <p:nvPr>
            <p:ph type="body" idx="1"/>
          </p:nvPr>
        </p:nvSpPr>
        <p:spPr/>
        <p:txBody>
          <a:bodyPr/>
          <a:lstStyle/>
          <a:p>
            <a:pPr eaLnBrk="1" hangingPunct="1">
              <a:lnSpc>
                <a:spcPct val="110000"/>
              </a:lnSpc>
            </a:pPr>
            <a:r>
              <a:rPr lang="el-GR" sz="2400" smtClean="0"/>
              <a:t>Η αυτοφροντίδα είναι δραστηριότητα η οποία </a:t>
            </a:r>
            <a:r>
              <a:rPr lang="el-GR" sz="2400" smtClean="0">
                <a:solidFill>
                  <a:schemeClr val="bg2"/>
                </a:solidFill>
              </a:rPr>
              <a:t>μαθαίνεται</a:t>
            </a:r>
            <a:r>
              <a:rPr lang="el-GR" sz="2400" smtClean="0"/>
              <a:t> μέσω των διαπροσωπικών σχέσεων του ατόμου και της επικοινωνίας</a:t>
            </a:r>
          </a:p>
          <a:p>
            <a:pPr eaLnBrk="1" hangingPunct="1">
              <a:lnSpc>
                <a:spcPct val="110000"/>
              </a:lnSpc>
            </a:pPr>
            <a:r>
              <a:rPr lang="el-GR" sz="2400" smtClean="0"/>
              <a:t>Κάθε ηλικιωμένο άτομο έχει το δικαίωμα και την υπευθυνότητα να φροντίζει τον εαυτό του. Αυτό μπορεί να περιλαμβάνει υπευθυνότητες και για άλλους π.χ. βρέφη, παιδιά, ηλικιωμένοι και έφηβοι</a:t>
            </a:r>
          </a:p>
          <a:p>
            <a:pPr eaLnBrk="1" hangingPunct="1">
              <a:lnSpc>
                <a:spcPct val="110000"/>
              </a:lnSpc>
            </a:pPr>
            <a:r>
              <a:rPr lang="el-GR" sz="2400" smtClean="0"/>
              <a:t>Ένας ενήλικας μπορεί να χρειάζεται βοήθεια κατά διαστήματα για να πραγματοποιήσει την αυτοφροντίδα</a:t>
            </a:r>
          </a:p>
          <a:p>
            <a:pPr eaLnBrk="1" hangingPunct="1"/>
            <a:endParaRPr lang="el-GR" smtClean="0"/>
          </a:p>
          <a:p>
            <a:pPr eaLnBrk="1" hangingPunct="1"/>
            <a:endParaRPr lang="el-GR"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838200" y="608013"/>
            <a:ext cx="8275638" cy="625475"/>
          </a:xfrm>
        </p:spPr>
        <p:txBody>
          <a:bodyPr/>
          <a:lstStyle/>
          <a:p>
            <a:pPr eaLnBrk="1" hangingPunct="1"/>
            <a:r>
              <a:rPr lang="el-GR" sz="3500" smtClean="0"/>
              <a:t>Στοιχεία της θεωρίας αυτοφροντίδας</a:t>
            </a:r>
          </a:p>
        </p:txBody>
      </p:sp>
      <p:sp>
        <p:nvSpPr>
          <p:cNvPr id="69635" name="Rectangle 3"/>
          <p:cNvSpPr>
            <a:spLocks noGrp="1" noChangeArrowheads="1"/>
          </p:cNvSpPr>
          <p:nvPr>
            <p:ph type="body" idx="1"/>
          </p:nvPr>
        </p:nvSpPr>
        <p:spPr>
          <a:xfrm>
            <a:off x="990600" y="1981200"/>
            <a:ext cx="7848600" cy="4191000"/>
          </a:xfrm>
        </p:spPr>
        <p:txBody>
          <a:bodyPr/>
          <a:lstStyle/>
          <a:p>
            <a:pPr eaLnBrk="1" hangingPunct="1"/>
            <a:r>
              <a:rPr lang="el-GR" smtClean="0"/>
              <a:t>Τα ακόλουθα στοιχεία ανταποκρίνονται στην εικόνα του ατόμου για τη Νοσηλευτική:</a:t>
            </a:r>
          </a:p>
          <a:p>
            <a:pPr lvl="1" eaLnBrk="1" hangingPunct="1">
              <a:buFontTx/>
              <a:buBlip>
                <a:blip r:embed="rId2"/>
              </a:buBlip>
            </a:pPr>
            <a:r>
              <a:rPr lang="el-GR" sz="2400" smtClean="0"/>
              <a:t>Αυτοφροντίδα</a:t>
            </a:r>
          </a:p>
          <a:p>
            <a:pPr lvl="1" eaLnBrk="1" hangingPunct="1">
              <a:buFontTx/>
              <a:buBlip>
                <a:blip r:embed="rId2"/>
              </a:buBlip>
            </a:pPr>
            <a:r>
              <a:rPr lang="el-GR" sz="2400" smtClean="0"/>
              <a:t>Συντελεστής αυτοφροντίδας</a:t>
            </a:r>
          </a:p>
          <a:p>
            <a:pPr lvl="1" eaLnBrk="1" hangingPunct="1">
              <a:buFontTx/>
              <a:buBlip>
                <a:blip r:embed="rId2"/>
              </a:buBlip>
            </a:pPr>
            <a:r>
              <a:rPr lang="el-GR" sz="2400" smtClean="0"/>
              <a:t>Θεραπευτική αυτοφροντίδα και</a:t>
            </a:r>
          </a:p>
          <a:p>
            <a:pPr lvl="1" eaLnBrk="1" hangingPunct="1">
              <a:buFontTx/>
              <a:buBlip>
                <a:blip r:embed="rId2"/>
              </a:buBlip>
            </a:pPr>
            <a:r>
              <a:rPr lang="el-GR" sz="2400" smtClean="0"/>
              <a:t>Έλλειμμα αυτοφροντίδας</a:t>
            </a:r>
          </a:p>
          <a:p>
            <a:pPr eaLnBrk="1" hangingPunct="1">
              <a:buFontTx/>
              <a:buNone/>
            </a:pPr>
            <a:endParaRPr lang="el-GR"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517525" y="342900"/>
            <a:ext cx="8596313" cy="1158875"/>
          </a:xfrm>
        </p:spPr>
        <p:txBody>
          <a:bodyPr/>
          <a:lstStyle/>
          <a:p>
            <a:pPr eaLnBrk="1" hangingPunct="1"/>
            <a:r>
              <a:rPr lang="el-GR" sz="3500" smtClean="0">
                <a:solidFill>
                  <a:srgbClr val="990000"/>
                </a:solidFill>
              </a:rPr>
              <a:t>Η σχέση των στοιχείων περιγράφεται με προτάσεις που περιέχουν</a:t>
            </a:r>
          </a:p>
        </p:txBody>
      </p:sp>
      <p:sp>
        <p:nvSpPr>
          <p:cNvPr id="70659" name="Rectangle 3"/>
          <p:cNvSpPr>
            <a:spLocks noGrp="1" noChangeArrowheads="1"/>
          </p:cNvSpPr>
          <p:nvPr>
            <p:ph type="body" idx="1"/>
          </p:nvPr>
        </p:nvSpPr>
        <p:spPr>
          <a:xfrm>
            <a:off x="457200" y="2057400"/>
            <a:ext cx="8382000" cy="4114800"/>
          </a:xfrm>
        </p:spPr>
        <p:txBody>
          <a:bodyPr/>
          <a:lstStyle/>
          <a:p>
            <a:pPr eaLnBrk="1" hangingPunct="1">
              <a:lnSpc>
                <a:spcPct val="90000"/>
              </a:lnSpc>
            </a:pPr>
            <a:r>
              <a:rPr lang="el-GR" sz="2400" smtClean="0"/>
              <a:t>Βασικούς ρυθμιστικούς παράγοντες που επηρεάζουν το συντελεστή αυτοφροντίδας και τις απαιτήσεις της θεραπευτικής αυτοφροντίδας</a:t>
            </a:r>
          </a:p>
          <a:p>
            <a:pPr eaLnBrk="1" hangingPunct="1">
              <a:lnSpc>
                <a:spcPct val="90000"/>
              </a:lnSpc>
            </a:pPr>
            <a:r>
              <a:rPr lang="el-GR" sz="2400" smtClean="0"/>
              <a:t>Ο συντελεστής αυτοφροντίδας καθιστά το άτομο ικανό να εκτελεί αυτοφροντίδα</a:t>
            </a:r>
          </a:p>
          <a:p>
            <a:pPr eaLnBrk="1" hangingPunct="1">
              <a:lnSpc>
                <a:spcPct val="90000"/>
              </a:lnSpc>
            </a:pPr>
            <a:r>
              <a:rPr lang="el-GR" sz="2400" smtClean="0"/>
              <a:t>Η αυτοφροντίδα κατευθύνεται προς την εκπλήρωση των απαιτήσεων της αυτοφροντίδας</a:t>
            </a:r>
          </a:p>
          <a:p>
            <a:pPr eaLnBrk="1" hangingPunct="1">
              <a:lnSpc>
                <a:spcPct val="90000"/>
              </a:lnSpc>
            </a:pPr>
            <a:r>
              <a:rPr lang="el-GR" sz="2400" smtClean="0"/>
              <a:t>Έλλειμμα αυτοφροντίδας υφίσταται όταν οι απαιτήσεις αυτοφροντίδας ενός ατόμου ξεπερνούν το συντελεστή του</a:t>
            </a:r>
          </a:p>
          <a:p>
            <a:pPr eaLnBrk="1" hangingPunct="1">
              <a:lnSpc>
                <a:spcPct val="90000"/>
              </a:lnSpc>
            </a:pPr>
            <a:r>
              <a:rPr lang="el-GR" sz="2400" smtClean="0"/>
              <a:t>Ο νοσηλευτικός συντελεστής καθιστά ικανό τον νοσηλευτή να αντιμετωπίσει την ελλειμματική αυτοφροντίδα ενός ατόμου</a:t>
            </a:r>
          </a:p>
          <a:p>
            <a:pPr eaLnBrk="1" hangingPunct="1">
              <a:lnSpc>
                <a:spcPct val="90000"/>
              </a:lnSpc>
              <a:buFontTx/>
              <a:buNone/>
            </a:pPr>
            <a:endParaRPr lang="el-GR" sz="240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l-GR" smtClean="0"/>
              <a:t>Ρυθμιστικοί παράγοντες</a:t>
            </a:r>
          </a:p>
        </p:txBody>
      </p:sp>
      <p:sp>
        <p:nvSpPr>
          <p:cNvPr id="71683" name="Rectangle 3"/>
          <p:cNvSpPr>
            <a:spLocks noGrp="1" noChangeArrowheads="1"/>
          </p:cNvSpPr>
          <p:nvPr>
            <p:ph type="body" idx="1"/>
          </p:nvPr>
        </p:nvSpPr>
        <p:spPr/>
        <p:txBody>
          <a:bodyPr/>
          <a:lstStyle/>
          <a:p>
            <a:pPr eaLnBrk="1" hangingPunct="1"/>
            <a:r>
              <a:rPr lang="el-GR" smtClean="0"/>
              <a:t>Επηρεάζουν τον συντελεστή αυτοφροντίδας και  τη θεραπευτική αυτοφροντίδα</a:t>
            </a:r>
          </a:p>
          <a:p>
            <a:pPr eaLnBrk="1" hangingPunct="1"/>
            <a:r>
              <a:rPr lang="el-GR" smtClean="0"/>
              <a:t>Άτομο και περιβάλλον</a:t>
            </a:r>
          </a:p>
          <a:p>
            <a:pPr eaLnBrk="1" hangingPunct="1"/>
            <a:r>
              <a:rPr lang="el-GR" smtClean="0"/>
              <a:t>Άτομο: </a:t>
            </a:r>
            <a:r>
              <a:rPr lang="el-GR" i="1" smtClean="0"/>
              <a:t>ανθρώπινη ύπαρξη, ενιαίο σύνολο, μοναδικό με βιολογικές, συμβολικές και κοινωνικές λειτουργίες</a:t>
            </a:r>
          </a:p>
          <a:p>
            <a:pPr eaLnBrk="1" hangingPunct="1"/>
            <a:endParaRPr lang="el-GR"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l-GR" smtClean="0"/>
              <a:t>Ρυθμιστικοί παράγοντες</a:t>
            </a:r>
          </a:p>
        </p:txBody>
      </p:sp>
      <p:sp>
        <p:nvSpPr>
          <p:cNvPr id="72707" name="Rectangle 3"/>
          <p:cNvSpPr>
            <a:spLocks noGrp="1" noChangeArrowheads="1"/>
          </p:cNvSpPr>
          <p:nvPr>
            <p:ph type="body" idx="1"/>
          </p:nvPr>
        </p:nvSpPr>
        <p:spPr/>
        <p:txBody>
          <a:bodyPr/>
          <a:lstStyle/>
          <a:p>
            <a:pPr eaLnBrk="1" hangingPunct="1">
              <a:lnSpc>
                <a:spcPct val="90000"/>
              </a:lnSpc>
            </a:pPr>
            <a:r>
              <a:rPr lang="el-GR" smtClean="0"/>
              <a:t>Ηλικία</a:t>
            </a:r>
          </a:p>
          <a:p>
            <a:pPr eaLnBrk="1" hangingPunct="1">
              <a:lnSpc>
                <a:spcPct val="90000"/>
              </a:lnSpc>
            </a:pPr>
            <a:r>
              <a:rPr lang="el-GR" smtClean="0"/>
              <a:t>Φύλο</a:t>
            </a:r>
          </a:p>
          <a:p>
            <a:pPr eaLnBrk="1" hangingPunct="1">
              <a:lnSpc>
                <a:spcPct val="90000"/>
              </a:lnSpc>
            </a:pPr>
            <a:r>
              <a:rPr lang="el-GR" smtClean="0"/>
              <a:t>Κατάσταση υγείας</a:t>
            </a:r>
          </a:p>
          <a:p>
            <a:pPr eaLnBrk="1" hangingPunct="1">
              <a:lnSpc>
                <a:spcPct val="90000"/>
              </a:lnSpc>
            </a:pPr>
            <a:r>
              <a:rPr lang="el-GR" smtClean="0"/>
              <a:t>Κοινωνικοπολιτιστική κατάσταση</a:t>
            </a:r>
          </a:p>
          <a:p>
            <a:pPr eaLnBrk="1" hangingPunct="1">
              <a:lnSpc>
                <a:spcPct val="90000"/>
              </a:lnSpc>
            </a:pPr>
            <a:r>
              <a:rPr lang="el-GR" smtClean="0"/>
              <a:t>Σύστημα υγείας</a:t>
            </a:r>
          </a:p>
          <a:p>
            <a:pPr eaLnBrk="1" hangingPunct="1">
              <a:lnSpc>
                <a:spcPct val="90000"/>
              </a:lnSpc>
            </a:pPr>
            <a:r>
              <a:rPr lang="el-GR" smtClean="0"/>
              <a:t>Οικογενειακό σύστημα</a:t>
            </a:r>
          </a:p>
          <a:p>
            <a:pPr eaLnBrk="1" hangingPunct="1">
              <a:lnSpc>
                <a:spcPct val="90000"/>
              </a:lnSpc>
            </a:pPr>
            <a:r>
              <a:rPr lang="el-GR" smtClean="0"/>
              <a:t>Τρόποι διαβίωσης</a:t>
            </a:r>
          </a:p>
          <a:p>
            <a:pPr eaLnBrk="1" hangingPunct="1">
              <a:lnSpc>
                <a:spcPct val="90000"/>
              </a:lnSpc>
            </a:pPr>
            <a:r>
              <a:rPr lang="el-GR" smtClean="0"/>
              <a:t>Περιβαλλοντικοί παράγοντες</a:t>
            </a:r>
          </a:p>
          <a:p>
            <a:pPr eaLnBrk="1" hangingPunct="1">
              <a:lnSpc>
                <a:spcPct val="90000"/>
              </a:lnSpc>
            </a:pPr>
            <a:r>
              <a:rPr lang="el-GR" smtClean="0"/>
              <a:t>Διαθεσιμότητα πόρων</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152400" y="571500"/>
            <a:ext cx="8610600" cy="5715000"/>
          </a:xfrm>
        </p:spPr>
        <p:txBody>
          <a:bodyPr/>
          <a:lstStyle/>
          <a:p>
            <a:pPr eaLnBrk="1" hangingPunct="1">
              <a:buFontTx/>
              <a:buNone/>
            </a:pPr>
            <a:r>
              <a:rPr lang="el-GR" sz="3600" b="1" smtClean="0">
                <a:solidFill>
                  <a:srgbClr val="990000"/>
                </a:solidFill>
              </a:rPr>
              <a:t> Υγεία:</a:t>
            </a:r>
            <a:r>
              <a:rPr lang="el-GR" sz="3600" smtClean="0">
                <a:solidFill>
                  <a:srgbClr val="990000"/>
                </a:solidFill>
              </a:rPr>
              <a:t> </a:t>
            </a:r>
            <a:r>
              <a:rPr lang="el-GR" smtClean="0"/>
              <a:t>η κατάσταση του ατόμου που χαρακτηρίζεται τόσο από καλή κατάσταση και ακεραιότητα των ανεπτυγμένων δομών του ατόμου όσο και από την σωματική και πνευματική λειτουργία</a:t>
            </a:r>
          </a:p>
          <a:p>
            <a:pPr eaLnBrk="1" hangingPunct="1">
              <a:buFontTx/>
              <a:buNone/>
            </a:pPr>
            <a:r>
              <a:rPr lang="el-GR" smtClean="0"/>
              <a:t> </a:t>
            </a:r>
          </a:p>
          <a:p>
            <a:pPr eaLnBrk="1" hangingPunct="1">
              <a:buFontTx/>
              <a:buNone/>
            </a:pPr>
            <a:r>
              <a:rPr lang="el-GR" b="1" smtClean="0">
                <a:solidFill>
                  <a:srgbClr val="990000"/>
                </a:solidFill>
              </a:rPr>
              <a:t>  Περιβάλλον:</a:t>
            </a:r>
            <a:r>
              <a:rPr lang="el-GR" smtClean="0">
                <a:solidFill>
                  <a:srgbClr val="990000"/>
                </a:solidFill>
              </a:rPr>
              <a:t> </a:t>
            </a:r>
            <a:r>
              <a:rPr lang="el-GR" smtClean="0"/>
              <a:t>περιγράφεται με όρους φυσικών και χημικών χαρακτηριστικών</a:t>
            </a:r>
            <a:r>
              <a:rPr lang="el-GR" sz="2400" smtClean="0"/>
              <a:t>(ατμόσφαιρα, συμπαγείς και αεριώδεις παράγοντες μόλυνσης</a:t>
            </a:r>
            <a:r>
              <a:rPr lang="el-GR" smtClean="0"/>
              <a:t>), βιολογικών </a:t>
            </a:r>
            <a:r>
              <a:rPr lang="el-GR" sz="2400" smtClean="0"/>
              <a:t>(ζώα σπιτιού, παράγοντες με τους ξενιστές των ανθρώπων και των ζώων)</a:t>
            </a:r>
            <a:r>
              <a:rPr lang="el-GR" smtClean="0"/>
              <a:t> και κοινωνικών </a:t>
            </a:r>
            <a:r>
              <a:rPr lang="el-GR" sz="2400" smtClean="0"/>
              <a:t>(οικογένεια, κοινότητα)</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457200" y="1447800"/>
            <a:ext cx="8458200" cy="5029200"/>
          </a:xfrm>
        </p:spPr>
        <p:txBody>
          <a:bodyPr/>
          <a:lstStyle/>
          <a:p>
            <a:pPr eaLnBrk="1" hangingPunct="1">
              <a:buFontTx/>
              <a:buBlip>
                <a:blip r:embed="rId2"/>
              </a:buBlip>
            </a:pPr>
            <a:r>
              <a:rPr lang="el-GR" sz="2400" b="1" smtClean="0"/>
              <a:t>  Νοσηλευτική: Ανθρώπινη υπηρεσία και μια υπηρεσία παροχής άμεσης βοήθειας σε ένα άτομο το οποίο βρίσκεται σε αδυναμία να φροντίσει τον εαυτό του εξαιτίας κάποιας αρρώστιας ή βλάβης </a:t>
            </a:r>
          </a:p>
          <a:p>
            <a:pPr eaLnBrk="1" hangingPunct="1">
              <a:buFontTx/>
              <a:buBlip>
                <a:blip r:embed="rId2"/>
              </a:buBlip>
            </a:pPr>
            <a:r>
              <a:rPr lang="el-GR" sz="2400" b="1" smtClean="0"/>
              <a:t>  …….  </a:t>
            </a:r>
            <a:r>
              <a:rPr lang="en-US" sz="2400" b="1" smtClean="0"/>
              <a:t>H </a:t>
            </a:r>
            <a:r>
              <a:rPr lang="el-GR" sz="2400" b="1" smtClean="0"/>
              <a:t>ενέργεια που σκοπεύει να επιφέρει επιθυμητές καταστάσεις στα άτομα και το περιβάλλον τους…….</a:t>
            </a:r>
            <a:r>
              <a:rPr lang="en-US" sz="2400" b="1" smtClean="0"/>
              <a:t> </a:t>
            </a:r>
            <a:r>
              <a:rPr lang="el-GR" sz="2400" b="1" smtClean="0"/>
              <a:t>(</a:t>
            </a:r>
            <a:r>
              <a:rPr lang="en-US" sz="2400" b="1" smtClean="0"/>
              <a:t>Orem, 1985)</a:t>
            </a:r>
            <a:endParaRPr lang="el-GR" sz="2400" b="1" smtClean="0"/>
          </a:p>
          <a:p>
            <a:pPr eaLnBrk="1" hangingPunct="1">
              <a:buFontTx/>
              <a:buBlip>
                <a:blip r:embed="rId2"/>
              </a:buBlip>
            </a:pPr>
            <a:r>
              <a:rPr lang="el-GR" sz="2400" b="1" smtClean="0"/>
              <a:t>   Το ενδιαφέρον της Νοσηλευτικής εστιάζεται  στις ανάγκες του ατόμου για ενέργεια αυτοφροντίδας, στη συνεχή διαχείριση των αναγκών αυτών με σκοπό τη διατήρηση της ζωής και της υγείας,την ανάρρωση και την αντιμετώπιση των επιπτώσεων από τη βλάβη</a:t>
            </a:r>
          </a:p>
          <a:p>
            <a:pPr eaLnBrk="1" hangingPunct="1">
              <a:buFontTx/>
              <a:buBlip>
                <a:blip r:embed="rId2"/>
              </a:buBlip>
            </a:pPr>
            <a:endParaRPr lang="el-GR" sz="2400" b="1" smtClean="0"/>
          </a:p>
          <a:p>
            <a:pPr eaLnBrk="1" hangingPunct="1">
              <a:buFontTx/>
              <a:buBlip>
                <a:blip r:embed="rId2"/>
              </a:buBlip>
            </a:pPr>
            <a:endParaRPr lang="el-GR" sz="2400" b="1" smtClean="0"/>
          </a:p>
          <a:p>
            <a:pPr eaLnBrk="1" hangingPunct="1">
              <a:buFontTx/>
              <a:buNone/>
            </a:pPr>
            <a:endParaRPr lang="el-GR" sz="2400" b="1" smtClean="0"/>
          </a:p>
          <a:p>
            <a:pPr eaLnBrk="1" hangingPunct="1"/>
            <a:endParaRPr lang="el-GR" sz="2400" b="1" smtClean="0"/>
          </a:p>
          <a:p>
            <a:pPr eaLnBrk="1" hangingPunct="1">
              <a:lnSpc>
                <a:spcPct val="110000"/>
              </a:lnSpc>
            </a:pPr>
            <a:endParaRPr lang="el-GR" smtClean="0"/>
          </a:p>
        </p:txBody>
      </p:sp>
      <p:sp>
        <p:nvSpPr>
          <p:cNvPr id="74755" name="Text Box 6"/>
          <p:cNvSpPr txBox="1">
            <a:spLocks noChangeArrowheads="1"/>
          </p:cNvSpPr>
          <p:nvPr/>
        </p:nvSpPr>
        <p:spPr bwMode="auto">
          <a:xfrm>
            <a:off x="685800" y="381000"/>
            <a:ext cx="7239000" cy="641350"/>
          </a:xfrm>
          <a:prstGeom prst="rect">
            <a:avLst/>
          </a:prstGeom>
          <a:noFill/>
          <a:ln w="9525">
            <a:noFill/>
            <a:miter lim="800000"/>
            <a:headEnd/>
            <a:tailEnd/>
          </a:ln>
        </p:spPr>
        <p:txBody>
          <a:bodyPr>
            <a:spAutoFit/>
          </a:bodyPr>
          <a:lstStyle/>
          <a:p>
            <a:pPr>
              <a:spcBef>
                <a:spcPct val="50000"/>
              </a:spcBef>
            </a:pPr>
            <a:r>
              <a:rPr lang="el-GR" sz="3600" b="1">
                <a:solidFill>
                  <a:srgbClr val="990000"/>
                </a:solidFill>
              </a:rPr>
              <a:t>Νοσηλευτική</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685800" y="1219200"/>
            <a:ext cx="7772400" cy="4876800"/>
          </a:xfrm>
        </p:spPr>
        <p:txBody>
          <a:bodyPr/>
          <a:lstStyle/>
          <a:p>
            <a:pPr eaLnBrk="1" hangingPunct="1"/>
            <a:r>
              <a:rPr lang="en-US" smtClean="0"/>
              <a:t>… </a:t>
            </a:r>
            <a:r>
              <a:rPr lang="el-GR" sz="2400" i="1" smtClean="0"/>
              <a:t>βοήθεια ατόμων, οικογενειών και ομάδων για να προσδιορίσουν και να πετύχουν το φυσικό, ψυχικό και κοινωνικό δυναμικό τους και να το κάνουν αυτό στο περιβάλλον που ζουν και εργάζονται. Απαιτεί οι νοσηλευτές να αναπτύσσουν και να εκτελούν δραστηριότητες οι οποίες προάγουν και διατηρούν την υγεία ενώ παράλληλα εμποδίζουν την ασθένεια …(</a:t>
            </a:r>
            <a:r>
              <a:rPr lang="en-US" sz="2400" i="1" smtClean="0"/>
              <a:t>Salvage, 1993)</a:t>
            </a:r>
          </a:p>
          <a:p>
            <a:pPr eaLnBrk="1" hangingPunct="1">
              <a:buFont typeface="Wingdings" pitchFamily="2" charset="2"/>
              <a:buNone/>
            </a:pPr>
            <a:endParaRPr lang="el-GR" sz="2400" i="1" smtClean="0"/>
          </a:p>
          <a:p>
            <a:pPr eaLnBrk="1" hangingPunct="1"/>
            <a:r>
              <a:rPr lang="el-GR" sz="2400" smtClean="0">
                <a:solidFill>
                  <a:schemeClr val="folHlink"/>
                </a:solidFill>
              </a:rPr>
              <a:t>Λειτουργικός ορισμός που εκφράζει την αποστολή της Νοσηλευτικής στην κοινωνία- συμπεριλαμβάνει ομάδες, οικογένειες, άτομα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pPr eaLnBrk="1" fontAlgn="auto" hangingPunct="1">
              <a:spcAft>
                <a:spcPts val="0"/>
              </a:spcAft>
              <a:defRPr/>
            </a:pPr>
            <a:r>
              <a:rPr lang="el-GR" sz="3600"/>
              <a:t>Τάσεις που επηρεάζουν το μέλλον της Νοσηλευτικής</a:t>
            </a:r>
            <a:r>
              <a:rPr lang="en-US" sz="3600"/>
              <a:t> </a:t>
            </a:r>
            <a:r>
              <a:rPr lang="el-GR" sz="3600"/>
              <a:t>(</a:t>
            </a:r>
            <a:r>
              <a:rPr lang="en-US" sz="3600"/>
              <a:t>ICN)</a:t>
            </a:r>
            <a:endParaRPr lang="el-GR" sz="3600"/>
          </a:p>
        </p:txBody>
      </p:sp>
      <p:sp>
        <p:nvSpPr>
          <p:cNvPr id="12291" name="Rectangle 3"/>
          <p:cNvSpPr>
            <a:spLocks noGrp="1" noChangeArrowheads="1"/>
          </p:cNvSpPr>
          <p:nvPr>
            <p:ph idx="1"/>
          </p:nvPr>
        </p:nvSpPr>
        <p:spPr/>
        <p:txBody>
          <a:bodyPr/>
          <a:lstStyle/>
          <a:p>
            <a:pPr eaLnBrk="1" hangingPunct="1">
              <a:buFont typeface="Wingdings" pitchFamily="2" charset="2"/>
              <a:buBlip>
                <a:blip r:embed="rId2"/>
              </a:buBlip>
            </a:pPr>
            <a:r>
              <a:rPr lang="el-GR" b="1" smtClean="0"/>
              <a:t>  </a:t>
            </a:r>
            <a:r>
              <a:rPr lang="en-US" b="1" smtClean="0"/>
              <a:t>H </a:t>
            </a:r>
            <a:r>
              <a:rPr lang="el-GR" b="1" smtClean="0"/>
              <a:t>αλλαγή του συστήματος φροντίδας </a:t>
            </a:r>
          </a:p>
          <a:p>
            <a:pPr eaLnBrk="1" hangingPunct="1">
              <a:buFont typeface="Wingdings" pitchFamily="2" charset="2"/>
              <a:buNone/>
            </a:pPr>
            <a:endParaRPr lang="el-GR" b="1" smtClean="0"/>
          </a:p>
          <a:p>
            <a:pPr eaLnBrk="1" hangingPunct="1">
              <a:buFont typeface="Wingdings" pitchFamily="2" charset="2"/>
              <a:buNone/>
            </a:pPr>
            <a:r>
              <a:rPr lang="el-GR" i="1" smtClean="0"/>
              <a:t>    στενότητα πόρων, αξιολόγηση κόστους –αποτελεσματικότητας…… νέες πολιτικές υγείας π.χ νοσηλεία στο σπίτι και την κοινότητα – αυτονομία νοσηλευτή, ελεύθερο επάγγελμα, πρωτοβάθμια φροντίδα υγείας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609600"/>
            <a:ext cx="7772400" cy="762000"/>
          </a:xfrm>
        </p:spPr>
        <p:txBody>
          <a:bodyPr/>
          <a:lstStyle/>
          <a:p>
            <a:pPr eaLnBrk="1" hangingPunct="1"/>
            <a:r>
              <a:rPr lang="el-GR" smtClean="0"/>
              <a:t>Αναγκαιότητα ορισμών</a:t>
            </a:r>
          </a:p>
        </p:txBody>
      </p:sp>
      <p:sp>
        <p:nvSpPr>
          <p:cNvPr id="51203" name="Rectangle 3"/>
          <p:cNvSpPr>
            <a:spLocks noGrp="1" noChangeArrowheads="1"/>
          </p:cNvSpPr>
          <p:nvPr>
            <p:ph idx="1"/>
          </p:nvPr>
        </p:nvSpPr>
        <p:spPr>
          <a:xfrm>
            <a:off x="685800" y="1676400"/>
            <a:ext cx="7772400" cy="4419600"/>
          </a:xfrm>
        </p:spPr>
        <p:txBody>
          <a:bodyPr>
            <a:normAutofit/>
          </a:bodyPr>
          <a:lstStyle/>
          <a:p>
            <a:pPr marL="365760" indent="-256032" eaLnBrk="1" fontAlgn="auto" hangingPunct="1">
              <a:spcAft>
                <a:spcPts val="0"/>
              </a:spcAft>
              <a:buClr>
                <a:schemeClr val="tx2"/>
              </a:buClr>
              <a:buFont typeface="Wingdings" pitchFamily="2" charset="2"/>
              <a:buChar char="§"/>
              <a:defRPr/>
            </a:pPr>
            <a:r>
              <a:rPr lang="el-GR"/>
              <a:t>Αντανακλούν τις αλλαγές στην πρακτική της  Νοσηλευτικής</a:t>
            </a:r>
          </a:p>
          <a:p>
            <a:pPr marL="365760" indent="-256032" eaLnBrk="1" fontAlgn="auto" hangingPunct="1">
              <a:spcAft>
                <a:spcPts val="0"/>
              </a:spcAft>
              <a:buClr>
                <a:schemeClr val="tx2"/>
              </a:buClr>
              <a:buFont typeface="Wingdings" pitchFamily="2" charset="2"/>
              <a:buChar char="§"/>
              <a:defRPr/>
            </a:pPr>
            <a:r>
              <a:rPr lang="el-GR"/>
              <a:t>Οδηγούν σε αλλαγές και κατευθύνουν την έρευνα- την πρακτική - την εκπαίδευση</a:t>
            </a:r>
          </a:p>
          <a:p>
            <a:pPr marL="365760" indent="-256032" eaLnBrk="1" fontAlgn="auto" hangingPunct="1">
              <a:spcAft>
                <a:spcPts val="0"/>
              </a:spcAft>
              <a:buClr>
                <a:schemeClr val="accent3"/>
              </a:buClr>
              <a:buFont typeface="Wingdings" pitchFamily="2" charset="2"/>
              <a:buNone/>
              <a:defRPr/>
            </a:pPr>
            <a:r>
              <a:rPr lang="el-GR" i="1">
                <a:solidFill>
                  <a:schemeClr val="folHlink"/>
                </a:solidFill>
                <a:effectLst>
                  <a:outerShdw blurRad="38100" dist="38100" dir="2700000" algn="tl">
                    <a:srgbClr val="000000"/>
                  </a:outerShdw>
                </a:effectLst>
              </a:rPr>
              <a:t>   </a:t>
            </a:r>
          </a:p>
          <a:p>
            <a:pPr marL="365760" indent="-256032" eaLnBrk="1" fontAlgn="auto" hangingPunct="1">
              <a:spcAft>
                <a:spcPts val="0"/>
              </a:spcAft>
              <a:buClr>
                <a:schemeClr val="accent3"/>
              </a:buClr>
              <a:buFont typeface="Georgia"/>
              <a:buChar char="•"/>
              <a:defRPr/>
            </a:pPr>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222</TotalTime>
  <Words>3755</Words>
  <Application>Microsoft Office PowerPoint</Application>
  <PresentationFormat>Προβολή στην οθόνη (4:3)</PresentationFormat>
  <Paragraphs>325</Paragraphs>
  <Slides>69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69</vt:i4>
      </vt:variant>
    </vt:vector>
  </HeadingPairs>
  <TitlesOfParts>
    <vt:vector size="70" baseType="lpstr">
      <vt:lpstr>Αστικό</vt:lpstr>
      <vt:lpstr>Εισαγωγή στη Νοσηλευτική</vt:lpstr>
      <vt:lpstr>Ορισμοί &amp; Εννοιολογικό πλαίσιο</vt:lpstr>
      <vt:lpstr>Διαφάνεια 3</vt:lpstr>
      <vt:lpstr>Διαφάνεια 4</vt:lpstr>
      <vt:lpstr>Επιστήμη της μοναδικής ανθρώπινης ύπαρξης (Rogers,1970)</vt:lpstr>
      <vt:lpstr>Διαφάνεια 6</vt:lpstr>
      <vt:lpstr>Διαφάνεια 7</vt:lpstr>
      <vt:lpstr>Τάσεις που επηρεάζουν το μέλλον της Νοσηλευτικής (ICN)</vt:lpstr>
      <vt:lpstr>Αναγκαιότητα ορισμών</vt:lpstr>
      <vt:lpstr>Οι ορισμοί είναι χρήσιμοι για: </vt:lpstr>
      <vt:lpstr>Σύγχρονοι ορισμοί: 1. Διεθνές Συμβούλιο Νοσηλευτών, ICN</vt:lpstr>
      <vt:lpstr>Διαφάνεια 12</vt:lpstr>
      <vt:lpstr>3. Παγκόσμιος Οργανισμός Υγείας</vt:lpstr>
      <vt:lpstr>Ορισμοί </vt:lpstr>
      <vt:lpstr>Ορισμοί </vt:lpstr>
      <vt:lpstr>Ορισμοί </vt:lpstr>
      <vt:lpstr>ΦΙΛΟΣΟΦΙΑ ΝΟΣΗΛΕΥΤΙΚΗΣ</vt:lpstr>
      <vt:lpstr>ΦΙΛΟΣΟΦΙΑ ΝΟΣΗΛΕΥΤΙΚΗΣ</vt:lpstr>
      <vt:lpstr>ΦΙΛΟΣΟΦΙΑ ΝΟΣΗΛΕΥΤΙΚΗΣ</vt:lpstr>
      <vt:lpstr>ΦΙΛΟΣΟΦΙΑ </vt:lpstr>
      <vt:lpstr>Τέχνη </vt:lpstr>
      <vt:lpstr>Επάγγελμα</vt:lpstr>
      <vt:lpstr>Επιστημονικός κλάδος</vt:lpstr>
      <vt:lpstr>Νοσηλευτική </vt:lpstr>
      <vt:lpstr>Επιστήμη </vt:lpstr>
      <vt:lpstr>Στόχοι της Νοσηλευτικής</vt:lpstr>
      <vt:lpstr>Προαγωγή ευεξίας</vt:lpstr>
      <vt:lpstr>Η πρόληψη τη ασθένειας </vt:lpstr>
      <vt:lpstr>Η αποκατάσταση της υγείας </vt:lpstr>
      <vt:lpstr>  Η διευκόλυνση της επιτυχούς αντιμετώπισης των προβλημάτων υγείας  </vt:lpstr>
      <vt:lpstr> Νοσηλευτική = ανεξάρτητος –επιστημονικός – επαγγελματικός κλάδος μέσα στα επαγγέλματα υγείας</vt:lpstr>
      <vt:lpstr>ΟΝΤΟΛΟΓΙΚΑ ΘΕΜΑΤΑ ΣΤΗ ΦΙΛΟΣΟΦΙΑ ΤΗΣ ΝΟΣΗΛΕΥΤΙΚΗΣ </vt:lpstr>
      <vt:lpstr>ΗΘΙΚΑ ΘΕΜΑΤΑ ΣΤΗ ΦΙΛΟΣΟΦΙΑ ΤΗΣ ΝΟΣΗΛΕΥΤΙΚΗΣ </vt:lpstr>
      <vt:lpstr>Τάσεις που επηρεάζουν το μέλλον της Νοσηλευτικής (ICN)</vt:lpstr>
      <vt:lpstr>ΕΠΑΓΓΕΛΜΑΤΙΚΕΣ ΠΡΟΟΠΤΙΚΕΣ ΣΥΓΧΡΟΝΟΥ ΝΟΣΗΛΕΥΤΗ</vt:lpstr>
      <vt:lpstr>Διαφάνεια 36</vt:lpstr>
      <vt:lpstr>Διαφάνεια 37</vt:lpstr>
      <vt:lpstr>ΤΟΜΕΙΣ ΑΠΑΣΧΟΛΗΣΗΣ</vt:lpstr>
      <vt:lpstr>ΕΠΑΓΓΕΛΜΑΤΙΚΗ ΕΞΕΛΙΞΗ ΤΩΝ ΝOΣΗΛΕΥΤΩΝ </vt:lpstr>
      <vt:lpstr>ΠΡΟΤΥΠΑ ΕΠΑΓΓΕΛΜΑΤΙΚΩΝ ΕΠΙΔΟΣΕΩΝ</vt:lpstr>
      <vt:lpstr>Διαφάνεια 41</vt:lpstr>
      <vt:lpstr>ΕΠΑΓΓΕΛΜΑΤΙΚΗ ΑΝΑΠΤΥΞΗ</vt:lpstr>
      <vt:lpstr>Διαφάνεια 43</vt:lpstr>
      <vt:lpstr>Διαφάνεια 44</vt:lpstr>
      <vt:lpstr>Διαφάνεια 45</vt:lpstr>
      <vt:lpstr>Hildegard Peplau  Ψυχοδυναμική θεωρία της Νοσηλευτικής</vt:lpstr>
      <vt:lpstr>Λέξη-κλειδί:διαπροσωπική  διεργασία </vt:lpstr>
      <vt:lpstr>  Σχέση νοσηλευτή- ασθενή </vt:lpstr>
      <vt:lpstr>Ο ρόλος του νοσηλευτή:</vt:lpstr>
      <vt:lpstr>Βασικές έννοιες: </vt:lpstr>
      <vt:lpstr>ΝΟΣΗΛΕΥΤΙΚΗ</vt:lpstr>
      <vt:lpstr>D.E. Johnson Συμπεριφορικό σύστημα</vt:lpstr>
      <vt:lpstr> </vt:lpstr>
      <vt:lpstr>Ενέργειες</vt:lpstr>
      <vt:lpstr>Διαφάνεια 55</vt:lpstr>
      <vt:lpstr> </vt:lpstr>
      <vt:lpstr>Υποθέσεις θεωρίας</vt:lpstr>
      <vt:lpstr>Υποθέσεις θεωρίας</vt:lpstr>
      <vt:lpstr>Υποθέσεις θεωρίας</vt:lpstr>
      <vt:lpstr>Ιδέες για την αυτοφροντίδα</vt:lpstr>
      <vt:lpstr>Διαφάνεια 61</vt:lpstr>
      <vt:lpstr>Διαφάνεια 62</vt:lpstr>
      <vt:lpstr>Βασικές υποθέσεις έννοιας αυτοφροντίδας</vt:lpstr>
      <vt:lpstr>Στοιχεία της θεωρίας αυτοφροντίδας</vt:lpstr>
      <vt:lpstr>Η σχέση των στοιχείων περιγράφεται με προτάσεις που περιέχουν</vt:lpstr>
      <vt:lpstr>Ρυθμιστικοί παράγοντες</vt:lpstr>
      <vt:lpstr>Ρυθμιστικοί παράγοντες</vt:lpstr>
      <vt:lpstr>Διαφάνεια 68</vt:lpstr>
      <vt:lpstr>Διαφάνεια 69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dc:creator>
  <cp:lastModifiedBy>Σοφία Ζυγά</cp:lastModifiedBy>
  <cp:revision>32</cp:revision>
  <cp:lastPrinted>1601-01-01T00:00:00Z</cp:lastPrinted>
  <dcterms:created xsi:type="dcterms:W3CDTF">1601-01-01T00:00:00Z</dcterms:created>
  <dcterms:modified xsi:type="dcterms:W3CDTF">2015-10-11T17:34:16Z</dcterms:modified>
</cp:coreProperties>
</file>