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3" r:id="rId1"/>
  </p:sldMasterIdLst>
  <p:handoutMasterIdLst>
    <p:handoutMasterId r:id="rId14"/>
  </p:handoutMasterIdLst>
  <p:sldIdLst>
    <p:sldId id="271" r:id="rId2"/>
    <p:sldId id="272" r:id="rId3"/>
    <p:sldId id="273" r:id="rId4"/>
    <p:sldId id="266" r:id="rId5"/>
    <p:sldId id="259" r:id="rId6"/>
    <p:sldId id="268" r:id="rId7"/>
    <p:sldId id="270" r:id="rId8"/>
    <p:sldId id="265" r:id="rId9"/>
    <p:sldId id="274" r:id="rId10"/>
    <p:sldId id="262" r:id="rId11"/>
    <p:sldId id="264" r:id="rId12"/>
    <p:sldId id="275" r:id="rId13"/>
  </p:sldIdLst>
  <p:sldSz cx="9144000" cy="6858000" type="screen4x3"/>
  <p:notesSz cx="6754813" cy="9866313"/>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33CCCC"/>
    <a:srgbClr val="66CCFF"/>
    <a:srgbClr val="FF66CC"/>
    <a:srgbClr val="66FF99"/>
    <a:srgbClr val="00FFFF"/>
    <a:srgbClr val="66FF33"/>
    <a:srgbClr val="FFFF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851" autoAdjust="0"/>
  </p:normalViewPr>
  <p:slideViewPr>
    <p:cSldViewPr>
      <p:cViewPr varScale="1">
        <p:scale>
          <a:sx n="66" d="100"/>
          <a:sy n="66" d="100"/>
        </p:scale>
        <p:origin x="-14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29273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134147" name="Rectangle 3"/>
          <p:cNvSpPr>
            <a:spLocks noGrp="1" noChangeArrowheads="1"/>
          </p:cNvSpPr>
          <p:nvPr>
            <p:ph type="dt" sz="quarter" idx="1"/>
          </p:nvPr>
        </p:nvSpPr>
        <p:spPr bwMode="auto">
          <a:xfrm>
            <a:off x="3827463" y="0"/>
            <a:ext cx="29273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34148" name="Rectangle 4"/>
          <p:cNvSpPr>
            <a:spLocks noGrp="1" noChangeArrowheads="1"/>
          </p:cNvSpPr>
          <p:nvPr>
            <p:ph type="ftr" sz="quarter" idx="2"/>
          </p:nvPr>
        </p:nvSpPr>
        <p:spPr bwMode="auto">
          <a:xfrm>
            <a:off x="0" y="9372600"/>
            <a:ext cx="29273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134149" name="Rectangle 5"/>
          <p:cNvSpPr>
            <a:spLocks noGrp="1" noChangeArrowheads="1"/>
          </p:cNvSpPr>
          <p:nvPr>
            <p:ph type="sldNum" sz="quarter" idx="3"/>
          </p:nvPr>
        </p:nvSpPr>
        <p:spPr bwMode="auto">
          <a:xfrm>
            <a:off x="3827463" y="9372600"/>
            <a:ext cx="29273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32BDE93-9279-42C2-89B9-4799E1045B5A}" type="slidenum">
              <a:rPr lang="en-US"/>
              <a:pPr>
                <a:defRPr/>
              </a:pPr>
              <a:t>‹#›</a:t>
            </a:fld>
            <a:endParaRPr lang="en-US"/>
          </a:p>
        </p:txBody>
      </p:sp>
    </p:spTree>
    <p:extLst>
      <p:ext uri="{BB962C8B-B14F-4D97-AF65-F5344CB8AC3E}">
        <p14:creationId xmlns="" xmlns:p14="http://schemas.microsoft.com/office/powerpoint/2010/main" val="6781716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BB8CC8F-2782-48BF-B49A-2BBC6D88175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E53B683-EA59-4506-A119-BFE197FA224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FCDAE3A-A914-4518-9D95-3FA6E450237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48088C6C-6898-4C50-A66B-EDBF0906433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DAD2AF2-671B-44D3-84C5-F87B80131E9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F71229F0-5554-43C1-AE8B-0B0714CE785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38BAE769-0653-4D2C-AF68-6F06F3A0A0F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15542319-C68D-44EC-B72E-CFF2364E899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030C9DE4-D32B-4405-BE3C-53015A8B864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1582655D-BE08-44A6-AA22-B242B77C0D3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1453C4BF-1732-483E-9C27-72F3C80AEC5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smtClean="0">
                <a:solidFill>
                  <a:schemeClr val="tx2">
                    <a:shade val="90000"/>
                  </a:schemeClr>
                </a:solidFill>
              </a:defRPr>
            </a:lvl1pPr>
          </a:lstStyle>
          <a:p>
            <a:pPr>
              <a:defRPr/>
            </a:pPr>
            <a:fld id="{0D5CE6D9-68D9-44A8-9C6F-8FA8406BC37F}"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dk1" tx1="lt1" bg2="dk2" tx2="lt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6" r:id="rId9"/>
    <p:sldLayoutId id="2147483784" r:id="rId10"/>
    <p:sldLayoutId id="2147483785"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1066800" y="304800"/>
            <a:ext cx="8329613" cy="1431925"/>
          </a:xfrm>
        </p:spPr>
        <p:txBody>
          <a:bodyPr>
            <a:normAutofit/>
          </a:bodyPr>
          <a:lstStyle/>
          <a:p>
            <a:pPr fontAlgn="auto">
              <a:spcAft>
                <a:spcPts val="0"/>
              </a:spcAft>
              <a:defRPr/>
            </a:pPr>
            <a:r>
              <a:rPr lang="el-GR" sz="3200" dirty="0">
                <a:solidFill>
                  <a:schemeClr val="bg2">
                    <a:lumMod val="40000"/>
                    <a:lumOff val="60000"/>
                  </a:schemeClr>
                </a:solidFill>
                <a:latin typeface="Arial" pitchFamily="34" charset="0"/>
                <a:cs typeface="Arial" pitchFamily="34" charset="0"/>
              </a:rPr>
              <a:t>Προβλήματα που πρέπει να λυθούν</a:t>
            </a:r>
            <a:endParaRPr lang="en-US" sz="3200" dirty="0">
              <a:solidFill>
                <a:schemeClr val="bg2">
                  <a:lumMod val="40000"/>
                  <a:lumOff val="60000"/>
                </a:schemeClr>
              </a:solidFill>
              <a:latin typeface="Arial" pitchFamily="34" charset="0"/>
              <a:cs typeface="Arial" pitchFamily="34" charset="0"/>
            </a:endParaRPr>
          </a:p>
        </p:txBody>
      </p:sp>
      <p:sp>
        <p:nvSpPr>
          <p:cNvPr id="3075" name="Rectangle 4"/>
          <p:cNvSpPr>
            <a:spLocks noGrp="1" noChangeArrowheads="1"/>
          </p:cNvSpPr>
          <p:nvPr>
            <p:ph idx="1"/>
          </p:nvPr>
        </p:nvSpPr>
        <p:spPr>
          <a:xfrm>
            <a:off x="382587" y="2276872"/>
            <a:ext cx="8761413" cy="4114800"/>
          </a:xfrm>
        </p:spPr>
        <p:txBody>
          <a:bodyPr/>
          <a:lstStyle/>
          <a:p>
            <a:r>
              <a:rPr lang="el-GR" b="1" dirty="0" smtClean="0">
                <a:latin typeface="Times New Roman" pitchFamily="18" charset="0"/>
              </a:rPr>
              <a:t> </a:t>
            </a:r>
            <a:r>
              <a:rPr lang="en-US" sz="2800" dirty="0" err="1" smtClean="0">
                <a:latin typeface="Arial" charset="0"/>
                <a:cs typeface="Arial" charset="0"/>
              </a:rPr>
              <a:t>Απώλεια</a:t>
            </a:r>
            <a:r>
              <a:rPr lang="en-US" sz="2800" dirty="0" smtClean="0">
                <a:latin typeface="Arial" charset="0"/>
                <a:cs typeface="Arial" charset="0"/>
              </a:rPr>
              <a:t> </a:t>
            </a:r>
            <a:r>
              <a:rPr lang="en-US" sz="2800" dirty="0" err="1" smtClean="0">
                <a:latin typeface="Arial" charset="0"/>
                <a:cs typeface="Arial" charset="0"/>
              </a:rPr>
              <a:t>χρόνου</a:t>
            </a:r>
            <a:r>
              <a:rPr lang="en-US" sz="2800" dirty="0" smtClean="0">
                <a:latin typeface="Arial" charset="0"/>
                <a:cs typeface="Arial" charset="0"/>
              </a:rPr>
              <a:t> </a:t>
            </a:r>
            <a:r>
              <a:rPr lang="en-US" sz="2800" dirty="0" err="1" smtClean="0">
                <a:latin typeface="Arial" charset="0"/>
                <a:cs typeface="Arial" charset="0"/>
              </a:rPr>
              <a:t>και</a:t>
            </a:r>
            <a:r>
              <a:rPr lang="en-US" sz="2800" dirty="0" smtClean="0">
                <a:latin typeface="Arial" charset="0"/>
                <a:cs typeface="Arial" charset="0"/>
              </a:rPr>
              <a:t> </a:t>
            </a:r>
            <a:r>
              <a:rPr lang="en-US" sz="2800" dirty="0" err="1" smtClean="0">
                <a:latin typeface="Arial" charset="0"/>
                <a:cs typeface="Arial" charset="0"/>
              </a:rPr>
              <a:t>χρήματος</a:t>
            </a:r>
            <a:r>
              <a:rPr lang="en-US" sz="2800" dirty="0" smtClean="0">
                <a:latin typeface="Arial" charset="0"/>
                <a:cs typeface="Arial" charset="0"/>
              </a:rPr>
              <a:t>.</a:t>
            </a:r>
          </a:p>
          <a:p>
            <a:r>
              <a:rPr lang="el-GR" sz="2800" dirty="0" smtClean="0">
                <a:latin typeface="Arial" charset="0"/>
                <a:cs typeface="Arial" charset="0"/>
              </a:rPr>
              <a:t> </a:t>
            </a:r>
            <a:r>
              <a:rPr lang="en-US" sz="2800" dirty="0" err="1" smtClean="0">
                <a:latin typeface="Arial" charset="0"/>
                <a:cs typeface="Arial" charset="0"/>
              </a:rPr>
              <a:t>Σχεδόν</a:t>
            </a:r>
            <a:r>
              <a:rPr lang="en-US" sz="2800" dirty="0" smtClean="0">
                <a:latin typeface="Arial" charset="0"/>
                <a:cs typeface="Arial" charset="0"/>
              </a:rPr>
              <a:t> </a:t>
            </a:r>
            <a:r>
              <a:rPr lang="en-US" sz="2800" dirty="0" err="1" smtClean="0">
                <a:latin typeface="Arial" charset="0"/>
                <a:cs typeface="Arial" charset="0"/>
              </a:rPr>
              <a:t>ανύπαρκτος</a:t>
            </a:r>
            <a:r>
              <a:rPr lang="en-US" sz="2800" dirty="0" smtClean="0">
                <a:latin typeface="Arial" charset="0"/>
                <a:cs typeface="Arial" charset="0"/>
              </a:rPr>
              <a:t> </a:t>
            </a:r>
            <a:r>
              <a:rPr lang="en-US" sz="2800" dirty="0" err="1" smtClean="0">
                <a:latin typeface="Arial" charset="0"/>
                <a:cs typeface="Arial" charset="0"/>
              </a:rPr>
              <a:t>φάκελος</a:t>
            </a:r>
            <a:r>
              <a:rPr lang="en-US" sz="2800" dirty="0" smtClean="0">
                <a:latin typeface="Arial" charset="0"/>
                <a:cs typeface="Arial" charset="0"/>
              </a:rPr>
              <a:t> </a:t>
            </a:r>
            <a:r>
              <a:rPr lang="en-US" sz="2800" dirty="0" err="1" smtClean="0">
                <a:latin typeface="Arial" charset="0"/>
                <a:cs typeface="Arial" charset="0"/>
              </a:rPr>
              <a:t>ασθενούς</a:t>
            </a:r>
            <a:r>
              <a:rPr lang="en-US" sz="2800" dirty="0" smtClean="0">
                <a:latin typeface="Arial" charset="0"/>
                <a:cs typeface="Arial" charset="0"/>
              </a:rPr>
              <a:t>.</a:t>
            </a:r>
          </a:p>
          <a:p>
            <a:r>
              <a:rPr lang="el-GR" sz="2800" dirty="0" smtClean="0">
                <a:latin typeface="Arial" charset="0"/>
                <a:cs typeface="Arial" charset="0"/>
              </a:rPr>
              <a:t> </a:t>
            </a:r>
            <a:r>
              <a:rPr lang="en-US" sz="2800" dirty="0" err="1" smtClean="0">
                <a:latin typeface="Arial" charset="0"/>
                <a:cs typeface="Arial" charset="0"/>
              </a:rPr>
              <a:t>Αδυναμία</a:t>
            </a:r>
            <a:r>
              <a:rPr lang="en-US" sz="2800" dirty="0" smtClean="0">
                <a:latin typeface="Arial" charset="0"/>
                <a:cs typeface="Arial" charset="0"/>
              </a:rPr>
              <a:t> </a:t>
            </a:r>
            <a:r>
              <a:rPr lang="en-US" sz="2800" dirty="0" err="1" smtClean="0">
                <a:latin typeface="Arial" charset="0"/>
                <a:cs typeface="Arial" charset="0"/>
              </a:rPr>
              <a:t>εξαγωγής</a:t>
            </a:r>
            <a:r>
              <a:rPr lang="en-US" sz="2800" dirty="0" smtClean="0">
                <a:latin typeface="Arial" charset="0"/>
                <a:cs typeface="Arial" charset="0"/>
              </a:rPr>
              <a:t> </a:t>
            </a:r>
            <a:r>
              <a:rPr lang="en-US" sz="2800" dirty="0" err="1" smtClean="0">
                <a:latin typeface="Arial" charset="0"/>
                <a:cs typeface="Arial" charset="0"/>
              </a:rPr>
              <a:t>στατιστικών</a:t>
            </a:r>
            <a:r>
              <a:rPr lang="en-US" sz="2800" dirty="0" smtClean="0">
                <a:latin typeface="Arial" charset="0"/>
                <a:cs typeface="Arial" charset="0"/>
              </a:rPr>
              <a:t>.</a:t>
            </a:r>
          </a:p>
          <a:p>
            <a:r>
              <a:rPr lang="el-GR" sz="2800" dirty="0" smtClean="0">
                <a:latin typeface="Arial" charset="0"/>
                <a:cs typeface="Arial" charset="0"/>
              </a:rPr>
              <a:t> Δυσανάγνωστα κείμενα (διαγνώσεων, συνταγών,</a:t>
            </a:r>
          </a:p>
          <a:p>
            <a:pPr>
              <a:buFont typeface="Wingdings" pitchFamily="2" charset="2"/>
              <a:buNone/>
            </a:pPr>
            <a:r>
              <a:rPr lang="el-GR" sz="2800" dirty="0" smtClean="0">
                <a:latin typeface="Arial" charset="0"/>
                <a:cs typeface="Arial" charset="0"/>
              </a:rPr>
              <a:t>     πρακτικών, κλπ).</a:t>
            </a:r>
          </a:p>
          <a:p>
            <a:r>
              <a:rPr lang="el-GR" sz="2800" dirty="0" smtClean="0">
                <a:latin typeface="Arial" charset="0"/>
                <a:cs typeface="Arial" charset="0"/>
              </a:rPr>
              <a:t> Απώλεια δεδομένων και εικόνων.</a:t>
            </a:r>
          </a:p>
          <a:p>
            <a:r>
              <a:rPr lang="el-GR" sz="2800" dirty="0" smtClean="0">
                <a:latin typeface="Arial" charset="0"/>
                <a:cs typeface="Arial" charset="0"/>
              </a:rPr>
              <a:t> Όγκοι αρχείων, δυσχερής ανεύρεση στο</a:t>
            </a:r>
            <a:r>
              <a:rPr lang="el-GR" sz="2800" dirty="0" smtClean="0">
                <a:latin typeface="Times New Roman" pitchFamily="18" charset="0"/>
              </a:rPr>
              <a:t>ιχείων.</a:t>
            </a:r>
            <a:endParaRPr lang="en-US" sz="2800" dirty="0" smtClean="0">
              <a:latin typeface="Times New Roman" pitchFamily="18" charset="0"/>
            </a:endParaRPr>
          </a:p>
          <a:p>
            <a:endParaRPr lang="en-US" sz="2800" dirty="0" smtClean="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075">
                                            <p:txEl>
                                              <p:pRg st="3" end="3"/>
                                            </p:txEl>
                                          </p:spTgt>
                                        </p:tgtEl>
                                        <p:attrNameLst>
                                          <p:attrName>style.visibility</p:attrName>
                                        </p:attrNameLst>
                                      </p:cBhvr>
                                      <p:to>
                                        <p:strVal val="visible"/>
                                      </p:to>
                                    </p:set>
                                    <p:anim calcmode="lin" valueType="num">
                                      <p:cBhvr additive="base">
                                        <p:cTn id="25" dur="500" fill="hold"/>
                                        <p:tgtEl>
                                          <p:spTgt spid="307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5">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075">
                                            <p:txEl>
                                              <p:pRg st="4" end="4"/>
                                            </p:txEl>
                                          </p:spTgt>
                                        </p:tgtEl>
                                        <p:attrNameLst>
                                          <p:attrName>style.visibility</p:attrName>
                                        </p:attrNameLst>
                                      </p:cBhvr>
                                      <p:to>
                                        <p:strVal val="visible"/>
                                      </p:to>
                                    </p:set>
                                    <p:anim calcmode="lin" valueType="num">
                                      <p:cBhvr additive="base">
                                        <p:cTn id="29" dur="500" fill="hold"/>
                                        <p:tgtEl>
                                          <p:spTgt spid="3075">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07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075">
                                            <p:txEl>
                                              <p:pRg st="5" end="5"/>
                                            </p:txEl>
                                          </p:spTgt>
                                        </p:tgtEl>
                                        <p:attrNameLst>
                                          <p:attrName>style.visibility</p:attrName>
                                        </p:attrNameLst>
                                      </p:cBhvr>
                                      <p:to>
                                        <p:strVal val="visible"/>
                                      </p:to>
                                    </p:set>
                                    <p:anim calcmode="lin" valueType="num">
                                      <p:cBhvr additive="base">
                                        <p:cTn id="35" dur="500" fill="hold"/>
                                        <p:tgtEl>
                                          <p:spTgt spid="3075">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07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075">
                                            <p:txEl>
                                              <p:pRg st="6" end="6"/>
                                            </p:txEl>
                                          </p:spTgt>
                                        </p:tgtEl>
                                        <p:attrNameLst>
                                          <p:attrName>style.visibility</p:attrName>
                                        </p:attrNameLst>
                                      </p:cBhvr>
                                      <p:to>
                                        <p:strVal val="visible"/>
                                      </p:to>
                                    </p:set>
                                    <p:anim calcmode="lin" valueType="num">
                                      <p:cBhvr additive="base">
                                        <p:cTn id="41" dur="500" fill="hold"/>
                                        <p:tgtEl>
                                          <p:spTgt spid="3075">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07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1066800" y="304800"/>
            <a:ext cx="8329613" cy="1431925"/>
          </a:xfrm>
        </p:spPr>
        <p:txBody>
          <a:bodyPr>
            <a:normAutofit/>
          </a:bodyPr>
          <a:lstStyle/>
          <a:p>
            <a:pPr fontAlgn="auto">
              <a:spcAft>
                <a:spcPts val="0"/>
              </a:spcAft>
              <a:defRPr/>
            </a:pPr>
            <a:r>
              <a:rPr lang="de-DE" sz="3200" dirty="0">
                <a:solidFill>
                  <a:schemeClr val="bg2">
                    <a:lumMod val="40000"/>
                    <a:lumOff val="60000"/>
                  </a:schemeClr>
                </a:solidFill>
                <a:latin typeface="Arial" pitchFamily="34" charset="0"/>
                <a:cs typeface="Arial" pitchFamily="34" charset="0"/>
              </a:rPr>
              <a:t>K</a:t>
            </a:r>
            <a:r>
              <a:rPr lang="el-GR" sz="3200" dirty="0" err="1">
                <a:solidFill>
                  <a:schemeClr val="bg2">
                    <a:lumMod val="40000"/>
                    <a:lumOff val="60000"/>
                  </a:schemeClr>
                </a:solidFill>
                <a:latin typeface="Arial" pitchFamily="34" charset="0"/>
                <a:cs typeface="Arial" pitchFamily="34" charset="0"/>
              </a:rPr>
              <a:t>ινητός</a:t>
            </a:r>
            <a:r>
              <a:rPr lang="el-GR" sz="3200" dirty="0">
                <a:solidFill>
                  <a:schemeClr val="bg2">
                    <a:lumMod val="40000"/>
                    <a:lumOff val="60000"/>
                  </a:schemeClr>
                </a:solidFill>
                <a:latin typeface="Arial" pitchFamily="34" charset="0"/>
                <a:cs typeface="Arial" pitchFamily="34" charset="0"/>
              </a:rPr>
              <a:t> Ηλεκτρονικός Φάκελος Ασθενών</a:t>
            </a:r>
            <a:endParaRPr lang="en-US" sz="3200" dirty="0">
              <a:solidFill>
                <a:schemeClr val="bg2">
                  <a:lumMod val="40000"/>
                  <a:lumOff val="60000"/>
                </a:schemeClr>
              </a:solidFill>
              <a:latin typeface="Arial" pitchFamily="34" charset="0"/>
              <a:cs typeface="Arial" pitchFamily="34" charset="0"/>
            </a:endParaRPr>
          </a:p>
        </p:txBody>
      </p:sp>
      <p:pic>
        <p:nvPicPr>
          <p:cNvPr id="9219" name="Picture 4" descr="19232_mobileakte"/>
          <p:cNvPicPr>
            <a:picLocks noChangeAspect="1" noChangeArrowheads="1"/>
          </p:cNvPicPr>
          <p:nvPr/>
        </p:nvPicPr>
        <p:blipFill>
          <a:blip r:embed="rId2" cstate="print"/>
          <a:srcRect/>
          <a:stretch>
            <a:fillRect/>
          </a:stretch>
        </p:blipFill>
        <p:spPr bwMode="auto">
          <a:xfrm>
            <a:off x="3886200" y="2743200"/>
            <a:ext cx="2633663" cy="1908175"/>
          </a:xfrm>
          <a:prstGeom prst="rect">
            <a:avLst/>
          </a:prstGeom>
          <a:noFill/>
          <a:ln w="9525">
            <a:noFill/>
            <a:miter lim="800000"/>
            <a:headEnd/>
            <a:tailEnd/>
          </a:ln>
        </p:spPr>
      </p:pic>
      <p:pic>
        <p:nvPicPr>
          <p:cNvPr id="9220" name="Picture 10" descr="Notebook"/>
          <p:cNvPicPr>
            <a:picLocks noChangeAspect="1" noChangeArrowheads="1"/>
          </p:cNvPicPr>
          <p:nvPr/>
        </p:nvPicPr>
        <p:blipFill>
          <a:blip r:embed="rId3" cstate="print"/>
          <a:srcRect/>
          <a:stretch>
            <a:fillRect/>
          </a:stretch>
        </p:blipFill>
        <p:spPr bwMode="auto">
          <a:xfrm>
            <a:off x="6629400" y="4419600"/>
            <a:ext cx="2209800" cy="2209800"/>
          </a:xfrm>
          <a:prstGeom prst="rect">
            <a:avLst/>
          </a:prstGeom>
          <a:noFill/>
          <a:ln w="9525">
            <a:noFill/>
            <a:miter lim="800000"/>
            <a:headEnd/>
            <a:tailEnd/>
          </a:ln>
        </p:spPr>
      </p:pic>
      <p:pic>
        <p:nvPicPr>
          <p:cNvPr id="9221" name="Picture 11" descr="17522_Patientenakte1"/>
          <p:cNvPicPr>
            <a:picLocks noChangeAspect="1" noChangeArrowheads="1"/>
          </p:cNvPicPr>
          <p:nvPr/>
        </p:nvPicPr>
        <p:blipFill>
          <a:blip r:embed="rId4" cstate="print"/>
          <a:srcRect/>
          <a:stretch>
            <a:fillRect/>
          </a:stretch>
        </p:blipFill>
        <p:spPr bwMode="auto">
          <a:xfrm>
            <a:off x="1066800" y="1981200"/>
            <a:ext cx="2667000" cy="1927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1066800" y="304800"/>
            <a:ext cx="8329613" cy="1431925"/>
          </a:xfrm>
        </p:spPr>
        <p:txBody>
          <a:bodyPr>
            <a:normAutofit/>
          </a:bodyPr>
          <a:lstStyle/>
          <a:p>
            <a:pPr fontAlgn="auto">
              <a:spcAft>
                <a:spcPts val="0"/>
              </a:spcAft>
              <a:defRPr/>
            </a:pPr>
            <a:r>
              <a:rPr lang="de-DE" sz="3200" dirty="0">
                <a:solidFill>
                  <a:schemeClr val="bg2">
                    <a:lumMod val="40000"/>
                    <a:lumOff val="60000"/>
                  </a:schemeClr>
                </a:solidFill>
                <a:latin typeface="Arial" pitchFamily="34" charset="0"/>
                <a:cs typeface="Arial" pitchFamily="34" charset="0"/>
              </a:rPr>
              <a:t>Smartcard</a:t>
            </a:r>
            <a:r>
              <a:rPr lang="en-US" sz="3200" dirty="0">
                <a:solidFill>
                  <a:schemeClr val="bg2">
                    <a:lumMod val="40000"/>
                    <a:lumOff val="60000"/>
                  </a:schemeClr>
                </a:solidFill>
                <a:latin typeface="Arial" pitchFamily="34" charset="0"/>
                <a:cs typeface="Arial" pitchFamily="34" charset="0"/>
              </a:rPr>
              <a:t> &amp; </a:t>
            </a:r>
            <a:r>
              <a:rPr lang="el-GR" sz="3200" dirty="0">
                <a:solidFill>
                  <a:schemeClr val="bg2">
                    <a:lumMod val="40000"/>
                    <a:lumOff val="60000"/>
                  </a:schemeClr>
                </a:solidFill>
                <a:latin typeface="Arial" pitchFamily="34" charset="0"/>
                <a:cs typeface="Arial" pitchFamily="34" charset="0"/>
              </a:rPr>
              <a:t>Διαβατήριο Ασθενών</a:t>
            </a:r>
            <a:r>
              <a:rPr lang="en-US" sz="3200" dirty="0">
                <a:solidFill>
                  <a:schemeClr val="bg2">
                    <a:lumMod val="40000"/>
                    <a:lumOff val="60000"/>
                  </a:schemeClr>
                </a:solidFill>
                <a:latin typeface="Arial" pitchFamily="34" charset="0"/>
                <a:cs typeface="Arial" pitchFamily="34" charset="0"/>
              </a:rPr>
              <a:t>-CD</a:t>
            </a:r>
          </a:p>
        </p:txBody>
      </p:sp>
      <p:pic>
        <p:nvPicPr>
          <p:cNvPr id="10243" name="Picture 10" descr="gesundheitskarte"/>
          <p:cNvPicPr>
            <a:picLocks noChangeAspect="1" noChangeArrowheads="1"/>
          </p:cNvPicPr>
          <p:nvPr/>
        </p:nvPicPr>
        <p:blipFill>
          <a:blip r:embed="rId2" cstate="print"/>
          <a:srcRect/>
          <a:stretch>
            <a:fillRect/>
          </a:stretch>
        </p:blipFill>
        <p:spPr bwMode="auto">
          <a:xfrm>
            <a:off x="1447800" y="2286000"/>
            <a:ext cx="3276600" cy="2151063"/>
          </a:xfrm>
          <a:prstGeom prst="rect">
            <a:avLst/>
          </a:prstGeom>
          <a:noFill/>
          <a:ln w="9525">
            <a:noFill/>
            <a:miter lim="800000"/>
            <a:headEnd/>
            <a:tailEnd/>
          </a:ln>
        </p:spPr>
      </p:pic>
      <p:pic>
        <p:nvPicPr>
          <p:cNvPr id="10244" name="Picture 11" descr="Gesundheitspass"/>
          <p:cNvPicPr>
            <a:picLocks noChangeAspect="1" noChangeArrowheads="1"/>
          </p:cNvPicPr>
          <p:nvPr/>
        </p:nvPicPr>
        <p:blipFill>
          <a:blip r:embed="rId3" cstate="print"/>
          <a:srcRect/>
          <a:stretch>
            <a:fillRect/>
          </a:stretch>
        </p:blipFill>
        <p:spPr bwMode="auto">
          <a:xfrm>
            <a:off x="4800600" y="3886200"/>
            <a:ext cx="3276600" cy="241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1066800" y="304800"/>
            <a:ext cx="8329613" cy="1431925"/>
          </a:xfrm>
        </p:spPr>
        <p:txBody>
          <a:bodyPr>
            <a:normAutofit/>
          </a:bodyPr>
          <a:lstStyle/>
          <a:p>
            <a:pPr fontAlgn="auto">
              <a:spcAft>
                <a:spcPts val="0"/>
              </a:spcAft>
              <a:defRPr/>
            </a:pPr>
            <a:r>
              <a:rPr lang="de-DE" sz="3200" dirty="0">
                <a:solidFill>
                  <a:schemeClr val="bg2">
                    <a:lumMod val="40000"/>
                    <a:lumOff val="60000"/>
                  </a:schemeClr>
                </a:solidFill>
                <a:latin typeface="Arial" pitchFamily="34" charset="0"/>
                <a:cs typeface="Arial" pitchFamily="34" charset="0"/>
              </a:rPr>
              <a:t>Smartcard</a:t>
            </a:r>
            <a:r>
              <a:rPr lang="en-US" sz="3200" dirty="0">
                <a:solidFill>
                  <a:schemeClr val="bg2">
                    <a:lumMod val="40000"/>
                    <a:lumOff val="60000"/>
                  </a:schemeClr>
                </a:solidFill>
                <a:latin typeface="Arial" pitchFamily="34" charset="0"/>
                <a:cs typeface="Arial" pitchFamily="34" charset="0"/>
              </a:rPr>
              <a:t> &amp; </a:t>
            </a:r>
            <a:r>
              <a:rPr lang="el-GR" sz="3200" dirty="0">
                <a:solidFill>
                  <a:schemeClr val="bg2">
                    <a:lumMod val="40000"/>
                    <a:lumOff val="60000"/>
                  </a:schemeClr>
                </a:solidFill>
                <a:latin typeface="Arial" pitchFamily="34" charset="0"/>
                <a:cs typeface="Arial" pitchFamily="34" charset="0"/>
              </a:rPr>
              <a:t>Διαβατήριο Ασθενών</a:t>
            </a:r>
            <a:r>
              <a:rPr lang="en-US" sz="3200" dirty="0">
                <a:solidFill>
                  <a:schemeClr val="bg2">
                    <a:lumMod val="40000"/>
                    <a:lumOff val="60000"/>
                  </a:schemeClr>
                </a:solidFill>
                <a:latin typeface="Arial" pitchFamily="34" charset="0"/>
                <a:cs typeface="Arial" pitchFamily="34" charset="0"/>
              </a:rPr>
              <a:t>-CD</a:t>
            </a:r>
          </a:p>
        </p:txBody>
      </p:sp>
      <p:pic>
        <p:nvPicPr>
          <p:cNvPr id="1026" name="Picture 2"/>
          <p:cNvPicPr>
            <a:picLocks noChangeAspect="1" noChangeArrowheads="1"/>
          </p:cNvPicPr>
          <p:nvPr/>
        </p:nvPicPr>
        <p:blipFill>
          <a:blip r:embed="rId2" cstate="print"/>
          <a:srcRect l="23647" t="24454" b="26720"/>
          <a:stretch>
            <a:fillRect/>
          </a:stretch>
        </p:blipFill>
        <p:spPr bwMode="auto">
          <a:xfrm>
            <a:off x="539552" y="2276872"/>
            <a:ext cx="8376900" cy="3600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539552" y="1268760"/>
            <a:ext cx="8229600" cy="4821485"/>
          </a:xfrm>
        </p:spPr>
        <p:txBody>
          <a:bodyPr/>
          <a:lstStyle/>
          <a:p>
            <a:r>
              <a:rPr lang="el-GR" b="1" dirty="0" smtClean="0"/>
              <a:t>Φάκελος ασθενούς (Φ.Α.) </a:t>
            </a:r>
            <a:r>
              <a:rPr lang="el-GR" dirty="0" smtClean="0"/>
              <a:t>είναι η «αποθήκη» πληροφοριών για έναν ασθενή. </a:t>
            </a:r>
            <a:endParaRPr lang="en-US" dirty="0" smtClean="0"/>
          </a:p>
          <a:p>
            <a:pPr>
              <a:buNone/>
            </a:pPr>
            <a:endParaRPr lang="en-US" dirty="0" smtClean="0"/>
          </a:p>
          <a:p>
            <a:pPr marL="0" indent="0">
              <a:buNone/>
            </a:pPr>
            <a:r>
              <a:rPr lang="el-GR" dirty="0" smtClean="0"/>
              <a:t>Οι πληροφορίες αυτές «δημιουργούνται» από τους επαγγελματίες υγείας ως άμεσο αποτέλεσμα της αλληλεπίδρασης με έναν ασθενή ή με άτομα που προσωπικά γνωρίζουν τον ασθενή (ή και τα δύο). </a:t>
            </a:r>
            <a:endParaRPr lang="en-US" dirty="0" smtClean="0"/>
          </a:p>
          <a:p>
            <a:pPr marL="0" indent="0">
              <a:buNone/>
            </a:pPr>
            <a:endParaRPr lang="en-US" dirty="0"/>
          </a:p>
          <a:p>
            <a:pPr marL="0" indent="0">
              <a:buNone/>
            </a:pPr>
            <a:r>
              <a:rPr lang="el-GR" dirty="0" smtClean="0"/>
              <a:t>Η παραδοσιακή μορφή του φάκελου ασθενούς είναι χειρόγραφη και η λειτουργία του η εναποθήκευση δεδομένων σχετικώς με την υγεία του ατόμου.</a:t>
            </a: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linds(horizontal)">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b="1" dirty="0" smtClean="0"/>
              <a:t>Ηλεκτρονικός φάκελος ασθενούς (</a:t>
            </a:r>
            <a:r>
              <a:rPr lang="el-GR" b="1" dirty="0" err="1" smtClean="0"/>
              <a:t>Η.Φ.Α</a:t>
            </a:r>
            <a:r>
              <a:rPr lang="el-GR" b="1" dirty="0" smtClean="0"/>
              <a:t>.) </a:t>
            </a:r>
            <a:endParaRPr lang="en-US" b="1" dirty="0" smtClean="0"/>
          </a:p>
          <a:p>
            <a:pPr>
              <a:buNone/>
            </a:pPr>
            <a:endParaRPr lang="en-US" b="1" dirty="0" smtClean="0"/>
          </a:p>
          <a:p>
            <a:pPr>
              <a:buNone/>
            </a:pPr>
            <a:r>
              <a:rPr lang="en-US" b="1" dirty="0" smtClean="0"/>
              <a:t>   </a:t>
            </a:r>
            <a:r>
              <a:rPr lang="el-GR" dirty="0" smtClean="0"/>
              <a:t>είναι η ηλεκτρονική μορφή του φάκελου ασθενούς που αποτελεί τμήμα ενός συστήματος ειδικώς σχεδιασμένου για την υποστήριξη των χρηστών με προσβασιμότητα σε πλήρη και ακριβή δεδομένα, προειδοποιήσεις κινδύνου (</a:t>
            </a:r>
            <a:r>
              <a:rPr lang="en-US" dirty="0" smtClean="0"/>
              <a:t>alerts</a:t>
            </a:r>
            <a:r>
              <a:rPr lang="el-GR" dirty="0" smtClean="0"/>
              <a:t>), υπενθυμίσεις (</a:t>
            </a:r>
            <a:r>
              <a:rPr lang="en-US" dirty="0" smtClean="0"/>
              <a:t>reminders</a:t>
            </a:r>
            <a:r>
              <a:rPr lang="el-GR" dirty="0" smtClean="0"/>
              <a:t>), συστήματα υποστήριξης της λήψης κλινικής απόφασης, συνδέσεις με βάσεις ιατρικής γνώσης και άλλα βοηθήματα. </a:t>
            </a: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a:xfrm>
            <a:off x="1066800" y="304800"/>
            <a:ext cx="8329613" cy="1431925"/>
          </a:xfrm>
        </p:spPr>
        <p:txBody>
          <a:bodyPr>
            <a:normAutofit/>
          </a:bodyPr>
          <a:lstStyle/>
          <a:p>
            <a:pPr fontAlgn="auto">
              <a:spcAft>
                <a:spcPts val="0"/>
              </a:spcAft>
              <a:defRPr/>
            </a:pPr>
            <a:r>
              <a:rPr lang="el-GR" sz="3200" dirty="0">
                <a:solidFill>
                  <a:schemeClr val="bg2">
                    <a:lumMod val="40000"/>
                    <a:lumOff val="60000"/>
                  </a:schemeClr>
                </a:solidFill>
                <a:latin typeface="Arial" pitchFamily="34" charset="0"/>
                <a:cs typeface="Arial" pitchFamily="34" charset="0"/>
              </a:rPr>
              <a:t>Πλεονεκτήματα Ηλεκτρονικού Φακέλου</a:t>
            </a:r>
            <a:endParaRPr lang="en-US" sz="3200" dirty="0">
              <a:solidFill>
                <a:schemeClr val="bg2">
                  <a:lumMod val="40000"/>
                  <a:lumOff val="60000"/>
                </a:schemeClr>
              </a:solidFill>
              <a:latin typeface="Arial" pitchFamily="34" charset="0"/>
              <a:cs typeface="Arial" pitchFamily="34" charset="0"/>
            </a:endParaRPr>
          </a:p>
        </p:txBody>
      </p:sp>
      <p:sp>
        <p:nvSpPr>
          <p:cNvPr id="4099" name="Rectangle 4"/>
          <p:cNvSpPr>
            <a:spLocks noGrp="1" noChangeArrowheads="1"/>
          </p:cNvSpPr>
          <p:nvPr>
            <p:ph idx="1"/>
          </p:nvPr>
        </p:nvSpPr>
        <p:spPr>
          <a:xfrm>
            <a:off x="285750" y="1920875"/>
            <a:ext cx="9329738" cy="5013325"/>
          </a:xfrm>
        </p:spPr>
        <p:txBody>
          <a:bodyPr/>
          <a:lstStyle/>
          <a:p>
            <a:pPr>
              <a:lnSpc>
                <a:spcPct val="80000"/>
              </a:lnSpc>
              <a:buClr>
                <a:srgbClr val="00FFFF"/>
              </a:buClr>
            </a:pPr>
            <a:r>
              <a:rPr lang="el-GR" sz="2800" dirty="0" smtClean="0">
                <a:latin typeface="Arial" charset="0"/>
                <a:cs typeface="Arial" charset="0"/>
              </a:rPr>
              <a:t>Γρήγορη Διαθεσιμότητα Πληροφοριών/ Εγγράφων/ Εικόνων κλπ</a:t>
            </a:r>
            <a:endParaRPr lang="en-US" sz="2800" dirty="0" smtClean="0">
              <a:latin typeface="Arial" charset="0"/>
              <a:cs typeface="Arial" charset="0"/>
            </a:endParaRPr>
          </a:p>
          <a:p>
            <a:pPr>
              <a:lnSpc>
                <a:spcPct val="80000"/>
              </a:lnSpc>
              <a:buClr>
                <a:srgbClr val="00FFFF"/>
              </a:buClr>
            </a:pPr>
            <a:r>
              <a:rPr lang="el-GR" sz="2800" dirty="0" smtClean="0">
                <a:latin typeface="Arial" charset="0"/>
                <a:cs typeface="Arial" charset="0"/>
              </a:rPr>
              <a:t>Μείωση Χρόνου Εργασίας </a:t>
            </a:r>
            <a:r>
              <a:rPr lang="en-US" sz="2800" dirty="0" smtClean="0">
                <a:latin typeface="Arial" charset="0"/>
                <a:cs typeface="Arial" charset="0"/>
              </a:rPr>
              <a:t>(</a:t>
            </a:r>
            <a:r>
              <a:rPr lang="el-GR" sz="2800" dirty="0" smtClean="0">
                <a:latin typeface="Arial" charset="0"/>
                <a:cs typeface="Arial" charset="0"/>
              </a:rPr>
              <a:t>εάν </a:t>
            </a:r>
            <a:r>
              <a:rPr lang="de-DE" sz="2800" dirty="0" err="1" smtClean="0">
                <a:latin typeface="Arial" charset="0"/>
                <a:cs typeface="Arial" charset="0"/>
              </a:rPr>
              <a:t>IT</a:t>
            </a:r>
            <a:r>
              <a:rPr lang="de-DE" sz="2800" dirty="0" smtClean="0">
                <a:latin typeface="Arial" charset="0"/>
                <a:cs typeface="Arial" charset="0"/>
              </a:rPr>
              <a:t>-</a:t>
            </a:r>
            <a:r>
              <a:rPr lang="el-GR" sz="2800" dirty="0" smtClean="0">
                <a:latin typeface="Arial" charset="0"/>
                <a:cs typeface="Arial" charset="0"/>
              </a:rPr>
              <a:t>λύσεις</a:t>
            </a:r>
            <a:r>
              <a:rPr lang="de-DE" sz="2800" dirty="0" smtClean="0">
                <a:latin typeface="Arial" charset="0"/>
                <a:cs typeface="Arial" charset="0"/>
              </a:rPr>
              <a:t> </a:t>
            </a:r>
            <a:r>
              <a:rPr lang="el-GR" sz="2800" dirty="0" smtClean="0">
                <a:latin typeface="Arial" charset="0"/>
                <a:cs typeface="Arial" charset="0"/>
              </a:rPr>
              <a:t>πολύ καλές</a:t>
            </a:r>
            <a:r>
              <a:rPr lang="en-US" sz="2800" dirty="0" smtClean="0">
                <a:latin typeface="Arial" charset="0"/>
                <a:cs typeface="Arial" charset="0"/>
              </a:rPr>
              <a:t>)</a:t>
            </a:r>
            <a:endParaRPr lang="en-US" sz="2800" dirty="0" smtClean="0">
              <a:solidFill>
                <a:srgbClr val="00FFFF"/>
              </a:solidFill>
              <a:latin typeface="Arial" charset="0"/>
              <a:cs typeface="Arial" charset="0"/>
            </a:endParaRPr>
          </a:p>
          <a:p>
            <a:pPr>
              <a:lnSpc>
                <a:spcPct val="80000"/>
              </a:lnSpc>
              <a:buClr>
                <a:srgbClr val="00FFFF"/>
              </a:buClr>
            </a:pPr>
            <a:r>
              <a:rPr lang="el-GR" sz="2800" dirty="0" smtClean="0">
                <a:latin typeface="Arial" charset="0"/>
                <a:cs typeface="Arial" charset="0"/>
              </a:rPr>
              <a:t>Μείωση Εξόδων (λιγότεροι τόνοι χαρτιού, μείωση εξόδων μεταφοράς)</a:t>
            </a:r>
            <a:endParaRPr lang="en-US" sz="2800" dirty="0" smtClean="0">
              <a:latin typeface="Arial" charset="0"/>
              <a:cs typeface="Arial" charset="0"/>
            </a:endParaRPr>
          </a:p>
          <a:p>
            <a:pPr>
              <a:lnSpc>
                <a:spcPct val="80000"/>
              </a:lnSpc>
              <a:buClr>
                <a:srgbClr val="00FFFF"/>
              </a:buClr>
            </a:pPr>
            <a:r>
              <a:rPr lang="el-GR" sz="2800" dirty="0" smtClean="0">
                <a:latin typeface="Arial" charset="0"/>
                <a:cs typeface="Arial" charset="0"/>
              </a:rPr>
              <a:t>Μείωση Επιβαρυντικών Εξετάσεων </a:t>
            </a:r>
          </a:p>
          <a:p>
            <a:pPr>
              <a:lnSpc>
                <a:spcPct val="80000"/>
              </a:lnSpc>
              <a:buClr>
                <a:srgbClr val="00FFFF"/>
              </a:buClr>
              <a:buFont typeface="Wingdings" pitchFamily="2" charset="2"/>
              <a:buNone/>
            </a:pPr>
            <a:r>
              <a:rPr lang="el-GR" sz="2800" dirty="0" smtClean="0">
                <a:latin typeface="Arial" charset="0"/>
                <a:cs typeface="Arial" charset="0"/>
              </a:rPr>
              <a:t>   (π.χ. περιττών ακτινογραφιών)</a:t>
            </a:r>
            <a:endParaRPr lang="en-US" sz="2800" dirty="0" smtClean="0">
              <a:latin typeface="Arial" charset="0"/>
              <a:cs typeface="Arial" charset="0"/>
            </a:endParaRPr>
          </a:p>
          <a:p>
            <a:pPr>
              <a:lnSpc>
                <a:spcPct val="80000"/>
              </a:lnSpc>
              <a:buClr>
                <a:srgbClr val="00FFFF"/>
              </a:buClr>
            </a:pPr>
            <a:r>
              <a:rPr lang="el-GR" sz="2800" dirty="0" smtClean="0">
                <a:latin typeface="Arial" charset="0"/>
                <a:cs typeface="Arial" charset="0"/>
              </a:rPr>
              <a:t>Ασφαλή &amp; Σίγουρη Αρχειοθέτηση για το Μέλλον</a:t>
            </a:r>
            <a:endParaRPr lang="en-US" sz="2800" dirty="0" smtClean="0">
              <a:latin typeface="Arial" charset="0"/>
              <a:cs typeface="Arial" charset="0"/>
            </a:endParaRPr>
          </a:p>
          <a:p>
            <a:pPr>
              <a:lnSpc>
                <a:spcPct val="80000"/>
              </a:lnSpc>
              <a:buClr>
                <a:srgbClr val="00FFFF"/>
              </a:buClr>
            </a:pPr>
            <a:r>
              <a:rPr lang="el-GR" sz="2800" dirty="0" smtClean="0">
                <a:latin typeface="Arial" charset="0"/>
                <a:cs typeface="Arial" charset="0"/>
              </a:rPr>
              <a:t>Μείωση της Πιθανότητας Λαθών</a:t>
            </a:r>
            <a:r>
              <a:rPr lang="en-US" sz="2800" dirty="0" smtClean="0">
                <a:latin typeface="Arial" charset="0"/>
                <a:cs typeface="Arial" charset="0"/>
              </a:rPr>
              <a:t>/</a:t>
            </a:r>
            <a:r>
              <a:rPr lang="el-GR" sz="2800" dirty="0" smtClean="0">
                <a:latin typeface="Arial" charset="0"/>
                <a:cs typeface="Arial" charset="0"/>
              </a:rPr>
              <a:t>Αύξηση Αισθήματος Ασφάλειας των Ασθενών</a:t>
            </a:r>
            <a:r>
              <a:rPr lang="de-DE" sz="2800" dirty="0" smtClean="0">
                <a:latin typeface="Arial" charset="0"/>
                <a:cs typeface="Arial" charset="0"/>
              </a:rPr>
              <a:t> </a:t>
            </a:r>
          </a:p>
          <a:p>
            <a:pPr>
              <a:lnSpc>
                <a:spcPct val="80000"/>
              </a:lnSpc>
              <a:buClr>
                <a:srgbClr val="00FFFF"/>
              </a:buClr>
            </a:pPr>
            <a:r>
              <a:rPr lang="el-GR" sz="2800" dirty="0" smtClean="0">
                <a:latin typeface="Arial" charset="0"/>
                <a:cs typeface="Arial" charset="0"/>
              </a:rPr>
              <a:t>Λιγότερα Λάθη </a:t>
            </a:r>
            <a:r>
              <a:rPr lang="el-GR" sz="2800" dirty="0" err="1" smtClean="0">
                <a:latin typeface="Arial" charset="0"/>
                <a:cs typeface="Arial" charset="0"/>
              </a:rPr>
              <a:t>Συνταγογράφησης</a:t>
            </a:r>
            <a:endParaRPr lang="en-US" sz="2800" dirty="0" smtClean="0">
              <a:latin typeface="Arial" charset="0"/>
              <a:cs typeface="Arial" charset="0"/>
            </a:endParaRPr>
          </a:p>
          <a:p>
            <a:pPr>
              <a:lnSpc>
                <a:spcPct val="80000"/>
              </a:lnSpc>
              <a:buClr>
                <a:srgbClr val="00FFFF"/>
              </a:buClr>
            </a:pPr>
            <a:r>
              <a:rPr lang="el-GR" sz="2800" dirty="0" smtClean="0">
                <a:latin typeface="Arial" charset="0"/>
                <a:cs typeface="Arial" charset="0"/>
              </a:rPr>
              <a:t>Ταχύτατη Διάγνωση &amp; Καλύτερη Θεραπεία</a:t>
            </a:r>
            <a:endParaRPr lang="en-US" sz="2800" dirty="0" smtClean="0">
              <a:latin typeface="Arial" charset="0"/>
              <a:cs typeface="Arial" charset="0"/>
            </a:endParaRPr>
          </a:p>
          <a:p>
            <a:pPr>
              <a:lnSpc>
                <a:spcPct val="80000"/>
              </a:lnSpc>
              <a:buClr>
                <a:srgbClr val="00FFFF"/>
              </a:buClr>
              <a:buFont typeface="Wingdings" pitchFamily="2" charset="2"/>
              <a:buNone/>
            </a:pPr>
            <a:endParaRPr lang="en-US" sz="2800" dirty="0" smtClean="0">
              <a:latin typeface="Times New Roman" pitchFamily="18" charset="0"/>
              <a:cs typeface="Times New Roman" pitchFamily="18" charset="0"/>
            </a:endParaRPr>
          </a:p>
          <a:p>
            <a:pPr>
              <a:lnSpc>
                <a:spcPct val="80000"/>
              </a:lnSpc>
              <a:buClr>
                <a:srgbClr val="66FFFF"/>
              </a:buClr>
              <a:buFont typeface="Wingdings" pitchFamily="2" charset="2"/>
              <a:buNone/>
            </a:pPr>
            <a:endParaRPr lang="en-US" sz="1600" dirty="0" smtClean="0">
              <a:latin typeface="Times New Roman" pitchFamily="18" charset="0"/>
              <a:cs typeface="Times New Roman" pitchFamily="18" charset="0"/>
            </a:endParaRPr>
          </a:p>
          <a:p>
            <a:pPr>
              <a:lnSpc>
                <a:spcPct val="80000"/>
              </a:lnSpc>
              <a:buFont typeface="Wingdings" pitchFamily="2" charset="2"/>
              <a:buNone/>
            </a:pPr>
            <a:endParaRPr lang="en-US" sz="16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anim calcmode="lin" valueType="num">
                                      <p:cBhvr additive="base">
                                        <p:cTn id="11"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09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anim calcmode="lin" valueType="num">
                                      <p:cBhvr additive="base">
                                        <p:cTn id="15"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09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anim calcmode="lin" valueType="num">
                                      <p:cBhvr additive="base">
                                        <p:cTn id="19"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anim calcmode="lin" valueType="num">
                                      <p:cBhvr additive="base">
                                        <p:cTn id="23"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4099">
                                            <p:txEl>
                                              <p:pRg st="5" end="5"/>
                                            </p:txEl>
                                          </p:spTgt>
                                        </p:tgtEl>
                                        <p:attrNameLst>
                                          <p:attrName>style.visibility</p:attrName>
                                        </p:attrNameLst>
                                      </p:cBhvr>
                                      <p:to>
                                        <p:strVal val="visible"/>
                                      </p:to>
                                    </p:set>
                                    <p:anim calcmode="lin" valueType="num">
                                      <p:cBhvr additive="base">
                                        <p:cTn id="29" dur="500" fill="hold"/>
                                        <p:tgtEl>
                                          <p:spTgt spid="4099">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099">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4099">
                                            <p:txEl>
                                              <p:pRg st="6" end="6"/>
                                            </p:txEl>
                                          </p:spTgt>
                                        </p:tgtEl>
                                        <p:attrNameLst>
                                          <p:attrName>style.visibility</p:attrName>
                                        </p:attrNameLst>
                                      </p:cBhvr>
                                      <p:to>
                                        <p:strVal val="visible"/>
                                      </p:to>
                                    </p:set>
                                    <p:anim calcmode="lin" valueType="num">
                                      <p:cBhvr additive="base">
                                        <p:cTn id="33" dur="500" fill="hold"/>
                                        <p:tgtEl>
                                          <p:spTgt spid="4099">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099">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4099">
                                            <p:txEl>
                                              <p:pRg st="7" end="7"/>
                                            </p:txEl>
                                          </p:spTgt>
                                        </p:tgtEl>
                                        <p:attrNameLst>
                                          <p:attrName>style.visibility</p:attrName>
                                        </p:attrNameLst>
                                      </p:cBhvr>
                                      <p:to>
                                        <p:strVal val="visible"/>
                                      </p:to>
                                    </p:set>
                                    <p:anim calcmode="lin" valueType="num">
                                      <p:cBhvr additive="base">
                                        <p:cTn id="37" dur="500" fill="hold"/>
                                        <p:tgtEl>
                                          <p:spTgt spid="4099">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099">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4099">
                                            <p:txEl>
                                              <p:pRg st="8" end="8"/>
                                            </p:txEl>
                                          </p:spTgt>
                                        </p:tgtEl>
                                        <p:attrNameLst>
                                          <p:attrName>style.visibility</p:attrName>
                                        </p:attrNameLst>
                                      </p:cBhvr>
                                      <p:to>
                                        <p:strVal val="visible"/>
                                      </p:to>
                                    </p:set>
                                    <p:anim calcmode="lin" valueType="num">
                                      <p:cBhvr additive="base">
                                        <p:cTn id="41" dur="500" fill="hold"/>
                                        <p:tgtEl>
                                          <p:spTgt spid="4099">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09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4" descr="pic1"/>
          <p:cNvPicPr>
            <a:picLocks noChangeAspect="1" noChangeArrowheads="1"/>
          </p:cNvPicPr>
          <p:nvPr/>
        </p:nvPicPr>
        <p:blipFill>
          <a:blip r:embed="rId2" cstate="print"/>
          <a:srcRect/>
          <a:stretch>
            <a:fillRect/>
          </a:stretch>
        </p:blipFill>
        <p:spPr bwMode="auto">
          <a:xfrm>
            <a:off x="914400" y="2362200"/>
            <a:ext cx="3382963" cy="2640013"/>
          </a:xfrm>
          <a:prstGeom prst="rect">
            <a:avLst/>
          </a:prstGeom>
          <a:noFill/>
          <a:ln w="9525">
            <a:noFill/>
            <a:miter lim="800000"/>
            <a:headEnd/>
            <a:tailEnd/>
          </a:ln>
        </p:spPr>
      </p:pic>
      <p:pic>
        <p:nvPicPr>
          <p:cNvPr id="5123" name="Picture 9" descr="pic2"/>
          <p:cNvPicPr>
            <a:picLocks noChangeAspect="1" noChangeArrowheads="1"/>
          </p:cNvPicPr>
          <p:nvPr/>
        </p:nvPicPr>
        <p:blipFill>
          <a:blip r:embed="rId3" cstate="print"/>
          <a:srcRect/>
          <a:stretch>
            <a:fillRect/>
          </a:stretch>
        </p:blipFill>
        <p:spPr bwMode="auto">
          <a:xfrm>
            <a:off x="4572000" y="2057400"/>
            <a:ext cx="4183063" cy="3406775"/>
          </a:xfrm>
          <a:prstGeom prst="rect">
            <a:avLst/>
          </a:prstGeom>
          <a:noFill/>
          <a:ln w="9525">
            <a:noFill/>
            <a:miter lim="800000"/>
            <a:headEnd/>
            <a:tailEnd/>
          </a:ln>
        </p:spPr>
      </p:pic>
      <p:sp>
        <p:nvSpPr>
          <p:cNvPr id="124938" name="Rectangle 10"/>
          <p:cNvSpPr>
            <a:spLocks noGrp="1" noChangeArrowheads="1"/>
          </p:cNvSpPr>
          <p:nvPr>
            <p:ph type="title"/>
          </p:nvPr>
        </p:nvSpPr>
        <p:spPr>
          <a:xfrm>
            <a:off x="571500" y="304800"/>
            <a:ext cx="8572500" cy="1431925"/>
          </a:xfrm>
        </p:spPr>
        <p:txBody>
          <a:bodyPr>
            <a:normAutofit/>
          </a:bodyPr>
          <a:lstStyle/>
          <a:p>
            <a:pPr fontAlgn="auto">
              <a:spcAft>
                <a:spcPts val="0"/>
              </a:spcAft>
              <a:defRPr/>
            </a:pPr>
            <a:r>
              <a:rPr lang="el-GR" sz="3200" dirty="0" smtClean="0">
                <a:solidFill>
                  <a:schemeClr val="bg2">
                    <a:lumMod val="40000"/>
                    <a:lumOff val="60000"/>
                  </a:schemeClr>
                </a:solidFill>
                <a:latin typeface="Arial" pitchFamily="34" charset="0"/>
                <a:cs typeface="Arial" pitchFamily="34" charset="0"/>
              </a:rPr>
              <a:t>Καταχώριση </a:t>
            </a:r>
            <a:r>
              <a:rPr lang="el-GR" sz="3200" dirty="0">
                <a:solidFill>
                  <a:schemeClr val="bg2">
                    <a:lumMod val="40000"/>
                    <a:lumOff val="60000"/>
                  </a:schemeClr>
                </a:solidFill>
                <a:latin typeface="Arial" pitchFamily="34" charset="0"/>
                <a:cs typeface="Arial" pitchFamily="34" charset="0"/>
              </a:rPr>
              <a:t>Πληροφοριών &amp; Φωτογραφιών</a:t>
            </a:r>
            <a:endParaRPr lang="en-US" sz="3200" dirty="0">
              <a:solidFill>
                <a:schemeClr val="bg2">
                  <a:lumMod val="40000"/>
                  <a:lumOff val="60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1066800" y="304800"/>
            <a:ext cx="8329613" cy="1431925"/>
          </a:xfrm>
        </p:spPr>
        <p:txBody>
          <a:bodyPr>
            <a:normAutofit/>
          </a:bodyPr>
          <a:lstStyle/>
          <a:p>
            <a:pPr fontAlgn="auto">
              <a:spcAft>
                <a:spcPts val="0"/>
              </a:spcAft>
              <a:defRPr/>
            </a:pPr>
            <a:r>
              <a:rPr lang="el-GR" sz="3200" dirty="0">
                <a:solidFill>
                  <a:schemeClr val="bg2">
                    <a:lumMod val="40000"/>
                    <a:lumOff val="60000"/>
                  </a:schemeClr>
                </a:solidFill>
                <a:latin typeface="Arial" pitchFamily="34" charset="0"/>
                <a:cs typeface="Arial" pitchFamily="34" charset="0"/>
              </a:rPr>
              <a:t>Εικόνα &amp; </a:t>
            </a:r>
            <a:r>
              <a:rPr lang="de-DE" sz="3200" dirty="0">
                <a:solidFill>
                  <a:schemeClr val="bg2">
                    <a:lumMod val="40000"/>
                    <a:lumOff val="60000"/>
                  </a:schemeClr>
                </a:solidFill>
                <a:latin typeface="Arial" pitchFamily="34" charset="0"/>
                <a:cs typeface="Arial" pitchFamily="34" charset="0"/>
              </a:rPr>
              <a:t>Video</a:t>
            </a:r>
            <a:endParaRPr lang="en-US" sz="3200" dirty="0">
              <a:solidFill>
                <a:schemeClr val="bg2">
                  <a:lumMod val="40000"/>
                  <a:lumOff val="60000"/>
                </a:schemeClr>
              </a:solidFill>
              <a:latin typeface="Arial" pitchFamily="34" charset="0"/>
              <a:cs typeface="Arial" pitchFamily="34" charset="0"/>
            </a:endParaRPr>
          </a:p>
        </p:txBody>
      </p:sp>
      <p:pic>
        <p:nvPicPr>
          <p:cNvPr id="6147" name="Picture 4" descr="pic3"/>
          <p:cNvPicPr>
            <a:picLocks noChangeAspect="1" noChangeArrowheads="1"/>
          </p:cNvPicPr>
          <p:nvPr/>
        </p:nvPicPr>
        <p:blipFill>
          <a:blip r:embed="rId2" cstate="print"/>
          <a:srcRect/>
          <a:stretch>
            <a:fillRect/>
          </a:stretch>
        </p:blipFill>
        <p:spPr bwMode="auto">
          <a:xfrm>
            <a:off x="838200" y="2308225"/>
            <a:ext cx="4022725" cy="4092575"/>
          </a:xfrm>
          <a:prstGeom prst="rect">
            <a:avLst/>
          </a:prstGeom>
          <a:noFill/>
          <a:ln w="9525">
            <a:noFill/>
            <a:miter lim="800000"/>
            <a:headEnd/>
            <a:tailEnd/>
          </a:ln>
        </p:spPr>
      </p:pic>
      <p:pic>
        <p:nvPicPr>
          <p:cNvPr id="6148" name="Picture 7" descr="pic4"/>
          <p:cNvPicPr>
            <a:picLocks noChangeAspect="1" noChangeArrowheads="1"/>
          </p:cNvPicPr>
          <p:nvPr/>
        </p:nvPicPr>
        <p:blipFill>
          <a:blip r:embed="rId3" cstate="print"/>
          <a:srcRect/>
          <a:stretch>
            <a:fillRect/>
          </a:stretch>
        </p:blipFill>
        <p:spPr bwMode="auto">
          <a:xfrm>
            <a:off x="5029200" y="2514600"/>
            <a:ext cx="3978275" cy="3314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1026"/>
          <p:cNvSpPr>
            <a:spLocks noGrp="1" noChangeArrowheads="1"/>
          </p:cNvSpPr>
          <p:nvPr>
            <p:ph type="title"/>
          </p:nvPr>
        </p:nvSpPr>
        <p:spPr>
          <a:xfrm>
            <a:off x="1066800" y="304800"/>
            <a:ext cx="8329613" cy="1431925"/>
          </a:xfrm>
        </p:spPr>
        <p:txBody>
          <a:bodyPr>
            <a:normAutofit/>
          </a:bodyPr>
          <a:lstStyle/>
          <a:p>
            <a:pPr fontAlgn="auto">
              <a:spcAft>
                <a:spcPts val="0"/>
              </a:spcAft>
              <a:defRPr/>
            </a:pPr>
            <a:r>
              <a:rPr lang="el-GR" sz="3200" dirty="0">
                <a:solidFill>
                  <a:schemeClr val="bg2">
                    <a:lumMod val="40000"/>
                    <a:lumOff val="60000"/>
                  </a:schemeClr>
                </a:solidFill>
                <a:latin typeface="Arial" pitchFamily="34" charset="0"/>
                <a:cs typeface="Arial" pitchFamily="34" charset="0"/>
              </a:rPr>
              <a:t>Δυνατότητα Συγκρίσεων/ </a:t>
            </a:r>
            <a:br>
              <a:rPr lang="el-GR" sz="3200" dirty="0">
                <a:solidFill>
                  <a:schemeClr val="bg2">
                    <a:lumMod val="40000"/>
                    <a:lumOff val="60000"/>
                  </a:schemeClr>
                </a:solidFill>
                <a:latin typeface="Arial" pitchFamily="34" charset="0"/>
                <a:cs typeface="Arial" pitchFamily="34" charset="0"/>
              </a:rPr>
            </a:br>
            <a:r>
              <a:rPr lang="el-GR" sz="3200" dirty="0">
                <a:solidFill>
                  <a:schemeClr val="bg2">
                    <a:lumMod val="40000"/>
                    <a:lumOff val="60000"/>
                  </a:schemeClr>
                </a:solidFill>
                <a:latin typeface="Arial" pitchFamily="34" charset="0"/>
                <a:cs typeface="Arial" pitchFamily="34" charset="0"/>
              </a:rPr>
              <a:t>Ταχύτατη Σύνταξη Εγγράφων</a:t>
            </a:r>
            <a:endParaRPr lang="en-US" sz="3200" dirty="0">
              <a:solidFill>
                <a:schemeClr val="bg2">
                  <a:lumMod val="40000"/>
                  <a:lumOff val="60000"/>
                </a:schemeClr>
              </a:solidFill>
              <a:latin typeface="Arial" pitchFamily="34" charset="0"/>
              <a:cs typeface="Arial" pitchFamily="34" charset="0"/>
            </a:endParaRPr>
          </a:p>
        </p:txBody>
      </p:sp>
      <p:pic>
        <p:nvPicPr>
          <p:cNvPr id="7171" name="Picture 1028" descr="pic5"/>
          <p:cNvPicPr>
            <a:picLocks noChangeAspect="1" noChangeArrowheads="1"/>
          </p:cNvPicPr>
          <p:nvPr/>
        </p:nvPicPr>
        <p:blipFill>
          <a:blip r:embed="rId2" cstate="print"/>
          <a:srcRect/>
          <a:stretch>
            <a:fillRect/>
          </a:stretch>
        </p:blipFill>
        <p:spPr bwMode="auto">
          <a:xfrm>
            <a:off x="990600" y="2560638"/>
            <a:ext cx="4011613" cy="3382962"/>
          </a:xfrm>
          <a:prstGeom prst="rect">
            <a:avLst/>
          </a:prstGeom>
          <a:noFill/>
          <a:ln w="9525">
            <a:noFill/>
            <a:miter lim="800000"/>
            <a:headEnd/>
            <a:tailEnd/>
          </a:ln>
        </p:spPr>
      </p:pic>
      <p:pic>
        <p:nvPicPr>
          <p:cNvPr id="7172" name="Picture 1031" descr="pic6"/>
          <p:cNvPicPr>
            <a:picLocks noChangeAspect="1" noChangeArrowheads="1"/>
          </p:cNvPicPr>
          <p:nvPr/>
        </p:nvPicPr>
        <p:blipFill>
          <a:blip r:embed="rId3" cstate="print"/>
          <a:srcRect/>
          <a:stretch>
            <a:fillRect/>
          </a:stretch>
        </p:blipFill>
        <p:spPr bwMode="auto">
          <a:xfrm>
            <a:off x="5097463" y="2133600"/>
            <a:ext cx="4046537" cy="44116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1066800" y="0"/>
            <a:ext cx="8329613" cy="1500188"/>
          </a:xfrm>
        </p:spPr>
        <p:txBody>
          <a:bodyPr>
            <a:normAutofit/>
          </a:bodyPr>
          <a:lstStyle/>
          <a:p>
            <a:pPr fontAlgn="auto">
              <a:spcAft>
                <a:spcPts val="0"/>
              </a:spcAft>
              <a:defRPr/>
            </a:pPr>
            <a:r>
              <a:rPr lang="el-GR" sz="3200" dirty="0">
                <a:solidFill>
                  <a:schemeClr val="bg2">
                    <a:lumMod val="40000"/>
                    <a:lumOff val="60000"/>
                  </a:schemeClr>
                </a:solidFill>
                <a:latin typeface="Arial" pitchFamily="34" charset="0"/>
                <a:cs typeface="Arial" pitchFamily="34" charset="0"/>
              </a:rPr>
              <a:t>Μειονεκτήματα Ηλεκτρονικού Φακέλου</a:t>
            </a:r>
            <a:endParaRPr lang="en-US" sz="3200" dirty="0">
              <a:solidFill>
                <a:schemeClr val="bg2">
                  <a:lumMod val="40000"/>
                  <a:lumOff val="60000"/>
                </a:schemeClr>
              </a:solidFill>
              <a:latin typeface="Arial" pitchFamily="34" charset="0"/>
              <a:cs typeface="Arial" pitchFamily="34" charset="0"/>
            </a:endParaRPr>
          </a:p>
        </p:txBody>
      </p:sp>
      <p:sp>
        <p:nvSpPr>
          <p:cNvPr id="8195" name="Line 4"/>
          <p:cNvSpPr>
            <a:spLocks noChangeShapeType="1"/>
          </p:cNvSpPr>
          <p:nvPr/>
        </p:nvSpPr>
        <p:spPr bwMode="auto">
          <a:xfrm>
            <a:off x="2209800" y="1828800"/>
            <a:ext cx="0" cy="4267200"/>
          </a:xfrm>
          <a:prstGeom prst="line">
            <a:avLst/>
          </a:prstGeom>
          <a:noFill/>
          <a:ln w="22225">
            <a:solidFill>
              <a:schemeClr val="tx1"/>
            </a:solidFill>
            <a:round/>
            <a:headEnd/>
            <a:tailEnd/>
          </a:ln>
        </p:spPr>
        <p:txBody>
          <a:bodyPr/>
          <a:lstStyle/>
          <a:p>
            <a:endParaRPr lang="el-GR"/>
          </a:p>
        </p:txBody>
      </p:sp>
      <p:sp>
        <p:nvSpPr>
          <p:cNvPr id="8196" name="Line 5"/>
          <p:cNvSpPr>
            <a:spLocks noChangeShapeType="1"/>
          </p:cNvSpPr>
          <p:nvPr/>
        </p:nvSpPr>
        <p:spPr bwMode="auto">
          <a:xfrm>
            <a:off x="1143000" y="5638800"/>
            <a:ext cx="6781800" cy="0"/>
          </a:xfrm>
          <a:prstGeom prst="line">
            <a:avLst/>
          </a:prstGeom>
          <a:noFill/>
          <a:ln w="25400">
            <a:solidFill>
              <a:schemeClr val="tx1"/>
            </a:solidFill>
            <a:round/>
            <a:headEnd/>
            <a:tailEnd/>
          </a:ln>
        </p:spPr>
        <p:txBody>
          <a:bodyPr/>
          <a:lstStyle/>
          <a:p>
            <a:endParaRPr lang="el-GR"/>
          </a:p>
        </p:txBody>
      </p:sp>
      <p:sp>
        <p:nvSpPr>
          <p:cNvPr id="135179" name="AutoShape 11"/>
          <p:cNvSpPr>
            <a:spLocks noChangeArrowheads="1"/>
          </p:cNvSpPr>
          <p:nvPr/>
        </p:nvSpPr>
        <p:spPr bwMode="auto">
          <a:xfrm>
            <a:off x="3124200" y="3657600"/>
            <a:ext cx="1219200" cy="1981200"/>
          </a:xfrm>
          <a:prstGeom prst="cube">
            <a:avLst>
              <a:gd name="adj" fmla="val 25000"/>
            </a:avLst>
          </a:prstGeom>
          <a:solidFill>
            <a:schemeClr val="tx2">
              <a:lumMod val="75000"/>
            </a:schemeClr>
          </a:solidFill>
          <a:ln w="9525">
            <a:solidFill>
              <a:schemeClr val="tx1"/>
            </a:solidFill>
            <a:miter lim="800000"/>
            <a:headEnd/>
            <a:tailEnd/>
          </a:ln>
          <a:effectLst/>
        </p:spPr>
        <p:txBody>
          <a:bodyPr wrap="none" anchor="ctr"/>
          <a:lstStyle/>
          <a:p>
            <a:pPr algn="ctr">
              <a:defRPr/>
            </a:pPr>
            <a:endParaRPr lang="en-GB"/>
          </a:p>
        </p:txBody>
      </p:sp>
      <p:sp>
        <p:nvSpPr>
          <p:cNvPr id="135181" name="Text Box 13"/>
          <p:cNvSpPr txBox="1">
            <a:spLocks noChangeArrowheads="1"/>
          </p:cNvSpPr>
          <p:nvPr/>
        </p:nvSpPr>
        <p:spPr bwMode="auto">
          <a:xfrm>
            <a:off x="3124200" y="4495800"/>
            <a:ext cx="869950" cy="457200"/>
          </a:xfrm>
          <a:prstGeom prst="rect">
            <a:avLst/>
          </a:prstGeom>
          <a:noFill/>
          <a:ln w="9525">
            <a:noFill/>
            <a:miter lim="800000"/>
            <a:headEnd/>
            <a:tailEnd/>
          </a:ln>
          <a:effectLst/>
        </p:spPr>
        <p:txBody>
          <a:bodyPr wrap="none">
            <a:spAutoFit/>
          </a:bodyPr>
          <a:lstStyle/>
          <a:p>
            <a:pPr>
              <a:defRPr/>
            </a:pPr>
            <a:r>
              <a:rPr lang="en-US" sz="2400" b="1" dirty="0">
                <a:solidFill>
                  <a:schemeClr val="accent1">
                    <a:lumMod val="75000"/>
                  </a:schemeClr>
                </a:solidFill>
                <a:latin typeface="Times New Roman" pitchFamily="18" charset="0"/>
              </a:rPr>
              <a:t>120,4</a:t>
            </a:r>
          </a:p>
        </p:txBody>
      </p:sp>
      <p:sp>
        <p:nvSpPr>
          <p:cNvPr id="135184" name="AutoShape 16"/>
          <p:cNvSpPr>
            <a:spLocks noChangeArrowheads="1"/>
          </p:cNvSpPr>
          <p:nvPr/>
        </p:nvSpPr>
        <p:spPr bwMode="auto">
          <a:xfrm>
            <a:off x="4953000" y="2895600"/>
            <a:ext cx="1219200" cy="2743200"/>
          </a:xfrm>
          <a:prstGeom prst="cube">
            <a:avLst>
              <a:gd name="adj" fmla="val 25000"/>
            </a:avLst>
          </a:prstGeom>
          <a:solidFill>
            <a:schemeClr val="tx2">
              <a:lumMod val="75000"/>
            </a:schemeClr>
          </a:solidFill>
          <a:ln w="9525">
            <a:solidFill>
              <a:schemeClr val="tx1"/>
            </a:solidFill>
            <a:miter lim="800000"/>
            <a:headEnd/>
            <a:tailEnd/>
          </a:ln>
          <a:effectLst/>
        </p:spPr>
        <p:txBody>
          <a:bodyPr wrap="none" anchor="ctr"/>
          <a:lstStyle/>
          <a:p>
            <a:pPr algn="ctr">
              <a:defRPr/>
            </a:pPr>
            <a:endParaRPr lang="en-GB"/>
          </a:p>
        </p:txBody>
      </p:sp>
      <p:sp>
        <p:nvSpPr>
          <p:cNvPr id="8200" name="AutoShape 17"/>
          <p:cNvSpPr>
            <a:spLocks noChangeArrowheads="1"/>
          </p:cNvSpPr>
          <p:nvPr/>
        </p:nvSpPr>
        <p:spPr bwMode="auto">
          <a:xfrm>
            <a:off x="4953000" y="2133600"/>
            <a:ext cx="1219200" cy="1219200"/>
          </a:xfrm>
          <a:prstGeom prst="cube">
            <a:avLst>
              <a:gd name="adj" fmla="val 25000"/>
            </a:avLst>
          </a:prstGeom>
          <a:solidFill>
            <a:srgbClr val="FF66CC"/>
          </a:solidFill>
          <a:ln w="9525">
            <a:solidFill>
              <a:schemeClr val="tx1"/>
            </a:solidFill>
            <a:miter lim="800000"/>
            <a:headEnd/>
            <a:tailEnd/>
          </a:ln>
        </p:spPr>
        <p:txBody>
          <a:bodyPr wrap="none" anchor="ctr"/>
          <a:lstStyle/>
          <a:p>
            <a:endParaRPr lang="el-GR"/>
          </a:p>
        </p:txBody>
      </p:sp>
      <p:sp>
        <p:nvSpPr>
          <p:cNvPr id="135187" name="Text Box 19"/>
          <p:cNvSpPr txBox="1">
            <a:spLocks noChangeArrowheads="1"/>
          </p:cNvSpPr>
          <p:nvPr/>
        </p:nvSpPr>
        <p:spPr bwMode="auto">
          <a:xfrm>
            <a:off x="4953000" y="4191000"/>
            <a:ext cx="869950" cy="457200"/>
          </a:xfrm>
          <a:prstGeom prst="rect">
            <a:avLst/>
          </a:prstGeom>
          <a:noFill/>
          <a:ln w="9525">
            <a:noFill/>
            <a:miter lim="800000"/>
            <a:headEnd/>
            <a:tailEnd/>
          </a:ln>
          <a:effectLst/>
        </p:spPr>
        <p:txBody>
          <a:bodyPr wrap="none">
            <a:spAutoFit/>
          </a:bodyPr>
          <a:lstStyle/>
          <a:p>
            <a:pPr>
              <a:defRPr/>
            </a:pPr>
            <a:r>
              <a:rPr lang="en-US" sz="2400" b="1" dirty="0">
                <a:solidFill>
                  <a:schemeClr val="accent1">
                    <a:lumMod val="75000"/>
                  </a:schemeClr>
                </a:solidFill>
                <a:latin typeface="Times New Roman" pitchFamily="18" charset="0"/>
              </a:rPr>
              <a:t>155,8</a:t>
            </a:r>
          </a:p>
        </p:txBody>
      </p:sp>
      <p:sp>
        <p:nvSpPr>
          <p:cNvPr id="8202" name="AutoShape 20"/>
          <p:cNvSpPr>
            <a:spLocks noChangeArrowheads="1"/>
          </p:cNvSpPr>
          <p:nvPr/>
        </p:nvSpPr>
        <p:spPr bwMode="auto">
          <a:xfrm>
            <a:off x="3124200" y="2667000"/>
            <a:ext cx="1219200" cy="1295400"/>
          </a:xfrm>
          <a:prstGeom prst="cube">
            <a:avLst>
              <a:gd name="adj" fmla="val 25000"/>
            </a:avLst>
          </a:prstGeom>
          <a:solidFill>
            <a:srgbClr val="FF66CC"/>
          </a:solidFill>
          <a:ln w="9525">
            <a:solidFill>
              <a:schemeClr val="tx1"/>
            </a:solidFill>
            <a:miter lim="800000"/>
            <a:headEnd/>
            <a:tailEnd/>
          </a:ln>
        </p:spPr>
        <p:txBody>
          <a:bodyPr wrap="none" anchor="ctr"/>
          <a:lstStyle/>
          <a:p>
            <a:pPr algn="ctr"/>
            <a:endParaRPr lang="en-GB">
              <a:solidFill>
                <a:srgbClr val="7030A0"/>
              </a:solidFill>
            </a:endParaRPr>
          </a:p>
        </p:txBody>
      </p:sp>
      <p:sp>
        <p:nvSpPr>
          <p:cNvPr id="135189" name="Text Box 21"/>
          <p:cNvSpPr txBox="1">
            <a:spLocks noChangeArrowheads="1"/>
          </p:cNvSpPr>
          <p:nvPr/>
        </p:nvSpPr>
        <p:spPr bwMode="auto">
          <a:xfrm>
            <a:off x="5073650" y="2667000"/>
            <a:ext cx="717550" cy="457200"/>
          </a:xfrm>
          <a:prstGeom prst="rect">
            <a:avLst/>
          </a:prstGeom>
          <a:noFill/>
          <a:ln w="9525">
            <a:noFill/>
            <a:miter lim="800000"/>
            <a:headEnd/>
            <a:tailEnd/>
          </a:ln>
          <a:effectLst/>
        </p:spPr>
        <p:txBody>
          <a:bodyPr wrap="none">
            <a:spAutoFit/>
          </a:bodyPr>
          <a:lstStyle/>
          <a:p>
            <a:pPr>
              <a:defRPr/>
            </a:pPr>
            <a:r>
              <a:rPr lang="en-US" sz="2400" b="1" dirty="0">
                <a:solidFill>
                  <a:schemeClr val="accent1">
                    <a:lumMod val="75000"/>
                  </a:schemeClr>
                </a:solidFill>
                <a:latin typeface="Times New Roman" pitchFamily="18" charset="0"/>
              </a:rPr>
              <a:t>39,1</a:t>
            </a:r>
          </a:p>
        </p:txBody>
      </p:sp>
      <p:sp>
        <p:nvSpPr>
          <p:cNvPr id="135190" name="Text Box 22"/>
          <p:cNvSpPr txBox="1">
            <a:spLocks noChangeArrowheads="1"/>
          </p:cNvSpPr>
          <p:nvPr/>
        </p:nvSpPr>
        <p:spPr bwMode="auto">
          <a:xfrm>
            <a:off x="3200400" y="3276600"/>
            <a:ext cx="717550" cy="457200"/>
          </a:xfrm>
          <a:prstGeom prst="rect">
            <a:avLst/>
          </a:prstGeom>
          <a:noFill/>
          <a:ln w="9525">
            <a:noFill/>
            <a:miter lim="800000"/>
            <a:headEnd/>
            <a:tailEnd/>
          </a:ln>
          <a:effectLst/>
        </p:spPr>
        <p:txBody>
          <a:bodyPr wrap="none">
            <a:spAutoFit/>
          </a:bodyPr>
          <a:lstStyle/>
          <a:p>
            <a:pPr>
              <a:defRPr/>
            </a:pPr>
            <a:r>
              <a:rPr lang="en-US" sz="2400" b="1" dirty="0">
                <a:solidFill>
                  <a:schemeClr val="accent1">
                    <a:lumMod val="75000"/>
                  </a:schemeClr>
                </a:solidFill>
                <a:latin typeface="Times New Roman" pitchFamily="18" charset="0"/>
              </a:rPr>
              <a:t>41,5</a:t>
            </a:r>
          </a:p>
        </p:txBody>
      </p:sp>
      <p:sp>
        <p:nvSpPr>
          <p:cNvPr id="8205" name="Line 23"/>
          <p:cNvSpPr>
            <a:spLocks noChangeShapeType="1"/>
          </p:cNvSpPr>
          <p:nvPr/>
        </p:nvSpPr>
        <p:spPr bwMode="auto">
          <a:xfrm>
            <a:off x="2057400" y="1981200"/>
            <a:ext cx="304800" cy="0"/>
          </a:xfrm>
          <a:prstGeom prst="line">
            <a:avLst/>
          </a:prstGeom>
          <a:noFill/>
          <a:ln w="25400">
            <a:solidFill>
              <a:schemeClr val="tx1"/>
            </a:solidFill>
            <a:round/>
            <a:headEnd/>
            <a:tailEnd/>
          </a:ln>
        </p:spPr>
        <p:txBody>
          <a:bodyPr/>
          <a:lstStyle/>
          <a:p>
            <a:endParaRPr lang="el-GR"/>
          </a:p>
        </p:txBody>
      </p:sp>
      <p:sp>
        <p:nvSpPr>
          <p:cNvPr id="8206" name="Line 24"/>
          <p:cNvSpPr>
            <a:spLocks noChangeShapeType="1"/>
          </p:cNvSpPr>
          <p:nvPr/>
        </p:nvSpPr>
        <p:spPr bwMode="auto">
          <a:xfrm>
            <a:off x="2057400" y="3581400"/>
            <a:ext cx="304800" cy="0"/>
          </a:xfrm>
          <a:prstGeom prst="line">
            <a:avLst/>
          </a:prstGeom>
          <a:noFill/>
          <a:ln w="25400">
            <a:solidFill>
              <a:schemeClr val="tx1"/>
            </a:solidFill>
            <a:round/>
            <a:headEnd/>
            <a:tailEnd/>
          </a:ln>
        </p:spPr>
        <p:txBody>
          <a:bodyPr/>
          <a:lstStyle/>
          <a:p>
            <a:endParaRPr lang="el-GR"/>
          </a:p>
        </p:txBody>
      </p:sp>
      <p:sp>
        <p:nvSpPr>
          <p:cNvPr id="8207" name="Text Box 25"/>
          <p:cNvSpPr txBox="1">
            <a:spLocks noChangeArrowheads="1"/>
          </p:cNvSpPr>
          <p:nvPr/>
        </p:nvSpPr>
        <p:spPr bwMode="auto">
          <a:xfrm>
            <a:off x="1416050" y="1752600"/>
            <a:ext cx="717550" cy="457200"/>
          </a:xfrm>
          <a:prstGeom prst="rect">
            <a:avLst/>
          </a:prstGeom>
          <a:noFill/>
          <a:ln w="9525">
            <a:noFill/>
            <a:miter lim="800000"/>
            <a:headEnd/>
            <a:tailEnd/>
          </a:ln>
        </p:spPr>
        <p:txBody>
          <a:bodyPr wrap="none">
            <a:spAutoFit/>
          </a:bodyPr>
          <a:lstStyle/>
          <a:p>
            <a:r>
              <a:rPr lang="en-US" sz="2400" b="1" dirty="0">
                <a:latin typeface="Times New Roman" pitchFamily="18" charset="0"/>
              </a:rPr>
              <a:t>200 </a:t>
            </a:r>
          </a:p>
        </p:txBody>
      </p:sp>
      <p:sp>
        <p:nvSpPr>
          <p:cNvPr id="8208" name="Text Box 26"/>
          <p:cNvSpPr txBox="1">
            <a:spLocks noChangeArrowheads="1"/>
          </p:cNvSpPr>
          <p:nvPr/>
        </p:nvSpPr>
        <p:spPr bwMode="auto">
          <a:xfrm>
            <a:off x="1416050" y="3352800"/>
            <a:ext cx="784225" cy="461963"/>
          </a:xfrm>
          <a:prstGeom prst="rect">
            <a:avLst/>
          </a:prstGeom>
          <a:noFill/>
          <a:ln w="9525">
            <a:noFill/>
            <a:miter lim="800000"/>
            <a:headEnd/>
            <a:tailEnd/>
          </a:ln>
        </p:spPr>
        <p:txBody>
          <a:bodyPr wrap="none">
            <a:spAutoFit/>
          </a:bodyPr>
          <a:lstStyle/>
          <a:p>
            <a:r>
              <a:rPr lang="en-US" sz="2400" b="1">
                <a:latin typeface="Arial" charset="0"/>
                <a:cs typeface="Arial" charset="0"/>
              </a:rPr>
              <a:t>150 </a:t>
            </a:r>
          </a:p>
        </p:txBody>
      </p:sp>
      <p:sp>
        <p:nvSpPr>
          <p:cNvPr id="8209" name="Text Box 27"/>
          <p:cNvSpPr txBox="1">
            <a:spLocks noChangeArrowheads="1"/>
          </p:cNvSpPr>
          <p:nvPr/>
        </p:nvSpPr>
        <p:spPr bwMode="auto">
          <a:xfrm>
            <a:off x="5226050" y="1676400"/>
            <a:ext cx="1671638" cy="461963"/>
          </a:xfrm>
          <a:prstGeom prst="rect">
            <a:avLst/>
          </a:prstGeom>
          <a:noFill/>
          <a:ln w="9525">
            <a:noFill/>
            <a:miter lim="800000"/>
            <a:headEnd/>
            <a:tailEnd/>
          </a:ln>
        </p:spPr>
        <p:txBody>
          <a:bodyPr wrap="none">
            <a:spAutoFit/>
          </a:bodyPr>
          <a:lstStyle/>
          <a:p>
            <a:r>
              <a:rPr lang="en-US" sz="2400" b="1">
                <a:latin typeface="Arial" charset="0"/>
                <a:cs typeface="Arial" charset="0"/>
              </a:rPr>
              <a:t>194,9 min.</a:t>
            </a:r>
          </a:p>
        </p:txBody>
      </p:sp>
      <p:sp>
        <p:nvSpPr>
          <p:cNvPr id="8210" name="Text Box 28"/>
          <p:cNvSpPr txBox="1">
            <a:spLocks noChangeArrowheads="1"/>
          </p:cNvSpPr>
          <p:nvPr/>
        </p:nvSpPr>
        <p:spPr bwMode="auto">
          <a:xfrm>
            <a:off x="3286125" y="2209800"/>
            <a:ext cx="1900238" cy="461963"/>
          </a:xfrm>
          <a:prstGeom prst="rect">
            <a:avLst/>
          </a:prstGeom>
          <a:noFill/>
          <a:ln w="9525">
            <a:noFill/>
            <a:miter lim="800000"/>
            <a:headEnd/>
            <a:tailEnd/>
          </a:ln>
        </p:spPr>
        <p:txBody>
          <a:bodyPr>
            <a:spAutoFit/>
          </a:bodyPr>
          <a:lstStyle/>
          <a:p>
            <a:r>
              <a:rPr lang="en-US" sz="2400" b="1">
                <a:latin typeface="Arial" charset="0"/>
                <a:cs typeface="Arial" charset="0"/>
              </a:rPr>
              <a:t>161,9 min. </a:t>
            </a:r>
          </a:p>
        </p:txBody>
      </p:sp>
      <p:sp>
        <p:nvSpPr>
          <p:cNvPr id="8211" name="Text Box 29"/>
          <p:cNvSpPr txBox="1">
            <a:spLocks noChangeArrowheads="1"/>
          </p:cNvSpPr>
          <p:nvPr/>
        </p:nvSpPr>
        <p:spPr bwMode="auto">
          <a:xfrm>
            <a:off x="2971800" y="5699125"/>
            <a:ext cx="1600200" cy="369888"/>
          </a:xfrm>
          <a:prstGeom prst="rect">
            <a:avLst/>
          </a:prstGeom>
          <a:noFill/>
          <a:ln w="9525">
            <a:noFill/>
            <a:miter lim="800000"/>
            <a:headEnd/>
            <a:tailEnd/>
          </a:ln>
        </p:spPr>
        <p:txBody>
          <a:bodyPr>
            <a:spAutoFit/>
          </a:bodyPr>
          <a:lstStyle/>
          <a:p>
            <a:r>
              <a:rPr lang="el-GR" b="1">
                <a:solidFill>
                  <a:srgbClr val="002060"/>
                </a:solidFill>
                <a:latin typeface="Arial" charset="0"/>
                <a:cs typeface="Arial" charset="0"/>
              </a:rPr>
              <a:t>Χειρουργική</a:t>
            </a:r>
            <a:endParaRPr lang="en-US" b="1">
              <a:solidFill>
                <a:srgbClr val="002060"/>
              </a:solidFill>
              <a:latin typeface="Arial" charset="0"/>
              <a:cs typeface="Arial" charset="0"/>
            </a:endParaRPr>
          </a:p>
        </p:txBody>
      </p:sp>
      <p:sp>
        <p:nvSpPr>
          <p:cNvPr id="8212" name="Text Box 30"/>
          <p:cNvSpPr txBox="1">
            <a:spLocks noChangeArrowheads="1"/>
          </p:cNvSpPr>
          <p:nvPr/>
        </p:nvSpPr>
        <p:spPr bwMode="auto">
          <a:xfrm>
            <a:off x="4800600" y="5715000"/>
            <a:ext cx="1905000" cy="369888"/>
          </a:xfrm>
          <a:prstGeom prst="rect">
            <a:avLst/>
          </a:prstGeom>
          <a:noFill/>
          <a:ln w="9525">
            <a:noFill/>
            <a:miter lim="800000"/>
            <a:headEnd/>
            <a:tailEnd/>
          </a:ln>
        </p:spPr>
        <p:txBody>
          <a:bodyPr>
            <a:spAutoFit/>
          </a:bodyPr>
          <a:lstStyle/>
          <a:p>
            <a:r>
              <a:rPr lang="el-GR" b="1">
                <a:solidFill>
                  <a:srgbClr val="002060"/>
                </a:solidFill>
                <a:latin typeface="Arial" charset="0"/>
                <a:cs typeface="Arial" charset="0"/>
              </a:rPr>
              <a:t>Παθολογία</a:t>
            </a:r>
            <a:endParaRPr lang="en-US" b="1">
              <a:solidFill>
                <a:srgbClr val="002060"/>
              </a:solidFill>
              <a:latin typeface="Arial" charset="0"/>
              <a:cs typeface="Arial" charset="0"/>
            </a:endParaRPr>
          </a:p>
        </p:txBody>
      </p:sp>
      <p:sp>
        <p:nvSpPr>
          <p:cNvPr id="8213" name="Text Box 31"/>
          <p:cNvSpPr txBox="1">
            <a:spLocks noChangeArrowheads="1"/>
          </p:cNvSpPr>
          <p:nvPr/>
        </p:nvSpPr>
        <p:spPr bwMode="auto">
          <a:xfrm>
            <a:off x="785813" y="6143625"/>
            <a:ext cx="8358187" cy="646113"/>
          </a:xfrm>
          <a:prstGeom prst="rect">
            <a:avLst/>
          </a:prstGeom>
          <a:noFill/>
          <a:ln w="9525">
            <a:noFill/>
            <a:miter lim="800000"/>
            <a:headEnd/>
            <a:tailEnd/>
          </a:ln>
        </p:spPr>
        <p:txBody>
          <a:bodyPr>
            <a:spAutoFit/>
          </a:bodyPr>
          <a:lstStyle/>
          <a:p>
            <a:r>
              <a:rPr lang="de-DE" b="1" dirty="0">
                <a:latin typeface="Arial" charset="0"/>
                <a:cs typeface="Arial" charset="0"/>
              </a:rPr>
              <a:t>M</a:t>
            </a:r>
            <a:r>
              <a:rPr lang="el-GR" b="1" dirty="0" err="1">
                <a:latin typeface="Arial" charset="0"/>
                <a:cs typeface="Arial" charset="0"/>
              </a:rPr>
              <a:t>έσος</a:t>
            </a:r>
            <a:r>
              <a:rPr lang="el-GR" b="1" dirty="0">
                <a:latin typeface="Arial" charset="0"/>
                <a:cs typeface="Arial" charset="0"/>
              </a:rPr>
              <a:t> Χρόνος που διαθέτει καθημερινά το Ιατρικό Προσωπικό  </a:t>
            </a:r>
          </a:p>
          <a:p>
            <a:r>
              <a:rPr lang="el-GR" b="1" dirty="0">
                <a:latin typeface="Arial" charset="0"/>
                <a:cs typeface="Arial" charset="0"/>
              </a:rPr>
              <a:t>στα Νοσοκομεία της Γερμανίας για τη διαχείριση των ασθενών (2006)</a:t>
            </a:r>
            <a:endParaRPr lang="en-US" b="1" dirty="0">
              <a:latin typeface="Arial" charset="0"/>
              <a:cs typeface="Arial" charset="0"/>
            </a:endParaRPr>
          </a:p>
        </p:txBody>
      </p:sp>
      <p:sp>
        <p:nvSpPr>
          <p:cNvPr id="8214" name="Text Box 32"/>
          <p:cNvSpPr txBox="1">
            <a:spLocks noChangeArrowheads="1"/>
          </p:cNvSpPr>
          <p:nvPr/>
        </p:nvSpPr>
        <p:spPr bwMode="auto">
          <a:xfrm>
            <a:off x="1263650" y="2057400"/>
            <a:ext cx="862013" cy="369888"/>
          </a:xfrm>
          <a:prstGeom prst="rect">
            <a:avLst/>
          </a:prstGeom>
          <a:noFill/>
          <a:ln w="9525">
            <a:noFill/>
            <a:miter lim="800000"/>
            <a:headEnd/>
            <a:tailEnd/>
          </a:ln>
        </p:spPr>
        <p:txBody>
          <a:bodyPr wrap="none">
            <a:spAutoFit/>
          </a:bodyPr>
          <a:lstStyle/>
          <a:p>
            <a:r>
              <a:rPr lang="el-GR" b="1">
                <a:latin typeface="Arial" charset="0"/>
                <a:cs typeface="Arial" charset="0"/>
              </a:rPr>
              <a:t>Λεπτά</a:t>
            </a:r>
            <a:endParaRPr lang="en-US" b="1">
              <a:latin typeface="Arial" charset="0"/>
              <a:cs typeface="Arial" charset="0"/>
            </a:endParaRPr>
          </a:p>
        </p:txBody>
      </p:sp>
      <p:sp>
        <p:nvSpPr>
          <p:cNvPr id="8215" name="Text Box 33"/>
          <p:cNvSpPr txBox="1">
            <a:spLocks noChangeArrowheads="1"/>
          </p:cNvSpPr>
          <p:nvPr/>
        </p:nvSpPr>
        <p:spPr bwMode="auto">
          <a:xfrm>
            <a:off x="1263650" y="3671888"/>
            <a:ext cx="862013" cy="369887"/>
          </a:xfrm>
          <a:prstGeom prst="rect">
            <a:avLst/>
          </a:prstGeom>
          <a:noFill/>
          <a:ln w="9525">
            <a:noFill/>
            <a:miter lim="800000"/>
            <a:headEnd/>
            <a:tailEnd/>
          </a:ln>
        </p:spPr>
        <p:txBody>
          <a:bodyPr wrap="none">
            <a:spAutoFit/>
          </a:bodyPr>
          <a:lstStyle/>
          <a:p>
            <a:r>
              <a:rPr lang="el-GR" b="1">
                <a:latin typeface="Arial" charset="0"/>
                <a:cs typeface="Arial" charset="0"/>
              </a:rPr>
              <a:t>Λεπτά</a:t>
            </a:r>
            <a:endParaRPr lang="en-US" b="1">
              <a:latin typeface="Arial" charset="0"/>
              <a:cs typeface="Arial" charset="0"/>
            </a:endParaRPr>
          </a:p>
        </p:txBody>
      </p:sp>
      <p:sp>
        <p:nvSpPr>
          <p:cNvPr id="8216" name="AutoShape 34"/>
          <p:cNvSpPr>
            <a:spLocks noChangeArrowheads="1"/>
          </p:cNvSpPr>
          <p:nvPr/>
        </p:nvSpPr>
        <p:spPr bwMode="auto">
          <a:xfrm>
            <a:off x="7251700" y="2139950"/>
            <a:ext cx="228600" cy="228600"/>
          </a:xfrm>
          <a:prstGeom prst="cube">
            <a:avLst>
              <a:gd name="adj" fmla="val 25000"/>
            </a:avLst>
          </a:prstGeom>
          <a:solidFill>
            <a:srgbClr val="FF66CC"/>
          </a:solidFill>
          <a:ln w="9525">
            <a:solidFill>
              <a:schemeClr val="tx1"/>
            </a:solidFill>
            <a:miter lim="800000"/>
            <a:headEnd/>
            <a:tailEnd/>
          </a:ln>
        </p:spPr>
        <p:txBody>
          <a:bodyPr wrap="none" anchor="ctr"/>
          <a:lstStyle/>
          <a:p>
            <a:endParaRPr lang="el-GR"/>
          </a:p>
        </p:txBody>
      </p:sp>
      <p:sp>
        <p:nvSpPr>
          <p:cNvPr id="135203" name="AutoShape 35"/>
          <p:cNvSpPr>
            <a:spLocks noChangeArrowheads="1"/>
          </p:cNvSpPr>
          <p:nvPr/>
        </p:nvSpPr>
        <p:spPr bwMode="auto">
          <a:xfrm>
            <a:off x="7239000" y="3581400"/>
            <a:ext cx="228600" cy="228600"/>
          </a:xfrm>
          <a:prstGeom prst="cube">
            <a:avLst>
              <a:gd name="adj" fmla="val 25000"/>
            </a:avLst>
          </a:prstGeom>
          <a:solidFill>
            <a:schemeClr val="tx2">
              <a:lumMod val="75000"/>
            </a:schemeClr>
          </a:solidFill>
          <a:ln w="9525">
            <a:solidFill>
              <a:schemeClr val="tx1"/>
            </a:solidFill>
            <a:miter lim="800000"/>
            <a:headEnd/>
            <a:tailEnd/>
          </a:ln>
          <a:effectLst/>
        </p:spPr>
        <p:txBody>
          <a:bodyPr wrap="none" anchor="ctr"/>
          <a:lstStyle/>
          <a:p>
            <a:pPr>
              <a:defRPr/>
            </a:pPr>
            <a:endParaRPr lang="en-US"/>
          </a:p>
        </p:txBody>
      </p:sp>
      <p:sp>
        <p:nvSpPr>
          <p:cNvPr id="8218" name="Text Box 36"/>
          <p:cNvSpPr txBox="1">
            <a:spLocks noChangeArrowheads="1"/>
          </p:cNvSpPr>
          <p:nvPr/>
        </p:nvSpPr>
        <p:spPr bwMode="auto">
          <a:xfrm>
            <a:off x="6629400" y="2330450"/>
            <a:ext cx="1736725" cy="646113"/>
          </a:xfrm>
          <a:prstGeom prst="rect">
            <a:avLst/>
          </a:prstGeom>
          <a:noFill/>
          <a:ln w="9525">
            <a:noFill/>
            <a:miter lim="800000"/>
            <a:headEnd/>
            <a:tailEnd/>
          </a:ln>
        </p:spPr>
        <p:txBody>
          <a:bodyPr wrap="none">
            <a:spAutoFit/>
          </a:bodyPr>
          <a:lstStyle/>
          <a:p>
            <a:pPr algn="ctr"/>
            <a:r>
              <a:rPr lang="en-US">
                <a:solidFill>
                  <a:srgbClr val="002060"/>
                </a:solidFill>
                <a:latin typeface="Arial" charset="0"/>
                <a:cs typeface="Arial" charset="0"/>
              </a:rPr>
              <a:t>Administrative </a:t>
            </a:r>
          </a:p>
          <a:p>
            <a:pPr algn="ctr"/>
            <a:r>
              <a:rPr lang="en-US">
                <a:solidFill>
                  <a:srgbClr val="002060"/>
                </a:solidFill>
                <a:latin typeface="Arial" charset="0"/>
                <a:cs typeface="Arial" charset="0"/>
              </a:rPr>
              <a:t>Do</a:t>
            </a:r>
            <a:r>
              <a:rPr lang="de-DE">
                <a:solidFill>
                  <a:srgbClr val="002060"/>
                </a:solidFill>
                <a:latin typeface="Arial" charset="0"/>
                <a:cs typeface="Arial" charset="0"/>
              </a:rPr>
              <a:t>c</a:t>
            </a:r>
            <a:r>
              <a:rPr lang="en-US">
                <a:solidFill>
                  <a:srgbClr val="002060"/>
                </a:solidFill>
                <a:latin typeface="Arial" charset="0"/>
                <a:cs typeface="Arial" charset="0"/>
              </a:rPr>
              <a:t>umentation</a:t>
            </a:r>
          </a:p>
        </p:txBody>
      </p:sp>
      <p:sp>
        <p:nvSpPr>
          <p:cNvPr id="8219" name="Text Box 37"/>
          <p:cNvSpPr txBox="1">
            <a:spLocks noChangeArrowheads="1"/>
          </p:cNvSpPr>
          <p:nvPr/>
        </p:nvSpPr>
        <p:spPr bwMode="auto">
          <a:xfrm>
            <a:off x="6643688" y="3854450"/>
            <a:ext cx="1785937" cy="646113"/>
          </a:xfrm>
          <a:prstGeom prst="rect">
            <a:avLst/>
          </a:prstGeom>
          <a:noFill/>
          <a:ln w="9525">
            <a:noFill/>
            <a:miter lim="800000"/>
            <a:headEnd/>
            <a:tailEnd/>
          </a:ln>
        </p:spPr>
        <p:txBody>
          <a:bodyPr>
            <a:spAutoFit/>
          </a:bodyPr>
          <a:lstStyle/>
          <a:p>
            <a:pPr algn="ctr"/>
            <a:r>
              <a:rPr lang="en-US">
                <a:solidFill>
                  <a:srgbClr val="002060"/>
                </a:solidFill>
                <a:latin typeface="Arial" charset="0"/>
                <a:cs typeface="Arial" charset="0"/>
              </a:rPr>
              <a:t>Patient</a:t>
            </a:r>
            <a:r>
              <a:rPr lang="el-GR">
                <a:solidFill>
                  <a:srgbClr val="002060"/>
                </a:solidFill>
                <a:latin typeface="Arial" charset="0"/>
                <a:cs typeface="Arial" charset="0"/>
              </a:rPr>
              <a:t> </a:t>
            </a:r>
          </a:p>
          <a:p>
            <a:pPr algn="ctr"/>
            <a:r>
              <a:rPr lang="en-US">
                <a:solidFill>
                  <a:srgbClr val="002060"/>
                </a:solidFill>
                <a:latin typeface="Arial" charset="0"/>
                <a:cs typeface="Arial" charset="0"/>
              </a:rPr>
              <a:t>Do</a:t>
            </a:r>
            <a:r>
              <a:rPr lang="de-DE">
                <a:solidFill>
                  <a:srgbClr val="002060"/>
                </a:solidFill>
                <a:latin typeface="Arial" charset="0"/>
                <a:cs typeface="Arial" charset="0"/>
              </a:rPr>
              <a:t>c</a:t>
            </a:r>
            <a:r>
              <a:rPr lang="en-US">
                <a:solidFill>
                  <a:srgbClr val="002060"/>
                </a:solidFill>
                <a:latin typeface="Arial" charset="0"/>
                <a:cs typeface="Arial" charset="0"/>
              </a:rPr>
              <a:t>umentation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484785"/>
            <a:ext cx="8229600" cy="4839816"/>
          </a:xfrm>
        </p:spPr>
        <p:txBody>
          <a:bodyPr/>
          <a:lstStyle/>
          <a:p>
            <a:r>
              <a:rPr lang="el-GR" dirty="0" smtClean="0"/>
              <a:t>Τα μειονεκτήματα είναι ότι δεν έχουν όλοι οι επαγγελματίες υγείας την ίδια άνεση στη χρήση της τεχνολογίας των υπολογιστών, και ότι η εκπαίδευση ενδέχεται να είναι μακροχρόνια. </a:t>
            </a:r>
          </a:p>
          <a:p>
            <a:r>
              <a:rPr lang="el-GR" dirty="0" smtClean="0"/>
              <a:t>Η έλλειψη μέτρων ασφαλείας μπορεί να θέσει σε κίνδυνο την εμπιστευτικότητα εάν το σύστημα πέφτει, όπου τότε και οι πληροφορίες είναι μη διαθέσιμες, εκτός και εάν αντίγραφα του σκληρού δίσκου χρησιμοποιούνται και είναι άμεσα </a:t>
            </a:r>
            <a:r>
              <a:rPr lang="el-GR" dirty="0" err="1" smtClean="0"/>
              <a:t>προσβάσιμα</a:t>
            </a:r>
            <a:r>
              <a:rPr lang="el-GR" dirty="0" smtClean="0"/>
              <a:t>. </a:t>
            </a:r>
          </a:p>
          <a:p>
            <a:r>
              <a:rPr lang="el-GR" dirty="0" smtClean="0"/>
              <a:t>Τέλος, η αρχική εφαρμογή του συστήματος, είναι ακριβή. </a:t>
            </a:r>
            <a:endParaRPr lang="el-GR" dirty="0"/>
          </a:p>
        </p:txBody>
      </p:sp>
      <p:sp>
        <p:nvSpPr>
          <p:cNvPr id="4" name="3 - Ορθογώνιο"/>
          <p:cNvSpPr/>
          <p:nvPr/>
        </p:nvSpPr>
        <p:spPr>
          <a:xfrm>
            <a:off x="827584" y="764704"/>
            <a:ext cx="7171130" cy="584775"/>
          </a:xfrm>
          <a:prstGeom prst="rect">
            <a:avLst/>
          </a:prstGeom>
        </p:spPr>
        <p:txBody>
          <a:bodyPr wrap="none">
            <a:spAutoFit/>
          </a:bodyPr>
          <a:lstStyle/>
          <a:p>
            <a:pPr algn="ctr"/>
            <a:r>
              <a:rPr lang="el-GR" sz="3200" dirty="0" smtClean="0">
                <a:solidFill>
                  <a:schemeClr val="bg2">
                    <a:lumMod val="40000"/>
                    <a:lumOff val="60000"/>
                  </a:schemeClr>
                </a:solidFill>
                <a:latin typeface="Arial" pitchFamily="34" charset="0"/>
                <a:cs typeface="Arial" pitchFamily="34" charset="0"/>
              </a:rPr>
              <a:t>Μειονεκτήματα Ηλεκτρονικού Φακέλου</a:t>
            </a:r>
            <a:endParaRPr lang="el-GR"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1551</TotalTime>
  <Words>398</Words>
  <Application>Microsoft Office PowerPoint</Application>
  <PresentationFormat>Προβολή στην οθόνη (4:3)</PresentationFormat>
  <Paragraphs>56</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Flow</vt:lpstr>
      <vt:lpstr>Προβλήματα που πρέπει να λυθούν</vt:lpstr>
      <vt:lpstr>Διαφάνεια 2</vt:lpstr>
      <vt:lpstr>Διαφάνεια 3</vt:lpstr>
      <vt:lpstr>Πλεονεκτήματα Ηλεκτρονικού Φακέλου</vt:lpstr>
      <vt:lpstr>Καταχώριση Πληροφοριών &amp; Φωτογραφιών</vt:lpstr>
      <vt:lpstr>Εικόνα &amp; Video</vt:lpstr>
      <vt:lpstr>Δυνατότητα Συγκρίσεων/  Ταχύτατη Σύνταξη Εγγράφων</vt:lpstr>
      <vt:lpstr>Μειονεκτήματα Ηλεκτρονικού Φακέλου</vt:lpstr>
      <vt:lpstr>Διαφάνεια 9</vt:lpstr>
      <vt:lpstr>Kινητός Ηλεκτρονικός Φάκελος Ασθενών</vt:lpstr>
      <vt:lpstr>Smartcard &amp; Διαβατήριο Ασθενών-CD</vt:lpstr>
      <vt:lpstr>Smartcard &amp; Διαβατήριο Ασθενών-CD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Προβλήματα που πρέπει να λυθούν</dc:title>
  <cp:lastModifiedBy>User</cp:lastModifiedBy>
  <cp:revision>71</cp:revision>
  <dcterms:created xsi:type="dcterms:W3CDTF">2004-11-24T18:59:25Z</dcterms:created>
  <dcterms:modified xsi:type="dcterms:W3CDTF">2017-10-16T18:00:30Z</dcterms:modified>
</cp:coreProperties>
</file>